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9" r:id="rId7"/>
    <p:sldId id="262" r:id="rId8"/>
    <p:sldId id="263" r:id="rId9"/>
    <p:sldId id="264" r:id="rId10"/>
    <p:sldId id="265" r:id="rId11"/>
    <p:sldId id="266" r:id="rId12"/>
    <p:sldId id="271" r:id="rId13"/>
    <p:sldId id="267" r:id="rId14"/>
    <p:sldId id="268" r:id="rId15"/>
    <p:sldId id="270"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4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rot="16200000">
            <a:off x="1066801" y="1603786"/>
            <a:ext cx="3474720" cy="3474720"/>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25"/>
          <p:cNvGrpSpPr>
            <a:grpSpLocks noChangeAspect="1"/>
          </p:cNvGrpSpPr>
          <p:nvPr/>
        </p:nvGrpSpPr>
        <p:grpSpPr>
          <a:xfrm>
            <a:off x="2071048" y="2502945"/>
            <a:ext cx="1466879" cy="1676400"/>
            <a:chOff x="1230573" y="1890215"/>
            <a:chExt cx="1444388" cy="1650696"/>
          </a:xfrm>
        </p:grpSpPr>
        <p:sp>
          <p:nvSpPr>
            <p:cNvPr id="9" name="Oval 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A2F0292D-1797-49A5-8D2D-8D50C72EF3CC}" type="datetimeFigureOut">
              <a:rPr lang="en-US" smtClean="0"/>
              <a:t>5/19/2016</a:t>
            </a:fld>
            <a:endParaRPr lang="en-US"/>
          </a:p>
        </p:txBody>
      </p:sp>
      <p:sp>
        <p:nvSpPr>
          <p:cNvPr id="5" name="Footer Placeholder 4"/>
          <p:cNvSpPr>
            <a:spLocks noGrp="1"/>
          </p:cNvSpPr>
          <p:nvPr>
            <p:ph type="ftr" sz="quarter" idx="11"/>
          </p:nvPr>
        </p:nvSpPr>
        <p:spPr>
          <a:xfrm>
            <a:off x="457200" y="6356350"/>
            <a:ext cx="2895600" cy="365125"/>
          </a:xfrm>
        </p:spPr>
        <p:txBody>
          <a:bodyPr/>
          <a:lstStyle/>
          <a:p>
            <a:endParaRPr lang="en-US"/>
          </a:p>
        </p:txBody>
      </p:sp>
      <p:sp>
        <p:nvSpPr>
          <p:cNvPr id="6" name="Slide Number Placeholder 5"/>
          <p:cNvSpPr>
            <a:spLocks noGrp="1"/>
          </p:cNvSpPr>
          <p:nvPr>
            <p:ph type="sldNum" sz="quarter" idx="12"/>
          </p:nvPr>
        </p:nvSpPr>
        <p:spPr>
          <a:xfrm>
            <a:off x="4267200" y="6356350"/>
            <a:ext cx="609600" cy="365125"/>
          </a:xfrm>
        </p:spPr>
        <p:txBody>
          <a:bodyPr vert="horz" lIns="91440" tIns="45720" rIns="91440" bIns="45720" rtlCol="0" anchor="ctr"/>
          <a:lstStyle>
            <a:lvl1pPr marL="0" algn="ctr" defTabSz="914400" rtl="0" eaLnBrk="1" latinLnBrk="0" hangingPunct="1">
              <a:defRPr sz="900" b="1" kern="1200">
                <a:solidFill>
                  <a:schemeClr val="bg1">
                    <a:lumMod val="75000"/>
                  </a:schemeClr>
                </a:solidFill>
                <a:latin typeface="+mn-lt"/>
                <a:ea typeface="+mn-ea"/>
                <a:cs typeface="+mn-cs"/>
              </a:defRPr>
            </a:lvl1pPr>
          </a:lstStyle>
          <a:p>
            <a:fld id="{D6CC888B-D9F9-4E54-B722-F151A9F45E95}" type="slidenum">
              <a:rPr lang="en-US" smtClean="0"/>
              <a:t>‹#›</a:t>
            </a:fld>
            <a:endParaRPr lang="en-US"/>
          </a:p>
        </p:txBody>
      </p:sp>
      <p:sp>
        <p:nvSpPr>
          <p:cNvPr id="13" name="Round Same Side Corner Rectangle 12"/>
          <p:cNvSpPr/>
          <p:nvPr/>
        </p:nvSpPr>
        <p:spPr>
          <a:xfrm rot="5400000" flipH="1">
            <a:off x="4572000" y="1603786"/>
            <a:ext cx="3474720" cy="3474720"/>
          </a:xfrm>
          <a:prstGeom prst="round2SameRect">
            <a:avLst>
              <a:gd name="adj1" fmla="val 3122"/>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4651248" y="1680881"/>
            <a:ext cx="3273552" cy="1640541"/>
          </a:xfrm>
        </p:spPr>
        <p:txBody>
          <a:bodyPr vert="horz" lIns="91440" tIns="0" rIns="91440" bIns="0" rtlCol="0" anchor="b" anchorCtr="0">
            <a:noAutofit/>
          </a:bodyPr>
          <a:lstStyle>
            <a:lvl1pPr algn="ct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651248" y="3384176"/>
            <a:ext cx="3273552" cy="530352"/>
          </a:xfrm>
        </p:spPr>
        <p:txBody>
          <a:bodyPr vert="horz" lIns="91440" tIns="0" rIns="91440" bIns="0" rtlCol="0">
            <a:normAutofit/>
          </a:bodyPr>
          <a:lstStyle>
            <a:lvl1pPr marL="0" indent="0" algn="ct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429001" y="450850"/>
            <a:ext cx="4922184" cy="4611688"/>
          </a:xfrm>
          <a:prstGeom prst="roundRect">
            <a:avLst>
              <a:gd name="adj" fmla="val 3826"/>
            </a:avLst>
          </a:prstGeom>
          <a:no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3426758" y="5069541"/>
            <a:ext cx="4924425" cy="662519"/>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3426759" y="5732060"/>
            <a:ext cx="4924425"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1609725"/>
            <a:ext cx="5343525" cy="2281238"/>
          </a:xfrm>
          <a:prstGeom prst="roundRect">
            <a:avLst>
              <a:gd name="adj" fmla="val 3826"/>
            </a:avLst>
          </a:prstGeom>
          <a:no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2948318" y="3904812"/>
            <a:ext cx="5416313" cy="681892"/>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4586704"/>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443552"/>
            <a:ext cx="5343525" cy="2281238"/>
          </a:xfrm>
          <a:prstGeom prst="round2SameRect">
            <a:avLst>
              <a:gd name="adj1" fmla="val 5300"/>
              <a:gd name="adj2" fmla="val 0"/>
            </a:avLst>
          </a:prstGeom>
          <a:noFill/>
        </p:spPr>
        <p:txBody>
          <a:bodyPr/>
          <a:lstStyle>
            <a:lvl1pPr marL="0" indent="0">
              <a:buNone/>
              <a:defRPr/>
            </a:lvl1pPr>
          </a:lstStyle>
          <a:p>
            <a:r>
              <a:rPr lang="en-US" smtClean="0"/>
              <a:t>Drag picture to placeholder or click icon to add</a:t>
            </a:r>
            <a:endParaRPr/>
          </a:p>
        </p:txBody>
      </p:sp>
      <p:sp>
        <p:nvSpPr>
          <p:cNvPr id="2" name="Title 1"/>
          <p:cNvSpPr>
            <a:spLocks noGrp="1"/>
          </p:cNvSpPr>
          <p:nvPr>
            <p:ph type="title"/>
          </p:nvPr>
        </p:nvSpPr>
        <p:spPr>
          <a:xfrm>
            <a:off x="2948318" y="5055855"/>
            <a:ext cx="5416313" cy="681892"/>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vert="horz" lIns="91440" tIns="45720" rIns="91440" bIns="45720"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r>
              <a:rPr lang="en-US" smtClean="0"/>
              <a:t>Drag picture to placeholder or click icon to add</a:t>
            </a:r>
            <a:endParaRPr/>
          </a:p>
        </p:txBody>
      </p:sp>
      <p:sp>
        <p:nvSpPr>
          <p:cNvPr id="14" name="Picture Placeholder 11"/>
          <p:cNvSpPr>
            <a:spLocks noGrp="1"/>
          </p:cNvSpPr>
          <p:nvPr>
            <p:ph type="pic" sz="quarter" idx="15"/>
          </p:nvPr>
        </p:nvSpPr>
        <p:spPr>
          <a:xfrm flipV="1">
            <a:off x="5722015" y="2756848"/>
            <a:ext cx="2642616" cy="2281238"/>
          </a:xfrm>
          <a:prstGeom prst="round1Rect">
            <a:avLst>
              <a:gd name="adj" fmla="val 9488"/>
            </a:avLst>
          </a:prstGeom>
          <a:blipFill dpi="0" rotWithShape="0">
            <a:blip r:embed="rId2" cstate="print"/>
            <a:srcRect/>
            <a:stretch>
              <a:fillRect/>
            </a:stretch>
          </a:blipFill>
        </p:spPr>
        <p:txBody>
          <a:bodyPr vert="horz" lIns="91440" tIns="45720" rIns="91440" bIns="45720"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18" y="5055855"/>
            <a:ext cx="5416313" cy="681892"/>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vert="horz" anchor="b" anchorCtr="1">
            <a:normAutofit/>
            <a:scene3d>
              <a:camera prst="orthographicFront">
                <a:rot lat="0" lon="0" rev="10800000"/>
              </a:camera>
              <a:lightRig rig="threePt" dir="t"/>
            </a:scene3d>
          </a:bodyPr>
          <a:lstStyle>
            <a:lvl1pPr marL="0" indent="0">
              <a:buNone/>
              <a:defRPr sz="1600"/>
            </a:lvl1pPr>
          </a:lstStyle>
          <a:p>
            <a:r>
              <a:rPr lang="en-US" smtClean="0"/>
              <a:t>Drag picture to placeholder or click icon to add</a:t>
            </a:r>
            <a:endParaRPr/>
          </a:p>
        </p:txBody>
      </p:sp>
      <p:sp>
        <p:nvSpPr>
          <p:cNvPr id="14" name="Picture Placeholder 11"/>
          <p:cNvSpPr>
            <a:spLocks noGrp="1"/>
          </p:cNvSpPr>
          <p:nvPr>
            <p:ph type="pic" sz="quarter" idx="15"/>
          </p:nvPr>
        </p:nvSpPr>
        <p:spPr>
          <a:xfrm flipV="1">
            <a:off x="5723362" y="2756848"/>
            <a:ext cx="2642616" cy="2281238"/>
          </a:xfrm>
          <a:prstGeom prst="round1Rect">
            <a:avLst>
              <a:gd name="adj" fmla="val 9488"/>
            </a:avLst>
          </a:prstGeom>
          <a:blipFill dpi="0" rotWithShape="0">
            <a:blip r:embed="rId2" cstate="print"/>
            <a:srcRect/>
            <a:stretch>
              <a:fillRect/>
            </a:stretch>
          </a:blipFill>
        </p:spPr>
        <p:txBody>
          <a:bodyPr vert="horz" anchor="b" anchorCtr="1">
            <a:normAutofit/>
            <a:scene3d>
              <a:camera prst="orthographicFront">
                <a:rot lat="0" lon="0" rev="10800000"/>
              </a:camera>
              <a:lightRig rig="threePt" dir="t"/>
            </a:scene3d>
          </a:bodyPr>
          <a:lstStyle>
            <a:lvl1pPr marL="0" indent="0">
              <a:buNone/>
              <a:defRPr sz="1600"/>
            </a:lvl1pPr>
          </a:lstStyle>
          <a:p>
            <a:r>
              <a:rPr lang="en-US" smtClean="0"/>
              <a:t>Drag picture to placeholder or click icon to add</a:t>
            </a:r>
            <a:endParaRPr/>
          </a:p>
        </p:txBody>
      </p:sp>
      <p:sp>
        <p:nvSpPr>
          <p:cNvPr id="10" name="Picture Placeholder 11"/>
          <p:cNvSpPr>
            <a:spLocks noGrp="1"/>
          </p:cNvSpPr>
          <p:nvPr>
            <p:ph type="pic" sz="quarter" idx="16"/>
          </p:nvPr>
        </p:nvSpPr>
        <p:spPr>
          <a:xfrm flipH="1">
            <a:off x="3021106" y="437202"/>
            <a:ext cx="2642616" cy="2281238"/>
          </a:xfrm>
          <a:prstGeom prst="round1Rect">
            <a:avLst>
              <a:gd name="adj" fmla="val 9488"/>
            </a:avLst>
          </a:prstGeom>
          <a:blipFill dpi="0" rotWithShape="0">
            <a:blip r:embed="rId2" cstate="print"/>
            <a:srcRect/>
            <a:stretch>
              <a:fillRect/>
            </a:stretch>
          </a:blipFill>
        </p:spPr>
        <p:txBody>
          <a:bodyPr vert="horz" anchor="t" anchorCtr="1">
            <a:normAutofit/>
          </a:bodyPr>
          <a:lstStyle>
            <a:lvl1pPr marL="0" indent="0">
              <a:buNone/>
              <a:defRPr sz="1600"/>
            </a:lvl1pPr>
          </a:lstStyle>
          <a:p>
            <a:r>
              <a:rPr lang="en-US" smtClean="0"/>
              <a:t>Drag picture to placeholder or click icon to add</a:t>
            </a:r>
            <a:endParaRPr/>
          </a:p>
        </p:txBody>
      </p:sp>
      <p:sp>
        <p:nvSpPr>
          <p:cNvPr id="11" name="Picture Placeholder 11"/>
          <p:cNvSpPr>
            <a:spLocks noGrp="1"/>
          </p:cNvSpPr>
          <p:nvPr>
            <p:ph type="pic" sz="quarter" idx="17"/>
          </p:nvPr>
        </p:nvSpPr>
        <p:spPr>
          <a:xfrm>
            <a:off x="5723362" y="437202"/>
            <a:ext cx="2642616" cy="2281238"/>
          </a:xfrm>
          <a:prstGeom prst="round1Rect">
            <a:avLst>
              <a:gd name="adj" fmla="val 9488"/>
            </a:avLst>
          </a:prstGeom>
          <a:blipFill dpi="0" rotWithShape="0">
            <a:blip r:embed="rId2" cstate="print"/>
            <a:srcRect/>
            <a:stretch>
              <a:fillRect/>
            </a:stretch>
          </a:blipFill>
        </p:spPr>
        <p:txBody>
          <a:bodyPr vert="horz" anchor="t" anchorCtr="1">
            <a:normAutofit/>
          </a:bodyPr>
          <a:lstStyle>
            <a:lvl1pPr marL="0" indent="0">
              <a:buNone/>
              <a:defRPr sz="16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Pictures, 2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1998756"/>
          </a:xfrm>
        </p:spPr>
        <p:txBody>
          <a:bodyPr/>
          <a:lstStyle>
            <a:lvl1pPr marL="0" indent="0">
              <a:spcBef>
                <a:spcPts val="6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2" name="Picture Placeholder 11"/>
          <p:cNvSpPr>
            <a:spLocks noGrp="1"/>
          </p:cNvSpPr>
          <p:nvPr>
            <p:ph type="pic" sz="quarter" idx="13"/>
          </p:nvPr>
        </p:nvSpPr>
        <p:spPr>
          <a:xfrm>
            <a:off x="3021107" y="443551"/>
            <a:ext cx="2743200" cy="2968389"/>
          </a:xfrm>
          <a:prstGeom prst="round2SameRect">
            <a:avLst>
              <a:gd name="adj1" fmla="val 5300"/>
              <a:gd name="adj2" fmla="val 0"/>
            </a:avLst>
          </a:prstGeom>
          <a:noFill/>
        </p:spPr>
        <p:txBody>
          <a:bodyPr anchor="t" anchorCtr="1">
            <a:normAutofit/>
          </a:bodyPr>
          <a:lstStyle>
            <a:lvl1pPr marL="0" indent="0">
              <a:buNone/>
              <a:defRPr sz="1600"/>
            </a:lvl1pPr>
          </a:lstStyle>
          <a:p>
            <a:r>
              <a:rPr lang="en-US" smtClean="0"/>
              <a:t>Drag picture to placeholder or click icon to add</a:t>
            </a:r>
            <a:endParaRPr/>
          </a:p>
        </p:txBody>
      </p:sp>
      <p:sp>
        <p:nvSpPr>
          <p:cNvPr id="15" name="Picture Placeholder 11"/>
          <p:cNvSpPr>
            <a:spLocks noGrp="1"/>
          </p:cNvSpPr>
          <p:nvPr>
            <p:ph type="pic" sz="quarter" idx="14"/>
          </p:nvPr>
        </p:nvSpPr>
        <p:spPr>
          <a:xfrm flipV="1">
            <a:off x="3021107" y="3442648"/>
            <a:ext cx="2743200" cy="2968389"/>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US" smtClean="0"/>
              <a:t>Drag picture to placeholder or click icon to add</a:t>
            </a:r>
            <a:endParaRPr/>
          </a:p>
        </p:txBody>
      </p:sp>
      <p:sp>
        <p:nvSpPr>
          <p:cNvPr id="17" name="Text Placeholder 3"/>
          <p:cNvSpPr>
            <a:spLocks noGrp="1"/>
          </p:cNvSpPr>
          <p:nvPr>
            <p:ph type="body" sz="half" idx="15"/>
          </p:nvPr>
        </p:nvSpPr>
        <p:spPr>
          <a:xfrm>
            <a:off x="5840505" y="4108759"/>
            <a:ext cx="2524126" cy="1998756"/>
          </a:xfrm>
        </p:spPr>
        <p:txBody>
          <a:bodyPr/>
          <a:lstStyle>
            <a:lvl1pPr marL="0" indent="0">
              <a:spcBef>
                <a:spcPts val="6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6"/>
          </p:nvPr>
        </p:nvSpPr>
        <p:spPr>
          <a:xfrm>
            <a:off x="5840505" y="34426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s, 3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2" name="Picture Placeholder 11"/>
          <p:cNvSpPr>
            <a:spLocks noGrp="1"/>
          </p:cNvSpPr>
          <p:nvPr>
            <p:ph type="pic" sz="quarter" idx="13"/>
          </p:nvPr>
        </p:nvSpPr>
        <p:spPr>
          <a:xfrm>
            <a:off x="3021107" y="443551"/>
            <a:ext cx="2743200" cy="1956816"/>
          </a:xfrm>
          <a:prstGeom prst="round2SameRect">
            <a:avLst>
              <a:gd name="adj1" fmla="val 5300"/>
              <a:gd name="adj2" fmla="val 0"/>
            </a:avLst>
          </a:prstGeom>
          <a:noFill/>
        </p:spPr>
        <p:txBody>
          <a:bodyPr anchor="t" anchorCtr="1">
            <a:normAutofit/>
          </a:bodyPr>
          <a:lstStyle>
            <a:lvl1pPr marL="0" indent="0">
              <a:buNone/>
              <a:defRPr sz="1600"/>
            </a:lvl1pPr>
          </a:lstStyle>
          <a:p>
            <a:r>
              <a:rPr lang="en-US" smtClean="0"/>
              <a:t>Drag picture to placeholder or click icon to add</a:t>
            </a:r>
            <a:endParaRPr/>
          </a:p>
        </p:txBody>
      </p:sp>
      <p:sp>
        <p:nvSpPr>
          <p:cNvPr id="15" name="Picture Placeholder 11"/>
          <p:cNvSpPr>
            <a:spLocks noGrp="1"/>
          </p:cNvSpPr>
          <p:nvPr>
            <p:ph type="pic" sz="quarter" idx="14"/>
          </p:nvPr>
        </p:nvSpPr>
        <p:spPr>
          <a:xfrm flipV="1">
            <a:off x="3021107" y="4462815"/>
            <a:ext cx="2743200" cy="1956816"/>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US" smtClean="0"/>
              <a:t>Drag picture to placeholder or click icon to add</a:t>
            </a:r>
            <a:endParaRPr/>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Picture Placeholder 11"/>
          <p:cNvSpPr>
            <a:spLocks noGrp="1"/>
          </p:cNvSpPr>
          <p:nvPr>
            <p:ph type="pic" sz="quarter" idx="18"/>
          </p:nvPr>
        </p:nvSpPr>
        <p:spPr>
          <a:xfrm>
            <a:off x="3021107" y="2452048"/>
            <a:ext cx="2743200" cy="1956816"/>
          </a:xfrm>
          <a:prstGeom prst="rect">
            <a:avLst/>
          </a:prstGeom>
          <a:noFill/>
        </p:spPr>
        <p:txBody>
          <a:bodyPr anchor="t" anchorCtr="1">
            <a:normAutofit/>
          </a:bodyPr>
          <a:lstStyle>
            <a:lvl1pPr marL="0" indent="0">
              <a:buNone/>
              <a:defRPr sz="1600"/>
            </a:lvl1pPr>
          </a:lstStyle>
          <a:p>
            <a:r>
              <a:rPr lang="en-US" smtClean="0"/>
              <a:t>Drag picture to placeholder or click icon to add</a:t>
            </a:r>
            <a:endParaRPr/>
          </a:p>
        </p:txBody>
      </p:sp>
      <p:sp>
        <p:nvSpPr>
          <p:cNvPr id="13" name="Text Placeholder 3"/>
          <p:cNvSpPr>
            <a:spLocks noGrp="1"/>
          </p:cNvSpPr>
          <p:nvPr>
            <p:ph type="body" sz="half" idx="19"/>
          </p:nvPr>
        </p:nvSpPr>
        <p:spPr>
          <a:xfrm>
            <a:off x="5840505" y="3133941"/>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20"/>
          </p:nvPr>
        </p:nvSpPr>
        <p:spPr>
          <a:xfrm>
            <a:off x="5840505" y="24520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1"/>
          </p:nvPr>
        </p:nvSpPr>
        <p:spPr>
          <a:xfrm>
            <a:off x="5840505" y="5135813"/>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Text Placeholder 3"/>
          <p:cNvSpPr>
            <a:spLocks noGrp="1"/>
          </p:cNvSpPr>
          <p:nvPr>
            <p:ph type="body" sz="half" idx="22"/>
          </p:nvPr>
        </p:nvSpPr>
        <p:spPr>
          <a:xfrm>
            <a:off x="5840505" y="4462815"/>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40206" y="685800"/>
            <a:ext cx="4924424" cy="886968"/>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3440206" y="2020888"/>
            <a:ext cx="4924425" cy="410686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750580"/>
            <a:ext cx="914400" cy="5381934"/>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3467100" y="749300"/>
            <a:ext cx="3924300" cy="53768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F0292D-1797-49A5-8D2D-8D50C72EF3CC}"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267200" y="6356350"/>
            <a:ext cx="609600" cy="365125"/>
          </a:xfrm>
        </p:spPr>
        <p:txBody>
          <a:bodyPr/>
          <a:lstStyle>
            <a:lvl1pPr algn="ctr">
              <a:defRPr sz="900">
                <a:solidFill>
                  <a:schemeClr val="bg1">
                    <a:lumMod val="75000"/>
                  </a:schemeClr>
                </a:solidFill>
              </a:defRPr>
            </a:lvl1pPr>
          </a:lstStyle>
          <a:p>
            <a:fld id="{D6CC888B-D9F9-4E54-B722-F151A9F45E95}" type="slidenum">
              <a:rPr lang="en-US" smtClean="0"/>
              <a:t>‹#›</a:t>
            </a:fld>
            <a:endParaRPr lang="en-US"/>
          </a:p>
        </p:txBody>
      </p:sp>
      <p:sp>
        <p:nvSpPr>
          <p:cNvPr id="7" name="Round Same Side Corner Rectangle 6"/>
          <p:cNvSpPr/>
          <p:nvPr/>
        </p:nvSpPr>
        <p:spPr>
          <a:xfrm rot="16200000">
            <a:off x="1066801" y="1603786"/>
            <a:ext cx="3474720" cy="3474720"/>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Picture Placeholder 8"/>
          <p:cNvSpPr>
            <a:spLocks noGrp="1"/>
          </p:cNvSpPr>
          <p:nvPr>
            <p:ph type="pic" sz="quarter" idx="13"/>
          </p:nvPr>
        </p:nvSpPr>
        <p:spPr>
          <a:xfrm rot="5400000">
            <a:off x="4585448" y="1603786"/>
            <a:ext cx="3474720" cy="3474720"/>
          </a:xfrm>
          <a:prstGeom prst="round2SameRect">
            <a:avLst>
              <a:gd name="adj1" fmla="val 3096"/>
              <a:gd name="adj2" fmla="val 0"/>
            </a:avLst>
          </a:prstGeom>
          <a:blipFill dpi="0" rotWithShape="0">
            <a:blip r:embed="rId2" cstate="print"/>
            <a:srcRect/>
            <a:stretch>
              <a:fillRect/>
            </a:stretch>
          </a:blipFill>
          <a:ln>
            <a:noFill/>
          </a:ln>
        </p:spPr>
        <p:txBody>
          <a:bodyPr vert="vert270"/>
          <a:lstStyle>
            <a:lvl1pPr marL="0" indent="0">
              <a:buNone/>
              <a:defRPr/>
            </a:lvl1pPr>
          </a:lstStyle>
          <a:p>
            <a:r>
              <a:rPr lang="en-US" smtClean="0"/>
              <a:t>Drag picture to placeholder or click icon to add</a:t>
            </a:r>
            <a:endParaRPr/>
          </a:p>
        </p:txBody>
      </p:sp>
      <p:grpSp>
        <p:nvGrpSpPr>
          <p:cNvPr id="8" name="Group 25"/>
          <p:cNvGrpSpPr>
            <a:grpSpLocks noChangeAspect="1"/>
          </p:cNvGrpSpPr>
          <p:nvPr/>
        </p:nvGrpSpPr>
        <p:grpSpPr>
          <a:xfrm>
            <a:off x="2071048" y="1842448"/>
            <a:ext cx="1466879" cy="1676400"/>
            <a:chOff x="1230573" y="1890215"/>
            <a:chExt cx="1444388" cy="1650696"/>
          </a:xfrm>
        </p:grpSpPr>
        <p:sp>
          <p:nvSpPr>
            <p:cNvPr id="27" name="Oval 26"/>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156447" y="3114115"/>
            <a:ext cx="3276600" cy="1162050"/>
          </a:xfrm>
        </p:spPr>
        <p:txBody>
          <a:bodyPr tIns="0" bIns="0" anchor="b" anchorCtr="0">
            <a:noAutofit/>
          </a:bodyPr>
          <a:lstStyle>
            <a:lvl1pPr algn="ctr">
              <a:lnSpc>
                <a:spcPts val="4000"/>
              </a:lnSpc>
              <a:defRPr sz="36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156447" y="4343400"/>
            <a:ext cx="3276600" cy="533400"/>
          </a:xfrm>
        </p:spPr>
        <p:txBody>
          <a:bodyPr tIns="0" bIns="0">
            <a:normAutofit/>
          </a:bodyPr>
          <a:lstStyle>
            <a:lvl1pPr marL="0" indent="0" algn="ctr">
              <a:spcBef>
                <a:spcPct val="0"/>
              </a:spcBef>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8" name="Group 16"/>
          <p:cNvGrpSpPr/>
          <p:nvPr/>
        </p:nvGrpSpPr>
        <p:grpSpPr>
          <a:xfrm>
            <a:off x="222912" y="1254456"/>
            <a:ext cx="7892388" cy="3918778"/>
            <a:chOff x="222912" y="1254456"/>
            <a:chExt cx="7892388" cy="3918778"/>
          </a:xfrm>
        </p:grpSpPr>
        <p:sp>
          <p:nvSpPr>
            <p:cNvPr id="7" name="Rounded Rectangle 6"/>
            <p:cNvSpPr/>
            <p:nvPr/>
          </p:nvSpPr>
          <p:spPr>
            <a:xfrm>
              <a:off x="1028700" y="1600200"/>
              <a:ext cx="7086600" cy="3474720"/>
            </a:xfrm>
            <a:prstGeom prst="roundRect">
              <a:avLst>
                <a:gd name="adj" fmla="val 312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9"/>
            <p:cNvGrpSpPr/>
            <p:nvPr/>
          </p:nvGrpSpPr>
          <p:grpSpPr>
            <a:xfrm>
              <a:off x="222912" y="1254456"/>
              <a:ext cx="3429000" cy="3918778"/>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3724182" y="2021541"/>
            <a:ext cx="4200618" cy="1362075"/>
          </a:xfrm>
        </p:spPr>
        <p:txBody>
          <a:bodyPr vert="horz" lIns="91440" tIns="0" rIns="91440" bIns="0" rtlCol="0" anchor="b" anchorCtr="0">
            <a:noAutofit/>
          </a:bodyPr>
          <a:lstStyle>
            <a:lvl1pPr algn="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3321424" y="3388659"/>
            <a:ext cx="4603376" cy="1083328"/>
          </a:xfrm>
        </p:spPr>
        <p:txBody>
          <a:bodyPr vert="horz" lIns="91440" tIns="0" rIns="9144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3200" y="6356350"/>
            <a:ext cx="2133600" cy="365125"/>
          </a:xfrm>
        </p:spPr>
        <p:txBody>
          <a:bodyPr/>
          <a:lstStyle/>
          <a:p>
            <a:fld id="{A2F0292D-1797-49A5-8D2D-8D50C72EF3CC}" type="datetimeFigureOut">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267200" y="6356350"/>
            <a:ext cx="609600" cy="365125"/>
          </a:xfrm>
        </p:spPr>
        <p:txBody>
          <a:bodyPr vert="horz" lIns="91440" tIns="45720" rIns="91440" bIns="45720" rtlCol="0" anchor="ctr"/>
          <a:lstStyle>
            <a:lvl1pPr marL="0" algn="ctr" defTabSz="914400" rtl="0" eaLnBrk="1" latinLnBrk="0" hangingPunct="1">
              <a:defRPr sz="900" b="1" kern="1200">
                <a:solidFill>
                  <a:schemeClr val="bg1">
                    <a:lumMod val="75000"/>
                  </a:schemeClr>
                </a:solidFill>
                <a:latin typeface="+mn-lt"/>
                <a:ea typeface="+mn-ea"/>
                <a:cs typeface="+mn-cs"/>
              </a:defRPr>
            </a:lvl1pPr>
          </a:lstStyle>
          <a:p>
            <a:fld id="{D6CC888B-D9F9-4E54-B722-F151A9F45E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7418696" y="457200"/>
            <a:ext cx="914400" cy="914400"/>
            <a:chOff x="842682" y="2971800"/>
            <a:chExt cx="914400" cy="914400"/>
          </a:xfrm>
        </p:grpSpPr>
        <p:sp>
          <p:nvSpPr>
            <p:cNvPr id="15" name="Rounded Rectangle 14"/>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p:nvGrpSpPr>
          <p:grpSpPr>
            <a:xfrm>
              <a:off x="948372" y="3034353"/>
              <a:ext cx="700732" cy="800823"/>
              <a:chOff x="1230573" y="1890215"/>
              <a:chExt cx="1444388" cy="1650696"/>
            </a:xfrm>
          </p:grpSpPr>
          <p:sp>
            <p:nvSpPr>
              <p:cNvPr id="17" name="Oval 16"/>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744070" y="224118"/>
            <a:ext cx="4800600" cy="886968"/>
          </a:xfrm>
        </p:spPr>
        <p:txBody>
          <a:bodyPr lIns="45720"/>
          <a:lstStyle/>
          <a:p>
            <a:r>
              <a:rPr lang="en-US" smtClean="0"/>
              <a:t>Click to edit Master title style</a:t>
            </a:r>
            <a:endParaRPr/>
          </a:p>
        </p:txBody>
      </p:sp>
      <p:sp>
        <p:nvSpPr>
          <p:cNvPr id="3" name="Content Placeholder 2"/>
          <p:cNvSpPr>
            <a:spLocks noGrp="1"/>
          </p:cNvSpPr>
          <p:nvPr>
            <p:ph sz="half" idx="1"/>
          </p:nvPr>
        </p:nvSpPr>
        <p:spPr>
          <a:xfrm>
            <a:off x="752474"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61647"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321040" y="363071"/>
            <a:ext cx="609600" cy="365125"/>
          </a:xfrm>
        </p:spPr>
        <p:txBody>
          <a:bodyPr/>
          <a:lstStyle/>
          <a:p>
            <a:fld id="{D6CC888B-D9F9-4E54-B722-F151A9F45E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0664" y="228600"/>
            <a:ext cx="4800600" cy="886968"/>
          </a:xfrm>
        </p:spPr>
        <p:txBody>
          <a:bodyPr vert="horz" lIns="45720" tIns="45720" rIns="91440" bIns="45720" rtlCol="0" anchor="b" anchorCtr="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1212" y="1548761"/>
            <a:ext cx="3657600" cy="274320"/>
          </a:xfrm>
          <a:prstGeom prst="roundRect">
            <a:avLst>
              <a:gd name="adj" fmla="val 31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8352" y="2021456"/>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81533" y="1548761"/>
            <a:ext cx="3657600" cy="274320"/>
          </a:xfrm>
          <a:prstGeom prst="roundRect">
            <a:avLst>
              <a:gd name="adj" fmla="val 340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8673" y="2019869"/>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2F0292D-1797-49A5-8D2D-8D50C72EF3CC}" type="datetimeFigureOut">
              <a:rPr lang="en-US" smtClean="0"/>
              <a:t>5/19/2016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321729" y="365760"/>
            <a:ext cx="609600" cy="365125"/>
          </a:xfrm>
        </p:spPr>
        <p:txBody>
          <a:bodyPr vert="horz" lIns="91440" tIns="45720" rIns="91440" bIns="45720" rtlCol="0" anchor="ctr"/>
          <a:lstStyle>
            <a:lvl1pPr marL="0" algn="l" defTabSz="914400" rtl="0" eaLnBrk="1" latinLnBrk="0" hangingPunct="1">
              <a:defRPr sz="1800" b="1" kern="1200">
                <a:solidFill>
                  <a:schemeClr val="accent1"/>
                </a:solidFill>
                <a:latin typeface="+mn-lt"/>
                <a:ea typeface="+mn-ea"/>
                <a:cs typeface="+mn-cs"/>
              </a:defRPr>
            </a:lvl1pPr>
          </a:lstStyle>
          <a:p>
            <a:fld id="{D6CC888B-D9F9-4E54-B722-F151A9F45E95}" type="slidenum">
              <a:rPr lang="en-US" smtClean="0"/>
              <a:t>‹#›</a:t>
            </a:fld>
            <a:endParaRPr lang="en-US"/>
          </a:p>
        </p:txBody>
      </p:sp>
      <p:grpSp>
        <p:nvGrpSpPr>
          <p:cNvPr id="10" name="Group 15"/>
          <p:cNvGrpSpPr/>
          <p:nvPr/>
        </p:nvGrpSpPr>
        <p:grpSpPr>
          <a:xfrm>
            <a:off x="7418696" y="457200"/>
            <a:ext cx="914400" cy="914400"/>
            <a:chOff x="842682" y="2971800"/>
            <a:chExt cx="914400" cy="914400"/>
          </a:xfrm>
        </p:grpSpPr>
        <p:sp>
          <p:nvSpPr>
            <p:cNvPr id="17" name="Rounded Rectangle 16"/>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a:grpSpLocks noChangeAspect="1"/>
            </p:cNvGrpSpPr>
            <p:nvPr/>
          </p:nvGrpSpPr>
          <p:grpSpPr>
            <a:xfrm>
              <a:off x="948372" y="3034353"/>
              <a:ext cx="700732" cy="800823"/>
              <a:chOff x="1230573" y="1890215"/>
              <a:chExt cx="1444388" cy="1650696"/>
            </a:xfrm>
          </p:grpSpPr>
          <p:sp>
            <p:nvSpPr>
              <p:cNvPr id="19" name="Oval 1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40664" y="228600"/>
            <a:ext cx="4800600" cy="886968"/>
          </a:xfrm>
        </p:spPr>
        <p:txBody>
          <a:bodyPr vert="horz" lIns="45720" tIns="45720" rIns="91440" bIns="45720" rtlCol="0" anchor="b" anchorCtr="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A2F0292D-1797-49A5-8D2D-8D50C72EF3CC}" type="datetimeFigureOut">
              <a:rPr lang="en-US" smtClean="0"/>
              <a:t>5/19/2016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321040" y="365760"/>
            <a:ext cx="609600" cy="365125"/>
          </a:xfrm>
        </p:spPr>
        <p:txBody>
          <a:bodyPr/>
          <a:lstStyle/>
          <a:p>
            <a:fld id="{D6CC888B-D9F9-4E54-B722-F151A9F45E95}" type="slidenum">
              <a:rPr lang="en-US" smtClean="0"/>
              <a:t>‹#›</a:t>
            </a:fld>
            <a:endParaRPr lang="en-US"/>
          </a:p>
        </p:txBody>
      </p:sp>
      <p:grpSp>
        <p:nvGrpSpPr>
          <p:cNvPr id="6" name="Group 8"/>
          <p:cNvGrpSpPr/>
          <p:nvPr/>
        </p:nvGrpSpPr>
        <p:grpSpPr>
          <a:xfrm>
            <a:off x="7418696" y="457200"/>
            <a:ext cx="914400" cy="914400"/>
            <a:chOff x="842682" y="2971800"/>
            <a:chExt cx="914400" cy="914400"/>
          </a:xfrm>
        </p:grpSpPr>
        <p:sp>
          <p:nvSpPr>
            <p:cNvPr id="10" name="Rounded Rectangle 9"/>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10"/>
            <p:cNvGrpSpPr>
              <a:grpSpLocks noChangeAspect="1"/>
            </p:cNvGrpSpPr>
            <p:nvPr/>
          </p:nvGrpSpPr>
          <p:grpSpPr>
            <a:xfrm>
              <a:off x="948372" y="3034353"/>
              <a:ext cx="700732" cy="800823"/>
              <a:chOff x="1230573" y="1890215"/>
              <a:chExt cx="1444388" cy="1650696"/>
            </a:xfrm>
          </p:grpSpPr>
          <p:sp>
            <p:nvSpPr>
              <p:cNvPr id="12" name="Oval 11"/>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0292D-1797-49A5-8D2D-8D50C72EF3CC}" type="datetimeFigureOut">
              <a:rPr lang="en-US" smtClean="0"/>
              <a:t>5/19/2016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321040" y="365760"/>
            <a:ext cx="609600" cy="365125"/>
          </a:xfrm>
        </p:spPr>
        <p:txBody>
          <a:bodyPr/>
          <a:lstStyle/>
          <a:p>
            <a:fld id="{D6CC888B-D9F9-4E54-B722-F151A9F45E95}" type="slidenum">
              <a:rPr lang="en-US" smtClean="0"/>
              <a:t>‹#›</a:t>
            </a:fld>
            <a:endParaRPr lang="en-US"/>
          </a:p>
        </p:txBody>
      </p:sp>
      <p:grpSp>
        <p:nvGrpSpPr>
          <p:cNvPr id="5" name="Group 7"/>
          <p:cNvGrpSpPr/>
          <p:nvPr/>
        </p:nvGrpSpPr>
        <p:grpSpPr>
          <a:xfrm>
            <a:off x="7418696" y="457200"/>
            <a:ext cx="914400" cy="914400"/>
            <a:chOff x="842682" y="2971800"/>
            <a:chExt cx="914400" cy="914400"/>
          </a:xfrm>
        </p:grpSpPr>
        <p:sp>
          <p:nvSpPr>
            <p:cNvPr id="9" name="Rounded Rectangle 8"/>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6" name="Group 10"/>
            <p:cNvGrpSpPr>
              <a:grpSpLocks noChangeAspect="1"/>
            </p:cNvGrpSpPr>
            <p:nvPr/>
          </p:nvGrpSpPr>
          <p:grpSpPr>
            <a:xfrm>
              <a:off x="948372" y="3034353"/>
              <a:ext cx="700732" cy="800823"/>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8999" y="304800"/>
            <a:ext cx="4948269" cy="719424"/>
          </a:xfrm>
        </p:spPr>
        <p:txBody>
          <a:bodyPr anchor="b"/>
          <a:lstStyle>
            <a:lvl1pPr algn="l">
              <a:defRPr sz="2200" b="0"/>
            </a:lvl1pPr>
          </a:lstStyle>
          <a:p>
            <a:r>
              <a:rPr lang="en-US" smtClean="0"/>
              <a:t>Click to edit Master title style</a:t>
            </a:r>
            <a:endParaRPr/>
          </a:p>
        </p:txBody>
      </p:sp>
      <p:sp>
        <p:nvSpPr>
          <p:cNvPr id="3" name="Content Placeholder 2"/>
          <p:cNvSpPr>
            <a:spLocks noGrp="1"/>
          </p:cNvSpPr>
          <p:nvPr>
            <p:ph idx="1"/>
          </p:nvPr>
        </p:nvSpPr>
        <p:spPr>
          <a:xfrm>
            <a:off x="3418113" y="2292824"/>
            <a:ext cx="4959126" cy="3833339"/>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429000" y="1160463"/>
            <a:ext cx="4948269" cy="9540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900" b="1">
                <a:solidFill>
                  <a:schemeClr val="bg1">
                    <a:lumMod val="75000"/>
                  </a:schemeClr>
                </a:solidFill>
              </a:defRPr>
            </a:lvl1pPr>
          </a:lstStyle>
          <a:p>
            <a:fld id="{A2F0292D-1797-49A5-8D2D-8D50C72EF3CC}" type="datetimeFigureOut">
              <a:rPr lang="en-US" smtClean="0"/>
              <a:t>5/19/2016</a:t>
            </a:fld>
            <a:endParaRPr lang="en-US"/>
          </a:p>
        </p:txBody>
      </p:sp>
      <p:sp>
        <p:nvSpPr>
          <p:cNvPr id="2" name="Title Placeholder 1"/>
          <p:cNvSpPr>
            <a:spLocks noGrp="1"/>
          </p:cNvSpPr>
          <p:nvPr>
            <p:ph type="title"/>
          </p:nvPr>
        </p:nvSpPr>
        <p:spPr>
          <a:xfrm>
            <a:off x="3429000" y="685800"/>
            <a:ext cx="4948238" cy="88696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3429000" y="2020888"/>
            <a:ext cx="4946602" cy="41052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900" b="1">
                <a:solidFill>
                  <a:schemeClr val="bg1">
                    <a:lumMod val="75000"/>
                  </a:schemeClr>
                </a:solidFill>
              </a:defRPr>
            </a:lvl1pPr>
          </a:lstStyle>
          <a:p>
            <a:endParaRPr lang="en-US"/>
          </a:p>
        </p:txBody>
      </p:sp>
      <p:sp>
        <p:nvSpPr>
          <p:cNvPr id="6" name="Slide Number Placeholder 5"/>
          <p:cNvSpPr>
            <a:spLocks noGrp="1"/>
          </p:cNvSpPr>
          <p:nvPr>
            <p:ph type="sldNum" sz="quarter" idx="4"/>
          </p:nvPr>
        </p:nvSpPr>
        <p:spPr>
          <a:xfrm>
            <a:off x="1752600" y="2877671"/>
            <a:ext cx="609600" cy="365125"/>
          </a:xfrm>
          <a:prstGeom prst="rect">
            <a:avLst/>
          </a:prstGeom>
        </p:spPr>
        <p:txBody>
          <a:bodyPr vert="horz" lIns="91440" tIns="45720" rIns="91440" bIns="45720" rtlCol="0" anchor="ctr"/>
          <a:lstStyle>
            <a:lvl1pPr algn="l">
              <a:defRPr sz="1800" b="1">
                <a:solidFill>
                  <a:schemeClr val="accent1"/>
                </a:solidFill>
              </a:defRPr>
            </a:lvl1pPr>
          </a:lstStyle>
          <a:p>
            <a:fld id="{D6CC888B-D9F9-4E54-B722-F151A9F45E95}" type="slidenum">
              <a:rPr lang="en-US" smtClean="0"/>
              <a:t>‹#›</a:t>
            </a:fld>
            <a:endParaRPr lang="en-US"/>
          </a:p>
        </p:txBody>
      </p:sp>
      <p:grpSp>
        <p:nvGrpSpPr>
          <p:cNvPr id="7" name="Group 18"/>
          <p:cNvGrpSpPr/>
          <p:nvPr/>
        </p:nvGrpSpPr>
        <p:grpSpPr>
          <a:xfrm>
            <a:off x="842682" y="2971800"/>
            <a:ext cx="914400" cy="914400"/>
            <a:chOff x="842682" y="2971800"/>
            <a:chExt cx="914400" cy="914400"/>
          </a:xfrm>
        </p:grpSpPr>
        <p:sp>
          <p:nvSpPr>
            <p:cNvPr id="8" name="Rounded Rectangle 7"/>
            <p:cNvSpPr/>
            <p:nvPr userDrawn="1"/>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userDrawn="1"/>
          </p:nvGrpSpPr>
          <p:grpSpPr>
            <a:xfrm>
              <a:off x="948372" y="3034352"/>
              <a:ext cx="700732" cy="800822"/>
              <a:chOff x="1230573" y="1890215"/>
              <a:chExt cx="1444388" cy="1650696"/>
            </a:xfrm>
          </p:grpSpPr>
          <p:sp>
            <p:nvSpPr>
              <p:cNvPr id="12" name="Oval 11"/>
              <p:cNvSpPr/>
              <p:nvPr userDrawn="1"/>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userDrawn="1"/>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userDrawn="1"/>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userDrawn="1"/>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spcBef>
          <a:spcPct val="0"/>
        </a:spcBef>
        <a:buNone/>
        <a:defRPr sz="28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accent1"/>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28800" indent="-227013"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5813" indent="-227013" algn="l" defTabSz="914400" rtl="0" eaLnBrk="1" latinLnBrk="0" hangingPunct="1">
        <a:spcBef>
          <a:spcPct val="20000"/>
        </a:spcBef>
        <a:buClr>
          <a:schemeClr val="accent1"/>
        </a:buClr>
        <a:buSzPct val="13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89" y="1577474"/>
            <a:ext cx="3555999" cy="3449052"/>
          </a:xfrm>
        </p:spPr>
        <p:txBody>
          <a:bodyPr/>
          <a:lstStyle/>
          <a:p>
            <a:r>
              <a:rPr lang="en-US" sz="2600" b="1" dirty="0"/>
              <a:t>Copyright and the public domain:</a:t>
            </a:r>
            <a:r>
              <a:rPr lang="el-GR" sz="2600" b="1" dirty="0"/>
              <a:t/>
            </a:r>
            <a:br>
              <a:rPr lang="el-GR" sz="2600" b="1" dirty="0"/>
            </a:br>
            <a:r>
              <a:rPr lang="en-US" sz="2600" b="1" dirty="0"/>
              <a:t>contradictory or complementary notions</a:t>
            </a:r>
            <a:r>
              <a:rPr lang="en-US" sz="2600" b="1" dirty="0" smtClean="0"/>
              <a:t>?</a:t>
            </a:r>
            <a:r>
              <a:rPr lang="en-US" sz="2800" b="1" dirty="0" smtClean="0"/>
              <a:t/>
            </a:r>
            <a:br>
              <a:rPr lang="en-US" sz="2800" b="1" dirty="0" smtClean="0"/>
            </a:br>
            <a:r>
              <a:rPr lang="en-US" sz="2800" b="1" dirty="0" smtClean="0"/>
              <a:t/>
            </a:r>
            <a:br>
              <a:rPr lang="en-US" sz="2800" b="1" dirty="0" smtClean="0"/>
            </a:br>
            <a:endParaRPr lang="en-US" sz="2800" b="1" dirty="0"/>
          </a:p>
        </p:txBody>
      </p:sp>
      <p:sp>
        <p:nvSpPr>
          <p:cNvPr id="3" name="Subtitle 2"/>
          <p:cNvSpPr>
            <a:spLocks noGrp="1"/>
          </p:cNvSpPr>
          <p:nvPr>
            <p:ph type="subTitle" idx="1"/>
          </p:nvPr>
        </p:nvSpPr>
        <p:spPr>
          <a:xfrm>
            <a:off x="4651248" y="4023894"/>
            <a:ext cx="3273552" cy="1002631"/>
          </a:xfrm>
        </p:spPr>
        <p:txBody>
          <a:bodyPr/>
          <a:lstStyle/>
          <a:p>
            <a:endParaRPr lang="en-US" dirty="0" smtClean="0"/>
          </a:p>
          <a:p>
            <a:r>
              <a:rPr lang="en-US" b="1" dirty="0" err="1" smtClean="0"/>
              <a:t>Irini</a:t>
            </a:r>
            <a:r>
              <a:rPr lang="en-US" b="1" dirty="0" smtClean="0"/>
              <a:t> Stamatoudi</a:t>
            </a:r>
            <a:r>
              <a:rPr lang="en-US" dirty="0" smtClean="0"/>
              <a:t>, LL.M., Ph.D., General Director, </a:t>
            </a:r>
            <a:endParaRPr lang="el-GR" dirty="0" smtClean="0"/>
          </a:p>
          <a:p>
            <a:r>
              <a:rPr lang="en-US" dirty="0" smtClean="0"/>
              <a:t>Hellenic Copyright </a:t>
            </a:r>
            <a:r>
              <a:rPr lang="en-US" dirty="0" err="1" smtClean="0"/>
              <a:t>Organisation</a:t>
            </a:r>
            <a:endParaRPr lang="en-US" dirty="0"/>
          </a:p>
        </p:txBody>
      </p:sp>
      <p:sp>
        <p:nvSpPr>
          <p:cNvPr id="4" name="TextBox 3"/>
          <p:cNvSpPr txBox="1"/>
          <p:nvPr/>
        </p:nvSpPr>
        <p:spPr>
          <a:xfrm>
            <a:off x="2620211" y="376989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49375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895" y="454527"/>
            <a:ext cx="6131343" cy="681790"/>
          </a:xfrm>
        </p:spPr>
        <p:txBody>
          <a:bodyPr/>
          <a:lstStyle/>
          <a:p>
            <a:r>
              <a:rPr lang="en-US" dirty="0" smtClean="0"/>
              <a:t>Creative commons</a:t>
            </a:r>
            <a:endParaRPr lang="en-US" dirty="0"/>
          </a:p>
        </p:txBody>
      </p:sp>
      <p:sp>
        <p:nvSpPr>
          <p:cNvPr id="3" name="Content Placeholder 2"/>
          <p:cNvSpPr>
            <a:spLocks noGrp="1"/>
          </p:cNvSpPr>
          <p:nvPr>
            <p:ph idx="1"/>
          </p:nvPr>
        </p:nvSpPr>
        <p:spPr>
          <a:xfrm>
            <a:off x="2245895" y="1430421"/>
            <a:ext cx="6129707" cy="5280526"/>
          </a:xfrm>
        </p:spPr>
        <p:txBody>
          <a:bodyPr>
            <a:normAutofit/>
          </a:bodyPr>
          <a:lstStyle/>
          <a:p>
            <a:pPr algn="just"/>
            <a:r>
              <a:rPr lang="en-US" dirty="0" smtClean="0"/>
              <a:t>Copyright </a:t>
            </a:r>
            <a:r>
              <a:rPr lang="en-US" dirty="0"/>
              <a:t>licenses released under this label aim at providing a simple, standardized way to give the public permission to share and use the creative work made available under them. </a:t>
            </a:r>
            <a:endParaRPr lang="el-GR" dirty="0"/>
          </a:p>
          <a:p>
            <a:pPr algn="just"/>
            <a:r>
              <a:rPr lang="en-US" dirty="0"/>
              <a:t>CC licenses are rooted in copyright. They are not an alternative to it. They work alongside to it. If a user does </a:t>
            </a:r>
            <a:r>
              <a:rPr lang="en-US" dirty="0" smtClean="0"/>
              <a:t>not respect </a:t>
            </a:r>
            <a:r>
              <a:rPr lang="en-US" dirty="0"/>
              <a:t>their terms and conditions, the user is liable under copyright law and is considered to be an infringer. CC licenses aim at simplifying (by classifying and standardizing) terms of use and at allowing to share and use copyright material such as images, films, video, music, writings or any other copyright work on the basis of the license’s conditions. </a:t>
            </a:r>
            <a:endParaRPr lang="el-GR" dirty="0"/>
          </a:p>
          <a:p>
            <a:pPr algn="just"/>
            <a:r>
              <a:rPr lang="en-US" dirty="0"/>
              <a:t>So, instead of “all rights reserved” CC licenses provide for “some rights reserved”. </a:t>
            </a:r>
            <a:endParaRPr lang="el-GR" dirty="0" smtClean="0"/>
          </a:p>
          <a:p>
            <a:pPr marL="0" indent="0">
              <a:buNone/>
            </a:pPr>
            <a:r>
              <a:rPr lang="en-US" i="1" dirty="0" smtClean="0"/>
              <a:t>Source</a:t>
            </a:r>
            <a:r>
              <a:rPr lang="en-US" i="1" dirty="0"/>
              <a:t>: &lt;https://</a:t>
            </a:r>
            <a:r>
              <a:rPr lang="en-US" i="1" dirty="0" err="1"/>
              <a:t>creativecommons.org</a:t>
            </a:r>
            <a:r>
              <a:rPr lang="en-US" i="1" dirty="0"/>
              <a:t>/about</a:t>
            </a:r>
            <a:r>
              <a:rPr lang="en-US" i="1" dirty="0" smtClean="0"/>
              <a:t>/&gt;</a:t>
            </a:r>
          </a:p>
          <a:p>
            <a:pPr marL="0" indent="0">
              <a:buNone/>
            </a:pPr>
            <a:endParaRPr lang="en-US" dirty="0"/>
          </a:p>
        </p:txBody>
      </p:sp>
    </p:spTree>
    <p:extLst>
      <p:ext uri="{BB962C8B-B14F-4D97-AF65-F5344CB8AC3E}">
        <p14:creationId xmlns:p14="http://schemas.microsoft.com/office/powerpoint/2010/main" val="919761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descr="http://image.slidesharecdn.com/creativecommons-100316184515-phpapp01/95/slide-9-728.jpg?1268783177"/>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072957" y="1670050"/>
            <a:ext cx="4998085" cy="3517900"/>
          </a:xfrm>
          <a:prstGeom prst="rect">
            <a:avLst/>
          </a:prstGeom>
          <a:noFill/>
          <a:ln>
            <a:noFill/>
          </a:ln>
        </p:spPr>
      </p:pic>
      <p:sp>
        <p:nvSpPr>
          <p:cNvPr id="6" name="Content Placeholder 5"/>
          <p:cNvSpPr>
            <a:spLocks noGrp="1"/>
          </p:cNvSpPr>
          <p:nvPr>
            <p:ph idx="1"/>
          </p:nvPr>
        </p:nvSpPr>
        <p:spPr>
          <a:xfrm>
            <a:off x="1938421" y="685800"/>
            <a:ext cx="6437181" cy="5440363"/>
          </a:xfrm>
        </p:spPr>
        <p:txBody>
          <a:bodyPr/>
          <a:lstStyle/>
          <a:p>
            <a:pPr marL="0" indent="0">
              <a:buNone/>
            </a:pPr>
            <a:endParaRPr lang="en-US" dirty="0"/>
          </a:p>
        </p:txBody>
      </p:sp>
    </p:spTree>
    <p:extLst>
      <p:ext uri="{BB962C8B-B14F-4D97-AF65-F5344CB8AC3E}">
        <p14:creationId xmlns:p14="http://schemas.microsoft.com/office/powerpoint/2010/main" val="1472539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9789" y="685800"/>
            <a:ext cx="5917449" cy="886968"/>
          </a:xfrm>
        </p:spPr>
        <p:txBody>
          <a:bodyPr/>
          <a:lstStyle/>
          <a:p>
            <a:r>
              <a:rPr lang="en-US" dirty="0" smtClean="0"/>
              <a:t>Open access to scientific publications</a:t>
            </a:r>
            <a:endParaRPr lang="en-US" dirty="0"/>
          </a:p>
        </p:txBody>
      </p:sp>
      <p:sp>
        <p:nvSpPr>
          <p:cNvPr id="3" name="Content Placeholder 2"/>
          <p:cNvSpPr>
            <a:spLocks noGrp="1"/>
          </p:cNvSpPr>
          <p:nvPr>
            <p:ph idx="1"/>
          </p:nvPr>
        </p:nvSpPr>
        <p:spPr>
          <a:xfrm>
            <a:off x="2459789" y="1898316"/>
            <a:ext cx="5915813" cy="4531895"/>
          </a:xfrm>
        </p:spPr>
        <p:txBody>
          <a:bodyPr>
            <a:normAutofit fontScale="25000" lnSpcReduction="20000"/>
          </a:bodyPr>
          <a:lstStyle/>
          <a:p>
            <a:pPr marL="0" indent="0">
              <a:buNone/>
            </a:pPr>
            <a:r>
              <a:rPr lang="en-US" sz="9200" dirty="0" smtClean="0"/>
              <a:t>See the </a:t>
            </a:r>
            <a:r>
              <a:rPr lang="en-US" sz="9200" i="1" dirty="0" smtClean="0"/>
              <a:t>Berlin Declaration on Open Access to Knowledge in the Sciences and Humanities </a:t>
            </a:r>
            <a:r>
              <a:rPr lang="en-US" sz="9200" i="1" dirty="0" smtClean="0"/>
              <a:t>22.10.2013</a:t>
            </a:r>
            <a:endParaRPr lang="en-US" sz="9200" i="1" dirty="0" smtClean="0"/>
          </a:p>
          <a:p>
            <a:pPr marL="0" indent="0">
              <a:buNone/>
            </a:pPr>
            <a:r>
              <a:rPr lang="en-US" sz="9200" dirty="0" smtClean="0"/>
              <a:t>It requires authors associated with the signatories to grant to all users free worldwide access (</a:t>
            </a:r>
            <a:r>
              <a:rPr lang="en-US" sz="9200" dirty="0"/>
              <a:t>including unrestricted distribution, interoperability and long term </a:t>
            </a:r>
            <a:r>
              <a:rPr lang="en-US" sz="9200" dirty="0" smtClean="0"/>
              <a:t>archiving) to their works by depositing them in at least one open access repository </a:t>
            </a:r>
            <a:r>
              <a:rPr lang="en-US" sz="9200" dirty="0"/>
              <a:t>and </a:t>
            </a:r>
            <a:r>
              <a:rPr lang="en-US" sz="9200" dirty="0" smtClean="0"/>
              <a:t>publish them </a:t>
            </a:r>
            <a:r>
              <a:rPr lang="en-US" sz="9200" dirty="0"/>
              <a:t>in </a:t>
            </a:r>
            <a:r>
              <a:rPr lang="en-US" sz="9200" dirty="0" smtClean="0"/>
              <a:t>open access journals when available. </a:t>
            </a:r>
          </a:p>
          <a:p>
            <a:pPr marL="0" indent="0">
              <a:buNone/>
            </a:pPr>
            <a:endParaRPr lang="en-US" dirty="0" smtClean="0"/>
          </a:p>
          <a:p>
            <a:pPr marL="0" indent="0">
              <a:buNone/>
            </a:pPr>
            <a:r>
              <a:rPr lang="en-US" sz="7200" dirty="0" smtClean="0"/>
              <a:t>Source</a:t>
            </a:r>
            <a:r>
              <a:rPr lang="en-US" sz="7200" dirty="0"/>
              <a:t>: &lt;http://</a:t>
            </a:r>
            <a:r>
              <a:rPr lang="en-US" sz="7200" dirty="0" err="1"/>
              <a:t>openaccess.mpg.de</a:t>
            </a:r>
            <a:r>
              <a:rPr lang="en-US" sz="7200" dirty="0"/>
              <a:t>/Berlin-</a:t>
            </a:r>
            <a:r>
              <a:rPr lang="en-US" sz="7200" dirty="0" smtClean="0"/>
              <a:t>Declaration&gt;</a:t>
            </a:r>
            <a:endParaRPr lang="en-US" sz="7200" dirty="0"/>
          </a:p>
        </p:txBody>
      </p:sp>
    </p:spTree>
    <p:extLst>
      <p:ext uri="{BB962C8B-B14F-4D97-AF65-F5344CB8AC3E}">
        <p14:creationId xmlns:p14="http://schemas.microsoft.com/office/powerpoint/2010/main" val="2666535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78" y="534737"/>
            <a:ext cx="5743660" cy="922421"/>
          </a:xfrm>
        </p:spPr>
        <p:txBody>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Orphan works</a:t>
            </a:r>
            <a:endParaRPr lang="en-US" b="1" dirty="0"/>
          </a:p>
        </p:txBody>
      </p:sp>
      <p:sp>
        <p:nvSpPr>
          <p:cNvPr id="3" name="Content Placeholder 2"/>
          <p:cNvSpPr>
            <a:spLocks noGrp="1"/>
          </p:cNvSpPr>
          <p:nvPr>
            <p:ph idx="1"/>
          </p:nvPr>
        </p:nvSpPr>
        <p:spPr>
          <a:xfrm>
            <a:off x="2633578" y="1871579"/>
            <a:ext cx="5742023" cy="4572000"/>
          </a:xfrm>
        </p:spPr>
        <p:txBody>
          <a:bodyPr>
            <a:noAutofit/>
          </a:bodyPr>
          <a:lstStyle/>
          <a:p>
            <a:pPr marL="0" indent="0" algn="just">
              <a:buNone/>
            </a:pPr>
            <a:r>
              <a:rPr lang="en-US" sz="2200" dirty="0" smtClean="0"/>
              <a:t>The EU Directive 2012/28 has introduced common </a:t>
            </a:r>
            <a:r>
              <a:rPr lang="en-US" sz="2200" dirty="0"/>
              <a:t>rules on the </a:t>
            </a:r>
            <a:r>
              <a:rPr lang="en-US" sz="2200" dirty="0" err="1"/>
              <a:t>digitisation</a:t>
            </a:r>
            <a:r>
              <a:rPr lang="en-US" sz="2200" dirty="0"/>
              <a:t> and online display of </a:t>
            </a:r>
            <a:r>
              <a:rPr lang="en-US" sz="2200" dirty="0" smtClean="0"/>
              <a:t>‘orphan works’. </a:t>
            </a:r>
            <a:r>
              <a:rPr lang="en-US" sz="2200" dirty="0"/>
              <a:t>Orphan works are works like books, newspaper and magazine articles and films that are still protected by copyright but whose authors or other </a:t>
            </a:r>
            <a:r>
              <a:rPr lang="en-US" sz="2200" dirty="0" err="1"/>
              <a:t>rightholders</a:t>
            </a:r>
            <a:r>
              <a:rPr lang="en-US" sz="2200" dirty="0"/>
              <a:t> are not known or cannot be located or contacted to obtain copyright permissions. </a:t>
            </a:r>
          </a:p>
          <a:p>
            <a:pPr marL="0" indent="0" algn="just">
              <a:buNone/>
            </a:pPr>
            <a:endParaRPr lang="en-US" dirty="0" smtClean="0"/>
          </a:p>
          <a:p>
            <a:pPr marL="0" indent="0" algn="just">
              <a:buNone/>
            </a:pPr>
            <a:r>
              <a:rPr lang="en-US" i="1" dirty="0" smtClean="0"/>
              <a:t>Source</a:t>
            </a:r>
            <a:r>
              <a:rPr lang="en-US" i="1" dirty="0"/>
              <a:t>: &lt;http://</a:t>
            </a:r>
            <a:r>
              <a:rPr lang="en-US" i="1" dirty="0" err="1"/>
              <a:t>ec.europa.eu</a:t>
            </a:r>
            <a:r>
              <a:rPr lang="en-US" i="1" dirty="0"/>
              <a:t>/</a:t>
            </a:r>
            <a:r>
              <a:rPr lang="en-US" i="1" dirty="0" err="1"/>
              <a:t>internal_market</a:t>
            </a:r>
            <a:r>
              <a:rPr lang="en-US" i="1" dirty="0"/>
              <a:t>/copyright/</a:t>
            </a:r>
            <a:r>
              <a:rPr lang="en-US" i="1" dirty="0" err="1"/>
              <a:t>orphan_works</a:t>
            </a:r>
            <a:r>
              <a:rPr lang="en-US" i="1" dirty="0"/>
              <a:t>/</a:t>
            </a:r>
            <a:r>
              <a:rPr lang="en-US" i="1" dirty="0" err="1" smtClean="0"/>
              <a:t>index_en.htm</a:t>
            </a:r>
            <a:r>
              <a:rPr lang="en-US" i="1" dirty="0" smtClean="0"/>
              <a:t>&gt;</a:t>
            </a:r>
            <a:endParaRPr lang="en-US" i="1" dirty="0"/>
          </a:p>
        </p:txBody>
      </p:sp>
    </p:spTree>
    <p:extLst>
      <p:ext uri="{BB962C8B-B14F-4D97-AF65-F5344CB8AC3E}">
        <p14:creationId xmlns:p14="http://schemas.microsoft.com/office/powerpoint/2010/main" val="1685209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2211" y="481264"/>
            <a:ext cx="6265027" cy="614947"/>
          </a:xfrm>
        </p:spPr>
        <p:txBody>
          <a:bodyPr/>
          <a:lstStyle/>
          <a:p>
            <a:r>
              <a:rPr lang="en-US" dirty="0" smtClean="0"/>
              <a:t>Out</a:t>
            </a:r>
            <a:r>
              <a:rPr lang="en-US" dirty="0"/>
              <a:t>-of</a:t>
            </a:r>
            <a:r>
              <a:rPr lang="en-US" dirty="0" smtClean="0"/>
              <a:t>-Commerce </a:t>
            </a:r>
            <a:r>
              <a:rPr lang="en-US" dirty="0"/>
              <a:t>Works </a:t>
            </a:r>
          </a:p>
        </p:txBody>
      </p:sp>
      <p:sp>
        <p:nvSpPr>
          <p:cNvPr id="3" name="Content Placeholder 2"/>
          <p:cNvSpPr>
            <a:spLocks noGrp="1"/>
          </p:cNvSpPr>
          <p:nvPr>
            <p:ph idx="1"/>
          </p:nvPr>
        </p:nvSpPr>
        <p:spPr>
          <a:xfrm>
            <a:off x="2112211" y="1537369"/>
            <a:ext cx="6263391" cy="5066632"/>
          </a:xfrm>
        </p:spPr>
        <p:txBody>
          <a:bodyPr>
            <a:normAutofit lnSpcReduction="10000"/>
          </a:bodyPr>
          <a:lstStyle/>
          <a:p>
            <a:pPr marL="0" indent="0">
              <a:buNone/>
            </a:pPr>
            <a:r>
              <a:rPr lang="en-US" i="1" dirty="0" smtClean="0"/>
              <a:t>E.g.</a:t>
            </a:r>
            <a:r>
              <a:rPr lang="en-US" dirty="0" smtClean="0"/>
              <a:t> EU </a:t>
            </a:r>
            <a:r>
              <a:rPr lang="en-US" dirty="0" err="1" smtClean="0"/>
              <a:t>MoU</a:t>
            </a:r>
            <a:r>
              <a:rPr lang="en-US" dirty="0" smtClean="0"/>
              <a:t> on Key </a:t>
            </a:r>
            <a:r>
              <a:rPr lang="en-US" dirty="0"/>
              <a:t>Principles on the </a:t>
            </a:r>
            <a:r>
              <a:rPr lang="en-US" dirty="0" err="1" smtClean="0"/>
              <a:t>Digitisation</a:t>
            </a:r>
            <a:r>
              <a:rPr lang="en-US" dirty="0" smtClean="0"/>
              <a:t> and </a:t>
            </a:r>
            <a:r>
              <a:rPr lang="en-US" dirty="0"/>
              <a:t>Making Available of Out-of</a:t>
            </a:r>
            <a:r>
              <a:rPr lang="en-US" dirty="0" smtClean="0"/>
              <a:t>-Commerce </a:t>
            </a:r>
            <a:r>
              <a:rPr lang="en-US" dirty="0" err="1" smtClean="0"/>
              <a:t>Works</a:t>
            </a:r>
            <a:r>
              <a:rPr lang="en-US" dirty="0" err="1"/>
              <a:t>between</a:t>
            </a:r>
            <a:r>
              <a:rPr lang="en-US" dirty="0"/>
              <a:t> </a:t>
            </a:r>
            <a:r>
              <a:rPr lang="en-US" dirty="0" smtClean="0"/>
              <a:t>between representatives </a:t>
            </a:r>
            <a:r>
              <a:rPr lang="en-US" dirty="0"/>
              <a:t>of the </a:t>
            </a:r>
            <a:r>
              <a:rPr lang="en-US" dirty="0" err="1"/>
              <a:t>rightholders</a:t>
            </a:r>
            <a:r>
              <a:rPr lang="en-US" dirty="0"/>
              <a:t>’ community (publishers and authors), libraries and collecting </a:t>
            </a:r>
            <a:r>
              <a:rPr lang="en-US" dirty="0" smtClean="0"/>
              <a:t>societies</a:t>
            </a:r>
          </a:p>
          <a:p>
            <a:pPr marL="0" indent="0">
              <a:buNone/>
            </a:pPr>
            <a:r>
              <a:rPr lang="en-US" dirty="0" smtClean="0"/>
              <a:t>Aim: </a:t>
            </a:r>
            <a:endParaRPr lang="en-US" dirty="0"/>
          </a:p>
          <a:p>
            <a:r>
              <a:rPr lang="en-US" dirty="0" smtClean="0"/>
              <a:t>facilitate </a:t>
            </a:r>
            <a:r>
              <a:rPr lang="en-US" dirty="0"/>
              <a:t>the </a:t>
            </a:r>
            <a:r>
              <a:rPr lang="en-US" dirty="0" err="1"/>
              <a:t>digitisation</a:t>
            </a:r>
            <a:r>
              <a:rPr lang="en-US" dirty="0"/>
              <a:t> and making available by European libraries and similar institutions of books and learned journals in their collections which are out-of-commerce. </a:t>
            </a:r>
            <a:endParaRPr lang="en-US" dirty="0" smtClean="0"/>
          </a:p>
          <a:p>
            <a:r>
              <a:rPr lang="en-US" dirty="0" smtClean="0"/>
              <a:t>serve </a:t>
            </a:r>
            <a:r>
              <a:rPr lang="en-US" dirty="0"/>
              <a:t>as a blueprint for collective licensing agreements negotiated amongst </a:t>
            </a:r>
            <a:r>
              <a:rPr lang="en-US" dirty="0" err="1"/>
              <a:t>rightholders</a:t>
            </a:r>
            <a:r>
              <a:rPr lang="en-US" dirty="0"/>
              <a:t>, libraries and collecting societies</a:t>
            </a:r>
            <a:r>
              <a:rPr lang="en-US" dirty="0" smtClean="0"/>
              <a:t>.</a:t>
            </a:r>
          </a:p>
          <a:p>
            <a:pPr marL="0" indent="0">
              <a:buNone/>
            </a:pPr>
            <a:endParaRPr lang="en-US" i="1" dirty="0" smtClean="0"/>
          </a:p>
          <a:p>
            <a:pPr marL="0" indent="0">
              <a:buNone/>
            </a:pPr>
            <a:r>
              <a:rPr lang="en-US" i="1" dirty="0" smtClean="0"/>
              <a:t>Source</a:t>
            </a:r>
            <a:r>
              <a:rPr lang="en-US" i="1" dirty="0"/>
              <a:t>: &lt;http://</a:t>
            </a:r>
            <a:r>
              <a:rPr lang="en-US" i="1" dirty="0" err="1"/>
              <a:t>ec.europa.eu</a:t>
            </a:r>
            <a:r>
              <a:rPr lang="en-US" i="1" dirty="0"/>
              <a:t>/</a:t>
            </a:r>
            <a:r>
              <a:rPr lang="en-US" i="1" dirty="0" err="1"/>
              <a:t>internal_market</a:t>
            </a:r>
            <a:r>
              <a:rPr lang="en-US" i="1" dirty="0"/>
              <a:t>/copyright/out-of-commerce/</a:t>
            </a:r>
            <a:r>
              <a:rPr lang="en-US" i="1" dirty="0" err="1" smtClean="0"/>
              <a:t>index_en.htm</a:t>
            </a:r>
            <a:r>
              <a:rPr lang="en-US" i="1" dirty="0" smtClean="0"/>
              <a:t>&gt;</a:t>
            </a:r>
            <a:endParaRPr lang="en-US" i="1" dirty="0"/>
          </a:p>
        </p:txBody>
      </p:sp>
    </p:spTree>
    <p:extLst>
      <p:ext uri="{BB962C8B-B14F-4D97-AF65-F5344CB8AC3E}">
        <p14:creationId xmlns:p14="http://schemas.microsoft.com/office/powerpoint/2010/main" val="1716914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8737" y="294106"/>
            <a:ext cx="6318501" cy="681790"/>
          </a:xfrm>
        </p:spPr>
        <p:txBody>
          <a:bodyPr/>
          <a:lstStyle/>
          <a:p>
            <a:r>
              <a:rPr lang="en-US" dirty="0" smtClean="0"/>
              <a:t>Public Sector Information</a:t>
            </a:r>
            <a:endParaRPr lang="en-US" dirty="0"/>
          </a:p>
        </p:txBody>
      </p:sp>
      <p:sp>
        <p:nvSpPr>
          <p:cNvPr id="3" name="Content Placeholder 2"/>
          <p:cNvSpPr>
            <a:spLocks noGrp="1"/>
          </p:cNvSpPr>
          <p:nvPr>
            <p:ph idx="1"/>
          </p:nvPr>
        </p:nvSpPr>
        <p:spPr>
          <a:xfrm>
            <a:off x="2058737" y="1256632"/>
            <a:ext cx="6316865" cy="5360736"/>
          </a:xfrm>
        </p:spPr>
        <p:txBody>
          <a:bodyPr>
            <a:normAutofit fontScale="32500" lnSpcReduction="20000"/>
          </a:bodyPr>
          <a:lstStyle/>
          <a:p>
            <a:pPr marL="0" indent="0">
              <a:buNone/>
            </a:pPr>
            <a:r>
              <a:rPr lang="en-US" sz="5500" i="1" dirty="0" smtClean="0"/>
              <a:t>E.g.</a:t>
            </a:r>
            <a:r>
              <a:rPr lang="en-US" sz="5500" dirty="0" smtClean="0"/>
              <a:t> The EU Directive </a:t>
            </a:r>
            <a:r>
              <a:rPr lang="en-US" sz="5500" dirty="0"/>
              <a:t>on the re-use of public sector information (Directive 2003/98/</a:t>
            </a:r>
            <a:r>
              <a:rPr lang="en-US" sz="5500" dirty="0" smtClean="0"/>
              <a:t>EC</a:t>
            </a:r>
            <a:r>
              <a:rPr lang="en-US" sz="5500" dirty="0"/>
              <a:t> </a:t>
            </a:r>
            <a:r>
              <a:rPr lang="en-US" sz="5500" dirty="0" smtClean="0"/>
              <a:t>revised </a:t>
            </a:r>
            <a:r>
              <a:rPr lang="en-US" sz="5500" dirty="0"/>
              <a:t>by Directive 2013/37/</a:t>
            </a:r>
            <a:r>
              <a:rPr lang="en-US" sz="5500" dirty="0" smtClean="0"/>
              <a:t>EU) concerns content </a:t>
            </a:r>
            <a:r>
              <a:rPr lang="en-US" sz="5500" dirty="0"/>
              <a:t>that can be accessed under national access to documents laws </a:t>
            </a:r>
            <a:r>
              <a:rPr lang="en-US" sz="5500" dirty="0" smtClean="0"/>
              <a:t>and provides that it is </a:t>
            </a:r>
            <a:r>
              <a:rPr lang="en-US" sz="5500" dirty="0"/>
              <a:t>in principle re-usable beyond its initial purpose of collection for commercial and non-commercial purposes</a:t>
            </a:r>
            <a:r>
              <a:rPr lang="en-US" sz="5500" dirty="0" smtClean="0"/>
              <a:t>. </a:t>
            </a:r>
            <a:r>
              <a:rPr lang="en-US" sz="5500" dirty="0"/>
              <a:t>It encourages </a:t>
            </a:r>
            <a:r>
              <a:rPr lang="en-US" sz="5500" dirty="0" smtClean="0"/>
              <a:t>EU </a:t>
            </a:r>
            <a:r>
              <a:rPr lang="en-US" sz="5500" dirty="0"/>
              <a:t>Member States to make as much information available for re-use as possible. It addresses material held by public sector bodies in the Member States, at national, regional and local levels, such as ministries, state agencies, municipalities, as well as </a:t>
            </a:r>
            <a:r>
              <a:rPr lang="en-US" sz="5500" dirty="0" err="1"/>
              <a:t>organisations</a:t>
            </a:r>
            <a:r>
              <a:rPr lang="en-US" sz="5500" dirty="0"/>
              <a:t> funded for the most part by or under the control of public authorities (e.g. meteorological institutes). Since 2013 content held by museums, libraries and archives falls within the scope of application as well</a:t>
            </a:r>
            <a:r>
              <a:rPr lang="en-US" sz="5500" dirty="0" smtClean="0"/>
              <a:t>.</a:t>
            </a:r>
          </a:p>
          <a:p>
            <a:pPr marL="0" indent="0">
              <a:buNone/>
            </a:pPr>
            <a:r>
              <a:rPr lang="en-US" sz="5500" dirty="0" smtClean="0"/>
              <a:t>The </a:t>
            </a:r>
            <a:r>
              <a:rPr lang="en-US" sz="5500" dirty="0"/>
              <a:t>Directive covers written texts, databases, audio files and film fragments; it does not apply to the educational, scientific, and broadcasting sectors</a:t>
            </a:r>
            <a:r>
              <a:rPr lang="en-US" sz="5500" dirty="0" smtClean="0"/>
              <a:t>.</a:t>
            </a:r>
            <a:r>
              <a:rPr lang="en-US" sz="5500" dirty="0"/>
              <a:t> </a:t>
            </a:r>
            <a:endParaRPr lang="en-US" sz="5500" dirty="0" smtClean="0"/>
          </a:p>
          <a:p>
            <a:pPr marL="0" indent="0">
              <a:buNone/>
            </a:pPr>
            <a:endParaRPr lang="en-US" sz="2600" dirty="0" smtClean="0"/>
          </a:p>
          <a:p>
            <a:pPr marL="0" indent="0">
              <a:buNone/>
            </a:pPr>
            <a:r>
              <a:rPr lang="en-US" sz="3400" dirty="0"/>
              <a:t>Source: &lt;https://</a:t>
            </a:r>
            <a:r>
              <a:rPr lang="en-US" sz="3400" dirty="0" err="1"/>
              <a:t>ec.europa.eu</a:t>
            </a:r>
            <a:r>
              <a:rPr lang="en-US" sz="3400" dirty="0"/>
              <a:t>/digital-single-market/en/</a:t>
            </a:r>
            <a:r>
              <a:rPr lang="en-US" sz="3400" dirty="0" err="1"/>
              <a:t>european</a:t>
            </a:r>
            <a:r>
              <a:rPr lang="en-US" sz="3400" dirty="0"/>
              <a:t>-legislation-reuse-public-sector-information</a:t>
            </a:r>
            <a:r>
              <a:rPr lang="en-US" sz="3400" dirty="0" smtClean="0"/>
              <a:t>&gt;</a:t>
            </a:r>
            <a:endParaRPr lang="en-US" sz="3400" dirty="0"/>
          </a:p>
          <a:p>
            <a:pPr marL="0" indent="0">
              <a:buNone/>
            </a:pPr>
            <a:endParaRPr lang="en-US" sz="3400" dirty="0" smtClean="0"/>
          </a:p>
          <a:p>
            <a:pPr marL="0" indent="0">
              <a:buNone/>
            </a:pPr>
            <a:endParaRPr lang="en-US" sz="2600" dirty="0" smtClean="0"/>
          </a:p>
          <a:p>
            <a:pPr marL="0" indent="0">
              <a:buNone/>
            </a:pPr>
            <a:endParaRPr lang="en-US" sz="2600" dirty="0" smtClean="0"/>
          </a:p>
          <a:p>
            <a:pPr marL="0" indent="0">
              <a:buNone/>
            </a:pPr>
            <a:endParaRPr lang="en-US" sz="2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p:txBody>
      </p:sp>
    </p:spTree>
    <p:extLst>
      <p:ext uri="{BB962C8B-B14F-4D97-AF65-F5344CB8AC3E}">
        <p14:creationId xmlns:p14="http://schemas.microsoft.com/office/powerpoint/2010/main" val="3141793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685800"/>
            <a:ext cx="4948238" cy="610937"/>
          </a:xfrm>
        </p:spPr>
        <p:txBody>
          <a:bodyPr/>
          <a:lstStyle/>
          <a:p>
            <a:r>
              <a:rPr lang="en-US" dirty="0" smtClean="0"/>
              <a:t>Conclusions</a:t>
            </a:r>
            <a:endParaRPr lang="en-US" dirty="0"/>
          </a:p>
        </p:txBody>
      </p:sp>
      <p:sp>
        <p:nvSpPr>
          <p:cNvPr id="3" name="Content Placeholder 2"/>
          <p:cNvSpPr>
            <a:spLocks noGrp="1"/>
          </p:cNvSpPr>
          <p:nvPr>
            <p:ph idx="1"/>
          </p:nvPr>
        </p:nvSpPr>
        <p:spPr>
          <a:xfrm>
            <a:off x="3429000" y="1617580"/>
            <a:ext cx="4946602" cy="4508584"/>
          </a:xfrm>
        </p:spPr>
        <p:txBody>
          <a:bodyPr>
            <a:normAutofit lnSpcReduction="10000"/>
          </a:bodyPr>
          <a:lstStyle/>
          <a:p>
            <a:r>
              <a:rPr lang="en-US" sz="2400" dirty="0" smtClean="0"/>
              <a:t>International, regional and national laws on copyright provide for flexibilities</a:t>
            </a:r>
            <a:endParaRPr lang="el-GR" sz="2400" dirty="0" smtClean="0"/>
          </a:p>
          <a:p>
            <a:r>
              <a:rPr lang="en-US" sz="2400" dirty="0"/>
              <a:t>Open </a:t>
            </a:r>
            <a:r>
              <a:rPr lang="en-US" sz="2400" dirty="0" smtClean="0"/>
              <a:t>source</a:t>
            </a:r>
            <a:r>
              <a:rPr lang="el-GR" sz="2400" dirty="0" smtClean="0"/>
              <a:t>/</a:t>
            </a:r>
            <a:r>
              <a:rPr lang="en-US" sz="2400" dirty="0" smtClean="0"/>
              <a:t>open </a:t>
            </a:r>
            <a:r>
              <a:rPr lang="en-US" sz="2400" dirty="0"/>
              <a:t>access </a:t>
            </a:r>
            <a:r>
              <a:rPr lang="en-US" sz="2400" dirty="0" smtClean="0"/>
              <a:t>licensing</a:t>
            </a:r>
            <a:r>
              <a:rPr lang="en-US" sz="2400" dirty="0"/>
              <a:t> </a:t>
            </a:r>
            <a:r>
              <a:rPr lang="en-US" sz="2400" dirty="0" smtClean="0"/>
              <a:t>as well as </a:t>
            </a:r>
            <a:r>
              <a:rPr lang="en-US" sz="2400" dirty="0"/>
              <a:t>s</a:t>
            </a:r>
            <a:r>
              <a:rPr lang="en-US" sz="2400" dirty="0" smtClean="0"/>
              <a:t>pecial </a:t>
            </a:r>
            <a:r>
              <a:rPr lang="en-US" sz="2400" dirty="0"/>
              <a:t>legal regimes and voluntary </a:t>
            </a:r>
            <a:r>
              <a:rPr lang="en-US" sz="2400" dirty="0" smtClean="0"/>
              <a:t>agreements are means of adapting copyright norms to the needs of the new era at a supranational level</a:t>
            </a:r>
          </a:p>
          <a:p>
            <a:r>
              <a:rPr lang="en-US" sz="2400" dirty="0" smtClean="0"/>
              <a:t>The public domain as a counterbalance to copyright</a:t>
            </a:r>
          </a:p>
          <a:p>
            <a:endParaRPr lang="en-US" dirty="0"/>
          </a:p>
        </p:txBody>
      </p:sp>
    </p:spTree>
    <p:extLst>
      <p:ext uri="{BB962C8B-B14F-4D97-AF65-F5344CB8AC3E}">
        <p14:creationId xmlns:p14="http://schemas.microsoft.com/office/powerpoint/2010/main" val="472566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316" y="360948"/>
            <a:ext cx="6224922" cy="668420"/>
          </a:xfrm>
        </p:spPr>
        <p:txBody>
          <a:bodyPr/>
          <a:lstStyle/>
          <a:p>
            <a:r>
              <a:rPr lang="en-US" dirty="0" smtClean="0"/>
              <a:t>Public domain</a:t>
            </a:r>
            <a:endParaRPr lang="en-US" dirty="0"/>
          </a:p>
        </p:txBody>
      </p:sp>
      <p:sp>
        <p:nvSpPr>
          <p:cNvPr id="3" name="Content Placeholder 2"/>
          <p:cNvSpPr>
            <a:spLocks noGrp="1"/>
          </p:cNvSpPr>
          <p:nvPr>
            <p:ph idx="1"/>
          </p:nvPr>
        </p:nvSpPr>
        <p:spPr>
          <a:xfrm>
            <a:off x="2152316" y="1417053"/>
            <a:ext cx="6223286" cy="5079999"/>
          </a:xfrm>
        </p:spPr>
        <p:txBody>
          <a:bodyPr>
            <a:normAutofit/>
          </a:bodyPr>
          <a:lstStyle/>
          <a:p>
            <a:pPr marL="0" indent="0">
              <a:buNone/>
            </a:pPr>
            <a:r>
              <a:rPr lang="en-US" dirty="0" smtClean="0"/>
              <a:t>“</a:t>
            </a:r>
            <a:r>
              <a:rPr lang="en-GB" dirty="0"/>
              <a:t>The importance of the public domain in terms of the public interest is thus manifold, from educational, democratic, economic and free competition perspectives</a:t>
            </a:r>
            <a:r>
              <a:rPr lang="en-GB" dirty="0" smtClean="0"/>
              <a:t>. </a:t>
            </a:r>
            <a:r>
              <a:rPr lang="en-GB" dirty="0"/>
              <a:t>It has an equal role to copyright in a democratic society where cultural diversity and freedoms to create, to innovate and to take part to the cultural and scientific environment are fundamental objectives</a:t>
            </a:r>
            <a:r>
              <a:rPr lang="en-GB" dirty="0" smtClean="0"/>
              <a:t>. </a:t>
            </a:r>
            <a:r>
              <a:rPr lang="en-GB" dirty="0"/>
              <a:t>A strong and vivid public domain in culture and science is a pivotal element of the common heritage of mankind and as such, it should be made available to all</a:t>
            </a:r>
            <a:r>
              <a:rPr lang="en-GB" dirty="0" smtClean="0"/>
              <a:t>. </a:t>
            </a:r>
            <a:r>
              <a:rPr lang="en-GB" dirty="0"/>
              <a:t>It is a key driver for social and economic development</a:t>
            </a:r>
            <a:r>
              <a:rPr lang="en-GB" dirty="0" smtClean="0"/>
              <a:t>. </a:t>
            </a:r>
            <a:r>
              <a:rPr lang="en-GB" dirty="0"/>
              <a:t>It should also be preserved from undue privatisation and encroachment, and should serve as a balanced counterpart to intellectual property exclusivity</a:t>
            </a:r>
            <a:r>
              <a:rPr lang="en-GB" dirty="0" smtClean="0"/>
              <a:t>.”</a:t>
            </a:r>
          </a:p>
          <a:p>
            <a:pPr marL="0" indent="0">
              <a:buNone/>
            </a:pPr>
            <a:r>
              <a:rPr lang="en-GB" i="1" dirty="0" err="1" smtClean="0"/>
              <a:t>Severine</a:t>
            </a:r>
            <a:r>
              <a:rPr lang="en-GB" i="1" dirty="0" smtClean="0"/>
              <a:t> </a:t>
            </a:r>
            <a:r>
              <a:rPr lang="en-GB" i="1" dirty="0" err="1" smtClean="0"/>
              <a:t>Dusollier</a:t>
            </a:r>
            <a:r>
              <a:rPr lang="en-GB" dirty="0" smtClean="0"/>
              <a:t>, </a:t>
            </a:r>
            <a:r>
              <a:rPr lang="en-US" dirty="0"/>
              <a:t>S</a:t>
            </a:r>
            <a:r>
              <a:rPr lang="en-US" dirty="0" smtClean="0"/>
              <a:t>coping study on copyright and related rights and the public domain, p. 14.</a:t>
            </a:r>
            <a:endParaRPr lang="el-GR" dirty="0"/>
          </a:p>
          <a:p>
            <a:pPr marL="0" indent="0">
              <a:buNone/>
            </a:pPr>
            <a:endParaRPr lang="en-US" dirty="0"/>
          </a:p>
        </p:txBody>
      </p:sp>
    </p:spTree>
    <p:extLst>
      <p:ext uri="{BB962C8B-B14F-4D97-AF65-F5344CB8AC3E}">
        <p14:creationId xmlns:p14="http://schemas.microsoft.com/office/powerpoint/2010/main" val="11417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Development Agenda</a:t>
            </a:r>
            <a:endParaRPr lang="en-US" b="1" dirty="0"/>
          </a:p>
        </p:txBody>
      </p:sp>
      <p:sp>
        <p:nvSpPr>
          <p:cNvPr id="3" name="Content Placeholder 2"/>
          <p:cNvSpPr>
            <a:spLocks noGrp="1"/>
          </p:cNvSpPr>
          <p:nvPr>
            <p:ph idx="1"/>
          </p:nvPr>
        </p:nvSpPr>
        <p:spPr>
          <a:xfrm>
            <a:off x="3429000" y="1791368"/>
            <a:ext cx="4946602" cy="4665579"/>
          </a:xfrm>
        </p:spPr>
        <p:txBody>
          <a:bodyPr>
            <a:normAutofit/>
          </a:bodyPr>
          <a:lstStyle/>
          <a:p>
            <a:r>
              <a:rPr lang="en-US" b="1" dirty="0" smtClean="0"/>
              <a:t>Recommendation 16</a:t>
            </a:r>
          </a:p>
          <a:p>
            <a:pPr marL="0" indent="0" algn="just">
              <a:buNone/>
            </a:pPr>
            <a:r>
              <a:rPr lang="en-US" dirty="0"/>
              <a:t>“</a:t>
            </a:r>
            <a:r>
              <a:rPr lang="en-US" i="1" dirty="0"/>
              <a:t>Consider the preservation of the public domain within WIPO’s normative processes and deepen the analysis of the implications and benefits of a rich and accessible public domain</a:t>
            </a:r>
            <a:r>
              <a:rPr lang="en-US" dirty="0"/>
              <a:t>”</a:t>
            </a:r>
            <a:r>
              <a:rPr lang="en-US" dirty="0" smtClean="0"/>
              <a:t>.</a:t>
            </a:r>
          </a:p>
          <a:p>
            <a:r>
              <a:rPr lang="en-US" b="1" dirty="0" smtClean="0"/>
              <a:t>Recommendation 20</a:t>
            </a:r>
          </a:p>
          <a:p>
            <a:pPr marL="0" indent="0" algn="just">
              <a:buNone/>
            </a:pPr>
            <a:r>
              <a:rPr lang="en-US" dirty="0" smtClean="0"/>
              <a:t>“</a:t>
            </a:r>
            <a:r>
              <a:rPr lang="en-US" i="1" dirty="0" smtClean="0"/>
              <a:t>To </a:t>
            </a:r>
            <a:r>
              <a:rPr lang="en-US" i="1" dirty="0"/>
              <a:t>promote norm-setting activities related to IP that support a robust public domain in WIPO’s Member States, including the possibility of preparing guidelines which could assist interested Member States in identifying subject matters that have fallen into the public domain within their respective </a:t>
            </a:r>
            <a:r>
              <a:rPr lang="en-US" i="1" dirty="0" smtClean="0"/>
              <a:t>jurisdictions</a:t>
            </a:r>
            <a:r>
              <a:rPr lang="en-US" dirty="0" smtClean="0"/>
              <a:t>”.</a:t>
            </a:r>
            <a:endParaRPr lang="en-US" dirty="0"/>
          </a:p>
        </p:txBody>
      </p:sp>
    </p:spTree>
    <p:extLst>
      <p:ext uri="{BB962C8B-B14F-4D97-AF65-F5344CB8AC3E}">
        <p14:creationId xmlns:p14="http://schemas.microsoft.com/office/powerpoint/2010/main" val="3614545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427790"/>
            <a:ext cx="4948238" cy="1778000"/>
          </a:xfrm>
        </p:spPr>
        <p:txBody>
          <a:bodyPr/>
          <a:lstStyle/>
          <a:p>
            <a:r>
              <a:rPr lang="en-US" sz="2400" b="1" dirty="0" smtClean="0"/>
              <a:t>COPYRIGHT</a:t>
            </a:r>
            <a:r>
              <a:rPr lang="en-US" sz="2400" dirty="0" smtClean="0"/>
              <a:t>: A basic tool for promoting and sustaining creativity and investment in the creative industries</a:t>
            </a:r>
            <a:endParaRPr lang="en-US" sz="2400" dirty="0"/>
          </a:p>
        </p:txBody>
      </p:sp>
      <p:sp>
        <p:nvSpPr>
          <p:cNvPr id="3" name="Content Placeholder 2"/>
          <p:cNvSpPr>
            <a:spLocks noGrp="1"/>
          </p:cNvSpPr>
          <p:nvPr>
            <p:ph idx="1"/>
          </p:nvPr>
        </p:nvSpPr>
        <p:spPr>
          <a:xfrm>
            <a:off x="3429000" y="2446420"/>
            <a:ext cx="4946602" cy="4170948"/>
          </a:xfrm>
        </p:spPr>
        <p:txBody>
          <a:bodyPr>
            <a:noAutofit/>
          </a:bodyPr>
          <a:lstStyle/>
          <a:p>
            <a:pPr marL="0" indent="0">
              <a:buNone/>
            </a:pPr>
            <a:r>
              <a:rPr lang="en-US" sz="2400" dirty="0" smtClean="0"/>
              <a:t>Through…</a:t>
            </a:r>
          </a:p>
          <a:p>
            <a:r>
              <a:rPr lang="en-US" sz="2400" dirty="0" smtClean="0"/>
              <a:t>the reward of creators and related rights holders</a:t>
            </a:r>
          </a:p>
          <a:p>
            <a:r>
              <a:rPr lang="en-US" sz="2400" dirty="0" smtClean="0"/>
              <a:t>moral rights protection</a:t>
            </a:r>
          </a:p>
          <a:p>
            <a:r>
              <a:rPr lang="en-US" sz="2400" dirty="0" smtClean="0"/>
              <a:t>Balancing the interests of creators and related rights holders with those of users and the public at large</a:t>
            </a:r>
            <a:endParaRPr lang="en-US" sz="2400" dirty="0"/>
          </a:p>
        </p:txBody>
      </p:sp>
    </p:spTree>
    <p:extLst>
      <p:ext uri="{BB962C8B-B14F-4D97-AF65-F5344CB8AC3E}">
        <p14:creationId xmlns:p14="http://schemas.microsoft.com/office/powerpoint/2010/main" val="2848947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COPYRIGHT</a:t>
            </a:r>
            <a:r>
              <a:rPr lang="en-US" sz="3200" dirty="0" smtClean="0"/>
              <a:t>:</a:t>
            </a:r>
            <a:r>
              <a:rPr lang="en-US" sz="3200" b="1" dirty="0" smtClean="0"/>
              <a:t> </a:t>
            </a:r>
            <a:r>
              <a:rPr lang="en-US" sz="3200" dirty="0" smtClean="0"/>
              <a:t>a balancing exercise</a:t>
            </a:r>
            <a:endParaRPr lang="en-US" sz="3200" dirty="0"/>
          </a:p>
        </p:txBody>
      </p:sp>
      <p:sp>
        <p:nvSpPr>
          <p:cNvPr id="3" name="Content Placeholder 2"/>
          <p:cNvSpPr>
            <a:spLocks noGrp="1"/>
          </p:cNvSpPr>
          <p:nvPr>
            <p:ph idx="1"/>
          </p:nvPr>
        </p:nvSpPr>
        <p:spPr>
          <a:xfrm>
            <a:off x="3429000" y="1911684"/>
            <a:ext cx="4946602" cy="4518527"/>
          </a:xfrm>
        </p:spPr>
        <p:txBody>
          <a:bodyPr>
            <a:normAutofit fontScale="92500" lnSpcReduction="20000"/>
          </a:bodyPr>
          <a:lstStyle/>
          <a:p>
            <a:pPr marL="0" indent="0">
              <a:buNone/>
            </a:pPr>
            <a:r>
              <a:rPr lang="en-US" sz="2000" dirty="0" smtClean="0"/>
              <a:t>Found in…</a:t>
            </a:r>
          </a:p>
          <a:p>
            <a:r>
              <a:rPr lang="en-US" sz="2000" dirty="0" smtClean="0"/>
              <a:t>Protected/excluded subject matter</a:t>
            </a:r>
          </a:p>
          <a:p>
            <a:r>
              <a:rPr lang="en-US" sz="2000" dirty="0" smtClean="0"/>
              <a:t>Term of protection</a:t>
            </a:r>
          </a:p>
          <a:p>
            <a:r>
              <a:rPr lang="en-US" sz="2000" dirty="0" smtClean="0"/>
              <a:t>Exceptions and limitations rooted in copyright or other laws (e.g. human rights and civil law)</a:t>
            </a:r>
          </a:p>
          <a:p>
            <a:r>
              <a:rPr lang="en-US" sz="2000" dirty="0" smtClean="0"/>
              <a:t>Open source and open access licensing</a:t>
            </a:r>
          </a:p>
          <a:p>
            <a:r>
              <a:rPr lang="en-US" sz="2000" dirty="0" smtClean="0"/>
              <a:t>Special legal regimes and voluntary agreements (e.g. </a:t>
            </a:r>
            <a:r>
              <a:rPr lang="en-US" sz="2000" dirty="0" err="1" smtClean="0"/>
              <a:t>Oprhan</a:t>
            </a:r>
            <a:r>
              <a:rPr lang="en-US" sz="2000" dirty="0" smtClean="0"/>
              <a:t> works and out of commerce works, PSI)</a:t>
            </a:r>
          </a:p>
          <a:p>
            <a:r>
              <a:rPr lang="en-US" sz="2000" dirty="0" smtClean="0"/>
              <a:t>Public domain</a:t>
            </a:r>
          </a:p>
          <a:p>
            <a:r>
              <a:rPr lang="en-US" sz="2000" dirty="0" smtClean="0"/>
              <a:t>and so on…</a:t>
            </a:r>
          </a:p>
          <a:p>
            <a:pPr marL="0" indent="0">
              <a:buNone/>
            </a:pPr>
            <a:endParaRPr lang="en-US" sz="2800" dirty="0"/>
          </a:p>
          <a:p>
            <a:pPr marL="0" indent="0">
              <a:buNone/>
            </a:pPr>
            <a:endParaRPr lang="en-US" sz="3200" dirty="0"/>
          </a:p>
        </p:txBody>
      </p:sp>
    </p:spTree>
    <p:extLst>
      <p:ext uri="{BB962C8B-B14F-4D97-AF65-F5344CB8AC3E}">
        <p14:creationId xmlns:p14="http://schemas.microsoft.com/office/powerpoint/2010/main" val="3895474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521368"/>
            <a:ext cx="4948238" cy="828843"/>
          </a:xfrm>
        </p:spPr>
        <p:txBody>
          <a:bodyPr/>
          <a:lstStyle/>
          <a:p>
            <a:r>
              <a:rPr lang="en-US" b="1" dirty="0" smtClean="0"/>
              <a:t>PUBLIC DOMAIN</a:t>
            </a:r>
            <a:endParaRPr lang="en-US" b="1" dirty="0"/>
          </a:p>
        </p:txBody>
      </p:sp>
      <p:sp>
        <p:nvSpPr>
          <p:cNvPr id="3" name="Content Placeholder 2"/>
          <p:cNvSpPr>
            <a:spLocks noGrp="1"/>
          </p:cNvSpPr>
          <p:nvPr>
            <p:ph idx="1"/>
          </p:nvPr>
        </p:nvSpPr>
        <p:spPr>
          <a:xfrm>
            <a:off x="3429000" y="1871579"/>
            <a:ext cx="4946602" cy="4531895"/>
          </a:xfrm>
        </p:spPr>
        <p:txBody>
          <a:bodyPr>
            <a:normAutofit lnSpcReduction="10000"/>
          </a:bodyPr>
          <a:lstStyle/>
          <a:p>
            <a:r>
              <a:rPr lang="en-US" sz="2400" dirty="0" smtClean="0"/>
              <a:t>Subject matter not protected by copyright</a:t>
            </a:r>
          </a:p>
          <a:p>
            <a:r>
              <a:rPr lang="en-US" sz="2400" dirty="0" smtClean="0"/>
              <a:t>Works whose term of protection has expired</a:t>
            </a:r>
          </a:p>
          <a:p>
            <a:r>
              <a:rPr lang="en-US" sz="2400" dirty="0" smtClean="0"/>
              <a:t>Works in which the author has waived his rights (e.g. CC0 1.0 Universal*)</a:t>
            </a:r>
            <a:endParaRPr lang="en-US" sz="2400" dirty="0"/>
          </a:p>
          <a:p>
            <a:pPr marL="0" indent="0">
              <a:buNone/>
            </a:pPr>
            <a:endParaRPr lang="en-US" sz="1600" dirty="0" smtClean="0"/>
          </a:p>
          <a:p>
            <a:pPr marL="0" indent="0" algn="just">
              <a:buNone/>
            </a:pPr>
            <a:r>
              <a:rPr lang="en-US" sz="1400" b="1" i="1" dirty="0" smtClean="0"/>
              <a:t>* </a:t>
            </a:r>
            <a:r>
              <a:rPr lang="en-US" sz="1400" i="1" dirty="0" smtClean="0"/>
              <a:t>A CC0 1.0 license indicates that one dedicates his/her work to </a:t>
            </a:r>
            <a:r>
              <a:rPr lang="en-US" sz="1400" i="1" dirty="0"/>
              <a:t>the public domain by waiving all of his or her rights to the work worldwide under copyright law, including all related and neighboring rights, to the extent allowed by </a:t>
            </a:r>
            <a:r>
              <a:rPr lang="en-US" sz="1400" i="1" dirty="0" smtClean="0"/>
              <a:t>law. </a:t>
            </a:r>
            <a:endParaRPr lang="en-US" sz="1600" i="1" dirty="0"/>
          </a:p>
        </p:txBody>
      </p:sp>
    </p:spTree>
    <p:extLst>
      <p:ext uri="{BB962C8B-B14F-4D97-AF65-F5344CB8AC3E}">
        <p14:creationId xmlns:p14="http://schemas.microsoft.com/office/powerpoint/2010/main" val="2459232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 schemas…</a:t>
            </a:r>
            <a:endParaRPr lang="en-US" sz="3600" dirty="0"/>
          </a:p>
        </p:txBody>
      </p:sp>
      <p:pic>
        <p:nvPicPr>
          <p:cNvPr id="2050" name="Picture 2" descr="C:\Users\nikos\Desktop\stam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776667" y="2298039"/>
            <a:ext cx="5840003" cy="3650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952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observations…</a:t>
            </a:r>
            <a:endParaRPr lang="en-US" b="1" dirty="0"/>
          </a:p>
        </p:txBody>
      </p:sp>
      <p:sp>
        <p:nvSpPr>
          <p:cNvPr id="3" name="Content Placeholder 2"/>
          <p:cNvSpPr>
            <a:spLocks noGrp="1"/>
          </p:cNvSpPr>
          <p:nvPr>
            <p:ph idx="1"/>
          </p:nvPr>
        </p:nvSpPr>
        <p:spPr/>
        <p:txBody>
          <a:bodyPr>
            <a:normAutofit/>
          </a:bodyPr>
          <a:lstStyle/>
          <a:p>
            <a:r>
              <a:rPr lang="en-US" sz="2400" dirty="0" smtClean="0"/>
              <a:t>The scope of copyright protection varies between the different jurisdictions (</a:t>
            </a:r>
            <a:r>
              <a:rPr lang="en-US" sz="2000" dirty="0" smtClean="0"/>
              <a:t>e.g</a:t>
            </a:r>
            <a:r>
              <a:rPr lang="en-US" sz="2000" i="1" dirty="0" smtClean="0"/>
              <a:t>. eligible subject matter, originality, term of protection, etc.)</a:t>
            </a:r>
          </a:p>
          <a:p>
            <a:pPr marL="0" indent="0">
              <a:buNone/>
            </a:pPr>
            <a:endParaRPr lang="en-US" sz="2400" dirty="0" smtClean="0"/>
          </a:p>
          <a:p>
            <a:r>
              <a:rPr lang="en-US" sz="2400" dirty="0" smtClean="0"/>
              <a:t>That has also effect on the scope of the public domain</a:t>
            </a:r>
            <a:endParaRPr lang="en-US" sz="2400" dirty="0"/>
          </a:p>
        </p:txBody>
      </p:sp>
    </p:spTree>
    <p:extLst>
      <p:ext uri="{BB962C8B-B14F-4D97-AF65-F5344CB8AC3E}">
        <p14:creationId xmlns:p14="http://schemas.microsoft.com/office/powerpoint/2010/main" val="2668386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441159"/>
            <a:ext cx="4948238" cy="1363578"/>
          </a:xfrm>
        </p:spPr>
        <p:txBody>
          <a:bodyPr/>
          <a:lstStyle/>
          <a:p>
            <a:r>
              <a:rPr lang="en-US" dirty="0" smtClean="0"/>
              <a:t>Free/Open Source Software</a:t>
            </a:r>
            <a:br>
              <a:rPr lang="en-US" dirty="0" smtClean="0"/>
            </a:br>
            <a:r>
              <a:rPr lang="en-US" dirty="0" smtClean="0"/>
              <a:t>and the 4 essential freedoms</a:t>
            </a:r>
            <a:endParaRPr lang="en-US" dirty="0"/>
          </a:p>
        </p:txBody>
      </p:sp>
      <p:sp>
        <p:nvSpPr>
          <p:cNvPr id="3" name="Content Placeholder 2"/>
          <p:cNvSpPr>
            <a:spLocks noGrp="1"/>
          </p:cNvSpPr>
          <p:nvPr>
            <p:ph idx="1"/>
          </p:nvPr>
        </p:nvSpPr>
        <p:spPr>
          <a:xfrm>
            <a:off x="3429000" y="2020888"/>
            <a:ext cx="4946602" cy="4262270"/>
          </a:xfrm>
        </p:spPr>
        <p:txBody>
          <a:bodyPr>
            <a:normAutofit lnSpcReduction="10000"/>
          </a:bodyPr>
          <a:lstStyle/>
          <a:p>
            <a:pPr lvl="0"/>
            <a:r>
              <a:rPr lang="en-ZA" sz="2200" dirty="0" smtClean="0"/>
              <a:t>Freedom </a:t>
            </a:r>
            <a:r>
              <a:rPr lang="en-ZA" sz="2200" dirty="0"/>
              <a:t>to Run</a:t>
            </a:r>
            <a:endParaRPr lang="el-GR" sz="2200" dirty="0"/>
          </a:p>
          <a:p>
            <a:pPr lvl="1"/>
            <a:r>
              <a:rPr lang="en-ZA" sz="2200" dirty="0"/>
              <a:t> Anyone for any purpose</a:t>
            </a:r>
            <a:endParaRPr lang="el-GR" sz="2200" dirty="0"/>
          </a:p>
          <a:p>
            <a:pPr lvl="0"/>
            <a:r>
              <a:rPr lang="en-ZA" sz="2200" dirty="0" smtClean="0"/>
              <a:t>Freedom </a:t>
            </a:r>
            <a:r>
              <a:rPr lang="en-ZA" sz="2200" dirty="0"/>
              <a:t>to Study</a:t>
            </a:r>
            <a:endParaRPr lang="el-GR" sz="2200" dirty="0"/>
          </a:p>
          <a:p>
            <a:pPr lvl="1"/>
            <a:r>
              <a:rPr lang="en-ZA" sz="2200" dirty="0"/>
              <a:t>Access to see and modify source code</a:t>
            </a:r>
            <a:endParaRPr lang="el-GR" sz="2200" dirty="0"/>
          </a:p>
          <a:p>
            <a:pPr lvl="0"/>
            <a:r>
              <a:rPr lang="en-ZA" sz="2200" dirty="0" smtClean="0"/>
              <a:t>Freedom </a:t>
            </a:r>
            <a:r>
              <a:rPr lang="en-ZA" sz="2200" dirty="0"/>
              <a:t>to Redistribute</a:t>
            </a:r>
            <a:endParaRPr lang="el-GR" sz="2200" dirty="0"/>
          </a:p>
          <a:p>
            <a:pPr lvl="1"/>
            <a:r>
              <a:rPr lang="en-ZA" sz="2200" dirty="0"/>
              <a:t>Share binaries and source code</a:t>
            </a:r>
            <a:endParaRPr lang="el-GR" sz="2200" dirty="0"/>
          </a:p>
          <a:p>
            <a:pPr lvl="0"/>
            <a:r>
              <a:rPr lang="en-ZA" sz="2200" dirty="0" smtClean="0"/>
              <a:t>Freedom </a:t>
            </a:r>
            <a:r>
              <a:rPr lang="en-ZA" sz="2200" dirty="0"/>
              <a:t>to Improve</a:t>
            </a:r>
            <a:endParaRPr lang="el-GR" sz="2200" dirty="0"/>
          </a:p>
          <a:p>
            <a:pPr lvl="1"/>
            <a:r>
              <a:rPr lang="en-ZA" sz="2200" dirty="0"/>
              <a:t>Make it better for the whole community</a:t>
            </a:r>
            <a:endParaRPr lang="el-GR" sz="2200" dirty="0"/>
          </a:p>
          <a:p>
            <a:endParaRPr lang="en-US" dirty="0"/>
          </a:p>
        </p:txBody>
      </p:sp>
    </p:spTree>
    <p:extLst>
      <p:ext uri="{BB962C8B-B14F-4D97-AF65-F5344CB8AC3E}">
        <p14:creationId xmlns:p14="http://schemas.microsoft.com/office/powerpoint/2010/main" val="1215719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Differences </a:t>
            </a:r>
            <a:r>
              <a:rPr lang="en-US" dirty="0"/>
              <a:t>with proprietary </a:t>
            </a:r>
            <a:r>
              <a:rPr lang="en-US" dirty="0" smtClean="0"/>
              <a:t>software</a:t>
            </a:r>
            <a:endParaRPr lang="en-US" dirty="0"/>
          </a:p>
        </p:txBody>
      </p:sp>
      <p:sp>
        <p:nvSpPr>
          <p:cNvPr id="3" name="Content Placeholder 2"/>
          <p:cNvSpPr>
            <a:spLocks noGrp="1"/>
          </p:cNvSpPr>
          <p:nvPr>
            <p:ph idx="1"/>
          </p:nvPr>
        </p:nvSpPr>
        <p:spPr/>
        <p:txBody>
          <a:bodyPr/>
          <a:lstStyle/>
          <a:p>
            <a:pPr lvl="0"/>
            <a:r>
              <a:rPr lang="en-ZA" sz="2400" b="1" dirty="0" smtClean="0"/>
              <a:t>Proprietary software</a:t>
            </a:r>
            <a:r>
              <a:rPr lang="en-ZA" sz="2400" dirty="0" smtClean="0"/>
              <a:t>:</a:t>
            </a:r>
            <a:endParaRPr lang="el-GR" sz="2400" dirty="0"/>
          </a:p>
          <a:p>
            <a:pPr lvl="1"/>
            <a:r>
              <a:rPr lang="en-ZA" sz="2400" dirty="0" smtClean="0"/>
              <a:t>all </a:t>
            </a:r>
            <a:r>
              <a:rPr lang="en-ZA" sz="2400" dirty="0"/>
              <a:t>rights </a:t>
            </a:r>
            <a:r>
              <a:rPr lang="en-ZA" sz="2400" dirty="0" smtClean="0"/>
              <a:t>reserved </a:t>
            </a:r>
            <a:endParaRPr lang="el-GR" sz="2400" dirty="0"/>
          </a:p>
          <a:p>
            <a:pPr lvl="1"/>
            <a:r>
              <a:rPr lang="en-US" sz="2400" dirty="0"/>
              <a:t>a</a:t>
            </a:r>
            <a:r>
              <a:rPr lang="en-ZA" sz="2400" dirty="0" smtClean="0"/>
              <a:t>uthor/rightholder identified</a:t>
            </a:r>
            <a:endParaRPr lang="el-GR" sz="2400" dirty="0"/>
          </a:p>
          <a:p>
            <a:pPr lvl="1"/>
            <a:r>
              <a:rPr lang="en-ZA" sz="2400" dirty="0"/>
              <a:t>source code not distributed </a:t>
            </a:r>
            <a:endParaRPr lang="el-GR" sz="2400" dirty="0"/>
          </a:p>
          <a:p>
            <a:pPr lvl="0"/>
            <a:r>
              <a:rPr lang="en-ZA" sz="2400" b="1" dirty="0"/>
              <a:t>Open </a:t>
            </a:r>
            <a:r>
              <a:rPr lang="en-ZA" sz="2400" b="1" dirty="0" smtClean="0"/>
              <a:t>source software</a:t>
            </a:r>
            <a:r>
              <a:rPr lang="en-ZA" sz="2400" dirty="0" smtClean="0"/>
              <a:t>:</a:t>
            </a:r>
            <a:endParaRPr lang="el-GR" sz="2400" dirty="0"/>
          </a:p>
          <a:p>
            <a:pPr lvl="1"/>
            <a:r>
              <a:rPr lang="en-ZA" sz="2400" dirty="0" smtClean="0"/>
              <a:t>limited </a:t>
            </a:r>
            <a:r>
              <a:rPr lang="en-ZA" sz="2400" dirty="0"/>
              <a:t>rights </a:t>
            </a:r>
            <a:r>
              <a:rPr lang="en-ZA" sz="2400" dirty="0" smtClean="0"/>
              <a:t>reserved </a:t>
            </a:r>
            <a:endParaRPr lang="el-GR" sz="2400" dirty="0"/>
          </a:p>
          <a:p>
            <a:pPr lvl="1"/>
            <a:r>
              <a:rPr lang="en-ZA" sz="2400" dirty="0"/>
              <a:t>authorship </a:t>
            </a:r>
            <a:r>
              <a:rPr lang="en-ZA" sz="2400" dirty="0" smtClean="0"/>
              <a:t>fluid</a:t>
            </a:r>
            <a:r>
              <a:rPr lang="en-ZA" sz="2400" dirty="0"/>
              <a:t>/</a:t>
            </a:r>
            <a:r>
              <a:rPr lang="en-ZA" sz="2400" dirty="0" smtClean="0"/>
              <a:t>collaborative</a:t>
            </a:r>
            <a:endParaRPr lang="el-GR" sz="2400" dirty="0"/>
          </a:p>
          <a:p>
            <a:pPr lvl="1"/>
            <a:r>
              <a:rPr lang="en-ZA" sz="2400" dirty="0"/>
              <a:t>source code distributed</a:t>
            </a:r>
            <a:endParaRPr lang="el-GR" sz="2400" dirty="0"/>
          </a:p>
          <a:p>
            <a:endParaRPr lang="en-US" dirty="0"/>
          </a:p>
        </p:txBody>
      </p:sp>
    </p:spTree>
    <p:extLst>
      <p:ext uri="{BB962C8B-B14F-4D97-AF65-F5344CB8AC3E}">
        <p14:creationId xmlns:p14="http://schemas.microsoft.com/office/powerpoint/2010/main" val="842273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Inspiration">
  <a:themeElements>
    <a:clrScheme name="Inspiration">
      <a:dk1>
        <a:sysClr val="windowText" lastClr="000000"/>
      </a:dk1>
      <a:lt1>
        <a:sysClr val="window" lastClr="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Inspiration">
      <a:fillStyleLst>
        <a:solidFill>
          <a:schemeClr val="phClr"/>
        </a:solidFill>
        <a:gradFill rotWithShape="1">
          <a:gsLst>
            <a:gs pos="25000">
              <a:schemeClr val="phClr">
                <a:tint val="90000"/>
                <a:shade val="100000"/>
                <a:alpha val="90000"/>
                <a:satMod val="150000"/>
              </a:schemeClr>
            </a:gs>
            <a:gs pos="100000">
              <a:schemeClr val="phClr">
                <a:tint val="100000"/>
                <a:shade val="60000"/>
                <a:satMod val="135000"/>
              </a:schemeClr>
            </a:gs>
          </a:gsLst>
          <a:path path="circle">
            <a:fillToRect l="50000" t="50000" r="50000" b="50000"/>
          </a:path>
        </a:gradFill>
        <a:gradFill rotWithShape="1">
          <a:gsLst>
            <a:gs pos="0">
              <a:schemeClr val="phClr">
                <a:tint val="90000"/>
                <a:shade val="100000"/>
                <a:alpha val="85000"/>
                <a:satMod val="150000"/>
              </a:schemeClr>
            </a:gs>
            <a:gs pos="33000">
              <a:schemeClr val="phClr">
                <a:tint val="90000"/>
                <a:shade val="100000"/>
                <a:alpha val="95000"/>
                <a:satMod val="130000"/>
              </a:schemeClr>
            </a:gs>
            <a:gs pos="67000">
              <a:schemeClr val="phClr">
                <a:shade val="70000"/>
                <a:satMod val="135000"/>
              </a:schemeClr>
            </a:gs>
            <a:gs pos="100000">
              <a:schemeClr val="phClr">
                <a:shade val="50000"/>
                <a:satMod val="135000"/>
              </a:schemeClr>
            </a:gs>
          </a:gsLst>
          <a:lin ang="13200000" scaled="1"/>
        </a:gradFill>
      </a:fillStyleLst>
      <a:lnStyleLst>
        <a:ln w="12700" cap="flat" cmpd="sng" algn="ctr">
          <a:solidFill>
            <a:schemeClr val="phClr">
              <a:shade val="95000"/>
              <a:satMod val="105000"/>
            </a:schemeClr>
          </a:solidFill>
          <a:prstDash val="solid"/>
        </a:ln>
        <a:ln w="38100" cap="flat" cmpd="thickThin" algn="ctr">
          <a:solidFill>
            <a:schemeClr val="phClr"/>
          </a:solidFill>
          <a:prstDash val="solid"/>
        </a:ln>
        <a:ln w="38100" cap="flat" cmpd="thinThick" algn="ctr">
          <a:solidFill>
            <a:schemeClr val="phClr"/>
          </a:solidFill>
          <a:prstDash val="solid"/>
        </a:ln>
      </a:lnStyleLst>
      <a:effectStyleLst>
        <a:effectStyle>
          <a:effectLst/>
        </a:effectStyle>
        <a:effectStyle>
          <a:effectLst/>
          <a:scene3d>
            <a:camera prst="orthographicFront">
              <a:rot lat="0" lon="0" rev="0"/>
            </a:camera>
            <a:lightRig rig="twoPt" dir="tl"/>
          </a:scene3d>
          <a:sp3d extrusionH="12700" prstMaterial="softEdge">
            <a:bevelT w="25400" h="50800"/>
          </a:sp3d>
        </a:effectStyle>
        <a:effectStyle>
          <a:effectLst>
            <a:innerShdw blurRad="50800" dist="25400" dir="2400000">
              <a:srgbClr val="808080">
                <a:alpha val="75000"/>
              </a:srgbClr>
            </a:innerShdw>
            <a:reflection blurRad="38100" stA="26000" endPos="35000" dist="12700" dir="5400000" fadeDir="48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Inspiration.thmx</Template>
  <TotalTime>398</TotalTime>
  <Words>1049</Words>
  <Application>Microsoft Office PowerPoint</Application>
  <PresentationFormat>On-screen Show (4:3)</PresentationFormat>
  <Paragraphs>93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Inspiration</vt:lpstr>
      <vt:lpstr>Copyright and the public domain: contradictory or complementary notions?  </vt:lpstr>
      <vt:lpstr>Development Agenda</vt:lpstr>
      <vt:lpstr>COPYRIGHT: A basic tool for promoting and sustaining creativity and investment in the creative industries</vt:lpstr>
      <vt:lpstr>COPYRIGHT: a balancing exercise</vt:lpstr>
      <vt:lpstr>PUBLIC DOMAIN</vt:lpstr>
      <vt:lpstr>In schemas…</vt:lpstr>
      <vt:lpstr>Some observations…</vt:lpstr>
      <vt:lpstr>Free/Open Source Software and the 4 essential freedoms</vt:lpstr>
      <vt:lpstr>  Differences with proprietary software</vt:lpstr>
      <vt:lpstr>Creative commons</vt:lpstr>
      <vt:lpstr>PowerPoint Presentation</vt:lpstr>
      <vt:lpstr>Open access to scientific publications</vt:lpstr>
      <vt:lpstr>   Orphan works</vt:lpstr>
      <vt:lpstr>Out-of-Commerce Works </vt:lpstr>
      <vt:lpstr>Public Sector Information</vt:lpstr>
      <vt:lpstr>Conclusions</vt:lpstr>
      <vt:lpstr>Public domain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Eirini Stamatoudi</dc:creator>
  <cp:lastModifiedBy>CHAVEZ PRADO Luis Enrique</cp:lastModifiedBy>
  <cp:revision>62</cp:revision>
  <dcterms:created xsi:type="dcterms:W3CDTF">2016-04-02T15:20:08Z</dcterms:created>
  <dcterms:modified xsi:type="dcterms:W3CDTF">2016-05-19T07:39:39Z</dcterms:modified>
</cp:coreProperties>
</file>