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4" r:id="rId2"/>
    <p:sldId id="346" r:id="rId3"/>
    <p:sldId id="347" r:id="rId4"/>
    <p:sldId id="339" r:id="rId5"/>
    <p:sldId id="295" r:id="rId6"/>
    <p:sldId id="298" r:id="rId7"/>
    <p:sldId id="297" r:id="rId8"/>
    <p:sldId id="299" r:id="rId9"/>
    <p:sldId id="300" r:id="rId10"/>
    <p:sldId id="301" r:id="rId11"/>
    <p:sldId id="302" r:id="rId12"/>
    <p:sldId id="303" r:id="rId13"/>
    <p:sldId id="304" r:id="rId14"/>
    <p:sldId id="305" r:id="rId15"/>
    <p:sldId id="306" r:id="rId16"/>
    <p:sldId id="307" r:id="rId17"/>
    <p:sldId id="337" r:id="rId18"/>
    <p:sldId id="293" r:id="rId19"/>
    <p:sldId id="308" r:id="rId20"/>
    <p:sldId id="309" r:id="rId21"/>
    <p:sldId id="310" r:id="rId22"/>
    <p:sldId id="311" r:id="rId23"/>
    <p:sldId id="312" r:id="rId24"/>
    <p:sldId id="342" r:id="rId25"/>
    <p:sldId id="291" r:id="rId26"/>
    <p:sldId id="294" r:id="rId27"/>
    <p:sldId id="321" r:id="rId28"/>
    <p:sldId id="324" r:id="rId29"/>
    <p:sldId id="327" r:id="rId30"/>
    <p:sldId id="335" r:id="rId31"/>
    <p:sldId id="343" r:id="rId32"/>
    <p:sldId id="344" r:id="rId33"/>
    <p:sldId id="338" r:id="rId34"/>
    <p:sldId id="345" r:id="rId35"/>
    <p:sldId id="32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9" autoAdjust="0"/>
  </p:normalViewPr>
  <p:slideViewPr>
    <p:cSldViewPr>
      <p:cViewPr>
        <p:scale>
          <a:sx n="94" d="100"/>
          <a:sy n="94" d="100"/>
        </p:scale>
        <p:origin x="-1118"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8A131-0826-5445-ACE1-4518E9944AC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3C90B7CF-3AB0-F849-B7F0-EB6DD877CC5E}">
      <dgm:prSet phldrT="[Text]" custT="1"/>
      <dgm:spPr/>
      <dgm:t>
        <a:bodyPr/>
        <a:lstStyle/>
        <a:p>
          <a:r>
            <a:rPr lang="en-US" sz="2400" b="0"/>
            <a:t>1. Industry describes problems</a:t>
          </a:r>
        </a:p>
      </dgm:t>
    </dgm:pt>
    <dgm:pt modelId="{5650CD46-9E39-314D-ABBD-BCD3B5A52119}" type="parTrans" cxnId="{14836C68-46AD-564E-A3C0-5484A4716D3B}">
      <dgm:prSet/>
      <dgm:spPr/>
      <dgm:t>
        <a:bodyPr/>
        <a:lstStyle/>
        <a:p>
          <a:endParaRPr lang="en-US" sz="2400" b="0"/>
        </a:p>
      </dgm:t>
    </dgm:pt>
    <dgm:pt modelId="{CE769A1B-4257-1D4B-B332-A3E734E34F9A}" type="sibTrans" cxnId="{14836C68-46AD-564E-A3C0-5484A4716D3B}">
      <dgm:prSet custT="1"/>
      <dgm:spPr/>
      <dgm:t>
        <a:bodyPr/>
        <a:lstStyle/>
        <a:p>
          <a:endParaRPr lang="en-US" sz="2400" b="0"/>
        </a:p>
      </dgm:t>
    </dgm:pt>
    <dgm:pt modelId="{EBAAB650-3A3C-B840-932D-3183932B245A}">
      <dgm:prSet phldrT="[Text]" custT="1"/>
      <dgm:spPr/>
      <dgm:t>
        <a:bodyPr/>
        <a:lstStyle/>
        <a:p>
          <a:r>
            <a:rPr lang="en-US" sz="2400" b="0" dirty="0"/>
            <a:t>2. Available resource identification</a:t>
          </a:r>
        </a:p>
      </dgm:t>
    </dgm:pt>
    <dgm:pt modelId="{A3463D38-AE07-2342-A9CE-44ABC24D6B8F}" type="parTrans" cxnId="{DE33F4C5-B16E-1442-91DB-3B1113C32018}">
      <dgm:prSet/>
      <dgm:spPr/>
      <dgm:t>
        <a:bodyPr/>
        <a:lstStyle/>
        <a:p>
          <a:endParaRPr lang="en-US" sz="2400" b="0"/>
        </a:p>
      </dgm:t>
    </dgm:pt>
    <dgm:pt modelId="{9CD3F3C8-97F7-D249-B207-B818942880E2}" type="sibTrans" cxnId="{DE33F4C5-B16E-1442-91DB-3B1113C32018}">
      <dgm:prSet custT="1"/>
      <dgm:spPr/>
      <dgm:t>
        <a:bodyPr/>
        <a:lstStyle/>
        <a:p>
          <a:endParaRPr lang="en-US" sz="2400" b="0"/>
        </a:p>
      </dgm:t>
    </dgm:pt>
    <dgm:pt modelId="{1229ADDB-9EA4-2C49-8FBF-556A48BDE62F}">
      <dgm:prSet phldrT="[Text]" custT="1"/>
      <dgm:spPr/>
      <dgm:t>
        <a:bodyPr/>
        <a:lstStyle/>
        <a:p>
          <a:r>
            <a:rPr lang="en-US" sz="2400" b="0"/>
            <a:t>3. Initial cost-benefit analysis</a:t>
          </a:r>
        </a:p>
      </dgm:t>
    </dgm:pt>
    <dgm:pt modelId="{EA2F3E2F-E3CB-FB46-AAA0-79A8B2E371B8}" type="parTrans" cxnId="{A8F022B4-985B-9F42-86CC-402ABE0033C4}">
      <dgm:prSet/>
      <dgm:spPr/>
      <dgm:t>
        <a:bodyPr/>
        <a:lstStyle/>
        <a:p>
          <a:endParaRPr lang="en-US" sz="2400" b="0"/>
        </a:p>
      </dgm:t>
    </dgm:pt>
    <dgm:pt modelId="{BD6522A8-4808-5240-A82F-E90579EFC83B}" type="sibTrans" cxnId="{A8F022B4-985B-9F42-86CC-402ABE0033C4}">
      <dgm:prSet custT="1"/>
      <dgm:spPr/>
      <dgm:t>
        <a:bodyPr/>
        <a:lstStyle/>
        <a:p>
          <a:endParaRPr lang="en-US" sz="2400" b="0"/>
        </a:p>
      </dgm:t>
    </dgm:pt>
    <dgm:pt modelId="{B82978A0-3EFB-4843-9FF4-D66E54E4490A}">
      <dgm:prSet phldrT="[Text]" custT="1"/>
      <dgm:spPr/>
      <dgm:t>
        <a:bodyPr/>
        <a:lstStyle/>
        <a:p>
          <a:r>
            <a:rPr lang="en-US" sz="2400" b="0" dirty="0"/>
            <a:t>4. R&amp;D grant and IP rights</a:t>
          </a:r>
        </a:p>
      </dgm:t>
    </dgm:pt>
    <dgm:pt modelId="{1E8F6224-B90A-544A-B624-2D1A05B4B862}" type="parTrans" cxnId="{9AEB1C2F-920A-BD45-BEA5-7DEA65863355}">
      <dgm:prSet/>
      <dgm:spPr/>
      <dgm:t>
        <a:bodyPr/>
        <a:lstStyle/>
        <a:p>
          <a:endParaRPr lang="en-US" sz="2400" b="0"/>
        </a:p>
      </dgm:t>
    </dgm:pt>
    <dgm:pt modelId="{94E7FF7A-2FCC-154D-977E-78F0B19049E7}" type="sibTrans" cxnId="{9AEB1C2F-920A-BD45-BEA5-7DEA65863355}">
      <dgm:prSet custT="1"/>
      <dgm:spPr/>
      <dgm:t>
        <a:bodyPr/>
        <a:lstStyle/>
        <a:p>
          <a:endParaRPr lang="en-US" sz="2400" b="0"/>
        </a:p>
      </dgm:t>
    </dgm:pt>
    <dgm:pt modelId="{4ECAE295-8B48-D241-BDAC-0589B0656A83}">
      <dgm:prSet phldrT="[Text]" custT="1"/>
      <dgm:spPr/>
      <dgm:t>
        <a:bodyPr/>
        <a:lstStyle/>
        <a:p>
          <a:r>
            <a:rPr lang="en-US" sz="2400" b="0" dirty="0"/>
            <a:t>5. Solution and technology development</a:t>
          </a:r>
        </a:p>
      </dgm:t>
    </dgm:pt>
    <dgm:pt modelId="{6C98CFF0-61E4-BC4E-9A69-C61785070268}" type="parTrans" cxnId="{DEA50AD4-9E98-934D-A38E-DFC9A96E7D73}">
      <dgm:prSet/>
      <dgm:spPr/>
      <dgm:t>
        <a:bodyPr/>
        <a:lstStyle/>
        <a:p>
          <a:endParaRPr lang="en-US" sz="2400" b="0"/>
        </a:p>
      </dgm:t>
    </dgm:pt>
    <dgm:pt modelId="{C7D1FEDB-B4A0-3844-9CE7-3365A3FEB7EB}" type="sibTrans" cxnId="{DEA50AD4-9E98-934D-A38E-DFC9A96E7D73}">
      <dgm:prSet custT="1"/>
      <dgm:spPr/>
      <dgm:t>
        <a:bodyPr/>
        <a:lstStyle/>
        <a:p>
          <a:endParaRPr lang="en-US" sz="2400" b="0"/>
        </a:p>
      </dgm:t>
    </dgm:pt>
    <dgm:pt modelId="{E19B46D2-45F7-A744-8AB4-1EBCF00EE520}">
      <dgm:prSet phldrT="[Text]" custT="1"/>
      <dgm:spPr/>
      <dgm:t>
        <a:bodyPr/>
        <a:lstStyle/>
        <a:p>
          <a:r>
            <a:rPr lang="en-US" sz="2400" b="0" dirty="0"/>
            <a:t>6. Tech transfer to industry</a:t>
          </a:r>
        </a:p>
      </dgm:t>
    </dgm:pt>
    <dgm:pt modelId="{E3A6E7F3-4888-AD41-B151-B77BB0EAE14B}" type="parTrans" cxnId="{13CA5EDB-5663-924D-8A89-33D24BD6A1EB}">
      <dgm:prSet/>
      <dgm:spPr/>
      <dgm:t>
        <a:bodyPr/>
        <a:lstStyle/>
        <a:p>
          <a:endParaRPr lang="en-US" sz="2400" b="0"/>
        </a:p>
      </dgm:t>
    </dgm:pt>
    <dgm:pt modelId="{655E7D9B-2A2E-5A42-9AFD-3A0EBB6A8043}" type="sibTrans" cxnId="{13CA5EDB-5663-924D-8A89-33D24BD6A1EB}">
      <dgm:prSet custT="1"/>
      <dgm:spPr/>
      <dgm:t>
        <a:bodyPr/>
        <a:lstStyle/>
        <a:p>
          <a:endParaRPr lang="en-US" sz="2400" b="0"/>
        </a:p>
      </dgm:t>
    </dgm:pt>
    <dgm:pt modelId="{E4F80F95-8756-0343-9098-F634DE3BBE55}" type="pres">
      <dgm:prSet presAssocID="{A948A131-0826-5445-ACE1-4518E9944ACA}" presName="cycle" presStyleCnt="0">
        <dgm:presLayoutVars>
          <dgm:dir/>
          <dgm:resizeHandles val="exact"/>
        </dgm:presLayoutVars>
      </dgm:prSet>
      <dgm:spPr/>
      <dgm:t>
        <a:bodyPr/>
        <a:lstStyle/>
        <a:p>
          <a:endParaRPr lang="en-US"/>
        </a:p>
      </dgm:t>
    </dgm:pt>
    <dgm:pt modelId="{15AE0FB2-D1F5-1146-8ACF-FD82F60498F0}" type="pres">
      <dgm:prSet presAssocID="{3C90B7CF-3AB0-F849-B7F0-EB6DD877CC5E}" presName="node" presStyleLbl="node1" presStyleIdx="0" presStyleCnt="6" custScaleX="174204">
        <dgm:presLayoutVars>
          <dgm:bulletEnabled val="1"/>
        </dgm:presLayoutVars>
      </dgm:prSet>
      <dgm:spPr/>
      <dgm:t>
        <a:bodyPr/>
        <a:lstStyle/>
        <a:p>
          <a:endParaRPr lang="en-US"/>
        </a:p>
      </dgm:t>
    </dgm:pt>
    <dgm:pt modelId="{7937A0BD-8246-4846-AC48-CCF7DA55D0CA}" type="pres">
      <dgm:prSet presAssocID="{CE769A1B-4257-1D4B-B332-A3E734E34F9A}" presName="sibTrans" presStyleLbl="sibTrans2D1" presStyleIdx="0" presStyleCnt="6"/>
      <dgm:spPr/>
      <dgm:t>
        <a:bodyPr/>
        <a:lstStyle/>
        <a:p>
          <a:endParaRPr lang="en-US"/>
        </a:p>
      </dgm:t>
    </dgm:pt>
    <dgm:pt modelId="{6E669580-37CD-4047-835C-F871543E15BD}" type="pres">
      <dgm:prSet presAssocID="{CE769A1B-4257-1D4B-B332-A3E734E34F9A}" presName="connectorText" presStyleLbl="sibTrans2D1" presStyleIdx="0" presStyleCnt="6"/>
      <dgm:spPr/>
      <dgm:t>
        <a:bodyPr/>
        <a:lstStyle/>
        <a:p>
          <a:endParaRPr lang="en-US"/>
        </a:p>
      </dgm:t>
    </dgm:pt>
    <dgm:pt modelId="{81677DC9-515E-A141-8EF1-E4FC8756C7D7}" type="pres">
      <dgm:prSet presAssocID="{EBAAB650-3A3C-B840-932D-3183932B245A}" presName="node" presStyleLbl="node1" presStyleIdx="1" presStyleCnt="6" custScaleX="196905" custScaleY="86294" custRadScaleRad="107493" custRadScaleInc="32982">
        <dgm:presLayoutVars>
          <dgm:bulletEnabled val="1"/>
        </dgm:presLayoutVars>
      </dgm:prSet>
      <dgm:spPr/>
      <dgm:t>
        <a:bodyPr/>
        <a:lstStyle/>
        <a:p>
          <a:endParaRPr lang="en-US"/>
        </a:p>
      </dgm:t>
    </dgm:pt>
    <dgm:pt modelId="{B51CE633-5A5A-4D40-829F-118053E0B2AD}" type="pres">
      <dgm:prSet presAssocID="{9CD3F3C8-97F7-D249-B207-B818942880E2}" presName="sibTrans" presStyleLbl="sibTrans2D1" presStyleIdx="1" presStyleCnt="6"/>
      <dgm:spPr/>
      <dgm:t>
        <a:bodyPr/>
        <a:lstStyle/>
        <a:p>
          <a:endParaRPr lang="en-US"/>
        </a:p>
      </dgm:t>
    </dgm:pt>
    <dgm:pt modelId="{81359315-76D3-EB41-B715-DC7761722AC6}" type="pres">
      <dgm:prSet presAssocID="{9CD3F3C8-97F7-D249-B207-B818942880E2}" presName="connectorText" presStyleLbl="sibTrans2D1" presStyleIdx="1" presStyleCnt="6"/>
      <dgm:spPr/>
      <dgm:t>
        <a:bodyPr/>
        <a:lstStyle/>
        <a:p>
          <a:endParaRPr lang="en-US"/>
        </a:p>
      </dgm:t>
    </dgm:pt>
    <dgm:pt modelId="{3A04DC16-C044-0F4B-B0C2-098B47F29701}" type="pres">
      <dgm:prSet presAssocID="{1229ADDB-9EA4-2C49-8FBF-556A48BDE62F}" presName="node" presStyleLbl="node1" presStyleIdx="2" presStyleCnt="6" custScaleX="232401" custScaleY="70328" custRadScaleRad="105582" custRadScaleInc="-5780">
        <dgm:presLayoutVars>
          <dgm:bulletEnabled val="1"/>
        </dgm:presLayoutVars>
      </dgm:prSet>
      <dgm:spPr/>
      <dgm:t>
        <a:bodyPr/>
        <a:lstStyle/>
        <a:p>
          <a:endParaRPr lang="en-US"/>
        </a:p>
      </dgm:t>
    </dgm:pt>
    <dgm:pt modelId="{3E098669-7AF6-9F47-9F5F-662C9D50DA57}" type="pres">
      <dgm:prSet presAssocID="{BD6522A8-4808-5240-A82F-E90579EFC83B}" presName="sibTrans" presStyleLbl="sibTrans2D1" presStyleIdx="2" presStyleCnt="6"/>
      <dgm:spPr/>
      <dgm:t>
        <a:bodyPr/>
        <a:lstStyle/>
        <a:p>
          <a:endParaRPr lang="en-US"/>
        </a:p>
      </dgm:t>
    </dgm:pt>
    <dgm:pt modelId="{106253A3-1E72-F142-8E78-29136A3D007D}" type="pres">
      <dgm:prSet presAssocID="{BD6522A8-4808-5240-A82F-E90579EFC83B}" presName="connectorText" presStyleLbl="sibTrans2D1" presStyleIdx="2" presStyleCnt="6"/>
      <dgm:spPr/>
      <dgm:t>
        <a:bodyPr/>
        <a:lstStyle/>
        <a:p>
          <a:endParaRPr lang="en-US"/>
        </a:p>
      </dgm:t>
    </dgm:pt>
    <dgm:pt modelId="{BB426E59-3959-784E-89E7-80C8433942A0}" type="pres">
      <dgm:prSet presAssocID="{B82978A0-3EFB-4843-9FF4-D66E54E4490A}" presName="node" presStyleLbl="node1" presStyleIdx="3" presStyleCnt="6" custScaleX="182426" custScaleY="62234" custRadScaleRad="102550">
        <dgm:presLayoutVars>
          <dgm:bulletEnabled val="1"/>
        </dgm:presLayoutVars>
      </dgm:prSet>
      <dgm:spPr/>
      <dgm:t>
        <a:bodyPr/>
        <a:lstStyle/>
        <a:p>
          <a:endParaRPr lang="en-US"/>
        </a:p>
      </dgm:t>
    </dgm:pt>
    <dgm:pt modelId="{5703F206-18FD-DC4D-9E93-594087447F19}" type="pres">
      <dgm:prSet presAssocID="{94E7FF7A-2FCC-154D-977E-78F0B19049E7}" presName="sibTrans" presStyleLbl="sibTrans2D1" presStyleIdx="3" presStyleCnt="6"/>
      <dgm:spPr/>
      <dgm:t>
        <a:bodyPr/>
        <a:lstStyle/>
        <a:p>
          <a:endParaRPr lang="en-US"/>
        </a:p>
      </dgm:t>
    </dgm:pt>
    <dgm:pt modelId="{F781FE49-7D3A-2346-A9DA-1DF77C14C8E6}" type="pres">
      <dgm:prSet presAssocID="{94E7FF7A-2FCC-154D-977E-78F0B19049E7}" presName="connectorText" presStyleLbl="sibTrans2D1" presStyleIdx="3" presStyleCnt="6"/>
      <dgm:spPr/>
      <dgm:t>
        <a:bodyPr/>
        <a:lstStyle/>
        <a:p>
          <a:endParaRPr lang="en-US"/>
        </a:p>
      </dgm:t>
    </dgm:pt>
    <dgm:pt modelId="{5AB2BA9A-CFE1-C940-823A-94B504F1D939}" type="pres">
      <dgm:prSet presAssocID="{4ECAE295-8B48-D241-BDAC-0589B0656A83}" presName="node" presStyleLbl="node1" presStyleIdx="4" presStyleCnt="6" custScaleX="242799" custRadScaleRad="101446" custRadScaleInc="21481">
        <dgm:presLayoutVars>
          <dgm:bulletEnabled val="1"/>
        </dgm:presLayoutVars>
      </dgm:prSet>
      <dgm:spPr/>
      <dgm:t>
        <a:bodyPr/>
        <a:lstStyle/>
        <a:p>
          <a:endParaRPr lang="en-US"/>
        </a:p>
      </dgm:t>
    </dgm:pt>
    <dgm:pt modelId="{5E4B1C95-7C76-544C-8871-DEB97ED48B43}" type="pres">
      <dgm:prSet presAssocID="{C7D1FEDB-B4A0-3844-9CE7-3365A3FEB7EB}" presName="sibTrans" presStyleLbl="sibTrans2D1" presStyleIdx="4" presStyleCnt="6" custLinFactNeighborX="-25523" custLinFactNeighborY="-16300"/>
      <dgm:spPr/>
      <dgm:t>
        <a:bodyPr/>
        <a:lstStyle/>
        <a:p>
          <a:endParaRPr lang="en-US"/>
        </a:p>
      </dgm:t>
    </dgm:pt>
    <dgm:pt modelId="{587C2730-7B48-894B-9438-A1FAB83F2DAA}" type="pres">
      <dgm:prSet presAssocID="{C7D1FEDB-B4A0-3844-9CE7-3365A3FEB7EB}" presName="connectorText" presStyleLbl="sibTrans2D1" presStyleIdx="4" presStyleCnt="6"/>
      <dgm:spPr/>
      <dgm:t>
        <a:bodyPr/>
        <a:lstStyle/>
        <a:p>
          <a:endParaRPr lang="en-US"/>
        </a:p>
      </dgm:t>
    </dgm:pt>
    <dgm:pt modelId="{839DF918-8E40-3645-B856-ED860DBF0EDB}" type="pres">
      <dgm:prSet presAssocID="{E19B46D2-45F7-A744-8AB4-1EBCF00EE520}" presName="node" presStyleLbl="node1" presStyleIdx="5" presStyleCnt="6" custScaleX="220574" custScaleY="74678" custRadScaleRad="108372" custRadScaleInc="-26247">
        <dgm:presLayoutVars>
          <dgm:bulletEnabled val="1"/>
        </dgm:presLayoutVars>
      </dgm:prSet>
      <dgm:spPr/>
      <dgm:t>
        <a:bodyPr/>
        <a:lstStyle/>
        <a:p>
          <a:endParaRPr lang="en-US"/>
        </a:p>
      </dgm:t>
    </dgm:pt>
    <dgm:pt modelId="{4F16505F-EE65-6545-A2A6-3753B66655FF}" type="pres">
      <dgm:prSet presAssocID="{655E7D9B-2A2E-5A42-9AFD-3A0EBB6A8043}" presName="sibTrans" presStyleLbl="sibTrans2D1" presStyleIdx="5" presStyleCnt="6"/>
      <dgm:spPr/>
      <dgm:t>
        <a:bodyPr/>
        <a:lstStyle/>
        <a:p>
          <a:endParaRPr lang="en-US"/>
        </a:p>
      </dgm:t>
    </dgm:pt>
    <dgm:pt modelId="{76BF60E5-1EAF-524F-AFD4-85CFBEA77F1B}" type="pres">
      <dgm:prSet presAssocID="{655E7D9B-2A2E-5A42-9AFD-3A0EBB6A8043}" presName="connectorText" presStyleLbl="sibTrans2D1" presStyleIdx="5" presStyleCnt="6"/>
      <dgm:spPr/>
      <dgm:t>
        <a:bodyPr/>
        <a:lstStyle/>
        <a:p>
          <a:endParaRPr lang="en-US"/>
        </a:p>
      </dgm:t>
    </dgm:pt>
  </dgm:ptLst>
  <dgm:cxnLst>
    <dgm:cxn modelId="{6765C017-08B5-FE4B-B95C-D25E2F47599C}" type="presOf" srcId="{BD6522A8-4808-5240-A82F-E90579EFC83B}" destId="{3E098669-7AF6-9F47-9F5F-662C9D50DA57}" srcOrd="0" destOrd="0" presId="urn:microsoft.com/office/officeart/2005/8/layout/cycle2"/>
    <dgm:cxn modelId="{DE33F4C5-B16E-1442-91DB-3B1113C32018}" srcId="{A948A131-0826-5445-ACE1-4518E9944ACA}" destId="{EBAAB650-3A3C-B840-932D-3183932B245A}" srcOrd="1" destOrd="0" parTransId="{A3463D38-AE07-2342-A9CE-44ABC24D6B8F}" sibTransId="{9CD3F3C8-97F7-D249-B207-B818942880E2}"/>
    <dgm:cxn modelId="{13CA5EDB-5663-924D-8A89-33D24BD6A1EB}" srcId="{A948A131-0826-5445-ACE1-4518E9944ACA}" destId="{E19B46D2-45F7-A744-8AB4-1EBCF00EE520}" srcOrd="5" destOrd="0" parTransId="{E3A6E7F3-4888-AD41-B151-B77BB0EAE14B}" sibTransId="{655E7D9B-2A2E-5A42-9AFD-3A0EBB6A8043}"/>
    <dgm:cxn modelId="{7D7206F9-69B4-6C4E-AEC0-1DF6B0FBF56B}" type="presOf" srcId="{655E7D9B-2A2E-5A42-9AFD-3A0EBB6A8043}" destId="{4F16505F-EE65-6545-A2A6-3753B66655FF}" srcOrd="0" destOrd="0" presId="urn:microsoft.com/office/officeart/2005/8/layout/cycle2"/>
    <dgm:cxn modelId="{6E495F2C-15B1-F64B-9606-055A4CFF2B23}" type="presOf" srcId="{CE769A1B-4257-1D4B-B332-A3E734E34F9A}" destId="{7937A0BD-8246-4846-AC48-CCF7DA55D0CA}" srcOrd="0" destOrd="0" presId="urn:microsoft.com/office/officeart/2005/8/layout/cycle2"/>
    <dgm:cxn modelId="{0281AEBF-CBEF-8347-9076-DD4EEDD3F780}" type="presOf" srcId="{9CD3F3C8-97F7-D249-B207-B818942880E2}" destId="{81359315-76D3-EB41-B715-DC7761722AC6}" srcOrd="1" destOrd="0" presId="urn:microsoft.com/office/officeart/2005/8/layout/cycle2"/>
    <dgm:cxn modelId="{9DCB5BA0-462E-BD48-B8AC-22AB97B02B13}" type="presOf" srcId="{1229ADDB-9EA4-2C49-8FBF-556A48BDE62F}" destId="{3A04DC16-C044-0F4B-B0C2-098B47F29701}" srcOrd="0" destOrd="0" presId="urn:microsoft.com/office/officeart/2005/8/layout/cycle2"/>
    <dgm:cxn modelId="{9E0327B2-5121-CB44-AEC6-968F40402EF3}" type="presOf" srcId="{94E7FF7A-2FCC-154D-977E-78F0B19049E7}" destId="{F781FE49-7D3A-2346-A9DA-1DF77C14C8E6}" srcOrd="1" destOrd="0" presId="urn:microsoft.com/office/officeart/2005/8/layout/cycle2"/>
    <dgm:cxn modelId="{ED1AA95A-8AEE-824B-AEA1-ABCE50E97CB7}" type="presOf" srcId="{C7D1FEDB-B4A0-3844-9CE7-3365A3FEB7EB}" destId="{5E4B1C95-7C76-544C-8871-DEB97ED48B43}" srcOrd="0" destOrd="0" presId="urn:microsoft.com/office/officeart/2005/8/layout/cycle2"/>
    <dgm:cxn modelId="{9AEB1C2F-920A-BD45-BEA5-7DEA65863355}" srcId="{A948A131-0826-5445-ACE1-4518E9944ACA}" destId="{B82978A0-3EFB-4843-9FF4-D66E54E4490A}" srcOrd="3" destOrd="0" parTransId="{1E8F6224-B90A-544A-B624-2D1A05B4B862}" sibTransId="{94E7FF7A-2FCC-154D-977E-78F0B19049E7}"/>
    <dgm:cxn modelId="{DEA50AD4-9E98-934D-A38E-DFC9A96E7D73}" srcId="{A948A131-0826-5445-ACE1-4518E9944ACA}" destId="{4ECAE295-8B48-D241-BDAC-0589B0656A83}" srcOrd="4" destOrd="0" parTransId="{6C98CFF0-61E4-BC4E-9A69-C61785070268}" sibTransId="{C7D1FEDB-B4A0-3844-9CE7-3365A3FEB7EB}"/>
    <dgm:cxn modelId="{5E7AA5F8-83BF-A74C-BFAF-700F35963E50}" type="presOf" srcId="{A948A131-0826-5445-ACE1-4518E9944ACA}" destId="{E4F80F95-8756-0343-9098-F634DE3BBE55}" srcOrd="0" destOrd="0" presId="urn:microsoft.com/office/officeart/2005/8/layout/cycle2"/>
    <dgm:cxn modelId="{A670ED25-E09B-9D4C-AA88-214497B3D312}" type="presOf" srcId="{BD6522A8-4808-5240-A82F-E90579EFC83B}" destId="{106253A3-1E72-F142-8E78-29136A3D007D}" srcOrd="1" destOrd="0" presId="urn:microsoft.com/office/officeart/2005/8/layout/cycle2"/>
    <dgm:cxn modelId="{42E618A0-F4DA-B045-8ADA-20967D5834C3}" type="presOf" srcId="{655E7D9B-2A2E-5A42-9AFD-3A0EBB6A8043}" destId="{76BF60E5-1EAF-524F-AFD4-85CFBEA77F1B}" srcOrd="1" destOrd="0" presId="urn:microsoft.com/office/officeart/2005/8/layout/cycle2"/>
    <dgm:cxn modelId="{8F04CE78-66F8-4043-9D3F-12AA118D82DE}" type="presOf" srcId="{E19B46D2-45F7-A744-8AB4-1EBCF00EE520}" destId="{839DF918-8E40-3645-B856-ED860DBF0EDB}" srcOrd="0" destOrd="0" presId="urn:microsoft.com/office/officeart/2005/8/layout/cycle2"/>
    <dgm:cxn modelId="{DCDB554A-6E64-2E4F-8F2F-E20F000E08A7}" type="presOf" srcId="{9CD3F3C8-97F7-D249-B207-B818942880E2}" destId="{B51CE633-5A5A-4D40-829F-118053E0B2AD}" srcOrd="0" destOrd="0" presId="urn:microsoft.com/office/officeart/2005/8/layout/cycle2"/>
    <dgm:cxn modelId="{A8F022B4-985B-9F42-86CC-402ABE0033C4}" srcId="{A948A131-0826-5445-ACE1-4518E9944ACA}" destId="{1229ADDB-9EA4-2C49-8FBF-556A48BDE62F}" srcOrd="2" destOrd="0" parTransId="{EA2F3E2F-E3CB-FB46-AAA0-79A8B2E371B8}" sibTransId="{BD6522A8-4808-5240-A82F-E90579EFC83B}"/>
    <dgm:cxn modelId="{A94CF4FC-3FEF-AB41-A365-ED39AB849E60}" type="presOf" srcId="{C7D1FEDB-B4A0-3844-9CE7-3365A3FEB7EB}" destId="{587C2730-7B48-894B-9438-A1FAB83F2DAA}" srcOrd="1" destOrd="0" presId="urn:microsoft.com/office/officeart/2005/8/layout/cycle2"/>
    <dgm:cxn modelId="{4D3C4E48-1AA3-DD4F-B3A0-AFECB09AC0E1}" type="presOf" srcId="{94E7FF7A-2FCC-154D-977E-78F0B19049E7}" destId="{5703F206-18FD-DC4D-9E93-594087447F19}" srcOrd="0" destOrd="0" presId="urn:microsoft.com/office/officeart/2005/8/layout/cycle2"/>
    <dgm:cxn modelId="{621AFF97-A142-0847-AB91-D5A6B7A66C01}" type="presOf" srcId="{4ECAE295-8B48-D241-BDAC-0589B0656A83}" destId="{5AB2BA9A-CFE1-C940-823A-94B504F1D939}" srcOrd="0" destOrd="0" presId="urn:microsoft.com/office/officeart/2005/8/layout/cycle2"/>
    <dgm:cxn modelId="{14836C68-46AD-564E-A3C0-5484A4716D3B}" srcId="{A948A131-0826-5445-ACE1-4518E9944ACA}" destId="{3C90B7CF-3AB0-F849-B7F0-EB6DD877CC5E}" srcOrd="0" destOrd="0" parTransId="{5650CD46-9E39-314D-ABBD-BCD3B5A52119}" sibTransId="{CE769A1B-4257-1D4B-B332-A3E734E34F9A}"/>
    <dgm:cxn modelId="{920C9EEB-BA8A-0541-ABF9-927E73F81AAF}" type="presOf" srcId="{3C90B7CF-3AB0-F849-B7F0-EB6DD877CC5E}" destId="{15AE0FB2-D1F5-1146-8ACF-FD82F60498F0}" srcOrd="0" destOrd="0" presId="urn:microsoft.com/office/officeart/2005/8/layout/cycle2"/>
    <dgm:cxn modelId="{CFD6F707-39EB-5745-AE12-AC76FA2EA09D}" type="presOf" srcId="{CE769A1B-4257-1D4B-B332-A3E734E34F9A}" destId="{6E669580-37CD-4047-835C-F871543E15BD}" srcOrd="1" destOrd="0" presId="urn:microsoft.com/office/officeart/2005/8/layout/cycle2"/>
    <dgm:cxn modelId="{BAED8AEB-44CA-834D-9F55-ACE4FA90C519}" type="presOf" srcId="{EBAAB650-3A3C-B840-932D-3183932B245A}" destId="{81677DC9-515E-A141-8EF1-E4FC8756C7D7}" srcOrd="0" destOrd="0" presId="urn:microsoft.com/office/officeart/2005/8/layout/cycle2"/>
    <dgm:cxn modelId="{6496C4DE-43FF-BC4C-B5B5-094858D8A917}" type="presOf" srcId="{B82978A0-3EFB-4843-9FF4-D66E54E4490A}" destId="{BB426E59-3959-784E-89E7-80C8433942A0}" srcOrd="0" destOrd="0" presId="urn:microsoft.com/office/officeart/2005/8/layout/cycle2"/>
    <dgm:cxn modelId="{39A45FDD-7F4D-1340-A561-4FB41ED7FBDA}" type="presParOf" srcId="{E4F80F95-8756-0343-9098-F634DE3BBE55}" destId="{15AE0FB2-D1F5-1146-8ACF-FD82F60498F0}" srcOrd="0" destOrd="0" presId="urn:microsoft.com/office/officeart/2005/8/layout/cycle2"/>
    <dgm:cxn modelId="{4BE28581-53DD-FC42-9A19-AD8ED0C9ADFA}" type="presParOf" srcId="{E4F80F95-8756-0343-9098-F634DE3BBE55}" destId="{7937A0BD-8246-4846-AC48-CCF7DA55D0CA}" srcOrd="1" destOrd="0" presId="urn:microsoft.com/office/officeart/2005/8/layout/cycle2"/>
    <dgm:cxn modelId="{FE167F23-6032-4F46-A496-BAC52803BA42}" type="presParOf" srcId="{7937A0BD-8246-4846-AC48-CCF7DA55D0CA}" destId="{6E669580-37CD-4047-835C-F871543E15BD}" srcOrd="0" destOrd="0" presId="urn:microsoft.com/office/officeart/2005/8/layout/cycle2"/>
    <dgm:cxn modelId="{4342F0C1-1471-E14C-98D9-4A138EC99688}" type="presParOf" srcId="{E4F80F95-8756-0343-9098-F634DE3BBE55}" destId="{81677DC9-515E-A141-8EF1-E4FC8756C7D7}" srcOrd="2" destOrd="0" presId="urn:microsoft.com/office/officeart/2005/8/layout/cycle2"/>
    <dgm:cxn modelId="{5B28FA96-EBD3-CB4B-9505-C67F2779408A}" type="presParOf" srcId="{E4F80F95-8756-0343-9098-F634DE3BBE55}" destId="{B51CE633-5A5A-4D40-829F-118053E0B2AD}" srcOrd="3" destOrd="0" presId="urn:microsoft.com/office/officeart/2005/8/layout/cycle2"/>
    <dgm:cxn modelId="{7E104082-62F5-4D4A-938E-6387C1EB6275}" type="presParOf" srcId="{B51CE633-5A5A-4D40-829F-118053E0B2AD}" destId="{81359315-76D3-EB41-B715-DC7761722AC6}" srcOrd="0" destOrd="0" presId="urn:microsoft.com/office/officeart/2005/8/layout/cycle2"/>
    <dgm:cxn modelId="{47539C4D-3F78-E14F-8D21-F097AF8E4BC8}" type="presParOf" srcId="{E4F80F95-8756-0343-9098-F634DE3BBE55}" destId="{3A04DC16-C044-0F4B-B0C2-098B47F29701}" srcOrd="4" destOrd="0" presId="urn:microsoft.com/office/officeart/2005/8/layout/cycle2"/>
    <dgm:cxn modelId="{9F876CD0-C4D7-B645-8136-595D65BA8B41}" type="presParOf" srcId="{E4F80F95-8756-0343-9098-F634DE3BBE55}" destId="{3E098669-7AF6-9F47-9F5F-662C9D50DA57}" srcOrd="5" destOrd="0" presId="urn:microsoft.com/office/officeart/2005/8/layout/cycle2"/>
    <dgm:cxn modelId="{6B365FB8-30E9-BC4A-BCF6-8DE6BC1F2049}" type="presParOf" srcId="{3E098669-7AF6-9F47-9F5F-662C9D50DA57}" destId="{106253A3-1E72-F142-8E78-29136A3D007D}" srcOrd="0" destOrd="0" presId="urn:microsoft.com/office/officeart/2005/8/layout/cycle2"/>
    <dgm:cxn modelId="{BFF7390C-6978-1649-86DD-99A3311C847D}" type="presParOf" srcId="{E4F80F95-8756-0343-9098-F634DE3BBE55}" destId="{BB426E59-3959-784E-89E7-80C8433942A0}" srcOrd="6" destOrd="0" presId="urn:microsoft.com/office/officeart/2005/8/layout/cycle2"/>
    <dgm:cxn modelId="{8D2F2376-5D3B-EC4E-9AFA-EE13894F7BD4}" type="presParOf" srcId="{E4F80F95-8756-0343-9098-F634DE3BBE55}" destId="{5703F206-18FD-DC4D-9E93-594087447F19}" srcOrd="7" destOrd="0" presId="urn:microsoft.com/office/officeart/2005/8/layout/cycle2"/>
    <dgm:cxn modelId="{1C8E92C2-838B-7F48-91DB-4661AC3F3112}" type="presParOf" srcId="{5703F206-18FD-DC4D-9E93-594087447F19}" destId="{F781FE49-7D3A-2346-A9DA-1DF77C14C8E6}" srcOrd="0" destOrd="0" presId="urn:microsoft.com/office/officeart/2005/8/layout/cycle2"/>
    <dgm:cxn modelId="{67D1BD45-E0F8-AB4C-86F9-D18B1329DFFC}" type="presParOf" srcId="{E4F80F95-8756-0343-9098-F634DE3BBE55}" destId="{5AB2BA9A-CFE1-C940-823A-94B504F1D939}" srcOrd="8" destOrd="0" presId="urn:microsoft.com/office/officeart/2005/8/layout/cycle2"/>
    <dgm:cxn modelId="{1F8DC763-8555-134D-9DF3-13A0117AD452}" type="presParOf" srcId="{E4F80F95-8756-0343-9098-F634DE3BBE55}" destId="{5E4B1C95-7C76-544C-8871-DEB97ED48B43}" srcOrd="9" destOrd="0" presId="urn:microsoft.com/office/officeart/2005/8/layout/cycle2"/>
    <dgm:cxn modelId="{A1148BBE-00BA-DC4D-B654-8F81DD7BEAF6}" type="presParOf" srcId="{5E4B1C95-7C76-544C-8871-DEB97ED48B43}" destId="{587C2730-7B48-894B-9438-A1FAB83F2DAA}" srcOrd="0" destOrd="0" presId="urn:microsoft.com/office/officeart/2005/8/layout/cycle2"/>
    <dgm:cxn modelId="{ECC5B132-8DDE-E742-A9CA-32A2C8251AAA}" type="presParOf" srcId="{E4F80F95-8756-0343-9098-F634DE3BBE55}" destId="{839DF918-8E40-3645-B856-ED860DBF0EDB}" srcOrd="10" destOrd="0" presId="urn:microsoft.com/office/officeart/2005/8/layout/cycle2"/>
    <dgm:cxn modelId="{E5C3820F-0339-BC44-8233-BE05C72341C9}" type="presParOf" srcId="{E4F80F95-8756-0343-9098-F634DE3BBE55}" destId="{4F16505F-EE65-6545-A2A6-3753B66655FF}" srcOrd="11" destOrd="0" presId="urn:microsoft.com/office/officeart/2005/8/layout/cycle2"/>
    <dgm:cxn modelId="{BB868C26-4B9F-7647-803E-C5D74B7CDA6C}" type="presParOf" srcId="{4F16505F-EE65-6545-A2A6-3753B66655FF}" destId="{76BF60E5-1EAF-524F-AFD4-85CFBEA77F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7C609-20A3-4C96-BB9F-CF94B3A8CE83}" type="datetimeFigureOut">
              <a:rPr lang="en-US" smtClean="0"/>
              <a:t>4/7/2016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7EE8E-174B-44C5-992A-5E3845FCAD99}" type="slidenum">
              <a:rPr lang="en-US" smtClean="0"/>
              <a:t>‹#›</a:t>
            </a:fld>
            <a:endParaRPr lang="en-US"/>
          </a:p>
        </p:txBody>
      </p:sp>
    </p:spTree>
    <p:extLst>
      <p:ext uri="{BB962C8B-B14F-4D97-AF65-F5344CB8AC3E}">
        <p14:creationId xmlns:p14="http://schemas.microsoft.com/office/powerpoint/2010/main" val="421490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01545A2-8EEF-4F5F-BFF5-46CFAC7FDDF5}" type="slidenum">
              <a:rPr lang="en-US">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78945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14</a:t>
            </a:fld>
            <a:endParaRPr lang="en-US"/>
          </a:p>
        </p:txBody>
      </p:sp>
    </p:spTree>
    <p:extLst>
      <p:ext uri="{BB962C8B-B14F-4D97-AF65-F5344CB8AC3E}">
        <p14:creationId xmlns:p14="http://schemas.microsoft.com/office/powerpoint/2010/main" val="188203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15</a:t>
            </a:fld>
            <a:endParaRPr lang="en-US"/>
          </a:p>
        </p:txBody>
      </p:sp>
    </p:spTree>
    <p:extLst>
      <p:ext uri="{BB962C8B-B14F-4D97-AF65-F5344CB8AC3E}">
        <p14:creationId xmlns:p14="http://schemas.microsoft.com/office/powerpoint/2010/main" val="246663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16</a:t>
            </a:fld>
            <a:endParaRPr lang="en-US"/>
          </a:p>
        </p:txBody>
      </p:sp>
    </p:spTree>
    <p:extLst>
      <p:ext uri="{BB962C8B-B14F-4D97-AF65-F5344CB8AC3E}">
        <p14:creationId xmlns:p14="http://schemas.microsoft.com/office/powerpoint/2010/main" val="288703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EDB445-17AB-4D28-B531-BDA78520AAA1}" type="slidenum">
              <a:rPr lang="en-US">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61705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p:spPr>
      </p:sp>
      <p:sp>
        <p:nvSpPr>
          <p:cNvPr id="281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a:p>
            <a:endParaRPr lang="en-US" smtClean="0"/>
          </a:p>
        </p:txBody>
      </p:sp>
      <p:sp>
        <p:nvSpPr>
          <p:cNvPr id="4" name="Slide Number Placeholder 3"/>
          <p:cNvSpPr>
            <a:spLocks noGrp="1"/>
          </p:cNvSpPr>
          <p:nvPr>
            <p:ph type="sldNum" sz="quarter" idx="5"/>
          </p:nvPr>
        </p:nvSpPr>
        <p:spPr/>
        <p:txBody>
          <a:bodyPr/>
          <a:lstStyle/>
          <a:p>
            <a:pPr>
              <a:defRPr/>
            </a:pPr>
            <a:fld id="{972598A5-C3AA-4E13-9B5F-2D9E2D8A4CD1}"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407142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a:p>
            <a:endParaRPr lang="en-US" smtClean="0"/>
          </a:p>
        </p:txBody>
      </p:sp>
      <p:sp>
        <p:nvSpPr>
          <p:cNvPr id="4" name="Slide Number Placeholder 3"/>
          <p:cNvSpPr>
            <a:spLocks noGrp="1"/>
          </p:cNvSpPr>
          <p:nvPr>
            <p:ph type="sldNum" sz="quarter" idx="5"/>
          </p:nvPr>
        </p:nvSpPr>
        <p:spPr/>
        <p:txBody>
          <a:bodyPr/>
          <a:lstStyle/>
          <a:p>
            <a:pPr>
              <a:defRPr/>
            </a:pPr>
            <a:fld id="{51328DC0-0449-4725-8944-91440EDF91D4}"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964148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TIC performing national role by facilitating establishment of Incubators, sharing experience at Agriculture University, UET Peshawar, Bahria University, Organizations  of </a:t>
            </a:r>
            <a:r>
              <a:rPr lang="en-US" dirty="0" err="1" smtClean="0"/>
              <a:t>MoST</a:t>
            </a:r>
            <a:r>
              <a:rPr lang="en-US" dirty="0" smtClean="0"/>
              <a:t>; Participation in local &amp; foreign trainings etc. </a:t>
            </a:r>
          </a:p>
          <a:p>
            <a:pPr eaLnBrk="1" hangingPunct="1"/>
            <a:endParaRPr lang="en-US" dirty="0" smtClean="0"/>
          </a:p>
          <a:p>
            <a:pPr eaLnBrk="1" hangingPunct="1"/>
            <a:endParaRPr lang="en-US" dirty="0" smtClean="0"/>
          </a:p>
          <a:p>
            <a:pPr eaLnBrk="1" hangingPunct="1"/>
            <a:r>
              <a:rPr lang="en-US" dirty="0" err="1" smtClean="0"/>
              <a:t>InfoDev</a:t>
            </a:r>
            <a:r>
              <a:rPr lang="en-US" dirty="0" smtClean="0"/>
              <a:t> (Information for Development program) is a special program of the World Bank and many other international development agencies focusing on how the use of information and communication technologies (ICTs) can help to combat poverty and promote opportunity, empowerment and economic growth in developing countries, a field of activity often referred to as 'ICT for Development', or ICT4D for short.</a:t>
            </a:r>
          </a:p>
          <a:p>
            <a:pPr eaLnBrk="1" hangingPunct="1"/>
            <a:r>
              <a:rPr lang="en-US" dirty="0" smtClean="0"/>
              <a:t>National Business</a:t>
            </a:r>
            <a:r>
              <a:rPr lang="en-US" baseline="0" dirty="0" smtClean="0"/>
              <a:t> Incubation Association                         </a:t>
            </a:r>
            <a:r>
              <a:rPr lang="en-US" sz="1200" b="0" i="0" kern="1200" dirty="0" smtClean="0">
                <a:solidFill>
                  <a:schemeClr val="tx1"/>
                </a:solidFill>
                <a:effectLst/>
                <a:latin typeface="+mn-lt"/>
                <a:ea typeface="+mn-ea"/>
                <a:cs typeface="+mn-cs"/>
              </a:rPr>
              <a:t>www.</a:t>
            </a:r>
            <a:r>
              <a:rPr lang="en-US" sz="1200" b="1" i="0" kern="1200" dirty="0" smtClean="0">
                <a:solidFill>
                  <a:schemeClr val="tx1"/>
                </a:solidFill>
                <a:effectLst/>
                <a:latin typeface="+mn-lt"/>
                <a:ea typeface="+mn-ea"/>
                <a:cs typeface="+mn-cs"/>
              </a:rPr>
              <a:t>nbia</a:t>
            </a:r>
            <a:r>
              <a:rPr lang="en-US" sz="1200" b="0" i="0" kern="1200" dirty="0" smtClean="0">
                <a:solidFill>
                  <a:schemeClr val="tx1"/>
                </a:solidFill>
                <a:effectLst/>
                <a:latin typeface="+mn-lt"/>
                <a:ea typeface="+mn-ea"/>
                <a:cs typeface="+mn-cs"/>
              </a:rPr>
              <a:t>.org/‎</a:t>
            </a:r>
          </a:p>
          <a:p>
            <a:pPr eaLnBrk="1" hangingPunct="1"/>
            <a:r>
              <a:rPr lang="en-US" sz="1200" b="0" i="0" kern="1200" dirty="0" smtClean="0">
                <a:solidFill>
                  <a:schemeClr val="tx1"/>
                </a:solidFill>
                <a:effectLst/>
                <a:latin typeface="+mn-lt"/>
                <a:ea typeface="+mn-ea"/>
                <a:cs typeface="+mn-cs"/>
              </a:rPr>
              <a:t>Aviation Accreditation Board International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www.aabi.aero/</a:t>
            </a:r>
          </a:p>
          <a:p>
            <a:pPr eaLnBrk="1" hangingPunct="1"/>
            <a:r>
              <a:rPr lang="en-US" sz="1200" b="0" i="0" kern="1200" dirty="0" smtClean="0">
                <a:solidFill>
                  <a:schemeClr val="tx1"/>
                </a:solidFill>
                <a:effectLst/>
                <a:latin typeface="+mn-lt"/>
                <a:ea typeface="+mn-ea"/>
                <a:cs typeface="+mn-cs"/>
              </a:rPr>
              <a:t>Asia Pacific Incubation</a:t>
            </a:r>
            <a:r>
              <a:rPr lang="en-US" sz="1200" b="0" i="0" kern="1200" baseline="0" dirty="0" smtClean="0">
                <a:solidFill>
                  <a:schemeClr val="tx1"/>
                </a:solidFill>
                <a:effectLst/>
                <a:latin typeface="+mn-lt"/>
                <a:ea typeface="+mn-ea"/>
                <a:cs typeface="+mn-cs"/>
              </a:rPr>
              <a:t> Network                                      http://www.incubationasia.com/</a:t>
            </a:r>
            <a:endParaRPr lang="en-US" sz="1200" b="0" i="0" kern="1200" dirty="0" smtClean="0">
              <a:solidFill>
                <a:schemeClr val="tx1"/>
              </a:solidFill>
              <a:effectLst/>
              <a:latin typeface="+mn-lt"/>
              <a:ea typeface="+mn-ea"/>
              <a:cs typeface="+mn-cs"/>
            </a:endParaRPr>
          </a:p>
          <a:p>
            <a:pPr eaLnBrk="1" hangingPunct="1"/>
            <a:endParaRPr lang="en-US" sz="1200" b="0" i="0" kern="1200" dirty="0" smtClean="0">
              <a:solidFill>
                <a:schemeClr val="tx1"/>
              </a:solidFill>
              <a:effectLst/>
              <a:latin typeface="+mn-lt"/>
              <a:ea typeface="+mn-ea"/>
              <a:cs typeface="+mn-cs"/>
            </a:endParaRPr>
          </a:p>
          <a:p>
            <a:pPr eaLnBrk="1" hangingPunct="1"/>
            <a:endParaRPr lang="en-US" baseline="0"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11131BD-8DDB-4A32-BBC1-93C6A9F0C71D}"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97642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B16834E-62FF-4FD8-B742-D21CCAC255D6}"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52331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solidFill>
                  <a:prstClr val="black"/>
                </a:solidFill>
              </a:rPr>
              <a:t>Copyright (C) 2008 NUST</a:t>
            </a: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400912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6-step process for involving industry</a:t>
            </a:r>
            <a:r>
              <a:rPr lang="en-US" baseline="0" dirty="0" smtClean="0"/>
              <a:t> in to academic research cycle</a:t>
            </a:r>
            <a:endParaRPr lang="en-US" dirty="0"/>
          </a:p>
        </p:txBody>
      </p:sp>
      <p:sp>
        <p:nvSpPr>
          <p:cNvPr id="4" name="Slide Number Placeholder 3"/>
          <p:cNvSpPr>
            <a:spLocks noGrp="1"/>
          </p:cNvSpPr>
          <p:nvPr>
            <p:ph type="sldNum" sz="quarter" idx="10"/>
          </p:nvPr>
        </p:nvSpPr>
        <p:spPr/>
        <p:txBody>
          <a:bodyPr/>
          <a:lstStyle/>
          <a:p>
            <a:fld id="{E6BA12A4-68BF-4ED9-8447-A1ADF6812C6B}" type="slidenum">
              <a:rPr lang="en-US" smtClean="0"/>
              <a:t>28</a:t>
            </a:fld>
            <a:endParaRPr lang="en-US"/>
          </a:p>
        </p:txBody>
      </p:sp>
    </p:spTree>
    <p:extLst>
      <p:ext uri="{BB962C8B-B14F-4D97-AF65-F5344CB8AC3E}">
        <p14:creationId xmlns:p14="http://schemas.microsoft.com/office/powerpoint/2010/main" val="382554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494CAE5-88AA-4E2A-871D-A6257B95C218}"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803226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380" tIns="45690" rIns="91380" bIns="45690" anchor="b"/>
          <a:lstStyle/>
          <a:p>
            <a:pPr fontAlgn="base">
              <a:spcBef>
                <a:spcPct val="0"/>
              </a:spcBef>
              <a:spcAft>
                <a:spcPct val="0"/>
              </a:spcAft>
            </a:pPr>
            <a:r>
              <a:rPr lang="en-US" sz="1200" dirty="0">
                <a:solidFill>
                  <a:prstClr val="black"/>
                </a:solidFill>
              </a:rPr>
              <a:t>Copyright (C) 2008 NUST</a:t>
            </a: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3950">
              <a:defRPr/>
            </a:pPr>
            <a:endParaRPr lang="en-US" b="1" dirty="0" smtClean="0">
              <a:solidFill>
                <a:schemeClr val="bg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380" tIns="45690" rIns="91380" bIns="45690" anchor="b"/>
          <a:lstStyle/>
          <a:p>
            <a:pPr fontAlgn="base">
              <a:spcBef>
                <a:spcPct val="0"/>
              </a:spcBef>
              <a:spcAft>
                <a:spcPct val="0"/>
              </a:spcAft>
            </a:pPr>
            <a:r>
              <a:rPr lang="en-US" sz="1200" dirty="0">
                <a:solidFill>
                  <a:prstClr val="black"/>
                </a:solidFill>
              </a:rPr>
              <a:t>Copyright (C) 2008 NUST</a:t>
            </a: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3950">
              <a:defRPr/>
            </a:pPr>
            <a:endParaRPr lang="en-US" b="1" dirty="0" smtClean="0">
              <a:solidFill>
                <a:schemeClr val="bg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dirty="0">
                <a:latin typeface="Calibri" pitchFamily="34" charset="0"/>
              </a:rPr>
              <a:t>Copyright (C) 2008 NUST</a:t>
            </a: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49505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7</a:t>
            </a:fld>
            <a:endParaRPr lang="en-US"/>
          </a:p>
        </p:txBody>
      </p:sp>
    </p:spTree>
    <p:extLst>
      <p:ext uri="{BB962C8B-B14F-4D97-AF65-F5344CB8AC3E}">
        <p14:creationId xmlns:p14="http://schemas.microsoft.com/office/powerpoint/2010/main" val="190276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8</a:t>
            </a:fld>
            <a:endParaRPr lang="en-US"/>
          </a:p>
        </p:txBody>
      </p:sp>
    </p:spTree>
    <p:extLst>
      <p:ext uri="{BB962C8B-B14F-4D97-AF65-F5344CB8AC3E}">
        <p14:creationId xmlns:p14="http://schemas.microsoft.com/office/powerpoint/2010/main" val="199765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9</a:t>
            </a:fld>
            <a:endParaRPr lang="en-US"/>
          </a:p>
        </p:txBody>
      </p:sp>
    </p:spTree>
    <p:extLst>
      <p:ext uri="{BB962C8B-B14F-4D97-AF65-F5344CB8AC3E}">
        <p14:creationId xmlns:p14="http://schemas.microsoft.com/office/powerpoint/2010/main" val="160706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10</a:t>
            </a:fld>
            <a:endParaRPr lang="en-US"/>
          </a:p>
        </p:txBody>
      </p:sp>
    </p:spTree>
    <p:extLst>
      <p:ext uri="{BB962C8B-B14F-4D97-AF65-F5344CB8AC3E}">
        <p14:creationId xmlns:p14="http://schemas.microsoft.com/office/powerpoint/2010/main" val="311043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11</a:t>
            </a:fld>
            <a:endParaRPr lang="en-US"/>
          </a:p>
        </p:txBody>
      </p:sp>
    </p:spTree>
    <p:extLst>
      <p:ext uri="{BB962C8B-B14F-4D97-AF65-F5344CB8AC3E}">
        <p14:creationId xmlns:p14="http://schemas.microsoft.com/office/powerpoint/2010/main" val="152582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12</a:t>
            </a:fld>
            <a:endParaRPr lang="en-US"/>
          </a:p>
        </p:txBody>
      </p:sp>
    </p:spTree>
    <p:extLst>
      <p:ext uri="{BB962C8B-B14F-4D97-AF65-F5344CB8AC3E}">
        <p14:creationId xmlns:p14="http://schemas.microsoft.com/office/powerpoint/2010/main" val="231570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Hidden slide</a:t>
            </a:r>
          </a:p>
        </p:txBody>
      </p:sp>
      <p:sp>
        <p:nvSpPr>
          <p:cNvPr id="4" name="Slide Number Placeholder 3"/>
          <p:cNvSpPr>
            <a:spLocks noGrp="1"/>
          </p:cNvSpPr>
          <p:nvPr>
            <p:ph type="sldNum" sz="quarter" idx="5"/>
          </p:nvPr>
        </p:nvSpPr>
        <p:spPr/>
        <p:txBody>
          <a:bodyPr/>
          <a:lstStyle/>
          <a:p>
            <a:pPr>
              <a:defRPr/>
            </a:pPr>
            <a:fld id="{51500D60-5070-46DF-A01F-AAB33DDDE034}" type="slidenum">
              <a:rPr lang="en-US" smtClean="0"/>
              <a:pPr>
                <a:defRPr/>
              </a:pPr>
              <a:t>13</a:t>
            </a:fld>
            <a:endParaRPr lang="en-US"/>
          </a:p>
        </p:txBody>
      </p:sp>
    </p:spTree>
    <p:extLst>
      <p:ext uri="{BB962C8B-B14F-4D97-AF65-F5344CB8AC3E}">
        <p14:creationId xmlns:p14="http://schemas.microsoft.com/office/powerpoint/2010/main" val="102685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C2B7E-B10D-4237-ADAD-BBC16361F988}"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64718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C2B7E-B10D-4237-ADAD-BBC16361F988}"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355788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C2B7E-B10D-4237-ADAD-BBC16361F988}"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145082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4C2B7E-B10D-4237-ADAD-BBC16361F988}"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63165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C2B7E-B10D-4237-ADAD-BBC16361F988}"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12347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4C2B7E-B10D-4237-ADAD-BBC16361F988}"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156160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4C2B7E-B10D-4237-ADAD-BBC16361F988}" type="datetimeFigureOut">
              <a:rPr lang="en-US" smtClean="0"/>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37513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4C2B7E-B10D-4237-ADAD-BBC16361F988}" type="datetimeFigureOut">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290462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C2B7E-B10D-4237-ADAD-BBC16361F988}" type="datetimeFigureOut">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295950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C2B7E-B10D-4237-ADAD-BBC16361F988}"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145553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C2B7E-B10D-4237-ADAD-BBC16361F988}"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FA531-8E5B-4554-B145-22035EAEC161}" type="slidenum">
              <a:rPr lang="en-US" smtClean="0"/>
              <a:t>‹#›</a:t>
            </a:fld>
            <a:endParaRPr lang="en-US"/>
          </a:p>
        </p:txBody>
      </p:sp>
    </p:spTree>
    <p:extLst>
      <p:ext uri="{BB962C8B-B14F-4D97-AF65-F5344CB8AC3E}">
        <p14:creationId xmlns:p14="http://schemas.microsoft.com/office/powerpoint/2010/main" val="55467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C2B7E-B10D-4237-ADAD-BBC16361F988}" type="datetimeFigureOut">
              <a:rPr lang="en-US" smtClean="0"/>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FA531-8E5B-4554-B145-22035EAEC161}" type="slidenum">
              <a:rPr lang="en-US" smtClean="0"/>
              <a:t>‹#›</a:t>
            </a:fld>
            <a:endParaRPr lang="en-US"/>
          </a:p>
        </p:txBody>
      </p:sp>
    </p:spTree>
    <p:extLst>
      <p:ext uri="{BB962C8B-B14F-4D97-AF65-F5344CB8AC3E}">
        <p14:creationId xmlns:p14="http://schemas.microsoft.com/office/powerpoint/2010/main" val="311874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descr="https://www.ropesgray.com/~/media/Images/Practices/intellectual-property-new.ashx?w=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04800" y="914400"/>
            <a:ext cx="8610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rgbClr val="FF0000"/>
                </a:solidFill>
              </a:rPr>
              <a:t>IP for University Research Commercialization </a:t>
            </a:r>
          </a:p>
        </p:txBody>
      </p:sp>
      <p:sp>
        <p:nvSpPr>
          <p:cNvPr id="6" name="Subtitle 2"/>
          <p:cNvSpPr txBox="1">
            <a:spLocks/>
          </p:cNvSpPr>
          <p:nvPr/>
        </p:nvSpPr>
        <p:spPr>
          <a:xfrm>
            <a:off x="-76200" y="37338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solidFill>
                  <a:srgbClr val="FFC000"/>
                </a:solidFill>
              </a:rPr>
              <a:t>An Entrepreneurial Journey in Pakistan </a:t>
            </a:r>
            <a:endParaRPr lang="en-US" sz="4400" dirty="0">
              <a:solidFill>
                <a:srgbClr val="FFC000"/>
              </a:solidFill>
            </a:endParaRPr>
          </a:p>
        </p:txBody>
      </p:sp>
    </p:spTree>
    <p:extLst>
      <p:ext uri="{BB962C8B-B14F-4D97-AF65-F5344CB8AC3E}">
        <p14:creationId xmlns:p14="http://schemas.microsoft.com/office/powerpoint/2010/main" val="354633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1600200"/>
            <a:ext cx="8686800" cy="5029200"/>
          </a:xfrm>
        </p:spPr>
        <p:txBody>
          <a:bodyPr>
            <a:normAutofit lnSpcReduction="10000"/>
          </a:bodyPr>
          <a:lstStyle/>
          <a:p>
            <a:pPr algn="just">
              <a:buFont typeface="Courier New" panose="02070309020205020404" pitchFamily="49" charset="0"/>
              <a:buChar char="o"/>
            </a:pPr>
            <a:r>
              <a:rPr lang="en-US" sz="2800" dirty="0" smtClean="0">
                <a:latin typeface="Arial" pitchFamily="34" charset="0"/>
                <a:cs typeface="Arial" pitchFamily="34" charset="0"/>
              </a:rPr>
              <a:t>Pakistan </a:t>
            </a:r>
            <a:r>
              <a:rPr lang="en-US" sz="2800" dirty="0">
                <a:latin typeface="Arial" pitchFamily="34" charset="0"/>
                <a:cs typeface="Arial" pitchFamily="34" charset="0"/>
              </a:rPr>
              <a:t>ICT R&amp;D Fund was established by the Ministry of </a:t>
            </a:r>
            <a:r>
              <a:rPr lang="en-US" sz="2800" dirty="0" smtClean="0">
                <a:latin typeface="Arial" pitchFamily="34" charset="0"/>
                <a:cs typeface="Arial" pitchFamily="34" charset="0"/>
              </a:rPr>
              <a:t>IT </a:t>
            </a:r>
            <a:r>
              <a:rPr lang="en-US" sz="2800" dirty="0">
                <a:latin typeface="Arial" pitchFamily="34" charset="0"/>
                <a:cs typeface="Arial" pitchFamily="34" charset="0"/>
              </a:rPr>
              <a:t>Pakistan with a similar mandate.</a:t>
            </a:r>
            <a:br>
              <a:rPr lang="en-US" sz="2800" dirty="0">
                <a:latin typeface="Arial" pitchFamily="34" charset="0"/>
                <a:cs typeface="Arial" pitchFamily="34" charset="0"/>
              </a:rPr>
            </a:br>
            <a:endParaRPr lang="en-US" sz="2800" dirty="0" smtClean="0">
              <a:latin typeface="Arial" pitchFamily="34" charset="0"/>
              <a:cs typeface="Arial" pitchFamily="34" charset="0"/>
            </a:endParaRPr>
          </a:p>
          <a:p>
            <a:pPr algn="just">
              <a:buFont typeface="Courier New" panose="02070309020205020404" pitchFamily="49" charset="0"/>
              <a:buChar char="o"/>
            </a:pPr>
            <a:r>
              <a:rPr lang="en-US" sz="2800" dirty="0" smtClean="0">
                <a:latin typeface="Arial" pitchFamily="34" charset="0"/>
                <a:cs typeface="Arial" pitchFamily="34" charset="0"/>
              </a:rPr>
              <a:t>NIIT </a:t>
            </a:r>
            <a:r>
              <a:rPr lang="en-US" sz="2800" dirty="0">
                <a:latin typeface="Arial" pitchFamily="34" charset="0"/>
                <a:cs typeface="Arial" pitchFamily="34" charset="0"/>
              </a:rPr>
              <a:t>had a large presence of top tier PhD faculty members </a:t>
            </a:r>
            <a:r>
              <a:rPr lang="en-US" sz="2800" dirty="0" smtClean="0">
                <a:latin typeface="Arial" pitchFamily="34" charset="0"/>
                <a:cs typeface="Arial" pitchFamily="34" charset="0"/>
              </a:rPr>
              <a:t>who </a:t>
            </a:r>
            <a:r>
              <a:rPr lang="en-US" sz="2800" dirty="0">
                <a:latin typeface="Arial" pitchFamily="34" charset="0"/>
                <a:cs typeface="Arial" pitchFamily="34" charset="0"/>
              </a:rPr>
              <a:t>won a number of </a:t>
            </a:r>
            <a:r>
              <a:rPr lang="en-US" sz="2800" dirty="0" err="1">
                <a:latin typeface="Arial" pitchFamily="34" charset="0"/>
                <a:cs typeface="Arial" pitchFamily="34" charset="0"/>
              </a:rPr>
              <a:t>commercializable</a:t>
            </a:r>
            <a:r>
              <a:rPr lang="en-US" sz="2800" dirty="0">
                <a:latin typeface="Arial" pitchFamily="34" charset="0"/>
                <a:cs typeface="Arial" pitchFamily="34" charset="0"/>
              </a:rPr>
              <a:t> research projects from ICT R&amp;D Fund.</a:t>
            </a:r>
          </a:p>
          <a:p>
            <a:pPr algn="just">
              <a:buFont typeface="Courier New" panose="02070309020205020404" pitchFamily="49" charset="0"/>
              <a:buChar char="o"/>
            </a:pPr>
            <a:endParaRPr lang="en-US" sz="12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ICT R&amp;D fund proposals required IP </a:t>
            </a:r>
            <a:r>
              <a:rPr lang="en-US" sz="2800" dirty="0" smtClean="0">
                <a:latin typeface="Arial" pitchFamily="34" charset="0"/>
                <a:cs typeface="Arial" pitchFamily="34" charset="0"/>
              </a:rPr>
              <a:t>to </a:t>
            </a:r>
            <a:r>
              <a:rPr lang="en-US" sz="2800" dirty="0">
                <a:latin typeface="Arial" pitchFamily="34" charset="0"/>
                <a:cs typeface="Arial" pitchFamily="34" charset="0"/>
              </a:rPr>
              <a:t>be shared between NUST and Fund </a:t>
            </a:r>
            <a:endParaRPr lang="en-US" sz="2800" dirty="0" smtClean="0">
              <a:latin typeface="Arial" pitchFamily="34" charset="0"/>
              <a:cs typeface="Arial" pitchFamily="34" charset="0"/>
            </a:endParaRPr>
          </a:p>
          <a:p>
            <a:pPr algn="just">
              <a:buFont typeface="Courier New" panose="02070309020205020404" pitchFamily="49" charset="0"/>
              <a:buChar char="o"/>
            </a:pPr>
            <a:endParaRPr lang="en-US" sz="11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At this stage not much understanding existed on either side about IP management.</a:t>
            </a: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2005 </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10</a:t>
            </a:fld>
            <a:endParaRPr lang="en-US" smtClean="0"/>
          </a:p>
        </p:txBody>
      </p:sp>
    </p:spTree>
    <p:extLst>
      <p:ext uri="{BB962C8B-B14F-4D97-AF65-F5344CB8AC3E}">
        <p14:creationId xmlns:p14="http://schemas.microsoft.com/office/powerpoint/2010/main" val="27289405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8600" y="1676400"/>
            <a:ext cx="8686800" cy="5029200"/>
          </a:xfrm>
        </p:spPr>
        <p:txBody>
          <a:bodyPr>
            <a:noAutofit/>
          </a:bodyPr>
          <a:lstStyle/>
          <a:p>
            <a:pPr algn="just">
              <a:buFont typeface="Courier New" panose="02070309020205020404" pitchFamily="49" charset="0"/>
              <a:buChar char="o"/>
            </a:pPr>
            <a:r>
              <a:rPr lang="en-US" sz="2800" dirty="0" smtClean="0">
                <a:latin typeface="Arial" pitchFamily="34" charset="0"/>
                <a:cs typeface="Arial" pitchFamily="34" charset="0"/>
              </a:rPr>
              <a:t>To avoid legal hitches and as </a:t>
            </a:r>
            <a:r>
              <a:rPr lang="en-US" sz="2800" dirty="0">
                <a:latin typeface="Arial" pitchFamily="34" charset="0"/>
                <a:cs typeface="Arial" pitchFamily="34" charset="0"/>
              </a:rPr>
              <a:t>part of NUST reorganization program, NIIT was changed to SEECS (School of EE&amp;CS</a:t>
            </a:r>
            <a:r>
              <a:rPr lang="en-US" sz="2800" dirty="0" smtClean="0">
                <a:latin typeface="Arial" pitchFamily="34" charset="0"/>
                <a:cs typeface="Arial" pitchFamily="34" charset="0"/>
              </a:rPr>
              <a:t>)</a:t>
            </a:r>
          </a:p>
          <a:p>
            <a:pPr algn="just">
              <a:buFont typeface="Courier New" panose="02070309020205020404" pitchFamily="49" charset="0"/>
              <a:buChar char="o"/>
            </a:pPr>
            <a:endParaRPr lang="en-US" sz="2800" dirty="0">
              <a:latin typeface="Arial" pitchFamily="34" charset="0"/>
              <a:cs typeface="Arial" pitchFamily="34" charset="0"/>
            </a:endParaRPr>
          </a:p>
          <a:p>
            <a:pPr algn="just">
              <a:buFont typeface="Courier New" panose="02070309020205020404" pitchFamily="49" charset="0"/>
              <a:buChar char="o"/>
            </a:pPr>
            <a:r>
              <a:rPr lang="en-US" sz="2800" dirty="0" smtClean="0">
                <a:latin typeface="Arial" pitchFamily="34" charset="0"/>
                <a:cs typeface="Arial" pitchFamily="34" charset="0"/>
              </a:rPr>
              <a:t>IPO </a:t>
            </a:r>
            <a:r>
              <a:rPr lang="en-US" sz="2800" dirty="0">
                <a:latin typeface="Arial" pitchFamily="34" charset="0"/>
                <a:cs typeface="Arial" pitchFamily="34" charset="0"/>
              </a:rPr>
              <a:t>Pakistan </a:t>
            </a:r>
            <a:r>
              <a:rPr lang="en-US" sz="2800" dirty="0" smtClean="0">
                <a:latin typeface="Arial" pitchFamily="34" charset="0"/>
                <a:cs typeface="Arial" pitchFamily="34" charset="0"/>
              </a:rPr>
              <a:t>helped </a:t>
            </a:r>
            <a:r>
              <a:rPr lang="en-US" sz="2800" dirty="0" smtClean="0">
                <a:solidFill>
                  <a:srgbClr val="000000"/>
                </a:solidFill>
                <a:latin typeface="Arial" pitchFamily="34" charset="0"/>
                <a:cs typeface="Arial" pitchFamily="34" charset="0"/>
              </a:rPr>
              <a:t>select faculty members </a:t>
            </a:r>
            <a:r>
              <a:rPr lang="en-US" sz="2800" dirty="0" smtClean="0">
                <a:latin typeface="Arial" pitchFamily="34" charset="0"/>
                <a:cs typeface="Arial" pitchFamily="34" charset="0"/>
              </a:rPr>
              <a:t>in </a:t>
            </a:r>
            <a:r>
              <a:rPr lang="en-US" sz="2800" dirty="0" smtClean="0">
                <a:solidFill>
                  <a:srgbClr val="000000"/>
                </a:solidFill>
                <a:latin typeface="Arial" pitchFamily="34" charset="0"/>
                <a:cs typeface="Arial" pitchFamily="34" charset="0"/>
              </a:rPr>
              <a:t>obtaining</a:t>
            </a:r>
            <a:r>
              <a:rPr lang="en-US" sz="2800" dirty="0" smtClean="0">
                <a:solidFill>
                  <a:srgbClr val="00B050"/>
                </a:solidFill>
                <a:latin typeface="Arial" pitchFamily="34" charset="0"/>
                <a:cs typeface="Arial" pitchFamily="34" charset="0"/>
              </a:rPr>
              <a:t> </a:t>
            </a:r>
            <a:r>
              <a:rPr lang="en-US" sz="2800" dirty="0" smtClean="0">
                <a:latin typeface="Arial" pitchFamily="34" charset="0"/>
                <a:cs typeface="Arial" pitchFamily="34" charset="0"/>
              </a:rPr>
              <a:t>IP </a:t>
            </a:r>
            <a:r>
              <a:rPr lang="en-US" sz="2800" dirty="0">
                <a:latin typeface="Arial" pitchFamily="34" charset="0"/>
                <a:cs typeface="Arial" pitchFamily="34" charset="0"/>
              </a:rPr>
              <a:t>training at </a:t>
            </a:r>
            <a:r>
              <a:rPr lang="en-US" sz="2800" dirty="0" smtClean="0">
                <a:latin typeface="Arial" pitchFamily="34" charset="0"/>
                <a:cs typeface="Arial" pitchFamily="34" charset="0"/>
              </a:rPr>
              <a:t>IP  </a:t>
            </a:r>
            <a:r>
              <a:rPr lang="en-US" sz="2800" dirty="0">
                <a:latin typeface="Arial" pitchFamily="34" charset="0"/>
                <a:cs typeface="Arial" pitchFamily="34" charset="0"/>
              </a:rPr>
              <a:t>Singapore</a:t>
            </a:r>
            <a:r>
              <a:rPr lang="en-US" sz="2800" dirty="0" smtClean="0">
                <a:latin typeface="Arial" pitchFamily="34" charset="0"/>
                <a:cs typeface="Arial" pitchFamily="34" charset="0"/>
              </a:rPr>
              <a:t>.</a:t>
            </a:r>
          </a:p>
          <a:p>
            <a:pPr algn="just">
              <a:buFont typeface="Courier New" panose="02070309020205020404" pitchFamily="49" charset="0"/>
              <a:buChar char="o"/>
            </a:pPr>
            <a:endParaRPr lang="en-US" sz="2800" dirty="0">
              <a:latin typeface="Arial" pitchFamily="34" charset="0"/>
              <a:cs typeface="Arial" pitchFamily="34" charset="0"/>
            </a:endParaRPr>
          </a:p>
          <a:p>
            <a:pPr algn="just">
              <a:buFont typeface="Courier New" panose="02070309020205020404" pitchFamily="49" charset="0"/>
              <a:buChar char="o"/>
            </a:pPr>
            <a:r>
              <a:rPr lang="en-US" sz="2800" dirty="0" smtClean="0">
                <a:latin typeface="Arial" pitchFamily="34" charset="0"/>
                <a:cs typeface="Arial" pitchFamily="34" charset="0"/>
              </a:rPr>
              <a:t>The </a:t>
            </a:r>
            <a:r>
              <a:rPr lang="en-US" sz="2800" dirty="0">
                <a:latin typeface="Arial" pitchFamily="34" charset="0"/>
                <a:cs typeface="Arial" pitchFamily="34" charset="0"/>
              </a:rPr>
              <a:t>faculty </a:t>
            </a:r>
            <a:r>
              <a:rPr lang="en-US" sz="2800" dirty="0" smtClean="0">
                <a:latin typeface="Arial" pitchFamily="34" charset="0"/>
                <a:cs typeface="Arial" pitchFamily="34" charset="0"/>
              </a:rPr>
              <a:t>members </a:t>
            </a:r>
            <a:r>
              <a:rPr lang="en-US" sz="2800" dirty="0">
                <a:latin typeface="Arial" pitchFamily="34" charset="0"/>
                <a:cs typeface="Arial" pitchFamily="34" charset="0"/>
              </a:rPr>
              <a:t>in turn trained many other faculty members in patent drafting and patent regulations.</a:t>
            </a:r>
          </a:p>
          <a:p>
            <a:pPr algn="just">
              <a:buFont typeface="Courier New" panose="02070309020205020404" pitchFamily="49" charset="0"/>
              <a:buChar char="o"/>
            </a:pPr>
            <a:endParaRPr lang="en-US" sz="2800" dirty="0">
              <a:latin typeface="Arial" pitchFamily="34" charset="0"/>
              <a:cs typeface="Arial" pitchFamily="34" charset="0"/>
            </a:endParaRP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2006 to 2007</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11</a:t>
            </a:fld>
            <a:endParaRPr lang="en-US" smtClean="0"/>
          </a:p>
        </p:txBody>
      </p:sp>
    </p:spTree>
    <p:extLst>
      <p:ext uri="{BB962C8B-B14F-4D97-AF65-F5344CB8AC3E}">
        <p14:creationId xmlns:p14="http://schemas.microsoft.com/office/powerpoint/2010/main" val="12772032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1447800"/>
            <a:ext cx="8839200" cy="5257800"/>
          </a:xfrm>
        </p:spPr>
        <p:txBody>
          <a:bodyPr>
            <a:noAutofit/>
          </a:bodyPr>
          <a:lstStyle/>
          <a:p>
            <a:pPr algn="just">
              <a:buFont typeface="Courier New" panose="02070309020205020404" pitchFamily="49" charset="0"/>
              <a:buChar char="o"/>
            </a:pPr>
            <a:r>
              <a:rPr lang="en-US" sz="2600" dirty="0" smtClean="0">
                <a:latin typeface="Arial" pitchFamily="34" charset="0"/>
                <a:cs typeface="Arial" pitchFamily="34" charset="0"/>
              </a:rPr>
              <a:t>Multiple </a:t>
            </a:r>
            <a:r>
              <a:rPr lang="en-US" sz="2600" dirty="0">
                <a:latin typeface="Arial" pitchFamily="34" charset="0"/>
                <a:cs typeface="Arial" pitchFamily="34" charset="0"/>
              </a:rPr>
              <a:t>patent applications </a:t>
            </a:r>
            <a:r>
              <a:rPr lang="en-US" sz="2600" dirty="0" smtClean="0">
                <a:latin typeface="Arial" pitchFamily="34" charset="0"/>
                <a:cs typeface="Arial" pitchFamily="34" charset="0"/>
              </a:rPr>
              <a:t>were </a:t>
            </a:r>
            <a:r>
              <a:rPr lang="en-US" sz="2600" dirty="0">
                <a:latin typeface="Arial" pitchFamily="34" charset="0"/>
                <a:cs typeface="Arial" pitchFamily="34" charset="0"/>
              </a:rPr>
              <a:t>filed locally in Pakistan and with USPTO from NUST SEECS. </a:t>
            </a:r>
            <a:endParaRPr lang="en-US" sz="2600" dirty="0" smtClean="0">
              <a:latin typeface="Arial" pitchFamily="34" charset="0"/>
              <a:cs typeface="Arial" pitchFamily="34" charset="0"/>
            </a:endParaRPr>
          </a:p>
          <a:p>
            <a:pPr algn="just">
              <a:buFont typeface="Courier New" panose="02070309020205020404" pitchFamily="49" charset="0"/>
              <a:buChar char="o"/>
            </a:pPr>
            <a:r>
              <a:rPr lang="en-US" sz="2600" dirty="0" smtClean="0">
                <a:latin typeface="Arial" pitchFamily="34" charset="0"/>
                <a:cs typeface="Arial" pitchFamily="34" charset="0"/>
              </a:rPr>
              <a:t>WIPO </a:t>
            </a:r>
            <a:r>
              <a:rPr lang="en-US" sz="2600" dirty="0">
                <a:latin typeface="Arial" pitchFamily="34" charset="0"/>
                <a:cs typeface="Arial" pitchFamily="34" charset="0"/>
              </a:rPr>
              <a:t>facilitated in IP filing by connecting SEECS faculty members with IP lawyers who </a:t>
            </a:r>
            <a:r>
              <a:rPr lang="en-US" sz="2600" dirty="0" smtClean="0">
                <a:latin typeface="Arial" pitchFamily="34" charset="0"/>
                <a:cs typeface="Arial" pitchFamily="34" charset="0"/>
              </a:rPr>
              <a:t>vetted </a:t>
            </a:r>
            <a:r>
              <a:rPr lang="en-US" sz="2600" dirty="0">
                <a:latin typeface="Arial" pitchFamily="34" charset="0"/>
                <a:cs typeface="Arial" pitchFamily="34" charset="0"/>
              </a:rPr>
              <a:t>the patent drafts and help iron out regulatory </a:t>
            </a:r>
            <a:r>
              <a:rPr lang="en-US" sz="2600" dirty="0" smtClean="0">
                <a:latin typeface="Arial" pitchFamily="34" charset="0"/>
                <a:cs typeface="Arial" pitchFamily="34" charset="0"/>
              </a:rPr>
              <a:t>issues</a:t>
            </a:r>
            <a:endParaRPr lang="en-US" sz="2600" dirty="0">
              <a:latin typeface="Arial" pitchFamily="34" charset="0"/>
              <a:cs typeface="Arial" pitchFamily="34" charset="0"/>
            </a:endParaRPr>
          </a:p>
          <a:p>
            <a:pPr algn="just">
              <a:buFont typeface="Courier New" panose="02070309020205020404" pitchFamily="49" charset="0"/>
              <a:buChar char="o"/>
            </a:pPr>
            <a:r>
              <a:rPr lang="en-US" sz="2600" dirty="0">
                <a:latin typeface="Arial" pitchFamily="34" charset="0"/>
                <a:cs typeface="Arial" pitchFamily="34" charset="0"/>
              </a:rPr>
              <a:t>SEECS also established direct and meaningful relationships with the Pakistani/international </a:t>
            </a:r>
            <a:r>
              <a:rPr lang="en-US" sz="2600" dirty="0" smtClean="0">
                <a:latin typeface="Arial" pitchFamily="34" charset="0"/>
                <a:cs typeface="Arial" pitchFamily="34" charset="0"/>
              </a:rPr>
              <a:t>patent  lawyers</a:t>
            </a:r>
            <a:endParaRPr lang="en-US" sz="2600" dirty="0">
              <a:latin typeface="Arial" pitchFamily="34" charset="0"/>
              <a:cs typeface="Arial" pitchFamily="34" charset="0"/>
            </a:endParaRPr>
          </a:p>
          <a:p>
            <a:pPr algn="just">
              <a:buFont typeface="Courier New" panose="02070309020205020404" pitchFamily="49" charset="0"/>
              <a:buChar char="o"/>
            </a:pPr>
            <a:r>
              <a:rPr lang="en-US" sz="2600" dirty="0">
                <a:latin typeface="Arial" pitchFamily="34" charset="0"/>
                <a:cs typeface="Arial" pitchFamily="34" charset="0"/>
              </a:rPr>
              <a:t>The projects funded by ICTRDF bear fruits and a number of top quality research publications and patent </a:t>
            </a:r>
            <a:r>
              <a:rPr lang="en-US" sz="2600" dirty="0" smtClean="0">
                <a:latin typeface="Arial" pitchFamily="34" charset="0"/>
                <a:cs typeface="Arial" pitchFamily="34" charset="0"/>
              </a:rPr>
              <a:t>applications </a:t>
            </a:r>
            <a:r>
              <a:rPr lang="en-US" sz="2600" dirty="0">
                <a:latin typeface="Arial" pitchFamily="34" charset="0"/>
                <a:cs typeface="Arial" pitchFamily="34" charset="0"/>
              </a:rPr>
              <a:t>produced.</a:t>
            </a:r>
          </a:p>
          <a:p>
            <a:pPr algn="just">
              <a:buFont typeface="Courier New" panose="02070309020205020404" pitchFamily="49" charset="0"/>
              <a:buChar char="o"/>
            </a:pPr>
            <a:endParaRPr lang="en-US" sz="2600" dirty="0">
              <a:latin typeface="Arial" pitchFamily="34" charset="0"/>
              <a:cs typeface="Arial" pitchFamily="34" charset="0"/>
            </a:endParaRP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2008</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12</a:t>
            </a:fld>
            <a:endParaRPr lang="en-US" smtClean="0"/>
          </a:p>
        </p:txBody>
      </p:sp>
    </p:spTree>
    <p:extLst>
      <p:ext uri="{BB962C8B-B14F-4D97-AF65-F5344CB8AC3E}">
        <p14:creationId xmlns:p14="http://schemas.microsoft.com/office/powerpoint/2010/main" val="16419709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905000"/>
            <a:ext cx="8991600" cy="5105400"/>
          </a:xfrm>
        </p:spPr>
        <p:txBody>
          <a:bodyPr>
            <a:noAutofit/>
          </a:bodyPr>
          <a:lstStyle/>
          <a:p>
            <a:pPr algn="just">
              <a:buFont typeface="Courier New" panose="02070309020205020404" pitchFamily="49" charset="0"/>
              <a:buChar char="o"/>
            </a:pPr>
            <a:r>
              <a:rPr lang="en-US" sz="2800" dirty="0" smtClean="0">
                <a:latin typeface="Arial" pitchFamily="34" charset="0"/>
                <a:cs typeface="Arial" pitchFamily="34" charset="0"/>
              </a:rPr>
              <a:t>NUST </a:t>
            </a:r>
            <a:r>
              <a:rPr lang="en-US" sz="2800" dirty="0">
                <a:latin typeface="Arial" pitchFamily="34" charset="0"/>
                <a:cs typeface="Arial" pitchFamily="34" charset="0"/>
              </a:rPr>
              <a:t>reached out to entrepreneurs in silicon </a:t>
            </a:r>
            <a:r>
              <a:rPr lang="en-US" sz="2800" dirty="0" smtClean="0">
                <a:latin typeface="Arial" pitchFamily="34" charset="0"/>
                <a:cs typeface="Arial" pitchFamily="34" charset="0"/>
              </a:rPr>
              <a:t>valley, </a:t>
            </a:r>
            <a:r>
              <a:rPr lang="en-US" sz="2800" dirty="0">
                <a:latin typeface="Arial" pitchFamily="34" charset="0"/>
                <a:cs typeface="Arial" pitchFamily="34" charset="0"/>
              </a:rPr>
              <a:t>Many </a:t>
            </a:r>
            <a:r>
              <a:rPr lang="en-US" sz="2800" dirty="0" smtClean="0">
                <a:latin typeface="Arial" pitchFamily="34" charset="0"/>
                <a:cs typeface="Arial" pitchFamily="34" charset="0"/>
              </a:rPr>
              <a:t>successful</a:t>
            </a:r>
            <a:r>
              <a:rPr lang="en-US" sz="2800" dirty="0">
                <a:latin typeface="Arial" pitchFamily="34" charset="0"/>
                <a:cs typeface="Arial" pitchFamily="34" charset="0"/>
              </a:rPr>
              <a:t> </a:t>
            </a:r>
            <a:r>
              <a:rPr lang="en-US" sz="2800" dirty="0" smtClean="0">
                <a:latin typeface="Arial" pitchFamily="34" charset="0"/>
                <a:cs typeface="Arial" pitchFamily="34" charset="0"/>
              </a:rPr>
              <a:t>SV entrepreneurs </a:t>
            </a:r>
            <a:r>
              <a:rPr lang="en-US" sz="2800" dirty="0">
                <a:latin typeface="Arial" pitchFamily="34" charset="0"/>
                <a:cs typeface="Arial" pitchFamily="34" charset="0"/>
              </a:rPr>
              <a:t>ended up funding multiple industry-relevant research </a:t>
            </a:r>
            <a:r>
              <a:rPr lang="en-US" sz="2800" dirty="0" smtClean="0">
                <a:latin typeface="Arial" pitchFamily="34" charset="0"/>
                <a:cs typeface="Arial" pitchFamily="34" charset="0"/>
              </a:rPr>
              <a:t>projects.</a:t>
            </a:r>
            <a:endParaRPr lang="en-US" sz="28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Professors </a:t>
            </a:r>
            <a:r>
              <a:rPr lang="en-US" sz="2800" dirty="0" smtClean="0">
                <a:latin typeface="Arial" pitchFamily="34" charset="0"/>
                <a:cs typeface="Arial" pitchFamily="34" charset="0"/>
              </a:rPr>
              <a:t>delivered </a:t>
            </a:r>
            <a:r>
              <a:rPr lang="en-US" sz="2800" dirty="0">
                <a:latin typeface="Arial" pitchFamily="34" charset="0"/>
                <a:cs typeface="Arial" pitchFamily="34" charset="0"/>
              </a:rPr>
              <a:t>many successful research projects to companies in silicon valley. </a:t>
            </a:r>
            <a:endParaRPr lang="en-US" sz="2800" dirty="0" smtClean="0">
              <a:latin typeface="Arial" pitchFamily="34" charset="0"/>
              <a:cs typeface="Arial" pitchFamily="34" charset="0"/>
            </a:endParaRPr>
          </a:p>
          <a:p>
            <a:pPr algn="just">
              <a:buFont typeface="Courier New" panose="02070309020205020404" pitchFamily="49" charset="0"/>
              <a:buChar char="o"/>
            </a:pPr>
            <a:endParaRPr lang="en-US" sz="800" dirty="0">
              <a:latin typeface="Arial" pitchFamily="34" charset="0"/>
              <a:cs typeface="Arial" pitchFamily="34" charset="0"/>
            </a:endParaRPr>
          </a:p>
          <a:p>
            <a:pPr algn="just">
              <a:buFont typeface="Courier New" panose="02070309020205020404" pitchFamily="49" charset="0"/>
              <a:buChar char="o"/>
            </a:pPr>
            <a:r>
              <a:rPr lang="en-US" sz="2800" dirty="0" smtClean="0">
                <a:latin typeface="Arial" pitchFamily="34" charset="0"/>
                <a:cs typeface="Arial" pitchFamily="34" charset="0"/>
              </a:rPr>
              <a:t>Three </a:t>
            </a:r>
            <a:r>
              <a:rPr lang="en-US" sz="2800" dirty="0">
                <a:latin typeface="Arial" pitchFamily="34" charset="0"/>
                <a:cs typeface="Arial" pitchFamily="34" charset="0"/>
              </a:rPr>
              <a:t>companies </a:t>
            </a:r>
            <a:r>
              <a:rPr lang="en-US" sz="2800" dirty="0" smtClean="0">
                <a:latin typeface="Arial" pitchFamily="34" charset="0"/>
                <a:cs typeface="Arial" pitchFamily="34" charset="0"/>
              </a:rPr>
              <a:t>need special mention </a:t>
            </a:r>
            <a:r>
              <a:rPr lang="en-US" sz="2800" dirty="0" err="1">
                <a:solidFill>
                  <a:srgbClr val="FF0000"/>
                </a:solidFill>
                <a:latin typeface="Arial" pitchFamily="34" charset="0"/>
                <a:cs typeface="Arial" pitchFamily="34" charset="0"/>
              </a:rPr>
              <a:t>Cavium</a:t>
            </a:r>
            <a:r>
              <a:rPr lang="en-US" sz="2800" dirty="0">
                <a:solidFill>
                  <a:srgbClr val="FF0000"/>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Networks</a:t>
            </a:r>
            <a:r>
              <a:rPr lang="en-US" sz="2800" dirty="0" smtClean="0">
                <a:latin typeface="Arial" pitchFamily="34" charset="0"/>
                <a:cs typeface="Arial" pitchFamily="34" charset="0"/>
              </a:rPr>
              <a:t>, </a:t>
            </a:r>
            <a:r>
              <a:rPr lang="en-US" sz="2800" dirty="0">
                <a:solidFill>
                  <a:srgbClr val="FF0000"/>
                </a:solidFill>
                <a:latin typeface="Arial" pitchFamily="34" charset="0"/>
                <a:cs typeface="Arial" pitchFamily="34" charset="0"/>
              </a:rPr>
              <a:t>Marvell </a:t>
            </a:r>
            <a:r>
              <a:rPr lang="en-US" sz="2800" dirty="0" smtClean="0">
                <a:solidFill>
                  <a:srgbClr val="FF0000"/>
                </a:solidFill>
                <a:latin typeface="Arial" pitchFamily="34" charset="0"/>
                <a:cs typeface="Arial" pitchFamily="34" charset="0"/>
              </a:rPr>
              <a:t>Technologies</a:t>
            </a:r>
            <a:r>
              <a:rPr lang="en-US" sz="2800" dirty="0" smtClean="0">
                <a:latin typeface="Arial" pitchFamily="34" charset="0"/>
                <a:cs typeface="Arial" pitchFamily="34" charset="0"/>
              </a:rPr>
              <a:t>, </a:t>
            </a:r>
            <a:r>
              <a:rPr lang="en-US" sz="2800" dirty="0" err="1">
                <a:solidFill>
                  <a:srgbClr val="FF0000"/>
                </a:solidFill>
                <a:latin typeface="Arial" pitchFamily="34" charset="0"/>
                <a:cs typeface="Arial" pitchFamily="34" charset="0"/>
              </a:rPr>
              <a:t>WiChorus</a:t>
            </a:r>
            <a:r>
              <a:rPr lang="en-US" sz="2800" dirty="0">
                <a:latin typeface="Arial" pitchFamily="34" charset="0"/>
                <a:cs typeface="Arial" pitchFamily="34" charset="0"/>
              </a:rPr>
              <a:t> (acquired by Tellabs for $180 million), </a:t>
            </a:r>
            <a:r>
              <a:rPr lang="en-US" sz="2800" dirty="0">
                <a:solidFill>
                  <a:srgbClr val="FF0000"/>
                </a:solidFill>
                <a:latin typeface="Arial" pitchFamily="34" charset="0"/>
                <a:cs typeface="Arial" pitchFamily="34" charset="0"/>
              </a:rPr>
              <a:t>Vertical Systems, </a:t>
            </a:r>
            <a:r>
              <a:rPr lang="en-US" sz="2800" dirty="0" err="1">
                <a:solidFill>
                  <a:srgbClr val="FF0000"/>
                </a:solidFill>
                <a:latin typeface="Arial" pitchFamily="34" charset="0"/>
                <a:cs typeface="Arial" pitchFamily="34" charset="0"/>
              </a:rPr>
              <a:t>Inc</a:t>
            </a:r>
            <a:r>
              <a:rPr lang="en-US" sz="2800" dirty="0">
                <a:solidFill>
                  <a:srgbClr val="FF0000"/>
                </a:solidFill>
                <a:latin typeface="Arial" pitchFamily="34" charset="0"/>
                <a:cs typeface="Arial" pitchFamily="34" charset="0"/>
              </a:rPr>
              <a:t> and </a:t>
            </a:r>
            <a:r>
              <a:rPr lang="en-US" sz="2800" dirty="0" err="1">
                <a:solidFill>
                  <a:srgbClr val="FF0000"/>
                </a:solidFill>
                <a:latin typeface="Arial" pitchFamily="34" charset="0"/>
                <a:cs typeface="Arial" pitchFamily="34" charset="0"/>
              </a:rPr>
              <a:t>Techionics</a:t>
            </a:r>
            <a:r>
              <a:rPr lang="en-US" sz="2800" dirty="0">
                <a:solidFill>
                  <a:srgbClr val="FF0000"/>
                </a:solidFill>
                <a:latin typeface="Arial" pitchFamily="34" charset="0"/>
                <a:cs typeface="Arial" pitchFamily="34" charset="0"/>
              </a:rPr>
              <a:t>, Inc</a:t>
            </a:r>
            <a:r>
              <a:rPr lang="en-US" sz="2800" dirty="0" smtClean="0">
                <a:solidFill>
                  <a:srgbClr val="FF0000"/>
                </a:solidFill>
                <a:latin typeface="Arial" pitchFamily="34" charset="0"/>
                <a:cs typeface="Arial" pitchFamily="34" charset="0"/>
              </a:rPr>
              <a:t>.</a:t>
            </a:r>
            <a:endParaRPr lang="en-US" sz="2800" dirty="0">
              <a:solidFill>
                <a:srgbClr val="FF0000"/>
              </a:solidFill>
              <a:latin typeface="Arial" pitchFamily="34" charset="0"/>
              <a:cs typeface="Arial" pitchFamily="34" charset="0"/>
            </a:endParaRP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2009 to 2010</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13</a:t>
            </a:fld>
            <a:endParaRPr lang="en-US" smtClean="0"/>
          </a:p>
        </p:txBody>
      </p:sp>
    </p:spTree>
    <p:extLst>
      <p:ext uri="{BB962C8B-B14F-4D97-AF65-F5344CB8AC3E}">
        <p14:creationId xmlns:p14="http://schemas.microsoft.com/office/powerpoint/2010/main" val="295664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1676400"/>
            <a:ext cx="8686800" cy="5029200"/>
          </a:xfrm>
        </p:spPr>
        <p:txBody>
          <a:bodyPr>
            <a:noAutofit/>
          </a:bodyPr>
          <a:lstStyle/>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Dr. Ali </a:t>
            </a:r>
            <a:r>
              <a:rPr lang="en-US" sz="2800" dirty="0" err="1">
                <a:latin typeface="Arial" panose="020B0604020202020204" pitchFamily="34" charset="0"/>
                <a:cs typeface="Arial" panose="020B0604020202020204" pitchFamily="34" charset="0"/>
              </a:rPr>
              <a:t>Khayam's</a:t>
            </a:r>
            <a:r>
              <a:rPr lang="en-US" sz="2800" dirty="0">
                <a:latin typeface="Arial" panose="020B0604020202020204" pitchFamily="34" charset="0"/>
                <a:cs typeface="Arial" panose="020B0604020202020204" pitchFamily="34" charset="0"/>
              </a:rPr>
              <a:t> research in the </a:t>
            </a:r>
            <a:r>
              <a:rPr lang="en-US" sz="2800" dirty="0" smtClean="0">
                <a:latin typeface="Arial" panose="020B0604020202020204" pitchFamily="34" charset="0"/>
                <a:cs typeface="Arial" panose="020B0604020202020204" pitchFamily="34" charset="0"/>
              </a:rPr>
              <a:t>cutting </a:t>
            </a:r>
            <a:r>
              <a:rPr lang="en-US" sz="2800" dirty="0">
                <a:latin typeface="Arial" panose="020B0604020202020204" pitchFamily="34" charset="0"/>
                <a:cs typeface="Arial" panose="020B0604020202020204" pitchFamily="34" charset="0"/>
              </a:rPr>
              <a:t>edge software defined networking (SDN) domain gets international attention and he co-founds a technology company, </a:t>
            </a:r>
            <a:r>
              <a:rPr lang="en-US" sz="2800" dirty="0" err="1">
                <a:latin typeface="Arial" panose="020B0604020202020204" pitchFamily="34" charset="0"/>
                <a:cs typeface="Arial" panose="020B0604020202020204" pitchFamily="34" charset="0"/>
              </a:rPr>
              <a:t>xFlow</a:t>
            </a:r>
            <a:r>
              <a:rPr lang="en-US" sz="2800" dirty="0">
                <a:latin typeface="Arial" panose="020B0604020202020204" pitchFamily="34" charset="0"/>
                <a:cs typeface="Arial" panose="020B0604020202020204" pitchFamily="34" charset="0"/>
              </a:rPr>
              <a:t> Research, Inc., with another </a:t>
            </a:r>
            <a:r>
              <a:rPr lang="en-US" sz="2800" dirty="0" smtClean="0">
                <a:latin typeface="Arial" panose="020B0604020202020204" pitchFamily="34" charset="0"/>
                <a:cs typeface="Arial" panose="020B0604020202020204" pitchFamily="34" charset="0"/>
              </a:rPr>
              <a:t>Silicon Valley entrepreneur.</a:t>
            </a:r>
            <a:endParaRPr lang="en-US" sz="2800" strike="sngStrike" dirty="0" smtClean="0">
              <a:latin typeface="Arial" panose="020B0604020202020204" pitchFamily="34" charset="0"/>
              <a:cs typeface="Arial" panose="020B0604020202020204" pitchFamily="34" charset="0"/>
            </a:endParaRPr>
          </a:p>
          <a:p>
            <a:pPr algn="just">
              <a:buFont typeface="Courier New" panose="02070309020205020404" pitchFamily="49" charset="0"/>
              <a:buChar char="o"/>
            </a:pPr>
            <a:endParaRPr lang="en-US" sz="8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This company gets business from some of the largest technology companies in </a:t>
            </a:r>
            <a:r>
              <a:rPr lang="en-US" sz="2800" dirty="0" smtClean="0">
                <a:latin typeface="Arial" panose="020B0604020202020204" pitchFamily="34" charset="0"/>
                <a:cs typeface="Arial" panose="020B0604020202020204" pitchFamily="34" charset="0"/>
              </a:rPr>
              <a:t>Silicon Valley</a:t>
            </a:r>
            <a:r>
              <a:rPr lang="en-US" sz="2800" dirty="0">
                <a:latin typeface="Arial" panose="020B0604020202020204" pitchFamily="34" charset="0"/>
                <a:cs typeface="Arial" panose="020B0604020202020204" pitchFamily="34" charset="0"/>
              </a:rPr>
              <a:t>, including </a:t>
            </a:r>
            <a:r>
              <a:rPr lang="en-US" sz="2800" dirty="0" smtClean="0">
                <a:latin typeface="Arial" panose="020B0604020202020204" pitchFamily="34" charset="0"/>
                <a:cs typeface="Arial" panose="020B0604020202020204" pitchFamily="34" charset="0"/>
              </a:rPr>
              <a:t>Dell, Broadcom, </a:t>
            </a:r>
            <a:r>
              <a:rPr lang="en-US" sz="2800" dirty="0">
                <a:latin typeface="Arial" panose="020B0604020202020204" pitchFamily="34" charset="0"/>
                <a:cs typeface="Arial" panose="020B0604020202020204" pitchFamily="34" charset="0"/>
              </a:rPr>
              <a:t>Marvell Technologies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Cavium </a:t>
            </a:r>
            <a:r>
              <a:rPr lang="en-US" sz="2800" dirty="0" smtClean="0">
                <a:latin typeface="Arial" panose="020B0604020202020204" pitchFamily="34" charset="0"/>
                <a:cs typeface="Arial" panose="020B0604020202020204" pitchFamily="34" charset="0"/>
              </a:rPr>
              <a:t>Networks.</a:t>
            </a:r>
            <a:endParaRPr lang="en-US" sz="2800" dirty="0">
              <a:latin typeface="Arial" panose="020B0604020202020204" pitchFamily="34" charset="0"/>
              <a:cs typeface="Arial" panose="020B0604020202020204" pitchFamily="34" charset="0"/>
            </a:endParaRPr>
          </a:p>
          <a:p>
            <a:pPr algn="just">
              <a:buFont typeface="Courier New" panose="02070309020205020404" pitchFamily="49" charset="0"/>
              <a:buChar char="o"/>
            </a:pPr>
            <a:endParaRPr lang="en-US" sz="2600" dirty="0">
              <a:latin typeface="Arial" pitchFamily="34" charset="0"/>
              <a:cs typeface="Arial" pitchFamily="34" charset="0"/>
            </a:endParaRP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2011 to 2012</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14</a:t>
            </a:fld>
            <a:endParaRPr lang="en-US" smtClean="0"/>
          </a:p>
        </p:txBody>
      </p:sp>
    </p:spTree>
    <p:extLst>
      <p:ext uri="{BB962C8B-B14F-4D97-AF65-F5344CB8AC3E}">
        <p14:creationId xmlns:p14="http://schemas.microsoft.com/office/powerpoint/2010/main" val="5500148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6200" y="1676400"/>
            <a:ext cx="8915400" cy="5029200"/>
          </a:xfrm>
        </p:spPr>
        <p:txBody>
          <a:bodyPr>
            <a:noAutofit/>
          </a:bodyPr>
          <a:lstStyle/>
          <a:p>
            <a:pPr algn="just">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UC </a:t>
            </a:r>
            <a:r>
              <a:rPr lang="en-US" sz="2800" dirty="0" err="1">
                <a:latin typeface="Arial" panose="020B0604020202020204" pitchFamily="34" charset="0"/>
                <a:cs typeface="Arial" panose="020B0604020202020204" pitchFamily="34" charset="0"/>
              </a:rPr>
              <a:t>Berkely</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supported </a:t>
            </a:r>
            <a:r>
              <a:rPr lang="en-US" sz="2800" dirty="0">
                <a:latin typeface="Arial" panose="020B0604020202020204" pitchFamily="34" charset="0"/>
                <a:cs typeface="Arial" panose="020B0604020202020204" pitchFamily="34" charset="0"/>
              </a:rPr>
              <a:t>SDN research/training in SEECS by donating network adaptors </a:t>
            </a:r>
            <a:endParaRPr lang="en-US" sz="2800" dirty="0" smtClean="0">
              <a:latin typeface="Arial" panose="020B0604020202020204" pitchFamily="34" charset="0"/>
              <a:cs typeface="Arial" panose="020B0604020202020204" pitchFamily="34" charset="0"/>
            </a:endParaRPr>
          </a:p>
          <a:p>
            <a:pPr algn="just">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One </a:t>
            </a:r>
            <a:r>
              <a:rPr lang="en-US" sz="2800" dirty="0">
                <a:latin typeface="Arial" panose="020B0604020202020204" pitchFamily="34" charset="0"/>
                <a:cs typeface="Arial" panose="020B0604020202020204" pitchFamily="34" charset="0"/>
              </a:rPr>
              <a:t>top student from SEECS </a:t>
            </a:r>
            <a:r>
              <a:rPr lang="en-US" sz="2800" dirty="0" smtClean="0">
                <a:solidFill>
                  <a:srgbClr val="000000"/>
                </a:solidFill>
                <a:latin typeface="Arial" panose="020B0604020202020204" pitchFamily="34" charset="0"/>
                <a:cs typeface="Arial" panose="020B0604020202020204" pitchFamily="34" charset="0"/>
              </a:rPr>
              <a:t>selected</a:t>
            </a:r>
            <a:r>
              <a:rPr lang="en-US" sz="2800" dirty="0" smtClean="0">
                <a:solidFill>
                  <a:srgbClr val="00B050"/>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for </a:t>
            </a:r>
            <a:r>
              <a:rPr lang="en-US" sz="2800" dirty="0">
                <a:latin typeface="Arial" panose="020B0604020202020204" pitchFamily="34" charset="0"/>
                <a:cs typeface="Arial" panose="020B0604020202020204" pitchFamily="34" charset="0"/>
              </a:rPr>
              <a:t>research in SDN </a:t>
            </a:r>
            <a:r>
              <a:rPr lang="en-US" sz="2800" dirty="0" smtClean="0">
                <a:latin typeface="Arial" panose="020B0604020202020204" pitchFamily="34" charset="0"/>
                <a:cs typeface="Arial" panose="020B0604020202020204" pitchFamily="34" charset="0"/>
              </a:rPr>
              <a:t>security</a:t>
            </a:r>
            <a:r>
              <a:rPr lang="en-US" sz="2800" dirty="0" smtClean="0">
                <a:solidFill>
                  <a:srgbClr val="000000"/>
                </a:solidFill>
                <a:latin typeface="Arial" panose="020B0604020202020204" pitchFamily="34" charset="0"/>
                <a:cs typeface="Arial" panose="020B0604020202020204" pitchFamily="34" charset="0"/>
              </a:rPr>
              <a:t>, at </a:t>
            </a:r>
            <a:r>
              <a:rPr lang="en-US" sz="2800" dirty="0" err="1" smtClean="0">
                <a:solidFill>
                  <a:srgbClr val="000000"/>
                </a:solidFill>
                <a:latin typeface="Arial" panose="020B0604020202020204" pitchFamily="34" charset="0"/>
                <a:cs typeface="Arial" panose="020B0604020202020204" pitchFamily="34" charset="0"/>
              </a:rPr>
              <a:t>Berkely</a:t>
            </a:r>
            <a:r>
              <a:rPr lang="en-US" sz="2800" dirty="0" smtClean="0">
                <a:solidFill>
                  <a:srgbClr val="000000"/>
                </a:solidFill>
                <a:latin typeface="Arial" panose="020B0604020202020204" pitchFamily="34" charset="0"/>
                <a:cs typeface="Arial" panose="020B0604020202020204" pitchFamily="34" charset="0"/>
              </a:rPr>
              <a:t>.</a:t>
            </a:r>
          </a:p>
          <a:p>
            <a:pPr algn="just">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Mid 2013, </a:t>
            </a:r>
            <a:r>
              <a:rPr lang="en-US" sz="2800" dirty="0" err="1">
                <a:latin typeface="Arial" panose="020B0604020202020204" pitchFamily="34" charset="0"/>
                <a:cs typeface="Arial" panose="020B0604020202020204" pitchFamily="34" charset="0"/>
              </a:rPr>
              <a:t>xFlow's</a:t>
            </a:r>
            <a:r>
              <a:rPr lang="en-US" sz="2800" dirty="0">
                <a:latin typeface="Arial" panose="020B0604020202020204" pitchFamily="34" charset="0"/>
                <a:cs typeface="Arial" panose="020B0604020202020204" pitchFamily="34" charset="0"/>
              </a:rPr>
              <a:t> team is acquired by one of the hottest networking startups </a:t>
            </a:r>
            <a:r>
              <a:rPr lang="en-US" sz="2800" dirty="0" smtClean="0">
                <a:latin typeface="Arial" panose="020B0604020202020204" pitchFamily="34" charset="0"/>
                <a:cs typeface="Arial" panose="020B0604020202020204" pitchFamily="34" charset="0"/>
              </a:rPr>
              <a:t>in Silicon Valley.</a:t>
            </a:r>
          </a:p>
          <a:p>
            <a:pPr algn="just">
              <a:buFont typeface="Courier New" panose="02070309020205020404" pitchFamily="49" charset="0"/>
              <a:buChar char="o"/>
            </a:pPr>
            <a:endParaRPr lang="en-US" sz="12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T</a:t>
            </a:r>
            <a:r>
              <a:rPr lang="en-US" sz="2800" dirty="0" smtClean="0">
                <a:latin typeface="Arial" panose="020B0604020202020204" pitchFamily="34" charset="0"/>
                <a:cs typeface="Arial" panose="020B0604020202020204" pitchFamily="34" charset="0"/>
              </a:rPr>
              <a:t>he </a:t>
            </a:r>
            <a:r>
              <a:rPr lang="en-US" sz="2800" dirty="0">
                <a:latin typeface="Arial" panose="020B0604020202020204" pitchFamily="34" charset="0"/>
                <a:cs typeface="Arial" panose="020B0604020202020204" pitchFamily="34" charset="0"/>
              </a:rPr>
              <a:t>new </a:t>
            </a:r>
            <a:r>
              <a:rPr lang="en-US" sz="2800" dirty="0" smtClean="0">
                <a:latin typeface="Arial" panose="020B0604020202020204" pitchFamily="34" charset="0"/>
                <a:cs typeface="Arial" panose="020B0604020202020204" pitchFamily="34" charset="0"/>
              </a:rPr>
              <a:t>startup </a:t>
            </a:r>
            <a:r>
              <a:rPr lang="en-US" sz="2800" dirty="0">
                <a:latin typeface="Arial" panose="020B0604020202020204" pitchFamily="34" charset="0"/>
                <a:cs typeface="Arial" panose="020B0604020202020204" pitchFamily="34" charset="0"/>
              </a:rPr>
              <a:t>setup operations in Pakistan.</a:t>
            </a:r>
            <a:endParaRPr lang="en-US" sz="2600" dirty="0">
              <a:latin typeface="Arial" pitchFamily="34" charset="0"/>
              <a:cs typeface="Arial" pitchFamily="34" charset="0"/>
            </a:endParaRP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2013</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15</a:t>
            </a:fld>
            <a:endParaRPr lang="en-US" smtClean="0"/>
          </a:p>
        </p:txBody>
      </p:sp>
    </p:spTree>
    <p:extLst>
      <p:ext uri="{BB962C8B-B14F-4D97-AF65-F5344CB8AC3E}">
        <p14:creationId xmlns:p14="http://schemas.microsoft.com/office/powerpoint/2010/main" val="29323989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1752600"/>
            <a:ext cx="8686800" cy="5029200"/>
          </a:xfrm>
        </p:spPr>
        <p:txBody>
          <a:bodyPr>
            <a:noAutofit/>
          </a:bodyPr>
          <a:lstStyle/>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Currently Pakistan is considered a hub of SDN talent</a:t>
            </a:r>
            <a:r>
              <a:rPr lang="en-US" sz="2800" dirty="0" smtClean="0">
                <a:latin typeface="Arial" panose="020B0604020202020204" pitchFamily="34" charset="0"/>
                <a:cs typeface="Arial" panose="020B0604020202020204" pitchFamily="34" charset="0"/>
              </a:rPr>
              <a:t>.</a:t>
            </a:r>
          </a:p>
          <a:p>
            <a:pPr marL="0" indent="0" algn="just">
              <a:buNone/>
            </a:pPr>
            <a:endParaRPr lang="en-US" sz="28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More than $</a:t>
            </a:r>
            <a:r>
              <a:rPr lang="en-US" sz="2800" dirty="0" smtClean="0">
                <a:latin typeface="Arial" panose="020B0604020202020204" pitchFamily="34" charset="0"/>
                <a:cs typeface="Arial" panose="020B0604020202020204" pitchFamily="34" charset="0"/>
              </a:rPr>
              <a:t>2 million </a:t>
            </a:r>
            <a:r>
              <a:rPr lang="en-US" sz="2800" dirty="0">
                <a:latin typeface="Arial" panose="020B0604020202020204" pitchFamily="34" charset="0"/>
                <a:cs typeface="Arial" panose="020B0604020202020204" pitchFamily="34" charset="0"/>
              </a:rPr>
              <a:t>investment comes into Pakistan every year for SDN software</a:t>
            </a:r>
            <a:r>
              <a:rPr lang="en-US" sz="2800" dirty="0" smtClean="0">
                <a:latin typeface="Arial" panose="020B0604020202020204" pitchFamily="34" charset="0"/>
                <a:cs typeface="Arial" panose="020B0604020202020204" pitchFamily="34" charset="0"/>
              </a:rPr>
              <a:t>.</a:t>
            </a:r>
          </a:p>
          <a:p>
            <a:pPr marL="0" indent="0" algn="just">
              <a:buNone/>
            </a:pPr>
            <a:endParaRPr lang="en-US" sz="28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More than 175 people are hired in different companies in Pakistan for SDN software development.</a:t>
            </a: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2015</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16</a:t>
            </a:fld>
            <a:endParaRPr lang="en-US" smtClean="0"/>
          </a:p>
        </p:txBody>
      </p:sp>
    </p:spTree>
    <p:extLst>
      <p:ext uri="{BB962C8B-B14F-4D97-AF65-F5344CB8AC3E}">
        <p14:creationId xmlns:p14="http://schemas.microsoft.com/office/powerpoint/2010/main" val="8210974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fontScale="90000"/>
          </a:bodyPr>
          <a:lstStyle/>
          <a:p>
            <a:r>
              <a:rPr lang="en-US" dirty="0" smtClean="0">
                <a:solidFill>
                  <a:srgbClr val="000090"/>
                </a:solidFill>
              </a:rPr>
              <a:t>NUST Transformation to IP Mindset </a:t>
            </a:r>
            <a:endParaRPr lang="en-US" dirty="0">
              <a:solidFill>
                <a:srgbClr val="000090"/>
              </a:solidFill>
            </a:endParaRPr>
          </a:p>
        </p:txBody>
      </p:sp>
      <p:sp>
        <p:nvSpPr>
          <p:cNvPr id="3" name="Content Placeholder 2"/>
          <p:cNvSpPr>
            <a:spLocks noGrp="1"/>
          </p:cNvSpPr>
          <p:nvPr>
            <p:ph idx="1"/>
          </p:nvPr>
        </p:nvSpPr>
        <p:spPr>
          <a:xfrm>
            <a:off x="152400" y="1295400"/>
            <a:ext cx="8915400" cy="4830763"/>
          </a:xfrm>
        </p:spPr>
        <p:txBody>
          <a:bodyPr>
            <a:normAutofit/>
          </a:bodyPr>
          <a:lstStyle/>
          <a:p>
            <a:r>
              <a:rPr lang="en-US" dirty="0" smtClean="0"/>
              <a:t>The success generated university management interest towards protecting IP and its commercialization</a:t>
            </a:r>
          </a:p>
          <a:p>
            <a:endParaRPr lang="en-US" sz="1100" dirty="0" smtClean="0"/>
          </a:p>
          <a:p>
            <a:r>
              <a:rPr lang="en-US" dirty="0" smtClean="0"/>
              <a:t>NUST establishes RIC (Research, Innovation and Commercialization) Division </a:t>
            </a:r>
          </a:p>
          <a:p>
            <a:endParaRPr lang="en-US" sz="1000" dirty="0" smtClean="0"/>
          </a:p>
          <a:p>
            <a:r>
              <a:rPr lang="en-US" dirty="0" smtClean="0"/>
              <a:t>Higher Education Commission started providing funding for 40 ORICs in various Universities</a:t>
            </a:r>
            <a:endParaRPr lang="en-US" dirty="0"/>
          </a:p>
        </p:txBody>
      </p:sp>
    </p:spTree>
    <p:extLst>
      <p:ext uri="{BB962C8B-B14F-4D97-AF65-F5344CB8AC3E}">
        <p14:creationId xmlns:p14="http://schemas.microsoft.com/office/powerpoint/2010/main" val="3079032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534400" cy="4800600"/>
          </a:xfrm>
          <a:noFill/>
          <a:ln>
            <a:noFill/>
          </a:ln>
        </p:spPr>
        <p:style>
          <a:lnRef idx="1">
            <a:schemeClr val="accent1"/>
          </a:lnRef>
          <a:fillRef idx="3">
            <a:schemeClr val="accent1"/>
          </a:fillRef>
          <a:effectRef idx="2">
            <a:schemeClr val="accent1"/>
          </a:effectRef>
          <a:fontRef idx="minor">
            <a:schemeClr val="lt1"/>
          </a:fontRef>
        </p:style>
        <p:txBody>
          <a:bodyPr>
            <a:normAutofit/>
          </a:bodyPr>
          <a:lstStyle/>
          <a:p>
            <a:endParaRPr lang="en-US" sz="2800" dirty="0" smtClean="0"/>
          </a:p>
          <a:p>
            <a:pPr>
              <a:buFont typeface="Wingdings" pitchFamily="2" charset="2"/>
              <a:buChar char="q"/>
            </a:pPr>
            <a:r>
              <a:rPr lang="en-US" sz="2800" dirty="0" smtClean="0">
                <a:solidFill>
                  <a:schemeClr val="tx1"/>
                </a:solidFill>
              </a:rPr>
              <a:t>Combines thought-leadership from 13 key sectors across the national economy.</a:t>
            </a:r>
          </a:p>
          <a:p>
            <a:pPr>
              <a:buFont typeface="Wingdings" pitchFamily="2" charset="2"/>
              <a:buChar char="q"/>
            </a:pPr>
            <a:endParaRPr lang="en-US" sz="2800" dirty="0" smtClean="0">
              <a:solidFill>
                <a:schemeClr val="tx1"/>
              </a:solidFill>
              <a:latin typeface="+mn-lt"/>
            </a:endParaRPr>
          </a:p>
          <a:p>
            <a:pPr>
              <a:buFont typeface="Wingdings" pitchFamily="2" charset="2"/>
              <a:buChar char="q"/>
            </a:pPr>
            <a:r>
              <a:rPr lang="en-US" sz="2800" dirty="0" smtClean="0">
                <a:solidFill>
                  <a:schemeClr val="tx1"/>
                </a:solidFill>
              </a:rPr>
              <a:t>Aims to b</a:t>
            </a:r>
            <a:r>
              <a:rPr lang="en-US" sz="2800" dirty="0" smtClean="0">
                <a:solidFill>
                  <a:schemeClr val="tx1"/>
                </a:solidFill>
                <a:latin typeface="+mn-lt"/>
              </a:rPr>
              <a:t>ridge gap between academic research and business requirements</a:t>
            </a:r>
          </a:p>
          <a:p>
            <a:pPr>
              <a:buFont typeface="Wingdings" pitchFamily="2" charset="2"/>
              <a:buChar char="q"/>
            </a:pPr>
            <a:endParaRPr lang="en-US" sz="2800" dirty="0" smtClean="0">
              <a:solidFill>
                <a:schemeClr val="tx1"/>
              </a:solidFill>
              <a:latin typeface="+mn-lt"/>
            </a:endParaRPr>
          </a:p>
          <a:p>
            <a:pPr>
              <a:buFont typeface="Wingdings" pitchFamily="2" charset="2"/>
              <a:buChar char="q"/>
            </a:pPr>
            <a:r>
              <a:rPr lang="en-US" sz="2800" dirty="0" smtClean="0">
                <a:solidFill>
                  <a:schemeClr val="tx1"/>
                </a:solidFill>
                <a:latin typeface="+mn-lt"/>
              </a:rPr>
              <a:t>Creates effective linkages between NUST apparatus and Industry initiatives</a:t>
            </a:r>
          </a:p>
        </p:txBody>
      </p:sp>
      <p:pic>
        <p:nvPicPr>
          <p:cNvPr id="4" name="Picture 3" descr="petrolink-consultants-dubai-uae.jpg"/>
          <p:cNvPicPr>
            <a:picLocks noChangeAspect="1"/>
          </p:cNvPicPr>
          <p:nvPr/>
        </p:nvPicPr>
        <p:blipFill>
          <a:blip r:embed="rId2" cstate="print"/>
          <a:srcRect l="6390" t="8488" r="7340" b="19363"/>
          <a:stretch>
            <a:fillRect/>
          </a:stretch>
        </p:blipFill>
        <p:spPr>
          <a:xfrm>
            <a:off x="6781800" y="200378"/>
            <a:ext cx="1981200" cy="1399822"/>
          </a:xfrm>
          <a:prstGeom prst="rect">
            <a:avLst/>
          </a:prstGeom>
        </p:spPr>
      </p:pic>
      <p:sp>
        <p:nvSpPr>
          <p:cNvPr id="7" name="Title 1"/>
          <p:cNvSpPr txBox="1">
            <a:spLocks/>
          </p:cNvSpPr>
          <p:nvPr/>
        </p:nvSpPr>
        <p:spPr bwMode="auto">
          <a:xfrm>
            <a:off x="228600" y="200378"/>
            <a:ext cx="6629400" cy="1171222"/>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3600" b="1" dirty="0" smtClean="0">
                <a:solidFill>
                  <a:srgbClr val="000090"/>
                </a:solidFill>
                <a:latin typeface="Calibri" pitchFamily="34" charset="0"/>
              </a:rPr>
              <a:t>NUST Corporate Advisory Council</a:t>
            </a:r>
            <a:endParaRPr lang="en-US" sz="3600" b="1" kern="0" dirty="0">
              <a:solidFill>
                <a:srgbClr val="000090"/>
              </a:solidFill>
              <a:latin typeface="Calibri"/>
            </a:endParaRPr>
          </a:p>
        </p:txBody>
      </p:sp>
    </p:spTree>
    <p:extLst>
      <p:ext uri="{BB962C8B-B14F-4D97-AF65-F5344CB8AC3E}">
        <p14:creationId xmlns:p14="http://schemas.microsoft.com/office/powerpoint/2010/main" val="218301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36192"/>
          <p:cNvSpPr/>
          <p:nvPr/>
        </p:nvSpPr>
        <p:spPr>
          <a:xfrm>
            <a:off x="-9675" y="5320404"/>
            <a:ext cx="9153675" cy="1547044"/>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634" name="Title 1"/>
          <p:cNvSpPr txBox="1">
            <a:spLocks/>
          </p:cNvSpPr>
          <p:nvPr/>
        </p:nvSpPr>
        <p:spPr bwMode="auto">
          <a:xfrm>
            <a:off x="0" y="0"/>
            <a:ext cx="9144000" cy="842963"/>
          </a:xfrm>
          <a:prstGeom prst="rect">
            <a:avLst/>
          </a:prstGeom>
          <a:solidFill>
            <a:schemeClr val="tx2"/>
          </a:solidFill>
          <a:ln w="9525">
            <a:noFill/>
            <a:miter lim="800000"/>
            <a:headEnd/>
            <a:tailEnd/>
          </a:ln>
        </p:spPr>
        <p:txBody>
          <a:bodyPr/>
          <a:lstStyle/>
          <a:p>
            <a:pPr algn="ctr"/>
            <a:r>
              <a:rPr lang="en-US" sz="3600" b="1">
                <a:solidFill>
                  <a:srgbClr val="EEECE1"/>
                </a:solidFill>
                <a:latin typeface="Calibri" pitchFamily="34" charset="0"/>
                <a:cs typeface="Arial" charset="0"/>
              </a:rPr>
              <a:t>The RIC Ecosystem</a:t>
            </a:r>
          </a:p>
        </p:txBody>
      </p:sp>
      <p:sp>
        <p:nvSpPr>
          <p:cNvPr id="4" name="TextBox 3"/>
          <p:cNvSpPr txBox="1"/>
          <p:nvPr/>
        </p:nvSpPr>
        <p:spPr>
          <a:xfrm>
            <a:off x="0" y="842963"/>
            <a:ext cx="9220200" cy="452437"/>
          </a:xfrm>
          <a:prstGeom prst="rect">
            <a:avLst/>
          </a:prstGeom>
          <a:solidFill>
            <a:schemeClr val="bg1">
              <a:lumMod val="50000"/>
            </a:schemeClr>
          </a:solidFill>
        </p:spPr>
        <p:txBody>
          <a:bodyPr>
            <a:spAutoFit/>
          </a:bodyPr>
          <a:lstStyle/>
          <a:p>
            <a:pPr fontAlgn="auto">
              <a:spcBef>
                <a:spcPts val="0"/>
              </a:spcBef>
              <a:spcAft>
                <a:spcPts val="0"/>
              </a:spcAft>
              <a:defRPr/>
            </a:pPr>
            <a:endParaRPr lang="en-US" dirty="0">
              <a:solidFill>
                <a:prstClr val="black"/>
              </a:solidFill>
              <a:latin typeface="Calibri"/>
              <a:cs typeface="Arial" pitchFamily="34" charset="0"/>
            </a:endParaRPr>
          </a:p>
        </p:txBody>
      </p:sp>
      <p:sp>
        <p:nvSpPr>
          <p:cNvPr id="5" name="Rectangle 4"/>
          <p:cNvSpPr/>
          <p:nvPr/>
        </p:nvSpPr>
        <p:spPr>
          <a:xfrm>
            <a:off x="0" y="118745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pic>
        <p:nvPicPr>
          <p:cNvPr id="136199" name="Picture 7" descr="H:\Maha\Maha 2013\NUST DNP\NUST Presentation\NUST Images\iscp_icon_agile_business_process.png"/>
          <p:cNvPicPr>
            <a:picLocks noChangeAspect="1" noChangeArrowheads="1"/>
          </p:cNvPicPr>
          <p:nvPr/>
        </p:nvPicPr>
        <p:blipFill>
          <a:blip r:embed="rId3" cstate="print"/>
          <a:srcRect/>
          <a:stretch>
            <a:fillRect/>
          </a:stretch>
        </p:blipFill>
        <p:spPr bwMode="auto">
          <a:xfrm>
            <a:off x="5181600" y="5343525"/>
            <a:ext cx="1947863" cy="1514475"/>
          </a:xfrm>
          <a:prstGeom prst="rect">
            <a:avLst/>
          </a:prstGeom>
          <a:ln>
            <a:noFill/>
          </a:ln>
          <a:effectLst>
            <a:outerShdw blurRad="292100" dist="139700" dir="2700000" algn="tl" rotWithShape="0">
              <a:srgbClr val="333333">
                <a:alpha val="65000"/>
              </a:srgbClr>
            </a:outerShdw>
          </a:effectLst>
        </p:spPr>
      </p:pic>
      <p:pic>
        <p:nvPicPr>
          <p:cNvPr id="136200" name="Picture 8" descr="H:\Maha\Maha 2013\NUST DNP\NUST Presentation\NUST Images\iscp_icon_state_driven_process.png"/>
          <p:cNvPicPr>
            <a:picLocks noChangeAspect="1" noChangeArrowheads="1"/>
          </p:cNvPicPr>
          <p:nvPr/>
        </p:nvPicPr>
        <p:blipFill>
          <a:blip r:embed="rId4" cstate="print"/>
          <a:srcRect/>
          <a:stretch>
            <a:fillRect/>
          </a:stretch>
        </p:blipFill>
        <p:spPr bwMode="auto">
          <a:xfrm>
            <a:off x="6934200" y="4343400"/>
            <a:ext cx="1438275" cy="1395413"/>
          </a:xfrm>
          <a:prstGeom prst="rect">
            <a:avLst/>
          </a:prstGeom>
          <a:ln>
            <a:noFill/>
          </a:ln>
          <a:effectLst>
            <a:outerShdw blurRad="292100" dist="139700" dir="2700000" algn="tl" rotWithShape="0">
              <a:srgbClr val="333333">
                <a:alpha val="65000"/>
              </a:srgbClr>
            </a:outerShdw>
          </a:effectLst>
        </p:spPr>
      </p:pic>
      <p:grpSp>
        <p:nvGrpSpPr>
          <p:cNvPr id="2" name="Group 7"/>
          <p:cNvGrpSpPr>
            <a:grpSpLocks/>
          </p:cNvGrpSpPr>
          <p:nvPr/>
        </p:nvGrpSpPr>
        <p:grpSpPr bwMode="auto">
          <a:xfrm>
            <a:off x="76200" y="2544763"/>
            <a:ext cx="2357438" cy="1481930"/>
            <a:chOff x="8486" y="2297778"/>
            <a:chExt cx="2252384" cy="1119443"/>
          </a:xfrm>
        </p:grpSpPr>
        <p:sp>
          <p:nvSpPr>
            <p:cNvPr id="9" name="Rounded Rectangle 8"/>
            <p:cNvSpPr/>
            <p:nvPr/>
          </p:nvSpPr>
          <p:spPr>
            <a:xfrm>
              <a:off x="8486" y="2297778"/>
              <a:ext cx="2252384" cy="11194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41820" y="2331123"/>
              <a:ext cx="2185716" cy="1052754"/>
            </a:xfrm>
            <a:prstGeom prst="rect">
              <a:avLst/>
            </a:prstGeom>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n-US" sz="2400" b="1" dirty="0">
                  <a:solidFill>
                    <a:prstClr val="white"/>
                  </a:solidFill>
                </a:rPr>
                <a:t>Centre for Innovation &amp; Entrepreneurship</a:t>
              </a:r>
            </a:p>
          </p:txBody>
        </p:sp>
      </p:grpSp>
      <p:grpSp>
        <p:nvGrpSpPr>
          <p:cNvPr id="6" name="Group 10"/>
          <p:cNvGrpSpPr>
            <a:grpSpLocks/>
          </p:cNvGrpSpPr>
          <p:nvPr/>
        </p:nvGrpSpPr>
        <p:grpSpPr bwMode="auto">
          <a:xfrm>
            <a:off x="2678112" y="1881188"/>
            <a:ext cx="76200" cy="1498600"/>
            <a:chOff x="2489327" y="1406247"/>
            <a:chExt cx="74999" cy="1499992"/>
          </a:xfrm>
        </p:grpSpPr>
        <p:sp>
          <p:nvSpPr>
            <p:cNvPr id="33" name="Straight Connector 3"/>
            <p:cNvSpPr/>
            <p:nvPr/>
          </p:nvSpPr>
          <p:spPr>
            <a:xfrm rot="17446174">
              <a:off x="1776831" y="2145305"/>
              <a:ext cx="1499992" cy="21875"/>
            </a:xfrm>
            <a:custGeom>
              <a:avLst/>
              <a:gdLst/>
              <a:ahLst/>
              <a:cxnLst/>
              <a:rect l="0" t="0" r="0" b="0"/>
              <a:pathLst>
                <a:path>
                  <a:moveTo>
                    <a:pt x="0" y="10470"/>
                  </a:moveTo>
                  <a:lnTo>
                    <a:pt x="1499992" y="1047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34" name="Straight Connector 4"/>
            <p:cNvSpPr/>
            <p:nvPr/>
          </p:nvSpPr>
          <p:spPr>
            <a:xfrm rot="17446174">
              <a:off x="2488691" y="2118744"/>
              <a:ext cx="76271" cy="749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500">
                <a:solidFill>
                  <a:prstClr val="black">
                    <a:hueOff val="0"/>
                    <a:satOff val="0"/>
                    <a:lumOff val="0"/>
                    <a:alphaOff val="0"/>
                  </a:prstClr>
                </a:solidFill>
              </a:endParaRPr>
            </a:p>
          </p:txBody>
        </p:sp>
      </p:grpSp>
      <p:grpSp>
        <p:nvGrpSpPr>
          <p:cNvPr id="7" name="Group 11"/>
          <p:cNvGrpSpPr>
            <a:grpSpLocks/>
          </p:cNvGrpSpPr>
          <p:nvPr/>
        </p:nvGrpSpPr>
        <p:grpSpPr bwMode="auto">
          <a:xfrm>
            <a:off x="2819399" y="1511300"/>
            <a:ext cx="3189287" cy="1033462"/>
            <a:chOff x="2792783" y="1037348"/>
            <a:chExt cx="2714908" cy="835275"/>
          </a:xfrm>
        </p:grpSpPr>
        <p:sp>
          <p:nvSpPr>
            <p:cNvPr id="31" name="Rounded Rectangle 30"/>
            <p:cNvSpPr/>
            <p:nvPr/>
          </p:nvSpPr>
          <p:spPr>
            <a:xfrm>
              <a:off x="2792783" y="1037348"/>
              <a:ext cx="2714908" cy="8352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Rounded Rectangle 6"/>
            <p:cNvSpPr/>
            <p:nvPr/>
          </p:nvSpPr>
          <p:spPr>
            <a:xfrm>
              <a:off x="2816597" y="1061168"/>
              <a:ext cx="2667278" cy="787636"/>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fontAlgn="auto">
                <a:lnSpc>
                  <a:spcPct val="90000"/>
                </a:lnSpc>
                <a:spcAft>
                  <a:spcPct val="35000"/>
                </a:spcAft>
                <a:defRPr/>
              </a:pPr>
              <a:r>
                <a:rPr lang="en-US" sz="2400" b="1" dirty="0">
                  <a:solidFill>
                    <a:prstClr val="white"/>
                  </a:solidFill>
                </a:rPr>
                <a:t>Directorate of Research</a:t>
              </a:r>
            </a:p>
          </p:txBody>
        </p:sp>
      </p:grpSp>
      <p:grpSp>
        <p:nvGrpSpPr>
          <p:cNvPr id="8" name="Group 12"/>
          <p:cNvGrpSpPr>
            <a:grpSpLocks/>
          </p:cNvGrpSpPr>
          <p:nvPr/>
        </p:nvGrpSpPr>
        <p:grpSpPr bwMode="auto">
          <a:xfrm>
            <a:off x="2362199" y="3079750"/>
            <a:ext cx="708025" cy="36513"/>
            <a:chOff x="2172746" y="2606043"/>
            <a:chExt cx="708160" cy="35408"/>
          </a:xfrm>
        </p:grpSpPr>
        <p:sp>
          <p:nvSpPr>
            <p:cNvPr id="29" name="Straight Connector 7"/>
            <p:cNvSpPr/>
            <p:nvPr/>
          </p:nvSpPr>
          <p:spPr>
            <a:xfrm rot="19121241">
              <a:off x="2172746" y="2613741"/>
              <a:ext cx="708160" cy="20012"/>
            </a:xfrm>
            <a:custGeom>
              <a:avLst/>
              <a:gdLst/>
              <a:ahLst/>
              <a:cxnLst/>
              <a:rect l="0" t="0" r="0" b="0"/>
              <a:pathLst>
                <a:path>
                  <a:moveTo>
                    <a:pt x="0" y="10470"/>
                  </a:moveTo>
                  <a:lnTo>
                    <a:pt x="708160" y="1047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30" name="Straight Connector 8"/>
            <p:cNvSpPr/>
            <p:nvPr/>
          </p:nvSpPr>
          <p:spPr>
            <a:xfrm rot="19121241">
              <a:off x="2509360" y="2606043"/>
              <a:ext cx="34932" cy="35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500">
                <a:solidFill>
                  <a:prstClr val="black">
                    <a:hueOff val="0"/>
                    <a:satOff val="0"/>
                    <a:lumOff val="0"/>
                    <a:alphaOff val="0"/>
                  </a:prstClr>
                </a:solidFill>
              </a:endParaRPr>
            </a:p>
          </p:txBody>
        </p:sp>
      </p:grpSp>
      <p:grpSp>
        <p:nvGrpSpPr>
          <p:cNvPr id="11" name="Group 14"/>
          <p:cNvGrpSpPr>
            <a:grpSpLocks/>
          </p:cNvGrpSpPr>
          <p:nvPr/>
        </p:nvGrpSpPr>
        <p:grpSpPr bwMode="auto">
          <a:xfrm>
            <a:off x="2390774" y="3527425"/>
            <a:ext cx="854075" cy="106363"/>
            <a:chOff x="2002524" y="3037549"/>
            <a:chExt cx="854189" cy="107405"/>
          </a:xfrm>
        </p:grpSpPr>
        <p:sp>
          <p:nvSpPr>
            <p:cNvPr id="25" name="Straight Connector 11"/>
            <p:cNvSpPr/>
            <p:nvPr/>
          </p:nvSpPr>
          <p:spPr>
            <a:xfrm rot="2478759" flipV="1">
              <a:off x="2002524" y="3037549"/>
              <a:ext cx="854189" cy="107405"/>
            </a:xfrm>
            <a:custGeom>
              <a:avLst/>
              <a:gdLst/>
              <a:ahLst/>
              <a:cxnLst/>
              <a:rect l="0" t="0" r="0" b="0"/>
              <a:pathLst>
                <a:path>
                  <a:moveTo>
                    <a:pt x="0" y="10470"/>
                  </a:moveTo>
                  <a:lnTo>
                    <a:pt x="708160" y="1047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6" name="Straight Connector 12"/>
            <p:cNvSpPr/>
            <p:nvPr/>
          </p:nvSpPr>
          <p:spPr>
            <a:xfrm rot="2478759">
              <a:off x="2509005" y="3072816"/>
              <a:ext cx="34930" cy="368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500">
                <a:solidFill>
                  <a:prstClr val="black">
                    <a:hueOff val="0"/>
                    <a:satOff val="0"/>
                    <a:lumOff val="0"/>
                    <a:alphaOff val="0"/>
                  </a:prstClr>
                </a:solidFill>
              </a:endParaRPr>
            </a:p>
          </p:txBody>
        </p:sp>
      </p:grpSp>
      <p:grpSp>
        <p:nvGrpSpPr>
          <p:cNvPr id="12" name="Group 15"/>
          <p:cNvGrpSpPr>
            <a:grpSpLocks/>
          </p:cNvGrpSpPr>
          <p:nvPr/>
        </p:nvGrpSpPr>
        <p:grpSpPr bwMode="auto">
          <a:xfrm>
            <a:off x="2819399" y="3381375"/>
            <a:ext cx="3189287" cy="1033462"/>
            <a:chOff x="2792783" y="2907366"/>
            <a:chExt cx="2714908" cy="835275"/>
          </a:xfrm>
        </p:grpSpPr>
        <p:sp>
          <p:nvSpPr>
            <p:cNvPr id="23" name="Rounded Rectangle 22"/>
            <p:cNvSpPr/>
            <p:nvPr/>
          </p:nvSpPr>
          <p:spPr>
            <a:xfrm>
              <a:off x="2792783" y="2907366"/>
              <a:ext cx="2714908" cy="8352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ounded Rectangle 14"/>
            <p:cNvSpPr/>
            <p:nvPr/>
          </p:nvSpPr>
          <p:spPr>
            <a:xfrm>
              <a:off x="2816597" y="2931186"/>
              <a:ext cx="2667278" cy="787636"/>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fontAlgn="auto">
                <a:lnSpc>
                  <a:spcPct val="90000"/>
                </a:lnSpc>
                <a:spcAft>
                  <a:spcPct val="35000"/>
                </a:spcAft>
                <a:defRPr/>
              </a:pPr>
              <a:r>
                <a:rPr lang="en-US" sz="2400" b="1" dirty="0">
                  <a:solidFill>
                    <a:prstClr val="white"/>
                  </a:solidFill>
                </a:rPr>
                <a:t>Technology Incubation Centre</a:t>
              </a:r>
            </a:p>
          </p:txBody>
        </p:sp>
      </p:grpSp>
      <p:grpSp>
        <p:nvGrpSpPr>
          <p:cNvPr id="13" name="Group 16"/>
          <p:cNvGrpSpPr>
            <a:grpSpLocks/>
          </p:cNvGrpSpPr>
          <p:nvPr/>
        </p:nvGrpSpPr>
        <p:grpSpPr bwMode="auto">
          <a:xfrm>
            <a:off x="2678112" y="3276600"/>
            <a:ext cx="76200" cy="1500188"/>
            <a:chOff x="2489327" y="2808761"/>
            <a:chExt cx="74999" cy="1499992"/>
          </a:xfrm>
        </p:grpSpPr>
        <p:sp>
          <p:nvSpPr>
            <p:cNvPr id="21" name="Straight Connector 15"/>
            <p:cNvSpPr/>
            <p:nvPr/>
          </p:nvSpPr>
          <p:spPr>
            <a:xfrm rot="4153826">
              <a:off x="1776831" y="3547819"/>
              <a:ext cx="1499992" cy="21875"/>
            </a:xfrm>
            <a:custGeom>
              <a:avLst/>
              <a:gdLst/>
              <a:ahLst/>
              <a:cxnLst/>
              <a:rect l="0" t="0" r="0" b="0"/>
              <a:pathLst>
                <a:path>
                  <a:moveTo>
                    <a:pt x="0" y="10470"/>
                  </a:moveTo>
                  <a:lnTo>
                    <a:pt x="1499992" y="1047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2" name="Straight Connector 16"/>
            <p:cNvSpPr/>
            <p:nvPr/>
          </p:nvSpPr>
          <p:spPr>
            <a:xfrm rot="4153826">
              <a:off x="2489525" y="3521258"/>
              <a:ext cx="74602" cy="749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500">
                <a:solidFill>
                  <a:prstClr val="black">
                    <a:hueOff val="0"/>
                    <a:satOff val="0"/>
                    <a:lumOff val="0"/>
                    <a:alphaOff val="0"/>
                  </a:prstClr>
                </a:solidFill>
              </a:endParaRPr>
            </a:p>
          </p:txBody>
        </p:sp>
      </p:grpSp>
      <p:grpSp>
        <p:nvGrpSpPr>
          <p:cNvPr id="14" name="Group 17"/>
          <p:cNvGrpSpPr>
            <a:grpSpLocks/>
          </p:cNvGrpSpPr>
          <p:nvPr/>
        </p:nvGrpSpPr>
        <p:grpSpPr bwMode="auto">
          <a:xfrm>
            <a:off x="2819399" y="4316413"/>
            <a:ext cx="3189287" cy="1033462"/>
            <a:chOff x="2792783" y="3842376"/>
            <a:chExt cx="2714908" cy="835275"/>
          </a:xfrm>
        </p:grpSpPr>
        <p:sp>
          <p:nvSpPr>
            <p:cNvPr id="19" name="Rounded Rectangle 18"/>
            <p:cNvSpPr/>
            <p:nvPr/>
          </p:nvSpPr>
          <p:spPr>
            <a:xfrm>
              <a:off x="2792783" y="3842376"/>
              <a:ext cx="2714908" cy="8352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ounded Rectangle 18"/>
            <p:cNvSpPr/>
            <p:nvPr/>
          </p:nvSpPr>
          <p:spPr>
            <a:xfrm>
              <a:off x="2816597" y="3866195"/>
              <a:ext cx="2667278" cy="787636"/>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fontAlgn="auto">
                <a:lnSpc>
                  <a:spcPct val="90000"/>
                </a:lnSpc>
                <a:spcAft>
                  <a:spcPct val="35000"/>
                </a:spcAft>
                <a:defRPr/>
              </a:pPr>
              <a:r>
                <a:rPr lang="en-US" sz="2400" b="1" dirty="0">
                  <a:solidFill>
                    <a:prstClr val="white"/>
                  </a:solidFill>
                </a:rPr>
                <a:t>Professional Development Centre</a:t>
              </a:r>
            </a:p>
          </p:txBody>
        </p:sp>
      </p:grpSp>
      <p:grpSp>
        <p:nvGrpSpPr>
          <p:cNvPr id="15" name="Group 34"/>
          <p:cNvGrpSpPr>
            <a:grpSpLocks/>
          </p:cNvGrpSpPr>
          <p:nvPr/>
        </p:nvGrpSpPr>
        <p:grpSpPr bwMode="auto">
          <a:xfrm>
            <a:off x="6273164" y="2011839"/>
            <a:ext cx="53975" cy="1074738"/>
            <a:chOff x="5746755" y="1384630"/>
            <a:chExt cx="53786" cy="1075720"/>
          </a:xfrm>
        </p:grpSpPr>
        <p:sp>
          <p:nvSpPr>
            <p:cNvPr id="51" name="Straight Connector 3"/>
            <p:cNvSpPr/>
            <p:nvPr/>
          </p:nvSpPr>
          <p:spPr>
            <a:xfrm rot="17978094">
              <a:off x="5235788" y="1911416"/>
              <a:ext cx="1075720" cy="22147"/>
            </a:xfrm>
            <a:custGeom>
              <a:avLst/>
              <a:gdLst/>
              <a:ahLst/>
              <a:cxnLst/>
              <a:rect l="0" t="0" r="0" b="0"/>
              <a:pathLst>
                <a:path>
                  <a:moveTo>
                    <a:pt x="0" y="10470"/>
                  </a:moveTo>
                  <a:lnTo>
                    <a:pt x="1075720" y="10470"/>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52" name="Straight Connector 4"/>
            <p:cNvSpPr/>
            <p:nvPr/>
          </p:nvSpPr>
          <p:spPr>
            <a:xfrm rot="17978094">
              <a:off x="5747431" y="1895596"/>
              <a:ext cx="52436" cy="537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500">
                <a:solidFill>
                  <a:prstClr val="black">
                    <a:hueOff val="0"/>
                    <a:satOff val="0"/>
                    <a:lumOff val="0"/>
                    <a:alphaOff val="0"/>
                  </a:prstClr>
                </a:solidFill>
              </a:endParaRPr>
            </a:p>
          </p:txBody>
        </p:sp>
      </p:grpSp>
      <p:grpSp>
        <p:nvGrpSpPr>
          <p:cNvPr id="16" name="Group 35"/>
          <p:cNvGrpSpPr>
            <a:grpSpLocks/>
          </p:cNvGrpSpPr>
          <p:nvPr/>
        </p:nvGrpSpPr>
        <p:grpSpPr bwMode="auto">
          <a:xfrm>
            <a:off x="6276974" y="1782204"/>
            <a:ext cx="2714625" cy="835025"/>
            <a:chOff x="6039604" y="1037348"/>
            <a:chExt cx="2714908" cy="835275"/>
          </a:xfrm>
        </p:grpSpPr>
        <p:sp>
          <p:nvSpPr>
            <p:cNvPr id="49" name="Rounded Rectangle 48"/>
            <p:cNvSpPr/>
            <p:nvPr/>
          </p:nvSpPr>
          <p:spPr>
            <a:xfrm>
              <a:off x="6039604" y="1037348"/>
              <a:ext cx="2714908" cy="83527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0" name="Rounded Rectangle 6"/>
            <p:cNvSpPr/>
            <p:nvPr/>
          </p:nvSpPr>
          <p:spPr>
            <a:xfrm>
              <a:off x="6063419" y="1061167"/>
              <a:ext cx="2667278" cy="787636"/>
            </a:xfrm>
            <a:prstGeom prst="rect">
              <a:avLst/>
            </a:prstGeom>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n-US" sz="2400" b="1" dirty="0">
                  <a:solidFill>
                    <a:prstClr val="white"/>
                  </a:solidFill>
                </a:rPr>
                <a:t>Intellectual Property Office</a:t>
              </a:r>
            </a:p>
          </p:txBody>
        </p:sp>
      </p:grpSp>
      <p:grpSp>
        <p:nvGrpSpPr>
          <p:cNvPr id="17" name="Group 36"/>
          <p:cNvGrpSpPr>
            <a:grpSpLocks/>
          </p:cNvGrpSpPr>
          <p:nvPr/>
        </p:nvGrpSpPr>
        <p:grpSpPr bwMode="auto">
          <a:xfrm>
            <a:off x="6020444" y="3008307"/>
            <a:ext cx="531812" cy="26988"/>
            <a:chOff x="5507692" y="2376697"/>
            <a:chExt cx="531912" cy="26595"/>
          </a:xfrm>
        </p:grpSpPr>
        <p:sp>
          <p:nvSpPr>
            <p:cNvPr id="47" name="Straight Connector 7"/>
            <p:cNvSpPr/>
            <p:nvPr/>
          </p:nvSpPr>
          <p:spPr>
            <a:xfrm>
              <a:off x="5507692" y="2379826"/>
              <a:ext cx="531912" cy="20337"/>
            </a:xfrm>
            <a:custGeom>
              <a:avLst/>
              <a:gdLst/>
              <a:ahLst/>
              <a:cxnLst/>
              <a:rect l="0" t="0" r="0" b="0"/>
              <a:pathLst>
                <a:path>
                  <a:moveTo>
                    <a:pt x="0" y="10470"/>
                  </a:moveTo>
                  <a:lnTo>
                    <a:pt x="531912" y="10470"/>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48" name="Straight Connector 8"/>
            <p:cNvSpPr/>
            <p:nvPr/>
          </p:nvSpPr>
          <p:spPr>
            <a:xfrm>
              <a:off x="5760151" y="2376697"/>
              <a:ext cx="26993" cy="265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500">
                <a:solidFill>
                  <a:prstClr val="black">
                    <a:hueOff val="0"/>
                    <a:satOff val="0"/>
                    <a:lumOff val="0"/>
                    <a:alphaOff val="0"/>
                  </a:prstClr>
                </a:solidFill>
              </a:endParaRPr>
            </a:p>
          </p:txBody>
        </p:sp>
      </p:grpSp>
      <p:grpSp>
        <p:nvGrpSpPr>
          <p:cNvPr id="18" name="Group 37"/>
          <p:cNvGrpSpPr>
            <a:grpSpLocks/>
          </p:cNvGrpSpPr>
          <p:nvPr/>
        </p:nvGrpSpPr>
        <p:grpSpPr bwMode="auto">
          <a:xfrm>
            <a:off x="6276974" y="2601354"/>
            <a:ext cx="2714625" cy="835025"/>
            <a:chOff x="6039604" y="1972357"/>
            <a:chExt cx="2714908" cy="835275"/>
          </a:xfrm>
        </p:grpSpPr>
        <p:sp>
          <p:nvSpPr>
            <p:cNvPr id="45" name="Rounded Rectangle 44"/>
            <p:cNvSpPr/>
            <p:nvPr/>
          </p:nvSpPr>
          <p:spPr>
            <a:xfrm>
              <a:off x="6039604" y="1972357"/>
              <a:ext cx="2714908" cy="83527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6" name="Rounded Rectangle 10"/>
            <p:cNvSpPr/>
            <p:nvPr/>
          </p:nvSpPr>
          <p:spPr>
            <a:xfrm>
              <a:off x="6063419" y="1996177"/>
              <a:ext cx="2667278" cy="787636"/>
            </a:xfrm>
            <a:prstGeom prst="rect">
              <a:avLst/>
            </a:prstGeom>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n-US" sz="2400" b="1" dirty="0">
                  <a:solidFill>
                    <a:prstClr val="white"/>
                  </a:solidFill>
                </a:rPr>
                <a:t>Technology Transfer Office</a:t>
              </a:r>
            </a:p>
          </p:txBody>
        </p:sp>
      </p:grpSp>
      <p:grpSp>
        <p:nvGrpSpPr>
          <p:cNvPr id="27" name="Group 38"/>
          <p:cNvGrpSpPr>
            <a:grpSpLocks/>
          </p:cNvGrpSpPr>
          <p:nvPr/>
        </p:nvGrpSpPr>
        <p:grpSpPr bwMode="auto">
          <a:xfrm>
            <a:off x="6268829" y="2951958"/>
            <a:ext cx="53975" cy="1074737"/>
            <a:chOff x="5746755" y="2319640"/>
            <a:chExt cx="53786" cy="1075720"/>
          </a:xfrm>
        </p:grpSpPr>
        <p:sp>
          <p:nvSpPr>
            <p:cNvPr id="43" name="Straight Connector 11"/>
            <p:cNvSpPr/>
            <p:nvPr/>
          </p:nvSpPr>
          <p:spPr>
            <a:xfrm rot="3621906">
              <a:off x="5235788" y="2846426"/>
              <a:ext cx="1075720" cy="22147"/>
            </a:xfrm>
            <a:custGeom>
              <a:avLst/>
              <a:gdLst/>
              <a:ahLst/>
              <a:cxnLst/>
              <a:rect l="0" t="0" r="0" b="0"/>
              <a:pathLst>
                <a:path>
                  <a:moveTo>
                    <a:pt x="0" y="10470"/>
                  </a:moveTo>
                  <a:lnTo>
                    <a:pt x="1075720" y="10470"/>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44" name="Straight Connector 12"/>
            <p:cNvSpPr/>
            <p:nvPr/>
          </p:nvSpPr>
          <p:spPr>
            <a:xfrm rot="3621906">
              <a:off x="5747431" y="2830607"/>
              <a:ext cx="52435" cy="537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fontAlgn="auto">
                <a:lnSpc>
                  <a:spcPct val="90000"/>
                </a:lnSpc>
                <a:spcAft>
                  <a:spcPct val="35000"/>
                </a:spcAft>
                <a:defRPr/>
              </a:pPr>
              <a:endParaRPr lang="en-US" sz="500">
                <a:solidFill>
                  <a:prstClr val="black">
                    <a:hueOff val="0"/>
                    <a:satOff val="0"/>
                    <a:lumOff val="0"/>
                    <a:alphaOff val="0"/>
                  </a:prstClr>
                </a:solidFill>
              </a:endParaRPr>
            </a:p>
          </p:txBody>
        </p:sp>
      </p:grpSp>
      <p:grpSp>
        <p:nvGrpSpPr>
          <p:cNvPr id="28" name="Group 39"/>
          <p:cNvGrpSpPr>
            <a:grpSpLocks/>
          </p:cNvGrpSpPr>
          <p:nvPr/>
        </p:nvGrpSpPr>
        <p:grpSpPr bwMode="auto">
          <a:xfrm>
            <a:off x="6290515" y="3432175"/>
            <a:ext cx="2714625" cy="835025"/>
            <a:chOff x="6039604" y="2907366"/>
            <a:chExt cx="2714908" cy="835275"/>
          </a:xfrm>
        </p:grpSpPr>
        <p:sp>
          <p:nvSpPr>
            <p:cNvPr id="41" name="Rounded Rectangle 40"/>
            <p:cNvSpPr/>
            <p:nvPr/>
          </p:nvSpPr>
          <p:spPr>
            <a:xfrm>
              <a:off x="6039604" y="2907366"/>
              <a:ext cx="2714908" cy="83527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2" name="Rounded Rectangle 14"/>
            <p:cNvSpPr/>
            <p:nvPr/>
          </p:nvSpPr>
          <p:spPr>
            <a:xfrm>
              <a:off x="6063419" y="2931185"/>
              <a:ext cx="2667278" cy="787636"/>
            </a:xfrm>
            <a:prstGeom prst="rect">
              <a:avLst/>
            </a:prstGeom>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fontAlgn="auto">
                <a:lnSpc>
                  <a:spcPct val="90000"/>
                </a:lnSpc>
                <a:spcAft>
                  <a:spcPct val="35000"/>
                </a:spcAft>
                <a:defRPr/>
              </a:pPr>
              <a:r>
                <a:rPr lang="en-US" sz="2400" b="1" dirty="0">
                  <a:solidFill>
                    <a:prstClr val="white"/>
                  </a:solidFill>
                </a:rPr>
                <a:t>Industrial Liaison Office</a:t>
              </a:r>
            </a:p>
          </p:txBody>
        </p:sp>
      </p:grpSp>
      <p:grpSp>
        <p:nvGrpSpPr>
          <p:cNvPr id="136192" name="Group 55"/>
          <p:cNvGrpSpPr>
            <a:grpSpLocks/>
          </p:cNvGrpSpPr>
          <p:nvPr/>
        </p:nvGrpSpPr>
        <p:grpSpPr bwMode="auto">
          <a:xfrm>
            <a:off x="2819399" y="2471738"/>
            <a:ext cx="3189287" cy="1033462"/>
            <a:chOff x="2792783" y="1972357"/>
            <a:chExt cx="2714908" cy="835275"/>
          </a:xfrm>
        </p:grpSpPr>
        <p:sp>
          <p:nvSpPr>
            <p:cNvPr id="57" name="Rounded Rectangle 56"/>
            <p:cNvSpPr/>
            <p:nvPr/>
          </p:nvSpPr>
          <p:spPr>
            <a:xfrm>
              <a:off x="2792783" y="1972357"/>
              <a:ext cx="2714908" cy="83527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8" name="Rounded Rectangle 10"/>
            <p:cNvSpPr/>
            <p:nvPr/>
          </p:nvSpPr>
          <p:spPr>
            <a:xfrm>
              <a:off x="2816597" y="1996176"/>
              <a:ext cx="2667278" cy="787636"/>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fontAlgn="auto">
                <a:lnSpc>
                  <a:spcPct val="90000"/>
                </a:lnSpc>
                <a:spcAft>
                  <a:spcPct val="35000"/>
                </a:spcAft>
                <a:defRPr/>
              </a:pPr>
              <a:r>
                <a:rPr lang="en-US" sz="2400" b="1" dirty="0">
                  <a:solidFill>
                    <a:prstClr val="white"/>
                  </a:solidFill>
                </a:rPr>
                <a:t>Directorate of Innovation and Commercialization</a:t>
              </a:r>
            </a:p>
          </p:txBody>
        </p:sp>
      </p:grpSp>
      <p:sp>
        <p:nvSpPr>
          <p:cNvPr id="197655" name="Slide Number Placeholder 52"/>
          <p:cNvSpPr>
            <a:spLocks noGrp="1"/>
          </p:cNvSpPr>
          <p:nvPr>
            <p:ph type="sldNum" sz="quarter" idx="12"/>
          </p:nvPr>
        </p:nvSpPr>
        <p:spPr bwMode="auto">
          <a:xfrm>
            <a:off x="7010400" y="6492875"/>
            <a:ext cx="2133600" cy="365125"/>
          </a:xfrm>
          <a:noFill/>
          <a:ln>
            <a:miter lim="800000"/>
            <a:headEnd/>
            <a:tailEnd/>
          </a:ln>
        </p:spPr>
        <p:txBody>
          <a:bodyPr wrap="square" numCol="1" anchorCtr="0" compatLnSpc="1">
            <a:prstTxWarp prst="textNoShape">
              <a:avLst/>
            </a:prstTxWarp>
          </a:bodyPr>
          <a:lstStyle/>
          <a:p>
            <a:fld id="{1A3922ED-8882-4F6D-A905-48EA0D26E334}" type="slidenum">
              <a:rPr lang="en-US" sz="1400" b="1" smtClean="0">
                <a:solidFill>
                  <a:schemeClr val="tx1"/>
                </a:solidFill>
                <a:effectLst>
                  <a:outerShdw blurRad="38100" dist="38100" dir="2700000" algn="tl">
                    <a:srgbClr val="000000">
                      <a:alpha val="43137"/>
                    </a:srgbClr>
                  </a:outerShdw>
                </a:effectLst>
              </a:rPr>
              <a:pPr/>
              <a:t>19</a:t>
            </a:fld>
            <a:endParaRPr lang="en-US" sz="1400" b="1" dirty="0" smtClean="0">
              <a:solidFill>
                <a:schemeClr val="tx1"/>
              </a:solidFill>
              <a:effectLst>
                <a:outerShdw blurRad="38100" dist="38100" dir="2700000" algn="tl">
                  <a:srgbClr val="000000">
                    <a:alpha val="43137"/>
                  </a:srgbClr>
                </a:outerShdw>
              </a:effectLst>
            </a:endParaRPr>
          </a:p>
        </p:txBody>
      </p:sp>
      <p:pic>
        <p:nvPicPr>
          <p:cNvPr id="8194" name="Picture 2" descr="D:\Maha Hasan\Maha- NUST\MCO- 2013- DNP\Images\pictures\P&amp;D 12 Nov 2012\GR0_43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089" y="5370410"/>
            <a:ext cx="2144217" cy="1424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17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00FF"/>
                </a:solidFill>
              </a:rPr>
              <a:t>Pakistan Education Landscape</a:t>
            </a:r>
            <a:endParaRPr lang="en-US" dirty="0">
              <a:solidFill>
                <a:srgbClr val="0000FF"/>
              </a:solidFill>
            </a:endParaRPr>
          </a:p>
        </p:txBody>
      </p:sp>
      <p:sp>
        <p:nvSpPr>
          <p:cNvPr id="3" name="Content Placeholder 2"/>
          <p:cNvSpPr>
            <a:spLocks noGrp="1"/>
          </p:cNvSpPr>
          <p:nvPr>
            <p:ph idx="1"/>
          </p:nvPr>
        </p:nvSpPr>
        <p:spPr>
          <a:xfrm>
            <a:off x="381000" y="1143000"/>
            <a:ext cx="8686800" cy="5257800"/>
          </a:xfrm>
        </p:spPr>
        <p:txBody>
          <a:bodyPr>
            <a:normAutofit/>
          </a:bodyPr>
          <a:lstStyle/>
          <a:p>
            <a:r>
              <a:rPr lang="en-US" sz="3600" dirty="0" smtClean="0"/>
              <a:t>Total Population: 200 Million</a:t>
            </a:r>
          </a:p>
          <a:p>
            <a:r>
              <a:rPr lang="en-US" sz="3600" dirty="0" smtClean="0"/>
              <a:t>Cell </a:t>
            </a:r>
            <a:r>
              <a:rPr lang="en-US" sz="3600" dirty="0"/>
              <a:t>Phone </a:t>
            </a:r>
            <a:r>
              <a:rPr lang="en-US" sz="3600" dirty="0" smtClean="0"/>
              <a:t>Users: </a:t>
            </a:r>
            <a:r>
              <a:rPr lang="en-US" sz="3600" dirty="0"/>
              <a:t>140 Million </a:t>
            </a:r>
            <a:endParaRPr lang="en-US" sz="3600" dirty="0" smtClean="0"/>
          </a:p>
          <a:p>
            <a:r>
              <a:rPr lang="en-US" sz="3600" dirty="0" smtClean="0"/>
              <a:t>Total Students population:  37.5 million</a:t>
            </a:r>
          </a:p>
          <a:p>
            <a:pPr lvl="1"/>
            <a:r>
              <a:rPr lang="en-US" sz="3200" dirty="0" smtClean="0"/>
              <a:t>Higher Education: 1.3 Million</a:t>
            </a:r>
          </a:p>
          <a:p>
            <a:r>
              <a:rPr lang="en-US" sz="3600" dirty="0" smtClean="0"/>
              <a:t>Middle Class household spends 30% of monthly income on children education</a:t>
            </a:r>
          </a:p>
          <a:p>
            <a:r>
              <a:rPr lang="en-US" sz="3600" dirty="0" smtClean="0"/>
              <a:t>Universities: 180</a:t>
            </a:r>
            <a:endParaRPr lang="en-US" sz="3600" dirty="0"/>
          </a:p>
          <a:p>
            <a:pPr marL="457200" lvl="1" indent="0">
              <a:buNone/>
            </a:pPr>
            <a:endParaRPr lang="en-US" sz="3200" dirty="0" smtClean="0"/>
          </a:p>
          <a:p>
            <a:endParaRPr lang="en-US" sz="3600" dirty="0" smtClean="0"/>
          </a:p>
          <a:p>
            <a:pPr marL="457200" lvl="1" indent="0">
              <a:buNone/>
            </a:pPr>
            <a:endParaRPr lang="en-US" sz="3200" dirty="0"/>
          </a:p>
        </p:txBody>
      </p:sp>
    </p:spTree>
    <p:extLst>
      <p:ext uri="{BB962C8B-B14F-4D97-AF65-F5344CB8AC3E}">
        <p14:creationId xmlns:p14="http://schemas.microsoft.com/office/powerpoint/2010/main" val="11871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629400" cy="1295400"/>
          </a:xfrm>
          <a:solidFill>
            <a:srgbClr val="FFFFFF"/>
          </a:solidFill>
        </p:spPr>
        <p:txBody>
          <a:bodyPr/>
          <a:lstStyle/>
          <a:p>
            <a:r>
              <a:rPr lang="en-US" sz="3600" b="1" dirty="0" smtClean="0">
                <a:solidFill>
                  <a:srgbClr val="000090"/>
                </a:solidFill>
              </a:rPr>
              <a:t>NUST IP Unit </a:t>
            </a:r>
            <a:endParaRPr lang="en-US" sz="3600" b="1" dirty="0">
              <a:solidFill>
                <a:srgbClr val="000090"/>
              </a:solidFill>
            </a:endParaRPr>
          </a:p>
        </p:txBody>
      </p:sp>
      <p:sp>
        <p:nvSpPr>
          <p:cNvPr id="3" name="Content Placeholder 2"/>
          <p:cNvSpPr>
            <a:spLocks noGrp="1"/>
          </p:cNvSpPr>
          <p:nvPr>
            <p:ph idx="1"/>
          </p:nvPr>
        </p:nvSpPr>
        <p:spPr>
          <a:xfrm>
            <a:off x="152400" y="1905000"/>
            <a:ext cx="8839200" cy="4495800"/>
          </a:xfrm>
          <a:noFill/>
          <a:ln w="38100">
            <a:noFill/>
          </a:ln>
        </p:spPr>
        <p:txBody>
          <a:bodyPr/>
          <a:lstStyle/>
          <a:p>
            <a:pPr algn="just">
              <a:spcBef>
                <a:spcPts val="0"/>
              </a:spcBef>
              <a:buFont typeface="Wingdings" pitchFamily="2" charset="2"/>
              <a:buChar char="q"/>
            </a:pPr>
            <a:r>
              <a:rPr lang="en-US" sz="2400" b="1" dirty="0" smtClean="0"/>
              <a:t>NUST has established an Intellectual Property Office at its Centre of Innovation &amp; Entrepreneurship for IP Management.</a:t>
            </a:r>
            <a:r>
              <a:rPr lang="en-US" sz="2400" b="1" dirty="0" smtClean="0">
                <a:solidFill>
                  <a:srgbClr val="FF3399"/>
                </a:solidFill>
              </a:rPr>
              <a:t> </a:t>
            </a:r>
            <a:r>
              <a:rPr lang="en-US" sz="2400" b="1" dirty="0" smtClean="0">
                <a:solidFill>
                  <a:srgbClr val="8E3B32"/>
                </a:solidFill>
              </a:rPr>
              <a:t>It evaluates inventions for commercial potential and facilitates filing for national and international patents.</a:t>
            </a:r>
          </a:p>
          <a:p>
            <a:pPr algn="just">
              <a:buNone/>
            </a:pPr>
            <a:endParaRPr lang="en-US" sz="2400" b="1" dirty="0" smtClean="0"/>
          </a:p>
          <a:p>
            <a:pPr algn="just">
              <a:buFont typeface="Wingdings" pitchFamily="2" charset="2"/>
              <a:buChar char="q"/>
            </a:pPr>
            <a:r>
              <a:rPr lang="en-US" sz="2400" b="1" dirty="0" smtClean="0">
                <a:solidFill>
                  <a:srgbClr val="8E3B32"/>
                </a:solidFill>
              </a:rPr>
              <a:t>NUST IP Policy, has been prepared </a:t>
            </a:r>
            <a:r>
              <a:rPr lang="en-US" sz="2400" b="1" dirty="0" smtClean="0"/>
              <a:t>in consultation with WIPO and other relevant experts &amp; stakeholders.</a:t>
            </a:r>
          </a:p>
          <a:p>
            <a:pPr marL="0" indent="0" algn="just">
              <a:buNone/>
            </a:pPr>
            <a:endParaRPr lang="en-US" sz="2400" b="1" dirty="0" smtClean="0"/>
          </a:p>
          <a:p>
            <a:pPr algn="just">
              <a:buFont typeface="Wingdings" pitchFamily="2" charset="2"/>
              <a:buChar char="q"/>
            </a:pPr>
            <a:r>
              <a:rPr lang="en-US" sz="2800" b="1" dirty="0" smtClean="0"/>
              <a:t>Patents </a:t>
            </a:r>
            <a:r>
              <a:rPr lang="en-US" sz="2800" b="1" dirty="0" smtClean="0">
                <a:solidFill>
                  <a:srgbClr val="8E3B32"/>
                </a:solidFill>
              </a:rPr>
              <a:t>Filed in last 8 years: 97, </a:t>
            </a:r>
            <a:r>
              <a:rPr lang="en-US" sz="2800" b="1" dirty="0" smtClean="0">
                <a:solidFill>
                  <a:srgbClr val="0000FF"/>
                </a:solidFill>
              </a:rPr>
              <a:t>Granted: 27 (US-5, Korea 03, PCT-01)</a:t>
            </a:r>
          </a:p>
          <a:p>
            <a:pPr algn="just">
              <a:buFont typeface="Wingdings" pitchFamily="2" charset="2"/>
              <a:buChar char="q"/>
            </a:pPr>
            <a:endParaRPr lang="en-US" sz="2800" b="1" dirty="0">
              <a:solidFill>
                <a:srgbClr val="8E3B32"/>
              </a:solidFill>
            </a:endParaRPr>
          </a:p>
        </p:txBody>
      </p:sp>
      <p:pic>
        <p:nvPicPr>
          <p:cNvPr id="4" name="Picture 3" descr="Picture1.jpg"/>
          <p:cNvPicPr>
            <a:picLocks noChangeAspect="1"/>
          </p:cNvPicPr>
          <p:nvPr/>
        </p:nvPicPr>
        <p:blipFill>
          <a:blip r:embed="rId2" cstate="print"/>
          <a:srcRect t="3572" b="35714"/>
          <a:stretch>
            <a:fillRect/>
          </a:stretch>
        </p:blipFill>
        <p:spPr>
          <a:xfrm>
            <a:off x="6858000" y="304800"/>
            <a:ext cx="1828800" cy="1295400"/>
          </a:xfrm>
          <a:prstGeom prst="rect">
            <a:avLst/>
          </a:prstGeom>
        </p:spPr>
      </p:pic>
      <p:sp>
        <p:nvSpPr>
          <p:cNvPr id="5" name="Slide Number Placeholder 4"/>
          <p:cNvSpPr>
            <a:spLocks noGrp="1"/>
          </p:cNvSpPr>
          <p:nvPr>
            <p:ph type="sldNum" sz="quarter" idx="12"/>
          </p:nvPr>
        </p:nvSpPr>
        <p:spPr/>
        <p:txBody>
          <a:bodyPr/>
          <a:lstStyle/>
          <a:p>
            <a:pPr>
              <a:defRPr/>
            </a:pPr>
            <a:fld id="{9C618D9A-6B83-402E-AAE8-37AE8AE99E80}" type="slidenum">
              <a:rPr lang="en-US" smtClean="0"/>
              <a:pPr>
                <a:defRPr/>
              </a:pPr>
              <a:t>20</a:t>
            </a:fld>
            <a:endParaRPr lang="en-US"/>
          </a:p>
        </p:txBody>
      </p:sp>
    </p:spTree>
    <p:extLst>
      <p:ext uri="{BB962C8B-B14F-4D97-AF65-F5344CB8AC3E}">
        <p14:creationId xmlns:p14="http://schemas.microsoft.com/office/powerpoint/2010/main" val="7174440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277" b="6274"/>
          <a:stretch/>
        </p:blipFill>
        <p:spPr bwMode="auto">
          <a:xfrm>
            <a:off x="1" y="2019299"/>
            <a:ext cx="91440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38" name="Content Placeholder 2"/>
          <p:cNvSpPr>
            <a:spLocks noGrp="1"/>
          </p:cNvSpPr>
          <p:nvPr>
            <p:ph idx="1"/>
          </p:nvPr>
        </p:nvSpPr>
        <p:spPr>
          <a:xfrm>
            <a:off x="685800" y="2019298"/>
            <a:ext cx="7620000" cy="4467225"/>
          </a:xfrm>
          <a:solidFill>
            <a:srgbClr val="D08B0E">
              <a:alpha val="80000"/>
            </a:srgbClr>
          </a:solidFill>
        </p:spPr>
        <p:txBody>
          <a:bodyPr/>
          <a:lstStyle/>
          <a:p>
            <a:pPr marL="457200" lvl="1" indent="0">
              <a:buNone/>
            </a:pPr>
            <a:endParaRPr lang="en-US" sz="2400" dirty="0" smtClean="0"/>
          </a:p>
          <a:p>
            <a:pPr lvl="1">
              <a:buFont typeface="Wingdings" pitchFamily="2" charset="2"/>
              <a:buChar char="v"/>
            </a:pPr>
            <a:r>
              <a:rPr lang="en-US" b="1" dirty="0" smtClean="0">
                <a:solidFill>
                  <a:schemeClr val="bg1"/>
                </a:solidFill>
              </a:rPr>
              <a:t>Responsible for moving research results from the laboratory to the market place</a:t>
            </a:r>
          </a:p>
          <a:p>
            <a:pPr lvl="1">
              <a:buFontTx/>
              <a:buNone/>
            </a:pPr>
            <a:endParaRPr lang="en-US" sz="2400" b="1" dirty="0" smtClean="0">
              <a:solidFill>
                <a:schemeClr val="bg1"/>
              </a:solidFill>
            </a:endParaRPr>
          </a:p>
          <a:p>
            <a:pPr lvl="1">
              <a:buFont typeface="Wingdings" pitchFamily="2" charset="2"/>
              <a:buChar char="v"/>
            </a:pPr>
            <a:r>
              <a:rPr lang="en-US" b="1" dirty="0" smtClean="0">
                <a:solidFill>
                  <a:schemeClr val="bg1"/>
                </a:solidFill>
              </a:rPr>
              <a:t>TTO evaluates and manages invention portfolios, gets assistance from IPO in patent prosecution, negotiates licensing agreements and periodically reviews cooperative research agreements already in place</a:t>
            </a:r>
          </a:p>
        </p:txBody>
      </p:sp>
      <p:sp>
        <p:nvSpPr>
          <p:cNvPr id="6" name="Title 1"/>
          <p:cNvSpPr txBox="1">
            <a:spLocks/>
          </p:cNvSpPr>
          <p:nvPr/>
        </p:nvSpPr>
        <p:spPr bwMode="auto">
          <a:xfrm>
            <a:off x="200025" y="304800"/>
            <a:ext cx="6657975" cy="1295400"/>
          </a:xfrm>
          <a:prstGeom prst="rect">
            <a:avLst/>
          </a:prstGeom>
          <a:solidFill>
            <a:schemeClr val="tx1"/>
          </a:solidFill>
          <a:ln w="9525">
            <a:noFill/>
            <a:miter lim="800000"/>
            <a:headEnd/>
            <a:tailEnd/>
          </a:ln>
        </p:spPr>
        <p:txBody>
          <a:bodyPr anchor="ctr"/>
          <a:lstStyle/>
          <a:p>
            <a:pPr eaLnBrk="0" hangingPunct="0">
              <a:defRPr/>
            </a:pPr>
            <a:endParaRPr lang="en-US" sz="3600" b="1" dirty="0">
              <a:solidFill>
                <a:srgbClr val="FFFFFF"/>
              </a:solidFill>
              <a:latin typeface="Calibri" pitchFamily="34" charset="0"/>
            </a:endParaRPr>
          </a:p>
          <a:p>
            <a:pPr eaLnBrk="0" hangingPunct="0">
              <a:defRPr/>
            </a:pPr>
            <a:r>
              <a:rPr lang="en-US" sz="3600" b="1" dirty="0" smtClean="0">
                <a:solidFill>
                  <a:srgbClr val="FFFFFF"/>
                </a:solidFill>
                <a:latin typeface="Calibri" pitchFamily="34" charset="0"/>
              </a:rPr>
              <a:t>	Technology </a:t>
            </a:r>
            <a:r>
              <a:rPr lang="en-US" sz="3600" b="1" dirty="0">
                <a:solidFill>
                  <a:srgbClr val="FFFFFF"/>
                </a:solidFill>
                <a:latin typeface="Calibri" pitchFamily="34" charset="0"/>
              </a:rPr>
              <a:t>Transfer Office</a:t>
            </a:r>
            <a:endParaRPr lang="en-US" sz="3600" b="1" kern="0" dirty="0">
              <a:solidFill>
                <a:srgbClr val="FFFFFF"/>
              </a:solidFill>
              <a:latin typeface="Calibri"/>
            </a:endParaRPr>
          </a:p>
          <a:p>
            <a:pPr algn="ctr" eaLnBrk="0" hangingPunct="0">
              <a:defRPr/>
            </a:pPr>
            <a:endParaRPr lang="en-US" sz="3600" b="1" kern="0" dirty="0">
              <a:solidFill>
                <a:srgbClr val="FFFFFF"/>
              </a:solidFill>
              <a:latin typeface="Calibri"/>
            </a:endParaRPr>
          </a:p>
        </p:txBody>
      </p:sp>
      <p:pic>
        <p:nvPicPr>
          <p:cNvPr id="206852" name="Picture 2" descr="http://nextmontreal.wpengine.netdna-cdn.com/wp-content/uploads/2010/08/shutterstock_57904726-300x253.jpg"/>
          <p:cNvPicPr>
            <a:picLocks noChangeAspect="1" noChangeArrowheads="1"/>
          </p:cNvPicPr>
          <p:nvPr/>
        </p:nvPicPr>
        <p:blipFill>
          <a:blip r:embed="rId4" cstate="print"/>
          <a:srcRect/>
          <a:stretch>
            <a:fillRect/>
          </a:stretch>
        </p:blipFill>
        <p:spPr bwMode="auto">
          <a:xfrm>
            <a:off x="6858000" y="304800"/>
            <a:ext cx="1905000" cy="1285875"/>
          </a:xfrm>
          <a:prstGeom prst="rect">
            <a:avLst/>
          </a:prstGeom>
          <a:noFill/>
          <a:ln w="9525">
            <a:noFill/>
            <a:miter lim="800000"/>
            <a:headEnd/>
            <a:tailEnd/>
          </a:ln>
        </p:spPr>
      </p:pic>
      <p:sp>
        <p:nvSpPr>
          <p:cNvPr id="206853" name="Slide Number Placeholder 4"/>
          <p:cNvSpPr>
            <a:spLocks noGrp="1"/>
          </p:cNvSpPr>
          <p:nvPr>
            <p:ph type="sldNum" sz="quarter" idx="12"/>
          </p:nvPr>
        </p:nvSpPr>
        <p:spPr>
          <a:noFill/>
        </p:spPr>
        <p:txBody>
          <a:bodyPr/>
          <a:lstStyle/>
          <a:p>
            <a:fld id="{0E6272AB-E182-4457-B3B7-4B7B2984223A}" type="slidenum">
              <a:rPr lang="en-US" smtClean="0"/>
              <a:pPr/>
              <a:t>21</a:t>
            </a:fld>
            <a:endParaRPr lang="en-US" smtClean="0"/>
          </a:p>
        </p:txBody>
      </p:sp>
      <p:sp>
        <p:nvSpPr>
          <p:cNvPr id="7" name="Title 1"/>
          <p:cNvSpPr txBox="1">
            <a:spLocks/>
          </p:cNvSpPr>
          <p:nvPr/>
        </p:nvSpPr>
        <p:spPr bwMode="auto">
          <a:xfrm>
            <a:off x="200025" y="33337"/>
            <a:ext cx="6705600" cy="542925"/>
          </a:xfrm>
          <a:prstGeom prst="homePlate">
            <a:avLst/>
          </a:prstGeom>
          <a:solidFill>
            <a:srgbClr val="FFC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711200" fontAlgn="auto">
              <a:lnSpc>
                <a:spcPct val="90000"/>
              </a:lnSpc>
              <a:spcAft>
                <a:spcPct val="35000"/>
              </a:spcAft>
              <a:defRPr/>
            </a:pPr>
            <a:r>
              <a:rPr lang="en-US" sz="2400" b="1" dirty="0">
                <a:solidFill>
                  <a:prstClr val="white"/>
                </a:solidFill>
              </a:rPr>
              <a:t>Directorate of Innovation and Commercialization</a:t>
            </a:r>
          </a:p>
        </p:txBody>
      </p:sp>
    </p:spTree>
    <p:extLst>
      <p:ext uri="{BB962C8B-B14F-4D97-AF65-F5344CB8AC3E}">
        <p14:creationId xmlns:p14="http://schemas.microsoft.com/office/powerpoint/2010/main" val="387567987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0025" y="304800"/>
            <a:ext cx="6657975" cy="1295400"/>
          </a:xfrm>
          <a:prstGeom prst="rect">
            <a:avLst/>
          </a:prstGeom>
          <a:solidFill>
            <a:schemeClr val="tx1"/>
          </a:solidFill>
          <a:ln w="9525">
            <a:noFill/>
            <a:miter lim="800000"/>
            <a:headEnd/>
            <a:tailEnd/>
          </a:ln>
        </p:spPr>
        <p:txBody>
          <a:bodyPr anchor="ctr"/>
          <a:lstStyle/>
          <a:p>
            <a:pPr eaLnBrk="0" hangingPunct="0">
              <a:defRPr/>
            </a:pPr>
            <a:r>
              <a:rPr lang="en-US" sz="3600" b="1" dirty="0" smtClean="0">
                <a:solidFill>
                  <a:srgbClr val="FFFFFF"/>
                </a:solidFill>
                <a:latin typeface="Calibri" pitchFamily="34" charset="0"/>
              </a:rPr>
              <a:t>	Industrial </a:t>
            </a:r>
            <a:r>
              <a:rPr lang="en-US" sz="3600" b="1" dirty="0">
                <a:solidFill>
                  <a:srgbClr val="FFFFFF"/>
                </a:solidFill>
                <a:latin typeface="Calibri" pitchFamily="34" charset="0"/>
              </a:rPr>
              <a:t>Liaison Office</a:t>
            </a:r>
            <a:endParaRPr lang="en-US" sz="3600" b="1" kern="0" dirty="0">
              <a:solidFill>
                <a:srgbClr val="FFFFFF"/>
              </a:solidFill>
              <a:latin typeface="Calibri"/>
            </a:endParaRPr>
          </a:p>
        </p:txBody>
      </p:sp>
      <p:sp>
        <p:nvSpPr>
          <p:cNvPr id="143363" name="Rectangle 1"/>
          <p:cNvSpPr>
            <a:spLocks noGrp="1" noChangeArrowheads="1"/>
          </p:cNvSpPr>
          <p:nvPr>
            <p:ph idx="1"/>
          </p:nvPr>
        </p:nvSpPr>
        <p:spPr>
          <a:xfrm>
            <a:off x="219075" y="1981200"/>
            <a:ext cx="8534400" cy="1508105"/>
          </a:xfrm>
          <a:solidFill>
            <a:srgbClr val="3D4983"/>
          </a:solidFill>
        </p:spPr>
        <p:txBody>
          <a:bodyPr wrap="square" anchor="ctr">
            <a:spAutoFit/>
          </a:bodyPr>
          <a:lstStyle/>
          <a:p>
            <a:pPr marL="0" indent="0" algn="just">
              <a:spcBef>
                <a:spcPct val="0"/>
              </a:spcBef>
              <a:buNone/>
            </a:pPr>
            <a:endParaRPr lang="en-US" sz="2400" b="1" dirty="0" smtClean="0">
              <a:solidFill>
                <a:schemeClr val="bg1"/>
              </a:solidFill>
            </a:endParaRPr>
          </a:p>
          <a:p>
            <a:pPr algn="just">
              <a:spcBef>
                <a:spcPct val="0"/>
              </a:spcBef>
              <a:buFont typeface="Wingdings" pitchFamily="2" charset="2"/>
              <a:buChar char="v"/>
            </a:pPr>
            <a:r>
              <a:rPr lang="en-US" sz="2400" b="1" dirty="0" smtClean="0">
                <a:solidFill>
                  <a:schemeClr val="bg1"/>
                </a:solidFill>
              </a:rPr>
              <a:t>Develops and maintains linkages with Industry for facilitating internships and placements of NUST students and graduates</a:t>
            </a:r>
          </a:p>
          <a:p>
            <a:pPr marL="0" indent="0" algn="just">
              <a:spcBef>
                <a:spcPct val="0"/>
              </a:spcBef>
              <a:buNone/>
            </a:pPr>
            <a:endParaRPr lang="en-US" sz="2000" dirty="0" smtClean="0">
              <a:solidFill>
                <a:schemeClr val="bg1"/>
              </a:solidFill>
            </a:endParaRPr>
          </a:p>
        </p:txBody>
      </p:sp>
      <p:pic>
        <p:nvPicPr>
          <p:cNvPr id="207876" name="Picture 2" descr="http://www.xpedientonline.net/site/images/stories/banner_handshake.jpg"/>
          <p:cNvPicPr>
            <a:picLocks noChangeAspect="1" noChangeArrowheads="1"/>
          </p:cNvPicPr>
          <p:nvPr/>
        </p:nvPicPr>
        <p:blipFill>
          <a:blip r:embed="rId3" cstate="print"/>
          <a:srcRect l="24568" r="26295" b="2750"/>
          <a:stretch>
            <a:fillRect/>
          </a:stretch>
        </p:blipFill>
        <p:spPr bwMode="auto">
          <a:xfrm>
            <a:off x="6858000" y="304800"/>
            <a:ext cx="1905000" cy="1295400"/>
          </a:xfrm>
          <a:prstGeom prst="rect">
            <a:avLst/>
          </a:prstGeom>
          <a:noFill/>
          <a:ln w="9525">
            <a:noFill/>
            <a:miter lim="800000"/>
            <a:headEnd/>
            <a:tailEnd/>
          </a:ln>
        </p:spPr>
      </p:pic>
      <p:sp>
        <p:nvSpPr>
          <p:cNvPr id="207877" name="Slide Number Placeholder 5"/>
          <p:cNvSpPr>
            <a:spLocks noGrp="1"/>
          </p:cNvSpPr>
          <p:nvPr>
            <p:ph type="sldNum" sz="quarter" idx="12"/>
          </p:nvPr>
        </p:nvSpPr>
        <p:spPr>
          <a:noFill/>
        </p:spPr>
        <p:txBody>
          <a:bodyPr/>
          <a:lstStyle/>
          <a:p>
            <a:fld id="{BE72D1C3-FB07-495E-B97A-3F2EC44E8E76}" type="slidenum">
              <a:rPr lang="en-US" smtClean="0"/>
              <a:pPr/>
              <a:t>22</a:t>
            </a:fld>
            <a:endParaRPr lang="en-US"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8534400" cy="2560320"/>
          </a:xfrm>
          <a:prstGeom prst="rect">
            <a:avLst/>
          </a:prstGeom>
          <a:solidFill>
            <a:schemeClr val="tx2">
              <a:alpha val="69000"/>
            </a:schemeClr>
          </a:solidFill>
          <a:ln>
            <a:noFill/>
          </a:ln>
          <a:effectLst/>
        </p:spPr>
      </p:pic>
      <p:sp>
        <p:nvSpPr>
          <p:cNvPr id="7" name="Title 1"/>
          <p:cNvSpPr txBox="1">
            <a:spLocks/>
          </p:cNvSpPr>
          <p:nvPr/>
        </p:nvSpPr>
        <p:spPr bwMode="auto">
          <a:xfrm>
            <a:off x="200025" y="33337"/>
            <a:ext cx="6705600" cy="542925"/>
          </a:xfrm>
          <a:prstGeom prst="homePlate">
            <a:avLst/>
          </a:prstGeom>
          <a:solidFill>
            <a:srgbClr val="FFC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711200" fontAlgn="auto">
              <a:lnSpc>
                <a:spcPct val="90000"/>
              </a:lnSpc>
              <a:spcAft>
                <a:spcPct val="35000"/>
              </a:spcAft>
              <a:defRPr/>
            </a:pPr>
            <a:r>
              <a:rPr lang="en-US" sz="2400" b="1" dirty="0">
                <a:solidFill>
                  <a:prstClr val="white"/>
                </a:solidFill>
              </a:rPr>
              <a:t>Directorate of Innovation and Commercialization</a:t>
            </a:r>
          </a:p>
        </p:txBody>
      </p:sp>
    </p:spTree>
    <p:extLst>
      <p:ext uri="{BB962C8B-B14F-4D97-AF65-F5344CB8AC3E}">
        <p14:creationId xmlns:p14="http://schemas.microsoft.com/office/powerpoint/2010/main" val="119522659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p:cNvPicPr>
            <a:picLocks noChangeAspect="1" noChangeArrowheads="1"/>
          </p:cNvPicPr>
          <p:nvPr/>
        </p:nvPicPr>
        <p:blipFill>
          <a:blip r:embed="rId3" cstate="print"/>
          <a:srcRect/>
          <a:stretch>
            <a:fillRect/>
          </a:stretch>
        </p:blipFill>
        <p:spPr bwMode="auto">
          <a:xfrm rot="10800000">
            <a:off x="228600" y="3524250"/>
            <a:ext cx="5465762" cy="3257550"/>
          </a:xfrm>
          <a:prstGeom prst="rect">
            <a:avLst/>
          </a:prstGeom>
          <a:ln>
            <a:noFill/>
          </a:ln>
          <a:effectLst>
            <a:outerShdw blurRad="292100" dist="139700" dir="2700000" algn="tl" rotWithShape="0">
              <a:srgbClr val="333333">
                <a:alpha val="65000"/>
              </a:srgbClr>
            </a:outerShdw>
          </a:effectLst>
        </p:spPr>
      </p:pic>
      <p:pic>
        <p:nvPicPr>
          <p:cNvPr id="7" name="Picture 9"/>
          <p:cNvPicPr>
            <a:picLocks noChangeAspect="1" noChangeArrowheads="1"/>
          </p:cNvPicPr>
          <p:nvPr/>
        </p:nvPicPr>
        <p:blipFill>
          <a:blip r:embed="rId3" cstate="print"/>
          <a:srcRect/>
          <a:stretch>
            <a:fillRect/>
          </a:stretch>
        </p:blipFill>
        <p:spPr bwMode="auto">
          <a:xfrm>
            <a:off x="3678238" y="1640032"/>
            <a:ext cx="5465762" cy="3257550"/>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228600" y="1619250"/>
            <a:ext cx="8915400" cy="5162550"/>
          </a:xfrm>
          <a:prstGeom prst="rect">
            <a:avLst/>
          </a:prstGeom>
          <a:solidFill>
            <a:schemeClr val="accent5">
              <a:lumMod val="25000"/>
              <a:alpha val="70000"/>
            </a:schemeClr>
          </a:solidFill>
          <a:ln w="9525">
            <a:noFill/>
            <a:miter lim="800000"/>
            <a:headEnd/>
            <a:tailEnd/>
          </a:ln>
        </p:spPr>
        <p:txBody>
          <a:bodyPr/>
          <a:lstStyle/>
          <a:p>
            <a:pPr marL="465138" lvl="0" indent="-407988" fontAlgn="auto">
              <a:spcBef>
                <a:spcPts val="0"/>
              </a:spcBef>
              <a:spcAft>
                <a:spcPts val="1200"/>
              </a:spcAft>
              <a:buFont typeface="Wingdings" panose="05000000000000000000" pitchFamily="2" charset="2"/>
              <a:buChar char="§"/>
            </a:pPr>
            <a:r>
              <a:rPr lang="en-US" sz="2400" b="1" dirty="0">
                <a:solidFill>
                  <a:schemeClr val="bg1"/>
                </a:solidFill>
                <a:latin typeface="Calibri" pitchFamily="34" charset="0"/>
              </a:rPr>
              <a:t>First incubation center in Pakistani academia, established in 2005</a:t>
            </a:r>
          </a:p>
          <a:p>
            <a:pPr marL="465138" lvl="0" indent="-407988" fontAlgn="auto">
              <a:spcBef>
                <a:spcPts val="0"/>
              </a:spcBef>
              <a:spcAft>
                <a:spcPts val="1200"/>
              </a:spcAft>
              <a:buFont typeface="Wingdings" panose="05000000000000000000" pitchFamily="2" charset="2"/>
              <a:buChar char="§"/>
            </a:pPr>
            <a:r>
              <a:rPr lang="en-US" sz="2400" b="1" dirty="0">
                <a:solidFill>
                  <a:srgbClr val="FFFFFF"/>
                </a:solidFill>
                <a:latin typeface="Calibri" pitchFamily="34" charset="0"/>
              </a:rPr>
              <a:t>Coveted memberships like NBIA, AABI, APIN, World </a:t>
            </a:r>
            <a:r>
              <a:rPr lang="en-US" sz="2400" b="1" strike="sngStrike" dirty="0" smtClean="0">
                <a:solidFill>
                  <a:srgbClr val="FFFFFF"/>
                </a:solidFill>
                <a:latin typeface="Calibri" pitchFamily="34" charset="0"/>
              </a:rPr>
              <a:t>b</a:t>
            </a:r>
            <a:r>
              <a:rPr lang="en-US" sz="2400" b="1" dirty="0" smtClean="0">
                <a:solidFill>
                  <a:srgbClr val="FFFFFF"/>
                </a:solidFill>
                <a:latin typeface="Calibri" pitchFamily="34" charset="0"/>
              </a:rPr>
              <a:t> Bank </a:t>
            </a:r>
            <a:r>
              <a:rPr lang="en-US" sz="2400" b="1" dirty="0" err="1" smtClean="0">
                <a:solidFill>
                  <a:srgbClr val="FFFFFF"/>
                </a:solidFill>
                <a:latin typeface="Calibri" pitchFamily="34" charset="0"/>
              </a:rPr>
              <a:t>infoDev</a:t>
            </a:r>
            <a:endParaRPr lang="en-US" sz="2400" b="1" dirty="0">
              <a:solidFill>
                <a:srgbClr val="FFFFFF"/>
              </a:solidFill>
              <a:latin typeface="Calibri" pitchFamily="34" charset="0"/>
            </a:endParaRPr>
          </a:p>
          <a:p>
            <a:pPr marL="465138" lvl="0" indent="-407988" fontAlgn="auto">
              <a:spcBef>
                <a:spcPts val="0"/>
              </a:spcBef>
              <a:spcAft>
                <a:spcPts val="1200"/>
              </a:spcAft>
              <a:buFont typeface="Wingdings" panose="05000000000000000000" pitchFamily="2" charset="2"/>
              <a:buChar char="§"/>
            </a:pPr>
            <a:r>
              <a:rPr lang="en-US" sz="2400" b="1" dirty="0">
                <a:solidFill>
                  <a:srgbClr val="FFFFCC"/>
                </a:solidFill>
                <a:latin typeface="Calibri" pitchFamily="34" charset="0"/>
              </a:rPr>
              <a:t> </a:t>
            </a:r>
            <a:r>
              <a:rPr lang="en-US" sz="2400" b="1" dirty="0" smtClean="0">
                <a:solidFill>
                  <a:srgbClr val="FFFFFF"/>
                </a:solidFill>
                <a:latin typeface="Calibri" pitchFamily="34" charset="0"/>
              </a:rPr>
              <a:t>11 </a:t>
            </a:r>
            <a:r>
              <a:rPr lang="en-US" sz="2400" b="1" dirty="0">
                <a:solidFill>
                  <a:srgbClr val="FFFFFF"/>
                </a:solidFill>
                <a:latin typeface="Calibri" pitchFamily="34" charset="0"/>
              </a:rPr>
              <a:t>TIC </a:t>
            </a:r>
            <a:r>
              <a:rPr lang="en-US" sz="2400" b="1" dirty="0" smtClean="0">
                <a:solidFill>
                  <a:srgbClr val="FFFFFF"/>
                </a:solidFill>
                <a:latin typeface="Calibri" pitchFamily="34" charset="0"/>
              </a:rPr>
              <a:t>graduate companies </a:t>
            </a:r>
            <a:r>
              <a:rPr lang="en-US" sz="2400" b="1" dirty="0">
                <a:solidFill>
                  <a:srgbClr val="FFFFFF"/>
                </a:solidFill>
                <a:latin typeface="Calibri" pitchFamily="34" charset="0"/>
              </a:rPr>
              <a:t>in the industry</a:t>
            </a:r>
          </a:p>
          <a:p>
            <a:pPr marL="465138" lvl="0" indent="-407988" fontAlgn="auto">
              <a:spcBef>
                <a:spcPts val="0"/>
              </a:spcBef>
              <a:spcAft>
                <a:spcPts val="1200"/>
              </a:spcAft>
              <a:buFont typeface="Wingdings" panose="05000000000000000000" pitchFamily="2" charset="2"/>
              <a:buChar char="§"/>
            </a:pPr>
            <a:r>
              <a:rPr lang="en-US" sz="2400" b="1" dirty="0">
                <a:solidFill>
                  <a:srgbClr val="FFFFFF"/>
                </a:solidFill>
                <a:latin typeface="Calibri" pitchFamily="34" charset="0"/>
              </a:rPr>
              <a:t>23 </a:t>
            </a:r>
            <a:r>
              <a:rPr lang="en-US" sz="2400" b="1" dirty="0" err="1">
                <a:solidFill>
                  <a:srgbClr val="FFFFFF"/>
                </a:solidFill>
                <a:latin typeface="Calibri" pitchFamily="34" charset="0"/>
              </a:rPr>
              <a:t>Incubatees</a:t>
            </a:r>
            <a:r>
              <a:rPr lang="en-US" sz="2400" b="1" dirty="0">
                <a:solidFill>
                  <a:srgbClr val="FFFFFF"/>
                </a:solidFill>
                <a:latin typeface="Calibri" pitchFamily="34" charset="0"/>
              </a:rPr>
              <a:t> including in-house, virtual and </a:t>
            </a:r>
            <a:r>
              <a:rPr lang="en-US" sz="2400" b="1" dirty="0" smtClean="0">
                <a:solidFill>
                  <a:srgbClr val="FFFFFF"/>
                </a:solidFill>
                <a:latin typeface="Calibri" pitchFamily="34" charset="0"/>
              </a:rPr>
              <a:t>pre-incubation</a:t>
            </a:r>
            <a:endParaRPr lang="en-US" sz="2400" b="1" dirty="0">
              <a:solidFill>
                <a:srgbClr val="FFFFFF"/>
              </a:solidFill>
              <a:latin typeface="Calibri" pitchFamily="34" charset="0"/>
            </a:endParaRPr>
          </a:p>
          <a:p>
            <a:pPr marL="465138" lvl="0" indent="-407988" fontAlgn="auto">
              <a:spcBef>
                <a:spcPts val="0"/>
              </a:spcBef>
              <a:spcAft>
                <a:spcPts val="1200"/>
              </a:spcAft>
              <a:buFont typeface="Wingdings" panose="05000000000000000000" pitchFamily="2" charset="2"/>
              <a:buChar char="§"/>
            </a:pPr>
            <a:r>
              <a:rPr lang="en-US" sz="2400" b="1" dirty="0">
                <a:solidFill>
                  <a:srgbClr val="FFFFFF"/>
                </a:solidFill>
                <a:latin typeface="Calibri" pitchFamily="34" charset="0"/>
              </a:rPr>
              <a:t>Annual revenue of current </a:t>
            </a:r>
            <a:r>
              <a:rPr lang="en-US" sz="2400" b="1" dirty="0" err="1">
                <a:solidFill>
                  <a:srgbClr val="FFFFFF"/>
                </a:solidFill>
                <a:latin typeface="Calibri" pitchFamily="34" charset="0"/>
              </a:rPr>
              <a:t>Incubatees</a:t>
            </a:r>
            <a:r>
              <a:rPr lang="en-US" sz="2400" b="1" dirty="0">
                <a:solidFill>
                  <a:srgbClr val="FFFFFF"/>
                </a:solidFill>
                <a:latin typeface="Calibri" pitchFamily="34" charset="0"/>
              </a:rPr>
              <a:t> over US $ 2.5 </a:t>
            </a:r>
            <a:r>
              <a:rPr lang="en-US" sz="2400" b="1" dirty="0" smtClean="0">
                <a:solidFill>
                  <a:srgbClr val="FFFFFF"/>
                </a:solidFill>
                <a:latin typeface="Calibri" pitchFamily="34" charset="0"/>
              </a:rPr>
              <a:t>m</a:t>
            </a:r>
            <a:endParaRPr lang="en-US" sz="2400" b="1" dirty="0">
              <a:solidFill>
                <a:srgbClr val="FFFFFF"/>
              </a:solidFill>
              <a:latin typeface="Calibri" pitchFamily="34" charset="0"/>
            </a:endParaRPr>
          </a:p>
          <a:p>
            <a:pPr marL="465138" lvl="0" indent="-407988" fontAlgn="auto">
              <a:spcBef>
                <a:spcPts val="0"/>
              </a:spcBef>
              <a:spcAft>
                <a:spcPts val="1200"/>
              </a:spcAft>
              <a:buFont typeface="Wingdings" panose="05000000000000000000" pitchFamily="2" charset="2"/>
              <a:buChar char="§"/>
            </a:pPr>
            <a:r>
              <a:rPr lang="en-US" sz="2400" b="1" dirty="0">
                <a:solidFill>
                  <a:srgbClr val="FFFFFF"/>
                </a:solidFill>
                <a:latin typeface="Calibri" pitchFamily="34" charset="0"/>
              </a:rPr>
              <a:t>Employment generated so far for over 400 knowledge </a:t>
            </a:r>
            <a:r>
              <a:rPr lang="en-US" sz="2400" b="1" dirty="0" smtClean="0">
                <a:solidFill>
                  <a:srgbClr val="FFFFFF"/>
                </a:solidFill>
                <a:latin typeface="Calibri" pitchFamily="34" charset="0"/>
              </a:rPr>
              <a:t>workers</a:t>
            </a:r>
            <a:endParaRPr lang="en-US" sz="2400" b="1" dirty="0">
              <a:solidFill>
                <a:srgbClr val="FFFFFF"/>
              </a:solidFill>
              <a:latin typeface="Calibri" pitchFamily="34" charset="0"/>
            </a:endParaRPr>
          </a:p>
          <a:p>
            <a:pPr marL="465138" lvl="0" indent="-407988" fontAlgn="auto">
              <a:spcBef>
                <a:spcPts val="0"/>
              </a:spcBef>
              <a:spcAft>
                <a:spcPts val="1200"/>
              </a:spcAft>
              <a:buFont typeface="Wingdings" panose="05000000000000000000" pitchFamily="2" charset="2"/>
              <a:buChar char="§"/>
            </a:pPr>
            <a:r>
              <a:rPr lang="en-US" sz="2400" b="1" dirty="0">
                <a:solidFill>
                  <a:srgbClr val="FFFFFF"/>
                </a:solidFill>
                <a:latin typeface="Calibri" pitchFamily="34" charset="0"/>
              </a:rPr>
              <a:t>New induction through DISCOVER – NUST Business Plan Competition</a:t>
            </a:r>
          </a:p>
          <a:p>
            <a:pPr marL="465138" lvl="0" indent="-407988" fontAlgn="auto">
              <a:spcBef>
                <a:spcPts val="0"/>
              </a:spcBef>
              <a:spcAft>
                <a:spcPts val="1200"/>
              </a:spcAft>
              <a:buFont typeface="Wingdings" panose="05000000000000000000" pitchFamily="2" charset="2"/>
              <a:buChar char="§"/>
            </a:pPr>
            <a:r>
              <a:rPr lang="en-US" sz="2400" b="1" dirty="0" smtClean="0">
                <a:solidFill>
                  <a:srgbClr val="FFFFFF"/>
                </a:solidFill>
                <a:latin typeface="Calibri" pitchFamily="34" charset="0"/>
                <a:ea typeface="Calibri" pitchFamily="34" charset="0"/>
                <a:cs typeface="Times New Roman" pitchFamily="18" charset="0"/>
              </a:rPr>
              <a:t>Establishment of incubation at universities and organizations of </a:t>
            </a:r>
            <a:r>
              <a:rPr lang="en-US" sz="2400" b="1" dirty="0" err="1" smtClean="0">
                <a:solidFill>
                  <a:srgbClr val="FFFFFF"/>
                </a:solidFill>
                <a:latin typeface="Calibri" pitchFamily="34" charset="0"/>
                <a:ea typeface="Calibri" pitchFamily="34" charset="0"/>
                <a:cs typeface="Times New Roman" pitchFamily="18" charset="0"/>
              </a:rPr>
              <a:t>MoST</a:t>
            </a:r>
            <a:r>
              <a:rPr lang="en-US" sz="2400" b="1" dirty="0" smtClean="0">
                <a:solidFill>
                  <a:srgbClr val="FFFFFF"/>
                </a:solidFill>
                <a:latin typeface="Calibri" pitchFamily="34" charset="0"/>
                <a:ea typeface="Calibri" pitchFamily="34" charset="0"/>
                <a:cs typeface="Times New Roman" pitchFamily="18" charset="0"/>
              </a:rPr>
              <a:t> and participation in local and international training</a:t>
            </a:r>
            <a:endParaRPr lang="en-US" sz="2400" dirty="0">
              <a:solidFill>
                <a:srgbClr val="000000"/>
              </a:solidFill>
              <a:latin typeface="Calibri"/>
              <a:ea typeface="Calibri" pitchFamily="34" charset="0"/>
              <a:cs typeface="Times New Roman" pitchFamily="18" charset="0"/>
            </a:endParaRPr>
          </a:p>
          <a:p>
            <a:pPr marL="342900" indent="-342900" algn="just" eaLnBrk="0" hangingPunct="0">
              <a:spcBef>
                <a:spcPts val="0"/>
              </a:spcBef>
              <a:spcAft>
                <a:spcPts val="1800"/>
              </a:spcAft>
              <a:buFont typeface="Wingdings" panose="05000000000000000000" pitchFamily="2" charset="2"/>
              <a:buChar char="§"/>
              <a:defRPr/>
            </a:pPr>
            <a:endParaRPr lang="en-US" sz="2200" b="1" dirty="0">
              <a:solidFill>
                <a:srgbClr val="000000"/>
              </a:solidFill>
              <a:ea typeface="Calibri" pitchFamily="34" charset="0"/>
              <a:cs typeface="Times New Roman" pitchFamily="18" charset="0"/>
            </a:endParaRPr>
          </a:p>
          <a:p>
            <a:pPr marL="342900" indent="-342900" eaLnBrk="0" hangingPunct="0">
              <a:spcBef>
                <a:spcPts val="0"/>
              </a:spcBef>
              <a:spcAft>
                <a:spcPts val="1800"/>
              </a:spcAft>
              <a:buFont typeface="Wingdings" panose="05000000000000000000" pitchFamily="2" charset="2"/>
              <a:buChar char="§"/>
              <a:defRPr/>
            </a:pPr>
            <a:endParaRPr lang="en-US" sz="2200" kern="0" dirty="0">
              <a:solidFill>
                <a:srgbClr val="000000"/>
              </a:solidFill>
              <a:latin typeface="Calibri"/>
            </a:endParaRPr>
          </a:p>
        </p:txBody>
      </p:sp>
      <p:pic>
        <p:nvPicPr>
          <p:cNvPr id="208899" name="Picture 4" descr="Picture2.jpg"/>
          <p:cNvPicPr>
            <a:picLocks noChangeAspect="1"/>
          </p:cNvPicPr>
          <p:nvPr/>
        </p:nvPicPr>
        <p:blipFill>
          <a:blip r:embed="rId4" cstate="print"/>
          <a:srcRect/>
          <a:stretch>
            <a:fillRect/>
          </a:stretch>
        </p:blipFill>
        <p:spPr bwMode="auto">
          <a:xfrm>
            <a:off x="6858000" y="304800"/>
            <a:ext cx="1717675" cy="1295400"/>
          </a:xfrm>
          <a:prstGeom prst="rect">
            <a:avLst/>
          </a:prstGeom>
          <a:noFill/>
          <a:ln w="9525">
            <a:noFill/>
            <a:miter lim="800000"/>
            <a:headEnd/>
            <a:tailEnd/>
          </a:ln>
        </p:spPr>
      </p:pic>
      <p:sp>
        <p:nvSpPr>
          <p:cNvPr id="6" name="Title 1"/>
          <p:cNvSpPr txBox="1">
            <a:spLocks/>
          </p:cNvSpPr>
          <p:nvPr/>
        </p:nvSpPr>
        <p:spPr bwMode="auto">
          <a:xfrm>
            <a:off x="228600" y="304800"/>
            <a:ext cx="6629400" cy="1295400"/>
          </a:xfrm>
          <a:prstGeom prst="rect">
            <a:avLst/>
          </a:prstGeom>
          <a:solidFill>
            <a:schemeClr val="tx1"/>
          </a:solidFill>
          <a:ln w="9525">
            <a:noFill/>
            <a:miter lim="800000"/>
            <a:headEnd/>
            <a:tailEnd/>
          </a:ln>
        </p:spPr>
        <p:txBody>
          <a:bodyPr anchor="ctr"/>
          <a:lstStyle/>
          <a:p>
            <a:pPr algn="ctr" eaLnBrk="0" hangingPunct="0">
              <a:defRPr/>
            </a:pPr>
            <a:r>
              <a:rPr lang="en-US" sz="3600" b="1" kern="0" dirty="0">
                <a:solidFill>
                  <a:srgbClr val="FFFFFF"/>
                </a:solidFill>
                <a:latin typeface="Calibri"/>
              </a:rPr>
              <a:t>Technology Incubation Centre</a:t>
            </a:r>
          </a:p>
        </p:txBody>
      </p:sp>
      <p:sp>
        <p:nvSpPr>
          <p:cNvPr id="208901" name="Slide Number Placeholder 4"/>
          <p:cNvSpPr>
            <a:spLocks noGrp="1"/>
          </p:cNvSpPr>
          <p:nvPr>
            <p:ph type="sldNum" sz="quarter" idx="12"/>
          </p:nvPr>
        </p:nvSpPr>
        <p:spPr>
          <a:xfrm>
            <a:off x="6451600" y="6276975"/>
            <a:ext cx="2133600" cy="476250"/>
          </a:xfrm>
          <a:noFill/>
        </p:spPr>
        <p:txBody>
          <a:bodyPr/>
          <a:lstStyle/>
          <a:p>
            <a:fld id="{D3DDA286-18D8-44AB-8E54-313E7F041AB6}" type="slidenum">
              <a:rPr lang="en-US" smtClean="0">
                <a:solidFill>
                  <a:schemeClr val="bg1"/>
                </a:solidFill>
              </a:rPr>
              <a:pPr/>
              <a:t>23</a:t>
            </a:fld>
            <a:endParaRPr lang="en-US" dirty="0" smtClean="0">
              <a:solidFill>
                <a:schemeClr val="bg1"/>
              </a:solidFill>
            </a:endParaRPr>
          </a:p>
        </p:txBody>
      </p:sp>
    </p:spTree>
    <p:extLst>
      <p:ext uri="{BB962C8B-B14F-4D97-AF65-F5344CB8AC3E}">
        <p14:creationId xmlns:p14="http://schemas.microsoft.com/office/powerpoint/2010/main" val="189573499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C618D9A-6B83-402E-AAE8-37AE8AE99E80}" type="slidenum">
              <a:rPr lang="en-US" smtClean="0"/>
              <a:pPr>
                <a:defRPr/>
              </a:pPr>
              <a:t>24</a:t>
            </a:fld>
            <a:endParaRPr lang="en-US"/>
          </a:p>
        </p:txBody>
      </p:sp>
      <p:pic>
        <p:nvPicPr>
          <p:cNvPr id="1026" name="Picture 2" descr="C:\Users\sanna.tic\Desktop\How to Join TIC.png"/>
          <p:cNvPicPr>
            <a:picLocks noChangeAspect="1" noChangeArrowheads="1"/>
          </p:cNvPicPr>
          <p:nvPr/>
        </p:nvPicPr>
        <p:blipFill>
          <a:blip r:embed="rId2"/>
          <a:srcRect l="4040" t="1316" r="3030" b="2632"/>
          <a:stretch>
            <a:fillRect/>
          </a:stretch>
        </p:blipFill>
        <p:spPr bwMode="auto">
          <a:xfrm>
            <a:off x="0" y="914400"/>
            <a:ext cx="9144000" cy="5943600"/>
          </a:xfrm>
          <a:prstGeom prst="rect">
            <a:avLst/>
          </a:prstGeom>
          <a:noFill/>
        </p:spPr>
      </p:pic>
      <p:sp>
        <p:nvSpPr>
          <p:cNvPr id="6" name="TextBox 5"/>
          <p:cNvSpPr txBox="1"/>
          <p:nvPr/>
        </p:nvSpPr>
        <p:spPr>
          <a:xfrm>
            <a:off x="1371600" y="76200"/>
            <a:ext cx="6629400" cy="646331"/>
          </a:xfrm>
          <a:prstGeom prst="rect">
            <a:avLst/>
          </a:prstGeom>
          <a:solidFill>
            <a:schemeClr val="bg1"/>
          </a:solidFill>
        </p:spPr>
        <p:txBody>
          <a:bodyPr wrap="square" rtlCol="0">
            <a:spAutoFit/>
          </a:bodyPr>
          <a:lstStyle/>
          <a:p>
            <a:pPr marL="231775" indent="-231775" algn="ctr" eaLnBrk="0" fontAlgn="auto" hangingPunct="0">
              <a:spcBef>
                <a:spcPct val="20000"/>
              </a:spcBef>
              <a:spcAft>
                <a:spcPts val="0"/>
              </a:spcAft>
              <a:defRPr/>
            </a:pPr>
            <a:r>
              <a:rPr lang="en-US" sz="3600" b="1" kern="0" dirty="0" smtClean="0">
                <a:latin typeface="Calibri"/>
                <a:cs typeface="Times New Roman" pitchFamily="18" charset="0"/>
              </a:rPr>
              <a:t>TIC Selection Process</a:t>
            </a:r>
          </a:p>
        </p:txBody>
      </p:sp>
    </p:spTree>
    <p:extLst>
      <p:ext uri="{BB962C8B-B14F-4D97-AF65-F5344CB8AC3E}">
        <p14:creationId xmlns:p14="http://schemas.microsoft.com/office/powerpoint/2010/main" val="65567678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74837"/>
            <a:ext cx="8229600" cy="4525963"/>
          </a:xfrm>
          <a:solidFill>
            <a:schemeClr val="bg1">
              <a:lumMod val="95000"/>
              <a:alpha val="87000"/>
            </a:schemeClr>
          </a:solidFill>
        </p:spPr>
        <p:txBody>
          <a:bodyPr/>
          <a:lstStyle/>
          <a:p>
            <a:endParaRPr lang="en-US" sz="2800" b="1" dirty="0" smtClean="0"/>
          </a:p>
          <a:p>
            <a:pPr>
              <a:buFont typeface="Wingdings" pitchFamily="2" charset="2"/>
              <a:buChar char="q"/>
            </a:pPr>
            <a:r>
              <a:rPr lang="en-US" sz="2800" b="1" dirty="0" smtClean="0"/>
              <a:t>Enables working professionals to remain updated with the latest developments in their related disciplines thus enhancing their knowledge, employability, and managerial skills. </a:t>
            </a:r>
          </a:p>
          <a:p>
            <a:pPr>
              <a:buFont typeface="Wingdings" pitchFamily="2" charset="2"/>
              <a:buChar char="q"/>
            </a:pPr>
            <a:endParaRPr lang="en-US" sz="2800" b="1" dirty="0" smtClean="0"/>
          </a:p>
          <a:p>
            <a:pPr>
              <a:buFont typeface="Wingdings" pitchFamily="2" charset="2"/>
              <a:buChar char="q"/>
            </a:pPr>
            <a:r>
              <a:rPr lang="en-US" sz="2800" b="1" dirty="0" smtClean="0"/>
              <a:t>It also greatly helps towards building academia-industry linkage.</a:t>
            </a:r>
          </a:p>
          <a:p>
            <a:pPr>
              <a:buNone/>
            </a:pPr>
            <a:endParaRPr lang="en-US" sz="2800" b="1" dirty="0" smtClean="0"/>
          </a:p>
        </p:txBody>
      </p:sp>
      <p:pic>
        <p:nvPicPr>
          <p:cNvPr id="4" name="Picture 3" descr="Picture1.jpg"/>
          <p:cNvPicPr>
            <a:picLocks noChangeAspect="1"/>
          </p:cNvPicPr>
          <p:nvPr/>
        </p:nvPicPr>
        <p:blipFill>
          <a:blip r:embed="rId3" cstate="print"/>
          <a:srcRect t="5408" b="2654"/>
          <a:stretch>
            <a:fillRect/>
          </a:stretch>
        </p:blipFill>
        <p:spPr>
          <a:xfrm>
            <a:off x="6858000" y="304800"/>
            <a:ext cx="1879031" cy="1295400"/>
          </a:xfrm>
          <a:prstGeom prst="rect">
            <a:avLst/>
          </a:prstGeom>
        </p:spPr>
      </p:pic>
      <p:sp>
        <p:nvSpPr>
          <p:cNvPr id="6" name="Title 1"/>
          <p:cNvSpPr txBox="1">
            <a:spLocks/>
          </p:cNvSpPr>
          <p:nvPr/>
        </p:nvSpPr>
        <p:spPr bwMode="auto">
          <a:xfrm>
            <a:off x="228600" y="304800"/>
            <a:ext cx="6629400" cy="1295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US" sz="3600" b="1" dirty="0" smtClean="0">
                <a:solidFill>
                  <a:schemeClr val="bg1"/>
                </a:solidFill>
                <a:latin typeface="Calibri" pitchFamily="34" charset="0"/>
              </a:rPr>
              <a:t>Professional Development Centre</a:t>
            </a:r>
            <a:endParaRPr lang="en-US" sz="3600" b="1" kern="0" dirty="0">
              <a:solidFill>
                <a:schemeClr val="bg1"/>
              </a:solidFill>
              <a:latin typeface="Calibri"/>
            </a:endParaRPr>
          </a:p>
        </p:txBody>
      </p:sp>
    </p:spTree>
    <p:extLst>
      <p:ext uri="{BB962C8B-B14F-4D97-AF65-F5344CB8AC3E}">
        <p14:creationId xmlns:p14="http://schemas.microsoft.com/office/powerpoint/2010/main" val="279064787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5" name="Text Box 7"/>
          <p:cNvSpPr txBox="1">
            <a:spLocks noChangeArrowheads="1"/>
          </p:cNvSpPr>
          <p:nvPr/>
        </p:nvSpPr>
        <p:spPr bwMode="auto">
          <a:xfrm>
            <a:off x="212725" y="6589713"/>
            <a:ext cx="184150" cy="366712"/>
          </a:xfrm>
          <a:prstGeom prst="rect">
            <a:avLst/>
          </a:prstGeom>
          <a:noFill/>
          <a:ln w="9525" algn="ctr">
            <a:noFill/>
            <a:miter lim="800000"/>
            <a:headEnd/>
            <a:tailEnd/>
          </a:ln>
          <a:effectLst>
            <a:outerShdw dist="107763" dir="2700000" algn="ctr" rotWithShape="0">
              <a:srgbClr val="808080"/>
            </a:outerShdw>
          </a:effectLst>
        </p:spPr>
        <p:txBody>
          <a:bodyPr wrap="none">
            <a:spAutoFit/>
          </a:bodyPr>
          <a:lstStyle/>
          <a:p>
            <a:pPr algn="ctr">
              <a:defRPr/>
            </a:pPr>
            <a:endParaRPr lang="en-US" b="1">
              <a:solidFill>
                <a:prstClr val="black"/>
              </a:solidFill>
            </a:endParaRPr>
          </a:p>
        </p:txBody>
      </p:sp>
      <p:sp>
        <p:nvSpPr>
          <p:cNvPr id="365577" name="Text Box 9"/>
          <p:cNvSpPr txBox="1">
            <a:spLocks noChangeArrowheads="1"/>
          </p:cNvSpPr>
          <p:nvPr/>
        </p:nvSpPr>
        <p:spPr bwMode="auto">
          <a:xfrm>
            <a:off x="8959850" y="6400800"/>
            <a:ext cx="184150" cy="274638"/>
          </a:xfrm>
          <a:prstGeom prst="rect">
            <a:avLst/>
          </a:prstGeom>
          <a:noFill/>
          <a:ln w="9525" algn="ctr">
            <a:noFill/>
            <a:miter lim="800000"/>
            <a:headEnd/>
            <a:tailEnd/>
          </a:ln>
          <a:effectLst>
            <a:outerShdw dist="107763" dir="2700000" algn="ctr" rotWithShape="0">
              <a:srgbClr val="808080"/>
            </a:outerShdw>
          </a:effectLst>
        </p:spPr>
        <p:txBody>
          <a:bodyPr wrap="none">
            <a:spAutoFit/>
          </a:bodyPr>
          <a:lstStyle/>
          <a:p>
            <a:pPr algn="r">
              <a:defRPr/>
            </a:pPr>
            <a:endParaRPr lang="en-US" sz="1200" b="1">
              <a:solidFill>
                <a:prstClr val="white"/>
              </a:solidFill>
            </a:endParaRPr>
          </a:p>
        </p:txBody>
      </p:sp>
      <p:sp>
        <p:nvSpPr>
          <p:cNvPr id="4103" name="Text Box 29"/>
          <p:cNvSpPr txBox="1">
            <a:spLocks noChangeArrowheads="1"/>
          </p:cNvSpPr>
          <p:nvPr/>
        </p:nvSpPr>
        <p:spPr bwMode="auto">
          <a:xfrm>
            <a:off x="152400" y="1828800"/>
            <a:ext cx="8686800" cy="579438"/>
          </a:xfrm>
          <a:prstGeom prst="rect">
            <a:avLst/>
          </a:prstGeom>
          <a:noFill/>
          <a:ln w="9525" algn="ctr">
            <a:noFill/>
            <a:miter lim="800000"/>
            <a:headEnd/>
            <a:tailEnd/>
          </a:ln>
        </p:spPr>
        <p:txBody>
          <a:bodyPr>
            <a:spAutoFit/>
          </a:bodyPr>
          <a:lstStyle/>
          <a:p>
            <a:pPr marL="342900" indent="-342900">
              <a:spcBef>
                <a:spcPct val="50000"/>
              </a:spcBef>
              <a:buFontTx/>
              <a:buChar char="•"/>
            </a:pPr>
            <a:endParaRPr lang="en-GB" sz="3200" b="1">
              <a:solidFill>
                <a:prstClr val="black"/>
              </a:solidFill>
            </a:endParaRPr>
          </a:p>
        </p:txBody>
      </p:sp>
      <p:sp>
        <p:nvSpPr>
          <p:cNvPr id="505866" name="Text Box 29"/>
          <p:cNvSpPr txBox="1">
            <a:spLocks noChangeArrowheads="1"/>
          </p:cNvSpPr>
          <p:nvPr/>
        </p:nvSpPr>
        <p:spPr bwMode="auto">
          <a:xfrm>
            <a:off x="228600" y="1752600"/>
            <a:ext cx="8686800" cy="4832093"/>
          </a:xfrm>
          <a:prstGeom prst="rect">
            <a:avLst/>
          </a:prstGeom>
          <a:noFill/>
          <a:ln w="9525" algn="ctr">
            <a:noFill/>
            <a:miter lim="800000"/>
            <a:headEnd/>
            <a:tailEnd/>
          </a:ln>
        </p:spPr>
        <p:txBody>
          <a:bodyPr wrap="square">
            <a:spAutoFit/>
          </a:bodyPr>
          <a:lstStyle/>
          <a:p>
            <a:pPr marL="342900" indent="-342900">
              <a:spcBef>
                <a:spcPct val="50000"/>
              </a:spcBef>
              <a:buFont typeface="Wingdings" pitchFamily="2" charset="2"/>
              <a:buChar char="q"/>
            </a:pPr>
            <a:r>
              <a:rPr lang="en-US" sz="2800" b="1" dirty="0" smtClean="0">
                <a:latin typeface="Calibri"/>
              </a:rPr>
              <a:t>Plan for establishing a </a:t>
            </a:r>
            <a:r>
              <a:rPr lang="en-US" sz="2800" b="1" dirty="0">
                <a:latin typeface="Calibri"/>
              </a:rPr>
              <a:t>state-of-the-art Science and Technology </a:t>
            </a:r>
            <a:r>
              <a:rPr lang="en-US" sz="2800" b="1" dirty="0" smtClean="0">
                <a:latin typeface="Calibri"/>
              </a:rPr>
              <a:t>Park. The park would consist of:</a:t>
            </a:r>
          </a:p>
          <a:p>
            <a:pPr marL="800100" lvl="1" indent="-342900">
              <a:spcBef>
                <a:spcPts val="0"/>
              </a:spcBef>
              <a:buFont typeface="Wingdings" pitchFamily="2" charset="2"/>
              <a:buChar char="§"/>
            </a:pPr>
            <a:r>
              <a:rPr lang="en-US" sz="2800" b="1" dirty="0" smtClean="0">
                <a:latin typeface="Calibri"/>
              </a:rPr>
              <a:t>R&amp;D Centre</a:t>
            </a:r>
          </a:p>
          <a:p>
            <a:pPr marL="800100" lvl="1" indent="-342900">
              <a:spcBef>
                <a:spcPts val="0"/>
              </a:spcBef>
              <a:buFont typeface="Wingdings" pitchFamily="2" charset="2"/>
              <a:buChar char="§"/>
            </a:pPr>
            <a:r>
              <a:rPr lang="en-US" sz="2800" b="1" dirty="0" smtClean="0">
                <a:latin typeface="Calibri"/>
              </a:rPr>
              <a:t>Manufacturing &amp; Resource Centre (MRC)</a:t>
            </a:r>
          </a:p>
          <a:p>
            <a:pPr marL="800100" lvl="1" indent="-342900">
              <a:spcBef>
                <a:spcPts val="0"/>
              </a:spcBef>
              <a:buFont typeface="Wingdings" pitchFamily="2" charset="2"/>
              <a:buChar char="§"/>
            </a:pPr>
            <a:r>
              <a:rPr lang="en-US" sz="2800" b="1" dirty="0" smtClean="0">
                <a:latin typeface="Calibri"/>
              </a:rPr>
              <a:t>Rental Services Unit</a:t>
            </a:r>
          </a:p>
          <a:p>
            <a:pPr marL="800100" lvl="1" indent="-342900">
              <a:spcBef>
                <a:spcPts val="0"/>
              </a:spcBef>
              <a:buFont typeface="Wingdings" pitchFamily="2" charset="2"/>
              <a:buChar char="§"/>
            </a:pPr>
            <a:r>
              <a:rPr lang="en-US" sz="2800" b="1" dirty="0" smtClean="0">
                <a:latin typeface="Calibri"/>
              </a:rPr>
              <a:t>Tertiary &amp; Vocational Education Institute</a:t>
            </a:r>
          </a:p>
          <a:p>
            <a:pPr marL="800100" lvl="1" indent="-342900">
              <a:spcBef>
                <a:spcPts val="0"/>
              </a:spcBef>
              <a:buFont typeface="Wingdings" pitchFamily="2" charset="2"/>
              <a:buChar char="§"/>
            </a:pPr>
            <a:r>
              <a:rPr lang="en-US" sz="2800" b="1" dirty="0" smtClean="0">
                <a:latin typeface="Calibri"/>
              </a:rPr>
              <a:t>Business Development Unit</a:t>
            </a:r>
          </a:p>
          <a:p>
            <a:pPr marL="800100" lvl="1" indent="-342900">
              <a:spcBef>
                <a:spcPts val="0"/>
              </a:spcBef>
              <a:buFont typeface="Wingdings" pitchFamily="2" charset="2"/>
              <a:buChar char="§"/>
            </a:pPr>
            <a:r>
              <a:rPr lang="en-US" sz="2800" b="1" dirty="0" smtClean="0">
                <a:latin typeface="Calibri"/>
              </a:rPr>
              <a:t>Science Centre </a:t>
            </a:r>
          </a:p>
          <a:p>
            <a:pPr marL="800100" lvl="1" indent="-342900">
              <a:spcBef>
                <a:spcPts val="0"/>
              </a:spcBef>
              <a:buFont typeface="Wingdings" pitchFamily="2" charset="2"/>
              <a:buChar char="§"/>
            </a:pPr>
            <a:r>
              <a:rPr lang="en-US" sz="2800" b="1" dirty="0" smtClean="0">
                <a:latin typeface="Calibri"/>
              </a:rPr>
              <a:t>Corporate Finance &amp; Management Services Unit</a:t>
            </a:r>
          </a:p>
          <a:p>
            <a:pPr marL="800100" lvl="1" indent="-342900">
              <a:spcBef>
                <a:spcPts val="0"/>
              </a:spcBef>
              <a:buFont typeface="Wingdings" pitchFamily="2" charset="2"/>
              <a:buChar char="§"/>
            </a:pPr>
            <a:r>
              <a:rPr lang="en-US" sz="2800" b="1" dirty="0" smtClean="0">
                <a:latin typeface="Calibri"/>
              </a:rPr>
              <a:t>Support and Recreational Facilities</a:t>
            </a:r>
          </a:p>
          <a:p>
            <a:pPr marL="342900" indent="-342900">
              <a:spcBef>
                <a:spcPts val="0"/>
              </a:spcBef>
              <a:buFontTx/>
              <a:buChar char="•"/>
            </a:pPr>
            <a:endParaRPr lang="en-US" sz="2800" b="1" dirty="0">
              <a:latin typeface="Calibri"/>
            </a:endParaRPr>
          </a:p>
        </p:txBody>
      </p:sp>
      <p:pic>
        <p:nvPicPr>
          <p:cNvPr id="11" name="Picture 10" descr="Picture2.png"/>
          <p:cNvPicPr>
            <a:picLocks noChangeAspect="1"/>
          </p:cNvPicPr>
          <p:nvPr/>
        </p:nvPicPr>
        <p:blipFill>
          <a:blip r:embed="rId3" cstate="print"/>
          <a:srcRect b="8730"/>
          <a:stretch>
            <a:fillRect/>
          </a:stretch>
        </p:blipFill>
        <p:spPr>
          <a:xfrm>
            <a:off x="6858000" y="304800"/>
            <a:ext cx="1752600" cy="1295400"/>
          </a:xfrm>
          <a:prstGeom prst="rect">
            <a:avLst/>
          </a:prstGeom>
        </p:spPr>
      </p:pic>
      <p:sp>
        <p:nvSpPr>
          <p:cNvPr id="13" name="Title 1"/>
          <p:cNvSpPr txBox="1">
            <a:spLocks/>
          </p:cNvSpPr>
          <p:nvPr/>
        </p:nvSpPr>
        <p:spPr bwMode="auto">
          <a:xfrm>
            <a:off x="228600" y="304800"/>
            <a:ext cx="6629400" cy="1295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US" sz="3600" b="1" dirty="0" smtClean="0">
                <a:solidFill>
                  <a:schemeClr val="bg1"/>
                </a:solidFill>
                <a:latin typeface="Calibri" pitchFamily="34" charset="0"/>
              </a:rPr>
              <a:t>NUST Science &amp; Technology Park</a:t>
            </a:r>
            <a:endParaRPr lang="en-US" sz="3600" b="1" kern="0" dirty="0">
              <a:solidFill>
                <a:schemeClr val="bg1"/>
              </a:solidFill>
              <a:latin typeface="Calibri"/>
            </a:endParaRPr>
          </a:p>
        </p:txBody>
      </p:sp>
    </p:spTree>
    <p:extLst>
      <p:ext uri="{BB962C8B-B14F-4D97-AF65-F5344CB8AC3E}">
        <p14:creationId xmlns:p14="http://schemas.microsoft.com/office/powerpoint/2010/main" val="32901129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76400"/>
            <a:ext cx="4572000" cy="1638000"/>
          </a:xfrm>
          <a:prstGeom prst="rect">
            <a:avLst/>
          </a:prstGeom>
          <a:solidFill>
            <a:schemeClr val="tx2"/>
          </a:solidFill>
        </p:spPr>
      </p:pic>
      <p:sp>
        <p:nvSpPr>
          <p:cNvPr id="4" name="Title 3"/>
          <p:cNvSpPr>
            <a:spLocks noGrp="1"/>
          </p:cNvSpPr>
          <p:nvPr>
            <p:ph type="ctrTitle"/>
          </p:nvPr>
        </p:nvSpPr>
        <p:spPr>
          <a:xfrm>
            <a:off x="2362200" y="3124199"/>
            <a:ext cx="4686300" cy="1143001"/>
          </a:xfrm>
        </p:spPr>
        <p:txBody>
          <a:bodyPr>
            <a:normAutofit/>
          </a:bodyPr>
          <a:lstStyle/>
          <a:p>
            <a:r>
              <a:rPr lang="en-US" sz="2800" u="sng" dirty="0" smtClean="0"/>
              <a:t>P</a:t>
            </a:r>
            <a:r>
              <a:rPr lang="en-US" sz="2800" dirty="0" smtClean="0"/>
              <a:t>akistan </a:t>
            </a:r>
            <a:r>
              <a:rPr lang="en-US" sz="2800" u="sng" dirty="0" smtClean="0"/>
              <a:t>I</a:t>
            </a:r>
            <a:r>
              <a:rPr lang="en-US" sz="2800" dirty="0" smtClean="0"/>
              <a:t>nnovation </a:t>
            </a:r>
            <a:r>
              <a:rPr lang="en-US" sz="2800" u="sng" dirty="0" smtClean="0"/>
              <a:t>Net</a:t>
            </a:r>
            <a:r>
              <a:rPr lang="en-US" sz="2800" dirty="0" smtClean="0"/>
              <a:t>work</a:t>
            </a:r>
            <a:endParaRPr lang="en-US" sz="2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822" b="26364"/>
          <a:stretch/>
        </p:blipFill>
        <p:spPr>
          <a:xfrm>
            <a:off x="2743200" y="5181600"/>
            <a:ext cx="2407255" cy="967320"/>
          </a:xfrm>
          <a:prstGeom prst="rect">
            <a:avLst/>
          </a:prstGeom>
        </p:spPr>
      </p:pic>
      <p:pic>
        <p:nvPicPr>
          <p:cNvPr id="7" name="Picture 6"/>
          <p:cNvPicPr/>
          <p:nvPr/>
        </p:nvPicPr>
        <p:blipFill>
          <a:blip r:embed="rId4" cstate="print">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a:fillRect/>
          </a:stretch>
        </p:blipFill>
        <p:spPr bwMode="auto">
          <a:xfrm>
            <a:off x="5943600" y="5181600"/>
            <a:ext cx="838200" cy="821055"/>
          </a:xfrm>
          <a:prstGeom prst="rect">
            <a:avLst/>
          </a:prstGeom>
          <a:noFill/>
          <a:ln>
            <a:noFill/>
          </a:ln>
        </p:spPr>
      </p:pic>
    </p:spTree>
    <p:extLst>
      <p:ext uri="{BB962C8B-B14F-4D97-AF65-F5344CB8AC3E}">
        <p14:creationId xmlns:p14="http://schemas.microsoft.com/office/powerpoint/2010/main" val="2284605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Industry-driven research </a:t>
            </a:r>
            <a:r>
              <a:rPr lang="en-US" dirty="0"/>
              <a:t>a</a:t>
            </a:r>
            <a:r>
              <a:rPr lang="en-US" dirty="0" smtClean="0"/>
              <a:t>pproach</a:t>
            </a:r>
            <a:endParaRPr lang="en-US" dirty="0"/>
          </a:p>
        </p:txBody>
      </p:sp>
      <p:graphicFrame>
        <p:nvGraphicFramePr>
          <p:cNvPr id="4" name="Diagram 3"/>
          <p:cNvGraphicFramePr/>
          <p:nvPr>
            <p:extLst>
              <p:ext uri="{D42A27DB-BD31-4B8C-83A1-F6EECF244321}">
                <p14:modId xmlns:p14="http://schemas.microsoft.com/office/powerpoint/2010/main" val="69789882"/>
              </p:ext>
            </p:extLst>
          </p:nvPr>
        </p:nvGraphicFramePr>
        <p:xfrm>
          <a:off x="381000" y="12192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572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err="1"/>
              <a:t>PiNET</a:t>
            </a:r>
            <a:r>
              <a:rPr lang="en-US" dirty="0"/>
              <a:t> provides?</a:t>
            </a:r>
          </a:p>
        </p:txBody>
      </p:sp>
      <p:sp>
        <p:nvSpPr>
          <p:cNvPr id="4" name="TextBox 3"/>
          <p:cNvSpPr txBox="1"/>
          <p:nvPr/>
        </p:nvSpPr>
        <p:spPr>
          <a:xfrm>
            <a:off x="228599" y="3535363"/>
            <a:ext cx="8763001" cy="1939925"/>
          </a:xfrm>
          <a:prstGeom prst="rect">
            <a:avLst/>
          </a:prstGeom>
          <a:noFill/>
        </p:spPr>
        <p:txBody>
          <a:bodyPr wrap="square">
            <a:spAutoFit/>
          </a:bodyPr>
          <a:lstStyle/>
          <a:p>
            <a:pPr algn="ctr">
              <a:spcBef>
                <a:spcPts val="0"/>
              </a:spcBef>
              <a:defRPr/>
            </a:pPr>
            <a:r>
              <a:rPr lang="en-US" sz="2000" b="1" dirty="0">
                <a:solidFill>
                  <a:srgbClr val="660066"/>
                </a:solidFill>
              </a:rPr>
              <a:t>OBJECTIVES</a:t>
            </a:r>
            <a:r>
              <a:rPr lang="en-US" sz="2000" dirty="0">
                <a:solidFill>
                  <a:srgbClr val="660066"/>
                </a:solidFill>
              </a:rPr>
              <a:t/>
            </a:r>
            <a:br>
              <a:rPr lang="en-US" sz="2000" dirty="0">
                <a:solidFill>
                  <a:srgbClr val="660066"/>
                </a:solidFill>
              </a:rPr>
            </a:br>
            <a:endParaRPr lang="en-US" sz="500" dirty="0">
              <a:solidFill>
                <a:srgbClr val="660066"/>
              </a:solidFill>
            </a:endParaRPr>
          </a:p>
          <a:p>
            <a:pPr marL="285750" indent="-285750">
              <a:spcBef>
                <a:spcPts val="0"/>
              </a:spcBef>
              <a:spcAft>
                <a:spcPts val="600"/>
              </a:spcAft>
              <a:buFont typeface="Arial"/>
              <a:buChar char="•"/>
              <a:defRPr/>
            </a:pPr>
            <a:r>
              <a:rPr lang="en-US" sz="2000" dirty="0">
                <a:solidFill>
                  <a:srgbClr val="660066"/>
                </a:solidFill>
              </a:rPr>
              <a:t>To be a central point of contact for Pakistani universities &amp; companies</a:t>
            </a:r>
          </a:p>
          <a:p>
            <a:pPr marL="285750" indent="-285750">
              <a:spcBef>
                <a:spcPts val="0"/>
              </a:spcBef>
              <a:spcAft>
                <a:spcPts val="600"/>
              </a:spcAft>
              <a:buFont typeface="Arial"/>
              <a:buChar char="•"/>
              <a:defRPr/>
            </a:pPr>
            <a:r>
              <a:rPr lang="en-US" sz="2000" dirty="0">
                <a:solidFill>
                  <a:srgbClr val="660066"/>
                </a:solidFill>
              </a:rPr>
              <a:t>Provide access to available research &amp; expressed needs of companies </a:t>
            </a:r>
          </a:p>
          <a:p>
            <a:pPr marL="285750" indent="-285750">
              <a:spcBef>
                <a:spcPts val="0"/>
              </a:spcBef>
              <a:spcAft>
                <a:spcPts val="600"/>
              </a:spcAft>
              <a:buFont typeface="Arial"/>
              <a:buChar char="•"/>
              <a:defRPr/>
            </a:pPr>
            <a:r>
              <a:rPr lang="en-US" sz="2000" dirty="0">
                <a:solidFill>
                  <a:srgbClr val="660066"/>
                </a:solidFill>
              </a:rPr>
              <a:t>To make it easier to communicate, engage and collaborate with each other</a:t>
            </a:r>
          </a:p>
          <a:p>
            <a:pPr marL="285750" indent="-285750">
              <a:spcBef>
                <a:spcPts val="0"/>
              </a:spcBef>
              <a:spcAft>
                <a:spcPts val="600"/>
              </a:spcAft>
              <a:buFont typeface="Arial"/>
              <a:buChar char="•"/>
              <a:defRPr/>
            </a:pPr>
            <a:r>
              <a:rPr lang="en-US" sz="2000" dirty="0">
                <a:solidFill>
                  <a:srgbClr val="660066"/>
                </a:solidFill>
              </a:rPr>
              <a:t>To help build a foundation of shared objectives, opportunities &amp; relationships</a:t>
            </a:r>
          </a:p>
        </p:txBody>
      </p:sp>
      <p:grpSp>
        <p:nvGrpSpPr>
          <p:cNvPr id="5" name="Group 4"/>
          <p:cNvGrpSpPr>
            <a:grpSpLocks/>
          </p:cNvGrpSpPr>
          <p:nvPr/>
        </p:nvGrpSpPr>
        <p:grpSpPr bwMode="auto">
          <a:xfrm>
            <a:off x="611188" y="1447800"/>
            <a:ext cx="7600950" cy="2230438"/>
            <a:chOff x="611560" y="1196752"/>
            <a:chExt cx="7601371" cy="2231234"/>
          </a:xfrm>
        </p:grpSpPr>
        <p:grpSp>
          <p:nvGrpSpPr>
            <p:cNvPr id="6" name="Group 47"/>
            <p:cNvGrpSpPr>
              <a:grpSpLocks/>
            </p:cNvGrpSpPr>
            <p:nvPr/>
          </p:nvGrpSpPr>
          <p:grpSpPr bwMode="auto">
            <a:xfrm>
              <a:off x="611560" y="1196752"/>
              <a:ext cx="2458547" cy="2231234"/>
              <a:chOff x="3342726" y="2313383"/>
              <a:chExt cx="2458547" cy="2231234"/>
            </a:xfrm>
          </p:grpSpPr>
          <p:grpSp>
            <p:nvGrpSpPr>
              <p:cNvPr id="15" name="Group 26"/>
              <p:cNvGrpSpPr>
                <a:grpSpLocks/>
              </p:cNvGrpSpPr>
              <p:nvPr/>
            </p:nvGrpSpPr>
            <p:grpSpPr bwMode="auto">
              <a:xfrm>
                <a:off x="3470430" y="3114339"/>
                <a:ext cx="2247580" cy="740680"/>
                <a:chOff x="149955" y="1717338"/>
                <a:chExt cx="2247580" cy="740680"/>
              </a:xfrm>
            </p:grpSpPr>
            <p:sp>
              <p:nvSpPr>
                <p:cNvPr id="34" name="Rectangle 33"/>
                <p:cNvSpPr/>
                <p:nvPr/>
              </p:nvSpPr>
              <p:spPr>
                <a:xfrm>
                  <a:off x="149258" y="1716768"/>
                  <a:ext cx="2252786" cy="7416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Rectangle 34"/>
                <p:cNvSpPr/>
                <p:nvPr/>
              </p:nvSpPr>
              <p:spPr>
                <a:xfrm>
                  <a:off x="149258" y="1716768"/>
                  <a:ext cx="2252786" cy="7416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2860" tIns="22860" rIns="22860" bIns="22860" spcCol="1270" anchor="ctr"/>
                <a:lstStyle/>
                <a:p>
                  <a:pPr algn="ctr" defTabSz="800100">
                    <a:lnSpc>
                      <a:spcPct val="90000"/>
                    </a:lnSpc>
                    <a:spcAft>
                      <a:spcPct val="35000"/>
                    </a:spcAft>
                    <a:defRPr/>
                  </a:pPr>
                  <a:r>
                    <a:rPr lang="en-US" sz="1800" b="1" dirty="0">
                      <a:solidFill>
                        <a:schemeClr val="accent5">
                          <a:lumMod val="25000"/>
                        </a:schemeClr>
                      </a:solidFill>
                    </a:rPr>
                    <a:t>Universities</a:t>
                  </a:r>
                </a:p>
              </p:txBody>
            </p:sp>
          </p:grpSp>
          <p:sp>
            <p:nvSpPr>
              <p:cNvPr id="16" name="Oval 15"/>
              <p:cNvSpPr/>
              <p:nvPr/>
            </p:nvSpPr>
            <p:spPr>
              <a:xfrm>
                <a:off x="3468145" y="2889852"/>
                <a:ext cx="177810" cy="17786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Oval 16"/>
              <p:cNvSpPr/>
              <p:nvPr/>
            </p:nvSpPr>
            <p:spPr>
              <a:xfrm>
                <a:off x="3593565" y="2638937"/>
                <a:ext cx="177810" cy="17786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Oval 17"/>
              <p:cNvSpPr/>
              <p:nvPr/>
            </p:nvSpPr>
            <p:spPr>
              <a:xfrm>
                <a:off x="3893618" y="2688167"/>
                <a:ext cx="281004" cy="28108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18"/>
              <p:cNvSpPr/>
              <p:nvPr/>
            </p:nvSpPr>
            <p:spPr>
              <a:xfrm>
                <a:off x="4144457" y="2413432"/>
                <a:ext cx="177810" cy="17945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Oval 19"/>
              <p:cNvSpPr/>
              <p:nvPr/>
            </p:nvSpPr>
            <p:spPr>
              <a:xfrm>
                <a:off x="4469913" y="2313383"/>
                <a:ext cx="177810" cy="17945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20"/>
              <p:cNvSpPr/>
              <p:nvPr/>
            </p:nvSpPr>
            <p:spPr>
              <a:xfrm>
                <a:off x="4869985" y="2488070"/>
                <a:ext cx="179397" cy="17945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21"/>
              <p:cNvSpPr/>
              <p:nvPr/>
            </p:nvSpPr>
            <p:spPr>
              <a:xfrm>
                <a:off x="5120824" y="2613528"/>
                <a:ext cx="281003" cy="28108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Oval 22"/>
              <p:cNvSpPr/>
              <p:nvPr/>
            </p:nvSpPr>
            <p:spPr>
              <a:xfrm>
                <a:off x="5470094" y="2889852"/>
                <a:ext cx="179397" cy="17786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Oval 23"/>
              <p:cNvSpPr/>
              <p:nvPr/>
            </p:nvSpPr>
            <p:spPr>
              <a:xfrm>
                <a:off x="5620914" y="3164587"/>
                <a:ext cx="179398" cy="17786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Oval 24"/>
              <p:cNvSpPr/>
              <p:nvPr/>
            </p:nvSpPr>
            <p:spPr>
              <a:xfrm>
                <a:off x="4319092" y="2638937"/>
                <a:ext cx="460400" cy="45895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Oval 25"/>
              <p:cNvSpPr/>
              <p:nvPr/>
            </p:nvSpPr>
            <p:spPr>
              <a:xfrm>
                <a:off x="3342726" y="3590189"/>
                <a:ext cx="179397" cy="17786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Oval 26"/>
              <p:cNvSpPr/>
              <p:nvPr/>
            </p:nvSpPr>
            <p:spPr>
              <a:xfrm>
                <a:off x="3493546" y="3815694"/>
                <a:ext cx="281004" cy="28108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Oval 27"/>
              <p:cNvSpPr/>
              <p:nvPr/>
            </p:nvSpPr>
            <p:spPr>
              <a:xfrm>
                <a:off x="3868217" y="4015790"/>
                <a:ext cx="409598" cy="40813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Oval 28"/>
              <p:cNvSpPr/>
              <p:nvPr/>
            </p:nvSpPr>
            <p:spPr>
              <a:xfrm>
                <a:off x="4393709" y="4341344"/>
                <a:ext cx="179397" cy="177863"/>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0" name="Oval 29"/>
              <p:cNvSpPr/>
              <p:nvPr/>
            </p:nvSpPr>
            <p:spPr>
              <a:xfrm>
                <a:off x="4493727" y="4015790"/>
                <a:ext cx="281004" cy="281088"/>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Oval 30"/>
              <p:cNvSpPr/>
              <p:nvPr/>
            </p:nvSpPr>
            <p:spPr>
              <a:xfrm>
                <a:off x="4744566" y="4365165"/>
                <a:ext cx="179398" cy="17945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Oval 31"/>
              <p:cNvSpPr/>
              <p:nvPr/>
            </p:nvSpPr>
            <p:spPr>
              <a:xfrm>
                <a:off x="4970003" y="3964972"/>
                <a:ext cx="409598" cy="40972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Oval 32"/>
              <p:cNvSpPr/>
              <p:nvPr/>
            </p:nvSpPr>
            <p:spPr>
              <a:xfrm>
                <a:off x="5520896" y="3864925"/>
                <a:ext cx="281003" cy="28108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7" name="Group 48"/>
            <p:cNvGrpSpPr>
              <a:grpSpLocks/>
            </p:cNvGrpSpPr>
            <p:nvPr/>
          </p:nvGrpSpPr>
          <p:grpSpPr bwMode="auto">
            <a:xfrm>
              <a:off x="6300192" y="1340768"/>
              <a:ext cx="1912739" cy="1912739"/>
              <a:chOff x="4070997" y="1161235"/>
              <a:chExt cx="1912739" cy="1912739"/>
            </a:xfrm>
          </p:grpSpPr>
          <p:sp>
            <p:nvSpPr>
              <p:cNvPr id="13" name="Oval 12"/>
              <p:cNvSpPr/>
              <p:nvPr/>
            </p:nvSpPr>
            <p:spPr>
              <a:xfrm>
                <a:off x="4070692" y="1161733"/>
                <a:ext cx="1913044" cy="1912032"/>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val 4"/>
              <p:cNvSpPr/>
              <p:nvPr/>
            </p:nvSpPr>
            <p:spPr>
              <a:xfrm>
                <a:off x="4350107" y="1441233"/>
                <a:ext cx="1354213" cy="135303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00100">
                  <a:lnSpc>
                    <a:spcPct val="90000"/>
                  </a:lnSpc>
                  <a:spcAft>
                    <a:spcPct val="35000"/>
                  </a:spcAft>
                  <a:defRPr/>
                </a:pPr>
                <a:r>
                  <a:rPr lang="en-US" sz="1800" b="1" dirty="0">
                    <a:solidFill>
                      <a:schemeClr val="accent5">
                        <a:lumMod val="25000"/>
                      </a:schemeClr>
                    </a:solidFill>
                  </a:rPr>
                  <a:t>Companies</a:t>
                </a:r>
              </a:p>
            </p:txBody>
          </p:sp>
        </p:grpSp>
        <p:grpSp>
          <p:nvGrpSpPr>
            <p:cNvPr id="8" name="Group 11"/>
            <p:cNvGrpSpPr>
              <a:grpSpLocks/>
            </p:cNvGrpSpPr>
            <p:nvPr/>
          </p:nvGrpSpPr>
          <p:grpSpPr bwMode="auto">
            <a:xfrm>
              <a:off x="3707355" y="1628706"/>
              <a:ext cx="1873354" cy="1440377"/>
              <a:chOff x="3923443" y="1628715"/>
              <a:chExt cx="1657198" cy="1296339"/>
            </a:xfrm>
          </p:grpSpPr>
          <p:sp>
            <p:nvSpPr>
              <p:cNvPr id="11" name="Cloud 10"/>
              <p:cNvSpPr/>
              <p:nvPr/>
            </p:nvSpPr>
            <p:spPr bwMode="auto">
              <a:xfrm>
                <a:off x="3923443" y="1628715"/>
                <a:ext cx="1657198" cy="1296339"/>
              </a:xfrm>
              <a:prstGeom prst="cloud">
                <a:avLst/>
              </a:prstGeom>
              <a:noFill/>
              <a:ln w="9525" cap="flat" cmpd="sng" algn="ctr">
                <a:solidFill>
                  <a:srgbClr val="66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cs typeface="Arial" charset="0"/>
                </a:endParaRPr>
              </a:p>
            </p:txBody>
          </p:sp>
          <p:sp>
            <p:nvSpPr>
              <p:cNvPr id="12" name="TextBox 6"/>
              <p:cNvSpPr txBox="1">
                <a:spLocks noChangeArrowheads="1"/>
              </p:cNvSpPr>
              <p:nvPr/>
            </p:nvSpPr>
            <p:spPr bwMode="auto">
              <a:xfrm>
                <a:off x="4329761" y="2046006"/>
                <a:ext cx="832720" cy="36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b="1" dirty="0" err="1" smtClean="0">
                    <a:solidFill>
                      <a:srgbClr val="660066"/>
                    </a:solidFill>
                  </a:rPr>
                  <a:t>PiNET</a:t>
                </a:r>
                <a:endParaRPr lang="en-US" sz="2000" b="1" dirty="0">
                  <a:solidFill>
                    <a:srgbClr val="660066"/>
                  </a:solidFill>
                </a:endParaRPr>
              </a:p>
            </p:txBody>
          </p:sp>
        </p:grpSp>
        <p:sp>
          <p:nvSpPr>
            <p:cNvPr id="9" name="Left-Right Arrow 52"/>
            <p:cNvSpPr>
              <a:spLocks noChangeArrowheads="1"/>
            </p:cNvSpPr>
            <p:nvPr/>
          </p:nvSpPr>
          <p:spPr bwMode="auto">
            <a:xfrm>
              <a:off x="3203848" y="2276872"/>
              <a:ext cx="432048" cy="144016"/>
            </a:xfrm>
            <a:prstGeom prst="leftRightArrow">
              <a:avLst>
                <a:gd name="adj1" fmla="val 50000"/>
                <a:gd name="adj2" fmla="val 50000"/>
              </a:avLst>
            </a:prstGeom>
            <a:solidFill>
              <a:srgbClr val="660066"/>
            </a:solidFill>
            <a:ln w="9525">
              <a:solidFill>
                <a:schemeClr val="tx1"/>
              </a:solidFill>
              <a:round/>
              <a:headEnd/>
              <a:tailEnd/>
            </a:ln>
          </p:spPr>
          <p:txBody>
            <a:bodyPr/>
            <a:lstStyle/>
            <a:p>
              <a:pPr>
                <a:spcBef>
                  <a:spcPct val="50000"/>
                </a:spcBef>
              </a:pPr>
              <a:endParaRPr lang="en-US"/>
            </a:p>
          </p:txBody>
        </p:sp>
        <p:sp>
          <p:nvSpPr>
            <p:cNvPr id="10" name="Left-Right Arrow 53"/>
            <p:cNvSpPr>
              <a:spLocks noChangeArrowheads="1"/>
            </p:cNvSpPr>
            <p:nvPr/>
          </p:nvSpPr>
          <p:spPr bwMode="auto">
            <a:xfrm>
              <a:off x="5652120" y="2276872"/>
              <a:ext cx="432048" cy="144016"/>
            </a:xfrm>
            <a:prstGeom prst="leftRightArrow">
              <a:avLst>
                <a:gd name="adj1" fmla="val 50000"/>
                <a:gd name="adj2" fmla="val 50000"/>
              </a:avLst>
            </a:prstGeom>
            <a:solidFill>
              <a:srgbClr val="660066"/>
            </a:solidFill>
            <a:ln w="9525">
              <a:solidFill>
                <a:schemeClr val="tx1"/>
              </a:solidFill>
              <a:round/>
              <a:headEnd/>
              <a:tailEnd/>
            </a:ln>
          </p:spPr>
          <p:txBody>
            <a:bodyPr/>
            <a:lstStyle/>
            <a:p>
              <a:pPr>
                <a:spcBef>
                  <a:spcPct val="50000"/>
                </a:spcBef>
              </a:pPr>
              <a:endParaRPr lang="en-US"/>
            </a:p>
          </p:txBody>
        </p:sp>
      </p:grpSp>
      <p:sp>
        <p:nvSpPr>
          <p:cNvPr id="36" name="TextBox 35"/>
          <p:cNvSpPr txBox="1">
            <a:spLocks noChangeArrowheads="1"/>
          </p:cNvSpPr>
          <p:nvPr/>
        </p:nvSpPr>
        <p:spPr bwMode="auto">
          <a:xfrm>
            <a:off x="0" y="55514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i="1" dirty="0">
                <a:solidFill>
                  <a:srgbClr val="000090"/>
                </a:solidFill>
              </a:rPr>
              <a:t>Once the matchmaking takes place, the subsequent stages leading to the actual technology transfer are beyond the current scope of this f</a:t>
            </a:r>
            <a:r>
              <a:rPr lang="en-US" sz="1800" i="1" dirty="0" smtClean="0">
                <a:solidFill>
                  <a:srgbClr val="000090"/>
                </a:solidFill>
              </a:rPr>
              <a:t>orum</a:t>
            </a:r>
            <a:endParaRPr lang="en-US" sz="1800" i="1" dirty="0">
              <a:solidFill>
                <a:srgbClr val="000090"/>
              </a:solidFill>
            </a:endParaRPr>
          </a:p>
        </p:txBody>
      </p:sp>
    </p:spTree>
    <p:extLst>
      <p:ext uri="{BB962C8B-B14F-4D97-AF65-F5344CB8AC3E}">
        <p14:creationId xmlns:p14="http://schemas.microsoft.com/office/powerpoint/2010/main" val="30012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525963"/>
          </a:xfrm>
        </p:spPr>
        <p:txBody>
          <a:bodyPr>
            <a:normAutofit/>
          </a:bodyPr>
          <a:lstStyle/>
          <a:p>
            <a:r>
              <a:rPr lang="en-US" sz="3600" dirty="0"/>
              <a:t>New wave of Tech Startups is emerging</a:t>
            </a:r>
          </a:p>
          <a:p>
            <a:r>
              <a:rPr lang="en-US" sz="3600" dirty="0"/>
              <a:t>Over 15 Tech Incubators surfaced in last 3 years</a:t>
            </a:r>
          </a:p>
          <a:p>
            <a:r>
              <a:rPr lang="en-US" sz="3600" dirty="0" smtClean="0"/>
              <a:t>Pakistan is ranked 3</a:t>
            </a:r>
            <a:r>
              <a:rPr lang="en-US" sz="3600" baseline="30000" dirty="0" smtClean="0"/>
              <a:t>rd</a:t>
            </a:r>
            <a:r>
              <a:rPr lang="en-US" sz="3600" dirty="0" smtClean="0"/>
              <a:t> in the world for Freelance Software Development Services.</a:t>
            </a:r>
            <a:endParaRPr lang="en-US" sz="3600" dirty="0"/>
          </a:p>
        </p:txBody>
      </p:sp>
      <p:sp>
        <p:nvSpPr>
          <p:cNvPr id="4" name="Title 1"/>
          <p:cNvSpPr>
            <a:spLocks noGrp="1"/>
          </p:cNvSpPr>
          <p:nvPr>
            <p:ph type="title"/>
          </p:nvPr>
        </p:nvSpPr>
        <p:spPr>
          <a:xfrm>
            <a:off x="457200" y="152400"/>
            <a:ext cx="8229600" cy="1143000"/>
          </a:xfrm>
        </p:spPr>
        <p:txBody>
          <a:bodyPr/>
          <a:lstStyle/>
          <a:p>
            <a:r>
              <a:rPr lang="en-US" dirty="0" smtClean="0">
                <a:solidFill>
                  <a:srgbClr val="0000FF"/>
                </a:solidFill>
              </a:rPr>
              <a:t>Pakistan Education Landscape</a:t>
            </a:r>
            <a:endParaRPr lang="en-US" dirty="0">
              <a:solidFill>
                <a:srgbClr val="0000FF"/>
              </a:solidFill>
            </a:endParaRPr>
          </a:p>
        </p:txBody>
      </p:sp>
    </p:spTree>
    <p:extLst>
      <p:ext uri="{BB962C8B-B14F-4D97-AF65-F5344CB8AC3E}">
        <p14:creationId xmlns:p14="http://schemas.microsoft.com/office/powerpoint/2010/main" val="1040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PiNET.PK</a:t>
            </a:r>
            <a:endParaRPr lang="en-US" dirty="0"/>
          </a:p>
        </p:txBody>
      </p:sp>
      <p:pic>
        <p:nvPicPr>
          <p:cNvPr id="7" name="Picture 6"/>
          <p:cNvPicPr>
            <a:picLocks noChangeAspect="1"/>
          </p:cNvPicPr>
          <p:nvPr/>
        </p:nvPicPr>
        <p:blipFill>
          <a:blip r:embed="rId2"/>
          <a:stretch>
            <a:fillRect/>
          </a:stretch>
        </p:blipFill>
        <p:spPr>
          <a:xfrm>
            <a:off x="609600" y="1141462"/>
            <a:ext cx="7543800" cy="4216497"/>
          </a:xfrm>
          <a:prstGeom prst="rect">
            <a:avLst/>
          </a:prstGeom>
        </p:spPr>
      </p:pic>
      <p:pic>
        <p:nvPicPr>
          <p:cNvPr id="8" name="Picture 7"/>
          <p:cNvPicPr>
            <a:picLocks noChangeAspect="1"/>
          </p:cNvPicPr>
          <p:nvPr/>
        </p:nvPicPr>
        <p:blipFill rotWithShape="1">
          <a:blip r:embed="rId3"/>
          <a:srcRect l="1139" t="16005" b="19958"/>
          <a:stretch/>
        </p:blipFill>
        <p:spPr>
          <a:xfrm>
            <a:off x="620182" y="5243545"/>
            <a:ext cx="7533218" cy="1462055"/>
          </a:xfrm>
          <a:prstGeom prst="rect">
            <a:avLst/>
          </a:prstGeom>
        </p:spPr>
      </p:pic>
    </p:spTree>
    <p:extLst>
      <p:ext uri="{BB962C8B-B14F-4D97-AF65-F5344CB8AC3E}">
        <p14:creationId xmlns:p14="http://schemas.microsoft.com/office/powerpoint/2010/main" val="3645878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5" name="Text Box 7"/>
          <p:cNvSpPr txBox="1">
            <a:spLocks noChangeArrowheads="1"/>
          </p:cNvSpPr>
          <p:nvPr/>
        </p:nvSpPr>
        <p:spPr bwMode="auto">
          <a:xfrm>
            <a:off x="212725" y="6589713"/>
            <a:ext cx="184150" cy="366712"/>
          </a:xfrm>
          <a:prstGeom prst="rect">
            <a:avLst/>
          </a:prstGeom>
          <a:noFill/>
          <a:ln w="9525" algn="ctr">
            <a:noFill/>
            <a:miter lim="800000"/>
            <a:headEnd/>
            <a:tailEnd/>
          </a:ln>
          <a:effectLst>
            <a:outerShdw dist="107763" dir="2700000" algn="ctr" rotWithShape="0">
              <a:srgbClr val="808080"/>
            </a:outerShdw>
          </a:effectLst>
        </p:spPr>
        <p:txBody>
          <a:bodyPr wrap="none">
            <a:spAutoFit/>
          </a:bodyPr>
          <a:lstStyle/>
          <a:p>
            <a:pPr algn="ctr">
              <a:defRPr/>
            </a:pPr>
            <a:endParaRPr lang="en-US" dirty="0">
              <a:solidFill>
                <a:srgbClr val="000000"/>
              </a:solidFill>
            </a:endParaRPr>
          </a:p>
        </p:txBody>
      </p:sp>
      <p:sp>
        <p:nvSpPr>
          <p:cNvPr id="365577" name="Text Box 9"/>
          <p:cNvSpPr txBox="1">
            <a:spLocks noChangeArrowheads="1"/>
          </p:cNvSpPr>
          <p:nvPr/>
        </p:nvSpPr>
        <p:spPr bwMode="auto">
          <a:xfrm>
            <a:off x="8959850" y="6400800"/>
            <a:ext cx="184150" cy="274638"/>
          </a:xfrm>
          <a:prstGeom prst="rect">
            <a:avLst/>
          </a:prstGeom>
          <a:noFill/>
          <a:ln w="9525" algn="ctr">
            <a:noFill/>
            <a:miter lim="800000"/>
            <a:headEnd/>
            <a:tailEnd/>
          </a:ln>
          <a:effectLst>
            <a:outerShdw dist="107763" dir="2700000" algn="ctr" rotWithShape="0">
              <a:srgbClr val="808080"/>
            </a:outerShdw>
          </a:effectLst>
        </p:spPr>
        <p:txBody>
          <a:bodyPr wrap="none">
            <a:spAutoFit/>
          </a:bodyPr>
          <a:lstStyle/>
          <a:p>
            <a:pPr algn="r">
              <a:defRPr/>
            </a:pPr>
            <a:endParaRPr lang="en-US" sz="1200" dirty="0">
              <a:solidFill>
                <a:srgbClr val="FFFFFF"/>
              </a:solidFill>
            </a:endParaRPr>
          </a:p>
        </p:txBody>
      </p:sp>
      <p:sp>
        <p:nvSpPr>
          <p:cNvPr id="8198" name="Text Box 29"/>
          <p:cNvSpPr txBox="1">
            <a:spLocks noChangeArrowheads="1"/>
          </p:cNvSpPr>
          <p:nvPr/>
        </p:nvSpPr>
        <p:spPr bwMode="auto">
          <a:xfrm>
            <a:off x="1676400" y="76200"/>
            <a:ext cx="6242050" cy="707886"/>
          </a:xfrm>
          <a:prstGeom prst="rect">
            <a:avLst/>
          </a:prstGeom>
          <a:noFill/>
          <a:ln w="9525" algn="ctr">
            <a:noFill/>
            <a:miter lim="800000"/>
            <a:headEnd/>
            <a:tailEnd/>
          </a:ln>
        </p:spPr>
        <p:txBody>
          <a:bodyPr wrap="square">
            <a:spAutoFit/>
          </a:bodyPr>
          <a:lstStyle/>
          <a:p>
            <a:pPr marL="342900" indent="-342900" algn="ctr" fontAlgn="base">
              <a:spcBef>
                <a:spcPct val="50000"/>
              </a:spcBef>
              <a:spcAft>
                <a:spcPct val="0"/>
              </a:spcAft>
            </a:pPr>
            <a:r>
              <a:rPr lang="en-US" sz="4000" b="1" dirty="0" smtClean="0">
                <a:solidFill>
                  <a:srgbClr val="00558F"/>
                </a:solidFill>
              </a:rPr>
              <a:t>Incubatee Success Stories</a:t>
            </a:r>
            <a:endParaRPr lang="en-US" sz="4000" b="1" dirty="0">
              <a:solidFill>
                <a:srgbClr val="00558F"/>
              </a:solidFill>
            </a:endParaRPr>
          </a:p>
        </p:txBody>
      </p:sp>
      <p:sp>
        <p:nvSpPr>
          <p:cNvPr id="8" name="Text Box 29"/>
          <p:cNvSpPr txBox="1">
            <a:spLocks noChangeArrowheads="1"/>
          </p:cNvSpPr>
          <p:nvPr/>
        </p:nvSpPr>
        <p:spPr bwMode="auto">
          <a:xfrm>
            <a:off x="0" y="1139785"/>
            <a:ext cx="9144000" cy="5261015"/>
          </a:xfrm>
          <a:prstGeom prst="roundRect">
            <a:avLst/>
          </a:prstGeom>
          <a:noFill/>
          <a:ln w="9525" algn="ctr">
            <a:noFill/>
            <a:miter lim="800000"/>
            <a:headEnd/>
            <a:tailEnd/>
          </a:ln>
        </p:spPr>
        <p:txBody>
          <a:bodyPr wrap="square">
            <a:spAutoFit/>
          </a:bodyPr>
          <a:lstStyle/>
          <a:p>
            <a:pPr marL="400050" lvl="1" indent="-285750">
              <a:spcAft>
                <a:spcPts val="600"/>
              </a:spcAft>
              <a:buFont typeface="Arial" pitchFamily="34" charset="0"/>
              <a:buChar char="•"/>
            </a:pPr>
            <a:r>
              <a:rPr lang="en-US" sz="2800" u="sng" dirty="0" smtClean="0"/>
              <a:t>E4 Technologies</a:t>
            </a:r>
            <a:endParaRPr lang="en-US" sz="2800" dirty="0" smtClean="0"/>
          </a:p>
          <a:p>
            <a:pPr marL="857250" lvl="2" indent="-285750">
              <a:buFont typeface="Arial" pitchFamily="34" charset="0"/>
              <a:buChar char="•"/>
            </a:pPr>
            <a:r>
              <a:rPr lang="en-US" sz="2400" dirty="0" smtClean="0"/>
              <a:t>Internet of Things and Hardware devices</a:t>
            </a:r>
          </a:p>
          <a:p>
            <a:pPr marL="857250" lvl="2" indent="-285750">
              <a:spcAft>
                <a:spcPts val="600"/>
              </a:spcAft>
              <a:buFont typeface="Arial" pitchFamily="34" charset="0"/>
              <a:buChar char="•"/>
            </a:pPr>
            <a:r>
              <a:rPr lang="en-US" sz="2400" dirty="0" smtClean="0"/>
              <a:t>Developed smart hockey , </a:t>
            </a:r>
            <a:r>
              <a:rPr lang="en-US" sz="2400" dirty="0" err="1" smtClean="0"/>
              <a:t>Cowlar</a:t>
            </a:r>
            <a:r>
              <a:rPr lang="en-US" sz="2400" dirty="0" smtClean="0"/>
              <a:t> (smart collar for cows 1000+ units on order), irrigation sensor</a:t>
            </a:r>
          </a:p>
          <a:p>
            <a:pPr marL="857250" lvl="2" indent="-285750">
              <a:spcAft>
                <a:spcPts val="600"/>
              </a:spcAft>
              <a:buFont typeface="Arial" pitchFamily="34" charset="0"/>
              <a:buChar char="•"/>
            </a:pPr>
            <a:r>
              <a:rPr lang="en-US" sz="2400" dirty="0" smtClean="0"/>
              <a:t>Monthly revenue has  crossed USD 100,000/-</a:t>
            </a:r>
          </a:p>
          <a:p>
            <a:pPr marL="857250" lvl="2" indent="-285750">
              <a:spcAft>
                <a:spcPts val="600"/>
              </a:spcAft>
              <a:buFont typeface="Arial" pitchFamily="34" charset="0"/>
              <a:buChar char="•"/>
            </a:pPr>
            <a:r>
              <a:rPr lang="en-US" sz="2400" dirty="0" smtClean="0"/>
              <a:t>Selected for Google’s </a:t>
            </a:r>
            <a:r>
              <a:rPr lang="en-US" sz="2400" dirty="0" err="1" smtClean="0"/>
              <a:t>Blackbox</a:t>
            </a:r>
            <a:r>
              <a:rPr lang="en-US" sz="2400" dirty="0" smtClean="0"/>
              <a:t> Connect 2016 program in the Silicon Valley</a:t>
            </a:r>
          </a:p>
          <a:p>
            <a:pPr marL="857250" lvl="2" indent="-285750">
              <a:spcAft>
                <a:spcPts val="600"/>
              </a:spcAft>
              <a:buFont typeface="Arial" pitchFamily="34" charset="0"/>
              <a:buChar char="•"/>
            </a:pPr>
            <a:r>
              <a:rPr lang="en-US" sz="2400" dirty="0" smtClean="0"/>
              <a:t>Won the national Future Agro Challenge</a:t>
            </a:r>
          </a:p>
          <a:p>
            <a:pPr marL="857250" lvl="2" indent="-285750">
              <a:spcAft>
                <a:spcPts val="600"/>
              </a:spcAft>
              <a:buFont typeface="Arial" pitchFamily="34" charset="0"/>
              <a:buChar char="•"/>
            </a:pPr>
            <a:r>
              <a:rPr lang="en-US" sz="2400" dirty="0" smtClean="0"/>
              <a:t>Won Pakistan’s first and only Google </a:t>
            </a:r>
            <a:r>
              <a:rPr lang="en-US" sz="2400" dirty="0" err="1" smtClean="0"/>
              <a:t>HackFair</a:t>
            </a:r>
            <a:endParaRPr lang="en-US" sz="2400" dirty="0" smtClean="0"/>
          </a:p>
          <a:p>
            <a:pPr marL="857250" lvl="2" indent="-285750">
              <a:spcAft>
                <a:spcPts val="600"/>
              </a:spcAft>
              <a:buFont typeface="Arial" pitchFamily="34" charset="0"/>
              <a:buChar char="•"/>
            </a:pPr>
            <a:r>
              <a:rPr lang="en-US" sz="2400" dirty="0" smtClean="0"/>
              <a:t>National winner of the 1776 Challenge Cup</a:t>
            </a:r>
          </a:p>
          <a:p>
            <a:pPr marL="857250" lvl="2" indent="-285750">
              <a:spcAft>
                <a:spcPts val="600"/>
              </a:spcAft>
              <a:buFont typeface="Arial" pitchFamily="34" charset="0"/>
              <a:buChar char="•"/>
            </a:pPr>
            <a:r>
              <a:rPr lang="en-US" sz="2400" dirty="0" smtClean="0"/>
              <a:t>Among top 30 startups at SLUSH Impact Accelerator  Finland</a:t>
            </a:r>
          </a:p>
        </p:txBody>
      </p:sp>
      <p:pic>
        <p:nvPicPr>
          <p:cNvPr id="7" name="Picture 6" descr="cropped Logo.jpg"/>
          <p:cNvPicPr>
            <a:picLocks noChangeAspect="1"/>
          </p:cNvPicPr>
          <p:nvPr/>
        </p:nvPicPr>
        <p:blipFill>
          <a:blip r:embed="rId3" cstate="print"/>
          <a:stretch>
            <a:fillRect/>
          </a:stretch>
        </p:blipFill>
        <p:spPr>
          <a:xfrm>
            <a:off x="6629400" y="1143000"/>
            <a:ext cx="2057400" cy="797356"/>
          </a:xfrm>
          <a:prstGeom prst="rect">
            <a:avLst/>
          </a:prstGeom>
        </p:spPr>
      </p:pic>
    </p:spTree>
    <p:extLst>
      <p:ext uri="{BB962C8B-B14F-4D97-AF65-F5344CB8AC3E}">
        <p14:creationId xmlns:p14="http://schemas.microsoft.com/office/powerpoint/2010/main" val="24435603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chemeClr val="bg2"/>
                                      </p:to>
                                    </p:animClr>
                                  </p:sub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chemeClr val="bg2"/>
                                      </p:to>
                                    </p:animClr>
                                  </p:subTnLst>
                                </p:cTn>
                              </p:par>
                              <p:par>
                                <p:cTn id="11" presetID="22" presetClass="entr" presetSubtype="8"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chemeClr val="bg2"/>
                                      </p:to>
                                    </p:animClr>
                                  </p:subTnLst>
                                </p:cTn>
                              </p:par>
                              <p:par>
                                <p:cTn id="14" presetID="22" presetClass="entr" presetSubtype="8"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left)">
                                      <p:cBhvr>
                                        <p:cTn id="16"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chemeClr val="bg2"/>
                                      </p:to>
                                    </p:animClr>
                                  </p:subTnLst>
                                </p:cTn>
                              </p:par>
                              <p:par>
                                <p:cTn id="17" presetID="22" presetClass="entr" presetSubtype="8"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left)">
                                      <p:cBhvr>
                                        <p:cTn id="19"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chemeClr val="bg2"/>
                                      </p:to>
                                    </p:animClr>
                                  </p:subTnLst>
                                </p:cTn>
                              </p:par>
                              <p:par>
                                <p:cTn id="20" presetID="22" presetClass="entr" presetSubtype="8"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left)">
                                      <p:cBhvr>
                                        <p:cTn id="22" dur="500"/>
                                        <p:tgtEl>
                                          <p:spTgt spid="8">
                                            <p:txEl>
                                              <p:pRg st="5" end="5"/>
                                            </p:txEl>
                                          </p:spTgt>
                                        </p:tgtEl>
                                      </p:cBhvr>
                                    </p:animEffect>
                                  </p:childTnLst>
                                  <p:subTnLst>
                                    <p:animClr clrSpc="rgb" dir="cw">
                                      <p:cBhvr override="childStyle">
                                        <p:cTn dur="1" fill="hold" display="0" masterRel="nextClick" afterEffect="1"/>
                                        <p:tgtEl>
                                          <p:spTgt spid="8">
                                            <p:txEl>
                                              <p:pRg st="5" end="5"/>
                                            </p:txEl>
                                          </p:spTgt>
                                        </p:tgtEl>
                                        <p:attrNameLst>
                                          <p:attrName>ppt_c</p:attrName>
                                        </p:attrNameLst>
                                      </p:cBhvr>
                                      <p:to>
                                        <a:schemeClr val="bg2"/>
                                      </p:to>
                                    </p:animClr>
                                  </p:subTnLst>
                                </p:cTn>
                              </p:par>
                              <p:par>
                                <p:cTn id="23" presetID="22" presetClass="entr" presetSubtype="8" fill="hold" grpId="0"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left)">
                                      <p:cBhvr>
                                        <p:cTn id="25" dur="500"/>
                                        <p:tgtEl>
                                          <p:spTgt spid="8">
                                            <p:txEl>
                                              <p:pRg st="6" end="6"/>
                                            </p:txEl>
                                          </p:spTgt>
                                        </p:tgtEl>
                                      </p:cBhvr>
                                    </p:animEffect>
                                  </p:childTnLst>
                                  <p:subTnLst>
                                    <p:animClr clrSpc="rgb" dir="cw">
                                      <p:cBhvr override="childStyle">
                                        <p:cTn dur="1" fill="hold" display="0" masterRel="nextClick" afterEffect="1"/>
                                        <p:tgtEl>
                                          <p:spTgt spid="8">
                                            <p:txEl>
                                              <p:pRg st="6" end="6"/>
                                            </p:txEl>
                                          </p:spTgt>
                                        </p:tgtEl>
                                        <p:attrNameLst>
                                          <p:attrName>ppt_c</p:attrName>
                                        </p:attrNameLst>
                                      </p:cBhvr>
                                      <p:to>
                                        <a:schemeClr val="bg2"/>
                                      </p:to>
                                    </p:animClr>
                                  </p:subTnLst>
                                </p:cTn>
                              </p:par>
                              <p:par>
                                <p:cTn id="26" presetID="22" presetClass="entr" presetSubtype="8" fill="hold" grpId="0"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wipe(left)">
                                      <p:cBhvr>
                                        <p:cTn id="28" dur="500"/>
                                        <p:tgtEl>
                                          <p:spTgt spid="8">
                                            <p:txEl>
                                              <p:pRg st="7" end="7"/>
                                            </p:txEl>
                                          </p:spTgt>
                                        </p:tgtEl>
                                      </p:cBhvr>
                                    </p:animEffect>
                                  </p:childTnLst>
                                  <p:subTnLst>
                                    <p:animClr clrSpc="rgb" dir="cw">
                                      <p:cBhvr override="childStyle">
                                        <p:cTn dur="1" fill="hold" display="0" masterRel="nextClick" afterEffect="1"/>
                                        <p:tgtEl>
                                          <p:spTgt spid="8">
                                            <p:txEl>
                                              <p:pRg st="7" end="7"/>
                                            </p:txEl>
                                          </p:spTgt>
                                        </p:tgtEl>
                                        <p:attrNameLst>
                                          <p:attrName>ppt_c</p:attrName>
                                        </p:attrNameLst>
                                      </p:cBhvr>
                                      <p:to>
                                        <a:schemeClr val="bg2"/>
                                      </p:to>
                                    </p:animClr>
                                  </p:subTnLst>
                                </p:cTn>
                              </p:par>
                              <p:par>
                                <p:cTn id="29" presetID="22" presetClass="entr" presetSubtype="8"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wipe(left)">
                                      <p:cBhvr>
                                        <p:cTn id="31" dur="500"/>
                                        <p:tgtEl>
                                          <p:spTgt spid="8">
                                            <p:txEl>
                                              <p:pRg st="8" end="8"/>
                                            </p:txEl>
                                          </p:spTgt>
                                        </p:tgtEl>
                                      </p:cBhvr>
                                    </p:animEffect>
                                  </p:childTnLst>
                                  <p:subTnLst>
                                    <p:animClr clrSpc="rgb" dir="cw">
                                      <p:cBhvr override="childStyle">
                                        <p:cTn dur="1" fill="hold" display="0" masterRel="nextClick" afterEffect="1"/>
                                        <p:tgtEl>
                                          <p:spTgt spid="8">
                                            <p:txEl>
                                              <p:pRg st="8" end="8"/>
                                            </p:txEl>
                                          </p:spTgt>
                                        </p:tgtEl>
                                        <p:attrNameLst>
                                          <p:attrName>ppt_c</p:attrName>
                                        </p:attrNameLst>
                                      </p:cBhvr>
                                      <p:to>
                                        <a:schemeClr val="bg2"/>
                                      </p:to>
                                    </p:animClr>
                                  </p:subTnLst>
                                </p:cTn>
                              </p:par>
                              <p:par>
                                <p:cTn id="32" presetID="2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7" name="Text Box 9"/>
          <p:cNvSpPr txBox="1">
            <a:spLocks noChangeArrowheads="1"/>
          </p:cNvSpPr>
          <p:nvPr/>
        </p:nvSpPr>
        <p:spPr bwMode="auto">
          <a:xfrm>
            <a:off x="8959850" y="6400800"/>
            <a:ext cx="184150" cy="274638"/>
          </a:xfrm>
          <a:prstGeom prst="rect">
            <a:avLst/>
          </a:prstGeom>
          <a:noFill/>
          <a:ln w="9525" algn="ctr">
            <a:noFill/>
            <a:miter lim="800000"/>
            <a:headEnd/>
            <a:tailEnd/>
          </a:ln>
          <a:effectLst>
            <a:outerShdw dist="107763" dir="2700000" algn="ctr" rotWithShape="0">
              <a:srgbClr val="808080"/>
            </a:outerShdw>
          </a:effectLst>
        </p:spPr>
        <p:txBody>
          <a:bodyPr wrap="none">
            <a:spAutoFit/>
          </a:bodyPr>
          <a:lstStyle/>
          <a:p>
            <a:pPr algn="r">
              <a:defRPr/>
            </a:pPr>
            <a:endParaRPr lang="en-US" sz="1200" dirty="0">
              <a:solidFill>
                <a:srgbClr val="FFFFFF"/>
              </a:solidFill>
            </a:endParaRPr>
          </a:p>
        </p:txBody>
      </p:sp>
      <p:sp>
        <p:nvSpPr>
          <p:cNvPr id="8198" name="Text Box 29"/>
          <p:cNvSpPr txBox="1">
            <a:spLocks noChangeArrowheads="1"/>
          </p:cNvSpPr>
          <p:nvPr/>
        </p:nvSpPr>
        <p:spPr bwMode="auto">
          <a:xfrm>
            <a:off x="1447800" y="76200"/>
            <a:ext cx="6400800" cy="707886"/>
          </a:xfrm>
          <a:prstGeom prst="rect">
            <a:avLst/>
          </a:prstGeom>
          <a:noFill/>
          <a:ln w="9525" algn="ctr">
            <a:noFill/>
            <a:miter lim="800000"/>
            <a:headEnd/>
            <a:tailEnd/>
          </a:ln>
        </p:spPr>
        <p:txBody>
          <a:bodyPr wrap="square">
            <a:spAutoFit/>
          </a:bodyPr>
          <a:lstStyle/>
          <a:p>
            <a:pPr marL="342900" indent="-342900" algn="ctr" fontAlgn="base">
              <a:spcBef>
                <a:spcPct val="50000"/>
              </a:spcBef>
              <a:spcAft>
                <a:spcPct val="0"/>
              </a:spcAft>
            </a:pPr>
            <a:r>
              <a:rPr lang="en-US" sz="4000" b="1" dirty="0" smtClean="0">
                <a:solidFill>
                  <a:srgbClr val="00558F"/>
                </a:solidFill>
              </a:rPr>
              <a:t>Incubatee Success Stories</a:t>
            </a:r>
            <a:endParaRPr lang="en-US" sz="4000" b="1" dirty="0">
              <a:solidFill>
                <a:srgbClr val="00558F"/>
              </a:solidFill>
            </a:endParaRPr>
          </a:p>
        </p:txBody>
      </p:sp>
      <p:sp>
        <p:nvSpPr>
          <p:cNvPr id="8" name="Text Box 29"/>
          <p:cNvSpPr txBox="1">
            <a:spLocks noChangeArrowheads="1"/>
          </p:cNvSpPr>
          <p:nvPr/>
        </p:nvSpPr>
        <p:spPr bwMode="auto">
          <a:xfrm>
            <a:off x="0" y="990600"/>
            <a:ext cx="9144000" cy="5550455"/>
          </a:xfrm>
          <a:prstGeom prst="roundRect">
            <a:avLst/>
          </a:prstGeom>
          <a:noFill/>
          <a:ln w="9525" algn="ctr">
            <a:noFill/>
            <a:miter lim="800000"/>
            <a:headEnd/>
            <a:tailEnd/>
          </a:ln>
        </p:spPr>
        <p:txBody>
          <a:bodyPr wrap="square">
            <a:spAutoFit/>
          </a:bodyPr>
          <a:lstStyle/>
          <a:p>
            <a:pPr marL="400050" lvl="1" indent="-285750">
              <a:buFont typeface="Arial" pitchFamily="34" charset="0"/>
              <a:buChar char="•"/>
            </a:pPr>
            <a:r>
              <a:rPr lang="en-US" sz="2800" u="sng" dirty="0" err="1" smtClean="0">
                <a:solidFill>
                  <a:srgbClr val="000000"/>
                </a:solidFill>
              </a:rPr>
              <a:t>Swaggable</a:t>
            </a:r>
            <a:endParaRPr lang="en-US" sz="2800" dirty="0" smtClean="0">
              <a:solidFill>
                <a:srgbClr val="000000"/>
              </a:solidFill>
            </a:endParaRPr>
          </a:p>
          <a:p>
            <a:pPr marL="857250" lvl="2" indent="-285750">
              <a:buFont typeface="Arial" pitchFamily="34" charset="0"/>
              <a:buChar char="•"/>
            </a:pPr>
            <a:r>
              <a:rPr lang="en-US" sz="2400" dirty="0" smtClean="0">
                <a:solidFill>
                  <a:srgbClr val="000000"/>
                </a:solidFill>
              </a:rPr>
              <a:t>Works on social sampling for brands, to determine brand consumer profile &amp; location</a:t>
            </a:r>
          </a:p>
          <a:p>
            <a:pPr marL="857250" lvl="2" indent="-285750">
              <a:buFont typeface="Arial" pitchFamily="34" charset="0"/>
              <a:buChar char="•"/>
            </a:pPr>
            <a:r>
              <a:rPr lang="en-US" sz="2400" dirty="0" smtClean="0">
                <a:solidFill>
                  <a:srgbClr val="000000"/>
                </a:solidFill>
              </a:rPr>
              <a:t>Raised raise Series A funding and valued at 20 Mil USD</a:t>
            </a:r>
          </a:p>
          <a:p>
            <a:pPr marL="857250" lvl="2" indent="-285750">
              <a:buFont typeface="Arial" pitchFamily="34" charset="0"/>
              <a:buChar char="•"/>
            </a:pPr>
            <a:r>
              <a:rPr lang="en-US" sz="2400" dirty="0" smtClean="0">
                <a:solidFill>
                  <a:srgbClr val="000000"/>
                </a:solidFill>
              </a:rPr>
              <a:t>Featured on Forbes, </a:t>
            </a:r>
            <a:r>
              <a:rPr lang="en-US" sz="2400" dirty="0" err="1" smtClean="0">
                <a:solidFill>
                  <a:srgbClr val="000000"/>
                </a:solidFill>
              </a:rPr>
              <a:t>TechCrunch</a:t>
            </a:r>
            <a:r>
              <a:rPr lang="en-US" sz="2400" dirty="0" smtClean="0">
                <a:solidFill>
                  <a:srgbClr val="000000"/>
                </a:solidFill>
              </a:rPr>
              <a:t>  and multiple blogs</a:t>
            </a:r>
          </a:p>
          <a:p>
            <a:pPr marL="857250" lvl="2" indent="-285750">
              <a:buFont typeface="Arial" pitchFamily="34" charset="0"/>
              <a:buChar char="•"/>
            </a:pPr>
            <a:r>
              <a:rPr lang="en-US" sz="2400" dirty="0" smtClean="0">
                <a:solidFill>
                  <a:srgbClr val="000000"/>
                </a:solidFill>
              </a:rPr>
              <a:t>Partnership with Whole Foods Inc. and other retailers</a:t>
            </a:r>
          </a:p>
          <a:p>
            <a:pPr marL="571500" lvl="2"/>
            <a:endParaRPr lang="en-US" sz="2400" dirty="0" smtClean="0">
              <a:solidFill>
                <a:srgbClr val="000000"/>
              </a:solidFill>
            </a:endParaRPr>
          </a:p>
          <a:p>
            <a:pPr marL="400050" lvl="1" indent="-285750">
              <a:buFont typeface="Arial" pitchFamily="34" charset="0"/>
              <a:buChar char="•"/>
            </a:pPr>
            <a:r>
              <a:rPr lang="en-US" sz="2800" u="sng" dirty="0" err="1" smtClean="0">
                <a:solidFill>
                  <a:srgbClr val="000000"/>
                </a:solidFill>
              </a:rPr>
              <a:t>eMumba</a:t>
            </a:r>
            <a:endParaRPr lang="en-US" sz="2800" u="sng" dirty="0" smtClean="0">
              <a:solidFill>
                <a:srgbClr val="000000"/>
              </a:solidFill>
            </a:endParaRPr>
          </a:p>
          <a:p>
            <a:pPr marL="857250" lvl="2" indent="-285750">
              <a:buFont typeface="Arial" pitchFamily="34" charset="0"/>
              <a:buChar char="•"/>
            </a:pPr>
            <a:r>
              <a:rPr lang="en-US" sz="2400" dirty="0" smtClean="0">
                <a:solidFill>
                  <a:srgbClr val="000000"/>
                </a:solidFill>
              </a:rPr>
              <a:t>Ranked among top 7 entrepreneurs in Pakistan</a:t>
            </a:r>
          </a:p>
          <a:p>
            <a:pPr marL="857250" lvl="2" indent="-285750">
              <a:buFont typeface="Arial" pitchFamily="34" charset="0"/>
              <a:buChar char="•"/>
            </a:pPr>
            <a:r>
              <a:rPr lang="en-US" sz="2400" dirty="0" smtClean="0">
                <a:solidFill>
                  <a:srgbClr val="000000"/>
                </a:solidFill>
              </a:rPr>
              <a:t>Flagship product: </a:t>
            </a:r>
            <a:r>
              <a:rPr lang="en-US" sz="2400" dirty="0" err="1" smtClean="0">
                <a:solidFill>
                  <a:srgbClr val="000000"/>
                </a:solidFill>
              </a:rPr>
              <a:t>Cricout</a:t>
            </a:r>
            <a:r>
              <a:rPr lang="en-US" sz="2400" dirty="0" smtClean="0">
                <a:solidFill>
                  <a:srgbClr val="000000"/>
                </a:solidFill>
              </a:rPr>
              <a:t>, an online hangout for cricket </a:t>
            </a:r>
          </a:p>
          <a:p>
            <a:pPr marL="857250" lvl="2" indent="-285750">
              <a:buFont typeface="Arial" pitchFamily="34" charset="0"/>
              <a:buChar char="•"/>
            </a:pPr>
            <a:r>
              <a:rPr lang="en-US" sz="2400" dirty="0" smtClean="0">
                <a:solidFill>
                  <a:srgbClr val="000000"/>
                </a:solidFill>
              </a:rPr>
              <a:t>Raised $ 85,000 from Silicon Valley</a:t>
            </a:r>
          </a:p>
          <a:p>
            <a:pPr marL="857250" lvl="2" indent="-285750">
              <a:buFont typeface="Arial" pitchFamily="34" charset="0"/>
              <a:buChar char="•"/>
            </a:pPr>
            <a:r>
              <a:rPr lang="en-US" sz="2400" dirty="0" smtClean="0">
                <a:solidFill>
                  <a:srgbClr val="000000"/>
                </a:solidFill>
              </a:rPr>
              <a:t>Founder is President OPEN Islamabad chapter</a:t>
            </a:r>
          </a:p>
          <a:p>
            <a:pPr marL="857250" lvl="2" indent="-285750">
              <a:buFont typeface="Arial" pitchFamily="34" charset="0"/>
              <a:buChar char="•"/>
            </a:pPr>
            <a:r>
              <a:rPr lang="en-US" sz="2400" dirty="0" smtClean="0">
                <a:solidFill>
                  <a:srgbClr val="000000"/>
                </a:solidFill>
              </a:rPr>
              <a:t>Featured extensively in local print media </a:t>
            </a:r>
          </a:p>
        </p:txBody>
      </p:sp>
      <p:pic>
        <p:nvPicPr>
          <p:cNvPr id="9" name="Picture 8" descr="swaggable_highres.png"/>
          <p:cNvPicPr>
            <a:picLocks noChangeAspect="1"/>
          </p:cNvPicPr>
          <p:nvPr/>
        </p:nvPicPr>
        <p:blipFill>
          <a:blip r:embed="rId3" cstate="print"/>
          <a:srcRect t="30864" b="34568"/>
          <a:stretch>
            <a:fillRect/>
          </a:stretch>
        </p:blipFill>
        <p:spPr>
          <a:xfrm>
            <a:off x="6477000" y="1066800"/>
            <a:ext cx="2057400" cy="533400"/>
          </a:xfrm>
          <a:prstGeom prst="rect">
            <a:avLst/>
          </a:prstGeom>
          <a:solidFill>
            <a:schemeClr val="bg1"/>
          </a:solidFill>
        </p:spPr>
      </p:pic>
      <p:pic>
        <p:nvPicPr>
          <p:cNvPr id="10" name="Picture 9" descr="emumba-logo_hd_1.png"/>
          <p:cNvPicPr>
            <a:picLocks noChangeAspect="1"/>
          </p:cNvPicPr>
          <p:nvPr/>
        </p:nvPicPr>
        <p:blipFill>
          <a:blip r:embed="rId4" cstate="print"/>
          <a:stretch>
            <a:fillRect/>
          </a:stretch>
        </p:blipFill>
        <p:spPr>
          <a:xfrm>
            <a:off x="7162800" y="3810000"/>
            <a:ext cx="1752600" cy="464012"/>
          </a:xfrm>
          <a:prstGeom prst="rect">
            <a:avLst/>
          </a:prstGeom>
          <a:solidFill>
            <a:schemeClr val="bg1"/>
          </a:solidFill>
        </p:spPr>
      </p:pic>
    </p:spTree>
    <p:extLst>
      <p:ext uri="{BB962C8B-B14F-4D97-AF65-F5344CB8AC3E}">
        <p14:creationId xmlns:p14="http://schemas.microsoft.com/office/powerpoint/2010/main" val="22260267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solidFill>
                  <a:srgbClr val="0000FF"/>
                </a:solidFill>
              </a:rPr>
              <a:t>Take Away Lessons</a:t>
            </a:r>
            <a:endParaRPr lang="en-US" dirty="0">
              <a:solidFill>
                <a:srgbClr val="0000FF"/>
              </a:solidFill>
            </a:endParaRPr>
          </a:p>
        </p:txBody>
      </p:sp>
      <p:sp>
        <p:nvSpPr>
          <p:cNvPr id="3" name="Content Placeholder 2"/>
          <p:cNvSpPr>
            <a:spLocks noGrp="1"/>
          </p:cNvSpPr>
          <p:nvPr>
            <p:ph idx="1"/>
          </p:nvPr>
        </p:nvSpPr>
        <p:spPr>
          <a:xfrm>
            <a:off x="152400" y="914400"/>
            <a:ext cx="8915400" cy="6096000"/>
          </a:xfrm>
        </p:spPr>
        <p:txBody>
          <a:bodyPr>
            <a:normAutofit/>
          </a:bodyPr>
          <a:lstStyle/>
          <a:p>
            <a:r>
              <a:rPr lang="en-US" dirty="0"/>
              <a:t>Key challenges pertained to awareness, policies, people, finances and </a:t>
            </a:r>
            <a:r>
              <a:rPr lang="en-US" dirty="0" smtClean="0"/>
              <a:t>outreach</a:t>
            </a:r>
          </a:p>
          <a:p>
            <a:pPr marL="0" indent="0">
              <a:buNone/>
            </a:pPr>
            <a:endParaRPr lang="en-US" sz="900" dirty="0" smtClean="0"/>
          </a:p>
          <a:p>
            <a:pPr lvl="1"/>
            <a:r>
              <a:rPr lang="en-US" dirty="0" smtClean="0"/>
              <a:t>Build </a:t>
            </a:r>
            <a:r>
              <a:rPr lang="en-US" dirty="0"/>
              <a:t>IP awareness amongst faculty/</a:t>
            </a:r>
            <a:r>
              <a:rPr lang="en-US" dirty="0" smtClean="0"/>
              <a:t>students</a:t>
            </a:r>
          </a:p>
          <a:p>
            <a:pPr lvl="1"/>
            <a:endParaRPr lang="en-US" sz="500" dirty="0"/>
          </a:p>
          <a:p>
            <a:pPr lvl="1"/>
            <a:r>
              <a:rPr lang="en-US" dirty="0" smtClean="0"/>
              <a:t>Establish </a:t>
            </a:r>
            <a:r>
              <a:rPr lang="en-US" dirty="0"/>
              <a:t>an IP policy – and review </a:t>
            </a:r>
            <a:r>
              <a:rPr lang="en-US" dirty="0" smtClean="0"/>
              <a:t>periodically</a:t>
            </a:r>
          </a:p>
          <a:p>
            <a:pPr lvl="1"/>
            <a:endParaRPr lang="en-US" sz="500" dirty="0"/>
          </a:p>
          <a:p>
            <a:pPr lvl="1"/>
            <a:r>
              <a:rPr lang="en-US" dirty="0" smtClean="0"/>
              <a:t>Establish </a:t>
            </a:r>
            <a:r>
              <a:rPr lang="en-US" dirty="0"/>
              <a:t>an institutional framework for IP </a:t>
            </a:r>
            <a:r>
              <a:rPr lang="en-US" dirty="0" smtClean="0"/>
              <a:t>management</a:t>
            </a:r>
          </a:p>
          <a:p>
            <a:pPr marL="457200" lvl="1" indent="0">
              <a:buNone/>
            </a:pPr>
            <a:r>
              <a:rPr lang="en-US" dirty="0"/>
              <a:t> </a:t>
            </a:r>
            <a:r>
              <a:rPr lang="en-US" dirty="0" smtClean="0"/>
              <a:t>   (</a:t>
            </a:r>
            <a:r>
              <a:rPr lang="en-US" dirty="0"/>
              <a:t>through individual </a:t>
            </a:r>
            <a:r>
              <a:rPr lang="en-US" dirty="0" smtClean="0"/>
              <a:t>TTOs and sharing experiences through TTO hubs)</a:t>
            </a:r>
          </a:p>
          <a:p>
            <a:r>
              <a:rPr lang="en-US" dirty="0" smtClean="0">
                <a:solidFill>
                  <a:srgbClr val="000000"/>
                </a:solidFill>
              </a:rPr>
              <a:t>Having dedicated Technology manager is </a:t>
            </a:r>
            <a:r>
              <a:rPr lang="en-US" dirty="0">
                <a:solidFill>
                  <a:srgbClr val="000000"/>
                </a:solidFill>
              </a:rPr>
              <a:t>extremely </a:t>
            </a:r>
            <a:r>
              <a:rPr lang="en-US" dirty="0" smtClean="0">
                <a:solidFill>
                  <a:srgbClr val="000000"/>
                </a:solidFill>
              </a:rPr>
              <a:t>important;  establish networks of tech/IP managers</a:t>
            </a:r>
            <a:endParaRPr lang="sk-SK" dirty="0">
              <a:solidFill>
                <a:srgbClr val="000000"/>
              </a:solidFill>
            </a:endParaRPr>
          </a:p>
          <a:p>
            <a:pPr marL="0" indent="0">
              <a:buNone/>
            </a:pPr>
            <a:endParaRPr lang="x-none" dirty="0" smtClean="0">
              <a:solidFill>
                <a:srgbClr val="000000"/>
              </a:solidFill>
            </a:endParaRPr>
          </a:p>
          <a:p>
            <a:pPr marL="0" indent="0">
              <a:buNone/>
            </a:pPr>
            <a:endParaRPr lang="en-US" strike="sngStrike" dirty="0"/>
          </a:p>
        </p:txBody>
      </p:sp>
    </p:spTree>
    <p:extLst>
      <p:ext uri="{BB962C8B-B14F-4D97-AF65-F5344CB8AC3E}">
        <p14:creationId xmlns:p14="http://schemas.microsoft.com/office/powerpoint/2010/main" val="38365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63000" cy="5486400"/>
          </a:xfrm>
        </p:spPr>
        <p:txBody>
          <a:bodyPr>
            <a:normAutofit lnSpcReduction="10000"/>
          </a:bodyPr>
          <a:lstStyle/>
          <a:p>
            <a:r>
              <a:rPr lang="sk-SK" dirty="0"/>
              <a:t>Assert university’s IP rights gradually (need to build credibility first</a:t>
            </a:r>
            <a:r>
              <a:rPr lang="sk-SK" dirty="0" smtClean="0"/>
              <a:t>)</a:t>
            </a:r>
          </a:p>
          <a:p>
            <a:r>
              <a:rPr lang="sk-SK" dirty="0" smtClean="0"/>
              <a:t>Aggressively </a:t>
            </a:r>
            <a:r>
              <a:rPr lang="sk-SK" dirty="0"/>
              <a:t>build linkages with industry (PiNet</a:t>
            </a:r>
            <a:r>
              <a:rPr lang="sk-SK" dirty="0" smtClean="0"/>
              <a:t>)</a:t>
            </a:r>
          </a:p>
          <a:p>
            <a:r>
              <a:rPr lang="sk-SK" dirty="0" smtClean="0"/>
              <a:t>Access to finance comes with entrepreneurial Echo System. New venture funding is now becoming available to young entrepreneurs. Examples include Abraj Capital Venture fund, TiE ventures, individual investers.</a:t>
            </a:r>
          </a:p>
          <a:p>
            <a:r>
              <a:rPr lang="sk-SK" dirty="0" smtClean="0"/>
              <a:t> Govt of Pakistan after seeing the opportunities also plan to establish venture fund through HEC and university ORICs</a:t>
            </a:r>
            <a:endParaRPr lang="en-US" dirty="0"/>
          </a:p>
          <a:p>
            <a:endParaRPr lang="en-US" dirty="0"/>
          </a:p>
        </p:txBody>
      </p:sp>
      <p:sp>
        <p:nvSpPr>
          <p:cNvPr id="4" name="Title 1"/>
          <p:cNvSpPr>
            <a:spLocks noGrp="1"/>
          </p:cNvSpPr>
          <p:nvPr>
            <p:ph type="title"/>
          </p:nvPr>
        </p:nvSpPr>
        <p:spPr>
          <a:xfrm>
            <a:off x="457200" y="46038"/>
            <a:ext cx="8229600" cy="944562"/>
          </a:xfrm>
        </p:spPr>
        <p:txBody>
          <a:bodyPr/>
          <a:lstStyle/>
          <a:p>
            <a:r>
              <a:rPr lang="en-US" dirty="0" smtClean="0">
                <a:solidFill>
                  <a:srgbClr val="0000FF"/>
                </a:solidFill>
              </a:rPr>
              <a:t>Take Away Lessons</a:t>
            </a:r>
            <a:endParaRPr lang="en-US" dirty="0">
              <a:solidFill>
                <a:srgbClr val="0000FF"/>
              </a:solidFill>
            </a:endParaRPr>
          </a:p>
        </p:txBody>
      </p:sp>
    </p:spTree>
    <p:extLst>
      <p:ext uri="{BB962C8B-B14F-4D97-AF65-F5344CB8AC3E}">
        <p14:creationId xmlns:p14="http://schemas.microsoft.com/office/powerpoint/2010/main" val="3606119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048000"/>
            <a:ext cx="7772400" cy="1362075"/>
          </a:xfrm>
        </p:spPr>
        <p:txBody>
          <a:bodyPr/>
          <a:lstStyle/>
          <a:p>
            <a:pPr algn="ctr"/>
            <a:r>
              <a:rPr lang="en-US" sz="4400" dirty="0" smtClean="0"/>
              <a:t>Thank you</a:t>
            </a:r>
            <a:endParaRPr lang="en-US" sz="4400" dirty="0"/>
          </a:p>
        </p:txBody>
      </p:sp>
      <p:sp>
        <p:nvSpPr>
          <p:cNvPr id="9" name="Text Placeholder 8"/>
          <p:cNvSpPr>
            <a:spLocks noGrp="1"/>
          </p:cNvSpPr>
          <p:nvPr>
            <p:ph type="body" idx="1"/>
          </p:nvPr>
        </p:nvSpPr>
        <p:spPr>
          <a:xfrm>
            <a:off x="762000" y="2667000"/>
            <a:ext cx="7772400" cy="1500187"/>
          </a:xfrm>
        </p:spPr>
        <p:txBody>
          <a:bodyPr/>
          <a:lstStyle/>
          <a:p>
            <a:endParaRPr lang="en-US" dirty="0"/>
          </a:p>
        </p:txBody>
      </p:sp>
      <p:sp>
        <p:nvSpPr>
          <p:cNvPr id="2" name="Slide Number Placeholder 1"/>
          <p:cNvSpPr>
            <a:spLocks noGrp="1"/>
          </p:cNvSpPr>
          <p:nvPr>
            <p:ph type="sldNum" sz="quarter" idx="12"/>
          </p:nvPr>
        </p:nvSpPr>
        <p:spPr/>
        <p:txBody>
          <a:bodyPr/>
          <a:lstStyle/>
          <a:p>
            <a:fld id="{F6B8FD2F-AC15-4626-9332-B78DC7E3F9DF}" type="slidenum">
              <a:rPr lang="en-US" smtClean="0">
                <a:solidFill>
                  <a:prstClr val="black">
                    <a:tint val="75000"/>
                  </a:prstClr>
                </a:solidFill>
              </a:rPr>
              <a:pPr/>
              <a:t>35</a:t>
            </a:fld>
            <a:endParaRPr lang="en-US">
              <a:solidFill>
                <a:prstClr val="black">
                  <a:tint val="75000"/>
                </a:prstClr>
              </a:solidFill>
            </a:endParaRPr>
          </a:p>
        </p:txBody>
      </p:sp>
      <p:sp>
        <p:nvSpPr>
          <p:cNvPr id="442370" name="Text Box 2"/>
          <p:cNvSpPr txBox="1">
            <a:spLocks noChangeArrowheads="1"/>
          </p:cNvSpPr>
          <p:nvPr/>
        </p:nvSpPr>
        <p:spPr bwMode="auto">
          <a:xfrm>
            <a:off x="212725" y="6589713"/>
            <a:ext cx="184150" cy="366712"/>
          </a:xfrm>
          <a:prstGeom prst="rect">
            <a:avLst/>
          </a:prstGeom>
          <a:noFill/>
          <a:ln w="9525" algn="ctr">
            <a:noFill/>
            <a:miter lim="800000"/>
            <a:headEnd/>
            <a:tailEnd/>
          </a:ln>
          <a:effectLst>
            <a:outerShdw dist="107763" dir="2700000" algn="ctr" rotWithShape="0">
              <a:srgbClr val="808080"/>
            </a:outerShdw>
          </a:effectLst>
        </p:spPr>
        <p:txBody>
          <a:bodyPr wrap="none">
            <a:spAutoFit/>
          </a:bodyPr>
          <a:lstStyle/>
          <a:p>
            <a:pPr algn="ctr" fontAlgn="auto">
              <a:spcBef>
                <a:spcPts val="0"/>
              </a:spcBef>
              <a:spcAft>
                <a:spcPts val="0"/>
              </a:spcAft>
              <a:defRPr/>
            </a:pPr>
            <a:endParaRPr lang="en-US">
              <a:latin typeface="+mn-lt"/>
            </a:endParaRPr>
          </a:p>
        </p:txBody>
      </p:sp>
      <p:sp>
        <p:nvSpPr>
          <p:cNvPr id="442371" name="Text Box 3"/>
          <p:cNvSpPr txBox="1">
            <a:spLocks noChangeArrowheads="1"/>
          </p:cNvSpPr>
          <p:nvPr/>
        </p:nvSpPr>
        <p:spPr bwMode="auto">
          <a:xfrm>
            <a:off x="8959850" y="6400800"/>
            <a:ext cx="184150" cy="274638"/>
          </a:xfrm>
          <a:prstGeom prst="rect">
            <a:avLst/>
          </a:prstGeom>
          <a:noFill/>
          <a:ln w="9525" algn="ctr">
            <a:noFill/>
            <a:miter lim="800000"/>
            <a:headEnd/>
            <a:tailEnd/>
          </a:ln>
          <a:effectLst>
            <a:outerShdw dist="107763" dir="2700000" algn="ctr" rotWithShape="0">
              <a:srgbClr val="808080"/>
            </a:outerShdw>
          </a:effectLst>
        </p:spPr>
        <p:txBody>
          <a:bodyPr wrap="none">
            <a:spAutoFit/>
          </a:bodyPr>
          <a:lstStyle/>
          <a:p>
            <a:pPr algn="r" fontAlgn="auto">
              <a:spcBef>
                <a:spcPts val="0"/>
              </a:spcBef>
              <a:spcAft>
                <a:spcPts val="0"/>
              </a:spcAft>
              <a:defRPr/>
            </a:pPr>
            <a:endParaRPr lang="en-US" sz="1200">
              <a:solidFill>
                <a:schemeClr val="bg1"/>
              </a:solidFill>
              <a:latin typeface="+mn-lt"/>
            </a:endParaRPr>
          </a:p>
        </p:txBody>
      </p:sp>
      <p:pic>
        <p:nvPicPr>
          <p:cNvPr id="162818" name="Picture 2" descr="http://assessor.co.douglas.nv.us/images/thank-you.jpg"/>
          <p:cNvPicPr>
            <a:picLocks noChangeAspect="1" noChangeArrowheads="1"/>
          </p:cNvPicPr>
          <p:nvPr/>
        </p:nvPicPr>
        <p:blipFill>
          <a:blip r:embed="rId3" cstate="print"/>
          <a:srcRect/>
          <a:stretch>
            <a:fillRect/>
          </a:stretch>
        </p:blipFill>
        <p:spPr bwMode="auto">
          <a:xfrm>
            <a:off x="-1" y="0"/>
            <a:ext cx="9170973" cy="6096000"/>
          </a:xfrm>
          <a:prstGeom prst="rect">
            <a:avLst/>
          </a:prstGeom>
          <a:noFill/>
        </p:spPr>
      </p:pic>
      <p:sp>
        <p:nvSpPr>
          <p:cNvPr id="10" name="Rectangle 9"/>
          <p:cNvSpPr/>
          <p:nvPr/>
        </p:nvSpPr>
        <p:spPr bwMode="auto">
          <a:xfrm>
            <a:off x="0" y="6096000"/>
            <a:ext cx="9144000" cy="762000"/>
          </a:xfrm>
          <a:prstGeom prst="rect">
            <a:avLst/>
          </a:prstGeom>
          <a:solidFill>
            <a:schemeClr val="tx1"/>
          </a:solidFill>
          <a:ln w="9525" cap="flat" cmpd="sng" algn="ctr">
            <a:solidFill>
              <a:srgbClr val="000000"/>
            </a:solidFill>
            <a:prstDash val="solid"/>
            <a:round/>
            <a:headEnd type="none" w="med" len="med"/>
            <a:tailEnd type="none" w="med" len="med"/>
          </a:ln>
          <a:effectLst>
            <a:outerShdw dist="107763" dir="2700000" algn="ctr" rotWithShape="0">
              <a:srgbClr val="808080"/>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1255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Pakistan Innovation Potential</a:t>
            </a:r>
            <a:endParaRPr lang="en-US" dirty="0"/>
          </a:p>
        </p:txBody>
      </p:sp>
      <p:pic>
        <p:nvPicPr>
          <p:cNvPr id="3" name="9500a2b1964004a7f159ab85a78dd179.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32000" y="2006600"/>
            <a:ext cx="5080000" cy="2844800"/>
          </a:xfrm>
          <a:prstGeom prst="rect">
            <a:avLst/>
          </a:prstGeom>
        </p:spPr>
      </p:pic>
      <p:pic>
        <p:nvPicPr>
          <p:cNvPr id="5" name="9500a2b1964004a7f159ab85a78dd179.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32000" y="2006600"/>
            <a:ext cx="5080000" cy="2844800"/>
          </a:xfrm>
          <a:prstGeom prst="rect">
            <a:avLst/>
          </a:prstGeom>
        </p:spPr>
      </p:pic>
      <p:sp>
        <p:nvSpPr>
          <p:cNvPr id="4" name="TextBox 3"/>
          <p:cNvSpPr txBox="1"/>
          <p:nvPr/>
        </p:nvSpPr>
        <p:spPr>
          <a:xfrm>
            <a:off x="3733800" y="1290935"/>
            <a:ext cx="1443725" cy="461665"/>
          </a:xfrm>
          <a:prstGeom prst="rect">
            <a:avLst/>
          </a:prstGeom>
          <a:noFill/>
        </p:spPr>
        <p:txBody>
          <a:bodyPr wrap="none" rtlCol="0">
            <a:spAutoFit/>
          </a:bodyPr>
          <a:lstStyle/>
          <a:p>
            <a:r>
              <a:rPr lang="en-US" sz="2400" dirty="0" smtClean="0">
                <a:solidFill>
                  <a:schemeClr val="accent2"/>
                </a:solidFill>
              </a:rPr>
              <a:t>Video Clip</a:t>
            </a:r>
            <a:endParaRPr lang="en-US" sz="2400" dirty="0">
              <a:solidFill>
                <a:schemeClr val="accent2"/>
              </a:solidFill>
            </a:endParaRPr>
          </a:p>
        </p:txBody>
      </p:sp>
    </p:spTree>
    <p:extLst>
      <p:ext uri="{BB962C8B-B14F-4D97-AF65-F5344CB8AC3E}">
        <p14:creationId xmlns:p14="http://schemas.microsoft.com/office/powerpoint/2010/main" val="469391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vol="100000">
                <p:cTn id="13"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Maha Hasan\Maha- NUST\MCO- 2013- DNP\NUST Presentation\cips-pic.jpg"/>
          <p:cNvPicPr>
            <a:picLocks noChangeAspect="1" noChangeArrowheads="1"/>
          </p:cNvPicPr>
          <p:nvPr/>
        </p:nvPicPr>
        <p:blipFill rotWithShape="1">
          <a:blip r:embed="rId3">
            <a:extLst>
              <a:ext uri="{28A0092B-C50C-407E-A947-70E740481C1C}">
                <a14:useLocalDpi xmlns:a14="http://schemas.microsoft.com/office/drawing/2010/main" val="0"/>
              </a:ext>
            </a:extLst>
          </a:blip>
          <a:srcRect b="2307"/>
          <a:stretch/>
        </p:blipFill>
        <p:spPr bwMode="auto">
          <a:xfrm>
            <a:off x="-3902" y="0"/>
            <a:ext cx="9147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95400" y="152400"/>
            <a:ext cx="7848600" cy="1015663"/>
          </a:xfrm>
          <a:prstGeom prst="rect">
            <a:avLst/>
          </a:prstGeom>
          <a:solidFill>
            <a:schemeClr val="accent2"/>
          </a:solidFill>
        </p:spPr>
        <p:txBody>
          <a:bodyPr>
            <a:spAutoFit/>
          </a:bodyPr>
          <a:lstStyle/>
          <a:p>
            <a:pPr algn="ctr">
              <a:defRPr/>
            </a:pPr>
            <a:r>
              <a:rPr lang="en-US" sz="3000" b="1" dirty="0">
                <a:solidFill>
                  <a:schemeClr val="bg1"/>
                </a:solidFill>
                <a:effectLst>
                  <a:outerShdw blurRad="38100" dist="38100" dir="2700000" algn="tl">
                    <a:srgbClr val="000000">
                      <a:alpha val="43137"/>
                    </a:srgbClr>
                  </a:outerShdw>
                </a:effectLst>
                <a:latin typeface="Calibri"/>
              </a:rPr>
              <a:t>National University of Sciences &amp; </a:t>
            </a:r>
            <a:r>
              <a:rPr lang="en-US" sz="3000" b="1" dirty="0" smtClean="0">
                <a:solidFill>
                  <a:schemeClr val="bg1"/>
                </a:solidFill>
                <a:effectLst>
                  <a:outerShdw blurRad="38100" dist="38100" dir="2700000" algn="tl">
                    <a:srgbClr val="000000">
                      <a:alpha val="43137"/>
                    </a:srgbClr>
                  </a:outerShdw>
                </a:effectLst>
                <a:latin typeface="Calibri"/>
              </a:rPr>
              <a:t>Technology</a:t>
            </a:r>
          </a:p>
          <a:p>
            <a:pPr algn="ctr">
              <a:defRPr/>
            </a:pPr>
            <a:r>
              <a:rPr lang="en-US" sz="3000" b="1" dirty="0" smtClean="0">
                <a:solidFill>
                  <a:schemeClr val="bg1"/>
                </a:solidFill>
                <a:effectLst>
                  <a:outerShdw blurRad="38100" dist="38100" dir="2700000" algn="tl">
                    <a:srgbClr val="000000">
                      <a:alpha val="43137"/>
                    </a:srgbClr>
                  </a:outerShdw>
                </a:effectLst>
                <a:latin typeface="Calibri"/>
              </a:rPr>
              <a:t>(Established in 1991) </a:t>
            </a:r>
            <a:endParaRPr lang="en-US" sz="3000" b="1" dirty="0">
              <a:solidFill>
                <a:schemeClr val="bg1"/>
              </a:solidFill>
              <a:effectLst>
                <a:outerShdw blurRad="38100" dist="38100" dir="2700000" algn="tl">
                  <a:srgbClr val="000000">
                    <a:alpha val="43137"/>
                  </a:srgbClr>
                </a:outerShdw>
              </a:effectLst>
              <a:latin typeface="Calibri"/>
            </a:endParaRPr>
          </a:p>
        </p:txBody>
      </p:sp>
      <p:sp>
        <p:nvSpPr>
          <p:cNvPr id="13" name="TextBox 12"/>
          <p:cNvSpPr txBox="1"/>
          <p:nvPr/>
        </p:nvSpPr>
        <p:spPr>
          <a:xfrm>
            <a:off x="3314700" y="1654314"/>
            <a:ext cx="4572000" cy="707886"/>
          </a:xfrm>
          <a:prstGeom prst="rect">
            <a:avLst/>
          </a:prstGeom>
          <a:noFill/>
        </p:spPr>
        <p:txBody>
          <a:bodyPr wrap="square">
            <a:spAutoFit/>
          </a:bodyPr>
          <a:lstStyle/>
          <a:p>
            <a:pPr>
              <a:defRPr/>
            </a:pPr>
            <a:r>
              <a:rPr lang="en-US" sz="4000" dirty="0" smtClean="0">
                <a:effectLst>
                  <a:outerShdw blurRad="38100" dist="38100" dir="2700000" algn="tl">
                    <a:srgbClr val="000000">
                      <a:alpha val="43137"/>
                    </a:srgbClr>
                  </a:outerShdw>
                </a:effectLst>
                <a:latin typeface="Malgun Gothic" pitchFamily="34" charset="-127"/>
                <a:ea typeface="Malgun Gothic" pitchFamily="34" charset="-127"/>
              </a:rPr>
              <a:t>The IP Journey</a:t>
            </a:r>
            <a:endParaRPr lang="en-US" sz="4000" dirty="0">
              <a:effectLst>
                <a:outerShdw blurRad="38100" dist="38100" dir="2700000" algn="tl">
                  <a:srgbClr val="000000">
                    <a:alpha val="43137"/>
                  </a:srgbClr>
                </a:outerShdw>
              </a:effectLst>
              <a:latin typeface="Malgun Gothic" pitchFamily="34" charset="-127"/>
              <a:ea typeface="Malgun Gothic" pitchFamily="34" charset="-127"/>
            </a:endParaRPr>
          </a:p>
        </p:txBody>
      </p:sp>
      <p:sp>
        <p:nvSpPr>
          <p:cNvPr id="153605" name="Slide Number Placeholder 4"/>
          <p:cNvSpPr>
            <a:spLocks noGrp="1"/>
          </p:cNvSpPr>
          <p:nvPr>
            <p:ph type="sldNum" sz="quarter" idx="12"/>
          </p:nvPr>
        </p:nvSpPr>
        <p:spPr>
          <a:xfrm>
            <a:off x="8640762" y="6531255"/>
            <a:ext cx="503238" cy="360363"/>
          </a:xfrm>
          <a:noFill/>
        </p:spPr>
        <p:txBody>
          <a:bodyPr/>
          <a:lstStyle/>
          <a:p>
            <a:fld id="{7F169DD5-1BD6-4883-AB67-CA62E0655158}" type="slidenum">
              <a:rPr lang="en-US" b="1" smtClean="0">
                <a:solidFill>
                  <a:srgbClr val="FFFFFF"/>
                </a:solidFill>
                <a:effectLst>
                  <a:outerShdw blurRad="38100" dist="38100" dir="2700000" algn="tl">
                    <a:srgbClr val="000000">
                      <a:alpha val="43137"/>
                    </a:srgbClr>
                  </a:outerShdw>
                </a:effectLst>
              </a:rPr>
              <a:pPr/>
              <a:t>5</a:t>
            </a:fld>
            <a:endParaRPr lang="en-US" b="1"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31568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rot="16200000">
            <a:off x="1239079" y="-1219200"/>
            <a:ext cx="6858000" cy="9296400"/>
          </a:xfrm>
          <a:prstGeom prst="rect">
            <a:avLst/>
          </a:prstGeom>
          <a:blipFill>
            <a:blip r:embed="rId3" cstate="print"/>
            <a:tile tx="0" ty="0" sx="100000" sy="100000" flip="none" algn="tl"/>
          </a:blip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endParaRPr lang="en-US" b="1">
              <a:solidFill>
                <a:srgbClr val="000000"/>
              </a:solidFill>
              <a:latin typeface="Arial" charset="0"/>
            </a:endParaRPr>
          </a:p>
        </p:txBody>
      </p:sp>
      <p:sp>
        <p:nvSpPr>
          <p:cNvPr id="10" name="Rectangle 9"/>
          <p:cNvSpPr/>
          <p:nvPr/>
        </p:nvSpPr>
        <p:spPr bwMode="auto">
          <a:xfrm rot="16200000">
            <a:off x="4556918" y="-623093"/>
            <a:ext cx="182563" cy="9296400"/>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endParaRPr lang="en-US" b="1">
              <a:solidFill>
                <a:srgbClr val="000000"/>
              </a:solidFill>
              <a:latin typeface="Arial" charset="0"/>
            </a:endParaRPr>
          </a:p>
        </p:txBody>
      </p:sp>
      <p:sp>
        <p:nvSpPr>
          <p:cNvPr id="9" name="Rectangle 8"/>
          <p:cNvSpPr/>
          <p:nvPr/>
        </p:nvSpPr>
        <p:spPr bwMode="auto">
          <a:xfrm rot="16200000">
            <a:off x="4556918" y="-3032918"/>
            <a:ext cx="182563" cy="9296400"/>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endParaRPr lang="en-US" b="1">
              <a:solidFill>
                <a:srgbClr val="000000"/>
              </a:solidFill>
              <a:latin typeface="Arial" charset="0"/>
            </a:endParaRPr>
          </a:p>
        </p:txBody>
      </p:sp>
      <p:sp>
        <p:nvSpPr>
          <p:cNvPr id="7" name="Rectangle 6"/>
          <p:cNvSpPr/>
          <p:nvPr/>
        </p:nvSpPr>
        <p:spPr bwMode="auto">
          <a:xfrm rot="16200000">
            <a:off x="4418806" y="-608806"/>
            <a:ext cx="2592388" cy="6858000"/>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endParaRPr lang="en-US" b="1">
              <a:solidFill>
                <a:srgbClr val="000000"/>
              </a:solidFill>
              <a:latin typeface="Arial" charset="0"/>
            </a:endParaRPr>
          </a:p>
        </p:txBody>
      </p:sp>
      <p:sp>
        <p:nvSpPr>
          <p:cNvPr id="12" name="Title 1"/>
          <p:cNvSpPr txBox="1">
            <a:spLocks/>
          </p:cNvSpPr>
          <p:nvPr/>
        </p:nvSpPr>
        <p:spPr>
          <a:xfrm>
            <a:off x="0" y="0"/>
            <a:ext cx="9296400" cy="896938"/>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kern="0" dirty="0" smtClean="0">
                <a:solidFill>
                  <a:srgbClr val="EFEDE1"/>
                </a:solidFill>
                <a:cs typeface="Arial" pitchFamily="34" charset="0"/>
              </a:rPr>
              <a:t>NUST Rankings</a:t>
            </a:r>
            <a:endParaRPr lang="en-US" sz="3600" b="1" kern="0" dirty="0">
              <a:solidFill>
                <a:srgbClr val="EFEDE1"/>
              </a:solidFill>
              <a:cs typeface="Arial" pitchFamily="34" charset="0"/>
            </a:endParaRPr>
          </a:p>
        </p:txBody>
      </p:sp>
      <p:sp>
        <p:nvSpPr>
          <p:cNvPr id="13" name="TextBox 12"/>
          <p:cNvSpPr txBox="1"/>
          <p:nvPr/>
        </p:nvSpPr>
        <p:spPr>
          <a:xfrm>
            <a:off x="0" y="896938"/>
            <a:ext cx="92964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rgbClr val="FFFFFF"/>
              </a:solidFill>
              <a:latin typeface="Calibri"/>
              <a:cs typeface="Arial" pitchFamily="34" charset="0"/>
            </a:endParaRPr>
          </a:p>
        </p:txBody>
      </p:sp>
      <p:sp>
        <p:nvSpPr>
          <p:cNvPr id="14" name="Rectangle 13"/>
          <p:cNvSpPr/>
          <p:nvPr/>
        </p:nvSpPr>
        <p:spPr>
          <a:xfrm>
            <a:off x="0" y="1277833"/>
            <a:ext cx="9296400" cy="107950"/>
          </a:xfrm>
          <a:prstGeom prst="rect">
            <a:avLst/>
          </a:prstGeom>
          <a:solidFill>
            <a:srgbClr val="FFC000"/>
          </a:solidFill>
          <a:ln>
            <a:noFill/>
          </a:ln>
          <a:effectLst>
            <a:outerShdw blurRad="152400" dist="317500" dir="5400000" sx="90000" sy="-19000" rotWithShape="0">
              <a:prstClr val="black">
                <a:alpha val="15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2" name="Rectangle 1"/>
          <p:cNvSpPr/>
          <p:nvPr/>
        </p:nvSpPr>
        <p:spPr bwMode="auto">
          <a:xfrm>
            <a:off x="152400" y="-203200"/>
            <a:ext cx="1828800" cy="7289800"/>
          </a:xfrm>
          <a:prstGeom prst="rect">
            <a:avLst/>
          </a:prstGeom>
          <a:solidFill>
            <a:schemeClr val="tx1"/>
          </a:solidFill>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endParaRPr lang="en-US" b="1">
              <a:solidFill>
                <a:srgbClr val="000000"/>
              </a:solidFill>
              <a:latin typeface="Arial" charset="0"/>
            </a:endParaRPr>
          </a:p>
        </p:txBody>
      </p:sp>
      <p:pic>
        <p:nvPicPr>
          <p:cNvPr id="314370" name="Picture 2" descr="D:\Maha Hasan\Maha- NUST\MCO- 2013- DNP\NUST Images\NUST Leaks- Campus pics\66347_477080822326469_1479873838_n.jpg"/>
          <p:cNvPicPr>
            <a:picLocks noChangeAspect="1" noChangeArrowheads="1"/>
          </p:cNvPicPr>
          <p:nvPr/>
        </p:nvPicPr>
        <p:blipFill>
          <a:blip r:embed="rId4" cstate="print">
            <a:extLst/>
          </a:blip>
          <a:srcRect/>
          <a:stretch>
            <a:fillRect/>
          </a:stretch>
        </p:blipFill>
        <p:spPr bwMode="auto">
          <a:xfrm>
            <a:off x="2570829" y="1926939"/>
            <a:ext cx="3160406" cy="1786507"/>
          </a:xfrm>
          <a:prstGeom prst="rect">
            <a:avLst/>
          </a:prstGeom>
          <a:ln>
            <a:noFill/>
          </a:ln>
          <a:effectLst>
            <a:softEdge rad="112500"/>
          </a:effectLst>
          <a:extLst/>
        </p:spPr>
      </p:pic>
      <p:pic>
        <p:nvPicPr>
          <p:cNvPr id="314372" name="Picture 4" descr="D:\Maha Hasan\Maha- NUST\MCO- 2013- DNP\NUST Images\NUST student club pics\1383507_593203387408658_1035094114_n.jpg"/>
          <p:cNvPicPr>
            <a:picLocks noChangeAspect="1" noChangeArrowheads="1"/>
          </p:cNvPicPr>
          <p:nvPr/>
        </p:nvPicPr>
        <p:blipFill>
          <a:blip r:embed="rId5" cstate="print">
            <a:extLst/>
          </a:blip>
          <a:srcRect/>
          <a:stretch>
            <a:fillRect/>
          </a:stretch>
        </p:blipFill>
        <p:spPr bwMode="auto">
          <a:xfrm>
            <a:off x="301627" y="2878084"/>
            <a:ext cx="1554540" cy="1036360"/>
          </a:xfrm>
          <a:prstGeom prst="rect">
            <a:avLst/>
          </a:prstGeom>
          <a:ln>
            <a:noFill/>
          </a:ln>
          <a:effectLst>
            <a:softEdge rad="112500"/>
          </a:effectLst>
          <a:extLst/>
        </p:spPr>
      </p:pic>
      <p:pic>
        <p:nvPicPr>
          <p:cNvPr id="314373" name="Picture 5" descr="D:\Maha Hasan\Maha- NUST\MCO- 2013- DNP\NUST Images\NUST student club pics\577686_385570018143746_52682073_n.jpg"/>
          <p:cNvPicPr>
            <a:picLocks noChangeAspect="1" noChangeArrowheads="1"/>
          </p:cNvPicPr>
          <p:nvPr/>
        </p:nvPicPr>
        <p:blipFill>
          <a:blip r:embed="rId6" cstate="print">
            <a:extLst/>
          </a:blip>
          <a:srcRect/>
          <a:stretch>
            <a:fillRect/>
          </a:stretch>
        </p:blipFill>
        <p:spPr bwMode="auto">
          <a:xfrm>
            <a:off x="332171" y="4180151"/>
            <a:ext cx="1523996" cy="1736198"/>
          </a:xfrm>
          <a:prstGeom prst="rect">
            <a:avLst/>
          </a:prstGeom>
          <a:ln>
            <a:noFill/>
          </a:ln>
          <a:effectLst>
            <a:softEdge rad="112500"/>
          </a:effectLst>
          <a:extLst/>
        </p:spPr>
      </p:pic>
      <p:pic>
        <p:nvPicPr>
          <p:cNvPr id="314374" name="Picture 6" descr="D:\Maha Hasan\Maha- NUST\MCO- 2013- DNP\NUST Images\NUST student club pics\561068_414327561973908_1560544217_n.jpg"/>
          <p:cNvPicPr>
            <a:picLocks noChangeAspect="1" noChangeArrowheads="1"/>
          </p:cNvPicPr>
          <p:nvPr/>
        </p:nvPicPr>
        <p:blipFill>
          <a:blip r:embed="rId7" cstate="print">
            <a:extLst/>
          </a:blip>
          <a:srcRect/>
          <a:stretch>
            <a:fillRect/>
          </a:stretch>
        </p:blipFill>
        <p:spPr bwMode="auto">
          <a:xfrm>
            <a:off x="429353" y="791533"/>
            <a:ext cx="1354953" cy="1995023"/>
          </a:xfrm>
          <a:prstGeom prst="rect">
            <a:avLst/>
          </a:prstGeom>
          <a:ln>
            <a:noFill/>
          </a:ln>
          <a:effectLst>
            <a:softEdge rad="112500"/>
          </a:effectLst>
          <a:extLst/>
        </p:spPr>
      </p:pic>
      <p:sp>
        <p:nvSpPr>
          <p:cNvPr id="27" name="TextBox 26"/>
          <p:cNvSpPr txBox="1"/>
          <p:nvPr/>
        </p:nvSpPr>
        <p:spPr>
          <a:xfrm>
            <a:off x="2576512" y="4959521"/>
            <a:ext cx="6581775" cy="954107"/>
          </a:xfrm>
          <a:prstGeom prst="rect">
            <a:avLst/>
          </a:prstGeom>
          <a:noFill/>
        </p:spPr>
        <p:txBody>
          <a:bodyPr>
            <a:spAutoFit/>
          </a:bodyPr>
          <a:lstStyle/>
          <a:p>
            <a:pPr algn="r" eaLnBrk="0" hangingPunct="0">
              <a:spcBef>
                <a:spcPts val="0"/>
              </a:spcBef>
              <a:defRPr/>
            </a:pPr>
            <a:r>
              <a:rPr lang="en-US" sz="3200" b="1" dirty="0">
                <a:solidFill>
                  <a:srgbClr val="000000"/>
                </a:solidFill>
                <a:latin typeface="Calibri"/>
              </a:rPr>
              <a:t>ASIAN RANKING</a:t>
            </a:r>
          </a:p>
          <a:p>
            <a:pPr marL="465138" indent="-347663" algn="r" eaLnBrk="0" hangingPunct="0">
              <a:spcBef>
                <a:spcPts val="0"/>
              </a:spcBef>
              <a:defRPr/>
            </a:pPr>
            <a:r>
              <a:rPr lang="en-US" sz="2400" b="1" dirty="0">
                <a:solidFill>
                  <a:srgbClr val="FF0000"/>
                </a:solidFill>
                <a:effectLst>
                  <a:outerShdw blurRad="38100" dist="38100" dir="2700000" algn="tl">
                    <a:srgbClr val="000000">
                      <a:alpha val="43137"/>
                    </a:srgbClr>
                  </a:outerShdw>
                </a:effectLst>
                <a:latin typeface="Calibri"/>
              </a:rPr>
              <a:t>Top 200 </a:t>
            </a:r>
            <a:r>
              <a:rPr lang="en-US" sz="2400" b="1" dirty="0" smtClean="0">
                <a:solidFill>
                  <a:srgbClr val="FF0000"/>
                </a:solidFill>
                <a:effectLst>
                  <a:outerShdw blurRad="38100" dist="38100" dir="2700000" algn="tl">
                    <a:srgbClr val="000000">
                      <a:alpha val="43137"/>
                    </a:srgbClr>
                  </a:outerShdw>
                </a:effectLst>
                <a:latin typeface="Calibri"/>
              </a:rPr>
              <a:t>Universities </a:t>
            </a:r>
            <a:r>
              <a:rPr lang="en-US" sz="2400" b="1" dirty="0" smtClean="0">
                <a:solidFill>
                  <a:srgbClr val="333399">
                    <a:lumMod val="50000"/>
                  </a:srgbClr>
                </a:solidFill>
                <a:effectLst>
                  <a:outerShdw blurRad="38100" dist="38100" dir="2700000" algn="tl">
                    <a:srgbClr val="000000">
                      <a:alpha val="43137"/>
                    </a:srgbClr>
                  </a:outerShdw>
                </a:effectLst>
                <a:latin typeface="Calibri"/>
              </a:rPr>
              <a:t>(120</a:t>
            </a:r>
            <a:r>
              <a:rPr lang="en-US" sz="2400" b="1" baseline="30000" dirty="0" smtClean="0">
                <a:solidFill>
                  <a:srgbClr val="333399">
                    <a:lumMod val="50000"/>
                  </a:srgbClr>
                </a:solidFill>
                <a:effectLst>
                  <a:outerShdw blurRad="38100" dist="38100" dir="2700000" algn="tl">
                    <a:srgbClr val="000000">
                      <a:alpha val="43137"/>
                    </a:srgbClr>
                  </a:outerShdw>
                </a:effectLst>
                <a:latin typeface="Calibri"/>
              </a:rPr>
              <a:t>th</a:t>
            </a:r>
            <a:r>
              <a:rPr lang="en-US" sz="2400" b="1" dirty="0" smtClean="0">
                <a:solidFill>
                  <a:srgbClr val="333399">
                    <a:lumMod val="50000"/>
                  </a:srgbClr>
                </a:solidFill>
                <a:effectLst>
                  <a:outerShdw blurRad="38100" dist="38100" dir="2700000" algn="tl">
                    <a:srgbClr val="000000">
                      <a:alpha val="43137"/>
                    </a:srgbClr>
                  </a:outerShdw>
                </a:effectLst>
                <a:latin typeface="Calibri"/>
              </a:rPr>
              <a:t>)</a:t>
            </a:r>
            <a:endParaRPr lang="en-US" sz="2400" b="1" dirty="0">
              <a:solidFill>
                <a:srgbClr val="333399">
                  <a:lumMod val="50000"/>
                </a:srgbClr>
              </a:solidFill>
              <a:effectLst>
                <a:outerShdw blurRad="38100" dist="38100" dir="2700000" algn="tl">
                  <a:srgbClr val="000000">
                    <a:alpha val="43137"/>
                  </a:srgbClr>
                </a:outerShdw>
              </a:effectLst>
              <a:latin typeface="Calibri"/>
            </a:endParaRPr>
          </a:p>
        </p:txBody>
      </p:sp>
      <p:sp>
        <p:nvSpPr>
          <p:cNvPr id="30" name="TextBox 29"/>
          <p:cNvSpPr txBox="1"/>
          <p:nvPr/>
        </p:nvSpPr>
        <p:spPr>
          <a:xfrm>
            <a:off x="2005856" y="5780782"/>
            <a:ext cx="6581775" cy="954107"/>
          </a:xfrm>
          <a:prstGeom prst="rect">
            <a:avLst/>
          </a:prstGeom>
          <a:noFill/>
        </p:spPr>
        <p:txBody>
          <a:bodyPr>
            <a:spAutoFit/>
          </a:bodyPr>
          <a:lstStyle/>
          <a:p>
            <a:pPr eaLnBrk="0" hangingPunct="0">
              <a:spcBef>
                <a:spcPts val="0"/>
              </a:spcBef>
              <a:defRPr/>
            </a:pPr>
            <a:r>
              <a:rPr lang="en-US" sz="3200" b="1" dirty="0" smtClean="0">
                <a:solidFill>
                  <a:srgbClr val="000000"/>
                </a:solidFill>
                <a:latin typeface="Calibri"/>
              </a:rPr>
              <a:t>Pakistan HEC </a:t>
            </a:r>
            <a:r>
              <a:rPr lang="en-US" sz="3200" b="1" dirty="0">
                <a:solidFill>
                  <a:srgbClr val="000000"/>
                </a:solidFill>
                <a:latin typeface="Calibri"/>
              </a:rPr>
              <a:t>RANKING</a:t>
            </a:r>
          </a:p>
          <a:p>
            <a:pPr eaLnBrk="0" hangingPunct="0">
              <a:spcBef>
                <a:spcPts val="0"/>
              </a:spcBef>
              <a:defRPr/>
            </a:pPr>
            <a:r>
              <a:rPr lang="en-US" sz="2400" b="1" dirty="0">
                <a:solidFill>
                  <a:srgbClr val="FF0000"/>
                </a:solidFill>
                <a:effectLst>
                  <a:outerShdw blurRad="38100" dist="38100" dir="2700000" algn="tl">
                    <a:srgbClr val="000000">
                      <a:alpha val="43137"/>
                    </a:srgbClr>
                  </a:outerShdw>
                </a:effectLst>
                <a:latin typeface="Calibri"/>
              </a:rPr>
              <a:t>Top General (Large) University</a:t>
            </a:r>
          </a:p>
        </p:txBody>
      </p:sp>
      <p:sp>
        <p:nvSpPr>
          <p:cNvPr id="4" name="Rounded Rectangle 3"/>
          <p:cNvSpPr/>
          <p:nvPr/>
        </p:nvSpPr>
        <p:spPr bwMode="auto">
          <a:xfrm>
            <a:off x="332171" y="6122988"/>
            <a:ext cx="1523996" cy="963612"/>
          </a:xfrm>
          <a:prstGeom prst="roundRect">
            <a:avLst/>
          </a:prstGeom>
          <a:blipFill>
            <a:blip r:embed="rId3" cstate="print"/>
            <a:tile tx="0" ty="0" sx="100000" sy="100000" flip="none" algn="tl"/>
          </a:blipFill>
          <a:ln>
            <a:noFill/>
            <a:headEnd type="none" w="med" len="med"/>
            <a:tailEnd type="none" w="med" len="med"/>
          </a:ln>
          <a:effectLst>
            <a:softEdge rad="63500"/>
          </a:effectLst>
        </p:spPr>
        <p:style>
          <a:lnRef idx="2">
            <a:schemeClr val="dk1"/>
          </a:lnRef>
          <a:fillRef idx="1">
            <a:schemeClr val="lt1"/>
          </a:fillRef>
          <a:effectRef idx="0">
            <a:schemeClr val="dk1"/>
          </a:effectRef>
          <a:fontRef idx="minor">
            <a:schemeClr val="dk1"/>
          </a:fontRef>
        </p:style>
        <p:txBody>
          <a:bodyPr/>
          <a:lstStyle/>
          <a:p>
            <a:pPr algn="ctr">
              <a:defRPr/>
            </a:pPr>
            <a:endParaRPr lang="en-US" b="1">
              <a:solidFill>
                <a:srgbClr val="000000"/>
              </a:solidFill>
              <a:latin typeface="Arial" charset="0"/>
            </a:endParaRPr>
          </a:p>
        </p:txBody>
      </p:sp>
      <p:sp>
        <p:nvSpPr>
          <p:cNvPr id="24" name="Title 1"/>
          <p:cNvSpPr txBox="1">
            <a:spLocks/>
          </p:cNvSpPr>
          <p:nvPr/>
        </p:nvSpPr>
        <p:spPr>
          <a:xfrm>
            <a:off x="390525" y="-203200"/>
            <a:ext cx="1376363" cy="960438"/>
          </a:xfrm>
          <a:prstGeom prst="roundRect">
            <a:avLst/>
          </a:prstGeom>
          <a:solidFill>
            <a:srgbClr val="0055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endParaRPr lang="en-US" sz="3600" b="1" kern="0" dirty="0">
              <a:solidFill>
                <a:srgbClr val="EFEDE1"/>
              </a:solidFill>
              <a:cs typeface="Arial" pitchFamily="34" charset="0"/>
            </a:endParaRPr>
          </a:p>
        </p:txBody>
      </p:sp>
      <p:pic>
        <p:nvPicPr>
          <p:cNvPr id="20" name="Picture 5" descr="D:\Maha Hasan\Maha- NUST\MCO- 2013- DNP\NUST Images\NUST Leaks- Campus pics\379209_516631131704771_985742209_n.jpg"/>
          <p:cNvPicPr>
            <a:picLocks noChangeAspect="1" noChangeArrowheads="1"/>
          </p:cNvPicPr>
          <p:nvPr/>
        </p:nvPicPr>
        <p:blipFill>
          <a:blip r:embed="rId8" cstate="print"/>
          <a:srcRect/>
          <a:stretch>
            <a:fillRect/>
          </a:stretch>
        </p:blipFill>
        <p:spPr bwMode="auto">
          <a:xfrm>
            <a:off x="5867400" y="1828800"/>
            <a:ext cx="2971800" cy="1980696"/>
          </a:xfrm>
          <a:prstGeom prst="rect">
            <a:avLst/>
          </a:prstGeom>
          <a:ln>
            <a:noFill/>
          </a:ln>
          <a:effectLst>
            <a:softEdge rad="112500"/>
          </a:effectLst>
        </p:spPr>
      </p:pic>
      <p:sp>
        <p:nvSpPr>
          <p:cNvPr id="160790" name="Slide Number Placeholder 20"/>
          <p:cNvSpPr>
            <a:spLocks noGrp="1"/>
          </p:cNvSpPr>
          <p:nvPr>
            <p:ph type="sldNum" sz="quarter" idx="12"/>
          </p:nvPr>
        </p:nvSpPr>
        <p:spPr>
          <a:xfrm>
            <a:off x="7019544" y="6366669"/>
            <a:ext cx="2133600" cy="476250"/>
          </a:xfrm>
          <a:noFill/>
        </p:spPr>
        <p:txBody>
          <a:bodyPr/>
          <a:lstStyle/>
          <a:p>
            <a:fld id="{0A53808B-9D9A-4793-9CFE-B94BD2187DCF}" type="slidenum">
              <a:rPr lang="en-US" b="1" smtClean="0"/>
              <a:pPr/>
              <a:t>6</a:t>
            </a:fld>
            <a:endParaRPr lang="en-US" b="1" dirty="0" smtClean="0"/>
          </a:p>
        </p:txBody>
      </p:sp>
      <p:sp>
        <p:nvSpPr>
          <p:cNvPr id="21" name="TextBox 20"/>
          <p:cNvSpPr txBox="1"/>
          <p:nvPr/>
        </p:nvSpPr>
        <p:spPr>
          <a:xfrm>
            <a:off x="1981200" y="4063448"/>
            <a:ext cx="6581775" cy="954107"/>
          </a:xfrm>
          <a:prstGeom prst="rect">
            <a:avLst/>
          </a:prstGeom>
          <a:noFill/>
        </p:spPr>
        <p:txBody>
          <a:bodyPr>
            <a:spAutoFit/>
          </a:bodyPr>
          <a:lstStyle/>
          <a:p>
            <a:pPr eaLnBrk="0" hangingPunct="0">
              <a:spcBef>
                <a:spcPts val="0"/>
              </a:spcBef>
              <a:defRPr/>
            </a:pPr>
            <a:r>
              <a:rPr lang="en-US" sz="3200" b="1" dirty="0">
                <a:solidFill>
                  <a:srgbClr val="000000"/>
                </a:solidFill>
                <a:latin typeface="Calibri"/>
              </a:rPr>
              <a:t>WORLD RANKING</a:t>
            </a:r>
          </a:p>
          <a:p>
            <a:pPr marL="465138" indent="-347663" eaLnBrk="0" hangingPunct="0">
              <a:spcBef>
                <a:spcPts val="0"/>
              </a:spcBef>
              <a:defRPr/>
            </a:pPr>
            <a:r>
              <a:rPr lang="en-US" sz="2400" b="1" dirty="0" smtClean="0">
                <a:solidFill>
                  <a:srgbClr val="FF0000"/>
                </a:solidFill>
                <a:effectLst>
                  <a:outerShdw blurRad="38100" dist="38100" dir="2700000" algn="tl">
                    <a:srgbClr val="000000">
                      <a:alpha val="43137"/>
                    </a:srgbClr>
                  </a:outerShdw>
                </a:effectLst>
                <a:latin typeface="Calibri"/>
              </a:rPr>
              <a:t>Among Top </a:t>
            </a:r>
            <a:r>
              <a:rPr lang="en-US" sz="2400" b="1" dirty="0">
                <a:solidFill>
                  <a:srgbClr val="FF0000"/>
                </a:solidFill>
                <a:effectLst>
                  <a:outerShdw blurRad="38100" dist="38100" dir="2700000" algn="tl">
                    <a:srgbClr val="000000">
                      <a:alpha val="43137"/>
                    </a:srgbClr>
                  </a:outerShdw>
                </a:effectLst>
                <a:latin typeface="Calibri"/>
              </a:rPr>
              <a:t>500 Universities </a:t>
            </a:r>
          </a:p>
        </p:txBody>
      </p:sp>
    </p:spTree>
    <p:extLst>
      <p:ext uri="{BB962C8B-B14F-4D97-AF65-F5344CB8AC3E}">
        <p14:creationId xmlns:p14="http://schemas.microsoft.com/office/powerpoint/2010/main" val="71063546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1600200"/>
            <a:ext cx="8686800" cy="5029200"/>
          </a:xfrm>
        </p:spPr>
        <p:txBody>
          <a:bodyPr>
            <a:normAutofit/>
          </a:bodyPr>
          <a:lstStyle/>
          <a:p>
            <a:pPr algn="just">
              <a:buFont typeface="Courier New" panose="02070309020205020404" pitchFamily="49" charset="0"/>
              <a:buChar char="o"/>
            </a:pPr>
            <a:r>
              <a:rPr lang="en-US" sz="2800" dirty="0" smtClean="0">
                <a:latin typeface="Arial" pitchFamily="34" charset="0"/>
                <a:cs typeface="Arial" pitchFamily="34" charset="0"/>
              </a:rPr>
              <a:t>NUST established in 1991 was more teaching focused University having no linkages with industry.</a:t>
            </a:r>
          </a:p>
          <a:p>
            <a:pPr algn="just">
              <a:buFont typeface="Courier New" panose="02070309020205020404" pitchFamily="49" charset="0"/>
              <a:buChar char="o"/>
            </a:pPr>
            <a:endParaRPr lang="en-US" sz="900" dirty="0" smtClean="0">
              <a:latin typeface="Arial" pitchFamily="34" charset="0"/>
              <a:cs typeface="Arial" pitchFamily="34" charset="0"/>
            </a:endParaRPr>
          </a:p>
          <a:p>
            <a:pPr algn="just">
              <a:buFont typeface="Courier New" panose="02070309020205020404" pitchFamily="49" charset="0"/>
              <a:buChar char="o"/>
            </a:pPr>
            <a:r>
              <a:rPr lang="en-US" sz="2800" dirty="0" smtClean="0">
                <a:latin typeface="Arial" pitchFamily="34" charset="0"/>
                <a:cs typeface="Arial" pitchFamily="34" charset="0"/>
              </a:rPr>
              <a:t>In 2000 it established </a:t>
            </a:r>
            <a:r>
              <a:rPr lang="en-US" sz="2800" dirty="0">
                <a:latin typeface="Arial" pitchFamily="34" charset="0"/>
                <a:cs typeface="Arial" pitchFamily="34" charset="0"/>
              </a:rPr>
              <a:t>NUST Institute of IT (NIIT</a:t>
            </a:r>
            <a:r>
              <a:rPr lang="en-US" sz="2800" dirty="0" smtClean="0">
                <a:latin typeface="Arial" pitchFamily="34" charset="0"/>
                <a:cs typeface="Arial" pitchFamily="34" charset="0"/>
              </a:rPr>
              <a:t>)</a:t>
            </a:r>
            <a:endParaRPr lang="en-US" sz="8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NIIT established Corporate Advisory Council (CAC</a:t>
            </a:r>
            <a:r>
              <a:rPr lang="en-US" sz="2800" dirty="0" smtClean="0">
                <a:latin typeface="Arial" pitchFamily="34" charset="0"/>
                <a:cs typeface="Arial" pitchFamily="34" charset="0"/>
              </a:rPr>
              <a:t>) in 2003, </a:t>
            </a:r>
            <a:r>
              <a:rPr lang="en-US" sz="2800" dirty="0">
                <a:solidFill>
                  <a:srgbClr val="000000"/>
                </a:solidFill>
                <a:latin typeface="Arial" pitchFamily="34" charset="0"/>
                <a:cs typeface="Arial" pitchFamily="34" charset="0"/>
              </a:rPr>
              <a:t>but local industry had no interest in university beyond hiring the top talent</a:t>
            </a:r>
            <a:r>
              <a:rPr lang="en-US" sz="2800" dirty="0" smtClean="0">
                <a:solidFill>
                  <a:srgbClr val="000000"/>
                </a:solidFill>
                <a:latin typeface="Arial" pitchFamily="34" charset="0"/>
                <a:cs typeface="Arial" pitchFamily="34" charset="0"/>
              </a:rPr>
              <a:t>.</a:t>
            </a:r>
          </a:p>
          <a:p>
            <a:pPr algn="just">
              <a:buFont typeface="Courier New" panose="02070309020205020404" pitchFamily="49" charset="0"/>
              <a:buChar char="o"/>
            </a:pPr>
            <a:endParaRPr lang="en-US" sz="9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International </a:t>
            </a:r>
            <a:r>
              <a:rPr lang="en-US" sz="2800" dirty="0" smtClean="0">
                <a:latin typeface="Arial" pitchFamily="34" charset="0"/>
                <a:cs typeface="Arial" pitchFamily="34" charset="0"/>
              </a:rPr>
              <a:t>industry is largely </a:t>
            </a:r>
            <a:r>
              <a:rPr lang="en-US" sz="2800" dirty="0">
                <a:latin typeface="Arial" pitchFamily="34" charset="0"/>
                <a:cs typeface="Arial" pitchFamily="34" charset="0"/>
              </a:rPr>
              <a:t>unaware of the potential and opportunity of working with universities or IT industry in Pakistan.</a:t>
            </a: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2000 </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7</a:t>
            </a:fld>
            <a:endParaRPr lang="en-US" smtClean="0"/>
          </a:p>
        </p:txBody>
      </p:sp>
    </p:spTree>
    <p:extLst>
      <p:ext uri="{BB962C8B-B14F-4D97-AF65-F5344CB8AC3E}">
        <p14:creationId xmlns:p14="http://schemas.microsoft.com/office/powerpoint/2010/main" val="33005314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 y="1524000"/>
            <a:ext cx="8915400" cy="5334000"/>
          </a:xfrm>
        </p:spPr>
        <p:txBody>
          <a:bodyPr>
            <a:normAutofit fontScale="92500" lnSpcReduction="10000"/>
          </a:bodyPr>
          <a:lstStyle/>
          <a:p>
            <a:pPr algn="just">
              <a:buFont typeface="Courier New" panose="02070309020205020404" pitchFamily="49" charset="0"/>
              <a:buChar char="o"/>
            </a:pPr>
            <a:r>
              <a:rPr lang="en-US" sz="2800" dirty="0" smtClean="0">
                <a:latin typeface="Arial" pitchFamily="34" charset="0"/>
                <a:cs typeface="Arial" pitchFamily="34" charset="0"/>
              </a:rPr>
              <a:t>Professors working </a:t>
            </a:r>
            <a:r>
              <a:rPr lang="en-US" sz="2800" dirty="0">
                <a:latin typeface="Arial" pitchFamily="34" charset="0"/>
                <a:cs typeface="Arial" pitchFamily="34" charset="0"/>
              </a:rPr>
              <a:t>in </a:t>
            </a:r>
            <a:r>
              <a:rPr lang="en-US" sz="2800" dirty="0" smtClean="0">
                <a:latin typeface="Arial" pitchFamily="34" charset="0"/>
                <a:cs typeface="Arial" pitchFamily="34" charset="0"/>
              </a:rPr>
              <a:t>academic </a:t>
            </a:r>
            <a:r>
              <a:rPr lang="en-US" sz="2800" dirty="0">
                <a:latin typeface="Arial" pitchFamily="34" charset="0"/>
                <a:cs typeface="Arial" pitchFamily="34" charset="0"/>
              </a:rPr>
              <a:t>silos, producing decent quality research but not thinking about Tech commercialization aspects</a:t>
            </a:r>
            <a:r>
              <a:rPr lang="en-US" sz="2800" dirty="0" smtClean="0">
                <a:latin typeface="Arial" pitchFamily="34" charset="0"/>
                <a:cs typeface="Arial" pitchFamily="34" charset="0"/>
              </a:rPr>
              <a:t>.</a:t>
            </a:r>
          </a:p>
          <a:p>
            <a:pPr algn="just">
              <a:buFont typeface="Courier New" panose="02070309020205020404" pitchFamily="49" charset="0"/>
              <a:buChar char="o"/>
            </a:pPr>
            <a:endParaRPr lang="en-US" sz="10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NIIT initiated research collaboration with CERN which opened opportunities of research partnership with Stanford USA, Caltech USA and UWE </a:t>
            </a:r>
            <a:r>
              <a:rPr lang="en-US" sz="2800" dirty="0" smtClean="0">
                <a:latin typeface="Arial" pitchFamily="34" charset="0"/>
                <a:cs typeface="Arial" pitchFamily="34" charset="0"/>
              </a:rPr>
              <a:t>UK</a:t>
            </a:r>
          </a:p>
          <a:p>
            <a:pPr algn="just">
              <a:buFont typeface="Courier New" panose="02070309020205020404" pitchFamily="49" charset="0"/>
              <a:buChar char="o"/>
            </a:pPr>
            <a:endParaRPr lang="en-US" sz="9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In 2003, one IT training company from </a:t>
            </a:r>
            <a:r>
              <a:rPr lang="en-US" sz="2800" dirty="0" smtClean="0">
                <a:solidFill>
                  <a:srgbClr val="000000"/>
                </a:solidFill>
                <a:latin typeface="Arial" pitchFamily="34" charset="0"/>
                <a:cs typeface="Arial" pitchFamily="34" charset="0"/>
              </a:rPr>
              <a:t>another</a:t>
            </a:r>
            <a:r>
              <a:rPr lang="en-US" sz="2800" dirty="0" smtClean="0">
                <a:solidFill>
                  <a:srgbClr val="00B050"/>
                </a:solidFill>
                <a:latin typeface="Arial" pitchFamily="34" charset="0"/>
                <a:cs typeface="Arial" pitchFamily="34" charset="0"/>
              </a:rPr>
              <a:t> </a:t>
            </a:r>
            <a:r>
              <a:rPr lang="en-US" sz="2800" dirty="0" smtClean="0">
                <a:latin typeface="Arial" pitchFamily="34" charset="0"/>
                <a:cs typeface="Arial" pitchFamily="34" charset="0"/>
              </a:rPr>
              <a:t>country </a:t>
            </a:r>
            <a:r>
              <a:rPr lang="en-US" sz="2800" dirty="0">
                <a:latin typeface="Arial" pitchFamily="34" charset="0"/>
                <a:cs typeface="Arial" pitchFamily="34" charset="0"/>
              </a:rPr>
              <a:t>sued NIIT for similarity in name and </a:t>
            </a:r>
            <a:r>
              <a:rPr lang="en-US" sz="2800" dirty="0" smtClean="0">
                <a:latin typeface="Arial" pitchFamily="34" charset="0"/>
                <a:cs typeface="Arial" pitchFamily="34" charset="0"/>
              </a:rPr>
              <a:t>trademark</a:t>
            </a:r>
          </a:p>
          <a:p>
            <a:pPr algn="just">
              <a:buFont typeface="Courier New" panose="02070309020205020404" pitchFamily="49" charset="0"/>
              <a:buChar char="o"/>
            </a:pPr>
            <a:endParaRPr lang="en-US" sz="9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Principal </a:t>
            </a:r>
            <a:r>
              <a:rPr lang="en-US" sz="2800" dirty="0" smtClean="0">
                <a:latin typeface="Arial" pitchFamily="34" charset="0"/>
                <a:cs typeface="Arial" pitchFamily="34" charset="0"/>
              </a:rPr>
              <a:t>NIIT started </a:t>
            </a:r>
            <a:r>
              <a:rPr lang="en-US" sz="2800" dirty="0">
                <a:latin typeface="Arial" pitchFamily="34" charset="0"/>
                <a:cs typeface="Arial" pitchFamily="34" charset="0"/>
              </a:rPr>
              <a:t>learning about legal aspects of addressing IP infringement </a:t>
            </a:r>
            <a:r>
              <a:rPr lang="en-US" sz="2800" dirty="0" smtClean="0">
                <a:latin typeface="Arial" pitchFamily="34" charset="0"/>
                <a:cs typeface="Arial" pitchFamily="34" charset="0"/>
              </a:rPr>
              <a:t>issues</a:t>
            </a:r>
          </a:p>
          <a:p>
            <a:pPr algn="just">
              <a:buFont typeface="Courier New" panose="02070309020205020404" pitchFamily="49" charset="0"/>
              <a:buChar char="o"/>
            </a:pPr>
            <a:endParaRPr lang="en-US" sz="900" dirty="0">
              <a:latin typeface="Arial" pitchFamily="34" charset="0"/>
              <a:cs typeface="Arial" pitchFamily="34" charset="0"/>
            </a:endParaRPr>
          </a:p>
          <a:p>
            <a:pPr algn="just">
              <a:buFont typeface="Courier New" panose="02070309020205020404" pitchFamily="49" charset="0"/>
              <a:buChar char="o"/>
            </a:pPr>
            <a:r>
              <a:rPr lang="en-US" sz="2800" dirty="0">
                <a:latin typeface="Arial" pitchFamily="34" charset="0"/>
                <a:cs typeface="Arial" pitchFamily="34" charset="0"/>
              </a:rPr>
              <a:t>IPO Pakistan helped in </a:t>
            </a:r>
            <a:r>
              <a:rPr lang="en-US" sz="2800" dirty="0" smtClean="0">
                <a:latin typeface="Arial" panose="020B0604020202020204" pitchFamily="34" charset="0"/>
                <a:cs typeface="Arial" panose="020B0604020202020204" pitchFamily="34" charset="0"/>
              </a:rPr>
              <a:t>bootstrapping </a:t>
            </a:r>
            <a:r>
              <a:rPr lang="en-US" sz="2800" dirty="0">
                <a:latin typeface="Arial" panose="020B0604020202020204" pitchFamily="34" charset="0"/>
                <a:cs typeface="Arial" panose="020B0604020202020204" pitchFamily="34" charset="0"/>
              </a:rPr>
              <a:t>learning process</a:t>
            </a: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2001 to 2003 </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8</a:t>
            </a:fld>
            <a:endParaRPr lang="en-US" smtClean="0"/>
          </a:p>
        </p:txBody>
      </p:sp>
    </p:spTree>
    <p:extLst>
      <p:ext uri="{BB962C8B-B14F-4D97-AF65-F5344CB8AC3E}">
        <p14:creationId xmlns:p14="http://schemas.microsoft.com/office/powerpoint/2010/main" val="20290781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6200" y="1524000"/>
            <a:ext cx="8915400" cy="5105400"/>
          </a:xfrm>
        </p:spPr>
        <p:txBody>
          <a:bodyPr>
            <a:normAutofit lnSpcReduction="10000"/>
          </a:bodyPr>
          <a:lstStyle/>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NIIT exposure to Stanford helped in interaction with Silicon Valley based </a:t>
            </a:r>
            <a:r>
              <a:rPr lang="en-US" sz="2800" dirty="0" smtClean="0">
                <a:latin typeface="Arial" panose="020B0604020202020204" pitchFamily="34" charset="0"/>
                <a:cs typeface="Arial" panose="020B0604020202020204" pitchFamily="34" charset="0"/>
              </a:rPr>
              <a:t>Pakistani entrepreneurs</a:t>
            </a:r>
          </a:p>
          <a:p>
            <a:pPr algn="just">
              <a:buFont typeface="Courier New" panose="02070309020205020404" pitchFamily="49" charset="0"/>
              <a:buChar char="o"/>
            </a:pPr>
            <a:endParaRPr lang="en-US" sz="9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a:latin typeface="Arial" panose="020B0604020202020204" pitchFamily="34" charset="0"/>
                <a:cs typeface="Arial" panose="020B0604020202020204" pitchFamily="34" charset="0"/>
              </a:rPr>
              <a:t>NIIT undertook the mission of bridging the gap between industry and academia to foster a culture of innovation and entrepreneurship</a:t>
            </a:r>
            <a:r>
              <a:rPr lang="en-US" sz="2800" dirty="0" smtClean="0">
                <a:latin typeface="Arial" panose="020B0604020202020204" pitchFamily="34" charset="0"/>
                <a:cs typeface="Arial" panose="020B0604020202020204" pitchFamily="34" charset="0"/>
              </a:rPr>
              <a:t>.</a:t>
            </a:r>
          </a:p>
          <a:p>
            <a:pPr algn="just">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The Silicon valley companies demanded confidentiality agreements and IP rights protection</a:t>
            </a:r>
          </a:p>
          <a:p>
            <a:pPr algn="just">
              <a:buFont typeface="Courier New" panose="02070309020205020404" pitchFamily="49" charset="0"/>
              <a:buChar char="o"/>
            </a:pPr>
            <a:endParaRPr lang="en-US" sz="900" dirty="0">
              <a:latin typeface="Arial" panose="020B0604020202020204" pitchFamily="34" charset="0"/>
              <a:cs typeface="Arial" panose="020B0604020202020204" pitchFamily="34" charset="0"/>
            </a:endParaRPr>
          </a:p>
          <a:p>
            <a:pPr algn="just">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IPO Pakistan </a:t>
            </a:r>
            <a:r>
              <a:rPr lang="en-US" sz="2800" dirty="0">
                <a:latin typeface="Arial" panose="020B0604020202020204" pitchFamily="34" charset="0"/>
                <a:cs typeface="Arial" panose="020B0604020202020204" pitchFamily="34" charset="0"/>
              </a:rPr>
              <a:t>helped in arranging </a:t>
            </a:r>
            <a:r>
              <a:rPr lang="en-US" sz="2800" dirty="0" smtClean="0">
                <a:latin typeface="Arial" panose="020B0604020202020204" pitchFamily="34" charset="0"/>
                <a:cs typeface="Arial" panose="020B0604020202020204" pitchFamily="34" charset="0"/>
              </a:rPr>
              <a:t>trainings </a:t>
            </a:r>
            <a:r>
              <a:rPr lang="en-US" sz="2800" dirty="0">
                <a:latin typeface="Arial" panose="020B0604020202020204" pitchFamily="34" charset="0"/>
                <a:cs typeface="Arial" panose="020B0604020202020204" pitchFamily="34" charset="0"/>
              </a:rPr>
              <a:t>on various aspects of IP </a:t>
            </a:r>
            <a:r>
              <a:rPr lang="en-US" sz="2800" dirty="0" smtClean="0">
                <a:latin typeface="Arial" panose="020B0604020202020204" pitchFamily="34" charset="0"/>
                <a:cs typeface="Arial" panose="020B0604020202020204" pitchFamily="34" charset="0"/>
              </a:rPr>
              <a:t>protection including </a:t>
            </a:r>
            <a:r>
              <a:rPr lang="en-US" sz="2800" dirty="0">
                <a:latin typeface="Arial" panose="020B0604020202020204" pitchFamily="34" charset="0"/>
                <a:cs typeface="Arial" panose="020B0604020202020204" pitchFamily="34" charset="0"/>
              </a:rPr>
              <a:t>prior-art search, copy right/trade mark, </a:t>
            </a:r>
            <a:r>
              <a:rPr lang="en-US" sz="2800" dirty="0" smtClean="0">
                <a:latin typeface="Arial" panose="020B0604020202020204" pitchFamily="34" charset="0"/>
                <a:cs typeface="Arial" panose="020B0604020202020204" pitchFamily="34" charset="0"/>
              </a:rPr>
              <a:t>patent </a:t>
            </a:r>
            <a:r>
              <a:rPr lang="en-US" sz="2800" dirty="0">
                <a:latin typeface="Arial" panose="020B0604020202020204" pitchFamily="34" charset="0"/>
                <a:cs typeface="Arial" panose="020B0604020202020204" pitchFamily="34" charset="0"/>
              </a:rPr>
              <a:t>drafting, IP </a:t>
            </a:r>
            <a:r>
              <a:rPr lang="en-US" sz="2800" dirty="0" smtClean="0">
                <a:latin typeface="Arial" panose="020B0604020202020204" pitchFamily="34" charset="0"/>
                <a:cs typeface="Arial" panose="020B0604020202020204" pitchFamily="34" charset="0"/>
              </a:rPr>
              <a:t>licensing, etc.</a:t>
            </a:r>
          </a:p>
          <a:p>
            <a:pPr algn="just">
              <a:buFont typeface="Courier New" panose="02070309020205020404" pitchFamily="49" charset="0"/>
              <a:buChar char="o"/>
            </a:pPr>
            <a:endParaRPr lang="en-US" sz="900" dirty="0" smtClean="0">
              <a:latin typeface="Arial" panose="020B0604020202020204" pitchFamily="34" charset="0"/>
              <a:cs typeface="Arial" panose="020B0604020202020204" pitchFamily="34" charset="0"/>
            </a:endParaRPr>
          </a:p>
          <a:p>
            <a:pPr algn="just">
              <a:buFont typeface="Courier New" panose="02070309020205020404" pitchFamily="49" charset="0"/>
              <a:buChar char="o"/>
            </a:pPr>
            <a:endParaRPr lang="en-US" sz="2800" dirty="0">
              <a:latin typeface="Arial" pitchFamily="34" charset="0"/>
              <a:cs typeface="Arial" pitchFamily="34" charset="0"/>
            </a:endParaRPr>
          </a:p>
        </p:txBody>
      </p:sp>
      <p:sp>
        <p:nvSpPr>
          <p:cNvPr id="4" name="Title 1"/>
          <p:cNvSpPr txBox="1">
            <a:spLocks/>
          </p:cNvSpPr>
          <p:nvPr/>
        </p:nvSpPr>
        <p:spPr>
          <a:xfrm>
            <a:off x="0" y="-152400"/>
            <a:ext cx="9144000" cy="1143000"/>
          </a:xfrm>
          <a:prstGeom prst="rect">
            <a:avLst/>
          </a:prstGeom>
          <a:solidFill>
            <a:srgbClr val="00558F"/>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Aft>
                <a:spcPts val="0"/>
              </a:spcAft>
              <a:defRPr/>
            </a:pPr>
            <a:r>
              <a:rPr lang="en-US" sz="3600" b="1" dirty="0" smtClean="0">
                <a:solidFill>
                  <a:srgbClr val="EFEDE1"/>
                </a:solidFill>
                <a:ea typeface="+mj-ea"/>
                <a:cs typeface="Arial" pitchFamily="34" charset="0"/>
              </a:rPr>
              <a:t>NUST – 2004 </a:t>
            </a:r>
            <a:endParaRPr lang="en-US" sz="3600" b="1" dirty="0">
              <a:solidFill>
                <a:srgbClr val="EFEDE1"/>
              </a:solidFill>
              <a:ea typeface="+mj-ea"/>
              <a:cs typeface="Arial" pitchFamily="34" charset="0"/>
            </a:endParaRPr>
          </a:p>
        </p:txBody>
      </p:sp>
      <p:sp>
        <p:nvSpPr>
          <p:cNvPr id="5" name="TextBox 4"/>
          <p:cNvSpPr txBox="1"/>
          <p:nvPr/>
        </p:nvSpPr>
        <p:spPr>
          <a:xfrm>
            <a:off x="0" y="946150"/>
            <a:ext cx="9144000" cy="425450"/>
          </a:xfrm>
          <a:custGeom>
            <a:avLst/>
            <a:gdLst>
              <a:gd name="connsiteX0" fmla="*/ 0 w 9144000"/>
              <a:gd name="connsiteY0" fmla="*/ 0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0 h 523220"/>
              <a:gd name="connsiteX0" fmla="*/ 0 w 9144000"/>
              <a:gd name="connsiteY0" fmla="*/ 97783 h 523220"/>
              <a:gd name="connsiteX1" fmla="*/ 9144000 w 9144000"/>
              <a:gd name="connsiteY1" fmla="*/ 0 h 523220"/>
              <a:gd name="connsiteX2" fmla="*/ 9144000 w 9144000"/>
              <a:gd name="connsiteY2" fmla="*/ 523220 h 523220"/>
              <a:gd name="connsiteX3" fmla="*/ 0 w 9144000"/>
              <a:gd name="connsiteY3" fmla="*/ 523220 h 523220"/>
              <a:gd name="connsiteX4" fmla="*/ 0 w 9144000"/>
              <a:gd name="connsiteY4" fmla="*/ 97783 h 523220"/>
              <a:gd name="connsiteX0" fmla="*/ 0 w 9144000"/>
              <a:gd name="connsiteY0" fmla="*/ 76200 h 501637"/>
              <a:gd name="connsiteX1" fmla="*/ 9144000 w 9144000"/>
              <a:gd name="connsiteY1" fmla="*/ 0 h 501637"/>
              <a:gd name="connsiteX2" fmla="*/ 9144000 w 9144000"/>
              <a:gd name="connsiteY2" fmla="*/ 501637 h 501637"/>
              <a:gd name="connsiteX3" fmla="*/ 0 w 9144000"/>
              <a:gd name="connsiteY3" fmla="*/ 501637 h 501637"/>
              <a:gd name="connsiteX4" fmla="*/ 0 w 9144000"/>
              <a:gd name="connsiteY4" fmla="*/ 76200 h 501637"/>
              <a:gd name="connsiteX0" fmla="*/ 0 w 9144000"/>
              <a:gd name="connsiteY0" fmla="*/ 0 h 425437"/>
              <a:gd name="connsiteX1" fmla="*/ 9144000 w 9144000"/>
              <a:gd name="connsiteY1" fmla="*/ 0 h 425437"/>
              <a:gd name="connsiteX2" fmla="*/ 9144000 w 9144000"/>
              <a:gd name="connsiteY2" fmla="*/ 425437 h 425437"/>
              <a:gd name="connsiteX3" fmla="*/ 0 w 9144000"/>
              <a:gd name="connsiteY3" fmla="*/ 425437 h 425437"/>
              <a:gd name="connsiteX4" fmla="*/ 0 w 9144000"/>
              <a:gd name="connsiteY4" fmla="*/ 0 h 425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25437">
                <a:moveTo>
                  <a:pt x="0" y="0"/>
                </a:moveTo>
                <a:lnTo>
                  <a:pt x="9144000" y="0"/>
                </a:lnTo>
                <a:lnTo>
                  <a:pt x="9144000" y="425437"/>
                </a:lnTo>
                <a:lnTo>
                  <a:pt x="0" y="425437"/>
                </a:lnTo>
                <a:lnTo>
                  <a:pt x="0" y="0"/>
                </a:lnTo>
                <a:close/>
              </a:path>
            </a:pathLst>
          </a:custGeom>
          <a:solidFill>
            <a:schemeClr val="bg1">
              <a:lumMod val="50000"/>
            </a:schemeClr>
          </a:solidFill>
        </p:spPr>
        <p:txBody>
          <a:bodyPr anchor="ctr">
            <a:spAutoFit/>
          </a:bodyPr>
          <a:lstStyle/>
          <a:p>
            <a:pPr algn="ctr">
              <a:defRPr/>
            </a:pPr>
            <a:endParaRPr lang="en-US" sz="2800" b="1" dirty="0">
              <a:solidFill>
                <a:schemeClr val="bg1"/>
              </a:solidFill>
              <a:latin typeface="+mn-lt"/>
              <a:cs typeface="Arial" pitchFamily="34" charset="0"/>
            </a:endParaRPr>
          </a:p>
        </p:txBody>
      </p:sp>
      <p:sp>
        <p:nvSpPr>
          <p:cNvPr id="6" name="Rectangle 5"/>
          <p:cNvSpPr/>
          <p:nvPr/>
        </p:nvSpPr>
        <p:spPr>
          <a:xfrm>
            <a:off x="0" y="1219200"/>
            <a:ext cx="9144000"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endParaRPr>
          </a:p>
        </p:txBody>
      </p:sp>
      <p:sp>
        <p:nvSpPr>
          <p:cNvPr id="157702" name="Slide Number Placeholder 6"/>
          <p:cNvSpPr>
            <a:spLocks noGrp="1"/>
          </p:cNvSpPr>
          <p:nvPr>
            <p:ph type="sldNum" sz="quarter" idx="12"/>
          </p:nvPr>
        </p:nvSpPr>
        <p:spPr>
          <a:noFill/>
        </p:spPr>
        <p:txBody>
          <a:bodyPr/>
          <a:lstStyle/>
          <a:p>
            <a:fld id="{DCB54551-A34C-41CF-A6A2-4E6A1A17969D}" type="slidenum">
              <a:rPr lang="en-US" smtClean="0"/>
              <a:pPr/>
              <a:t>9</a:t>
            </a:fld>
            <a:endParaRPr lang="en-US" smtClean="0"/>
          </a:p>
        </p:txBody>
      </p:sp>
    </p:spTree>
    <p:extLst>
      <p:ext uri="{BB962C8B-B14F-4D97-AF65-F5344CB8AC3E}">
        <p14:creationId xmlns:p14="http://schemas.microsoft.com/office/powerpoint/2010/main" val="22110314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24474</TotalTime>
  <Words>1701</Words>
  <Application>Microsoft Office PowerPoint</Application>
  <PresentationFormat>On-screen Show (4:3)</PresentationFormat>
  <Paragraphs>275</Paragraphs>
  <Slides>35</Slides>
  <Notes>22</Notes>
  <HiddenSlides>0</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Pakistan Education Landscape</vt:lpstr>
      <vt:lpstr>Pakistan Education Landscape</vt:lpstr>
      <vt:lpstr>Pakistan Innovation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NUST Transformation to IP Mindset </vt:lpstr>
      <vt:lpstr>PowerPoint Presentation</vt:lpstr>
      <vt:lpstr>PowerPoint Presentation</vt:lpstr>
      <vt:lpstr>NUST IP Unit </vt:lpstr>
      <vt:lpstr>PowerPoint Presentation</vt:lpstr>
      <vt:lpstr>PowerPoint Presentation</vt:lpstr>
      <vt:lpstr>PowerPoint Presentation</vt:lpstr>
      <vt:lpstr>PowerPoint Presentation</vt:lpstr>
      <vt:lpstr>PowerPoint Presentation</vt:lpstr>
      <vt:lpstr>PowerPoint Presentation</vt:lpstr>
      <vt:lpstr>Pakistan Innovation Network</vt:lpstr>
      <vt:lpstr>Industry-driven research approach</vt:lpstr>
      <vt:lpstr>What PiNET provides?</vt:lpstr>
      <vt:lpstr>PiNET.PK</vt:lpstr>
      <vt:lpstr>PowerPoint Presentation</vt:lpstr>
      <vt:lpstr>PowerPoint Presentation</vt:lpstr>
      <vt:lpstr>Take Away Lessons</vt:lpstr>
      <vt:lpstr>Take Away Lessons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Story</dc:title>
  <dc:creator>Rector</dc:creator>
  <cp:lastModifiedBy>CHAVEZ PRADO Luis Enrique</cp:lastModifiedBy>
  <cp:revision>97</cp:revision>
  <dcterms:created xsi:type="dcterms:W3CDTF">2015-10-24T05:49:15Z</dcterms:created>
  <dcterms:modified xsi:type="dcterms:W3CDTF">2016-04-07T09:54:00Z</dcterms:modified>
</cp:coreProperties>
</file>