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4.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theme/themeOverride4.xml" ContentType="application/vnd.openxmlformats-officedocument.themeOverride+xml"/>
  <Override PartName="/ppt/charts/chart9.xml" ContentType="application/vnd.openxmlformats-officedocument.drawingml.chart+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04" r:id="rId2"/>
    <p:sldMasterId id="2147483722" r:id="rId3"/>
  </p:sldMasterIdLst>
  <p:notesMasterIdLst>
    <p:notesMasterId r:id="rId211"/>
  </p:notesMasterIdLst>
  <p:handoutMasterIdLst>
    <p:handoutMasterId r:id="rId212"/>
  </p:handoutMasterIdLst>
  <p:sldIdLst>
    <p:sldId id="307" r:id="rId4"/>
    <p:sldId id="387" r:id="rId5"/>
    <p:sldId id="388" r:id="rId6"/>
    <p:sldId id="389" r:id="rId7"/>
    <p:sldId id="390" r:id="rId8"/>
    <p:sldId id="391" r:id="rId9"/>
    <p:sldId id="392" r:id="rId10"/>
    <p:sldId id="393" r:id="rId11"/>
    <p:sldId id="394" r:id="rId12"/>
    <p:sldId id="395" r:id="rId13"/>
    <p:sldId id="396" r:id="rId14"/>
    <p:sldId id="397" r:id="rId15"/>
    <p:sldId id="398" r:id="rId16"/>
    <p:sldId id="399" r:id="rId17"/>
    <p:sldId id="400" r:id="rId18"/>
    <p:sldId id="401" r:id="rId19"/>
    <p:sldId id="402" r:id="rId20"/>
    <p:sldId id="403" r:id="rId21"/>
    <p:sldId id="404" r:id="rId22"/>
    <p:sldId id="543" r:id="rId23"/>
    <p:sldId id="405" r:id="rId24"/>
    <p:sldId id="406" r:id="rId25"/>
    <p:sldId id="407" r:id="rId26"/>
    <p:sldId id="408" r:id="rId27"/>
    <p:sldId id="409" r:id="rId28"/>
    <p:sldId id="410" r:id="rId29"/>
    <p:sldId id="411" r:id="rId30"/>
    <p:sldId id="412" r:id="rId31"/>
    <p:sldId id="413" r:id="rId32"/>
    <p:sldId id="414" r:id="rId33"/>
    <p:sldId id="415" r:id="rId34"/>
    <p:sldId id="527" r:id="rId35"/>
    <p:sldId id="348" r:id="rId36"/>
    <p:sldId id="305" r:id="rId37"/>
    <p:sldId id="308" r:id="rId38"/>
    <p:sldId id="309" r:id="rId39"/>
    <p:sldId id="311" r:id="rId40"/>
    <p:sldId id="312" r:id="rId41"/>
    <p:sldId id="310" r:id="rId42"/>
    <p:sldId id="314" r:id="rId43"/>
    <p:sldId id="313" r:id="rId44"/>
    <p:sldId id="316" r:id="rId45"/>
    <p:sldId id="315" r:id="rId46"/>
    <p:sldId id="318" r:id="rId47"/>
    <p:sldId id="319" r:id="rId48"/>
    <p:sldId id="351" r:id="rId49"/>
    <p:sldId id="352" r:id="rId50"/>
    <p:sldId id="353" r:id="rId51"/>
    <p:sldId id="354" r:id="rId52"/>
    <p:sldId id="355" r:id="rId53"/>
    <p:sldId id="356" r:id="rId54"/>
    <p:sldId id="357" r:id="rId55"/>
    <p:sldId id="358" r:id="rId56"/>
    <p:sldId id="359" r:id="rId57"/>
    <p:sldId id="360" r:id="rId58"/>
    <p:sldId id="361" r:id="rId59"/>
    <p:sldId id="362" r:id="rId60"/>
    <p:sldId id="363" r:id="rId61"/>
    <p:sldId id="364" r:id="rId62"/>
    <p:sldId id="365" r:id="rId63"/>
    <p:sldId id="366" r:id="rId64"/>
    <p:sldId id="367" r:id="rId65"/>
    <p:sldId id="368" r:id="rId66"/>
    <p:sldId id="369" r:id="rId67"/>
    <p:sldId id="370" r:id="rId68"/>
    <p:sldId id="371" r:id="rId69"/>
    <p:sldId id="372" r:id="rId70"/>
    <p:sldId id="373" r:id="rId71"/>
    <p:sldId id="374" r:id="rId72"/>
    <p:sldId id="375" r:id="rId73"/>
    <p:sldId id="376" r:id="rId74"/>
    <p:sldId id="377" r:id="rId75"/>
    <p:sldId id="378" r:id="rId76"/>
    <p:sldId id="379" r:id="rId77"/>
    <p:sldId id="380" r:id="rId78"/>
    <p:sldId id="381" r:id="rId79"/>
    <p:sldId id="382" r:id="rId80"/>
    <p:sldId id="383" r:id="rId81"/>
    <p:sldId id="384" r:id="rId82"/>
    <p:sldId id="385" r:id="rId83"/>
    <p:sldId id="386" r:id="rId84"/>
    <p:sldId id="544" r:id="rId85"/>
    <p:sldId id="545" r:id="rId86"/>
    <p:sldId id="546" r:id="rId87"/>
    <p:sldId id="547" r:id="rId88"/>
    <p:sldId id="548" r:id="rId89"/>
    <p:sldId id="549" r:id="rId90"/>
    <p:sldId id="550" r:id="rId91"/>
    <p:sldId id="551" r:id="rId92"/>
    <p:sldId id="552" r:id="rId93"/>
    <p:sldId id="553" r:id="rId94"/>
    <p:sldId id="554" r:id="rId95"/>
    <p:sldId id="555" r:id="rId96"/>
    <p:sldId id="556" r:id="rId97"/>
    <p:sldId id="557" r:id="rId98"/>
    <p:sldId id="558" r:id="rId99"/>
    <p:sldId id="416" r:id="rId100"/>
    <p:sldId id="417" r:id="rId101"/>
    <p:sldId id="418" r:id="rId102"/>
    <p:sldId id="419" r:id="rId103"/>
    <p:sldId id="420" r:id="rId104"/>
    <p:sldId id="421" r:id="rId105"/>
    <p:sldId id="422" r:id="rId106"/>
    <p:sldId id="423" r:id="rId107"/>
    <p:sldId id="424" r:id="rId108"/>
    <p:sldId id="425" r:id="rId109"/>
    <p:sldId id="426" r:id="rId110"/>
    <p:sldId id="427" r:id="rId111"/>
    <p:sldId id="428" r:id="rId112"/>
    <p:sldId id="429" r:id="rId113"/>
    <p:sldId id="430" r:id="rId114"/>
    <p:sldId id="431" r:id="rId115"/>
    <p:sldId id="432" r:id="rId116"/>
    <p:sldId id="433" r:id="rId117"/>
    <p:sldId id="434" r:id="rId118"/>
    <p:sldId id="435" r:id="rId119"/>
    <p:sldId id="436" r:id="rId120"/>
    <p:sldId id="437" r:id="rId121"/>
    <p:sldId id="438" r:id="rId122"/>
    <p:sldId id="439" r:id="rId123"/>
    <p:sldId id="440" r:id="rId124"/>
    <p:sldId id="441" r:id="rId125"/>
    <p:sldId id="442" r:id="rId126"/>
    <p:sldId id="443" r:id="rId127"/>
    <p:sldId id="444" r:id="rId128"/>
    <p:sldId id="445" r:id="rId129"/>
    <p:sldId id="446" r:id="rId130"/>
    <p:sldId id="447" r:id="rId131"/>
    <p:sldId id="448" r:id="rId132"/>
    <p:sldId id="449" r:id="rId133"/>
    <p:sldId id="450" r:id="rId134"/>
    <p:sldId id="451" r:id="rId135"/>
    <p:sldId id="452" r:id="rId136"/>
    <p:sldId id="453" r:id="rId137"/>
    <p:sldId id="454" r:id="rId138"/>
    <p:sldId id="455" r:id="rId139"/>
    <p:sldId id="456" r:id="rId140"/>
    <p:sldId id="457" r:id="rId141"/>
    <p:sldId id="458" r:id="rId142"/>
    <p:sldId id="459" r:id="rId143"/>
    <p:sldId id="460" r:id="rId144"/>
    <p:sldId id="461" r:id="rId145"/>
    <p:sldId id="462" r:id="rId146"/>
    <p:sldId id="463" r:id="rId147"/>
    <p:sldId id="464" r:id="rId148"/>
    <p:sldId id="465" r:id="rId149"/>
    <p:sldId id="466" r:id="rId150"/>
    <p:sldId id="467" r:id="rId151"/>
    <p:sldId id="468" r:id="rId152"/>
    <p:sldId id="469" r:id="rId153"/>
    <p:sldId id="470" r:id="rId154"/>
    <p:sldId id="471" r:id="rId155"/>
    <p:sldId id="472" r:id="rId156"/>
    <p:sldId id="473" r:id="rId157"/>
    <p:sldId id="474" r:id="rId158"/>
    <p:sldId id="475" r:id="rId159"/>
    <p:sldId id="476" r:id="rId160"/>
    <p:sldId id="477" r:id="rId161"/>
    <p:sldId id="478" r:id="rId162"/>
    <p:sldId id="479" r:id="rId163"/>
    <p:sldId id="480" r:id="rId164"/>
    <p:sldId id="481" r:id="rId165"/>
    <p:sldId id="482" r:id="rId166"/>
    <p:sldId id="483" r:id="rId167"/>
    <p:sldId id="484" r:id="rId168"/>
    <p:sldId id="485" r:id="rId169"/>
    <p:sldId id="486" r:id="rId170"/>
    <p:sldId id="487" r:id="rId171"/>
    <p:sldId id="488" r:id="rId172"/>
    <p:sldId id="489" r:id="rId173"/>
    <p:sldId id="490" r:id="rId174"/>
    <p:sldId id="491" r:id="rId175"/>
    <p:sldId id="492" r:id="rId176"/>
    <p:sldId id="493" r:id="rId177"/>
    <p:sldId id="494" r:id="rId178"/>
    <p:sldId id="495" r:id="rId179"/>
    <p:sldId id="496" r:id="rId180"/>
    <p:sldId id="497" r:id="rId181"/>
    <p:sldId id="498" r:id="rId182"/>
    <p:sldId id="499" r:id="rId183"/>
    <p:sldId id="500" r:id="rId184"/>
    <p:sldId id="501" r:id="rId185"/>
    <p:sldId id="502" r:id="rId186"/>
    <p:sldId id="503" r:id="rId187"/>
    <p:sldId id="504" r:id="rId188"/>
    <p:sldId id="505" r:id="rId189"/>
    <p:sldId id="506" r:id="rId190"/>
    <p:sldId id="507" r:id="rId191"/>
    <p:sldId id="508" r:id="rId192"/>
    <p:sldId id="509" r:id="rId193"/>
    <p:sldId id="510" r:id="rId194"/>
    <p:sldId id="511" r:id="rId195"/>
    <p:sldId id="512" r:id="rId196"/>
    <p:sldId id="513" r:id="rId197"/>
    <p:sldId id="514" r:id="rId198"/>
    <p:sldId id="515" r:id="rId199"/>
    <p:sldId id="516" r:id="rId200"/>
    <p:sldId id="517" r:id="rId201"/>
    <p:sldId id="518" r:id="rId202"/>
    <p:sldId id="519" r:id="rId203"/>
    <p:sldId id="520" r:id="rId204"/>
    <p:sldId id="521" r:id="rId205"/>
    <p:sldId id="522" r:id="rId206"/>
    <p:sldId id="523" r:id="rId207"/>
    <p:sldId id="524" r:id="rId208"/>
    <p:sldId id="525" r:id="rId209"/>
    <p:sldId id="526" r:id="rId210"/>
  </p:sldIdLst>
  <p:sldSz cx="9144000" cy="6858000" type="screen4x3"/>
  <p:notesSz cx="6858000" cy="9144000"/>
  <p:defaultTextStyle>
    <a:defPPr>
      <a:defRPr lang="en-US"/>
    </a:defPPr>
    <a:lvl1pPr algn="l" rtl="0" fontAlgn="base">
      <a:spcBef>
        <a:spcPct val="50000"/>
      </a:spcBef>
      <a:spcAft>
        <a:spcPct val="0"/>
      </a:spcAft>
      <a:defRPr sz="2400" kern="1200">
        <a:solidFill>
          <a:schemeClr val="tx1"/>
        </a:solidFill>
        <a:latin typeface="Arial" charset="0"/>
        <a:ea typeface="+mn-ea"/>
        <a:cs typeface="Arial" charset="0"/>
      </a:defRPr>
    </a:lvl1pPr>
    <a:lvl2pPr marL="457200" algn="l" rtl="0" fontAlgn="base">
      <a:spcBef>
        <a:spcPct val="50000"/>
      </a:spcBef>
      <a:spcAft>
        <a:spcPct val="0"/>
      </a:spcAft>
      <a:defRPr sz="2400" kern="1200">
        <a:solidFill>
          <a:schemeClr val="tx1"/>
        </a:solidFill>
        <a:latin typeface="Arial" charset="0"/>
        <a:ea typeface="+mn-ea"/>
        <a:cs typeface="Arial" charset="0"/>
      </a:defRPr>
    </a:lvl2pPr>
    <a:lvl3pPr marL="914400" algn="l" rtl="0" fontAlgn="base">
      <a:spcBef>
        <a:spcPct val="50000"/>
      </a:spcBef>
      <a:spcAft>
        <a:spcPct val="0"/>
      </a:spcAft>
      <a:defRPr sz="2400" kern="1200">
        <a:solidFill>
          <a:schemeClr val="tx1"/>
        </a:solidFill>
        <a:latin typeface="Arial" charset="0"/>
        <a:ea typeface="+mn-ea"/>
        <a:cs typeface="Arial" charset="0"/>
      </a:defRPr>
    </a:lvl3pPr>
    <a:lvl4pPr marL="1371600" algn="l" rtl="0" fontAlgn="base">
      <a:spcBef>
        <a:spcPct val="50000"/>
      </a:spcBef>
      <a:spcAft>
        <a:spcPct val="0"/>
      </a:spcAft>
      <a:defRPr sz="2400" kern="1200">
        <a:solidFill>
          <a:schemeClr val="tx1"/>
        </a:solidFill>
        <a:latin typeface="Arial" charset="0"/>
        <a:ea typeface="+mn-ea"/>
        <a:cs typeface="Arial" charset="0"/>
      </a:defRPr>
    </a:lvl4pPr>
    <a:lvl5pPr marL="1828800" algn="l" rtl="0" fontAlgn="base">
      <a:spcBef>
        <a:spcPct val="5000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5463" autoAdjust="0"/>
    <p:restoredTop sz="76219" autoAdjust="0"/>
  </p:normalViewPr>
  <p:slideViewPr>
    <p:cSldViewPr>
      <p:cViewPr>
        <p:scale>
          <a:sx n="60" d="100"/>
          <a:sy n="60" d="100"/>
        </p:scale>
        <p:origin x="-1440" y="-6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16" Type="http://schemas.openxmlformats.org/officeDocument/2006/relationships/tableStyles" Target="tableStyles.xml"/><Relationship Id="rId211" Type="http://schemas.openxmlformats.org/officeDocument/2006/relationships/notesMaster" Target="notesMasters/notesMaster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01" Type="http://schemas.openxmlformats.org/officeDocument/2006/relationships/slide" Target="slides/slide198.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handoutMaster" Target="handoutMasters/handoutMaster1.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viewProps" Target="viewProp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theme" Target="theme/theme1.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Macro-Enabled_Worksheet3.xlsm"/></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Macro-Enabled_Worksheet4.xlsm"/></Relationships>
</file>

<file path=ppt/charts/_rels/chart5.xml.rels><?xml version="1.0" encoding="UTF-8" standalone="yes"?>
<Relationships xmlns="http://schemas.openxmlformats.org/package/2006/relationships"><Relationship Id="rId2" Type="http://schemas.openxmlformats.org/officeDocument/2006/relationships/oleObject" Target="file:///D:\Users\schallnau\AppData\Local\Microsoft\Windows\Temporary%20Internet%20Files\Content.Outlook\DXC2PW2N\judithstats16102013.xlsx" TargetMode="External"/><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oleObject" Target="file:///\\wipogvafs01\MARKS\OrgHague\Shared\_INFORMATION%20AND%20PROMOTION\bb\PPT\2014\International%20Registrations%20Recorded%202009-2013.xlsx" TargetMode="External"/><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oleObject" Target="file:///\\wipogvafs01\MARKS\OrgHague\Shared\_INFORMATION%20AND%20PROMOTION\bb\PPT\2014\Designs%20Recorded%202009-2013.xlsx" TargetMode="External"/><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oleObject" Target="file:///D:\Users\long\AppData\Local\Microsoft\Windows\Temporary%20Internet%20Files\Content.Outlook\CCMAJQ33\hague%20Stats%202013.xlsx" TargetMode="External"/><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Feuil1!$B$1</c:f>
              <c:strCache>
                <c:ptCount val="1"/>
                <c:pt idx="0">
                  <c:v>WIPO'S MAIN SOURCES OF REVENUE</c:v>
                </c:pt>
              </c:strCache>
            </c:strRef>
          </c:tx>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Lbls>
            <c:dLbl>
              <c:idx val="0"/>
              <c:layout>
                <c:manualLayout>
                  <c:x val="2.8366171085088699E-3"/>
                  <c:y val="0.12025179020512899"/>
                </c:manualLayout>
              </c:layout>
              <c:tx>
                <c:rich>
                  <a:bodyPr/>
                  <a:lstStyle/>
                  <a:p>
                    <a:r>
                      <a:rPr lang="en-US" b="1" dirty="0" smtClean="0"/>
                      <a:t>76%</a:t>
                    </a:r>
                    <a:endParaRPr lang="en-US" b="1" dirty="0"/>
                  </a:p>
                </c:rich>
              </c:tx>
              <c:showLegendKey val="0"/>
              <c:showVal val="1"/>
              <c:showCatName val="0"/>
              <c:showSerName val="0"/>
              <c:showPercent val="0"/>
              <c:showBubbleSize val="0"/>
            </c:dLbl>
            <c:dLbl>
              <c:idx val="1"/>
              <c:layout/>
              <c:tx>
                <c:rich>
                  <a:bodyPr/>
                  <a:lstStyle/>
                  <a:p>
                    <a:r>
                      <a:rPr lang="en-US" b="1" dirty="0" smtClean="0"/>
                      <a:t>6%</a:t>
                    </a:r>
                    <a:endParaRPr lang="en-US" b="1" dirty="0"/>
                  </a:p>
                </c:rich>
              </c:tx>
              <c:showLegendKey val="0"/>
              <c:showVal val="1"/>
              <c:showCatName val="0"/>
              <c:showSerName val="0"/>
              <c:showPercent val="0"/>
              <c:showBubbleSize val="0"/>
            </c:dLbl>
            <c:dLbl>
              <c:idx val="2"/>
              <c:layout>
                <c:manualLayout>
                  <c:x val="2.8366171085088699E-3"/>
                  <c:y val="0.10154595617322"/>
                </c:manualLayout>
              </c:layout>
              <c:tx>
                <c:rich>
                  <a:bodyPr/>
                  <a:lstStyle/>
                  <a:p>
                    <a:r>
                      <a:rPr lang="en-US" b="1" dirty="0" smtClean="0"/>
                      <a:t>15%</a:t>
                    </a:r>
                    <a:endParaRPr lang="en-US" b="1" dirty="0"/>
                  </a:p>
                </c:rich>
              </c:tx>
              <c:showLegendKey val="0"/>
              <c:showVal val="1"/>
              <c:showCatName val="0"/>
              <c:showSerName val="0"/>
              <c:showPercent val="0"/>
              <c:showBubbleSize val="0"/>
            </c:dLbl>
            <c:dLbl>
              <c:idx val="3"/>
              <c:layout/>
              <c:tx>
                <c:rich>
                  <a:bodyPr/>
                  <a:lstStyle/>
                  <a:p>
                    <a:r>
                      <a:rPr lang="en-US" b="1" dirty="0" smtClean="0"/>
                      <a:t>2%</a:t>
                    </a:r>
                    <a:endParaRPr lang="en-US" b="1" dirty="0"/>
                  </a:p>
                </c:rich>
              </c:tx>
              <c:showLegendKey val="0"/>
              <c:showVal val="1"/>
              <c:showCatName val="0"/>
              <c:showSerName val="0"/>
              <c:showPercent val="0"/>
              <c:showBubbleSize val="0"/>
            </c:dLbl>
            <c:dLbl>
              <c:idx val="4"/>
              <c:layout/>
              <c:tx>
                <c:rich>
                  <a:bodyPr/>
                  <a:lstStyle/>
                  <a:p>
                    <a:r>
                      <a:rPr lang="en-US" b="1" dirty="0" smtClean="0"/>
                      <a:t>1%</a:t>
                    </a:r>
                    <a:endParaRPr lang="en-US" b="1"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Feuil1!$A$2:$A$6</c:f>
              <c:strCache>
                <c:ptCount val="5"/>
                <c:pt idx="0">
                  <c:v>PCT SYSTEM </c:v>
                </c:pt>
                <c:pt idx="1">
                  <c:v>MEMBER STATES</c:v>
                </c:pt>
                <c:pt idx="2">
                  <c:v>MADRID SYSTEM </c:v>
                </c:pt>
                <c:pt idx="3">
                  <c:v>HAGUE SYSTEM </c:v>
                </c:pt>
                <c:pt idx="4">
                  <c:v>OTHERS</c:v>
                </c:pt>
              </c:strCache>
            </c:strRef>
          </c:cat>
          <c:val>
            <c:numRef>
              <c:f>Feuil1!$B$2:$B$6</c:f>
              <c:numCache>
                <c:formatCode>General</c:formatCode>
                <c:ptCount val="5"/>
                <c:pt idx="0">
                  <c:v>545.6</c:v>
                </c:pt>
                <c:pt idx="1">
                  <c:v>35.200000000000003</c:v>
                </c:pt>
                <c:pt idx="2">
                  <c:v>114.6</c:v>
                </c:pt>
                <c:pt idx="3">
                  <c:v>8.6</c:v>
                </c:pt>
                <c:pt idx="4">
                  <c:v>5.3</c:v>
                </c:pt>
              </c:numCache>
            </c:numRef>
          </c:val>
        </c:ser>
        <c:dLbls>
          <c:showLegendKey val="0"/>
          <c:showVal val="0"/>
          <c:showCatName val="0"/>
          <c:showSerName val="0"/>
          <c:showPercent val="0"/>
          <c:showBubbleSize val="0"/>
        </c:dLbls>
        <c:gapWidth val="100"/>
        <c:axId val="53306112"/>
        <c:axId val="53307648"/>
      </c:barChart>
      <c:catAx>
        <c:axId val="53306112"/>
        <c:scaling>
          <c:orientation val="minMax"/>
        </c:scaling>
        <c:delete val="0"/>
        <c:axPos val="b"/>
        <c:majorTickMark val="out"/>
        <c:minorTickMark val="none"/>
        <c:tickLblPos val="nextTo"/>
        <c:crossAx val="53307648"/>
        <c:crosses val="autoZero"/>
        <c:auto val="1"/>
        <c:lblAlgn val="ctr"/>
        <c:lblOffset val="100"/>
        <c:noMultiLvlLbl val="0"/>
      </c:catAx>
      <c:valAx>
        <c:axId val="53307648"/>
        <c:scaling>
          <c:orientation val="minMax"/>
        </c:scaling>
        <c:delete val="0"/>
        <c:axPos val="l"/>
        <c:majorGridlines/>
        <c:numFmt formatCode="General" sourceLinked="1"/>
        <c:majorTickMark val="out"/>
        <c:minorTickMark val="none"/>
        <c:tickLblPos val="nextTo"/>
        <c:crossAx val="53306112"/>
        <c:crosses val="autoZero"/>
        <c:crossBetween val="between"/>
      </c:valAx>
    </c:plotArea>
    <c:plotVisOnly val="1"/>
    <c:dispBlanksAs val="gap"/>
    <c:showDLblsOverMax val="0"/>
  </c:chart>
  <c:txPr>
    <a:bodyPr/>
    <a:lstStyle/>
    <a:p>
      <a:pPr>
        <a:defRPr sz="1799"/>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Feuil1!$B$1</c:f>
              <c:strCache>
                <c:ptCount val="1"/>
                <c:pt idx="0">
                  <c:v>Ventes</c:v>
                </c:pt>
              </c:strCache>
            </c:strRef>
          </c:tx>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Lbls>
            <c:dLbl>
              <c:idx val="3"/>
              <c:tx>
                <c:rich>
                  <a:bodyPr/>
                  <a:lstStyle/>
                  <a:p>
                    <a:r>
                      <a:rPr lang="en-US" dirty="0">
                        <a:solidFill>
                          <a:schemeClr val="bg1"/>
                        </a:solidFill>
                      </a:rPr>
                      <a:t>5%</a:t>
                    </a:r>
                  </a:p>
                </c:rich>
              </c:tx>
              <c:dLblPos val="inEnd"/>
              <c:showLegendKey val="0"/>
              <c:showVal val="0"/>
              <c:showCatName val="0"/>
              <c:showSerName val="0"/>
              <c:showPercent val="1"/>
              <c:showBubbleSize val="0"/>
            </c:dLbl>
            <c:dLbl>
              <c:idx val="10"/>
              <c:layout>
                <c:manualLayout>
                  <c:x val="0.143043559318316"/>
                  <c:y val="1.4874170140497101E-2"/>
                </c:manualLayout>
              </c:layout>
              <c:tx>
                <c:rich>
                  <a:bodyPr/>
                  <a:lstStyle/>
                  <a:p>
                    <a:r>
                      <a:rPr lang="en-US" sz="2000" b="1" dirty="0" smtClean="0"/>
                      <a:t>Others -</a:t>
                    </a:r>
                    <a:r>
                      <a:rPr lang="en-US" sz="2000" b="1" baseline="0" dirty="0" smtClean="0"/>
                      <a:t> </a:t>
                    </a:r>
                    <a:r>
                      <a:rPr lang="en-US" sz="2000" b="1" dirty="0" smtClean="0"/>
                      <a:t>46</a:t>
                    </a:r>
                    <a:r>
                      <a:rPr lang="en-US" sz="2000" b="1" dirty="0"/>
                      <a:t>%</a:t>
                    </a:r>
                  </a:p>
                </c:rich>
              </c:tx>
              <c:dLblPos val="bestFit"/>
              <c:showLegendKey val="0"/>
              <c:showVal val="0"/>
              <c:showCatName val="0"/>
              <c:showSerName val="0"/>
              <c:showPercent val="1"/>
              <c:showBubbleSize val="0"/>
            </c:dLbl>
            <c:dLblPos val="inEnd"/>
            <c:showLegendKey val="0"/>
            <c:showVal val="0"/>
            <c:showCatName val="0"/>
            <c:showSerName val="0"/>
            <c:showPercent val="1"/>
            <c:showBubbleSize val="0"/>
            <c:showLeaderLines val="1"/>
          </c:dLbls>
          <c:cat>
            <c:strRef>
              <c:f>Feuil1!$A$2:$A$12</c:f>
              <c:strCache>
                <c:ptCount val="11"/>
                <c:pt idx="0">
                  <c:v>Civil engineering  </c:v>
                </c:pt>
                <c:pt idx="1">
                  <c:v>Electrical machinery</c:v>
                </c:pt>
                <c:pt idx="2">
                  <c:v>Transport </c:v>
                </c:pt>
                <c:pt idx="3">
                  <c:v>Materials, metallurgy </c:v>
                </c:pt>
                <c:pt idx="4">
                  <c:v>Other special machines  </c:v>
                </c:pt>
                <c:pt idx="5">
                  <c:v>Machine tools </c:v>
                </c:pt>
                <c:pt idx="6">
                  <c:v>Furniture, games </c:v>
                </c:pt>
                <c:pt idx="7">
                  <c:v>Handling </c:v>
                </c:pt>
                <c:pt idx="8">
                  <c:v>Mechanical elements </c:v>
                </c:pt>
                <c:pt idx="9">
                  <c:v>Medical technology </c:v>
                </c:pt>
                <c:pt idx="10">
                  <c:v>Others </c:v>
                </c:pt>
              </c:strCache>
            </c:strRef>
          </c:cat>
          <c:val>
            <c:numRef>
              <c:f>Feuil1!$B$2:$B$12</c:f>
              <c:numCache>
                <c:formatCode>General</c:formatCode>
                <c:ptCount val="11"/>
                <c:pt idx="0">
                  <c:v>9.7100000000000009</c:v>
                </c:pt>
                <c:pt idx="1">
                  <c:v>6.71</c:v>
                </c:pt>
                <c:pt idx="2">
                  <c:v>5.38</c:v>
                </c:pt>
                <c:pt idx="3">
                  <c:v>5.24</c:v>
                </c:pt>
                <c:pt idx="4">
                  <c:v>5.23</c:v>
                </c:pt>
                <c:pt idx="5">
                  <c:v>4.8199999999999976</c:v>
                </c:pt>
                <c:pt idx="6">
                  <c:v>4.74</c:v>
                </c:pt>
                <c:pt idx="7">
                  <c:v>4.3599999999999977</c:v>
                </c:pt>
                <c:pt idx="8">
                  <c:v>4.24</c:v>
                </c:pt>
                <c:pt idx="9">
                  <c:v>3.81</c:v>
                </c:pt>
                <c:pt idx="10">
                  <c:v>45.76</c:v>
                </c:pt>
              </c:numCache>
            </c:numRef>
          </c:val>
        </c:ser>
        <c:dLbls>
          <c:showLegendKey val="0"/>
          <c:showVal val="0"/>
          <c:showCatName val="0"/>
          <c:showSerName val="0"/>
          <c:showPercent val="0"/>
          <c:showBubbleSize val="0"/>
          <c:showLeaderLines val="1"/>
        </c:dLbls>
        <c:firstSliceAng val="0"/>
      </c:pieChart>
      <c:spPr>
        <a:noFill/>
        <a:ln w="25406">
          <a:noFill/>
        </a:ln>
      </c:spPr>
    </c:plotArea>
    <c:legend>
      <c:legendPos val="r"/>
      <c:layout>
        <c:manualLayout>
          <c:xMode val="edge"/>
          <c:yMode val="edge"/>
          <c:x val="0.60079047008476805"/>
          <c:y val="3.0040887090948501E-2"/>
          <c:w val="0.37404139200762698"/>
          <c:h val="0.89580042861614795"/>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fr-FR" b="1" dirty="0" smtClean="0">
                <a:solidFill>
                  <a:srgbClr val="000090"/>
                </a:solidFill>
              </a:rPr>
              <a:t>STATISTICS</a:t>
            </a:r>
            <a:endParaRPr lang="fr-FR" b="1" dirty="0">
              <a:solidFill>
                <a:srgbClr val="000090"/>
              </a:solidFill>
            </a:endParaRPr>
          </a:p>
        </c:rich>
      </c:tx>
      <c:overlay val="0"/>
    </c:title>
    <c:autoTitleDeleted val="0"/>
    <c:plotArea>
      <c:layout/>
      <c:barChart>
        <c:barDir val="col"/>
        <c:grouping val="clustered"/>
        <c:varyColors val="0"/>
        <c:ser>
          <c:idx val="0"/>
          <c:order val="0"/>
          <c:tx>
            <c:strRef>
              <c:f>Feuil1!$B$1</c:f>
              <c:strCache>
                <c:ptCount val="1"/>
                <c:pt idx="0">
                  <c:v>2010</c:v>
                </c:pt>
              </c:strCache>
            </c:strRef>
          </c:tx>
          <c:invertIfNegative val="0"/>
          <c:cat>
            <c:strRef>
              <c:f>Feuil1!$A$2:$A$4</c:f>
              <c:strCache>
                <c:ptCount val="3"/>
                <c:pt idx="0">
                  <c:v>PCT </c:v>
                </c:pt>
                <c:pt idx="1">
                  <c:v>MADRID </c:v>
                </c:pt>
                <c:pt idx="2">
                  <c:v>HAGUE </c:v>
                </c:pt>
              </c:strCache>
            </c:strRef>
          </c:cat>
          <c:val>
            <c:numRef>
              <c:f>Feuil1!$B$2:$B$4</c:f>
              <c:numCache>
                <c:formatCode>General</c:formatCode>
                <c:ptCount val="3"/>
                <c:pt idx="0">
                  <c:v>1141</c:v>
                </c:pt>
                <c:pt idx="1">
                  <c:v>1020</c:v>
                </c:pt>
                <c:pt idx="2">
                  <c:v>63</c:v>
                </c:pt>
              </c:numCache>
            </c:numRef>
          </c:val>
        </c:ser>
        <c:ser>
          <c:idx val="1"/>
          <c:order val="1"/>
          <c:tx>
            <c:strRef>
              <c:f>Feuil1!$C$1</c:f>
              <c:strCache>
                <c:ptCount val="1"/>
                <c:pt idx="0">
                  <c:v>2011</c:v>
                </c:pt>
              </c:strCache>
            </c:strRef>
          </c:tx>
          <c:invertIfNegative val="0"/>
          <c:cat>
            <c:strRef>
              <c:f>Feuil1!$A$2:$A$4</c:f>
              <c:strCache>
                <c:ptCount val="3"/>
                <c:pt idx="0">
                  <c:v>PCT </c:v>
                </c:pt>
                <c:pt idx="1">
                  <c:v>MADRID </c:v>
                </c:pt>
                <c:pt idx="2">
                  <c:v>HAGUE </c:v>
                </c:pt>
              </c:strCache>
            </c:strRef>
          </c:cat>
          <c:val>
            <c:numRef>
              <c:f>Feuil1!$C$2:$C$4</c:f>
              <c:numCache>
                <c:formatCode>General</c:formatCode>
                <c:ptCount val="3"/>
                <c:pt idx="0">
                  <c:v>1346</c:v>
                </c:pt>
                <c:pt idx="1">
                  <c:v>804</c:v>
                </c:pt>
                <c:pt idx="2">
                  <c:v>43</c:v>
                </c:pt>
              </c:numCache>
            </c:numRef>
          </c:val>
        </c:ser>
        <c:ser>
          <c:idx val="2"/>
          <c:order val="2"/>
          <c:tx>
            <c:strRef>
              <c:f>Feuil1!$D$1</c:f>
              <c:strCache>
                <c:ptCount val="1"/>
                <c:pt idx="0">
                  <c:v>2012</c:v>
                </c:pt>
              </c:strCache>
            </c:strRef>
          </c:tx>
          <c:invertIfNegative val="0"/>
          <c:cat>
            <c:strRef>
              <c:f>Feuil1!$A$2:$A$4</c:f>
              <c:strCache>
                <c:ptCount val="3"/>
                <c:pt idx="0">
                  <c:v>PCT </c:v>
                </c:pt>
                <c:pt idx="1">
                  <c:v>MADRID </c:v>
                </c:pt>
                <c:pt idx="2">
                  <c:v>HAGUE </c:v>
                </c:pt>
              </c:strCache>
            </c:strRef>
          </c:cat>
          <c:val>
            <c:numRef>
              <c:f>Feuil1!$D$2:$D$4</c:f>
              <c:numCache>
                <c:formatCode>General</c:formatCode>
                <c:ptCount val="3"/>
                <c:pt idx="0">
                  <c:v>1320</c:v>
                </c:pt>
                <c:pt idx="1">
                  <c:v>867</c:v>
                </c:pt>
                <c:pt idx="2">
                  <c:v>136</c:v>
                </c:pt>
              </c:numCache>
            </c:numRef>
          </c:val>
        </c:ser>
        <c:dLbls>
          <c:showLegendKey val="0"/>
          <c:showVal val="1"/>
          <c:showCatName val="0"/>
          <c:showSerName val="0"/>
          <c:showPercent val="0"/>
          <c:showBubbleSize val="0"/>
        </c:dLbls>
        <c:gapWidth val="150"/>
        <c:overlap val="-25"/>
        <c:axId val="96058368"/>
        <c:axId val="96068352"/>
      </c:barChart>
      <c:catAx>
        <c:axId val="96058368"/>
        <c:scaling>
          <c:orientation val="minMax"/>
        </c:scaling>
        <c:delete val="0"/>
        <c:axPos val="b"/>
        <c:numFmt formatCode="General" sourceLinked="1"/>
        <c:majorTickMark val="none"/>
        <c:minorTickMark val="none"/>
        <c:tickLblPos val="nextTo"/>
        <c:crossAx val="96068352"/>
        <c:crosses val="autoZero"/>
        <c:auto val="1"/>
        <c:lblAlgn val="ctr"/>
        <c:lblOffset val="100"/>
        <c:noMultiLvlLbl val="0"/>
      </c:catAx>
      <c:valAx>
        <c:axId val="96068352"/>
        <c:scaling>
          <c:orientation val="minMax"/>
        </c:scaling>
        <c:delete val="1"/>
        <c:axPos val="l"/>
        <c:numFmt formatCode="General" sourceLinked="1"/>
        <c:majorTickMark val="none"/>
        <c:minorTickMark val="none"/>
        <c:tickLblPos val="nextTo"/>
        <c:crossAx val="96058368"/>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7"/>
      <c:rotY val="20"/>
      <c:depthPercent val="80"/>
      <c:rAngAx val="1"/>
    </c:view3D>
    <c:floor>
      <c:thickness val="0"/>
      <c:spPr>
        <a:solidFill>
          <a:srgbClr val="C0C0C0"/>
        </a:solidFill>
        <a:ln w="3175">
          <a:solidFill>
            <a:srgbClr val="000000"/>
          </a:solidFill>
          <a:prstDash val="solid"/>
        </a:ln>
      </c:spPr>
    </c:floor>
    <c:sideWall>
      <c:thickness val="0"/>
      <c:spPr>
        <a:noFill/>
        <a:ln w="12700">
          <a:solidFill>
            <a:srgbClr val="000000"/>
          </a:solidFill>
          <a:prstDash val="solid"/>
        </a:ln>
      </c:spPr>
    </c:sideWall>
    <c:backWall>
      <c:thickness val="0"/>
      <c:spPr>
        <a:noFill/>
        <a:ln w="12700">
          <a:solidFill>
            <a:srgbClr val="000000"/>
          </a:solidFill>
          <a:prstDash val="solid"/>
        </a:ln>
      </c:spPr>
    </c:backWall>
    <c:plotArea>
      <c:layout>
        <c:manualLayout>
          <c:layoutTarget val="inner"/>
          <c:xMode val="edge"/>
          <c:yMode val="edge"/>
          <c:x val="0.10029282952057"/>
          <c:y val="0.161979090848938"/>
          <c:w val="0.89105058365758805"/>
          <c:h val="0.76093294460641403"/>
        </c:manualLayout>
      </c:layout>
      <c:bar3DChart>
        <c:barDir val="col"/>
        <c:grouping val="clustered"/>
        <c:varyColors val="1"/>
        <c:ser>
          <c:idx val="0"/>
          <c:order val="0"/>
          <c:tx>
            <c:strRef>
              <c:f>Sheet1!$A$2</c:f>
              <c:strCache>
                <c:ptCount val="1"/>
                <c:pt idx="0">
                  <c:v>Filings by year</c:v>
                </c:pt>
              </c:strCache>
            </c:strRef>
          </c:tx>
          <c:spPr>
            <a:solidFill>
              <a:srgbClr val="63AAFE"/>
            </a:solidFill>
            <a:ln w="35737">
              <a:noFill/>
            </a:ln>
          </c:spPr>
          <c:invertIfNegative val="0"/>
          <c:dPt>
            <c:idx val="0"/>
            <c:invertIfNegative val="0"/>
            <c:bubble3D val="0"/>
          </c:dPt>
          <c:dPt>
            <c:idx val="1"/>
            <c:invertIfNegative val="0"/>
            <c:bubble3D val="0"/>
            <c:spPr>
              <a:solidFill>
                <a:srgbClr val="DD2D32"/>
              </a:solidFill>
              <a:ln w="35737">
                <a:noFill/>
              </a:ln>
            </c:spPr>
          </c:dPt>
          <c:dPt>
            <c:idx val="2"/>
            <c:invertIfNegative val="0"/>
            <c:bubble3D val="0"/>
            <c:spPr>
              <a:solidFill>
                <a:srgbClr val="FFF58C"/>
              </a:solidFill>
              <a:ln w="35737">
                <a:noFill/>
              </a:ln>
            </c:spPr>
          </c:dPt>
          <c:dPt>
            <c:idx val="3"/>
            <c:invertIfNegative val="0"/>
            <c:bubble3D val="0"/>
            <c:spPr>
              <a:solidFill>
                <a:srgbClr val="4EE257"/>
              </a:solidFill>
              <a:ln w="35737">
                <a:noFill/>
              </a:ln>
            </c:spPr>
          </c:dPt>
          <c:dPt>
            <c:idx val="4"/>
            <c:invertIfNegative val="0"/>
            <c:bubble3D val="0"/>
            <c:spPr>
              <a:solidFill>
                <a:srgbClr val="6711FF"/>
              </a:solidFill>
              <a:ln w="35737">
                <a:noFill/>
              </a:ln>
            </c:spPr>
          </c:dPt>
          <c:dPt>
            <c:idx val="5"/>
            <c:invertIfNegative val="0"/>
            <c:bubble3D val="0"/>
            <c:spPr>
              <a:solidFill>
                <a:srgbClr val="FEA746"/>
              </a:solidFill>
              <a:ln w="35737">
                <a:noFill/>
              </a:ln>
            </c:spPr>
          </c:dPt>
          <c:dPt>
            <c:idx val="6"/>
            <c:invertIfNegative val="0"/>
            <c:bubble3D val="0"/>
            <c:spPr>
              <a:solidFill>
                <a:srgbClr val="865357"/>
              </a:solidFill>
              <a:ln w="35737">
                <a:noFill/>
              </a:ln>
            </c:spPr>
          </c:dPt>
          <c:dPt>
            <c:idx val="7"/>
            <c:invertIfNegative val="0"/>
            <c:bubble3D val="0"/>
            <c:spPr>
              <a:solidFill>
                <a:srgbClr val="A2BD90"/>
              </a:solidFill>
              <a:ln w="35737">
                <a:noFill/>
              </a:ln>
            </c:spPr>
          </c:dPt>
          <c:dPt>
            <c:idx val="8"/>
            <c:invertIfNegative val="0"/>
            <c:bubble3D val="0"/>
            <c:spPr>
              <a:solidFill>
                <a:srgbClr val="00CCFF"/>
              </a:solidFill>
              <a:ln w="35737">
                <a:noFill/>
              </a:ln>
            </c:spPr>
          </c:dPt>
          <c:dPt>
            <c:idx val="9"/>
            <c:invertIfNegative val="0"/>
            <c:bubble3D val="0"/>
            <c:spPr>
              <a:solidFill>
                <a:srgbClr val="CCFFFF"/>
              </a:solidFill>
              <a:ln w="35737">
                <a:noFill/>
              </a:ln>
            </c:spPr>
          </c:dPt>
          <c:dPt>
            <c:idx val="10"/>
            <c:invertIfNegative val="0"/>
            <c:bubble3D val="0"/>
            <c:spPr>
              <a:solidFill>
                <a:srgbClr val="CCFFCC"/>
              </a:solidFill>
              <a:ln w="35737">
                <a:noFill/>
              </a:ln>
            </c:spPr>
          </c:dPt>
          <c:dPt>
            <c:idx val="11"/>
            <c:invertIfNegative val="0"/>
            <c:bubble3D val="0"/>
            <c:spPr>
              <a:solidFill>
                <a:srgbClr val="FFFF99"/>
              </a:solidFill>
              <a:ln w="35737">
                <a:noFill/>
              </a:ln>
            </c:spPr>
          </c:dPt>
          <c:dPt>
            <c:idx val="12"/>
            <c:invertIfNegative val="0"/>
            <c:bubble3D val="0"/>
            <c:spPr>
              <a:solidFill>
                <a:srgbClr val="99CCFF"/>
              </a:solidFill>
              <a:ln w="35737">
                <a:noFill/>
              </a:ln>
            </c:spPr>
          </c:dPt>
          <c:dPt>
            <c:idx val="13"/>
            <c:invertIfNegative val="0"/>
            <c:bubble3D val="0"/>
            <c:spPr>
              <a:solidFill>
                <a:srgbClr val="FF99CC"/>
              </a:solidFill>
              <a:ln w="35737">
                <a:noFill/>
              </a:ln>
            </c:spPr>
          </c:dPt>
          <c:dPt>
            <c:idx val="14"/>
            <c:invertIfNegative val="0"/>
            <c:bubble3D val="0"/>
            <c:spPr>
              <a:solidFill>
                <a:srgbClr val="CC99FF"/>
              </a:solidFill>
              <a:ln w="35737">
                <a:noFill/>
              </a:ln>
            </c:spPr>
          </c:dPt>
          <c:dPt>
            <c:idx val="15"/>
            <c:invertIfNegative val="0"/>
            <c:bubble3D val="0"/>
            <c:spPr>
              <a:solidFill>
                <a:srgbClr val="FFCC99"/>
              </a:solidFill>
              <a:ln w="35737">
                <a:noFill/>
              </a:ln>
            </c:spPr>
          </c:dPt>
          <c:dPt>
            <c:idx val="16"/>
            <c:invertIfNegative val="0"/>
            <c:bubble3D val="0"/>
            <c:spPr>
              <a:solidFill>
                <a:srgbClr val="3366FF"/>
              </a:solidFill>
              <a:ln w="35737">
                <a:noFill/>
              </a:ln>
            </c:spPr>
          </c:dPt>
          <c:dPt>
            <c:idx val="17"/>
            <c:invertIfNegative val="0"/>
            <c:bubble3D val="0"/>
            <c:spPr>
              <a:solidFill>
                <a:srgbClr val="33CCCC"/>
              </a:solidFill>
              <a:ln w="35737">
                <a:noFill/>
              </a:ln>
            </c:spPr>
          </c:dPt>
          <c:dPt>
            <c:idx val="18"/>
            <c:invertIfNegative val="0"/>
            <c:bubble3D val="0"/>
            <c:spPr>
              <a:solidFill>
                <a:srgbClr val="99CC00"/>
              </a:solidFill>
              <a:ln w="35737">
                <a:noFill/>
              </a:ln>
            </c:spPr>
          </c:dPt>
          <c:dPt>
            <c:idx val="19"/>
            <c:invertIfNegative val="0"/>
            <c:bubble3D val="0"/>
            <c:spPr>
              <a:solidFill>
                <a:srgbClr val="FFCC00"/>
              </a:solidFill>
              <a:ln w="35737">
                <a:noFill/>
              </a:ln>
            </c:spPr>
          </c:dPt>
          <c:dPt>
            <c:idx val="20"/>
            <c:invertIfNegative val="0"/>
            <c:bubble3D val="0"/>
            <c:spPr>
              <a:solidFill>
                <a:srgbClr val="FF9900"/>
              </a:solidFill>
              <a:ln w="35737">
                <a:noFill/>
              </a:ln>
            </c:spPr>
          </c:dPt>
          <c:dPt>
            <c:idx val="21"/>
            <c:invertIfNegative val="0"/>
            <c:bubble3D val="0"/>
            <c:spPr>
              <a:solidFill>
                <a:srgbClr val="FF6600"/>
              </a:solidFill>
              <a:ln w="35737">
                <a:noFill/>
              </a:ln>
            </c:spPr>
          </c:dPt>
          <c:dPt>
            <c:idx val="22"/>
            <c:invertIfNegative val="0"/>
            <c:bubble3D val="0"/>
            <c:spPr>
              <a:solidFill>
                <a:srgbClr val="666699"/>
              </a:solidFill>
              <a:ln w="35737">
                <a:noFill/>
              </a:ln>
            </c:spPr>
          </c:dPt>
          <c:dPt>
            <c:idx val="23"/>
            <c:invertIfNegative val="0"/>
            <c:bubble3D val="0"/>
            <c:spPr>
              <a:solidFill>
                <a:srgbClr val="969696"/>
              </a:solidFill>
              <a:ln w="35737">
                <a:noFill/>
              </a:ln>
            </c:spPr>
          </c:dPt>
          <c:dPt>
            <c:idx val="24"/>
            <c:invertIfNegative val="0"/>
            <c:bubble3D val="0"/>
            <c:spPr>
              <a:solidFill>
                <a:srgbClr val="003366"/>
              </a:solidFill>
              <a:ln w="35737">
                <a:noFill/>
              </a:ln>
            </c:spPr>
          </c:dPt>
          <c:dPt>
            <c:idx val="25"/>
            <c:invertIfNegative val="0"/>
            <c:bubble3D val="0"/>
            <c:spPr>
              <a:solidFill>
                <a:srgbClr val="339966"/>
              </a:solidFill>
              <a:ln w="35737">
                <a:noFill/>
              </a:ln>
            </c:spPr>
          </c:dPt>
          <c:dPt>
            <c:idx val="26"/>
            <c:invertIfNegative val="0"/>
            <c:bubble3D val="0"/>
            <c:spPr>
              <a:solidFill>
                <a:srgbClr val="003300"/>
              </a:solidFill>
              <a:ln w="35737">
                <a:noFill/>
              </a:ln>
            </c:spPr>
          </c:dPt>
          <c:dPt>
            <c:idx val="27"/>
            <c:invertIfNegative val="0"/>
            <c:bubble3D val="0"/>
            <c:spPr>
              <a:solidFill>
                <a:srgbClr val="333300"/>
              </a:solidFill>
              <a:ln w="35737">
                <a:noFill/>
              </a:ln>
            </c:spPr>
          </c:dPt>
          <c:dPt>
            <c:idx val="28"/>
            <c:invertIfNegative val="0"/>
            <c:bubble3D val="0"/>
            <c:spPr>
              <a:solidFill>
                <a:srgbClr val="993300"/>
              </a:solidFill>
              <a:ln w="35737">
                <a:noFill/>
              </a:ln>
            </c:spPr>
          </c:dPt>
          <c:dPt>
            <c:idx val="29"/>
            <c:invertIfNegative val="0"/>
            <c:bubble3D val="0"/>
            <c:spPr>
              <a:solidFill>
                <a:srgbClr val="993366"/>
              </a:solidFill>
              <a:ln w="35737">
                <a:noFill/>
              </a:ln>
            </c:spPr>
          </c:dPt>
          <c:dPt>
            <c:idx val="30"/>
            <c:invertIfNegative val="0"/>
            <c:bubble3D val="0"/>
            <c:spPr>
              <a:solidFill>
                <a:srgbClr val="333399"/>
              </a:solidFill>
              <a:ln w="35737">
                <a:noFill/>
              </a:ln>
            </c:spPr>
          </c:dPt>
          <c:dPt>
            <c:idx val="31"/>
            <c:invertIfNegative val="0"/>
            <c:bubble3D val="0"/>
            <c:spPr>
              <a:solidFill>
                <a:srgbClr val="333333"/>
              </a:solidFill>
              <a:ln w="35737">
                <a:noFill/>
              </a:ln>
            </c:spPr>
          </c:dPt>
          <c:dPt>
            <c:idx val="32"/>
            <c:invertIfNegative val="0"/>
            <c:bubble3D val="0"/>
            <c:spPr>
              <a:solidFill>
                <a:srgbClr val="000000"/>
              </a:solidFill>
              <a:ln w="35737">
                <a:noFill/>
              </a:ln>
            </c:spPr>
          </c:dPt>
          <c:dPt>
            <c:idx val="33"/>
            <c:invertIfNegative val="0"/>
            <c:bubble3D val="0"/>
            <c:spPr>
              <a:solidFill>
                <a:srgbClr val="FFFFFF"/>
              </a:solidFill>
              <a:ln w="35737">
                <a:noFill/>
              </a:ln>
            </c:spPr>
          </c:dPt>
          <c:dPt>
            <c:idx val="34"/>
            <c:invertIfNegative val="0"/>
            <c:bubble3D val="0"/>
            <c:spPr>
              <a:solidFill>
                <a:srgbClr val="DD0806"/>
              </a:solidFill>
              <a:ln w="35737">
                <a:noFill/>
              </a:ln>
            </c:spPr>
          </c:dPt>
          <c:cat>
            <c:strRef>
              <c:f>Sheet1!$B$1:$AJ$1</c:f>
              <c:strCache>
                <c:ptCount val="35"/>
                <c:pt idx="0">
                  <c:v>78</c:v>
                </c:pt>
                <c:pt idx="1">
                  <c:v>79</c:v>
                </c:pt>
                <c:pt idx="2">
                  <c:v>80</c:v>
                </c:pt>
                <c:pt idx="3">
                  <c:v>81</c:v>
                </c:pt>
                <c:pt idx="4">
                  <c:v>82</c:v>
                </c:pt>
                <c:pt idx="5">
                  <c:v>83</c:v>
                </c:pt>
                <c:pt idx="6">
                  <c:v>84</c:v>
                </c:pt>
                <c:pt idx="7">
                  <c:v>85</c:v>
                </c:pt>
                <c:pt idx="8">
                  <c:v>86</c:v>
                </c:pt>
                <c:pt idx="9">
                  <c:v>87</c:v>
                </c:pt>
                <c:pt idx="10">
                  <c:v>88</c:v>
                </c:pt>
                <c:pt idx="11">
                  <c:v>89</c:v>
                </c:pt>
                <c:pt idx="12">
                  <c:v>90</c:v>
                </c:pt>
                <c:pt idx="13">
                  <c:v>91</c:v>
                </c:pt>
                <c:pt idx="14">
                  <c:v>92</c:v>
                </c:pt>
                <c:pt idx="15">
                  <c:v>93</c:v>
                </c:pt>
                <c:pt idx="16">
                  <c:v>94</c:v>
                </c:pt>
                <c:pt idx="17">
                  <c:v>95</c:v>
                </c:pt>
                <c:pt idx="18">
                  <c:v>96</c:v>
                </c:pt>
                <c:pt idx="19">
                  <c:v>97</c:v>
                </c:pt>
                <c:pt idx="20">
                  <c:v>98</c:v>
                </c:pt>
                <c:pt idx="21">
                  <c:v>99</c:v>
                </c:pt>
                <c:pt idx="22">
                  <c:v>00</c:v>
                </c:pt>
                <c:pt idx="23">
                  <c:v>01</c:v>
                </c:pt>
                <c:pt idx="24">
                  <c:v>02</c:v>
                </c:pt>
                <c:pt idx="25">
                  <c:v>03</c:v>
                </c:pt>
                <c:pt idx="26">
                  <c:v>04</c:v>
                </c:pt>
                <c:pt idx="27">
                  <c:v>05</c:v>
                </c:pt>
                <c:pt idx="28">
                  <c:v>06</c:v>
                </c:pt>
                <c:pt idx="29">
                  <c:v>07</c:v>
                </c:pt>
                <c:pt idx="30">
                  <c:v>08</c:v>
                </c:pt>
                <c:pt idx="31">
                  <c:v>09</c:v>
                </c:pt>
                <c:pt idx="32">
                  <c:v>10</c:v>
                </c:pt>
                <c:pt idx="33">
                  <c:v>11</c:v>
                </c:pt>
                <c:pt idx="34">
                  <c:v>12</c:v>
                </c:pt>
              </c:strCache>
            </c:strRef>
          </c:cat>
          <c:val>
            <c:numRef>
              <c:f>Sheet1!$B$2:$AJ$2</c:f>
              <c:numCache>
                <c:formatCode>General</c:formatCode>
                <c:ptCount val="35"/>
                <c:pt idx="0">
                  <c:v>459</c:v>
                </c:pt>
                <c:pt idx="1">
                  <c:v>2625</c:v>
                </c:pt>
                <c:pt idx="2">
                  <c:v>3539</c:v>
                </c:pt>
                <c:pt idx="3">
                  <c:v>4606</c:v>
                </c:pt>
                <c:pt idx="4">
                  <c:v>4675</c:v>
                </c:pt>
                <c:pt idx="5">
                  <c:v>4971</c:v>
                </c:pt>
                <c:pt idx="6">
                  <c:v>5719</c:v>
                </c:pt>
                <c:pt idx="7">
                  <c:v>7095</c:v>
                </c:pt>
                <c:pt idx="8">
                  <c:v>7952</c:v>
                </c:pt>
                <c:pt idx="9">
                  <c:v>9201</c:v>
                </c:pt>
                <c:pt idx="10">
                  <c:v>11996</c:v>
                </c:pt>
                <c:pt idx="11">
                  <c:v>14874</c:v>
                </c:pt>
                <c:pt idx="12">
                  <c:v>19159</c:v>
                </c:pt>
                <c:pt idx="13">
                  <c:v>22247</c:v>
                </c:pt>
                <c:pt idx="14">
                  <c:v>25917</c:v>
                </c:pt>
                <c:pt idx="15">
                  <c:v>28577</c:v>
                </c:pt>
                <c:pt idx="16">
                  <c:v>34104</c:v>
                </c:pt>
                <c:pt idx="17">
                  <c:v>38906</c:v>
                </c:pt>
                <c:pt idx="18">
                  <c:v>47291</c:v>
                </c:pt>
                <c:pt idx="19">
                  <c:v>54422</c:v>
                </c:pt>
                <c:pt idx="20">
                  <c:v>67007</c:v>
                </c:pt>
                <c:pt idx="21">
                  <c:v>74023</c:v>
                </c:pt>
                <c:pt idx="22" formatCode="#,##0">
                  <c:v>93238</c:v>
                </c:pt>
                <c:pt idx="23" formatCode="0">
                  <c:v>108230</c:v>
                </c:pt>
                <c:pt idx="24" formatCode="#,##0">
                  <c:v>110392</c:v>
                </c:pt>
                <c:pt idx="25" formatCode="#,##0">
                  <c:v>115202</c:v>
                </c:pt>
                <c:pt idx="26" formatCode="#,##0">
                  <c:v>122629</c:v>
                </c:pt>
                <c:pt idx="27" formatCode="#,##0">
                  <c:v>136740</c:v>
                </c:pt>
                <c:pt idx="28" formatCode="#,##0">
                  <c:v>149627</c:v>
                </c:pt>
                <c:pt idx="29" formatCode="#,##0">
                  <c:v>159923</c:v>
                </c:pt>
                <c:pt idx="30">
                  <c:v>163233</c:v>
                </c:pt>
                <c:pt idx="31">
                  <c:v>155398</c:v>
                </c:pt>
                <c:pt idx="32">
                  <c:v>163938</c:v>
                </c:pt>
                <c:pt idx="33" formatCode="#,##0">
                  <c:v>181500</c:v>
                </c:pt>
                <c:pt idx="34" formatCode="#,##0">
                  <c:v>194400</c:v>
                </c:pt>
              </c:numCache>
            </c:numRef>
          </c:val>
        </c:ser>
        <c:dLbls>
          <c:showLegendKey val="0"/>
          <c:showVal val="0"/>
          <c:showCatName val="0"/>
          <c:showSerName val="0"/>
          <c:showPercent val="0"/>
          <c:showBubbleSize val="0"/>
        </c:dLbls>
        <c:gapWidth val="30"/>
        <c:gapDepth val="110"/>
        <c:shape val="box"/>
        <c:axId val="135767552"/>
        <c:axId val="135769088"/>
        <c:axId val="0"/>
      </c:bar3DChart>
      <c:catAx>
        <c:axId val="135767552"/>
        <c:scaling>
          <c:orientation val="minMax"/>
        </c:scaling>
        <c:delete val="0"/>
        <c:axPos val="b"/>
        <c:numFmt formatCode="General" sourceLinked="1"/>
        <c:majorTickMark val="out"/>
        <c:minorTickMark val="out"/>
        <c:tickLblPos val="low"/>
        <c:spPr>
          <a:ln w="17869">
            <a:solidFill>
              <a:srgbClr val="000000"/>
            </a:solidFill>
            <a:prstDash val="solid"/>
          </a:ln>
        </c:spPr>
        <c:txPr>
          <a:bodyPr rot="0" vert="horz"/>
          <a:lstStyle/>
          <a:p>
            <a:pPr>
              <a:defRPr sz="1161" b="1" i="0" u="none" strike="noStrike" baseline="0">
                <a:solidFill>
                  <a:srgbClr val="000000"/>
                </a:solidFill>
                <a:latin typeface="Arial"/>
                <a:ea typeface="Arial"/>
                <a:cs typeface="Arial"/>
              </a:defRPr>
            </a:pPr>
            <a:endParaRPr lang="en-US"/>
          </a:p>
        </c:txPr>
        <c:crossAx val="135769088"/>
        <c:crosses val="autoZero"/>
        <c:auto val="1"/>
        <c:lblAlgn val="ctr"/>
        <c:lblOffset val="100"/>
        <c:tickLblSkip val="2"/>
        <c:tickMarkSkip val="1"/>
        <c:noMultiLvlLbl val="0"/>
      </c:catAx>
      <c:valAx>
        <c:axId val="135769088"/>
        <c:scaling>
          <c:orientation val="minMax"/>
        </c:scaling>
        <c:delete val="0"/>
        <c:axPos val="l"/>
        <c:numFmt formatCode="General" sourceLinked="1"/>
        <c:majorTickMark val="out"/>
        <c:minorTickMark val="none"/>
        <c:tickLblPos val="nextTo"/>
        <c:spPr>
          <a:ln w="17869">
            <a:solidFill>
              <a:srgbClr val="000000"/>
            </a:solidFill>
            <a:prstDash val="solid"/>
          </a:ln>
        </c:spPr>
        <c:txPr>
          <a:bodyPr rot="0" vert="horz"/>
          <a:lstStyle/>
          <a:p>
            <a:pPr>
              <a:defRPr sz="1266" b="1" i="0" u="none" strike="noStrike" baseline="0">
                <a:solidFill>
                  <a:srgbClr val="000000"/>
                </a:solidFill>
                <a:latin typeface="Arial"/>
                <a:ea typeface="Arial"/>
                <a:cs typeface="Arial"/>
              </a:defRPr>
            </a:pPr>
            <a:endParaRPr lang="en-US"/>
          </a:p>
        </c:txPr>
        <c:crossAx val="135767552"/>
        <c:crosses val="autoZero"/>
        <c:crossBetween val="between"/>
      </c:valAx>
      <c:spPr>
        <a:noFill/>
        <a:ln w="35737">
          <a:noFill/>
        </a:ln>
      </c:spPr>
    </c:plotArea>
    <c:plotVisOnly val="1"/>
    <c:dispBlanksAs val="gap"/>
    <c:showDLblsOverMax val="0"/>
  </c:chart>
  <c:spPr>
    <a:noFill/>
    <a:ln>
      <a:noFill/>
    </a:ln>
  </c:spPr>
  <c:txPr>
    <a:bodyPr/>
    <a:lstStyle/>
    <a:p>
      <a:pPr>
        <a:defRPr sz="2603" b="1" i="0" u="none" strike="noStrike" baseline="0">
          <a:solidFill>
            <a:srgbClr val="000000"/>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English!$A$1:$A$5</c:f>
              <c:strCache>
                <c:ptCount val="1"/>
                <c:pt idx="0">
                  <c:v>21% 15% 8% 39% 17%</c:v>
                </c:pt>
              </c:strCache>
            </c:strRef>
          </c:tx>
          <c:spPr>
            <a:ln>
              <a:solidFill>
                <a:schemeClr val="accent3">
                  <a:lumMod val="60000"/>
                  <a:lumOff val="40000"/>
                </a:schemeClr>
              </a:solidFill>
            </a:ln>
          </c:spPr>
          <c:dPt>
            <c:idx val="4"/>
            <c:bubble3D val="0"/>
            <c:spPr>
              <a:solidFill>
                <a:schemeClr val="accent5">
                  <a:lumMod val="50000"/>
                </a:schemeClr>
              </a:solidFill>
              <a:ln>
                <a:solidFill>
                  <a:schemeClr val="accent3">
                    <a:lumMod val="60000"/>
                    <a:lumOff val="40000"/>
                  </a:schemeClr>
                </a:solidFill>
              </a:ln>
            </c:spPr>
          </c:dPt>
          <c:dLbls>
            <c:dLbl>
              <c:idx val="0"/>
              <c:layout>
                <c:manualLayout>
                  <c:x val="6.7025262467191593E-2"/>
                  <c:y val="6.9569845435987196E-2"/>
                </c:manualLayout>
              </c:layout>
              <c:tx>
                <c:rich>
                  <a:bodyPr/>
                  <a:lstStyle/>
                  <a:p>
                    <a:r>
                      <a:rPr lang="en-US" sz="1800" dirty="0"/>
                      <a:t>IT </a:t>
                    </a:r>
                    <a:r>
                      <a:rPr lang="en-US" sz="1800" dirty="0" err="1"/>
                      <a:t>Recht</a:t>
                    </a:r>
                    <a:r>
                      <a:rPr lang="en-US" sz="1800" dirty="0"/>
                      <a:t>
21%</a:t>
                    </a:r>
                    <a:endParaRPr lang="en-US" dirty="0"/>
                  </a:p>
                </c:rich>
              </c:tx>
              <c:showLegendKey val="0"/>
              <c:showVal val="0"/>
              <c:showCatName val="1"/>
              <c:showSerName val="0"/>
              <c:showPercent val="1"/>
              <c:showBubbleSize val="0"/>
            </c:dLbl>
            <c:dLbl>
              <c:idx val="1"/>
              <c:layout>
                <c:manualLayout>
                  <c:x val="2.71666666666667E-2"/>
                  <c:y val="-0.107879119276757"/>
                </c:manualLayout>
              </c:layout>
              <c:tx>
                <c:rich>
                  <a:bodyPr/>
                  <a:lstStyle/>
                  <a:p>
                    <a:r>
                      <a:rPr lang="en-US" sz="1800"/>
                      <a:t>Marken
15%</a:t>
                    </a:r>
                    <a:endParaRPr lang="en-US"/>
                  </a:p>
                </c:rich>
              </c:tx>
              <c:showLegendKey val="0"/>
              <c:showVal val="0"/>
              <c:showCatName val="1"/>
              <c:showSerName val="0"/>
              <c:showPercent val="1"/>
              <c:showBubbleSize val="0"/>
            </c:dLbl>
            <c:dLbl>
              <c:idx val="2"/>
              <c:layout>
                <c:manualLayout>
                  <c:x val="-1.6709502024527499E-3"/>
                  <c:y val="-1.3607922874469901E-2"/>
                </c:manualLayout>
              </c:layout>
              <c:tx>
                <c:rich>
                  <a:bodyPr/>
                  <a:lstStyle/>
                  <a:p>
                    <a:r>
                      <a:rPr lang="en-US" sz="1800"/>
                      <a:t>Urheberrecht
8%</a:t>
                    </a:r>
                    <a:endParaRPr lang="en-US"/>
                  </a:p>
                </c:rich>
              </c:tx>
              <c:showLegendKey val="0"/>
              <c:showVal val="0"/>
              <c:showCatName val="1"/>
              <c:showSerName val="0"/>
              <c:showPercent val="1"/>
              <c:showBubbleSize val="0"/>
            </c:dLbl>
            <c:dLbl>
              <c:idx val="3"/>
              <c:layout>
                <c:manualLayout>
                  <c:x val="-7.8593832020997401E-2"/>
                  <c:y val="-7.6647346165062705E-2"/>
                </c:manualLayout>
              </c:layout>
              <c:tx>
                <c:rich>
                  <a:bodyPr/>
                  <a:lstStyle/>
                  <a:p>
                    <a:r>
                      <a:rPr lang="en-US" sz="1800"/>
                      <a:t>Patente
39%</a:t>
                    </a:r>
                    <a:endParaRPr lang="en-US"/>
                  </a:p>
                </c:rich>
              </c:tx>
              <c:showLegendKey val="0"/>
              <c:showVal val="0"/>
              <c:showCatName val="1"/>
              <c:showSerName val="0"/>
              <c:showPercent val="1"/>
              <c:showBubbleSize val="0"/>
            </c:dLbl>
            <c:dLbl>
              <c:idx val="4"/>
              <c:layout>
                <c:manualLayout>
                  <c:x val="-8.4259186351705997E-2"/>
                  <c:y val="0.10489282589676301"/>
                </c:manualLayout>
              </c:layout>
              <c:tx>
                <c:rich>
                  <a:bodyPr/>
                  <a:lstStyle/>
                  <a:p>
                    <a:r>
                      <a:rPr lang="en-US" sz="1800"/>
                      <a:t>Andere
17%</a:t>
                    </a:r>
                    <a:endParaRPr lang="en-US"/>
                  </a:p>
                </c:rich>
              </c:tx>
              <c:showLegendKey val="0"/>
              <c:showVal val="0"/>
              <c:showCatName val="1"/>
              <c:showSerName val="0"/>
              <c:showPercent val="1"/>
              <c:showBubbleSize val="0"/>
            </c:dLbl>
            <c:txPr>
              <a:bodyPr/>
              <a:lstStyle/>
              <a:p>
                <a:pPr>
                  <a:defRPr sz="1800"/>
                </a:pPr>
                <a:endParaRPr lang="en-US"/>
              </a:p>
            </c:txPr>
            <c:showLegendKey val="0"/>
            <c:showVal val="0"/>
            <c:showCatName val="1"/>
            <c:showSerName val="0"/>
            <c:showPercent val="1"/>
            <c:showBubbleSize val="0"/>
            <c:showLeaderLines val="1"/>
          </c:dLbls>
          <c:cat>
            <c:strRef>
              <c:f>English!$B$1:$B$5</c:f>
              <c:strCache>
                <c:ptCount val="5"/>
                <c:pt idx="0">
                  <c:v>IT Law</c:v>
                </c:pt>
                <c:pt idx="1">
                  <c:v>Trademarks</c:v>
                </c:pt>
                <c:pt idx="2">
                  <c:v>Copyright</c:v>
                </c:pt>
                <c:pt idx="3">
                  <c:v>Patents</c:v>
                </c:pt>
                <c:pt idx="4">
                  <c:v>Other</c:v>
                </c:pt>
              </c:strCache>
            </c:strRef>
          </c:cat>
          <c:val>
            <c:numRef>
              <c:f>English!$A$1:$A$5</c:f>
              <c:numCache>
                <c:formatCode>0%</c:formatCode>
                <c:ptCount val="5"/>
                <c:pt idx="0">
                  <c:v>0.21</c:v>
                </c:pt>
                <c:pt idx="1">
                  <c:v>0.15</c:v>
                </c:pt>
                <c:pt idx="2">
                  <c:v>0.08</c:v>
                </c:pt>
                <c:pt idx="3">
                  <c:v>0.39</c:v>
                </c:pt>
                <c:pt idx="4">
                  <c:v>0.17</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Sheet1!$B$3</c:f>
              <c:strCache>
                <c:ptCount val="1"/>
                <c:pt idx="0">
                  <c:v>International Registrations Recorded</c:v>
                </c:pt>
              </c:strCache>
            </c:strRef>
          </c:tx>
          <c:spPr>
            <a:solidFill>
              <a:srgbClr val="333399"/>
            </a:solidFill>
          </c:spPr>
          <c:invertIfNegative val="0"/>
          <c:cat>
            <c:numRef>
              <c:f>Sheet1!$C$2:$G$2</c:f>
              <c:numCache>
                <c:formatCode>General</c:formatCode>
                <c:ptCount val="5"/>
                <c:pt idx="0">
                  <c:v>2009</c:v>
                </c:pt>
                <c:pt idx="1">
                  <c:v>2010</c:v>
                </c:pt>
                <c:pt idx="2">
                  <c:v>2011</c:v>
                </c:pt>
                <c:pt idx="3">
                  <c:v>2012</c:v>
                </c:pt>
                <c:pt idx="4">
                  <c:v>2013</c:v>
                </c:pt>
              </c:numCache>
            </c:numRef>
          </c:cat>
          <c:val>
            <c:numRef>
              <c:f>Sheet1!$C$3:$G$3</c:f>
              <c:numCache>
                <c:formatCode>General</c:formatCode>
                <c:ptCount val="5"/>
                <c:pt idx="0">
                  <c:v>1681</c:v>
                </c:pt>
                <c:pt idx="1">
                  <c:v>2216</c:v>
                </c:pt>
                <c:pt idx="2">
                  <c:v>2363</c:v>
                </c:pt>
                <c:pt idx="3">
                  <c:v>2440</c:v>
                </c:pt>
                <c:pt idx="4">
                  <c:v>2734</c:v>
                </c:pt>
              </c:numCache>
            </c:numRef>
          </c:val>
        </c:ser>
        <c:dLbls>
          <c:showLegendKey val="0"/>
          <c:showVal val="0"/>
          <c:showCatName val="0"/>
          <c:showSerName val="0"/>
          <c:showPercent val="0"/>
          <c:showBubbleSize val="0"/>
        </c:dLbls>
        <c:gapWidth val="150"/>
        <c:axId val="42918656"/>
        <c:axId val="42920192"/>
      </c:barChart>
      <c:catAx>
        <c:axId val="42918656"/>
        <c:scaling>
          <c:orientation val="minMax"/>
        </c:scaling>
        <c:delete val="0"/>
        <c:axPos val="b"/>
        <c:numFmt formatCode="General" sourceLinked="1"/>
        <c:majorTickMark val="out"/>
        <c:minorTickMark val="none"/>
        <c:tickLblPos val="nextTo"/>
        <c:crossAx val="42920192"/>
        <c:crosses val="autoZero"/>
        <c:auto val="1"/>
        <c:lblAlgn val="ctr"/>
        <c:lblOffset val="100"/>
        <c:noMultiLvlLbl val="0"/>
      </c:catAx>
      <c:valAx>
        <c:axId val="42920192"/>
        <c:scaling>
          <c:orientation val="minMax"/>
        </c:scaling>
        <c:delete val="0"/>
        <c:axPos val="l"/>
        <c:majorGridlines/>
        <c:numFmt formatCode="General" sourceLinked="1"/>
        <c:majorTickMark val="out"/>
        <c:minorTickMark val="none"/>
        <c:tickLblPos val="nextTo"/>
        <c:crossAx val="42918656"/>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Sheet1!$B$3</c:f>
              <c:strCache>
                <c:ptCount val="1"/>
                <c:pt idx="0">
                  <c:v>Designs in Int. Reg.</c:v>
                </c:pt>
              </c:strCache>
            </c:strRef>
          </c:tx>
          <c:spPr>
            <a:solidFill>
              <a:srgbClr val="333399"/>
            </a:solidFill>
          </c:spPr>
          <c:invertIfNegative val="0"/>
          <c:cat>
            <c:numRef>
              <c:f>Sheet1!$C$2:$G$2</c:f>
              <c:numCache>
                <c:formatCode>General</c:formatCode>
                <c:ptCount val="5"/>
                <c:pt idx="0">
                  <c:v>2009</c:v>
                </c:pt>
                <c:pt idx="1">
                  <c:v>2010</c:v>
                </c:pt>
                <c:pt idx="2">
                  <c:v>2011</c:v>
                </c:pt>
                <c:pt idx="3">
                  <c:v>2012</c:v>
                </c:pt>
                <c:pt idx="4">
                  <c:v>2013</c:v>
                </c:pt>
              </c:numCache>
            </c:numRef>
          </c:cat>
          <c:val>
            <c:numRef>
              <c:f>Sheet1!$C$3:$G$3</c:f>
              <c:numCache>
                <c:formatCode>General</c:formatCode>
                <c:ptCount val="5"/>
                <c:pt idx="0">
                  <c:v>8867</c:v>
                </c:pt>
                <c:pt idx="1">
                  <c:v>11238</c:v>
                </c:pt>
                <c:pt idx="2">
                  <c:v>11077</c:v>
                </c:pt>
                <c:pt idx="3">
                  <c:v>11971</c:v>
                </c:pt>
                <c:pt idx="4">
                  <c:v>12806</c:v>
                </c:pt>
              </c:numCache>
            </c:numRef>
          </c:val>
        </c:ser>
        <c:dLbls>
          <c:showLegendKey val="0"/>
          <c:showVal val="0"/>
          <c:showCatName val="0"/>
          <c:showSerName val="0"/>
          <c:showPercent val="0"/>
          <c:showBubbleSize val="0"/>
        </c:dLbls>
        <c:gapWidth val="150"/>
        <c:axId val="38051200"/>
        <c:axId val="38073472"/>
      </c:barChart>
      <c:catAx>
        <c:axId val="38051200"/>
        <c:scaling>
          <c:orientation val="minMax"/>
        </c:scaling>
        <c:delete val="0"/>
        <c:axPos val="b"/>
        <c:numFmt formatCode="General" sourceLinked="1"/>
        <c:majorTickMark val="out"/>
        <c:minorTickMark val="none"/>
        <c:tickLblPos val="nextTo"/>
        <c:crossAx val="38073472"/>
        <c:crosses val="autoZero"/>
        <c:auto val="1"/>
        <c:lblAlgn val="ctr"/>
        <c:lblOffset val="100"/>
        <c:noMultiLvlLbl val="0"/>
      </c:catAx>
      <c:valAx>
        <c:axId val="38073472"/>
        <c:scaling>
          <c:orientation val="minMax"/>
        </c:scaling>
        <c:delete val="0"/>
        <c:axPos val="l"/>
        <c:majorGridlines/>
        <c:numFmt formatCode="General" sourceLinked="1"/>
        <c:majorTickMark val="out"/>
        <c:minorTickMark val="none"/>
        <c:tickLblPos val="nextTo"/>
        <c:crossAx val="38051200"/>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fees!$B$11</c:f>
              <c:strCache>
                <c:ptCount val="1"/>
                <c:pt idx="0">
                  <c:v>IR</c:v>
                </c:pt>
              </c:strCache>
            </c:strRef>
          </c:tx>
          <c:spPr>
            <a:solidFill>
              <a:schemeClr val="accent2"/>
            </a:solidFill>
          </c:spPr>
          <c:invertIfNegative val="0"/>
          <c:dPt>
            <c:idx val="3"/>
            <c:invertIfNegative val="0"/>
            <c:bubble3D val="0"/>
            <c:spPr>
              <a:solidFill>
                <a:srgbClr val="333399"/>
              </a:solidFill>
            </c:spPr>
          </c:dPt>
          <c:cat>
            <c:strRef>
              <c:f>fees!$C$10:$G$10</c:f>
              <c:strCache>
                <c:ptCount val="5"/>
                <c:pt idx="0">
                  <c:v>less than 1000 CHF</c:v>
                </c:pt>
                <c:pt idx="1">
                  <c:v>1000 to 1999 CHF</c:v>
                </c:pt>
                <c:pt idx="2">
                  <c:v>2000 to 2999 CHF</c:v>
                </c:pt>
                <c:pt idx="3">
                  <c:v>3000 to 4999 CHF</c:v>
                </c:pt>
                <c:pt idx="4">
                  <c:v>more than 5000 CHF</c:v>
                </c:pt>
              </c:strCache>
            </c:strRef>
          </c:cat>
          <c:val>
            <c:numRef>
              <c:f>fees!$C$11:$G$11</c:f>
              <c:numCache>
                <c:formatCode>General</c:formatCode>
                <c:ptCount val="5"/>
                <c:pt idx="0">
                  <c:v>1380</c:v>
                </c:pt>
                <c:pt idx="1">
                  <c:v>798</c:v>
                </c:pt>
                <c:pt idx="2">
                  <c:v>295</c:v>
                </c:pt>
                <c:pt idx="3">
                  <c:v>169</c:v>
                </c:pt>
                <c:pt idx="4">
                  <c:v>92</c:v>
                </c:pt>
              </c:numCache>
            </c:numRef>
          </c:val>
        </c:ser>
        <c:dLbls>
          <c:showLegendKey val="0"/>
          <c:showVal val="0"/>
          <c:showCatName val="0"/>
          <c:showSerName val="0"/>
          <c:showPercent val="0"/>
          <c:showBubbleSize val="0"/>
        </c:dLbls>
        <c:gapWidth val="150"/>
        <c:axId val="89372544"/>
        <c:axId val="89374080"/>
      </c:barChart>
      <c:catAx>
        <c:axId val="89372544"/>
        <c:scaling>
          <c:orientation val="minMax"/>
        </c:scaling>
        <c:delete val="0"/>
        <c:axPos val="b"/>
        <c:majorTickMark val="out"/>
        <c:minorTickMark val="none"/>
        <c:tickLblPos val="nextTo"/>
        <c:crossAx val="89374080"/>
        <c:crosses val="autoZero"/>
        <c:auto val="1"/>
        <c:lblAlgn val="ctr"/>
        <c:lblOffset val="100"/>
        <c:noMultiLvlLbl val="0"/>
      </c:catAx>
      <c:valAx>
        <c:axId val="89374080"/>
        <c:scaling>
          <c:orientation val="minMax"/>
        </c:scaling>
        <c:delete val="0"/>
        <c:axPos val="l"/>
        <c:majorGridlines/>
        <c:numFmt formatCode="General" sourceLinked="1"/>
        <c:majorTickMark val="out"/>
        <c:minorTickMark val="none"/>
        <c:tickLblPos val="nextTo"/>
        <c:crossAx val="89372544"/>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Sheet1!$L$11</c:f>
              <c:strCache>
                <c:ptCount val="1"/>
                <c:pt idx="0">
                  <c:v>2013</c:v>
                </c:pt>
              </c:strCache>
            </c:strRef>
          </c:tx>
          <c:invertIfNegative val="0"/>
          <c:dLbls>
            <c:dLbl>
              <c:idx val="0"/>
              <c:layout/>
              <c:showLegendKey val="0"/>
              <c:showVal val="1"/>
              <c:showCatName val="0"/>
              <c:showSerName val="0"/>
              <c:showPercent val="0"/>
              <c:showBubbleSize val="0"/>
            </c:dLbl>
            <c:dLbl>
              <c:idx val="1"/>
              <c:layout/>
              <c:showLegendKey val="0"/>
              <c:showVal val="1"/>
              <c:showCatName val="0"/>
              <c:showSerName val="0"/>
              <c:showPercent val="0"/>
              <c:showBubbleSize val="0"/>
            </c:dLbl>
            <c:dLbl>
              <c:idx val="2"/>
              <c:layout/>
              <c:showLegendKey val="0"/>
              <c:showVal val="1"/>
              <c:showCatName val="0"/>
              <c:showSerName val="0"/>
              <c:showPercent val="0"/>
              <c:showBubbleSize val="0"/>
            </c:dLbl>
            <c:dLbl>
              <c:idx val="3"/>
              <c:layout/>
              <c:showLegendKey val="0"/>
              <c:showVal val="1"/>
              <c:showCatName val="0"/>
              <c:showSerName val="0"/>
              <c:showPercent val="0"/>
              <c:showBubbleSize val="0"/>
            </c:dLbl>
            <c:dLbl>
              <c:idx val="4"/>
              <c:layout/>
              <c:showLegendKey val="0"/>
              <c:showVal val="1"/>
              <c:showCatName val="0"/>
              <c:showSerName val="0"/>
              <c:showPercent val="0"/>
              <c:showBubbleSize val="0"/>
            </c:dLbl>
            <c:dLbl>
              <c:idx val="5"/>
              <c:layout/>
              <c:showLegendKey val="0"/>
              <c:showVal val="1"/>
              <c:showCatName val="0"/>
              <c:showSerName val="0"/>
              <c:showPercent val="0"/>
              <c:showBubbleSize val="0"/>
            </c:dLbl>
            <c:dLbl>
              <c:idx val="6"/>
              <c:layout/>
              <c:showLegendKey val="0"/>
              <c:showVal val="1"/>
              <c:showCatName val="0"/>
              <c:showSerName val="0"/>
              <c:showPercent val="0"/>
              <c:showBubbleSize val="0"/>
            </c:dLbl>
            <c:dLbl>
              <c:idx val="7"/>
              <c:layout>
                <c:manualLayout>
                  <c:x val="-6.3492063492064299E-3"/>
                  <c:y val="-1.86480186480187E-2"/>
                </c:manualLayout>
              </c:layout>
              <c:showLegendKey val="0"/>
              <c:showVal val="1"/>
              <c:showCatName val="0"/>
              <c:showSerName val="0"/>
              <c:showPercent val="0"/>
              <c:showBubbleSize val="0"/>
            </c:dLbl>
            <c:dLbl>
              <c:idx val="8"/>
              <c:layout/>
              <c:showLegendKey val="0"/>
              <c:showVal val="1"/>
              <c:showCatName val="0"/>
              <c:showSerName val="0"/>
              <c:showPercent val="0"/>
              <c:showBubbleSize val="0"/>
            </c:dLbl>
            <c:dLbl>
              <c:idx val="9"/>
              <c:layout/>
              <c:showLegendKey val="0"/>
              <c:showVal val="1"/>
              <c:showCatName val="0"/>
              <c:showSerName val="0"/>
              <c:showPercent val="0"/>
              <c:showBubbleSize val="0"/>
            </c:dLbl>
            <c:showLegendKey val="0"/>
            <c:showVal val="0"/>
            <c:showCatName val="0"/>
            <c:showSerName val="0"/>
            <c:showPercent val="0"/>
            <c:showBubbleSize val="0"/>
          </c:dLbls>
          <c:cat>
            <c:strRef>
              <c:f>Sheet1!$M$10:$V$10</c:f>
              <c:strCache>
                <c:ptCount val="10"/>
                <c:pt idx="0">
                  <c:v>European Union</c:v>
                </c:pt>
                <c:pt idx="1">
                  <c:v>Swizerland</c:v>
                </c:pt>
                <c:pt idx="2">
                  <c:v>Turkey</c:v>
                </c:pt>
                <c:pt idx="3">
                  <c:v>Norway</c:v>
                </c:pt>
                <c:pt idx="4">
                  <c:v>Ukraine</c:v>
                </c:pt>
                <c:pt idx="5">
                  <c:v>Singapore</c:v>
                </c:pt>
                <c:pt idx="6">
                  <c:v>Morocco</c:v>
                </c:pt>
                <c:pt idx="7">
                  <c:v>Croatia</c:v>
                </c:pt>
                <c:pt idx="8">
                  <c:v>Monaco</c:v>
                </c:pt>
                <c:pt idx="9">
                  <c:v>Liechtenstein</c:v>
                </c:pt>
              </c:strCache>
            </c:strRef>
          </c:cat>
          <c:val>
            <c:numRef>
              <c:f>Sheet1!$M$11:$V$11</c:f>
              <c:numCache>
                <c:formatCode>General</c:formatCode>
                <c:ptCount val="10"/>
                <c:pt idx="0">
                  <c:v>10178</c:v>
                </c:pt>
                <c:pt idx="1">
                  <c:v>9287</c:v>
                </c:pt>
                <c:pt idx="2">
                  <c:v>5993</c:v>
                </c:pt>
                <c:pt idx="3">
                  <c:v>3152</c:v>
                </c:pt>
                <c:pt idx="4">
                  <c:v>2911</c:v>
                </c:pt>
                <c:pt idx="5">
                  <c:v>2639</c:v>
                </c:pt>
                <c:pt idx="6">
                  <c:v>1923</c:v>
                </c:pt>
                <c:pt idx="7">
                  <c:v>1884</c:v>
                </c:pt>
                <c:pt idx="8">
                  <c:v>1724</c:v>
                </c:pt>
                <c:pt idx="9">
                  <c:v>1706</c:v>
                </c:pt>
              </c:numCache>
            </c:numRef>
          </c:val>
        </c:ser>
        <c:ser>
          <c:idx val="1"/>
          <c:order val="1"/>
          <c:tx>
            <c:strRef>
              <c:f>Sheet1!$L$12</c:f>
              <c:strCache>
                <c:ptCount val="1"/>
                <c:pt idx="0">
                  <c:v>2012</c:v>
                </c:pt>
              </c:strCache>
            </c:strRef>
          </c:tx>
          <c:invertIfNegative val="0"/>
          <c:cat>
            <c:strRef>
              <c:f>Sheet1!$M$10:$V$10</c:f>
              <c:strCache>
                <c:ptCount val="10"/>
                <c:pt idx="0">
                  <c:v>European Union</c:v>
                </c:pt>
                <c:pt idx="1">
                  <c:v>Swizerland</c:v>
                </c:pt>
                <c:pt idx="2">
                  <c:v>Turkey</c:v>
                </c:pt>
                <c:pt idx="3">
                  <c:v>Norway</c:v>
                </c:pt>
                <c:pt idx="4">
                  <c:v>Ukraine</c:v>
                </c:pt>
                <c:pt idx="5">
                  <c:v>Singapore</c:v>
                </c:pt>
                <c:pt idx="6">
                  <c:v>Morocco</c:v>
                </c:pt>
                <c:pt idx="7">
                  <c:v>Croatia</c:v>
                </c:pt>
                <c:pt idx="8">
                  <c:v>Monaco</c:v>
                </c:pt>
                <c:pt idx="9">
                  <c:v>Liechtenstein</c:v>
                </c:pt>
              </c:strCache>
            </c:strRef>
          </c:cat>
          <c:val>
            <c:numRef>
              <c:f>Sheet1!$M$12:$V$12</c:f>
              <c:numCache>
                <c:formatCode>General</c:formatCode>
                <c:ptCount val="10"/>
                <c:pt idx="0">
                  <c:v>8971</c:v>
                </c:pt>
                <c:pt idx="1">
                  <c:v>8803</c:v>
                </c:pt>
                <c:pt idx="2">
                  <c:v>5110</c:v>
                </c:pt>
                <c:pt idx="3">
                  <c:v>2389</c:v>
                </c:pt>
                <c:pt idx="4">
                  <c:v>2853</c:v>
                </c:pt>
                <c:pt idx="5">
                  <c:v>2531</c:v>
                </c:pt>
                <c:pt idx="6">
                  <c:v>1853</c:v>
                </c:pt>
                <c:pt idx="7">
                  <c:v>2377</c:v>
                </c:pt>
                <c:pt idx="8">
                  <c:v>1466</c:v>
                </c:pt>
                <c:pt idx="9">
                  <c:v>1499</c:v>
                </c:pt>
              </c:numCache>
            </c:numRef>
          </c:val>
        </c:ser>
        <c:dLbls>
          <c:showLegendKey val="0"/>
          <c:showVal val="0"/>
          <c:showCatName val="0"/>
          <c:showSerName val="0"/>
          <c:showPercent val="0"/>
          <c:showBubbleSize val="0"/>
        </c:dLbls>
        <c:gapWidth val="74"/>
        <c:axId val="89442176"/>
        <c:axId val="89443712"/>
      </c:barChart>
      <c:catAx>
        <c:axId val="89442176"/>
        <c:scaling>
          <c:orientation val="minMax"/>
        </c:scaling>
        <c:delete val="0"/>
        <c:axPos val="b"/>
        <c:majorTickMark val="out"/>
        <c:minorTickMark val="none"/>
        <c:tickLblPos val="nextTo"/>
        <c:txPr>
          <a:bodyPr/>
          <a:lstStyle/>
          <a:p>
            <a:pPr>
              <a:defRPr b="1"/>
            </a:pPr>
            <a:endParaRPr lang="en-US"/>
          </a:p>
        </c:txPr>
        <c:crossAx val="89443712"/>
        <c:crosses val="autoZero"/>
        <c:auto val="1"/>
        <c:lblAlgn val="ctr"/>
        <c:lblOffset val="100"/>
        <c:noMultiLvlLbl val="0"/>
      </c:catAx>
      <c:valAx>
        <c:axId val="89443712"/>
        <c:scaling>
          <c:orientation val="minMax"/>
          <c:max val="11000"/>
          <c:min val="0"/>
        </c:scaling>
        <c:delete val="0"/>
        <c:axPos val="l"/>
        <c:majorGridlines/>
        <c:numFmt formatCode="General" sourceLinked="1"/>
        <c:majorTickMark val="out"/>
        <c:minorTickMark val="none"/>
        <c:tickLblPos val="nextTo"/>
        <c:crossAx val="89442176"/>
        <c:crosses val="autoZero"/>
        <c:crossBetween val="between"/>
      </c:valAx>
    </c:plotArea>
    <c:legend>
      <c:legendPos val="r"/>
      <c:layout/>
      <c:overlay val="0"/>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126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1126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126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4E2D2A46-31D4-42C3-9BFC-281959225605}" type="slidenum">
              <a:rPr lang="en-US"/>
              <a:pPr>
                <a:defRPr/>
              </a:pPr>
              <a:t>‹#›</a:t>
            </a:fld>
            <a:endParaRPr lang="en-US"/>
          </a:p>
        </p:txBody>
      </p:sp>
    </p:spTree>
    <p:extLst>
      <p:ext uri="{BB962C8B-B14F-4D97-AF65-F5344CB8AC3E}">
        <p14:creationId xmlns:p14="http://schemas.microsoft.com/office/powerpoint/2010/main" val="2954750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CA84FE9B-D5D4-4B76-87EA-A08EA8B20C62}" type="slidenum">
              <a:rPr lang="en-US"/>
              <a:pPr>
                <a:defRPr/>
              </a:pPr>
              <a:t>‹#›</a:t>
            </a:fld>
            <a:endParaRPr lang="en-US"/>
          </a:p>
        </p:txBody>
      </p:sp>
    </p:spTree>
    <p:extLst>
      <p:ext uri="{BB962C8B-B14F-4D97-AF65-F5344CB8AC3E}">
        <p14:creationId xmlns:p14="http://schemas.microsoft.com/office/powerpoint/2010/main" val="24402725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Welcome ….</a:t>
            </a:r>
          </a:p>
          <a:p>
            <a:pPr eaLnBrk="1" hangingPunct="1"/>
            <a:endParaRPr lang="en-US" dirty="0" smtClean="0"/>
          </a:p>
          <a:p>
            <a:pPr eaLnBrk="1" hangingPunct="1"/>
            <a:r>
              <a:rPr lang="en-US" dirty="0" smtClean="0"/>
              <a:t>Today, we are going to explain to you, in very general terms, </a:t>
            </a:r>
          </a:p>
          <a:p>
            <a:pPr eaLnBrk="1" hangingPunct="1"/>
            <a:r>
              <a:rPr lang="en-US" dirty="0" smtClean="0"/>
              <a:t>what this Organization does and why?</a:t>
            </a: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82086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dirty="0"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spcBef>
                <a:spcPct val="0"/>
              </a:spcBef>
            </a:pPr>
            <a:fld id="{9C28E15E-D7B5-4331-9408-58FEB9B59B6A}" type="slidenum">
              <a:rPr lang="en-US">
                <a:solidFill>
                  <a:srgbClr val="000000"/>
                </a:solidFill>
                <a:ea typeface="ＭＳ Ｐゴシック" pitchFamily="34" charset="-128"/>
              </a:rPr>
              <a:pPr>
                <a:spcBef>
                  <a:spcPct val="0"/>
                </a:spcBef>
              </a:pPr>
              <a:t>17</a:t>
            </a:fld>
            <a:endParaRPr lang="en-US" dirty="0">
              <a:solidFill>
                <a:srgbClr val="000000"/>
              </a:solidFill>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charset="0"/>
                <a:cs typeface="Times New Roman" charset="0"/>
              </a:rPr>
              <a:t>The treaty will enter into force upon 30 ratifications.  </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22</a:t>
            </a:fld>
            <a:endParaRPr lang="en-US"/>
          </a:p>
        </p:txBody>
      </p:sp>
    </p:spTree>
    <p:extLst>
      <p:ext uri="{BB962C8B-B14F-4D97-AF65-F5344CB8AC3E}">
        <p14:creationId xmlns:p14="http://schemas.microsoft.com/office/powerpoint/2010/main" val="3471877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charset="0"/>
                <a:cs typeface="Times New Roman" charset="0"/>
              </a:rPr>
              <a:t>The Diplomatic Conference took place in Marrakesh from June 18 to 28, 2013 (600 negotiators from WIPO’s 186 member states).</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23</a:t>
            </a:fld>
            <a:endParaRPr lang="en-US"/>
          </a:p>
        </p:txBody>
      </p:sp>
    </p:spTree>
    <p:extLst>
      <p:ext uri="{BB962C8B-B14F-4D97-AF65-F5344CB8AC3E}">
        <p14:creationId xmlns:p14="http://schemas.microsoft.com/office/powerpoint/2010/main" val="2756971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mn-ea"/>
                <a:cs typeface="Arial" charset="0"/>
              </a:rPr>
              <a:t>285 million people are estimated to be visually impaired worldwide: 39 million are blind and 246 have low vision.</a:t>
            </a:r>
          </a:p>
          <a:p>
            <a:pPr lvl="0"/>
            <a:r>
              <a:rPr lang="en-US" sz="1200" kern="1200" dirty="0" smtClean="0">
                <a:solidFill>
                  <a:schemeClr val="tx1"/>
                </a:solidFill>
                <a:effectLst/>
                <a:latin typeface="Arial" charset="0"/>
                <a:ea typeface="+mn-ea"/>
                <a:cs typeface="Arial" charset="0"/>
              </a:rPr>
              <a:t>About 90% of the world's visually impaired live in developing countries.</a:t>
            </a:r>
          </a:p>
          <a:p>
            <a:pPr lvl="0"/>
            <a:r>
              <a:rPr lang="en-US" sz="1200" kern="1200" dirty="0" smtClean="0">
                <a:solidFill>
                  <a:schemeClr val="tx1"/>
                </a:solidFill>
                <a:effectLst/>
                <a:latin typeface="Arial" charset="0"/>
                <a:ea typeface="+mn-ea"/>
                <a:cs typeface="Arial" charset="0"/>
              </a:rPr>
              <a:t>82% of people living with blindness are aged 50 and above.</a:t>
            </a:r>
          </a:p>
          <a:p>
            <a:pPr lvl="0"/>
            <a:r>
              <a:rPr lang="en-US" sz="1200" kern="1200" dirty="0" smtClean="0">
                <a:solidFill>
                  <a:schemeClr val="tx1"/>
                </a:solidFill>
                <a:effectLst/>
                <a:latin typeface="Arial" charset="0"/>
                <a:ea typeface="+mn-ea"/>
                <a:cs typeface="Arial" charset="0"/>
              </a:rPr>
              <a:t>Globally, uncorrected refractive errors are the main cause of visual impairment; cataracts remain the leading cause of blindness in middle- and low-income countries.</a:t>
            </a:r>
          </a:p>
          <a:p>
            <a:pPr lvl="0"/>
            <a:r>
              <a:rPr lang="en-US" sz="1200" kern="1200" dirty="0" smtClean="0">
                <a:solidFill>
                  <a:schemeClr val="tx1"/>
                </a:solidFill>
                <a:effectLst/>
                <a:latin typeface="Arial" charset="0"/>
                <a:ea typeface="+mn-ea"/>
                <a:cs typeface="Arial" charset="0"/>
              </a:rPr>
              <a:t>The number of people visually impaired from infectious diseases has greatly reduced in the last 20 years.</a:t>
            </a:r>
          </a:p>
          <a:p>
            <a:pPr lvl="0"/>
            <a:r>
              <a:rPr lang="en-US" sz="1200" kern="1200" dirty="0" smtClean="0">
                <a:solidFill>
                  <a:schemeClr val="tx1"/>
                </a:solidFill>
                <a:effectLst/>
                <a:latin typeface="Arial" charset="0"/>
                <a:ea typeface="+mn-ea"/>
                <a:cs typeface="Arial" charset="0"/>
              </a:rPr>
              <a:t>80% of all visual impairment can be avoided or cured. </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24</a:t>
            </a:fld>
            <a:endParaRPr lang="en-US"/>
          </a:p>
        </p:txBody>
      </p:sp>
    </p:spTree>
    <p:extLst>
      <p:ext uri="{BB962C8B-B14F-4D97-AF65-F5344CB8AC3E}">
        <p14:creationId xmlns:p14="http://schemas.microsoft.com/office/powerpoint/2010/main" val="1786446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Created</a:t>
            </a:r>
            <a:r>
              <a:rPr lang="fr-FR" dirty="0" smtClean="0"/>
              <a:t> in 2000</a:t>
            </a:r>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528439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smtClean="0"/>
              <a:t>Austria</a:t>
            </a:r>
            <a:r>
              <a:rPr lang="fr-CH" dirty="0" smtClean="0"/>
              <a:t> </a:t>
            </a:r>
            <a:r>
              <a:rPr lang="fr-CH" dirty="0" err="1" smtClean="0"/>
              <a:t>is</a:t>
            </a:r>
            <a:r>
              <a:rPr lang="fr-CH" dirty="0" smtClean="0"/>
              <a:t> in the top 25 for innovation.</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26</a:t>
            </a:fld>
            <a:endParaRPr lang="en-US"/>
          </a:p>
        </p:txBody>
      </p:sp>
    </p:spTree>
    <p:extLst>
      <p:ext uri="{BB962C8B-B14F-4D97-AF65-F5344CB8AC3E}">
        <p14:creationId xmlns:p14="http://schemas.microsoft.com/office/powerpoint/2010/main" val="3517570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600" dirty="0" smtClean="0">
                <a:latin typeface="Arial" charset="0"/>
                <a:ea typeface="ＭＳ Ｐゴシック" charset="0"/>
                <a:cs typeface="Times New Roman" charset="0"/>
              </a:rPr>
              <a:t>Austria’s relative weaknesses are drawn from both </a:t>
            </a:r>
            <a:r>
              <a:rPr lang="en-US" sz="1600" dirty="0" smtClean="0">
                <a:solidFill>
                  <a:srgbClr val="000080"/>
                </a:solidFill>
                <a:latin typeface="Arial" charset="0"/>
                <a:ea typeface="ＭＳ Ｐゴシック" charset="0"/>
                <a:cs typeface="Times New Roman" charset="0"/>
              </a:rPr>
              <a:t>Business sophistication and the knowledge &amp; technology outputs.  </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27</a:t>
            </a:fld>
            <a:endParaRPr lang="en-US"/>
          </a:p>
        </p:txBody>
      </p:sp>
    </p:spTree>
    <p:extLst>
      <p:ext uri="{BB962C8B-B14F-4D97-AF65-F5344CB8AC3E}">
        <p14:creationId xmlns:p14="http://schemas.microsoft.com/office/powerpoint/2010/main" val="2352393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GDP : GROSS DOMESTIC PRODUCT </a:t>
            </a:r>
          </a:p>
          <a:p>
            <a:endParaRPr lang="fr-CH" dirty="0" smtClean="0"/>
          </a:p>
          <a:p>
            <a:pPr marL="171450" indent="-171450" algn="just">
              <a:buFont typeface="Wingdings" pitchFamily="2" charset="2"/>
              <a:buChar char="Ø"/>
            </a:pPr>
            <a:r>
              <a:rPr lang="fr-CH" sz="1200" dirty="0" smtClean="0">
                <a:solidFill>
                  <a:srgbClr val="000000"/>
                </a:solidFill>
                <a:ea typeface="ＭＳ Ｐゴシック" charset="0"/>
              </a:rPr>
              <a:t>The </a:t>
            </a:r>
            <a:r>
              <a:rPr lang="fr-CH" sz="1200" dirty="0" err="1" smtClean="0">
                <a:solidFill>
                  <a:srgbClr val="000000"/>
                </a:solidFill>
                <a:ea typeface="ＭＳ Ｐゴシック" charset="0"/>
              </a:rPr>
              <a:t>graphic</a:t>
            </a:r>
            <a:r>
              <a:rPr lang="fr-CH" sz="1200" dirty="0" smtClean="0">
                <a:solidFill>
                  <a:srgbClr val="000000"/>
                </a:solidFill>
                <a:ea typeface="ＭＳ Ｐゴシック" charset="0"/>
              </a:rPr>
              <a:t> shows a </a:t>
            </a:r>
            <a:r>
              <a:rPr lang="fr-CH" sz="1200" dirty="0" err="1" smtClean="0">
                <a:solidFill>
                  <a:srgbClr val="000000"/>
                </a:solidFill>
                <a:ea typeface="ＭＳ Ｐゴシック" charset="0"/>
              </a:rPr>
              <a:t>recent</a:t>
            </a:r>
            <a:r>
              <a:rPr lang="fr-CH" sz="1200" dirty="0" smtClean="0">
                <a:solidFill>
                  <a:srgbClr val="000000"/>
                </a:solidFill>
                <a:ea typeface="ＭＳ Ｐゴシック" charset="0"/>
              </a:rPr>
              <a:t> </a:t>
            </a:r>
            <a:r>
              <a:rPr lang="fr-CH" sz="1200" dirty="0" err="1" smtClean="0">
                <a:solidFill>
                  <a:srgbClr val="000000"/>
                </a:solidFill>
                <a:ea typeface="ＭＳ Ｐゴシック" charset="0"/>
              </a:rPr>
              <a:t>peak</a:t>
            </a:r>
            <a:r>
              <a:rPr lang="fr-CH" sz="1200" dirty="0" smtClean="0">
                <a:solidFill>
                  <a:srgbClr val="000000"/>
                </a:solidFill>
                <a:ea typeface="ＭＳ Ｐゴシック" charset="0"/>
              </a:rPr>
              <a:t> in </a:t>
            </a:r>
            <a:r>
              <a:rPr lang="fr-CH" sz="1200" dirty="0" err="1" smtClean="0">
                <a:solidFill>
                  <a:srgbClr val="000000"/>
                </a:solidFill>
                <a:ea typeface="ＭＳ Ｐゴシック" charset="0"/>
              </a:rPr>
              <a:t>industrial</a:t>
            </a:r>
            <a:r>
              <a:rPr lang="fr-CH" sz="1200" dirty="0" smtClean="0">
                <a:solidFill>
                  <a:srgbClr val="000000"/>
                </a:solidFill>
                <a:ea typeface="ＭＳ Ｐゴシック" charset="0"/>
              </a:rPr>
              <a:t> </a:t>
            </a:r>
            <a:r>
              <a:rPr lang="fr-CH" sz="1200" dirty="0" err="1" smtClean="0">
                <a:solidFill>
                  <a:srgbClr val="000000"/>
                </a:solidFill>
                <a:ea typeface="ＭＳ Ｐゴシック" charset="0"/>
              </a:rPr>
              <a:t>design’s</a:t>
            </a:r>
            <a:r>
              <a:rPr lang="fr-CH" sz="1200" dirty="0" smtClean="0">
                <a:solidFill>
                  <a:srgbClr val="000000"/>
                </a:solidFill>
                <a:ea typeface="ＭＳ Ｐゴシック" charset="0"/>
              </a:rPr>
              <a:t> </a:t>
            </a:r>
            <a:r>
              <a:rPr lang="fr-CH" sz="1200" dirty="0" err="1" smtClean="0">
                <a:solidFill>
                  <a:srgbClr val="000000"/>
                </a:solidFill>
                <a:ea typeface="ＭＳ Ｐゴシック" charset="0"/>
              </a:rPr>
              <a:t>filling</a:t>
            </a:r>
            <a:r>
              <a:rPr lang="fr-CH" sz="1200" dirty="0" smtClean="0">
                <a:solidFill>
                  <a:srgbClr val="000000"/>
                </a:solidFill>
                <a:ea typeface="ＭＳ Ｐゴシック" charset="0"/>
              </a:rPr>
              <a:t>, </a:t>
            </a:r>
            <a:r>
              <a:rPr lang="fr-CH" sz="1200" dirty="0" err="1" smtClean="0">
                <a:solidFill>
                  <a:srgbClr val="000000"/>
                </a:solidFill>
                <a:ea typeface="ＭＳ Ｐゴシック" charset="0"/>
              </a:rPr>
              <a:t>which</a:t>
            </a:r>
            <a:r>
              <a:rPr lang="fr-CH" sz="1200" dirty="0" smtClean="0">
                <a:solidFill>
                  <a:srgbClr val="000000"/>
                </a:solidFill>
                <a:ea typeface="ＭＳ Ｐゴシック" charset="0"/>
              </a:rPr>
              <a:t> </a:t>
            </a:r>
            <a:r>
              <a:rPr lang="fr-CH" sz="1200" dirty="0" err="1" smtClean="0">
                <a:solidFill>
                  <a:srgbClr val="000000"/>
                </a:solidFill>
                <a:ea typeface="ＭＳ Ｐゴシック" charset="0"/>
              </a:rPr>
              <a:t>is</a:t>
            </a:r>
            <a:r>
              <a:rPr lang="fr-CH" sz="1200" dirty="0" smtClean="0">
                <a:solidFill>
                  <a:srgbClr val="000000"/>
                </a:solidFill>
                <a:ea typeface="ＭＳ Ｐゴシック" charset="0"/>
              </a:rPr>
              <a:t> </a:t>
            </a:r>
            <a:r>
              <a:rPr lang="fr-CH" sz="1200" dirty="0" err="1" smtClean="0">
                <a:solidFill>
                  <a:srgbClr val="000000"/>
                </a:solidFill>
                <a:ea typeface="ＭＳ Ｐゴシック" charset="0"/>
              </a:rPr>
              <a:t>still</a:t>
            </a:r>
            <a:r>
              <a:rPr lang="fr-CH" sz="1200" dirty="0" smtClean="0">
                <a:solidFill>
                  <a:srgbClr val="000000"/>
                </a:solidFill>
                <a:ea typeface="ＭＳ Ｐゴシック" charset="0"/>
              </a:rPr>
              <a:t> </a:t>
            </a:r>
            <a:r>
              <a:rPr lang="fr-CH" sz="1200" dirty="0" err="1" smtClean="0">
                <a:solidFill>
                  <a:srgbClr val="000000"/>
                </a:solidFill>
                <a:ea typeface="ＭＳ Ｐゴシック" charset="0"/>
              </a:rPr>
              <a:t>growing</a:t>
            </a:r>
            <a:r>
              <a:rPr lang="fr-CH" sz="1200" dirty="0" smtClean="0">
                <a:solidFill>
                  <a:srgbClr val="000000"/>
                </a:solidFill>
                <a:ea typeface="ＭＳ Ｐゴシック" charset="0"/>
              </a:rPr>
              <a:t> </a:t>
            </a:r>
            <a:r>
              <a:rPr lang="fr-CH" sz="1200" dirty="0" err="1" smtClean="0">
                <a:solidFill>
                  <a:srgbClr val="000000"/>
                </a:solidFill>
                <a:ea typeface="ＭＳ Ｐゴシック" charset="0"/>
              </a:rPr>
              <a:t>strongly</a:t>
            </a:r>
            <a:r>
              <a:rPr lang="fr-CH" sz="1200" dirty="0" smtClean="0">
                <a:solidFill>
                  <a:srgbClr val="000000"/>
                </a:solidFill>
                <a:ea typeface="ＭＳ Ｐゴシック" charset="0"/>
              </a:rPr>
              <a:t> </a:t>
            </a:r>
            <a:r>
              <a:rPr lang="fr-CH" sz="1200" dirty="0" err="1" smtClean="0">
                <a:solidFill>
                  <a:srgbClr val="000000"/>
                </a:solidFill>
                <a:ea typeface="ＭＳ Ｐゴシック" charset="0"/>
              </a:rPr>
              <a:t>today</a:t>
            </a:r>
            <a:r>
              <a:rPr lang="fr-CH" sz="1200" dirty="0" smtClean="0">
                <a:solidFill>
                  <a:srgbClr val="000000"/>
                </a:solidFill>
                <a:ea typeface="ＭＳ Ｐゴシック" charset="0"/>
              </a:rPr>
              <a:t>. This </a:t>
            </a:r>
            <a:r>
              <a:rPr lang="fr-CH" sz="1200" dirty="0" err="1" smtClean="0">
                <a:solidFill>
                  <a:srgbClr val="000000"/>
                </a:solidFill>
                <a:ea typeface="ＭＳ Ｐゴシック" charset="0"/>
              </a:rPr>
              <a:t>is</a:t>
            </a:r>
            <a:r>
              <a:rPr lang="fr-CH" sz="1200" dirty="0" smtClean="0">
                <a:solidFill>
                  <a:srgbClr val="000000"/>
                </a:solidFill>
                <a:ea typeface="ＭＳ Ｐゴシック" charset="0"/>
              </a:rPr>
              <a:t> a </a:t>
            </a:r>
            <a:r>
              <a:rPr lang="fr-CH" sz="1200" dirty="0" err="1" smtClean="0">
                <a:solidFill>
                  <a:srgbClr val="000000"/>
                </a:solidFill>
                <a:ea typeface="ＭＳ Ｐゴシック" charset="0"/>
              </a:rPr>
              <a:t>sign</a:t>
            </a:r>
            <a:r>
              <a:rPr lang="fr-CH" sz="1200" dirty="0" smtClean="0">
                <a:solidFill>
                  <a:srgbClr val="000000"/>
                </a:solidFill>
                <a:ea typeface="ＭＳ Ｐゴシック" charset="0"/>
              </a:rPr>
              <a:t> of the </a:t>
            </a:r>
            <a:r>
              <a:rPr lang="fr-CH" sz="1200" dirty="0" err="1" smtClean="0">
                <a:solidFill>
                  <a:srgbClr val="000000"/>
                </a:solidFill>
                <a:ea typeface="ＭＳ Ｐゴシック" charset="0"/>
              </a:rPr>
              <a:t>strength</a:t>
            </a:r>
            <a:r>
              <a:rPr lang="fr-CH" sz="1200" dirty="0" smtClean="0">
                <a:solidFill>
                  <a:srgbClr val="000000"/>
                </a:solidFill>
                <a:ea typeface="ＭＳ Ｐゴシック" charset="0"/>
              </a:rPr>
              <a:t> of </a:t>
            </a:r>
            <a:r>
              <a:rPr lang="fr-CH" sz="1200" dirty="0" err="1" smtClean="0">
                <a:solidFill>
                  <a:srgbClr val="000000"/>
                </a:solidFill>
                <a:ea typeface="ＭＳ Ｐゴシック" charset="0"/>
              </a:rPr>
              <a:t>industrial</a:t>
            </a:r>
            <a:r>
              <a:rPr lang="fr-CH" sz="1200" dirty="0" smtClean="0">
                <a:solidFill>
                  <a:srgbClr val="000000"/>
                </a:solidFill>
                <a:ea typeface="ＭＳ Ｐゴシック" charset="0"/>
              </a:rPr>
              <a:t> designs in </a:t>
            </a:r>
            <a:r>
              <a:rPr lang="fr-CH" sz="1200" dirty="0" err="1" smtClean="0">
                <a:solidFill>
                  <a:srgbClr val="000000"/>
                </a:solidFill>
                <a:ea typeface="ＭＳ Ｐゴシック" charset="0"/>
              </a:rPr>
              <a:t>Austria</a:t>
            </a:r>
            <a:r>
              <a:rPr lang="fr-CH" sz="1200" dirty="0" smtClean="0">
                <a:solidFill>
                  <a:srgbClr val="000000"/>
                </a:solidFill>
                <a:ea typeface="ＭＳ Ｐゴシック" charset="0"/>
              </a:rPr>
              <a:t>. </a:t>
            </a:r>
          </a:p>
          <a:p>
            <a:pPr algn="just"/>
            <a:endParaRPr lang="fr-CH" sz="1200" dirty="0" smtClean="0">
              <a:solidFill>
                <a:srgbClr val="000000"/>
              </a:solidFill>
              <a:ea typeface="ＭＳ Ｐゴシック" charset="0"/>
            </a:endParaRPr>
          </a:p>
          <a:p>
            <a:pPr marL="171450" indent="-171450" algn="just">
              <a:buFont typeface="Wingdings" pitchFamily="2" charset="2"/>
              <a:buChar char="Ø"/>
            </a:pPr>
            <a:r>
              <a:rPr lang="fr-CH" sz="1200" dirty="0" smtClean="0">
                <a:solidFill>
                  <a:srgbClr val="000000"/>
                </a:solidFill>
                <a:ea typeface="ＭＳ Ｐゴシック" charset="0"/>
              </a:rPr>
              <a:t>The </a:t>
            </a:r>
            <a:r>
              <a:rPr lang="fr-CH" sz="1200" dirty="0" err="1" smtClean="0">
                <a:solidFill>
                  <a:srgbClr val="000000"/>
                </a:solidFill>
                <a:ea typeface="ＭＳ Ｐゴシック" charset="0"/>
              </a:rPr>
              <a:t>trademark</a:t>
            </a:r>
            <a:r>
              <a:rPr lang="fr-CH" sz="1200" dirty="0" smtClean="0">
                <a:solidFill>
                  <a:srgbClr val="000000"/>
                </a:solidFill>
                <a:ea typeface="ＭＳ Ｐゴシック" charset="0"/>
              </a:rPr>
              <a:t> </a:t>
            </a:r>
            <a:r>
              <a:rPr lang="fr-CH" sz="1200" dirty="0" err="1" smtClean="0">
                <a:solidFill>
                  <a:srgbClr val="000000"/>
                </a:solidFill>
                <a:ea typeface="ＭＳ Ｐゴシック" charset="0"/>
              </a:rPr>
              <a:t>filings</a:t>
            </a:r>
            <a:r>
              <a:rPr lang="fr-CH" sz="1200" dirty="0" smtClean="0">
                <a:solidFill>
                  <a:srgbClr val="000000"/>
                </a:solidFill>
                <a:ea typeface="ＭＳ Ｐゴシック" charset="0"/>
              </a:rPr>
              <a:t> are </a:t>
            </a:r>
            <a:r>
              <a:rPr lang="fr-CH" sz="1200" dirty="0" err="1" smtClean="0">
                <a:solidFill>
                  <a:srgbClr val="000000"/>
                </a:solidFill>
                <a:ea typeface="ＭＳ Ｐゴシック" charset="0"/>
              </a:rPr>
              <a:t>also</a:t>
            </a:r>
            <a:r>
              <a:rPr lang="fr-CH" sz="1200" dirty="0" smtClean="0">
                <a:solidFill>
                  <a:srgbClr val="000000"/>
                </a:solidFill>
                <a:ea typeface="ＭＳ Ｐゴシック" charset="0"/>
              </a:rPr>
              <a:t> </a:t>
            </a:r>
            <a:r>
              <a:rPr lang="fr-CH" sz="1200" dirty="0" err="1" smtClean="0">
                <a:solidFill>
                  <a:srgbClr val="000000"/>
                </a:solidFill>
                <a:ea typeface="ＭＳ Ｐゴシック" charset="0"/>
              </a:rPr>
              <a:t>strong</a:t>
            </a:r>
            <a:r>
              <a:rPr lang="fr-CH" sz="1200" dirty="0" smtClean="0">
                <a:solidFill>
                  <a:srgbClr val="000000"/>
                </a:solidFill>
                <a:ea typeface="ＭＳ Ｐゴシック" charset="0"/>
              </a:rPr>
              <a:t>. This </a:t>
            </a:r>
            <a:r>
              <a:rPr lang="fr-CH" sz="1200" dirty="0" err="1" smtClean="0">
                <a:solidFill>
                  <a:srgbClr val="000000"/>
                </a:solidFill>
                <a:ea typeface="ＭＳ Ｐゴシック" charset="0"/>
              </a:rPr>
              <a:t>steady</a:t>
            </a:r>
            <a:r>
              <a:rPr lang="fr-CH" sz="1200" dirty="0" smtClean="0">
                <a:solidFill>
                  <a:srgbClr val="000000"/>
                </a:solidFill>
                <a:ea typeface="ＭＳ Ｐゴシック" charset="0"/>
              </a:rPr>
              <a:t> </a:t>
            </a:r>
            <a:r>
              <a:rPr lang="fr-CH" sz="1200" dirty="0" err="1" smtClean="0">
                <a:solidFill>
                  <a:srgbClr val="000000"/>
                </a:solidFill>
                <a:ea typeface="ＭＳ Ｐゴシック" charset="0"/>
              </a:rPr>
              <a:t>growth</a:t>
            </a:r>
            <a:r>
              <a:rPr lang="fr-CH" sz="1200" dirty="0" smtClean="0">
                <a:solidFill>
                  <a:srgbClr val="000000"/>
                </a:solidFill>
                <a:ea typeface="ＭＳ Ｐゴシック" charset="0"/>
              </a:rPr>
              <a:t> </a:t>
            </a:r>
            <a:r>
              <a:rPr lang="fr-CH" sz="1200" dirty="0" err="1" smtClean="0">
                <a:solidFill>
                  <a:srgbClr val="000000"/>
                </a:solidFill>
                <a:ea typeface="ＭＳ Ｐゴシック" charset="0"/>
              </a:rPr>
              <a:t>is</a:t>
            </a:r>
            <a:r>
              <a:rPr lang="fr-CH" sz="1200" dirty="0" smtClean="0">
                <a:solidFill>
                  <a:srgbClr val="000000"/>
                </a:solidFill>
                <a:ea typeface="ＭＳ Ｐゴシック" charset="0"/>
              </a:rPr>
              <a:t> a </a:t>
            </a:r>
            <a:r>
              <a:rPr lang="fr-CH" sz="1200" dirty="0" err="1" smtClean="0">
                <a:solidFill>
                  <a:srgbClr val="000000"/>
                </a:solidFill>
                <a:ea typeface="ＭＳ Ｐゴシック" charset="0"/>
              </a:rPr>
              <a:t>sign</a:t>
            </a:r>
            <a:r>
              <a:rPr lang="fr-CH" sz="1200" dirty="0" smtClean="0">
                <a:solidFill>
                  <a:srgbClr val="000000"/>
                </a:solidFill>
                <a:ea typeface="ＭＳ Ｐゴシック" charset="0"/>
              </a:rPr>
              <a:t> of </a:t>
            </a:r>
            <a:r>
              <a:rPr lang="fr-CH" sz="1200" dirty="0" err="1" smtClean="0">
                <a:solidFill>
                  <a:srgbClr val="000000"/>
                </a:solidFill>
                <a:ea typeface="ＭＳ Ｐゴシック" charset="0"/>
              </a:rPr>
              <a:t>Austria’s</a:t>
            </a:r>
            <a:r>
              <a:rPr lang="fr-CH" sz="1200" dirty="0" smtClean="0">
                <a:solidFill>
                  <a:srgbClr val="000000"/>
                </a:solidFill>
                <a:ea typeface="ＭＳ Ｐゴシック" charset="0"/>
              </a:rPr>
              <a:t> </a:t>
            </a:r>
            <a:r>
              <a:rPr lang="fr-CH" sz="1200" dirty="0" err="1" smtClean="0">
                <a:solidFill>
                  <a:srgbClr val="000000"/>
                </a:solidFill>
                <a:ea typeface="ＭＳ Ｐゴシック" charset="0"/>
              </a:rPr>
              <a:t>reliance</a:t>
            </a:r>
            <a:r>
              <a:rPr lang="fr-CH" sz="1200" dirty="0" smtClean="0">
                <a:solidFill>
                  <a:srgbClr val="000000"/>
                </a:solidFill>
                <a:ea typeface="ＭＳ Ｐゴシック" charset="0"/>
              </a:rPr>
              <a:t> on IP for </a:t>
            </a:r>
            <a:r>
              <a:rPr lang="fr-CH" sz="1200" dirty="0" err="1" smtClean="0">
                <a:solidFill>
                  <a:srgbClr val="000000"/>
                </a:solidFill>
                <a:ea typeface="ＭＳ Ｐゴシック" charset="0"/>
              </a:rPr>
              <a:t>economic</a:t>
            </a:r>
            <a:r>
              <a:rPr lang="fr-CH" sz="1200" dirty="0" smtClean="0">
                <a:solidFill>
                  <a:srgbClr val="000000"/>
                </a:solidFill>
                <a:ea typeface="ＭＳ Ｐゴシック" charset="0"/>
              </a:rPr>
              <a:t> </a:t>
            </a:r>
            <a:r>
              <a:rPr lang="fr-CH" sz="1200" dirty="0" err="1" smtClean="0">
                <a:solidFill>
                  <a:srgbClr val="000000"/>
                </a:solidFill>
                <a:ea typeface="ＭＳ Ｐゴシック" charset="0"/>
              </a:rPr>
              <a:t>development</a:t>
            </a:r>
            <a:r>
              <a:rPr lang="fr-CH" sz="1200" dirty="0" smtClean="0">
                <a:solidFill>
                  <a:srgbClr val="000000"/>
                </a:solidFill>
                <a:ea typeface="ＭＳ Ｐゴシック" charset="0"/>
              </a:rPr>
              <a:t>. </a:t>
            </a:r>
            <a:endParaRPr lang="en-US" sz="1200" dirty="0" smtClean="0">
              <a:solidFill>
                <a:srgbClr val="000000"/>
              </a:solidFill>
              <a:ea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156583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4615F1F5-A6F0-C345-A8F7-38B7A62C5BA3}" type="slidenum">
              <a:rPr lang="en-US" sz="1200">
                <a:solidFill>
                  <a:prstClr val="black"/>
                </a:solidFill>
              </a:rPr>
              <a:pPr eaLnBrk="1" hangingPunct="1"/>
              <a:t>31</a:t>
            </a:fld>
            <a:endParaRPr lang="en-US" sz="1200" dirty="0">
              <a:solidFill>
                <a:prstClr val="black"/>
              </a:solidFill>
            </a:endParaRPr>
          </a:p>
        </p:txBody>
      </p:sp>
      <p:sp>
        <p:nvSpPr>
          <p:cNvPr id="52227" name="Rectangle 2"/>
          <p:cNvSpPr>
            <a:spLocks noGrp="1" noRot="1" noChangeAspect="1" noChangeArrowheads="1" noTextEdit="1"/>
          </p:cNvSpPr>
          <p:nvPr>
            <p:ph type="sldImg"/>
          </p:nvPr>
        </p:nvSpPr>
        <p:spPr>
          <a:xfrm>
            <a:off x="1141413" y="685800"/>
            <a:ext cx="4575175" cy="3430588"/>
          </a:xfrm>
          <a:ln/>
        </p:spPr>
      </p:sp>
      <p:sp>
        <p:nvSpPr>
          <p:cNvPr id="52228"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820863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ln/>
        </p:spPr>
      </p:sp>
      <p:sp>
        <p:nvSpPr>
          <p:cNvPr id="40963"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fr-FR" dirty="0"/>
          </a:p>
        </p:txBody>
      </p:sp>
      <p:sp>
        <p:nvSpPr>
          <p:cNvPr id="40964"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1776D1B-FA4D-1F4B-A677-8EBF135F1C19}" type="slidenum">
              <a:rPr lang="fr-FR" sz="1200">
                <a:solidFill>
                  <a:prstClr val="black"/>
                </a:solidFill>
              </a:rPr>
              <a:pPr eaLnBrk="1" hangingPunct="1"/>
              <a:t>4</a:t>
            </a:fld>
            <a:endParaRPr lang="fr-FR" sz="1200"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FC3936F-12D2-4F09-8C9D-EBACDD7DFA22}" type="slidenum">
              <a:rPr lang="en-US" altLang="en-US" smtClean="0"/>
              <a:pPr eaLnBrk="1" hangingPunct="1">
                <a:spcBef>
                  <a:spcPct val="0"/>
                </a:spcBef>
              </a:pPr>
              <a:t>38</a:t>
            </a:fld>
            <a:endParaRPr lang="en-US" alt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fr-FR" altLang="en-US" smtClean="0">
              <a:latin typeface="Arial"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CFF4A52-5E6B-44D5-9F56-818E66234ACB}" type="slidenum">
              <a:rPr lang="en-US" altLang="en-US" smtClean="0"/>
              <a:pPr eaLnBrk="1" hangingPunct="1">
                <a:spcBef>
                  <a:spcPct val="0"/>
                </a:spcBef>
              </a:pPr>
              <a:t>40</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fr-FR" altLang="en-US" smtClean="0">
              <a:latin typeface="Arial"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22AFEB0-6FC0-48AC-9C65-3C4E2119619B}" type="slidenum">
              <a:rPr lang="en-US" altLang="en-US" smtClean="0"/>
              <a:pPr eaLnBrk="1" hangingPunct="1">
                <a:spcBef>
                  <a:spcPct val="0"/>
                </a:spcBef>
              </a:pPr>
              <a:t>42</a:t>
            </a:fld>
            <a:endParaRPr lang="en-US" alt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fr-FR" altLang="en-US" smtClean="0">
              <a:latin typeface="Arial" charset="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341BB0C-5209-4886-9FEE-5A83D5302C39}" type="slidenum">
              <a:rPr lang="en-US" altLang="en-US" smtClean="0"/>
              <a:pPr eaLnBrk="1" hangingPunct="1">
                <a:spcBef>
                  <a:spcPct val="0"/>
                </a:spcBef>
              </a:pPr>
              <a:t>47</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fr-FR" altLang="en-US" smtClean="0">
              <a:latin typeface="Arial" charset="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39EB6D9-7F4C-4810-97C7-A8A5F8EC44AB}" type="slidenum">
              <a:rPr lang="en-US" altLang="en-US" smtClean="0"/>
              <a:pPr eaLnBrk="1" hangingPunct="1">
                <a:spcBef>
                  <a:spcPct val="0"/>
                </a:spcBef>
              </a:pPr>
              <a:t>49</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fr-FR" altLang="en-US" smtClean="0">
              <a:latin typeface="Arial" charset="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383381C-94BA-4EA2-9A27-617D5BE1B5F1}" type="slidenum">
              <a:rPr lang="en-US" altLang="en-US" smtClean="0"/>
              <a:pPr eaLnBrk="1" hangingPunct="1">
                <a:spcBef>
                  <a:spcPct val="0"/>
                </a:spcBef>
              </a:pPr>
              <a:t>51</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fr-FR" altLang="en-US" smtClean="0">
              <a:latin typeface="Arial" charset="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43000" y="685800"/>
            <a:ext cx="4572000" cy="3429000"/>
          </a:xfrm>
          <a:ln/>
        </p:spPr>
      </p:sp>
      <p:sp>
        <p:nvSpPr>
          <p:cNvPr id="62467" name="Rectangle 3"/>
          <p:cNvSpPr>
            <a:spLocks noGrp="1" noChangeArrowheads="1"/>
          </p:cNvSpPr>
          <p:nvPr>
            <p:ph type="body" idx="1"/>
          </p:nvPr>
        </p:nvSpPr>
        <p:spPr>
          <a:noFill/>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50000"/>
              </a:spcBef>
            </a:pPr>
            <a:fld id="{1D070D3C-59B5-4655-91AA-77A7E1868753}" type="slidenum">
              <a:rPr lang="en-US" altLang="en-US">
                <a:ea typeface="ヒラギノ角ゴ Pro W3" charset="-128"/>
              </a:rPr>
              <a:pPr algn="r" eaLnBrk="1" hangingPunct="1">
                <a:spcBef>
                  <a:spcPct val="50000"/>
                </a:spcBef>
              </a:pPr>
              <a:t>56</a:t>
            </a:fld>
            <a:endParaRPr lang="en-US" altLang="en-US">
              <a:ea typeface="ヒラギノ角ゴ Pro W3" charset="-128"/>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508" y="4343144"/>
            <a:ext cx="5028986" cy="41150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67D153A-E426-4EB3-9ECF-91B267EBEC0D}" type="slidenum">
              <a:rPr lang="en-US" altLang="en-US" smtClean="0"/>
              <a:pPr eaLnBrk="1" hangingPunct="1">
                <a:spcBef>
                  <a:spcPct val="0"/>
                </a:spcBef>
              </a:pPr>
              <a:t>57</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fr-FR" altLang="en-US" smtClean="0">
              <a:latin typeface="Arial"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F547EE7E-F578-40F8-A9EB-076BB5F94E55}" type="slidenum">
              <a:rPr lang="en-US" altLang="en-US" sz="1200" smtClean="0"/>
              <a:pPr eaLnBrk="1" hangingPunct="1"/>
              <a:t>59</a:t>
            </a:fld>
            <a:endParaRPr lang="en-US" altLang="en-US" sz="120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r>
              <a:rPr lang="en-US" altLang="en-US" smtClean="0">
                <a:latin typeface="Arial" charset="0"/>
                <a:cs typeface="Arial" charset="0"/>
              </a:rPr>
              <a:t>Forecasts take into account the latest PCT filing data to October 2013 and the World Economic Outlook indicators published by the International Monetary Fund (IMF) in October.</a:t>
            </a:r>
          </a:p>
          <a:p>
            <a:endParaRPr lang="en-US" altLang="en-US"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pPr lvl="1" eaLnBrk="1" hangingPunct="1"/>
            <a:r>
              <a:rPr lang="en-US" dirty="0" smtClean="0"/>
              <a:t>  </a:t>
            </a:r>
          </a:p>
          <a:p>
            <a:pPr eaLnBrk="1" hangingPunct="1"/>
            <a:r>
              <a:rPr lang="en-US" dirty="0" smtClean="0"/>
              <a:t> </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853970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a:ln/>
        </p:spPr>
      </p:sp>
      <p:sp>
        <p:nvSpPr>
          <p:cNvPr id="6656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85164772-1469-4E77-89EF-D3E26282BE7C}" type="slidenum">
              <a:rPr lang="en-US" altLang="en-US" sz="1200" smtClean="0"/>
              <a:pPr eaLnBrk="1" hangingPunct="1"/>
              <a:t>62</a:t>
            </a:fld>
            <a:endParaRPr lang="en-US" altLang="en-US" sz="120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r>
              <a:rPr lang="en-US" altLang="en-US" smtClean="0">
                <a:latin typeface="Arial" charset="0"/>
                <a:cs typeface="Arial" charset="0"/>
              </a:rPr>
              <a:t>Figures of non-residential NPEs includes entries to regional offices</a:t>
            </a:r>
          </a:p>
          <a:p>
            <a:r>
              <a:rPr lang="en-US" altLang="en-US" smtClean="0">
                <a:latin typeface="Arial" charset="0"/>
                <a:cs typeface="Arial" charset="0"/>
              </a:rPr>
              <a:t>Year on year growth in non-resident NPEs, except for 2003 and 2009.</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a:ln/>
        </p:spPr>
      </p:sp>
      <p:sp>
        <p:nvSpPr>
          <p:cNvPr id="6861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cs typeface="Arial" charset="0"/>
              </a:rPr>
              <a:t>  </a:t>
            </a:r>
          </a:p>
          <a:p>
            <a:pPr eaLnBrk="1" hangingPunct="1"/>
            <a:endParaRPr lang="en-US" altLang="en-US" smtClean="0">
              <a:latin typeface="Arial" charset="0"/>
              <a:cs typeface="Arial" charset="0"/>
            </a:endParaRPr>
          </a:p>
          <a:p>
            <a:pPr eaLnBrk="1" hangingPunct="1"/>
            <a:endParaRPr lang="en-US" altLang="en-US" smtClean="0">
              <a:latin typeface="Arial" charset="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a:ln/>
        </p:spPr>
      </p:sp>
      <p:sp>
        <p:nvSpPr>
          <p:cNvPr id="69635"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68819C9D-0C55-47BD-9C75-38C741BEF948}" type="slidenum">
              <a:rPr lang="en-US" altLang="en-US" sz="1200" smtClean="0"/>
              <a:pPr eaLnBrk="1" hangingPunct="1"/>
              <a:t>65</a:t>
            </a:fld>
            <a:endParaRPr lang="en-US" altLang="en-US" sz="1200"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r>
              <a:rPr lang="en-US" altLang="en-US" smtClean="0">
                <a:latin typeface="Arial" charset="0"/>
                <a:cs typeface="Arial" charset="0"/>
              </a:rPr>
              <a:t>Low percentage of PCT national phase entries at USPTO can be explained by applicants using the “by-pass route” where a PCT application is converted into a continuation or a continuation-in-part application, which is counted as direct filing.</a:t>
            </a:r>
          </a:p>
          <a:p>
            <a:endParaRPr lang="en-US" altLang="en-US" smtClean="0">
              <a:latin typeface="Arial" charset="0"/>
              <a:cs typeface="Arial" charset="0"/>
            </a:endParaRPr>
          </a:p>
          <a:p>
            <a:r>
              <a:rPr lang="en-US" altLang="en-US" smtClean="0">
                <a:latin typeface="Arial" charset="0"/>
                <a:cs typeface="Arial" charset="0"/>
              </a:rPr>
              <a:t>National offices from European countries exhibited low shares of PCT national phase entries as PCT applicants often choose the national phase at the EPO instead of the national offices.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a:ln/>
        </p:spPr>
      </p:sp>
      <p:sp>
        <p:nvSpPr>
          <p:cNvPr id="7168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r>
              <a:rPr lang="en-US" altLang="en-US" b="1" smtClean="0"/>
              <a:t>WIPO’s Mission:</a:t>
            </a:r>
          </a:p>
          <a:p>
            <a:pPr lvl="1"/>
            <a:r>
              <a:rPr lang="en-US" altLang="en-US" smtClean="0"/>
              <a:t>To promote the protection of IP rights worldwide and extend the benefits of the international IP system to all Member States </a:t>
            </a:r>
          </a:p>
          <a:p>
            <a:r>
              <a:rPr lang="en-US" altLang="en-US" b="1" smtClean="0"/>
              <a:t>Status:</a:t>
            </a:r>
            <a:r>
              <a:rPr lang="en-US" altLang="en-US" smtClean="0"/>
              <a:t>  An international organization</a:t>
            </a:r>
            <a:r>
              <a:rPr lang="en-US" altLang="en-US" b="1" smtClean="0"/>
              <a:t> </a:t>
            </a:r>
          </a:p>
          <a:p>
            <a:r>
              <a:rPr lang="en-US" altLang="en-US" b="1" smtClean="0"/>
              <a:t>Member States:</a:t>
            </a:r>
            <a:r>
              <a:rPr lang="en-US" altLang="en-US" smtClean="0"/>
              <a:t> 184 </a:t>
            </a:r>
          </a:p>
          <a:p>
            <a:r>
              <a:rPr lang="en-US" altLang="en-US" b="1" smtClean="0"/>
              <a:t>Treaties Administered:</a:t>
            </a:r>
            <a:r>
              <a:rPr lang="en-US" altLang="en-US" smtClean="0"/>
              <a:t> 24</a:t>
            </a:r>
          </a:p>
          <a:p>
            <a:r>
              <a:rPr lang="en-US" altLang="en-US" b="1" smtClean="0"/>
              <a:t>WIPO activities</a:t>
            </a:r>
            <a:r>
              <a:rPr lang="en-US" altLang="en-US" smtClean="0"/>
              <a:t>:</a:t>
            </a:r>
          </a:p>
          <a:p>
            <a:pPr lvl="1"/>
            <a:r>
              <a:rPr lang="en-US" altLang="en-US" sz="1100" smtClean="0"/>
              <a:t>Norm-Setting </a:t>
            </a:r>
          </a:p>
          <a:p>
            <a:pPr lvl="1"/>
            <a:r>
              <a:rPr lang="en-US" altLang="en-US" sz="1100" smtClean="0"/>
              <a:t>Economic Development</a:t>
            </a:r>
          </a:p>
          <a:p>
            <a:pPr lvl="1"/>
            <a:r>
              <a:rPr lang="en-US" altLang="en-US" sz="1100" smtClean="0"/>
              <a:t>Services to Industry (e.g. Patent Cooperation Treaty, </a:t>
            </a:r>
          </a:p>
          <a:p>
            <a:pPr lvl="1"/>
            <a:r>
              <a:rPr lang="en-US" altLang="en-US" sz="1100" smtClean="0"/>
              <a:t>Madrid Protocol for Trademarks, </a:t>
            </a:r>
          </a:p>
          <a:p>
            <a:pPr lvl="1"/>
            <a:r>
              <a:rPr lang="en-US" altLang="en-US" sz="1100" smtClean="0"/>
              <a:t>Arbitration and Mediation Center)</a:t>
            </a:r>
            <a:endParaRPr lang="es-ES" altLang="en-US" sz="1100" smtClean="0"/>
          </a:p>
          <a:p>
            <a:endParaRPr lang="fr-CH" altLang="en-US" smtClean="0"/>
          </a:p>
          <a:p>
            <a:r>
              <a:rPr lang="fr-CH" altLang="en-US" smtClean="0"/>
              <a:t>Mediation für IP Office Singapur</a:t>
            </a:r>
            <a:r>
              <a:rPr lang="en-SG" altLang="en-US" smtClean="0"/>
              <a:t> </a:t>
            </a:r>
          </a:p>
          <a:p>
            <a:endParaRPr lang="en-SG" altLang="en-US" smtClean="0"/>
          </a:p>
          <a:p>
            <a:r>
              <a:rPr lang="en-SG" altLang="en-US" smtClean="0"/>
              <a:t>Memorandum of Understanding (MOU) IPOS und WIPO (September 2011)</a:t>
            </a:r>
          </a:p>
          <a:p>
            <a:endParaRPr lang="en-SG" altLang="en-US" smtClean="0"/>
          </a:p>
          <a:p>
            <a:r>
              <a:rPr lang="en-SG" altLang="en-US" smtClean="0"/>
              <a:t>Gemeinsames Verfahren unter WIPO Mediationsregeln zur Beilegung von markenrechtlichen Streitfällen vor IPOS (ab Januar 2012)</a:t>
            </a:r>
          </a:p>
          <a:p>
            <a:endParaRPr lang="en-SG" altLang="en-US" smtClean="0"/>
          </a:p>
          <a:p>
            <a:r>
              <a:rPr lang="en-SG" altLang="en-US" smtClean="0"/>
              <a:t>Reduzierte Gebühren</a:t>
            </a:r>
          </a:p>
          <a:p>
            <a:endParaRPr lang="en-SG" altLang="en-US" smtClean="0"/>
          </a:p>
          <a:p>
            <a:r>
              <a:rPr lang="en-SG" altLang="en-US" smtClean="0"/>
              <a:t>Mediatoren in Singapur</a:t>
            </a:r>
          </a:p>
          <a:p>
            <a:endParaRPr lang="en-SG" altLang="en-US" smtClean="0"/>
          </a:p>
          <a:p>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r>
              <a:rPr lang="fr-CH" altLang="en-US" smtClean="0"/>
              <a:t>update</a:t>
            </a:r>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r>
              <a:rPr lang="fr-CH" altLang="en-US" smtClean="0"/>
              <a:t>Freiwillige Verfahren</a:t>
            </a:r>
          </a:p>
          <a:p>
            <a:r>
              <a:rPr lang="fr-CH" altLang="en-US" smtClean="0"/>
              <a:t>Due process</a:t>
            </a:r>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r>
              <a:rPr lang="fr-CH" altLang="en-US" smtClean="0"/>
              <a:t>Häufigkeit </a:t>
            </a:r>
            <a:r>
              <a:rPr lang="en-US" altLang="en-US" smtClean="0"/>
              <a:t>Schiedsgerichtsverfahren</a:t>
            </a:r>
            <a:r>
              <a:rPr lang="fr-CH" altLang="en-US" smtClean="0"/>
              <a:t> in Vertragsklauseln:</a:t>
            </a:r>
          </a:p>
          <a:p>
            <a:r>
              <a:rPr lang="fr-CH" altLang="en-US" smtClean="0"/>
              <a:t>11% Umfrageteilnehmer: </a:t>
            </a:r>
            <a:r>
              <a:rPr lang="en-US" altLang="en-US" smtClean="0"/>
              <a:t>Schiedsgerichtsverfahren</a:t>
            </a:r>
            <a:r>
              <a:rPr lang="fr-CH" altLang="en-US" smtClean="0"/>
              <a:t> für mind. 30% der vertraglichen Streitigkeiten und 10% der nichtvertraglichen Streitigkeiten</a:t>
            </a:r>
          </a:p>
          <a:p>
            <a:r>
              <a:rPr lang="fr-CH" altLang="en-US" smtClean="0"/>
              <a:t>Negativ </a:t>
            </a:r>
          </a:p>
          <a:p>
            <a:r>
              <a:rPr lang="de-DE" altLang="en-US" smtClean="0"/>
              <a:t>Präzedenzfall nötig</a:t>
            </a:r>
          </a:p>
          <a:p>
            <a:r>
              <a:rPr lang="de-DE" altLang="en-US" smtClean="0"/>
              <a:t>???:  “Mediation ist ein Zeichen von Schwäche” / “Wir haben versucht zu verhandeln, daher wird ein Mediator nichts Weiteres beitragen”</a:t>
            </a:r>
          </a:p>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smtClean="0"/>
              <a:t>Why</a:t>
            </a:r>
            <a:r>
              <a:rPr lang="fr-CH" dirty="0" smtClean="0"/>
              <a:t> are </a:t>
            </a:r>
            <a:r>
              <a:rPr lang="fr-CH" dirty="0" err="1" smtClean="0"/>
              <a:t>you</a:t>
            </a:r>
            <a:r>
              <a:rPr lang="fr-CH" dirty="0" smtClean="0"/>
              <a:t> important to us?</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8</a:t>
            </a:fld>
            <a:endParaRPr lang="en-US"/>
          </a:p>
        </p:txBody>
      </p:sp>
    </p:spTree>
    <p:extLst>
      <p:ext uri="{BB962C8B-B14F-4D97-AF65-F5344CB8AC3E}">
        <p14:creationId xmlns:p14="http://schemas.microsoft.com/office/powerpoint/2010/main" val="3762267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smtClean="0"/>
              <a:t>Some</a:t>
            </a:r>
            <a:r>
              <a:rPr lang="fr-CH" dirty="0" smtClean="0"/>
              <a:t> figures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123</a:t>
            </a:fld>
            <a:endParaRPr lang="en-US" dirty="0">
              <a:solidFill>
                <a:prstClr val="black"/>
              </a:solidFill>
            </a:endParaRPr>
          </a:p>
        </p:txBody>
      </p:sp>
    </p:spTree>
    <p:extLst>
      <p:ext uri="{BB962C8B-B14F-4D97-AF65-F5344CB8AC3E}">
        <p14:creationId xmlns:p14="http://schemas.microsoft.com/office/powerpoint/2010/main" val="3236584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National (Zentralbehörde für den gewerblichen Rechtsschutz) </a:t>
            </a:r>
          </a:p>
          <a:p>
            <a:r>
              <a:rPr lang="de-DE" dirty="0" smtClean="0"/>
              <a:t>international (Ursprungsbehörde/Benannte Behörde)</a:t>
            </a:r>
          </a:p>
          <a:p>
            <a:r>
              <a:rPr lang="de-DE" dirty="0" smtClean="0"/>
              <a:t>regional</a:t>
            </a:r>
            <a:r>
              <a:rPr lang="de-DE" baseline="0" dirty="0" smtClean="0"/>
              <a:t> nur Beratung und Entgegennahme/Weiterleitung von Anmeldungen, keine Prüfung formell oder materiell</a:t>
            </a:r>
            <a:endParaRPr lang="de-DE" dirty="0"/>
          </a:p>
        </p:txBody>
      </p:sp>
      <p:sp>
        <p:nvSpPr>
          <p:cNvPr id="4" name="Foliennummernplatzhalter 3"/>
          <p:cNvSpPr>
            <a:spLocks noGrp="1"/>
          </p:cNvSpPr>
          <p:nvPr>
            <p:ph type="sldNum" sz="quarter" idx="10"/>
          </p:nvPr>
        </p:nvSpPr>
        <p:spPr/>
        <p:txBody>
          <a:bodyPr/>
          <a:lstStyle/>
          <a:p>
            <a:pPr>
              <a:defRPr/>
            </a:pPr>
            <a:fld id="{CA84FE9B-D5D4-4B76-87EA-A08EA8B20C62}" type="slidenum">
              <a:rPr lang="en-US" smtClean="0"/>
              <a:pPr>
                <a:defRPr/>
              </a:pPr>
              <a:t>127</a:t>
            </a:fld>
            <a:endParaRPr lang="en-US"/>
          </a:p>
        </p:txBody>
      </p:sp>
    </p:spTree>
    <p:extLst>
      <p:ext uri="{BB962C8B-B14F-4D97-AF65-F5344CB8AC3E}">
        <p14:creationId xmlns:p14="http://schemas.microsoft.com/office/powerpoint/2010/main" val="5965873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MMA 1891</a:t>
            </a:r>
          </a:p>
          <a:p>
            <a:r>
              <a:rPr lang="de-DE" dirty="0" smtClean="0"/>
              <a:t>MMP 1989</a:t>
            </a:r>
            <a:endParaRPr lang="de-DE" dirty="0"/>
          </a:p>
        </p:txBody>
      </p:sp>
      <p:sp>
        <p:nvSpPr>
          <p:cNvPr id="4" name="Foliennummernplatzhalter 3"/>
          <p:cNvSpPr>
            <a:spLocks noGrp="1"/>
          </p:cNvSpPr>
          <p:nvPr>
            <p:ph type="sldNum" sz="quarter" idx="10"/>
          </p:nvPr>
        </p:nvSpPr>
        <p:spPr/>
        <p:txBody>
          <a:bodyPr/>
          <a:lstStyle/>
          <a:p>
            <a:pPr>
              <a:defRPr/>
            </a:pPr>
            <a:fld id="{CA84FE9B-D5D4-4B76-87EA-A08EA8B20C62}" type="slidenum">
              <a:rPr lang="en-US" smtClean="0"/>
              <a:pPr>
                <a:defRPr/>
              </a:pPr>
              <a:t>128</a:t>
            </a:fld>
            <a:endParaRPr lang="en-US"/>
          </a:p>
        </p:txBody>
      </p:sp>
    </p:spTree>
    <p:extLst>
      <p:ext uri="{BB962C8B-B14F-4D97-AF65-F5344CB8AC3E}">
        <p14:creationId xmlns:p14="http://schemas.microsoft.com/office/powerpoint/2010/main" val="13554873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Gesuche: Zahl liegt etwas höher als 2011 (804), aber unter Spitzenwert aus 2010 (1.050);</a:t>
            </a:r>
          </a:p>
          <a:p>
            <a:r>
              <a:rPr lang="de-DE" dirty="0" smtClean="0"/>
              <a:t>User </a:t>
            </a:r>
            <a:r>
              <a:rPr lang="de-DE" dirty="0" err="1" smtClean="0"/>
              <a:t>ranking</a:t>
            </a:r>
            <a:r>
              <a:rPr lang="de-DE" dirty="0" smtClean="0"/>
              <a:t>: AT im Umfeld mit Vereinigtem Königreich, Türkei, Australien; Platz unverändert gehalten;</a:t>
            </a:r>
          </a:p>
          <a:p>
            <a:r>
              <a:rPr lang="de-DE" dirty="0" smtClean="0"/>
              <a:t>1. EU: 6.814 Anträge, 2.</a:t>
            </a:r>
            <a:r>
              <a:rPr lang="de-DE" baseline="0" dirty="0" smtClean="0"/>
              <a:t> USA: 5.893, 3.DE: 4.357</a:t>
            </a:r>
            <a:endParaRPr lang="de-DE" dirty="0"/>
          </a:p>
        </p:txBody>
      </p:sp>
      <p:sp>
        <p:nvSpPr>
          <p:cNvPr id="4" name="Foliennummernplatzhalter 3"/>
          <p:cNvSpPr>
            <a:spLocks noGrp="1"/>
          </p:cNvSpPr>
          <p:nvPr>
            <p:ph type="sldNum" sz="quarter" idx="10"/>
          </p:nvPr>
        </p:nvSpPr>
        <p:spPr/>
        <p:txBody>
          <a:bodyPr/>
          <a:lstStyle/>
          <a:p>
            <a:pPr>
              <a:defRPr/>
            </a:pPr>
            <a:fld id="{CA84FE9B-D5D4-4B76-87EA-A08EA8B20C62}" type="slidenum">
              <a:rPr lang="en-US" smtClean="0"/>
              <a:pPr>
                <a:defRPr/>
              </a:pPr>
              <a:t>129</a:t>
            </a:fld>
            <a:endParaRPr lang="en-US"/>
          </a:p>
        </p:txBody>
      </p:sp>
    </p:spTree>
    <p:extLst>
      <p:ext uri="{BB962C8B-B14F-4D97-AF65-F5344CB8AC3E}">
        <p14:creationId xmlns:p14="http://schemas.microsoft.com/office/powerpoint/2010/main" val="1452816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Ebenso wie</a:t>
            </a:r>
            <a:r>
              <a:rPr lang="de-DE" baseline="0" dirty="0" smtClean="0"/>
              <a:t> in den meisten EU MS </a:t>
            </a:r>
            <a:r>
              <a:rPr lang="de-DE" dirty="0" smtClean="0"/>
              <a:t>Stabilisierung auf Niveau der beiden Vorjahre;</a:t>
            </a:r>
          </a:p>
          <a:p>
            <a:r>
              <a:rPr lang="de-DE" dirty="0" smtClean="0"/>
              <a:t>Global </a:t>
            </a:r>
            <a:r>
              <a:rPr lang="de-DE" dirty="0" err="1" smtClean="0"/>
              <a:t>ranking</a:t>
            </a:r>
            <a:r>
              <a:rPr lang="de-DE" dirty="0" smtClean="0"/>
              <a:t>:</a:t>
            </a:r>
            <a:r>
              <a:rPr lang="de-DE" baseline="0" dirty="0" smtClean="0"/>
              <a:t> Rang 30 von 92 Vertragsparteien, AT etwas zurückgefallen trotz gleich bleibender Benennungen durch Erweiterung des Madrider Systems um Indien, Neuseeland, Mexiko; </a:t>
            </a:r>
            <a:r>
              <a:rPr lang="de-DE" dirty="0" smtClean="0"/>
              <a:t>1. China,</a:t>
            </a:r>
            <a:r>
              <a:rPr lang="de-DE" baseline="0" dirty="0" smtClean="0"/>
              <a:t> 2. EU, 3. Russland;  kein EU MS unter den TOP 10</a:t>
            </a:r>
          </a:p>
          <a:p>
            <a:r>
              <a:rPr lang="de-DE" baseline="0" dirty="0" smtClean="0"/>
              <a:t>EU </a:t>
            </a:r>
            <a:r>
              <a:rPr lang="de-DE" baseline="0" dirty="0" err="1" smtClean="0"/>
              <a:t>ranking</a:t>
            </a:r>
            <a:r>
              <a:rPr lang="de-DE" baseline="0" dirty="0" smtClean="0"/>
              <a:t>: DE, UK, FR, IT, ES, PL, AT</a:t>
            </a:r>
          </a:p>
          <a:p>
            <a:r>
              <a:rPr lang="de-DE" baseline="0" dirty="0" smtClean="0"/>
              <a:t>Erneuerungen: unverändert hoch, AT fast </a:t>
            </a:r>
            <a:r>
              <a:rPr lang="de-DE" baseline="0" dirty="0" err="1" smtClean="0"/>
              <a:t>Stockerlplatz</a:t>
            </a:r>
            <a:r>
              <a:rPr lang="de-DE" baseline="0" dirty="0" smtClean="0"/>
              <a:t>, AT liegt vor Staaten wie FR (9.673) und DE (8.775); Plätze 1-3: CH, Benelux, IT;</a:t>
            </a:r>
          </a:p>
          <a:p>
            <a:r>
              <a:rPr lang="de-DE" baseline="0" dirty="0" smtClean="0"/>
              <a:t> zeigt Kontinuität der Marken mit Schutz in AT, wird immer wieder verlängert</a:t>
            </a:r>
            <a:endParaRPr lang="de-DE" dirty="0"/>
          </a:p>
        </p:txBody>
      </p:sp>
      <p:sp>
        <p:nvSpPr>
          <p:cNvPr id="4" name="Foliennummernplatzhalter 3"/>
          <p:cNvSpPr>
            <a:spLocks noGrp="1"/>
          </p:cNvSpPr>
          <p:nvPr>
            <p:ph type="sldNum" sz="quarter" idx="10"/>
          </p:nvPr>
        </p:nvSpPr>
        <p:spPr/>
        <p:txBody>
          <a:bodyPr/>
          <a:lstStyle/>
          <a:p>
            <a:pPr>
              <a:defRPr/>
            </a:pPr>
            <a:fld id="{CA84FE9B-D5D4-4B76-87EA-A08EA8B20C62}" type="slidenum">
              <a:rPr lang="en-US" smtClean="0"/>
              <a:pPr>
                <a:defRPr/>
              </a:pPr>
              <a:t>130</a:t>
            </a:fld>
            <a:endParaRPr lang="en-US"/>
          </a:p>
        </p:txBody>
      </p:sp>
    </p:spTree>
    <p:extLst>
      <p:ext uri="{BB962C8B-B14F-4D97-AF65-F5344CB8AC3E}">
        <p14:creationId xmlns:p14="http://schemas.microsoft.com/office/powerpoint/2010/main" val="3367477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Gebühren: 653CFR= 534 €, 903CHF= 739€, ev. Zusatzgebühr (100 CHF= 82€) für jede </a:t>
            </a:r>
            <a:r>
              <a:rPr lang="de-DE" baseline="0" dirty="0" smtClean="0"/>
              <a:t>die 3. Klasse übersteigende W/DL Klasse, ev. Ergänzungsgebühr (100 CHF= 82€) oder individueller Gebühr pro benanntem Vertragsstaat;</a:t>
            </a:r>
          </a:p>
          <a:p>
            <a:endParaRPr lang="de-DE" baseline="0" dirty="0" smtClean="0"/>
          </a:p>
          <a:p>
            <a:r>
              <a:rPr lang="de-DE" baseline="0" dirty="0" smtClean="0"/>
              <a:t>Weiterleitung: WIPO registriert Marke mit Datum des Einlangens des Antrags beim ÖPA;</a:t>
            </a:r>
          </a:p>
          <a:p>
            <a:endParaRPr lang="de-DE" baseline="0" dirty="0" smtClean="0"/>
          </a:p>
          <a:p>
            <a:r>
              <a:rPr lang="de-DE" baseline="0" dirty="0" smtClean="0"/>
              <a:t>Spezialfälle: </a:t>
            </a:r>
          </a:p>
          <a:p>
            <a:pPr marL="171450" indent="-171450">
              <a:buFont typeface="Arial" panose="020B0604020202020204" pitchFamily="34" charset="0"/>
              <a:buChar char="•"/>
            </a:pPr>
            <a:r>
              <a:rPr lang="de-DE" baseline="0" dirty="0" smtClean="0"/>
              <a:t>USA: </a:t>
            </a:r>
            <a:r>
              <a:rPr lang="de-DE" baseline="0" dirty="0" err="1" smtClean="0"/>
              <a:t>declaration</a:t>
            </a:r>
            <a:r>
              <a:rPr lang="de-DE" baseline="0" dirty="0" smtClean="0"/>
              <a:t> </a:t>
            </a:r>
            <a:r>
              <a:rPr lang="de-DE" baseline="0" dirty="0" err="1" smtClean="0"/>
              <a:t>of</a:t>
            </a:r>
            <a:r>
              <a:rPr lang="de-DE" baseline="0" dirty="0" smtClean="0"/>
              <a:t> </a:t>
            </a:r>
            <a:r>
              <a:rPr lang="de-DE" baseline="0" dirty="0" err="1" smtClean="0"/>
              <a:t>intention</a:t>
            </a:r>
            <a:r>
              <a:rPr lang="de-DE" baseline="0" dirty="0" smtClean="0"/>
              <a:t> </a:t>
            </a:r>
            <a:r>
              <a:rPr lang="de-DE" baseline="0" dirty="0" err="1" smtClean="0"/>
              <a:t>to</a:t>
            </a:r>
            <a:r>
              <a:rPr lang="de-DE" baseline="0" dirty="0" smtClean="0"/>
              <a:t> </a:t>
            </a:r>
            <a:r>
              <a:rPr lang="de-DE" baseline="0" dirty="0" err="1" smtClean="0"/>
              <a:t>use</a:t>
            </a:r>
            <a:r>
              <a:rPr lang="de-DE" baseline="0" dirty="0" smtClean="0"/>
              <a:t> </a:t>
            </a:r>
            <a:r>
              <a:rPr lang="de-DE" baseline="0" dirty="0" err="1" smtClean="0"/>
              <a:t>the</a:t>
            </a:r>
            <a:r>
              <a:rPr lang="de-DE" baseline="0" dirty="0" smtClean="0"/>
              <a:t> </a:t>
            </a:r>
            <a:r>
              <a:rPr lang="de-DE" baseline="0" dirty="0" err="1" smtClean="0"/>
              <a:t>mark</a:t>
            </a:r>
            <a:r>
              <a:rPr lang="de-DE" baseline="0" dirty="0" smtClean="0"/>
              <a:t> (MM18), Hinweis auf Manual auf </a:t>
            </a:r>
            <a:r>
              <a:rPr lang="de-DE" baseline="0" dirty="0" err="1" smtClean="0"/>
              <a:t>homepage</a:t>
            </a:r>
            <a:r>
              <a:rPr lang="de-DE" baseline="0" dirty="0" smtClean="0"/>
              <a:t> von </a:t>
            </a:r>
            <a:r>
              <a:rPr lang="de-DE" baseline="0" dirty="0" err="1" smtClean="0"/>
              <a:t>uspto</a:t>
            </a:r>
            <a:r>
              <a:rPr lang="de-DE" baseline="0" dirty="0" smtClean="0"/>
              <a:t>: umfassende Begriffsliste von akzeptierten W/DL;</a:t>
            </a:r>
          </a:p>
          <a:p>
            <a:pPr marL="171450" indent="-171450">
              <a:buFont typeface="Arial" panose="020B0604020202020204" pitchFamily="34" charset="0"/>
              <a:buChar char="•"/>
            </a:pPr>
            <a:r>
              <a:rPr lang="de-DE" baseline="0" dirty="0" smtClean="0"/>
              <a:t> Philippinen: </a:t>
            </a:r>
            <a:r>
              <a:rPr lang="de-DE" sz="1200" kern="1200" dirty="0" smtClean="0">
                <a:solidFill>
                  <a:schemeClr val="tx1"/>
                </a:solidFill>
                <a:effectLst/>
                <a:latin typeface="Arial" charset="0"/>
                <a:ea typeface="+mn-ea"/>
                <a:cs typeface="Arial" charset="0"/>
              </a:rPr>
              <a:t>nach bestimmten Zeiträumen sind  sogenannte “</a:t>
            </a:r>
            <a:r>
              <a:rPr lang="de-DE" sz="1200" kern="1200" dirty="0" err="1" smtClean="0">
                <a:solidFill>
                  <a:schemeClr val="tx1"/>
                </a:solidFill>
                <a:effectLst/>
                <a:latin typeface="Arial" charset="0"/>
                <a:ea typeface="+mn-ea"/>
                <a:cs typeface="Arial" charset="0"/>
              </a:rPr>
              <a:t>declarations</a:t>
            </a:r>
            <a:r>
              <a:rPr lang="de-DE" sz="1200" kern="1200" dirty="0" smtClean="0">
                <a:solidFill>
                  <a:schemeClr val="tx1"/>
                </a:solidFill>
                <a:effectLst/>
                <a:latin typeface="Arial" charset="0"/>
                <a:ea typeface="+mn-ea"/>
                <a:cs typeface="Arial" charset="0"/>
              </a:rPr>
              <a:t> </a:t>
            </a:r>
            <a:r>
              <a:rPr lang="de-DE" sz="1200" kern="1200" dirty="0" err="1" smtClean="0">
                <a:solidFill>
                  <a:schemeClr val="tx1"/>
                </a:solidFill>
                <a:effectLst/>
                <a:latin typeface="Arial" charset="0"/>
                <a:ea typeface="+mn-ea"/>
                <a:cs typeface="Arial" charset="0"/>
              </a:rPr>
              <a:t>of</a:t>
            </a:r>
            <a:r>
              <a:rPr lang="de-DE" sz="1200" kern="1200" dirty="0" smtClean="0">
                <a:solidFill>
                  <a:schemeClr val="tx1"/>
                </a:solidFill>
                <a:effectLst/>
                <a:latin typeface="Arial" charset="0"/>
                <a:ea typeface="+mn-ea"/>
                <a:cs typeface="Arial" charset="0"/>
              </a:rPr>
              <a:t> </a:t>
            </a:r>
            <a:r>
              <a:rPr lang="de-DE" sz="1200" kern="1200" dirty="0" err="1" smtClean="0">
                <a:solidFill>
                  <a:schemeClr val="tx1"/>
                </a:solidFill>
                <a:effectLst/>
                <a:latin typeface="Arial" charset="0"/>
                <a:ea typeface="+mn-ea"/>
                <a:cs typeface="Arial" charset="0"/>
              </a:rPr>
              <a:t>actual</a:t>
            </a:r>
            <a:r>
              <a:rPr lang="de-DE" sz="1200" kern="1200" dirty="0" smtClean="0">
                <a:solidFill>
                  <a:schemeClr val="tx1"/>
                </a:solidFill>
                <a:effectLst/>
                <a:latin typeface="Arial" charset="0"/>
                <a:ea typeface="+mn-ea"/>
                <a:cs typeface="Arial" charset="0"/>
              </a:rPr>
              <a:t> </a:t>
            </a:r>
            <a:r>
              <a:rPr lang="de-DE" sz="1200" kern="1200" dirty="0" err="1" smtClean="0">
                <a:solidFill>
                  <a:schemeClr val="tx1"/>
                </a:solidFill>
                <a:effectLst/>
                <a:latin typeface="Arial" charset="0"/>
                <a:ea typeface="+mn-ea"/>
                <a:cs typeface="Arial" charset="0"/>
              </a:rPr>
              <a:t>use</a:t>
            </a:r>
            <a:r>
              <a:rPr lang="de-DE" sz="1200" kern="1200" dirty="0" smtClean="0">
                <a:solidFill>
                  <a:schemeClr val="tx1"/>
                </a:solidFill>
                <a:effectLst/>
                <a:latin typeface="Arial" charset="0"/>
                <a:ea typeface="+mn-ea"/>
                <a:cs typeface="Arial" charset="0"/>
              </a:rPr>
              <a:t> oft he </a:t>
            </a:r>
            <a:r>
              <a:rPr lang="de-DE" sz="1200" kern="1200" dirty="0" err="1" smtClean="0">
                <a:solidFill>
                  <a:schemeClr val="tx1"/>
                </a:solidFill>
                <a:effectLst/>
                <a:latin typeface="Arial" charset="0"/>
                <a:ea typeface="+mn-ea"/>
                <a:cs typeface="Arial" charset="0"/>
              </a:rPr>
              <a:t>mark</a:t>
            </a:r>
            <a:r>
              <a:rPr lang="de-DE" sz="1200" kern="1200" dirty="0" smtClean="0">
                <a:solidFill>
                  <a:schemeClr val="tx1"/>
                </a:solidFill>
                <a:effectLst/>
                <a:latin typeface="Arial" charset="0"/>
                <a:ea typeface="+mn-ea"/>
                <a:cs typeface="Arial" charset="0"/>
              </a:rPr>
              <a:t>“ direkt beim                                              </a:t>
            </a:r>
          </a:p>
          <a:p>
            <a:r>
              <a:rPr lang="de-DE" sz="1200" kern="1200" dirty="0" smtClean="0">
                <a:solidFill>
                  <a:schemeClr val="tx1"/>
                </a:solidFill>
                <a:effectLst/>
                <a:latin typeface="Arial" charset="0"/>
                <a:ea typeface="+mn-ea"/>
                <a:cs typeface="Arial" charset="0"/>
              </a:rPr>
              <a:t>philippinischen Amt kostenpflichtig einzureichen;</a:t>
            </a:r>
          </a:p>
          <a:p>
            <a:pPr marL="171450" indent="-171450">
              <a:buFont typeface="Arial" panose="020B0604020202020204" pitchFamily="34" charset="0"/>
              <a:buChar char="•"/>
            </a:pPr>
            <a:r>
              <a:rPr lang="de-DE" sz="1200" kern="1200" baseline="0" dirty="0" smtClean="0">
                <a:solidFill>
                  <a:schemeClr val="tx1"/>
                </a:solidFill>
                <a:effectLst/>
                <a:latin typeface="Arial" charset="0"/>
                <a:ea typeface="+mn-ea"/>
                <a:cs typeface="Arial" charset="0"/>
              </a:rPr>
              <a:t>Singapur/Irland: mit Benennung </a:t>
            </a:r>
            <a:r>
              <a:rPr lang="de-DE" sz="1200" kern="1200" dirty="0" smtClean="0">
                <a:solidFill>
                  <a:schemeClr val="tx1"/>
                </a:solidFill>
                <a:effectLst/>
                <a:latin typeface="Arial" charset="0"/>
                <a:ea typeface="+mn-ea"/>
                <a:cs typeface="Arial" charset="0"/>
              </a:rPr>
              <a:t>erklärt Antragsteller seine Absicht, die Marke für die angegebenen Waren und Dienstleistungen selbst –   oder mit seiner Zustimmung durch Dritte - zu verwenden;</a:t>
            </a:r>
            <a:endParaRPr lang="de-DE" baseline="0" dirty="0" smtClean="0"/>
          </a:p>
          <a:p>
            <a:pPr marL="171450" indent="-171450">
              <a:buFont typeface="Arial" panose="020B0604020202020204" pitchFamily="34" charset="0"/>
              <a:buChar char="•"/>
            </a:pPr>
            <a:r>
              <a:rPr lang="de-DE" baseline="0" dirty="0" smtClean="0"/>
              <a:t>  Japan: Teilung der Gebührenzahlung, 1. Tranche bei Antragstellung , 2. Tranche bei Schutzzulassung</a:t>
            </a:r>
            <a:endParaRPr lang="de-DE" dirty="0"/>
          </a:p>
        </p:txBody>
      </p:sp>
      <p:sp>
        <p:nvSpPr>
          <p:cNvPr id="4" name="Foliennummernplatzhalter 3"/>
          <p:cNvSpPr>
            <a:spLocks noGrp="1"/>
          </p:cNvSpPr>
          <p:nvPr>
            <p:ph type="sldNum" sz="quarter" idx="10"/>
          </p:nvPr>
        </p:nvSpPr>
        <p:spPr/>
        <p:txBody>
          <a:bodyPr/>
          <a:lstStyle/>
          <a:p>
            <a:pPr>
              <a:defRPr/>
            </a:pPr>
            <a:fld id="{CA84FE9B-D5D4-4B76-87EA-A08EA8B20C62}" type="slidenum">
              <a:rPr lang="en-US" smtClean="0"/>
              <a:pPr>
                <a:defRPr/>
              </a:pPr>
              <a:t>131</a:t>
            </a:fld>
            <a:endParaRPr lang="en-US"/>
          </a:p>
        </p:txBody>
      </p:sp>
    </p:spTree>
    <p:extLst>
      <p:ext uri="{BB962C8B-B14F-4D97-AF65-F5344CB8AC3E}">
        <p14:creationId xmlns:p14="http://schemas.microsoft.com/office/powerpoint/2010/main" val="32982645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000000"/>
                </a:solidFill>
                <a:ea typeface="ＭＳ Ｐゴシック" charset="0"/>
              </a:rPr>
              <a:t>Relative </a:t>
            </a:r>
            <a:r>
              <a:rPr lang="en-US" sz="1200" dirty="0" err="1" smtClean="0">
                <a:solidFill>
                  <a:srgbClr val="000000"/>
                </a:solidFill>
                <a:ea typeface="ＭＳ Ｐゴシック" charset="0"/>
              </a:rPr>
              <a:t>Gründe</a:t>
            </a:r>
            <a:r>
              <a:rPr lang="en-US" sz="1200" dirty="0" smtClean="0">
                <a:solidFill>
                  <a:srgbClr val="000000"/>
                </a:solidFill>
                <a:ea typeface="ＭＳ Ｐゴシック" charset="0"/>
              </a:rPr>
              <a:t>: WS </a:t>
            </a:r>
            <a:r>
              <a:rPr lang="en-US" sz="1200" dirty="0" err="1" smtClean="0">
                <a:solidFill>
                  <a:srgbClr val="000000"/>
                </a:solidFill>
                <a:ea typeface="ＭＳ Ｐゴシック" charset="0"/>
              </a:rPr>
              <a:t>aufgrund</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prioritätsälterer</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Marke</a:t>
            </a:r>
            <a:r>
              <a:rPr lang="en-US" sz="1200" dirty="0" smtClean="0">
                <a:solidFill>
                  <a:srgbClr val="000000"/>
                </a:solidFill>
                <a:ea typeface="ＭＳ Ｐゴシック" charset="0"/>
              </a:rPr>
              <a:t>/</a:t>
            </a:r>
            <a:r>
              <a:rPr lang="en-US" sz="1200" dirty="0" err="1" smtClean="0">
                <a:solidFill>
                  <a:srgbClr val="000000"/>
                </a:solidFill>
                <a:ea typeface="ＭＳ Ｐゴシック" charset="0"/>
              </a:rPr>
              <a:t>Anmeldung</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möglich</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seit</a:t>
            </a:r>
            <a:r>
              <a:rPr lang="en-US" sz="1200" dirty="0" smtClean="0">
                <a:solidFill>
                  <a:srgbClr val="000000"/>
                </a:solidFill>
                <a:ea typeface="ＭＳ Ｐゴシック" charset="0"/>
              </a:rPr>
              <a:t> 1.Juli 2010,  2013 </a:t>
            </a:r>
            <a:r>
              <a:rPr lang="en-US" sz="1200" dirty="0" err="1" smtClean="0">
                <a:solidFill>
                  <a:srgbClr val="000000"/>
                </a:solidFill>
                <a:ea typeface="ＭＳ Ｐゴシック" charset="0"/>
              </a:rPr>
              <a:t>bei</a:t>
            </a:r>
            <a:r>
              <a:rPr lang="en-US" sz="1200" dirty="0" smtClean="0">
                <a:solidFill>
                  <a:srgbClr val="000000"/>
                </a:solidFill>
                <a:ea typeface="ＭＳ Ｐゴシック" charset="0"/>
              </a:rPr>
              <a:t> 3.063 </a:t>
            </a:r>
            <a:r>
              <a:rPr lang="en-US" sz="1200" dirty="0" err="1" smtClean="0">
                <a:solidFill>
                  <a:srgbClr val="000000"/>
                </a:solidFill>
                <a:ea typeface="ＭＳ Ｐゴシック" charset="0"/>
              </a:rPr>
              <a:t>Benennungen</a:t>
            </a:r>
            <a:r>
              <a:rPr lang="en-US" sz="1200" dirty="0" smtClean="0">
                <a:solidFill>
                  <a:srgbClr val="000000"/>
                </a:solidFill>
                <a:ea typeface="ＭＳ Ｐゴシック" charset="0"/>
              </a:rPr>
              <a:t>  69 WS (2,2%) ; Problem: WIPO </a:t>
            </a:r>
            <a:r>
              <a:rPr lang="en-US" sz="1200" dirty="0" err="1" smtClean="0">
                <a:solidFill>
                  <a:srgbClr val="000000"/>
                </a:solidFill>
                <a:ea typeface="ＭＳ Ｐゴシック" charset="0"/>
              </a:rPr>
              <a:t>scannt</a:t>
            </a:r>
            <a:r>
              <a:rPr lang="en-US" sz="1200" dirty="0" smtClean="0">
                <a:solidFill>
                  <a:srgbClr val="000000"/>
                </a:solidFill>
                <a:ea typeface="ＭＳ Ｐゴシック" charset="0"/>
              </a:rPr>
              <a:t> u. </a:t>
            </a:r>
            <a:r>
              <a:rPr lang="en-US" sz="1200" dirty="0" err="1" smtClean="0">
                <a:solidFill>
                  <a:srgbClr val="000000"/>
                </a:solidFill>
                <a:ea typeface="ＭＳ Ｐゴシック" charset="0"/>
              </a:rPr>
              <a:t>veröffentlicht</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alle</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Unterlagen</a:t>
            </a:r>
            <a:r>
              <a:rPr lang="en-US" sz="1200" dirty="0" smtClean="0">
                <a:solidFill>
                  <a:srgbClr val="000000"/>
                </a:solidFill>
                <a:ea typeface="ＭＳ Ｐゴシック" charset="0"/>
              </a:rPr>
              <a:t> der </a:t>
            </a:r>
            <a:r>
              <a:rPr lang="en-US" sz="1200" dirty="0" err="1" smtClean="0">
                <a:solidFill>
                  <a:srgbClr val="000000"/>
                </a:solidFill>
                <a:ea typeface="ＭＳ Ｐゴシック" charset="0"/>
              </a:rPr>
              <a:t>nationalen</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Ämter</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im</a:t>
            </a:r>
            <a:r>
              <a:rPr lang="en-US" sz="1200" dirty="0" smtClean="0">
                <a:solidFill>
                  <a:srgbClr val="000000"/>
                </a:solidFill>
                <a:ea typeface="ＭＳ Ｐゴシック" charset="0"/>
              </a:rPr>
              <a:t> ROMARIN; ÖPA </a:t>
            </a:r>
            <a:r>
              <a:rPr lang="en-US" sz="1200" dirty="0" err="1" smtClean="0">
                <a:solidFill>
                  <a:srgbClr val="000000"/>
                </a:solidFill>
                <a:ea typeface="ＭＳ Ｐゴシック" charset="0"/>
              </a:rPr>
              <a:t>ist</a:t>
            </a:r>
            <a:r>
              <a:rPr lang="en-US" sz="1200" dirty="0" smtClean="0">
                <a:solidFill>
                  <a:srgbClr val="000000"/>
                </a:solidFill>
                <a:ea typeface="ＭＳ Ｐゴシック" charset="0"/>
              </a:rPr>
              <a:t> von der Praxis </a:t>
            </a:r>
            <a:r>
              <a:rPr lang="en-US" sz="1200" dirty="0" err="1" smtClean="0">
                <a:solidFill>
                  <a:srgbClr val="000000"/>
                </a:solidFill>
                <a:ea typeface="ＭＳ Ｐゴシック" charset="0"/>
              </a:rPr>
              <a:t>abgegangen</a:t>
            </a:r>
            <a:r>
              <a:rPr lang="en-US" sz="1200" dirty="0" smtClean="0">
                <a:solidFill>
                  <a:srgbClr val="000000"/>
                </a:solidFill>
                <a:ea typeface="ＭＳ Ｐゴシック" charset="0"/>
              </a:rPr>
              <a:t>, WS </a:t>
            </a:r>
            <a:r>
              <a:rPr lang="en-US" sz="1200" dirty="0" err="1" smtClean="0">
                <a:solidFill>
                  <a:srgbClr val="000000"/>
                </a:solidFill>
                <a:ea typeface="ＭＳ Ｐゴシック" charset="0"/>
              </a:rPr>
              <a:t>Unterlagen</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gleich</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mit</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vorl</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Bem</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mitzuschicken</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Datenschutzgründe</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für</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Telefonnummer</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Kontodaten</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Anwaltsdaten</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fehlt</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Zustimmung</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für</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Veröffentlichung</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jetzt</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werden</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Unterlagen</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nach</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Aufford</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erung</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direkt</a:t>
            </a:r>
            <a:r>
              <a:rPr lang="en-US" sz="1200" dirty="0" smtClean="0">
                <a:solidFill>
                  <a:srgbClr val="000000"/>
                </a:solidFill>
                <a:ea typeface="ＭＳ Ｐゴシック" charset="0"/>
              </a:rPr>
              <a:t> an </a:t>
            </a:r>
            <a:r>
              <a:rPr lang="en-US" sz="1200" dirty="0" err="1" smtClean="0">
                <a:solidFill>
                  <a:srgbClr val="000000"/>
                </a:solidFill>
                <a:ea typeface="ＭＳ Ｐゴシック" charset="0"/>
              </a:rPr>
              <a:t>Vertreter</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zugesttellt</a:t>
            </a:r>
            <a:r>
              <a:rPr lang="en-US" sz="1200" dirty="0" smtClean="0">
                <a:solidFill>
                  <a:srgbClr val="000000"/>
                </a:solidFill>
                <a:ea typeface="ＭＳ Ｐゴシック"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rgbClr val="000000"/>
              </a:solidFill>
              <a:ea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000000"/>
                </a:solidFill>
                <a:ea typeface="ＭＳ Ｐゴシック" charset="0"/>
              </a:rPr>
              <a:t>Grants of protection</a:t>
            </a:r>
            <a:r>
              <a:rPr lang="en-US" sz="1200" baseline="0" dirty="0" smtClean="0">
                <a:solidFill>
                  <a:srgbClr val="000000"/>
                </a:solidFill>
                <a:ea typeface="ＭＳ Ｐゴシック" charset="0"/>
              </a:rPr>
              <a:t> (</a:t>
            </a:r>
            <a:r>
              <a:rPr lang="en-US" sz="1200" baseline="0" dirty="0" err="1" smtClean="0">
                <a:solidFill>
                  <a:srgbClr val="000000"/>
                </a:solidFill>
                <a:ea typeface="ＭＳ Ｐゴシック" charset="0"/>
              </a:rPr>
              <a:t>verpflichtende</a:t>
            </a:r>
            <a:r>
              <a:rPr lang="en-US" sz="1200" baseline="0" dirty="0" smtClean="0">
                <a:solidFill>
                  <a:srgbClr val="000000"/>
                </a:solidFill>
                <a:ea typeface="ＭＳ Ｐゴシック" charset="0"/>
              </a:rPr>
              <a:t> </a:t>
            </a:r>
            <a:r>
              <a:rPr lang="en-US" sz="1200" baseline="0" dirty="0" err="1" smtClean="0">
                <a:solidFill>
                  <a:srgbClr val="000000"/>
                </a:solidFill>
                <a:ea typeface="ＭＳ Ｐゴシック" charset="0"/>
              </a:rPr>
              <a:t>Herausgabe</a:t>
            </a:r>
            <a:r>
              <a:rPr lang="en-US" sz="1200" baseline="0" dirty="0" smtClean="0">
                <a:solidFill>
                  <a:srgbClr val="000000"/>
                </a:solidFill>
                <a:ea typeface="ＭＳ Ｐゴシック" charset="0"/>
              </a:rPr>
              <a:t> </a:t>
            </a:r>
            <a:r>
              <a:rPr lang="en-US" sz="1200" baseline="0" dirty="0" err="1" smtClean="0">
                <a:solidFill>
                  <a:srgbClr val="000000"/>
                </a:solidFill>
                <a:ea typeface="ＭＳ Ｐゴシック" charset="0"/>
              </a:rPr>
              <a:t>seit</a:t>
            </a:r>
            <a:r>
              <a:rPr lang="en-US" sz="1200" baseline="0" dirty="0" smtClean="0">
                <a:solidFill>
                  <a:srgbClr val="000000"/>
                </a:solidFill>
                <a:ea typeface="ＭＳ Ｐゴシック" charset="0"/>
              </a:rPr>
              <a:t> 1.1.2011)</a:t>
            </a:r>
            <a:endParaRPr lang="en-US" sz="1200" dirty="0" smtClean="0">
              <a:solidFill>
                <a:srgbClr val="000000"/>
              </a:solidFill>
              <a:ea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rgbClr val="000000"/>
              </a:solidFill>
              <a:ea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err="1" smtClean="0">
                <a:solidFill>
                  <a:srgbClr val="000000"/>
                </a:solidFill>
                <a:ea typeface="ＭＳ Ｐゴシック" charset="0"/>
              </a:rPr>
              <a:t>Schutzverweigerung</a:t>
            </a:r>
            <a:r>
              <a:rPr lang="en-US" sz="1200" dirty="0" smtClean="0">
                <a:solidFill>
                  <a:srgbClr val="000000"/>
                </a:solidFill>
                <a:ea typeface="ＭＳ Ｐゴシック" charset="0"/>
              </a:rPr>
              <a:t>:</a:t>
            </a:r>
            <a:r>
              <a:rPr lang="en-US" sz="1200" baseline="0" dirty="0" smtClean="0">
                <a:solidFill>
                  <a:srgbClr val="000000"/>
                </a:solidFill>
                <a:ea typeface="ＭＳ Ｐゴシック" charset="0"/>
              </a:rPr>
              <a:t> </a:t>
            </a:r>
            <a:r>
              <a:rPr lang="en-US" sz="1200" baseline="0" dirty="0" err="1" smtClean="0">
                <a:solidFill>
                  <a:srgbClr val="000000"/>
                </a:solidFill>
                <a:ea typeface="ＭＳ Ｐゴシック" charset="0"/>
              </a:rPr>
              <a:t>seit</a:t>
            </a:r>
            <a:r>
              <a:rPr lang="en-US" sz="1200" baseline="0" dirty="0" smtClean="0">
                <a:solidFill>
                  <a:srgbClr val="000000"/>
                </a:solidFill>
                <a:ea typeface="ＭＳ Ｐゴシック" charset="0"/>
              </a:rPr>
              <a:t> 1.1.2014  </a:t>
            </a:r>
            <a:r>
              <a:rPr lang="en-US" sz="1200" baseline="0" dirty="0" err="1" smtClean="0">
                <a:solidFill>
                  <a:srgbClr val="000000"/>
                </a:solidFill>
                <a:ea typeface="ＭＳ Ｐゴシック" charset="0"/>
              </a:rPr>
              <a:t>Rekurs</a:t>
            </a:r>
            <a:r>
              <a:rPr lang="en-US" sz="1200" baseline="0" dirty="0" smtClean="0">
                <a:solidFill>
                  <a:srgbClr val="000000"/>
                </a:solidFill>
                <a:ea typeface="ＭＳ Ｐゴシック" charset="0"/>
              </a:rPr>
              <a:t> an OLG Wien</a:t>
            </a:r>
            <a:endParaRPr lang="en-US" sz="1200" dirty="0" smtClean="0">
              <a:solidFill>
                <a:srgbClr val="000000"/>
              </a:solidFill>
              <a:ea typeface="ＭＳ Ｐゴシック" charset="0"/>
            </a:endParaRPr>
          </a:p>
          <a:p>
            <a:endParaRPr lang="de-DE" dirty="0"/>
          </a:p>
        </p:txBody>
      </p:sp>
      <p:sp>
        <p:nvSpPr>
          <p:cNvPr id="4" name="Foliennummernplatzhalter 3"/>
          <p:cNvSpPr>
            <a:spLocks noGrp="1"/>
          </p:cNvSpPr>
          <p:nvPr>
            <p:ph type="sldNum" sz="quarter" idx="10"/>
          </p:nvPr>
        </p:nvSpPr>
        <p:spPr/>
        <p:txBody>
          <a:bodyPr/>
          <a:lstStyle/>
          <a:p>
            <a:pPr>
              <a:defRPr/>
            </a:pPr>
            <a:fld id="{CA84FE9B-D5D4-4B76-87EA-A08EA8B20C62}" type="slidenum">
              <a:rPr lang="en-US" smtClean="0"/>
              <a:pPr>
                <a:defRPr/>
              </a:pPr>
              <a:t>132</a:t>
            </a:fld>
            <a:endParaRPr lang="en-US"/>
          </a:p>
        </p:txBody>
      </p:sp>
    </p:spTree>
    <p:extLst>
      <p:ext uri="{BB962C8B-B14F-4D97-AF65-F5344CB8AC3E}">
        <p14:creationId xmlns:p14="http://schemas.microsoft.com/office/powerpoint/2010/main" val="19970865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Reminder</a:t>
            </a:r>
            <a:r>
              <a:rPr lang="de-DE" dirty="0" smtClean="0"/>
              <a:t> zu Autos auf Anfangschart;</a:t>
            </a:r>
            <a:r>
              <a:rPr lang="de-DE" baseline="0" dirty="0" smtClean="0"/>
              <a:t> momentan arbeitet/kommuniziert ÖPA mit WIPO in Papierform;</a:t>
            </a:r>
          </a:p>
          <a:p>
            <a:r>
              <a:rPr lang="de-DE" baseline="0" dirty="0" smtClean="0"/>
              <a:t>Interne Umstellung auf neues IT Programm, danach Fühler ausstrecken in Richtung elektronische Datenübermittlung;</a:t>
            </a:r>
          </a:p>
        </p:txBody>
      </p:sp>
      <p:sp>
        <p:nvSpPr>
          <p:cNvPr id="4" name="Foliennummernplatzhalter 3"/>
          <p:cNvSpPr>
            <a:spLocks noGrp="1"/>
          </p:cNvSpPr>
          <p:nvPr>
            <p:ph type="sldNum" sz="quarter" idx="10"/>
          </p:nvPr>
        </p:nvSpPr>
        <p:spPr/>
        <p:txBody>
          <a:bodyPr/>
          <a:lstStyle/>
          <a:p>
            <a:pPr>
              <a:defRPr/>
            </a:pPr>
            <a:fld id="{CA84FE9B-D5D4-4B76-87EA-A08EA8B20C62}" type="slidenum">
              <a:rPr lang="en-US" smtClean="0"/>
              <a:pPr>
                <a:defRPr/>
              </a:pPr>
              <a:t>133</a:t>
            </a:fld>
            <a:endParaRPr lang="en-US"/>
          </a:p>
        </p:txBody>
      </p:sp>
    </p:spTree>
    <p:extLst>
      <p:ext uri="{BB962C8B-B14F-4D97-AF65-F5344CB8AC3E}">
        <p14:creationId xmlns:p14="http://schemas.microsoft.com/office/powerpoint/2010/main" val="30973193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fr-CH" dirty="0" smtClean="0">
                <a:latin typeface="Arial" pitchFamily="34" charset="0"/>
                <a:cs typeface="Arial" pitchFamily="34" charset="0"/>
              </a:rPr>
              <a:t>Protection for design – the line </a:t>
            </a:r>
            <a:r>
              <a:rPr lang="fr-CH" dirty="0" err="1" smtClean="0">
                <a:latin typeface="Arial" pitchFamily="34" charset="0"/>
                <a:cs typeface="Arial" pitchFamily="34" charset="0"/>
              </a:rPr>
              <a:t>between</a:t>
            </a:r>
            <a:r>
              <a:rPr lang="fr-CH" dirty="0" smtClean="0">
                <a:latin typeface="Arial" pitchFamily="34" charset="0"/>
                <a:cs typeface="Arial" pitchFamily="34" charset="0"/>
              </a:rPr>
              <a:t> </a:t>
            </a:r>
            <a:r>
              <a:rPr lang="fr-CH" dirty="0" err="1" smtClean="0">
                <a:latin typeface="Arial" pitchFamily="34" charset="0"/>
                <a:cs typeface="Arial" pitchFamily="34" charset="0"/>
              </a:rPr>
              <a:t>trademark</a:t>
            </a:r>
            <a:r>
              <a:rPr lang="fr-CH" dirty="0" smtClean="0">
                <a:latin typeface="Arial" pitchFamily="34" charset="0"/>
                <a:cs typeface="Arial" pitchFamily="34" charset="0"/>
              </a:rPr>
              <a:t> protection and designs. </a:t>
            </a:r>
          </a:p>
          <a:p>
            <a:pPr eaLnBrk="1" hangingPunct="1">
              <a:lnSpc>
                <a:spcPct val="90000"/>
              </a:lnSpc>
            </a:pPr>
            <a:r>
              <a:rPr lang="fr-CH" dirty="0" smtClean="0">
                <a:latin typeface="Arial" pitchFamily="34" charset="0"/>
                <a:cs typeface="Arial" pitchFamily="34" charset="0"/>
              </a:rPr>
              <a:t>For a </a:t>
            </a:r>
            <a:r>
              <a:rPr lang="fr-CH" dirty="0" err="1" smtClean="0">
                <a:latin typeface="Arial" pitchFamily="34" charset="0"/>
                <a:cs typeface="Arial" pitchFamily="34" charset="0"/>
              </a:rPr>
              <a:t>bottle</a:t>
            </a:r>
            <a:r>
              <a:rPr lang="fr-CH" dirty="0" smtClean="0">
                <a:latin typeface="Arial" pitchFamily="34" charset="0"/>
                <a:cs typeface="Arial" pitchFamily="34" charset="0"/>
              </a:rPr>
              <a:t> – </a:t>
            </a:r>
            <a:r>
              <a:rPr lang="fr-CH" dirty="0" err="1" smtClean="0">
                <a:latin typeface="Arial" pitchFamily="34" charset="0"/>
                <a:cs typeface="Arial" pitchFamily="34" charset="0"/>
              </a:rPr>
              <a:t>only</a:t>
            </a:r>
            <a:r>
              <a:rPr lang="fr-CH" dirty="0" smtClean="0">
                <a:latin typeface="Arial" pitchFamily="34" charset="0"/>
                <a:cs typeface="Arial" pitchFamily="34" charset="0"/>
              </a:rPr>
              <a:t> the design but as </a:t>
            </a:r>
            <a:r>
              <a:rPr lang="fr-CH" dirty="0" err="1" smtClean="0">
                <a:latin typeface="Arial" pitchFamily="34" charset="0"/>
                <a:cs typeface="Arial" pitchFamily="34" charset="0"/>
              </a:rPr>
              <a:t>trademark</a:t>
            </a:r>
            <a:r>
              <a:rPr lang="fr-CH" dirty="0" smtClean="0">
                <a:latin typeface="Arial" pitchFamily="34" charset="0"/>
                <a:cs typeface="Arial" pitchFamily="34" charset="0"/>
              </a:rPr>
              <a:t> the </a:t>
            </a:r>
            <a:r>
              <a:rPr lang="fr-CH" dirty="0" err="1" smtClean="0">
                <a:latin typeface="Arial" pitchFamily="34" charset="0"/>
                <a:cs typeface="Arial" pitchFamily="34" charset="0"/>
              </a:rPr>
              <a:t>product</a:t>
            </a:r>
            <a:endParaRPr lang="en-US"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135</a:t>
            </a:fld>
            <a:endParaRPr lang="en-US" dirty="0">
              <a:solidFill>
                <a:prstClr val="black"/>
              </a:solidFill>
            </a:endParaRPr>
          </a:p>
        </p:txBody>
      </p:sp>
    </p:spTree>
    <p:extLst>
      <p:ext uri="{BB962C8B-B14F-4D97-AF65-F5344CB8AC3E}">
        <p14:creationId xmlns:p14="http://schemas.microsoft.com/office/powerpoint/2010/main" val="27731766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fr-CH" dirty="0" smtClean="0">
                <a:latin typeface="Arial" pitchFamily="34" charset="0"/>
                <a:cs typeface="Arial" pitchFamily="34" charset="0"/>
              </a:rPr>
              <a:t>Protection for design – the line </a:t>
            </a:r>
            <a:r>
              <a:rPr lang="fr-CH" dirty="0" err="1" smtClean="0">
                <a:latin typeface="Arial" pitchFamily="34" charset="0"/>
                <a:cs typeface="Arial" pitchFamily="34" charset="0"/>
              </a:rPr>
              <a:t>between</a:t>
            </a:r>
            <a:r>
              <a:rPr lang="fr-CH" dirty="0" smtClean="0">
                <a:latin typeface="Arial" pitchFamily="34" charset="0"/>
                <a:cs typeface="Arial" pitchFamily="34" charset="0"/>
              </a:rPr>
              <a:t> </a:t>
            </a:r>
            <a:r>
              <a:rPr lang="fr-CH" dirty="0" err="1" smtClean="0">
                <a:latin typeface="Arial" pitchFamily="34" charset="0"/>
                <a:cs typeface="Arial" pitchFamily="34" charset="0"/>
              </a:rPr>
              <a:t>trademark</a:t>
            </a:r>
            <a:r>
              <a:rPr lang="fr-CH" dirty="0" smtClean="0">
                <a:latin typeface="Arial" pitchFamily="34" charset="0"/>
                <a:cs typeface="Arial" pitchFamily="34" charset="0"/>
              </a:rPr>
              <a:t> protection and designs. </a:t>
            </a:r>
          </a:p>
          <a:p>
            <a:pPr eaLnBrk="1" hangingPunct="1">
              <a:lnSpc>
                <a:spcPct val="90000"/>
              </a:lnSpc>
            </a:pPr>
            <a:r>
              <a:rPr lang="fr-CH" dirty="0" smtClean="0">
                <a:latin typeface="Arial" pitchFamily="34" charset="0"/>
                <a:cs typeface="Arial" pitchFamily="34" charset="0"/>
              </a:rPr>
              <a:t>For a </a:t>
            </a:r>
            <a:r>
              <a:rPr lang="fr-CH" dirty="0" err="1" smtClean="0">
                <a:latin typeface="Arial" pitchFamily="34" charset="0"/>
                <a:cs typeface="Arial" pitchFamily="34" charset="0"/>
              </a:rPr>
              <a:t>bottle</a:t>
            </a:r>
            <a:r>
              <a:rPr lang="fr-CH" dirty="0" smtClean="0">
                <a:latin typeface="Arial" pitchFamily="34" charset="0"/>
                <a:cs typeface="Arial" pitchFamily="34" charset="0"/>
              </a:rPr>
              <a:t> – </a:t>
            </a:r>
            <a:r>
              <a:rPr lang="fr-CH" dirty="0" err="1" smtClean="0">
                <a:latin typeface="Arial" pitchFamily="34" charset="0"/>
                <a:cs typeface="Arial" pitchFamily="34" charset="0"/>
              </a:rPr>
              <a:t>only</a:t>
            </a:r>
            <a:r>
              <a:rPr lang="fr-CH" dirty="0" smtClean="0">
                <a:latin typeface="Arial" pitchFamily="34" charset="0"/>
                <a:cs typeface="Arial" pitchFamily="34" charset="0"/>
              </a:rPr>
              <a:t> the design but as </a:t>
            </a:r>
            <a:r>
              <a:rPr lang="fr-CH" dirty="0" err="1" smtClean="0">
                <a:latin typeface="Arial" pitchFamily="34" charset="0"/>
                <a:cs typeface="Arial" pitchFamily="34" charset="0"/>
              </a:rPr>
              <a:t>trademark</a:t>
            </a:r>
            <a:r>
              <a:rPr lang="fr-CH" dirty="0" smtClean="0">
                <a:latin typeface="Arial" pitchFamily="34" charset="0"/>
                <a:cs typeface="Arial" pitchFamily="34" charset="0"/>
              </a:rPr>
              <a:t> the </a:t>
            </a:r>
            <a:r>
              <a:rPr lang="fr-CH" dirty="0" err="1" smtClean="0">
                <a:latin typeface="Arial" pitchFamily="34" charset="0"/>
                <a:cs typeface="Arial" pitchFamily="34" charset="0"/>
              </a:rPr>
              <a:t>product</a:t>
            </a:r>
            <a:endParaRPr lang="en-US"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137</a:t>
            </a:fld>
            <a:endParaRPr lang="en-US" dirty="0">
              <a:solidFill>
                <a:prstClr val="black"/>
              </a:solidFill>
            </a:endParaRPr>
          </a:p>
        </p:txBody>
      </p:sp>
    </p:spTree>
    <p:extLst>
      <p:ext uri="{BB962C8B-B14F-4D97-AF65-F5344CB8AC3E}">
        <p14:creationId xmlns:p14="http://schemas.microsoft.com/office/powerpoint/2010/main" val="2411185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“Just as participation in the physical economy requires access to roads, bridges, and vehicles to transport goods,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smtClean="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similar infrastructure is needed in the virtual and knowledge economy.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smtClean="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However, here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smtClean="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the highway is the Internet and other networks,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smtClean="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the</a:t>
            </a:r>
            <a:r>
              <a:rPr lang="en-US" sz="1200" i="1" baseline="0" dirty="0" smtClean="0">
                <a:cs typeface="Arial" charset="0"/>
              </a:rPr>
              <a:t> </a:t>
            </a:r>
            <a:r>
              <a:rPr lang="en-US" sz="1200" i="1" dirty="0" smtClean="0">
                <a:cs typeface="Arial" charset="0"/>
              </a:rPr>
              <a:t>bridges are interoperable data standards,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smtClean="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cs typeface="Arial" charset="0"/>
              </a:rPr>
              <a:t>and the vehicles are computers and databases</a:t>
            </a:r>
            <a:r>
              <a:rPr lang="en-US" sz="1200" dirty="0" smtClean="0">
                <a:cs typeface="Arial" charset="0"/>
              </a:rPr>
              <a:t>.</a:t>
            </a:r>
            <a:r>
              <a:rPr lang="en-US" altLang="ja-JP" sz="1200" dirty="0" smtClean="0">
                <a:cs typeface="Arial" charset="0"/>
              </a:rPr>
              <a:t>”</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9</a:t>
            </a:fld>
            <a:endParaRPr lang="en-US"/>
          </a:p>
        </p:txBody>
      </p:sp>
    </p:spTree>
    <p:extLst>
      <p:ext uri="{BB962C8B-B14F-4D97-AF65-F5344CB8AC3E}">
        <p14:creationId xmlns:p14="http://schemas.microsoft.com/office/powerpoint/2010/main" val="33043912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138</a:t>
            </a:fld>
            <a:endParaRPr lang="en-US" dirty="0">
              <a:solidFill>
                <a:prstClr val="black"/>
              </a:solidFill>
            </a:endParaRPr>
          </a:p>
        </p:txBody>
      </p:sp>
    </p:spTree>
    <p:extLst>
      <p:ext uri="{BB962C8B-B14F-4D97-AF65-F5344CB8AC3E}">
        <p14:creationId xmlns:p14="http://schemas.microsoft.com/office/powerpoint/2010/main" val="26084972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itchFamily="34" charset="0"/>
                <a:cs typeface="Arial" pitchFamily="34" charset="0"/>
              </a:rPr>
              <a:t>In some states it is possible to defer the publication of the design. This can be up to 30 months. </a:t>
            </a:r>
          </a:p>
          <a:p>
            <a:r>
              <a:rPr lang="en-US" dirty="0" smtClean="0">
                <a:latin typeface="Arial" pitchFamily="34" charset="0"/>
                <a:cs typeface="Arial" pitchFamily="34" charset="0"/>
              </a:rPr>
              <a:t>Iceland does not allow any deferment of publication</a:t>
            </a: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141</a:t>
            </a:fld>
            <a:endParaRPr lang="en-US" dirty="0">
              <a:solidFill>
                <a:prstClr val="black"/>
              </a:solidFill>
            </a:endParaRPr>
          </a:p>
        </p:txBody>
      </p:sp>
    </p:spTree>
    <p:extLst>
      <p:ext uri="{BB962C8B-B14F-4D97-AF65-F5344CB8AC3E}">
        <p14:creationId xmlns:p14="http://schemas.microsoft.com/office/powerpoint/2010/main" val="3825664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 dirty="0" smtClean="0">
                <a:latin typeface="Arial" charset="0"/>
                <a:cs typeface="Arial" charset="0"/>
              </a:rPr>
              <a:t>Databases: PATENTSCOPE, Global Brand DB &amp; access to </a:t>
            </a:r>
            <a:r>
              <a:rPr lang="en-US" sz="400" dirty="0" err="1" smtClean="0">
                <a:latin typeface="Arial" charset="0"/>
                <a:cs typeface="Arial" charset="0"/>
              </a:rPr>
              <a:t>aRDI</a:t>
            </a:r>
            <a:r>
              <a:rPr lang="en-US" sz="400" dirty="0" smtClean="0">
                <a:latin typeface="Arial" charset="0"/>
                <a:cs typeface="Arial" charset="0"/>
              </a:rPr>
              <a:t> and ASPI</a:t>
            </a:r>
          </a:p>
          <a:p>
            <a:r>
              <a:rPr lang="fr-CH" sz="400" dirty="0" smtClean="0">
                <a:latin typeface="Arial" charset="0"/>
                <a:cs typeface="Arial" charset="0"/>
              </a:rPr>
              <a:t>Common </a:t>
            </a:r>
            <a:r>
              <a:rPr lang="fr-CH" sz="400" dirty="0" err="1" smtClean="0">
                <a:latin typeface="Arial" charset="0"/>
                <a:cs typeface="Arial" charset="0"/>
              </a:rPr>
              <a:t>platform</a:t>
            </a:r>
            <a:r>
              <a:rPr lang="fr-CH" sz="400" dirty="0" smtClean="0">
                <a:latin typeface="Arial" charset="0"/>
                <a:cs typeface="Arial" charset="0"/>
              </a:rPr>
              <a:t>: </a:t>
            </a:r>
            <a:r>
              <a:rPr lang="en-US" sz="400" dirty="0" smtClean="0">
                <a:latin typeface="Arial" charset="0"/>
                <a:cs typeface="Arial" charset="0"/>
              </a:rPr>
              <a:t>WIPO Case for Global Dossier, the Digital Access Service</a:t>
            </a:r>
          </a:p>
          <a:p>
            <a:pPr marL="0" marR="0" lvl="1" indent="0" algn="l" defTabSz="914400" rtl="0" eaLnBrk="0" fontAlgn="base" latinLnBrk="0" hangingPunct="0">
              <a:lnSpc>
                <a:spcPct val="100000"/>
              </a:lnSpc>
              <a:spcBef>
                <a:spcPct val="30000"/>
              </a:spcBef>
              <a:spcAft>
                <a:spcPct val="0"/>
              </a:spcAft>
              <a:buClrTx/>
              <a:buSzTx/>
              <a:buFontTx/>
              <a:buNone/>
              <a:tabLst/>
              <a:defRPr/>
            </a:pPr>
            <a:r>
              <a:rPr lang="fr-CH" sz="400" dirty="0" err="1" smtClean="0">
                <a:latin typeface="Arial" charset="0"/>
                <a:cs typeface="Arial" charset="0"/>
              </a:rPr>
              <a:t>Other</a:t>
            </a:r>
            <a:r>
              <a:rPr lang="fr-CH" sz="400" baseline="0" dirty="0" smtClean="0">
                <a:latin typeface="Arial" charset="0"/>
                <a:cs typeface="Arial" charset="0"/>
              </a:rPr>
              <a:t> </a:t>
            </a:r>
            <a:r>
              <a:rPr lang="fr-CH" sz="400" baseline="0" dirty="0" err="1" smtClean="0">
                <a:latin typeface="Arial" charset="0"/>
                <a:cs typeface="Arial" charset="0"/>
              </a:rPr>
              <a:t>platforms</a:t>
            </a:r>
            <a:r>
              <a:rPr lang="fr-CH" sz="400" baseline="0" dirty="0" smtClean="0">
                <a:latin typeface="Arial" charset="0"/>
                <a:cs typeface="Arial" charset="0"/>
              </a:rPr>
              <a:t>: </a:t>
            </a:r>
            <a:r>
              <a:rPr lang="en-US" sz="400" dirty="0" smtClean="0">
                <a:latin typeface="Arial" charset="0"/>
                <a:cs typeface="Arial" charset="0"/>
              </a:rPr>
              <a:t>WIPO Green; WIPO Research. </a:t>
            </a:r>
          </a:p>
          <a:p>
            <a:pPr marL="0" marR="0" lvl="1" indent="0" algn="l" defTabSz="914400" rtl="0" eaLnBrk="0" fontAlgn="base" latinLnBrk="0" hangingPunct="0">
              <a:lnSpc>
                <a:spcPct val="100000"/>
              </a:lnSpc>
              <a:spcBef>
                <a:spcPct val="30000"/>
              </a:spcBef>
              <a:spcAft>
                <a:spcPct val="0"/>
              </a:spcAft>
              <a:buClrTx/>
              <a:buSzTx/>
              <a:buFontTx/>
              <a:buNone/>
              <a:tabLst/>
              <a:defRPr/>
            </a:pPr>
            <a:r>
              <a:rPr lang="fr-CH" sz="400" dirty="0" smtClean="0">
                <a:latin typeface="Arial" charset="0"/>
                <a:cs typeface="Arial" charset="0"/>
              </a:rPr>
              <a:t>Tools: </a:t>
            </a:r>
            <a:r>
              <a:rPr lang="en-US" sz="400" dirty="0" smtClean="0">
                <a:latin typeface="Arial" charset="0"/>
                <a:cs typeface="Arial" charset="0"/>
              </a:rPr>
              <a:t>international </a:t>
            </a:r>
            <a:r>
              <a:rPr lang="en-US" sz="400" i="1" dirty="0" smtClean="0">
                <a:latin typeface="Arial" charset="0"/>
                <a:cs typeface="Arial" charset="0"/>
              </a:rPr>
              <a:t>classifications</a:t>
            </a:r>
            <a:r>
              <a:rPr lang="en-US" sz="400" dirty="0" smtClean="0">
                <a:latin typeface="Arial" charset="0"/>
                <a:cs typeface="Arial" charset="0"/>
              </a:rPr>
              <a:t> in TMs/design; IPC, Green inventory, Nice classification</a:t>
            </a:r>
          </a:p>
          <a:p>
            <a:r>
              <a:rPr lang="fr-CH" dirty="0" smtClean="0"/>
              <a:t>Services:</a:t>
            </a:r>
            <a:r>
              <a:rPr lang="fr-CH" baseline="0" dirty="0" smtClean="0"/>
              <a:t> </a:t>
            </a:r>
            <a:r>
              <a:rPr lang="en-US" sz="1200" dirty="0" smtClean="0">
                <a:latin typeface="Arial" charset="0"/>
                <a:cs typeface="Arial" charset="0"/>
              </a:rPr>
              <a:t>International Cooperation for Patent Examination (ICE), Patent Information Services, including Legal Status of Patents</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10</a:t>
            </a:fld>
            <a:endParaRPr lang="en-US"/>
          </a:p>
        </p:txBody>
      </p:sp>
    </p:spTree>
    <p:extLst>
      <p:ext uri="{BB962C8B-B14F-4D97-AF65-F5344CB8AC3E}">
        <p14:creationId xmlns:p14="http://schemas.microsoft.com/office/powerpoint/2010/main" val="222062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CCA14638-0D3F-8A42-8A71-E2FC465D12A4}" type="slidenum">
              <a:rPr lang="en-US" sz="1200">
                <a:solidFill>
                  <a:prstClr val="black"/>
                </a:solidFill>
              </a:rPr>
              <a:pPr eaLnBrk="1" hangingPunct="1"/>
              <a:t>11</a:t>
            </a:fld>
            <a:endParaRPr lang="en-US" sz="1200" dirty="0">
              <a:solidFill>
                <a:prstClr val="black"/>
              </a:solidFill>
            </a:endParaRPr>
          </a:p>
        </p:txBody>
      </p:sp>
      <p:sp>
        <p:nvSpPr>
          <p:cNvPr id="43011" name="Rectangle 2"/>
          <p:cNvSpPr>
            <a:spLocks noGrp="1" noRot="1" noChangeAspect="1" noChangeArrowheads="1" noTextEdit="1"/>
          </p:cNvSpPr>
          <p:nvPr>
            <p:ph type="sldImg"/>
          </p:nvPr>
        </p:nvSpPr>
        <p:spPr>
          <a:xfrm>
            <a:off x="1141413" y="685800"/>
            <a:ext cx="4575175" cy="3430588"/>
          </a:xfrm>
          <a:ln/>
        </p:spPr>
      </p:sp>
      <p:sp>
        <p:nvSpPr>
          <p:cNvPr id="43012"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s-ES_tradnl"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PATENTS:</a:t>
            </a:r>
            <a:r>
              <a:rPr lang="en-US" baseline="0" dirty="0" smtClean="0"/>
              <a:t> </a:t>
            </a:r>
            <a:r>
              <a:rPr lang="en-US" sz="1200" dirty="0" smtClean="0">
                <a:cs typeface="Arial Unicode MS" charset="0"/>
              </a:rPr>
              <a:t>(patent quality, E&amp;Ls, patents &amp; health, client-patent adviser privilege, tech transfer)</a:t>
            </a:r>
          </a:p>
          <a:p>
            <a:pPr marL="0" marR="0" indent="0" algn="l" defTabSz="914400" rtl="0" eaLnBrk="1" fontAlgn="base" latinLnBrk="0" hangingPunct="1">
              <a:lnSpc>
                <a:spcPct val="100000"/>
              </a:lnSpc>
              <a:spcBef>
                <a:spcPct val="30000"/>
              </a:spcBef>
              <a:spcAft>
                <a:spcPct val="0"/>
              </a:spcAft>
              <a:buClrTx/>
              <a:buSzTx/>
              <a:buFontTx/>
              <a:buNone/>
              <a:tabLst/>
              <a:defRPr/>
            </a:pPr>
            <a:r>
              <a:rPr lang="fr-CH" dirty="0" smtClean="0"/>
              <a:t>COPYRIGHT</a:t>
            </a:r>
            <a:r>
              <a:rPr lang="fr-CH" baseline="0" dirty="0" smtClean="0"/>
              <a:t> &amp; RELATED RIGHTS: </a:t>
            </a:r>
            <a:r>
              <a:rPr lang="en-US" sz="1200" dirty="0" smtClean="0">
                <a:effectLst>
                  <a:outerShdw blurRad="38100" dist="38100" dir="2700000" algn="tl">
                    <a:srgbClr val="DDDDDD"/>
                  </a:outerShdw>
                </a:effectLst>
                <a:cs typeface="Arial Unicode MS" charset="0"/>
              </a:rPr>
              <a:t>(</a:t>
            </a:r>
            <a:r>
              <a:rPr lang="en-US" sz="1200" dirty="0" smtClean="0">
                <a:solidFill>
                  <a:srgbClr val="008000"/>
                </a:solidFill>
                <a:effectLst>
                  <a:outerShdw blurRad="38100" dist="38100" dir="2700000" algn="tl">
                    <a:srgbClr val="DDDDDD"/>
                  </a:outerShdw>
                </a:effectLst>
                <a:cs typeface="Arial Unicode MS" charset="0"/>
              </a:rPr>
              <a:t>AV performances- E&amp;Ls VIPs</a:t>
            </a:r>
            <a:r>
              <a:rPr lang="en-US" sz="1200" dirty="0" smtClean="0">
                <a:effectLst>
                  <a:outerShdw blurRad="38100" dist="38100" dir="2700000" algn="tl">
                    <a:srgbClr val="DDDDDD"/>
                  </a:outerShdw>
                </a:effectLst>
                <a:cs typeface="Arial Unicode MS" charset="0"/>
              </a:rPr>
              <a:t>/libraries/archives, broadcasting)</a:t>
            </a:r>
          </a:p>
          <a:p>
            <a:pPr marL="0" marR="0" indent="0" algn="l" defTabSz="914400" rtl="0" eaLnBrk="1" fontAlgn="base" latinLnBrk="0" hangingPunct="1">
              <a:lnSpc>
                <a:spcPct val="100000"/>
              </a:lnSpc>
              <a:spcBef>
                <a:spcPct val="30000"/>
              </a:spcBef>
              <a:spcAft>
                <a:spcPct val="0"/>
              </a:spcAft>
              <a:buClrTx/>
              <a:buSzTx/>
              <a:buFontTx/>
              <a:buNone/>
              <a:tabLst/>
              <a:defRPr/>
            </a:pPr>
            <a:r>
              <a:rPr lang="fr-CH" sz="1200" dirty="0" smtClean="0">
                <a:effectLst>
                  <a:outerShdw blurRad="38100" dist="38100" dir="2700000" algn="tl">
                    <a:srgbClr val="DDDDDD"/>
                  </a:outerShdw>
                </a:effectLst>
                <a:cs typeface="Arial Unicode MS" charset="0"/>
              </a:rPr>
              <a:t>TRADEMARKS:</a:t>
            </a:r>
            <a:r>
              <a:rPr lang="fr-CH" sz="1200" baseline="0" dirty="0" smtClean="0">
                <a:effectLst>
                  <a:outerShdw blurRad="38100" dist="38100" dir="2700000" algn="tl">
                    <a:srgbClr val="DDDDDD"/>
                  </a:outerShdw>
                </a:effectLst>
                <a:cs typeface="Arial Unicode MS" charset="0"/>
              </a:rPr>
              <a:t> </a:t>
            </a:r>
            <a:r>
              <a:rPr lang="en-US" sz="1200" dirty="0" smtClean="0">
                <a:cs typeface="Arial Unicode MS" charset="0"/>
              </a:rPr>
              <a:t>(Design Law Treaty/protection of country names against registration and use as TMs)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effectLst>
                <a:outerShdw blurRad="38100" dist="38100" dir="2700000" algn="tl">
                  <a:srgbClr val="DDDDDD"/>
                </a:outerShdw>
              </a:effectLst>
              <a:cs typeface="Arial Unicode MS" charset="0"/>
            </a:endParaRPr>
          </a:p>
          <a:p>
            <a:pPr eaLnBrk="1" hangingPunct="1"/>
            <a:endParaRPr lang="en-US" dirty="0" smtClean="0"/>
          </a:p>
          <a:p>
            <a:pPr eaLnBrk="1" hangingPunct="1"/>
            <a:endParaRPr lang="en-US" dirty="0" smtClean="0"/>
          </a:p>
          <a:p>
            <a:pPr eaLnBrk="1" hangingPunct="1"/>
            <a:r>
              <a:rPr lang="en-US" dirty="0" smtClean="0"/>
              <a:t>WIPO</a:t>
            </a:r>
            <a:r>
              <a:rPr lang="ja-JP" altLang="en-US" dirty="0" smtClean="0"/>
              <a:t>’</a:t>
            </a:r>
            <a:r>
              <a:rPr lang="en-US" dirty="0" smtClean="0"/>
              <a:t>s work in this area is designed to reduce complexity, cost and time involved in obtaining patent protection in multiple countries and to address workload crisis facing many office because of rising number of patent applications, changing nature of applications (biotech) and duplication of work.  Various activities support this endeavor, namely:</a:t>
            </a:r>
          </a:p>
          <a:p>
            <a:pPr eaLnBrk="1" hangingPunct="1"/>
            <a:r>
              <a:rPr lang="en-US" dirty="0" smtClean="0"/>
              <a:t>- Substantive and procedural harmonization of patent law.</a:t>
            </a:r>
          </a:p>
          <a:p>
            <a:pPr eaLnBrk="1" hangingPunct="1"/>
            <a:r>
              <a:rPr lang="en-US" dirty="0" smtClean="0"/>
              <a:t>- Development and adoption of reforms of PCT System.</a:t>
            </a:r>
          </a:p>
          <a:p>
            <a:pPr eaLnBrk="1" hangingPunct="1"/>
            <a:r>
              <a:rPr lang="en-US" dirty="0" smtClean="0"/>
              <a:t>PCT Reform: began in Oct. 2000.  General objectives to simplify the system, streamline procedures, reduce costs for applicants, maintains quality of services to facilitate greater use, ensure system works to advantage of all offices irrespective of size.</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831448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private and/or non-commercial use; experimental</a:t>
            </a:r>
          </a:p>
          <a:p>
            <a:r>
              <a:rPr lang="en-US" dirty="0"/>
              <a:t>use and/or scientific research; preparation of medicines; prior use; use of</a:t>
            </a:r>
          </a:p>
          <a:p>
            <a:r>
              <a:rPr lang="en-US" dirty="0"/>
              <a:t>articles on foreign vessels, aircrafts and land vehicles. The document should</a:t>
            </a:r>
          </a:p>
          <a:p>
            <a:r>
              <a:rPr lang="en-US" dirty="0"/>
              <a:t>also cover practical challenges encountered by Member States in</a:t>
            </a:r>
          </a:p>
          <a:p>
            <a:r>
              <a:rPr lang="en-US" dirty="0"/>
              <a:t>implementing them.</a:t>
            </a:r>
            <a:endParaRPr lang="es-ES_tradnl" dirty="0"/>
          </a:p>
        </p:txBody>
      </p:sp>
      <p:sp>
        <p:nvSpPr>
          <p:cNvPr id="4710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6CD01A1-DED5-494C-80B1-82B50B83F516}" type="slidenum">
              <a:rPr lang="en-US" sz="1200">
                <a:solidFill>
                  <a:prstClr val="black"/>
                </a:solidFill>
              </a:rPr>
              <a:pPr eaLnBrk="1" hangingPunct="1"/>
              <a:t>14</a:t>
            </a:fld>
            <a:endParaRPr lang="en-US" sz="1200"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46673065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114A35C-15C6-FA4E-9504-187F453E3C4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96156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4F22F94-A031-9447-A3E3-A0FE2EEB7A2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859886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fld id="{82F8A96B-6E60-DE48-8729-B551449C55D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899444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3657A03-B4AC-1549-B474-087D08EBFF3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6994231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fld id="{0015BBCA-A881-D149-9B7B-A3FFB750459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8256774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73238"/>
            <a:ext cx="4038600"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25900"/>
            <a:ext cx="4038600"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fld id="{3EA4FA2A-E694-1940-8F74-104E2EAD7FC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9450890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320041624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A2409D4-3802-2F47-A85A-6131C2DB364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1046764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6840B67-C4C2-4048-AFB6-392998457F6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0963716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DD616B8-53B6-7E48-8C65-5F4A51F839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6904473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A2409D4-3802-2F47-A85A-6131C2DB364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63543576"/>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42E5178A-EE6E-554D-BAB1-B6B3E63A65E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42672686"/>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BAB08F51-D671-1C46-8380-D3821BEA68C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09766735"/>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7BB0B09F-FFD4-5243-8FC9-50C00B0A75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8373073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92DF1FE-0675-DF47-B4F8-B81F051FE3D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2254021"/>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7D27743-594C-0C42-954F-CC8A137C95E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83743001"/>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114A35C-15C6-FA4E-9504-187F453E3C4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51969249"/>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4F22F94-A031-9447-A3E3-A0FE2EEB7A2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07005277"/>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fld id="{82F8A96B-6E60-DE48-8729-B551449C55D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0060058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3657A03-B4AC-1549-B474-087D08EBFF3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9532966"/>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fld id="{0015BBCA-A881-D149-9B7B-A3FFB750459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692241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6840B67-C4C2-4048-AFB6-392998457F6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78556560"/>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73238"/>
            <a:ext cx="4038600"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25900"/>
            <a:ext cx="4038600"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fld id="{3EA4FA2A-E694-1940-8F74-104E2EAD7FC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7082116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73238"/>
            <a:ext cx="8229600" cy="4352925"/>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6AA611CA-A34E-4B1F-836C-0345F8B7ED5B}" type="slidenum">
              <a:rPr lang="en-US"/>
              <a:pPr>
                <a:defRPr/>
              </a:pPr>
              <a:t>‹#›</a:t>
            </a:fld>
            <a:endParaRPr lang="en-US"/>
          </a:p>
        </p:txBody>
      </p:sp>
    </p:spTree>
    <p:extLst>
      <p:ext uri="{BB962C8B-B14F-4D97-AF65-F5344CB8AC3E}">
        <p14:creationId xmlns:p14="http://schemas.microsoft.com/office/powerpoint/2010/main" val="3390794438"/>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73238"/>
            <a:ext cx="8229600" cy="4352925"/>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CEF92AFF-4005-4744-B195-A0BF45764F4C}" type="slidenum">
              <a:rPr lang="en-US"/>
              <a:pPr>
                <a:defRPr/>
              </a:pPr>
              <a:t>‹#›</a:t>
            </a:fld>
            <a:endParaRPr lang="en-US"/>
          </a:p>
        </p:txBody>
      </p:sp>
    </p:spTree>
    <p:extLst>
      <p:ext uri="{BB962C8B-B14F-4D97-AF65-F5344CB8AC3E}">
        <p14:creationId xmlns:p14="http://schemas.microsoft.com/office/powerpoint/2010/main" val="2399890775"/>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p:txBody>
          <a:bodyPr/>
          <a:lstStyle>
            <a:lvl1pPr>
              <a:defRPr/>
            </a:lvl1pPr>
          </a:lstStyle>
          <a:p>
            <a:pPr>
              <a:defRPr/>
            </a:pPr>
            <a:endParaRPr lang="de-DE">
              <a:solidFill>
                <a:srgbClr val="808080"/>
              </a:solidFill>
            </a:endParaRPr>
          </a:p>
        </p:txBody>
      </p:sp>
      <p:sp>
        <p:nvSpPr>
          <p:cNvPr id="5" name="Rectangle 5"/>
          <p:cNvSpPr>
            <a:spLocks noGrp="1" noChangeArrowheads="1"/>
          </p:cNvSpPr>
          <p:nvPr>
            <p:ph type="ftr" sz="quarter" idx="11"/>
          </p:nvPr>
        </p:nvSpPr>
        <p:spPr/>
        <p:txBody>
          <a:bodyPr/>
          <a:lstStyle>
            <a:lvl1pPr>
              <a:defRPr/>
            </a:lvl1pPr>
          </a:lstStyle>
          <a:p>
            <a:pPr>
              <a:defRPr/>
            </a:pPr>
            <a:r>
              <a:rPr>
                <a:solidFill>
                  <a:srgbClr val="808080"/>
                </a:solidFill>
              </a:rPr>
              <a:t>WIPO Seminar Wien 27.2.2014</a:t>
            </a:r>
          </a:p>
        </p:txBody>
      </p:sp>
      <p:sp>
        <p:nvSpPr>
          <p:cNvPr id="6" name="Rectangle 6"/>
          <p:cNvSpPr>
            <a:spLocks noGrp="1" noChangeArrowheads="1"/>
          </p:cNvSpPr>
          <p:nvPr>
            <p:ph type="sldNum" sz="quarter" idx="12"/>
          </p:nvPr>
        </p:nvSpPr>
        <p:spPr/>
        <p:txBody>
          <a:bodyPr/>
          <a:lstStyle>
            <a:lvl1pPr>
              <a:defRPr/>
            </a:lvl1pPr>
          </a:lstStyle>
          <a:p>
            <a:pPr>
              <a:defRPr/>
            </a:pPr>
            <a:fld id="{C27ABE10-4D29-4EF9-817C-C76879BCE4F5}" type="slidenum">
              <a:rPr>
                <a:solidFill>
                  <a:srgbClr val="808080"/>
                </a:solidFill>
              </a:rPr>
              <a:pPr>
                <a:defRPr/>
              </a:pPr>
              <a:t>‹#›</a:t>
            </a:fld>
            <a:endParaRPr>
              <a:solidFill>
                <a:srgbClr val="808080"/>
              </a:solidFill>
            </a:endParaRPr>
          </a:p>
        </p:txBody>
      </p:sp>
    </p:spTree>
    <p:extLst>
      <p:ext uri="{BB962C8B-B14F-4D97-AF65-F5344CB8AC3E}">
        <p14:creationId xmlns:p14="http://schemas.microsoft.com/office/powerpoint/2010/main" val="316269058"/>
      </p:ext>
    </p:extLst>
  </p:cSld>
  <p:clrMapOvr>
    <a:masterClrMapping/>
  </p:clrMapOvr>
  <p:transition>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a:defRPr/>
            </a:lvl1pPr>
          </a:lstStyle>
          <a:p>
            <a:pPr>
              <a:defRPr/>
            </a:pPr>
            <a:endParaRPr lang="de-DE">
              <a:solidFill>
                <a:srgbClr val="808080"/>
              </a:solidFill>
            </a:endParaRPr>
          </a:p>
        </p:txBody>
      </p:sp>
      <p:sp>
        <p:nvSpPr>
          <p:cNvPr id="5" name="Rectangle 5"/>
          <p:cNvSpPr>
            <a:spLocks noGrp="1" noChangeArrowheads="1"/>
          </p:cNvSpPr>
          <p:nvPr>
            <p:ph type="ftr" sz="quarter" idx="11"/>
          </p:nvPr>
        </p:nvSpPr>
        <p:spPr/>
        <p:txBody>
          <a:bodyPr/>
          <a:lstStyle>
            <a:lvl1pPr>
              <a:defRPr/>
            </a:lvl1pPr>
          </a:lstStyle>
          <a:p>
            <a:pPr>
              <a:defRPr/>
            </a:pPr>
            <a:r>
              <a:rPr>
                <a:solidFill>
                  <a:srgbClr val="808080"/>
                </a:solidFill>
              </a:rPr>
              <a:t>WIPO Seminar Wien 27.2.2014</a:t>
            </a:r>
          </a:p>
        </p:txBody>
      </p:sp>
      <p:sp>
        <p:nvSpPr>
          <p:cNvPr id="6" name="Rectangle 6"/>
          <p:cNvSpPr>
            <a:spLocks noGrp="1" noChangeArrowheads="1"/>
          </p:cNvSpPr>
          <p:nvPr>
            <p:ph type="sldNum" sz="quarter" idx="12"/>
          </p:nvPr>
        </p:nvSpPr>
        <p:spPr/>
        <p:txBody>
          <a:bodyPr/>
          <a:lstStyle>
            <a:lvl1pPr>
              <a:defRPr/>
            </a:lvl1pPr>
          </a:lstStyle>
          <a:p>
            <a:pPr>
              <a:defRPr/>
            </a:pPr>
            <a:fld id="{F5E33BB8-A671-49CB-A5C5-888D866F153D}" type="slidenum">
              <a:rPr>
                <a:solidFill>
                  <a:srgbClr val="808080"/>
                </a:solidFill>
              </a:rPr>
              <a:pPr>
                <a:defRPr/>
              </a:pPr>
              <a:t>‹#›</a:t>
            </a:fld>
            <a:endParaRPr>
              <a:solidFill>
                <a:srgbClr val="808080"/>
              </a:solidFill>
            </a:endParaRPr>
          </a:p>
        </p:txBody>
      </p:sp>
    </p:spTree>
    <p:extLst>
      <p:ext uri="{BB962C8B-B14F-4D97-AF65-F5344CB8AC3E}">
        <p14:creationId xmlns:p14="http://schemas.microsoft.com/office/powerpoint/2010/main" val="3878236551"/>
      </p:ext>
    </p:extLst>
  </p:cSld>
  <p:clrMapOvr>
    <a:masterClrMapping/>
  </p:clrMapOvr>
  <p:transition>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p:txBody>
          <a:bodyPr/>
          <a:lstStyle>
            <a:lvl1pPr>
              <a:defRPr/>
            </a:lvl1pPr>
          </a:lstStyle>
          <a:p>
            <a:pPr>
              <a:defRPr/>
            </a:pPr>
            <a:endParaRPr lang="de-DE">
              <a:solidFill>
                <a:srgbClr val="808080"/>
              </a:solidFill>
            </a:endParaRPr>
          </a:p>
        </p:txBody>
      </p:sp>
      <p:sp>
        <p:nvSpPr>
          <p:cNvPr id="5" name="Rectangle 5"/>
          <p:cNvSpPr>
            <a:spLocks noGrp="1" noChangeArrowheads="1"/>
          </p:cNvSpPr>
          <p:nvPr>
            <p:ph type="ftr" sz="quarter" idx="11"/>
          </p:nvPr>
        </p:nvSpPr>
        <p:spPr/>
        <p:txBody>
          <a:bodyPr/>
          <a:lstStyle>
            <a:lvl1pPr>
              <a:defRPr/>
            </a:lvl1pPr>
          </a:lstStyle>
          <a:p>
            <a:pPr>
              <a:defRPr/>
            </a:pPr>
            <a:r>
              <a:rPr>
                <a:solidFill>
                  <a:srgbClr val="808080"/>
                </a:solidFill>
              </a:rPr>
              <a:t>WIPO Seminar Wien 27.2.2014</a:t>
            </a:r>
          </a:p>
        </p:txBody>
      </p:sp>
      <p:sp>
        <p:nvSpPr>
          <p:cNvPr id="6" name="Rectangle 6"/>
          <p:cNvSpPr>
            <a:spLocks noGrp="1" noChangeArrowheads="1"/>
          </p:cNvSpPr>
          <p:nvPr>
            <p:ph type="sldNum" sz="quarter" idx="12"/>
          </p:nvPr>
        </p:nvSpPr>
        <p:spPr/>
        <p:txBody>
          <a:bodyPr/>
          <a:lstStyle>
            <a:lvl1pPr>
              <a:defRPr/>
            </a:lvl1pPr>
          </a:lstStyle>
          <a:p>
            <a:pPr>
              <a:defRPr/>
            </a:pPr>
            <a:fld id="{649EA785-27DE-49DC-B5F6-4ABBC185CB0B}" type="slidenum">
              <a:rPr>
                <a:solidFill>
                  <a:srgbClr val="808080"/>
                </a:solidFill>
              </a:rPr>
              <a:pPr>
                <a:defRPr/>
              </a:pPr>
              <a:t>‹#›</a:t>
            </a:fld>
            <a:endParaRPr>
              <a:solidFill>
                <a:srgbClr val="808080"/>
              </a:solidFill>
            </a:endParaRPr>
          </a:p>
        </p:txBody>
      </p:sp>
    </p:spTree>
    <p:extLst>
      <p:ext uri="{BB962C8B-B14F-4D97-AF65-F5344CB8AC3E}">
        <p14:creationId xmlns:p14="http://schemas.microsoft.com/office/powerpoint/2010/main" val="3227750098"/>
      </p:ext>
    </p:extLst>
  </p:cSld>
  <p:clrMapOvr>
    <a:masterClrMapping/>
  </p:clrMapOvr>
  <p:transition>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914400" y="2514600"/>
            <a:ext cx="3810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876800" y="2514600"/>
            <a:ext cx="3810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p:txBody>
          <a:bodyPr/>
          <a:lstStyle>
            <a:lvl1pPr>
              <a:defRPr/>
            </a:lvl1pPr>
          </a:lstStyle>
          <a:p>
            <a:pPr>
              <a:defRPr/>
            </a:pPr>
            <a:endParaRPr lang="de-DE">
              <a:solidFill>
                <a:srgbClr val="808080"/>
              </a:solidFill>
            </a:endParaRPr>
          </a:p>
        </p:txBody>
      </p:sp>
      <p:sp>
        <p:nvSpPr>
          <p:cNvPr id="6" name="Rectangle 5"/>
          <p:cNvSpPr>
            <a:spLocks noGrp="1" noChangeArrowheads="1"/>
          </p:cNvSpPr>
          <p:nvPr>
            <p:ph type="ftr" sz="quarter" idx="11"/>
          </p:nvPr>
        </p:nvSpPr>
        <p:spPr/>
        <p:txBody>
          <a:bodyPr/>
          <a:lstStyle>
            <a:lvl1pPr>
              <a:defRPr/>
            </a:lvl1pPr>
          </a:lstStyle>
          <a:p>
            <a:pPr>
              <a:defRPr/>
            </a:pPr>
            <a:r>
              <a:rPr>
                <a:solidFill>
                  <a:srgbClr val="808080"/>
                </a:solidFill>
              </a:rPr>
              <a:t>WIPO Seminar Wien 27.2.2014</a:t>
            </a:r>
          </a:p>
        </p:txBody>
      </p:sp>
      <p:sp>
        <p:nvSpPr>
          <p:cNvPr id="7" name="Rectangle 6"/>
          <p:cNvSpPr>
            <a:spLocks noGrp="1" noChangeArrowheads="1"/>
          </p:cNvSpPr>
          <p:nvPr>
            <p:ph type="sldNum" sz="quarter" idx="12"/>
          </p:nvPr>
        </p:nvSpPr>
        <p:spPr/>
        <p:txBody>
          <a:bodyPr/>
          <a:lstStyle>
            <a:lvl1pPr>
              <a:defRPr/>
            </a:lvl1pPr>
          </a:lstStyle>
          <a:p>
            <a:pPr>
              <a:defRPr/>
            </a:pPr>
            <a:fld id="{6FF34D60-203B-4BB5-B9B9-A296BAAF5D3F}" type="slidenum">
              <a:rPr>
                <a:solidFill>
                  <a:srgbClr val="808080"/>
                </a:solidFill>
              </a:rPr>
              <a:pPr>
                <a:defRPr/>
              </a:pPr>
              <a:t>‹#›</a:t>
            </a:fld>
            <a:endParaRPr>
              <a:solidFill>
                <a:srgbClr val="808080"/>
              </a:solidFill>
            </a:endParaRPr>
          </a:p>
        </p:txBody>
      </p:sp>
    </p:spTree>
    <p:extLst>
      <p:ext uri="{BB962C8B-B14F-4D97-AF65-F5344CB8AC3E}">
        <p14:creationId xmlns:p14="http://schemas.microsoft.com/office/powerpoint/2010/main" val="697682987"/>
      </p:ext>
    </p:extLst>
  </p:cSld>
  <p:clrMapOvr>
    <a:masterClrMapping/>
  </p:clrMapOvr>
  <p:transition>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p:txBody>
          <a:bodyPr/>
          <a:lstStyle>
            <a:lvl1pPr>
              <a:defRPr/>
            </a:lvl1pPr>
          </a:lstStyle>
          <a:p>
            <a:pPr>
              <a:defRPr/>
            </a:pPr>
            <a:endParaRPr lang="de-DE">
              <a:solidFill>
                <a:srgbClr val="808080"/>
              </a:solidFill>
            </a:endParaRPr>
          </a:p>
        </p:txBody>
      </p:sp>
      <p:sp>
        <p:nvSpPr>
          <p:cNvPr id="8" name="Rectangle 5"/>
          <p:cNvSpPr>
            <a:spLocks noGrp="1" noChangeArrowheads="1"/>
          </p:cNvSpPr>
          <p:nvPr>
            <p:ph type="ftr" sz="quarter" idx="11"/>
          </p:nvPr>
        </p:nvSpPr>
        <p:spPr/>
        <p:txBody>
          <a:bodyPr/>
          <a:lstStyle>
            <a:lvl1pPr>
              <a:defRPr/>
            </a:lvl1pPr>
          </a:lstStyle>
          <a:p>
            <a:pPr>
              <a:defRPr/>
            </a:pPr>
            <a:r>
              <a:rPr>
                <a:solidFill>
                  <a:srgbClr val="808080"/>
                </a:solidFill>
              </a:rPr>
              <a:t>WIPO Seminar Wien 27.2.2014</a:t>
            </a:r>
          </a:p>
        </p:txBody>
      </p:sp>
      <p:sp>
        <p:nvSpPr>
          <p:cNvPr id="9" name="Rectangle 6"/>
          <p:cNvSpPr>
            <a:spLocks noGrp="1" noChangeArrowheads="1"/>
          </p:cNvSpPr>
          <p:nvPr>
            <p:ph type="sldNum" sz="quarter" idx="12"/>
          </p:nvPr>
        </p:nvSpPr>
        <p:spPr/>
        <p:txBody>
          <a:bodyPr/>
          <a:lstStyle>
            <a:lvl1pPr>
              <a:defRPr/>
            </a:lvl1pPr>
          </a:lstStyle>
          <a:p>
            <a:pPr>
              <a:defRPr/>
            </a:pPr>
            <a:fld id="{01D934D6-1BBA-4760-A17F-23DF85092EE1}" type="slidenum">
              <a:rPr>
                <a:solidFill>
                  <a:srgbClr val="808080"/>
                </a:solidFill>
              </a:rPr>
              <a:pPr>
                <a:defRPr/>
              </a:pPr>
              <a:t>‹#›</a:t>
            </a:fld>
            <a:endParaRPr>
              <a:solidFill>
                <a:srgbClr val="808080"/>
              </a:solidFill>
            </a:endParaRPr>
          </a:p>
        </p:txBody>
      </p:sp>
    </p:spTree>
    <p:extLst>
      <p:ext uri="{BB962C8B-B14F-4D97-AF65-F5344CB8AC3E}">
        <p14:creationId xmlns:p14="http://schemas.microsoft.com/office/powerpoint/2010/main" val="344606333"/>
      </p:ext>
    </p:extLst>
  </p:cSld>
  <p:clrMapOvr>
    <a:masterClrMapping/>
  </p:clrMapOvr>
  <p:transition>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p:txBody>
          <a:bodyPr/>
          <a:lstStyle>
            <a:lvl1pPr>
              <a:defRPr/>
            </a:lvl1pPr>
          </a:lstStyle>
          <a:p>
            <a:pPr>
              <a:defRPr/>
            </a:pPr>
            <a:endParaRPr lang="de-DE">
              <a:solidFill>
                <a:srgbClr val="808080"/>
              </a:solidFill>
            </a:endParaRPr>
          </a:p>
        </p:txBody>
      </p:sp>
      <p:sp>
        <p:nvSpPr>
          <p:cNvPr id="4" name="Rectangle 5"/>
          <p:cNvSpPr>
            <a:spLocks noGrp="1" noChangeArrowheads="1"/>
          </p:cNvSpPr>
          <p:nvPr>
            <p:ph type="ftr" sz="quarter" idx="11"/>
          </p:nvPr>
        </p:nvSpPr>
        <p:spPr/>
        <p:txBody>
          <a:bodyPr/>
          <a:lstStyle>
            <a:lvl1pPr>
              <a:defRPr/>
            </a:lvl1pPr>
          </a:lstStyle>
          <a:p>
            <a:pPr>
              <a:defRPr/>
            </a:pPr>
            <a:r>
              <a:rPr>
                <a:solidFill>
                  <a:srgbClr val="808080"/>
                </a:solidFill>
              </a:rPr>
              <a:t>WIPO Seminar Wien 27.2.2014</a:t>
            </a:r>
          </a:p>
        </p:txBody>
      </p:sp>
      <p:sp>
        <p:nvSpPr>
          <p:cNvPr id="5" name="Rectangle 6"/>
          <p:cNvSpPr>
            <a:spLocks noGrp="1" noChangeArrowheads="1"/>
          </p:cNvSpPr>
          <p:nvPr>
            <p:ph type="sldNum" sz="quarter" idx="12"/>
          </p:nvPr>
        </p:nvSpPr>
        <p:spPr/>
        <p:txBody>
          <a:bodyPr/>
          <a:lstStyle>
            <a:lvl1pPr>
              <a:defRPr/>
            </a:lvl1pPr>
          </a:lstStyle>
          <a:p>
            <a:pPr>
              <a:defRPr/>
            </a:pPr>
            <a:fld id="{917DB34A-C6F5-400C-9558-50F9A74C01EF}" type="slidenum">
              <a:rPr>
                <a:solidFill>
                  <a:srgbClr val="808080"/>
                </a:solidFill>
              </a:rPr>
              <a:pPr>
                <a:defRPr/>
              </a:pPr>
              <a:t>‹#›</a:t>
            </a:fld>
            <a:endParaRPr>
              <a:solidFill>
                <a:srgbClr val="808080"/>
              </a:solidFill>
            </a:endParaRPr>
          </a:p>
        </p:txBody>
      </p:sp>
    </p:spTree>
    <p:extLst>
      <p:ext uri="{BB962C8B-B14F-4D97-AF65-F5344CB8AC3E}">
        <p14:creationId xmlns:p14="http://schemas.microsoft.com/office/powerpoint/2010/main" val="3409049380"/>
      </p:ext>
    </p:extLst>
  </p:cSld>
  <p:clrMapOvr>
    <a:masterClrMapping/>
  </p:clrMapOvr>
  <p:transition>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de-DE">
              <a:solidFill>
                <a:srgbClr val="808080"/>
              </a:solidFill>
            </a:endParaRPr>
          </a:p>
        </p:txBody>
      </p:sp>
      <p:sp>
        <p:nvSpPr>
          <p:cNvPr id="3" name="Rectangle 5"/>
          <p:cNvSpPr>
            <a:spLocks noGrp="1" noChangeArrowheads="1"/>
          </p:cNvSpPr>
          <p:nvPr>
            <p:ph type="ftr" sz="quarter" idx="11"/>
          </p:nvPr>
        </p:nvSpPr>
        <p:spPr/>
        <p:txBody>
          <a:bodyPr/>
          <a:lstStyle>
            <a:lvl1pPr>
              <a:defRPr/>
            </a:lvl1pPr>
          </a:lstStyle>
          <a:p>
            <a:pPr>
              <a:defRPr/>
            </a:pPr>
            <a:r>
              <a:rPr>
                <a:solidFill>
                  <a:srgbClr val="808080"/>
                </a:solidFill>
              </a:rPr>
              <a:t>WIPO Seminar Wien 27.2.2014</a:t>
            </a:r>
          </a:p>
        </p:txBody>
      </p:sp>
      <p:sp>
        <p:nvSpPr>
          <p:cNvPr id="4" name="Rectangle 6"/>
          <p:cNvSpPr>
            <a:spLocks noGrp="1" noChangeArrowheads="1"/>
          </p:cNvSpPr>
          <p:nvPr>
            <p:ph type="sldNum" sz="quarter" idx="12"/>
          </p:nvPr>
        </p:nvSpPr>
        <p:spPr/>
        <p:txBody>
          <a:bodyPr/>
          <a:lstStyle>
            <a:lvl1pPr>
              <a:defRPr/>
            </a:lvl1pPr>
          </a:lstStyle>
          <a:p>
            <a:pPr>
              <a:defRPr/>
            </a:pPr>
            <a:fld id="{F7FA0CAE-ABFB-47E5-95C1-C8CDE809479D}" type="slidenum">
              <a:rPr>
                <a:solidFill>
                  <a:srgbClr val="808080"/>
                </a:solidFill>
              </a:rPr>
              <a:pPr>
                <a:defRPr/>
              </a:pPr>
              <a:t>‹#›</a:t>
            </a:fld>
            <a:endParaRPr>
              <a:solidFill>
                <a:srgbClr val="808080"/>
              </a:solidFill>
            </a:endParaRPr>
          </a:p>
        </p:txBody>
      </p:sp>
    </p:spTree>
    <p:extLst>
      <p:ext uri="{BB962C8B-B14F-4D97-AF65-F5344CB8AC3E}">
        <p14:creationId xmlns:p14="http://schemas.microsoft.com/office/powerpoint/2010/main" val="3843495136"/>
      </p:ext>
    </p:extLst>
  </p:cSld>
  <p:clrMapOvr>
    <a:masterClrMapping/>
  </p:clrMapOvr>
  <p:transition>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DD616B8-53B6-7E48-8C65-5F4A51F839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811013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p:txBody>
          <a:bodyPr/>
          <a:lstStyle>
            <a:lvl1pPr>
              <a:defRPr/>
            </a:lvl1pPr>
          </a:lstStyle>
          <a:p>
            <a:pPr>
              <a:defRPr/>
            </a:pPr>
            <a:endParaRPr lang="de-DE">
              <a:solidFill>
                <a:srgbClr val="808080"/>
              </a:solidFill>
            </a:endParaRPr>
          </a:p>
        </p:txBody>
      </p:sp>
      <p:sp>
        <p:nvSpPr>
          <p:cNvPr id="6" name="Rectangle 5"/>
          <p:cNvSpPr>
            <a:spLocks noGrp="1" noChangeArrowheads="1"/>
          </p:cNvSpPr>
          <p:nvPr>
            <p:ph type="ftr" sz="quarter" idx="11"/>
          </p:nvPr>
        </p:nvSpPr>
        <p:spPr/>
        <p:txBody>
          <a:bodyPr/>
          <a:lstStyle>
            <a:lvl1pPr>
              <a:defRPr/>
            </a:lvl1pPr>
          </a:lstStyle>
          <a:p>
            <a:pPr>
              <a:defRPr/>
            </a:pPr>
            <a:r>
              <a:rPr>
                <a:solidFill>
                  <a:srgbClr val="808080"/>
                </a:solidFill>
              </a:rPr>
              <a:t>WIPO Seminar Wien 27.2.2014</a:t>
            </a:r>
          </a:p>
        </p:txBody>
      </p:sp>
      <p:sp>
        <p:nvSpPr>
          <p:cNvPr id="7" name="Rectangle 6"/>
          <p:cNvSpPr>
            <a:spLocks noGrp="1" noChangeArrowheads="1"/>
          </p:cNvSpPr>
          <p:nvPr>
            <p:ph type="sldNum" sz="quarter" idx="12"/>
          </p:nvPr>
        </p:nvSpPr>
        <p:spPr/>
        <p:txBody>
          <a:bodyPr/>
          <a:lstStyle>
            <a:lvl1pPr>
              <a:defRPr/>
            </a:lvl1pPr>
          </a:lstStyle>
          <a:p>
            <a:pPr>
              <a:defRPr/>
            </a:pPr>
            <a:fld id="{BBF63225-042C-4127-9B80-62F45E0C324C}" type="slidenum">
              <a:rPr>
                <a:solidFill>
                  <a:srgbClr val="808080"/>
                </a:solidFill>
              </a:rPr>
              <a:pPr>
                <a:defRPr/>
              </a:pPr>
              <a:t>‹#›</a:t>
            </a:fld>
            <a:endParaRPr>
              <a:solidFill>
                <a:srgbClr val="808080"/>
              </a:solidFill>
            </a:endParaRPr>
          </a:p>
        </p:txBody>
      </p:sp>
    </p:spTree>
    <p:extLst>
      <p:ext uri="{BB962C8B-B14F-4D97-AF65-F5344CB8AC3E}">
        <p14:creationId xmlns:p14="http://schemas.microsoft.com/office/powerpoint/2010/main" val="1028457348"/>
      </p:ext>
    </p:extLst>
  </p:cSld>
  <p:clrMapOvr>
    <a:masterClrMapping/>
  </p:clrMapOvr>
  <p:transition>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p:txBody>
          <a:bodyPr/>
          <a:lstStyle>
            <a:lvl1pPr>
              <a:defRPr/>
            </a:lvl1pPr>
          </a:lstStyle>
          <a:p>
            <a:pPr>
              <a:defRPr/>
            </a:pPr>
            <a:endParaRPr lang="de-DE">
              <a:solidFill>
                <a:srgbClr val="808080"/>
              </a:solidFill>
            </a:endParaRPr>
          </a:p>
        </p:txBody>
      </p:sp>
      <p:sp>
        <p:nvSpPr>
          <p:cNvPr id="6" name="Rectangle 5"/>
          <p:cNvSpPr>
            <a:spLocks noGrp="1" noChangeArrowheads="1"/>
          </p:cNvSpPr>
          <p:nvPr>
            <p:ph type="ftr" sz="quarter" idx="11"/>
          </p:nvPr>
        </p:nvSpPr>
        <p:spPr/>
        <p:txBody>
          <a:bodyPr/>
          <a:lstStyle>
            <a:lvl1pPr>
              <a:defRPr/>
            </a:lvl1pPr>
          </a:lstStyle>
          <a:p>
            <a:pPr>
              <a:defRPr/>
            </a:pPr>
            <a:r>
              <a:rPr>
                <a:solidFill>
                  <a:srgbClr val="808080"/>
                </a:solidFill>
              </a:rPr>
              <a:t>WIPO Seminar Wien 27.2.2014</a:t>
            </a:r>
          </a:p>
        </p:txBody>
      </p:sp>
      <p:sp>
        <p:nvSpPr>
          <p:cNvPr id="7" name="Rectangle 6"/>
          <p:cNvSpPr>
            <a:spLocks noGrp="1" noChangeArrowheads="1"/>
          </p:cNvSpPr>
          <p:nvPr>
            <p:ph type="sldNum" sz="quarter" idx="12"/>
          </p:nvPr>
        </p:nvSpPr>
        <p:spPr/>
        <p:txBody>
          <a:bodyPr/>
          <a:lstStyle>
            <a:lvl1pPr>
              <a:defRPr/>
            </a:lvl1pPr>
          </a:lstStyle>
          <a:p>
            <a:pPr>
              <a:defRPr/>
            </a:pPr>
            <a:fld id="{C84407DB-1917-4ED1-867F-D00EEF1EB48F}" type="slidenum">
              <a:rPr>
                <a:solidFill>
                  <a:srgbClr val="808080"/>
                </a:solidFill>
              </a:rPr>
              <a:pPr>
                <a:defRPr/>
              </a:pPr>
              <a:t>‹#›</a:t>
            </a:fld>
            <a:endParaRPr>
              <a:solidFill>
                <a:srgbClr val="808080"/>
              </a:solidFill>
            </a:endParaRPr>
          </a:p>
        </p:txBody>
      </p:sp>
    </p:spTree>
    <p:extLst>
      <p:ext uri="{BB962C8B-B14F-4D97-AF65-F5344CB8AC3E}">
        <p14:creationId xmlns:p14="http://schemas.microsoft.com/office/powerpoint/2010/main" val="1275643571"/>
      </p:ext>
    </p:extLst>
  </p:cSld>
  <p:clrMapOvr>
    <a:masterClrMapping/>
  </p:clrMapOvr>
  <p:transition>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a:defRPr/>
            </a:lvl1pPr>
          </a:lstStyle>
          <a:p>
            <a:pPr>
              <a:defRPr/>
            </a:pPr>
            <a:endParaRPr lang="de-DE">
              <a:solidFill>
                <a:srgbClr val="808080"/>
              </a:solidFill>
            </a:endParaRPr>
          </a:p>
        </p:txBody>
      </p:sp>
      <p:sp>
        <p:nvSpPr>
          <p:cNvPr id="5" name="Rectangle 5"/>
          <p:cNvSpPr>
            <a:spLocks noGrp="1" noChangeArrowheads="1"/>
          </p:cNvSpPr>
          <p:nvPr>
            <p:ph type="ftr" sz="quarter" idx="11"/>
          </p:nvPr>
        </p:nvSpPr>
        <p:spPr/>
        <p:txBody>
          <a:bodyPr/>
          <a:lstStyle>
            <a:lvl1pPr>
              <a:defRPr/>
            </a:lvl1pPr>
          </a:lstStyle>
          <a:p>
            <a:pPr>
              <a:defRPr/>
            </a:pPr>
            <a:r>
              <a:rPr>
                <a:solidFill>
                  <a:srgbClr val="808080"/>
                </a:solidFill>
              </a:rPr>
              <a:t>WIPO Seminar Wien 27.2.2014</a:t>
            </a:r>
          </a:p>
        </p:txBody>
      </p:sp>
      <p:sp>
        <p:nvSpPr>
          <p:cNvPr id="6" name="Rectangle 6"/>
          <p:cNvSpPr>
            <a:spLocks noGrp="1" noChangeArrowheads="1"/>
          </p:cNvSpPr>
          <p:nvPr>
            <p:ph type="sldNum" sz="quarter" idx="12"/>
          </p:nvPr>
        </p:nvSpPr>
        <p:spPr/>
        <p:txBody>
          <a:bodyPr/>
          <a:lstStyle>
            <a:lvl1pPr>
              <a:defRPr/>
            </a:lvl1pPr>
          </a:lstStyle>
          <a:p>
            <a:pPr>
              <a:defRPr/>
            </a:pPr>
            <a:fld id="{D9DE7F05-50EB-448F-85E4-ECBB955FAF5F}" type="slidenum">
              <a:rPr>
                <a:solidFill>
                  <a:srgbClr val="808080"/>
                </a:solidFill>
              </a:rPr>
              <a:pPr>
                <a:defRPr/>
              </a:pPr>
              <a:t>‹#›</a:t>
            </a:fld>
            <a:endParaRPr>
              <a:solidFill>
                <a:srgbClr val="808080"/>
              </a:solidFill>
            </a:endParaRPr>
          </a:p>
        </p:txBody>
      </p:sp>
    </p:spTree>
    <p:extLst>
      <p:ext uri="{BB962C8B-B14F-4D97-AF65-F5344CB8AC3E}">
        <p14:creationId xmlns:p14="http://schemas.microsoft.com/office/powerpoint/2010/main" val="821136165"/>
      </p:ext>
    </p:extLst>
  </p:cSld>
  <p:clrMapOvr>
    <a:masterClrMapping/>
  </p:clrMapOvr>
  <p:transition>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37350" y="1295400"/>
            <a:ext cx="1949450" cy="45720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89000" y="1295400"/>
            <a:ext cx="5695950" cy="4572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a:defRPr/>
            </a:lvl1pPr>
          </a:lstStyle>
          <a:p>
            <a:pPr>
              <a:defRPr/>
            </a:pPr>
            <a:endParaRPr lang="de-DE">
              <a:solidFill>
                <a:srgbClr val="808080"/>
              </a:solidFill>
            </a:endParaRPr>
          </a:p>
        </p:txBody>
      </p:sp>
      <p:sp>
        <p:nvSpPr>
          <p:cNvPr id="5" name="Rectangle 5"/>
          <p:cNvSpPr>
            <a:spLocks noGrp="1" noChangeArrowheads="1"/>
          </p:cNvSpPr>
          <p:nvPr>
            <p:ph type="ftr" sz="quarter" idx="11"/>
          </p:nvPr>
        </p:nvSpPr>
        <p:spPr/>
        <p:txBody>
          <a:bodyPr/>
          <a:lstStyle>
            <a:lvl1pPr>
              <a:defRPr/>
            </a:lvl1pPr>
          </a:lstStyle>
          <a:p>
            <a:pPr>
              <a:defRPr/>
            </a:pPr>
            <a:r>
              <a:rPr>
                <a:solidFill>
                  <a:srgbClr val="808080"/>
                </a:solidFill>
              </a:rPr>
              <a:t>WIPO Seminar Wien 27.2.2014</a:t>
            </a:r>
          </a:p>
        </p:txBody>
      </p:sp>
      <p:sp>
        <p:nvSpPr>
          <p:cNvPr id="6" name="Rectangle 6"/>
          <p:cNvSpPr>
            <a:spLocks noGrp="1" noChangeArrowheads="1"/>
          </p:cNvSpPr>
          <p:nvPr>
            <p:ph type="sldNum" sz="quarter" idx="12"/>
          </p:nvPr>
        </p:nvSpPr>
        <p:spPr/>
        <p:txBody>
          <a:bodyPr/>
          <a:lstStyle>
            <a:lvl1pPr>
              <a:defRPr/>
            </a:lvl1pPr>
          </a:lstStyle>
          <a:p>
            <a:pPr>
              <a:defRPr/>
            </a:pPr>
            <a:fld id="{E7D2F86E-EB28-4EA3-9E3B-D5A46D67EE1A}" type="slidenum">
              <a:rPr>
                <a:solidFill>
                  <a:srgbClr val="808080"/>
                </a:solidFill>
              </a:rPr>
              <a:pPr>
                <a:defRPr/>
              </a:pPr>
              <a:t>‹#›</a:t>
            </a:fld>
            <a:endParaRPr>
              <a:solidFill>
                <a:srgbClr val="808080"/>
              </a:solidFill>
            </a:endParaRPr>
          </a:p>
        </p:txBody>
      </p:sp>
    </p:spTree>
    <p:extLst>
      <p:ext uri="{BB962C8B-B14F-4D97-AF65-F5344CB8AC3E}">
        <p14:creationId xmlns:p14="http://schemas.microsoft.com/office/powerpoint/2010/main" val="569540328"/>
      </p:ext>
    </p:extLst>
  </p:cSld>
  <p:clrMapOvr>
    <a:masterClrMapping/>
  </p:clrMapOvr>
  <p:transition>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AndClipArt" preserve="1">
  <p:cSld name="Titel, Text und ClipArt">
    <p:spTree>
      <p:nvGrpSpPr>
        <p:cNvPr id="1" name=""/>
        <p:cNvGrpSpPr/>
        <p:nvPr/>
      </p:nvGrpSpPr>
      <p:grpSpPr>
        <a:xfrm>
          <a:off x="0" y="0"/>
          <a:ext cx="0" cy="0"/>
          <a:chOff x="0" y="0"/>
          <a:chExt cx="0" cy="0"/>
        </a:xfrm>
      </p:grpSpPr>
      <p:sp>
        <p:nvSpPr>
          <p:cNvPr id="2" name="Titel 1"/>
          <p:cNvSpPr>
            <a:spLocks noGrp="1"/>
          </p:cNvSpPr>
          <p:nvPr>
            <p:ph type="title"/>
          </p:nvPr>
        </p:nvSpPr>
        <p:spPr>
          <a:xfrm>
            <a:off x="889000" y="1295400"/>
            <a:ext cx="77724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914400" y="2514600"/>
            <a:ext cx="3810000" cy="3352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ClipArt-Platzhalter 3"/>
          <p:cNvSpPr>
            <a:spLocks noGrp="1"/>
          </p:cNvSpPr>
          <p:nvPr>
            <p:ph type="clipArt" sz="half" idx="2"/>
          </p:nvPr>
        </p:nvSpPr>
        <p:spPr>
          <a:xfrm>
            <a:off x="4876800" y="2514600"/>
            <a:ext cx="3810000" cy="3352800"/>
          </a:xfrm>
        </p:spPr>
        <p:txBody>
          <a:bodyPr/>
          <a:lstStyle/>
          <a:p>
            <a:pPr lvl="0"/>
            <a:endParaRPr lang="de-DE" noProof="0" smtClean="0"/>
          </a:p>
        </p:txBody>
      </p:sp>
      <p:sp>
        <p:nvSpPr>
          <p:cNvPr id="5" name="Rectangle 4"/>
          <p:cNvSpPr>
            <a:spLocks noGrp="1" noChangeArrowheads="1"/>
          </p:cNvSpPr>
          <p:nvPr>
            <p:ph type="dt" sz="half" idx="10"/>
          </p:nvPr>
        </p:nvSpPr>
        <p:spPr/>
        <p:txBody>
          <a:bodyPr/>
          <a:lstStyle>
            <a:lvl1pPr>
              <a:defRPr/>
            </a:lvl1pPr>
          </a:lstStyle>
          <a:p>
            <a:pPr>
              <a:defRPr/>
            </a:pPr>
            <a:endParaRPr lang="de-DE">
              <a:solidFill>
                <a:srgbClr val="808080"/>
              </a:solidFill>
            </a:endParaRPr>
          </a:p>
        </p:txBody>
      </p:sp>
      <p:sp>
        <p:nvSpPr>
          <p:cNvPr id="6" name="Rectangle 5"/>
          <p:cNvSpPr>
            <a:spLocks noGrp="1" noChangeArrowheads="1"/>
          </p:cNvSpPr>
          <p:nvPr>
            <p:ph type="ftr" sz="quarter" idx="11"/>
          </p:nvPr>
        </p:nvSpPr>
        <p:spPr/>
        <p:txBody>
          <a:bodyPr/>
          <a:lstStyle>
            <a:lvl1pPr>
              <a:defRPr/>
            </a:lvl1pPr>
          </a:lstStyle>
          <a:p>
            <a:pPr>
              <a:defRPr/>
            </a:pPr>
            <a:r>
              <a:rPr>
                <a:solidFill>
                  <a:srgbClr val="808080"/>
                </a:solidFill>
              </a:rPr>
              <a:t>WIPO Seminar Wien 27.2.2014</a:t>
            </a:r>
          </a:p>
        </p:txBody>
      </p:sp>
      <p:sp>
        <p:nvSpPr>
          <p:cNvPr id="7" name="Rectangle 6"/>
          <p:cNvSpPr>
            <a:spLocks noGrp="1" noChangeArrowheads="1"/>
          </p:cNvSpPr>
          <p:nvPr>
            <p:ph type="sldNum" sz="quarter" idx="12"/>
          </p:nvPr>
        </p:nvSpPr>
        <p:spPr/>
        <p:txBody>
          <a:bodyPr/>
          <a:lstStyle>
            <a:lvl1pPr>
              <a:defRPr/>
            </a:lvl1pPr>
          </a:lstStyle>
          <a:p>
            <a:pPr>
              <a:defRPr/>
            </a:pPr>
            <a:fld id="{AFDBEC12-A971-49D1-BCB8-CDE3AC4DCA37}" type="slidenum">
              <a:rPr>
                <a:solidFill>
                  <a:srgbClr val="808080"/>
                </a:solidFill>
              </a:rPr>
              <a:pPr>
                <a:defRPr/>
              </a:pPr>
              <a:t>‹#›</a:t>
            </a:fld>
            <a:endParaRPr>
              <a:solidFill>
                <a:srgbClr val="808080"/>
              </a:solidFill>
            </a:endParaRPr>
          </a:p>
        </p:txBody>
      </p:sp>
    </p:spTree>
    <p:extLst>
      <p:ext uri="{BB962C8B-B14F-4D97-AF65-F5344CB8AC3E}">
        <p14:creationId xmlns:p14="http://schemas.microsoft.com/office/powerpoint/2010/main" val="2694860548"/>
      </p:ext>
    </p:extLst>
  </p:cSld>
  <p:clrMapOvr>
    <a:masterClrMapping/>
  </p:clrMapOvr>
  <p:transition>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42E5178A-EE6E-554D-BAB1-B6B3E63A65E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8305453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BAB08F51-D671-1C46-8380-D3821BEA68C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281626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7BB0B09F-FFD4-5243-8FC9-50C00B0A75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4541478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92DF1FE-0675-DF47-B4F8-B81F051FE3D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568704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7D27743-594C-0C42-954F-CC8A137C95E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470950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2.jpe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1.jpe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E2EF27FD-0019-AC47-B185-1B8B6BB8DE5C}" type="slidenum">
              <a:rPr lang="en-US">
                <a:solidFill>
                  <a:srgbClr val="000000"/>
                </a:solidFill>
                <a:ea typeface="ＭＳ Ｐゴシック" charset="0"/>
              </a:rPr>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24168091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Lst>
  <p:transition spd="slow">
    <p:wipe/>
  </p:transition>
  <p:txStyles>
    <p:titleStyle>
      <a:lvl1pPr algn="l" rtl="0" eaLnBrk="0" fontAlgn="base" hangingPunct="0">
        <a:spcBef>
          <a:spcPct val="0"/>
        </a:spcBef>
        <a:spcAft>
          <a:spcPct val="0"/>
        </a:spcAft>
        <a:defRPr sz="3600">
          <a:solidFill>
            <a:srgbClr val="00408C"/>
          </a:solidFill>
          <a:latin typeface="+mj-lt"/>
          <a:ea typeface="ＭＳ Ｐゴシック" charset="0"/>
          <a:cs typeface="+mj-cs"/>
        </a:defRPr>
      </a:lvl1pPr>
      <a:lvl2pPr algn="l" rtl="0" eaLnBrk="0" fontAlgn="base" hangingPunct="0">
        <a:spcBef>
          <a:spcPct val="0"/>
        </a:spcBef>
        <a:spcAft>
          <a:spcPct val="0"/>
        </a:spcAft>
        <a:defRPr sz="3600">
          <a:solidFill>
            <a:srgbClr val="00408C"/>
          </a:solidFill>
          <a:latin typeface="Arial" charset="0"/>
          <a:ea typeface="ＭＳ Ｐゴシック" charset="0"/>
          <a:cs typeface="Arial" charset="0"/>
        </a:defRPr>
      </a:lvl2pPr>
      <a:lvl3pPr algn="l" rtl="0" eaLnBrk="0" fontAlgn="base" hangingPunct="0">
        <a:spcBef>
          <a:spcPct val="0"/>
        </a:spcBef>
        <a:spcAft>
          <a:spcPct val="0"/>
        </a:spcAft>
        <a:defRPr sz="3600">
          <a:solidFill>
            <a:srgbClr val="00408C"/>
          </a:solidFill>
          <a:latin typeface="Arial" charset="0"/>
          <a:ea typeface="ＭＳ Ｐゴシック" charset="0"/>
          <a:cs typeface="Arial" charset="0"/>
        </a:defRPr>
      </a:lvl3pPr>
      <a:lvl4pPr algn="l" rtl="0" eaLnBrk="0" fontAlgn="base" hangingPunct="0">
        <a:spcBef>
          <a:spcPct val="0"/>
        </a:spcBef>
        <a:spcAft>
          <a:spcPct val="0"/>
        </a:spcAft>
        <a:defRPr sz="3600">
          <a:solidFill>
            <a:srgbClr val="00408C"/>
          </a:solidFill>
          <a:latin typeface="Arial" charset="0"/>
          <a:ea typeface="ＭＳ Ｐゴシック" charset="0"/>
          <a:cs typeface="Arial" charset="0"/>
        </a:defRPr>
      </a:lvl4pPr>
      <a:lvl5pPr algn="l" rtl="0" eaLnBrk="0" fontAlgn="base" hangingPunct="0">
        <a:spcBef>
          <a:spcPct val="0"/>
        </a:spcBef>
        <a:spcAft>
          <a:spcPct val="0"/>
        </a:spcAft>
        <a:defRPr sz="3600">
          <a:solidFill>
            <a:srgbClr val="00408C"/>
          </a:solidFill>
          <a:latin typeface="Arial" charset="0"/>
          <a:ea typeface="ＭＳ Ｐゴシック" charset="0"/>
          <a:cs typeface="Arial" charset="0"/>
        </a:defRPr>
      </a:lvl5pPr>
      <a:lvl6pPr marL="457200" algn="l" rtl="0" fontAlgn="base">
        <a:spcBef>
          <a:spcPct val="0"/>
        </a:spcBef>
        <a:spcAft>
          <a:spcPct val="0"/>
        </a:spcAft>
        <a:defRPr sz="3600">
          <a:solidFill>
            <a:srgbClr val="00408C"/>
          </a:solidFill>
          <a:latin typeface="Arial" charset="0"/>
          <a:cs typeface="Arial" charset="0"/>
        </a:defRPr>
      </a:lvl6pPr>
      <a:lvl7pPr marL="914400" algn="l" rtl="0" fontAlgn="base">
        <a:spcBef>
          <a:spcPct val="0"/>
        </a:spcBef>
        <a:spcAft>
          <a:spcPct val="0"/>
        </a:spcAft>
        <a:defRPr sz="3600">
          <a:solidFill>
            <a:srgbClr val="00408C"/>
          </a:solidFill>
          <a:latin typeface="Arial" charset="0"/>
          <a:cs typeface="Arial" charset="0"/>
        </a:defRPr>
      </a:lvl7pPr>
      <a:lvl8pPr marL="1371600" algn="l" rtl="0" fontAlgn="base">
        <a:spcBef>
          <a:spcPct val="0"/>
        </a:spcBef>
        <a:spcAft>
          <a:spcPct val="0"/>
        </a:spcAft>
        <a:defRPr sz="3600">
          <a:solidFill>
            <a:srgbClr val="00408C"/>
          </a:solidFill>
          <a:latin typeface="Arial" charset="0"/>
          <a:cs typeface="Arial" charset="0"/>
        </a:defRPr>
      </a:lvl8pPr>
      <a:lvl9pPr marL="1828800" algn="l" rtl="0" fontAlgn="base">
        <a:spcBef>
          <a:spcPct val="0"/>
        </a:spcBef>
        <a:spcAft>
          <a:spcPct val="0"/>
        </a:spcAft>
        <a:defRPr sz="3600">
          <a:solidFill>
            <a:srgbClr val="00408C"/>
          </a:solidFill>
          <a:latin typeface="Arial" charset="0"/>
          <a:cs typeface="Arial" charset="0"/>
        </a:defRPr>
      </a:lvl9pPr>
    </p:titleStyle>
    <p:bodyStyle>
      <a:lvl1pPr marL="342900" indent="-342900" algn="l" rtl="0" eaLnBrk="0" fontAlgn="base" hangingPunct="0">
        <a:spcBef>
          <a:spcPct val="20000"/>
        </a:spcBef>
        <a:spcAft>
          <a:spcPct val="0"/>
        </a:spcAft>
        <a:buBlip>
          <a:blip r:embed="rId18"/>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18"/>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18"/>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18"/>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18"/>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18"/>
        </a:buBlip>
        <a:defRPr sz="2400">
          <a:solidFill>
            <a:schemeClr val="tx1"/>
          </a:solidFill>
          <a:latin typeface="+mn-lt"/>
          <a:cs typeface="+mn-cs"/>
        </a:defRPr>
      </a:lvl6pPr>
      <a:lvl7pPr marL="2971800" indent="-228600" algn="l" rtl="0" fontAlgn="base">
        <a:spcBef>
          <a:spcPct val="20000"/>
        </a:spcBef>
        <a:spcAft>
          <a:spcPct val="0"/>
        </a:spcAft>
        <a:buBlip>
          <a:blip r:embed="rId18"/>
        </a:buBlip>
        <a:defRPr sz="2400">
          <a:solidFill>
            <a:schemeClr val="tx1"/>
          </a:solidFill>
          <a:latin typeface="+mn-lt"/>
          <a:cs typeface="+mn-cs"/>
        </a:defRPr>
      </a:lvl7pPr>
      <a:lvl8pPr marL="3429000" indent="-228600" algn="l" rtl="0" fontAlgn="base">
        <a:spcBef>
          <a:spcPct val="20000"/>
        </a:spcBef>
        <a:spcAft>
          <a:spcPct val="0"/>
        </a:spcAft>
        <a:buBlip>
          <a:blip r:embed="rId18"/>
        </a:buBlip>
        <a:defRPr sz="2400">
          <a:solidFill>
            <a:schemeClr val="tx1"/>
          </a:solidFill>
          <a:latin typeface="+mn-lt"/>
          <a:cs typeface="+mn-cs"/>
        </a:defRPr>
      </a:lvl8pPr>
      <a:lvl9pPr marL="3886200" indent="-228600" algn="l" rtl="0" fontAlgn="base">
        <a:spcBef>
          <a:spcPct val="20000"/>
        </a:spcBef>
        <a:spcAft>
          <a:spcPct val="0"/>
        </a:spcAft>
        <a:buBlip>
          <a:blip r:embed="rId18"/>
        </a:buBlip>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E2EF27FD-0019-AC47-B185-1B8B6BB8DE5C}" type="slidenum">
              <a:rPr lang="en-US">
                <a:solidFill>
                  <a:srgbClr val="000000"/>
                </a:solidFill>
                <a:ea typeface="ＭＳ Ｐゴシック" charset="0"/>
              </a:rPr>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248137387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transition spd="slow">
    <p:wipe/>
  </p:transition>
  <p:txStyles>
    <p:titleStyle>
      <a:lvl1pPr algn="l" rtl="0" eaLnBrk="0" fontAlgn="base" hangingPunct="0">
        <a:spcBef>
          <a:spcPct val="0"/>
        </a:spcBef>
        <a:spcAft>
          <a:spcPct val="0"/>
        </a:spcAft>
        <a:defRPr sz="3600">
          <a:solidFill>
            <a:srgbClr val="00408C"/>
          </a:solidFill>
          <a:latin typeface="+mj-lt"/>
          <a:ea typeface="ＭＳ Ｐゴシック" charset="0"/>
          <a:cs typeface="+mj-cs"/>
        </a:defRPr>
      </a:lvl1pPr>
      <a:lvl2pPr algn="l" rtl="0" eaLnBrk="0" fontAlgn="base" hangingPunct="0">
        <a:spcBef>
          <a:spcPct val="0"/>
        </a:spcBef>
        <a:spcAft>
          <a:spcPct val="0"/>
        </a:spcAft>
        <a:defRPr sz="3600">
          <a:solidFill>
            <a:srgbClr val="00408C"/>
          </a:solidFill>
          <a:latin typeface="Arial" charset="0"/>
          <a:ea typeface="ＭＳ Ｐゴシック" charset="0"/>
          <a:cs typeface="Arial" charset="0"/>
        </a:defRPr>
      </a:lvl2pPr>
      <a:lvl3pPr algn="l" rtl="0" eaLnBrk="0" fontAlgn="base" hangingPunct="0">
        <a:spcBef>
          <a:spcPct val="0"/>
        </a:spcBef>
        <a:spcAft>
          <a:spcPct val="0"/>
        </a:spcAft>
        <a:defRPr sz="3600">
          <a:solidFill>
            <a:srgbClr val="00408C"/>
          </a:solidFill>
          <a:latin typeface="Arial" charset="0"/>
          <a:ea typeface="ＭＳ Ｐゴシック" charset="0"/>
          <a:cs typeface="Arial" charset="0"/>
        </a:defRPr>
      </a:lvl3pPr>
      <a:lvl4pPr algn="l" rtl="0" eaLnBrk="0" fontAlgn="base" hangingPunct="0">
        <a:spcBef>
          <a:spcPct val="0"/>
        </a:spcBef>
        <a:spcAft>
          <a:spcPct val="0"/>
        </a:spcAft>
        <a:defRPr sz="3600">
          <a:solidFill>
            <a:srgbClr val="00408C"/>
          </a:solidFill>
          <a:latin typeface="Arial" charset="0"/>
          <a:ea typeface="ＭＳ Ｐゴシック" charset="0"/>
          <a:cs typeface="Arial" charset="0"/>
        </a:defRPr>
      </a:lvl4pPr>
      <a:lvl5pPr algn="l" rtl="0" eaLnBrk="0" fontAlgn="base" hangingPunct="0">
        <a:spcBef>
          <a:spcPct val="0"/>
        </a:spcBef>
        <a:spcAft>
          <a:spcPct val="0"/>
        </a:spcAft>
        <a:defRPr sz="3600">
          <a:solidFill>
            <a:srgbClr val="00408C"/>
          </a:solidFill>
          <a:latin typeface="Arial" charset="0"/>
          <a:ea typeface="ＭＳ Ｐゴシック" charset="0"/>
          <a:cs typeface="Arial" charset="0"/>
        </a:defRPr>
      </a:lvl5pPr>
      <a:lvl6pPr marL="457200" algn="l" rtl="0" fontAlgn="base">
        <a:spcBef>
          <a:spcPct val="0"/>
        </a:spcBef>
        <a:spcAft>
          <a:spcPct val="0"/>
        </a:spcAft>
        <a:defRPr sz="3600">
          <a:solidFill>
            <a:srgbClr val="00408C"/>
          </a:solidFill>
          <a:latin typeface="Arial" charset="0"/>
          <a:cs typeface="Arial" charset="0"/>
        </a:defRPr>
      </a:lvl6pPr>
      <a:lvl7pPr marL="914400" algn="l" rtl="0" fontAlgn="base">
        <a:spcBef>
          <a:spcPct val="0"/>
        </a:spcBef>
        <a:spcAft>
          <a:spcPct val="0"/>
        </a:spcAft>
        <a:defRPr sz="3600">
          <a:solidFill>
            <a:srgbClr val="00408C"/>
          </a:solidFill>
          <a:latin typeface="Arial" charset="0"/>
          <a:cs typeface="Arial" charset="0"/>
        </a:defRPr>
      </a:lvl7pPr>
      <a:lvl8pPr marL="1371600" algn="l" rtl="0" fontAlgn="base">
        <a:spcBef>
          <a:spcPct val="0"/>
        </a:spcBef>
        <a:spcAft>
          <a:spcPct val="0"/>
        </a:spcAft>
        <a:defRPr sz="3600">
          <a:solidFill>
            <a:srgbClr val="00408C"/>
          </a:solidFill>
          <a:latin typeface="Arial" charset="0"/>
          <a:cs typeface="Arial" charset="0"/>
        </a:defRPr>
      </a:lvl8pPr>
      <a:lvl9pPr marL="1828800" algn="l" rtl="0" fontAlgn="base">
        <a:spcBef>
          <a:spcPct val="0"/>
        </a:spcBef>
        <a:spcAft>
          <a:spcPct val="0"/>
        </a:spcAft>
        <a:defRPr sz="3600">
          <a:solidFill>
            <a:srgbClr val="00408C"/>
          </a:solidFill>
          <a:latin typeface="Arial" charset="0"/>
          <a:cs typeface="Arial" charset="0"/>
        </a:defRPr>
      </a:lvl9pPr>
    </p:titleStyle>
    <p:bodyStyle>
      <a:lvl1pPr marL="342900" indent="-342900" algn="l" rtl="0" eaLnBrk="0" fontAlgn="base" hangingPunct="0">
        <a:spcBef>
          <a:spcPct val="20000"/>
        </a:spcBef>
        <a:spcAft>
          <a:spcPct val="0"/>
        </a:spcAft>
        <a:buBlip>
          <a:blip r:embed="rId20"/>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0"/>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0"/>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20"/>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0"/>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20"/>
        </a:buBlip>
        <a:defRPr sz="2400">
          <a:solidFill>
            <a:schemeClr val="tx1"/>
          </a:solidFill>
          <a:latin typeface="+mn-lt"/>
          <a:cs typeface="+mn-cs"/>
        </a:defRPr>
      </a:lvl6pPr>
      <a:lvl7pPr marL="2971800" indent="-228600" algn="l" rtl="0" fontAlgn="base">
        <a:spcBef>
          <a:spcPct val="20000"/>
        </a:spcBef>
        <a:spcAft>
          <a:spcPct val="0"/>
        </a:spcAft>
        <a:buBlip>
          <a:blip r:embed="rId20"/>
        </a:buBlip>
        <a:defRPr sz="2400">
          <a:solidFill>
            <a:schemeClr val="tx1"/>
          </a:solidFill>
          <a:latin typeface="+mn-lt"/>
          <a:cs typeface="+mn-cs"/>
        </a:defRPr>
      </a:lvl7pPr>
      <a:lvl8pPr marL="3429000" indent="-228600" algn="l" rtl="0" fontAlgn="base">
        <a:spcBef>
          <a:spcPct val="20000"/>
        </a:spcBef>
        <a:spcAft>
          <a:spcPct val="0"/>
        </a:spcAft>
        <a:buBlip>
          <a:blip r:embed="rId20"/>
        </a:buBlip>
        <a:defRPr sz="2400">
          <a:solidFill>
            <a:schemeClr val="tx1"/>
          </a:solidFill>
          <a:latin typeface="+mn-lt"/>
          <a:cs typeface="+mn-cs"/>
        </a:defRPr>
      </a:lvl8pPr>
      <a:lvl9pPr marL="3886200" indent="-228600" algn="l" rtl="0" fontAlgn="base">
        <a:spcBef>
          <a:spcPct val="20000"/>
        </a:spcBef>
        <a:spcAft>
          <a:spcPct val="0"/>
        </a:spcAft>
        <a:buBlip>
          <a:blip r:embed="rId20"/>
        </a:buBlip>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89000" y="1295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Mastertitelformat bearbeiten</a:t>
            </a:r>
          </a:p>
        </p:txBody>
      </p:sp>
      <p:sp>
        <p:nvSpPr>
          <p:cNvPr id="1027" name="Rectangle 3"/>
          <p:cNvSpPr>
            <a:spLocks noGrp="1" noChangeArrowheads="1"/>
          </p:cNvSpPr>
          <p:nvPr>
            <p:ph type="body" idx="1"/>
          </p:nvPr>
        </p:nvSpPr>
        <p:spPr bwMode="auto">
          <a:xfrm>
            <a:off x="914400" y="2514600"/>
            <a:ext cx="77724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Mastertextformat bearbeiten</a:t>
            </a:r>
          </a:p>
          <a:p>
            <a:pPr lvl="1"/>
            <a:r>
              <a:rPr lang="de-DE" altLang="de-DE" smtClean="0"/>
              <a:t>Zweite Ebene</a:t>
            </a:r>
          </a:p>
        </p:txBody>
      </p:sp>
      <p:sp>
        <p:nvSpPr>
          <p:cNvPr id="1028" name="Rectangle 4"/>
          <p:cNvSpPr>
            <a:spLocks noGrp="1" noChangeArrowheads="1"/>
          </p:cNvSpPr>
          <p:nvPr>
            <p:ph type="dt" sz="half" idx="2"/>
          </p:nvPr>
        </p:nvSpPr>
        <p:spPr bwMode="auto">
          <a:xfrm>
            <a:off x="914400" y="60960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2"/>
                </a:solidFill>
                <a:latin typeface="+mn-lt"/>
              </a:defRPr>
            </a:lvl1pPr>
          </a:lstStyle>
          <a:p>
            <a:pPr eaLnBrk="0" hangingPunct="0">
              <a:spcBef>
                <a:spcPct val="0"/>
              </a:spcBef>
              <a:defRPr/>
            </a:pPr>
            <a:endParaRPr lang="de-DE">
              <a:solidFill>
                <a:srgbClr val="808080"/>
              </a:solidFill>
            </a:endParaRPr>
          </a:p>
        </p:txBody>
      </p:sp>
      <p:sp>
        <p:nvSpPr>
          <p:cNvPr id="1029" name="Rectangle 5"/>
          <p:cNvSpPr>
            <a:spLocks noGrp="1" noChangeArrowheads="1"/>
          </p:cNvSpPr>
          <p:nvPr>
            <p:ph type="ftr" sz="quarter" idx="3"/>
          </p:nvPr>
        </p:nvSpPr>
        <p:spPr bwMode="auto">
          <a:xfrm>
            <a:off x="3492500" y="6092825"/>
            <a:ext cx="2663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lang="de-DE" sz="1400" kern="1200">
                <a:solidFill>
                  <a:schemeClr val="bg2"/>
                </a:solidFill>
                <a:latin typeface="+mn-lt"/>
                <a:ea typeface="+mn-ea"/>
                <a:cs typeface="+mn-cs"/>
              </a:defRPr>
            </a:lvl1pPr>
          </a:lstStyle>
          <a:p>
            <a:pPr>
              <a:defRPr/>
            </a:pPr>
            <a:r>
              <a:rPr lang="de-AT">
                <a:solidFill>
                  <a:srgbClr val="808080"/>
                </a:solidFill>
              </a:rPr>
              <a:t>WIPO Seminar Wien 27.2.2014</a:t>
            </a:r>
          </a:p>
        </p:txBody>
      </p:sp>
      <p:sp>
        <p:nvSpPr>
          <p:cNvPr id="1030" name="Rectangle 6"/>
          <p:cNvSpPr>
            <a:spLocks noGrp="1" noChangeArrowheads="1"/>
          </p:cNvSpPr>
          <p:nvPr>
            <p:ph type="sldNum" sz="quarter" idx="4"/>
          </p:nvPr>
        </p:nvSpPr>
        <p:spPr bwMode="auto">
          <a:xfrm>
            <a:off x="6553200" y="609282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lang="de-DE" sz="1400" kern="1200">
                <a:solidFill>
                  <a:schemeClr val="bg2"/>
                </a:solidFill>
                <a:latin typeface="+mn-lt"/>
                <a:ea typeface="+mn-ea"/>
                <a:cs typeface="+mn-cs"/>
              </a:defRPr>
            </a:lvl1pPr>
          </a:lstStyle>
          <a:p>
            <a:pPr>
              <a:defRPr/>
            </a:pPr>
            <a:fld id="{DA14EFD3-47AB-435D-BFE8-7C65A7F178DC}" type="slidenum">
              <a:rPr lang="de-AT">
                <a:solidFill>
                  <a:srgbClr val="808080"/>
                </a:solidFill>
              </a:rPr>
              <a:pPr>
                <a:defRPr/>
              </a:pPr>
              <a:t>‹#›</a:t>
            </a:fld>
            <a:endParaRPr lang="de-AT" dirty="0">
              <a:solidFill>
                <a:srgbClr val="808080"/>
              </a:solidFill>
            </a:endParaRPr>
          </a:p>
        </p:txBody>
      </p:sp>
      <p:pic>
        <p:nvPicPr>
          <p:cNvPr id="103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7650" y="228600"/>
            <a:ext cx="22669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88996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ransition>
    <p:cover/>
  </p:transition>
  <p:hf hdr="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defRPr sz="1700" b="1">
          <a:solidFill>
            <a:schemeClr val="tx1"/>
          </a:solidFill>
          <a:latin typeface="+mn-lt"/>
          <a:ea typeface="+mn-ea"/>
          <a:cs typeface="+mn-cs"/>
        </a:defRPr>
      </a:lvl1pPr>
      <a:lvl2pPr marL="190500" indent="266700" algn="l" rtl="0" eaLnBrk="0" fontAlgn="base" hangingPunct="0">
        <a:spcBef>
          <a:spcPct val="20000"/>
        </a:spcBef>
        <a:spcAft>
          <a:spcPct val="0"/>
        </a:spcAft>
        <a:defRPr sz="1700">
          <a:solidFill>
            <a:schemeClr val="tx1"/>
          </a:solidFill>
          <a:latin typeface="+mn-lt"/>
        </a:defRPr>
      </a:lvl2pPr>
      <a:lvl3pPr marL="1200150" indent="-228600" algn="l" rtl="0" eaLnBrk="0" fontAlgn="base" hangingPunct="0">
        <a:spcBef>
          <a:spcPct val="20000"/>
        </a:spcBef>
        <a:spcAft>
          <a:spcPct val="0"/>
        </a:spcAft>
        <a:defRPr sz="1600">
          <a:solidFill>
            <a:schemeClr val="tx1"/>
          </a:solidFill>
          <a:latin typeface="+mn-lt"/>
        </a:defRPr>
      </a:lvl3pPr>
      <a:lvl4pPr marL="1657350" indent="-266700" algn="l" rtl="0" eaLnBrk="0" fontAlgn="base" hangingPunct="0">
        <a:spcBef>
          <a:spcPct val="20000"/>
        </a:spcBef>
        <a:spcAft>
          <a:spcPct val="0"/>
        </a:spcAft>
        <a:buChar char="–"/>
        <a:defRPr sz="2000">
          <a:solidFill>
            <a:schemeClr val="tx1"/>
          </a:solidFill>
          <a:latin typeface="Times" pitchFamily="18" charset="0"/>
        </a:defRPr>
      </a:lvl4pPr>
      <a:lvl5pPr marL="3375025" indent="-228600" algn="l" rtl="0" eaLnBrk="0" fontAlgn="base" hangingPunct="0">
        <a:spcBef>
          <a:spcPct val="20000"/>
        </a:spcBef>
        <a:spcAft>
          <a:spcPct val="0"/>
        </a:spcAft>
        <a:buChar char="»"/>
        <a:defRPr sz="2000">
          <a:solidFill>
            <a:schemeClr val="tx1"/>
          </a:solidFill>
          <a:latin typeface="Times" pitchFamily="18" charset="0"/>
        </a:defRPr>
      </a:lvl5pPr>
      <a:lvl6pPr marL="3832225" indent="-228600" algn="l" rtl="0" fontAlgn="base">
        <a:spcBef>
          <a:spcPct val="20000"/>
        </a:spcBef>
        <a:spcAft>
          <a:spcPct val="0"/>
        </a:spcAft>
        <a:buChar char="»"/>
        <a:defRPr sz="2000">
          <a:solidFill>
            <a:schemeClr val="tx1"/>
          </a:solidFill>
          <a:latin typeface="Times" pitchFamily="18" charset="0"/>
        </a:defRPr>
      </a:lvl6pPr>
      <a:lvl7pPr marL="4289425" indent="-228600" algn="l" rtl="0" fontAlgn="base">
        <a:spcBef>
          <a:spcPct val="20000"/>
        </a:spcBef>
        <a:spcAft>
          <a:spcPct val="0"/>
        </a:spcAft>
        <a:buChar char="»"/>
        <a:defRPr sz="2000">
          <a:solidFill>
            <a:schemeClr val="tx1"/>
          </a:solidFill>
          <a:latin typeface="Times" pitchFamily="18" charset="0"/>
        </a:defRPr>
      </a:lvl7pPr>
      <a:lvl8pPr marL="4746625" indent="-228600" algn="l" rtl="0" fontAlgn="base">
        <a:spcBef>
          <a:spcPct val="20000"/>
        </a:spcBef>
        <a:spcAft>
          <a:spcPct val="0"/>
        </a:spcAft>
        <a:buChar char="»"/>
        <a:defRPr sz="2000">
          <a:solidFill>
            <a:schemeClr val="tx1"/>
          </a:solidFill>
          <a:latin typeface="Times" pitchFamily="18" charset="0"/>
        </a:defRPr>
      </a:lvl8pPr>
      <a:lvl9pPr marL="5203825" indent="-228600" algn="l" rtl="0" fontAlgn="base">
        <a:spcBef>
          <a:spcPct val="20000"/>
        </a:spcBef>
        <a:spcAft>
          <a:spcPct val="0"/>
        </a:spcAft>
        <a:buChar char="»"/>
        <a:defRPr sz="2000">
          <a:solidFill>
            <a:schemeClr val="tx1"/>
          </a:solidFill>
          <a:latin typeface="Times" pitchFamily="18"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hyperlink" Target="http://www.wipo.int/amc/en/center/specific-sectors/" TargetMode="Externa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2.xml"/></Relationships>
</file>

<file path=ppt/slides/_rels/slide1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2.xml"/></Relationships>
</file>

<file path=ppt/slides/_rels/slide114.xml.rels><?xml version="1.0" encoding="UTF-8" standalone="yes"?>
<Relationships xmlns="http://schemas.openxmlformats.org/package/2006/relationships"><Relationship Id="rId26" Type="http://schemas.openxmlformats.org/officeDocument/2006/relationships/hyperlink" Target="http://www.wipo.int/hague/en/" TargetMode="External"/><Relationship Id="rId21" Type="http://schemas.openxmlformats.org/officeDocument/2006/relationships/hyperlink" Target="http://www.wipo.int/procurement/en/" TargetMode="External"/><Relationship Id="rId34" Type="http://schemas.openxmlformats.org/officeDocument/2006/relationships/hyperlink" Target="http://www.wipo.int/ip-development/en/" TargetMode="External"/><Relationship Id="rId42" Type="http://schemas.openxmlformats.org/officeDocument/2006/relationships/hyperlink" Target="http://www.wipo.int/ip-outreach/en/" TargetMode="External"/><Relationship Id="rId47" Type="http://schemas.openxmlformats.org/officeDocument/2006/relationships/hyperlink" Target="http://www.wipo.int/ebookshop/" TargetMode="External"/><Relationship Id="rId50" Type="http://schemas.openxmlformats.org/officeDocument/2006/relationships/hyperlink" Target="http://www.wipo.int/about-ip/en/iprm/" TargetMode="External"/><Relationship Id="rId55" Type="http://schemas.openxmlformats.org/officeDocument/2006/relationships/hyperlink" Target="http://www.wipo.int/ipstats/en/" TargetMode="External"/><Relationship Id="rId63" Type="http://schemas.openxmlformats.org/officeDocument/2006/relationships/hyperlink" Target="http://www.wipo.int/meetings/en/" TargetMode="External"/><Relationship Id="rId68" Type="http://schemas.openxmlformats.org/officeDocument/2006/relationships/hyperlink" Target="http://www.wipo.int/romarin" TargetMode="External"/><Relationship Id="rId76" Type="http://schemas.openxmlformats.org/officeDocument/2006/relationships/hyperlink" Target="http://www.wipo.int/classifications/nivilo/nice/index.htm" TargetMode="External"/><Relationship Id="rId84" Type="http://schemas.openxmlformats.org/officeDocument/2006/relationships/hyperlink" Target="http://www.wipo.int/romarin/WEB-INF/jsp/list.jsp#fragment-summary" TargetMode="External"/><Relationship Id="rId89" Type="http://schemas.openxmlformats.org/officeDocument/2006/relationships/image" Target="../media/image76.png"/><Relationship Id="rId97" Type="http://schemas.openxmlformats.org/officeDocument/2006/relationships/image" Target="../media/image84.jpeg"/><Relationship Id="rId7" Type="http://schemas.openxmlformats.org/officeDocument/2006/relationships/hyperlink" Target="http://www.wipo.int/accessibility/en/" TargetMode="External"/><Relationship Id="rId71" Type="http://schemas.openxmlformats.org/officeDocument/2006/relationships/hyperlink" Target="http://www.wipo.int/romarin/preferences.do" TargetMode="External"/><Relationship Id="rId92" Type="http://schemas.openxmlformats.org/officeDocument/2006/relationships/image" Target="../media/image79.png"/><Relationship Id="rId2" Type="http://schemas.openxmlformats.org/officeDocument/2006/relationships/image" Target="../media/image2.jpeg"/><Relationship Id="rId16" Type="http://schemas.openxmlformats.org/officeDocument/2006/relationships/hyperlink" Target="http://www.wipo.int/about-wipo/en/budget/" TargetMode="External"/><Relationship Id="rId29" Type="http://schemas.openxmlformats.org/officeDocument/2006/relationships/hyperlink" Target="http://www.wipo.int/amc/en/" TargetMode="External"/><Relationship Id="rId11" Type="http://schemas.openxmlformats.org/officeDocument/2006/relationships/hyperlink" Target="http://www.wipo.int/about-wipo/en/how_wipo_works.html" TargetMode="External"/><Relationship Id="rId24" Type="http://schemas.openxmlformats.org/officeDocument/2006/relationships/hyperlink" Target="http://www.wipo.int/pct/en/" TargetMode="External"/><Relationship Id="rId32" Type="http://schemas.openxmlformats.org/officeDocument/2006/relationships/hyperlink" Target="http://www.wipo.int/activities/en/" TargetMode="External"/><Relationship Id="rId37" Type="http://schemas.openxmlformats.org/officeDocument/2006/relationships/hyperlink" Target="http://www.wipo.int/econ_stat/en/economics/" TargetMode="External"/><Relationship Id="rId40" Type="http://schemas.openxmlformats.org/officeDocument/2006/relationships/hyperlink" Target="http://www.wipo.int/sme/en/" TargetMode="External"/><Relationship Id="rId45" Type="http://schemas.openxmlformats.org/officeDocument/2006/relationships/hyperlink" Target="http://www.wipo.int/ip-competition/en/" TargetMode="External"/><Relationship Id="rId53" Type="http://schemas.openxmlformats.org/officeDocument/2006/relationships/hyperlink" Target="http://www.wipo.int/wipolex/en/" TargetMode="External"/><Relationship Id="rId58" Type="http://schemas.openxmlformats.org/officeDocument/2006/relationships/hyperlink" Target="http://www.wipo.int/tools/en/faqs.html" TargetMode="External"/><Relationship Id="rId66" Type="http://schemas.openxmlformats.org/officeDocument/2006/relationships/hyperlink" Target="http://www.wipo.int/news/en/newsfeed.jsp" TargetMode="External"/><Relationship Id="rId74" Type="http://schemas.openxmlformats.org/officeDocument/2006/relationships/hyperlink" Target="http://www.wipo.int/romarin/faq.do?Language=en" TargetMode="External"/><Relationship Id="rId79" Type="http://schemas.openxmlformats.org/officeDocument/2006/relationships/hyperlink" Target="http://www.wipo.int/export/sites/www/scit/en/standards/pdf/03-03-01.pdf#codes" TargetMode="External"/><Relationship Id="rId87" Type="http://schemas.openxmlformats.org/officeDocument/2006/relationships/hyperlink" Target="http://www.wipo.int/portal/en/scam_warning.html" TargetMode="External"/><Relationship Id="rId5" Type="http://schemas.openxmlformats.org/officeDocument/2006/relationships/hyperlink" Target="http://www.wipo.int/romarin/processLocalization.do?language=fr" TargetMode="External"/><Relationship Id="rId61" Type="http://schemas.openxmlformats.org/officeDocument/2006/relationships/hyperlink" Target="http://www.wipo.int/wipo_magazine/en/" TargetMode="External"/><Relationship Id="rId82" Type="http://schemas.openxmlformats.org/officeDocument/2006/relationships/hyperlink" Target="http://www.wipo.int/romarin/detail.do?ID=27&amp;move=fwd" TargetMode="External"/><Relationship Id="rId90" Type="http://schemas.openxmlformats.org/officeDocument/2006/relationships/image" Target="../media/image77.png"/><Relationship Id="rId95" Type="http://schemas.openxmlformats.org/officeDocument/2006/relationships/image" Target="../media/image82.png"/><Relationship Id="rId19" Type="http://schemas.openxmlformats.org/officeDocument/2006/relationships/hyperlink" Target="http://www.wipo.int/about-wipo/en/strategic_realignment/" TargetMode="External"/><Relationship Id="rId14" Type="http://schemas.openxmlformats.org/officeDocument/2006/relationships/hyperlink" Target="http://www.wipo.int/about-wipo/en/assemblies/" TargetMode="External"/><Relationship Id="rId22" Type="http://schemas.openxmlformats.org/officeDocument/2006/relationships/hyperlink" Target="http://www.wipo.int/about-wipo/en/offices/" TargetMode="External"/><Relationship Id="rId27" Type="http://schemas.openxmlformats.org/officeDocument/2006/relationships/hyperlink" Target="http://www.wipo.int/lisbon/en/" TargetMode="External"/><Relationship Id="rId30" Type="http://schemas.openxmlformats.org/officeDocument/2006/relationships/hyperlink" Target="http://www.wipo.int/amc/en/domains/" TargetMode="External"/><Relationship Id="rId35" Type="http://schemas.openxmlformats.org/officeDocument/2006/relationships/hyperlink" Target="http://www.wipo.int/copyright/en/" TargetMode="External"/><Relationship Id="rId43" Type="http://schemas.openxmlformats.org/officeDocument/2006/relationships/hyperlink" Target="http://www.wipo.int/enforcement/en/" TargetMode="External"/><Relationship Id="rId48" Type="http://schemas.openxmlformats.org/officeDocument/2006/relationships/hyperlink" Target="http://www.wipo.int/freepublications/en/" TargetMode="External"/><Relationship Id="rId56" Type="http://schemas.openxmlformats.org/officeDocument/2006/relationships/hyperlink" Target="http://www.wipo.int/standards/en/" TargetMode="External"/><Relationship Id="rId64" Type="http://schemas.openxmlformats.org/officeDocument/2006/relationships/hyperlink" Target="http://www.wipo.int/about-ip/en/world_ip/" TargetMode="External"/><Relationship Id="rId69" Type="http://schemas.openxmlformats.org/officeDocument/2006/relationships/hyperlink" Target="http://www.wipo.int/romarin/newSearch.do" TargetMode="External"/><Relationship Id="rId77" Type="http://schemas.openxmlformats.org/officeDocument/2006/relationships/hyperlink" Target="http://www.wipo.int/classifications/nivilo/vienna/index.htm" TargetMode="External"/><Relationship Id="rId8" Type="http://schemas.openxmlformats.org/officeDocument/2006/relationships/hyperlink" Target="http://www.wipo.int/tools/en/sitemap.html" TargetMode="External"/><Relationship Id="rId51" Type="http://schemas.openxmlformats.org/officeDocument/2006/relationships/hyperlink" Target="http://www.wipo.int/wipogold/en/" TargetMode="External"/><Relationship Id="rId72" Type="http://schemas.openxmlformats.org/officeDocument/2006/relationships/hyperlink" Target="http://www.wipo.int/romarin/samples.do?Language=en" TargetMode="External"/><Relationship Id="rId80" Type="http://schemas.openxmlformats.org/officeDocument/2006/relationships/hyperlink" Target="http://www.wipo.int/romarin/searchHit.do" TargetMode="External"/><Relationship Id="rId85" Type="http://schemas.openxmlformats.org/officeDocument/2006/relationships/hyperlink" Target="http://www.wipo.int/romarin/WEB-INF/jsp/list.jsp#fragment-office" TargetMode="External"/><Relationship Id="rId93" Type="http://schemas.openxmlformats.org/officeDocument/2006/relationships/image" Target="../media/image80.png"/><Relationship Id="rId98" Type="http://schemas.openxmlformats.org/officeDocument/2006/relationships/image" Target="../media/image85.wmf"/><Relationship Id="rId3" Type="http://schemas.openxmlformats.org/officeDocument/2006/relationships/hyperlink" Target="http://www.wipo.int/portal/index.html.en" TargetMode="External"/><Relationship Id="rId12" Type="http://schemas.openxmlformats.org/officeDocument/2006/relationships/hyperlink" Target="http://www.wipo.int/about-wipo/en/dgo/" TargetMode="External"/><Relationship Id="rId17" Type="http://schemas.openxmlformats.org/officeDocument/2006/relationships/hyperlink" Target="http://www.wipo.int/about-wipo/en/budget/financial.html" TargetMode="External"/><Relationship Id="rId25" Type="http://schemas.openxmlformats.org/officeDocument/2006/relationships/hyperlink" Target="http://www.wipo.int/madrid/en/" TargetMode="External"/><Relationship Id="rId33" Type="http://schemas.openxmlformats.org/officeDocument/2006/relationships/hyperlink" Target="http://www.wipo.int/activities/en/development_iplaw.html" TargetMode="External"/><Relationship Id="rId38" Type="http://schemas.openxmlformats.org/officeDocument/2006/relationships/hyperlink" Target="http://www.wipo.int/dcea/en/" TargetMode="External"/><Relationship Id="rId46" Type="http://schemas.openxmlformats.org/officeDocument/2006/relationships/hyperlink" Target="http://www.wipo.int/resource/en/" TargetMode="External"/><Relationship Id="rId59" Type="http://schemas.openxmlformats.org/officeDocument/2006/relationships/hyperlink" Target="http://www.wipo.int/news/en/" TargetMode="External"/><Relationship Id="rId67" Type="http://schemas.openxmlformats.org/officeDocument/2006/relationships/hyperlink" Target="http://www.wipo.int/romarin/" TargetMode="External"/><Relationship Id="rId20" Type="http://schemas.openxmlformats.org/officeDocument/2006/relationships/hyperlink" Target="http://www.wipo.int/hr/en/" TargetMode="External"/><Relationship Id="rId41" Type="http://schemas.openxmlformats.org/officeDocument/2006/relationships/hyperlink" Target="http://www.wipo.int/academy/en/" TargetMode="External"/><Relationship Id="rId54" Type="http://schemas.openxmlformats.org/officeDocument/2006/relationships/hyperlink" Target="http://www.wipo.int/directory/en/urls.jsp" TargetMode="External"/><Relationship Id="rId62" Type="http://schemas.openxmlformats.org/officeDocument/2006/relationships/hyperlink" Target="http://www.wipo.int/meetings/en/calendar.jsp" TargetMode="External"/><Relationship Id="rId70" Type="http://schemas.openxmlformats.org/officeDocument/2006/relationships/hyperlink" Target="http://www.wipo.int/romarin/newAdvSearch.do" TargetMode="External"/><Relationship Id="rId75" Type="http://schemas.openxmlformats.org/officeDocument/2006/relationships/hyperlink" Target="http://www.wipo.int/tools/en/contacts?default_area=romarin/" TargetMode="External"/><Relationship Id="rId83" Type="http://schemas.openxmlformats.org/officeDocument/2006/relationships/hyperlink" Target="http://www.wipo.int/romarin/WEB-INF/jsp/list.jsp#fragment-detail" TargetMode="External"/><Relationship Id="rId88" Type="http://schemas.openxmlformats.org/officeDocument/2006/relationships/hyperlink" Target="http://www.wipo.int/tools/en/disclaim.html" TargetMode="External"/><Relationship Id="rId91" Type="http://schemas.openxmlformats.org/officeDocument/2006/relationships/image" Target="../media/image78.png"/><Relationship Id="rId96" Type="http://schemas.openxmlformats.org/officeDocument/2006/relationships/image" Target="../media/image83.png"/><Relationship Id="rId1" Type="http://schemas.openxmlformats.org/officeDocument/2006/relationships/slideLayout" Target="../slideLayouts/slideLayout22.xml"/><Relationship Id="rId6" Type="http://schemas.openxmlformats.org/officeDocument/2006/relationships/hyperlink" Target="http://www.wipo.int/contact/en/" TargetMode="External"/><Relationship Id="rId15" Type="http://schemas.openxmlformats.org/officeDocument/2006/relationships/hyperlink" Target="http://www.wipo.int/treaties/en/" TargetMode="External"/><Relationship Id="rId23" Type="http://schemas.openxmlformats.org/officeDocument/2006/relationships/hyperlink" Target="http://www.wipo.int/services/en/" TargetMode="External"/><Relationship Id="rId28" Type="http://schemas.openxmlformats.org/officeDocument/2006/relationships/hyperlink" Target="http://www.wipo.int/article6ter/en/" TargetMode="External"/><Relationship Id="rId36" Type="http://schemas.openxmlformats.org/officeDocument/2006/relationships/hyperlink" Target="http://www.wipo.int/tk/en/" TargetMode="External"/><Relationship Id="rId49" Type="http://schemas.openxmlformats.org/officeDocument/2006/relationships/hyperlink" Target="http://www.wipo.int/meetings/en/archive.jsp" TargetMode="External"/><Relationship Id="rId57" Type="http://schemas.openxmlformats.org/officeDocument/2006/relationships/hyperlink" Target="http://www.wipo.int/library/en/" TargetMode="External"/><Relationship Id="rId10" Type="http://schemas.openxmlformats.org/officeDocument/2006/relationships/hyperlink" Target="http://www.wipo.int/about-ip/en/" TargetMode="External"/><Relationship Id="rId31" Type="http://schemas.openxmlformats.org/officeDocument/2006/relationships/hyperlink" Target="http://www.wipo.int/classifications/en/" TargetMode="External"/><Relationship Id="rId44" Type="http://schemas.openxmlformats.org/officeDocument/2006/relationships/hyperlink" Target="http://www.wipo.int/globalchallenges/en/" TargetMode="External"/><Relationship Id="rId52" Type="http://schemas.openxmlformats.org/officeDocument/2006/relationships/hyperlink" Target="http://www.wipo.int/ipadvantage/en/" TargetMode="External"/><Relationship Id="rId60" Type="http://schemas.openxmlformats.org/officeDocument/2006/relationships/hyperlink" Target="http://www.wipo.int/pressroom/en/" TargetMode="External"/><Relationship Id="rId65" Type="http://schemas.openxmlformats.org/officeDocument/2006/relationships/hyperlink" Target="http://www.wipo.int/tools/en/mailing-lists/" TargetMode="External"/><Relationship Id="rId73" Type="http://schemas.openxmlformats.org/officeDocument/2006/relationships/hyperlink" Target="http://www.wipo.int/romarin/help.do?Language=en" TargetMode="External"/><Relationship Id="rId78" Type="http://schemas.openxmlformats.org/officeDocument/2006/relationships/hyperlink" Target="http://www.wipo.int/standards/en/pdf/03-60-01.pdf#INID" TargetMode="External"/><Relationship Id="rId81" Type="http://schemas.openxmlformats.org/officeDocument/2006/relationships/hyperlink" Target="http://www.wipo.int/romarin/detail.do?ID=27&amp;move=bck" TargetMode="External"/><Relationship Id="rId86" Type="http://schemas.openxmlformats.org/officeDocument/2006/relationships/hyperlink" Target="http://www.wipo.int/romarin/detail.do?PDF=Y&amp;ID=27" TargetMode="External"/><Relationship Id="rId94" Type="http://schemas.openxmlformats.org/officeDocument/2006/relationships/image" Target="../media/image81.png"/><Relationship Id="rId4" Type="http://schemas.openxmlformats.org/officeDocument/2006/relationships/hyperlink" Target="http://www.wipo.int/romarin/processLocalization.do?language=es" TargetMode="External"/><Relationship Id="rId9" Type="http://schemas.openxmlformats.org/officeDocument/2006/relationships/hyperlink" Target="http://www.wipo.int/about-wipo/en/" TargetMode="External"/><Relationship Id="rId13" Type="http://schemas.openxmlformats.org/officeDocument/2006/relationships/hyperlink" Target="http://www.wipo.int/members/en/" TargetMode="External"/><Relationship Id="rId18" Type="http://schemas.openxmlformats.org/officeDocument/2006/relationships/hyperlink" Target="http://www.wipo.int/about-wipo/en/oversight/" TargetMode="External"/><Relationship Id="rId39" Type="http://schemas.openxmlformats.org/officeDocument/2006/relationships/hyperlink" Target="http://www.wipo.int/global_ip/en/" TargetMode="External"/></Relationships>
</file>

<file path=ppt/slides/_rels/slide11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intranet.wipo.int/portal/en/" TargetMode="External"/><Relationship Id="rId1" Type="http://schemas.openxmlformats.org/officeDocument/2006/relationships/slideLayout" Target="../slideLayouts/slideLayout17.xml"/><Relationship Id="rId4" Type="http://schemas.openxmlformats.org/officeDocument/2006/relationships/image" Target="../media/image8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17.xml"/><Relationship Id="rId1" Type="http://schemas.openxmlformats.org/officeDocument/2006/relationships/vmlDrawing" Target="../drawings/vmlDrawing5.vml"/><Relationship Id="rId4" Type="http://schemas.openxmlformats.org/officeDocument/2006/relationships/image" Target="../media/image89.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92.png"/><Relationship Id="rId5" Type="http://schemas.openxmlformats.org/officeDocument/2006/relationships/image" Target="../media/image86.png"/><Relationship Id="rId4" Type="http://schemas.openxmlformats.org/officeDocument/2006/relationships/image" Target="../media/image91.png"/></Relationships>
</file>

<file path=ppt/slides/_rels/slide128.xml.rels><?xml version="1.0" encoding="UTF-8" standalone="yes"?>
<Relationships xmlns="http://schemas.openxmlformats.org/package/2006/relationships"><Relationship Id="rId3" Type="http://schemas.openxmlformats.org/officeDocument/2006/relationships/hyperlink" Target="http://www.google.at/url?sa=i&amp;rct=j&amp;q=&amp;esrc=s&amp;frm=1&amp;source=images&amp;cd=&amp;cad=rja&amp;docid=2WWDSkPd1tzOLM&amp;tbnid=6h9Vl6E8YFJ_5M:&amp;ved=0CAUQjRw&amp;url=http://audiphoto.org/audi-a4-1999/&amp;ei=-V77Uu20GsPWtQat_oCYBA&amp;bvm=bv.61190604,d.bGQ&amp;psig=AFQjCNFehPt9rugLFFUic22fc_ihxdtF1g&amp;ust=1392291918333446" TargetMode="External"/><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1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image" Target="../media/image96.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96.png"/></Relationships>
</file>

<file path=ppt/slides/_rels/slide131.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1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17.xml"/><Relationship Id="rId4" Type="http://schemas.openxmlformats.org/officeDocument/2006/relationships/image" Target="../media/image99.jpeg"/></Relationships>
</file>

<file path=ppt/slides/_rels/slide1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104.png"/></Relationships>
</file>

<file path=ppt/slides/_rels/slide134.xml.rels><?xml version="1.0" encoding="UTF-8" standalone="yes"?>
<Relationships xmlns="http://schemas.openxmlformats.org/package/2006/relationships"><Relationship Id="rId2" Type="http://schemas.openxmlformats.org/officeDocument/2006/relationships/hyperlink" Target="http://www.wipo.int/madrid/en/" TargetMode="External"/><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3" Type="http://schemas.openxmlformats.org/officeDocument/2006/relationships/hyperlink" Target="http://www.wipo.int/madrid/en/services/" TargetMode="External"/><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2.jpeg"/></Relationships>
</file>

<file path=ppt/slides/_rels/slide1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2.xml"/></Relationships>
</file>

<file path=ppt/slides/_rels/slide14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2.xml"/></Relationships>
</file>

<file path=ppt/slides/_rels/slide14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2.xml"/></Relationships>
</file>

<file path=ppt/slides/_rels/slide14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7.xml"/></Relationships>
</file>

<file path=ppt/slides/_rels/slide1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15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7.xml"/></Relationships>
</file>

<file path=ppt/slides/_rels/slide15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7.xml"/></Relationships>
</file>

<file path=ppt/slides/_rels/slide16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7.xml"/></Relationships>
</file>

<file path=ppt/slides/_rels/slide16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7.xml"/><Relationship Id="rId4" Type="http://schemas.openxmlformats.org/officeDocument/2006/relationships/image" Target="../media/image120.png"/></Relationships>
</file>

<file path=ppt/slides/_rels/slide16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7.xml"/></Relationships>
</file>

<file path=ppt/slides/_rels/slide16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7.xml"/></Relationships>
</file>

<file path=ppt/slides/_rels/slide16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7.xml"/></Relationships>
</file>

<file path=ppt/slides/_rels/slide16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7.xml"/></Relationships>
</file>

<file path=ppt/slides/_rels/slide167.x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slideLayout" Target="../slideLayouts/slideLayout17.xml"/></Relationships>
</file>

<file path=ppt/slides/_rels/slide16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7.xml"/></Relationships>
</file>

<file path=ppt/slides/_rels/slide16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7.xml"/></Relationships>
</file>

<file path=ppt/slides/_rels/slide17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7.xml"/></Relationships>
</file>

<file path=ppt/slides/_rels/slide17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7.xml"/></Relationships>
</file>

<file path=ppt/slides/_rels/slide17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7.xml"/></Relationships>
</file>

<file path=ppt/slides/_rels/slide17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7.xml"/></Relationships>
</file>

<file path=ppt/slides/_rels/slide17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7.xml"/></Relationships>
</file>

<file path=ppt/slides/_rels/slide17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7.xml"/></Relationships>
</file>

<file path=ppt/slides/_rels/slide17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18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7.xml"/></Relationships>
</file>

<file path=ppt/slides/_rels/slide18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7.xml"/></Relationships>
</file>

<file path=ppt/slides/_rels/slide18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7.xml"/></Relationships>
</file>

<file path=ppt/slides/_rels/slide18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18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7.xml"/></Relationships>
</file>

<file path=ppt/slides/_rels/slide18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7.xml"/></Relationships>
</file>

<file path=ppt/slides/_rels/slide18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7.xml"/></Relationships>
</file>

<file path=ppt/slides/_rels/slide19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7.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wmf"/><Relationship Id="rId2" Type="http://schemas.openxmlformats.org/officeDocument/2006/relationships/image" Target="../media/image145.png"/><Relationship Id="rId1" Type="http://schemas.openxmlformats.org/officeDocument/2006/relationships/slideLayout" Target="../slideLayouts/slideLayout1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9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7.xml"/></Relationships>
</file>

<file path=ppt/slides/_rels/slide19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7.xml"/></Relationships>
</file>

<file path=ppt/slides/_rels/slide20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4.xml.rels><?xml version="1.0" encoding="UTF-8" standalone="yes"?>
<Relationships xmlns="http://schemas.openxmlformats.org/package/2006/relationships"><Relationship Id="rId8" Type="http://schemas.openxmlformats.org/officeDocument/2006/relationships/image" Target="../media/image162.jpeg"/><Relationship Id="rId13" Type="http://schemas.openxmlformats.org/officeDocument/2006/relationships/image" Target="../media/image167.png"/><Relationship Id="rId18" Type="http://schemas.openxmlformats.org/officeDocument/2006/relationships/image" Target="../media/image172.jpeg"/><Relationship Id="rId26" Type="http://schemas.openxmlformats.org/officeDocument/2006/relationships/image" Target="../media/image180.png"/><Relationship Id="rId39" Type="http://schemas.openxmlformats.org/officeDocument/2006/relationships/image" Target="../media/image192.emf"/><Relationship Id="rId3" Type="http://schemas.openxmlformats.org/officeDocument/2006/relationships/image" Target="cid:b9ccf605-b1d0-4a84-94a0-2843a2ba8075@ictsd.local" TargetMode="External"/><Relationship Id="rId21" Type="http://schemas.openxmlformats.org/officeDocument/2006/relationships/image" Target="../media/image175.png"/><Relationship Id="rId34" Type="http://schemas.openxmlformats.org/officeDocument/2006/relationships/image" Target="../media/image188.jpeg"/><Relationship Id="rId7" Type="http://schemas.openxmlformats.org/officeDocument/2006/relationships/image" Target="../media/image161.jpeg"/><Relationship Id="rId12" Type="http://schemas.openxmlformats.org/officeDocument/2006/relationships/image" Target="../media/image166.jpeg"/><Relationship Id="rId17" Type="http://schemas.openxmlformats.org/officeDocument/2006/relationships/image" Target="../media/image171.jpeg"/><Relationship Id="rId25" Type="http://schemas.openxmlformats.org/officeDocument/2006/relationships/image" Target="../media/image179.jpeg"/><Relationship Id="rId33" Type="http://schemas.openxmlformats.org/officeDocument/2006/relationships/image" Target="../media/image187.jpeg"/><Relationship Id="rId38" Type="http://schemas.openxmlformats.org/officeDocument/2006/relationships/image" Target="../media/image191.jpeg"/><Relationship Id="rId2" Type="http://schemas.openxmlformats.org/officeDocument/2006/relationships/image" Target="../media/image157.jpeg"/><Relationship Id="rId16" Type="http://schemas.openxmlformats.org/officeDocument/2006/relationships/image" Target="../media/image170.jpeg"/><Relationship Id="rId20" Type="http://schemas.openxmlformats.org/officeDocument/2006/relationships/image" Target="../media/image174.jpeg"/><Relationship Id="rId29" Type="http://schemas.openxmlformats.org/officeDocument/2006/relationships/image" Target="../media/image183.jpeg"/><Relationship Id="rId1" Type="http://schemas.openxmlformats.org/officeDocument/2006/relationships/slideLayout" Target="../slideLayouts/slideLayout22.xml"/><Relationship Id="rId6" Type="http://schemas.openxmlformats.org/officeDocument/2006/relationships/image" Target="../media/image160.jpeg"/><Relationship Id="rId11" Type="http://schemas.openxmlformats.org/officeDocument/2006/relationships/image" Target="../media/image165.jpeg"/><Relationship Id="rId24" Type="http://schemas.openxmlformats.org/officeDocument/2006/relationships/image" Target="../media/image178.jpeg"/><Relationship Id="rId32" Type="http://schemas.openxmlformats.org/officeDocument/2006/relationships/image" Target="../media/image186.emf"/><Relationship Id="rId37" Type="http://schemas.openxmlformats.org/officeDocument/2006/relationships/image" Target="../media/image190.jpeg"/><Relationship Id="rId5" Type="http://schemas.openxmlformats.org/officeDocument/2006/relationships/image" Target="../media/image159.jpeg"/><Relationship Id="rId15" Type="http://schemas.openxmlformats.org/officeDocument/2006/relationships/image" Target="../media/image169.jpeg"/><Relationship Id="rId23" Type="http://schemas.openxmlformats.org/officeDocument/2006/relationships/image" Target="../media/image177.png"/><Relationship Id="rId28" Type="http://schemas.openxmlformats.org/officeDocument/2006/relationships/image" Target="../media/image182.jpeg"/><Relationship Id="rId36" Type="http://schemas.openxmlformats.org/officeDocument/2006/relationships/image" Target="../media/image2.jpeg"/><Relationship Id="rId10" Type="http://schemas.openxmlformats.org/officeDocument/2006/relationships/image" Target="../media/image164.jpeg"/><Relationship Id="rId19" Type="http://schemas.openxmlformats.org/officeDocument/2006/relationships/image" Target="../media/image173.png"/><Relationship Id="rId31" Type="http://schemas.openxmlformats.org/officeDocument/2006/relationships/image" Target="../media/image185.emf"/><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8.png"/><Relationship Id="rId22" Type="http://schemas.openxmlformats.org/officeDocument/2006/relationships/image" Target="../media/image176.jpeg"/><Relationship Id="rId27" Type="http://schemas.openxmlformats.org/officeDocument/2006/relationships/image" Target="../media/image181.jpeg"/><Relationship Id="rId30" Type="http://schemas.openxmlformats.org/officeDocument/2006/relationships/image" Target="../media/image184.emf"/><Relationship Id="rId35" Type="http://schemas.openxmlformats.org/officeDocument/2006/relationships/image" Target="../media/image189.emf"/></Relationships>
</file>

<file path=ppt/slides/_rels/slide205.xml.rels><?xml version="1.0" encoding="UTF-8" standalone="yes"?>
<Relationships xmlns="http://schemas.openxmlformats.org/package/2006/relationships"><Relationship Id="rId3" Type="http://schemas.openxmlformats.org/officeDocument/2006/relationships/hyperlink" Target="http://www.wipo.int/green" TargetMode="External"/><Relationship Id="rId2" Type="http://schemas.openxmlformats.org/officeDocument/2006/relationships/image" Target="../media/image193.png"/><Relationship Id="rId1" Type="http://schemas.openxmlformats.org/officeDocument/2006/relationships/slideLayout" Target="../slideLayouts/slideLayout17.xml"/></Relationships>
</file>

<file path=ppt/slides/_rels/slide20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2.jpeg"/><Relationship Id="rId1" Type="http://schemas.openxmlformats.org/officeDocument/2006/relationships/slideLayout" Target="../slideLayouts/slideLayout17.xml"/><Relationship Id="rId5" Type="http://schemas.openxmlformats.org/officeDocument/2006/relationships/image" Target="../media/image196.png"/><Relationship Id="rId4" Type="http://schemas.openxmlformats.org/officeDocument/2006/relationships/image" Target="../media/image195.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christopher.ruggerio@wipo.int"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jpeg"/><Relationship Id="rId7"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7.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2" Type="http://schemas.openxmlformats.org/officeDocument/2006/relationships/hyperlink" Target="http://www.wipo.int/pctdb" TargetMode="Externa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7.xml"/><Relationship Id="rId1" Type="http://schemas.openxmlformats.org/officeDocument/2006/relationships/vmlDrawing" Target="../drawings/vmlDrawing2.vml"/><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7.xml"/><Relationship Id="rId7" Type="http://schemas.openxmlformats.org/officeDocument/2006/relationships/image" Target="../media/image30.png"/><Relationship Id="rId2" Type="http://schemas.openxmlformats.org/officeDocument/2006/relationships/slideLayout" Target="../slideLayouts/slideLayout22.xml"/><Relationship Id="rId1" Type="http://schemas.openxmlformats.org/officeDocument/2006/relationships/vmlDrawing" Target="../drawings/vmlDrawing3.vml"/><Relationship Id="rId6" Type="http://schemas.openxmlformats.org/officeDocument/2006/relationships/image" Target="../media/image2.jpeg"/><Relationship Id="rId5" Type="http://schemas.openxmlformats.org/officeDocument/2006/relationships/image" Target="../media/image42.png"/><Relationship Id="rId4" Type="http://schemas.openxmlformats.org/officeDocument/2006/relationships/oleObject" Target="../embeddings/oleObject3.bin"/><Relationship Id="rId9"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chart" Target="../charts/chart4.xml"/><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4.wmf"/><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oleObject" Target="../embeddings/oleObject4.bin"/><Relationship Id="rId7" Type="http://schemas.openxmlformats.org/officeDocument/2006/relationships/image" Target="../media/image31.png"/><Relationship Id="rId2" Type="http://schemas.openxmlformats.org/officeDocument/2006/relationships/slideLayout" Target="../slideLayouts/slideLayout17.xml"/><Relationship Id="rId1" Type="http://schemas.openxmlformats.org/officeDocument/2006/relationships/vmlDrawing" Target="../drawings/vmlDrawing4.vml"/><Relationship Id="rId6" Type="http://schemas.openxmlformats.org/officeDocument/2006/relationships/image" Target="../media/image30.png"/><Relationship Id="rId5" Type="http://schemas.openxmlformats.org/officeDocument/2006/relationships/image" Target="../media/image2.jpeg"/><Relationship Id="rId4" Type="http://schemas.openxmlformats.org/officeDocument/2006/relationships/image" Target="../media/image45.emf"/></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47.wmf"/><Relationship Id="rId7"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jpeg"/></Relationships>
</file>

<file path=ppt/slides/_rels/slide64.xml.rels><?xml version="1.0" encoding="UTF-8" standalone="yes"?>
<Relationships xmlns="http://schemas.openxmlformats.org/package/2006/relationships"><Relationship Id="rId3" Type="http://schemas.openxmlformats.org/officeDocument/2006/relationships/image" Target="../media/image48.wmf"/><Relationship Id="rId7"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jpeg"/></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0.wmf"/><Relationship Id="rId2" Type="http://schemas.openxmlformats.org/officeDocument/2006/relationships/image" Target="../media/image2.jpeg"/><Relationship Id="rId1" Type="http://schemas.openxmlformats.org/officeDocument/2006/relationships/slideLayout" Target="../slideLayouts/slideLayout28.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32.xml"/><Relationship Id="rId5" Type="http://schemas.openxmlformats.org/officeDocument/2006/relationships/image" Target="../media/image32.png"/><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32.xml"/><Relationship Id="rId5" Type="http://schemas.openxmlformats.org/officeDocument/2006/relationships/image" Target="../media/image32.png"/><Relationship Id="rId4" Type="http://schemas.openxmlformats.org/officeDocument/2006/relationships/image" Target="../media/image31.png"/></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32.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79.xml.rels><?xml version="1.0" encoding="UTF-8" standalone="yes"?>
<Relationships xmlns="http://schemas.openxmlformats.org/package/2006/relationships"><Relationship Id="rId2" Type="http://schemas.openxmlformats.org/officeDocument/2006/relationships/hyperlink" Target="https://pct.wipo.int/ePCT" TargetMode="Externa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hyperlink" Target="http://www.wipo.int/pct/de" TargetMode="External"/><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hyperlink" Target="http://www.wipo.int/" TargetMode="External"/><Relationship Id="rId7" Type="http://schemas.openxmlformats.org/officeDocument/2006/relationships/image" Target="../media/image32.png"/><Relationship Id="rId2" Type="http://schemas.openxmlformats.org/officeDocument/2006/relationships/hyperlink" Target="mailto:claus.matthes@wipo.int" TargetMode="Externa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3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 Id="rId9" Type="http://schemas.openxmlformats.org/officeDocument/2006/relationships/image" Target="../media/image58.png"/></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3" Type="http://schemas.openxmlformats.org/officeDocument/2006/relationships/hyperlink" Target="http://www.wipo.int/export/sites/www/pct/en/list_states.pdf" TargetMode="External"/><Relationship Id="rId2" Type="http://schemas.openxmlformats.org/officeDocument/2006/relationships/image" Target="../media/image60.png"/><Relationship Id="rId1" Type="http://schemas.openxmlformats.org/officeDocument/2006/relationships/slideLayout" Target="../slideLayouts/slideLayout34.xml"/><Relationship Id="rId6" Type="http://schemas.openxmlformats.org/officeDocument/2006/relationships/hyperlink" Target="http://www.epo.org/law-practice/legal-texts/html/epc/2010/d/ma3.html" TargetMode="External"/><Relationship Id="rId5" Type="http://schemas.openxmlformats.org/officeDocument/2006/relationships/hyperlink" Target="http://www.wipo.int/pct/en/newslett/2014/article_0010.html" TargetMode="External"/><Relationship Id="rId4" Type="http://schemas.openxmlformats.org/officeDocument/2006/relationships/hyperlink" Target="http://www.wipo.int/pct/en/newslett/"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ipstatsdb.wipo.org/ipstatv2/ipstats/patentsSearch" TargetMode="Externa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ipstatsdb.wipo.org/ipstatv2/ipstats/patentsSearch" TargetMode="Externa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hyperlink" Target="http://www.wipo.int/edocs/mdocs/pct/en/wipo_pct_jrs_13/wipo_pct_jrs_13_ref_b_epctenvironment.pdf" TargetMode="External"/><Relationship Id="rId2" Type="http://schemas.openxmlformats.org/officeDocument/2006/relationships/image" Target="../media/image63.png"/><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hyperlink" Target="http://www.flickr.com/photos/51035555243@N01/3252563991/"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3" Type="http://schemas.openxmlformats.org/officeDocument/2006/relationships/hyperlink" Target="http://www.wipo.int/export/sites/www/pct/en/epct/pdf/epct_getting_started.pdf" TargetMode="External"/><Relationship Id="rId2" Type="http://schemas.openxmlformats.org/officeDocument/2006/relationships/hyperlink" Target="https://pct.wipo.int/ePCT" TargetMode="External"/><Relationship Id="rId1" Type="http://schemas.openxmlformats.org/officeDocument/2006/relationships/slideLayout" Target="../slideLayouts/slideLayout34.xml"/><Relationship Id="rId4" Type="http://schemas.openxmlformats.org/officeDocument/2006/relationships/image" Target="../media/image66.png"/></Relationships>
</file>

<file path=ppt/slides/_rels/slide92.xml.rels><?xml version="1.0" encoding="UTF-8" standalone="yes"?>
<Relationships xmlns="http://schemas.openxmlformats.org/package/2006/relationships"><Relationship Id="rId2" Type="http://schemas.openxmlformats.org/officeDocument/2006/relationships/hyperlink" Target="http://www.wipo.int/export/sites/www/pct/en/epct/pdf/epct_filing_guidelines.pdf" TargetMode="External"/><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3" Type="http://schemas.openxmlformats.org/officeDocument/2006/relationships/hyperlink" Target="http://www.wipo.int/pct/en/newslett/2014/article_0002.html" TargetMode="External"/><Relationship Id="rId2" Type="http://schemas.openxmlformats.org/officeDocument/2006/relationships/hyperlink" Target="http://www.wipo.int/edocs/pctndocs/en/2014/pct_news_2014_2.pdf" TargetMode="External"/><Relationship Id="rId1" Type="http://schemas.openxmlformats.org/officeDocument/2006/relationships/slideLayout" Target="../slideLayouts/slideLayout34.xml"/><Relationship Id="rId5" Type="http://schemas.openxmlformats.org/officeDocument/2006/relationships/hyperlink" Target="http://www.wipo.int/pct/guide/en/gdvol1/annexes/annexc/ax_c_se.pdf" TargetMode="External"/><Relationship Id="rId4" Type="http://schemas.openxmlformats.org/officeDocument/2006/relationships/hyperlink" Target="http://www.wipo.int/pct/guide/en/gdvol1/annexes/annexc/ax_c_at.pdf" TargetMode="External"/></Relationships>
</file>

<file path=ppt/slides/_rels/slide94.xml.rels><?xml version="1.0" encoding="UTF-8" standalone="yes"?>
<Relationships xmlns="http://schemas.openxmlformats.org/package/2006/relationships"><Relationship Id="rId2" Type="http://schemas.openxmlformats.org/officeDocument/2006/relationships/hyperlink" Target="http://www.wipo.int/export/sites/www/pct/en/epct/pdf/epct_getting_started.pdf" TargetMode="External"/><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2" Type="http://schemas.openxmlformats.org/officeDocument/2006/relationships/hyperlink" Target="mailto:Oeffentlichkeitsarbeit@patentamt.at?subject=ePCT%20Meldung%20des%20Interesses" TargetMode="External"/><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893126" y="3589994"/>
            <a:ext cx="7689686" cy="1694235"/>
          </a:xfrm>
          <a:noFill/>
        </p:spPr>
        <p:txBody>
          <a:bodyPr/>
          <a:lstStyle/>
          <a:p>
            <a:pPr eaLnBrk="1" hangingPunct="1"/>
            <a:r>
              <a:rPr lang="en-US" sz="2800" b="1" u="sng" dirty="0" smtClean="0">
                <a:solidFill>
                  <a:srgbClr val="000090"/>
                </a:solidFill>
                <a:latin typeface="Arial" charset="0"/>
                <a:ea typeface="ヒラギノ角ゴ Pro W3" charset="0"/>
                <a:cs typeface="ヒラギノ角ゴ Pro W3" charset="0"/>
              </a:rPr>
              <a:t>Seminar on WIPO Services and Initiatives </a:t>
            </a:r>
            <a:endParaRPr lang="en-US" sz="2800" b="1" u="sng" dirty="0">
              <a:solidFill>
                <a:srgbClr val="000090"/>
              </a:solidFill>
              <a:latin typeface="Arial" charset="0"/>
              <a:ea typeface="ヒラギノ角ゴ Pro W3" charset="0"/>
              <a:cs typeface="ヒラギノ角ゴ Pro W3" charset="0"/>
            </a:endParaRPr>
          </a:p>
          <a:p>
            <a:pPr eaLnBrk="1" hangingPunct="1"/>
            <a:endParaRPr lang="en-US" sz="3200" dirty="0"/>
          </a:p>
          <a:p>
            <a:pPr eaLnBrk="1" hangingPunct="1"/>
            <a:endParaRPr lang="en-US" sz="3000" b="1" dirty="0">
              <a:solidFill>
                <a:srgbClr val="00408C"/>
              </a:solidFill>
              <a:latin typeface="Arial" charset="0"/>
              <a:ea typeface="ヒラギノ角ゴ Pro W3" charset="0"/>
              <a:cs typeface="ヒラギノ角ゴ Pro W3" charset="0"/>
            </a:endParaRPr>
          </a:p>
        </p:txBody>
      </p:sp>
      <p:sp>
        <p:nvSpPr>
          <p:cNvPr id="3075" name="Text Box 5"/>
          <p:cNvSpPr txBox="1">
            <a:spLocks noChangeArrowheads="1"/>
          </p:cNvSpPr>
          <p:nvPr/>
        </p:nvSpPr>
        <p:spPr bwMode="auto">
          <a:xfrm>
            <a:off x="6732240" y="4437112"/>
            <a:ext cx="2064196"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nSpc>
                <a:spcPct val="40000"/>
              </a:lnSpc>
            </a:pPr>
            <a:r>
              <a:rPr lang="en-US" sz="1800" dirty="0" smtClean="0">
                <a:solidFill>
                  <a:srgbClr val="00408C"/>
                </a:solidFill>
                <a:latin typeface="+mj-lt"/>
                <a:ea typeface="ヒラギノ角ゴ Pro W3" charset="0"/>
                <a:cs typeface="ヒラギノ角ゴ Pro W3" charset="0"/>
              </a:rPr>
              <a:t>Vienna, Austria  </a:t>
            </a:r>
            <a:endParaRPr lang="en-US" sz="1800" dirty="0">
              <a:solidFill>
                <a:srgbClr val="00408C"/>
              </a:solidFill>
              <a:latin typeface="+mj-lt"/>
              <a:ea typeface="ヒラギノ角ゴ Pro W3" charset="0"/>
              <a:cs typeface="ヒラギノ角ゴ Pro W3" charset="0"/>
            </a:endParaRPr>
          </a:p>
          <a:p>
            <a:pPr>
              <a:lnSpc>
                <a:spcPct val="40000"/>
              </a:lnSpc>
            </a:pPr>
            <a:r>
              <a:rPr lang="en-US" sz="1800" dirty="0" smtClean="0">
                <a:solidFill>
                  <a:srgbClr val="00408C"/>
                </a:solidFill>
                <a:latin typeface="+mj-lt"/>
                <a:ea typeface="ヒラギノ角ゴ Pro W3" charset="0"/>
                <a:cs typeface="ヒラギノ角ゴ Pro W3" charset="0"/>
              </a:rPr>
              <a:t>February 27, 2014</a:t>
            </a:r>
            <a:endParaRPr lang="en-US" sz="1800" dirty="0">
              <a:solidFill>
                <a:srgbClr val="00408C"/>
              </a:solidFill>
              <a:latin typeface="+mj-lt"/>
              <a:ea typeface="ヒラギノ角ゴ Pro W3" charset="0"/>
              <a:cs typeface="ヒラギノ角ゴ Pro W3" charset="0"/>
            </a:endParaRPr>
          </a:p>
        </p:txBody>
      </p:sp>
      <p:sp>
        <p:nvSpPr>
          <p:cNvPr id="3076" name="Rectangle 6"/>
          <p:cNvSpPr>
            <a:spLocks noChangeArrowheads="1"/>
          </p:cNvSpPr>
          <p:nvPr/>
        </p:nvSpPr>
        <p:spPr bwMode="auto">
          <a:xfrm>
            <a:off x="904823" y="2818494"/>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es-ES_tradnl" dirty="0"/>
          </a:p>
        </p:txBody>
      </p:sp>
      <p:sp>
        <p:nvSpPr>
          <p:cNvPr id="3077" name="Rectangle 7"/>
          <p:cNvSpPr>
            <a:spLocks noChangeArrowheads="1"/>
          </p:cNvSpPr>
          <p:nvPr/>
        </p:nvSpPr>
        <p:spPr bwMode="auto">
          <a:xfrm>
            <a:off x="539552" y="5524772"/>
            <a:ext cx="7680921" cy="114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71450" indent="-171450" algn="just">
              <a:spcBef>
                <a:spcPct val="20000"/>
              </a:spcBef>
              <a:buFontTx/>
              <a:buChar char="-"/>
            </a:pPr>
            <a:endParaRPr lang="en-US" sz="1000" dirty="0">
              <a:solidFill>
                <a:srgbClr val="00408C"/>
              </a:solidFill>
              <a:ea typeface="ヒラギノ角ゴ Pro W3" charset="0"/>
              <a:cs typeface="ヒラギノ角ゴ Pro W3" charset="0"/>
            </a:endParaRPr>
          </a:p>
        </p:txBody>
      </p:sp>
    </p:spTree>
    <p:extLst>
      <p:ext uri="{BB962C8B-B14F-4D97-AF65-F5344CB8AC3E}">
        <p14:creationId xmlns:p14="http://schemas.microsoft.com/office/powerpoint/2010/main" val="174889297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60648"/>
            <a:ext cx="8856984" cy="648072"/>
          </a:xfrm>
        </p:spPr>
        <p:txBody>
          <a:bodyPr/>
          <a:lstStyle/>
          <a:p>
            <a:pPr algn="ctr"/>
            <a:r>
              <a:rPr lang="en-US" dirty="0"/>
              <a:t> </a:t>
            </a:r>
            <a:r>
              <a:rPr lang="en-US" dirty="0" smtClean="0"/>
              <a:t>  </a:t>
            </a:r>
            <a:r>
              <a:rPr lang="en-US" dirty="0" smtClean="0">
                <a:solidFill>
                  <a:srgbClr val="000090"/>
                </a:solidFill>
              </a:rPr>
              <a:t>GLOBAL IP INFRASTRUCTURE </a:t>
            </a:r>
            <a:endParaRPr lang="en-US" dirty="0">
              <a:solidFill>
                <a:srgbClr val="000090"/>
              </a:solidFill>
            </a:endParaRPr>
          </a:p>
        </p:txBody>
      </p:sp>
      <p:sp>
        <p:nvSpPr>
          <p:cNvPr id="3" name="Espace réservé du contenu 2"/>
          <p:cNvSpPr>
            <a:spLocks noGrp="1"/>
          </p:cNvSpPr>
          <p:nvPr>
            <p:ph idx="1"/>
          </p:nvPr>
        </p:nvSpPr>
        <p:spPr>
          <a:xfrm>
            <a:off x="179512" y="908720"/>
            <a:ext cx="8784976" cy="5400600"/>
          </a:xfrm>
        </p:spPr>
        <p:txBody>
          <a:bodyPr/>
          <a:lstStyle/>
          <a:p>
            <a:pPr lvl="1" algn="just" eaLnBrk="1" hangingPunct="1">
              <a:lnSpc>
                <a:spcPct val="120000"/>
              </a:lnSpc>
              <a:buFont typeface="Wingdings" charset="2"/>
              <a:buChar char="Ø"/>
            </a:pPr>
            <a:r>
              <a:rPr lang="en-US" dirty="0" smtClean="0">
                <a:latin typeface="Arial" charset="0"/>
                <a:cs typeface="Arial" charset="0"/>
              </a:rPr>
              <a:t> Databases </a:t>
            </a:r>
          </a:p>
          <a:p>
            <a:pPr marL="457200" lvl="1" indent="0" algn="just" eaLnBrk="1" hangingPunct="1">
              <a:lnSpc>
                <a:spcPct val="120000"/>
              </a:lnSpc>
              <a:buNone/>
            </a:pPr>
            <a:endParaRPr lang="en-US" sz="1000" dirty="0" smtClean="0">
              <a:latin typeface="Arial" charset="0"/>
              <a:cs typeface="Arial" charset="0"/>
            </a:endParaRPr>
          </a:p>
          <a:p>
            <a:pPr lvl="1" algn="just" eaLnBrk="1" hangingPunct="1">
              <a:lnSpc>
                <a:spcPct val="120000"/>
              </a:lnSpc>
              <a:buFont typeface="Wingdings" charset="2"/>
              <a:buChar char="Ø"/>
            </a:pPr>
            <a:r>
              <a:rPr lang="en-US" dirty="0" smtClean="0">
                <a:latin typeface="Arial" charset="0"/>
                <a:cs typeface="Arial" charset="0"/>
              </a:rPr>
              <a:t> Common platform for e-data exchange among </a:t>
            </a:r>
            <a:r>
              <a:rPr lang="en-US" dirty="0">
                <a:latin typeface="Arial" charset="0"/>
                <a:cs typeface="Arial" charset="0"/>
              </a:rPr>
              <a:t>IPOs </a:t>
            </a:r>
            <a:endParaRPr lang="en-US" dirty="0" smtClean="0">
              <a:latin typeface="Arial" charset="0"/>
              <a:cs typeface="Arial" charset="0"/>
            </a:endParaRPr>
          </a:p>
          <a:p>
            <a:pPr marL="457200" lvl="1" indent="0" algn="just" eaLnBrk="1" hangingPunct="1">
              <a:lnSpc>
                <a:spcPct val="120000"/>
              </a:lnSpc>
              <a:buNone/>
            </a:pPr>
            <a:endParaRPr lang="en-US" sz="1000" dirty="0">
              <a:latin typeface="Arial" charset="0"/>
              <a:cs typeface="Arial" charset="0"/>
            </a:endParaRPr>
          </a:p>
          <a:p>
            <a:pPr lvl="1" algn="just" eaLnBrk="1" hangingPunct="1">
              <a:lnSpc>
                <a:spcPct val="120000"/>
              </a:lnSpc>
              <a:buFont typeface="Wingdings" charset="2"/>
              <a:buChar char="Ø"/>
            </a:pPr>
            <a:r>
              <a:rPr lang="en-US" dirty="0" smtClean="0">
                <a:latin typeface="Arial" charset="0"/>
                <a:cs typeface="Arial" charset="0"/>
              </a:rPr>
              <a:t> Other platforms</a:t>
            </a:r>
          </a:p>
          <a:p>
            <a:pPr lvl="1" algn="just" eaLnBrk="1" hangingPunct="1">
              <a:lnSpc>
                <a:spcPct val="120000"/>
              </a:lnSpc>
              <a:buFont typeface="Wingdings" charset="2"/>
              <a:buChar char="Ø"/>
            </a:pPr>
            <a:endParaRPr lang="en-US" sz="1000" dirty="0" smtClean="0">
              <a:latin typeface="Arial" charset="0"/>
              <a:cs typeface="Arial" charset="0"/>
            </a:endParaRPr>
          </a:p>
          <a:p>
            <a:pPr lvl="1" algn="just" eaLnBrk="1" hangingPunct="1">
              <a:lnSpc>
                <a:spcPct val="120000"/>
              </a:lnSpc>
              <a:buFont typeface="Wingdings" charset="2"/>
              <a:buChar char="Ø"/>
            </a:pPr>
            <a:r>
              <a:rPr lang="en-US" dirty="0" smtClean="0">
                <a:latin typeface="Arial" charset="0"/>
                <a:cs typeface="Arial" charset="0"/>
              </a:rPr>
              <a:t> Tools </a:t>
            </a:r>
          </a:p>
          <a:p>
            <a:pPr marL="457200" lvl="1" indent="0" algn="just" eaLnBrk="1" hangingPunct="1">
              <a:lnSpc>
                <a:spcPct val="120000"/>
              </a:lnSpc>
              <a:buNone/>
            </a:pPr>
            <a:endParaRPr lang="en-US" sz="1000" dirty="0">
              <a:latin typeface="Arial" charset="0"/>
              <a:cs typeface="Arial" charset="0"/>
            </a:endParaRPr>
          </a:p>
          <a:p>
            <a:pPr lvl="1" algn="just" eaLnBrk="1" hangingPunct="1">
              <a:lnSpc>
                <a:spcPct val="120000"/>
              </a:lnSpc>
              <a:buFont typeface="Wingdings" charset="2"/>
              <a:buChar char="Ø"/>
            </a:pPr>
            <a:r>
              <a:rPr lang="en-US" i="1" dirty="0" smtClean="0">
                <a:latin typeface="Arial" charset="0"/>
                <a:cs typeface="Arial" charset="0"/>
              </a:rPr>
              <a:t> </a:t>
            </a:r>
            <a:r>
              <a:rPr lang="en-US" dirty="0" smtClean="0">
                <a:latin typeface="Arial" charset="0"/>
                <a:cs typeface="Arial" charset="0"/>
              </a:rPr>
              <a:t>Standards &amp; technical agreements</a:t>
            </a:r>
          </a:p>
          <a:p>
            <a:pPr marL="457200" lvl="1" indent="0" algn="just" eaLnBrk="1" hangingPunct="1">
              <a:lnSpc>
                <a:spcPct val="120000"/>
              </a:lnSpc>
              <a:buNone/>
            </a:pPr>
            <a:endParaRPr lang="en-US" sz="1000" dirty="0" smtClean="0">
              <a:latin typeface="Arial" charset="0"/>
              <a:cs typeface="Arial" charset="0"/>
            </a:endParaRPr>
          </a:p>
          <a:p>
            <a:pPr lvl="1" algn="just" eaLnBrk="1" hangingPunct="1">
              <a:lnSpc>
                <a:spcPct val="120000"/>
              </a:lnSpc>
              <a:buFont typeface="Wingdings" charset="2"/>
              <a:buChar char="Ø"/>
            </a:pPr>
            <a:r>
              <a:rPr lang="en-US" dirty="0" smtClean="0">
                <a:latin typeface="Arial" charset="0"/>
                <a:cs typeface="Arial" charset="0"/>
              </a:rPr>
              <a:t> Services </a:t>
            </a:r>
          </a:p>
          <a:p>
            <a:pPr marL="457200" lvl="1" indent="0" algn="just" eaLnBrk="1" hangingPunct="1">
              <a:lnSpc>
                <a:spcPct val="120000"/>
              </a:lnSpc>
              <a:buNone/>
            </a:pPr>
            <a:endParaRPr lang="en-US" sz="1000" dirty="0" smtClean="0">
              <a:latin typeface="Arial" charset="0"/>
              <a:cs typeface="Arial" charset="0"/>
            </a:endParaRPr>
          </a:p>
          <a:p>
            <a:pPr lvl="1" algn="just" eaLnBrk="1" hangingPunct="1">
              <a:lnSpc>
                <a:spcPct val="120000"/>
              </a:lnSpc>
              <a:buFont typeface="Wingdings" charset="2"/>
              <a:buChar char="Ø"/>
            </a:pPr>
            <a:r>
              <a:rPr lang="en-US" dirty="0" smtClean="0">
                <a:latin typeface="Arial" charset="0"/>
                <a:cs typeface="Arial" charset="0"/>
              </a:rPr>
              <a:t> Capacity building &amp; networking by Technology Innovation Support Centers (TISCs)</a:t>
            </a:r>
          </a:p>
          <a:p>
            <a:pPr marL="0" indent="0">
              <a:buNone/>
            </a:pPr>
            <a:endParaRPr lang="en-US" dirty="0"/>
          </a:p>
        </p:txBody>
      </p:sp>
    </p:spTree>
    <p:extLst>
      <p:ext uri="{BB962C8B-B14F-4D97-AF65-F5344CB8AC3E}">
        <p14:creationId xmlns:p14="http://schemas.microsoft.com/office/powerpoint/2010/main" val="4267519960"/>
      </p:ext>
    </p:extLst>
  </p:cSld>
  <p:clrMapOvr>
    <a:masterClrMapping/>
  </p:clrMapOvr>
  <p:transition spd="slow">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95288" y="404813"/>
            <a:ext cx="8229600" cy="1143000"/>
          </a:xfrm>
        </p:spPr>
        <p:txBody>
          <a:bodyPr/>
          <a:lstStyle/>
          <a:p>
            <a:pPr algn="ctr"/>
            <a:r>
              <a:rPr lang="fr-CH" altLang="en-US" sz="3200" dirty="0" smtClean="0"/>
              <a:t>IP STREITIGKEITEN</a:t>
            </a:r>
            <a:br>
              <a:rPr lang="fr-CH" altLang="en-US" sz="3200" dirty="0" smtClean="0"/>
            </a:br>
            <a:endParaRPr lang="en-US" altLang="en-US" sz="3200" dirty="0" smtClean="0"/>
          </a:p>
        </p:txBody>
      </p:sp>
      <p:sp>
        <p:nvSpPr>
          <p:cNvPr id="15363" name="Rectangle 3"/>
          <p:cNvSpPr>
            <a:spLocks noGrp="1" noChangeArrowheads="1"/>
          </p:cNvSpPr>
          <p:nvPr>
            <p:ph type="body" idx="1"/>
          </p:nvPr>
        </p:nvSpPr>
        <p:spPr>
          <a:xfrm>
            <a:off x="457200" y="1341438"/>
            <a:ext cx="8229600" cy="4784725"/>
          </a:xfrm>
        </p:spPr>
        <p:txBody>
          <a:bodyPr/>
          <a:lstStyle/>
          <a:p>
            <a:pPr>
              <a:lnSpc>
                <a:spcPct val="120000"/>
              </a:lnSpc>
            </a:pPr>
            <a:r>
              <a:rPr lang="fr-CH" altLang="en-US" sz="2000" dirty="0" smtClean="0"/>
              <a:t>Patente</a:t>
            </a:r>
          </a:p>
          <a:p>
            <a:pPr>
              <a:lnSpc>
                <a:spcPct val="120000"/>
              </a:lnSpc>
            </a:pPr>
            <a:r>
              <a:rPr lang="fr-CH" altLang="en-US" sz="2000" dirty="0" smtClean="0"/>
              <a:t>Marken</a:t>
            </a:r>
          </a:p>
          <a:p>
            <a:pPr>
              <a:lnSpc>
                <a:spcPct val="120000"/>
              </a:lnSpc>
            </a:pPr>
            <a:r>
              <a:rPr lang="fr-CH" altLang="en-US" sz="2000" dirty="0" smtClean="0"/>
              <a:t>Gebrauchsmuster</a:t>
            </a:r>
          </a:p>
          <a:p>
            <a:pPr>
              <a:lnSpc>
                <a:spcPct val="120000"/>
              </a:lnSpc>
            </a:pPr>
            <a:r>
              <a:rPr lang="fr-CH" altLang="en-US" sz="2000" dirty="0" smtClean="0"/>
              <a:t>Geschmacksmuster</a:t>
            </a:r>
          </a:p>
          <a:p>
            <a:pPr>
              <a:lnSpc>
                <a:spcPct val="120000"/>
              </a:lnSpc>
            </a:pPr>
            <a:r>
              <a:rPr lang="fr-CH" altLang="en-US" sz="2000" dirty="0" smtClean="0"/>
              <a:t>Know-how</a:t>
            </a:r>
          </a:p>
          <a:p>
            <a:pPr>
              <a:lnSpc>
                <a:spcPct val="120000"/>
              </a:lnSpc>
            </a:pPr>
            <a:r>
              <a:rPr lang="fr-CH" altLang="en-US" sz="2000" dirty="0" smtClean="0"/>
              <a:t>Urheberrecht</a:t>
            </a:r>
          </a:p>
          <a:p>
            <a:pPr>
              <a:lnSpc>
                <a:spcPct val="120000"/>
              </a:lnSpc>
            </a:pPr>
            <a:endParaRPr lang="fr-CH" altLang="en-US" sz="2000" dirty="0" smtClean="0"/>
          </a:p>
          <a:p>
            <a:pPr>
              <a:lnSpc>
                <a:spcPct val="120000"/>
              </a:lnSpc>
            </a:pPr>
            <a:r>
              <a:rPr lang="fr-CH" altLang="en-US" sz="2000" dirty="0" smtClean="0"/>
              <a:t>Vertraglich/Nichtvertraglich</a:t>
            </a:r>
          </a:p>
          <a:p>
            <a:pPr>
              <a:lnSpc>
                <a:spcPct val="120000"/>
              </a:lnSpc>
            </a:pPr>
            <a:endParaRPr lang="fr-CH" altLang="en-US" sz="2000" dirty="0" smtClean="0"/>
          </a:p>
          <a:p>
            <a:pPr>
              <a:lnSpc>
                <a:spcPct val="120000"/>
              </a:lnSpc>
            </a:pPr>
            <a:r>
              <a:rPr lang="fr-CH" altLang="en-US" sz="2000" dirty="0" smtClean="0"/>
              <a:t>WIPO Center: z.B. Patentlizenzen, Patentverletzungen, Markenverletzungen, Vertriebsvereinbarungen, F+E Verträge, Patent Pools, Joint Ventures</a:t>
            </a:r>
          </a:p>
          <a:p>
            <a:pPr>
              <a:lnSpc>
                <a:spcPct val="90000"/>
              </a:lnSpc>
            </a:pPr>
            <a:endParaRPr lang="fr-CH" altLang="en-US" dirty="0" smtClean="0"/>
          </a:p>
          <a:p>
            <a:pPr>
              <a:lnSpc>
                <a:spcPct val="90000"/>
              </a:lnSpc>
            </a:pPr>
            <a:endParaRPr lang="en-US" altLang="en-US" dirty="0" smtClean="0"/>
          </a:p>
        </p:txBody>
      </p:sp>
    </p:spTree>
    <p:extLst>
      <p:ext uri="{BB962C8B-B14F-4D97-AF65-F5344CB8AC3E}">
        <p14:creationId xmlns:p14="http://schemas.microsoft.com/office/powerpoint/2010/main" val="1891046493"/>
      </p:ext>
    </p:extLst>
  </p:cSld>
  <p:clrMapOvr>
    <a:masterClrMapping/>
  </p:clrMapOvr>
  <p:transition spd="slow">
    <p:wip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nummernplatzhalter 3"/>
          <p:cNvSpPr txBox="1">
            <a:spLocks noGrp="1"/>
          </p:cNvSpPr>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300" b="1">
                <a:solidFill>
                  <a:schemeClr val="tx1"/>
                </a:solidFill>
                <a:latin typeface="Arial" pitchFamily="34" charset="0"/>
                <a:ea typeface="ヒラギノ角ゴ Pro W3" pitchFamily="1" charset="-128"/>
              </a:defRPr>
            </a:lvl1pPr>
            <a:lvl2pPr marL="742950" indent="-285750">
              <a:defRPr kumimoji="1" sz="1300" b="1">
                <a:solidFill>
                  <a:schemeClr val="tx1"/>
                </a:solidFill>
                <a:latin typeface="Arial" pitchFamily="34" charset="0"/>
                <a:ea typeface="ヒラギノ角ゴ Pro W3" pitchFamily="1" charset="-128"/>
              </a:defRPr>
            </a:lvl2pPr>
            <a:lvl3pPr marL="1143000" indent="-228600">
              <a:defRPr kumimoji="1" sz="1300" b="1">
                <a:solidFill>
                  <a:schemeClr val="tx1"/>
                </a:solidFill>
                <a:latin typeface="Arial" pitchFamily="34" charset="0"/>
                <a:ea typeface="ヒラギノ角ゴ Pro W3" pitchFamily="1" charset="-128"/>
              </a:defRPr>
            </a:lvl3pPr>
            <a:lvl4pPr marL="1600200" indent="-228600">
              <a:defRPr kumimoji="1" sz="1300" b="1">
                <a:solidFill>
                  <a:schemeClr val="tx1"/>
                </a:solidFill>
                <a:latin typeface="Arial" pitchFamily="34" charset="0"/>
                <a:ea typeface="ヒラギノ角ゴ Pro W3" pitchFamily="1" charset="-128"/>
              </a:defRPr>
            </a:lvl4pPr>
            <a:lvl5pPr marL="2057400" indent="-228600">
              <a:defRPr kumimoji="1" sz="1300" b="1">
                <a:solidFill>
                  <a:schemeClr val="tx1"/>
                </a:solidFill>
                <a:latin typeface="Arial" pitchFamily="34" charset="0"/>
                <a:ea typeface="ヒラギノ角ゴ Pro W3" pitchFamily="1" charset="-128"/>
              </a:defRPr>
            </a:lvl5pPr>
            <a:lvl6pPr marL="2514600" indent="-228600" algn="ctr" eaLnBrk="0" fontAlgn="base" hangingPunct="0">
              <a:spcBef>
                <a:spcPct val="0"/>
              </a:spcBef>
              <a:spcAft>
                <a:spcPct val="0"/>
              </a:spcAft>
              <a:defRPr kumimoji="1" sz="1300" b="1">
                <a:solidFill>
                  <a:schemeClr val="tx1"/>
                </a:solidFill>
                <a:latin typeface="Arial" pitchFamily="34" charset="0"/>
                <a:ea typeface="ヒラギノ角ゴ Pro W3" pitchFamily="1" charset="-128"/>
              </a:defRPr>
            </a:lvl6pPr>
            <a:lvl7pPr marL="2971800" indent="-228600" algn="ctr" eaLnBrk="0" fontAlgn="base" hangingPunct="0">
              <a:spcBef>
                <a:spcPct val="0"/>
              </a:spcBef>
              <a:spcAft>
                <a:spcPct val="0"/>
              </a:spcAft>
              <a:defRPr kumimoji="1" sz="1300" b="1">
                <a:solidFill>
                  <a:schemeClr val="tx1"/>
                </a:solidFill>
                <a:latin typeface="Arial" pitchFamily="34" charset="0"/>
                <a:ea typeface="ヒラギノ角ゴ Pro W3" pitchFamily="1" charset="-128"/>
              </a:defRPr>
            </a:lvl7pPr>
            <a:lvl8pPr marL="3429000" indent="-228600" algn="ctr" eaLnBrk="0" fontAlgn="base" hangingPunct="0">
              <a:spcBef>
                <a:spcPct val="0"/>
              </a:spcBef>
              <a:spcAft>
                <a:spcPct val="0"/>
              </a:spcAft>
              <a:defRPr kumimoji="1" sz="1300" b="1">
                <a:solidFill>
                  <a:schemeClr val="tx1"/>
                </a:solidFill>
                <a:latin typeface="Arial" pitchFamily="34" charset="0"/>
                <a:ea typeface="ヒラギノ角ゴ Pro W3" pitchFamily="1" charset="-128"/>
              </a:defRPr>
            </a:lvl8pPr>
            <a:lvl9pPr marL="3886200" indent="-228600" algn="ctr" eaLnBrk="0" fontAlgn="base" hangingPunct="0">
              <a:spcBef>
                <a:spcPct val="0"/>
              </a:spcBef>
              <a:spcAft>
                <a:spcPct val="0"/>
              </a:spcAft>
              <a:defRPr kumimoji="1" sz="1300" b="1">
                <a:solidFill>
                  <a:schemeClr val="tx1"/>
                </a:solidFill>
                <a:latin typeface="Arial" pitchFamily="34" charset="0"/>
                <a:ea typeface="ヒラギノ角ゴ Pro W3" pitchFamily="1" charset="-128"/>
              </a:defRPr>
            </a:lvl9pPr>
          </a:lstStyle>
          <a:p>
            <a:pPr algn="r" eaLnBrk="1" hangingPunct="1"/>
            <a:fld id="{EC98142D-362D-4BA5-865B-F5793F82BBBC}" type="slidenum">
              <a:rPr kumimoji="0" lang="en-US" altLang="en-US" sz="1400" b="0"/>
              <a:pPr algn="r" eaLnBrk="1" hangingPunct="1"/>
              <a:t>101</a:t>
            </a:fld>
            <a:endParaRPr kumimoji="0" lang="en-US" altLang="en-US" sz="1400" b="0"/>
          </a:p>
        </p:txBody>
      </p:sp>
      <p:sp>
        <p:nvSpPr>
          <p:cNvPr id="16387" name="Rectangle 4"/>
          <p:cNvSpPr>
            <a:spLocks noGrp="1" noChangeArrowheads="1"/>
          </p:cNvSpPr>
          <p:nvPr>
            <p:ph type="title" idx="4294967295"/>
          </p:nvPr>
        </p:nvSpPr>
        <p:spPr>
          <a:xfrm>
            <a:off x="683568" y="274638"/>
            <a:ext cx="8003232" cy="1143000"/>
          </a:xfrm>
        </p:spPr>
        <p:txBody>
          <a:bodyPr/>
          <a:lstStyle/>
          <a:p>
            <a:pPr eaLnBrk="1" hangingPunct="1"/>
            <a:r>
              <a:rPr lang="fr-CH" altLang="en-US" sz="3200" dirty="0" smtClean="0"/>
              <a:t>WIPO VERFAHREN -</a:t>
            </a:r>
            <a:r>
              <a:rPr lang="en-US" altLang="en-US" sz="3200" dirty="0" smtClean="0"/>
              <a:t> RECHTSGEBIETE</a:t>
            </a:r>
          </a:p>
        </p:txBody>
      </p:sp>
      <p:graphicFrame>
        <p:nvGraphicFramePr>
          <p:cNvPr id="8" name="Chart 7"/>
          <p:cNvGraphicFramePr>
            <a:graphicFrameLocks/>
          </p:cNvGraphicFramePr>
          <p:nvPr>
            <p:extLst>
              <p:ext uri="{D42A27DB-BD31-4B8C-83A1-F6EECF244321}">
                <p14:modId xmlns:p14="http://schemas.microsoft.com/office/powerpoint/2010/main" val="2981726004"/>
              </p:ext>
            </p:extLst>
          </p:nvPr>
        </p:nvGraphicFramePr>
        <p:xfrm>
          <a:off x="611560" y="1772816"/>
          <a:ext cx="7776864" cy="41764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264144"/>
      </p:ext>
    </p:extLst>
  </p:cSld>
  <p:clrMapOvr>
    <a:masterClrMapping/>
  </p:clrMapOvr>
  <p:transition spd="slow">
    <p:wip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nummernplatzhalter 3"/>
          <p:cNvSpPr txBox="1">
            <a:spLocks noGrp="1"/>
          </p:cNvSpPr>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300" b="1">
                <a:solidFill>
                  <a:schemeClr val="tx1"/>
                </a:solidFill>
                <a:latin typeface="Arial" pitchFamily="34" charset="0"/>
                <a:ea typeface="ヒラギノ角ゴ Pro W3" pitchFamily="1" charset="-128"/>
              </a:defRPr>
            </a:lvl1pPr>
            <a:lvl2pPr marL="742950" indent="-285750">
              <a:defRPr kumimoji="1" sz="1300" b="1">
                <a:solidFill>
                  <a:schemeClr val="tx1"/>
                </a:solidFill>
                <a:latin typeface="Arial" pitchFamily="34" charset="0"/>
                <a:ea typeface="ヒラギノ角ゴ Pro W3" pitchFamily="1" charset="-128"/>
              </a:defRPr>
            </a:lvl2pPr>
            <a:lvl3pPr marL="1143000" indent="-228600">
              <a:defRPr kumimoji="1" sz="1300" b="1">
                <a:solidFill>
                  <a:schemeClr val="tx1"/>
                </a:solidFill>
                <a:latin typeface="Arial" pitchFamily="34" charset="0"/>
                <a:ea typeface="ヒラギノ角ゴ Pro W3" pitchFamily="1" charset="-128"/>
              </a:defRPr>
            </a:lvl3pPr>
            <a:lvl4pPr marL="1600200" indent="-228600">
              <a:defRPr kumimoji="1" sz="1300" b="1">
                <a:solidFill>
                  <a:schemeClr val="tx1"/>
                </a:solidFill>
                <a:latin typeface="Arial" pitchFamily="34" charset="0"/>
                <a:ea typeface="ヒラギノ角ゴ Pro W3" pitchFamily="1" charset="-128"/>
              </a:defRPr>
            </a:lvl4pPr>
            <a:lvl5pPr marL="2057400" indent="-228600">
              <a:defRPr kumimoji="1" sz="1300" b="1">
                <a:solidFill>
                  <a:schemeClr val="tx1"/>
                </a:solidFill>
                <a:latin typeface="Arial" pitchFamily="34" charset="0"/>
                <a:ea typeface="ヒラギノ角ゴ Pro W3" pitchFamily="1" charset="-128"/>
              </a:defRPr>
            </a:lvl5pPr>
            <a:lvl6pPr marL="2514600" indent="-228600" algn="ctr" eaLnBrk="0" fontAlgn="base" hangingPunct="0">
              <a:spcBef>
                <a:spcPct val="0"/>
              </a:spcBef>
              <a:spcAft>
                <a:spcPct val="0"/>
              </a:spcAft>
              <a:defRPr kumimoji="1" sz="1300" b="1">
                <a:solidFill>
                  <a:schemeClr val="tx1"/>
                </a:solidFill>
                <a:latin typeface="Arial" pitchFamily="34" charset="0"/>
                <a:ea typeface="ヒラギノ角ゴ Pro W3" pitchFamily="1" charset="-128"/>
              </a:defRPr>
            </a:lvl6pPr>
            <a:lvl7pPr marL="2971800" indent="-228600" algn="ctr" eaLnBrk="0" fontAlgn="base" hangingPunct="0">
              <a:spcBef>
                <a:spcPct val="0"/>
              </a:spcBef>
              <a:spcAft>
                <a:spcPct val="0"/>
              </a:spcAft>
              <a:defRPr kumimoji="1" sz="1300" b="1">
                <a:solidFill>
                  <a:schemeClr val="tx1"/>
                </a:solidFill>
                <a:latin typeface="Arial" pitchFamily="34" charset="0"/>
                <a:ea typeface="ヒラギノ角ゴ Pro W3" pitchFamily="1" charset="-128"/>
              </a:defRPr>
            </a:lvl7pPr>
            <a:lvl8pPr marL="3429000" indent="-228600" algn="ctr" eaLnBrk="0" fontAlgn="base" hangingPunct="0">
              <a:spcBef>
                <a:spcPct val="0"/>
              </a:spcBef>
              <a:spcAft>
                <a:spcPct val="0"/>
              </a:spcAft>
              <a:defRPr kumimoji="1" sz="1300" b="1">
                <a:solidFill>
                  <a:schemeClr val="tx1"/>
                </a:solidFill>
                <a:latin typeface="Arial" pitchFamily="34" charset="0"/>
                <a:ea typeface="ヒラギノ角ゴ Pro W3" pitchFamily="1" charset="-128"/>
              </a:defRPr>
            </a:lvl8pPr>
            <a:lvl9pPr marL="3886200" indent="-228600" algn="ctr" eaLnBrk="0" fontAlgn="base" hangingPunct="0">
              <a:spcBef>
                <a:spcPct val="0"/>
              </a:spcBef>
              <a:spcAft>
                <a:spcPct val="0"/>
              </a:spcAft>
              <a:defRPr kumimoji="1" sz="1300" b="1">
                <a:solidFill>
                  <a:schemeClr val="tx1"/>
                </a:solidFill>
                <a:latin typeface="Arial" pitchFamily="34" charset="0"/>
                <a:ea typeface="ヒラギノ角ゴ Pro W3" pitchFamily="1" charset="-128"/>
              </a:defRPr>
            </a:lvl9pPr>
          </a:lstStyle>
          <a:p>
            <a:pPr algn="r" eaLnBrk="1" hangingPunct="1"/>
            <a:fld id="{E6D2FF07-F6F6-488E-9FA4-A20E12504B32}" type="slidenum">
              <a:rPr kumimoji="0" lang="en-US" altLang="en-US" sz="1400" b="0"/>
              <a:pPr algn="r" eaLnBrk="1" hangingPunct="1"/>
              <a:t>102</a:t>
            </a:fld>
            <a:endParaRPr kumimoji="0" lang="en-US" altLang="en-US" sz="1400" b="0"/>
          </a:p>
        </p:txBody>
      </p:sp>
      <p:sp>
        <p:nvSpPr>
          <p:cNvPr id="23555" name="Rectangle 2"/>
          <p:cNvSpPr>
            <a:spLocks noGrp="1" noChangeArrowheads="1"/>
          </p:cNvSpPr>
          <p:nvPr>
            <p:ph type="title" idx="4294967295"/>
          </p:nvPr>
        </p:nvSpPr>
        <p:spPr/>
        <p:txBody>
          <a:bodyPr/>
          <a:lstStyle/>
          <a:p>
            <a:pPr algn="ctr" eaLnBrk="1" hangingPunct="1"/>
            <a:r>
              <a:rPr lang="fr-CH" altLang="en-US" sz="3200" dirty="0" smtClean="0"/>
              <a:t>ALTERNATIVE DISPUTE RESOLUTION (ADR)</a:t>
            </a:r>
            <a:r>
              <a:rPr lang="fr-CH" altLang="en-US" dirty="0" smtClean="0"/>
              <a:t> </a:t>
            </a:r>
            <a:endParaRPr lang="en-US" altLang="en-US" dirty="0" smtClean="0"/>
          </a:p>
        </p:txBody>
      </p:sp>
      <p:sp>
        <p:nvSpPr>
          <p:cNvPr id="23556" name="Rectangle 3"/>
          <p:cNvSpPr>
            <a:spLocks noGrp="1" noChangeArrowheads="1"/>
          </p:cNvSpPr>
          <p:nvPr>
            <p:ph type="body" idx="4294967295"/>
          </p:nvPr>
        </p:nvSpPr>
        <p:spPr>
          <a:xfrm>
            <a:off x="467544" y="1812260"/>
            <a:ext cx="8186738" cy="5040412"/>
          </a:xfrm>
        </p:spPr>
        <p:txBody>
          <a:bodyPr/>
          <a:lstStyle/>
          <a:p>
            <a:pPr algn="just" eaLnBrk="1" hangingPunct="1">
              <a:lnSpc>
                <a:spcPct val="110000"/>
              </a:lnSpc>
            </a:pPr>
            <a:r>
              <a:rPr lang="de-DE" altLang="en-US" sz="2000" dirty="0" smtClean="0"/>
              <a:t>Mediation:  Nicht bindendes neutrales Verfahren, in dem ein unabhängiger Dritter (Mediator) den Parteien hilft, ihre Streitigkeit </a:t>
            </a:r>
            <a:r>
              <a:rPr lang="de-DE" altLang="en-US" sz="2000" u="sng" dirty="0" smtClean="0"/>
              <a:t>einvernehmlich</a:t>
            </a:r>
            <a:r>
              <a:rPr lang="de-DE" altLang="en-US" sz="2000" dirty="0" smtClean="0"/>
              <a:t> zu lösen.  Keine Entscheidungsbefugnis.</a:t>
            </a:r>
          </a:p>
          <a:p>
            <a:pPr marL="0" indent="0" algn="just" eaLnBrk="1" hangingPunct="1">
              <a:lnSpc>
                <a:spcPct val="110000"/>
              </a:lnSpc>
              <a:buNone/>
            </a:pPr>
            <a:endParaRPr lang="de-DE" altLang="en-US" sz="2000" dirty="0" smtClean="0"/>
          </a:p>
          <a:p>
            <a:pPr algn="just" eaLnBrk="1" hangingPunct="1">
              <a:lnSpc>
                <a:spcPct val="110000"/>
              </a:lnSpc>
            </a:pPr>
            <a:r>
              <a:rPr lang="de-DE" altLang="en-US" sz="2000" dirty="0" smtClean="0"/>
              <a:t>Schiedsgerichtsverfahren:  Neutrales Verfahren, in dem ein unabhängiger Dritter (Schiedsrichter) einen für die Parteien </a:t>
            </a:r>
            <a:r>
              <a:rPr lang="de-DE" altLang="en-US" sz="2000" u="sng" dirty="0" smtClean="0"/>
              <a:t>bindenden</a:t>
            </a:r>
            <a:r>
              <a:rPr lang="de-DE" altLang="en-US" sz="2000" dirty="0" smtClean="0"/>
              <a:t> und </a:t>
            </a:r>
            <a:r>
              <a:rPr lang="de-DE" altLang="en-US" sz="2000" u="sng" dirty="0" smtClean="0"/>
              <a:t>rechtskräftigen</a:t>
            </a:r>
            <a:r>
              <a:rPr lang="de-DE" altLang="en-US" sz="2000" dirty="0" smtClean="0"/>
              <a:t> Schiedsspruch erlässt.</a:t>
            </a:r>
          </a:p>
          <a:p>
            <a:pPr marL="0" indent="0" algn="just" eaLnBrk="1" hangingPunct="1">
              <a:lnSpc>
                <a:spcPct val="110000"/>
              </a:lnSpc>
              <a:buNone/>
            </a:pPr>
            <a:endParaRPr lang="de-DE" altLang="en-US" sz="2000" dirty="0" smtClean="0"/>
          </a:p>
          <a:p>
            <a:pPr algn="just" eaLnBrk="1" hangingPunct="1">
              <a:lnSpc>
                <a:spcPct val="110000"/>
              </a:lnSpc>
            </a:pPr>
            <a:r>
              <a:rPr lang="de-DE" altLang="en-US" sz="2000" dirty="0" smtClean="0"/>
              <a:t>Sachverständigengutachten:  Neutrales Verfahren, in dem eine spezifische Frage (oft technischer Natur) einem unabhängigen Sachverständigen unterbreitet wird, der ein für die Parteien bindendes/nicht bindendes Gutachten erlässt</a:t>
            </a:r>
            <a:r>
              <a:rPr lang="de-DE" altLang="en-US" sz="2200" dirty="0" smtClean="0"/>
              <a:t>. </a:t>
            </a:r>
          </a:p>
          <a:p>
            <a:pPr eaLnBrk="1" hangingPunct="1">
              <a:lnSpc>
                <a:spcPct val="80000"/>
              </a:lnSpc>
              <a:buFontTx/>
              <a:buNone/>
            </a:pPr>
            <a:r>
              <a:rPr lang="de-DE" altLang="en-US" dirty="0" smtClean="0"/>
              <a:t>	</a:t>
            </a:r>
            <a:endParaRPr lang="en-US" altLang="en-US" dirty="0" smtClean="0"/>
          </a:p>
        </p:txBody>
      </p:sp>
    </p:spTree>
    <p:extLst>
      <p:ext uri="{BB962C8B-B14F-4D97-AF65-F5344CB8AC3E}">
        <p14:creationId xmlns:p14="http://schemas.microsoft.com/office/powerpoint/2010/main" val="629111312"/>
      </p:ext>
    </p:extLst>
  </p:cSld>
  <p:clrMapOvr>
    <a:masterClrMapping/>
  </p:clrMapOvr>
  <p:transition spd="slow">
    <p:wip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ARE TECHNOLOGY DISPUTES RESOLVED ? </a:t>
            </a:r>
            <a:endParaRPr lang="en-US" dirty="0"/>
          </a:p>
        </p:txBody>
      </p:sp>
      <p:pic>
        <p:nvPicPr>
          <p:cNvPr id="4" name="Picture 4"/>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457200" y="2195299"/>
            <a:ext cx="8229600" cy="350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232427"/>
      </p:ext>
    </p:extLst>
  </p:cSld>
  <p:clrMapOvr>
    <a:masterClrMapping/>
  </p:clrMapOvr>
  <p:transition spd="slow">
    <p:wip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568952" cy="1143000"/>
          </a:xfrm>
        </p:spPr>
        <p:txBody>
          <a:bodyPr/>
          <a:lstStyle/>
          <a:p>
            <a:pPr algn="ctr"/>
            <a:r>
              <a:rPr lang="en-US" sz="3200" dirty="0" smtClean="0"/>
              <a:t>RELATIVE TIME &amp; COST OF TECHNOLOGY DISPUTE RESOLUTION </a:t>
            </a:r>
            <a:endParaRPr lang="en-US" sz="3200" dirty="0"/>
          </a:p>
        </p:txBody>
      </p:sp>
      <p:pic>
        <p:nvPicPr>
          <p:cNvPr id="4" name="Picture 4"/>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79512" y="2204864"/>
            <a:ext cx="8804982" cy="33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055906"/>
      </p:ext>
    </p:extLst>
  </p:cSld>
  <p:clrMapOvr>
    <a:masterClrMapping/>
  </p:clrMapOvr>
  <p:transition spd="slow">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11560" y="274638"/>
            <a:ext cx="7921253" cy="1282700"/>
          </a:xfrm>
        </p:spPr>
        <p:txBody>
          <a:bodyPr/>
          <a:lstStyle/>
          <a:p>
            <a:pPr algn="ctr"/>
            <a:r>
              <a:rPr lang="en-US" altLang="en-US" sz="3200" dirty="0" smtClean="0"/>
              <a:t>International Survey on Dispute Resolution in Technology Transactions</a:t>
            </a:r>
          </a:p>
        </p:txBody>
      </p:sp>
      <p:sp>
        <p:nvSpPr>
          <p:cNvPr id="59395" name="Rectangle 3"/>
          <p:cNvSpPr>
            <a:spLocks noGrp="1" noChangeArrowheads="1"/>
          </p:cNvSpPr>
          <p:nvPr>
            <p:ph type="body" idx="1"/>
          </p:nvPr>
        </p:nvSpPr>
        <p:spPr>
          <a:xfrm>
            <a:off x="395536" y="2132856"/>
            <a:ext cx="8229600" cy="4580806"/>
          </a:xfrm>
        </p:spPr>
        <p:txBody>
          <a:bodyPr/>
          <a:lstStyle/>
          <a:p>
            <a:pPr algn="just">
              <a:lnSpc>
                <a:spcPct val="150000"/>
              </a:lnSpc>
            </a:pPr>
            <a:r>
              <a:rPr lang="fr-CH" altLang="en-US" sz="2100" dirty="0" smtClean="0"/>
              <a:t>Erfahrungen der Umfrageteilnehmer mit Schiedsgerichtsbarkeit</a:t>
            </a:r>
          </a:p>
          <a:p>
            <a:pPr algn="just">
              <a:lnSpc>
                <a:spcPct val="150000"/>
              </a:lnSpc>
            </a:pPr>
            <a:r>
              <a:rPr lang="fr-CH" altLang="en-US" sz="2100" dirty="0" smtClean="0"/>
              <a:t>61% der Umfrageteilnehmer : 6-12 Monate Durchschnittsdauer </a:t>
            </a:r>
          </a:p>
          <a:p>
            <a:pPr algn="just">
              <a:lnSpc>
                <a:spcPct val="150000"/>
              </a:lnSpc>
            </a:pPr>
            <a:r>
              <a:rPr lang="fr-CH" altLang="en-US" sz="2100" dirty="0" smtClean="0"/>
              <a:t>WIPO Fälle: beschleunigte Schiedsgerichtsverfahren 7 Monate</a:t>
            </a:r>
          </a:p>
          <a:p>
            <a:pPr algn="just">
              <a:lnSpc>
                <a:spcPct val="150000"/>
              </a:lnSpc>
            </a:pPr>
            <a:r>
              <a:rPr lang="fr-CH" altLang="en-US" sz="2100" dirty="0" smtClean="0"/>
              <a:t>Durchschnittskosten USD 400,000 – USD 425,000 </a:t>
            </a:r>
          </a:p>
          <a:p>
            <a:pPr algn="just">
              <a:lnSpc>
                <a:spcPct val="150000"/>
              </a:lnSpc>
            </a:pPr>
            <a:r>
              <a:rPr lang="fr-CH" altLang="en-US" sz="2100" dirty="0" smtClean="0"/>
              <a:t>WIPO Fälle: </a:t>
            </a:r>
          </a:p>
          <a:p>
            <a:pPr algn="just">
              <a:lnSpc>
                <a:spcPct val="150000"/>
              </a:lnSpc>
            </a:pPr>
            <a:r>
              <a:rPr lang="fr-CH" altLang="en-US" sz="2100" dirty="0" smtClean="0"/>
              <a:t>Beschleunigte Schiedsgerichtsverfahren:  USD 48,000</a:t>
            </a:r>
          </a:p>
          <a:p>
            <a:pPr algn="just">
              <a:lnSpc>
                <a:spcPct val="150000"/>
              </a:lnSpc>
            </a:pPr>
            <a:r>
              <a:rPr lang="fr-CH" altLang="en-US" sz="2100" dirty="0" smtClean="0"/>
              <a:t>Schiedsgerichtsverfahren:  USD 165,000</a:t>
            </a:r>
          </a:p>
          <a:p>
            <a:endParaRPr lang="en-US" altLang="en-US" sz="2000" dirty="0" smtClean="0"/>
          </a:p>
        </p:txBody>
      </p:sp>
    </p:spTree>
    <p:extLst>
      <p:ext uri="{BB962C8B-B14F-4D97-AF65-F5344CB8AC3E}">
        <p14:creationId xmlns:p14="http://schemas.microsoft.com/office/powerpoint/2010/main" val="35609898"/>
      </p:ext>
    </p:extLst>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143000"/>
          </a:xfrm>
        </p:spPr>
        <p:txBody>
          <a:bodyPr/>
          <a:lstStyle/>
          <a:p>
            <a:pPr algn="ctr"/>
            <a:r>
              <a:rPr lang="en-US" sz="2800" dirty="0" smtClean="0"/>
              <a:t>BEISPIELE FÜR SPEZIFISCHE ADR VERFAHREN </a:t>
            </a:r>
            <a:br>
              <a:rPr lang="en-US" sz="2800" dirty="0" smtClean="0"/>
            </a:br>
            <a:r>
              <a:rPr lang="en-US" sz="2800" dirty="0" smtClean="0"/>
              <a:t>FÜR BESTIMMTE BEREICHE</a:t>
            </a:r>
            <a:endParaRPr lang="en-US" sz="2800" dirty="0"/>
          </a:p>
        </p:txBody>
      </p:sp>
      <p:sp>
        <p:nvSpPr>
          <p:cNvPr id="3" name="Content Placeholder 2"/>
          <p:cNvSpPr>
            <a:spLocks noGrp="1"/>
          </p:cNvSpPr>
          <p:nvPr>
            <p:ph idx="1"/>
          </p:nvPr>
        </p:nvSpPr>
        <p:spPr>
          <a:xfrm>
            <a:off x="467544" y="2132856"/>
            <a:ext cx="8496944" cy="4424933"/>
          </a:xfrm>
        </p:spPr>
        <p:txBody>
          <a:bodyPr/>
          <a:lstStyle/>
          <a:p>
            <a:r>
              <a:rPr lang="en-US" sz="2000" dirty="0" smtClean="0"/>
              <a:t>Domain </a:t>
            </a:r>
            <a:r>
              <a:rPr lang="en-US" sz="2000" dirty="0" err="1" smtClean="0"/>
              <a:t>Namen</a:t>
            </a:r>
            <a:r>
              <a:rPr lang="en-US" sz="2000" dirty="0" smtClean="0"/>
              <a:t> (UDRP) (40,000+ cases since 1999)</a:t>
            </a:r>
          </a:p>
          <a:p>
            <a:pPr marL="0" indent="0">
              <a:buNone/>
            </a:pPr>
            <a:endParaRPr lang="en-US" sz="2000" dirty="0" smtClean="0"/>
          </a:p>
          <a:p>
            <a:r>
              <a:rPr lang="en-US" sz="2000" dirty="0" smtClean="0"/>
              <a:t>Mediation in </a:t>
            </a:r>
            <a:r>
              <a:rPr lang="en-US" sz="2000" dirty="0" err="1" smtClean="0"/>
              <a:t>Markenwiderspruchsverfahren</a:t>
            </a:r>
            <a:r>
              <a:rPr lang="en-US" sz="2000" dirty="0" smtClean="0"/>
              <a:t> (</a:t>
            </a:r>
            <a:r>
              <a:rPr lang="en-US" sz="2000" dirty="0" err="1" smtClean="0"/>
              <a:t>Singapur</a:t>
            </a:r>
            <a:r>
              <a:rPr lang="en-US" sz="2000" dirty="0" smtClean="0"/>
              <a:t> und </a:t>
            </a:r>
            <a:r>
              <a:rPr lang="en-US" sz="2000" dirty="0" err="1" smtClean="0"/>
              <a:t>Brasilien</a:t>
            </a:r>
            <a:r>
              <a:rPr lang="en-US" sz="2000" dirty="0" smtClean="0"/>
              <a:t>)</a:t>
            </a:r>
          </a:p>
          <a:p>
            <a:pPr marL="0" indent="0">
              <a:buNone/>
            </a:pPr>
            <a:endParaRPr lang="en-US" sz="2000" dirty="0" smtClean="0"/>
          </a:p>
          <a:p>
            <a:r>
              <a:rPr lang="en-US" sz="2000" dirty="0" err="1" smtClean="0"/>
              <a:t>Forschung</a:t>
            </a:r>
            <a:r>
              <a:rPr lang="en-US" sz="2000" dirty="0" smtClean="0"/>
              <a:t> und </a:t>
            </a:r>
            <a:r>
              <a:rPr lang="en-US" sz="2000" dirty="0" err="1" smtClean="0"/>
              <a:t>Entwicklungsverträge</a:t>
            </a:r>
            <a:endParaRPr lang="en-US" sz="2000" dirty="0" smtClean="0"/>
          </a:p>
          <a:p>
            <a:pPr marL="0" indent="0">
              <a:buNone/>
            </a:pPr>
            <a:endParaRPr lang="en-US" sz="2000" dirty="0" smtClean="0"/>
          </a:p>
          <a:p>
            <a:r>
              <a:rPr lang="en-US" sz="2000" dirty="0" err="1" smtClean="0"/>
              <a:t>Patente</a:t>
            </a:r>
            <a:r>
              <a:rPr lang="en-US" sz="2000" dirty="0" smtClean="0"/>
              <a:t> in Standards</a:t>
            </a:r>
          </a:p>
          <a:p>
            <a:pPr marL="0" indent="0">
              <a:buNone/>
            </a:pPr>
            <a:endParaRPr lang="en-US" sz="2000" dirty="0" smtClean="0"/>
          </a:p>
          <a:p>
            <a:r>
              <a:rPr lang="en-US" sz="2000" dirty="0" smtClean="0">
                <a:hlinkClick r:id="rId2"/>
              </a:rPr>
              <a:t>http://www.wipo.int/amc/en/center/specific-sectors/</a:t>
            </a:r>
            <a:endParaRPr lang="en-US" sz="2000" dirty="0" smtClean="0"/>
          </a:p>
          <a:p>
            <a:pPr marL="0" indent="0">
              <a:buNone/>
            </a:pPr>
            <a:endParaRPr lang="en-US" sz="1800" dirty="0" smtClean="0"/>
          </a:p>
          <a:p>
            <a:pPr marL="0" indent="0">
              <a:buNone/>
            </a:pPr>
            <a:endParaRPr lang="en-US" sz="1800" dirty="0" smtClean="0"/>
          </a:p>
          <a:p>
            <a:pPr marL="0" indent="0">
              <a:buNone/>
            </a:pPr>
            <a:endParaRPr lang="en-US" dirty="0"/>
          </a:p>
        </p:txBody>
      </p:sp>
    </p:spTree>
    <p:extLst>
      <p:ext uri="{BB962C8B-B14F-4D97-AF65-F5344CB8AC3E}">
        <p14:creationId xmlns:p14="http://schemas.microsoft.com/office/powerpoint/2010/main" val="3963109360"/>
      </p:ext>
    </p:extLst>
  </p:cSld>
  <p:clrMapOvr>
    <a:masterClrMapping/>
  </p:clrMapOvr>
  <p:transition spd="slow">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160" y="116632"/>
            <a:ext cx="8525046" cy="6552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2775160"/>
      </p:ext>
    </p:extLst>
  </p:cSld>
  <p:clrMapOvr>
    <a:masterClrMapping/>
  </p:clrMapOvr>
  <p:transition spd="slow">
    <p:wip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21801"/>
            <a:ext cx="8769142" cy="5122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318271"/>
      </p:ext>
    </p:extLst>
  </p:cSld>
  <p:clrMapOvr>
    <a:masterClrMapping/>
  </p:clrMapOvr>
  <p:transition spd="slow">
    <p:wip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9123101" cy="1143000"/>
          </a:xfrm>
        </p:spPr>
        <p:txBody>
          <a:bodyPr/>
          <a:lstStyle/>
          <a:p>
            <a:pPr algn="ctr"/>
            <a:r>
              <a:rPr lang="en-US" sz="3000" dirty="0" smtClean="0"/>
              <a:t>DAS MADRIDER SYSTEM (MARKEN)</a:t>
            </a:r>
            <a:br>
              <a:rPr lang="en-US" sz="3000" dirty="0" smtClean="0"/>
            </a:br>
            <a:r>
              <a:rPr lang="en-US" sz="3000" dirty="0" smtClean="0"/>
              <a:t>DAS HAAGER SYSTEM (MUSTER)</a:t>
            </a:r>
            <a:endParaRPr lang="en-US" sz="3000" dirty="0"/>
          </a:p>
        </p:txBody>
      </p:sp>
      <p:sp>
        <p:nvSpPr>
          <p:cNvPr id="3" name="Content Placeholder 2"/>
          <p:cNvSpPr>
            <a:spLocks noGrp="1"/>
          </p:cNvSpPr>
          <p:nvPr>
            <p:ph idx="1"/>
          </p:nvPr>
        </p:nvSpPr>
        <p:spPr>
          <a:xfrm>
            <a:off x="395536" y="1916832"/>
            <a:ext cx="8229600" cy="2807890"/>
          </a:xfrm>
        </p:spPr>
        <p:txBody>
          <a:bodyPr/>
          <a:lstStyle/>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pPr marL="0" indent="0">
              <a:buNone/>
            </a:pPr>
            <a:endParaRPr lang="en-US" sz="1200" dirty="0" smtClean="0"/>
          </a:p>
          <a:p>
            <a:r>
              <a:rPr lang="en-US" sz="1200" u="sng" dirty="0" smtClean="0"/>
              <a:t>Speakers: </a:t>
            </a:r>
            <a:r>
              <a:rPr lang="en-US" sz="1200" dirty="0"/>
              <a:t> </a:t>
            </a:r>
            <a:endParaRPr lang="en-US" sz="1200" dirty="0" smtClean="0"/>
          </a:p>
          <a:p>
            <a:pPr lvl="2"/>
            <a:r>
              <a:rPr lang="en-US" sz="1200" dirty="0" smtClean="0"/>
              <a:t>Marcus Höpperger, Director, Law and Legislative Advice Division, Brands and Designs Sector (BDS</a:t>
            </a:r>
            <a:r>
              <a:rPr lang="en-US" sz="1200" dirty="0"/>
              <a:t>)</a:t>
            </a:r>
            <a:r>
              <a:rPr lang="en-US" sz="1200" dirty="0" smtClean="0"/>
              <a:t>  WIPO, Geneva and </a:t>
            </a:r>
          </a:p>
          <a:p>
            <a:pPr lvl="2"/>
            <a:r>
              <a:rPr lang="en-US" sz="1200" dirty="0" smtClean="0"/>
              <a:t>Mrs</a:t>
            </a:r>
            <a:r>
              <a:rPr lang="en-US" sz="1200" dirty="0"/>
              <a:t>. Susanna </a:t>
            </a:r>
            <a:r>
              <a:rPr lang="en-US" sz="1200" dirty="0" err="1"/>
              <a:t>Kernthaler</a:t>
            </a:r>
            <a:r>
              <a:rPr lang="en-US" sz="1200" dirty="0"/>
              <a:t>, Deputy Head, Department International </a:t>
            </a:r>
            <a:r>
              <a:rPr lang="en-US" sz="1200" dirty="0" smtClean="0"/>
              <a:t>Trademarks, APO</a:t>
            </a:r>
            <a:r>
              <a:rPr lang="en-US" sz="1200" dirty="0"/>
              <a:t>, Vienna</a:t>
            </a:r>
            <a:r>
              <a:rPr lang="en-GB" sz="1200" dirty="0"/>
              <a:t> </a:t>
            </a:r>
            <a:r>
              <a:rPr lang="en-US" sz="1200" dirty="0" smtClean="0"/>
              <a:t> </a:t>
            </a:r>
          </a:p>
          <a:p>
            <a:endParaRPr lang="en-US"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204864"/>
            <a:ext cx="8461375"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410339"/>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251520" y="2420889"/>
            <a:ext cx="8640960" cy="4104455"/>
          </a:xfrm>
        </p:spPr>
        <p:txBody>
          <a:bodyPr/>
          <a:lstStyle/>
          <a:p>
            <a:pPr marL="0" indent="0" eaLnBrk="1" hangingPunct="1">
              <a:lnSpc>
                <a:spcPct val="120000"/>
              </a:lnSpc>
              <a:buNone/>
              <a:defRPr/>
            </a:pPr>
            <a:r>
              <a:rPr lang="en-US" sz="2800" b="1" dirty="0">
                <a:ea typeface="Arial Unicode MS" pitchFamily="34" charset="-128"/>
                <a:cs typeface="Arial Unicode MS" pitchFamily="34" charset="-128"/>
              </a:rPr>
              <a:t>D</a:t>
            </a:r>
            <a:r>
              <a:rPr lang="en-US" sz="2800" b="1" dirty="0" smtClean="0">
                <a:ea typeface="Arial Unicode MS" pitchFamily="34" charset="-128"/>
                <a:cs typeface="Arial Unicode MS" pitchFamily="34" charset="-128"/>
              </a:rPr>
              <a:t>evelopment of international IP law that is:</a:t>
            </a:r>
          </a:p>
          <a:p>
            <a:pPr marL="0" indent="0" eaLnBrk="1" hangingPunct="1">
              <a:buNone/>
              <a:defRPr/>
            </a:pPr>
            <a:endParaRPr lang="en-US" sz="1800" dirty="0" smtClean="0">
              <a:ea typeface="Arial Unicode MS" pitchFamily="34" charset="-128"/>
              <a:cs typeface="Arial Unicode MS" pitchFamily="34" charset="-128"/>
            </a:endParaRPr>
          </a:p>
          <a:p>
            <a:pPr lvl="1" algn="just" eaLnBrk="1" hangingPunct="1">
              <a:lnSpc>
                <a:spcPct val="130000"/>
              </a:lnSpc>
              <a:buFont typeface="Wingdings" charset="2"/>
              <a:buChar char="Ø"/>
              <a:defRPr/>
            </a:pPr>
            <a:r>
              <a:rPr lang="en-US" sz="2800" b="1" dirty="0" smtClean="0">
                <a:solidFill>
                  <a:srgbClr val="262673"/>
                </a:solidFill>
                <a:ea typeface="Arial Unicode MS" pitchFamily="34" charset="-128"/>
                <a:cs typeface="Arial Unicode MS" pitchFamily="34" charset="-128"/>
              </a:rPr>
              <a:t>balanced</a:t>
            </a:r>
          </a:p>
          <a:p>
            <a:pPr lvl="1" algn="just" eaLnBrk="1" hangingPunct="1">
              <a:lnSpc>
                <a:spcPct val="130000"/>
              </a:lnSpc>
              <a:buFont typeface="Wingdings" charset="2"/>
              <a:buChar char="Ø"/>
              <a:defRPr/>
            </a:pPr>
            <a:r>
              <a:rPr lang="en-US" sz="2800" b="1" dirty="0" smtClean="0">
                <a:solidFill>
                  <a:srgbClr val="262673"/>
                </a:solidFill>
                <a:ea typeface="Arial Unicode MS" pitchFamily="34" charset="-128"/>
                <a:cs typeface="Arial Unicode MS" pitchFamily="34" charset="-128"/>
              </a:rPr>
              <a:t>responsive </a:t>
            </a:r>
          </a:p>
          <a:p>
            <a:pPr lvl="1" algn="just" eaLnBrk="1" hangingPunct="1">
              <a:lnSpc>
                <a:spcPct val="130000"/>
              </a:lnSpc>
              <a:buFont typeface="Wingdings" charset="2"/>
              <a:buChar char="Ø"/>
              <a:defRPr/>
            </a:pPr>
            <a:r>
              <a:rPr lang="en-US" sz="2800" b="1" dirty="0" smtClean="0">
                <a:solidFill>
                  <a:srgbClr val="262673"/>
                </a:solidFill>
                <a:ea typeface="Arial Unicode MS" pitchFamily="34" charset="-128"/>
                <a:cs typeface="Arial Unicode MS" pitchFamily="34" charset="-128"/>
              </a:rPr>
              <a:t>effective</a:t>
            </a:r>
            <a:r>
              <a:rPr lang="en-US" sz="2800" dirty="0" smtClean="0">
                <a:ea typeface="Arial Unicode MS" pitchFamily="34" charset="-128"/>
                <a:cs typeface="Arial Unicode MS" pitchFamily="34" charset="-128"/>
              </a:rPr>
              <a:t> </a:t>
            </a:r>
          </a:p>
          <a:p>
            <a:pPr lvl="1" algn="just" eaLnBrk="1" hangingPunct="1">
              <a:lnSpc>
                <a:spcPct val="130000"/>
              </a:lnSpc>
              <a:buFont typeface="Wingdings" charset="2"/>
              <a:buChar char="Ø"/>
              <a:defRPr/>
            </a:pPr>
            <a:r>
              <a:rPr lang="en-US" sz="2800" b="1" dirty="0" smtClean="0">
                <a:solidFill>
                  <a:schemeClr val="accent2">
                    <a:lumMod val="75000"/>
                  </a:schemeClr>
                </a:solidFill>
                <a:ea typeface="Arial Unicode MS" pitchFamily="34" charset="-128"/>
                <a:cs typeface="Arial Unicode MS" pitchFamily="34" charset="-128"/>
              </a:rPr>
              <a:t>flexible</a:t>
            </a:r>
            <a:endParaRPr lang="en-US" sz="2800" dirty="0" smtClean="0">
              <a:ea typeface="Arial Unicode MS" pitchFamily="34" charset="-128"/>
              <a:cs typeface="Arial Unicode MS" pitchFamily="34" charset="-128"/>
            </a:endParaRPr>
          </a:p>
          <a:p>
            <a:pPr marL="457200" lvl="1" indent="0" eaLnBrk="1" hangingPunct="1">
              <a:buFontTx/>
              <a:buNone/>
              <a:defRPr/>
            </a:pPr>
            <a:endParaRPr lang="en-US" sz="2000" dirty="0" smtClean="0">
              <a:ea typeface="Arial Unicode MS" pitchFamily="34" charset="-128"/>
              <a:cs typeface="Arial Unicode MS" pitchFamily="34" charset="-128"/>
            </a:endParaRPr>
          </a:p>
          <a:p>
            <a:pPr marL="457200" lvl="1" indent="0" eaLnBrk="1" hangingPunct="1">
              <a:buNone/>
              <a:defRPr/>
            </a:pPr>
            <a:endParaRPr lang="en-US" sz="2000" dirty="0" smtClean="0">
              <a:latin typeface="Arial Unicode MS" pitchFamily="34" charset="-128"/>
              <a:ea typeface="Arial Unicode MS" pitchFamily="34" charset="-128"/>
              <a:cs typeface="Arial Unicode MS" pitchFamily="34" charset="-128"/>
            </a:endParaRPr>
          </a:p>
        </p:txBody>
      </p:sp>
      <p:sp>
        <p:nvSpPr>
          <p:cNvPr id="8195" name="Text Box 3"/>
          <p:cNvSpPr txBox="1">
            <a:spLocks noChangeArrowheads="1"/>
          </p:cNvSpPr>
          <p:nvPr/>
        </p:nvSpPr>
        <p:spPr bwMode="auto">
          <a:xfrm>
            <a:off x="395536" y="692696"/>
            <a:ext cx="669674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gn="ctr">
              <a:defRPr/>
            </a:pPr>
            <a:r>
              <a:rPr lang="en-US" sz="3600" dirty="0" smtClean="0">
                <a:solidFill>
                  <a:srgbClr val="00408C"/>
                </a:solidFill>
                <a:ea typeface="ヒラギノ角ゴ Pro W3" charset="0"/>
                <a:cs typeface="ヒラギノ角ゴ Pro W3" charset="0"/>
              </a:rPr>
              <a:t>              </a:t>
            </a:r>
            <a:r>
              <a:rPr lang="en-US" sz="3600" dirty="0" smtClean="0">
                <a:solidFill>
                  <a:srgbClr val="000090"/>
                </a:solidFill>
                <a:ea typeface="ヒラギノ角ゴ Pro W3" charset="0"/>
                <a:cs typeface="ヒラギノ角ゴ Pro W3" charset="0"/>
              </a:rPr>
              <a:t>NORM SETTING </a:t>
            </a:r>
            <a:endParaRPr lang="en-US" sz="3600" dirty="0">
              <a:solidFill>
                <a:srgbClr val="000090"/>
              </a:solidFill>
              <a:ea typeface="ヒラギノ角ゴ Pro W3" charset="0"/>
              <a:cs typeface="ヒラギノ角ゴ Pro W3" charset="0"/>
            </a:endParaRPr>
          </a:p>
          <a:p>
            <a:pPr algn="ctr">
              <a:defRPr/>
            </a:pPr>
            <a:endParaRPr lang="en-US" sz="3600" dirty="0" smtClean="0">
              <a:solidFill>
                <a:srgbClr val="002060"/>
              </a:solidFill>
              <a:latin typeface="Arial"/>
              <a:ea typeface="ＭＳ Ｐゴシック" charset="0"/>
            </a:endParaRPr>
          </a:p>
        </p:txBody>
      </p:sp>
      <p:pic>
        <p:nvPicPr>
          <p:cNvPr id="5" name="Image 4" descr="law_scale_background.362150542_st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520000" cy="1650721"/>
          </a:xfrm>
          <a:prstGeom prst="rect">
            <a:avLst/>
          </a:prstGeom>
          <a:ln>
            <a:noFill/>
          </a:ln>
          <a:effectLst>
            <a:softEdge rad="112500"/>
          </a:effectLst>
        </p:spPr>
      </p:pic>
      <p:pic>
        <p:nvPicPr>
          <p:cNvPr id="6" name="Image 5" descr="igc_25_update[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504" y="188640"/>
            <a:ext cx="2495639" cy="1650721"/>
          </a:xfrm>
          <a:prstGeom prst="rect">
            <a:avLst/>
          </a:prstGeom>
          <a:ln>
            <a:noFill/>
          </a:ln>
          <a:effectLst>
            <a:softEdge rad="112500"/>
          </a:effectLst>
        </p:spPr>
      </p:pic>
    </p:spTree>
    <p:extLst>
      <p:ext uri="{BB962C8B-B14F-4D97-AF65-F5344CB8AC3E}">
        <p14:creationId xmlns:p14="http://schemas.microsoft.com/office/powerpoint/2010/main" val="4537319"/>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xEl>
                                              <p:pRg st="2" end="2"/>
                                            </p:txEl>
                                          </p:spTgt>
                                        </p:tgtEl>
                                        <p:attrNameLst>
                                          <p:attrName>style.visibility</p:attrName>
                                        </p:attrNameLst>
                                      </p:cBhvr>
                                      <p:to>
                                        <p:strVal val="visible"/>
                                      </p:to>
                                    </p:set>
                                    <p:animEffect transition="in" filter="blinds(horizontal)">
                                      <p:cBhvr>
                                        <p:cTn id="7" dur="500"/>
                                        <p:tgtEl>
                                          <p:spTgt spid="1126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6">
                                            <p:txEl>
                                              <p:pRg st="3" end="3"/>
                                            </p:txEl>
                                          </p:spTgt>
                                        </p:tgtEl>
                                        <p:attrNameLst>
                                          <p:attrName>style.visibility</p:attrName>
                                        </p:attrNameLst>
                                      </p:cBhvr>
                                      <p:to>
                                        <p:strVal val="visible"/>
                                      </p:to>
                                    </p:set>
                                    <p:animEffect transition="in" filter="blinds(horizontal)">
                                      <p:cBhvr>
                                        <p:cTn id="12" dur="500"/>
                                        <p:tgtEl>
                                          <p:spTgt spid="1126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66">
                                            <p:txEl>
                                              <p:pRg st="4" end="4"/>
                                            </p:txEl>
                                          </p:spTgt>
                                        </p:tgtEl>
                                        <p:attrNameLst>
                                          <p:attrName>style.visibility</p:attrName>
                                        </p:attrNameLst>
                                      </p:cBhvr>
                                      <p:to>
                                        <p:strVal val="visible"/>
                                      </p:to>
                                    </p:set>
                                    <p:animEffect transition="in" filter="blinds(horizontal)">
                                      <p:cBhvr>
                                        <p:cTn id="17" dur="500"/>
                                        <p:tgtEl>
                                          <p:spTgt spid="1126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266">
                                            <p:txEl>
                                              <p:pRg st="5" end="5"/>
                                            </p:txEl>
                                          </p:spTgt>
                                        </p:tgtEl>
                                        <p:attrNameLst>
                                          <p:attrName>style.visibility</p:attrName>
                                        </p:attrNameLst>
                                      </p:cBhvr>
                                      <p:to>
                                        <p:strVal val="visible"/>
                                      </p:to>
                                    </p:set>
                                    <p:animEffect transition="in" filter="blinds(horizontal)">
                                      <p:cBhvr>
                                        <p:cTn id="22" dur="500"/>
                                        <p:tgtEl>
                                          <p:spTgt spid="1126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833438"/>
            <a:ext cx="7143750" cy="519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Line 5"/>
          <p:cNvSpPr>
            <a:spLocks noChangeShapeType="1"/>
          </p:cNvSpPr>
          <p:nvPr/>
        </p:nvSpPr>
        <p:spPr bwMode="auto">
          <a:xfrm flipH="1">
            <a:off x="7812088" y="5300663"/>
            <a:ext cx="10080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124" name="Line 6"/>
          <p:cNvSpPr>
            <a:spLocks noChangeShapeType="1"/>
          </p:cNvSpPr>
          <p:nvPr/>
        </p:nvSpPr>
        <p:spPr bwMode="auto">
          <a:xfrm flipH="1">
            <a:off x="7740650" y="5445125"/>
            <a:ext cx="11525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391" name="Line 7"/>
          <p:cNvSpPr>
            <a:spLocks noChangeShapeType="1"/>
          </p:cNvSpPr>
          <p:nvPr/>
        </p:nvSpPr>
        <p:spPr bwMode="auto">
          <a:xfrm>
            <a:off x="250825" y="5156200"/>
            <a:ext cx="11525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392" name="Line 8"/>
          <p:cNvSpPr>
            <a:spLocks noChangeShapeType="1"/>
          </p:cNvSpPr>
          <p:nvPr/>
        </p:nvSpPr>
        <p:spPr bwMode="auto">
          <a:xfrm flipH="1">
            <a:off x="7740650" y="5300663"/>
            <a:ext cx="1223963"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21044228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animBg="1"/>
      <p:bldP spid="1639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9025" y="2219325"/>
            <a:ext cx="188595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304792"/>
      </p:ext>
    </p:extLst>
  </p:cSld>
  <p:clrMapOvr>
    <a:masterClrMapping/>
  </p:clrMapOvr>
  <p:transition spd="slow">
    <p:wip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Text Box 4"/>
          <p:cNvSpPr txBox="1">
            <a:spLocks noChangeArrowheads="1"/>
          </p:cNvSpPr>
          <p:nvPr/>
        </p:nvSpPr>
        <p:spPr bwMode="auto">
          <a:xfrm>
            <a:off x="1331913" y="836613"/>
            <a:ext cx="67691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fr-FR" altLang="en-US" sz="3200"/>
              <a:t>1876:  </a:t>
            </a:r>
            <a:r>
              <a:rPr lang="fr-FR" altLang="en-US" sz="3200" i="1"/>
              <a:t>Bass</a:t>
            </a:r>
            <a:r>
              <a:rPr lang="fr-FR" altLang="en-US" sz="3200"/>
              <a:t> Trademark</a:t>
            </a:r>
          </a:p>
        </p:txBody>
      </p:sp>
      <p:sp>
        <p:nvSpPr>
          <p:cNvPr id="7171" name="Text Box 6"/>
          <p:cNvSpPr txBox="1">
            <a:spLocks noChangeArrowheads="1"/>
          </p:cNvSpPr>
          <p:nvPr/>
        </p:nvSpPr>
        <p:spPr bwMode="auto">
          <a:xfrm>
            <a:off x="2555875" y="2492375"/>
            <a:ext cx="4895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fr-FR" altLang="en-US"/>
          </a:p>
        </p:txBody>
      </p:sp>
      <p:sp>
        <p:nvSpPr>
          <p:cNvPr id="56327" name="Text Box 7"/>
          <p:cNvSpPr txBox="1">
            <a:spLocks noChangeArrowheads="1"/>
          </p:cNvSpPr>
          <p:nvPr/>
        </p:nvSpPr>
        <p:spPr bwMode="auto">
          <a:xfrm>
            <a:off x="2339975" y="2636838"/>
            <a:ext cx="51117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r>
              <a:rPr lang="fr-FR" altLang="en-US" sz="3200"/>
              <a:t>1883:  Paris Convention</a:t>
            </a:r>
          </a:p>
        </p:txBody>
      </p:sp>
      <p:sp>
        <p:nvSpPr>
          <p:cNvPr id="56328" name="Text Box 8"/>
          <p:cNvSpPr txBox="1">
            <a:spLocks noChangeArrowheads="1"/>
          </p:cNvSpPr>
          <p:nvPr/>
        </p:nvSpPr>
        <p:spPr bwMode="auto">
          <a:xfrm>
            <a:off x="2339975" y="4581525"/>
            <a:ext cx="5256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r>
              <a:rPr lang="fr-FR" altLang="en-US" sz="3200"/>
              <a:t>1891:  Madrid Agreement</a:t>
            </a:r>
          </a:p>
        </p:txBody>
      </p:sp>
      <p:sp>
        <p:nvSpPr>
          <p:cNvPr id="56331" name="AutoShape 11"/>
          <p:cNvSpPr>
            <a:spLocks noChangeArrowheads="1"/>
          </p:cNvSpPr>
          <p:nvPr/>
        </p:nvSpPr>
        <p:spPr bwMode="auto">
          <a:xfrm>
            <a:off x="4716463" y="1484313"/>
            <a:ext cx="71437" cy="1081087"/>
          </a:xfrm>
          <a:prstGeom prst="downArrowCallout">
            <a:avLst>
              <a:gd name="adj1" fmla="val 25000"/>
              <a:gd name="adj2" fmla="val 25000"/>
              <a:gd name="adj3" fmla="val 252224"/>
              <a:gd name="adj4" fmla="val 66667"/>
            </a:avLst>
          </a:prstGeom>
          <a:noFill/>
          <a:ln w="381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56332" name="AutoShape 12"/>
          <p:cNvSpPr>
            <a:spLocks noChangeArrowheads="1"/>
          </p:cNvSpPr>
          <p:nvPr/>
        </p:nvSpPr>
        <p:spPr bwMode="auto">
          <a:xfrm>
            <a:off x="4716463" y="3284538"/>
            <a:ext cx="71437" cy="1296987"/>
          </a:xfrm>
          <a:prstGeom prst="downArrowCallout">
            <a:avLst>
              <a:gd name="adj1" fmla="val 25000"/>
              <a:gd name="adj2" fmla="val 25000"/>
              <a:gd name="adj3" fmla="val 302595"/>
              <a:gd name="adj4" fmla="val 66667"/>
            </a:avLst>
          </a:prstGeom>
          <a:noFill/>
          <a:ln w="381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Tree>
    <p:extLst>
      <p:ext uri="{BB962C8B-B14F-4D97-AF65-F5344CB8AC3E}">
        <p14:creationId xmlns:p14="http://schemas.microsoft.com/office/powerpoint/2010/main" val="3524282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32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3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P spid="56327" grpId="0"/>
      <p:bldP spid="56328" grpId="0"/>
      <p:bldP spid="56331" grpId="0" animBg="1"/>
      <p:bldP spid="5633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295525"/>
            <a:ext cx="24384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4396217"/>
      </p:ext>
    </p:extLst>
  </p:cSld>
  <p:clrMapOvr>
    <a:masterClrMapping/>
  </p:clrMapOvr>
  <p:transition spd="slow">
    <p:wip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ChangeArrowheads="1"/>
          </p:cNvSpPr>
          <p:nvPr/>
        </p:nvSpPr>
        <p:spPr bwMode="auto">
          <a:xfrm>
            <a:off x="-4613275" y="-28195588"/>
            <a:ext cx="9144000" cy="2723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charset="0"/>
                <a:cs typeface="Arial" charset="0"/>
              </a:defRPr>
            </a:lvl1pPr>
            <a:lvl2pPr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r>
              <a:rPr lang="en-US" altLang="en-US" sz="1800">
                <a:hlinkClick r:id="rId3"/>
              </a:rPr>
              <a:t>  </a:t>
            </a:r>
            <a:r>
              <a:rPr lang="en-US" altLang="en-US" sz="4200"/>
              <a:t> </a:t>
            </a:r>
            <a:r>
              <a:rPr lang="en-US" altLang="en-US" sz="1800"/>
              <a:t>                       </a:t>
            </a:r>
          </a:p>
          <a:p>
            <a:pPr>
              <a:spcBef>
                <a:spcPct val="0"/>
              </a:spcBef>
              <a:buFontTx/>
              <a:buNone/>
            </a:pPr>
            <a:r>
              <a:rPr lang="en-US" altLang="en-US" sz="1800"/>
              <a:t>  </a:t>
            </a:r>
            <a:r>
              <a:rPr lang="en-US" altLang="en-US" sz="4200"/>
              <a:t> </a:t>
            </a:r>
            <a:r>
              <a:rPr lang="en-US" altLang="en-US" sz="1800"/>
              <a:t>                                                           </a:t>
            </a:r>
          </a:p>
          <a:p>
            <a:pPr>
              <a:spcBef>
                <a:spcPct val="0"/>
              </a:spcBef>
              <a:buFontTx/>
              <a:buChar char="•"/>
            </a:pPr>
            <a:r>
              <a:rPr lang="en-US" altLang="en-US" sz="1800">
                <a:hlinkClick r:id="rId4"/>
              </a:rPr>
              <a:t>Español</a:t>
            </a:r>
            <a:r>
              <a:rPr lang="en-US" altLang="en-US" sz="1800"/>
              <a:t> </a:t>
            </a:r>
          </a:p>
          <a:p>
            <a:pPr>
              <a:spcBef>
                <a:spcPct val="0"/>
              </a:spcBef>
              <a:buFontTx/>
              <a:buChar char="•"/>
            </a:pPr>
            <a:r>
              <a:rPr lang="en-US" altLang="en-US" sz="1800">
                <a:hlinkClick r:id="rId5"/>
              </a:rPr>
              <a:t>Français</a:t>
            </a:r>
            <a:r>
              <a:rPr lang="en-US" altLang="en-US" sz="1800"/>
              <a:t> </a:t>
            </a:r>
          </a:p>
          <a:p>
            <a:pPr>
              <a:spcBef>
                <a:spcPct val="0"/>
              </a:spcBef>
              <a:buFontTx/>
              <a:buChar char="•"/>
            </a:pPr>
            <a:r>
              <a:rPr lang="en-US" altLang="en-US" sz="1800">
                <a:hlinkClick r:id="rId6"/>
              </a:rPr>
              <a:t>Contact us</a:t>
            </a:r>
            <a:r>
              <a:rPr lang="en-US" altLang="en-US" sz="1800"/>
              <a:t> </a:t>
            </a:r>
          </a:p>
          <a:p>
            <a:pPr>
              <a:spcBef>
                <a:spcPct val="0"/>
              </a:spcBef>
              <a:buFontTx/>
              <a:buChar char="•"/>
            </a:pPr>
            <a:r>
              <a:rPr lang="en-US" altLang="en-US" sz="1800">
                <a:hlinkClick r:id="rId7"/>
              </a:rPr>
              <a:t>Accessibility</a:t>
            </a:r>
            <a:r>
              <a:rPr lang="en-US" altLang="en-US" sz="1800"/>
              <a:t> </a:t>
            </a:r>
          </a:p>
          <a:p>
            <a:pPr>
              <a:spcBef>
                <a:spcPct val="0"/>
              </a:spcBef>
              <a:buFontTx/>
              <a:buChar char="•"/>
            </a:pPr>
            <a:r>
              <a:rPr lang="en-US" altLang="en-US" sz="1800">
                <a:hlinkClick r:id="rId8"/>
              </a:rPr>
              <a:t>Site map</a:t>
            </a:r>
            <a:r>
              <a:rPr lang="en-US" altLang="en-US" sz="1800"/>
              <a:t> </a:t>
            </a:r>
          </a:p>
          <a:p>
            <a:pPr>
              <a:spcBef>
                <a:spcPct val="0"/>
              </a:spcBef>
              <a:buFontTx/>
              <a:buChar char="•"/>
            </a:pPr>
            <a:r>
              <a:rPr lang="en-US" altLang="en-US" sz="1800">
                <a:hlinkClick r:id="rId9"/>
              </a:rPr>
              <a:t>ABOUT WIPO</a:t>
            </a:r>
            <a:r>
              <a:rPr lang="en-US" altLang="en-US" sz="1800"/>
              <a:t> </a:t>
            </a:r>
          </a:p>
          <a:p>
            <a:pPr lvl="1">
              <a:spcBef>
                <a:spcPct val="0"/>
              </a:spcBef>
              <a:buFontTx/>
              <a:buChar char="•"/>
            </a:pPr>
            <a:r>
              <a:rPr lang="en-US" altLang="en-US" sz="1800">
                <a:hlinkClick r:id="rId9"/>
              </a:rPr>
              <a:t>What is WIPO?</a:t>
            </a:r>
            <a:r>
              <a:rPr lang="en-US" altLang="en-US" sz="1800"/>
              <a:t> </a:t>
            </a:r>
          </a:p>
          <a:p>
            <a:pPr lvl="1">
              <a:spcBef>
                <a:spcPct val="0"/>
              </a:spcBef>
              <a:buFontTx/>
              <a:buChar char="•"/>
            </a:pPr>
            <a:r>
              <a:rPr lang="en-US" altLang="en-US" sz="1800">
                <a:hlinkClick r:id="rId10"/>
              </a:rPr>
              <a:t>What is IP?</a:t>
            </a:r>
            <a:r>
              <a:rPr lang="en-US" altLang="en-US" sz="1800"/>
              <a:t> </a:t>
            </a:r>
          </a:p>
          <a:p>
            <a:pPr lvl="1">
              <a:spcBef>
                <a:spcPct val="0"/>
              </a:spcBef>
              <a:buFontTx/>
              <a:buChar char="•"/>
            </a:pPr>
            <a:r>
              <a:rPr lang="en-US" altLang="en-US" sz="1800">
                <a:hlinkClick r:id="rId11"/>
              </a:rPr>
              <a:t>How WIPO works</a:t>
            </a:r>
            <a:r>
              <a:rPr lang="en-US" altLang="en-US" sz="1800"/>
              <a:t> </a:t>
            </a:r>
          </a:p>
          <a:p>
            <a:pPr lvl="1">
              <a:spcBef>
                <a:spcPct val="0"/>
              </a:spcBef>
              <a:buFontTx/>
              <a:buChar char="•"/>
            </a:pPr>
            <a:r>
              <a:rPr lang="en-US" altLang="en-US" sz="1800">
                <a:hlinkClick r:id="rId12"/>
              </a:rPr>
              <a:t>Director General</a:t>
            </a:r>
            <a:r>
              <a:rPr lang="en-US" altLang="en-US" sz="1800"/>
              <a:t> </a:t>
            </a:r>
          </a:p>
          <a:p>
            <a:pPr lvl="1">
              <a:spcBef>
                <a:spcPct val="0"/>
              </a:spcBef>
              <a:buFontTx/>
              <a:buChar char="•"/>
            </a:pPr>
            <a:r>
              <a:rPr lang="en-US" altLang="en-US" sz="1800">
                <a:hlinkClick r:id="rId13"/>
              </a:rPr>
              <a:t>Members &amp; Observers</a:t>
            </a:r>
            <a:r>
              <a:rPr lang="en-US" altLang="en-US" sz="1800"/>
              <a:t> </a:t>
            </a:r>
          </a:p>
          <a:p>
            <a:pPr lvl="1">
              <a:spcBef>
                <a:spcPct val="0"/>
              </a:spcBef>
              <a:buFontTx/>
              <a:buChar char="•"/>
            </a:pPr>
            <a:r>
              <a:rPr lang="en-US" altLang="en-US" sz="1800">
                <a:hlinkClick r:id="rId14"/>
              </a:rPr>
              <a:t>WIPO Assemblies</a:t>
            </a:r>
            <a:r>
              <a:rPr lang="en-US" altLang="en-US" sz="1800"/>
              <a:t> </a:t>
            </a:r>
          </a:p>
          <a:p>
            <a:pPr lvl="1">
              <a:spcBef>
                <a:spcPct val="0"/>
              </a:spcBef>
              <a:buFontTx/>
              <a:buChar char="•"/>
            </a:pPr>
            <a:r>
              <a:rPr lang="en-US" altLang="en-US" sz="1800">
                <a:hlinkClick r:id="rId15"/>
              </a:rPr>
              <a:t>Treaties</a:t>
            </a:r>
            <a:r>
              <a:rPr lang="en-US" altLang="en-US" sz="1800"/>
              <a:t> </a:t>
            </a:r>
          </a:p>
          <a:p>
            <a:pPr lvl="1">
              <a:spcBef>
                <a:spcPct val="0"/>
              </a:spcBef>
              <a:buFontTx/>
              <a:buChar char="•"/>
            </a:pPr>
            <a:r>
              <a:rPr lang="en-US" altLang="en-US" sz="1800">
                <a:hlinkClick r:id="rId16"/>
              </a:rPr>
              <a:t>Results &amp; Budget</a:t>
            </a:r>
            <a:r>
              <a:rPr lang="en-US" altLang="en-US" sz="1800"/>
              <a:t> </a:t>
            </a:r>
          </a:p>
          <a:p>
            <a:pPr lvl="1">
              <a:spcBef>
                <a:spcPct val="0"/>
              </a:spcBef>
              <a:buFontTx/>
              <a:buChar char="•"/>
            </a:pPr>
            <a:r>
              <a:rPr lang="en-US" altLang="en-US" sz="1800">
                <a:hlinkClick r:id="rId17"/>
              </a:rPr>
              <a:t>Financial Reporting</a:t>
            </a:r>
            <a:r>
              <a:rPr lang="en-US" altLang="en-US" sz="1800"/>
              <a:t> </a:t>
            </a:r>
          </a:p>
          <a:p>
            <a:pPr lvl="1">
              <a:spcBef>
                <a:spcPct val="0"/>
              </a:spcBef>
              <a:buFontTx/>
              <a:buChar char="•"/>
            </a:pPr>
            <a:r>
              <a:rPr lang="en-US" altLang="en-US" sz="1800">
                <a:hlinkClick r:id="rId18"/>
              </a:rPr>
              <a:t>Audit &amp; Oversight</a:t>
            </a:r>
            <a:r>
              <a:rPr lang="en-US" altLang="en-US" sz="1800"/>
              <a:t> </a:t>
            </a:r>
          </a:p>
          <a:p>
            <a:pPr lvl="1">
              <a:spcBef>
                <a:spcPct val="0"/>
              </a:spcBef>
              <a:buFontTx/>
              <a:buChar char="•"/>
            </a:pPr>
            <a:r>
              <a:rPr lang="en-US" altLang="en-US" sz="1800">
                <a:hlinkClick r:id="rId19"/>
              </a:rPr>
              <a:t>Strategic Realignment</a:t>
            </a:r>
            <a:r>
              <a:rPr lang="en-US" altLang="en-US" sz="1800"/>
              <a:t> </a:t>
            </a:r>
          </a:p>
          <a:p>
            <a:pPr lvl="1">
              <a:spcBef>
                <a:spcPct val="0"/>
              </a:spcBef>
              <a:buFontTx/>
              <a:buChar char="•"/>
            </a:pPr>
            <a:r>
              <a:rPr lang="en-US" altLang="en-US" sz="1800">
                <a:hlinkClick r:id="rId20"/>
              </a:rPr>
              <a:t>Recruitment</a:t>
            </a:r>
            <a:r>
              <a:rPr lang="en-US" altLang="en-US" sz="1800"/>
              <a:t> </a:t>
            </a:r>
          </a:p>
          <a:p>
            <a:pPr lvl="1">
              <a:spcBef>
                <a:spcPct val="0"/>
              </a:spcBef>
              <a:buFontTx/>
              <a:buChar char="•"/>
            </a:pPr>
            <a:r>
              <a:rPr lang="en-US" altLang="en-US" sz="1800">
                <a:hlinkClick r:id="rId21"/>
              </a:rPr>
              <a:t>Procurement</a:t>
            </a:r>
            <a:r>
              <a:rPr lang="en-US" altLang="en-US" sz="1800"/>
              <a:t> </a:t>
            </a:r>
          </a:p>
          <a:p>
            <a:pPr lvl="1">
              <a:spcBef>
                <a:spcPct val="0"/>
              </a:spcBef>
              <a:buFontTx/>
              <a:buChar char="•"/>
            </a:pPr>
            <a:r>
              <a:rPr lang="en-US" altLang="en-US" sz="1800">
                <a:hlinkClick r:id="rId22"/>
              </a:rPr>
              <a:t>External Offices</a:t>
            </a:r>
            <a:r>
              <a:rPr lang="en-US" altLang="en-US" sz="1800"/>
              <a:t> </a:t>
            </a:r>
          </a:p>
          <a:p>
            <a:pPr>
              <a:spcBef>
                <a:spcPct val="0"/>
              </a:spcBef>
              <a:buFontTx/>
              <a:buChar char="•"/>
            </a:pPr>
            <a:r>
              <a:rPr lang="en-US" altLang="en-US" sz="1800">
                <a:hlinkClick r:id="rId23"/>
              </a:rPr>
              <a:t>IP SERVICES</a:t>
            </a:r>
            <a:r>
              <a:rPr lang="en-US" altLang="en-US" sz="1800"/>
              <a:t> </a:t>
            </a:r>
          </a:p>
          <a:p>
            <a:pPr lvl="1">
              <a:spcBef>
                <a:spcPct val="0"/>
              </a:spcBef>
              <a:buFontTx/>
              <a:buChar char="•"/>
            </a:pPr>
            <a:r>
              <a:rPr lang="en-US" altLang="en-US" sz="1800">
                <a:hlinkClick r:id="rId24"/>
              </a:rPr>
              <a:t>Patents (PCT)</a:t>
            </a:r>
            <a:r>
              <a:rPr lang="en-US" altLang="en-US" sz="1800"/>
              <a:t> </a:t>
            </a:r>
          </a:p>
          <a:p>
            <a:pPr lvl="1">
              <a:spcBef>
                <a:spcPct val="0"/>
              </a:spcBef>
              <a:buFontTx/>
              <a:buChar char="•"/>
            </a:pPr>
            <a:r>
              <a:rPr lang="en-US" altLang="en-US" sz="1800">
                <a:hlinkClick r:id="rId25"/>
              </a:rPr>
              <a:t>Trademarks (Madrid system)</a:t>
            </a:r>
            <a:r>
              <a:rPr lang="en-US" altLang="en-US" sz="1800"/>
              <a:t> </a:t>
            </a:r>
          </a:p>
          <a:p>
            <a:pPr lvl="1">
              <a:spcBef>
                <a:spcPct val="0"/>
              </a:spcBef>
              <a:buFontTx/>
              <a:buChar char="•"/>
            </a:pPr>
            <a:r>
              <a:rPr lang="en-US" altLang="en-US" sz="1800">
                <a:hlinkClick r:id="rId26"/>
              </a:rPr>
              <a:t>Designs (Hague system)</a:t>
            </a:r>
            <a:r>
              <a:rPr lang="en-US" altLang="en-US" sz="1800"/>
              <a:t> </a:t>
            </a:r>
          </a:p>
          <a:p>
            <a:pPr lvl="1">
              <a:spcBef>
                <a:spcPct val="0"/>
              </a:spcBef>
              <a:buFontTx/>
              <a:buChar char="•"/>
            </a:pPr>
            <a:r>
              <a:rPr lang="en-US" altLang="en-US" sz="1800">
                <a:hlinkClick r:id="rId27"/>
              </a:rPr>
              <a:t>Appellations of Origin (Lisbon System)</a:t>
            </a:r>
            <a:r>
              <a:rPr lang="en-US" altLang="en-US" sz="1800"/>
              <a:t> </a:t>
            </a:r>
          </a:p>
          <a:p>
            <a:pPr lvl="1">
              <a:spcBef>
                <a:spcPct val="0"/>
              </a:spcBef>
              <a:buFontTx/>
              <a:buChar char="•"/>
            </a:pPr>
            <a:r>
              <a:rPr lang="en-US" altLang="en-US" sz="1800">
                <a:hlinkClick r:id="rId28"/>
              </a:rPr>
              <a:t>Protection of State Emblems (Article 6ter)</a:t>
            </a:r>
            <a:r>
              <a:rPr lang="en-US" altLang="en-US" sz="1800"/>
              <a:t> </a:t>
            </a:r>
          </a:p>
          <a:p>
            <a:pPr lvl="1">
              <a:spcBef>
                <a:spcPct val="0"/>
              </a:spcBef>
              <a:buFontTx/>
              <a:buChar char="•"/>
            </a:pPr>
            <a:r>
              <a:rPr lang="en-US" altLang="en-US" sz="1800">
                <a:hlinkClick r:id="rId29"/>
              </a:rPr>
              <a:t>Arbitration and Mediation Center</a:t>
            </a:r>
            <a:r>
              <a:rPr lang="en-US" altLang="en-US" sz="1800"/>
              <a:t> </a:t>
            </a:r>
          </a:p>
          <a:p>
            <a:pPr lvl="1">
              <a:spcBef>
                <a:spcPct val="0"/>
              </a:spcBef>
              <a:buFontTx/>
              <a:buChar char="•"/>
            </a:pPr>
            <a:r>
              <a:rPr lang="en-US" altLang="en-US" sz="1800">
                <a:hlinkClick r:id="rId30"/>
              </a:rPr>
              <a:t>Domain name dispute resolution</a:t>
            </a:r>
            <a:r>
              <a:rPr lang="en-US" altLang="en-US" sz="1800"/>
              <a:t> </a:t>
            </a:r>
          </a:p>
          <a:p>
            <a:pPr lvl="1">
              <a:spcBef>
                <a:spcPct val="0"/>
              </a:spcBef>
              <a:buFontTx/>
              <a:buChar char="•"/>
            </a:pPr>
            <a:r>
              <a:rPr lang="en-US" altLang="en-US" sz="1800">
                <a:hlinkClick r:id="rId31"/>
              </a:rPr>
              <a:t>International Classifications</a:t>
            </a:r>
            <a:r>
              <a:rPr lang="en-US" altLang="en-US" sz="1800"/>
              <a:t> </a:t>
            </a:r>
          </a:p>
          <a:p>
            <a:pPr>
              <a:spcBef>
                <a:spcPct val="0"/>
              </a:spcBef>
              <a:buFontTx/>
              <a:buChar char="•"/>
            </a:pPr>
            <a:r>
              <a:rPr lang="en-US" altLang="en-US" sz="1800">
                <a:hlinkClick r:id="rId32"/>
              </a:rPr>
              <a:t>PROGRAM ACTIVITIES</a:t>
            </a:r>
            <a:r>
              <a:rPr lang="en-US" altLang="en-US" sz="1800"/>
              <a:t> </a:t>
            </a:r>
          </a:p>
          <a:p>
            <a:pPr lvl="1">
              <a:spcBef>
                <a:spcPct val="0"/>
              </a:spcBef>
              <a:buFontTx/>
              <a:buChar char="•"/>
            </a:pPr>
            <a:r>
              <a:rPr lang="en-US" altLang="en-US" sz="1800">
                <a:hlinkClick r:id="rId33"/>
              </a:rPr>
              <a:t>Developing laws and standards</a:t>
            </a:r>
            <a:r>
              <a:rPr lang="en-US" altLang="en-US" sz="1800"/>
              <a:t> </a:t>
            </a:r>
          </a:p>
          <a:p>
            <a:pPr lvl="1">
              <a:spcBef>
                <a:spcPct val="0"/>
              </a:spcBef>
              <a:buFontTx/>
              <a:buChar char="•"/>
            </a:pPr>
            <a:r>
              <a:rPr lang="en-US" altLang="en-US" sz="1800">
                <a:hlinkClick r:id="rId34"/>
              </a:rPr>
              <a:t>IP for Development</a:t>
            </a:r>
            <a:r>
              <a:rPr lang="en-US" altLang="en-US" sz="1800"/>
              <a:t> </a:t>
            </a:r>
          </a:p>
          <a:p>
            <a:pPr lvl="1">
              <a:spcBef>
                <a:spcPct val="0"/>
              </a:spcBef>
              <a:buFontTx/>
              <a:buChar char="•"/>
            </a:pPr>
            <a:r>
              <a:rPr lang="en-US" altLang="en-US" sz="1800">
                <a:hlinkClick r:id="rId35"/>
              </a:rPr>
              <a:t>Copyright issues</a:t>
            </a:r>
            <a:r>
              <a:rPr lang="en-US" altLang="en-US" sz="1800"/>
              <a:t> </a:t>
            </a:r>
          </a:p>
          <a:p>
            <a:pPr lvl="1">
              <a:spcBef>
                <a:spcPct val="0"/>
              </a:spcBef>
              <a:buFontTx/>
              <a:buChar char="•"/>
            </a:pPr>
            <a:r>
              <a:rPr lang="en-US" altLang="en-US" sz="1800">
                <a:hlinkClick r:id="rId36"/>
              </a:rPr>
              <a:t>Traditional Knowledge</a:t>
            </a:r>
            <a:r>
              <a:rPr lang="en-US" altLang="en-US" sz="1800"/>
              <a:t> </a:t>
            </a:r>
          </a:p>
          <a:p>
            <a:pPr lvl="1">
              <a:spcBef>
                <a:spcPct val="0"/>
              </a:spcBef>
              <a:buFontTx/>
              <a:buChar char="•"/>
            </a:pPr>
            <a:r>
              <a:rPr lang="en-US" altLang="en-US" sz="1800">
                <a:hlinkClick r:id="rId37"/>
              </a:rPr>
              <a:t>The Economics of IP</a:t>
            </a:r>
            <a:r>
              <a:rPr lang="en-US" altLang="en-US" sz="1800"/>
              <a:t> </a:t>
            </a:r>
          </a:p>
          <a:p>
            <a:pPr lvl="1">
              <a:spcBef>
                <a:spcPct val="0"/>
              </a:spcBef>
              <a:buFontTx/>
              <a:buChar char="•"/>
            </a:pPr>
            <a:r>
              <a:rPr lang="en-US" altLang="en-US" sz="1800">
                <a:hlinkClick r:id="rId38"/>
              </a:rPr>
              <a:t>Cooperation with Certain Countries in Europe and Asia</a:t>
            </a:r>
            <a:r>
              <a:rPr lang="en-US" altLang="en-US" sz="1800"/>
              <a:t> </a:t>
            </a:r>
          </a:p>
          <a:p>
            <a:pPr lvl="1">
              <a:spcBef>
                <a:spcPct val="0"/>
              </a:spcBef>
              <a:buFontTx/>
              <a:buChar char="•"/>
            </a:pPr>
            <a:r>
              <a:rPr lang="en-US" altLang="en-US" sz="1800">
                <a:hlinkClick r:id="rId39"/>
              </a:rPr>
              <a:t>Global Infrastructure</a:t>
            </a:r>
            <a:r>
              <a:rPr lang="en-US" altLang="en-US" sz="1800"/>
              <a:t> </a:t>
            </a:r>
          </a:p>
          <a:p>
            <a:pPr lvl="1">
              <a:spcBef>
                <a:spcPct val="0"/>
              </a:spcBef>
              <a:buFontTx/>
              <a:buChar char="•"/>
            </a:pPr>
            <a:r>
              <a:rPr lang="en-US" altLang="en-US" sz="1800">
                <a:hlinkClick r:id="rId40"/>
              </a:rPr>
              <a:t>Small and Medium-sized Enterprises</a:t>
            </a:r>
            <a:r>
              <a:rPr lang="en-US" altLang="en-US" sz="1800"/>
              <a:t> </a:t>
            </a:r>
          </a:p>
          <a:p>
            <a:pPr lvl="1">
              <a:spcBef>
                <a:spcPct val="0"/>
              </a:spcBef>
              <a:buFontTx/>
              <a:buChar char="•"/>
            </a:pPr>
            <a:r>
              <a:rPr lang="en-US" altLang="en-US" sz="1800">
                <a:hlinkClick r:id="rId41"/>
              </a:rPr>
              <a:t>WIPO Academy</a:t>
            </a:r>
            <a:r>
              <a:rPr lang="en-US" altLang="en-US" sz="1800"/>
              <a:t> </a:t>
            </a:r>
          </a:p>
          <a:p>
            <a:pPr lvl="1">
              <a:spcBef>
                <a:spcPct val="0"/>
              </a:spcBef>
              <a:buFontTx/>
              <a:buChar char="•"/>
            </a:pPr>
            <a:r>
              <a:rPr lang="en-US" altLang="en-US" sz="1800">
                <a:hlinkClick r:id="rId42"/>
              </a:rPr>
              <a:t>Communications</a:t>
            </a:r>
            <a:r>
              <a:rPr lang="en-US" altLang="en-US" sz="1800"/>
              <a:t> </a:t>
            </a:r>
          </a:p>
          <a:p>
            <a:pPr lvl="1">
              <a:spcBef>
                <a:spcPct val="0"/>
              </a:spcBef>
              <a:buFontTx/>
              <a:buChar char="•"/>
            </a:pPr>
            <a:r>
              <a:rPr lang="en-US" altLang="en-US" sz="1800">
                <a:hlinkClick r:id="rId43"/>
              </a:rPr>
              <a:t>Building Respect for IP</a:t>
            </a:r>
            <a:r>
              <a:rPr lang="en-US" altLang="en-US" sz="1800"/>
              <a:t> </a:t>
            </a:r>
          </a:p>
          <a:p>
            <a:pPr lvl="1">
              <a:spcBef>
                <a:spcPct val="0"/>
              </a:spcBef>
              <a:buFontTx/>
              <a:buChar char="•"/>
            </a:pPr>
            <a:r>
              <a:rPr lang="en-US" altLang="en-US" sz="1800">
                <a:hlinkClick r:id="rId44"/>
              </a:rPr>
              <a:t>Global Challenges &amp; IP</a:t>
            </a:r>
            <a:r>
              <a:rPr lang="en-US" altLang="en-US" sz="1800"/>
              <a:t> </a:t>
            </a:r>
          </a:p>
          <a:p>
            <a:pPr lvl="1">
              <a:spcBef>
                <a:spcPct val="0"/>
              </a:spcBef>
              <a:buFontTx/>
              <a:buChar char="•"/>
            </a:pPr>
            <a:r>
              <a:rPr lang="en-US" altLang="en-US" sz="1800">
                <a:hlinkClick r:id="rId45"/>
              </a:rPr>
              <a:t>IP &amp; Competition Policy</a:t>
            </a:r>
            <a:r>
              <a:rPr lang="en-US" altLang="en-US" sz="1800"/>
              <a:t> </a:t>
            </a:r>
          </a:p>
          <a:p>
            <a:pPr>
              <a:spcBef>
                <a:spcPct val="0"/>
              </a:spcBef>
              <a:buFontTx/>
              <a:buChar char="•"/>
            </a:pPr>
            <a:r>
              <a:rPr lang="en-US" altLang="en-US" sz="1800">
                <a:hlinkClick r:id="rId46"/>
              </a:rPr>
              <a:t>RESOURCES</a:t>
            </a:r>
            <a:r>
              <a:rPr lang="en-US" altLang="en-US" sz="1800"/>
              <a:t> </a:t>
            </a:r>
          </a:p>
          <a:p>
            <a:pPr lvl="1">
              <a:spcBef>
                <a:spcPct val="0"/>
              </a:spcBef>
              <a:buFontTx/>
              <a:buChar char="•"/>
            </a:pPr>
            <a:r>
              <a:rPr lang="en-US" altLang="en-US" sz="1800">
                <a:hlinkClick r:id="rId47"/>
              </a:rPr>
              <a:t>E-Bookshop</a:t>
            </a:r>
            <a:r>
              <a:rPr lang="en-US" altLang="en-US" sz="1800"/>
              <a:t> </a:t>
            </a:r>
          </a:p>
          <a:p>
            <a:pPr lvl="1">
              <a:spcBef>
                <a:spcPct val="0"/>
              </a:spcBef>
              <a:buFontTx/>
              <a:buChar char="•"/>
            </a:pPr>
            <a:r>
              <a:rPr lang="en-US" altLang="en-US" sz="1800">
                <a:hlinkClick r:id="rId48"/>
              </a:rPr>
              <a:t>Free Publications</a:t>
            </a:r>
            <a:r>
              <a:rPr lang="en-US" altLang="en-US" sz="1800"/>
              <a:t> </a:t>
            </a:r>
          </a:p>
          <a:p>
            <a:pPr lvl="1">
              <a:spcBef>
                <a:spcPct val="0"/>
              </a:spcBef>
              <a:buFontTx/>
              <a:buChar char="•"/>
            </a:pPr>
            <a:r>
              <a:rPr lang="en-US" altLang="en-US" sz="1800">
                <a:hlinkClick r:id="rId49"/>
              </a:rPr>
              <a:t>Documents</a:t>
            </a:r>
            <a:r>
              <a:rPr lang="en-US" altLang="en-US" sz="1800"/>
              <a:t> </a:t>
            </a:r>
          </a:p>
          <a:p>
            <a:pPr lvl="1">
              <a:spcBef>
                <a:spcPct val="0"/>
              </a:spcBef>
              <a:buFontTx/>
              <a:buChar char="•"/>
            </a:pPr>
            <a:r>
              <a:rPr lang="en-US" altLang="en-US" sz="1800">
                <a:hlinkClick r:id="rId50"/>
              </a:rPr>
              <a:t>WIPO IP Handbook</a:t>
            </a:r>
            <a:r>
              <a:rPr lang="en-US" altLang="en-US" sz="1800"/>
              <a:t> </a:t>
            </a:r>
          </a:p>
          <a:p>
            <a:pPr lvl="1">
              <a:spcBef>
                <a:spcPct val="0"/>
              </a:spcBef>
              <a:buFontTx/>
              <a:buChar char="•"/>
            </a:pPr>
            <a:r>
              <a:rPr lang="en-US" altLang="en-US" sz="1800">
                <a:hlinkClick r:id="rId51"/>
              </a:rPr>
              <a:t>Search IP Databases (WIPO GOLD)</a:t>
            </a:r>
            <a:r>
              <a:rPr lang="en-US" altLang="en-US" sz="1800"/>
              <a:t> </a:t>
            </a:r>
          </a:p>
          <a:p>
            <a:pPr lvl="1">
              <a:spcBef>
                <a:spcPct val="0"/>
              </a:spcBef>
              <a:buFontTx/>
              <a:buChar char="•"/>
            </a:pPr>
            <a:r>
              <a:rPr lang="en-US" altLang="en-US" sz="1800">
                <a:hlinkClick r:id="rId52"/>
              </a:rPr>
              <a:t>Case Studies (IP Advantage)</a:t>
            </a:r>
            <a:r>
              <a:rPr lang="en-US" altLang="en-US" sz="1800"/>
              <a:t> </a:t>
            </a:r>
          </a:p>
          <a:p>
            <a:pPr lvl="1">
              <a:spcBef>
                <a:spcPct val="0"/>
              </a:spcBef>
              <a:buFontTx/>
              <a:buChar char="•"/>
            </a:pPr>
            <a:r>
              <a:rPr lang="en-US" altLang="en-US" sz="1800">
                <a:hlinkClick r:id="rId53"/>
              </a:rPr>
              <a:t>WIPO Lex</a:t>
            </a:r>
            <a:r>
              <a:rPr lang="en-US" altLang="en-US" sz="1800"/>
              <a:t> </a:t>
            </a:r>
          </a:p>
          <a:p>
            <a:pPr lvl="1">
              <a:spcBef>
                <a:spcPct val="0"/>
              </a:spcBef>
              <a:buFontTx/>
              <a:buChar char="•"/>
            </a:pPr>
            <a:r>
              <a:rPr lang="en-US" altLang="en-US" sz="1800">
                <a:hlinkClick r:id="rId54"/>
              </a:rPr>
              <a:t>Directory of IP Offices</a:t>
            </a:r>
            <a:r>
              <a:rPr lang="en-US" altLang="en-US" sz="1800"/>
              <a:t> </a:t>
            </a:r>
          </a:p>
          <a:p>
            <a:pPr lvl="1">
              <a:spcBef>
                <a:spcPct val="0"/>
              </a:spcBef>
              <a:buFontTx/>
              <a:buChar char="•"/>
            </a:pPr>
            <a:r>
              <a:rPr lang="en-US" altLang="en-US" sz="1800">
                <a:hlinkClick r:id="rId55"/>
              </a:rPr>
              <a:t>IP Statistics</a:t>
            </a:r>
            <a:r>
              <a:rPr lang="en-US" altLang="en-US" sz="1800"/>
              <a:t> </a:t>
            </a:r>
          </a:p>
          <a:p>
            <a:pPr lvl="1">
              <a:spcBef>
                <a:spcPct val="0"/>
              </a:spcBef>
              <a:buFontTx/>
              <a:buChar char="•"/>
            </a:pPr>
            <a:r>
              <a:rPr lang="en-US" altLang="en-US" sz="1800">
                <a:hlinkClick r:id="rId56"/>
              </a:rPr>
              <a:t>WIPO Handbook (Standards)</a:t>
            </a:r>
            <a:r>
              <a:rPr lang="en-US" altLang="en-US" sz="1800"/>
              <a:t> </a:t>
            </a:r>
          </a:p>
          <a:p>
            <a:pPr lvl="1">
              <a:spcBef>
                <a:spcPct val="0"/>
              </a:spcBef>
              <a:buFontTx/>
              <a:buChar char="•"/>
            </a:pPr>
            <a:r>
              <a:rPr lang="en-US" altLang="en-US" sz="1800">
                <a:hlinkClick r:id="rId57"/>
              </a:rPr>
              <a:t>Library</a:t>
            </a:r>
            <a:r>
              <a:rPr lang="en-US" altLang="en-US" sz="1800"/>
              <a:t> </a:t>
            </a:r>
          </a:p>
          <a:p>
            <a:pPr lvl="1">
              <a:spcBef>
                <a:spcPct val="0"/>
              </a:spcBef>
              <a:buFontTx/>
              <a:buChar char="•"/>
            </a:pPr>
            <a:r>
              <a:rPr lang="en-US" altLang="en-US" sz="1800">
                <a:hlinkClick r:id="rId58"/>
              </a:rPr>
              <a:t>FAQs</a:t>
            </a:r>
            <a:r>
              <a:rPr lang="en-US" altLang="en-US" sz="1800"/>
              <a:t> </a:t>
            </a:r>
          </a:p>
          <a:p>
            <a:pPr>
              <a:spcBef>
                <a:spcPct val="0"/>
              </a:spcBef>
              <a:buFontTx/>
              <a:buChar char="•"/>
            </a:pPr>
            <a:r>
              <a:rPr lang="en-US" altLang="en-US" sz="1800">
                <a:hlinkClick r:id="rId59"/>
              </a:rPr>
              <a:t>NEWS &amp; EVENTS</a:t>
            </a:r>
            <a:r>
              <a:rPr lang="en-US" altLang="en-US" sz="1800"/>
              <a:t> </a:t>
            </a:r>
          </a:p>
          <a:p>
            <a:pPr lvl="1">
              <a:spcBef>
                <a:spcPct val="0"/>
              </a:spcBef>
              <a:buFontTx/>
              <a:buChar char="•"/>
            </a:pPr>
            <a:r>
              <a:rPr lang="en-US" altLang="en-US" sz="1800">
                <a:hlinkClick r:id="rId60"/>
              </a:rPr>
              <a:t>Press room</a:t>
            </a:r>
            <a:r>
              <a:rPr lang="en-US" altLang="en-US" sz="1800"/>
              <a:t> </a:t>
            </a:r>
          </a:p>
          <a:p>
            <a:pPr lvl="1">
              <a:spcBef>
                <a:spcPct val="0"/>
              </a:spcBef>
              <a:buFontTx/>
              <a:buChar char="•"/>
            </a:pPr>
            <a:r>
              <a:rPr lang="en-US" altLang="en-US" sz="1800">
                <a:hlinkClick r:id="rId61"/>
              </a:rPr>
              <a:t>WIPO Magazine</a:t>
            </a:r>
            <a:r>
              <a:rPr lang="en-US" altLang="en-US" sz="1800"/>
              <a:t> </a:t>
            </a:r>
          </a:p>
          <a:p>
            <a:pPr lvl="1">
              <a:spcBef>
                <a:spcPct val="0"/>
              </a:spcBef>
              <a:buFontTx/>
              <a:buChar char="•"/>
            </a:pPr>
            <a:r>
              <a:rPr lang="en-US" altLang="en-US" sz="1800">
                <a:hlinkClick r:id="rId62"/>
              </a:rPr>
              <a:t>Calendar</a:t>
            </a:r>
            <a:r>
              <a:rPr lang="en-US" altLang="en-US" sz="1800"/>
              <a:t> </a:t>
            </a:r>
          </a:p>
          <a:p>
            <a:pPr lvl="1">
              <a:spcBef>
                <a:spcPct val="0"/>
              </a:spcBef>
              <a:buFontTx/>
              <a:buChar char="•"/>
            </a:pPr>
            <a:r>
              <a:rPr lang="en-US" altLang="en-US" sz="1800">
                <a:hlinkClick r:id="rId63"/>
              </a:rPr>
              <a:t>Meetings, Seminars</a:t>
            </a:r>
            <a:r>
              <a:rPr lang="en-US" altLang="en-US" sz="1800"/>
              <a:t> </a:t>
            </a:r>
          </a:p>
          <a:p>
            <a:pPr lvl="1">
              <a:spcBef>
                <a:spcPct val="0"/>
              </a:spcBef>
              <a:buFontTx/>
              <a:buChar char="•"/>
            </a:pPr>
            <a:r>
              <a:rPr lang="en-US" altLang="en-US" sz="1800">
                <a:hlinkClick r:id="rId64"/>
              </a:rPr>
              <a:t>World IP Day</a:t>
            </a:r>
            <a:r>
              <a:rPr lang="en-US" altLang="en-US" sz="1800"/>
              <a:t> </a:t>
            </a:r>
          </a:p>
          <a:p>
            <a:pPr lvl="1">
              <a:spcBef>
                <a:spcPct val="0"/>
              </a:spcBef>
              <a:buFontTx/>
              <a:buChar char="•"/>
            </a:pPr>
            <a:r>
              <a:rPr lang="en-US" altLang="en-US" sz="1800">
                <a:hlinkClick r:id="rId65"/>
              </a:rPr>
              <a:t>E-mail newsletters</a:t>
            </a:r>
            <a:r>
              <a:rPr lang="en-US" altLang="en-US" sz="1800"/>
              <a:t> </a:t>
            </a:r>
          </a:p>
          <a:p>
            <a:pPr lvl="1">
              <a:spcBef>
                <a:spcPct val="0"/>
              </a:spcBef>
              <a:buFontTx/>
              <a:buChar char="•"/>
            </a:pPr>
            <a:r>
              <a:rPr lang="en-US" altLang="en-US" sz="1800">
                <a:hlinkClick r:id="rId66"/>
              </a:rPr>
              <a:t>RSS News Feed</a:t>
            </a:r>
            <a:r>
              <a:rPr lang="en-US" altLang="en-US" sz="1800"/>
              <a:t> </a:t>
            </a:r>
          </a:p>
          <a:p>
            <a:pPr>
              <a:spcBef>
                <a:spcPct val="0"/>
              </a:spcBef>
              <a:buFontTx/>
              <a:buNone/>
            </a:pPr>
            <a:r>
              <a:rPr lang="en-US" altLang="en-US" sz="1800"/>
              <a:t> </a:t>
            </a:r>
          </a:p>
          <a:p>
            <a:pPr>
              <a:spcBef>
                <a:spcPct val="0"/>
              </a:spcBef>
              <a:buFontTx/>
              <a:buNone/>
            </a:pPr>
            <a:r>
              <a:rPr lang="en-US" altLang="en-US" sz="1800"/>
              <a:t>  </a:t>
            </a:r>
            <a:r>
              <a:rPr lang="en-US" altLang="en-US" sz="900"/>
              <a:t> </a:t>
            </a:r>
            <a:r>
              <a:rPr lang="en-US" altLang="en-US" sz="1800"/>
              <a:t>                                                                             </a:t>
            </a:r>
          </a:p>
          <a:p>
            <a:pPr>
              <a:spcBef>
                <a:spcPct val="0"/>
              </a:spcBef>
              <a:buFontTx/>
              <a:buChar char="•"/>
            </a:pPr>
            <a:r>
              <a:rPr lang="en-US" altLang="en-US" sz="1800">
                <a:hlinkClick r:id="rId3"/>
              </a:rPr>
              <a:t>Home</a:t>
            </a:r>
            <a:r>
              <a:rPr lang="en-US" altLang="en-US" sz="1800"/>
              <a:t> </a:t>
            </a:r>
          </a:p>
          <a:p>
            <a:pPr>
              <a:spcBef>
                <a:spcPct val="0"/>
              </a:spcBef>
              <a:buFontTx/>
              <a:buChar char="•"/>
            </a:pPr>
            <a:r>
              <a:rPr lang="en-US" altLang="en-US" sz="1800">
                <a:hlinkClick r:id="rId23"/>
              </a:rPr>
              <a:t>IP Services</a:t>
            </a:r>
            <a:r>
              <a:rPr lang="en-US" altLang="en-US" sz="1800"/>
              <a:t> </a:t>
            </a:r>
          </a:p>
          <a:p>
            <a:pPr>
              <a:spcBef>
                <a:spcPct val="0"/>
              </a:spcBef>
              <a:buFontTx/>
              <a:buChar char="•"/>
            </a:pPr>
            <a:r>
              <a:rPr lang="en-US" altLang="en-US" sz="1800">
                <a:hlinkClick r:id="rId25"/>
              </a:rPr>
              <a:t>Madrid System for the International Registration of Marks</a:t>
            </a:r>
            <a:r>
              <a:rPr lang="en-US" altLang="en-US" sz="1800"/>
              <a:t> </a:t>
            </a:r>
          </a:p>
          <a:p>
            <a:pPr>
              <a:spcBef>
                <a:spcPct val="0"/>
              </a:spcBef>
              <a:buFontTx/>
              <a:buChar char="•"/>
            </a:pPr>
            <a:r>
              <a:rPr lang="en-US" altLang="en-US" sz="1800">
                <a:hlinkClick r:id="rId67"/>
              </a:rPr>
              <a:t>ROMARIN</a:t>
            </a:r>
            <a:r>
              <a:rPr lang="en-US" altLang="en-US" sz="1800"/>
              <a:t> </a:t>
            </a:r>
          </a:p>
          <a:p>
            <a:pPr>
              <a:spcBef>
                <a:spcPct val="0"/>
              </a:spcBef>
              <a:buFontTx/>
              <a:buNone/>
            </a:pPr>
            <a:r>
              <a:rPr lang="en-US" altLang="en-US" sz="1000" b="1">
                <a:hlinkClick r:id="rId68"/>
              </a:rPr>
              <a:t>ROMARIN</a:t>
            </a:r>
            <a:endParaRPr lang="en-US" altLang="en-US" sz="1000" b="1"/>
          </a:p>
          <a:p>
            <a:pPr>
              <a:spcBef>
                <a:spcPct val="0"/>
              </a:spcBef>
              <a:buFontTx/>
              <a:buChar char="•"/>
            </a:pPr>
            <a:r>
              <a:rPr lang="en-US" altLang="en-US" sz="900">
                <a:hlinkClick r:id="rId69"/>
              </a:rPr>
              <a:t>Simple search</a:t>
            </a:r>
            <a:r>
              <a:rPr lang="en-US" altLang="en-US" sz="1800"/>
              <a:t> </a:t>
            </a:r>
          </a:p>
          <a:p>
            <a:pPr>
              <a:spcBef>
                <a:spcPct val="0"/>
              </a:spcBef>
              <a:buFontTx/>
              <a:buChar char="•"/>
            </a:pPr>
            <a:r>
              <a:rPr lang="en-US" altLang="en-US" sz="1800">
                <a:hlinkClick r:id="rId70"/>
              </a:rPr>
              <a:t>Advanced search</a:t>
            </a:r>
            <a:r>
              <a:rPr lang="en-US" altLang="en-US" sz="1800"/>
              <a:t> </a:t>
            </a:r>
          </a:p>
          <a:p>
            <a:pPr>
              <a:spcBef>
                <a:spcPct val="0"/>
              </a:spcBef>
              <a:buFontTx/>
              <a:buChar char="•"/>
            </a:pPr>
            <a:r>
              <a:rPr lang="en-US" altLang="en-US" sz="1800">
                <a:hlinkClick r:id="rId71"/>
              </a:rPr>
              <a:t>Preferences</a:t>
            </a:r>
            <a:r>
              <a:rPr lang="en-US" altLang="en-US" sz="1800"/>
              <a:t> </a:t>
            </a:r>
          </a:p>
          <a:p>
            <a:pPr>
              <a:spcBef>
                <a:spcPct val="0"/>
              </a:spcBef>
              <a:buFontTx/>
              <a:buChar char="•"/>
            </a:pPr>
            <a:r>
              <a:rPr lang="en-US" altLang="en-US" sz="1800">
                <a:hlinkClick r:id="rId72"/>
              </a:rPr>
              <a:t>Search Examples </a:t>
            </a:r>
            <a:endParaRPr lang="en-US" altLang="en-US" sz="1800"/>
          </a:p>
          <a:p>
            <a:pPr>
              <a:spcBef>
                <a:spcPct val="0"/>
              </a:spcBef>
              <a:buFontTx/>
              <a:buChar char="•"/>
            </a:pPr>
            <a:r>
              <a:rPr lang="en-US" altLang="en-US" sz="1800">
                <a:hlinkClick r:id="rId73"/>
              </a:rPr>
              <a:t>Help </a:t>
            </a:r>
            <a:endParaRPr lang="en-US" altLang="en-US" sz="1800"/>
          </a:p>
          <a:p>
            <a:pPr>
              <a:spcBef>
                <a:spcPct val="0"/>
              </a:spcBef>
              <a:buFontTx/>
              <a:buChar char="•"/>
            </a:pPr>
            <a:r>
              <a:rPr lang="en-US" altLang="en-US" sz="1800">
                <a:hlinkClick r:id="rId74"/>
              </a:rPr>
              <a:t>FAQ </a:t>
            </a:r>
            <a:endParaRPr lang="en-US" altLang="en-US" sz="1800"/>
          </a:p>
          <a:p>
            <a:pPr>
              <a:spcBef>
                <a:spcPct val="0"/>
              </a:spcBef>
              <a:buFontTx/>
              <a:buChar char="•"/>
            </a:pPr>
            <a:r>
              <a:rPr lang="en-US" altLang="en-US" sz="1800">
                <a:hlinkClick r:id="rId75"/>
              </a:rPr>
              <a:t>Feedback </a:t>
            </a:r>
            <a:endParaRPr lang="en-US" altLang="en-US" sz="1800"/>
          </a:p>
          <a:p>
            <a:pPr>
              <a:spcBef>
                <a:spcPct val="0"/>
              </a:spcBef>
              <a:buFontTx/>
              <a:buNone/>
            </a:pPr>
            <a:endParaRPr lang="en-US" altLang="en-US" sz="1000" b="1"/>
          </a:p>
          <a:p>
            <a:pPr>
              <a:spcBef>
                <a:spcPct val="0"/>
              </a:spcBef>
              <a:buFontTx/>
              <a:buNone/>
            </a:pPr>
            <a:r>
              <a:rPr lang="en-US" altLang="en-US" sz="1000" b="1"/>
              <a:t>Related Links</a:t>
            </a:r>
          </a:p>
          <a:p>
            <a:pPr>
              <a:spcBef>
                <a:spcPct val="0"/>
              </a:spcBef>
              <a:buFontTx/>
              <a:buChar char="•"/>
            </a:pPr>
            <a:r>
              <a:rPr lang="en-US" altLang="en-US" sz="900">
                <a:hlinkClick r:id="rId76"/>
              </a:rPr>
              <a:t>Nice Classification </a:t>
            </a:r>
            <a:endParaRPr lang="en-US" altLang="en-US" sz="1800"/>
          </a:p>
          <a:p>
            <a:pPr>
              <a:spcBef>
                <a:spcPct val="0"/>
              </a:spcBef>
              <a:buFontTx/>
              <a:buChar char="•"/>
            </a:pPr>
            <a:r>
              <a:rPr lang="en-US" altLang="en-US" sz="1800">
                <a:hlinkClick r:id="rId77"/>
              </a:rPr>
              <a:t>Vienna Classification </a:t>
            </a:r>
            <a:endParaRPr lang="en-US" altLang="en-US" sz="1800"/>
          </a:p>
          <a:p>
            <a:pPr>
              <a:spcBef>
                <a:spcPct val="0"/>
              </a:spcBef>
              <a:buFontTx/>
              <a:buChar char="•"/>
            </a:pPr>
            <a:r>
              <a:rPr lang="en-US" altLang="en-US" sz="1800">
                <a:hlinkClick r:id="rId51"/>
              </a:rPr>
              <a:t>WIPO GOLD </a:t>
            </a:r>
            <a:endParaRPr lang="en-US" altLang="en-US" sz="1800"/>
          </a:p>
          <a:p>
            <a:pPr>
              <a:spcBef>
                <a:spcPct val="0"/>
              </a:spcBef>
              <a:buFontTx/>
              <a:buChar char="•"/>
            </a:pPr>
            <a:r>
              <a:rPr lang="en-US" altLang="en-US" sz="1800">
                <a:hlinkClick r:id="rId25"/>
              </a:rPr>
              <a:t>Trademarks(Madrid System) </a:t>
            </a:r>
            <a:endParaRPr lang="en-US" altLang="en-US" sz="1800"/>
          </a:p>
          <a:p>
            <a:pPr>
              <a:spcBef>
                <a:spcPct val="0"/>
              </a:spcBef>
              <a:buFontTx/>
              <a:buChar char="•"/>
            </a:pPr>
            <a:r>
              <a:rPr lang="en-US" altLang="en-US" sz="1800">
                <a:hlinkClick r:id="rId78"/>
              </a:rPr>
              <a:t>Inid Codes </a:t>
            </a:r>
            <a:endParaRPr lang="en-US" altLang="en-US" sz="1800"/>
          </a:p>
          <a:p>
            <a:pPr>
              <a:spcBef>
                <a:spcPct val="0"/>
              </a:spcBef>
              <a:buFontTx/>
              <a:buChar char="•"/>
            </a:pPr>
            <a:r>
              <a:rPr lang="en-US" altLang="en-US" sz="1800">
                <a:hlinkClick r:id="rId79"/>
              </a:rPr>
              <a:t>Country/Office Codes </a:t>
            </a:r>
            <a:endParaRPr lang="en-US" altLang="en-US" sz="1800"/>
          </a:p>
          <a:p>
            <a:pPr>
              <a:spcBef>
                <a:spcPct val="0"/>
              </a:spcBef>
              <a:buFontTx/>
              <a:buNone/>
            </a:pPr>
            <a:r>
              <a:rPr lang="en-US" altLang="en-US" sz="1800">
                <a:hlinkClick r:id="rId80"/>
              </a:rPr>
              <a:t>  </a:t>
            </a:r>
            <a:r>
              <a:rPr lang="en-US" altLang="en-US" sz="1000"/>
              <a:t> </a:t>
            </a:r>
            <a:r>
              <a:rPr lang="en-US" altLang="en-US" sz="1800"/>
              <a:t>  </a:t>
            </a:r>
          </a:p>
          <a:p>
            <a:pPr>
              <a:spcBef>
                <a:spcPct val="0"/>
              </a:spcBef>
              <a:buFontTx/>
              <a:buChar char="•"/>
            </a:pPr>
            <a:r>
              <a:rPr lang="en-US" altLang="en-US" sz="1800">
                <a:hlinkClick r:id="rId81"/>
              </a:rPr>
              <a:t>Previous</a:t>
            </a:r>
            <a:r>
              <a:rPr lang="en-US" altLang="en-US" sz="1800">
                <a:hlinkClick r:id="rId82"/>
              </a:rPr>
              <a:t>Next</a:t>
            </a:r>
            <a:r>
              <a:rPr lang="en-US" altLang="en-US" sz="1800"/>
              <a:t> </a:t>
            </a:r>
          </a:p>
          <a:p>
            <a:pPr>
              <a:spcBef>
                <a:spcPct val="0"/>
              </a:spcBef>
              <a:buFontTx/>
              <a:buChar char="•"/>
            </a:pPr>
            <a:r>
              <a:rPr lang="en-US" altLang="en-US" sz="1800">
                <a:hlinkClick r:id="rId83"/>
              </a:rPr>
              <a:t>Full details</a:t>
            </a:r>
            <a:r>
              <a:rPr lang="en-US" altLang="en-US" sz="1800"/>
              <a:t> </a:t>
            </a:r>
          </a:p>
          <a:p>
            <a:pPr>
              <a:spcBef>
                <a:spcPct val="0"/>
              </a:spcBef>
              <a:buFontTx/>
              <a:buChar char="•"/>
            </a:pPr>
            <a:r>
              <a:rPr lang="en-US" altLang="en-US" sz="1800">
                <a:hlinkClick r:id="rId84"/>
              </a:rPr>
              <a:t>Summary</a:t>
            </a:r>
            <a:r>
              <a:rPr lang="en-US" altLang="en-US" sz="1800"/>
              <a:t> </a:t>
            </a:r>
          </a:p>
          <a:p>
            <a:pPr>
              <a:spcBef>
                <a:spcPct val="0"/>
              </a:spcBef>
              <a:buFontTx/>
              <a:buChar char="•"/>
            </a:pPr>
            <a:r>
              <a:rPr lang="en-US" altLang="en-US" sz="1800">
                <a:hlinkClick r:id="rId85"/>
              </a:rPr>
              <a:t>By Office</a:t>
            </a:r>
            <a:r>
              <a:rPr lang="en-US" altLang="en-US" sz="1800"/>
              <a:t> </a:t>
            </a:r>
          </a:p>
          <a:p>
            <a:pPr>
              <a:spcBef>
                <a:spcPct val="0"/>
              </a:spcBef>
              <a:buFontTx/>
              <a:buNone/>
            </a:pPr>
            <a:r>
              <a:rPr lang="en-US" altLang="en-US" sz="1800"/>
              <a:t>158574 - EFCO LONGINES</a:t>
            </a:r>
          </a:p>
          <a:p>
            <a:pPr>
              <a:spcBef>
                <a:spcPct val="0"/>
              </a:spcBef>
              <a:buFontTx/>
              <a:buNone/>
            </a:pPr>
            <a:r>
              <a:rPr lang="en-US" altLang="en-US" sz="1800"/>
              <a:t>     </a:t>
            </a:r>
          </a:p>
          <a:p>
            <a:pPr>
              <a:spcBef>
                <a:spcPct val="0"/>
              </a:spcBef>
              <a:buFontTx/>
              <a:buNone/>
            </a:pPr>
            <a:r>
              <a:rPr lang="en-US" altLang="en-US" sz="1800"/>
              <a:t>expand all</a:t>
            </a:r>
          </a:p>
          <a:p>
            <a:pPr>
              <a:spcBef>
                <a:spcPct val="0"/>
              </a:spcBef>
              <a:buFontTx/>
              <a:buNone/>
            </a:pPr>
            <a:r>
              <a:rPr lang="en-US" altLang="en-US" sz="1800">
                <a:hlinkClick r:id="rId86"/>
              </a:rPr>
              <a:t>  </a:t>
            </a:r>
            <a:r>
              <a:rPr lang="en-US" altLang="en-US" sz="900"/>
              <a:t> </a:t>
            </a:r>
            <a:r>
              <a:rPr lang="en-US" altLang="en-US" sz="1800"/>
              <a:t>  </a:t>
            </a:r>
          </a:p>
          <a:p>
            <a:pPr>
              <a:spcBef>
                <a:spcPct val="0"/>
              </a:spcBef>
              <a:buFontTx/>
              <a:buNone/>
            </a:pPr>
            <a:endParaRPr lang="en-US" altLang="en-US" sz="1800"/>
          </a:p>
        </p:txBody>
      </p:sp>
      <p:graphicFrame>
        <p:nvGraphicFramePr>
          <p:cNvPr id="58372" name="Group 4"/>
          <p:cNvGraphicFramePr>
            <a:graphicFrameLocks noGrp="1"/>
          </p:cNvGraphicFramePr>
          <p:nvPr/>
        </p:nvGraphicFramePr>
        <p:xfrm>
          <a:off x="-4613275" y="-963613"/>
          <a:ext cx="1790700" cy="25328874"/>
        </p:xfrm>
        <a:graphic>
          <a:graphicData uri="http://schemas.openxmlformats.org/drawingml/2006/table">
            <a:tbl>
              <a:tblPr/>
              <a:tblGrid>
                <a:gridCol w="1162050"/>
                <a:gridCol w="628650"/>
              </a:tblGrid>
              <a:tr h="25328563">
                <a:tc>
                  <a:txBody>
                    <a:bodyPr/>
                    <a:lstStyle>
                      <a:lvl1pPr>
                        <a:spcBef>
                          <a:spcPct val="20000"/>
                        </a:spcBef>
                        <a:defRPr sz="2000">
                          <a:solidFill>
                            <a:schemeClr val="tx1"/>
                          </a:solidFill>
                          <a:latin typeface="Arial" charset="0"/>
                          <a:cs typeface="Arial" charset="0"/>
                        </a:defRPr>
                      </a:lvl1pPr>
                      <a:lvl2pPr>
                        <a:spcBef>
                          <a:spcPct val="20000"/>
                        </a:spcBef>
                        <a:defRPr sz="20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sz="2000">
                          <a:solidFill>
                            <a:schemeClr val="tx1"/>
                          </a:solidFill>
                          <a:latin typeface="Arial" charset="0"/>
                          <a:cs typeface="Arial" charset="0"/>
                        </a:defRPr>
                      </a:lvl4pPr>
                      <a:lvl5pPr>
                        <a:spcBef>
                          <a:spcPct val="20000"/>
                        </a:spcBef>
                        <a:defRPr sz="2000">
                          <a:solidFill>
                            <a:schemeClr val="tx1"/>
                          </a:solidFill>
                          <a:latin typeface="Arial" charset="0"/>
                          <a:cs typeface="Arial" charset="0"/>
                        </a:defRPr>
                      </a:lvl5pPr>
                      <a:lvl6pPr fontAlgn="base">
                        <a:spcBef>
                          <a:spcPct val="20000"/>
                        </a:spcBef>
                        <a:spcAft>
                          <a:spcPct val="0"/>
                        </a:spcAft>
                        <a:defRPr sz="2000">
                          <a:solidFill>
                            <a:schemeClr val="tx1"/>
                          </a:solidFill>
                          <a:latin typeface="Arial" charset="0"/>
                          <a:cs typeface="Arial" charset="0"/>
                        </a:defRPr>
                      </a:lvl6pPr>
                      <a:lvl7pPr fontAlgn="base">
                        <a:spcBef>
                          <a:spcPct val="20000"/>
                        </a:spcBef>
                        <a:spcAft>
                          <a:spcPct val="0"/>
                        </a:spcAft>
                        <a:defRPr sz="2000">
                          <a:solidFill>
                            <a:schemeClr val="tx1"/>
                          </a:solidFill>
                          <a:latin typeface="Arial" charset="0"/>
                          <a:cs typeface="Arial" charset="0"/>
                        </a:defRPr>
                      </a:lvl7pPr>
                      <a:lvl8pPr fontAlgn="base">
                        <a:spcBef>
                          <a:spcPct val="20000"/>
                        </a:spcBef>
                        <a:spcAft>
                          <a:spcPct val="0"/>
                        </a:spcAft>
                        <a:defRPr sz="2000">
                          <a:solidFill>
                            <a:schemeClr val="tx1"/>
                          </a:solidFill>
                          <a:latin typeface="Arial" charset="0"/>
                          <a:cs typeface="Arial" charset="0"/>
                        </a:defRPr>
                      </a:lvl8pPr>
                      <a:lvl9pPr fontAlgn="base">
                        <a:spcBef>
                          <a:spcPct val="20000"/>
                        </a:spcBef>
                        <a:spcAft>
                          <a:spcPct val="0"/>
                        </a:spcAft>
                        <a:defRPr sz="2000">
                          <a:solidFill>
                            <a:schemeClr val="tx1"/>
                          </a:solidFill>
                          <a:latin typeface="Arial" charset="0"/>
                          <a:cs typeface="Arial"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charset="0"/>
                          <a:cs typeface="Arial" charset="0"/>
                        </a:rPr>
                        <a:t>Countries</a:t>
                      </a:r>
                    </a:p>
                  </a:txBody>
                  <a:tcPr marT="45717" marB="45717" horzOverflow="overflow">
                    <a:lnL cap="flat">
                      <a:noFill/>
                    </a:lnL>
                    <a:lnR>
                      <a:noFill/>
                    </a:lnR>
                    <a:lnT cap="flat">
                      <a:noFill/>
                    </a:lnT>
                    <a:lnB cap="flat">
                      <a:noFill/>
                    </a:lnB>
                    <a:lnTlToBr>
                      <a:noFill/>
                    </a:lnTlToBr>
                    <a:lnBlToTr>
                      <a:noFill/>
                    </a:lnBlToTr>
                    <a:noFill/>
                  </a:tcPr>
                </a:tc>
                <a:tc>
                  <a:txBody>
                    <a:bodyPr/>
                    <a:lstStyle>
                      <a:lvl1pPr>
                        <a:spcBef>
                          <a:spcPct val="20000"/>
                        </a:spcBef>
                        <a:defRPr sz="2000">
                          <a:solidFill>
                            <a:schemeClr val="tx1"/>
                          </a:solidFill>
                          <a:latin typeface="Arial" charset="0"/>
                          <a:cs typeface="Arial" charset="0"/>
                        </a:defRPr>
                      </a:lvl1pPr>
                      <a:lvl2pPr>
                        <a:spcBef>
                          <a:spcPct val="20000"/>
                        </a:spcBef>
                        <a:defRPr sz="20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sz="2000">
                          <a:solidFill>
                            <a:schemeClr val="tx1"/>
                          </a:solidFill>
                          <a:latin typeface="Arial" charset="0"/>
                          <a:cs typeface="Arial" charset="0"/>
                        </a:defRPr>
                      </a:lvl4pPr>
                      <a:lvl5pPr>
                        <a:spcBef>
                          <a:spcPct val="20000"/>
                        </a:spcBef>
                        <a:defRPr sz="2000">
                          <a:solidFill>
                            <a:schemeClr val="tx1"/>
                          </a:solidFill>
                          <a:latin typeface="Arial" charset="0"/>
                          <a:cs typeface="Arial" charset="0"/>
                        </a:defRPr>
                      </a:lvl5pPr>
                      <a:lvl6pPr fontAlgn="base">
                        <a:spcBef>
                          <a:spcPct val="20000"/>
                        </a:spcBef>
                        <a:spcAft>
                          <a:spcPct val="0"/>
                        </a:spcAft>
                        <a:defRPr sz="2000">
                          <a:solidFill>
                            <a:schemeClr val="tx1"/>
                          </a:solidFill>
                          <a:latin typeface="Arial" charset="0"/>
                          <a:cs typeface="Arial" charset="0"/>
                        </a:defRPr>
                      </a:lvl6pPr>
                      <a:lvl7pPr fontAlgn="base">
                        <a:spcBef>
                          <a:spcPct val="20000"/>
                        </a:spcBef>
                        <a:spcAft>
                          <a:spcPct val="0"/>
                        </a:spcAft>
                        <a:defRPr sz="2000">
                          <a:solidFill>
                            <a:schemeClr val="tx1"/>
                          </a:solidFill>
                          <a:latin typeface="Arial" charset="0"/>
                          <a:cs typeface="Arial" charset="0"/>
                        </a:defRPr>
                      </a:lvl7pPr>
                      <a:lvl8pPr fontAlgn="base">
                        <a:spcBef>
                          <a:spcPct val="20000"/>
                        </a:spcBef>
                        <a:spcAft>
                          <a:spcPct val="0"/>
                        </a:spcAft>
                        <a:defRPr sz="2000">
                          <a:solidFill>
                            <a:schemeClr val="tx1"/>
                          </a:solidFill>
                          <a:latin typeface="Arial" charset="0"/>
                          <a:cs typeface="Arial" charset="0"/>
                        </a:defRPr>
                      </a:lvl8pPr>
                      <a:lvl9pPr fontAlgn="base">
                        <a:spcBef>
                          <a:spcPct val="20000"/>
                        </a:spcBef>
                        <a:spcAft>
                          <a:spcPct val="0"/>
                        </a:spcAft>
                        <a:defRPr sz="2000">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AG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AL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AM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AU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AZ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BA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BG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BH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BQ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BT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BW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BX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BY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CN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CS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CU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CW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CY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CZ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DD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DE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DK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DT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DZ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EE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EG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ES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FI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FR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GB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GE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GH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GR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HR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HU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IE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IL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IR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IS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IT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KE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KG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KP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KR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KZ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LI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LR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LS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LT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LV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MC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MD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ME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MG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MK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MN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MZ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NA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NO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OM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PL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PT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RO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RU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SD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SG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SI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SK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SL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SM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SX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SZ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TJ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TM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TN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TR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UA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UZ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VN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YU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ZM </a:t>
                      </a:r>
                    </a:p>
                  </a:txBody>
                  <a:tcPr marT="45717" marB="45717" anchor="ctr" horzOverflow="overflow">
                    <a:lnL>
                      <a:noFill/>
                    </a:lnL>
                    <a:lnR cap="flat">
                      <a:noFill/>
                    </a:lnR>
                    <a:lnT cap="flat">
                      <a:noFill/>
                    </a:lnT>
                    <a:lnB cap="flat">
                      <a:noFill/>
                    </a:lnB>
                    <a:lnTlToBr>
                      <a:noFill/>
                    </a:lnTlToBr>
                    <a:lnBlToTr>
                      <a:noFill/>
                    </a:lnBlToTr>
                    <a:noFill/>
                  </a:tcPr>
                </a:tc>
              </a:tr>
            </a:tbl>
          </a:graphicData>
        </a:graphic>
      </p:graphicFrame>
      <p:sp>
        <p:nvSpPr>
          <p:cNvPr id="1032" name="Rectangle 11"/>
          <p:cNvSpPr>
            <a:spLocks noChangeArrowheads="1"/>
          </p:cNvSpPr>
          <p:nvPr/>
        </p:nvSpPr>
        <p:spPr bwMode="auto">
          <a:xfrm>
            <a:off x="-4613275" y="23296563"/>
            <a:ext cx="18370550" cy="2532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r>
              <a:rPr lang="en-US" altLang="en-US" sz="1800"/>
              <a:t>Date of the registration</a:t>
            </a:r>
          </a:p>
          <a:p>
            <a:pPr>
              <a:spcBef>
                <a:spcPct val="0"/>
              </a:spcBef>
              <a:buFontTx/>
              <a:buNone/>
            </a:pPr>
            <a:r>
              <a:rPr lang="en-US" altLang="en-US" sz="1800"/>
              <a:t>31.12.1951</a:t>
            </a:r>
          </a:p>
          <a:p>
            <a:pPr>
              <a:spcBef>
                <a:spcPct val="0"/>
              </a:spcBef>
              <a:buFontTx/>
              <a:buNone/>
            </a:pPr>
            <a:r>
              <a:rPr lang="en-US" altLang="en-US" sz="1800"/>
              <a:t>Expected expiration date of the registration/renewal</a:t>
            </a:r>
          </a:p>
          <a:p>
            <a:pPr>
              <a:spcBef>
                <a:spcPct val="0"/>
              </a:spcBef>
              <a:buFontTx/>
              <a:buNone/>
            </a:pPr>
            <a:r>
              <a:rPr lang="en-US" altLang="en-US" sz="1800"/>
              <a:t>31.12.2021</a:t>
            </a:r>
          </a:p>
          <a:p>
            <a:pPr>
              <a:spcBef>
                <a:spcPct val="0"/>
              </a:spcBef>
              <a:buFontTx/>
              <a:buNone/>
            </a:pPr>
            <a:r>
              <a:rPr lang="en-US" altLang="en-US" sz="1800"/>
              <a:t>Language of the application</a:t>
            </a:r>
          </a:p>
          <a:p>
            <a:pPr>
              <a:spcBef>
                <a:spcPct val="0"/>
              </a:spcBef>
              <a:buFontTx/>
              <a:buNone/>
            </a:pPr>
            <a:r>
              <a:rPr lang="en-US" altLang="en-US" sz="1800"/>
              <a:t>French</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Current Status</a:t>
            </a:r>
            <a:br>
              <a:rPr lang="en-US" altLang="en-US" sz="1800"/>
            </a:br>
            <a:endParaRPr lang="en-US" altLang="en-US" sz="1800"/>
          </a:p>
          <a:p>
            <a:pPr>
              <a:spcBef>
                <a:spcPct val="0"/>
              </a:spcBef>
              <a:buFontTx/>
              <a:buNone/>
            </a:pPr>
            <a:r>
              <a:rPr lang="en-US" altLang="en-US" sz="1800"/>
              <a:t>Name and address of the holder of the registration</a:t>
            </a:r>
          </a:p>
          <a:p>
            <a:pPr>
              <a:spcBef>
                <a:spcPct val="0"/>
              </a:spcBef>
              <a:buFontTx/>
              <a:buNone/>
            </a:pPr>
            <a:r>
              <a:rPr lang="en-US" altLang="en-US" sz="1800"/>
              <a:t>Compagnie des Montres Longines,  Francillon S.A.  (Longines Watch Co., Francillon Ltd.)  </a:t>
            </a:r>
          </a:p>
          <a:p>
            <a:pPr>
              <a:spcBef>
                <a:spcPct val="0"/>
              </a:spcBef>
              <a:buFontTx/>
              <a:buNone/>
            </a:pPr>
            <a:r>
              <a:rPr lang="en-US" altLang="en-US" sz="1800"/>
              <a:t>CH-2610 Saint-Imier  (CH) </a:t>
            </a:r>
          </a:p>
          <a:p>
            <a:pPr>
              <a:spcBef>
                <a:spcPct val="0"/>
              </a:spcBef>
              <a:buFontTx/>
              <a:buNone/>
            </a:pPr>
            <a:r>
              <a:rPr lang="en-US" altLang="en-US" sz="1800"/>
              <a:t>Contracting State of which the holder is a national</a:t>
            </a:r>
          </a:p>
          <a:p>
            <a:pPr>
              <a:spcBef>
                <a:spcPct val="0"/>
              </a:spcBef>
              <a:buFontTx/>
              <a:buNone/>
            </a:pPr>
            <a:r>
              <a:rPr lang="en-US" altLang="en-US" sz="1800"/>
              <a:t>CH </a:t>
            </a:r>
          </a:p>
          <a:p>
            <a:pPr>
              <a:spcBef>
                <a:spcPct val="0"/>
              </a:spcBef>
              <a:buFontTx/>
              <a:buNone/>
            </a:pPr>
            <a:r>
              <a:rPr lang="en-US" altLang="en-US" sz="1800"/>
              <a:t>Name and address of the representative</a:t>
            </a:r>
          </a:p>
          <a:p>
            <a:pPr>
              <a:spcBef>
                <a:spcPct val="0"/>
              </a:spcBef>
              <a:buFontTx/>
              <a:buNone/>
            </a:pPr>
            <a:r>
              <a:rPr lang="en-US" altLang="en-US" sz="1800"/>
              <a:t>The Swatch Group SA  (The Swatch Group AG)  (The Swatch Group Ltd.)  </a:t>
            </a:r>
          </a:p>
          <a:p>
            <a:pPr>
              <a:spcBef>
                <a:spcPct val="0"/>
              </a:spcBef>
              <a:buFontTx/>
              <a:buNone/>
            </a:pPr>
            <a:r>
              <a:rPr lang="en-US" altLang="en-US" sz="1800"/>
              <a:t>Faubourg du lac 6  </a:t>
            </a:r>
          </a:p>
          <a:p>
            <a:pPr>
              <a:spcBef>
                <a:spcPct val="0"/>
              </a:spcBef>
              <a:buFontTx/>
              <a:buNone/>
            </a:pPr>
            <a:r>
              <a:rPr lang="en-US" altLang="en-US" sz="1800"/>
              <a:t>CH-2502 Biel/Bienne  (CH) </a:t>
            </a:r>
          </a:p>
          <a:p>
            <a:pPr>
              <a:spcBef>
                <a:spcPct val="0"/>
              </a:spcBef>
              <a:buFontTx/>
              <a:buNone/>
            </a:pPr>
            <a:r>
              <a:rPr lang="en-US" altLang="en-US" sz="1800"/>
              <a:t>Name and address of the previous holder</a:t>
            </a:r>
          </a:p>
          <a:p>
            <a:pPr>
              <a:spcBef>
                <a:spcPct val="0"/>
              </a:spcBef>
              <a:buFontTx/>
              <a:buNone/>
            </a:pPr>
            <a:r>
              <a:rPr lang="en-US" altLang="en-US" sz="1800"/>
              <a:t>COMPAGNIE DES MONTRES LONGINES,  FRANCILLON S.A.  (LONGINES WATCH Co FRANCILLON Ltd)  </a:t>
            </a:r>
          </a:p>
          <a:p>
            <a:pPr>
              <a:spcBef>
                <a:spcPct val="0"/>
              </a:spcBef>
              <a:buFontTx/>
              <a:buNone/>
            </a:pPr>
            <a:r>
              <a:rPr lang="en-US" altLang="en-US" sz="1800"/>
              <a:t>ST-IMIER  (CH) </a:t>
            </a:r>
          </a:p>
          <a:p>
            <a:pPr>
              <a:spcBef>
                <a:spcPct val="0"/>
              </a:spcBef>
              <a:buFontTx/>
              <a:buNone/>
            </a:pPr>
            <a:r>
              <a:rPr lang="en-US" altLang="en-US" sz="1800"/>
              <a:t>Mark</a:t>
            </a:r>
          </a:p>
          <a:p>
            <a:pPr>
              <a:spcBef>
                <a:spcPct val="0"/>
              </a:spcBef>
              <a:buFontTx/>
              <a:buNone/>
            </a:pPr>
            <a:r>
              <a:rPr lang="en-US" altLang="en-US" sz="1800"/>
              <a:t>  </a:t>
            </a:r>
            <a:r>
              <a:rPr lang="en-US" altLang="en-US" sz="14200"/>
              <a:t> </a:t>
            </a:r>
            <a:r>
              <a:rPr lang="en-US" altLang="en-US" sz="1800"/>
              <a:t>                                     </a:t>
            </a:r>
          </a:p>
          <a:p>
            <a:pPr>
              <a:spcBef>
                <a:spcPct val="0"/>
              </a:spcBef>
              <a:buFontTx/>
              <a:buNone/>
            </a:pPr>
            <a:r>
              <a:rPr lang="en-US" altLang="en-US" sz="1800"/>
              <a:t>International Classification of the Figurative Elements of Marks (Vienna Classification)</a:t>
            </a:r>
          </a:p>
          <a:p>
            <a:pPr>
              <a:spcBef>
                <a:spcPct val="0"/>
              </a:spcBef>
              <a:buFontTx/>
              <a:buNone/>
            </a:pPr>
            <a:r>
              <a:rPr lang="en-US" altLang="en-US" sz="1800"/>
              <a:t>01.01.03 ; 03.07.17 ; 17.01.19 ; 26.01.15 ; 26.01.21 ; 27.05.01</a:t>
            </a:r>
          </a:p>
          <a:p>
            <a:pPr>
              <a:spcBef>
                <a:spcPct val="0"/>
              </a:spcBef>
              <a:buFontTx/>
              <a:buNone/>
            </a:pPr>
            <a:r>
              <a:rPr lang="en-US" altLang="en-US" sz="1800"/>
              <a:t>International Classification of Goods and Services for the Purposes of the Registration of Marks (Nice Classification)</a:t>
            </a:r>
          </a:p>
          <a:p>
            <a:pPr>
              <a:spcBef>
                <a:spcPct val="0"/>
              </a:spcBef>
              <a:buFontTx/>
              <a:buNone/>
            </a:pPr>
            <a:r>
              <a:rPr lang="en-US" altLang="en-US" sz="1800"/>
              <a:t>14  </a:t>
            </a:r>
          </a:p>
          <a:p>
            <a:pPr>
              <a:spcBef>
                <a:spcPct val="0"/>
              </a:spcBef>
              <a:buFontTx/>
              <a:buNone/>
            </a:pPr>
            <a:r>
              <a:rPr lang="en-US" altLang="en-US" sz="1800"/>
              <a:t>Cases and movements for watches.  </a:t>
            </a:r>
            <a:br>
              <a:rPr lang="en-US" altLang="en-US" sz="1800"/>
            </a:br>
            <a:endParaRPr lang="en-US" altLang="en-US" sz="1800"/>
          </a:p>
          <a:p>
            <a:pPr>
              <a:spcBef>
                <a:spcPct val="0"/>
              </a:spcBef>
              <a:buFontTx/>
              <a:buNone/>
            </a:pPr>
            <a:r>
              <a:rPr lang="en-US" altLang="en-US" sz="1800"/>
              <a:t>Earlier registration number(s) of the renewed registration</a:t>
            </a:r>
          </a:p>
          <a:p>
            <a:pPr>
              <a:spcBef>
                <a:spcPct val="0"/>
              </a:spcBef>
              <a:buFontTx/>
              <a:buNone/>
            </a:pPr>
            <a:r>
              <a:rPr lang="en-US" altLang="en-US" sz="1800"/>
              <a:t>000014  27.03.1893</a:t>
            </a:r>
          </a:p>
          <a:p>
            <a:pPr>
              <a:spcBef>
                <a:spcPct val="0"/>
              </a:spcBef>
              <a:buFontTx/>
              <a:buNone/>
            </a:pPr>
            <a:r>
              <a:rPr lang="en-US" altLang="en-US" sz="1800"/>
              <a:t>Earlier registration number(s) of the renewed registration</a:t>
            </a:r>
          </a:p>
          <a:p>
            <a:pPr>
              <a:spcBef>
                <a:spcPct val="0"/>
              </a:spcBef>
              <a:buFontTx/>
              <a:buNone/>
            </a:pPr>
            <a:r>
              <a:rPr lang="en-US" altLang="en-US" sz="1800"/>
              <a:t>012922  14.10.1912</a:t>
            </a:r>
          </a:p>
          <a:p>
            <a:pPr>
              <a:spcBef>
                <a:spcPct val="0"/>
              </a:spcBef>
              <a:buFontTx/>
              <a:buNone/>
            </a:pPr>
            <a:r>
              <a:rPr lang="en-US" altLang="en-US" sz="1800"/>
              <a:t>Earlier registration number(s) of the renewed registration</a:t>
            </a:r>
          </a:p>
          <a:p>
            <a:pPr>
              <a:spcBef>
                <a:spcPct val="0"/>
              </a:spcBef>
              <a:buFontTx/>
              <a:buNone/>
            </a:pPr>
            <a:r>
              <a:rPr lang="en-US" altLang="en-US" sz="1800"/>
              <a:t>077580  12.01.1932</a:t>
            </a:r>
          </a:p>
          <a:p>
            <a:pPr>
              <a:spcBef>
                <a:spcPct val="0"/>
              </a:spcBef>
              <a:buFontTx/>
              <a:buNone/>
            </a:pPr>
            <a:r>
              <a:rPr lang="en-US" altLang="en-US" sz="1800"/>
              <a:t>Basic registration</a:t>
            </a:r>
          </a:p>
          <a:p>
            <a:pPr>
              <a:spcBef>
                <a:spcPct val="0"/>
              </a:spcBef>
              <a:buFontTx/>
              <a:buNone/>
            </a:pPr>
            <a:r>
              <a:rPr lang="en-US" altLang="en-US" sz="1800"/>
              <a:t>CH, 13.04.1956, 160 634</a:t>
            </a:r>
          </a:p>
          <a:p>
            <a:pPr>
              <a:spcBef>
                <a:spcPct val="0"/>
              </a:spcBef>
              <a:buFontTx/>
              <a:buNone/>
            </a:pPr>
            <a:r>
              <a:rPr lang="en-US" altLang="en-US" sz="1800"/>
              <a:t>Designation(s) under the Madrid Agreement</a:t>
            </a:r>
          </a:p>
          <a:p>
            <a:pPr>
              <a:spcBef>
                <a:spcPct val="0"/>
              </a:spcBef>
              <a:buFontTx/>
              <a:buNone/>
            </a:pPr>
            <a:r>
              <a:rPr lang="en-US" altLang="en-US" sz="1800"/>
              <a:t>DZ </a:t>
            </a:r>
          </a:p>
          <a:p>
            <a:pPr>
              <a:spcBef>
                <a:spcPct val="0"/>
              </a:spcBef>
              <a:buFontTx/>
              <a:buNone/>
            </a:pPr>
            <a:r>
              <a:rPr lang="en-US" altLang="en-US" sz="1800"/>
              <a:t>Designation(s) under the Madrid Protocol</a:t>
            </a:r>
          </a:p>
          <a:p>
            <a:pPr>
              <a:spcBef>
                <a:spcPct val="0"/>
              </a:spcBef>
              <a:buFontTx/>
              <a:buNone/>
            </a:pPr>
            <a:r>
              <a:rPr lang="en-US" altLang="en-US" sz="1800"/>
              <a:t>AG - AU - BH - BQ - BW - CW - DK - EE - FI - GB - GE - GH - GR - IE - IL - IS - KR - LT - MG - NO - OM - SE - SG - ST - SX - TM - TR - UZ - ZM </a:t>
            </a:r>
          </a:p>
          <a:p>
            <a:pPr>
              <a:spcBef>
                <a:spcPct val="0"/>
              </a:spcBef>
              <a:buFontTx/>
              <a:buNone/>
            </a:pPr>
            <a:r>
              <a:rPr lang="en-US" altLang="en-US" sz="1800"/>
              <a:t>Designation(s) under the Madrid Protocol by virtue of Article 9sexies</a:t>
            </a:r>
          </a:p>
          <a:p>
            <a:pPr>
              <a:spcBef>
                <a:spcPct val="0"/>
              </a:spcBef>
              <a:buFontTx/>
              <a:buNone/>
            </a:pPr>
            <a:r>
              <a:rPr lang="en-US" altLang="en-US" sz="1800"/>
              <a:t>AL - AM - AT - AZ - BA - BG - BT - BX - BY - CN - CU - CY - CZ - DE - EG - ES - FR - HR - HU - IR - IT - KE - KG - KP - KZ - LI - LR - LS - LV - MA - MC - MD - ME - MK - MN - MZ - NA - PL - RO - RS - RU - SD - SI - SK - SL - SM - SY - SZ - TJ - UA - VN </a:t>
            </a:r>
          </a:p>
          <a:p>
            <a:pPr>
              <a:spcBef>
                <a:spcPct val="0"/>
              </a:spcBef>
              <a:buFontTx/>
              <a:buNone/>
            </a:pPr>
            <a:r>
              <a:rPr lang="en-US" altLang="en-US" sz="1800"/>
              <a:t>Indications regarding use requirements</a:t>
            </a:r>
          </a:p>
          <a:p>
            <a:pPr>
              <a:spcBef>
                <a:spcPct val="0"/>
              </a:spcBef>
              <a:buFontTx/>
              <a:buNone/>
            </a:pPr>
            <a:r>
              <a:rPr lang="en-US" altLang="en-US" sz="1800"/>
              <a:t>GB - IE - SG </a:t>
            </a:r>
          </a:p>
          <a:p>
            <a:pPr>
              <a:spcBef>
                <a:spcPct val="0"/>
              </a:spcBef>
              <a:buFontTx/>
              <a:buNone/>
            </a:pPr>
            <a:r>
              <a:rPr lang="en-US" altLang="en-US" sz="1800"/>
              <a:t>      </a:t>
            </a:r>
          </a:p>
          <a:p>
            <a:pPr>
              <a:spcBef>
                <a:spcPct val="0"/>
              </a:spcBef>
              <a:buFontTx/>
              <a:buChar char="•"/>
            </a:pPr>
            <a:r>
              <a:rPr lang="en-US" altLang="en-US" sz="1800"/>
              <a:t>Registration :  1971/12 LMi, 01.02.1972, AT, BX, CS, DD, DE, DT, EG, ES, FR, HU, IT, LI, MA, MC, PT, RO, SM, TN, YU</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Renewal :  1991/12 LMi, 17.02.1992</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Designated contracting party(ies) which has not been the subject of a renewal (Rule 31(4)(b))</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Continuation of effect :  1993/5 LMi, 16.07.1993, HR, SI</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Continuation of effect :  1993/6 LMi, 17.08.1993, CZ, SK</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Continuation of effect :  1994/3 LMi, 20.05.1994, MK</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Subsequent designation :  1996/7 Gaz, 02.09.1996, AL, AZ, LR</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Designated contracting party(ies) for which the second installment has been paid (Rule 40(3)) :  2001/26 Gaz, 31.01.2002</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Continuation of effect :  2007/39 Gaz, 01.11.2007, ME</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Renewal :  2012/2 Gaz, 02.02.2012</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Subsequent designation :  2012/7 Gaz, 08.03.2012, AG, AM, AU, BA, BG, BH, BQ, BT, BW, BY, CN, CU, CW, CY, DK, DZ, EE, FI, GB, GE, GH, GR, IE, IL, IR, IS, KE, KG, KP, KR, KZ, LS, LT, LV, MD, MG, MN, MZ, NA, NO, OM, PL, RU, SD, SE, SG, SL, ST, SX, SY, SZ, TJ, TM, TR, UA, UZ, VN, ZM</a:t>
            </a:r>
            <a:br>
              <a:rPr lang="en-US" altLang="en-US" sz="1800"/>
            </a:br>
            <a:endParaRPr lang="en-US" altLang="en-US" sz="1800"/>
          </a:p>
          <a:p>
            <a:pPr>
              <a:spcBef>
                <a:spcPct val="0"/>
              </a:spcBef>
              <a:buFontTx/>
              <a:buChar char="•"/>
            </a:pPr>
            <a:r>
              <a:rPr lang="en-US" altLang="en-US" sz="1800">
                <a:hlinkClick r:id="rId87"/>
              </a:rPr>
              <a:t>Scam Warning</a:t>
            </a:r>
            <a:r>
              <a:rPr lang="en-US" altLang="en-US" sz="1800"/>
              <a:t> </a:t>
            </a:r>
          </a:p>
          <a:p>
            <a:pPr>
              <a:spcBef>
                <a:spcPct val="0"/>
              </a:spcBef>
              <a:buFontTx/>
              <a:buChar char="•"/>
            </a:pPr>
            <a:r>
              <a:rPr lang="en-US" altLang="en-US" sz="1800">
                <a:hlinkClick r:id="rId66"/>
              </a:rPr>
              <a:t>RSS</a:t>
            </a:r>
            <a:r>
              <a:rPr lang="en-US" altLang="en-US" sz="1800"/>
              <a:t> </a:t>
            </a:r>
          </a:p>
          <a:p>
            <a:pPr>
              <a:spcBef>
                <a:spcPct val="0"/>
              </a:spcBef>
              <a:buFontTx/>
              <a:buChar char="•"/>
            </a:pPr>
            <a:r>
              <a:rPr lang="en-US" altLang="en-US" sz="1800">
                <a:hlinkClick r:id="rId88"/>
              </a:rPr>
              <a:t>Disclaimer</a:t>
            </a:r>
            <a:r>
              <a:rPr lang="en-US" altLang="en-US" sz="1800"/>
              <a:t> </a:t>
            </a:r>
          </a:p>
          <a:p>
            <a:pPr>
              <a:spcBef>
                <a:spcPct val="0"/>
              </a:spcBef>
              <a:buFontTx/>
              <a:buNone/>
            </a:pPr>
            <a:endParaRPr lang="en-US" altLang="en-US" sz="1800"/>
          </a:p>
        </p:txBody>
      </p:sp>
      <p:pic>
        <p:nvPicPr>
          <p:cNvPr id="1033" name="Picture 12" descr="WIPO Home">
            <a:hlinkClick r:id="rId3"/>
          </p:cNvPr>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4457700" y="-41762363"/>
            <a:ext cx="15621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3" descr="madrid"/>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4457700" y="-41122600"/>
            <a:ext cx="3810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4" descr="World Intellectual Property Organization"/>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4457700" y="-22631400"/>
            <a:ext cx="49053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5" descr="top">
            <a:hlinkClick r:id="rId80"/>
          </p:cNvPr>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4457700" y="-17368838"/>
            <a:ext cx="1714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15721013"/>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7" descr="ico_pdf">
            <a:hlinkClick r:id="rId86"/>
          </p:cNvPr>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4457700" y="-15171738"/>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8" descr="ico-on"/>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4457700" y="25265063"/>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9" descr="EFCO LONGINES"/>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4457700" y="29659263"/>
            <a:ext cx="24384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20"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38139688"/>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21"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38963600"/>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22"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39787513"/>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3"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40611425"/>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4"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41435338"/>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5"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42259250"/>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6"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43083163"/>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7"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43907075"/>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8"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44730988"/>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9"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45554900"/>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30"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46378813"/>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 name="Rectangle 31"/>
          <p:cNvSpPr>
            <a:spLocks noChangeArrowheads="1"/>
          </p:cNvSpPr>
          <p:nvPr/>
        </p:nvSpPr>
        <p:spPr bwMode="auto">
          <a:xfrm>
            <a:off x="-4613275" y="-28195588"/>
            <a:ext cx="9144000" cy="2723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charset="0"/>
                <a:cs typeface="Arial" charset="0"/>
              </a:defRPr>
            </a:lvl1pPr>
            <a:lvl2pPr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r>
              <a:rPr lang="en-US" altLang="en-US" sz="1800">
                <a:hlinkClick r:id="rId3"/>
              </a:rPr>
              <a:t>  </a:t>
            </a:r>
            <a:r>
              <a:rPr lang="en-US" altLang="en-US" sz="4200"/>
              <a:t> </a:t>
            </a:r>
            <a:r>
              <a:rPr lang="en-US" altLang="en-US" sz="1800"/>
              <a:t>                       </a:t>
            </a:r>
          </a:p>
          <a:p>
            <a:pPr>
              <a:spcBef>
                <a:spcPct val="0"/>
              </a:spcBef>
              <a:buFontTx/>
              <a:buNone/>
            </a:pPr>
            <a:r>
              <a:rPr lang="en-US" altLang="en-US" sz="1800"/>
              <a:t>  </a:t>
            </a:r>
            <a:r>
              <a:rPr lang="en-US" altLang="en-US" sz="4200"/>
              <a:t> </a:t>
            </a:r>
            <a:r>
              <a:rPr lang="en-US" altLang="en-US" sz="1800"/>
              <a:t>                                                           </a:t>
            </a:r>
          </a:p>
          <a:p>
            <a:pPr>
              <a:spcBef>
                <a:spcPct val="0"/>
              </a:spcBef>
              <a:buFontTx/>
              <a:buChar char="•"/>
            </a:pPr>
            <a:r>
              <a:rPr lang="en-US" altLang="en-US" sz="1800">
                <a:hlinkClick r:id="rId4"/>
              </a:rPr>
              <a:t>Español</a:t>
            </a:r>
            <a:r>
              <a:rPr lang="en-US" altLang="en-US" sz="1800"/>
              <a:t> </a:t>
            </a:r>
          </a:p>
          <a:p>
            <a:pPr>
              <a:spcBef>
                <a:spcPct val="0"/>
              </a:spcBef>
              <a:buFontTx/>
              <a:buChar char="•"/>
            </a:pPr>
            <a:r>
              <a:rPr lang="en-US" altLang="en-US" sz="1800">
                <a:hlinkClick r:id="rId5"/>
              </a:rPr>
              <a:t>Français</a:t>
            </a:r>
            <a:r>
              <a:rPr lang="en-US" altLang="en-US" sz="1800"/>
              <a:t> </a:t>
            </a:r>
          </a:p>
          <a:p>
            <a:pPr>
              <a:spcBef>
                <a:spcPct val="0"/>
              </a:spcBef>
              <a:buFontTx/>
              <a:buChar char="•"/>
            </a:pPr>
            <a:r>
              <a:rPr lang="en-US" altLang="en-US" sz="1800">
                <a:hlinkClick r:id="rId6"/>
              </a:rPr>
              <a:t>Contact us</a:t>
            </a:r>
            <a:r>
              <a:rPr lang="en-US" altLang="en-US" sz="1800"/>
              <a:t> </a:t>
            </a:r>
          </a:p>
          <a:p>
            <a:pPr>
              <a:spcBef>
                <a:spcPct val="0"/>
              </a:spcBef>
              <a:buFontTx/>
              <a:buChar char="•"/>
            </a:pPr>
            <a:r>
              <a:rPr lang="en-US" altLang="en-US" sz="1800">
                <a:hlinkClick r:id="rId7"/>
              </a:rPr>
              <a:t>Accessibility</a:t>
            </a:r>
            <a:r>
              <a:rPr lang="en-US" altLang="en-US" sz="1800"/>
              <a:t> </a:t>
            </a:r>
          </a:p>
          <a:p>
            <a:pPr>
              <a:spcBef>
                <a:spcPct val="0"/>
              </a:spcBef>
              <a:buFontTx/>
              <a:buChar char="•"/>
            </a:pPr>
            <a:r>
              <a:rPr lang="en-US" altLang="en-US" sz="1800">
                <a:hlinkClick r:id="rId8"/>
              </a:rPr>
              <a:t>Site map</a:t>
            </a:r>
            <a:r>
              <a:rPr lang="en-US" altLang="en-US" sz="1800"/>
              <a:t> </a:t>
            </a:r>
          </a:p>
          <a:p>
            <a:pPr>
              <a:spcBef>
                <a:spcPct val="0"/>
              </a:spcBef>
              <a:buFontTx/>
              <a:buChar char="•"/>
            </a:pPr>
            <a:r>
              <a:rPr lang="en-US" altLang="en-US" sz="1800">
                <a:hlinkClick r:id="rId9"/>
              </a:rPr>
              <a:t>ABOUT WIPO</a:t>
            </a:r>
            <a:r>
              <a:rPr lang="en-US" altLang="en-US" sz="1800"/>
              <a:t> </a:t>
            </a:r>
          </a:p>
          <a:p>
            <a:pPr lvl="1">
              <a:spcBef>
                <a:spcPct val="0"/>
              </a:spcBef>
              <a:buFontTx/>
              <a:buChar char="•"/>
            </a:pPr>
            <a:r>
              <a:rPr lang="en-US" altLang="en-US" sz="1800">
                <a:hlinkClick r:id="rId9"/>
              </a:rPr>
              <a:t>What is WIPO?</a:t>
            </a:r>
            <a:r>
              <a:rPr lang="en-US" altLang="en-US" sz="1800"/>
              <a:t> </a:t>
            </a:r>
          </a:p>
          <a:p>
            <a:pPr lvl="1">
              <a:spcBef>
                <a:spcPct val="0"/>
              </a:spcBef>
              <a:buFontTx/>
              <a:buChar char="•"/>
            </a:pPr>
            <a:r>
              <a:rPr lang="en-US" altLang="en-US" sz="1800">
                <a:hlinkClick r:id="rId10"/>
              </a:rPr>
              <a:t>What is IP?</a:t>
            </a:r>
            <a:r>
              <a:rPr lang="en-US" altLang="en-US" sz="1800"/>
              <a:t> </a:t>
            </a:r>
          </a:p>
          <a:p>
            <a:pPr lvl="1">
              <a:spcBef>
                <a:spcPct val="0"/>
              </a:spcBef>
              <a:buFontTx/>
              <a:buChar char="•"/>
            </a:pPr>
            <a:r>
              <a:rPr lang="en-US" altLang="en-US" sz="1800">
                <a:hlinkClick r:id="rId11"/>
              </a:rPr>
              <a:t>How WIPO works</a:t>
            </a:r>
            <a:r>
              <a:rPr lang="en-US" altLang="en-US" sz="1800"/>
              <a:t> </a:t>
            </a:r>
          </a:p>
          <a:p>
            <a:pPr lvl="1">
              <a:spcBef>
                <a:spcPct val="0"/>
              </a:spcBef>
              <a:buFontTx/>
              <a:buChar char="•"/>
            </a:pPr>
            <a:r>
              <a:rPr lang="en-US" altLang="en-US" sz="1800">
                <a:hlinkClick r:id="rId12"/>
              </a:rPr>
              <a:t>Director General</a:t>
            </a:r>
            <a:r>
              <a:rPr lang="en-US" altLang="en-US" sz="1800"/>
              <a:t> </a:t>
            </a:r>
          </a:p>
          <a:p>
            <a:pPr lvl="1">
              <a:spcBef>
                <a:spcPct val="0"/>
              </a:spcBef>
              <a:buFontTx/>
              <a:buChar char="•"/>
            </a:pPr>
            <a:r>
              <a:rPr lang="en-US" altLang="en-US" sz="1800">
                <a:hlinkClick r:id="rId13"/>
              </a:rPr>
              <a:t>Members &amp; Observers</a:t>
            </a:r>
            <a:r>
              <a:rPr lang="en-US" altLang="en-US" sz="1800"/>
              <a:t> </a:t>
            </a:r>
          </a:p>
          <a:p>
            <a:pPr lvl="1">
              <a:spcBef>
                <a:spcPct val="0"/>
              </a:spcBef>
              <a:buFontTx/>
              <a:buChar char="•"/>
            </a:pPr>
            <a:r>
              <a:rPr lang="en-US" altLang="en-US" sz="1800">
                <a:hlinkClick r:id="rId14"/>
              </a:rPr>
              <a:t>WIPO Assemblies</a:t>
            </a:r>
            <a:r>
              <a:rPr lang="en-US" altLang="en-US" sz="1800"/>
              <a:t> </a:t>
            </a:r>
          </a:p>
          <a:p>
            <a:pPr lvl="1">
              <a:spcBef>
                <a:spcPct val="0"/>
              </a:spcBef>
              <a:buFontTx/>
              <a:buChar char="•"/>
            </a:pPr>
            <a:r>
              <a:rPr lang="en-US" altLang="en-US" sz="1800">
                <a:hlinkClick r:id="rId15"/>
              </a:rPr>
              <a:t>Treaties</a:t>
            </a:r>
            <a:r>
              <a:rPr lang="en-US" altLang="en-US" sz="1800"/>
              <a:t> </a:t>
            </a:r>
          </a:p>
          <a:p>
            <a:pPr lvl="1">
              <a:spcBef>
                <a:spcPct val="0"/>
              </a:spcBef>
              <a:buFontTx/>
              <a:buChar char="•"/>
            </a:pPr>
            <a:r>
              <a:rPr lang="en-US" altLang="en-US" sz="1800">
                <a:hlinkClick r:id="rId16"/>
              </a:rPr>
              <a:t>Results &amp; Budget</a:t>
            </a:r>
            <a:r>
              <a:rPr lang="en-US" altLang="en-US" sz="1800"/>
              <a:t> </a:t>
            </a:r>
          </a:p>
          <a:p>
            <a:pPr lvl="1">
              <a:spcBef>
                <a:spcPct val="0"/>
              </a:spcBef>
              <a:buFontTx/>
              <a:buChar char="•"/>
            </a:pPr>
            <a:r>
              <a:rPr lang="en-US" altLang="en-US" sz="1800">
                <a:hlinkClick r:id="rId17"/>
              </a:rPr>
              <a:t>Financial Reporting</a:t>
            </a:r>
            <a:r>
              <a:rPr lang="en-US" altLang="en-US" sz="1800"/>
              <a:t> </a:t>
            </a:r>
          </a:p>
          <a:p>
            <a:pPr lvl="1">
              <a:spcBef>
                <a:spcPct val="0"/>
              </a:spcBef>
              <a:buFontTx/>
              <a:buChar char="•"/>
            </a:pPr>
            <a:r>
              <a:rPr lang="en-US" altLang="en-US" sz="1800">
                <a:hlinkClick r:id="rId18"/>
              </a:rPr>
              <a:t>Audit &amp; Oversight</a:t>
            </a:r>
            <a:r>
              <a:rPr lang="en-US" altLang="en-US" sz="1800"/>
              <a:t> </a:t>
            </a:r>
          </a:p>
          <a:p>
            <a:pPr lvl="1">
              <a:spcBef>
                <a:spcPct val="0"/>
              </a:spcBef>
              <a:buFontTx/>
              <a:buChar char="•"/>
            </a:pPr>
            <a:r>
              <a:rPr lang="en-US" altLang="en-US" sz="1800">
                <a:hlinkClick r:id="rId19"/>
              </a:rPr>
              <a:t>Strategic Realignment</a:t>
            </a:r>
            <a:r>
              <a:rPr lang="en-US" altLang="en-US" sz="1800"/>
              <a:t> </a:t>
            </a:r>
          </a:p>
          <a:p>
            <a:pPr lvl="1">
              <a:spcBef>
                <a:spcPct val="0"/>
              </a:spcBef>
              <a:buFontTx/>
              <a:buChar char="•"/>
            </a:pPr>
            <a:r>
              <a:rPr lang="en-US" altLang="en-US" sz="1800">
                <a:hlinkClick r:id="rId20"/>
              </a:rPr>
              <a:t>Recruitment</a:t>
            </a:r>
            <a:r>
              <a:rPr lang="en-US" altLang="en-US" sz="1800"/>
              <a:t> </a:t>
            </a:r>
          </a:p>
          <a:p>
            <a:pPr lvl="1">
              <a:spcBef>
                <a:spcPct val="0"/>
              </a:spcBef>
              <a:buFontTx/>
              <a:buChar char="•"/>
            </a:pPr>
            <a:r>
              <a:rPr lang="en-US" altLang="en-US" sz="1800">
                <a:hlinkClick r:id="rId21"/>
              </a:rPr>
              <a:t>Procurement</a:t>
            </a:r>
            <a:r>
              <a:rPr lang="en-US" altLang="en-US" sz="1800"/>
              <a:t> </a:t>
            </a:r>
          </a:p>
          <a:p>
            <a:pPr lvl="1">
              <a:spcBef>
                <a:spcPct val="0"/>
              </a:spcBef>
              <a:buFontTx/>
              <a:buChar char="•"/>
            </a:pPr>
            <a:r>
              <a:rPr lang="en-US" altLang="en-US" sz="1800">
                <a:hlinkClick r:id="rId22"/>
              </a:rPr>
              <a:t>External Offices</a:t>
            </a:r>
            <a:r>
              <a:rPr lang="en-US" altLang="en-US" sz="1800"/>
              <a:t> </a:t>
            </a:r>
          </a:p>
          <a:p>
            <a:pPr>
              <a:spcBef>
                <a:spcPct val="0"/>
              </a:spcBef>
              <a:buFontTx/>
              <a:buChar char="•"/>
            </a:pPr>
            <a:r>
              <a:rPr lang="en-US" altLang="en-US" sz="1800">
                <a:hlinkClick r:id="rId23"/>
              </a:rPr>
              <a:t>IP SERVICES</a:t>
            </a:r>
            <a:r>
              <a:rPr lang="en-US" altLang="en-US" sz="1800"/>
              <a:t> </a:t>
            </a:r>
          </a:p>
          <a:p>
            <a:pPr lvl="1">
              <a:spcBef>
                <a:spcPct val="0"/>
              </a:spcBef>
              <a:buFontTx/>
              <a:buChar char="•"/>
            </a:pPr>
            <a:r>
              <a:rPr lang="en-US" altLang="en-US" sz="1800">
                <a:hlinkClick r:id="rId24"/>
              </a:rPr>
              <a:t>Patents (PCT)</a:t>
            </a:r>
            <a:r>
              <a:rPr lang="en-US" altLang="en-US" sz="1800"/>
              <a:t> </a:t>
            </a:r>
          </a:p>
          <a:p>
            <a:pPr lvl="1">
              <a:spcBef>
                <a:spcPct val="0"/>
              </a:spcBef>
              <a:buFontTx/>
              <a:buChar char="•"/>
            </a:pPr>
            <a:r>
              <a:rPr lang="en-US" altLang="en-US" sz="1800">
                <a:hlinkClick r:id="rId25"/>
              </a:rPr>
              <a:t>Trademarks (Madrid system)</a:t>
            </a:r>
            <a:r>
              <a:rPr lang="en-US" altLang="en-US" sz="1800"/>
              <a:t> </a:t>
            </a:r>
          </a:p>
          <a:p>
            <a:pPr lvl="1">
              <a:spcBef>
                <a:spcPct val="0"/>
              </a:spcBef>
              <a:buFontTx/>
              <a:buChar char="•"/>
            </a:pPr>
            <a:r>
              <a:rPr lang="en-US" altLang="en-US" sz="1800">
                <a:hlinkClick r:id="rId26"/>
              </a:rPr>
              <a:t>Designs (Hague system)</a:t>
            </a:r>
            <a:r>
              <a:rPr lang="en-US" altLang="en-US" sz="1800"/>
              <a:t> </a:t>
            </a:r>
          </a:p>
          <a:p>
            <a:pPr lvl="1">
              <a:spcBef>
                <a:spcPct val="0"/>
              </a:spcBef>
              <a:buFontTx/>
              <a:buChar char="•"/>
            </a:pPr>
            <a:r>
              <a:rPr lang="en-US" altLang="en-US" sz="1800">
                <a:hlinkClick r:id="rId27"/>
              </a:rPr>
              <a:t>Appellations of Origin (Lisbon System)</a:t>
            </a:r>
            <a:r>
              <a:rPr lang="en-US" altLang="en-US" sz="1800"/>
              <a:t> </a:t>
            </a:r>
          </a:p>
          <a:p>
            <a:pPr lvl="1">
              <a:spcBef>
                <a:spcPct val="0"/>
              </a:spcBef>
              <a:buFontTx/>
              <a:buChar char="•"/>
            </a:pPr>
            <a:r>
              <a:rPr lang="en-US" altLang="en-US" sz="1800">
                <a:hlinkClick r:id="rId28"/>
              </a:rPr>
              <a:t>Protection of State Emblems (Article 6ter)</a:t>
            </a:r>
            <a:r>
              <a:rPr lang="en-US" altLang="en-US" sz="1800"/>
              <a:t> </a:t>
            </a:r>
          </a:p>
          <a:p>
            <a:pPr lvl="1">
              <a:spcBef>
                <a:spcPct val="0"/>
              </a:spcBef>
              <a:buFontTx/>
              <a:buChar char="•"/>
            </a:pPr>
            <a:r>
              <a:rPr lang="en-US" altLang="en-US" sz="1800">
                <a:hlinkClick r:id="rId29"/>
              </a:rPr>
              <a:t>Arbitration and Mediation Center</a:t>
            </a:r>
            <a:r>
              <a:rPr lang="en-US" altLang="en-US" sz="1800"/>
              <a:t> </a:t>
            </a:r>
          </a:p>
          <a:p>
            <a:pPr lvl="1">
              <a:spcBef>
                <a:spcPct val="0"/>
              </a:spcBef>
              <a:buFontTx/>
              <a:buChar char="•"/>
            </a:pPr>
            <a:r>
              <a:rPr lang="en-US" altLang="en-US" sz="1800">
                <a:hlinkClick r:id="rId30"/>
              </a:rPr>
              <a:t>Domain name dispute resolution</a:t>
            </a:r>
            <a:r>
              <a:rPr lang="en-US" altLang="en-US" sz="1800"/>
              <a:t> </a:t>
            </a:r>
          </a:p>
          <a:p>
            <a:pPr lvl="1">
              <a:spcBef>
                <a:spcPct val="0"/>
              </a:spcBef>
              <a:buFontTx/>
              <a:buChar char="•"/>
            </a:pPr>
            <a:r>
              <a:rPr lang="en-US" altLang="en-US" sz="1800">
                <a:hlinkClick r:id="rId31"/>
              </a:rPr>
              <a:t>International Classifications</a:t>
            </a:r>
            <a:r>
              <a:rPr lang="en-US" altLang="en-US" sz="1800"/>
              <a:t> </a:t>
            </a:r>
          </a:p>
          <a:p>
            <a:pPr>
              <a:spcBef>
                <a:spcPct val="0"/>
              </a:spcBef>
              <a:buFontTx/>
              <a:buChar char="•"/>
            </a:pPr>
            <a:r>
              <a:rPr lang="en-US" altLang="en-US" sz="1800">
                <a:hlinkClick r:id="rId32"/>
              </a:rPr>
              <a:t>PROGRAM ACTIVITIES</a:t>
            </a:r>
            <a:r>
              <a:rPr lang="en-US" altLang="en-US" sz="1800"/>
              <a:t> </a:t>
            </a:r>
          </a:p>
          <a:p>
            <a:pPr lvl="1">
              <a:spcBef>
                <a:spcPct val="0"/>
              </a:spcBef>
              <a:buFontTx/>
              <a:buChar char="•"/>
            </a:pPr>
            <a:r>
              <a:rPr lang="en-US" altLang="en-US" sz="1800">
                <a:hlinkClick r:id="rId33"/>
              </a:rPr>
              <a:t>Developing laws and standards</a:t>
            </a:r>
            <a:r>
              <a:rPr lang="en-US" altLang="en-US" sz="1800"/>
              <a:t> </a:t>
            </a:r>
          </a:p>
          <a:p>
            <a:pPr lvl="1">
              <a:spcBef>
                <a:spcPct val="0"/>
              </a:spcBef>
              <a:buFontTx/>
              <a:buChar char="•"/>
            </a:pPr>
            <a:r>
              <a:rPr lang="en-US" altLang="en-US" sz="1800">
                <a:hlinkClick r:id="rId34"/>
              </a:rPr>
              <a:t>IP for Development</a:t>
            </a:r>
            <a:r>
              <a:rPr lang="en-US" altLang="en-US" sz="1800"/>
              <a:t> </a:t>
            </a:r>
          </a:p>
          <a:p>
            <a:pPr lvl="1">
              <a:spcBef>
                <a:spcPct val="0"/>
              </a:spcBef>
              <a:buFontTx/>
              <a:buChar char="•"/>
            </a:pPr>
            <a:r>
              <a:rPr lang="en-US" altLang="en-US" sz="1800">
                <a:hlinkClick r:id="rId35"/>
              </a:rPr>
              <a:t>Copyright issues</a:t>
            </a:r>
            <a:r>
              <a:rPr lang="en-US" altLang="en-US" sz="1800"/>
              <a:t> </a:t>
            </a:r>
          </a:p>
          <a:p>
            <a:pPr lvl="1">
              <a:spcBef>
                <a:spcPct val="0"/>
              </a:spcBef>
              <a:buFontTx/>
              <a:buChar char="•"/>
            </a:pPr>
            <a:r>
              <a:rPr lang="en-US" altLang="en-US" sz="1800">
                <a:hlinkClick r:id="rId36"/>
              </a:rPr>
              <a:t>Traditional Knowledge</a:t>
            </a:r>
            <a:r>
              <a:rPr lang="en-US" altLang="en-US" sz="1800"/>
              <a:t> </a:t>
            </a:r>
          </a:p>
          <a:p>
            <a:pPr lvl="1">
              <a:spcBef>
                <a:spcPct val="0"/>
              </a:spcBef>
              <a:buFontTx/>
              <a:buChar char="•"/>
            </a:pPr>
            <a:r>
              <a:rPr lang="en-US" altLang="en-US" sz="1800">
                <a:hlinkClick r:id="rId37"/>
              </a:rPr>
              <a:t>The Economics of IP</a:t>
            </a:r>
            <a:r>
              <a:rPr lang="en-US" altLang="en-US" sz="1800"/>
              <a:t> </a:t>
            </a:r>
          </a:p>
          <a:p>
            <a:pPr lvl="1">
              <a:spcBef>
                <a:spcPct val="0"/>
              </a:spcBef>
              <a:buFontTx/>
              <a:buChar char="•"/>
            </a:pPr>
            <a:r>
              <a:rPr lang="en-US" altLang="en-US" sz="1800">
                <a:hlinkClick r:id="rId38"/>
              </a:rPr>
              <a:t>Cooperation with Certain Countries in Europe and Asia</a:t>
            </a:r>
            <a:r>
              <a:rPr lang="en-US" altLang="en-US" sz="1800"/>
              <a:t> </a:t>
            </a:r>
          </a:p>
          <a:p>
            <a:pPr lvl="1">
              <a:spcBef>
                <a:spcPct val="0"/>
              </a:spcBef>
              <a:buFontTx/>
              <a:buChar char="•"/>
            </a:pPr>
            <a:r>
              <a:rPr lang="en-US" altLang="en-US" sz="1800">
                <a:hlinkClick r:id="rId39"/>
              </a:rPr>
              <a:t>Global Infrastructure</a:t>
            </a:r>
            <a:r>
              <a:rPr lang="en-US" altLang="en-US" sz="1800"/>
              <a:t> </a:t>
            </a:r>
          </a:p>
          <a:p>
            <a:pPr lvl="1">
              <a:spcBef>
                <a:spcPct val="0"/>
              </a:spcBef>
              <a:buFontTx/>
              <a:buChar char="•"/>
            </a:pPr>
            <a:r>
              <a:rPr lang="en-US" altLang="en-US" sz="1800">
                <a:hlinkClick r:id="rId40"/>
              </a:rPr>
              <a:t>Small and Medium-sized Enterprises</a:t>
            </a:r>
            <a:r>
              <a:rPr lang="en-US" altLang="en-US" sz="1800"/>
              <a:t> </a:t>
            </a:r>
          </a:p>
          <a:p>
            <a:pPr lvl="1">
              <a:spcBef>
                <a:spcPct val="0"/>
              </a:spcBef>
              <a:buFontTx/>
              <a:buChar char="•"/>
            </a:pPr>
            <a:r>
              <a:rPr lang="en-US" altLang="en-US" sz="1800">
                <a:hlinkClick r:id="rId41"/>
              </a:rPr>
              <a:t>WIPO Academy</a:t>
            </a:r>
            <a:r>
              <a:rPr lang="en-US" altLang="en-US" sz="1800"/>
              <a:t> </a:t>
            </a:r>
          </a:p>
          <a:p>
            <a:pPr lvl="1">
              <a:spcBef>
                <a:spcPct val="0"/>
              </a:spcBef>
              <a:buFontTx/>
              <a:buChar char="•"/>
            </a:pPr>
            <a:r>
              <a:rPr lang="en-US" altLang="en-US" sz="1800">
                <a:hlinkClick r:id="rId42"/>
              </a:rPr>
              <a:t>Communications</a:t>
            </a:r>
            <a:r>
              <a:rPr lang="en-US" altLang="en-US" sz="1800"/>
              <a:t> </a:t>
            </a:r>
          </a:p>
          <a:p>
            <a:pPr lvl="1">
              <a:spcBef>
                <a:spcPct val="0"/>
              </a:spcBef>
              <a:buFontTx/>
              <a:buChar char="•"/>
            </a:pPr>
            <a:r>
              <a:rPr lang="en-US" altLang="en-US" sz="1800">
                <a:hlinkClick r:id="rId43"/>
              </a:rPr>
              <a:t>Building Respect for IP</a:t>
            </a:r>
            <a:r>
              <a:rPr lang="en-US" altLang="en-US" sz="1800"/>
              <a:t> </a:t>
            </a:r>
          </a:p>
          <a:p>
            <a:pPr lvl="1">
              <a:spcBef>
                <a:spcPct val="0"/>
              </a:spcBef>
              <a:buFontTx/>
              <a:buChar char="•"/>
            </a:pPr>
            <a:r>
              <a:rPr lang="en-US" altLang="en-US" sz="1800">
                <a:hlinkClick r:id="rId44"/>
              </a:rPr>
              <a:t>Global Challenges &amp; IP</a:t>
            </a:r>
            <a:r>
              <a:rPr lang="en-US" altLang="en-US" sz="1800"/>
              <a:t> </a:t>
            </a:r>
          </a:p>
          <a:p>
            <a:pPr lvl="1">
              <a:spcBef>
                <a:spcPct val="0"/>
              </a:spcBef>
              <a:buFontTx/>
              <a:buChar char="•"/>
            </a:pPr>
            <a:r>
              <a:rPr lang="en-US" altLang="en-US" sz="1800">
                <a:hlinkClick r:id="rId45"/>
              </a:rPr>
              <a:t>IP &amp; Competition Policy</a:t>
            </a:r>
            <a:r>
              <a:rPr lang="en-US" altLang="en-US" sz="1800"/>
              <a:t> </a:t>
            </a:r>
          </a:p>
          <a:p>
            <a:pPr>
              <a:spcBef>
                <a:spcPct val="0"/>
              </a:spcBef>
              <a:buFontTx/>
              <a:buChar char="•"/>
            </a:pPr>
            <a:r>
              <a:rPr lang="en-US" altLang="en-US" sz="1800">
                <a:hlinkClick r:id="rId46"/>
              </a:rPr>
              <a:t>RESOURCES</a:t>
            </a:r>
            <a:r>
              <a:rPr lang="en-US" altLang="en-US" sz="1800"/>
              <a:t> </a:t>
            </a:r>
          </a:p>
          <a:p>
            <a:pPr lvl="1">
              <a:spcBef>
                <a:spcPct val="0"/>
              </a:spcBef>
              <a:buFontTx/>
              <a:buChar char="•"/>
            </a:pPr>
            <a:r>
              <a:rPr lang="en-US" altLang="en-US" sz="1800">
                <a:hlinkClick r:id="rId47"/>
              </a:rPr>
              <a:t>E-Bookshop</a:t>
            </a:r>
            <a:r>
              <a:rPr lang="en-US" altLang="en-US" sz="1800"/>
              <a:t> </a:t>
            </a:r>
          </a:p>
          <a:p>
            <a:pPr lvl="1">
              <a:spcBef>
                <a:spcPct val="0"/>
              </a:spcBef>
              <a:buFontTx/>
              <a:buChar char="•"/>
            </a:pPr>
            <a:r>
              <a:rPr lang="en-US" altLang="en-US" sz="1800">
                <a:hlinkClick r:id="rId48"/>
              </a:rPr>
              <a:t>Free Publications</a:t>
            </a:r>
            <a:r>
              <a:rPr lang="en-US" altLang="en-US" sz="1800"/>
              <a:t> </a:t>
            </a:r>
          </a:p>
          <a:p>
            <a:pPr lvl="1">
              <a:spcBef>
                <a:spcPct val="0"/>
              </a:spcBef>
              <a:buFontTx/>
              <a:buChar char="•"/>
            </a:pPr>
            <a:r>
              <a:rPr lang="en-US" altLang="en-US" sz="1800">
                <a:hlinkClick r:id="rId49"/>
              </a:rPr>
              <a:t>Documents</a:t>
            </a:r>
            <a:r>
              <a:rPr lang="en-US" altLang="en-US" sz="1800"/>
              <a:t> </a:t>
            </a:r>
          </a:p>
          <a:p>
            <a:pPr lvl="1">
              <a:spcBef>
                <a:spcPct val="0"/>
              </a:spcBef>
              <a:buFontTx/>
              <a:buChar char="•"/>
            </a:pPr>
            <a:r>
              <a:rPr lang="en-US" altLang="en-US" sz="1800">
                <a:hlinkClick r:id="rId50"/>
              </a:rPr>
              <a:t>WIPO IP Handbook</a:t>
            </a:r>
            <a:r>
              <a:rPr lang="en-US" altLang="en-US" sz="1800"/>
              <a:t> </a:t>
            </a:r>
          </a:p>
          <a:p>
            <a:pPr lvl="1">
              <a:spcBef>
                <a:spcPct val="0"/>
              </a:spcBef>
              <a:buFontTx/>
              <a:buChar char="•"/>
            </a:pPr>
            <a:r>
              <a:rPr lang="en-US" altLang="en-US" sz="1800">
                <a:hlinkClick r:id="rId51"/>
              </a:rPr>
              <a:t>Search IP Databases (WIPO GOLD)</a:t>
            </a:r>
            <a:r>
              <a:rPr lang="en-US" altLang="en-US" sz="1800"/>
              <a:t> </a:t>
            </a:r>
          </a:p>
          <a:p>
            <a:pPr lvl="1">
              <a:spcBef>
                <a:spcPct val="0"/>
              </a:spcBef>
              <a:buFontTx/>
              <a:buChar char="•"/>
            </a:pPr>
            <a:r>
              <a:rPr lang="en-US" altLang="en-US" sz="1800">
                <a:hlinkClick r:id="rId52"/>
              </a:rPr>
              <a:t>Case Studies (IP Advantage)</a:t>
            </a:r>
            <a:r>
              <a:rPr lang="en-US" altLang="en-US" sz="1800"/>
              <a:t> </a:t>
            </a:r>
          </a:p>
          <a:p>
            <a:pPr lvl="1">
              <a:spcBef>
                <a:spcPct val="0"/>
              </a:spcBef>
              <a:buFontTx/>
              <a:buChar char="•"/>
            </a:pPr>
            <a:r>
              <a:rPr lang="en-US" altLang="en-US" sz="1800">
                <a:hlinkClick r:id="rId53"/>
              </a:rPr>
              <a:t>WIPO Lex</a:t>
            </a:r>
            <a:r>
              <a:rPr lang="en-US" altLang="en-US" sz="1800"/>
              <a:t> </a:t>
            </a:r>
          </a:p>
          <a:p>
            <a:pPr lvl="1">
              <a:spcBef>
                <a:spcPct val="0"/>
              </a:spcBef>
              <a:buFontTx/>
              <a:buChar char="•"/>
            </a:pPr>
            <a:r>
              <a:rPr lang="en-US" altLang="en-US" sz="1800">
                <a:hlinkClick r:id="rId54"/>
              </a:rPr>
              <a:t>Directory of IP Offices</a:t>
            </a:r>
            <a:r>
              <a:rPr lang="en-US" altLang="en-US" sz="1800"/>
              <a:t> </a:t>
            </a:r>
          </a:p>
          <a:p>
            <a:pPr lvl="1">
              <a:spcBef>
                <a:spcPct val="0"/>
              </a:spcBef>
              <a:buFontTx/>
              <a:buChar char="•"/>
            </a:pPr>
            <a:r>
              <a:rPr lang="en-US" altLang="en-US" sz="1800">
                <a:hlinkClick r:id="rId55"/>
              </a:rPr>
              <a:t>IP Statistics</a:t>
            </a:r>
            <a:r>
              <a:rPr lang="en-US" altLang="en-US" sz="1800"/>
              <a:t> </a:t>
            </a:r>
          </a:p>
          <a:p>
            <a:pPr lvl="1">
              <a:spcBef>
                <a:spcPct val="0"/>
              </a:spcBef>
              <a:buFontTx/>
              <a:buChar char="•"/>
            </a:pPr>
            <a:r>
              <a:rPr lang="en-US" altLang="en-US" sz="1800">
                <a:hlinkClick r:id="rId56"/>
              </a:rPr>
              <a:t>WIPO Handbook (Standards)</a:t>
            </a:r>
            <a:r>
              <a:rPr lang="en-US" altLang="en-US" sz="1800"/>
              <a:t> </a:t>
            </a:r>
          </a:p>
          <a:p>
            <a:pPr lvl="1">
              <a:spcBef>
                <a:spcPct val="0"/>
              </a:spcBef>
              <a:buFontTx/>
              <a:buChar char="•"/>
            </a:pPr>
            <a:r>
              <a:rPr lang="en-US" altLang="en-US" sz="1800">
                <a:hlinkClick r:id="rId57"/>
              </a:rPr>
              <a:t>Library</a:t>
            </a:r>
            <a:r>
              <a:rPr lang="en-US" altLang="en-US" sz="1800"/>
              <a:t> </a:t>
            </a:r>
          </a:p>
          <a:p>
            <a:pPr lvl="1">
              <a:spcBef>
                <a:spcPct val="0"/>
              </a:spcBef>
              <a:buFontTx/>
              <a:buChar char="•"/>
            </a:pPr>
            <a:r>
              <a:rPr lang="en-US" altLang="en-US" sz="1800">
                <a:hlinkClick r:id="rId58"/>
              </a:rPr>
              <a:t>FAQs</a:t>
            </a:r>
            <a:r>
              <a:rPr lang="en-US" altLang="en-US" sz="1800"/>
              <a:t> </a:t>
            </a:r>
          </a:p>
          <a:p>
            <a:pPr>
              <a:spcBef>
                <a:spcPct val="0"/>
              </a:spcBef>
              <a:buFontTx/>
              <a:buChar char="•"/>
            </a:pPr>
            <a:r>
              <a:rPr lang="en-US" altLang="en-US" sz="1800">
                <a:hlinkClick r:id="rId59"/>
              </a:rPr>
              <a:t>NEWS &amp; EVENTS</a:t>
            </a:r>
            <a:r>
              <a:rPr lang="en-US" altLang="en-US" sz="1800"/>
              <a:t> </a:t>
            </a:r>
          </a:p>
          <a:p>
            <a:pPr lvl="1">
              <a:spcBef>
                <a:spcPct val="0"/>
              </a:spcBef>
              <a:buFontTx/>
              <a:buChar char="•"/>
            </a:pPr>
            <a:r>
              <a:rPr lang="en-US" altLang="en-US" sz="1800">
                <a:hlinkClick r:id="rId60"/>
              </a:rPr>
              <a:t>Press room</a:t>
            </a:r>
            <a:r>
              <a:rPr lang="en-US" altLang="en-US" sz="1800"/>
              <a:t> </a:t>
            </a:r>
          </a:p>
          <a:p>
            <a:pPr lvl="1">
              <a:spcBef>
                <a:spcPct val="0"/>
              </a:spcBef>
              <a:buFontTx/>
              <a:buChar char="•"/>
            </a:pPr>
            <a:r>
              <a:rPr lang="en-US" altLang="en-US" sz="1800">
                <a:hlinkClick r:id="rId61"/>
              </a:rPr>
              <a:t>WIPO Magazine</a:t>
            </a:r>
            <a:r>
              <a:rPr lang="en-US" altLang="en-US" sz="1800"/>
              <a:t> </a:t>
            </a:r>
          </a:p>
          <a:p>
            <a:pPr lvl="1">
              <a:spcBef>
                <a:spcPct val="0"/>
              </a:spcBef>
              <a:buFontTx/>
              <a:buChar char="•"/>
            </a:pPr>
            <a:r>
              <a:rPr lang="en-US" altLang="en-US" sz="1800">
                <a:hlinkClick r:id="rId62"/>
              </a:rPr>
              <a:t>Calendar</a:t>
            </a:r>
            <a:r>
              <a:rPr lang="en-US" altLang="en-US" sz="1800"/>
              <a:t> </a:t>
            </a:r>
          </a:p>
          <a:p>
            <a:pPr lvl="1">
              <a:spcBef>
                <a:spcPct val="0"/>
              </a:spcBef>
              <a:buFontTx/>
              <a:buChar char="•"/>
            </a:pPr>
            <a:r>
              <a:rPr lang="en-US" altLang="en-US" sz="1800">
                <a:hlinkClick r:id="rId63"/>
              </a:rPr>
              <a:t>Meetings, Seminars</a:t>
            </a:r>
            <a:r>
              <a:rPr lang="en-US" altLang="en-US" sz="1800"/>
              <a:t> </a:t>
            </a:r>
          </a:p>
          <a:p>
            <a:pPr lvl="1">
              <a:spcBef>
                <a:spcPct val="0"/>
              </a:spcBef>
              <a:buFontTx/>
              <a:buChar char="•"/>
            </a:pPr>
            <a:r>
              <a:rPr lang="en-US" altLang="en-US" sz="1800">
                <a:hlinkClick r:id="rId64"/>
              </a:rPr>
              <a:t>World IP Day</a:t>
            </a:r>
            <a:r>
              <a:rPr lang="en-US" altLang="en-US" sz="1800"/>
              <a:t> </a:t>
            </a:r>
          </a:p>
          <a:p>
            <a:pPr lvl="1">
              <a:spcBef>
                <a:spcPct val="0"/>
              </a:spcBef>
              <a:buFontTx/>
              <a:buChar char="•"/>
            </a:pPr>
            <a:r>
              <a:rPr lang="en-US" altLang="en-US" sz="1800">
                <a:hlinkClick r:id="rId65"/>
              </a:rPr>
              <a:t>E-mail newsletters</a:t>
            </a:r>
            <a:r>
              <a:rPr lang="en-US" altLang="en-US" sz="1800"/>
              <a:t> </a:t>
            </a:r>
          </a:p>
          <a:p>
            <a:pPr lvl="1">
              <a:spcBef>
                <a:spcPct val="0"/>
              </a:spcBef>
              <a:buFontTx/>
              <a:buChar char="•"/>
            </a:pPr>
            <a:r>
              <a:rPr lang="en-US" altLang="en-US" sz="1800">
                <a:hlinkClick r:id="rId66"/>
              </a:rPr>
              <a:t>RSS News Feed</a:t>
            </a:r>
            <a:r>
              <a:rPr lang="en-US" altLang="en-US" sz="1800"/>
              <a:t> </a:t>
            </a:r>
          </a:p>
          <a:p>
            <a:pPr>
              <a:spcBef>
                <a:spcPct val="0"/>
              </a:spcBef>
              <a:buFontTx/>
              <a:buNone/>
            </a:pPr>
            <a:r>
              <a:rPr lang="en-US" altLang="en-US" sz="1800"/>
              <a:t> </a:t>
            </a:r>
          </a:p>
          <a:p>
            <a:pPr>
              <a:spcBef>
                <a:spcPct val="0"/>
              </a:spcBef>
              <a:buFontTx/>
              <a:buNone/>
            </a:pPr>
            <a:r>
              <a:rPr lang="en-US" altLang="en-US" sz="1800"/>
              <a:t>  </a:t>
            </a:r>
            <a:r>
              <a:rPr lang="en-US" altLang="en-US" sz="900"/>
              <a:t> </a:t>
            </a:r>
            <a:r>
              <a:rPr lang="en-US" altLang="en-US" sz="1800"/>
              <a:t>                                                                             </a:t>
            </a:r>
          </a:p>
          <a:p>
            <a:pPr>
              <a:spcBef>
                <a:spcPct val="0"/>
              </a:spcBef>
              <a:buFontTx/>
              <a:buChar char="•"/>
            </a:pPr>
            <a:r>
              <a:rPr lang="en-US" altLang="en-US" sz="1800">
                <a:hlinkClick r:id="rId3"/>
              </a:rPr>
              <a:t>Home</a:t>
            </a:r>
            <a:r>
              <a:rPr lang="en-US" altLang="en-US" sz="1800"/>
              <a:t> </a:t>
            </a:r>
          </a:p>
          <a:p>
            <a:pPr>
              <a:spcBef>
                <a:spcPct val="0"/>
              </a:spcBef>
              <a:buFontTx/>
              <a:buChar char="•"/>
            </a:pPr>
            <a:r>
              <a:rPr lang="en-US" altLang="en-US" sz="1800">
                <a:hlinkClick r:id="rId23"/>
              </a:rPr>
              <a:t>IP Services</a:t>
            </a:r>
            <a:r>
              <a:rPr lang="en-US" altLang="en-US" sz="1800"/>
              <a:t> </a:t>
            </a:r>
          </a:p>
          <a:p>
            <a:pPr>
              <a:spcBef>
                <a:spcPct val="0"/>
              </a:spcBef>
              <a:buFontTx/>
              <a:buChar char="•"/>
            </a:pPr>
            <a:r>
              <a:rPr lang="en-US" altLang="en-US" sz="1800">
                <a:hlinkClick r:id="rId25"/>
              </a:rPr>
              <a:t>Madrid System for the International Registration of Marks</a:t>
            </a:r>
            <a:r>
              <a:rPr lang="en-US" altLang="en-US" sz="1800"/>
              <a:t> </a:t>
            </a:r>
          </a:p>
          <a:p>
            <a:pPr>
              <a:spcBef>
                <a:spcPct val="0"/>
              </a:spcBef>
              <a:buFontTx/>
              <a:buChar char="•"/>
            </a:pPr>
            <a:r>
              <a:rPr lang="en-US" altLang="en-US" sz="1800">
                <a:hlinkClick r:id="rId67"/>
              </a:rPr>
              <a:t>ROMARIN</a:t>
            </a:r>
            <a:r>
              <a:rPr lang="en-US" altLang="en-US" sz="1800"/>
              <a:t> </a:t>
            </a:r>
          </a:p>
          <a:p>
            <a:pPr>
              <a:spcBef>
                <a:spcPct val="0"/>
              </a:spcBef>
              <a:buFontTx/>
              <a:buNone/>
            </a:pPr>
            <a:r>
              <a:rPr lang="en-US" altLang="en-US" sz="1000" b="1">
                <a:hlinkClick r:id="rId68"/>
              </a:rPr>
              <a:t>ROMARIN</a:t>
            </a:r>
            <a:endParaRPr lang="en-US" altLang="en-US" sz="1000" b="1"/>
          </a:p>
          <a:p>
            <a:pPr>
              <a:spcBef>
                <a:spcPct val="0"/>
              </a:spcBef>
              <a:buFontTx/>
              <a:buChar char="•"/>
            </a:pPr>
            <a:r>
              <a:rPr lang="en-US" altLang="en-US" sz="900">
                <a:hlinkClick r:id="rId69"/>
              </a:rPr>
              <a:t>Simple search</a:t>
            </a:r>
            <a:r>
              <a:rPr lang="en-US" altLang="en-US" sz="1800"/>
              <a:t> </a:t>
            </a:r>
          </a:p>
          <a:p>
            <a:pPr>
              <a:spcBef>
                <a:spcPct val="0"/>
              </a:spcBef>
              <a:buFontTx/>
              <a:buChar char="•"/>
            </a:pPr>
            <a:r>
              <a:rPr lang="en-US" altLang="en-US" sz="1800">
                <a:hlinkClick r:id="rId70"/>
              </a:rPr>
              <a:t>Advanced search</a:t>
            </a:r>
            <a:r>
              <a:rPr lang="en-US" altLang="en-US" sz="1800"/>
              <a:t> </a:t>
            </a:r>
          </a:p>
          <a:p>
            <a:pPr>
              <a:spcBef>
                <a:spcPct val="0"/>
              </a:spcBef>
              <a:buFontTx/>
              <a:buChar char="•"/>
            </a:pPr>
            <a:r>
              <a:rPr lang="en-US" altLang="en-US" sz="1800">
                <a:hlinkClick r:id="rId71"/>
              </a:rPr>
              <a:t>Preferences</a:t>
            </a:r>
            <a:r>
              <a:rPr lang="en-US" altLang="en-US" sz="1800"/>
              <a:t> </a:t>
            </a:r>
          </a:p>
          <a:p>
            <a:pPr>
              <a:spcBef>
                <a:spcPct val="0"/>
              </a:spcBef>
              <a:buFontTx/>
              <a:buChar char="•"/>
            </a:pPr>
            <a:r>
              <a:rPr lang="en-US" altLang="en-US" sz="1800">
                <a:hlinkClick r:id="rId72"/>
              </a:rPr>
              <a:t>Search Examples </a:t>
            </a:r>
            <a:endParaRPr lang="en-US" altLang="en-US" sz="1800"/>
          </a:p>
          <a:p>
            <a:pPr>
              <a:spcBef>
                <a:spcPct val="0"/>
              </a:spcBef>
              <a:buFontTx/>
              <a:buChar char="•"/>
            </a:pPr>
            <a:r>
              <a:rPr lang="en-US" altLang="en-US" sz="1800">
                <a:hlinkClick r:id="rId73"/>
              </a:rPr>
              <a:t>Help </a:t>
            </a:r>
            <a:endParaRPr lang="en-US" altLang="en-US" sz="1800"/>
          </a:p>
          <a:p>
            <a:pPr>
              <a:spcBef>
                <a:spcPct val="0"/>
              </a:spcBef>
              <a:buFontTx/>
              <a:buChar char="•"/>
            </a:pPr>
            <a:r>
              <a:rPr lang="en-US" altLang="en-US" sz="1800">
                <a:hlinkClick r:id="rId74"/>
              </a:rPr>
              <a:t>FAQ </a:t>
            </a:r>
            <a:endParaRPr lang="en-US" altLang="en-US" sz="1800"/>
          </a:p>
          <a:p>
            <a:pPr>
              <a:spcBef>
                <a:spcPct val="0"/>
              </a:spcBef>
              <a:buFontTx/>
              <a:buChar char="•"/>
            </a:pPr>
            <a:r>
              <a:rPr lang="en-US" altLang="en-US" sz="1800">
                <a:hlinkClick r:id="rId75"/>
              </a:rPr>
              <a:t>Feedback </a:t>
            </a:r>
            <a:endParaRPr lang="en-US" altLang="en-US" sz="1800"/>
          </a:p>
          <a:p>
            <a:pPr>
              <a:spcBef>
                <a:spcPct val="0"/>
              </a:spcBef>
              <a:buFontTx/>
              <a:buNone/>
            </a:pPr>
            <a:endParaRPr lang="en-US" altLang="en-US" sz="1000" b="1"/>
          </a:p>
          <a:p>
            <a:pPr>
              <a:spcBef>
                <a:spcPct val="0"/>
              </a:spcBef>
              <a:buFontTx/>
              <a:buNone/>
            </a:pPr>
            <a:r>
              <a:rPr lang="en-US" altLang="en-US" sz="1000" b="1"/>
              <a:t>Related Links</a:t>
            </a:r>
          </a:p>
          <a:p>
            <a:pPr>
              <a:spcBef>
                <a:spcPct val="0"/>
              </a:spcBef>
              <a:buFontTx/>
              <a:buChar char="•"/>
            </a:pPr>
            <a:r>
              <a:rPr lang="en-US" altLang="en-US" sz="900">
                <a:hlinkClick r:id="rId76"/>
              </a:rPr>
              <a:t>Nice Classification </a:t>
            </a:r>
            <a:endParaRPr lang="en-US" altLang="en-US" sz="1800"/>
          </a:p>
          <a:p>
            <a:pPr>
              <a:spcBef>
                <a:spcPct val="0"/>
              </a:spcBef>
              <a:buFontTx/>
              <a:buChar char="•"/>
            </a:pPr>
            <a:r>
              <a:rPr lang="en-US" altLang="en-US" sz="1800">
                <a:hlinkClick r:id="rId77"/>
              </a:rPr>
              <a:t>Vienna Classification </a:t>
            </a:r>
            <a:endParaRPr lang="en-US" altLang="en-US" sz="1800"/>
          </a:p>
          <a:p>
            <a:pPr>
              <a:spcBef>
                <a:spcPct val="0"/>
              </a:spcBef>
              <a:buFontTx/>
              <a:buChar char="•"/>
            </a:pPr>
            <a:r>
              <a:rPr lang="en-US" altLang="en-US" sz="1800">
                <a:hlinkClick r:id="rId51"/>
              </a:rPr>
              <a:t>WIPO GOLD </a:t>
            </a:r>
            <a:endParaRPr lang="en-US" altLang="en-US" sz="1800"/>
          </a:p>
          <a:p>
            <a:pPr>
              <a:spcBef>
                <a:spcPct val="0"/>
              </a:spcBef>
              <a:buFontTx/>
              <a:buChar char="•"/>
            </a:pPr>
            <a:r>
              <a:rPr lang="en-US" altLang="en-US" sz="1800">
                <a:hlinkClick r:id="rId25"/>
              </a:rPr>
              <a:t>Trademarks(Madrid System) </a:t>
            </a:r>
            <a:endParaRPr lang="en-US" altLang="en-US" sz="1800"/>
          </a:p>
          <a:p>
            <a:pPr>
              <a:spcBef>
                <a:spcPct val="0"/>
              </a:spcBef>
              <a:buFontTx/>
              <a:buChar char="•"/>
            </a:pPr>
            <a:r>
              <a:rPr lang="en-US" altLang="en-US" sz="1800">
                <a:hlinkClick r:id="rId78"/>
              </a:rPr>
              <a:t>Inid Codes </a:t>
            </a:r>
            <a:endParaRPr lang="en-US" altLang="en-US" sz="1800"/>
          </a:p>
          <a:p>
            <a:pPr>
              <a:spcBef>
                <a:spcPct val="0"/>
              </a:spcBef>
              <a:buFontTx/>
              <a:buChar char="•"/>
            </a:pPr>
            <a:r>
              <a:rPr lang="en-US" altLang="en-US" sz="1800">
                <a:hlinkClick r:id="rId79"/>
              </a:rPr>
              <a:t>Country/Office Codes </a:t>
            </a:r>
            <a:endParaRPr lang="en-US" altLang="en-US" sz="1800"/>
          </a:p>
          <a:p>
            <a:pPr>
              <a:spcBef>
                <a:spcPct val="0"/>
              </a:spcBef>
              <a:buFontTx/>
              <a:buNone/>
            </a:pPr>
            <a:r>
              <a:rPr lang="en-US" altLang="en-US" sz="1800">
                <a:hlinkClick r:id="rId80"/>
              </a:rPr>
              <a:t>  </a:t>
            </a:r>
            <a:r>
              <a:rPr lang="en-US" altLang="en-US" sz="1000"/>
              <a:t> </a:t>
            </a:r>
            <a:r>
              <a:rPr lang="en-US" altLang="en-US" sz="1800"/>
              <a:t>  </a:t>
            </a:r>
          </a:p>
          <a:p>
            <a:pPr>
              <a:spcBef>
                <a:spcPct val="0"/>
              </a:spcBef>
              <a:buFontTx/>
              <a:buChar char="•"/>
            </a:pPr>
            <a:r>
              <a:rPr lang="en-US" altLang="en-US" sz="1800">
                <a:hlinkClick r:id="rId81"/>
              </a:rPr>
              <a:t>Previous</a:t>
            </a:r>
            <a:r>
              <a:rPr lang="en-US" altLang="en-US" sz="1800">
                <a:hlinkClick r:id="rId82"/>
              </a:rPr>
              <a:t>Next</a:t>
            </a:r>
            <a:r>
              <a:rPr lang="en-US" altLang="en-US" sz="1800"/>
              <a:t> </a:t>
            </a:r>
          </a:p>
          <a:p>
            <a:pPr>
              <a:spcBef>
                <a:spcPct val="0"/>
              </a:spcBef>
              <a:buFontTx/>
              <a:buChar char="•"/>
            </a:pPr>
            <a:r>
              <a:rPr lang="en-US" altLang="en-US" sz="1800">
                <a:hlinkClick r:id="rId83"/>
              </a:rPr>
              <a:t>Full details</a:t>
            </a:r>
            <a:r>
              <a:rPr lang="en-US" altLang="en-US" sz="1800"/>
              <a:t> </a:t>
            </a:r>
          </a:p>
          <a:p>
            <a:pPr>
              <a:spcBef>
                <a:spcPct val="0"/>
              </a:spcBef>
              <a:buFontTx/>
              <a:buChar char="•"/>
            </a:pPr>
            <a:r>
              <a:rPr lang="en-US" altLang="en-US" sz="1800">
                <a:hlinkClick r:id="rId84"/>
              </a:rPr>
              <a:t>Summary</a:t>
            </a:r>
            <a:r>
              <a:rPr lang="en-US" altLang="en-US" sz="1800"/>
              <a:t> </a:t>
            </a:r>
          </a:p>
          <a:p>
            <a:pPr>
              <a:spcBef>
                <a:spcPct val="0"/>
              </a:spcBef>
              <a:buFontTx/>
              <a:buChar char="•"/>
            </a:pPr>
            <a:r>
              <a:rPr lang="en-US" altLang="en-US" sz="1800">
                <a:hlinkClick r:id="rId85"/>
              </a:rPr>
              <a:t>By Office</a:t>
            </a:r>
            <a:r>
              <a:rPr lang="en-US" altLang="en-US" sz="1800"/>
              <a:t> </a:t>
            </a:r>
          </a:p>
          <a:p>
            <a:pPr>
              <a:spcBef>
                <a:spcPct val="0"/>
              </a:spcBef>
              <a:buFontTx/>
              <a:buNone/>
            </a:pPr>
            <a:r>
              <a:rPr lang="en-US" altLang="en-US" sz="1800"/>
              <a:t>158574 - EFCO LONGINES</a:t>
            </a:r>
          </a:p>
          <a:p>
            <a:pPr>
              <a:spcBef>
                <a:spcPct val="0"/>
              </a:spcBef>
              <a:buFontTx/>
              <a:buNone/>
            </a:pPr>
            <a:r>
              <a:rPr lang="en-US" altLang="en-US" sz="1800"/>
              <a:t>     </a:t>
            </a:r>
          </a:p>
          <a:p>
            <a:pPr>
              <a:spcBef>
                <a:spcPct val="0"/>
              </a:spcBef>
              <a:buFontTx/>
              <a:buNone/>
            </a:pPr>
            <a:r>
              <a:rPr lang="en-US" altLang="en-US" sz="1800"/>
              <a:t>expand all</a:t>
            </a:r>
          </a:p>
          <a:p>
            <a:pPr>
              <a:spcBef>
                <a:spcPct val="0"/>
              </a:spcBef>
              <a:buFontTx/>
              <a:buNone/>
            </a:pPr>
            <a:r>
              <a:rPr lang="en-US" altLang="en-US" sz="1800">
                <a:hlinkClick r:id="rId86"/>
              </a:rPr>
              <a:t>  </a:t>
            </a:r>
            <a:r>
              <a:rPr lang="en-US" altLang="en-US" sz="900"/>
              <a:t> </a:t>
            </a:r>
            <a:r>
              <a:rPr lang="en-US" altLang="en-US" sz="1800"/>
              <a:t>  </a:t>
            </a:r>
          </a:p>
          <a:p>
            <a:pPr>
              <a:spcBef>
                <a:spcPct val="0"/>
              </a:spcBef>
              <a:buFontTx/>
              <a:buNone/>
            </a:pPr>
            <a:endParaRPr lang="en-US" altLang="en-US" sz="1800"/>
          </a:p>
        </p:txBody>
      </p:sp>
      <p:graphicFrame>
        <p:nvGraphicFramePr>
          <p:cNvPr id="58401" name="Group 33"/>
          <p:cNvGraphicFramePr>
            <a:graphicFrameLocks noGrp="1"/>
          </p:cNvGraphicFramePr>
          <p:nvPr/>
        </p:nvGraphicFramePr>
        <p:xfrm>
          <a:off x="-4613275" y="-963613"/>
          <a:ext cx="1790700" cy="25328874"/>
        </p:xfrm>
        <a:graphic>
          <a:graphicData uri="http://schemas.openxmlformats.org/drawingml/2006/table">
            <a:tbl>
              <a:tblPr/>
              <a:tblGrid>
                <a:gridCol w="1162050"/>
                <a:gridCol w="628650"/>
              </a:tblGrid>
              <a:tr h="25328563">
                <a:tc>
                  <a:txBody>
                    <a:bodyPr/>
                    <a:lstStyle>
                      <a:lvl1pPr>
                        <a:spcBef>
                          <a:spcPct val="20000"/>
                        </a:spcBef>
                        <a:defRPr sz="2000">
                          <a:solidFill>
                            <a:schemeClr val="tx1"/>
                          </a:solidFill>
                          <a:latin typeface="Arial" charset="0"/>
                          <a:cs typeface="Arial" charset="0"/>
                        </a:defRPr>
                      </a:lvl1pPr>
                      <a:lvl2pPr>
                        <a:spcBef>
                          <a:spcPct val="20000"/>
                        </a:spcBef>
                        <a:defRPr sz="20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sz="2000">
                          <a:solidFill>
                            <a:schemeClr val="tx1"/>
                          </a:solidFill>
                          <a:latin typeface="Arial" charset="0"/>
                          <a:cs typeface="Arial" charset="0"/>
                        </a:defRPr>
                      </a:lvl4pPr>
                      <a:lvl5pPr>
                        <a:spcBef>
                          <a:spcPct val="20000"/>
                        </a:spcBef>
                        <a:defRPr sz="2000">
                          <a:solidFill>
                            <a:schemeClr val="tx1"/>
                          </a:solidFill>
                          <a:latin typeface="Arial" charset="0"/>
                          <a:cs typeface="Arial" charset="0"/>
                        </a:defRPr>
                      </a:lvl5pPr>
                      <a:lvl6pPr fontAlgn="base">
                        <a:spcBef>
                          <a:spcPct val="20000"/>
                        </a:spcBef>
                        <a:spcAft>
                          <a:spcPct val="0"/>
                        </a:spcAft>
                        <a:defRPr sz="2000">
                          <a:solidFill>
                            <a:schemeClr val="tx1"/>
                          </a:solidFill>
                          <a:latin typeface="Arial" charset="0"/>
                          <a:cs typeface="Arial" charset="0"/>
                        </a:defRPr>
                      </a:lvl6pPr>
                      <a:lvl7pPr fontAlgn="base">
                        <a:spcBef>
                          <a:spcPct val="20000"/>
                        </a:spcBef>
                        <a:spcAft>
                          <a:spcPct val="0"/>
                        </a:spcAft>
                        <a:defRPr sz="2000">
                          <a:solidFill>
                            <a:schemeClr val="tx1"/>
                          </a:solidFill>
                          <a:latin typeface="Arial" charset="0"/>
                          <a:cs typeface="Arial" charset="0"/>
                        </a:defRPr>
                      </a:lvl7pPr>
                      <a:lvl8pPr fontAlgn="base">
                        <a:spcBef>
                          <a:spcPct val="20000"/>
                        </a:spcBef>
                        <a:spcAft>
                          <a:spcPct val="0"/>
                        </a:spcAft>
                        <a:defRPr sz="2000">
                          <a:solidFill>
                            <a:schemeClr val="tx1"/>
                          </a:solidFill>
                          <a:latin typeface="Arial" charset="0"/>
                          <a:cs typeface="Arial" charset="0"/>
                        </a:defRPr>
                      </a:lvl8pPr>
                      <a:lvl9pPr fontAlgn="base">
                        <a:spcBef>
                          <a:spcPct val="20000"/>
                        </a:spcBef>
                        <a:spcAft>
                          <a:spcPct val="0"/>
                        </a:spcAft>
                        <a:defRPr sz="2000">
                          <a:solidFill>
                            <a:schemeClr val="tx1"/>
                          </a:solidFill>
                          <a:latin typeface="Arial" charset="0"/>
                          <a:cs typeface="Arial"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charset="0"/>
                          <a:cs typeface="Arial" charset="0"/>
                        </a:rPr>
                        <a:t>Countries</a:t>
                      </a:r>
                    </a:p>
                  </a:txBody>
                  <a:tcPr marT="45717" marB="45717" horzOverflow="overflow">
                    <a:lnL cap="flat">
                      <a:noFill/>
                    </a:lnL>
                    <a:lnR>
                      <a:noFill/>
                    </a:lnR>
                    <a:lnT cap="flat">
                      <a:noFill/>
                    </a:lnT>
                    <a:lnB cap="flat">
                      <a:noFill/>
                    </a:lnB>
                    <a:lnTlToBr>
                      <a:noFill/>
                    </a:lnTlToBr>
                    <a:lnBlToTr>
                      <a:noFill/>
                    </a:lnBlToTr>
                    <a:noFill/>
                  </a:tcPr>
                </a:tc>
                <a:tc>
                  <a:txBody>
                    <a:bodyPr/>
                    <a:lstStyle>
                      <a:lvl1pPr>
                        <a:spcBef>
                          <a:spcPct val="20000"/>
                        </a:spcBef>
                        <a:defRPr sz="2000">
                          <a:solidFill>
                            <a:schemeClr val="tx1"/>
                          </a:solidFill>
                          <a:latin typeface="Arial" charset="0"/>
                          <a:cs typeface="Arial" charset="0"/>
                        </a:defRPr>
                      </a:lvl1pPr>
                      <a:lvl2pPr>
                        <a:spcBef>
                          <a:spcPct val="20000"/>
                        </a:spcBef>
                        <a:defRPr sz="20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sz="2000">
                          <a:solidFill>
                            <a:schemeClr val="tx1"/>
                          </a:solidFill>
                          <a:latin typeface="Arial" charset="0"/>
                          <a:cs typeface="Arial" charset="0"/>
                        </a:defRPr>
                      </a:lvl4pPr>
                      <a:lvl5pPr>
                        <a:spcBef>
                          <a:spcPct val="20000"/>
                        </a:spcBef>
                        <a:defRPr sz="2000">
                          <a:solidFill>
                            <a:schemeClr val="tx1"/>
                          </a:solidFill>
                          <a:latin typeface="Arial" charset="0"/>
                          <a:cs typeface="Arial" charset="0"/>
                        </a:defRPr>
                      </a:lvl5pPr>
                      <a:lvl6pPr fontAlgn="base">
                        <a:spcBef>
                          <a:spcPct val="20000"/>
                        </a:spcBef>
                        <a:spcAft>
                          <a:spcPct val="0"/>
                        </a:spcAft>
                        <a:defRPr sz="2000">
                          <a:solidFill>
                            <a:schemeClr val="tx1"/>
                          </a:solidFill>
                          <a:latin typeface="Arial" charset="0"/>
                          <a:cs typeface="Arial" charset="0"/>
                        </a:defRPr>
                      </a:lvl6pPr>
                      <a:lvl7pPr fontAlgn="base">
                        <a:spcBef>
                          <a:spcPct val="20000"/>
                        </a:spcBef>
                        <a:spcAft>
                          <a:spcPct val="0"/>
                        </a:spcAft>
                        <a:defRPr sz="2000">
                          <a:solidFill>
                            <a:schemeClr val="tx1"/>
                          </a:solidFill>
                          <a:latin typeface="Arial" charset="0"/>
                          <a:cs typeface="Arial" charset="0"/>
                        </a:defRPr>
                      </a:lvl7pPr>
                      <a:lvl8pPr fontAlgn="base">
                        <a:spcBef>
                          <a:spcPct val="20000"/>
                        </a:spcBef>
                        <a:spcAft>
                          <a:spcPct val="0"/>
                        </a:spcAft>
                        <a:defRPr sz="2000">
                          <a:solidFill>
                            <a:schemeClr val="tx1"/>
                          </a:solidFill>
                          <a:latin typeface="Arial" charset="0"/>
                          <a:cs typeface="Arial" charset="0"/>
                        </a:defRPr>
                      </a:lvl8pPr>
                      <a:lvl9pPr fontAlgn="base">
                        <a:spcBef>
                          <a:spcPct val="20000"/>
                        </a:spcBef>
                        <a:spcAft>
                          <a:spcPct val="0"/>
                        </a:spcAft>
                        <a:defRPr sz="2000">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AG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AL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AM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AU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AZ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BA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BG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BH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BQ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BT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BW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BX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BY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CN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CS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CU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CW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CY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CZ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DD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DE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DK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DT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DZ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EE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EG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ES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FI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FR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GB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GE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GH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GR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HR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HU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IE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IL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IR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IS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IT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KE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KG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KP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KR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KZ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LI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LR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LS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LT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LV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MC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MD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ME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MG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MK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MN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MZ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NA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NO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OM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PL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PT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RO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RU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SD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SG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SI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SK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SL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SM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SX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SZ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TJ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TM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TN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TR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UA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UZ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VN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YU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Arial" charset="0"/>
                          <a:cs typeface="Arial" charset="0"/>
                        </a:rPr>
                        <a:t>ZM </a:t>
                      </a:r>
                    </a:p>
                  </a:txBody>
                  <a:tcPr marT="45717" marB="45717" anchor="ctr" horzOverflow="overflow">
                    <a:lnL>
                      <a:noFill/>
                    </a:lnL>
                    <a:lnR cap="flat">
                      <a:noFill/>
                    </a:lnR>
                    <a:lnT cap="flat">
                      <a:noFill/>
                    </a:lnT>
                    <a:lnB cap="flat">
                      <a:noFill/>
                    </a:lnB>
                    <a:lnTlToBr>
                      <a:noFill/>
                    </a:lnTlToBr>
                    <a:lnBlToTr>
                      <a:noFill/>
                    </a:lnBlToTr>
                    <a:noFill/>
                  </a:tcPr>
                </a:tc>
              </a:tr>
            </a:tbl>
          </a:graphicData>
        </a:graphic>
      </p:graphicFrame>
      <p:sp>
        <p:nvSpPr>
          <p:cNvPr id="1056" name="Rectangle 40"/>
          <p:cNvSpPr>
            <a:spLocks noChangeArrowheads="1"/>
          </p:cNvSpPr>
          <p:nvPr/>
        </p:nvSpPr>
        <p:spPr bwMode="auto">
          <a:xfrm>
            <a:off x="-4613275" y="23296563"/>
            <a:ext cx="18370550" cy="2532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r>
              <a:rPr lang="en-US" altLang="en-US" sz="1800"/>
              <a:t>Date of the registration</a:t>
            </a:r>
          </a:p>
          <a:p>
            <a:pPr>
              <a:spcBef>
                <a:spcPct val="0"/>
              </a:spcBef>
              <a:buFontTx/>
              <a:buNone/>
            </a:pPr>
            <a:r>
              <a:rPr lang="en-US" altLang="en-US" sz="1800"/>
              <a:t>31.12.1951</a:t>
            </a:r>
          </a:p>
          <a:p>
            <a:pPr>
              <a:spcBef>
                <a:spcPct val="0"/>
              </a:spcBef>
              <a:buFontTx/>
              <a:buNone/>
            </a:pPr>
            <a:r>
              <a:rPr lang="en-US" altLang="en-US" sz="1800"/>
              <a:t>Expected expiration date of the registration/renewal</a:t>
            </a:r>
          </a:p>
          <a:p>
            <a:pPr>
              <a:spcBef>
                <a:spcPct val="0"/>
              </a:spcBef>
              <a:buFontTx/>
              <a:buNone/>
            </a:pPr>
            <a:r>
              <a:rPr lang="en-US" altLang="en-US" sz="1800"/>
              <a:t>31.12.2021</a:t>
            </a:r>
          </a:p>
          <a:p>
            <a:pPr>
              <a:spcBef>
                <a:spcPct val="0"/>
              </a:spcBef>
              <a:buFontTx/>
              <a:buNone/>
            </a:pPr>
            <a:r>
              <a:rPr lang="en-US" altLang="en-US" sz="1800"/>
              <a:t>Language of the application</a:t>
            </a:r>
          </a:p>
          <a:p>
            <a:pPr>
              <a:spcBef>
                <a:spcPct val="0"/>
              </a:spcBef>
              <a:buFontTx/>
              <a:buNone/>
            </a:pPr>
            <a:r>
              <a:rPr lang="en-US" altLang="en-US" sz="1800"/>
              <a:t>French</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Current Status</a:t>
            </a:r>
            <a:br>
              <a:rPr lang="en-US" altLang="en-US" sz="1800"/>
            </a:br>
            <a:endParaRPr lang="en-US" altLang="en-US" sz="1800"/>
          </a:p>
          <a:p>
            <a:pPr>
              <a:spcBef>
                <a:spcPct val="0"/>
              </a:spcBef>
              <a:buFontTx/>
              <a:buNone/>
            </a:pPr>
            <a:r>
              <a:rPr lang="en-US" altLang="en-US" sz="1800"/>
              <a:t>Name and address of the holder of the registration</a:t>
            </a:r>
          </a:p>
          <a:p>
            <a:pPr>
              <a:spcBef>
                <a:spcPct val="0"/>
              </a:spcBef>
              <a:buFontTx/>
              <a:buNone/>
            </a:pPr>
            <a:r>
              <a:rPr lang="en-US" altLang="en-US" sz="1800"/>
              <a:t>Compagnie des Montres Longines,  Francillon S.A.  (Longines Watch Co., Francillon Ltd.)  </a:t>
            </a:r>
          </a:p>
          <a:p>
            <a:pPr>
              <a:spcBef>
                <a:spcPct val="0"/>
              </a:spcBef>
              <a:buFontTx/>
              <a:buNone/>
            </a:pPr>
            <a:r>
              <a:rPr lang="en-US" altLang="en-US" sz="1800"/>
              <a:t>CH-2610 Saint-Imier  (CH) </a:t>
            </a:r>
          </a:p>
          <a:p>
            <a:pPr>
              <a:spcBef>
                <a:spcPct val="0"/>
              </a:spcBef>
              <a:buFontTx/>
              <a:buNone/>
            </a:pPr>
            <a:r>
              <a:rPr lang="en-US" altLang="en-US" sz="1800"/>
              <a:t>Contracting State of which the holder is a national</a:t>
            </a:r>
          </a:p>
          <a:p>
            <a:pPr>
              <a:spcBef>
                <a:spcPct val="0"/>
              </a:spcBef>
              <a:buFontTx/>
              <a:buNone/>
            </a:pPr>
            <a:r>
              <a:rPr lang="en-US" altLang="en-US" sz="1800"/>
              <a:t>CH </a:t>
            </a:r>
          </a:p>
          <a:p>
            <a:pPr>
              <a:spcBef>
                <a:spcPct val="0"/>
              </a:spcBef>
              <a:buFontTx/>
              <a:buNone/>
            </a:pPr>
            <a:r>
              <a:rPr lang="en-US" altLang="en-US" sz="1800"/>
              <a:t>Name and address of the representative</a:t>
            </a:r>
          </a:p>
          <a:p>
            <a:pPr>
              <a:spcBef>
                <a:spcPct val="0"/>
              </a:spcBef>
              <a:buFontTx/>
              <a:buNone/>
            </a:pPr>
            <a:r>
              <a:rPr lang="en-US" altLang="en-US" sz="1800"/>
              <a:t>The Swatch Group SA  (The Swatch Group AG)  (The Swatch Group Ltd.)  </a:t>
            </a:r>
          </a:p>
          <a:p>
            <a:pPr>
              <a:spcBef>
                <a:spcPct val="0"/>
              </a:spcBef>
              <a:buFontTx/>
              <a:buNone/>
            </a:pPr>
            <a:r>
              <a:rPr lang="en-US" altLang="en-US" sz="1800"/>
              <a:t>Faubourg du lac 6  </a:t>
            </a:r>
          </a:p>
          <a:p>
            <a:pPr>
              <a:spcBef>
                <a:spcPct val="0"/>
              </a:spcBef>
              <a:buFontTx/>
              <a:buNone/>
            </a:pPr>
            <a:r>
              <a:rPr lang="en-US" altLang="en-US" sz="1800"/>
              <a:t>CH-2502 Biel/Bienne  (CH) </a:t>
            </a:r>
          </a:p>
          <a:p>
            <a:pPr>
              <a:spcBef>
                <a:spcPct val="0"/>
              </a:spcBef>
              <a:buFontTx/>
              <a:buNone/>
            </a:pPr>
            <a:r>
              <a:rPr lang="en-US" altLang="en-US" sz="1800"/>
              <a:t>Name and address of the previous holder</a:t>
            </a:r>
          </a:p>
          <a:p>
            <a:pPr>
              <a:spcBef>
                <a:spcPct val="0"/>
              </a:spcBef>
              <a:buFontTx/>
              <a:buNone/>
            </a:pPr>
            <a:r>
              <a:rPr lang="en-US" altLang="en-US" sz="1800"/>
              <a:t>COMPAGNIE DES MONTRES LONGINES,  FRANCILLON S.A.  (LONGINES WATCH Co FRANCILLON Ltd)  </a:t>
            </a:r>
          </a:p>
          <a:p>
            <a:pPr>
              <a:spcBef>
                <a:spcPct val="0"/>
              </a:spcBef>
              <a:buFontTx/>
              <a:buNone/>
            </a:pPr>
            <a:r>
              <a:rPr lang="en-US" altLang="en-US" sz="1800"/>
              <a:t>ST-IMIER  (CH) </a:t>
            </a:r>
          </a:p>
          <a:p>
            <a:pPr>
              <a:spcBef>
                <a:spcPct val="0"/>
              </a:spcBef>
              <a:buFontTx/>
              <a:buNone/>
            </a:pPr>
            <a:r>
              <a:rPr lang="en-US" altLang="en-US" sz="1800"/>
              <a:t>Mark</a:t>
            </a:r>
          </a:p>
          <a:p>
            <a:pPr>
              <a:spcBef>
                <a:spcPct val="0"/>
              </a:spcBef>
              <a:buFontTx/>
              <a:buNone/>
            </a:pPr>
            <a:r>
              <a:rPr lang="en-US" altLang="en-US" sz="1800"/>
              <a:t>  </a:t>
            </a:r>
            <a:r>
              <a:rPr lang="en-US" altLang="en-US" sz="14200"/>
              <a:t> </a:t>
            </a:r>
            <a:r>
              <a:rPr lang="en-US" altLang="en-US" sz="1800"/>
              <a:t>                                     </a:t>
            </a:r>
          </a:p>
          <a:p>
            <a:pPr>
              <a:spcBef>
                <a:spcPct val="0"/>
              </a:spcBef>
              <a:buFontTx/>
              <a:buNone/>
            </a:pPr>
            <a:r>
              <a:rPr lang="en-US" altLang="en-US" sz="1800"/>
              <a:t>International Classification of the Figurative Elements of Marks (Vienna Classification)</a:t>
            </a:r>
          </a:p>
          <a:p>
            <a:pPr>
              <a:spcBef>
                <a:spcPct val="0"/>
              </a:spcBef>
              <a:buFontTx/>
              <a:buNone/>
            </a:pPr>
            <a:r>
              <a:rPr lang="en-US" altLang="en-US" sz="1800"/>
              <a:t>01.01.03 ; 03.07.17 ; 17.01.19 ; 26.01.15 ; 26.01.21 ; 27.05.01</a:t>
            </a:r>
          </a:p>
          <a:p>
            <a:pPr>
              <a:spcBef>
                <a:spcPct val="0"/>
              </a:spcBef>
              <a:buFontTx/>
              <a:buNone/>
            </a:pPr>
            <a:r>
              <a:rPr lang="en-US" altLang="en-US" sz="1800"/>
              <a:t>International Classification of Goods and Services for the Purposes of the Registration of Marks (Nice Classification)</a:t>
            </a:r>
          </a:p>
          <a:p>
            <a:pPr>
              <a:spcBef>
                <a:spcPct val="0"/>
              </a:spcBef>
              <a:buFontTx/>
              <a:buNone/>
            </a:pPr>
            <a:r>
              <a:rPr lang="en-US" altLang="en-US" sz="1800"/>
              <a:t>14  </a:t>
            </a:r>
          </a:p>
          <a:p>
            <a:pPr>
              <a:spcBef>
                <a:spcPct val="0"/>
              </a:spcBef>
              <a:buFontTx/>
              <a:buNone/>
            </a:pPr>
            <a:r>
              <a:rPr lang="en-US" altLang="en-US" sz="1800"/>
              <a:t>Cases and movements for watches.  </a:t>
            </a:r>
            <a:br>
              <a:rPr lang="en-US" altLang="en-US" sz="1800"/>
            </a:br>
            <a:endParaRPr lang="en-US" altLang="en-US" sz="1800"/>
          </a:p>
          <a:p>
            <a:pPr>
              <a:spcBef>
                <a:spcPct val="0"/>
              </a:spcBef>
              <a:buFontTx/>
              <a:buNone/>
            </a:pPr>
            <a:r>
              <a:rPr lang="en-US" altLang="en-US" sz="1800"/>
              <a:t>Earlier registration number(s) of the renewed registration</a:t>
            </a:r>
          </a:p>
          <a:p>
            <a:pPr>
              <a:spcBef>
                <a:spcPct val="0"/>
              </a:spcBef>
              <a:buFontTx/>
              <a:buNone/>
            </a:pPr>
            <a:r>
              <a:rPr lang="en-US" altLang="en-US" sz="1800"/>
              <a:t>000014  27.03.1893</a:t>
            </a:r>
          </a:p>
          <a:p>
            <a:pPr>
              <a:spcBef>
                <a:spcPct val="0"/>
              </a:spcBef>
              <a:buFontTx/>
              <a:buNone/>
            </a:pPr>
            <a:r>
              <a:rPr lang="en-US" altLang="en-US" sz="1800"/>
              <a:t>Earlier registration number(s) of the renewed registration</a:t>
            </a:r>
          </a:p>
          <a:p>
            <a:pPr>
              <a:spcBef>
                <a:spcPct val="0"/>
              </a:spcBef>
              <a:buFontTx/>
              <a:buNone/>
            </a:pPr>
            <a:r>
              <a:rPr lang="en-US" altLang="en-US" sz="1800"/>
              <a:t>012922  14.10.1912</a:t>
            </a:r>
          </a:p>
          <a:p>
            <a:pPr>
              <a:spcBef>
                <a:spcPct val="0"/>
              </a:spcBef>
              <a:buFontTx/>
              <a:buNone/>
            </a:pPr>
            <a:r>
              <a:rPr lang="en-US" altLang="en-US" sz="1800"/>
              <a:t>Earlier registration number(s) of the renewed registration</a:t>
            </a:r>
          </a:p>
          <a:p>
            <a:pPr>
              <a:spcBef>
                <a:spcPct val="0"/>
              </a:spcBef>
              <a:buFontTx/>
              <a:buNone/>
            </a:pPr>
            <a:r>
              <a:rPr lang="en-US" altLang="en-US" sz="1800"/>
              <a:t>077580  12.01.1932</a:t>
            </a:r>
          </a:p>
          <a:p>
            <a:pPr>
              <a:spcBef>
                <a:spcPct val="0"/>
              </a:spcBef>
              <a:buFontTx/>
              <a:buNone/>
            </a:pPr>
            <a:r>
              <a:rPr lang="en-US" altLang="en-US" sz="1800"/>
              <a:t>Basic registration</a:t>
            </a:r>
          </a:p>
          <a:p>
            <a:pPr>
              <a:spcBef>
                <a:spcPct val="0"/>
              </a:spcBef>
              <a:buFontTx/>
              <a:buNone/>
            </a:pPr>
            <a:r>
              <a:rPr lang="en-US" altLang="en-US" sz="1800"/>
              <a:t>CH, 13.04.1956, 160 634</a:t>
            </a:r>
          </a:p>
          <a:p>
            <a:pPr>
              <a:spcBef>
                <a:spcPct val="0"/>
              </a:spcBef>
              <a:buFontTx/>
              <a:buNone/>
            </a:pPr>
            <a:r>
              <a:rPr lang="en-US" altLang="en-US" sz="1800"/>
              <a:t>Designation(s) under the Madrid Agreement</a:t>
            </a:r>
          </a:p>
          <a:p>
            <a:pPr>
              <a:spcBef>
                <a:spcPct val="0"/>
              </a:spcBef>
              <a:buFontTx/>
              <a:buNone/>
            </a:pPr>
            <a:r>
              <a:rPr lang="en-US" altLang="en-US" sz="1800"/>
              <a:t>DZ </a:t>
            </a:r>
          </a:p>
          <a:p>
            <a:pPr>
              <a:spcBef>
                <a:spcPct val="0"/>
              </a:spcBef>
              <a:buFontTx/>
              <a:buNone/>
            </a:pPr>
            <a:r>
              <a:rPr lang="en-US" altLang="en-US" sz="1800"/>
              <a:t>Designation(s) under the Madrid Protocol</a:t>
            </a:r>
          </a:p>
          <a:p>
            <a:pPr>
              <a:spcBef>
                <a:spcPct val="0"/>
              </a:spcBef>
              <a:buFontTx/>
              <a:buNone/>
            </a:pPr>
            <a:r>
              <a:rPr lang="en-US" altLang="en-US" sz="1800"/>
              <a:t>AG - AU - BH - BQ - BW - CW - DK - EE - FI - GB - GE - GH - GR - IE - IL - IS - KR - LT - MG - NO - OM - SE - SG - ST - SX - TM - TR - UZ - ZM </a:t>
            </a:r>
          </a:p>
          <a:p>
            <a:pPr>
              <a:spcBef>
                <a:spcPct val="0"/>
              </a:spcBef>
              <a:buFontTx/>
              <a:buNone/>
            </a:pPr>
            <a:r>
              <a:rPr lang="en-US" altLang="en-US" sz="1800"/>
              <a:t>Designation(s) under the Madrid Protocol by virtue of Article 9sexies</a:t>
            </a:r>
          </a:p>
          <a:p>
            <a:pPr>
              <a:spcBef>
                <a:spcPct val="0"/>
              </a:spcBef>
              <a:buFontTx/>
              <a:buNone/>
            </a:pPr>
            <a:r>
              <a:rPr lang="en-US" altLang="en-US" sz="1800"/>
              <a:t>AL - AM - AT - AZ - BA - BG - BT - BX - BY - CN - CU - CY - CZ - DE - EG - ES - FR - HR - HU - IR - IT - KE - KG - KP - KZ - LI - LR - LS - LV - MA - MC - MD - ME - MK - MN - MZ - NA - PL - RO - RS - RU - SD - SI - SK - SL - SM - SY - SZ - TJ - UA - VN </a:t>
            </a:r>
          </a:p>
          <a:p>
            <a:pPr>
              <a:spcBef>
                <a:spcPct val="0"/>
              </a:spcBef>
              <a:buFontTx/>
              <a:buNone/>
            </a:pPr>
            <a:r>
              <a:rPr lang="en-US" altLang="en-US" sz="1800"/>
              <a:t>Indications regarding use requirements</a:t>
            </a:r>
          </a:p>
          <a:p>
            <a:pPr>
              <a:spcBef>
                <a:spcPct val="0"/>
              </a:spcBef>
              <a:buFontTx/>
              <a:buNone/>
            </a:pPr>
            <a:r>
              <a:rPr lang="en-US" altLang="en-US" sz="1800"/>
              <a:t>GB - IE - SG </a:t>
            </a:r>
          </a:p>
          <a:p>
            <a:pPr>
              <a:spcBef>
                <a:spcPct val="0"/>
              </a:spcBef>
              <a:buFontTx/>
              <a:buNone/>
            </a:pPr>
            <a:r>
              <a:rPr lang="en-US" altLang="en-US" sz="1800"/>
              <a:t>      </a:t>
            </a:r>
          </a:p>
          <a:p>
            <a:pPr>
              <a:spcBef>
                <a:spcPct val="0"/>
              </a:spcBef>
              <a:buFontTx/>
              <a:buChar char="•"/>
            </a:pPr>
            <a:r>
              <a:rPr lang="en-US" altLang="en-US" sz="1800"/>
              <a:t>Registration :  1971/12 LMi, 01.02.1972, AT, BX, CS, DD, DE, DT, EG, ES, FR, HU, IT, LI, MA, MC, PT, RO, SM, TN, YU</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Renewal :  1991/12 LMi, 17.02.1992</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Designated contracting party(ies) which has not been the subject of a renewal (Rule 31(4)(b))</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Continuation of effect :  1993/5 LMi, 16.07.1993, HR, SI</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Continuation of effect :  1993/6 LMi, 17.08.1993, CZ, SK</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Continuation of effect :  1994/3 LMi, 20.05.1994, MK</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Subsequent designation :  1996/7 Gaz, 02.09.1996, AL, AZ, LR</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Designated contracting party(ies) for which the second installment has been paid (Rule 40(3)) :  2001/26 Gaz, 31.01.2002</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Continuation of effect :  2007/39 Gaz, 01.11.2007, ME</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Renewal :  2012/2 Gaz, 02.02.2012</a:t>
            </a:r>
            <a:br>
              <a:rPr lang="en-US" altLang="en-US" sz="1800"/>
            </a:br>
            <a:endParaRPr lang="en-US" altLang="en-US" sz="1800"/>
          </a:p>
          <a:p>
            <a:pPr>
              <a:spcBef>
                <a:spcPct val="0"/>
              </a:spcBef>
              <a:buFontTx/>
              <a:buNone/>
            </a:pPr>
            <a:r>
              <a:rPr lang="en-US" altLang="en-US" sz="1800"/>
              <a:t>      </a:t>
            </a:r>
          </a:p>
          <a:p>
            <a:pPr>
              <a:spcBef>
                <a:spcPct val="0"/>
              </a:spcBef>
              <a:buFontTx/>
              <a:buChar char="•"/>
            </a:pPr>
            <a:r>
              <a:rPr lang="en-US" altLang="en-US" sz="1800"/>
              <a:t>Subsequent designation :  2012/7 Gaz, 08.03.2012, AG, AM, AU, BA, BG, BH, BQ, BT, BW, BY, CN, CU, CW, CY, DK, DZ, EE, FI, GB, GE, GH, GR, IE, IL, IR, IS, KE, KG, KP, KR, KZ, LS, LT, LV, MD, MG, MN, MZ, NA, NO, OM, PL, RU, SD, SE, SG, SL, ST, SX, SY, SZ, TJ, TM, TR, UA, UZ, VN, ZM</a:t>
            </a:r>
            <a:br>
              <a:rPr lang="en-US" altLang="en-US" sz="1800"/>
            </a:br>
            <a:endParaRPr lang="en-US" altLang="en-US" sz="1800"/>
          </a:p>
          <a:p>
            <a:pPr>
              <a:spcBef>
                <a:spcPct val="0"/>
              </a:spcBef>
              <a:buFontTx/>
              <a:buChar char="•"/>
            </a:pPr>
            <a:r>
              <a:rPr lang="en-US" altLang="en-US" sz="1800">
                <a:hlinkClick r:id="rId87"/>
              </a:rPr>
              <a:t>Scam Warning</a:t>
            </a:r>
            <a:r>
              <a:rPr lang="en-US" altLang="en-US" sz="1800"/>
              <a:t> </a:t>
            </a:r>
          </a:p>
          <a:p>
            <a:pPr>
              <a:spcBef>
                <a:spcPct val="0"/>
              </a:spcBef>
              <a:buFontTx/>
              <a:buChar char="•"/>
            </a:pPr>
            <a:r>
              <a:rPr lang="en-US" altLang="en-US" sz="1800">
                <a:hlinkClick r:id="rId66"/>
              </a:rPr>
              <a:t>RSS</a:t>
            </a:r>
            <a:r>
              <a:rPr lang="en-US" altLang="en-US" sz="1800"/>
              <a:t> </a:t>
            </a:r>
          </a:p>
          <a:p>
            <a:pPr>
              <a:spcBef>
                <a:spcPct val="0"/>
              </a:spcBef>
              <a:buFontTx/>
              <a:buChar char="•"/>
            </a:pPr>
            <a:r>
              <a:rPr lang="en-US" altLang="en-US" sz="1800">
                <a:hlinkClick r:id="rId88"/>
              </a:rPr>
              <a:t>Disclaimer</a:t>
            </a:r>
            <a:r>
              <a:rPr lang="en-US" altLang="en-US" sz="1800"/>
              <a:t> </a:t>
            </a:r>
          </a:p>
          <a:p>
            <a:pPr>
              <a:spcBef>
                <a:spcPct val="0"/>
              </a:spcBef>
              <a:buFontTx/>
              <a:buNone/>
            </a:pPr>
            <a:endParaRPr lang="en-US" altLang="en-US" sz="1800"/>
          </a:p>
        </p:txBody>
      </p:sp>
      <p:pic>
        <p:nvPicPr>
          <p:cNvPr id="1057" name="Picture 41" descr="WIPO Home">
            <a:hlinkClick r:id="rId3"/>
          </p:cNvPr>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4457700" y="-41762363"/>
            <a:ext cx="15621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42" descr="madrid"/>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4457700" y="-41122600"/>
            <a:ext cx="3810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43" descr="World Intellectual Property Organization"/>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4457700" y="-22631400"/>
            <a:ext cx="49053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44" descr="top">
            <a:hlinkClick r:id="rId80"/>
          </p:cNvPr>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4457700" y="-17368838"/>
            <a:ext cx="1714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45"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15721013"/>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46" descr="ico_pdf">
            <a:hlinkClick r:id="rId86"/>
          </p:cNvPr>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4457700" y="-15171738"/>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47" descr="ico-on"/>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4457700" y="25265063"/>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8" descr="EFCO LONGINES"/>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4457700" y="29659263"/>
            <a:ext cx="24384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9"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38139688"/>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50"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38963600"/>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51"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39787513"/>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8" name="Picture 52"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40611425"/>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9" name="Picture 53"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41435338"/>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0" name="Picture 54"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42259250"/>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1" name="Picture 55"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43083163"/>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2" name="Picture 56"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43907075"/>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3" name="Picture 57"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44730988"/>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4" name="Picture 58"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45554900"/>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 name="Picture 59" descr="ico-off"/>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4457700" y="46378813"/>
            <a:ext cx="190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6" name="Picture 60" descr="longines"/>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952500" y="423863"/>
            <a:ext cx="7239000"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429" name="Oval 61"/>
          <p:cNvSpPr>
            <a:spLocks noChangeArrowheads="1"/>
          </p:cNvSpPr>
          <p:nvPr/>
        </p:nvSpPr>
        <p:spPr bwMode="auto">
          <a:xfrm>
            <a:off x="1258888" y="6165850"/>
            <a:ext cx="1657350" cy="4318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pic>
        <p:nvPicPr>
          <p:cNvPr id="12289" name="DefaultOcx"/>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4614863" y="-27739975"/>
            <a:ext cx="1677988"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HTMLText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4614863" y="-27739975"/>
            <a:ext cx="1677988"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7957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2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DER MADRIDER VERBAND </a:t>
            </a:r>
            <a:endParaRPr lang="en-US" dirty="0"/>
          </a:p>
        </p:txBody>
      </p:sp>
      <p:grpSp>
        <p:nvGrpSpPr>
          <p:cNvPr id="4" name="Group 4537"/>
          <p:cNvGrpSpPr>
            <a:grpSpLocks/>
          </p:cNvGrpSpPr>
          <p:nvPr/>
        </p:nvGrpSpPr>
        <p:grpSpPr bwMode="auto">
          <a:xfrm>
            <a:off x="237018" y="1455735"/>
            <a:ext cx="8893175" cy="4729162"/>
            <a:chOff x="90" y="805"/>
            <a:chExt cx="5602" cy="2979"/>
          </a:xfrm>
        </p:grpSpPr>
        <p:sp>
          <p:nvSpPr>
            <p:cNvPr id="5" name="Freeform 4037"/>
            <p:cNvSpPr>
              <a:spLocks/>
            </p:cNvSpPr>
            <p:nvPr/>
          </p:nvSpPr>
          <p:spPr bwMode="auto">
            <a:xfrm>
              <a:off x="91" y="1062"/>
              <a:ext cx="618" cy="330"/>
            </a:xfrm>
            <a:custGeom>
              <a:avLst/>
              <a:gdLst>
                <a:gd name="T0" fmla="*/ 504 w 610"/>
                <a:gd name="T1" fmla="*/ 325 h 293"/>
                <a:gd name="T2" fmla="*/ 473 w 610"/>
                <a:gd name="T3" fmla="*/ 273 h 293"/>
                <a:gd name="T4" fmla="*/ 467 w 610"/>
                <a:gd name="T5" fmla="*/ 242 h 293"/>
                <a:gd name="T6" fmla="*/ 504 w 610"/>
                <a:gd name="T7" fmla="*/ 167 h 293"/>
                <a:gd name="T8" fmla="*/ 602 w 610"/>
                <a:gd name="T9" fmla="*/ 61 h 293"/>
                <a:gd name="T10" fmla="*/ 541 w 610"/>
                <a:gd name="T11" fmla="*/ 23 h 293"/>
                <a:gd name="T12" fmla="*/ 479 w 610"/>
                <a:gd name="T13" fmla="*/ 8 h 293"/>
                <a:gd name="T14" fmla="*/ 461 w 610"/>
                <a:gd name="T15" fmla="*/ 0 h 293"/>
                <a:gd name="T16" fmla="*/ 405 w 610"/>
                <a:gd name="T17" fmla="*/ 16 h 293"/>
                <a:gd name="T18" fmla="*/ 337 w 610"/>
                <a:gd name="T19" fmla="*/ 38 h 293"/>
                <a:gd name="T20" fmla="*/ 277 w 610"/>
                <a:gd name="T21" fmla="*/ 83 h 293"/>
                <a:gd name="T22" fmla="*/ 301 w 610"/>
                <a:gd name="T23" fmla="*/ 107 h 293"/>
                <a:gd name="T24" fmla="*/ 283 w 610"/>
                <a:gd name="T25" fmla="*/ 114 h 293"/>
                <a:gd name="T26" fmla="*/ 222 w 610"/>
                <a:gd name="T27" fmla="*/ 114 h 293"/>
                <a:gd name="T28" fmla="*/ 172 w 610"/>
                <a:gd name="T29" fmla="*/ 143 h 293"/>
                <a:gd name="T30" fmla="*/ 246 w 610"/>
                <a:gd name="T31" fmla="*/ 143 h 293"/>
                <a:gd name="T32" fmla="*/ 172 w 610"/>
                <a:gd name="T33" fmla="*/ 181 h 293"/>
                <a:gd name="T34" fmla="*/ 154 w 610"/>
                <a:gd name="T35" fmla="*/ 189 h 293"/>
                <a:gd name="T36" fmla="*/ 110 w 610"/>
                <a:gd name="T37" fmla="*/ 212 h 293"/>
                <a:gd name="T38" fmla="*/ 110 w 610"/>
                <a:gd name="T39" fmla="*/ 228 h 293"/>
                <a:gd name="T40" fmla="*/ 124 w 610"/>
                <a:gd name="T41" fmla="*/ 234 h 293"/>
                <a:gd name="T42" fmla="*/ 98 w 610"/>
                <a:gd name="T43" fmla="*/ 258 h 293"/>
                <a:gd name="T44" fmla="*/ 117 w 610"/>
                <a:gd name="T45" fmla="*/ 265 h 293"/>
                <a:gd name="T46" fmla="*/ 130 w 610"/>
                <a:gd name="T47" fmla="*/ 273 h 293"/>
                <a:gd name="T48" fmla="*/ 160 w 610"/>
                <a:gd name="T49" fmla="*/ 273 h 293"/>
                <a:gd name="T50" fmla="*/ 154 w 610"/>
                <a:gd name="T51" fmla="*/ 295 h 293"/>
                <a:gd name="T52" fmla="*/ 136 w 610"/>
                <a:gd name="T53" fmla="*/ 311 h 293"/>
                <a:gd name="T54" fmla="*/ 62 w 610"/>
                <a:gd name="T55" fmla="*/ 349 h 293"/>
                <a:gd name="T56" fmla="*/ 0 w 610"/>
                <a:gd name="T57" fmla="*/ 372 h 293"/>
                <a:gd name="T58" fmla="*/ 18 w 610"/>
                <a:gd name="T59" fmla="*/ 364 h 293"/>
                <a:gd name="T60" fmla="*/ 62 w 610"/>
                <a:gd name="T61" fmla="*/ 349 h 293"/>
                <a:gd name="T62" fmla="*/ 98 w 610"/>
                <a:gd name="T63" fmla="*/ 341 h 293"/>
                <a:gd name="T64" fmla="*/ 228 w 610"/>
                <a:gd name="T65" fmla="*/ 280 h 293"/>
                <a:gd name="T66" fmla="*/ 263 w 610"/>
                <a:gd name="T67" fmla="*/ 242 h 293"/>
                <a:gd name="T68" fmla="*/ 325 w 610"/>
                <a:gd name="T69" fmla="*/ 220 h 293"/>
                <a:gd name="T70" fmla="*/ 269 w 610"/>
                <a:gd name="T71" fmla="*/ 258 h 293"/>
                <a:gd name="T72" fmla="*/ 295 w 610"/>
                <a:gd name="T73" fmla="*/ 258 h 293"/>
                <a:gd name="T74" fmla="*/ 301 w 610"/>
                <a:gd name="T75" fmla="*/ 250 h 293"/>
                <a:gd name="T76" fmla="*/ 337 w 610"/>
                <a:gd name="T77" fmla="*/ 242 h 293"/>
                <a:gd name="T78" fmla="*/ 343 w 610"/>
                <a:gd name="T79" fmla="*/ 228 h 293"/>
                <a:gd name="T80" fmla="*/ 357 w 610"/>
                <a:gd name="T81" fmla="*/ 228 h 293"/>
                <a:gd name="T82" fmla="*/ 369 w 610"/>
                <a:gd name="T83" fmla="*/ 234 h 293"/>
                <a:gd name="T84" fmla="*/ 375 w 610"/>
                <a:gd name="T85" fmla="*/ 242 h 293"/>
                <a:gd name="T86" fmla="*/ 405 w 610"/>
                <a:gd name="T87" fmla="*/ 250 h 293"/>
                <a:gd name="T88" fmla="*/ 455 w 610"/>
                <a:gd name="T89" fmla="*/ 258 h 293"/>
                <a:gd name="T90" fmla="*/ 455 w 610"/>
                <a:gd name="T91" fmla="*/ 273 h 293"/>
                <a:gd name="T92" fmla="*/ 473 w 610"/>
                <a:gd name="T93" fmla="*/ 280 h 293"/>
                <a:gd name="T94" fmla="*/ 479 w 610"/>
                <a:gd name="T95" fmla="*/ 288 h 293"/>
                <a:gd name="T96" fmla="*/ 497 w 610"/>
                <a:gd name="T97" fmla="*/ 295 h 293"/>
                <a:gd name="T98" fmla="*/ 511 w 610"/>
                <a:gd name="T99" fmla="*/ 303 h 293"/>
                <a:gd name="T100" fmla="*/ 497 w 610"/>
                <a:gd name="T101" fmla="*/ 311 h 293"/>
                <a:gd name="T102" fmla="*/ 504 w 610"/>
                <a:gd name="T103" fmla="*/ 341 h 293"/>
                <a:gd name="T104" fmla="*/ 511 w 610"/>
                <a:gd name="T105" fmla="*/ 341 h 293"/>
                <a:gd name="T106" fmla="*/ 497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nvGrpSpPr>
            <p:cNvPr id="6" name="Group 4038"/>
            <p:cNvGrpSpPr>
              <a:grpSpLocks/>
            </p:cNvGrpSpPr>
            <p:nvPr/>
          </p:nvGrpSpPr>
          <p:grpSpPr bwMode="auto">
            <a:xfrm>
              <a:off x="91" y="1061"/>
              <a:ext cx="1365" cy="983"/>
              <a:chOff x="851" y="1207"/>
              <a:chExt cx="1313" cy="983"/>
            </a:xfrm>
          </p:grpSpPr>
          <p:sp>
            <p:nvSpPr>
              <p:cNvPr id="503" name="Freeform 4039"/>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04" name="Freeform 4040"/>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7" name="Group 4041"/>
            <p:cNvGrpSpPr>
              <a:grpSpLocks/>
            </p:cNvGrpSpPr>
            <p:nvPr/>
          </p:nvGrpSpPr>
          <p:grpSpPr bwMode="auto">
            <a:xfrm>
              <a:off x="90" y="1060"/>
              <a:ext cx="1365" cy="983"/>
              <a:chOff x="851" y="1207"/>
              <a:chExt cx="1313" cy="983"/>
            </a:xfrm>
          </p:grpSpPr>
          <p:sp>
            <p:nvSpPr>
              <p:cNvPr id="501" name="Freeform 4042"/>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02" name="Freeform 4043"/>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8" name="Group 4044"/>
            <p:cNvGrpSpPr>
              <a:grpSpLocks/>
            </p:cNvGrpSpPr>
            <p:nvPr/>
          </p:nvGrpSpPr>
          <p:grpSpPr bwMode="auto">
            <a:xfrm>
              <a:off x="90" y="1060"/>
              <a:ext cx="1365" cy="983"/>
              <a:chOff x="851" y="1207"/>
              <a:chExt cx="1313" cy="983"/>
            </a:xfrm>
          </p:grpSpPr>
          <p:sp>
            <p:nvSpPr>
              <p:cNvPr id="499" name="Freeform 4045"/>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00" name="Freeform 4046"/>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9" name="Group 4047"/>
            <p:cNvGrpSpPr>
              <a:grpSpLocks/>
            </p:cNvGrpSpPr>
            <p:nvPr/>
          </p:nvGrpSpPr>
          <p:grpSpPr bwMode="auto">
            <a:xfrm>
              <a:off x="90" y="1060"/>
              <a:ext cx="1365" cy="983"/>
              <a:chOff x="851" y="1207"/>
              <a:chExt cx="1313" cy="983"/>
            </a:xfrm>
          </p:grpSpPr>
          <p:sp>
            <p:nvSpPr>
              <p:cNvPr id="497" name="Freeform 4048"/>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8" name="Freeform 4049"/>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0" name="Group 4050"/>
            <p:cNvGrpSpPr>
              <a:grpSpLocks/>
            </p:cNvGrpSpPr>
            <p:nvPr/>
          </p:nvGrpSpPr>
          <p:grpSpPr bwMode="auto">
            <a:xfrm>
              <a:off x="90" y="1060"/>
              <a:ext cx="1365" cy="983"/>
              <a:chOff x="851" y="1207"/>
              <a:chExt cx="1313" cy="983"/>
            </a:xfrm>
          </p:grpSpPr>
          <p:sp>
            <p:nvSpPr>
              <p:cNvPr id="495" name="Freeform 4051"/>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6" name="Freeform 4052"/>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1" name="Group 4053"/>
            <p:cNvGrpSpPr>
              <a:grpSpLocks/>
            </p:cNvGrpSpPr>
            <p:nvPr/>
          </p:nvGrpSpPr>
          <p:grpSpPr bwMode="auto">
            <a:xfrm>
              <a:off x="90" y="1060"/>
              <a:ext cx="1365" cy="983"/>
              <a:chOff x="851" y="1207"/>
              <a:chExt cx="1313" cy="983"/>
            </a:xfrm>
          </p:grpSpPr>
          <p:sp>
            <p:nvSpPr>
              <p:cNvPr id="493" name="Freeform 4054"/>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4" name="Freeform 4055"/>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2" name="Group 4056"/>
            <p:cNvGrpSpPr>
              <a:grpSpLocks/>
            </p:cNvGrpSpPr>
            <p:nvPr/>
          </p:nvGrpSpPr>
          <p:grpSpPr bwMode="auto">
            <a:xfrm>
              <a:off x="90" y="1060"/>
              <a:ext cx="1365" cy="983"/>
              <a:chOff x="851" y="1207"/>
              <a:chExt cx="1313" cy="983"/>
            </a:xfrm>
          </p:grpSpPr>
          <p:sp>
            <p:nvSpPr>
              <p:cNvPr id="491" name="Freeform 4057"/>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2" name="Freeform 4058"/>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3" name="Group 4059"/>
            <p:cNvGrpSpPr>
              <a:grpSpLocks/>
            </p:cNvGrpSpPr>
            <p:nvPr/>
          </p:nvGrpSpPr>
          <p:grpSpPr bwMode="auto">
            <a:xfrm>
              <a:off x="90" y="1060"/>
              <a:ext cx="1365" cy="983"/>
              <a:chOff x="851" y="1207"/>
              <a:chExt cx="1313" cy="983"/>
            </a:xfrm>
          </p:grpSpPr>
          <p:sp>
            <p:nvSpPr>
              <p:cNvPr id="489" name="Freeform 4060"/>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0" name="Freeform 4061"/>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4" name="Group 4062"/>
            <p:cNvGrpSpPr>
              <a:grpSpLocks/>
            </p:cNvGrpSpPr>
            <p:nvPr/>
          </p:nvGrpSpPr>
          <p:grpSpPr bwMode="auto">
            <a:xfrm>
              <a:off x="90" y="1060"/>
              <a:ext cx="1365" cy="983"/>
              <a:chOff x="851" y="1207"/>
              <a:chExt cx="1313" cy="983"/>
            </a:xfrm>
          </p:grpSpPr>
          <p:sp>
            <p:nvSpPr>
              <p:cNvPr id="487" name="Freeform 4063"/>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8" name="Freeform 4064"/>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5" name="Group 4065"/>
            <p:cNvGrpSpPr>
              <a:grpSpLocks/>
            </p:cNvGrpSpPr>
            <p:nvPr/>
          </p:nvGrpSpPr>
          <p:grpSpPr bwMode="auto">
            <a:xfrm>
              <a:off x="90" y="1060"/>
              <a:ext cx="1365" cy="983"/>
              <a:chOff x="851" y="1207"/>
              <a:chExt cx="1313" cy="983"/>
            </a:xfrm>
          </p:grpSpPr>
          <p:sp>
            <p:nvSpPr>
              <p:cNvPr id="485" name="Freeform 4066"/>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6" name="Freeform 4067"/>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sp>
          <p:nvSpPr>
            <p:cNvPr id="16" name="Rectangle 4068"/>
            <p:cNvSpPr>
              <a:spLocks noChangeArrowheads="1"/>
            </p:cNvSpPr>
            <p:nvPr/>
          </p:nvSpPr>
          <p:spPr bwMode="auto">
            <a:xfrm>
              <a:off x="4371" y="2584"/>
              <a:ext cx="5" cy="0"/>
            </a:xfrm>
            <a:prstGeom prst="rect">
              <a:avLst/>
            </a:prstGeom>
            <a:solidFill>
              <a:srgbClr val="800000"/>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7" name="Freeform 4069"/>
            <p:cNvSpPr>
              <a:spLocks/>
            </p:cNvSpPr>
            <p:nvPr/>
          </p:nvSpPr>
          <p:spPr bwMode="auto">
            <a:xfrm>
              <a:off x="4468" y="2516"/>
              <a:ext cx="176" cy="189"/>
            </a:xfrm>
            <a:custGeom>
              <a:avLst/>
              <a:gdLst>
                <a:gd name="T0" fmla="*/ 179 w 173"/>
                <a:gd name="T1" fmla="*/ 83 h 168"/>
                <a:gd name="T2" fmla="*/ 167 w 173"/>
                <a:gd name="T3" fmla="*/ 83 h 168"/>
                <a:gd name="T4" fmla="*/ 167 w 173"/>
                <a:gd name="T5" fmla="*/ 83 h 168"/>
                <a:gd name="T6" fmla="*/ 155 w 173"/>
                <a:gd name="T7" fmla="*/ 114 h 168"/>
                <a:gd name="T8" fmla="*/ 161 w 173"/>
                <a:gd name="T9" fmla="*/ 122 h 168"/>
                <a:gd name="T10" fmla="*/ 155 w 173"/>
                <a:gd name="T11" fmla="*/ 129 h 168"/>
                <a:gd name="T12" fmla="*/ 141 w 173"/>
                <a:gd name="T13" fmla="*/ 137 h 168"/>
                <a:gd name="T14" fmla="*/ 135 w 173"/>
                <a:gd name="T15" fmla="*/ 152 h 168"/>
                <a:gd name="T16" fmla="*/ 135 w 173"/>
                <a:gd name="T17" fmla="*/ 168 h 168"/>
                <a:gd name="T18" fmla="*/ 135 w 173"/>
                <a:gd name="T19" fmla="*/ 168 h 168"/>
                <a:gd name="T20" fmla="*/ 135 w 173"/>
                <a:gd name="T21" fmla="*/ 174 h 168"/>
                <a:gd name="T22" fmla="*/ 129 w 173"/>
                <a:gd name="T23" fmla="*/ 182 h 168"/>
                <a:gd name="T24" fmla="*/ 124 w 173"/>
                <a:gd name="T25" fmla="*/ 198 h 168"/>
                <a:gd name="T26" fmla="*/ 100 w 173"/>
                <a:gd name="T27" fmla="*/ 213 h 168"/>
                <a:gd name="T28" fmla="*/ 100 w 173"/>
                <a:gd name="T29" fmla="*/ 198 h 168"/>
                <a:gd name="T30" fmla="*/ 94 w 173"/>
                <a:gd name="T31" fmla="*/ 190 h 168"/>
                <a:gd name="T32" fmla="*/ 86 w 173"/>
                <a:gd name="T33" fmla="*/ 190 h 168"/>
                <a:gd name="T34" fmla="*/ 74 w 173"/>
                <a:gd name="T35" fmla="*/ 182 h 168"/>
                <a:gd name="T36" fmla="*/ 62 w 173"/>
                <a:gd name="T37" fmla="*/ 190 h 168"/>
                <a:gd name="T38" fmla="*/ 50 w 173"/>
                <a:gd name="T39" fmla="*/ 198 h 168"/>
                <a:gd name="T40" fmla="*/ 50 w 173"/>
                <a:gd name="T41" fmla="*/ 182 h 168"/>
                <a:gd name="T42" fmla="*/ 32 w 173"/>
                <a:gd name="T43" fmla="*/ 182 h 168"/>
                <a:gd name="T44" fmla="*/ 38 w 173"/>
                <a:gd name="T45" fmla="*/ 182 h 168"/>
                <a:gd name="T46" fmla="*/ 32 w 173"/>
                <a:gd name="T47" fmla="*/ 182 h 168"/>
                <a:gd name="T48" fmla="*/ 18 w 173"/>
                <a:gd name="T49" fmla="*/ 182 h 168"/>
                <a:gd name="T50" fmla="*/ 18 w 173"/>
                <a:gd name="T51" fmla="*/ 152 h 168"/>
                <a:gd name="T52" fmla="*/ 18 w 173"/>
                <a:gd name="T53" fmla="*/ 137 h 168"/>
                <a:gd name="T54" fmla="*/ 6 w 173"/>
                <a:gd name="T55" fmla="*/ 129 h 168"/>
                <a:gd name="T56" fmla="*/ 6 w 173"/>
                <a:gd name="T57" fmla="*/ 122 h 168"/>
                <a:gd name="T58" fmla="*/ 6 w 173"/>
                <a:gd name="T59" fmla="*/ 114 h 168"/>
                <a:gd name="T60" fmla="*/ 6 w 173"/>
                <a:gd name="T61" fmla="*/ 107 h 168"/>
                <a:gd name="T62" fmla="*/ 0 w 173"/>
                <a:gd name="T63" fmla="*/ 83 h 168"/>
                <a:gd name="T64" fmla="*/ 6 w 173"/>
                <a:gd name="T65" fmla="*/ 77 h 168"/>
                <a:gd name="T66" fmla="*/ 0 w 173"/>
                <a:gd name="T67" fmla="*/ 77 h 168"/>
                <a:gd name="T68" fmla="*/ 12 w 173"/>
                <a:gd name="T69" fmla="*/ 53 h 168"/>
                <a:gd name="T70" fmla="*/ 18 w 173"/>
                <a:gd name="T71" fmla="*/ 77 h 168"/>
                <a:gd name="T72" fmla="*/ 32 w 173"/>
                <a:gd name="T73" fmla="*/ 83 h 168"/>
                <a:gd name="T74" fmla="*/ 56 w 173"/>
                <a:gd name="T75" fmla="*/ 77 h 168"/>
                <a:gd name="T76" fmla="*/ 62 w 173"/>
                <a:gd name="T77" fmla="*/ 69 h 168"/>
                <a:gd name="T78" fmla="*/ 86 w 173"/>
                <a:gd name="T79" fmla="*/ 77 h 168"/>
                <a:gd name="T80" fmla="*/ 106 w 173"/>
                <a:gd name="T81" fmla="*/ 69 h 168"/>
                <a:gd name="T82" fmla="*/ 112 w 173"/>
                <a:gd name="T83" fmla="*/ 46 h 168"/>
                <a:gd name="T84" fmla="*/ 118 w 173"/>
                <a:gd name="T85" fmla="*/ 30 h 168"/>
                <a:gd name="T86" fmla="*/ 118 w 173"/>
                <a:gd name="T87" fmla="*/ 16 h 168"/>
                <a:gd name="T88" fmla="*/ 124 w 173"/>
                <a:gd name="T89" fmla="*/ 0 h 168"/>
                <a:gd name="T90" fmla="*/ 141 w 173"/>
                <a:gd name="T91" fmla="*/ 0 h 168"/>
                <a:gd name="T92" fmla="*/ 155 w 173"/>
                <a:gd name="T93" fmla="*/ 0 h 168"/>
                <a:gd name="T94" fmla="*/ 155 w 173"/>
                <a:gd name="T95" fmla="*/ 8 h 168"/>
                <a:gd name="T96" fmla="*/ 155 w 173"/>
                <a:gd name="T97" fmla="*/ 8 h 168"/>
                <a:gd name="T98" fmla="*/ 161 w 173"/>
                <a:gd name="T99" fmla="*/ 16 h 168"/>
                <a:gd name="T100" fmla="*/ 155 w 173"/>
                <a:gd name="T101" fmla="*/ 16 h 168"/>
                <a:gd name="T102" fmla="*/ 148 w 173"/>
                <a:gd name="T103" fmla="*/ 16 h 168"/>
                <a:gd name="T104" fmla="*/ 155 w 173"/>
                <a:gd name="T105" fmla="*/ 23 h 168"/>
                <a:gd name="T106" fmla="*/ 167 w 173"/>
                <a:gd name="T107" fmla="*/ 53 h 168"/>
                <a:gd name="T108" fmla="*/ 161 w 173"/>
                <a:gd name="T109" fmla="*/ 61 h 168"/>
                <a:gd name="T110" fmla="*/ 173 w 173"/>
                <a:gd name="T111" fmla="*/ 77 h 168"/>
                <a:gd name="T112" fmla="*/ 179 w 173"/>
                <a:gd name="T113" fmla="*/ 83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 name="Freeform 4070"/>
            <p:cNvSpPr>
              <a:spLocks/>
            </p:cNvSpPr>
            <p:nvPr/>
          </p:nvSpPr>
          <p:spPr bwMode="auto">
            <a:xfrm>
              <a:off x="4219" y="2489"/>
              <a:ext cx="195" cy="257"/>
            </a:xfrm>
            <a:custGeom>
              <a:avLst/>
              <a:gdLst>
                <a:gd name="T0" fmla="*/ 199 w 191"/>
                <a:gd name="T1" fmla="*/ 221 h 228"/>
                <a:gd name="T2" fmla="*/ 199 w 191"/>
                <a:gd name="T3" fmla="*/ 221 h 228"/>
                <a:gd name="T4" fmla="*/ 199 w 191"/>
                <a:gd name="T5" fmla="*/ 251 h 228"/>
                <a:gd name="T6" fmla="*/ 193 w 191"/>
                <a:gd name="T7" fmla="*/ 290 h 228"/>
                <a:gd name="T8" fmla="*/ 187 w 191"/>
                <a:gd name="T9" fmla="*/ 274 h 228"/>
                <a:gd name="T10" fmla="*/ 181 w 191"/>
                <a:gd name="T11" fmla="*/ 282 h 228"/>
                <a:gd name="T12" fmla="*/ 174 w 191"/>
                <a:gd name="T13" fmla="*/ 282 h 228"/>
                <a:gd name="T14" fmla="*/ 174 w 191"/>
                <a:gd name="T15" fmla="*/ 290 h 228"/>
                <a:gd name="T16" fmla="*/ 155 w 191"/>
                <a:gd name="T17" fmla="*/ 267 h 228"/>
                <a:gd name="T18" fmla="*/ 149 w 191"/>
                <a:gd name="T19" fmla="*/ 251 h 228"/>
                <a:gd name="T20" fmla="*/ 137 w 191"/>
                <a:gd name="T21" fmla="*/ 243 h 228"/>
                <a:gd name="T22" fmla="*/ 124 w 191"/>
                <a:gd name="T23" fmla="*/ 229 h 228"/>
                <a:gd name="T24" fmla="*/ 117 w 191"/>
                <a:gd name="T25" fmla="*/ 213 h 228"/>
                <a:gd name="T26" fmla="*/ 111 w 191"/>
                <a:gd name="T27" fmla="*/ 198 h 228"/>
                <a:gd name="T28" fmla="*/ 99 w 191"/>
                <a:gd name="T29" fmla="*/ 176 h 228"/>
                <a:gd name="T30" fmla="*/ 99 w 191"/>
                <a:gd name="T31" fmla="*/ 168 h 228"/>
                <a:gd name="T32" fmla="*/ 87 w 191"/>
                <a:gd name="T33" fmla="*/ 152 h 228"/>
                <a:gd name="T34" fmla="*/ 81 w 191"/>
                <a:gd name="T35" fmla="*/ 138 h 228"/>
                <a:gd name="T36" fmla="*/ 74 w 191"/>
                <a:gd name="T37" fmla="*/ 114 h 228"/>
                <a:gd name="T38" fmla="*/ 67 w 191"/>
                <a:gd name="T39" fmla="*/ 99 h 228"/>
                <a:gd name="T40" fmla="*/ 55 w 191"/>
                <a:gd name="T41" fmla="*/ 83 h 228"/>
                <a:gd name="T42" fmla="*/ 44 w 191"/>
                <a:gd name="T43" fmla="*/ 61 h 228"/>
                <a:gd name="T44" fmla="*/ 26 w 191"/>
                <a:gd name="T45" fmla="*/ 46 h 228"/>
                <a:gd name="T46" fmla="*/ 12 w 191"/>
                <a:gd name="T47" fmla="*/ 30 h 228"/>
                <a:gd name="T48" fmla="*/ 0 w 191"/>
                <a:gd name="T49" fmla="*/ 0 h 228"/>
                <a:gd name="T50" fmla="*/ 12 w 191"/>
                <a:gd name="T51" fmla="*/ 0 h 228"/>
                <a:gd name="T52" fmla="*/ 26 w 191"/>
                <a:gd name="T53" fmla="*/ 0 h 228"/>
                <a:gd name="T54" fmla="*/ 44 w 191"/>
                <a:gd name="T55" fmla="*/ 8 h 228"/>
                <a:gd name="T56" fmla="*/ 55 w 191"/>
                <a:gd name="T57" fmla="*/ 30 h 228"/>
                <a:gd name="T58" fmla="*/ 61 w 191"/>
                <a:gd name="T59" fmla="*/ 38 h 228"/>
                <a:gd name="T60" fmla="*/ 93 w 191"/>
                <a:gd name="T61" fmla="*/ 69 h 228"/>
                <a:gd name="T62" fmla="*/ 105 w 191"/>
                <a:gd name="T63" fmla="*/ 91 h 228"/>
                <a:gd name="T64" fmla="*/ 105 w 191"/>
                <a:gd name="T65" fmla="*/ 83 h 228"/>
                <a:gd name="T66" fmla="*/ 124 w 191"/>
                <a:gd name="T67" fmla="*/ 99 h 228"/>
                <a:gd name="T68" fmla="*/ 131 w 191"/>
                <a:gd name="T69" fmla="*/ 114 h 228"/>
                <a:gd name="T70" fmla="*/ 149 w 191"/>
                <a:gd name="T71" fmla="*/ 130 h 228"/>
                <a:gd name="T72" fmla="*/ 149 w 191"/>
                <a:gd name="T73" fmla="*/ 130 h 228"/>
                <a:gd name="T74" fmla="*/ 161 w 191"/>
                <a:gd name="T75" fmla="*/ 138 h 228"/>
                <a:gd name="T76" fmla="*/ 155 w 191"/>
                <a:gd name="T77" fmla="*/ 145 h 228"/>
                <a:gd name="T78" fmla="*/ 155 w 191"/>
                <a:gd name="T79" fmla="*/ 152 h 228"/>
                <a:gd name="T80" fmla="*/ 155 w 191"/>
                <a:gd name="T81" fmla="*/ 152 h 228"/>
                <a:gd name="T82" fmla="*/ 155 w 191"/>
                <a:gd name="T83" fmla="*/ 160 h 228"/>
                <a:gd name="T84" fmla="*/ 167 w 191"/>
                <a:gd name="T85" fmla="*/ 168 h 228"/>
                <a:gd name="T86" fmla="*/ 174 w 191"/>
                <a:gd name="T87" fmla="*/ 183 h 228"/>
                <a:gd name="T88" fmla="*/ 181 w 191"/>
                <a:gd name="T89" fmla="*/ 190 h 228"/>
                <a:gd name="T90" fmla="*/ 181 w 191"/>
                <a:gd name="T91" fmla="*/ 198 h 228"/>
                <a:gd name="T92" fmla="*/ 193 w 191"/>
                <a:gd name="T93" fmla="*/ 198 h 228"/>
                <a:gd name="T94" fmla="*/ 199 w 191"/>
                <a:gd name="T95" fmla="*/ 221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 name="Freeform 4071"/>
            <p:cNvSpPr>
              <a:spLocks/>
            </p:cNvSpPr>
            <p:nvPr/>
          </p:nvSpPr>
          <p:spPr bwMode="auto">
            <a:xfrm>
              <a:off x="4861" y="2624"/>
              <a:ext cx="176" cy="195"/>
            </a:xfrm>
            <a:custGeom>
              <a:avLst/>
              <a:gdLst>
                <a:gd name="T0" fmla="*/ 135 w 173"/>
                <a:gd name="T1" fmla="*/ 183 h 173"/>
                <a:gd name="T2" fmla="*/ 135 w 173"/>
                <a:gd name="T3" fmla="*/ 183 h 173"/>
                <a:gd name="T4" fmla="*/ 135 w 173"/>
                <a:gd name="T5" fmla="*/ 197 h 173"/>
                <a:gd name="T6" fmla="*/ 141 w 173"/>
                <a:gd name="T7" fmla="*/ 189 h 173"/>
                <a:gd name="T8" fmla="*/ 155 w 173"/>
                <a:gd name="T9" fmla="*/ 189 h 173"/>
                <a:gd name="T10" fmla="*/ 161 w 173"/>
                <a:gd name="T11" fmla="*/ 204 h 173"/>
                <a:gd name="T12" fmla="*/ 173 w 173"/>
                <a:gd name="T13" fmla="*/ 220 h 173"/>
                <a:gd name="T14" fmla="*/ 173 w 173"/>
                <a:gd name="T15" fmla="*/ 197 h 173"/>
                <a:gd name="T16" fmla="*/ 173 w 173"/>
                <a:gd name="T17" fmla="*/ 176 h 173"/>
                <a:gd name="T18" fmla="*/ 173 w 173"/>
                <a:gd name="T19" fmla="*/ 160 h 173"/>
                <a:gd name="T20" fmla="*/ 179 w 173"/>
                <a:gd name="T21" fmla="*/ 138 h 173"/>
                <a:gd name="T22" fmla="*/ 179 w 173"/>
                <a:gd name="T23" fmla="*/ 114 h 173"/>
                <a:gd name="T24" fmla="*/ 179 w 173"/>
                <a:gd name="T25" fmla="*/ 77 h 173"/>
                <a:gd name="T26" fmla="*/ 179 w 173"/>
                <a:gd name="T27" fmla="*/ 53 h 173"/>
                <a:gd name="T28" fmla="*/ 167 w 173"/>
                <a:gd name="T29" fmla="*/ 46 h 173"/>
                <a:gd name="T30" fmla="*/ 148 w 173"/>
                <a:gd name="T31" fmla="*/ 38 h 173"/>
                <a:gd name="T32" fmla="*/ 123 w 173"/>
                <a:gd name="T33" fmla="*/ 23 h 173"/>
                <a:gd name="T34" fmla="*/ 111 w 173"/>
                <a:gd name="T35" fmla="*/ 38 h 173"/>
                <a:gd name="T36" fmla="*/ 93 w 173"/>
                <a:gd name="T37" fmla="*/ 46 h 173"/>
                <a:gd name="T38" fmla="*/ 73 w 173"/>
                <a:gd name="T39" fmla="*/ 77 h 173"/>
                <a:gd name="T40" fmla="*/ 67 w 173"/>
                <a:gd name="T41" fmla="*/ 61 h 173"/>
                <a:gd name="T42" fmla="*/ 61 w 173"/>
                <a:gd name="T43" fmla="*/ 53 h 173"/>
                <a:gd name="T44" fmla="*/ 61 w 173"/>
                <a:gd name="T45" fmla="*/ 53 h 173"/>
                <a:gd name="T46" fmla="*/ 56 w 173"/>
                <a:gd name="T47" fmla="*/ 30 h 173"/>
                <a:gd name="T48" fmla="*/ 56 w 173"/>
                <a:gd name="T49" fmla="*/ 16 h 173"/>
                <a:gd name="T50" fmla="*/ 56 w 173"/>
                <a:gd name="T51" fmla="*/ 8 h 173"/>
                <a:gd name="T52" fmla="*/ 18 w 173"/>
                <a:gd name="T53" fmla="*/ 0 h 173"/>
                <a:gd name="T54" fmla="*/ 6 w 173"/>
                <a:gd name="T55" fmla="*/ 8 h 173"/>
                <a:gd name="T56" fmla="*/ 0 w 173"/>
                <a:gd name="T57" fmla="*/ 23 h 173"/>
                <a:gd name="T58" fmla="*/ 12 w 173"/>
                <a:gd name="T59" fmla="*/ 30 h 173"/>
                <a:gd name="T60" fmla="*/ 24 w 173"/>
                <a:gd name="T61" fmla="*/ 46 h 173"/>
                <a:gd name="T62" fmla="*/ 38 w 173"/>
                <a:gd name="T63" fmla="*/ 46 h 173"/>
                <a:gd name="T64" fmla="*/ 50 w 173"/>
                <a:gd name="T65" fmla="*/ 46 h 173"/>
                <a:gd name="T66" fmla="*/ 50 w 173"/>
                <a:gd name="T67" fmla="*/ 46 h 173"/>
                <a:gd name="T68" fmla="*/ 50 w 173"/>
                <a:gd name="T69" fmla="*/ 53 h 173"/>
                <a:gd name="T70" fmla="*/ 44 w 173"/>
                <a:gd name="T71" fmla="*/ 53 h 173"/>
                <a:gd name="T72" fmla="*/ 44 w 173"/>
                <a:gd name="T73" fmla="*/ 53 h 173"/>
                <a:gd name="T74" fmla="*/ 24 w 173"/>
                <a:gd name="T75" fmla="*/ 53 h 173"/>
                <a:gd name="T76" fmla="*/ 18 w 173"/>
                <a:gd name="T77" fmla="*/ 61 h 173"/>
                <a:gd name="T78" fmla="*/ 32 w 173"/>
                <a:gd name="T79" fmla="*/ 77 h 173"/>
                <a:gd name="T80" fmla="*/ 32 w 173"/>
                <a:gd name="T81" fmla="*/ 83 h 173"/>
                <a:gd name="T82" fmla="*/ 38 w 173"/>
                <a:gd name="T83" fmla="*/ 91 h 173"/>
                <a:gd name="T84" fmla="*/ 50 w 173"/>
                <a:gd name="T85" fmla="*/ 61 h 173"/>
                <a:gd name="T86" fmla="*/ 50 w 173"/>
                <a:gd name="T87" fmla="*/ 77 h 173"/>
                <a:gd name="T88" fmla="*/ 61 w 173"/>
                <a:gd name="T89" fmla="*/ 83 h 173"/>
                <a:gd name="T90" fmla="*/ 67 w 173"/>
                <a:gd name="T91" fmla="*/ 83 h 173"/>
                <a:gd name="T92" fmla="*/ 67 w 173"/>
                <a:gd name="T93" fmla="*/ 91 h 173"/>
                <a:gd name="T94" fmla="*/ 93 w 173"/>
                <a:gd name="T95" fmla="*/ 107 h 173"/>
                <a:gd name="T96" fmla="*/ 105 w 173"/>
                <a:gd name="T97" fmla="*/ 114 h 173"/>
                <a:gd name="T98" fmla="*/ 117 w 173"/>
                <a:gd name="T99" fmla="*/ 122 h 173"/>
                <a:gd name="T100" fmla="*/ 123 w 173"/>
                <a:gd name="T101" fmla="*/ 130 h 173"/>
                <a:gd name="T102" fmla="*/ 135 w 173"/>
                <a:gd name="T103" fmla="*/ 160 h 173"/>
                <a:gd name="T104" fmla="*/ 141 w 173"/>
                <a:gd name="T105" fmla="*/ 160 h 173"/>
                <a:gd name="T106" fmla="*/ 129 w 173"/>
                <a:gd name="T107" fmla="*/ 168 h 173"/>
                <a:gd name="T108" fmla="*/ 141 w 173"/>
                <a:gd name="T109" fmla="*/ 168 h 173"/>
                <a:gd name="T110" fmla="*/ 135 w 173"/>
                <a:gd name="T111" fmla="*/ 168 h 173"/>
                <a:gd name="T112" fmla="*/ 135 w 173"/>
                <a:gd name="T113" fmla="*/ 176 h 173"/>
                <a:gd name="T114" fmla="*/ 123 w 173"/>
                <a:gd name="T115" fmla="*/ 176 h 173"/>
                <a:gd name="T116" fmla="*/ 111 w 173"/>
                <a:gd name="T117" fmla="*/ 197 h 173"/>
                <a:gd name="T118" fmla="*/ 129 w 173"/>
                <a:gd name="T119" fmla="*/ 197 h 173"/>
                <a:gd name="T120" fmla="*/ 135 w 173"/>
                <a:gd name="T121" fmla="*/ 183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 name="Freeform 4072"/>
            <p:cNvSpPr>
              <a:spLocks/>
            </p:cNvSpPr>
            <p:nvPr/>
          </p:nvSpPr>
          <p:spPr bwMode="auto">
            <a:xfrm>
              <a:off x="4644" y="2577"/>
              <a:ext cx="115" cy="162"/>
            </a:xfrm>
            <a:custGeom>
              <a:avLst/>
              <a:gdLst>
                <a:gd name="T0" fmla="*/ 116 w 114"/>
                <a:gd name="T1" fmla="*/ 0 h 144"/>
                <a:gd name="T2" fmla="*/ 110 w 114"/>
                <a:gd name="T3" fmla="*/ 0 h 144"/>
                <a:gd name="T4" fmla="*/ 92 w 114"/>
                <a:gd name="T5" fmla="*/ 16 h 144"/>
                <a:gd name="T6" fmla="*/ 48 w 114"/>
                <a:gd name="T7" fmla="*/ 8 h 144"/>
                <a:gd name="T8" fmla="*/ 36 w 114"/>
                <a:gd name="T9" fmla="*/ 8 h 144"/>
                <a:gd name="T10" fmla="*/ 30 w 114"/>
                <a:gd name="T11" fmla="*/ 23 h 144"/>
                <a:gd name="T12" fmla="*/ 24 w 114"/>
                <a:gd name="T13" fmla="*/ 16 h 144"/>
                <a:gd name="T14" fmla="*/ 18 w 114"/>
                <a:gd name="T15" fmla="*/ 38 h 144"/>
                <a:gd name="T16" fmla="*/ 18 w 114"/>
                <a:gd name="T17" fmla="*/ 61 h 144"/>
                <a:gd name="T18" fmla="*/ 18 w 114"/>
                <a:gd name="T19" fmla="*/ 61 h 144"/>
                <a:gd name="T20" fmla="*/ 6 w 114"/>
                <a:gd name="T21" fmla="*/ 83 h 144"/>
                <a:gd name="T22" fmla="*/ 0 w 114"/>
                <a:gd name="T23" fmla="*/ 107 h 144"/>
                <a:gd name="T24" fmla="*/ 0 w 114"/>
                <a:gd name="T25" fmla="*/ 129 h 144"/>
                <a:gd name="T26" fmla="*/ 12 w 114"/>
                <a:gd name="T27" fmla="*/ 129 h 144"/>
                <a:gd name="T28" fmla="*/ 12 w 114"/>
                <a:gd name="T29" fmla="*/ 152 h 144"/>
                <a:gd name="T30" fmla="*/ 6 w 114"/>
                <a:gd name="T31" fmla="*/ 168 h 144"/>
                <a:gd name="T32" fmla="*/ 12 w 114"/>
                <a:gd name="T33" fmla="*/ 182 h 144"/>
                <a:gd name="T34" fmla="*/ 24 w 114"/>
                <a:gd name="T35" fmla="*/ 182 h 144"/>
                <a:gd name="T36" fmla="*/ 24 w 114"/>
                <a:gd name="T37" fmla="*/ 152 h 144"/>
                <a:gd name="T38" fmla="*/ 24 w 114"/>
                <a:gd name="T39" fmla="*/ 114 h 144"/>
                <a:gd name="T40" fmla="*/ 36 w 114"/>
                <a:gd name="T41" fmla="*/ 107 h 144"/>
                <a:gd name="T42" fmla="*/ 36 w 114"/>
                <a:gd name="T43" fmla="*/ 122 h 144"/>
                <a:gd name="T44" fmla="*/ 36 w 114"/>
                <a:gd name="T45" fmla="*/ 137 h 144"/>
                <a:gd name="T46" fmla="*/ 48 w 114"/>
                <a:gd name="T47" fmla="*/ 144 h 144"/>
                <a:gd name="T48" fmla="*/ 48 w 114"/>
                <a:gd name="T49" fmla="*/ 160 h 144"/>
                <a:gd name="T50" fmla="*/ 54 w 114"/>
                <a:gd name="T51" fmla="*/ 160 h 144"/>
                <a:gd name="T52" fmla="*/ 68 w 114"/>
                <a:gd name="T53" fmla="*/ 152 h 144"/>
                <a:gd name="T54" fmla="*/ 74 w 114"/>
                <a:gd name="T55" fmla="*/ 144 h 144"/>
                <a:gd name="T56" fmla="*/ 62 w 114"/>
                <a:gd name="T57" fmla="*/ 129 h 144"/>
                <a:gd name="T58" fmla="*/ 62 w 114"/>
                <a:gd name="T59" fmla="*/ 122 h 144"/>
                <a:gd name="T60" fmla="*/ 42 w 114"/>
                <a:gd name="T61" fmla="*/ 83 h 144"/>
                <a:gd name="T62" fmla="*/ 54 w 114"/>
                <a:gd name="T63" fmla="*/ 83 h 144"/>
                <a:gd name="T64" fmla="*/ 68 w 114"/>
                <a:gd name="T65" fmla="*/ 77 h 144"/>
                <a:gd name="T66" fmla="*/ 80 w 114"/>
                <a:gd name="T67" fmla="*/ 61 h 144"/>
                <a:gd name="T68" fmla="*/ 80 w 114"/>
                <a:gd name="T69" fmla="*/ 61 h 144"/>
                <a:gd name="T70" fmla="*/ 80 w 114"/>
                <a:gd name="T71" fmla="*/ 53 h 144"/>
                <a:gd name="T72" fmla="*/ 74 w 114"/>
                <a:gd name="T73" fmla="*/ 61 h 144"/>
                <a:gd name="T74" fmla="*/ 48 w 114"/>
                <a:gd name="T75" fmla="*/ 61 h 144"/>
                <a:gd name="T76" fmla="*/ 36 w 114"/>
                <a:gd name="T77" fmla="*/ 77 h 144"/>
                <a:gd name="T78" fmla="*/ 24 w 114"/>
                <a:gd name="T79" fmla="*/ 53 h 144"/>
                <a:gd name="T80" fmla="*/ 30 w 114"/>
                <a:gd name="T81" fmla="*/ 30 h 144"/>
                <a:gd name="T82" fmla="*/ 54 w 114"/>
                <a:gd name="T83" fmla="*/ 30 h 144"/>
                <a:gd name="T84" fmla="*/ 80 w 114"/>
                <a:gd name="T85" fmla="*/ 30 h 144"/>
                <a:gd name="T86" fmla="*/ 104 w 114"/>
                <a:gd name="T87" fmla="*/ 23 h 144"/>
                <a:gd name="T88" fmla="*/ 116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 name="Freeform 4073"/>
            <p:cNvSpPr>
              <a:spLocks/>
            </p:cNvSpPr>
            <p:nvPr/>
          </p:nvSpPr>
          <p:spPr bwMode="auto">
            <a:xfrm>
              <a:off x="4402" y="2746"/>
              <a:ext cx="157" cy="60"/>
            </a:xfrm>
            <a:custGeom>
              <a:avLst/>
              <a:gdLst>
                <a:gd name="T0" fmla="*/ 158 w 156"/>
                <a:gd name="T1" fmla="*/ 68 h 53"/>
                <a:gd name="T2" fmla="*/ 158 w 156"/>
                <a:gd name="T3" fmla="*/ 68 h 53"/>
                <a:gd name="T4" fmla="*/ 158 w 156"/>
                <a:gd name="T5" fmla="*/ 46 h 53"/>
                <a:gd name="T6" fmla="*/ 146 w 156"/>
                <a:gd name="T7" fmla="*/ 46 h 53"/>
                <a:gd name="T8" fmla="*/ 134 w 156"/>
                <a:gd name="T9" fmla="*/ 46 h 53"/>
                <a:gd name="T10" fmla="*/ 128 w 156"/>
                <a:gd name="T11" fmla="*/ 31 h 53"/>
                <a:gd name="T12" fmla="*/ 110 w 156"/>
                <a:gd name="T13" fmla="*/ 23 h 53"/>
                <a:gd name="T14" fmla="*/ 98 w 156"/>
                <a:gd name="T15" fmla="*/ 16 h 53"/>
                <a:gd name="T16" fmla="*/ 92 w 156"/>
                <a:gd name="T17" fmla="*/ 23 h 53"/>
                <a:gd name="T18" fmla="*/ 60 w 156"/>
                <a:gd name="T19" fmla="*/ 23 h 53"/>
                <a:gd name="T20" fmla="*/ 54 w 156"/>
                <a:gd name="T21" fmla="*/ 16 h 53"/>
                <a:gd name="T22" fmla="*/ 36 w 156"/>
                <a:gd name="T23" fmla="*/ 0 h 53"/>
                <a:gd name="T24" fmla="*/ 12 w 156"/>
                <a:gd name="T25" fmla="*/ 0 h 53"/>
                <a:gd name="T26" fmla="*/ 6 w 156"/>
                <a:gd name="T27" fmla="*/ 16 h 53"/>
                <a:gd name="T28" fmla="*/ 0 w 156"/>
                <a:gd name="T29" fmla="*/ 23 h 53"/>
                <a:gd name="T30" fmla="*/ 18 w 156"/>
                <a:gd name="T31" fmla="*/ 31 h 53"/>
                <a:gd name="T32" fmla="*/ 18 w 156"/>
                <a:gd name="T33" fmla="*/ 31 h 53"/>
                <a:gd name="T34" fmla="*/ 36 w 156"/>
                <a:gd name="T35" fmla="*/ 38 h 53"/>
                <a:gd name="T36" fmla="*/ 54 w 156"/>
                <a:gd name="T37" fmla="*/ 46 h 53"/>
                <a:gd name="T38" fmla="*/ 66 w 156"/>
                <a:gd name="T39" fmla="*/ 52 h 53"/>
                <a:gd name="T40" fmla="*/ 86 w 156"/>
                <a:gd name="T41" fmla="*/ 52 h 53"/>
                <a:gd name="T42" fmla="*/ 110 w 156"/>
                <a:gd name="T43" fmla="*/ 60 h 53"/>
                <a:gd name="T44" fmla="*/ 134 w 156"/>
                <a:gd name="T45" fmla="*/ 60 h 53"/>
                <a:gd name="T46" fmla="*/ 146 w 156"/>
                <a:gd name="T47" fmla="*/ 68 h 53"/>
                <a:gd name="T48" fmla="*/ 158 w 156"/>
                <a:gd name="T49" fmla="*/ 68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 name="Freeform 4074"/>
            <p:cNvSpPr>
              <a:spLocks/>
            </p:cNvSpPr>
            <p:nvPr/>
          </p:nvSpPr>
          <p:spPr bwMode="auto">
            <a:xfrm>
              <a:off x="4716" y="2799"/>
              <a:ext cx="73" cy="47"/>
            </a:xfrm>
            <a:custGeom>
              <a:avLst/>
              <a:gdLst>
                <a:gd name="T0" fmla="*/ 74 w 72"/>
                <a:gd name="T1" fmla="*/ 0 h 42"/>
                <a:gd name="T2" fmla="*/ 44 w 72"/>
                <a:gd name="T3" fmla="*/ 8 h 42"/>
                <a:gd name="T4" fmla="*/ 12 w 72"/>
                <a:gd name="T5" fmla="*/ 22 h 42"/>
                <a:gd name="T6" fmla="*/ 0 w 72"/>
                <a:gd name="T7" fmla="*/ 45 h 42"/>
                <a:gd name="T8" fmla="*/ 0 w 72"/>
                <a:gd name="T9" fmla="*/ 45 h 42"/>
                <a:gd name="T10" fmla="*/ 6 w 72"/>
                <a:gd name="T11" fmla="*/ 53 h 42"/>
                <a:gd name="T12" fmla="*/ 24 w 72"/>
                <a:gd name="T13" fmla="*/ 38 h 42"/>
                <a:gd name="T14" fmla="*/ 50 w 72"/>
                <a:gd name="T15" fmla="*/ 15 h 42"/>
                <a:gd name="T16" fmla="*/ 74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 name="Freeform 4075"/>
            <p:cNvSpPr>
              <a:spLocks/>
            </p:cNvSpPr>
            <p:nvPr/>
          </p:nvSpPr>
          <p:spPr bwMode="auto">
            <a:xfrm>
              <a:off x="4801" y="2564"/>
              <a:ext cx="24" cy="67"/>
            </a:xfrm>
            <a:custGeom>
              <a:avLst/>
              <a:gdLst>
                <a:gd name="T0" fmla="*/ 24 w 24"/>
                <a:gd name="T1" fmla="*/ 52 h 60"/>
                <a:gd name="T2" fmla="*/ 12 w 24"/>
                <a:gd name="T3" fmla="*/ 30 h 60"/>
                <a:gd name="T4" fmla="*/ 18 w 24"/>
                <a:gd name="T5" fmla="*/ 22 h 60"/>
                <a:gd name="T6" fmla="*/ 12 w 24"/>
                <a:gd name="T7" fmla="*/ 15 h 60"/>
                <a:gd name="T8" fmla="*/ 6 w 24"/>
                <a:gd name="T9" fmla="*/ 22 h 60"/>
                <a:gd name="T10" fmla="*/ 0 w 24"/>
                <a:gd name="T11" fmla="*/ 38 h 60"/>
                <a:gd name="T12" fmla="*/ 0 w 24"/>
                <a:gd name="T13" fmla="*/ 30 h 60"/>
                <a:gd name="T14" fmla="*/ 6 w 24"/>
                <a:gd name="T15" fmla="*/ 8 h 60"/>
                <a:gd name="T16" fmla="*/ 6 w 24"/>
                <a:gd name="T17" fmla="*/ 0 h 60"/>
                <a:gd name="T18" fmla="*/ 0 w 24"/>
                <a:gd name="T19" fmla="*/ 15 h 60"/>
                <a:gd name="T20" fmla="*/ 0 w 24"/>
                <a:gd name="T21" fmla="*/ 38 h 60"/>
                <a:gd name="T22" fmla="*/ 0 w 24"/>
                <a:gd name="T23" fmla="*/ 52 h 60"/>
                <a:gd name="T24" fmla="*/ 12 w 24"/>
                <a:gd name="T25" fmla="*/ 75 h 60"/>
                <a:gd name="T26" fmla="*/ 6 w 24"/>
                <a:gd name="T27" fmla="*/ 45 h 60"/>
                <a:gd name="T28" fmla="*/ 24 w 24"/>
                <a:gd name="T29" fmla="*/ 52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 name="Freeform 4076"/>
            <p:cNvSpPr>
              <a:spLocks/>
            </p:cNvSpPr>
            <p:nvPr/>
          </p:nvSpPr>
          <p:spPr bwMode="auto">
            <a:xfrm>
              <a:off x="4807" y="2678"/>
              <a:ext cx="49" cy="21"/>
            </a:xfrm>
            <a:custGeom>
              <a:avLst/>
              <a:gdLst>
                <a:gd name="T0" fmla="*/ 50 w 48"/>
                <a:gd name="T1" fmla="*/ 16 h 18"/>
                <a:gd name="T2" fmla="*/ 50 w 48"/>
                <a:gd name="T3" fmla="*/ 25 h 18"/>
                <a:gd name="T4" fmla="*/ 26 w 48"/>
                <a:gd name="T5" fmla="*/ 8 h 18"/>
                <a:gd name="T6" fmla="*/ 12 w 48"/>
                <a:gd name="T7" fmla="*/ 16 h 18"/>
                <a:gd name="T8" fmla="*/ 0 w 48"/>
                <a:gd name="T9" fmla="*/ 8 h 18"/>
                <a:gd name="T10" fmla="*/ 0 w 48"/>
                <a:gd name="T11" fmla="*/ 16 h 18"/>
                <a:gd name="T12" fmla="*/ 0 w 48"/>
                <a:gd name="T13" fmla="*/ 0 h 18"/>
                <a:gd name="T14" fmla="*/ 12 w 48"/>
                <a:gd name="T15" fmla="*/ 0 h 18"/>
                <a:gd name="T16" fmla="*/ 44 w 48"/>
                <a:gd name="T17" fmla="*/ 0 h 18"/>
                <a:gd name="T18" fmla="*/ 50 w 48"/>
                <a:gd name="T19" fmla="*/ 1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 name="Freeform 4077"/>
            <p:cNvSpPr>
              <a:spLocks/>
            </p:cNvSpPr>
            <p:nvPr/>
          </p:nvSpPr>
          <p:spPr bwMode="auto">
            <a:xfrm>
              <a:off x="4656" y="2799"/>
              <a:ext cx="54" cy="13"/>
            </a:xfrm>
            <a:custGeom>
              <a:avLst/>
              <a:gdLst>
                <a:gd name="T0" fmla="*/ 54 w 54"/>
                <a:gd name="T1" fmla="*/ 0 h 12"/>
                <a:gd name="T2" fmla="*/ 54 w 54"/>
                <a:gd name="T3" fmla="*/ 0 h 12"/>
                <a:gd name="T4" fmla="*/ 54 w 54"/>
                <a:gd name="T5" fmla="*/ 0 h 12"/>
                <a:gd name="T6" fmla="*/ 48 w 54"/>
                <a:gd name="T7" fmla="*/ 8 h 12"/>
                <a:gd name="T8" fmla="*/ 36 w 54"/>
                <a:gd name="T9" fmla="*/ 8 h 12"/>
                <a:gd name="T10" fmla="*/ 24 w 54"/>
                <a:gd name="T11" fmla="*/ 0 h 12"/>
                <a:gd name="T12" fmla="*/ 6 w 54"/>
                <a:gd name="T13" fmla="*/ 0 h 12"/>
                <a:gd name="T14" fmla="*/ 0 w 54"/>
                <a:gd name="T15" fmla="*/ 8 h 12"/>
                <a:gd name="T16" fmla="*/ 6 w 54"/>
                <a:gd name="T17" fmla="*/ 14 h 12"/>
                <a:gd name="T18" fmla="*/ 24 w 54"/>
                <a:gd name="T19" fmla="*/ 14 h 12"/>
                <a:gd name="T20" fmla="*/ 42 w 54"/>
                <a:gd name="T21" fmla="*/ 8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 name="Freeform 4078"/>
            <p:cNvSpPr>
              <a:spLocks/>
            </p:cNvSpPr>
            <p:nvPr/>
          </p:nvSpPr>
          <p:spPr bwMode="auto">
            <a:xfrm>
              <a:off x="4402" y="2645"/>
              <a:ext cx="29" cy="33"/>
            </a:xfrm>
            <a:custGeom>
              <a:avLst/>
              <a:gdLst>
                <a:gd name="T0" fmla="*/ 28 w 30"/>
                <a:gd name="T1" fmla="*/ 29 h 30"/>
                <a:gd name="T2" fmla="*/ 22 w 30"/>
                <a:gd name="T3" fmla="*/ 36 h 30"/>
                <a:gd name="T4" fmla="*/ 12 w 30"/>
                <a:gd name="T5" fmla="*/ 29 h 30"/>
                <a:gd name="T6" fmla="*/ 6 w 30"/>
                <a:gd name="T7" fmla="*/ 14 h 30"/>
                <a:gd name="T8" fmla="*/ 0 w 30"/>
                <a:gd name="T9" fmla="*/ 14 h 30"/>
                <a:gd name="T10" fmla="*/ 6 w 30"/>
                <a:gd name="T11" fmla="*/ 8 h 30"/>
                <a:gd name="T12" fmla="*/ 12 w 30"/>
                <a:gd name="T13" fmla="*/ 0 h 30"/>
                <a:gd name="T14" fmla="*/ 16 w 30"/>
                <a:gd name="T15" fmla="*/ 22 h 30"/>
                <a:gd name="T16" fmla="*/ 28 w 30"/>
                <a:gd name="T17" fmla="*/ 29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 name="Freeform 4079"/>
            <p:cNvSpPr>
              <a:spLocks/>
            </p:cNvSpPr>
            <p:nvPr/>
          </p:nvSpPr>
          <p:spPr bwMode="auto">
            <a:xfrm>
              <a:off x="4601" y="2792"/>
              <a:ext cx="43" cy="20"/>
            </a:xfrm>
            <a:custGeom>
              <a:avLst/>
              <a:gdLst>
                <a:gd name="T0" fmla="*/ 44 w 42"/>
                <a:gd name="T1" fmla="*/ 14 h 18"/>
                <a:gd name="T2" fmla="*/ 38 w 42"/>
                <a:gd name="T3" fmla="*/ 8 h 18"/>
                <a:gd name="T4" fmla="*/ 32 w 42"/>
                <a:gd name="T5" fmla="*/ 8 h 18"/>
                <a:gd name="T6" fmla="*/ 18 w 42"/>
                <a:gd name="T7" fmla="*/ 0 h 18"/>
                <a:gd name="T8" fmla="*/ 26 w 42"/>
                <a:gd name="T9" fmla="*/ 14 h 18"/>
                <a:gd name="T10" fmla="*/ 18 w 42"/>
                <a:gd name="T11" fmla="*/ 14 h 18"/>
                <a:gd name="T12" fmla="*/ 0 w 42"/>
                <a:gd name="T13" fmla="*/ 14 h 18"/>
                <a:gd name="T14" fmla="*/ 0 w 42"/>
                <a:gd name="T15" fmla="*/ 22 h 18"/>
                <a:gd name="T16" fmla="*/ 12 w 42"/>
                <a:gd name="T17" fmla="*/ 22 h 18"/>
                <a:gd name="T18" fmla="*/ 32 w 42"/>
                <a:gd name="T19" fmla="*/ 14 h 18"/>
                <a:gd name="T20" fmla="*/ 38 w 42"/>
                <a:gd name="T21" fmla="*/ 22 h 18"/>
                <a:gd name="T22" fmla="*/ 38 w 42"/>
                <a:gd name="T23" fmla="*/ 14 h 18"/>
                <a:gd name="T24" fmla="*/ 44 w 42"/>
                <a:gd name="T25" fmla="*/ 14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 name="Freeform 4080"/>
            <p:cNvSpPr>
              <a:spLocks/>
            </p:cNvSpPr>
            <p:nvPr/>
          </p:nvSpPr>
          <p:spPr bwMode="auto">
            <a:xfrm>
              <a:off x="4637" y="2826"/>
              <a:ext cx="30" cy="13"/>
            </a:xfrm>
            <a:custGeom>
              <a:avLst/>
              <a:gdLst>
                <a:gd name="T0" fmla="*/ 30 w 30"/>
                <a:gd name="T1" fmla="*/ 14 h 12"/>
                <a:gd name="T2" fmla="*/ 18 w 30"/>
                <a:gd name="T3" fmla="*/ 14 h 12"/>
                <a:gd name="T4" fmla="*/ 6 w 30"/>
                <a:gd name="T5" fmla="*/ 8 h 12"/>
                <a:gd name="T6" fmla="*/ 0 w 30"/>
                <a:gd name="T7" fmla="*/ 0 h 12"/>
                <a:gd name="T8" fmla="*/ 18 w 30"/>
                <a:gd name="T9" fmla="*/ 0 h 12"/>
                <a:gd name="T10" fmla="*/ 30 w 30"/>
                <a:gd name="T11" fmla="*/ 1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 name="Freeform 4081"/>
            <p:cNvSpPr>
              <a:spLocks/>
            </p:cNvSpPr>
            <p:nvPr/>
          </p:nvSpPr>
          <p:spPr bwMode="auto">
            <a:xfrm>
              <a:off x="4771" y="2678"/>
              <a:ext cx="24" cy="21"/>
            </a:xfrm>
            <a:custGeom>
              <a:avLst/>
              <a:gdLst>
                <a:gd name="T0" fmla="*/ 24 w 24"/>
                <a:gd name="T1" fmla="*/ 16 h 18"/>
                <a:gd name="T2" fmla="*/ 12 w 24"/>
                <a:gd name="T3" fmla="*/ 25 h 18"/>
                <a:gd name="T4" fmla="*/ 0 w 24"/>
                <a:gd name="T5" fmla="*/ 8 h 18"/>
                <a:gd name="T6" fmla="*/ 6 w 24"/>
                <a:gd name="T7" fmla="*/ 0 h 18"/>
                <a:gd name="T8" fmla="*/ 24 w 24"/>
                <a:gd name="T9" fmla="*/ 1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 name="Freeform 4082"/>
            <p:cNvSpPr>
              <a:spLocks/>
            </p:cNvSpPr>
            <p:nvPr/>
          </p:nvSpPr>
          <p:spPr bwMode="auto">
            <a:xfrm>
              <a:off x="4559" y="2792"/>
              <a:ext cx="24" cy="14"/>
            </a:xfrm>
            <a:custGeom>
              <a:avLst/>
              <a:gdLst>
                <a:gd name="T0" fmla="*/ 24 w 24"/>
                <a:gd name="T1" fmla="*/ 8 h 12"/>
                <a:gd name="T2" fmla="*/ 18 w 24"/>
                <a:gd name="T3" fmla="*/ 8 h 12"/>
                <a:gd name="T4" fmla="*/ 0 w 24"/>
                <a:gd name="T5" fmla="*/ 0 h 12"/>
                <a:gd name="T6" fmla="*/ 12 w 24"/>
                <a:gd name="T7" fmla="*/ 16 h 12"/>
                <a:gd name="T8" fmla="*/ 24 w 24"/>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1" name="Freeform 4083"/>
            <p:cNvSpPr>
              <a:spLocks/>
            </p:cNvSpPr>
            <p:nvPr/>
          </p:nvSpPr>
          <p:spPr bwMode="auto">
            <a:xfrm>
              <a:off x="4255" y="2577"/>
              <a:ext cx="18" cy="20"/>
            </a:xfrm>
            <a:custGeom>
              <a:avLst/>
              <a:gdLst>
                <a:gd name="T0" fmla="*/ 19 w 17"/>
                <a:gd name="T1" fmla="*/ 14 h 18"/>
                <a:gd name="T2" fmla="*/ 13 w 17"/>
                <a:gd name="T3" fmla="*/ 22 h 18"/>
                <a:gd name="T4" fmla="*/ 0 w 17"/>
                <a:gd name="T5" fmla="*/ 8 h 18"/>
                <a:gd name="T6" fmla="*/ 6 w 17"/>
                <a:gd name="T7" fmla="*/ 0 h 18"/>
                <a:gd name="T8" fmla="*/ 19 w 17"/>
                <a:gd name="T9" fmla="*/ 1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2" name="Freeform 4084"/>
            <p:cNvSpPr>
              <a:spLocks/>
            </p:cNvSpPr>
            <p:nvPr/>
          </p:nvSpPr>
          <p:spPr bwMode="auto">
            <a:xfrm>
              <a:off x="4590" y="2799"/>
              <a:ext cx="11" cy="13"/>
            </a:xfrm>
            <a:custGeom>
              <a:avLst/>
              <a:gdLst>
                <a:gd name="T0" fmla="*/ 11 w 11"/>
                <a:gd name="T1" fmla="*/ 0 h 12"/>
                <a:gd name="T2" fmla="*/ 5 w 11"/>
                <a:gd name="T3" fmla="*/ 0 h 12"/>
                <a:gd name="T4" fmla="*/ 0 w 11"/>
                <a:gd name="T5" fmla="*/ 8 h 12"/>
                <a:gd name="T6" fmla="*/ 5 w 11"/>
                <a:gd name="T7" fmla="*/ 14 h 12"/>
                <a:gd name="T8" fmla="*/ 11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 name="Freeform 4085"/>
            <p:cNvSpPr>
              <a:spLocks/>
            </p:cNvSpPr>
            <p:nvPr/>
          </p:nvSpPr>
          <p:spPr bwMode="auto">
            <a:xfrm>
              <a:off x="4443" y="2672"/>
              <a:ext cx="13" cy="13"/>
            </a:xfrm>
            <a:custGeom>
              <a:avLst/>
              <a:gdLst>
                <a:gd name="T0" fmla="*/ 14 w 12"/>
                <a:gd name="T1" fmla="*/ 8 h 12"/>
                <a:gd name="T2" fmla="*/ 8 w 12"/>
                <a:gd name="T3" fmla="*/ 14 h 12"/>
                <a:gd name="T4" fmla="*/ 0 w 12"/>
                <a:gd name="T5" fmla="*/ 14 h 12"/>
                <a:gd name="T6" fmla="*/ 0 w 12"/>
                <a:gd name="T7" fmla="*/ 0 h 12"/>
                <a:gd name="T8" fmla="*/ 14 w 12"/>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 name="Freeform 4086"/>
            <p:cNvSpPr>
              <a:spLocks/>
            </p:cNvSpPr>
            <p:nvPr/>
          </p:nvSpPr>
          <p:spPr bwMode="auto">
            <a:xfrm>
              <a:off x="4710" y="2712"/>
              <a:ext cx="6" cy="27"/>
            </a:xfrm>
            <a:custGeom>
              <a:avLst/>
              <a:gdLst>
                <a:gd name="T0" fmla="*/ 6 w 6"/>
                <a:gd name="T1" fmla="*/ 23 h 24"/>
                <a:gd name="T2" fmla="*/ 6 w 6"/>
                <a:gd name="T3" fmla="*/ 23 h 24"/>
                <a:gd name="T4" fmla="*/ 6 w 6"/>
                <a:gd name="T5" fmla="*/ 8 h 24"/>
                <a:gd name="T6" fmla="*/ 6 w 6"/>
                <a:gd name="T7" fmla="*/ 0 h 24"/>
                <a:gd name="T8" fmla="*/ 0 w 6"/>
                <a:gd name="T9" fmla="*/ 30 h 24"/>
                <a:gd name="T10" fmla="*/ 6 w 6"/>
                <a:gd name="T11" fmla="*/ 23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 name="Rectangle 4087"/>
            <p:cNvSpPr>
              <a:spLocks noChangeArrowheads="1"/>
            </p:cNvSpPr>
            <p:nvPr/>
          </p:nvSpPr>
          <p:spPr bwMode="auto">
            <a:xfrm>
              <a:off x="4916" y="2739"/>
              <a:ext cx="6" cy="14"/>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36" name="Freeform 4088"/>
            <p:cNvSpPr>
              <a:spLocks/>
            </p:cNvSpPr>
            <p:nvPr/>
          </p:nvSpPr>
          <p:spPr bwMode="auto">
            <a:xfrm>
              <a:off x="4286" y="2631"/>
              <a:ext cx="11" cy="20"/>
            </a:xfrm>
            <a:custGeom>
              <a:avLst/>
              <a:gdLst>
                <a:gd name="T0" fmla="*/ 10 w 12"/>
                <a:gd name="T1" fmla="*/ 22 h 18"/>
                <a:gd name="T2" fmla="*/ 0 w 12"/>
                <a:gd name="T3" fmla="*/ 22 h 18"/>
                <a:gd name="T4" fmla="*/ 0 w 12"/>
                <a:gd name="T5" fmla="*/ 0 h 18"/>
                <a:gd name="T6" fmla="*/ 10 w 12"/>
                <a:gd name="T7" fmla="*/ 22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 name="Freeform 4089"/>
            <p:cNvSpPr>
              <a:spLocks/>
            </p:cNvSpPr>
            <p:nvPr/>
          </p:nvSpPr>
          <p:spPr bwMode="auto">
            <a:xfrm>
              <a:off x="4703" y="2719"/>
              <a:ext cx="7" cy="13"/>
            </a:xfrm>
            <a:custGeom>
              <a:avLst/>
              <a:gdLst>
                <a:gd name="T0" fmla="*/ 8 w 6"/>
                <a:gd name="T1" fmla="*/ 8 h 12"/>
                <a:gd name="T2" fmla="*/ 8 w 6"/>
                <a:gd name="T3" fmla="*/ 0 h 12"/>
                <a:gd name="T4" fmla="*/ 8 w 6"/>
                <a:gd name="T5" fmla="*/ 0 h 12"/>
                <a:gd name="T6" fmla="*/ 0 w 6"/>
                <a:gd name="T7" fmla="*/ 14 h 12"/>
                <a:gd name="T8" fmla="*/ 8 w 6"/>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 name="Freeform 4090"/>
            <p:cNvSpPr>
              <a:spLocks/>
            </p:cNvSpPr>
            <p:nvPr/>
          </p:nvSpPr>
          <p:spPr bwMode="auto">
            <a:xfrm>
              <a:off x="4741" y="2651"/>
              <a:ext cx="18" cy="7"/>
            </a:xfrm>
            <a:custGeom>
              <a:avLst/>
              <a:gdLst>
                <a:gd name="T0" fmla="*/ 18 w 18"/>
                <a:gd name="T1" fmla="*/ 8 h 6"/>
                <a:gd name="T2" fmla="*/ 6 w 18"/>
                <a:gd name="T3" fmla="*/ 0 h 6"/>
                <a:gd name="T4" fmla="*/ 0 w 18"/>
                <a:gd name="T5" fmla="*/ 8 h 6"/>
                <a:gd name="T6" fmla="*/ 18 w 18"/>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 name="Freeform 4091"/>
            <p:cNvSpPr>
              <a:spLocks/>
            </p:cNvSpPr>
            <p:nvPr/>
          </p:nvSpPr>
          <p:spPr bwMode="auto">
            <a:xfrm>
              <a:off x="4911" y="2753"/>
              <a:ext cx="5" cy="13"/>
            </a:xfrm>
            <a:custGeom>
              <a:avLst/>
              <a:gdLst>
                <a:gd name="T0" fmla="*/ 4 w 6"/>
                <a:gd name="T1" fmla="*/ 8 h 12"/>
                <a:gd name="T2" fmla="*/ 0 w 6"/>
                <a:gd name="T3" fmla="*/ 14 h 12"/>
                <a:gd name="T4" fmla="*/ 0 w 6"/>
                <a:gd name="T5" fmla="*/ 0 h 12"/>
                <a:gd name="T6" fmla="*/ 4 w 6"/>
                <a:gd name="T7" fmla="*/ 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 name="Freeform 4092"/>
            <p:cNvSpPr>
              <a:spLocks/>
            </p:cNvSpPr>
            <p:nvPr/>
          </p:nvSpPr>
          <p:spPr bwMode="auto">
            <a:xfrm>
              <a:off x="4529" y="2766"/>
              <a:ext cx="23" cy="7"/>
            </a:xfrm>
            <a:custGeom>
              <a:avLst/>
              <a:gdLst>
                <a:gd name="T0" fmla="*/ 22 w 24"/>
                <a:gd name="T1" fmla="*/ 0 h 6"/>
                <a:gd name="T2" fmla="*/ 6 w 24"/>
                <a:gd name="T3" fmla="*/ 8 h 6"/>
                <a:gd name="T4" fmla="*/ 0 w 24"/>
                <a:gd name="T5" fmla="*/ 8 h 6"/>
                <a:gd name="T6" fmla="*/ 22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 name="Freeform 4093"/>
            <p:cNvSpPr>
              <a:spLocks/>
            </p:cNvSpPr>
            <p:nvPr/>
          </p:nvSpPr>
          <p:spPr bwMode="auto">
            <a:xfrm>
              <a:off x="4559" y="2503"/>
              <a:ext cx="13" cy="20"/>
            </a:xfrm>
            <a:custGeom>
              <a:avLst/>
              <a:gdLst>
                <a:gd name="T0" fmla="*/ 8 w 12"/>
                <a:gd name="T1" fmla="*/ 22 h 18"/>
                <a:gd name="T2" fmla="*/ 0 w 12"/>
                <a:gd name="T3" fmla="*/ 8 h 18"/>
                <a:gd name="T4" fmla="*/ 14 w 12"/>
                <a:gd name="T5" fmla="*/ 0 h 18"/>
                <a:gd name="T6" fmla="*/ 14 w 12"/>
                <a:gd name="T7" fmla="*/ 0 h 18"/>
                <a:gd name="T8" fmla="*/ 14 w 12"/>
                <a:gd name="T9" fmla="*/ 14 h 18"/>
                <a:gd name="T10" fmla="*/ 8 w 12"/>
                <a:gd name="T11" fmla="*/ 22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 name="Freeform 4094"/>
            <p:cNvSpPr>
              <a:spLocks/>
            </p:cNvSpPr>
            <p:nvPr/>
          </p:nvSpPr>
          <p:spPr bwMode="auto">
            <a:xfrm>
              <a:off x="5341" y="2455"/>
              <a:ext cx="1" cy="7"/>
            </a:xfrm>
            <a:custGeom>
              <a:avLst/>
              <a:gdLst>
                <a:gd name="T0" fmla="*/ 0 w 1"/>
                <a:gd name="T1" fmla="*/ 0 h 6"/>
                <a:gd name="T2" fmla="*/ 0 w 1"/>
                <a:gd name="T3" fmla="*/ 0 h 6"/>
                <a:gd name="T4" fmla="*/ 0 w 1"/>
                <a:gd name="T5" fmla="*/ 0 h 6"/>
                <a:gd name="T6" fmla="*/ 0 w 1"/>
                <a:gd name="T7" fmla="*/ 8 h 6"/>
                <a:gd name="T8" fmla="*/ 0 w 1"/>
                <a:gd name="T9" fmla="*/ 8 h 6"/>
                <a:gd name="T10" fmla="*/ 0 w 1"/>
                <a:gd name="T11" fmla="*/ 8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 name="Freeform 4095"/>
            <p:cNvSpPr>
              <a:spLocks/>
            </p:cNvSpPr>
            <p:nvPr/>
          </p:nvSpPr>
          <p:spPr bwMode="auto">
            <a:xfrm>
              <a:off x="5426" y="2489"/>
              <a:ext cx="1" cy="7"/>
            </a:xfrm>
            <a:custGeom>
              <a:avLst/>
              <a:gdLst>
                <a:gd name="T0" fmla="*/ 0 w 1"/>
                <a:gd name="T1" fmla="*/ 8 h 6"/>
                <a:gd name="T2" fmla="*/ 0 w 1"/>
                <a:gd name="T3" fmla="*/ 8 h 6"/>
                <a:gd name="T4" fmla="*/ 0 w 1"/>
                <a:gd name="T5" fmla="*/ 8 h 6"/>
                <a:gd name="T6" fmla="*/ 0 w 1"/>
                <a:gd name="T7" fmla="*/ 0 h 6"/>
                <a:gd name="T8" fmla="*/ 0 w 1"/>
                <a:gd name="T9" fmla="*/ 8 h 6"/>
                <a:gd name="T10" fmla="*/ 0 w 1"/>
                <a:gd name="T11" fmla="*/ 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 name="Freeform 4096"/>
            <p:cNvSpPr>
              <a:spLocks/>
            </p:cNvSpPr>
            <p:nvPr/>
          </p:nvSpPr>
          <p:spPr bwMode="auto">
            <a:xfrm>
              <a:off x="4977" y="2395"/>
              <a:ext cx="1" cy="6"/>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 name="Freeform 4097"/>
            <p:cNvSpPr>
              <a:spLocks/>
            </p:cNvSpPr>
            <p:nvPr/>
          </p:nvSpPr>
          <p:spPr bwMode="auto">
            <a:xfrm>
              <a:off x="5220"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 name="Freeform 4098"/>
            <p:cNvSpPr>
              <a:spLocks/>
            </p:cNvSpPr>
            <p:nvPr/>
          </p:nvSpPr>
          <p:spPr bwMode="auto">
            <a:xfrm>
              <a:off x="5226" y="2442"/>
              <a:ext cx="1" cy="7"/>
            </a:xfrm>
            <a:custGeom>
              <a:avLst/>
              <a:gdLst>
                <a:gd name="T0" fmla="*/ 0 w 1"/>
                <a:gd name="T1" fmla="*/ 0 h 6"/>
                <a:gd name="T2" fmla="*/ 0 w 1"/>
                <a:gd name="T3" fmla="*/ 0 h 6"/>
                <a:gd name="T4" fmla="*/ 0 w 1"/>
                <a:gd name="T5" fmla="*/ 8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 name="Freeform 4099"/>
            <p:cNvSpPr>
              <a:spLocks/>
            </p:cNvSpPr>
            <p:nvPr/>
          </p:nvSpPr>
          <p:spPr bwMode="auto">
            <a:xfrm>
              <a:off x="4480" y="2455"/>
              <a:ext cx="169" cy="136"/>
            </a:xfrm>
            <a:custGeom>
              <a:avLst/>
              <a:gdLst>
                <a:gd name="T0" fmla="*/ 128 w 167"/>
                <a:gd name="T1" fmla="*/ 0 h 120"/>
                <a:gd name="T2" fmla="*/ 141 w 167"/>
                <a:gd name="T3" fmla="*/ 16 h 120"/>
                <a:gd name="T4" fmla="*/ 141 w 167"/>
                <a:gd name="T5" fmla="*/ 31 h 120"/>
                <a:gd name="T6" fmla="*/ 147 w 167"/>
                <a:gd name="T7" fmla="*/ 23 h 120"/>
                <a:gd name="T8" fmla="*/ 147 w 167"/>
                <a:gd name="T9" fmla="*/ 31 h 120"/>
                <a:gd name="T10" fmla="*/ 153 w 167"/>
                <a:gd name="T11" fmla="*/ 31 h 120"/>
                <a:gd name="T12" fmla="*/ 171 w 167"/>
                <a:gd name="T13" fmla="*/ 46 h 120"/>
                <a:gd name="T14" fmla="*/ 153 w 167"/>
                <a:gd name="T15" fmla="*/ 54 h 120"/>
                <a:gd name="T16" fmla="*/ 159 w 167"/>
                <a:gd name="T17" fmla="*/ 61 h 120"/>
                <a:gd name="T18" fmla="*/ 147 w 167"/>
                <a:gd name="T19" fmla="*/ 69 h 120"/>
                <a:gd name="T20" fmla="*/ 141 w 167"/>
                <a:gd name="T21" fmla="*/ 69 h 120"/>
                <a:gd name="T22" fmla="*/ 128 w 167"/>
                <a:gd name="T23" fmla="*/ 69 h 120"/>
                <a:gd name="T24" fmla="*/ 110 w 167"/>
                <a:gd name="T25" fmla="*/ 69 h 120"/>
                <a:gd name="T26" fmla="*/ 104 w 167"/>
                <a:gd name="T27" fmla="*/ 85 h 120"/>
                <a:gd name="T28" fmla="*/ 104 w 167"/>
                <a:gd name="T29" fmla="*/ 100 h 120"/>
                <a:gd name="T30" fmla="*/ 98 w 167"/>
                <a:gd name="T31" fmla="*/ 116 h 120"/>
                <a:gd name="T32" fmla="*/ 92 w 167"/>
                <a:gd name="T33" fmla="*/ 138 h 120"/>
                <a:gd name="T34" fmla="*/ 74 w 167"/>
                <a:gd name="T35" fmla="*/ 146 h 120"/>
                <a:gd name="T36" fmla="*/ 50 w 167"/>
                <a:gd name="T37" fmla="*/ 138 h 120"/>
                <a:gd name="T38" fmla="*/ 44 w 167"/>
                <a:gd name="T39" fmla="*/ 146 h 120"/>
                <a:gd name="T40" fmla="*/ 18 w 167"/>
                <a:gd name="T41" fmla="*/ 154 h 120"/>
                <a:gd name="T42" fmla="*/ 6 w 167"/>
                <a:gd name="T43" fmla="*/ 146 h 120"/>
                <a:gd name="T44" fmla="*/ 0 w 167"/>
                <a:gd name="T45" fmla="*/ 124 h 120"/>
                <a:gd name="T46" fmla="*/ 0 w 167"/>
                <a:gd name="T47" fmla="*/ 131 h 120"/>
                <a:gd name="T48" fmla="*/ 12 w 167"/>
                <a:gd name="T49" fmla="*/ 138 h 120"/>
                <a:gd name="T50" fmla="*/ 30 w 167"/>
                <a:gd name="T51" fmla="*/ 146 h 120"/>
                <a:gd name="T52" fmla="*/ 24 w 167"/>
                <a:gd name="T53" fmla="*/ 138 h 120"/>
                <a:gd name="T54" fmla="*/ 30 w 167"/>
                <a:gd name="T55" fmla="*/ 138 h 120"/>
                <a:gd name="T56" fmla="*/ 30 w 167"/>
                <a:gd name="T57" fmla="*/ 124 h 120"/>
                <a:gd name="T58" fmla="*/ 30 w 167"/>
                <a:gd name="T59" fmla="*/ 116 h 120"/>
                <a:gd name="T60" fmla="*/ 30 w 167"/>
                <a:gd name="T61" fmla="*/ 108 h 120"/>
                <a:gd name="T62" fmla="*/ 44 w 167"/>
                <a:gd name="T63" fmla="*/ 108 h 120"/>
                <a:gd name="T64" fmla="*/ 56 w 167"/>
                <a:gd name="T65" fmla="*/ 100 h 120"/>
                <a:gd name="T66" fmla="*/ 68 w 167"/>
                <a:gd name="T67" fmla="*/ 77 h 120"/>
                <a:gd name="T68" fmla="*/ 80 w 167"/>
                <a:gd name="T69" fmla="*/ 61 h 120"/>
                <a:gd name="T70" fmla="*/ 86 w 167"/>
                <a:gd name="T71" fmla="*/ 77 h 120"/>
                <a:gd name="T72" fmla="*/ 92 w 167"/>
                <a:gd name="T73" fmla="*/ 69 h 120"/>
                <a:gd name="T74" fmla="*/ 92 w 167"/>
                <a:gd name="T75" fmla="*/ 54 h 120"/>
                <a:gd name="T76" fmla="*/ 98 w 167"/>
                <a:gd name="T77" fmla="*/ 69 h 120"/>
                <a:gd name="T78" fmla="*/ 98 w 167"/>
                <a:gd name="T79" fmla="*/ 54 h 120"/>
                <a:gd name="T80" fmla="*/ 104 w 167"/>
                <a:gd name="T81" fmla="*/ 54 h 120"/>
                <a:gd name="T82" fmla="*/ 104 w 167"/>
                <a:gd name="T83" fmla="*/ 46 h 120"/>
                <a:gd name="T84" fmla="*/ 104 w 167"/>
                <a:gd name="T85" fmla="*/ 39 h 120"/>
                <a:gd name="T86" fmla="*/ 121 w 167"/>
                <a:gd name="T87" fmla="*/ 0 h 120"/>
                <a:gd name="T88" fmla="*/ 121 w 167"/>
                <a:gd name="T89" fmla="*/ 8 h 120"/>
                <a:gd name="T90" fmla="*/ 128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 name="Freeform 4100"/>
            <p:cNvSpPr>
              <a:spLocks/>
            </p:cNvSpPr>
            <p:nvPr/>
          </p:nvSpPr>
          <p:spPr bwMode="auto">
            <a:xfrm>
              <a:off x="4304" y="2462"/>
              <a:ext cx="78" cy="122"/>
            </a:xfrm>
            <a:custGeom>
              <a:avLst/>
              <a:gdLst>
                <a:gd name="T0" fmla="*/ 66 w 78"/>
                <a:gd name="T1" fmla="*/ 138 h 108"/>
                <a:gd name="T2" fmla="*/ 48 w 78"/>
                <a:gd name="T3" fmla="*/ 115 h 108"/>
                <a:gd name="T4" fmla="*/ 24 w 78"/>
                <a:gd name="T5" fmla="*/ 99 h 108"/>
                <a:gd name="T6" fmla="*/ 18 w 78"/>
                <a:gd name="T7" fmla="*/ 69 h 108"/>
                <a:gd name="T8" fmla="*/ 12 w 78"/>
                <a:gd name="T9" fmla="*/ 38 h 108"/>
                <a:gd name="T10" fmla="*/ 0 w 78"/>
                <a:gd name="T11" fmla="*/ 8 h 108"/>
                <a:gd name="T12" fmla="*/ 6 w 78"/>
                <a:gd name="T13" fmla="*/ 0 h 108"/>
                <a:gd name="T14" fmla="*/ 18 w 78"/>
                <a:gd name="T15" fmla="*/ 16 h 108"/>
                <a:gd name="T16" fmla="*/ 18 w 78"/>
                <a:gd name="T17" fmla="*/ 23 h 108"/>
                <a:gd name="T18" fmla="*/ 30 w 78"/>
                <a:gd name="T19" fmla="*/ 23 h 108"/>
                <a:gd name="T20" fmla="*/ 36 w 78"/>
                <a:gd name="T21" fmla="*/ 16 h 108"/>
                <a:gd name="T22" fmla="*/ 48 w 78"/>
                <a:gd name="T23" fmla="*/ 23 h 108"/>
                <a:gd name="T24" fmla="*/ 60 w 78"/>
                <a:gd name="T25" fmla="*/ 38 h 108"/>
                <a:gd name="T26" fmla="*/ 60 w 78"/>
                <a:gd name="T27" fmla="*/ 69 h 108"/>
                <a:gd name="T28" fmla="*/ 66 w 78"/>
                <a:gd name="T29" fmla="*/ 92 h 108"/>
                <a:gd name="T30" fmla="*/ 72 w 78"/>
                <a:gd name="T31" fmla="*/ 115 h 108"/>
                <a:gd name="T32" fmla="*/ 78 w 78"/>
                <a:gd name="T33" fmla="*/ 130 h 108"/>
                <a:gd name="T34" fmla="*/ 72 w 78"/>
                <a:gd name="T35" fmla="*/ 130 h 108"/>
                <a:gd name="T36" fmla="*/ 66 w 78"/>
                <a:gd name="T37" fmla="*/ 138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 name="Freeform 4101"/>
            <p:cNvSpPr>
              <a:spLocks/>
            </p:cNvSpPr>
            <p:nvPr/>
          </p:nvSpPr>
          <p:spPr bwMode="auto">
            <a:xfrm>
              <a:off x="5523" y="2449"/>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0" name="Rectangle 4102"/>
            <p:cNvSpPr>
              <a:spLocks noChangeArrowheads="1"/>
            </p:cNvSpPr>
            <p:nvPr/>
          </p:nvSpPr>
          <p:spPr bwMode="auto">
            <a:xfrm>
              <a:off x="5583" y="245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51" name="Rectangle 4103"/>
            <p:cNvSpPr>
              <a:spLocks noChangeArrowheads="1"/>
            </p:cNvSpPr>
            <p:nvPr/>
          </p:nvSpPr>
          <p:spPr bwMode="auto">
            <a:xfrm>
              <a:off x="5516" y="2489"/>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52" name="Rectangle 4104"/>
            <p:cNvSpPr>
              <a:spLocks noChangeArrowheads="1"/>
            </p:cNvSpPr>
            <p:nvPr/>
          </p:nvSpPr>
          <p:spPr bwMode="auto">
            <a:xfrm>
              <a:off x="5529" y="2442"/>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53" name="Rectangle 4105"/>
            <p:cNvSpPr>
              <a:spLocks noChangeArrowheads="1"/>
            </p:cNvSpPr>
            <p:nvPr/>
          </p:nvSpPr>
          <p:spPr bwMode="auto">
            <a:xfrm>
              <a:off x="5505" y="2624"/>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54" name="Oval 4106"/>
            <p:cNvSpPr>
              <a:spLocks noChangeArrowheads="1"/>
            </p:cNvSpPr>
            <p:nvPr/>
          </p:nvSpPr>
          <p:spPr bwMode="auto">
            <a:xfrm>
              <a:off x="4916" y="2442"/>
              <a:ext cx="0" cy="7"/>
            </a:xfrm>
            <a:prstGeom prst="ellipse">
              <a:avLst/>
            </a:prstGeom>
            <a:solidFill>
              <a:srgbClr val="E1E1E1"/>
            </a:solidFill>
            <a:ln w="9525">
              <a:solidFill>
                <a:srgbClr val="000000"/>
              </a:solidFill>
              <a:round/>
              <a:headEnd/>
              <a:tailEnd/>
            </a:ln>
          </p:spPr>
          <p:txBody>
            <a:bodyPr/>
            <a:lstStyle/>
            <a:p>
              <a:endParaRPr lang="en-US">
                <a:solidFill>
                  <a:srgbClr val="000000"/>
                </a:solidFill>
                <a:ea typeface="ＭＳ Ｐゴシック" charset="0"/>
              </a:endParaRPr>
            </a:p>
          </p:txBody>
        </p:sp>
        <p:sp>
          <p:nvSpPr>
            <p:cNvPr id="55" name="Freeform 4107"/>
            <p:cNvSpPr>
              <a:spLocks/>
            </p:cNvSpPr>
            <p:nvPr/>
          </p:nvSpPr>
          <p:spPr bwMode="auto">
            <a:xfrm>
              <a:off x="4916"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6" name="Rectangle 4108"/>
            <p:cNvSpPr>
              <a:spLocks noChangeArrowheads="1"/>
            </p:cNvSpPr>
            <p:nvPr/>
          </p:nvSpPr>
          <p:spPr bwMode="auto">
            <a:xfrm>
              <a:off x="4916" y="2449"/>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57" name="Rectangle 4109"/>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58" name="Rectangle 4110"/>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59" name="Freeform 4111"/>
            <p:cNvSpPr>
              <a:spLocks/>
            </p:cNvSpPr>
            <p:nvPr/>
          </p:nvSpPr>
          <p:spPr bwMode="auto">
            <a:xfrm>
              <a:off x="5031" y="2672"/>
              <a:ext cx="170" cy="181"/>
            </a:xfrm>
            <a:custGeom>
              <a:avLst/>
              <a:gdLst>
                <a:gd name="T0" fmla="*/ 172 w 168"/>
                <a:gd name="T1" fmla="*/ 189 h 161"/>
                <a:gd name="T2" fmla="*/ 166 w 168"/>
                <a:gd name="T3" fmla="*/ 196 h 161"/>
                <a:gd name="T4" fmla="*/ 166 w 168"/>
                <a:gd name="T5" fmla="*/ 203 h 161"/>
                <a:gd name="T6" fmla="*/ 160 w 168"/>
                <a:gd name="T7" fmla="*/ 196 h 161"/>
                <a:gd name="T8" fmla="*/ 142 w 168"/>
                <a:gd name="T9" fmla="*/ 196 h 161"/>
                <a:gd name="T10" fmla="*/ 122 w 168"/>
                <a:gd name="T11" fmla="*/ 189 h 161"/>
                <a:gd name="T12" fmla="*/ 104 w 168"/>
                <a:gd name="T13" fmla="*/ 165 h 161"/>
                <a:gd name="T14" fmla="*/ 92 w 168"/>
                <a:gd name="T15" fmla="*/ 151 h 161"/>
                <a:gd name="T16" fmla="*/ 86 w 168"/>
                <a:gd name="T17" fmla="*/ 135 h 161"/>
                <a:gd name="T18" fmla="*/ 62 w 168"/>
                <a:gd name="T19" fmla="*/ 121 h 161"/>
                <a:gd name="T20" fmla="*/ 62 w 168"/>
                <a:gd name="T21" fmla="*/ 129 h 161"/>
                <a:gd name="T22" fmla="*/ 50 w 168"/>
                <a:gd name="T23" fmla="*/ 121 h 161"/>
                <a:gd name="T24" fmla="*/ 50 w 168"/>
                <a:gd name="T25" fmla="*/ 135 h 161"/>
                <a:gd name="T26" fmla="*/ 44 w 168"/>
                <a:gd name="T27" fmla="*/ 135 h 161"/>
                <a:gd name="T28" fmla="*/ 50 w 168"/>
                <a:gd name="T29" fmla="*/ 143 h 161"/>
                <a:gd name="T30" fmla="*/ 24 w 168"/>
                <a:gd name="T31" fmla="*/ 143 h 161"/>
                <a:gd name="T32" fmla="*/ 44 w 168"/>
                <a:gd name="T33" fmla="*/ 151 h 161"/>
                <a:gd name="T34" fmla="*/ 30 w 168"/>
                <a:gd name="T35" fmla="*/ 165 h 161"/>
                <a:gd name="T36" fmla="*/ 18 w 168"/>
                <a:gd name="T37" fmla="*/ 165 h 161"/>
                <a:gd name="T38" fmla="*/ 0 w 168"/>
                <a:gd name="T39" fmla="*/ 165 h 161"/>
                <a:gd name="T40" fmla="*/ 0 w 168"/>
                <a:gd name="T41" fmla="*/ 143 h 161"/>
                <a:gd name="T42" fmla="*/ 0 w 168"/>
                <a:gd name="T43" fmla="*/ 121 h 161"/>
                <a:gd name="T44" fmla="*/ 0 w 168"/>
                <a:gd name="T45" fmla="*/ 106 h 161"/>
                <a:gd name="T46" fmla="*/ 6 w 168"/>
                <a:gd name="T47" fmla="*/ 83 h 161"/>
                <a:gd name="T48" fmla="*/ 6 w 168"/>
                <a:gd name="T49" fmla="*/ 61 h 161"/>
                <a:gd name="T50" fmla="*/ 6 w 168"/>
                <a:gd name="T51" fmla="*/ 22 h 161"/>
                <a:gd name="T52" fmla="*/ 6 w 168"/>
                <a:gd name="T53" fmla="*/ 0 h 161"/>
                <a:gd name="T54" fmla="*/ 24 w 168"/>
                <a:gd name="T55" fmla="*/ 8 h 161"/>
                <a:gd name="T56" fmla="*/ 44 w 168"/>
                <a:gd name="T57" fmla="*/ 15 h 161"/>
                <a:gd name="T58" fmla="*/ 74 w 168"/>
                <a:gd name="T59" fmla="*/ 38 h 161"/>
                <a:gd name="T60" fmla="*/ 92 w 168"/>
                <a:gd name="T61" fmla="*/ 61 h 161"/>
                <a:gd name="T62" fmla="*/ 92 w 168"/>
                <a:gd name="T63" fmla="*/ 75 h 161"/>
                <a:gd name="T64" fmla="*/ 110 w 168"/>
                <a:gd name="T65" fmla="*/ 83 h 161"/>
                <a:gd name="T66" fmla="*/ 122 w 168"/>
                <a:gd name="T67" fmla="*/ 91 h 161"/>
                <a:gd name="T68" fmla="*/ 122 w 168"/>
                <a:gd name="T69" fmla="*/ 106 h 161"/>
                <a:gd name="T70" fmla="*/ 110 w 168"/>
                <a:gd name="T71" fmla="*/ 106 h 161"/>
                <a:gd name="T72" fmla="*/ 116 w 168"/>
                <a:gd name="T73" fmla="*/ 129 h 161"/>
                <a:gd name="T74" fmla="*/ 130 w 168"/>
                <a:gd name="T75" fmla="*/ 143 h 161"/>
                <a:gd name="T76" fmla="*/ 136 w 168"/>
                <a:gd name="T77" fmla="*/ 165 h 161"/>
                <a:gd name="T78" fmla="*/ 148 w 168"/>
                <a:gd name="T79" fmla="*/ 165 h 161"/>
                <a:gd name="T80" fmla="*/ 148 w 168"/>
                <a:gd name="T81" fmla="*/ 173 h 161"/>
                <a:gd name="T82" fmla="*/ 160 w 168"/>
                <a:gd name="T83" fmla="*/ 181 h 161"/>
                <a:gd name="T84" fmla="*/ 154 w 168"/>
                <a:gd name="T85" fmla="*/ 181 h 161"/>
                <a:gd name="T86" fmla="*/ 172 w 168"/>
                <a:gd name="T87" fmla="*/ 189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0" name="Freeform 4112"/>
            <p:cNvSpPr>
              <a:spLocks/>
            </p:cNvSpPr>
            <p:nvPr/>
          </p:nvSpPr>
          <p:spPr bwMode="auto">
            <a:xfrm>
              <a:off x="5165" y="2705"/>
              <a:ext cx="73" cy="48"/>
            </a:xfrm>
            <a:custGeom>
              <a:avLst/>
              <a:gdLst>
                <a:gd name="T0" fmla="*/ 74 w 72"/>
                <a:gd name="T1" fmla="*/ 8 h 42"/>
                <a:gd name="T2" fmla="*/ 74 w 72"/>
                <a:gd name="T3" fmla="*/ 24 h 42"/>
                <a:gd name="T4" fmla="*/ 68 w 72"/>
                <a:gd name="T5" fmla="*/ 24 h 42"/>
                <a:gd name="T6" fmla="*/ 68 w 72"/>
                <a:gd name="T7" fmla="*/ 39 h 42"/>
                <a:gd name="T8" fmla="*/ 56 w 72"/>
                <a:gd name="T9" fmla="*/ 39 h 42"/>
                <a:gd name="T10" fmla="*/ 30 w 72"/>
                <a:gd name="T11" fmla="*/ 55 h 42"/>
                <a:gd name="T12" fmla="*/ 18 w 72"/>
                <a:gd name="T13" fmla="*/ 55 h 42"/>
                <a:gd name="T14" fmla="*/ 6 w 72"/>
                <a:gd name="T15" fmla="*/ 47 h 42"/>
                <a:gd name="T16" fmla="*/ 0 w 72"/>
                <a:gd name="T17" fmla="*/ 39 h 42"/>
                <a:gd name="T18" fmla="*/ 24 w 72"/>
                <a:gd name="T19" fmla="*/ 39 h 42"/>
                <a:gd name="T20" fmla="*/ 30 w 72"/>
                <a:gd name="T21" fmla="*/ 24 h 42"/>
                <a:gd name="T22" fmla="*/ 30 w 72"/>
                <a:gd name="T23" fmla="*/ 31 h 42"/>
                <a:gd name="T24" fmla="*/ 44 w 72"/>
                <a:gd name="T25" fmla="*/ 39 h 42"/>
                <a:gd name="T26" fmla="*/ 62 w 72"/>
                <a:gd name="T27" fmla="*/ 24 h 42"/>
                <a:gd name="T28" fmla="*/ 62 w 72"/>
                <a:gd name="T29" fmla="*/ 8 h 42"/>
                <a:gd name="T30" fmla="*/ 68 w 72"/>
                <a:gd name="T31" fmla="*/ 0 h 42"/>
                <a:gd name="T32" fmla="*/ 74 w 72"/>
                <a:gd name="T33" fmla="*/ 8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1" name="Freeform 4113"/>
            <p:cNvSpPr>
              <a:spLocks/>
            </p:cNvSpPr>
            <p:nvPr/>
          </p:nvSpPr>
          <p:spPr bwMode="auto">
            <a:xfrm>
              <a:off x="5280" y="2732"/>
              <a:ext cx="18" cy="34"/>
            </a:xfrm>
            <a:custGeom>
              <a:avLst/>
              <a:gdLst>
                <a:gd name="T0" fmla="*/ 18 w 18"/>
                <a:gd name="T1" fmla="*/ 39 h 30"/>
                <a:gd name="T2" fmla="*/ 12 w 18"/>
                <a:gd name="T3" fmla="*/ 39 h 30"/>
                <a:gd name="T4" fmla="*/ 6 w 18"/>
                <a:gd name="T5" fmla="*/ 23 h 30"/>
                <a:gd name="T6" fmla="*/ 0 w 18"/>
                <a:gd name="T7" fmla="*/ 0 h 30"/>
                <a:gd name="T8" fmla="*/ 12 w 18"/>
                <a:gd name="T9" fmla="*/ 16 h 30"/>
                <a:gd name="T10" fmla="*/ 18 w 18"/>
                <a:gd name="T11" fmla="*/ 3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2" name="Freeform 4114"/>
            <p:cNvSpPr>
              <a:spLocks/>
            </p:cNvSpPr>
            <p:nvPr/>
          </p:nvSpPr>
          <p:spPr bwMode="auto">
            <a:xfrm>
              <a:off x="5213" y="2672"/>
              <a:ext cx="42" cy="47"/>
            </a:xfrm>
            <a:custGeom>
              <a:avLst/>
              <a:gdLst>
                <a:gd name="T0" fmla="*/ 43 w 41"/>
                <a:gd name="T1" fmla="*/ 45 h 42"/>
                <a:gd name="T2" fmla="*/ 37 w 41"/>
                <a:gd name="T3" fmla="*/ 53 h 42"/>
                <a:gd name="T4" fmla="*/ 26 w 41"/>
                <a:gd name="T5" fmla="*/ 22 h 42"/>
                <a:gd name="T6" fmla="*/ 12 w 41"/>
                <a:gd name="T7" fmla="*/ 15 h 42"/>
                <a:gd name="T8" fmla="*/ 0 w 41"/>
                <a:gd name="T9" fmla="*/ 0 h 42"/>
                <a:gd name="T10" fmla="*/ 0 w 41"/>
                <a:gd name="T11" fmla="*/ 0 h 42"/>
                <a:gd name="T12" fmla="*/ 18 w 41"/>
                <a:gd name="T13" fmla="*/ 15 h 42"/>
                <a:gd name="T14" fmla="*/ 32 w 41"/>
                <a:gd name="T15" fmla="*/ 30 h 42"/>
                <a:gd name="T16" fmla="*/ 43 w 41"/>
                <a:gd name="T17" fmla="*/ 45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3" name="Freeform 4115"/>
            <p:cNvSpPr>
              <a:spLocks/>
            </p:cNvSpPr>
            <p:nvPr/>
          </p:nvSpPr>
          <p:spPr bwMode="auto">
            <a:xfrm>
              <a:off x="5208" y="2833"/>
              <a:ext cx="5" cy="6"/>
            </a:xfrm>
            <a:custGeom>
              <a:avLst/>
              <a:gdLst>
                <a:gd name="T0" fmla="*/ 4 w 6"/>
                <a:gd name="T1" fmla="*/ 0 h 6"/>
                <a:gd name="T2" fmla="*/ 0 w 6"/>
                <a:gd name="T3" fmla="*/ 6 h 6"/>
                <a:gd name="T4" fmla="*/ 0 w 6"/>
                <a:gd name="T5" fmla="*/ 0 h 6"/>
                <a:gd name="T6" fmla="*/ 4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4" name="Freeform 4116"/>
            <p:cNvSpPr>
              <a:spLocks/>
            </p:cNvSpPr>
            <p:nvPr/>
          </p:nvSpPr>
          <p:spPr bwMode="auto">
            <a:xfrm>
              <a:off x="5099" y="2267"/>
              <a:ext cx="1" cy="7"/>
            </a:xfrm>
            <a:custGeom>
              <a:avLst/>
              <a:gdLst>
                <a:gd name="T0" fmla="*/ 0 w 1"/>
                <a:gd name="T1" fmla="*/ 0 h 6"/>
                <a:gd name="T2" fmla="*/ 0 w 1"/>
                <a:gd name="T3" fmla="*/ 8 h 6"/>
                <a:gd name="T4" fmla="*/ 0 w 1"/>
                <a:gd name="T5" fmla="*/ 8 h 6"/>
                <a:gd name="T6" fmla="*/ 0 w 1"/>
                <a:gd name="T7" fmla="*/ 8 h 6"/>
                <a:gd name="T8" fmla="*/ 0 w 1"/>
                <a:gd name="T9" fmla="*/ 8 h 6"/>
                <a:gd name="T10" fmla="*/ 0 w 1"/>
                <a:gd name="T11" fmla="*/ 8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5" name="Freeform 4117"/>
            <p:cNvSpPr>
              <a:spLocks/>
            </p:cNvSpPr>
            <p:nvPr/>
          </p:nvSpPr>
          <p:spPr bwMode="auto">
            <a:xfrm>
              <a:off x="5099" y="2274"/>
              <a:ext cx="1" cy="7"/>
            </a:xfrm>
            <a:custGeom>
              <a:avLst/>
              <a:gdLst>
                <a:gd name="T0" fmla="*/ 0 w 1"/>
                <a:gd name="T1" fmla="*/ 0 h 6"/>
                <a:gd name="T2" fmla="*/ 0 w 1"/>
                <a:gd name="T3" fmla="*/ 0 h 6"/>
                <a:gd name="T4" fmla="*/ 0 w 1"/>
                <a:gd name="T5" fmla="*/ 0 h 6"/>
                <a:gd name="T6" fmla="*/ 0 w 1"/>
                <a:gd name="T7" fmla="*/ 8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6" name="Freeform 4118"/>
            <p:cNvSpPr>
              <a:spLocks/>
            </p:cNvSpPr>
            <p:nvPr/>
          </p:nvSpPr>
          <p:spPr bwMode="auto">
            <a:xfrm>
              <a:off x="5092" y="229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7" name="Freeform 4119"/>
            <p:cNvSpPr>
              <a:spLocks/>
            </p:cNvSpPr>
            <p:nvPr/>
          </p:nvSpPr>
          <p:spPr bwMode="auto">
            <a:xfrm>
              <a:off x="5086" y="2206"/>
              <a:ext cx="1" cy="2"/>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8" name="Rectangle 4120"/>
            <p:cNvSpPr>
              <a:spLocks noChangeArrowheads="1"/>
            </p:cNvSpPr>
            <p:nvPr/>
          </p:nvSpPr>
          <p:spPr bwMode="auto">
            <a:xfrm>
              <a:off x="5079" y="2193"/>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69" name="Rectangle 4121"/>
            <p:cNvSpPr>
              <a:spLocks noChangeArrowheads="1"/>
            </p:cNvSpPr>
            <p:nvPr/>
          </p:nvSpPr>
          <p:spPr bwMode="auto">
            <a:xfrm>
              <a:off x="5092" y="2247"/>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70" name="Freeform 4122"/>
            <p:cNvSpPr>
              <a:spLocks/>
            </p:cNvSpPr>
            <p:nvPr/>
          </p:nvSpPr>
          <p:spPr bwMode="auto">
            <a:xfrm>
              <a:off x="4055" y="2018"/>
              <a:ext cx="85" cy="128"/>
            </a:xfrm>
            <a:custGeom>
              <a:avLst/>
              <a:gdLst>
                <a:gd name="T0" fmla="*/ 30 w 84"/>
                <a:gd name="T1" fmla="*/ 121 h 114"/>
                <a:gd name="T2" fmla="*/ 30 w 84"/>
                <a:gd name="T3" fmla="*/ 121 h 114"/>
                <a:gd name="T4" fmla="*/ 24 w 84"/>
                <a:gd name="T5" fmla="*/ 113 h 114"/>
                <a:gd name="T6" fmla="*/ 24 w 84"/>
                <a:gd name="T7" fmla="*/ 113 h 114"/>
                <a:gd name="T8" fmla="*/ 18 w 84"/>
                <a:gd name="T9" fmla="*/ 99 h 114"/>
                <a:gd name="T10" fmla="*/ 12 w 84"/>
                <a:gd name="T11" fmla="*/ 75 h 114"/>
                <a:gd name="T12" fmla="*/ 12 w 84"/>
                <a:gd name="T13" fmla="*/ 61 h 114"/>
                <a:gd name="T14" fmla="*/ 0 w 84"/>
                <a:gd name="T15" fmla="*/ 45 h 114"/>
                <a:gd name="T16" fmla="*/ 6 w 84"/>
                <a:gd name="T17" fmla="*/ 38 h 114"/>
                <a:gd name="T18" fmla="*/ 12 w 84"/>
                <a:gd name="T19" fmla="*/ 30 h 114"/>
                <a:gd name="T20" fmla="*/ 0 w 84"/>
                <a:gd name="T21" fmla="*/ 15 h 114"/>
                <a:gd name="T22" fmla="*/ 0 w 84"/>
                <a:gd name="T23" fmla="*/ 0 h 114"/>
                <a:gd name="T24" fmla="*/ 6 w 84"/>
                <a:gd name="T25" fmla="*/ 8 h 114"/>
                <a:gd name="T26" fmla="*/ 12 w 84"/>
                <a:gd name="T27" fmla="*/ 15 h 114"/>
                <a:gd name="T28" fmla="*/ 18 w 84"/>
                <a:gd name="T29" fmla="*/ 8 h 114"/>
                <a:gd name="T30" fmla="*/ 24 w 84"/>
                <a:gd name="T31" fmla="*/ 30 h 114"/>
                <a:gd name="T32" fmla="*/ 44 w 84"/>
                <a:gd name="T33" fmla="*/ 30 h 114"/>
                <a:gd name="T34" fmla="*/ 68 w 84"/>
                <a:gd name="T35" fmla="*/ 30 h 114"/>
                <a:gd name="T36" fmla="*/ 74 w 84"/>
                <a:gd name="T37" fmla="*/ 38 h 114"/>
                <a:gd name="T38" fmla="*/ 74 w 84"/>
                <a:gd name="T39" fmla="*/ 53 h 114"/>
                <a:gd name="T40" fmla="*/ 56 w 84"/>
                <a:gd name="T41" fmla="*/ 61 h 114"/>
                <a:gd name="T42" fmla="*/ 62 w 84"/>
                <a:gd name="T43" fmla="*/ 83 h 114"/>
                <a:gd name="T44" fmla="*/ 68 w 84"/>
                <a:gd name="T45" fmla="*/ 91 h 114"/>
                <a:gd name="T46" fmla="*/ 74 w 84"/>
                <a:gd name="T47" fmla="*/ 68 h 114"/>
                <a:gd name="T48" fmla="*/ 80 w 84"/>
                <a:gd name="T49" fmla="*/ 91 h 114"/>
                <a:gd name="T50" fmla="*/ 86 w 84"/>
                <a:gd name="T51" fmla="*/ 113 h 114"/>
                <a:gd name="T52" fmla="*/ 86 w 84"/>
                <a:gd name="T53" fmla="*/ 129 h 114"/>
                <a:gd name="T54" fmla="*/ 80 w 84"/>
                <a:gd name="T55" fmla="*/ 136 h 114"/>
                <a:gd name="T56" fmla="*/ 86 w 84"/>
                <a:gd name="T57" fmla="*/ 144 h 114"/>
                <a:gd name="T58" fmla="*/ 74 w 84"/>
                <a:gd name="T59" fmla="*/ 121 h 114"/>
                <a:gd name="T60" fmla="*/ 62 w 84"/>
                <a:gd name="T61" fmla="*/ 91 h 114"/>
                <a:gd name="T62" fmla="*/ 56 w 84"/>
                <a:gd name="T63" fmla="*/ 91 h 114"/>
                <a:gd name="T64" fmla="*/ 50 w 84"/>
                <a:gd name="T65" fmla="*/ 75 h 114"/>
                <a:gd name="T66" fmla="*/ 30 w 84"/>
                <a:gd name="T67" fmla="*/ 61 h 114"/>
                <a:gd name="T68" fmla="*/ 24 w 84"/>
                <a:gd name="T69" fmla="*/ 68 h 114"/>
                <a:gd name="T70" fmla="*/ 44 w 84"/>
                <a:gd name="T71" fmla="*/ 75 h 114"/>
                <a:gd name="T72" fmla="*/ 50 w 84"/>
                <a:gd name="T73" fmla="*/ 91 h 114"/>
                <a:gd name="T74" fmla="*/ 50 w 84"/>
                <a:gd name="T75" fmla="*/ 99 h 114"/>
                <a:gd name="T76" fmla="*/ 44 w 84"/>
                <a:gd name="T77" fmla="*/ 121 h 114"/>
                <a:gd name="T78" fmla="*/ 44 w 84"/>
                <a:gd name="T79" fmla="*/ 113 h 114"/>
                <a:gd name="T80" fmla="*/ 36 w 84"/>
                <a:gd name="T81" fmla="*/ 113 h 114"/>
                <a:gd name="T82" fmla="*/ 36 w 84"/>
                <a:gd name="T83" fmla="*/ 121 h 114"/>
                <a:gd name="T84" fmla="*/ 30 w 84"/>
                <a:gd name="T85" fmla="*/ 121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1" name="Freeform 4123"/>
            <p:cNvSpPr>
              <a:spLocks/>
            </p:cNvSpPr>
            <p:nvPr/>
          </p:nvSpPr>
          <p:spPr bwMode="auto">
            <a:xfrm>
              <a:off x="4055" y="1979"/>
              <a:ext cx="62" cy="32"/>
            </a:xfrm>
            <a:custGeom>
              <a:avLst/>
              <a:gdLst>
                <a:gd name="T0" fmla="*/ 38 w 60"/>
                <a:gd name="T1" fmla="*/ 8 h 29"/>
                <a:gd name="T2" fmla="*/ 12 w 60"/>
                <a:gd name="T3" fmla="*/ 0 h 29"/>
                <a:gd name="T4" fmla="*/ 0 w 60"/>
                <a:gd name="T5" fmla="*/ 21 h 29"/>
                <a:gd name="T6" fmla="*/ 6 w 60"/>
                <a:gd name="T7" fmla="*/ 35 h 29"/>
                <a:gd name="T8" fmla="*/ 26 w 60"/>
                <a:gd name="T9" fmla="*/ 35 h 29"/>
                <a:gd name="T10" fmla="*/ 44 w 60"/>
                <a:gd name="T11" fmla="*/ 35 h 29"/>
                <a:gd name="T12" fmla="*/ 64 w 60"/>
                <a:gd name="T13" fmla="*/ 35 h 29"/>
                <a:gd name="T14" fmla="*/ 58 w 60"/>
                <a:gd name="T15" fmla="*/ 21 h 29"/>
                <a:gd name="T16" fmla="*/ 52 w 60"/>
                <a:gd name="T17" fmla="*/ 13 h 29"/>
                <a:gd name="T18" fmla="*/ 38 w 60"/>
                <a:gd name="T19" fmla="*/ 8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2" name="Freeform 4124"/>
            <p:cNvSpPr>
              <a:spLocks/>
            </p:cNvSpPr>
            <p:nvPr/>
          </p:nvSpPr>
          <p:spPr bwMode="auto">
            <a:xfrm>
              <a:off x="4334" y="2281"/>
              <a:ext cx="91" cy="101"/>
            </a:xfrm>
            <a:custGeom>
              <a:avLst/>
              <a:gdLst>
                <a:gd name="T0" fmla="*/ 68 w 90"/>
                <a:gd name="T1" fmla="*/ 83 h 90"/>
                <a:gd name="T2" fmla="*/ 74 w 90"/>
                <a:gd name="T3" fmla="*/ 99 h 90"/>
                <a:gd name="T4" fmla="*/ 62 w 90"/>
                <a:gd name="T5" fmla="*/ 99 h 90"/>
                <a:gd name="T6" fmla="*/ 56 w 90"/>
                <a:gd name="T7" fmla="*/ 99 h 90"/>
                <a:gd name="T8" fmla="*/ 42 w 90"/>
                <a:gd name="T9" fmla="*/ 113 h 90"/>
                <a:gd name="T10" fmla="*/ 30 w 90"/>
                <a:gd name="T11" fmla="*/ 105 h 90"/>
                <a:gd name="T12" fmla="*/ 30 w 90"/>
                <a:gd name="T13" fmla="*/ 105 h 90"/>
                <a:gd name="T14" fmla="*/ 24 w 90"/>
                <a:gd name="T15" fmla="*/ 91 h 90"/>
                <a:gd name="T16" fmla="*/ 18 w 90"/>
                <a:gd name="T17" fmla="*/ 99 h 90"/>
                <a:gd name="T18" fmla="*/ 18 w 90"/>
                <a:gd name="T19" fmla="*/ 83 h 90"/>
                <a:gd name="T20" fmla="*/ 12 w 90"/>
                <a:gd name="T21" fmla="*/ 83 h 90"/>
                <a:gd name="T22" fmla="*/ 6 w 90"/>
                <a:gd name="T23" fmla="*/ 61 h 90"/>
                <a:gd name="T24" fmla="*/ 0 w 90"/>
                <a:gd name="T25" fmla="*/ 38 h 90"/>
                <a:gd name="T26" fmla="*/ 12 w 90"/>
                <a:gd name="T27" fmla="*/ 15 h 90"/>
                <a:gd name="T28" fmla="*/ 50 w 90"/>
                <a:gd name="T29" fmla="*/ 15 h 90"/>
                <a:gd name="T30" fmla="*/ 68 w 90"/>
                <a:gd name="T31" fmla="*/ 22 h 90"/>
                <a:gd name="T32" fmla="*/ 68 w 90"/>
                <a:gd name="T33" fmla="*/ 15 h 90"/>
                <a:gd name="T34" fmla="*/ 74 w 90"/>
                <a:gd name="T35" fmla="*/ 8 h 90"/>
                <a:gd name="T36" fmla="*/ 80 w 90"/>
                <a:gd name="T37" fmla="*/ 15 h 90"/>
                <a:gd name="T38" fmla="*/ 92 w 90"/>
                <a:gd name="T39" fmla="*/ 0 h 90"/>
                <a:gd name="T40" fmla="*/ 92 w 90"/>
                <a:gd name="T41" fmla="*/ 22 h 90"/>
                <a:gd name="T42" fmla="*/ 92 w 90"/>
                <a:gd name="T43" fmla="*/ 45 h 90"/>
                <a:gd name="T44" fmla="*/ 92 w 90"/>
                <a:gd name="T45" fmla="*/ 61 h 90"/>
                <a:gd name="T46" fmla="*/ 80 w 90"/>
                <a:gd name="T47" fmla="*/ 75 h 90"/>
                <a:gd name="T48" fmla="*/ 68 w 90"/>
                <a:gd name="T49" fmla="*/ 83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3" name="Rectangle 4125"/>
            <p:cNvSpPr>
              <a:spLocks noChangeArrowheads="1"/>
            </p:cNvSpPr>
            <p:nvPr/>
          </p:nvSpPr>
          <p:spPr bwMode="auto">
            <a:xfrm>
              <a:off x="5086" y="2308"/>
              <a:ext cx="0" cy="7"/>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74" name="Rectangle 4126"/>
            <p:cNvSpPr>
              <a:spLocks noChangeArrowheads="1"/>
            </p:cNvSpPr>
            <p:nvPr/>
          </p:nvSpPr>
          <p:spPr bwMode="auto">
            <a:xfrm>
              <a:off x="4511" y="2112"/>
              <a:ext cx="5" cy="0"/>
            </a:xfrm>
            <a:prstGeom prst="rect">
              <a:avLst/>
            </a:prstGeom>
            <a:blipFill dpi="0" rotWithShape="0">
              <a:blip r:embed="rId2"/>
              <a:srcRect/>
              <a:tile tx="0" ty="0" sx="100000" sy="100000" flip="none" algn="tl"/>
            </a:blip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75" name="Freeform 4127"/>
            <p:cNvSpPr>
              <a:spLocks/>
            </p:cNvSpPr>
            <p:nvPr/>
          </p:nvSpPr>
          <p:spPr bwMode="auto">
            <a:xfrm>
              <a:off x="4280" y="2112"/>
              <a:ext cx="145" cy="189"/>
            </a:xfrm>
            <a:custGeom>
              <a:avLst/>
              <a:gdLst>
                <a:gd name="T0" fmla="*/ 80 w 144"/>
                <a:gd name="T1" fmla="*/ 53 h 168"/>
                <a:gd name="T2" fmla="*/ 74 w 144"/>
                <a:gd name="T3" fmla="*/ 46 h 168"/>
                <a:gd name="T4" fmla="*/ 66 w 144"/>
                <a:gd name="T5" fmla="*/ 30 h 168"/>
                <a:gd name="T6" fmla="*/ 54 w 144"/>
                <a:gd name="T7" fmla="*/ 38 h 168"/>
                <a:gd name="T8" fmla="*/ 42 w 144"/>
                <a:gd name="T9" fmla="*/ 23 h 168"/>
                <a:gd name="T10" fmla="*/ 42 w 144"/>
                <a:gd name="T11" fmla="*/ 16 h 168"/>
                <a:gd name="T12" fmla="*/ 24 w 144"/>
                <a:gd name="T13" fmla="*/ 0 h 168"/>
                <a:gd name="T14" fmla="*/ 18 w 144"/>
                <a:gd name="T15" fmla="*/ 0 h 168"/>
                <a:gd name="T16" fmla="*/ 24 w 144"/>
                <a:gd name="T17" fmla="*/ 30 h 168"/>
                <a:gd name="T18" fmla="*/ 12 w 144"/>
                <a:gd name="T19" fmla="*/ 23 h 168"/>
                <a:gd name="T20" fmla="*/ 12 w 144"/>
                <a:gd name="T21" fmla="*/ 16 h 168"/>
                <a:gd name="T22" fmla="*/ 6 w 144"/>
                <a:gd name="T23" fmla="*/ 38 h 168"/>
                <a:gd name="T24" fmla="*/ 0 w 144"/>
                <a:gd name="T25" fmla="*/ 46 h 168"/>
                <a:gd name="T26" fmla="*/ 6 w 144"/>
                <a:gd name="T27" fmla="*/ 53 h 168"/>
                <a:gd name="T28" fmla="*/ 6 w 144"/>
                <a:gd name="T29" fmla="*/ 69 h 168"/>
                <a:gd name="T30" fmla="*/ 18 w 144"/>
                <a:gd name="T31" fmla="*/ 69 h 168"/>
                <a:gd name="T32" fmla="*/ 24 w 144"/>
                <a:gd name="T33" fmla="*/ 122 h 168"/>
                <a:gd name="T34" fmla="*/ 36 w 144"/>
                <a:gd name="T35" fmla="*/ 107 h 168"/>
                <a:gd name="T36" fmla="*/ 48 w 144"/>
                <a:gd name="T37" fmla="*/ 114 h 168"/>
                <a:gd name="T38" fmla="*/ 54 w 144"/>
                <a:gd name="T39" fmla="*/ 107 h 168"/>
                <a:gd name="T40" fmla="*/ 66 w 144"/>
                <a:gd name="T41" fmla="*/ 99 h 168"/>
                <a:gd name="T42" fmla="*/ 86 w 144"/>
                <a:gd name="T43" fmla="*/ 122 h 168"/>
                <a:gd name="T44" fmla="*/ 92 w 144"/>
                <a:gd name="T45" fmla="*/ 137 h 168"/>
                <a:gd name="T46" fmla="*/ 104 w 144"/>
                <a:gd name="T47" fmla="*/ 168 h 168"/>
                <a:gd name="T48" fmla="*/ 110 w 144"/>
                <a:gd name="T49" fmla="*/ 190 h 168"/>
                <a:gd name="T50" fmla="*/ 104 w 144"/>
                <a:gd name="T51" fmla="*/ 205 h 168"/>
                <a:gd name="T52" fmla="*/ 122 w 144"/>
                <a:gd name="T53" fmla="*/ 213 h 168"/>
                <a:gd name="T54" fmla="*/ 122 w 144"/>
                <a:gd name="T55" fmla="*/ 205 h 168"/>
                <a:gd name="T56" fmla="*/ 128 w 144"/>
                <a:gd name="T57" fmla="*/ 198 h 168"/>
                <a:gd name="T58" fmla="*/ 134 w 144"/>
                <a:gd name="T59" fmla="*/ 205 h 168"/>
                <a:gd name="T60" fmla="*/ 146 w 144"/>
                <a:gd name="T61" fmla="*/ 190 h 168"/>
                <a:gd name="T62" fmla="*/ 140 w 144"/>
                <a:gd name="T63" fmla="*/ 174 h 168"/>
                <a:gd name="T64" fmla="*/ 140 w 144"/>
                <a:gd name="T65" fmla="*/ 160 h 168"/>
                <a:gd name="T66" fmla="*/ 140 w 144"/>
                <a:gd name="T67" fmla="*/ 160 h 168"/>
                <a:gd name="T68" fmla="*/ 122 w 144"/>
                <a:gd name="T69" fmla="*/ 144 h 168"/>
                <a:gd name="T70" fmla="*/ 116 w 144"/>
                <a:gd name="T71" fmla="*/ 129 h 168"/>
                <a:gd name="T72" fmla="*/ 104 w 144"/>
                <a:gd name="T73" fmla="*/ 114 h 168"/>
                <a:gd name="T74" fmla="*/ 92 w 144"/>
                <a:gd name="T75" fmla="*/ 91 h 168"/>
                <a:gd name="T76" fmla="*/ 66 w 144"/>
                <a:gd name="T77" fmla="*/ 77 h 168"/>
                <a:gd name="T78" fmla="*/ 74 w 144"/>
                <a:gd name="T79" fmla="*/ 69 h 168"/>
                <a:gd name="T80" fmla="*/ 86 w 144"/>
                <a:gd name="T81" fmla="*/ 61 h 168"/>
                <a:gd name="T82" fmla="*/ 80 w 144"/>
                <a:gd name="T83" fmla="*/ 53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6" name="Freeform 4128"/>
            <p:cNvSpPr>
              <a:spLocks/>
            </p:cNvSpPr>
            <p:nvPr/>
          </p:nvSpPr>
          <p:spPr bwMode="auto">
            <a:xfrm>
              <a:off x="4134" y="1972"/>
              <a:ext cx="158" cy="410"/>
            </a:xfrm>
            <a:custGeom>
              <a:avLst/>
              <a:gdLst>
                <a:gd name="T0" fmla="*/ 88 w 155"/>
                <a:gd name="T1" fmla="*/ 112 h 365"/>
                <a:gd name="T2" fmla="*/ 88 w 155"/>
                <a:gd name="T3" fmla="*/ 97 h 365"/>
                <a:gd name="T4" fmla="*/ 100 w 155"/>
                <a:gd name="T5" fmla="*/ 67 h 365"/>
                <a:gd name="T6" fmla="*/ 94 w 155"/>
                <a:gd name="T7" fmla="*/ 21 h 365"/>
                <a:gd name="T8" fmla="*/ 68 w 155"/>
                <a:gd name="T9" fmla="*/ 0 h 365"/>
                <a:gd name="T10" fmla="*/ 62 w 155"/>
                <a:gd name="T11" fmla="*/ 21 h 365"/>
                <a:gd name="T12" fmla="*/ 68 w 155"/>
                <a:gd name="T13" fmla="*/ 37 h 365"/>
                <a:gd name="T14" fmla="*/ 38 w 155"/>
                <a:gd name="T15" fmla="*/ 52 h 365"/>
                <a:gd name="T16" fmla="*/ 38 w 155"/>
                <a:gd name="T17" fmla="*/ 90 h 365"/>
                <a:gd name="T18" fmla="*/ 12 w 155"/>
                <a:gd name="T19" fmla="*/ 120 h 365"/>
                <a:gd name="T20" fmla="*/ 12 w 155"/>
                <a:gd name="T21" fmla="*/ 165 h 365"/>
                <a:gd name="T22" fmla="*/ 6 w 155"/>
                <a:gd name="T23" fmla="*/ 165 h 365"/>
                <a:gd name="T24" fmla="*/ 0 w 155"/>
                <a:gd name="T25" fmla="*/ 188 h 365"/>
                <a:gd name="T26" fmla="*/ 12 w 155"/>
                <a:gd name="T27" fmla="*/ 211 h 365"/>
                <a:gd name="T28" fmla="*/ 24 w 155"/>
                <a:gd name="T29" fmla="*/ 218 h 365"/>
                <a:gd name="T30" fmla="*/ 32 w 155"/>
                <a:gd name="T31" fmla="*/ 218 h 365"/>
                <a:gd name="T32" fmla="*/ 32 w 155"/>
                <a:gd name="T33" fmla="*/ 234 h 365"/>
                <a:gd name="T34" fmla="*/ 44 w 155"/>
                <a:gd name="T35" fmla="*/ 234 h 365"/>
                <a:gd name="T36" fmla="*/ 56 w 155"/>
                <a:gd name="T37" fmla="*/ 272 h 365"/>
                <a:gd name="T38" fmla="*/ 50 w 155"/>
                <a:gd name="T39" fmla="*/ 317 h 365"/>
                <a:gd name="T40" fmla="*/ 62 w 155"/>
                <a:gd name="T41" fmla="*/ 317 h 365"/>
                <a:gd name="T42" fmla="*/ 68 w 155"/>
                <a:gd name="T43" fmla="*/ 317 h 365"/>
                <a:gd name="T44" fmla="*/ 74 w 155"/>
                <a:gd name="T45" fmla="*/ 317 h 365"/>
                <a:gd name="T46" fmla="*/ 88 w 155"/>
                <a:gd name="T47" fmla="*/ 301 h 365"/>
                <a:gd name="T48" fmla="*/ 100 w 155"/>
                <a:gd name="T49" fmla="*/ 286 h 365"/>
                <a:gd name="T50" fmla="*/ 112 w 155"/>
                <a:gd name="T51" fmla="*/ 301 h 365"/>
                <a:gd name="T52" fmla="*/ 130 w 155"/>
                <a:gd name="T53" fmla="*/ 377 h 365"/>
                <a:gd name="T54" fmla="*/ 137 w 155"/>
                <a:gd name="T55" fmla="*/ 385 h 365"/>
                <a:gd name="T56" fmla="*/ 143 w 155"/>
                <a:gd name="T57" fmla="*/ 422 h 365"/>
                <a:gd name="T58" fmla="*/ 143 w 155"/>
                <a:gd name="T59" fmla="*/ 461 h 365"/>
                <a:gd name="T60" fmla="*/ 161 w 155"/>
                <a:gd name="T61" fmla="*/ 430 h 365"/>
                <a:gd name="T62" fmla="*/ 149 w 155"/>
                <a:gd name="T63" fmla="*/ 377 h 365"/>
                <a:gd name="T64" fmla="*/ 130 w 155"/>
                <a:gd name="T65" fmla="*/ 347 h 365"/>
                <a:gd name="T66" fmla="*/ 130 w 155"/>
                <a:gd name="T67" fmla="*/ 325 h 365"/>
                <a:gd name="T68" fmla="*/ 130 w 155"/>
                <a:gd name="T69" fmla="*/ 309 h 365"/>
                <a:gd name="T70" fmla="*/ 106 w 155"/>
                <a:gd name="T71" fmla="*/ 248 h 365"/>
                <a:gd name="T72" fmla="*/ 112 w 155"/>
                <a:gd name="T73" fmla="*/ 226 h 365"/>
                <a:gd name="T74" fmla="*/ 137 w 155"/>
                <a:gd name="T75" fmla="*/ 211 h 365"/>
                <a:gd name="T76" fmla="*/ 155 w 155"/>
                <a:gd name="T77" fmla="*/ 195 h 365"/>
                <a:gd name="T78" fmla="*/ 155 w 155"/>
                <a:gd name="T79" fmla="*/ 173 h 365"/>
                <a:gd name="T80" fmla="*/ 137 w 155"/>
                <a:gd name="T81" fmla="*/ 165 h 365"/>
                <a:gd name="T82" fmla="*/ 124 w 155"/>
                <a:gd name="T83" fmla="*/ 135 h 365"/>
                <a:gd name="T84" fmla="*/ 112 w 155"/>
                <a:gd name="T85" fmla="*/ 112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7" name="Freeform 4129"/>
            <p:cNvSpPr>
              <a:spLocks/>
            </p:cNvSpPr>
            <p:nvPr/>
          </p:nvSpPr>
          <p:spPr bwMode="auto">
            <a:xfrm>
              <a:off x="4637" y="2193"/>
              <a:ext cx="85" cy="135"/>
            </a:xfrm>
            <a:custGeom>
              <a:avLst/>
              <a:gdLst>
                <a:gd name="T0" fmla="*/ 18 w 84"/>
                <a:gd name="T1" fmla="*/ 99 h 120"/>
                <a:gd name="T2" fmla="*/ 18 w 84"/>
                <a:gd name="T3" fmla="*/ 107 h 120"/>
                <a:gd name="T4" fmla="*/ 6 w 84"/>
                <a:gd name="T5" fmla="*/ 83 h 120"/>
                <a:gd name="T6" fmla="*/ 0 w 84"/>
                <a:gd name="T7" fmla="*/ 61 h 120"/>
                <a:gd name="T8" fmla="*/ 12 w 84"/>
                <a:gd name="T9" fmla="*/ 69 h 120"/>
                <a:gd name="T10" fmla="*/ 6 w 84"/>
                <a:gd name="T11" fmla="*/ 38 h 120"/>
                <a:gd name="T12" fmla="*/ 6 w 84"/>
                <a:gd name="T13" fmla="*/ 16 h 120"/>
                <a:gd name="T14" fmla="*/ 6 w 84"/>
                <a:gd name="T15" fmla="*/ 0 h 120"/>
                <a:gd name="T16" fmla="*/ 30 w 84"/>
                <a:gd name="T17" fmla="*/ 8 h 120"/>
                <a:gd name="T18" fmla="*/ 36 w 84"/>
                <a:gd name="T19" fmla="*/ 16 h 120"/>
                <a:gd name="T20" fmla="*/ 44 w 84"/>
                <a:gd name="T21" fmla="*/ 30 h 120"/>
                <a:gd name="T22" fmla="*/ 44 w 84"/>
                <a:gd name="T23" fmla="*/ 46 h 120"/>
                <a:gd name="T24" fmla="*/ 36 w 84"/>
                <a:gd name="T25" fmla="*/ 69 h 120"/>
                <a:gd name="T26" fmla="*/ 30 w 84"/>
                <a:gd name="T27" fmla="*/ 77 h 120"/>
                <a:gd name="T28" fmla="*/ 30 w 84"/>
                <a:gd name="T29" fmla="*/ 91 h 120"/>
                <a:gd name="T30" fmla="*/ 44 w 84"/>
                <a:gd name="T31" fmla="*/ 122 h 120"/>
                <a:gd name="T32" fmla="*/ 50 w 84"/>
                <a:gd name="T33" fmla="*/ 122 h 120"/>
                <a:gd name="T34" fmla="*/ 50 w 84"/>
                <a:gd name="T35" fmla="*/ 114 h 120"/>
                <a:gd name="T36" fmla="*/ 62 w 84"/>
                <a:gd name="T37" fmla="*/ 114 h 120"/>
                <a:gd name="T38" fmla="*/ 68 w 84"/>
                <a:gd name="T39" fmla="*/ 122 h 120"/>
                <a:gd name="T40" fmla="*/ 68 w 84"/>
                <a:gd name="T41" fmla="*/ 122 h 120"/>
                <a:gd name="T42" fmla="*/ 80 w 84"/>
                <a:gd name="T43" fmla="*/ 129 h 120"/>
                <a:gd name="T44" fmla="*/ 74 w 84"/>
                <a:gd name="T45" fmla="*/ 129 h 120"/>
                <a:gd name="T46" fmla="*/ 80 w 84"/>
                <a:gd name="T47" fmla="*/ 144 h 120"/>
                <a:gd name="T48" fmla="*/ 86 w 84"/>
                <a:gd name="T49" fmla="*/ 144 h 120"/>
                <a:gd name="T50" fmla="*/ 80 w 84"/>
                <a:gd name="T51" fmla="*/ 152 h 120"/>
                <a:gd name="T52" fmla="*/ 80 w 84"/>
                <a:gd name="T53" fmla="*/ 144 h 120"/>
                <a:gd name="T54" fmla="*/ 68 w 84"/>
                <a:gd name="T55" fmla="*/ 137 h 120"/>
                <a:gd name="T56" fmla="*/ 62 w 84"/>
                <a:gd name="T57" fmla="*/ 129 h 120"/>
                <a:gd name="T58" fmla="*/ 56 w 84"/>
                <a:gd name="T59" fmla="*/ 122 h 120"/>
                <a:gd name="T60" fmla="*/ 56 w 84"/>
                <a:gd name="T61" fmla="*/ 137 h 120"/>
                <a:gd name="T62" fmla="*/ 36 w 84"/>
                <a:gd name="T63" fmla="*/ 122 h 120"/>
                <a:gd name="T64" fmla="*/ 30 w 84"/>
                <a:gd name="T65" fmla="*/ 129 h 120"/>
                <a:gd name="T66" fmla="*/ 18 w 84"/>
                <a:gd name="T67" fmla="*/ 122 h 120"/>
                <a:gd name="T68" fmla="*/ 18 w 84"/>
                <a:gd name="T69" fmla="*/ 114 h 120"/>
                <a:gd name="T70" fmla="*/ 24 w 84"/>
                <a:gd name="T71" fmla="*/ 99 h 120"/>
                <a:gd name="T72" fmla="*/ 18 w 84"/>
                <a:gd name="T73" fmla="*/ 99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8" name="Freeform 4130"/>
            <p:cNvSpPr>
              <a:spLocks/>
            </p:cNvSpPr>
            <p:nvPr/>
          </p:nvSpPr>
          <p:spPr bwMode="auto">
            <a:xfrm>
              <a:off x="4692" y="2395"/>
              <a:ext cx="86" cy="94"/>
            </a:xfrm>
            <a:custGeom>
              <a:avLst/>
              <a:gdLst>
                <a:gd name="T0" fmla="*/ 70 w 84"/>
                <a:gd name="T1" fmla="*/ 105 h 84"/>
                <a:gd name="T2" fmla="*/ 62 w 84"/>
                <a:gd name="T3" fmla="*/ 91 h 84"/>
                <a:gd name="T4" fmla="*/ 62 w 84"/>
                <a:gd name="T5" fmla="*/ 97 h 84"/>
                <a:gd name="T6" fmla="*/ 44 w 84"/>
                <a:gd name="T7" fmla="*/ 83 h 84"/>
                <a:gd name="T8" fmla="*/ 44 w 84"/>
                <a:gd name="T9" fmla="*/ 60 h 84"/>
                <a:gd name="T10" fmla="*/ 32 w 84"/>
                <a:gd name="T11" fmla="*/ 45 h 84"/>
                <a:gd name="T12" fmla="*/ 26 w 84"/>
                <a:gd name="T13" fmla="*/ 53 h 84"/>
                <a:gd name="T14" fmla="*/ 26 w 84"/>
                <a:gd name="T15" fmla="*/ 53 h 84"/>
                <a:gd name="T16" fmla="*/ 18 w 84"/>
                <a:gd name="T17" fmla="*/ 53 h 84"/>
                <a:gd name="T18" fmla="*/ 12 w 84"/>
                <a:gd name="T19" fmla="*/ 45 h 84"/>
                <a:gd name="T20" fmla="*/ 6 w 84"/>
                <a:gd name="T21" fmla="*/ 60 h 84"/>
                <a:gd name="T22" fmla="*/ 0 w 84"/>
                <a:gd name="T23" fmla="*/ 67 h 84"/>
                <a:gd name="T24" fmla="*/ 6 w 84"/>
                <a:gd name="T25" fmla="*/ 53 h 84"/>
                <a:gd name="T26" fmla="*/ 18 w 84"/>
                <a:gd name="T27" fmla="*/ 38 h 84"/>
                <a:gd name="T28" fmla="*/ 32 w 84"/>
                <a:gd name="T29" fmla="*/ 22 h 84"/>
                <a:gd name="T30" fmla="*/ 32 w 84"/>
                <a:gd name="T31" fmla="*/ 38 h 84"/>
                <a:gd name="T32" fmla="*/ 44 w 84"/>
                <a:gd name="T33" fmla="*/ 38 h 84"/>
                <a:gd name="T34" fmla="*/ 50 w 84"/>
                <a:gd name="T35" fmla="*/ 30 h 84"/>
                <a:gd name="T36" fmla="*/ 50 w 84"/>
                <a:gd name="T37" fmla="*/ 15 h 84"/>
                <a:gd name="T38" fmla="*/ 56 w 84"/>
                <a:gd name="T39" fmla="*/ 15 h 84"/>
                <a:gd name="T40" fmla="*/ 62 w 84"/>
                <a:gd name="T41" fmla="*/ 15 h 84"/>
                <a:gd name="T42" fmla="*/ 62 w 84"/>
                <a:gd name="T43" fmla="*/ 0 h 84"/>
                <a:gd name="T44" fmla="*/ 76 w 84"/>
                <a:gd name="T45" fmla="*/ 8 h 84"/>
                <a:gd name="T46" fmla="*/ 82 w 84"/>
                <a:gd name="T47" fmla="*/ 30 h 84"/>
                <a:gd name="T48" fmla="*/ 88 w 84"/>
                <a:gd name="T49" fmla="*/ 60 h 84"/>
                <a:gd name="T50" fmla="*/ 82 w 84"/>
                <a:gd name="T51" fmla="*/ 75 h 84"/>
                <a:gd name="T52" fmla="*/ 82 w 84"/>
                <a:gd name="T53" fmla="*/ 83 h 84"/>
                <a:gd name="T54" fmla="*/ 76 w 84"/>
                <a:gd name="T55" fmla="*/ 60 h 84"/>
                <a:gd name="T56" fmla="*/ 70 w 84"/>
                <a:gd name="T57" fmla="*/ 67 h 84"/>
                <a:gd name="T58" fmla="*/ 70 w 84"/>
                <a:gd name="T59" fmla="*/ 83 h 84"/>
                <a:gd name="T60" fmla="*/ 70 w 84"/>
                <a:gd name="T61" fmla="*/ 105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9" name="Freeform 4131"/>
            <p:cNvSpPr>
              <a:spLocks/>
            </p:cNvSpPr>
            <p:nvPr/>
          </p:nvSpPr>
          <p:spPr bwMode="auto">
            <a:xfrm>
              <a:off x="4699" y="2369"/>
              <a:ext cx="17" cy="39"/>
            </a:xfrm>
            <a:custGeom>
              <a:avLst/>
              <a:gdLst>
                <a:gd name="T0" fmla="*/ 16 w 18"/>
                <a:gd name="T1" fmla="*/ 0 h 35"/>
                <a:gd name="T2" fmla="*/ 10 w 18"/>
                <a:gd name="T3" fmla="*/ 36 h 35"/>
                <a:gd name="T4" fmla="*/ 10 w 18"/>
                <a:gd name="T5" fmla="*/ 43 h 35"/>
                <a:gd name="T6" fmla="*/ 0 w 18"/>
                <a:gd name="T7" fmla="*/ 29 h 35"/>
                <a:gd name="T8" fmla="*/ 6 w 18"/>
                <a:gd name="T9" fmla="*/ 21 h 35"/>
                <a:gd name="T10" fmla="*/ 6 w 18"/>
                <a:gd name="T11" fmla="*/ 0 h 35"/>
                <a:gd name="T12" fmla="*/ 16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0" name="Freeform 4132"/>
            <p:cNvSpPr>
              <a:spLocks/>
            </p:cNvSpPr>
            <p:nvPr/>
          </p:nvSpPr>
          <p:spPr bwMode="auto">
            <a:xfrm>
              <a:off x="4728" y="2328"/>
              <a:ext cx="25" cy="34"/>
            </a:xfrm>
            <a:custGeom>
              <a:avLst/>
              <a:gdLst>
                <a:gd name="T0" fmla="*/ 20 w 24"/>
                <a:gd name="T1" fmla="*/ 39 h 30"/>
                <a:gd name="T2" fmla="*/ 14 w 24"/>
                <a:gd name="T3" fmla="*/ 31 h 30"/>
                <a:gd name="T4" fmla="*/ 0 w 24"/>
                <a:gd name="T5" fmla="*/ 8 h 30"/>
                <a:gd name="T6" fmla="*/ 14 w 24"/>
                <a:gd name="T7" fmla="*/ 0 h 30"/>
                <a:gd name="T8" fmla="*/ 20 w 24"/>
                <a:gd name="T9" fmla="*/ 16 h 30"/>
                <a:gd name="T10" fmla="*/ 26 w 24"/>
                <a:gd name="T11" fmla="*/ 39 h 30"/>
                <a:gd name="T12" fmla="*/ 20 w 24"/>
                <a:gd name="T13" fmla="*/ 3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1" name="Freeform 4133"/>
            <p:cNvSpPr>
              <a:spLocks/>
            </p:cNvSpPr>
            <p:nvPr/>
          </p:nvSpPr>
          <p:spPr bwMode="auto">
            <a:xfrm>
              <a:off x="4686" y="2348"/>
              <a:ext cx="24" cy="27"/>
            </a:xfrm>
            <a:custGeom>
              <a:avLst/>
              <a:gdLst>
                <a:gd name="T0" fmla="*/ 18 w 24"/>
                <a:gd name="T1" fmla="*/ 8 h 24"/>
                <a:gd name="T2" fmla="*/ 0 w 24"/>
                <a:gd name="T3" fmla="*/ 0 h 24"/>
                <a:gd name="T4" fmla="*/ 0 w 24"/>
                <a:gd name="T5" fmla="*/ 0 h 24"/>
                <a:gd name="T6" fmla="*/ 6 w 24"/>
                <a:gd name="T7" fmla="*/ 30 h 24"/>
                <a:gd name="T8" fmla="*/ 24 w 24"/>
                <a:gd name="T9" fmla="*/ 16 h 24"/>
                <a:gd name="T10" fmla="*/ 24 w 24"/>
                <a:gd name="T11" fmla="*/ 8 h 24"/>
                <a:gd name="T12" fmla="*/ 18 w 24"/>
                <a:gd name="T13" fmla="*/ 8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2" name="Freeform 4134"/>
            <p:cNvSpPr>
              <a:spLocks/>
            </p:cNvSpPr>
            <p:nvPr/>
          </p:nvSpPr>
          <p:spPr bwMode="auto">
            <a:xfrm>
              <a:off x="4607" y="2362"/>
              <a:ext cx="42" cy="60"/>
            </a:xfrm>
            <a:custGeom>
              <a:avLst/>
              <a:gdLst>
                <a:gd name="T0" fmla="*/ 42 w 42"/>
                <a:gd name="T1" fmla="*/ 16 h 53"/>
                <a:gd name="T2" fmla="*/ 12 w 42"/>
                <a:gd name="T3" fmla="*/ 52 h 53"/>
                <a:gd name="T4" fmla="*/ 0 w 42"/>
                <a:gd name="T5" fmla="*/ 68 h 53"/>
                <a:gd name="T6" fmla="*/ 0 w 42"/>
                <a:gd name="T7" fmla="*/ 60 h 53"/>
                <a:gd name="T8" fmla="*/ 12 w 42"/>
                <a:gd name="T9" fmla="*/ 45 h 53"/>
                <a:gd name="T10" fmla="*/ 30 w 42"/>
                <a:gd name="T11" fmla="*/ 23 h 53"/>
                <a:gd name="T12" fmla="*/ 30 w 42"/>
                <a:gd name="T13" fmla="*/ 8 h 53"/>
                <a:gd name="T14" fmla="*/ 36 w 42"/>
                <a:gd name="T15" fmla="*/ 8 h 53"/>
                <a:gd name="T16" fmla="*/ 36 w 42"/>
                <a:gd name="T17" fmla="*/ 0 h 53"/>
                <a:gd name="T18" fmla="*/ 42 w 42"/>
                <a:gd name="T19" fmla="*/ 16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3" name="Freeform 4135"/>
            <p:cNvSpPr>
              <a:spLocks/>
            </p:cNvSpPr>
            <p:nvPr/>
          </p:nvSpPr>
          <p:spPr bwMode="auto">
            <a:xfrm>
              <a:off x="4649" y="2315"/>
              <a:ext cx="24" cy="20"/>
            </a:xfrm>
            <a:custGeom>
              <a:avLst/>
              <a:gdLst>
                <a:gd name="T0" fmla="*/ 24 w 24"/>
                <a:gd name="T1" fmla="*/ 14 h 18"/>
                <a:gd name="T2" fmla="*/ 24 w 24"/>
                <a:gd name="T3" fmla="*/ 22 h 18"/>
                <a:gd name="T4" fmla="*/ 12 w 24"/>
                <a:gd name="T5" fmla="*/ 8 h 18"/>
                <a:gd name="T6" fmla="*/ 0 w 24"/>
                <a:gd name="T7" fmla="*/ 0 h 18"/>
                <a:gd name="T8" fmla="*/ 24 w 24"/>
                <a:gd name="T9" fmla="*/ 0 h 18"/>
                <a:gd name="T10" fmla="*/ 24 w 24"/>
                <a:gd name="T11" fmla="*/ 1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4" name="Freeform 4136"/>
            <p:cNvSpPr>
              <a:spLocks/>
            </p:cNvSpPr>
            <p:nvPr/>
          </p:nvSpPr>
          <p:spPr bwMode="auto">
            <a:xfrm>
              <a:off x="4728" y="2355"/>
              <a:ext cx="18" cy="33"/>
            </a:xfrm>
            <a:custGeom>
              <a:avLst/>
              <a:gdLst>
                <a:gd name="T0" fmla="*/ 12 w 18"/>
                <a:gd name="T1" fmla="*/ 8 h 29"/>
                <a:gd name="T2" fmla="*/ 18 w 18"/>
                <a:gd name="T3" fmla="*/ 31 h 29"/>
                <a:gd name="T4" fmla="*/ 18 w 18"/>
                <a:gd name="T5" fmla="*/ 31 h 29"/>
                <a:gd name="T6" fmla="*/ 12 w 18"/>
                <a:gd name="T7" fmla="*/ 38 h 29"/>
                <a:gd name="T8" fmla="*/ 6 w 18"/>
                <a:gd name="T9" fmla="*/ 16 h 29"/>
                <a:gd name="T10" fmla="*/ 0 w 18"/>
                <a:gd name="T11" fmla="*/ 0 h 29"/>
                <a:gd name="T12" fmla="*/ 12 w 18"/>
                <a:gd name="T13" fmla="*/ 8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5" name="Freeform 4137"/>
            <p:cNvSpPr>
              <a:spLocks/>
            </p:cNvSpPr>
            <p:nvPr/>
          </p:nvSpPr>
          <p:spPr bwMode="auto">
            <a:xfrm>
              <a:off x="4710" y="2335"/>
              <a:ext cx="12" cy="13"/>
            </a:xfrm>
            <a:custGeom>
              <a:avLst/>
              <a:gdLst>
                <a:gd name="T0" fmla="*/ 12 w 12"/>
                <a:gd name="T1" fmla="*/ 14 h 12"/>
                <a:gd name="T2" fmla="*/ 0 w 12"/>
                <a:gd name="T3" fmla="*/ 8 h 12"/>
                <a:gd name="T4" fmla="*/ 0 w 12"/>
                <a:gd name="T5" fmla="*/ 8 h 12"/>
                <a:gd name="T6" fmla="*/ 0 w 12"/>
                <a:gd name="T7" fmla="*/ 0 h 12"/>
                <a:gd name="T8" fmla="*/ 12 w 12"/>
                <a:gd name="T9" fmla="*/ 14 h 12"/>
                <a:gd name="T10" fmla="*/ 12 w 12"/>
                <a:gd name="T11" fmla="*/ 1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6" name="Freeform 4138"/>
            <p:cNvSpPr>
              <a:spLocks/>
            </p:cNvSpPr>
            <p:nvPr/>
          </p:nvSpPr>
          <p:spPr bwMode="auto">
            <a:xfrm>
              <a:off x="4722" y="2388"/>
              <a:ext cx="19" cy="7"/>
            </a:xfrm>
            <a:custGeom>
              <a:avLst/>
              <a:gdLst>
                <a:gd name="T0" fmla="*/ 20 w 18"/>
                <a:gd name="T1" fmla="*/ 8 h 6"/>
                <a:gd name="T2" fmla="*/ 14 w 18"/>
                <a:gd name="T3" fmla="*/ 0 h 6"/>
                <a:gd name="T4" fmla="*/ 0 w 18"/>
                <a:gd name="T5" fmla="*/ 8 h 6"/>
                <a:gd name="T6" fmla="*/ 20 w 18"/>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7" name="Freeform 4139"/>
            <p:cNvSpPr>
              <a:spLocks/>
            </p:cNvSpPr>
            <p:nvPr/>
          </p:nvSpPr>
          <p:spPr bwMode="auto">
            <a:xfrm>
              <a:off x="4716" y="2362"/>
              <a:ext cx="6" cy="39"/>
            </a:xfrm>
            <a:custGeom>
              <a:avLst/>
              <a:gdLst>
                <a:gd name="T0" fmla="*/ 6 w 6"/>
                <a:gd name="T1" fmla="*/ 0 h 35"/>
                <a:gd name="T2" fmla="*/ 6 w 6"/>
                <a:gd name="T3" fmla="*/ 8 h 35"/>
                <a:gd name="T4" fmla="*/ 6 w 6"/>
                <a:gd name="T5" fmla="*/ 29 h 35"/>
                <a:gd name="T6" fmla="*/ 0 w 6"/>
                <a:gd name="T7" fmla="*/ 43 h 35"/>
                <a:gd name="T8" fmla="*/ 6 w 6"/>
                <a:gd name="T9" fmla="*/ 22 h 35"/>
                <a:gd name="T10" fmla="*/ 6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8" name="Freeform 4140"/>
            <p:cNvSpPr>
              <a:spLocks/>
            </p:cNvSpPr>
            <p:nvPr/>
          </p:nvSpPr>
          <p:spPr bwMode="auto">
            <a:xfrm>
              <a:off x="4238" y="2152"/>
              <a:ext cx="151" cy="330"/>
            </a:xfrm>
            <a:custGeom>
              <a:avLst/>
              <a:gdLst>
                <a:gd name="T0" fmla="*/ 55 w 149"/>
                <a:gd name="T1" fmla="*/ 288 h 293"/>
                <a:gd name="T2" fmla="*/ 49 w 149"/>
                <a:gd name="T3" fmla="*/ 265 h 293"/>
                <a:gd name="T4" fmla="*/ 55 w 149"/>
                <a:gd name="T5" fmla="*/ 243 h 293"/>
                <a:gd name="T6" fmla="*/ 55 w 149"/>
                <a:gd name="T7" fmla="*/ 221 h 293"/>
                <a:gd name="T8" fmla="*/ 55 w 149"/>
                <a:gd name="T9" fmla="*/ 182 h 293"/>
                <a:gd name="T10" fmla="*/ 73 w 149"/>
                <a:gd name="T11" fmla="*/ 175 h 293"/>
                <a:gd name="T12" fmla="*/ 73 w 149"/>
                <a:gd name="T13" fmla="*/ 198 h 293"/>
                <a:gd name="T14" fmla="*/ 85 w 149"/>
                <a:gd name="T15" fmla="*/ 198 h 293"/>
                <a:gd name="T16" fmla="*/ 103 w 149"/>
                <a:gd name="T17" fmla="*/ 213 h 293"/>
                <a:gd name="T18" fmla="*/ 109 w 149"/>
                <a:gd name="T19" fmla="*/ 229 h 293"/>
                <a:gd name="T20" fmla="*/ 103 w 149"/>
                <a:gd name="T21" fmla="*/ 205 h 293"/>
                <a:gd name="T22" fmla="*/ 97 w 149"/>
                <a:gd name="T23" fmla="*/ 182 h 293"/>
                <a:gd name="T24" fmla="*/ 109 w 149"/>
                <a:gd name="T25" fmla="*/ 160 h 293"/>
                <a:gd name="T26" fmla="*/ 147 w 149"/>
                <a:gd name="T27" fmla="*/ 160 h 293"/>
                <a:gd name="T28" fmla="*/ 153 w 149"/>
                <a:gd name="T29" fmla="*/ 144 h 293"/>
                <a:gd name="T30" fmla="*/ 147 w 149"/>
                <a:gd name="T31" fmla="*/ 122 h 293"/>
                <a:gd name="T32" fmla="*/ 135 w 149"/>
                <a:gd name="T33" fmla="*/ 91 h 293"/>
                <a:gd name="T34" fmla="*/ 129 w 149"/>
                <a:gd name="T35" fmla="*/ 77 h 293"/>
                <a:gd name="T36" fmla="*/ 109 w 149"/>
                <a:gd name="T37" fmla="*/ 53 h 293"/>
                <a:gd name="T38" fmla="*/ 97 w 149"/>
                <a:gd name="T39" fmla="*/ 61 h 293"/>
                <a:gd name="T40" fmla="*/ 91 w 149"/>
                <a:gd name="T41" fmla="*/ 69 h 293"/>
                <a:gd name="T42" fmla="*/ 79 w 149"/>
                <a:gd name="T43" fmla="*/ 61 h 293"/>
                <a:gd name="T44" fmla="*/ 67 w 149"/>
                <a:gd name="T45" fmla="*/ 77 h 293"/>
                <a:gd name="T46" fmla="*/ 61 w 149"/>
                <a:gd name="T47" fmla="*/ 23 h 293"/>
                <a:gd name="T48" fmla="*/ 49 w 149"/>
                <a:gd name="T49" fmla="*/ 23 h 293"/>
                <a:gd name="T50" fmla="*/ 49 w 149"/>
                <a:gd name="T51" fmla="*/ 8 h 293"/>
                <a:gd name="T52" fmla="*/ 43 w 149"/>
                <a:gd name="T53" fmla="*/ 0 h 293"/>
                <a:gd name="T54" fmla="*/ 29 w 149"/>
                <a:gd name="T55" fmla="*/ 8 h 293"/>
                <a:gd name="T56" fmla="*/ 24 w 149"/>
                <a:gd name="T57" fmla="*/ 16 h 293"/>
                <a:gd name="T58" fmla="*/ 6 w 149"/>
                <a:gd name="T59" fmla="*/ 23 h 293"/>
                <a:gd name="T60" fmla="*/ 0 w 149"/>
                <a:gd name="T61" fmla="*/ 53 h 293"/>
                <a:gd name="T62" fmla="*/ 0 w 149"/>
                <a:gd name="T63" fmla="*/ 46 h 293"/>
                <a:gd name="T64" fmla="*/ 12 w 149"/>
                <a:gd name="T65" fmla="*/ 77 h 293"/>
                <a:gd name="T66" fmla="*/ 24 w 149"/>
                <a:gd name="T67" fmla="*/ 107 h 293"/>
                <a:gd name="T68" fmla="*/ 29 w 149"/>
                <a:gd name="T69" fmla="*/ 107 h 293"/>
                <a:gd name="T70" fmla="*/ 24 w 149"/>
                <a:gd name="T71" fmla="*/ 122 h 293"/>
                <a:gd name="T72" fmla="*/ 24 w 149"/>
                <a:gd name="T73" fmla="*/ 130 h 293"/>
                <a:gd name="T74" fmla="*/ 24 w 149"/>
                <a:gd name="T75" fmla="*/ 144 h 293"/>
                <a:gd name="T76" fmla="*/ 35 w 149"/>
                <a:gd name="T77" fmla="*/ 160 h 293"/>
                <a:gd name="T78" fmla="*/ 43 w 149"/>
                <a:gd name="T79" fmla="*/ 175 h 293"/>
                <a:gd name="T80" fmla="*/ 49 w 149"/>
                <a:gd name="T81" fmla="*/ 198 h 293"/>
                <a:gd name="T82" fmla="*/ 55 w 149"/>
                <a:gd name="T83" fmla="*/ 229 h 293"/>
                <a:gd name="T84" fmla="*/ 43 w 149"/>
                <a:gd name="T85" fmla="*/ 259 h 293"/>
                <a:gd name="T86" fmla="*/ 43 w 149"/>
                <a:gd name="T87" fmla="*/ 259 h 293"/>
                <a:gd name="T88" fmla="*/ 35 w 149"/>
                <a:gd name="T89" fmla="*/ 288 h 293"/>
                <a:gd name="T90" fmla="*/ 35 w 149"/>
                <a:gd name="T91" fmla="*/ 311 h 293"/>
                <a:gd name="T92" fmla="*/ 35 w 149"/>
                <a:gd name="T93" fmla="*/ 311 h 293"/>
                <a:gd name="T94" fmla="*/ 49 w 149"/>
                <a:gd name="T95" fmla="*/ 319 h 293"/>
                <a:gd name="T96" fmla="*/ 55 w 149"/>
                <a:gd name="T97" fmla="*/ 333 h 293"/>
                <a:gd name="T98" fmla="*/ 61 w 149"/>
                <a:gd name="T99" fmla="*/ 341 h 293"/>
                <a:gd name="T100" fmla="*/ 67 w 149"/>
                <a:gd name="T101" fmla="*/ 356 h 293"/>
                <a:gd name="T102" fmla="*/ 73 w 149"/>
                <a:gd name="T103" fmla="*/ 349 h 293"/>
                <a:gd name="T104" fmla="*/ 85 w 149"/>
                <a:gd name="T105" fmla="*/ 364 h 293"/>
                <a:gd name="T106" fmla="*/ 85 w 149"/>
                <a:gd name="T107" fmla="*/ 372 h 293"/>
                <a:gd name="T108" fmla="*/ 97 w 149"/>
                <a:gd name="T109" fmla="*/ 372 h 293"/>
                <a:gd name="T110" fmla="*/ 103 w 149"/>
                <a:gd name="T111" fmla="*/ 364 h 293"/>
                <a:gd name="T112" fmla="*/ 97 w 149"/>
                <a:gd name="T113" fmla="*/ 341 h 293"/>
                <a:gd name="T114" fmla="*/ 79 w 149"/>
                <a:gd name="T115" fmla="*/ 341 h 293"/>
                <a:gd name="T116" fmla="*/ 73 w 149"/>
                <a:gd name="T117" fmla="*/ 325 h 293"/>
                <a:gd name="T118" fmla="*/ 67 w 149"/>
                <a:gd name="T119" fmla="*/ 311 h 293"/>
                <a:gd name="T120" fmla="*/ 61 w 149"/>
                <a:gd name="T121" fmla="*/ 288 h 293"/>
                <a:gd name="T122" fmla="*/ 55 w 149"/>
                <a:gd name="T123" fmla="*/ 288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9" name="Freeform 4141"/>
            <p:cNvSpPr>
              <a:spLocks/>
            </p:cNvSpPr>
            <p:nvPr/>
          </p:nvSpPr>
          <p:spPr bwMode="auto">
            <a:xfrm>
              <a:off x="4304" y="2093"/>
              <a:ext cx="157" cy="322"/>
            </a:xfrm>
            <a:custGeom>
              <a:avLst/>
              <a:gdLst>
                <a:gd name="T0" fmla="*/ 48 w 156"/>
                <a:gd name="T1" fmla="*/ 68 h 287"/>
                <a:gd name="T2" fmla="*/ 30 w 156"/>
                <a:gd name="T3" fmla="*/ 61 h 287"/>
                <a:gd name="T4" fmla="*/ 18 w 156"/>
                <a:gd name="T5" fmla="*/ 38 h 287"/>
                <a:gd name="T6" fmla="*/ 6 w 156"/>
                <a:gd name="T7" fmla="*/ 15 h 287"/>
                <a:gd name="T8" fmla="*/ 18 w 156"/>
                <a:gd name="T9" fmla="*/ 15 h 287"/>
                <a:gd name="T10" fmla="*/ 30 w 156"/>
                <a:gd name="T11" fmla="*/ 15 h 287"/>
                <a:gd name="T12" fmla="*/ 42 w 156"/>
                <a:gd name="T13" fmla="*/ 15 h 287"/>
                <a:gd name="T14" fmla="*/ 60 w 156"/>
                <a:gd name="T15" fmla="*/ 0 h 287"/>
                <a:gd name="T16" fmla="*/ 86 w 156"/>
                <a:gd name="T17" fmla="*/ 22 h 287"/>
                <a:gd name="T18" fmla="*/ 110 w 156"/>
                <a:gd name="T19" fmla="*/ 45 h 287"/>
                <a:gd name="T20" fmla="*/ 92 w 156"/>
                <a:gd name="T21" fmla="*/ 61 h 287"/>
                <a:gd name="T22" fmla="*/ 80 w 156"/>
                <a:gd name="T23" fmla="*/ 83 h 287"/>
                <a:gd name="T24" fmla="*/ 86 w 156"/>
                <a:gd name="T25" fmla="*/ 128 h 287"/>
                <a:gd name="T26" fmla="*/ 116 w 156"/>
                <a:gd name="T27" fmla="*/ 166 h 287"/>
                <a:gd name="T28" fmla="*/ 140 w 156"/>
                <a:gd name="T29" fmla="*/ 196 h 287"/>
                <a:gd name="T30" fmla="*/ 158 w 156"/>
                <a:gd name="T31" fmla="*/ 265 h 287"/>
                <a:gd name="T32" fmla="*/ 158 w 156"/>
                <a:gd name="T33" fmla="*/ 279 h 287"/>
                <a:gd name="T34" fmla="*/ 140 w 156"/>
                <a:gd name="T35" fmla="*/ 302 h 287"/>
                <a:gd name="T36" fmla="*/ 116 w 156"/>
                <a:gd name="T37" fmla="*/ 318 h 287"/>
                <a:gd name="T38" fmla="*/ 116 w 156"/>
                <a:gd name="T39" fmla="*/ 331 h 287"/>
                <a:gd name="T40" fmla="*/ 116 w 156"/>
                <a:gd name="T41" fmla="*/ 339 h 287"/>
                <a:gd name="T42" fmla="*/ 92 w 156"/>
                <a:gd name="T43" fmla="*/ 361 h 287"/>
                <a:gd name="T44" fmla="*/ 86 w 156"/>
                <a:gd name="T45" fmla="*/ 331 h 287"/>
                <a:gd name="T46" fmla="*/ 86 w 156"/>
                <a:gd name="T47" fmla="*/ 310 h 287"/>
                <a:gd name="T48" fmla="*/ 104 w 156"/>
                <a:gd name="T49" fmla="*/ 310 h 287"/>
                <a:gd name="T50" fmla="*/ 110 w 156"/>
                <a:gd name="T51" fmla="*/ 287 h 287"/>
                <a:gd name="T52" fmla="*/ 122 w 156"/>
                <a:gd name="T53" fmla="*/ 257 h 287"/>
                <a:gd name="T54" fmla="*/ 122 w 156"/>
                <a:gd name="T55" fmla="*/ 211 h 287"/>
                <a:gd name="T56" fmla="*/ 116 w 156"/>
                <a:gd name="T57" fmla="*/ 182 h 287"/>
                <a:gd name="T58" fmla="*/ 98 w 156"/>
                <a:gd name="T59" fmla="*/ 166 h 287"/>
                <a:gd name="T60" fmla="*/ 80 w 156"/>
                <a:gd name="T61" fmla="*/ 136 h 287"/>
                <a:gd name="T62" fmla="*/ 42 w 156"/>
                <a:gd name="T63" fmla="*/ 99 h 287"/>
                <a:gd name="T64" fmla="*/ 60 w 156"/>
                <a:gd name="T65" fmla="*/ 83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0" name="Freeform 4142"/>
            <p:cNvSpPr>
              <a:spLocks/>
            </p:cNvSpPr>
            <p:nvPr/>
          </p:nvSpPr>
          <p:spPr bwMode="auto">
            <a:xfrm>
              <a:off x="3406" y="2025"/>
              <a:ext cx="13" cy="34"/>
            </a:xfrm>
            <a:custGeom>
              <a:avLst/>
              <a:gdLst>
                <a:gd name="T0" fmla="*/ 8 w 12"/>
                <a:gd name="T1" fmla="*/ 39 h 30"/>
                <a:gd name="T2" fmla="*/ 8 w 12"/>
                <a:gd name="T3" fmla="*/ 39 h 30"/>
                <a:gd name="T4" fmla="*/ 0 w 12"/>
                <a:gd name="T5" fmla="*/ 39 h 30"/>
                <a:gd name="T6" fmla="*/ 0 w 12"/>
                <a:gd name="T7" fmla="*/ 16 h 30"/>
                <a:gd name="T8" fmla="*/ 8 w 12"/>
                <a:gd name="T9" fmla="*/ 0 h 30"/>
                <a:gd name="T10" fmla="*/ 14 w 12"/>
                <a:gd name="T11" fmla="*/ 23 h 30"/>
                <a:gd name="T12" fmla="*/ 8 w 12"/>
                <a:gd name="T13" fmla="*/ 3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1" name="Freeform 4143"/>
            <p:cNvSpPr>
              <a:spLocks/>
            </p:cNvSpPr>
            <p:nvPr/>
          </p:nvSpPr>
          <p:spPr bwMode="auto">
            <a:xfrm>
              <a:off x="3255" y="1722"/>
              <a:ext cx="364" cy="323"/>
            </a:xfrm>
            <a:custGeom>
              <a:avLst/>
              <a:gdLst>
                <a:gd name="T0" fmla="*/ 37 w 358"/>
                <a:gd name="T1" fmla="*/ 152 h 287"/>
                <a:gd name="T2" fmla="*/ 43 w 358"/>
                <a:gd name="T3" fmla="*/ 114 h 287"/>
                <a:gd name="T4" fmla="*/ 29 w 358"/>
                <a:gd name="T5" fmla="*/ 91 h 287"/>
                <a:gd name="T6" fmla="*/ 6 w 358"/>
                <a:gd name="T7" fmla="*/ 46 h 287"/>
                <a:gd name="T8" fmla="*/ 0 w 358"/>
                <a:gd name="T9" fmla="*/ 8 h 287"/>
                <a:gd name="T10" fmla="*/ 6 w 358"/>
                <a:gd name="T11" fmla="*/ 0 h 287"/>
                <a:gd name="T12" fmla="*/ 29 w 358"/>
                <a:gd name="T13" fmla="*/ 23 h 287"/>
                <a:gd name="T14" fmla="*/ 61 w 358"/>
                <a:gd name="T15" fmla="*/ 0 h 287"/>
                <a:gd name="T16" fmla="*/ 61 w 358"/>
                <a:gd name="T17" fmla="*/ 23 h 287"/>
                <a:gd name="T18" fmla="*/ 92 w 358"/>
                <a:gd name="T19" fmla="*/ 53 h 287"/>
                <a:gd name="T20" fmla="*/ 141 w 358"/>
                <a:gd name="T21" fmla="*/ 77 h 287"/>
                <a:gd name="T22" fmla="*/ 167 w 358"/>
                <a:gd name="T23" fmla="*/ 77 h 287"/>
                <a:gd name="T24" fmla="*/ 167 w 358"/>
                <a:gd name="T25" fmla="*/ 61 h 287"/>
                <a:gd name="T26" fmla="*/ 185 w 358"/>
                <a:gd name="T27" fmla="*/ 46 h 287"/>
                <a:gd name="T28" fmla="*/ 223 w 358"/>
                <a:gd name="T29" fmla="*/ 38 h 287"/>
                <a:gd name="T30" fmla="*/ 265 w 358"/>
                <a:gd name="T31" fmla="*/ 61 h 287"/>
                <a:gd name="T32" fmla="*/ 297 w 358"/>
                <a:gd name="T33" fmla="*/ 77 h 287"/>
                <a:gd name="T34" fmla="*/ 297 w 358"/>
                <a:gd name="T35" fmla="*/ 129 h 287"/>
                <a:gd name="T36" fmla="*/ 297 w 358"/>
                <a:gd name="T37" fmla="*/ 152 h 287"/>
                <a:gd name="T38" fmla="*/ 303 w 358"/>
                <a:gd name="T39" fmla="*/ 160 h 287"/>
                <a:gd name="T40" fmla="*/ 309 w 358"/>
                <a:gd name="T41" fmla="*/ 205 h 287"/>
                <a:gd name="T42" fmla="*/ 333 w 358"/>
                <a:gd name="T43" fmla="*/ 221 h 287"/>
                <a:gd name="T44" fmla="*/ 347 w 358"/>
                <a:gd name="T45" fmla="*/ 281 h 287"/>
                <a:gd name="T46" fmla="*/ 364 w 358"/>
                <a:gd name="T47" fmla="*/ 317 h 287"/>
                <a:gd name="T48" fmla="*/ 370 w 358"/>
                <a:gd name="T49" fmla="*/ 333 h 287"/>
                <a:gd name="T50" fmla="*/ 347 w 358"/>
                <a:gd name="T51" fmla="*/ 348 h 287"/>
                <a:gd name="T52" fmla="*/ 327 w 358"/>
                <a:gd name="T53" fmla="*/ 364 h 287"/>
                <a:gd name="T54" fmla="*/ 285 w 358"/>
                <a:gd name="T55" fmla="*/ 356 h 287"/>
                <a:gd name="T56" fmla="*/ 253 w 358"/>
                <a:gd name="T57" fmla="*/ 317 h 287"/>
                <a:gd name="T58" fmla="*/ 197 w 358"/>
                <a:gd name="T59" fmla="*/ 325 h 287"/>
                <a:gd name="T60" fmla="*/ 167 w 358"/>
                <a:gd name="T61" fmla="*/ 303 h 287"/>
                <a:gd name="T62" fmla="*/ 141 w 358"/>
                <a:gd name="T63" fmla="*/ 266 h 287"/>
                <a:gd name="T64" fmla="*/ 117 w 358"/>
                <a:gd name="T65" fmla="*/ 243 h 287"/>
                <a:gd name="T66" fmla="*/ 111 w 358"/>
                <a:gd name="T67" fmla="*/ 235 h 287"/>
                <a:gd name="T68" fmla="*/ 105 w 358"/>
                <a:gd name="T69" fmla="*/ 243 h 287"/>
                <a:gd name="T70" fmla="*/ 92 w 358"/>
                <a:gd name="T71" fmla="*/ 221 h 287"/>
                <a:gd name="T72" fmla="*/ 85 w 358"/>
                <a:gd name="T73" fmla="*/ 198 h 287"/>
                <a:gd name="T74" fmla="*/ 61 w 358"/>
                <a:gd name="T75" fmla="*/ 174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2" name="Freeform 4144"/>
            <p:cNvSpPr>
              <a:spLocks/>
            </p:cNvSpPr>
            <p:nvPr/>
          </p:nvSpPr>
          <p:spPr bwMode="auto">
            <a:xfrm>
              <a:off x="3183" y="1776"/>
              <a:ext cx="175" cy="183"/>
            </a:xfrm>
            <a:custGeom>
              <a:avLst/>
              <a:gdLst>
                <a:gd name="T0" fmla="*/ 109 w 173"/>
                <a:gd name="T1" fmla="*/ 92 h 162"/>
                <a:gd name="T2" fmla="*/ 109 w 173"/>
                <a:gd name="T3" fmla="*/ 77 h 162"/>
                <a:gd name="T4" fmla="*/ 115 w 173"/>
                <a:gd name="T5" fmla="*/ 53 h 162"/>
                <a:gd name="T6" fmla="*/ 115 w 173"/>
                <a:gd name="T7" fmla="*/ 38 h 162"/>
                <a:gd name="T8" fmla="*/ 103 w 173"/>
                <a:gd name="T9" fmla="*/ 31 h 162"/>
                <a:gd name="T10" fmla="*/ 92 w 173"/>
                <a:gd name="T11" fmla="*/ 8 h 162"/>
                <a:gd name="T12" fmla="*/ 80 w 173"/>
                <a:gd name="T13" fmla="*/ 8 h 162"/>
                <a:gd name="T14" fmla="*/ 74 w 173"/>
                <a:gd name="T15" fmla="*/ 0 h 162"/>
                <a:gd name="T16" fmla="*/ 56 w 173"/>
                <a:gd name="T17" fmla="*/ 0 h 162"/>
                <a:gd name="T18" fmla="*/ 50 w 173"/>
                <a:gd name="T19" fmla="*/ 8 h 162"/>
                <a:gd name="T20" fmla="*/ 30 w 173"/>
                <a:gd name="T21" fmla="*/ 23 h 162"/>
                <a:gd name="T22" fmla="*/ 30 w 173"/>
                <a:gd name="T23" fmla="*/ 77 h 162"/>
                <a:gd name="T24" fmla="*/ 18 w 173"/>
                <a:gd name="T25" fmla="*/ 85 h 162"/>
                <a:gd name="T26" fmla="*/ 0 w 173"/>
                <a:gd name="T27" fmla="*/ 99 h 162"/>
                <a:gd name="T28" fmla="*/ 12 w 173"/>
                <a:gd name="T29" fmla="*/ 130 h 162"/>
                <a:gd name="T30" fmla="*/ 24 w 173"/>
                <a:gd name="T31" fmla="*/ 138 h 162"/>
                <a:gd name="T32" fmla="*/ 42 w 173"/>
                <a:gd name="T33" fmla="*/ 146 h 162"/>
                <a:gd name="T34" fmla="*/ 62 w 173"/>
                <a:gd name="T35" fmla="*/ 160 h 162"/>
                <a:gd name="T36" fmla="*/ 80 w 173"/>
                <a:gd name="T37" fmla="*/ 168 h 162"/>
                <a:gd name="T38" fmla="*/ 92 w 173"/>
                <a:gd name="T39" fmla="*/ 184 h 162"/>
                <a:gd name="T40" fmla="*/ 109 w 173"/>
                <a:gd name="T41" fmla="*/ 207 h 162"/>
                <a:gd name="T42" fmla="*/ 141 w 173"/>
                <a:gd name="T43" fmla="*/ 207 h 162"/>
                <a:gd name="T44" fmla="*/ 153 w 173"/>
                <a:gd name="T45" fmla="*/ 191 h 162"/>
                <a:gd name="T46" fmla="*/ 165 w 173"/>
                <a:gd name="T47" fmla="*/ 184 h 162"/>
                <a:gd name="T48" fmla="*/ 177 w 173"/>
                <a:gd name="T49" fmla="*/ 184 h 162"/>
                <a:gd name="T50" fmla="*/ 171 w 173"/>
                <a:gd name="T51" fmla="*/ 176 h 162"/>
                <a:gd name="T52" fmla="*/ 165 w 173"/>
                <a:gd name="T53" fmla="*/ 160 h 162"/>
                <a:gd name="T54" fmla="*/ 159 w 173"/>
                <a:gd name="T55" fmla="*/ 160 h 162"/>
                <a:gd name="T56" fmla="*/ 159 w 173"/>
                <a:gd name="T57" fmla="*/ 138 h 162"/>
                <a:gd name="T58" fmla="*/ 153 w 173"/>
                <a:gd name="T59" fmla="*/ 130 h 162"/>
                <a:gd name="T60" fmla="*/ 135 w 173"/>
                <a:gd name="T61" fmla="*/ 115 h 162"/>
                <a:gd name="T62" fmla="*/ 121 w 173"/>
                <a:gd name="T63" fmla="*/ 107 h 162"/>
                <a:gd name="T64" fmla="*/ 109 w 173"/>
                <a:gd name="T65" fmla="*/ 92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3" name="Freeform 4145"/>
            <p:cNvSpPr>
              <a:spLocks/>
            </p:cNvSpPr>
            <p:nvPr/>
          </p:nvSpPr>
          <p:spPr bwMode="auto">
            <a:xfrm>
              <a:off x="3322" y="1938"/>
              <a:ext cx="36" cy="34"/>
            </a:xfrm>
            <a:custGeom>
              <a:avLst/>
              <a:gdLst>
                <a:gd name="T0" fmla="*/ 30 w 36"/>
                <a:gd name="T1" fmla="*/ 16 h 30"/>
                <a:gd name="T2" fmla="*/ 24 w 36"/>
                <a:gd name="T3" fmla="*/ 16 h 30"/>
                <a:gd name="T4" fmla="*/ 24 w 36"/>
                <a:gd name="T5" fmla="*/ 23 h 30"/>
                <a:gd name="T6" fmla="*/ 36 w 36"/>
                <a:gd name="T7" fmla="*/ 39 h 30"/>
                <a:gd name="T8" fmla="*/ 18 w 36"/>
                <a:gd name="T9" fmla="*/ 39 h 30"/>
                <a:gd name="T10" fmla="*/ 18 w 36"/>
                <a:gd name="T11" fmla="*/ 31 h 30"/>
                <a:gd name="T12" fmla="*/ 0 w 36"/>
                <a:gd name="T13" fmla="*/ 23 h 30"/>
                <a:gd name="T14" fmla="*/ 12 w 36"/>
                <a:gd name="T15" fmla="*/ 8 h 30"/>
                <a:gd name="T16" fmla="*/ 24 w 36"/>
                <a:gd name="T17" fmla="*/ 0 h 30"/>
                <a:gd name="T18" fmla="*/ 30 w 36"/>
                <a:gd name="T19" fmla="*/ 16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4" name="Freeform 4146"/>
            <p:cNvSpPr>
              <a:spLocks/>
            </p:cNvSpPr>
            <p:nvPr/>
          </p:nvSpPr>
          <p:spPr bwMode="auto">
            <a:xfrm>
              <a:off x="3904" y="1932"/>
              <a:ext cx="145" cy="86"/>
            </a:xfrm>
            <a:custGeom>
              <a:avLst/>
              <a:gdLst>
                <a:gd name="T0" fmla="*/ 79 w 143"/>
                <a:gd name="T1" fmla="*/ 74 h 77"/>
                <a:gd name="T2" fmla="*/ 61 w 143"/>
                <a:gd name="T3" fmla="*/ 74 h 77"/>
                <a:gd name="T4" fmla="*/ 43 w 143"/>
                <a:gd name="T5" fmla="*/ 66 h 77"/>
                <a:gd name="T6" fmla="*/ 18 w 143"/>
                <a:gd name="T7" fmla="*/ 52 h 77"/>
                <a:gd name="T8" fmla="*/ 0 w 143"/>
                <a:gd name="T9" fmla="*/ 38 h 77"/>
                <a:gd name="T10" fmla="*/ 0 w 143"/>
                <a:gd name="T11" fmla="*/ 22 h 77"/>
                <a:gd name="T12" fmla="*/ 6 w 143"/>
                <a:gd name="T13" fmla="*/ 8 h 77"/>
                <a:gd name="T14" fmla="*/ 6 w 143"/>
                <a:gd name="T15" fmla="*/ 8 h 77"/>
                <a:gd name="T16" fmla="*/ 18 w 143"/>
                <a:gd name="T17" fmla="*/ 0 h 77"/>
                <a:gd name="T18" fmla="*/ 30 w 143"/>
                <a:gd name="T19" fmla="*/ 8 h 77"/>
                <a:gd name="T20" fmla="*/ 55 w 143"/>
                <a:gd name="T21" fmla="*/ 30 h 77"/>
                <a:gd name="T22" fmla="*/ 61 w 143"/>
                <a:gd name="T23" fmla="*/ 30 h 77"/>
                <a:gd name="T24" fmla="*/ 67 w 143"/>
                <a:gd name="T25" fmla="*/ 38 h 77"/>
                <a:gd name="T26" fmla="*/ 79 w 143"/>
                <a:gd name="T27" fmla="*/ 45 h 77"/>
                <a:gd name="T28" fmla="*/ 85 w 143"/>
                <a:gd name="T29" fmla="*/ 52 h 77"/>
                <a:gd name="T30" fmla="*/ 103 w 143"/>
                <a:gd name="T31" fmla="*/ 60 h 77"/>
                <a:gd name="T32" fmla="*/ 117 w 143"/>
                <a:gd name="T33" fmla="*/ 60 h 77"/>
                <a:gd name="T34" fmla="*/ 141 w 143"/>
                <a:gd name="T35" fmla="*/ 60 h 77"/>
                <a:gd name="T36" fmla="*/ 147 w 143"/>
                <a:gd name="T37" fmla="*/ 96 h 77"/>
                <a:gd name="T38" fmla="*/ 129 w 143"/>
                <a:gd name="T39" fmla="*/ 96 h 77"/>
                <a:gd name="T40" fmla="*/ 103 w 143"/>
                <a:gd name="T41" fmla="*/ 88 h 77"/>
                <a:gd name="T42" fmla="*/ 91 w 143"/>
                <a:gd name="T43" fmla="*/ 88 h 77"/>
                <a:gd name="T44" fmla="*/ 79 w 143"/>
                <a:gd name="T45" fmla="*/ 74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5" name="Freeform 4147"/>
            <p:cNvSpPr>
              <a:spLocks/>
            </p:cNvSpPr>
            <p:nvPr/>
          </p:nvSpPr>
          <p:spPr bwMode="auto">
            <a:xfrm>
              <a:off x="3565" y="1783"/>
              <a:ext cx="267" cy="296"/>
            </a:xfrm>
            <a:custGeom>
              <a:avLst/>
              <a:gdLst>
                <a:gd name="T0" fmla="*/ 117 w 263"/>
                <a:gd name="T1" fmla="*/ 303 h 263"/>
                <a:gd name="T2" fmla="*/ 135 w 263"/>
                <a:gd name="T3" fmla="*/ 325 h 263"/>
                <a:gd name="T4" fmla="*/ 159 w 263"/>
                <a:gd name="T5" fmla="*/ 325 h 263"/>
                <a:gd name="T6" fmla="*/ 173 w 263"/>
                <a:gd name="T7" fmla="*/ 317 h 263"/>
                <a:gd name="T8" fmla="*/ 197 w 263"/>
                <a:gd name="T9" fmla="*/ 317 h 263"/>
                <a:gd name="T10" fmla="*/ 179 w 263"/>
                <a:gd name="T11" fmla="*/ 287 h 263"/>
                <a:gd name="T12" fmla="*/ 165 w 263"/>
                <a:gd name="T13" fmla="*/ 257 h 263"/>
                <a:gd name="T14" fmla="*/ 179 w 263"/>
                <a:gd name="T15" fmla="*/ 228 h 263"/>
                <a:gd name="T16" fmla="*/ 209 w 263"/>
                <a:gd name="T17" fmla="*/ 213 h 263"/>
                <a:gd name="T18" fmla="*/ 227 w 263"/>
                <a:gd name="T19" fmla="*/ 168 h 263"/>
                <a:gd name="T20" fmla="*/ 233 w 263"/>
                <a:gd name="T21" fmla="*/ 137 h 263"/>
                <a:gd name="T22" fmla="*/ 233 w 263"/>
                <a:gd name="T23" fmla="*/ 114 h 263"/>
                <a:gd name="T24" fmla="*/ 221 w 263"/>
                <a:gd name="T25" fmla="*/ 99 h 263"/>
                <a:gd name="T26" fmla="*/ 215 w 263"/>
                <a:gd name="T27" fmla="*/ 77 h 263"/>
                <a:gd name="T28" fmla="*/ 209 w 263"/>
                <a:gd name="T29" fmla="*/ 61 h 263"/>
                <a:gd name="T30" fmla="*/ 253 w 263"/>
                <a:gd name="T31" fmla="*/ 53 h 263"/>
                <a:gd name="T32" fmla="*/ 247 w 263"/>
                <a:gd name="T33" fmla="*/ 30 h 263"/>
                <a:gd name="T34" fmla="*/ 227 w 263"/>
                <a:gd name="T35" fmla="*/ 8 h 263"/>
                <a:gd name="T36" fmla="*/ 165 w 263"/>
                <a:gd name="T37" fmla="*/ 8 h 263"/>
                <a:gd name="T38" fmla="*/ 165 w 263"/>
                <a:gd name="T39" fmla="*/ 46 h 263"/>
                <a:gd name="T40" fmla="*/ 159 w 263"/>
                <a:gd name="T41" fmla="*/ 77 h 263"/>
                <a:gd name="T42" fmla="*/ 153 w 263"/>
                <a:gd name="T43" fmla="*/ 91 h 263"/>
                <a:gd name="T44" fmla="*/ 135 w 263"/>
                <a:gd name="T45" fmla="*/ 137 h 263"/>
                <a:gd name="T46" fmla="*/ 117 w 263"/>
                <a:gd name="T47" fmla="*/ 144 h 263"/>
                <a:gd name="T48" fmla="*/ 97 w 263"/>
                <a:gd name="T49" fmla="*/ 168 h 263"/>
                <a:gd name="T50" fmla="*/ 79 w 263"/>
                <a:gd name="T51" fmla="*/ 190 h 263"/>
                <a:gd name="T52" fmla="*/ 30 w 263"/>
                <a:gd name="T53" fmla="*/ 190 h 263"/>
                <a:gd name="T54" fmla="*/ 0 w 263"/>
                <a:gd name="T55" fmla="*/ 182 h 263"/>
                <a:gd name="T56" fmla="*/ 44 w 263"/>
                <a:gd name="T57" fmla="*/ 221 h 263"/>
                <a:gd name="T58" fmla="*/ 55 w 263"/>
                <a:gd name="T59" fmla="*/ 250 h 263"/>
                <a:gd name="T60" fmla="*/ 38 w 263"/>
                <a:gd name="T61" fmla="*/ 272 h 263"/>
                <a:gd name="T62" fmla="*/ 30 w 263"/>
                <a:gd name="T63" fmla="*/ 295 h 263"/>
                <a:gd name="T64" fmla="*/ 61 w 263"/>
                <a:gd name="T65" fmla="*/ 295 h 263"/>
                <a:gd name="T66" fmla="*/ 91 w 263"/>
                <a:gd name="T67" fmla="*/ 295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6" name="Freeform 4148"/>
            <p:cNvSpPr>
              <a:spLocks/>
            </p:cNvSpPr>
            <p:nvPr/>
          </p:nvSpPr>
          <p:spPr bwMode="auto">
            <a:xfrm>
              <a:off x="2952" y="1904"/>
              <a:ext cx="194" cy="221"/>
            </a:xfrm>
            <a:custGeom>
              <a:avLst/>
              <a:gdLst>
                <a:gd name="T0" fmla="*/ 153 w 191"/>
                <a:gd name="T1" fmla="*/ 91 h 197"/>
                <a:gd name="T2" fmla="*/ 147 w 191"/>
                <a:gd name="T3" fmla="*/ 68 h 197"/>
                <a:gd name="T4" fmla="*/ 135 w 191"/>
                <a:gd name="T5" fmla="*/ 45 h 197"/>
                <a:gd name="T6" fmla="*/ 129 w 191"/>
                <a:gd name="T7" fmla="*/ 45 h 197"/>
                <a:gd name="T8" fmla="*/ 135 w 191"/>
                <a:gd name="T9" fmla="*/ 68 h 197"/>
                <a:gd name="T10" fmla="*/ 147 w 191"/>
                <a:gd name="T11" fmla="*/ 83 h 197"/>
                <a:gd name="T12" fmla="*/ 159 w 191"/>
                <a:gd name="T13" fmla="*/ 120 h 197"/>
                <a:gd name="T14" fmla="*/ 167 w 191"/>
                <a:gd name="T15" fmla="*/ 135 h 197"/>
                <a:gd name="T16" fmla="*/ 179 w 191"/>
                <a:gd name="T17" fmla="*/ 157 h 197"/>
                <a:gd name="T18" fmla="*/ 185 w 191"/>
                <a:gd name="T19" fmla="*/ 173 h 197"/>
                <a:gd name="T20" fmla="*/ 197 w 191"/>
                <a:gd name="T21" fmla="*/ 187 h 197"/>
                <a:gd name="T22" fmla="*/ 197 w 191"/>
                <a:gd name="T23" fmla="*/ 195 h 197"/>
                <a:gd name="T24" fmla="*/ 197 w 191"/>
                <a:gd name="T25" fmla="*/ 210 h 197"/>
                <a:gd name="T26" fmla="*/ 191 w 191"/>
                <a:gd name="T27" fmla="*/ 218 h 197"/>
                <a:gd name="T28" fmla="*/ 185 w 191"/>
                <a:gd name="T29" fmla="*/ 218 h 197"/>
                <a:gd name="T30" fmla="*/ 179 w 191"/>
                <a:gd name="T31" fmla="*/ 233 h 197"/>
                <a:gd name="T32" fmla="*/ 173 w 191"/>
                <a:gd name="T33" fmla="*/ 233 h 197"/>
                <a:gd name="T34" fmla="*/ 167 w 191"/>
                <a:gd name="T35" fmla="*/ 248 h 197"/>
                <a:gd name="T36" fmla="*/ 147 w 191"/>
                <a:gd name="T37" fmla="*/ 240 h 197"/>
                <a:gd name="T38" fmla="*/ 123 w 191"/>
                <a:gd name="T39" fmla="*/ 240 h 197"/>
                <a:gd name="T40" fmla="*/ 123 w 191"/>
                <a:gd name="T41" fmla="*/ 233 h 197"/>
                <a:gd name="T42" fmla="*/ 123 w 191"/>
                <a:gd name="T43" fmla="*/ 240 h 197"/>
                <a:gd name="T44" fmla="*/ 5 w 191"/>
                <a:gd name="T45" fmla="*/ 240 h 197"/>
                <a:gd name="T46" fmla="*/ 5 w 191"/>
                <a:gd name="T47" fmla="*/ 149 h 197"/>
                <a:gd name="T48" fmla="*/ 0 w 191"/>
                <a:gd name="T49" fmla="*/ 96 h 197"/>
                <a:gd name="T50" fmla="*/ 0 w 191"/>
                <a:gd name="T51" fmla="*/ 75 h 197"/>
                <a:gd name="T52" fmla="*/ 0 w 191"/>
                <a:gd name="T53" fmla="*/ 53 h 197"/>
                <a:gd name="T54" fmla="*/ 0 w 191"/>
                <a:gd name="T55" fmla="*/ 30 h 197"/>
                <a:gd name="T56" fmla="*/ 0 w 191"/>
                <a:gd name="T57" fmla="*/ 15 h 197"/>
                <a:gd name="T58" fmla="*/ 0 w 191"/>
                <a:gd name="T59" fmla="*/ 0 h 197"/>
                <a:gd name="T60" fmla="*/ 11 w 191"/>
                <a:gd name="T61" fmla="*/ 0 h 197"/>
                <a:gd name="T62" fmla="*/ 37 w 191"/>
                <a:gd name="T63" fmla="*/ 8 h 197"/>
                <a:gd name="T64" fmla="*/ 67 w 191"/>
                <a:gd name="T65" fmla="*/ 15 h 197"/>
                <a:gd name="T66" fmla="*/ 91 w 191"/>
                <a:gd name="T67" fmla="*/ 8 h 197"/>
                <a:gd name="T68" fmla="*/ 98 w 191"/>
                <a:gd name="T69" fmla="*/ 0 h 197"/>
                <a:gd name="T70" fmla="*/ 98 w 191"/>
                <a:gd name="T71" fmla="*/ 8 h 197"/>
                <a:gd name="T72" fmla="*/ 105 w 191"/>
                <a:gd name="T73" fmla="*/ 0 h 197"/>
                <a:gd name="T74" fmla="*/ 123 w 191"/>
                <a:gd name="T75" fmla="*/ 8 h 197"/>
                <a:gd name="T76" fmla="*/ 123 w 191"/>
                <a:gd name="T77" fmla="*/ 15 h 197"/>
                <a:gd name="T78" fmla="*/ 135 w 191"/>
                <a:gd name="T79" fmla="*/ 15 h 197"/>
                <a:gd name="T80" fmla="*/ 159 w 191"/>
                <a:gd name="T81" fmla="*/ 8 h 197"/>
                <a:gd name="T82" fmla="*/ 173 w 191"/>
                <a:gd name="T83" fmla="*/ 53 h 197"/>
                <a:gd name="T84" fmla="*/ 173 w 191"/>
                <a:gd name="T85" fmla="*/ 75 h 197"/>
                <a:gd name="T86" fmla="*/ 167 w 191"/>
                <a:gd name="T87" fmla="*/ 96 h 197"/>
                <a:gd name="T88" fmla="*/ 153 w 191"/>
                <a:gd name="T89" fmla="*/ 91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7" name="Freeform 4149"/>
            <p:cNvSpPr>
              <a:spLocks/>
            </p:cNvSpPr>
            <p:nvPr/>
          </p:nvSpPr>
          <p:spPr bwMode="auto">
            <a:xfrm>
              <a:off x="3710" y="1817"/>
              <a:ext cx="491" cy="611"/>
            </a:xfrm>
            <a:custGeom>
              <a:avLst/>
              <a:gdLst>
                <a:gd name="T0" fmla="*/ 86 w 485"/>
                <a:gd name="T1" fmla="*/ 22 h 544"/>
                <a:gd name="T2" fmla="*/ 68 w 485"/>
                <a:gd name="T3" fmla="*/ 38 h 544"/>
                <a:gd name="T4" fmla="*/ 80 w 485"/>
                <a:gd name="T5" fmla="*/ 69 h 544"/>
                <a:gd name="T6" fmla="*/ 86 w 485"/>
                <a:gd name="T7" fmla="*/ 99 h 544"/>
                <a:gd name="T8" fmla="*/ 74 w 485"/>
                <a:gd name="T9" fmla="*/ 152 h 544"/>
                <a:gd name="T10" fmla="*/ 30 w 485"/>
                <a:gd name="T11" fmla="*/ 189 h 544"/>
                <a:gd name="T12" fmla="*/ 30 w 485"/>
                <a:gd name="T13" fmla="*/ 226 h 544"/>
                <a:gd name="T14" fmla="*/ 50 w 485"/>
                <a:gd name="T15" fmla="*/ 279 h 544"/>
                <a:gd name="T16" fmla="*/ 12 w 485"/>
                <a:gd name="T17" fmla="*/ 279 h 544"/>
                <a:gd name="T18" fmla="*/ 0 w 485"/>
                <a:gd name="T19" fmla="*/ 294 h 544"/>
                <a:gd name="T20" fmla="*/ 18 w 485"/>
                <a:gd name="T21" fmla="*/ 317 h 544"/>
                <a:gd name="T22" fmla="*/ 30 w 485"/>
                <a:gd name="T23" fmla="*/ 331 h 544"/>
                <a:gd name="T24" fmla="*/ 50 w 485"/>
                <a:gd name="T25" fmla="*/ 370 h 544"/>
                <a:gd name="T26" fmla="*/ 80 w 485"/>
                <a:gd name="T27" fmla="*/ 331 h 544"/>
                <a:gd name="T28" fmla="*/ 80 w 485"/>
                <a:gd name="T29" fmla="*/ 347 h 544"/>
                <a:gd name="T30" fmla="*/ 86 w 485"/>
                <a:gd name="T31" fmla="*/ 362 h 544"/>
                <a:gd name="T32" fmla="*/ 98 w 485"/>
                <a:gd name="T33" fmla="*/ 416 h 544"/>
                <a:gd name="T34" fmla="*/ 110 w 485"/>
                <a:gd name="T35" fmla="*/ 475 h 544"/>
                <a:gd name="T36" fmla="*/ 130 w 485"/>
                <a:gd name="T37" fmla="*/ 536 h 544"/>
                <a:gd name="T38" fmla="*/ 172 w 485"/>
                <a:gd name="T39" fmla="*/ 641 h 544"/>
                <a:gd name="T40" fmla="*/ 196 w 485"/>
                <a:gd name="T41" fmla="*/ 686 h 544"/>
                <a:gd name="T42" fmla="*/ 228 w 485"/>
                <a:gd name="T43" fmla="*/ 656 h 544"/>
                <a:gd name="T44" fmla="*/ 233 w 485"/>
                <a:gd name="T45" fmla="*/ 635 h 544"/>
                <a:gd name="T46" fmla="*/ 233 w 485"/>
                <a:gd name="T47" fmla="*/ 574 h 544"/>
                <a:gd name="T48" fmla="*/ 233 w 485"/>
                <a:gd name="T49" fmla="*/ 505 h 544"/>
                <a:gd name="T50" fmla="*/ 245 w 485"/>
                <a:gd name="T51" fmla="*/ 491 h 544"/>
                <a:gd name="T52" fmla="*/ 269 w 485"/>
                <a:gd name="T53" fmla="*/ 460 h 544"/>
                <a:gd name="T54" fmla="*/ 319 w 485"/>
                <a:gd name="T55" fmla="*/ 400 h 544"/>
                <a:gd name="T56" fmla="*/ 337 w 485"/>
                <a:gd name="T57" fmla="*/ 355 h 544"/>
                <a:gd name="T58" fmla="*/ 367 w 485"/>
                <a:gd name="T59" fmla="*/ 347 h 544"/>
                <a:gd name="T60" fmla="*/ 375 w 485"/>
                <a:gd name="T61" fmla="*/ 339 h 544"/>
                <a:gd name="T62" fmla="*/ 361 w 485"/>
                <a:gd name="T63" fmla="*/ 286 h 544"/>
                <a:gd name="T64" fmla="*/ 361 w 485"/>
                <a:gd name="T65" fmla="*/ 256 h 544"/>
                <a:gd name="T66" fmla="*/ 355 w 485"/>
                <a:gd name="T67" fmla="*/ 234 h 544"/>
                <a:gd name="T68" fmla="*/ 375 w 485"/>
                <a:gd name="T69" fmla="*/ 256 h 544"/>
                <a:gd name="T70" fmla="*/ 423 w 485"/>
                <a:gd name="T71" fmla="*/ 264 h 544"/>
                <a:gd name="T72" fmla="*/ 411 w 485"/>
                <a:gd name="T73" fmla="*/ 309 h 544"/>
                <a:gd name="T74" fmla="*/ 429 w 485"/>
                <a:gd name="T75" fmla="*/ 317 h 544"/>
                <a:gd name="T76" fmla="*/ 441 w 485"/>
                <a:gd name="T77" fmla="*/ 339 h 544"/>
                <a:gd name="T78" fmla="*/ 454 w 485"/>
                <a:gd name="T79" fmla="*/ 294 h 544"/>
                <a:gd name="T80" fmla="*/ 467 w 485"/>
                <a:gd name="T81" fmla="*/ 226 h 544"/>
                <a:gd name="T82" fmla="*/ 491 w 485"/>
                <a:gd name="T83" fmla="*/ 203 h 544"/>
                <a:gd name="T84" fmla="*/ 479 w 485"/>
                <a:gd name="T85" fmla="*/ 174 h 544"/>
                <a:gd name="T86" fmla="*/ 473 w 485"/>
                <a:gd name="T87" fmla="*/ 159 h 544"/>
                <a:gd name="T88" fmla="*/ 441 w 485"/>
                <a:gd name="T89" fmla="*/ 159 h 544"/>
                <a:gd name="T90" fmla="*/ 399 w 485"/>
                <a:gd name="T91" fmla="*/ 195 h 544"/>
                <a:gd name="T92" fmla="*/ 411 w 485"/>
                <a:gd name="T93" fmla="*/ 218 h 544"/>
                <a:gd name="T94" fmla="*/ 355 w 485"/>
                <a:gd name="T95" fmla="*/ 218 h 544"/>
                <a:gd name="T96" fmla="*/ 337 w 485"/>
                <a:gd name="T97" fmla="*/ 189 h 544"/>
                <a:gd name="T98" fmla="*/ 301 w 485"/>
                <a:gd name="T99" fmla="*/ 218 h 544"/>
                <a:gd name="T100" fmla="*/ 257 w 485"/>
                <a:gd name="T101" fmla="*/ 203 h 544"/>
                <a:gd name="T102" fmla="*/ 196 w 485"/>
                <a:gd name="T103" fmla="*/ 166 h 544"/>
                <a:gd name="T104" fmla="*/ 184 w 485"/>
                <a:gd name="T105" fmla="*/ 121 h 544"/>
                <a:gd name="T106" fmla="*/ 148 w 485"/>
                <a:gd name="T107" fmla="*/ 75 h 544"/>
                <a:gd name="T108" fmla="*/ 154 w 485"/>
                <a:gd name="T109" fmla="*/ 45 h 544"/>
                <a:gd name="T110" fmla="*/ 148 w 485"/>
                <a:gd name="T111" fmla="*/ 30 h 544"/>
                <a:gd name="T112" fmla="*/ 142 w 485"/>
                <a:gd name="T113" fmla="*/ 15 h 544"/>
                <a:gd name="T114" fmla="*/ 130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8" name="Freeform 4150"/>
            <p:cNvSpPr>
              <a:spLocks/>
            </p:cNvSpPr>
            <p:nvPr/>
          </p:nvSpPr>
          <p:spPr bwMode="auto">
            <a:xfrm>
              <a:off x="3110" y="1871"/>
              <a:ext cx="18" cy="81"/>
            </a:xfrm>
            <a:custGeom>
              <a:avLst/>
              <a:gdLst>
                <a:gd name="T0" fmla="*/ 12 w 18"/>
                <a:gd name="T1" fmla="*/ 91 h 72"/>
                <a:gd name="T2" fmla="*/ 0 w 18"/>
                <a:gd name="T3" fmla="*/ 46 h 72"/>
                <a:gd name="T4" fmla="*/ 12 w 18"/>
                <a:gd name="T5" fmla="*/ 0 h 72"/>
                <a:gd name="T6" fmla="*/ 18 w 18"/>
                <a:gd name="T7" fmla="*/ 0 h 72"/>
                <a:gd name="T8" fmla="*/ 18 w 18"/>
                <a:gd name="T9" fmla="*/ 8 h 72"/>
                <a:gd name="T10" fmla="*/ 18 w 18"/>
                <a:gd name="T11" fmla="*/ 30 h 72"/>
                <a:gd name="T12" fmla="*/ 18 w 18"/>
                <a:gd name="T13" fmla="*/ 53 h 72"/>
                <a:gd name="T14" fmla="*/ 18 w 18"/>
                <a:gd name="T15" fmla="*/ 69 h 72"/>
                <a:gd name="T16" fmla="*/ 12 w 18"/>
                <a:gd name="T17" fmla="*/ 91 h 72"/>
                <a:gd name="T18" fmla="*/ 12 w 18"/>
                <a:gd name="T19" fmla="*/ 9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21ABBE"/>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9" name="Freeform 4151"/>
            <p:cNvSpPr>
              <a:spLocks/>
            </p:cNvSpPr>
            <p:nvPr/>
          </p:nvSpPr>
          <p:spPr bwMode="auto">
            <a:xfrm>
              <a:off x="3121" y="1864"/>
              <a:ext cx="73" cy="95"/>
            </a:xfrm>
            <a:custGeom>
              <a:avLst/>
              <a:gdLst>
                <a:gd name="T0" fmla="*/ 30 w 72"/>
                <a:gd name="T1" fmla="*/ 31 h 84"/>
                <a:gd name="T2" fmla="*/ 6 w 72"/>
                <a:gd name="T3" fmla="*/ 16 h 84"/>
                <a:gd name="T4" fmla="*/ 6 w 72"/>
                <a:gd name="T5" fmla="*/ 38 h 84"/>
                <a:gd name="T6" fmla="*/ 6 w 72"/>
                <a:gd name="T7" fmla="*/ 61 h 84"/>
                <a:gd name="T8" fmla="*/ 6 w 72"/>
                <a:gd name="T9" fmla="*/ 77 h 84"/>
                <a:gd name="T10" fmla="*/ 0 w 72"/>
                <a:gd name="T11" fmla="*/ 100 h 84"/>
                <a:gd name="T12" fmla="*/ 0 w 72"/>
                <a:gd name="T13" fmla="*/ 100 h 84"/>
                <a:gd name="T14" fmla="*/ 24 w 72"/>
                <a:gd name="T15" fmla="*/ 107 h 84"/>
                <a:gd name="T16" fmla="*/ 30 w 72"/>
                <a:gd name="T17" fmla="*/ 92 h 84"/>
                <a:gd name="T18" fmla="*/ 44 w 72"/>
                <a:gd name="T19" fmla="*/ 85 h 84"/>
                <a:gd name="T20" fmla="*/ 56 w 72"/>
                <a:gd name="T21" fmla="*/ 77 h 84"/>
                <a:gd name="T22" fmla="*/ 30 w 72"/>
                <a:gd name="T23" fmla="*/ 46 h 84"/>
                <a:gd name="T24" fmla="*/ 50 w 72"/>
                <a:gd name="T25" fmla="*/ 38 h 84"/>
                <a:gd name="T26" fmla="*/ 74 w 72"/>
                <a:gd name="T27" fmla="*/ 31 h 84"/>
                <a:gd name="T28" fmla="*/ 62 w 72"/>
                <a:gd name="T29" fmla="*/ 0 h 84"/>
                <a:gd name="T30" fmla="*/ 30 w 72"/>
                <a:gd name="T31" fmla="*/ 31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0" name="Freeform 4152"/>
            <p:cNvSpPr>
              <a:spLocks/>
            </p:cNvSpPr>
            <p:nvPr/>
          </p:nvSpPr>
          <p:spPr bwMode="auto">
            <a:xfrm>
              <a:off x="3438" y="2052"/>
              <a:ext cx="133" cy="188"/>
            </a:xfrm>
            <a:custGeom>
              <a:avLst/>
              <a:gdLst>
                <a:gd name="T0" fmla="*/ 134 w 132"/>
                <a:gd name="T1" fmla="*/ 67 h 168"/>
                <a:gd name="T2" fmla="*/ 116 w 132"/>
                <a:gd name="T3" fmla="*/ 53 h 168"/>
                <a:gd name="T4" fmla="*/ 104 w 132"/>
                <a:gd name="T5" fmla="*/ 38 h 168"/>
                <a:gd name="T6" fmla="*/ 92 w 132"/>
                <a:gd name="T7" fmla="*/ 30 h 168"/>
                <a:gd name="T8" fmla="*/ 74 w 132"/>
                <a:gd name="T9" fmla="*/ 22 h 168"/>
                <a:gd name="T10" fmla="*/ 68 w 132"/>
                <a:gd name="T11" fmla="*/ 0 h 168"/>
                <a:gd name="T12" fmla="*/ 60 w 132"/>
                <a:gd name="T13" fmla="*/ 8 h 168"/>
                <a:gd name="T14" fmla="*/ 60 w 132"/>
                <a:gd name="T15" fmla="*/ 0 h 168"/>
                <a:gd name="T16" fmla="*/ 60 w 132"/>
                <a:gd name="T17" fmla="*/ 22 h 168"/>
                <a:gd name="T18" fmla="*/ 54 w 132"/>
                <a:gd name="T19" fmla="*/ 30 h 168"/>
                <a:gd name="T20" fmla="*/ 48 w 132"/>
                <a:gd name="T21" fmla="*/ 60 h 168"/>
                <a:gd name="T22" fmla="*/ 60 w 132"/>
                <a:gd name="T23" fmla="*/ 75 h 168"/>
                <a:gd name="T24" fmla="*/ 54 w 132"/>
                <a:gd name="T25" fmla="*/ 97 h 168"/>
                <a:gd name="T26" fmla="*/ 48 w 132"/>
                <a:gd name="T27" fmla="*/ 128 h 168"/>
                <a:gd name="T28" fmla="*/ 36 w 132"/>
                <a:gd name="T29" fmla="*/ 135 h 168"/>
                <a:gd name="T30" fmla="*/ 24 w 132"/>
                <a:gd name="T31" fmla="*/ 135 h 168"/>
                <a:gd name="T32" fmla="*/ 0 w 132"/>
                <a:gd name="T33" fmla="*/ 150 h 168"/>
                <a:gd name="T34" fmla="*/ 0 w 132"/>
                <a:gd name="T35" fmla="*/ 158 h 168"/>
                <a:gd name="T36" fmla="*/ 12 w 132"/>
                <a:gd name="T37" fmla="*/ 188 h 168"/>
                <a:gd name="T38" fmla="*/ 24 w 132"/>
                <a:gd name="T39" fmla="*/ 210 h 168"/>
                <a:gd name="T40" fmla="*/ 36 w 132"/>
                <a:gd name="T41" fmla="*/ 203 h 168"/>
                <a:gd name="T42" fmla="*/ 48 w 132"/>
                <a:gd name="T43" fmla="*/ 203 h 168"/>
                <a:gd name="T44" fmla="*/ 60 w 132"/>
                <a:gd name="T45" fmla="*/ 188 h 168"/>
                <a:gd name="T46" fmla="*/ 68 w 132"/>
                <a:gd name="T47" fmla="*/ 180 h 168"/>
                <a:gd name="T48" fmla="*/ 80 w 132"/>
                <a:gd name="T49" fmla="*/ 172 h 168"/>
                <a:gd name="T50" fmla="*/ 92 w 132"/>
                <a:gd name="T51" fmla="*/ 150 h 168"/>
                <a:gd name="T52" fmla="*/ 104 w 132"/>
                <a:gd name="T53" fmla="*/ 143 h 168"/>
                <a:gd name="T54" fmla="*/ 104 w 132"/>
                <a:gd name="T55" fmla="*/ 120 h 168"/>
                <a:gd name="T56" fmla="*/ 110 w 132"/>
                <a:gd name="T57" fmla="*/ 113 h 168"/>
                <a:gd name="T58" fmla="*/ 110 w 132"/>
                <a:gd name="T59" fmla="*/ 113 h 168"/>
                <a:gd name="T60" fmla="*/ 122 w 132"/>
                <a:gd name="T61" fmla="*/ 91 h 168"/>
                <a:gd name="T62" fmla="*/ 134 w 132"/>
                <a:gd name="T63" fmla="*/ 6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1" name="Freeform 4153"/>
            <p:cNvSpPr>
              <a:spLocks/>
            </p:cNvSpPr>
            <p:nvPr/>
          </p:nvSpPr>
          <p:spPr bwMode="auto">
            <a:xfrm>
              <a:off x="3497" y="2025"/>
              <a:ext cx="1" cy="14"/>
            </a:xfrm>
            <a:custGeom>
              <a:avLst/>
              <a:gdLst>
                <a:gd name="T0" fmla="*/ 0 w 1"/>
                <a:gd name="T1" fmla="*/ 0 h 12"/>
                <a:gd name="T2" fmla="*/ 0 w 1"/>
                <a:gd name="T3" fmla="*/ 8 h 12"/>
                <a:gd name="T4" fmla="*/ 0 w 1"/>
                <a:gd name="T5" fmla="*/ 16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2" name="Freeform 4154"/>
            <p:cNvSpPr>
              <a:spLocks/>
            </p:cNvSpPr>
            <p:nvPr/>
          </p:nvSpPr>
          <p:spPr bwMode="auto">
            <a:xfrm>
              <a:off x="3121" y="1891"/>
              <a:ext cx="376" cy="370"/>
            </a:xfrm>
            <a:custGeom>
              <a:avLst/>
              <a:gdLst>
                <a:gd name="T0" fmla="*/ 86 w 371"/>
                <a:gd name="T1" fmla="*/ 250 h 329"/>
                <a:gd name="T2" fmla="*/ 62 w 371"/>
                <a:gd name="T3" fmla="*/ 196 h 329"/>
                <a:gd name="T4" fmla="*/ 36 w 371"/>
                <a:gd name="T5" fmla="*/ 159 h 329"/>
                <a:gd name="T6" fmla="*/ 0 w 371"/>
                <a:gd name="T7" fmla="*/ 106 h 329"/>
                <a:gd name="T8" fmla="*/ 24 w 371"/>
                <a:gd name="T9" fmla="*/ 75 h 329"/>
                <a:gd name="T10" fmla="*/ 44 w 371"/>
                <a:gd name="T11" fmla="*/ 53 h 329"/>
                <a:gd name="T12" fmla="*/ 30 w 371"/>
                <a:gd name="T13" fmla="*/ 15 h 329"/>
                <a:gd name="T14" fmla="*/ 74 w 371"/>
                <a:gd name="T15" fmla="*/ 0 h 329"/>
                <a:gd name="T16" fmla="*/ 104 w 371"/>
                <a:gd name="T17" fmla="*/ 15 h 329"/>
                <a:gd name="T18" fmla="*/ 142 w 371"/>
                <a:gd name="T19" fmla="*/ 38 h 329"/>
                <a:gd name="T20" fmla="*/ 171 w 371"/>
                <a:gd name="T21" fmla="*/ 75 h 329"/>
                <a:gd name="T22" fmla="*/ 221 w 371"/>
                <a:gd name="T23" fmla="*/ 83 h 329"/>
                <a:gd name="T24" fmla="*/ 239 w 371"/>
                <a:gd name="T25" fmla="*/ 91 h 329"/>
                <a:gd name="T26" fmla="*/ 257 w 371"/>
                <a:gd name="T27" fmla="*/ 120 h 329"/>
                <a:gd name="T28" fmla="*/ 277 w 371"/>
                <a:gd name="T29" fmla="*/ 151 h 329"/>
                <a:gd name="T30" fmla="*/ 289 w 371"/>
                <a:gd name="T31" fmla="*/ 189 h 329"/>
                <a:gd name="T32" fmla="*/ 295 w 371"/>
                <a:gd name="T33" fmla="*/ 189 h 329"/>
                <a:gd name="T34" fmla="*/ 301 w 371"/>
                <a:gd name="T35" fmla="*/ 196 h 329"/>
                <a:gd name="T36" fmla="*/ 301 w 371"/>
                <a:gd name="T37" fmla="*/ 204 h 329"/>
                <a:gd name="T38" fmla="*/ 313 w 371"/>
                <a:gd name="T39" fmla="*/ 234 h 329"/>
                <a:gd name="T40" fmla="*/ 369 w 371"/>
                <a:gd name="T41" fmla="*/ 242 h 329"/>
                <a:gd name="T42" fmla="*/ 381 w 371"/>
                <a:gd name="T43" fmla="*/ 256 h 329"/>
                <a:gd name="T44" fmla="*/ 369 w 371"/>
                <a:gd name="T45" fmla="*/ 310 h 329"/>
                <a:gd name="T46" fmla="*/ 345 w 371"/>
                <a:gd name="T47" fmla="*/ 317 h 329"/>
                <a:gd name="T48" fmla="*/ 307 w 371"/>
                <a:gd name="T49" fmla="*/ 341 h 329"/>
                <a:gd name="T50" fmla="*/ 264 w 371"/>
                <a:gd name="T51" fmla="*/ 348 h 329"/>
                <a:gd name="T52" fmla="*/ 245 w 371"/>
                <a:gd name="T53" fmla="*/ 386 h 329"/>
                <a:gd name="T54" fmla="*/ 221 w 371"/>
                <a:gd name="T55" fmla="*/ 416 h 329"/>
                <a:gd name="T56" fmla="*/ 203 w 371"/>
                <a:gd name="T57" fmla="*/ 386 h 329"/>
                <a:gd name="T58" fmla="*/ 165 w 371"/>
                <a:gd name="T59" fmla="*/ 371 h 329"/>
                <a:gd name="T60" fmla="*/ 160 w 371"/>
                <a:gd name="T61" fmla="*/ 401 h 329"/>
                <a:gd name="T62" fmla="*/ 142 w 371"/>
                <a:gd name="T63" fmla="*/ 363 h 329"/>
                <a:gd name="T64" fmla="*/ 110 w 371"/>
                <a:gd name="T65" fmla="*/ 303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3" name="Freeform 4155"/>
            <p:cNvSpPr>
              <a:spLocks/>
            </p:cNvSpPr>
            <p:nvPr/>
          </p:nvSpPr>
          <p:spPr bwMode="auto">
            <a:xfrm>
              <a:off x="3419" y="2032"/>
              <a:ext cx="85" cy="74"/>
            </a:xfrm>
            <a:custGeom>
              <a:avLst/>
              <a:gdLst>
                <a:gd name="T0" fmla="*/ 0 w 84"/>
                <a:gd name="T1" fmla="*/ 45 h 66"/>
                <a:gd name="T2" fmla="*/ 6 w 84"/>
                <a:gd name="T3" fmla="*/ 53 h 66"/>
                <a:gd name="T4" fmla="*/ 12 w 84"/>
                <a:gd name="T5" fmla="*/ 75 h 66"/>
                <a:gd name="T6" fmla="*/ 36 w 84"/>
                <a:gd name="T7" fmla="*/ 75 h 66"/>
                <a:gd name="T8" fmla="*/ 68 w 84"/>
                <a:gd name="T9" fmla="*/ 83 h 66"/>
                <a:gd name="T10" fmla="*/ 68 w 84"/>
                <a:gd name="T11" fmla="*/ 83 h 66"/>
                <a:gd name="T12" fmla="*/ 74 w 84"/>
                <a:gd name="T13" fmla="*/ 53 h 66"/>
                <a:gd name="T14" fmla="*/ 80 w 84"/>
                <a:gd name="T15" fmla="*/ 45 h 66"/>
                <a:gd name="T16" fmla="*/ 80 w 84"/>
                <a:gd name="T17" fmla="*/ 22 h 66"/>
                <a:gd name="T18" fmla="*/ 80 w 84"/>
                <a:gd name="T19" fmla="*/ 30 h 66"/>
                <a:gd name="T20" fmla="*/ 86 w 84"/>
                <a:gd name="T21" fmla="*/ 22 h 66"/>
                <a:gd name="T22" fmla="*/ 80 w 84"/>
                <a:gd name="T23" fmla="*/ 8 h 66"/>
                <a:gd name="T24" fmla="*/ 80 w 84"/>
                <a:gd name="T25" fmla="*/ 0 h 66"/>
                <a:gd name="T26" fmla="*/ 62 w 84"/>
                <a:gd name="T27" fmla="*/ 22 h 66"/>
                <a:gd name="T28" fmla="*/ 44 w 84"/>
                <a:gd name="T29" fmla="*/ 45 h 66"/>
                <a:gd name="T30" fmla="*/ 18 w 84"/>
                <a:gd name="T31" fmla="*/ 45 h 66"/>
                <a:gd name="T32" fmla="*/ 6 w 84"/>
                <a:gd name="T33" fmla="*/ 45 h 66"/>
                <a:gd name="T34" fmla="*/ 0 w 84"/>
                <a:gd name="T35" fmla="*/ 38 h 66"/>
                <a:gd name="T36" fmla="*/ 0 w 84"/>
                <a:gd name="T37" fmla="*/ 45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4" name="Freeform 4156"/>
            <p:cNvSpPr>
              <a:spLocks/>
            </p:cNvSpPr>
            <p:nvPr/>
          </p:nvSpPr>
          <p:spPr bwMode="auto">
            <a:xfrm>
              <a:off x="3280" y="2186"/>
              <a:ext cx="181" cy="142"/>
            </a:xfrm>
            <a:custGeom>
              <a:avLst/>
              <a:gdLst>
                <a:gd name="T0" fmla="*/ 5 w 179"/>
                <a:gd name="T1" fmla="*/ 61 h 126"/>
                <a:gd name="T2" fmla="*/ 0 w 179"/>
                <a:gd name="T3" fmla="*/ 69 h 126"/>
                <a:gd name="T4" fmla="*/ 0 w 179"/>
                <a:gd name="T5" fmla="*/ 99 h 126"/>
                <a:gd name="T6" fmla="*/ 5 w 179"/>
                <a:gd name="T7" fmla="*/ 130 h 126"/>
                <a:gd name="T8" fmla="*/ 11 w 179"/>
                <a:gd name="T9" fmla="*/ 160 h 126"/>
                <a:gd name="T10" fmla="*/ 35 w 179"/>
                <a:gd name="T11" fmla="*/ 160 h 126"/>
                <a:gd name="T12" fmla="*/ 61 w 179"/>
                <a:gd name="T13" fmla="*/ 144 h 126"/>
                <a:gd name="T14" fmla="*/ 97 w 179"/>
                <a:gd name="T15" fmla="*/ 130 h 126"/>
                <a:gd name="T16" fmla="*/ 109 w 179"/>
                <a:gd name="T17" fmla="*/ 122 h 126"/>
                <a:gd name="T18" fmla="*/ 121 w 179"/>
                <a:gd name="T19" fmla="*/ 114 h 126"/>
                <a:gd name="T20" fmla="*/ 141 w 179"/>
                <a:gd name="T21" fmla="*/ 99 h 126"/>
                <a:gd name="T22" fmla="*/ 153 w 179"/>
                <a:gd name="T23" fmla="*/ 91 h 126"/>
                <a:gd name="T24" fmla="*/ 165 w 179"/>
                <a:gd name="T25" fmla="*/ 83 h 126"/>
                <a:gd name="T26" fmla="*/ 165 w 179"/>
                <a:gd name="T27" fmla="*/ 77 h 126"/>
                <a:gd name="T28" fmla="*/ 183 w 179"/>
                <a:gd name="T29" fmla="*/ 61 h 126"/>
                <a:gd name="T30" fmla="*/ 171 w 179"/>
                <a:gd name="T31" fmla="*/ 38 h 126"/>
                <a:gd name="T32" fmla="*/ 159 w 179"/>
                <a:gd name="T33" fmla="*/ 8 h 126"/>
                <a:gd name="T34" fmla="*/ 159 w 179"/>
                <a:gd name="T35" fmla="*/ 0 h 126"/>
                <a:gd name="T36" fmla="*/ 147 w 179"/>
                <a:gd name="T37" fmla="*/ 8 h 126"/>
                <a:gd name="T38" fmla="*/ 127 w 179"/>
                <a:gd name="T39" fmla="*/ 8 h 126"/>
                <a:gd name="T40" fmla="*/ 103 w 179"/>
                <a:gd name="T41" fmla="*/ 16 h 126"/>
                <a:gd name="T42" fmla="*/ 91 w 179"/>
                <a:gd name="T43" fmla="*/ 38 h 126"/>
                <a:gd name="T44" fmla="*/ 85 w 179"/>
                <a:gd name="T45" fmla="*/ 53 h 126"/>
                <a:gd name="T46" fmla="*/ 73 w 179"/>
                <a:gd name="T47" fmla="*/ 69 h 126"/>
                <a:gd name="T48" fmla="*/ 61 w 179"/>
                <a:gd name="T49" fmla="*/ 83 h 126"/>
                <a:gd name="T50" fmla="*/ 61 w 179"/>
                <a:gd name="T51" fmla="*/ 61 h 126"/>
                <a:gd name="T52" fmla="*/ 41 w 179"/>
                <a:gd name="T53" fmla="*/ 53 h 126"/>
                <a:gd name="T54" fmla="*/ 29 w 179"/>
                <a:gd name="T55" fmla="*/ 38 h 126"/>
                <a:gd name="T56" fmla="*/ 5 w 179"/>
                <a:gd name="T57" fmla="*/ 38 h 126"/>
                <a:gd name="T58" fmla="*/ 5 w 179"/>
                <a:gd name="T59" fmla="*/ 61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5" name="Freeform 4157"/>
            <p:cNvSpPr>
              <a:spLocks/>
            </p:cNvSpPr>
            <p:nvPr/>
          </p:nvSpPr>
          <p:spPr bwMode="auto">
            <a:xfrm>
              <a:off x="3940" y="2395"/>
              <a:ext cx="43" cy="81"/>
            </a:xfrm>
            <a:custGeom>
              <a:avLst/>
              <a:gdLst>
                <a:gd name="T0" fmla="*/ 12 w 42"/>
                <a:gd name="T1" fmla="*/ 0 h 72"/>
                <a:gd name="T2" fmla="*/ 18 w 42"/>
                <a:gd name="T3" fmla="*/ 16 h 72"/>
                <a:gd name="T4" fmla="*/ 26 w 42"/>
                <a:gd name="T5" fmla="*/ 30 h 72"/>
                <a:gd name="T6" fmla="*/ 38 w 42"/>
                <a:gd name="T7" fmla="*/ 46 h 72"/>
                <a:gd name="T8" fmla="*/ 44 w 42"/>
                <a:gd name="T9" fmla="*/ 69 h 72"/>
                <a:gd name="T10" fmla="*/ 32 w 42"/>
                <a:gd name="T11" fmla="*/ 91 h 72"/>
                <a:gd name="T12" fmla="*/ 12 w 42"/>
                <a:gd name="T13" fmla="*/ 91 h 72"/>
                <a:gd name="T14" fmla="*/ 6 w 42"/>
                <a:gd name="T15" fmla="*/ 61 h 72"/>
                <a:gd name="T16" fmla="*/ 0 w 42"/>
                <a:gd name="T17" fmla="*/ 38 h 72"/>
                <a:gd name="T18" fmla="*/ 6 w 42"/>
                <a:gd name="T19" fmla="*/ 38 h 72"/>
                <a:gd name="T20" fmla="*/ 6 w 42"/>
                <a:gd name="T21" fmla="*/ 23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6" name="Freeform 4158"/>
            <p:cNvSpPr>
              <a:spLocks/>
            </p:cNvSpPr>
            <p:nvPr/>
          </p:nvSpPr>
          <p:spPr bwMode="auto">
            <a:xfrm>
              <a:off x="3042" y="2638"/>
              <a:ext cx="31" cy="34"/>
            </a:xfrm>
            <a:custGeom>
              <a:avLst/>
              <a:gdLst>
                <a:gd name="T0" fmla="*/ 12 w 30"/>
                <a:gd name="T1" fmla="*/ 8 h 30"/>
                <a:gd name="T2" fmla="*/ 0 w 30"/>
                <a:gd name="T3" fmla="*/ 23 h 30"/>
                <a:gd name="T4" fmla="*/ 0 w 30"/>
                <a:gd name="T5" fmla="*/ 39 h 30"/>
                <a:gd name="T6" fmla="*/ 0 w 30"/>
                <a:gd name="T7" fmla="*/ 39 h 30"/>
                <a:gd name="T8" fmla="*/ 12 w 30"/>
                <a:gd name="T9" fmla="*/ 39 h 30"/>
                <a:gd name="T10" fmla="*/ 20 w 30"/>
                <a:gd name="T11" fmla="*/ 31 h 30"/>
                <a:gd name="T12" fmla="*/ 26 w 30"/>
                <a:gd name="T13" fmla="*/ 31 h 30"/>
                <a:gd name="T14" fmla="*/ 32 w 30"/>
                <a:gd name="T15" fmla="*/ 31 h 30"/>
                <a:gd name="T16" fmla="*/ 26 w 30"/>
                <a:gd name="T17" fmla="*/ 0 h 30"/>
                <a:gd name="T18" fmla="*/ 12 w 30"/>
                <a:gd name="T19" fmla="*/ 8 h 30"/>
                <a:gd name="T20" fmla="*/ 12 w 30"/>
                <a:gd name="T21" fmla="*/ 8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7" name="Rectangle 4159"/>
            <p:cNvSpPr>
              <a:spLocks noChangeArrowheads="1"/>
            </p:cNvSpPr>
            <p:nvPr/>
          </p:nvSpPr>
          <p:spPr bwMode="auto">
            <a:xfrm>
              <a:off x="3837" y="2570"/>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08" name="Rectangle 4160"/>
            <p:cNvSpPr>
              <a:spLocks noChangeArrowheads="1"/>
            </p:cNvSpPr>
            <p:nvPr/>
          </p:nvSpPr>
          <p:spPr bwMode="auto">
            <a:xfrm>
              <a:off x="3844" y="2618"/>
              <a:ext cx="0" cy="6"/>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09" name="Rectangle 4161"/>
            <p:cNvSpPr>
              <a:spLocks noChangeArrowheads="1"/>
            </p:cNvSpPr>
            <p:nvPr/>
          </p:nvSpPr>
          <p:spPr bwMode="auto">
            <a:xfrm>
              <a:off x="3837" y="2611"/>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10" name="Freeform 4162"/>
            <p:cNvSpPr>
              <a:spLocks/>
            </p:cNvSpPr>
            <p:nvPr/>
          </p:nvSpPr>
          <p:spPr bwMode="auto">
            <a:xfrm>
              <a:off x="3832" y="2624"/>
              <a:ext cx="1" cy="7"/>
            </a:xfrm>
            <a:custGeom>
              <a:avLst/>
              <a:gdLst>
                <a:gd name="T0" fmla="*/ 0 w 1"/>
                <a:gd name="T1" fmla="*/ 0 h 6"/>
                <a:gd name="T2" fmla="*/ 0 w 1"/>
                <a:gd name="T3" fmla="*/ 8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11" name="Rectangle 4163"/>
            <p:cNvSpPr>
              <a:spLocks noChangeArrowheads="1"/>
            </p:cNvSpPr>
            <p:nvPr/>
          </p:nvSpPr>
          <p:spPr bwMode="auto">
            <a:xfrm>
              <a:off x="3832" y="2631"/>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12" name="Freeform 4164"/>
            <p:cNvSpPr>
              <a:spLocks/>
            </p:cNvSpPr>
            <p:nvPr/>
          </p:nvSpPr>
          <p:spPr bwMode="auto">
            <a:xfrm>
              <a:off x="3832" y="2482"/>
              <a:ext cx="1" cy="7"/>
            </a:xfrm>
            <a:custGeom>
              <a:avLst/>
              <a:gdLst>
                <a:gd name="T0" fmla="*/ 0 w 1"/>
                <a:gd name="T1" fmla="*/ 8 h 6"/>
                <a:gd name="T2" fmla="*/ 0 w 1"/>
                <a:gd name="T3" fmla="*/ 0 h 6"/>
                <a:gd name="T4" fmla="*/ 0 w 1"/>
                <a:gd name="T5" fmla="*/ 8 h 6"/>
                <a:gd name="T6" fmla="*/ 0 w 1"/>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13" name="Rectangle 4165"/>
            <p:cNvSpPr>
              <a:spLocks noChangeArrowheads="1"/>
            </p:cNvSpPr>
            <p:nvPr/>
          </p:nvSpPr>
          <p:spPr bwMode="auto">
            <a:xfrm>
              <a:off x="3837" y="2624"/>
              <a:ext cx="0" cy="7"/>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14" name="Rectangle 4166"/>
            <p:cNvSpPr>
              <a:spLocks noChangeArrowheads="1"/>
            </p:cNvSpPr>
            <p:nvPr/>
          </p:nvSpPr>
          <p:spPr bwMode="auto">
            <a:xfrm>
              <a:off x="3844" y="2564"/>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15" name="Rectangle 4167"/>
            <p:cNvSpPr>
              <a:spLocks noChangeArrowheads="1"/>
            </p:cNvSpPr>
            <p:nvPr/>
          </p:nvSpPr>
          <p:spPr bwMode="auto">
            <a:xfrm>
              <a:off x="3825" y="2455"/>
              <a:ext cx="7"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16" name="Freeform 4168"/>
            <p:cNvSpPr>
              <a:spLocks/>
            </p:cNvSpPr>
            <p:nvPr/>
          </p:nvSpPr>
          <p:spPr bwMode="auto">
            <a:xfrm>
              <a:off x="3832" y="2570"/>
              <a:ext cx="5" cy="7"/>
            </a:xfrm>
            <a:custGeom>
              <a:avLst/>
              <a:gdLst>
                <a:gd name="T0" fmla="*/ 4 w 6"/>
                <a:gd name="T1" fmla="*/ 0 h 6"/>
                <a:gd name="T2" fmla="*/ 4 w 6"/>
                <a:gd name="T3" fmla="*/ 0 h 6"/>
                <a:gd name="T4" fmla="*/ 0 w 6"/>
                <a:gd name="T5" fmla="*/ 8 h 6"/>
                <a:gd name="T6" fmla="*/ 4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17" name="Freeform 4169"/>
            <p:cNvSpPr>
              <a:spLocks/>
            </p:cNvSpPr>
            <p:nvPr/>
          </p:nvSpPr>
          <p:spPr bwMode="auto">
            <a:xfrm>
              <a:off x="3837" y="2557"/>
              <a:ext cx="2" cy="7"/>
            </a:xfrm>
            <a:custGeom>
              <a:avLst/>
              <a:gdLst>
                <a:gd name="T0" fmla="*/ 0 w 2"/>
                <a:gd name="T1" fmla="*/ 8 h 6"/>
                <a:gd name="T2" fmla="*/ 0 w 2"/>
                <a:gd name="T3" fmla="*/ 0 h 6"/>
                <a:gd name="T4" fmla="*/ 0 w 2"/>
                <a:gd name="T5" fmla="*/ 8 h 6"/>
                <a:gd name="T6" fmla="*/ 0 w 2"/>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18" name="Freeform 4170"/>
            <p:cNvSpPr>
              <a:spLocks/>
            </p:cNvSpPr>
            <p:nvPr/>
          </p:nvSpPr>
          <p:spPr bwMode="auto">
            <a:xfrm>
              <a:off x="3837" y="2482"/>
              <a:ext cx="2" cy="7"/>
            </a:xfrm>
            <a:custGeom>
              <a:avLst/>
              <a:gdLst>
                <a:gd name="T0" fmla="*/ 0 w 2"/>
                <a:gd name="T1" fmla="*/ 0 h 6"/>
                <a:gd name="T2" fmla="*/ 0 w 2"/>
                <a:gd name="T3" fmla="*/ 0 h 6"/>
                <a:gd name="T4" fmla="*/ 0 w 2"/>
                <a:gd name="T5" fmla="*/ 8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19" name="Freeform 4171"/>
            <p:cNvSpPr>
              <a:spLocks/>
            </p:cNvSpPr>
            <p:nvPr/>
          </p:nvSpPr>
          <p:spPr bwMode="auto">
            <a:xfrm>
              <a:off x="3825" y="2462"/>
              <a:ext cx="7" cy="1"/>
            </a:xfrm>
            <a:custGeom>
              <a:avLst/>
              <a:gdLst>
                <a:gd name="T0" fmla="*/ 8 w 6"/>
                <a:gd name="T1" fmla="*/ 0 h 1"/>
                <a:gd name="T2" fmla="*/ 8 w 6"/>
                <a:gd name="T3" fmla="*/ 0 h 1"/>
                <a:gd name="T4" fmla="*/ 0 w 6"/>
                <a:gd name="T5" fmla="*/ 0 h 1"/>
                <a:gd name="T6" fmla="*/ 8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20" name="Rectangle 4172"/>
            <p:cNvSpPr>
              <a:spLocks noChangeArrowheads="1"/>
            </p:cNvSpPr>
            <p:nvPr/>
          </p:nvSpPr>
          <p:spPr bwMode="auto">
            <a:xfrm>
              <a:off x="3825" y="2550"/>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1" name="Rectangle 4173"/>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2" name="Rectangle 4174"/>
            <p:cNvSpPr>
              <a:spLocks noChangeArrowheads="1"/>
            </p:cNvSpPr>
            <p:nvPr/>
          </p:nvSpPr>
          <p:spPr bwMode="auto">
            <a:xfrm>
              <a:off x="3837" y="2543"/>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3" name="Rectangle 4175"/>
            <p:cNvSpPr>
              <a:spLocks noChangeArrowheads="1"/>
            </p:cNvSpPr>
            <p:nvPr/>
          </p:nvSpPr>
          <p:spPr bwMode="auto">
            <a:xfrm>
              <a:off x="3837" y="2597"/>
              <a:ext cx="0" cy="7"/>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4" name="Rectangle 4176"/>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5" name="Rectangle 4177"/>
            <p:cNvSpPr>
              <a:spLocks noChangeArrowheads="1"/>
            </p:cNvSpPr>
            <p:nvPr/>
          </p:nvSpPr>
          <p:spPr bwMode="auto">
            <a:xfrm>
              <a:off x="3837" y="2557"/>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6" name="Rectangle 4178"/>
            <p:cNvSpPr>
              <a:spLocks noChangeArrowheads="1"/>
            </p:cNvSpPr>
            <p:nvPr/>
          </p:nvSpPr>
          <p:spPr bwMode="auto">
            <a:xfrm>
              <a:off x="3837" y="2509"/>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7" name="Rectangle 4179"/>
            <p:cNvSpPr>
              <a:spLocks noChangeArrowheads="1"/>
            </p:cNvSpPr>
            <p:nvPr/>
          </p:nvSpPr>
          <p:spPr bwMode="auto">
            <a:xfrm>
              <a:off x="3511" y="2719"/>
              <a:ext cx="6"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8" name="Freeform 4180"/>
            <p:cNvSpPr>
              <a:spLocks/>
            </p:cNvSpPr>
            <p:nvPr/>
          </p:nvSpPr>
          <p:spPr bwMode="auto">
            <a:xfrm>
              <a:off x="3346" y="2819"/>
              <a:ext cx="6" cy="7"/>
            </a:xfrm>
            <a:custGeom>
              <a:avLst/>
              <a:gdLst>
                <a:gd name="T0" fmla="*/ 6 w 6"/>
                <a:gd name="T1" fmla="*/ 8 h 6"/>
                <a:gd name="T2" fmla="*/ 6 w 6"/>
                <a:gd name="T3" fmla="*/ 0 h 6"/>
                <a:gd name="T4" fmla="*/ 0 w 6"/>
                <a:gd name="T5" fmla="*/ 8 h 6"/>
                <a:gd name="T6" fmla="*/ 6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29" name="Rectangle 4181"/>
            <p:cNvSpPr>
              <a:spLocks noChangeArrowheads="1"/>
            </p:cNvSpPr>
            <p:nvPr/>
          </p:nvSpPr>
          <p:spPr bwMode="auto">
            <a:xfrm>
              <a:off x="3401" y="2025"/>
              <a:ext cx="0" cy="7"/>
            </a:xfrm>
            <a:prstGeom prst="rect">
              <a:avLst/>
            </a:prstGeom>
            <a:solidFill>
              <a:srgbClr val="21ACBF"/>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30" name="Freeform 4182"/>
            <p:cNvSpPr>
              <a:spLocks/>
            </p:cNvSpPr>
            <p:nvPr/>
          </p:nvSpPr>
          <p:spPr bwMode="auto">
            <a:xfrm>
              <a:off x="2764" y="2086"/>
              <a:ext cx="183" cy="356"/>
            </a:xfrm>
            <a:custGeom>
              <a:avLst/>
              <a:gdLst>
                <a:gd name="T0" fmla="*/ 186 w 180"/>
                <a:gd name="T1" fmla="*/ 99 h 317"/>
                <a:gd name="T2" fmla="*/ 168 w 180"/>
                <a:gd name="T3" fmla="*/ 91 h 317"/>
                <a:gd name="T4" fmla="*/ 130 w 180"/>
                <a:gd name="T5" fmla="*/ 61 h 317"/>
                <a:gd name="T6" fmla="*/ 112 w 180"/>
                <a:gd name="T7" fmla="*/ 53 h 317"/>
                <a:gd name="T8" fmla="*/ 94 w 180"/>
                <a:gd name="T9" fmla="*/ 38 h 317"/>
                <a:gd name="T10" fmla="*/ 56 w 180"/>
                <a:gd name="T11" fmla="*/ 15 h 317"/>
                <a:gd name="T12" fmla="*/ 38 w 180"/>
                <a:gd name="T13" fmla="*/ 0 h 317"/>
                <a:gd name="T14" fmla="*/ 24 w 180"/>
                <a:gd name="T15" fmla="*/ 15 h 317"/>
                <a:gd name="T16" fmla="*/ 24 w 180"/>
                <a:gd name="T17" fmla="*/ 30 h 317"/>
                <a:gd name="T18" fmla="*/ 24 w 180"/>
                <a:gd name="T19" fmla="*/ 53 h 317"/>
                <a:gd name="T20" fmla="*/ 44 w 180"/>
                <a:gd name="T21" fmla="*/ 75 h 317"/>
                <a:gd name="T22" fmla="*/ 38 w 180"/>
                <a:gd name="T23" fmla="*/ 91 h 317"/>
                <a:gd name="T24" fmla="*/ 38 w 180"/>
                <a:gd name="T25" fmla="*/ 106 h 317"/>
                <a:gd name="T26" fmla="*/ 38 w 180"/>
                <a:gd name="T27" fmla="*/ 129 h 317"/>
                <a:gd name="T28" fmla="*/ 32 w 180"/>
                <a:gd name="T29" fmla="*/ 166 h 317"/>
                <a:gd name="T30" fmla="*/ 24 w 180"/>
                <a:gd name="T31" fmla="*/ 182 h 317"/>
                <a:gd name="T32" fmla="*/ 18 w 180"/>
                <a:gd name="T33" fmla="*/ 197 h 317"/>
                <a:gd name="T34" fmla="*/ 6 w 180"/>
                <a:gd name="T35" fmla="*/ 212 h 317"/>
                <a:gd name="T36" fmla="*/ 0 w 180"/>
                <a:gd name="T37" fmla="*/ 227 h 317"/>
                <a:gd name="T38" fmla="*/ 0 w 180"/>
                <a:gd name="T39" fmla="*/ 249 h 317"/>
                <a:gd name="T40" fmla="*/ 12 w 180"/>
                <a:gd name="T41" fmla="*/ 265 h 317"/>
                <a:gd name="T42" fmla="*/ 18 w 180"/>
                <a:gd name="T43" fmla="*/ 265 h 317"/>
                <a:gd name="T44" fmla="*/ 24 w 180"/>
                <a:gd name="T45" fmla="*/ 287 h 317"/>
                <a:gd name="T46" fmla="*/ 24 w 180"/>
                <a:gd name="T47" fmla="*/ 318 h 317"/>
                <a:gd name="T48" fmla="*/ 38 w 180"/>
                <a:gd name="T49" fmla="*/ 339 h 317"/>
                <a:gd name="T50" fmla="*/ 18 w 180"/>
                <a:gd name="T51" fmla="*/ 339 h 317"/>
                <a:gd name="T52" fmla="*/ 12 w 180"/>
                <a:gd name="T53" fmla="*/ 347 h 317"/>
                <a:gd name="T54" fmla="*/ 24 w 180"/>
                <a:gd name="T55" fmla="*/ 369 h 317"/>
                <a:gd name="T56" fmla="*/ 38 w 180"/>
                <a:gd name="T57" fmla="*/ 400 h 317"/>
                <a:gd name="T58" fmla="*/ 56 w 180"/>
                <a:gd name="T59" fmla="*/ 392 h 317"/>
                <a:gd name="T60" fmla="*/ 56 w 180"/>
                <a:gd name="T61" fmla="*/ 400 h 317"/>
                <a:gd name="T62" fmla="*/ 68 w 180"/>
                <a:gd name="T63" fmla="*/ 392 h 317"/>
                <a:gd name="T64" fmla="*/ 94 w 180"/>
                <a:gd name="T65" fmla="*/ 392 h 317"/>
                <a:gd name="T66" fmla="*/ 100 w 180"/>
                <a:gd name="T67" fmla="*/ 377 h 317"/>
                <a:gd name="T68" fmla="*/ 100 w 180"/>
                <a:gd name="T69" fmla="*/ 369 h 317"/>
                <a:gd name="T70" fmla="*/ 124 w 180"/>
                <a:gd name="T71" fmla="*/ 362 h 317"/>
                <a:gd name="T72" fmla="*/ 156 w 180"/>
                <a:gd name="T73" fmla="*/ 326 h 317"/>
                <a:gd name="T74" fmla="*/ 168 w 180"/>
                <a:gd name="T75" fmla="*/ 318 h 317"/>
                <a:gd name="T76" fmla="*/ 168 w 180"/>
                <a:gd name="T77" fmla="*/ 303 h 317"/>
                <a:gd name="T78" fmla="*/ 168 w 180"/>
                <a:gd name="T79" fmla="*/ 287 h 317"/>
                <a:gd name="T80" fmla="*/ 156 w 180"/>
                <a:gd name="T81" fmla="*/ 273 h 317"/>
                <a:gd name="T82" fmla="*/ 148 w 180"/>
                <a:gd name="T83" fmla="*/ 273 h 317"/>
                <a:gd name="T84" fmla="*/ 156 w 180"/>
                <a:gd name="T85" fmla="*/ 249 h 317"/>
                <a:gd name="T86" fmla="*/ 162 w 180"/>
                <a:gd name="T87" fmla="*/ 243 h 317"/>
                <a:gd name="T88" fmla="*/ 162 w 180"/>
                <a:gd name="T89" fmla="*/ 235 h 317"/>
                <a:gd name="T90" fmla="*/ 162 w 180"/>
                <a:gd name="T91" fmla="*/ 219 h 317"/>
                <a:gd name="T92" fmla="*/ 168 w 180"/>
                <a:gd name="T93" fmla="*/ 204 h 317"/>
                <a:gd name="T94" fmla="*/ 174 w 180"/>
                <a:gd name="T95" fmla="*/ 197 h 317"/>
                <a:gd name="T96" fmla="*/ 186 w 180"/>
                <a:gd name="T97" fmla="*/ 197 h 317"/>
                <a:gd name="T98" fmla="*/ 186 w 180"/>
                <a:gd name="T99" fmla="*/ 174 h 317"/>
                <a:gd name="T100" fmla="*/ 186 w 180"/>
                <a:gd name="T101" fmla="*/ 152 h 317"/>
                <a:gd name="T102" fmla="*/ 186 w 180"/>
                <a:gd name="T103" fmla="*/ 121 h 317"/>
                <a:gd name="T104" fmla="*/ 186 w 180"/>
                <a:gd name="T105" fmla="*/ 99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1" name="Freeform 4183"/>
            <p:cNvSpPr>
              <a:spLocks/>
            </p:cNvSpPr>
            <p:nvPr/>
          </p:nvSpPr>
          <p:spPr bwMode="auto">
            <a:xfrm>
              <a:off x="3268" y="2328"/>
              <a:ext cx="23" cy="41"/>
            </a:xfrm>
            <a:custGeom>
              <a:avLst/>
              <a:gdLst>
                <a:gd name="T0" fmla="*/ 0 w 23"/>
                <a:gd name="T1" fmla="*/ 39 h 36"/>
                <a:gd name="T2" fmla="*/ 17 w 23"/>
                <a:gd name="T3" fmla="*/ 47 h 36"/>
                <a:gd name="T4" fmla="*/ 23 w 23"/>
                <a:gd name="T5" fmla="*/ 31 h 36"/>
                <a:gd name="T6" fmla="*/ 17 w 23"/>
                <a:gd name="T7" fmla="*/ 0 h 36"/>
                <a:gd name="T8" fmla="*/ 12 w 23"/>
                <a:gd name="T9" fmla="*/ 8 h 36"/>
                <a:gd name="T10" fmla="*/ 0 w 23"/>
                <a:gd name="T11" fmla="*/ 39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2" name="Freeform 4184"/>
            <p:cNvSpPr>
              <a:spLocks/>
            </p:cNvSpPr>
            <p:nvPr/>
          </p:nvSpPr>
          <p:spPr bwMode="auto">
            <a:xfrm>
              <a:off x="3164" y="2206"/>
              <a:ext cx="121" cy="129"/>
            </a:xfrm>
            <a:custGeom>
              <a:avLst/>
              <a:gdLst>
                <a:gd name="T0" fmla="*/ 0 w 119"/>
                <a:gd name="T1" fmla="*/ 115 h 114"/>
                <a:gd name="T2" fmla="*/ 6 w 119"/>
                <a:gd name="T3" fmla="*/ 92 h 114"/>
                <a:gd name="T4" fmla="*/ 6 w 119"/>
                <a:gd name="T5" fmla="*/ 61 h 114"/>
                <a:gd name="T6" fmla="*/ 12 w 119"/>
                <a:gd name="T7" fmla="*/ 31 h 114"/>
                <a:gd name="T8" fmla="*/ 24 w 119"/>
                <a:gd name="T9" fmla="*/ 16 h 114"/>
                <a:gd name="T10" fmla="*/ 38 w 119"/>
                <a:gd name="T11" fmla="*/ 8 h 114"/>
                <a:gd name="T12" fmla="*/ 38 w 119"/>
                <a:gd name="T13" fmla="*/ 0 h 114"/>
                <a:gd name="T14" fmla="*/ 56 w 119"/>
                <a:gd name="T15" fmla="*/ 54 h 114"/>
                <a:gd name="T16" fmla="*/ 62 w 119"/>
                <a:gd name="T17" fmla="*/ 77 h 114"/>
                <a:gd name="T18" fmla="*/ 62 w 119"/>
                <a:gd name="T19" fmla="*/ 69 h 114"/>
                <a:gd name="T20" fmla="*/ 68 w 119"/>
                <a:gd name="T21" fmla="*/ 77 h 114"/>
                <a:gd name="T22" fmla="*/ 80 w 119"/>
                <a:gd name="T23" fmla="*/ 85 h 114"/>
                <a:gd name="T24" fmla="*/ 123 w 119"/>
                <a:gd name="T25" fmla="*/ 138 h 114"/>
                <a:gd name="T26" fmla="*/ 123 w 119"/>
                <a:gd name="T27" fmla="*/ 138 h 114"/>
                <a:gd name="T28" fmla="*/ 123 w 119"/>
                <a:gd name="T29" fmla="*/ 138 h 114"/>
                <a:gd name="T30" fmla="*/ 118 w 119"/>
                <a:gd name="T31" fmla="*/ 146 h 114"/>
                <a:gd name="T32" fmla="*/ 106 w 119"/>
                <a:gd name="T33" fmla="*/ 146 h 114"/>
                <a:gd name="T34" fmla="*/ 106 w 119"/>
                <a:gd name="T35" fmla="*/ 146 h 114"/>
                <a:gd name="T36" fmla="*/ 86 w 119"/>
                <a:gd name="T37" fmla="*/ 138 h 114"/>
                <a:gd name="T38" fmla="*/ 80 w 119"/>
                <a:gd name="T39" fmla="*/ 123 h 114"/>
                <a:gd name="T40" fmla="*/ 74 w 119"/>
                <a:gd name="T41" fmla="*/ 115 h 114"/>
                <a:gd name="T42" fmla="*/ 62 w 119"/>
                <a:gd name="T43" fmla="*/ 108 h 114"/>
                <a:gd name="T44" fmla="*/ 50 w 119"/>
                <a:gd name="T45" fmla="*/ 100 h 114"/>
                <a:gd name="T46" fmla="*/ 44 w 119"/>
                <a:gd name="T47" fmla="*/ 108 h 114"/>
                <a:gd name="T48" fmla="*/ 32 w 119"/>
                <a:gd name="T49" fmla="*/ 92 h 114"/>
                <a:gd name="T50" fmla="*/ 32 w 119"/>
                <a:gd name="T51" fmla="*/ 115 h 114"/>
                <a:gd name="T52" fmla="*/ 18 w 119"/>
                <a:gd name="T53" fmla="*/ 108 h 114"/>
                <a:gd name="T54" fmla="*/ 12 w 119"/>
                <a:gd name="T55" fmla="*/ 115 h 114"/>
                <a:gd name="T56" fmla="*/ 0 w 119"/>
                <a:gd name="T57" fmla="*/ 115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3" name="Freeform 4185"/>
            <p:cNvSpPr>
              <a:spLocks/>
            </p:cNvSpPr>
            <p:nvPr/>
          </p:nvSpPr>
          <p:spPr bwMode="auto">
            <a:xfrm>
              <a:off x="3110" y="2288"/>
              <a:ext cx="266" cy="248"/>
            </a:xfrm>
            <a:custGeom>
              <a:avLst/>
              <a:gdLst>
                <a:gd name="T0" fmla="*/ 92 w 263"/>
                <a:gd name="T1" fmla="*/ 270 h 221"/>
                <a:gd name="T2" fmla="*/ 74 w 263"/>
                <a:gd name="T3" fmla="*/ 248 h 221"/>
                <a:gd name="T4" fmla="*/ 56 w 263"/>
                <a:gd name="T5" fmla="*/ 248 h 221"/>
                <a:gd name="T6" fmla="*/ 50 w 263"/>
                <a:gd name="T7" fmla="*/ 226 h 221"/>
                <a:gd name="T8" fmla="*/ 42 w 263"/>
                <a:gd name="T9" fmla="*/ 226 h 221"/>
                <a:gd name="T10" fmla="*/ 30 w 263"/>
                <a:gd name="T11" fmla="*/ 203 h 221"/>
                <a:gd name="T12" fmla="*/ 24 w 263"/>
                <a:gd name="T13" fmla="*/ 187 h 221"/>
                <a:gd name="T14" fmla="*/ 6 w 263"/>
                <a:gd name="T15" fmla="*/ 173 h 221"/>
                <a:gd name="T16" fmla="*/ 0 w 263"/>
                <a:gd name="T17" fmla="*/ 165 h 221"/>
                <a:gd name="T18" fmla="*/ 6 w 263"/>
                <a:gd name="T19" fmla="*/ 150 h 221"/>
                <a:gd name="T20" fmla="*/ 18 w 263"/>
                <a:gd name="T21" fmla="*/ 150 h 221"/>
                <a:gd name="T22" fmla="*/ 24 w 263"/>
                <a:gd name="T23" fmla="*/ 120 h 221"/>
                <a:gd name="T24" fmla="*/ 24 w 263"/>
                <a:gd name="T25" fmla="*/ 91 h 221"/>
                <a:gd name="T26" fmla="*/ 36 w 263"/>
                <a:gd name="T27" fmla="*/ 91 h 221"/>
                <a:gd name="T28" fmla="*/ 42 w 263"/>
                <a:gd name="T29" fmla="*/ 61 h 221"/>
                <a:gd name="T30" fmla="*/ 56 w 263"/>
                <a:gd name="T31" fmla="*/ 22 h 221"/>
                <a:gd name="T32" fmla="*/ 68 w 263"/>
                <a:gd name="T33" fmla="*/ 22 h 221"/>
                <a:gd name="T34" fmla="*/ 74 w 263"/>
                <a:gd name="T35" fmla="*/ 15 h 221"/>
                <a:gd name="T36" fmla="*/ 86 w 263"/>
                <a:gd name="T37" fmla="*/ 22 h 221"/>
                <a:gd name="T38" fmla="*/ 86 w 263"/>
                <a:gd name="T39" fmla="*/ 0 h 221"/>
                <a:gd name="T40" fmla="*/ 98 w 263"/>
                <a:gd name="T41" fmla="*/ 15 h 221"/>
                <a:gd name="T42" fmla="*/ 104 w 263"/>
                <a:gd name="T43" fmla="*/ 8 h 221"/>
                <a:gd name="T44" fmla="*/ 116 w 263"/>
                <a:gd name="T45" fmla="*/ 15 h 221"/>
                <a:gd name="T46" fmla="*/ 128 w 263"/>
                <a:gd name="T47" fmla="*/ 22 h 221"/>
                <a:gd name="T48" fmla="*/ 136 w 263"/>
                <a:gd name="T49" fmla="*/ 30 h 221"/>
                <a:gd name="T50" fmla="*/ 142 w 263"/>
                <a:gd name="T51" fmla="*/ 45 h 221"/>
                <a:gd name="T52" fmla="*/ 160 w 263"/>
                <a:gd name="T53" fmla="*/ 53 h 221"/>
                <a:gd name="T54" fmla="*/ 160 w 263"/>
                <a:gd name="T55" fmla="*/ 53 h 221"/>
                <a:gd name="T56" fmla="*/ 172 w 263"/>
                <a:gd name="T57" fmla="*/ 53 h 221"/>
                <a:gd name="T58" fmla="*/ 160 w 263"/>
                <a:gd name="T59" fmla="*/ 83 h 221"/>
                <a:gd name="T60" fmla="*/ 177 w 263"/>
                <a:gd name="T61" fmla="*/ 91 h 221"/>
                <a:gd name="T62" fmla="*/ 177 w 263"/>
                <a:gd name="T63" fmla="*/ 105 h 221"/>
                <a:gd name="T64" fmla="*/ 189 w 263"/>
                <a:gd name="T65" fmla="*/ 120 h 221"/>
                <a:gd name="T66" fmla="*/ 201 w 263"/>
                <a:gd name="T67" fmla="*/ 135 h 221"/>
                <a:gd name="T68" fmla="*/ 213 w 263"/>
                <a:gd name="T69" fmla="*/ 143 h 221"/>
                <a:gd name="T70" fmla="*/ 227 w 263"/>
                <a:gd name="T71" fmla="*/ 150 h 221"/>
                <a:gd name="T72" fmla="*/ 251 w 263"/>
                <a:gd name="T73" fmla="*/ 165 h 221"/>
                <a:gd name="T74" fmla="*/ 269 w 263"/>
                <a:gd name="T75" fmla="*/ 165 h 221"/>
                <a:gd name="T76" fmla="*/ 257 w 263"/>
                <a:gd name="T77" fmla="*/ 180 h 221"/>
                <a:gd name="T78" fmla="*/ 245 w 263"/>
                <a:gd name="T79" fmla="*/ 203 h 221"/>
                <a:gd name="T80" fmla="*/ 233 w 263"/>
                <a:gd name="T81" fmla="*/ 218 h 221"/>
                <a:gd name="T82" fmla="*/ 219 w 263"/>
                <a:gd name="T83" fmla="*/ 240 h 221"/>
                <a:gd name="T84" fmla="*/ 189 w 263"/>
                <a:gd name="T85" fmla="*/ 240 h 221"/>
                <a:gd name="T86" fmla="*/ 172 w 263"/>
                <a:gd name="T87" fmla="*/ 256 h 221"/>
                <a:gd name="T88" fmla="*/ 166 w 263"/>
                <a:gd name="T89" fmla="*/ 264 h 221"/>
                <a:gd name="T90" fmla="*/ 148 w 263"/>
                <a:gd name="T91" fmla="*/ 256 h 221"/>
                <a:gd name="T92" fmla="*/ 128 w 263"/>
                <a:gd name="T93" fmla="*/ 264 h 221"/>
                <a:gd name="T94" fmla="*/ 116 w 263"/>
                <a:gd name="T95" fmla="*/ 278 h 221"/>
                <a:gd name="T96" fmla="*/ 92 w 263"/>
                <a:gd name="T97" fmla="*/ 270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4" name="Freeform 4186"/>
            <p:cNvSpPr>
              <a:spLocks/>
            </p:cNvSpPr>
            <p:nvPr/>
          </p:nvSpPr>
          <p:spPr bwMode="auto">
            <a:xfrm>
              <a:off x="3255" y="2348"/>
              <a:ext cx="183" cy="303"/>
            </a:xfrm>
            <a:custGeom>
              <a:avLst/>
              <a:gdLst>
                <a:gd name="T0" fmla="*/ 181 w 179"/>
                <a:gd name="T1" fmla="*/ 44 h 269"/>
                <a:gd name="T2" fmla="*/ 175 w 179"/>
                <a:gd name="T3" fmla="*/ 68 h 269"/>
                <a:gd name="T4" fmla="*/ 162 w 179"/>
                <a:gd name="T5" fmla="*/ 98 h 269"/>
                <a:gd name="T6" fmla="*/ 149 w 179"/>
                <a:gd name="T7" fmla="*/ 128 h 269"/>
                <a:gd name="T8" fmla="*/ 137 w 179"/>
                <a:gd name="T9" fmla="*/ 159 h 269"/>
                <a:gd name="T10" fmla="*/ 125 w 179"/>
                <a:gd name="T11" fmla="*/ 189 h 269"/>
                <a:gd name="T12" fmla="*/ 111 w 179"/>
                <a:gd name="T13" fmla="*/ 204 h 269"/>
                <a:gd name="T14" fmla="*/ 99 w 179"/>
                <a:gd name="T15" fmla="*/ 220 h 269"/>
                <a:gd name="T16" fmla="*/ 87 w 179"/>
                <a:gd name="T17" fmla="*/ 234 h 269"/>
                <a:gd name="T18" fmla="*/ 81 w 179"/>
                <a:gd name="T19" fmla="*/ 250 h 269"/>
                <a:gd name="T20" fmla="*/ 67 w 179"/>
                <a:gd name="T21" fmla="*/ 265 h 269"/>
                <a:gd name="T22" fmla="*/ 55 w 179"/>
                <a:gd name="T23" fmla="*/ 280 h 269"/>
                <a:gd name="T24" fmla="*/ 37 w 179"/>
                <a:gd name="T25" fmla="*/ 295 h 269"/>
                <a:gd name="T26" fmla="*/ 26 w 179"/>
                <a:gd name="T27" fmla="*/ 311 h 269"/>
                <a:gd name="T28" fmla="*/ 18 w 179"/>
                <a:gd name="T29" fmla="*/ 326 h 269"/>
                <a:gd name="T30" fmla="*/ 12 w 179"/>
                <a:gd name="T31" fmla="*/ 341 h 269"/>
                <a:gd name="T32" fmla="*/ 0 w 179"/>
                <a:gd name="T33" fmla="*/ 319 h 269"/>
                <a:gd name="T34" fmla="*/ 0 w 179"/>
                <a:gd name="T35" fmla="*/ 273 h 269"/>
                <a:gd name="T36" fmla="*/ 0 w 179"/>
                <a:gd name="T37" fmla="*/ 250 h 269"/>
                <a:gd name="T38" fmla="*/ 0 w 179"/>
                <a:gd name="T39" fmla="*/ 228 h 269"/>
                <a:gd name="T40" fmla="*/ 6 w 179"/>
                <a:gd name="T41" fmla="*/ 212 h 269"/>
                <a:gd name="T42" fmla="*/ 18 w 179"/>
                <a:gd name="T43" fmla="*/ 197 h 269"/>
                <a:gd name="T44" fmla="*/ 26 w 179"/>
                <a:gd name="T45" fmla="*/ 189 h 269"/>
                <a:gd name="T46" fmla="*/ 43 w 179"/>
                <a:gd name="T47" fmla="*/ 173 h 269"/>
                <a:gd name="T48" fmla="*/ 75 w 179"/>
                <a:gd name="T49" fmla="*/ 173 h 269"/>
                <a:gd name="T50" fmla="*/ 87 w 179"/>
                <a:gd name="T51" fmla="*/ 151 h 269"/>
                <a:gd name="T52" fmla="*/ 99 w 179"/>
                <a:gd name="T53" fmla="*/ 136 h 269"/>
                <a:gd name="T54" fmla="*/ 111 w 179"/>
                <a:gd name="T55" fmla="*/ 113 h 269"/>
                <a:gd name="T56" fmla="*/ 125 w 179"/>
                <a:gd name="T57" fmla="*/ 98 h 269"/>
                <a:gd name="T58" fmla="*/ 105 w 179"/>
                <a:gd name="T59" fmla="*/ 98 h 269"/>
                <a:gd name="T60" fmla="*/ 81 w 179"/>
                <a:gd name="T61" fmla="*/ 82 h 269"/>
                <a:gd name="T62" fmla="*/ 67 w 179"/>
                <a:gd name="T63" fmla="*/ 74 h 269"/>
                <a:gd name="T64" fmla="*/ 55 w 179"/>
                <a:gd name="T65" fmla="*/ 68 h 269"/>
                <a:gd name="T66" fmla="*/ 43 w 179"/>
                <a:gd name="T67" fmla="*/ 52 h 269"/>
                <a:gd name="T68" fmla="*/ 31 w 179"/>
                <a:gd name="T69" fmla="*/ 38 h 269"/>
                <a:gd name="T70" fmla="*/ 31 w 179"/>
                <a:gd name="T71" fmla="*/ 23 h 269"/>
                <a:gd name="T72" fmla="*/ 37 w 179"/>
                <a:gd name="T73" fmla="*/ 8 h 269"/>
                <a:gd name="T74" fmla="*/ 49 w 179"/>
                <a:gd name="T75" fmla="*/ 23 h 269"/>
                <a:gd name="T76" fmla="*/ 61 w 179"/>
                <a:gd name="T77" fmla="*/ 38 h 269"/>
                <a:gd name="T78" fmla="*/ 81 w 179"/>
                <a:gd name="T79" fmla="*/ 23 h 269"/>
                <a:gd name="T80" fmla="*/ 99 w 179"/>
                <a:gd name="T81" fmla="*/ 23 h 269"/>
                <a:gd name="T82" fmla="*/ 119 w 179"/>
                <a:gd name="T83" fmla="*/ 16 h 269"/>
                <a:gd name="T84" fmla="*/ 143 w 179"/>
                <a:gd name="T85" fmla="*/ 8 h 269"/>
                <a:gd name="T86" fmla="*/ 169 w 179"/>
                <a:gd name="T87" fmla="*/ 0 h 269"/>
                <a:gd name="T88" fmla="*/ 175 w 179"/>
                <a:gd name="T89" fmla="*/ 0 h 269"/>
                <a:gd name="T90" fmla="*/ 181 w 179"/>
                <a:gd name="T91" fmla="*/ 0 h 269"/>
                <a:gd name="T92" fmla="*/ 181 w 179"/>
                <a:gd name="T93" fmla="*/ 38 h 269"/>
                <a:gd name="T94" fmla="*/ 187 w 179"/>
                <a:gd name="T95" fmla="*/ 38 h 269"/>
                <a:gd name="T96" fmla="*/ 181 w 179"/>
                <a:gd name="T97" fmla="*/ 44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5" name="Freeform 4187"/>
            <p:cNvSpPr>
              <a:spLocks/>
            </p:cNvSpPr>
            <p:nvPr/>
          </p:nvSpPr>
          <p:spPr bwMode="auto">
            <a:xfrm>
              <a:off x="3042" y="2665"/>
              <a:ext cx="31" cy="47"/>
            </a:xfrm>
            <a:custGeom>
              <a:avLst/>
              <a:gdLst>
                <a:gd name="T0" fmla="*/ 26 w 30"/>
                <a:gd name="T1" fmla="*/ 15 h 42"/>
                <a:gd name="T2" fmla="*/ 26 w 30"/>
                <a:gd name="T3" fmla="*/ 0 h 42"/>
                <a:gd name="T4" fmla="*/ 20 w 30"/>
                <a:gd name="T5" fmla="*/ 0 h 42"/>
                <a:gd name="T6" fmla="*/ 12 w 30"/>
                <a:gd name="T7" fmla="*/ 8 h 42"/>
                <a:gd name="T8" fmla="*/ 0 w 30"/>
                <a:gd name="T9" fmla="*/ 8 h 42"/>
                <a:gd name="T10" fmla="*/ 0 w 30"/>
                <a:gd name="T11" fmla="*/ 8 h 42"/>
                <a:gd name="T12" fmla="*/ 0 w 30"/>
                <a:gd name="T13" fmla="*/ 15 h 42"/>
                <a:gd name="T14" fmla="*/ 0 w 30"/>
                <a:gd name="T15" fmla="*/ 30 h 42"/>
                <a:gd name="T16" fmla="*/ 6 w 30"/>
                <a:gd name="T17" fmla="*/ 53 h 42"/>
                <a:gd name="T18" fmla="*/ 12 w 30"/>
                <a:gd name="T19" fmla="*/ 53 h 42"/>
                <a:gd name="T20" fmla="*/ 20 w 30"/>
                <a:gd name="T21" fmla="*/ 38 h 42"/>
                <a:gd name="T22" fmla="*/ 32 w 30"/>
                <a:gd name="T23" fmla="*/ 22 h 42"/>
                <a:gd name="T24" fmla="*/ 26 w 30"/>
                <a:gd name="T25" fmla="*/ 15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6" name="Freeform 4188"/>
            <p:cNvSpPr>
              <a:spLocks/>
            </p:cNvSpPr>
            <p:nvPr/>
          </p:nvSpPr>
          <p:spPr bwMode="auto">
            <a:xfrm>
              <a:off x="2722" y="2530"/>
              <a:ext cx="134" cy="196"/>
            </a:xfrm>
            <a:custGeom>
              <a:avLst/>
              <a:gdLst>
                <a:gd name="T0" fmla="*/ 24 w 132"/>
                <a:gd name="T1" fmla="*/ 152 h 174"/>
                <a:gd name="T2" fmla="*/ 12 w 132"/>
                <a:gd name="T3" fmla="*/ 160 h 174"/>
                <a:gd name="T4" fmla="*/ 12 w 132"/>
                <a:gd name="T5" fmla="*/ 168 h 174"/>
                <a:gd name="T6" fmla="*/ 12 w 132"/>
                <a:gd name="T7" fmla="*/ 168 h 174"/>
                <a:gd name="T8" fmla="*/ 18 w 132"/>
                <a:gd name="T9" fmla="*/ 182 h 174"/>
                <a:gd name="T10" fmla="*/ 12 w 132"/>
                <a:gd name="T11" fmla="*/ 182 h 174"/>
                <a:gd name="T12" fmla="*/ 6 w 132"/>
                <a:gd name="T13" fmla="*/ 182 h 174"/>
                <a:gd name="T14" fmla="*/ 0 w 132"/>
                <a:gd name="T15" fmla="*/ 190 h 174"/>
                <a:gd name="T16" fmla="*/ 18 w 132"/>
                <a:gd name="T17" fmla="*/ 221 h 174"/>
                <a:gd name="T18" fmla="*/ 30 w 132"/>
                <a:gd name="T19" fmla="*/ 205 h 174"/>
                <a:gd name="T20" fmla="*/ 38 w 132"/>
                <a:gd name="T21" fmla="*/ 213 h 174"/>
                <a:gd name="T22" fmla="*/ 44 w 132"/>
                <a:gd name="T23" fmla="*/ 213 h 174"/>
                <a:gd name="T24" fmla="*/ 50 w 132"/>
                <a:gd name="T25" fmla="*/ 205 h 174"/>
                <a:gd name="T26" fmla="*/ 62 w 132"/>
                <a:gd name="T27" fmla="*/ 205 h 174"/>
                <a:gd name="T28" fmla="*/ 62 w 132"/>
                <a:gd name="T29" fmla="*/ 213 h 174"/>
                <a:gd name="T30" fmla="*/ 80 w 132"/>
                <a:gd name="T31" fmla="*/ 198 h 174"/>
                <a:gd name="T32" fmla="*/ 92 w 132"/>
                <a:gd name="T33" fmla="*/ 182 h 174"/>
                <a:gd name="T34" fmla="*/ 98 w 132"/>
                <a:gd name="T35" fmla="*/ 144 h 174"/>
                <a:gd name="T36" fmla="*/ 124 w 132"/>
                <a:gd name="T37" fmla="*/ 107 h 174"/>
                <a:gd name="T38" fmla="*/ 124 w 132"/>
                <a:gd name="T39" fmla="*/ 83 h 174"/>
                <a:gd name="T40" fmla="*/ 130 w 132"/>
                <a:gd name="T41" fmla="*/ 69 h 174"/>
                <a:gd name="T42" fmla="*/ 130 w 132"/>
                <a:gd name="T43" fmla="*/ 46 h 174"/>
                <a:gd name="T44" fmla="*/ 130 w 132"/>
                <a:gd name="T45" fmla="*/ 30 h 174"/>
                <a:gd name="T46" fmla="*/ 136 w 132"/>
                <a:gd name="T47" fmla="*/ 8 h 174"/>
                <a:gd name="T48" fmla="*/ 112 w 132"/>
                <a:gd name="T49" fmla="*/ 0 h 174"/>
                <a:gd name="T50" fmla="*/ 98 w 132"/>
                <a:gd name="T51" fmla="*/ 8 h 174"/>
                <a:gd name="T52" fmla="*/ 92 w 132"/>
                <a:gd name="T53" fmla="*/ 38 h 174"/>
                <a:gd name="T54" fmla="*/ 92 w 132"/>
                <a:gd name="T55" fmla="*/ 46 h 174"/>
                <a:gd name="T56" fmla="*/ 74 w 132"/>
                <a:gd name="T57" fmla="*/ 46 h 174"/>
                <a:gd name="T58" fmla="*/ 56 w 132"/>
                <a:gd name="T59" fmla="*/ 38 h 174"/>
                <a:gd name="T60" fmla="*/ 44 w 132"/>
                <a:gd name="T61" fmla="*/ 38 h 174"/>
                <a:gd name="T62" fmla="*/ 38 w 132"/>
                <a:gd name="T63" fmla="*/ 61 h 174"/>
                <a:gd name="T64" fmla="*/ 62 w 132"/>
                <a:gd name="T65" fmla="*/ 61 h 174"/>
                <a:gd name="T66" fmla="*/ 62 w 132"/>
                <a:gd name="T67" fmla="*/ 77 h 174"/>
                <a:gd name="T68" fmla="*/ 50 w 132"/>
                <a:gd name="T69" fmla="*/ 91 h 174"/>
                <a:gd name="T70" fmla="*/ 62 w 132"/>
                <a:gd name="T71" fmla="*/ 114 h 174"/>
                <a:gd name="T72" fmla="*/ 56 w 132"/>
                <a:gd name="T73" fmla="*/ 152 h 174"/>
                <a:gd name="T74" fmla="*/ 50 w 132"/>
                <a:gd name="T75" fmla="*/ 152 h 174"/>
                <a:gd name="T76" fmla="*/ 50 w 132"/>
                <a:gd name="T77" fmla="*/ 152 h 174"/>
                <a:gd name="T78" fmla="*/ 38 w 132"/>
                <a:gd name="T79" fmla="*/ 152 h 174"/>
                <a:gd name="T80" fmla="*/ 24 w 132"/>
                <a:gd name="T81" fmla="*/ 137 h 174"/>
                <a:gd name="T82" fmla="*/ 24 w 132"/>
                <a:gd name="T83" fmla="*/ 152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7" name="Freeform 4189"/>
            <p:cNvSpPr>
              <a:spLocks/>
            </p:cNvSpPr>
            <p:nvPr/>
          </p:nvSpPr>
          <p:spPr bwMode="auto">
            <a:xfrm>
              <a:off x="3128" y="2509"/>
              <a:ext cx="146" cy="210"/>
            </a:xfrm>
            <a:custGeom>
              <a:avLst/>
              <a:gdLst>
                <a:gd name="T0" fmla="*/ 68 w 144"/>
                <a:gd name="T1" fmla="*/ 191 h 186"/>
                <a:gd name="T2" fmla="*/ 50 w 144"/>
                <a:gd name="T3" fmla="*/ 184 h 186"/>
                <a:gd name="T4" fmla="*/ 38 w 144"/>
                <a:gd name="T5" fmla="*/ 168 h 186"/>
                <a:gd name="T6" fmla="*/ 0 w 144"/>
                <a:gd name="T7" fmla="*/ 146 h 186"/>
                <a:gd name="T8" fmla="*/ 0 w 144"/>
                <a:gd name="T9" fmla="*/ 115 h 186"/>
                <a:gd name="T10" fmla="*/ 12 w 144"/>
                <a:gd name="T11" fmla="*/ 91 h 186"/>
                <a:gd name="T12" fmla="*/ 18 w 144"/>
                <a:gd name="T13" fmla="*/ 69 h 186"/>
                <a:gd name="T14" fmla="*/ 18 w 144"/>
                <a:gd name="T15" fmla="*/ 46 h 186"/>
                <a:gd name="T16" fmla="*/ 12 w 144"/>
                <a:gd name="T17" fmla="*/ 30 h 186"/>
                <a:gd name="T18" fmla="*/ 0 w 144"/>
                <a:gd name="T19" fmla="*/ 8 h 186"/>
                <a:gd name="T20" fmla="*/ 6 w 144"/>
                <a:gd name="T21" fmla="*/ 0 h 186"/>
                <a:gd name="T22" fmla="*/ 38 w 144"/>
                <a:gd name="T23" fmla="*/ 0 h 186"/>
                <a:gd name="T24" fmla="*/ 56 w 144"/>
                <a:gd name="T25" fmla="*/ 0 h 186"/>
                <a:gd name="T26" fmla="*/ 74 w 144"/>
                <a:gd name="T27" fmla="*/ 23 h 186"/>
                <a:gd name="T28" fmla="*/ 98 w 144"/>
                <a:gd name="T29" fmla="*/ 30 h 186"/>
                <a:gd name="T30" fmla="*/ 112 w 144"/>
                <a:gd name="T31" fmla="*/ 16 h 186"/>
                <a:gd name="T32" fmla="*/ 130 w 144"/>
                <a:gd name="T33" fmla="*/ 8 h 186"/>
                <a:gd name="T34" fmla="*/ 148 w 144"/>
                <a:gd name="T35" fmla="*/ 16 h 186"/>
                <a:gd name="T36" fmla="*/ 136 w 144"/>
                <a:gd name="T37" fmla="*/ 30 h 186"/>
                <a:gd name="T38" fmla="*/ 130 w 144"/>
                <a:gd name="T39" fmla="*/ 46 h 186"/>
                <a:gd name="T40" fmla="*/ 130 w 144"/>
                <a:gd name="T41" fmla="*/ 69 h 186"/>
                <a:gd name="T42" fmla="*/ 130 w 144"/>
                <a:gd name="T43" fmla="*/ 91 h 186"/>
                <a:gd name="T44" fmla="*/ 130 w 144"/>
                <a:gd name="T45" fmla="*/ 138 h 186"/>
                <a:gd name="T46" fmla="*/ 142 w 144"/>
                <a:gd name="T47" fmla="*/ 160 h 186"/>
                <a:gd name="T48" fmla="*/ 130 w 144"/>
                <a:gd name="T49" fmla="*/ 168 h 186"/>
                <a:gd name="T50" fmla="*/ 124 w 144"/>
                <a:gd name="T51" fmla="*/ 184 h 186"/>
                <a:gd name="T52" fmla="*/ 118 w 144"/>
                <a:gd name="T53" fmla="*/ 191 h 186"/>
                <a:gd name="T54" fmla="*/ 104 w 144"/>
                <a:gd name="T55" fmla="*/ 215 h 186"/>
                <a:gd name="T56" fmla="*/ 98 w 144"/>
                <a:gd name="T57" fmla="*/ 237 h 186"/>
                <a:gd name="T58" fmla="*/ 98 w 144"/>
                <a:gd name="T59" fmla="*/ 237 h 186"/>
                <a:gd name="T60" fmla="*/ 68 w 144"/>
                <a:gd name="T61" fmla="*/ 199 h 186"/>
                <a:gd name="T62" fmla="*/ 68 w 144"/>
                <a:gd name="T63" fmla="*/ 191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8" name="Rectangle 4190"/>
            <p:cNvSpPr>
              <a:spLocks noChangeArrowheads="1"/>
            </p:cNvSpPr>
            <p:nvPr/>
          </p:nvSpPr>
          <p:spPr bwMode="auto">
            <a:xfrm>
              <a:off x="5601" y="2543"/>
              <a:ext cx="5"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39" name="Freeform 4191"/>
            <p:cNvSpPr>
              <a:spLocks/>
            </p:cNvSpPr>
            <p:nvPr/>
          </p:nvSpPr>
          <p:spPr bwMode="auto">
            <a:xfrm>
              <a:off x="5606" y="2570"/>
              <a:ext cx="2" cy="7"/>
            </a:xfrm>
            <a:custGeom>
              <a:avLst/>
              <a:gdLst>
                <a:gd name="T0" fmla="*/ 0 w 2"/>
                <a:gd name="T1" fmla="*/ 8 h 6"/>
                <a:gd name="T2" fmla="*/ 0 w 2"/>
                <a:gd name="T3" fmla="*/ 8 h 6"/>
                <a:gd name="T4" fmla="*/ 0 w 2"/>
                <a:gd name="T5" fmla="*/ 8 h 6"/>
                <a:gd name="T6" fmla="*/ 0 w 2"/>
                <a:gd name="T7" fmla="*/ 0 h 6"/>
                <a:gd name="T8" fmla="*/ 0 w 2"/>
                <a:gd name="T9" fmla="*/ 0 h 6"/>
                <a:gd name="T10" fmla="*/ 0 w 2"/>
                <a:gd name="T11" fmla="*/ 0 h 6"/>
                <a:gd name="T12" fmla="*/ 0 w 2"/>
                <a:gd name="T13" fmla="*/ 0 h 6"/>
                <a:gd name="T14" fmla="*/ 0 w 2"/>
                <a:gd name="T15" fmla="*/ 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0" name="Freeform 4192"/>
            <p:cNvSpPr>
              <a:spLocks/>
            </p:cNvSpPr>
            <p:nvPr/>
          </p:nvSpPr>
          <p:spPr bwMode="auto">
            <a:xfrm>
              <a:off x="5613" y="2584"/>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1" name="Rectangle 4193"/>
            <p:cNvSpPr>
              <a:spLocks noChangeArrowheads="1"/>
            </p:cNvSpPr>
            <p:nvPr/>
          </p:nvSpPr>
          <p:spPr bwMode="auto">
            <a:xfrm>
              <a:off x="5613" y="2570"/>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42" name="Freeform 4194"/>
            <p:cNvSpPr>
              <a:spLocks/>
            </p:cNvSpPr>
            <p:nvPr/>
          </p:nvSpPr>
          <p:spPr bwMode="auto">
            <a:xfrm>
              <a:off x="5606" y="2577"/>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3" name="Freeform 4195"/>
            <p:cNvSpPr>
              <a:spLocks/>
            </p:cNvSpPr>
            <p:nvPr/>
          </p:nvSpPr>
          <p:spPr bwMode="auto">
            <a:xfrm>
              <a:off x="2571" y="2301"/>
              <a:ext cx="211" cy="215"/>
            </a:xfrm>
            <a:custGeom>
              <a:avLst/>
              <a:gdLst>
                <a:gd name="T0" fmla="*/ 139 w 209"/>
                <a:gd name="T1" fmla="*/ 173 h 191"/>
                <a:gd name="T2" fmla="*/ 127 w 209"/>
                <a:gd name="T3" fmla="*/ 181 h 191"/>
                <a:gd name="T4" fmla="*/ 121 w 209"/>
                <a:gd name="T5" fmla="*/ 196 h 191"/>
                <a:gd name="T6" fmla="*/ 115 w 209"/>
                <a:gd name="T7" fmla="*/ 212 h 191"/>
                <a:gd name="T8" fmla="*/ 109 w 209"/>
                <a:gd name="T9" fmla="*/ 226 h 191"/>
                <a:gd name="T10" fmla="*/ 103 w 209"/>
                <a:gd name="T11" fmla="*/ 226 h 191"/>
                <a:gd name="T12" fmla="*/ 103 w 209"/>
                <a:gd name="T13" fmla="*/ 234 h 191"/>
                <a:gd name="T14" fmla="*/ 85 w 209"/>
                <a:gd name="T15" fmla="*/ 234 h 191"/>
                <a:gd name="T16" fmla="*/ 85 w 209"/>
                <a:gd name="T17" fmla="*/ 234 h 191"/>
                <a:gd name="T18" fmla="*/ 79 w 209"/>
                <a:gd name="T19" fmla="*/ 234 h 191"/>
                <a:gd name="T20" fmla="*/ 79 w 209"/>
                <a:gd name="T21" fmla="*/ 234 h 191"/>
                <a:gd name="T22" fmla="*/ 73 w 209"/>
                <a:gd name="T23" fmla="*/ 226 h 191"/>
                <a:gd name="T24" fmla="*/ 73 w 209"/>
                <a:gd name="T25" fmla="*/ 242 h 191"/>
                <a:gd name="T26" fmla="*/ 73 w 209"/>
                <a:gd name="T27" fmla="*/ 234 h 191"/>
                <a:gd name="T28" fmla="*/ 73 w 209"/>
                <a:gd name="T29" fmla="*/ 234 h 191"/>
                <a:gd name="T30" fmla="*/ 67 w 209"/>
                <a:gd name="T31" fmla="*/ 234 h 191"/>
                <a:gd name="T32" fmla="*/ 61 w 209"/>
                <a:gd name="T33" fmla="*/ 242 h 191"/>
                <a:gd name="T34" fmla="*/ 48 w 209"/>
                <a:gd name="T35" fmla="*/ 212 h 191"/>
                <a:gd name="T36" fmla="*/ 56 w 209"/>
                <a:gd name="T37" fmla="*/ 212 h 191"/>
                <a:gd name="T38" fmla="*/ 48 w 209"/>
                <a:gd name="T39" fmla="*/ 212 h 191"/>
                <a:gd name="T40" fmla="*/ 48 w 209"/>
                <a:gd name="T41" fmla="*/ 212 h 191"/>
                <a:gd name="T42" fmla="*/ 48 w 209"/>
                <a:gd name="T43" fmla="*/ 204 h 191"/>
                <a:gd name="T44" fmla="*/ 24 w 209"/>
                <a:gd name="T45" fmla="*/ 189 h 191"/>
                <a:gd name="T46" fmla="*/ 18 w 209"/>
                <a:gd name="T47" fmla="*/ 189 h 191"/>
                <a:gd name="T48" fmla="*/ 18 w 209"/>
                <a:gd name="T49" fmla="*/ 181 h 191"/>
                <a:gd name="T50" fmla="*/ 0 w 209"/>
                <a:gd name="T51" fmla="*/ 189 h 191"/>
                <a:gd name="T52" fmla="*/ 6 w 209"/>
                <a:gd name="T53" fmla="*/ 120 h 191"/>
                <a:gd name="T54" fmla="*/ 18 w 209"/>
                <a:gd name="T55" fmla="*/ 91 h 191"/>
                <a:gd name="T56" fmla="*/ 18 w 209"/>
                <a:gd name="T57" fmla="*/ 69 h 191"/>
                <a:gd name="T58" fmla="*/ 18 w 209"/>
                <a:gd name="T59" fmla="*/ 53 h 191"/>
                <a:gd name="T60" fmla="*/ 18 w 209"/>
                <a:gd name="T61" fmla="*/ 53 h 191"/>
                <a:gd name="T62" fmla="*/ 18 w 209"/>
                <a:gd name="T63" fmla="*/ 46 h 191"/>
                <a:gd name="T64" fmla="*/ 24 w 209"/>
                <a:gd name="T65" fmla="*/ 30 h 191"/>
                <a:gd name="T66" fmla="*/ 30 w 209"/>
                <a:gd name="T67" fmla="*/ 8 h 191"/>
                <a:gd name="T68" fmla="*/ 42 w 209"/>
                <a:gd name="T69" fmla="*/ 0 h 191"/>
                <a:gd name="T70" fmla="*/ 61 w 209"/>
                <a:gd name="T71" fmla="*/ 8 h 191"/>
                <a:gd name="T72" fmla="*/ 73 w 209"/>
                <a:gd name="T73" fmla="*/ 23 h 191"/>
                <a:gd name="T74" fmla="*/ 91 w 209"/>
                <a:gd name="T75" fmla="*/ 16 h 191"/>
                <a:gd name="T76" fmla="*/ 103 w 209"/>
                <a:gd name="T77" fmla="*/ 23 h 191"/>
                <a:gd name="T78" fmla="*/ 121 w 209"/>
                <a:gd name="T79" fmla="*/ 30 h 191"/>
                <a:gd name="T80" fmla="*/ 139 w 209"/>
                <a:gd name="T81" fmla="*/ 16 h 191"/>
                <a:gd name="T82" fmla="*/ 157 w 209"/>
                <a:gd name="T83" fmla="*/ 16 h 191"/>
                <a:gd name="T84" fmla="*/ 177 w 209"/>
                <a:gd name="T85" fmla="*/ 23 h 191"/>
                <a:gd name="T86" fmla="*/ 195 w 209"/>
                <a:gd name="T87" fmla="*/ 8 h 191"/>
                <a:gd name="T88" fmla="*/ 207 w 209"/>
                <a:gd name="T89" fmla="*/ 23 h 191"/>
                <a:gd name="T90" fmla="*/ 207 w 209"/>
                <a:gd name="T91" fmla="*/ 38 h 191"/>
                <a:gd name="T92" fmla="*/ 213 w 209"/>
                <a:gd name="T93" fmla="*/ 46 h 191"/>
                <a:gd name="T94" fmla="*/ 213 w 209"/>
                <a:gd name="T95" fmla="*/ 61 h 191"/>
                <a:gd name="T96" fmla="*/ 201 w 209"/>
                <a:gd name="T97" fmla="*/ 77 h 191"/>
                <a:gd name="T98" fmla="*/ 195 w 209"/>
                <a:gd name="T99" fmla="*/ 98 h 191"/>
                <a:gd name="T100" fmla="*/ 183 w 209"/>
                <a:gd name="T101" fmla="*/ 113 h 191"/>
                <a:gd name="T102" fmla="*/ 177 w 209"/>
                <a:gd name="T103" fmla="*/ 135 h 191"/>
                <a:gd name="T104" fmla="*/ 171 w 209"/>
                <a:gd name="T105" fmla="*/ 143 h 191"/>
                <a:gd name="T106" fmla="*/ 165 w 209"/>
                <a:gd name="T107" fmla="*/ 165 h 191"/>
                <a:gd name="T108" fmla="*/ 151 w 209"/>
                <a:gd name="T109" fmla="*/ 189 h 191"/>
                <a:gd name="T110" fmla="*/ 139 w 209"/>
                <a:gd name="T111" fmla="*/ 173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4" name="Freeform 4196"/>
            <p:cNvSpPr>
              <a:spLocks/>
            </p:cNvSpPr>
            <p:nvPr/>
          </p:nvSpPr>
          <p:spPr bwMode="auto">
            <a:xfrm>
              <a:off x="2540" y="2335"/>
              <a:ext cx="49" cy="141"/>
            </a:xfrm>
            <a:custGeom>
              <a:avLst/>
              <a:gdLst>
                <a:gd name="T0" fmla="*/ 0 w 48"/>
                <a:gd name="T1" fmla="*/ 38 h 125"/>
                <a:gd name="T2" fmla="*/ 0 w 48"/>
                <a:gd name="T3" fmla="*/ 38 h 125"/>
                <a:gd name="T4" fmla="*/ 0 w 48"/>
                <a:gd name="T5" fmla="*/ 46 h 125"/>
                <a:gd name="T6" fmla="*/ 6 w 48"/>
                <a:gd name="T7" fmla="*/ 60 h 125"/>
                <a:gd name="T8" fmla="*/ 12 w 48"/>
                <a:gd name="T9" fmla="*/ 82 h 125"/>
                <a:gd name="T10" fmla="*/ 12 w 48"/>
                <a:gd name="T11" fmla="*/ 98 h 125"/>
                <a:gd name="T12" fmla="*/ 12 w 48"/>
                <a:gd name="T13" fmla="*/ 121 h 125"/>
                <a:gd name="T14" fmla="*/ 12 w 48"/>
                <a:gd name="T15" fmla="*/ 159 h 125"/>
                <a:gd name="T16" fmla="*/ 32 w 48"/>
                <a:gd name="T17" fmla="*/ 151 h 125"/>
                <a:gd name="T18" fmla="*/ 38 w 48"/>
                <a:gd name="T19" fmla="*/ 82 h 125"/>
                <a:gd name="T20" fmla="*/ 50 w 48"/>
                <a:gd name="T21" fmla="*/ 53 h 125"/>
                <a:gd name="T22" fmla="*/ 50 w 48"/>
                <a:gd name="T23" fmla="*/ 30 h 125"/>
                <a:gd name="T24" fmla="*/ 50 w 48"/>
                <a:gd name="T25" fmla="*/ 16 h 125"/>
                <a:gd name="T26" fmla="*/ 50 w 48"/>
                <a:gd name="T27" fmla="*/ 16 h 125"/>
                <a:gd name="T28" fmla="*/ 32 w 48"/>
                <a:gd name="T29" fmla="*/ 0 h 125"/>
                <a:gd name="T30" fmla="*/ 32 w 48"/>
                <a:gd name="T31" fmla="*/ 8 h 125"/>
                <a:gd name="T32" fmla="*/ 32 w 48"/>
                <a:gd name="T33" fmla="*/ 16 h 125"/>
                <a:gd name="T34" fmla="*/ 32 w 48"/>
                <a:gd name="T35" fmla="*/ 16 h 125"/>
                <a:gd name="T36" fmla="*/ 26 w 48"/>
                <a:gd name="T37" fmla="*/ 16 h 125"/>
                <a:gd name="T38" fmla="*/ 12 w 48"/>
                <a:gd name="T39" fmla="*/ 23 h 125"/>
                <a:gd name="T40" fmla="*/ 0 w 48"/>
                <a:gd name="T41" fmla="*/ 38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5" name="Freeform 4197"/>
            <p:cNvSpPr>
              <a:spLocks/>
            </p:cNvSpPr>
            <p:nvPr/>
          </p:nvSpPr>
          <p:spPr bwMode="auto">
            <a:xfrm>
              <a:off x="2424" y="2274"/>
              <a:ext cx="147" cy="127"/>
            </a:xfrm>
            <a:custGeom>
              <a:avLst/>
              <a:gdLst>
                <a:gd name="T0" fmla="*/ 118 w 144"/>
                <a:gd name="T1" fmla="*/ 106 h 113"/>
                <a:gd name="T2" fmla="*/ 112 w 144"/>
                <a:gd name="T3" fmla="*/ 106 h 113"/>
                <a:gd name="T4" fmla="*/ 100 w 144"/>
                <a:gd name="T5" fmla="*/ 99 h 113"/>
                <a:gd name="T6" fmla="*/ 94 w 144"/>
                <a:gd name="T7" fmla="*/ 99 h 113"/>
                <a:gd name="T8" fmla="*/ 76 w 144"/>
                <a:gd name="T9" fmla="*/ 99 h 113"/>
                <a:gd name="T10" fmla="*/ 50 w 144"/>
                <a:gd name="T11" fmla="*/ 106 h 113"/>
                <a:gd name="T12" fmla="*/ 56 w 144"/>
                <a:gd name="T13" fmla="*/ 143 h 113"/>
                <a:gd name="T14" fmla="*/ 38 w 144"/>
                <a:gd name="T15" fmla="*/ 128 h 113"/>
                <a:gd name="T16" fmla="*/ 18 w 144"/>
                <a:gd name="T17" fmla="*/ 135 h 113"/>
                <a:gd name="T18" fmla="*/ 12 w 144"/>
                <a:gd name="T19" fmla="*/ 121 h 113"/>
                <a:gd name="T20" fmla="*/ 0 w 144"/>
                <a:gd name="T21" fmla="*/ 121 h 113"/>
                <a:gd name="T22" fmla="*/ 6 w 144"/>
                <a:gd name="T23" fmla="*/ 83 h 113"/>
                <a:gd name="T24" fmla="*/ 12 w 144"/>
                <a:gd name="T25" fmla="*/ 75 h 113"/>
                <a:gd name="T26" fmla="*/ 26 w 144"/>
                <a:gd name="T27" fmla="*/ 69 h 113"/>
                <a:gd name="T28" fmla="*/ 26 w 144"/>
                <a:gd name="T29" fmla="*/ 53 h 113"/>
                <a:gd name="T30" fmla="*/ 32 w 144"/>
                <a:gd name="T31" fmla="*/ 45 h 113"/>
                <a:gd name="T32" fmla="*/ 38 w 144"/>
                <a:gd name="T33" fmla="*/ 45 h 113"/>
                <a:gd name="T34" fmla="*/ 44 w 144"/>
                <a:gd name="T35" fmla="*/ 38 h 113"/>
                <a:gd name="T36" fmla="*/ 50 w 144"/>
                <a:gd name="T37" fmla="*/ 38 h 113"/>
                <a:gd name="T38" fmla="*/ 56 w 144"/>
                <a:gd name="T39" fmla="*/ 22 h 113"/>
                <a:gd name="T40" fmla="*/ 62 w 144"/>
                <a:gd name="T41" fmla="*/ 22 h 113"/>
                <a:gd name="T42" fmla="*/ 68 w 144"/>
                <a:gd name="T43" fmla="*/ 15 h 113"/>
                <a:gd name="T44" fmla="*/ 88 w 144"/>
                <a:gd name="T45" fmla="*/ 0 h 113"/>
                <a:gd name="T46" fmla="*/ 106 w 144"/>
                <a:gd name="T47" fmla="*/ 0 h 113"/>
                <a:gd name="T48" fmla="*/ 112 w 144"/>
                <a:gd name="T49" fmla="*/ 22 h 113"/>
                <a:gd name="T50" fmla="*/ 126 w 144"/>
                <a:gd name="T51" fmla="*/ 45 h 113"/>
                <a:gd name="T52" fmla="*/ 118 w 144"/>
                <a:gd name="T53" fmla="*/ 45 h 113"/>
                <a:gd name="T54" fmla="*/ 118 w 144"/>
                <a:gd name="T55" fmla="*/ 53 h 113"/>
                <a:gd name="T56" fmla="*/ 132 w 144"/>
                <a:gd name="T57" fmla="*/ 61 h 113"/>
                <a:gd name="T58" fmla="*/ 138 w 144"/>
                <a:gd name="T59" fmla="*/ 61 h 113"/>
                <a:gd name="T60" fmla="*/ 144 w 144"/>
                <a:gd name="T61" fmla="*/ 69 h 113"/>
                <a:gd name="T62" fmla="*/ 150 w 144"/>
                <a:gd name="T63" fmla="*/ 83 h 113"/>
                <a:gd name="T64" fmla="*/ 150 w 144"/>
                <a:gd name="T65" fmla="*/ 83 h 113"/>
                <a:gd name="T66" fmla="*/ 144 w 144"/>
                <a:gd name="T67" fmla="*/ 83 h 113"/>
                <a:gd name="T68" fmla="*/ 132 w 144"/>
                <a:gd name="T69" fmla="*/ 91 h 113"/>
                <a:gd name="T70" fmla="*/ 118 w 144"/>
                <a:gd name="T71" fmla="*/ 106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6" name="Freeform 4198"/>
            <p:cNvSpPr>
              <a:spLocks/>
            </p:cNvSpPr>
            <p:nvPr/>
          </p:nvSpPr>
          <p:spPr bwMode="auto">
            <a:xfrm>
              <a:off x="2673" y="2321"/>
              <a:ext cx="140" cy="249"/>
            </a:xfrm>
            <a:custGeom>
              <a:avLst/>
              <a:gdLst>
                <a:gd name="T0" fmla="*/ 130 w 138"/>
                <a:gd name="T1" fmla="*/ 74 h 221"/>
                <a:gd name="T2" fmla="*/ 112 w 138"/>
                <a:gd name="T3" fmla="*/ 74 h 221"/>
                <a:gd name="T4" fmla="*/ 104 w 138"/>
                <a:gd name="T5" fmla="*/ 82 h 221"/>
                <a:gd name="T6" fmla="*/ 118 w 138"/>
                <a:gd name="T7" fmla="*/ 106 h 221"/>
                <a:gd name="T8" fmla="*/ 130 w 138"/>
                <a:gd name="T9" fmla="*/ 136 h 221"/>
                <a:gd name="T10" fmla="*/ 118 w 138"/>
                <a:gd name="T11" fmla="*/ 159 h 221"/>
                <a:gd name="T12" fmla="*/ 112 w 138"/>
                <a:gd name="T13" fmla="*/ 181 h 221"/>
                <a:gd name="T14" fmla="*/ 118 w 138"/>
                <a:gd name="T15" fmla="*/ 212 h 221"/>
                <a:gd name="T16" fmla="*/ 136 w 138"/>
                <a:gd name="T17" fmla="*/ 250 h 221"/>
                <a:gd name="T18" fmla="*/ 142 w 138"/>
                <a:gd name="T19" fmla="*/ 273 h 221"/>
                <a:gd name="T20" fmla="*/ 142 w 138"/>
                <a:gd name="T21" fmla="*/ 281 h 221"/>
                <a:gd name="T22" fmla="*/ 124 w 138"/>
                <a:gd name="T23" fmla="*/ 281 h 221"/>
                <a:gd name="T24" fmla="*/ 104 w 138"/>
                <a:gd name="T25" fmla="*/ 273 h 221"/>
                <a:gd name="T26" fmla="*/ 92 w 138"/>
                <a:gd name="T27" fmla="*/ 273 h 221"/>
                <a:gd name="T28" fmla="*/ 56 w 138"/>
                <a:gd name="T29" fmla="*/ 273 h 221"/>
                <a:gd name="T30" fmla="*/ 44 w 138"/>
                <a:gd name="T31" fmla="*/ 273 h 221"/>
                <a:gd name="T32" fmla="*/ 24 w 138"/>
                <a:gd name="T33" fmla="*/ 265 h 221"/>
                <a:gd name="T34" fmla="*/ 24 w 138"/>
                <a:gd name="T35" fmla="*/ 242 h 221"/>
                <a:gd name="T36" fmla="*/ 24 w 138"/>
                <a:gd name="T37" fmla="*/ 228 h 221"/>
                <a:gd name="T38" fmla="*/ 24 w 138"/>
                <a:gd name="T39" fmla="*/ 228 h 221"/>
                <a:gd name="T40" fmla="*/ 12 w 138"/>
                <a:gd name="T41" fmla="*/ 228 h 221"/>
                <a:gd name="T42" fmla="*/ 6 w 138"/>
                <a:gd name="T43" fmla="*/ 212 h 221"/>
                <a:gd name="T44" fmla="*/ 0 w 138"/>
                <a:gd name="T45" fmla="*/ 212 h 221"/>
                <a:gd name="T46" fmla="*/ 6 w 138"/>
                <a:gd name="T47" fmla="*/ 204 h 221"/>
                <a:gd name="T48" fmla="*/ 12 w 138"/>
                <a:gd name="T49" fmla="*/ 189 h 221"/>
                <a:gd name="T50" fmla="*/ 18 w 138"/>
                <a:gd name="T51" fmla="*/ 174 h 221"/>
                <a:gd name="T52" fmla="*/ 24 w 138"/>
                <a:gd name="T53" fmla="*/ 159 h 221"/>
                <a:gd name="T54" fmla="*/ 38 w 138"/>
                <a:gd name="T55" fmla="*/ 151 h 221"/>
                <a:gd name="T56" fmla="*/ 50 w 138"/>
                <a:gd name="T57" fmla="*/ 167 h 221"/>
                <a:gd name="T58" fmla="*/ 62 w 138"/>
                <a:gd name="T59" fmla="*/ 143 h 221"/>
                <a:gd name="T60" fmla="*/ 68 w 138"/>
                <a:gd name="T61" fmla="*/ 121 h 221"/>
                <a:gd name="T62" fmla="*/ 74 w 138"/>
                <a:gd name="T63" fmla="*/ 113 h 221"/>
                <a:gd name="T64" fmla="*/ 80 w 138"/>
                <a:gd name="T65" fmla="*/ 90 h 221"/>
                <a:gd name="T66" fmla="*/ 92 w 138"/>
                <a:gd name="T67" fmla="*/ 74 h 221"/>
                <a:gd name="T68" fmla="*/ 98 w 138"/>
                <a:gd name="T69" fmla="*/ 53 h 221"/>
                <a:gd name="T70" fmla="*/ 112 w 138"/>
                <a:gd name="T71" fmla="*/ 38 h 221"/>
                <a:gd name="T72" fmla="*/ 112 w 138"/>
                <a:gd name="T73" fmla="*/ 23 h 221"/>
                <a:gd name="T74" fmla="*/ 104 w 138"/>
                <a:gd name="T75" fmla="*/ 16 h 221"/>
                <a:gd name="T76" fmla="*/ 104 w 138"/>
                <a:gd name="T77" fmla="*/ 0 h 221"/>
                <a:gd name="T78" fmla="*/ 112 w 138"/>
                <a:gd name="T79" fmla="*/ 0 h 221"/>
                <a:gd name="T80" fmla="*/ 118 w 138"/>
                <a:gd name="T81" fmla="*/ 23 h 221"/>
                <a:gd name="T82" fmla="*/ 118 w 138"/>
                <a:gd name="T83" fmla="*/ 53 h 221"/>
                <a:gd name="T84" fmla="*/ 130 w 138"/>
                <a:gd name="T85" fmla="*/ 74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7" name="Freeform 4199"/>
            <p:cNvSpPr>
              <a:spLocks/>
            </p:cNvSpPr>
            <p:nvPr/>
          </p:nvSpPr>
          <p:spPr bwMode="auto">
            <a:xfrm>
              <a:off x="2782" y="2369"/>
              <a:ext cx="230" cy="195"/>
            </a:xfrm>
            <a:custGeom>
              <a:avLst/>
              <a:gdLst>
                <a:gd name="T0" fmla="*/ 80 w 227"/>
                <a:gd name="T1" fmla="*/ 60 h 173"/>
                <a:gd name="T2" fmla="*/ 80 w 227"/>
                <a:gd name="T3" fmla="*/ 52 h 173"/>
                <a:gd name="T4" fmla="*/ 104 w 227"/>
                <a:gd name="T5" fmla="*/ 44 h 173"/>
                <a:gd name="T6" fmla="*/ 136 w 227"/>
                <a:gd name="T7" fmla="*/ 8 h 173"/>
                <a:gd name="T8" fmla="*/ 148 w 227"/>
                <a:gd name="T9" fmla="*/ 0 h 173"/>
                <a:gd name="T10" fmla="*/ 160 w 227"/>
                <a:gd name="T11" fmla="*/ 16 h 173"/>
                <a:gd name="T12" fmla="*/ 166 w 227"/>
                <a:gd name="T13" fmla="*/ 29 h 173"/>
                <a:gd name="T14" fmla="*/ 160 w 227"/>
                <a:gd name="T15" fmla="*/ 52 h 173"/>
                <a:gd name="T16" fmla="*/ 177 w 227"/>
                <a:gd name="T17" fmla="*/ 60 h 173"/>
                <a:gd name="T18" fmla="*/ 177 w 227"/>
                <a:gd name="T19" fmla="*/ 68 h 173"/>
                <a:gd name="T20" fmla="*/ 197 w 227"/>
                <a:gd name="T21" fmla="*/ 82 h 173"/>
                <a:gd name="T22" fmla="*/ 197 w 227"/>
                <a:gd name="T23" fmla="*/ 90 h 173"/>
                <a:gd name="T24" fmla="*/ 215 w 227"/>
                <a:gd name="T25" fmla="*/ 113 h 173"/>
                <a:gd name="T26" fmla="*/ 221 w 227"/>
                <a:gd name="T27" fmla="*/ 121 h 173"/>
                <a:gd name="T28" fmla="*/ 233 w 227"/>
                <a:gd name="T29" fmla="*/ 136 h 173"/>
                <a:gd name="T30" fmla="*/ 233 w 227"/>
                <a:gd name="T31" fmla="*/ 151 h 173"/>
                <a:gd name="T32" fmla="*/ 227 w 227"/>
                <a:gd name="T33" fmla="*/ 143 h 173"/>
                <a:gd name="T34" fmla="*/ 209 w 227"/>
                <a:gd name="T35" fmla="*/ 143 h 173"/>
                <a:gd name="T36" fmla="*/ 197 w 227"/>
                <a:gd name="T37" fmla="*/ 143 h 173"/>
                <a:gd name="T38" fmla="*/ 189 w 227"/>
                <a:gd name="T39" fmla="*/ 151 h 173"/>
                <a:gd name="T40" fmla="*/ 177 w 227"/>
                <a:gd name="T41" fmla="*/ 151 h 173"/>
                <a:gd name="T42" fmla="*/ 160 w 227"/>
                <a:gd name="T43" fmla="*/ 159 h 173"/>
                <a:gd name="T44" fmla="*/ 148 w 227"/>
                <a:gd name="T45" fmla="*/ 159 h 173"/>
                <a:gd name="T46" fmla="*/ 142 w 227"/>
                <a:gd name="T47" fmla="*/ 174 h 173"/>
                <a:gd name="T48" fmla="*/ 124 w 227"/>
                <a:gd name="T49" fmla="*/ 167 h 173"/>
                <a:gd name="T50" fmla="*/ 110 w 227"/>
                <a:gd name="T51" fmla="*/ 159 h 173"/>
                <a:gd name="T52" fmla="*/ 86 w 227"/>
                <a:gd name="T53" fmla="*/ 143 h 173"/>
                <a:gd name="T54" fmla="*/ 74 w 227"/>
                <a:gd name="T55" fmla="*/ 167 h 173"/>
                <a:gd name="T56" fmla="*/ 74 w 227"/>
                <a:gd name="T57" fmla="*/ 189 h 173"/>
                <a:gd name="T58" fmla="*/ 50 w 227"/>
                <a:gd name="T59" fmla="*/ 181 h 173"/>
                <a:gd name="T60" fmla="*/ 36 w 227"/>
                <a:gd name="T61" fmla="*/ 189 h 173"/>
                <a:gd name="T62" fmla="*/ 30 w 227"/>
                <a:gd name="T63" fmla="*/ 220 h 173"/>
                <a:gd name="T64" fmla="*/ 24 w 227"/>
                <a:gd name="T65" fmla="*/ 197 h 173"/>
                <a:gd name="T66" fmla="*/ 6 w 227"/>
                <a:gd name="T67" fmla="*/ 159 h 173"/>
                <a:gd name="T68" fmla="*/ 0 w 227"/>
                <a:gd name="T69" fmla="*/ 128 h 173"/>
                <a:gd name="T70" fmla="*/ 6 w 227"/>
                <a:gd name="T71" fmla="*/ 106 h 173"/>
                <a:gd name="T72" fmla="*/ 18 w 227"/>
                <a:gd name="T73" fmla="*/ 82 h 173"/>
                <a:gd name="T74" fmla="*/ 36 w 227"/>
                <a:gd name="T75" fmla="*/ 76 h 173"/>
                <a:gd name="T76" fmla="*/ 36 w 227"/>
                <a:gd name="T77" fmla="*/ 82 h 173"/>
                <a:gd name="T78" fmla="*/ 50 w 227"/>
                <a:gd name="T79" fmla="*/ 76 h 173"/>
                <a:gd name="T80" fmla="*/ 74 w 227"/>
                <a:gd name="T81" fmla="*/ 76 h 173"/>
                <a:gd name="T82" fmla="*/ 80 w 227"/>
                <a:gd name="T83" fmla="*/ 60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8" name="Freeform 4200"/>
            <p:cNvSpPr>
              <a:spLocks/>
            </p:cNvSpPr>
            <p:nvPr/>
          </p:nvSpPr>
          <p:spPr bwMode="auto">
            <a:xfrm>
              <a:off x="2231" y="2301"/>
              <a:ext cx="49" cy="20"/>
            </a:xfrm>
            <a:custGeom>
              <a:avLst/>
              <a:gdLst>
                <a:gd name="T0" fmla="*/ 0 w 48"/>
                <a:gd name="T1" fmla="*/ 8 h 18"/>
                <a:gd name="T2" fmla="*/ 0 w 48"/>
                <a:gd name="T3" fmla="*/ 22 h 18"/>
                <a:gd name="T4" fmla="*/ 12 w 48"/>
                <a:gd name="T5" fmla="*/ 14 h 18"/>
                <a:gd name="T6" fmla="*/ 26 w 48"/>
                <a:gd name="T7" fmla="*/ 8 h 18"/>
                <a:gd name="T8" fmla="*/ 50 w 48"/>
                <a:gd name="T9" fmla="*/ 14 h 18"/>
                <a:gd name="T10" fmla="*/ 44 w 48"/>
                <a:gd name="T11" fmla="*/ 8 h 18"/>
                <a:gd name="T12" fmla="*/ 26 w 48"/>
                <a:gd name="T13" fmla="*/ 0 h 18"/>
                <a:gd name="T14" fmla="*/ 18 w 48"/>
                <a:gd name="T15" fmla="*/ 8 h 18"/>
                <a:gd name="T16" fmla="*/ 0 w 48"/>
                <a:gd name="T17" fmla="*/ 8 h 18"/>
                <a:gd name="T18" fmla="*/ 0 w 48"/>
                <a:gd name="T19" fmla="*/ 8 h 18"/>
                <a:gd name="T20" fmla="*/ 18 w 48"/>
                <a:gd name="T21" fmla="*/ 8 h 18"/>
                <a:gd name="T22" fmla="*/ 6 w 48"/>
                <a:gd name="T23" fmla="*/ 14 h 18"/>
                <a:gd name="T24" fmla="*/ 0 w 48"/>
                <a:gd name="T25" fmla="*/ 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9" name="Freeform 4201"/>
            <p:cNvSpPr>
              <a:spLocks/>
            </p:cNvSpPr>
            <p:nvPr/>
          </p:nvSpPr>
          <p:spPr bwMode="auto">
            <a:xfrm>
              <a:off x="2467" y="2362"/>
              <a:ext cx="79" cy="141"/>
            </a:xfrm>
            <a:custGeom>
              <a:avLst/>
              <a:gdLst>
                <a:gd name="T0" fmla="*/ 68 w 78"/>
                <a:gd name="T1" fmla="*/ 136 h 125"/>
                <a:gd name="T2" fmla="*/ 56 w 78"/>
                <a:gd name="T3" fmla="*/ 143 h 125"/>
                <a:gd name="T4" fmla="*/ 44 w 78"/>
                <a:gd name="T5" fmla="*/ 151 h 125"/>
                <a:gd name="T6" fmla="*/ 18 w 78"/>
                <a:gd name="T7" fmla="*/ 159 h 125"/>
                <a:gd name="T8" fmla="*/ 0 w 78"/>
                <a:gd name="T9" fmla="*/ 151 h 125"/>
                <a:gd name="T10" fmla="*/ 6 w 78"/>
                <a:gd name="T11" fmla="*/ 151 h 125"/>
                <a:gd name="T12" fmla="*/ 6 w 78"/>
                <a:gd name="T13" fmla="*/ 129 h 125"/>
                <a:gd name="T14" fmla="*/ 0 w 78"/>
                <a:gd name="T15" fmla="*/ 113 h 125"/>
                <a:gd name="T16" fmla="*/ 6 w 78"/>
                <a:gd name="T17" fmla="*/ 90 h 125"/>
                <a:gd name="T18" fmla="*/ 12 w 78"/>
                <a:gd name="T19" fmla="*/ 76 h 125"/>
                <a:gd name="T20" fmla="*/ 12 w 78"/>
                <a:gd name="T21" fmla="*/ 44 h 125"/>
                <a:gd name="T22" fmla="*/ 6 w 78"/>
                <a:gd name="T23" fmla="*/ 8 h 125"/>
                <a:gd name="T24" fmla="*/ 30 w 78"/>
                <a:gd name="T25" fmla="*/ 0 h 125"/>
                <a:gd name="T26" fmla="*/ 50 w 78"/>
                <a:gd name="T27" fmla="*/ 0 h 125"/>
                <a:gd name="T28" fmla="*/ 56 w 78"/>
                <a:gd name="T29" fmla="*/ 0 h 125"/>
                <a:gd name="T30" fmla="*/ 56 w 78"/>
                <a:gd name="T31" fmla="*/ 8 h 125"/>
                <a:gd name="T32" fmla="*/ 68 w 78"/>
                <a:gd name="T33" fmla="*/ 29 h 125"/>
                <a:gd name="T34" fmla="*/ 68 w 78"/>
                <a:gd name="T35" fmla="*/ 44 h 125"/>
                <a:gd name="T36" fmla="*/ 68 w 78"/>
                <a:gd name="T37" fmla="*/ 60 h 125"/>
                <a:gd name="T38" fmla="*/ 68 w 78"/>
                <a:gd name="T39" fmla="*/ 76 h 125"/>
                <a:gd name="T40" fmla="*/ 68 w 78"/>
                <a:gd name="T41" fmla="*/ 98 h 125"/>
                <a:gd name="T42" fmla="*/ 68 w 78"/>
                <a:gd name="T43" fmla="*/ 113 h 125"/>
                <a:gd name="T44" fmla="*/ 80 w 78"/>
                <a:gd name="T45" fmla="*/ 129 h 125"/>
                <a:gd name="T46" fmla="*/ 74 w 78"/>
                <a:gd name="T47" fmla="*/ 136 h 125"/>
                <a:gd name="T48" fmla="*/ 62 w 78"/>
                <a:gd name="T49" fmla="*/ 129 h 125"/>
                <a:gd name="T50" fmla="*/ 68 w 78"/>
                <a:gd name="T51" fmla="*/ 136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0" name="Freeform 4202"/>
            <p:cNvSpPr>
              <a:spLocks/>
            </p:cNvSpPr>
            <p:nvPr/>
          </p:nvSpPr>
          <p:spPr bwMode="auto">
            <a:xfrm>
              <a:off x="2261" y="2328"/>
              <a:ext cx="127" cy="121"/>
            </a:xfrm>
            <a:custGeom>
              <a:avLst/>
              <a:gdLst>
                <a:gd name="T0" fmla="*/ 117 w 125"/>
                <a:gd name="T1" fmla="*/ 31 h 107"/>
                <a:gd name="T2" fmla="*/ 111 w 125"/>
                <a:gd name="T3" fmla="*/ 38 h 107"/>
                <a:gd name="T4" fmla="*/ 117 w 125"/>
                <a:gd name="T5" fmla="*/ 38 h 107"/>
                <a:gd name="T6" fmla="*/ 123 w 125"/>
                <a:gd name="T7" fmla="*/ 61 h 107"/>
                <a:gd name="T8" fmla="*/ 123 w 125"/>
                <a:gd name="T9" fmla="*/ 84 h 107"/>
                <a:gd name="T10" fmla="*/ 123 w 125"/>
                <a:gd name="T11" fmla="*/ 90 h 107"/>
                <a:gd name="T12" fmla="*/ 123 w 125"/>
                <a:gd name="T13" fmla="*/ 90 h 107"/>
                <a:gd name="T14" fmla="*/ 129 w 125"/>
                <a:gd name="T15" fmla="*/ 98 h 107"/>
                <a:gd name="T16" fmla="*/ 129 w 125"/>
                <a:gd name="T17" fmla="*/ 106 h 107"/>
                <a:gd name="T18" fmla="*/ 117 w 125"/>
                <a:gd name="T19" fmla="*/ 106 h 107"/>
                <a:gd name="T20" fmla="*/ 123 w 125"/>
                <a:gd name="T21" fmla="*/ 121 h 107"/>
                <a:gd name="T22" fmla="*/ 117 w 125"/>
                <a:gd name="T23" fmla="*/ 129 h 107"/>
                <a:gd name="T24" fmla="*/ 117 w 125"/>
                <a:gd name="T25" fmla="*/ 129 h 107"/>
                <a:gd name="T26" fmla="*/ 111 w 125"/>
                <a:gd name="T27" fmla="*/ 129 h 107"/>
                <a:gd name="T28" fmla="*/ 105 w 125"/>
                <a:gd name="T29" fmla="*/ 137 h 107"/>
                <a:gd name="T30" fmla="*/ 99 w 125"/>
                <a:gd name="T31" fmla="*/ 129 h 107"/>
                <a:gd name="T32" fmla="*/ 91 w 125"/>
                <a:gd name="T33" fmla="*/ 106 h 107"/>
                <a:gd name="T34" fmla="*/ 79 w 125"/>
                <a:gd name="T35" fmla="*/ 106 h 107"/>
                <a:gd name="T36" fmla="*/ 73 w 125"/>
                <a:gd name="T37" fmla="*/ 106 h 107"/>
                <a:gd name="T38" fmla="*/ 79 w 125"/>
                <a:gd name="T39" fmla="*/ 90 h 107"/>
                <a:gd name="T40" fmla="*/ 67 w 125"/>
                <a:gd name="T41" fmla="*/ 68 h 107"/>
                <a:gd name="T42" fmla="*/ 43 w 125"/>
                <a:gd name="T43" fmla="*/ 76 h 107"/>
                <a:gd name="T44" fmla="*/ 24 w 125"/>
                <a:gd name="T45" fmla="*/ 90 h 107"/>
                <a:gd name="T46" fmla="*/ 24 w 125"/>
                <a:gd name="T47" fmla="*/ 84 h 107"/>
                <a:gd name="T48" fmla="*/ 24 w 125"/>
                <a:gd name="T49" fmla="*/ 76 h 107"/>
                <a:gd name="T50" fmla="*/ 18 w 125"/>
                <a:gd name="T51" fmla="*/ 68 h 107"/>
                <a:gd name="T52" fmla="*/ 12 w 125"/>
                <a:gd name="T53" fmla="*/ 68 h 107"/>
                <a:gd name="T54" fmla="*/ 6 w 125"/>
                <a:gd name="T55" fmla="*/ 53 h 107"/>
                <a:gd name="T56" fmla="*/ 6 w 125"/>
                <a:gd name="T57" fmla="*/ 46 h 107"/>
                <a:gd name="T58" fmla="*/ 0 w 125"/>
                <a:gd name="T59" fmla="*/ 46 h 107"/>
                <a:gd name="T60" fmla="*/ 0 w 125"/>
                <a:gd name="T61" fmla="*/ 46 h 107"/>
                <a:gd name="T62" fmla="*/ 0 w 125"/>
                <a:gd name="T63" fmla="*/ 46 h 107"/>
                <a:gd name="T64" fmla="*/ 0 w 125"/>
                <a:gd name="T65" fmla="*/ 46 h 107"/>
                <a:gd name="T66" fmla="*/ 0 w 125"/>
                <a:gd name="T67" fmla="*/ 31 h 107"/>
                <a:gd name="T68" fmla="*/ 18 w 125"/>
                <a:gd name="T69" fmla="*/ 23 h 107"/>
                <a:gd name="T70" fmla="*/ 18 w 125"/>
                <a:gd name="T71" fmla="*/ 8 h 107"/>
                <a:gd name="T72" fmla="*/ 18 w 125"/>
                <a:gd name="T73" fmla="*/ 0 h 107"/>
                <a:gd name="T74" fmla="*/ 38 w 125"/>
                <a:gd name="T75" fmla="*/ 8 h 107"/>
                <a:gd name="T76" fmla="*/ 61 w 125"/>
                <a:gd name="T77" fmla="*/ 8 h 107"/>
                <a:gd name="T78" fmla="*/ 61 w 125"/>
                <a:gd name="T79" fmla="*/ 16 h 107"/>
                <a:gd name="T80" fmla="*/ 73 w 125"/>
                <a:gd name="T81" fmla="*/ 16 h 107"/>
                <a:gd name="T82" fmla="*/ 79 w 125"/>
                <a:gd name="T83" fmla="*/ 16 h 107"/>
                <a:gd name="T84" fmla="*/ 85 w 125"/>
                <a:gd name="T85" fmla="*/ 16 h 107"/>
                <a:gd name="T86" fmla="*/ 99 w 125"/>
                <a:gd name="T87" fmla="*/ 8 h 107"/>
                <a:gd name="T88" fmla="*/ 105 w 125"/>
                <a:gd name="T89" fmla="*/ 8 h 107"/>
                <a:gd name="T90" fmla="*/ 111 w 125"/>
                <a:gd name="T91" fmla="*/ 23 h 107"/>
                <a:gd name="T92" fmla="*/ 117 w 125"/>
                <a:gd name="T93" fmla="*/ 31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1" name="Freeform 4203"/>
            <p:cNvSpPr>
              <a:spLocks/>
            </p:cNvSpPr>
            <p:nvPr/>
          </p:nvSpPr>
          <p:spPr bwMode="auto">
            <a:xfrm>
              <a:off x="2231" y="2328"/>
              <a:ext cx="49" cy="41"/>
            </a:xfrm>
            <a:custGeom>
              <a:avLst/>
              <a:gdLst>
                <a:gd name="T0" fmla="*/ 26 w 48"/>
                <a:gd name="T1" fmla="*/ 31 h 36"/>
                <a:gd name="T2" fmla="*/ 26 w 48"/>
                <a:gd name="T3" fmla="*/ 31 h 36"/>
                <a:gd name="T4" fmla="*/ 26 w 48"/>
                <a:gd name="T5" fmla="*/ 39 h 36"/>
                <a:gd name="T6" fmla="*/ 32 w 48"/>
                <a:gd name="T7" fmla="*/ 47 h 36"/>
                <a:gd name="T8" fmla="*/ 32 w 48"/>
                <a:gd name="T9" fmla="*/ 31 h 36"/>
                <a:gd name="T10" fmla="*/ 50 w 48"/>
                <a:gd name="T11" fmla="*/ 24 h 36"/>
                <a:gd name="T12" fmla="*/ 50 w 48"/>
                <a:gd name="T13" fmla="*/ 8 h 36"/>
                <a:gd name="T14" fmla="*/ 50 w 48"/>
                <a:gd name="T15" fmla="*/ 0 h 36"/>
                <a:gd name="T16" fmla="*/ 26 w 48"/>
                <a:gd name="T17" fmla="*/ 0 h 36"/>
                <a:gd name="T18" fmla="*/ 0 w 48"/>
                <a:gd name="T19" fmla="*/ 8 h 36"/>
                <a:gd name="T20" fmla="*/ 6 w 48"/>
                <a:gd name="T21" fmla="*/ 8 h 36"/>
                <a:gd name="T22" fmla="*/ 6 w 48"/>
                <a:gd name="T23" fmla="*/ 16 h 36"/>
                <a:gd name="T24" fmla="*/ 12 w 48"/>
                <a:gd name="T25" fmla="*/ 16 h 36"/>
                <a:gd name="T26" fmla="*/ 12 w 48"/>
                <a:gd name="T27" fmla="*/ 24 h 36"/>
                <a:gd name="T28" fmla="*/ 26 w 48"/>
                <a:gd name="T29" fmla="*/ 24 h 36"/>
                <a:gd name="T30" fmla="*/ 32 w 48"/>
                <a:gd name="T31" fmla="*/ 24 h 36"/>
                <a:gd name="T32" fmla="*/ 18 w 48"/>
                <a:gd name="T33" fmla="*/ 24 h 36"/>
                <a:gd name="T34" fmla="*/ 26 w 48"/>
                <a:gd name="T35" fmla="*/ 31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2" name="Freeform 4204"/>
            <p:cNvSpPr>
              <a:spLocks/>
            </p:cNvSpPr>
            <p:nvPr/>
          </p:nvSpPr>
          <p:spPr bwMode="auto">
            <a:xfrm>
              <a:off x="2377" y="2375"/>
              <a:ext cx="102" cy="141"/>
            </a:xfrm>
            <a:custGeom>
              <a:avLst/>
              <a:gdLst>
                <a:gd name="T0" fmla="*/ 60 w 102"/>
                <a:gd name="T1" fmla="*/ 8 h 125"/>
                <a:gd name="T2" fmla="*/ 48 w 102"/>
                <a:gd name="T3" fmla="*/ 8 h 125"/>
                <a:gd name="T4" fmla="*/ 36 w 102"/>
                <a:gd name="T5" fmla="*/ 8 h 125"/>
                <a:gd name="T6" fmla="*/ 36 w 102"/>
                <a:gd name="T7" fmla="*/ 0 h 125"/>
                <a:gd name="T8" fmla="*/ 30 w 102"/>
                <a:gd name="T9" fmla="*/ 0 h 125"/>
                <a:gd name="T10" fmla="*/ 24 w 102"/>
                <a:gd name="T11" fmla="*/ 8 h 125"/>
                <a:gd name="T12" fmla="*/ 12 w 102"/>
                <a:gd name="T13" fmla="*/ 8 h 125"/>
                <a:gd name="T14" fmla="*/ 6 w 102"/>
                <a:gd name="T15" fmla="*/ 8 h 125"/>
                <a:gd name="T16" fmla="*/ 6 w 102"/>
                <a:gd name="T17" fmla="*/ 29 h 125"/>
                <a:gd name="T18" fmla="*/ 6 w 102"/>
                <a:gd name="T19" fmla="*/ 37 h 125"/>
                <a:gd name="T20" fmla="*/ 6 w 102"/>
                <a:gd name="T21" fmla="*/ 37 h 125"/>
                <a:gd name="T22" fmla="*/ 12 w 102"/>
                <a:gd name="T23" fmla="*/ 44 h 125"/>
                <a:gd name="T24" fmla="*/ 12 w 102"/>
                <a:gd name="T25" fmla="*/ 52 h 125"/>
                <a:gd name="T26" fmla="*/ 0 w 102"/>
                <a:gd name="T27" fmla="*/ 52 h 125"/>
                <a:gd name="T28" fmla="*/ 6 w 102"/>
                <a:gd name="T29" fmla="*/ 68 h 125"/>
                <a:gd name="T30" fmla="*/ 0 w 102"/>
                <a:gd name="T31" fmla="*/ 76 h 125"/>
                <a:gd name="T32" fmla="*/ 0 w 102"/>
                <a:gd name="T33" fmla="*/ 76 h 125"/>
                <a:gd name="T34" fmla="*/ 0 w 102"/>
                <a:gd name="T35" fmla="*/ 98 h 125"/>
                <a:gd name="T36" fmla="*/ 0 w 102"/>
                <a:gd name="T37" fmla="*/ 106 h 125"/>
                <a:gd name="T38" fmla="*/ 12 w 102"/>
                <a:gd name="T39" fmla="*/ 113 h 125"/>
                <a:gd name="T40" fmla="*/ 18 w 102"/>
                <a:gd name="T41" fmla="*/ 129 h 125"/>
                <a:gd name="T42" fmla="*/ 12 w 102"/>
                <a:gd name="T43" fmla="*/ 159 h 125"/>
                <a:gd name="T44" fmla="*/ 36 w 102"/>
                <a:gd name="T45" fmla="*/ 143 h 125"/>
                <a:gd name="T46" fmla="*/ 60 w 102"/>
                <a:gd name="T47" fmla="*/ 136 h 125"/>
                <a:gd name="T48" fmla="*/ 54 w 102"/>
                <a:gd name="T49" fmla="*/ 136 h 125"/>
                <a:gd name="T50" fmla="*/ 78 w 102"/>
                <a:gd name="T51" fmla="*/ 136 h 125"/>
                <a:gd name="T52" fmla="*/ 66 w 102"/>
                <a:gd name="T53" fmla="*/ 136 h 125"/>
                <a:gd name="T54" fmla="*/ 78 w 102"/>
                <a:gd name="T55" fmla="*/ 136 h 125"/>
                <a:gd name="T56" fmla="*/ 90 w 102"/>
                <a:gd name="T57" fmla="*/ 136 h 125"/>
                <a:gd name="T58" fmla="*/ 90 w 102"/>
                <a:gd name="T59" fmla="*/ 136 h 125"/>
                <a:gd name="T60" fmla="*/ 96 w 102"/>
                <a:gd name="T61" fmla="*/ 136 h 125"/>
                <a:gd name="T62" fmla="*/ 96 w 102"/>
                <a:gd name="T63" fmla="*/ 113 h 125"/>
                <a:gd name="T64" fmla="*/ 90 w 102"/>
                <a:gd name="T65" fmla="*/ 98 h 125"/>
                <a:gd name="T66" fmla="*/ 96 w 102"/>
                <a:gd name="T67" fmla="*/ 76 h 125"/>
                <a:gd name="T68" fmla="*/ 102 w 102"/>
                <a:gd name="T69" fmla="*/ 60 h 125"/>
                <a:gd name="T70" fmla="*/ 102 w 102"/>
                <a:gd name="T71" fmla="*/ 29 h 125"/>
                <a:gd name="T72" fmla="*/ 84 w 102"/>
                <a:gd name="T73" fmla="*/ 14 h 125"/>
                <a:gd name="T74" fmla="*/ 66 w 102"/>
                <a:gd name="T75" fmla="*/ 21 h 125"/>
                <a:gd name="T76" fmla="*/ 60 w 102"/>
                <a:gd name="T77" fmla="*/ 8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3" name="Freeform 4205"/>
            <p:cNvSpPr>
              <a:spLocks/>
            </p:cNvSpPr>
            <p:nvPr/>
          </p:nvSpPr>
          <p:spPr bwMode="auto">
            <a:xfrm>
              <a:off x="2286" y="2388"/>
              <a:ext cx="54" cy="67"/>
            </a:xfrm>
            <a:custGeom>
              <a:avLst/>
              <a:gdLst>
                <a:gd name="T0" fmla="*/ 55 w 53"/>
                <a:gd name="T1" fmla="*/ 38 h 60"/>
                <a:gd name="T2" fmla="*/ 49 w 53"/>
                <a:gd name="T3" fmla="*/ 52 h 60"/>
                <a:gd name="T4" fmla="*/ 43 w 53"/>
                <a:gd name="T5" fmla="*/ 67 h 60"/>
                <a:gd name="T6" fmla="*/ 37 w 53"/>
                <a:gd name="T7" fmla="*/ 75 h 60"/>
                <a:gd name="T8" fmla="*/ 17 w 53"/>
                <a:gd name="T9" fmla="*/ 67 h 60"/>
                <a:gd name="T10" fmla="*/ 17 w 53"/>
                <a:gd name="T11" fmla="*/ 60 h 60"/>
                <a:gd name="T12" fmla="*/ 17 w 53"/>
                <a:gd name="T13" fmla="*/ 60 h 60"/>
                <a:gd name="T14" fmla="*/ 6 w 53"/>
                <a:gd name="T15" fmla="*/ 38 h 60"/>
                <a:gd name="T16" fmla="*/ 12 w 53"/>
                <a:gd name="T17" fmla="*/ 38 h 60"/>
                <a:gd name="T18" fmla="*/ 6 w 53"/>
                <a:gd name="T19" fmla="*/ 30 h 60"/>
                <a:gd name="T20" fmla="*/ 6 w 53"/>
                <a:gd name="T21" fmla="*/ 30 h 60"/>
                <a:gd name="T22" fmla="*/ 0 w 53"/>
                <a:gd name="T23" fmla="*/ 22 h 60"/>
                <a:gd name="T24" fmla="*/ 17 w 53"/>
                <a:gd name="T25" fmla="*/ 8 h 60"/>
                <a:gd name="T26" fmla="*/ 43 w 53"/>
                <a:gd name="T27" fmla="*/ 0 h 60"/>
                <a:gd name="T28" fmla="*/ 55 w 53"/>
                <a:gd name="T29" fmla="*/ 22 h 60"/>
                <a:gd name="T30" fmla="*/ 49 w 53"/>
                <a:gd name="T31" fmla="*/ 38 h 60"/>
                <a:gd name="T32" fmla="*/ 55 w 53"/>
                <a:gd name="T33" fmla="*/ 38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4" name="Freeform 4206"/>
            <p:cNvSpPr>
              <a:spLocks/>
            </p:cNvSpPr>
            <p:nvPr/>
          </p:nvSpPr>
          <p:spPr bwMode="auto">
            <a:xfrm>
              <a:off x="2522" y="2362"/>
              <a:ext cx="31" cy="114"/>
            </a:xfrm>
            <a:custGeom>
              <a:avLst/>
              <a:gdLst>
                <a:gd name="T0" fmla="*/ 12 w 30"/>
                <a:gd name="T1" fmla="*/ 8 h 101"/>
                <a:gd name="T2" fmla="*/ 0 w 30"/>
                <a:gd name="T3" fmla="*/ 0 h 101"/>
                <a:gd name="T4" fmla="*/ 0 w 30"/>
                <a:gd name="T5" fmla="*/ 8 h 101"/>
                <a:gd name="T6" fmla="*/ 12 w 30"/>
                <a:gd name="T7" fmla="*/ 29 h 101"/>
                <a:gd name="T8" fmla="*/ 12 w 30"/>
                <a:gd name="T9" fmla="*/ 45 h 101"/>
                <a:gd name="T10" fmla="*/ 12 w 30"/>
                <a:gd name="T11" fmla="*/ 60 h 101"/>
                <a:gd name="T12" fmla="*/ 12 w 30"/>
                <a:gd name="T13" fmla="*/ 76 h 101"/>
                <a:gd name="T14" fmla="*/ 12 w 30"/>
                <a:gd name="T15" fmla="*/ 98 h 101"/>
                <a:gd name="T16" fmla="*/ 12 w 30"/>
                <a:gd name="T17" fmla="*/ 113 h 101"/>
                <a:gd name="T18" fmla="*/ 26 w 30"/>
                <a:gd name="T19" fmla="*/ 129 h 101"/>
                <a:gd name="T20" fmla="*/ 32 w 30"/>
                <a:gd name="T21" fmla="*/ 129 h 101"/>
                <a:gd name="T22" fmla="*/ 32 w 30"/>
                <a:gd name="T23" fmla="*/ 90 h 101"/>
                <a:gd name="T24" fmla="*/ 32 w 30"/>
                <a:gd name="T25" fmla="*/ 68 h 101"/>
                <a:gd name="T26" fmla="*/ 32 w 30"/>
                <a:gd name="T27" fmla="*/ 52 h 101"/>
                <a:gd name="T28" fmla="*/ 26 w 30"/>
                <a:gd name="T29" fmla="*/ 29 h 101"/>
                <a:gd name="T30" fmla="*/ 20 w 30"/>
                <a:gd name="T31" fmla="*/ 16 h 101"/>
                <a:gd name="T32" fmla="*/ 20 w 30"/>
                <a:gd name="T33" fmla="*/ 8 h 101"/>
                <a:gd name="T34" fmla="*/ 12 w 30"/>
                <a:gd name="T35" fmla="*/ 8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5" name="Freeform 4207"/>
            <p:cNvSpPr>
              <a:spLocks/>
            </p:cNvSpPr>
            <p:nvPr/>
          </p:nvSpPr>
          <p:spPr bwMode="auto">
            <a:xfrm>
              <a:off x="2321" y="1796"/>
              <a:ext cx="357" cy="396"/>
            </a:xfrm>
            <a:custGeom>
              <a:avLst/>
              <a:gdLst>
                <a:gd name="T0" fmla="*/ 6 w 353"/>
                <a:gd name="T1" fmla="*/ 204 h 353"/>
                <a:gd name="T2" fmla="*/ 0 w 353"/>
                <a:gd name="T3" fmla="*/ 233 h 353"/>
                <a:gd name="T4" fmla="*/ 0 w 353"/>
                <a:gd name="T5" fmla="*/ 240 h 353"/>
                <a:gd name="T6" fmla="*/ 18 w 353"/>
                <a:gd name="T7" fmla="*/ 256 h 353"/>
                <a:gd name="T8" fmla="*/ 30 w 353"/>
                <a:gd name="T9" fmla="*/ 270 h 353"/>
                <a:gd name="T10" fmla="*/ 50 w 353"/>
                <a:gd name="T11" fmla="*/ 286 h 353"/>
                <a:gd name="T12" fmla="*/ 68 w 353"/>
                <a:gd name="T13" fmla="*/ 301 h 353"/>
                <a:gd name="T14" fmla="*/ 80 w 353"/>
                <a:gd name="T15" fmla="*/ 316 h 353"/>
                <a:gd name="T16" fmla="*/ 92 w 353"/>
                <a:gd name="T17" fmla="*/ 323 h 353"/>
                <a:gd name="T18" fmla="*/ 104 w 353"/>
                <a:gd name="T19" fmla="*/ 339 h 353"/>
                <a:gd name="T20" fmla="*/ 116 w 353"/>
                <a:gd name="T21" fmla="*/ 346 h 353"/>
                <a:gd name="T22" fmla="*/ 128 w 353"/>
                <a:gd name="T23" fmla="*/ 361 h 353"/>
                <a:gd name="T24" fmla="*/ 148 w 353"/>
                <a:gd name="T25" fmla="*/ 376 h 353"/>
                <a:gd name="T26" fmla="*/ 172 w 353"/>
                <a:gd name="T27" fmla="*/ 399 h 353"/>
                <a:gd name="T28" fmla="*/ 172 w 353"/>
                <a:gd name="T29" fmla="*/ 406 h 353"/>
                <a:gd name="T30" fmla="*/ 178 w 353"/>
                <a:gd name="T31" fmla="*/ 414 h 353"/>
                <a:gd name="T32" fmla="*/ 202 w 353"/>
                <a:gd name="T33" fmla="*/ 430 h 353"/>
                <a:gd name="T34" fmla="*/ 208 w 353"/>
                <a:gd name="T35" fmla="*/ 444 h 353"/>
                <a:gd name="T36" fmla="*/ 228 w 353"/>
                <a:gd name="T37" fmla="*/ 444 h 353"/>
                <a:gd name="T38" fmla="*/ 252 w 353"/>
                <a:gd name="T39" fmla="*/ 436 h 353"/>
                <a:gd name="T40" fmla="*/ 269 w 353"/>
                <a:gd name="T41" fmla="*/ 422 h 353"/>
                <a:gd name="T42" fmla="*/ 281 w 353"/>
                <a:gd name="T43" fmla="*/ 406 h 353"/>
                <a:gd name="T44" fmla="*/ 299 w 353"/>
                <a:gd name="T45" fmla="*/ 392 h 353"/>
                <a:gd name="T46" fmla="*/ 319 w 353"/>
                <a:gd name="T47" fmla="*/ 369 h 353"/>
                <a:gd name="T48" fmla="*/ 343 w 353"/>
                <a:gd name="T49" fmla="*/ 353 h 353"/>
                <a:gd name="T50" fmla="*/ 361 w 353"/>
                <a:gd name="T51" fmla="*/ 339 h 353"/>
                <a:gd name="T52" fmla="*/ 355 w 353"/>
                <a:gd name="T53" fmla="*/ 316 h 353"/>
                <a:gd name="T54" fmla="*/ 331 w 353"/>
                <a:gd name="T55" fmla="*/ 316 h 353"/>
                <a:gd name="T56" fmla="*/ 325 w 353"/>
                <a:gd name="T57" fmla="*/ 293 h 353"/>
                <a:gd name="T58" fmla="*/ 311 w 353"/>
                <a:gd name="T59" fmla="*/ 270 h 353"/>
                <a:gd name="T60" fmla="*/ 325 w 353"/>
                <a:gd name="T61" fmla="*/ 263 h 353"/>
                <a:gd name="T62" fmla="*/ 319 w 353"/>
                <a:gd name="T63" fmla="*/ 204 h 353"/>
                <a:gd name="T64" fmla="*/ 311 w 353"/>
                <a:gd name="T65" fmla="*/ 174 h 353"/>
                <a:gd name="T66" fmla="*/ 311 w 353"/>
                <a:gd name="T67" fmla="*/ 174 h 353"/>
                <a:gd name="T68" fmla="*/ 305 w 353"/>
                <a:gd name="T69" fmla="*/ 121 h 353"/>
                <a:gd name="T70" fmla="*/ 293 w 353"/>
                <a:gd name="T71" fmla="*/ 105 h 353"/>
                <a:gd name="T72" fmla="*/ 275 w 353"/>
                <a:gd name="T73" fmla="*/ 83 h 353"/>
                <a:gd name="T74" fmla="*/ 287 w 353"/>
                <a:gd name="T75" fmla="*/ 61 h 353"/>
                <a:gd name="T76" fmla="*/ 293 w 353"/>
                <a:gd name="T77" fmla="*/ 45 h 353"/>
                <a:gd name="T78" fmla="*/ 293 w 353"/>
                <a:gd name="T79" fmla="*/ 8 h 353"/>
                <a:gd name="T80" fmla="*/ 293 w 353"/>
                <a:gd name="T81" fmla="*/ 0 h 353"/>
                <a:gd name="T82" fmla="*/ 257 w 353"/>
                <a:gd name="T83" fmla="*/ 0 h 353"/>
                <a:gd name="T84" fmla="*/ 240 w 353"/>
                <a:gd name="T85" fmla="*/ 8 h 353"/>
                <a:gd name="T86" fmla="*/ 214 w 353"/>
                <a:gd name="T87" fmla="*/ 8 h 353"/>
                <a:gd name="T88" fmla="*/ 196 w 353"/>
                <a:gd name="T89" fmla="*/ 8 h 353"/>
                <a:gd name="T90" fmla="*/ 178 w 353"/>
                <a:gd name="T91" fmla="*/ 15 h 353"/>
                <a:gd name="T92" fmla="*/ 154 w 353"/>
                <a:gd name="T93" fmla="*/ 22 h 353"/>
                <a:gd name="T94" fmla="*/ 148 w 353"/>
                <a:gd name="T95" fmla="*/ 30 h 353"/>
                <a:gd name="T96" fmla="*/ 128 w 353"/>
                <a:gd name="T97" fmla="*/ 38 h 353"/>
                <a:gd name="T98" fmla="*/ 110 w 353"/>
                <a:gd name="T99" fmla="*/ 45 h 353"/>
                <a:gd name="T100" fmla="*/ 116 w 353"/>
                <a:gd name="T101" fmla="*/ 53 h 353"/>
                <a:gd name="T102" fmla="*/ 116 w 353"/>
                <a:gd name="T103" fmla="*/ 75 h 353"/>
                <a:gd name="T104" fmla="*/ 122 w 353"/>
                <a:gd name="T105" fmla="*/ 91 h 353"/>
                <a:gd name="T106" fmla="*/ 135 w 353"/>
                <a:gd name="T107" fmla="*/ 113 h 353"/>
                <a:gd name="T108" fmla="*/ 128 w 353"/>
                <a:gd name="T109" fmla="*/ 121 h 353"/>
                <a:gd name="T110" fmla="*/ 110 w 353"/>
                <a:gd name="T111" fmla="*/ 121 h 353"/>
                <a:gd name="T112" fmla="*/ 86 w 353"/>
                <a:gd name="T113" fmla="*/ 136 h 353"/>
                <a:gd name="T114" fmla="*/ 86 w 353"/>
                <a:gd name="T115" fmla="*/ 151 h 353"/>
                <a:gd name="T116" fmla="*/ 62 w 353"/>
                <a:gd name="T117" fmla="*/ 166 h 353"/>
                <a:gd name="T118" fmla="*/ 50 w 353"/>
                <a:gd name="T119" fmla="*/ 182 h 353"/>
                <a:gd name="T120" fmla="*/ 30 w 353"/>
                <a:gd name="T121" fmla="*/ 188 h 353"/>
                <a:gd name="T122" fmla="*/ 18 w 353"/>
                <a:gd name="T123" fmla="*/ 196 h 353"/>
                <a:gd name="T124" fmla="*/ 6 w 353"/>
                <a:gd name="T125" fmla="*/ 204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CC99F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6" name="Freeform 4208"/>
            <p:cNvSpPr>
              <a:spLocks/>
            </p:cNvSpPr>
            <p:nvPr/>
          </p:nvSpPr>
          <p:spPr bwMode="auto">
            <a:xfrm>
              <a:off x="2280" y="1965"/>
              <a:ext cx="13" cy="14"/>
            </a:xfrm>
            <a:custGeom>
              <a:avLst/>
              <a:gdLst>
                <a:gd name="T0" fmla="*/ 14 w 12"/>
                <a:gd name="T1" fmla="*/ 0 h 12"/>
                <a:gd name="T2" fmla="*/ 8 w 12"/>
                <a:gd name="T3" fmla="*/ 8 h 12"/>
                <a:gd name="T4" fmla="*/ 0 w 12"/>
                <a:gd name="T5" fmla="*/ 16 h 12"/>
                <a:gd name="T6" fmla="*/ 14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7" name="Freeform 4209"/>
            <p:cNvSpPr>
              <a:spLocks/>
            </p:cNvSpPr>
            <p:nvPr/>
          </p:nvSpPr>
          <p:spPr bwMode="auto">
            <a:xfrm>
              <a:off x="2237" y="1972"/>
              <a:ext cx="6" cy="14"/>
            </a:xfrm>
            <a:custGeom>
              <a:avLst/>
              <a:gdLst>
                <a:gd name="T0" fmla="*/ 6 w 6"/>
                <a:gd name="T1" fmla="*/ 0 h 12"/>
                <a:gd name="T2" fmla="*/ 0 w 6"/>
                <a:gd name="T3" fmla="*/ 16 h 12"/>
                <a:gd name="T4" fmla="*/ 0 w 6"/>
                <a:gd name="T5" fmla="*/ 8 h 12"/>
                <a:gd name="T6" fmla="*/ 6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8" name="Freeform 4210"/>
            <p:cNvSpPr>
              <a:spLocks/>
            </p:cNvSpPr>
            <p:nvPr/>
          </p:nvSpPr>
          <p:spPr bwMode="auto">
            <a:xfrm>
              <a:off x="2255" y="1986"/>
              <a:ext cx="6" cy="5"/>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9" name="Freeform 4211"/>
            <p:cNvSpPr>
              <a:spLocks/>
            </p:cNvSpPr>
            <p:nvPr/>
          </p:nvSpPr>
          <p:spPr bwMode="auto">
            <a:xfrm>
              <a:off x="2293" y="1959"/>
              <a:ext cx="5" cy="1"/>
            </a:xfrm>
            <a:custGeom>
              <a:avLst/>
              <a:gdLst>
                <a:gd name="T0" fmla="*/ 4 w 6"/>
                <a:gd name="T1" fmla="*/ 0 h 1"/>
                <a:gd name="T2" fmla="*/ 4 w 6"/>
                <a:gd name="T3" fmla="*/ 0 h 1"/>
                <a:gd name="T4" fmla="*/ 0 w 6"/>
                <a:gd name="T5" fmla="*/ 0 h 1"/>
                <a:gd name="T6" fmla="*/ 4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0" name="Rectangle 4212"/>
            <p:cNvSpPr>
              <a:spLocks noChangeArrowheads="1"/>
            </p:cNvSpPr>
            <p:nvPr/>
          </p:nvSpPr>
          <p:spPr bwMode="auto">
            <a:xfrm>
              <a:off x="2097" y="2240"/>
              <a:ext cx="6"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61" name="Rectangle 4213"/>
            <p:cNvSpPr>
              <a:spLocks noChangeArrowheads="1"/>
            </p:cNvSpPr>
            <p:nvPr/>
          </p:nvSpPr>
          <p:spPr bwMode="auto">
            <a:xfrm>
              <a:off x="2437" y="1803"/>
              <a:ext cx="0" cy="0"/>
            </a:xfrm>
            <a:prstGeom prst="rect">
              <a:avLst/>
            </a:prstGeom>
            <a:blipFill dpi="0" rotWithShape="0">
              <a:blip r:embed="rId2"/>
              <a:srcRect/>
              <a:tile tx="0" ty="0" sx="100000" sy="100000" flip="none" algn="tl"/>
            </a:blip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62" name="Freeform 4214"/>
            <p:cNvSpPr>
              <a:spLocks/>
            </p:cNvSpPr>
            <p:nvPr/>
          </p:nvSpPr>
          <p:spPr bwMode="auto">
            <a:xfrm>
              <a:off x="2685" y="1871"/>
              <a:ext cx="279" cy="302"/>
            </a:xfrm>
            <a:custGeom>
              <a:avLst/>
              <a:gdLst>
                <a:gd name="T0" fmla="*/ 266 w 275"/>
                <a:gd name="T1" fmla="*/ 339 h 269"/>
                <a:gd name="T2" fmla="*/ 266 w 275"/>
                <a:gd name="T3" fmla="*/ 331 h 269"/>
                <a:gd name="T4" fmla="*/ 283 w 275"/>
                <a:gd name="T5" fmla="*/ 331 h 269"/>
                <a:gd name="T6" fmla="*/ 283 w 275"/>
                <a:gd name="T7" fmla="*/ 301 h 269"/>
                <a:gd name="T8" fmla="*/ 277 w 275"/>
                <a:gd name="T9" fmla="*/ 278 h 269"/>
                <a:gd name="T10" fmla="*/ 277 w 275"/>
                <a:gd name="T11" fmla="*/ 187 h 269"/>
                <a:gd name="T12" fmla="*/ 272 w 275"/>
                <a:gd name="T13" fmla="*/ 135 h 269"/>
                <a:gd name="T14" fmla="*/ 272 w 275"/>
                <a:gd name="T15" fmla="*/ 113 h 269"/>
                <a:gd name="T16" fmla="*/ 272 w 275"/>
                <a:gd name="T17" fmla="*/ 91 h 269"/>
                <a:gd name="T18" fmla="*/ 272 w 275"/>
                <a:gd name="T19" fmla="*/ 68 h 269"/>
                <a:gd name="T20" fmla="*/ 272 w 275"/>
                <a:gd name="T21" fmla="*/ 53 h 269"/>
                <a:gd name="T22" fmla="*/ 272 w 275"/>
                <a:gd name="T23" fmla="*/ 38 h 269"/>
                <a:gd name="T24" fmla="*/ 260 w 275"/>
                <a:gd name="T25" fmla="*/ 30 h 269"/>
                <a:gd name="T26" fmla="*/ 234 w 275"/>
                <a:gd name="T27" fmla="*/ 22 h 269"/>
                <a:gd name="T28" fmla="*/ 234 w 275"/>
                <a:gd name="T29" fmla="*/ 8 h 269"/>
                <a:gd name="T30" fmla="*/ 210 w 275"/>
                <a:gd name="T31" fmla="*/ 8 h 269"/>
                <a:gd name="T32" fmla="*/ 198 w 275"/>
                <a:gd name="T33" fmla="*/ 15 h 269"/>
                <a:gd name="T34" fmla="*/ 186 w 275"/>
                <a:gd name="T35" fmla="*/ 22 h 269"/>
                <a:gd name="T36" fmla="*/ 186 w 275"/>
                <a:gd name="T37" fmla="*/ 61 h 269"/>
                <a:gd name="T38" fmla="*/ 166 w 275"/>
                <a:gd name="T39" fmla="*/ 68 h 269"/>
                <a:gd name="T40" fmla="*/ 148 w 275"/>
                <a:gd name="T41" fmla="*/ 61 h 269"/>
                <a:gd name="T42" fmla="*/ 130 w 275"/>
                <a:gd name="T43" fmla="*/ 45 h 269"/>
                <a:gd name="T44" fmla="*/ 104 w 275"/>
                <a:gd name="T45" fmla="*/ 38 h 269"/>
                <a:gd name="T46" fmla="*/ 98 w 275"/>
                <a:gd name="T47" fmla="*/ 15 h 269"/>
                <a:gd name="T48" fmla="*/ 80 w 275"/>
                <a:gd name="T49" fmla="*/ 15 h 269"/>
                <a:gd name="T50" fmla="*/ 62 w 275"/>
                <a:gd name="T51" fmla="*/ 8 h 269"/>
                <a:gd name="T52" fmla="*/ 38 w 275"/>
                <a:gd name="T53" fmla="*/ 0 h 269"/>
                <a:gd name="T54" fmla="*/ 38 w 275"/>
                <a:gd name="T55" fmla="*/ 15 h 269"/>
                <a:gd name="T56" fmla="*/ 24 w 275"/>
                <a:gd name="T57" fmla="*/ 30 h 269"/>
                <a:gd name="T58" fmla="*/ 12 w 275"/>
                <a:gd name="T59" fmla="*/ 45 h 269"/>
                <a:gd name="T60" fmla="*/ 12 w 275"/>
                <a:gd name="T61" fmla="*/ 61 h 269"/>
                <a:gd name="T62" fmla="*/ 0 w 275"/>
                <a:gd name="T63" fmla="*/ 75 h 269"/>
                <a:gd name="T64" fmla="*/ 0 w 275"/>
                <a:gd name="T65" fmla="*/ 75 h 269"/>
                <a:gd name="T66" fmla="*/ 6 w 275"/>
                <a:gd name="T67" fmla="*/ 106 h 269"/>
                <a:gd name="T68" fmla="*/ 12 w 275"/>
                <a:gd name="T69" fmla="*/ 165 h 269"/>
                <a:gd name="T70" fmla="*/ 0 w 275"/>
                <a:gd name="T71" fmla="*/ 173 h 269"/>
                <a:gd name="T72" fmla="*/ 12 w 275"/>
                <a:gd name="T73" fmla="*/ 195 h 269"/>
                <a:gd name="T74" fmla="*/ 18 w 275"/>
                <a:gd name="T75" fmla="*/ 218 h 269"/>
                <a:gd name="T76" fmla="*/ 44 w 275"/>
                <a:gd name="T77" fmla="*/ 218 h 269"/>
                <a:gd name="T78" fmla="*/ 50 w 275"/>
                <a:gd name="T79" fmla="*/ 240 h 269"/>
                <a:gd name="T80" fmla="*/ 74 w 275"/>
                <a:gd name="T81" fmla="*/ 248 h 269"/>
                <a:gd name="T82" fmla="*/ 86 w 275"/>
                <a:gd name="T83" fmla="*/ 264 h 269"/>
                <a:gd name="T84" fmla="*/ 98 w 275"/>
                <a:gd name="T85" fmla="*/ 256 h 269"/>
                <a:gd name="T86" fmla="*/ 118 w 275"/>
                <a:gd name="T87" fmla="*/ 240 h 269"/>
                <a:gd name="T88" fmla="*/ 136 w 275"/>
                <a:gd name="T89" fmla="*/ 256 h 269"/>
                <a:gd name="T90" fmla="*/ 172 w 275"/>
                <a:gd name="T91" fmla="*/ 278 h 269"/>
                <a:gd name="T92" fmla="*/ 192 w 275"/>
                <a:gd name="T93" fmla="*/ 294 h 269"/>
                <a:gd name="T94" fmla="*/ 210 w 275"/>
                <a:gd name="T95" fmla="*/ 301 h 269"/>
                <a:gd name="T96" fmla="*/ 247 w 275"/>
                <a:gd name="T97" fmla="*/ 331 h 269"/>
                <a:gd name="T98" fmla="*/ 266 w 275"/>
                <a:gd name="T99" fmla="*/ 339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3" name="Freeform 4215"/>
            <p:cNvSpPr>
              <a:spLocks/>
            </p:cNvSpPr>
            <p:nvPr/>
          </p:nvSpPr>
          <p:spPr bwMode="auto">
            <a:xfrm>
              <a:off x="2309" y="2052"/>
              <a:ext cx="292" cy="330"/>
            </a:xfrm>
            <a:custGeom>
              <a:avLst/>
              <a:gdLst>
                <a:gd name="T0" fmla="*/ 62 w 288"/>
                <a:gd name="T1" fmla="*/ 348 h 294"/>
                <a:gd name="T2" fmla="*/ 74 w 288"/>
                <a:gd name="T3" fmla="*/ 370 h 294"/>
                <a:gd name="T4" fmla="*/ 92 w 288"/>
                <a:gd name="T5" fmla="*/ 370 h 294"/>
                <a:gd name="T6" fmla="*/ 104 w 288"/>
                <a:gd name="T7" fmla="*/ 363 h 294"/>
                <a:gd name="T8" fmla="*/ 118 w 288"/>
                <a:gd name="T9" fmla="*/ 370 h 294"/>
                <a:gd name="T10" fmla="*/ 130 w 288"/>
                <a:gd name="T11" fmla="*/ 326 h 294"/>
                <a:gd name="T12" fmla="*/ 142 w 288"/>
                <a:gd name="T13" fmla="*/ 302 h 294"/>
                <a:gd name="T14" fmla="*/ 154 w 288"/>
                <a:gd name="T15" fmla="*/ 295 h 294"/>
                <a:gd name="T16" fmla="*/ 166 w 288"/>
                <a:gd name="T17" fmla="*/ 287 h 294"/>
                <a:gd name="T18" fmla="*/ 178 w 288"/>
                <a:gd name="T19" fmla="*/ 272 h 294"/>
                <a:gd name="T20" fmla="*/ 204 w 288"/>
                <a:gd name="T21" fmla="*/ 249 h 294"/>
                <a:gd name="T22" fmla="*/ 228 w 288"/>
                <a:gd name="T23" fmla="*/ 249 h 294"/>
                <a:gd name="T24" fmla="*/ 266 w 288"/>
                <a:gd name="T25" fmla="*/ 242 h 294"/>
                <a:gd name="T26" fmla="*/ 290 w 288"/>
                <a:gd name="T27" fmla="*/ 219 h 294"/>
                <a:gd name="T28" fmla="*/ 290 w 288"/>
                <a:gd name="T29" fmla="*/ 182 h 294"/>
                <a:gd name="T30" fmla="*/ 296 w 288"/>
                <a:gd name="T31" fmla="*/ 144 h 294"/>
                <a:gd name="T32" fmla="*/ 272 w 288"/>
                <a:gd name="T33" fmla="*/ 128 h 294"/>
                <a:gd name="T34" fmla="*/ 240 w 288"/>
                <a:gd name="T35" fmla="*/ 106 h 294"/>
                <a:gd name="T36" fmla="*/ 216 w 288"/>
                <a:gd name="T37" fmla="*/ 75 h 294"/>
                <a:gd name="T38" fmla="*/ 186 w 288"/>
                <a:gd name="T39" fmla="*/ 45 h 294"/>
                <a:gd name="T40" fmla="*/ 160 w 288"/>
                <a:gd name="T41" fmla="*/ 22 h 294"/>
                <a:gd name="T42" fmla="*/ 136 w 288"/>
                <a:gd name="T43" fmla="*/ 0 h 294"/>
                <a:gd name="T44" fmla="*/ 112 w 288"/>
                <a:gd name="T45" fmla="*/ 83 h 294"/>
                <a:gd name="T46" fmla="*/ 118 w 288"/>
                <a:gd name="T47" fmla="*/ 212 h 294"/>
                <a:gd name="T48" fmla="*/ 118 w 288"/>
                <a:gd name="T49" fmla="*/ 242 h 294"/>
                <a:gd name="T50" fmla="*/ 50 w 288"/>
                <a:gd name="T51" fmla="*/ 235 h 294"/>
                <a:gd name="T52" fmla="*/ 18 w 288"/>
                <a:gd name="T53" fmla="*/ 242 h 294"/>
                <a:gd name="T54" fmla="*/ 0 w 288"/>
                <a:gd name="T55" fmla="*/ 257 h 294"/>
                <a:gd name="T56" fmla="*/ 6 w 288"/>
                <a:gd name="T57" fmla="*/ 279 h 294"/>
                <a:gd name="T58" fmla="*/ 12 w 288"/>
                <a:gd name="T59" fmla="*/ 318 h 294"/>
                <a:gd name="T60" fmla="*/ 24 w 288"/>
                <a:gd name="T61" fmla="*/ 326 h 294"/>
                <a:gd name="T62" fmla="*/ 38 w 288"/>
                <a:gd name="T63" fmla="*/ 326 h 294"/>
                <a:gd name="T64" fmla="*/ 56 w 288"/>
                <a:gd name="T65" fmla="*/ 318 h 294"/>
                <a:gd name="T66" fmla="*/ 68 w 288"/>
                <a:gd name="T67" fmla="*/ 340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4" name="Rectangle 4216"/>
            <p:cNvSpPr>
              <a:spLocks noChangeArrowheads="1"/>
            </p:cNvSpPr>
            <p:nvPr/>
          </p:nvSpPr>
          <p:spPr bwMode="auto">
            <a:xfrm>
              <a:off x="2764" y="1810"/>
              <a:ext cx="6"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65" name="Freeform 4217"/>
            <p:cNvSpPr>
              <a:spLocks/>
            </p:cNvSpPr>
            <p:nvPr/>
          </p:nvSpPr>
          <p:spPr bwMode="auto">
            <a:xfrm>
              <a:off x="2225" y="1998"/>
              <a:ext cx="218" cy="283"/>
            </a:xfrm>
            <a:custGeom>
              <a:avLst/>
              <a:gdLst>
                <a:gd name="T0" fmla="*/ 12 w 215"/>
                <a:gd name="T1" fmla="*/ 273 h 252"/>
                <a:gd name="T2" fmla="*/ 6 w 215"/>
                <a:gd name="T3" fmla="*/ 287 h 252"/>
                <a:gd name="T4" fmla="*/ 12 w 215"/>
                <a:gd name="T5" fmla="*/ 257 h 252"/>
                <a:gd name="T6" fmla="*/ 18 w 215"/>
                <a:gd name="T7" fmla="*/ 227 h 252"/>
                <a:gd name="T8" fmla="*/ 12 w 215"/>
                <a:gd name="T9" fmla="*/ 204 h 252"/>
                <a:gd name="T10" fmla="*/ 12 w 215"/>
                <a:gd name="T11" fmla="*/ 174 h 252"/>
                <a:gd name="T12" fmla="*/ 0 w 215"/>
                <a:gd name="T13" fmla="*/ 159 h 252"/>
                <a:gd name="T14" fmla="*/ 0 w 215"/>
                <a:gd name="T15" fmla="*/ 166 h 252"/>
                <a:gd name="T16" fmla="*/ 6 w 215"/>
                <a:gd name="T17" fmla="*/ 152 h 252"/>
                <a:gd name="T18" fmla="*/ 74 w 215"/>
                <a:gd name="T19" fmla="*/ 152 h 252"/>
                <a:gd name="T20" fmla="*/ 74 w 215"/>
                <a:gd name="T21" fmla="*/ 129 h 252"/>
                <a:gd name="T22" fmla="*/ 74 w 215"/>
                <a:gd name="T23" fmla="*/ 113 h 252"/>
                <a:gd name="T24" fmla="*/ 91 w 215"/>
                <a:gd name="T25" fmla="*/ 99 h 252"/>
                <a:gd name="T26" fmla="*/ 91 w 215"/>
                <a:gd name="T27" fmla="*/ 69 h 252"/>
                <a:gd name="T28" fmla="*/ 91 w 215"/>
                <a:gd name="T29" fmla="*/ 38 h 252"/>
                <a:gd name="T30" fmla="*/ 153 w 215"/>
                <a:gd name="T31" fmla="*/ 38 h 252"/>
                <a:gd name="T32" fmla="*/ 153 w 215"/>
                <a:gd name="T33" fmla="*/ 0 h 252"/>
                <a:gd name="T34" fmla="*/ 171 w 215"/>
                <a:gd name="T35" fmla="*/ 15 h 252"/>
                <a:gd name="T36" fmla="*/ 184 w 215"/>
                <a:gd name="T37" fmla="*/ 30 h 252"/>
                <a:gd name="T38" fmla="*/ 203 w 215"/>
                <a:gd name="T39" fmla="*/ 45 h 252"/>
                <a:gd name="T40" fmla="*/ 221 w 215"/>
                <a:gd name="T41" fmla="*/ 61 h 252"/>
                <a:gd name="T42" fmla="*/ 191 w 215"/>
                <a:gd name="T43" fmla="*/ 61 h 252"/>
                <a:gd name="T44" fmla="*/ 197 w 215"/>
                <a:gd name="T45" fmla="*/ 144 h 252"/>
                <a:gd name="T46" fmla="*/ 197 w 215"/>
                <a:gd name="T47" fmla="*/ 166 h 252"/>
                <a:gd name="T48" fmla="*/ 203 w 215"/>
                <a:gd name="T49" fmla="*/ 273 h 252"/>
                <a:gd name="T50" fmla="*/ 209 w 215"/>
                <a:gd name="T51" fmla="*/ 280 h 252"/>
                <a:gd name="T52" fmla="*/ 203 w 215"/>
                <a:gd name="T53" fmla="*/ 303 h 252"/>
                <a:gd name="T54" fmla="*/ 135 w 215"/>
                <a:gd name="T55" fmla="*/ 303 h 252"/>
                <a:gd name="T56" fmla="*/ 135 w 215"/>
                <a:gd name="T57" fmla="*/ 295 h 252"/>
                <a:gd name="T58" fmla="*/ 110 w 215"/>
                <a:gd name="T59" fmla="*/ 303 h 252"/>
                <a:gd name="T60" fmla="*/ 103 w 215"/>
                <a:gd name="T61" fmla="*/ 303 h 252"/>
                <a:gd name="T62" fmla="*/ 97 w 215"/>
                <a:gd name="T63" fmla="*/ 295 h 252"/>
                <a:gd name="T64" fmla="*/ 85 w 215"/>
                <a:gd name="T65" fmla="*/ 318 h 252"/>
                <a:gd name="T66" fmla="*/ 85 w 215"/>
                <a:gd name="T67" fmla="*/ 318 h 252"/>
                <a:gd name="T68" fmla="*/ 74 w 215"/>
                <a:gd name="T69" fmla="*/ 303 h 252"/>
                <a:gd name="T70" fmla="*/ 56 w 215"/>
                <a:gd name="T71" fmla="*/ 287 h 252"/>
                <a:gd name="T72" fmla="*/ 44 w 215"/>
                <a:gd name="T73" fmla="*/ 273 h 252"/>
                <a:gd name="T74" fmla="*/ 24 w 215"/>
                <a:gd name="T75" fmla="*/ 273 h 252"/>
                <a:gd name="T76" fmla="*/ 12 w 215"/>
                <a:gd name="T77" fmla="*/ 273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6" name="Freeform 4218"/>
            <p:cNvSpPr>
              <a:spLocks/>
            </p:cNvSpPr>
            <p:nvPr/>
          </p:nvSpPr>
          <p:spPr bwMode="auto">
            <a:xfrm>
              <a:off x="2298" y="1810"/>
              <a:ext cx="212" cy="181"/>
            </a:xfrm>
            <a:custGeom>
              <a:avLst/>
              <a:gdLst>
                <a:gd name="T0" fmla="*/ 111 w 209"/>
                <a:gd name="T1" fmla="*/ 53 h 161"/>
                <a:gd name="T2" fmla="*/ 91 w 209"/>
                <a:gd name="T3" fmla="*/ 61 h 161"/>
                <a:gd name="T4" fmla="*/ 79 w 209"/>
                <a:gd name="T5" fmla="*/ 75 h 161"/>
                <a:gd name="T6" fmla="*/ 67 w 209"/>
                <a:gd name="T7" fmla="*/ 91 h 161"/>
                <a:gd name="T8" fmla="*/ 61 w 209"/>
                <a:gd name="T9" fmla="*/ 114 h 161"/>
                <a:gd name="T10" fmla="*/ 61 w 209"/>
                <a:gd name="T11" fmla="*/ 136 h 161"/>
                <a:gd name="T12" fmla="*/ 55 w 209"/>
                <a:gd name="T13" fmla="*/ 152 h 161"/>
                <a:gd name="T14" fmla="*/ 49 w 209"/>
                <a:gd name="T15" fmla="*/ 174 h 161"/>
                <a:gd name="T16" fmla="*/ 29 w 209"/>
                <a:gd name="T17" fmla="*/ 182 h 161"/>
                <a:gd name="T18" fmla="*/ 17 w 209"/>
                <a:gd name="T19" fmla="*/ 197 h 161"/>
                <a:gd name="T20" fmla="*/ 0 w 209"/>
                <a:gd name="T21" fmla="*/ 203 h 161"/>
                <a:gd name="T22" fmla="*/ 79 w 209"/>
                <a:gd name="T23" fmla="*/ 203 h 161"/>
                <a:gd name="T24" fmla="*/ 85 w 209"/>
                <a:gd name="T25" fmla="*/ 174 h 161"/>
                <a:gd name="T26" fmla="*/ 97 w 209"/>
                <a:gd name="T27" fmla="*/ 166 h 161"/>
                <a:gd name="T28" fmla="*/ 111 w 209"/>
                <a:gd name="T29" fmla="*/ 160 h 161"/>
                <a:gd name="T30" fmla="*/ 129 w 209"/>
                <a:gd name="T31" fmla="*/ 152 h 161"/>
                <a:gd name="T32" fmla="*/ 141 w 209"/>
                <a:gd name="T33" fmla="*/ 136 h 161"/>
                <a:gd name="T34" fmla="*/ 165 w 209"/>
                <a:gd name="T35" fmla="*/ 121 h 161"/>
                <a:gd name="T36" fmla="*/ 165 w 209"/>
                <a:gd name="T37" fmla="*/ 106 h 161"/>
                <a:gd name="T38" fmla="*/ 191 w 209"/>
                <a:gd name="T39" fmla="*/ 91 h 161"/>
                <a:gd name="T40" fmla="*/ 209 w 209"/>
                <a:gd name="T41" fmla="*/ 91 h 161"/>
                <a:gd name="T42" fmla="*/ 215 w 209"/>
                <a:gd name="T43" fmla="*/ 83 h 161"/>
                <a:gd name="T44" fmla="*/ 203 w 209"/>
                <a:gd name="T45" fmla="*/ 61 h 161"/>
                <a:gd name="T46" fmla="*/ 197 w 209"/>
                <a:gd name="T47" fmla="*/ 45 h 161"/>
                <a:gd name="T48" fmla="*/ 197 w 209"/>
                <a:gd name="T49" fmla="*/ 22 h 161"/>
                <a:gd name="T50" fmla="*/ 191 w 209"/>
                <a:gd name="T51" fmla="*/ 15 h 161"/>
                <a:gd name="T52" fmla="*/ 178 w 209"/>
                <a:gd name="T53" fmla="*/ 15 h 161"/>
                <a:gd name="T54" fmla="*/ 178 w 209"/>
                <a:gd name="T55" fmla="*/ 15 h 161"/>
                <a:gd name="T56" fmla="*/ 147 w 209"/>
                <a:gd name="T57" fmla="*/ 15 h 161"/>
                <a:gd name="T58" fmla="*/ 135 w 209"/>
                <a:gd name="T59" fmla="*/ 0 h 161"/>
                <a:gd name="T60" fmla="*/ 129 w 209"/>
                <a:gd name="T61" fmla="*/ 8 h 161"/>
                <a:gd name="T62" fmla="*/ 111 w 209"/>
                <a:gd name="T63" fmla="*/ 53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7" name="Freeform 4219"/>
            <p:cNvSpPr>
              <a:spLocks/>
            </p:cNvSpPr>
            <p:nvPr/>
          </p:nvSpPr>
          <p:spPr bwMode="auto">
            <a:xfrm>
              <a:off x="2528" y="2086"/>
              <a:ext cx="279" cy="262"/>
            </a:xfrm>
            <a:custGeom>
              <a:avLst/>
              <a:gdLst>
                <a:gd name="T0" fmla="*/ 30 w 275"/>
                <a:gd name="T1" fmla="*/ 271 h 234"/>
                <a:gd name="T2" fmla="*/ 24 w 275"/>
                <a:gd name="T3" fmla="*/ 271 h 234"/>
                <a:gd name="T4" fmla="*/ 12 w 275"/>
                <a:gd name="T5" fmla="*/ 263 h 234"/>
                <a:gd name="T6" fmla="*/ 12 w 275"/>
                <a:gd name="T7" fmla="*/ 255 h 234"/>
                <a:gd name="T8" fmla="*/ 18 w 275"/>
                <a:gd name="T9" fmla="*/ 255 h 234"/>
                <a:gd name="T10" fmla="*/ 6 w 275"/>
                <a:gd name="T11" fmla="*/ 233 h 234"/>
                <a:gd name="T12" fmla="*/ 0 w 275"/>
                <a:gd name="T13" fmla="*/ 210 h 234"/>
                <a:gd name="T14" fmla="*/ 6 w 275"/>
                <a:gd name="T15" fmla="*/ 210 h 234"/>
                <a:gd name="T16" fmla="*/ 18 w 275"/>
                <a:gd name="T17" fmla="*/ 203 h 234"/>
                <a:gd name="T18" fmla="*/ 44 w 275"/>
                <a:gd name="T19" fmla="*/ 203 h 234"/>
                <a:gd name="T20" fmla="*/ 62 w 275"/>
                <a:gd name="T21" fmla="*/ 203 h 234"/>
                <a:gd name="T22" fmla="*/ 68 w 275"/>
                <a:gd name="T23" fmla="*/ 180 h 234"/>
                <a:gd name="T24" fmla="*/ 68 w 275"/>
                <a:gd name="T25" fmla="*/ 166 h 234"/>
                <a:gd name="T26" fmla="*/ 68 w 275"/>
                <a:gd name="T27" fmla="*/ 143 h 234"/>
                <a:gd name="T28" fmla="*/ 74 w 275"/>
                <a:gd name="T29" fmla="*/ 128 h 234"/>
                <a:gd name="T30" fmla="*/ 74 w 275"/>
                <a:gd name="T31" fmla="*/ 105 h 234"/>
                <a:gd name="T32" fmla="*/ 98 w 275"/>
                <a:gd name="T33" fmla="*/ 97 h 234"/>
                <a:gd name="T34" fmla="*/ 117 w 275"/>
                <a:gd name="T35" fmla="*/ 83 h 234"/>
                <a:gd name="T36" fmla="*/ 129 w 275"/>
                <a:gd name="T37" fmla="*/ 67 h 234"/>
                <a:gd name="T38" fmla="*/ 147 w 275"/>
                <a:gd name="T39" fmla="*/ 53 h 234"/>
                <a:gd name="T40" fmla="*/ 165 w 275"/>
                <a:gd name="T41" fmla="*/ 30 h 234"/>
                <a:gd name="T42" fmla="*/ 191 w 275"/>
                <a:gd name="T43" fmla="*/ 15 h 234"/>
                <a:gd name="T44" fmla="*/ 209 w 275"/>
                <a:gd name="T45" fmla="*/ 0 h 234"/>
                <a:gd name="T46" fmla="*/ 233 w 275"/>
                <a:gd name="T47" fmla="*/ 8 h 234"/>
                <a:gd name="T48" fmla="*/ 246 w 275"/>
                <a:gd name="T49" fmla="*/ 22 h 234"/>
                <a:gd name="T50" fmla="*/ 259 w 275"/>
                <a:gd name="T51" fmla="*/ 15 h 234"/>
                <a:gd name="T52" fmla="*/ 265 w 275"/>
                <a:gd name="T53" fmla="*/ 15 h 234"/>
                <a:gd name="T54" fmla="*/ 265 w 275"/>
                <a:gd name="T55" fmla="*/ 30 h 234"/>
                <a:gd name="T56" fmla="*/ 265 w 275"/>
                <a:gd name="T57" fmla="*/ 53 h 234"/>
                <a:gd name="T58" fmla="*/ 283 w 275"/>
                <a:gd name="T59" fmla="*/ 75 h 234"/>
                <a:gd name="T60" fmla="*/ 277 w 275"/>
                <a:gd name="T61" fmla="*/ 91 h 234"/>
                <a:gd name="T62" fmla="*/ 277 w 275"/>
                <a:gd name="T63" fmla="*/ 105 h 234"/>
                <a:gd name="T64" fmla="*/ 277 w 275"/>
                <a:gd name="T65" fmla="*/ 128 h 234"/>
                <a:gd name="T66" fmla="*/ 271 w 275"/>
                <a:gd name="T67" fmla="*/ 166 h 234"/>
                <a:gd name="T68" fmla="*/ 265 w 275"/>
                <a:gd name="T69" fmla="*/ 180 h 234"/>
                <a:gd name="T70" fmla="*/ 259 w 275"/>
                <a:gd name="T71" fmla="*/ 196 h 234"/>
                <a:gd name="T72" fmla="*/ 246 w 275"/>
                <a:gd name="T73" fmla="*/ 210 h 234"/>
                <a:gd name="T74" fmla="*/ 239 w 275"/>
                <a:gd name="T75" fmla="*/ 226 h 234"/>
                <a:gd name="T76" fmla="*/ 239 w 275"/>
                <a:gd name="T77" fmla="*/ 249 h 234"/>
                <a:gd name="T78" fmla="*/ 221 w 275"/>
                <a:gd name="T79" fmla="*/ 263 h 234"/>
                <a:gd name="T80" fmla="*/ 203 w 275"/>
                <a:gd name="T81" fmla="*/ 255 h 234"/>
                <a:gd name="T82" fmla="*/ 185 w 275"/>
                <a:gd name="T83" fmla="*/ 255 h 234"/>
                <a:gd name="T84" fmla="*/ 165 w 275"/>
                <a:gd name="T85" fmla="*/ 271 h 234"/>
                <a:gd name="T86" fmla="*/ 147 w 275"/>
                <a:gd name="T87" fmla="*/ 263 h 234"/>
                <a:gd name="T88" fmla="*/ 135 w 275"/>
                <a:gd name="T89" fmla="*/ 255 h 234"/>
                <a:gd name="T90" fmla="*/ 117 w 275"/>
                <a:gd name="T91" fmla="*/ 263 h 234"/>
                <a:gd name="T92" fmla="*/ 103 w 275"/>
                <a:gd name="T93" fmla="*/ 249 h 234"/>
                <a:gd name="T94" fmla="*/ 86 w 275"/>
                <a:gd name="T95" fmla="*/ 241 h 234"/>
                <a:gd name="T96" fmla="*/ 74 w 275"/>
                <a:gd name="T97" fmla="*/ 249 h 234"/>
                <a:gd name="T98" fmla="*/ 68 w 275"/>
                <a:gd name="T99" fmla="*/ 271 h 234"/>
                <a:gd name="T100" fmla="*/ 62 w 275"/>
                <a:gd name="T101" fmla="*/ 286 h 234"/>
                <a:gd name="T102" fmla="*/ 62 w 275"/>
                <a:gd name="T103" fmla="*/ 293 h 234"/>
                <a:gd name="T104" fmla="*/ 44 w 275"/>
                <a:gd name="T105" fmla="*/ 279 h 234"/>
                <a:gd name="T106" fmla="*/ 44 w 275"/>
                <a:gd name="T107" fmla="*/ 286 h 234"/>
                <a:gd name="T108" fmla="*/ 44 w 275"/>
                <a:gd name="T109" fmla="*/ 293 h 234"/>
                <a:gd name="T110" fmla="*/ 44 w 275"/>
                <a:gd name="T111" fmla="*/ 293 h 234"/>
                <a:gd name="T112" fmla="*/ 38 w 275"/>
                <a:gd name="T113" fmla="*/ 279 h 234"/>
                <a:gd name="T114" fmla="*/ 30 w 275"/>
                <a:gd name="T115" fmla="*/ 271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8" name="Freeform 4220"/>
            <p:cNvSpPr>
              <a:spLocks/>
            </p:cNvSpPr>
            <p:nvPr/>
          </p:nvSpPr>
          <p:spPr bwMode="auto">
            <a:xfrm>
              <a:off x="2218" y="2240"/>
              <a:ext cx="104" cy="95"/>
            </a:xfrm>
            <a:custGeom>
              <a:avLst/>
              <a:gdLst>
                <a:gd name="T0" fmla="*/ 20 w 101"/>
                <a:gd name="T1" fmla="*/ 0 h 84"/>
                <a:gd name="T2" fmla="*/ 12 w 101"/>
                <a:gd name="T3" fmla="*/ 16 h 84"/>
                <a:gd name="T4" fmla="*/ 0 w 101"/>
                <a:gd name="T5" fmla="*/ 46 h 84"/>
                <a:gd name="T6" fmla="*/ 12 w 101"/>
                <a:gd name="T7" fmla="*/ 69 h 84"/>
                <a:gd name="T8" fmla="*/ 12 w 101"/>
                <a:gd name="T9" fmla="*/ 61 h 84"/>
                <a:gd name="T10" fmla="*/ 12 w 101"/>
                <a:gd name="T11" fmla="*/ 69 h 84"/>
                <a:gd name="T12" fmla="*/ 12 w 101"/>
                <a:gd name="T13" fmla="*/ 69 h 84"/>
                <a:gd name="T14" fmla="*/ 12 w 101"/>
                <a:gd name="T15" fmla="*/ 77 h 84"/>
                <a:gd name="T16" fmla="*/ 32 w 101"/>
                <a:gd name="T17" fmla="*/ 77 h 84"/>
                <a:gd name="T18" fmla="*/ 38 w 101"/>
                <a:gd name="T19" fmla="*/ 69 h 84"/>
                <a:gd name="T20" fmla="*/ 58 w 101"/>
                <a:gd name="T21" fmla="*/ 77 h 84"/>
                <a:gd name="T22" fmla="*/ 64 w 101"/>
                <a:gd name="T23" fmla="*/ 85 h 84"/>
                <a:gd name="T24" fmla="*/ 38 w 101"/>
                <a:gd name="T25" fmla="*/ 77 h 84"/>
                <a:gd name="T26" fmla="*/ 26 w 101"/>
                <a:gd name="T27" fmla="*/ 85 h 84"/>
                <a:gd name="T28" fmla="*/ 12 w 101"/>
                <a:gd name="T29" fmla="*/ 92 h 84"/>
                <a:gd name="T30" fmla="*/ 12 w 101"/>
                <a:gd name="T31" fmla="*/ 100 h 84"/>
                <a:gd name="T32" fmla="*/ 26 w 101"/>
                <a:gd name="T33" fmla="*/ 100 h 84"/>
                <a:gd name="T34" fmla="*/ 32 w 101"/>
                <a:gd name="T35" fmla="*/ 100 h 84"/>
                <a:gd name="T36" fmla="*/ 32 w 101"/>
                <a:gd name="T37" fmla="*/ 100 h 84"/>
                <a:gd name="T38" fmla="*/ 12 w 101"/>
                <a:gd name="T39" fmla="*/ 100 h 84"/>
                <a:gd name="T40" fmla="*/ 12 w 101"/>
                <a:gd name="T41" fmla="*/ 107 h 84"/>
                <a:gd name="T42" fmla="*/ 38 w 101"/>
                <a:gd name="T43" fmla="*/ 100 h 84"/>
                <a:gd name="T44" fmla="*/ 64 w 101"/>
                <a:gd name="T45" fmla="*/ 100 h 84"/>
                <a:gd name="T46" fmla="*/ 82 w 101"/>
                <a:gd name="T47" fmla="*/ 107 h 84"/>
                <a:gd name="T48" fmla="*/ 107 w 101"/>
                <a:gd name="T49" fmla="*/ 107 h 84"/>
                <a:gd name="T50" fmla="*/ 101 w 101"/>
                <a:gd name="T51" fmla="*/ 85 h 84"/>
                <a:gd name="T52" fmla="*/ 101 w 101"/>
                <a:gd name="T53" fmla="*/ 69 h 84"/>
                <a:gd name="T54" fmla="*/ 95 w 101"/>
                <a:gd name="T55" fmla="*/ 46 h 84"/>
                <a:gd name="T56" fmla="*/ 82 w 101"/>
                <a:gd name="T57" fmla="*/ 31 h 84"/>
                <a:gd name="T58" fmla="*/ 64 w 101"/>
                <a:gd name="T59" fmla="*/ 16 h 84"/>
                <a:gd name="T60" fmla="*/ 50 w 101"/>
                <a:gd name="T61" fmla="*/ 0 h 84"/>
                <a:gd name="T62" fmla="*/ 32 w 101"/>
                <a:gd name="T63" fmla="*/ 0 h 84"/>
                <a:gd name="T64" fmla="*/ 20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9" name="Freeform 4221"/>
            <p:cNvSpPr>
              <a:spLocks/>
            </p:cNvSpPr>
            <p:nvPr/>
          </p:nvSpPr>
          <p:spPr bwMode="auto">
            <a:xfrm>
              <a:off x="2542" y="1738"/>
              <a:ext cx="74" cy="162"/>
            </a:xfrm>
            <a:custGeom>
              <a:avLst/>
              <a:gdLst>
                <a:gd name="T0" fmla="*/ 50 w 72"/>
                <a:gd name="T1" fmla="*/ 168 h 144"/>
                <a:gd name="T2" fmla="*/ 38 w 72"/>
                <a:gd name="T3" fmla="*/ 182 h 144"/>
                <a:gd name="T4" fmla="*/ 32 w 72"/>
                <a:gd name="T5" fmla="*/ 129 h 144"/>
                <a:gd name="T6" fmla="*/ 20 w 72"/>
                <a:gd name="T7" fmla="*/ 114 h 144"/>
                <a:gd name="T8" fmla="*/ 0 w 72"/>
                <a:gd name="T9" fmla="*/ 91 h 144"/>
                <a:gd name="T10" fmla="*/ 12 w 72"/>
                <a:gd name="T11" fmla="*/ 69 h 144"/>
                <a:gd name="T12" fmla="*/ 20 w 72"/>
                <a:gd name="T13" fmla="*/ 53 h 144"/>
                <a:gd name="T14" fmla="*/ 20 w 72"/>
                <a:gd name="T15" fmla="*/ 16 h 144"/>
                <a:gd name="T16" fmla="*/ 20 w 72"/>
                <a:gd name="T17" fmla="*/ 8 h 144"/>
                <a:gd name="T18" fmla="*/ 38 w 72"/>
                <a:gd name="T19" fmla="*/ 0 h 144"/>
                <a:gd name="T20" fmla="*/ 44 w 72"/>
                <a:gd name="T21" fmla="*/ 8 h 144"/>
                <a:gd name="T22" fmla="*/ 50 w 72"/>
                <a:gd name="T23" fmla="*/ 16 h 144"/>
                <a:gd name="T24" fmla="*/ 64 w 72"/>
                <a:gd name="T25" fmla="*/ 8 h 144"/>
                <a:gd name="T26" fmla="*/ 58 w 72"/>
                <a:gd name="T27" fmla="*/ 38 h 144"/>
                <a:gd name="T28" fmla="*/ 64 w 72"/>
                <a:gd name="T29" fmla="*/ 53 h 144"/>
                <a:gd name="T30" fmla="*/ 58 w 72"/>
                <a:gd name="T31" fmla="*/ 69 h 144"/>
                <a:gd name="T32" fmla="*/ 44 w 72"/>
                <a:gd name="T33" fmla="*/ 83 h 144"/>
                <a:gd name="T34" fmla="*/ 64 w 72"/>
                <a:gd name="T35" fmla="*/ 99 h 144"/>
                <a:gd name="T36" fmla="*/ 76 w 72"/>
                <a:gd name="T37" fmla="*/ 107 h 144"/>
                <a:gd name="T38" fmla="*/ 76 w 72"/>
                <a:gd name="T39" fmla="*/ 122 h 144"/>
                <a:gd name="T40" fmla="*/ 64 w 72"/>
                <a:gd name="T41" fmla="*/ 137 h 144"/>
                <a:gd name="T42" fmla="*/ 50 w 72"/>
                <a:gd name="T43" fmla="*/ 152 h 144"/>
                <a:gd name="T44" fmla="*/ 50 w 72"/>
                <a:gd name="T45" fmla="*/ 168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0" name="Freeform 4222"/>
            <p:cNvSpPr>
              <a:spLocks/>
            </p:cNvSpPr>
            <p:nvPr/>
          </p:nvSpPr>
          <p:spPr bwMode="auto">
            <a:xfrm>
              <a:off x="2322" y="2422"/>
              <a:ext cx="72" cy="94"/>
            </a:xfrm>
            <a:custGeom>
              <a:avLst/>
              <a:gdLst>
                <a:gd name="T0" fmla="*/ 66 w 72"/>
                <a:gd name="T1" fmla="*/ 105 h 84"/>
                <a:gd name="T2" fmla="*/ 48 w 72"/>
                <a:gd name="T3" fmla="*/ 91 h 84"/>
                <a:gd name="T4" fmla="*/ 30 w 72"/>
                <a:gd name="T5" fmla="*/ 75 h 84"/>
                <a:gd name="T6" fmla="*/ 18 w 72"/>
                <a:gd name="T7" fmla="*/ 60 h 84"/>
                <a:gd name="T8" fmla="*/ 0 w 72"/>
                <a:gd name="T9" fmla="*/ 38 h 84"/>
                <a:gd name="T10" fmla="*/ 6 w 72"/>
                <a:gd name="T11" fmla="*/ 30 h 84"/>
                <a:gd name="T12" fmla="*/ 12 w 72"/>
                <a:gd name="T13" fmla="*/ 15 h 84"/>
                <a:gd name="T14" fmla="*/ 18 w 72"/>
                <a:gd name="T15" fmla="*/ 0 h 84"/>
                <a:gd name="T16" fmla="*/ 30 w 72"/>
                <a:gd name="T17" fmla="*/ 0 h 84"/>
                <a:gd name="T18" fmla="*/ 36 w 72"/>
                <a:gd name="T19" fmla="*/ 22 h 84"/>
                <a:gd name="T20" fmla="*/ 42 w 72"/>
                <a:gd name="T21" fmla="*/ 30 h 84"/>
                <a:gd name="T22" fmla="*/ 48 w 72"/>
                <a:gd name="T23" fmla="*/ 22 h 84"/>
                <a:gd name="T24" fmla="*/ 54 w 72"/>
                <a:gd name="T25" fmla="*/ 22 h 84"/>
                <a:gd name="T26" fmla="*/ 54 w 72"/>
                <a:gd name="T27" fmla="*/ 45 h 84"/>
                <a:gd name="T28" fmla="*/ 54 w 72"/>
                <a:gd name="T29" fmla="*/ 53 h 84"/>
                <a:gd name="T30" fmla="*/ 66 w 72"/>
                <a:gd name="T31" fmla="*/ 60 h 84"/>
                <a:gd name="T32" fmla="*/ 72 w 72"/>
                <a:gd name="T33" fmla="*/ 75 h 84"/>
                <a:gd name="T34" fmla="*/ 66 w 72"/>
                <a:gd name="T35" fmla="*/ 105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1" name="Freeform 4223"/>
            <p:cNvSpPr>
              <a:spLocks/>
            </p:cNvSpPr>
            <p:nvPr/>
          </p:nvSpPr>
          <p:spPr bwMode="auto">
            <a:xfrm>
              <a:off x="1048" y="2395"/>
              <a:ext cx="61" cy="54"/>
            </a:xfrm>
            <a:custGeom>
              <a:avLst/>
              <a:gdLst>
                <a:gd name="T0" fmla="*/ 0 w 60"/>
                <a:gd name="T1" fmla="*/ 46 h 48"/>
                <a:gd name="T2" fmla="*/ 6 w 60"/>
                <a:gd name="T3" fmla="*/ 23 h 48"/>
                <a:gd name="T4" fmla="*/ 6 w 60"/>
                <a:gd name="T5" fmla="*/ 8 h 48"/>
                <a:gd name="T6" fmla="*/ 12 w 60"/>
                <a:gd name="T7" fmla="*/ 0 h 48"/>
                <a:gd name="T8" fmla="*/ 12 w 60"/>
                <a:gd name="T9" fmla="*/ 16 h 48"/>
                <a:gd name="T10" fmla="*/ 24 w 60"/>
                <a:gd name="T11" fmla="*/ 16 h 48"/>
                <a:gd name="T12" fmla="*/ 32 w 60"/>
                <a:gd name="T13" fmla="*/ 23 h 48"/>
                <a:gd name="T14" fmla="*/ 56 w 60"/>
                <a:gd name="T15" fmla="*/ 16 h 48"/>
                <a:gd name="T16" fmla="*/ 56 w 60"/>
                <a:gd name="T17" fmla="*/ 16 h 48"/>
                <a:gd name="T18" fmla="*/ 62 w 60"/>
                <a:gd name="T19" fmla="*/ 23 h 48"/>
                <a:gd name="T20" fmla="*/ 50 w 60"/>
                <a:gd name="T21" fmla="*/ 38 h 48"/>
                <a:gd name="T22" fmla="*/ 56 w 60"/>
                <a:gd name="T23" fmla="*/ 53 h 48"/>
                <a:gd name="T24" fmla="*/ 38 w 60"/>
                <a:gd name="T25" fmla="*/ 61 h 48"/>
                <a:gd name="T26" fmla="*/ 38 w 60"/>
                <a:gd name="T27" fmla="*/ 46 h 48"/>
                <a:gd name="T28" fmla="*/ 32 w 60"/>
                <a:gd name="T29" fmla="*/ 53 h 48"/>
                <a:gd name="T30" fmla="*/ 24 w 60"/>
                <a:gd name="T31" fmla="*/ 38 h 48"/>
                <a:gd name="T32" fmla="*/ 6 w 60"/>
                <a:gd name="T33" fmla="*/ 38 h 48"/>
                <a:gd name="T34" fmla="*/ 0 w 60"/>
                <a:gd name="T35" fmla="*/ 46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2" name="Freeform 4224"/>
            <p:cNvSpPr>
              <a:spLocks/>
            </p:cNvSpPr>
            <p:nvPr/>
          </p:nvSpPr>
          <p:spPr bwMode="auto">
            <a:xfrm>
              <a:off x="1109" y="2401"/>
              <a:ext cx="43" cy="48"/>
            </a:xfrm>
            <a:custGeom>
              <a:avLst/>
              <a:gdLst>
                <a:gd name="T0" fmla="*/ 26 w 42"/>
                <a:gd name="T1" fmla="*/ 31 h 42"/>
                <a:gd name="T2" fmla="*/ 32 w 42"/>
                <a:gd name="T3" fmla="*/ 31 h 42"/>
                <a:gd name="T4" fmla="*/ 32 w 42"/>
                <a:gd name="T5" fmla="*/ 24 h 42"/>
                <a:gd name="T6" fmla="*/ 26 w 42"/>
                <a:gd name="T7" fmla="*/ 24 h 42"/>
                <a:gd name="T8" fmla="*/ 18 w 42"/>
                <a:gd name="T9" fmla="*/ 16 h 42"/>
                <a:gd name="T10" fmla="*/ 6 w 42"/>
                <a:gd name="T11" fmla="*/ 8 h 42"/>
                <a:gd name="T12" fmla="*/ 0 w 42"/>
                <a:gd name="T13" fmla="*/ 8 h 42"/>
                <a:gd name="T14" fmla="*/ 0 w 42"/>
                <a:gd name="T15" fmla="*/ 0 h 42"/>
                <a:gd name="T16" fmla="*/ 18 w 42"/>
                <a:gd name="T17" fmla="*/ 0 h 42"/>
                <a:gd name="T18" fmla="*/ 32 w 42"/>
                <a:gd name="T19" fmla="*/ 8 h 42"/>
                <a:gd name="T20" fmla="*/ 44 w 42"/>
                <a:gd name="T21" fmla="*/ 16 h 42"/>
                <a:gd name="T22" fmla="*/ 44 w 42"/>
                <a:gd name="T23" fmla="*/ 39 h 42"/>
                <a:gd name="T24" fmla="*/ 38 w 42"/>
                <a:gd name="T25" fmla="*/ 47 h 42"/>
                <a:gd name="T26" fmla="*/ 32 w 42"/>
                <a:gd name="T27" fmla="*/ 55 h 42"/>
                <a:gd name="T28" fmla="*/ 26 w 42"/>
                <a:gd name="T29" fmla="*/ 47 h 42"/>
                <a:gd name="T30" fmla="*/ 26 w 42"/>
                <a:gd name="T31" fmla="*/ 31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3" name="Freeform 4225"/>
            <p:cNvSpPr>
              <a:spLocks/>
            </p:cNvSpPr>
            <p:nvPr/>
          </p:nvSpPr>
          <p:spPr bwMode="auto">
            <a:xfrm>
              <a:off x="1553" y="2482"/>
              <a:ext cx="54" cy="82"/>
            </a:xfrm>
            <a:custGeom>
              <a:avLst/>
              <a:gdLst>
                <a:gd name="T0" fmla="*/ 42 w 54"/>
                <a:gd name="T1" fmla="*/ 24 h 72"/>
                <a:gd name="T2" fmla="*/ 24 w 54"/>
                <a:gd name="T3" fmla="*/ 8 h 72"/>
                <a:gd name="T4" fmla="*/ 12 w 54"/>
                <a:gd name="T5" fmla="*/ 0 h 72"/>
                <a:gd name="T6" fmla="*/ 6 w 54"/>
                <a:gd name="T7" fmla="*/ 8 h 72"/>
                <a:gd name="T8" fmla="*/ 0 w 54"/>
                <a:gd name="T9" fmla="*/ 31 h 72"/>
                <a:gd name="T10" fmla="*/ 12 w 54"/>
                <a:gd name="T11" fmla="*/ 63 h 72"/>
                <a:gd name="T12" fmla="*/ 0 w 54"/>
                <a:gd name="T13" fmla="*/ 93 h 72"/>
                <a:gd name="T14" fmla="*/ 12 w 54"/>
                <a:gd name="T15" fmla="*/ 93 h 72"/>
                <a:gd name="T16" fmla="*/ 30 w 54"/>
                <a:gd name="T17" fmla="*/ 93 h 72"/>
                <a:gd name="T18" fmla="*/ 42 w 54"/>
                <a:gd name="T19" fmla="*/ 71 h 72"/>
                <a:gd name="T20" fmla="*/ 54 w 54"/>
                <a:gd name="T21" fmla="*/ 47 h 72"/>
                <a:gd name="T22" fmla="*/ 48 w 54"/>
                <a:gd name="T23" fmla="*/ 31 h 72"/>
                <a:gd name="T24" fmla="*/ 48 w 54"/>
                <a:gd name="T25" fmla="*/ 39 h 72"/>
                <a:gd name="T26" fmla="*/ 42 w 54"/>
                <a:gd name="T27" fmla="*/ 24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4" name="Freeform 4226"/>
            <p:cNvSpPr>
              <a:spLocks/>
            </p:cNvSpPr>
            <p:nvPr/>
          </p:nvSpPr>
          <p:spPr bwMode="auto">
            <a:xfrm>
              <a:off x="1116" y="2335"/>
              <a:ext cx="217" cy="370"/>
            </a:xfrm>
            <a:custGeom>
              <a:avLst/>
              <a:gdLst>
                <a:gd name="T0" fmla="*/ 86 w 215"/>
                <a:gd name="T1" fmla="*/ 38 h 329"/>
                <a:gd name="T2" fmla="*/ 80 w 215"/>
                <a:gd name="T3" fmla="*/ 38 h 329"/>
                <a:gd name="T4" fmla="*/ 62 w 215"/>
                <a:gd name="T5" fmla="*/ 74 h 329"/>
                <a:gd name="T6" fmla="*/ 42 w 215"/>
                <a:gd name="T7" fmla="*/ 112 h 329"/>
                <a:gd name="T8" fmla="*/ 36 w 215"/>
                <a:gd name="T9" fmla="*/ 90 h 329"/>
                <a:gd name="T10" fmla="*/ 30 w 215"/>
                <a:gd name="T11" fmla="*/ 120 h 329"/>
                <a:gd name="T12" fmla="*/ 30 w 215"/>
                <a:gd name="T13" fmla="*/ 143 h 329"/>
                <a:gd name="T14" fmla="*/ 30 w 215"/>
                <a:gd name="T15" fmla="*/ 173 h 329"/>
                <a:gd name="T16" fmla="*/ 30 w 215"/>
                <a:gd name="T17" fmla="*/ 211 h 329"/>
                <a:gd name="T18" fmla="*/ 24 w 215"/>
                <a:gd name="T19" fmla="*/ 242 h 329"/>
                <a:gd name="T20" fmla="*/ 6 w 215"/>
                <a:gd name="T21" fmla="*/ 264 h 329"/>
                <a:gd name="T22" fmla="*/ 6 w 215"/>
                <a:gd name="T23" fmla="*/ 272 h 329"/>
                <a:gd name="T24" fmla="*/ 30 w 215"/>
                <a:gd name="T25" fmla="*/ 303 h 329"/>
                <a:gd name="T26" fmla="*/ 68 w 215"/>
                <a:gd name="T27" fmla="*/ 317 h 329"/>
                <a:gd name="T28" fmla="*/ 86 w 215"/>
                <a:gd name="T29" fmla="*/ 341 h 329"/>
                <a:gd name="T30" fmla="*/ 104 w 215"/>
                <a:gd name="T31" fmla="*/ 371 h 329"/>
                <a:gd name="T32" fmla="*/ 140 w 215"/>
                <a:gd name="T33" fmla="*/ 371 h 329"/>
                <a:gd name="T34" fmla="*/ 152 w 215"/>
                <a:gd name="T35" fmla="*/ 408 h 329"/>
                <a:gd name="T36" fmla="*/ 172 w 215"/>
                <a:gd name="T37" fmla="*/ 348 h 329"/>
                <a:gd name="T38" fmla="*/ 158 w 215"/>
                <a:gd name="T39" fmla="*/ 295 h 329"/>
                <a:gd name="T40" fmla="*/ 178 w 215"/>
                <a:gd name="T41" fmla="*/ 287 h 329"/>
                <a:gd name="T42" fmla="*/ 166 w 215"/>
                <a:gd name="T43" fmla="*/ 272 h 329"/>
                <a:gd name="T44" fmla="*/ 196 w 215"/>
                <a:gd name="T45" fmla="*/ 264 h 329"/>
                <a:gd name="T46" fmla="*/ 207 w 215"/>
                <a:gd name="T47" fmla="*/ 256 h 329"/>
                <a:gd name="T48" fmla="*/ 219 w 215"/>
                <a:gd name="T49" fmla="*/ 280 h 329"/>
                <a:gd name="T50" fmla="*/ 202 w 215"/>
                <a:gd name="T51" fmla="*/ 242 h 329"/>
                <a:gd name="T52" fmla="*/ 202 w 215"/>
                <a:gd name="T53" fmla="*/ 196 h 329"/>
                <a:gd name="T54" fmla="*/ 207 w 215"/>
                <a:gd name="T55" fmla="*/ 159 h 329"/>
                <a:gd name="T56" fmla="*/ 166 w 215"/>
                <a:gd name="T57" fmla="*/ 135 h 329"/>
                <a:gd name="T58" fmla="*/ 122 w 215"/>
                <a:gd name="T59" fmla="*/ 128 h 329"/>
                <a:gd name="T60" fmla="*/ 116 w 215"/>
                <a:gd name="T61" fmla="*/ 82 h 329"/>
                <a:gd name="T62" fmla="*/ 116 w 215"/>
                <a:gd name="T63" fmla="*/ 60 h 329"/>
                <a:gd name="T64" fmla="*/ 134 w 215"/>
                <a:gd name="T65" fmla="*/ 15 h 329"/>
                <a:gd name="T66" fmla="*/ 146 w 215"/>
                <a:gd name="T67" fmla="*/ 0 h 329"/>
                <a:gd name="T68" fmla="*/ 104 w 215"/>
                <a:gd name="T69" fmla="*/ 30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5" name="Freeform 4227"/>
            <p:cNvSpPr>
              <a:spLocks/>
            </p:cNvSpPr>
            <p:nvPr/>
          </p:nvSpPr>
          <p:spPr bwMode="auto">
            <a:xfrm>
              <a:off x="1431" y="2422"/>
              <a:ext cx="85" cy="162"/>
            </a:xfrm>
            <a:custGeom>
              <a:avLst/>
              <a:gdLst>
                <a:gd name="T0" fmla="*/ 74 w 84"/>
                <a:gd name="T1" fmla="*/ 129 h 144"/>
                <a:gd name="T2" fmla="*/ 62 w 84"/>
                <a:gd name="T3" fmla="*/ 114 h 144"/>
                <a:gd name="T4" fmla="*/ 62 w 84"/>
                <a:gd name="T5" fmla="*/ 91 h 144"/>
                <a:gd name="T6" fmla="*/ 74 w 84"/>
                <a:gd name="T7" fmla="*/ 91 h 144"/>
                <a:gd name="T8" fmla="*/ 74 w 84"/>
                <a:gd name="T9" fmla="*/ 77 h 144"/>
                <a:gd name="T10" fmla="*/ 74 w 84"/>
                <a:gd name="T11" fmla="*/ 53 h 144"/>
                <a:gd name="T12" fmla="*/ 56 w 84"/>
                <a:gd name="T13" fmla="*/ 38 h 144"/>
                <a:gd name="T14" fmla="*/ 50 w 84"/>
                <a:gd name="T15" fmla="*/ 53 h 144"/>
                <a:gd name="T16" fmla="*/ 56 w 84"/>
                <a:gd name="T17" fmla="*/ 23 h 144"/>
                <a:gd name="T18" fmla="*/ 44 w 84"/>
                <a:gd name="T19" fmla="*/ 16 h 144"/>
                <a:gd name="T20" fmla="*/ 30 w 84"/>
                <a:gd name="T21" fmla="*/ 0 h 144"/>
                <a:gd name="T22" fmla="*/ 36 w 84"/>
                <a:gd name="T23" fmla="*/ 8 h 144"/>
                <a:gd name="T24" fmla="*/ 30 w 84"/>
                <a:gd name="T25" fmla="*/ 0 h 144"/>
                <a:gd name="T26" fmla="*/ 30 w 84"/>
                <a:gd name="T27" fmla="*/ 8 h 144"/>
                <a:gd name="T28" fmla="*/ 12 w 84"/>
                <a:gd name="T29" fmla="*/ 23 h 144"/>
                <a:gd name="T30" fmla="*/ 24 w 84"/>
                <a:gd name="T31" fmla="*/ 38 h 144"/>
                <a:gd name="T32" fmla="*/ 6 w 84"/>
                <a:gd name="T33" fmla="*/ 46 h 144"/>
                <a:gd name="T34" fmla="*/ 0 w 84"/>
                <a:gd name="T35" fmla="*/ 61 h 144"/>
                <a:gd name="T36" fmla="*/ 12 w 84"/>
                <a:gd name="T37" fmla="*/ 83 h 144"/>
                <a:gd name="T38" fmla="*/ 24 w 84"/>
                <a:gd name="T39" fmla="*/ 83 h 144"/>
                <a:gd name="T40" fmla="*/ 24 w 84"/>
                <a:gd name="T41" fmla="*/ 99 h 144"/>
                <a:gd name="T42" fmla="*/ 30 w 84"/>
                <a:gd name="T43" fmla="*/ 107 h 144"/>
                <a:gd name="T44" fmla="*/ 24 w 84"/>
                <a:gd name="T45" fmla="*/ 129 h 144"/>
                <a:gd name="T46" fmla="*/ 30 w 84"/>
                <a:gd name="T47" fmla="*/ 160 h 144"/>
                <a:gd name="T48" fmla="*/ 44 w 84"/>
                <a:gd name="T49" fmla="*/ 182 h 144"/>
                <a:gd name="T50" fmla="*/ 56 w 84"/>
                <a:gd name="T51" fmla="*/ 182 h 144"/>
                <a:gd name="T52" fmla="*/ 68 w 84"/>
                <a:gd name="T53" fmla="*/ 168 h 144"/>
                <a:gd name="T54" fmla="*/ 86 w 84"/>
                <a:gd name="T55" fmla="*/ 168 h 144"/>
                <a:gd name="T56" fmla="*/ 80 w 84"/>
                <a:gd name="T57" fmla="*/ 144 h 144"/>
                <a:gd name="T58" fmla="*/ 74 w 84"/>
                <a:gd name="T59" fmla="*/ 129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6" name="Freeform 4228"/>
            <p:cNvSpPr>
              <a:spLocks/>
            </p:cNvSpPr>
            <p:nvPr/>
          </p:nvSpPr>
          <p:spPr bwMode="auto">
            <a:xfrm>
              <a:off x="1491" y="2482"/>
              <a:ext cx="74" cy="88"/>
            </a:xfrm>
            <a:custGeom>
              <a:avLst/>
              <a:gdLst>
                <a:gd name="T0" fmla="*/ 12 w 72"/>
                <a:gd name="T1" fmla="*/ 61 h 78"/>
                <a:gd name="T2" fmla="*/ 0 w 72"/>
                <a:gd name="T3" fmla="*/ 46 h 78"/>
                <a:gd name="T4" fmla="*/ 0 w 72"/>
                <a:gd name="T5" fmla="*/ 23 h 78"/>
                <a:gd name="T6" fmla="*/ 12 w 72"/>
                <a:gd name="T7" fmla="*/ 23 h 78"/>
                <a:gd name="T8" fmla="*/ 12 w 72"/>
                <a:gd name="T9" fmla="*/ 8 h 78"/>
                <a:gd name="T10" fmla="*/ 20 w 72"/>
                <a:gd name="T11" fmla="*/ 0 h 78"/>
                <a:gd name="T12" fmla="*/ 38 w 72"/>
                <a:gd name="T13" fmla="*/ 0 h 78"/>
                <a:gd name="T14" fmla="*/ 58 w 72"/>
                <a:gd name="T15" fmla="*/ 0 h 78"/>
                <a:gd name="T16" fmla="*/ 58 w 72"/>
                <a:gd name="T17" fmla="*/ 0 h 78"/>
                <a:gd name="T18" fmla="*/ 76 w 72"/>
                <a:gd name="T19" fmla="*/ 0 h 78"/>
                <a:gd name="T20" fmla="*/ 70 w 72"/>
                <a:gd name="T21" fmla="*/ 8 h 78"/>
                <a:gd name="T22" fmla="*/ 64 w 72"/>
                <a:gd name="T23" fmla="*/ 30 h 78"/>
                <a:gd name="T24" fmla="*/ 76 w 72"/>
                <a:gd name="T25" fmla="*/ 61 h 78"/>
                <a:gd name="T26" fmla="*/ 64 w 72"/>
                <a:gd name="T27" fmla="*/ 91 h 78"/>
                <a:gd name="T28" fmla="*/ 50 w 72"/>
                <a:gd name="T29" fmla="*/ 83 h 78"/>
                <a:gd name="T30" fmla="*/ 38 w 72"/>
                <a:gd name="T31" fmla="*/ 83 h 78"/>
                <a:gd name="T32" fmla="*/ 38 w 72"/>
                <a:gd name="T33" fmla="*/ 99 h 78"/>
                <a:gd name="T34" fmla="*/ 26 w 72"/>
                <a:gd name="T35" fmla="*/ 99 h 78"/>
                <a:gd name="T36" fmla="*/ 20 w 72"/>
                <a:gd name="T37" fmla="*/ 77 h 78"/>
                <a:gd name="T38" fmla="*/ 12 w 72"/>
                <a:gd name="T39" fmla="*/ 61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7" name="Freeform 4229"/>
            <p:cNvSpPr>
              <a:spLocks/>
            </p:cNvSpPr>
            <p:nvPr/>
          </p:nvSpPr>
          <p:spPr bwMode="auto">
            <a:xfrm>
              <a:off x="1424" y="2369"/>
              <a:ext cx="19" cy="19"/>
            </a:xfrm>
            <a:custGeom>
              <a:avLst/>
              <a:gdLst>
                <a:gd name="T0" fmla="*/ 6 w 18"/>
                <a:gd name="T1" fmla="*/ 0 h 17"/>
                <a:gd name="T2" fmla="*/ 20 w 18"/>
                <a:gd name="T3" fmla="*/ 0 h 17"/>
                <a:gd name="T4" fmla="*/ 14 w 18"/>
                <a:gd name="T5" fmla="*/ 21 h 17"/>
                <a:gd name="T6" fmla="*/ 0 w 18"/>
                <a:gd name="T7" fmla="*/ 21 h 17"/>
                <a:gd name="T8" fmla="*/ 14 w 18"/>
                <a:gd name="T9" fmla="*/ 8 h 17"/>
                <a:gd name="T10" fmla="*/ 6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8" name="Freeform 4230"/>
            <p:cNvSpPr>
              <a:spLocks/>
            </p:cNvSpPr>
            <p:nvPr/>
          </p:nvSpPr>
          <p:spPr bwMode="auto">
            <a:xfrm>
              <a:off x="1218" y="2342"/>
              <a:ext cx="242" cy="255"/>
            </a:xfrm>
            <a:custGeom>
              <a:avLst/>
              <a:gdLst>
                <a:gd name="T0" fmla="*/ 201 w 239"/>
                <a:gd name="T1" fmla="*/ 52 h 227"/>
                <a:gd name="T2" fmla="*/ 189 w 239"/>
                <a:gd name="T3" fmla="*/ 52 h 227"/>
                <a:gd name="T4" fmla="*/ 189 w 239"/>
                <a:gd name="T5" fmla="*/ 45 h 227"/>
                <a:gd name="T6" fmla="*/ 189 w 239"/>
                <a:gd name="T7" fmla="*/ 38 h 227"/>
                <a:gd name="T8" fmla="*/ 177 w 239"/>
                <a:gd name="T9" fmla="*/ 38 h 227"/>
                <a:gd name="T10" fmla="*/ 135 w 239"/>
                <a:gd name="T11" fmla="*/ 38 h 227"/>
                <a:gd name="T12" fmla="*/ 92 w 239"/>
                <a:gd name="T13" fmla="*/ 22 h 227"/>
                <a:gd name="T14" fmla="*/ 68 w 239"/>
                <a:gd name="T15" fmla="*/ 0 h 227"/>
                <a:gd name="T16" fmla="*/ 74 w 239"/>
                <a:gd name="T17" fmla="*/ 15 h 227"/>
                <a:gd name="T18" fmla="*/ 44 w 239"/>
                <a:gd name="T19" fmla="*/ 30 h 227"/>
                <a:gd name="T20" fmla="*/ 44 w 239"/>
                <a:gd name="T21" fmla="*/ 67 h 227"/>
                <a:gd name="T22" fmla="*/ 24 w 239"/>
                <a:gd name="T23" fmla="*/ 60 h 227"/>
                <a:gd name="T24" fmla="*/ 30 w 239"/>
                <a:gd name="T25" fmla="*/ 15 h 227"/>
                <a:gd name="T26" fmla="*/ 30 w 239"/>
                <a:gd name="T27" fmla="*/ 8 h 227"/>
                <a:gd name="T28" fmla="*/ 12 w 239"/>
                <a:gd name="T29" fmla="*/ 52 h 227"/>
                <a:gd name="T30" fmla="*/ 12 w 239"/>
                <a:gd name="T31" fmla="*/ 74 h 227"/>
                <a:gd name="T32" fmla="*/ 18 w 239"/>
                <a:gd name="T33" fmla="*/ 120 h 227"/>
                <a:gd name="T34" fmla="*/ 62 w 239"/>
                <a:gd name="T35" fmla="*/ 127 h 227"/>
                <a:gd name="T36" fmla="*/ 103 w 239"/>
                <a:gd name="T37" fmla="*/ 151 h 227"/>
                <a:gd name="T38" fmla="*/ 98 w 239"/>
                <a:gd name="T39" fmla="*/ 188 h 227"/>
                <a:gd name="T40" fmla="*/ 98 w 239"/>
                <a:gd name="T41" fmla="*/ 234 h 227"/>
                <a:gd name="T42" fmla="*/ 115 w 239"/>
                <a:gd name="T43" fmla="*/ 272 h 227"/>
                <a:gd name="T44" fmla="*/ 141 w 239"/>
                <a:gd name="T45" fmla="*/ 279 h 227"/>
                <a:gd name="T46" fmla="*/ 159 w 239"/>
                <a:gd name="T47" fmla="*/ 264 h 227"/>
                <a:gd name="T48" fmla="*/ 177 w 239"/>
                <a:gd name="T49" fmla="*/ 242 h 227"/>
                <a:gd name="T50" fmla="*/ 159 w 239"/>
                <a:gd name="T51" fmla="*/ 211 h 227"/>
                <a:gd name="T52" fmla="*/ 171 w 239"/>
                <a:gd name="T53" fmla="*/ 203 h 227"/>
                <a:gd name="T54" fmla="*/ 195 w 239"/>
                <a:gd name="T55" fmla="*/ 203 h 227"/>
                <a:gd name="T56" fmla="*/ 221 w 239"/>
                <a:gd name="T57" fmla="*/ 188 h 227"/>
                <a:gd name="T58" fmla="*/ 227 w 239"/>
                <a:gd name="T59" fmla="*/ 173 h 227"/>
                <a:gd name="T60" fmla="*/ 221 w 239"/>
                <a:gd name="T61" fmla="*/ 135 h 227"/>
                <a:gd name="T62" fmla="*/ 227 w 239"/>
                <a:gd name="T63" fmla="*/ 112 h 227"/>
                <a:gd name="T64" fmla="*/ 245 w 239"/>
                <a:gd name="T65" fmla="*/ 90 h 227"/>
                <a:gd name="T66" fmla="*/ 215 w 239"/>
                <a:gd name="T67" fmla="*/ 90 h 227"/>
                <a:gd name="T68" fmla="*/ 227 w 239"/>
                <a:gd name="T69" fmla="*/ 74 h 227"/>
                <a:gd name="T70" fmla="*/ 215 w 239"/>
                <a:gd name="T71" fmla="*/ 60 h 227"/>
                <a:gd name="T72" fmla="*/ 201 w 239"/>
                <a:gd name="T73" fmla="*/ 52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9" name="Freeform 4231"/>
            <p:cNvSpPr>
              <a:spLocks/>
            </p:cNvSpPr>
            <p:nvPr/>
          </p:nvSpPr>
          <p:spPr bwMode="auto">
            <a:xfrm>
              <a:off x="1382" y="2362"/>
              <a:ext cx="12" cy="7"/>
            </a:xfrm>
            <a:custGeom>
              <a:avLst/>
              <a:gdLst>
                <a:gd name="T0" fmla="*/ 12 w 12"/>
                <a:gd name="T1" fmla="*/ 8 h 6"/>
                <a:gd name="T2" fmla="*/ 12 w 12"/>
                <a:gd name="T3" fmla="*/ 8 h 6"/>
                <a:gd name="T4" fmla="*/ 0 w 12"/>
                <a:gd name="T5" fmla="*/ 0 h 6"/>
                <a:gd name="T6" fmla="*/ 12 w 12"/>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0" name="Freeform 4232"/>
            <p:cNvSpPr>
              <a:spLocks/>
            </p:cNvSpPr>
            <p:nvPr/>
          </p:nvSpPr>
          <p:spPr bwMode="auto">
            <a:xfrm>
              <a:off x="1041" y="2093"/>
              <a:ext cx="184" cy="73"/>
            </a:xfrm>
            <a:custGeom>
              <a:avLst/>
              <a:gdLst>
                <a:gd name="T0" fmla="*/ 132 w 180"/>
                <a:gd name="T1" fmla="*/ 37 h 66"/>
                <a:gd name="T2" fmla="*/ 132 w 180"/>
                <a:gd name="T3" fmla="*/ 37 h 66"/>
                <a:gd name="T4" fmla="*/ 112 w 180"/>
                <a:gd name="T5" fmla="*/ 22 h 66"/>
                <a:gd name="T6" fmla="*/ 100 w 180"/>
                <a:gd name="T7" fmla="*/ 14 h 66"/>
                <a:gd name="T8" fmla="*/ 82 w 180"/>
                <a:gd name="T9" fmla="*/ 8 h 66"/>
                <a:gd name="T10" fmla="*/ 68 w 180"/>
                <a:gd name="T11" fmla="*/ 0 h 66"/>
                <a:gd name="T12" fmla="*/ 62 w 180"/>
                <a:gd name="T13" fmla="*/ 0 h 66"/>
                <a:gd name="T14" fmla="*/ 44 w 180"/>
                <a:gd name="T15" fmla="*/ 8 h 66"/>
                <a:gd name="T16" fmla="*/ 18 w 180"/>
                <a:gd name="T17" fmla="*/ 14 h 66"/>
                <a:gd name="T18" fmla="*/ 12 w 180"/>
                <a:gd name="T19" fmla="*/ 30 h 66"/>
                <a:gd name="T20" fmla="*/ 0 w 180"/>
                <a:gd name="T21" fmla="*/ 37 h 66"/>
                <a:gd name="T22" fmla="*/ 6 w 180"/>
                <a:gd name="T23" fmla="*/ 30 h 66"/>
                <a:gd name="T24" fmla="*/ 26 w 180"/>
                <a:gd name="T25" fmla="*/ 22 h 66"/>
                <a:gd name="T26" fmla="*/ 38 w 180"/>
                <a:gd name="T27" fmla="*/ 14 h 66"/>
                <a:gd name="T28" fmla="*/ 62 w 180"/>
                <a:gd name="T29" fmla="*/ 14 h 66"/>
                <a:gd name="T30" fmla="*/ 50 w 180"/>
                <a:gd name="T31" fmla="*/ 22 h 66"/>
                <a:gd name="T32" fmla="*/ 68 w 180"/>
                <a:gd name="T33" fmla="*/ 22 h 66"/>
                <a:gd name="T34" fmla="*/ 76 w 180"/>
                <a:gd name="T35" fmla="*/ 30 h 66"/>
                <a:gd name="T36" fmla="*/ 82 w 180"/>
                <a:gd name="T37" fmla="*/ 30 h 66"/>
                <a:gd name="T38" fmla="*/ 106 w 180"/>
                <a:gd name="T39" fmla="*/ 37 h 66"/>
                <a:gd name="T40" fmla="*/ 112 w 180"/>
                <a:gd name="T41" fmla="*/ 51 h 66"/>
                <a:gd name="T42" fmla="*/ 138 w 180"/>
                <a:gd name="T43" fmla="*/ 66 h 66"/>
                <a:gd name="T44" fmla="*/ 126 w 180"/>
                <a:gd name="T45" fmla="*/ 81 h 66"/>
                <a:gd name="T46" fmla="*/ 144 w 180"/>
                <a:gd name="T47" fmla="*/ 81 h 66"/>
                <a:gd name="T48" fmla="*/ 163 w 180"/>
                <a:gd name="T49" fmla="*/ 81 h 66"/>
                <a:gd name="T50" fmla="*/ 176 w 180"/>
                <a:gd name="T51" fmla="*/ 73 h 66"/>
                <a:gd name="T52" fmla="*/ 188 w 180"/>
                <a:gd name="T53" fmla="*/ 73 h 66"/>
                <a:gd name="T54" fmla="*/ 176 w 180"/>
                <a:gd name="T55" fmla="*/ 66 h 66"/>
                <a:gd name="T56" fmla="*/ 163 w 180"/>
                <a:gd name="T57" fmla="*/ 59 h 66"/>
                <a:gd name="T58" fmla="*/ 163 w 180"/>
                <a:gd name="T59" fmla="*/ 51 h 66"/>
                <a:gd name="T60" fmla="*/ 150 w 180"/>
                <a:gd name="T61" fmla="*/ 44 h 66"/>
                <a:gd name="T62" fmla="*/ 138 w 180"/>
                <a:gd name="T63" fmla="*/ 37 h 66"/>
                <a:gd name="T64" fmla="*/ 132 w 180"/>
                <a:gd name="T65" fmla="*/ 3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1" name="Freeform 4233"/>
            <p:cNvSpPr>
              <a:spLocks/>
            </p:cNvSpPr>
            <p:nvPr/>
          </p:nvSpPr>
          <p:spPr bwMode="auto">
            <a:xfrm>
              <a:off x="1073" y="2119"/>
              <a:ext cx="11" cy="13"/>
            </a:xfrm>
            <a:custGeom>
              <a:avLst/>
              <a:gdLst>
                <a:gd name="T0" fmla="*/ 0 w 12"/>
                <a:gd name="T1" fmla="*/ 14 h 12"/>
                <a:gd name="T2" fmla="*/ 10 w 12"/>
                <a:gd name="T3" fmla="*/ 8 h 12"/>
                <a:gd name="T4" fmla="*/ 6 w 12"/>
                <a:gd name="T5" fmla="*/ 0 h 12"/>
                <a:gd name="T6" fmla="*/ 0 w 12"/>
                <a:gd name="T7" fmla="*/ 1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2" name="Freeform 4234"/>
            <p:cNvSpPr>
              <a:spLocks/>
            </p:cNvSpPr>
            <p:nvPr/>
          </p:nvSpPr>
          <p:spPr bwMode="auto">
            <a:xfrm>
              <a:off x="1097" y="2179"/>
              <a:ext cx="6" cy="2"/>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3" name="Freeform 4235"/>
            <p:cNvSpPr>
              <a:spLocks/>
            </p:cNvSpPr>
            <p:nvPr/>
          </p:nvSpPr>
          <p:spPr bwMode="auto">
            <a:xfrm>
              <a:off x="1120" y="2166"/>
              <a:ext cx="7" cy="7"/>
            </a:xfrm>
            <a:custGeom>
              <a:avLst/>
              <a:gdLst>
                <a:gd name="T0" fmla="*/ 8 w 6"/>
                <a:gd name="T1" fmla="*/ 8 h 6"/>
                <a:gd name="T2" fmla="*/ 8 w 6"/>
                <a:gd name="T3" fmla="*/ 0 h 6"/>
                <a:gd name="T4" fmla="*/ 8 w 6"/>
                <a:gd name="T5" fmla="*/ 0 h 6"/>
                <a:gd name="T6" fmla="*/ 8 w 6"/>
                <a:gd name="T7" fmla="*/ 8 h 6"/>
                <a:gd name="T8" fmla="*/ 8 w 6"/>
                <a:gd name="T9" fmla="*/ 8 h 6"/>
                <a:gd name="T10" fmla="*/ 8 w 6"/>
                <a:gd name="T11" fmla="*/ 8 h 6"/>
                <a:gd name="T12" fmla="*/ 0 w 6"/>
                <a:gd name="T13" fmla="*/ 8 h 6"/>
                <a:gd name="T14" fmla="*/ 0 w 6"/>
                <a:gd name="T15" fmla="*/ 8 h 6"/>
                <a:gd name="T16" fmla="*/ 8 w 6"/>
                <a:gd name="T17" fmla="*/ 8 h 6"/>
                <a:gd name="T18" fmla="*/ 8 w 6"/>
                <a:gd name="T19" fmla="*/ 8 h 6"/>
                <a:gd name="T20" fmla="*/ 8 w 6"/>
                <a:gd name="T21" fmla="*/ 8 h 6"/>
                <a:gd name="T22" fmla="*/ 8 w 6"/>
                <a:gd name="T23" fmla="*/ 8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4" name="Freeform 4236"/>
            <p:cNvSpPr>
              <a:spLocks/>
            </p:cNvSpPr>
            <p:nvPr/>
          </p:nvSpPr>
          <p:spPr bwMode="auto">
            <a:xfrm>
              <a:off x="1120" y="217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5" name="Freeform 4237"/>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6" name="Freeform 4238"/>
            <p:cNvSpPr>
              <a:spLocks/>
            </p:cNvSpPr>
            <p:nvPr/>
          </p:nvSpPr>
          <p:spPr bwMode="auto">
            <a:xfrm>
              <a:off x="1394" y="21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7" name="Oval 4239"/>
            <p:cNvSpPr>
              <a:spLocks noChangeArrowheads="1"/>
            </p:cNvSpPr>
            <p:nvPr/>
          </p:nvSpPr>
          <p:spPr bwMode="auto">
            <a:xfrm>
              <a:off x="1394" y="2200"/>
              <a:ext cx="0" cy="0"/>
            </a:xfrm>
            <a:prstGeom prst="ellipse">
              <a:avLst/>
            </a:prstGeom>
            <a:solidFill>
              <a:srgbClr val="E1E1E1"/>
            </a:solidFill>
            <a:ln w="9525">
              <a:solidFill>
                <a:srgbClr val="000000"/>
              </a:solidFill>
              <a:round/>
              <a:headEnd/>
              <a:tailEnd/>
            </a:ln>
          </p:spPr>
          <p:txBody>
            <a:bodyPr/>
            <a:lstStyle/>
            <a:p>
              <a:endParaRPr lang="en-US">
                <a:solidFill>
                  <a:srgbClr val="000000"/>
                </a:solidFill>
                <a:ea typeface="ＭＳ Ｐゴシック" charset="0"/>
              </a:endParaRPr>
            </a:p>
          </p:txBody>
        </p:sp>
        <p:sp>
          <p:nvSpPr>
            <p:cNvPr id="188" name="Freeform 4240"/>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9" name="Freeform 4241"/>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0" name="Freeform 4242"/>
            <p:cNvSpPr>
              <a:spLocks/>
            </p:cNvSpPr>
            <p:nvPr/>
          </p:nvSpPr>
          <p:spPr bwMode="auto">
            <a:xfrm>
              <a:off x="1388" y="2200"/>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1" name="Freeform 4243"/>
            <p:cNvSpPr>
              <a:spLocks/>
            </p:cNvSpPr>
            <p:nvPr/>
          </p:nvSpPr>
          <p:spPr bwMode="auto">
            <a:xfrm>
              <a:off x="1261" y="2166"/>
              <a:ext cx="65" cy="54"/>
            </a:xfrm>
            <a:custGeom>
              <a:avLst/>
              <a:gdLst>
                <a:gd name="T0" fmla="*/ 6 w 65"/>
                <a:gd name="T1" fmla="*/ 8 h 48"/>
                <a:gd name="T2" fmla="*/ 6 w 65"/>
                <a:gd name="T3" fmla="*/ 23 h 48"/>
                <a:gd name="T4" fmla="*/ 0 w 65"/>
                <a:gd name="T5" fmla="*/ 30 h 48"/>
                <a:gd name="T6" fmla="*/ 0 w 65"/>
                <a:gd name="T7" fmla="*/ 46 h 48"/>
                <a:gd name="T8" fmla="*/ 6 w 65"/>
                <a:gd name="T9" fmla="*/ 61 h 48"/>
                <a:gd name="T10" fmla="*/ 12 w 65"/>
                <a:gd name="T11" fmla="*/ 46 h 48"/>
                <a:gd name="T12" fmla="*/ 24 w 65"/>
                <a:gd name="T13" fmla="*/ 38 h 48"/>
                <a:gd name="T14" fmla="*/ 30 w 65"/>
                <a:gd name="T15" fmla="*/ 38 h 48"/>
                <a:gd name="T16" fmla="*/ 54 w 65"/>
                <a:gd name="T17" fmla="*/ 38 h 48"/>
                <a:gd name="T18" fmla="*/ 65 w 65"/>
                <a:gd name="T19" fmla="*/ 30 h 48"/>
                <a:gd name="T20" fmla="*/ 42 w 65"/>
                <a:gd name="T21" fmla="*/ 23 h 48"/>
                <a:gd name="T22" fmla="*/ 48 w 65"/>
                <a:gd name="T23" fmla="*/ 16 h 48"/>
                <a:gd name="T24" fmla="*/ 36 w 65"/>
                <a:gd name="T25" fmla="*/ 8 h 48"/>
                <a:gd name="T26" fmla="*/ 12 w 65"/>
                <a:gd name="T27" fmla="*/ 0 h 48"/>
                <a:gd name="T28" fmla="*/ 6 w 65"/>
                <a:gd name="T29" fmla="*/ 8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2" name="Freeform 4244"/>
            <p:cNvSpPr>
              <a:spLocks/>
            </p:cNvSpPr>
            <p:nvPr/>
          </p:nvSpPr>
          <p:spPr bwMode="auto">
            <a:xfrm>
              <a:off x="1218" y="2166"/>
              <a:ext cx="50" cy="40"/>
            </a:xfrm>
            <a:custGeom>
              <a:avLst/>
              <a:gdLst>
                <a:gd name="T0" fmla="*/ 52 w 48"/>
                <a:gd name="T1" fmla="*/ 8 h 36"/>
                <a:gd name="T2" fmla="*/ 52 w 48"/>
                <a:gd name="T3" fmla="*/ 22 h 36"/>
                <a:gd name="T4" fmla="*/ 46 w 48"/>
                <a:gd name="T5" fmla="*/ 30 h 36"/>
                <a:gd name="T6" fmla="*/ 46 w 48"/>
                <a:gd name="T7" fmla="*/ 44 h 36"/>
                <a:gd name="T8" fmla="*/ 6 w 48"/>
                <a:gd name="T9" fmla="*/ 44 h 36"/>
                <a:gd name="T10" fmla="*/ 0 w 48"/>
                <a:gd name="T11" fmla="*/ 37 h 36"/>
                <a:gd name="T12" fmla="*/ 6 w 48"/>
                <a:gd name="T13" fmla="*/ 30 h 36"/>
                <a:gd name="T14" fmla="*/ 26 w 48"/>
                <a:gd name="T15" fmla="*/ 30 h 36"/>
                <a:gd name="T16" fmla="*/ 40 w 48"/>
                <a:gd name="T17" fmla="*/ 37 h 36"/>
                <a:gd name="T18" fmla="*/ 32 w 48"/>
                <a:gd name="T19" fmla="*/ 14 h 36"/>
                <a:gd name="T20" fmla="*/ 26 w 48"/>
                <a:gd name="T21" fmla="*/ 8 h 36"/>
                <a:gd name="T22" fmla="*/ 20 w 48"/>
                <a:gd name="T23" fmla="*/ 0 h 36"/>
                <a:gd name="T24" fmla="*/ 40 w 48"/>
                <a:gd name="T25" fmla="*/ 8 h 36"/>
                <a:gd name="T26" fmla="*/ 52 w 48"/>
                <a:gd name="T27" fmla="*/ 8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3" name="Freeform 4245"/>
            <p:cNvSpPr>
              <a:spLocks/>
            </p:cNvSpPr>
            <p:nvPr/>
          </p:nvSpPr>
          <p:spPr bwMode="auto">
            <a:xfrm>
              <a:off x="1261" y="2119"/>
              <a:ext cx="7" cy="6"/>
            </a:xfrm>
            <a:custGeom>
              <a:avLst/>
              <a:gdLst>
                <a:gd name="T0" fmla="*/ 8 w 6"/>
                <a:gd name="T1" fmla="*/ 6 h 6"/>
                <a:gd name="T2" fmla="*/ 0 w 6"/>
                <a:gd name="T3" fmla="*/ 6 h 6"/>
                <a:gd name="T4" fmla="*/ 0 w 6"/>
                <a:gd name="T5" fmla="*/ 0 h 6"/>
                <a:gd name="T6" fmla="*/ 8 w 6"/>
                <a:gd name="T7" fmla="*/ 6 h 6"/>
                <a:gd name="T8" fmla="*/ 8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4" name="Rectangle 4246"/>
            <p:cNvSpPr>
              <a:spLocks noChangeArrowheads="1"/>
            </p:cNvSpPr>
            <p:nvPr/>
          </p:nvSpPr>
          <p:spPr bwMode="auto">
            <a:xfrm>
              <a:off x="1273" y="2125"/>
              <a:ext cx="0" cy="0"/>
            </a:xfrm>
            <a:prstGeom prst="rect">
              <a:avLst/>
            </a:prstGeom>
            <a:blipFill dpi="0" rotWithShape="0">
              <a:blip r:embed="rId2"/>
              <a:srcRect/>
              <a:tile tx="0" ty="0" sx="100000" sy="100000" flip="none" algn="tl"/>
            </a:blip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95" name="Freeform 4247"/>
            <p:cNvSpPr>
              <a:spLocks/>
            </p:cNvSpPr>
            <p:nvPr/>
          </p:nvSpPr>
          <p:spPr bwMode="auto">
            <a:xfrm>
              <a:off x="1443" y="2294"/>
              <a:ext cx="5" cy="14"/>
            </a:xfrm>
            <a:custGeom>
              <a:avLst/>
              <a:gdLst>
                <a:gd name="T0" fmla="*/ 4 w 6"/>
                <a:gd name="T1" fmla="*/ 16 h 12"/>
                <a:gd name="T2" fmla="*/ 0 w 6"/>
                <a:gd name="T3" fmla="*/ 8 h 12"/>
                <a:gd name="T4" fmla="*/ 4 w 6"/>
                <a:gd name="T5" fmla="*/ 0 h 12"/>
                <a:gd name="T6" fmla="*/ 4 w 6"/>
                <a:gd name="T7" fmla="*/ 1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6" name="Freeform 4248"/>
            <p:cNvSpPr>
              <a:spLocks/>
            </p:cNvSpPr>
            <p:nvPr/>
          </p:nvSpPr>
          <p:spPr bwMode="auto">
            <a:xfrm>
              <a:off x="1000" y="2362"/>
              <a:ext cx="61" cy="73"/>
            </a:xfrm>
            <a:custGeom>
              <a:avLst/>
              <a:gdLst>
                <a:gd name="T0" fmla="*/ 12 w 60"/>
                <a:gd name="T1" fmla="*/ 37 h 65"/>
                <a:gd name="T2" fmla="*/ 0 w 60"/>
                <a:gd name="T3" fmla="*/ 22 h 65"/>
                <a:gd name="T4" fmla="*/ 0 w 60"/>
                <a:gd name="T5" fmla="*/ 8 h 65"/>
                <a:gd name="T6" fmla="*/ 0 w 60"/>
                <a:gd name="T7" fmla="*/ 8 h 65"/>
                <a:gd name="T8" fmla="*/ 6 w 60"/>
                <a:gd name="T9" fmla="*/ 0 h 65"/>
                <a:gd name="T10" fmla="*/ 32 w 60"/>
                <a:gd name="T11" fmla="*/ 8 h 65"/>
                <a:gd name="T12" fmla="*/ 44 w 60"/>
                <a:gd name="T13" fmla="*/ 8 h 65"/>
                <a:gd name="T14" fmla="*/ 50 w 60"/>
                <a:gd name="T15" fmla="*/ 22 h 65"/>
                <a:gd name="T16" fmla="*/ 62 w 60"/>
                <a:gd name="T17" fmla="*/ 37 h 65"/>
                <a:gd name="T18" fmla="*/ 56 w 60"/>
                <a:gd name="T19" fmla="*/ 44 h 65"/>
                <a:gd name="T20" fmla="*/ 56 w 60"/>
                <a:gd name="T21" fmla="*/ 60 h 65"/>
                <a:gd name="T22" fmla="*/ 50 w 60"/>
                <a:gd name="T23" fmla="*/ 82 h 65"/>
                <a:gd name="T24" fmla="*/ 44 w 60"/>
                <a:gd name="T25" fmla="*/ 60 h 65"/>
                <a:gd name="T26" fmla="*/ 44 w 60"/>
                <a:gd name="T27" fmla="*/ 67 h 65"/>
                <a:gd name="T28" fmla="*/ 38 w 60"/>
                <a:gd name="T29" fmla="*/ 60 h 65"/>
                <a:gd name="T30" fmla="*/ 38 w 60"/>
                <a:gd name="T31" fmla="*/ 44 h 65"/>
                <a:gd name="T32" fmla="*/ 24 w 60"/>
                <a:gd name="T33" fmla="*/ 37 h 65"/>
                <a:gd name="T34" fmla="*/ 12 w 60"/>
                <a:gd name="T35" fmla="*/ 22 h 65"/>
                <a:gd name="T36" fmla="*/ 18 w 60"/>
                <a:gd name="T37" fmla="*/ 37 h 65"/>
                <a:gd name="T38" fmla="*/ 12 w 60"/>
                <a:gd name="T39" fmla="*/ 3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7" name="Freeform 4249"/>
            <p:cNvSpPr>
              <a:spLocks/>
            </p:cNvSpPr>
            <p:nvPr/>
          </p:nvSpPr>
          <p:spPr bwMode="auto">
            <a:xfrm>
              <a:off x="1285" y="2328"/>
              <a:ext cx="1" cy="7"/>
            </a:xfrm>
            <a:custGeom>
              <a:avLst/>
              <a:gdLst>
                <a:gd name="T0" fmla="*/ 0 w 1"/>
                <a:gd name="T1" fmla="*/ 0 h 6"/>
                <a:gd name="T2" fmla="*/ 0 w 1"/>
                <a:gd name="T3" fmla="*/ 0 h 6"/>
                <a:gd name="T4" fmla="*/ 0 w 1"/>
                <a:gd name="T5" fmla="*/ 8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8" name="Freeform 4250"/>
            <p:cNvSpPr>
              <a:spLocks/>
            </p:cNvSpPr>
            <p:nvPr/>
          </p:nvSpPr>
          <p:spPr bwMode="auto">
            <a:xfrm>
              <a:off x="1467" y="2315"/>
              <a:ext cx="6" cy="6"/>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9" name="Freeform 4251"/>
            <p:cNvSpPr>
              <a:spLocks/>
            </p:cNvSpPr>
            <p:nvPr/>
          </p:nvSpPr>
          <p:spPr bwMode="auto">
            <a:xfrm>
              <a:off x="1443" y="2261"/>
              <a:ext cx="2" cy="13"/>
            </a:xfrm>
            <a:custGeom>
              <a:avLst/>
              <a:gdLst>
                <a:gd name="T0" fmla="*/ 0 w 2"/>
                <a:gd name="T1" fmla="*/ 8 h 12"/>
                <a:gd name="T2" fmla="*/ 0 w 2"/>
                <a:gd name="T3" fmla="*/ 14 h 12"/>
                <a:gd name="T4" fmla="*/ 0 w 2"/>
                <a:gd name="T5" fmla="*/ 0 h 12"/>
                <a:gd name="T6" fmla="*/ 0 w 2"/>
                <a:gd name="T7" fmla="*/ 0 h 12"/>
                <a:gd name="T8" fmla="*/ 0 w 2"/>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0" name="Freeform 4252"/>
            <p:cNvSpPr>
              <a:spLocks/>
            </p:cNvSpPr>
            <p:nvPr/>
          </p:nvSpPr>
          <p:spPr bwMode="auto">
            <a:xfrm>
              <a:off x="933" y="2288"/>
              <a:ext cx="38" cy="27"/>
            </a:xfrm>
            <a:custGeom>
              <a:avLst/>
              <a:gdLst>
                <a:gd name="T0" fmla="*/ 40 w 36"/>
                <a:gd name="T1" fmla="*/ 30 h 24"/>
                <a:gd name="T2" fmla="*/ 34 w 36"/>
                <a:gd name="T3" fmla="*/ 30 h 24"/>
                <a:gd name="T4" fmla="*/ 26 w 36"/>
                <a:gd name="T5" fmla="*/ 30 h 24"/>
                <a:gd name="T6" fmla="*/ 14 w 36"/>
                <a:gd name="T7" fmla="*/ 23 h 24"/>
                <a:gd name="T8" fmla="*/ 0 w 36"/>
                <a:gd name="T9" fmla="*/ 16 h 24"/>
                <a:gd name="T10" fmla="*/ 14 w 36"/>
                <a:gd name="T11" fmla="*/ 0 h 24"/>
                <a:gd name="T12" fmla="*/ 26 w 36"/>
                <a:gd name="T13" fmla="*/ 16 h 24"/>
                <a:gd name="T14" fmla="*/ 40 w 36"/>
                <a:gd name="T15" fmla="*/ 16 h 24"/>
                <a:gd name="T16" fmla="*/ 40 w 36"/>
                <a:gd name="T17" fmla="*/ 3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1" name="Freeform 4253"/>
            <p:cNvSpPr>
              <a:spLocks/>
            </p:cNvSpPr>
            <p:nvPr/>
          </p:nvSpPr>
          <p:spPr bwMode="auto">
            <a:xfrm>
              <a:off x="1431" y="2342"/>
              <a:ext cx="0" cy="1"/>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2" name="Freeform 4254"/>
            <p:cNvSpPr>
              <a:spLocks/>
            </p:cNvSpPr>
            <p:nvPr/>
          </p:nvSpPr>
          <p:spPr bwMode="auto">
            <a:xfrm>
              <a:off x="1431" y="2335"/>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3" name="Freeform 4255"/>
            <p:cNvSpPr>
              <a:spLocks/>
            </p:cNvSpPr>
            <p:nvPr/>
          </p:nvSpPr>
          <p:spPr bwMode="auto">
            <a:xfrm>
              <a:off x="946" y="2254"/>
              <a:ext cx="108" cy="67"/>
            </a:xfrm>
            <a:custGeom>
              <a:avLst/>
              <a:gdLst>
                <a:gd name="T0" fmla="*/ 61 w 107"/>
                <a:gd name="T1" fmla="*/ 52 h 60"/>
                <a:gd name="T2" fmla="*/ 53 w 107"/>
                <a:gd name="T3" fmla="*/ 52 h 60"/>
                <a:gd name="T4" fmla="*/ 42 w 107"/>
                <a:gd name="T5" fmla="*/ 60 h 60"/>
                <a:gd name="T6" fmla="*/ 36 w 107"/>
                <a:gd name="T7" fmla="*/ 75 h 60"/>
                <a:gd name="T8" fmla="*/ 36 w 107"/>
                <a:gd name="T9" fmla="*/ 75 h 60"/>
                <a:gd name="T10" fmla="*/ 30 w 107"/>
                <a:gd name="T11" fmla="*/ 67 h 60"/>
                <a:gd name="T12" fmla="*/ 24 w 107"/>
                <a:gd name="T13" fmla="*/ 67 h 60"/>
                <a:gd name="T14" fmla="*/ 24 w 107"/>
                <a:gd name="T15" fmla="*/ 52 h 60"/>
                <a:gd name="T16" fmla="*/ 12 w 107"/>
                <a:gd name="T17" fmla="*/ 52 h 60"/>
                <a:gd name="T18" fmla="*/ 0 w 107"/>
                <a:gd name="T19" fmla="*/ 38 h 60"/>
                <a:gd name="T20" fmla="*/ 12 w 107"/>
                <a:gd name="T21" fmla="*/ 15 h 60"/>
                <a:gd name="T22" fmla="*/ 24 w 107"/>
                <a:gd name="T23" fmla="*/ 8 h 60"/>
                <a:gd name="T24" fmla="*/ 24 w 107"/>
                <a:gd name="T25" fmla="*/ 8 h 60"/>
                <a:gd name="T26" fmla="*/ 61 w 107"/>
                <a:gd name="T27" fmla="*/ 0 h 60"/>
                <a:gd name="T28" fmla="*/ 73 w 107"/>
                <a:gd name="T29" fmla="*/ 0 h 60"/>
                <a:gd name="T30" fmla="*/ 85 w 107"/>
                <a:gd name="T31" fmla="*/ 0 h 60"/>
                <a:gd name="T32" fmla="*/ 97 w 107"/>
                <a:gd name="T33" fmla="*/ 15 h 60"/>
                <a:gd name="T34" fmla="*/ 97 w 107"/>
                <a:gd name="T35" fmla="*/ 15 h 60"/>
                <a:gd name="T36" fmla="*/ 97 w 107"/>
                <a:gd name="T37" fmla="*/ 15 h 60"/>
                <a:gd name="T38" fmla="*/ 103 w 107"/>
                <a:gd name="T39" fmla="*/ 15 h 60"/>
                <a:gd name="T40" fmla="*/ 109 w 107"/>
                <a:gd name="T41" fmla="*/ 22 h 60"/>
                <a:gd name="T42" fmla="*/ 85 w 107"/>
                <a:gd name="T43" fmla="*/ 30 h 60"/>
                <a:gd name="T44" fmla="*/ 61 w 107"/>
                <a:gd name="T45" fmla="*/ 52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4" name="Freeform 4256"/>
            <p:cNvSpPr>
              <a:spLocks/>
            </p:cNvSpPr>
            <p:nvPr/>
          </p:nvSpPr>
          <p:spPr bwMode="auto">
            <a:xfrm>
              <a:off x="1443" y="2281"/>
              <a:ext cx="5" cy="7"/>
            </a:xfrm>
            <a:custGeom>
              <a:avLst/>
              <a:gdLst>
                <a:gd name="T0" fmla="*/ 4 w 6"/>
                <a:gd name="T1" fmla="*/ 8 h 6"/>
                <a:gd name="T2" fmla="*/ 0 w 6"/>
                <a:gd name="T3" fmla="*/ 0 h 6"/>
                <a:gd name="T4" fmla="*/ 4 w 6"/>
                <a:gd name="T5" fmla="*/ 8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5" name="Freeform 4257"/>
            <p:cNvSpPr>
              <a:spLocks/>
            </p:cNvSpPr>
            <p:nvPr/>
          </p:nvSpPr>
          <p:spPr bwMode="auto">
            <a:xfrm>
              <a:off x="976" y="2274"/>
              <a:ext cx="78" cy="95"/>
            </a:xfrm>
            <a:custGeom>
              <a:avLst/>
              <a:gdLst>
                <a:gd name="T0" fmla="*/ 29 w 77"/>
                <a:gd name="T1" fmla="*/ 31 h 84"/>
                <a:gd name="T2" fmla="*/ 23 w 77"/>
                <a:gd name="T3" fmla="*/ 31 h 84"/>
                <a:gd name="T4" fmla="*/ 12 w 77"/>
                <a:gd name="T5" fmla="*/ 38 h 84"/>
                <a:gd name="T6" fmla="*/ 6 w 77"/>
                <a:gd name="T7" fmla="*/ 54 h 84"/>
                <a:gd name="T8" fmla="*/ 6 w 77"/>
                <a:gd name="T9" fmla="*/ 54 h 84"/>
                <a:gd name="T10" fmla="*/ 0 w 77"/>
                <a:gd name="T11" fmla="*/ 54 h 84"/>
                <a:gd name="T12" fmla="*/ 12 w 77"/>
                <a:gd name="T13" fmla="*/ 77 h 84"/>
                <a:gd name="T14" fmla="*/ 29 w 77"/>
                <a:gd name="T15" fmla="*/ 100 h 84"/>
                <a:gd name="T16" fmla="*/ 55 w 77"/>
                <a:gd name="T17" fmla="*/ 107 h 84"/>
                <a:gd name="T18" fmla="*/ 67 w 77"/>
                <a:gd name="T19" fmla="*/ 107 h 84"/>
                <a:gd name="T20" fmla="*/ 67 w 77"/>
                <a:gd name="T21" fmla="*/ 92 h 84"/>
                <a:gd name="T22" fmla="*/ 67 w 77"/>
                <a:gd name="T23" fmla="*/ 77 h 84"/>
                <a:gd name="T24" fmla="*/ 67 w 77"/>
                <a:gd name="T25" fmla="*/ 61 h 84"/>
                <a:gd name="T26" fmla="*/ 73 w 77"/>
                <a:gd name="T27" fmla="*/ 69 h 84"/>
                <a:gd name="T28" fmla="*/ 73 w 77"/>
                <a:gd name="T29" fmla="*/ 46 h 84"/>
                <a:gd name="T30" fmla="*/ 79 w 77"/>
                <a:gd name="T31" fmla="*/ 23 h 84"/>
                <a:gd name="T32" fmla="*/ 79 w 77"/>
                <a:gd name="T33" fmla="*/ 8 h 84"/>
                <a:gd name="T34" fmla="*/ 79 w 77"/>
                <a:gd name="T35" fmla="*/ 0 h 84"/>
                <a:gd name="T36" fmla="*/ 55 w 77"/>
                <a:gd name="T37" fmla="*/ 8 h 84"/>
                <a:gd name="T38" fmla="*/ 29 w 77"/>
                <a:gd name="T39" fmla="*/ 31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6" name="Rectangle 4258"/>
            <p:cNvSpPr>
              <a:spLocks noChangeArrowheads="1"/>
            </p:cNvSpPr>
            <p:nvPr/>
          </p:nvSpPr>
          <p:spPr bwMode="auto">
            <a:xfrm>
              <a:off x="1443" y="231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207" name="Rectangle 4259"/>
            <p:cNvSpPr>
              <a:spLocks noChangeArrowheads="1"/>
            </p:cNvSpPr>
            <p:nvPr/>
          </p:nvSpPr>
          <p:spPr bwMode="auto">
            <a:xfrm>
              <a:off x="1424" y="2227"/>
              <a:ext cx="0" cy="0"/>
            </a:xfrm>
            <a:prstGeom prst="rect">
              <a:avLst/>
            </a:prstGeom>
            <a:blipFill dpi="0" rotWithShape="0">
              <a:blip r:embed="rId2"/>
              <a:srcRect/>
              <a:tile tx="0" ty="0" sx="100000" sy="100000" flip="none" algn="tl"/>
            </a:blip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208" name="Freeform 4260"/>
            <p:cNvSpPr>
              <a:spLocks/>
            </p:cNvSpPr>
            <p:nvPr/>
          </p:nvSpPr>
          <p:spPr bwMode="auto">
            <a:xfrm>
              <a:off x="1418" y="2220"/>
              <a:ext cx="6" cy="7"/>
            </a:xfrm>
            <a:custGeom>
              <a:avLst/>
              <a:gdLst>
                <a:gd name="T0" fmla="*/ 6 w 6"/>
                <a:gd name="T1" fmla="*/ 8 h 6"/>
                <a:gd name="T2" fmla="*/ 0 w 6"/>
                <a:gd name="T3" fmla="*/ 0 h 6"/>
                <a:gd name="T4" fmla="*/ 6 w 6"/>
                <a:gd name="T5" fmla="*/ 8 h 6"/>
                <a:gd name="T6" fmla="*/ 6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9" name="Freeform 4261"/>
            <p:cNvSpPr>
              <a:spLocks/>
            </p:cNvSpPr>
            <p:nvPr/>
          </p:nvSpPr>
          <p:spPr bwMode="auto">
            <a:xfrm>
              <a:off x="1437" y="2247"/>
              <a:ext cx="6" cy="7"/>
            </a:xfrm>
            <a:custGeom>
              <a:avLst/>
              <a:gdLst>
                <a:gd name="T0" fmla="*/ 0 w 6"/>
                <a:gd name="T1" fmla="*/ 0 h 6"/>
                <a:gd name="T2" fmla="*/ 6 w 6"/>
                <a:gd name="T3" fmla="*/ 0 h 6"/>
                <a:gd name="T4" fmla="*/ 0 w 6"/>
                <a:gd name="T5" fmla="*/ 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0" name="Freeform 4262"/>
            <p:cNvSpPr>
              <a:spLocks/>
            </p:cNvSpPr>
            <p:nvPr/>
          </p:nvSpPr>
          <p:spPr bwMode="auto">
            <a:xfrm>
              <a:off x="1412" y="2200"/>
              <a:ext cx="6" cy="6"/>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1" name="Freeform 4263"/>
            <p:cNvSpPr>
              <a:spLocks/>
            </p:cNvSpPr>
            <p:nvPr/>
          </p:nvSpPr>
          <p:spPr bwMode="auto">
            <a:xfrm>
              <a:off x="1437" y="2227"/>
              <a:ext cx="1" cy="6"/>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80000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2" name="Freeform 4264"/>
            <p:cNvSpPr>
              <a:spLocks/>
            </p:cNvSpPr>
            <p:nvPr/>
          </p:nvSpPr>
          <p:spPr bwMode="auto">
            <a:xfrm>
              <a:off x="1437" y="2213"/>
              <a:ext cx="1" cy="7"/>
            </a:xfrm>
            <a:custGeom>
              <a:avLst/>
              <a:gdLst>
                <a:gd name="T0" fmla="*/ 0 w 1"/>
                <a:gd name="T1" fmla="*/ 8 h 6"/>
                <a:gd name="T2" fmla="*/ 0 w 1"/>
                <a:gd name="T3" fmla="*/ 8 h 6"/>
                <a:gd name="T4" fmla="*/ 0 w 1"/>
                <a:gd name="T5" fmla="*/ 0 h 6"/>
                <a:gd name="T6" fmla="*/ 0 w 1"/>
                <a:gd name="T7" fmla="*/ 0 h 6"/>
                <a:gd name="T8" fmla="*/ 0 w 1"/>
                <a:gd name="T9" fmla="*/ 0 h 6"/>
                <a:gd name="T10" fmla="*/ 0 w 1"/>
                <a:gd name="T11" fmla="*/ 8 h 6"/>
                <a:gd name="T12" fmla="*/ 0 w 1"/>
                <a:gd name="T13" fmla="*/ 8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80000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3" name="Freeform 4265"/>
            <p:cNvSpPr>
              <a:spLocks/>
            </p:cNvSpPr>
            <p:nvPr/>
          </p:nvSpPr>
          <p:spPr bwMode="auto">
            <a:xfrm>
              <a:off x="953" y="2200"/>
              <a:ext cx="23" cy="54"/>
            </a:xfrm>
            <a:custGeom>
              <a:avLst/>
              <a:gdLst>
                <a:gd name="T0" fmla="*/ 12 w 24"/>
                <a:gd name="T1" fmla="*/ 53 h 48"/>
                <a:gd name="T2" fmla="*/ 6 w 24"/>
                <a:gd name="T3" fmla="*/ 61 h 48"/>
                <a:gd name="T4" fmla="*/ 0 w 24"/>
                <a:gd name="T5" fmla="*/ 61 h 48"/>
                <a:gd name="T6" fmla="*/ 0 w 24"/>
                <a:gd name="T7" fmla="*/ 38 h 48"/>
                <a:gd name="T8" fmla="*/ 6 w 24"/>
                <a:gd name="T9" fmla="*/ 16 h 48"/>
                <a:gd name="T10" fmla="*/ 22 w 24"/>
                <a:gd name="T11" fmla="*/ 0 h 48"/>
                <a:gd name="T12" fmla="*/ 22 w 24"/>
                <a:gd name="T13" fmla="*/ 0 h 48"/>
                <a:gd name="T14" fmla="*/ 16 w 24"/>
                <a:gd name="T15" fmla="*/ 23 h 48"/>
                <a:gd name="T16" fmla="*/ 12 w 24"/>
                <a:gd name="T17" fmla="*/ 53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4" name="Freeform 4266"/>
            <p:cNvSpPr>
              <a:spLocks/>
            </p:cNvSpPr>
            <p:nvPr/>
          </p:nvSpPr>
          <p:spPr bwMode="auto">
            <a:xfrm>
              <a:off x="897" y="2213"/>
              <a:ext cx="74" cy="88"/>
            </a:xfrm>
            <a:custGeom>
              <a:avLst/>
              <a:gdLst>
                <a:gd name="T0" fmla="*/ 6 w 72"/>
                <a:gd name="T1" fmla="*/ 91 h 78"/>
                <a:gd name="T2" fmla="*/ 0 w 72"/>
                <a:gd name="T3" fmla="*/ 83 h 78"/>
                <a:gd name="T4" fmla="*/ 0 w 72"/>
                <a:gd name="T5" fmla="*/ 61 h 78"/>
                <a:gd name="T6" fmla="*/ 12 w 72"/>
                <a:gd name="T7" fmla="*/ 46 h 78"/>
                <a:gd name="T8" fmla="*/ 38 w 72"/>
                <a:gd name="T9" fmla="*/ 38 h 78"/>
                <a:gd name="T10" fmla="*/ 20 w 72"/>
                <a:gd name="T11" fmla="*/ 16 h 78"/>
                <a:gd name="T12" fmla="*/ 26 w 72"/>
                <a:gd name="T13" fmla="*/ 16 h 78"/>
                <a:gd name="T14" fmla="*/ 32 w 72"/>
                <a:gd name="T15" fmla="*/ 0 h 78"/>
                <a:gd name="T16" fmla="*/ 64 w 72"/>
                <a:gd name="T17" fmla="*/ 0 h 78"/>
                <a:gd name="T18" fmla="*/ 58 w 72"/>
                <a:gd name="T19" fmla="*/ 23 h 78"/>
                <a:gd name="T20" fmla="*/ 58 w 72"/>
                <a:gd name="T21" fmla="*/ 46 h 78"/>
                <a:gd name="T22" fmla="*/ 64 w 72"/>
                <a:gd name="T23" fmla="*/ 46 h 78"/>
                <a:gd name="T24" fmla="*/ 70 w 72"/>
                <a:gd name="T25" fmla="*/ 46 h 78"/>
                <a:gd name="T26" fmla="*/ 76 w 72"/>
                <a:gd name="T27" fmla="*/ 53 h 78"/>
                <a:gd name="T28" fmla="*/ 64 w 72"/>
                <a:gd name="T29" fmla="*/ 61 h 78"/>
                <a:gd name="T30" fmla="*/ 50 w 72"/>
                <a:gd name="T31" fmla="*/ 83 h 78"/>
                <a:gd name="T32" fmla="*/ 38 w 72"/>
                <a:gd name="T33" fmla="*/ 99 h 78"/>
                <a:gd name="T34" fmla="*/ 6 w 72"/>
                <a:gd name="T35" fmla="*/ 91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5" name="Freeform 4267"/>
            <p:cNvSpPr>
              <a:spLocks/>
            </p:cNvSpPr>
            <p:nvPr/>
          </p:nvSpPr>
          <p:spPr bwMode="auto">
            <a:xfrm>
              <a:off x="1146" y="2200"/>
              <a:ext cx="42" cy="14"/>
            </a:xfrm>
            <a:custGeom>
              <a:avLst/>
              <a:gdLst>
                <a:gd name="T0" fmla="*/ 18 w 42"/>
                <a:gd name="T1" fmla="*/ 0 h 12"/>
                <a:gd name="T2" fmla="*/ 0 w 42"/>
                <a:gd name="T3" fmla="*/ 8 h 12"/>
                <a:gd name="T4" fmla="*/ 24 w 42"/>
                <a:gd name="T5" fmla="*/ 16 h 12"/>
                <a:gd name="T6" fmla="*/ 42 w 42"/>
                <a:gd name="T7" fmla="*/ 16 h 12"/>
                <a:gd name="T8" fmla="*/ 18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6" name="Freeform 4268"/>
            <p:cNvSpPr>
              <a:spLocks/>
            </p:cNvSpPr>
            <p:nvPr/>
          </p:nvSpPr>
          <p:spPr bwMode="auto">
            <a:xfrm>
              <a:off x="1346" y="2200"/>
              <a:ext cx="24" cy="7"/>
            </a:xfrm>
            <a:custGeom>
              <a:avLst/>
              <a:gdLst>
                <a:gd name="T0" fmla="*/ 24 w 24"/>
                <a:gd name="T1" fmla="*/ 8 h 6"/>
                <a:gd name="T2" fmla="*/ 24 w 24"/>
                <a:gd name="T3" fmla="*/ 8 h 6"/>
                <a:gd name="T4" fmla="*/ 6 w 24"/>
                <a:gd name="T5" fmla="*/ 8 h 6"/>
                <a:gd name="T6" fmla="*/ 0 w 24"/>
                <a:gd name="T7" fmla="*/ 8 h 6"/>
                <a:gd name="T8" fmla="*/ 0 w 24"/>
                <a:gd name="T9" fmla="*/ 0 h 6"/>
                <a:gd name="T10" fmla="*/ 24 w 24"/>
                <a:gd name="T11" fmla="*/ 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7" name="Freeform 4269"/>
            <p:cNvSpPr>
              <a:spLocks/>
            </p:cNvSpPr>
            <p:nvPr/>
          </p:nvSpPr>
          <p:spPr bwMode="auto">
            <a:xfrm>
              <a:off x="1382" y="2214"/>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8" name="Freeform 4270"/>
            <p:cNvSpPr>
              <a:spLocks/>
            </p:cNvSpPr>
            <p:nvPr/>
          </p:nvSpPr>
          <p:spPr bwMode="auto">
            <a:xfrm>
              <a:off x="540" y="1885"/>
              <a:ext cx="467" cy="403"/>
            </a:xfrm>
            <a:custGeom>
              <a:avLst/>
              <a:gdLst>
                <a:gd name="T0" fmla="*/ 68 w 460"/>
                <a:gd name="T1" fmla="*/ 240 h 359"/>
                <a:gd name="T2" fmla="*/ 44 w 460"/>
                <a:gd name="T3" fmla="*/ 195 h 359"/>
                <a:gd name="T4" fmla="*/ 38 w 460"/>
                <a:gd name="T5" fmla="*/ 157 h 359"/>
                <a:gd name="T6" fmla="*/ 18 w 460"/>
                <a:gd name="T7" fmla="*/ 143 h 359"/>
                <a:gd name="T8" fmla="*/ 18 w 460"/>
                <a:gd name="T9" fmla="*/ 120 h 359"/>
                <a:gd name="T10" fmla="*/ 12 w 460"/>
                <a:gd name="T11" fmla="*/ 75 h 359"/>
                <a:gd name="T12" fmla="*/ 0 w 460"/>
                <a:gd name="T13" fmla="*/ 0 h 359"/>
                <a:gd name="T14" fmla="*/ 56 w 460"/>
                <a:gd name="T15" fmla="*/ 8 h 359"/>
                <a:gd name="T16" fmla="*/ 92 w 460"/>
                <a:gd name="T17" fmla="*/ 30 h 359"/>
                <a:gd name="T18" fmla="*/ 147 w 460"/>
                <a:gd name="T19" fmla="*/ 15 h 359"/>
                <a:gd name="T20" fmla="*/ 191 w 460"/>
                <a:gd name="T21" fmla="*/ 45 h 359"/>
                <a:gd name="T22" fmla="*/ 209 w 460"/>
                <a:gd name="T23" fmla="*/ 75 h 359"/>
                <a:gd name="T24" fmla="*/ 227 w 460"/>
                <a:gd name="T25" fmla="*/ 68 h 359"/>
                <a:gd name="T26" fmla="*/ 259 w 460"/>
                <a:gd name="T27" fmla="*/ 99 h 359"/>
                <a:gd name="T28" fmla="*/ 277 w 460"/>
                <a:gd name="T29" fmla="*/ 150 h 359"/>
                <a:gd name="T30" fmla="*/ 309 w 460"/>
                <a:gd name="T31" fmla="*/ 165 h 359"/>
                <a:gd name="T32" fmla="*/ 289 w 460"/>
                <a:gd name="T33" fmla="*/ 233 h 359"/>
                <a:gd name="T34" fmla="*/ 289 w 460"/>
                <a:gd name="T35" fmla="*/ 286 h 359"/>
                <a:gd name="T36" fmla="*/ 302 w 460"/>
                <a:gd name="T37" fmla="*/ 323 h 359"/>
                <a:gd name="T38" fmla="*/ 309 w 460"/>
                <a:gd name="T39" fmla="*/ 347 h 359"/>
                <a:gd name="T40" fmla="*/ 345 w 460"/>
                <a:gd name="T41" fmla="*/ 354 h 359"/>
                <a:gd name="T42" fmla="*/ 377 w 460"/>
                <a:gd name="T43" fmla="*/ 347 h 359"/>
                <a:gd name="T44" fmla="*/ 389 w 460"/>
                <a:gd name="T45" fmla="*/ 347 h 359"/>
                <a:gd name="T46" fmla="*/ 401 w 460"/>
                <a:gd name="T47" fmla="*/ 323 h 359"/>
                <a:gd name="T48" fmla="*/ 431 w 460"/>
                <a:gd name="T49" fmla="*/ 278 h 359"/>
                <a:gd name="T50" fmla="*/ 468 w 460"/>
                <a:gd name="T51" fmla="*/ 278 h 359"/>
                <a:gd name="T52" fmla="*/ 474 w 460"/>
                <a:gd name="T53" fmla="*/ 286 h 359"/>
                <a:gd name="T54" fmla="*/ 457 w 460"/>
                <a:gd name="T55" fmla="*/ 323 h 359"/>
                <a:gd name="T56" fmla="*/ 457 w 460"/>
                <a:gd name="T57" fmla="*/ 331 h 359"/>
                <a:gd name="T58" fmla="*/ 445 w 460"/>
                <a:gd name="T59" fmla="*/ 347 h 359"/>
                <a:gd name="T60" fmla="*/ 425 w 460"/>
                <a:gd name="T61" fmla="*/ 369 h 359"/>
                <a:gd name="T62" fmla="*/ 389 w 460"/>
                <a:gd name="T63" fmla="*/ 384 h 359"/>
                <a:gd name="T64" fmla="*/ 401 w 460"/>
                <a:gd name="T65" fmla="*/ 407 h 359"/>
                <a:gd name="T66" fmla="*/ 363 w 460"/>
                <a:gd name="T67" fmla="*/ 430 h 359"/>
                <a:gd name="T68" fmla="*/ 345 w 460"/>
                <a:gd name="T69" fmla="*/ 430 h 359"/>
                <a:gd name="T70" fmla="*/ 333 w 460"/>
                <a:gd name="T71" fmla="*/ 414 h 359"/>
                <a:gd name="T72" fmla="*/ 315 w 460"/>
                <a:gd name="T73" fmla="*/ 407 h 359"/>
                <a:gd name="T74" fmla="*/ 302 w 460"/>
                <a:gd name="T75" fmla="*/ 414 h 359"/>
                <a:gd name="T76" fmla="*/ 247 w 460"/>
                <a:gd name="T77" fmla="*/ 400 h 359"/>
                <a:gd name="T78" fmla="*/ 203 w 460"/>
                <a:gd name="T79" fmla="*/ 377 h 359"/>
                <a:gd name="T80" fmla="*/ 165 w 460"/>
                <a:gd name="T81" fmla="*/ 347 h 359"/>
                <a:gd name="T82" fmla="*/ 141 w 460"/>
                <a:gd name="T83" fmla="*/ 317 h 359"/>
                <a:gd name="T84" fmla="*/ 147 w 460"/>
                <a:gd name="T85" fmla="*/ 294 h 359"/>
                <a:gd name="T86" fmla="*/ 147 w 460"/>
                <a:gd name="T87" fmla="*/ 278 h 359"/>
                <a:gd name="T88" fmla="*/ 135 w 460"/>
                <a:gd name="T89" fmla="*/ 233 h 359"/>
                <a:gd name="T90" fmla="*/ 118 w 460"/>
                <a:gd name="T91" fmla="*/ 203 h 359"/>
                <a:gd name="T92" fmla="*/ 112 w 460"/>
                <a:gd name="T93" fmla="*/ 187 h 359"/>
                <a:gd name="T94" fmla="*/ 112 w 460"/>
                <a:gd name="T95" fmla="*/ 187 h 359"/>
                <a:gd name="T96" fmla="*/ 98 w 460"/>
                <a:gd name="T97" fmla="*/ 173 h 359"/>
                <a:gd name="T98" fmla="*/ 98 w 460"/>
                <a:gd name="T99" fmla="*/ 157 h 359"/>
                <a:gd name="T100" fmla="*/ 80 w 460"/>
                <a:gd name="T101" fmla="*/ 120 h 359"/>
                <a:gd name="T102" fmla="*/ 68 w 460"/>
                <a:gd name="T103" fmla="*/ 106 h 359"/>
                <a:gd name="T104" fmla="*/ 56 w 460"/>
                <a:gd name="T105" fmla="*/ 30 h 359"/>
                <a:gd name="T106" fmla="*/ 30 w 460"/>
                <a:gd name="T107" fmla="*/ 15 h 359"/>
                <a:gd name="T108" fmla="*/ 24 w 460"/>
                <a:gd name="T109" fmla="*/ 68 h 359"/>
                <a:gd name="T110" fmla="*/ 50 w 460"/>
                <a:gd name="T111" fmla="*/ 127 h 359"/>
                <a:gd name="T112" fmla="*/ 56 w 460"/>
                <a:gd name="T113" fmla="*/ 143 h 359"/>
                <a:gd name="T114" fmla="*/ 62 w 460"/>
                <a:gd name="T115" fmla="*/ 203 h 359"/>
                <a:gd name="T116" fmla="*/ 80 w 460"/>
                <a:gd name="T117" fmla="*/ 218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9" name="Freeform 4271"/>
            <p:cNvSpPr>
              <a:spLocks/>
            </p:cNvSpPr>
            <p:nvPr/>
          </p:nvSpPr>
          <p:spPr bwMode="auto">
            <a:xfrm>
              <a:off x="1164" y="2046"/>
              <a:ext cx="11" cy="20"/>
            </a:xfrm>
            <a:custGeom>
              <a:avLst/>
              <a:gdLst>
                <a:gd name="T0" fmla="*/ 10 w 12"/>
                <a:gd name="T1" fmla="*/ 22 h 18"/>
                <a:gd name="T2" fmla="*/ 6 w 12"/>
                <a:gd name="T3" fmla="*/ 0 h 18"/>
                <a:gd name="T4" fmla="*/ 0 w 12"/>
                <a:gd name="T5" fmla="*/ 14 h 18"/>
                <a:gd name="T6" fmla="*/ 6 w 12"/>
                <a:gd name="T7" fmla="*/ 22 h 18"/>
                <a:gd name="T8" fmla="*/ 10 w 12"/>
                <a:gd name="T9" fmla="*/ 22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0" name="Freeform 4272"/>
            <p:cNvSpPr>
              <a:spLocks/>
            </p:cNvSpPr>
            <p:nvPr/>
          </p:nvSpPr>
          <p:spPr bwMode="auto">
            <a:xfrm>
              <a:off x="1182" y="2012"/>
              <a:ext cx="13" cy="20"/>
            </a:xfrm>
            <a:custGeom>
              <a:avLst/>
              <a:gdLst>
                <a:gd name="T0" fmla="*/ 8 w 12"/>
                <a:gd name="T1" fmla="*/ 22 h 18"/>
                <a:gd name="T2" fmla="*/ 8 w 12"/>
                <a:gd name="T3" fmla="*/ 8 h 18"/>
                <a:gd name="T4" fmla="*/ 0 w 12"/>
                <a:gd name="T5" fmla="*/ 0 h 18"/>
                <a:gd name="T6" fmla="*/ 14 w 12"/>
                <a:gd name="T7" fmla="*/ 14 h 18"/>
                <a:gd name="T8" fmla="*/ 8 w 12"/>
                <a:gd name="T9" fmla="*/ 22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1" name="Freeform 4273"/>
            <p:cNvSpPr>
              <a:spLocks/>
            </p:cNvSpPr>
            <p:nvPr/>
          </p:nvSpPr>
          <p:spPr bwMode="auto">
            <a:xfrm>
              <a:off x="1195" y="2039"/>
              <a:ext cx="12" cy="20"/>
            </a:xfrm>
            <a:custGeom>
              <a:avLst/>
              <a:gdLst>
                <a:gd name="T0" fmla="*/ 6 w 12"/>
                <a:gd name="T1" fmla="*/ 22 h 18"/>
                <a:gd name="T2" fmla="*/ 12 w 12"/>
                <a:gd name="T3" fmla="*/ 14 h 18"/>
                <a:gd name="T4" fmla="*/ 0 w 12"/>
                <a:gd name="T5" fmla="*/ 0 h 18"/>
                <a:gd name="T6" fmla="*/ 0 w 12"/>
                <a:gd name="T7" fmla="*/ 8 h 18"/>
                <a:gd name="T8" fmla="*/ 6 w 12"/>
                <a:gd name="T9" fmla="*/ 8 h 18"/>
                <a:gd name="T10" fmla="*/ 6 w 12"/>
                <a:gd name="T11" fmla="*/ 14 h 18"/>
                <a:gd name="T12" fmla="*/ 6 w 12"/>
                <a:gd name="T13" fmla="*/ 22 h 18"/>
                <a:gd name="T14" fmla="*/ 6 w 12"/>
                <a:gd name="T15" fmla="*/ 22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2" name="Freeform 4274"/>
            <p:cNvSpPr>
              <a:spLocks/>
            </p:cNvSpPr>
            <p:nvPr/>
          </p:nvSpPr>
          <p:spPr bwMode="auto">
            <a:xfrm>
              <a:off x="1237" y="2133"/>
              <a:ext cx="13" cy="6"/>
            </a:xfrm>
            <a:custGeom>
              <a:avLst/>
              <a:gdLst>
                <a:gd name="T0" fmla="*/ 14 w 12"/>
                <a:gd name="T1" fmla="*/ 0 h 6"/>
                <a:gd name="T2" fmla="*/ 14 w 12"/>
                <a:gd name="T3" fmla="*/ 6 h 6"/>
                <a:gd name="T4" fmla="*/ 0 w 12"/>
                <a:gd name="T5" fmla="*/ 6 h 6"/>
                <a:gd name="T6" fmla="*/ 14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3" name="Freeform 4275"/>
            <p:cNvSpPr>
              <a:spLocks/>
            </p:cNvSpPr>
            <p:nvPr/>
          </p:nvSpPr>
          <p:spPr bwMode="auto">
            <a:xfrm>
              <a:off x="1231" y="2106"/>
              <a:ext cx="6" cy="6"/>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4" name="Freeform 4276"/>
            <p:cNvSpPr>
              <a:spLocks/>
            </p:cNvSpPr>
            <p:nvPr/>
          </p:nvSpPr>
          <p:spPr bwMode="auto">
            <a:xfrm>
              <a:off x="1159" y="2012"/>
              <a:ext cx="16" cy="7"/>
            </a:xfrm>
            <a:custGeom>
              <a:avLst/>
              <a:gdLst>
                <a:gd name="T0" fmla="*/ 4 w 18"/>
                <a:gd name="T1" fmla="*/ 0 h 6"/>
                <a:gd name="T2" fmla="*/ 14 w 18"/>
                <a:gd name="T3" fmla="*/ 0 h 6"/>
                <a:gd name="T4" fmla="*/ 10 w 18"/>
                <a:gd name="T5" fmla="*/ 8 h 6"/>
                <a:gd name="T6" fmla="*/ 0 w 18"/>
                <a:gd name="T7" fmla="*/ 0 h 6"/>
                <a:gd name="T8" fmla="*/ 4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5" name="Freeform 4277"/>
            <p:cNvSpPr>
              <a:spLocks/>
            </p:cNvSpPr>
            <p:nvPr/>
          </p:nvSpPr>
          <p:spPr bwMode="auto">
            <a:xfrm>
              <a:off x="1171" y="2073"/>
              <a:ext cx="4" cy="6"/>
            </a:xfrm>
            <a:custGeom>
              <a:avLst/>
              <a:gdLst>
                <a:gd name="T0" fmla="*/ 3 w 6"/>
                <a:gd name="T1" fmla="*/ 6 h 6"/>
                <a:gd name="T2" fmla="*/ 3 w 6"/>
                <a:gd name="T3" fmla="*/ 0 h 6"/>
                <a:gd name="T4" fmla="*/ 0 w 6"/>
                <a:gd name="T5" fmla="*/ 0 h 6"/>
                <a:gd name="T6" fmla="*/ 3 w 6"/>
                <a:gd name="T7" fmla="*/ 6 h 6"/>
                <a:gd name="T8" fmla="*/ 3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6" name="Freeform 4278"/>
            <p:cNvSpPr>
              <a:spLocks/>
            </p:cNvSpPr>
            <p:nvPr/>
          </p:nvSpPr>
          <p:spPr bwMode="auto">
            <a:xfrm>
              <a:off x="3528" y="3063"/>
              <a:ext cx="7" cy="7"/>
            </a:xfrm>
            <a:custGeom>
              <a:avLst/>
              <a:gdLst>
                <a:gd name="T0" fmla="*/ 8 w 6"/>
                <a:gd name="T1" fmla="*/ 0 h 6"/>
                <a:gd name="T2" fmla="*/ 0 w 6"/>
                <a:gd name="T3" fmla="*/ 8 h 6"/>
                <a:gd name="T4" fmla="*/ 8 w 6"/>
                <a:gd name="T5" fmla="*/ 8 h 6"/>
                <a:gd name="T6" fmla="*/ 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7" name="Freeform 4279"/>
            <p:cNvSpPr>
              <a:spLocks/>
            </p:cNvSpPr>
            <p:nvPr/>
          </p:nvSpPr>
          <p:spPr bwMode="auto">
            <a:xfrm>
              <a:off x="4468" y="2853"/>
              <a:ext cx="709" cy="635"/>
            </a:xfrm>
            <a:custGeom>
              <a:avLst/>
              <a:gdLst>
                <a:gd name="T0" fmla="*/ 405 w 700"/>
                <a:gd name="T1" fmla="*/ 16 h 563"/>
                <a:gd name="T2" fmla="*/ 411 w 700"/>
                <a:gd name="T3" fmla="*/ 38 h 563"/>
                <a:gd name="T4" fmla="*/ 375 w 700"/>
                <a:gd name="T5" fmla="*/ 46 h 563"/>
                <a:gd name="T6" fmla="*/ 363 w 700"/>
                <a:gd name="T7" fmla="*/ 69 h 563"/>
                <a:gd name="T8" fmla="*/ 356 w 700"/>
                <a:gd name="T9" fmla="*/ 99 h 563"/>
                <a:gd name="T10" fmla="*/ 343 w 700"/>
                <a:gd name="T11" fmla="*/ 107 h 563"/>
                <a:gd name="T12" fmla="*/ 319 w 700"/>
                <a:gd name="T13" fmla="*/ 122 h 563"/>
                <a:gd name="T14" fmla="*/ 301 w 700"/>
                <a:gd name="T15" fmla="*/ 83 h 563"/>
                <a:gd name="T16" fmla="*/ 289 w 700"/>
                <a:gd name="T17" fmla="*/ 83 h 563"/>
                <a:gd name="T18" fmla="*/ 269 w 700"/>
                <a:gd name="T19" fmla="*/ 115 h 563"/>
                <a:gd name="T20" fmla="*/ 257 w 700"/>
                <a:gd name="T21" fmla="*/ 130 h 563"/>
                <a:gd name="T22" fmla="*/ 251 w 700"/>
                <a:gd name="T23" fmla="*/ 145 h 563"/>
                <a:gd name="T24" fmla="*/ 239 w 700"/>
                <a:gd name="T25" fmla="*/ 138 h 563"/>
                <a:gd name="T26" fmla="*/ 233 w 700"/>
                <a:gd name="T27" fmla="*/ 183 h 563"/>
                <a:gd name="T28" fmla="*/ 209 w 700"/>
                <a:gd name="T29" fmla="*/ 176 h 563"/>
                <a:gd name="T30" fmla="*/ 141 w 700"/>
                <a:gd name="T31" fmla="*/ 237 h 563"/>
                <a:gd name="T32" fmla="*/ 56 w 700"/>
                <a:gd name="T33" fmla="*/ 290 h 563"/>
                <a:gd name="T34" fmla="*/ 30 w 700"/>
                <a:gd name="T35" fmla="*/ 336 h 563"/>
                <a:gd name="T36" fmla="*/ 24 w 700"/>
                <a:gd name="T37" fmla="*/ 388 h 563"/>
                <a:gd name="T38" fmla="*/ 18 w 700"/>
                <a:gd name="T39" fmla="*/ 388 h 563"/>
                <a:gd name="T40" fmla="*/ 24 w 700"/>
                <a:gd name="T41" fmla="*/ 479 h 563"/>
                <a:gd name="T42" fmla="*/ 18 w 700"/>
                <a:gd name="T43" fmla="*/ 556 h 563"/>
                <a:gd name="T44" fmla="*/ 12 w 700"/>
                <a:gd name="T45" fmla="*/ 609 h 563"/>
                <a:gd name="T46" fmla="*/ 68 w 700"/>
                <a:gd name="T47" fmla="*/ 601 h 563"/>
                <a:gd name="T48" fmla="*/ 159 w 700"/>
                <a:gd name="T49" fmla="*/ 571 h 563"/>
                <a:gd name="T50" fmla="*/ 269 w 700"/>
                <a:gd name="T51" fmla="*/ 533 h 563"/>
                <a:gd name="T52" fmla="*/ 331 w 700"/>
                <a:gd name="T53" fmla="*/ 548 h 563"/>
                <a:gd name="T54" fmla="*/ 343 w 700"/>
                <a:gd name="T55" fmla="*/ 601 h 563"/>
                <a:gd name="T56" fmla="*/ 369 w 700"/>
                <a:gd name="T57" fmla="*/ 587 h 563"/>
                <a:gd name="T58" fmla="*/ 381 w 700"/>
                <a:gd name="T59" fmla="*/ 594 h 563"/>
                <a:gd name="T60" fmla="*/ 387 w 700"/>
                <a:gd name="T61" fmla="*/ 594 h 563"/>
                <a:gd name="T62" fmla="*/ 393 w 700"/>
                <a:gd name="T63" fmla="*/ 633 h 563"/>
                <a:gd name="T64" fmla="*/ 405 w 700"/>
                <a:gd name="T65" fmla="*/ 700 h 563"/>
                <a:gd name="T66" fmla="*/ 466 w 700"/>
                <a:gd name="T67" fmla="*/ 694 h 563"/>
                <a:gd name="T68" fmla="*/ 472 w 700"/>
                <a:gd name="T69" fmla="*/ 716 h 563"/>
                <a:gd name="T70" fmla="*/ 534 w 700"/>
                <a:gd name="T71" fmla="*/ 686 h 563"/>
                <a:gd name="T72" fmla="*/ 602 w 700"/>
                <a:gd name="T73" fmla="*/ 617 h 563"/>
                <a:gd name="T74" fmla="*/ 650 w 700"/>
                <a:gd name="T75" fmla="*/ 548 h 563"/>
                <a:gd name="T76" fmla="*/ 706 w 700"/>
                <a:gd name="T77" fmla="*/ 457 h 563"/>
                <a:gd name="T78" fmla="*/ 718 w 700"/>
                <a:gd name="T79" fmla="*/ 380 h 563"/>
                <a:gd name="T80" fmla="*/ 688 w 700"/>
                <a:gd name="T81" fmla="*/ 328 h 563"/>
                <a:gd name="T82" fmla="*/ 682 w 700"/>
                <a:gd name="T83" fmla="*/ 298 h 563"/>
                <a:gd name="T84" fmla="*/ 668 w 700"/>
                <a:gd name="T85" fmla="*/ 245 h 563"/>
                <a:gd name="T86" fmla="*/ 632 w 700"/>
                <a:gd name="T87" fmla="*/ 183 h 563"/>
                <a:gd name="T88" fmla="*/ 626 w 700"/>
                <a:gd name="T89" fmla="*/ 107 h 563"/>
                <a:gd name="T90" fmla="*/ 602 w 700"/>
                <a:gd name="T91" fmla="*/ 38 h 563"/>
                <a:gd name="T92" fmla="*/ 582 w 700"/>
                <a:gd name="T93" fmla="*/ 23 h 563"/>
                <a:gd name="T94" fmla="*/ 576 w 700"/>
                <a:gd name="T95" fmla="*/ 53 h 563"/>
                <a:gd name="T96" fmla="*/ 564 w 700"/>
                <a:gd name="T97" fmla="*/ 115 h 563"/>
                <a:gd name="T98" fmla="*/ 490 w 700"/>
                <a:gd name="T99" fmla="*/ 145 h 563"/>
                <a:gd name="T100" fmla="*/ 466 w 700"/>
                <a:gd name="T101" fmla="*/ 77 h 563"/>
                <a:gd name="T102" fmla="*/ 484 w 700"/>
                <a:gd name="T103" fmla="*/ 38 h 563"/>
                <a:gd name="T104" fmla="*/ 466 w 700"/>
                <a:gd name="T105" fmla="*/ 38 h 563"/>
                <a:gd name="T106" fmla="*/ 429 w 700"/>
                <a:gd name="T107" fmla="*/ 30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8" name="Freeform 4280"/>
            <p:cNvSpPr>
              <a:spLocks/>
            </p:cNvSpPr>
            <p:nvPr/>
          </p:nvSpPr>
          <p:spPr bwMode="auto">
            <a:xfrm>
              <a:off x="4880" y="3528"/>
              <a:ext cx="72" cy="60"/>
            </a:xfrm>
            <a:custGeom>
              <a:avLst/>
              <a:gdLst>
                <a:gd name="T0" fmla="*/ 30 w 71"/>
                <a:gd name="T1" fmla="*/ 54 h 53"/>
                <a:gd name="T2" fmla="*/ 12 w 71"/>
                <a:gd name="T3" fmla="*/ 68 h 53"/>
                <a:gd name="T4" fmla="*/ 0 w 71"/>
                <a:gd name="T5" fmla="*/ 61 h 53"/>
                <a:gd name="T6" fmla="*/ 0 w 71"/>
                <a:gd name="T7" fmla="*/ 61 h 53"/>
                <a:gd name="T8" fmla="*/ 0 w 71"/>
                <a:gd name="T9" fmla="*/ 38 h 53"/>
                <a:gd name="T10" fmla="*/ 6 w 71"/>
                <a:gd name="T11" fmla="*/ 38 h 53"/>
                <a:gd name="T12" fmla="*/ 6 w 71"/>
                <a:gd name="T13" fmla="*/ 38 h 53"/>
                <a:gd name="T14" fmla="*/ 12 w 71"/>
                <a:gd name="T15" fmla="*/ 8 h 53"/>
                <a:gd name="T16" fmla="*/ 18 w 71"/>
                <a:gd name="T17" fmla="*/ 0 h 53"/>
                <a:gd name="T18" fmla="*/ 30 w 71"/>
                <a:gd name="T19" fmla="*/ 8 h 53"/>
                <a:gd name="T20" fmla="*/ 43 w 71"/>
                <a:gd name="T21" fmla="*/ 16 h 53"/>
                <a:gd name="T22" fmla="*/ 49 w 71"/>
                <a:gd name="T23" fmla="*/ 8 h 53"/>
                <a:gd name="T24" fmla="*/ 73 w 71"/>
                <a:gd name="T25" fmla="*/ 0 h 53"/>
                <a:gd name="T26" fmla="*/ 55 w 71"/>
                <a:gd name="T27" fmla="*/ 38 h 53"/>
                <a:gd name="T28" fmla="*/ 49 w 71"/>
                <a:gd name="T29" fmla="*/ 31 h 53"/>
                <a:gd name="T30" fmla="*/ 30 w 71"/>
                <a:gd name="T31" fmla="*/ 61 h 53"/>
                <a:gd name="T32" fmla="*/ 38 w 71"/>
                <a:gd name="T33" fmla="*/ 54 h 53"/>
                <a:gd name="T34" fmla="*/ 30 w 71"/>
                <a:gd name="T35" fmla="*/ 54 h 53"/>
                <a:gd name="T36" fmla="*/ 30 w 71"/>
                <a:gd name="T37" fmla="*/ 54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9" name="Freeform 4281"/>
            <p:cNvSpPr>
              <a:spLocks/>
            </p:cNvSpPr>
            <p:nvPr/>
          </p:nvSpPr>
          <p:spPr bwMode="auto">
            <a:xfrm>
              <a:off x="5644" y="3002"/>
              <a:ext cx="24" cy="20"/>
            </a:xfrm>
            <a:custGeom>
              <a:avLst/>
              <a:gdLst>
                <a:gd name="T0" fmla="*/ 24 w 24"/>
                <a:gd name="T1" fmla="*/ 14 h 18"/>
                <a:gd name="T2" fmla="*/ 0 w 24"/>
                <a:gd name="T3" fmla="*/ 22 h 18"/>
                <a:gd name="T4" fmla="*/ 0 w 24"/>
                <a:gd name="T5" fmla="*/ 8 h 18"/>
                <a:gd name="T6" fmla="*/ 18 w 24"/>
                <a:gd name="T7" fmla="*/ 0 h 18"/>
                <a:gd name="T8" fmla="*/ 24 w 24"/>
                <a:gd name="T9" fmla="*/ 14 h 18"/>
                <a:gd name="T10" fmla="*/ 24 w 24"/>
                <a:gd name="T11" fmla="*/ 1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0" name="Freeform 4282"/>
            <p:cNvSpPr>
              <a:spLocks/>
            </p:cNvSpPr>
            <p:nvPr/>
          </p:nvSpPr>
          <p:spPr bwMode="auto">
            <a:xfrm>
              <a:off x="5668" y="2975"/>
              <a:ext cx="24" cy="20"/>
            </a:xfrm>
            <a:custGeom>
              <a:avLst/>
              <a:gdLst>
                <a:gd name="T0" fmla="*/ 18 w 24"/>
                <a:gd name="T1" fmla="*/ 14 h 18"/>
                <a:gd name="T2" fmla="*/ 24 w 24"/>
                <a:gd name="T3" fmla="*/ 0 h 18"/>
                <a:gd name="T4" fmla="*/ 6 w 24"/>
                <a:gd name="T5" fmla="*/ 14 h 18"/>
                <a:gd name="T6" fmla="*/ 0 w 24"/>
                <a:gd name="T7" fmla="*/ 22 h 18"/>
                <a:gd name="T8" fmla="*/ 18 w 24"/>
                <a:gd name="T9" fmla="*/ 1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1" name="Freeform 4283"/>
            <p:cNvSpPr>
              <a:spLocks/>
            </p:cNvSpPr>
            <p:nvPr/>
          </p:nvSpPr>
          <p:spPr bwMode="auto">
            <a:xfrm>
              <a:off x="5401" y="3063"/>
              <a:ext cx="37" cy="47"/>
            </a:xfrm>
            <a:custGeom>
              <a:avLst/>
              <a:gdLst>
                <a:gd name="T0" fmla="*/ 38 w 36"/>
                <a:gd name="T1" fmla="*/ 53 h 42"/>
                <a:gd name="T2" fmla="*/ 26 w 36"/>
                <a:gd name="T3" fmla="*/ 53 h 42"/>
                <a:gd name="T4" fmla="*/ 12 w 36"/>
                <a:gd name="T5" fmla="*/ 38 h 42"/>
                <a:gd name="T6" fmla="*/ 0 w 36"/>
                <a:gd name="T7" fmla="*/ 15 h 42"/>
                <a:gd name="T8" fmla="*/ 0 w 36"/>
                <a:gd name="T9" fmla="*/ 0 h 42"/>
                <a:gd name="T10" fmla="*/ 6 w 36"/>
                <a:gd name="T11" fmla="*/ 15 h 42"/>
                <a:gd name="T12" fmla="*/ 20 w 36"/>
                <a:gd name="T13" fmla="*/ 30 h 42"/>
                <a:gd name="T14" fmla="*/ 32 w 36"/>
                <a:gd name="T15" fmla="*/ 45 h 42"/>
                <a:gd name="T16" fmla="*/ 38 w 36"/>
                <a:gd name="T17" fmla="*/ 5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2" name="Freeform 4284"/>
            <p:cNvSpPr>
              <a:spLocks/>
            </p:cNvSpPr>
            <p:nvPr/>
          </p:nvSpPr>
          <p:spPr bwMode="auto">
            <a:xfrm>
              <a:off x="5172" y="3521"/>
              <a:ext cx="199" cy="135"/>
            </a:xfrm>
            <a:custGeom>
              <a:avLst/>
              <a:gdLst>
                <a:gd name="T0" fmla="*/ 127 w 197"/>
                <a:gd name="T1" fmla="*/ 84 h 119"/>
                <a:gd name="T2" fmla="*/ 121 w 197"/>
                <a:gd name="T3" fmla="*/ 69 h 119"/>
                <a:gd name="T4" fmla="*/ 121 w 197"/>
                <a:gd name="T5" fmla="*/ 69 h 119"/>
                <a:gd name="T6" fmla="*/ 115 w 197"/>
                <a:gd name="T7" fmla="*/ 69 h 119"/>
                <a:gd name="T8" fmla="*/ 121 w 197"/>
                <a:gd name="T9" fmla="*/ 84 h 119"/>
                <a:gd name="T10" fmla="*/ 109 w 197"/>
                <a:gd name="T11" fmla="*/ 92 h 119"/>
                <a:gd name="T12" fmla="*/ 103 w 197"/>
                <a:gd name="T13" fmla="*/ 92 h 119"/>
                <a:gd name="T14" fmla="*/ 97 w 197"/>
                <a:gd name="T15" fmla="*/ 99 h 119"/>
                <a:gd name="T16" fmla="*/ 91 w 197"/>
                <a:gd name="T17" fmla="*/ 115 h 119"/>
                <a:gd name="T18" fmla="*/ 91 w 197"/>
                <a:gd name="T19" fmla="*/ 115 h 119"/>
                <a:gd name="T20" fmla="*/ 68 w 197"/>
                <a:gd name="T21" fmla="*/ 137 h 119"/>
                <a:gd name="T22" fmla="*/ 30 w 197"/>
                <a:gd name="T23" fmla="*/ 153 h 119"/>
                <a:gd name="T24" fmla="*/ 18 w 197"/>
                <a:gd name="T25" fmla="*/ 153 h 119"/>
                <a:gd name="T26" fmla="*/ 6 w 197"/>
                <a:gd name="T27" fmla="*/ 145 h 119"/>
                <a:gd name="T28" fmla="*/ 0 w 197"/>
                <a:gd name="T29" fmla="*/ 137 h 119"/>
                <a:gd name="T30" fmla="*/ 0 w 197"/>
                <a:gd name="T31" fmla="*/ 137 h 119"/>
                <a:gd name="T32" fmla="*/ 0 w 197"/>
                <a:gd name="T33" fmla="*/ 137 h 119"/>
                <a:gd name="T34" fmla="*/ 6 w 197"/>
                <a:gd name="T35" fmla="*/ 130 h 119"/>
                <a:gd name="T36" fmla="*/ 12 w 197"/>
                <a:gd name="T37" fmla="*/ 130 h 119"/>
                <a:gd name="T38" fmla="*/ 18 w 197"/>
                <a:gd name="T39" fmla="*/ 123 h 119"/>
                <a:gd name="T40" fmla="*/ 18 w 197"/>
                <a:gd name="T41" fmla="*/ 123 h 119"/>
                <a:gd name="T42" fmla="*/ 24 w 197"/>
                <a:gd name="T43" fmla="*/ 115 h 119"/>
                <a:gd name="T44" fmla="*/ 30 w 197"/>
                <a:gd name="T45" fmla="*/ 107 h 119"/>
                <a:gd name="T46" fmla="*/ 42 w 197"/>
                <a:gd name="T47" fmla="*/ 107 h 119"/>
                <a:gd name="T48" fmla="*/ 68 w 197"/>
                <a:gd name="T49" fmla="*/ 92 h 119"/>
                <a:gd name="T50" fmla="*/ 74 w 197"/>
                <a:gd name="T51" fmla="*/ 84 h 119"/>
                <a:gd name="T52" fmla="*/ 109 w 197"/>
                <a:gd name="T53" fmla="*/ 69 h 119"/>
                <a:gd name="T54" fmla="*/ 121 w 197"/>
                <a:gd name="T55" fmla="*/ 61 h 119"/>
                <a:gd name="T56" fmla="*/ 139 w 197"/>
                <a:gd name="T57" fmla="*/ 47 h 119"/>
                <a:gd name="T58" fmla="*/ 133 w 197"/>
                <a:gd name="T59" fmla="*/ 47 h 119"/>
                <a:gd name="T60" fmla="*/ 145 w 197"/>
                <a:gd name="T61" fmla="*/ 31 h 119"/>
                <a:gd name="T62" fmla="*/ 183 w 197"/>
                <a:gd name="T63" fmla="*/ 0 h 119"/>
                <a:gd name="T64" fmla="*/ 189 w 197"/>
                <a:gd name="T65" fmla="*/ 0 h 119"/>
                <a:gd name="T66" fmla="*/ 183 w 197"/>
                <a:gd name="T67" fmla="*/ 8 h 119"/>
                <a:gd name="T68" fmla="*/ 183 w 197"/>
                <a:gd name="T69" fmla="*/ 16 h 119"/>
                <a:gd name="T70" fmla="*/ 195 w 197"/>
                <a:gd name="T71" fmla="*/ 16 h 119"/>
                <a:gd name="T72" fmla="*/ 195 w 197"/>
                <a:gd name="T73" fmla="*/ 16 h 119"/>
                <a:gd name="T74" fmla="*/ 195 w 197"/>
                <a:gd name="T75" fmla="*/ 16 h 119"/>
                <a:gd name="T76" fmla="*/ 195 w 197"/>
                <a:gd name="T77" fmla="*/ 16 h 119"/>
                <a:gd name="T78" fmla="*/ 201 w 197"/>
                <a:gd name="T79" fmla="*/ 16 h 119"/>
                <a:gd name="T80" fmla="*/ 195 w 197"/>
                <a:gd name="T81" fmla="*/ 31 h 119"/>
                <a:gd name="T82" fmla="*/ 171 w 197"/>
                <a:gd name="T83" fmla="*/ 47 h 119"/>
                <a:gd name="T84" fmla="*/ 145 w 197"/>
                <a:gd name="T85" fmla="*/ 69 h 119"/>
                <a:gd name="T86" fmla="*/ 139 w 197"/>
                <a:gd name="T87" fmla="*/ 69 h 119"/>
                <a:gd name="T88" fmla="*/ 139 w 197"/>
                <a:gd name="T89" fmla="*/ 76 h 119"/>
                <a:gd name="T90" fmla="*/ 127 w 197"/>
                <a:gd name="T91" fmla="*/ 76 h 119"/>
                <a:gd name="T92" fmla="*/ 139 w 197"/>
                <a:gd name="T93" fmla="*/ 76 h 119"/>
                <a:gd name="T94" fmla="*/ 139 w 197"/>
                <a:gd name="T95" fmla="*/ 84 h 119"/>
                <a:gd name="T96" fmla="*/ 127 w 197"/>
                <a:gd name="T97" fmla="*/ 84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3" name="Freeform 4285"/>
            <p:cNvSpPr>
              <a:spLocks/>
            </p:cNvSpPr>
            <p:nvPr/>
          </p:nvSpPr>
          <p:spPr bwMode="auto">
            <a:xfrm>
              <a:off x="5377" y="3386"/>
              <a:ext cx="116" cy="162"/>
            </a:xfrm>
            <a:custGeom>
              <a:avLst/>
              <a:gdLst>
                <a:gd name="T0" fmla="*/ 12 w 114"/>
                <a:gd name="T1" fmla="*/ 122 h 144"/>
                <a:gd name="T2" fmla="*/ 24 w 114"/>
                <a:gd name="T3" fmla="*/ 144 h 144"/>
                <a:gd name="T4" fmla="*/ 0 w 114"/>
                <a:gd name="T5" fmla="*/ 174 h 144"/>
                <a:gd name="T6" fmla="*/ 6 w 114"/>
                <a:gd name="T7" fmla="*/ 182 h 144"/>
                <a:gd name="T8" fmla="*/ 32 w 114"/>
                <a:gd name="T9" fmla="*/ 160 h 144"/>
                <a:gd name="T10" fmla="*/ 56 w 114"/>
                <a:gd name="T11" fmla="*/ 144 h 144"/>
                <a:gd name="T12" fmla="*/ 68 w 114"/>
                <a:gd name="T13" fmla="*/ 122 h 144"/>
                <a:gd name="T14" fmla="*/ 86 w 114"/>
                <a:gd name="T15" fmla="*/ 122 h 144"/>
                <a:gd name="T16" fmla="*/ 94 w 114"/>
                <a:gd name="T17" fmla="*/ 107 h 144"/>
                <a:gd name="T18" fmla="*/ 118 w 114"/>
                <a:gd name="T19" fmla="*/ 83 h 144"/>
                <a:gd name="T20" fmla="*/ 112 w 114"/>
                <a:gd name="T21" fmla="*/ 77 h 144"/>
                <a:gd name="T22" fmla="*/ 94 w 114"/>
                <a:gd name="T23" fmla="*/ 91 h 144"/>
                <a:gd name="T24" fmla="*/ 74 w 114"/>
                <a:gd name="T25" fmla="*/ 77 h 144"/>
                <a:gd name="T26" fmla="*/ 80 w 114"/>
                <a:gd name="T27" fmla="*/ 53 h 144"/>
                <a:gd name="T28" fmla="*/ 74 w 114"/>
                <a:gd name="T29" fmla="*/ 69 h 144"/>
                <a:gd name="T30" fmla="*/ 62 w 114"/>
                <a:gd name="T31" fmla="*/ 61 h 144"/>
                <a:gd name="T32" fmla="*/ 68 w 114"/>
                <a:gd name="T33" fmla="*/ 53 h 144"/>
                <a:gd name="T34" fmla="*/ 74 w 114"/>
                <a:gd name="T35" fmla="*/ 30 h 144"/>
                <a:gd name="T36" fmla="*/ 74 w 114"/>
                <a:gd name="T37" fmla="*/ 23 h 144"/>
                <a:gd name="T38" fmla="*/ 74 w 114"/>
                <a:gd name="T39" fmla="*/ 23 h 144"/>
                <a:gd name="T40" fmla="*/ 68 w 114"/>
                <a:gd name="T41" fmla="*/ 8 h 144"/>
                <a:gd name="T42" fmla="*/ 62 w 114"/>
                <a:gd name="T43" fmla="*/ 0 h 144"/>
                <a:gd name="T44" fmla="*/ 62 w 114"/>
                <a:gd name="T45" fmla="*/ 0 h 144"/>
                <a:gd name="T46" fmla="*/ 62 w 114"/>
                <a:gd name="T47" fmla="*/ 16 h 144"/>
                <a:gd name="T48" fmla="*/ 62 w 114"/>
                <a:gd name="T49" fmla="*/ 23 h 144"/>
                <a:gd name="T50" fmla="*/ 56 w 114"/>
                <a:gd name="T51" fmla="*/ 46 h 144"/>
                <a:gd name="T52" fmla="*/ 62 w 114"/>
                <a:gd name="T53" fmla="*/ 38 h 144"/>
                <a:gd name="T54" fmla="*/ 62 w 114"/>
                <a:gd name="T55" fmla="*/ 46 h 144"/>
                <a:gd name="T56" fmla="*/ 62 w 114"/>
                <a:gd name="T57" fmla="*/ 46 h 144"/>
                <a:gd name="T58" fmla="*/ 62 w 114"/>
                <a:gd name="T59" fmla="*/ 53 h 144"/>
                <a:gd name="T60" fmla="*/ 56 w 114"/>
                <a:gd name="T61" fmla="*/ 69 h 144"/>
                <a:gd name="T62" fmla="*/ 62 w 114"/>
                <a:gd name="T63" fmla="*/ 61 h 144"/>
                <a:gd name="T64" fmla="*/ 56 w 114"/>
                <a:gd name="T65" fmla="*/ 69 h 144"/>
                <a:gd name="T66" fmla="*/ 56 w 114"/>
                <a:gd name="T67" fmla="*/ 83 h 144"/>
                <a:gd name="T68" fmla="*/ 38 w 114"/>
                <a:gd name="T69" fmla="*/ 107 h 144"/>
                <a:gd name="T70" fmla="*/ 12 w 114"/>
                <a:gd name="T71" fmla="*/ 122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4" name="Freeform 4286"/>
            <p:cNvSpPr>
              <a:spLocks/>
            </p:cNvSpPr>
            <p:nvPr/>
          </p:nvSpPr>
          <p:spPr bwMode="auto">
            <a:xfrm>
              <a:off x="5172" y="3662"/>
              <a:ext cx="12" cy="7"/>
            </a:xfrm>
            <a:custGeom>
              <a:avLst/>
              <a:gdLst>
                <a:gd name="T0" fmla="*/ 12 w 12"/>
                <a:gd name="T1" fmla="*/ 0 h 6"/>
                <a:gd name="T2" fmla="*/ 12 w 12"/>
                <a:gd name="T3" fmla="*/ 0 h 6"/>
                <a:gd name="T4" fmla="*/ 6 w 12"/>
                <a:gd name="T5" fmla="*/ 0 h 6"/>
                <a:gd name="T6" fmla="*/ 0 w 12"/>
                <a:gd name="T7" fmla="*/ 8 h 6"/>
                <a:gd name="T8" fmla="*/ 12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5" name="Freeform 4287"/>
            <p:cNvSpPr>
              <a:spLocks/>
            </p:cNvSpPr>
            <p:nvPr/>
          </p:nvSpPr>
          <p:spPr bwMode="auto">
            <a:xfrm>
              <a:off x="3492" y="3083"/>
              <a:ext cx="12" cy="7"/>
            </a:xfrm>
            <a:custGeom>
              <a:avLst/>
              <a:gdLst>
                <a:gd name="T0" fmla="*/ 6 w 12"/>
                <a:gd name="T1" fmla="*/ 0 h 6"/>
                <a:gd name="T2" fmla="*/ 0 w 12"/>
                <a:gd name="T3" fmla="*/ 8 h 6"/>
                <a:gd name="T4" fmla="*/ 12 w 12"/>
                <a:gd name="T5" fmla="*/ 8 h 6"/>
                <a:gd name="T6" fmla="*/ 6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6" name="Freeform 4288"/>
            <p:cNvSpPr>
              <a:spLocks/>
            </p:cNvSpPr>
            <p:nvPr/>
          </p:nvSpPr>
          <p:spPr bwMode="auto">
            <a:xfrm>
              <a:off x="5359" y="2820"/>
              <a:ext cx="24" cy="13"/>
            </a:xfrm>
            <a:custGeom>
              <a:avLst/>
              <a:gdLst>
                <a:gd name="T0" fmla="*/ 18 w 24"/>
                <a:gd name="T1" fmla="*/ 14 h 12"/>
                <a:gd name="T2" fmla="*/ 24 w 24"/>
                <a:gd name="T3" fmla="*/ 14 h 12"/>
                <a:gd name="T4" fmla="*/ 6 w 24"/>
                <a:gd name="T5" fmla="*/ 0 h 12"/>
                <a:gd name="T6" fmla="*/ 0 w 24"/>
                <a:gd name="T7" fmla="*/ 8 h 12"/>
                <a:gd name="T8" fmla="*/ 18 w 24"/>
                <a:gd name="T9" fmla="*/ 1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7" name="Freeform 4289"/>
            <p:cNvSpPr>
              <a:spLocks/>
            </p:cNvSpPr>
            <p:nvPr/>
          </p:nvSpPr>
          <p:spPr bwMode="auto">
            <a:xfrm>
              <a:off x="5309" y="2760"/>
              <a:ext cx="19" cy="20"/>
            </a:xfrm>
            <a:custGeom>
              <a:avLst/>
              <a:gdLst>
                <a:gd name="T0" fmla="*/ 0 w 18"/>
                <a:gd name="T1" fmla="*/ 0 h 18"/>
                <a:gd name="T2" fmla="*/ 20 w 18"/>
                <a:gd name="T3" fmla="*/ 22 h 18"/>
                <a:gd name="T4" fmla="*/ 6 w 18"/>
                <a:gd name="T5" fmla="*/ 14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8" name="Freeform 4290"/>
            <p:cNvSpPr>
              <a:spLocks/>
            </p:cNvSpPr>
            <p:nvPr/>
          </p:nvSpPr>
          <p:spPr bwMode="auto">
            <a:xfrm>
              <a:off x="5388" y="2840"/>
              <a:ext cx="13" cy="13"/>
            </a:xfrm>
            <a:custGeom>
              <a:avLst/>
              <a:gdLst>
                <a:gd name="T0" fmla="*/ 14 w 12"/>
                <a:gd name="T1" fmla="*/ 14 h 12"/>
                <a:gd name="T2" fmla="*/ 0 w 12"/>
                <a:gd name="T3" fmla="*/ 8 h 12"/>
                <a:gd name="T4" fmla="*/ 0 w 12"/>
                <a:gd name="T5" fmla="*/ 0 h 12"/>
                <a:gd name="T6" fmla="*/ 14 w 12"/>
                <a:gd name="T7" fmla="*/ 14 h 12"/>
                <a:gd name="T8" fmla="*/ 14 w 12"/>
                <a:gd name="T9" fmla="*/ 1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9" name="Freeform 4291"/>
            <p:cNvSpPr>
              <a:spLocks/>
            </p:cNvSpPr>
            <p:nvPr/>
          </p:nvSpPr>
          <p:spPr bwMode="auto">
            <a:xfrm>
              <a:off x="5322" y="2793"/>
              <a:ext cx="6" cy="13"/>
            </a:xfrm>
            <a:custGeom>
              <a:avLst/>
              <a:gdLst>
                <a:gd name="T0" fmla="*/ 6 w 6"/>
                <a:gd name="T1" fmla="*/ 14 h 12"/>
                <a:gd name="T2" fmla="*/ 6 w 6"/>
                <a:gd name="T3" fmla="*/ 0 h 12"/>
                <a:gd name="T4" fmla="*/ 0 w 6"/>
                <a:gd name="T5" fmla="*/ 8 h 12"/>
                <a:gd name="T6" fmla="*/ 0 w 6"/>
                <a:gd name="T7" fmla="*/ 8 h 12"/>
                <a:gd name="T8" fmla="*/ 6 w 6"/>
                <a:gd name="T9" fmla="*/ 1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0" name="Freeform 4292"/>
            <p:cNvSpPr>
              <a:spLocks/>
            </p:cNvSpPr>
            <p:nvPr/>
          </p:nvSpPr>
          <p:spPr bwMode="auto">
            <a:xfrm>
              <a:off x="5383" y="2799"/>
              <a:ext cx="5" cy="27"/>
            </a:xfrm>
            <a:custGeom>
              <a:avLst/>
              <a:gdLst>
                <a:gd name="T0" fmla="*/ 0 w 6"/>
                <a:gd name="T1" fmla="*/ 0 h 24"/>
                <a:gd name="T2" fmla="*/ 4 w 6"/>
                <a:gd name="T3" fmla="*/ 30 h 24"/>
                <a:gd name="T4" fmla="*/ 0 w 6"/>
                <a:gd name="T5" fmla="*/ 8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1" name="Freeform 4293"/>
            <p:cNvSpPr>
              <a:spLocks/>
            </p:cNvSpPr>
            <p:nvPr/>
          </p:nvSpPr>
          <p:spPr bwMode="auto">
            <a:xfrm>
              <a:off x="5347" y="2787"/>
              <a:ext cx="17" cy="19"/>
            </a:xfrm>
            <a:custGeom>
              <a:avLst/>
              <a:gdLst>
                <a:gd name="T0" fmla="*/ 16 w 18"/>
                <a:gd name="T1" fmla="*/ 21 h 17"/>
                <a:gd name="T2" fmla="*/ 16 w 18"/>
                <a:gd name="T3" fmla="*/ 21 h 17"/>
                <a:gd name="T4" fmla="*/ 10 w 18"/>
                <a:gd name="T5" fmla="*/ 7 h 17"/>
                <a:gd name="T6" fmla="*/ 0 w 18"/>
                <a:gd name="T7" fmla="*/ 0 h 17"/>
                <a:gd name="T8" fmla="*/ 6 w 18"/>
                <a:gd name="T9" fmla="*/ 7 h 17"/>
                <a:gd name="T10" fmla="*/ 16 w 18"/>
                <a:gd name="T11" fmla="*/ 21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2" name="Freeform 4294"/>
            <p:cNvSpPr>
              <a:spLocks/>
            </p:cNvSpPr>
            <p:nvPr/>
          </p:nvSpPr>
          <p:spPr bwMode="auto">
            <a:xfrm>
              <a:off x="5656" y="2894"/>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3" name="Freeform 4295"/>
            <p:cNvSpPr>
              <a:spLocks/>
            </p:cNvSpPr>
            <p:nvPr/>
          </p:nvSpPr>
          <p:spPr bwMode="auto">
            <a:xfrm>
              <a:off x="5469" y="2941"/>
              <a:ext cx="5" cy="21"/>
            </a:xfrm>
            <a:custGeom>
              <a:avLst/>
              <a:gdLst>
                <a:gd name="T0" fmla="*/ 4 w 6"/>
                <a:gd name="T1" fmla="*/ 25 h 18"/>
                <a:gd name="T2" fmla="*/ 4 w 6"/>
                <a:gd name="T3" fmla="*/ 8 h 18"/>
                <a:gd name="T4" fmla="*/ 4 w 6"/>
                <a:gd name="T5" fmla="*/ 8 h 18"/>
                <a:gd name="T6" fmla="*/ 0 w 6"/>
                <a:gd name="T7" fmla="*/ 0 h 18"/>
                <a:gd name="T8" fmla="*/ 0 w 6"/>
                <a:gd name="T9" fmla="*/ 25 h 18"/>
                <a:gd name="T10" fmla="*/ 4 w 6"/>
                <a:gd name="T11" fmla="*/ 25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4" name="Freeform 4296"/>
            <p:cNvSpPr>
              <a:spLocks/>
            </p:cNvSpPr>
            <p:nvPr/>
          </p:nvSpPr>
          <p:spPr bwMode="auto">
            <a:xfrm>
              <a:off x="5474" y="2968"/>
              <a:ext cx="6" cy="14"/>
            </a:xfrm>
            <a:custGeom>
              <a:avLst/>
              <a:gdLst>
                <a:gd name="T0" fmla="*/ 6 w 6"/>
                <a:gd name="T1" fmla="*/ 16 h 12"/>
                <a:gd name="T2" fmla="*/ 0 w 6"/>
                <a:gd name="T3" fmla="*/ 16 h 12"/>
                <a:gd name="T4" fmla="*/ 0 w 6"/>
                <a:gd name="T5" fmla="*/ 0 h 12"/>
                <a:gd name="T6" fmla="*/ 6 w 6"/>
                <a:gd name="T7" fmla="*/ 1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5" name="Freeform 4297"/>
            <p:cNvSpPr>
              <a:spLocks/>
            </p:cNvSpPr>
            <p:nvPr/>
          </p:nvSpPr>
          <p:spPr bwMode="auto">
            <a:xfrm>
              <a:off x="5486" y="2975"/>
              <a:ext cx="7" cy="7"/>
            </a:xfrm>
            <a:custGeom>
              <a:avLst/>
              <a:gdLst>
                <a:gd name="T0" fmla="*/ 8 w 6"/>
                <a:gd name="T1" fmla="*/ 0 h 6"/>
                <a:gd name="T2" fmla="*/ 0 w 6"/>
                <a:gd name="T3" fmla="*/ 8 h 6"/>
                <a:gd name="T4" fmla="*/ 0 w 6"/>
                <a:gd name="T5" fmla="*/ 8 h 6"/>
                <a:gd name="T6" fmla="*/ 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6" name="Freeform 4298"/>
            <p:cNvSpPr>
              <a:spLocks/>
            </p:cNvSpPr>
            <p:nvPr/>
          </p:nvSpPr>
          <p:spPr bwMode="auto">
            <a:xfrm>
              <a:off x="5493" y="3029"/>
              <a:ext cx="5" cy="7"/>
            </a:xfrm>
            <a:custGeom>
              <a:avLst/>
              <a:gdLst>
                <a:gd name="T0" fmla="*/ 4 w 6"/>
                <a:gd name="T1" fmla="*/ 8 h 6"/>
                <a:gd name="T2" fmla="*/ 0 w 6"/>
                <a:gd name="T3" fmla="*/ 0 h 6"/>
                <a:gd name="T4" fmla="*/ 0 w 6"/>
                <a:gd name="T5" fmla="*/ 8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7" name="Freeform 4299"/>
            <p:cNvSpPr>
              <a:spLocks/>
            </p:cNvSpPr>
            <p:nvPr/>
          </p:nvSpPr>
          <p:spPr bwMode="auto">
            <a:xfrm>
              <a:off x="1619" y="3757"/>
              <a:ext cx="25" cy="20"/>
            </a:xfrm>
            <a:custGeom>
              <a:avLst/>
              <a:gdLst>
                <a:gd name="T0" fmla="*/ 26 w 24"/>
                <a:gd name="T1" fmla="*/ 14 h 18"/>
                <a:gd name="T2" fmla="*/ 20 w 24"/>
                <a:gd name="T3" fmla="*/ 8 h 18"/>
                <a:gd name="T4" fmla="*/ 14 w 24"/>
                <a:gd name="T5" fmla="*/ 8 h 18"/>
                <a:gd name="T6" fmla="*/ 14 w 24"/>
                <a:gd name="T7" fmla="*/ 8 h 18"/>
                <a:gd name="T8" fmla="*/ 6 w 24"/>
                <a:gd name="T9" fmla="*/ 0 h 18"/>
                <a:gd name="T10" fmla="*/ 0 w 24"/>
                <a:gd name="T11" fmla="*/ 8 h 18"/>
                <a:gd name="T12" fmla="*/ 0 w 24"/>
                <a:gd name="T13" fmla="*/ 14 h 18"/>
                <a:gd name="T14" fmla="*/ 0 w 24"/>
                <a:gd name="T15" fmla="*/ 22 h 18"/>
                <a:gd name="T16" fmla="*/ 6 w 24"/>
                <a:gd name="T17" fmla="*/ 22 h 18"/>
                <a:gd name="T18" fmla="*/ 14 w 24"/>
                <a:gd name="T19" fmla="*/ 22 h 18"/>
                <a:gd name="T20" fmla="*/ 6 w 24"/>
                <a:gd name="T21" fmla="*/ 14 h 18"/>
                <a:gd name="T22" fmla="*/ 26 w 24"/>
                <a:gd name="T23" fmla="*/ 14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8" name="Freeform 4300"/>
            <p:cNvSpPr>
              <a:spLocks/>
            </p:cNvSpPr>
            <p:nvPr/>
          </p:nvSpPr>
          <p:spPr bwMode="auto">
            <a:xfrm>
              <a:off x="1601" y="3764"/>
              <a:ext cx="18" cy="13"/>
            </a:xfrm>
            <a:custGeom>
              <a:avLst/>
              <a:gdLst>
                <a:gd name="T0" fmla="*/ 6 w 18"/>
                <a:gd name="T1" fmla="*/ 0 h 12"/>
                <a:gd name="T2" fmla="*/ 0 w 18"/>
                <a:gd name="T3" fmla="*/ 0 h 12"/>
                <a:gd name="T4" fmla="*/ 18 w 18"/>
                <a:gd name="T5" fmla="*/ 0 h 12"/>
                <a:gd name="T6" fmla="*/ 6 w 18"/>
                <a:gd name="T7" fmla="*/ 8 h 12"/>
                <a:gd name="T8" fmla="*/ 0 w 18"/>
                <a:gd name="T9" fmla="*/ 14 h 12"/>
                <a:gd name="T10" fmla="*/ 6 w 18"/>
                <a:gd name="T11" fmla="*/ 8 h 12"/>
                <a:gd name="T12" fmla="*/ 0 w 18"/>
                <a:gd name="T13" fmla="*/ 8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9" name="Freeform 4301"/>
            <p:cNvSpPr>
              <a:spLocks/>
            </p:cNvSpPr>
            <p:nvPr/>
          </p:nvSpPr>
          <p:spPr bwMode="auto">
            <a:xfrm>
              <a:off x="2734" y="2995"/>
              <a:ext cx="236" cy="263"/>
            </a:xfrm>
            <a:custGeom>
              <a:avLst/>
              <a:gdLst>
                <a:gd name="T0" fmla="*/ 142 w 233"/>
                <a:gd name="T1" fmla="*/ 199 h 233"/>
                <a:gd name="T2" fmla="*/ 142 w 233"/>
                <a:gd name="T3" fmla="*/ 160 h 233"/>
                <a:gd name="T4" fmla="*/ 142 w 233"/>
                <a:gd name="T5" fmla="*/ 130 h 233"/>
                <a:gd name="T6" fmla="*/ 160 w 233"/>
                <a:gd name="T7" fmla="*/ 130 h 233"/>
                <a:gd name="T8" fmla="*/ 160 w 233"/>
                <a:gd name="T9" fmla="*/ 99 h 233"/>
                <a:gd name="T10" fmla="*/ 160 w 233"/>
                <a:gd name="T11" fmla="*/ 53 h 233"/>
                <a:gd name="T12" fmla="*/ 160 w 233"/>
                <a:gd name="T13" fmla="*/ 30 h 233"/>
                <a:gd name="T14" fmla="*/ 184 w 233"/>
                <a:gd name="T15" fmla="*/ 30 h 233"/>
                <a:gd name="T16" fmla="*/ 204 w 233"/>
                <a:gd name="T17" fmla="*/ 23 h 233"/>
                <a:gd name="T18" fmla="*/ 210 w 233"/>
                <a:gd name="T19" fmla="*/ 38 h 233"/>
                <a:gd name="T20" fmla="*/ 227 w 233"/>
                <a:gd name="T21" fmla="*/ 23 h 233"/>
                <a:gd name="T22" fmla="*/ 239 w 233"/>
                <a:gd name="T23" fmla="*/ 23 h 233"/>
                <a:gd name="T24" fmla="*/ 222 w 233"/>
                <a:gd name="T25" fmla="*/ 16 h 233"/>
                <a:gd name="T26" fmla="*/ 210 w 233"/>
                <a:gd name="T27" fmla="*/ 16 h 233"/>
                <a:gd name="T28" fmla="*/ 154 w 233"/>
                <a:gd name="T29" fmla="*/ 23 h 233"/>
                <a:gd name="T30" fmla="*/ 136 w 233"/>
                <a:gd name="T31" fmla="*/ 16 h 233"/>
                <a:gd name="T32" fmla="*/ 116 w 233"/>
                <a:gd name="T33" fmla="*/ 16 h 233"/>
                <a:gd name="T34" fmla="*/ 116 w 233"/>
                <a:gd name="T35" fmla="*/ 8 h 233"/>
                <a:gd name="T36" fmla="*/ 92 w 233"/>
                <a:gd name="T37" fmla="*/ 8 h 233"/>
                <a:gd name="T38" fmla="*/ 74 w 233"/>
                <a:gd name="T39" fmla="*/ 8 h 233"/>
                <a:gd name="T40" fmla="*/ 30 w 233"/>
                <a:gd name="T41" fmla="*/ 8 h 233"/>
                <a:gd name="T42" fmla="*/ 18 w 233"/>
                <a:gd name="T43" fmla="*/ 0 h 233"/>
                <a:gd name="T44" fmla="*/ 0 w 233"/>
                <a:gd name="T45" fmla="*/ 8 h 233"/>
                <a:gd name="T46" fmla="*/ 0 w 233"/>
                <a:gd name="T47" fmla="*/ 23 h 233"/>
                <a:gd name="T48" fmla="*/ 44 w 233"/>
                <a:gd name="T49" fmla="*/ 146 h 233"/>
                <a:gd name="T50" fmla="*/ 50 w 233"/>
                <a:gd name="T51" fmla="*/ 152 h 233"/>
                <a:gd name="T52" fmla="*/ 44 w 233"/>
                <a:gd name="T53" fmla="*/ 152 h 233"/>
                <a:gd name="T54" fmla="*/ 50 w 233"/>
                <a:gd name="T55" fmla="*/ 228 h 233"/>
                <a:gd name="T56" fmla="*/ 56 w 233"/>
                <a:gd name="T57" fmla="*/ 258 h 233"/>
                <a:gd name="T58" fmla="*/ 68 w 233"/>
                <a:gd name="T59" fmla="*/ 274 h 233"/>
                <a:gd name="T60" fmla="*/ 74 w 233"/>
                <a:gd name="T61" fmla="*/ 289 h 233"/>
                <a:gd name="T62" fmla="*/ 86 w 233"/>
                <a:gd name="T63" fmla="*/ 281 h 233"/>
                <a:gd name="T64" fmla="*/ 92 w 233"/>
                <a:gd name="T65" fmla="*/ 297 h 233"/>
                <a:gd name="T66" fmla="*/ 116 w 233"/>
                <a:gd name="T67" fmla="*/ 297 h 233"/>
                <a:gd name="T68" fmla="*/ 136 w 233"/>
                <a:gd name="T69" fmla="*/ 289 h 233"/>
                <a:gd name="T70" fmla="*/ 136 w 233"/>
                <a:gd name="T71" fmla="*/ 266 h 233"/>
                <a:gd name="T72" fmla="*/ 136 w 233"/>
                <a:gd name="T73" fmla="*/ 244 h 233"/>
                <a:gd name="T74" fmla="*/ 136 w 233"/>
                <a:gd name="T75" fmla="*/ 220 h 233"/>
                <a:gd name="T76" fmla="*/ 142 w 233"/>
                <a:gd name="T77" fmla="*/ 199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0" name="Freeform 4302"/>
            <p:cNvSpPr>
              <a:spLocks/>
            </p:cNvSpPr>
            <p:nvPr/>
          </p:nvSpPr>
          <p:spPr bwMode="auto">
            <a:xfrm>
              <a:off x="1293" y="2833"/>
              <a:ext cx="223" cy="291"/>
            </a:xfrm>
            <a:custGeom>
              <a:avLst/>
              <a:gdLst>
                <a:gd name="T0" fmla="*/ 151 w 221"/>
                <a:gd name="T1" fmla="*/ 259 h 258"/>
                <a:gd name="T2" fmla="*/ 145 w 221"/>
                <a:gd name="T3" fmla="*/ 290 h 258"/>
                <a:gd name="T4" fmla="*/ 139 w 221"/>
                <a:gd name="T5" fmla="*/ 312 h 258"/>
                <a:gd name="T6" fmla="*/ 139 w 221"/>
                <a:gd name="T7" fmla="*/ 312 h 258"/>
                <a:gd name="T8" fmla="*/ 115 w 221"/>
                <a:gd name="T9" fmla="*/ 312 h 258"/>
                <a:gd name="T10" fmla="*/ 109 w 221"/>
                <a:gd name="T11" fmla="*/ 328 h 258"/>
                <a:gd name="T12" fmla="*/ 103 w 221"/>
                <a:gd name="T13" fmla="*/ 312 h 258"/>
                <a:gd name="T14" fmla="*/ 79 w 221"/>
                <a:gd name="T15" fmla="*/ 306 h 258"/>
                <a:gd name="T16" fmla="*/ 79 w 221"/>
                <a:gd name="T17" fmla="*/ 306 h 258"/>
                <a:gd name="T18" fmla="*/ 61 w 221"/>
                <a:gd name="T19" fmla="*/ 328 h 258"/>
                <a:gd name="T20" fmla="*/ 47 w 221"/>
                <a:gd name="T21" fmla="*/ 328 h 258"/>
                <a:gd name="T22" fmla="*/ 41 w 221"/>
                <a:gd name="T23" fmla="*/ 306 h 258"/>
                <a:gd name="T24" fmla="*/ 35 w 221"/>
                <a:gd name="T25" fmla="*/ 282 h 258"/>
                <a:gd name="T26" fmla="*/ 29 w 221"/>
                <a:gd name="T27" fmla="*/ 259 h 258"/>
                <a:gd name="T28" fmla="*/ 29 w 221"/>
                <a:gd name="T29" fmla="*/ 245 h 258"/>
                <a:gd name="T30" fmla="*/ 24 w 221"/>
                <a:gd name="T31" fmla="*/ 221 h 258"/>
                <a:gd name="T32" fmla="*/ 18 w 221"/>
                <a:gd name="T33" fmla="*/ 206 h 258"/>
                <a:gd name="T34" fmla="*/ 12 w 221"/>
                <a:gd name="T35" fmla="*/ 199 h 258"/>
                <a:gd name="T36" fmla="*/ 12 w 221"/>
                <a:gd name="T37" fmla="*/ 183 h 258"/>
                <a:gd name="T38" fmla="*/ 18 w 221"/>
                <a:gd name="T39" fmla="*/ 160 h 258"/>
                <a:gd name="T40" fmla="*/ 12 w 221"/>
                <a:gd name="T41" fmla="*/ 160 h 258"/>
                <a:gd name="T42" fmla="*/ 12 w 221"/>
                <a:gd name="T43" fmla="*/ 138 h 258"/>
                <a:gd name="T44" fmla="*/ 12 w 221"/>
                <a:gd name="T45" fmla="*/ 122 h 258"/>
                <a:gd name="T46" fmla="*/ 12 w 221"/>
                <a:gd name="T47" fmla="*/ 107 h 258"/>
                <a:gd name="T48" fmla="*/ 12 w 221"/>
                <a:gd name="T49" fmla="*/ 77 h 258"/>
                <a:gd name="T50" fmla="*/ 18 w 221"/>
                <a:gd name="T51" fmla="*/ 69 h 258"/>
                <a:gd name="T52" fmla="*/ 6 w 221"/>
                <a:gd name="T53" fmla="*/ 46 h 258"/>
                <a:gd name="T54" fmla="*/ 0 w 221"/>
                <a:gd name="T55" fmla="*/ 30 h 258"/>
                <a:gd name="T56" fmla="*/ 24 w 221"/>
                <a:gd name="T57" fmla="*/ 30 h 258"/>
                <a:gd name="T58" fmla="*/ 29 w 221"/>
                <a:gd name="T59" fmla="*/ 23 h 258"/>
                <a:gd name="T60" fmla="*/ 41 w 221"/>
                <a:gd name="T61" fmla="*/ 8 h 258"/>
                <a:gd name="T62" fmla="*/ 61 w 221"/>
                <a:gd name="T63" fmla="*/ 0 h 258"/>
                <a:gd name="T64" fmla="*/ 73 w 221"/>
                <a:gd name="T65" fmla="*/ 0 h 258"/>
                <a:gd name="T66" fmla="*/ 79 w 221"/>
                <a:gd name="T67" fmla="*/ 46 h 258"/>
                <a:gd name="T68" fmla="*/ 91 w 221"/>
                <a:gd name="T69" fmla="*/ 61 h 258"/>
                <a:gd name="T70" fmla="*/ 103 w 221"/>
                <a:gd name="T71" fmla="*/ 69 h 258"/>
                <a:gd name="T72" fmla="*/ 121 w 221"/>
                <a:gd name="T73" fmla="*/ 77 h 258"/>
                <a:gd name="T74" fmla="*/ 139 w 221"/>
                <a:gd name="T75" fmla="*/ 91 h 258"/>
                <a:gd name="T76" fmla="*/ 157 w 221"/>
                <a:gd name="T77" fmla="*/ 99 h 258"/>
                <a:gd name="T78" fmla="*/ 163 w 221"/>
                <a:gd name="T79" fmla="*/ 107 h 258"/>
                <a:gd name="T80" fmla="*/ 171 w 221"/>
                <a:gd name="T81" fmla="*/ 138 h 258"/>
                <a:gd name="T82" fmla="*/ 163 w 221"/>
                <a:gd name="T83" fmla="*/ 138 h 258"/>
                <a:gd name="T84" fmla="*/ 171 w 221"/>
                <a:gd name="T85" fmla="*/ 146 h 258"/>
                <a:gd name="T86" fmla="*/ 177 w 221"/>
                <a:gd name="T87" fmla="*/ 160 h 258"/>
                <a:gd name="T88" fmla="*/ 189 w 221"/>
                <a:gd name="T89" fmla="*/ 168 h 258"/>
                <a:gd name="T90" fmla="*/ 207 w 221"/>
                <a:gd name="T91" fmla="*/ 168 h 258"/>
                <a:gd name="T92" fmla="*/ 207 w 221"/>
                <a:gd name="T93" fmla="*/ 191 h 258"/>
                <a:gd name="T94" fmla="*/ 219 w 221"/>
                <a:gd name="T95" fmla="*/ 206 h 258"/>
                <a:gd name="T96" fmla="*/ 225 w 221"/>
                <a:gd name="T97" fmla="*/ 213 h 258"/>
                <a:gd name="T98" fmla="*/ 219 w 221"/>
                <a:gd name="T99" fmla="*/ 229 h 258"/>
                <a:gd name="T100" fmla="*/ 213 w 221"/>
                <a:gd name="T101" fmla="*/ 252 h 258"/>
                <a:gd name="T102" fmla="*/ 219 w 221"/>
                <a:gd name="T103" fmla="*/ 259 h 258"/>
                <a:gd name="T104" fmla="*/ 213 w 221"/>
                <a:gd name="T105" fmla="*/ 259 h 258"/>
                <a:gd name="T106" fmla="*/ 213 w 221"/>
                <a:gd name="T107" fmla="*/ 259 h 258"/>
                <a:gd name="T108" fmla="*/ 201 w 221"/>
                <a:gd name="T109" fmla="*/ 245 h 258"/>
                <a:gd name="T110" fmla="*/ 151 w 221"/>
                <a:gd name="T111" fmla="*/ 252 h 258"/>
                <a:gd name="T112" fmla="*/ 151 w 221"/>
                <a:gd name="T113" fmla="*/ 259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1" name="Freeform 4303"/>
            <p:cNvSpPr>
              <a:spLocks/>
            </p:cNvSpPr>
            <p:nvPr/>
          </p:nvSpPr>
          <p:spPr bwMode="auto">
            <a:xfrm>
              <a:off x="2875" y="3016"/>
              <a:ext cx="163" cy="201"/>
            </a:xfrm>
            <a:custGeom>
              <a:avLst/>
              <a:gdLst>
                <a:gd name="T0" fmla="*/ 0 w 161"/>
                <a:gd name="T1" fmla="*/ 174 h 179"/>
                <a:gd name="T2" fmla="*/ 0 w 161"/>
                <a:gd name="T3" fmla="*/ 136 h 179"/>
                <a:gd name="T4" fmla="*/ 0 w 161"/>
                <a:gd name="T5" fmla="*/ 106 h 179"/>
                <a:gd name="T6" fmla="*/ 18 w 161"/>
                <a:gd name="T7" fmla="*/ 106 h 179"/>
                <a:gd name="T8" fmla="*/ 18 w 161"/>
                <a:gd name="T9" fmla="*/ 75 h 179"/>
                <a:gd name="T10" fmla="*/ 18 w 161"/>
                <a:gd name="T11" fmla="*/ 30 h 179"/>
                <a:gd name="T12" fmla="*/ 18 w 161"/>
                <a:gd name="T13" fmla="*/ 8 h 179"/>
                <a:gd name="T14" fmla="*/ 44 w 161"/>
                <a:gd name="T15" fmla="*/ 8 h 179"/>
                <a:gd name="T16" fmla="*/ 62 w 161"/>
                <a:gd name="T17" fmla="*/ 0 h 179"/>
                <a:gd name="T18" fmla="*/ 68 w 161"/>
                <a:gd name="T19" fmla="*/ 15 h 179"/>
                <a:gd name="T20" fmla="*/ 85 w 161"/>
                <a:gd name="T21" fmla="*/ 0 h 179"/>
                <a:gd name="T22" fmla="*/ 97 w 161"/>
                <a:gd name="T23" fmla="*/ 0 h 179"/>
                <a:gd name="T24" fmla="*/ 103 w 161"/>
                <a:gd name="T25" fmla="*/ 22 h 179"/>
                <a:gd name="T26" fmla="*/ 115 w 161"/>
                <a:gd name="T27" fmla="*/ 45 h 179"/>
                <a:gd name="T28" fmla="*/ 129 w 161"/>
                <a:gd name="T29" fmla="*/ 61 h 179"/>
                <a:gd name="T30" fmla="*/ 135 w 161"/>
                <a:gd name="T31" fmla="*/ 61 h 179"/>
                <a:gd name="T32" fmla="*/ 141 w 161"/>
                <a:gd name="T33" fmla="*/ 68 h 179"/>
                <a:gd name="T34" fmla="*/ 147 w 161"/>
                <a:gd name="T35" fmla="*/ 91 h 179"/>
                <a:gd name="T36" fmla="*/ 159 w 161"/>
                <a:gd name="T37" fmla="*/ 99 h 179"/>
                <a:gd name="T38" fmla="*/ 165 w 161"/>
                <a:gd name="T39" fmla="*/ 106 h 179"/>
                <a:gd name="T40" fmla="*/ 165 w 161"/>
                <a:gd name="T41" fmla="*/ 106 h 179"/>
                <a:gd name="T42" fmla="*/ 141 w 161"/>
                <a:gd name="T43" fmla="*/ 129 h 179"/>
                <a:gd name="T44" fmla="*/ 121 w 161"/>
                <a:gd name="T45" fmla="*/ 144 h 179"/>
                <a:gd name="T46" fmla="*/ 109 w 161"/>
                <a:gd name="T47" fmla="*/ 166 h 179"/>
                <a:gd name="T48" fmla="*/ 103 w 161"/>
                <a:gd name="T49" fmla="*/ 174 h 179"/>
                <a:gd name="T50" fmla="*/ 91 w 161"/>
                <a:gd name="T51" fmla="*/ 195 h 179"/>
                <a:gd name="T52" fmla="*/ 68 w 161"/>
                <a:gd name="T53" fmla="*/ 189 h 179"/>
                <a:gd name="T54" fmla="*/ 50 w 161"/>
                <a:gd name="T55" fmla="*/ 189 h 179"/>
                <a:gd name="T56" fmla="*/ 44 w 161"/>
                <a:gd name="T57" fmla="*/ 203 h 179"/>
                <a:gd name="T58" fmla="*/ 30 w 161"/>
                <a:gd name="T59" fmla="*/ 218 h 179"/>
                <a:gd name="T60" fmla="*/ 12 w 161"/>
                <a:gd name="T61" fmla="*/ 226 h 179"/>
                <a:gd name="T62" fmla="*/ 6 w 161"/>
                <a:gd name="T63" fmla="*/ 218 h 179"/>
                <a:gd name="T64" fmla="*/ 12 w 161"/>
                <a:gd name="T65" fmla="*/ 195 h 179"/>
                <a:gd name="T66" fmla="*/ 0 w 161"/>
                <a:gd name="T67" fmla="*/ 174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2" name="Freeform 4304"/>
            <p:cNvSpPr>
              <a:spLocks/>
            </p:cNvSpPr>
            <p:nvPr/>
          </p:nvSpPr>
          <p:spPr bwMode="auto">
            <a:xfrm>
              <a:off x="3291" y="2867"/>
              <a:ext cx="6" cy="13"/>
            </a:xfrm>
            <a:custGeom>
              <a:avLst/>
              <a:gdLst>
                <a:gd name="T0" fmla="*/ 6 w 6"/>
                <a:gd name="T1" fmla="*/ 14 h 12"/>
                <a:gd name="T2" fmla="*/ 0 w 6"/>
                <a:gd name="T3" fmla="*/ 14 h 12"/>
                <a:gd name="T4" fmla="*/ 0 w 6"/>
                <a:gd name="T5" fmla="*/ 0 h 12"/>
                <a:gd name="T6" fmla="*/ 6 w 6"/>
                <a:gd name="T7" fmla="*/ 1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3" name="Freeform 4305"/>
            <p:cNvSpPr>
              <a:spLocks/>
            </p:cNvSpPr>
            <p:nvPr/>
          </p:nvSpPr>
          <p:spPr bwMode="auto">
            <a:xfrm>
              <a:off x="2988" y="3258"/>
              <a:ext cx="43" cy="40"/>
            </a:xfrm>
            <a:custGeom>
              <a:avLst/>
              <a:gdLst>
                <a:gd name="T0" fmla="*/ 18 w 42"/>
                <a:gd name="T1" fmla="*/ 0 h 36"/>
                <a:gd name="T2" fmla="*/ 0 w 42"/>
                <a:gd name="T3" fmla="*/ 22 h 36"/>
                <a:gd name="T4" fmla="*/ 12 w 42"/>
                <a:gd name="T5" fmla="*/ 44 h 36"/>
                <a:gd name="T6" fmla="*/ 18 w 42"/>
                <a:gd name="T7" fmla="*/ 37 h 36"/>
                <a:gd name="T8" fmla="*/ 38 w 42"/>
                <a:gd name="T9" fmla="*/ 22 h 36"/>
                <a:gd name="T10" fmla="*/ 44 w 42"/>
                <a:gd name="T11" fmla="*/ 8 h 36"/>
                <a:gd name="T12" fmla="*/ 26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4" name="Freeform 4306"/>
            <p:cNvSpPr>
              <a:spLocks/>
            </p:cNvSpPr>
            <p:nvPr/>
          </p:nvSpPr>
          <p:spPr bwMode="auto">
            <a:xfrm>
              <a:off x="3281" y="2887"/>
              <a:ext cx="138" cy="298"/>
            </a:xfrm>
            <a:custGeom>
              <a:avLst/>
              <a:gdLst>
                <a:gd name="T0" fmla="*/ 47 w 137"/>
                <a:gd name="T1" fmla="*/ 91 h 264"/>
                <a:gd name="T2" fmla="*/ 41 w 137"/>
                <a:gd name="T3" fmla="*/ 91 h 264"/>
                <a:gd name="T4" fmla="*/ 29 w 137"/>
                <a:gd name="T5" fmla="*/ 107 h 264"/>
                <a:gd name="T6" fmla="*/ 23 w 137"/>
                <a:gd name="T7" fmla="*/ 122 h 264"/>
                <a:gd name="T8" fmla="*/ 17 w 137"/>
                <a:gd name="T9" fmla="*/ 146 h 264"/>
                <a:gd name="T10" fmla="*/ 23 w 137"/>
                <a:gd name="T11" fmla="*/ 168 h 264"/>
                <a:gd name="T12" fmla="*/ 23 w 137"/>
                <a:gd name="T13" fmla="*/ 199 h 264"/>
                <a:gd name="T14" fmla="*/ 11 w 137"/>
                <a:gd name="T15" fmla="*/ 214 h 264"/>
                <a:gd name="T16" fmla="*/ 5 w 137"/>
                <a:gd name="T17" fmla="*/ 229 h 264"/>
                <a:gd name="T18" fmla="*/ 0 w 137"/>
                <a:gd name="T19" fmla="*/ 268 h 264"/>
                <a:gd name="T20" fmla="*/ 5 w 137"/>
                <a:gd name="T21" fmla="*/ 290 h 264"/>
                <a:gd name="T22" fmla="*/ 11 w 137"/>
                <a:gd name="T23" fmla="*/ 328 h 264"/>
                <a:gd name="T24" fmla="*/ 35 w 137"/>
                <a:gd name="T25" fmla="*/ 336 h 264"/>
                <a:gd name="T26" fmla="*/ 47 w 137"/>
                <a:gd name="T27" fmla="*/ 328 h 264"/>
                <a:gd name="T28" fmla="*/ 65 w 137"/>
                <a:gd name="T29" fmla="*/ 321 h 264"/>
                <a:gd name="T30" fmla="*/ 73 w 137"/>
                <a:gd name="T31" fmla="*/ 298 h 264"/>
                <a:gd name="T32" fmla="*/ 79 w 137"/>
                <a:gd name="T33" fmla="*/ 275 h 264"/>
                <a:gd name="T34" fmla="*/ 85 w 137"/>
                <a:gd name="T35" fmla="*/ 253 h 264"/>
                <a:gd name="T36" fmla="*/ 91 w 137"/>
                <a:gd name="T37" fmla="*/ 229 h 264"/>
                <a:gd name="T38" fmla="*/ 97 w 137"/>
                <a:gd name="T39" fmla="*/ 207 h 264"/>
                <a:gd name="T40" fmla="*/ 103 w 137"/>
                <a:gd name="T41" fmla="*/ 184 h 264"/>
                <a:gd name="T42" fmla="*/ 109 w 137"/>
                <a:gd name="T43" fmla="*/ 160 h 264"/>
                <a:gd name="T44" fmla="*/ 115 w 137"/>
                <a:gd name="T45" fmla="*/ 138 h 264"/>
                <a:gd name="T46" fmla="*/ 121 w 137"/>
                <a:gd name="T47" fmla="*/ 115 h 264"/>
                <a:gd name="T48" fmla="*/ 121 w 137"/>
                <a:gd name="T49" fmla="*/ 85 h 264"/>
                <a:gd name="T50" fmla="*/ 133 w 137"/>
                <a:gd name="T51" fmla="*/ 91 h 264"/>
                <a:gd name="T52" fmla="*/ 139 w 137"/>
                <a:gd name="T53" fmla="*/ 77 h 264"/>
                <a:gd name="T54" fmla="*/ 133 w 137"/>
                <a:gd name="T55" fmla="*/ 46 h 264"/>
                <a:gd name="T56" fmla="*/ 127 w 137"/>
                <a:gd name="T57" fmla="*/ 16 h 264"/>
                <a:gd name="T58" fmla="*/ 121 w 137"/>
                <a:gd name="T59" fmla="*/ 0 h 264"/>
                <a:gd name="T60" fmla="*/ 115 w 137"/>
                <a:gd name="T61" fmla="*/ 0 h 264"/>
                <a:gd name="T62" fmla="*/ 109 w 137"/>
                <a:gd name="T63" fmla="*/ 8 h 264"/>
                <a:gd name="T64" fmla="*/ 109 w 137"/>
                <a:gd name="T65" fmla="*/ 30 h 264"/>
                <a:gd name="T66" fmla="*/ 103 w 137"/>
                <a:gd name="T67" fmla="*/ 38 h 264"/>
                <a:gd name="T68" fmla="*/ 97 w 137"/>
                <a:gd name="T69" fmla="*/ 38 h 264"/>
                <a:gd name="T70" fmla="*/ 91 w 137"/>
                <a:gd name="T71" fmla="*/ 38 h 264"/>
                <a:gd name="T72" fmla="*/ 91 w 137"/>
                <a:gd name="T73" fmla="*/ 46 h 264"/>
                <a:gd name="T74" fmla="*/ 91 w 137"/>
                <a:gd name="T75" fmla="*/ 61 h 264"/>
                <a:gd name="T76" fmla="*/ 91 w 137"/>
                <a:gd name="T77" fmla="*/ 61 h 264"/>
                <a:gd name="T78" fmla="*/ 85 w 137"/>
                <a:gd name="T79" fmla="*/ 69 h 264"/>
                <a:gd name="T80" fmla="*/ 85 w 137"/>
                <a:gd name="T81" fmla="*/ 61 h 264"/>
                <a:gd name="T82" fmla="*/ 79 w 137"/>
                <a:gd name="T83" fmla="*/ 77 h 264"/>
                <a:gd name="T84" fmla="*/ 73 w 137"/>
                <a:gd name="T85" fmla="*/ 85 h 264"/>
                <a:gd name="T86" fmla="*/ 73 w 137"/>
                <a:gd name="T87" fmla="*/ 77 h 264"/>
                <a:gd name="T88" fmla="*/ 65 w 137"/>
                <a:gd name="T89" fmla="*/ 91 h 264"/>
                <a:gd name="T90" fmla="*/ 47 w 137"/>
                <a:gd name="T91" fmla="*/ 91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5" name="Freeform 4307"/>
            <p:cNvSpPr>
              <a:spLocks/>
            </p:cNvSpPr>
            <p:nvPr/>
          </p:nvSpPr>
          <p:spPr bwMode="auto">
            <a:xfrm>
              <a:off x="3104" y="2826"/>
              <a:ext cx="56" cy="169"/>
            </a:xfrm>
            <a:custGeom>
              <a:avLst/>
              <a:gdLst>
                <a:gd name="T0" fmla="*/ 32 w 54"/>
                <a:gd name="T1" fmla="*/ 137 h 150"/>
                <a:gd name="T2" fmla="*/ 26 w 54"/>
                <a:gd name="T3" fmla="*/ 160 h 150"/>
                <a:gd name="T4" fmla="*/ 38 w 54"/>
                <a:gd name="T5" fmla="*/ 175 h 150"/>
                <a:gd name="T6" fmla="*/ 46 w 54"/>
                <a:gd name="T7" fmla="*/ 190 h 150"/>
                <a:gd name="T8" fmla="*/ 46 w 54"/>
                <a:gd name="T9" fmla="*/ 175 h 150"/>
                <a:gd name="T10" fmla="*/ 52 w 54"/>
                <a:gd name="T11" fmla="*/ 168 h 150"/>
                <a:gd name="T12" fmla="*/ 58 w 54"/>
                <a:gd name="T13" fmla="*/ 130 h 150"/>
                <a:gd name="T14" fmla="*/ 46 w 54"/>
                <a:gd name="T15" fmla="*/ 114 h 150"/>
                <a:gd name="T16" fmla="*/ 38 w 54"/>
                <a:gd name="T17" fmla="*/ 99 h 150"/>
                <a:gd name="T18" fmla="*/ 32 w 54"/>
                <a:gd name="T19" fmla="*/ 77 h 150"/>
                <a:gd name="T20" fmla="*/ 38 w 54"/>
                <a:gd name="T21" fmla="*/ 53 h 150"/>
                <a:gd name="T22" fmla="*/ 46 w 54"/>
                <a:gd name="T23" fmla="*/ 53 h 150"/>
                <a:gd name="T24" fmla="*/ 46 w 54"/>
                <a:gd name="T25" fmla="*/ 53 h 150"/>
                <a:gd name="T26" fmla="*/ 38 w 54"/>
                <a:gd name="T27" fmla="*/ 30 h 150"/>
                <a:gd name="T28" fmla="*/ 32 w 54"/>
                <a:gd name="T29" fmla="*/ 8 h 150"/>
                <a:gd name="T30" fmla="*/ 26 w 54"/>
                <a:gd name="T31" fmla="*/ 0 h 150"/>
                <a:gd name="T32" fmla="*/ 6 w 54"/>
                <a:gd name="T33" fmla="*/ 0 h 150"/>
                <a:gd name="T34" fmla="*/ 6 w 54"/>
                <a:gd name="T35" fmla="*/ 0 h 150"/>
                <a:gd name="T36" fmla="*/ 20 w 54"/>
                <a:gd name="T37" fmla="*/ 23 h 150"/>
                <a:gd name="T38" fmla="*/ 12 w 54"/>
                <a:gd name="T39" fmla="*/ 30 h 150"/>
                <a:gd name="T40" fmla="*/ 12 w 54"/>
                <a:gd name="T41" fmla="*/ 53 h 150"/>
                <a:gd name="T42" fmla="*/ 12 w 54"/>
                <a:gd name="T43" fmla="*/ 69 h 150"/>
                <a:gd name="T44" fmla="*/ 12 w 54"/>
                <a:gd name="T45" fmla="*/ 77 h 150"/>
                <a:gd name="T46" fmla="*/ 0 w 54"/>
                <a:gd name="T47" fmla="*/ 99 h 150"/>
                <a:gd name="T48" fmla="*/ 6 w 54"/>
                <a:gd name="T49" fmla="*/ 114 h 150"/>
                <a:gd name="T50" fmla="*/ 12 w 54"/>
                <a:gd name="T51" fmla="*/ 122 h 150"/>
                <a:gd name="T52" fmla="*/ 26 w 54"/>
                <a:gd name="T53" fmla="*/ 122 h 150"/>
                <a:gd name="T54" fmla="*/ 32 w 54"/>
                <a:gd name="T55" fmla="*/ 137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6" name="Freeform 4308"/>
            <p:cNvSpPr>
              <a:spLocks/>
            </p:cNvSpPr>
            <p:nvPr/>
          </p:nvSpPr>
          <p:spPr bwMode="auto">
            <a:xfrm>
              <a:off x="3055" y="2847"/>
              <a:ext cx="188" cy="370"/>
            </a:xfrm>
            <a:custGeom>
              <a:avLst/>
              <a:gdLst>
                <a:gd name="T0" fmla="*/ 80 w 186"/>
                <a:gd name="T1" fmla="*/ 243 h 329"/>
                <a:gd name="T2" fmla="*/ 86 w 186"/>
                <a:gd name="T3" fmla="*/ 235 h 329"/>
                <a:gd name="T4" fmla="*/ 116 w 186"/>
                <a:gd name="T5" fmla="*/ 190 h 329"/>
                <a:gd name="T6" fmla="*/ 154 w 186"/>
                <a:gd name="T7" fmla="*/ 166 h 329"/>
                <a:gd name="T8" fmla="*/ 190 w 186"/>
                <a:gd name="T9" fmla="*/ 121 h 329"/>
                <a:gd name="T10" fmla="*/ 190 w 186"/>
                <a:gd name="T11" fmla="*/ 99 h 329"/>
                <a:gd name="T12" fmla="*/ 190 w 186"/>
                <a:gd name="T13" fmla="*/ 53 h 329"/>
                <a:gd name="T14" fmla="*/ 190 w 186"/>
                <a:gd name="T15" fmla="*/ 0 h 329"/>
                <a:gd name="T16" fmla="*/ 172 w 186"/>
                <a:gd name="T17" fmla="*/ 15 h 329"/>
                <a:gd name="T18" fmla="*/ 140 w 186"/>
                <a:gd name="T19" fmla="*/ 22 h 329"/>
                <a:gd name="T20" fmla="*/ 110 w 186"/>
                <a:gd name="T21" fmla="*/ 30 h 329"/>
                <a:gd name="T22" fmla="*/ 92 w 186"/>
                <a:gd name="T23" fmla="*/ 30 h 329"/>
                <a:gd name="T24" fmla="*/ 80 w 186"/>
                <a:gd name="T25" fmla="*/ 53 h 329"/>
                <a:gd name="T26" fmla="*/ 92 w 186"/>
                <a:gd name="T27" fmla="*/ 91 h 329"/>
                <a:gd name="T28" fmla="*/ 98 w 186"/>
                <a:gd name="T29" fmla="*/ 144 h 329"/>
                <a:gd name="T30" fmla="*/ 92 w 186"/>
                <a:gd name="T31" fmla="*/ 166 h 329"/>
                <a:gd name="T32" fmla="*/ 74 w 186"/>
                <a:gd name="T33" fmla="*/ 136 h 329"/>
                <a:gd name="T34" fmla="*/ 74 w 186"/>
                <a:gd name="T35" fmla="*/ 99 h 329"/>
                <a:gd name="T36" fmla="*/ 56 w 186"/>
                <a:gd name="T37" fmla="*/ 91 h 329"/>
                <a:gd name="T38" fmla="*/ 30 w 186"/>
                <a:gd name="T39" fmla="*/ 106 h 329"/>
                <a:gd name="T40" fmla="*/ 0 w 186"/>
                <a:gd name="T41" fmla="*/ 121 h 329"/>
                <a:gd name="T42" fmla="*/ 6 w 186"/>
                <a:gd name="T43" fmla="*/ 144 h 329"/>
                <a:gd name="T44" fmla="*/ 30 w 186"/>
                <a:gd name="T45" fmla="*/ 152 h 329"/>
                <a:gd name="T46" fmla="*/ 50 w 186"/>
                <a:gd name="T47" fmla="*/ 190 h 329"/>
                <a:gd name="T48" fmla="*/ 50 w 186"/>
                <a:gd name="T49" fmla="*/ 235 h 329"/>
                <a:gd name="T50" fmla="*/ 36 w 186"/>
                <a:gd name="T51" fmla="*/ 273 h 329"/>
                <a:gd name="T52" fmla="*/ 18 w 186"/>
                <a:gd name="T53" fmla="*/ 304 h 329"/>
                <a:gd name="T54" fmla="*/ 24 w 186"/>
                <a:gd name="T55" fmla="*/ 342 h 329"/>
                <a:gd name="T56" fmla="*/ 24 w 186"/>
                <a:gd name="T57" fmla="*/ 394 h 329"/>
                <a:gd name="T58" fmla="*/ 36 w 186"/>
                <a:gd name="T59" fmla="*/ 416 h 329"/>
                <a:gd name="T60" fmla="*/ 36 w 186"/>
                <a:gd name="T61" fmla="*/ 394 h 329"/>
                <a:gd name="T62" fmla="*/ 86 w 186"/>
                <a:gd name="T63" fmla="*/ 349 h 329"/>
                <a:gd name="T64" fmla="*/ 86 w 186"/>
                <a:gd name="T65" fmla="*/ 318 h 329"/>
                <a:gd name="T66" fmla="*/ 86 w 186"/>
                <a:gd name="T67" fmla="*/ 304 h 329"/>
                <a:gd name="T68" fmla="*/ 80 w 186"/>
                <a:gd name="T69" fmla="*/ 258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7" name="Freeform 4309"/>
            <p:cNvSpPr>
              <a:spLocks/>
            </p:cNvSpPr>
            <p:nvPr/>
          </p:nvSpPr>
          <p:spPr bwMode="auto">
            <a:xfrm>
              <a:off x="2807" y="3110"/>
              <a:ext cx="285" cy="283"/>
            </a:xfrm>
            <a:custGeom>
              <a:avLst/>
              <a:gdLst>
                <a:gd name="T0" fmla="*/ 62 w 281"/>
                <a:gd name="T1" fmla="*/ 90 h 251"/>
                <a:gd name="T2" fmla="*/ 62 w 281"/>
                <a:gd name="T3" fmla="*/ 136 h 251"/>
                <a:gd name="T4" fmla="*/ 44 w 281"/>
                <a:gd name="T5" fmla="*/ 167 h 251"/>
                <a:gd name="T6" fmla="*/ 12 w 281"/>
                <a:gd name="T7" fmla="*/ 151 h 251"/>
                <a:gd name="T8" fmla="*/ 6 w 281"/>
                <a:gd name="T9" fmla="*/ 189 h 251"/>
                <a:gd name="T10" fmla="*/ 24 w 281"/>
                <a:gd name="T11" fmla="*/ 236 h 251"/>
                <a:gd name="T12" fmla="*/ 24 w 281"/>
                <a:gd name="T13" fmla="*/ 266 h 251"/>
                <a:gd name="T14" fmla="*/ 30 w 281"/>
                <a:gd name="T15" fmla="*/ 303 h 251"/>
                <a:gd name="T16" fmla="*/ 44 w 281"/>
                <a:gd name="T17" fmla="*/ 311 h 251"/>
                <a:gd name="T18" fmla="*/ 74 w 281"/>
                <a:gd name="T19" fmla="*/ 311 h 251"/>
                <a:gd name="T20" fmla="*/ 112 w 281"/>
                <a:gd name="T21" fmla="*/ 303 h 251"/>
                <a:gd name="T22" fmla="*/ 153 w 281"/>
                <a:gd name="T23" fmla="*/ 297 h 251"/>
                <a:gd name="T24" fmla="*/ 185 w 281"/>
                <a:gd name="T25" fmla="*/ 281 h 251"/>
                <a:gd name="T26" fmla="*/ 215 w 281"/>
                <a:gd name="T27" fmla="*/ 250 h 251"/>
                <a:gd name="T28" fmla="*/ 245 w 281"/>
                <a:gd name="T29" fmla="*/ 205 h 251"/>
                <a:gd name="T30" fmla="*/ 271 w 281"/>
                <a:gd name="T31" fmla="*/ 167 h 251"/>
                <a:gd name="T32" fmla="*/ 289 w 281"/>
                <a:gd name="T33" fmla="*/ 121 h 251"/>
                <a:gd name="T34" fmla="*/ 277 w 281"/>
                <a:gd name="T35" fmla="*/ 129 h 251"/>
                <a:gd name="T36" fmla="*/ 259 w 281"/>
                <a:gd name="T37" fmla="*/ 106 h 251"/>
                <a:gd name="T38" fmla="*/ 277 w 281"/>
                <a:gd name="T39" fmla="*/ 98 h 251"/>
                <a:gd name="T40" fmla="*/ 277 w 281"/>
                <a:gd name="T41" fmla="*/ 46 h 251"/>
                <a:gd name="T42" fmla="*/ 271 w 281"/>
                <a:gd name="T43" fmla="*/ 8 h 251"/>
                <a:gd name="T44" fmla="*/ 233 w 281"/>
                <a:gd name="T45" fmla="*/ 0 h 251"/>
                <a:gd name="T46" fmla="*/ 209 w 281"/>
                <a:gd name="T47" fmla="*/ 23 h 251"/>
                <a:gd name="T48" fmla="*/ 177 w 281"/>
                <a:gd name="T49" fmla="*/ 61 h 251"/>
                <a:gd name="T50" fmla="*/ 159 w 281"/>
                <a:gd name="T51" fmla="*/ 90 h 251"/>
                <a:gd name="T52" fmla="*/ 118 w 281"/>
                <a:gd name="T53" fmla="*/ 83 h 251"/>
                <a:gd name="T54" fmla="*/ 98 w 281"/>
                <a:gd name="T55" fmla="*/ 113 h 251"/>
                <a:gd name="T56" fmla="*/ 74 w 281"/>
                <a:gd name="T57" fmla="*/ 113 h 251"/>
                <a:gd name="T58" fmla="*/ 68 w 281"/>
                <a:gd name="T59" fmla="*/ 69 h 251"/>
                <a:gd name="T60" fmla="*/ 185 w 281"/>
                <a:gd name="T61" fmla="*/ 189 h 251"/>
                <a:gd name="T62" fmla="*/ 203 w 281"/>
                <a:gd name="T63" fmla="*/ 205 h 251"/>
                <a:gd name="T64" fmla="*/ 227 w 281"/>
                <a:gd name="T65" fmla="*/ 174 h 251"/>
                <a:gd name="T66" fmla="*/ 203 w 281"/>
                <a:gd name="T67" fmla="*/ 167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a typeface="ＭＳ Ｐゴシック" charset="0"/>
              </a:endParaRPr>
            </a:p>
          </p:txBody>
        </p:sp>
        <p:sp>
          <p:nvSpPr>
            <p:cNvPr id="258" name="Freeform 4310"/>
            <p:cNvSpPr>
              <a:spLocks/>
            </p:cNvSpPr>
            <p:nvPr/>
          </p:nvSpPr>
          <p:spPr bwMode="auto">
            <a:xfrm>
              <a:off x="2807" y="3110"/>
              <a:ext cx="285" cy="283"/>
            </a:xfrm>
            <a:custGeom>
              <a:avLst/>
              <a:gdLst>
                <a:gd name="T0" fmla="*/ 68 w 281"/>
                <a:gd name="T1" fmla="*/ 69 h 251"/>
                <a:gd name="T2" fmla="*/ 62 w 281"/>
                <a:gd name="T3" fmla="*/ 90 h 251"/>
                <a:gd name="T4" fmla="*/ 62 w 281"/>
                <a:gd name="T5" fmla="*/ 113 h 251"/>
                <a:gd name="T6" fmla="*/ 62 w 281"/>
                <a:gd name="T7" fmla="*/ 136 h 251"/>
                <a:gd name="T8" fmla="*/ 62 w 281"/>
                <a:gd name="T9" fmla="*/ 159 h 251"/>
                <a:gd name="T10" fmla="*/ 44 w 281"/>
                <a:gd name="T11" fmla="*/ 167 h 251"/>
                <a:gd name="T12" fmla="*/ 18 w 281"/>
                <a:gd name="T13" fmla="*/ 167 h 251"/>
                <a:gd name="T14" fmla="*/ 12 w 281"/>
                <a:gd name="T15" fmla="*/ 151 h 251"/>
                <a:gd name="T16" fmla="*/ 0 w 281"/>
                <a:gd name="T17" fmla="*/ 159 h 251"/>
                <a:gd name="T18" fmla="*/ 6 w 281"/>
                <a:gd name="T19" fmla="*/ 189 h 251"/>
                <a:gd name="T20" fmla="*/ 18 w 281"/>
                <a:gd name="T21" fmla="*/ 212 h 251"/>
                <a:gd name="T22" fmla="*/ 24 w 281"/>
                <a:gd name="T23" fmla="*/ 236 h 251"/>
                <a:gd name="T24" fmla="*/ 30 w 281"/>
                <a:gd name="T25" fmla="*/ 258 h 251"/>
                <a:gd name="T26" fmla="*/ 24 w 281"/>
                <a:gd name="T27" fmla="*/ 266 h 251"/>
                <a:gd name="T28" fmla="*/ 24 w 281"/>
                <a:gd name="T29" fmla="*/ 281 h 251"/>
                <a:gd name="T30" fmla="*/ 30 w 281"/>
                <a:gd name="T31" fmla="*/ 303 h 251"/>
                <a:gd name="T32" fmla="*/ 38 w 281"/>
                <a:gd name="T33" fmla="*/ 303 h 251"/>
                <a:gd name="T34" fmla="*/ 44 w 281"/>
                <a:gd name="T35" fmla="*/ 311 h 251"/>
                <a:gd name="T36" fmla="*/ 56 w 281"/>
                <a:gd name="T37" fmla="*/ 319 h 251"/>
                <a:gd name="T38" fmla="*/ 74 w 281"/>
                <a:gd name="T39" fmla="*/ 311 h 251"/>
                <a:gd name="T40" fmla="*/ 92 w 281"/>
                <a:gd name="T41" fmla="*/ 303 h 251"/>
                <a:gd name="T42" fmla="*/ 112 w 281"/>
                <a:gd name="T43" fmla="*/ 303 h 251"/>
                <a:gd name="T44" fmla="*/ 130 w 281"/>
                <a:gd name="T45" fmla="*/ 303 h 251"/>
                <a:gd name="T46" fmla="*/ 153 w 281"/>
                <a:gd name="T47" fmla="*/ 297 h 251"/>
                <a:gd name="T48" fmla="*/ 165 w 281"/>
                <a:gd name="T49" fmla="*/ 297 h 251"/>
                <a:gd name="T50" fmla="*/ 185 w 281"/>
                <a:gd name="T51" fmla="*/ 281 h 251"/>
                <a:gd name="T52" fmla="*/ 203 w 281"/>
                <a:gd name="T53" fmla="*/ 266 h 251"/>
                <a:gd name="T54" fmla="*/ 215 w 281"/>
                <a:gd name="T55" fmla="*/ 250 h 251"/>
                <a:gd name="T56" fmla="*/ 227 w 281"/>
                <a:gd name="T57" fmla="*/ 236 h 251"/>
                <a:gd name="T58" fmla="*/ 245 w 281"/>
                <a:gd name="T59" fmla="*/ 205 h 251"/>
                <a:gd name="T60" fmla="*/ 259 w 281"/>
                <a:gd name="T61" fmla="*/ 189 h 251"/>
                <a:gd name="T62" fmla="*/ 271 w 281"/>
                <a:gd name="T63" fmla="*/ 167 h 251"/>
                <a:gd name="T64" fmla="*/ 283 w 281"/>
                <a:gd name="T65" fmla="*/ 143 h 251"/>
                <a:gd name="T66" fmla="*/ 289 w 281"/>
                <a:gd name="T67" fmla="*/ 121 h 251"/>
                <a:gd name="T68" fmla="*/ 277 w 281"/>
                <a:gd name="T69" fmla="*/ 121 h 251"/>
                <a:gd name="T70" fmla="*/ 277 w 281"/>
                <a:gd name="T71" fmla="*/ 129 h 251"/>
                <a:gd name="T72" fmla="*/ 259 w 281"/>
                <a:gd name="T73" fmla="*/ 121 h 251"/>
                <a:gd name="T74" fmla="*/ 259 w 281"/>
                <a:gd name="T75" fmla="*/ 106 h 251"/>
                <a:gd name="T76" fmla="*/ 265 w 281"/>
                <a:gd name="T77" fmla="*/ 90 h 251"/>
                <a:gd name="T78" fmla="*/ 277 w 281"/>
                <a:gd name="T79" fmla="*/ 98 h 251"/>
                <a:gd name="T80" fmla="*/ 277 w 281"/>
                <a:gd name="T81" fmla="*/ 69 h 251"/>
                <a:gd name="T82" fmla="*/ 277 w 281"/>
                <a:gd name="T83" fmla="*/ 46 h 251"/>
                <a:gd name="T84" fmla="*/ 271 w 281"/>
                <a:gd name="T85" fmla="*/ 23 h 251"/>
                <a:gd name="T86" fmla="*/ 271 w 281"/>
                <a:gd name="T87" fmla="*/ 8 h 251"/>
                <a:gd name="T88" fmla="*/ 252 w 281"/>
                <a:gd name="T89" fmla="*/ 8 h 251"/>
                <a:gd name="T90" fmla="*/ 233 w 281"/>
                <a:gd name="T91" fmla="*/ 0 h 251"/>
                <a:gd name="T92" fmla="*/ 233 w 281"/>
                <a:gd name="T93" fmla="*/ 0 h 251"/>
                <a:gd name="T94" fmla="*/ 209 w 281"/>
                <a:gd name="T95" fmla="*/ 23 h 251"/>
                <a:gd name="T96" fmla="*/ 191 w 281"/>
                <a:gd name="T97" fmla="*/ 38 h 251"/>
                <a:gd name="T98" fmla="*/ 177 w 281"/>
                <a:gd name="T99" fmla="*/ 61 h 251"/>
                <a:gd name="T100" fmla="*/ 171 w 281"/>
                <a:gd name="T101" fmla="*/ 69 h 251"/>
                <a:gd name="T102" fmla="*/ 159 w 281"/>
                <a:gd name="T103" fmla="*/ 90 h 251"/>
                <a:gd name="T104" fmla="*/ 136 w 281"/>
                <a:gd name="T105" fmla="*/ 83 h 251"/>
                <a:gd name="T106" fmla="*/ 118 w 281"/>
                <a:gd name="T107" fmla="*/ 83 h 251"/>
                <a:gd name="T108" fmla="*/ 112 w 281"/>
                <a:gd name="T109" fmla="*/ 98 h 251"/>
                <a:gd name="T110" fmla="*/ 98 w 281"/>
                <a:gd name="T111" fmla="*/ 113 h 251"/>
                <a:gd name="T112" fmla="*/ 80 w 281"/>
                <a:gd name="T113" fmla="*/ 121 h 251"/>
                <a:gd name="T114" fmla="*/ 74 w 281"/>
                <a:gd name="T115" fmla="*/ 113 h 251"/>
                <a:gd name="T116" fmla="*/ 80 w 281"/>
                <a:gd name="T117" fmla="*/ 90 h 251"/>
                <a:gd name="T118" fmla="*/ 68 w 281"/>
                <a:gd name="T119" fmla="*/ 69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259" name="Freeform 4311"/>
            <p:cNvSpPr>
              <a:spLocks/>
            </p:cNvSpPr>
            <p:nvPr/>
          </p:nvSpPr>
          <p:spPr bwMode="auto">
            <a:xfrm>
              <a:off x="2988" y="3258"/>
              <a:ext cx="43" cy="40"/>
            </a:xfrm>
            <a:custGeom>
              <a:avLst/>
              <a:gdLst>
                <a:gd name="T0" fmla="*/ 18 w 42"/>
                <a:gd name="T1" fmla="*/ 0 h 36"/>
                <a:gd name="T2" fmla="*/ 0 w 42"/>
                <a:gd name="T3" fmla="*/ 22 h 36"/>
                <a:gd name="T4" fmla="*/ 12 w 42"/>
                <a:gd name="T5" fmla="*/ 44 h 36"/>
                <a:gd name="T6" fmla="*/ 18 w 42"/>
                <a:gd name="T7" fmla="*/ 37 h 36"/>
                <a:gd name="T8" fmla="*/ 38 w 42"/>
                <a:gd name="T9" fmla="*/ 22 h 36"/>
                <a:gd name="T10" fmla="*/ 44 w 42"/>
                <a:gd name="T11" fmla="*/ 8 h 36"/>
                <a:gd name="T12" fmla="*/ 26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260" name="Freeform 4312"/>
            <p:cNvSpPr>
              <a:spLocks/>
            </p:cNvSpPr>
            <p:nvPr/>
          </p:nvSpPr>
          <p:spPr bwMode="auto">
            <a:xfrm>
              <a:off x="2777" y="3124"/>
              <a:ext cx="5" cy="7"/>
            </a:xfrm>
            <a:custGeom>
              <a:avLst/>
              <a:gdLst>
                <a:gd name="T0" fmla="*/ 4 w 6"/>
                <a:gd name="T1" fmla="*/ 8 h 6"/>
                <a:gd name="T2" fmla="*/ 0 w 6"/>
                <a:gd name="T3" fmla="*/ 8 h 6"/>
                <a:gd name="T4" fmla="*/ 0 w 6"/>
                <a:gd name="T5" fmla="*/ 0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1" name="Freeform 4313"/>
            <p:cNvSpPr>
              <a:spLocks/>
            </p:cNvSpPr>
            <p:nvPr/>
          </p:nvSpPr>
          <p:spPr bwMode="auto">
            <a:xfrm>
              <a:off x="3062" y="3190"/>
              <a:ext cx="16" cy="34"/>
            </a:xfrm>
            <a:custGeom>
              <a:avLst/>
              <a:gdLst>
                <a:gd name="T0" fmla="*/ 4 w 18"/>
                <a:gd name="T1" fmla="*/ 0 h 30"/>
                <a:gd name="T2" fmla="*/ 0 w 18"/>
                <a:gd name="T3" fmla="*/ 16 h 30"/>
                <a:gd name="T4" fmla="*/ 0 w 18"/>
                <a:gd name="T5" fmla="*/ 31 h 30"/>
                <a:gd name="T6" fmla="*/ 14 w 18"/>
                <a:gd name="T7" fmla="*/ 39 h 30"/>
                <a:gd name="T8" fmla="*/ 14 w 18"/>
                <a:gd name="T9" fmla="*/ 31 h 30"/>
                <a:gd name="T10" fmla="*/ 14 w 18"/>
                <a:gd name="T11" fmla="*/ 8 h 30"/>
                <a:gd name="T12" fmla="*/ 4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2" name="Freeform 4314"/>
            <p:cNvSpPr>
              <a:spLocks/>
            </p:cNvSpPr>
            <p:nvPr/>
          </p:nvSpPr>
          <p:spPr bwMode="auto">
            <a:xfrm>
              <a:off x="2734" y="2746"/>
              <a:ext cx="219" cy="270"/>
            </a:xfrm>
            <a:custGeom>
              <a:avLst/>
              <a:gdLst>
                <a:gd name="T0" fmla="*/ 222 w 216"/>
                <a:gd name="T1" fmla="*/ 175 h 239"/>
                <a:gd name="T2" fmla="*/ 204 w 216"/>
                <a:gd name="T3" fmla="*/ 175 h 239"/>
                <a:gd name="T4" fmla="*/ 186 w 216"/>
                <a:gd name="T5" fmla="*/ 183 h 239"/>
                <a:gd name="T6" fmla="*/ 186 w 216"/>
                <a:gd name="T7" fmla="*/ 198 h 239"/>
                <a:gd name="T8" fmla="*/ 186 w 216"/>
                <a:gd name="T9" fmla="*/ 236 h 239"/>
                <a:gd name="T10" fmla="*/ 178 w 216"/>
                <a:gd name="T11" fmla="*/ 259 h 239"/>
                <a:gd name="T12" fmla="*/ 210 w 216"/>
                <a:gd name="T13" fmla="*/ 297 h 239"/>
                <a:gd name="T14" fmla="*/ 154 w 216"/>
                <a:gd name="T15" fmla="*/ 305 h 239"/>
                <a:gd name="T16" fmla="*/ 136 w 216"/>
                <a:gd name="T17" fmla="*/ 297 h 239"/>
                <a:gd name="T18" fmla="*/ 118 w 216"/>
                <a:gd name="T19" fmla="*/ 297 h 239"/>
                <a:gd name="T20" fmla="*/ 118 w 216"/>
                <a:gd name="T21" fmla="*/ 289 h 239"/>
                <a:gd name="T22" fmla="*/ 92 w 216"/>
                <a:gd name="T23" fmla="*/ 289 h 239"/>
                <a:gd name="T24" fmla="*/ 74 w 216"/>
                <a:gd name="T25" fmla="*/ 289 h 239"/>
                <a:gd name="T26" fmla="*/ 30 w 216"/>
                <a:gd name="T27" fmla="*/ 289 h 239"/>
                <a:gd name="T28" fmla="*/ 18 w 216"/>
                <a:gd name="T29" fmla="*/ 282 h 239"/>
                <a:gd name="T30" fmla="*/ 0 w 216"/>
                <a:gd name="T31" fmla="*/ 289 h 239"/>
                <a:gd name="T32" fmla="*/ 0 w 216"/>
                <a:gd name="T33" fmla="*/ 267 h 239"/>
                <a:gd name="T34" fmla="*/ 0 w 216"/>
                <a:gd name="T35" fmla="*/ 244 h 239"/>
                <a:gd name="T36" fmla="*/ 18 w 216"/>
                <a:gd name="T37" fmla="*/ 183 h 239"/>
                <a:gd name="T38" fmla="*/ 24 w 216"/>
                <a:gd name="T39" fmla="*/ 167 h 239"/>
                <a:gd name="T40" fmla="*/ 38 w 216"/>
                <a:gd name="T41" fmla="*/ 151 h 239"/>
                <a:gd name="T42" fmla="*/ 30 w 216"/>
                <a:gd name="T43" fmla="*/ 114 h 239"/>
                <a:gd name="T44" fmla="*/ 30 w 216"/>
                <a:gd name="T45" fmla="*/ 98 h 239"/>
                <a:gd name="T46" fmla="*/ 24 w 216"/>
                <a:gd name="T47" fmla="*/ 76 h 239"/>
                <a:gd name="T48" fmla="*/ 30 w 216"/>
                <a:gd name="T49" fmla="*/ 60 h 239"/>
                <a:gd name="T50" fmla="*/ 18 w 216"/>
                <a:gd name="T51" fmla="*/ 31 h 239"/>
                <a:gd name="T52" fmla="*/ 12 w 216"/>
                <a:gd name="T53" fmla="*/ 8 h 239"/>
                <a:gd name="T54" fmla="*/ 24 w 216"/>
                <a:gd name="T55" fmla="*/ 0 h 239"/>
                <a:gd name="T56" fmla="*/ 44 w 216"/>
                <a:gd name="T57" fmla="*/ 0 h 239"/>
                <a:gd name="T58" fmla="*/ 56 w 216"/>
                <a:gd name="T59" fmla="*/ 0 h 239"/>
                <a:gd name="T60" fmla="*/ 74 w 216"/>
                <a:gd name="T61" fmla="*/ 0 h 239"/>
                <a:gd name="T62" fmla="*/ 86 w 216"/>
                <a:gd name="T63" fmla="*/ 0 h 239"/>
                <a:gd name="T64" fmla="*/ 104 w 216"/>
                <a:gd name="T65" fmla="*/ 46 h 239"/>
                <a:gd name="T66" fmla="*/ 118 w 216"/>
                <a:gd name="T67" fmla="*/ 52 h 239"/>
                <a:gd name="T68" fmla="*/ 136 w 216"/>
                <a:gd name="T69" fmla="*/ 52 h 239"/>
                <a:gd name="T70" fmla="*/ 142 w 216"/>
                <a:gd name="T71" fmla="*/ 31 h 239"/>
                <a:gd name="T72" fmla="*/ 160 w 216"/>
                <a:gd name="T73" fmla="*/ 31 h 239"/>
                <a:gd name="T74" fmla="*/ 160 w 216"/>
                <a:gd name="T75" fmla="*/ 31 h 239"/>
                <a:gd name="T76" fmla="*/ 186 w 216"/>
                <a:gd name="T77" fmla="*/ 38 h 239"/>
                <a:gd name="T78" fmla="*/ 186 w 216"/>
                <a:gd name="T79" fmla="*/ 98 h 239"/>
                <a:gd name="T80" fmla="*/ 192 w 216"/>
                <a:gd name="T81" fmla="*/ 121 h 239"/>
                <a:gd name="T82" fmla="*/ 192 w 216"/>
                <a:gd name="T83" fmla="*/ 129 h 239"/>
                <a:gd name="T84" fmla="*/ 222 w 216"/>
                <a:gd name="T85" fmla="*/ 121 h 239"/>
                <a:gd name="T86" fmla="*/ 222 w 216"/>
                <a:gd name="T87" fmla="*/ 151 h 239"/>
                <a:gd name="T88" fmla="*/ 222 w 216"/>
                <a:gd name="T89" fmla="*/ 175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3" name="Freeform 4315"/>
            <p:cNvSpPr>
              <a:spLocks/>
            </p:cNvSpPr>
            <p:nvPr/>
          </p:nvSpPr>
          <p:spPr bwMode="auto">
            <a:xfrm>
              <a:off x="2741" y="2713"/>
              <a:ext cx="17" cy="33"/>
            </a:xfrm>
            <a:custGeom>
              <a:avLst/>
              <a:gdLst>
                <a:gd name="T0" fmla="*/ 0 w 18"/>
                <a:gd name="T1" fmla="*/ 36 h 30"/>
                <a:gd name="T2" fmla="*/ 0 w 18"/>
                <a:gd name="T3" fmla="*/ 14 h 30"/>
                <a:gd name="T4" fmla="*/ 10 w 18"/>
                <a:gd name="T5" fmla="*/ 0 h 30"/>
                <a:gd name="T6" fmla="*/ 16 w 18"/>
                <a:gd name="T7" fmla="*/ 8 h 30"/>
                <a:gd name="T8" fmla="*/ 10 w 18"/>
                <a:gd name="T9" fmla="*/ 14 h 30"/>
                <a:gd name="T10" fmla="*/ 6 w 18"/>
                <a:gd name="T11" fmla="*/ 29 h 30"/>
                <a:gd name="T12" fmla="*/ 0 w 18"/>
                <a:gd name="T13" fmla="*/ 36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4" name="Freeform 4316"/>
            <p:cNvSpPr>
              <a:spLocks/>
            </p:cNvSpPr>
            <p:nvPr/>
          </p:nvSpPr>
          <p:spPr bwMode="auto">
            <a:xfrm>
              <a:off x="1214" y="2496"/>
              <a:ext cx="690" cy="877"/>
            </a:xfrm>
            <a:custGeom>
              <a:avLst/>
              <a:gdLst>
                <a:gd name="T0" fmla="*/ 526 w 682"/>
                <a:gd name="T1" fmla="*/ 191 h 778"/>
                <a:gd name="T2" fmla="*/ 514 w 682"/>
                <a:gd name="T3" fmla="*/ 168 h 778"/>
                <a:gd name="T4" fmla="*/ 490 w 682"/>
                <a:gd name="T5" fmla="*/ 160 h 778"/>
                <a:gd name="T6" fmla="*/ 470 w 682"/>
                <a:gd name="T7" fmla="*/ 152 h 778"/>
                <a:gd name="T8" fmla="*/ 446 w 682"/>
                <a:gd name="T9" fmla="*/ 176 h 778"/>
                <a:gd name="T10" fmla="*/ 423 w 682"/>
                <a:gd name="T11" fmla="*/ 183 h 778"/>
                <a:gd name="T12" fmla="*/ 385 w 682"/>
                <a:gd name="T13" fmla="*/ 176 h 778"/>
                <a:gd name="T14" fmla="*/ 417 w 682"/>
                <a:gd name="T15" fmla="*/ 114 h 778"/>
                <a:gd name="T16" fmla="*/ 405 w 682"/>
                <a:gd name="T17" fmla="*/ 30 h 778"/>
                <a:gd name="T18" fmla="*/ 399 w 682"/>
                <a:gd name="T19" fmla="*/ 30 h 778"/>
                <a:gd name="T20" fmla="*/ 355 w 682"/>
                <a:gd name="T21" fmla="*/ 77 h 778"/>
                <a:gd name="T22" fmla="*/ 319 w 682"/>
                <a:gd name="T23" fmla="*/ 83 h 778"/>
                <a:gd name="T24" fmla="*/ 263 w 682"/>
                <a:gd name="T25" fmla="*/ 99 h 778"/>
                <a:gd name="T26" fmla="*/ 245 w 682"/>
                <a:gd name="T27" fmla="*/ 16 h 778"/>
                <a:gd name="T28" fmla="*/ 227 w 682"/>
                <a:gd name="T29" fmla="*/ 16 h 778"/>
                <a:gd name="T30" fmla="*/ 177 w 682"/>
                <a:gd name="T31" fmla="*/ 30 h 778"/>
                <a:gd name="T32" fmla="*/ 183 w 682"/>
                <a:gd name="T33" fmla="*/ 69 h 778"/>
                <a:gd name="T34" fmla="*/ 147 w 682"/>
                <a:gd name="T35" fmla="*/ 107 h 778"/>
                <a:gd name="T36" fmla="*/ 109 w 682"/>
                <a:gd name="T37" fmla="*/ 77 h 778"/>
                <a:gd name="T38" fmla="*/ 68 w 682"/>
                <a:gd name="T39" fmla="*/ 91 h 778"/>
                <a:gd name="T40" fmla="*/ 62 w 682"/>
                <a:gd name="T41" fmla="*/ 114 h 778"/>
                <a:gd name="T42" fmla="*/ 62 w 682"/>
                <a:gd name="T43" fmla="*/ 237 h 778"/>
                <a:gd name="T44" fmla="*/ 12 w 682"/>
                <a:gd name="T45" fmla="*/ 282 h 778"/>
                <a:gd name="T46" fmla="*/ 12 w 682"/>
                <a:gd name="T47" fmla="*/ 357 h 778"/>
                <a:gd name="T48" fmla="*/ 42 w 682"/>
                <a:gd name="T49" fmla="*/ 388 h 778"/>
                <a:gd name="T50" fmla="*/ 80 w 682"/>
                <a:gd name="T51" fmla="*/ 410 h 778"/>
                <a:gd name="T52" fmla="*/ 141 w 682"/>
                <a:gd name="T53" fmla="*/ 380 h 778"/>
                <a:gd name="T54" fmla="*/ 183 w 682"/>
                <a:gd name="T55" fmla="*/ 449 h 778"/>
                <a:gd name="T56" fmla="*/ 245 w 682"/>
                <a:gd name="T57" fmla="*/ 487 h 778"/>
                <a:gd name="T58" fmla="*/ 257 w 682"/>
                <a:gd name="T59" fmla="*/ 540 h 778"/>
                <a:gd name="T60" fmla="*/ 299 w 682"/>
                <a:gd name="T61" fmla="*/ 586 h 778"/>
                <a:gd name="T62" fmla="*/ 299 w 682"/>
                <a:gd name="T63" fmla="*/ 639 h 778"/>
                <a:gd name="T64" fmla="*/ 331 w 682"/>
                <a:gd name="T65" fmla="*/ 692 h 778"/>
                <a:gd name="T66" fmla="*/ 361 w 682"/>
                <a:gd name="T67" fmla="*/ 738 h 778"/>
                <a:gd name="T68" fmla="*/ 379 w 682"/>
                <a:gd name="T69" fmla="*/ 782 h 778"/>
                <a:gd name="T70" fmla="*/ 331 w 682"/>
                <a:gd name="T71" fmla="*/ 897 h 778"/>
                <a:gd name="T72" fmla="*/ 367 w 682"/>
                <a:gd name="T73" fmla="*/ 912 h 778"/>
                <a:gd name="T74" fmla="*/ 411 w 682"/>
                <a:gd name="T75" fmla="*/ 966 h 778"/>
                <a:gd name="T76" fmla="*/ 429 w 682"/>
                <a:gd name="T77" fmla="*/ 936 h 778"/>
                <a:gd name="T78" fmla="*/ 440 w 682"/>
                <a:gd name="T79" fmla="*/ 897 h 778"/>
                <a:gd name="T80" fmla="*/ 435 w 682"/>
                <a:gd name="T81" fmla="*/ 942 h 778"/>
                <a:gd name="T82" fmla="*/ 464 w 682"/>
                <a:gd name="T83" fmla="*/ 882 h 778"/>
                <a:gd name="T84" fmla="*/ 477 w 682"/>
                <a:gd name="T85" fmla="*/ 806 h 778"/>
                <a:gd name="T86" fmla="*/ 470 w 682"/>
                <a:gd name="T87" fmla="*/ 777 h 778"/>
                <a:gd name="T88" fmla="*/ 538 w 682"/>
                <a:gd name="T89" fmla="*/ 723 h 778"/>
                <a:gd name="T90" fmla="*/ 563 w 682"/>
                <a:gd name="T91" fmla="*/ 708 h 778"/>
                <a:gd name="T92" fmla="*/ 600 w 682"/>
                <a:gd name="T93" fmla="*/ 685 h 778"/>
                <a:gd name="T94" fmla="*/ 624 w 682"/>
                <a:gd name="T95" fmla="*/ 586 h 778"/>
                <a:gd name="T96" fmla="*/ 630 w 682"/>
                <a:gd name="T97" fmla="*/ 487 h 778"/>
                <a:gd name="T98" fmla="*/ 636 w 682"/>
                <a:gd name="T99" fmla="*/ 463 h 778"/>
                <a:gd name="T100" fmla="*/ 662 w 682"/>
                <a:gd name="T101" fmla="*/ 410 h 778"/>
                <a:gd name="T102" fmla="*/ 698 w 682"/>
                <a:gd name="T103" fmla="*/ 312 h 778"/>
                <a:gd name="T104" fmla="*/ 656 w 682"/>
                <a:gd name="T105" fmla="*/ 251 h 778"/>
                <a:gd name="T106" fmla="*/ 576 w 682"/>
                <a:gd name="T107" fmla="*/ 206 h 778"/>
                <a:gd name="T108" fmla="*/ 532 w 682"/>
                <a:gd name="T109" fmla="*/ 191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5" name="Freeform 4317"/>
            <p:cNvSpPr>
              <a:spLocks/>
            </p:cNvSpPr>
            <p:nvPr/>
          </p:nvSpPr>
          <p:spPr bwMode="auto">
            <a:xfrm>
              <a:off x="1619" y="2618"/>
              <a:ext cx="42" cy="34"/>
            </a:xfrm>
            <a:custGeom>
              <a:avLst/>
              <a:gdLst>
                <a:gd name="T0" fmla="*/ 26 w 41"/>
                <a:gd name="T1" fmla="*/ 39 h 30"/>
                <a:gd name="T2" fmla="*/ 18 w 41"/>
                <a:gd name="T3" fmla="*/ 39 h 30"/>
                <a:gd name="T4" fmla="*/ 12 w 41"/>
                <a:gd name="T5" fmla="*/ 39 h 30"/>
                <a:gd name="T6" fmla="*/ 6 w 41"/>
                <a:gd name="T7" fmla="*/ 39 h 30"/>
                <a:gd name="T8" fmla="*/ 0 w 41"/>
                <a:gd name="T9" fmla="*/ 23 h 30"/>
                <a:gd name="T10" fmla="*/ 6 w 41"/>
                <a:gd name="T11" fmla="*/ 23 h 30"/>
                <a:gd name="T12" fmla="*/ 0 w 41"/>
                <a:gd name="T13" fmla="*/ 8 h 30"/>
                <a:gd name="T14" fmla="*/ 6 w 41"/>
                <a:gd name="T15" fmla="*/ 0 h 30"/>
                <a:gd name="T16" fmla="*/ 43 w 41"/>
                <a:gd name="T17" fmla="*/ 0 h 30"/>
                <a:gd name="T18" fmla="*/ 37 w 41"/>
                <a:gd name="T19" fmla="*/ 23 h 30"/>
                <a:gd name="T20" fmla="*/ 37 w 41"/>
                <a:gd name="T21" fmla="*/ 31 h 30"/>
                <a:gd name="T22" fmla="*/ 31 w 41"/>
                <a:gd name="T23" fmla="*/ 31 h 30"/>
                <a:gd name="T24" fmla="*/ 31 w 41"/>
                <a:gd name="T25" fmla="*/ 31 h 30"/>
                <a:gd name="T26" fmla="*/ 26 w 41"/>
                <a:gd name="T27" fmla="*/ 39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6" name="Freeform 4318"/>
            <p:cNvSpPr>
              <a:spLocks/>
            </p:cNvSpPr>
            <p:nvPr/>
          </p:nvSpPr>
          <p:spPr bwMode="auto">
            <a:xfrm>
              <a:off x="2691" y="2557"/>
              <a:ext cx="37" cy="34"/>
            </a:xfrm>
            <a:custGeom>
              <a:avLst/>
              <a:gdLst>
                <a:gd name="T0" fmla="*/ 6 w 36"/>
                <a:gd name="T1" fmla="*/ 39 h 30"/>
                <a:gd name="T2" fmla="*/ 0 w 36"/>
                <a:gd name="T3" fmla="*/ 31 h 30"/>
                <a:gd name="T4" fmla="*/ 6 w 36"/>
                <a:gd name="T5" fmla="*/ 23 h 30"/>
                <a:gd name="T6" fmla="*/ 6 w 36"/>
                <a:gd name="T7" fmla="*/ 0 h 30"/>
                <a:gd name="T8" fmla="*/ 26 w 36"/>
                <a:gd name="T9" fmla="*/ 8 h 30"/>
                <a:gd name="T10" fmla="*/ 38 w 36"/>
                <a:gd name="T11" fmla="*/ 8 h 30"/>
                <a:gd name="T12" fmla="*/ 38 w 36"/>
                <a:gd name="T13" fmla="*/ 39 h 30"/>
                <a:gd name="T14" fmla="*/ 6 w 36"/>
                <a:gd name="T15" fmla="*/ 39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7" name="Freeform 4319"/>
            <p:cNvSpPr>
              <a:spLocks/>
            </p:cNvSpPr>
            <p:nvPr/>
          </p:nvSpPr>
          <p:spPr bwMode="auto">
            <a:xfrm>
              <a:off x="2673" y="2530"/>
              <a:ext cx="12" cy="7"/>
            </a:xfrm>
            <a:custGeom>
              <a:avLst/>
              <a:gdLst>
                <a:gd name="T0" fmla="*/ 12 w 12"/>
                <a:gd name="T1" fmla="*/ 0 h 6"/>
                <a:gd name="T2" fmla="*/ 6 w 12"/>
                <a:gd name="T3" fmla="*/ 0 h 6"/>
                <a:gd name="T4" fmla="*/ 0 w 12"/>
                <a:gd name="T5" fmla="*/ 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8" name="Freeform 4320"/>
            <p:cNvSpPr>
              <a:spLocks/>
            </p:cNvSpPr>
            <p:nvPr/>
          </p:nvSpPr>
          <p:spPr bwMode="auto">
            <a:xfrm>
              <a:off x="2679" y="2564"/>
              <a:ext cx="103" cy="135"/>
            </a:xfrm>
            <a:custGeom>
              <a:avLst/>
              <a:gdLst>
                <a:gd name="T0" fmla="*/ 18 w 102"/>
                <a:gd name="T1" fmla="*/ 30 h 120"/>
                <a:gd name="T2" fmla="*/ 18 w 102"/>
                <a:gd name="T3" fmla="*/ 38 h 120"/>
                <a:gd name="T4" fmla="*/ 12 w 102"/>
                <a:gd name="T5" fmla="*/ 38 h 120"/>
                <a:gd name="T6" fmla="*/ 24 w 102"/>
                <a:gd name="T7" fmla="*/ 53 h 120"/>
                <a:gd name="T8" fmla="*/ 12 w 102"/>
                <a:gd name="T9" fmla="*/ 53 h 120"/>
                <a:gd name="T10" fmla="*/ 6 w 102"/>
                <a:gd name="T11" fmla="*/ 77 h 120"/>
                <a:gd name="T12" fmla="*/ 0 w 102"/>
                <a:gd name="T13" fmla="*/ 77 h 120"/>
                <a:gd name="T14" fmla="*/ 12 w 102"/>
                <a:gd name="T15" fmla="*/ 91 h 120"/>
                <a:gd name="T16" fmla="*/ 12 w 102"/>
                <a:gd name="T17" fmla="*/ 99 h 120"/>
                <a:gd name="T18" fmla="*/ 6 w 102"/>
                <a:gd name="T19" fmla="*/ 91 h 120"/>
                <a:gd name="T20" fmla="*/ 12 w 102"/>
                <a:gd name="T21" fmla="*/ 107 h 120"/>
                <a:gd name="T22" fmla="*/ 12 w 102"/>
                <a:gd name="T23" fmla="*/ 107 h 120"/>
                <a:gd name="T24" fmla="*/ 24 w 102"/>
                <a:gd name="T25" fmla="*/ 122 h 120"/>
                <a:gd name="T26" fmla="*/ 18 w 102"/>
                <a:gd name="T27" fmla="*/ 122 h 120"/>
                <a:gd name="T28" fmla="*/ 30 w 102"/>
                <a:gd name="T29" fmla="*/ 137 h 120"/>
                <a:gd name="T30" fmla="*/ 42 w 102"/>
                <a:gd name="T31" fmla="*/ 152 h 120"/>
                <a:gd name="T32" fmla="*/ 48 w 102"/>
                <a:gd name="T33" fmla="*/ 144 h 120"/>
                <a:gd name="T34" fmla="*/ 56 w 102"/>
                <a:gd name="T35" fmla="*/ 144 h 120"/>
                <a:gd name="T36" fmla="*/ 62 w 102"/>
                <a:gd name="T37" fmla="*/ 144 h 120"/>
                <a:gd name="T38" fmla="*/ 56 w 102"/>
                <a:gd name="T39" fmla="*/ 129 h 120"/>
                <a:gd name="T40" fmla="*/ 56 w 102"/>
                <a:gd name="T41" fmla="*/ 129 h 120"/>
                <a:gd name="T42" fmla="*/ 56 w 102"/>
                <a:gd name="T43" fmla="*/ 122 h 120"/>
                <a:gd name="T44" fmla="*/ 68 w 102"/>
                <a:gd name="T45" fmla="*/ 114 h 120"/>
                <a:gd name="T46" fmla="*/ 68 w 102"/>
                <a:gd name="T47" fmla="*/ 99 h 120"/>
                <a:gd name="T48" fmla="*/ 80 w 102"/>
                <a:gd name="T49" fmla="*/ 114 h 120"/>
                <a:gd name="T50" fmla="*/ 92 w 102"/>
                <a:gd name="T51" fmla="*/ 114 h 120"/>
                <a:gd name="T52" fmla="*/ 92 w 102"/>
                <a:gd name="T53" fmla="*/ 114 h 120"/>
                <a:gd name="T54" fmla="*/ 98 w 102"/>
                <a:gd name="T55" fmla="*/ 114 h 120"/>
                <a:gd name="T56" fmla="*/ 104 w 102"/>
                <a:gd name="T57" fmla="*/ 77 h 120"/>
                <a:gd name="T58" fmla="*/ 92 w 102"/>
                <a:gd name="T59" fmla="*/ 53 h 120"/>
                <a:gd name="T60" fmla="*/ 104 w 102"/>
                <a:gd name="T61" fmla="*/ 38 h 120"/>
                <a:gd name="T62" fmla="*/ 104 w 102"/>
                <a:gd name="T63" fmla="*/ 23 h 120"/>
                <a:gd name="T64" fmla="*/ 80 w 102"/>
                <a:gd name="T65" fmla="*/ 23 h 120"/>
                <a:gd name="T66" fmla="*/ 86 w 102"/>
                <a:gd name="T67" fmla="*/ 0 h 120"/>
                <a:gd name="T68" fmla="*/ 48 w 102"/>
                <a:gd name="T69" fmla="*/ 0 h 120"/>
                <a:gd name="T70" fmla="*/ 48 w 102"/>
                <a:gd name="T71" fmla="*/ 30 h 120"/>
                <a:gd name="T72" fmla="*/ 18 w 102"/>
                <a:gd name="T73" fmla="*/ 30 h 120"/>
                <a:gd name="T74" fmla="*/ 18 w 102"/>
                <a:gd name="T75" fmla="*/ 30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9" name="Freeform 4321"/>
            <p:cNvSpPr>
              <a:spLocks/>
            </p:cNvSpPr>
            <p:nvPr/>
          </p:nvSpPr>
          <p:spPr bwMode="auto">
            <a:xfrm>
              <a:off x="1431" y="3049"/>
              <a:ext cx="151" cy="182"/>
            </a:xfrm>
            <a:custGeom>
              <a:avLst/>
              <a:gdLst>
                <a:gd name="T0" fmla="*/ 12 w 150"/>
                <a:gd name="T1" fmla="*/ 16 h 161"/>
                <a:gd name="T2" fmla="*/ 6 w 150"/>
                <a:gd name="T3" fmla="*/ 46 h 161"/>
                <a:gd name="T4" fmla="*/ 0 w 150"/>
                <a:gd name="T5" fmla="*/ 69 h 161"/>
                <a:gd name="T6" fmla="*/ 18 w 150"/>
                <a:gd name="T7" fmla="*/ 92 h 161"/>
                <a:gd name="T8" fmla="*/ 36 w 150"/>
                <a:gd name="T9" fmla="*/ 115 h 161"/>
                <a:gd name="T10" fmla="*/ 48 w 150"/>
                <a:gd name="T11" fmla="*/ 123 h 161"/>
                <a:gd name="T12" fmla="*/ 66 w 150"/>
                <a:gd name="T13" fmla="*/ 130 h 161"/>
                <a:gd name="T14" fmla="*/ 80 w 150"/>
                <a:gd name="T15" fmla="*/ 138 h 161"/>
                <a:gd name="T16" fmla="*/ 98 w 150"/>
                <a:gd name="T17" fmla="*/ 154 h 161"/>
                <a:gd name="T18" fmla="*/ 92 w 150"/>
                <a:gd name="T19" fmla="*/ 175 h 161"/>
                <a:gd name="T20" fmla="*/ 86 w 150"/>
                <a:gd name="T21" fmla="*/ 198 h 161"/>
                <a:gd name="T22" fmla="*/ 104 w 150"/>
                <a:gd name="T23" fmla="*/ 206 h 161"/>
                <a:gd name="T24" fmla="*/ 122 w 150"/>
                <a:gd name="T25" fmla="*/ 206 h 161"/>
                <a:gd name="T26" fmla="*/ 134 w 150"/>
                <a:gd name="T27" fmla="*/ 198 h 161"/>
                <a:gd name="T28" fmla="*/ 152 w 150"/>
                <a:gd name="T29" fmla="*/ 175 h 161"/>
                <a:gd name="T30" fmla="*/ 146 w 150"/>
                <a:gd name="T31" fmla="*/ 154 h 161"/>
                <a:gd name="T32" fmla="*/ 146 w 150"/>
                <a:gd name="T33" fmla="*/ 138 h 161"/>
                <a:gd name="T34" fmla="*/ 152 w 150"/>
                <a:gd name="T35" fmla="*/ 115 h 161"/>
                <a:gd name="T36" fmla="*/ 140 w 150"/>
                <a:gd name="T37" fmla="*/ 115 h 161"/>
                <a:gd name="T38" fmla="*/ 134 w 150"/>
                <a:gd name="T39" fmla="*/ 115 h 161"/>
                <a:gd name="T40" fmla="*/ 128 w 150"/>
                <a:gd name="T41" fmla="*/ 92 h 161"/>
                <a:gd name="T42" fmla="*/ 122 w 150"/>
                <a:gd name="T43" fmla="*/ 69 h 161"/>
                <a:gd name="T44" fmla="*/ 110 w 150"/>
                <a:gd name="T45" fmla="*/ 69 h 161"/>
                <a:gd name="T46" fmla="*/ 80 w 150"/>
                <a:gd name="T47" fmla="*/ 69 h 161"/>
                <a:gd name="T48" fmla="*/ 80 w 150"/>
                <a:gd name="T49" fmla="*/ 31 h 161"/>
                <a:gd name="T50" fmla="*/ 72 w 150"/>
                <a:gd name="T51" fmla="*/ 16 h 161"/>
                <a:gd name="T52" fmla="*/ 72 w 150"/>
                <a:gd name="T53" fmla="*/ 16 h 161"/>
                <a:gd name="T54" fmla="*/ 60 w 150"/>
                <a:gd name="T55" fmla="*/ 0 h 161"/>
                <a:gd name="T56" fmla="*/ 12 w 150"/>
                <a:gd name="T57" fmla="*/ 8 h 161"/>
                <a:gd name="T58" fmla="*/ 12 w 150"/>
                <a:gd name="T59" fmla="*/ 16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0" name="Rectangle 4322"/>
            <p:cNvSpPr>
              <a:spLocks noChangeArrowheads="1"/>
            </p:cNvSpPr>
            <p:nvPr/>
          </p:nvSpPr>
          <p:spPr bwMode="auto">
            <a:xfrm>
              <a:off x="2643" y="2604"/>
              <a:ext cx="0" cy="7"/>
            </a:xfrm>
            <a:prstGeom prst="rect">
              <a:avLst/>
            </a:prstGeom>
            <a:solidFill>
              <a:srgbClr val="239FB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271" name="Rectangle 4323"/>
            <p:cNvSpPr>
              <a:spLocks noChangeArrowheads="1"/>
            </p:cNvSpPr>
            <p:nvPr/>
          </p:nvSpPr>
          <p:spPr bwMode="auto">
            <a:xfrm>
              <a:off x="2655" y="2577"/>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272" name="Freeform 4324"/>
            <p:cNvSpPr>
              <a:spLocks/>
            </p:cNvSpPr>
            <p:nvPr/>
          </p:nvSpPr>
          <p:spPr bwMode="auto">
            <a:xfrm>
              <a:off x="3049" y="2638"/>
              <a:ext cx="194" cy="236"/>
            </a:xfrm>
            <a:custGeom>
              <a:avLst/>
              <a:gdLst>
                <a:gd name="T0" fmla="*/ 148 w 192"/>
                <a:gd name="T1" fmla="*/ 53 h 209"/>
                <a:gd name="T2" fmla="*/ 148 w 192"/>
                <a:gd name="T3" fmla="*/ 46 h 209"/>
                <a:gd name="T4" fmla="*/ 128 w 192"/>
                <a:gd name="T5" fmla="*/ 38 h 209"/>
                <a:gd name="T6" fmla="*/ 116 w 192"/>
                <a:gd name="T7" fmla="*/ 23 h 209"/>
                <a:gd name="T8" fmla="*/ 80 w 192"/>
                <a:gd name="T9" fmla="*/ 0 h 209"/>
                <a:gd name="T10" fmla="*/ 68 w 192"/>
                <a:gd name="T11" fmla="*/ 0 h 209"/>
                <a:gd name="T12" fmla="*/ 50 w 192"/>
                <a:gd name="T13" fmla="*/ 0 h 209"/>
                <a:gd name="T14" fmla="*/ 36 w 192"/>
                <a:gd name="T15" fmla="*/ 0 h 209"/>
                <a:gd name="T16" fmla="*/ 18 w 192"/>
                <a:gd name="T17" fmla="*/ 0 h 209"/>
                <a:gd name="T18" fmla="*/ 24 w 192"/>
                <a:gd name="T19" fmla="*/ 30 h 209"/>
                <a:gd name="T20" fmla="*/ 18 w 192"/>
                <a:gd name="T21" fmla="*/ 30 h 209"/>
                <a:gd name="T22" fmla="*/ 18 w 192"/>
                <a:gd name="T23" fmla="*/ 46 h 209"/>
                <a:gd name="T24" fmla="*/ 24 w 192"/>
                <a:gd name="T25" fmla="*/ 53 h 209"/>
                <a:gd name="T26" fmla="*/ 12 w 192"/>
                <a:gd name="T27" fmla="*/ 69 h 209"/>
                <a:gd name="T28" fmla="*/ 6 w 192"/>
                <a:gd name="T29" fmla="*/ 85 h 209"/>
                <a:gd name="T30" fmla="*/ 0 w 192"/>
                <a:gd name="T31" fmla="*/ 85 h 209"/>
                <a:gd name="T32" fmla="*/ 0 w 192"/>
                <a:gd name="T33" fmla="*/ 122 h 209"/>
                <a:gd name="T34" fmla="*/ 6 w 192"/>
                <a:gd name="T35" fmla="*/ 146 h 209"/>
                <a:gd name="T36" fmla="*/ 12 w 192"/>
                <a:gd name="T37" fmla="*/ 160 h 209"/>
                <a:gd name="T38" fmla="*/ 24 w 192"/>
                <a:gd name="T39" fmla="*/ 182 h 209"/>
                <a:gd name="T40" fmla="*/ 24 w 192"/>
                <a:gd name="T41" fmla="*/ 182 h 209"/>
                <a:gd name="T42" fmla="*/ 42 w 192"/>
                <a:gd name="T43" fmla="*/ 198 h 209"/>
                <a:gd name="T44" fmla="*/ 62 w 192"/>
                <a:gd name="T45" fmla="*/ 213 h 209"/>
                <a:gd name="T46" fmla="*/ 80 w 192"/>
                <a:gd name="T47" fmla="*/ 213 h 209"/>
                <a:gd name="T48" fmla="*/ 86 w 192"/>
                <a:gd name="T49" fmla="*/ 220 h 209"/>
                <a:gd name="T50" fmla="*/ 92 w 192"/>
                <a:gd name="T51" fmla="*/ 244 h 209"/>
                <a:gd name="T52" fmla="*/ 98 w 192"/>
                <a:gd name="T53" fmla="*/ 266 h 209"/>
                <a:gd name="T54" fmla="*/ 104 w 192"/>
                <a:gd name="T55" fmla="*/ 266 h 209"/>
                <a:gd name="T56" fmla="*/ 116 w 192"/>
                <a:gd name="T57" fmla="*/ 266 h 209"/>
                <a:gd name="T58" fmla="*/ 134 w 192"/>
                <a:gd name="T59" fmla="*/ 266 h 209"/>
                <a:gd name="T60" fmla="*/ 148 w 192"/>
                <a:gd name="T61" fmla="*/ 259 h 209"/>
                <a:gd name="T62" fmla="*/ 160 w 192"/>
                <a:gd name="T63" fmla="*/ 259 h 209"/>
                <a:gd name="T64" fmla="*/ 178 w 192"/>
                <a:gd name="T65" fmla="*/ 251 h 209"/>
                <a:gd name="T66" fmla="*/ 196 w 192"/>
                <a:gd name="T67" fmla="*/ 236 h 209"/>
                <a:gd name="T68" fmla="*/ 184 w 192"/>
                <a:gd name="T69" fmla="*/ 220 h 209"/>
                <a:gd name="T70" fmla="*/ 178 w 192"/>
                <a:gd name="T71" fmla="*/ 198 h 209"/>
                <a:gd name="T72" fmla="*/ 178 w 192"/>
                <a:gd name="T73" fmla="*/ 175 h 209"/>
                <a:gd name="T74" fmla="*/ 178 w 192"/>
                <a:gd name="T75" fmla="*/ 168 h 209"/>
                <a:gd name="T76" fmla="*/ 178 w 192"/>
                <a:gd name="T77" fmla="*/ 146 h 209"/>
                <a:gd name="T78" fmla="*/ 166 w 192"/>
                <a:gd name="T79" fmla="*/ 122 h 209"/>
                <a:gd name="T80" fmla="*/ 178 w 192"/>
                <a:gd name="T81" fmla="*/ 91 h 209"/>
                <a:gd name="T82" fmla="*/ 148 w 192"/>
                <a:gd name="T83" fmla="*/ 53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3" name="Freeform 4325"/>
            <p:cNvSpPr>
              <a:spLocks/>
            </p:cNvSpPr>
            <p:nvPr/>
          </p:nvSpPr>
          <p:spPr bwMode="auto">
            <a:xfrm>
              <a:off x="3226" y="2746"/>
              <a:ext cx="6" cy="14"/>
            </a:xfrm>
            <a:custGeom>
              <a:avLst/>
              <a:gdLst>
                <a:gd name="T0" fmla="*/ 6 w 6"/>
                <a:gd name="T1" fmla="*/ 16 h 12"/>
                <a:gd name="T2" fmla="*/ 0 w 6"/>
                <a:gd name="T3" fmla="*/ 0 h 12"/>
                <a:gd name="T4" fmla="*/ 0 w 6"/>
                <a:gd name="T5" fmla="*/ 0 h 12"/>
                <a:gd name="T6" fmla="*/ 6 w 6"/>
                <a:gd name="T7" fmla="*/ 1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4" name="Freeform 4326"/>
            <p:cNvSpPr>
              <a:spLocks/>
            </p:cNvSpPr>
            <p:nvPr/>
          </p:nvSpPr>
          <p:spPr bwMode="auto">
            <a:xfrm>
              <a:off x="3055" y="2517"/>
              <a:ext cx="91" cy="128"/>
            </a:xfrm>
            <a:custGeom>
              <a:avLst/>
              <a:gdLst>
                <a:gd name="T0" fmla="*/ 86 w 90"/>
                <a:gd name="T1" fmla="*/ 22 h 114"/>
                <a:gd name="T2" fmla="*/ 74 w 90"/>
                <a:gd name="T3" fmla="*/ 0 h 114"/>
                <a:gd name="T4" fmla="*/ 68 w 90"/>
                <a:gd name="T5" fmla="*/ 15 h 114"/>
                <a:gd name="T6" fmla="*/ 50 w 90"/>
                <a:gd name="T7" fmla="*/ 15 h 114"/>
                <a:gd name="T8" fmla="*/ 36 w 90"/>
                <a:gd name="T9" fmla="*/ 15 h 114"/>
                <a:gd name="T10" fmla="*/ 36 w 90"/>
                <a:gd name="T11" fmla="*/ 15 h 114"/>
                <a:gd name="T12" fmla="*/ 24 w 90"/>
                <a:gd name="T13" fmla="*/ 15 h 114"/>
                <a:gd name="T14" fmla="*/ 18 w 90"/>
                <a:gd name="T15" fmla="*/ 22 h 114"/>
                <a:gd name="T16" fmla="*/ 18 w 90"/>
                <a:gd name="T17" fmla="*/ 45 h 114"/>
                <a:gd name="T18" fmla="*/ 30 w 90"/>
                <a:gd name="T19" fmla="*/ 53 h 114"/>
                <a:gd name="T20" fmla="*/ 18 w 90"/>
                <a:gd name="T21" fmla="*/ 68 h 114"/>
                <a:gd name="T22" fmla="*/ 6 w 90"/>
                <a:gd name="T23" fmla="*/ 83 h 114"/>
                <a:gd name="T24" fmla="*/ 0 w 90"/>
                <a:gd name="T25" fmla="*/ 144 h 114"/>
                <a:gd name="T26" fmla="*/ 0 w 90"/>
                <a:gd name="T27" fmla="*/ 144 h 114"/>
                <a:gd name="T28" fmla="*/ 12 w 90"/>
                <a:gd name="T29" fmla="*/ 136 h 114"/>
                <a:gd name="T30" fmla="*/ 30 w 90"/>
                <a:gd name="T31" fmla="*/ 136 h 114"/>
                <a:gd name="T32" fmla="*/ 42 w 90"/>
                <a:gd name="T33" fmla="*/ 136 h 114"/>
                <a:gd name="T34" fmla="*/ 62 w 90"/>
                <a:gd name="T35" fmla="*/ 136 h 114"/>
                <a:gd name="T36" fmla="*/ 74 w 90"/>
                <a:gd name="T37" fmla="*/ 136 h 114"/>
                <a:gd name="T38" fmla="*/ 74 w 90"/>
                <a:gd name="T39" fmla="*/ 106 h 114"/>
                <a:gd name="T40" fmla="*/ 86 w 90"/>
                <a:gd name="T41" fmla="*/ 83 h 114"/>
                <a:gd name="T42" fmla="*/ 92 w 90"/>
                <a:gd name="T43" fmla="*/ 61 h 114"/>
                <a:gd name="T44" fmla="*/ 92 w 90"/>
                <a:gd name="T45" fmla="*/ 38 h 114"/>
                <a:gd name="T46" fmla="*/ 86 w 90"/>
                <a:gd name="T47" fmla="*/ 22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5" name="Freeform 4327"/>
            <p:cNvSpPr>
              <a:spLocks/>
            </p:cNvSpPr>
            <p:nvPr/>
          </p:nvSpPr>
          <p:spPr bwMode="auto">
            <a:xfrm>
              <a:off x="2741" y="2496"/>
              <a:ext cx="344" cy="418"/>
            </a:xfrm>
            <a:custGeom>
              <a:avLst/>
              <a:gdLst>
                <a:gd name="T0" fmla="*/ 305 w 341"/>
                <a:gd name="T1" fmla="*/ 183 h 371"/>
                <a:gd name="T2" fmla="*/ 305 w 341"/>
                <a:gd name="T3" fmla="*/ 198 h 371"/>
                <a:gd name="T4" fmla="*/ 305 w 341"/>
                <a:gd name="T5" fmla="*/ 206 h 371"/>
                <a:gd name="T6" fmla="*/ 311 w 341"/>
                <a:gd name="T7" fmla="*/ 243 h 371"/>
                <a:gd name="T8" fmla="*/ 317 w 341"/>
                <a:gd name="T9" fmla="*/ 304 h 371"/>
                <a:gd name="T10" fmla="*/ 335 w 341"/>
                <a:gd name="T11" fmla="*/ 341 h 371"/>
                <a:gd name="T12" fmla="*/ 293 w 341"/>
                <a:gd name="T13" fmla="*/ 364 h 371"/>
                <a:gd name="T14" fmla="*/ 293 w 341"/>
                <a:gd name="T15" fmla="*/ 433 h 371"/>
                <a:gd name="T16" fmla="*/ 317 w 341"/>
                <a:gd name="T17" fmla="*/ 441 h 371"/>
                <a:gd name="T18" fmla="*/ 305 w 341"/>
                <a:gd name="T19" fmla="*/ 471 h 371"/>
                <a:gd name="T20" fmla="*/ 285 w 341"/>
                <a:gd name="T21" fmla="*/ 441 h 371"/>
                <a:gd name="T22" fmla="*/ 267 w 341"/>
                <a:gd name="T23" fmla="*/ 425 h 371"/>
                <a:gd name="T24" fmla="*/ 231 w 341"/>
                <a:gd name="T25" fmla="*/ 425 h 371"/>
                <a:gd name="T26" fmla="*/ 219 w 341"/>
                <a:gd name="T27" fmla="*/ 418 h 371"/>
                <a:gd name="T28" fmla="*/ 184 w 341"/>
                <a:gd name="T29" fmla="*/ 410 h 371"/>
                <a:gd name="T30" fmla="*/ 178 w 341"/>
                <a:gd name="T31" fmla="*/ 380 h 371"/>
                <a:gd name="T32" fmla="*/ 152 w 341"/>
                <a:gd name="T33" fmla="*/ 312 h 371"/>
                <a:gd name="T34" fmla="*/ 134 w 341"/>
                <a:gd name="T35" fmla="*/ 312 h 371"/>
                <a:gd name="T36" fmla="*/ 110 w 341"/>
                <a:gd name="T37" fmla="*/ 333 h 371"/>
                <a:gd name="T38" fmla="*/ 80 w 341"/>
                <a:gd name="T39" fmla="*/ 282 h 371"/>
                <a:gd name="T40" fmla="*/ 48 w 341"/>
                <a:gd name="T41" fmla="*/ 282 h 371"/>
                <a:gd name="T42" fmla="*/ 18 w 341"/>
                <a:gd name="T43" fmla="*/ 282 h 371"/>
                <a:gd name="T44" fmla="*/ 0 w 341"/>
                <a:gd name="T45" fmla="*/ 282 h 371"/>
                <a:gd name="T46" fmla="*/ 12 w 341"/>
                <a:gd name="T47" fmla="*/ 259 h 371"/>
                <a:gd name="T48" fmla="*/ 24 w 341"/>
                <a:gd name="T49" fmla="*/ 251 h 371"/>
                <a:gd name="T50" fmla="*/ 42 w 341"/>
                <a:gd name="T51" fmla="*/ 243 h 371"/>
                <a:gd name="T52" fmla="*/ 62 w 341"/>
                <a:gd name="T53" fmla="*/ 237 h 371"/>
                <a:gd name="T54" fmla="*/ 80 w 341"/>
                <a:gd name="T55" fmla="*/ 183 h 371"/>
                <a:gd name="T56" fmla="*/ 104 w 341"/>
                <a:gd name="T57" fmla="*/ 122 h 371"/>
                <a:gd name="T58" fmla="*/ 110 w 341"/>
                <a:gd name="T59" fmla="*/ 83 h 371"/>
                <a:gd name="T60" fmla="*/ 116 w 341"/>
                <a:gd name="T61" fmla="*/ 46 h 371"/>
                <a:gd name="T62" fmla="*/ 128 w 341"/>
                <a:gd name="T63" fmla="*/ 0 h 371"/>
                <a:gd name="T64" fmla="*/ 164 w 341"/>
                <a:gd name="T65" fmla="*/ 23 h 371"/>
                <a:gd name="T66" fmla="*/ 190 w 341"/>
                <a:gd name="T67" fmla="*/ 16 h 371"/>
                <a:gd name="T68" fmla="*/ 219 w 341"/>
                <a:gd name="T69" fmla="*/ 8 h 371"/>
                <a:gd name="T70" fmla="*/ 237 w 341"/>
                <a:gd name="T71" fmla="*/ 0 h 371"/>
                <a:gd name="T72" fmla="*/ 267 w 341"/>
                <a:gd name="T73" fmla="*/ 0 h 371"/>
                <a:gd name="T74" fmla="*/ 279 w 341"/>
                <a:gd name="T75" fmla="*/ 8 h 371"/>
                <a:gd name="T76" fmla="*/ 305 w 341"/>
                <a:gd name="T77" fmla="*/ 23 h 371"/>
                <a:gd name="T78" fmla="*/ 323 w 341"/>
                <a:gd name="T79" fmla="*/ 30 h 371"/>
                <a:gd name="T80" fmla="*/ 335 w 341"/>
                <a:gd name="T81" fmla="*/ 69 h 371"/>
                <a:gd name="T82" fmla="*/ 335 w 341"/>
                <a:gd name="T83" fmla="*/ 91 h 371"/>
                <a:gd name="T84" fmla="*/ 317 w 341"/>
                <a:gd name="T85" fmla="*/ 168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6" name="Freeform 4328"/>
            <p:cNvSpPr>
              <a:spLocks/>
            </p:cNvSpPr>
            <p:nvPr/>
          </p:nvSpPr>
          <p:spPr bwMode="auto">
            <a:xfrm>
              <a:off x="2911" y="2799"/>
              <a:ext cx="210" cy="217"/>
            </a:xfrm>
            <a:custGeom>
              <a:avLst/>
              <a:gdLst>
                <a:gd name="T0" fmla="*/ 42 w 209"/>
                <a:gd name="T1" fmla="*/ 115 h 192"/>
                <a:gd name="T2" fmla="*/ 24 w 209"/>
                <a:gd name="T3" fmla="*/ 115 h 192"/>
                <a:gd name="T4" fmla="*/ 6 w 209"/>
                <a:gd name="T5" fmla="*/ 123 h 192"/>
                <a:gd name="T6" fmla="*/ 6 w 209"/>
                <a:gd name="T7" fmla="*/ 138 h 192"/>
                <a:gd name="T8" fmla="*/ 6 w 209"/>
                <a:gd name="T9" fmla="*/ 176 h 192"/>
                <a:gd name="T10" fmla="*/ 0 w 209"/>
                <a:gd name="T11" fmla="*/ 199 h 192"/>
                <a:gd name="T12" fmla="*/ 30 w 209"/>
                <a:gd name="T13" fmla="*/ 237 h 192"/>
                <a:gd name="T14" fmla="*/ 42 w 209"/>
                <a:gd name="T15" fmla="*/ 237 h 192"/>
                <a:gd name="T16" fmla="*/ 59 w 209"/>
                <a:gd name="T17" fmla="*/ 245 h 192"/>
                <a:gd name="T18" fmla="*/ 83 w 209"/>
                <a:gd name="T19" fmla="*/ 245 h 192"/>
                <a:gd name="T20" fmla="*/ 101 w 209"/>
                <a:gd name="T21" fmla="*/ 229 h 192"/>
                <a:gd name="T22" fmla="*/ 121 w 209"/>
                <a:gd name="T23" fmla="*/ 207 h 192"/>
                <a:gd name="T24" fmla="*/ 127 w 209"/>
                <a:gd name="T25" fmla="*/ 192 h 192"/>
                <a:gd name="T26" fmla="*/ 139 w 209"/>
                <a:gd name="T27" fmla="*/ 192 h 192"/>
                <a:gd name="T28" fmla="*/ 151 w 209"/>
                <a:gd name="T29" fmla="*/ 184 h 192"/>
                <a:gd name="T30" fmla="*/ 145 w 209"/>
                <a:gd name="T31" fmla="*/ 176 h 192"/>
                <a:gd name="T32" fmla="*/ 163 w 209"/>
                <a:gd name="T33" fmla="*/ 168 h 192"/>
                <a:gd name="T34" fmla="*/ 175 w 209"/>
                <a:gd name="T35" fmla="*/ 160 h 192"/>
                <a:gd name="T36" fmla="*/ 187 w 209"/>
                <a:gd name="T37" fmla="*/ 154 h 192"/>
                <a:gd name="T38" fmla="*/ 199 w 209"/>
                <a:gd name="T39" fmla="*/ 146 h 192"/>
                <a:gd name="T40" fmla="*/ 193 w 209"/>
                <a:gd name="T41" fmla="*/ 130 h 192"/>
                <a:gd name="T42" fmla="*/ 205 w 209"/>
                <a:gd name="T43" fmla="*/ 107 h 192"/>
                <a:gd name="T44" fmla="*/ 205 w 209"/>
                <a:gd name="T45" fmla="*/ 99 h 192"/>
                <a:gd name="T46" fmla="*/ 205 w 209"/>
                <a:gd name="T47" fmla="*/ 85 h 192"/>
                <a:gd name="T48" fmla="*/ 205 w 209"/>
                <a:gd name="T49" fmla="*/ 61 h 192"/>
                <a:gd name="T50" fmla="*/ 211 w 209"/>
                <a:gd name="T51" fmla="*/ 53 h 192"/>
                <a:gd name="T52" fmla="*/ 199 w 209"/>
                <a:gd name="T53" fmla="*/ 31 h 192"/>
                <a:gd name="T54" fmla="*/ 199 w 209"/>
                <a:gd name="T55" fmla="*/ 31 h 192"/>
                <a:gd name="T56" fmla="*/ 181 w 209"/>
                <a:gd name="T57" fmla="*/ 16 h 192"/>
                <a:gd name="T58" fmla="*/ 163 w 209"/>
                <a:gd name="T59" fmla="*/ 0 h 192"/>
                <a:gd name="T60" fmla="*/ 163 w 209"/>
                <a:gd name="T61" fmla="*/ 0 h 192"/>
                <a:gd name="T62" fmla="*/ 127 w 209"/>
                <a:gd name="T63" fmla="*/ 8 h 192"/>
                <a:gd name="T64" fmla="*/ 121 w 209"/>
                <a:gd name="T65" fmla="*/ 23 h 192"/>
                <a:gd name="T66" fmla="*/ 121 w 209"/>
                <a:gd name="T67" fmla="*/ 46 h 192"/>
                <a:gd name="T68" fmla="*/ 121 w 209"/>
                <a:gd name="T69" fmla="*/ 92 h 192"/>
                <a:gd name="T70" fmla="*/ 139 w 209"/>
                <a:gd name="T71" fmla="*/ 107 h 192"/>
                <a:gd name="T72" fmla="*/ 145 w 209"/>
                <a:gd name="T73" fmla="*/ 99 h 192"/>
                <a:gd name="T74" fmla="*/ 139 w 209"/>
                <a:gd name="T75" fmla="*/ 130 h 192"/>
                <a:gd name="T76" fmla="*/ 133 w 209"/>
                <a:gd name="T77" fmla="*/ 130 h 192"/>
                <a:gd name="T78" fmla="*/ 127 w 209"/>
                <a:gd name="T79" fmla="*/ 130 h 192"/>
                <a:gd name="T80" fmla="*/ 115 w 209"/>
                <a:gd name="T81" fmla="*/ 99 h 192"/>
                <a:gd name="T82" fmla="*/ 101 w 209"/>
                <a:gd name="T83" fmla="*/ 92 h 192"/>
                <a:gd name="T84" fmla="*/ 95 w 209"/>
                <a:gd name="T85" fmla="*/ 85 h 192"/>
                <a:gd name="T86" fmla="*/ 83 w 209"/>
                <a:gd name="T87" fmla="*/ 92 h 192"/>
                <a:gd name="T88" fmla="*/ 59 w 209"/>
                <a:gd name="T89" fmla="*/ 85 h 192"/>
                <a:gd name="T90" fmla="*/ 59 w 209"/>
                <a:gd name="T91" fmla="*/ 77 h 192"/>
                <a:gd name="T92" fmla="*/ 47 w 209"/>
                <a:gd name="T93" fmla="*/ 77 h 192"/>
                <a:gd name="T94" fmla="*/ 42 w 209"/>
                <a:gd name="T95" fmla="*/ 61 h 192"/>
                <a:gd name="T96" fmla="*/ 42 w 209"/>
                <a:gd name="T97" fmla="*/ 92 h 192"/>
                <a:gd name="T98" fmla="*/ 42 w 209"/>
                <a:gd name="T99" fmla="*/ 115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7" name="Freeform 4329"/>
            <p:cNvSpPr>
              <a:spLocks/>
            </p:cNvSpPr>
            <p:nvPr/>
          </p:nvSpPr>
          <p:spPr bwMode="auto">
            <a:xfrm>
              <a:off x="2970" y="2962"/>
              <a:ext cx="134" cy="155"/>
            </a:xfrm>
            <a:custGeom>
              <a:avLst/>
              <a:gdLst>
                <a:gd name="T0" fmla="*/ 68 w 132"/>
                <a:gd name="T1" fmla="*/ 166 h 138"/>
                <a:gd name="T2" fmla="*/ 62 w 132"/>
                <a:gd name="T3" fmla="*/ 159 h 138"/>
                <a:gd name="T4" fmla="*/ 50 w 132"/>
                <a:gd name="T5" fmla="*/ 152 h 138"/>
                <a:gd name="T6" fmla="*/ 44 w 132"/>
                <a:gd name="T7" fmla="*/ 129 h 138"/>
                <a:gd name="T8" fmla="*/ 38 w 132"/>
                <a:gd name="T9" fmla="*/ 121 h 138"/>
                <a:gd name="T10" fmla="*/ 30 w 132"/>
                <a:gd name="T11" fmla="*/ 121 h 138"/>
                <a:gd name="T12" fmla="*/ 18 w 132"/>
                <a:gd name="T13" fmla="*/ 106 h 138"/>
                <a:gd name="T14" fmla="*/ 6 w 132"/>
                <a:gd name="T15" fmla="*/ 83 h 138"/>
                <a:gd name="T16" fmla="*/ 0 w 132"/>
                <a:gd name="T17" fmla="*/ 61 h 138"/>
                <a:gd name="T18" fmla="*/ 24 w 132"/>
                <a:gd name="T19" fmla="*/ 61 h 138"/>
                <a:gd name="T20" fmla="*/ 44 w 132"/>
                <a:gd name="T21" fmla="*/ 45 h 138"/>
                <a:gd name="T22" fmla="*/ 62 w 132"/>
                <a:gd name="T23" fmla="*/ 22 h 138"/>
                <a:gd name="T24" fmla="*/ 68 w 132"/>
                <a:gd name="T25" fmla="*/ 8 h 138"/>
                <a:gd name="T26" fmla="*/ 80 w 132"/>
                <a:gd name="T27" fmla="*/ 8 h 138"/>
                <a:gd name="T28" fmla="*/ 92 w 132"/>
                <a:gd name="T29" fmla="*/ 0 h 138"/>
                <a:gd name="T30" fmla="*/ 92 w 132"/>
                <a:gd name="T31" fmla="*/ 15 h 138"/>
                <a:gd name="T32" fmla="*/ 98 w 132"/>
                <a:gd name="T33" fmla="*/ 15 h 138"/>
                <a:gd name="T34" fmla="*/ 118 w 132"/>
                <a:gd name="T35" fmla="*/ 22 h 138"/>
                <a:gd name="T36" fmla="*/ 136 w 132"/>
                <a:gd name="T37" fmla="*/ 30 h 138"/>
                <a:gd name="T38" fmla="*/ 136 w 132"/>
                <a:gd name="T39" fmla="*/ 61 h 138"/>
                <a:gd name="T40" fmla="*/ 130 w 132"/>
                <a:gd name="T41" fmla="*/ 83 h 138"/>
                <a:gd name="T42" fmla="*/ 136 w 132"/>
                <a:gd name="T43" fmla="*/ 106 h 138"/>
                <a:gd name="T44" fmla="*/ 130 w 132"/>
                <a:gd name="T45" fmla="*/ 129 h 138"/>
                <a:gd name="T46" fmla="*/ 124 w 132"/>
                <a:gd name="T47" fmla="*/ 144 h 138"/>
                <a:gd name="T48" fmla="*/ 112 w 132"/>
                <a:gd name="T49" fmla="*/ 159 h 138"/>
                <a:gd name="T50" fmla="*/ 106 w 132"/>
                <a:gd name="T51" fmla="*/ 174 h 138"/>
                <a:gd name="T52" fmla="*/ 86 w 132"/>
                <a:gd name="T53" fmla="*/ 174 h 138"/>
                <a:gd name="T54" fmla="*/ 68 w 132"/>
                <a:gd name="T55" fmla="*/ 166 h 138"/>
                <a:gd name="T56" fmla="*/ 68 w 132"/>
                <a:gd name="T57" fmla="*/ 166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8" name="Freeform 4330"/>
            <p:cNvSpPr>
              <a:spLocks/>
            </p:cNvSpPr>
            <p:nvPr/>
          </p:nvSpPr>
          <p:spPr bwMode="auto">
            <a:xfrm>
              <a:off x="1535" y="3292"/>
              <a:ext cx="90" cy="101"/>
            </a:xfrm>
            <a:custGeom>
              <a:avLst/>
              <a:gdLst>
                <a:gd name="T0" fmla="*/ 84 w 90"/>
                <a:gd name="T1" fmla="*/ 61 h 90"/>
                <a:gd name="T2" fmla="*/ 66 w 90"/>
                <a:gd name="T3" fmla="*/ 45 h 90"/>
                <a:gd name="T4" fmla="*/ 48 w 90"/>
                <a:gd name="T5" fmla="*/ 22 h 90"/>
                <a:gd name="T6" fmla="*/ 42 w 90"/>
                <a:gd name="T7" fmla="*/ 15 h 90"/>
                <a:gd name="T8" fmla="*/ 36 w 90"/>
                <a:gd name="T9" fmla="*/ 15 h 90"/>
                <a:gd name="T10" fmla="*/ 12 w 90"/>
                <a:gd name="T11" fmla="*/ 0 h 90"/>
                <a:gd name="T12" fmla="*/ 6 w 90"/>
                <a:gd name="T13" fmla="*/ 0 h 90"/>
                <a:gd name="T14" fmla="*/ 6 w 90"/>
                <a:gd name="T15" fmla="*/ 0 h 90"/>
                <a:gd name="T16" fmla="*/ 6 w 90"/>
                <a:gd name="T17" fmla="*/ 30 h 90"/>
                <a:gd name="T18" fmla="*/ 6 w 90"/>
                <a:gd name="T19" fmla="*/ 53 h 90"/>
                <a:gd name="T20" fmla="*/ 6 w 90"/>
                <a:gd name="T21" fmla="*/ 61 h 90"/>
                <a:gd name="T22" fmla="*/ 0 w 90"/>
                <a:gd name="T23" fmla="*/ 83 h 90"/>
                <a:gd name="T24" fmla="*/ 12 w 90"/>
                <a:gd name="T25" fmla="*/ 99 h 90"/>
                <a:gd name="T26" fmla="*/ 36 w 90"/>
                <a:gd name="T27" fmla="*/ 113 h 90"/>
                <a:gd name="T28" fmla="*/ 60 w 90"/>
                <a:gd name="T29" fmla="*/ 113 h 90"/>
                <a:gd name="T30" fmla="*/ 78 w 90"/>
                <a:gd name="T31" fmla="*/ 105 h 90"/>
                <a:gd name="T32" fmla="*/ 90 w 90"/>
                <a:gd name="T33" fmla="*/ 91 h 90"/>
                <a:gd name="T34" fmla="*/ 84 w 90"/>
                <a:gd name="T35" fmla="*/ 68 h 90"/>
                <a:gd name="T36" fmla="*/ 84 w 90"/>
                <a:gd name="T37" fmla="*/ 61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9" name="Freeform 4331"/>
            <p:cNvSpPr>
              <a:spLocks/>
            </p:cNvSpPr>
            <p:nvPr/>
          </p:nvSpPr>
          <p:spPr bwMode="auto">
            <a:xfrm>
              <a:off x="1322" y="3104"/>
              <a:ext cx="279" cy="680"/>
            </a:xfrm>
            <a:custGeom>
              <a:avLst/>
              <a:gdLst>
                <a:gd name="T0" fmla="*/ 154 w 276"/>
                <a:gd name="T1" fmla="*/ 485 h 604"/>
                <a:gd name="T2" fmla="*/ 154 w 276"/>
                <a:gd name="T3" fmla="*/ 516 h 604"/>
                <a:gd name="T4" fmla="*/ 166 w 276"/>
                <a:gd name="T5" fmla="*/ 516 h 604"/>
                <a:gd name="T6" fmla="*/ 172 w 276"/>
                <a:gd name="T7" fmla="*/ 531 h 604"/>
                <a:gd name="T8" fmla="*/ 154 w 276"/>
                <a:gd name="T9" fmla="*/ 524 h 604"/>
                <a:gd name="T10" fmla="*/ 154 w 276"/>
                <a:gd name="T11" fmla="*/ 553 h 604"/>
                <a:gd name="T12" fmla="*/ 154 w 276"/>
                <a:gd name="T13" fmla="*/ 583 h 604"/>
                <a:gd name="T14" fmla="*/ 134 w 276"/>
                <a:gd name="T15" fmla="*/ 621 h 604"/>
                <a:gd name="T16" fmla="*/ 172 w 276"/>
                <a:gd name="T17" fmla="*/ 644 h 604"/>
                <a:gd name="T18" fmla="*/ 172 w 276"/>
                <a:gd name="T19" fmla="*/ 659 h 604"/>
                <a:gd name="T20" fmla="*/ 154 w 276"/>
                <a:gd name="T21" fmla="*/ 705 h 604"/>
                <a:gd name="T22" fmla="*/ 142 w 276"/>
                <a:gd name="T23" fmla="*/ 705 h 604"/>
                <a:gd name="T24" fmla="*/ 142 w 276"/>
                <a:gd name="T25" fmla="*/ 719 h 604"/>
                <a:gd name="T26" fmla="*/ 148 w 276"/>
                <a:gd name="T27" fmla="*/ 743 h 604"/>
                <a:gd name="T28" fmla="*/ 154 w 276"/>
                <a:gd name="T29" fmla="*/ 750 h 604"/>
                <a:gd name="T30" fmla="*/ 134 w 276"/>
                <a:gd name="T31" fmla="*/ 750 h 604"/>
                <a:gd name="T32" fmla="*/ 98 w 276"/>
                <a:gd name="T33" fmla="*/ 743 h 604"/>
                <a:gd name="T34" fmla="*/ 80 w 276"/>
                <a:gd name="T35" fmla="*/ 719 h 604"/>
                <a:gd name="T36" fmla="*/ 74 w 276"/>
                <a:gd name="T37" fmla="*/ 674 h 604"/>
                <a:gd name="T38" fmla="*/ 68 w 276"/>
                <a:gd name="T39" fmla="*/ 614 h 604"/>
                <a:gd name="T40" fmla="*/ 62 w 276"/>
                <a:gd name="T41" fmla="*/ 583 h 604"/>
                <a:gd name="T42" fmla="*/ 62 w 276"/>
                <a:gd name="T43" fmla="*/ 567 h 604"/>
                <a:gd name="T44" fmla="*/ 42 w 276"/>
                <a:gd name="T45" fmla="*/ 538 h 604"/>
                <a:gd name="T46" fmla="*/ 36 w 276"/>
                <a:gd name="T47" fmla="*/ 501 h 604"/>
                <a:gd name="T48" fmla="*/ 24 w 276"/>
                <a:gd name="T49" fmla="*/ 440 h 604"/>
                <a:gd name="T50" fmla="*/ 24 w 276"/>
                <a:gd name="T51" fmla="*/ 410 h 604"/>
                <a:gd name="T52" fmla="*/ 24 w 276"/>
                <a:gd name="T53" fmla="*/ 356 h 604"/>
                <a:gd name="T54" fmla="*/ 24 w 276"/>
                <a:gd name="T55" fmla="*/ 303 h 604"/>
                <a:gd name="T56" fmla="*/ 12 w 276"/>
                <a:gd name="T57" fmla="*/ 265 h 604"/>
                <a:gd name="T58" fmla="*/ 6 w 276"/>
                <a:gd name="T59" fmla="*/ 234 h 604"/>
                <a:gd name="T60" fmla="*/ 6 w 276"/>
                <a:gd name="T61" fmla="*/ 197 h 604"/>
                <a:gd name="T62" fmla="*/ 12 w 276"/>
                <a:gd name="T63" fmla="*/ 159 h 604"/>
                <a:gd name="T64" fmla="*/ 24 w 276"/>
                <a:gd name="T65" fmla="*/ 128 h 604"/>
                <a:gd name="T66" fmla="*/ 12 w 276"/>
                <a:gd name="T67" fmla="*/ 77 h 604"/>
                <a:gd name="T68" fmla="*/ 30 w 276"/>
                <a:gd name="T69" fmla="*/ 53 h 604"/>
                <a:gd name="T70" fmla="*/ 30 w 276"/>
                <a:gd name="T71" fmla="*/ 23 h 604"/>
                <a:gd name="T72" fmla="*/ 50 w 276"/>
                <a:gd name="T73" fmla="*/ 0 h 604"/>
                <a:gd name="T74" fmla="*/ 80 w 276"/>
                <a:gd name="T75" fmla="*/ 23 h 604"/>
                <a:gd name="T76" fmla="*/ 110 w 276"/>
                <a:gd name="T77" fmla="*/ 8 h 604"/>
                <a:gd name="T78" fmla="*/ 128 w 276"/>
                <a:gd name="T79" fmla="*/ 30 h 604"/>
                <a:gd name="T80" fmla="*/ 160 w 276"/>
                <a:gd name="T81" fmla="*/ 61 h 604"/>
                <a:gd name="T82" fmla="*/ 190 w 276"/>
                <a:gd name="T83" fmla="*/ 77 h 604"/>
                <a:gd name="T84" fmla="*/ 202 w 276"/>
                <a:gd name="T85" fmla="*/ 113 h 604"/>
                <a:gd name="T86" fmla="*/ 214 w 276"/>
                <a:gd name="T87" fmla="*/ 143 h 604"/>
                <a:gd name="T88" fmla="*/ 246 w 276"/>
                <a:gd name="T89" fmla="*/ 135 h 604"/>
                <a:gd name="T90" fmla="*/ 258 w 276"/>
                <a:gd name="T91" fmla="*/ 91 h 604"/>
                <a:gd name="T92" fmla="*/ 282 w 276"/>
                <a:gd name="T93" fmla="*/ 128 h 604"/>
                <a:gd name="T94" fmla="*/ 258 w 276"/>
                <a:gd name="T95" fmla="*/ 151 h 604"/>
                <a:gd name="T96" fmla="*/ 220 w 276"/>
                <a:gd name="T97" fmla="*/ 212 h 604"/>
                <a:gd name="T98" fmla="*/ 220 w 276"/>
                <a:gd name="T99" fmla="*/ 265 h 604"/>
                <a:gd name="T100" fmla="*/ 214 w 276"/>
                <a:gd name="T101" fmla="*/ 295 h 604"/>
                <a:gd name="T102" fmla="*/ 246 w 276"/>
                <a:gd name="T103" fmla="*/ 341 h 604"/>
                <a:gd name="T104" fmla="*/ 258 w 276"/>
                <a:gd name="T105" fmla="*/ 372 h 604"/>
                <a:gd name="T106" fmla="*/ 214 w 276"/>
                <a:gd name="T107" fmla="*/ 424 h 604"/>
                <a:gd name="T108" fmla="*/ 190 w 276"/>
                <a:gd name="T109" fmla="*/ 432 h 604"/>
                <a:gd name="T110" fmla="*/ 178 w 276"/>
                <a:gd name="T111" fmla="*/ 440 h 604"/>
                <a:gd name="T112" fmla="*/ 178 w 276"/>
                <a:gd name="T113" fmla="*/ 485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0" name="Freeform 4332"/>
            <p:cNvSpPr>
              <a:spLocks/>
            </p:cNvSpPr>
            <p:nvPr/>
          </p:nvSpPr>
          <p:spPr bwMode="auto">
            <a:xfrm>
              <a:off x="1322" y="3548"/>
              <a:ext cx="12" cy="34"/>
            </a:xfrm>
            <a:custGeom>
              <a:avLst/>
              <a:gdLst>
                <a:gd name="T0" fmla="*/ 6 w 12"/>
                <a:gd name="T1" fmla="*/ 0 h 30"/>
                <a:gd name="T2" fmla="*/ 0 w 12"/>
                <a:gd name="T3" fmla="*/ 8 h 30"/>
                <a:gd name="T4" fmla="*/ 6 w 12"/>
                <a:gd name="T5" fmla="*/ 39 h 30"/>
                <a:gd name="T6" fmla="*/ 12 w 12"/>
                <a:gd name="T7" fmla="*/ 39 h 30"/>
                <a:gd name="T8" fmla="*/ 12 w 12"/>
                <a:gd name="T9" fmla="*/ 31 h 30"/>
                <a:gd name="T10" fmla="*/ 12 w 12"/>
                <a:gd name="T11" fmla="*/ 16 h 30"/>
                <a:gd name="T12" fmla="*/ 12 w 12"/>
                <a:gd name="T13" fmla="*/ 16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1" name="Freeform 4333"/>
            <p:cNvSpPr>
              <a:spLocks/>
            </p:cNvSpPr>
            <p:nvPr/>
          </p:nvSpPr>
          <p:spPr bwMode="auto">
            <a:xfrm>
              <a:off x="1351" y="3703"/>
              <a:ext cx="19" cy="27"/>
            </a:xfrm>
            <a:custGeom>
              <a:avLst/>
              <a:gdLst>
                <a:gd name="T0" fmla="*/ 6 w 18"/>
                <a:gd name="T1" fmla="*/ 0 h 24"/>
                <a:gd name="T2" fmla="*/ 0 w 18"/>
                <a:gd name="T3" fmla="*/ 16 h 24"/>
                <a:gd name="T4" fmla="*/ 14 w 18"/>
                <a:gd name="T5" fmla="*/ 30 h 24"/>
                <a:gd name="T6" fmla="*/ 20 w 18"/>
                <a:gd name="T7" fmla="*/ 30 h 24"/>
                <a:gd name="T8" fmla="*/ 20 w 18"/>
                <a:gd name="T9" fmla="*/ 23 h 24"/>
                <a:gd name="T10" fmla="*/ 6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2" name="Freeform 4334"/>
            <p:cNvSpPr>
              <a:spLocks/>
            </p:cNvSpPr>
            <p:nvPr/>
          </p:nvSpPr>
          <p:spPr bwMode="auto">
            <a:xfrm>
              <a:off x="1085" y="2577"/>
              <a:ext cx="97" cy="149"/>
            </a:xfrm>
            <a:custGeom>
              <a:avLst/>
              <a:gdLst>
                <a:gd name="T0" fmla="*/ 0 w 96"/>
                <a:gd name="T1" fmla="*/ 69 h 132"/>
                <a:gd name="T2" fmla="*/ 0 w 96"/>
                <a:gd name="T3" fmla="*/ 91 h 132"/>
                <a:gd name="T4" fmla="*/ 0 w 96"/>
                <a:gd name="T5" fmla="*/ 99 h 132"/>
                <a:gd name="T6" fmla="*/ 12 w 96"/>
                <a:gd name="T7" fmla="*/ 107 h 132"/>
                <a:gd name="T8" fmla="*/ 12 w 96"/>
                <a:gd name="T9" fmla="*/ 99 h 132"/>
                <a:gd name="T10" fmla="*/ 18 w 96"/>
                <a:gd name="T11" fmla="*/ 107 h 132"/>
                <a:gd name="T12" fmla="*/ 12 w 96"/>
                <a:gd name="T13" fmla="*/ 122 h 132"/>
                <a:gd name="T14" fmla="*/ 6 w 96"/>
                <a:gd name="T15" fmla="*/ 130 h 132"/>
                <a:gd name="T16" fmla="*/ 12 w 96"/>
                <a:gd name="T17" fmla="*/ 138 h 132"/>
                <a:gd name="T18" fmla="*/ 6 w 96"/>
                <a:gd name="T19" fmla="*/ 152 h 132"/>
                <a:gd name="T20" fmla="*/ 12 w 96"/>
                <a:gd name="T21" fmla="*/ 152 h 132"/>
                <a:gd name="T22" fmla="*/ 30 w 96"/>
                <a:gd name="T23" fmla="*/ 168 h 132"/>
                <a:gd name="T24" fmla="*/ 36 w 96"/>
                <a:gd name="T25" fmla="*/ 160 h 132"/>
                <a:gd name="T26" fmla="*/ 36 w 96"/>
                <a:gd name="T27" fmla="*/ 146 h 132"/>
                <a:gd name="T28" fmla="*/ 42 w 96"/>
                <a:gd name="T29" fmla="*/ 138 h 132"/>
                <a:gd name="T30" fmla="*/ 50 w 96"/>
                <a:gd name="T31" fmla="*/ 122 h 132"/>
                <a:gd name="T32" fmla="*/ 50 w 96"/>
                <a:gd name="T33" fmla="*/ 122 h 132"/>
                <a:gd name="T34" fmla="*/ 50 w 96"/>
                <a:gd name="T35" fmla="*/ 130 h 132"/>
                <a:gd name="T36" fmla="*/ 50 w 96"/>
                <a:gd name="T37" fmla="*/ 130 h 132"/>
                <a:gd name="T38" fmla="*/ 50 w 96"/>
                <a:gd name="T39" fmla="*/ 122 h 132"/>
                <a:gd name="T40" fmla="*/ 56 w 96"/>
                <a:gd name="T41" fmla="*/ 115 h 132"/>
                <a:gd name="T42" fmla="*/ 68 w 96"/>
                <a:gd name="T43" fmla="*/ 107 h 132"/>
                <a:gd name="T44" fmla="*/ 86 w 96"/>
                <a:gd name="T45" fmla="*/ 91 h 132"/>
                <a:gd name="T46" fmla="*/ 98 w 96"/>
                <a:gd name="T47" fmla="*/ 61 h 132"/>
                <a:gd name="T48" fmla="*/ 98 w 96"/>
                <a:gd name="T49" fmla="*/ 69 h 132"/>
                <a:gd name="T50" fmla="*/ 92 w 96"/>
                <a:gd name="T51" fmla="*/ 46 h 132"/>
                <a:gd name="T52" fmla="*/ 98 w 96"/>
                <a:gd name="T53" fmla="*/ 46 h 132"/>
                <a:gd name="T54" fmla="*/ 80 w 96"/>
                <a:gd name="T55" fmla="*/ 30 h 132"/>
                <a:gd name="T56" fmla="*/ 62 w 96"/>
                <a:gd name="T57" fmla="*/ 30 h 132"/>
                <a:gd name="T58" fmla="*/ 50 w 96"/>
                <a:gd name="T59" fmla="*/ 16 h 132"/>
                <a:gd name="T60" fmla="*/ 36 w 96"/>
                <a:gd name="T61" fmla="*/ 0 h 132"/>
                <a:gd name="T62" fmla="*/ 30 w 96"/>
                <a:gd name="T63" fmla="*/ 16 h 132"/>
                <a:gd name="T64" fmla="*/ 12 w 96"/>
                <a:gd name="T65" fmla="*/ 23 h 132"/>
                <a:gd name="T66" fmla="*/ 6 w 96"/>
                <a:gd name="T67" fmla="*/ 46 h 132"/>
                <a:gd name="T68" fmla="*/ 6 w 96"/>
                <a:gd name="T69" fmla="*/ 53 h 132"/>
                <a:gd name="T70" fmla="*/ 0 w 96"/>
                <a:gd name="T71" fmla="*/ 69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3" name="Freeform 4335"/>
            <p:cNvSpPr>
              <a:spLocks/>
            </p:cNvSpPr>
            <p:nvPr/>
          </p:nvSpPr>
          <p:spPr bwMode="auto">
            <a:xfrm>
              <a:off x="892" y="2611"/>
              <a:ext cx="12" cy="21"/>
            </a:xfrm>
            <a:custGeom>
              <a:avLst/>
              <a:gdLst>
                <a:gd name="T0" fmla="*/ 0 w 12"/>
                <a:gd name="T1" fmla="*/ 0 h 18"/>
                <a:gd name="T2" fmla="*/ 6 w 12"/>
                <a:gd name="T3" fmla="*/ 16 h 18"/>
                <a:gd name="T4" fmla="*/ 0 w 12"/>
                <a:gd name="T5" fmla="*/ 25 h 18"/>
                <a:gd name="T6" fmla="*/ 12 w 12"/>
                <a:gd name="T7" fmla="*/ 25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4" name="Freeform 4336"/>
            <p:cNvSpPr>
              <a:spLocks/>
            </p:cNvSpPr>
            <p:nvPr/>
          </p:nvSpPr>
          <p:spPr bwMode="auto">
            <a:xfrm>
              <a:off x="1097" y="2672"/>
              <a:ext cx="6" cy="7"/>
            </a:xfrm>
            <a:custGeom>
              <a:avLst/>
              <a:gdLst>
                <a:gd name="T0" fmla="*/ 6 w 6"/>
                <a:gd name="T1" fmla="*/ 0 h 6"/>
                <a:gd name="T2" fmla="*/ 0 w 6"/>
                <a:gd name="T3" fmla="*/ 8 h 6"/>
                <a:gd name="T4" fmla="*/ 0 w 6"/>
                <a:gd name="T5" fmla="*/ 0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5" name="Freeform 4337"/>
            <p:cNvSpPr>
              <a:spLocks/>
            </p:cNvSpPr>
            <p:nvPr/>
          </p:nvSpPr>
          <p:spPr bwMode="auto">
            <a:xfrm>
              <a:off x="910" y="2625"/>
              <a:ext cx="7" cy="7"/>
            </a:xfrm>
            <a:custGeom>
              <a:avLst/>
              <a:gdLst>
                <a:gd name="T0" fmla="*/ 8 w 6"/>
                <a:gd name="T1" fmla="*/ 8 h 6"/>
                <a:gd name="T2" fmla="*/ 8 w 6"/>
                <a:gd name="T3" fmla="*/ 8 h 6"/>
                <a:gd name="T4" fmla="*/ 0 w 6"/>
                <a:gd name="T5" fmla="*/ 0 h 6"/>
                <a:gd name="T6" fmla="*/ 8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6" name="Freeform 4338"/>
            <p:cNvSpPr>
              <a:spLocks/>
            </p:cNvSpPr>
            <p:nvPr/>
          </p:nvSpPr>
          <p:spPr bwMode="auto">
            <a:xfrm>
              <a:off x="1080" y="2611"/>
              <a:ext cx="229" cy="411"/>
            </a:xfrm>
            <a:custGeom>
              <a:avLst/>
              <a:gdLst>
                <a:gd name="T0" fmla="*/ 224 w 228"/>
                <a:gd name="T1" fmla="*/ 372 h 365"/>
                <a:gd name="T2" fmla="*/ 224 w 228"/>
                <a:gd name="T3" fmla="*/ 410 h 365"/>
                <a:gd name="T4" fmla="*/ 224 w 228"/>
                <a:gd name="T5" fmla="*/ 432 h 365"/>
                <a:gd name="T6" fmla="*/ 218 w 228"/>
                <a:gd name="T7" fmla="*/ 455 h 365"/>
                <a:gd name="T8" fmla="*/ 212 w 228"/>
                <a:gd name="T9" fmla="*/ 463 h 365"/>
                <a:gd name="T10" fmla="*/ 188 w 228"/>
                <a:gd name="T11" fmla="*/ 440 h 365"/>
                <a:gd name="T12" fmla="*/ 128 w 228"/>
                <a:gd name="T13" fmla="*/ 394 h 365"/>
                <a:gd name="T14" fmla="*/ 96 w 228"/>
                <a:gd name="T15" fmla="*/ 356 h 365"/>
                <a:gd name="T16" fmla="*/ 84 w 228"/>
                <a:gd name="T17" fmla="*/ 319 h 365"/>
                <a:gd name="T18" fmla="*/ 66 w 228"/>
                <a:gd name="T19" fmla="*/ 272 h 365"/>
                <a:gd name="T20" fmla="*/ 42 w 228"/>
                <a:gd name="T21" fmla="*/ 220 h 365"/>
                <a:gd name="T22" fmla="*/ 30 w 228"/>
                <a:gd name="T23" fmla="*/ 182 h 365"/>
                <a:gd name="T24" fmla="*/ 6 w 228"/>
                <a:gd name="T25" fmla="*/ 152 h 365"/>
                <a:gd name="T26" fmla="*/ 6 w 228"/>
                <a:gd name="T27" fmla="*/ 99 h 365"/>
                <a:gd name="T28" fmla="*/ 18 w 228"/>
                <a:gd name="T29" fmla="*/ 99 h 365"/>
                <a:gd name="T30" fmla="*/ 18 w 228"/>
                <a:gd name="T31" fmla="*/ 114 h 365"/>
                <a:gd name="T32" fmla="*/ 42 w 228"/>
                <a:gd name="T33" fmla="*/ 122 h 365"/>
                <a:gd name="T34" fmla="*/ 48 w 228"/>
                <a:gd name="T35" fmla="*/ 99 h 365"/>
                <a:gd name="T36" fmla="*/ 54 w 228"/>
                <a:gd name="T37" fmla="*/ 83 h 365"/>
                <a:gd name="T38" fmla="*/ 54 w 228"/>
                <a:gd name="T39" fmla="*/ 91 h 365"/>
                <a:gd name="T40" fmla="*/ 60 w 228"/>
                <a:gd name="T41" fmla="*/ 77 h 365"/>
                <a:gd name="T42" fmla="*/ 90 w 228"/>
                <a:gd name="T43" fmla="*/ 53 h 365"/>
                <a:gd name="T44" fmla="*/ 102 w 228"/>
                <a:gd name="T45" fmla="*/ 30 h 365"/>
                <a:gd name="T46" fmla="*/ 102 w 228"/>
                <a:gd name="T47" fmla="*/ 8 h 365"/>
                <a:gd name="T48" fmla="*/ 122 w 228"/>
                <a:gd name="T49" fmla="*/ 30 h 365"/>
                <a:gd name="T50" fmla="*/ 140 w 228"/>
                <a:gd name="T51" fmla="*/ 61 h 365"/>
                <a:gd name="T52" fmla="*/ 176 w 228"/>
                <a:gd name="T53" fmla="*/ 61 h 365"/>
                <a:gd name="T54" fmla="*/ 188 w 228"/>
                <a:gd name="T55" fmla="*/ 99 h 365"/>
                <a:gd name="T56" fmla="*/ 194 w 228"/>
                <a:gd name="T57" fmla="*/ 107 h 365"/>
                <a:gd name="T58" fmla="*/ 164 w 228"/>
                <a:gd name="T59" fmla="*/ 122 h 365"/>
                <a:gd name="T60" fmla="*/ 146 w 228"/>
                <a:gd name="T61" fmla="*/ 152 h 365"/>
                <a:gd name="T62" fmla="*/ 134 w 228"/>
                <a:gd name="T63" fmla="*/ 190 h 365"/>
                <a:gd name="T64" fmla="*/ 146 w 228"/>
                <a:gd name="T65" fmla="*/ 227 h 365"/>
                <a:gd name="T66" fmla="*/ 152 w 228"/>
                <a:gd name="T67" fmla="*/ 242 h 365"/>
                <a:gd name="T68" fmla="*/ 176 w 228"/>
                <a:gd name="T69" fmla="*/ 258 h 365"/>
                <a:gd name="T70" fmla="*/ 194 w 228"/>
                <a:gd name="T71" fmla="*/ 258 h 365"/>
                <a:gd name="T72" fmla="*/ 212 w 228"/>
                <a:gd name="T73" fmla="*/ 280 h 365"/>
                <a:gd name="T74" fmla="*/ 230 w 228"/>
                <a:gd name="T75" fmla="*/ 319 h 365"/>
                <a:gd name="T76" fmla="*/ 224 w 228"/>
                <a:gd name="T77" fmla="*/ 356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7" name="Freeform 4339"/>
            <p:cNvSpPr>
              <a:spLocks/>
            </p:cNvSpPr>
            <p:nvPr/>
          </p:nvSpPr>
          <p:spPr bwMode="auto">
            <a:xfrm>
              <a:off x="3741" y="1426"/>
              <a:ext cx="908" cy="734"/>
            </a:xfrm>
            <a:custGeom>
              <a:avLst/>
              <a:gdLst>
                <a:gd name="T0" fmla="*/ 367 w 897"/>
                <a:gd name="T1" fmla="*/ 636 h 652"/>
                <a:gd name="T2" fmla="*/ 307 w 897"/>
                <a:gd name="T3" fmla="*/ 630 h 652"/>
                <a:gd name="T4" fmla="*/ 233 w 897"/>
                <a:gd name="T5" fmla="*/ 607 h 652"/>
                <a:gd name="T6" fmla="*/ 172 w 897"/>
                <a:gd name="T7" fmla="*/ 576 h 652"/>
                <a:gd name="T8" fmla="*/ 116 w 897"/>
                <a:gd name="T9" fmla="*/ 516 h 652"/>
                <a:gd name="T10" fmla="*/ 116 w 897"/>
                <a:gd name="T11" fmla="*/ 471 h 652"/>
                <a:gd name="T12" fmla="*/ 104 w 897"/>
                <a:gd name="T13" fmla="*/ 447 h 652"/>
                <a:gd name="T14" fmla="*/ 50 w 897"/>
                <a:gd name="T15" fmla="*/ 410 h 652"/>
                <a:gd name="T16" fmla="*/ 36 w 897"/>
                <a:gd name="T17" fmla="*/ 394 h 652"/>
                <a:gd name="T18" fmla="*/ 18 w 897"/>
                <a:gd name="T19" fmla="*/ 319 h 652"/>
                <a:gd name="T20" fmla="*/ 92 w 897"/>
                <a:gd name="T21" fmla="*/ 272 h 652"/>
                <a:gd name="T22" fmla="*/ 74 w 897"/>
                <a:gd name="T23" fmla="*/ 212 h 652"/>
                <a:gd name="T24" fmla="*/ 98 w 897"/>
                <a:gd name="T25" fmla="*/ 168 h 652"/>
                <a:gd name="T26" fmla="*/ 136 w 897"/>
                <a:gd name="T27" fmla="*/ 122 h 652"/>
                <a:gd name="T28" fmla="*/ 184 w 897"/>
                <a:gd name="T29" fmla="*/ 129 h 652"/>
                <a:gd name="T30" fmla="*/ 269 w 897"/>
                <a:gd name="T31" fmla="*/ 204 h 652"/>
                <a:gd name="T32" fmla="*/ 374 w 897"/>
                <a:gd name="T33" fmla="*/ 258 h 652"/>
                <a:gd name="T34" fmla="*/ 467 w 897"/>
                <a:gd name="T35" fmla="*/ 280 h 652"/>
                <a:gd name="T36" fmla="*/ 564 w 897"/>
                <a:gd name="T37" fmla="*/ 265 h 652"/>
                <a:gd name="T38" fmla="*/ 618 w 897"/>
                <a:gd name="T39" fmla="*/ 196 h 652"/>
                <a:gd name="T40" fmla="*/ 680 w 897"/>
                <a:gd name="T41" fmla="*/ 152 h 652"/>
                <a:gd name="T42" fmla="*/ 600 w 897"/>
                <a:gd name="T43" fmla="*/ 122 h 652"/>
                <a:gd name="T44" fmla="*/ 638 w 897"/>
                <a:gd name="T45" fmla="*/ 77 h 652"/>
                <a:gd name="T46" fmla="*/ 625 w 897"/>
                <a:gd name="T47" fmla="*/ 0 h 652"/>
                <a:gd name="T48" fmla="*/ 736 w 897"/>
                <a:gd name="T49" fmla="*/ 46 h 652"/>
                <a:gd name="T50" fmla="*/ 834 w 897"/>
                <a:gd name="T51" fmla="*/ 107 h 652"/>
                <a:gd name="T52" fmla="*/ 913 w 897"/>
                <a:gd name="T53" fmla="*/ 174 h 652"/>
                <a:gd name="T54" fmla="*/ 913 w 897"/>
                <a:gd name="T55" fmla="*/ 250 h 652"/>
                <a:gd name="T56" fmla="*/ 883 w 897"/>
                <a:gd name="T57" fmla="*/ 280 h 652"/>
                <a:gd name="T58" fmla="*/ 846 w 897"/>
                <a:gd name="T59" fmla="*/ 311 h 652"/>
                <a:gd name="T60" fmla="*/ 798 w 897"/>
                <a:gd name="T61" fmla="*/ 356 h 652"/>
                <a:gd name="T62" fmla="*/ 772 w 897"/>
                <a:gd name="T63" fmla="*/ 311 h 652"/>
                <a:gd name="T64" fmla="*/ 742 w 897"/>
                <a:gd name="T65" fmla="*/ 372 h 652"/>
                <a:gd name="T66" fmla="*/ 822 w 897"/>
                <a:gd name="T67" fmla="*/ 394 h 652"/>
                <a:gd name="T68" fmla="*/ 810 w 897"/>
                <a:gd name="T69" fmla="*/ 424 h 652"/>
                <a:gd name="T70" fmla="*/ 852 w 897"/>
                <a:gd name="T71" fmla="*/ 516 h 652"/>
                <a:gd name="T72" fmla="*/ 858 w 897"/>
                <a:gd name="T73" fmla="*/ 569 h 652"/>
                <a:gd name="T74" fmla="*/ 876 w 897"/>
                <a:gd name="T75" fmla="*/ 592 h 652"/>
                <a:gd name="T76" fmla="*/ 883 w 897"/>
                <a:gd name="T77" fmla="*/ 615 h 652"/>
                <a:gd name="T78" fmla="*/ 876 w 897"/>
                <a:gd name="T79" fmla="*/ 636 h 652"/>
                <a:gd name="T80" fmla="*/ 858 w 897"/>
                <a:gd name="T81" fmla="*/ 682 h 652"/>
                <a:gd name="T82" fmla="*/ 858 w 897"/>
                <a:gd name="T83" fmla="*/ 697 h 652"/>
                <a:gd name="T84" fmla="*/ 840 w 897"/>
                <a:gd name="T85" fmla="*/ 719 h 652"/>
                <a:gd name="T86" fmla="*/ 822 w 897"/>
                <a:gd name="T87" fmla="*/ 758 h 652"/>
                <a:gd name="T88" fmla="*/ 791 w 897"/>
                <a:gd name="T89" fmla="*/ 758 h 652"/>
                <a:gd name="T90" fmla="*/ 766 w 897"/>
                <a:gd name="T91" fmla="*/ 758 h 652"/>
                <a:gd name="T92" fmla="*/ 760 w 897"/>
                <a:gd name="T93" fmla="*/ 788 h 652"/>
                <a:gd name="T94" fmla="*/ 724 w 897"/>
                <a:gd name="T95" fmla="*/ 796 h 652"/>
                <a:gd name="T96" fmla="*/ 712 w 897"/>
                <a:gd name="T97" fmla="*/ 796 h 652"/>
                <a:gd name="T98" fmla="*/ 686 w 897"/>
                <a:gd name="T99" fmla="*/ 788 h 652"/>
                <a:gd name="T100" fmla="*/ 632 w 897"/>
                <a:gd name="T101" fmla="*/ 750 h 652"/>
                <a:gd name="T102" fmla="*/ 594 w 897"/>
                <a:gd name="T103" fmla="*/ 766 h 652"/>
                <a:gd name="T104" fmla="*/ 564 w 897"/>
                <a:gd name="T105" fmla="*/ 773 h 652"/>
                <a:gd name="T106" fmla="*/ 539 w 897"/>
                <a:gd name="T107" fmla="*/ 796 h 652"/>
                <a:gd name="T108" fmla="*/ 509 w 897"/>
                <a:gd name="T109" fmla="*/ 727 h 652"/>
                <a:gd name="T110" fmla="*/ 497 w 897"/>
                <a:gd name="T111" fmla="*/ 689 h 652"/>
                <a:gd name="T112" fmla="*/ 467 w 897"/>
                <a:gd name="T113" fmla="*/ 615 h 652"/>
                <a:gd name="T114" fmla="*/ 441 w 897"/>
                <a:gd name="T115" fmla="*/ 599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8" name="Freeform 4340"/>
            <p:cNvSpPr>
              <a:spLocks/>
            </p:cNvSpPr>
            <p:nvPr/>
          </p:nvSpPr>
          <p:spPr bwMode="auto">
            <a:xfrm>
              <a:off x="4431" y="2166"/>
              <a:ext cx="43" cy="34"/>
            </a:xfrm>
            <a:custGeom>
              <a:avLst/>
              <a:gdLst>
                <a:gd name="T0" fmla="*/ 32 w 42"/>
                <a:gd name="T1" fmla="*/ 0 h 30"/>
                <a:gd name="T2" fmla="*/ 12 w 42"/>
                <a:gd name="T3" fmla="*/ 0 h 30"/>
                <a:gd name="T4" fmla="*/ 0 w 42"/>
                <a:gd name="T5" fmla="*/ 16 h 30"/>
                <a:gd name="T6" fmla="*/ 0 w 42"/>
                <a:gd name="T7" fmla="*/ 31 h 30"/>
                <a:gd name="T8" fmla="*/ 18 w 42"/>
                <a:gd name="T9" fmla="*/ 39 h 30"/>
                <a:gd name="T10" fmla="*/ 26 w 42"/>
                <a:gd name="T11" fmla="*/ 39 h 30"/>
                <a:gd name="T12" fmla="*/ 32 w 42"/>
                <a:gd name="T13" fmla="*/ 23 h 30"/>
                <a:gd name="T14" fmla="*/ 44 w 42"/>
                <a:gd name="T15" fmla="*/ 8 h 30"/>
                <a:gd name="T16" fmla="*/ 38 w 42"/>
                <a:gd name="T17" fmla="*/ 0 h 30"/>
                <a:gd name="T18" fmla="*/ 32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9" name="Freeform 4341"/>
            <p:cNvSpPr>
              <a:spLocks/>
            </p:cNvSpPr>
            <p:nvPr/>
          </p:nvSpPr>
          <p:spPr bwMode="auto">
            <a:xfrm>
              <a:off x="4735" y="1682"/>
              <a:ext cx="152" cy="182"/>
            </a:xfrm>
            <a:custGeom>
              <a:avLst/>
              <a:gdLst>
                <a:gd name="T0" fmla="*/ 142 w 150"/>
                <a:gd name="T1" fmla="*/ 152 h 162"/>
                <a:gd name="T2" fmla="*/ 136 w 150"/>
                <a:gd name="T3" fmla="*/ 152 h 162"/>
                <a:gd name="T4" fmla="*/ 136 w 150"/>
                <a:gd name="T5" fmla="*/ 160 h 162"/>
                <a:gd name="T6" fmla="*/ 130 w 150"/>
                <a:gd name="T7" fmla="*/ 166 h 162"/>
                <a:gd name="T8" fmla="*/ 130 w 150"/>
                <a:gd name="T9" fmla="*/ 174 h 162"/>
                <a:gd name="T10" fmla="*/ 124 w 150"/>
                <a:gd name="T11" fmla="*/ 160 h 162"/>
                <a:gd name="T12" fmla="*/ 124 w 150"/>
                <a:gd name="T13" fmla="*/ 174 h 162"/>
                <a:gd name="T14" fmla="*/ 98 w 150"/>
                <a:gd name="T15" fmla="*/ 174 h 162"/>
                <a:gd name="T16" fmla="*/ 98 w 150"/>
                <a:gd name="T17" fmla="*/ 166 h 162"/>
                <a:gd name="T18" fmla="*/ 92 w 150"/>
                <a:gd name="T19" fmla="*/ 166 h 162"/>
                <a:gd name="T20" fmla="*/ 92 w 150"/>
                <a:gd name="T21" fmla="*/ 174 h 162"/>
                <a:gd name="T22" fmla="*/ 98 w 150"/>
                <a:gd name="T23" fmla="*/ 182 h 162"/>
                <a:gd name="T24" fmla="*/ 92 w 150"/>
                <a:gd name="T25" fmla="*/ 197 h 162"/>
                <a:gd name="T26" fmla="*/ 86 w 150"/>
                <a:gd name="T27" fmla="*/ 204 h 162"/>
                <a:gd name="T28" fmla="*/ 68 w 150"/>
                <a:gd name="T29" fmla="*/ 190 h 162"/>
                <a:gd name="T30" fmla="*/ 68 w 150"/>
                <a:gd name="T31" fmla="*/ 174 h 162"/>
                <a:gd name="T32" fmla="*/ 50 w 150"/>
                <a:gd name="T33" fmla="*/ 174 h 162"/>
                <a:gd name="T34" fmla="*/ 24 w 150"/>
                <a:gd name="T35" fmla="*/ 182 h 162"/>
                <a:gd name="T36" fmla="*/ 18 w 150"/>
                <a:gd name="T37" fmla="*/ 190 h 162"/>
                <a:gd name="T38" fmla="*/ 0 w 150"/>
                <a:gd name="T39" fmla="*/ 190 h 162"/>
                <a:gd name="T40" fmla="*/ 0 w 150"/>
                <a:gd name="T41" fmla="*/ 182 h 162"/>
                <a:gd name="T42" fmla="*/ 12 w 150"/>
                <a:gd name="T43" fmla="*/ 166 h 162"/>
                <a:gd name="T44" fmla="*/ 24 w 150"/>
                <a:gd name="T45" fmla="*/ 152 h 162"/>
                <a:gd name="T46" fmla="*/ 62 w 150"/>
                <a:gd name="T47" fmla="*/ 152 h 162"/>
                <a:gd name="T48" fmla="*/ 62 w 150"/>
                <a:gd name="T49" fmla="*/ 152 h 162"/>
                <a:gd name="T50" fmla="*/ 74 w 150"/>
                <a:gd name="T51" fmla="*/ 144 h 162"/>
                <a:gd name="T52" fmla="*/ 68 w 150"/>
                <a:gd name="T53" fmla="*/ 129 h 162"/>
                <a:gd name="T54" fmla="*/ 68 w 150"/>
                <a:gd name="T55" fmla="*/ 113 h 162"/>
                <a:gd name="T56" fmla="*/ 74 w 150"/>
                <a:gd name="T57" fmla="*/ 106 h 162"/>
                <a:gd name="T58" fmla="*/ 74 w 150"/>
                <a:gd name="T59" fmla="*/ 113 h 162"/>
                <a:gd name="T60" fmla="*/ 80 w 150"/>
                <a:gd name="T61" fmla="*/ 121 h 162"/>
                <a:gd name="T62" fmla="*/ 98 w 150"/>
                <a:gd name="T63" fmla="*/ 99 h 162"/>
                <a:gd name="T64" fmla="*/ 98 w 150"/>
                <a:gd name="T65" fmla="*/ 83 h 162"/>
                <a:gd name="T66" fmla="*/ 98 w 150"/>
                <a:gd name="T67" fmla="*/ 61 h 162"/>
                <a:gd name="T68" fmla="*/ 92 w 150"/>
                <a:gd name="T69" fmla="*/ 45 h 162"/>
                <a:gd name="T70" fmla="*/ 86 w 150"/>
                <a:gd name="T71" fmla="*/ 22 h 162"/>
                <a:gd name="T72" fmla="*/ 86 w 150"/>
                <a:gd name="T73" fmla="*/ 8 h 162"/>
                <a:gd name="T74" fmla="*/ 92 w 150"/>
                <a:gd name="T75" fmla="*/ 15 h 162"/>
                <a:gd name="T76" fmla="*/ 98 w 150"/>
                <a:gd name="T77" fmla="*/ 15 h 162"/>
                <a:gd name="T78" fmla="*/ 98 w 150"/>
                <a:gd name="T79" fmla="*/ 8 h 162"/>
                <a:gd name="T80" fmla="*/ 92 w 150"/>
                <a:gd name="T81" fmla="*/ 8 h 162"/>
                <a:gd name="T82" fmla="*/ 92 w 150"/>
                <a:gd name="T83" fmla="*/ 0 h 162"/>
                <a:gd name="T84" fmla="*/ 98 w 150"/>
                <a:gd name="T85" fmla="*/ 8 h 162"/>
                <a:gd name="T86" fmla="*/ 118 w 150"/>
                <a:gd name="T87" fmla="*/ 30 h 162"/>
                <a:gd name="T88" fmla="*/ 136 w 150"/>
                <a:gd name="T89" fmla="*/ 53 h 162"/>
                <a:gd name="T90" fmla="*/ 136 w 150"/>
                <a:gd name="T91" fmla="*/ 75 h 162"/>
                <a:gd name="T92" fmla="*/ 130 w 150"/>
                <a:gd name="T93" fmla="*/ 91 h 162"/>
                <a:gd name="T94" fmla="*/ 142 w 150"/>
                <a:gd name="T95" fmla="*/ 121 h 162"/>
                <a:gd name="T96" fmla="*/ 154 w 150"/>
                <a:gd name="T97" fmla="*/ 144 h 162"/>
                <a:gd name="T98" fmla="*/ 142 w 150"/>
                <a:gd name="T99" fmla="*/ 166 h 162"/>
                <a:gd name="T100" fmla="*/ 142 w 150"/>
                <a:gd name="T101" fmla="*/ 152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0" name="Freeform 4342"/>
            <p:cNvSpPr>
              <a:spLocks/>
            </p:cNvSpPr>
            <p:nvPr/>
          </p:nvSpPr>
          <p:spPr bwMode="auto">
            <a:xfrm>
              <a:off x="4789" y="1594"/>
              <a:ext cx="86" cy="88"/>
            </a:xfrm>
            <a:custGeom>
              <a:avLst/>
              <a:gdLst>
                <a:gd name="T0" fmla="*/ 70 w 84"/>
                <a:gd name="T1" fmla="*/ 38 h 78"/>
                <a:gd name="T2" fmla="*/ 50 w 84"/>
                <a:gd name="T3" fmla="*/ 30 h 78"/>
                <a:gd name="T4" fmla="*/ 26 w 84"/>
                <a:gd name="T5" fmla="*/ 16 h 78"/>
                <a:gd name="T6" fmla="*/ 0 w 84"/>
                <a:gd name="T7" fmla="*/ 0 h 78"/>
                <a:gd name="T8" fmla="*/ 0 w 84"/>
                <a:gd name="T9" fmla="*/ 16 h 78"/>
                <a:gd name="T10" fmla="*/ 12 w 84"/>
                <a:gd name="T11" fmla="*/ 30 h 78"/>
                <a:gd name="T12" fmla="*/ 18 w 84"/>
                <a:gd name="T13" fmla="*/ 53 h 78"/>
                <a:gd name="T14" fmla="*/ 6 w 84"/>
                <a:gd name="T15" fmla="*/ 53 h 78"/>
                <a:gd name="T16" fmla="*/ 6 w 84"/>
                <a:gd name="T17" fmla="*/ 61 h 78"/>
                <a:gd name="T18" fmla="*/ 6 w 84"/>
                <a:gd name="T19" fmla="*/ 69 h 78"/>
                <a:gd name="T20" fmla="*/ 6 w 84"/>
                <a:gd name="T21" fmla="*/ 83 h 78"/>
                <a:gd name="T22" fmla="*/ 18 w 84"/>
                <a:gd name="T23" fmla="*/ 99 h 78"/>
                <a:gd name="T24" fmla="*/ 26 w 84"/>
                <a:gd name="T25" fmla="*/ 99 h 78"/>
                <a:gd name="T26" fmla="*/ 32 w 84"/>
                <a:gd name="T27" fmla="*/ 91 h 78"/>
                <a:gd name="T28" fmla="*/ 12 w 84"/>
                <a:gd name="T29" fmla="*/ 77 h 78"/>
                <a:gd name="T30" fmla="*/ 18 w 84"/>
                <a:gd name="T31" fmla="*/ 77 h 78"/>
                <a:gd name="T32" fmla="*/ 32 w 84"/>
                <a:gd name="T33" fmla="*/ 77 h 78"/>
                <a:gd name="T34" fmla="*/ 62 w 84"/>
                <a:gd name="T35" fmla="*/ 83 h 78"/>
                <a:gd name="T36" fmla="*/ 62 w 84"/>
                <a:gd name="T37" fmla="*/ 83 h 78"/>
                <a:gd name="T38" fmla="*/ 76 w 84"/>
                <a:gd name="T39" fmla="*/ 61 h 78"/>
                <a:gd name="T40" fmla="*/ 88 w 84"/>
                <a:gd name="T41" fmla="*/ 53 h 78"/>
                <a:gd name="T42" fmla="*/ 82 w 84"/>
                <a:gd name="T43" fmla="*/ 46 h 78"/>
                <a:gd name="T44" fmla="*/ 70 w 84"/>
                <a:gd name="T45" fmla="*/ 30 h 78"/>
                <a:gd name="T46" fmla="*/ 70 w 84"/>
                <a:gd name="T47" fmla="*/ 38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1" name="Freeform 4343"/>
            <p:cNvSpPr>
              <a:spLocks/>
            </p:cNvSpPr>
            <p:nvPr/>
          </p:nvSpPr>
          <p:spPr bwMode="auto">
            <a:xfrm>
              <a:off x="4716" y="1851"/>
              <a:ext cx="49" cy="67"/>
            </a:xfrm>
            <a:custGeom>
              <a:avLst/>
              <a:gdLst>
                <a:gd name="T0" fmla="*/ 50 w 48"/>
                <a:gd name="T1" fmla="*/ 30 h 60"/>
                <a:gd name="T2" fmla="*/ 44 w 48"/>
                <a:gd name="T3" fmla="*/ 45 h 60"/>
                <a:gd name="T4" fmla="*/ 44 w 48"/>
                <a:gd name="T5" fmla="*/ 60 h 60"/>
                <a:gd name="T6" fmla="*/ 38 w 48"/>
                <a:gd name="T7" fmla="*/ 75 h 60"/>
                <a:gd name="T8" fmla="*/ 32 w 48"/>
                <a:gd name="T9" fmla="*/ 60 h 60"/>
                <a:gd name="T10" fmla="*/ 32 w 48"/>
                <a:gd name="T11" fmla="*/ 67 h 60"/>
                <a:gd name="T12" fmla="*/ 32 w 48"/>
                <a:gd name="T13" fmla="*/ 67 h 60"/>
                <a:gd name="T14" fmla="*/ 26 w 48"/>
                <a:gd name="T15" fmla="*/ 45 h 60"/>
                <a:gd name="T16" fmla="*/ 26 w 48"/>
                <a:gd name="T17" fmla="*/ 38 h 60"/>
                <a:gd name="T18" fmla="*/ 12 w 48"/>
                <a:gd name="T19" fmla="*/ 22 h 60"/>
                <a:gd name="T20" fmla="*/ 18 w 48"/>
                <a:gd name="T21" fmla="*/ 38 h 60"/>
                <a:gd name="T22" fmla="*/ 12 w 48"/>
                <a:gd name="T23" fmla="*/ 38 h 60"/>
                <a:gd name="T24" fmla="*/ 6 w 48"/>
                <a:gd name="T25" fmla="*/ 22 h 60"/>
                <a:gd name="T26" fmla="*/ 12 w 48"/>
                <a:gd name="T27" fmla="*/ 22 h 60"/>
                <a:gd name="T28" fmla="*/ 0 w 48"/>
                <a:gd name="T29" fmla="*/ 15 h 60"/>
                <a:gd name="T30" fmla="*/ 18 w 48"/>
                <a:gd name="T31" fmla="*/ 0 h 60"/>
                <a:gd name="T32" fmla="*/ 32 w 48"/>
                <a:gd name="T33" fmla="*/ 8 h 60"/>
                <a:gd name="T34" fmla="*/ 38 w 48"/>
                <a:gd name="T35" fmla="*/ 15 h 60"/>
                <a:gd name="T36" fmla="*/ 38 w 48"/>
                <a:gd name="T37" fmla="*/ 22 h 60"/>
                <a:gd name="T38" fmla="*/ 50 w 48"/>
                <a:gd name="T39" fmla="*/ 30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2" name="Freeform 4344"/>
            <p:cNvSpPr>
              <a:spLocks/>
            </p:cNvSpPr>
            <p:nvPr/>
          </p:nvSpPr>
          <p:spPr bwMode="auto">
            <a:xfrm>
              <a:off x="4759" y="1844"/>
              <a:ext cx="42" cy="34"/>
            </a:xfrm>
            <a:custGeom>
              <a:avLst/>
              <a:gdLst>
                <a:gd name="T0" fmla="*/ 36 w 42"/>
                <a:gd name="T1" fmla="*/ 23 h 30"/>
                <a:gd name="T2" fmla="*/ 18 w 42"/>
                <a:gd name="T3" fmla="*/ 23 h 30"/>
                <a:gd name="T4" fmla="*/ 18 w 42"/>
                <a:gd name="T5" fmla="*/ 39 h 30"/>
                <a:gd name="T6" fmla="*/ 6 w 42"/>
                <a:gd name="T7" fmla="*/ 31 h 30"/>
                <a:gd name="T8" fmla="*/ 6 w 42"/>
                <a:gd name="T9" fmla="*/ 23 h 30"/>
                <a:gd name="T10" fmla="*/ 0 w 42"/>
                <a:gd name="T11" fmla="*/ 23 h 30"/>
                <a:gd name="T12" fmla="*/ 12 w 42"/>
                <a:gd name="T13" fmla="*/ 8 h 30"/>
                <a:gd name="T14" fmla="*/ 18 w 42"/>
                <a:gd name="T15" fmla="*/ 8 h 30"/>
                <a:gd name="T16" fmla="*/ 30 w 42"/>
                <a:gd name="T17" fmla="*/ 0 h 30"/>
                <a:gd name="T18" fmla="*/ 36 w 42"/>
                <a:gd name="T19" fmla="*/ 8 h 30"/>
                <a:gd name="T20" fmla="*/ 42 w 42"/>
                <a:gd name="T21" fmla="*/ 16 h 30"/>
                <a:gd name="T22" fmla="*/ 36 w 42"/>
                <a:gd name="T23" fmla="*/ 23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3" name="Freeform 4345"/>
            <p:cNvSpPr>
              <a:spLocks/>
            </p:cNvSpPr>
            <p:nvPr/>
          </p:nvSpPr>
          <p:spPr bwMode="auto">
            <a:xfrm>
              <a:off x="4735" y="2012"/>
              <a:ext cx="6" cy="13"/>
            </a:xfrm>
            <a:custGeom>
              <a:avLst/>
              <a:gdLst>
                <a:gd name="T0" fmla="*/ 0 w 6"/>
                <a:gd name="T1" fmla="*/ 14 h 12"/>
                <a:gd name="T2" fmla="*/ 6 w 6"/>
                <a:gd name="T3" fmla="*/ 0 h 12"/>
                <a:gd name="T4" fmla="*/ 6 w 6"/>
                <a:gd name="T5" fmla="*/ 0 h 12"/>
                <a:gd name="T6" fmla="*/ 0 w 6"/>
                <a:gd name="T7" fmla="*/ 1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4" name="Freeform 4346"/>
            <p:cNvSpPr>
              <a:spLocks/>
            </p:cNvSpPr>
            <p:nvPr/>
          </p:nvSpPr>
          <p:spPr bwMode="auto">
            <a:xfrm>
              <a:off x="4820" y="1756"/>
              <a:ext cx="5" cy="7"/>
            </a:xfrm>
            <a:custGeom>
              <a:avLst/>
              <a:gdLst>
                <a:gd name="T0" fmla="*/ 4 w 6"/>
                <a:gd name="T1" fmla="*/ 8 h 6"/>
                <a:gd name="T2" fmla="*/ 0 w 6"/>
                <a:gd name="T3" fmla="*/ 0 h 6"/>
                <a:gd name="T4" fmla="*/ 0 w 6"/>
                <a:gd name="T5" fmla="*/ 8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5" name="Freeform 4347"/>
            <p:cNvSpPr>
              <a:spLocks/>
            </p:cNvSpPr>
            <p:nvPr/>
          </p:nvSpPr>
          <p:spPr bwMode="auto">
            <a:xfrm>
              <a:off x="4728" y="1885"/>
              <a:ext cx="7" cy="6"/>
            </a:xfrm>
            <a:custGeom>
              <a:avLst/>
              <a:gdLst>
                <a:gd name="T0" fmla="*/ 8 w 6"/>
                <a:gd name="T1" fmla="*/ 0 h 6"/>
                <a:gd name="T2" fmla="*/ 8 w 6"/>
                <a:gd name="T3" fmla="*/ 6 h 6"/>
                <a:gd name="T4" fmla="*/ 0 w 6"/>
                <a:gd name="T5" fmla="*/ 0 h 6"/>
                <a:gd name="T6" fmla="*/ 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6" name="Freeform 4348"/>
            <p:cNvSpPr>
              <a:spLocks/>
            </p:cNvSpPr>
            <p:nvPr/>
          </p:nvSpPr>
          <p:spPr bwMode="auto">
            <a:xfrm>
              <a:off x="4572" y="1648"/>
              <a:ext cx="77" cy="115"/>
            </a:xfrm>
            <a:custGeom>
              <a:avLst/>
              <a:gdLst>
                <a:gd name="T0" fmla="*/ 18 w 77"/>
                <a:gd name="T1" fmla="*/ 91 h 102"/>
                <a:gd name="T2" fmla="*/ 6 w 77"/>
                <a:gd name="T3" fmla="*/ 83 h 102"/>
                <a:gd name="T4" fmla="*/ 0 w 77"/>
                <a:gd name="T5" fmla="*/ 77 h 102"/>
                <a:gd name="T6" fmla="*/ 6 w 77"/>
                <a:gd name="T7" fmla="*/ 61 h 102"/>
                <a:gd name="T8" fmla="*/ 18 w 77"/>
                <a:gd name="T9" fmla="*/ 38 h 102"/>
                <a:gd name="T10" fmla="*/ 23 w 77"/>
                <a:gd name="T11" fmla="*/ 38 h 102"/>
                <a:gd name="T12" fmla="*/ 41 w 77"/>
                <a:gd name="T13" fmla="*/ 46 h 102"/>
                <a:gd name="T14" fmla="*/ 35 w 77"/>
                <a:gd name="T15" fmla="*/ 30 h 102"/>
                <a:gd name="T16" fmla="*/ 41 w 77"/>
                <a:gd name="T17" fmla="*/ 30 h 102"/>
                <a:gd name="T18" fmla="*/ 53 w 77"/>
                <a:gd name="T19" fmla="*/ 16 h 102"/>
                <a:gd name="T20" fmla="*/ 53 w 77"/>
                <a:gd name="T21" fmla="*/ 0 h 102"/>
                <a:gd name="T22" fmla="*/ 71 w 77"/>
                <a:gd name="T23" fmla="*/ 16 h 102"/>
                <a:gd name="T24" fmla="*/ 71 w 77"/>
                <a:gd name="T25" fmla="*/ 23 h 102"/>
                <a:gd name="T26" fmla="*/ 65 w 77"/>
                <a:gd name="T27" fmla="*/ 30 h 102"/>
                <a:gd name="T28" fmla="*/ 71 w 77"/>
                <a:gd name="T29" fmla="*/ 61 h 102"/>
                <a:gd name="T30" fmla="*/ 65 w 77"/>
                <a:gd name="T31" fmla="*/ 69 h 102"/>
                <a:gd name="T32" fmla="*/ 53 w 77"/>
                <a:gd name="T33" fmla="*/ 83 h 102"/>
                <a:gd name="T34" fmla="*/ 59 w 77"/>
                <a:gd name="T35" fmla="*/ 99 h 102"/>
                <a:gd name="T36" fmla="*/ 77 w 77"/>
                <a:gd name="T37" fmla="*/ 114 h 102"/>
                <a:gd name="T38" fmla="*/ 71 w 77"/>
                <a:gd name="T39" fmla="*/ 122 h 102"/>
                <a:gd name="T40" fmla="*/ 59 w 77"/>
                <a:gd name="T41" fmla="*/ 130 h 102"/>
                <a:gd name="T42" fmla="*/ 53 w 77"/>
                <a:gd name="T43" fmla="*/ 130 h 102"/>
                <a:gd name="T44" fmla="*/ 41 w 77"/>
                <a:gd name="T45" fmla="*/ 130 h 102"/>
                <a:gd name="T46" fmla="*/ 35 w 77"/>
                <a:gd name="T47" fmla="*/ 130 h 102"/>
                <a:gd name="T48" fmla="*/ 29 w 77"/>
                <a:gd name="T49" fmla="*/ 130 h 102"/>
                <a:gd name="T50" fmla="*/ 23 w 77"/>
                <a:gd name="T51" fmla="*/ 122 h 102"/>
                <a:gd name="T52" fmla="*/ 23 w 77"/>
                <a:gd name="T53" fmla="*/ 114 h 102"/>
                <a:gd name="T54" fmla="*/ 29 w 77"/>
                <a:gd name="T55" fmla="*/ 107 h 102"/>
                <a:gd name="T56" fmla="*/ 23 w 77"/>
                <a:gd name="T57" fmla="*/ 107 h 102"/>
                <a:gd name="T58" fmla="*/ 18 w 77"/>
                <a:gd name="T59" fmla="*/ 91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7" name="Freeform 4349"/>
            <p:cNvSpPr>
              <a:spLocks/>
            </p:cNvSpPr>
            <p:nvPr/>
          </p:nvSpPr>
          <p:spPr bwMode="auto">
            <a:xfrm>
              <a:off x="4625" y="1749"/>
              <a:ext cx="74" cy="95"/>
            </a:xfrm>
            <a:custGeom>
              <a:avLst/>
              <a:gdLst>
                <a:gd name="T0" fmla="*/ 44 w 72"/>
                <a:gd name="T1" fmla="*/ 100 h 84"/>
                <a:gd name="T2" fmla="*/ 44 w 72"/>
                <a:gd name="T3" fmla="*/ 100 h 84"/>
                <a:gd name="T4" fmla="*/ 38 w 72"/>
                <a:gd name="T5" fmla="*/ 100 h 84"/>
                <a:gd name="T6" fmla="*/ 32 w 72"/>
                <a:gd name="T7" fmla="*/ 107 h 84"/>
                <a:gd name="T8" fmla="*/ 32 w 72"/>
                <a:gd name="T9" fmla="*/ 100 h 84"/>
                <a:gd name="T10" fmla="*/ 32 w 72"/>
                <a:gd name="T11" fmla="*/ 100 h 84"/>
                <a:gd name="T12" fmla="*/ 32 w 72"/>
                <a:gd name="T13" fmla="*/ 92 h 84"/>
                <a:gd name="T14" fmla="*/ 26 w 72"/>
                <a:gd name="T15" fmla="*/ 92 h 84"/>
                <a:gd name="T16" fmla="*/ 20 w 72"/>
                <a:gd name="T17" fmla="*/ 77 h 84"/>
                <a:gd name="T18" fmla="*/ 20 w 72"/>
                <a:gd name="T19" fmla="*/ 69 h 84"/>
                <a:gd name="T20" fmla="*/ 20 w 72"/>
                <a:gd name="T21" fmla="*/ 61 h 84"/>
                <a:gd name="T22" fmla="*/ 6 w 72"/>
                <a:gd name="T23" fmla="*/ 46 h 84"/>
                <a:gd name="T24" fmla="*/ 6 w 72"/>
                <a:gd name="T25" fmla="*/ 46 h 84"/>
                <a:gd name="T26" fmla="*/ 6 w 72"/>
                <a:gd name="T27" fmla="*/ 38 h 84"/>
                <a:gd name="T28" fmla="*/ 20 w 72"/>
                <a:gd name="T29" fmla="*/ 46 h 84"/>
                <a:gd name="T30" fmla="*/ 12 w 72"/>
                <a:gd name="T31" fmla="*/ 38 h 84"/>
                <a:gd name="T32" fmla="*/ 6 w 72"/>
                <a:gd name="T33" fmla="*/ 23 h 84"/>
                <a:gd name="T34" fmla="*/ 0 w 72"/>
                <a:gd name="T35" fmla="*/ 16 h 84"/>
                <a:gd name="T36" fmla="*/ 6 w 72"/>
                <a:gd name="T37" fmla="*/ 16 h 84"/>
                <a:gd name="T38" fmla="*/ 20 w 72"/>
                <a:gd name="T39" fmla="*/ 8 h 84"/>
                <a:gd name="T40" fmla="*/ 26 w 72"/>
                <a:gd name="T41" fmla="*/ 0 h 84"/>
                <a:gd name="T42" fmla="*/ 64 w 72"/>
                <a:gd name="T43" fmla="*/ 46 h 84"/>
                <a:gd name="T44" fmla="*/ 76 w 72"/>
                <a:gd name="T45" fmla="*/ 85 h 84"/>
                <a:gd name="T46" fmla="*/ 64 w 72"/>
                <a:gd name="T47" fmla="*/ 85 h 84"/>
                <a:gd name="T48" fmla="*/ 58 w 72"/>
                <a:gd name="T49" fmla="*/ 92 h 84"/>
                <a:gd name="T50" fmla="*/ 50 w 72"/>
                <a:gd name="T51" fmla="*/ 92 h 84"/>
                <a:gd name="T52" fmla="*/ 50 w 72"/>
                <a:gd name="T53" fmla="*/ 92 h 84"/>
                <a:gd name="T54" fmla="*/ 50 w 72"/>
                <a:gd name="T55" fmla="*/ 100 h 84"/>
                <a:gd name="T56" fmla="*/ 44 w 72"/>
                <a:gd name="T57" fmla="*/ 100 h 84"/>
                <a:gd name="T58" fmla="*/ 44 w 72"/>
                <a:gd name="T59" fmla="*/ 100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8" name="Freeform 4350"/>
            <p:cNvSpPr>
              <a:spLocks/>
            </p:cNvSpPr>
            <p:nvPr/>
          </p:nvSpPr>
          <p:spPr bwMode="auto">
            <a:xfrm>
              <a:off x="4619" y="2046"/>
              <a:ext cx="25" cy="73"/>
            </a:xfrm>
            <a:custGeom>
              <a:avLst/>
              <a:gdLst>
                <a:gd name="T0" fmla="*/ 14 w 24"/>
                <a:gd name="T1" fmla="*/ 81 h 66"/>
                <a:gd name="T2" fmla="*/ 0 w 24"/>
                <a:gd name="T3" fmla="*/ 59 h 66"/>
                <a:gd name="T4" fmla="*/ 0 w 24"/>
                <a:gd name="T5" fmla="*/ 37 h 66"/>
                <a:gd name="T6" fmla="*/ 6 w 24"/>
                <a:gd name="T7" fmla="*/ 22 h 66"/>
                <a:gd name="T8" fmla="*/ 14 w 24"/>
                <a:gd name="T9" fmla="*/ 0 h 66"/>
                <a:gd name="T10" fmla="*/ 26 w 24"/>
                <a:gd name="T11" fmla="*/ 8 h 66"/>
                <a:gd name="T12" fmla="*/ 20 w 24"/>
                <a:gd name="T13" fmla="*/ 66 h 66"/>
                <a:gd name="T14" fmla="*/ 14 w 24"/>
                <a:gd name="T15" fmla="*/ 81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9" name="Freeform 4351"/>
            <p:cNvSpPr>
              <a:spLocks/>
            </p:cNvSpPr>
            <p:nvPr/>
          </p:nvSpPr>
          <p:spPr bwMode="auto">
            <a:xfrm>
              <a:off x="3891" y="1453"/>
              <a:ext cx="527" cy="229"/>
            </a:xfrm>
            <a:custGeom>
              <a:avLst/>
              <a:gdLst>
                <a:gd name="T0" fmla="*/ 313 w 520"/>
                <a:gd name="T1" fmla="*/ 250 h 203"/>
                <a:gd name="T2" fmla="*/ 289 w 520"/>
                <a:gd name="T3" fmla="*/ 236 h 203"/>
                <a:gd name="T4" fmla="*/ 239 w 520"/>
                <a:gd name="T5" fmla="*/ 236 h 203"/>
                <a:gd name="T6" fmla="*/ 197 w 520"/>
                <a:gd name="T7" fmla="*/ 228 h 203"/>
                <a:gd name="T8" fmla="*/ 165 w 520"/>
                <a:gd name="T9" fmla="*/ 190 h 203"/>
                <a:gd name="T10" fmla="*/ 117 w 520"/>
                <a:gd name="T11" fmla="*/ 175 h 203"/>
                <a:gd name="T12" fmla="*/ 73 w 520"/>
                <a:gd name="T13" fmla="*/ 146 h 203"/>
                <a:gd name="T14" fmla="*/ 44 w 520"/>
                <a:gd name="T15" fmla="*/ 107 h 203"/>
                <a:gd name="T16" fmla="*/ 6 w 520"/>
                <a:gd name="T17" fmla="*/ 83 h 203"/>
                <a:gd name="T18" fmla="*/ 0 w 520"/>
                <a:gd name="T19" fmla="*/ 69 h 203"/>
                <a:gd name="T20" fmla="*/ 24 w 520"/>
                <a:gd name="T21" fmla="*/ 53 h 203"/>
                <a:gd name="T22" fmla="*/ 55 w 520"/>
                <a:gd name="T23" fmla="*/ 30 h 203"/>
                <a:gd name="T24" fmla="*/ 91 w 520"/>
                <a:gd name="T25" fmla="*/ 46 h 203"/>
                <a:gd name="T26" fmla="*/ 141 w 520"/>
                <a:gd name="T27" fmla="*/ 53 h 203"/>
                <a:gd name="T28" fmla="*/ 135 w 520"/>
                <a:gd name="T29" fmla="*/ 23 h 203"/>
                <a:gd name="T30" fmla="*/ 171 w 520"/>
                <a:gd name="T31" fmla="*/ 8 h 203"/>
                <a:gd name="T32" fmla="*/ 209 w 520"/>
                <a:gd name="T33" fmla="*/ 30 h 203"/>
                <a:gd name="T34" fmla="*/ 257 w 520"/>
                <a:gd name="T35" fmla="*/ 38 h 203"/>
                <a:gd name="T36" fmla="*/ 313 w 520"/>
                <a:gd name="T37" fmla="*/ 61 h 203"/>
                <a:gd name="T38" fmla="*/ 369 w 520"/>
                <a:gd name="T39" fmla="*/ 61 h 203"/>
                <a:gd name="T40" fmla="*/ 404 w 520"/>
                <a:gd name="T41" fmla="*/ 46 h 203"/>
                <a:gd name="T42" fmla="*/ 448 w 520"/>
                <a:gd name="T43" fmla="*/ 53 h 203"/>
                <a:gd name="T44" fmla="*/ 454 w 520"/>
                <a:gd name="T45" fmla="*/ 91 h 203"/>
                <a:gd name="T46" fmla="*/ 460 w 520"/>
                <a:gd name="T47" fmla="*/ 107 h 203"/>
                <a:gd name="T48" fmla="*/ 484 w 520"/>
                <a:gd name="T49" fmla="*/ 107 h 203"/>
                <a:gd name="T50" fmla="*/ 528 w 520"/>
                <a:gd name="T51" fmla="*/ 122 h 203"/>
                <a:gd name="T52" fmla="*/ 504 w 520"/>
                <a:gd name="T53" fmla="*/ 130 h 203"/>
                <a:gd name="T54" fmla="*/ 484 w 520"/>
                <a:gd name="T55" fmla="*/ 159 h 203"/>
                <a:gd name="T56" fmla="*/ 448 w 520"/>
                <a:gd name="T57" fmla="*/ 175 h 203"/>
                <a:gd name="T58" fmla="*/ 430 w 520"/>
                <a:gd name="T59" fmla="*/ 190 h 203"/>
                <a:gd name="T60" fmla="*/ 410 w 520"/>
                <a:gd name="T61" fmla="*/ 236 h 203"/>
                <a:gd name="T62" fmla="*/ 363 w 520"/>
                <a:gd name="T63" fmla="*/ 250 h 203"/>
                <a:gd name="T64" fmla="*/ 337 w 520"/>
                <a:gd name="T65" fmla="*/ 250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0" name="Freeform 4352"/>
            <p:cNvSpPr>
              <a:spLocks/>
            </p:cNvSpPr>
            <p:nvPr/>
          </p:nvSpPr>
          <p:spPr bwMode="auto">
            <a:xfrm>
              <a:off x="3255" y="1379"/>
              <a:ext cx="625" cy="310"/>
            </a:xfrm>
            <a:custGeom>
              <a:avLst/>
              <a:gdLst>
                <a:gd name="T0" fmla="*/ 73 w 616"/>
                <a:gd name="T1" fmla="*/ 206 h 275"/>
                <a:gd name="T2" fmla="*/ 49 w 616"/>
                <a:gd name="T3" fmla="*/ 221 h 275"/>
                <a:gd name="T4" fmla="*/ 0 w 616"/>
                <a:gd name="T5" fmla="*/ 160 h 275"/>
                <a:gd name="T6" fmla="*/ 6 w 616"/>
                <a:gd name="T7" fmla="*/ 107 h 275"/>
                <a:gd name="T8" fmla="*/ 24 w 616"/>
                <a:gd name="T9" fmla="*/ 107 h 275"/>
                <a:gd name="T10" fmla="*/ 49 w 616"/>
                <a:gd name="T11" fmla="*/ 83 h 275"/>
                <a:gd name="T12" fmla="*/ 117 w 616"/>
                <a:gd name="T13" fmla="*/ 107 h 275"/>
                <a:gd name="T14" fmla="*/ 171 w 616"/>
                <a:gd name="T15" fmla="*/ 99 h 275"/>
                <a:gd name="T16" fmla="*/ 203 w 616"/>
                <a:gd name="T17" fmla="*/ 99 h 275"/>
                <a:gd name="T18" fmla="*/ 197 w 616"/>
                <a:gd name="T19" fmla="*/ 46 h 275"/>
                <a:gd name="T20" fmla="*/ 191 w 616"/>
                <a:gd name="T21" fmla="*/ 38 h 275"/>
                <a:gd name="T22" fmla="*/ 233 w 616"/>
                <a:gd name="T23" fmla="*/ 30 h 275"/>
                <a:gd name="T24" fmla="*/ 271 w 616"/>
                <a:gd name="T25" fmla="*/ 16 h 275"/>
                <a:gd name="T26" fmla="*/ 307 w 616"/>
                <a:gd name="T27" fmla="*/ 0 h 275"/>
                <a:gd name="T28" fmla="*/ 333 w 616"/>
                <a:gd name="T29" fmla="*/ 16 h 275"/>
                <a:gd name="T30" fmla="*/ 374 w 616"/>
                <a:gd name="T31" fmla="*/ 38 h 275"/>
                <a:gd name="T32" fmla="*/ 406 w 616"/>
                <a:gd name="T33" fmla="*/ 30 h 275"/>
                <a:gd name="T34" fmla="*/ 430 w 616"/>
                <a:gd name="T35" fmla="*/ 23 h 275"/>
                <a:gd name="T36" fmla="*/ 448 w 616"/>
                <a:gd name="T37" fmla="*/ 53 h 275"/>
                <a:gd name="T38" fmla="*/ 516 w 616"/>
                <a:gd name="T39" fmla="*/ 107 h 275"/>
                <a:gd name="T40" fmla="*/ 530 w 616"/>
                <a:gd name="T41" fmla="*/ 107 h 275"/>
                <a:gd name="T42" fmla="*/ 572 w 616"/>
                <a:gd name="T43" fmla="*/ 122 h 275"/>
                <a:gd name="T44" fmla="*/ 616 w 616"/>
                <a:gd name="T45" fmla="*/ 130 h 275"/>
                <a:gd name="T46" fmla="*/ 628 w 616"/>
                <a:gd name="T47" fmla="*/ 176 h 275"/>
                <a:gd name="T48" fmla="*/ 628 w 616"/>
                <a:gd name="T49" fmla="*/ 206 h 275"/>
                <a:gd name="T50" fmla="*/ 584 w 616"/>
                <a:gd name="T51" fmla="*/ 198 h 275"/>
                <a:gd name="T52" fmla="*/ 591 w 616"/>
                <a:gd name="T53" fmla="*/ 242 h 275"/>
                <a:gd name="T54" fmla="*/ 572 w 616"/>
                <a:gd name="T55" fmla="*/ 250 h 275"/>
                <a:gd name="T56" fmla="*/ 566 w 616"/>
                <a:gd name="T57" fmla="*/ 266 h 275"/>
                <a:gd name="T58" fmla="*/ 578 w 616"/>
                <a:gd name="T59" fmla="*/ 303 h 275"/>
                <a:gd name="T60" fmla="*/ 578 w 616"/>
                <a:gd name="T61" fmla="*/ 311 h 275"/>
                <a:gd name="T62" fmla="*/ 536 w 616"/>
                <a:gd name="T63" fmla="*/ 296 h 275"/>
                <a:gd name="T64" fmla="*/ 492 w 616"/>
                <a:gd name="T65" fmla="*/ 303 h 275"/>
                <a:gd name="T66" fmla="*/ 468 w 616"/>
                <a:gd name="T67" fmla="*/ 311 h 275"/>
                <a:gd name="T68" fmla="*/ 430 w 616"/>
                <a:gd name="T69" fmla="*/ 311 h 275"/>
                <a:gd name="T70" fmla="*/ 387 w 616"/>
                <a:gd name="T71" fmla="*/ 349 h 275"/>
                <a:gd name="T72" fmla="*/ 357 w 616"/>
                <a:gd name="T73" fmla="*/ 327 h 275"/>
                <a:gd name="T74" fmla="*/ 339 w 616"/>
                <a:gd name="T75" fmla="*/ 289 h 275"/>
                <a:gd name="T76" fmla="*/ 283 w 616"/>
                <a:gd name="T77" fmla="*/ 289 h 275"/>
                <a:gd name="T78" fmla="*/ 253 w 616"/>
                <a:gd name="T79" fmla="*/ 258 h 275"/>
                <a:gd name="T80" fmla="*/ 209 w 616"/>
                <a:gd name="T81" fmla="*/ 236 h 275"/>
                <a:gd name="T82" fmla="*/ 171 w 616"/>
                <a:gd name="T83" fmla="*/ 273 h 275"/>
                <a:gd name="T84" fmla="*/ 185 w 616"/>
                <a:gd name="T85" fmla="*/ 342 h 275"/>
                <a:gd name="T86" fmla="*/ 147 w 616"/>
                <a:gd name="T87" fmla="*/ 327 h 275"/>
                <a:gd name="T88" fmla="*/ 117 w 616"/>
                <a:gd name="T89" fmla="*/ 311 h 275"/>
                <a:gd name="T90" fmla="*/ 97 w 616"/>
                <a:gd name="T91" fmla="*/ 296 h 275"/>
                <a:gd name="T92" fmla="*/ 73 w 616"/>
                <a:gd name="T93" fmla="*/ 266 h 275"/>
                <a:gd name="T94" fmla="*/ 85 w 616"/>
                <a:gd name="T95" fmla="*/ 258 h 275"/>
                <a:gd name="T96" fmla="*/ 117 w 616"/>
                <a:gd name="T97" fmla="*/ 242 h 275"/>
                <a:gd name="T98" fmla="*/ 111 w 616"/>
                <a:gd name="T99" fmla="*/ 206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1" name="Freeform 4353"/>
            <p:cNvSpPr>
              <a:spLocks/>
            </p:cNvSpPr>
            <p:nvPr/>
          </p:nvSpPr>
          <p:spPr bwMode="auto">
            <a:xfrm>
              <a:off x="3160" y="1628"/>
              <a:ext cx="131" cy="54"/>
            </a:xfrm>
            <a:custGeom>
              <a:avLst/>
              <a:gdLst>
                <a:gd name="T0" fmla="*/ 24 w 131"/>
                <a:gd name="T1" fmla="*/ 23 h 48"/>
                <a:gd name="T2" fmla="*/ 0 w 131"/>
                <a:gd name="T3" fmla="*/ 0 h 48"/>
                <a:gd name="T4" fmla="*/ 0 w 131"/>
                <a:gd name="T5" fmla="*/ 0 h 48"/>
                <a:gd name="T6" fmla="*/ 18 w 131"/>
                <a:gd name="T7" fmla="*/ 0 h 48"/>
                <a:gd name="T8" fmla="*/ 36 w 131"/>
                <a:gd name="T9" fmla="*/ 0 h 48"/>
                <a:gd name="T10" fmla="*/ 60 w 131"/>
                <a:gd name="T11" fmla="*/ 16 h 48"/>
                <a:gd name="T12" fmla="*/ 84 w 131"/>
                <a:gd name="T13" fmla="*/ 30 h 48"/>
                <a:gd name="T14" fmla="*/ 108 w 131"/>
                <a:gd name="T15" fmla="*/ 38 h 48"/>
                <a:gd name="T16" fmla="*/ 131 w 131"/>
                <a:gd name="T17" fmla="*/ 53 h 48"/>
                <a:gd name="T18" fmla="*/ 125 w 131"/>
                <a:gd name="T19" fmla="*/ 61 h 48"/>
                <a:gd name="T20" fmla="*/ 114 w 131"/>
                <a:gd name="T21" fmla="*/ 61 h 48"/>
                <a:gd name="T22" fmla="*/ 90 w 131"/>
                <a:gd name="T23" fmla="*/ 61 h 48"/>
                <a:gd name="T24" fmla="*/ 66 w 131"/>
                <a:gd name="T25" fmla="*/ 61 h 48"/>
                <a:gd name="T26" fmla="*/ 42 w 131"/>
                <a:gd name="T27" fmla="*/ 61 h 48"/>
                <a:gd name="T28" fmla="*/ 42 w 131"/>
                <a:gd name="T29" fmla="*/ 46 h 48"/>
                <a:gd name="T30" fmla="*/ 24 w 131"/>
                <a:gd name="T31" fmla="*/ 23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2" name="Freeform 4354"/>
            <p:cNvSpPr>
              <a:spLocks/>
            </p:cNvSpPr>
            <p:nvPr/>
          </p:nvSpPr>
          <p:spPr bwMode="auto">
            <a:xfrm>
              <a:off x="3667" y="1641"/>
              <a:ext cx="165" cy="88"/>
            </a:xfrm>
            <a:custGeom>
              <a:avLst/>
              <a:gdLst>
                <a:gd name="T0" fmla="*/ 56 w 162"/>
                <a:gd name="T1" fmla="*/ 61 h 78"/>
                <a:gd name="T2" fmla="*/ 38 w 162"/>
                <a:gd name="T3" fmla="*/ 46 h 78"/>
                <a:gd name="T4" fmla="*/ 12 w 162"/>
                <a:gd name="T5" fmla="*/ 46 h 78"/>
                <a:gd name="T6" fmla="*/ 0 w 162"/>
                <a:gd name="T7" fmla="*/ 23 h 78"/>
                <a:gd name="T8" fmla="*/ 12 w 162"/>
                <a:gd name="T9" fmla="*/ 16 h 78"/>
                <a:gd name="T10" fmla="*/ 32 w 162"/>
                <a:gd name="T11" fmla="*/ 16 h 78"/>
                <a:gd name="T12" fmla="*/ 50 w 162"/>
                <a:gd name="T13" fmla="*/ 16 h 78"/>
                <a:gd name="T14" fmla="*/ 56 w 162"/>
                <a:gd name="T15" fmla="*/ 0 h 78"/>
                <a:gd name="T16" fmla="*/ 74 w 162"/>
                <a:gd name="T17" fmla="*/ 8 h 78"/>
                <a:gd name="T18" fmla="*/ 94 w 162"/>
                <a:gd name="T19" fmla="*/ 8 h 78"/>
                <a:gd name="T20" fmla="*/ 118 w 162"/>
                <a:gd name="T21" fmla="*/ 0 h 78"/>
                <a:gd name="T22" fmla="*/ 136 w 162"/>
                <a:gd name="T23" fmla="*/ 0 h 78"/>
                <a:gd name="T24" fmla="*/ 162 w 162"/>
                <a:gd name="T25" fmla="*/ 16 h 78"/>
                <a:gd name="T26" fmla="*/ 168 w 162"/>
                <a:gd name="T27" fmla="*/ 30 h 78"/>
                <a:gd name="T28" fmla="*/ 136 w 162"/>
                <a:gd name="T29" fmla="*/ 53 h 78"/>
                <a:gd name="T30" fmla="*/ 118 w 162"/>
                <a:gd name="T31" fmla="*/ 61 h 78"/>
                <a:gd name="T32" fmla="*/ 112 w 162"/>
                <a:gd name="T33" fmla="*/ 77 h 78"/>
                <a:gd name="T34" fmla="*/ 100 w 162"/>
                <a:gd name="T35" fmla="*/ 69 h 78"/>
                <a:gd name="T36" fmla="*/ 94 w 162"/>
                <a:gd name="T37" fmla="*/ 77 h 78"/>
                <a:gd name="T38" fmla="*/ 80 w 162"/>
                <a:gd name="T39" fmla="*/ 83 h 78"/>
                <a:gd name="T40" fmla="*/ 74 w 162"/>
                <a:gd name="T41" fmla="*/ 99 h 78"/>
                <a:gd name="T42" fmla="*/ 44 w 162"/>
                <a:gd name="T43" fmla="*/ 99 h 78"/>
                <a:gd name="T44" fmla="*/ 12 w 162"/>
                <a:gd name="T45" fmla="*/ 91 h 78"/>
                <a:gd name="T46" fmla="*/ 12 w 162"/>
                <a:gd name="T47" fmla="*/ 77 h 78"/>
                <a:gd name="T48" fmla="*/ 56 w 162"/>
                <a:gd name="T49" fmla="*/ 61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3" name="Freeform 4355"/>
            <p:cNvSpPr>
              <a:spLocks/>
            </p:cNvSpPr>
            <p:nvPr/>
          </p:nvSpPr>
          <p:spPr bwMode="auto">
            <a:xfrm>
              <a:off x="3370" y="1655"/>
              <a:ext cx="249" cy="169"/>
            </a:xfrm>
            <a:custGeom>
              <a:avLst/>
              <a:gdLst>
                <a:gd name="T0" fmla="*/ 242 w 245"/>
                <a:gd name="T1" fmla="*/ 144 h 150"/>
                <a:gd name="T2" fmla="*/ 236 w 245"/>
                <a:gd name="T3" fmla="*/ 168 h 150"/>
                <a:gd name="T4" fmla="*/ 216 w 245"/>
                <a:gd name="T5" fmla="*/ 175 h 150"/>
                <a:gd name="T6" fmla="*/ 210 w 245"/>
                <a:gd name="T7" fmla="*/ 190 h 150"/>
                <a:gd name="T8" fmla="*/ 204 w 245"/>
                <a:gd name="T9" fmla="*/ 190 h 150"/>
                <a:gd name="T10" fmla="*/ 186 w 245"/>
                <a:gd name="T11" fmla="*/ 183 h 150"/>
                <a:gd name="T12" fmla="*/ 180 w 245"/>
                <a:gd name="T13" fmla="*/ 152 h 150"/>
                <a:gd name="T14" fmla="*/ 162 w 245"/>
                <a:gd name="T15" fmla="*/ 152 h 150"/>
                <a:gd name="T16" fmla="*/ 148 w 245"/>
                <a:gd name="T17" fmla="*/ 137 h 150"/>
                <a:gd name="T18" fmla="*/ 136 w 245"/>
                <a:gd name="T19" fmla="*/ 130 h 150"/>
                <a:gd name="T20" fmla="*/ 106 w 245"/>
                <a:gd name="T21" fmla="*/ 114 h 150"/>
                <a:gd name="T22" fmla="*/ 92 w 245"/>
                <a:gd name="T23" fmla="*/ 122 h 150"/>
                <a:gd name="T24" fmla="*/ 68 w 245"/>
                <a:gd name="T25" fmla="*/ 122 h 150"/>
                <a:gd name="T26" fmla="*/ 56 w 245"/>
                <a:gd name="T27" fmla="*/ 137 h 150"/>
                <a:gd name="T28" fmla="*/ 50 w 245"/>
                <a:gd name="T29" fmla="*/ 137 h 150"/>
                <a:gd name="T30" fmla="*/ 44 w 245"/>
                <a:gd name="T31" fmla="*/ 91 h 150"/>
                <a:gd name="T32" fmla="*/ 30 w 245"/>
                <a:gd name="T33" fmla="*/ 83 h 150"/>
                <a:gd name="T34" fmla="*/ 30 w 245"/>
                <a:gd name="T35" fmla="*/ 83 h 150"/>
                <a:gd name="T36" fmla="*/ 38 w 245"/>
                <a:gd name="T37" fmla="*/ 83 h 150"/>
                <a:gd name="T38" fmla="*/ 38 w 245"/>
                <a:gd name="T39" fmla="*/ 77 h 150"/>
                <a:gd name="T40" fmla="*/ 30 w 245"/>
                <a:gd name="T41" fmla="*/ 69 h 150"/>
                <a:gd name="T42" fmla="*/ 24 w 245"/>
                <a:gd name="T43" fmla="*/ 69 h 150"/>
                <a:gd name="T44" fmla="*/ 24 w 245"/>
                <a:gd name="T45" fmla="*/ 77 h 150"/>
                <a:gd name="T46" fmla="*/ 18 w 245"/>
                <a:gd name="T47" fmla="*/ 46 h 150"/>
                <a:gd name="T48" fmla="*/ 24 w 245"/>
                <a:gd name="T49" fmla="*/ 46 h 150"/>
                <a:gd name="T50" fmla="*/ 30 w 245"/>
                <a:gd name="T51" fmla="*/ 46 h 150"/>
                <a:gd name="T52" fmla="*/ 38 w 245"/>
                <a:gd name="T53" fmla="*/ 53 h 150"/>
                <a:gd name="T54" fmla="*/ 44 w 245"/>
                <a:gd name="T55" fmla="*/ 53 h 150"/>
                <a:gd name="T56" fmla="*/ 44 w 245"/>
                <a:gd name="T57" fmla="*/ 46 h 150"/>
                <a:gd name="T58" fmla="*/ 50 w 245"/>
                <a:gd name="T59" fmla="*/ 38 h 150"/>
                <a:gd name="T60" fmla="*/ 30 w 245"/>
                <a:gd name="T61" fmla="*/ 23 h 150"/>
                <a:gd name="T62" fmla="*/ 18 w 245"/>
                <a:gd name="T63" fmla="*/ 16 h 150"/>
                <a:gd name="T64" fmla="*/ 18 w 245"/>
                <a:gd name="T65" fmla="*/ 38 h 150"/>
                <a:gd name="T66" fmla="*/ 18 w 245"/>
                <a:gd name="T67" fmla="*/ 38 h 150"/>
                <a:gd name="T68" fmla="*/ 6 w 245"/>
                <a:gd name="T69" fmla="*/ 16 h 150"/>
                <a:gd name="T70" fmla="*/ 6 w 245"/>
                <a:gd name="T71" fmla="*/ 0 h 150"/>
                <a:gd name="T72" fmla="*/ 0 w 245"/>
                <a:gd name="T73" fmla="*/ 0 h 150"/>
                <a:gd name="T74" fmla="*/ 30 w 245"/>
                <a:gd name="T75" fmla="*/ 0 h 150"/>
                <a:gd name="T76" fmla="*/ 30 w 245"/>
                <a:gd name="T77" fmla="*/ 16 h 150"/>
                <a:gd name="T78" fmla="*/ 50 w 245"/>
                <a:gd name="T79" fmla="*/ 23 h 150"/>
                <a:gd name="T80" fmla="*/ 68 w 245"/>
                <a:gd name="T81" fmla="*/ 30 h 150"/>
                <a:gd name="T82" fmla="*/ 92 w 245"/>
                <a:gd name="T83" fmla="*/ 38 h 150"/>
                <a:gd name="T84" fmla="*/ 86 w 245"/>
                <a:gd name="T85" fmla="*/ 23 h 150"/>
                <a:gd name="T86" fmla="*/ 100 w 245"/>
                <a:gd name="T87" fmla="*/ 16 h 150"/>
                <a:gd name="T88" fmla="*/ 112 w 245"/>
                <a:gd name="T89" fmla="*/ 0 h 150"/>
                <a:gd name="T90" fmla="*/ 130 w 245"/>
                <a:gd name="T91" fmla="*/ 16 h 150"/>
                <a:gd name="T92" fmla="*/ 148 w 245"/>
                <a:gd name="T93" fmla="*/ 46 h 150"/>
                <a:gd name="T94" fmla="*/ 168 w 245"/>
                <a:gd name="T95" fmla="*/ 53 h 150"/>
                <a:gd name="T96" fmla="*/ 186 w 245"/>
                <a:gd name="T97" fmla="*/ 61 h 150"/>
                <a:gd name="T98" fmla="*/ 242 w 245"/>
                <a:gd name="T99" fmla="*/ 107 h 150"/>
                <a:gd name="T100" fmla="*/ 253 w 245"/>
                <a:gd name="T101" fmla="*/ 130 h 150"/>
                <a:gd name="T102" fmla="*/ 247 w 245"/>
                <a:gd name="T103" fmla="*/ 137 h 150"/>
                <a:gd name="T104" fmla="*/ 242 w 245"/>
                <a:gd name="T105" fmla="*/ 144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4" name="Freeform 4356"/>
            <p:cNvSpPr>
              <a:spLocks/>
            </p:cNvSpPr>
            <p:nvPr/>
          </p:nvSpPr>
          <p:spPr bwMode="auto">
            <a:xfrm>
              <a:off x="3547" y="1749"/>
              <a:ext cx="223" cy="203"/>
            </a:xfrm>
            <a:custGeom>
              <a:avLst/>
              <a:gdLst>
                <a:gd name="T0" fmla="*/ 0 w 221"/>
                <a:gd name="T1" fmla="*/ 99 h 180"/>
                <a:gd name="T2" fmla="*/ 0 w 221"/>
                <a:gd name="T3" fmla="*/ 107 h 180"/>
                <a:gd name="T4" fmla="*/ 0 w 221"/>
                <a:gd name="T5" fmla="*/ 122 h 180"/>
                <a:gd name="T6" fmla="*/ 6 w 221"/>
                <a:gd name="T7" fmla="*/ 130 h 180"/>
                <a:gd name="T8" fmla="*/ 6 w 221"/>
                <a:gd name="T9" fmla="*/ 130 h 180"/>
                <a:gd name="T10" fmla="*/ 12 w 221"/>
                <a:gd name="T11" fmla="*/ 152 h 180"/>
                <a:gd name="T12" fmla="*/ 12 w 221"/>
                <a:gd name="T13" fmla="*/ 176 h 180"/>
                <a:gd name="T14" fmla="*/ 30 w 221"/>
                <a:gd name="T15" fmla="*/ 183 h 180"/>
                <a:gd name="T16" fmla="*/ 36 w 221"/>
                <a:gd name="T17" fmla="*/ 191 h 180"/>
                <a:gd name="T18" fmla="*/ 18 w 221"/>
                <a:gd name="T19" fmla="*/ 221 h 180"/>
                <a:gd name="T20" fmla="*/ 36 w 221"/>
                <a:gd name="T21" fmla="*/ 229 h 180"/>
                <a:gd name="T22" fmla="*/ 48 w 221"/>
                <a:gd name="T23" fmla="*/ 229 h 180"/>
                <a:gd name="T24" fmla="*/ 79 w 221"/>
                <a:gd name="T25" fmla="*/ 229 h 180"/>
                <a:gd name="T26" fmla="*/ 97 w 221"/>
                <a:gd name="T27" fmla="*/ 229 h 180"/>
                <a:gd name="T28" fmla="*/ 115 w 221"/>
                <a:gd name="T29" fmla="*/ 221 h 180"/>
                <a:gd name="T30" fmla="*/ 115 w 221"/>
                <a:gd name="T31" fmla="*/ 206 h 180"/>
                <a:gd name="T32" fmla="*/ 115 w 221"/>
                <a:gd name="T33" fmla="*/ 191 h 180"/>
                <a:gd name="T34" fmla="*/ 133 w 221"/>
                <a:gd name="T35" fmla="*/ 183 h 180"/>
                <a:gd name="T36" fmla="*/ 139 w 221"/>
                <a:gd name="T37" fmla="*/ 176 h 180"/>
                <a:gd name="T38" fmla="*/ 151 w 221"/>
                <a:gd name="T39" fmla="*/ 176 h 180"/>
                <a:gd name="T40" fmla="*/ 157 w 221"/>
                <a:gd name="T41" fmla="*/ 145 h 180"/>
                <a:gd name="T42" fmla="*/ 171 w 221"/>
                <a:gd name="T43" fmla="*/ 130 h 180"/>
                <a:gd name="T44" fmla="*/ 157 w 221"/>
                <a:gd name="T45" fmla="*/ 115 h 180"/>
                <a:gd name="T46" fmla="*/ 177 w 221"/>
                <a:gd name="T47" fmla="*/ 115 h 180"/>
                <a:gd name="T48" fmla="*/ 177 w 221"/>
                <a:gd name="T49" fmla="*/ 107 h 180"/>
                <a:gd name="T50" fmla="*/ 183 w 221"/>
                <a:gd name="T51" fmla="*/ 83 h 180"/>
                <a:gd name="T52" fmla="*/ 171 w 221"/>
                <a:gd name="T53" fmla="*/ 69 h 180"/>
                <a:gd name="T54" fmla="*/ 183 w 221"/>
                <a:gd name="T55" fmla="*/ 46 h 180"/>
                <a:gd name="T56" fmla="*/ 219 w 221"/>
                <a:gd name="T57" fmla="*/ 38 h 180"/>
                <a:gd name="T58" fmla="*/ 219 w 221"/>
                <a:gd name="T59" fmla="*/ 30 h 180"/>
                <a:gd name="T60" fmla="*/ 225 w 221"/>
                <a:gd name="T61" fmla="*/ 30 h 180"/>
                <a:gd name="T62" fmla="*/ 213 w 221"/>
                <a:gd name="T63" fmla="*/ 30 h 180"/>
                <a:gd name="T64" fmla="*/ 207 w 221"/>
                <a:gd name="T65" fmla="*/ 30 h 180"/>
                <a:gd name="T66" fmla="*/ 195 w 221"/>
                <a:gd name="T67" fmla="*/ 30 h 180"/>
                <a:gd name="T68" fmla="*/ 171 w 221"/>
                <a:gd name="T69" fmla="*/ 46 h 180"/>
                <a:gd name="T70" fmla="*/ 163 w 221"/>
                <a:gd name="T71" fmla="*/ 16 h 180"/>
                <a:gd name="T72" fmla="*/ 163 w 221"/>
                <a:gd name="T73" fmla="*/ 16 h 180"/>
                <a:gd name="T74" fmla="*/ 157 w 221"/>
                <a:gd name="T75" fmla="*/ 0 h 180"/>
                <a:gd name="T76" fmla="*/ 145 w 221"/>
                <a:gd name="T77" fmla="*/ 8 h 180"/>
                <a:gd name="T78" fmla="*/ 145 w 221"/>
                <a:gd name="T79" fmla="*/ 23 h 180"/>
                <a:gd name="T80" fmla="*/ 133 w 221"/>
                <a:gd name="T81" fmla="*/ 30 h 180"/>
                <a:gd name="T82" fmla="*/ 127 w 221"/>
                <a:gd name="T83" fmla="*/ 38 h 180"/>
                <a:gd name="T84" fmla="*/ 115 w 221"/>
                <a:gd name="T85" fmla="*/ 38 h 180"/>
                <a:gd name="T86" fmla="*/ 109 w 221"/>
                <a:gd name="T87" fmla="*/ 38 h 180"/>
                <a:gd name="T88" fmla="*/ 103 w 221"/>
                <a:gd name="T89" fmla="*/ 30 h 180"/>
                <a:gd name="T90" fmla="*/ 85 w 221"/>
                <a:gd name="T91" fmla="*/ 30 h 180"/>
                <a:gd name="T92" fmla="*/ 73 w 221"/>
                <a:gd name="T93" fmla="*/ 23 h 180"/>
                <a:gd name="T94" fmla="*/ 67 w 221"/>
                <a:gd name="T95" fmla="*/ 30 h 180"/>
                <a:gd name="T96" fmla="*/ 62 w 221"/>
                <a:gd name="T97" fmla="*/ 38 h 180"/>
                <a:gd name="T98" fmla="*/ 54 w 221"/>
                <a:gd name="T99" fmla="*/ 61 h 180"/>
                <a:gd name="T100" fmla="*/ 36 w 221"/>
                <a:gd name="T101" fmla="*/ 69 h 180"/>
                <a:gd name="T102" fmla="*/ 30 w 221"/>
                <a:gd name="T103" fmla="*/ 83 h 180"/>
                <a:gd name="T104" fmla="*/ 24 w 221"/>
                <a:gd name="T105" fmla="*/ 83 h 180"/>
                <a:gd name="T106" fmla="*/ 6 w 221"/>
                <a:gd name="T107" fmla="*/ 77 h 180"/>
                <a:gd name="T108" fmla="*/ 0 w 221"/>
                <a:gd name="T109" fmla="*/ 99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5" name="Freeform 4357"/>
            <p:cNvSpPr>
              <a:spLocks/>
            </p:cNvSpPr>
            <p:nvPr/>
          </p:nvSpPr>
          <p:spPr bwMode="auto">
            <a:xfrm>
              <a:off x="3067" y="1817"/>
              <a:ext cx="37" cy="20"/>
            </a:xfrm>
            <a:custGeom>
              <a:avLst/>
              <a:gdLst>
                <a:gd name="T0" fmla="*/ 38 w 36"/>
                <a:gd name="T1" fmla="*/ 0 h 18"/>
                <a:gd name="T2" fmla="*/ 20 w 36"/>
                <a:gd name="T3" fmla="*/ 8 h 18"/>
                <a:gd name="T4" fmla="*/ 0 w 36"/>
                <a:gd name="T5" fmla="*/ 14 h 18"/>
                <a:gd name="T6" fmla="*/ 6 w 36"/>
                <a:gd name="T7" fmla="*/ 22 h 18"/>
                <a:gd name="T8" fmla="*/ 32 w 36"/>
                <a:gd name="T9" fmla="*/ 14 h 18"/>
                <a:gd name="T10" fmla="*/ 26 w 36"/>
                <a:gd name="T11" fmla="*/ 8 h 18"/>
                <a:gd name="T12" fmla="*/ 38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0B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6" name="Line 4358"/>
            <p:cNvSpPr>
              <a:spLocks noChangeShapeType="1"/>
            </p:cNvSpPr>
            <p:nvPr/>
          </p:nvSpPr>
          <p:spPr bwMode="auto">
            <a:xfrm>
              <a:off x="3759" y="1783"/>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07" name="Line 4359"/>
            <p:cNvSpPr>
              <a:spLocks noChangeShapeType="1"/>
            </p:cNvSpPr>
            <p:nvPr/>
          </p:nvSpPr>
          <p:spPr bwMode="auto">
            <a:xfrm>
              <a:off x="3765" y="179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08" name="Line 4360"/>
            <p:cNvSpPr>
              <a:spLocks noChangeShapeType="1"/>
            </p:cNvSpPr>
            <p:nvPr/>
          </p:nvSpPr>
          <p:spPr bwMode="auto">
            <a:xfrm flipH="1">
              <a:off x="3759" y="1790"/>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09" name="Line 4361"/>
            <p:cNvSpPr>
              <a:spLocks noChangeShapeType="1"/>
            </p:cNvSpPr>
            <p:nvPr/>
          </p:nvSpPr>
          <p:spPr bwMode="auto">
            <a:xfrm flipH="1">
              <a:off x="3753" y="1797"/>
              <a:ext cx="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0" name="Line 4362"/>
            <p:cNvSpPr>
              <a:spLocks noChangeShapeType="1"/>
            </p:cNvSpPr>
            <p:nvPr/>
          </p:nvSpPr>
          <p:spPr bwMode="auto">
            <a:xfrm>
              <a:off x="3753" y="1797"/>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1" name="Line 4363"/>
            <p:cNvSpPr>
              <a:spLocks noChangeShapeType="1"/>
            </p:cNvSpPr>
            <p:nvPr/>
          </p:nvSpPr>
          <p:spPr bwMode="auto">
            <a:xfrm flipH="1">
              <a:off x="3746" y="1797"/>
              <a:ext cx="7"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2" name="Line 4364"/>
            <p:cNvSpPr>
              <a:spLocks noChangeShapeType="1"/>
            </p:cNvSpPr>
            <p:nvPr/>
          </p:nvSpPr>
          <p:spPr bwMode="auto">
            <a:xfrm>
              <a:off x="3746" y="1803"/>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3" name="Line 4365"/>
            <p:cNvSpPr>
              <a:spLocks noChangeShapeType="1"/>
            </p:cNvSpPr>
            <p:nvPr/>
          </p:nvSpPr>
          <p:spPr bwMode="auto">
            <a:xfrm>
              <a:off x="3746" y="1810"/>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4" name="Line 4366"/>
            <p:cNvSpPr>
              <a:spLocks noChangeShapeType="1"/>
            </p:cNvSpPr>
            <p:nvPr/>
          </p:nvSpPr>
          <p:spPr bwMode="auto">
            <a:xfrm>
              <a:off x="3746"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5" name="Line 4367"/>
            <p:cNvSpPr>
              <a:spLocks noChangeShapeType="1"/>
            </p:cNvSpPr>
            <p:nvPr/>
          </p:nvSpPr>
          <p:spPr bwMode="auto">
            <a:xfrm>
              <a:off x="3759"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6" name="Line 4368"/>
            <p:cNvSpPr>
              <a:spLocks noChangeShapeType="1"/>
            </p:cNvSpPr>
            <p:nvPr/>
          </p:nvSpPr>
          <p:spPr bwMode="auto">
            <a:xfrm>
              <a:off x="3759"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7" name="Line 4369"/>
            <p:cNvSpPr>
              <a:spLocks noChangeShapeType="1"/>
            </p:cNvSpPr>
            <p:nvPr/>
          </p:nvSpPr>
          <p:spPr bwMode="auto">
            <a:xfrm>
              <a:off x="3765" y="1851"/>
              <a:ext cx="5"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8" name="Line 4370"/>
            <p:cNvSpPr>
              <a:spLocks noChangeShapeType="1"/>
            </p:cNvSpPr>
            <p:nvPr/>
          </p:nvSpPr>
          <p:spPr bwMode="auto">
            <a:xfrm>
              <a:off x="3770" y="1858"/>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9" name="Line 4371"/>
            <p:cNvSpPr>
              <a:spLocks noChangeShapeType="1"/>
            </p:cNvSpPr>
            <p:nvPr/>
          </p:nvSpPr>
          <p:spPr bwMode="auto">
            <a:xfrm>
              <a:off x="3770" y="1864"/>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0" name="Line 4372"/>
            <p:cNvSpPr>
              <a:spLocks noChangeShapeType="1"/>
            </p:cNvSpPr>
            <p:nvPr/>
          </p:nvSpPr>
          <p:spPr bwMode="auto">
            <a:xfrm>
              <a:off x="3770" y="1871"/>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1" name="Line 4373"/>
            <p:cNvSpPr>
              <a:spLocks noChangeShapeType="1"/>
            </p:cNvSpPr>
            <p:nvPr/>
          </p:nvSpPr>
          <p:spPr bwMode="auto">
            <a:xfrm flipV="1">
              <a:off x="3862"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2" name="Line 4374"/>
            <p:cNvSpPr>
              <a:spLocks noChangeShapeType="1"/>
            </p:cNvSpPr>
            <p:nvPr/>
          </p:nvSpPr>
          <p:spPr bwMode="auto">
            <a:xfrm flipV="1">
              <a:off x="3868"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3" name="Line 4375"/>
            <p:cNvSpPr>
              <a:spLocks noChangeShapeType="1"/>
            </p:cNvSpPr>
            <p:nvPr/>
          </p:nvSpPr>
          <p:spPr bwMode="auto">
            <a:xfrm flipV="1">
              <a:off x="3868" y="1817"/>
              <a:ext cx="7"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4" name="Line 4376"/>
            <p:cNvSpPr>
              <a:spLocks noChangeShapeType="1"/>
            </p:cNvSpPr>
            <p:nvPr/>
          </p:nvSpPr>
          <p:spPr bwMode="auto">
            <a:xfrm flipH="1">
              <a:off x="3868"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5" name="Line 4377"/>
            <p:cNvSpPr>
              <a:spLocks noChangeShapeType="1"/>
            </p:cNvSpPr>
            <p:nvPr/>
          </p:nvSpPr>
          <p:spPr bwMode="auto">
            <a:xfrm flipH="1">
              <a:off x="3844" y="1810"/>
              <a:ext cx="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6" name="Line 4378"/>
            <p:cNvSpPr>
              <a:spLocks noChangeShapeType="1"/>
            </p:cNvSpPr>
            <p:nvPr/>
          </p:nvSpPr>
          <p:spPr bwMode="auto">
            <a:xfrm flipH="1">
              <a:off x="3832" y="1810"/>
              <a:ext cx="12"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7" name="Freeform 4379"/>
            <p:cNvSpPr>
              <a:spLocks/>
            </p:cNvSpPr>
            <p:nvPr/>
          </p:nvSpPr>
          <p:spPr bwMode="auto">
            <a:xfrm>
              <a:off x="3121" y="1837"/>
              <a:ext cx="19" cy="34"/>
            </a:xfrm>
            <a:custGeom>
              <a:avLst/>
              <a:gdLst>
                <a:gd name="T0" fmla="*/ 20 w 18"/>
                <a:gd name="T1" fmla="*/ 23 h 30"/>
                <a:gd name="T2" fmla="*/ 6 w 18"/>
                <a:gd name="T3" fmla="*/ 39 h 30"/>
                <a:gd name="T4" fmla="*/ 0 w 18"/>
                <a:gd name="T5" fmla="*/ 39 h 30"/>
                <a:gd name="T6" fmla="*/ 0 w 18"/>
                <a:gd name="T7" fmla="*/ 16 h 30"/>
                <a:gd name="T8" fmla="*/ 6 w 18"/>
                <a:gd name="T9" fmla="*/ 0 h 30"/>
                <a:gd name="T10" fmla="*/ 20 w 18"/>
                <a:gd name="T11" fmla="*/ 8 h 30"/>
                <a:gd name="T12" fmla="*/ 20 w 18"/>
                <a:gd name="T13" fmla="*/ 23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28" name="Freeform 4380"/>
            <p:cNvSpPr>
              <a:spLocks/>
            </p:cNvSpPr>
            <p:nvPr/>
          </p:nvSpPr>
          <p:spPr bwMode="auto">
            <a:xfrm>
              <a:off x="3128" y="1776"/>
              <a:ext cx="104" cy="115"/>
            </a:xfrm>
            <a:custGeom>
              <a:avLst/>
              <a:gdLst>
                <a:gd name="T0" fmla="*/ 68 w 102"/>
                <a:gd name="T1" fmla="*/ 16 h 102"/>
                <a:gd name="T2" fmla="*/ 38 w 102"/>
                <a:gd name="T3" fmla="*/ 16 h 102"/>
                <a:gd name="T4" fmla="*/ 12 w 102"/>
                <a:gd name="T5" fmla="*/ 16 h 102"/>
                <a:gd name="T6" fmla="*/ 6 w 102"/>
                <a:gd name="T7" fmla="*/ 16 h 102"/>
                <a:gd name="T8" fmla="*/ 6 w 102"/>
                <a:gd name="T9" fmla="*/ 30 h 102"/>
                <a:gd name="T10" fmla="*/ 0 w 102"/>
                <a:gd name="T11" fmla="*/ 38 h 102"/>
                <a:gd name="T12" fmla="*/ 0 w 102"/>
                <a:gd name="T13" fmla="*/ 38 h 102"/>
                <a:gd name="T14" fmla="*/ 0 w 102"/>
                <a:gd name="T15" fmla="*/ 69 h 102"/>
                <a:gd name="T16" fmla="*/ 12 w 102"/>
                <a:gd name="T17" fmla="*/ 77 h 102"/>
                <a:gd name="T18" fmla="*/ 12 w 102"/>
                <a:gd name="T19" fmla="*/ 91 h 102"/>
                <a:gd name="T20" fmla="*/ 0 w 102"/>
                <a:gd name="T21" fmla="*/ 107 h 102"/>
                <a:gd name="T22" fmla="*/ 0 w 102"/>
                <a:gd name="T23" fmla="*/ 114 h 102"/>
                <a:gd name="T24" fmla="*/ 24 w 102"/>
                <a:gd name="T25" fmla="*/ 130 h 102"/>
                <a:gd name="T26" fmla="*/ 56 w 102"/>
                <a:gd name="T27" fmla="*/ 99 h 102"/>
                <a:gd name="T28" fmla="*/ 74 w 102"/>
                <a:gd name="T29" fmla="*/ 83 h 102"/>
                <a:gd name="T30" fmla="*/ 88 w 102"/>
                <a:gd name="T31" fmla="*/ 77 h 102"/>
                <a:gd name="T32" fmla="*/ 88 w 102"/>
                <a:gd name="T33" fmla="*/ 23 h 102"/>
                <a:gd name="T34" fmla="*/ 106 w 102"/>
                <a:gd name="T35" fmla="*/ 8 h 102"/>
                <a:gd name="T36" fmla="*/ 100 w 102"/>
                <a:gd name="T37" fmla="*/ 0 h 102"/>
                <a:gd name="T38" fmla="*/ 82 w 102"/>
                <a:gd name="T39" fmla="*/ 8 h 102"/>
                <a:gd name="T40" fmla="*/ 68 w 102"/>
                <a:gd name="T41" fmla="*/ 16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29" name="Freeform 4381"/>
            <p:cNvSpPr>
              <a:spLocks/>
            </p:cNvSpPr>
            <p:nvPr/>
          </p:nvSpPr>
          <p:spPr bwMode="auto">
            <a:xfrm>
              <a:off x="3637" y="1682"/>
              <a:ext cx="140" cy="108"/>
            </a:xfrm>
            <a:custGeom>
              <a:avLst/>
              <a:gdLst>
                <a:gd name="T0" fmla="*/ 118 w 138"/>
                <a:gd name="T1" fmla="*/ 107 h 96"/>
                <a:gd name="T2" fmla="*/ 104 w 138"/>
                <a:gd name="T3" fmla="*/ 107 h 96"/>
                <a:gd name="T4" fmla="*/ 80 w 138"/>
                <a:gd name="T5" fmla="*/ 122 h 96"/>
                <a:gd name="T6" fmla="*/ 74 w 138"/>
                <a:gd name="T7" fmla="*/ 91 h 96"/>
                <a:gd name="T8" fmla="*/ 74 w 138"/>
                <a:gd name="T9" fmla="*/ 91 h 96"/>
                <a:gd name="T10" fmla="*/ 68 w 138"/>
                <a:gd name="T11" fmla="*/ 77 h 96"/>
                <a:gd name="T12" fmla="*/ 56 w 138"/>
                <a:gd name="T13" fmla="*/ 83 h 96"/>
                <a:gd name="T14" fmla="*/ 56 w 138"/>
                <a:gd name="T15" fmla="*/ 99 h 96"/>
                <a:gd name="T16" fmla="*/ 44 w 138"/>
                <a:gd name="T17" fmla="*/ 107 h 96"/>
                <a:gd name="T18" fmla="*/ 38 w 138"/>
                <a:gd name="T19" fmla="*/ 114 h 96"/>
                <a:gd name="T20" fmla="*/ 24 w 138"/>
                <a:gd name="T21" fmla="*/ 114 h 96"/>
                <a:gd name="T22" fmla="*/ 18 w 138"/>
                <a:gd name="T23" fmla="*/ 114 h 96"/>
                <a:gd name="T24" fmla="*/ 12 w 138"/>
                <a:gd name="T25" fmla="*/ 107 h 96"/>
                <a:gd name="T26" fmla="*/ 18 w 138"/>
                <a:gd name="T27" fmla="*/ 77 h 96"/>
                <a:gd name="T28" fmla="*/ 18 w 138"/>
                <a:gd name="T29" fmla="*/ 69 h 96"/>
                <a:gd name="T30" fmla="*/ 6 w 138"/>
                <a:gd name="T31" fmla="*/ 61 h 96"/>
                <a:gd name="T32" fmla="*/ 0 w 138"/>
                <a:gd name="T33" fmla="*/ 46 h 96"/>
                <a:gd name="T34" fmla="*/ 30 w 138"/>
                <a:gd name="T35" fmla="*/ 8 h 96"/>
                <a:gd name="T36" fmla="*/ 44 w 138"/>
                <a:gd name="T37" fmla="*/ 0 h 96"/>
                <a:gd name="T38" fmla="*/ 68 w 138"/>
                <a:gd name="T39" fmla="*/ 0 h 96"/>
                <a:gd name="T40" fmla="*/ 86 w 138"/>
                <a:gd name="T41" fmla="*/ 16 h 96"/>
                <a:gd name="T42" fmla="*/ 44 w 138"/>
                <a:gd name="T43" fmla="*/ 30 h 96"/>
                <a:gd name="T44" fmla="*/ 44 w 138"/>
                <a:gd name="T45" fmla="*/ 46 h 96"/>
                <a:gd name="T46" fmla="*/ 74 w 138"/>
                <a:gd name="T47" fmla="*/ 53 h 96"/>
                <a:gd name="T48" fmla="*/ 104 w 138"/>
                <a:gd name="T49" fmla="*/ 53 h 96"/>
                <a:gd name="T50" fmla="*/ 112 w 138"/>
                <a:gd name="T51" fmla="*/ 77 h 96"/>
                <a:gd name="T52" fmla="*/ 130 w 138"/>
                <a:gd name="T53" fmla="*/ 77 h 96"/>
                <a:gd name="T54" fmla="*/ 142 w 138"/>
                <a:gd name="T55" fmla="*/ 107 h 96"/>
                <a:gd name="T56" fmla="*/ 136 w 138"/>
                <a:gd name="T57" fmla="*/ 107 h 96"/>
                <a:gd name="T58" fmla="*/ 136 w 138"/>
                <a:gd name="T59" fmla="*/ 107 h 96"/>
                <a:gd name="T60" fmla="*/ 124 w 138"/>
                <a:gd name="T61" fmla="*/ 107 h 96"/>
                <a:gd name="T62" fmla="*/ 118 w 138"/>
                <a:gd name="T63" fmla="*/ 10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0" name="Freeform 4382"/>
            <p:cNvSpPr>
              <a:spLocks/>
            </p:cNvSpPr>
            <p:nvPr/>
          </p:nvSpPr>
          <p:spPr bwMode="auto">
            <a:xfrm>
              <a:off x="3419" y="1587"/>
              <a:ext cx="261" cy="189"/>
            </a:xfrm>
            <a:custGeom>
              <a:avLst/>
              <a:gdLst>
                <a:gd name="T0" fmla="*/ 192 w 257"/>
                <a:gd name="T1" fmla="*/ 182 h 168"/>
                <a:gd name="T2" fmla="*/ 136 w 257"/>
                <a:gd name="T3" fmla="*/ 137 h 168"/>
                <a:gd name="T4" fmla="*/ 118 w 257"/>
                <a:gd name="T5" fmla="*/ 129 h 168"/>
                <a:gd name="T6" fmla="*/ 99 w 257"/>
                <a:gd name="T7" fmla="*/ 122 h 168"/>
                <a:gd name="T8" fmla="*/ 80 w 257"/>
                <a:gd name="T9" fmla="*/ 91 h 168"/>
                <a:gd name="T10" fmla="*/ 62 w 257"/>
                <a:gd name="T11" fmla="*/ 77 h 168"/>
                <a:gd name="T12" fmla="*/ 50 w 257"/>
                <a:gd name="T13" fmla="*/ 91 h 168"/>
                <a:gd name="T14" fmla="*/ 38 w 257"/>
                <a:gd name="T15" fmla="*/ 99 h 168"/>
                <a:gd name="T16" fmla="*/ 44 w 257"/>
                <a:gd name="T17" fmla="*/ 114 h 168"/>
                <a:gd name="T18" fmla="*/ 18 w 257"/>
                <a:gd name="T19" fmla="*/ 107 h 168"/>
                <a:gd name="T20" fmla="*/ 12 w 257"/>
                <a:gd name="T21" fmla="*/ 61 h 168"/>
                <a:gd name="T22" fmla="*/ 6 w 257"/>
                <a:gd name="T23" fmla="*/ 38 h 168"/>
                <a:gd name="T24" fmla="*/ 0 w 257"/>
                <a:gd name="T25" fmla="*/ 16 h 168"/>
                <a:gd name="T26" fmla="*/ 44 w 257"/>
                <a:gd name="T27" fmla="*/ 0 h 168"/>
                <a:gd name="T28" fmla="*/ 62 w 257"/>
                <a:gd name="T29" fmla="*/ 16 h 168"/>
                <a:gd name="T30" fmla="*/ 86 w 257"/>
                <a:gd name="T31" fmla="*/ 23 h 168"/>
                <a:gd name="T32" fmla="*/ 99 w 257"/>
                <a:gd name="T33" fmla="*/ 53 h 168"/>
                <a:gd name="T34" fmla="*/ 118 w 257"/>
                <a:gd name="T35" fmla="*/ 53 h 168"/>
                <a:gd name="T36" fmla="*/ 154 w 257"/>
                <a:gd name="T37" fmla="*/ 53 h 168"/>
                <a:gd name="T38" fmla="*/ 174 w 257"/>
                <a:gd name="T39" fmla="*/ 53 h 168"/>
                <a:gd name="T40" fmla="*/ 192 w 257"/>
                <a:gd name="T41" fmla="*/ 69 h 168"/>
                <a:gd name="T42" fmla="*/ 192 w 257"/>
                <a:gd name="T43" fmla="*/ 91 h 168"/>
                <a:gd name="T44" fmla="*/ 209 w 257"/>
                <a:gd name="T45" fmla="*/ 99 h 168"/>
                <a:gd name="T46" fmla="*/ 221 w 257"/>
                <a:gd name="T47" fmla="*/ 114 h 168"/>
                <a:gd name="T48" fmla="*/ 253 w 257"/>
                <a:gd name="T49" fmla="*/ 83 h 168"/>
                <a:gd name="T50" fmla="*/ 265 w 257"/>
                <a:gd name="T51" fmla="*/ 107 h 168"/>
                <a:gd name="T52" fmla="*/ 253 w 257"/>
                <a:gd name="T53" fmla="*/ 114 h 168"/>
                <a:gd name="T54" fmla="*/ 221 w 257"/>
                <a:gd name="T55" fmla="*/ 152 h 168"/>
                <a:gd name="T56" fmla="*/ 227 w 257"/>
                <a:gd name="T57" fmla="*/ 168 h 168"/>
                <a:gd name="T58" fmla="*/ 241 w 257"/>
                <a:gd name="T59" fmla="*/ 174 h 168"/>
                <a:gd name="T60" fmla="*/ 241 w 257"/>
                <a:gd name="T61" fmla="*/ 182 h 168"/>
                <a:gd name="T62" fmla="*/ 235 w 257"/>
                <a:gd name="T63" fmla="*/ 213 h 168"/>
                <a:gd name="T64" fmla="*/ 215 w 257"/>
                <a:gd name="T65" fmla="*/ 213 h 168"/>
                <a:gd name="T66" fmla="*/ 203 w 257"/>
                <a:gd name="T67" fmla="*/ 205 h 168"/>
                <a:gd name="T68" fmla="*/ 192 w 257"/>
                <a:gd name="T69" fmla="*/ 182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1" name="Freeform 4383"/>
            <p:cNvSpPr>
              <a:spLocks/>
            </p:cNvSpPr>
            <p:nvPr/>
          </p:nvSpPr>
          <p:spPr bwMode="auto">
            <a:xfrm>
              <a:off x="2856" y="1662"/>
              <a:ext cx="42" cy="33"/>
            </a:xfrm>
            <a:custGeom>
              <a:avLst/>
              <a:gdLst>
                <a:gd name="T0" fmla="*/ 12 w 42"/>
                <a:gd name="T1" fmla="*/ 36 h 30"/>
                <a:gd name="T2" fmla="*/ 0 w 42"/>
                <a:gd name="T3" fmla="*/ 14 h 30"/>
                <a:gd name="T4" fmla="*/ 6 w 42"/>
                <a:gd name="T5" fmla="*/ 14 h 30"/>
                <a:gd name="T6" fmla="*/ 6 w 42"/>
                <a:gd name="T7" fmla="*/ 8 h 30"/>
                <a:gd name="T8" fmla="*/ 12 w 42"/>
                <a:gd name="T9" fmla="*/ 8 h 30"/>
                <a:gd name="T10" fmla="*/ 12 w 42"/>
                <a:gd name="T11" fmla="*/ 8 h 30"/>
                <a:gd name="T12" fmla="*/ 18 w 42"/>
                <a:gd name="T13" fmla="*/ 8 h 30"/>
                <a:gd name="T14" fmla="*/ 18 w 42"/>
                <a:gd name="T15" fmla="*/ 8 h 30"/>
                <a:gd name="T16" fmla="*/ 24 w 42"/>
                <a:gd name="T17" fmla="*/ 8 h 30"/>
                <a:gd name="T18" fmla="*/ 24 w 42"/>
                <a:gd name="T19" fmla="*/ 8 h 30"/>
                <a:gd name="T20" fmla="*/ 30 w 42"/>
                <a:gd name="T21" fmla="*/ 0 h 30"/>
                <a:gd name="T22" fmla="*/ 36 w 42"/>
                <a:gd name="T23" fmla="*/ 8 h 30"/>
                <a:gd name="T24" fmla="*/ 36 w 42"/>
                <a:gd name="T25" fmla="*/ 8 h 30"/>
                <a:gd name="T26" fmla="*/ 42 w 42"/>
                <a:gd name="T27" fmla="*/ 8 h 30"/>
                <a:gd name="T28" fmla="*/ 42 w 42"/>
                <a:gd name="T29" fmla="*/ 29 h 30"/>
                <a:gd name="T30" fmla="*/ 12 w 42"/>
                <a:gd name="T31" fmla="*/ 36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2" name="Freeform 4384"/>
            <p:cNvSpPr>
              <a:spLocks/>
            </p:cNvSpPr>
            <p:nvPr/>
          </p:nvSpPr>
          <p:spPr bwMode="auto">
            <a:xfrm>
              <a:off x="2886" y="1621"/>
              <a:ext cx="97" cy="68"/>
            </a:xfrm>
            <a:custGeom>
              <a:avLst/>
              <a:gdLst>
                <a:gd name="T0" fmla="*/ 6 w 95"/>
                <a:gd name="T1" fmla="*/ 8 h 60"/>
                <a:gd name="T2" fmla="*/ 6 w 95"/>
                <a:gd name="T3" fmla="*/ 0 h 60"/>
                <a:gd name="T4" fmla="*/ 0 w 95"/>
                <a:gd name="T5" fmla="*/ 16 h 60"/>
                <a:gd name="T6" fmla="*/ 12 w 95"/>
                <a:gd name="T7" fmla="*/ 31 h 60"/>
                <a:gd name="T8" fmla="*/ 0 w 95"/>
                <a:gd name="T9" fmla="*/ 46 h 60"/>
                <a:gd name="T10" fmla="*/ 6 w 95"/>
                <a:gd name="T11" fmla="*/ 54 h 60"/>
                <a:gd name="T12" fmla="*/ 12 w 95"/>
                <a:gd name="T13" fmla="*/ 54 h 60"/>
                <a:gd name="T14" fmla="*/ 12 w 95"/>
                <a:gd name="T15" fmla="*/ 77 h 60"/>
                <a:gd name="T16" fmla="*/ 32 w 95"/>
                <a:gd name="T17" fmla="*/ 69 h 60"/>
                <a:gd name="T18" fmla="*/ 62 w 95"/>
                <a:gd name="T19" fmla="*/ 77 h 60"/>
                <a:gd name="T20" fmla="*/ 68 w 95"/>
                <a:gd name="T21" fmla="*/ 69 h 60"/>
                <a:gd name="T22" fmla="*/ 68 w 95"/>
                <a:gd name="T23" fmla="*/ 61 h 60"/>
                <a:gd name="T24" fmla="*/ 74 w 95"/>
                <a:gd name="T25" fmla="*/ 61 h 60"/>
                <a:gd name="T26" fmla="*/ 99 w 95"/>
                <a:gd name="T27" fmla="*/ 61 h 60"/>
                <a:gd name="T28" fmla="*/ 87 w 95"/>
                <a:gd name="T29" fmla="*/ 46 h 60"/>
                <a:gd name="T30" fmla="*/ 93 w 95"/>
                <a:gd name="T31" fmla="*/ 39 h 60"/>
                <a:gd name="T32" fmla="*/ 99 w 95"/>
                <a:gd name="T33" fmla="*/ 23 h 60"/>
                <a:gd name="T34" fmla="*/ 99 w 95"/>
                <a:gd name="T35" fmla="*/ 16 h 60"/>
                <a:gd name="T36" fmla="*/ 68 w 95"/>
                <a:gd name="T37" fmla="*/ 8 h 60"/>
                <a:gd name="T38" fmla="*/ 44 w 95"/>
                <a:gd name="T39" fmla="*/ 16 h 60"/>
                <a:gd name="T40" fmla="*/ 26 w 95"/>
                <a:gd name="T41" fmla="*/ 16 h 60"/>
                <a:gd name="T42" fmla="*/ 6 w 95"/>
                <a:gd name="T43" fmla="*/ 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3" name="Freeform 4385"/>
            <p:cNvSpPr>
              <a:spLocks/>
            </p:cNvSpPr>
            <p:nvPr/>
          </p:nvSpPr>
          <p:spPr bwMode="auto">
            <a:xfrm>
              <a:off x="2836" y="1662"/>
              <a:ext cx="32" cy="60"/>
            </a:xfrm>
            <a:custGeom>
              <a:avLst/>
              <a:gdLst>
                <a:gd name="T0" fmla="*/ 0 w 30"/>
                <a:gd name="T1" fmla="*/ 14 h 54"/>
                <a:gd name="T2" fmla="*/ 6 w 30"/>
                <a:gd name="T3" fmla="*/ 44 h 54"/>
                <a:gd name="T4" fmla="*/ 20 w 30"/>
                <a:gd name="T5" fmla="*/ 67 h 54"/>
                <a:gd name="T6" fmla="*/ 28 w 30"/>
                <a:gd name="T7" fmla="*/ 59 h 54"/>
                <a:gd name="T8" fmla="*/ 34 w 30"/>
                <a:gd name="T9" fmla="*/ 37 h 54"/>
                <a:gd name="T10" fmla="*/ 34 w 30"/>
                <a:gd name="T11" fmla="*/ 37 h 54"/>
                <a:gd name="T12" fmla="*/ 20 w 30"/>
                <a:gd name="T13" fmla="*/ 14 h 54"/>
                <a:gd name="T14" fmla="*/ 20 w 30"/>
                <a:gd name="T15" fmla="*/ 0 h 54"/>
                <a:gd name="T16" fmla="*/ 6 w 30"/>
                <a:gd name="T17" fmla="*/ 0 h 54"/>
                <a:gd name="T18" fmla="*/ 0 w 30"/>
                <a:gd name="T19" fmla="*/ 14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0B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4" name="Freeform 4386"/>
            <p:cNvSpPr>
              <a:spLocks/>
            </p:cNvSpPr>
            <p:nvPr/>
          </p:nvSpPr>
          <p:spPr bwMode="auto">
            <a:xfrm>
              <a:off x="3226" y="1682"/>
              <a:ext cx="71" cy="54"/>
            </a:xfrm>
            <a:custGeom>
              <a:avLst/>
              <a:gdLst>
                <a:gd name="T0" fmla="*/ 6 w 71"/>
                <a:gd name="T1" fmla="*/ 8 h 48"/>
                <a:gd name="T2" fmla="*/ 0 w 71"/>
                <a:gd name="T3" fmla="*/ 0 h 48"/>
                <a:gd name="T4" fmla="*/ 24 w 71"/>
                <a:gd name="T5" fmla="*/ 0 h 48"/>
                <a:gd name="T6" fmla="*/ 48 w 71"/>
                <a:gd name="T7" fmla="*/ 0 h 48"/>
                <a:gd name="T8" fmla="*/ 59 w 71"/>
                <a:gd name="T9" fmla="*/ 0 h 48"/>
                <a:gd name="T10" fmla="*/ 59 w 71"/>
                <a:gd name="T11" fmla="*/ 23 h 48"/>
                <a:gd name="T12" fmla="*/ 65 w 71"/>
                <a:gd name="T13" fmla="*/ 30 h 48"/>
                <a:gd name="T14" fmla="*/ 59 w 71"/>
                <a:gd name="T15" fmla="*/ 38 h 48"/>
                <a:gd name="T16" fmla="*/ 71 w 71"/>
                <a:gd name="T17" fmla="*/ 61 h 48"/>
                <a:gd name="T18" fmla="*/ 65 w 71"/>
                <a:gd name="T19" fmla="*/ 61 h 48"/>
                <a:gd name="T20" fmla="*/ 59 w 71"/>
                <a:gd name="T21" fmla="*/ 61 h 48"/>
                <a:gd name="T22" fmla="*/ 59 w 71"/>
                <a:gd name="T23" fmla="*/ 53 h 48"/>
                <a:gd name="T24" fmla="*/ 54 w 71"/>
                <a:gd name="T25" fmla="*/ 53 h 48"/>
                <a:gd name="T26" fmla="*/ 54 w 71"/>
                <a:gd name="T27" fmla="*/ 53 h 48"/>
                <a:gd name="T28" fmla="*/ 48 w 71"/>
                <a:gd name="T29" fmla="*/ 53 h 48"/>
                <a:gd name="T30" fmla="*/ 42 w 71"/>
                <a:gd name="T31" fmla="*/ 46 h 48"/>
                <a:gd name="T32" fmla="*/ 36 w 71"/>
                <a:gd name="T33" fmla="*/ 46 h 48"/>
                <a:gd name="T34" fmla="*/ 36 w 71"/>
                <a:gd name="T35" fmla="*/ 46 h 48"/>
                <a:gd name="T36" fmla="*/ 24 w 71"/>
                <a:gd name="T37" fmla="*/ 38 h 48"/>
                <a:gd name="T38" fmla="*/ 12 w 71"/>
                <a:gd name="T39" fmla="*/ 23 h 48"/>
                <a:gd name="T40" fmla="*/ 6 w 71"/>
                <a:gd name="T41" fmla="*/ 8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5" name="Freeform 4387"/>
            <p:cNvSpPr>
              <a:spLocks/>
            </p:cNvSpPr>
            <p:nvPr/>
          </p:nvSpPr>
          <p:spPr bwMode="auto">
            <a:xfrm>
              <a:off x="3285" y="1675"/>
              <a:ext cx="67" cy="74"/>
            </a:xfrm>
            <a:custGeom>
              <a:avLst/>
              <a:gdLst>
                <a:gd name="T0" fmla="*/ 12 w 66"/>
                <a:gd name="T1" fmla="*/ 68 h 66"/>
                <a:gd name="T2" fmla="*/ 0 w 66"/>
                <a:gd name="T3" fmla="*/ 45 h 66"/>
                <a:gd name="T4" fmla="*/ 6 w 66"/>
                <a:gd name="T5" fmla="*/ 38 h 66"/>
                <a:gd name="T6" fmla="*/ 0 w 66"/>
                <a:gd name="T7" fmla="*/ 30 h 66"/>
                <a:gd name="T8" fmla="*/ 0 w 66"/>
                <a:gd name="T9" fmla="*/ 8 h 66"/>
                <a:gd name="T10" fmla="*/ 6 w 66"/>
                <a:gd name="T11" fmla="*/ 0 h 66"/>
                <a:gd name="T12" fmla="*/ 38 w 66"/>
                <a:gd name="T13" fmla="*/ 8 h 66"/>
                <a:gd name="T14" fmla="*/ 44 w 66"/>
                <a:gd name="T15" fmla="*/ 22 h 66"/>
                <a:gd name="T16" fmla="*/ 68 w 66"/>
                <a:gd name="T17" fmla="*/ 38 h 66"/>
                <a:gd name="T18" fmla="*/ 56 w 66"/>
                <a:gd name="T19" fmla="*/ 38 h 66"/>
                <a:gd name="T20" fmla="*/ 50 w 66"/>
                <a:gd name="T21" fmla="*/ 68 h 66"/>
                <a:gd name="T22" fmla="*/ 50 w 66"/>
                <a:gd name="T23" fmla="*/ 83 h 66"/>
                <a:gd name="T24" fmla="*/ 30 w 66"/>
                <a:gd name="T25" fmla="*/ 75 h 66"/>
                <a:gd name="T26" fmla="*/ 38 w 66"/>
                <a:gd name="T27" fmla="*/ 68 h 66"/>
                <a:gd name="T28" fmla="*/ 30 w 66"/>
                <a:gd name="T29" fmla="*/ 53 h 66"/>
                <a:gd name="T30" fmla="*/ 12 w 66"/>
                <a:gd name="T31" fmla="*/ 68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6" name="Freeform 4388"/>
            <p:cNvSpPr>
              <a:spLocks/>
            </p:cNvSpPr>
            <p:nvPr/>
          </p:nvSpPr>
          <p:spPr bwMode="auto">
            <a:xfrm>
              <a:off x="3262" y="1722"/>
              <a:ext cx="29" cy="21"/>
            </a:xfrm>
            <a:custGeom>
              <a:avLst/>
              <a:gdLst>
                <a:gd name="T0" fmla="*/ 29 w 29"/>
                <a:gd name="T1" fmla="*/ 16 h 18"/>
                <a:gd name="T2" fmla="*/ 23 w 29"/>
                <a:gd name="T3" fmla="*/ 25 h 18"/>
                <a:gd name="T4" fmla="*/ 6 w 29"/>
                <a:gd name="T5" fmla="*/ 8 h 18"/>
                <a:gd name="T6" fmla="*/ 0 w 29"/>
                <a:gd name="T7" fmla="*/ 0 h 18"/>
                <a:gd name="T8" fmla="*/ 0 w 29"/>
                <a:gd name="T9" fmla="*/ 0 h 18"/>
                <a:gd name="T10" fmla="*/ 6 w 29"/>
                <a:gd name="T11" fmla="*/ 0 h 18"/>
                <a:gd name="T12" fmla="*/ 12 w 29"/>
                <a:gd name="T13" fmla="*/ 8 h 18"/>
                <a:gd name="T14" fmla="*/ 18 w 29"/>
                <a:gd name="T15" fmla="*/ 8 h 18"/>
                <a:gd name="T16" fmla="*/ 18 w 29"/>
                <a:gd name="T17" fmla="*/ 8 h 18"/>
                <a:gd name="T18" fmla="*/ 23 w 29"/>
                <a:gd name="T19" fmla="*/ 8 h 18"/>
                <a:gd name="T20" fmla="*/ 23 w 29"/>
                <a:gd name="T21" fmla="*/ 16 h 18"/>
                <a:gd name="T22" fmla="*/ 29 w 29"/>
                <a:gd name="T23" fmla="*/ 16 h 18"/>
                <a:gd name="T24" fmla="*/ 29 w 29"/>
                <a:gd name="T25" fmla="*/ 1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7" name="Freeform 4389"/>
            <p:cNvSpPr>
              <a:spLocks/>
            </p:cNvSpPr>
            <p:nvPr/>
          </p:nvSpPr>
          <p:spPr bwMode="auto">
            <a:xfrm>
              <a:off x="2856" y="1675"/>
              <a:ext cx="101" cy="122"/>
            </a:xfrm>
            <a:custGeom>
              <a:avLst/>
              <a:gdLst>
                <a:gd name="T0" fmla="*/ 18 w 101"/>
                <a:gd name="T1" fmla="*/ 69 h 108"/>
                <a:gd name="T2" fmla="*/ 6 w 101"/>
                <a:gd name="T3" fmla="*/ 69 h 108"/>
                <a:gd name="T4" fmla="*/ 0 w 101"/>
                <a:gd name="T5" fmla="*/ 53 h 108"/>
                <a:gd name="T6" fmla="*/ 6 w 101"/>
                <a:gd name="T7" fmla="*/ 46 h 108"/>
                <a:gd name="T8" fmla="*/ 12 w 101"/>
                <a:gd name="T9" fmla="*/ 23 h 108"/>
                <a:gd name="T10" fmla="*/ 12 w 101"/>
                <a:gd name="T11" fmla="*/ 23 h 108"/>
                <a:gd name="T12" fmla="*/ 42 w 101"/>
                <a:gd name="T13" fmla="*/ 16 h 108"/>
                <a:gd name="T14" fmla="*/ 60 w 101"/>
                <a:gd name="T15" fmla="*/ 8 h 108"/>
                <a:gd name="T16" fmla="*/ 90 w 101"/>
                <a:gd name="T17" fmla="*/ 16 h 108"/>
                <a:gd name="T18" fmla="*/ 96 w 101"/>
                <a:gd name="T19" fmla="*/ 8 h 108"/>
                <a:gd name="T20" fmla="*/ 96 w 101"/>
                <a:gd name="T21" fmla="*/ 0 h 108"/>
                <a:gd name="T22" fmla="*/ 101 w 101"/>
                <a:gd name="T23" fmla="*/ 16 h 108"/>
                <a:gd name="T24" fmla="*/ 96 w 101"/>
                <a:gd name="T25" fmla="*/ 31 h 108"/>
                <a:gd name="T26" fmla="*/ 78 w 101"/>
                <a:gd name="T27" fmla="*/ 23 h 108"/>
                <a:gd name="T28" fmla="*/ 60 w 101"/>
                <a:gd name="T29" fmla="*/ 31 h 108"/>
                <a:gd name="T30" fmla="*/ 66 w 101"/>
                <a:gd name="T31" fmla="*/ 38 h 108"/>
                <a:gd name="T32" fmla="*/ 60 w 101"/>
                <a:gd name="T33" fmla="*/ 38 h 108"/>
                <a:gd name="T34" fmla="*/ 60 w 101"/>
                <a:gd name="T35" fmla="*/ 46 h 108"/>
                <a:gd name="T36" fmla="*/ 54 w 101"/>
                <a:gd name="T37" fmla="*/ 46 h 108"/>
                <a:gd name="T38" fmla="*/ 60 w 101"/>
                <a:gd name="T39" fmla="*/ 46 h 108"/>
                <a:gd name="T40" fmla="*/ 48 w 101"/>
                <a:gd name="T41" fmla="*/ 31 h 108"/>
                <a:gd name="T42" fmla="*/ 42 w 101"/>
                <a:gd name="T43" fmla="*/ 38 h 108"/>
                <a:gd name="T44" fmla="*/ 48 w 101"/>
                <a:gd name="T45" fmla="*/ 61 h 108"/>
                <a:gd name="T46" fmla="*/ 54 w 101"/>
                <a:gd name="T47" fmla="*/ 69 h 108"/>
                <a:gd name="T48" fmla="*/ 48 w 101"/>
                <a:gd name="T49" fmla="*/ 69 h 108"/>
                <a:gd name="T50" fmla="*/ 48 w 101"/>
                <a:gd name="T51" fmla="*/ 77 h 108"/>
                <a:gd name="T52" fmla="*/ 42 w 101"/>
                <a:gd name="T53" fmla="*/ 77 h 108"/>
                <a:gd name="T54" fmla="*/ 66 w 101"/>
                <a:gd name="T55" fmla="*/ 92 h 108"/>
                <a:gd name="T56" fmla="*/ 66 w 101"/>
                <a:gd name="T57" fmla="*/ 107 h 108"/>
                <a:gd name="T58" fmla="*/ 60 w 101"/>
                <a:gd name="T59" fmla="*/ 99 h 108"/>
                <a:gd name="T60" fmla="*/ 54 w 101"/>
                <a:gd name="T61" fmla="*/ 99 h 108"/>
                <a:gd name="T62" fmla="*/ 60 w 101"/>
                <a:gd name="T63" fmla="*/ 115 h 108"/>
                <a:gd name="T64" fmla="*/ 48 w 101"/>
                <a:gd name="T65" fmla="*/ 115 h 108"/>
                <a:gd name="T66" fmla="*/ 54 w 101"/>
                <a:gd name="T67" fmla="*/ 138 h 108"/>
                <a:gd name="T68" fmla="*/ 42 w 101"/>
                <a:gd name="T69" fmla="*/ 130 h 108"/>
                <a:gd name="T70" fmla="*/ 42 w 101"/>
                <a:gd name="T71" fmla="*/ 138 h 108"/>
                <a:gd name="T72" fmla="*/ 36 w 101"/>
                <a:gd name="T73" fmla="*/ 122 h 108"/>
                <a:gd name="T74" fmla="*/ 30 w 101"/>
                <a:gd name="T75" fmla="*/ 130 h 108"/>
                <a:gd name="T76" fmla="*/ 24 w 101"/>
                <a:gd name="T77" fmla="*/ 107 h 108"/>
                <a:gd name="T78" fmla="*/ 24 w 101"/>
                <a:gd name="T79" fmla="*/ 99 h 108"/>
                <a:gd name="T80" fmla="*/ 36 w 101"/>
                <a:gd name="T81" fmla="*/ 92 h 108"/>
                <a:gd name="T82" fmla="*/ 54 w 101"/>
                <a:gd name="T83" fmla="*/ 99 h 108"/>
                <a:gd name="T84" fmla="*/ 48 w 101"/>
                <a:gd name="T85" fmla="*/ 92 h 108"/>
                <a:gd name="T86" fmla="*/ 42 w 101"/>
                <a:gd name="T87" fmla="*/ 85 h 108"/>
                <a:gd name="T88" fmla="*/ 24 w 101"/>
                <a:gd name="T89" fmla="*/ 85 h 108"/>
                <a:gd name="T90" fmla="*/ 18 w 101"/>
                <a:gd name="T91" fmla="*/ 85 h 108"/>
                <a:gd name="T92" fmla="*/ 12 w 101"/>
                <a:gd name="T93" fmla="*/ 77 h 108"/>
                <a:gd name="T94" fmla="*/ 18 w 101"/>
                <a:gd name="T95" fmla="*/ 69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8" name="Freeform 4390"/>
            <p:cNvSpPr>
              <a:spLocks/>
            </p:cNvSpPr>
            <p:nvPr/>
          </p:nvSpPr>
          <p:spPr bwMode="auto">
            <a:xfrm>
              <a:off x="2922" y="1817"/>
              <a:ext cx="42" cy="13"/>
            </a:xfrm>
            <a:custGeom>
              <a:avLst/>
              <a:gdLst>
                <a:gd name="T0" fmla="*/ 37 w 41"/>
                <a:gd name="T1" fmla="*/ 8 h 12"/>
                <a:gd name="T2" fmla="*/ 6 w 41"/>
                <a:gd name="T3" fmla="*/ 0 h 12"/>
                <a:gd name="T4" fmla="*/ 0 w 41"/>
                <a:gd name="T5" fmla="*/ 0 h 12"/>
                <a:gd name="T6" fmla="*/ 0 w 41"/>
                <a:gd name="T7" fmla="*/ 8 h 12"/>
                <a:gd name="T8" fmla="*/ 18 w 41"/>
                <a:gd name="T9" fmla="*/ 8 h 12"/>
                <a:gd name="T10" fmla="*/ 32 w 41"/>
                <a:gd name="T11" fmla="*/ 14 h 12"/>
                <a:gd name="T12" fmla="*/ 43 w 41"/>
                <a:gd name="T13" fmla="*/ 8 h 12"/>
                <a:gd name="T14" fmla="*/ 37 w 41"/>
                <a:gd name="T15" fmla="*/ 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9" name="Freeform 4391"/>
            <p:cNvSpPr>
              <a:spLocks/>
            </p:cNvSpPr>
            <p:nvPr/>
          </p:nvSpPr>
          <p:spPr bwMode="auto">
            <a:xfrm>
              <a:off x="2904" y="1736"/>
              <a:ext cx="30" cy="27"/>
            </a:xfrm>
            <a:custGeom>
              <a:avLst/>
              <a:gdLst>
                <a:gd name="T0" fmla="*/ 30 w 30"/>
                <a:gd name="T1" fmla="*/ 23 h 24"/>
                <a:gd name="T2" fmla="*/ 12 w 30"/>
                <a:gd name="T3" fmla="*/ 8 h 24"/>
                <a:gd name="T4" fmla="*/ 0 w 30"/>
                <a:gd name="T5" fmla="*/ 0 h 24"/>
                <a:gd name="T6" fmla="*/ 12 w 30"/>
                <a:gd name="T7" fmla="*/ 16 h 24"/>
                <a:gd name="T8" fmla="*/ 30 w 30"/>
                <a:gd name="T9" fmla="*/ 30 h 24"/>
                <a:gd name="T10" fmla="*/ 30 w 30"/>
                <a:gd name="T11" fmla="*/ 23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0" name="Freeform 4392"/>
            <p:cNvSpPr>
              <a:spLocks/>
            </p:cNvSpPr>
            <p:nvPr/>
          </p:nvSpPr>
          <p:spPr bwMode="auto">
            <a:xfrm>
              <a:off x="2953" y="1729"/>
              <a:ext cx="11" cy="7"/>
            </a:xfrm>
            <a:custGeom>
              <a:avLst/>
              <a:gdLst>
                <a:gd name="T0" fmla="*/ 11 w 11"/>
                <a:gd name="T1" fmla="*/ 8 h 6"/>
                <a:gd name="T2" fmla="*/ 5 w 11"/>
                <a:gd name="T3" fmla="*/ 8 h 6"/>
                <a:gd name="T4" fmla="*/ 0 w 11"/>
                <a:gd name="T5" fmla="*/ 0 h 6"/>
                <a:gd name="T6" fmla="*/ 11 w 11"/>
                <a:gd name="T7" fmla="*/ 8 h 6"/>
                <a:gd name="T8" fmla="*/ 11 w 11"/>
                <a:gd name="T9" fmla="*/ 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1" name="Freeform 4393"/>
            <p:cNvSpPr>
              <a:spLocks/>
            </p:cNvSpPr>
            <p:nvPr/>
          </p:nvSpPr>
          <p:spPr bwMode="auto">
            <a:xfrm>
              <a:off x="2862" y="1749"/>
              <a:ext cx="6" cy="7"/>
            </a:xfrm>
            <a:custGeom>
              <a:avLst/>
              <a:gdLst>
                <a:gd name="T0" fmla="*/ 0 w 6"/>
                <a:gd name="T1" fmla="*/ 0 h 6"/>
                <a:gd name="T2" fmla="*/ 6 w 6"/>
                <a:gd name="T3" fmla="*/ 8 h 6"/>
                <a:gd name="T4" fmla="*/ 6 w 6"/>
                <a:gd name="T5" fmla="*/ 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2" name="Freeform 4394"/>
            <p:cNvSpPr>
              <a:spLocks/>
            </p:cNvSpPr>
            <p:nvPr/>
          </p:nvSpPr>
          <p:spPr bwMode="auto">
            <a:xfrm>
              <a:off x="2953" y="1749"/>
              <a:ext cx="4" cy="7"/>
            </a:xfrm>
            <a:custGeom>
              <a:avLst/>
              <a:gdLst>
                <a:gd name="T0" fmla="*/ 3 w 5"/>
                <a:gd name="T1" fmla="*/ 0 h 6"/>
                <a:gd name="T2" fmla="*/ 3 w 5"/>
                <a:gd name="T3" fmla="*/ 8 h 6"/>
                <a:gd name="T4" fmla="*/ 0 w 5"/>
                <a:gd name="T5" fmla="*/ 0 h 6"/>
                <a:gd name="T6" fmla="*/ 3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3" name="Freeform 4395"/>
            <p:cNvSpPr>
              <a:spLocks/>
            </p:cNvSpPr>
            <p:nvPr/>
          </p:nvSpPr>
          <p:spPr bwMode="auto">
            <a:xfrm>
              <a:off x="2631" y="1561"/>
              <a:ext cx="194" cy="202"/>
            </a:xfrm>
            <a:custGeom>
              <a:avLst/>
              <a:gdLst>
                <a:gd name="T0" fmla="*/ 86 w 192"/>
                <a:gd name="T1" fmla="*/ 0 h 179"/>
                <a:gd name="T2" fmla="*/ 62 w 192"/>
                <a:gd name="T3" fmla="*/ 8 h 179"/>
                <a:gd name="T4" fmla="*/ 56 w 192"/>
                <a:gd name="T5" fmla="*/ 8 h 179"/>
                <a:gd name="T6" fmla="*/ 42 w 192"/>
                <a:gd name="T7" fmla="*/ 16 h 179"/>
                <a:gd name="T8" fmla="*/ 24 w 192"/>
                <a:gd name="T9" fmla="*/ 16 h 179"/>
                <a:gd name="T10" fmla="*/ 6 w 192"/>
                <a:gd name="T11" fmla="*/ 29 h 179"/>
                <a:gd name="T12" fmla="*/ 0 w 192"/>
                <a:gd name="T13" fmla="*/ 44 h 179"/>
                <a:gd name="T14" fmla="*/ 6 w 192"/>
                <a:gd name="T15" fmla="*/ 60 h 179"/>
                <a:gd name="T16" fmla="*/ 18 w 192"/>
                <a:gd name="T17" fmla="*/ 82 h 179"/>
                <a:gd name="T18" fmla="*/ 56 w 192"/>
                <a:gd name="T19" fmla="*/ 76 h 179"/>
                <a:gd name="T20" fmla="*/ 80 w 192"/>
                <a:gd name="T21" fmla="*/ 113 h 179"/>
                <a:gd name="T22" fmla="*/ 98 w 192"/>
                <a:gd name="T23" fmla="*/ 137 h 179"/>
                <a:gd name="T24" fmla="*/ 134 w 192"/>
                <a:gd name="T25" fmla="*/ 159 h 179"/>
                <a:gd name="T26" fmla="*/ 148 w 192"/>
                <a:gd name="T27" fmla="*/ 175 h 179"/>
                <a:gd name="T28" fmla="*/ 154 w 192"/>
                <a:gd name="T29" fmla="*/ 220 h 179"/>
                <a:gd name="T30" fmla="*/ 172 w 192"/>
                <a:gd name="T31" fmla="*/ 212 h 179"/>
                <a:gd name="T32" fmla="*/ 178 w 192"/>
                <a:gd name="T33" fmla="*/ 197 h 179"/>
                <a:gd name="T34" fmla="*/ 172 w 192"/>
                <a:gd name="T35" fmla="*/ 167 h 179"/>
                <a:gd name="T36" fmla="*/ 196 w 192"/>
                <a:gd name="T37" fmla="*/ 182 h 179"/>
                <a:gd name="T38" fmla="*/ 178 w 192"/>
                <a:gd name="T39" fmla="*/ 151 h 179"/>
                <a:gd name="T40" fmla="*/ 160 w 192"/>
                <a:gd name="T41" fmla="*/ 129 h 179"/>
                <a:gd name="T42" fmla="*/ 134 w 192"/>
                <a:gd name="T43" fmla="*/ 121 h 179"/>
                <a:gd name="T44" fmla="*/ 116 w 192"/>
                <a:gd name="T45" fmla="*/ 90 h 179"/>
                <a:gd name="T46" fmla="*/ 92 w 192"/>
                <a:gd name="T47" fmla="*/ 52 h 179"/>
                <a:gd name="T48" fmla="*/ 104 w 192"/>
                <a:gd name="T49" fmla="*/ 29 h 179"/>
                <a:gd name="T50" fmla="*/ 110 w 192"/>
                <a:gd name="T51" fmla="*/ 23 h 179"/>
                <a:gd name="T52" fmla="*/ 98 w 192"/>
                <a:gd name="T53" fmla="*/ 76 h 179"/>
                <a:gd name="T54" fmla="*/ 98 w 192"/>
                <a:gd name="T55" fmla="*/ 76 h 179"/>
                <a:gd name="T56" fmla="*/ 98 w 192"/>
                <a:gd name="T57" fmla="*/ 76 h 179"/>
                <a:gd name="T58" fmla="*/ 110 w 192"/>
                <a:gd name="T59" fmla="*/ 16 h 179"/>
                <a:gd name="T60" fmla="*/ 98 w 192"/>
                <a:gd name="T61" fmla="*/ 137 h 179"/>
                <a:gd name="T62" fmla="*/ 110 w 192"/>
                <a:gd name="T63" fmla="*/ 16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6F73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a typeface="ＭＳ Ｐゴシック" charset="0"/>
              </a:endParaRPr>
            </a:p>
          </p:txBody>
        </p:sp>
        <p:sp>
          <p:nvSpPr>
            <p:cNvPr id="344" name="Freeform 4396"/>
            <p:cNvSpPr>
              <a:spLocks/>
            </p:cNvSpPr>
            <p:nvPr/>
          </p:nvSpPr>
          <p:spPr bwMode="auto">
            <a:xfrm>
              <a:off x="2631" y="1561"/>
              <a:ext cx="194" cy="202"/>
            </a:xfrm>
            <a:custGeom>
              <a:avLst/>
              <a:gdLst>
                <a:gd name="T0" fmla="*/ 110 w 192"/>
                <a:gd name="T1" fmla="*/ 16 h 179"/>
                <a:gd name="T2" fmla="*/ 86 w 192"/>
                <a:gd name="T3" fmla="*/ 0 h 179"/>
                <a:gd name="T4" fmla="*/ 68 w 192"/>
                <a:gd name="T5" fmla="*/ 8 h 179"/>
                <a:gd name="T6" fmla="*/ 62 w 192"/>
                <a:gd name="T7" fmla="*/ 8 h 179"/>
                <a:gd name="T8" fmla="*/ 62 w 192"/>
                <a:gd name="T9" fmla="*/ 8 h 179"/>
                <a:gd name="T10" fmla="*/ 56 w 192"/>
                <a:gd name="T11" fmla="*/ 8 h 179"/>
                <a:gd name="T12" fmla="*/ 56 w 192"/>
                <a:gd name="T13" fmla="*/ 16 h 179"/>
                <a:gd name="T14" fmla="*/ 42 w 192"/>
                <a:gd name="T15" fmla="*/ 16 h 179"/>
                <a:gd name="T16" fmla="*/ 36 w 192"/>
                <a:gd name="T17" fmla="*/ 29 h 179"/>
                <a:gd name="T18" fmla="*/ 24 w 192"/>
                <a:gd name="T19" fmla="*/ 16 h 179"/>
                <a:gd name="T20" fmla="*/ 18 w 192"/>
                <a:gd name="T21" fmla="*/ 23 h 179"/>
                <a:gd name="T22" fmla="*/ 6 w 192"/>
                <a:gd name="T23" fmla="*/ 29 h 179"/>
                <a:gd name="T24" fmla="*/ 6 w 192"/>
                <a:gd name="T25" fmla="*/ 37 h 179"/>
                <a:gd name="T26" fmla="*/ 0 w 192"/>
                <a:gd name="T27" fmla="*/ 44 h 179"/>
                <a:gd name="T28" fmla="*/ 6 w 192"/>
                <a:gd name="T29" fmla="*/ 52 h 179"/>
                <a:gd name="T30" fmla="*/ 6 w 192"/>
                <a:gd name="T31" fmla="*/ 60 h 179"/>
                <a:gd name="T32" fmla="*/ 18 w 192"/>
                <a:gd name="T33" fmla="*/ 68 h 179"/>
                <a:gd name="T34" fmla="*/ 18 w 192"/>
                <a:gd name="T35" fmla="*/ 82 h 179"/>
                <a:gd name="T36" fmla="*/ 30 w 192"/>
                <a:gd name="T37" fmla="*/ 68 h 179"/>
                <a:gd name="T38" fmla="*/ 56 w 192"/>
                <a:gd name="T39" fmla="*/ 76 h 179"/>
                <a:gd name="T40" fmla="*/ 68 w 192"/>
                <a:gd name="T41" fmla="*/ 98 h 179"/>
                <a:gd name="T42" fmla="*/ 80 w 192"/>
                <a:gd name="T43" fmla="*/ 113 h 179"/>
                <a:gd name="T44" fmla="*/ 92 w 192"/>
                <a:gd name="T45" fmla="*/ 129 h 179"/>
                <a:gd name="T46" fmla="*/ 98 w 192"/>
                <a:gd name="T47" fmla="*/ 137 h 179"/>
                <a:gd name="T48" fmla="*/ 110 w 192"/>
                <a:gd name="T49" fmla="*/ 144 h 179"/>
                <a:gd name="T50" fmla="*/ 134 w 192"/>
                <a:gd name="T51" fmla="*/ 159 h 179"/>
                <a:gd name="T52" fmla="*/ 140 w 192"/>
                <a:gd name="T53" fmla="*/ 167 h 179"/>
                <a:gd name="T54" fmla="*/ 148 w 192"/>
                <a:gd name="T55" fmla="*/ 175 h 179"/>
                <a:gd name="T56" fmla="*/ 160 w 192"/>
                <a:gd name="T57" fmla="*/ 197 h 179"/>
                <a:gd name="T58" fmla="*/ 154 w 192"/>
                <a:gd name="T59" fmla="*/ 220 h 179"/>
                <a:gd name="T60" fmla="*/ 160 w 192"/>
                <a:gd name="T61" fmla="*/ 228 h 179"/>
                <a:gd name="T62" fmla="*/ 172 w 192"/>
                <a:gd name="T63" fmla="*/ 212 h 179"/>
                <a:gd name="T64" fmla="*/ 178 w 192"/>
                <a:gd name="T65" fmla="*/ 205 h 179"/>
                <a:gd name="T66" fmla="*/ 178 w 192"/>
                <a:gd name="T67" fmla="*/ 197 h 179"/>
                <a:gd name="T68" fmla="*/ 172 w 192"/>
                <a:gd name="T69" fmla="*/ 182 h 179"/>
                <a:gd name="T70" fmla="*/ 172 w 192"/>
                <a:gd name="T71" fmla="*/ 167 h 179"/>
                <a:gd name="T72" fmla="*/ 184 w 192"/>
                <a:gd name="T73" fmla="*/ 167 h 179"/>
                <a:gd name="T74" fmla="*/ 196 w 192"/>
                <a:gd name="T75" fmla="*/ 182 h 179"/>
                <a:gd name="T76" fmla="*/ 196 w 192"/>
                <a:gd name="T77" fmla="*/ 167 h 179"/>
                <a:gd name="T78" fmla="*/ 178 w 192"/>
                <a:gd name="T79" fmla="*/ 151 h 179"/>
                <a:gd name="T80" fmla="*/ 154 w 192"/>
                <a:gd name="T81" fmla="*/ 137 h 179"/>
                <a:gd name="T82" fmla="*/ 160 w 192"/>
                <a:gd name="T83" fmla="*/ 129 h 179"/>
                <a:gd name="T84" fmla="*/ 154 w 192"/>
                <a:gd name="T85" fmla="*/ 129 h 179"/>
                <a:gd name="T86" fmla="*/ 134 w 192"/>
                <a:gd name="T87" fmla="*/ 121 h 179"/>
                <a:gd name="T88" fmla="*/ 122 w 192"/>
                <a:gd name="T89" fmla="*/ 106 h 179"/>
                <a:gd name="T90" fmla="*/ 116 w 192"/>
                <a:gd name="T91" fmla="*/ 90 h 179"/>
                <a:gd name="T92" fmla="*/ 98 w 192"/>
                <a:gd name="T93" fmla="*/ 76 h 179"/>
                <a:gd name="T94" fmla="*/ 92 w 192"/>
                <a:gd name="T95" fmla="*/ 52 h 179"/>
                <a:gd name="T96" fmla="*/ 92 w 192"/>
                <a:gd name="T97" fmla="*/ 44 h 179"/>
                <a:gd name="T98" fmla="*/ 104 w 192"/>
                <a:gd name="T99" fmla="*/ 29 h 179"/>
                <a:gd name="T100" fmla="*/ 110 w 192"/>
                <a:gd name="T101" fmla="*/ 37 h 179"/>
                <a:gd name="T102" fmla="*/ 110 w 192"/>
                <a:gd name="T103" fmla="*/ 23 h 179"/>
                <a:gd name="T104" fmla="*/ 110 w 192"/>
                <a:gd name="T105" fmla="*/ 16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345" name="Freeform 4397"/>
            <p:cNvSpPr>
              <a:spLocks/>
            </p:cNvSpPr>
            <p:nvPr/>
          </p:nvSpPr>
          <p:spPr bwMode="auto">
            <a:xfrm>
              <a:off x="2722" y="1628"/>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346" name="Freeform 4398"/>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347" name="Freeform 4399"/>
            <p:cNvSpPr>
              <a:spLocks/>
            </p:cNvSpPr>
            <p:nvPr/>
          </p:nvSpPr>
          <p:spPr bwMode="auto">
            <a:xfrm>
              <a:off x="2734" y="1756"/>
              <a:ext cx="48" cy="34"/>
            </a:xfrm>
            <a:custGeom>
              <a:avLst/>
              <a:gdLst>
                <a:gd name="T0" fmla="*/ 42 w 48"/>
                <a:gd name="T1" fmla="*/ 23 h 30"/>
                <a:gd name="T2" fmla="*/ 42 w 48"/>
                <a:gd name="T3" fmla="*/ 39 h 30"/>
                <a:gd name="T4" fmla="*/ 24 w 48"/>
                <a:gd name="T5" fmla="*/ 31 h 30"/>
                <a:gd name="T6" fmla="*/ 0 w 48"/>
                <a:gd name="T7" fmla="*/ 16 h 30"/>
                <a:gd name="T8" fmla="*/ 0 w 48"/>
                <a:gd name="T9" fmla="*/ 8 h 30"/>
                <a:gd name="T10" fmla="*/ 12 w 48"/>
                <a:gd name="T11" fmla="*/ 0 h 30"/>
                <a:gd name="T12" fmla="*/ 30 w 48"/>
                <a:gd name="T13" fmla="*/ 0 h 30"/>
                <a:gd name="T14" fmla="*/ 48 w 48"/>
                <a:gd name="T15" fmla="*/ 0 h 30"/>
                <a:gd name="T16" fmla="*/ 42 w 48"/>
                <a:gd name="T17" fmla="*/ 23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8" name="Freeform 4400"/>
            <p:cNvSpPr>
              <a:spLocks/>
            </p:cNvSpPr>
            <p:nvPr/>
          </p:nvSpPr>
          <p:spPr bwMode="auto">
            <a:xfrm>
              <a:off x="2661" y="1689"/>
              <a:ext cx="24" cy="54"/>
            </a:xfrm>
            <a:custGeom>
              <a:avLst/>
              <a:gdLst>
                <a:gd name="T0" fmla="*/ 12 w 24"/>
                <a:gd name="T1" fmla="*/ 53 h 48"/>
                <a:gd name="T2" fmla="*/ 6 w 24"/>
                <a:gd name="T3" fmla="*/ 61 h 48"/>
                <a:gd name="T4" fmla="*/ 0 w 24"/>
                <a:gd name="T5" fmla="*/ 46 h 48"/>
                <a:gd name="T6" fmla="*/ 0 w 24"/>
                <a:gd name="T7" fmla="*/ 30 h 48"/>
                <a:gd name="T8" fmla="*/ 0 w 24"/>
                <a:gd name="T9" fmla="*/ 8 h 48"/>
                <a:gd name="T10" fmla="*/ 12 w 24"/>
                <a:gd name="T11" fmla="*/ 0 h 48"/>
                <a:gd name="T12" fmla="*/ 24 w 24"/>
                <a:gd name="T13" fmla="*/ 16 h 48"/>
                <a:gd name="T14" fmla="*/ 24 w 24"/>
                <a:gd name="T15" fmla="*/ 46 h 48"/>
                <a:gd name="T16" fmla="*/ 12 w 24"/>
                <a:gd name="T17" fmla="*/ 53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9" name="Rectangle 4401"/>
            <p:cNvSpPr>
              <a:spLocks noChangeArrowheads="1"/>
            </p:cNvSpPr>
            <p:nvPr/>
          </p:nvSpPr>
          <p:spPr bwMode="auto">
            <a:xfrm>
              <a:off x="2643" y="1634"/>
              <a:ext cx="0" cy="0"/>
            </a:xfrm>
            <a:prstGeom prst="rect">
              <a:avLst/>
            </a:prstGeom>
            <a:solidFill>
              <a:srgbClr val="FF0000"/>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350" name="Freeform 4402"/>
            <p:cNvSpPr>
              <a:spLocks/>
            </p:cNvSpPr>
            <p:nvPr/>
          </p:nvSpPr>
          <p:spPr bwMode="auto">
            <a:xfrm>
              <a:off x="2957" y="1675"/>
              <a:ext cx="317" cy="135"/>
            </a:xfrm>
            <a:custGeom>
              <a:avLst/>
              <a:gdLst>
                <a:gd name="T0" fmla="*/ 210 w 312"/>
                <a:gd name="T1" fmla="*/ 129 h 120"/>
                <a:gd name="T2" fmla="*/ 180 w 312"/>
                <a:gd name="T3" fmla="*/ 129 h 120"/>
                <a:gd name="T4" fmla="*/ 174 w 312"/>
                <a:gd name="T5" fmla="*/ 152 h 120"/>
                <a:gd name="T6" fmla="*/ 174 w 312"/>
                <a:gd name="T7" fmla="*/ 144 h 120"/>
                <a:gd name="T8" fmla="*/ 168 w 312"/>
                <a:gd name="T9" fmla="*/ 129 h 120"/>
                <a:gd name="T10" fmla="*/ 142 w 312"/>
                <a:gd name="T11" fmla="*/ 137 h 120"/>
                <a:gd name="T12" fmla="*/ 106 w 312"/>
                <a:gd name="T13" fmla="*/ 137 h 120"/>
                <a:gd name="T14" fmla="*/ 80 w 312"/>
                <a:gd name="T15" fmla="*/ 137 h 120"/>
                <a:gd name="T16" fmla="*/ 56 w 312"/>
                <a:gd name="T17" fmla="*/ 137 h 120"/>
                <a:gd name="T18" fmla="*/ 38 w 312"/>
                <a:gd name="T19" fmla="*/ 129 h 120"/>
                <a:gd name="T20" fmla="*/ 38 w 312"/>
                <a:gd name="T21" fmla="*/ 122 h 120"/>
                <a:gd name="T22" fmla="*/ 24 w 312"/>
                <a:gd name="T23" fmla="*/ 114 h 120"/>
                <a:gd name="T24" fmla="*/ 18 w 312"/>
                <a:gd name="T25" fmla="*/ 99 h 120"/>
                <a:gd name="T26" fmla="*/ 0 w 312"/>
                <a:gd name="T27" fmla="*/ 83 h 120"/>
                <a:gd name="T28" fmla="*/ 12 w 312"/>
                <a:gd name="T29" fmla="*/ 83 h 120"/>
                <a:gd name="T30" fmla="*/ 12 w 312"/>
                <a:gd name="T31" fmla="*/ 77 h 120"/>
                <a:gd name="T32" fmla="*/ 0 w 312"/>
                <a:gd name="T33" fmla="*/ 61 h 120"/>
                <a:gd name="T34" fmla="*/ 18 w 312"/>
                <a:gd name="T35" fmla="*/ 38 h 120"/>
                <a:gd name="T36" fmla="*/ 44 w 312"/>
                <a:gd name="T37" fmla="*/ 38 h 120"/>
                <a:gd name="T38" fmla="*/ 50 w 312"/>
                <a:gd name="T39" fmla="*/ 30 h 120"/>
                <a:gd name="T40" fmla="*/ 74 w 312"/>
                <a:gd name="T41" fmla="*/ 23 h 120"/>
                <a:gd name="T42" fmla="*/ 112 w 312"/>
                <a:gd name="T43" fmla="*/ 0 h 120"/>
                <a:gd name="T44" fmla="*/ 142 w 312"/>
                <a:gd name="T45" fmla="*/ 0 h 120"/>
                <a:gd name="T46" fmla="*/ 162 w 312"/>
                <a:gd name="T47" fmla="*/ 8 h 120"/>
                <a:gd name="T48" fmla="*/ 204 w 312"/>
                <a:gd name="T49" fmla="*/ 23 h 120"/>
                <a:gd name="T50" fmla="*/ 248 w 312"/>
                <a:gd name="T51" fmla="*/ 8 h 120"/>
                <a:gd name="T52" fmla="*/ 278 w 312"/>
                <a:gd name="T53" fmla="*/ 16 h 120"/>
                <a:gd name="T54" fmla="*/ 298 w 312"/>
                <a:gd name="T55" fmla="*/ 46 h 120"/>
                <a:gd name="T56" fmla="*/ 304 w 312"/>
                <a:gd name="T57" fmla="*/ 61 h 120"/>
                <a:gd name="T58" fmla="*/ 310 w 312"/>
                <a:gd name="T59" fmla="*/ 99 h 120"/>
                <a:gd name="T60" fmla="*/ 310 w 312"/>
                <a:gd name="T61" fmla="*/ 122 h 120"/>
                <a:gd name="T62" fmla="*/ 284 w 312"/>
                <a:gd name="T63" fmla="*/ 114 h 120"/>
                <a:gd name="T64" fmla="*/ 272 w 312"/>
                <a:gd name="T65" fmla="*/ 114 h 120"/>
                <a:gd name="T66" fmla="*/ 242 w 312"/>
                <a:gd name="T67" fmla="*/ 129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1" name="Freeform 4403"/>
            <p:cNvSpPr>
              <a:spLocks/>
            </p:cNvSpPr>
            <p:nvPr/>
          </p:nvSpPr>
          <p:spPr bwMode="auto">
            <a:xfrm>
              <a:off x="2953" y="1675"/>
              <a:ext cx="47" cy="34"/>
            </a:xfrm>
            <a:custGeom>
              <a:avLst/>
              <a:gdLst>
                <a:gd name="T0" fmla="*/ 5 w 47"/>
                <a:gd name="T1" fmla="*/ 0 h 30"/>
                <a:gd name="T2" fmla="*/ 0 w 47"/>
                <a:gd name="T3" fmla="*/ 0 h 30"/>
                <a:gd name="T4" fmla="*/ 5 w 47"/>
                <a:gd name="T5" fmla="*/ 16 h 30"/>
                <a:gd name="T6" fmla="*/ 0 w 47"/>
                <a:gd name="T7" fmla="*/ 31 h 30"/>
                <a:gd name="T8" fmla="*/ 11 w 47"/>
                <a:gd name="T9" fmla="*/ 31 h 30"/>
                <a:gd name="T10" fmla="*/ 5 w 47"/>
                <a:gd name="T11" fmla="*/ 39 h 30"/>
                <a:gd name="T12" fmla="*/ 23 w 47"/>
                <a:gd name="T13" fmla="*/ 23 h 30"/>
                <a:gd name="T14" fmla="*/ 47 w 47"/>
                <a:gd name="T15" fmla="*/ 23 h 30"/>
                <a:gd name="T16" fmla="*/ 41 w 47"/>
                <a:gd name="T17" fmla="*/ 16 h 30"/>
                <a:gd name="T18" fmla="*/ 29 w 47"/>
                <a:gd name="T19" fmla="*/ 0 h 30"/>
                <a:gd name="T20" fmla="*/ 5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2" name="Freeform 4404"/>
            <p:cNvSpPr>
              <a:spLocks/>
            </p:cNvSpPr>
            <p:nvPr/>
          </p:nvSpPr>
          <p:spPr bwMode="auto">
            <a:xfrm>
              <a:off x="2875" y="1365"/>
              <a:ext cx="137" cy="102"/>
            </a:xfrm>
            <a:custGeom>
              <a:avLst/>
              <a:gdLst>
                <a:gd name="T0" fmla="*/ 137 w 137"/>
                <a:gd name="T1" fmla="*/ 61 h 90"/>
                <a:gd name="T2" fmla="*/ 131 w 137"/>
                <a:gd name="T3" fmla="*/ 69 h 90"/>
                <a:gd name="T4" fmla="*/ 137 w 137"/>
                <a:gd name="T5" fmla="*/ 93 h 90"/>
                <a:gd name="T6" fmla="*/ 119 w 137"/>
                <a:gd name="T7" fmla="*/ 108 h 90"/>
                <a:gd name="T8" fmla="*/ 119 w 137"/>
                <a:gd name="T9" fmla="*/ 116 h 90"/>
                <a:gd name="T10" fmla="*/ 89 w 137"/>
                <a:gd name="T11" fmla="*/ 108 h 90"/>
                <a:gd name="T12" fmla="*/ 66 w 137"/>
                <a:gd name="T13" fmla="*/ 100 h 90"/>
                <a:gd name="T14" fmla="*/ 36 w 137"/>
                <a:gd name="T15" fmla="*/ 100 h 90"/>
                <a:gd name="T16" fmla="*/ 12 w 137"/>
                <a:gd name="T17" fmla="*/ 100 h 90"/>
                <a:gd name="T18" fmla="*/ 6 w 137"/>
                <a:gd name="T19" fmla="*/ 93 h 90"/>
                <a:gd name="T20" fmla="*/ 12 w 137"/>
                <a:gd name="T21" fmla="*/ 77 h 90"/>
                <a:gd name="T22" fmla="*/ 0 w 137"/>
                <a:gd name="T23" fmla="*/ 46 h 90"/>
                <a:gd name="T24" fmla="*/ 48 w 137"/>
                <a:gd name="T25" fmla="*/ 8 h 90"/>
                <a:gd name="T26" fmla="*/ 66 w 137"/>
                <a:gd name="T27" fmla="*/ 0 h 90"/>
                <a:gd name="T28" fmla="*/ 89 w 137"/>
                <a:gd name="T29" fmla="*/ 8 h 90"/>
                <a:gd name="T30" fmla="*/ 113 w 137"/>
                <a:gd name="T31" fmla="*/ 16 h 90"/>
                <a:gd name="T32" fmla="*/ 119 w 137"/>
                <a:gd name="T33" fmla="*/ 39 h 90"/>
                <a:gd name="T34" fmla="*/ 137 w 137"/>
                <a:gd name="T35" fmla="*/ 61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3" name="Freeform 4405"/>
            <p:cNvSpPr>
              <a:spLocks/>
            </p:cNvSpPr>
            <p:nvPr/>
          </p:nvSpPr>
          <p:spPr bwMode="auto">
            <a:xfrm>
              <a:off x="2648" y="1345"/>
              <a:ext cx="37" cy="47"/>
            </a:xfrm>
            <a:custGeom>
              <a:avLst/>
              <a:gdLst>
                <a:gd name="T0" fmla="*/ 20 w 36"/>
                <a:gd name="T1" fmla="*/ 45 h 42"/>
                <a:gd name="T2" fmla="*/ 20 w 36"/>
                <a:gd name="T3" fmla="*/ 53 h 42"/>
                <a:gd name="T4" fmla="*/ 6 w 36"/>
                <a:gd name="T5" fmla="*/ 53 h 42"/>
                <a:gd name="T6" fmla="*/ 0 w 36"/>
                <a:gd name="T7" fmla="*/ 45 h 42"/>
                <a:gd name="T8" fmla="*/ 0 w 36"/>
                <a:gd name="T9" fmla="*/ 38 h 42"/>
                <a:gd name="T10" fmla="*/ 0 w 36"/>
                <a:gd name="T11" fmla="*/ 15 h 42"/>
                <a:gd name="T12" fmla="*/ 6 w 36"/>
                <a:gd name="T13" fmla="*/ 8 h 42"/>
                <a:gd name="T14" fmla="*/ 12 w 36"/>
                <a:gd name="T15" fmla="*/ 15 h 42"/>
                <a:gd name="T16" fmla="*/ 12 w 36"/>
                <a:gd name="T17" fmla="*/ 8 h 42"/>
                <a:gd name="T18" fmla="*/ 20 w 36"/>
                <a:gd name="T19" fmla="*/ 0 h 42"/>
                <a:gd name="T20" fmla="*/ 26 w 36"/>
                <a:gd name="T21" fmla="*/ 15 h 42"/>
                <a:gd name="T22" fmla="*/ 38 w 36"/>
                <a:gd name="T23" fmla="*/ 15 h 42"/>
                <a:gd name="T24" fmla="*/ 32 w 36"/>
                <a:gd name="T25" fmla="*/ 22 h 42"/>
                <a:gd name="T26" fmla="*/ 20 w 36"/>
                <a:gd name="T27" fmla="*/ 30 h 42"/>
                <a:gd name="T28" fmla="*/ 20 w 36"/>
                <a:gd name="T29" fmla="*/ 38 h 42"/>
                <a:gd name="T30" fmla="*/ 20 w 36"/>
                <a:gd name="T31" fmla="*/ 45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4" name="Freeform 4406"/>
            <p:cNvSpPr>
              <a:spLocks/>
            </p:cNvSpPr>
            <p:nvPr/>
          </p:nvSpPr>
          <p:spPr bwMode="auto">
            <a:xfrm>
              <a:off x="2691" y="1365"/>
              <a:ext cx="19" cy="21"/>
            </a:xfrm>
            <a:custGeom>
              <a:avLst/>
              <a:gdLst>
                <a:gd name="T0" fmla="*/ 20 w 18"/>
                <a:gd name="T1" fmla="*/ 8 h 18"/>
                <a:gd name="T2" fmla="*/ 20 w 18"/>
                <a:gd name="T3" fmla="*/ 8 h 18"/>
                <a:gd name="T4" fmla="*/ 14 w 18"/>
                <a:gd name="T5" fmla="*/ 0 h 18"/>
                <a:gd name="T6" fmla="*/ 14 w 18"/>
                <a:gd name="T7" fmla="*/ 8 h 18"/>
                <a:gd name="T8" fmla="*/ 6 w 18"/>
                <a:gd name="T9" fmla="*/ 8 h 18"/>
                <a:gd name="T10" fmla="*/ 0 w 18"/>
                <a:gd name="T11" fmla="*/ 8 h 18"/>
                <a:gd name="T12" fmla="*/ 0 w 18"/>
                <a:gd name="T13" fmla="*/ 8 h 18"/>
                <a:gd name="T14" fmla="*/ 0 w 18"/>
                <a:gd name="T15" fmla="*/ 16 h 18"/>
                <a:gd name="T16" fmla="*/ 14 w 18"/>
                <a:gd name="T17" fmla="*/ 25 h 18"/>
                <a:gd name="T18" fmla="*/ 14 w 18"/>
                <a:gd name="T19" fmla="*/ 25 h 18"/>
                <a:gd name="T20" fmla="*/ 14 w 18"/>
                <a:gd name="T21" fmla="*/ 16 h 18"/>
                <a:gd name="T22" fmla="*/ 20 w 18"/>
                <a:gd name="T23" fmla="*/ 8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5" name="Freeform 4407"/>
            <p:cNvSpPr>
              <a:spLocks/>
            </p:cNvSpPr>
            <p:nvPr/>
          </p:nvSpPr>
          <p:spPr bwMode="auto">
            <a:xfrm>
              <a:off x="2648" y="1331"/>
              <a:ext cx="31" cy="21"/>
            </a:xfrm>
            <a:custGeom>
              <a:avLst/>
              <a:gdLst>
                <a:gd name="T0" fmla="*/ 26 w 30"/>
                <a:gd name="T1" fmla="*/ 16 h 18"/>
                <a:gd name="T2" fmla="*/ 0 w 30"/>
                <a:gd name="T3" fmla="*/ 16 h 18"/>
                <a:gd name="T4" fmla="*/ 0 w 30"/>
                <a:gd name="T5" fmla="*/ 25 h 18"/>
                <a:gd name="T6" fmla="*/ 0 w 30"/>
                <a:gd name="T7" fmla="*/ 16 h 18"/>
                <a:gd name="T8" fmla="*/ 20 w 30"/>
                <a:gd name="T9" fmla="*/ 16 h 18"/>
                <a:gd name="T10" fmla="*/ 32 w 30"/>
                <a:gd name="T11" fmla="*/ 0 h 18"/>
                <a:gd name="T12" fmla="*/ 26 w 30"/>
                <a:gd name="T13" fmla="*/ 16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6" name="Freeform 4408"/>
            <p:cNvSpPr>
              <a:spLocks/>
            </p:cNvSpPr>
            <p:nvPr/>
          </p:nvSpPr>
          <p:spPr bwMode="auto">
            <a:xfrm>
              <a:off x="2667" y="1379"/>
              <a:ext cx="18" cy="7"/>
            </a:xfrm>
            <a:custGeom>
              <a:avLst/>
              <a:gdLst>
                <a:gd name="T0" fmla="*/ 18 w 18"/>
                <a:gd name="T1" fmla="*/ 8 h 6"/>
                <a:gd name="T2" fmla="*/ 12 w 18"/>
                <a:gd name="T3" fmla="*/ 0 h 6"/>
                <a:gd name="T4" fmla="*/ 0 w 18"/>
                <a:gd name="T5" fmla="*/ 0 h 6"/>
                <a:gd name="T6" fmla="*/ 12 w 18"/>
                <a:gd name="T7" fmla="*/ 8 h 6"/>
                <a:gd name="T8" fmla="*/ 18 w 18"/>
                <a:gd name="T9" fmla="*/ 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7" name="Rectangle 4409"/>
            <p:cNvSpPr>
              <a:spLocks noChangeArrowheads="1"/>
            </p:cNvSpPr>
            <p:nvPr/>
          </p:nvSpPr>
          <p:spPr bwMode="auto">
            <a:xfrm>
              <a:off x="2704" y="1392"/>
              <a:ext cx="0" cy="0"/>
            </a:xfrm>
            <a:prstGeom prst="rect">
              <a:avLst/>
            </a:prstGeom>
            <a:solidFill>
              <a:srgbClr val="239FB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358" name="Freeform 4410"/>
            <p:cNvSpPr>
              <a:spLocks/>
            </p:cNvSpPr>
            <p:nvPr/>
          </p:nvSpPr>
          <p:spPr bwMode="auto">
            <a:xfrm>
              <a:off x="2862" y="1291"/>
              <a:ext cx="67" cy="40"/>
            </a:xfrm>
            <a:custGeom>
              <a:avLst/>
              <a:gdLst>
                <a:gd name="T0" fmla="*/ 68 w 66"/>
                <a:gd name="T1" fmla="*/ 30 h 36"/>
                <a:gd name="T2" fmla="*/ 62 w 66"/>
                <a:gd name="T3" fmla="*/ 8 h 36"/>
                <a:gd name="T4" fmla="*/ 24 w 66"/>
                <a:gd name="T5" fmla="*/ 0 h 36"/>
                <a:gd name="T6" fmla="*/ 0 w 66"/>
                <a:gd name="T7" fmla="*/ 14 h 36"/>
                <a:gd name="T8" fmla="*/ 6 w 66"/>
                <a:gd name="T9" fmla="*/ 22 h 36"/>
                <a:gd name="T10" fmla="*/ 12 w 66"/>
                <a:gd name="T11" fmla="*/ 30 h 36"/>
                <a:gd name="T12" fmla="*/ 18 w 66"/>
                <a:gd name="T13" fmla="*/ 30 h 36"/>
                <a:gd name="T14" fmla="*/ 38 w 66"/>
                <a:gd name="T15" fmla="*/ 37 h 36"/>
                <a:gd name="T16" fmla="*/ 62 w 66"/>
                <a:gd name="T17" fmla="*/ 44 h 36"/>
                <a:gd name="T18" fmla="*/ 68 w 66"/>
                <a:gd name="T19" fmla="*/ 3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9" name="Freeform 4411"/>
            <p:cNvSpPr>
              <a:spLocks/>
            </p:cNvSpPr>
            <p:nvPr/>
          </p:nvSpPr>
          <p:spPr bwMode="auto">
            <a:xfrm>
              <a:off x="2836" y="1318"/>
              <a:ext cx="105" cy="54"/>
            </a:xfrm>
            <a:custGeom>
              <a:avLst/>
              <a:gdLst>
                <a:gd name="T0" fmla="*/ 58 w 102"/>
                <a:gd name="T1" fmla="*/ 38 h 48"/>
                <a:gd name="T2" fmla="*/ 26 w 102"/>
                <a:gd name="T3" fmla="*/ 46 h 48"/>
                <a:gd name="T4" fmla="*/ 0 w 102"/>
                <a:gd name="T5" fmla="*/ 53 h 48"/>
                <a:gd name="T6" fmla="*/ 0 w 102"/>
                <a:gd name="T7" fmla="*/ 53 h 48"/>
                <a:gd name="T8" fmla="*/ 6 w 102"/>
                <a:gd name="T9" fmla="*/ 23 h 48"/>
                <a:gd name="T10" fmla="*/ 20 w 102"/>
                <a:gd name="T11" fmla="*/ 16 h 48"/>
                <a:gd name="T12" fmla="*/ 38 w 102"/>
                <a:gd name="T13" fmla="*/ 30 h 48"/>
                <a:gd name="T14" fmla="*/ 44 w 102"/>
                <a:gd name="T15" fmla="*/ 23 h 48"/>
                <a:gd name="T16" fmla="*/ 44 w 102"/>
                <a:gd name="T17" fmla="*/ 0 h 48"/>
                <a:gd name="T18" fmla="*/ 64 w 102"/>
                <a:gd name="T19" fmla="*/ 8 h 48"/>
                <a:gd name="T20" fmla="*/ 89 w 102"/>
                <a:gd name="T21" fmla="*/ 16 h 48"/>
                <a:gd name="T22" fmla="*/ 96 w 102"/>
                <a:gd name="T23" fmla="*/ 30 h 48"/>
                <a:gd name="T24" fmla="*/ 108 w 102"/>
                <a:gd name="T25" fmla="*/ 53 h 48"/>
                <a:gd name="T26" fmla="*/ 89 w 102"/>
                <a:gd name="T27" fmla="*/ 61 h 48"/>
                <a:gd name="T28" fmla="*/ 58 w 102"/>
                <a:gd name="T29" fmla="*/ 38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0" name="Freeform 4412"/>
            <p:cNvSpPr>
              <a:spLocks/>
            </p:cNvSpPr>
            <p:nvPr/>
          </p:nvSpPr>
          <p:spPr bwMode="auto">
            <a:xfrm>
              <a:off x="2836" y="1352"/>
              <a:ext cx="86" cy="54"/>
            </a:xfrm>
            <a:custGeom>
              <a:avLst/>
              <a:gdLst>
                <a:gd name="T0" fmla="*/ 0 w 84"/>
                <a:gd name="T1" fmla="*/ 46 h 48"/>
                <a:gd name="T2" fmla="*/ 0 w 84"/>
                <a:gd name="T3" fmla="*/ 16 h 48"/>
                <a:gd name="T4" fmla="*/ 0 w 84"/>
                <a:gd name="T5" fmla="*/ 16 h 48"/>
                <a:gd name="T6" fmla="*/ 26 w 84"/>
                <a:gd name="T7" fmla="*/ 8 h 48"/>
                <a:gd name="T8" fmla="*/ 56 w 84"/>
                <a:gd name="T9" fmla="*/ 0 h 48"/>
                <a:gd name="T10" fmla="*/ 88 w 84"/>
                <a:gd name="T11" fmla="*/ 23 h 48"/>
                <a:gd name="T12" fmla="*/ 38 w 84"/>
                <a:gd name="T13" fmla="*/ 61 h 48"/>
                <a:gd name="T14" fmla="*/ 26 w 84"/>
                <a:gd name="T15" fmla="*/ 61 h 48"/>
                <a:gd name="T16" fmla="*/ 26 w 84"/>
                <a:gd name="T17" fmla="*/ 46 h 48"/>
                <a:gd name="T18" fmla="*/ 12 w 84"/>
                <a:gd name="T19" fmla="*/ 46 h 48"/>
                <a:gd name="T20" fmla="*/ 0 w 84"/>
                <a:gd name="T21" fmla="*/ 46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1" name="Freeform 4413"/>
            <p:cNvSpPr>
              <a:spLocks/>
            </p:cNvSpPr>
            <p:nvPr/>
          </p:nvSpPr>
          <p:spPr bwMode="auto">
            <a:xfrm>
              <a:off x="2577" y="1426"/>
              <a:ext cx="54" cy="54"/>
            </a:xfrm>
            <a:custGeom>
              <a:avLst/>
              <a:gdLst>
                <a:gd name="T0" fmla="*/ 44 w 53"/>
                <a:gd name="T1" fmla="*/ 30 h 48"/>
                <a:gd name="T2" fmla="*/ 55 w 53"/>
                <a:gd name="T3" fmla="*/ 23 h 48"/>
                <a:gd name="T4" fmla="*/ 50 w 53"/>
                <a:gd name="T5" fmla="*/ 16 h 48"/>
                <a:gd name="T6" fmla="*/ 55 w 53"/>
                <a:gd name="T7" fmla="*/ 0 h 48"/>
                <a:gd name="T8" fmla="*/ 38 w 53"/>
                <a:gd name="T9" fmla="*/ 0 h 48"/>
                <a:gd name="T10" fmla="*/ 18 w 53"/>
                <a:gd name="T11" fmla="*/ 16 h 48"/>
                <a:gd name="T12" fmla="*/ 6 w 53"/>
                <a:gd name="T13" fmla="*/ 38 h 48"/>
                <a:gd name="T14" fmla="*/ 0 w 53"/>
                <a:gd name="T15" fmla="*/ 46 h 48"/>
                <a:gd name="T16" fmla="*/ 12 w 53"/>
                <a:gd name="T17" fmla="*/ 46 h 48"/>
                <a:gd name="T18" fmla="*/ 32 w 53"/>
                <a:gd name="T19" fmla="*/ 46 h 48"/>
                <a:gd name="T20" fmla="*/ 38 w 53"/>
                <a:gd name="T21" fmla="*/ 53 h 48"/>
                <a:gd name="T22" fmla="*/ 44 w 53"/>
                <a:gd name="T23" fmla="*/ 61 h 48"/>
                <a:gd name="T24" fmla="*/ 44 w 53"/>
                <a:gd name="T25" fmla="*/ 3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2" name="Freeform 4414"/>
            <p:cNvSpPr>
              <a:spLocks/>
            </p:cNvSpPr>
            <p:nvPr/>
          </p:nvSpPr>
          <p:spPr bwMode="auto">
            <a:xfrm>
              <a:off x="2741" y="1392"/>
              <a:ext cx="151" cy="122"/>
            </a:xfrm>
            <a:custGeom>
              <a:avLst/>
              <a:gdLst>
                <a:gd name="T0" fmla="*/ 60 w 150"/>
                <a:gd name="T1" fmla="*/ 8 h 108"/>
                <a:gd name="T2" fmla="*/ 60 w 150"/>
                <a:gd name="T3" fmla="*/ 0 h 108"/>
                <a:gd name="T4" fmla="*/ 42 w 150"/>
                <a:gd name="T5" fmla="*/ 8 h 108"/>
                <a:gd name="T6" fmla="*/ 18 w 150"/>
                <a:gd name="T7" fmla="*/ 16 h 108"/>
                <a:gd name="T8" fmla="*/ 0 w 150"/>
                <a:gd name="T9" fmla="*/ 16 h 108"/>
                <a:gd name="T10" fmla="*/ 6 w 150"/>
                <a:gd name="T11" fmla="*/ 23 h 108"/>
                <a:gd name="T12" fmla="*/ 0 w 150"/>
                <a:gd name="T13" fmla="*/ 31 h 108"/>
                <a:gd name="T14" fmla="*/ 0 w 150"/>
                <a:gd name="T15" fmla="*/ 53 h 108"/>
                <a:gd name="T16" fmla="*/ 12 w 150"/>
                <a:gd name="T17" fmla="*/ 77 h 108"/>
                <a:gd name="T18" fmla="*/ 12 w 150"/>
                <a:gd name="T19" fmla="*/ 99 h 108"/>
                <a:gd name="T20" fmla="*/ 12 w 150"/>
                <a:gd name="T21" fmla="*/ 92 h 108"/>
                <a:gd name="T22" fmla="*/ 36 w 150"/>
                <a:gd name="T23" fmla="*/ 107 h 108"/>
                <a:gd name="T24" fmla="*/ 42 w 150"/>
                <a:gd name="T25" fmla="*/ 115 h 108"/>
                <a:gd name="T26" fmla="*/ 48 w 150"/>
                <a:gd name="T27" fmla="*/ 107 h 108"/>
                <a:gd name="T28" fmla="*/ 60 w 150"/>
                <a:gd name="T29" fmla="*/ 115 h 108"/>
                <a:gd name="T30" fmla="*/ 80 w 150"/>
                <a:gd name="T31" fmla="*/ 130 h 108"/>
                <a:gd name="T32" fmla="*/ 98 w 150"/>
                <a:gd name="T33" fmla="*/ 130 h 108"/>
                <a:gd name="T34" fmla="*/ 98 w 150"/>
                <a:gd name="T35" fmla="*/ 138 h 108"/>
                <a:gd name="T36" fmla="*/ 110 w 150"/>
                <a:gd name="T37" fmla="*/ 130 h 108"/>
                <a:gd name="T38" fmla="*/ 134 w 150"/>
                <a:gd name="T39" fmla="*/ 138 h 108"/>
                <a:gd name="T40" fmla="*/ 140 w 150"/>
                <a:gd name="T41" fmla="*/ 130 h 108"/>
                <a:gd name="T42" fmla="*/ 152 w 150"/>
                <a:gd name="T43" fmla="*/ 107 h 108"/>
                <a:gd name="T44" fmla="*/ 152 w 150"/>
                <a:gd name="T45" fmla="*/ 99 h 108"/>
                <a:gd name="T46" fmla="*/ 146 w 150"/>
                <a:gd name="T47" fmla="*/ 69 h 108"/>
                <a:gd name="T48" fmla="*/ 140 w 150"/>
                <a:gd name="T49" fmla="*/ 61 h 108"/>
                <a:gd name="T50" fmla="*/ 146 w 150"/>
                <a:gd name="T51" fmla="*/ 46 h 108"/>
                <a:gd name="T52" fmla="*/ 134 w 150"/>
                <a:gd name="T53" fmla="*/ 16 h 108"/>
                <a:gd name="T54" fmla="*/ 80 w 150"/>
                <a:gd name="T55" fmla="*/ 8 h 108"/>
                <a:gd name="T56" fmla="*/ 60 w 150"/>
                <a:gd name="T57" fmla="*/ 8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3" name="Freeform 4415"/>
            <p:cNvSpPr>
              <a:spLocks/>
            </p:cNvSpPr>
            <p:nvPr/>
          </p:nvSpPr>
          <p:spPr bwMode="auto">
            <a:xfrm>
              <a:off x="2850" y="1534"/>
              <a:ext cx="150" cy="100"/>
            </a:xfrm>
            <a:custGeom>
              <a:avLst/>
              <a:gdLst>
                <a:gd name="T0" fmla="*/ 139 w 149"/>
                <a:gd name="T1" fmla="*/ 90 h 89"/>
                <a:gd name="T2" fmla="*/ 133 w 149"/>
                <a:gd name="T3" fmla="*/ 112 h 89"/>
                <a:gd name="T4" fmla="*/ 104 w 149"/>
                <a:gd name="T5" fmla="*/ 104 h 89"/>
                <a:gd name="T6" fmla="*/ 80 w 149"/>
                <a:gd name="T7" fmla="*/ 112 h 89"/>
                <a:gd name="T8" fmla="*/ 60 w 149"/>
                <a:gd name="T9" fmla="*/ 112 h 89"/>
                <a:gd name="T10" fmla="*/ 42 w 149"/>
                <a:gd name="T11" fmla="*/ 104 h 89"/>
                <a:gd name="T12" fmla="*/ 42 w 149"/>
                <a:gd name="T13" fmla="*/ 98 h 89"/>
                <a:gd name="T14" fmla="*/ 36 w 149"/>
                <a:gd name="T15" fmla="*/ 90 h 89"/>
                <a:gd name="T16" fmla="*/ 30 w 149"/>
                <a:gd name="T17" fmla="*/ 90 h 89"/>
                <a:gd name="T18" fmla="*/ 30 w 149"/>
                <a:gd name="T19" fmla="*/ 90 h 89"/>
                <a:gd name="T20" fmla="*/ 18 w 149"/>
                <a:gd name="T21" fmla="*/ 82 h 89"/>
                <a:gd name="T22" fmla="*/ 0 w 149"/>
                <a:gd name="T23" fmla="*/ 53 h 89"/>
                <a:gd name="T24" fmla="*/ 6 w 149"/>
                <a:gd name="T25" fmla="*/ 45 h 89"/>
                <a:gd name="T26" fmla="*/ 18 w 149"/>
                <a:gd name="T27" fmla="*/ 30 h 89"/>
                <a:gd name="T28" fmla="*/ 36 w 149"/>
                <a:gd name="T29" fmla="*/ 8 h 89"/>
                <a:gd name="T30" fmla="*/ 36 w 149"/>
                <a:gd name="T31" fmla="*/ 8 h 89"/>
                <a:gd name="T32" fmla="*/ 66 w 149"/>
                <a:gd name="T33" fmla="*/ 15 h 89"/>
                <a:gd name="T34" fmla="*/ 92 w 149"/>
                <a:gd name="T35" fmla="*/ 0 h 89"/>
                <a:gd name="T36" fmla="*/ 92 w 149"/>
                <a:gd name="T37" fmla="*/ 0 h 89"/>
                <a:gd name="T38" fmla="*/ 104 w 149"/>
                <a:gd name="T39" fmla="*/ 15 h 89"/>
                <a:gd name="T40" fmla="*/ 115 w 149"/>
                <a:gd name="T41" fmla="*/ 30 h 89"/>
                <a:gd name="T42" fmla="*/ 127 w 149"/>
                <a:gd name="T43" fmla="*/ 67 h 89"/>
                <a:gd name="T44" fmla="*/ 139 w 149"/>
                <a:gd name="T45" fmla="*/ 67 h 89"/>
                <a:gd name="T46" fmla="*/ 151 w 149"/>
                <a:gd name="T47" fmla="*/ 74 h 89"/>
                <a:gd name="T48" fmla="*/ 151 w 149"/>
                <a:gd name="T49" fmla="*/ 82 h 89"/>
                <a:gd name="T50" fmla="*/ 145 w 149"/>
                <a:gd name="T51" fmla="*/ 82 h 89"/>
                <a:gd name="T52" fmla="*/ 139 w 149"/>
                <a:gd name="T53" fmla="*/ 82 h 89"/>
                <a:gd name="T54" fmla="*/ 139 w 149"/>
                <a:gd name="T55" fmla="*/ 90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4" name="Freeform 4416"/>
            <p:cNvSpPr>
              <a:spLocks/>
            </p:cNvSpPr>
            <p:nvPr/>
          </p:nvSpPr>
          <p:spPr bwMode="auto">
            <a:xfrm>
              <a:off x="2715" y="1473"/>
              <a:ext cx="104" cy="54"/>
            </a:xfrm>
            <a:custGeom>
              <a:avLst/>
              <a:gdLst>
                <a:gd name="T0" fmla="*/ 88 w 102"/>
                <a:gd name="T1" fmla="*/ 23 h 48"/>
                <a:gd name="T2" fmla="*/ 106 w 102"/>
                <a:gd name="T3" fmla="*/ 38 h 48"/>
                <a:gd name="T4" fmla="*/ 106 w 102"/>
                <a:gd name="T5" fmla="*/ 38 h 48"/>
                <a:gd name="T6" fmla="*/ 100 w 102"/>
                <a:gd name="T7" fmla="*/ 46 h 48"/>
                <a:gd name="T8" fmla="*/ 94 w 102"/>
                <a:gd name="T9" fmla="*/ 46 h 48"/>
                <a:gd name="T10" fmla="*/ 94 w 102"/>
                <a:gd name="T11" fmla="*/ 46 h 48"/>
                <a:gd name="T12" fmla="*/ 88 w 102"/>
                <a:gd name="T13" fmla="*/ 53 h 48"/>
                <a:gd name="T14" fmla="*/ 82 w 102"/>
                <a:gd name="T15" fmla="*/ 61 h 48"/>
                <a:gd name="T16" fmla="*/ 74 w 102"/>
                <a:gd name="T17" fmla="*/ 61 h 48"/>
                <a:gd name="T18" fmla="*/ 68 w 102"/>
                <a:gd name="T19" fmla="*/ 53 h 48"/>
                <a:gd name="T20" fmla="*/ 44 w 102"/>
                <a:gd name="T21" fmla="*/ 53 h 48"/>
                <a:gd name="T22" fmla="*/ 32 w 102"/>
                <a:gd name="T23" fmla="*/ 61 h 48"/>
                <a:gd name="T24" fmla="*/ 24 w 102"/>
                <a:gd name="T25" fmla="*/ 53 h 48"/>
                <a:gd name="T26" fmla="*/ 0 w 102"/>
                <a:gd name="T27" fmla="*/ 30 h 48"/>
                <a:gd name="T28" fmla="*/ 0 w 102"/>
                <a:gd name="T29" fmla="*/ 23 h 48"/>
                <a:gd name="T30" fmla="*/ 32 w 102"/>
                <a:gd name="T31" fmla="*/ 0 h 48"/>
                <a:gd name="T32" fmla="*/ 38 w 102"/>
                <a:gd name="T33" fmla="*/ 8 h 48"/>
                <a:gd name="T34" fmla="*/ 38 w 102"/>
                <a:gd name="T35" fmla="*/ 0 h 48"/>
                <a:gd name="T36" fmla="*/ 62 w 102"/>
                <a:gd name="T37" fmla="*/ 16 h 48"/>
                <a:gd name="T38" fmla="*/ 68 w 102"/>
                <a:gd name="T39" fmla="*/ 23 h 48"/>
                <a:gd name="T40" fmla="*/ 74 w 102"/>
                <a:gd name="T41" fmla="*/ 16 h 48"/>
                <a:gd name="T42" fmla="*/ 88 w 102"/>
                <a:gd name="T43" fmla="*/ 23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5" name="Freeform 4417"/>
            <p:cNvSpPr>
              <a:spLocks/>
            </p:cNvSpPr>
            <p:nvPr/>
          </p:nvSpPr>
          <p:spPr bwMode="auto">
            <a:xfrm>
              <a:off x="2565" y="1467"/>
              <a:ext cx="55" cy="40"/>
            </a:xfrm>
            <a:custGeom>
              <a:avLst/>
              <a:gdLst>
                <a:gd name="T0" fmla="*/ 12 w 54"/>
                <a:gd name="T1" fmla="*/ 0 h 36"/>
                <a:gd name="T2" fmla="*/ 0 w 54"/>
                <a:gd name="T3" fmla="*/ 8 h 36"/>
                <a:gd name="T4" fmla="*/ 6 w 54"/>
                <a:gd name="T5" fmla="*/ 14 h 36"/>
                <a:gd name="T6" fmla="*/ 24 w 54"/>
                <a:gd name="T7" fmla="*/ 30 h 36"/>
                <a:gd name="T8" fmla="*/ 32 w 54"/>
                <a:gd name="T9" fmla="*/ 30 h 36"/>
                <a:gd name="T10" fmla="*/ 38 w 54"/>
                <a:gd name="T11" fmla="*/ 30 h 36"/>
                <a:gd name="T12" fmla="*/ 50 w 54"/>
                <a:gd name="T13" fmla="*/ 44 h 36"/>
                <a:gd name="T14" fmla="*/ 50 w 54"/>
                <a:gd name="T15" fmla="*/ 44 h 36"/>
                <a:gd name="T16" fmla="*/ 50 w 54"/>
                <a:gd name="T17" fmla="*/ 37 h 36"/>
                <a:gd name="T18" fmla="*/ 56 w 54"/>
                <a:gd name="T19" fmla="*/ 30 h 36"/>
                <a:gd name="T20" fmla="*/ 56 w 54"/>
                <a:gd name="T21" fmla="*/ 14 h 36"/>
                <a:gd name="T22" fmla="*/ 50 w 54"/>
                <a:gd name="T23" fmla="*/ 8 h 36"/>
                <a:gd name="T24" fmla="*/ 44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6" name="Freeform 4418"/>
            <p:cNvSpPr>
              <a:spLocks/>
            </p:cNvSpPr>
            <p:nvPr/>
          </p:nvSpPr>
          <p:spPr bwMode="auto">
            <a:xfrm>
              <a:off x="2620" y="1392"/>
              <a:ext cx="133" cy="162"/>
            </a:xfrm>
            <a:custGeom>
              <a:avLst/>
              <a:gdLst>
                <a:gd name="T0" fmla="*/ 29 w 131"/>
                <a:gd name="T1" fmla="*/ 30 h 144"/>
                <a:gd name="T2" fmla="*/ 37 w 131"/>
                <a:gd name="T3" fmla="*/ 30 h 144"/>
                <a:gd name="T4" fmla="*/ 37 w 131"/>
                <a:gd name="T5" fmla="*/ 30 h 144"/>
                <a:gd name="T6" fmla="*/ 43 w 131"/>
                <a:gd name="T7" fmla="*/ 23 h 144"/>
                <a:gd name="T8" fmla="*/ 49 w 131"/>
                <a:gd name="T9" fmla="*/ 30 h 144"/>
                <a:gd name="T10" fmla="*/ 43 w 131"/>
                <a:gd name="T11" fmla="*/ 23 h 144"/>
                <a:gd name="T12" fmla="*/ 37 w 131"/>
                <a:gd name="T13" fmla="*/ 16 h 144"/>
                <a:gd name="T14" fmla="*/ 37 w 131"/>
                <a:gd name="T15" fmla="*/ 8 h 144"/>
                <a:gd name="T16" fmla="*/ 37 w 131"/>
                <a:gd name="T17" fmla="*/ 0 h 144"/>
                <a:gd name="T18" fmla="*/ 49 w 131"/>
                <a:gd name="T19" fmla="*/ 0 h 144"/>
                <a:gd name="T20" fmla="*/ 49 w 131"/>
                <a:gd name="T21" fmla="*/ 0 h 144"/>
                <a:gd name="T22" fmla="*/ 55 w 131"/>
                <a:gd name="T23" fmla="*/ 8 h 144"/>
                <a:gd name="T24" fmla="*/ 67 w 131"/>
                <a:gd name="T25" fmla="*/ 8 h 144"/>
                <a:gd name="T26" fmla="*/ 67 w 131"/>
                <a:gd name="T27" fmla="*/ 16 h 144"/>
                <a:gd name="T28" fmla="*/ 73 w 131"/>
                <a:gd name="T29" fmla="*/ 23 h 144"/>
                <a:gd name="T30" fmla="*/ 97 w 131"/>
                <a:gd name="T31" fmla="*/ 8 h 144"/>
                <a:gd name="T32" fmla="*/ 91 w 131"/>
                <a:gd name="T33" fmla="*/ 8 h 144"/>
                <a:gd name="T34" fmla="*/ 117 w 131"/>
                <a:gd name="T35" fmla="*/ 23 h 144"/>
                <a:gd name="T36" fmla="*/ 123 w 131"/>
                <a:gd name="T37" fmla="*/ 16 h 144"/>
                <a:gd name="T38" fmla="*/ 129 w 131"/>
                <a:gd name="T39" fmla="*/ 23 h 144"/>
                <a:gd name="T40" fmla="*/ 123 w 131"/>
                <a:gd name="T41" fmla="*/ 30 h 144"/>
                <a:gd name="T42" fmla="*/ 123 w 131"/>
                <a:gd name="T43" fmla="*/ 53 h 144"/>
                <a:gd name="T44" fmla="*/ 135 w 131"/>
                <a:gd name="T45" fmla="*/ 77 h 144"/>
                <a:gd name="T46" fmla="*/ 135 w 131"/>
                <a:gd name="T47" fmla="*/ 99 h 144"/>
                <a:gd name="T48" fmla="*/ 129 w 131"/>
                <a:gd name="T49" fmla="*/ 91 h 144"/>
                <a:gd name="T50" fmla="*/ 97 w 131"/>
                <a:gd name="T51" fmla="*/ 114 h 144"/>
                <a:gd name="T52" fmla="*/ 97 w 131"/>
                <a:gd name="T53" fmla="*/ 122 h 144"/>
                <a:gd name="T54" fmla="*/ 123 w 131"/>
                <a:gd name="T55" fmla="*/ 144 h 144"/>
                <a:gd name="T56" fmla="*/ 111 w 131"/>
                <a:gd name="T57" fmla="*/ 160 h 144"/>
                <a:gd name="T58" fmla="*/ 111 w 131"/>
                <a:gd name="T59" fmla="*/ 174 h 144"/>
                <a:gd name="T60" fmla="*/ 111 w 131"/>
                <a:gd name="T61" fmla="*/ 174 h 144"/>
                <a:gd name="T62" fmla="*/ 91 w 131"/>
                <a:gd name="T63" fmla="*/ 174 h 144"/>
                <a:gd name="T64" fmla="*/ 73 w 131"/>
                <a:gd name="T65" fmla="*/ 174 h 144"/>
                <a:gd name="T66" fmla="*/ 73 w 131"/>
                <a:gd name="T67" fmla="*/ 182 h 144"/>
                <a:gd name="T68" fmla="*/ 55 w 131"/>
                <a:gd name="T69" fmla="*/ 174 h 144"/>
                <a:gd name="T70" fmla="*/ 43 w 131"/>
                <a:gd name="T71" fmla="*/ 174 h 144"/>
                <a:gd name="T72" fmla="*/ 23 w 131"/>
                <a:gd name="T73" fmla="*/ 174 h 144"/>
                <a:gd name="T74" fmla="*/ 29 w 131"/>
                <a:gd name="T75" fmla="*/ 144 h 144"/>
                <a:gd name="T76" fmla="*/ 6 w 131"/>
                <a:gd name="T77" fmla="*/ 129 h 144"/>
                <a:gd name="T78" fmla="*/ 6 w 131"/>
                <a:gd name="T79" fmla="*/ 129 h 144"/>
                <a:gd name="T80" fmla="*/ 6 w 131"/>
                <a:gd name="T81" fmla="*/ 129 h 144"/>
                <a:gd name="T82" fmla="*/ 0 w 131"/>
                <a:gd name="T83" fmla="*/ 114 h 144"/>
                <a:gd name="T84" fmla="*/ 0 w 131"/>
                <a:gd name="T85" fmla="*/ 99 h 144"/>
                <a:gd name="T86" fmla="*/ 0 w 131"/>
                <a:gd name="T87" fmla="*/ 99 h 144"/>
                <a:gd name="T88" fmla="*/ 0 w 131"/>
                <a:gd name="T89" fmla="*/ 69 h 144"/>
                <a:gd name="T90" fmla="*/ 11 w 131"/>
                <a:gd name="T91" fmla="*/ 61 h 144"/>
                <a:gd name="T92" fmla="*/ 6 w 131"/>
                <a:gd name="T93" fmla="*/ 53 h 144"/>
                <a:gd name="T94" fmla="*/ 11 w 131"/>
                <a:gd name="T95" fmla="*/ 38 h 144"/>
                <a:gd name="T96" fmla="*/ 11 w 131"/>
                <a:gd name="T97" fmla="*/ 38 h 144"/>
                <a:gd name="T98" fmla="*/ 11 w 131"/>
                <a:gd name="T99" fmla="*/ 30 h 144"/>
                <a:gd name="T100" fmla="*/ 29 w 131"/>
                <a:gd name="T101" fmla="*/ 30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7" name="Freeform 4419"/>
            <p:cNvSpPr>
              <a:spLocks/>
            </p:cNvSpPr>
            <p:nvPr/>
          </p:nvSpPr>
          <p:spPr bwMode="auto">
            <a:xfrm>
              <a:off x="2722" y="1399"/>
              <a:ext cx="6" cy="7"/>
            </a:xfrm>
            <a:custGeom>
              <a:avLst/>
              <a:gdLst>
                <a:gd name="T0" fmla="*/ 0 w 6"/>
                <a:gd name="T1" fmla="*/ 8 h 6"/>
                <a:gd name="T2" fmla="*/ 6 w 6"/>
                <a:gd name="T3" fmla="*/ 8 h 6"/>
                <a:gd name="T4" fmla="*/ 6 w 6"/>
                <a:gd name="T5" fmla="*/ 0 h 6"/>
                <a:gd name="T6" fmla="*/ 0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8" name="Freeform 4420"/>
            <p:cNvSpPr>
              <a:spLocks/>
            </p:cNvSpPr>
            <p:nvPr/>
          </p:nvSpPr>
          <p:spPr bwMode="auto">
            <a:xfrm>
              <a:off x="2613" y="1494"/>
              <a:ext cx="13" cy="13"/>
            </a:xfrm>
            <a:custGeom>
              <a:avLst/>
              <a:gdLst>
                <a:gd name="T0" fmla="*/ 8 w 12"/>
                <a:gd name="T1" fmla="*/ 0 h 12"/>
                <a:gd name="T2" fmla="*/ 0 w 12"/>
                <a:gd name="T3" fmla="*/ 8 h 12"/>
                <a:gd name="T4" fmla="*/ 0 w 12"/>
                <a:gd name="T5" fmla="*/ 14 h 12"/>
                <a:gd name="T6" fmla="*/ 14 w 12"/>
                <a:gd name="T7" fmla="*/ 14 h 12"/>
                <a:gd name="T8" fmla="*/ 14 w 12"/>
                <a:gd name="T9" fmla="*/ 14 h 12"/>
                <a:gd name="T10" fmla="*/ 8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9" name="Freeform 4421"/>
            <p:cNvSpPr>
              <a:spLocks/>
            </p:cNvSpPr>
            <p:nvPr/>
          </p:nvSpPr>
          <p:spPr bwMode="auto">
            <a:xfrm>
              <a:off x="2941" y="1521"/>
              <a:ext cx="71" cy="80"/>
            </a:xfrm>
            <a:custGeom>
              <a:avLst/>
              <a:gdLst>
                <a:gd name="T0" fmla="*/ 12 w 71"/>
                <a:gd name="T1" fmla="*/ 0 h 71"/>
                <a:gd name="T2" fmla="*/ 0 w 71"/>
                <a:gd name="T3" fmla="*/ 16 h 71"/>
                <a:gd name="T4" fmla="*/ 0 w 71"/>
                <a:gd name="T5" fmla="*/ 16 h 71"/>
                <a:gd name="T6" fmla="*/ 12 w 71"/>
                <a:gd name="T7" fmla="*/ 30 h 71"/>
                <a:gd name="T8" fmla="*/ 23 w 71"/>
                <a:gd name="T9" fmla="*/ 46 h 71"/>
                <a:gd name="T10" fmla="*/ 35 w 71"/>
                <a:gd name="T11" fmla="*/ 82 h 71"/>
                <a:gd name="T12" fmla="*/ 47 w 71"/>
                <a:gd name="T13" fmla="*/ 82 h 71"/>
                <a:gd name="T14" fmla="*/ 59 w 71"/>
                <a:gd name="T15" fmla="*/ 90 h 71"/>
                <a:gd name="T16" fmla="*/ 53 w 71"/>
                <a:gd name="T17" fmla="*/ 74 h 71"/>
                <a:gd name="T18" fmla="*/ 71 w 71"/>
                <a:gd name="T19" fmla="*/ 61 h 71"/>
                <a:gd name="T20" fmla="*/ 59 w 71"/>
                <a:gd name="T21" fmla="*/ 46 h 71"/>
                <a:gd name="T22" fmla="*/ 29 w 71"/>
                <a:gd name="T23" fmla="*/ 23 h 71"/>
                <a:gd name="T24" fmla="*/ 17 w 71"/>
                <a:gd name="T25" fmla="*/ 8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0" name="Freeform 4422"/>
            <p:cNvSpPr>
              <a:spLocks/>
            </p:cNvSpPr>
            <p:nvPr/>
          </p:nvSpPr>
          <p:spPr bwMode="auto">
            <a:xfrm>
              <a:off x="2594" y="1069"/>
              <a:ext cx="328" cy="256"/>
            </a:xfrm>
            <a:custGeom>
              <a:avLst/>
              <a:gdLst>
                <a:gd name="T0" fmla="*/ 191 w 323"/>
                <a:gd name="T1" fmla="*/ 38 h 227"/>
                <a:gd name="T2" fmla="*/ 185 w 323"/>
                <a:gd name="T3" fmla="*/ 30 h 227"/>
                <a:gd name="T4" fmla="*/ 185 w 323"/>
                <a:gd name="T5" fmla="*/ 38 h 227"/>
                <a:gd name="T6" fmla="*/ 166 w 323"/>
                <a:gd name="T7" fmla="*/ 38 h 227"/>
                <a:gd name="T8" fmla="*/ 159 w 323"/>
                <a:gd name="T9" fmla="*/ 53 h 227"/>
                <a:gd name="T10" fmla="*/ 159 w 323"/>
                <a:gd name="T11" fmla="*/ 61 h 227"/>
                <a:gd name="T12" fmla="*/ 147 w 323"/>
                <a:gd name="T13" fmla="*/ 61 h 227"/>
                <a:gd name="T14" fmla="*/ 135 w 323"/>
                <a:gd name="T15" fmla="*/ 61 h 227"/>
                <a:gd name="T16" fmla="*/ 135 w 323"/>
                <a:gd name="T17" fmla="*/ 77 h 227"/>
                <a:gd name="T18" fmla="*/ 129 w 323"/>
                <a:gd name="T19" fmla="*/ 77 h 227"/>
                <a:gd name="T20" fmla="*/ 123 w 323"/>
                <a:gd name="T21" fmla="*/ 83 h 227"/>
                <a:gd name="T22" fmla="*/ 111 w 323"/>
                <a:gd name="T23" fmla="*/ 99 h 227"/>
                <a:gd name="T24" fmla="*/ 117 w 323"/>
                <a:gd name="T25" fmla="*/ 107 h 227"/>
                <a:gd name="T26" fmla="*/ 105 w 323"/>
                <a:gd name="T27" fmla="*/ 122 h 227"/>
                <a:gd name="T28" fmla="*/ 85 w 323"/>
                <a:gd name="T29" fmla="*/ 130 h 227"/>
                <a:gd name="T30" fmla="*/ 91 w 323"/>
                <a:gd name="T31" fmla="*/ 136 h 227"/>
                <a:gd name="T32" fmla="*/ 67 w 323"/>
                <a:gd name="T33" fmla="*/ 151 h 227"/>
                <a:gd name="T34" fmla="*/ 79 w 323"/>
                <a:gd name="T35" fmla="*/ 151 h 227"/>
                <a:gd name="T36" fmla="*/ 73 w 323"/>
                <a:gd name="T37" fmla="*/ 167 h 227"/>
                <a:gd name="T38" fmla="*/ 55 w 323"/>
                <a:gd name="T39" fmla="*/ 167 h 227"/>
                <a:gd name="T40" fmla="*/ 49 w 323"/>
                <a:gd name="T41" fmla="*/ 175 h 227"/>
                <a:gd name="T42" fmla="*/ 30 w 323"/>
                <a:gd name="T43" fmla="*/ 175 h 227"/>
                <a:gd name="T44" fmla="*/ 30 w 323"/>
                <a:gd name="T45" fmla="*/ 182 h 227"/>
                <a:gd name="T46" fmla="*/ 30 w 323"/>
                <a:gd name="T47" fmla="*/ 189 h 227"/>
                <a:gd name="T48" fmla="*/ 12 w 323"/>
                <a:gd name="T49" fmla="*/ 189 h 227"/>
                <a:gd name="T50" fmla="*/ 0 w 323"/>
                <a:gd name="T51" fmla="*/ 197 h 227"/>
                <a:gd name="T52" fmla="*/ 0 w 323"/>
                <a:gd name="T53" fmla="*/ 205 h 227"/>
                <a:gd name="T54" fmla="*/ 6 w 323"/>
                <a:gd name="T55" fmla="*/ 212 h 227"/>
                <a:gd name="T56" fmla="*/ 30 w 323"/>
                <a:gd name="T57" fmla="*/ 212 h 227"/>
                <a:gd name="T58" fmla="*/ 30 w 323"/>
                <a:gd name="T59" fmla="*/ 220 h 227"/>
                <a:gd name="T60" fmla="*/ 6 w 323"/>
                <a:gd name="T61" fmla="*/ 228 h 227"/>
                <a:gd name="T62" fmla="*/ 12 w 323"/>
                <a:gd name="T63" fmla="*/ 228 h 227"/>
                <a:gd name="T64" fmla="*/ 12 w 323"/>
                <a:gd name="T65" fmla="*/ 236 h 227"/>
                <a:gd name="T66" fmla="*/ 24 w 323"/>
                <a:gd name="T67" fmla="*/ 236 h 227"/>
                <a:gd name="T68" fmla="*/ 12 w 323"/>
                <a:gd name="T69" fmla="*/ 250 h 227"/>
                <a:gd name="T70" fmla="*/ 6 w 323"/>
                <a:gd name="T71" fmla="*/ 258 h 227"/>
                <a:gd name="T72" fmla="*/ 18 w 323"/>
                <a:gd name="T73" fmla="*/ 258 h 227"/>
                <a:gd name="T74" fmla="*/ 12 w 323"/>
                <a:gd name="T75" fmla="*/ 281 h 227"/>
                <a:gd name="T76" fmla="*/ 67 w 323"/>
                <a:gd name="T77" fmla="*/ 266 h 227"/>
                <a:gd name="T78" fmla="*/ 85 w 323"/>
                <a:gd name="T79" fmla="*/ 250 h 227"/>
                <a:gd name="T80" fmla="*/ 105 w 323"/>
                <a:gd name="T81" fmla="*/ 242 h 227"/>
                <a:gd name="T82" fmla="*/ 111 w 323"/>
                <a:gd name="T83" fmla="*/ 212 h 227"/>
                <a:gd name="T84" fmla="*/ 97 w 323"/>
                <a:gd name="T85" fmla="*/ 159 h 227"/>
                <a:gd name="T86" fmla="*/ 117 w 323"/>
                <a:gd name="T87" fmla="*/ 136 h 227"/>
                <a:gd name="T88" fmla="*/ 141 w 323"/>
                <a:gd name="T89" fmla="*/ 99 h 227"/>
                <a:gd name="T90" fmla="*/ 173 w 323"/>
                <a:gd name="T91" fmla="*/ 61 h 227"/>
                <a:gd name="T92" fmla="*/ 191 w 323"/>
                <a:gd name="T93" fmla="*/ 38 h 227"/>
                <a:gd name="T94" fmla="*/ 221 w 323"/>
                <a:gd name="T95" fmla="*/ 46 h 227"/>
                <a:gd name="T96" fmla="*/ 265 w 323"/>
                <a:gd name="T97" fmla="*/ 46 h 227"/>
                <a:gd name="T98" fmla="*/ 309 w 323"/>
                <a:gd name="T99" fmla="*/ 30 h 227"/>
                <a:gd name="T100" fmla="*/ 333 w 323"/>
                <a:gd name="T101" fmla="*/ 30 h 227"/>
                <a:gd name="T102" fmla="*/ 315 w 323"/>
                <a:gd name="T103" fmla="*/ 23 h 227"/>
                <a:gd name="T104" fmla="*/ 321 w 323"/>
                <a:gd name="T105" fmla="*/ 8 h 227"/>
                <a:gd name="T106" fmla="*/ 296 w 323"/>
                <a:gd name="T107" fmla="*/ 16 h 227"/>
                <a:gd name="T108" fmla="*/ 289 w 323"/>
                <a:gd name="T109" fmla="*/ 8 h 227"/>
                <a:gd name="T110" fmla="*/ 271 w 323"/>
                <a:gd name="T111" fmla="*/ 16 h 227"/>
                <a:gd name="T112" fmla="*/ 259 w 323"/>
                <a:gd name="T113" fmla="*/ 8 h 227"/>
                <a:gd name="T114" fmla="*/ 247 w 323"/>
                <a:gd name="T115" fmla="*/ 8 h 227"/>
                <a:gd name="T116" fmla="*/ 221 w 323"/>
                <a:gd name="T117" fmla="*/ 16 h 227"/>
                <a:gd name="T118" fmla="*/ 215 w 323"/>
                <a:gd name="T119" fmla="*/ 23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1" name="Freeform 4423"/>
            <p:cNvSpPr>
              <a:spLocks/>
            </p:cNvSpPr>
            <p:nvPr/>
          </p:nvSpPr>
          <p:spPr bwMode="auto">
            <a:xfrm>
              <a:off x="2648" y="914"/>
              <a:ext cx="122" cy="54"/>
            </a:xfrm>
            <a:custGeom>
              <a:avLst/>
              <a:gdLst>
                <a:gd name="T0" fmla="*/ 24 w 120"/>
                <a:gd name="T1" fmla="*/ 8 h 48"/>
                <a:gd name="T2" fmla="*/ 12 w 120"/>
                <a:gd name="T3" fmla="*/ 8 h 48"/>
                <a:gd name="T4" fmla="*/ 0 w 120"/>
                <a:gd name="T5" fmla="*/ 8 h 48"/>
                <a:gd name="T6" fmla="*/ 0 w 120"/>
                <a:gd name="T7" fmla="*/ 16 h 48"/>
                <a:gd name="T8" fmla="*/ 12 w 120"/>
                <a:gd name="T9" fmla="*/ 16 h 48"/>
                <a:gd name="T10" fmla="*/ 12 w 120"/>
                <a:gd name="T11" fmla="*/ 16 h 48"/>
                <a:gd name="T12" fmla="*/ 6 w 120"/>
                <a:gd name="T13" fmla="*/ 23 h 48"/>
                <a:gd name="T14" fmla="*/ 18 w 120"/>
                <a:gd name="T15" fmla="*/ 30 h 48"/>
                <a:gd name="T16" fmla="*/ 32 w 120"/>
                <a:gd name="T17" fmla="*/ 30 h 48"/>
                <a:gd name="T18" fmla="*/ 38 w 120"/>
                <a:gd name="T19" fmla="*/ 30 h 48"/>
                <a:gd name="T20" fmla="*/ 50 w 120"/>
                <a:gd name="T21" fmla="*/ 23 h 48"/>
                <a:gd name="T22" fmla="*/ 50 w 120"/>
                <a:gd name="T23" fmla="*/ 30 h 48"/>
                <a:gd name="T24" fmla="*/ 62 w 120"/>
                <a:gd name="T25" fmla="*/ 23 h 48"/>
                <a:gd name="T26" fmla="*/ 68 w 120"/>
                <a:gd name="T27" fmla="*/ 30 h 48"/>
                <a:gd name="T28" fmla="*/ 38 w 120"/>
                <a:gd name="T29" fmla="*/ 38 h 48"/>
                <a:gd name="T30" fmla="*/ 32 w 120"/>
                <a:gd name="T31" fmla="*/ 38 h 48"/>
                <a:gd name="T32" fmla="*/ 68 w 120"/>
                <a:gd name="T33" fmla="*/ 38 h 48"/>
                <a:gd name="T34" fmla="*/ 56 w 120"/>
                <a:gd name="T35" fmla="*/ 46 h 48"/>
                <a:gd name="T36" fmla="*/ 62 w 120"/>
                <a:gd name="T37" fmla="*/ 46 h 48"/>
                <a:gd name="T38" fmla="*/ 38 w 120"/>
                <a:gd name="T39" fmla="*/ 46 h 48"/>
                <a:gd name="T40" fmla="*/ 62 w 120"/>
                <a:gd name="T41" fmla="*/ 53 h 48"/>
                <a:gd name="T42" fmla="*/ 74 w 120"/>
                <a:gd name="T43" fmla="*/ 61 h 48"/>
                <a:gd name="T44" fmla="*/ 74 w 120"/>
                <a:gd name="T45" fmla="*/ 61 h 48"/>
                <a:gd name="T46" fmla="*/ 86 w 120"/>
                <a:gd name="T47" fmla="*/ 46 h 48"/>
                <a:gd name="T48" fmla="*/ 94 w 120"/>
                <a:gd name="T49" fmla="*/ 38 h 48"/>
                <a:gd name="T50" fmla="*/ 94 w 120"/>
                <a:gd name="T51" fmla="*/ 30 h 48"/>
                <a:gd name="T52" fmla="*/ 124 w 120"/>
                <a:gd name="T53" fmla="*/ 23 h 48"/>
                <a:gd name="T54" fmla="*/ 94 w 120"/>
                <a:gd name="T55" fmla="*/ 16 h 48"/>
                <a:gd name="T56" fmla="*/ 86 w 120"/>
                <a:gd name="T57" fmla="*/ 8 h 48"/>
                <a:gd name="T58" fmla="*/ 80 w 120"/>
                <a:gd name="T59" fmla="*/ 8 h 48"/>
                <a:gd name="T60" fmla="*/ 74 w 120"/>
                <a:gd name="T61" fmla="*/ 8 h 48"/>
                <a:gd name="T62" fmla="*/ 62 w 120"/>
                <a:gd name="T63" fmla="*/ 0 h 48"/>
                <a:gd name="T64" fmla="*/ 62 w 120"/>
                <a:gd name="T65" fmla="*/ 23 h 48"/>
                <a:gd name="T66" fmla="*/ 44 w 120"/>
                <a:gd name="T67" fmla="*/ 8 h 48"/>
                <a:gd name="T68" fmla="*/ 32 w 120"/>
                <a:gd name="T69" fmla="*/ 8 h 48"/>
                <a:gd name="T70" fmla="*/ 24 w 120"/>
                <a:gd name="T71" fmla="*/ 8 h 48"/>
                <a:gd name="T72" fmla="*/ 24 w 120"/>
                <a:gd name="T73" fmla="*/ 8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2" name="Freeform 4424"/>
            <p:cNvSpPr>
              <a:spLocks/>
            </p:cNvSpPr>
            <p:nvPr/>
          </p:nvSpPr>
          <p:spPr bwMode="auto">
            <a:xfrm>
              <a:off x="2728" y="907"/>
              <a:ext cx="97" cy="20"/>
            </a:xfrm>
            <a:custGeom>
              <a:avLst/>
              <a:gdLst>
                <a:gd name="T0" fmla="*/ 42 w 96"/>
                <a:gd name="T1" fmla="*/ 8 h 18"/>
                <a:gd name="T2" fmla="*/ 18 w 96"/>
                <a:gd name="T3" fmla="*/ 0 h 18"/>
                <a:gd name="T4" fmla="*/ 6 w 96"/>
                <a:gd name="T5" fmla="*/ 8 h 18"/>
                <a:gd name="T6" fmla="*/ 0 w 96"/>
                <a:gd name="T7" fmla="*/ 8 h 18"/>
                <a:gd name="T8" fmla="*/ 0 w 96"/>
                <a:gd name="T9" fmla="*/ 8 h 18"/>
                <a:gd name="T10" fmla="*/ 42 w 96"/>
                <a:gd name="T11" fmla="*/ 14 h 18"/>
                <a:gd name="T12" fmla="*/ 18 w 96"/>
                <a:gd name="T13" fmla="*/ 14 h 18"/>
                <a:gd name="T14" fmla="*/ 50 w 96"/>
                <a:gd name="T15" fmla="*/ 22 h 18"/>
                <a:gd name="T16" fmla="*/ 86 w 96"/>
                <a:gd name="T17" fmla="*/ 14 h 18"/>
                <a:gd name="T18" fmla="*/ 98 w 96"/>
                <a:gd name="T19" fmla="*/ 8 h 18"/>
                <a:gd name="T20" fmla="*/ 92 w 96"/>
                <a:gd name="T21" fmla="*/ 8 h 18"/>
                <a:gd name="T22" fmla="*/ 62 w 96"/>
                <a:gd name="T23" fmla="*/ 0 h 18"/>
                <a:gd name="T24" fmla="*/ 56 w 96"/>
                <a:gd name="T25" fmla="*/ 0 h 18"/>
                <a:gd name="T26" fmla="*/ 50 w 96"/>
                <a:gd name="T27" fmla="*/ 0 h 18"/>
                <a:gd name="T28" fmla="*/ 42 w 96"/>
                <a:gd name="T29" fmla="*/ 0 h 18"/>
                <a:gd name="T30" fmla="*/ 42 w 96"/>
                <a:gd name="T31" fmla="*/ 8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3" name="Freeform 4425"/>
            <p:cNvSpPr>
              <a:spLocks/>
            </p:cNvSpPr>
            <p:nvPr/>
          </p:nvSpPr>
          <p:spPr bwMode="auto">
            <a:xfrm>
              <a:off x="2764" y="947"/>
              <a:ext cx="49" cy="7"/>
            </a:xfrm>
            <a:custGeom>
              <a:avLst/>
              <a:gdLst>
                <a:gd name="T0" fmla="*/ 38 w 48"/>
                <a:gd name="T1" fmla="*/ 8 h 6"/>
                <a:gd name="T2" fmla="*/ 18 w 48"/>
                <a:gd name="T3" fmla="*/ 8 h 6"/>
                <a:gd name="T4" fmla="*/ 6 w 48"/>
                <a:gd name="T5" fmla="*/ 8 h 6"/>
                <a:gd name="T6" fmla="*/ 6 w 48"/>
                <a:gd name="T7" fmla="*/ 0 h 6"/>
                <a:gd name="T8" fmla="*/ 0 w 48"/>
                <a:gd name="T9" fmla="*/ 0 h 6"/>
                <a:gd name="T10" fmla="*/ 32 w 48"/>
                <a:gd name="T11" fmla="*/ 0 h 6"/>
                <a:gd name="T12" fmla="*/ 50 w 48"/>
                <a:gd name="T13" fmla="*/ 0 h 6"/>
                <a:gd name="T14" fmla="*/ 38 w 48"/>
                <a:gd name="T15" fmla="*/ 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4" name="Freeform 4426"/>
            <p:cNvSpPr>
              <a:spLocks/>
            </p:cNvSpPr>
            <p:nvPr/>
          </p:nvSpPr>
          <p:spPr bwMode="auto">
            <a:xfrm>
              <a:off x="2722" y="1110"/>
              <a:ext cx="19" cy="6"/>
            </a:xfrm>
            <a:custGeom>
              <a:avLst/>
              <a:gdLst>
                <a:gd name="T0" fmla="*/ 14 w 18"/>
                <a:gd name="T1" fmla="*/ 0 h 6"/>
                <a:gd name="T2" fmla="*/ 6 w 18"/>
                <a:gd name="T3" fmla="*/ 6 h 6"/>
                <a:gd name="T4" fmla="*/ 0 w 18"/>
                <a:gd name="T5" fmla="*/ 6 h 6"/>
                <a:gd name="T6" fmla="*/ 6 w 18"/>
                <a:gd name="T7" fmla="*/ 6 h 6"/>
                <a:gd name="T8" fmla="*/ 14 w 18"/>
                <a:gd name="T9" fmla="*/ 6 h 6"/>
                <a:gd name="T10" fmla="*/ 20 w 18"/>
                <a:gd name="T11" fmla="*/ 0 h 6"/>
                <a:gd name="T12" fmla="*/ 14 w 18"/>
                <a:gd name="T13" fmla="*/ 6 h 6"/>
                <a:gd name="T14" fmla="*/ 14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5" name="Freeform 4427"/>
            <p:cNvSpPr>
              <a:spLocks/>
            </p:cNvSpPr>
            <p:nvPr/>
          </p:nvSpPr>
          <p:spPr bwMode="auto">
            <a:xfrm>
              <a:off x="2789" y="1089"/>
              <a:ext cx="175" cy="195"/>
            </a:xfrm>
            <a:custGeom>
              <a:avLst/>
              <a:gdLst>
                <a:gd name="T0" fmla="*/ 148 w 173"/>
                <a:gd name="T1" fmla="*/ 121 h 173"/>
                <a:gd name="T2" fmla="*/ 142 w 173"/>
                <a:gd name="T3" fmla="*/ 113 h 173"/>
                <a:gd name="T4" fmla="*/ 142 w 173"/>
                <a:gd name="T5" fmla="*/ 91 h 173"/>
                <a:gd name="T6" fmla="*/ 122 w 173"/>
                <a:gd name="T7" fmla="*/ 69 h 173"/>
                <a:gd name="T8" fmla="*/ 136 w 173"/>
                <a:gd name="T9" fmla="*/ 53 h 173"/>
                <a:gd name="T10" fmla="*/ 110 w 173"/>
                <a:gd name="T11" fmla="*/ 38 h 173"/>
                <a:gd name="T12" fmla="*/ 110 w 173"/>
                <a:gd name="T13" fmla="*/ 23 h 173"/>
                <a:gd name="T14" fmla="*/ 110 w 173"/>
                <a:gd name="T15" fmla="*/ 16 h 173"/>
                <a:gd name="T16" fmla="*/ 110 w 173"/>
                <a:gd name="T17" fmla="*/ 8 h 173"/>
                <a:gd name="T18" fmla="*/ 92 w 173"/>
                <a:gd name="T19" fmla="*/ 0 h 173"/>
                <a:gd name="T20" fmla="*/ 74 w 173"/>
                <a:gd name="T21" fmla="*/ 8 h 173"/>
                <a:gd name="T22" fmla="*/ 68 w 173"/>
                <a:gd name="T23" fmla="*/ 23 h 173"/>
                <a:gd name="T24" fmla="*/ 62 w 173"/>
                <a:gd name="T25" fmla="*/ 30 h 173"/>
                <a:gd name="T26" fmla="*/ 42 w 173"/>
                <a:gd name="T27" fmla="*/ 30 h 173"/>
                <a:gd name="T28" fmla="*/ 24 w 173"/>
                <a:gd name="T29" fmla="*/ 23 h 173"/>
                <a:gd name="T30" fmla="*/ 12 w 173"/>
                <a:gd name="T31" fmla="*/ 16 h 173"/>
                <a:gd name="T32" fmla="*/ 0 w 173"/>
                <a:gd name="T33" fmla="*/ 16 h 173"/>
                <a:gd name="T34" fmla="*/ 42 w 173"/>
                <a:gd name="T35" fmla="*/ 38 h 173"/>
                <a:gd name="T36" fmla="*/ 56 w 173"/>
                <a:gd name="T37" fmla="*/ 69 h 173"/>
                <a:gd name="T38" fmla="*/ 62 w 173"/>
                <a:gd name="T39" fmla="*/ 91 h 173"/>
                <a:gd name="T40" fmla="*/ 68 w 173"/>
                <a:gd name="T41" fmla="*/ 83 h 173"/>
                <a:gd name="T42" fmla="*/ 74 w 173"/>
                <a:gd name="T43" fmla="*/ 91 h 173"/>
                <a:gd name="T44" fmla="*/ 80 w 173"/>
                <a:gd name="T45" fmla="*/ 107 h 173"/>
                <a:gd name="T46" fmla="*/ 56 w 173"/>
                <a:gd name="T47" fmla="*/ 128 h 173"/>
                <a:gd name="T48" fmla="*/ 42 w 173"/>
                <a:gd name="T49" fmla="*/ 143 h 173"/>
                <a:gd name="T50" fmla="*/ 30 w 173"/>
                <a:gd name="T51" fmla="*/ 151 h 173"/>
                <a:gd name="T52" fmla="*/ 36 w 173"/>
                <a:gd name="T53" fmla="*/ 174 h 173"/>
                <a:gd name="T54" fmla="*/ 36 w 173"/>
                <a:gd name="T55" fmla="*/ 204 h 173"/>
                <a:gd name="T56" fmla="*/ 56 w 173"/>
                <a:gd name="T57" fmla="*/ 212 h 173"/>
                <a:gd name="T58" fmla="*/ 56 w 173"/>
                <a:gd name="T59" fmla="*/ 212 h 173"/>
                <a:gd name="T60" fmla="*/ 62 w 173"/>
                <a:gd name="T61" fmla="*/ 212 h 173"/>
                <a:gd name="T62" fmla="*/ 68 w 173"/>
                <a:gd name="T63" fmla="*/ 220 h 173"/>
                <a:gd name="T64" fmla="*/ 74 w 173"/>
                <a:gd name="T65" fmla="*/ 220 h 173"/>
                <a:gd name="T66" fmla="*/ 104 w 173"/>
                <a:gd name="T67" fmla="*/ 212 h 173"/>
                <a:gd name="T68" fmla="*/ 116 w 173"/>
                <a:gd name="T69" fmla="*/ 204 h 173"/>
                <a:gd name="T70" fmla="*/ 136 w 173"/>
                <a:gd name="T71" fmla="*/ 204 h 173"/>
                <a:gd name="T72" fmla="*/ 142 w 173"/>
                <a:gd name="T73" fmla="*/ 197 h 173"/>
                <a:gd name="T74" fmla="*/ 154 w 173"/>
                <a:gd name="T75" fmla="*/ 181 h 173"/>
                <a:gd name="T76" fmla="*/ 166 w 173"/>
                <a:gd name="T77" fmla="*/ 167 h 173"/>
                <a:gd name="T78" fmla="*/ 177 w 173"/>
                <a:gd name="T79" fmla="*/ 151 h 173"/>
                <a:gd name="T80" fmla="*/ 148 w 173"/>
                <a:gd name="T81" fmla="*/ 136 h 173"/>
                <a:gd name="T82" fmla="*/ 154 w 173"/>
                <a:gd name="T83" fmla="*/ 128 h 173"/>
                <a:gd name="T84" fmla="*/ 148 w 173"/>
                <a:gd name="T85" fmla="*/ 121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6" name="Rectangle 4428"/>
            <p:cNvSpPr>
              <a:spLocks noChangeArrowheads="1"/>
            </p:cNvSpPr>
            <p:nvPr/>
          </p:nvSpPr>
          <p:spPr bwMode="auto">
            <a:xfrm>
              <a:off x="2673" y="1554"/>
              <a:ext cx="0" cy="7"/>
            </a:xfrm>
            <a:prstGeom prst="rect">
              <a:avLst/>
            </a:prstGeom>
            <a:solidFill>
              <a:srgbClr val="6F73BF"/>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377" name="Freeform 4429"/>
            <p:cNvSpPr>
              <a:spLocks/>
            </p:cNvSpPr>
            <p:nvPr/>
          </p:nvSpPr>
          <p:spPr bwMode="auto">
            <a:xfrm>
              <a:off x="2673" y="1521"/>
              <a:ext cx="122" cy="54"/>
            </a:xfrm>
            <a:custGeom>
              <a:avLst/>
              <a:gdLst>
                <a:gd name="T0" fmla="*/ 44 w 120"/>
                <a:gd name="T1" fmla="*/ 46 h 48"/>
                <a:gd name="T2" fmla="*/ 24 w 120"/>
                <a:gd name="T3" fmla="*/ 53 h 48"/>
                <a:gd name="T4" fmla="*/ 18 w 120"/>
                <a:gd name="T5" fmla="*/ 53 h 48"/>
                <a:gd name="T6" fmla="*/ 6 w 120"/>
                <a:gd name="T7" fmla="*/ 46 h 48"/>
                <a:gd name="T8" fmla="*/ 0 w 120"/>
                <a:gd name="T9" fmla="*/ 46 h 48"/>
                <a:gd name="T10" fmla="*/ 0 w 120"/>
                <a:gd name="T11" fmla="*/ 46 h 48"/>
                <a:gd name="T12" fmla="*/ 0 w 120"/>
                <a:gd name="T13" fmla="*/ 38 h 48"/>
                <a:gd name="T14" fmla="*/ 0 w 120"/>
                <a:gd name="T15" fmla="*/ 30 h 48"/>
                <a:gd name="T16" fmla="*/ 12 w 120"/>
                <a:gd name="T17" fmla="*/ 38 h 48"/>
                <a:gd name="T18" fmla="*/ 18 w 120"/>
                <a:gd name="T19" fmla="*/ 38 h 48"/>
                <a:gd name="T20" fmla="*/ 18 w 120"/>
                <a:gd name="T21" fmla="*/ 30 h 48"/>
                <a:gd name="T22" fmla="*/ 38 w 120"/>
                <a:gd name="T23" fmla="*/ 30 h 48"/>
                <a:gd name="T24" fmla="*/ 56 w 120"/>
                <a:gd name="T25" fmla="*/ 30 h 48"/>
                <a:gd name="T26" fmla="*/ 56 w 120"/>
                <a:gd name="T27" fmla="*/ 30 h 48"/>
                <a:gd name="T28" fmla="*/ 56 w 120"/>
                <a:gd name="T29" fmla="*/ 16 h 48"/>
                <a:gd name="T30" fmla="*/ 68 w 120"/>
                <a:gd name="T31" fmla="*/ 0 h 48"/>
                <a:gd name="T32" fmla="*/ 74 w 120"/>
                <a:gd name="T33" fmla="*/ 8 h 48"/>
                <a:gd name="T34" fmla="*/ 86 w 120"/>
                <a:gd name="T35" fmla="*/ 0 h 48"/>
                <a:gd name="T36" fmla="*/ 112 w 120"/>
                <a:gd name="T37" fmla="*/ 0 h 48"/>
                <a:gd name="T38" fmla="*/ 124 w 120"/>
                <a:gd name="T39" fmla="*/ 23 h 48"/>
                <a:gd name="T40" fmla="*/ 118 w 120"/>
                <a:gd name="T41" fmla="*/ 30 h 48"/>
                <a:gd name="T42" fmla="*/ 118 w 120"/>
                <a:gd name="T43" fmla="*/ 30 h 48"/>
                <a:gd name="T44" fmla="*/ 112 w 120"/>
                <a:gd name="T45" fmla="*/ 46 h 48"/>
                <a:gd name="T46" fmla="*/ 106 w 120"/>
                <a:gd name="T47" fmla="*/ 53 h 48"/>
                <a:gd name="T48" fmla="*/ 74 w 120"/>
                <a:gd name="T49" fmla="*/ 61 h 48"/>
                <a:gd name="T50" fmla="*/ 68 w 120"/>
                <a:gd name="T51" fmla="*/ 61 h 48"/>
                <a:gd name="T52" fmla="*/ 44 w 120"/>
                <a:gd name="T53" fmla="*/ 46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8" name="Freeform 4430"/>
            <p:cNvSpPr>
              <a:spLocks/>
            </p:cNvSpPr>
            <p:nvPr/>
          </p:nvSpPr>
          <p:spPr bwMode="auto">
            <a:xfrm>
              <a:off x="2777" y="1601"/>
              <a:ext cx="66" cy="61"/>
            </a:xfrm>
            <a:custGeom>
              <a:avLst/>
              <a:gdLst>
                <a:gd name="T0" fmla="*/ 60 w 66"/>
                <a:gd name="T1" fmla="*/ 8 h 54"/>
                <a:gd name="T2" fmla="*/ 60 w 66"/>
                <a:gd name="T3" fmla="*/ 8 h 54"/>
                <a:gd name="T4" fmla="*/ 54 w 66"/>
                <a:gd name="T5" fmla="*/ 16 h 54"/>
                <a:gd name="T6" fmla="*/ 54 w 66"/>
                <a:gd name="T7" fmla="*/ 16 h 54"/>
                <a:gd name="T8" fmla="*/ 54 w 66"/>
                <a:gd name="T9" fmla="*/ 23 h 54"/>
                <a:gd name="T10" fmla="*/ 60 w 66"/>
                <a:gd name="T11" fmla="*/ 23 h 54"/>
                <a:gd name="T12" fmla="*/ 66 w 66"/>
                <a:gd name="T13" fmla="*/ 31 h 54"/>
                <a:gd name="T14" fmla="*/ 60 w 66"/>
                <a:gd name="T15" fmla="*/ 31 h 54"/>
                <a:gd name="T16" fmla="*/ 60 w 66"/>
                <a:gd name="T17" fmla="*/ 38 h 54"/>
                <a:gd name="T18" fmla="*/ 60 w 66"/>
                <a:gd name="T19" fmla="*/ 38 h 54"/>
                <a:gd name="T20" fmla="*/ 54 w 66"/>
                <a:gd name="T21" fmla="*/ 46 h 54"/>
                <a:gd name="T22" fmla="*/ 60 w 66"/>
                <a:gd name="T23" fmla="*/ 46 h 54"/>
                <a:gd name="T24" fmla="*/ 54 w 66"/>
                <a:gd name="T25" fmla="*/ 53 h 54"/>
                <a:gd name="T26" fmla="*/ 54 w 66"/>
                <a:gd name="T27" fmla="*/ 46 h 54"/>
                <a:gd name="T28" fmla="*/ 48 w 66"/>
                <a:gd name="T29" fmla="*/ 53 h 54"/>
                <a:gd name="T30" fmla="*/ 48 w 66"/>
                <a:gd name="T31" fmla="*/ 53 h 54"/>
                <a:gd name="T32" fmla="*/ 48 w 66"/>
                <a:gd name="T33" fmla="*/ 61 h 54"/>
                <a:gd name="T34" fmla="*/ 48 w 66"/>
                <a:gd name="T35" fmla="*/ 69 h 54"/>
                <a:gd name="T36" fmla="*/ 42 w 66"/>
                <a:gd name="T37" fmla="*/ 61 h 54"/>
                <a:gd name="T38" fmla="*/ 36 w 66"/>
                <a:gd name="T39" fmla="*/ 61 h 54"/>
                <a:gd name="T40" fmla="*/ 36 w 66"/>
                <a:gd name="T41" fmla="*/ 53 h 54"/>
                <a:gd name="T42" fmla="*/ 36 w 66"/>
                <a:gd name="T43" fmla="*/ 53 h 54"/>
                <a:gd name="T44" fmla="*/ 30 w 66"/>
                <a:gd name="T45" fmla="*/ 46 h 54"/>
                <a:gd name="T46" fmla="*/ 24 w 66"/>
                <a:gd name="T47" fmla="*/ 46 h 54"/>
                <a:gd name="T48" fmla="*/ 24 w 66"/>
                <a:gd name="T49" fmla="*/ 38 h 54"/>
                <a:gd name="T50" fmla="*/ 12 w 66"/>
                <a:gd name="T51" fmla="*/ 23 h 54"/>
                <a:gd name="T52" fmla="*/ 12 w 66"/>
                <a:gd name="T53" fmla="*/ 23 h 54"/>
                <a:gd name="T54" fmla="*/ 6 w 66"/>
                <a:gd name="T55" fmla="*/ 23 h 54"/>
                <a:gd name="T56" fmla="*/ 6 w 66"/>
                <a:gd name="T57" fmla="*/ 16 h 54"/>
                <a:gd name="T58" fmla="*/ 0 w 66"/>
                <a:gd name="T59" fmla="*/ 8 h 54"/>
                <a:gd name="T60" fmla="*/ 0 w 66"/>
                <a:gd name="T61" fmla="*/ 0 h 54"/>
                <a:gd name="T62" fmla="*/ 6 w 66"/>
                <a:gd name="T63" fmla="*/ 0 h 54"/>
                <a:gd name="T64" fmla="*/ 6 w 66"/>
                <a:gd name="T65" fmla="*/ 8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8 h 54"/>
                <a:gd name="T86" fmla="*/ 54 w 66"/>
                <a:gd name="T87" fmla="*/ 8 h 54"/>
                <a:gd name="T88" fmla="*/ 60 w 66"/>
                <a:gd name="T89" fmla="*/ 8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9" name="Freeform 4431"/>
            <p:cNvSpPr>
              <a:spLocks/>
            </p:cNvSpPr>
            <p:nvPr/>
          </p:nvSpPr>
          <p:spPr bwMode="auto">
            <a:xfrm>
              <a:off x="2741" y="1568"/>
              <a:ext cx="95" cy="80"/>
            </a:xfrm>
            <a:custGeom>
              <a:avLst/>
              <a:gdLst>
                <a:gd name="T0" fmla="*/ 82 w 96"/>
                <a:gd name="T1" fmla="*/ 44 h 71"/>
                <a:gd name="T2" fmla="*/ 88 w 96"/>
                <a:gd name="T3" fmla="*/ 44 h 71"/>
                <a:gd name="T4" fmla="*/ 88 w 96"/>
                <a:gd name="T5" fmla="*/ 37 h 71"/>
                <a:gd name="T6" fmla="*/ 94 w 96"/>
                <a:gd name="T7" fmla="*/ 37 h 71"/>
                <a:gd name="T8" fmla="*/ 94 w 96"/>
                <a:gd name="T9" fmla="*/ 37 h 71"/>
                <a:gd name="T10" fmla="*/ 88 w 96"/>
                <a:gd name="T11" fmla="*/ 37 h 71"/>
                <a:gd name="T12" fmla="*/ 82 w 96"/>
                <a:gd name="T13" fmla="*/ 29 h 71"/>
                <a:gd name="T14" fmla="*/ 88 w 96"/>
                <a:gd name="T15" fmla="*/ 29 h 71"/>
                <a:gd name="T16" fmla="*/ 82 w 96"/>
                <a:gd name="T17" fmla="*/ 29 h 71"/>
                <a:gd name="T18" fmla="*/ 82 w 96"/>
                <a:gd name="T19" fmla="*/ 21 h 71"/>
                <a:gd name="T20" fmla="*/ 58 w 96"/>
                <a:gd name="T21" fmla="*/ 21 h 71"/>
                <a:gd name="T22" fmla="*/ 48 w 96"/>
                <a:gd name="T23" fmla="*/ 0 h 71"/>
                <a:gd name="T24" fmla="*/ 42 w 96"/>
                <a:gd name="T25" fmla="*/ 8 h 71"/>
                <a:gd name="T26" fmla="*/ 42 w 96"/>
                <a:gd name="T27" fmla="*/ 8 h 71"/>
                <a:gd name="T28" fmla="*/ 42 w 96"/>
                <a:gd name="T29" fmla="*/ 8 h 71"/>
                <a:gd name="T30" fmla="*/ 36 w 96"/>
                <a:gd name="T31" fmla="*/ 8 h 71"/>
                <a:gd name="T32" fmla="*/ 36 w 96"/>
                <a:gd name="T33" fmla="*/ 8 h 71"/>
                <a:gd name="T34" fmla="*/ 30 w 96"/>
                <a:gd name="T35" fmla="*/ 16 h 71"/>
                <a:gd name="T36" fmla="*/ 30 w 96"/>
                <a:gd name="T37" fmla="*/ 16 h 71"/>
                <a:gd name="T38" fmla="*/ 30 w 96"/>
                <a:gd name="T39" fmla="*/ 16 h 71"/>
                <a:gd name="T40" fmla="*/ 36 w 96"/>
                <a:gd name="T41" fmla="*/ 21 h 71"/>
                <a:gd name="T42" fmla="*/ 30 w 96"/>
                <a:gd name="T43" fmla="*/ 21 h 71"/>
                <a:gd name="T44" fmla="*/ 30 w 96"/>
                <a:gd name="T45" fmla="*/ 21 h 71"/>
                <a:gd name="T46" fmla="*/ 30 w 96"/>
                <a:gd name="T47" fmla="*/ 29 h 71"/>
                <a:gd name="T48" fmla="*/ 30 w 96"/>
                <a:gd name="T49" fmla="*/ 29 h 71"/>
                <a:gd name="T50" fmla="*/ 24 w 96"/>
                <a:gd name="T51" fmla="*/ 29 h 71"/>
                <a:gd name="T52" fmla="*/ 24 w 96"/>
                <a:gd name="T53" fmla="*/ 29 h 71"/>
                <a:gd name="T54" fmla="*/ 18 w 96"/>
                <a:gd name="T55" fmla="*/ 29 h 71"/>
                <a:gd name="T56" fmla="*/ 18 w 96"/>
                <a:gd name="T57" fmla="*/ 29 h 71"/>
                <a:gd name="T58" fmla="*/ 12 w 96"/>
                <a:gd name="T59" fmla="*/ 29 h 71"/>
                <a:gd name="T60" fmla="*/ 6 w 96"/>
                <a:gd name="T61" fmla="*/ 29 h 71"/>
                <a:gd name="T62" fmla="*/ 0 w 96"/>
                <a:gd name="T63" fmla="*/ 29 h 71"/>
                <a:gd name="T64" fmla="*/ 6 w 96"/>
                <a:gd name="T65" fmla="*/ 37 h 71"/>
                <a:gd name="T66" fmla="*/ 12 w 96"/>
                <a:gd name="T67" fmla="*/ 44 h 71"/>
                <a:gd name="T68" fmla="*/ 12 w 96"/>
                <a:gd name="T69" fmla="*/ 37 h 71"/>
                <a:gd name="T70" fmla="*/ 24 w 96"/>
                <a:gd name="T71" fmla="*/ 60 h 71"/>
                <a:gd name="T72" fmla="*/ 30 w 96"/>
                <a:gd name="T73" fmla="*/ 68 h 71"/>
                <a:gd name="T74" fmla="*/ 48 w 96"/>
                <a:gd name="T75" fmla="*/ 82 h 71"/>
                <a:gd name="T76" fmla="*/ 64 w 96"/>
                <a:gd name="T77" fmla="*/ 90 h 71"/>
                <a:gd name="T78" fmla="*/ 64 w 96"/>
                <a:gd name="T79" fmla="*/ 90 h 71"/>
                <a:gd name="T80" fmla="*/ 70 w 96"/>
                <a:gd name="T81" fmla="*/ 90 h 71"/>
                <a:gd name="T82" fmla="*/ 70 w 96"/>
                <a:gd name="T83" fmla="*/ 90 h 71"/>
                <a:gd name="T84" fmla="*/ 64 w 96"/>
                <a:gd name="T85" fmla="*/ 82 h 71"/>
                <a:gd name="T86" fmla="*/ 58 w 96"/>
                <a:gd name="T87" fmla="*/ 82 h 71"/>
                <a:gd name="T88" fmla="*/ 58 w 96"/>
                <a:gd name="T89" fmla="*/ 74 h 71"/>
                <a:gd name="T90" fmla="*/ 48 w 96"/>
                <a:gd name="T91" fmla="*/ 60 h 71"/>
                <a:gd name="T92" fmla="*/ 48 w 96"/>
                <a:gd name="T93" fmla="*/ 60 h 71"/>
                <a:gd name="T94" fmla="*/ 42 w 96"/>
                <a:gd name="T95" fmla="*/ 60 h 71"/>
                <a:gd name="T96" fmla="*/ 42 w 96"/>
                <a:gd name="T97" fmla="*/ 52 h 71"/>
                <a:gd name="T98" fmla="*/ 36 w 96"/>
                <a:gd name="T99" fmla="*/ 44 h 71"/>
                <a:gd name="T100" fmla="*/ 36 w 96"/>
                <a:gd name="T101" fmla="*/ 37 h 71"/>
                <a:gd name="T102" fmla="*/ 42 w 96"/>
                <a:gd name="T103" fmla="*/ 37 h 71"/>
                <a:gd name="T104" fmla="*/ 42 w 96"/>
                <a:gd name="T105" fmla="*/ 44 h 71"/>
                <a:gd name="T106" fmla="*/ 48 w 96"/>
                <a:gd name="T107" fmla="*/ 37 h 71"/>
                <a:gd name="T108" fmla="*/ 52 w 96"/>
                <a:gd name="T109" fmla="*/ 37 h 71"/>
                <a:gd name="T110" fmla="*/ 58 w 96"/>
                <a:gd name="T111" fmla="*/ 37 h 71"/>
                <a:gd name="T112" fmla="*/ 70 w 96"/>
                <a:gd name="T113" fmla="*/ 37 h 71"/>
                <a:gd name="T114" fmla="*/ 70 w 96"/>
                <a:gd name="T115" fmla="*/ 37 h 71"/>
                <a:gd name="T116" fmla="*/ 70 w 96"/>
                <a:gd name="T117" fmla="*/ 37 h 71"/>
                <a:gd name="T118" fmla="*/ 76 w 96"/>
                <a:gd name="T119" fmla="*/ 37 h 71"/>
                <a:gd name="T120" fmla="*/ 76 w 96"/>
                <a:gd name="T121" fmla="*/ 37 h 71"/>
                <a:gd name="T122" fmla="*/ 82 w 96"/>
                <a:gd name="T123" fmla="*/ 37 h 71"/>
                <a:gd name="T124" fmla="*/ 82 w 96"/>
                <a:gd name="T125" fmla="*/ 44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0" name="Freeform 4432"/>
            <p:cNvSpPr>
              <a:spLocks/>
            </p:cNvSpPr>
            <p:nvPr/>
          </p:nvSpPr>
          <p:spPr bwMode="auto">
            <a:xfrm>
              <a:off x="2800" y="1648"/>
              <a:ext cx="25" cy="14"/>
            </a:xfrm>
            <a:custGeom>
              <a:avLst/>
              <a:gdLst>
                <a:gd name="T0" fmla="*/ 26 w 24"/>
                <a:gd name="T1" fmla="*/ 16 h 12"/>
                <a:gd name="T2" fmla="*/ 26 w 24"/>
                <a:gd name="T3" fmla="*/ 16 h 12"/>
                <a:gd name="T4" fmla="*/ 20 w 24"/>
                <a:gd name="T5" fmla="*/ 8 h 12"/>
                <a:gd name="T6" fmla="*/ 14 w 24"/>
                <a:gd name="T7" fmla="*/ 8 h 12"/>
                <a:gd name="T8" fmla="*/ 14 w 24"/>
                <a:gd name="T9" fmla="*/ 0 h 12"/>
                <a:gd name="T10" fmla="*/ 6 w 24"/>
                <a:gd name="T11" fmla="*/ 8 h 12"/>
                <a:gd name="T12" fmla="*/ 0 w 24"/>
                <a:gd name="T13" fmla="*/ 0 h 12"/>
                <a:gd name="T14" fmla="*/ 26 w 24"/>
                <a:gd name="T15" fmla="*/ 16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ACECF7"/>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1" name="Freeform 4433"/>
            <p:cNvSpPr>
              <a:spLocks/>
            </p:cNvSpPr>
            <p:nvPr/>
          </p:nvSpPr>
          <p:spPr bwMode="auto">
            <a:xfrm>
              <a:off x="2449" y="1473"/>
              <a:ext cx="199" cy="189"/>
            </a:xfrm>
            <a:custGeom>
              <a:avLst/>
              <a:gdLst>
                <a:gd name="T0" fmla="*/ 201 w 197"/>
                <a:gd name="T1" fmla="*/ 183 h 167"/>
                <a:gd name="T2" fmla="*/ 195 w 197"/>
                <a:gd name="T3" fmla="*/ 183 h 167"/>
                <a:gd name="T4" fmla="*/ 195 w 197"/>
                <a:gd name="T5" fmla="*/ 183 h 167"/>
                <a:gd name="T6" fmla="*/ 160 w 197"/>
                <a:gd name="T7" fmla="*/ 191 h 167"/>
                <a:gd name="T8" fmla="*/ 154 w 197"/>
                <a:gd name="T9" fmla="*/ 191 h 167"/>
                <a:gd name="T10" fmla="*/ 128 w 197"/>
                <a:gd name="T11" fmla="*/ 198 h 167"/>
                <a:gd name="T12" fmla="*/ 104 w 197"/>
                <a:gd name="T13" fmla="*/ 214 h 167"/>
                <a:gd name="T14" fmla="*/ 98 w 197"/>
                <a:gd name="T15" fmla="*/ 214 h 167"/>
                <a:gd name="T16" fmla="*/ 48 w 197"/>
                <a:gd name="T17" fmla="*/ 191 h 167"/>
                <a:gd name="T18" fmla="*/ 56 w 197"/>
                <a:gd name="T19" fmla="*/ 160 h 167"/>
                <a:gd name="T20" fmla="*/ 68 w 197"/>
                <a:gd name="T21" fmla="*/ 145 h 167"/>
                <a:gd name="T22" fmla="*/ 62 w 197"/>
                <a:gd name="T23" fmla="*/ 123 h 167"/>
                <a:gd name="T24" fmla="*/ 42 w 197"/>
                <a:gd name="T25" fmla="*/ 100 h 167"/>
                <a:gd name="T26" fmla="*/ 36 w 197"/>
                <a:gd name="T27" fmla="*/ 92 h 167"/>
                <a:gd name="T28" fmla="*/ 12 w 197"/>
                <a:gd name="T29" fmla="*/ 77 h 167"/>
                <a:gd name="T30" fmla="*/ 6 w 197"/>
                <a:gd name="T31" fmla="*/ 69 h 167"/>
                <a:gd name="T32" fmla="*/ 0 w 197"/>
                <a:gd name="T33" fmla="*/ 69 h 167"/>
                <a:gd name="T34" fmla="*/ 30 w 197"/>
                <a:gd name="T35" fmla="*/ 61 h 167"/>
                <a:gd name="T36" fmla="*/ 48 w 197"/>
                <a:gd name="T37" fmla="*/ 38 h 167"/>
                <a:gd name="T38" fmla="*/ 56 w 197"/>
                <a:gd name="T39" fmla="*/ 38 h 167"/>
                <a:gd name="T40" fmla="*/ 80 w 197"/>
                <a:gd name="T41" fmla="*/ 38 h 167"/>
                <a:gd name="T42" fmla="*/ 104 w 197"/>
                <a:gd name="T43" fmla="*/ 8 h 167"/>
                <a:gd name="T44" fmla="*/ 122 w 197"/>
                <a:gd name="T45" fmla="*/ 8 h 167"/>
                <a:gd name="T46" fmla="*/ 146 w 197"/>
                <a:gd name="T47" fmla="*/ 23 h 167"/>
                <a:gd name="T48" fmla="*/ 166 w 197"/>
                <a:gd name="T49" fmla="*/ 38 h 167"/>
                <a:gd name="T50" fmla="*/ 178 w 197"/>
                <a:gd name="T51" fmla="*/ 38 h 167"/>
                <a:gd name="T52" fmla="*/ 201 w 197"/>
                <a:gd name="T53" fmla="*/ 54 h 167"/>
                <a:gd name="T54" fmla="*/ 189 w 197"/>
                <a:gd name="T55" fmla="*/ 92 h 167"/>
                <a:gd name="T56" fmla="*/ 172 w 197"/>
                <a:gd name="T57" fmla="*/ 115 h 167"/>
                <a:gd name="T58" fmla="*/ 189 w 197"/>
                <a:gd name="T59" fmla="*/ 129 h 167"/>
                <a:gd name="T60" fmla="*/ 183 w 197"/>
                <a:gd name="T61" fmla="*/ 145 h 167"/>
                <a:gd name="T62" fmla="*/ 189 w 197"/>
                <a:gd name="T63" fmla="*/ 160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2" name="Freeform 4434"/>
            <p:cNvSpPr>
              <a:spLocks/>
            </p:cNvSpPr>
            <p:nvPr/>
          </p:nvSpPr>
          <p:spPr bwMode="auto">
            <a:xfrm>
              <a:off x="2667" y="1655"/>
              <a:ext cx="12" cy="27"/>
            </a:xfrm>
            <a:custGeom>
              <a:avLst/>
              <a:gdLst>
                <a:gd name="T0" fmla="*/ 6 w 12"/>
                <a:gd name="T1" fmla="*/ 30 h 24"/>
                <a:gd name="T2" fmla="*/ 0 w 12"/>
                <a:gd name="T3" fmla="*/ 23 h 24"/>
                <a:gd name="T4" fmla="*/ 0 w 12"/>
                <a:gd name="T5" fmla="*/ 16 h 24"/>
                <a:gd name="T6" fmla="*/ 6 w 12"/>
                <a:gd name="T7" fmla="*/ 0 h 24"/>
                <a:gd name="T8" fmla="*/ 12 w 12"/>
                <a:gd name="T9" fmla="*/ 16 h 24"/>
                <a:gd name="T10" fmla="*/ 6 w 12"/>
                <a:gd name="T11" fmla="*/ 3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3" name="Freeform 4435"/>
            <p:cNvSpPr>
              <a:spLocks/>
            </p:cNvSpPr>
            <p:nvPr/>
          </p:nvSpPr>
          <p:spPr bwMode="auto">
            <a:xfrm>
              <a:off x="2777" y="1527"/>
              <a:ext cx="109" cy="60"/>
            </a:xfrm>
            <a:custGeom>
              <a:avLst/>
              <a:gdLst>
                <a:gd name="T0" fmla="*/ 48 w 108"/>
                <a:gd name="T1" fmla="*/ 68 h 53"/>
                <a:gd name="T2" fmla="*/ 24 w 108"/>
                <a:gd name="T3" fmla="*/ 68 h 53"/>
                <a:gd name="T4" fmla="*/ 12 w 108"/>
                <a:gd name="T5" fmla="*/ 46 h 53"/>
                <a:gd name="T6" fmla="*/ 6 w 108"/>
                <a:gd name="T7" fmla="*/ 46 h 53"/>
                <a:gd name="T8" fmla="*/ 0 w 108"/>
                <a:gd name="T9" fmla="*/ 46 h 53"/>
                <a:gd name="T10" fmla="*/ 6 w 108"/>
                <a:gd name="T11" fmla="*/ 38 h 53"/>
                <a:gd name="T12" fmla="*/ 12 w 108"/>
                <a:gd name="T13" fmla="*/ 23 h 53"/>
                <a:gd name="T14" fmla="*/ 12 w 108"/>
                <a:gd name="T15" fmla="*/ 23 h 53"/>
                <a:gd name="T16" fmla="*/ 18 w 108"/>
                <a:gd name="T17" fmla="*/ 16 h 53"/>
                <a:gd name="T18" fmla="*/ 24 w 108"/>
                <a:gd name="T19" fmla="*/ 16 h 53"/>
                <a:gd name="T20" fmla="*/ 42 w 108"/>
                <a:gd name="T21" fmla="*/ 16 h 53"/>
                <a:gd name="T22" fmla="*/ 68 w 108"/>
                <a:gd name="T23" fmla="*/ 0 h 53"/>
                <a:gd name="T24" fmla="*/ 98 w 108"/>
                <a:gd name="T25" fmla="*/ 8 h 53"/>
                <a:gd name="T26" fmla="*/ 110 w 108"/>
                <a:gd name="T27" fmla="*/ 16 h 53"/>
                <a:gd name="T28" fmla="*/ 92 w 108"/>
                <a:gd name="T29" fmla="*/ 38 h 53"/>
                <a:gd name="T30" fmla="*/ 80 w 108"/>
                <a:gd name="T31" fmla="*/ 54 h 53"/>
                <a:gd name="T32" fmla="*/ 74 w 108"/>
                <a:gd name="T33" fmla="*/ 61 h 53"/>
                <a:gd name="T34" fmla="*/ 48 w 108"/>
                <a:gd name="T35" fmla="*/ 68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4" name="Freeform 4436"/>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5" name="Freeform 4437"/>
            <p:cNvSpPr>
              <a:spLocks/>
            </p:cNvSpPr>
            <p:nvPr/>
          </p:nvSpPr>
          <p:spPr bwMode="auto">
            <a:xfrm>
              <a:off x="2898" y="954"/>
              <a:ext cx="2122" cy="728"/>
            </a:xfrm>
            <a:custGeom>
              <a:avLst/>
              <a:gdLst>
                <a:gd name="T0" fmla="*/ 1856 w 2093"/>
                <a:gd name="T1" fmla="*/ 176 h 646"/>
                <a:gd name="T2" fmla="*/ 1679 w 2093"/>
                <a:gd name="T3" fmla="*/ 137 h 646"/>
                <a:gd name="T4" fmla="*/ 1518 w 2093"/>
                <a:gd name="T5" fmla="*/ 114 h 646"/>
                <a:gd name="T6" fmla="*/ 1378 w 2093"/>
                <a:gd name="T7" fmla="*/ 99 h 646"/>
                <a:gd name="T8" fmla="*/ 1340 w 2093"/>
                <a:gd name="T9" fmla="*/ 122 h 646"/>
                <a:gd name="T10" fmla="*/ 1248 w 2093"/>
                <a:gd name="T11" fmla="*/ 122 h 646"/>
                <a:gd name="T12" fmla="*/ 996 w 2093"/>
                <a:gd name="T13" fmla="*/ 69 h 646"/>
                <a:gd name="T14" fmla="*/ 983 w 2093"/>
                <a:gd name="T15" fmla="*/ 38 h 646"/>
                <a:gd name="T16" fmla="*/ 885 w 2093"/>
                <a:gd name="T17" fmla="*/ 8 h 646"/>
                <a:gd name="T18" fmla="*/ 811 w 2093"/>
                <a:gd name="T19" fmla="*/ 23 h 646"/>
                <a:gd name="T20" fmla="*/ 670 w 2093"/>
                <a:gd name="T21" fmla="*/ 53 h 646"/>
                <a:gd name="T22" fmla="*/ 664 w 2093"/>
                <a:gd name="T23" fmla="*/ 107 h 646"/>
                <a:gd name="T24" fmla="*/ 652 w 2093"/>
                <a:gd name="T25" fmla="*/ 114 h 646"/>
                <a:gd name="T26" fmla="*/ 572 w 2093"/>
                <a:gd name="T27" fmla="*/ 91 h 646"/>
                <a:gd name="T28" fmla="*/ 646 w 2093"/>
                <a:gd name="T29" fmla="*/ 176 h 646"/>
                <a:gd name="T30" fmla="*/ 608 w 2093"/>
                <a:gd name="T31" fmla="*/ 221 h 646"/>
                <a:gd name="T32" fmla="*/ 596 w 2093"/>
                <a:gd name="T33" fmla="*/ 198 h 646"/>
                <a:gd name="T34" fmla="*/ 486 w 2093"/>
                <a:gd name="T35" fmla="*/ 122 h 646"/>
                <a:gd name="T36" fmla="*/ 528 w 2093"/>
                <a:gd name="T37" fmla="*/ 190 h 646"/>
                <a:gd name="T38" fmla="*/ 398 w 2093"/>
                <a:gd name="T39" fmla="*/ 176 h 646"/>
                <a:gd name="T40" fmla="*/ 313 w 2093"/>
                <a:gd name="T41" fmla="*/ 183 h 646"/>
                <a:gd name="T42" fmla="*/ 221 w 2093"/>
                <a:gd name="T43" fmla="*/ 183 h 646"/>
                <a:gd name="T44" fmla="*/ 177 w 2093"/>
                <a:gd name="T45" fmla="*/ 237 h 646"/>
                <a:gd name="T46" fmla="*/ 103 w 2093"/>
                <a:gd name="T47" fmla="*/ 266 h 646"/>
                <a:gd name="T48" fmla="*/ 135 w 2093"/>
                <a:gd name="T49" fmla="*/ 237 h 646"/>
                <a:gd name="T50" fmla="*/ 50 w 2093"/>
                <a:gd name="T51" fmla="*/ 168 h 646"/>
                <a:gd name="T52" fmla="*/ 0 w 2093"/>
                <a:gd name="T53" fmla="*/ 176 h 646"/>
                <a:gd name="T54" fmla="*/ 67 w 2093"/>
                <a:gd name="T55" fmla="*/ 303 h 646"/>
                <a:gd name="T56" fmla="*/ 44 w 2093"/>
                <a:gd name="T57" fmla="*/ 372 h 646"/>
                <a:gd name="T58" fmla="*/ 97 w 2093"/>
                <a:gd name="T59" fmla="*/ 501 h 646"/>
                <a:gd name="T60" fmla="*/ 233 w 2093"/>
                <a:gd name="T61" fmla="*/ 616 h 646"/>
                <a:gd name="T62" fmla="*/ 239 w 2093"/>
                <a:gd name="T63" fmla="*/ 708 h 646"/>
                <a:gd name="T64" fmla="*/ 283 w 2093"/>
                <a:gd name="T65" fmla="*/ 760 h 646"/>
                <a:gd name="T66" fmla="*/ 392 w 2093"/>
                <a:gd name="T67" fmla="*/ 767 h 646"/>
                <a:gd name="T68" fmla="*/ 363 w 2093"/>
                <a:gd name="T69" fmla="*/ 609 h 646"/>
                <a:gd name="T70" fmla="*/ 534 w 2093"/>
                <a:gd name="T71" fmla="*/ 578 h 646"/>
                <a:gd name="T72" fmla="*/ 614 w 2093"/>
                <a:gd name="T73" fmla="*/ 501 h 646"/>
                <a:gd name="T74" fmla="*/ 767 w 2093"/>
                <a:gd name="T75" fmla="*/ 509 h 646"/>
                <a:gd name="T76" fmla="*/ 916 w 2093"/>
                <a:gd name="T77" fmla="*/ 586 h 646"/>
                <a:gd name="T78" fmla="*/ 1063 w 2093"/>
                <a:gd name="T79" fmla="*/ 593 h 646"/>
                <a:gd name="T80" fmla="*/ 1204 w 2093"/>
                <a:gd name="T81" fmla="*/ 578 h 646"/>
                <a:gd name="T82" fmla="*/ 1413 w 2093"/>
                <a:gd name="T83" fmla="*/ 609 h 646"/>
                <a:gd name="T84" fmla="*/ 1481 w 2093"/>
                <a:gd name="T85" fmla="*/ 532 h 646"/>
                <a:gd name="T86" fmla="*/ 1673 w 2093"/>
                <a:gd name="T87" fmla="*/ 631 h 646"/>
                <a:gd name="T88" fmla="*/ 1752 w 2093"/>
                <a:gd name="T89" fmla="*/ 744 h 646"/>
                <a:gd name="T90" fmla="*/ 1788 w 2093"/>
                <a:gd name="T91" fmla="*/ 774 h 646"/>
                <a:gd name="T92" fmla="*/ 1838 w 2093"/>
                <a:gd name="T93" fmla="*/ 631 h 646"/>
                <a:gd name="T94" fmla="*/ 1727 w 2093"/>
                <a:gd name="T95" fmla="*/ 509 h 646"/>
                <a:gd name="T96" fmla="*/ 1679 w 2093"/>
                <a:gd name="T97" fmla="*/ 456 h 646"/>
                <a:gd name="T98" fmla="*/ 1746 w 2093"/>
                <a:gd name="T99" fmla="*/ 388 h 646"/>
                <a:gd name="T100" fmla="*/ 1856 w 2093"/>
                <a:gd name="T101" fmla="*/ 388 h 646"/>
                <a:gd name="T102" fmla="*/ 1912 w 2093"/>
                <a:gd name="T103" fmla="*/ 349 h 646"/>
                <a:gd name="T104" fmla="*/ 1943 w 2093"/>
                <a:gd name="T105" fmla="*/ 319 h 646"/>
                <a:gd name="T106" fmla="*/ 1955 w 2093"/>
                <a:gd name="T107" fmla="*/ 463 h 646"/>
                <a:gd name="T108" fmla="*/ 2071 w 2093"/>
                <a:gd name="T109" fmla="*/ 540 h 646"/>
                <a:gd name="T110" fmla="*/ 2048 w 2093"/>
                <a:gd name="T111" fmla="*/ 449 h 646"/>
                <a:gd name="T112" fmla="*/ 2004 w 2093"/>
                <a:gd name="T113" fmla="*/ 372 h 646"/>
                <a:gd name="T114" fmla="*/ 2083 w 2093"/>
                <a:gd name="T115" fmla="*/ 341 h 646"/>
                <a:gd name="T116" fmla="*/ 2121 w 2093"/>
                <a:gd name="T117" fmla="*/ 296 h 646"/>
                <a:gd name="T118" fmla="*/ 2017 w 2093"/>
                <a:gd name="T119" fmla="*/ 198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6" name="Freeform 4438"/>
            <p:cNvSpPr>
              <a:spLocks/>
            </p:cNvSpPr>
            <p:nvPr/>
          </p:nvSpPr>
          <p:spPr bwMode="auto">
            <a:xfrm>
              <a:off x="4656" y="1399"/>
              <a:ext cx="145" cy="183"/>
            </a:xfrm>
            <a:custGeom>
              <a:avLst/>
              <a:gdLst>
                <a:gd name="T0" fmla="*/ 128 w 144"/>
                <a:gd name="T1" fmla="*/ 146 h 162"/>
                <a:gd name="T2" fmla="*/ 110 w 144"/>
                <a:gd name="T3" fmla="*/ 122 h 162"/>
                <a:gd name="T4" fmla="*/ 92 w 144"/>
                <a:gd name="T5" fmla="*/ 99 h 162"/>
                <a:gd name="T6" fmla="*/ 74 w 144"/>
                <a:gd name="T7" fmla="*/ 77 h 162"/>
                <a:gd name="T8" fmla="*/ 48 w 144"/>
                <a:gd name="T9" fmla="*/ 61 h 162"/>
                <a:gd name="T10" fmla="*/ 48 w 144"/>
                <a:gd name="T11" fmla="*/ 53 h 162"/>
                <a:gd name="T12" fmla="*/ 24 w 144"/>
                <a:gd name="T13" fmla="*/ 23 h 162"/>
                <a:gd name="T14" fmla="*/ 6 w 144"/>
                <a:gd name="T15" fmla="*/ 0 h 162"/>
                <a:gd name="T16" fmla="*/ 0 w 144"/>
                <a:gd name="T17" fmla="*/ 8 h 162"/>
                <a:gd name="T18" fmla="*/ 18 w 144"/>
                <a:gd name="T19" fmla="*/ 23 h 162"/>
                <a:gd name="T20" fmla="*/ 12 w 144"/>
                <a:gd name="T21" fmla="*/ 31 h 162"/>
                <a:gd name="T22" fmla="*/ 6 w 144"/>
                <a:gd name="T23" fmla="*/ 31 h 162"/>
                <a:gd name="T24" fmla="*/ 42 w 144"/>
                <a:gd name="T25" fmla="*/ 69 h 162"/>
                <a:gd name="T26" fmla="*/ 54 w 144"/>
                <a:gd name="T27" fmla="*/ 92 h 162"/>
                <a:gd name="T28" fmla="*/ 74 w 144"/>
                <a:gd name="T29" fmla="*/ 115 h 162"/>
                <a:gd name="T30" fmla="*/ 86 w 144"/>
                <a:gd name="T31" fmla="*/ 138 h 162"/>
                <a:gd name="T32" fmla="*/ 98 w 144"/>
                <a:gd name="T33" fmla="*/ 160 h 162"/>
                <a:gd name="T34" fmla="*/ 110 w 144"/>
                <a:gd name="T35" fmla="*/ 184 h 162"/>
                <a:gd name="T36" fmla="*/ 122 w 144"/>
                <a:gd name="T37" fmla="*/ 207 h 162"/>
                <a:gd name="T38" fmla="*/ 128 w 144"/>
                <a:gd name="T39" fmla="*/ 207 h 162"/>
                <a:gd name="T40" fmla="*/ 128 w 144"/>
                <a:gd name="T41" fmla="*/ 191 h 162"/>
                <a:gd name="T42" fmla="*/ 140 w 144"/>
                <a:gd name="T43" fmla="*/ 199 h 162"/>
                <a:gd name="T44" fmla="*/ 146 w 144"/>
                <a:gd name="T45" fmla="*/ 207 h 162"/>
                <a:gd name="T46" fmla="*/ 134 w 144"/>
                <a:gd name="T47" fmla="*/ 191 h 162"/>
                <a:gd name="T48" fmla="*/ 104 w 144"/>
                <a:gd name="T49" fmla="*/ 160 h 162"/>
                <a:gd name="T50" fmla="*/ 98 w 144"/>
                <a:gd name="T51" fmla="*/ 130 h 162"/>
                <a:gd name="T52" fmla="*/ 104 w 144"/>
                <a:gd name="T53" fmla="*/ 130 h 162"/>
                <a:gd name="T54" fmla="*/ 122 w 144"/>
                <a:gd name="T55" fmla="*/ 138 h 162"/>
                <a:gd name="T56" fmla="*/ 128 w 144"/>
                <a:gd name="T57" fmla="*/ 146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7" name="Freeform 4439"/>
            <p:cNvSpPr>
              <a:spLocks/>
            </p:cNvSpPr>
            <p:nvPr/>
          </p:nvSpPr>
          <p:spPr bwMode="auto">
            <a:xfrm>
              <a:off x="3176" y="961"/>
              <a:ext cx="158" cy="67"/>
            </a:xfrm>
            <a:custGeom>
              <a:avLst/>
              <a:gdLst>
                <a:gd name="T0" fmla="*/ 161 w 155"/>
                <a:gd name="T1" fmla="*/ 8 h 60"/>
                <a:gd name="T2" fmla="*/ 149 w 155"/>
                <a:gd name="T3" fmla="*/ 15 h 60"/>
                <a:gd name="T4" fmla="*/ 111 w 155"/>
                <a:gd name="T5" fmla="*/ 30 h 60"/>
                <a:gd name="T6" fmla="*/ 82 w 155"/>
                <a:gd name="T7" fmla="*/ 38 h 60"/>
                <a:gd name="T8" fmla="*/ 68 w 155"/>
                <a:gd name="T9" fmla="*/ 38 h 60"/>
                <a:gd name="T10" fmla="*/ 74 w 155"/>
                <a:gd name="T11" fmla="*/ 45 h 60"/>
                <a:gd name="T12" fmla="*/ 74 w 155"/>
                <a:gd name="T13" fmla="*/ 45 h 60"/>
                <a:gd name="T14" fmla="*/ 62 w 155"/>
                <a:gd name="T15" fmla="*/ 45 h 60"/>
                <a:gd name="T16" fmla="*/ 68 w 155"/>
                <a:gd name="T17" fmla="*/ 52 h 60"/>
                <a:gd name="T18" fmla="*/ 50 w 155"/>
                <a:gd name="T19" fmla="*/ 45 h 60"/>
                <a:gd name="T20" fmla="*/ 56 w 155"/>
                <a:gd name="T21" fmla="*/ 60 h 60"/>
                <a:gd name="T22" fmla="*/ 50 w 155"/>
                <a:gd name="T23" fmla="*/ 60 h 60"/>
                <a:gd name="T24" fmla="*/ 56 w 155"/>
                <a:gd name="T25" fmla="*/ 67 h 60"/>
                <a:gd name="T26" fmla="*/ 38 w 155"/>
                <a:gd name="T27" fmla="*/ 60 h 60"/>
                <a:gd name="T28" fmla="*/ 56 w 155"/>
                <a:gd name="T29" fmla="*/ 67 h 60"/>
                <a:gd name="T30" fmla="*/ 44 w 155"/>
                <a:gd name="T31" fmla="*/ 67 h 60"/>
                <a:gd name="T32" fmla="*/ 50 w 155"/>
                <a:gd name="T33" fmla="*/ 75 h 60"/>
                <a:gd name="T34" fmla="*/ 12 w 155"/>
                <a:gd name="T35" fmla="*/ 67 h 60"/>
                <a:gd name="T36" fmla="*/ 18 w 155"/>
                <a:gd name="T37" fmla="*/ 67 h 60"/>
                <a:gd name="T38" fmla="*/ 0 w 155"/>
                <a:gd name="T39" fmla="*/ 67 h 60"/>
                <a:gd name="T40" fmla="*/ 18 w 155"/>
                <a:gd name="T41" fmla="*/ 60 h 60"/>
                <a:gd name="T42" fmla="*/ 24 w 155"/>
                <a:gd name="T43" fmla="*/ 52 h 60"/>
                <a:gd name="T44" fmla="*/ 18 w 155"/>
                <a:gd name="T45" fmla="*/ 52 h 60"/>
                <a:gd name="T46" fmla="*/ 18 w 155"/>
                <a:gd name="T47" fmla="*/ 45 h 60"/>
                <a:gd name="T48" fmla="*/ 32 w 155"/>
                <a:gd name="T49" fmla="*/ 45 h 60"/>
                <a:gd name="T50" fmla="*/ 24 w 155"/>
                <a:gd name="T51" fmla="*/ 45 h 60"/>
                <a:gd name="T52" fmla="*/ 24 w 155"/>
                <a:gd name="T53" fmla="*/ 38 h 60"/>
                <a:gd name="T54" fmla="*/ 18 w 155"/>
                <a:gd name="T55" fmla="*/ 38 h 60"/>
                <a:gd name="T56" fmla="*/ 24 w 155"/>
                <a:gd name="T57" fmla="*/ 38 h 60"/>
                <a:gd name="T58" fmla="*/ 38 w 155"/>
                <a:gd name="T59" fmla="*/ 30 h 60"/>
                <a:gd name="T60" fmla="*/ 62 w 155"/>
                <a:gd name="T61" fmla="*/ 22 h 60"/>
                <a:gd name="T62" fmla="*/ 68 w 155"/>
                <a:gd name="T63" fmla="*/ 15 h 60"/>
                <a:gd name="T64" fmla="*/ 123 w 155"/>
                <a:gd name="T65" fmla="*/ 8 h 60"/>
                <a:gd name="T66" fmla="*/ 143 w 155"/>
                <a:gd name="T67" fmla="*/ 0 h 60"/>
                <a:gd name="T68" fmla="*/ 161 w 155"/>
                <a:gd name="T69" fmla="*/ 8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8" name="Freeform 4440"/>
            <p:cNvSpPr>
              <a:spLocks/>
            </p:cNvSpPr>
            <p:nvPr/>
          </p:nvSpPr>
          <p:spPr bwMode="auto">
            <a:xfrm>
              <a:off x="3171" y="1028"/>
              <a:ext cx="84" cy="48"/>
            </a:xfrm>
            <a:custGeom>
              <a:avLst/>
              <a:gdLst>
                <a:gd name="T0" fmla="*/ 84 w 84"/>
                <a:gd name="T1" fmla="*/ 55 h 42"/>
                <a:gd name="T2" fmla="*/ 54 w 84"/>
                <a:gd name="T3" fmla="*/ 31 h 42"/>
                <a:gd name="T4" fmla="*/ 42 w 84"/>
                <a:gd name="T5" fmla="*/ 16 h 42"/>
                <a:gd name="T6" fmla="*/ 42 w 84"/>
                <a:gd name="T7" fmla="*/ 8 h 42"/>
                <a:gd name="T8" fmla="*/ 42 w 84"/>
                <a:gd name="T9" fmla="*/ 8 h 42"/>
                <a:gd name="T10" fmla="*/ 48 w 84"/>
                <a:gd name="T11" fmla="*/ 0 h 42"/>
                <a:gd name="T12" fmla="*/ 12 w 84"/>
                <a:gd name="T13" fmla="*/ 0 h 42"/>
                <a:gd name="T14" fmla="*/ 12 w 84"/>
                <a:gd name="T15" fmla="*/ 8 h 42"/>
                <a:gd name="T16" fmla="*/ 6 w 84"/>
                <a:gd name="T17" fmla="*/ 16 h 42"/>
                <a:gd name="T18" fmla="*/ 12 w 84"/>
                <a:gd name="T19" fmla="*/ 16 h 42"/>
                <a:gd name="T20" fmla="*/ 6 w 84"/>
                <a:gd name="T21" fmla="*/ 24 h 42"/>
                <a:gd name="T22" fmla="*/ 0 w 84"/>
                <a:gd name="T23" fmla="*/ 31 h 42"/>
                <a:gd name="T24" fmla="*/ 6 w 84"/>
                <a:gd name="T25" fmla="*/ 39 h 42"/>
                <a:gd name="T26" fmla="*/ 18 w 84"/>
                <a:gd name="T27" fmla="*/ 39 h 42"/>
                <a:gd name="T28" fmla="*/ 24 w 84"/>
                <a:gd name="T29" fmla="*/ 39 h 42"/>
                <a:gd name="T30" fmla="*/ 30 w 84"/>
                <a:gd name="T31" fmla="*/ 39 h 42"/>
                <a:gd name="T32" fmla="*/ 36 w 84"/>
                <a:gd name="T33" fmla="*/ 47 h 42"/>
                <a:gd name="T34" fmla="*/ 36 w 84"/>
                <a:gd name="T35" fmla="*/ 47 h 42"/>
                <a:gd name="T36" fmla="*/ 48 w 84"/>
                <a:gd name="T37" fmla="*/ 55 h 42"/>
                <a:gd name="T38" fmla="*/ 60 w 84"/>
                <a:gd name="T39" fmla="*/ 55 h 42"/>
                <a:gd name="T40" fmla="*/ 66 w 84"/>
                <a:gd name="T41" fmla="*/ 55 h 42"/>
                <a:gd name="T42" fmla="*/ 78 w 84"/>
                <a:gd name="T43" fmla="*/ 55 h 42"/>
                <a:gd name="T44" fmla="*/ 84 w 84"/>
                <a:gd name="T45" fmla="*/ 55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9" name="Freeform 4441"/>
            <p:cNvSpPr>
              <a:spLocks/>
            </p:cNvSpPr>
            <p:nvPr/>
          </p:nvSpPr>
          <p:spPr bwMode="auto">
            <a:xfrm>
              <a:off x="4153" y="974"/>
              <a:ext cx="102" cy="27"/>
            </a:xfrm>
            <a:custGeom>
              <a:avLst/>
              <a:gdLst>
                <a:gd name="T0" fmla="*/ 102 w 102"/>
                <a:gd name="T1" fmla="*/ 16 h 24"/>
                <a:gd name="T2" fmla="*/ 36 w 102"/>
                <a:gd name="T3" fmla="*/ 0 h 24"/>
                <a:gd name="T4" fmla="*/ 48 w 102"/>
                <a:gd name="T5" fmla="*/ 8 h 24"/>
                <a:gd name="T6" fmla="*/ 36 w 102"/>
                <a:gd name="T7" fmla="*/ 8 h 24"/>
                <a:gd name="T8" fmla="*/ 42 w 102"/>
                <a:gd name="T9" fmla="*/ 8 h 24"/>
                <a:gd name="T10" fmla="*/ 12 w 102"/>
                <a:gd name="T11" fmla="*/ 8 h 24"/>
                <a:gd name="T12" fmla="*/ 0 w 102"/>
                <a:gd name="T13" fmla="*/ 8 h 24"/>
                <a:gd name="T14" fmla="*/ 0 w 102"/>
                <a:gd name="T15" fmla="*/ 8 h 24"/>
                <a:gd name="T16" fmla="*/ 6 w 102"/>
                <a:gd name="T17" fmla="*/ 16 h 24"/>
                <a:gd name="T18" fmla="*/ 12 w 102"/>
                <a:gd name="T19" fmla="*/ 23 h 24"/>
                <a:gd name="T20" fmla="*/ 48 w 102"/>
                <a:gd name="T21" fmla="*/ 30 h 24"/>
                <a:gd name="T22" fmla="*/ 54 w 102"/>
                <a:gd name="T23" fmla="*/ 30 h 24"/>
                <a:gd name="T24" fmla="*/ 84 w 102"/>
                <a:gd name="T25" fmla="*/ 23 h 24"/>
                <a:gd name="T26" fmla="*/ 96 w 102"/>
                <a:gd name="T27" fmla="*/ 23 h 24"/>
                <a:gd name="T28" fmla="*/ 90 w 102"/>
                <a:gd name="T29" fmla="*/ 23 h 24"/>
                <a:gd name="T30" fmla="*/ 102 w 102"/>
                <a:gd name="T31" fmla="*/ 23 h 24"/>
                <a:gd name="T32" fmla="*/ 102 w 102"/>
                <a:gd name="T33" fmla="*/ 16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0" name="Freeform 4442"/>
            <p:cNvSpPr>
              <a:spLocks/>
            </p:cNvSpPr>
            <p:nvPr/>
          </p:nvSpPr>
          <p:spPr bwMode="auto">
            <a:xfrm>
              <a:off x="3571" y="914"/>
              <a:ext cx="77" cy="20"/>
            </a:xfrm>
            <a:custGeom>
              <a:avLst/>
              <a:gdLst>
                <a:gd name="T0" fmla="*/ 65 w 77"/>
                <a:gd name="T1" fmla="*/ 8 h 18"/>
                <a:gd name="T2" fmla="*/ 47 w 77"/>
                <a:gd name="T3" fmla="*/ 0 h 18"/>
                <a:gd name="T4" fmla="*/ 36 w 77"/>
                <a:gd name="T5" fmla="*/ 8 h 18"/>
                <a:gd name="T6" fmla="*/ 30 w 77"/>
                <a:gd name="T7" fmla="*/ 0 h 18"/>
                <a:gd name="T8" fmla="*/ 0 w 77"/>
                <a:gd name="T9" fmla="*/ 0 h 18"/>
                <a:gd name="T10" fmla="*/ 0 w 77"/>
                <a:gd name="T11" fmla="*/ 8 h 18"/>
                <a:gd name="T12" fmla="*/ 6 w 77"/>
                <a:gd name="T13" fmla="*/ 8 h 18"/>
                <a:gd name="T14" fmla="*/ 24 w 77"/>
                <a:gd name="T15" fmla="*/ 14 h 18"/>
                <a:gd name="T16" fmla="*/ 77 w 77"/>
                <a:gd name="T17" fmla="*/ 22 h 18"/>
                <a:gd name="T18" fmla="*/ 71 w 77"/>
                <a:gd name="T19" fmla="*/ 14 h 18"/>
                <a:gd name="T20" fmla="*/ 65 w 77"/>
                <a:gd name="T21" fmla="*/ 8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1" name="Freeform 4443"/>
            <p:cNvSpPr>
              <a:spLocks/>
            </p:cNvSpPr>
            <p:nvPr/>
          </p:nvSpPr>
          <p:spPr bwMode="auto">
            <a:xfrm>
              <a:off x="3661" y="920"/>
              <a:ext cx="62" cy="27"/>
            </a:xfrm>
            <a:custGeom>
              <a:avLst/>
              <a:gdLst>
                <a:gd name="T0" fmla="*/ 64 w 60"/>
                <a:gd name="T1" fmla="*/ 16 h 24"/>
                <a:gd name="T2" fmla="*/ 32 w 60"/>
                <a:gd name="T3" fmla="*/ 8 h 24"/>
                <a:gd name="T4" fmla="*/ 20 w 60"/>
                <a:gd name="T5" fmla="*/ 16 h 24"/>
                <a:gd name="T6" fmla="*/ 20 w 60"/>
                <a:gd name="T7" fmla="*/ 8 h 24"/>
                <a:gd name="T8" fmla="*/ 6 w 60"/>
                <a:gd name="T9" fmla="*/ 0 h 24"/>
                <a:gd name="T10" fmla="*/ 12 w 60"/>
                <a:gd name="T11" fmla="*/ 8 h 24"/>
                <a:gd name="T12" fmla="*/ 0 w 60"/>
                <a:gd name="T13" fmla="*/ 8 h 24"/>
                <a:gd name="T14" fmla="*/ 0 w 60"/>
                <a:gd name="T15" fmla="*/ 8 h 24"/>
                <a:gd name="T16" fmla="*/ 6 w 60"/>
                <a:gd name="T17" fmla="*/ 16 h 24"/>
                <a:gd name="T18" fmla="*/ 0 w 60"/>
                <a:gd name="T19" fmla="*/ 23 h 24"/>
                <a:gd name="T20" fmla="*/ 6 w 60"/>
                <a:gd name="T21" fmla="*/ 30 h 24"/>
                <a:gd name="T22" fmla="*/ 64 w 60"/>
                <a:gd name="T23" fmla="*/ 23 h 24"/>
                <a:gd name="T24" fmla="*/ 64 w 60"/>
                <a:gd name="T25" fmla="*/ 16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2" name="Freeform 4444"/>
            <p:cNvSpPr>
              <a:spLocks/>
            </p:cNvSpPr>
            <p:nvPr/>
          </p:nvSpPr>
          <p:spPr bwMode="auto">
            <a:xfrm>
              <a:off x="3535" y="900"/>
              <a:ext cx="67" cy="14"/>
            </a:xfrm>
            <a:custGeom>
              <a:avLst/>
              <a:gdLst>
                <a:gd name="T0" fmla="*/ 68 w 66"/>
                <a:gd name="T1" fmla="*/ 8 h 12"/>
                <a:gd name="T2" fmla="*/ 38 w 66"/>
                <a:gd name="T3" fmla="*/ 0 h 12"/>
                <a:gd name="T4" fmla="*/ 6 w 66"/>
                <a:gd name="T5" fmla="*/ 0 h 12"/>
                <a:gd name="T6" fmla="*/ 12 w 66"/>
                <a:gd name="T7" fmla="*/ 0 h 12"/>
                <a:gd name="T8" fmla="*/ 12 w 66"/>
                <a:gd name="T9" fmla="*/ 8 h 12"/>
                <a:gd name="T10" fmla="*/ 0 w 66"/>
                <a:gd name="T11" fmla="*/ 8 h 12"/>
                <a:gd name="T12" fmla="*/ 18 w 66"/>
                <a:gd name="T13" fmla="*/ 8 h 12"/>
                <a:gd name="T14" fmla="*/ 12 w 66"/>
                <a:gd name="T15" fmla="*/ 16 h 12"/>
                <a:gd name="T16" fmla="*/ 62 w 66"/>
                <a:gd name="T17" fmla="*/ 8 h 12"/>
                <a:gd name="T18" fmla="*/ 56 w 66"/>
                <a:gd name="T19" fmla="*/ 8 h 12"/>
                <a:gd name="T20" fmla="*/ 68 w 66"/>
                <a:gd name="T21" fmla="*/ 8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3" name="Freeform 4445"/>
            <p:cNvSpPr>
              <a:spLocks/>
            </p:cNvSpPr>
            <p:nvPr/>
          </p:nvSpPr>
          <p:spPr bwMode="auto">
            <a:xfrm>
              <a:off x="4268" y="988"/>
              <a:ext cx="67" cy="13"/>
            </a:xfrm>
            <a:custGeom>
              <a:avLst/>
              <a:gdLst>
                <a:gd name="T0" fmla="*/ 68 w 66"/>
                <a:gd name="T1" fmla="*/ 8 h 12"/>
                <a:gd name="T2" fmla="*/ 12 w 66"/>
                <a:gd name="T3" fmla="*/ 0 h 12"/>
                <a:gd name="T4" fmla="*/ 0 w 66"/>
                <a:gd name="T5" fmla="*/ 0 h 12"/>
                <a:gd name="T6" fmla="*/ 6 w 66"/>
                <a:gd name="T7" fmla="*/ 8 h 12"/>
                <a:gd name="T8" fmla="*/ 62 w 66"/>
                <a:gd name="T9" fmla="*/ 14 h 12"/>
                <a:gd name="T10" fmla="*/ 68 w 66"/>
                <a:gd name="T11" fmla="*/ 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4" name="Freeform 4446"/>
            <p:cNvSpPr>
              <a:spLocks/>
            </p:cNvSpPr>
            <p:nvPr/>
          </p:nvSpPr>
          <p:spPr bwMode="auto">
            <a:xfrm>
              <a:off x="2825" y="1392"/>
              <a:ext cx="37" cy="14"/>
            </a:xfrm>
            <a:custGeom>
              <a:avLst/>
              <a:gdLst>
                <a:gd name="T0" fmla="*/ 12 w 36"/>
                <a:gd name="T1" fmla="*/ 0 h 12"/>
                <a:gd name="T2" fmla="*/ 12 w 36"/>
                <a:gd name="T3" fmla="*/ 0 h 12"/>
                <a:gd name="T4" fmla="*/ 0 w 36"/>
                <a:gd name="T5" fmla="*/ 0 h 12"/>
                <a:gd name="T6" fmla="*/ 0 w 36"/>
                <a:gd name="T7" fmla="*/ 0 h 12"/>
                <a:gd name="T8" fmla="*/ 6 w 36"/>
                <a:gd name="T9" fmla="*/ 8 h 12"/>
                <a:gd name="T10" fmla="*/ 6 w 36"/>
                <a:gd name="T11" fmla="*/ 8 h 12"/>
                <a:gd name="T12" fmla="*/ 6 w 36"/>
                <a:gd name="T13" fmla="*/ 8 h 12"/>
                <a:gd name="T14" fmla="*/ 0 w 36"/>
                <a:gd name="T15" fmla="*/ 8 h 12"/>
                <a:gd name="T16" fmla="*/ 12 w 36"/>
                <a:gd name="T17" fmla="*/ 8 h 12"/>
                <a:gd name="T18" fmla="*/ 38 w 36"/>
                <a:gd name="T19" fmla="*/ 16 h 12"/>
                <a:gd name="T20" fmla="*/ 38 w 36"/>
                <a:gd name="T21" fmla="*/ 0 h 12"/>
                <a:gd name="T22" fmla="*/ 26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5" name="Freeform 4447"/>
            <p:cNvSpPr>
              <a:spLocks/>
            </p:cNvSpPr>
            <p:nvPr/>
          </p:nvSpPr>
          <p:spPr bwMode="auto">
            <a:xfrm>
              <a:off x="4238" y="1015"/>
              <a:ext cx="54" cy="13"/>
            </a:xfrm>
            <a:custGeom>
              <a:avLst/>
              <a:gdLst>
                <a:gd name="T0" fmla="*/ 55 w 53"/>
                <a:gd name="T1" fmla="*/ 14 h 12"/>
                <a:gd name="T2" fmla="*/ 0 w 53"/>
                <a:gd name="T3" fmla="*/ 8 h 12"/>
                <a:gd name="T4" fmla="*/ 18 w 53"/>
                <a:gd name="T5" fmla="*/ 0 h 12"/>
                <a:gd name="T6" fmla="*/ 49 w 53"/>
                <a:gd name="T7" fmla="*/ 14 h 12"/>
                <a:gd name="T8" fmla="*/ 55 w 53"/>
                <a:gd name="T9" fmla="*/ 1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6" name="Freeform 4448"/>
            <p:cNvSpPr>
              <a:spLocks/>
            </p:cNvSpPr>
            <p:nvPr/>
          </p:nvSpPr>
          <p:spPr bwMode="auto">
            <a:xfrm>
              <a:off x="3146" y="1096"/>
              <a:ext cx="30" cy="14"/>
            </a:xfrm>
            <a:custGeom>
              <a:avLst/>
              <a:gdLst>
                <a:gd name="T0" fmla="*/ 30 w 30"/>
                <a:gd name="T1" fmla="*/ 8 h 12"/>
                <a:gd name="T2" fmla="*/ 12 w 30"/>
                <a:gd name="T3" fmla="*/ 16 h 12"/>
                <a:gd name="T4" fmla="*/ 0 w 30"/>
                <a:gd name="T5" fmla="*/ 8 h 12"/>
                <a:gd name="T6" fmla="*/ 12 w 30"/>
                <a:gd name="T7" fmla="*/ 0 h 12"/>
                <a:gd name="T8" fmla="*/ 30 w 30"/>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7" name="Freeform 4449"/>
            <p:cNvSpPr>
              <a:spLocks/>
            </p:cNvSpPr>
            <p:nvPr/>
          </p:nvSpPr>
          <p:spPr bwMode="auto">
            <a:xfrm>
              <a:off x="3042" y="900"/>
              <a:ext cx="50" cy="14"/>
            </a:xfrm>
            <a:custGeom>
              <a:avLst/>
              <a:gdLst>
                <a:gd name="T0" fmla="*/ 52 w 48"/>
                <a:gd name="T1" fmla="*/ 8 h 12"/>
                <a:gd name="T2" fmla="*/ 20 w 48"/>
                <a:gd name="T3" fmla="*/ 8 h 12"/>
                <a:gd name="T4" fmla="*/ 6 w 48"/>
                <a:gd name="T5" fmla="*/ 16 h 12"/>
                <a:gd name="T6" fmla="*/ 0 w 48"/>
                <a:gd name="T7" fmla="*/ 16 h 12"/>
                <a:gd name="T8" fmla="*/ 6 w 48"/>
                <a:gd name="T9" fmla="*/ 8 h 12"/>
                <a:gd name="T10" fmla="*/ 26 w 48"/>
                <a:gd name="T11" fmla="*/ 8 h 12"/>
                <a:gd name="T12" fmla="*/ 46 w 48"/>
                <a:gd name="T13" fmla="*/ 0 h 12"/>
                <a:gd name="T14" fmla="*/ 52 w 48"/>
                <a:gd name="T15" fmla="*/ 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8" name="Freeform 4450"/>
            <p:cNvSpPr>
              <a:spLocks/>
            </p:cNvSpPr>
            <p:nvPr/>
          </p:nvSpPr>
          <p:spPr bwMode="auto">
            <a:xfrm>
              <a:off x="4880" y="1594"/>
              <a:ext cx="19" cy="27"/>
            </a:xfrm>
            <a:custGeom>
              <a:avLst/>
              <a:gdLst>
                <a:gd name="T0" fmla="*/ 20 w 18"/>
                <a:gd name="T1" fmla="*/ 0 h 24"/>
                <a:gd name="T2" fmla="*/ 6 w 18"/>
                <a:gd name="T3" fmla="*/ 8 h 24"/>
                <a:gd name="T4" fmla="*/ 0 w 18"/>
                <a:gd name="T5" fmla="*/ 30 h 24"/>
                <a:gd name="T6" fmla="*/ 14 w 18"/>
                <a:gd name="T7" fmla="*/ 16 h 24"/>
                <a:gd name="T8" fmla="*/ 20 w 18"/>
                <a:gd name="T9" fmla="*/ 8 h 24"/>
                <a:gd name="T10" fmla="*/ 20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9" name="Freeform 4451"/>
            <p:cNvSpPr>
              <a:spLocks/>
            </p:cNvSpPr>
            <p:nvPr/>
          </p:nvSpPr>
          <p:spPr bwMode="auto">
            <a:xfrm>
              <a:off x="4782" y="1062"/>
              <a:ext cx="19" cy="14"/>
            </a:xfrm>
            <a:custGeom>
              <a:avLst/>
              <a:gdLst>
                <a:gd name="T0" fmla="*/ 6 w 18"/>
                <a:gd name="T1" fmla="*/ 0 h 12"/>
                <a:gd name="T2" fmla="*/ 0 w 18"/>
                <a:gd name="T3" fmla="*/ 8 h 12"/>
                <a:gd name="T4" fmla="*/ 14 w 18"/>
                <a:gd name="T5" fmla="*/ 16 h 12"/>
                <a:gd name="T6" fmla="*/ 20 w 18"/>
                <a:gd name="T7" fmla="*/ 8 h 12"/>
                <a:gd name="T8" fmla="*/ 6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0" name="Freeform 4452"/>
            <p:cNvSpPr>
              <a:spLocks/>
            </p:cNvSpPr>
            <p:nvPr/>
          </p:nvSpPr>
          <p:spPr bwMode="auto">
            <a:xfrm>
              <a:off x="3274" y="1082"/>
              <a:ext cx="30" cy="7"/>
            </a:xfrm>
            <a:custGeom>
              <a:avLst/>
              <a:gdLst>
                <a:gd name="T0" fmla="*/ 31 w 29"/>
                <a:gd name="T1" fmla="*/ 8 h 6"/>
                <a:gd name="T2" fmla="*/ 0 w 29"/>
                <a:gd name="T3" fmla="*/ 0 h 6"/>
                <a:gd name="T4" fmla="*/ 0 w 29"/>
                <a:gd name="T5" fmla="*/ 0 h 6"/>
                <a:gd name="T6" fmla="*/ 19 w 29"/>
                <a:gd name="T7" fmla="*/ 8 h 6"/>
                <a:gd name="T8" fmla="*/ 31 w 29"/>
                <a:gd name="T9" fmla="*/ 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1" name="Freeform 4453"/>
            <p:cNvSpPr>
              <a:spLocks/>
            </p:cNvSpPr>
            <p:nvPr/>
          </p:nvSpPr>
          <p:spPr bwMode="auto">
            <a:xfrm>
              <a:off x="2843" y="1318"/>
              <a:ext cx="19" cy="7"/>
            </a:xfrm>
            <a:custGeom>
              <a:avLst/>
              <a:gdLst>
                <a:gd name="T0" fmla="*/ 20 w 18"/>
                <a:gd name="T1" fmla="*/ 0 h 6"/>
                <a:gd name="T2" fmla="*/ 0 w 18"/>
                <a:gd name="T3" fmla="*/ 8 h 6"/>
                <a:gd name="T4" fmla="*/ 0 w 18"/>
                <a:gd name="T5" fmla="*/ 0 h 6"/>
                <a:gd name="T6" fmla="*/ 20 w 18"/>
                <a:gd name="T7" fmla="*/ 0 h 6"/>
                <a:gd name="T8" fmla="*/ 20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2" name="Freeform 4454"/>
            <p:cNvSpPr>
              <a:spLocks/>
            </p:cNvSpPr>
            <p:nvPr/>
          </p:nvSpPr>
          <p:spPr bwMode="auto">
            <a:xfrm>
              <a:off x="4880" y="1298"/>
              <a:ext cx="13" cy="13"/>
            </a:xfrm>
            <a:custGeom>
              <a:avLst/>
              <a:gdLst>
                <a:gd name="T0" fmla="*/ 14 w 12"/>
                <a:gd name="T1" fmla="*/ 8 h 12"/>
                <a:gd name="T2" fmla="*/ 8 w 12"/>
                <a:gd name="T3" fmla="*/ 14 h 12"/>
                <a:gd name="T4" fmla="*/ 0 w 12"/>
                <a:gd name="T5" fmla="*/ 8 h 12"/>
                <a:gd name="T6" fmla="*/ 8 w 12"/>
                <a:gd name="T7" fmla="*/ 0 h 12"/>
                <a:gd name="T8" fmla="*/ 14 w 12"/>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3" name="Freeform 4455"/>
            <p:cNvSpPr>
              <a:spLocks/>
            </p:cNvSpPr>
            <p:nvPr/>
          </p:nvSpPr>
          <p:spPr bwMode="auto">
            <a:xfrm>
              <a:off x="4680" y="1089"/>
              <a:ext cx="23" cy="7"/>
            </a:xfrm>
            <a:custGeom>
              <a:avLst/>
              <a:gdLst>
                <a:gd name="T0" fmla="*/ 22 w 24"/>
                <a:gd name="T1" fmla="*/ 0 h 6"/>
                <a:gd name="T2" fmla="*/ 16 w 24"/>
                <a:gd name="T3" fmla="*/ 8 h 6"/>
                <a:gd name="T4" fmla="*/ 0 w 24"/>
                <a:gd name="T5" fmla="*/ 0 h 6"/>
                <a:gd name="T6" fmla="*/ 16 w 24"/>
                <a:gd name="T7" fmla="*/ 0 h 6"/>
                <a:gd name="T8" fmla="*/ 22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4" name="Freeform 4456"/>
            <p:cNvSpPr>
              <a:spLocks/>
            </p:cNvSpPr>
            <p:nvPr/>
          </p:nvSpPr>
          <p:spPr bwMode="auto">
            <a:xfrm>
              <a:off x="3383" y="1022"/>
              <a:ext cx="23" cy="6"/>
            </a:xfrm>
            <a:custGeom>
              <a:avLst/>
              <a:gdLst>
                <a:gd name="T0" fmla="*/ 22 w 24"/>
                <a:gd name="T1" fmla="*/ 6 h 6"/>
                <a:gd name="T2" fmla="*/ 0 w 24"/>
                <a:gd name="T3" fmla="*/ 6 h 6"/>
                <a:gd name="T4" fmla="*/ 6 w 24"/>
                <a:gd name="T5" fmla="*/ 0 h 6"/>
                <a:gd name="T6" fmla="*/ 16 w 24"/>
                <a:gd name="T7" fmla="*/ 6 h 6"/>
                <a:gd name="T8" fmla="*/ 22 w 24"/>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5" name="Freeform 4457"/>
            <p:cNvSpPr>
              <a:spLocks/>
            </p:cNvSpPr>
            <p:nvPr/>
          </p:nvSpPr>
          <p:spPr bwMode="auto">
            <a:xfrm>
              <a:off x="3176" y="900"/>
              <a:ext cx="31" cy="7"/>
            </a:xfrm>
            <a:custGeom>
              <a:avLst/>
              <a:gdLst>
                <a:gd name="T0" fmla="*/ 32 w 30"/>
                <a:gd name="T1" fmla="*/ 0 h 6"/>
                <a:gd name="T2" fmla="*/ 0 w 30"/>
                <a:gd name="T3" fmla="*/ 8 h 6"/>
                <a:gd name="T4" fmla="*/ 20 w 30"/>
                <a:gd name="T5" fmla="*/ 8 h 6"/>
                <a:gd name="T6" fmla="*/ 32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6" name="Freeform 4458"/>
            <p:cNvSpPr>
              <a:spLocks/>
            </p:cNvSpPr>
            <p:nvPr/>
          </p:nvSpPr>
          <p:spPr bwMode="auto">
            <a:xfrm>
              <a:off x="3207" y="900"/>
              <a:ext cx="31" cy="1"/>
            </a:xfrm>
            <a:custGeom>
              <a:avLst/>
              <a:gdLst>
                <a:gd name="T0" fmla="*/ 32 w 30"/>
                <a:gd name="T1" fmla="*/ 0 h 1"/>
                <a:gd name="T2" fmla="*/ 0 w 30"/>
                <a:gd name="T3" fmla="*/ 0 h 1"/>
                <a:gd name="T4" fmla="*/ 32 w 30"/>
                <a:gd name="T5" fmla="*/ 0 h 1"/>
                <a:gd name="T6" fmla="*/ 32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7" name="Freeform 4459"/>
            <p:cNvSpPr>
              <a:spLocks/>
            </p:cNvSpPr>
            <p:nvPr/>
          </p:nvSpPr>
          <p:spPr bwMode="auto">
            <a:xfrm>
              <a:off x="3875" y="1008"/>
              <a:ext cx="23" cy="1"/>
            </a:xfrm>
            <a:custGeom>
              <a:avLst/>
              <a:gdLst>
                <a:gd name="T0" fmla="*/ 22 w 24"/>
                <a:gd name="T1" fmla="*/ 0 h 1"/>
                <a:gd name="T2" fmla="*/ 0 w 24"/>
                <a:gd name="T3" fmla="*/ 0 h 1"/>
                <a:gd name="T4" fmla="*/ 22 w 24"/>
                <a:gd name="T5" fmla="*/ 0 h 1"/>
                <a:gd name="T6" fmla="*/ 22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8" name="Freeform 4460"/>
            <p:cNvSpPr>
              <a:spLocks/>
            </p:cNvSpPr>
            <p:nvPr/>
          </p:nvSpPr>
          <p:spPr bwMode="auto">
            <a:xfrm>
              <a:off x="4922" y="1480"/>
              <a:ext cx="12" cy="13"/>
            </a:xfrm>
            <a:custGeom>
              <a:avLst/>
              <a:gdLst>
                <a:gd name="T0" fmla="*/ 12 w 12"/>
                <a:gd name="T1" fmla="*/ 0 h 12"/>
                <a:gd name="T2" fmla="*/ 6 w 12"/>
                <a:gd name="T3" fmla="*/ 14 h 12"/>
                <a:gd name="T4" fmla="*/ 0 w 12"/>
                <a:gd name="T5" fmla="*/ 0 h 12"/>
                <a:gd name="T6" fmla="*/ 12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9" name="Freeform 4461"/>
            <p:cNvSpPr>
              <a:spLocks/>
            </p:cNvSpPr>
            <p:nvPr/>
          </p:nvSpPr>
          <p:spPr bwMode="auto">
            <a:xfrm>
              <a:off x="4868" y="1614"/>
              <a:ext cx="7" cy="20"/>
            </a:xfrm>
            <a:custGeom>
              <a:avLst/>
              <a:gdLst>
                <a:gd name="T0" fmla="*/ 8 w 6"/>
                <a:gd name="T1" fmla="*/ 0 h 18"/>
                <a:gd name="T2" fmla="*/ 0 w 6"/>
                <a:gd name="T3" fmla="*/ 22 h 18"/>
                <a:gd name="T4" fmla="*/ 0 w 6"/>
                <a:gd name="T5" fmla="*/ 8 h 18"/>
                <a:gd name="T6" fmla="*/ 8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0" name="Freeform 4462"/>
            <p:cNvSpPr>
              <a:spLocks/>
            </p:cNvSpPr>
            <p:nvPr/>
          </p:nvSpPr>
          <p:spPr bwMode="auto">
            <a:xfrm>
              <a:off x="4226" y="1008"/>
              <a:ext cx="12" cy="7"/>
            </a:xfrm>
            <a:custGeom>
              <a:avLst/>
              <a:gdLst>
                <a:gd name="T0" fmla="*/ 12 w 12"/>
                <a:gd name="T1" fmla="*/ 0 h 6"/>
                <a:gd name="T2" fmla="*/ 0 w 12"/>
                <a:gd name="T3" fmla="*/ 8 h 6"/>
                <a:gd name="T4" fmla="*/ 12 w 12"/>
                <a:gd name="T5" fmla="*/ 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1" name="Freeform 4463"/>
            <p:cNvSpPr>
              <a:spLocks/>
            </p:cNvSpPr>
            <p:nvPr/>
          </p:nvSpPr>
          <p:spPr bwMode="auto">
            <a:xfrm>
              <a:off x="3024" y="906"/>
              <a:ext cx="38" cy="2"/>
            </a:xfrm>
            <a:custGeom>
              <a:avLst/>
              <a:gdLst>
                <a:gd name="T0" fmla="*/ 40 w 36"/>
                <a:gd name="T1" fmla="*/ 0 h 2"/>
                <a:gd name="T2" fmla="*/ 0 w 36"/>
                <a:gd name="T3" fmla="*/ 0 h 2"/>
                <a:gd name="T4" fmla="*/ 14 w 36"/>
                <a:gd name="T5" fmla="*/ 0 h 2"/>
                <a:gd name="T6" fmla="*/ 40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2" name="Freeform 4464"/>
            <p:cNvSpPr>
              <a:spLocks/>
            </p:cNvSpPr>
            <p:nvPr/>
          </p:nvSpPr>
          <p:spPr bwMode="auto">
            <a:xfrm>
              <a:off x="3485" y="1042"/>
              <a:ext cx="12" cy="6"/>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3" name="Freeform 4465"/>
            <p:cNvSpPr>
              <a:spLocks/>
            </p:cNvSpPr>
            <p:nvPr/>
          </p:nvSpPr>
          <p:spPr bwMode="auto">
            <a:xfrm>
              <a:off x="3160" y="906"/>
              <a:ext cx="16" cy="7"/>
            </a:xfrm>
            <a:custGeom>
              <a:avLst/>
              <a:gdLst>
                <a:gd name="T0" fmla="*/ 14 w 18"/>
                <a:gd name="T1" fmla="*/ 0 h 6"/>
                <a:gd name="T2" fmla="*/ 0 w 18"/>
                <a:gd name="T3" fmla="*/ 0 h 6"/>
                <a:gd name="T4" fmla="*/ 4 w 18"/>
                <a:gd name="T5" fmla="*/ 8 h 6"/>
                <a:gd name="T6" fmla="*/ 14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4" name="Freeform 4466"/>
            <p:cNvSpPr>
              <a:spLocks/>
            </p:cNvSpPr>
            <p:nvPr/>
          </p:nvSpPr>
          <p:spPr bwMode="auto">
            <a:xfrm>
              <a:off x="4988" y="1378"/>
              <a:ext cx="25" cy="21"/>
            </a:xfrm>
            <a:custGeom>
              <a:avLst/>
              <a:gdLst>
                <a:gd name="T0" fmla="*/ 26 w 24"/>
                <a:gd name="T1" fmla="*/ 25 h 18"/>
                <a:gd name="T2" fmla="*/ 0 w 24"/>
                <a:gd name="T3" fmla="*/ 0 h 18"/>
                <a:gd name="T4" fmla="*/ 20 w 24"/>
                <a:gd name="T5" fmla="*/ 16 h 18"/>
                <a:gd name="T6" fmla="*/ 26 w 24"/>
                <a:gd name="T7" fmla="*/ 2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5" name="Freeform 4467"/>
            <p:cNvSpPr>
              <a:spLocks/>
            </p:cNvSpPr>
            <p:nvPr/>
          </p:nvSpPr>
          <p:spPr bwMode="auto">
            <a:xfrm>
              <a:off x="4134" y="981"/>
              <a:ext cx="12" cy="7"/>
            </a:xfrm>
            <a:custGeom>
              <a:avLst/>
              <a:gdLst>
                <a:gd name="T0" fmla="*/ 12 w 12"/>
                <a:gd name="T1" fmla="*/ 8 h 6"/>
                <a:gd name="T2" fmla="*/ 0 w 12"/>
                <a:gd name="T3" fmla="*/ 0 h 6"/>
                <a:gd name="T4" fmla="*/ 12 w 12"/>
                <a:gd name="T5" fmla="*/ 8 h 6"/>
                <a:gd name="T6" fmla="*/ 12 w 12"/>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6" name="Freeform 4468"/>
            <p:cNvSpPr>
              <a:spLocks/>
            </p:cNvSpPr>
            <p:nvPr/>
          </p:nvSpPr>
          <p:spPr bwMode="auto">
            <a:xfrm>
              <a:off x="2843" y="1304"/>
              <a:ext cx="13" cy="7"/>
            </a:xfrm>
            <a:custGeom>
              <a:avLst/>
              <a:gdLst>
                <a:gd name="T0" fmla="*/ 14 w 12"/>
                <a:gd name="T1" fmla="*/ 8 h 6"/>
                <a:gd name="T2" fmla="*/ 0 w 12"/>
                <a:gd name="T3" fmla="*/ 0 h 6"/>
                <a:gd name="T4" fmla="*/ 8 w 12"/>
                <a:gd name="T5" fmla="*/ 0 h 6"/>
                <a:gd name="T6" fmla="*/ 14 w 12"/>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7" name="Freeform 4469"/>
            <p:cNvSpPr>
              <a:spLocks/>
            </p:cNvSpPr>
            <p:nvPr/>
          </p:nvSpPr>
          <p:spPr bwMode="auto">
            <a:xfrm>
              <a:off x="2722" y="1627"/>
              <a:ext cx="6" cy="2"/>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ACECF7"/>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8" name="Freeform 4470"/>
            <p:cNvSpPr>
              <a:spLocks/>
            </p:cNvSpPr>
            <p:nvPr/>
          </p:nvSpPr>
          <p:spPr bwMode="auto">
            <a:xfrm>
              <a:off x="2782" y="1507"/>
              <a:ext cx="93" cy="34"/>
            </a:xfrm>
            <a:custGeom>
              <a:avLst/>
              <a:gdLst>
                <a:gd name="T0" fmla="*/ 38 w 90"/>
                <a:gd name="T1" fmla="*/ 0 h 30"/>
                <a:gd name="T2" fmla="*/ 38 w 90"/>
                <a:gd name="T3" fmla="*/ 0 h 30"/>
                <a:gd name="T4" fmla="*/ 32 w 90"/>
                <a:gd name="T5" fmla="*/ 8 h 30"/>
                <a:gd name="T6" fmla="*/ 26 w 90"/>
                <a:gd name="T7" fmla="*/ 8 h 30"/>
                <a:gd name="T8" fmla="*/ 26 w 90"/>
                <a:gd name="T9" fmla="*/ 8 h 30"/>
                <a:gd name="T10" fmla="*/ 20 w 90"/>
                <a:gd name="T11" fmla="*/ 16 h 30"/>
                <a:gd name="T12" fmla="*/ 12 w 90"/>
                <a:gd name="T13" fmla="*/ 23 h 30"/>
                <a:gd name="T14" fmla="*/ 6 w 90"/>
                <a:gd name="T15" fmla="*/ 23 h 30"/>
                <a:gd name="T16" fmla="*/ 0 w 90"/>
                <a:gd name="T17" fmla="*/ 16 h 30"/>
                <a:gd name="T18" fmla="*/ 12 w 90"/>
                <a:gd name="T19" fmla="*/ 39 h 30"/>
                <a:gd name="T20" fmla="*/ 20 w 90"/>
                <a:gd name="T21" fmla="*/ 39 h 30"/>
                <a:gd name="T22" fmla="*/ 38 w 90"/>
                <a:gd name="T23" fmla="*/ 39 h 30"/>
                <a:gd name="T24" fmla="*/ 64 w 90"/>
                <a:gd name="T25" fmla="*/ 23 h 30"/>
                <a:gd name="T26" fmla="*/ 96 w 90"/>
                <a:gd name="T27" fmla="*/ 31 h 30"/>
                <a:gd name="T28" fmla="*/ 96 w 90"/>
                <a:gd name="T29" fmla="*/ 8 h 30"/>
                <a:gd name="T30" fmla="*/ 70 w 90"/>
                <a:gd name="T31" fmla="*/ 0 h 30"/>
                <a:gd name="T32" fmla="*/ 58 w 90"/>
                <a:gd name="T33" fmla="*/ 8 h 30"/>
                <a:gd name="T34" fmla="*/ 58 w 90"/>
                <a:gd name="T35" fmla="*/ 0 h 30"/>
                <a:gd name="T36" fmla="*/ 38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9" name="Freeform 4471"/>
            <p:cNvSpPr>
              <a:spLocks/>
            </p:cNvSpPr>
            <p:nvPr/>
          </p:nvSpPr>
          <p:spPr bwMode="auto">
            <a:xfrm>
              <a:off x="2741" y="1568"/>
              <a:ext cx="48" cy="26"/>
            </a:xfrm>
            <a:custGeom>
              <a:avLst/>
              <a:gdLst>
                <a:gd name="T0" fmla="*/ 6 w 48"/>
                <a:gd name="T1" fmla="*/ 29 h 23"/>
                <a:gd name="T2" fmla="*/ 12 w 48"/>
                <a:gd name="T3" fmla="*/ 29 h 23"/>
                <a:gd name="T4" fmla="*/ 18 w 48"/>
                <a:gd name="T5" fmla="*/ 29 h 23"/>
                <a:gd name="T6" fmla="*/ 18 w 48"/>
                <a:gd name="T7" fmla="*/ 29 h 23"/>
                <a:gd name="T8" fmla="*/ 24 w 48"/>
                <a:gd name="T9" fmla="*/ 29 h 23"/>
                <a:gd name="T10" fmla="*/ 24 w 48"/>
                <a:gd name="T11" fmla="*/ 29 h 23"/>
                <a:gd name="T12" fmla="*/ 30 w 48"/>
                <a:gd name="T13" fmla="*/ 29 h 23"/>
                <a:gd name="T14" fmla="*/ 30 w 48"/>
                <a:gd name="T15" fmla="*/ 29 h 23"/>
                <a:gd name="T16" fmla="*/ 30 w 48"/>
                <a:gd name="T17" fmla="*/ 21 h 23"/>
                <a:gd name="T18" fmla="*/ 30 w 48"/>
                <a:gd name="T19" fmla="*/ 21 h 23"/>
                <a:gd name="T20" fmla="*/ 36 w 48"/>
                <a:gd name="T21" fmla="*/ 21 h 23"/>
                <a:gd name="T22" fmla="*/ 30 w 48"/>
                <a:gd name="T23" fmla="*/ 16 h 23"/>
                <a:gd name="T24" fmla="*/ 30 w 48"/>
                <a:gd name="T25" fmla="*/ 16 h 23"/>
                <a:gd name="T26" fmla="*/ 30 w 48"/>
                <a:gd name="T27" fmla="*/ 16 h 23"/>
                <a:gd name="T28" fmla="*/ 36 w 48"/>
                <a:gd name="T29" fmla="*/ 8 h 23"/>
                <a:gd name="T30" fmla="*/ 36 w 48"/>
                <a:gd name="T31" fmla="*/ 8 h 23"/>
                <a:gd name="T32" fmla="*/ 42 w 48"/>
                <a:gd name="T33" fmla="*/ 8 h 23"/>
                <a:gd name="T34" fmla="*/ 42 w 48"/>
                <a:gd name="T35" fmla="*/ 8 h 23"/>
                <a:gd name="T36" fmla="*/ 42 w 48"/>
                <a:gd name="T37" fmla="*/ 8 h 23"/>
                <a:gd name="T38" fmla="*/ 48 w 48"/>
                <a:gd name="T39" fmla="*/ 0 h 23"/>
                <a:gd name="T40" fmla="*/ 42 w 48"/>
                <a:gd name="T41" fmla="*/ 0 h 23"/>
                <a:gd name="T42" fmla="*/ 36 w 48"/>
                <a:gd name="T43" fmla="*/ 0 h 23"/>
                <a:gd name="T44" fmla="*/ 6 w 48"/>
                <a:gd name="T45" fmla="*/ 8 h 23"/>
                <a:gd name="T46" fmla="*/ 0 w 48"/>
                <a:gd name="T47" fmla="*/ 8 h 23"/>
                <a:gd name="T48" fmla="*/ 0 w 48"/>
                <a:gd name="T49" fmla="*/ 16 h 23"/>
                <a:gd name="T50" fmla="*/ 0 w 48"/>
                <a:gd name="T51" fmla="*/ 29 h 23"/>
                <a:gd name="T52" fmla="*/ 6 w 48"/>
                <a:gd name="T53" fmla="*/ 29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0" name="Freeform 4472"/>
            <p:cNvSpPr>
              <a:spLocks/>
            </p:cNvSpPr>
            <p:nvPr/>
          </p:nvSpPr>
          <p:spPr bwMode="auto">
            <a:xfrm>
              <a:off x="2685" y="1102"/>
              <a:ext cx="165" cy="276"/>
            </a:xfrm>
            <a:custGeom>
              <a:avLst/>
              <a:gdLst>
                <a:gd name="T0" fmla="*/ 118 w 162"/>
                <a:gd name="T1" fmla="*/ 121 h 245"/>
                <a:gd name="T2" fmla="*/ 100 w 162"/>
                <a:gd name="T3" fmla="*/ 136 h 245"/>
                <a:gd name="T4" fmla="*/ 88 w 162"/>
                <a:gd name="T5" fmla="*/ 151 h 245"/>
                <a:gd name="T6" fmla="*/ 80 w 162"/>
                <a:gd name="T7" fmla="*/ 167 h 245"/>
                <a:gd name="T8" fmla="*/ 106 w 162"/>
                <a:gd name="T9" fmla="*/ 197 h 245"/>
                <a:gd name="T10" fmla="*/ 100 w 162"/>
                <a:gd name="T11" fmla="*/ 220 h 245"/>
                <a:gd name="T12" fmla="*/ 94 w 162"/>
                <a:gd name="T13" fmla="*/ 212 h 245"/>
                <a:gd name="T14" fmla="*/ 106 w 162"/>
                <a:gd name="T15" fmla="*/ 220 h 245"/>
                <a:gd name="T16" fmla="*/ 94 w 162"/>
                <a:gd name="T17" fmla="*/ 228 h 245"/>
                <a:gd name="T18" fmla="*/ 80 w 162"/>
                <a:gd name="T19" fmla="*/ 234 h 245"/>
                <a:gd name="T20" fmla="*/ 80 w 162"/>
                <a:gd name="T21" fmla="*/ 242 h 245"/>
                <a:gd name="T22" fmla="*/ 88 w 162"/>
                <a:gd name="T23" fmla="*/ 258 h 245"/>
                <a:gd name="T24" fmla="*/ 80 w 162"/>
                <a:gd name="T25" fmla="*/ 273 h 245"/>
                <a:gd name="T26" fmla="*/ 50 w 162"/>
                <a:gd name="T27" fmla="*/ 303 h 245"/>
                <a:gd name="T28" fmla="*/ 32 w 162"/>
                <a:gd name="T29" fmla="*/ 311 h 245"/>
                <a:gd name="T30" fmla="*/ 24 w 162"/>
                <a:gd name="T31" fmla="*/ 281 h 245"/>
                <a:gd name="T32" fmla="*/ 12 w 162"/>
                <a:gd name="T33" fmla="*/ 250 h 245"/>
                <a:gd name="T34" fmla="*/ 6 w 162"/>
                <a:gd name="T35" fmla="*/ 242 h 245"/>
                <a:gd name="T36" fmla="*/ 6 w 162"/>
                <a:gd name="T37" fmla="*/ 228 h 245"/>
                <a:gd name="T38" fmla="*/ 12 w 162"/>
                <a:gd name="T39" fmla="*/ 189 h 245"/>
                <a:gd name="T40" fmla="*/ 18 w 162"/>
                <a:gd name="T41" fmla="*/ 173 h 245"/>
                <a:gd name="T42" fmla="*/ 6 w 162"/>
                <a:gd name="T43" fmla="*/ 143 h 245"/>
                <a:gd name="T44" fmla="*/ 18 w 162"/>
                <a:gd name="T45" fmla="*/ 113 h 245"/>
                <a:gd name="T46" fmla="*/ 24 w 162"/>
                <a:gd name="T47" fmla="*/ 98 h 245"/>
                <a:gd name="T48" fmla="*/ 38 w 162"/>
                <a:gd name="T49" fmla="*/ 69 h 245"/>
                <a:gd name="T50" fmla="*/ 56 w 162"/>
                <a:gd name="T51" fmla="*/ 53 h 245"/>
                <a:gd name="T52" fmla="*/ 80 w 162"/>
                <a:gd name="T53" fmla="*/ 23 h 245"/>
                <a:gd name="T54" fmla="*/ 106 w 162"/>
                <a:gd name="T55" fmla="*/ 16 h 245"/>
                <a:gd name="T56" fmla="*/ 106 w 162"/>
                <a:gd name="T57" fmla="*/ 0 h 245"/>
                <a:gd name="T58" fmla="*/ 162 w 162"/>
                <a:gd name="T59" fmla="*/ 53 h 245"/>
                <a:gd name="T60" fmla="*/ 150 w 162"/>
                <a:gd name="T61" fmla="*/ 77 h 245"/>
                <a:gd name="T62" fmla="*/ 144 w 162"/>
                <a:gd name="T63" fmla="*/ 77 h 245"/>
                <a:gd name="T64" fmla="*/ 130 w 162"/>
                <a:gd name="T65" fmla="*/ 83 h 245"/>
                <a:gd name="T66" fmla="*/ 130 w 162"/>
                <a:gd name="T67" fmla="*/ 106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1" name="Freeform 4473"/>
            <p:cNvSpPr>
              <a:spLocks/>
            </p:cNvSpPr>
            <p:nvPr/>
          </p:nvSpPr>
          <p:spPr bwMode="auto">
            <a:xfrm>
              <a:off x="2789" y="1331"/>
              <a:ext cx="11" cy="14"/>
            </a:xfrm>
            <a:custGeom>
              <a:avLst/>
              <a:gdLst>
                <a:gd name="T0" fmla="*/ 10 w 12"/>
                <a:gd name="T1" fmla="*/ 0 h 12"/>
                <a:gd name="T2" fmla="*/ 10 w 12"/>
                <a:gd name="T3" fmla="*/ 0 h 12"/>
                <a:gd name="T4" fmla="*/ 6 w 12"/>
                <a:gd name="T5" fmla="*/ 16 h 12"/>
                <a:gd name="T6" fmla="*/ 6 w 12"/>
                <a:gd name="T7" fmla="*/ 16 h 12"/>
                <a:gd name="T8" fmla="*/ 0 w 12"/>
                <a:gd name="T9" fmla="*/ 8 h 12"/>
                <a:gd name="T10" fmla="*/ 10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2" name="Freeform 4474"/>
            <p:cNvSpPr>
              <a:spLocks/>
            </p:cNvSpPr>
            <p:nvPr/>
          </p:nvSpPr>
          <p:spPr bwMode="auto">
            <a:xfrm>
              <a:off x="2620" y="1547"/>
              <a:ext cx="71" cy="40"/>
            </a:xfrm>
            <a:custGeom>
              <a:avLst/>
              <a:gdLst>
                <a:gd name="T0" fmla="*/ 65 w 71"/>
                <a:gd name="T1" fmla="*/ 24 h 35"/>
                <a:gd name="T2" fmla="*/ 65 w 71"/>
                <a:gd name="T3" fmla="*/ 31 h 35"/>
                <a:gd name="T4" fmla="*/ 53 w 71"/>
                <a:gd name="T5" fmla="*/ 31 h 35"/>
                <a:gd name="T6" fmla="*/ 47 w 71"/>
                <a:gd name="T7" fmla="*/ 46 h 35"/>
                <a:gd name="T8" fmla="*/ 35 w 71"/>
                <a:gd name="T9" fmla="*/ 31 h 35"/>
                <a:gd name="T10" fmla="*/ 29 w 71"/>
                <a:gd name="T11" fmla="*/ 39 h 35"/>
                <a:gd name="T12" fmla="*/ 17 w 71"/>
                <a:gd name="T13" fmla="*/ 46 h 35"/>
                <a:gd name="T14" fmla="*/ 6 w 71"/>
                <a:gd name="T15" fmla="*/ 31 h 35"/>
                <a:gd name="T16" fmla="*/ 0 w 71"/>
                <a:gd name="T17" fmla="*/ 31 h 35"/>
                <a:gd name="T18" fmla="*/ 17 w 71"/>
                <a:gd name="T19" fmla="*/ 8 h 35"/>
                <a:gd name="T20" fmla="*/ 17 w 71"/>
                <a:gd name="T21" fmla="*/ 8 h 35"/>
                <a:gd name="T22" fmla="*/ 23 w 71"/>
                <a:gd name="T23" fmla="*/ 0 h 35"/>
                <a:gd name="T24" fmla="*/ 41 w 71"/>
                <a:gd name="T25" fmla="*/ 0 h 35"/>
                <a:gd name="T26" fmla="*/ 53 w 71"/>
                <a:gd name="T27" fmla="*/ 0 h 35"/>
                <a:gd name="T28" fmla="*/ 53 w 71"/>
                <a:gd name="T29" fmla="*/ 8 h 35"/>
                <a:gd name="T30" fmla="*/ 53 w 71"/>
                <a:gd name="T31" fmla="*/ 16 h 35"/>
                <a:gd name="T32" fmla="*/ 53 w 71"/>
                <a:gd name="T33" fmla="*/ 16 h 35"/>
                <a:gd name="T34" fmla="*/ 59 w 71"/>
                <a:gd name="T35" fmla="*/ 16 h 35"/>
                <a:gd name="T36" fmla="*/ 71 w 71"/>
                <a:gd name="T37" fmla="*/ 24 h 35"/>
                <a:gd name="T38" fmla="*/ 71 w 71"/>
                <a:gd name="T39" fmla="*/ 24 h 35"/>
                <a:gd name="T40" fmla="*/ 65 w 71"/>
                <a:gd name="T41" fmla="*/ 24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3" name="Freeform 4475"/>
            <p:cNvSpPr>
              <a:spLocks/>
            </p:cNvSpPr>
            <p:nvPr/>
          </p:nvSpPr>
          <p:spPr bwMode="auto">
            <a:xfrm>
              <a:off x="2875" y="1439"/>
              <a:ext cx="285" cy="175"/>
            </a:xfrm>
            <a:custGeom>
              <a:avLst/>
              <a:gdLst>
                <a:gd name="T0" fmla="*/ 153 w 281"/>
                <a:gd name="T1" fmla="*/ 0 h 155"/>
                <a:gd name="T2" fmla="*/ 141 w 281"/>
                <a:gd name="T3" fmla="*/ 8 h 155"/>
                <a:gd name="T4" fmla="*/ 123 w 281"/>
                <a:gd name="T5" fmla="*/ 23 h 155"/>
                <a:gd name="T6" fmla="*/ 123 w 281"/>
                <a:gd name="T7" fmla="*/ 30 h 155"/>
                <a:gd name="T8" fmla="*/ 91 w 281"/>
                <a:gd name="T9" fmla="*/ 23 h 155"/>
                <a:gd name="T10" fmla="*/ 68 w 281"/>
                <a:gd name="T11" fmla="*/ 16 h 155"/>
                <a:gd name="T12" fmla="*/ 38 w 281"/>
                <a:gd name="T13" fmla="*/ 16 h 155"/>
                <a:gd name="T14" fmla="*/ 12 w 281"/>
                <a:gd name="T15" fmla="*/ 16 h 155"/>
                <a:gd name="T16" fmla="*/ 18 w 281"/>
                <a:gd name="T17" fmla="*/ 46 h 155"/>
                <a:gd name="T18" fmla="*/ 18 w 281"/>
                <a:gd name="T19" fmla="*/ 53 h 155"/>
                <a:gd name="T20" fmla="*/ 6 w 281"/>
                <a:gd name="T21" fmla="*/ 77 h 155"/>
                <a:gd name="T22" fmla="*/ 0 w 281"/>
                <a:gd name="T23" fmla="*/ 85 h 155"/>
                <a:gd name="T24" fmla="*/ 0 w 281"/>
                <a:gd name="T25" fmla="*/ 107 h 155"/>
                <a:gd name="T26" fmla="*/ 12 w 281"/>
                <a:gd name="T27" fmla="*/ 115 h 155"/>
                <a:gd name="T28" fmla="*/ 12 w 281"/>
                <a:gd name="T29" fmla="*/ 115 h 155"/>
                <a:gd name="T30" fmla="*/ 44 w 281"/>
                <a:gd name="T31" fmla="*/ 122 h 155"/>
                <a:gd name="T32" fmla="*/ 68 w 281"/>
                <a:gd name="T33" fmla="*/ 107 h 155"/>
                <a:gd name="T34" fmla="*/ 80 w 281"/>
                <a:gd name="T35" fmla="*/ 91 h 155"/>
                <a:gd name="T36" fmla="*/ 85 w 281"/>
                <a:gd name="T37" fmla="*/ 99 h 155"/>
                <a:gd name="T38" fmla="*/ 97 w 281"/>
                <a:gd name="T39" fmla="*/ 115 h 155"/>
                <a:gd name="T40" fmla="*/ 129 w 281"/>
                <a:gd name="T41" fmla="*/ 138 h 155"/>
                <a:gd name="T42" fmla="*/ 141 w 281"/>
                <a:gd name="T43" fmla="*/ 152 h 155"/>
                <a:gd name="T44" fmla="*/ 153 w 281"/>
                <a:gd name="T45" fmla="*/ 146 h 155"/>
                <a:gd name="T46" fmla="*/ 159 w 281"/>
                <a:gd name="T47" fmla="*/ 146 h 155"/>
                <a:gd name="T48" fmla="*/ 153 w 281"/>
                <a:gd name="T49" fmla="*/ 138 h 155"/>
                <a:gd name="T50" fmla="*/ 159 w 281"/>
                <a:gd name="T51" fmla="*/ 146 h 155"/>
                <a:gd name="T52" fmla="*/ 171 w 281"/>
                <a:gd name="T53" fmla="*/ 146 h 155"/>
                <a:gd name="T54" fmla="*/ 153 w 281"/>
                <a:gd name="T55" fmla="*/ 152 h 155"/>
                <a:gd name="T56" fmla="*/ 159 w 281"/>
                <a:gd name="T57" fmla="*/ 152 h 155"/>
                <a:gd name="T58" fmla="*/ 171 w 281"/>
                <a:gd name="T59" fmla="*/ 160 h 155"/>
                <a:gd name="T60" fmla="*/ 191 w 281"/>
                <a:gd name="T61" fmla="*/ 160 h 155"/>
                <a:gd name="T62" fmla="*/ 171 w 281"/>
                <a:gd name="T63" fmla="*/ 175 h 155"/>
                <a:gd name="T64" fmla="*/ 185 w 281"/>
                <a:gd name="T65" fmla="*/ 182 h 155"/>
                <a:gd name="T66" fmla="*/ 191 w 281"/>
                <a:gd name="T67" fmla="*/ 190 h 155"/>
                <a:gd name="T68" fmla="*/ 191 w 281"/>
                <a:gd name="T69" fmla="*/ 198 h 155"/>
                <a:gd name="T70" fmla="*/ 215 w 281"/>
                <a:gd name="T71" fmla="*/ 190 h 155"/>
                <a:gd name="T72" fmla="*/ 227 w 281"/>
                <a:gd name="T73" fmla="*/ 190 h 155"/>
                <a:gd name="T74" fmla="*/ 239 w 281"/>
                <a:gd name="T75" fmla="*/ 182 h 155"/>
                <a:gd name="T76" fmla="*/ 221 w 281"/>
                <a:gd name="T77" fmla="*/ 182 h 155"/>
                <a:gd name="T78" fmla="*/ 209 w 281"/>
                <a:gd name="T79" fmla="*/ 167 h 155"/>
                <a:gd name="T80" fmla="*/ 215 w 281"/>
                <a:gd name="T81" fmla="*/ 152 h 155"/>
                <a:gd name="T82" fmla="*/ 209 w 281"/>
                <a:gd name="T83" fmla="*/ 160 h 155"/>
                <a:gd name="T84" fmla="*/ 215 w 281"/>
                <a:gd name="T85" fmla="*/ 152 h 155"/>
                <a:gd name="T86" fmla="*/ 239 w 281"/>
                <a:gd name="T87" fmla="*/ 146 h 155"/>
                <a:gd name="T88" fmla="*/ 265 w 281"/>
                <a:gd name="T89" fmla="*/ 130 h 155"/>
                <a:gd name="T90" fmla="*/ 271 w 281"/>
                <a:gd name="T91" fmla="*/ 130 h 155"/>
                <a:gd name="T92" fmla="*/ 277 w 281"/>
                <a:gd name="T93" fmla="*/ 115 h 155"/>
                <a:gd name="T94" fmla="*/ 289 w 281"/>
                <a:gd name="T95" fmla="*/ 107 h 155"/>
                <a:gd name="T96" fmla="*/ 277 w 281"/>
                <a:gd name="T97" fmla="*/ 77 h 155"/>
                <a:gd name="T98" fmla="*/ 259 w 281"/>
                <a:gd name="T99" fmla="*/ 69 h 155"/>
                <a:gd name="T100" fmla="*/ 233 w 281"/>
                <a:gd name="T101" fmla="*/ 53 h 155"/>
                <a:gd name="T102" fmla="*/ 221 w 281"/>
                <a:gd name="T103" fmla="*/ 61 h 155"/>
                <a:gd name="T104" fmla="*/ 177 w 281"/>
                <a:gd name="T105" fmla="*/ 16 h 155"/>
                <a:gd name="T106" fmla="*/ 177 w 281"/>
                <a:gd name="T107" fmla="*/ 8 h 155"/>
                <a:gd name="T108" fmla="*/ 153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4" name="Freeform 4476"/>
            <p:cNvSpPr>
              <a:spLocks/>
            </p:cNvSpPr>
            <p:nvPr/>
          </p:nvSpPr>
          <p:spPr bwMode="auto">
            <a:xfrm>
              <a:off x="522" y="1048"/>
              <a:ext cx="1157" cy="634"/>
            </a:xfrm>
            <a:custGeom>
              <a:avLst/>
              <a:gdLst>
                <a:gd name="T0" fmla="*/ 896 w 1142"/>
                <a:gd name="T1" fmla="*/ 115 h 562"/>
                <a:gd name="T2" fmla="*/ 963 w 1142"/>
                <a:gd name="T3" fmla="*/ 61 h 562"/>
                <a:gd name="T4" fmla="*/ 871 w 1142"/>
                <a:gd name="T5" fmla="*/ 99 h 562"/>
                <a:gd name="T6" fmla="*/ 835 w 1142"/>
                <a:gd name="T7" fmla="*/ 61 h 562"/>
                <a:gd name="T8" fmla="*/ 835 w 1142"/>
                <a:gd name="T9" fmla="*/ 23 h 562"/>
                <a:gd name="T10" fmla="*/ 809 w 1142"/>
                <a:gd name="T11" fmla="*/ 16 h 562"/>
                <a:gd name="T12" fmla="*/ 798 w 1142"/>
                <a:gd name="T13" fmla="*/ 61 h 562"/>
                <a:gd name="T14" fmla="*/ 737 w 1142"/>
                <a:gd name="T15" fmla="*/ 115 h 562"/>
                <a:gd name="T16" fmla="*/ 762 w 1142"/>
                <a:gd name="T17" fmla="*/ 83 h 562"/>
                <a:gd name="T18" fmla="*/ 718 w 1142"/>
                <a:gd name="T19" fmla="*/ 83 h 562"/>
                <a:gd name="T20" fmla="*/ 602 w 1142"/>
                <a:gd name="T21" fmla="*/ 83 h 562"/>
                <a:gd name="T22" fmla="*/ 583 w 1142"/>
                <a:gd name="T23" fmla="*/ 107 h 562"/>
                <a:gd name="T24" fmla="*/ 522 w 1142"/>
                <a:gd name="T25" fmla="*/ 77 h 562"/>
                <a:gd name="T26" fmla="*/ 411 w 1142"/>
                <a:gd name="T27" fmla="*/ 46 h 562"/>
                <a:gd name="T28" fmla="*/ 350 w 1142"/>
                <a:gd name="T29" fmla="*/ 46 h 562"/>
                <a:gd name="T30" fmla="*/ 245 w 1142"/>
                <a:gd name="T31" fmla="*/ 77 h 562"/>
                <a:gd name="T32" fmla="*/ 50 w 1142"/>
                <a:gd name="T33" fmla="*/ 205 h 562"/>
                <a:gd name="T34" fmla="*/ 50 w 1142"/>
                <a:gd name="T35" fmla="*/ 281 h 562"/>
                <a:gd name="T36" fmla="*/ 80 w 1142"/>
                <a:gd name="T37" fmla="*/ 373 h 562"/>
                <a:gd name="T38" fmla="*/ 62 w 1142"/>
                <a:gd name="T39" fmla="*/ 404 h 562"/>
                <a:gd name="T40" fmla="*/ 62 w 1142"/>
                <a:gd name="T41" fmla="*/ 419 h 562"/>
                <a:gd name="T42" fmla="*/ 74 w 1142"/>
                <a:gd name="T43" fmla="*/ 457 h 562"/>
                <a:gd name="T44" fmla="*/ 56 w 1142"/>
                <a:gd name="T45" fmla="*/ 473 h 562"/>
                <a:gd name="T46" fmla="*/ 74 w 1142"/>
                <a:gd name="T47" fmla="*/ 487 h 562"/>
                <a:gd name="T48" fmla="*/ 74 w 1142"/>
                <a:gd name="T49" fmla="*/ 495 h 562"/>
                <a:gd name="T50" fmla="*/ 86 w 1142"/>
                <a:gd name="T51" fmla="*/ 518 h 562"/>
                <a:gd name="T52" fmla="*/ 528 w 1142"/>
                <a:gd name="T53" fmla="*/ 534 h 562"/>
                <a:gd name="T54" fmla="*/ 650 w 1142"/>
                <a:gd name="T55" fmla="*/ 572 h 562"/>
                <a:gd name="T56" fmla="*/ 688 w 1142"/>
                <a:gd name="T57" fmla="*/ 662 h 562"/>
                <a:gd name="T58" fmla="*/ 737 w 1142"/>
                <a:gd name="T59" fmla="*/ 669 h 562"/>
                <a:gd name="T60" fmla="*/ 896 w 1142"/>
                <a:gd name="T61" fmla="*/ 602 h 562"/>
                <a:gd name="T62" fmla="*/ 945 w 1142"/>
                <a:gd name="T63" fmla="*/ 624 h 562"/>
                <a:gd name="T64" fmla="*/ 1007 w 1142"/>
                <a:gd name="T65" fmla="*/ 616 h 562"/>
                <a:gd name="T66" fmla="*/ 957 w 1142"/>
                <a:gd name="T67" fmla="*/ 662 h 562"/>
                <a:gd name="T68" fmla="*/ 1037 w 1142"/>
                <a:gd name="T69" fmla="*/ 616 h 562"/>
                <a:gd name="T70" fmla="*/ 1001 w 1142"/>
                <a:gd name="T71" fmla="*/ 564 h 562"/>
                <a:gd name="T72" fmla="*/ 1013 w 1142"/>
                <a:gd name="T73" fmla="*/ 534 h 562"/>
                <a:gd name="T74" fmla="*/ 909 w 1142"/>
                <a:gd name="T75" fmla="*/ 572 h 562"/>
                <a:gd name="T76" fmla="*/ 1057 w 1142"/>
                <a:gd name="T77" fmla="*/ 503 h 562"/>
                <a:gd name="T78" fmla="*/ 1166 w 1142"/>
                <a:gd name="T79" fmla="*/ 441 h 562"/>
                <a:gd name="T80" fmla="*/ 1142 w 1142"/>
                <a:gd name="T81" fmla="*/ 404 h 562"/>
                <a:gd name="T82" fmla="*/ 1124 w 1142"/>
                <a:gd name="T83" fmla="*/ 411 h 562"/>
                <a:gd name="T84" fmla="*/ 1124 w 1142"/>
                <a:gd name="T85" fmla="*/ 380 h 562"/>
                <a:gd name="T86" fmla="*/ 1111 w 1142"/>
                <a:gd name="T87" fmla="*/ 358 h 562"/>
                <a:gd name="T88" fmla="*/ 1105 w 1142"/>
                <a:gd name="T89" fmla="*/ 342 h 562"/>
                <a:gd name="T90" fmla="*/ 1099 w 1142"/>
                <a:gd name="T91" fmla="*/ 311 h 562"/>
                <a:gd name="T92" fmla="*/ 1105 w 1142"/>
                <a:gd name="T93" fmla="*/ 281 h 562"/>
                <a:gd name="T94" fmla="*/ 1087 w 1142"/>
                <a:gd name="T95" fmla="*/ 281 h 562"/>
                <a:gd name="T96" fmla="*/ 1037 w 1142"/>
                <a:gd name="T97" fmla="*/ 305 h 562"/>
                <a:gd name="T98" fmla="*/ 1007 w 1142"/>
                <a:gd name="T99" fmla="*/ 297 h 562"/>
                <a:gd name="T100" fmla="*/ 1031 w 1142"/>
                <a:gd name="T101" fmla="*/ 250 h 562"/>
                <a:gd name="T102" fmla="*/ 989 w 1142"/>
                <a:gd name="T103" fmla="*/ 212 h 562"/>
                <a:gd name="T104" fmla="*/ 915 w 1142"/>
                <a:gd name="T105" fmla="*/ 250 h 562"/>
                <a:gd name="T106" fmla="*/ 859 w 1142"/>
                <a:gd name="T107" fmla="*/ 373 h 562"/>
                <a:gd name="T108" fmla="*/ 798 w 1142"/>
                <a:gd name="T109" fmla="*/ 465 h 562"/>
                <a:gd name="T110" fmla="*/ 774 w 1142"/>
                <a:gd name="T111" fmla="*/ 426 h 562"/>
                <a:gd name="T112" fmla="*/ 706 w 1142"/>
                <a:gd name="T113" fmla="*/ 342 h 562"/>
                <a:gd name="T114" fmla="*/ 644 w 1142"/>
                <a:gd name="T115" fmla="*/ 311 h 562"/>
                <a:gd name="T116" fmla="*/ 724 w 1142"/>
                <a:gd name="T117" fmla="*/ 212 h 562"/>
                <a:gd name="T118" fmla="*/ 730 w 1142"/>
                <a:gd name="T119" fmla="*/ 175 h 562"/>
                <a:gd name="T120" fmla="*/ 804 w 1142"/>
                <a:gd name="T121" fmla="*/ 175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5" name="Freeform 4477"/>
            <p:cNvSpPr>
              <a:spLocks/>
            </p:cNvSpPr>
            <p:nvPr/>
          </p:nvSpPr>
          <p:spPr bwMode="auto">
            <a:xfrm>
              <a:off x="1394" y="1021"/>
              <a:ext cx="315" cy="222"/>
            </a:xfrm>
            <a:custGeom>
              <a:avLst/>
              <a:gdLst>
                <a:gd name="T0" fmla="*/ 234 w 311"/>
                <a:gd name="T1" fmla="*/ 53 h 197"/>
                <a:gd name="T2" fmla="*/ 222 w 311"/>
                <a:gd name="T3" fmla="*/ 46 h 197"/>
                <a:gd name="T4" fmla="*/ 210 w 311"/>
                <a:gd name="T5" fmla="*/ 38 h 197"/>
                <a:gd name="T6" fmla="*/ 184 w 311"/>
                <a:gd name="T7" fmla="*/ 53 h 197"/>
                <a:gd name="T8" fmla="*/ 190 w 311"/>
                <a:gd name="T9" fmla="*/ 30 h 197"/>
                <a:gd name="T10" fmla="*/ 196 w 311"/>
                <a:gd name="T11" fmla="*/ 30 h 197"/>
                <a:gd name="T12" fmla="*/ 148 w 311"/>
                <a:gd name="T13" fmla="*/ 30 h 197"/>
                <a:gd name="T14" fmla="*/ 148 w 311"/>
                <a:gd name="T15" fmla="*/ 30 h 197"/>
                <a:gd name="T16" fmla="*/ 136 w 311"/>
                <a:gd name="T17" fmla="*/ 30 h 197"/>
                <a:gd name="T18" fmla="*/ 124 w 311"/>
                <a:gd name="T19" fmla="*/ 23 h 197"/>
                <a:gd name="T20" fmla="*/ 104 w 311"/>
                <a:gd name="T21" fmla="*/ 8 h 197"/>
                <a:gd name="T22" fmla="*/ 80 w 311"/>
                <a:gd name="T23" fmla="*/ 16 h 197"/>
                <a:gd name="T24" fmla="*/ 74 w 311"/>
                <a:gd name="T25" fmla="*/ 23 h 197"/>
                <a:gd name="T26" fmla="*/ 68 w 311"/>
                <a:gd name="T27" fmla="*/ 46 h 197"/>
                <a:gd name="T28" fmla="*/ 50 w 311"/>
                <a:gd name="T29" fmla="*/ 30 h 197"/>
                <a:gd name="T30" fmla="*/ 24 w 311"/>
                <a:gd name="T31" fmla="*/ 16 h 197"/>
                <a:gd name="T32" fmla="*/ 6 w 311"/>
                <a:gd name="T33" fmla="*/ 69 h 197"/>
                <a:gd name="T34" fmla="*/ 36 w 311"/>
                <a:gd name="T35" fmla="*/ 77 h 197"/>
                <a:gd name="T36" fmla="*/ 86 w 311"/>
                <a:gd name="T37" fmla="*/ 69 h 197"/>
                <a:gd name="T38" fmla="*/ 130 w 311"/>
                <a:gd name="T39" fmla="*/ 69 h 197"/>
                <a:gd name="T40" fmla="*/ 142 w 311"/>
                <a:gd name="T41" fmla="*/ 83 h 197"/>
                <a:gd name="T42" fmla="*/ 136 w 311"/>
                <a:gd name="T43" fmla="*/ 107 h 197"/>
                <a:gd name="T44" fmla="*/ 172 w 311"/>
                <a:gd name="T45" fmla="*/ 99 h 197"/>
                <a:gd name="T46" fmla="*/ 160 w 311"/>
                <a:gd name="T47" fmla="*/ 144 h 197"/>
                <a:gd name="T48" fmla="*/ 204 w 311"/>
                <a:gd name="T49" fmla="*/ 160 h 197"/>
                <a:gd name="T50" fmla="*/ 154 w 311"/>
                <a:gd name="T51" fmla="*/ 152 h 197"/>
                <a:gd name="T52" fmla="*/ 110 w 311"/>
                <a:gd name="T53" fmla="*/ 183 h 197"/>
                <a:gd name="T54" fmla="*/ 68 w 311"/>
                <a:gd name="T55" fmla="*/ 189 h 197"/>
                <a:gd name="T56" fmla="*/ 116 w 311"/>
                <a:gd name="T57" fmla="*/ 189 h 197"/>
                <a:gd name="T58" fmla="*/ 130 w 311"/>
                <a:gd name="T59" fmla="*/ 189 h 197"/>
                <a:gd name="T60" fmla="*/ 142 w 311"/>
                <a:gd name="T61" fmla="*/ 212 h 197"/>
                <a:gd name="T62" fmla="*/ 166 w 311"/>
                <a:gd name="T63" fmla="*/ 234 h 197"/>
                <a:gd name="T64" fmla="*/ 184 w 311"/>
                <a:gd name="T65" fmla="*/ 212 h 197"/>
                <a:gd name="T66" fmla="*/ 216 w 311"/>
                <a:gd name="T67" fmla="*/ 220 h 197"/>
                <a:gd name="T68" fmla="*/ 234 w 311"/>
                <a:gd name="T69" fmla="*/ 228 h 197"/>
                <a:gd name="T70" fmla="*/ 246 w 311"/>
                <a:gd name="T71" fmla="*/ 212 h 197"/>
                <a:gd name="T72" fmla="*/ 246 w 311"/>
                <a:gd name="T73" fmla="*/ 197 h 197"/>
                <a:gd name="T74" fmla="*/ 228 w 311"/>
                <a:gd name="T75" fmla="*/ 183 h 197"/>
                <a:gd name="T76" fmla="*/ 228 w 311"/>
                <a:gd name="T77" fmla="*/ 176 h 197"/>
                <a:gd name="T78" fmla="*/ 222 w 311"/>
                <a:gd name="T79" fmla="*/ 160 h 197"/>
                <a:gd name="T80" fmla="*/ 234 w 311"/>
                <a:gd name="T81" fmla="*/ 152 h 197"/>
                <a:gd name="T82" fmla="*/ 252 w 311"/>
                <a:gd name="T83" fmla="*/ 160 h 197"/>
                <a:gd name="T84" fmla="*/ 263 w 311"/>
                <a:gd name="T85" fmla="*/ 160 h 197"/>
                <a:gd name="T86" fmla="*/ 263 w 311"/>
                <a:gd name="T87" fmla="*/ 176 h 197"/>
                <a:gd name="T88" fmla="*/ 275 w 311"/>
                <a:gd name="T89" fmla="*/ 183 h 197"/>
                <a:gd name="T90" fmla="*/ 289 w 311"/>
                <a:gd name="T91" fmla="*/ 168 h 197"/>
                <a:gd name="T92" fmla="*/ 301 w 311"/>
                <a:gd name="T93" fmla="*/ 160 h 197"/>
                <a:gd name="T94" fmla="*/ 313 w 311"/>
                <a:gd name="T95" fmla="*/ 152 h 197"/>
                <a:gd name="T96" fmla="*/ 307 w 311"/>
                <a:gd name="T97" fmla="*/ 144 h 197"/>
                <a:gd name="T98" fmla="*/ 289 w 311"/>
                <a:gd name="T99" fmla="*/ 144 h 197"/>
                <a:gd name="T100" fmla="*/ 289 w 311"/>
                <a:gd name="T101" fmla="*/ 137 h 197"/>
                <a:gd name="T102" fmla="*/ 289 w 311"/>
                <a:gd name="T103" fmla="*/ 130 h 197"/>
                <a:gd name="T104" fmla="*/ 283 w 311"/>
                <a:gd name="T105" fmla="*/ 114 h 197"/>
                <a:gd name="T106" fmla="*/ 269 w 311"/>
                <a:gd name="T107" fmla="*/ 114 h 197"/>
                <a:gd name="T108" fmla="*/ 252 w 311"/>
                <a:gd name="T109" fmla="*/ 114 h 197"/>
                <a:gd name="T110" fmla="*/ 246 w 311"/>
                <a:gd name="T111" fmla="*/ 107 h 197"/>
                <a:gd name="T112" fmla="*/ 257 w 311"/>
                <a:gd name="T113" fmla="*/ 99 h 197"/>
                <a:gd name="T114" fmla="*/ 252 w 311"/>
                <a:gd name="T115" fmla="*/ 91 h 197"/>
                <a:gd name="T116" fmla="*/ 234 w 311"/>
                <a:gd name="T117" fmla="*/ 83 h 197"/>
                <a:gd name="T118" fmla="*/ 234 w 311"/>
                <a:gd name="T119" fmla="*/ 83 h 197"/>
                <a:gd name="T120" fmla="*/ 246 w 311"/>
                <a:gd name="T121" fmla="*/ 61 h 197"/>
                <a:gd name="T122" fmla="*/ 216 w 311"/>
                <a:gd name="T123" fmla="*/ 77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6" name="Freeform 4478"/>
            <p:cNvSpPr>
              <a:spLocks/>
            </p:cNvSpPr>
            <p:nvPr/>
          </p:nvSpPr>
          <p:spPr bwMode="auto">
            <a:xfrm>
              <a:off x="1485" y="873"/>
              <a:ext cx="389" cy="101"/>
            </a:xfrm>
            <a:custGeom>
              <a:avLst/>
              <a:gdLst>
                <a:gd name="T0" fmla="*/ 100 w 383"/>
                <a:gd name="T1" fmla="*/ 83 h 90"/>
                <a:gd name="T2" fmla="*/ 74 w 383"/>
                <a:gd name="T3" fmla="*/ 91 h 90"/>
                <a:gd name="T4" fmla="*/ 62 w 383"/>
                <a:gd name="T5" fmla="*/ 83 h 90"/>
                <a:gd name="T6" fmla="*/ 74 w 383"/>
                <a:gd name="T7" fmla="*/ 75 h 90"/>
                <a:gd name="T8" fmla="*/ 50 w 383"/>
                <a:gd name="T9" fmla="*/ 75 h 90"/>
                <a:gd name="T10" fmla="*/ 112 w 383"/>
                <a:gd name="T11" fmla="*/ 68 h 90"/>
                <a:gd name="T12" fmla="*/ 80 w 383"/>
                <a:gd name="T13" fmla="*/ 45 h 90"/>
                <a:gd name="T14" fmla="*/ 118 w 383"/>
                <a:gd name="T15" fmla="*/ 45 h 90"/>
                <a:gd name="T16" fmla="*/ 136 w 383"/>
                <a:gd name="T17" fmla="*/ 53 h 90"/>
                <a:gd name="T18" fmla="*/ 124 w 383"/>
                <a:gd name="T19" fmla="*/ 38 h 90"/>
                <a:gd name="T20" fmla="*/ 179 w 383"/>
                <a:gd name="T21" fmla="*/ 30 h 90"/>
                <a:gd name="T22" fmla="*/ 209 w 383"/>
                <a:gd name="T23" fmla="*/ 22 h 90"/>
                <a:gd name="T24" fmla="*/ 148 w 383"/>
                <a:gd name="T25" fmla="*/ 30 h 90"/>
                <a:gd name="T26" fmla="*/ 92 w 383"/>
                <a:gd name="T27" fmla="*/ 38 h 90"/>
                <a:gd name="T28" fmla="*/ 142 w 383"/>
                <a:gd name="T29" fmla="*/ 30 h 90"/>
                <a:gd name="T30" fmla="*/ 80 w 383"/>
                <a:gd name="T31" fmla="*/ 38 h 90"/>
                <a:gd name="T32" fmla="*/ 62 w 383"/>
                <a:gd name="T33" fmla="*/ 30 h 90"/>
                <a:gd name="T34" fmla="*/ 118 w 383"/>
                <a:gd name="T35" fmla="*/ 22 h 90"/>
                <a:gd name="T36" fmla="*/ 62 w 383"/>
                <a:gd name="T37" fmla="*/ 30 h 90"/>
                <a:gd name="T38" fmla="*/ 100 w 383"/>
                <a:gd name="T39" fmla="*/ 22 h 90"/>
                <a:gd name="T40" fmla="*/ 50 w 383"/>
                <a:gd name="T41" fmla="*/ 22 h 90"/>
                <a:gd name="T42" fmla="*/ 112 w 383"/>
                <a:gd name="T43" fmla="*/ 15 h 90"/>
                <a:gd name="T44" fmla="*/ 191 w 383"/>
                <a:gd name="T45" fmla="*/ 15 h 90"/>
                <a:gd name="T46" fmla="*/ 179 w 383"/>
                <a:gd name="T47" fmla="*/ 0 h 90"/>
                <a:gd name="T48" fmla="*/ 241 w 383"/>
                <a:gd name="T49" fmla="*/ 8 h 90"/>
                <a:gd name="T50" fmla="*/ 228 w 383"/>
                <a:gd name="T51" fmla="*/ 0 h 90"/>
                <a:gd name="T52" fmla="*/ 309 w 383"/>
                <a:gd name="T53" fmla="*/ 8 h 90"/>
                <a:gd name="T54" fmla="*/ 395 w 383"/>
                <a:gd name="T55" fmla="*/ 8 h 90"/>
                <a:gd name="T56" fmla="*/ 339 w 383"/>
                <a:gd name="T57" fmla="*/ 22 h 90"/>
                <a:gd name="T58" fmla="*/ 283 w 383"/>
                <a:gd name="T59" fmla="*/ 30 h 90"/>
                <a:gd name="T60" fmla="*/ 345 w 383"/>
                <a:gd name="T61" fmla="*/ 22 h 90"/>
                <a:gd name="T62" fmla="*/ 289 w 383"/>
                <a:gd name="T63" fmla="*/ 38 h 90"/>
                <a:gd name="T64" fmla="*/ 228 w 383"/>
                <a:gd name="T65" fmla="*/ 53 h 90"/>
                <a:gd name="T66" fmla="*/ 173 w 383"/>
                <a:gd name="T67" fmla="*/ 61 h 90"/>
                <a:gd name="T68" fmla="*/ 203 w 383"/>
                <a:gd name="T69" fmla="*/ 61 h 90"/>
                <a:gd name="T70" fmla="*/ 160 w 383"/>
                <a:gd name="T71" fmla="*/ 68 h 90"/>
                <a:gd name="T72" fmla="*/ 197 w 383"/>
                <a:gd name="T73" fmla="*/ 68 h 90"/>
                <a:gd name="T74" fmla="*/ 142 w 383"/>
                <a:gd name="T75" fmla="*/ 83 h 90"/>
                <a:gd name="T76" fmla="*/ 142 w 383"/>
                <a:gd name="T77" fmla="*/ 91 h 90"/>
                <a:gd name="T78" fmla="*/ 100 w 383"/>
                <a:gd name="T79" fmla="*/ 99 h 90"/>
                <a:gd name="T80" fmla="*/ 130 w 383"/>
                <a:gd name="T81" fmla="*/ 105 h 90"/>
                <a:gd name="T82" fmla="*/ 92 w 383"/>
                <a:gd name="T83" fmla="*/ 113 h 90"/>
                <a:gd name="T84" fmla="*/ 0 w 383"/>
                <a:gd name="T85" fmla="*/ 105 h 90"/>
                <a:gd name="T86" fmla="*/ 30 w 383"/>
                <a:gd name="T87" fmla="*/ 99 h 90"/>
                <a:gd name="T88" fmla="*/ 24 w 383"/>
                <a:gd name="T89" fmla="*/ 91 h 90"/>
                <a:gd name="T90" fmla="*/ 74 w 383"/>
                <a:gd name="T91" fmla="*/ 91 h 90"/>
                <a:gd name="T92" fmla="*/ 100 w 383"/>
                <a:gd name="T93" fmla="*/ 83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7" name="Freeform 4479"/>
            <p:cNvSpPr>
              <a:spLocks/>
            </p:cNvSpPr>
            <p:nvPr/>
          </p:nvSpPr>
          <p:spPr bwMode="auto">
            <a:xfrm>
              <a:off x="1018" y="1028"/>
              <a:ext cx="213" cy="88"/>
            </a:xfrm>
            <a:custGeom>
              <a:avLst/>
              <a:gdLst>
                <a:gd name="T0" fmla="*/ 142 w 210"/>
                <a:gd name="T1" fmla="*/ 91 h 78"/>
                <a:gd name="T2" fmla="*/ 136 w 210"/>
                <a:gd name="T3" fmla="*/ 83 h 78"/>
                <a:gd name="T4" fmla="*/ 130 w 210"/>
                <a:gd name="T5" fmla="*/ 83 h 78"/>
                <a:gd name="T6" fmla="*/ 104 w 210"/>
                <a:gd name="T7" fmla="*/ 91 h 78"/>
                <a:gd name="T8" fmla="*/ 68 w 210"/>
                <a:gd name="T9" fmla="*/ 91 h 78"/>
                <a:gd name="T10" fmla="*/ 30 w 210"/>
                <a:gd name="T11" fmla="*/ 99 h 78"/>
                <a:gd name="T12" fmla="*/ 38 w 210"/>
                <a:gd name="T13" fmla="*/ 91 h 78"/>
                <a:gd name="T14" fmla="*/ 0 w 210"/>
                <a:gd name="T15" fmla="*/ 77 h 78"/>
                <a:gd name="T16" fmla="*/ 6 w 210"/>
                <a:gd name="T17" fmla="*/ 61 h 78"/>
                <a:gd name="T18" fmla="*/ 50 w 210"/>
                <a:gd name="T19" fmla="*/ 61 h 78"/>
                <a:gd name="T20" fmla="*/ 86 w 210"/>
                <a:gd name="T21" fmla="*/ 61 h 78"/>
                <a:gd name="T22" fmla="*/ 50 w 210"/>
                <a:gd name="T23" fmla="*/ 53 h 78"/>
                <a:gd name="T24" fmla="*/ 12 w 210"/>
                <a:gd name="T25" fmla="*/ 53 h 78"/>
                <a:gd name="T26" fmla="*/ 6 w 210"/>
                <a:gd name="T27" fmla="*/ 46 h 78"/>
                <a:gd name="T28" fmla="*/ 56 w 210"/>
                <a:gd name="T29" fmla="*/ 38 h 78"/>
                <a:gd name="T30" fmla="*/ 18 w 210"/>
                <a:gd name="T31" fmla="*/ 38 h 78"/>
                <a:gd name="T32" fmla="*/ 30 w 210"/>
                <a:gd name="T33" fmla="*/ 30 h 78"/>
                <a:gd name="T34" fmla="*/ 12 w 210"/>
                <a:gd name="T35" fmla="*/ 30 h 78"/>
                <a:gd name="T36" fmla="*/ 38 w 210"/>
                <a:gd name="T37" fmla="*/ 16 h 78"/>
                <a:gd name="T38" fmla="*/ 38 w 210"/>
                <a:gd name="T39" fmla="*/ 16 h 78"/>
                <a:gd name="T40" fmla="*/ 104 w 210"/>
                <a:gd name="T41" fmla="*/ 0 h 78"/>
                <a:gd name="T42" fmla="*/ 104 w 210"/>
                <a:gd name="T43" fmla="*/ 0 h 78"/>
                <a:gd name="T44" fmla="*/ 86 w 210"/>
                <a:gd name="T45" fmla="*/ 16 h 78"/>
                <a:gd name="T46" fmla="*/ 104 w 210"/>
                <a:gd name="T47" fmla="*/ 8 h 78"/>
                <a:gd name="T48" fmla="*/ 118 w 210"/>
                <a:gd name="T49" fmla="*/ 8 h 78"/>
                <a:gd name="T50" fmla="*/ 130 w 210"/>
                <a:gd name="T51" fmla="*/ 16 h 78"/>
                <a:gd name="T52" fmla="*/ 118 w 210"/>
                <a:gd name="T53" fmla="*/ 23 h 78"/>
                <a:gd name="T54" fmla="*/ 124 w 210"/>
                <a:gd name="T55" fmla="*/ 16 h 78"/>
                <a:gd name="T56" fmla="*/ 142 w 210"/>
                <a:gd name="T57" fmla="*/ 16 h 78"/>
                <a:gd name="T58" fmla="*/ 148 w 210"/>
                <a:gd name="T59" fmla="*/ 8 h 78"/>
                <a:gd name="T60" fmla="*/ 148 w 210"/>
                <a:gd name="T61" fmla="*/ 8 h 78"/>
                <a:gd name="T62" fmla="*/ 160 w 210"/>
                <a:gd name="T63" fmla="*/ 16 h 78"/>
                <a:gd name="T64" fmla="*/ 154 w 210"/>
                <a:gd name="T65" fmla="*/ 30 h 78"/>
                <a:gd name="T66" fmla="*/ 166 w 210"/>
                <a:gd name="T67" fmla="*/ 23 h 78"/>
                <a:gd name="T68" fmla="*/ 179 w 210"/>
                <a:gd name="T69" fmla="*/ 0 h 78"/>
                <a:gd name="T70" fmla="*/ 198 w 210"/>
                <a:gd name="T71" fmla="*/ 0 h 78"/>
                <a:gd name="T72" fmla="*/ 204 w 210"/>
                <a:gd name="T73" fmla="*/ 16 h 78"/>
                <a:gd name="T74" fmla="*/ 192 w 210"/>
                <a:gd name="T75" fmla="*/ 38 h 78"/>
                <a:gd name="T76" fmla="*/ 192 w 210"/>
                <a:gd name="T77" fmla="*/ 53 h 78"/>
                <a:gd name="T78" fmla="*/ 198 w 210"/>
                <a:gd name="T79" fmla="*/ 53 h 78"/>
                <a:gd name="T80" fmla="*/ 216 w 210"/>
                <a:gd name="T81" fmla="*/ 61 h 78"/>
                <a:gd name="T82" fmla="*/ 216 w 210"/>
                <a:gd name="T83" fmla="*/ 69 h 78"/>
                <a:gd name="T84" fmla="*/ 204 w 210"/>
                <a:gd name="T85" fmla="*/ 77 h 78"/>
                <a:gd name="T86" fmla="*/ 210 w 210"/>
                <a:gd name="T87" fmla="*/ 69 h 78"/>
                <a:gd name="T88" fmla="*/ 198 w 210"/>
                <a:gd name="T89" fmla="*/ 69 h 78"/>
                <a:gd name="T90" fmla="*/ 192 w 210"/>
                <a:gd name="T91" fmla="*/ 69 h 78"/>
                <a:gd name="T92" fmla="*/ 186 w 210"/>
                <a:gd name="T93" fmla="*/ 77 h 78"/>
                <a:gd name="T94" fmla="*/ 179 w 210"/>
                <a:gd name="T95" fmla="*/ 77 h 78"/>
                <a:gd name="T96" fmla="*/ 172 w 210"/>
                <a:gd name="T97" fmla="*/ 83 h 78"/>
                <a:gd name="T98" fmla="*/ 192 w 210"/>
                <a:gd name="T99" fmla="*/ 77 h 78"/>
                <a:gd name="T100" fmla="*/ 192 w 210"/>
                <a:gd name="T101" fmla="*/ 83 h 78"/>
                <a:gd name="T102" fmla="*/ 186 w 210"/>
                <a:gd name="T103" fmla="*/ 91 h 78"/>
                <a:gd name="T104" fmla="*/ 142 w 210"/>
                <a:gd name="T105" fmla="*/ 91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8" name="Freeform 4480"/>
            <p:cNvSpPr>
              <a:spLocks/>
            </p:cNvSpPr>
            <p:nvPr/>
          </p:nvSpPr>
          <p:spPr bwMode="auto">
            <a:xfrm>
              <a:off x="959" y="1008"/>
              <a:ext cx="150" cy="61"/>
            </a:xfrm>
            <a:custGeom>
              <a:avLst/>
              <a:gdLst>
                <a:gd name="T0" fmla="*/ 65 w 149"/>
                <a:gd name="T1" fmla="*/ 46 h 54"/>
                <a:gd name="T2" fmla="*/ 41 w 149"/>
                <a:gd name="T3" fmla="*/ 61 h 54"/>
                <a:gd name="T4" fmla="*/ 12 w 149"/>
                <a:gd name="T5" fmla="*/ 69 h 54"/>
                <a:gd name="T6" fmla="*/ 6 w 149"/>
                <a:gd name="T7" fmla="*/ 53 h 54"/>
                <a:gd name="T8" fmla="*/ 0 w 149"/>
                <a:gd name="T9" fmla="*/ 46 h 54"/>
                <a:gd name="T10" fmla="*/ 18 w 149"/>
                <a:gd name="T11" fmla="*/ 31 h 54"/>
                <a:gd name="T12" fmla="*/ 30 w 149"/>
                <a:gd name="T13" fmla="*/ 23 h 54"/>
                <a:gd name="T14" fmla="*/ 53 w 149"/>
                <a:gd name="T15" fmla="*/ 8 h 54"/>
                <a:gd name="T16" fmla="*/ 53 w 149"/>
                <a:gd name="T17" fmla="*/ 0 h 54"/>
                <a:gd name="T18" fmla="*/ 103 w 149"/>
                <a:gd name="T19" fmla="*/ 0 h 54"/>
                <a:gd name="T20" fmla="*/ 115 w 149"/>
                <a:gd name="T21" fmla="*/ 8 h 54"/>
                <a:gd name="T22" fmla="*/ 115 w 149"/>
                <a:gd name="T23" fmla="*/ 8 h 54"/>
                <a:gd name="T24" fmla="*/ 145 w 149"/>
                <a:gd name="T25" fmla="*/ 0 h 54"/>
                <a:gd name="T26" fmla="*/ 151 w 149"/>
                <a:gd name="T27" fmla="*/ 16 h 54"/>
                <a:gd name="T28" fmla="*/ 121 w 149"/>
                <a:gd name="T29" fmla="*/ 31 h 54"/>
                <a:gd name="T30" fmla="*/ 85 w 149"/>
                <a:gd name="T31" fmla="*/ 38 h 54"/>
                <a:gd name="T32" fmla="*/ 65 w 149"/>
                <a:gd name="T33" fmla="*/ 46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9" name="Freeform 4481"/>
            <p:cNvSpPr>
              <a:spLocks/>
            </p:cNvSpPr>
            <p:nvPr/>
          </p:nvSpPr>
          <p:spPr bwMode="auto">
            <a:xfrm>
              <a:off x="1594" y="1466"/>
              <a:ext cx="104" cy="102"/>
            </a:xfrm>
            <a:custGeom>
              <a:avLst/>
              <a:gdLst>
                <a:gd name="T0" fmla="*/ 57 w 101"/>
                <a:gd name="T1" fmla="*/ 93 h 90"/>
                <a:gd name="T2" fmla="*/ 57 w 101"/>
                <a:gd name="T3" fmla="*/ 93 h 90"/>
                <a:gd name="T4" fmla="*/ 26 w 101"/>
                <a:gd name="T5" fmla="*/ 93 h 90"/>
                <a:gd name="T6" fmla="*/ 0 w 101"/>
                <a:gd name="T7" fmla="*/ 93 h 90"/>
                <a:gd name="T8" fmla="*/ 6 w 101"/>
                <a:gd name="T9" fmla="*/ 85 h 90"/>
                <a:gd name="T10" fmla="*/ 20 w 101"/>
                <a:gd name="T11" fmla="*/ 69 h 90"/>
                <a:gd name="T12" fmla="*/ 6 w 101"/>
                <a:gd name="T13" fmla="*/ 69 h 90"/>
                <a:gd name="T14" fmla="*/ 12 w 101"/>
                <a:gd name="T15" fmla="*/ 69 h 90"/>
                <a:gd name="T16" fmla="*/ 26 w 101"/>
                <a:gd name="T17" fmla="*/ 54 h 90"/>
                <a:gd name="T18" fmla="*/ 26 w 101"/>
                <a:gd name="T19" fmla="*/ 61 h 90"/>
                <a:gd name="T20" fmla="*/ 32 w 101"/>
                <a:gd name="T21" fmla="*/ 54 h 90"/>
                <a:gd name="T22" fmla="*/ 26 w 101"/>
                <a:gd name="T23" fmla="*/ 46 h 90"/>
                <a:gd name="T24" fmla="*/ 32 w 101"/>
                <a:gd name="T25" fmla="*/ 46 h 90"/>
                <a:gd name="T26" fmla="*/ 50 w 101"/>
                <a:gd name="T27" fmla="*/ 16 h 90"/>
                <a:gd name="T28" fmla="*/ 69 w 101"/>
                <a:gd name="T29" fmla="*/ 0 h 90"/>
                <a:gd name="T30" fmla="*/ 75 w 101"/>
                <a:gd name="T31" fmla="*/ 0 h 90"/>
                <a:gd name="T32" fmla="*/ 81 w 101"/>
                <a:gd name="T33" fmla="*/ 0 h 90"/>
                <a:gd name="T34" fmla="*/ 75 w 101"/>
                <a:gd name="T35" fmla="*/ 0 h 90"/>
                <a:gd name="T36" fmla="*/ 75 w 101"/>
                <a:gd name="T37" fmla="*/ 8 h 90"/>
                <a:gd name="T38" fmla="*/ 69 w 101"/>
                <a:gd name="T39" fmla="*/ 16 h 90"/>
                <a:gd name="T40" fmla="*/ 50 w 101"/>
                <a:gd name="T41" fmla="*/ 46 h 90"/>
                <a:gd name="T42" fmla="*/ 63 w 101"/>
                <a:gd name="T43" fmla="*/ 31 h 90"/>
                <a:gd name="T44" fmla="*/ 63 w 101"/>
                <a:gd name="T45" fmla="*/ 39 h 90"/>
                <a:gd name="T46" fmla="*/ 75 w 101"/>
                <a:gd name="T47" fmla="*/ 39 h 90"/>
                <a:gd name="T48" fmla="*/ 63 w 101"/>
                <a:gd name="T49" fmla="*/ 46 h 90"/>
                <a:gd name="T50" fmla="*/ 63 w 101"/>
                <a:gd name="T51" fmla="*/ 46 h 90"/>
                <a:gd name="T52" fmla="*/ 75 w 101"/>
                <a:gd name="T53" fmla="*/ 46 h 90"/>
                <a:gd name="T54" fmla="*/ 69 w 101"/>
                <a:gd name="T55" fmla="*/ 54 h 90"/>
                <a:gd name="T56" fmla="*/ 88 w 101"/>
                <a:gd name="T57" fmla="*/ 46 h 90"/>
                <a:gd name="T58" fmla="*/ 88 w 101"/>
                <a:gd name="T59" fmla="*/ 54 h 90"/>
                <a:gd name="T60" fmla="*/ 101 w 101"/>
                <a:gd name="T61" fmla="*/ 54 h 90"/>
                <a:gd name="T62" fmla="*/ 88 w 101"/>
                <a:gd name="T63" fmla="*/ 61 h 90"/>
                <a:gd name="T64" fmla="*/ 95 w 101"/>
                <a:gd name="T65" fmla="*/ 69 h 90"/>
                <a:gd name="T66" fmla="*/ 88 w 101"/>
                <a:gd name="T67" fmla="*/ 77 h 90"/>
                <a:gd name="T68" fmla="*/ 107 w 101"/>
                <a:gd name="T69" fmla="*/ 69 h 90"/>
                <a:gd name="T70" fmla="*/ 88 w 101"/>
                <a:gd name="T71" fmla="*/ 85 h 90"/>
                <a:gd name="T72" fmla="*/ 88 w 101"/>
                <a:gd name="T73" fmla="*/ 85 h 90"/>
                <a:gd name="T74" fmla="*/ 88 w 101"/>
                <a:gd name="T75" fmla="*/ 85 h 90"/>
                <a:gd name="T76" fmla="*/ 88 w 101"/>
                <a:gd name="T77" fmla="*/ 93 h 90"/>
                <a:gd name="T78" fmla="*/ 107 w 101"/>
                <a:gd name="T79" fmla="*/ 77 h 90"/>
                <a:gd name="T80" fmla="*/ 101 w 101"/>
                <a:gd name="T81" fmla="*/ 93 h 90"/>
                <a:gd name="T82" fmla="*/ 107 w 101"/>
                <a:gd name="T83" fmla="*/ 93 h 90"/>
                <a:gd name="T84" fmla="*/ 107 w 101"/>
                <a:gd name="T85" fmla="*/ 93 h 90"/>
                <a:gd name="T86" fmla="*/ 95 w 101"/>
                <a:gd name="T87" fmla="*/ 116 h 90"/>
                <a:gd name="T88" fmla="*/ 88 w 101"/>
                <a:gd name="T89" fmla="*/ 116 h 90"/>
                <a:gd name="T90" fmla="*/ 88 w 101"/>
                <a:gd name="T91" fmla="*/ 108 h 90"/>
                <a:gd name="T92" fmla="*/ 75 w 101"/>
                <a:gd name="T93" fmla="*/ 116 h 90"/>
                <a:gd name="T94" fmla="*/ 88 w 101"/>
                <a:gd name="T95" fmla="*/ 93 h 90"/>
                <a:gd name="T96" fmla="*/ 81 w 101"/>
                <a:gd name="T97" fmla="*/ 85 h 90"/>
                <a:gd name="T98" fmla="*/ 75 w 101"/>
                <a:gd name="T99" fmla="*/ 100 h 90"/>
                <a:gd name="T100" fmla="*/ 75 w 101"/>
                <a:gd name="T101" fmla="*/ 93 h 90"/>
                <a:gd name="T102" fmla="*/ 50 w 101"/>
                <a:gd name="T103" fmla="*/ 116 h 90"/>
                <a:gd name="T104" fmla="*/ 50 w 101"/>
                <a:gd name="T105" fmla="*/ 108 h 90"/>
                <a:gd name="T106" fmla="*/ 69 w 101"/>
                <a:gd name="T107" fmla="*/ 93 h 90"/>
                <a:gd name="T108" fmla="*/ 69 w 101"/>
                <a:gd name="T109" fmla="*/ 93 h 90"/>
                <a:gd name="T110" fmla="*/ 69 w 101"/>
                <a:gd name="T111" fmla="*/ 93 h 90"/>
                <a:gd name="T112" fmla="*/ 63 w 101"/>
                <a:gd name="T113" fmla="*/ 93 h 90"/>
                <a:gd name="T114" fmla="*/ 57 w 101"/>
                <a:gd name="T115" fmla="*/ 100 h 90"/>
                <a:gd name="T116" fmla="*/ 50 w 101"/>
                <a:gd name="T117" fmla="*/ 100 h 90"/>
                <a:gd name="T118" fmla="*/ 57 w 101"/>
                <a:gd name="T119" fmla="*/ 93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0" name="Freeform 4482"/>
            <p:cNvSpPr>
              <a:spLocks/>
            </p:cNvSpPr>
            <p:nvPr/>
          </p:nvSpPr>
          <p:spPr bwMode="auto">
            <a:xfrm>
              <a:off x="1394" y="967"/>
              <a:ext cx="183" cy="34"/>
            </a:xfrm>
            <a:custGeom>
              <a:avLst/>
              <a:gdLst>
                <a:gd name="T0" fmla="*/ 74 w 180"/>
                <a:gd name="T1" fmla="*/ 16 h 30"/>
                <a:gd name="T2" fmla="*/ 56 w 180"/>
                <a:gd name="T3" fmla="*/ 8 h 30"/>
                <a:gd name="T4" fmla="*/ 80 w 180"/>
                <a:gd name="T5" fmla="*/ 8 h 30"/>
                <a:gd name="T6" fmla="*/ 32 w 180"/>
                <a:gd name="T7" fmla="*/ 8 h 30"/>
                <a:gd name="T8" fmla="*/ 44 w 180"/>
                <a:gd name="T9" fmla="*/ 0 h 30"/>
                <a:gd name="T10" fmla="*/ 0 w 180"/>
                <a:gd name="T11" fmla="*/ 0 h 30"/>
                <a:gd name="T12" fmla="*/ 38 w 180"/>
                <a:gd name="T13" fmla="*/ 8 h 30"/>
                <a:gd name="T14" fmla="*/ 32 w 180"/>
                <a:gd name="T15" fmla="*/ 23 h 30"/>
                <a:gd name="T16" fmla="*/ 24 w 180"/>
                <a:gd name="T17" fmla="*/ 39 h 30"/>
                <a:gd name="T18" fmla="*/ 62 w 180"/>
                <a:gd name="T19" fmla="*/ 39 h 30"/>
                <a:gd name="T20" fmla="*/ 100 w 180"/>
                <a:gd name="T21" fmla="*/ 39 h 30"/>
                <a:gd name="T22" fmla="*/ 142 w 180"/>
                <a:gd name="T23" fmla="*/ 39 h 30"/>
                <a:gd name="T24" fmla="*/ 180 w 180"/>
                <a:gd name="T25" fmla="*/ 39 h 30"/>
                <a:gd name="T26" fmla="*/ 186 w 180"/>
                <a:gd name="T27" fmla="*/ 23 h 30"/>
                <a:gd name="T28" fmla="*/ 156 w 180"/>
                <a:gd name="T29" fmla="*/ 16 h 30"/>
                <a:gd name="T30" fmla="*/ 74 w 180"/>
                <a:gd name="T31" fmla="*/ 16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1" name="Freeform 4483"/>
            <p:cNvSpPr>
              <a:spLocks/>
            </p:cNvSpPr>
            <p:nvPr/>
          </p:nvSpPr>
          <p:spPr bwMode="auto">
            <a:xfrm>
              <a:off x="1456" y="900"/>
              <a:ext cx="115" cy="40"/>
            </a:xfrm>
            <a:custGeom>
              <a:avLst/>
              <a:gdLst>
                <a:gd name="T0" fmla="*/ 24 w 114"/>
                <a:gd name="T1" fmla="*/ 14 h 36"/>
                <a:gd name="T2" fmla="*/ 18 w 114"/>
                <a:gd name="T3" fmla="*/ 8 h 36"/>
                <a:gd name="T4" fmla="*/ 54 w 114"/>
                <a:gd name="T5" fmla="*/ 0 h 36"/>
                <a:gd name="T6" fmla="*/ 104 w 114"/>
                <a:gd name="T7" fmla="*/ 8 h 36"/>
                <a:gd name="T8" fmla="*/ 92 w 114"/>
                <a:gd name="T9" fmla="*/ 22 h 36"/>
                <a:gd name="T10" fmla="*/ 116 w 114"/>
                <a:gd name="T11" fmla="*/ 30 h 36"/>
                <a:gd name="T12" fmla="*/ 74 w 114"/>
                <a:gd name="T13" fmla="*/ 37 h 36"/>
                <a:gd name="T14" fmla="*/ 54 w 114"/>
                <a:gd name="T15" fmla="*/ 44 h 36"/>
                <a:gd name="T16" fmla="*/ 48 w 114"/>
                <a:gd name="T17" fmla="*/ 37 h 36"/>
                <a:gd name="T18" fmla="*/ 48 w 114"/>
                <a:gd name="T19" fmla="*/ 44 h 36"/>
                <a:gd name="T20" fmla="*/ 6 w 114"/>
                <a:gd name="T21" fmla="*/ 37 h 36"/>
                <a:gd name="T22" fmla="*/ 54 w 114"/>
                <a:gd name="T23" fmla="*/ 30 h 36"/>
                <a:gd name="T24" fmla="*/ 0 w 114"/>
                <a:gd name="T25" fmla="*/ 22 h 36"/>
                <a:gd name="T26" fmla="*/ 24 w 114"/>
                <a:gd name="T27" fmla="*/ 1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2" name="Freeform 4484"/>
            <p:cNvSpPr>
              <a:spLocks/>
            </p:cNvSpPr>
            <p:nvPr/>
          </p:nvSpPr>
          <p:spPr bwMode="auto">
            <a:xfrm>
              <a:off x="1116" y="967"/>
              <a:ext cx="157" cy="41"/>
            </a:xfrm>
            <a:custGeom>
              <a:avLst/>
              <a:gdLst>
                <a:gd name="T0" fmla="*/ 42 w 156"/>
                <a:gd name="T1" fmla="*/ 47 h 36"/>
                <a:gd name="T2" fmla="*/ 30 w 156"/>
                <a:gd name="T3" fmla="*/ 39 h 36"/>
                <a:gd name="T4" fmla="*/ 80 w 156"/>
                <a:gd name="T5" fmla="*/ 31 h 36"/>
                <a:gd name="T6" fmla="*/ 42 w 156"/>
                <a:gd name="T7" fmla="*/ 31 h 36"/>
                <a:gd name="T8" fmla="*/ 0 w 156"/>
                <a:gd name="T9" fmla="*/ 31 h 36"/>
                <a:gd name="T10" fmla="*/ 42 w 156"/>
                <a:gd name="T11" fmla="*/ 24 h 36"/>
                <a:gd name="T12" fmla="*/ 24 w 156"/>
                <a:gd name="T13" fmla="*/ 16 h 36"/>
                <a:gd name="T14" fmla="*/ 48 w 156"/>
                <a:gd name="T15" fmla="*/ 16 h 36"/>
                <a:gd name="T16" fmla="*/ 36 w 156"/>
                <a:gd name="T17" fmla="*/ 8 h 36"/>
                <a:gd name="T18" fmla="*/ 80 w 156"/>
                <a:gd name="T19" fmla="*/ 16 h 36"/>
                <a:gd name="T20" fmla="*/ 110 w 156"/>
                <a:gd name="T21" fmla="*/ 24 h 36"/>
                <a:gd name="T22" fmla="*/ 116 w 156"/>
                <a:gd name="T23" fmla="*/ 8 h 36"/>
                <a:gd name="T24" fmla="*/ 140 w 156"/>
                <a:gd name="T25" fmla="*/ 0 h 36"/>
                <a:gd name="T26" fmla="*/ 128 w 156"/>
                <a:gd name="T27" fmla="*/ 16 h 36"/>
                <a:gd name="T28" fmla="*/ 158 w 156"/>
                <a:gd name="T29" fmla="*/ 16 h 36"/>
                <a:gd name="T30" fmla="*/ 134 w 156"/>
                <a:gd name="T31" fmla="*/ 31 h 36"/>
                <a:gd name="T32" fmla="*/ 116 w 156"/>
                <a:gd name="T33" fmla="*/ 31 h 36"/>
                <a:gd name="T34" fmla="*/ 42 w 156"/>
                <a:gd name="T35" fmla="*/ 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3" name="Freeform 4485"/>
            <p:cNvSpPr>
              <a:spLocks/>
            </p:cNvSpPr>
            <p:nvPr/>
          </p:nvSpPr>
          <p:spPr bwMode="auto">
            <a:xfrm>
              <a:off x="1328" y="1170"/>
              <a:ext cx="96" cy="53"/>
            </a:xfrm>
            <a:custGeom>
              <a:avLst/>
              <a:gdLst>
                <a:gd name="T0" fmla="*/ 66 w 96"/>
                <a:gd name="T1" fmla="*/ 44 h 47"/>
                <a:gd name="T2" fmla="*/ 60 w 96"/>
                <a:gd name="T3" fmla="*/ 37 h 47"/>
                <a:gd name="T4" fmla="*/ 60 w 96"/>
                <a:gd name="T5" fmla="*/ 37 h 47"/>
                <a:gd name="T6" fmla="*/ 54 w 96"/>
                <a:gd name="T7" fmla="*/ 37 h 47"/>
                <a:gd name="T8" fmla="*/ 18 w 96"/>
                <a:gd name="T9" fmla="*/ 60 h 47"/>
                <a:gd name="T10" fmla="*/ 18 w 96"/>
                <a:gd name="T11" fmla="*/ 44 h 47"/>
                <a:gd name="T12" fmla="*/ 0 w 96"/>
                <a:gd name="T13" fmla="*/ 44 h 47"/>
                <a:gd name="T14" fmla="*/ 18 w 96"/>
                <a:gd name="T15" fmla="*/ 29 h 47"/>
                <a:gd name="T16" fmla="*/ 30 w 96"/>
                <a:gd name="T17" fmla="*/ 16 h 47"/>
                <a:gd name="T18" fmla="*/ 42 w 96"/>
                <a:gd name="T19" fmla="*/ 0 h 47"/>
                <a:gd name="T20" fmla="*/ 54 w 96"/>
                <a:gd name="T21" fmla="*/ 0 h 47"/>
                <a:gd name="T22" fmla="*/ 48 w 96"/>
                <a:gd name="T23" fmla="*/ 8 h 47"/>
                <a:gd name="T24" fmla="*/ 60 w 96"/>
                <a:gd name="T25" fmla="*/ 8 h 47"/>
                <a:gd name="T26" fmla="*/ 84 w 96"/>
                <a:gd name="T27" fmla="*/ 29 h 47"/>
                <a:gd name="T28" fmla="*/ 72 w 96"/>
                <a:gd name="T29" fmla="*/ 37 h 47"/>
                <a:gd name="T30" fmla="*/ 96 w 96"/>
                <a:gd name="T31" fmla="*/ 37 h 47"/>
                <a:gd name="T32" fmla="*/ 96 w 96"/>
                <a:gd name="T33" fmla="*/ 44 h 47"/>
                <a:gd name="T34" fmla="*/ 78 w 96"/>
                <a:gd name="T35" fmla="*/ 52 h 47"/>
                <a:gd name="T36" fmla="*/ 66 w 96"/>
                <a:gd name="T37" fmla="*/ 44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4" name="Freeform 4486"/>
            <p:cNvSpPr>
              <a:spLocks/>
            </p:cNvSpPr>
            <p:nvPr/>
          </p:nvSpPr>
          <p:spPr bwMode="auto">
            <a:xfrm>
              <a:off x="1255" y="1021"/>
              <a:ext cx="84" cy="41"/>
            </a:xfrm>
            <a:custGeom>
              <a:avLst/>
              <a:gdLst>
                <a:gd name="T0" fmla="*/ 85 w 83"/>
                <a:gd name="T1" fmla="*/ 0 h 36"/>
                <a:gd name="T2" fmla="*/ 36 w 83"/>
                <a:gd name="T3" fmla="*/ 0 h 36"/>
                <a:gd name="T4" fmla="*/ 44 w 83"/>
                <a:gd name="T5" fmla="*/ 8 h 36"/>
                <a:gd name="T6" fmla="*/ 30 w 83"/>
                <a:gd name="T7" fmla="*/ 16 h 36"/>
                <a:gd name="T8" fmla="*/ 0 w 83"/>
                <a:gd name="T9" fmla="*/ 16 h 36"/>
                <a:gd name="T10" fmla="*/ 18 w 83"/>
                <a:gd name="T11" fmla="*/ 31 h 36"/>
                <a:gd name="T12" fmla="*/ 36 w 83"/>
                <a:gd name="T13" fmla="*/ 47 h 36"/>
                <a:gd name="T14" fmla="*/ 36 w 83"/>
                <a:gd name="T15" fmla="*/ 39 h 36"/>
                <a:gd name="T16" fmla="*/ 62 w 83"/>
                <a:gd name="T17" fmla="*/ 39 h 36"/>
                <a:gd name="T18" fmla="*/ 73 w 83"/>
                <a:gd name="T19" fmla="*/ 16 h 36"/>
                <a:gd name="T20" fmla="*/ 85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5" name="Freeform 4487"/>
            <p:cNvSpPr>
              <a:spLocks/>
            </p:cNvSpPr>
            <p:nvPr/>
          </p:nvSpPr>
          <p:spPr bwMode="auto">
            <a:xfrm>
              <a:off x="1334" y="1015"/>
              <a:ext cx="90" cy="33"/>
            </a:xfrm>
            <a:custGeom>
              <a:avLst/>
              <a:gdLst>
                <a:gd name="T0" fmla="*/ 54 w 90"/>
                <a:gd name="T1" fmla="*/ 22 h 30"/>
                <a:gd name="T2" fmla="*/ 24 w 90"/>
                <a:gd name="T3" fmla="*/ 22 h 30"/>
                <a:gd name="T4" fmla="*/ 30 w 90"/>
                <a:gd name="T5" fmla="*/ 29 h 30"/>
                <a:gd name="T6" fmla="*/ 18 w 90"/>
                <a:gd name="T7" fmla="*/ 36 h 30"/>
                <a:gd name="T8" fmla="*/ 0 w 90"/>
                <a:gd name="T9" fmla="*/ 36 h 30"/>
                <a:gd name="T10" fmla="*/ 6 w 90"/>
                <a:gd name="T11" fmla="*/ 36 h 30"/>
                <a:gd name="T12" fmla="*/ 18 w 90"/>
                <a:gd name="T13" fmla="*/ 8 h 30"/>
                <a:gd name="T14" fmla="*/ 30 w 90"/>
                <a:gd name="T15" fmla="*/ 8 h 30"/>
                <a:gd name="T16" fmla="*/ 30 w 90"/>
                <a:gd name="T17" fmla="*/ 0 h 30"/>
                <a:gd name="T18" fmla="*/ 42 w 90"/>
                <a:gd name="T19" fmla="*/ 0 h 30"/>
                <a:gd name="T20" fmla="*/ 90 w 90"/>
                <a:gd name="T21" fmla="*/ 0 h 30"/>
                <a:gd name="T22" fmla="*/ 78 w 90"/>
                <a:gd name="T23" fmla="*/ 8 h 30"/>
                <a:gd name="T24" fmla="*/ 54 w 90"/>
                <a:gd name="T25" fmla="*/ 2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6" name="Freeform 4488"/>
            <p:cNvSpPr>
              <a:spLocks/>
            </p:cNvSpPr>
            <p:nvPr/>
          </p:nvSpPr>
          <p:spPr bwMode="auto">
            <a:xfrm>
              <a:off x="546" y="1480"/>
              <a:ext cx="48" cy="54"/>
            </a:xfrm>
            <a:custGeom>
              <a:avLst/>
              <a:gdLst>
                <a:gd name="T0" fmla="*/ 36 w 48"/>
                <a:gd name="T1" fmla="*/ 38 h 48"/>
                <a:gd name="T2" fmla="*/ 30 w 48"/>
                <a:gd name="T3" fmla="*/ 46 h 48"/>
                <a:gd name="T4" fmla="*/ 18 w 48"/>
                <a:gd name="T5" fmla="*/ 38 h 48"/>
                <a:gd name="T6" fmla="*/ 24 w 48"/>
                <a:gd name="T7" fmla="*/ 38 h 48"/>
                <a:gd name="T8" fmla="*/ 18 w 48"/>
                <a:gd name="T9" fmla="*/ 38 h 48"/>
                <a:gd name="T10" fmla="*/ 12 w 48"/>
                <a:gd name="T11" fmla="*/ 30 h 48"/>
                <a:gd name="T12" fmla="*/ 24 w 48"/>
                <a:gd name="T13" fmla="*/ 30 h 48"/>
                <a:gd name="T14" fmla="*/ 12 w 48"/>
                <a:gd name="T15" fmla="*/ 23 h 48"/>
                <a:gd name="T16" fmla="*/ 12 w 48"/>
                <a:gd name="T17" fmla="*/ 16 h 48"/>
                <a:gd name="T18" fmla="*/ 6 w 48"/>
                <a:gd name="T19" fmla="*/ 16 h 48"/>
                <a:gd name="T20" fmla="*/ 6 w 48"/>
                <a:gd name="T21" fmla="*/ 8 h 48"/>
                <a:gd name="T22" fmla="*/ 12 w 48"/>
                <a:gd name="T23" fmla="*/ 8 h 48"/>
                <a:gd name="T24" fmla="*/ 6 w 48"/>
                <a:gd name="T25" fmla="*/ 8 h 48"/>
                <a:gd name="T26" fmla="*/ 0 w 48"/>
                <a:gd name="T27" fmla="*/ 0 h 48"/>
                <a:gd name="T28" fmla="*/ 36 w 48"/>
                <a:gd name="T29" fmla="*/ 8 h 48"/>
                <a:gd name="T30" fmla="*/ 42 w 48"/>
                <a:gd name="T31" fmla="*/ 23 h 48"/>
                <a:gd name="T32" fmla="*/ 48 w 48"/>
                <a:gd name="T33" fmla="*/ 38 h 48"/>
                <a:gd name="T34" fmla="*/ 48 w 48"/>
                <a:gd name="T35" fmla="*/ 53 h 48"/>
                <a:gd name="T36" fmla="*/ 48 w 48"/>
                <a:gd name="T37" fmla="*/ 61 h 48"/>
                <a:gd name="T38" fmla="*/ 24 w 48"/>
                <a:gd name="T39" fmla="*/ 46 h 48"/>
                <a:gd name="T40" fmla="*/ 36 w 48"/>
                <a:gd name="T41" fmla="*/ 38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7" name="Freeform 4489"/>
            <p:cNvSpPr>
              <a:spLocks/>
            </p:cNvSpPr>
            <p:nvPr/>
          </p:nvSpPr>
          <p:spPr bwMode="auto">
            <a:xfrm>
              <a:off x="1073" y="954"/>
              <a:ext cx="115" cy="27"/>
            </a:xfrm>
            <a:custGeom>
              <a:avLst/>
              <a:gdLst>
                <a:gd name="T0" fmla="*/ 74 w 114"/>
                <a:gd name="T1" fmla="*/ 16 h 24"/>
                <a:gd name="T2" fmla="*/ 74 w 114"/>
                <a:gd name="T3" fmla="*/ 16 h 24"/>
                <a:gd name="T4" fmla="*/ 62 w 114"/>
                <a:gd name="T5" fmla="*/ 23 h 24"/>
                <a:gd name="T6" fmla="*/ 42 w 114"/>
                <a:gd name="T7" fmla="*/ 23 h 24"/>
                <a:gd name="T8" fmla="*/ 42 w 114"/>
                <a:gd name="T9" fmla="*/ 23 h 24"/>
                <a:gd name="T10" fmla="*/ 36 w 114"/>
                <a:gd name="T11" fmla="*/ 30 h 24"/>
                <a:gd name="T12" fmla="*/ 24 w 114"/>
                <a:gd name="T13" fmla="*/ 30 h 24"/>
                <a:gd name="T14" fmla="*/ 24 w 114"/>
                <a:gd name="T15" fmla="*/ 23 h 24"/>
                <a:gd name="T16" fmla="*/ 12 w 114"/>
                <a:gd name="T17" fmla="*/ 30 h 24"/>
                <a:gd name="T18" fmla="*/ 0 w 114"/>
                <a:gd name="T19" fmla="*/ 30 h 24"/>
                <a:gd name="T20" fmla="*/ 12 w 114"/>
                <a:gd name="T21" fmla="*/ 23 h 24"/>
                <a:gd name="T22" fmla="*/ 48 w 114"/>
                <a:gd name="T23" fmla="*/ 16 h 24"/>
                <a:gd name="T24" fmla="*/ 80 w 114"/>
                <a:gd name="T25" fmla="*/ 0 h 24"/>
                <a:gd name="T26" fmla="*/ 98 w 114"/>
                <a:gd name="T27" fmla="*/ 0 h 24"/>
                <a:gd name="T28" fmla="*/ 116 w 114"/>
                <a:gd name="T29" fmla="*/ 8 h 24"/>
                <a:gd name="T30" fmla="*/ 104 w 114"/>
                <a:gd name="T31" fmla="*/ 8 h 24"/>
                <a:gd name="T32" fmla="*/ 104 w 114"/>
                <a:gd name="T33" fmla="*/ 16 h 24"/>
                <a:gd name="T34" fmla="*/ 98 w 114"/>
                <a:gd name="T35" fmla="*/ 16 h 24"/>
                <a:gd name="T36" fmla="*/ 80 w 114"/>
                <a:gd name="T37" fmla="*/ 23 h 24"/>
                <a:gd name="T38" fmla="*/ 74 w 114"/>
                <a:gd name="T39" fmla="*/ 23 h 24"/>
                <a:gd name="T40" fmla="*/ 74 w 114"/>
                <a:gd name="T41" fmla="*/ 16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8" name="Freeform 4490"/>
            <p:cNvSpPr>
              <a:spLocks/>
            </p:cNvSpPr>
            <p:nvPr/>
          </p:nvSpPr>
          <p:spPr bwMode="auto">
            <a:xfrm>
              <a:off x="1304" y="967"/>
              <a:ext cx="72" cy="27"/>
            </a:xfrm>
            <a:custGeom>
              <a:avLst/>
              <a:gdLst>
                <a:gd name="T0" fmla="*/ 35 w 71"/>
                <a:gd name="T1" fmla="*/ 8 h 24"/>
                <a:gd name="T2" fmla="*/ 23 w 71"/>
                <a:gd name="T3" fmla="*/ 8 h 24"/>
                <a:gd name="T4" fmla="*/ 29 w 71"/>
                <a:gd name="T5" fmla="*/ 8 h 24"/>
                <a:gd name="T6" fmla="*/ 17 w 71"/>
                <a:gd name="T7" fmla="*/ 16 h 24"/>
                <a:gd name="T8" fmla="*/ 17 w 71"/>
                <a:gd name="T9" fmla="*/ 16 h 24"/>
                <a:gd name="T10" fmla="*/ 17 w 71"/>
                <a:gd name="T11" fmla="*/ 16 h 24"/>
                <a:gd name="T12" fmla="*/ 0 w 71"/>
                <a:gd name="T13" fmla="*/ 23 h 24"/>
                <a:gd name="T14" fmla="*/ 49 w 71"/>
                <a:gd name="T15" fmla="*/ 23 h 24"/>
                <a:gd name="T16" fmla="*/ 17 w 71"/>
                <a:gd name="T17" fmla="*/ 23 h 24"/>
                <a:gd name="T18" fmla="*/ 17 w 71"/>
                <a:gd name="T19" fmla="*/ 30 h 24"/>
                <a:gd name="T20" fmla="*/ 43 w 71"/>
                <a:gd name="T21" fmla="*/ 30 h 24"/>
                <a:gd name="T22" fmla="*/ 49 w 71"/>
                <a:gd name="T23" fmla="*/ 30 h 24"/>
                <a:gd name="T24" fmla="*/ 49 w 71"/>
                <a:gd name="T25" fmla="*/ 23 h 24"/>
                <a:gd name="T26" fmla="*/ 61 w 71"/>
                <a:gd name="T27" fmla="*/ 23 h 24"/>
                <a:gd name="T28" fmla="*/ 67 w 71"/>
                <a:gd name="T29" fmla="*/ 23 h 24"/>
                <a:gd name="T30" fmla="*/ 61 w 71"/>
                <a:gd name="T31" fmla="*/ 16 h 24"/>
                <a:gd name="T32" fmla="*/ 73 w 71"/>
                <a:gd name="T33" fmla="*/ 8 h 24"/>
                <a:gd name="T34" fmla="*/ 67 w 71"/>
                <a:gd name="T35" fmla="*/ 0 h 24"/>
                <a:gd name="T36" fmla="*/ 55 w 71"/>
                <a:gd name="T37" fmla="*/ 8 h 24"/>
                <a:gd name="T38" fmla="*/ 35 w 71"/>
                <a:gd name="T39" fmla="*/ 8 h 24"/>
                <a:gd name="T40" fmla="*/ 43 w 71"/>
                <a:gd name="T41" fmla="*/ 8 h 24"/>
                <a:gd name="T42" fmla="*/ 35 w 71"/>
                <a:gd name="T43" fmla="*/ 16 h 24"/>
                <a:gd name="T44" fmla="*/ 35 w 71"/>
                <a:gd name="T45" fmla="*/ 8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9" name="Freeform 4491"/>
            <p:cNvSpPr>
              <a:spLocks/>
            </p:cNvSpPr>
            <p:nvPr/>
          </p:nvSpPr>
          <p:spPr bwMode="auto">
            <a:xfrm>
              <a:off x="1334" y="927"/>
              <a:ext cx="60" cy="20"/>
            </a:xfrm>
            <a:custGeom>
              <a:avLst/>
              <a:gdLst>
                <a:gd name="T0" fmla="*/ 36 w 60"/>
                <a:gd name="T1" fmla="*/ 8 h 18"/>
                <a:gd name="T2" fmla="*/ 36 w 60"/>
                <a:gd name="T3" fmla="*/ 0 h 18"/>
                <a:gd name="T4" fmla="*/ 54 w 60"/>
                <a:gd name="T5" fmla="*/ 8 h 18"/>
                <a:gd name="T6" fmla="*/ 54 w 60"/>
                <a:gd name="T7" fmla="*/ 8 h 18"/>
                <a:gd name="T8" fmla="*/ 54 w 60"/>
                <a:gd name="T9" fmla="*/ 14 h 18"/>
                <a:gd name="T10" fmla="*/ 60 w 60"/>
                <a:gd name="T11" fmla="*/ 22 h 18"/>
                <a:gd name="T12" fmla="*/ 42 w 60"/>
                <a:gd name="T13" fmla="*/ 22 h 18"/>
                <a:gd name="T14" fmla="*/ 24 w 60"/>
                <a:gd name="T15" fmla="*/ 14 h 18"/>
                <a:gd name="T16" fmla="*/ 0 w 60"/>
                <a:gd name="T17" fmla="*/ 14 h 18"/>
                <a:gd name="T18" fmla="*/ 6 w 60"/>
                <a:gd name="T19" fmla="*/ 8 h 18"/>
                <a:gd name="T20" fmla="*/ 18 w 60"/>
                <a:gd name="T21" fmla="*/ 8 h 18"/>
                <a:gd name="T22" fmla="*/ 18 w 60"/>
                <a:gd name="T23" fmla="*/ 8 h 18"/>
                <a:gd name="T24" fmla="*/ 6 w 60"/>
                <a:gd name="T25" fmla="*/ 8 h 18"/>
                <a:gd name="T26" fmla="*/ 6 w 60"/>
                <a:gd name="T27" fmla="*/ 0 h 18"/>
                <a:gd name="T28" fmla="*/ 36 w 60"/>
                <a:gd name="T29" fmla="*/ 0 h 18"/>
                <a:gd name="T30" fmla="*/ 36 w 60"/>
                <a:gd name="T31" fmla="*/ 8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0" name="Freeform 4492"/>
            <p:cNvSpPr>
              <a:spLocks/>
            </p:cNvSpPr>
            <p:nvPr/>
          </p:nvSpPr>
          <p:spPr bwMode="auto">
            <a:xfrm>
              <a:off x="1231" y="1089"/>
              <a:ext cx="62" cy="27"/>
            </a:xfrm>
            <a:custGeom>
              <a:avLst/>
              <a:gdLst>
                <a:gd name="T0" fmla="*/ 52 w 60"/>
                <a:gd name="T1" fmla="*/ 16 h 24"/>
                <a:gd name="T2" fmla="*/ 52 w 60"/>
                <a:gd name="T3" fmla="*/ 16 h 24"/>
                <a:gd name="T4" fmla="*/ 38 w 60"/>
                <a:gd name="T5" fmla="*/ 0 h 24"/>
                <a:gd name="T6" fmla="*/ 32 w 60"/>
                <a:gd name="T7" fmla="*/ 8 h 24"/>
                <a:gd name="T8" fmla="*/ 26 w 60"/>
                <a:gd name="T9" fmla="*/ 8 h 24"/>
                <a:gd name="T10" fmla="*/ 26 w 60"/>
                <a:gd name="T11" fmla="*/ 16 h 24"/>
                <a:gd name="T12" fmla="*/ 0 w 60"/>
                <a:gd name="T13" fmla="*/ 23 h 24"/>
                <a:gd name="T14" fmla="*/ 38 w 60"/>
                <a:gd name="T15" fmla="*/ 30 h 24"/>
                <a:gd name="T16" fmla="*/ 64 w 60"/>
                <a:gd name="T17" fmla="*/ 23 h 24"/>
                <a:gd name="T18" fmla="*/ 52 w 60"/>
                <a:gd name="T19" fmla="*/ 23 h 24"/>
                <a:gd name="T20" fmla="*/ 52 w 60"/>
                <a:gd name="T21" fmla="*/ 1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1" name="Freeform 4493"/>
            <p:cNvSpPr>
              <a:spLocks/>
            </p:cNvSpPr>
            <p:nvPr/>
          </p:nvSpPr>
          <p:spPr bwMode="auto">
            <a:xfrm>
              <a:off x="1535" y="1021"/>
              <a:ext cx="54" cy="14"/>
            </a:xfrm>
            <a:custGeom>
              <a:avLst/>
              <a:gdLst>
                <a:gd name="T0" fmla="*/ 36 w 54"/>
                <a:gd name="T1" fmla="*/ 0 h 12"/>
                <a:gd name="T2" fmla="*/ 0 w 54"/>
                <a:gd name="T3" fmla="*/ 0 h 12"/>
                <a:gd name="T4" fmla="*/ 0 w 54"/>
                <a:gd name="T5" fmla="*/ 8 h 12"/>
                <a:gd name="T6" fmla="*/ 0 w 54"/>
                <a:gd name="T7" fmla="*/ 16 h 12"/>
                <a:gd name="T8" fmla="*/ 6 w 54"/>
                <a:gd name="T9" fmla="*/ 16 h 12"/>
                <a:gd name="T10" fmla="*/ 54 w 54"/>
                <a:gd name="T11" fmla="*/ 16 h 12"/>
                <a:gd name="T12" fmla="*/ 36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2" name="Freeform 4494"/>
            <p:cNvSpPr>
              <a:spLocks/>
            </p:cNvSpPr>
            <p:nvPr/>
          </p:nvSpPr>
          <p:spPr bwMode="auto">
            <a:xfrm>
              <a:off x="1510" y="1123"/>
              <a:ext cx="29" cy="20"/>
            </a:xfrm>
            <a:custGeom>
              <a:avLst/>
              <a:gdLst>
                <a:gd name="T0" fmla="*/ 28 w 30"/>
                <a:gd name="T1" fmla="*/ 14 h 18"/>
                <a:gd name="T2" fmla="*/ 0 w 30"/>
                <a:gd name="T3" fmla="*/ 22 h 18"/>
                <a:gd name="T4" fmla="*/ 0 w 30"/>
                <a:gd name="T5" fmla="*/ 8 h 18"/>
                <a:gd name="T6" fmla="*/ 16 w 30"/>
                <a:gd name="T7" fmla="*/ 0 h 18"/>
                <a:gd name="T8" fmla="*/ 28 w 30"/>
                <a:gd name="T9" fmla="*/ 0 h 18"/>
                <a:gd name="T10" fmla="*/ 28 w 30"/>
                <a:gd name="T11" fmla="*/ 1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3" name="Freeform 4495"/>
            <p:cNvSpPr>
              <a:spLocks/>
            </p:cNvSpPr>
            <p:nvPr/>
          </p:nvSpPr>
          <p:spPr bwMode="auto">
            <a:xfrm>
              <a:off x="1406" y="933"/>
              <a:ext cx="37" cy="14"/>
            </a:xfrm>
            <a:custGeom>
              <a:avLst/>
              <a:gdLst>
                <a:gd name="T0" fmla="*/ 0 w 36"/>
                <a:gd name="T1" fmla="*/ 8 h 12"/>
                <a:gd name="T2" fmla="*/ 6 w 36"/>
                <a:gd name="T3" fmla="*/ 0 h 12"/>
                <a:gd name="T4" fmla="*/ 38 w 36"/>
                <a:gd name="T5" fmla="*/ 8 h 12"/>
                <a:gd name="T6" fmla="*/ 38 w 36"/>
                <a:gd name="T7" fmla="*/ 16 h 12"/>
                <a:gd name="T8" fmla="*/ 6 w 36"/>
                <a:gd name="T9" fmla="*/ 16 h 12"/>
                <a:gd name="T10" fmla="*/ 0 w 36"/>
                <a:gd name="T11" fmla="*/ 16 h 12"/>
                <a:gd name="T12" fmla="*/ 0 w 36"/>
                <a:gd name="T13" fmla="*/ 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4" name="Freeform 4496"/>
            <p:cNvSpPr>
              <a:spLocks/>
            </p:cNvSpPr>
            <p:nvPr/>
          </p:nvSpPr>
          <p:spPr bwMode="auto">
            <a:xfrm>
              <a:off x="1364" y="988"/>
              <a:ext cx="37" cy="13"/>
            </a:xfrm>
            <a:custGeom>
              <a:avLst/>
              <a:gdLst>
                <a:gd name="T0" fmla="*/ 12 w 36"/>
                <a:gd name="T1" fmla="*/ 14 h 12"/>
                <a:gd name="T2" fmla="*/ 0 w 36"/>
                <a:gd name="T3" fmla="*/ 8 h 12"/>
                <a:gd name="T4" fmla="*/ 32 w 36"/>
                <a:gd name="T5" fmla="*/ 0 h 12"/>
                <a:gd name="T6" fmla="*/ 38 w 36"/>
                <a:gd name="T7" fmla="*/ 8 h 12"/>
                <a:gd name="T8" fmla="*/ 38 w 36"/>
                <a:gd name="T9" fmla="*/ 14 h 12"/>
                <a:gd name="T10" fmla="*/ 12 w 36"/>
                <a:gd name="T11" fmla="*/ 1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5" name="Freeform 4497"/>
            <p:cNvSpPr>
              <a:spLocks/>
            </p:cNvSpPr>
            <p:nvPr/>
          </p:nvSpPr>
          <p:spPr bwMode="auto">
            <a:xfrm>
              <a:off x="1214" y="1021"/>
              <a:ext cx="29" cy="14"/>
            </a:xfrm>
            <a:custGeom>
              <a:avLst/>
              <a:gdLst>
                <a:gd name="T0" fmla="*/ 12 w 30"/>
                <a:gd name="T1" fmla="*/ 16 h 12"/>
                <a:gd name="T2" fmla="*/ 0 w 30"/>
                <a:gd name="T3" fmla="*/ 0 h 12"/>
                <a:gd name="T4" fmla="*/ 28 w 30"/>
                <a:gd name="T5" fmla="*/ 0 h 12"/>
                <a:gd name="T6" fmla="*/ 28 w 30"/>
                <a:gd name="T7" fmla="*/ 0 h 12"/>
                <a:gd name="T8" fmla="*/ 12 w 30"/>
                <a:gd name="T9" fmla="*/ 1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6" name="Freeform 4498"/>
            <p:cNvSpPr>
              <a:spLocks/>
            </p:cNvSpPr>
            <p:nvPr/>
          </p:nvSpPr>
          <p:spPr bwMode="auto">
            <a:xfrm>
              <a:off x="1691" y="866"/>
              <a:ext cx="703" cy="418"/>
            </a:xfrm>
            <a:custGeom>
              <a:avLst/>
              <a:gdLst>
                <a:gd name="T0" fmla="*/ 124 w 694"/>
                <a:gd name="T1" fmla="*/ 372 h 371"/>
                <a:gd name="T2" fmla="*/ 148 w 694"/>
                <a:gd name="T3" fmla="*/ 364 h 371"/>
                <a:gd name="T4" fmla="*/ 130 w 694"/>
                <a:gd name="T5" fmla="*/ 388 h 371"/>
                <a:gd name="T6" fmla="*/ 142 w 694"/>
                <a:gd name="T7" fmla="*/ 402 h 371"/>
                <a:gd name="T8" fmla="*/ 154 w 694"/>
                <a:gd name="T9" fmla="*/ 425 h 371"/>
                <a:gd name="T10" fmla="*/ 154 w 694"/>
                <a:gd name="T11" fmla="*/ 441 h 371"/>
                <a:gd name="T12" fmla="*/ 172 w 694"/>
                <a:gd name="T13" fmla="*/ 448 h 371"/>
                <a:gd name="T14" fmla="*/ 197 w 694"/>
                <a:gd name="T15" fmla="*/ 455 h 371"/>
                <a:gd name="T16" fmla="*/ 210 w 694"/>
                <a:gd name="T17" fmla="*/ 463 h 371"/>
                <a:gd name="T18" fmla="*/ 228 w 694"/>
                <a:gd name="T19" fmla="*/ 455 h 371"/>
                <a:gd name="T20" fmla="*/ 240 w 694"/>
                <a:gd name="T21" fmla="*/ 441 h 371"/>
                <a:gd name="T22" fmla="*/ 246 w 694"/>
                <a:gd name="T23" fmla="*/ 418 h 371"/>
                <a:gd name="T24" fmla="*/ 264 w 694"/>
                <a:gd name="T25" fmla="*/ 394 h 371"/>
                <a:gd name="T26" fmla="*/ 278 w 694"/>
                <a:gd name="T27" fmla="*/ 380 h 371"/>
                <a:gd name="T28" fmla="*/ 313 w 694"/>
                <a:gd name="T29" fmla="*/ 343 h 371"/>
                <a:gd name="T30" fmla="*/ 363 w 694"/>
                <a:gd name="T31" fmla="*/ 335 h 371"/>
                <a:gd name="T32" fmla="*/ 417 w 694"/>
                <a:gd name="T33" fmla="*/ 290 h 371"/>
                <a:gd name="T34" fmla="*/ 510 w 694"/>
                <a:gd name="T35" fmla="*/ 274 h 371"/>
                <a:gd name="T36" fmla="*/ 479 w 694"/>
                <a:gd name="T37" fmla="*/ 243 h 371"/>
                <a:gd name="T38" fmla="*/ 517 w 694"/>
                <a:gd name="T39" fmla="*/ 221 h 371"/>
                <a:gd name="T40" fmla="*/ 541 w 694"/>
                <a:gd name="T41" fmla="*/ 243 h 371"/>
                <a:gd name="T42" fmla="*/ 559 w 694"/>
                <a:gd name="T43" fmla="*/ 221 h 371"/>
                <a:gd name="T44" fmla="*/ 523 w 694"/>
                <a:gd name="T45" fmla="*/ 198 h 371"/>
                <a:gd name="T46" fmla="*/ 503 w 694"/>
                <a:gd name="T47" fmla="*/ 190 h 371"/>
                <a:gd name="T48" fmla="*/ 541 w 694"/>
                <a:gd name="T49" fmla="*/ 175 h 371"/>
                <a:gd name="T50" fmla="*/ 577 w 694"/>
                <a:gd name="T51" fmla="*/ 168 h 371"/>
                <a:gd name="T52" fmla="*/ 590 w 694"/>
                <a:gd name="T53" fmla="*/ 144 h 371"/>
                <a:gd name="T54" fmla="*/ 583 w 694"/>
                <a:gd name="T55" fmla="*/ 130 h 371"/>
                <a:gd name="T56" fmla="*/ 626 w 694"/>
                <a:gd name="T57" fmla="*/ 114 h 371"/>
                <a:gd name="T58" fmla="*/ 590 w 694"/>
                <a:gd name="T59" fmla="*/ 91 h 371"/>
                <a:gd name="T60" fmla="*/ 644 w 694"/>
                <a:gd name="T61" fmla="*/ 53 h 371"/>
                <a:gd name="T62" fmla="*/ 682 w 694"/>
                <a:gd name="T63" fmla="*/ 38 h 371"/>
                <a:gd name="T64" fmla="*/ 597 w 694"/>
                <a:gd name="T65" fmla="*/ 30 h 371"/>
                <a:gd name="T66" fmla="*/ 491 w 694"/>
                <a:gd name="T67" fmla="*/ 30 h 371"/>
                <a:gd name="T68" fmla="*/ 485 w 694"/>
                <a:gd name="T69" fmla="*/ 8 h 371"/>
                <a:gd name="T70" fmla="*/ 405 w 694"/>
                <a:gd name="T71" fmla="*/ 8 h 371"/>
                <a:gd name="T72" fmla="*/ 393 w 694"/>
                <a:gd name="T73" fmla="*/ 16 h 371"/>
                <a:gd name="T74" fmla="*/ 295 w 694"/>
                <a:gd name="T75" fmla="*/ 23 h 371"/>
                <a:gd name="T76" fmla="*/ 222 w 694"/>
                <a:gd name="T77" fmla="*/ 30 h 371"/>
                <a:gd name="T78" fmla="*/ 142 w 694"/>
                <a:gd name="T79" fmla="*/ 38 h 371"/>
                <a:gd name="T80" fmla="*/ 6 w 694"/>
                <a:gd name="T81" fmla="*/ 83 h 371"/>
                <a:gd name="T82" fmla="*/ 68 w 694"/>
                <a:gd name="T83" fmla="*/ 99 h 371"/>
                <a:gd name="T84" fmla="*/ 30 w 694"/>
                <a:gd name="T85" fmla="*/ 114 h 371"/>
                <a:gd name="T86" fmla="*/ 86 w 694"/>
                <a:gd name="T87" fmla="*/ 122 h 371"/>
                <a:gd name="T88" fmla="*/ 154 w 694"/>
                <a:gd name="T89" fmla="*/ 160 h 371"/>
                <a:gd name="T90" fmla="*/ 142 w 694"/>
                <a:gd name="T91" fmla="*/ 206 h 371"/>
                <a:gd name="T92" fmla="*/ 178 w 694"/>
                <a:gd name="T93" fmla="*/ 206 h 371"/>
                <a:gd name="T94" fmla="*/ 178 w 694"/>
                <a:gd name="T95" fmla="*/ 221 h 371"/>
                <a:gd name="T96" fmla="*/ 148 w 694"/>
                <a:gd name="T97" fmla="*/ 229 h 371"/>
                <a:gd name="T98" fmla="*/ 184 w 694"/>
                <a:gd name="T99" fmla="*/ 267 h 371"/>
                <a:gd name="T100" fmla="*/ 166 w 694"/>
                <a:gd name="T101" fmla="*/ 282 h 371"/>
                <a:gd name="T102" fmla="*/ 136 w 694"/>
                <a:gd name="T103" fmla="*/ 290 h 371"/>
                <a:gd name="T104" fmla="*/ 166 w 694"/>
                <a:gd name="T105" fmla="*/ 297 h 371"/>
                <a:gd name="T106" fmla="*/ 166 w 694"/>
                <a:gd name="T107" fmla="*/ 312 h 371"/>
                <a:gd name="T108" fmla="*/ 130 w 694"/>
                <a:gd name="T109" fmla="*/ 320 h 371"/>
                <a:gd name="T110" fmla="*/ 116 w 694"/>
                <a:gd name="T111" fmla="*/ 335 h 371"/>
                <a:gd name="T112" fmla="*/ 154 w 694"/>
                <a:gd name="T113" fmla="*/ 343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7" name="Freeform 4499"/>
            <p:cNvSpPr>
              <a:spLocks/>
            </p:cNvSpPr>
            <p:nvPr/>
          </p:nvSpPr>
          <p:spPr bwMode="auto">
            <a:xfrm>
              <a:off x="1824" y="1082"/>
              <a:ext cx="32" cy="20"/>
            </a:xfrm>
            <a:custGeom>
              <a:avLst/>
              <a:gdLst>
                <a:gd name="T0" fmla="*/ 34 w 30"/>
                <a:gd name="T1" fmla="*/ 14 h 18"/>
                <a:gd name="T2" fmla="*/ 6 w 30"/>
                <a:gd name="T3" fmla="*/ 0 h 18"/>
                <a:gd name="T4" fmla="*/ 0 w 30"/>
                <a:gd name="T5" fmla="*/ 8 h 18"/>
                <a:gd name="T6" fmla="*/ 0 w 30"/>
                <a:gd name="T7" fmla="*/ 8 h 18"/>
                <a:gd name="T8" fmla="*/ 0 w 30"/>
                <a:gd name="T9" fmla="*/ 8 h 18"/>
                <a:gd name="T10" fmla="*/ 0 w 30"/>
                <a:gd name="T11" fmla="*/ 14 h 18"/>
                <a:gd name="T12" fmla="*/ 6 w 30"/>
                <a:gd name="T13" fmla="*/ 14 h 18"/>
                <a:gd name="T14" fmla="*/ 6 w 30"/>
                <a:gd name="T15" fmla="*/ 22 h 18"/>
                <a:gd name="T16" fmla="*/ 34 w 30"/>
                <a:gd name="T17" fmla="*/ 14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8" name="Freeform 4500"/>
            <p:cNvSpPr>
              <a:spLocks/>
            </p:cNvSpPr>
            <p:nvPr/>
          </p:nvSpPr>
          <p:spPr bwMode="auto">
            <a:xfrm>
              <a:off x="2195" y="1157"/>
              <a:ext cx="145" cy="59"/>
            </a:xfrm>
            <a:custGeom>
              <a:avLst/>
              <a:gdLst>
                <a:gd name="T0" fmla="*/ 117 w 143"/>
                <a:gd name="T1" fmla="*/ 0 h 53"/>
                <a:gd name="T2" fmla="*/ 110 w 143"/>
                <a:gd name="T3" fmla="*/ 0 h 53"/>
                <a:gd name="T4" fmla="*/ 98 w 143"/>
                <a:gd name="T5" fmla="*/ 8 h 53"/>
                <a:gd name="T6" fmla="*/ 92 w 143"/>
                <a:gd name="T7" fmla="*/ 8 h 53"/>
                <a:gd name="T8" fmla="*/ 86 w 143"/>
                <a:gd name="T9" fmla="*/ 14 h 53"/>
                <a:gd name="T10" fmla="*/ 86 w 143"/>
                <a:gd name="T11" fmla="*/ 14 h 53"/>
                <a:gd name="T12" fmla="*/ 74 w 143"/>
                <a:gd name="T13" fmla="*/ 8 h 53"/>
                <a:gd name="T14" fmla="*/ 74 w 143"/>
                <a:gd name="T15" fmla="*/ 14 h 53"/>
                <a:gd name="T16" fmla="*/ 62 w 143"/>
                <a:gd name="T17" fmla="*/ 8 h 53"/>
                <a:gd name="T18" fmla="*/ 56 w 143"/>
                <a:gd name="T19" fmla="*/ 14 h 53"/>
                <a:gd name="T20" fmla="*/ 50 w 143"/>
                <a:gd name="T21" fmla="*/ 22 h 53"/>
                <a:gd name="T22" fmla="*/ 44 w 143"/>
                <a:gd name="T23" fmla="*/ 14 h 53"/>
                <a:gd name="T24" fmla="*/ 44 w 143"/>
                <a:gd name="T25" fmla="*/ 14 h 53"/>
                <a:gd name="T26" fmla="*/ 24 w 143"/>
                <a:gd name="T27" fmla="*/ 0 h 53"/>
                <a:gd name="T28" fmla="*/ 30 w 143"/>
                <a:gd name="T29" fmla="*/ 8 h 53"/>
                <a:gd name="T30" fmla="*/ 30 w 143"/>
                <a:gd name="T31" fmla="*/ 8 h 53"/>
                <a:gd name="T32" fmla="*/ 18 w 143"/>
                <a:gd name="T33" fmla="*/ 8 h 53"/>
                <a:gd name="T34" fmla="*/ 18 w 143"/>
                <a:gd name="T35" fmla="*/ 8 h 53"/>
                <a:gd name="T36" fmla="*/ 12 w 143"/>
                <a:gd name="T37" fmla="*/ 14 h 53"/>
                <a:gd name="T38" fmla="*/ 18 w 143"/>
                <a:gd name="T39" fmla="*/ 14 h 53"/>
                <a:gd name="T40" fmla="*/ 18 w 143"/>
                <a:gd name="T41" fmla="*/ 14 h 53"/>
                <a:gd name="T42" fmla="*/ 6 w 143"/>
                <a:gd name="T43" fmla="*/ 14 h 53"/>
                <a:gd name="T44" fmla="*/ 12 w 143"/>
                <a:gd name="T45" fmla="*/ 14 h 53"/>
                <a:gd name="T46" fmla="*/ 0 w 143"/>
                <a:gd name="T47" fmla="*/ 14 h 53"/>
                <a:gd name="T48" fmla="*/ 30 w 143"/>
                <a:gd name="T49" fmla="*/ 22 h 53"/>
                <a:gd name="T50" fmla="*/ 30 w 143"/>
                <a:gd name="T51" fmla="*/ 22 h 53"/>
                <a:gd name="T52" fmla="*/ 30 w 143"/>
                <a:gd name="T53" fmla="*/ 30 h 53"/>
                <a:gd name="T54" fmla="*/ 6 w 143"/>
                <a:gd name="T55" fmla="*/ 30 h 53"/>
                <a:gd name="T56" fmla="*/ 24 w 143"/>
                <a:gd name="T57" fmla="*/ 36 h 53"/>
                <a:gd name="T58" fmla="*/ 30 w 143"/>
                <a:gd name="T59" fmla="*/ 36 h 53"/>
                <a:gd name="T60" fmla="*/ 30 w 143"/>
                <a:gd name="T61" fmla="*/ 43 h 53"/>
                <a:gd name="T62" fmla="*/ 38 w 143"/>
                <a:gd name="T63" fmla="*/ 43 h 53"/>
                <a:gd name="T64" fmla="*/ 30 w 143"/>
                <a:gd name="T65" fmla="*/ 43 h 53"/>
                <a:gd name="T66" fmla="*/ 18 w 143"/>
                <a:gd name="T67" fmla="*/ 51 h 53"/>
                <a:gd name="T68" fmla="*/ 30 w 143"/>
                <a:gd name="T69" fmla="*/ 58 h 53"/>
                <a:gd name="T70" fmla="*/ 50 w 143"/>
                <a:gd name="T71" fmla="*/ 58 h 53"/>
                <a:gd name="T72" fmla="*/ 80 w 143"/>
                <a:gd name="T73" fmla="*/ 66 h 53"/>
                <a:gd name="T74" fmla="*/ 104 w 143"/>
                <a:gd name="T75" fmla="*/ 51 h 53"/>
                <a:gd name="T76" fmla="*/ 123 w 143"/>
                <a:gd name="T77" fmla="*/ 43 h 53"/>
                <a:gd name="T78" fmla="*/ 135 w 143"/>
                <a:gd name="T79" fmla="*/ 36 h 53"/>
                <a:gd name="T80" fmla="*/ 141 w 143"/>
                <a:gd name="T81" fmla="*/ 30 h 53"/>
                <a:gd name="T82" fmla="*/ 147 w 143"/>
                <a:gd name="T83" fmla="*/ 30 h 53"/>
                <a:gd name="T84" fmla="*/ 141 w 143"/>
                <a:gd name="T85" fmla="*/ 22 h 53"/>
                <a:gd name="T86" fmla="*/ 147 w 143"/>
                <a:gd name="T87" fmla="*/ 22 h 53"/>
                <a:gd name="T88" fmla="*/ 147 w 143"/>
                <a:gd name="T89" fmla="*/ 22 h 53"/>
                <a:gd name="T90" fmla="*/ 135 w 143"/>
                <a:gd name="T91" fmla="*/ 22 h 53"/>
                <a:gd name="T92" fmla="*/ 141 w 143"/>
                <a:gd name="T93" fmla="*/ 14 h 53"/>
                <a:gd name="T94" fmla="*/ 135 w 143"/>
                <a:gd name="T95" fmla="*/ 14 h 53"/>
                <a:gd name="T96" fmla="*/ 129 w 143"/>
                <a:gd name="T97" fmla="*/ 8 h 53"/>
                <a:gd name="T98" fmla="*/ 135 w 143"/>
                <a:gd name="T99" fmla="*/ 0 h 53"/>
                <a:gd name="T100" fmla="*/ 129 w 143"/>
                <a:gd name="T101" fmla="*/ 0 h 53"/>
                <a:gd name="T102" fmla="*/ 11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9" name="Freeform 4501"/>
            <p:cNvSpPr>
              <a:spLocks/>
            </p:cNvSpPr>
            <p:nvPr/>
          </p:nvSpPr>
          <p:spPr bwMode="auto">
            <a:xfrm>
              <a:off x="2370" y="1385"/>
              <a:ext cx="61" cy="75"/>
            </a:xfrm>
            <a:custGeom>
              <a:avLst/>
              <a:gdLst>
                <a:gd name="T0" fmla="*/ 62 w 60"/>
                <a:gd name="T1" fmla="*/ 63 h 66"/>
                <a:gd name="T2" fmla="*/ 62 w 60"/>
                <a:gd name="T3" fmla="*/ 23 h 66"/>
                <a:gd name="T4" fmla="*/ 50 w 60"/>
                <a:gd name="T5" fmla="*/ 23 h 66"/>
                <a:gd name="T6" fmla="*/ 50 w 60"/>
                <a:gd name="T7" fmla="*/ 23 h 66"/>
                <a:gd name="T8" fmla="*/ 38 w 60"/>
                <a:gd name="T9" fmla="*/ 23 h 66"/>
                <a:gd name="T10" fmla="*/ 50 w 60"/>
                <a:gd name="T11" fmla="*/ 0 h 66"/>
                <a:gd name="T12" fmla="*/ 50 w 60"/>
                <a:gd name="T13" fmla="*/ 0 h 66"/>
                <a:gd name="T14" fmla="*/ 44 w 60"/>
                <a:gd name="T15" fmla="*/ 0 h 66"/>
                <a:gd name="T16" fmla="*/ 38 w 60"/>
                <a:gd name="T17" fmla="*/ 0 h 66"/>
                <a:gd name="T18" fmla="*/ 24 w 60"/>
                <a:gd name="T19" fmla="*/ 8 h 66"/>
                <a:gd name="T20" fmla="*/ 32 w 60"/>
                <a:gd name="T21" fmla="*/ 16 h 66"/>
                <a:gd name="T22" fmla="*/ 24 w 60"/>
                <a:gd name="T23" fmla="*/ 23 h 66"/>
                <a:gd name="T24" fmla="*/ 6 w 60"/>
                <a:gd name="T25" fmla="*/ 23 h 66"/>
                <a:gd name="T26" fmla="*/ 6 w 60"/>
                <a:gd name="T27" fmla="*/ 31 h 66"/>
                <a:gd name="T28" fmla="*/ 0 w 60"/>
                <a:gd name="T29" fmla="*/ 39 h 66"/>
                <a:gd name="T30" fmla="*/ 18 w 60"/>
                <a:gd name="T31" fmla="*/ 47 h 66"/>
                <a:gd name="T32" fmla="*/ 6 w 60"/>
                <a:gd name="T33" fmla="*/ 63 h 66"/>
                <a:gd name="T34" fmla="*/ 18 w 60"/>
                <a:gd name="T35" fmla="*/ 63 h 66"/>
                <a:gd name="T36" fmla="*/ 6 w 60"/>
                <a:gd name="T37" fmla="*/ 69 h 66"/>
                <a:gd name="T38" fmla="*/ 0 w 60"/>
                <a:gd name="T39" fmla="*/ 69 h 66"/>
                <a:gd name="T40" fmla="*/ 0 w 60"/>
                <a:gd name="T41" fmla="*/ 77 h 66"/>
                <a:gd name="T42" fmla="*/ 0 w 60"/>
                <a:gd name="T43" fmla="*/ 77 h 66"/>
                <a:gd name="T44" fmla="*/ 6 w 60"/>
                <a:gd name="T45" fmla="*/ 85 h 66"/>
                <a:gd name="T46" fmla="*/ 0 w 60"/>
                <a:gd name="T47" fmla="*/ 85 h 66"/>
                <a:gd name="T48" fmla="*/ 6 w 60"/>
                <a:gd name="T49" fmla="*/ 85 h 66"/>
                <a:gd name="T50" fmla="*/ 6 w 60"/>
                <a:gd name="T51" fmla="*/ 85 h 66"/>
                <a:gd name="T52" fmla="*/ 24 w 60"/>
                <a:gd name="T53" fmla="*/ 85 h 66"/>
                <a:gd name="T54" fmla="*/ 38 w 60"/>
                <a:gd name="T55" fmla="*/ 77 h 66"/>
                <a:gd name="T56" fmla="*/ 56 w 60"/>
                <a:gd name="T57" fmla="*/ 77 h 66"/>
                <a:gd name="T58" fmla="*/ 62 w 60"/>
                <a:gd name="T59" fmla="*/ 63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0" name="Freeform 4502"/>
            <p:cNvSpPr>
              <a:spLocks/>
            </p:cNvSpPr>
            <p:nvPr/>
          </p:nvSpPr>
          <p:spPr bwMode="auto">
            <a:xfrm>
              <a:off x="2437" y="1311"/>
              <a:ext cx="116" cy="182"/>
            </a:xfrm>
            <a:custGeom>
              <a:avLst/>
              <a:gdLst>
                <a:gd name="T0" fmla="*/ 12 w 114"/>
                <a:gd name="T1" fmla="*/ 61 h 162"/>
                <a:gd name="T2" fmla="*/ 18 w 114"/>
                <a:gd name="T3" fmla="*/ 69 h 162"/>
                <a:gd name="T4" fmla="*/ 12 w 114"/>
                <a:gd name="T5" fmla="*/ 83 h 162"/>
                <a:gd name="T6" fmla="*/ 24 w 114"/>
                <a:gd name="T7" fmla="*/ 91 h 162"/>
                <a:gd name="T8" fmla="*/ 38 w 114"/>
                <a:gd name="T9" fmla="*/ 99 h 162"/>
                <a:gd name="T10" fmla="*/ 44 w 114"/>
                <a:gd name="T11" fmla="*/ 129 h 162"/>
                <a:gd name="T12" fmla="*/ 18 w 114"/>
                <a:gd name="T13" fmla="*/ 136 h 162"/>
                <a:gd name="T14" fmla="*/ 24 w 114"/>
                <a:gd name="T15" fmla="*/ 144 h 162"/>
                <a:gd name="T16" fmla="*/ 12 w 114"/>
                <a:gd name="T17" fmla="*/ 166 h 162"/>
                <a:gd name="T18" fmla="*/ 32 w 114"/>
                <a:gd name="T19" fmla="*/ 174 h 162"/>
                <a:gd name="T20" fmla="*/ 44 w 114"/>
                <a:gd name="T21" fmla="*/ 174 h 162"/>
                <a:gd name="T22" fmla="*/ 12 w 114"/>
                <a:gd name="T23" fmla="*/ 190 h 162"/>
                <a:gd name="T24" fmla="*/ 6 w 114"/>
                <a:gd name="T25" fmla="*/ 204 h 162"/>
                <a:gd name="T26" fmla="*/ 32 w 114"/>
                <a:gd name="T27" fmla="*/ 204 h 162"/>
                <a:gd name="T28" fmla="*/ 50 w 114"/>
                <a:gd name="T29" fmla="*/ 190 h 162"/>
                <a:gd name="T30" fmla="*/ 94 w 114"/>
                <a:gd name="T31" fmla="*/ 190 h 162"/>
                <a:gd name="T32" fmla="*/ 100 w 114"/>
                <a:gd name="T33" fmla="*/ 174 h 162"/>
                <a:gd name="T34" fmla="*/ 118 w 114"/>
                <a:gd name="T35" fmla="*/ 144 h 162"/>
                <a:gd name="T36" fmla="*/ 94 w 114"/>
                <a:gd name="T37" fmla="*/ 136 h 162"/>
                <a:gd name="T38" fmla="*/ 80 w 114"/>
                <a:gd name="T39" fmla="*/ 121 h 162"/>
                <a:gd name="T40" fmla="*/ 86 w 114"/>
                <a:gd name="T41" fmla="*/ 113 h 162"/>
                <a:gd name="T42" fmla="*/ 56 w 114"/>
                <a:gd name="T43" fmla="*/ 69 h 162"/>
                <a:gd name="T44" fmla="*/ 50 w 114"/>
                <a:gd name="T45" fmla="*/ 61 h 162"/>
                <a:gd name="T46" fmla="*/ 44 w 114"/>
                <a:gd name="T47" fmla="*/ 53 h 162"/>
                <a:gd name="T48" fmla="*/ 32 w 114"/>
                <a:gd name="T49" fmla="*/ 22 h 162"/>
                <a:gd name="T50" fmla="*/ 32 w 114"/>
                <a:gd name="T51" fmla="*/ 22 h 162"/>
                <a:gd name="T52" fmla="*/ 18 w 114"/>
                <a:gd name="T53" fmla="*/ 0 h 162"/>
                <a:gd name="T54" fmla="*/ 12 w 114"/>
                <a:gd name="T55" fmla="*/ 15 h 162"/>
                <a:gd name="T56" fmla="*/ 6 w 114"/>
                <a:gd name="T57" fmla="*/ 30 h 162"/>
                <a:gd name="T58" fmla="*/ 6 w 114"/>
                <a:gd name="T59" fmla="*/ 38 h 162"/>
                <a:gd name="T60" fmla="*/ 0 w 114"/>
                <a:gd name="T61" fmla="*/ 45 h 162"/>
                <a:gd name="T62" fmla="*/ 12 w 114"/>
                <a:gd name="T63" fmla="*/ 45 h 162"/>
                <a:gd name="T64" fmla="*/ 0 w 114"/>
                <a:gd name="T65" fmla="*/ 83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1" name="Freeform 4503"/>
            <p:cNvSpPr>
              <a:spLocks/>
            </p:cNvSpPr>
            <p:nvPr/>
          </p:nvSpPr>
          <p:spPr bwMode="auto">
            <a:xfrm>
              <a:off x="2406" y="1385"/>
              <a:ext cx="37" cy="21"/>
            </a:xfrm>
            <a:custGeom>
              <a:avLst/>
              <a:gdLst>
                <a:gd name="T0" fmla="*/ 38 w 36"/>
                <a:gd name="T1" fmla="*/ 16 h 18"/>
                <a:gd name="T2" fmla="*/ 32 w 36"/>
                <a:gd name="T3" fmla="*/ 8 h 18"/>
                <a:gd name="T4" fmla="*/ 26 w 36"/>
                <a:gd name="T5" fmla="*/ 0 h 18"/>
                <a:gd name="T6" fmla="*/ 12 w 36"/>
                <a:gd name="T7" fmla="*/ 0 h 18"/>
                <a:gd name="T8" fmla="*/ 0 w 36"/>
                <a:gd name="T9" fmla="*/ 25 h 18"/>
                <a:gd name="T10" fmla="*/ 12 w 36"/>
                <a:gd name="T11" fmla="*/ 25 h 18"/>
                <a:gd name="T12" fmla="*/ 12 w 36"/>
                <a:gd name="T13" fmla="*/ 25 h 18"/>
                <a:gd name="T14" fmla="*/ 26 w 36"/>
                <a:gd name="T15" fmla="*/ 25 h 18"/>
                <a:gd name="T16" fmla="*/ 38 w 36"/>
                <a:gd name="T17" fmla="*/ 1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2" name="Freeform 4504"/>
            <p:cNvSpPr>
              <a:spLocks/>
            </p:cNvSpPr>
            <p:nvPr/>
          </p:nvSpPr>
          <p:spPr bwMode="auto">
            <a:xfrm>
              <a:off x="2425" y="1338"/>
              <a:ext cx="18" cy="7"/>
            </a:xfrm>
            <a:custGeom>
              <a:avLst/>
              <a:gdLst>
                <a:gd name="T0" fmla="*/ 12 w 18"/>
                <a:gd name="T1" fmla="*/ 0 h 6"/>
                <a:gd name="T2" fmla="*/ 6 w 18"/>
                <a:gd name="T3" fmla="*/ 0 h 6"/>
                <a:gd name="T4" fmla="*/ 0 w 18"/>
                <a:gd name="T5" fmla="*/ 0 h 6"/>
                <a:gd name="T6" fmla="*/ 12 w 18"/>
                <a:gd name="T7" fmla="*/ 8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3" name="Freeform 4505"/>
            <p:cNvSpPr>
              <a:spLocks/>
            </p:cNvSpPr>
            <p:nvPr/>
          </p:nvSpPr>
          <p:spPr bwMode="auto">
            <a:xfrm>
              <a:off x="2425" y="1318"/>
              <a:ext cx="12" cy="13"/>
            </a:xfrm>
            <a:custGeom>
              <a:avLst/>
              <a:gdLst>
                <a:gd name="T0" fmla="*/ 12 w 12"/>
                <a:gd name="T1" fmla="*/ 8 h 12"/>
                <a:gd name="T2" fmla="*/ 12 w 12"/>
                <a:gd name="T3" fmla="*/ 0 h 12"/>
                <a:gd name="T4" fmla="*/ 0 w 12"/>
                <a:gd name="T5" fmla="*/ 8 h 12"/>
                <a:gd name="T6" fmla="*/ 0 w 12"/>
                <a:gd name="T7" fmla="*/ 14 h 12"/>
                <a:gd name="T8" fmla="*/ 12 w 12"/>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4" name="Freeform 4506"/>
            <p:cNvSpPr>
              <a:spLocks/>
            </p:cNvSpPr>
            <p:nvPr/>
          </p:nvSpPr>
          <p:spPr bwMode="auto">
            <a:xfrm>
              <a:off x="2504" y="1277"/>
              <a:ext cx="7" cy="7"/>
            </a:xfrm>
            <a:custGeom>
              <a:avLst/>
              <a:gdLst>
                <a:gd name="T0" fmla="*/ 0 w 6"/>
                <a:gd name="T1" fmla="*/ 0 h 6"/>
                <a:gd name="T2" fmla="*/ 0 w 6"/>
                <a:gd name="T3" fmla="*/ 0 h 6"/>
                <a:gd name="T4" fmla="*/ 0 w 6"/>
                <a:gd name="T5" fmla="*/ 8 h 6"/>
                <a:gd name="T6" fmla="*/ 0 w 6"/>
                <a:gd name="T7" fmla="*/ 8 h 6"/>
                <a:gd name="T8" fmla="*/ 8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5" name="Freeform 4507"/>
            <p:cNvSpPr>
              <a:spLocks/>
            </p:cNvSpPr>
            <p:nvPr/>
          </p:nvSpPr>
          <p:spPr bwMode="auto">
            <a:xfrm>
              <a:off x="2437" y="1358"/>
              <a:ext cx="6" cy="7"/>
            </a:xfrm>
            <a:custGeom>
              <a:avLst/>
              <a:gdLst>
                <a:gd name="T0" fmla="*/ 0 w 6"/>
                <a:gd name="T1" fmla="*/ 8 h 6"/>
                <a:gd name="T2" fmla="*/ 6 w 6"/>
                <a:gd name="T3" fmla="*/ 0 h 6"/>
                <a:gd name="T4" fmla="*/ 0 w 6"/>
                <a:gd name="T5" fmla="*/ 0 h 6"/>
                <a:gd name="T6" fmla="*/ 0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6" name="Freeform 4508"/>
            <p:cNvSpPr>
              <a:spLocks/>
            </p:cNvSpPr>
            <p:nvPr/>
          </p:nvSpPr>
          <p:spPr bwMode="auto">
            <a:xfrm>
              <a:off x="2456" y="1419"/>
              <a:ext cx="5" cy="7"/>
            </a:xfrm>
            <a:custGeom>
              <a:avLst/>
              <a:gdLst>
                <a:gd name="T0" fmla="*/ 4 w 6"/>
                <a:gd name="T1" fmla="*/ 8 h 6"/>
                <a:gd name="T2" fmla="*/ 4 w 6"/>
                <a:gd name="T3" fmla="*/ 0 h 6"/>
                <a:gd name="T4" fmla="*/ 0 w 6"/>
                <a:gd name="T5" fmla="*/ 8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7" name="Freeform 4509"/>
            <p:cNvSpPr>
              <a:spLocks/>
            </p:cNvSpPr>
            <p:nvPr/>
          </p:nvSpPr>
          <p:spPr bwMode="auto">
            <a:xfrm>
              <a:off x="2547" y="1655"/>
              <a:ext cx="6" cy="6"/>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8" name="Freeform 4510"/>
            <p:cNvSpPr>
              <a:spLocks/>
            </p:cNvSpPr>
            <p:nvPr/>
          </p:nvSpPr>
          <p:spPr bwMode="auto">
            <a:xfrm>
              <a:off x="2098" y="1763"/>
              <a:ext cx="11" cy="6"/>
            </a:xfrm>
            <a:custGeom>
              <a:avLst/>
              <a:gdLst>
                <a:gd name="T0" fmla="*/ 0 w 12"/>
                <a:gd name="T1" fmla="*/ 6 h 6"/>
                <a:gd name="T2" fmla="*/ 0 w 12"/>
                <a:gd name="T3" fmla="*/ 0 h 6"/>
                <a:gd name="T4" fmla="*/ 10 w 12"/>
                <a:gd name="T5" fmla="*/ 0 h 6"/>
                <a:gd name="T6" fmla="*/ 0 w 12"/>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9" name="Freeform 4511"/>
            <p:cNvSpPr>
              <a:spLocks/>
            </p:cNvSpPr>
            <p:nvPr/>
          </p:nvSpPr>
          <p:spPr bwMode="auto">
            <a:xfrm>
              <a:off x="2055" y="1749"/>
              <a:ext cx="7" cy="1"/>
            </a:xfrm>
            <a:custGeom>
              <a:avLst/>
              <a:gdLst>
                <a:gd name="T0" fmla="*/ 0 w 6"/>
                <a:gd name="T1" fmla="*/ 0 h 1"/>
                <a:gd name="T2" fmla="*/ 0 w 6"/>
                <a:gd name="T3" fmla="*/ 0 h 1"/>
                <a:gd name="T4" fmla="*/ 8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0" name="Rectangle 4512"/>
            <p:cNvSpPr>
              <a:spLocks noChangeArrowheads="1"/>
            </p:cNvSpPr>
            <p:nvPr/>
          </p:nvSpPr>
          <p:spPr bwMode="auto">
            <a:xfrm>
              <a:off x="2073" y="1742"/>
              <a:ext cx="7"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461" name="Freeform 4513"/>
            <p:cNvSpPr>
              <a:spLocks/>
            </p:cNvSpPr>
            <p:nvPr/>
          </p:nvSpPr>
          <p:spPr bwMode="auto">
            <a:xfrm>
              <a:off x="1424" y="1884"/>
              <a:ext cx="1" cy="7"/>
            </a:xfrm>
            <a:custGeom>
              <a:avLst/>
              <a:gdLst>
                <a:gd name="T0" fmla="*/ 0 w 1"/>
                <a:gd name="T1" fmla="*/ 0 h 6"/>
                <a:gd name="T2" fmla="*/ 0 w 1"/>
                <a:gd name="T3" fmla="*/ 0 h 6"/>
                <a:gd name="T4" fmla="*/ 0 w 1"/>
                <a:gd name="T5" fmla="*/ 8 h 6"/>
                <a:gd name="T6" fmla="*/ 0 w 1"/>
                <a:gd name="T7" fmla="*/ 8 h 6"/>
                <a:gd name="T8" fmla="*/ 0 w 1"/>
                <a:gd name="T9" fmla="*/ 8 h 6"/>
                <a:gd name="T10" fmla="*/ 0 w 1"/>
                <a:gd name="T11" fmla="*/ 8 h 6"/>
                <a:gd name="T12" fmla="*/ 0 w 1"/>
                <a:gd name="T13" fmla="*/ 8 h 6"/>
                <a:gd name="T14" fmla="*/ 0 w 1"/>
                <a:gd name="T15" fmla="*/ 8 h 6"/>
                <a:gd name="T16" fmla="*/ 0 w 1"/>
                <a:gd name="T17" fmla="*/ 8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2" name="Freeform 4514"/>
            <p:cNvSpPr>
              <a:spLocks/>
            </p:cNvSpPr>
            <p:nvPr/>
          </p:nvSpPr>
          <p:spPr bwMode="auto">
            <a:xfrm>
              <a:off x="2370" y="1668"/>
              <a:ext cx="49" cy="115"/>
            </a:xfrm>
            <a:custGeom>
              <a:avLst/>
              <a:gdLst>
                <a:gd name="T0" fmla="*/ 26 w 48"/>
                <a:gd name="T1" fmla="*/ 0 h 102"/>
                <a:gd name="T2" fmla="*/ 12 w 48"/>
                <a:gd name="T3" fmla="*/ 8 h 102"/>
                <a:gd name="T4" fmla="*/ 12 w 48"/>
                <a:gd name="T5" fmla="*/ 30 h 102"/>
                <a:gd name="T6" fmla="*/ 0 w 48"/>
                <a:gd name="T7" fmla="*/ 69 h 102"/>
                <a:gd name="T8" fmla="*/ 0 w 48"/>
                <a:gd name="T9" fmla="*/ 83 h 102"/>
                <a:gd name="T10" fmla="*/ 6 w 48"/>
                <a:gd name="T11" fmla="*/ 91 h 102"/>
                <a:gd name="T12" fmla="*/ 6 w 48"/>
                <a:gd name="T13" fmla="*/ 91 h 102"/>
                <a:gd name="T14" fmla="*/ 6 w 48"/>
                <a:gd name="T15" fmla="*/ 130 h 102"/>
                <a:gd name="T16" fmla="*/ 32 w 48"/>
                <a:gd name="T17" fmla="*/ 122 h 102"/>
                <a:gd name="T18" fmla="*/ 32 w 48"/>
                <a:gd name="T19" fmla="*/ 122 h 102"/>
                <a:gd name="T20" fmla="*/ 38 w 48"/>
                <a:gd name="T21" fmla="*/ 107 h 102"/>
                <a:gd name="T22" fmla="*/ 38 w 48"/>
                <a:gd name="T23" fmla="*/ 99 h 102"/>
                <a:gd name="T24" fmla="*/ 38 w 48"/>
                <a:gd name="T25" fmla="*/ 83 h 102"/>
                <a:gd name="T26" fmla="*/ 32 w 48"/>
                <a:gd name="T27" fmla="*/ 61 h 102"/>
                <a:gd name="T28" fmla="*/ 38 w 48"/>
                <a:gd name="T29" fmla="*/ 61 h 102"/>
                <a:gd name="T30" fmla="*/ 44 w 48"/>
                <a:gd name="T31" fmla="*/ 30 h 102"/>
                <a:gd name="T32" fmla="*/ 50 w 48"/>
                <a:gd name="T33" fmla="*/ 23 h 102"/>
                <a:gd name="T34" fmla="*/ 50 w 48"/>
                <a:gd name="T35" fmla="*/ 8 h 102"/>
                <a:gd name="T36" fmla="*/ 26 w 48"/>
                <a:gd name="T37" fmla="*/ 8 h 102"/>
                <a:gd name="T38" fmla="*/ 26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3" name="Freeform 4515"/>
            <p:cNvSpPr>
              <a:spLocks/>
            </p:cNvSpPr>
            <p:nvPr/>
          </p:nvSpPr>
          <p:spPr bwMode="auto">
            <a:xfrm>
              <a:off x="2377" y="1634"/>
              <a:ext cx="200" cy="169"/>
            </a:xfrm>
            <a:custGeom>
              <a:avLst/>
              <a:gdLst>
                <a:gd name="T0" fmla="*/ 42 w 198"/>
                <a:gd name="T1" fmla="*/ 46 h 150"/>
                <a:gd name="T2" fmla="*/ 18 w 198"/>
                <a:gd name="T3" fmla="*/ 46 h 150"/>
                <a:gd name="T4" fmla="*/ 18 w 198"/>
                <a:gd name="T5" fmla="*/ 38 h 150"/>
                <a:gd name="T6" fmla="*/ 6 w 198"/>
                <a:gd name="T7" fmla="*/ 46 h 150"/>
                <a:gd name="T8" fmla="*/ 6 w 198"/>
                <a:gd name="T9" fmla="*/ 38 h 150"/>
                <a:gd name="T10" fmla="*/ 6 w 198"/>
                <a:gd name="T11" fmla="*/ 30 h 150"/>
                <a:gd name="T12" fmla="*/ 6 w 198"/>
                <a:gd name="T13" fmla="*/ 30 h 150"/>
                <a:gd name="T14" fmla="*/ 0 w 198"/>
                <a:gd name="T15" fmla="*/ 23 h 150"/>
                <a:gd name="T16" fmla="*/ 0 w 198"/>
                <a:gd name="T17" fmla="*/ 16 h 150"/>
                <a:gd name="T18" fmla="*/ 24 w 198"/>
                <a:gd name="T19" fmla="*/ 0 h 150"/>
                <a:gd name="T20" fmla="*/ 48 w 198"/>
                <a:gd name="T21" fmla="*/ 0 h 150"/>
                <a:gd name="T22" fmla="*/ 68 w 198"/>
                <a:gd name="T23" fmla="*/ 0 h 150"/>
                <a:gd name="T24" fmla="*/ 86 w 198"/>
                <a:gd name="T25" fmla="*/ 8 h 150"/>
                <a:gd name="T26" fmla="*/ 104 w 198"/>
                <a:gd name="T27" fmla="*/ 8 h 150"/>
                <a:gd name="T28" fmla="*/ 122 w 198"/>
                <a:gd name="T29" fmla="*/ 8 h 150"/>
                <a:gd name="T30" fmla="*/ 128 w 198"/>
                <a:gd name="T31" fmla="*/ 16 h 150"/>
                <a:gd name="T32" fmla="*/ 172 w 198"/>
                <a:gd name="T33" fmla="*/ 30 h 150"/>
                <a:gd name="T34" fmla="*/ 172 w 198"/>
                <a:gd name="T35" fmla="*/ 30 h 150"/>
                <a:gd name="T36" fmla="*/ 178 w 198"/>
                <a:gd name="T37" fmla="*/ 30 h 150"/>
                <a:gd name="T38" fmla="*/ 202 w 198"/>
                <a:gd name="T39" fmla="*/ 30 h 150"/>
                <a:gd name="T40" fmla="*/ 196 w 198"/>
                <a:gd name="T41" fmla="*/ 46 h 150"/>
                <a:gd name="T42" fmla="*/ 184 w 198"/>
                <a:gd name="T43" fmla="*/ 61 h 150"/>
                <a:gd name="T44" fmla="*/ 166 w 198"/>
                <a:gd name="T45" fmla="*/ 69 h 150"/>
                <a:gd name="T46" fmla="*/ 154 w 198"/>
                <a:gd name="T47" fmla="*/ 91 h 150"/>
                <a:gd name="T48" fmla="*/ 146 w 198"/>
                <a:gd name="T49" fmla="*/ 107 h 150"/>
                <a:gd name="T50" fmla="*/ 154 w 198"/>
                <a:gd name="T51" fmla="*/ 130 h 150"/>
                <a:gd name="T52" fmla="*/ 134 w 198"/>
                <a:gd name="T53" fmla="*/ 144 h 150"/>
                <a:gd name="T54" fmla="*/ 134 w 198"/>
                <a:gd name="T55" fmla="*/ 152 h 150"/>
                <a:gd name="T56" fmla="*/ 122 w 198"/>
                <a:gd name="T57" fmla="*/ 160 h 150"/>
                <a:gd name="T58" fmla="*/ 110 w 198"/>
                <a:gd name="T59" fmla="*/ 175 h 150"/>
                <a:gd name="T60" fmla="*/ 92 w 198"/>
                <a:gd name="T61" fmla="*/ 175 h 150"/>
                <a:gd name="T62" fmla="*/ 74 w 198"/>
                <a:gd name="T63" fmla="*/ 175 h 150"/>
                <a:gd name="T64" fmla="*/ 62 w 198"/>
                <a:gd name="T65" fmla="*/ 190 h 150"/>
                <a:gd name="T66" fmla="*/ 48 w 198"/>
                <a:gd name="T67" fmla="*/ 190 h 150"/>
                <a:gd name="T68" fmla="*/ 42 w 198"/>
                <a:gd name="T69" fmla="*/ 168 h 150"/>
                <a:gd name="T70" fmla="*/ 30 w 198"/>
                <a:gd name="T71" fmla="*/ 160 h 150"/>
                <a:gd name="T72" fmla="*/ 24 w 198"/>
                <a:gd name="T73" fmla="*/ 160 h 150"/>
                <a:gd name="T74" fmla="*/ 24 w 198"/>
                <a:gd name="T75" fmla="*/ 160 h 150"/>
                <a:gd name="T76" fmla="*/ 30 w 198"/>
                <a:gd name="T77" fmla="*/ 144 h 150"/>
                <a:gd name="T78" fmla="*/ 30 w 198"/>
                <a:gd name="T79" fmla="*/ 137 h 150"/>
                <a:gd name="T80" fmla="*/ 30 w 198"/>
                <a:gd name="T81" fmla="*/ 122 h 150"/>
                <a:gd name="T82" fmla="*/ 24 w 198"/>
                <a:gd name="T83" fmla="*/ 99 h 150"/>
                <a:gd name="T84" fmla="*/ 30 w 198"/>
                <a:gd name="T85" fmla="*/ 99 h 150"/>
                <a:gd name="T86" fmla="*/ 36 w 198"/>
                <a:gd name="T87" fmla="*/ 69 h 150"/>
                <a:gd name="T88" fmla="*/ 42 w 198"/>
                <a:gd name="T89" fmla="*/ 61 h 150"/>
                <a:gd name="T90" fmla="*/ 42 w 198"/>
                <a:gd name="T91" fmla="*/ 46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4" name="Freeform 4516"/>
            <p:cNvSpPr>
              <a:spLocks/>
            </p:cNvSpPr>
            <p:nvPr/>
          </p:nvSpPr>
          <p:spPr bwMode="auto">
            <a:xfrm>
              <a:off x="2565" y="1722"/>
              <a:ext cx="18" cy="7"/>
            </a:xfrm>
            <a:custGeom>
              <a:avLst/>
              <a:gdLst>
                <a:gd name="T0" fmla="*/ 18 w 18"/>
                <a:gd name="T1" fmla="*/ 0 h 6"/>
                <a:gd name="T2" fmla="*/ 12 w 18"/>
                <a:gd name="T3" fmla="*/ 8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5" name="Freeform 4517"/>
            <p:cNvSpPr>
              <a:spLocks/>
            </p:cNvSpPr>
            <p:nvPr/>
          </p:nvSpPr>
          <p:spPr bwMode="auto">
            <a:xfrm>
              <a:off x="485" y="1507"/>
              <a:ext cx="971" cy="538"/>
            </a:xfrm>
            <a:custGeom>
              <a:avLst/>
              <a:gdLst>
                <a:gd name="T0" fmla="*/ 973 w 957"/>
                <a:gd name="T1" fmla="*/ 53 h 478"/>
                <a:gd name="T2" fmla="*/ 923 w 957"/>
                <a:gd name="T3" fmla="*/ 105 h 478"/>
                <a:gd name="T4" fmla="*/ 814 w 957"/>
                <a:gd name="T5" fmla="*/ 143 h 478"/>
                <a:gd name="T6" fmla="*/ 740 w 957"/>
                <a:gd name="T7" fmla="*/ 181 h 478"/>
                <a:gd name="T8" fmla="*/ 726 w 957"/>
                <a:gd name="T9" fmla="*/ 143 h 478"/>
                <a:gd name="T10" fmla="*/ 720 w 957"/>
                <a:gd name="T11" fmla="*/ 83 h 478"/>
                <a:gd name="T12" fmla="*/ 640 w 957"/>
                <a:gd name="T13" fmla="*/ 38 h 478"/>
                <a:gd name="T14" fmla="*/ 572 w 957"/>
                <a:gd name="T15" fmla="*/ 0 h 478"/>
                <a:gd name="T16" fmla="*/ 124 w 957"/>
                <a:gd name="T17" fmla="*/ 30 h 478"/>
                <a:gd name="T18" fmla="*/ 118 w 957"/>
                <a:gd name="T19" fmla="*/ 38 h 478"/>
                <a:gd name="T20" fmla="*/ 92 w 957"/>
                <a:gd name="T21" fmla="*/ 30 h 478"/>
                <a:gd name="T22" fmla="*/ 80 w 957"/>
                <a:gd name="T23" fmla="*/ 69 h 478"/>
                <a:gd name="T24" fmla="*/ 50 w 957"/>
                <a:gd name="T25" fmla="*/ 128 h 478"/>
                <a:gd name="T26" fmla="*/ 0 w 957"/>
                <a:gd name="T27" fmla="*/ 234 h 478"/>
                <a:gd name="T28" fmla="*/ 0 w 957"/>
                <a:gd name="T29" fmla="*/ 287 h 478"/>
                <a:gd name="T30" fmla="*/ 6 w 957"/>
                <a:gd name="T31" fmla="*/ 295 h 478"/>
                <a:gd name="T32" fmla="*/ 6 w 957"/>
                <a:gd name="T33" fmla="*/ 371 h 478"/>
                <a:gd name="T34" fmla="*/ 92 w 957"/>
                <a:gd name="T35" fmla="*/ 424 h 478"/>
                <a:gd name="T36" fmla="*/ 203 w 957"/>
                <a:gd name="T37" fmla="*/ 440 h 478"/>
                <a:gd name="T38" fmla="*/ 271 w 957"/>
                <a:gd name="T39" fmla="*/ 515 h 478"/>
                <a:gd name="T40" fmla="*/ 333 w 957"/>
                <a:gd name="T41" fmla="*/ 575 h 478"/>
                <a:gd name="T42" fmla="*/ 357 w 957"/>
                <a:gd name="T43" fmla="*/ 553 h 478"/>
                <a:gd name="T44" fmla="*/ 389 w 957"/>
                <a:gd name="T45" fmla="*/ 523 h 478"/>
                <a:gd name="T46" fmla="*/ 401 w 957"/>
                <a:gd name="T47" fmla="*/ 523 h 478"/>
                <a:gd name="T48" fmla="*/ 437 w 957"/>
                <a:gd name="T49" fmla="*/ 493 h 478"/>
                <a:gd name="T50" fmla="*/ 481 w 957"/>
                <a:gd name="T51" fmla="*/ 501 h 478"/>
                <a:gd name="T52" fmla="*/ 511 w 957"/>
                <a:gd name="T53" fmla="*/ 515 h 478"/>
                <a:gd name="T54" fmla="*/ 511 w 957"/>
                <a:gd name="T55" fmla="*/ 485 h 478"/>
                <a:gd name="T56" fmla="*/ 542 w 957"/>
                <a:gd name="T57" fmla="*/ 477 h 478"/>
                <a:gd name="T58" fmla="*/ 566 w 957"/>
                <a:gd name="T59" fmla="*/ 477 h 478"/>
                <a:gd name="T60" fmla="*/ 584 w 957"/>
                <a:gd name="T61" fmla="*/ 493 h 478"/>
                <a:gd name="T62" fmla="*/ 622 w 957"/>
                <a:gd name="T63" fmla="*/ 545 h 478"/>
                <a:gd name="T64" fmla="*/ 634 w 957"/>
                <a:gd name="T65" fmla="*/ 567 h 478"/>
                <a:gd name="T66" fmla="*/ 646 w 957"/>
                <a:gd name="T67" fmla="*/ 606 h 478"/>
                <a:gd name="T68" fmla="*/ 665 w 957"/>
                <a:gd name="T69" fmla="*/ 538 h 478"/>
                <a:gd name="T70" fmla="*/ 665 w 957"/>
                <a:gd name="T71" fmla="*/ 455 h 478"/>
                <a:gd name="T72" fmla="*/ 684 w 957"/>
                <a:gd name="T73" fmla="*/ 424 h 478"/>
                <a:gd name="T74" fmla="*/ 746 w 957"/>
                <a:gd name="T75" fmla="*/ 371 h 478"/>
                <a:gd name="T76" fmla="*/ 758 w 957"/>
                <a:gd name="T77" fmla="*/ 349 h 478"/>
                <a:gd name="T78" fmla="*/ 770 w 957"/>
                <a:gd name="T79" fmla="*/ 333 h 478"/>
                <a:gd name="T80" fmla="*/ 782 w 957"/>
                <a:gd name="T81" fmla="*/ 319 h 478"/>
                <a:gd name="T82" fmla="*/ 782 w 957"/>
                <a:gd name="T83" fmla="*/ 311 h 478"/>
                <a:gd name="T84" fmla="*/ 776 w 957"/>
                <a:gd name="T85" fmla="*/ 272 h 478"/>
                <a:gd name="T86" fmla="*/ 782 w 957"/>
                <a:gd name="T87" fmla="*/ 264 h 478"/>
                <a:gd name="T88" fmla="*/ 794 w 957"/>
                <a:gd name="T89" fmla="*/ 272 h 478"/>
                <a:gd name="T90" fmla="*/ 788 w 957"/>
                <a:gd name="T91" fmla="*/ 295 h 478"/>
                <a:gd name="T92" fmla="*/ 807 w 957"/>
                <a:gd name="T93" fmla="*/ 242 h 478"/>
                <a:gd name="T94" fmla="*/ 838 w 957"/>
                <a:gd name="T95" fmla="*/ 226 h 478"/>
                <a:gd name="T96" fmla="*/ 887 w 957"/>
                <a:gd name="T97" fmla="*/ 204 h 478"/>
                <a:gd name="T98" fmla="*/ 905 w 957"/>
                <a:gd name="T99" fmla="*/ 196 h 478"/>
                <a:gd name="T100" fmla="*/ 905 w 957"/>
                <a:gd name="T101" fmla="*/ 173 h 478"/>
                <a:gd name="T102" fmla="*/ 948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6" name="Freeform 4518"/>
            <p:cNvSpPr>
              <a:spLocks/>
            </p:cNvSpPr>
            <p:nvPr/>
          </p:nvSpPr>
          <p:spPr bwMode="auto">
            <a:xfrm>
              <a:off x="268" y="1324"/>
              <a:ext cx="43" cy="27"/>
            </a:xfrm>
            <a:custGeom>
              <a:avLst/>
              <a:gdLst>
                <a:gd name="T0" fmla="*/ 44 w 42"/>
                <a:gd name="T1" fmla="*/ 8 h 24"/>
                <a:gd name="T2" fmla="*/ 38 w 42"/>
                <a:gd name="T3" fmla="*/ 8 h 24"/>
                <a:gd name="T4" fmla="*/ 44 w 42"/>
                <a:gd name="T5" fmla="*/ 8 h 24"/>
                <a:gd name="T6" fmla="*/ 38 w 42"/>
                <a:gd name="T7" fmla="*/ 8 h 24"/>
                <a:gd name="T8" fmla="*/ 38 w 42"/>
                <a:gd name="T9" fmla="*/ 0 h 24"/>
                <a:gd name="T10" fmla="*/ 32 w 42"/>
                <a:gd name="T11" fmla="*/ 8 h 24"/>
                <a:gd name="T12" fmla="*/ 26 w 42"/>
                <a:gd name="T13" fmla="*/ 8 h 24"/>
                <a:gd name="T14" fmla="*/ 18 w 42"/>
                <a:gd name="T15" fmla="*/ 8 h 24"/>
                <a:gd name="T16" fmla="*/ 12 w 42"/>
                <a:gd name="T17" fmla="*/ 16 h 24"/>
                <a:gd name="T18" fmla="*/ 12 w 42"/>
                <a:gd name="T19" fmla="*/ 8 h 24"/>
                <a:gd name="T20" fmla="*/ 0 w 42"/>
                <a:gd name="T21" fmla="*/ 16 h 24"/>
                <a:gd name="T22" fmla="*/ 0 w 42"/>
                <a:gd name="T23" fmla="*/ 23 h 24"/>
                <a:gd name="T24" fmla="*/ 0 w 42"/>
                <a:gd name="T25" fmla="*/ 23 h 24"/>
                <a:gd name="T26" fmla="*/ 6 w 42"/>
                <a:gd name="T27" fmla="*/ 23 h 24"/>
                <a:gd name="T28" fmla="*/ 0 w 42"/>
                <a:gd name="T29" fmla="*/ 30 h 24"/>
                <a:gd name="T30" fmla="*/ 6 w 42"/>
                <a:gd name="T31" fmla="*/ 23 h 24"/>
                <a:gd name="T32" fmla="*/ 32 w 42"/>
                <a:gd name="T33" fmla="*/ 16 h 24"/>
                <a:gd name="T34" fmla="*/ 32 w 42"/>
                <a:gd name="T35" fmla="*/ 16 h 24"/>
                <a:gd name="T36" fmla="*/ 44 w 42"/>
                <a:gd name="T37" fmla="*/ 8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7" name="Freeform 4519"/>
            <p:cNvSpPr>
              <a:spLocks/>
            </p:cNvSpPr>
            <p:nvPr/>
          </p:nvSpPr>
          <p:spPr bwMode="auto">
            <a:xfrm>
              <a:off x="163" y="1209"/>
              <a:ext cx="37" cy="14"/>
            </a:xfrm>
            <a:custGeom>
              <a:avLst/>
              <a:gdLst>
                <a:gd name="T0" fmla="*/ 38 w 36"/>
                <a:gd name="T1" fmla="*/ 8 h 12"/>
                <a:gd name="T2" fmla="*/ 20 w 36"/>
                <a:gd name="T3" fmla="*/ 16 h 12"/>
                <a:gd name="T4" fmla="*/ 12 w 36"/>
                <a:gd name="T5" fmla="*/ 8 h 12"/>
                <a:gd name="T6" fmla="*/ 12 w 36"/>
                <a:gd name="T7" fmla="*/ 8 h 12"/>
                <a:gd name="T8" fmla="*/ 0 w 36"/>
                <a:gd name="T9" fmla="*/ 8 h 12"/>
                <a:gd name="T10" fmla="*/ 0 w 36"/>
                <a:gd name="T11" fmla="*/ 0 h 12"/>
                <a:gd name="T12" fmla="*/ 20 w 36"/>
                <a:gd name="T13" fmla="*/ 0 h 12"/>
                <a:gd name="T14" fmla="*/ 38 w 36"/>
                <a:gd name="T15" fmla="*/ 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8" name="Freeform 4520"/>
            <p:cNvSpPr>
              <a:spLocks/>
            </p:cNvSpPr>
            <p:nvPr/>
          </p:nvSpPr>
          <p:spPr bwMode="auto">
            <a:xfrm>
              <a:off x="546" y="1358"/>
              <a:ext cx="19" cy="34"/>
            </a:xfrm>
            <a:custGeom>
              <a:avLst/>
              <a:gdLst>
                <a:gd name="T0" fmla="*/ 14 w 18"/>
                <a:gd name="T1" fmla="*/ 39 h 30"/>
                <a:gd name="T2" fmla="*/ 6 w 18"/>
                <a:gd name="T3" fmla="*/ 39 h 30"/>
                <a:gd name="T4" fmla="*/ 6 w 18"/>
                <a:gd name="T5" fmla="*/ 31 h 30"/>
                <a:gd name="T6" fmla="*/ 0 w 18"/>
                <a:gd name="T7" fmla="*/ 31 h 30"/>
                <a:gd name="T8" fmla="*/ 6 w 18"/>
                <a:gd name="T9" fmla="*/ 23 h 30"/>
                <a:gd name="T10" fmla="*/ 14 w 18"/>
                <a:gd name="T11" fmla="*/ 23 h 30"/>
                <a:gd name="T12" fmla="*/ 6 w 18"/>
                <a:gd name="T13" fmla="*/ 23 h 30"/>
                <a:gd name="T14" fmla="*/ 14 w 18"/>
                <a:gd name="T15" fmla="*/ 16 h 30"/>
                <a:gd name="T16" fmla="*/ 14 w 18"/>
                <a:gd name="T17" fmla="*/ 8 h 30"/>
                <a:gd name="T18" fmla="*/ 20 w 18"/>
                <a:gd name="T19" fmla="*/ 0 h 30"/>
                <a:gd name="T20" fmla="*/ 20 w 18"/>
                <a:gd name="T21" fmla="*/ 23 h 30"/>
                <a:gd name="T22" fmla="*/ 20 w 18"/>
                <a:gd name="T23" fmla="*/ 23 h 30"/>
                <a:gd name="T24" fmla="*/ 14 w 18"/>
                <a:gd name="T25" fmla="*/ 23 h 30"/>
                <a:gd name="T26" fmla="*/ 14 w 18"/>
                <a:gd name="T27" fmla="*/ 39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9" name="Freeform 4521"/>
            <p:cNvSpPr>
              <a:spLocks/>
            </p:cNvSpPr>
            <p:nvPr/>
          </p:nvSpPr>
          <p:spPr bwMode="auto">
            <a:xfrm>
              <a:off x="558" y="1318"/>
              <a:ext cx="18" cy="27"/>
            </a:xfrm>
            <a:custGeom>
              <a:avLst/>
              <a:gdLst>
                <a:gd name="T0" fmla="*/ 18 w 18"/>
                <a:gd name="T1" fmla="*/ 16 h 24"/>
                <a:gd name="T2" fmla="*/ 12 w 18"/>
                <a:gd name="T3" fmla="*/ 23 h 24"/>
                <a:gd name="T4" fmla="*/ 0 w 18"/>
                <a:gd name="T5" fmla="*/ 30 h 24"/>
                <a:gd name="T6" fmla="*/ 6 w 18"/>
                <a:gd name="T7" fmla="*/ 23 h 24"/>
                <a:gd name="T8" fmla="*/ 12 w 18"/>
                <a:gd name="T9" fmla="*/ 0 h 24"/>
                <a:gd name="T10" fmla="*/ 18 w 18"/>
                <a:gd name="T11" fmla="*/ 8 h 24"/>
                <a:gd name="T12" fmla="*/ 18 w 18"/>
                <a:gd name="T13" fmla="*/ 16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0" name="Freeform 4522"/>
            <p:cNvSpPr>
              <a:spLocks/>
            </p:cNvSpPr>
            <p:nvPr/>
          </p:nvSpPr>
          <p:spPr bwMode="auto">
            <a:xfrm>
              <a:off x="146" y="1277"/>
              <a:ext cx="24" cy="7"/>
            </a:xfrm>
            <a:custGeom>
              <a:avLst/>
              <a:gdLst>
                <a:gd name="T0" fmla="*/ 18 w 24"/>
                <a:gd name="T1" fmla="*/ 8 h 6"/>
                <a:gd name="T2" fmla="*/ 12 w 24"/>
                <a:gd name="T3" fmla="*/ 8 h 6"/>
                <a:gd name="T4" fmla="*/ 0 w 24"/>
                <a:gd name="T5" fmla="*/ 8 h 6"/>
                <a:gd name="T6" fmla="*/ 24 w 24"/>
                <a:gd name="T7" fmla="*/ 0 h 6"/>
                <a:gd name="T8" fmla="*/ 18 w 24"/>
                <a:gd name="T9" fmla="*/ 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1" name="Freeform 4523"/>
            <p:cNvSpPr>
              <a:spLocks/>
            </p:cNvSpPr>
            <p:nvPr/>
          </p:nvSpPr>
          <p:spPr bwMode="auto">
            <a:xfrm>
              <a:off x="546" y="1318"/>
              <a:ext cx="19" cy="20"/>
            </a:xfrm>
            <a:custGeom>
              <a:avLst/>
              <a:gdLst>
                <a:gd name="T0" fmla="*/ 14 w 18"/>
                <a:gd name="T1" fmla="*/ 22 h 18"/>
                <a:gd name="T2" fmla="*/ 14 w 18"/>
                <a:gd name="T3" fmla="*/ 14 h 18"/>
                <a:gd name="T4" fmla="*/ 6 w 18"/>
                <a:gd name="T5" fmla="*/ 8 h 18"/>
                <a:gd name="T6" fmla="*/ 20 w 18"/>
                <a:gd name="T7" fmla="*/ 14 h 18"/>
                <a:gd name="T8" fmla="*/ 20 w 18"/>
                <a:gd name="T9" fmla="*/ 8 h 18"/>
                <a:gd name="T10" fmla="*/ 14 w 18"/>
                <a:gd name="T11" fmla="*/ 8 h 18"/>
                <a:gd name="T12" fmla="*/ 14 w 18"/>
                <a:gd name="T13" fmla="*/ 0 h 18"/>
                <a:gd name="T14" fmla="*/ 6 w 18"/>
                <a:gd name="T15" fmla="*/ 8 h 18"/>
                <a:gd name="T16" fmla="*/ 6 w 18"/>
                <a:gd name="T17" fmla="*/ 14 h 18"/>
                <a:gd name="T18" fmla="*/ 0 w 18"/>
                <a:gd name="T19" fmla="*/ 14 h 18"/>
                <a:gd name="T20" fmla="*/ 0 w 18"/>
                <a:gd name="T21" fmla="*/ 22 h 18"/>
                <a:gd name="T22" fmla="*/ 6 w 18"/>
                <a:gd name="T23" fmla="*/ 14 h 18"/>
                <a:gd name="T24" fmla="*/ 14 w 18"/>
                <a:gd name="T25" fmla="*/ 2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2" name="Freeform 4524"/>
            <p:cNvSpPr>
              <a:spLocks/>
            </p:cNvSpPr>
            <p:nvPr/>
          </p:nvSpPr>
          <p:spPr bwMode="auto">
            <a:xfrm>
              <a:off x="540" y="1338"/>
              <a:ext cx="18" cy="27"/>
            </a:xfrm>
            <a:custGeom>
              <a:avLst/>
              <a:gdLst>
                <a:gd name="T0" fmla="*/ 0 w 18"/>
                <a:gd name="T1" fmla="*/ 30 h 24"/>
                <a:gd name="T2" fmla="*/ 18 w 18"/>
                <a:gd name="T3" fmla="*/ 0 h 24"/>
                <a:gd name="T4" fmla="*/ 6 w 18"/>
                <a:gd name="T5" fmla="*/ 0 h 24"/>
                <a:gd name="T6" fmla="*/ 0 w 18"/>
                <a:gd name="T7" fmla="*/ 3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3" name="Freeform 4525"/>
            <p:cNvSpPr>
              <a:spLocks/>
            </p:cNvSpPr>
            <p:nvPr/>
          </p:nvSpPr>
          <p:spPr bwMode="auto">
            <a:xfrm>
              <a:off x="565" y="1345"/>
              <a:ext cx="11" cy="13"/>
            </a:xfrm>
            <a:custGeom>
              <a:avLst/>
              <a:gdLst>
                <a:gd name="T0" fmla="*/ 10 w 12"/>
                <a:gd name="T1" fmla="*/ 8 h 12"/>
                <a:gd name="T2" fmla="*/ 10 w 12"/>
                <a:gd name="T3" fmla="*/ 8 h 12"/>
                <a:gd name="T4" fmla="*/ 0 w 12"/>
                <a:gd name="T5" fmla="*/ 0 h 12"/>
                <a:gd name="T6" fmla="*/ 0 w 12"/>
                <a:gd name="T7" fmla="*/ 8 h 12"/>
                <a:gd name="T8" fmla="*/ 0 w 12"/>
                <a:gd name="T9" fmla="*/ 14 h 12"/>
                <a:gd name="T10" fmla="*/ 6 w 12"/>
                <a:gd name="T11" fmla="*/ 8 h 12"/>
                <a:gd name="T12" fmla="*/ 10 w 12"/>
                <a:gd name="T13" fmla="*/ 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4" name="Freeform 4526"/>
            <p:cNvSpPr>
              <a:spLocks/>
            </p:cNvSpPr>
            <p:nvPr/>
          </p:nvSpPr>
          <p:spPr bwMode="auto">
            <a:xfrm>
              <a:off x="546" y="1351"/>
              <a:ext cx="19" cy="14"/>
            </a:xfrm>
            <a:custGeom>
              <a:avLst/>
              <a:gdLst>
                <a:gd name="T0" fmla="*/ 20 w 18"/>
                <a:gd name="T1" fmla="*/ 0 h 12"/>
                <a:gd name="T2" fmla="*/ 0 w 18"/>
                <a:gd name="T3" fmla="*/ 16 h 12"/>
                <a:gd name="T4" fmla="*/ 14 w 18"/>
                <a:gd name="T5" fmla="*/ 0 h 12"/>
                <a:gd name="T6" fmla="*/ 20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5" name="Freeform 4527"/>
            <p:cNvSpPr>
              <a:spLocks/>
            </p:cNvSpPr>
            <p:nvPr/>
          </p:nvSpPr>
          <p:spPr bwMode="auto">
            <a:xfrm>
              <a:off x="1309" y="1688"/>
              <a:ext cx="42" cy="14"/>
            </a:xfrm>
            <a:custGeom>
              <a:avLst/>
              <a:gdLst>
                <a:gd name="T0" fmla="*/ 43 w 41"/>
                <a:gd name="T1" fmla="*/ 8 h 12"/>
                <a:gd name="T2" fmla="*/ 31 w 41"/>
                <a:gd name="T3" fmla="*/ 8 h 12"/>
                <a:gd name="T4" fmla="*/ 31 w 41"/>
                <a:gd name="T5" fmla="*/ 0 h 12"/>
                <a:gd name="T6" fmla="*/ 0 w 41"/>
                <a:gd name="T7" fmla="*/ 16 h 12"/>
                <a:gd name="T8" fmla="*/ 25 w 41"/>
                <a:gd name="T9" fmla="*/ 8 h 12"/>
                <a:gd name="T10" fmla="*/ 43 w 41"/>
                <a:gd name="T11" fmla="*/ 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6" name="Freeform 4528"/>
            <p:cNvSpPr>
              <a:spLocks/>
            </p:cNvSpPr>
            <p:nvPr/>
          </p:nvSpPr>
          <p:spPr bwMode="auto">
            <a:xfrm>
              <a:off x="2226" y="1991"/>
              <a:ext cx="151" cy="155"/>
            </a:xfrm>
            <a:custGeom>
              <a:avLst/>
              <a:gdLst>
                <a:gd name="T0" fmla="*/ 6 w 149"/>
                <a:gd name="T1" fmla="*/ 159 h 138"/>
                <a:gd name="T2" fmla="*/ 0 w 149"/>
                <a:gd name="T3" fmla="*/ 174 h 138"/>
                <a:gd name="T4" fmla="*/ 0 w 149"/>
                <a:gd name="T5" fmla="*/ 159 h 138"/>
                <a:gd name="T6" fmla="*/ 12 w 149"/>
                <a:gd name="T7" fmla="*/ 129 h 138"/>
                <a:gd name="T8" fmla="*/ 24 w 149"/>
                <a:gd name="T9" fmla="*/ 99 h 138"/>
                <a:gd name="T10" fmla="*/ 24 w 149"/>
                <a:gd name="T11" fmla="*/ 99 h 138"/>
                <a:gd name="T12" fmla="*/ 36 w 149"/>
                <a:gd name="T13" fmla="*/ 83 h 138"/>
                <a:gd name="T14" fmla="*/ 44 w 149"/>
                <a:gd name="T15" fmla="*/ 61 h 138"/>
                <a:gd name="T16" fmla="*/ 50 w 149"/>
                <a:gd name="T17" fmla="*/ 45 h 138"/>
                <a:gd name="T18" fmla="*/ 62 w 149"/>
                <a:gd name="T19" fmla="*/ 30 h 138"/>
                <a:gd name="T20" fmla="*/ 74 w 149"/>
                <a:gd name="T21" fmla="*/ 0 h 138"/>
                <a:gd name="T22" fmla="*/ 153 w 149"/>
                <a:gd name="T23" fmla="*/ 0 h 138"/>
                <a:gd name="T24" fmla="*/ 153 w 149"/>
                <a:gd name="T25" fmla="*/ 8 h 138"/>
                <a:gd name="T26" fmla="*/ 153 w 149"/>
                <a:gd name="T27" fmla="*/ 45 h 138"/>
                <a:gd name="T28" fmla="*/ 91 w 149"/>
                <a:gd name="T29" fmla="*/ 45 h 138"/>
                <a:gd name="T30" fmla="*/ 91 w 149"/>
                <a:gd name="T31" fmla="*/ 75 h 138"/>
                <a:gd name="T32" fmla="*/ 91 w 149"/>
                <a:gd name="T33" fmla="*/ 106 h 138"/>
                <a:gd name="T34" fmla="*/ 74 w 149"/>
                <a:gd name="T35" fmla="*/ 121 h 138"/>
                <a:gd name="T36" fmla="*/ 74 w 149"/>
                <a:gd name="T37" fmla="*/ 136 h 138"/>
                <a:gd name="T38" fmla="*/ 74 w 149"/>
                <a:gd name="T39" fmla="*/ 159 h 138"/>
                <a:gd name="T40" fmla="*/ 6 w 149"/>
                <a:gd name="T41" fmla="*/ 159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7" name="Freeform 4529"/>
            <p:cNvSpPr>
              <a:spLocks/>
            </p:cNvSpPr>
            <p:nvPr/>
          </p:nvSpPr>
          <p:spPr bwMode="auto">
            <a:xfrm>
              <a:off x="2171" y="805"/>
              <a:ext cx="1454" cy="1"/>
            </a:xfrm>
            <a:custGeom>
              <a:avLst/>
              <a:gdLst>
                <a:gd name="T0" fmla="*/ 0 w 1435"/>
                <a:gd name="T1" fmla="*/ 0 h 1"/>
                <a:gd name="T2" fmla="*/ 1473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a typeface="ＭＳ Ｐゴシック" charset="0"/>
              </a:endParaRPr>
            </a:p>
          </p:txBody>
        </p:sp>
        <p:sp>
          <p:nvSpPr>
            <p:cNvPr id="478" name="Freeform 4530"/>
            <p:cNvSpPr>
              <a:spLocks/>
            </p:cNvSpPr>
            <p:nvPr/>
          </p:nvSpPr>
          <p:spPr bwMode="auto">
            <a:xfrm>
              <a:off x="4364" y="2537"/>
              <a:ext cx="67" cy="74"/>
            </a:xfrm>
            <a:custGeom>
              <a:avLst/>
              <a:gdLst>
                <a:gd name="T0" fmla="*/ 38 w 66"/>
                <a:gd name="T1" fmla="*/ 83 h 66"/>
                <a:gd name="T2" fmla="*/ 56 w 66"/>
                <a:gd name="T3" fmla="*/ 68 h 66"/>
                <a:gd name="T4" fmla="*/ 68 w 66"/>
                <a:gd name="T5" fmla="*/ 45 h 66"/>
                <a:gd name="T6" fmla="*/ 56 w 66"/>
                <a:gd name="T7" fmla="*/ 15 h 66"/>
                <a:gd name="T8" fmla="*/ 38 w 66"/>
                <a:gd name="T9" fmla="*/ 0 h 66"/>
                <a:gd name="T10" fmla="*/ 12 w 66"/>
                <a:gd name="T11" fmla="*/ 15 h 66"/>
                <a:gd name="T12" fmla="*/ 0 w 66"/>
                <a:gd name="T13" fmla="*/ 45 h 66"/>
                <a:gd name="T14" fmla="*/ 12 w 66"/>
                <a:gd name="T15" fmla="*/ 68 h 66"/>
                <a:gd name="T16" fmla="*/ 38 w 66"/>
                <a:gd name="T17" fmla="*/ 83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479" name="Freeform 4531"/>
            <p:cNvSpPr>
              <a:spLocks/>
            </p:cNvSpPr>
            <p:nvPr/>
          </p:nvSpPr>
          <p:spPr bwMode="auto">
            <a:xfrm>
              <a:off x="1401" y="2186"/>
              <a:ext cx="66" cy="61"/>
            </a:xfrm>
            <a:custGeom>
              <a:avLst/>
              <a:gdLst>
                <a:gd name="T0" fmla="*/ 30 w 66"/>
                <a:gd name="T1" fmla="*/ 69 h 54"/>
                <a:gd name="T2" fmla="*/ 36 w 66"/>
                <a:gd name="T3" fmla="*/ 69 h 54"/>
                <a:gd name="T4" fmla="*/ 54 w 66"/>
                <a:gd name="T5" fmla="*/ 61 h 54"/>
                <a:gd name="T6" fmla="*/ 66 w 66"/>
                <a:gd name="T7" fmla="*/ 38 h 54"/>
                <a:gd name="T8" fmla="*/ 54 w 66"/>
                <a:gd name="T9" fmla="*/ 8 h 54"/>
                <a:gd name="T10" fmla="*/ 36 w 66"/>
                <a:gd name="T11" fmla="*/ 0 h 54"/>
                <a:gd name="T12" fmla="*/ 30 w 66"/>
                <a:gd name="T13" fmla="*/ 0 h 54"/>
                <a:gd name="T14" fmla="*/ 12 w 66"/>
                <a:gd name="T15" fmla="*/ 8 h 54"/>
                <a:gd name="T16" fmla="*/ 0 w 66"/>
                <a:gd name="T17" fmla="*/ 38 h 54"/>
                <a:gd name="T18" fmla="*/ 12 w 66"/>
                <a:gd name="T19" fmla="*/ 61 h 54"/>
                <a:gd name="T20" fmla="*/ 30 w 66"/>
                <a:gd name="T21" fmla="*/ 69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480" name="Freeform 4532"/>
            <p:cNvSpPr>
              <a:spLocks/>
            </p:cNvSpPr>
            <p:nvPr/>
          </p:nvSpPr>
          <p:spPr bwMode="auto">
            <a:xfrm>
              <a:off x="1276" y="2323"/>
              <a:ext cx="23" cy="20"/>
            </a:xfrm>
            <a:custGeom>
              <a:avLst/>
              <a:gdLst>
                <a:gd name="T0" fmla="*/ 22 w 24"/>
                <a:gd name="T1" fmla="*/ 8 h 18"/>
                <a:gd name="T2" fmla="*/ 12 w 24"/>
                <a:gd name="T3" fmla="*/ 0 h 18"/>
                <a:gd name="T4" fmla="*/ 0 w 24"/>
                <a:gd name="T5" fmla="*/ 0 h 18"/>
                <a:gd name="T6" fmla="*/ 0 w 24"/>
                <a:gd name="T7" fmla="*/ 22 h 18"/>
                <a:gd name="T8" fmla="*/ 12 w 24"/>
                <a:gd name="T9" fmla="*/ 22 h 18"/>
                <a:gd name="T10" fmla="*/ 22 w 24"/>
                <a:gd name="T11" fmla="*/ 8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6"/>
                  </a:moveTo>
                  <a:lnTo>
                    <a:pt x="12" y="0"/>
                  </a:lnTo>
                  <a:lnTo>
                    <a:pt x="0" y="0"/>
                  </a:lnTo>
                  <a:lnTo>
                    <a:pt x="0" y="18"/>
                  </a:lnTo>
                  <a:lnTo>
                    <a:pt x="12" y="18"/>
                  </a:lnTo>
                  <a:lnTo>
                    <a:pt x="24" y="6"/>
                  </a:lnTo>
                  <a:close/>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481" name="Freeform 4533"/>
            <p:cNvSpPr>
              <a:spLocks/>
            </p:cNvSpPr>
            <p:nvPr/>
          </p:nvSpPr>
          <p:spPr bwMode="auto">
            <a:xfrm>
              <a:off x="2827" y="1636"/>
              <a:ext cx="31" cy="35"/>
            </a:xfrm>
            <a:custGeom>
              <a:avLst/>
              <a:gdLst>
                <a:gd name="T0" fmla="*/ 7 w 27"/>
                <a:gd name="T1" fmla="*/ 1 h 35"/>
                <a:gd name="T2" fmla="*/ 7 w 27"/>
                <a:gd name="T3" fmla="*/ 8 h 35"/>
                <a:gd name="T4" fmla="*/ 7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15 w 27"/>
                <a:gd name="T17" fmla="*/ 28 h 35"/>
                <a:gd name="T18" fmla="*/ 15 w 27"/>
                <a:gd name="T19" fmla="*/ 35 h 35"/>
                <a:gd name="T20" fmla="*/ 21 w 27"/>
                <a:gd name="T21" fmla="*/ 21 h 35"/>
                <a:gd name="T22" fmla="*/ 26 w 27"/>
                <a:gd name="T23" fmla="*/ 16 h 35"/>
                <a:gd name="T24" fmla="*/ 36 w 27"/>
                <a:gd name="T25" fmla="*/ 21 h 35"/>
                <a:gd name="T26" fmla="*/ 23 w 27"/>
                <a:gd name="T27" fmla="*/ 12 h 35"/>
                <a:gd name="T28" fmla="*/ 16 w 27"/>
                <a:gd name="T29" fmla="*/ 6 h 35"/>
                <a:gd name="T30" fmla="*/ 15 w 27"/>
                <a:gd name="T31" fmla="*/ 0 h 35"/>
                <a:gd name="T32" fmla="*/ 7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2" name="Freeform 4534"/>
            <p:cNvSpPr>
              <a:spLocks/>
            </p:cNvSpPr>
            <p:nvPr/>
          </p:nvSpPr>
          <p:spPr bwMode="auto">
            <a:xfrm>
              <a:off x="2831" y="1584"/>
              <a:ext cx="73" cy="87"/>
            </a:xfrm>
            <a:custGeom>
              <a:avLst/>
              <a:gdLst>
                <a:gd name="T0" fmla="*/ 13 w 65"/>
                <a:gd name="T1" fmla="*/ 19 h 87"/>
                <a:gd name="T2" fmla="*/ 13 w 65"/>
                <a:gd name="T3" fmla="*/ 19 h 87"/>
                <a:gd name="T4" fmla="*/ 7 w 65"/>
                <a:gd name="T5" fmla="*/ 19 h 87"/>
                <a:gd name="T6" fmla="*/ 7 w 65"/>
                <a:gd name="T7" fmla="*/ 26 h 87"/>
                <a:gd name="T8" fmla="*/ 13 w 65"/>
                <a:gd name="T9" fmla="*/ 26 h 87"/>
                <a:gd name="T10" fmla="*/ 13 w 65"/>
                <a:gd name="T11" fmla="*/ 26 h 87"/>
                <a:gd name="T12" fmla="*/ 7 w 65"/>
                <a:gd name="T13" fmla="*/ 33 h 87"/>
                <a:gd name="T14" fmla="*/ 7 w 65"/>
                <a:gd name="T15" fmla="*/ 33 h 87"/>
                <a:gd name="T16" fmla="*/ 7 w 65"/>
                <a:gd name="T17" fmla="*/ 40 h 87"/>
                <a:gd name="T18" fmla="*/ 13 w 65"/>
                <a:gd name="T19" fmla="*/ 40 h 87"/>
                <a:gd name="T20" fmla="*/ 20 w 65"/>
                <a:gd name="T21" fmla="*/ 46 h 87"/>
                <a:gd name="T22" fmla="*/ 13 w 65"/>
                <a:gd name="T23" fmla="*/ 46 h 87"/>
                <a:gd name="T24" fmla="*/ 13 w 65"/>
                <a:gd name="T25" fmla="*/ 53 h 87"/>
                <a:gd name="T26" fmla="*/ 13 w 65"/>
                <a:gd name="T27" fmla="*/ 53 h 87"/>
                <a:gd name="T28" fmla="*/ 17 w 65"/>
                <a:gd name="T29" fmla="*/ 64 h 87"/>
                <a:gd name="T30" fmla="*/ 21 w 65"/>
                <a:gd name="T31" fmla="*/ 69 h 87"/>
                <a:gd name="T32" fmla="*/ 25 w 65"/>
                <a:gd name="T33" fmla="*/ 70 h 87"/>
                <a:gd name="T34" fmla="*/ 28 w 65"/>
                <a:gd name="T35" fmla="*/ 73 h 87"/>
                <a:gd name="T36" fmla="*/ 28 w 65"/>
                <a:gd name="T37" fmla="*/ 78 h 87"/>
                <a:gd name="T38" fmla="*/ 25 w 65"/>
                <a:gd name="T39" fmla="*/ 73 h 87"/>
                <a:gd name="T40" fmla="*/ 34 w 65"/>
                <a:gd name="T41" fmla="*/ 80 h 87"/>
                <a:gd name="T42" fmla="*/ 42 w 65"/>
                <a:gd name="T43" fmla="*/ 87 h 87"/>
                <a:gd name="T44" fmla="*/ 48 w 65"/>
                <a:gd name="T45" fmla="*/ 87 h 87"/>
                <a:gd name="T46" fmla="*/ 48 w 65"/>
                <a:gd name="T47" fmla="*/ 87 h 87"/>
                <a:gd name="T48" fmla="*/ 54 w 65"/>
                <a:gd name="T49" fmla="*/ 87 h 87"/>
                <a:gd name="T50" fmla="*/ 54 w 65"/>
                <a:gd name="T51" fmla="*/ 87 h 87"/>
                <a:gd name="T52" fmla="*/ 62 w 65"/>
                <a:gd name="T53" fmla="*/ 87 h 87"/>
                <a:gd name="T54" fmla="*/ 62 w 65"/>
                <a:gd name="T55" fmla="*/ 87 h 87"/>
                <a:gd name="T56" fmla="*/ 69 w 65"/>
                <a:gd name="T57" fmla="*/ 80 h 87"/>
                <a:gd name="T58" fmla="*/ 69 w 65"/>
                <a:gd name="T59" fmla="*/ 80 h 87"/>
                <a:gd name="T60" fmla="*/ 82 w 65"/>
                <a:gd name="T61" fmla="*/ 67 h 87"/>
                <a:gd name="T62" fmla="*/ 69 w 65"/>
                <a:gd name="T63" fmla="*/ 53 h 87"/>
                <a:gd name="T64" fmla="*/ 75 w 65"/>
                <a:gd name="T65" fmla="*/ 40 h 87"/>
                <a:gd name="T66" fmla="*/ 69 w 65"/>
                <a:gd name="T67" fmla="*/ 33 h 87"/>
                <a:gd name="T68" fmla="*/ 62 w 65"/>
                <a:gd name="T69" fmla="*/ 33 h 87"/>
                <a:gd name="T70" fmla="*/ 62 w 65"/>
                <a:gd name="T71" fmla="*/ 33 h 87"/>
                <a:gd name="T72" fmla="*/ 48 w 65"/>
                <a:gd name="T73" fmla="*/ 26 h 87"/>
                <a:gd name="T74" fmla="*/ 28 w 65"/>
                <a:gd name="T75" fmla="*/ 0 h 87"/>
                <a:gd name="T76" fmla="*/ 0 w 65"/>
                <a:gd name="T77" fmla="*/ 6 h 87"/>
                <a:gd name="T78" fmla="*/ 0 w 65"/>
                <a:gd name="T79" fmla="*/ 12 h 87"/>
                <a:gd name="T80" fmla="*/ 7 w 65"/>
                <a:gd name="T81" fmla="*/ 12 h 87"/>
                <a:gd name="T82" fmla="*/ 0 w 65"/>
                <a:gd name="T83" fmla="*/ 12 h 87"/>
                <a:gd name="T84" fmla="*/ 7 w 65"/>
                <a:gd name="T85" fmla="*/ 19 h 87"/>
                <a:gd name="T86" fmla="*/ 13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3" name="Freeform 4535"/>
            <p:cNvSpPr>
              <a:spLocks/>
            </p:cNvSpPr>
            <p:nvPr/>
          </p:nvSpPr>
          <p:spPr bwMode="auto">
            <a:xfrm>
              <a:off x="2909" y="2084"/>
              <a:ext cx="289" cy="348"/>
            </a:xfrm>
            <a:custGeom>
              <a:avLst/>
              <a:gdLst>
                <a:gd name="T0" fmla="*/ 36 w 290"/>
                <a:gd name="T1" fmla="*/ 86 h 322"/>
                <a:gd name="T2" fmla="*/ 54 w 290"/>
                <a:gd name="T3" fmla="*/ 55 h 322"/>
                <a:gd name="T4" fmla="*/ 161 w 290"/>
                <a:gd name="T5" fmla="*/ 31 h 322"/>
                <a:gd name="T6" fmla="*/ 161 w 290"/>
                <a:gd name="T7" fmla="*/ 31 h 322"/>
                <a:gd name="T8" fmla="*/ 203 w 290"/>
                <a:gd name="T9" fmla="*/ 40 h 322"/>
                <a:gd name="T10" fmla="*/ 215 w 290"/>
                <a:gd name="T11" fmla="*/ 24 h 322"/>
                <a:gd name="T12" fmla="*/ 227 w 290"/>
                <a:gd name="T13" fmla="*/ 9 h 322"/>
                <a:gd name="T14" fmla="*/ 246 w 290"/>
                <a:gd name="T15" fmla="*/ 15 h 322"/>
                <a:gd name="T16" fmla="*/ 264 w 290"/>
                <a:gd name="T17" fmla="*/ 55 h 322"/>
                <a:gd name="T18" fmla="*/ 270 w 290"/>
                <a:gd name="T19" fmla="*/ 118 h 322"/>
                <a:gd name="T20" fmla="*/ 276 w 290"/>
                <a:gd name="T21" fmla="*/ 149 h 322"/>
                <a:gd name="T22" fmla="*/ 258 w 290"/>
                <a:gd name="T23" fmla="*/ 197 h 322"/>
                <a:gd name="T24" fmla="*/ 252 w 290"/>
                <a:gd name="T25" fmla="*/ 251 h 322"/>
                <a:gd name="T26" fmla="*/ 233 w 290"/>
                <a:gd name="T27" fmla="*/ 322 h 322"/>
                <a:gd name="T28" fmla="*/ 221 w 290"/>
                <a:gd name="T29" fmla="*/ 352 h 322"/>
                <a:gd name="T30" fmla="*/ 174 w 290"/>
                <a:gd name="T31" fmla="*/ 319 h 322"/>
                <a:gd name="T32" fmla="*/ 156 w 290"/>
                <a:gd name="T33" fmla="*/ 335 h 322"/>
                <a:gd name="T34" fmla="*/ 153 w 290"/>
                <a:gd name="T35" fmla="*/ 338 h 322"/>
                <a:gd name="T36" fmla="*/ 147 w 290"/>
                <a:gd name="T37" fmla="*/ 335 h 322"/>
                <a:gd name="T38" fmla="*/ 140 w 290"/>
                <a:gd name="T39" fmla="*/ 339 h 322"/>
                <a:gd name="T40" fmla="*/ 137 w 290"/>
                <a:gd name="T41" fmla="*/ 346 h 322"/>
                <a:gd name="T42" fmla="*/ 134 w 290"/>
                <a:gd name="T43" fmla="*/ 347 h 322"/>
                <a:gd name="T44" fmla="*/ 120 w 290"/>
                <a:gd name="T45" fmla="*/ 349 h 322"/>
                <a:gd name="T46" fmla="*/ 62 w 290"/>
                <a:gd name="T47" fmla="*/ 352 h 322"/>
                <a:gd name="T48" fmla="*/ 51 w 290"/>
                <a:gd name="T49" fmla="*/ 364 h 322"/>
                <a:gd name="T50" fmla="*/ 59 w 290"/>
                <a:gd name="T51" fmla="*/ 352 h 322"/>
                <a:gd name="T52" fmla="*/ 128 w 290"/>
                <a:gd name="T53" fmla="*/ 351 h 322"/>
                <a:gd name="T54" fmla="*/ 167 w 290"/>
                <a:gd name="T55" fmla="*/ 327 h 322"/>
                <a:gd name="T56" fmla="*/ 215 w 290"/>
                <a:gd name="T57" fmla="*/ 351 h 322"/>
                <a:gd name="T58" fmla="*/ 186 w 290"/>
                <a:gd name="T59" fmla="*/ 304 h 322"/>
                <a:gd name="T60" fmla="*/ 118 w 290"/>
                <a:gd name="T61" fmla="*/ 356 h 322"/>
                <a:gd name="T62" fmla="*/ 59 w 290"/>
                <a:gd name="T63" fmla="*/ 352 h 322"/>
                <a:gd name="T64" fmla="*/ 30 w 290"/>
                <a:gd name="T65" fmla="*/ 376 h 322"/>
                <a:gd name="T66" fmla="*/ 30 w 290"/>
                <a:gd name="T67" fmla="*/ 337 h 322"/>
                <a:gd name="T68" fmla="*/ 18 w 290"/>
                <a:gd name="T69" fmla="*/ 306 h 322"/>
                <a:gd name="T70" fmla="*/ 6 w 290"/>
                <a:gd name="T71" fmla="*/ 276 h 322"/>
                <a:gd name="T72" fmla="*/ 6 w 290"/>
                <a:gd name="T73" fmla="*/ 251 h 322"/>
                <a:gd name="T74" fmla="*/ 12 w 290"/>
                <a:gd name="T75" fmla="*/ 236 h 322"/>
                <a:gd name="T76" fmla="*/ 18 w 290"/>
                <a:gd name="T77" fmla="*/ 204 h 322"/>
                <a:gd name="T78" fmla="*/ 36 w 290"/>
                <a:gd name="T79" fmla="*/ 197 h 322"/>
                <a:gd name="T80" fmla="*/ 36 w 290"/>
                <a:gd name="T81" fmla="*/ 149 h 322"/>
                <a:gd name="T82" fmla="*/ 36 w 290"/>
                <a:gd name="T83" fmla="*/ 95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4" name="Freeform 4536"/>
            <p:cNvSpPr>
              <a:spLocks/>
            </p:cNvSpPr>
            <p:nvPr/>
          </p:nvSpPr>
          <p:spPr bwMode="auto">
            <a:xfrm>
              <a:off x="2959" y="2347"/>
              <a:ext cx="209" cy="198"/>
            </a:xfrm>
            <a:custGeom>
              <a:avLst/>
              <a:gdLst>
                <a:gd name="T0" fmla="*/ 12 w 210"/>
                <a:gd name="T1" fmla="*/ 45 h 183"/>
                <a:gd name="T2" fmla="*/ 76 w 210"/>
                <a:gd name="T3" fmla="*/ 52 h 183"/>
                <a:gd name="T4" fmla="*/ 107 w 210"/>
                <a:gd name="T5" fmla="*/ 39 h 183"/>
                <a:gd name="T6" fmla="*/ 143 w 210"/>
                <a:gd name="T7" fmla="*/ 2 h 183"/>
                <a:gd name="T8" fmla="*/ 172 w 210"/>
                <a:gd name="T9" fmla="*/ 49 h 183"/>
                <a:gd name="T10" fmla="*/ 176 w 210"/>
                <a:gd name="T11" fmla="*/ 52 h 183"/>
                <a:gd name="T12" fmla="*/ 153 w 210"/>
                <a:gd name="T13" fmla="*/ 96 h 183"/>
                <a:gd name="T14" fmla="*/ 159 w 210"/>
                <a:gd name="T15" fmla="*/ 104 h 183"/>
                <a:gd name="T16" fmla="*/ 177 w 210"/>
                <a:gd name="T17" fmla="*/ 119 h 183"/>
                <a:gd name="T18" fmla="*/ 183 w 210"/>
                <a:gd name="T19" fmla="*/ 136 h 183"/>
                <a:gd name="T20" fmla="*/ 195 w 210"/>
                <a:gd name="T21" fmla="*/ 159 h 183"/>
                <a:gd name="T22" fmla="*/ 202 w 210"/>
                <a:gd name="T23" fmla="*/ 159 h 183"/>
                <a:gd name="T24" fmla="*/ 208 w 210"/>
                <a:gd name="T25" fmla="*/ 183 h 183"/>
                <a:gd name="T26" fmla="*/ 177 w 210"/>
                <a:gd name="T27" fmla="*/ 183 h 183"/>
                <a:gd name="T28" fmla="*/ 171 w 210"/>
                <a:gd name="T29" fmla="*/ 190 h 183"/>
                <a:gd name="T30" fmla="*/ 165 w 210"/>
                <a:gd name="T31" fmla="*/ 206 h 183"/>
                <a:gd name="T32" fmla="*/ 147 w 210"/>
                <a:gd name="T33" fmla="*/ 206 h 183"/>
                <a:gd name="T34" fmla="*/ 135 w 210"/>
                <a:gd name="T35" fmla="*/ 206 h 183"/>
                <a:gd name="T36" fmla="*/ 135 w 210"/>
                <a:gd name="T37" fmla="*/ 206 h 183"/>
                <a:gd name="T38" fmla="*/ 123 w 210"/>
                <a:gd name="T39" fmla="*/ 206 h 183"/>
                <a:gd name="T40" fmla="*/ 117 w 210"/>
                <a:gd name="T41" fmla="*/ 214 h 183"/>
                <a:gd name="T42" fmla="*/ 105 w 210"/>
                <a:gd name="T43" fmla="*/ 199 h 183"/>
                <a:gd name="T44" fmla="*/ 94 w 210"/>
                <a:gd name="T45" fmla="*/ 183 h 183"/>
                <a:gd name="T46" fmla="*/ 88 w 210"/>
                <a:gd name="T47" fmla="*/ 190 h 183"/>
                <a:gd name="T48" fmla="*/ 76 w 210"/>
                <a:gd name="T49" fmla="*/ 190 h 183"/>
                <a:gd name="T50" fmla="*/ 64 w 210"/>
                <a:gd name="T51" fmla="*/ 174 h 183"/>
                <a:gd name="T52" fmla="*/ 58 w 210"/>
                <a:gd name="T53" fmla="*/ 174 h 183"/>
                <a:gd name="T54" fmla="*/ 58 w 210"/>
                <a:gd name="T55" fmla="*/ 159 h 183"/>
                <a:gd name="T56" fmla="*/ 46 w 210"/>
                <a:gd name="T57" fmla="*/ 143 h 183"/>
                <a:gd name="T58" fmla="*/ 40 w 210"/>
                <a:gd name="T59" fmla="*/ 136 h 183"/>
                <a:gd name="T60" fmla="*/ 22 w 210"/>
                <a:gd name="T61" fmla="*/ 113 h 183"/>
                <a:gd name="T62" fmla="*/ 22 w 210"/>
                <a:gd name="T63" fmla="*/ 104 h 183"/>
                <a:gd name="T64" fmla="*/ 20 w 210"/>
                <a:gd name="T65" fmla="*/ 98 h 183"/>
                <a:gd name="T66" fmla="*/ 3 w 210"/>
                <a:gd name="T67" fmla="*/ 88 h 183"/>
                <a:gd name="T68" fmla="*/ 3 w 210"/>
                <a:gd name="T69" fmla="*/ 81 h 183"/>
                <a:gd name="T70" fmla="*/ 0 w 210"/>
                <a:gd name="T71" fmla="*/ 77 h 183"/>
                <a:gd name="T72" fmla="*/ 15 w 210"/>
                <a:gd name="T73" fmla="*/ 49 h 183"/>
                <a:gd name="T74" fmla="*/ 20 w 210"/>
                <a:gd name="T75" fmla="*/ 48 h 183"/>
                <a:gd name="T76" fmla="*/ 41 w 210"/>
                <a:gd name="T77" fmla="*/ 48 h 183"/>
                <a:gd name="T78" fmla="*/ 50 w 210"/>
                <a:gd name="T79" fmla="*/ 49 h 183"/>
                <a:gd name="T80" fmla="*/ 84 w 210"/>
                <a:gd name="T81" fmla="*/ 48 h 183"/>
                <a:gd name="T82" fmla="*/ 104 w 210"/>
                <a:gd name="T83" fmla="*/ 39 h 183"/>
                <a:gd name="T84" fmla="*/ 123 w 210"/>
                <a:gd name="T85" fmla="*/ 24 h 183"/>
                <a:gd name="T86" fmla="*/ 144 w 210"/>
                <a:gd name="T87" fmla="*/ 2 h 183"/>
                <a:gd name="T88" fmla="*/ 171 w 210"/>
                <a:gd name="T89" fmla="*/ 48 h 183"/>
                <a:gd name="T90" fmla="*/ 162 w 210"/>
                <a:gd name="T91" fmla="*/ 34 h 183"/>
                <a:gd name="T92" fmla="*/ 142 w 210"/>
                <a:gd name="T93" fmla="*/ 0 h 183"/>
                <a:gd name="T94" fmla="*/ 117 w 210"/>
                <a:gd name="T95" fmla="*/ 31 h 183"/>
                <a:gd name="T96" fmla="*/ 74 w 210"/>
                <a:gd name="T97" fmla="*/ 52 h 183"/>
                <a:gd name="T98" fmla="*/ 62 w 210"/>
                <a:gd name="T99" fmla="*/ 53 h 183"/>
                <a:gd name="T100" fmla="*/ 15 w 210"/>
                <a:gd name="T101" fmla="*/ 49 h 183"/>
                <a:gd name="T102" fmla="*/ 3 w 210"/>
                <a:gd name="T103" fmla="*/ 70 h 183"/>
                <a:gd name="T104" fmla="*/ 12 w 210"/>
                <a:gd name="T105" fmla="*/ 45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505" name="Group 1502"/>
          <p:cNvGrpSpPr>
            <a:grpSpLocks/>
          </p:cNvGrpSpPr>
          <p:nvPr/>
        </p:nvGrpSpPr>
        <p:grpSpPr bwMode="auto">
          <a:xfrm>
            <a:off x="2820001" y="5804512"/>
            <a:ext cx="3301760" cy="969097"/>
            <a:chOff x="1791" y="3599"/>
            <a:chExt cx="2333" cy="1120"/>
          </a:xfrm>
        </p:grpSpPr>
        <p:sp>
          <p:nvSpPr>
            <p:cNvPr id="506" name="Rectangle 1013"/>
            <p:cNvSpPr>
              <a:spLocks noChangeArrowheads="1"/>
            </p:cNvSpPr>
            <p:nvPr/>
          </p:nvSpPr>
          <p:spPr bwMode="auto">
            <a:xfrm>
              <a:off x="1791" y="3599"/>
              <a:ext cx="2333"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sz="1400" dirty="0">
                  <a:solidFill>
                    <a:srgbClr val="B367FF"/>
                  </a:solidFill>
                  <a:ea typeface="ＭＳ Ｐゴシック" charset="0"/>
                </a:rPr>
                <a:t>  1 </a:t>
              </a:r>
              <a:r>
                <a:rPr lang="en-US" sz="1400" dirty="0" err="1" smtClean="0">
                  <a:solidFill>
                    <a:srgbClr val="B367FF"/>
                  </a:solidFill>
                  <a:ea typeface="ＭＳ Ｐゴシック" charset="0"/>
                </a:rPr>
                <a:t>Madrider</a:t>
              </a:r>
              <a:r>
                <a:rPr lang="en-US" sz="1400" dirty="0" smtClean="0">
                  <a:solidFill>
                    <a:srgbClr val="B367FF"/>
                  </a:solidFill>
                  <a:ea typeface="ＭＳ Ｐゴシック" charset="0"/>
                </a:rPr>
                <a:t> </a:t>
              </a:r>
              <a:r>
                <a:rPr lang="en-US" sz="1400" dirty="0" err="1" smtClean="0">
                  <a:solidFill>
                    <a:srgbClr val="B367FF"/>
                  </a:solidFill>
                  <a:ea typeface="ＭＳ Ｐゴシック" charset="0"/>
                </a:rPr>
                <a:t>Abkommen</a:t>
              </a:r>
              <a:r>
                <a:rPr lang="en-US" sz="1400" dirty="0">
                  <a:solidFill>
                    <a:srgbClr val="ACECF7"/>
                  </a:solidFill>
                  <a:ea typeface="ＭＳ Ｐゴシック" charset="0"/>
                </a:rPr>
                <a:t/>
              </a:r>
              <a:br>
                <a:rPr lang="en-US" sz="1400" dirty="0">
                  <a:solidFill>
                    <a:srgbClr val="ACECF7"/>
                  </a:solidFill>
                  <a:ea typeface="ＭＳ Ｐゴシック" charset="0"/>
                </a:rPr>
              </a:br>
              <a:r>
                <a:rPr lang="en-US" sz="1400" dirty="0">
                  <a:solidFill>
                    <a:srgbClr val="21ABBE"/>
                  </a:solidFill>
                  <a:ea typeface="ＭＳ Ｐゴシック" charset="0"/>
                </a:rPr>
                <a:t>37 </a:t>
              </a:r>
              <a:r>
                <a:rPr lang="en-US" sz="1400" dirty="0" err="1" smtClean="0">
                  <a:solidFill>
                    <a:srgbClr val="21ABBE"/>
                  </a:solidFill>
                  <a:ea typeface="ＭＳ Ｐゴシック" charset="0"/>
                </a:rPr>
                <a:t>Madrider</a:t>
              </a:r>
              <a:r>
                <a:rPr lang="en-US" sz="1400" dirty="0" smtClean="0">
                  <a:solidFill>
                    <a:srgbClr val="21ABBE"/>
                  </a:solidFill>
                  <a:ea typeface="ＭＳ Ｐゴシック" charset="0"/>
                </a:rPr>
                <a:t> </a:t>
              </a:r>
              <a:r>
                <a:rPr lang="en-US" sz="1400" dirty="0" err="1" smtClean="0">
                  <a:solidFill>
                    <a:srgbClr val="21ABBE"/>
                  </a:solidFill>
                  <a:ea typeface="ＭＳ Ｐゴシック" charset="0"/>
                </a:rPr>
                <a:t>Protokoll</a:t>
              </a:r>
              <a:r>
                <a:rPr lang="en-US" sz="1400" dirty="0" smtClean="0">
                  <a:solidFill>
                    <a:srgbClr val="21ABBE"/>
                  </a:solidFill>
                  <a:ea typeface="ＭＳ Ｐゴシック" charset="0"/>
                </a:rPr>
                <a:t> (</a:t>
              </a:r>
              <a:r>
                <a:rPr lang="en-US" sz="1400" dirty="0" err="1" smtClean="0">
                  <a:solidFill>
                    <a:srgbClr val="21ABBE"/>
                  </a:solidFill>
                  <a:ea typeface="ＭＳ Ｐゴシック" charset="0"/>
                </a:rPr>
                <a:t>einschliesslich</a:t>
              </a:r>
              <a:r>
                <a:rPr lang="en-US" sz="1400" dirty="0" smtClean="0">
                  <a:solidFill>
                    <a:srgbClr val="21ABBE"/>
                  </a:solidFill>
                  <a:ea typeface="ＭＳ Ｐゴシック" charset="0"/>
                </a:rPr>
                <a:t> </a:t>
              </a:r>
              <a:r>
                <a:rPr lang="en-US" sz="1400" dirty="0">
                  <a:solidFill>
                    <a:srgbClr val="21ABBE"/>
                  </a:solidFill>
                  <a:ea typeface="ＭＳ Ｐゴシック" charset="0"/>
                </a:rPr>
                <a:t>EU)</a:t>
              </a:r>
              <a:br>
                <a:rPr lang="en-US" sz="1400" dirty="0">
                  <a:solidFill>
                    <a:srgbClr val="21ABBE"/>
                  </a:solidFill>
                  <a:ea typeface="ＭＳ Ｐゴシック" charset="0"/>
                </a:rPr>
              </a:br>
              <a:r>
                <a:rPr lang="en-US" sz="1400" dirty="0">
                  <a:solidFill>
                    <a:srgbClr val="6F73BF"/>
                  </a:solidFill>
                  <a:ea typeface="ＭＳ Ｐゴシック" charset="0"/>
                </a:rPr>
                <a:t>54 </a:t>
              </a:r>
              <a:r>
                <a:rPr lang="en-US" sz="1400" dirty="0" err="1" smtClean="0">
                  <a:solidFill>
                    <a:srgbClr val="6F73BF"/>
                  </a:solidFill>
                  <a:ea typeface="ＭＳ Ｐゴシック" charset="0"/>
                </a:rPr>
                <a:t>Abkommen</a:t>
              </a:r>
              <a:r>
                <a:rPr lang="en-US" sz="1400" dirty="0" smtClean="0">
                  <a:solidFill>
                    <a:srgbClr val="6F73BF"/>
                  </a:solidFill>
                  <a:ea typeface="ＭＳ Ｐゴシック" charset="0"/>
                </a:rPr>
                <a:t> und </a:t>
              </a:r>
              <a:r>
                <a:rPr lang="en-US" sz="1400" dirty="0" err="1" smtClean="0">
                  <a:solidFill>
                    <a:srgbClr val="6F73BF"/>
                  </a:solidFill>
                  <a:ea typeface="ＭＳ Ｐゴシック" charset="0"/>
                </a:rPr>
                <a:t>Protokoll</a:t>
              </a:r>
              <a:endParaRPr lang="en-US" sz="1400" dirty="0">
                <a:solidFill>
                  <a:srgbClr val="6F73BF"/>
                </a:solidFill>
                <a:ea typeface="ＭＳ Ｐゴシック" charset="0"/>
              </a:endParaRPr>
            </a:p>
            <a:p>
              <a:pPr eaLnBrk="0" hangingPunct="0"/>
              <a:r>
                <a:rPr lang="en-US" sz="1400" dirty="0" smtClean="0">
                  <a:solidFill>
                    <a:srgbClr val="000000"/>
                  </a:solidFill>
                  <a:ea typeface="ＭＳ Ｐゴシック" charset="0"/>
                </a:rPr>
                <a:t>92 </a:t>
              </a:r>
              <a:r>
                <a:rPr lang="en-US" sz="1400" dirty="0" err="1" smtClean="0">
                  <a:solidFill>
                    <a:srgbClr val="000000"/>
                  </a:solidFill>
                  <a:ea typeface="ＭＳ Ｐゴシック" charset="0"/>
                </a:rPr>
                <a:t>Vertragsparteien</a:t>
              </a:r>
              <a:endParaRPr lang="en-US" sz="1400" dirty="0">
                <a:solidFill>
                  <a:srgbClr val="000000"/>
                </a:solidFill>
                <a:ea typeface="ＭＳ Ｐゴシック" charset="0"/>
              </a:endParaRPr>
            </a:p>
          </p:txBody>
        </p:sp>
        <p:sp>
          <p:nvSpPr>
            <p:cNvPr id="507" name="Line 1501"/>
            <p:cNvSpPr>
              <a:spLocks noChangeShapeType="1"/>
            </p:cNvSpPr>
            <p:nvPr/>
          </p:nvSpPr>
          <p:spPr bwMode="auto">
            <a:xfrm>
              <a:off x="1791" y="4065"/>
              <a:ext cx="18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400">
                <a:solidFill>
                  <a:srgbClr val="000000"/>
                </a:solidFill>
                <a:ea typeface="ＭＳ Ｐゴシック" charset="0"/>
              </a:endParaRPr>
            </a:p>
          </p:txBody>
        </p:sp>
      </p:grpSp>
    </p:spTree>
    <p:extLst>
      <p:ext uri="{BB962C8B-B14F-4D97-AF65-F5344CB8AC3E}">
        <p14:creationId xmlns:p14="http://schemas.microsoft.com/office/powerpoint/2010/main" val="353771199"/>
      </p:ext>
    </p:extLst>
  </p:cSld>
  <p:clrMapOvr>
    <a:masterClrMapping/>
  </p:clrMapOvr>
  <p:transition spd="slow">
    <p:wip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80920" cy="1143000"/>
          </a:xfrm>
        </p:spPr>
        <p:txBody>
          <a:bodyPr/>
          <a:lstStyle/>
          <a:p>
            <a:pPr algn="ctr"/>
            <a:r>
              <a:rPr lang="en-US" dirty="0" smtClean="0"/>
              <a:t>ANMELDEMÖGLICHKEITEN </a:t>
            </a:r>
            <a:endParaRPr lang="en-US" dirty="0"/>
          </a:p>
        </p:txBody>
      </p:sp>
      <p:sp>
        <p:nvSpPr>
          <p:cNvPr id="4" name="Text Box 3"/>
          <p:cNvSpPr txBox="1">
            <a:spLocks noChangeArrowheads="1"/>
          </p:cNvSpPr>
          <p:nvPr/>
        </p:nvSpPr>
        <p:spPr bwMode="auto">
          <a:xfrm>
            <a:off x="1547813" y="1773238"/>
            <a:ext cx="2016125" cy="400110"/>
          </a:xfrm>
          <a:prstGeom prst="rect">
            <a:avLst/>
          </a:prstGeom>
          <a:solidFill>
            <a:schemeClr val="accent1"/>
          </a:solidFill>
          <a:ln w="9525">
            <a:solidFill>
              <a:schemeClr val="tx1"/>
            </a:solidFill>
            <a:miter lim="800000"/>
            <a:headEnd/>
            <a:tailEnd/>
          </a:ln>
          <a:effectLst/>
        </p:spPr>
        <p:txBody>
          <a:bodyPr>
            <a:spAutoFit/>
          </a:bodyPr>
          <a:lstStyle/>
          <a:p>
            <a:pPr algn="ctr" eaLnBrk="0" hangingPunct="0">
              <a:defRPr/>
            </a:pPr>
            <a:r>
              <a:rPr lang="en-US" altLang="ja-JP" sz="2000" dirty="0" err="1" smtClean="0">
                <a:solidFill>
                  <a:srgbClr val="000000"/>
                </a:solidFill>
                <a:ea typeface="MS PGothic" pitchFamily="34" charset="-128"/>
              </a:rPr>
              <a:t>Anmelder</a:t>
            </a:r>
            <a:endParaRPr lang="en-US" altLang="ja-JP" sz="2000" dirty="0">
              <a:solidFill>
                <a:srgbClr val="000000"/>
              </a:solidFill>
              <a:effectLst>
                <a:outerShdw blurRad="38100" dist="38100" dir="2700000" algn="tl">
                  <a:srgbClr val="FFFFFF"/>
                </a:outerShdw>
              </a:effectLst>
              <a:ea typeface="MS PGothic" pitchFamily="34" charset="-128"/>
            </a:endParaRPr>
          </a:p>
        </p:txBody>
      </p:sp>
      <p:sp>
        <p:nvSpPr>
          <p:cNvPr id="5" name="Text Box 5"/>
          <p:cNvSpPr txBox="1">
            <a:spLocks noChangeArrowheads="1"/>
          </p:cNvSpPr>
          <p:nvPr/>
        </p:nvSpPr>
        <p:spPr bwMode="auto">
          <a:xfrm>
            <a:off x="2051050" y="5229225"/>
            <a:ext cx="1008063" cy="400110"/>
          </a:xfrm>
          <a:prstGeom prst="rect">
            <a:avLst/>
          </a:prstGeom>
          <a:solidFill>
            <a:srgbClr val="CCFFCC"/>
          </a:solidFill>
          <a:ln w="9525">
            <a:solidFill>
              <a:schemeClr val="tx1"/>
            </a:solidFill>
            <a:miter lim="800000"/>
            <a:headEnd/>
            <a:tailEnd/>
          </a:ln>
          <a:effectLst/>
        </p:spPr>
        <p:txBody>
          <a:bodyPr>
            <a:spAutoFit/>
          </a:bodyPr>
          <a:lstStyle/>
          <a:p>
            <a:pPr algn="ctr" eaLnBrk="0" hangingPunct="0">
              <a:defRPr/>
            </a:pPr>
            <a:r>
              <a:rPr lang="en-US" altLang="ja-JP" sz="1800" dirty="0" smtClean="0">
                <a:solidFill>
                  <a:srgbClr val="000000"/>
                </a:solidFill>
                <a:ea typeface="MS PGothic" pitchFamily="34" charset="-128"/>
              </a:rPr>
              <a:t>Land</a:t>
            </a:r>
            <a:r>
              <a:rPr lang="en-US" altLang="ja-JP" sz="2000" dirty="0" smtClean="0">
                <a:solidFill>
                  <a:srgbClr val="000000"/>
                </a:solidFill>
                <a:ea typeface="MS PGothic" pitchFamily="34" charset="-128"/>
              </a:rPr>
              <a:t> </a:t>
            </a:r>
            <a:r>
              <a:rPr lang="en-US" altLang="ja-JP" sz="2000" dirty="0">
                <a:solidFill>
                  <a:srgbClr val="000000"/>
                </a:solidFill>
                <a:ea typeface="MS PGothic" pitchFamily="34" charset="-128"/>
              </a:rPr>
              <a:t>B</a:t>
            </a:r>
            <a:endParaRPr lang="en-US" altLang="ja-JP" sz="2000" dirty="0">
              <a:solidFill>
                <a:srgbClr val="000000"/>
              </a:solidFill>
              <a:effectLst>
                <a:outerShdw blurRad="38100" dist="38100" dir="2700000" algn="tl">
                  <a:srgbClr val="FFFFFF"/>
                </a:outerShdw>
              </a:effectLst>
              <a:ea typeface="MS PGothic" pitchFamily="34" charset="-128"/>
            </a:endParaRPr>
          </a:p>
        </p:txBody>
      </p:sp>
      <p:sp>
        <p:nvSpPr>
          <p:cNvPr id="6" name="Text Box 6"/>
          <p:cNvSpPr txBox="1">
            <a:spLocks noChangeArrowheads="1"/>
          </p:cNvSpPr>
          <p:nvPr/>
        </p:nvSpPr>
        <p:spPr bwMode="auto">
          <a:xfrm>
            <a:off x="3275013" y="5229225"/>
            <a:ext cx="1008062" cy="400110"/>
          </a:xfrm>
          <a:prstGeom prst="rect">
            <a:avLst/>
          </a:prstGeom>
          <a:solidFill>
            <a:srgbClr val="99CCFF"/>
          </a:solidFill>
          <a:ln w="9525">
            <a:solidFill>
              <a:schemeClr val="tx1"/>
            </a:solidFill>
            <a:miter lim="800000"/>
            <a:headEnd/>
            <a:tailEnd/>
          </a:ln>
          <a:effectLst/>
        </p:spPr>
        <p:txBody>
          <a:bodyPr>
            <a:spAutoFit/>
          </a:bodyPr>
          <a:lstStyle/>
          <a:p>
            <a:pPr algn="ctr" eaLnBrk="0" hangingPunct="0">
              <a:defRPr/>
            </a:pPr>
            <a:r>
              <a:rPr lang="en-US" altLang="ja-JP" sz="1800" dirty="0" smtClean="0">
                <a:solidFill>
                  <a:srgbClr val="000000"/>
                </a:solidFill>
                <a:ea typeface="MS PGothic" pitchFamily="34" charset="-128"/>
              </a:rPr>
              <a:t>Land</a:t>
            </a:r>
            <a:r>
              <a:rPr lang="en-US" altLang="ja-JP" sz="2000" dirty="0" smtClean="0">
                <a:solidFill>
                  <a:srgbClr val="000000"/>
                </a:solidFill>
                <a:ea typeface="MS PGothic" pitchFamily="34" charset="-128"/>
              </a:rPr>
              <a:t> </a:t>
            </a:r>
            <a:r>
              <a:rPr lang="en-US" altLang="ja-JP" sz="2000" dirty="0">
                <a:solidFill>
                  <a:srgbClr val="000000"/>
                </a:solidFill>
                <a:ea typeface="MS PGothic" pitchFamily="34" charset="-128"/>
              </a:rPr>
              <a:t>C</a:t>
            </a:r>
            <a:endParaRPr lang="en-US" altLang="ja-JP" sz="2000" dirty="0">
              <a:solidFill>
                <a:srgbClr val="000000"/>
              </a:solidFill>
              <a:effectLst>
                <a:outerShdw blurRad="38100" dist="38100" dir="2700000" algn="tl">
                  <a:srgbClr val="FFFFFF"/>
                </a:outerShdw>
              </a:effectLst>
              <a:ea typeface="MS PGothic" pitchFamily="34" charset="-128"/>
            </a:endParaRPr>
          </a:p>
        </p:txBody>
      </p:sp>
      <p:sp>
        <p:nvSpPr>
          <p:cNvPr id="7" name="Line 7"/>
          <p:cNvSpPr>
            <a:spLocks noChangeShapeType="1"/>
          </p:cNvSpPr>
          <p:nvPr/>
        </p:nvSpPr>
        <p:spPr bwMode="auto">
          <a:xfrm>
            <a:off x="2555875" y="2205038"/>
            <a:ext cx="0" cy="3024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8" name="Line 8"/>
          <p:cNvSpPr>
            <a:spLocks noChangeShapeType="1"/>
          </p:cNvSpPr>
          <p:nvPr/>
        </p:nvSpPr>
        <p:spPr bwMode="auto">
          <a:xfrm flipH="1">
            <a:off x="1300552" y="2205039"/>
            <a:ext cx="1223962" cy="3024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9" name="Line 9"/>
          <p:cNvSpPr>
            <a:spLocks noChangeShapeType="1"/>
          </p:cNvSpPr>
          <p:nvPr/>
        </p:nvSpPr>
        <p:spPr bwMode="auto">
          <a:xfrm>
            <a:off x="2555875" y="2205038"/>
            <a:ext cx="1223963" cy="3024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10" name="Text Box 11"/>
          <p:cNvSpPr txBox="1">
            <a:spLocks noChangeArrowheads="1"/>
          </p:cNvSpPr>
          <p:nvPr/>
        </p:nvSpPr>
        <p:spPr bwMode="auto">
          <a:xfrm>
            <a:off x="5508625" y="1773238"/>
            <a:ext cx="2016125" cy="406400"/>
          </a:xfrm>
          <a:prstGeom prst="rect">
            <a:avLst/>
          </a:prstGeom>
          <a:solidFill>
            <a:schemeClr val="accent1"/>
          </a:solidFill>
          <a:ln w="9525">
            <a:solidFill>
              <a:schemeClr val="tx1"/>
            </a:solidFill>
            <a:miter lim="800000"/>
            <a:headEnd/>
            <a:tailEnd/>
          </a:ln>
          <a:effectLst/>
        </p:spPr>
        <p:txBody>
          <a:bodyPr>
            <a:spAutoFit/>
          </a:bodyPr>
          <a:lstStyle/>
          <a:p>
            <a:pPr algn="ctr" eaLnBrk="0" hangingPunct="0">
              <a:defRPr/>
            </a:pPr>
            <a:r>
              <a:rPr lang="en-US" altLang="ja-JP" sz="2000" dirty="0" err="1" smtClean="0">
                <a:solidFill>
                  <a:srgbClr val="000000"/>
                </a:solidFill>
                <a:ea typeface="MS PGothic" pitchFamily="34" charset="-128"/>
              </a:rPr>
              <a:t>Anmelder</a:t>
            </a:r>
            <a:endParaRPr lang="en-US" altLang="ja-JP" sz="2000" dirty="0">
              <a:solidFill>
                <a:srgbClr val="000000"/>
              </a:solidFill>
              <a:effectLst>
                <a:outerShdw blurRad="38100" dist="38100" dir="2700000" algn="tl">
                  <a:srgbClr val="FFFFFF"/>
                </a:outerShdw>
              </a:effectLst>
              <a:ea typeface="MS PGothic" pitchFamily="34" charset="-128"/>
            </a:endParaRPr>
          </a:p>
        </p:txBody>
      </p:sp>
      <p:sp>
        <p:nvSpPr>
          <p:cNvPr id="11" name="Line 12"/>
          <p:cNvSpPr>
            <a:spLocks noChangeShapeType="1"/>
          </p:cNvSpPr>
          <p:nvPr/>
        </p:nvSpPr>
        <p:spPr bwMode="auto">
          <a:xfrm>
            <a:off x="6516688" y="2997200"/>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12" name="Text Box 13"/>
          <p:cNvSpPr txBox="1">
            <a:spLocks noChangeArrowheads="1"/>
          </p:cNvSpPr>
          <p:nvPr/>
        </p:nvSpPr>
        <p:spPr bwMode="auto">
          <a:xfrm>
            <a:off x="4787900" y="5229225"/>
            <a:ext cx="1008063" cy="400110"/>
          </a:xfrm>
          <a:prstGeom prst="rect">
            <a:avLst/>
          </a:prstGeom>
          <a:solidFill>
            <a:srgbClr val="FFFF99"/>
          </a:solidFill>
          <a:ln w="9525">
            <a:solidFill>
              <a:schemeClr val="tx1"/>
            </a:solidFill>
            <a:miter lim="800000"/>
            <a:headEnd/>
            <a:tailEnd/>
          </a:ln>
          <a:effectLst/>
        </p:spPr>
        <p:txBody>
          <a:bodyPr>
            <a:spAutoFit/>
          </a:bodyPr>
          <a:lstStyle/>
          <a:p>
            <a:pPr algn="ctr" eaLnBrk="0" hangingPunct="0">
              <a:defRPr/>
            </a:pPr>
            <a:r>
              <a:rPr lang="en-US" altLang="ja-JP" sz="1800" dirty="0" smtClean="0">
                <a:solidFill>
                  <a:srgbClr val="000000"/>
                </a:solidFill>
                <a:ea typeface="MS PGothic" pitchFamily="34" charset="-128"/>
              </a:rPr>
              <a:t>Land</a:t>
            </a:r>
            <a:r>
              <a:rPr lang="en-US" altLang="ja-JP" sz="2000" dirty="0" smtClean="0">
                <a:solidFill>
                  <a:srgbClr val="000000"/>
                </a:solidFill>
                <a:ea typeface="MS PGothic" pitchFamily="34" charset="-128"/>
              </a:rPr>
              <a:t> </a:t>
            </a:r>
            <a:r>
              <a:rPr lang="en-US" altLang="ja-JP" sz="2000" dirty="0">
                <a:solidFill>
                  <a:srgbClr val="000000"/>
                </a:solidFill>
                <a:ea typeface="MS PGothic" pitchFamily="34" charset="-128"/>
              </a:rPr>
              <a:t>A</a:t>
            </a:r>
            <a:endParaRPr lang="en-US" altLang="ja-JP" sz="2000" dirty="0">
              <a:solidFill>
                <a:srgbClr val="000000"/>
              </a:solidFill>
              <a:effectLst>
                <a:outerShdw blurRad="38100" dist="38100" dir="2700000" algn="tl">
                  <a:srgbClr val="FFFFFF"/>
                </a:outerShdw>
              </a:effectLst>
              <a:ea typeface="MS PGothic" pitchFamily="34" charset="-128"/>
            </a:endParaRPr>
          </a:p>
        </p:txBody>
      </p:sp>
      <p:sp>
        <p:nvSpPr>
          <p:cNvPr id="13" name="Text Box 14"/>
          <p:cNvSpPr txBox="1">
            <a:spLocks noChangeArrowheads="1"/>
          </p:cNvSpPr>
          <p:nvPr/>
        </p:nvSpPr>
        <p:spPr bwMode="auto">
          <a:xfrm>
            <a:off x="6011863" y="5229225"/>
            <a:ext cx="1008062" cy="400110"/>
          </a:xfrm>
          <a:prstGeom prst="rect">
            <a:avLst/>
          </a:prstGeom>
          <a:solidFill>
            <a:srgbClr val="CCFFCC"/>
          </a:solidFill>
          <a:ln w="9525">
            <a:solidFill>
              <a:schemeClr val="tx1"/>
            </a:solidFill>
            <a:miter lim="800000"/>
            <a:headEnd/>
            <a:tailEnd/>
          </a:ln>
          <a:effectLst/>
        </p:spPr>
        <p:txBody>
          <a:bodyPr>
            <a:spAutoFit/>
          </a:bodyPr>
          <a:lstStyle/>
          <a:p>
            <a:pPr algn="ctr" eaLnBrk="0" hangingPunct="0">
              <a:defRPr/>
            </a:pPr>
            <a:r>
              <a:rPr lang="en-US" altLang="ja-JP" sz="1800" dirty="0" smtClean="0">
                <a:solidFill>
                  <a:srgbClr val="000000"/>
                </a:solidFill>
                <a:ea typeface="MS PGothic" pitchFamily="34" charset="-128"/>
              </a:rPr>
              <a:t>Land</a:t>
            </a:r>
            <a:r>
              <a:rPr lang="en-US" altLang="ja-JP" sz="2000" dirty="0" smtClean="0">
                <a:solidFill>
                  <a:srgbClr val="000000"/>
                </a:solidFill>
                <a:ea typeface="MS PGothic" pitchFamily="34" charset="-128"/>
              </a:rPr>
              <a:t> </a:t>
            </a:r>
            <a:r>
              <a:rPr lang="en-US" altLang="ja-JP" sz="2000" dirty="0">
                <a:solidFill>
                  <a:srgbClr val="000000"/>
                </a:solidFill>
                <a:ea typeface="MS PGothic" pitchFamily="34" charset="-128"/>
              </a:rPr>
              <a:t>B</a:t>
            </a:r>
            <a:endParaRPr lang="en-US" altLang="ja-JP" sz="2000" dirty="0">
              <a:solidFill>
                <a:srgbClr val="000000"/>
              </a:solidFill>
              <a:effectLst>
                <a:outerShdw blurRad="38100" dist="38100" dir="2700000" algn="tl">
                  <a:srgbClr val="FFFFFF"/>
                </a:outerShdw>
              </a:effectLst>
              <a:ea typeface="MS PGothic" pitchFamily="34" charset="-128"/>
            </a:endParaRPr>
          </a:p>
        </p:txBody>
      </p:sp>
      <p:sp>
        <p:nvSpPr>
          <p:cNvPr id="14" name="Line 16"/>
          <p:cNvSpPr>
            <a:spLocks noChangeShapeType="1"/>
          </p:cNvSpPr>
          <p:nvPr/>
        </p:nvSpPr>
        <p:spPr bwMode="auto">
          <a:xfrm>
            <a:off x="6516688" y="4221163"/>
            <a:ext cx="0"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15" name="Line 17"/>
          <p:cNvSpPr>
            <a:spLocks noChangeShapeType="1"/>
          </p:cNvSpPr>
          <p:nvPr/>
        </p:nvSpPr>
        <p:spPr bwMode="auto">
          <a:xfrm flipH="1">
            <a:off x="5292725" y="4221163"/>
            <a:ext cx="1223963"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16" name="Line 18"/>
          <p:cNvSpPr>
            <a:spLocks noChangeShapeType="1"/>
          </p:cNvSpPr>
          <p:nvPr/>
        </p:nvSpPr>
        <p:spPr bwMode="auto">
          <a:xfrm>
            <a:off x="6516688" y="4221163"/>
            <a:ext cx="1223962"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17" name="Text Box 19"/>
          <p:cNvSpPr txBox="1">
            <a:spLocks noChangeArrowheads="1"/>
          </p:cNvSpPr>
          <p:nvPr/>
        </p:nvSpPr>
        <p:spPr bwMode="auto">
          <a:xfrm>
            <a:off x="5342001" y="2636838"/>
            <a:ext cx="2375743" cy="400110"/>
          </a:xfrm>
          <a:prstGeom prst="rect">
            <a:avLst/>
          </a:prstGeom>
          <a:solidFill>
            <a:srgbClr val="FF9900"/>
          </a:solidFill>
          <a:ln w="9525">
            <a:solidFill>
              <a:schemeClr val="tx1"/>
            </a:solidFill>
            <a:miter lim="800000"/>
            <a:headEnd/>
            <a:tailEnd/>
          </a:ln>
          <a:effectLst/>
        </p:spPr>
        <p:txBody>
          <a:bodyPr wrap="square">
            <a:spAutoFit/>
          </a:bodyPr>
          <a:lstStyle/>
          <a:p>
            <a:pPr algn="ctr" eaLnBrk="0" hangingPunct="0">
              <a:defRPr/>
            </a:pPr>
            <a:r>
              <a:rPr lang="en-US" altLang="ja-JP" sz="2000" dirty="0" err="1" smtClean="0">
                <a:solidFill>
                  <a:srgbClr val="000000"/>
                </a:solidFill>
                <a:ea typeface="MS PGothic" pitchFamily="34" charset="-128"/>
              </a:rPr>
              <a:t>Ursprungsbehörde</a:t>
            </a:r>
            <a:endParaRPr lang="en-US" altLang="ja-JP" sz="2000" dirty="0">
              <a:solidFill>
                <a:srgbClr val="000000"/>
              </a:solidFill>
              <a:effectLst>
                <a:outerShdw blurRad="38100" dist="38100" dir="2700000" algn="tl">
                  <a:srgbClr val="FFFFFF"/>
                </a:outerShdw>
              </a:effectLst>
              <a:ea typeface="MS PGothic" pitchFamily="34" charset="-128"/>
            </a:endParaRPr>
          </a:p>
        </p:txBody>
      </p:sp>
      <p:sp>
        <p:nvSpPr>
          <p:cNvPr id="18" name="Line 20"/>
          <p:cNvSpPr>
            <a:spLocks noChangeShapeType="1"/>
          </p:cNvSpPr>
          <p:nvPr/>
        </p:nvSpPr>
        <p:spPr bwMode="auto">
          <a:xfrm>
            <a:off x="6516688" y="2205038"/>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pic>
        <p:nvPicPr>
          <p:cNvPr id="19" name="Picture 39" descr="WIPO Intranet Hom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500438"/>
            <a:ext cx="15621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7330091" y="5244614"/>
            <a:ext cx="1100425"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800" dirty="0" smtClean="0"/>
              <a:t>Land C</a:t>
            </a:r>
            <a:endParaRPr lang="en-US" sz="18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690" y="5229226"/>
            <a:ext cx="103028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287754"/>
      </p:ext>
    </p:extLst>
  </p:cSld>
  <p:clrMapOvr>
    <a:masterClrMapping/>
  </p:clrMapOvr>
  <p:transition spd="slow">
    <p:wip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143000"/>
          </a:xfrm>
        </p:spPr>
        <p:txBody>
          <a:bodyPr/>
          <a:lstStyle/>
          <a:p>
            <a:pPr algn="ctr"/>
            <a:r>
              <a:rPr lang="en-US" sz="3000" dirty="0" smtClean="0"/>
              <a:t>VORTEILE DES MADRIDER SYSTEMS </a:t>
            </a:r>
            <a:endParaRPr lang="en-US" sz="3000" dirty="0"/>
          </a:p>
        </p:txBody>
      </p:sp>
      <p:sp>
        <p:nvSpPr>
          <p:cNvPr id="3" name="Content Placeholder 2"/>
          <p:cNvSpPr>
            <a:spLocks noGrp="1"/>
          </p:cNvSpPr>
          <p:nvPr>
            <p:ph idx="1"/>
          </p:nvPr>
        </p:nvSpPr>
        <p:spPr>
          <a:xfrm>
            <a:off x="2699792" y="1628800"/>
            <a:ext cx="6264696" cy="4352925"/>
          </a:xfrm>
        </p:spPr>
        <p:txBody>
          <a:bodyPr/>
          <a:lstStyle/>
          <a:p>
            <a:pPr eaLnBrk="1" hangingPunct="1">
              <a:lnSpc>
                <a:spcPct val="150000"/>
              </a:lnSpc>
            </a:pPr>
            <a:r>
              <a:rPr lang="en-US" dirty="0" err="1" smtClean="0"/>
              <a:t>Eine</a:t>
            </a:r>
            <a:r>
              <a:rPr lang="en-US" dirty="0" smtClean="0"/>
              <a:t> </a:t>
            </a:r>
            <a:r>
              <a:rPr lang="en-US" dirty="0" err="1" smtClean="0"/>
              <a:t>Anmeldung</a:t>
            </a:r>
            <a:endParaRPr lang="en-US" dirty="0" smtClean="0"/>
          </a:p>
          <a:p>
            <a:pPr eaLnBrk="1" hangingPunct="1">
              <a:lnSpc>
                <a:spcPct val="150000"/>
              </a:lnSpc>
            </a:pPr>
            <a:r>
              <a:rPr lang="en-US" dirty="0" smtClean="0"/>
              <a:t>In </a:t>
            </a:r>
            <a:r>
              <a:rPr lang="en-US" dirty="0" err="1" smtClean="0"/>
              <a:t>einer</a:t>
            </a:r>
            <a:r>
              <a:rPr lang="en-US" dirty="0" smtClean="0"/>
              <a:t> </a:t>
            </a:r>
            <a:r>
              <a:rPr lang="en-US" dirty="0" err="1" smtClean="0"/>
              <a:t>Sprache</a:t>
            </a:r>
            <a:r>
              <a:rPr lang="en-US" dirty="0" smtClean="0"/>
              <a:t> </a:t>
            </a:r>
          </a:p>
          <a:p>
            <a:pPr eaLnBrk="1" hangingPunct="1">
              <a:lnSpc>
                <a:spcPct val="150000"/>
              </a:lnSpc>
            </a:pPr>
            <a:r>
              <a:rPr lang="en-US" dirty="0" err="1" smtClean="0"/>
              <a:t>Über</a:t>
            </a:r>
            <a:r>
              <a:rPr lang="en-US" dirty="0" smtClean="0"/>
              <a:t> </a:t>
            </a:r>
            <a:r>
              <a:rPr lang="en-US" dirty="0" err="1" smtClean="0"/>
              <a:t>ein</a:t>
            </a:r>
            <a:r>
              <a:rPr lang="en-US" dirty="0" smtClean="0"/>
              <a:t> </a:t>
            </a:r>
            <a:r>
              <a:rPr lang="en-US" dirty="0" err="1" smtClean="0"/>
              <a:t>Amt</a:t>
            </a:r>
            <a:endParaRPr lang="en-US" dirty="0" smtClean="0"/>
          </a:p>
          <a:p>
            <a:pPr eaLnBrk="1" hangingPunct="1">
              <a:lnSpc>
                <a:spcPct val="150000"/>
              </a:lnSpc>
            </a:pPr>
            <a:r>
              <a:rPr lang="en-US" dirty="0" err="1" smtClean="0"/>
              <a:t>Gebühren</a:t>
            </a:r>
            <a:r>
              <a:rPr lang="en-US" dirty="0" smtClean="0"/>
              <a:t> in </a:t>
            </a:r>
            <a:r>
              <a:rPr lang="en-US" dirty="0" err="1" smtClean="0"/>
              <a:t>einer</a:t>
            </a:r>
            <a:r>
              <a:rPr lang="en-US" dirty="0" smtClean="0"/>
              <a:t> </a:t>
            </a:r>
            <a:r>
              <a:rPr lang="en-US" dirty="0" err="1" smtClean="0"/>
              <a:t>Währung</a:t>
            </a:r>
            <a:endParaRPr lang="en-US" dirty="0" smtClean="0"/>
          </a:p>
          <a:p>
            <a:pPr eaLnBrk="1" hangingPunct="1">
              <a:lnSpc>
                <a:spcPct val="150000"/>
              </a:lnSpc>
            </a:pPr>
            <a:r>
              <a:rPr lang="en-US" dirty="0" err="1" smtClean="0"/>
              <a:t>Zentrale</a:t>
            </a:r>
            <a:r>
              <a:rPr lang="en-US" dirty="0" smtClean="0"/>
              <a:t> </a:t>
            </a:r>
            <a:r>
              <a:rPr lang="en-US" dirty="0" err="1" smtClean="0"/>
              <a:t>Markenverwaltung</a:t>
            </a:r>
            <a:r>
              <a:rPr lang="en-US" dirty="0" smtClean="0"/>
              <a:t> (</a:t>
            </a:r>
            <a:r>
              <a:rPr lang="en-US" dirty="0" err="1" smtClean="0"/>
              <a:t>Übertragungen</a:t>
            </a:r>
            <a:r>
              <a:rPr lang="en-US" dirty="0" smtClean="0"/>
              <a:t>, </a:t>
            </a:r>
            <a:r>
              <a:rPr lang="en-US" dirty="0" err="1"/>
              <a:t>E</a:t>
            </a:r>
            <a:r>
              <a:rPr lang="en-US" dirty="0" err="1" smtClean="0"/>
              <a:t>rneuerungen</a:t>
            </a:r>
            <a:r>
              <a:rPr lang="en-US" dirty="0" smtClean="0"/>
              <a:t>)</a:t>
            </a:r>
          </a:p>
          <a:p>
            <a:pPr marL="0" indent="0">
              <a:buNone/>
            </a:pPr>
            <a:endParaRPr lang="en-US" dirty="0"/>
          </a:p>
        </p:txBody>
      </p:sp>
    </p:spTree>
    <p:extLst>
      <p:ext uri="{BB962C8B-B14F-4D97-AF65-F5344CB8AC3E}">
        <p14:creationId xmlns:p14="http://schemas.microsoft.com/office/powerpoint/2010/main" val="2097824524"/>
      </p:ext>
    </p:extLst>
  </p:cSld>
  <p:clrMapOvr>
    <a:masterClrMapping/>
  </p:clrMapOvr>
  <p:transition spd="slow">
    <p:wip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pPr algn="ctr"/>
            <a:r>
              <a:rPr lang="en-US" dirty="0" smtClean="0"/>
              <a:t>BEITRITTE</a:t>
            </a:r>
            <a:endParaRPr lang="en-US" dirty="0"/>
          </a:p>
        </p:txBody>
      </p:sp>
      <p:grpSp>
        <p:nvGrpSpPr>
          <p:cNvPr id="4" name="Group 4537"/>
          <p:cNvGrpSpPr>
            <a:grpSpLocks/>
          </p:cNvGrpSpPr>
          <p:nvPr/>
        </p:nvGrpSpPr>
        <p:grpSpPr bwMode="auto">
          <a:xfrm>
            <a:off x="237018" y="1077116"/>
            <a:ext cx="8893175" cy="4729162"/>
            <a:chOff x="90" y="805"/>
            <a:chExt cx="5602" cy="2979"/>
          </a:xfrm>
        </p:grpSpPr>
        <p:sp>
          <p:nvSpPr>
            <p:cNvPr id="5" name="Freeform 4037"/>
            <p:cNvSpPr>
              <a:spLocks/>
            </p:cNvSpPr>
            <p:nvPr/>
          </p:nvSpPr>
          <p:spPr bwMode="auto">
            <a:xfrm>
              <a:off x="91" y="1062"/>
              <a:ext cx="618" cy="330"/>
            </a:xfrm>
            <a:custGeom>
              <a:avLst/>
              <a:gdLst>
                <a:gd name="T0" fmla="*/ 504 w 610"/>
                <a:gd name="T1" fmla="*/ 325 h 293"/>
                <a:gd name="T2" fmla="*/ 473 w 610"/>
                <a:gd name="T3" fmla="*/ 273 h 293"/>
                <a:gd name="T4" fmla="*/ 467 w 610"/>
                <a:gd name="T5" fmla="*/ 242 h 293"/>
                <a:gd name="T6" fmla="*/ 504 w 610"/>
                <a:gd name="T7" fmla="*/ 167 h 293"/>
                <a:gd name="T8" fmla="*/ 602 w 610"/>
                <a:gd name="T9" fmla="*/ 61 h 293"/>
                <a:gd name="T10" fmla="*/ 541 w 610"/>
                <a:gd name="T11" fmla="*/ 23 h 293"/>
                <a:gd name="T12" fmla="*/ 479 w 610"/>
                <a:gd name="T13" fmla="*/ 8 h 293"/>
                <a:gd name="T14" fmla="*/ 461 w 610"/>
                <a:gd name="T15" fmla="*/ 0 h 293"/>
                <a:gd name="T16" fmla="*/ 405 w 610"/>
                <a:gd name="T17" fmla="*/ 16 h 293"/>
                <a:gd name="T18" fmla="*/ 337 w 610"/>
                <a:gd name="T19" fmla="*/ 38 h 293"/>
                <a:gd name="T20" fmla="*/ 277 w 610"/>
                <a:gd name="T21" fmla="*/ 83 h 293"/>
                <a:gd name="T22" fmla="*/ 301 w 610"/>
                <a:gd name="T23" fmla="*/ 107 h 293"/>
                <a:gd name="T24" fmla="*/ 283 w 610"/>
                <a:gd name="T25" fmla="*/ 114 h 293"/>
                <a:gd name="T26" fmla="*/ 222 w 610"/>
                <a:gd name="T27" fmla="*/ 114 h 293"/>
                <a:gd name="T28" fmla="*/ 172 w 610"/>
                <a:gd name="T29" fmla="*/ 143 h 293"/>
                <a:gd name="T30" fmla="*/ 246 w 610"/>
                <a:gd name="T31" fmla="*/ 143 h 293"/>
                <a:gd name="T32" fmla="*/ 172 w 610"/>
                <a:gd name="T33" fmla="*/ 181 h 293"/>
                <a:gd name="T34" fmla="*/ 154 w 610"/>
                <a:gd name="T35" fmla="*/ 189 h 293"/>
                <a:gd name="T36" fmla="*/ 110 w 610"/>
                <a:gd name="T37" fmla="*/ 212 h 293"/>
                <a:gd name="T38" fmla="*/ 110 w 610"/>
                <a:gd name="T39" fmla="*/ 228 h 293"/>
                <a:gd name="T40" fmla="*/ 124 w 610"/>
                <a:gd name="T41" fmla="*/ 234 h 293"/>
                <a:gd name="T42" fmla="*/ 98 w 610"/>
                <a:gd name="T43" fmla="*/ 258 h 293"/>
                <a:gd name="T44" fmla="*/ 117 w 610"/>
                <a:gd name="T45" fmla="*/ 265 h 293"/>
                <a:gd name="T46" fmla="*/ 130 w 610"/>
                <a:gd name="T47" fmla="*/ 273 h 293"/>
                <a:gd name="T48" fmla="*/ 160 w 610"/>
                <a:gd name="T49" fmla="*/ 273 h 293"/>
                <a:gd name="T50" fmla="*/ 154 w 610"/>
                <a:gd name="T51" fmla="*/ 295 h 293"/>
                <a:gd name="T52" fmla="*/ 136 w 610"/>
                <a:gd name="T53" fmla="*/ 311 h 293"/>
                <a:gd name="T54" fmla="*/ 62 w 610"/>
                <a:gd name="T55" fmla="*/ 349 h 293"/>
                <a:gd name="T56" fmla="*/ 0 w 610"/>
                <a:gd name="T57" fmla="*/ 372 h 293"/>
                <a:gd name="T58" fmla="*/ 18 w 610"/>
                <a:gd name="T59" fmla="*/ 364 h 293"/>
                <a:gd name="T60" fmla="*/ 62 w 610"/>
                <a:gd name="T61" fmla="*/ 349 h 293"/>
                <a:gd name="T62" fmla="*/ 98 w 610"/>
                <a:gd name="T63" fmla="*/ 341 h 293"/>
                <a:gd name="T64" fmla="*/ 228 w 610"/>
                <a:gd name="T65" fmla="*/ 280 h 293"/>
                <a:gd name="T66" fmla="*/ 263 w 610"/>
                <a:gd name="T67" fmla="*/ 242 h 293"/>
                <a:gd name="T68" fmla="*/ 325 w 610"/>
                <a:gd name="T69" fmla="*/ 220 h 293"/>
                <a:gd name="T70" fmla="*/ 269 w 610"/>
                <a:gd name="T71" fmla="*/ 258 h 293"/>
                <a:gd name="T72" fmla="*/ 295 w 610"/>
                <a:gd name="T73" fmla="*/ 258 h 293"/>
                <a:gd name="T74" fmla="*/ 301 w 610"/>
                <a:gd name="T75" fmla="*/ 250 h 293"/>
                <a:gd name="T76" fmla="*/ 337 w 610"/>
                <a:gd name="T77" fmla="*/ 242 h 293"/>
                <a:gd name="T78" fmla="*/ 343 w 610"/>
                <a:gd name="T79" fmla="*/ 228 h 293"/>
                <a:gd name="T80" fmla="*/ 357 w 610"/>
                <a:gd name="T81" fmla="*/ 228 h 293"/>
                <a:gd name="T82" fmla="*/ 369 w 610"/>
                <a:gd name="T83" fmla="*/ 234 h 293"/>
                <a:gd name="T84" fmla="*/ 375 w 610"/>
                <a:gd name="T85" fmla="*/ 242 h 293"/>
                <a:gd name="T86" fmla="*/ 405 w 610"/>
                <a:gd name="T87" fmla="*/ 250 h 293"/>
                <a:gd name="T88" fmla="*/ 455 w 610"/>
                <a:gd name="T89" fmla="*/ 258 h 293"/>
                <a:gd name="T90" fmla="*/ 455 w 610"/>
                <a:gd name="T91" fmla="*/ 273 h 293"/>
                <a:gd name="T92" fmla="*/ 473 w 610"/>
                <a:gd name="T93" fmla="*/ 280 h 293"/>
                <a:gd name="T94" fmla="*/ 479 w 610"/>
                <a:gd name="T95" fmla="*/ 288 h 293"/>
                <a:gd name="T96" fmla="*/ 497 w 610"/>
                <a:gd name="T97" fmla="*/ 295 h 293"/>
                <a:gd name="T98" fmla="*/ 511 w 610"/>
                <a:gd name="T99" fmla="*/ 303 h 293"/>
                <a:gd name="T100" fmla="*/ 497 w 610"/>
                <a:gd name="T101" fmla="*/ 311 h 293"/>
                <a:gd name="T102" fmla="*/ 504 w 610"/>
                <a:gd name="T103" fmla="*/ 341 h 293"/>
                <a:gd name="T104" fmla="*/ 511 w 610"/>
                <a:gd name="T105" fmla="*/ 341 h 293"/>
                <a:gd name="T106" fmla="*/ 497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nvGrpSpPr>
            <p:cNvPr id="6" name="Group 4038"/>
            <p:cNvGrpSpPr>
              <a:grpSpLocks/>
            </p:cNvGrpSpPr>
            <p:nvPr/>
          </p:nvGrpSpPr>
          <p:grpSpPr bwMode="auto">
            <a:xfrm>
              <a:off x="91" y="1061"/>
              <a:ext cx="1365" cy="983"/>
              <a:chOff x="851" y="1207"/>
              <a:chExt cx="1313" cy="983"/>
            </a:xfrm>
          </p:grpSpPr>
          <p:sp>
            <p:nvSpPr>
              <p:cNvPr id="503" name="Freeform 4039"/>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04" name="Freeform 4040"/>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7" name="Group 4041"/>
            <p:cNvGrpSpPr>
              <a:grpSpLocks/>
            </p:cNvGrpSpPr>
            <p:nvPr/>
          </p:nvGrpSpPr>
          <p:grpSpPr bwMode="auto">
            <a:xfrm>
              <a:off x="90" y="1060"/>
              <a:ext cx="1365" cy="983"/>
              <a:chOff x="851" y="1207"/>
              <a:chExt cx="1313" cy="983"/>
            </a:xfrm>
          </p:grpSpPr>
          <p:sp>
            <p:nvSpPr>
              <p:cNvPr id="501" name="Freeform 4042"/>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02" name="Freeform 4043"/>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8" name="Group 4044"/>
            <p:cNvGrpSpPr>
              <a:grpSpLocks/>
            </p:cNvGrpSpPr>
            <p:nvPr/>
          </p:nvGrpSpPr>
          <p:grpSpPr bwMode="auto">
            <a:xfrm>
              <a:off x="90" y="1060"/>
              <a:ext cx="1365" cy="983"/>
              <a:chOff x="851" y="1207"/>
              <a:chExt cx="1313" cy="983"/>
            </a:xfrm>
          </p:grpSpPr>
          <p:sp>
            <p:nvSpPr>
              <p:cNvPr id="499" name="Freeform 4045"/>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00" name="Freeform 4046"/>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9" name="Group 4047"/>
            <p:cNvGrpSpPr>
              <a:grpSpLocks/>
            </p:cNvGrpSpPr>
            <p:nvPr/>
          </p:nvGrpSpPr>
          <p:grpSpPr bwMode="auto">
            <a:xfrm>
              <a:off x="90" y="1060"/>
              <a:ext cx="1365" cy="983"/>
              <a:chOff x="851" y="1207"/>
              <a:chExt cx="1313" cy="983"/>
            </a:xfrm>
          </p:grpSpPr>
          <p:sp>
            <p:nvSpPr>
              <p:cNvPr id="497" name="Freeform 4048"/>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8" name="Freeform 4049"/>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0" name="Group 4050"/>
            <p:cNvGrpSpPr>
              <a:grpSpLocks/>
            </p:cNvGrpSpPr>
            <p:nvPr/>
          </p:nvGrpSpPr>
          <p:grpSpPr bwMode="auto">
            <a:xfrm>
              <a:off x="90" y="1060"/>
              <a:ext cx="1365" cy="983"/>
              <a:chOff x="851" y="1207"/>
              <a:chExt cx="1313" cy="983"/>
            </a:xfrm>
          </p:grpSpPr>
          <p:sp>
            <p:nvSpPr>
              <p:cNvPr id="495" name="Freeform 4051"/>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6" name="Freeform 4052"/>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1" name="Group 4053"/>
            <p:cNvGrpSpPr>
              <a:grpSpLocks/>
            </p:cNvGrpSpPr>
            <p:nvPr/>
          </p:nvGrpSpPr>
          <p:grpSpPr bwMode="auto">
            <a:xfrm>
              <a:off x="90" y="1060"/>
              <a:ext cx="1365" cy="983"/>
              <a:chOff x="851" y="1207"/>
              <a:chExt cx="1313" cy="983"/>
            </a:xfrm>
          </p:grpSpPr>
          <p:sp>
            <p:nvSpPr>
              <p:cNvPr id="493" name="Freeform 4054"/>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4" name="Freeform 4055"/>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2" name="Group 4056"/>
            <p:cNvGrpSpPr>
              <a:grpSpLocks/>
            </p:cNvGrpSpPr>
            <p:nvPr/>
          </p:nvGrpSpPr>
          <p:grpSpPr bwMode="auto">
            <a:xfrm>
              <a:off x="90" y="1060"/>
              <a:ext cx="1365" cy="983"/>
              <a:chOff x="851" y="1207"/>
              <a:chExt cx="1313" cy="983"/>
            </a:xfrm>
          </p:grpSpPr>
          <p:sp>
            <p:nvSpPr>
              <p:cNvPr id="491" name="Freeform 4057"/>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2" name="Freeform 4058"/>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3" name="Group 4059"/>
            <p:cNvGrpSpPr>
              <a:grpSpLocks/>
            </p:cNvGrpSpPr>
            <p:nvPr/>
          </p:nvGrpSpPr>
          <p:grpSpPr bwMode="auto">
            <a:xfrm>
              <a:off x="90" y="1060"/>
              <a:ext cx="1365" cy="983"/>
              <a:chOff x="851" y="1207"/>
              <a:chExt cx="1313" cy="983"/>
            </a:xfrm>
          </p:grpSpPr>
          <p:sp>
            <p:nvSpPr>
              <p:cNvPr id="489" name="Freeform 4060"/>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0" name="Freeform 4061"/>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4" name="Group 4062"/>
            <p:cNvGrpSpPr>
              <a:grpSpLocks/>
            </p:cNvGrpSpPr>
            <p:nvPr/>
          </p:nvGrpSpPr>
          <p:grpSpPr bwMode="auto">
            <a:xfrm>
              <a:off x="90" y="1060"/>
              <a:ext cx="1365" cy="983"/>
              <a:chOff x="851" y="1207"/>
              <a:chExt cx="1313" cy="983"/>
            </a:xfrm>
          </p:grpSpPr>
          <p:sp>
            <p:nvSpPr>
              <p:cNvPr id="487" name="Freeform 4063"/>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8" name="Freeform 4064"/>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5" name="Group 4065"/>
            <p:cNvGrpSpPr>
              <a:grpSpLocks/>
            </p:cNvGrpSpPr>
            <p:nvPr/>
          </p:nvGrpSpPr>
          <p:grpSpPr bwMode="auto">
            <a:xfrm>
              <a:off x="90" y="1060"/>
              <a:ext cx="1365" cy="983"/>
              <a:chOff x="851" y="1207"/>
              <a:chExt cx="1313" cy="983"/>
            </a:xfrm>
          </p:grpSpPr>
          <p:sp>
            <p:nvSpPr>
              <p:cNvPr id="485" name="Freeform 4066"/>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6" name="Freeform 4067"/>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sp>
          <p:nvSpPr>
            <p:cNvPr id="16" name="Rectangle 4068"/>
            <p:cNvSpPr>
              <a:spLocks noChangeArrowheads="1"/>
            </p:cNvSpPr>
            <p:nvPr/>
          </p:nvSpPr>
          <p:spPr bwMode="auto">
            <a:xfrm>
              <a:off x="4371" y="2584"/>
              <a:ext cx="5" cy="0"/>
            </a:xfrm>
            <a:prstGeom prst="rect">
              <a:avLst/>
            </a:prstGeom>
            <a:solidFill>
              <a:srgbClr val="800000"/>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7" name="Freeform 4069"/>
            <p:cNvSpPr>
              <a:spLocks/>
            </p:cNvSpPr>
            <p:nvPr/>
          </p:nvSpPr>
          <p:spPr bwMode="auto">
            <a:xfrm>
              <a:off x="4468" y="2516"/>
              <a:ext cx="176" cy="189"/>
            </a:xfrm>
            <a:custGeom>
              <a:avLst/>
              <a:gdLst>
                <a:gd name="T0" fmla="*/ 179 w 173"/>
                <a:gd name="T1" fmla="*/ 83 h 168"/>
                <a:gd name="T2" fmla="*/ 167 w 173"/>
                <a:gd name="T3" fmla="*/ 83 h 168"/>
                <a:gd name="T4" fmla="*/ 167 w 173"/>
                <a:gd name="T5" fmla="*/ 83 h 168"/>
                <a:gd name="T6" fmla="*/ 155 w 173"/>
                <a:gd name="T7" fmla="*/ 114 h 168"/>
                <a:gd name="T8" fmla="*/ 161 w 173"/>
                <a:gd name="T9" fmla="*/ 122 h 168"/>
                <a:gd name="T10" fmla="*/ 155 w 173"/>
                <a:gd name="T11" fmla="*/ 129 h 168"/>
                <a:gd name="T12" fmla="*/ 141 w 173"/>
                <a:gd name="T13" fmla="*/ 137 h 168"/>
                <a:gd name="T14" fmla="*/ 135 w 173"/>
                <a:gd name="T15" fmla="*/ 152 h 168"/>
                <a:gd name="T16" fmla="*/ 135 w 173"/>
                <a:gd name="T17" fmla="*/ 168 h 168"/>
                <a:gd name="T18" fmla="*/ 135 w 173"/>
                <a:gd name="T19" fmla="*/ 168 h 168"/>
                <a:gd name="T20" fmla="*/ 135 w 173"/>
                <a:gd name="T21" fmla="*/ 174 h 168"/>
                <a:gd name="T22" fmla="*/ 129 w 173"/>
                <a:gd name="T23" fmla="*/ 182 h 168"/>
                <a:gd name="T24" fmla="*/ 124 w 173"/>
                <a:gd name="T25" fmla="*/ 198 h 168"/>
                <a:gd name="T26" fmla="*/ 100 w 173"/>
                <a:gd name="T27" fmla="*/ 213 h 168"/>
                <a:gd name="T28" fmla="*/ 100 w 173"/>
                <a:gd name="T29" fmla="*/ 198 h 168"/>
                <a:gd name="T30" fmla="*/ 94 w 173"/>
                <a:gd name="T31" fmla="*/ 190 h 168"/>
                <a:gd name="T32" fmla="*/ 86 w 173"/>
                <a:gd name="T33" fmla="*/ 190 h 168"/>
                <a:gd name="T34" fmla="*/ 74 w 173"/>
                <a:gd name="T35" fmla="*/ 182 h 168"/>
                <a:gd name="T36" fmla="*/ 62 w 173"/>
                <a:gd name="T37" fmla="*/ 190 h 168"/>
                <a:gd name="T38" fmla="*/ 50 w 173"/>
                <a:gd name="T39" fmla="*/ 198 h 168"/>
                <a:gd name="T40" fmla="*/ 50 w 173"/>
                <a:gd name="T41" fmla="*/ 182 h 168"/>
                <a:gd name="T42" fmla="*/ 32 w 173"/>
                <a:gd name="T43" fmla="*/ 182 h 168"/>
                <a:gd name="T44" fmla="*/ 38 w 173"/>
                <a:gd name="T45" fmla="*/ 182 h 168"/>
                <a:gd name="T46" fmla="*/ 32 w 173"/>
                <a:gd name="T47" fmla="*/ 182 h 168"/>
                <a:gd name="T48" fmla="*/ 18 w 173"/>
                <a:gd name="T49" fmla="*/ 182 h 168"/>
                <a:gd name="T50" fmla="*/ 18 w 173"/>
                <a:gd name="T51" fmla="*/ 152 h 168"/>
                <a:gd name="T52" fmla="*/ 18 w 173"/>
                <a:gd name="T53" fmla="*/ 137 h 168"/>
                <a:gd name="T54" fmla="*/ 6 w 173"/>
                <a:gd name="T55" fmla="*/ 129 h 168"/>
                <a:gd name="T56" fmla="*/ 6 w 173"/>
                <a:gd name="T57" fmla="*/ 122 h 168"/>
                <a:gd name="T58" fmla="*/ 6 w 173"/>
                <a:gd name="T59" fmla="*/ 114 h 168"/>
                <a:gd name="T60" fmla="*/ 6 w 173"/>
                <a:gd name="T61" fmla="*/ 107 h 168"/>
                <a:gd name="T62" fmla="*/ 0 w 173"/>
                <a:gd name="T63" fmla="*/ 83 h 168"/>
                <a:gd name="T64" fmla="*/ 6 w 173"/>
                <a:gd name="T65" fmla="*/ 77 h 168"/>
                <a:gd name="T66" fmla="*/ 0 w 173"/>
                <a:gd name="T67" fmla="*/ 77 h 168"/>
                <a:gd name="T68" fmla="*/ 12 w 173"/>
                <a:gd name="T69" fmla="*/ 53 h 168"/>
                <a:gd name="T70" fmla="*/ 18 w 173"/>
                <a:gd name="T71" fmla="*/ 77 h 168"/>
                <a:gd name="T72" fmla="*/ 32 w 173"/>
                <a:gd name="T73" fmla="*/ 83 h 168"/>
                <a:gd name="T74" fmla="*/ 56 w 173"/>
                <a:gd name="T75" fmla="*/ 77 h 168"/>
                <a:gd name="T76" fmla="*/ 62 w 173"/>
                <a:gd name="T77" fmla="*/ 69 h 168"/>
                <a:gd name="T78" fmla="*/ 86 w 173"/>
                <a:gd name="T79" fmla="*/ 77 h 168"/>
                <a:gd name="T80" fmla="*/ 106 w 173"/>
                <a:gd name="T81" fmla="*/ 69 h 168"/>
                <a:gd name="T82" fmla="*/ 112 w 173"/>
                <a:gd name="T83" fmla="*/ 46 h 168"/>
                <a:gd name="T84" fmla="*/ 118 w 173"/>
                <a:gd name="T85" fmla="*/ 30 h 168"/>
                <a:gd name="T86" fmla="*/ 118 w 173"/>
                <a:gd name="T87" fmla="*/ 16 h 168"/>
                <a:gd name="T88" fmla="*/ 124 w 173"/>
                <a:gd name="T89" fmla="*/ 0 h 168"/>
                <a:gd name="T90" fmla="*/ 141 w 173"/>
                <a:gd name="T91" fmla="*/ 0 h 168"/>
                <a:gd name="T92" fmla="*/ 155 w 173"/>
                <a:gd name="T93" fmla="*/ 0 h 168"/>
                <a:gd name="T94" fmla="*/ 155 w 173"/>
                <a:gd name="T95" fmla="*/ 8 h 168"/>
                <a:gd name="T96" fmla="*/ 155 w 173"/>
                <a:gd name="T97" fmla="*/ 8 h 168"/>
                <a:gd name="T98" fmla="*/ 161 w 173"/>
                <a:gd name="T99" fmla="*/ 16 h 168"/>
                <a:gd name="T100" fmla="*/ 155 w 173"/>
                <a:gd name="T101" fmla="*/ 16 h 168"/>
                <a:gd name="T102" fmla="*/ 148 w 173"/>
                <a:gd name="T103" fmla="*/ 16 h 168"/>
                <a:gd name="T104" fmla="*/ 155 w 173"/>
                <a:gd name="T105" fmla="*/ 23 h 168"/>
                <a:gd name="T106" fmla="*/ 167 w 173"/>
                <a:gd name="T107" fmla="*/ 53 h 168"/>
                <a:gd name="T108" fmla="*/ 161 w 173"/>
                <a:gd name="T109" fmla="*/ 61 h 168"/>
                <a:gd name="T110" fmla="*/ 173 w 173"/>
                <a:gd name="T111" fmla="*/ 77 h 168"/>
                <a:gd name="T112" fmla="*/ 179 w 173"/>
                <a:gd name="T113" fmla="*/ 83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 name="Freeform 4070"/>
            <p:cNvSpPr>
              <a:spLocks/>
            </p:cNvSpPr>
            <p:nvPr/>
          </p:nvSpPr>
          <p:spPr bwMode="auto">
            <a:xfrm>
              <a:off x="4219" y="2489"/>
              <a:ext cx="195" cy="257"/>
            </a:xfrm>
            <a:custGeom>
              <a:avLst/>
              <a:gdLst>
                <a:gd name="T0" fmla="*/ 199 w 191"/>
                <a:gd name="T1" fmla="*/ 221 h 228"/>
                <a:gd name="T2" fmla="*/ 199 w 191"/>
                <a:gd name="T3" fmla="*/ 221 h 228"/>
                <a:gd name="T4" fmla="*/ 199 w 191"/>
                <a:gd name="T5" fmla="*/ 251 h 228"/>
                <a:gd name="T6" fmla="*/ 193 w 191"/>
                <a:gd name="T7" fmla="*/ 290 h 228"/>
                <a:gd name="T8" fmla="*/ 187 w 191"/>
                <a:gd name="T9" fmla="*/ 274 h 228"/>
                <a:gd name="T10" fmla="*/ 181 w 191"/>
                <a:gd name="T11" fmla="*/ 282 h 228"/>
                <a:gd name="T12" fmla="*/ 174 w 191"/>
                <a:gd name="T13" fmla="*/ 282 h 228"/>
                <a:gd name="T14" fmla="*/ 174 w 191"/>
                <a:gd name="T15" fmla="*/ 290 h 228"/>
                <a:gd name="T16" fmla="*/ 155 w 191"/>
                <a:gd name="T17" fmla="*/ 267 h 228"/>
                <a:gd name="T18" fmla="*/ 149 w 191"/>
                <a:gd name="T19" fmla="*/ 251 h 228"/>
                <a:gd name="T20" fmla="*/ 137 w 191"/>
                <a:gd name="T21" fmla="*/ 243 h 228"/>
                <a:gd name="T22" fmla="*/ 124 w 191"/>
                <a:gd name="T23" fmla="*/ 229 h 228"/>
                <a:gd name="T24" fmla="*/ 117 w 191"/>
                <a:gd name="T25" fmla="*/ 213 h 228"/>
                <a:gd name="T26" fmla="*/ 111 w 191"/>
                <a:gd name="T27" fmla="*/ 198 h 228"/>
                <a:gd name="T28" fmla="*/ 99 w 191"/>
                <a:gd name="T29" fmla="*/ 176 h 228"/>
                <a:gd name="T30" fmla="*/ 99 w 191"/>
                <a:gd name="T31" fmla="*/ 168 h 228"/>
                <a:gd name="T32" fmla="*/ 87 w 191"/>
                <a:gd name="T33" fmla="*/ 152 h 228"/>
                <a:gd name="T34" fmla="*/ 81 w 191"/>
                <a:gd name="T35" fmla="*/ 138 h 228"/>
                <a:gd name="T36" fmla="*/ 74 w 191"/>
                <a:gd name="T37" fmla="*/ 114 h 228"/>
                <a:gd name="T38" fmla="*/ 67 w 191"/>
                <a:gd name="T39" fmla="*/ 99 h 228"/>
                <a:gd name="T40" fmla="*/ 55 w 191"/>
                <a:gd name="T41" fmla="*/ 83 h 228"/>
                <a:gd name="T42" fmla="*/ 44 w 191"/>
                <a:gd name="T43" fmla="*/ 61 h 228"/>
                <a:gd name="T44" fmla="*/ 26 w 191"/>
                <a:gd name="T45" fmla="*/ 46 h 228"/>
                <a:gd name="T46" fmla="*/ 12 w 191"/>
                <a:gd name="T47" fmla="*/ 30 h 228"/>
                <a:gd name="T48" fmla="*/ 0 w 191"/>
                <a:gd name="T49" fmla="*/ 0 h 228"/>
                <a:gd name="T50" fmla="*/ 12 w 191"/>
                <a:gd name="T51" fmla="*/ 0 h 228"/>
                <a:gd name="T52" fmla="*/ 26 w 191"/>
                <a:gd name="T53" fmla="*/ 0 h 228"/>
                <a:gd name="T54" fmla="*/ 44 w 191"/>
                <a:gd name="T55" fmla="*/ 8 h 228"/>
                <a:gd name="T56" fmla="*/ 55 w 191"/>
                <a:gd name="T57" fmla="*/ 30 h 228"/>
                <a:gd name="T58" fmla="*/ 61 w 191"/>
                <a:gd name="T59" fmla="*/ 38 h 228"/>
                <a:gd name="T60" fmla="*/ 93 w 191"/>
                <a:gd name="T61" fmla="*/ 69 h 228"/>
                <a:gd name="T62" fmla="*/ 105 w 191"/>
                <a:gd name="T63" fmla="*/ 91 h 228"/>
                <a:gd name="T64" fmla="*/ 105 w 191"/>
                <a:gd name="T65" fmla="*/ 83 h 228"/>
                <a:gd name="T66" fmla="*/ 124 w 191"/>
                <a:gd name="T67" fmla="*/ 99 h 228"/>
                <a:gd name="T68" fmla="*/ 131 w 191"/>
                <a:gd name="T69" fmla="*/ 114 h 228"/>
                <a:gd name="T70" fmla="*/ 149 w 191"/>
                <a:gd name="T71" fmla="*/ 130 h 228"/>
                <a:gd name="T72" fmla="*/ 149 w 191"/>
                <a:gd name="T73" fmla="*/ 130 h 228"/>
                <a:gd name="T74" fmla="*/ 161 w 191"/>
                <a:gd name="T75" fmla="*/ 138 h 228"/>
                <a:gd name="T76" fmla="*/ 155 w 191"/>
                <a:gd name="T77" fmla="*/ 145 h 228"/>
                <a:gd name="T78" fmla="*/ 155 w 191"/>
                <a:gd name="T79" fmla="*/ 152 h 228"/>
                <a:gd name="T80" fmla="*/ 155 w 191"/>
                <a:gd name="T81" fmla="*/ 152 h 228"/>
                <a:gd name="T82" fmla="*/ 155 w 191"/>
                <a:gd name="T83" fmla="*/ 160 h 228"/>
                <a:gd name="T84" fmla="*/ 167 w 191"/>
                <a:gd name="T85" fmla="*/ 168 h 228"/>
                <a:gd name="T86" fmla="*/ 174 w 191"/>
                <a:gd name="T87" fmla="*/ 183 h 228"/>
                <a:gd name="T88" fmla="*/ 181 w 191"/>
                <a:gd name="T89" fmla="*/ 190 h 228"/>
                <a:gd name="T90" fmla="*/ 181 w 191"/>
                <a:gd name="T91" fmla="*/ 198 h 228"/>
                <a:gd name="T92" fmla="*/ 193 w 191"/>
                <a:gd name="T93" fmla="*/ 198 h 228"/>
                <a:gd name="T94" fmla="*/ 199 w 191"/>
                <a:gd name="T95" fmla="*/ 221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 name="Freeform 4071"/>
            <p:cNvSpPr>
              <a:spLocks/>
            </p:cNvSpPr>
            <p:nvPr/>
          </p:nvSpPr>
          <p:spPr bwMode="auto">
            <a:xfrm>
              <a:off x="4861" y="2624"/>
              <a:ext cx="176" cy="195"/>
            </a:xfrm>
            <a:custGeom>
              <a:avLst/>
              <a:gdLst>
                <a:gd name="T0" fmla="*/ 135 w 173"/>
                <a:gd name="T1" fmla="*/ 183 h 173"/>
                <a:gd name="T2" fmla="*/ 135 w 173"/>
                <a:gd name="T3" fmla="*/ 183 h 173"/>
                <a:gd name="T4" fmla="*/ 135 w 173"/>
                <a:gd name="T5" fmla="*/ 197 h 173"/>
                <a:gd name="T6" fmla="*/ 141 w 173"/>
                <a:gd name="T7" fmla="*/ 189 h 173"/>
                <a:gd name="T8" fmla="*/ 155 w 173"/>
                <a:gd name="T9" fmla="*/ 189 h 173"/>
                <a:gd name="T10" fmla="*/ 161 w 173"/>
                <a:gd name="T11" fmla="*/ 204 h 173"/>
                <a:gd name="T12" fmla="*/ 173 w 173"/>
                <a:gd name="T13" fmla="*/ 220 h 173"/>
                <a:gd name="T14" fmla="*/ 173 w 173"/>
                <a:gd name="T15" fmla="*/ 197 h 173"/>
                <a:gd name="T16" fmla="*/ 173 w 173"/>
                <a:gd name="T17" fmla="*/ 176 h 173"/>
                <a:gd name="T18" fmla="*/ 173 w 173"/>
                <a:gd name="T19" fmla="*/ 160 h 173"/>
                <a:gd name="T20" fmla="*/ 179 w 173"/>
                <a:gd name="T21" fmla="*/ 138 h 173"/>
                <a:gd name="T22" fmla="*/ 179 w 173"/>
                <a:gd name="T23" fmla="*/ 114 h 173"/>
                <a:gd name="T24" fmla="*/ 179 w 173"/>
                <a:gd name="T25" fmla="*/ 77 h 173"/>
                <a:gd name="T26" fmla="*/ 179 w 173"/>
                <a:gd name="T27" fmla="*/ 53 h 173"/>
                <a:gd name="T28" fmla="*/ 167 w 173"/>
                <a:gd name="T29" fmla="*/ 46 h 173"/>
                <a:gd name="T30" fmla="*/ 148 w 173"/>
                <a:gd name="T31" fmla="*/ 38 h 173"/>
                <a:gd name="T32" fmla="*/ 123 w 173"/>
                <a:gd name="T33" fmla="*/ 23 h 173"/>
                <a:gd name="T34" fmla="*/ 111 w 173"/>
                <a:gd name="T35" fmla="*/ 38 h 173"/>
                <a:gd name="T36" fmla="*/ 93 w 173"/>
                <a:gd name="T37" fmla="*/ 46 h 173"/>
                <a:gd name="T38" fmla="*/ 73 w 173"/>
                <a:gd name="T39" fmla="*/ 77 h 173"/>
                <a:gd name="T40" fmla="*/ 67 w 173"/>
                <a:gd name="T41" fmla="*/ 61 h 173"/>
                <a:gd name="T42" fmla="*/ 61 w 173"/>
                <a:gd name="T43" fmla="*/ 53 h 173"/>
                <a:gd name="T44" fmla="*/ 61 w 173"/>
                <a:gd name="T45" fmla="*/ 53 h 173"/>
                <a:gd name="T46" fmla="*/ 56 w 173"/>
                <a:gd name="T47" fmla="*/ 30 h 173"/>
                <a:gd name="T48" fmla="*/ 56 w 173"/>
                <a:gd name="T49" fmla="*/ 16 h 173"/>
                <a:gd name="T50" fmla="*/ 56 w 173"/>
                <a:gd name="T51" fmla="*/ 8 h 173"/>
                <a:gd name="T52" fmla="*/ 18 w 173"/>
                <a:gd name="T53" fmla="*/ 0 h 173"/>
                <a:gd name="T54" fmla="*/ 6 w 173"/>
                <a:gd name="T55" fmla="*/ 8 h 173"/>
                <a:gd name="T56" fmla="*/ 0 w 173"/>
                <a:gd name="T57" fmla="*/ 23 h 173"/>
                <a:gd name="T58" fmla="*/ 12 w 173"/>
                <a:gd name="T59" fmla="*/ 30 h 173"/>
                <a:gd name="T60" fmla="*/ 24 w 173"/>
                <a:gd name="T61" fmla="*/ 46 h 173"/>
                <a:gd name="T62" fmla="*/ 38 w 173"/>
                <a:gd name="T63" fmla="*/ 46 h 173"/>
                <a:gd name="T64" fmla="*/ 50 w 173"/>
                <a:gd name="T65" fmla="*/ 46 h 173"/>
                <a:gd name="T66" fmla="*/ 50 w 173"/>
                <a:gd name="T67" fmla="*/ 46 h 173"/>
                <a:gd name="T68" fmla="*/ 50 w 173"/>
                <a:gd name="T69" fmla="*/ 53 h 173"/>
                <a:gd name="T70" fmla="*/ 44 w 173"/>
                <a:gd name="T71" fmla="*/ 53 h 173"/>
                <a:gd name="T72" fmla="*/ 44 w 173"/>
                <a:gd name="T73" fmla="*/ 53 h 173"/>
                <a:gd name="T74" fmla="*/ 24 w 173"/>
                <a:gd name="T75" fmla="*/ 53 h 173"/>
                <a:gd name="T76" fmla="*/ 18 w 173"/>
                <a:gd name="T77" fmla="*/ 61 h 173"/>
                <a:gd name="T78" fmla="*/ 32 w 173"/>
                <a:gd name="T79" fmla="*/ 77 h 173"/>
                <a:gd name="T80" fmla="*/ 32 w 173"/>
                <a:gd name="T81" fmla="*/ 83 h 173"/>
                <a:gd name="T82" fmla="*/ 38 w 173"/>
                <a:gd name="T83" fmla="*/ 91 h 173"/>
                <a:gd name="T84" fmla="*/ 50 w 173"/>
                <a:gd name="T85" fmla="*/ 61 h 173"/>
                <a:gd name="T86" fmla="*/ 50 w 173"/>
                <a:gd name="T87" fmla="*/ 77 h 173"/>
                <a:gd name="T88" fmla="*/ 61 w 173"/>
                <a:gd name="T89" fmla="*/ 83 h 173"/>
                <a:gd name="T90" fmla="*/ 67 w 173"/>
                <a:gd name="T91" fmla="*/ 83 h 173"/>
                <a:gd name="T92" fmla="*/ 67 w 173"/>
                <a:gd name="T93" fmla="*/ 91 h 173"/>
                <a:gd name="T94" fmla="*/ 93 w 173"/>
                <a:gd name="T95" fmla="*/ 107 h 173"/>
                <a:gd name="T96" fmla="*/ 105 w 173"/>
                <a:gd name="T97" fmla="*/ 114 h 173"/>
                <a:gd name="T98" fmla="*/ 117 w 173"/>
                <a:gd name="T99" fmla="*/ 122 h 173"/>
                <a:gd name="T100" fmla="*/ 123 w 173"/>
                <a:gd name="T101" fmla="*/ 130 h 173"/>
                <a:gd name="T102" fmla="*/ 135 w 173"/>
                <a:gd name="T103" fmla="*/ 160 h 173"/>
                <a:gd name="T104" fmla="*/ 141 w 173"/>
                <a:gd name="T105" fmla="*/ 160 h 173"/>
                <a:gd name="T106" fmla="*/ 129 w 173"/>
                <a:gd name="T107" fmla="*/ 168 h 173"/>
                <a:gd name="T108" fmla="*/ 141 w 173"/>
                <a:gd name="T109" fmla="*/ 168 h 173"/>
                <a:gd name="T110" fmla="*/ 135 w 173"/>
                <a:gd name="T111" fmla="*/ 168 h 173"/>
                <a:gd name="T112" fmla="*/ 135 w 173"/>
                <a:gd name="T113" fmla="*/ 176 h 173"/>
                <a:gd name="T114" fmla="*/ 123 w 173"/>
                <a:gd name="T115" fmla="*/ 176 h 173"/>
                <a:gd name="T116" fmla="*/ 111 w 173"/>
                <a:gd name="T117" fmla="*/ 197 h 173"/>
                <a:gd name="T118" fmla="*/ 129 w 173"/>
                <a:gd name="T119" fmla="*/ 197 h 173"/>
                <a:gd name="T120" fmla="*/ 135 w 173"/>
                <a:gd name="T121" fmla="*/ 183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 name="Freeform 4072"/>
            <p:cNvSpPr>
              <a:spLocks/>
            </p:cNvSpPr>
            <p:nvPr/>
          </p:nvSpPr>
          <p:spPr bwMode="auto">
            <a:xfrm>
              <a:off x="4644" y="2577"/>
              <a:ext cx="115" cy="162"/>
            </a:xfrm>
            <a:custGeom>
              <a:avLst/>
              <a:gdLst>
                <a:gd name="T0" fmla="*/ 116 w 114"/>
                <a:gd name="T1" fmla="*/ 0 h 144"/>
                <a:gd name="T2" fmla="*/ 110 w 114"/>
                <a:gd name="T3" fmla="*/ 0 h 144"/>
                <a:gd name="T4" fmla="*/ 92 w 114"/>
                <a:gd name="T5" fmla="*/ 16 h 144"/>
                <a:gd name="T6" fmla="*/ 48 w 114"/>
                <a:gd name="T7" fmla="*/ 8 h 144"/>
                <a:gd name="T8" fmla="*/ 36 w 114"/>
                <a:gd name="T9" fmla="*/ 8 h 144"/>
                <a:gd name="T10" fmla="*/ 30 w 114"/>
                <a:gd name="T11" fmla="*/ 23 h 144"/>
                <a:gd name="T12" fmla="*/ 24 w 114"/>
                <a:gd name="T13" fmla="*/ 16 h 144"/>
                <a:gd name="T14" fmla="*/ 18 w 114"/>
                <a:gd name="T15" fmla="*/ 38 h 144"/>
                <a:gd name="T16" fmla="*/ 18 w 114"/>
                <a:gd name="T17" fmla="*/ 61 h 144"/>
                <a:gd name="T18" fmla="*/ 18 w 114"/>
                <a:gd name="T19" fmla="*/ 61 h 144"/>
                <a:gd name="T20" fmla="*/ 6 w 114"/>
                <a:gd name="T21" fmla="*/ 83 h 144"/>
                <a:gd name="T22" fmla="*/ 0 w 114"/>
                <a:gd name="T23" fmla="*/ 107 h 144"/>
                <a:gd name="T24" fmla="*/ 0 w 114"/>
                <a:gd name="T25" fmla="*/ 129 h 144"/>
                <a:gd name="T26" fmla="*/ 12 w 114"/>
                <a:gd name="T27" fmla="*/ 129 h 144"/>
                <a:gd name="T28" fmla="*/ 12 w 114"/>
                <a:gd name="T29" fmla="*/ 152 h 144"/>
                <a:gd name="T30" fmla="*/ 6 w 114"/>
                <a:gd name="T31" fmla="*/ 168 h 144"/>
                <a:gd name="T32" fmla="*/ 12 w 114"/>
                <a:gd name="T33" fmla="*/ 182 h 144"/>
                <a:gd name="T34" fmla="*/ 24 w 114"/>
                <a:gd name="T35" fmla="*/ 182 h 144"/>
                <a:gd name="T36" fmla="*/ 24 w 114"/>
                <a:gd name="T37" fmla="*/ 152 h 144"/>
                <a:gd name="T38" fmla="*/ 24 w 114"/>
                <a:gd name="T39" fmla="*/ 114 h 144"/>
                <a:gd name="T40" fmla="*/ 36 w 114"/>
                <a:gd name="T41" fmla="*/ 107 h 144"/>
                <a:gd name="T42" fmla="*/ 36 w 114"/>
                <a:gd name="T43" fmla="*/ 122 h 144"/>
                <a:gd name="T44" fmla="*/ 36 w 114"/>
                <a:gd name="T45" fmla="*/ 137 h 144"/>
                <a:gd name="T46" fmla="*/ 48 w 114"/>
                <a:gd name="T47" fmla="*/ 144 h 144"/>
                <a:gd name="T48" fmla="*/ 48 w 114"/>
                <a:gd name="T49" fmla="*/ 160 h 144"/>
                <a:gd name="T50" fmla="*/ 54 w 114"/>
                <a:gd name="T51" fmla="*/ 160 h 144"/>
                <a:gd name="T52" fmla="*/ 68 w 114"/>
                <a:gd name="T53" fmla="*/ 152 h 144"/>
                <a:gd name="T54" fmla="*/ 74 w 114"/>
                <a:gd name="T55" fmla="*/ 144 h 144"/>
                <a:gd name="T56" fmla="*/ 62 w 114"/>
                <a:gd name="T57" fmla="*/ 129 h 144"/>
                <a:gd name="T58" fmla="*/ 62 w 114"/>
                <a:gd name="T59" fmla="*/ 122 h 144"/>
                <a:gd name="T60" fmla="*/ 42 w 114"/>
                <a:gd name="T61" fmla="*/ 83 h 144"/>
                <a:gd name="T62" fmla="*/ 54 w 114"/>
                <a:gd name="T63" fmla="*/ 83 h 144"/>
                <a:gd name="T64" fmla="*/ 68 w 114"/>
                <a:gd name="T65" fmla="*/ 77 h 144"/>
                <a:gd name="T66" fmla="*/ 80 w 114"/>
                <a:gd name="T67" fmla="*/ 61 h 144"/>
                <a:gd name="T68" fmla="*/ 80 w 114"/>
                <a:gd name="T69" fmla="*/ 61 h 144"/>
                <a:gd name="T70" fmla="*/ 80 w 114"/>
                <a:gd name="T71" fmla="*/ 53 h 144"/>
                <a:gd name="T72" fmla="*/ 74 w 114"/>
                <a:gd name="T73" fmla="*/ 61 h 144"/>
                <a:gd name="T74" fmla="*/ 48 w 114"/>
                <a:gd name="T75" fmla="*/ 61 h 144"/>
                <a:gd name="T76" fmla="*/ 36 w 114"/>
                <a:gd name="T77" fmla="*/ 77 h 144"/>
                <a:gd name="T78" fmla="*/ 24 w 114"/>
                <a:gd name="T79" fmla="*/ 53 h 144"/>
                <a:gd name="T80" fmla="*/ 30 w 114"/>
                <a:gd name="T81" fmla="*/ 30 h 144"/>
                <a:gd name="T82" fmla="*/ 54 w 114"/>
                <a:gd name="T83" fmla="*/ 30 h 144"/>
                <a:gd name="T84" fmla="*/ 80 w 114"/>
                <a:gd name="T85" fmla="*/ 30 h 144"/>
                <a:gd name="T86" fmla="*/ 104 w 114"/>
                <a:gd name="T87" fmla="*/ 23 h 144"/>
                <a:gd name="T88" fmla="*/ 116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 name="Freeform 4073"/>
            <p:cNvSpPr>
              <a:spLocks/>
            </p:cNvSpPr>
            <p:nvPr/>
          </p:nvSpPr>
          <p:spPr bwMode="auto">
            <a:xfrm>
              <a:off x="4402" y="2746"/>
              <a:ext cx="157" cy="60"/>
            </a:xfrm>
            <a:custGeom>
              <a:avLst/>
              <a:gdLst>
                <a:gd name="T0" fmla="*/ 158 w 156"/>
                <a:gd name="T1" fmla="*/ 68 h 53"/>
                <a:gd name="T2" fmla="*/ 158 w 156"/>
                <a:gd name="T3" fmla="*/ 68 h 53"/>
                <a:gd name="T4" fmla="*/ 158 w 156"/>
                <a:gd name="T5" fmla="*/ 46 h 53"/>
                <a:gd name="T6" fmla="*/ 146 w 156"/>
                <a:gd name="T7" fmla="*/ 46 h 53"/>
                <a:gd name="T8" fmla="*/ 134 w 156"/>
                <a:gd name="T9" fmla="*/ 46 h 53"/>
                <a:gd name="T10" fmla="*/ 128 w 156"/>
                <a:gd name="T11" fmla="*/ 31 h 53"/>
                <a:gd name="T12" fmla="*/ 110 w 156"/>
                <a:gd name="T13" fmla="*/ 23 h 53"/>
                <a:gd name="T14" fmla="*/ 98 w 156"/>
                <a:gd name="T15" fmla="*/ 16 h 53"/>
                <a:gd name="T16" fmla="*/ 92 w 156"/>
                <a:gd name="T17" fmla="*/ 23 h 53"/>
                <a:gd name="T18" fmla="*/ 60 w 156"/>
                <a:gd name="T19" fmla="*/ 23 h 53"/>
                <a:gd name="T20" fmla="*/ 54 w 156"/>
                <a:gd name="T21" fmla="*/ 16 h 53"/>
                <a:gd name="T22" fmla="*/ 36 w 156"/>
                <a:gd name="T23" fmla="*/ 0 h 53"/>
                <a:gd name="T24" fmla="*/ 12 w 156"/>
                <a:gd name="T25" fmla="*/ 0 h 53"/>
                <a:gd name="T26" fmla="*/ 6 w 156"/>
                <a:gd name="T27" fmla="*/ 16 h 53"/>
                <a:gd name="T28" fmla="*/ 0 w 156"/>
                <a:gd name="T29" fmla="*/ 23 h 53"/>
                <a:gd name="T30" fmla="*/ 18 w 156"/>
                <a:gd name="T31" fmla="*/ 31 h 53"/>
                <a:gd name="T32" fmla="*/ 18 w 156"/>
                <a:gd name="T33" fmla="*/ 31 h 53"/>
                <a:gd name="T34" fmla="*/ 36 w 156"/>
                <a:gd name="T35" fmla="*/ 38 h 53"/>
                <a:gd name="T36" fmla="*/ 54 w 156"/>
                <a:gd name="T37" fmla="*/ 46 h 53"/>
                <a:gd name="T38" fmla="*/ 66 w 156"/>
                <a:gd name="T39" fmla="*/ 52 h 53"/>
                <a:gd name="T40" fmla="*/ 86 w 156"/>
                <a:gd name="T41" fmla="*/ 52 h 53"/>
                <a:gd name="T42" fmla="*/ 110 w 156"/>
                <a:gd name="T43" fmla="*/ 60 h 53"/>
                <a:gd name="T44" fmla="*/ 134 w 156"/>
                <a:gd name="T45" fmla="*/ 60 h 53"/>
                <a:gd name="T46" fmla="*/ 146 w 156"/>
                <a:gd name="T47" fmla="*/ 68 h 53"/>
                <a:gd name="T48" fmla="*/ 158 w 156"/>
                <a:gd name="T49" fmla="*/ 68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 name="Freeform 4074"/>
            <p:cNvSpPr>
              <a:spLocks/>
            </p:cNvSpPr>
            <p:nvPr/>
          </p:nvSpPr>
          <p:spPr bwMode="auto">
            <a:xfrm>
              <a:off x="4716" y="2799"/>
              <a:ext cx="73" cy="47"/>
            </a:xfrm>
            <a:custGeom>
              <a:avLst/>
              <a:gdLst>
                <a:gd name="T0" fmla="*/ 74 w 72"/>
                <a:gd name="T1" fmla="*/ 0 h 42"/>
                <a:gd name="T2" fmla="*/ 44 w 72"/>
                <a:gd name="T3" fmla="*/ 8 h 42"/>
                <a:gd name="T4" fmla="*/ 12 w 72"/>
                <a:gd name="T5" fmla="*/ 22 h 42"/>
                <a:gd name="T6" fmla="*/ 0 w 72"/>
                <a:gd name="T7" fmla="*/ 45 h 42"/>
                <a:gd name="T8" fmla="*/ 0 w 72"/>
                <a:gd name="T9" fmla="*/ 45 h 42"/>
                <a:gd name="T10" fmla="*/ 6 w 72"/>
                <a:gd name="T11" fmla="*/ 53 h 42"/>
                <a:gd name="T12" fmla="*/ 24 w 72"/>
                <a:gd name="T13" fmla="*/ 38 h 42"/>
                <a:gd name="T14" fmla="*/ 50 w 72"/>
                <a:gd name="T15" fmla="*/ 15 h 42"/>
                <a:gd name="T16" fmla="*/ 74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 name="Freeform 4075"/>
            <p:cNvSpPr>
              <a:spLocks/>
            </p:cNvSpPr>
            <p:nvPr/>
          </p:nvSpPr>
          <p:spPr bwMode="auto">
            <a:xfrm>
              <a:off x="4801" y="2564"/>
              <a:ext cx="24" cy="67"/>
            </a:xfrm>
            <a:custGeom>
              <a:avLst/>
              <a:gdLst>
                <a:gd name="T0" fmla="*/ 24 w 24"/>
                <a:gd name="T1" fmla="*/ 52 h 60"/>
                <a:gd name="T2" fmla="*/ 12 w 24"/>
                <a:gd name="T3" fmla="*/ 30 h 60"/>
                <a:gd name="T4" fmla="*/ 18 w 24"/>
                <a:gd name="T5" fmla="*/ 22 h 60"/>
                <a:gd name="T6" fmla="*/ 12 w 24"/>
                <a:gd name="T7" fmla="*/ 15 h 60"/>
                <a:gd name="T8" fmla="*/ 6 w 24"/>
                <a:gd name="T9" fmla="*/ 22 h 60"/>
                <a:gd name="T10" fmla="*/ 0 w 24"/>
                <a:gd name="T11" fmla="*/ 38 h 60"/>
                <a:gd name="T12" fmla="*/ 0 w 24"/>
                <a:gd name="T13" fmla="*/ 30 h 60"/>
                <a:gd name="T14" fmla="*/ 6 w 24"/>
                <a:gd name="T15" fmla="*/ 8 h 60"/>
                <a:gd name="T16" fmla="*/ 6 w 24"/>
                <a:gd name="T17" fmla="*/ 0 h 60"/>
                <a:gd name="T18" fmla="*/ 0 w 24"/>
                <a:gd name="T19" fmla="*/ 15 h 60"/>
                <a:gd name="T20" fmla="*/ 0 w 24"/>
                <a:gd name="T21" fmla="*/ 38 h 60"/>
                <a:gd name="T22" fmla="*/ 0 w 24"/>
                <a:gd name="T23" fmla="*/ 52 h 60"/>
                <a:gd name="T24" fmla="*/ 12 w 24"/>
                <a:gd name="T25" fmla="*/ 75 h 60"/>
                <a:gd name="T26" fmla="*/ 6 w 24"/>
                <a:gd name="T27" fmla="*/ 45 h 60"/>
                <a:gd name="T28" fmla="*/ 24 w 24"/>
                <a:gd name="T29" fmla="*/ 52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 name="Freeform 4076"/>
            <p:cNvSpPr>
              <a:spLocks/>
            </p:cNvSpPr>
            <p:nvPr/>
          </p:nvSpPr>
          <p:spPr bwMode="auto">
            <a:xfrm>
              <a:off x="4807" y="2678"/>
              <a:ext cx="49" cy="21"/>
            </a:xfrm>
            <a:custGeom>
              <a:avLst/>
              <a:gdLst>
                <a:gd name="T0" fmla="*/ 50 w 48"/>
                <a:gd name="T1" fmla="*/ 16 h 18"/>
                <a:gd name="T2" fmla="*/ 50 w 48"/>
                <a:gd name="T3" fmla="*/ 25 h 18"/>
                <a:gd name="T4" fmla="*/ 26 w 48"/>
                <a:gd name="T5" fmla="*/ 8 h 18"/>
                <a:gd name="T6" fmla="*/ 12 w 48"/>
                <a:gd name="T7" fmla="*/ 16 h 18"/>
                <a:gd name="T8" fmla="*/ 0 w 48"/>
                <a:gd name="T9" fmla="*/ 8 h 18"/>
                <a:gd name="T10" fmla="*/ 0 w 48"/>
                <a:gd name="T11" fmla="*/ 16 h 18"/>
                <a:gd name="T12" fmla="*/ 0 w 48"/>
                <a:gd name="T13" fmla="*/ 0 h 18"/>
                <a:gd name="T14" fmla="*/ 12 w 48"/>
                <a:gd name="T15" fmla="*/ 0 h 18"/>
                <a:gd name="T16" fmla="*/ 44 w 48"/>
                <a:gd name="T17" fmla="*/ 0 h 18"/>
                <a:gd name="T18" fmla="*/ 50 w 48"/>
                <a:gd name="T19" fmla="*/ 1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 name="Freeform 4077"/>
            <p:cNvSpPr>
              <a:spLocks/>
            </p:cNvSpPr>
            <p:nvPr/>
          </p:nvSpPr>
          <p:spPr bwMode="auto">
            <a:xfrm>
              <a:off x="4656" y="2799"/>
              <a:ext cx="54" cy="13"/>
            </a:xfrm>
            <a:custGeom>
              <a:avLst/>
              <a:gdLst>
                <a:gd name="T0" fmla="*/ 54 w 54"/>
                <a:gd name="T1" fmla="*/ 0 h 12"/>
                <a:gd name="T2" fmla="*/ 54 w 54"/>
                <a:gd name="T3" fmla="*/ 0 h 12"/>
                <a:gd name="T4" fmla="*/ 54 w 54"/>
                <a:gd name="T5" fmla="*/ 0 h 12"/>
                <a:gd name="T6" fmla="*/ 48 w 54"/>
                <a:gd name="T7" fmla="*/ 8 h 12"/>
                <a:gd name="T8" fmla="*/ 36 w 54"/>
                <a:gd name="T9" fmla="*/ 8 h 12"/>
                <a:gd name="T10" fmla="*/ 24 w 54"/>
                <a:gd name="T11" fmla="*/ 0 h 12"/>
                <a:gd name="T12" fmla="*/ 6 w 54"/>
                <a:gd name="T13" fmla="*/ 0 h 12"/>
                <a:gd name="T14" fmla="*/ 0 w 54"/>
                <a:gd name="T15" fmla="*/ 8 h 12"/>
                <a:gd name="T16" fmla="*/ 6 w 54"/>
                <a:gd name="T17" fmla="*/ 14 h 12"/>
                <a:gd name="T18" fmla="*/ 24 w 54"/>
                <a:gd name="T19" fmla="*/ 14 h 12"/>
                <a:gd name="T20" fmla="*/ 42 w 54"/>
                <a:gd name="T21" fmla="*/ 8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 name="Freeform 4078"/>
            <p:cNvSpPr>
              <a:spLocks/>
            </p:cNvSpPr>
            <p:nvPr/>
          </p:nvSpPr>
          <p:spPr bwMode="auto">
            <a:xfrm>
              <a:off x="4402" y="2645"/>
              <a:ext cx="29" cy="33"/>
            </a:xfrm>
            <a:custGeom>
              <a:avLst/>
              <a:gdLst>
                <a:gd name="T0" fmla="*/ 28 w 30"/>
                <a:gd name="T1" fmla="*/ 29 h 30"/>
                <a:gd name="T2" fmla="*/ 22 w 30"/>
                <a:gd name="T3" fmla="*/ 36 h 30"/>
                <a:gd name="T4" fmla="*/ 12 w 30"/>
                <a:gd name="T5" fmla="*/ 29 h 30"/>
                <a:gd name="T6" fmla="*/ 6 w 30"/>
                <a:gd name="T7" fmla="*/ 14 h 30"/>
                <a:gd name="T8" fmla="*/ 0 w 30"/>
                <a:gd name="T9" fmla="*/ 14 h 30"/>
                <a:gd name="T10" fmla="*/ 6 w 30"/>
                <a:gd name="T11" fmla="*/ 8 h 30"/>
                <a:gd name="T12" fmla="*/ 12 w 30"/>
                <a:gd name="T13" fmla="*/ 0 h 30"/>
                <a:gd name="T14" fmla="*/ 16 w 30"/>
                <a:gd name="T15" fmla="*/ 22 h 30"/>
                <a:gd name="T16" fmla="*/ 28 w 30"/>
                <a:gd name="T17" fmla="*/ 29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 name="Freeform 4079"/>
            <p:cNvSpPr>
              <a:spLocks/>
            </p:cNvSpPr>
            <p:nvPr/>
          </p:nvSpPr>
          <p:spPr bwMode="auto">
            <a:xfrm>
              <a:off x="4601" y="2792"/>
              <a:ext cx="43" cy="20"/>
            </a:xfrm>
            <a:custGeom>
              <a:avLst/>
              <a:gdLst>
                <a:gd name="T0" fmla="*/ 44 w 42"/>
                <a:gd name="T1" fmla="*/ 14 h 18"/>
                <a:gd name="T2" fmla="*/ 38 w 42"/>
                <a:gd name="T3" fmla="*/ 8 h 18"/>
                <a:gd name="T4" fmla="*/ 32 w 42"/>
                <a:gd name="T5" fmla="*/ 8 h 18"/>
                <a:gd name="T6" fmla="*/ 18 w 42"/>
                <a:gd name="T7" fmla="*/ 0 h 18"/>
                <a:gd name="T8" fmla="*/ 26 w 42"/>
                <a:gd name="T9" fmla="*/ 14 h 18"/>
                <a:gd name="T10" fmla="*/ 18 w 42"/>
                <a:gd name="T11" fmla="*/ 14 h 18"/>
                <a:gd name="T12" fmla="*/ 0 w 42"/>
                <a:gd name="T13" fmla="*/ 14 h 18"/>
                <a:gd name="T14" fmla="*/ 0 w 42"/>
                <a:gd name="T15" fmla="*/ 22 h 18"/>
                <a:gd name="T16" fmla="*/ 12 w 42"/>
                <a:gd name="T17" fmla="*/ 22 h 18"/>
                <a:gd name="T18" fmla="*/ 32 w 42"/>
                <a:gd name="T19" fmla="*/ 14 h 18"/>
                <a:gd name="T20" fmla="*/ 38 w 42"/>
                <a:gd name="T21" fmla="*/ 22 h 18"/>
                <a:gd name="T22" fmla="*/ 38 w 42"/>
                <a:gd name="T23" fmla="*/ 14 h 18"/>
                <a:gd name="T24" fmla="*/ 44 w 42"/>
                <a:gd name="T25" fmla="*/ 14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 name="Freeform 4080"/>
            <p:cNvSpPr>
              <a:spLocks/>
            </p:cNvSpPr>
            <p:nvPr/>
          </p:nvSpPr>
          <p:spPr bwMode="auto">
            <a:xfrm>
              <a:off x="4637" y="2826"/>
              <a:ext cx="30" cy="13"/>
            </a:xfrm>
            <a:custGeom>
              <a:avLst/>
              <a:gdLst>
                <a:gd name="T0" fmla="*/ 30 w 30"/>
                <a:gd name="T1" fmla="*/ 14 h 12"/>
                <a:gd name="T2" fmla="*/ 18 w 30"/>
                <a:gd name="T3" fmla="*/ 14 h 12"/>
                <a:gd name="T4" fmla="*/ 6 w 30"/>
                <a:gd name="T5" fmla="*/ 8 h 12"/>
                <a:gd name="T6" fmla="*/ 0 w 30"/>
                <a:gd name="T7" fmla="*/ 0 h 12"/>
                <a:gd name="T8" fmla="*/ 18 w 30"/>
                <a:gd name="T9" fmla="*/ 0 h 12"/>
                <a:gd name="T10" fmla="*/ 30 w 30"/>
                <a:gd name="T11" fmla="*/ 1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 name="Freeform 4081"/>
            <p:cNvSpPr>
              <a:spLocks/>
            </p:cNvSpPr>
            <p:nvPr/>
          </p:nvSpPr>
          <p:spPr bwMode="auto">
            <a:xfrm>
              <a:off x="4771" y="2678"/>
              <a:ext cx="24" cy="21"/>
            </a:xfrm>
            <a:custGeom>
              <a:avLst/>
              <a:gdLst>
                <a:gd name="T0" fmla="*/ 24 w 24"/>
                <a:gd name="T1" fmla="*/ 16 h 18"/>
                <a:gd name="T2" fmla="*/ 12 w 24"/>
                <a:gd name="T3" fmla="*/ 25 h 18"/>
                <a:gd name="T4" fmla="*/ 0 w 24"/>
                <a:gd name="T5" fmla="*/ 8 h 18"/>
                <a:gd name="T6" fmla="*/ 6 w 24"/>
                <a:gd name="T7" fmla="*/ 0 h 18"/>
                <a:gd name="T8" fmla="*/ 24 w 24"/>
                <a:gd name="T9" fmla="*/ 1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 name="Freeform 4082"/>
            <p:cNvSpPr>
              <a:spLocks/>
            </p:cNvSpPr>
            <p:nvPr/>
          </p:nvSpPr>
          <p:spPr bwMode="auto">
            <a:xfrm>
              <a:off x="4559" y="2792"/>
              <a:ext cx="24" cy="14"/>
            </a:xfrm>
            <a:custGeom>
              <a:avLst/>
              <a:gdLst>
                <a:gd name="T0" fmla="*/ 24 w 24"/>
                <a:gd name="T1" fmla="*/ 8 h 12"/>
                <a:gd name="T2" fmla="*/ 18 w 24"/>
                <a:gd name="T3" fmla="*/ 8 h 12"/>
                <a:gd name="T4" fmla="*/ 0 w 24"/>
                <a:gd name="T5" fmla="*/ 0 h 12"/>
                <a:gd name="T6" fmla="*/ 12 w 24"/>
                <a:gd name="T7" fmla="*/ 16 h 12"/>
                <a:gd name="T8" fmla="*/ 24 w 24"/>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1" name="Freeform 4083"/>
            <p:cNvSpPr>
              <a:spLocks/>
            </p:cNvSpPr>
            <p:nvPr/>
          </p:nvSpPr>
          <p:spPr bwMode="auto">
            <a:xfrm>
              <a:off x="4255" y="2577"/>
              <a:ext cx="18" cy="20"/>
            </a:xfrm>
            <a:custGeom>
              <a:avLst/>
              <a:gdLst>
                <a:gd name="T0" fmla="*/ 19 w 17"/>
                <a:gd name="T1" fmla="*/ 14 h 18"/>
                <a:gd name="T2" fmla="*/ 13 w 17"/>
                <a:gd name="T3" fmla="*/ 22 h 18"/>
                <a:gd name="T4" fmla="*/ 0 w 17"/>
                <a:gd name="T5" fmla="*/ 8 h 18"/>
                <a:gd name="T6" fmla="*/ 6 w 17"/>
                <a:gd name="T7" fmla="*/ 0 h 18"/>
                <a:gd name="T8" fmla="*/ 19 w 17"/>
                <a:gd name="T9" fmla="*/ 1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2" name="Freeform 4084"/>
            <p:cNvSpPr>
              <a:spLocks/>
            </p:cNvSpPr>
            <p:nvPr/>
          </p:nvSpPr>
          <p:spPr bwMode="auto">
            <a:xfrm>
              <a:off x="4590" y="2799"/>
              <a:ext cx="11" cy="13"/>
            </a:xfrm>
            <a:custGeom>
              <a:avLst/>
              <a:gdLst>
                <a:gd name="T0" fmla="*/ 11 w 11"/>
                <a:gd name="T1" fmla="*/ 0 h 12"/>
                <a:gd name="T2" fmla="*/ 5 w 11"/>
                <a:gd name="T3" fmla="*/ 0 h 12"/>
                <a:gd name="T4" fmla="*/ 0 w 11"/>
                <a:gd name="T5" fmla="*/ 8 h 12"/>
                <a:gd name="T6" fmla="*/ 5 w 11"/>
                <a:gd name="T7" fmla="*/ 14 h 12"/>
                <a:gd name="T8" fmla="*/ 11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 name="Freeform 4085"/>
            <p:cNvSpPr>
              <a:spLocks/>
            </p:cNvSpPr>
            <p:nvPr/>
          </p:nvSpPr>
          <p:spPr bwMode="auto">
            <a:xfrm>
              <a:off x="4443" y="2672"/>
              <a:ext cx="13" cy="13"/>
            </a:xfrm>
            <a:custGeom>
              <a:avLst/>
              <a:gdLst>
                <a:gd name="T0" fmla="*/ 14 w 12"/>
                <a:gd name="T1" fmla="*/ 8 h 12"/>
                <a:gd name="T2" fmla="*/ 8 w 12"/>
                <a:gd name="T3" fmla="*/ 14 h 12"/>
                <a:gd name="T4" fmla="*/ 0 w 12"/>
                <a:gd name="T5" fmla="*/ 14 h 12"/>
                <a:gd name="T6" fmla="*/ 0 w 12"/>
                <a:gd name="T7" fmla="*/ 0 h 12"/>
                <a:gd name="T8" fmla="*/ 14 w 12"/>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 name="Freeform 4086"/>
            <p:cNvSpPr>
              <a:spLocks/>
            </p:cNvSpPr>
            <p:nvPr/>
          </p:nvSpPr>
          <p:spPr bwMode="auto">
            <a:xfrm>
              <a:off x="4710" y="2712"/>
              <a:ext cx="6" cy="27"/>
            </a:xfrm>
            <a:custGeom>
              <a:avLst/>
              <a:gdLst>
                <a:gd name="T0" fmla="*/ 6 w 6"/>
                <a:gd name="T1" fmla="*/ 23 h 24"/>
                <a:gd name="T2" fmla="*/ 6 w 6"/>
                <a:gd name="T3" fmla="*/ 23 h 24"/>
                <a:gd name="T4" fmla="*/ 6 w 6"/>
                <a:gd name="T5" fmla="*/ 8 h 24"/>
                <a:gd name="T6" fmla="*/ 6 w 6"/>
                <a:gd name="T7" fmla="*/ 0 h 24"/>
                <a:gd name="T8" fmla="*/ 0 w 6"/>
                <a:gd name="T9" fmla="*/ 30 h 24"/>
                <a:gd name="T10" fmla="*/ 6 w 6"/>
                <a:gd name="T11" fmla="*/ 23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 name="Rectangle 4087"/>
            <p:cNvSpPr>
              <a:spLocks noChangeArrowheads="1"/>
            </p:cNvSpPr>
            <p:nvPr/>
          </p:nvSpPr>
          <p:spPr bwMode="auto">
            <a:xfrm>
              <a:off x="4916" y="2739"/>
              <a:ext cx="6" cy="14"/>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36" name="Freeform 4088"/>
            <p:cNvSpPr>
              <a:spLocks/>
            </p:cNvSpPr>
            <p:nvPr/>
          </p:nvSpPr>
          <p:spPr bwMode="auto">
            <a:xfrm>
              <a:off x="4286" y="2631"/>
              <a:ext cx="11" cy="20"/>
            </a:xfrm>
            <a:custGeom>
              <a:avLst/>
              <a:gdLst>
                <a:gd name="T0" fmla="*/ 10 w 12"/>
                <a:gd name="T1" fmla="*/ 22 h 18"/>
                <a:gd name="T2" fmla="*/ 0 w 12"/>
                <a:gd name="T3" fmla="*/ 22 h 18"/>
                <a:gd name="T4" fmla="*/ 0 w 12"/>
                <a:gd name="T5" fmla="*/ 0 h 18"/>
                <a:gd name="T6" fmla="*/ 10 w 12"/>
                <a:gd name="T7" fmla="*/ 22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 name="Freeform 4089"/>
            <p:cNvSpPr>
              <a:spLocks/>
            </p:cNvSpPr>
            <p:nvPr/>
          </p:nvSpPr>
          <p:spPr bwMode="auto">
            <a:xfrm>
              <a:off x="4703" y="2719"/>
              <a:ext cx="7" cy="13"/>
            </a:xfrm>
            <a:custGeom>
              <a:avLst/>
              <a:gdLst>
                <a:gd name="T0" fmla="*/ 8 w 6"/>
                <a:gd name="T1" fmla="*/ 8 h 12"/>
                <a:gd name="T2" fmla="*/ 8 w 6"/>
                <a:gd name="T3" fmla="*/ 0 h 12"/>
                <a:gd name="T4" fmla="*/ 8 w 6"/>
                <a:gd name="T5" fmla="*/ 0 h 12"/>
                <a:gd name="T6" fmla="*/ 0 w 6"/>
                <a:gd name="T7" fmla="*/ 14 h 12"/>
                <a:gd name="T8" fmla="*/ 8 w 6"/>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 name="Freeform 4090"/>
            <p:cNvSpPr>
              <a:spLocks/>
            </p:cNvSpPr>
            <p:nvPr/>
          </p:nvSpPr>
          <p:spPr bwMode="auto">
            <a:xfrm>
              <a:off x="4741" y="2651"/>
              <a:ext cx="18" cy="7"/>
            </a:xfrm>
            <a:custGeom>
              <a:avLst/>
              <a:gdLst>
                <a:gd name="T0" fmla="*/ 18 w 18"/>
                <a:gd name="T1" fmla="*/ 8 h 6"/>
                <a:gd name="T2" fmla="*/ 6 w 18"/>
                <a:gd name="T3" fmla="*/ 0 h 6"/>
                <a:gd name="T4" fmla="*/ 0 w 18"/>
                <a:gd name="T5" fmla="*/ 8 h 6"/>
                <a:gd name="T6" fmla="*/ 18 w 18"/>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 name="Freeform 4091"/>
            <p:cNvSpPr>
              <a:spLocks/>
            </p:cNvSpPr>
            <p:nvPr/>
          </p:nvSpPr>
          <p:spPr bwMode="auto">
            <a:xfrm>
              <a:off x="4911" y="2753"/>
              <a:ext cx="5" cy="13"/>
            </a:xfrm>
            <a:custGeom>
              <a:avLst/>
              <a:gdLst>
                <a:gd name="T0" fmla="*/ 4 w 6"/>
                <a:gd name="T1" fmla="*/ 8 h 12"/>
                <a:gd name="T2" fmla="*/ 0 w 6"/>
                <a:gd name="T3" fmla="*/ 14 h 12"/>
                <a:gd name="T4" fmla="*/ 0 w 6"/>
                <a:gd name="T5" fmla="*/ 0 h 12"/>
                <a:gd name="T6" fmla="*/ 4 w 6"/>
                <a:gd name="T7" fmla="*/ 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 name="Freeform 4092"/>
            <p:cNvSpPr>
              <a:spLocks/>
            </p:cNvSpPr>
            <p:nvPr/>
          </p:nvSpPr>
          <p:spPr bwMode="auto">
            <a:xfrm>
              <a:off x="4529" y="2766"/>
              <a:ext cx="23" cy="7"/>
            </a:xfrm>
            <a:custGeom>
              <a:avLst/>
              <a:gdLst>
                <a:gd name="T0" fmla="*/ 22 w 24"/>
                <a:gd name="T1" fmla="*/ 0 h 6"/>
                <a:gd name="T2" fmla="*/ 6 w 24"/>
                <a:gd name="T3" fmla="*/ 8 h 6"/>
                <a:gd name="T4" fmla="*/ 0 w 24"/>
                <a:gd name="T5" fmla="*/ 8 h 6"/>
                <a:gd name="T6" fmla="*/ 22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 name="Freeform 4093"/>
            <p:cNvSpPr>
              <a:spLocks/>
            </p:cNvSpPr>
            <p:nvPr/>
          </p:nvSpPr>
          <p:spPr bwMode="auto">
            <a:xfrm>
              <a:off x="4559" y="2503"/>
              <a:ext cx="13" cy="20"/>
            </a:xfrm>
            <a:custGeom>
              <a:avLst/>
              <a:gdLst>
                <a:gd name="T0" fmla="*/ 8 w 12"/>
                <a:gd name="T1" fmla="*/ 22 h 18"/>
                <a:gd name="T2" fmla="*/ 0 w 12"/>
                <a:gd name="T3" fmla="*/ 8 h 18"/>
                <a:gd name="T4" fmla="*/ 14 w 12"/>
                <a:gd name="T5" fmla="*/ 0 h 18"/>
                <a:gd name="T6" fmla="*/ 14 w 12"/>
                <a:gd name="T7" fmla="*/ 0 h 18"/>
                <a:gd name="T8" fmla="*/ 14 w 12"/>
                <a:gd name="T9" fmla="*/ 14 h 18"/>
                <a:gd name="T10" fmla="*/ 8 w 12"/>
                <a:gd name="T11" fmla="*/ 22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 name="Freeform 4094"/>
            <p:cNvSpPr>
              <a:spLocks/>
            </p:cNvSpPr>
            <p:nvPr/>
          </p:nvSpPr>
          <p:spPr bwMode="auto">
            <a:xfrm>
              <a:off x="5341" y="2455"/>
              <a:ext cx="1" cy="7"/>
            </a:xfrm>
            <a:custGeom>
              <a:avLst/>
              <a:gdLst>
                <a:gd name="T0" fmla="*/ 0 w 1"/>
                <a:gd name="T1" fmla="*/ 0 h 6"/>
                <a:gd name="T2" fmla="*/ 0 w 1"/>
                <a:gd name="T3" fmla="*/ 0 h 6"/>
                <a:gd name="T4" fmla="*/ 0 w 1"/>
                <a:gd name="T5" fmla="*/ 0 h 6"/>
                <a:gd name="T6" fmla="*/ 0 w 1"/>
                <a:gd name="T7" fmla="*/ 8 h 6"/>
                <a:gd name="T8" fmla="*/ 0 w 1"/>
                <a:gd name="T9" fmla="*/ 8 h 6"/>
                <a:gd name="T10" fmla="*/ 0 w 1"/>
                <a:gd name="T11" fmla="*/ 8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 name="Freeform 4095"/>
            <p:cNvSpPr>
              <a:spLocks/>
            </p:cNvSpPr>
            <p:nvPr/>
          </p:nvSpPr>
          <p:spPr bwMode="auto">
            <a:xfrm>
              <a:off x="5426" y="2489"/>
              <a:ext cx="1" cy="7"/>
            </a:xfrm>
            <a:custGeom>
              <a:avLst/>
              <a:gdLst>
                <a:gd name="T0" fmla="*/ 0 w 1"/>
                <a:gd name="T1" fmla="*/ 8 h 6"/>
                <a:gd name="T2" fmla="*/ 0 w 1"/>
                <a:gd name="T3" fmla="*/ 8 h 6"/>
                <a:gd name="T4" fmla="*/ 0 w 1"/>
                <a:gd name="T5" fmla="*/ 8 h 6"/>
                <a:gd name="T6" fmla="*/ 0 w 1"/>
                <a:gd name="T7" fmla="*/ 0 h 6"/>
                <a:gd name="T8" fmla="*/ 0 w 1"/>
                <a:gd name="T9" fmla="*/ 8 h 6"/>
                <a:gd name="T10" fmla="*/ 0 w 1"/>
                <a:gd name="T11" fmla="*/ 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 name="Freeform 4096"/>
            <p:cNvSpPr>
              <a:spLocks/>
            </p:cNvSpPr>
            <p:nvPr/>
          </p:nvSpPr>
          <p:spPr bwMode="auto">
            <a:xfrm>
              <a:off x="4977" y="2395"/>
              <a:ext cx="1" cy="6"/>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 name="Freeform 4097"/>
            <p:cNvSpPr>
              <a:spLocks/>
            </p:cNvSpPr>
            <p:nvPr/>
          </p:nvSpPr>
          <p:spPr bwMode="auto">
            <a:xfrm>
              <a:off x="5220"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 name="Freeform 4098"/>
            <p:cNvSpPr>
              <a:spLocks/>
            </p:cNvSpPr>
            <p:nvPr/>
          </p:nvSpPr>
          <p:spPr bwMode="auto">
            <a:xfrm>
              <a:off x="5226" y="2442"/>
              <a:ext cx="1" cy="7"/>
            </a:xfrm>
            <a:custGeom>
              <a:avLst/>
              <a:gdLst>
                <a:gd name="T0" fmla="*/ 0 w 1"/>
                <a:gd name="T1" fmla="*/ 0 h 6"/>
                <a:gd name="T2" fmla="*/ 0 w 1"/>
                <a:gd name="T3" fmla="*/ 0 h 6"/>
                <a:gd name="T4" fmla="*/ 0 w 1"/>
                <a:gd name="T5" fmla="*/ 8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 name="Freeform 4099"/>
            <p:cNvSpPr>
              <a:spLocks/>
            </p:cNvSpPr>
            <p:nvPr/>
          </p:nvSpPr>
          <p:spPr bwMode="auto">
            <a:xfrm>
              <a:off x="4480" y="2455"/>
              <a:ext cx="169" cy="136"/>
            </a:xfrm>
            <a:custGeom>
              <a:avLst/>
              <a:gdLst>
                <a:gd name="T0" fmla="*/ 128 w 167"/>
                <a:gd name="T1" fmla="*/ 0 h 120"/>
                <a:gd name="T2" fmla="*/ 141 w 167"/>
                <a:gd name="T3" fmla="*/ 16 h 120"/>
                <a:gd name="T4" fmla="*/ 141 w 167"/>
                <a:gd name="T5" fmla="*/ 31 h 120"/>
                <a:gd name="T6" fmla="*/ 147 w 167"/>
                <a:gd name="T7" fmla="*/ 23 h 120"/>
                <a:gd name="T8" fmla="*/ 147 w 167"/>
                <a:gd name="T9" fmla="*/ 31 h 120"/>
                <a:gd name="T10" fmla="*/ 153 w 167"/>
                <a:gd name="T11" fmla="*/ 31 h 120"/>
                <a:gd name="T12" fmla="*/ 171 w 167"/>
                <a:gd name="T13" fmla="*/ 46 h 120"/>
                <a:gd name="T14" fmla="*/ 153 w 167"/>
                <a:gd name="T15" fmla="*/ 54 h 120"/>
                <a:gd name="T16" fmla="*/ 159 w 167"/>
                <a:gd name="T17" fmla="*/ 61 h 120"/>
                <a:gd name="T18" fmla="*/ 147 w 167"/>
                <a:gd name="T19" fmla="*/ 69 h 120"/>
                <a:gd name="T20" fmla="*/ 141 w 167"/>
                <a:gd name="T21" fmla="*/ 69 h 120"/>
                <a:gd name="T22" fmla="*/ 128 w 167"/>
                <a:gd name="T23" fmla="*/ 69 h 120"/>
                <a:gd name="T24" fmla="*/ 110 w 167"/>
                <a:gd name="T25" fmla="*/ 69 h 120"/>
                <a:gd name="T26" fmla="*/ 104 w 167"/>
                <a:gd name="T27" fmla="*/ 85 h 120"/>
                <a:gd name="T28" fmla="*/ 104 w 167"/>
                <a:gd name="T29" fmla="*/ 100 h 120"/>
                <a:gd name="T30" fmla="*/ 98 w 167"/>
                <a:gd name="T31" fmla="*/ 116 h 120"/>
                <a:gd name="T32" fmla="*/ 92 w 167"/>
                <a:gd name="T33" fmla="*/ 138 h 120"/>
                <a:gd name="T34" fmla="*/ 74 w 167"/>
                <a:gd name="T35" fmla="*/ 146 h 120"/>
                <a:gd name="T36" fmla="*/ 50 w 167"/>
                <a:gd name="T37" fmla="*/ 138 h 120"/>
                <a:gd name="T38" fmla="*/ 44 w 167"/>
                <a:gd name="T39" fmla="*/ 146 h 120"/>
                <a:gd name="T40" fmla="*/ 18 w 167"/>
                <a:gd name="T41" fmla="*/ 154 h 120"/>
                <a:gd name="T42" fmla="*/ 6 w 167"/>
                <a:gd name="T43" fmla="*/ 146 h 120"/>
                <a:gd name="T44" fmla="*/ 0 w 167"/>
                <a:gd name="T45" fmla="*/ 124 h 120"/>
                <a:gd name="T46" fmla="*/ 0 w 167"/>
                <a:gd name="T47" fmla="*/ 131 h 120"/>
                <a:gd name="T48" fmla="*/ 12 w 167"/>
                <a:gd name="T49" fmla="*/ 138 h 120"/>
                <a:gd name="T50" fmla="*/ 30 w 167"/>
                <a:gd name="T51" fmla="*/ 146 h 120"/>
                <a:gd name="T52" fmla="*/ 24 w 167"/>
                <a:gd name="T53" fmla="*/ 138 h 120"/>
                <a:gd name="T54" fmla="*/ 30 w 167"/>
                <a:gd name="T55" fmla="*/ 138 h 120"/>
                <a:gd name="T56" fmla="*/ 30 w 167"/>
                <a:gd name="T57" fmla="*/ 124 h 120"/>
                <a:gd name="T58" fmla="*/ 30 w 167"/>
                <a:gd name="T59" fmla="*/ 116 h 120"/>
                <a:gd name="T60" fmla="*/ 30 w 167"/>
                <a:gd name="T61" fmla="*/ 108 h 120"/>
                <a:gd name="T62" fmla="*/ 44 w 167"/>
                <a:gd name="T63" fmla="*/ 108 h 120"/>
                <a:gd name="T64" fmla="*/ 56 w 167"/>
                <a:gd name="T65" fmla="*/ 100 h 120"/>
                <a:gd name="T66" fmla="*/ 68 w 167"/>
                <a:gd name="T67" fmla="*/ 77 h 120"/>
                <a:gd name="T68" fmla="*/ 80 w 167"/>
                <a:gd name="T69" fmla="*/ 61 h 120"/>
                <a:gd name="T70" fmla="*/ 86 w 167"/>
                <a:gd name="T71" fmla="*/ 77 h 120"/>
                <a:gd name="T72" fmla="*/ 92 w 167"/>
                <a:gd name="T73" fmla="*/ 69 h 120"/>
                <a:gd name="T74" fmla="*/ 92 w 167"/>
                <a:gd name="T75" fmla="*/ 54 h 120"/>
                <a:gd name="T76" fmla="*/ 98 w 167"/>
                <a:gd name="T77" fmla="*/ 69 h 120"/>
                <a:gd name="T78" fmla="*/ 98 w 167"/>
                <a:gd name="T79" fmla="*/ 54 h 120"/>
                <a:gd name="T80" fmla="*/ 104 w 167"/>
                <a:gd name="T81" fmla="*/ 54 h 120"/>
                <a:gd name="T82" fmla="*/ 104 w 167"/>
                <a:gd name="T83" fmla="*/ 46 h 120"/>
                <a:gd name="T84" fmla="*/ 104 w 167"/>
                <a:gd name="T85" fmla="*/ 39 h 120"/>
                <a:gd name="T86" fmla="*/ 121 w 167"/>
                <a:gd name="T87" fmla="*/ 0 h 120"/>
                <a:gd name="T88" fmla="*/ 121 w 167"/>
                <a:gd name="T89" fmla="*/ 8 h 120"/>
                <a:gd name="T90" fmla="*/ 128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 name="Freeform 4100"/>
            <p:cNvSpPr>
              <a:spLocks/>
            </p:cNvSpPr>
            <p:nvPr/>
          </p:nvSpPr>
          <p:spPr bwMode="auto">
            <a:xfrm>
              <a:off x="4304" y="2462"/>
              <a:ext cx="78" cy="122"/>
            </a:xfrm>
            <a:custGeom>
              <a:avLst/>
              <a:gdLst>
                <a:gd name="T0" fmla="*/ 66 w 78"/>
                <a:gd name="T1" fmla="*/ 138 h 108"/>
                <a:gd name="T2" fmla="*/ 48 w 78"/>
                <a:gd name="T3" fmla="*/ 115 h 108"/>
                <a:gd name="T4" fmla="*/ 24 w 78"/>
                <a:gd name="T5" fmla="*/ 99 h 108"/>
                <a:gd name="T6" fmla="*/ 18 w 78"/>
                <a:gd name="T7" fmla="*/ 69 h 108"/>
                <a:gd name="T8" fmla="*/ 12 w 78"/>
                <a:gd name="T9" fmla="*/ 38 h 108"/>
                <a:gd name="T10" fmla="*/ 0 w 78"/>
                <a:gd name="T11" fmla="*/ 8 h 108"/>
                <a:gd name="T12" fmla="*/ 6 w 78"/>
                <a:gd name="T13" fmla="*/ 0 h 108"/>
                <a:gd name="T14" fmla="*/ 18 w 78"/>
                <a:gd name="T15" fmla="*/ 16 h 108"/>
                <a:gd name="T16" fmla="*/ 18 w 78"/>
                <a:gd name="T17" fmla="*/ 23 h 108"/>
                <a:gd name="T18" fmla="*/ 30 w 78"/>
                <a:gd name="T19" fmla="*/ 23 h 108"/>
                <a:gd name="T20" fmla="*/ 36 w 78"/>
                <a:gd name="T21" fmla="*/ 16 h 108"/>
                <a:gd name="T22" fmla="*/ 48 w 78"/>
                <a:gd name="T23" fmla="*/ 23 h 108"/>
                <a:gd name="T24" fmla="*/ 60 w 78"/>
                <a:gd name="T25" fmla="*/ 38 h 108"/>
                <a:gd name="T26" fmla="*/ 60 w 78"/>
                <a:gd name="T27" fmla="*/ 69 h 108"/>
                <a:gd name="T28" fmla="*/ 66 w 78"/>
                <a:gd name="T29" fmla="*/ 92 h 108"/>
                <a:gd name="T30" fmla="*/ 72 w 78"/>
                <a:gd name="T31" fmla="*/ 115 h 108"/>
                <a:gd name="T32" fmla="*/ 78 w 78"/>
                <a:gd name="T33" fmla="*/ 130 h 108"/>
                <a:gd name="T34" fmla="*/ 72 w 78"/>
                <a:gd name="T35" fmla="*/ 130 h 108"/>
                <a:gd name="T36" fmla="*/ 66 w 78"/>
                <a:gd name="T37" fmla="*/ 138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 name="Freeform 4101"/>
            <p:cNvSpPr>
              <a:spLocks/>
            </p:cNvSpPr>
            <p:nvPr/>
          </p:nvSpPr>
          <p:spPr bwMode="auto">
            <a:xfrm>
              <a:off x="5523" y="2449"/>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0" name="Rectangle 4102"/>
            <p:cNvSpPr>
              <a:spLocks noChangeArrowheads="1"/>
            </p:cNvSpPr>
            <p:nvPr/>
          </p:nvSpPr>
          <p:spPr bwMode="auto">
            <a:xfrm>
              <a:off x="5583" y="245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51" name="Rectangle 4103"/>
            <p:cNvSpPr>
              <a:spLocks noChangeArrowheads="1"/>
            </p:cNvSpPr>
            <p:nvPr/>
          </p:nvSpPr>
          <p:spPr bwMode="auto">
            <a:xfrm>
              <a:off x="5516" y="2489"/>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52" name="Rectangle 4104"/>
            <p:cNvSpPr>
              <a:spLocks noChangeArrowheads="1"/>
            </p:cNvSpPr>
            <p:nvPr/>
          </p:nvSpPr>
          <p:spPr bwMode="auto">
            <a:xfrm>
              <a:off x="5529" y="2442"/>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53" name="Rectangle 4105"/>
            <p:cNvSpPr>
              <a:spLocks noChangeArrowheads="1"/>
            </p:cNvSpPr>
            <p:nvPr/>
          </p:nvSpPr>
          <p:spPr bwMode="auto">
            <a:xfrm>
              <a:off x="5505" y="2624"/>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54" name="Oval 4106"/>
            <p:cNvSpPr>
              <a:spLocks noChangeArrowheads="1"/>
            </p:cNvSpPr>
            <p:nvPr/>
          </p:nvSpPr>
          <p:spPr bwMode="auto">
            <a:xfrm>
              <a:off x="4916" y="2442"/>
              <a:ext cx="0" cy="7"/>
            </a:xfrm>
            <a:prstGeom prst="ellipse">
              <a:avLst/>
            </a:prstGeom>
            <a:solidFill>
              <a:srgbClr val="E1E1E1"/>
            </a:solidFill>
            <a:ln w="9525">
              <a:solidFill>
                <a:srgbClr val="000000"/>
              </a:solidFill>
              <a:round/>
              <a:headEnd/>
              <a:tailEnd/>
            </a:ln>
          </p:spPr>
          <p:txBody>
            <a:bodyPr/>
            <a:lstStyle/>
            <a:p>
              <a:endParaRPr lang="en-US">
                <a:solidFill>
                  <a:srgbClr val="000000"/>
                </a:solidFill>
                <a:ea typeface="ＭＳ Ｐゴシック" charset="0"/>
              </a:endParaRPr>
            </a:p>
          </p:txBody>
        </p:sp>
        <p:sp>
          <p:nvSpPr>
            <p:cNvPr id="55" name="Freeform 4107"/>
            <p:cNvSpPr>
              <a:spLocks/>
            </p:cNvSpPr>
            <p:nvPr/>
          </p:nvSpPr>
          <p:spPr bwMode="auto">
            <a:xfrm>
              <a:off x="4916"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6" name="Rectangle 4108"/>
            <p:cNvSpPr>
              <a:spLocks noChangeArrowheads="1"/>
            </p:cNvSpPr>
            <p:nvPr/>
          </p:nvSpPr>
          <p:spPr bwMode="auto">
            <a:xfrm>
              <a:off x="4916" y="2449"/>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57" name="Rectangle 4109"/>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58" name="Rectangle 4110"/>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59" name="Freeform 4111"/>
            <p:cNvSpPr>
              <a:spLocks/>
            </p:cNvSpPr>
            <p:nvPr/>
          </p:nvSpPr>
          <p:spPr bwMode="auto">
            <a:xfrm>
              <a:off x="5031" y="2672"/>
              <a:ext cx="170" cy="181"/>
            </a:xfrm>
            <a:custGeom>
              <a:avLst/>
              <a:gdLst>
                <a:gd name="T0" fmla="*/ 172 w 168"/>
                <a:gd name="T1" fmla="*/ 189 h 161"/>
                <a:gd name="T2" fmla="*/ 166 w 168"/>
                <a:gd name="T3" fmla="*/ 196 h 161"/>
                <a:gd name="T4" fmla="*/ 166 w 168"/>
                <a:gd name="T5" fmla="*/ 203 h 161"/>
                <a:gd name="T6" fmla="*/ 160 w 168"/>
                <a:gd name="T7" fmla="*/ 196 h 161"/>
                <a:gd name="T8" fmla="*/ 142 w 168"/>
                <a:gd name="T9" fmla="*/ 196 h 161"/>
                <a:gd name="T10" fmla="*/ 122 w 168"/>
                <a:gd name="T11" fmla="*/ 189 h 161"/>
                <a:gd name="T12" fmla="*/ 104 w 168"/>
                <a:gd name="T13" fmla="*/ 165 h 161"/>
                <a:gd name="T14" fmla="*/ 92 w 168"/>
                <a:gd name="T15" fmla="*/ 151 h 161"/>
                <a:gd name="T16" fmla="*/ 86 w 168"/>
                <a:gd name="T17" fmla="*/ 135 h 161"/>
                <a:gd name="T18" fmla="*/ 62 w 168"/>
                <a:gd name="T19" fmla="*/ 121 h 161"/>
                <a:gd name="T20" fmla="*/ 62 w 168"/>
                <a:gd name="T21" fmla="*/ 129 h 161"/>
                <a:gd name="T22" fmla="*/ 50 w 168"/>
                <a:gd name="T23" fmla="*/ 121 h 161"/>
                <a:gd name="T24" fmla="*/ 50 w 168"/>
                <a:gd name="T25" fmla="*/ 135 h 161"/>
                <a:gd name="T26" fmla="*/ 44 w 168"/>
                <a:gd name="T27" fmla="*/ 135 h 161"/>
                <a:gd name="T28" fmla="*/ 50 w 168"/>
                <a:gd name="T29" fmla="*/ 143 h 161"/>
                <a:gd name="T30" fmla="*/ 24 w 168"/>
                <a:gd name="T31" fmla="*/ 143 h 161"/>
                <a:gd name="T32" fmla="*/ 44 w 168"/>
                <a:gd name="T33" fmla="*/ 151 h 161"/>
                <a:gd name="T34" fmla="*/ 30 w 168"/>
                <a:gd name="T35" fmla="*/ 165 h 161"/>
                <a:gd name="T36" fmla="*/ 18 w 168"/>
                <a:gd name="T37" fmla="*/ 165 h 161"/>
                <a:gd name="T38" fmla="*/ 0 w 168"/>
                <a:gd name="T39" fmla="*/ 165 h 161"/>
                <a:gd name="T40" fmla="*/ 0 w 168"/>
                <a:gd name="T41" fmla="*/ 143 h 161"/>
                <a:gd name="T42" fmla="*/ 0 w 168"/>
                <a:gd name="T43" fmla="*/ 121 h 161"/>
                <a:gd name="T44" fmla="*/ 0 w 168"/>
                <a:gd name="T45" fmla="*/ 106 h 161"/>
                <a:gd name="T46" fmla="*/ 6 w 168"/>
                <a:gd name="T47" fmla="*/ 83 h 161"/>
                <a:gd name="T48" fmla="*/ 6 w 168"/>
                <a:gd name="T49" fmla="*/ 61 h 161"/>
                <a:gd name="T50" fmla="*/ 6 w 168"/>
                <a:gd name="T51" fmla="*/ 22 h 161"/>
                <a:gd name="T52" fmla="*/ 6 w 168"/>
                <a:gd name="T53" fmla="*/ 0 h 161"/>
                <a:gd name="T54" fmla="*/ 24 w 168"/>
                <a:gd name="T55" fmla="*/ 8 h 161"/>
                <a:gd name="T56" fmla="*/ 44 w 168"/>
                <a:gd name="T57" fmla="*/ 15 h 161"/>
                <a:gd name="T58" fmla="*/ 74 w 168"/>
                <a:gd name="T59" fmla="*/ 38 h 161"/>
                <a:gd name="T60" fmla="*/ 92 w 168"/>
                <a:gd name="T61" fmla="*/ 61 h 161"/>
                <a:gd name="T62" fmla="*/ 92 w 168"/>
                <a:gd name="T63" fmla="*/ 75 h 161"/>
                <a:gd name="T64" fmla="*/ 110 w 168"/>
                <a:gd name="T65" fmla="*/ 83 h 161"/>
                <a:gd name="T66" fmla="*/ 122 w 168"/>
                <a:gd name="T67" fmla="*/ 91 h 161"/>
                <a:gd name="T68" fmla="*/ 122 w 168"/>
                <a:gd name="T69" fmla="*/ 106 h 161"/>
                <a:gd name="T70" fmla="*/ 110 w 168"/>
                <a:gd name="T71" fmla="*/ 106 h 161"/>
                <a:gd name="T72" fmla="*/ 116 w 168"/>
                <a:gd name="T73" fmla="*/ 129 h 161"/>
                <a:gd name="T74" fmla="*/ 130 w 168"/>
                <a:gd name="T75" fmla="*/ 143 h 161"/>
                <a:gd name="T76" fmla="*/ 136 w 168"/>
                <a:gd name="T77" fmla="*/ 165 h 161"/>
                <a:gd name="T78" fmla="*/ 148 w 168"/>
                <a:gd name="T79" fmla="*/ 165 h 161"/>
                <a:gd name="T80" fmla="*/ 148 w 168"/>
                <a:gd name="T81" fmla="*/ 173 h 161"/>
                <a:gd name="T82" fmla="*/ 160 w 168"/>
                <a:gd name="T83" fmla="*/ 181 h 161"/>
                <a:gd name="T84" fmla="*/ 154 w 168"/>
                <a:gd name="T85" fmla="*/ 181 h 161"/>
                <a:gd name="T86" fmla="*/ 172 w 168"/>
                <a:gd name="T87" fmla="*/ 189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0" name="Freeform 4112"/>
            <p:cNvSpPr>
              <a:spLocks/>
            </p:cNvSpPr>
            <p:nvPr/>
          </p:nvSpPr>
          <p:spPr bwMode="auto">
            <a:xfrm>
              <a:off x="5165" y="2705"/>
              <a:ext cx="73" cy="48"/>
            </a:xfrm>
            <a:custGeom>
              <a:avLst/>
              <a:gdLst>
                <a:gd name="T0" fmla="*/ 74 w 72"/>
                <a:gd name="T1" fmla="*/ 8 h 42"/>
                <a:gd name="T2" fmla="*/ 74 w 72"/>
                <a:gd name="T3" fmla="*/ 24 h 42"/>
                <a:gd name="T4" fmla="*/ 68 w 72"/>
                <a:gd name="T5" fmla="*/ 24 h 42"/>
                <a:gd name="T6" fmla="*/ 68 w 72"/>
                <a:gd name="T7" fmla="*/ 39 h 42"/>
                <a:gd name="T8" fmla="*/ 56 w 72"/>
                <a:gd name="T9" fmla="*/ 39 h 42"/>
                <a:gd name="T10" fmla="*/ 30 w 72"/>
                <a:gd name="T11" fmla="*/ 55 h 42"/>
                <a:gd name="T12" fmla="*/ 18 w 72"/>
                <a:gd name="T13" fmla="*/ 55 h 42"/>
                <a:gd name="T14" fmla="*/ 6 w 72"/>
                <a:gd name="T15" fmla="*/ 47 h 42"/>
                <a:gd name="T16" fmla="*/ 0 w 72"/>
                <a:gd name="T17" fmla="*/ 39 h 42"/>
                <a:gd name="T18" fmla="*/ 24 w 72"/>
                <a:gd name="T19" fmla="*/ 39 h 42"/>
                <a:gd name="T20" fmla="*/ 30 w 72"/>
                <a:gd name="T21" fmla="*/ 24 h 42"/>
                <a:gd name="T22" fmla="*/ 30 w 72"/>
                <a:gd name="T23" fmla="*/ 31 h 42"/>
                <a:gd name="T24" fmla="*/ 44 w 72"/>
                <a:gd name="T25" fmla="*/ 39 h 42"/>
                <a:gd name="T26" fmla="*/ 62 w 72"/>
                <a:gd name="T27" fmla="*/ 24 h 42"/>
                <a:gd name="T28" fmla="*/ 62 w 72"/>
                <a:gd name="T29" fmla="*/ 8 h 42"/>
                <a:gd name="T30" fmla="*/ 68 w 72"/>
                <a:gd name="T31" fmla="*/ 0 h 42"/>
                <a:gd name="T32" fmla="*/ 74 w 72"/>
                <a:gd name="T33" fmla="*/ 8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1" name="Freeform 4113"/>
            <p:cNvSpPr>
              <a:spLocks/>
            </p:cNvSpPr>
            <p:nvPr/>
          </p:nvSpPr>
          <p:spPr bwMode="auto">
            <a:xfrm>
              <a:off x="5280" y="2732"/>
              <a:ext cx="18" cy="34"/>
            </a:xfrm>
            <a:custGeom>
              <a:avLst/>
              <a:gdLst>
                <a:gd name="T0" fmla="*/ 18 w 18"/>
                <a:gd name="T1" fmla="*/ 39 h 30"/>
                <a:gd name="T2" fmla="*/ 12 w 18"/>
                <a:gd name="T3" fmla="*/ 39 h 30"/>
                <a:gd name="T4" fmla="*/ 6 w 18"/>
                <a:gd name="T5" fmla="*/ 23 h 30"/>
                <a:gd name="T6" fmla="*/ 0 w 18"/>
                <a:gd name="T7" fmla="*/ 0 h 30"/>
                <a:gd name="T8" fmla="*/ 12 w 18"/>
                <a:gd name="T9" fmla="*/ 16 h 30"/>
                <a:gd name="T10" fmla="*/ 18 w 18"/>
                <a:gd name="T11" fmla="*/ 3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2" name="Freeform 4114"/>
            <p:cNvSpPr>
              <a:spLocks/>
            </p:cNvSpPr>
            <p:nvPr/>
          </p:nvSpPr>
          <p:spPr bwMode="auto">
            <a:xfrm>
              <a:off x="5213" y="2672"/>
              <a:ext cx="42" cy="47"/>
            </a:xfrm>
            <a:custGeom>
              <a:avLst/>
              <a:gdLst>
                <a:gd name="T0" fmla="*/ 43 w 41"/>
                <a:gd name="T1" fmla="*/ 45 h 42"/>
                <a:gd name="T2" fmla="*/ 37 w 41"/>
                <a:gd name="T3" fmla="*/ 53 h 42"/>
                <a:gd name="T4" fmla="*/ 26 w 41"/>
                <a:gd name="T5" fmla="*/ 22 h 42"/>
                <a:gd name="T6" fmla="*/ 12 w 41"/>
                <a:gd name="T7" fmla="*/ 15 h 42"/>
                <a:gd name="T8" fmla="*/ 0 w 41"/>
                <a:gd name="T9" fmla="*/ 0 h 42"/>
                <a:gd name="T10" fmla="*/ 0 w 41"/>
                <a:gd name="T11" fmla="*/ 0 h 42"/>
                <a:gd name="T12" fmla="*/ 18 w 41"/>
                <a:gd name="T13" fmla="*/ 15 h 42"/>
                <a:gd name="T14" fmla="*/ 32 w 41"/>
                <a:gd name="T15" fmla="*/ 30 h 42"/>
                <a:gd name="T16" fmla="*/ 43 w 41"/>
                <a:gd name="T17" fmla="*/ 45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3" name="Freeform 4115"/>
            <p:cNvSpPr>
              <a:spLocks/>
            </p:cNvSpPr>
            <p:nvPr/>
          </p:nvSpPr>
          <p:spPr bwMode="auto">
            <a:xfrm>
              <a:off x="5208" y="2833"/>
              <a:ext cx="5" cy="6"/>
            </a:xfrm>
            <a:custGeom>
              <a:avLst/>
              <a:gdLst>
                <a:gd name="T0" fmla="*/ 4 w 6"/>
                <a:gd name="T1" fmla="*/ 0 h 6"/>
                <a:gd name="T2" fmla="*/ 0 w 6"/>
                <a:gd name="T3" fmla="*/ 6 h 6"/>
                <a:gd name="T4" fmla="*/ 0 w 6"/>
                <a:gd name="T5" fmla="*/ 0 h 6"/>
                <a:gd name="T6" fmla="*/ 4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4" name="Freeform 4116"/>
            <p:cNvSpPr>
              <a:spLocks/>
            </p:cNvSpPr>
            <p:nvPr/>
          </p:nvSpPr>
          <p:spPr bwMode="auto">
            <a:xfrm>
              <a:off x="5099" y="2267"/>
              <a:ext cx="1" cy="7"/>
            </a:xfrm>
            <a:custGeom>
              <a:avLst/>
              <a:gdLst>
                <a:gd name="T0" fmla="*/ 0 w 1"/>
                <a:gd name="T1" fmla="*/ 0 h 6"/>
                <a:gd name="T2" fmla="*/ 0 w 1"/>
                <a:gd name="T3" fmla="*/ 8 h 6"/>
                <a:gd name="T4" fmla="*/ 0 w 1"/>
                <a:gd name="T5" fmla="*/ 8 h 6"/>
                <a:gd name="T6" fmla="*/ 0 w 1"/>
                <a:gd name="T7" fmla="*/ 8 h 6"/>
                <a:gd name="T8" fmla="*/ 0 w 1"/>
                <a:gd name="T9" fmla="*/ 8 h 6"/>
                <a:gd name="T10" fmla="*/ 0 w 1"/>
                <a:gd name="T11" fmla="*/ 8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5" name="Freeform 4117"/>
            <p:cNvSpPr>
              <a:spLocks/>
            </p:cNvSpPr>
            <p:nvPr/>
          </p:nvSpPr>
          <p:spPr bwMode="auto">
            <a:xfrm>
              <a:off x="5099" y="2274"/>
              <a:ext cx="1" cy="7"/>
            </a:xfrm>
            <a:custGeom>
              <a:avLst/>
              <a:gdLst>
                <a:gd name="T0" fmla="*/ 0 w 1"/>
                <a:gd name="T1" fmla="*/ 0 h 6"/>
                <a:gd name="T2" fmla="*/ 0 w 1"/>
                <a:gd name="T3" fmla="*/ 0 h 6"/>
                <a:gd name="T4" fmla="*/ 0 w 1"/>
                <a:gd name="T5" fmla="*/ 0 h 6"/>
                <a:gd name="T6" fmla="*/ 0 w 1"/>
                <a:gd name="T7" fmla="*/ 8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6" name="Freeform 4118"/>
            <p:cNvSpPr>
              <a:spLocks/>
            </p:cNvSpPr>
            <p:nvPr/>
          </p:nvSpPr>
          <p:spPr bwMode="auto">
            <a:xfrm>
              <a:off x="5092" y="229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7" name="Freeform 4119"/>
            <p:cNvSpPr>
              <a:spLocks/>
            </p:cNvSpPr>
            <p:nvPr/>
          </p:nvSpPr>
          <p:spPr bwMode="auto">
            <a:xfrm>
              <a:off x="5086" y="2206"/>
              <a:ext cx="1" cy="2"/>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8" name="Rectangle 4120"/>
            <p:cNvSpPr>
              <a:spLocks noChangeArrowheads="1"/>
            </p:cNvSpPr>
            <p:nvPr/>
          </p:nvSpPr>
          <p:spPr bwMode="auto">
            <a:xfrm>
              <a:off x="5079" y="2193"/>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69" name="Rectangle 4121"/>
            <p:cNvSpPr>
              <a:spLocks noChangeArrowheads="1"/>
            </p:cNvSpPr>
            <p:nvPr/>
          </p:nvSpPr>
          <p:spPr bwMode="auto">
            <a:xfrm>
              <a:off x="5092" y="2247"/>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70" name="Freeform 4122"/>
            <p:cNvSpPr>
              <a:spLocks/>
            </p:cNvSpPr>
            <p:nvPr/>
          </p:nvSpPr>
          <p:spPr bwMode="auto">
            <a:xfrm>
              <a:off x="4055" y="2018"/>
              <a:ext cx="85" cy="128"/>
            </a:xfrm>
            <a:custGeom>
              <a:avLst/>
              <a:gdLst>
                <a:gd name="T0" fmla="*/ 30 w 84"/>
                <a:gd name="T1" fmla="*/ 121 h 114"/>
                <a:gd name="T2" fmla="*/ 30 w 84"/>
                <a:gd name="T3" fmla="*/ 121 h 114"/>
                <a:gd name="T4" fmla="*/ 24 w 84"/>
                <a:gd name="T5" fmla="*/ 113 h 114"/>
                <a:gd name="T6" fmla="*/ 24 w 84"/>
                <a:gd name="T7" fmla="*/ 113 h 114"/>
                <a:gd name="T8" fmla="*/ 18 w 84"/>
                <a:gd name="T9" fmla="*/ 99 h 114"/>
                <a:gd name="T10" fmla="*/ 12 w 84"/>
                <a:gd name="T11" fmla="*/ 75 h 114"/>
                <a:gd name="T12" fmla="*/ 12 w 84"/>
                <a:gd name="T13" fmla="*/ 61 h 114"/>
                <a:gd name="T14" fmla="*/ 0 w 84"/>
                <a:gd name="T15" fmla="*/ 45 h 114"/>
                <a:gd name="T16" fmla="*/ 6 w 84"/>
                <a:gd name="T17" fmla="*/ 38 h 114"/>
                <a:gd name="T18" fmla="*/ 12 w 84"/>
                <a:gd name="T19" fmla="*/ 30 h 114"/>
                <a:gd name="T20" fmla="*/ 0 w 84"/>
                <a:gd name="T21" fmla="*/ 15 h 114"/>
                <a:gd name="T22" fmla="*/ 0 w 84"/>
                <a:gd name="T23" fmla="*/ 0 h 114"/>
                <a:gd name="T24" fmla="*/ 6 w 84"/>
                <a:gd name="T25" fmla="*/ 8 h 114"/>
                <a:gd name="T26" fmla="*/ 12 w 84"/>
                <a:gd name="T27" fmla="*/ 15 h 114"/>
                <a:gd name="T28" fmla="*/ 18 w 84"/>
                <a:gd name="T29" fmla="*/ 8 h 114"/>
                <a:gd name="T30" fmla="*/ 24 w 84"/>
                <a:gd name="T31" fmla="*/ 30 h 114"/>
                <a:gd name="T32" fmla="*/ 44 w 84"/>
                <a:gd name="T33" fmla="*/ 30 h 114"/>
                <a:gd name="T34" fmla="*/ 68 w 84"/>
                <a:gd name="T35" fmla="*/ 30 h 114"/>
                <a:gd name="T36" fmla="*/ 74 w 84"/>
                <a:gd name="T37" fmla="*/ 38 h 114"/>
                <a:gd name="T38" fmla="*/ 74 w 84"/>
                <a:gd name="T39" fmla="*/ 53 h 114"/>
                <a:gd name="T40" fmla="*/ 56 w 84"/>
                <a:gd name="T41" fmla="*/ 61 h 114"/>
                <a:gd name="T42" fmla="*/ 62 w 84"/>
                <a:gd name="T43" fmla="*/ 83 h 114"/>
                <a:gd name="T44" fmla="*/ 68 w 84"/>
                <a:gd name="T45" fmla="*/ 91 h 114"/>
                <a:gd name="T46" fmla="*/ 74 w 84"/>
                <a:gd name="T47" fmla="*/ 68 h 114"/>
                <a:gd name="T48" fmla="*/ 80 w 84"/>
                <a:gd name="T49" fmla="*/ 91 h 114"/>
                <a:gd name="T50" fmla="*/ 86 w 84"/>
                <a:gd name="T51" fmla="*/ 113 h 114"/>
                <a:gd name="T52" fmla="*/ 86 w 84"/>
                <a:gd name="T53" fmla="*/ 129 h 114"/>
                <a:gd name="T54" fmla="*/ 80 w 84"/>
                <a:gd name="T55" fmla="*/ 136 h 114"/>
                <a:gd name="T56" fmla="*/ 86 w 84"/>
                <a:gd name="T57" fmla="*/ 144 h 114"/>
                <a:gd name="T58" fmla="*/ 74 w 84"/>
                <a:gd name="T59" fmla="*/ 121 h 114"/>
                <a:gd name="T60" fmla="*/ 62 w 84"/>
                <a:gd name="T61" fmla="*/ 91 h 114"/>
                <a:gd name="T62" fmla="*/ 56 w 84"/>
                <a:gd name="T63" fmla="*/ 91 h 114"/>
                <a:gd name="T64" fmla="*/ 50 w 84"/>
                <a:gd name="T65" fmla="*/ 75 h 114"/>
                <a:gd name="T66" fmla="*/ 30 w 84"/>
                <a:gd name="T67" fmla="*/ 61 h 114"/>
                <a:gd name="T68" fmla="*/ 24 w 84"/>
                <a:gd name="T69" fmla="*/ 68 h 114"/>
                <a:gd name="T70" fmla="*/ 44 w 84"/>
                <a:gd name="T71" fmla="*/ 75 h 114"/>
                <a:gd name="T72" fmla="*/ 50 w 84"/>
                <a:gd name="T73" fmla="*/ 91 h 114"/>
                <a:gd name="T74" fmla="*/ 50 w 84"/>
                <a:gd name="T75" fmla="*/ 99 h 114"/>
                <a:gd name="T76" fmla="*/ 44 w 84"/>
                <a:gd name="T77" fmla="*/ 121 h 114"/>
                <a:gd name="T78" fmla="*/ 44 w 84"/>
                <a:gd name="T79" fmla="*/ 113 h 114"/>
                <a:gd name="T80" fmla="*/ 36 w 84"/>
                <a:gd name="T81" fmla="*/ 113 h 114"/>
                <a:gd name="T82" fmla="*/ 36 w 84"/>
                <a:gd name="T83" fmla="*/ 121 h 114"/>
                <a:gd name="T84" fmla="*/ 30 w 84"/>
                <a:gd name="T85" fmla="*/ 121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1" name="Freeform 4123"/>
            <p:cNvSpPr>
              <a:spLocks/>
            </p:cNvSpPr>
            <p:nvPr/>
          </p:nvSpPr>
          <p:spPr bwMode="auto">
            <a:xfrm>
              <a:off x="4055" y="1979"/>
              <a:ext cx="62" cy="32"/>
            </a:xfrm>
            <a:custGeom>
              <a:avLst/>
              <a:gdLst>
                <a:gd name="T0" fmla="*/ 38 w 60"/>
                <a:gd name="T1" fmla="*/ 8 h 29"/>
                <a:gd name="T2" fmla="*/ 12 w 60"/>
                <a:gd name="T3" fmla="*/ 0 h 29"/>
                <a:gd name="T4" fmla="*/ 0 w 60"/>
                <a:gd name="T5" fmla="*/ 21 h 29"/>
                <a:gd name="T6" fmla="*/ 6 w 60"/>
                <a:gd name="T7" fmla="*/ 35 h 29"/>
                <a:gd name="T8" fmla="*/ 26 w 60"/>
                <a:gd name="T9" fmla="*/ 35 h 29"/>
                <a:gd name="T10" fmla="*/ 44 w 60"/>
                <a:gd name="T11" fmla="*/ 35 h 29"/>
                <a:gd name="T12" fmla="*/ 64 w 60"/>
                <a:gd name="T13" fmla="*/ 35 h 29"/>
                <a:gd name="T14" fmla="*/ 58 w 60"/>
                <a:gd name="T15" fmla="*/ 21 h 29"/>
                <a:gd name="T16" fmla="*/ 52 w 60"/>
                <a:gd name="T17" fmla="*/ 13 h 29"/>
                <a:gd name="T18" fmla="*/ 38 w 60"/>
                <a:gd name="T19" fmla="*/ 8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2" name="Freeform 4124"/>
            <p:cNvSpPr>
              <a:spLocks/>
            </p:cNvSpPr>
            <p:nvPr/>
          </p:nvSpPr>
          <p:spPr bwMode="auto">
            <a:xfrm>
              <a:off x="4334" y="2281"/>
              <a:ext cx="91" cy="101"/>
            </a:xfrm>
            <a:custGeom>
              <a:avLst/>
              <a:gdLst>
                <a:gd name="T0" fmla="*/ 68 w 90"/>
                <a:gd name="T1" fmla="*/ 83 h 90"/>
                <a:gd name="T2" fmla="*/ 74 w 90"/>
                <a:gd name="T3" fmla="*/ 99 h 90"/>
                <a:gd name="T4" fmla="*/ 62 w 90"/>
                <a:gd name="T5" fmla="*/ 99 h 90"/>
                <a:gd name="T6" fmla="*/ 56 w 90"/>
                <a:gd name="T7" fmla="*/ 99 h 90"/>
                <a:gd name="T8" fmla="*/ 42 w 90"/>
                <a:gd name="T9" fmla="*/ 113 h 90"/>
                <a:gd name="T10" fmla="*/ 30 w 90"/>
                <a:gd name="T11" fmla="*/ 105 h 90"/>
                <a:gd name="T12" fmla="*/ 30 w 90"/>
                <a:gd name="T13" fmla="*/ 105 h 90"/>
                <a:gd name="T14" fmla="*/ 24 w 90"/>
                <a:gd name="T15" fmla="*/ 91 h 90"/>
                <a:gd name="T16" fmla="*/ 18 w 90"/>
                <a:gd name="T17" fmla="*/ 99 h 90"/>
                <a:gd name="T18" fmla="*/ 18 w 90"/>
                <a:gd name="T19" fmla="*/ 83 h 90"/>
                <a:gd name="T20" fmla="*/ 12 w 90"/>
                <a:gd name="T21" fmla="*/ 83 h 90"/>
                <a:gd name="T22" fmla="*/ 6 w 90"/>
                <a:gd name="T23" fmla="*/ 61 h 90"/>
                <a:gd name="T24" fmla="*/ 0 w 90"/>
                <a:gd name="T25" fmla="*/ 38 h 90"/>
                <a:gd name="T26" fmla="*/ 12 w 90"/>
                <a:gd name="T27" fmla="*/ 15 h 90"/>
                <a:gd name="T28" fmla="*/ 50 w 90"/>
                <a:gd name="T29" fmla="*/ 15 h 90"/>
                <a:gd name="T30" fmla="*/ 68 w 90"/>
                <a:gd name="T31" fmla="*/ 22 h 90"/>
                <a:gd name="T32" fmla="*/ 68 w 90"/>
                <a:gd name="T33" fmla="*/ 15 h 90"/>
                <a:gd name="T34" fmla="*/ 74 w 90"/>
                <a:gd name="T35" fmla="*/ 8 h 90"/>
                <a:gd name="T36" fmla="*/ 80 w 90"/>
                <a:gd name="T37" fmla="*/ 15 h 90"/>
                <a:gd name="T38" fmla="*/ 92 w 90"/>
                <a:gd name="T39" fmla="*/ 0 h 90"/>
                <a:gd name="T40" fmla="*/ 92 w 90"/>
                <a:gd name="T41" fmla="*/ 22 h 90"/>
                <a:gd name="T42" fmla="*/ 92 w 90"/>
                <a:gd name="T43" fmla="*/ 45 h 90"/>
                <a:gd name="T44" fmla="*/ 92 w 90"/>
                <a:gd name="T45" fmla="*/ 61 h 90"/>
                <a:gd name="T46" fmla="*/ 80 w 90"/>
                <a:gd name="T47" fmla="*/ 75 h 90"/>
                <a:gd name="T48" fmla="*/ 68 w 90"/>
                <a:gd name="T49" fmla="*/ 83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3" name="Rectangle 4125"/>
            <p:cNvSpPr>
              <a:spLocks noChangeArrowheads="1"/>
            </p:cNvSpPr>
            <p:nvPr/>
          </p:nvSpPr>
          <p:spPr bwMode="auto">
            <a:xfrm>
              <a:off x="5086" y="2308"/>
              <a:ext cx="0" cy="7"/>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74" name="Rectangle 4126"/>
            <p:cNvSpPr>
              <a:spLocks noChangeArrowheads="1"/>
            </p:cNvSpPr>
            <p:nvPr/>
          </p:nvSpPr>
          <p:spPr bwMode="auto">
            <a:xfrm>
              <a:off x="4511" y="2112"/>
              <a:ext cx="5" cy="0"/>
            </a:xfrm>
            <a:prstGeom prst="rect">
              <a:avLst/>
            </a:prstGeom>
            <a:blipFill dpi="0" rotWithShape="0">
              <a:blip r:embed="rId2"/>
              <a:srcRect/>
              <a:tile tx="0" ty="0" sx="100000" sy="100000" flip="none" algn="tl"/>
            </a:blip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75" name="Freeform 4127"/>
            <p:cNvSpPr>
              <a:spLocks/>
            </p:cNvSpPr>
            <p:nvPr/>
          </p:nvSpPr>
          <p:spPr bwMode="auto">
            <a:xfrm>
              <a:off x="4280" y="2112"/>
              <a:ext cx="145" cy="189"/>
            </a:xfrm>
            <a:custGeom>
              <a:avLst/>
              <a:gdLst>
                <a:gd name="T0" fmla="*/ 80 w 144"/>
                <a:gd name="T1" fmla="*/ 53 h 168"/>
                <a:gd name="T2" fmla="*/ 74 w 144"/>
                <a:gd name="T3" fmla="*/ 46 h 168"/>
                <a:gd name="T4" fmla="*/ 66 w 144"/>
                <a:gd name="T5" fmla="*/ 30 h 168"/>
                <a:gd name="T6" fmla="*/ 54 w 144"/>
                <a:gd name="T7" fmla="*/ 38 h 168"/>
                <a:gd name="T8" fmla="*/ 42 w 144"/>
                <a:gd name="T9" fmla="*/ 23 h 168"/>
                <a:gd name="T10" fmla="*/ 42 w 144"/>
                <a:gd name="T11" fmla="*/ 16 h 168"/>
                <a:gd name="T12" fmla="*/ 24 w 144"/>
                <a:gd name="T13" fmla="*/ 0 h 168"/>
                <a:gd name="T14" fmla="*/ 18 w 144"/>
                <a:gd name="T15" fmla="*/ 0 h 168"/>
                <a:gd name="T16" fmla="*/ 24 w 144"/>
                <a:gd name="T17" fmla="*/ 30 h 168"/>
                <a:gd name="T18" fmla="*/ 12 w 144"/>
                <a:gd name="T19" fmla="*/ 23 h 168"/>
                <a:gd name="T20" fmla="*/ 12 w 144"/>
                <a:gd name="T21" fmla="*/ 16 h 168"/>
                <a:gd name="T22" fmla="*/ 6 w 144"/>
                <a:gd name="T23" fmla="*/ 38 h 168"/>
                <a:gd name="T24" fmla="*/ 0 w 144"/>
                <a:gd name="T25" fmla="*/ 46 h 168"/>
                <a:gd name="T26" fmla="*/ 6 w 144"/>
                <a:gd name="T27" fmla="*/ 53 h 168"/>
                <a:gd name="T28" fmla="*/ 6 w 144"/>
                <a:gd name="T29" fmla="*/ 69 h 168"/>
                <a:gd name="T30" fmla="*/ 18 w 144"/>
                <a:gd name="T31" fmla="*/ 69 h 168"/>
                <a:gd name="T32" fmla="*/ 24 w 144"/>
                <a:gd name="T33" fmla="*/ 122 h 168"/>
                <a:gd name="T34" fmla="*/ 36 w 144"/>
                <a:gd name="T35" fmla="*/ 107 h 168"/>
                <a:gd name="T36" fmla="*/ 48 w 144"/>
                <a:gd name="T37" fmla="*/ 114 h 168"/>
                <a:gd name="T38" fmla="*/ 54 w 144"/>
                <a:gd name="T39" fmla="*/ 107 h 168"/>
                <a:gd name="T40" fmla="*/ 66 w 144"/>
                <a:gd name="T41" fmla="*/ 99 h 168"/>
                <a:gd name="T42" fmla="*/ 86 w 144"/>
                <a:gd name="T43" fmla="*/ 122 h 168"/>
                <a:gd name="T44" fmla="*/ 92 w 144"/>
                <a:gd name="T45" fmla="*/ 137 h 168"/>
                <a:gd name="T46" fmla="*/ 104 w 144"/>
                <a:gd name="T47" fmla="*/ 168 h 168"/>
                <a:gd name="T48" fmla="*/ 110 w 144"/>
                <a:gd name="T49" fmla="*/ 190 h 168"/>
                <a:gd name="T50" fmla="*/ 104 w 144"/>
                <a:gd name="T51" fmla="*/ 205 h 168"/>
                <a:gd name="T52" fmla="*/ 122 w 144"/>
                <a:gd name="T53" fmla="*/ 213 h 168"/>
                <a:gd name="T54" fmla="*/ 122 w 144"/>
                <a:gd name="T55" fmla="*/ 205 h 168"/>
                <a:gd name="T56" fmla="*/ 128 w 144"/>
                <a:gd name="T57" fmla="*/ 198 h 168"/>
                <a:gd name="T58" fmla="*/ 134 w 144"/>
                <a:gd name="T59" fmla="*/ 205 h 168"/>
                <a:gd name="T60" fmla="*/ 146 w 144"/>
                <a:gd name="T61" fmla="*/ 190 h 168"/>
                <a:gd name="T62" fmla="*/ 140 w 144"/>
                <a:gd name="T63" fmla="*/ 174 h 168"/>
                <a:gd name="T64" fmla="*/ 140 w 144"/>
                <a:gd name="T65" fmla="*/ 160 h 168"/>
                <a:gd name="T66" fmla="*/ 140 w 144"/>
                <a:gd name="T67" fmla="*/ 160 h 168"/>
                <a:gd name="T68" fmla="*/ 122 w 144"/>
                <a:gd name="T69" fmla="*/ 144 h 168"/>
                <a:gd name="T70" fmla="*/ 116 w 144"/>
                <a:gd name="T71" fmla="*/ 129 h 168"/>
                <a:gd name="T72" fmla="*/ 104 w 144"/>
                <a:gd name="T73" fmla="*/ 114 h 168"/>
                <a:gd name="T74" fmla="*/ 92 w 144"/>
                <a:gd name="T75" fmla="*/ 91 h 168"/>
                <a:gd name="T76" fmla="*/ 66 w 144"/>
                <a:gd name="T77" fmla="*/ 77 h 168"/>
                <a:gd name="T78" fmla="*/ 74 w 144"/>
                <a:gd name="T79" fmla="*/ 69 h 168"/>
                <a:gd name="T80" fmla="*/ 86 w 144"/>
                <a:gd name="T81" fmla="*/ 61 h 168"/>
                <a:gd name="T82" fmla="*/ 80 w 144"/>
                <a:gd name="T83" fmla="*/ 53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6" name="Freeform 4128"/>
            <p:cNvSpPr>
              <a:spLocks/>
            </p:cNvSpPr>
            <p:nvPr/>
          </p:nvSpPr>
          <p:spPr bwMode="auto">
            <a:xfrm>
              <a:off x="4134" y="1972"/>
              <a:ext cx="158" cy="410"/>
            </a:xfrm>
            <a:custGeom>
              <a:avLst/>
              <a:gdLst>
                <a:gd name="T0" fmla="*/ 88 w 155"/>
                <a:gd name="T1" fmla="*/ 112 h 365"/>
                <a:gd name="T2" fmla="*/ 88 w 155"/>
                <a:gd name="T3" fmla="*/ 97 h 365"/>
                <a:gd name="T4" fmla="*/ 100 w 155"/>
                <a:gd name="T5" fmla="*/ 67 h 365"/>
                <a:gd name="T6" fmla="*/ 94 w 155"/>
                <a:gd name="T7" fmla="*/ 21 h 365"/>
                <a:gd name="T8" fmla="*/ 68 w 155"/>
                <a:gd name="T9" fmla="*/ 0 h 365"/>
                <a:gd name="T10" fmla="*/ 62 w 155"/>
                <a:gd name="T11" fmla="*/ 21 h 365"/>
                <a:gd name="T12" fmla="*/ 68 w 155"/>
                <a:gd name="T13" fmla="*/ 37 h 365"/>
                <a:gd name="T14" fmla="*/ 38 w 155"/>
                <a:gd name="T15" fmla="*/ 52 h 365"/>
                <a:gd name="T16" fmla="*/ 38 w 155"/>
                <a:gd name="T17" fmla="*/ 90 h 365"/>
                <a:gd name="T18" fmla="*/ 12 w 155"/>
                <a:gd name="T19" fmla="*/ 120 h 365"/>
                <a:gd name="T20" fmla="*/ 12 w 155"/>
                <a:gd name="T21" fmla="*/ 165 h 365"/>
                <a:gd name="T22" fmla="*/ 6 w 155"/>
                <a:gd name="T23" fmla="*/ 165 h 365"/>
                <a:gd name="T24" fmla="*/ 0 w 155"/>
                <a:gd name="T25" fmla="*/ 188 h 365"/>
                <a:gd name="T26" fmla="*/ 12 w 155"/>
                <a:gd name="T27" fmla="*/ 211 h 365"/>
                <a:gd name="T28" fmla="*/ 24 w 155"/>
                <a:gd name="T29" fmla="*/ 218 h 365"/>
                <a:gd name="T30" fmla="*/ 32 w 155"/>
                <a:gd name="T31" fmla="*/ 218 h 365"/>
                <a:gd name="T32" fmla="*/ 32 w 155"/>
                <a:gd name="T33" fmla="*/ 234 h 365"/>
                <a:gd name="T34" fmla="*/ 44 w 155"/>
                <a:gd name="T35" fmla="*/ 234 h 365"/>
                <a:gd name="T36" fmla="*/ 56 w 155"/>
                <a:gd name="T37" fmla="*/ 272 h 365"/>
                <a:gd name="T38" fmla="*/ 50 w 155"/>
                <a:gd name="T39" fmla="*/ 317 h 365"/>
                <a:gd name="T40" fmla="*/ 62 w 155"/>
                <a:gd name="T41" fmla="*/ 317 h 365"/>
                <a:gd name="T42" fmla="*/ 68 w 155"/>
                <a:gd name="T43" fmla="*/ 317 h 365"/>
                <a:gd name="T44" fmla="*/ 74 w 155"/>
                <a:gd name="T45" fmla="*/ 317 h 365"/>
                <a:gd name="T46" fmla="*/ 88 w 155"/>
                <a:gd name="T47" fmla="*/ 301 h 365"/>
                <a:gd name="T48" fmla="*/ 100 w 155"/>
                <a:gd name="T49" fmla="*/ 286 h 365"/>
                <a:gd name="T50" fmla="*/ 112 w 155"/>
                <a:gd name="T51" fmla="*/ 301 h 365"/>
                <a:gd name="T52" fmla="*/ 130 w 155"/>
                <a:gd name="T53" fmla="*/ 377 h 365"/>
                <a:gd name="T54" fmla="*/ 137 w 155"/>
                <a:gd name="T55" fmla="*/ 385 h 365"/>
                <a:gd name="T56" fmla="*/ 143 w 155"/>
                <a:gd name="T57" fmla="*/ 422 h 365"/>
                <a:gd name="T58" fmla="*/ 143 w 155"/>
                <a:gd name="T59" fmla="*/ 461 h 365"/>
                <a:gd name="T60" fmla="*/ 161 w 155"/>
                <a:gd name="T61" fmla="*/ 430 h 365"/>
                <a:gd name="T62" fmla="*/ 149 w 155"/>
                <a:gd name="T63" fmla="*/ 377 h 365"/>
                <a:gd name="T64" fmla="*/ 130 w 155"/>
                <a:gd name="T65" fmla="*/ 347 h 365"/>
                <a:gd name="T66" fmla="*/ 130 w 155"/>
                <a:gd name="T67" fmla="*/ 325 h 365"/>
                <a:gd name="T68" fmla="*/ 130 w 155"/>
                <a:gd name="T69" fmla="*/ 309 h 365"/>
                <a:gd name="T70" fmla="*/ 106 w 155"/>
                <a:gd name="T71" fmla="*/ 248 h 365"/>
                <a:gd name="T72" fmla="*/ 112 w 155"/>
                <a:gd name="T73" fmla="*/ 226 h 365"/>
                <a:gd name="T74" fmla="*/ 137 w 155"/>
                <a:gd name="T75" fmla="*/ 211 h 365"/>
                <a:gd name="T76" fmla="*/ 155 w 155"/>
                <a:gd name="T77" fmla="*/ 195 h 365"/>
                <a:gd name="T78" fmla="*/ 155 w 155"/>
                <a:gd name="T79" fmla="*/ 173 h 365"/>
                <a:gd name="T80" fmla="*/ 137 w 155"/>
                <a:gd name="T81" fmla="*/ 165 h 365"/>
                <a:gd name="T82" fmla="*/ 124 w 155"/>
                <a:gd name="T83" fmla="*/ 135 h 365"/>
                <a:gd name="T84" fmla="*/ 112 w 155"/>
                <a:gd name="T85" fmla="*/ 112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7" name="Freeform 4129"/>
            <p:cNvSpPr>
              <a:spLocks/>
            </p:cNvSpPr>
            <p:nvPr/>
          </p:nvSpPr>
          <p:spPr bwMode="auto">
            <a:xfrm>
              <a:off x="4637" y="2193"/>
              <a:ext cx="85" cy="135"/>
            </a:xfrm>
            <a:custGeom>
              <a:avLst/>
              <a:gdLst>
                <a:gd name="T0" fmla="*/ 18 w 84"/>
                <a:gd name="T1" fmla="*/ 99 h 120"/>
                <a:gd name="T2" fmla="*/ 18 w 84"/>
                <a:gd name="T3" fmla="*/ 107 h 120"/>
                <a:gd name="T4" fmla="*/ 6 w 84"/>
                <a:gd name="T5" fmla="*/ 83 h 120"/>
                <a:gd name="T6" fmla="*/ 0 w 84"/>
                <a:gd name="T7" fmla="*/ 61 h 120"/>
                <a:gd name="T8" fmla="*/ 12 w 84"/>
                <a:gd name="T9" fmla="*/ 69 h 120"/>
                <a:gd name="T10" fmla="*/ 6 w 84"/>
                <a:gd name="T11" fmla="*/ 38 h 120"/>
                <a:gd name="T12" fmla="*/ 6 w 84"/>
                <a:gd name="T13" fmla="*/ 16 h 120"/>
                <a:gd name="T14" fmla="*/ 6 w 84"/>
                <a:gd name="T15" fmla="*/ 0 h 120"/>
                <a:gd name="T16" fmla="*/ 30 w 84"/>
                <a:gd name="T17" fmla="*/ 8 h 120"/>
                <a:gd name="T18" fmla="*/ 36 w 84"/>
                <a:gd name="T19" fmla="*/ 16 h 120"/>
                <a:gd name="T20" fmla="*/ 44 w 84"/>
                <a:gd name="T21" fmla="*/ 30 h 120"/>
                <a:gd name="T22" fmla="*/ 44 w 84"/>
                <a:gd name="T23" fmla="*/ 46 h 120"/>
                <a:gd name="T24" fmla="*/ 36 w 84"/>
                <a:gd name="T25" fmla="*/ 69 h 120"/>
                <a:gd name="T26" fmla="*/ 30 w 84"/>
                <a:gd name="T27" fmla="*/ 77 h 120"/>
                <a:gd name="T28" fmla="*/ 30 w 84"/>
                <a:gd name="T29" fmla="*/ 91 h 120"/>
                <a:gd name="T30" fmla="*/ 44 w 84"/>
                <a:gd name="T31" fmla="*/ 122 h 120"/>
                <a:gd name="T32" fmla="*/ 50 w 84"/>
                <a:gd name="T33" fmla="*/ 122 h 120"/>
                <a:gd name="T34" fmla="*/ 50 w 84"/>
                <a:gd name="T35" fmla="*/ 114 h 120"/>
                <a:gd name="T36" fmla="*/ 62 w 84"/>
                <a:gd name="T37" fmla="*/ 114 h 120"/>
                <a:gd name="T38" fmla="*/ 68 w 84"/>
                <a:gd name="T39" fmla="*/ 122 h 120"/>
                <a:gd name="T40" fmla="*/ 68 w 84"/>
                <a:gd name="T41" fmla="*/ 122 h 120"/>
                <a:gd name="T42" fmla="*/ 80 w 84"/>
                <a:gd name="T43" fmla="*/ 129 h 120"/>
                <a:gd name="T44" fmla="*/ 74 w 84"/>
                <a:gd name="T45" fmla="*/ 129 h 120"/>
                <a:gd name="T46" fmla="*/ 80 w 84"/>
                <a:gd name="T47" fmla="*/ 144 h 120"/>
                <a:gd name="T48" fmla="*/ 86 w 84"/>
                <a:gd name="T49" fmla="*/ 144 h 120"/>
                <a:gd name="T50" fmla="*/ 80 w 84"/>
                <a:gd name="T51" fmla="*/ 152 h 120"/>
                <a:gd name="T52" fmla="*/ 80 w 84"/>
                <a:gd name="T53" fmla="*/ 144 h 120"/>
                <a:gd name="T54" fmla="*/ 68 w 84"/>
                <a:gd name="T55" fmla="*/ 137 h 120"/>
                <a:gd name="T56" fmla="*/ 62 w 84"/>
                <a:gd name="T57" fmla="*/ 129 h 120"/>
                <a:gd name="T58" fmla="*/ 56 w 84"/>
                <a:gd name="T59" fmla="*/ 122 h 120"/>
                <a:gd name="T60" fmla="*/ 56 w 84"/>
                <a:gd name="T61" fmla="*/ 137 h 120"/>
                <a:gd name="T62" fmla="*/ 36 w 84"/>
                <a:gd name="T63" fmla="*/ 122 h 120"/>
                <a:gd name="T64" fmla="*/ 30 w 84"/>
                <a:gd name="T65" fmla="*/ 129 h 120"/>
                <a:gd name="T66" fmla="*/ 18 w 84"/>
                <a:gd name="T67" fmla="*/ 122 h 120"/>
                <a:gd name="T68" fmla="*/ 18 w 84"/>
                <a:gd name="T69" fmla="*/ 114 h 120"/>
                <a:gd name="T70" fmla="*/ 24 w 84"/>
                <a:gd name="T71" fmla="*/ 99 h 120"/>
                <a:gd name="T72" fmla="*/ 18 w 84"/>
                <a:gd name="T73" fmla="*/ 99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8" name="Freeform 4130"/>
            <p:cNvSpPr>
              <a:spLocks/>
            </p:cNvSpPr>
            <p:nvPr/>
          </p:nvSpPr>
          <p:spPr bwMode="auto">
            <a:xfrm>
              <a:off x="4692" y="2395"/>
              <a:ext cx="86" cy="94"/>
            </a:xfrm>
            <a:custGeom>
              <a:avLst/>
              <a:gdLst>
                <a:gd name="T0" fmla="*/ 70 w 84"/>
                <a:gd name="T1" fmla="*/ 105 h 84"/>
                <a:gd name="T2" fmla="*/ 62 w 84"/>
                <a:gd name="T3" fmla="*/ 91 h 84"/>
                <a:gd name="T4" fmla="*/ 62 w 84"/>
                <a:gd name="T5" fmla="*/ 97 h 84"/>
                <a:gd name="T6" fmla="*/ 44 w 84"/>
                <a:gd name="T7" fmla="*/ 83 h 84"/>
                <a:gd name="T8" fmla="*/ 44 w 84"/>
                <a:gd name="T9" fmla="*/ 60 h 84"/>
                <a:gd name="T10" fmla="*/ 32 w 84"/>
                <a:gd name="T11" fmla="*/ 45 h 84"/>
                <a:gd name="T12" fmla="*/ 26 w 84"/>
                <a:gd name="T13" fmla="*/ 53 h 84"/>
                <a:gd name="T14" fmla="*/ 26 w 84"/>
                <a:gd name="T15" fmla="*/ 53 h 84"/>
                <a:gd name="T16" fmla="*/ 18 w 84"/>
                <a:gd name="T17" fmla="*/ 53 h 84"/>
                <a:gd name="T18" fmla="*/ 12 w 84"/>
                <a:gd name="T19" fmla="*/ 45 h 84"/>
                <a:gd name="T20" fmla="*/ 6 w 84"/>
                <a:gd name="T21" fmla="*/ 60 h 84"/>
                <a:gd name="T22" fmla="*/ 0 w 84"/>
                <a:gd name="T23" fmla="*/ 67 h 84"/>
                <a:gd name="T24" fmla="*/ 6 w 84"/>
                <a:gd name="T25" fmla="*/ 53 h 84"/>
                <a:gd name="T26" fmla="*/ 18 w 84"/>
                <a:gd name="T27" fmla="*/ 38 h 84"/>
                <a:gd name="T28" fmla="*/ 32 w 84"/>
                <a:gd name="T29" fmla="*/ 22 h 84"/>
                <a:gd name="T30" fmla="*/ 32 w 84"/>
                <a:gd name="T31" fmla="*/ 38 h 84"/>
                <a:gd name="T32" fmla="*/ 44 w 84"/>
                <a:gd name="T33" fmla="*/ 38 h 84"/>
                <a:gd name="T34" fmla="*/ 50 w 84"/>
                <a:gd name="T35" fmla="*/ 30 h 84"/>
                <a:gd name="T36" fmla="*/ 50 w 84"/>
                <a:gd name="T37" fmla="*/ 15 h 84"/>
                <a:gd name="T38" fmla="*/ 56 w 84"/>
                <a:gd name="T39" fmla="*/ 15 h 84"/>
                <a:gd name="T40" fmla="*/ 62 w 84"/>
                <a:gd name="T41" fmla="*/ 15 h 84"/>
                <a:gd name="T42" fmla="*/ 62 w 84"/>
                <a:gd name="T43" fmla="*/ 0 h 84"/>
                <a:gd name="T44" fmla="*/ 76 w 84"/>
                <a:gd name="T45" fmla="*/ 8 h 84"/>
                <a:gd name="T46" fmla="*/ 82 w 84"/>
                <a:gd name="T47" fmla="*/ 30 h 84"/>
                <a:gd name="T48" fmla="*/ 88 w 84"/>
                <a:gd name="T49" fmla="*/ 60 h 84"/>
                <a:gd name="T50" fmla="*/ 82 w 84"/>
                <a:gd name="T51" fmla="*/ 75 h 84"/>
                <a:gd name="T52" fmla="*/ 82 w 84"/>
                <a:gd name="T53" fmla="*/ 83 h 84"/>
                <a:gd name="T54" fmla="*/ 76 w 84"/>
                <a:gd name="T55" fmla="*/ 60 h 84"/>
                <a:gd name="T56" fmla="*/ 70 w 84"/>
                <a:gd name="T57" fmla="*/ 67 h 84"/>
                <a:gd name="T58" fmla="*/ 70 w 84"/>
                <a:gd name="T59" fmla="*/ 83 h 84"/>
                <a:gd name="T60" fmla="*/ 70 w 84"/>
                <a:gd name="T61" fmla="*/ 105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9" name="Freeform 4131"/>
            <p:cNvSpPr>
              <a:spLocks/>
            </p:cNvSpPr>
            <p:nvPr/>
          </p:nvSpPr>
          <p:spPr bwMode="auto">
            <a:xfrm>
              <a:off x="4699" y="2369"/>
              <a:ext cx="17" cy="39"/>
            </a:xfrm>
            <a:custGeom>
              <a:avLst/>
              <a:gdLst>
                <a:gd name="T0" fmla="*/ 16 w 18"/>
                <a:gd name="T1" fmla="*/ 0 h 35"/>
                <a:gd name="T2" fmla="*/ 10 w 18"/>
                <a:gd name="T3" fmla="*/ 36 h 35"/>
                <a:gd name="T4" fmla="*/ 10 w 18"/>
                <a:gd name="T5" fmla="*/ 43 h 35"/>
                <a:gd name="T6" fmla="*/ 0 w 18"/>
                <a:gd name="T7" fmla="*/ 29 h 35"/>
                <a:gd name="T8" fmla="*/ 6 w 18"/>
                <a:gd name="T9" fmla="*/ 21 h 35"/>
                <a:gd name="T10" fmla="*/ 6 w 18"/>
                <a:gd name="T11" fmla="*/ 0 h 35"/>
                <a:gd name="T12" fmla="*/ 16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0" name="Freeform 4132"/>
            <p:cNvSpPr>
              <a:spLocks/>
            </p:cNvSpPr>
            <p:nvPr/>
          </p:nvSpPr>
          <p:spPr bwMode="auto">
            <a:xfrm>
              <a:off x="4728" y="2328"/>
              <a:ext cx="25" cy="34"/>
            </a:xfrm>
            <a:custGeom>
              <a:avLst/>
              <a:gdLst>
                <a:gd name="T0" fmla="*/ 20 w 24"/>
                <a:gd name="T1" fmla="*/ 39 h 30"/>
                <a:gd name="T2" fmla="*/ 14 w 24"/>
                <a:gd name="T3" fmla="*/ 31 h 30"/>
                <a:gd name="T4" fmla="*/ 0 w 24"/>
                <a:gd name="T5" fmla="*/ 8 h 30"/>
                <a:gd name="T6" fmla="*/ 14 w 24"/>
                <a:gd name="T7" fmla="*/ 0 h 30"/>
                <a:gd name="T8" fmla="*/ 20 w 24"/>
                <a:gd name="T9" fmla="*/ 16 h 30"/>
                <a:gd name="T10" fmla="*/ 26 w 24"/>
                <a:gd name="T11" fmla="*/ 39 h 30"/>
                <a:gd name="T12" fmla="*/ 20 w 24"/>
                <a:gd name="T13" fmla="*/ 3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1" name="Freeform 4133"/>
            <p:cNvSpPr>
              <a:spLocks/>
            </p:cNvSpPr>
            <p:nvPr/>
          </p:nvSpPr>
          <p:spPr bwMode="auto">
            <a:xfrm>
              <a:off x="4686" y="2348"/>
              <a:ext cx="24" cy="27"/>
            </a:xfrm>
            <a:custGeom>
              <a:avLst/>
              <a:gdLst>
                <a:gd name="T0" fmla="*/ 18 w 24"/>
                <a:gd name="T1" fmla="*/ 8 h 24"/>
                <a:gd name="T2" fmla="*/ 0 w 24"/>
                <a:gd name="T3" fmla="*/ 0 h 24"/>
                <a:gd name="T4" fmla="*/ 0 w 24"/>
                <a:gd name="T5" fmla="*/ 0 h 24"/>
                <a:gd name="T6" fmla="*/ 6 w 24"/>
                <a:gd name="T7" fmla="*/ 30 h 24"/>
                <a:gd name="T8" fmla="*/ 24 w 24"/>
                <a:gd name="T9" fmla="*/ 16 h 24"/>
                <a:gd name="T10" fmla="*/ 24 w 24"/>
                <a:gd name="T11" fmla="*/ 8 h 24"/>
                <a:gd name="T12" fmla="*/ 18 w 24"/>
                <a:gd name="T13" fmla="*/ 8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2" name="Freeform 4134"/>
            <p:cNvSpPr>
              <a:spLocks/>
            </p:cNvSpPr>
            <p:nvPr/>
          </p:nvSpPr>
          <p:spPr bwMode="auto">
            <a:xfrm>
              <a:off x="4607" y="2362"/>
              <a:ext cx="42" cy="60"/>
            </a:xfrm>
            <a:custGeom>
              <a:avLst/>
              <a:gdLst>
                <a:gd name="T0" fmla="*/ 42 w 42"/>
                <a:gd name="T1" fmla="*/ 16 h 53"/>
                <a:gd name="T2" fmla="*/ 12 w 42"/>
                <a:gd name="T3" fmla="*/ 52 h 53"/>
                <a:gd name="T4" fmla="*/ 0 w 42"/>
                <a:gd name="T5" fmla="*/ 68 h 53"/>
                <a:gd name="T6" fmla="*/ 0 w 42"/>
                <a:gd name="T7" fmla="*/ 60 h 53"/>
                <a:gd name="T8" fmla="*/ 12 w 42"/>
                <a:gd name="T9" fmla="*/ 45 h 53"/>
                <a:gd name="T10" fmla="*/ 30 w 42"/>
                <a:gd name="T11" fmla="*/ 23 h 53"/>
                <a:gd name="T12" fmla="*/ 30 w 42"/>
                <a:gd name="T13" fmla="*/ 8 h 53"/>
                <a:gd name="T14" fmla="*/ 36 w 42"/>
                <a:gd name="T15" fmla="*/ 8 h 53"/>
                <a:gd name="T16" fmla="*/ 36 w 42"/>
                <a:gd name="T17" fmla="*/ 0 h 53"/>
                <a:gd name="T18" fmla="*/ 42 w 42"/>
                <a:gd name="T19" fmla="*/ 16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3" name="Freeform 4135"/>
            <p:cNvSpPr>
              <a:spLocks/>
            </p:cNvSpPr>
            <p:nvPr/>
          </p:nvSpPr>
          <p:spPr bwMode="auto">
            <a:xfrm>
              <a:off x="4649" y="2315"/>
              <a:ext cx="24" cy="20"/>
            </a:xfrm>
            <a:custGeom>
              <a:avLst/>
              <a:gdLst>
                <a:gd name="T0" fmla="*/ 24 w 24"/>
                <a:gd name="T1" fmla="*/ 14 h 18"/>
                <a:gd name="T2" fmla="*/ 24 w 24"/>
                <a:gd name="T3" fmla="*/ 22 h 18"/>
                <a:gd name="T4" fmla="*/ 12 w 24"/>
                <a:gd name="T5" fmla="*/ 8 h 18"/>
                <a:gd name="T6" fmla="*/ 0 w 24"/>
                <a:gd name="T7" fmla="*/ 0 h 18"/>
                <a:gd name="T8" fmla="*/ 24 w 24"/>
                <a:gd name="T9" fmla="*/ 0 h 18"/>
                <a:gd name="T10" fmla="*/ 24 w 24"/>
                <a:gd name="T11" fmla="*/ 1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4" name="Freeform 4136"/>
            <p:cNvSpPr>
              <a:spLocks/>
            </p:cNvSpPr>
            <p:nvPr/>
          </p:nvSpPr>
          <p:spPr bwMode="auto">
            <a:xfrm>
              <a:off x="4728" y="2355"/>
              <a:ext cx="18" cy="33"/>
            </a:xfrm>
            <a:custGeom>
              <a:avLst/>
              <a:gdLst>
                <a:gd name="T0" fmla="*/ 12 w 18"/>
                <a:gd name="T1" fmla="*/ 8 h 29"/>
                <a:gd name="T2" fmla="*/ 18 w 18"/>
                <a:gd name="T3" fmla="*/ 31 h 29"/>
                <a:gd name="T4" fmla="*/ 18 w 18"/>
                <a:gd name="T5" fmla="*/ 31 h 29"/>
                <a:gd name="T6" fmla="*/ 12 w 18"/>
                <a:gd name="T7" fmla="*/ 38 h 29"/>
                <a:gd name="T8" fmla="*/ 6 w 18"/>
                <a:gd name="T9" fmla="*/ 16 h 29"/>
                <a:gd name="T10" fmla="*/ 0 w 18"/>
                <a:gd name="T11" fmla="*/ 0 h 29"/>
                <a:gd name="T12" fmla="*/ 12 w 18"/>
                <a:gd name="T13" fmla="*/ 8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5" name="Freeform 4137"/>
            <p:cNvSpPr>
              <a:spLocks/>
            </p:cNvSpPr>
            <p:nvPr/>
          </p:nvSpPr>
          <p:spPr bwMode="auto">
            <a:xfrm>
              <a:off x="4710" y="2335"/>
              <a:ext cx="12" cy="13"/>
            </a:xfrm>
            <a:custGeom>
              <a:avLst/>
              <a:gdLst>
                <a:gd name="T0" fmla="*/ 12 w 12"/>
                <a:gd name="T1" fmla="*/ 14 h 12"/>
                <a:gd name="T2" fmla="*/ 0 w 12"/>
                <a:gd name="T3" fmla="*/ 8 h 12"/>
                <a:gd name="T4" fmla="*/ 0 w 12"/>
                <a:gd name="T5" fmla="*/ 8 h 12"/>
                <a:gd name="T6" fmla="*/ 0 w 12"/>
                <a:gd name="T7" fmla="*/ 0 h 12"/>
                <a:gd name="T8" fmla="*/ 12 w 12"/>
                <a:gd name="T9" fmla="*/ 14 h 12"/>
                <a:gd name="T10" fmla="*/ 12 w 12"/>
                <a:gd name="T11" fmla="*/ 1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6" name="Freeform 4138"/>
            <p:cNvSpPr>
              <a:spLocks/>
            </p:cNvSpPr>
            <p:nvPr/>
          </p:nvSpPr>
          <p:spPr bwMode="auto">
            <a:xfrm>
              <a:off x="4722" y="2388"/>
              <a:ext cx="19" cy="7"/>
            </a:xfrm>
            <a:custGeom>
              <a:avLst/>
              <a:gdLst>
                <a:gd name="T0" fmla="*/ 20 w 18"/>
                <a:gd name="T1" fmla="*/ 8 h 6"/>
                <a:gd name="T2" fmla="*/ 14 w 18"/>
                <a:gd name="T3" fmla="*/ 0 h 6"/>
                <a:gd name="T4" fmla="*/ 0 w 18"/>
                <a:gd name="T5" fmla="*/ 8 h 6"/>
                <a:gd name="T6" fmla="*/ 20 w 18"/>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7" name="Freeform 4139"/>
            <p:cNvSpPr>
              <a:spLocks/>
            </p:cNvSpPr>
            <p:nvPr/>
          </p:nvSpPr>
          <p:spPr bwMode="auto">
            <a:xfrm>
              <a:off x="4716" y="2362"/>
              <a:ext cx="6" cy="39"/>
            </a:xfrm>
            <a:custGeom>
              <a:avLst/>
              <a:gdLst>
                <a:gd name="T0" fmla="*/ 6 w 6"/>
                <a:gd name="T1" fmla="*/ 0 h 35"/>
                <a:gd name="T2" fmla="*/ 6 w 6"/>
                <a:gd name="T3" fmla="*/ 8 h 35"/>
                <a:gd name="T4" fmla="*/ 6 w 6"/>
                <a:gd name="T5" fmla="*/ 29 h 35"/>
                <a:gd name="T6" fmla="*/ 0 w 6"/>
                <a:gd name="T7" fmla="*/ 43 h 35"/>
                <a:gd name="T8" fmla="*/ 6 w 6"/>
                <a:gd name="T9" fmla="*/ 22 h 35"/>
                <a:gd name="T10" fmla="*/ 6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8" name="Freeform 4140"/>
            <p:cNvSpPr>
              <a:spLocks/>
            </p:cNvSpPr>
            <p:nvPr/>
          </p:nvSpPr>
          <p:spPr bwMode="auto">
            <a:xfrm>
              <a:off x="4238" y="2152"/>
              <a:ext cx="151" cy="330"/>
            </a:xfrm>
            <a:custGeom>
              <a:avLst/>
              <a:gdLst>
                <a:gd name="T0" fmla="*/ 55 w 149"/>
                <a:gd name="T1" fmla="*/ 288 h 293"/>
                <a:gd name="T2" fmla="*/ 49 w 149"/>
                <a:gd name="T3" fmla="*/ 265 h 293"/>
                <a:gd name="T4" fmla="*/ 55 w 149"/>
                <a:gd name="T5" fmla="*/ 243 h 293"/>
                <a:gd name="T6" fmla="*/ 55 w 149"/>
                <a:gd name="T7" fmla="*/ 221 h 293"/>
                <a:gd name="T8" fmla="*/ 55 w 149"/>
                <a:gd name="T9" fmla="*/ 182 h 293"/>
                <a:gd name="T10" fmla="*/ 73 w 149"/>
                <a:gd name="T11" fmla="*/ 175 h 293"/>
                <a:gd name="T12" fmla="*/ 73 w 149"/>
                <a:gd name="T13" fmla="*/ 198 h 293"/>
                <a:gd name="T14" fmla="*/ 85 w 149"/>
                <a:gd name="T15" fmla="*/ 198 h 293"/>
                <a:gd name="T16" fmla="*/ 103 w 149"/>
                <a:gd name="T17" fmla="*/ 213 h 293"/>
                <a:gd name="T18" fmla="*/ 109 w 149"/>
                <a:gd name="T19" fmla="*/ 229 h 293"/>
                <a:gd name="T20" fmla="*/ 103 w 149"/>
                <a:gd name="T21" fmla="*/ 205 h 293"/>
                <a:gd name="T22" fmla="*/ 97 w 149"/>
                <a:gd name="T23" fmla="*/ 182 h 293"/>
                <a:gd name="T24" fmla="*/ 109 w 149"/>
                <a:gd name="T25" fmla="*/ 160 h 293"/>
                <a:gd name="T26" fmla="*/ 147 w 149"/>
                <a:gd name="T27" fmla="*/ 160 h 293"/>
                <a:gd name="T28" fmla="*/ 153 w 149"/>
                <a:gd name="T29" fmla="*/ 144 h 293"/>
                <a:gd name="T30" fmla="*/ 147 w 149"/>
                <a:gd name="T31" fmla="*/ 122 h 293"/>
                <a:gd name="T32" fmla="*/ 135 w 149"/>
                <a:gd name="T33" fmla="*/ 91 h 293"/>
                <a:gd name="T34" fmla="*/ 129 w 149"/>
                <a:gd name="T35" fmla="*/ 77 h 293"/>
                <a:gd name="T36" fmla="*/ 109 w 149"/>
                <a:gd name="T37" fmla="*/ 53 h 293"/>
                <a:gd name="T38" fmla="*/ 97 w 149"/>
                <a:gd name="T39" fmla="*/ 61 h 293"/>
                <a:gd name="T40" fmla="*/ 91 w 149"/>
                <a:gd name="T41" fmla="*/ 69 h 293"/>
                <a:gd name="T42" fmla="*/ 79 w 149"/>
                <a:gd name="T43" fmla="*/ 61 h 293"/>
                <a:gd name="T44" fmla="*/ 67 w 149"/>
                <a:gd name="T45" fmla="*/ 77 h 293"/>
                <a:gd name="T46" fmla="*/ 61 w 149"/>
                <a:gd name="T47" fmla="*/ 23 h 293"/>
                <a:gd name="T48" fmla="*/ 49 w 149"/>
                <a:gd name="T49" fmla="*/ 23 h 293"/>
                <a:gd name="T50" fmla="*/ 49 w 149"/>
                <a:gd name="T51" fmla="*/ 8 h 293"/>
                <a:gd name="T52" fmla="*/ 43 w 149"/>
                <a:gd name="T53" fmla="*/ 0 h 293"/>
                <a:gd name="T54" fmla="*/ 29 w 149"/>
                <a:gd name="T55" fmla="*/ 8 h 293"/>
                <a:gd name="T56" fmla="*/ 24 w 149"/>
                <a:gd name="T57" fmla="*/ 16 h 293"/>
                <a:gd name="T58" fmla="*/ 6 w 149"/>
                <a:gd name="T59" fmla="*/ 23 h 293"/>
                <a:gd name="T60" fmla="*/ 0 w 149"/>
                <a:gd name="T61" fmla="*/ 53 h 293"/>
                <a:gd name="T62" fmla="*/ 0 w 149"/>
                <a:gd name="T63" fmla="*/ 46 h 293"/>
                <a:gd name="T64" fmla="*/ 12 w 149"/>
                <a:gd name="T65" fmla="*/ 77 h 293"/>
                <a:gd name="T66" fmla="*/ 24 w 149"/>
                <a:gd name="T67" fmla="*/ 107 h 293"/>
                <a:gd name="T68" fmla="*/ 29 w 149"/>
                <a:gd name="T69" fmla="*/ 107 h 293"/>
                <a:gd name="T70" fmla="*/ 24 w 149"/>
                <a:gd name="T71" fmla="*/ 122 h 293"/>
                <a:gd name="T72" fmla="*/ 24 w 149"/>
                <a:gd name="T73" fmla="*/ 130 h 293"/>
                <a:gd name="T74" fmla="*/ 24 w 149"/>
                <a:gd name="T75" fmla="*/ 144 h 293"/>
                <a:gd name="T76" fmla="*/ 35 w 149"/>
                <a:gd name="T77" fmla="*/ 160 h 293"/>
                <a:gd name="T78" fmla="*/ 43 w 149"/>
                <a:gd name="T79" fmla="*/ 175 h 293"/>
                <a:gd name="T80" fmla="*/ 49 w 149"/>
                <a:gd name="T81" fmla="*/ 198 h 293"/>
                <a:gd name="T82" fmla="*/ 55 w 149"/>
                <a:gd name="T83" fmla="*/ 229 h 293"/>
                <a:gd name="T84" fmla="*/ 43 w 149"/>
                <a:gd name="T85" fmla="*/ 259 h 293"/>
                <a:gd name="T86" fmla="*/ 43 w 149"/>
                <a:gd name="T87" fmla="*/ 259 h 293"/>
                <a:gd name="T88" fmla="*/ 35 w 149"/>
                <a:gd name="T89" fmla="*/ 288 h 293"/>
                <a:gd name="T90" fmla="*/ 35 w 149"/>
                <a:gd name="T91" fmla="*/ 311 h 293"/>
                <a:gd name="T92" fmla="*/ 35 w 149"/>
                <a:gd name="T93" fmla="*/ 311 h 293"/>
                <a:gd name="T94" fmla="*/ 49 w 149"/>
                <a:gd name="T95" fmla="*/ 319 h 293"/>
                <a:gd name="T96" fmla="*/ 55 w 149"/>
                <a:gd name="T97" fmla="*/ 333 h 293"/>
                <a:gd name="T98" fmla="*/ 61 w 149"/>
                <a:gd name="T99" fmla="*/ 341 h 293"/>
                <a:gd name="T100" fmla="*/ 67 w 149"/>
                <a:gd name="T101" fmla="*/ 356 h 293"/>
                <a:gd name="T102" fmla="*/ 73 w 149"/>
                <a:gd name="T103" fmla="*/ 349 h 293"/>
                <a:gd name="T104" fmla="*/ 85 w 149"/>
                <a:gd name="T105" fmla="*/ 364 h 293"/>
                <a:gd name="T106" fmla="*/ 85 w 149"/>
                <a:gd name="T107" fmla="*/ 372 h 293"/>
                <a:gd name="T108" fmla="*/ 97 w 149"/>
                <a:gd name="T109" fmla="*/ 372 h 293"/>
                <a:gd name="T110" fmla="*/ 103 w 149"/>
                <a:gd name="T111" fmla="*/ 364 h 293"/>
                <a:gd name="T112" fmla="*/ 97 w 149"/>
                <a:gd name="T113" fmla="*/ 341 h 293"/>
                <a:gd name="T114" fmla="*/ 79 w 149"/>
                <a:gd name="T115" fmla="*/ 341 h 293"/>
                <a:gd name="T116" fmla="*/ 73 w 149"/>
                <a:gd name="T117" fmla="*/ 325 h 293"/>
                <a:gd name="T118" fmla="*/ 67 w 149"/>
                <a:gd name="T119" fmla="*/ 311 h 293"/>
                <a:gd name="T120" fmla="*/ 61 w 149"/>
                <a:gd name="T121" fmla="*/ 288 h 293"/>
                <a:gd name="T122" fmla="*/ 55 w 149"/>
                <a:gd name="T123" fmla="*/ 288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9" name="Freeform 4141"/>
            <p:cNvSpPr>
              <a:spLocks/>
            </p:cNvSpPr>
            <p:nvPr/>
          </p:nvSpPr>
          <p:spPr bwMode="auto">
            <a:xfrm>
              <a:off x="4304" y="2093"/>
              <a:ext cx="157" cy="322"/>
            </a:xfrm>
            <a:custGeom>
              <a:avLst/>
              <a:gdLst>
                <a:gd name="T0" fmla="*/ 48 w 156"/>
                <a:gd name="T1" fmla="*/ 68 h 287"/>
                <a:gd name="T2" fmla="*/ 30 w 156"/>
                <a:gd name="T3" fmla="*/ 61 h 287"/>
                <a:gd name="T4" fmla="*/ 18 w 156"/>
                <a:gd name="T5" fmla="*/ 38 h 287"/>
                <a:gd name="T6" fmla="*/ 6 w 156"/>
                <a:gd name="T7" fmla="*/ 15 h 287"/>
                <a:gd name="T8" fmla="*/ 18 w 156"/>
                <a:gd name="T9" fmla="*/ 15 h 287"/>
                <a:gd name="T10" fmla="*/ 30 w 156"/>
                <a:gd name="T11" fmla="*/ 15 h 287"/>
                <a:gd name="T12" fmla="*/ 42 w 156"/>
                <a:gd name="T13" fmla="*/ 15 h 287"/>
                <a:gd name="T14" fmla="*/ 60 w 156"/>
                <a:gd name="T15" fmla="*/ 0 h 287"/>
                <a:gd name="T16" fmla="*/ 86 w 156"/>
                <a:gd name="T17" fmla="*/ 22 h 287"/>
                <a:gd name="T18" fmla="*/ 110 w 156"/>
                <a:gd name="T19" fmla="*/ 45 h 287"/>
                <a:gd name="T20" fmla="*/ 92 w 156"/>
                <a:gd name="T21" fmla="*/ 61 h 287"/>
                <a:gd name="T22" fmla="*/ 80 w 156"/>
                <a:gd name="T23" fmla="*/ 83 h 287"/>
                <a:gd name="T24" fmla="*/ 86 w 156"/>
                <a:gd name="T25" fmla="*/ 128 h 287"/>
                <a:gd name="T26" fmla="*/ 116 w 156"/>
                <a:gd name="T27" fmla="*/ 166 h 287"/>
                <a:gd name="T28" fmla="*/ 140 w 156"/>
                <a:gd name="T29" fmla="*/ 196 h 287"/>
                <a:gd name="T30" fmla="*/ 158 w 156"/>
                <a:gd name="T31" fmla="*/ 265 h 287"/>
                <a:gd name="T32" fmla="*/ 158 w 156"/>
                <a:gd name="T33" fmla="*/ 279 h 287"/>
                <a:gd name="T34" fmla="*/ 140 w 156"/>
                <a:gd name="T35" fmla="*/ 302 h 287"/>
                <a:gd name="T36" fmla="*/ 116 w 156"/>
                <a:gd name="T37" fmla="*/ 318 h 287"/>
                <a:gd name="T38" fmla="*/ 116 w 156"/>
                <a:gd name="T39" fmla="*/ 331 h 287"/>
                <a:gd name="T40" fmla="*/ 116 w 156"/>
                <a:gd name="T41" fmla="*/ 339 h 287"/>
                <a:gd name="T42" fmla="*/ 92 w 156"/>
                <a:gd name="T43" fmla="*/ 361 h 287"/>
                <a:gd name="T44" fmla="*/ 86 w 156"/>
                <a:gd name="T45" fmla="*/ 331 h 287"/>
                <a:gd name="T46" fmla="*/ 86 w 156"/>
                <a:gd name="T47" fmla="*/ 310 h 287"/>
                <a:gd name="T48" fmla="*/ 104 w 156"/>
                <a:gd name="T49" fmla="*/ 310 h 287"/>
                <a:gd name="T50" fmla="*/ 110 w 156"/>
                <a:gd name="T51" fmla="*/ 287 h 287"/>
                <a:gd name="T52" fmla="*/ 122 w 156"/>
                <a:gd name="T53" fmla="*/ 257 h 287"/>
                <a:gd name="T54" fmla="*/ 122 w 156"/>
                <a:gd name="T55" fmla="*/ 211 h 287"/>
                <a:gd name="T56" fmla="*/ 116 w 156"/>
                <a:gd name="T57" fmla="*/ 182 h 287"/>
                <a:gd name="T58" fmla="*/ 98 w 156"/>
                <a:gd name="T59" fmla="*/ 166 h 287"/>
                <a:gd name="T60" fmla="*/ 80 w 156"/>
                <a:gd name="T61" fmla="*/ 136 h 287"/>
                <a:gd name="T62" fmla="*/ 42 w 156"/>
                <a:gd name="T63" fmla="*/ 99 h 287"/>
                <a:gd name="T64" fmla="*/ 60 w 156"/>
                <a:gd name="T65" fmla="*/ 83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0" name="Freeform 4142"/>
            <p:cNvSpPr>
              <a:spLocks/>
            </p:cNvSpPr>
            <p:nvPr/>
          </p:nvSpPr>
          <p:spPr bwMode="auto">
            <a:xfrm>
              <a:off x="3406" y="2025"/>
              <a:ext cx="13" cy="34"/>
            </a:xfrm>
            <a:custGeom>
              <a:avLst/>
              <a:gdLst>
                <a:gd name="T0" fmla="*/ 8 w 12"/>
                <a:gd name="T1" fmla="*/ 39 h 30"/>
                <a:gd name="T2" fmla="*/ 8 w 12"/>
                <a:gd name="T3" fmla="*/ 39 h 30"/>
                <a:gd name="T4" fmla="*/ 0 w 12"/>
                <a:gd name="T5" fmla="*/ 39 h 30"/>
                <a:gd name="T6" fmla="*/ 0 w 12"/>
                <a:gd name="T7" fmla="*/ 16 h 30"/>
                <a:gd name="T8" fmla="*/ 8 w 12"/>
                <a:gd name="T9" fmla="*/ 0 h 30"/>
                <a:gd name="T10" fmla="*/ 14 w 12"/>
                <a:gd name="T11" fmla="*/ 23 h 30"/>
                <a:gd name="T12" fmla="*/ 8 w 12"/>
                <a:gd name="T13" fmla="*/ 3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1" name="Freeform 4143"/>
            <p:cNvSpPr>
              <a:spLocks/>
            </p:cNvSpPr>
            <p:nvPr/>
          </p:nvSpPr>
          <p:spPr bwMode="auto">
            <a:xfrm>
              <a:off x="3255" y="1722"/>
              <a:ext cx="364" cy="323"/>
            </a:xfrm>
            <a:custGeom>
              <a:avLst/>
              <a:gdLst>
                <a:gd name="T0" fmla="*/ 37 w 358"/>
                <a:gd name="T1" fmla="*/ 152 h 287"/>
                <a:gd name="T2" fmla="*/ 43 w 358"/>
                <a:gd name="T3" fmla="*/ 114 h 287"/>
                <a:gd name="T4" fmla="*/ 29 w 358"/>
                <a:gd name="T5" fmla="*/ 91 h 287"/>
                <a:gd name="T6" fmla="*/ 6 w 358"/>
                <a:gd name="T7" fmla="*/ 46 h 287"/>
                <a:gd name="T8" fmla="*/ 0 w 358"/>
                <a:gd name="T9" fmla="*/ 8 h 287"/>
                <a:gd name="T10" fmla="*/ 6 w 358"/>
                <a:gd name="T11" fmla="*/ 0 h 287"/>
                <a:gd name="T12" fmla="*/ 29 w 358"/>
                <a:gd name="T13" fmla="*/ 23 h 287"/>
                <a:gd name="T14" fmla="*/ 61 w 358"/>
                <a:gd name="T15" fmla="*/ 0 h 287"/>
                <a:gd name="T16" fmla="*/ 61 w 358"/>
                <a:gd name="T17" fmla="*/ 23 h 287"/>
                <a:gd name="T18" fmla="*/ 92 w 358"/>
                <a:gd name="T19" fmla="*/ 53 h 287"/>
                <a:gd name="T20" fmla="*/ 141 w 358"/>
                <a:gd name="T21" fmla="*/ 77 h 287"/>
                <a:gd name="T22" fmla="*/ 167 w 358"/>
                <a:gd name="T23" fmla="*/ 77 h 287"/>
                <a:gd name="T24" fmla="*/ 167 w 358"/>
                <a:gd name="T25" fmla="*/ 61 h 287"/>
                <a:gd name="T26" fmla="*/ 185 w 358"/>
                <a:gd name="T27" fmla="*/ 46 h 287"/>
                <a:gd name="T28" fmla="*/ 223 w 358"/>
                <a:gd name="T29" fmla="*/ 38 h 287"/>
                <a:gd name="T30" fmla="*/ 265 w 358"/>
                <a:gd name="T31" fmla="*/ 61 h 287"/>
                <a:gd name="T32" fmla="*/ 297 w 358"/>
                <a:gd name="T33" fmla="*/ 77 h 287"/>
                <a:gd name="T34" fmla="*/ 297 w 358"/>
                <a:gd name="T35" fmla="*/ 129 h 287"/>
                <a:gd name="T36" fmla="*/ 297 w 358"/>
                <a:gd name="T37" fmla="*/ 152 h 287"/>
                <a:gd name="T38" fmla="*/ 303 w 358"/>
                <a:gd name="T39" fmla="*/ 160 h 287"/>
                <a:gd name="T40" fmla="*/ 309 w 358"/>
                <a:gd name="T41" fmla="*/ 205 h 287"/>
                <a:gd name="T42" fmla="*/ 333 w 358"/>
                <a:gd name="T43" fmla="*/ 221 h 287"/>
                <a:gd name="T44" fmla="*/ 347 w 358"/>
                <a:gd name="T45" fmla="*/ 281 h 287"/>
                <a:gd name="T46" fmla="*/ 364 w 358"/>
                <a:gd name="T47" fmla="*/ 317 h 287"/>
                <a:gd name="T48" fmla="*/ 370 w 358"/>
                <a:gd name="T49" fmla="*/ 333 h 287"/>
                <a:gd name="T50" fmla="*/ 347 w 358"/>
                <a:gd name="T51" fmla="*/ 348 h 287"/>
                <a:gd name="T52" fmla="*/ 327 w 358"/>
                <a:gd name="T53" fmla="*/ 364 h 287"/>
                <a:gd name="T54" fmla="*/ 285 w 358"/>
                <a:gd name="T55" fmla="*/ 356 h 287"/>
                <a:gd name="T56" fmla="*/ 253 w 358"/>
                <a:gd name="T57" fmla="*/ 317 h 287"/>
                <a:gd name="T58" fmla="*/ 197 w 358"/>
                <a:gd name="T59" fmla="*/ 325 h 287"/>
                <a:gd name="T60" fmla="*/ 167 w 358"/>
                <a:gd name="T61" fmla="*/ 303 h 287"/>
                <a:gd name="T62" fmla="*/ 141 w 358"/>
                <a:gd name="T63" fmla="*/ 266 h 287"/>
                <a:gd name="T64" fmla="*/ 117 w 358"/>
                <a:gd name="T65" fmla="*/ 243 h 287"/>
                <a:gd name="T66" fmla="*/ 111 w 358"/>
                <a:gd name="T67" fmla="*/ 235 h 287"/>
                <a:gd name="T68" fmla="*/ 105 w 358"/>
                <a:gd name="T69" fmla="*/ 243 h 287"/>
                <a:gd name="T70" fmla="*/ 92 w 358"/>
                <a:gd name="T71" fmla="*/ 221 h 287"/>
                <a:gd name="T72" fmla="*/ 85 w 358"/>
                <a:gd name="T73" fmla="*/ 198 h 287"/>
                <a:gd name="T74" fmla="*/ 61 w 358"/>
                <a:gd name="T75" fmla="*/ 174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2" name="Freeform 4144"/>
            <p:cNvSpPr>
              <a:spLocks/>
            </p:cNvSpPr>
            <p:nvPr/>
          </p:nvSpPr>
          <p:spPr bwMode="auto">
            <a:xfrm>
              <a:off x="3183" y="1776"/>
              <a:ext cx="175" cy="183"/>
            </a:xfrm>
            <a:custGeom>
              <a:avLst/>
              <a:gdLst>
                <a:gd name="T0" fmla="*/ 109 w 173"/>
                <a:gd name="T1" fmla="*/ 92 h 162"/>
                <a:gd name="T2" fmla="*/ 109 w 173"/>
                <a:gd name="T3" fmla="*/ 77 h 162"/>
                <a:gd name="T4" fmla="*/ 115 w 173"/>
                <a:gd name="T5" fmla="*/ 53 h 162"/>
                <a:gd name="T6" fmla="*/ 115 w 173"/>
                <a:gd name="T7" fmla="*/ 38 h 162"/>
                <a:gd name="T8" fmla="*/ 103 w 173"/>
                <a:gd name="T9" fmla="*/ 31 h 162"/>
                <a:gd name="T10" fmla="*/ 92 w 173"/>
                <a:gd name="T11" fmla="*/ 8 h 162"/>
                <a:gd name="T12" fmla="*/ 80 w 173"/>
                <a:gd name="T13" fmla="*/ 8 h 162"/>
                <a:gd name="T14" fmla="*/ 74 w 173"/>
                <a:gd name="T15" fmla="*/ 0 h 162"/>
                <a:gd name="T16" fmla="*/ 56 w 173"/>
                <a:gd name="T17" fmla="*/ 0 h 162"/>
                <a:gd name="T18" fmla="*/ 50 w 173"/>
                <a:gd name="T19" fmla="*/ 8 h 162"/>
                <a:gd name="T20" fmla="*/ 30 w 173"/>
                <a:gd name="T21" fmla="*/ 23 h 162"/>
                <a:gd name="T22" fmla="*/ 30 w 173"/>
                <a:gd name="T23" fmla="*/ 77 h 162"/>
                <a:gd name="T24" fmla="*/ 18 w 173"/>
                <a:gd name="T25" fmla="*/ 85 h 162"/>
                <a:gd name="T26" fmla="*/ 0 w 173"/>
                <a:gd name="T27" fmla="*/ 99 h 162"/>
                <a:gd name="T28" fmla="*/ 12 w 173"/>
                <a:gd name="T29" fmla="*/ 130 h 162"/>
                <a:gd name="T30" fmla="*/ 24 w 173"/>
                <a:gd name="T31" fmla="*/ 138 h 162"/>
                <a:gd name="T32" fmla="*/ 42 w 173"/>
                <a:gd name="T33" fmla="*/ 146 h 162"/>
                <a:gd name="T34" fmla="*/ 62 w 173"/>
                <a:gd name="T35" fmla="*/ 160 h 162"/>
                <a:gd name="T36" fmla="*/ 80 w 173"/>
                <a:gd name="T37" fmla="*/ 168 h 162"/>
                <a:gd name="T38" fmla="*/ 92 w 173"/>
                <a:gd name="T39" fmla="*/ 184 h 162"/>
                <a:gd name="T40" fmla="*/ 109 w 173"/>
                <a:gd name="T41" fmla="*/ 207 h 162"/>
                <a:gd name="T42" fmla="*/ 141 w 173"/>
                <a:gd name="T43" fmla="*/ 207 h 162"/>
                <a:gd name="T44" fmla="*/ 153 w 173"/>
                <a:gd name="T45" fmla="*/ 191 h 162"/>
                <a:gd name="T46" fmla="*/ 165 w 173"/>
                <a:gd name="T47" fmla="*/ 184 h 162"/>
                <a:gd name="T48" fmla="*/ 177 w 173"/>
                <a:gd name="T49" fmla="*/ 184 h 162"/>
                <a:gd name="T50" fmla="*/ 171 w 173"/>
                <a:gd name="T51" fmla="*/ 176 h 162"/>
                <a:gd name="T52" fmla="*/ 165 w 173"/>
                <a:gd name="T53" fmla="*/ 160 h 162"/>
                <a:gd name="T54" fmla="*/ 159 w 173"/>
                <a:gd name="T55" fmla="*/ 160 h 162"/>
                <a:gd name="T56" fmla="*/ 159 w 173"/>
                <a:gd name="T57" fmla="*/ 138 h 162"/>
                <a:gd name="T58" fmla="*/ 153 w 173"/>
                <a:gd name="T59" fmla="*/ 130 h 162"/>
                <a:gd name="T60" fmla="*/ 135 w 173"/>
                <a:gd name="T61" fmla="*/ 115 h 162"/>
                <a:gd name="T62" fmla="*/ 121 w 173"/>
                <a:gd name="T63" fmla="*/ 107 h 162"/>
                <a:gd name="T64" fmla="*/ 109 w 173"/>
                <a:gd name="T65" fmla="*/ 92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3" name="Freeform 4145"/>
            <p:cNvSpPr>
              <a:spLocks/>
            </p:cNvSpPr>
            <p:nvPr/>
          </p:nvSpPr>
          <p:spPr bwMode="auto">
            <a:xfrm>
              <a:off x="3322" y="1938"/>
              <a:ext cx="36" cy="34"/>
            </a:xfrm>
            <a:custGeom>
              <a:avLst/>
              <a:gdLst>
                <a:gd name="T0" fmla="*/ 30 w 36"/>
                <a:gd name="T1" fmla="*/ 16 h 30"/>
                <a:gd name="T2" fmla="*/ 24 w 36"/>
                <a:gd name="T3" fmla="*/ 16 h 30"/>
                <a:gd name="T4" fmla="*/ 24 w 36"/>
                <a:gd name="T5" fmla="*/ 23 h 30"/>
                <a:gd name="T6" fmla="*/ 36 w 36"/>
                <a:gd name="T7" fmla="*/ 39 h 30"/>
                <a:gd name="T8" fmla="*/ 18 w 36"/>
                <a:gd name="T9" fmla="*/ 39 h 30"/>
                <a:gd name="T10" fmla="*/ 18 w 36"/>
                <a:gd name="T11" fmla="*/ 31 h 30"/>
                <a:gd name="T12" fmla="*/ 0 w 36"/>
                <a:gd name="T13" fmla="*/ 23 h 30"/>
                <a:gd name="T14" fmla="*/ 12 w 36"/>
                <a:gd name="T15" fmla="*/ 8 h 30"/>
                <a:gd name="T16" fmla="*/ 24 w 36"/>
                <a:gd name="T17" fmla="*/ 0 h 30"/>
                <a:gd name="T18" fmla="*/ 30 w 36"/>
                <a:gd name="T19" fmla="*/ 16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4" name="Freeform 4146"/>
            <p:cNvSpPr>
              <a:spLocks/>
            </p:cNvSpPr>
            <p:nvPr/>
          </p:nvSpPr>
          <p:spPr bwMode="auto">
            <a:xfrm>
              <a:off x="3904" y="1932"/>
              <a:ext cx="145" cy="86"/>
            </a:xfrm>
            <a:custGeom>
              <a:avLst/>
              <a:gdLst>
                <a:gd name="T0" fmla="*/ 79 w 143"/>
                <a:gd name="T1" fmla="*/ 74 h 77"/>
                <a:gd name="T2" fmla="*/ 61 w 143"/>
                <a:gd name="T3" fmla="*/ 74 h 77"/>
                <a:gd name="T4" fmla="*/ 43 w 143"/>
                <a:gd name="T5" fmla="*/ 66 h 77"/>
                <a:gd name="T6" fmla="*/ 18 w 143"/>
                <a:gd name="T7" fmla="*/ 52 h 77"/>
                <a:gd name="T8" fmla="*/ 0 w 143"/>
                <a:gd name="T9" fmla="*/ 38 h 77"/>
                <a:gd name="T10" fmla="*/ 0 w 143"/>
                <a:gd name="T11" fmla="*/ 22 h 77"/>
                <a:gd name="T12" fmla="*/ 6 w 143"/>
                <a:gd name="T13" fmla="*/ 8 h 77"/>
                <a:gd name="T14" fmla="*/ 6 w 143"/>
                <a:gd name="T15" fmla="*/ 8 h 77"/>
                <a:gd name="T16" fmla="*/ 18 w 143"/>
                <a:gd name="T17" fmla="*/ 0 h 77"/>
                <a:gd name="T18" fmla="*/ 30 w 143"/>
                <a:gd name="T19" fmla="*/ 8 h 77"/>
                <a:gd name="T20" fmla="*/ 55 w 143"/>
                <a:gd name="T21" fmla="*/ 30 h 77"/>
                <a:gd name="T22" fmla="*/ 61 w 143"/>
                <a:gd name="T23" fmla="*/ 30 h 77"/>
                <a:gd name="T24" fmla="*/ 67 w 143"/>
                <a:gd name="T25" fmla="*/ 38 h 77"/>
                <a:gd name="T26" fmla="*/ 79 w 143"/>
                <a:gd name="T27" fmla="*/ 45 h 77"/>
                <a:gd name="T28" fmla="*/ 85 w 143"/>
                <a:gd name="T29" fmla="*/ 52 h 77"/>
                <a:gd name="T30" fmla="*/ 103 w 143"/>
                <a:gd name="T31" fmla="*/ 60 h 77"/>
                <a:gd name="T32" fmla="*/ 117 w 143"/>
                <a:gd name="T33" fmla="*/ 60 h 77"/>
                <a:gd name="T34" fmla="*/ 141 w 143"/>
                <a:gd name="T35" fmla="*/ 60 h 77"/>
                <a:gd name="T36" fmla="*/ 147 w 143"/>
                <a:gd name="T37" fmla="*/ 96 h 77"/>
                <a:gd name="T38" fmla="*/ 129 w 143"/>
                <a:gd name="T39" fmla="*/ 96 h 77"/>
                <a:gd name="T40" fmla="*/ 103 w 143"/>
                <a:gd name="T41" fmla="*/ 88 h 77"/>
                <a:gd name="T42" fmla="*/ 91 w 143"/>
                <a:gd name="T43" fmla="*/ 88 h 77"/>
                <a:gd name="T44" fmla="*/ 79 w 143"/>
                <a:gd name="T45" fmla="*/ 74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5" name="Freeform 4147"/>
            <p:cNvSpPr>
              <a:spLocks/>
            </p:cNvSpPr>
            <p:nvPr/>
          </p:nvSpPr>
          <p:spPr bwMode="auto">
            <a:xfrm>
              <a:off x="3565" y="1783"/>
              <a:ext cx="267" cy="296"/>
            </a:xfrm>
            <a:custGeom>
              <a:avLst/>
              <a:gdLst>
                <a:gd name="T0" fmla="*/ 117 w 263"/>
                <a:gd name="T1" fmla="*/ 303 h 263"/>
                <a:gd name="T2" fmla="*/ 135 w 263"/>
                <a:gd name="T3" fmla="*/ 325 h 263"/>
                <a:gd name="T4" fmla="*/ 159 w 263"/>
                <a:gd name="T5" fmla="*/ 325 h 263"/>
                <a:gd name="T6" fmla="*/ 173 w 263"/>
                <a:gd name="T7" fmla="*/ 317 h 263"/>
                <a:gd name="T8" fmla="*/ 197 w 263"/>
                <a:gd name="T9" fmla="*/ 317 h 263"/>
                <a:gd name="T10" fmla="*/ 179 w 263"/>
                <a:gd name="T11" fmla="*/ 287 h 263"/>
                <a:gd name="T12" fmla="*/ 165 w 263"/>
                <a:gd name="T13" fmla="*/ 257 h 263"/>
                <a:gd name="T14" fmla="*/ 179 w 263"/>
                <a:gd name="T15" fmla="*/ 228 h 263"/>
                <a:gd name="T16" fmla="*/ 209 w 263"/>
                <a:gd name="T17" fmla="*/ 213 h 263"/>
                <a:gd name="T18" fmla="*/ 227 w 263"/>
                <a:gd name="T19" fmla="*/ 168 h 263"/>
                <a:gd name="T20" fmla="*/ 233 w 263"/>
                <a:gd name="T21" fmla="*/ 137 h 263"/>
                <a:gd name="T22" fmla="*/ 233 w 263"/>
                <a:gd name="T23" fmla="*/ 114 h 263"/>
                <a:gd name="T24" fmla="*/ 221 w 263"/>
                <a:gd name="T25" fmla="*/ 99 h 263"/>
                <a:gd name="T26" fmla="*/ 215 w 263"/>
                <a:gd name="T27" fmla="*/ 77 h 263"/>
                <a:gd name="T28" fmla="*/ 209 w 263"/>
                <a:gd name="T29" fmla="*/ 61 h 263"/>
                <a:gd name="T30" fmla="*/ 253 w 263"/>
                <a:gd name="T31" fmla="*/ 53 h 263"/>
                <a:gd name="T32" fmla="*/ 247 w 263"/>
                <a:gd name="T33" fmla="*/ 30 h 263"/>
                <a:gd name="T34" fmla="*/ 227 w 263"/>
                <a:gd name="T35" fmla="*/ 8 h 263"/>
                <a:gd name="T36" fmla="*/ 165 w 263"/>
                <a:gd name="T37" fmla="*/ 8 h 263"/>
                <a:gd name="T38" fmla="*/ 165 w 263"/>
                <a:gd name="T39" fmla="*/ 46 h 263"/>
                <a:gd name="T40" fmla="*/ 159 w 263"/>
                <a:gd name="T41" fmla="*/ 77 h 263"/>
                <a:gd name="T42" fmla="*/ 153 w 263"/>
                <a:gd name="T43" fmla="*/ 91 h 263"/>
                <a:gd name="T44" fmla="*/ 135 w 263"/>
                <a:gd name="T45" fmla="*/ 137 h 263"/>
                <a:gd name="T46" fmla="*/ 117 w 263"/>
                <a:gd name="T47" fmla="*/ 144 h 263"/>
                <a:gd name="T48" fmla="*/ 97 w 263"/>
                <a:gd name="T49" fmla="*/ 168 h 263"/>
                <a:gd name="T50" fmla="*/ 79 w 263"/>
                <a:gd name="T51" fmla="*/ 190 h 263"/>
                <a:gd name="T52" fmla="*/ 30 w 263"/>
                <a:gd name="T53" fmla="*/ 190 h 263"/>
                <a:gd name="T54" fmla="*/ 0 w 263"/>
                <a:gd name="T55" fmla="*/ 182 h 263"/>
                <a:gd name="T56" fmla="*/ 44 w 263"/>
                <a:gd name="T57" fmla="*/ 221 h 263"/>
                <a:gd name="T58" fmla="*/ 55 w 263"/>
                <a:gd name="T59" fmla="*/ 250 h 263"/>
                <a:gd name="T60" fmla="*/ 38 w 263"/>
                <a:gd name="T61" fmla="*/ 272 h 263"/>
                <a:gd name="T62" fmla="*/ 30 w 263"/>
                <a:gd name="T63" fmla="*/ 295 h 263"/>
                <a:gd name="T64" fmla="*/ 61 w 263"/>
                <a:gd name="T65" fmla="*/ 295 h 263"/>
                <a:gd name="T66" fmla="*/ 91 w 263"/>
                <a:gd name="T67" fmla="*/ 295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6" name="Freeform 4148"/>
            <p:cNvSpPr>
              <a:spLocks/>
            </p:cNvSpPr>
            <p:nvPr/>
          </p:nvSpPr>
          <p:spPr bwMode="auto">
            <a:xfrm>
              <a:off x="2952" y="1904"/>
              <a:ext cx="194" cy="221"/>
            </a:xfrm>
            <a:custGeom>
              <a:avLst/>
              <a:gdLst>
                <a:gd name="T0" fmla="*/ 153 w 191"/>
                <a:gd name="T1" fmla="*/ 91 h 197"/>
                <a:gd name="T2" fmla="*/ 147 w 191"/>
                <a:gd name="T3" fmla="*/ 68 h 197"/>
                <a:gd name="T4" fmla="*/ 135 w 191"/>
                <a:gd name="T5" fmla="*/ 45 h 197"/>
                <a:gd name="T6" fmla="*/ 129 w 191"/>
                <a:gd name="T7" fmla="*/ 45 h 197"/>
                <a:gd name="T8" fmla="*/ 135 w 191"/>
                <a:gd name="T9" fmla="*/ 68 h 197"/>
                <a:gd name="T10" fmla="*/ 147 w 191"/>
                <a:gd name="T11" fmla="*/ 83 h 197"/>
                <a:gd name="T12" fmla="*/ 159 w 191"/>
                <a:gd name="T13" fmla="*/ 120 h 197"/>
                <a:gd name="T14" fmla="*/ 167 w 191"/>
                <a:gd name="T15" fmla="*/ 135 h 197"/>
                <a:gd name="T16" fmla="*/ 179 w 191"/>
                <a:gd name="T17" fmla="*/ 157 h 197"/>
                <a:gd name="T18" fmla="*/ 185 w 191"/>
                <a:gd name="T19" fmla="*/ 173 h 197"/>
                <a:gd name="T20" fmla="*/ 197 w 191"/>
                <a:gd name="T21" fmla="*/ 187 h 197"/>
                <a:gd name="T22" fmla="*/ 197 w 191"/>
                <a:gd name="T23" fmla="*/ 195 h 197"/>
                <a:gd name="T24" fmla="*/ 197 w 191"/>
                <a:gd name="T25" fmla="*/ 210 h 197"/>
                <a:gd name="T26" fmla="*/ 191 w 191"/>
                <a:gd name="T27" fmla="*/ 218 h 197"/>
                <a:gd name="T28" fmla="*/ 185 w 191"/>
                <a:gd name="T29" fmla="*/ 218 h 197"/>
                <a:gd name="T30" fmla="*/ 179 w 191"/>
                <a:gd name="T31" fmla="*/ 233 h 197"/>
                <a:gd name="T32" fmla="*/ 173 w 191"/>
                <a:gd name="T33" fmla="*/ 233 h 197"/>
                <a:gd name="T34" fmla="*/ 167 w 191"/>
                <a:gd name="T35" fmla="*/ 248 h 197"/>
                <a:gd name="T36" fmla="*/ 147 w 191"/>
                <a:gd name="T37" fmla="*/ 240 h 197"/>
                <a:gd name="T38" fmla="*/ 123 w 191"/>
                <a:gd name="T39" fmla="*/ 240 h 197"/>
                <a:gd name="T40" fmla="*/ 123 w 191"/>
                <a:gd name="T41" fmla="*/ 233 h 197"/>
                <a:gd name="T42" fmla="*/ 123 w 191"/>
                <a:gd name="T43" fmla="*/ 240 h 197"/>
                <a:gd name="T44" fmla="*/ 5 w 191"/>
                <a:gd name="T45" fmla="*/ 240 h 197"/>
                <a:gd name="T46" fmla="*/ 5 w 191"/>
                <a:gd name="T47" fmla="*/ 149 h 197"/>
                <a:gd name="T48" fmla="*/ 0 w 191"/>
                <a:gd name="T49" fmla="*/ 96 h 197"/>
                <a:gd name="T50" fmla="*/ 0 w 191"/>
                <a:gd name="T51" fmla="*/ 75 h 197"/>
                <a:gd name="T52" fmla="*/ 0 w 191"/>
                <a:gd name="T53" fmla="*/ 53 h 197"/>
                <a:gd name="T54" fmla="*/ 0 w 191"/>
                <a:gd name="T55" fmla="*/ 30 h 197"/>
                <a:gd name="T56" fmla="*/ 0 w 191"/>
                <a:gd name="T57" fmla="*/ 15 h 197"/>
                <a:gd name="T58" fmla="*/ 0 w 191"/>
                <a:gd name="T59" fmla="*/ 0 h 197"/>
                <a:gd name="T60" fmla="*/ 11 w 191"/>
                <a:gd name="T61" fmla="*/ 0 h 197"/>
                <a:gd name="T62" fmla="*/ 37 w 191"/>
                <a:gd name="T63" fmla="*/ 8 h 197"/>
                <a:gd name="T64" fmla="*/ 67 w 191"/>
                <a:gd name="T65" fmla="*/ 15 h 197"/>
                <a:gd name="T66" fmla="*/ 91 w 191"/>
                <a:gd name="T67" fmla="*/ 8 h 197"/>
                <a:gd name="T68" fmla="*/ 98 w 191"/>
                <a:gd name="T69" fmla="*/ 0 h 197"/>
                <a:gd name="T70" fmla="*/ 98 w 191"/>
                <a:gd name="T71" fmla="*/ 8 h 197"/>
                <a:gd name="T72" fmla="*/ 105 w 191"/>
                <a:gd name="T73" fmla="*/ 0 h 197"/>
                <a:gd name="T74" fmla="*/ 123 w 191"/>
                <a:gd name="T75" fmla="*/ 8 h 197"/>
                <a:gd name="T76" fmla="*/ 123 w 191"/>
                <a:gd name="T77" fmla="*/ 15 h 197"/>
                <a:gd name="T78" fmla="*/ 135 w 191"/>
                <a:gd name="T79" fmla="*/ 15 h 197"/>
                <a:gd name="T80" fmla="*/ 159 w 191"/>
                <a:gd name="T81" fmla="*/ 8 h 197"/>
                <a:gd name="T82" fmla="*/ 173 w 191"/>
                <a:gd name="T83" fmla="*/ 53 h 197"/>
                <a:gd name="T84" fmla="*/ 173 w 191"/>
                <a:gd name="T85" fmla="*/ 75 h 197"/>
                <a:gd name="T86" fmla="*/ 167 w 191"/>
                <a:gd name="T87" fmla="*/ 96 h 197"/>
                <a:gd name="T88" fmla="*/ 153 w 191"/>
                <a:gd name="T89" fmla="*/ 91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7" name="Freeform 4149"/>
            <p:cNvSpPr>
              <a:spLocks/>
            </p:cNvSpPr>
            <p:nvPr/>
          </p:nvSpPr>
          <p:spPr bwMode="auto">
            <a:xfrm>
              <a:off x="3710" y="1817"/>
              <a:ext cx="491" cy="611"/>
            </a:xfrm>
            <a:custGeom>
              <a:avLst/>
              <a:gdLst>
                <a:gd name="T0" fmla="*/ 86 w 485"/>
                <a:gd name="T1" fmla="*/ 22 h 544"/>
                <a:gd name="T2" fmla="*/ 68 w 485"/>
                <a:gd name="T3" fmla="*/ 38 h 544"/>
                <a:gd name="T4" fmla="*/ 80 w 485"/>
                <a:gd name="T5" fmla="*/ 69 h 544"/>
                <a:gd name="T6" fmla="*/ 86 w 485"/>
                <a:gd name="T7" fmla="*/ 99 h 544"/>
                <a:gd name="T8" fmla="*/ 74 w 485"/>
                <a:gd name="T9" fmla="*/ 152 h 544"/>
                <a:gd name="T10" fmla="*/ 30 w 485"/>
                <a:gd name="T11" fmla="*/ 189 h 544"/>
                <a:gd name="T12" fmla="*/ 30 w 485"/>
                <a:gd name="T13" fmla="*/ 226 h 544"/>
                <a:gd name="T14" fmla="*/ 50 w 485"/>
                <a:gd name="T15" fmla="*/ 279 h 544"/>
                <a:gd name="T16" fmla="*/ 12 w 485"/>
                <a:gd name="T17" fmla="*/ 279 h 544"/>
                <a:gd name="T18" fmla="*/ 0 w 485"/>
                <a:gd name="T19" fmla="*/ 294 h 544"/>
                <a:gd name="T20" fmla="*/ 18 w 485"/>
                <a:gd name="T21" fmla="*/ 317 h 544"/>
                <a:gd name="T22" fmla="*/ 30 w 485"/>
                <a:gd name="T23" fmla="*/ 331 h 544"/>
                <a:gd name="T24" fmla="*/ 50 w 485"/>
                <a:gd name="T25" fmla="*/ 370 h 544"/>
                <a:gd name="T26" fmla="*/ 80 w 485"/>
                <a:gd name="T27" fmla="*/ 331 h 544"/>
                <a:gd name="T28" fmla="*/ 80 w 485"/>
                <a:gd name="T29" fmla="*/ 347 h 544"/>
                <a:gd name="T30" fmla="*/ 86 w 485"/>
                <a:gd name="T31" fmla="*/ 362 h 544"/>
                <a:gd name="T32" fmla="*/ 98 w 485"/>
                <a:gd name="T33" fmla="*/ 416 h 544"/>
                <a:gd name="T34" fmla="*/ 110 w 485"/>
                <a:gd name="T35" fmla="*/ 475 h 544"/>
                <a:gd name="T36" fmla="*/ 130 w 485"/>
                <a:gd name="T37" fmla="*/ 536 h 544"/>
                <a:gd name="T38" fmla="*/ 172 w 485"/>
                <a:gd name="T39" fmla="*/ 641 h 544"/>
                <a:gd name="T40" fmla="*/ 196 w 485"/>
                <a:gd name="T41" fmla="*/ 686 h 544"/>
                <a:gd name="T42" fmla="*/ 228 w 485"/>
                <a:gd name="T43" fmla="*/ 656 h 544"/>
                <a:gd name="T44" fmla="*/ 233 w 485"/>
                <a:gd name="T45" fmla="*/ 635 h 544"/>
                <a:gd name="T46" fmla="*/ 233 w 485"/>
                <a:gd name="T47" fmla="*/ 574 h 544"/>
                <a:gd name="T48" fmla="*/ 233 w 485"/>
                <a:gd name="T49" fmla="*/ 505 h 544"/>
                <a:gd name="T50" fmla="*/ 245 w 485"/>
                <a:gd name="T51" fmla="*/ 491 h 544"/>
                <a:gd name="T52" fmla="*/ 269 w 485"/>
                <a:gd name="T53" fmla="*/ 460 h 544"/>
                <a:gd name="T54" fmla="*/ 319 w 485"/>
                <a:gd name="T55" fmla="*/ 400 h 544"/>
                <a:gd name="T56" fmla="*/ 337 w 485"/>
                <a:gd name="T57" fmla="*/ 355 h 544"/>
                <a:gd name="T58" fmla="*/ 367 w 485"/>
                <a:gd name="T59" fmla="*/ 347 h 544"/>
                <a:gd name="T60" fmla="*/ 375 w 485"/>
                <a:gd name="T61" fmla="*/ 339 h 544"/>
                <a:gd name="T62" fmla="*/ 361 w 485"/>
                <a:gd name="T63" fmla="*/ 286 h 544"/>
                <a:gd name="T64" fmla="*/ 361 w 485"/>
                <a:gd name="T65" fmla="*/ 256 h 544"/>
                <a:gd name="T66" fmla="*/ 355 w 485"/>
                <a:gd name="T67" fmla="*/ 234 h 544"/>
                <a:gd name="T68" fmla="*/ 375 w 485"/>
                <a:gd name="T69" fmla="*/ 256 h 544"/>
                <a:gd name="T70" fmla="*/ 423 w 485"/>
                <a:gd name="T71" fmla="*/ 264 h 544"/>
                <a:gd name="T72" fmla="*/ 411 w 485"/>
                <a:gd name="T73" fmla="*/ 309 h 544"/>
                <a:gd name="T74" fmla="*/ 429 w 485"/>
                <a:gd name="T75" fmla="*/ 317 h 544"/>
                <a:gd name="T76" fmla="*/ 441 w 485"/>
                <a:gd name="T77" fmla="*/ 339 h 544"/>
                <a:gd name="T78" fmla="*/ 454 w 485"/>
                <a:gd name="T79" fmla="*/ 294 h 544"/>
                <a:gd name="T80" fmla="*/ 467 w 485"/>
                <a:gd name="T81" fmla="*/ 226 h 544"/>
                <a:gd name="T82" fmla="*/ 491 w 485"/>
                <a:gd name="T83" fmla="*/ 203 h 544"/>
                <a:gd name="T84" fmla="*/ 479 w 485"/>
                <a:gd name="T85" fmla="*/ 174 h 544"/>
                <a:gd name="T86" fmla="*/ 473 w 485"/>
                <a:gd name="T87" fmla="*/ 159 h 544"/>
                <a:gd name="T88" fmla="*/ 441 w 485"/>
                <a:gd name="T89" fmla="*/ 159 h 544"/>
                <a:gd name="T90" fmla="*/ 399 w 485"/>
                <a:gd name="T91" fmla="*/ 195 h 544"/>
                <a:gd name="T92" fmla="*/ 411 w 485"/>
                <a:gd name="T93" fmla="*/ 218 h 544"/>
                <a:gd name="T94" fmla="*/ 355 w 485"/>
                <a:gd name="T95" fmla="*/ 218 h 544"/>
                <a:gd name="T96" fmla="*/ 337 w 485"/>
                <a:gd name="T97" fmla="*/ 189 h 544"/>
                <a:gd name="T98" fmla="*/ 301 w 485"/>
                <a:gd name="T99" fmla="*/ 218 h 544"/>
                <a:gd name="T100" fmla="*/ 257 w 485"/>
                <a:gd name="T101" fmla="*/ 203 h 544"/>
                <a:gd name="T102" fmla="*/ 196 w 485"/>
                <a:gd name="T103" fmla="*/ 166 h 544"/>
                <a:gd name="T104" fmla="*/ 184 w 485"/>
                <a:gd name="T105" fmla="*/ 121 h 544"/>
                <a:gd name="T106" fmla="*/ 148 w 485"/>
                <a:gd name="T107" fmla="*/ 75 h 544"/>
                <a:gd name="T108" fmla="*/ 154 w 485"/>
                <a:gd name="T109" fmla="*/ 45 h 544"/>
                <a:gd name="T110" fmla="*/ 148 w 485"/>
                <a:gd name="T111" fmla="*/ 30 h 544"/>
                <a:gd name="T112" fmla="*/ 142 w 485"/>
                <a:gd name="T113" fmla="*/ 15 h 544"/>
                <a:gd name="T114" fmla="*/ 130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8" name="Freeform 4150"/>
            <p:cNvSpPr>
              <a:spLocks/>
            </p:cNvSpPr>
            <p:nvPr/>
          </p:nvSpPr>
          <p:spPr bwMode="auto">
            <a:xfrm>
              <a:off x="3110" y="1871"/>
              <a:ext cx="18" cy="81"/>
            </a:xfrm>
            <a:custGeom>
              <a:avLst/>
              <a:gdLst>
                <a:gd name="T0" fmla="*/ 12 w 18"/>
                <a:gd name="T1" fmla="*/ 91 h 72"/>
                <a:gd name="T2" fmla="*/ 0 w 18"/>
                <a:gd name="T3" fmla="*/ 46 h 72"/>
                <a:gd name="T4" fmla="*/ 12 w 18"/>
                <a:gd name="T5" fmla="*/ 0 h 72"/>
                <a:gd name="T6" fmla="*/ 18 w 18"/>
                <a:gd name="T7" fmla="*/ 0 h 72"/>
                <a:gd name="T8" fmla="*/ 18 w 18"/>
                <a:gd name="T9" fmla="*/ 8 h 72"/>
                <a:gd name="T10" fmla="*/ 18 w 18"/>
                <a:gd name="T11" fmla="*/ 30 h 72"/>
                <a:gd name="T12" fmla="*/ 18 w 18"/>
                <a:gd name="T13" fmla="*/ 53 h 72"/>
                <a:gd name="T14" fmla="*/ 18 w 18"/>
                <a:gd name="T15" fmla="*/ 69 h 72"/>
                <a:gd name="T16" fmla="*/ 12 w 18"/>
                <a:gd name="T17" fmla="*/ 91 h 72"/>
                <a:gd name="T18" fmla="*/ 12 w 18"/>
                <a:gd name="T19" fmla="*/ 9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21ABBE"/>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9" name="Freeform 4151"/>
            <p:cNvSpPr>
              <a:spLocks/>
            </p:cNvSpPr>
            <p:nvPr/>
          </p:nvSpPr>
          <p:spPr bwMode="auto">
            <a:xfrm>
              <a:off x="3121" y="1864"/>
              <a:ext cx="73" cy="95"/>
            </a:xfrm>
            <a:custGeom>
              <a:avLst/>
              <a:gdLst>
                <a:gd name="T0" fmla="*/ 30 w 72"/>
                <a:gd name="T1" fmla="*/ 31 h 84"/>
                <a:gd name="T2" fmla="*/ 6 w 72"/>
                <a:gd name="T3" fmla="*/ 16 h 84"/>
                <a:gd name="T4" fmla="*/ 6 w 72"/>
                <a:gd name="T5" fmla="*/ 38 h 84"/>
                <a:gd name="T6" fmla="*/ 6 w 72"/>
                <a:gd name="T7" fmla="*/ 61 h 84"/>
                <a:gd name="T8" fmla="*/ 6 w 72"/>
                <a:gd name="T9" fmla="*/ 77 h 84"/>
                <a:gd name="T10" fmla="*/ 0 w 72"/>
                <a:gd name="T11" fmla="*/ 100 h 84"/>
                <a:gd name="T12" fmla="*/ 0 w 72"/>
                <a:gd name="T13" fmla="*/ 100 h 84"/>
                <a:gd name="T14" fmla="*/ 24 w 72"/>
                <a:gd name="T15" fmla="*/ 107 h 84"/>
                <a:gd name="T16" fmla="*/ 30 w 72"/>
                <a:gd name="T17" fmla="*/ 92 h 84"/>
                <a:gd name="T18" fmla="*/ 44 w 72"/>
                <a:gd name="T19" fmla="*/ 85 h 84"/>
                <a:gd name="T20" fmla="*/ 56 w 72"/>
                <a:gd name="T21" fmla="*/ 77 h 84"/>
                <a:gd name="T22" fmla="*/ 30 w 72"/>
                <a:gd name="T23" fmla="*/ 46 h 84"/>
                <a:gd name="T24" fmla="*/ 50 w 72"/>
                <a:gd name="T25" fmla="*/ 38 h 84"/>
                <a:gd name="T26" fmla="*/ 74 w 72"/>
                <a:gd name="T27" fmla="*/ 31 h 84"/>
                <a:gd name="T28" fmla="*/ 62 w 72"/>
                <a:gd name="T29" fmla="*/ 0 h 84"/>
                <a:gd name="T30" fmla="*/ 30 w 72"/>
                <a:gd name="T31" fmla="*/ 31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0" name="Freeform 4152"/>
            <p:cNvSpPr>
              <a:spLocks/>
            </p:cNvSpPr>
            <p:nvPr/>
          </p:nvSpPr>
          <p:spPr bwMode="auto">
            <a:xfrm>
              <a:off x="3438" y="2052"/>
              <a:ext cx="133" cy="188"/>
            </a:xfrm>
            <a:custGeom>
              <a:avLst/>
              <a:gdLst>
                <a:gd name="T0" fmla="*/ 134 w 132"/>
                <a:gd name="T1" fmla="*/ 67 h 168"/>
                <a:gd name="T2" fmla="*/ 116 w 132"/>
                <a:gd name="T3" fmla="*/ 53 h 168"/>
                <a:gd name="T4" fmla="*/ 104 w 132"/>
                <a:gd name="T5" fmla="*/ 38 h 168"/>
                <a:gd name="T6" fmla="*/ 92 w 132"/>
                <a:gd name="T7" fmla="*/ 30 h 168"/>
                <a:gd name="T8" fmla="*/ 74 w 132"/>
                <a:gd name="T9" fmla="*/ 22 h 168"/>
                <a:gd name="T10" fmla="*/ 68 w 132"/>
                <a:gd name="T11" fmla="*/ 0 h 168"/>
                <a:gd name="T12" fmla="*/ 60 w 132"/>
                <a:gd name="T13" fmla="*/ 8 h 168"/>
                <a:gd name="T14" fmla="*/ 60 w 132"/>
                <a:gd name="T15" fmla="*/ 0 h 168"/>
                <a:gd name="T16" fmla="*/ 60 w 132"/>
                <a:gd name="T17" fmla="*/ 22 h 168"/>
                <a:gd name="T18" fmla="*/ 54 w 132"/>
                <a:gd name="T19" fmla="*/ 30 h 168"/>
                <a:gd name="T20" fmla="*/ 48 w 132"/>
                <a:gd name="T21" fmla="*/ 60 h 168"/>
                <a:gd name="T22" fmla="*/ 60 w 132"/>
                <a:gd name="T23" fmla="*/ 75 h 168"/>
                <a:gd name="T24" fmla="*/ 54 w 132"/>
                <a:gd name="T25" fmla="*/ 97 h 168"/>
                <a:gd name="T26" fmla="*/ 48 w 132"/>
                <a:gd name="T27" fmla="*/ 128 h 168"/>
                <a:gd name="T28" fmla="*/ 36 w 132"/>
                <a:gd name="T29" fmla="*/ 135 h 168"/>
                <a:gd name="T30" fmla="*/ 24 w 132"/>
                <a:gd name="T31" fmla="*/ 135 h 168"/>
                <a:gd name="T32" fmla="*/ 0 w 132"/>
                <a:gd name="T33" fmla="*/ 150 h 168"/>
                <a:gd name="T34" fmla="*/ 0 w 132"/>
                <a:gd name="T35" fmla="*/ 158 h 168"/>
                <a:gd name="T36" fmla="*/ 12 w 132"/>
                <a:gd name="T37" fmla="*/ 188 h 168"/>
                <a:gd name="T38" fmla="*/ 24 w 132"/>
                <a:gd name="T39" fmla="*/ 210 h 168"/>
                <a:gd name="T40" fmla="*/ 36 w 132"/>
                <a:gd name="T41" fmla="*/ 203 h 168"/>
                <a:gd name="T42" fmla="*/ 48 w 132"/>
                <a:gd name="T43" fmla="*/ 203 h 168"/>
                <a:gd name="T44" fmla="*/ 60 w 132"/>
                <a:gd name="T45" fmla="*/ 188 h 168"/>
                <a:gd name="T46" fmla="*/ 68 w 132"/>
                <a:gd name="T47" fmla="*/ 180 h 168"/>
                <a:gd name="T48" fmla="*/ 80 w 132"/>
                <a:gd name="T49" fmla="*/ 172 h 168"/>
                <a:gd name="T50" fmla="*/ 92 w 132"/>
                <a:gd name="T51" fmla="*/ 150 h 168"/>
                <a:gd name="T52" fmla="*/ 104 w 132"/>
                <a:gd name="T53" fmla="*/ 143 h 168"/>
                <a:gd name="T54" fmla="*/ 104 w 132"/>
                <a:gd name="T55" fmla="*/ 120 h 168"/>
                <a:gd name="T56" fmla="*/ 110 w 132"/>
                <a:gd name="T57" fmla="*/ 113 h 168"/>
                <a:gd name="T58" fmla="*/ 110 w 132"/>
                <a:gd name="T59" fmla="*/ 113 h 168"/>
                <a:gd name="T60" fmla="*/ 122 w 132"/>
                <a:gd name="T61" fmla="*/ 91 h 168"/>
                <a:gd name="T62" fmla="*/ 134 w 132"/>
                <a:gd name="T63" fmla="*/ 6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1" name="Freeform 4153"/>
            <p:cNvSpPr>
              <a:spLocks/>
            </p:cNvSpPr>
            <p:nvPr/>
          </p:nvSpPr>
          <p:spPr bwMode="auto">
            <a:xfrm>
              <a:off x="3497" y="2025"/>
              <a:ext cx="1" cy="14"/>
            </a:xfrm>
            <a:custGeom>
              <a:avLst/>
              <a:gdLst>
                <a:gd name="T0" fmla="*/ 0 w 1"/>
                <a:gd name="T1" fmla="*/ 0 h 12"/>
                <a:gd name="T2" fmla="*/ 0 w 1"/>
                <a:gd name="T3" fmla="*/ 8 h 12"/>
                <a:gd name="T4" fmla="*/ 0 w 1"/>
                <a:gd name="T5" fmla="*/ 16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2" name="Freeform 4154"/>
            <p:cNvSpPr>
              <a:spLocks/>
            </p:cNvSpPr>
            <p:nvPr/>
          </p:nvSpPr>
          <p:spPr bwMode="auto">
            <a:xfrm>
              <a:off x="3121" y="1891"/>
              <a:ext cx="376" cy="370"/>
            </a:xfrm>
            <a:custGeom>
              <a:avLst/>
              <a:gdLst>
                <a:gd name="T0" fmla="*/ 86 w 371"/>
                <a:gd name="T1" fmla="*/ 250 h 329"/>
                <a:gd name="T2" fmla="*/ 62 w 371"/>
                <a:gd name="T3" fmla="*/ 196 h 329"/>
                <a:gd name="T4" fmla="*/ 36 w 371"/>
                <a:gd name="T5" fmla="*/ 159 h 329"/>
                <a:gd name="T6" fmla="*/ 0 w 371"/>
                <a:gd name="T7" fmla="*/ 106 h 329"/>
                <a:gd name="T8" fmla="*/ 24 w 371"/>
                <a:gd name="T9" fmla="*/ 75 h 329"/>
                <a:gd name="T10" fmla="*/ 44 w 371"/>
                <a:gd name="T11" fmla="*/ 53 h 329"/>
                <a:gd name="T12" fmla="*/ 30 w 371"/>
                <a:gd name="T13" fmla="*/ 15 h 329"/>
                <a:gd name="T14" fmla="*/ 74 w 371"/>
                <a:gd name="T15" fmla="*/ 0 h 329"/>
                <a:gd name="T16" fmla="*/ 104 w 371"/>
                <a:gd name="T17" fmla="*/ 15 h 329"/>
                <a:gd name="T18" fmla="*/ 142 w 371"/>
                <a:gd name="T19" fmla="*/ 38 h 329"/>
                <a:gd name="T20" fmla="*/ 171 w 371"/>
                <a:gd name="T21" fmla="*/ 75 h 329"/>
                <a:gd name="T22" fmla="*/ 221 w 371"/>
                <a:gd name="T23" fmla="*/ 83 h 329"/>
                <a:gd name="T24" fmla="*/ 239 w 371"/>
                <a:gd name="T25" fmla="*/ 91 h 329"/>
                <a:gd name="T26" fmla="*/ 257 w 371"/>
                <a:gd name="T27" fmla="*/ 120 h 329"/>
                <a:gd name="T28" fmla="*/ 277 w 371"/>
                <a:gd name="T29" fmla="*/ 151 h 329"/>
                <a:gd name="T30" fmla="*/ 289 w 371"/>
                <a:gd name="T31" fmla="*/ 189 h 329"/>
                <a:gd name="T32" fmla="*/ 295 w 371"/>
                <a:gd name="T33" fmla="*/ 189 h 329"/>
                <a:gd name="T34" fmla="*/ 301 w 371"/>
                <a:gd name="T35" fmla="*/ 196 h 329"/>
                <a:gd name="T36" fmla="*/ 301 w 371"/>
                <a:gd name="T37" fmla="*/ 204 h 329"/>
                <a:gd name="T38" fmla="*/ 313 w 371"/>
                <a:gd name="T39" fmla="*/ 234 h 329"/>
                <a:gd name="T40" fmla="*/ 369 w 371"/>
                <a:gd name="T41" fmla="*/ 242 h 329"/>
                <a:gd name="T42" fmla="*/ 381 w 371"/>
                <a:gd name="T43" fmla="*/ 256 h 329"/>
                <a:gd name="T44" fmla="*/ 369 w 371"/>
                <a:gd name="T45" fmla="*/ 310 h 329"/>
                <a:gd name="T46" fmla="*/ 345 w 371"/>
                <a:gd name="T47" fmla="*/ 317 h 329"/>
                <a:gd name="T48" fmla="*/ 307 w 371"/>
                <a:gd name="T49" fmla="*/ 341 h 329"/>
                <a:gd name="T50" fmla="*/ 264 w 371"/>
                <a:gd name="T51" fmla="*/ 348 h 329"/>
                <a:gd name="T52" fmla="*/ 245 w 371"/>
                <a:gd name="T53" fmla="*/ 386 h 329"/>
                <a:gd name="T54" fmla="*/ 221 w 371"/>
                <a:gd name="T55" fmla="*/ 416 h 329"/>
                <a:gd name="T56" fmla="*/ 203 w 371"/>
                <a:gd name="T57" fmla="*/ 386 h 329"/>
                <a:gd name="T58" fmla="*/ 165 w 371"/>
                <a:gd name="T59" fmla="*/ 371 h 329"/>
                <a:gd name="T60" fmla="*/ 160 w 371"/>
                <a:gd name="T61" fmla="*/ 401 h 329"/>
                <a:gd name="T62" fmla="*/ 142 w 371"/>
                <a:gd name="T63" fmla="*/ 363 h 329"/>
                <a:gd name="T64" fmla="*/ 110 w 371"/>
                <a:gd name="T65" fmla="*/ 303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3" name="Freeform 4155"/>
            <p:cNvSpPr>
              <a:spLocks/>
            </p:cNvSpPr>
            <p:nvPr/>
          </p:nvSpPr>
          <p:spPr bwMode="auto">
            <a:xfrm>
              <a:off x="3419" y="2032"/>
              <a:ext cx="85" cy="74"/>
            </a:xfrm>
            <a:custGeom>
              <a:avLst/>
              <a:gdLst>
                <a:gd name="T0" fmla="*/ 0 w 84"/>
                <a:gd name="T1" fmla="*/ 45 h 66"/>
                <a:gd name="T2" fmla="*/ 6 w 84"/>
                <a:gd name="T3" fmla="*/ 53 h 66"/>
                <a:gd name="T4" fmla="*/ 12 w 84"/>
                <a:gd name="T5" fmla="*/ 75 h 66"/>
                <a:gd name="T6" fmla="*/ 36 w 84"/>
                <a:gd name="T7" fmla="*/ 75 h 66"/>
                <a:gd name="T8" fmla="*/ 68 w 84"/>
                <a:gd name="T9" fmla="*/ 83 h 66"/>
                <a:gd name="T10" fmla="*/ 68 w 84"/>
                <a:gd name="T11" fmla="*/ 83 h 66"/>
                <a:gd name="T12" fmla="*/ 74 w 84"/>
                <a:gd name="T13" fmla="*/ 53 h 66"/>
                <a:gd name="T14" fmla="*/ 80 w 84"/>
                <a:gd name="T15" fmla="*/ 45 h 66"/>
                <a:gd name="T16" fmla="*/ 80 w 84"/>
                <a:gd name="T17" fmla="*/ 22 h 66"/>
                <a:gd name="T18" fmla="*/ 80 w 84"/>
                <a:gd name="T19" fmla="*/ 30 h 66"/>
                <a:gd name="T20" fmla="*/ 86 w 84"/>
                <a:gd name="T21" fmla="*/ 22 h 66"/>
                <a:gd name="T22" fmla="*/ 80 w 84"/>
                <a:gd name="T23" fmla="*/ 8 h 66"/>
                <a:gd name="T24" fmla="*/ 80 w 84"/>
                <a:gd name="T25" fmla="*/ 0 h 66"/>
                <a:gd name="T26" fmla="*/ 62 w 84"/>
                <a:gd name="T27" fmla="*/ 22 h 66"/>
                <a:gd name="T28" fmla="*/ 44 w 84"/>
                <a:gd name="T29" fmla="*/ 45 h 66"/>
                <a:gd name="T30" fmla="*/ 18 w 84"/>
                <a:gd name="T31" fmla="*/ 45 h 66"/>
                <a:gd name="T32" fmla="*/ 6 w 84"/>
                <a:gd name="T33" fmla="*/ 45 h 66"/>
                <a:gd name="T34" fmla="*/ 0 w 84"/>
                <a:gd name="T35" fmla="*/ 38 h 66"/>
                <a:gd name="T36" fmla="*/ 0 w 84"/>
                <a:gd name="T37" fmla="*/ 45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4" name="Freeform 4156"/>
            <p:cNvSpPr>
              <a:spLocks/>
            </p:cNvSpPr>
            <p:nvPr/>
          </p:nvSpPr>
          <p:spPr bwMode="auto">
            <a:xfrm>
              <a:off x="3280" y="2186"/>
              <a:ext cx="181" cy="142"/>
            </a:xfrm>
            <a:custGeom>
              <a:avLst/>
              <a:gdLst>
                <a:gd name="T0" fmla="*/ 5 w 179"/>
                <a:gd name="T1" fmla="*/ 61 h 126"/>
                <a:gd name="T2" fmla="*/ 0 w 179"/>
                <a:gd name="T3" fmla="*/ 69 h 126"/>
                <a:gd name="T4" fmla="*/ 0 w 179"/>
                <a:gd name="T5" fmla="*/ 99 h 126"/>
                <a:gd name="T6" fmla="*/ 5 w 179"/>
                <a:gd name="T7" fmla="*/ 130 h 126"/>
                <a:gd name="T8" fmla="*/ 11 w 179"/>
                <a:gd name="T9" fmla="*/ 160 h 126"/>
                <a:gd name="T10" fmla="*/ 35 w 179"/>
                <a:gd name="T11" fmla="*/ 160 h 126"/>
                <a:gd name="T12" fmla="*/ 61 w 179"/>
                <a:gd name="T13" fmla="*/ 144 h 126"/>
                <a:gd name="T14" fmla="*/ 97 w 179"/>
                <a:gd name="T15" fmla="*/ 130 h 126"/>
                <a:gd name="T16" fmla="*/ 109 w 179"/>
                <a:gd name="T17" fmla="*/ 122 h 126"/>
                <a:gd name="T18" fmla="*/ 121 w 179"/>
                <a:gd name="T19" fmla="*/ 114 h 126"/>
                <a:gd name="T20" fmla="*/ 141 w 179"/>
                <a:gd name="T21" fmla="*/ 99 h 126"/>
                <a:gd name="T22" fmla="*/ 153 w 179"/>
                <a:gd name="T23" fmla="*/ 91 h 126"/>
                <a:gd name="T24" fmla="*/ 165 w 179"/>
                <a:gd name="T25" fmla="*/ 83 h 126"/>
                <a:gd name="T26" fmla="*/ 165 w 179"/>
                <a:gd name="T27" fmla="*/ 77 h 126"/>
                <a:gd name="T28" fmla="*/ 183 w 179"/>
                <a:gd name="T29" fmla="*/ 61 h 126"/>
                <a:gd name="T30" fmla="*/ 171 w 179"/>
                <a:gd name="T31" fmla="*/ 38 h 126"/>
                <a:gd name="T32" fmla="*/ 159 w 179"/>
                <a:gd name="T33" fmla="*/ 8 h 126"/>
                <a:gd name="T34" fmla="*/ 159 w 179"/>
                <a:gd name="T35" fmla="*/ 0 h 126"/>
                <a:gd name="T36" fmla="*/ 147 w 179"/>
                <a:gd name="T37" fmla="*/ 8 h 126"/>
                <a:gd name="T38" fmla="*/ 127 w 179"/>
                <a:gd name="T39" fmla="*/ 8 h 126"/>
                <a:gd name="T40" fmla="*/ 103 w 179"/>
                <a:gd name="T41" fmla="*/ 16 h 126"/>
                <a:gd name="T42" fmla="*/ 91 w 179"/>
                <a:gd name="T43" fmla="*/ 38 h 126"/>
                <a:gd name="T44" fmla="*/ 85 w 179"/>
                <a:gd name="T45" fmla="*/ 53 h 126"/>
                <a:gd name="T46" fmla="*/ 73 w 179"/>
                <a:gd name="T47" fmla="*/ 69 h 126"/>
                <a:gd name="T48" fmla="*/ 61 w 179"/>
                <a:gd name="T49" fmla="*/ 83 h 126"/>
                <a:gd name="T50" fmla="*/ 61 w 179"/>
                <a:gd name="T51" fmla="*/ 61 h 126"/>
                <a:gd name="T52" fmla="*/ 41 w 179"/>
                <a:gd name="T53" fmla="*/ 53 h 126"/>
                <a:gd name="T54" fmla="*/ 29 w 179"/>
                <a:gd name="T55" fmla="*/ 38 h 126"/>
                <a:gd name="T56" fmla="*/ 5 w 179"/>
                <a:gd name="T57" fmla="*/ 38 h 126"/>
                <a:gd name="T58" fmla="*/ 5 w 179"/>
                <a:gd name="T59" fmla="*/ 61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5" name="Freeform 4157"/>
            <p:cNvSpPr>
              <a:spLocks/>
            </p:cNvSpPr>
            <p:nvPr/>
          </p:nvSpPr>
          <p:spPr bwMode="auto">
            <a:xfrm>
              <a:off x="3940" y="2395"/>
              <a:ext cx="43" cy="81"/>
            </a:xfrm>
            <a:custGeom>
              <a:avLst/>
              <a:gdLst>
                <a:gd name="T0" fmla="*/ 12 w 42"/>
                <a:gd name="T1" fmla="*/ 0 h 72"/>
                <a:gd name="T2" fmla="*/ 18 w 42"/>
                <a:gd name="T3" fmla="*/ 16 h 72"/>
                <a:gd name="T4" fmla="*/ 26 w 42"/>
                <a:gd name="T5" fmla="*/ 30 h 72"/>
                <a:gd name="T6" fmla="*/ 38 w 42"/>
                <a:gd name="T7" fmla="*/ 46 h 72"/>
                <a:gd name="T8" fmla="*/ 44 w 42"/>
                <a:gd name="T9" fmla="*/ 69 h 72"/>
                <a:gd name="T10" fmla="*/ 32 w 42"/>
                <a:gd name="T11" fmla="*/ 91 h 72"/>
                <a:gd name="T12" fmla="*/ 12 w 42"/>
                <a:gd name="T13" fmla="*/ 91 h 72"/>
                <a:gd name="T14" fmla="*/ 6 w 42"/>
                <a:gd name="T15" fmla="*/ 61 h 72"/>
                <a:gd name="T16" fmla="*/ 0 w 42"/>
                <a:gd name="T17" fmla="*/ 38 h 72"/>
                <a:gd name="T18" fmla="*/ 6 w 42"/>
                <a:gd name="T19" fmla="*/ 38 h 72"/>
                <a:gd name="T20" fmla="*/ 6 w 42"/>
                <a:gd name="T21" fmla="*/ 23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6" name="Freeform 4158"/>
            <p:cNvSpPr>
              <a:spLocks/>
            </p:cNvSpPr>
            <p:nvPr/>
          </p:nvSpPr>
          <p:spPr bwMode="auto">
            <a:xfrm>
              <a:off x="3042" y="2638"/>
              <a:ext cx="31" cy="34"/>
            </a:xfrm>
            <a:custGeom>
              <a:avLst/>
              <a:gdLst>
                <a:gd name="T0" fmla="*/ 12 w 30"/>
                <a:gd name="T1" fmla="*/ 8 h 30"/>
                <a:gd name="T2" fmla="*/ 0 w 30"/>
                <a:gd name="T3" fmla="*/ 23 h 30"/>
                <a:gd name="T4" fmla="*/ 0 w 30"/>
                <a:gd name="T5" fmla="*/ 39 h 30"/>
                <a:gd name="T6" fmla="*/ 0 w 30"/>
                <a:gd name="T7" fmla="*/ 39 h 30"/>
                <a:gd name="T8" fmla="*/ 12 w 30"/>
                <a:gd name="T9" fmla="*/ 39 h 30"/>
                <a:gd name="T10" fmla="*/ 20 w 30"/>
                <a:gd name="T11" fmla="*/ 31 h 30"/>
                <a:gd name="T12" fmla="*/ 26 w 30"/>
                <a:gd name="T13" fmla="*/ 31 h 30"/>
                <a:gd name="T14" fmla="*/ 32 w 30"/>
                <a:gd name="T15" fmla="*/ 31 h 30"/>
                <a:gd name="T16" fmla="*/ 26 w 30"/>
                <a:gd name="T17" fmla="*/ 0 h 30"/>
                <a:gd name="T18" fmla="*/ 12 w 30"/>
                <a:gd name="T19" fmla="*/ 8 h 30"/>
                <a:gd name="T20" fmla="*/ 12 w 30"/>
                <a:gd name="T21" fmla="*/ 8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7" name="Rectangle 4159"/>
            <p:cNvSpPr>
              <a:spLocks noChangeArrowheads="1"/>
            </p:cNvSpPr>
            <p:nvPr/>
          </p:nvSpPr>
          <p:spPr bwMode="auto">
            <a:xfrm>
              <a:off x="3837" y="2570"/>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08" name="Rectangle 4160"/>
            <p:cNvSpPr>
              <a:spLocks noChangeArrowheads="1"/>
            </p:cNvSpPr>
            <p:nvPr/>
          </p:nvSpPr>
          <p:spPr bwMode="auto">
            <a:xfrm>
              <a:off x="3844" y="2618"/>
              <a:ext cx="0" cy="6"/>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09" name="Rectangle 4161"/>
            <p:cNvSpPr>
              <a:spLocks noChangeArrowheads="1"/>
            </p:cNvSpPr>
            <p:nvPr/>
          </p:nvSpPr>
          <p:spPr bwMode="auto">
            <a:xfrm>
              <a:off x="3837" y="2611"/>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10" name="Freeform 4162"/>
            <p:cNvSpPr>
              <a:spLocks/>
            </p:cNvSpPr>
            <p:nvPr/>
          </p:nvSpPr>
          <p:spPr bwMode="auto">
            <a:xfrm>
              <a:off x="3832" y="2624"/>
              <a:ext cx="1" cy="7"/>
            </a:xfrm>
            <a:custGeom>
              <a:avLst/>
              <a:gdLst>
                <a:gd name="T0" fmla="*/ 0 w 1"/>
                <a:gd name="T1" fmla="*/ 0 h 6"/>
                <a:gd name="T2" fmla="*/ 0 w 1"/>
                <a:gd name="T3" fmla="*/ 8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11" name="Rectangle 4163"/>
            <p:cNvSpPr>
              <a:spLocks noChangeArrowheads="1"/>
            </p:cNvSpPr>
            <p:nvPr/>
          </p:nvSpPr>
          <p:spPr bwMode="auto">
            <a:xfrm>
              <a:off x="3832" y="2631"/>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12" name="Freeform 4164"/>
            <p:cNvSpPr>
              <a:spLocks/>
            </p:cNvSpPr>
            <p:nvPr/>
          </p:nvSpPr>
          <p:spPr bwMode="auto">
            <a:xfrm>
              <a:off x="3832" y="2482"/>
              <a:ext cx="1" cy="7"/>
            </a:xfrm>
            <a:custGeom>
              <a:avLst/>
              <a:gdLst>
                <a:gd name="T0" fmla="*/ 0 w 1"/>
                <a:gd name="T1" fmla="*/ 8 h 6"/>
                <a:gd name="T2" fmla="*/ 0 w 1"/>
                <a:gd name="T3" fmla="*/ 0 h 6"/>
                <a:gd name="T4" fmla="*/ 0 w 1"/>
                <a:gd name="T5" fmla="*/ 8 h 6"/>
                <a:gd name="T6" fmla="*/ 0 w 1"/>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13" name="Rectangle 4165"/>
            <p:cNvSpPr>
              <a:spLocks noChangeArrowheads="1"/>
            </p:cNvSpPr>
            <p:nvPr/>
          </p:nvSpPr>
          <p:spPr bwMode="auto">
            <a:xfrm>
              <a:off x="3837" y="2624"/>
              <a:ext cx="0" cy="7"/>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14" name="Rectangle 4166"/>
            <p:cNvSpPr>
              <a:spLocks noChangeArrowheads="1"/>
            </p:cNvSpPr>
            <p:nvPr/>
          </p:nvSpPr>
          <p:spPr bwMode="auto">
            <a:xfrm>
              <a:off x="3844" y="2564"/>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15" name="Rectangle 4167"/>
            <p:cNvSpPr>
              <a:spLocks noChangeArrowheads="1"/>
            </p:cNvSpPr>
            <p:nvPr/>
          </p:nvSpPr>
          <p:spPr bwMode="auto">
            <a:xfrm>
              <a:off x="3825" y="2455"/>
              <a:ext cx="7"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16" name="Freeform 4168"/>
            <p:cNvSpPr>
              <a:spLocks/>
            </p:cNvSpPr>
            <p:nvPr/>
          </p:nvSpPr>
          <p:spPr bwMode="auto">
            <a:xfrm>
              <a:off x="3832" y="2570"/>
              <a:ext cx="5" cy="7"/>
            </a:xfrm>
            <a:custGeom>
              <a:avLst/>
              <a:gdLst>
                <a:gd name="T0" fmla="*/ 4 w 6"/>
                <a:gd name="T1" fmla="*/ 0 h 6"/>
                <a:gd name="T2" fmla="*/ 4 w 6"/>
                <a:gd name="T3" fmla="*/ 0 h 6"/>
                <a:gd name="T4" fmla="*/ 0 w 6"/>
                <a:gd name="T5" fmla="*/ 8 h 6"/>
                <a:gd name="T6" fmla="*/ 4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17" name="Freeform 4169"/>
            <p:cNvSpPr>
              <a:spLocks/>
            </p:cNvSpPr>
            <p:nvPr/>
          </p:nvSpPr>
          <p:spPr bwMode="auto">
            <a:xfrm>
              <a:off x="3837" y="2557"/>
              <a:ext cx="2" cy="7"/>
            </a:xfrm>
            <a:custGeom>
              <a:avLst/>
              <a:gdLst>
                <a:gd name="T0" fmla="*/ 0 w 2"/>
                <a:gd name="T1" fmla="*/ 8 h 6"/>
                <a:gd name="T2" fmla="*/ 0 w 2"/>
                <a:gd name="T3" fmla="*/ 0 h 6"/>
                <a:gd name="T4" fmla="*/ 0 w 2"/>
                <a:gd name="T5" fmla="*/ 8 h 6"/>
                <a:gd name="T6" fmla="*/ 0 w 2"/>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18" name="Freeform 4170"/>
            <p:cNvSpPr>
              <a:spLocks/>
            </p:cNvSpPr>
            <p:nvPr/>
          </p:nvSpPr>
          <p:spPr bwMode="auto">
            <a:xfrm>
              <a:off x="3837" y="2482"/>
              <a:ext cx="2" cy="7"/>
            </a:xfrm>
            <a:custGeom>
              <a:avLst/>
              <a:gdLst>
                <a:gd name="T0" fmla="*/ 0 w 2"/>
                <a:gd name="T1" fmla="*/ 0 h 6"/>
                <a:gd name="T2" fmla="*/ 0 w 2"/>
                <a:gd name="T3" fmla="*/ 0 h 6"/>
                <a:gd name="T4" fmla="*/ 0 w 2"/>
                <a:gd name="T5" fmla="*/ 8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19" name="Freeform 4171"/>
            <p:cNvSpPr>
              <a:spLocks/>
            </p:cNvSpPr>
            <p:nvPr/>
          </p:nvSpPr>
          <p:spPr bwMode="auto">
            <a:xfrm>
              <a:off x="3825" y="2462"/>
              <a:ext cx="7" cy="1"/>
            </a:xfrm>
            <a:custGeom>
              <a:avLst/>
              <a:gdLst>
                <a:gd name="T0" fmla="*/ 8 w 6"/>
                <a:gd name="T1" fmla="*/ 0 h 1"/>
                <a:gd name="T2" fmla="*/ 8 w 6"/>
                <a:gd name="T3" fmla="*/ 0 h 1"/>
                <a:gd name="T4" fmla="*/ 0 w 6"/>
                <a:gd name="T5" fmla="*/ 0 h 1"/>
                <a:gd name="T6" fmla="*/ 8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20" name="Rectangle 4172"/>
            <p:cNvSpPr>
              <a:spLocks noChangeArrowheads="1"/>
            </p:cNvSpPr>
            <p:nvPr/>
          </p:nvSpPr>
          <p:spPr bwMode="auto">
            <a:xfrm>
              <a:off x="3825" y="2550"/>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1" name="Rectangle 4173"/>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2" name="Rectangle 4174"/>
            <p:cNvSpPr>
              <a:spLocks noChangeArrowheads="1"/>
            </p:cNvSpPr>
            <p:nvPr/>
          </p:nvSpPr>
          <p:spPr bwMode="auto">
            <a:xfrm>
              <a:off x="3837" y="2543"/>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3" name="Rectangle 4175"/>
            <p:cNvSpPr>
              <a:spLocks noChangeArrowheads="1"/>
            </p:cNvSpPr>
            <p:nvPr/>
          </p:nvSpPr>
          <p:spPr bwMode="auto">
            <a:xfrm>
              <a:off x="3837" y="2597"/>
              <a:ext cx="0" cy="7"/>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4" name="Rectangle 4176"/>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5" name="Rectangle 4177"/>
            <p:cNvSpPr>
              <a:spLocks noChangeArrowheads="1"/>
            </p:cNvSpPr>
            <p:nvPr/>
          </p:nvSpPr>
          <p:spPr bwMode="auto">
            <a:xfrm>
              <a:off x="3837" y="2557"/>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6" name="Rectangle 4178"/>
            <p:cNvSpPr>
              <a:spLocks noChangeArrowheads="1"/>
            </p:cNvSpPr>
            <p:nvPr/>
          </p:nvSpPr>
          <p:spPr bwMode="auto">
            <a:xfrm>
              <a:off x="3837" y="2509"/>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7" name="Rectangle 4179"/>
            <p:cNvSpPr>
              <a:spLocks noChangeArrowheads="1"/>
            </p:cNvSpPr>
            <p:nvPr/>
          </p:nvSpPr>
          <p:spPr bwMode="auto">
            <a:xfrm>
              <a:off x="3511" y="2719"/>
              <a:ext cx="6"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8" name="Freeform 4180"/>
            <p:cNvSpPr>
              <a:spLocks/>
            </p:cNvSpPr>
            <p:nvPr/>
          </p:nvSpPr>
          <p:spPr bwMode="auto">
            <a:xfrm>
              <a:off x="3346" y="2819"/>
              <a:ext cx="6" cy="7"/>
            </a:xfrm>
            <a:custGeom>
              <a:avLst/>
              <a:gdLst>
                <a:gd name="T0" fmla="*/ 6 w 6"/>
                <a:gd name="T1" fmla="*/ 8 h 6"/>
                <a:gd name="T2" fmla="*/ 6 w 6"/>
                <a:gd name="T3" fmla="*/ 0 h 6"/>
                <a:gd name="T4" fmla="*/ 0 w 6"/>
                <a:gd name="T5" fmla="*/ 8 h 6"/>
                <a:gd name="T6" fmla="*/ 6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29" name="Rectangle 4181"/>
            <p:cNvSpPr>
              <a:spLocks noChangeArrowheads="1"/>
            </p:cNvSpPr>
            <p:nvPr/>
          </p:nvSpPr>
          <p:spPr bwMode="auto">
            <a:xfrm>
              <a:off x="3401" y="2025"/>
              <a:ext cx="0" cy="7"/>
            </a:xfrm>
            <a:prstGeom prst="rect">
              <a:avLst/>
            </a:prstGeom>
            <a:solidFill>
              <a:srgbClr val="21ACBF"/>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30" name="Freeform 4182"/>
            <p:cNvSpPr>
              <a:spLocks/>
            </p:cNvSpPr>
            <p:nvPr/>
          </p:nvSpPr>
          <p:spPr bwMode="auto">
            <a:xfrm>
              <a:off x="2764" y="2086"/>
              <a:ext cx="183" cy="356"/>
            </a:xfrm>
            <a:custGeom>
              <a:avLst/>
              <a:gdLst>
                <a:gd name="T0" fmla="*/ 186 w 180"/>
                <a:gd name="T1" fmla="*/ 99 h 317"/>
                <a:gd name="T2" fmla="*/ 168 w 180"/>
                <a:gd name="T3" fmla="*/ 91 h 317"/>
                <a:gd name="T4" fmla="*/ 130 w 180"/>
                <a:gd name="T5" fmla="*/ 61 h 317"/>
                <a:gd name="T6" fmla="*/ 112 w 180"/>
                <a:gd name="T7" fmla="*/ 53 h 317"/>
                <a:gd name="T8" fmla="*/ 94 w 180"/>
                <a:gd name="T9" fmla="*/ 38 h 317"/>
                <a:gd name="T10" fmla="*/ 56 w 180"/>
                <a:gd name="T11" fmla="*/ 15 h 317"/>
                <a:gd name="T12" fmla="*/ 38 w 180"/>
                <a:gd name="T13" fmla="*/ 0 h 317"/>
                <a:gd name="T14" fmla="*/ 24 w 180"/>
                <a:gd name="T15" fmla="*/ 15 h 317"/>
                <a:gd name="T16" fmla="*/ 24 w 180"/>
                <a:gd name="T17" fmla="*/ 30 h 317"/>
                <a:gd name="T18" fmla="*/ 24 w 180"/>
                <a:gd name="T19" fmla="*/ 53 h 317"/>
                <a:gd name="T20" fmla="*/ 44 w 180"/>
                <a:gd name="T21" fmla="*/ 75 h 317"/>
                <a:gd name="T22" fmla="*/ 38 w 180"/>
                <a:gd name="T23" fmla="*/ 91 h 317"/>
                <a:gd name="T24" fmla="*/ 38 w 180"/>
                <a:gd name="T25" fmla="*/ 106 h 317"/>
                <a:gd name="T26" fmla="*/ 38 w 180"/>
                <a:gd name="T27" fmla="*/ 129 h 317"/>
                <a:gd name="T28" fmla="*/ 32 w 180"/>
                <a:gd name="T29" fmla="*/ 166 h 317"/>
                <a:gd name="T30" fmla="*/ 24 w 180"/>
                <a:gd name="T31" fmla="*/ 182 h 317"/>
                <a:gd name="T32" fmla="*/ 18 w 180"/>
                <a:gd name="T33" fmla="*/ 197 h 317"/>
                <a:gd name="T34" fmla="*/ 6 w 180"/>
                <a:gd name="T35" fmla="*/ 212 h 317"/>
                <a:gd name="T36" fmla="*/ 0 w 180"/>
                <a:gd name="T37" fmla="*/ 227 h 317"/>
                <a:gd name="T38" fmla="*/ 0 w 180"/>
                <a:gd name="T39" fmla="*/ 249 h 317"/>
                <a:gd name="T40" fmla="*/ 12 w 180"/>
                <a:gd name="T41" fmla="*/ 265 h 317"/>
                <a:gd name="T42" fmla="*/ 18 w 180"/>
                <a:gd name="T43" fmla="*/ 265 h 317"/>
                <a:gd name="T44" fmla="*/ 24 w 180"/>
                <a:gd name="T45" fmla="*/ 287 h 317"/>
                <a:gd name="T46" fmla="*/ 24 w 180"/>
                <a:gd name="T47" fmla="*/ 318 h 317"/>
                <a:gd name="T48" fmla="*/ 38 w 180"/>
                <a:gd name="T49" fmla="*/ 339 h 317"/>
                <a:gd name="T50" fmla="*/ 18 w 180"/>
                <a:gd name="T51" fmla="*/ 339 h 317"/>
                <a:gd name="T52" fmla="*/ 12 w 180"/>
                <a:gd name="T53" fmla="*/ 347 h 317"/>
                <a:gd name="T54" fmla="*/ 24 w 180"/>
                <a:gd name="T55" fmla="*/ 369 h 317"/>
                <a:gd name="T56" fmla="*/ 38 w 180"/>
                <a:gd name="T57" fmla="*/ 400 h 317"/>
                <a:gd name="T58" fmla="*/ 56 w 180"/>
                <a:gd name="T59" fmla="*/ 392 h 317"/>
                <a:gd name="T60" fmla="*/ 56 w 180"/>
                <a:gd name="T61" fmla="*/ 400 h 317"/>
                <a:gd name="T62" fmla="*/ 68 w 180"/>
                <a:gd name="T63" fmla="*/ 392 h 317"/>
                <a:gd name="T64" fmla="*/ 94 w 180"/>
                <a:gd name="T65" fmla="*/ 392 h 317"/>
                <a:gd name="T66" fmla="*/ 100 w 180"/>
                <a:gd name="T67" fmla="*/ 377 h 317"/>
                <a:gd name="T68" fmla="*/ 100 w 180"/>
                <a:gd name="T69" fmla="*/ 369 h 317"/>
                <a:gd name="T70" fmla="*/ 124 w 180"/>
                <a:gd name="T71" fmla="*/ 362 h 317"/>
                <a:gd name="T72" fmla="*/ 156 w 180"/>
                <a:gd name="T73" fmla="*/ 326 h 317"/>
                <a:gd name="T74" fmla="*/ 168 w 180"/>
                <a:gd name="T75" fmla="*/ 318 h 317"/>
                <a:gd name="T76" fmla="*/ 168 w 180"/>
                <a:gd name="T77" fmla="*/ 303 h 317"/>
                <a:gd name="T78" fmla="*/ 168 w 180"/>
                <a:gd name="T79" fmla="*/ 287 h 317"/>
                <a:gd name="T80" fmla="*/ 156 w 180"/>
                <a:gd name="T81" fmla="*/ 273 h 317"/>
                <a:gd name="T82" fmla="*/ 148 w 180"/>
                <a:gd name="T83" fmla="*/ 273 h 317"/>
                <a:gd name="T84" fmla="*/ 156 w 180"/>
                <a:gd name="T85" fmla="*/ 249 h 317"/>
                <a:gd name="T86" fmla="*/ 162 w 180"/>
                <a:gd name="T87" fmla="*/ 243 h 317"/>
                <a:gd name="T88" fmla="*/ 162 w 180"/>
                <a:gd name="T89" fmla="*/ 235 h 317"/>
                <a:gd name="T90" fmla="*/ 162 w 180"/>
                <a:gd name="T91" fmla="*/ 219 h 317"/>
                <a:gd name="T92" fmla="*/ 168 w 180"/>
                <a:gd name="T93" fmla="*/ 204 h 317"/>
                <a:gd name="T94" fmla="*/ 174 w 180"/>
                <a:gd name="T95" fmla="*/ 197 h 317"/>
                <a:gd name="T96" fmla="*/ 186 w 180"/>
                <a:gd name="T97" fmla="*/ 197 h 317"/>
                <a:gd name="T98" fmla="*/ 186 w 180"/>
                <a:gd name="T99" fmla="*/ 174 h 317"/>
                <a:gd name="T100" fmla="*/ 186 w 180"/>
                <a:gd name="T101" fmla="*/ 152 h 317"/>
                <a:gd name="T102" fmla="*/ 186 w 180"/>
                <a:gd name="T103" fmla="*/ 121 h 317"/>
                <a:gd name="T104" fmla="*/ 186 w 180"/>
                <a:gd name="T105" fmla="*/ 99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1" name="Freeform 4183"/>
            <p:cNvSpPr>
              <a:spLocks/>
            </p:cNvSpPr>
            <p:nvPr/>
          </p:nvSpPr>
          <p:spPr bwMode="auto">
            <a:xfrm>
              <a:off x="3268" y="2328"/>
              <a:ext cx="23" cy="41"/>
            </a:xfrm>
            <a:custGeom>
              <a:avLst/>
              <a:gdLst>
                <a:gd name="T0" fmla="*/ 0 w 23"/>
                <a:gd name="T1" fmla="*/ 39 h 36"/>
                <a:gd name="T2" fmla="*/ 17 w 23"/>
                <a:gd name="T3" fmla="*/ 47 h 36"/>
                <a:gd name="T4" fmla="*/ 23 w 23"/>
                <a:gd name="T5" fmla="*/ 31 h 36"/>
                <a:gd name="T6" fmla="*/ 17 w 23"/>
                <a:gd name="T7" fmla="*/ 0 h 36"/>
                <a:gd name="T8" fmla="*/ 12 w 23"/>
                <a:gd name="T9" fmla="*/ 8 h 36"/>
                <a:gd name="T10" fmla="*/ 0 w 23"/>
                <a:gd name="T11" fmla="*/ 39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2" name="Freeform 4184"/>
            <p:cNvSpPr>
              <a:spLocks/>
            </p:cNvSpPr>
            <p:nvPr/>
          </p:nvSpPr>
          <p:spPr bwMode="auto">
            <a:xfrm>
              <a:off x="3164" y="2206"/>
              <a:ext cx="121" cy="129"/>
            </a:xfrm>
            <a:custGeom>
              <a:avLst/>
              <a:gdLst>
                <a:gd name="T0" fmla="*/ 0 w 119"/>
                <a:gd name="T1" fmla="*/ 115 h 114"/>
                <a:gd name="T2" fmla="*/ 6 w 119"/>
                <a:gd name="T3" fmla="*/ 92 h 114"/>
                <a:gd name="T4" fmla="*/ 6 w 119"/>
                <a:gd name="T5" fmla="*/ 61 h 114"/>
                <a:gd name="T6" fmla="*/ 12 w 119"/>
                <a:gd name="T7" fmla="*/ 31 h 114"/>
                <a:gd name="T8" fmla="*/ 24 w 119"/>
                <a:gd name="T9" fmla="*/ 16 h 114"/>
                <a:gd name="T10" fmla="*/ 38 w 119"/>
                <a:gd name="T11" fmla="*/ 8 h 114"/>
                <a:gd name="T12" fmla="*/ 38 w 119"/>
                <a:gd name="T13" fmla="*/ 0 h 114"/>
                <a:gd name="T14" fmla="*/ 56 w 119"/>
                <a:gd name="T15" fmla="*/ 54 h 114"/>
                <a:gd name="T16" fmla="*/ 62 w 119"/>
                <a:gd name="T17" fmla="*/ 77 h 114"/>
                <a:gd name="T18" fmla="*/ 62 w 119"/>
                <a:gd name="T19" fmla="*/ 69 h 114"/>
                <a:gd name="T20" fmla="*/ 68 w 119"/>
                <a:gd name="T21" fmla="*/ 77 h 114"/>
                <a:gd name="T22" fmla="*/ 80 w 119"/>
                <a:gd name="T23" fmla="*/ 85 h 114"/>
                <a:gd name="T24" fmla="*/ 123 w 119"/>
                <a:gd name="T25" fmla="*/ 138 h 114"/>
                <a:gd name="T26" fmla="*/ 123 w 119"/>
                <a:gd name="T27" fmla="*/ 138 h 114"/>
                <a:gd name="T28" fmla="*/ 123 w 119"/>
                <a:gd name="T29" fmla="*/ 138 h 114"/>
                <a:gd name="T30" fmla="*/ 118 w 119"/>
                <a:gd name="T31" fmla="*/ 146 h 114"/>
                <a:gd name="T32" fmla="*/ 106 w 119"/>
                <a:gd name="T33" fmla="*/ 146 h 114"/>
                <a:gd name="T34" fmla="*/ 106 w 119"/>
                <a:gd name="T35" fmla="*/ 146 h 114"/>
                <a:gd name="T36" fmla="*/ 86 w 119"/>
                <a:gd name="T37" fmla="*/ 138 h 114"/>
                <a:gd name="T38" fmla="*/ 80 w 119"/>
                <a:gd name="T39" fmla="*/ 123 h 114"/>
                <a:gd name="T40" fmla="*/ 74 w 119"/>
                <a:gd name="T41" fmla="*/ 115 h 114"/>
                <a:gd name="T42" fmla="*/ 62 w 119"/>
                <a:gd name="T43" fmla="*/ 108 h 114"/>
                <a:gd name="T44" fmla="*/ 50 w 119"/>
                <a:gd name="T45" fmla="*/ 100 h 114"/>
                <a:gd name="T46" fmla="*/ 44 w 119"/>
                <a:gd name="T47" fmla="*/ 108 h 114"/>
                <a:gd name="T48" fmla="*/ 32 w 119"/>
                <a:gd name="T49" fmla="*/ 92 h 114"/>
                <a:gd name="T50" fmla="*/ 32 w 119"/>
                <a:gd name="T51" fmla="*/ 115 h 114"/>
                <a:gd name="T52" fmla="*/ 18 w 119"/>
                <a:gd name="T53" fmla="*/ 108 h 114"/>
                <a:gd name="T54" fmla="*/ 12 w 119"/>
                <a:gd name="T55" fmla="*/ 115 h 114"/>
                <a:gd name="T56" fmla="*/ 0 w 119"/>
                <a:gd name="T57" fmla="*/ 115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3" name="Freeform 4185"/>
            <p:cNvSpPr>
              <a:spLocks/>
            </p:cNvSpPr>
            <p:nvPr/>
          </p:nvSpPr>
          <p:spPr bwMode="auto">
            <a:xfrm>
              <a:off x="3110" y="2288"/>
              <a:ext cx="266" cy="248"/>
            </a:xfrm>
            <a:custGeom>
              <a:avLst/>
              <a:gdLst>
                <a:gd name="T0" fmla="*/ 92 w 263"/>
                <a:gd name="T1" fmla="*/ 270 h 221"/>
                <a:gd name="T2" fmla="*/ 74 w 263"/>
                <a:gd name="T3" fmla="*/ 248 h 221"/>
                <a:gd name="T4" fmla="*/ 56 w 263"/>
                <a:gd name="T5" fmla="*/ 248 h 221"/>
                <a:gd name="T6" fmla="*/ 50 w 263"/>
                <a:gd name="T7" fmla="*/ 226 h 221"/>
                <a:gd name="T8" fmla="*/ 42 w 263"/>
                <a:gd name="T9" fmla="*/ 226 h 221"/>
                <a:gd name="T10" fmla="*/ 30 w 263"/>
                <a:gd name="T11" fmla="*/ 203 h 221"/>
                <a:gd name="T12" fmla="*/ 24 w 263"/>
                <a:gd name="T13" fmla="*/ 187 h 221"/>
                <a:gd name="T14" fmla="*/ 6 w 263"/>
                <a:gd name="T15" fmla="*/ 173 h 221"/>
                <a:gd name="T16" fmla="*/ 0 w 263"/>
                <a:gd name="T17" fmla="*/ 165 h 221"/>
                <a:gd name="T18" fmla="*/ 6 w 263"/>
                <a:gd name="T19" fmla="*/ 150 h 221"/>
                <a:gd name="T20" fmla="*/ 18 w 263"/>
                <a:gd name="T21" fmla="*/ 150 h 221"/>
                <a:gd name="T22" fmla="*/ 24 w 263"/>
                <a:gd name="T23" fmla="*/ 120 h 221"/>
                <a:gd name="T24" fmla="*/ 24 w 263"/>
                <a:gd name="T25" fmla="*/ 91 h 221"/>
                <a:gd name="T26" fmla="*/ 36 w 263"/>
                <a:gd name="T27" fmla="*/ 91 h 221"/>
                <a:gd name="T28" fmla="*/ 42 w 263"/>
                <a:gd name="T29" fmla="*/ 61 h 221"/>
                <a:gd name="T30" fmla="*/ 56 w 263"/>
                <a:gd name="T31" fmla="*/ 22 h 221"/>
                <a:gd name="T32" fmla="*/ 68 w 263"/>
                <a:gd name="T33" fmla="*/ 22 h 221"/>
                <a:gd name="T34" fmla="*/ 74 w 263"/>
                <a:gd name="T35" fmla="*/ 15 h 221"/>
                <a:gd name="T36" fmla="*/ 86 w 263"/>
                <a:gd name="T37" fmla="*/ 22 h 221"/>
                <a:gd name="T38" fmla="*/ 86 w 263"/>
                <a:gd name="T39" fmla="*/ 0 h 221"/>
                <a:gd name="T40" fmla="*/ 98 w 263"/>
                <a:gd name="T41" fmla="*/ 15 h 221"/>
                <a:gd name="T42" fmla="*/ 104 w 263"/>
                <a:gd name="T43" fmla="*/ 8 h 221"/>
                <a:gd name="T44" fmla="*/ 116 w 263"/>
                <a:gd name="T45" fmla="*/ 15 h 221"/>
                <a:gd name="T46" fmla="*/ 128 w 263"/>
                <a:gd name="T47" fmla="*/ 22 h 221"/>
                <a:gd name="T48" fmla="*/ 136 w 263"/>
                <a:gd name="T49" fmla="*/ 30 h 221"/>
                <a:gd name="T50" fmla="*/ 142 w 263"/>
                <a:gd name="T51" fmla="*/ 45 h 221"/>
                <a:gd name="T52" fmla="*/ 160 w 263"/>
                <a:gd name="T53" fmla="*/ 53 h 221"/>
                <a:gd name="T54" fmla="*/ 160 w 263"/>
                <a:gd name="T55" fmla="*/ 53 h 221"/>
                <a:gd name="T56" fmla="*/ 172 w 263"/>
                <a:gd name="T57" fmla="*/ 53 h 221"/>
                <a:gd name="T58" fmla="*/ 160 w 263"/>
                <a:gd name="T59" fmla="*/ 83 h 221"/>
                <a:gd name="T60" fmla="*/ 177 w 263"/>
                <a:gd name="T61" fmla="*/ 91 h 221"/>
                <a:gd name="T62" fmla="*/ 177 w 263"/>
                <a:gd name="T63" fmla="*/ 105 h 221"/>
                <a:gd name="T64" fmla="*/ 189 w 263"/>
                <a:gd name="T65" fmla="*/ 120 h 221"/>
                <a:gd name="T66" fmla="*/ 201 w 263"/>
                <a:gd name="T67" fmla="*/ 135 h 221"/>
                <a:gd name="T68" fmla="*/ 213 w 263"/>
                <a:gd name="T69" fmla="*/ 143 h 221"/>
                <a:gd name="T70" fmla="*/ 227 w 263"/>
                <a:gd name="T71" fmla="*/ 150 h 221"/>
                <a:gd name="T72" fmla="*/ 251 w 263"/>
                <a:gd name="T73" fmla="*/ 165 h 221"/>
                <a:gd name="T74" fmla="*/ 269 w 263"/>
                <a:gd name="T75" fmla="*/ 165 h 221"/>
                <a:gd name="T76" fmla="*/ 257 w 263"/>
                <a:gd name="T77" fmla="*/ 180 h 221"/>
                <a:gd name="T78" fmla="*/ 245 w 263"/>
                <a:gd name="T79" fmla="*/ 203 h 221"/>
                <a:gd name="T80" fmla="*/ 233 w 263"/>
                <a:gd name="T81" fmla="*/ 218 h 221"/>
                <a:gd name="T82" fmla="*/ 219 w 263"/>
                <a:gd name="T83" fmla="*/ 240 h 221"/>
                <a:gd name="T84" fmla="*/ 189 w 263"/>
                <a:gd name="T85" fmla="*/ 240 h 221"/>
                <a:gd name="T86" fmla="*/ 172 w 263"/>
                <a:gd name="T87" fmla="*/ 256 h 221"/>
                <a:gd name="T88" fmla="*/ 166 w 263"/>
                <a:gd name="T89" fmla="*/ 264 h 221"/>
                <a:gd name="T90" fmla="*/ 148 w 263"/>
                <a:gd name="T91" fmla="*/ 256 h 221"/>
                <a:gd name="T92" fmla="*/ 128 w 263"/>
                <a:gd name="T93" fmla="*/ 264 h 221"/>
                <a:gd name="T94" fmla="*/ 116 w 263"/>
                <a:gd name="T95" fmla="*/ 278 h 221"/>
                <a:gd name="T96" fmla="*/ 92 w 263"/>
                <a:gd name="T97" fmla="*/ 270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4" name="Freeform 4186"/>
            <p:cNvSpPr>
              <a:spLocks/>
            </p:cNvSpPr>
            <p:nvPr/>
          </p:nvSpPr>
          <p:spPr bwMode="auto">
            <a:xfrm>
              <a:off x="3255" y="2348"/>
              <a:ext cx="183" cy="303"/>
            </a:xfrm>
            <a:custGeom>
              <a:avLst/>
              <a:gdLst>
                <a:gd name="T0" fmla="*/ 181 w 179"/>
                <a:gd name="T1" fmla="*/ 44 h 269"/>
                <a:gd name="T2" fmla="*/ 175 w 179"/>
                <a:gd name="T3" fmla="*/ 68 h 269"/>
                <a:gd name="T4" fmla="*/ 162 w 179"/>
                <a:gd name="T5" fmla="*/ 98 h 269"/>
                <a:gd name="T6" fmla="*/ 149 w 179"/>
                <a:gd name="T7" fmla="*/ 128 h 269"/>
                <a:gd name="T8" fmla="*/ 137 w 179"/>
                <a:gd name="T9" fmla="*/ 159 h 269"/>
                <a:gd name="T10" fmla="*/ 125 w 179"/>
                <a:gd name="T11" fmla="*/ 189 h 269"/>
                <a:gd name="T12" fmla="*/ 111 w 179"/>
                <a:gd name="T13" fmla="*/ 204 h 269"/>
                <a:gd name="T14" fmla="*/ 99 w 179"/>
                <a:gd name="T15" fmla="*/ 220 h 269"/>
                <a:gd name="T16" fmla="*/ 87 w 179"/>
                <a:gd name="T17" fmla="*/ 234 h 269"/>
                <a:gd name="T18" fmla="*/ 81 w 179"/>
                <a:gd name="T19" fmla="*/ 250 h 269"/>
                <a:gd name="T20" fmla="*/ 67 w 179"/>
                <a:gd name="T21" fmla="*/ 265 h 269"/>
                <a:gd name="T22" fmla="*/ 55 w 179"/>
                <a:gd name="T23" fmla="*/ 280 h 269"/>
                <a:gd name="T24" fmla="*/ 37 w 179"/>
                <a:gd name="T25" fmla="*/ 295 h 269"/>
                <a:gd name="T26" fmla="*/ 26 w 179"/>
                <a:gd name="T27" fmla="*/ 311 h 269"/>
                <a:gd name="T28" fmla="*/ 18 w 179"/>
                <a:gd name="T29" fmla="*/ 326 h 269"/>
                <a:gd name="T30" fmla="*/ 12 w 179"/>
                <a:gd name="T31" fmla="*/ 341 h 269"/>
                <a:gd name="T32" fmla="*/ 0 w 179"/>
                <a:gd name="T33" fmla="*/ 319 h 269"/>
                <a:gd name="T34" fmla="*/ 0 w 179"/>
                <a:gd name="T35" fmla="*/ 273 h 269"/>
                <a:gd name="T36" fmla="*/ 0 w 179"/>
                <a:gd name="T37" fmla="*/ 250 h 269"/>
                <a:gd name="T38" fmla="*/ 0 w 179"/>
                <a:gd name="T39" fmla="*/ 228 h 269"/>
                <a:gd name="T40" fmla="*/ 6 w 179"/>
                <a:gd name="T41" fmla="*/ 212 h 269"/>
                <a:gd name="T42" fmla="*/ 18 w 179"/>
                <a:gd name="T43" fmla="*/ 197 h 269"/>
                <a:gd name="T44" fmla="*/ 26 w 179"/>
                <a:gd name="T45" fmla="*/ 189 h 269"/>
                <a:gd name="T46" fmla="*/ 43 w 179"/>
                <a:gd name="T47" fmla="*/ 173 h 269"/>
                <a:gd name="T48" fmla="*/ 75 w 179"/>
                <a:gd name="T49" fmla="*/ 173 h 269"/>
                <a:gd name="T50" fmla="*/ 87 w 179"/>
                <a:gd name="T51" fmla="*/ 151 h 269"/>
                <a:gd name="T52" fmla="*/ 99 w 179"/>
                <a:gd name="T53" fmla="*/ 136 h 269"/>
                <a:gd name="T54" fmla="*/ 111 w 179"/>
                <a:gd name="T55" fmla="*/ 113 h 269"/>
                <a:gd name="T56" fmla="*/ 125 w 179"/>
                <a:gd name="T57" fmla="*/ 98 h 269"/>
                <a:gd name="T58" fmla="*/ 105 w 179"/>
                <a:gd name="T59" fmla="*/ 98 h 269"/>
                <a:gd name="T60" fmla="*/ 81 w 179"/>
                <a:gd name="T61" fmla="*/ 82 h 269"/>
                <a:gd name="T62" fmla="*/ 67 w 179"/>
                <a:gd name="T63" fmla="*/ 74 h 269"/>
                <a:gd name="T64" fmla="*/ 55 w 179"/>
                <a:gd name="T65" fmla="*/ 68 h 269"/>
                <a:gd name="T66" fmla="*/ 43 w 179"/>
                <a:gd name="T67" fmla="*/ 52 h 269"/>
                <a:gd name="T68" fmla="*/ 31 w 179"/>
                <a:gd name="T69" fmla="*/ 38 h 269"/>
                <a:gd name="T70" fmla="*/ 31 w 179"/>
                <a:gd name="T71" fmla="*/ 23 h 269"/>
                <a:gd name="T72" fmla="*/ 37 w 179"/>
                <a:gd name="T73" fmla="*/ 8 h 269"/>
                <a:gd name="T74" fmla="*/ 49 w 179"/>
                <a:gd name="T75" fmla="*/ 23 h 269"/>
                <a:gd name="T76" fmla="*/ 61 w 179"/>
                <a:gd name="T77" fmla="*/ 38 h 269"/>
                <a:gd name="T78" fmla="*/ 81 w 179"/>
                <a:gd name="T79" fmla="*/ 23 h 269"/>
                <a:gd name="T80" fmla="*/ 99 w 179"/>
                <a:gd name="T81" fmla="*/ 23 h 269"/>
                <a:gd name="T82" fmla="*/ 119 w 179"/>
                <a:gd name="T83" fmla="*/ 16 h 269"/>
                <a:gd name="T84" fmla="*/ 143 w 179"/>
                <a:gd name="T85" fmla="*/ 8 h 269"/>
                <a:gd name="T86" fmla="*/ 169 w 179"/>
                <a:gd name="T87" fmla="*/ 0 h 269"/>
                <a:gd name="T88" fmla="*/ 175 w 179"/>
                <a:gd name="T89" fmla="*/ 0 h 269"/>
                <a:gd name="T90" fmla="*/ 181 w 179"/>
                <a:gd name="T91" fmla="*/ 0 h 269"/>
                <a:gd name="T92" fmla="*/ 181 w 179"/>
                <a:gd name="T93" fmla="*/ 38 h 269"/>
                <a:gd name="T94" fmla="*/ 187 w 179"/>
                <a:gd name="T95" fmla="*/ 38 h 269"/>
                <a:gd name="T96" fmla="*/ 181 w 179"/>
                <a:gd name="T97" fmla="*/ 44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5" name="Freeform 4187"/>
            <p:cNvSpPr>
              <a:spLocks/>
            </p:cNvSpPr>
            <p:nvPr/>
          </p:nvSpPr>
          <p:spPr bwMode="auto">
            <a:xfrm>
              <a:off x="3042" y="2665"/>
              <a:ext cx="31" cy="47"/>
            </a:xfrm>
            <a:custGeom>
              <a:avLst/>
              <a:gdLst>
                <a:gd name="T0" fmla="*/ 26 w 30"/>
                <a:gd name="T1" fmla="*/ 15 h 42"/>
                <a:gd name="T2" fmla="*/ 26 w 30"/>
                <a:gd name="T3" fmla="*/ 0 h 42"/>
                <a:gd name="T4" fmla="*/ 20 w 30"/>
                <a:gd name="T5" fmla="*/ 0 h 42"/>
                <a:gd name="T6" fmla="*/ 12 w 30"/>
                <a:gd name="T7" fmla="*/ 8 h 42"/>
                <a:gd name="T8" fmla="*/ 0 w 30"/>
                <a:gd name="T9" fmla="*/ 8 h 42"/>
                <a:gd name="T10" fmla="*/ 0 w 30"/>
                <a:gd name="T11" fmla="*/ 8 h 42"/>
                <a:gd name="T12" fmla="*/ 0 w 30"/>
                <a:gd name="T13" fmla="*/ 15 h 42"/>
                <a:gd name="T14" fmla="*/ 0 w 30"/>
                <a:gd name="T15" fmla="*/ 30 h 42"/>
                <a:gd name="T16" fmla="*/ 6 w 30"/>
                <a:gd name="T17" fmla="*/ 53 h 42"/>
                <a:gd name="T18" fmla="*/ 12 w 30"/>
                <a:gd name="T19" fmla="*/ 53 h 42"/>
                <a:gd name="T20" fmla="*/ 20 w 30"/>
                <a:gd name="T21" fmla="*/ 38 h 42"/>
                <a:gd name="T22" fmla="*/ 32 w 30"/>
                <a:gd name="T23" fmla="*/ 22 h 42"/>
                <a:gd name="T24" fmla="*/ 26 w 30"/>
                <a:gd name="T25" fmla="*/ 15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6" name="Freeform 4188"/>
            <p:cNvSpPr>
              <a:spLocks/>
            </p:cNvSpPr>
            <p:nvPr/>
          </p:nvSpPr>
          <p:spPr bwMode="auto">
            <a:xfrm>
              <a:off x="2722" y="2530"/>
              <a:ext cx="134" cy="196"/>
            </a:xfrm>
            <a:custGeom>
              <a:avLst/>
              <a:gdLst>
                <a:gd name="T0" fmla="*/ 24 w 132"/>
                <a:gd name="T1" fmla="*/ 152 h 174"/>
                <a:gd name="T2" fmla="*/ 12 w 132"/>
                <a:gd name="T3" fmla="*/ 160 h 174"/>
                <a:gd name="T4" fmla="*/ 12 w 132"/>
                <a:gd name="T5" fmla="*/ 168 h 174"/>
                <a:gd name="T6" fmla="*/ 12 w 132"/>
                <a:gd name="T7" fmla="*/ 168 h 174"/>
                <a:gd name="T8" fmla="*/ 18 w 132"/>
                <a:gd name="T9" fmla="*/ 182 h 174"/>
                <a:gd name="T10" fmla="*/ 12 w 132"/>
                <a:gd name="T11" fmla="*/ 182 h 174"/>
                <a:gd name="T12" fmla="*/ 6 w 132"/>
                <a:gd name="T13" fmla="*/ 182 h 174"/>
                <a:gd name="T14" fmla="*/ 0 w 132"/>
                <a:gd name="T15" fmla="*/ 190 h 174"/>
                <a:gd name="T16" fmla="*/ 18 w 132"/>
                <a:gd name="T17" fmla="*/ 221 h 174"/>
                <a:gd name="T18" fmla="*/ 30 w 132"/>
                <a:gd name="T19" fmla="*/ 205 h 174"/>
                <a:gd name="T20" fmla="*/ 38 w 132"/>
                <a:gd name="T21" fmla="*/ 213 h 174"/>
                <a:gd name="T22" fmla="*/ 44 w 132"/>
                <a:gd name="T23" fmla="*/ 213 h 174"/>
                <a:gd name="T24" fmla="*/ 50 w 132"/>
                <a:gd name="T25" fmla="*/ 205 h 174"/>
                <a:gd name="T26" fmla="*/ 62 w 132"/>
                <a:gd name="T27" fmla="*/ 205 h 174"/>
                <a:gd name="T28" fmla="*/ 62 w 132"/>
                <a:gd name="T29" fmla="*/ 213 h 174"/>
                <a:gd name="T30" fmla="*/ 80 w 132"/>
                <a:gd name="T31" fmla="*/ 198 h 174"/>
                <a:gd name="T32" fmla="*/ 92 w 132"/>
                <a:gd name="T33" fmla="*/ 182 h 174"/>
                <a:gd name="T34" fmla="*/ 98 w 132"/>
                <a:gd name="T35" fmla="*/ 144 h 174"/>
                <a:gd name="T36" fmla="*/ 124 w 132"/>
                <a:gd name="T37" fmla="*/ 107 h 174"/>
                <a:gd name="T38" fmla="*/ 124 w 132"/>
                <a:gd name="T39" fmla="*/ 83 h 174"/>
                <a:gd name="T40" fmla="*/ 130 w 132"/>
                <a:gd name="T41" fmla="*/ 69 h 174"/>
                <a:gd name="T42" fmla="*/ 130 w 132"/>
                <a:gd name="T43" fmla="*/ 46 h 174"/>
                <a:gd name="T44" fmla="*/ 130 w 132"/>
                <a:gd name="T45" fmla="*/ 30 h 174"/>
                <a:gd name="T46" fmla="*/ 136 w 132"/>
                <a:gd name="T47" fmla="*/ 8 h 174"/>
                <a:gd name="T48" fmla="*/ 112 w 132"/>
                <a:gd name="T49" fmla="*/ 0 h 174"/>
                <a:gd name="T50" fmla="*/ 98 w 132"/>
                <a:gd name="T51" fmla="*/ 8 h 174"/>
                <a:gd name="T52" fmla="*/ 92 w 132"/>
                <a:gd name="T53" fmla="*/ 38 h 174"/>
                <a:gd name="T54" fmla="*/ 92 w 132"/>
                <a:gd name="T55" fmla="*/ 46 h 174"/>
                <a:gd name="T56" fmla="*/ 74 w 132"/>
                <a:gd name="T57" fmla="*/ 46 h 174"/>
                <a:gd name="T58" fmla="*/ 56 w 132"/>
                <a:gd name="T59" fmla="*/ 38 h 174"/>
                <a:gd name="T60" fmla="*/ 44 w 132"/>
                <a:gd name="T61" fmla="*/ 38 h 174"/>
                <a:gd name="T62" fmla="*/ 38 w 132"/>
                <a:gd name="T63" fmla="*/ 61 h 174"/>
                <a:gd name="T64" fmla="*/ 62 w 132"/>
                <a:gd name="T65" fmla="*/ 61 h 174"/>
                <a:gd name="T66" fmla="*/ 62 w 132"/>
                <a:gd name="T67" fmla="*/ 77 h 174"/>
                <a:gd name="T68" fmla="*/ 50 w 132"/>
                <a:gd name="T69" fmla="*/ 91 h 174"/>
                <a:gd name="T70" fmla="*/ 62 w 132"/>
                <a:gd name="T71" fmla="*/ 114 h 174"/>
                <a:gd name="T72" fmla="*/ 56 w 132"/>
                <a:gd name="T73" fmla="*/ 152 h 174"/>
                <a:gd name="T74" fmla="*/ 50 w 132"/>
                <a:gd name="T75" fmla="*/ 152 h 174"/>
                <a:gd name="T76" fmla="*/ 50 w 132"/>
                <a:gd name="T77" fmla="*/ 152 h 174"/>
                <a:gd name="T78" fmla="*/ 38 w 132"/>
                <a:gd name="T79" fmla="*/ 152 h 174"/>
                <a:gd name="T80" fmla="*/ 24 w 132"/>
                <a:gd name="T81" fmla="*/ 137 h 174"/>
                <a:gd name="T82" fmla="*/ 24 w 132"/>
                <a:gd name="T83" fmla="*/ 152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7" name="Freeform 4189"/>
            <p:cNvSpPr>
              <a:spLocks/>
            </p:cNvSpPr>
            <p:nvPr/>
          </p:nvSpPr>
          <p:spPr bwMode="auto">
            <a:xfrm>
              <a:off x="3128" y="2509"/>
              <a:ext cx="146" cy="210"/>
            </a:xfrm>
            <a:custGeom>
              <a:avLst/>
              <a:gdLst>
                <a:gd name="T0" fmla="*/ 68 w 144"/>
                <a:gd name="T1" fmla="*/ 191 h 186"/>
                <a:gd name="T2" fmla="*/ 50 w 144"/>
                <a:gd name="T3" fmla="*/ 184 h 186"/>
                <a:gd name="T4" fmla="*/ 38 w 144"/>
                <a:gd name="T5" fmla="*/ 168 h 186"/>
                <a:gd name="T6" fmla="*/ 0 w 144"/>
                <a:gd name="T7" fmla="*/ 146 h 186"/>
                <a:gd name="T8" fmla="*/ 0 w 144"/>
                <a:gd name="T9" fmla="*/ 115 h 186"/>
                <a:gd name="T10" fmla="*/ 12 w 144"/>
                <a:gd name="T11" fmla="*/ 91 h 186"/>
                <a:gd name="T12" fmla="*/ 18 w 144"/>
                <a:gd name="T13" fmla="*/ 69 h 186"/>
                <a:gd name="T14" fmla="*/ 18 w 144"/>
                <a:gd name="T15" fmla="*/ 46 h 186"/>
                <a:gd name="T16" fmla="*/ 12 w 144"/>
                <a:gd name="T17" fmla="*/ 30 h 186"/>
                <a:gd name="T18" fmla="*/ 0 w 144"/>
                <a:gd name="T19" fmla="*/ 8 h 186"/>
                <a:gd name="T20" fmla="*/ 6 w 144"/>
                <a:gd name="T21" fmla="*/ 0 h 186"/>
                <a:gd name="T22" fmla="*/ 38 w 144"/>
                <a:gd name="T23" fmla="*/ 0 h 186"/>
                <a:gd name="T24" fmla="*/ 56 w 144"/>
                <a:gd name="T25" fmla="*/ 0 h 186"/>
                <a:gd name="T26" fmla="*/ 74 w 144"/>
                <a:gd name="T27" fmla="*/ 23 h 186"/>
                <a:gd name="T28" fmla="*/ 98 w 144"/>
                <a:gd name="T29" fmla="*/ 30 h 186"/>
                <a:gd name="T30" fmla="*/ 112 w 144"/>
                <a:gd name="T31" fmla="*/ 16 h 186"/>
                <a:gd name="T32" fmla="*/ 130 w 144"/>
                <a:gd name="T33" fmla="*/ 8 h 186"/>
                <a:gd name="T34" fmla="*/ 148 w 144"/>
                <a:gd name="T35" fmla="*/ 16 h 186"/>
                <a:gd name="T36" fmla="*/ 136 w 144"/>
                <a:gd name="T37" fmla="*/ 30 h 186"/>
                <a:gd name="T38" fmla="*/ 130 w 144"/>
                <a:gd name="T39" fmla="*/ 46 h 186"/>
                <a:gd name="T40" fmla="*/ 130 w 144"/>
                <a:gd name="T41" fmla="*/ 69 h 186"/>
                <a:gd name="T42" fmla="*/ 130 w 144"/>
                <a:gd name="T43" fmla="*/ 91 h 186"/>
                <a:gd name="T44" fmla="*/ 130 w 144"/>
                <a:gd name="T45" fmla="*/ 138 h 186"/>
                <a:gd name="T46" fmla="*/ 142 w 144"/>
                <a:gd name="T47" fmla="*/ 160 h 186"/>
                <a:gd name="T48" fmla="*/ 130 w 144"/>
                <a:gd name="T49" fmla="*/ 168 h 186"/>
                <a:gd name="T50" fmla="*/ 124 w 144"/>
                <a:gd name="T51" fmla="*/ 184 h 186"/>
                <a:gd name="T52" fmla="*/ 118 w 144"/>
                <a:gd name="T53" fmla="*/ 191 h 186"/>
                <a:gd name="T54" fmla="*/ 104 w 144"/>
                <a:gd name="T55" fmla="*/ 215 h 186"/>
                <a:gd name="T56" fmla="*/ 98 w 144"/>
                <a:gd name="T57" fmla="*/ 237 h 186"/>
                <a:gd name="T58" fmla="*/ 98 w 144"/>
                <a:gd name="T59" fmla="*/ 237 h 186"/>
                <a:gd name="T60" fmla="*/ 68 w 144"/>
                <a:gd name="T61" fmla="*/ 199 h 186"/>
                <a:gd name="T62" fmla="*/ 68 w 144"/>
                <a:gd name="T63" fmla="*/ 191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8" name="Rectangle 4190"/>
            <p:cNvSpPr>
              <a:spLocks noChangeArrowheads="1"/>
            </p:cNvSpPr>
            <p:nvPr/>
          </p:nvSpPr>
          <p:spPr bwMode="auto">
            <a:xfrm>
              <a:off x="5601" y="2543"/>
              <a:ext cx="5"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39" name="Freeform 4191"/>
            <p:cNvSpPr>
              <a:spLocks/>
            </p:cNvSpPr>
            <p:nvPr/>
          </p:nvSpPr>
          <p:spPr bwMode="auto">
            <a:xfrm>
              <a:off x="5606" y="2570"/>
              <a:ext cx="2" cy="7"/>
            </a:xfrm>
            <a:custGeom>
              <a:avLst/>
              <a:gdLst>
                <a:gd name="T0" fmla="*/ 0 w 2"/>
                <a:gd name="T1" fmla="*/ 8 h 6"/>
                <a:gd name="T2" fmla="*/ 0 w 2"/>
                <a:gd name="T3" fmla="*/ 8 h 6"/>
                <a:gd name="T4" fmla="*/ 0 w 2"/>
                <a:gd name="T5" fmla="*/ 8 h 6"/>
                <a:gd name="T6" fmla="*/ 0 w 2"/>
                <a:gd name="T7" fmla="*/ 0 h 6"/>
                <a:gd name="T8" fmla="*/ 0 w 2"/>
                <a:gd name="T9" fmla="*/ 0 h 6"/>
                <a:gd name="T10" fmla="*/ 0 w 2"/>
                <a:gd name="T11" fmla="*/ 0 h 6"/>
                <a:gd name="T12" fmla="*/ 0 w 2"/>
                <a:gd name="T13" fmla="*/ 0 h 6"/>
                <a:gd name="T14" fmla="*/ 0 w 2"/>
                <a:gd name="T15" fmla="*/ 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0" name="Freeform 4192"/>
            <p:cNvSpPr>
              <a:spLocks/>
            </p:cNvSpPr>
            <p:nvPr/>
          </p:nvSpPr>
          <p:spPr bwMode="auto">
            <a:xfrm>
              <a:off x="5613" y="2584"/>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1" name="Rectangle 4193"/>
            <p:cNvSpPr>
              <a:spLocks noChangeArrowheads="1"/>
            </p:cNvSpPr>
            <p:nvPr/>
          </p:nvSpPr>
          <p:spPr bwMode="auto">
            <a:xfrm>
              <a:off x="5613" y="2570"/>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42" name="Freeform 4194"/>
            <p:cNvSpPr>
              <a:spLocks/>
            </p:cNvSpPr>
            <p:nvPr/>
          </p:nvSpPr>
          <p:spPr bwMode="auto">
            <a:xfrm>
              <a:off x="5606" y="2577"/>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3" name="Freeform 4195"/>
            <p:cNvSpPr>
              <a:spLocks/>
            </p:cNvSpPr>
            <p:nvPr/>
          </p:nvSpPr>
          <p:spPr bwMode="auto">
            <a:xfrm>
              <a:off x="2571" y="2301"/>
              <a:ext cx="211" cy="215"/>
            </a:xfrm>
            <a:custGeom>
              <a:avLst/>
              <a:gdLst>
                <a:gd name="T0" fmla="*/ 139 w 209"/>
                <a:gd name="T1" fmla="*/ 173 h 191"/>
                <a:gd name="T2" fmla="*/ 127 w 209"/>
                <a:gd name="T3" fmla="*/ 181 h 191"/>
                <a:gd name="T4" fmla="*/ 121 w 209"/>
                <a:gd name="T5" fmla="*/ 196 h 191"/>
                <a:gd name="T6" fmla="*/ 115 w 209"/>
                <a:gd name="T7" fmla="*/ 212 h 191"/>
                <a:gd name="T8" fmla="*/ 109 w 209"/>
                <a:gd name="T9" fmla="*/ 226 h 191"/>
                <a:gd name="T10" fmla="*/ 103 w 209"/>
                <a:gd name="T11" fmla="*/ 226 h 191"/>
                <a:gd name="T12" fmla="*/ 103 w 209"/>
                <a:gd name="T13" fmla="*/ 234 h 191"/>
                <a:gd name="T14" fmla="*/ 85 w 209"/>
                <a:gd name="T15" fmla="*/ 234 h 191"/>
                <a:gd name="T16" fmla="*/ 85 w 209"/>
                <a:gd name="T17" fmla="*/ 234 h 191"/>
                <a:gd name="T18" fmla="*/ 79 w 209"/>
                <a:gd name="T19" fmla="*/ 234 h 191"/>
                <a:gd name="T20" fmla="*/ 79 w 209"/>
                <a:gd name="T21" fmla="*/ 234 h 191"/>
                <a:gd name="T22" fmla="*/ 73 w 209"/>
                <a:gd name="T23" fmla="*/ 226 h 191"/>
                <a:gd name="T24" fmla="*/ 73 w 209"/>
                <a:gd name="T25" fmla="*/ 242 h 191"/>
                <a:gd name="T26" fmla="*/ 73 w 209"/>
                <a:gd name="T27" fmla="*/ 234 h 191"/>
                <a:gd name="T28" fmla="*/ 73 w 209"/>
                <a:gd name="T29" fmla="*/ 234 h 191"/>
                <a:gd name="T30" fmla="*/ 67 w 209"/>
                <a:gd name="T31" fmla="*/ 234 h 191"/>
                <a:gd name="T32" fmla="*/ 61 w 209"/>
                <a:gd name="T33" fmla="*/ 242 h 191"/>
                <a:gd name="T34" fmla="*/ 48 w 209"/>
                <a:gd name="T35" fmla="*/ 212 h 191"/>
                <a:gd name="T36" fmla="*/ 56 w 209"/>
                <a:gd name="T37" fmla="*/ 212 h 191"/>
                <a:gd name="T38" fmla="*/ 48 w 209"/>
                <a:gd name="T39" fmla="*/ 212 h 191"/>
                <a:gd name="T40" fmla="*/ 48 w 209"/>
                <a:gd name="T41" fmla="*/ 212 h 191"/>
                <a:gd name="T42" fmla="*/ 48 w 209"/>
                <a:gd name="T43" fmla="*/ 204 h 191"/>
                <a:gd name="T44" fmla="*/ 24 w 209"/>
                <a:gd name="T45" fmla="*/ 189 h 191"/>
                <a:gd name="T46" fmla="*/ 18 w 209"/>
                <a:gd name="T47" fmla="*/ 189 h 191"/>
                <a:gd name="T48" fmla="*/ 18 w 209"/>
                <a:gd name="T49" fmla="*/ 181 h 191"/>
                <a:gd name="T50" fmla="*/ 0 w 209"/>
                <a:gd name="T51" fmla="*/ 189 h 191"/>
                <a:gd name="T52" fmla="*/ 6 w 209"/>
                <a:gd name="T53" fmla="*/ 120 h 191"/>
                <a:gd name="T54" fmla="*/ 18 w 209"/>
                <a:gd name="T55" fmla="*/ 91 h 191"/>
                <a:gd name="T56" fmla="*/ 18 w 209"/>
                <a:gd name="T57" fmla="*/ 69 h 191"/>
                <a:gd name="T58" fmla="*/ 18 w 209"/>
                <a:gd name="T59" fmla="*/ 53 h 191"/>
                <a:gd name="T60" fmla="*/ 18 w 209"/>
                <a:gd name="T61" fmla="*/ 53 h 191"/>
                <a:gd name="T62" fmla="*/ 18 w 209"/>
                <a:gd name="T63" fmla="*/ 46 h 191"/>
                <a:gd name="T64" fmla="*/ 24 w 209"/>
                <a:gd name="T65" fmla="*/ 30 h 191"/>
                <a:gd name="T66" fmla="*/ 30 w 209"/>
                <a:gd name="T67" fmla="*/ 8 h 191"/>
                <a:gd name="T68" fmla="*/ 42 w 209"/>
                <a:gd name="T69" fmla="*/ 0 h 191"/>
                <a:gd name="T70" fmla="*/ 61 w 209"/>
                <a:gd name="T71" fmla="*/ 8 h 191"/>
                <a:gd name="T72" fmla="*/ 73 w 209"/>
                <a:gd name="T73" fmla="*/ 23 h 191"/>
                <a:gd name="T74" fmla="*/ 91 w 209"/>
                <a:gd name="T75" fmla="*/ 16 h 191"/>
                <a:gd name="T76" fmla="*/ 103 w 209"/>
                <a:gd name="T77" fmla="*/ 23 h 191"/>
                <a:gd name="T78" fmla="*/ 121 w 209"/>
                <a:gd name="T79" fmla="*/ 30 h 191"/>
                <a:gd name="T80" fmla="*/ 139 w 209"/>
                <a:gd name="T81" fmla="*/ 16 h 191"/>
                <a:gd name="T82" fmla="*/ 157 w 209"/>
                <a:gd name="T83" fmla="*/ 16 h 191"/>
                <a:gd name="T84" fmla="*/ 177 w 209"/>
                <a:gd name="T85" fmla="*/ 23 h 191"/>
                <a:gd name="T86" fmla="*/ 195 w 209"/>
                <a:gd name="T87" fmla="*/ 8 h 191"/>
                <a:gd name="T88" fmla="*/ 207 w 209"/>
                <a:gd name="T89" fmla="*/ 23 h 191"/>
                <a:gd name="T90" fmla="*/ 207 w 209"/>
                <a:gd name="T91" fmla="*/ 38 h 191"/>
                <a:gd name="T92" fmla="*/ 213 w 209"/>
                <a:gd name="T93" fmla="*/ 46 h 191"/>
                <a:gd name="T94" fmla="*/ 213 w 209"/>
                <a:gd name="T95" fmla="*/ 61 h 191"/>
                <a:gd name="T96" fmla="*/ 201 w 209"/>
                <a:gd name="T97" fmla="*/ 77 h 191"/>
                <a:gd name="T98" fmla="*/ 195 w 209"/>
                <a:gd name="T99" fmla="*/ 98 h 191"/>
                <a:gd name="T100" fmla="*/ 183 w 209"/>
                <a:gd name="T101" fmla="*/ 113 h 191"/>
                <a:gd name="T102" fmla="*/ 177 w 209"/>
                <a:gd name="T103" fmla="*/ 135 h 191"/>
                <a:gd name="T104" fmla="*/ 171 w 209"/>
                <a:gd name="T105" fmla="*/ 143 h 191"/>
                <a:gd name="T106" fmla="*/ 165 w 209"/>
                <a:gd name="T107" fmla="*/ 165 h 191"/>
                <a:gd name="T108" fmla="*/ 151 w 209"/>
                <a:gd name="T109" fmla="*/ 189 h 191"/>
                <a:gd name="T110" fmla="*/ 139 w 209"/>
                <a:gd name="T111" fmla="*/ 173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4" name="Freeform 4196"/>
            <p:cNvSpPr>
              <a:spLocks/>
            </p:cNvSpPr>
            <p:nvPr/>
          </p:nvSpPr>
          <p:spPr bwMode="auto">
            <a:xfrm>
              <a:off x="2540" y="2335"/>
              <a:ext cx="49" cy="141"/>
            </a:xfrm>
            <a:custGeom>
              <a:avLst/>
              <a:gdLst>
                <a:gd name="T0" fmla="*/ 0 w 48"/>
                <a:gd name="T1" fmla="*/ 38 h 125"/>
                <a:gd name="T2" fmla="*/ 0 w 48"/>
                <a:gd name="T3" fmla="*/ 38 h 125"/>
                <a:gd name="T4" fmla="*/ 0 w 48"/>
                <a:gd name="T5" fmla="*/ 46 h 125"/>
                <a:gd name="T6" fmla="*/ 6 w 48"/>
                <a:gd name="T7" fmla="*/ 60 h 125"/>
                <a:gd name="T8" fmla="*/ 12 w 48"/>
                <a:gd name="T9" fmla="*/ 82 h 125"/>
                <a:gd name="T10" fmla="*/ 12 w 48"/>
                <a:gd name="T11" fmla="*/ 98 h 125"/>
                <a:gd name="T12" fmla="*/ 12 w 48"/>
                <a:gd name="T13" fmla="*/ 121 h 125"/>
                <a:gd name="T14" fmla="*/ 12 w 48"/>
                <a:gd name="T15" fmla="*/ 159 h 125"/>
                <a:gd name="T16" fmla="*/ 32 w 48"/>
                <a:gd name="T17" fmla="*/ 151 h 125"/>
                <a:gd name="T18" fmla="*/ 38 w 48"/>
                <a:gd name="T19" fmla="*/ 82 h 125"/>
                <a:gd name="T20" fmla="*/ 50 w 48"/>
                <a:gd name="T21" fmla="*/ 53 h 125"/>
                <a:gd name="T22" fmla="*/ 50 w 48"/>
                <a:gd name="T23" fmla="*/ 30 h 125"/>
                <a:gd name="T24" fmla="*/ 50 w 48"/>
                <a:gd name="T25" fmla="*/ 16 h 125"/>
                <a:gd name="T26" fmla="*/ 50 w 48"/>
                <a:gd name="T27" fmla="*/ 16 h 125"/>
                <a:gd name="T28" fmla="*/ 32 w 48"/>
                <a:gd name="T29" fmla="*/ 0 h 125"/>
                <a:gd name="T30" fmla="*/ 32 w 48"/>
                <a:gd name="T31" fmla="*/ 8 h 125"/>
                <a:gd name="T32" fmla="*/ 32 w 48"/>
                <a:gd name="T33" fmla="*/ 16 h 125"/>
                <a:gd name="T34" fmla="*/ 32 w 48"/>
                <a:gd name="T35" fmla="*/ 16 h 125"/>
                <a:gd name="T36" fmla="*/ 26 w 48"/>
                <a:gd name="T37" fmla="*/ 16 h 125"/>
                <a:gd name="T38" fmla="*/ 12 w 48"/>
                <a:gd name="T39" fmla="*/ 23 h 125"/>
                <a:gd name="T40" fmla="*/ 0 w 48"/>
                <a:gd name="T41" fmla="*/ 38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5" name="Freeform 4197"/>
            <p:cNvSpPr>
              <a:spLocks/>
            </p:cNvSpPr>
            <p:nvPr/>
          </p:nvSpPr>
          <p:spPr bwMode="auto">
            <a:xfrm>
              <a:off x="2424" y="2274"/>
              <a:ext cx="147" cy="127"/>
            </a:xfrm>
            <a:custGeom>
              <a:avLst/>
              <a:gdLst>
                <a:gd name="T0" fmla="*/ 118 w 144"/>
                <a:gd name="T1" fmla="*/ 106 h 113"/>
                <a:gd name="T2" fmla="*/ 112 w 144"/>
                <a:gd name="T3" fmla="*/ 106 h 113"/>
                <a:gd name="T4" fmla="*/ 100 w 144"/>
                <a:gd name="T5" fmla="*/ 99 h 113"/>
                <a:gd name="T6" fmla="*/ 94 w 144"/>
                <a:gd name="T7" fmla="*/ 99 h 113"/>
                <a:gd name="T8" fmla="*/ 76 w 144"/>
                <a:gd name="T9" fmla="*/ 99 h 113"/>
                <a:gd name="T10" fmla="*/ 50 w 144"/>
                <a:gd name="T11" fmla="*/ 106 h 113"/>
                <a:gd name="T12" fmla="*/ 56 w 144"/>
                <a:gd name="T13" fmla="*/ 143 h 113"/>
                <a:gd name="T14" fmla="*/ 38 w 144"/>
                <a:gd name="T15" fmla="*/ 128 h 113"/>
                <a:gd name="T16" fmla="*/ 18 w 144"/>
                <a:gd name="T17" fmla="*/ 135 h 113"/>
                <a:gd name="T18" fmla="*/ 12 w 144"/>
                <a:gd name="T19" fmla="*/ 121 h 113"/>
                <a:gd name="T20" fmla="*/ 0 w 144"/>
                <a:gd name="T21" fmla="*/ 121 h 113"/>
                <a:gd name="T22" fmla="*/ 6 w 144"/>
                <a:gd name="T23" fmla="*/ 83 h 113"/>
                <a:gd name="T24" fmla="*/ 12 w 144"/>
                <a:gd name="T25" fmla="*/ 75 h 113"/>
                <a:gd name="T26" fmla="*/ 26 w 144"/>
                <a:gd name="T27" fmla="*/ 69 h 113"/>
                <a:gd name="T28" fmla="*/ 26 w 144"/>
                <a:gd name="T29" fmla="*/ 53 h 113"/>
                <a:gd name="T30" fmla="*/ 32 w 144"/>
                <a:gd name="T31" fmla="*/ 45 h 113"/>
                <a:gd name="T32" fmla="*/ 38 w 144"/>
                <a:gd name="T33" fmla="*/ 45 h 113"/>
                <a:gd name="T34" fmla="*/ 44 w 144"/>
                <a:gd name="T35" fmla="*/ 38 h 113"/>
                <a:gd name="T36" fmla="*/ 50 w 144"/>
                <a:gd name="T37" fmla="*/ 38 h 113"/>
                <a:gd name="T38" fmla="*/ 56 w 144"/>
                <a:gd name="T39" fmla="*/ 22 h 113"/>
                <a:gd name="T40" fmla="*/ 62 w 144"/>
                <a:gd name="T41" fmla="*/ 22 h 113"/>
                <a:gd name="T42" fmla="*/ 68 w 144"/>
                <a:gd name="T43" fmla="*/ 15 h 113"/>
                <a:gd name="T44" fmla="*/ 88 w 144"/>
                <a:gd name="T45" fmla="*/ 0 h 113"/>
                <a:gd name="T46" fmla="*/ 106 w 144"/>
                <a:gd name="T47" fmla="*/ 0 h 113"/>
                <a:gd name="T48" fmla="*/ 112 w 144"/>
                <a:gd name="T49" fmla="*/ 22 h 113"/>
                <a:gd name="T50" fmla="*/ 126 w 144"/>
                <a:gd name="T51" fmla="*/ 45 h 113"/>
                <a:gd name="T52" fmla="*/ 118 w 144"/>
                <a:gd name="T53" fmla="*/ 45 h 113"/>
                <a:gd name="T54" fmla="*/ 118 w 144"/>
                <a:gd name="T55" fmla="*/ 53 h 113"/>
                <a:gd name="T56" fmla="*/ 132 w 144"/>
                <a:gd name="T57" fmla="*/ 61 h 113"/>
                <a:gd name="T58" fmla="*/ 138 w 144"/>
                <a:gd name="T59" fmla="*/ 61 h 113"/>
                <a:gd name="T60" fmla="*/ 144 w 144"/>
                <a:gd name="T61" fmla="*/ 69 h 113"/>
                <a:gd name="T62" fmla="*/ 150 w 144"/>
                <a:gd name="T63" fmla="*/ 83 h 113"/>
                <a:gd name="T64" fmla="*/ 150 w 144"/>
                <a:gd name="T65" fmla="*/ 83 h 113"/>
                <a:gd name="T66" fmla="*/ 144 w 144"/>
                <a:gd name="T67" fmla="*/ 83 h 113"/>
                <a:gd name="T68" fmla="*/ 132 w 144"/>
                <a:gd name="T69" fmla="*/ 91 h 113"/>
                <a:gd name="T70" fmla="*/ 118 w 144"/>
                <a:gd name="T71" fmla="*/ 106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6" name="Freeform 4198"/>
            <p:cNvSpPr>
              <a:spLocks/>
            </p:cNvSpPr>
            <p:nvPr/>
          </p:nvSpPr>
          <p:spPr bwMode="auto">
            <a:xfrm>
              <a:off x="2673" y="2321"/>
              <a:ext cx="140" cy="249"/>
            </a:xfrm>
            <a:custGeom>
              <a:avLst/>
              <a:gdLst>
                <a:gd name="T0" fmla="*/ 130 w 138"/>
                <a:gd name="T1" fmla="*/ 74 h 221"/>
                <a:gd name="T2" fmla="*/ 112 w 138"/>
                <a:gd name="T3" fmla="*/ 74 h 221"/>
                <a:gd name="T4" fmla="*/ 104 w 138"/>
                <a:gd name="T5" fmla="*/ 82 h 221"/>
                <a:gd name="T6" fmla="*/ 118 w 138"/>
                <a:gd name="T7" fmla="*/ 106 h 221"/>
                <a:gd name="T8" fmla="*/ 130 w 138"/>
                <a:gd name="T9" fmla="*/ 136 h 221"/>
                <a:gd name="T10" fmla="*/ 118 w 138"/>
                <a:gd name="T11" fmla="*/ 159 h 221"/>
                <a:gd name="T12" fmla="*/ 112 w 138"/>
                <a:gd name="T13" fmla="*/ 181 h 221"/>
                <a:gd name="T14" fmla="*/ 118 w 138"/>
                <a:gd name="T15" fmla="*/ 212 h 221"/>
                <a:gd name="T16" fmla="*/ 136 w 138"/>
                <a:gd name="T17" fmla="*/ 250 h 221"/>
                <a:gd name="T18" fmla="*/ 142 w 138"/>
                <a:gd name="T19" fmla="*/ 273 h 221"/>
                <a:gd name="T20" fmla="*/ 142 w 138"/>
                <a:gd name="T21" fmla="*/ 281 h 221"/>
                <a:gd name="T22" fmla="*/ 124 w 138"/>
                <a:gd name="T23" fmla="*/ 281 h 221"/>
                <a:gd name="T24" fmla="*/ 104 w 138"/>
                <a:gd name="T25" fmla="*/ 273 h 221"/>
                <a:gd name="T26" fmla="*/ 92 w 138"/>
                <a:gd name="T27" fmla="*/ 273 h 221"/>
                <a:gd name="T28" fmla="*/ 56 w 138"/>
                <a:gd name="T29" fmla="*/ 273 h 221"/>
                <a:gd name="T30" fmla="*/ 44 w 138"/>
                <a:gd name="T31" fmla="*/ 273 h 221"/>
                <a:gd name="T32" fmla="*/ 24 w 138"/>
                <a:gd name="T33" fmla="*/ 265 h 221"/>
                <a:gd name="T34" fmla="*/ 24 w 138"/>
                <a:gd name="T35" fmla="*/ 242 h 221"/>
                <a:gd name="T36" fmla="*/ 24 w 138"/>
                <a:gd name="T37" fmla="*/ 228 h 221"/>
                <a:gd name="T38" fmla="*/ 24 w 138"/>
                <a:gd name="T39" fmla="*/ 228 h 221"/>
                <a:gd name="T40" fmla="*/ 12 w 138"/>
                <a:gd name="T41" fmla="*/ 228 h 221"/>
                <a:gd name="T42" fmla="*/ 6 w 138"/>
                <a:gd name="T43" fmla="*/ 212 h 221"/>
                <a:gd name="T44" fmla="*/ 0 w 138"/>
                <a:gd name="T45" fmla="*/ 212 h 221"/>
                <a:gd name="T46" fmla="*/ 6 w 138"/>
                <a:gd name="T47" fmla="*/ 204 h 221"/>
                <a:gd name="T48" fmla="*/ 12 w 138"/>
                <a:gd name="T49" fmla="*/ 189 h 221"/>
                <a:gd name="T50" fmla="*/ 18 w 138"/>
                <a:gd name="T51" fmla="*/ 174 h 221"/>
                <a:gd name="T52" fmla="*/ 24 w 138"/>
                <a:gd name="T53" fmla="*/ 159 h 221"/>
                <a:gd name="T54" fmla="*/ 38 w 138"/>
                <a:gd name="T55" fmla="*/ 151 h 221"/>
                <a:gd name="T56" fmla="*/ 50 w 138"/>
                <a:gd name="T57" fmla="*/ 167 h 221"/>
                <a:gd name="T58" fmla="*/ 62 w 138"/>
                <a:gd name="T59" fmla="*/ 143 h 221"/>
                <a:gd name="T60" fmla="*/ 68 w 138"/>
                <a:gd name="T61" fmla="*/ 121 h 221"/>
                <a:gd name="T62" fmla="*/ 74 w 138"/>
                <a:gd name="T63" fmla="*/ 113 h 221"/>
                <a:gd name="T64" fmla="*/ 80 w 138"/>
                <a:gd name="T65" fmla="*/ 90 h 221"/>
                <a:gd name="T66" fmla="*/ 92 w 138"/>
                <a:gd name="T67" fmla="*/ 74 h 221"/>
                <a:gd name="T68" fmla="*/ 98 w 138"/>
                <a:gd name="T69" fmla="*/ 53 h 221"/>
                <a:gd name="T70" fmla="*/ 112 w 138"/>
                <a:gd name="T71" fmla="*/ 38 h 221"/>
                <a:gd name="T72" fmla="*/ 112 w 138"/>
                <a:gd name="T73" fmla="*/ 23 h 221"/>
                <a:gd name="T74" fmla="*/ 104 w 138"/>
                <a:gd name="T75" fmla="*/ 16 h 221"/>
                <a:gd name="T76" fmla="*/ 104 w 138"/>
                <a:gd name="T77" fmla="*/ 0 h 221"/>
                <a:gd name="T78" fmla="*/ 112 w 138"/>
                <a:gd name="T79" fmla="*/ 0 h 221"/>
                <a:gd name="T80" fmla="*/ 118 w 138"/>
                <a:gd name="T81" fmla="*/ 23 h 221"/>
                <a:gd name="T82" fmla="*/ 118 w 138"/>
                <a:gd name="T83" fmla="*/ 53 h 221"/>
                <a:gd name="T84" fmla="*/ 130 w 138"/>
                <a:gd name="T85" fmla="*/ 74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7" name="Freeform 4199"/>
            <p:cNvSpPr>
              <a:spLocks/>
            </p:cNvSpPr>
            <p:nvPr/>
          </p:nvSpPr>
          <p:spPr bwMode="auto">
            <a:xfrm>
              <a:off x="2782" y="2369"/>
              <a:ext cx="230" cy="195"/>
            </a:xfrm>
            <a:custGeom>
              <a:avLst/>
              <a:gdLst>
                <a:gd name="T0" fmla="*/ 80 w 227"/>
                <a:gd name="T1" fmla="*/ 60 h 173"/>
                <a:gd name="T2" fmla="*/ 80 w 227"/>
                <a:gd name="T3" fmla="*/ 52 h 173"/>
                <a:gd name="T4" fmla="*/ 104 w 227"/>
                <a:gd name="T5" fmla="*/ 44 h 173"/>
                <a:gd name="T6" fmla="*/ 136 w 227"/>
                <a:gd name="T7" fmla="*/ 8 h 173"/>
                <a:gd name="T8" fmla="*/ 148 w 227"/>
                <a:gd name="T9" fmla="*/ 0 h 173"/>
                <a:gd name="T10" fmla="*/ 160 w 227"/>
                <a:gd name="T11" fmla="*/ 16 h 173"/>
                <a:gd name="T12" fmla="*/ 166 w 227"/>
                <a:gd name="T13" fmla="*/ 29 h 173"/>
                <a:gd name="T14" fmla="*/ 160 w 227"/>
                <a:gd name="T15" fmla="*/ 52 h 173"/>
                <a:gd name="T16" fmla="*/ 177 w 227"/>
                <a:gd name="T17" fmla="*/ 60 h 173"/>
                <a:gd name="T18" fmla="*/ 177 w 227"/>
                <a:gd name="T19" fmla="*/ 68 h 173"/>
                <a:gd name="T20" fmla="*/ 197 w 227"/>
                <a:gd name="T21" fmla="*/ 82 h 173"/>
                <a:gd name="T22" fmla="*/ 197 w 227"/>
                <a:gd name="T23" fmla="*/ 90 h 173"/>
                <a:gd name="T24" fmla="*/ 215 w 227"/>
                <a:gd name="T25" fmla="*/ 113 h 173"/>
                <a:gd name="T26" fmla="*/ 221 w 227"/>
                <a:gd name="T27" fmla="*/ 121 h 173"/>
                <a:gd name="T28" fmla="*/ 233 w 227"/>
                <a:gd name="T29" fmla="*/ 136 h 173"/>
                <a:gd name="T30" fmla="*/ 233 w 227"/>
                <a:gd name="T31" fmla="*/ 151 h 173"/>
                <a:gd name="T32" fmla="*/ 227 w 227"/>
                <a:gd name="T33" fmla="*/ 143 h 173"/>
                <a:gd name="T34" fmla="*/ 209 w 227"/>
                <a:gd name="T35" fmla="*/ 143 h 173"/>
                <a:gd name="T36" fmla="*/ 197 w 227"/>
                <a:gd name="T37" fmla="*/ 143 h 173"/>
                <a:gd name="T38" fmla="*/ 189 w 227"/>
                <a:gd name="T39" fmla="*/ 151 h 173"/>
                <a:gd name="T40" fmla="*/ 177 w 227"/>
                <a:gd name="T41" fmla="*/ 151 h 173"/>
                <a:gd name="T42" fmla="*/ 160 w 227"/>
                <a:gd name="T43" fmla="*/ 159 h 173"/>
                <a:gd name="T44" fmla="*/ 148 w 227"/>
                <a:gd name="T45" fmla="*/ 159 h 173"/>
                <a:gd name="T46" fmla="*/ 142 w 227"/>
                <a:gd name="T47" fmla="*/ 174 h 173"/>
                <a:gd name="T48" fmla="*/ 124 w 227"/>
                <a:gd name="T49" fmla="*/ 167 h 173"/>
                <a:gd name="T50" fmla="*/ 110 w 227"/>
                <a:gd name="T51" fmla="*/ 159 h 173"/>
                <a:gd name="T52" fmla="*/ 86 w 227"/>
                <a:gd name="T53" fmla="*/ 143 h 173"/>
                <a:gd name="T54" fmla="*/ 74 w 227"/>
                <a:gd name="T55" fmla="*/ 167 h 173"/>
                <a:gd name="T56" fmla="*/ 74 w 227"/>
                <a:gd name="T57" fmla="*/ 189 h 173"/>
                <a:gd name="T58" fmla="*/ 50 w 227"/>
                <a:gd name="T59" fmla="*/ 181 h 173"/>
                <a:gd name="T60" fmla="*/ 36 w 227"/>
                <a:gd name="T61" fmla="*/ 189 h 173"/>
                <a:gd name="T62" fmla="*/ 30 w 227"/>
                <a:gd name="T63" fmla="*/ 220 h 173"/>
                <a:gd name="T64" fmla="*/ 24 w 227"/>
                <a:gd name="T65" fmla="*/ 197 h 173"/>
                <a:gd name="T66" fmla="*/ 6 w 227"/>
                <a:gd name="T67" fmla="*/ 159 h 173"/>
                <a:gd name="T68" fmla="*/ 0 w 227"/>
                <a:gd name="T69" fmla="*/ 128 h 173"/>
                <a:gd name="T70" fmla="*/ 6 w 227"/>
                <a:gd name="T71" fmla="*/ 106 h 173"/>
                <a:gd name="T72" fmla="*/ 18 w 227"/>
                <a:gd name="T73" fmla="*/ 82 h 173"/>
                <a:gd name="T74" fmla="*/ 36 w 227"/>
                <a:gd name="T75" fmla="*/ 76 h 173"/>
                <a:gd name="T76" fmla="*/ 36 w 227"/>
                <a:gd name="T77" fmla="*/ 82 h 173"/>
                <a:gd name="T78" fmla="*/ 50 w 227"/>
                <a:gd name="T79" fmla="*/ 76 h 173"/>
                <a:gd name="T80" fmla="*/ 74 w 227"/>
                <a:gd name="T81" fmla="*/ 76 h 173"/>
                <a:gd name="T82" fmla="*/ 80 w 227"/>
                <a:gd name="T83" fmla="*/ 60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8" name="Freeform 4200"/>
            <p:cNvSpPr>
              <a:spLocks/>
            </p:cNvSpPr>
            <p:nvPr/>
          </p:nvSpPr>
          <p:spPr bwMode="auto">
            <a:xfrm>
              <a:off x="2231" y="2301"/>
              <a:ext cx="49" cy="20"/>
            </a:xfrm>
            <a:custGeom>
              <a:avLst/>
              <a:gdLst>
                <a:gd name="T0" fmla="*/ 0 w 48"/>
                <a:gd name="T1" fmla="*/ 8 h 18"/>
                <a:gd name="T2" fmla="*/ 0 w 48"/>
                <a:gd name="T3" fmla="*/ 22 h 18"/>
                <a:gd name="T4" fmla="*/ 12 w 48"/>
                <a:gd name="T5" fmla="*/ 14 h 18"/>
                <a:gd name="T6" fmla="*/ 26 w 48"/>
                <a:gd name="T7" fmla="*/ 8 h 18"/>
                <a:gd name="T8" fmla="*/ 50 w 48"/>
                <a:gd name="T9" fmla="*/ 14 h 18"/>
                <a:gd name="T10" fmla="*/ 44 w 48"/>
                <a:gd name="T11" fmla="*/ 8 h 18"/>
                <a:gd name="T12" fmla="*/ 26 w 48"/>
                <a:gd name="T13" fmla="*/ 0 h 18"/>
                <a:gd name="T14" fmla="*/ 18 w 48"/>
                <a:gd name="T15" fmla="*/ 8 h 18"/>
                <a:gd name="T16" fmla="*/ 0 w 48"/>
                <a:gd name="T17" fmla="*/ 8 h 18"/>
                <a:gd name="T18" fmla="*/ 0 w 48"/>
                <a:gd name="T19" fmla="*/ 8 h 18"/>
                <a:gd name="T20" fmla="*/ 18 w 48"/>
                <a:gd name="T21" fmla="*/ 8 h 18"/>
                <a:gd name="T22" fmla="*/ 6 w 48"/>
                <a:gd name="T23" fmla="*/ 14 h 18"/>
                <a:gd name="T24" fmla="*/ 0 w 48"/>
                <a:gd name="T25" fmla="*/ 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9" name="Freeform 4201"/>
            <p:cNvSpPr>
              <a:spLocks/>
            </p:cNvSpPr>
            <p:nvPr/>
          </p:nvSpPr>
          <p:spPr bwMode="auto">
            <a:xfrm>
              <a:off x="2467" y="2362"/>
              <a:ext cx="79" cy="141"/>
            </a:xfrm>
            <a:custGeom>
              <a:avLst/>
              <a:gdLst>
                <a:gd name="T0" fmla="*/ 68 w 78"/>
                <a:gd name="T1" fmla="*/ 136 h 125"/>
                <a:gd name="T2" fmla="*/ 56 w 78"/>
                <a:gd name="T3" fmla="*/ 143 h 125"/>
                <a:gd name="T4" fmla="*/ 44 w 78"/>
                <a:gd name="T5" fmla="*/ 151 h 125"/>
                <a:gd name="T6" fmla="*/ 18 w 78"/>
                <a:gd name="T7" fmla="*/ 159 h 125"/>
                <a:gd name="T8" fmla="*/ 0 w 78"/>
                <a:gd name="T9" fmla="*/ 151 h 125"/>
                <a:gd name="T10" fmla="*/ 6 w 78"/>
                <a:gd name="T11" fmla="*/ 151 h 125"/>
                <a:gd name="T12" fmla="*/ 6 w 78"/>
                <a:gd name="T13" fmla="*/ 129 h 125"/>
                <a:gd name="T14" fmla="*/ 0 w 78"/>
                <a:gd name="T15" fmla="*/ 113 h 125"/>
                <a:gd name="T16" fmla="*/ 6 w 78"/>
                <a:gd name="T17" fmla="*/ 90 h 125"/>
                <a:gd name="T18" fmla="*/ 12 w 78"/>
                <a:gd name="T19" fmla="*/ 76 h 125"/>
                <a:gd name="T20" fmla="*/ 12 w 78"/>
                <a:gd name="T21" fmla="*/ 44 h 125"/>
                <a:gd name="T22" fmla="*/ 6 w 78"/>
                <a:gd name="T23" fmla="*/ 8 h 125"/>
                <a:gd name="T24" fmla="*/ 30 w 78"/>
                <a:gd name="T25" fmla="*/ 0 h 125"/>
                <a:gd name="T26" fmla="*/ 50 w 78"/>
                <a:gd name="T27" fmla="*/ 0 h 125"/>
                <a:gd name="T28" fmla="*/ 56 w 78"/>
                <a:gd name="T29" fmla="*/ 0 h 125"/>
                <a:gd name="T30" fmla="*/ 56 w 78"/>
                <a:gd name="T31" fmla="*/ 8 h 125"/>
                <a:gd name="T32" fmla="*/ 68 w 78"/>
                <a:gd name="T33" fmla="*/ 29 h 125"/>
                <a:gd name="T34" fmla="*/ 68 w 78"/>
                <a:gd name="T35" fmla="*/ 44 h 125"/>
                <a:gd name="T36" fmla="*/ 68 w 78"/>
                <a:gd name="T37" fmla="*/ 60 h 125"/>
                <a:gd name="T38" fmla="*/ 68 w 78"/>
                <a:gd name="T39" fmla="*/ 76 h 125"/>
                <a:gd name="T40" fmla="*/ 68 w 78"/>
                <a:gd name="T41" fmla="*/ 98 h 125"/>
                <a:gd name="T42" fmla="*/ 68 w 78"/>
                <a:gd name="T43" fmla="*/ 113 h 125"/>
                <a:gd name="T44" fmla="*/ 80 w 78"/>
                <a:gd name="T45" fmla="*/ 129 h 125"/>
                <a:gd name="T46" fmla="*/ 74 w 78"/>
                <a:gd name="T47" fmla="*/ 136 h 125"/>
                <a:gd name="T48" fmla="*/ 62 w 78"/>
                <a:gd name="T49" fmla="*/ 129 h 125"/>
                <a:gd name="T50" fmla="*/ 68 w 78"/>
                <a:gd name="T51" fmla="*/ 136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0" name="Freeform 4202"/>
            <p:cNvSpPr>
              <a:spLocks/>
            </p:cNvSpPr>
            <p:nvPr/>
          </p:nvSpPr>
          <p:spPr bwMode="auto">
            <a:xfrm>
              <a:off x="2261" y="2328"/>
              <a:ext cx="127" cy="121"/>
            </a:xfrm>
            <a:custGeom>
              <a:avLst/>
              <a:gdLst>
                <a:gd name="T0" fmla="*/ 117 w 125"/>
                <a:gd name="T1" fmla="*/ 31 h 107"/>
                <a:gd name="T2" fmla="*/ 111 w 125"/>
                <a:gd name="T3" fmla="*/ 38 h 107"/>
                <a:gd name="T4" fmla="*/ 117 w 125"/>
                <a:gd name="T5" fmla="*/ 38 h 107"/>
                <a:gd name="T6" fmla="*/ 123 w 125"/>
                <a:gd name="T7" fmla="*/ 61 h 107"/>
                <a:gd name="T8" fmla="*/ 123 w 125"/>
                <a:gd name="T9" fmla="*/ 84 h 107"/>
                <a:gd name="T10" fmla="*/ 123 w 125"/>
                <a:gd name="T11" fmla="*/ 90 h 107"/>
                <a:gd name="T12" fmla="*/ 123 w 125"/>
                <a:gd name="T13" fmla="*/ 90 h 107"/>
                <a:gd name="T14" fmla="*/ 129 w 125"/>
                <a:gd name="T15" fmla="*/ 98 h 107"/>
                <a:gd name="T16" fmla="*/ 129 w 125"/>
                <a:gd name="T17" fmla="*/ 106 h 107"/>
                <a:gd name="T18" fmla="*/ 117 w 125"/>
                <a:gd name="T19" fmla="*/ 106 h 107"/>
                <a:gd name="T20" fmla="*/ 123 w 125"/>
                <a:gd name="T21" fmla="*/ 121 h 107"/>
                <a:gd name="T22" fmla="*/ 117 w 125"/>
                <a:gd name="T23" fmla="*/ 129 h 107"/>
                <a:gd name="T24" fmla="*/ 117 w 125"/>
                <a:gd name="T25" fmla="*/ 129 h 107"/>
                <a:gd name="T26" fmla="*/ 111 w 125"/>
                <a:gd name="T27" fmla="*/ 129 h 107"/>
                <a:gd name="T28" fmla="*/ 105 w 125"/>
                <a:gd name="T29" fmla="*/ 137 h 107"/>
                <a:gd name="T30" fmla="*/ 99 w 125"/>
                <a:gd name="T31" fmla="*/ 129 h 107"/>
                <a:gd name="T32" fmla="*/ 91 w 125"/>
                <a:gd name="T33" fmla="*/ 106 h 107"/>
                <a:gd name="T34" fmla="*/ 79 w 125"/>
                <a:gd name="T35" fmla="*/ 106 h 107"/>
                <a:gd name="T36" fmla="*/ 73 w 125"/>
                <a:gd name="T37" fmla="*/ 106 h 107"/>
                <a:gd name="T38" fmla="*/ 79 w 125"/>
                <a:gd name="T39" fmla="*/ 90 h 107"/>
                <a:gd name="T40" fmla="*/ 67 w 125"/>
                <a:gd name="T41" fmla="*/ 68 h 107"/>
                <a:gd name="T42" fmla="*/ 43 w 125"/>
                <a:gd name="T43" fmla="*/ 76 h 107"/>
                <a:gd name="T44" fmla="*/ 24 w 125"/>
                <a:gd name="T45" fmla="*/ 90 h 107"/>
                <a:gd name="T46" fmla="*/ 24 w 125"/>
                <a:gd name="T47" fmla="*/ 84 h 107"/>
                <a:gd name="T48" fmla="*/ 24 w 125"/>
                <a:gd name="T49" fmla="*/ 76 h 107"/>
                <a:gd name="T50" fmla="*/ 18 w 125"/>
                <a:gd name="T51" fmla="*/ 68 h 107"/>
                <a:gd name="T52" fmla="*/ 12 w 125"/>
                <a:gd name="T53" fmla="*/ 68 h 107"/>
                <a:gd name="T54" fmla="*/ 6 w 125"/>
                <a:gd name="T55" fmla="*/ 53 h 107"/>
                <a:gd name="T56" fmla="*/ 6 w 125"/>
                <a:gd name="T57" fmla="*/ 46 h 107"/>
                <a:gd name="T58" fmla="*/ 0 w 125"/>
                <a:gd name="T59" fmla="*/ 46 h 107"/>
                <a:gd name="T60" fmla="*/ 0 w 125"/>
                <a:gd name="T61" fmla="*/ 46 h 107"/>
                <a:gd name="T62" fmla="*/ 0 w 125"/>
                <a:gd name="T63" fmla="*/ 46 h 107"/>
                <a:gd name="T64" fmla="*/ 0 w 125"/>
                <a:gd name="T65" fmla="*/ 46 h 107"/>
                <a:gd name="T66" fmla="*/ 0 w 125"/>
                <a:gd name="T67" fmla="*/ 31 h 107"/>
                <a:gd name="T68" fmla="*/ 18 w 125"/>
                <a:gd name="T69" fmla="*/ 23 h 107"/>
                <a:gd name="T70" fmla="*/ 18 w 125"/>
                <a:gd name="T71" fmla="*/ 8 h 107"/>
                <a:gd name="T72" fmla="*/ 18 w 125"/>
                <a:gd name="T73" fmla="*/ 0 h 107"/>
                <a:gd name="T74" fmla="*/ 38 w 125"/>
                <a:gd name="T75" fmla="*/ 8 h 107"/>
                <a:gd name="T76" fmla="*/ 61 w 125"/>
                <a:gd name="T77" fmla="*/ 8 h 107"/>
                <a:gd name="T78" fmla="*/ 61 w 125"/>
                <a:gd name="T79" fmla="*/ 16 h 107"/>
                <a:gd name="T80" fmla="*/ 73 w 125"/>
                <a:gd name="T81" fmla="*/ 16 h 107"/>
                <a:gd name="T82" fmla="*/ 79 w 125"/>
                <a:gd name="T83" fmla="*/ 16 h 107"/>
                <a:gd name="T84" fmla="*/ 85 w 125"/>
                <a:gd name="T85" fmla="*/ 16 h 107"/>
                <a:gd name="T86" fmla="*/ 99 w 125"/>
                <a:gd name="T87" fmla="*/ 8 h 107"/>
                <a:gd name="T88" fmla="*/ 105 w 125"/>
                <a:gd name="T89" fmla="*/ 8 h 107"/>
                <a:gd name="T90" fmla="*/ 111 w 125"/>
                <a:gd name="T91" fmla="*/ 23 h 107"/>
                <a:gd name="T92" fmla="*/ 117 w 125"/>
                <a:gd name="T93" fmla="*/ 31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1" name="Freeform 4203"/>
            <p:cNvSpPr>
              <a:spLocks/>
            </p:cNvSpPr>
            <p:nvPr/>
          </p:nvSpPr>
          <p:spPr bwMode="auto">
            <a:xfrm>
              <a:off x="2231" y="2328"/>
              <a:ext cx="49" cy="41"/>
            </a:xfrm>
            <a:custGeom>
              <a:avLst/>
              <a:gdLst>
                <a:gd name="T0" fmla="*/ 26 w 48"/>
                <a:gd name="T1" fmla="*/ 31 h 36"/>
                <a:gd name="T2" fmla="*/ 26 w 48"/>
                <a:gd name="T3" fmla="*/ 31 h 36"/>
                <a:gd name="T4" fmla="*/ 26 w 48"/>
                <a:gd name="T5" fmla="*/ 39 h 36"/>
                <a:gd name="T6" fmla="*/ 32 w 48"/>
                <a:gd name="T7" fmla="*/ 47 h 36"/>
                <a:gd name="T8" fmla="*/ 32 w 48"/>
                <a:gd name="T9" fmla="*/ 31 h 36"/>
                <a:gd name="T10" fmla="*/ 50 w 48"/>
                <a:gd name="T11" fmla="*/ 24 h 36"/>
                <a:gd name="T12" fmla="*/ 50 w 48"/>
                <a:gd name="T13" fmla="*/ 8 h 36"/>
                <a:gd name="T14" fmla="*/ 50 w 48"/>
                <a:gd name="T15" fmla="*/ 0 h 36"/>
                <a:gd name="T16" fmla="*/ 26 w 48"/>
                <a:gd name="T17" fmla="*/ 0 h 36"/>
                <a:gd name="T18" fmla="*/ 0 w 48"/>
                <a:gd name="T19" fmla="*/ 8 h 36"/>
                <a:gd name="T20" fmla="*/ 6 w 48"/>
                <a:gd name="T21" fmla="*/ 8 h 36"/>
                <a:gd name="T22" fmla="*/ 6 w 48"/>
                <a:gd name="T23" fmla="*/ 16 h 36"/>
                <a:gd name="T24" fmla="*/ 12 w 48"/>
                <a:gd name="T25" fmla="*/ 16 h 36"/>
                <a:gd name="T26" fmla="*/ 12 w 48"/>
                <a:gd name="T27" fmla="*/ 24 h 36"/>
                <a:gd name="T28" fmla="*/ 26 w 48"/>
                <a:gd name="T29" fmla="*/ 24 h 36"/>
                <a:gd name="T30" fmla="*/ 32 w 48"/>
                <a:gd name="T31" fmla="*/ 24 h 36"/>
                <a:gd name="T32" fmla="*/ 18 w 48"/>
                <a:gd name="T33" fmla="*/ 24 h 36"/>
                <a:gd name="T34" fmla="*/ 26 w 48"/>
                <a:gd name="T35" fmla="*/ 31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2" name="Freeform 4204"/>
            <p:cNvSpPr>
              <a:spLocks/>
            </p:cNvSpPr>
            <p:nvPr/>
          </p:nvSpPr>
          <p:spPr bwMode="auto">
            <a:xfrm>
              <a:off x="2377" y="2375"/>
              <a:ext cx="102" cy="141"/>
            </a:xfrm>
            <a:custGeom>
              <a:avLst/>
              <a:gdLst>
                <a:gd name="T0" fmla="*/ 60 w 102"/>
                <a:gd name="T1" fmla="*/ 8 h 125"/>
                <a:gd name="T2" fmla="*/ 48 w 102"/>
                <a:gd name="T3" fmla="*/ 8 h 125"/>
                <a:gd name="T4" fmla="*/ 36 w 102"/>
                <a:gd name="T5" fmla="*/ 8 h 125"/>
                <a:gd name="T6" fmla="*/ 36 w 102"/>
                <a:gd name="T7" fmla="*/ 0 h 125"/>
                <a:gd name="T8" fmla="*/ 30 w 102"/>
                <a:gd name="T9" fmla="*/ 0 h 125"/>
                <a:gd name="T10" fmla="*/ 24 w 102"/>
                <a:gd name="T11" fmla="*/ 8 h 125"/>
                <a:gd name="T12" fmla="*/ 12 w 102"/>
                <a:gd name="T13" fmla="*/ 8 h 125"/>
                <a:gd name="T14" fmla="*/ 6 w 102"/>
                <a:gd name="T15" fmla="*/ 8 h 125"/>
                <a:gd name="T16" fmla="*/ 6 w 102"/>
                <a:gd name="T17" fmla="*/ 29 h 125"/>
                <a:gd name="T18" fmla="*/ 6 w 102"/>
                <a:gd name="T19" fmla="*/ 37 h 125"/>
                <a:gd name="T20" fmla="*/ 6 w 102"/>
                <a:gd name="T21" fmla="*/ 37 h 125"/>
                <a:gd name="T22" fmla="*/ 12 w 102"/>
                <a:gd name="T23" fmla="*/ 44 h 125"/>
                <a:gd name="T24" fmla="*/ 12 w 102"/>
                <a:gd name="T25" fmla="*/ 52 h 125"/>
                <a:gd name="T26" fmla="*/ 0 w 102"/>
                <a:gd name="T27" fmla="*/ 52 h 125"/>
                <a:gd name="T28" fmla="*/ 6 w 102"/>
                <a:gd name="T29" fmla="*/ 68 h 125"/>
                <a:gd name="T30" fmla="*/ 0 w 102"/>
                <a:gd name="T31" fmla="*/ 76 h 125"/>
                <a:gd name="T32" fmla="*/ 0 w 102"/>
                <a:gd name="T33" fmla="*/ 76 h 125"/>
                <a:gd name="T34" fmla="*/ 0 w 102"/>
                <a:gd name="T35" fmla="*/ 98 h 125"/>
                <a:gd name="T36" fmla="*/ 0 w 102"/>
                <a:gd name="T37" fmla="*/ 106 h 125"/>
                <a:gd name="T38" fmla="*/ 12 w 102"/>
                <a:gd name="T39" fmla="*/ 113 h 125"/>
                <a:gd name="T40" fmla="*/ 18 w 102"/>
                <a:gd name="T41" fmla="*/ 129 h 125"/>
                <a:gd name="T42" fmla="*/ 12 w 102"/>
                <a:gd name="T43" fmla="*/ 159 h 125"/>
                <a:gd name="T44" fmla="*/ 36 w 102"/>
                <a:gd name="T45" fmla="*/ 143 h 125"/>
                <a:gd name="T46" fmla="*/ 60 w 102"/>
                <a:gd name="T47" fmla="*/ 136 h 125"/>
                <a:gd name="T48" fmla="*/ 54 w 102"/>
                <a:gd name="T49" fmla="*/ 136 h 125"/>
                <a:gd name="T50" fmla="*/ 78 w 102"/>
                <a:gd name="T51" fmla="*/ 136 h 125"/>
                <a:gd name="T52" fmla="*/ 66 w 102"/>
                <a:gd name="T53" fmla="*/ 136 h 125"/>
                <a:gd name="T54" fmla="*/ 78 w 102"/>
                <a:gd name="T55" fmla="*/ 136 h 125"/>
                <a:gd name="T56" fmla="*/ 90 w 102"/>
                <a:gd name="T57" fmla="*/ 136 h 125"/>
                <a:gd name="T58" fmla="*/ 90 w 102"/>
                <a:gd name="T59" fmla="*/ 136 h 125"/>
                <a:gd name="T60" fmla="*/ 96 w 102"/>
                <a:gd name="T61" fmla="*/ 136 h 125"/>
                <a:gd name="T62" fmla="*/ 96 w 102"/>
                <a:gd name="T63" fmla="*/ 113 h 125"/>
                <a:gd name="T64" fmla="*/ 90 w 102"/>
                <a:gd name="T65" fmla="*/ 98 h 125"/>
                <a:gd name="T66" fmla="*/ 96 w 102"/>
                <a:gd name="T67" fmla="*/ 76 h 125"/>
                <a:gd name="T68" fmla="*/ 102 w 102"/>
                <a:gd name="T69" fmla="*/ 60 h 125"/>
                <a:gd name="T70" fmla="*/ 102 w 102"/>
                <a:gd name="T71" fmla="*/ 29 h 125"/>
                <a:gd name="T72" fmla="*/ 84 w 102"/>
                <a:gd name="T73" fmla="*/ 14 h 125"/>
                <a:gd name="T74" fmla="*/ 66 w 102"/>
                <a:gd name="T75" fmla="*/ 21 h 125"/>
                <a:gd name="T76" fmla="*/ 60 w 102"/>
                <a:gd name="T77" fmla="*/ 8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3" name="Freeform 4205"/>
            <p:cNvSpPr>
              <a:spLocks/>
            </p:cNvSpPr>
            <p:nvPr/>
          </p:nvSpPr>
          <p:spPr bwMode="auto">
            <a:xfrm>
              <a:off x="2286" y="2388"/>
              <a:ext cx="54" cy="67"/>
            </a:xfrm>
            <a:custGeom>
              <a:avLst/>
              <a:gdLst>
                <a:gd name="T0" fmla="*/ 55 w 53"/>
                <a:gd name="T1" fmla="*/ 38 h 60"/>
                <a:gd name="T2" fmla="*/ 49 w 53"/>
                <a:gd name="T3" fmla="*/ 52 h 60"/>
                <a:gd name="T4" fmla="*/ 43 w 53"/>
                <a:gd name="T5" fmla="*/ 67 h 60"/>
                <a:gd name="T6" fmla="*/ 37 w 53"/>
                <a:gd name="T7" fmla="*/ 75 h 60"/>
                <a:gd name="T8" fmla="*/ 17 w 53"/>
                <a:gd name="T9" fmla="*/ 67 h 60"/>
                <a:gd name="T10" fmla="*/ 17 w 53"/>
                <a:gd name="T11" fmla="*/ 60 h 60"/>
                <a:gd name="T12" fmla="*/ 17 w 53"/>
                <a:gd name="T13" fmla="*/ 60 h 60"/>
                <a:gd name="T14" fmla="*/ 6 w 53"/>
                <a:gd name="T15" fmla="*/ 38 h 60"/>
                <a:gd name="T16" fmla="*/ 12 w 53"/>
                <a:gd name="T17" fmla="*/ 38 h 60"/>
                <a:gd name="T18" fmla="*/ 6 w 53"/>
                <a:gd name="T19" fmla="*/ 30 h 60"/>
                <a:gd name="T20" fmla="*/ 6 w 53"/>
                <a:gd name="T21" fmla="*/ 30 h 60"/>
                <a:gd name="T22" fmla="*/ 0 w 53"/>
                <a:gd name="T23" fmla="*/ 22 h 60"/>
                <a:gd name="T24" fmla="*/ 17 w 53"/>
                <a:gd name="T25" fmla="*/ 8 h 60"/>
                <a:gd name="T26" fmla="*/ 43 w 53"/>
                <a:gd name="T27" fmla="*/ 0 h 60"/>
                <a:gd name="T28" fmla="*/ 55 w 53"/>
                <a:gd name="T29" fmla="*/ 22 h 60"/>
                <a:gd name="T30" fmla="*/ 49 w 53"/>
                <a:gd name="T31" fmla="*/ 38 h 60"/>
                <a:gd name="T32" fmla="*/ 55 w 53"/>
                <a:gd name="T33" fmla="*/ 38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4" name="Freeform 4206"/>
            <p:cNvSpPr>
              <a:spLocks/>
            </p:cNvSpPr>
            <p:nvPr/>
          </p:nvSpPr>
          <p:spPr bwMode="auto">
            <a:xfrm>
              <a:off x="2522" y="2362"/>
              <a:ext cx="31" cy="114"/>
            </a:xfrm>
            <a:custGeom>
              <a:avLst/>
              <a:gdLst>
                <a:gd name="T0" fmla="*/ 12 w 30"/>
                <a:gd name="T1" fmla="*/ 8 h 101"/>
                <a:gd name="T2" fmla="*/ 0 w 30"/>
                <a:gd name="T3" fmla="*/ 0 h 101"/>
                <a:gd name="T4" fmla="*/ 0 w 30"/>
                <a:gd name="T5" fmla="*/ 8 h 101"/>
                <a:gd name="T6" fmla="*/ 12 w 30"/>
                <a:gd name="T7" fmla="*/ 29 h 101"/>
                <a:gd name="T8" fmla="*/ 12 w 30"/>
                <a:gd name="T9" fmla="*/ 45 h 101"/>
                <a:gd name="T10" fmla="*/ 12 w 30"/>
                <a:gd name="T11" fmla="*/ 60 h 101"/>
                <a:gd name="T12" fmla="*/ 12 w 30"/>
                <a:gd name="T13" fmla="*/ 76 h 101"/>
                <a:gd name="T14" fmla="*/ 12 w 30"/>
                <a:gd name="T15" fmla="*/ 98 h 101"/>
                <a:gd name="T16" fmla="*/ 12 w 30"/>
                <a:gd name="T17" fmla="*/ 113 h 101"/>
                <a:gd name="T18" fmla="*/ 26 w 30"/>
                <a:gd name="T19" fmla="*/ 129 h 101"/>
                <a:gd name="T20" fmla="*/ 32 w 30"/>
                <a:gd name="T21" fmla="*/ 129 h 101"/>
                <a:gd name="T22" fmla="*/ 32 w 30"/>
                <a:gd name="T23" fmla="*/ 90 h 101"/>
                <a:gd name="T24" fmla="*/ 32 w 30"/>
                <a:gd name="T25" fmla="*/ 68 h 101"/>
                <a:gd name="T26" fmla="*/ 32 w 30"/>
                <a:gd name="T27" fmla="*/ 52 h 101"/>
                <a:gd name="T28" fmla="*/ 26 w 30"/>
                <a:gd name="T29" fmla="*/ 29 h 101"/>
                <a:gd name="T30" fmla="*/ 20 w 30"/>
                <a:gd name="T31" fmla="*/ 16 h 101"/>
                <a:gd name="T32" fmla="*/ 20 w 30"/>
                <a:gd name="T33" fmla="*/ 8 h 101"/>
                <a:gd name="T34" fmla="*/ 12 w 30"/>
                <a:gd name="T35" fmla="*/ 8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5" name="Freeform 4207"/>
            <p:cNvSpPr>
              <a:spLocks/>
            </p:cNvSpPr>
            <p:nvPr/>
          </p:nvSpPr>
          <p:spPr bwMode="auto">
            <a:xfrm>
              <a:off x="2321" y="1796"/>
              <a:ext cx="357" cy="396"/>
            </a:xfrm>
            <a:custGeom>
              <a:avLst/>
              <a:gdLst>
                <a:gd name="T0" fmla="*/ 6 w 353"/>
                <a:gd name="T1" fmla="*/ 204 h 353"/>
                <a:gd name="T2" fmla="*/ 0 w 353"/>
                <a:gd name="T3" fmla="*/ 233 h 353"/>
                <a:gd name="T4" fmla="*/ 0 w 353"/>
                <a:gd name="T5" fmla="*/ 240 h 353"/>
                <a:gd name="T6" fmla="*/ 18 w 353"/>
                <a:gd name="T7" fmla="*/ 256 h 353"/>
                <a:gd name="T8" fmla="*/ 30 w 353"/>
                <a:gd name="T9" fmla="*/ 270 h 353"/>
                <a:gd name="T10" fmla="*/ 50 w 353"/>
                <a:gd name="T11" fmla="*/ 286 h 353"/>
                <a:gd name="T12" fmla="*/ 68 w 353"/>
                <a:gd name="T13" fmla="*/ 301 h 353"/>
                <a:gd name="T14" fmla="*/ 80 w 353"/>
                <a:gd name="T15" fmla="*/ 316 h 353"/>
                <a:gd name="T16" fmla="*/ 92 w 353"/>
                <a:gd name="T17" fmla="*/ 323 h 353"/>
                <a:gd name="T18" fmla="*/ 104 w 353"/>
                <a:gd name="T19" fmla="*/ 339 h 353"/>
                <a:gd name="T20" fmla="*/ 116 w 353"/>
                <a:gd name="T21" fmla="*/ 346 h 353"/>
                <a:gd name="T22" fmla="*/ 128 w 353"/>
                <a:gd name="T23" fmla="*/ 361 h 353"/>
                <a:gd name="T24" fmla="*/ 148 w 353"/>
                <a:gd name="T25" fmla="*/ 376 h 353"/>
                <a:gd name="T26" fmla="*/ 172 w 353"/>
                <a:gd name="T27" fmla="*/ 399 h 353"/>
                <a:gd name="T28" fmla="*/ 172 w 353"/>
                <a:gd name="T29" fmla="*/ 406 h 353"/>
                <a:gd name="T30" fmla="*/ 178 w 353"/>
                <a:gd name="T31" fmla="*/ 414 h 353"/>
                <a:gd name="T32" fmla="*/ 202 w 353"/>
                <a:gd name="T33" fmla="*/ 430 h 353"/>
                <a:gd name="T34" fmla="*/ 208 w 353"/>
                <a:gd name="T35" fmla="*/ 444 h 353"/>
                <a:gd name="T36" fmla="*/ 228 w 353"/>
                <a:gd name="T37" fmla="*/ 444 h 353"/>
                <a:gd name="T38" fmla="*/ 252 w 353"/>
                <a:gd name="T39" fmla="*/ 436 h 353"/>
                <a:gd name="T40" fmla="*/ 269 w 353"/>
                <a:gd name="T41" fmla="*/ 422 h 353"/>
                <a:gd name="T42" fmla="*/ 281 w 353"/>
                <a:gd name="T43" fmla="*/ 406 h 353"/>
                <a:gd name="T44" fmla="*/ 299 w 353"/>
                <a:gd name="T45" fmla="*/ 392 h 353"/>
                <a:gd name="T46" fmla="*/ 319 w 353"/>
                <a:gd name="T47" fmla="*/ 369 h 353"/>
                <a:gd name="T48" fmla="*/ 343 w 353"/>
                <a:gd name="T49" fmla="*/ 353 h 353"/>
                <a:gd name="T50" fmla="*/ 361 w 353"/>
                <a:gd name="T51" fmla="*/ 339 h 353"/>
                <a:gd name="T52" fmla="*/ 355 w 353"/>
                <a:gd name="T53" fmla="*/ 316 h 353"/>
                <a:gd name="T54" fmla="*/ 331 w 353"/>
                <a:gd name="T55" fmla="*/ 316 h 353"/>
                <a:gd name="T56" fmla="*/ 325 w 353"/>
                <a:gd name="T57" fmla="*/ 293 h 353"/>
                <a:gd name="T58" fmla="*/ 311 w 353"/>
                <a:gd name="T59" fmla="*/ 270 h 353"/>
                <a:gd name="T60" fmla="*/ 325 w 353"/>
                <a:gd name="T61" fmla="*/ 263 h 353"/>
                <a:gd name="T62" fmla="*/ 319 w 353"/>
                <a:gd name="T63" fmla="*/ 204 h 353"/>
                <a:gd name="T64" fmla="*/ 311 w 353"/>
                <a:gd name="T65" fmla="*/ 174 h 353"/>
                <a:gd name="T66" fmla="*/ 311 w 353"/>
                <a:gd name="T67" fmla="*/ 174 h 353"/>
                <a:gd name="T68" fmla="*/ 305 w 353"/>
                <a:gd name="T69" fmla="*/ 121 h 353"/>
                <a:gd name="T70" fmla="*/ 293 w 353"/>
                <a:gd name="T71" fmla="*/ 105 h 353"/>
                <a:gd name="T72" fmla="*/ 275 w 353"/>
                <a:gd name="T73" fmla="*/ 83 h 353"/>
                <a:gd name="T74" fmla="*/ 287 w 353"/>
                <a:gd name="T75" fmla="*/ 61 h 353"/>
                <a:gd name="T76" fmla="*/ 293 w 353"/>
                <a:gd name="T77" fmla="*/ 45 h 353"/>
                <a:gd name="T78" fmla="*/ 293 w 353"/>
                <a:gd name="T79" fmla="*/ 8 h 353"/>
                <a:gd name="T80" fmla="*/ 293 w 353"/>
                <a:gd name="T81" fmla="*/ 0 h 353"/>
                <a:gd name="T82" fmla="*/ 257 w 353"/>
                <a:gd name="T83" fmla="*/ 0 h 353"/>
                <a:gd name="T84" fmla="*/ 240 w 353"/>
                <a:gd name="T85" fmla="*/ 8 h 353"/>
                <a:gd name="T86" fmla="*/ 214 w 353"/>
                <a:gd name="T87" fmla="*/ 8 h 353"/>
                <a:gd name="T88" fmla="*/ 196 w 353"/>
                <a:gd name="T89" fmla="*/ 8 h 353"/>
                <a:gd name="T90" fmla="*/ 178 w 353"/>
                <a:gd name="T91" fmla="*/ 15 h 353"/>
                <a:gd name="T92" fmla="*/ 154 w 353"/>
                <a:gd name="T93" fmla="*/ 22 h 353"/>
                <a:gd name="T94" fmla="*/ 148 w 353"/>
                <a:gd name="T95" fmla="*/ 30 h 353"/>
                <a:gd name="T96" fmla="*/ 128 w 353"/>
                <a:gd name="T97" fmla="*/ 38 h 353"/>
                <a:gd name="T98" fmla="*/ 110 w 353"/>
                <a:gd name="T99" fmla="*/ 45 h 353"/>
                <a:gd name="T100" fmla="*/ 116 w 353"/>
                <a:gd name="T101" fmla="*/ 53 h 353"/>
                <a:gd name="T102" fmla="*/ 116 w 353"/>
                <a:gd name="T103" fmla="*/ 75 h 353"/>
                <a:gd name="T104" fmla="*/ 122 w 353"/>
                <a:gd name="T105" fmla="*/ 91 h 353"/>
                <a:gd name="T106" fmla="*/ 135 w 353"/>
                <a:gd name="T107" fmla="*/ 113 h 353"/>
                <a:gd name="T108" fmla="*/ 128 w 353"/>
                <a:gd name="T109" fmla="*/ 121 h 353"/>
                <a:gd name="T110" fmla="*/ 110 w 353"/>
                <a:gd name="T111" fmla="*/ 121 h 353"/>
                <a:gd name="T112" fmla="*/ 86 w 353"/>
                <a:gd name="T113" fmla="*/ 136 h 353"/>
                <a:gd name="T114" fmla="*/ 86 w 353"/>
                <a:gd name="T115" fmla="*/ 151 h 353"/>
                <a:gd name="T116" fmla="*/ 62 w 353"/>
                <a:gd name="T117" fmla="*/ 166 h 353"/>
                <a:gd name="T118" fmla="*/ 50 w 353"/>
                <a:gd name="T119" fmla="*/ 182 h 353"/>
                <a:gd name="T120" fmla="*/ 30 w 353"/>
                <a:gd name="T121" fmla="*/ 188 h 353"/>
                <a:gd name="T122" fmla="*/ 18 w 353"/>
                <a:gd name="T123" fmla="*/ 196 h 353"/>
                <a:gd name="T124" fmla="*/ 6 w 353"/>
                <a:gd name="T125" fmla="*/ 204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CC99F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6" name="Freeform 4208"/>
            <p:cNvSpPr>
              <a:spLocks/>
            </p:cNvSpPr>
            <p:nvPr/>
          </p:nvSpPr>
          <p:spPr bwMode="auto">
            <a:xfrm>
              <a:off x="2280" y="1965"/>
              <a:ext cx="13" cy="14"/>
            </a:xfrm>
            <a:custGeom>
              <a:avLst/>
              <a:gdLst>
                <a:gd name="T0" fmla="*/ 14 w 12"/>
                <a:gd name="T1" fmla="*/ 0 h 12"/>
                <a:gd name="T2" fmla="*/ 8 w 12"/>
                <a:gd name="T3" fmla="*/ 8 h 12"/>
                <a:gd name="T4" fmla="*/ 0 w 12"/>
                <a:gd name="T5" fmla="*/ 16 h 12"/>
                <a:gd name="T6" fmla="*/ 14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7" name="Freeform 4209"/>
            <p:cNvSpPr>
              <a:spLocks/>
            </p:cNvSpPr>
            <p:nvPr/>
          </p:nvSpPr>
          <p:spPr bwMode="auto">
            <a:xfrm>
              <a:off x="2237" y="1972"/>
              <a:ext cx="6" cy="14"/>
            </a:xfrm>
            <a:custGeom>
              <a:avLst/>
              <a:gdLst>
                <a:gd name="T0" fmla="*/ 6 w 6"/>
                <a:gd name="T1" fmla="*/ 0 h 12"/>
                <a:gd name="T2" fmla="*/ 0 w 6"/>
                <a:gd name="T3" fmla="*/ 16 h 12"/>
                <a:gd name="T4" fmla="*/ 0 w 6"/>
                <a:gd name="T5" fmla="*/ 8 h 12"/>
                <a:gd name="T6" fmla="*/ 6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8" name="Freeform 4210"/>
            <p:cNvSpPr>
              <a:spLocks/>
            </p:cNvSpPr>
            <p:nvPr/>
          </p:nvSpPr>
          <p:spPr bwMode="auto">
            <a:xfrm>
              <a:off x="2255" y="1986"/>
              <a:ext cx="6" cy="5"/>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9" name="Freeform 4211"/>
            <p:cNvSpPr>
              <a:spLocks/>
            </p:cNvSpPr>
            <p:nvPr/>
          </p:nvSpPr>
          <p:spPr bwMode="auto">
            <a:xfrm>
              <a:off x="2293" y="1959"/>
              <a:ext cx="5" cy="1"/>
            </a:xfrm>
            <a:custGeom>
              <a:avLst/>
              <a:gdLst>
                <a:gd name="T0" fmla="*/ 4 w 6"/>
                <a:gd name="T1" fmla="*/ 0 h 1"/>
                <a:gd name="T2" fmla="*/ 4 w 6"/>
                <a:gd name="T3" fmla="*/ 0 h 1"/>
                <a:gd name="T4" fmla="*/ 0 w 6"/>
                <a:gd name="T5" fmla="*/ 0 h 1"/>
                <a:gd name="T6" fmla="*/ 4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0" name="Rectangle 4212"/>
            <p:cNvSpPr>
              <a:spLocks noChangeArrowheads="1"/>
            </p:cNvSpPr>
            <p:nvPr/>
          </p:nvSpPr>
          <p:spPr bwMode="auto">
            <a:xfrm>
              <a:off x="2097" y="2240"/>
              <a:ext cx="6"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61" name="Rectangle 4213"/>
            <p:cNvSpPr>
              <a:spLocks noChangeArrowheads="1"/>
            </p:cNvSpPr>
            <p:nvPr/>
          </p:nvSpPr>
          <p:spPr bwMode="auto">
            <a:xfrm>
              <a:off x="2437" y="1803"/>
              <a:ext cx="0" cy="0"/>
            </a:xfrm>
            <a:prstGeom prst="rect">
              <a:avLst/>
            </a:prstGeom>
            <a:blipFill dpi="0" rotWithShape="0">
              <a:blip r:embed="rId2"/>
              <a:srcRect/>
              <a:tile tx="0" ty="0" sx="100000" sy="100000" flip="none" algn="tl"/>
            </a:blip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62" name="Freeform 4214"/>
            <p:cNvSpPr>
              <a:spLocks/>
            </p:cNvSpPr>
            <p:nvPr/>
          </p:nvSpPr>
          <p:spPr bwMode="auto">
            <a:xfrm>
              <a:off x="2685" y="1871"/>
              <a:ext cx="279" cy="302"/>
            </a:xfrm>
            <a:custGeom>
              <a:avLst/>
              <a:gdLst>
                <a:gd name="T0" fmla="*/ 266 w 275"/>
                <a:gd name="T1" fmla="*/ 339 h 269"/>
                <a:gd name="T2" fmla="*/ 266 w 275"/>
                <a:gd name="T3" fmla="*/ 331 h 269"/>
                <a:gd name="T4" fmla="*/ 283 w 275"/>
                <a:gd name="T5" fmla="*/ 331 h 269"/>
                <a:gd name="T6" fmla="*/ 283 w 275"/>
                <a:gd name="T7" fmla="*/ 301 h 269"/>
                <a:gd name="T8" fmla="*/ 277 w 275"/>
                <a:gd name="T9" fmla="*/ 278 h 269"/>
                <a:gd name="T10" fmla="*/ 277 w 275"/>
                <a:gd name="T11" fmla="*/ 187 h 269"/>
                <a:gd name="T12" fmla="*/ 272 w 275"/>
                <a:gd name="T13" fmla="*/ 135 h 269"/>
                <a:gd name="T14" fmla="*/ 272 w 275"/>
                <a:gd name="T15" fmla="*/ 113 h 269"/>
                <a:gd name="T16" fmla="*/ 272 w 275"/>
                <a:gd name="T17" fmla="*/ 91 h 269"/>
                <a:gd name="T18" fmla="*/ 272 w 275"/>
                <a:gd name="T19" fmla="*/ 68 h 269"/>
                <a:gd name="T20" fmla="*/ 272 w 275"/>
                <a:gd name="T21" fmla="*/ 53 h 269"/>
                <a:gd name="T22" fmla="*/ 272 w 275"/>
                <a:gd name="T23" fmla="*/ 38 h 269"/>
                <a:gd name="T24" fmla="*/ 260 w 275"/>
                <a:gd name="T25" fmla="*/ 30 h 269"/>
                <a:gd name="T26" fmla="*/ 234 w 275"/>
                <a:gd name="T27" fmla="*/ 22 h 269"/>
                <a:gd name="T28" fmla="*/ 234 w 275"/>
                <a:gd name="T29" fmla="*/ 8 h 269"/>
                <a:gd name="T30" fmla="*/ 210 w 275"/>
                <a:gd name="T31" fmla="*/ 8 h 269"/>
                <a:gd name="T32" fmla="*/ 198 w 275"/>
                <a:gd name="T33" fmla="*/ 15 h 269"/>
                <a:gd name="T34" fmla="*/ 186 w 275"/>
                <a:gd name="T35" fmla="*/ 22 h 269"/>
                <a:gd name="T36" fmla="*/ 186 w 275"/>
                <a:gd name="T37" fmla="*/ 61 h 269"/>
                <a:gd name="T38" fmla="*/ 166 w 275"/>
                <a:gd name="T39" fmla="*/ 68 h 269"/>
                <a:gd name="T40" fmla="*/ 148 w 275"/>
                <a:gd name="T41" fmla="*/ 61 h 269"/>
                <a:gd name="T42" fmla="*/ 130 w 275"/>
                <a:gd name="T43" fmla="*/ 45 h 269"/>
                <a:gd name="T44" fmla="*/ 104 w 275"/>
                <a:gd name="T45" fmla="*/ 38 h 269"/>
                <a:gd name="T46" fmla="*/ 98 w 275"/>
                <a:gd name="T47" fmla="*/ 15 h 269"/>
                <a:gd name="T48" fmla="*/ 80 w 275"/>
                <a:gd name="T49" fmla="*/ 15 h 269"/>
                <a:gd name="T50" fmla="*/ 62 w 275"/>
                <a:gd name="T51" fmla="*/ 8 h 269"/>
                <a:gd name="T52" fmla="*/ 38 w 275"/>
                <a:gd name="T53" fmla="*/ 0 h 269"/>
                <a:gd name="T54" fmla="*/ 38 w 275"/>
                <a:gd name="T55" fmla="*/ 15 h 269"/>
                <a:gd name="T56" fmla="*/ 24 w 275"/>
                <a:gd name="T57" fmla="*/ 30 h 269"/>
                <a:gd name="T58" fmla="*/ 12 w 275"/>
                <a:gd name="T59" fmla="*/ 45 h 269"/>
                <a:gd name="T60" fmla="*/ 12 w 275"/>
                <a:gd name="T61" fmla="*/ 61 h 269"/>
                <a:gd name="T62" fmla="*/ 0 w 275"/>
                <a:gd name="T63" fmla="*/ 75 h 269"/>
                <a:gd name="T64" fmla="*/ 0 w 275"/>
                <a:gd name="T65" fmla="*/ 75 h 269"/>
                <a:gd name="T66" fmla="*/ 6 w 275"/>
                <a:gd name="T67" fmla="*/ 106 h 269"/>
                <a:gd name="T68" fmla="*/ 12 w 275"/>
                <a:gd name="T69" fmla="*/ 165 h 269"/>
                <a:gd name="T70" fmla="*/ 0 w 275"/>
                <a:gd name="T71" fmla="*/ 173 h 269"/>
                <a:gd name="T72" fmla="*/ 12 w 275"/>
                <a:gd name="T73" fmla="*/ 195 h 269"/>
                <a:gd name="T74" fmla="*/ 18 w 275"/>
                <a:gd name="T75" fmla="*/ 218 h 269"/>
                <a:gd name="T76" fmla="*/ 44 w 275"/>
                <a:gd name="T77" fmla="*/ 218 h 269"/>
                <a:gd name="T78" fmla="*/ 50 w 275"/>
                <a:gd name="T79" fmla="*/ 240 h 269"/>
                <a:gd name="T80" fmla="*/ 74 w 275"/>
                <a:gd name="T81" fmla="*/ 248 h 269"/>
                <a:gd name="T82" fmla="*/ 86 w 275"/>
                <a:gd name="T83" fmla="*/ 264 h 269"/>
                <a:gd name="T84" fmla="*/ 98 w 275"/>
                <a:gd name="T85" fmla="*/ 256 h 269"/>
                <a:gd name="T86" fmla="*/ 118 w 275"/>
                <a:gd name="T87" fmla="*/ 240 h 269"/>
                <a:gd name="T88" fmla="*/ 136 w 275"/>
                <a:gd name="T89" fmla="*/ 256 h 269"/>
                <a:gd name="T90" fmla="*/ 172 w 275"/>
                <a:gd name="T91" fmla="*/ 278 h 269"/>
                <a:gd name="T92" fmla="*/ 192 w 275"/>
                <a:gd name="T93" fmla="*/ 294 h 269"/>
                <a:gd name="T94" fmla="*/ 210 w 275"/>
                <a:gd name="T95" fmla="*/ 301 h 269"/>
                <a:gd name="T96" fmla="*/ 247 w 275"/>
                <a:gd name="T97" fmla="*/ 331 h 269"/>
                <a:gd name="T98" fmla="*/ 266 w 275"/>
                <a:gd name="T99" fmla="*/ 339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3" name="Freeform 4215"/>
            <p:cNvSpPr>
              <a:spLocks/>
            </p:cNvSpPr>
            <p:nvPr/>
          </p:nvSpPr>
          <p:spPr bwMode="auto">
            <a:xfrm>
              <a:off x="2309" y="2052"/>
              <a:ext cx="292" cy="330"/>
            </a:xfrm>
            <a:custGeom>
              <a:avLst/>
              <a:gdLst>
                <a:gd name="T0" fmla="*/ 62 w 288"/>
                <a:gd name="T1" fmla="*/ 348 h 294"/>
                <a:gd name="T2" fmla="*/ 74 w 288"/>
                <a:gd name="T3" fmla="*/ 370 h 294"/>
                <a:gd name="T4" fmla="*/ 92 w 288"/>
                <a:gd name="T5" fmla="*/ 370 h 294"/>
                <a:gd name="T6" fmla="*/ 104 w 288"/>
                <a:gd name="T7" fmla="*/ 363 h 294"/>
                <a:gd name="T8" fmla="*/ 118 w 288"/>
                <a:gd name="T9" fmla="*/ 370 h 294"/>
                <a:gd name="T10" fmla="*/ 130 w 288"/>
                <a:gd name="T11" fmla="*/ 326 h 294"/>
                <a:gd name="T12" fmla="*/ 142 w 288"/>
                <a:gd name="T13" fmla="*/ 302 h 294"/>
                <a:gd name="T14" fmla="*/ 154 w 288"/>
                <a:gd name="T15" fmla="*/ 295 h 294"/>
                <a:gd name="T16" fmla="*/ 166 w 288"/>
                <a:gd name="T17" fmla="*/ 287 h 294"/>
                <a:gd name="T18" fmla="*/ 178 w 288"/>
                <a:gd name="T19" fmla="*/ 272 h 294"/>
                <a:gd name="T20" fmla="*/ 204 w 288"/>
                <a:gd name="T21" fmla="*/ 249 h 294"/>
                <a:gd name="T22" fmla="*/ 228 w 288"/>
                <a:gd name="T23" fmla="*/ 249 h 294"/>
                <a:gd name="T24" fmla="*/ 266 w 288"/>
                <a:gd name="T25" fmla="*/ 242 h 294"/>
                <a:gd name="T26" fmla="*/ 290 w 288"/>
                <a:gd name="T27" fmla="*/ 219 h 294"/>
                <a:gd name="T28" fmla="*/ 290 w 288"/>
                <a:gd name="T29" fmla="*/ 182 h 294"/>
                <a:gd name="T30" fmla="*/ 296 w 288"/>
                <a:gd name="T31" fmla="*/ 144 h 294"/>
                <a:gd name="T32" fmla="*/ 272 w 288"/>
                <a:gd name="T33" fmla="*/ 128 h 294"/>
                <a:gd name="T34" fmla="*/ 240 w 288"/>
                <a:gd name="T35" fmla="*/ 106 h 294"/>
                <a:gd name="T36" fmla="*/ 216 w 288"/>
                <a:gd name="T37" fmla="*/ 75 h 294"/>
                <a:gd name="T38" fmla="*/ 186 w 288"/>
                <a:gd name="T39" fmla="*/ 45 h 294"/>
                <a:gd name="T40" fmla="*/ 160 w 288"/>
                <a:gd name="T41" fmla="*/ 22 h 294"/>
                <a:gd name="T42" fmla="*/ 136 w 288"/>
                <a:gd name="T43" fmla="*/ 0 h 294"/>
                <a:gd name="T44" fmla="*/ 112 w 288"/>
                <a:gd name="T45" fmla="*/ 83 h 294"/>
                <a:gd name="T46" fmla="*/ 118 w 288"/>
                <a:gd name="T47" fmla="*/ 212 h 294"/>
                <a:gd name="T48" fmla="*/ 118 w 288"/>
                <a:gd name="T49" fmla="*/ 242 h 294"/>
                <a:gd name="T50" fmla="*/ 50 w 288"/>
                <a:gd name="T51" fmla="*/ 235 h 294"/>
                <a:gd name="T52" fmla="*/ 18 w 288"/>
                <a:gd name="T53" fmla="*/ 242 h 294"/>
                <a:gd name="T54" fmla="*/ 0 w 288"/>
                <a:gd name="T55" fmla="*/ 257 h 294"/>
                <a:gd name="T56" fmla="*/ 6 w 288"/>
                <a:gd name="T57" fmla="*/ 279 h 294"/>
                <a:gd name="T58" fmla="*/ 12 w 288"/>
                <a:gd name="T59" fmla="*/ 318 h 294"/>
                <a:gd name="T60" fmla="*/ 24 w 288"/>
                <a:gd name="T61" fmla="*/ 326 h 294"/>
                <a:gd name="T62" fmla="*/ 38 w 288"/>
                <a:gd name="T63" fmla="*/ 326 h 294"/>
                <a:gd name="T64" fmla="*/ 56 w 288"/>
                <a:gd name="T65" fmla="*/ 318 h 294"/>
                <a:gd name="T66" fmla="*/ 68 w 288"/>
                <a:gd name="T67" fmla="*/ 340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4" name="Rectangle 4216"/>
            <p:cNvSpPr>
              <a:spLocks noChangeArrowheads="1"/>
            </p:cNvSpPr>
            <p:nvPr/>
          </p:nvSpPr>
          <p:spPr bwMode="auto">
            <a:xfrm>
              <a:off x="2764" y="1810"/>
              <a:ext cx="6"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65" name="Freeform 4217"/>
            <p:cNvSpPr>
              <a:spLocks/>
            </p:cNvSpPr>
            <p:nvPr/>
          </p:nvSpPr>
          <p:spPr bwMode="auto">
            <a:xfrm>
              <a:off x="2225" y="1998"/>
              <a:ext cx="218" cy="283"/>
            </a:xfrm>
            <a:custGeom>
              <a:avLst/>
              <a:gdLst>
                <a:gd name="T0" fmla="*/ 12 w 215"/>
                <a:gd name="T1" fmla="*/ 273 h 252"/>
                <a:gd name="T2" fmla="*/ 6 w 215"/>
                <a:gd name="T3" fmla="*/ 287 h 252"/>
                <a:gd name="T4" fmla="*/ 12 w 215"/>
                <a:gd name="T5" fmla="*/ 257 h 252"/>
                <a:gd name="T6" fmla="*/ 18 w 215"/>
                <a:gd name="T7" fmla="*/ 227 h 252"/>
                <a:gd name="T8" fmla="*/ 12 w 215"/>
                <a:gd name="T9" fmla="*/ 204 h 252"/>
                <a:gd name="T10" fmla="*/ 12 w 215"/>
                <a:gd name="T11" fmla="*/ 174 h 252"/>
                <a:gd name="T12" fmla="*/ 0 w 215"/>
                <a:gd name="T13" fmla="*/ 159 h 252"/>
                <a:gd name="T14" fmla="*/ 0 w 215"/>
                <a:gd name="T15" fmla="*/ 166 h 252"/>
                <a:gd name="T16" fmla="*/ 6 w 215"/>
                <a:gd name="T17" fmla="*/ 152 h 252"/>
                <a:gd name="T18" fmla="*/ 74 w 215"/>
                <a:gd name="T19" fmla="*/ 152 h 252"/>
                <a:gd name="T20" fmla="*/ 74 w 215"/>
                <a:gd name="T21" fmla="*/ 129 h 252"/>
                <a:gd name="T22" fmla="*/ 74 w 215"/>
                <a:gd name="T23" fmla="*/ 113 h 252"/>
                <a:gd name="T24" fmla="*/ 91 w 215"/>
                <a:gd name="T25" fmla="*/ 99 h 252"/>
                <a:gd name="T26" fmla="*/ 91 w 215"/>
                <a:gd name="T27" fmla="*/ 69 h 252"/>
                <a:gd name="T28" fmla="*/ 91 w 215"/>
                <a:gd name="T29" fmla="*/ 38 h 252"/>
                <a:gd name="T30" fmla="*/ 153 w 215"/>
                <a:gd name="T31" fmla="*/ 38 h 252"/>
                <a:gd name="T32" fmla="*/ 153 w 215"/>
                <a:gd name="T33" fmla="*/ 0 h 252"/>
                <a:gd name="T34" fmla="*/ 171 w 215"/>
                <a:gd name="T35" fmla="*/ 15 h 252"/>
                <a:gd name="T36" fmla="*/ 184 w 215"/>
                <a:gd name="T37" fmla="*/ 30 h 252"/>
                <a:gd name="T38" fmla="*/ 203 w 215"/>
                <a:gd name="T39" fmla="*/ 45 h 252"/>
                <a:gd name="T40" fmla="*/ 221 w 215"/>
                <a:gd name="T41" fmla="*/ 61 h 252"/>
                <a:gd name="T42" fmla="*/ 191 w 215"/>
                <a:gd name="T43" fmla="*/ 61 h 252"/>
                <a:gd name="T44" fmla="*/ 197 w 215"/>
                <a:gd name="T45" fmla="*/ 144 h 252"/>
                <a:gd name="T46" fmla="*/ 197 w 215"/>
                <a:gd name="T47" fmla="*/ 166 h 252"/>
                <a:gd name="T48" fmla="*/ 203 w 215"/>
                <a:gd name="T49" fmla="*/ 273 h 252"/>
                <a:gd name="T50" fmla="*/ 209 w 215"/>
                <a:gd name="T51" fmla="*/ 280 h 252"/>
                <a:gd name="T52" fmla="*/ 203 w 215"/>
                <a:gd name="T53" fmla="*/ 303 h 252"/>
                <a:gd name="T54" fmla="*/ 135 w 215"/>
                <a:gd name="T55" fmla="*/ 303 h 252"/>
                <a:gd name="T56" fmla="*/ 135 w 215"/>
                <a:gd name="T57" fmla="*/ 295 h 252"/>
                <a:gd name="T58" fmla="*/ 110 w 215"/>
                <a:gd name="T59" fmla="*/ 303 h 252"/>
                <a:gd name="T60" fmla="*/ 103 w 215"/>
                <a:gd name="T61" fmla="*/ 303 h 252"/>
                <a:gd name="T62" fmla="*/ 97 w 215"/>
                <a:gd name="T63" fmla="*/ 295 h 252"/>
                <a:gd name="T64" fmla="*/ 85 w 215"/>
                <a:gd name="T65" fmla="*/ 318 h 252"/>
                <a:gd name="T66" fmla="*/ 85 w 215"/>
                <a:gd name="T67" fmla="*/ 318 h 252"/>
                <a:gd name="T68" fmla="*/ 74 w 215"/>
                <a:gd name="T69" fmla="*/ 303 h 252"/>
                <a:gd name="T70" fmla="*/ 56 w 215"/>
                <a:gd name="T71" fmla="*/ 287 h 252"/>
                <a:gd name="T72" fmla="*/ 44 w 215"/>
                <a:gd name="T73" fmla="*/ 273 h 252"/>
                <a:gd name="T74" fmla="*/ 24 w 215"/>
                <a:gd name="T75" fmla="*/ 273 h 252"/>
                <a:gd name="T76" fmla="*/ 12 w 215"/>
                <a:gd name="T77" fmla="*/ 273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6" name="Freeform 4218"/>
            <p:cNvSpPr>
              <a:spLocks/>
            </p:cNvSpPr>
            <p:nvPr/>
          </p:nvSpPr>
          <p:spPr bwMode="auto">
            <a:xfrm>
              <a:off x="2298" y="1810"/>
              <a:ext cx="212" cy="181"/>
            </a:xfrm>
            <a:custGeom>
              <a:avLst/>
              <a:gdLst>
                <a:gd name="T0" fmla="*/ 111 w 209"/>
                <a:gd name="T1" fmla="*/ 53 h 161"/>
                <a:gd name="T2" fmla="*/ 91 w 209"/>
                <a:gd name="T3" fmla="*/ 61 h 161"/>
                <a:gd name="T4" fmla="*/ 79 w 209"/>
                <a:gd name="T5" fmla="*/ 75 h 161"/>
                <a:gd name="T6" fmla="*/ 67 w 209"/>
                <a:gd name="T7" fmla="*/ 91 h 161"/>
                <a:gd name="T8" fmla="*/ 61 w 209"/>
                <a:gd name="T9" fmla="*/ 114 h 161"/>
                <a:gd name="T10" fmla="*/ 61 w 209"/>
                <a:gd name="T11" fmla="*/ 136 h 161"/>
                <a:gd name="T12" fmla="*/ 55 w 209"/>
                <a:gd name="T13" fmla="*/ 152 h 161"/>
                <a:gd name="T14" fmla="*/ 49 w 209"/>
                <a:gd name="T15" fmla="*/ 174 h 161"/>
                <a:gd name="T16" fmla="*/ 29 w 209"/>
                <a:gd name="T17" fmla="*/ 182 h 161"/>
                <a:gd name="T18" fmla="*/ 17 w 209"/>
                <a:gd name="T19" fmla="*/ 197 h 161"/>
                <a:gd name="T20" fmla="*/ 0 w 209"/>
                <a:gd name="T21" fmla="*/ 203 h 161"/>
                <a:gd name="T22" fmla="*/ 79 w 209"/>
                <a:gd name="T23" fmla="*/ 203 h 161"/>
                <a:gd name="T24" fmla="*/ 85 w 209"/>
                <a:gd name="T25" fmla="*/ 174 h 161"/>
                <a:gd name="T26" fmla="*/ 97 w 209"/>
                <a:gd name="T27" fmla="*/ 166 h 161"/>
                <a:gd name="T28" fmla="*/ 111 w 209"/>
                <a:gd name="T29" fmla="*/ 160 h 161"/>
                <a:gd name="T30" fmla="*/ 129 w 209"/>
                <a:gd name="T31" fmla="*/ 152 h 161"/>
                <a:gd name="T32" fmla="*/ 141 w 209"/>
                <a:gd name="T33" fmla="*/ 136 h 161"/>
                <a:gd name="T34" fmla="*/ 165 w 209"/>
                <a:gd name="T35" fmla="*/ 121 h 161"/>
                <a:gd name="T36" fmla="*/ 165 w 209"/>
                <a:gd name="T37" fmla="*/ 106 h 161"/>
                <a:gd name="T38" fmla="*/ 191 w 209"/>
                <a:gd name="T39" fmla="*/ 91 h 161"/>
                <a:gd name="T40" fmla="*/ 209 w 209"/>
                <a:gd name="T41" fmla="*/ 91 h 161"/>
                <a:gd name="T42" fmla="*/ 215 w 209"/>
                <a:gd name="T43" fmla="*/ 83 h 161"/>
                <a:gd name="T44" fmla="*/ 203 w 209"/>
                <a:gd name="T45" fmla="*/ 61 h 161"/>
                <a:gd name="T46" fmla="*/ 197 w 209"/>
                <a:gd name="T47" fmla="*/ 45 h 161"/>
                <a:gd name="T48" fmla="*/ 197 w 209"/>
                <a:gd name="T49" fmla="*/ 22 h 161"/>
                <a:gd name="T50" fmla="*/ 191 w 209"/>
                <a:gd name="T51" fmla="*/ 15 h 161"/>
                <a:gd name="T52" fmla="*/ 178 w 209"/>
                <a:gd name="T53" fmla="*/ 15 h 161"/>
                <a:gd name="T54" fmla="*/ 178 w 209"/>
                <a:gd name="T55" fmla="*/ 15 h 161"/>
                <a:gd name="T56" fmla="*/ 147 w 209"/>
                <a:gd name="T57" fmla="*/ 15 h 161"/>
                <a:gd name="T58" fmla="*/ 135 w 209"/>
                <a:gd name="T59" fmla="*/ 0 h 161"/>
                <a:gd name="T60" fmla="*/ 129 w 209"/>
                <a:gd name="T61" fmla="*/ 8 h 161"/>
                <a:gd name="T62" fmla="*/ 111 w 209"/>
                <a:gd name="T63" fmla="*/ 53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7" name="Freeform 4219"/>
            <p:cNvSpPr>
              <a:spLocks/>
            </p:cNvSpPr>
            <p:nvPr/>
          </p:nvSpPr>
          <p:spPr bwMode="auto">
            <a:xfrm>
              <a:off x="2528" y="2086"/>
              <a:ext cx="279" cy="262"/>
            </a:xfrm>
            <a:custGeom>
              <a:avLst/>
              <a:gdLst>
                <a:gd name="T0" fmla="*/ 30 w 275"/>
                <a:gd name="T1" fmla="*/ 271 h 234"/>
                <a:gd name="T2" fmla="*/ 24 w 275"/>
                <a:gd name="T3" fmla="*/ 271 h 234"/>
                <a:gd name="T4" fmla="*/ 12 w 275"/>
                <a:gd name="T5" fmla="*/ 263 h 234"/>
                <a:gd name="T6" fmla="*/ 12 w 275"/>
                <a:gd name="T7" fmla="*/ 255 h 234"/>
                <a:gd name="T8" fmla="*/ 18 w 275"/>
                <a:gd name="T9" fmla="*/ 255 h 234"/>
                <a:gd name="T10" fmla="*/ 6 w 275"/>
                <a:gd name="T11" fmla="*/ 233 h 234"/>
                <a:gd name="T12" fmla="*/ 0 w 275"/>
                <a:gd name="T13" fmla="*/ 210 h 234"/>
                <a:gd name="T14" fmla="*/ 6 w 275"/>
                <a:gd name="T15" fmla="*/ 210 h 234"/>
                <a:gd name="T16" fmla="*/ 18 w 275"/>
                <a:gd name="T17" fmla="*/ 203 h 234"/>
                <a:gd name="T18" fmla="*/ 44 w 275"/>
                <a:gd name="T19" fmla="*/ 203 h 234"/>
                <a:gd name="T20" fmla="*/ 62 w 275"/>
                <a:gd name="T21" fmla="*/ 203 h 234"/>
                <a:gd name="T22" fmla="*/ 68 w 275"/>
                <a:gd name="T23" fmla="*/ 180 h 234"/>
                <a:gd name="T24" fmla="*/ 68 w 275"/>
                <a:gd name="T25" fmla="*/ 166 h 234"/>
                <a:gd name="T26" fmla="*/ 68 w 275"/>
                <a:gd name="T27" fmla="*/ 143 h 234"/>
                <a:gd name="T28" fmla="*/ 74 w 275"/>
                <a:gd name="T29" fmla="*/ 128 h 234"/>
                <a:gd name="T30" fmla="*/ 74 w 275"/>
                <a:gd name="T31" fmla="*/ 105 h 234"/>
                <a:gd name="T32" fmla="*/ 98 w 275"/>
                <a:gd name="T33" fmla="*/ 97 h 234"/>
                <a:gd name="T34" fmla="*/ 117 w 275"/>
                <a:gd name="T35" fmla="*/ 83 h 234"/>
                <a:gd name="T36" fmla="*/ 129 w 275"/>
                <a:gd name="T37" fmla="*/ 67 h 234"/>
                <a:gd name="T38" fmla="*/ 147 w 275"/>
                <a:gd name="T39" fmla="*/ 53 h 234"/>
                <a:gd name="T40" fmla="*/ 165 w 275"/>
                <a:gd name="T41" fmla="*/ 30 h 234"/>
                <a:gd name="T42" fmla="*/ 191 w 275"/>
                <a:gd name="T43" fmla="*/ 15 h 234"/>
                <a:gd name="T44" fmla="*/ 209 w 275"/>
                <a:gd name="T45" fmla="*/ 0 h 234"/>
                <a:gd name="T46" fmla="*/ 233 w 275"/>
                <a:gd name="T47" fmla="*/ 8 h 234"/>
                <a:gd name="T48" fmla="*/ 246 w 275"/>
                <a:gd name="T49" fmla="*/ 22 h 234"/>
                <a:gd name="T50" fmla="*/ 259 w 275"/>
                <a:gd name="T51" fmla="*/ 15 h 234"/>
                <a:gd name="T52" fmla="*/ 265 w 275"/>
                <a:gd name="T53" fmla="*/ 15 h 234"/>
                <a:gd name="T54" fmla="*/ 265 w 275"/>
                <a:gd name="T55" fmla="*/ 30 h 234"/>
                <a:gd name="T56" fmla="*/ 265 w 275"/>
                <a:gd name="T57" fmla="*/ 53 h 234"/>
                <a:gd name="T58" fmla="*/ 283 w 275"/>
                <a:gd name="T59" fmla="*/ 75 h 234"/>
                <a:gd name="T60" fmla="*/ 277 w 275"/>
                <a:gd name="T61" fmla="*/ 91 h 234"/>
                <a:gd name="T62" fmla="*/ 277 w 275"/>
                <a:gd name="T63" fmla="*/ 105 h 234"/>
                <a:gd name="T64" fmla="*/ 277 w 275"/>
                <a:gd name="T65" fmla="*/ 128 h 234"/>
                <a:gd name="T66" fmla="*/ 271 w 275"/>
                <a:gd name="T67" fmla="*/ 166 h 234"/>
                <a:gd name="T68" fmla="*/ 265 w 275"/>
                <a:gd name="T69" fmla="*/ 180 h 234"/>
                <a:gd name="T70" fmla="*/ 259 w 275"/>
                <a:gd name="T71" fmla="*/ 196 h 234"/>
                <a:gd name="T72" fmla="*/ 246 w 275"/>
                <a:gd name="T73" fmla="*/ 210 h 234"/>
                <a:gd name="T74" fmla="*/ 239 w 275"/>
                <a:gd name="T75" fmla="*/ 226 h 234"/>
                <a:gd name="T76" fmla="*/ 239 w 275"/>
                <a:gd name="T77" fmla="*/ 249 h 234"/>
                <a:gd name="T78" fmla="*/ 221 w 275"/>
                <a:gd name="T79" fmla="*/ 263 h 234"/>
                <a:gd name="T80" fmla="*/ 203 w 275"/>
                <a:gd name="T81" fmla="*/ 255 h 234"/>
                <a:gd name="T82" fmla="*/ 185 w 275"/>
                <a:gd name="T83" fmla="*/ 255 h 234"/>
                <a:gd name="T84" fmla="*/ 165 w 275"/>
                <a:gd name="T85" fmla="*/ 271 h 234"/>
                <a:gd name="T86" fmla="*/ 147 w 275"/>
                <a:gd name="T87" fmla="*/ 263 h 234"/>
                <a:gd name="T88" fmla="*/ 135 w 275"/>
                <a:gd name="T89" fmla="*/ 255 h 234"/>
                <a:gd name="T90" fmla="*/ 117 w 275"/>
                <a:gd name="T91" fmla="*/ 263 h 234"/>
                <a:gd name="T92" fmla="*/ 103 w 275"/>
                <a:gd name="T93" fmla="*/ 249 h 234"/>
                <a:gd name="T94" fmla="*/ 86 w 275"/>
                <a:gd name="T95" fmla="*/ 241 h 234"/>
                <a:gd name="T96" fmla="*/ 74 w 275"/>
                <a:gd name="T97" fmla="*/ 249 h 234"/>
                <a:gd name="T98" fmla="*/ 68 w 275"/>
                <a:gd name="T99" fmla="*/ 271 h 234"/>
                <a:gd name="T100" fmla="*/ 62 w 275"/>
                <a:gd name="T101" fmla="*/ 286 h 234"/>
                <a:gd name="T102" fmla="*/ 62 w 275"/>
                <a:gd name="T103" fmla="*/ 293 h 234"/>
                <a:gd name="T104" fmla="*/ 44 w 275"/>
                <a:gd name="T105" fmla="*/ 279 h 234"/>
                <a:gd name="T106" fmla="*/ 44 w 275"/>
                <a:gd name="T107" fmla="*/ 286 h 234"/>
                <a:gd name="T108" fmla="*/ 44 w 275"/>
                <a:gd name="T109" fmla="*/ 293 h 234"/>
                <a:gd name="T110" fmla="*/ 44 w 275"/>
                <a:gd name="T111" fmla="*/ 293 h 234"/>
                <a:gd name="T112" fmla="*/ 38 w 275"/>
                <a:gd name="T113" fmla="*/ 279 h 234"/>
                <a:gd name="T114" fmla="*/ 30 w 275"/>
                <a:gd name="T115" fmla="*/ 271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8" name="Freeform 4220"/>
            <p:cNvSpPr>
              <a:spLocks/>
            </p:cNvSpPr>
            <p:nvPr/>
          </p:nvSpPr>
          <p:spPr bwMode="auto">
            <a:xfrm>
              <a:off x="2218" y="2240"/>
              <a:ext cx="104" cy="95"/>
            </a:xfrm>
            <a:custGeom>
              <a:avLst/>
              <a:gdLst>
                <a:gd name="T0" fmla="*/ 20 w 101"/>
                <a:gd name="T1" fmla="*/ 0 h 84"/>
                <a:gd name="T2" fmla="*/ 12 w 101"/>
                <a:gd name="T3" fmla="*/ 16 h 84"/>
                <a:gd name="T4" fmla="*/ 0 w 101"/>
                <a:gd name="T5" fmla="*/ 46 h 84"/>
                <a:gd name="T6" fmla="*/ 12 w 101"/>
                <a:gd name="T7" fmla="*/ 69 h 84"/>
                <a:gd name="T8" fmla="*/ 12 w 101"/>
                <a:gd name="T9" fmla="*/ 61 h 84"/>
                <a:gd name="T10" fmla="*/ 12 w 101"/>
                <a:gd name="T11" fmla="*/ 69 h 84"/>
                <a:gd name="T12" fmla="*/ 12 w 101"/>
                <a:gd name="T13" fmla="*/ 69 h 84"/>
                <a:gd name="T14" fmla="*/ 12 w 101"/>
                <a:gd name="T15" fmla="*/ 77 h 84"/>
                <a:gd name="T16" fmla="*/ 32 w 101"/>
                <a:gd name="T17" fmla="*/ 77 h 84"/>
                <a:gd name="T18" fmla="*/ 38 w 101"/>
                <a:gd name="T19" fmla="*/ 69 h 84"/>
                <a:gd name="T20" fmla="*/ 58 w 101"/>
                <a:gd name="T21" fmla="*/ 77 h 84"/>
                <a:gd name="T22" fmla="*/ 64 w 101"/>
                <a:gd name="T23" fmla="*/ 85 h 84"/>
                <a:gd name="T24" fmla="*/ 38 w 101"/>
                <a:gd name="T25" fmla="*/ 77 h 84"/>
                <a:gd name="T26" fmla="*/ 26 w 101"/>
                <a:gd name="T27" fmla="*/ 85 h 84"/>
                <a:gd name="T28" fmla="*/ 12 w 101"/>
                <a:gd name="T29" fmla="*/ 92 h 84"/>
                <a:gd name="T30" fmla="*/ 12 w 101"/>
                <a:gd name="T31" fmla="*/ 100 h 84"/>
                <a:gd name="T32" fmla="*/ 26 w 101"/>
                <a:gd name="T33" fmla="*/ 100 h 84"/>
                <a:gd name="T34" fmla="*/ 32 w 101"/>
                <a:gd name="T35" fmla="*/ 100 h 84"/>
                <a:gd name="T36" fmla="*/ 32 w 101"/>
                <a:gd name="T37" fmla="*/ 100 h 84"/>
                <a:gd name="T38" fmla="*/ 12 w 101"/>
                <a:gd name="T39" fmla="*/ 100 h 84"/>
                <a:gd name="T40" fmla="*/ 12 w 101"/>
                <a:gd name="T41" fmla="*/ 107 h 84"/>
                <a:gd name="T42" fmla="*/ 38 w 101"/>
                <a:gd name="T43" fmla="*/ 100 h 84"/>
                <a:gd name="T44" fmla="*/ 64 w 101"/>
                <a:gd name="T45" fmla="*/ 100 h 84"/>
                <a:gd name="T46" fmla="*/ 82 w 101"/>
                <a:gd name="T47" fmla="*/ 107 h 84"/>
                <a:gd name="T48" fmla="*/ 107 w 101"/>
                <a:gd name="T49" fmla="*/ 107 h 84"/>
                <a:gd name="T50" fmla="*/ 101 w 101"/>
                <a:gd name="T51" fmla="*/ 85 h 84"/>
                <a:gd name="T52" fmla="*/ 101 w 101"/>
                <a:gd name="T53" fmla="*/ 69 h 84"/>
                <a:gd name="T54" fmla="*/ 95 w 101"/>
                <a:gd name="T55" fmla="*/ 46 h 84"/>
                <a:gd name="T56" fmla="*/ 82 w 101"/>
                <a:gd name="T57" fmla="*/ 31 h 84"/>
                <a:gd name="T58" fmla="*/ 64 w 101"/>
                <a:gd name="T59" fmla="*/ 16 h 84"/>
                <a:gd name="T60" fmla="*/ 50 w 101"/>
                <a:gd name="T61" fmla="*/ 0 h 84"/>
                <a:gd name="T62" fmla="*/ 32 w 101"/>
                <a:gd name="T63" fmla="*/ 0 h 84"/>
                <a:gd name="T64" fmla="*/ 20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9" name="Freeform 4221"/>
            <p:cNvSpPr>
              <a:spLocks/>
            </p:cNvSpPr>
            <p:nvPr/>
          </p:nvSpPr>
          <p:spPr bwMode="auto">
            <a:xfrm>
              <a:off x="2542" y="1738"/>
              <a:ext cx="74" cy="162"/>
            </a:xfrm>
            <a:custGeom>
              <a:avLst/>
              <a:gdLst>
                <a:gd name="T0" fmla="*/ 50 w 72"/>
                <a:gd name="T1" fmla="*/ 168 h 144"/>
                <a:gd name="T2" fmla="*/ 38 w 72"/>
                <a:gd name="T3" fmla="*/ 182 h 144"/>
                <a:gd name="T4" fmla="*/ 32 w 72"/>
                <a:gd name="T5" fmla="*/ 129 h 144"/>
                <a:gd name="T6" fmla="*/ 20 w 72"/>
                <a:gd name="T7" fmla="*/ 114 h 144"/>
                <a:gd name="T8" fmla="*/ 0 w 72"/>
                <a:gd name="T9" fmla="*/ 91 h 144"/>
                <a:gd name="T10" fmla="*/ 12 w 72"/>
                <a:gd name="T11" fmla="*/ 69 h 144"/>
                <a:gd name="T12" fmla="*/ 20 w 72"/>
                <a:gd name="T13" fmla="*/ 53 h 144"/>
                <a:gd name="T14" fmla="*/ 20 w 72"/>
                <a:gd name="T15" fmla="*/ 16 h 144"/>
                <a:gd name="T16" fmla="*/ 20 w 72"/>
                <a:gd name="T17" fmla="*/ 8 h 144"/>
                <a:gd name="T18" fmla="*/ 38 w 72"/>
                <a:gd name="T19" fmla="*/ 0 h 144"/>
                <a:gd name="T20" fmla="*/ 44 w 72"/>
                <a:gd name="T21" fmla="*/ 8 h 144"/>
                <a:gd name="T22" fmla="*/ 50 w 72"/>
                <a:gd name="T23" fmla="*/ 16 h 144"/>
                <a:gd name="T24" fmla="*/ 64 w 72"/>
                <a:gd name="T25" fmla="*/ 8 h 144"/>
                <a:gd name="T26" fmla="*/ 58 w 72"/>
                <a:gd name="T27" fmla="*/ 38 h 144"/>
                <a:gd name="T28" fmla="*/ 64 w 72"/>
                <a:gd name="T29" fmla="*/ 53 h 144"/>
                <a:gd name="T30" fmla="*/ 58 w 72"/>
                <a:gd name="T31" fmla="*/ 69 h 144"/>
                <a:gd name="T32" fmla="*/ 44 w 72"/>
                <a:gd name="T33" fmla="*/ 83 h 144"/>
                <a:gd name="T34" fmla="*/ 64 w 72"/>
                <a:gd name="T35" fmla="*/ 99 h 144"/>
                <a:gd name="T36" fmla="*/ 76 w 72"/>
                <a:gd name="T37" fmla="*/ 107 h 144"/>
                <a:gd name="T38" fmla="*/ 76 w 72"/>
                <a:gd name="T39" fmla="*/ 122 h 144"/>
                <a:gd name="T40" fmla="*/ 64 w 72"/>
                <a:gd name="T41" fmla="*/ 137 h 144"/>
                <a:gd name="T42" fmla="*/ 50 w 72"/>
                <a:gd name="T43" fmla="*/ 152 h 144"/>
                <a:gd name="T44" fmla="*/ 50 w 72"/>
                <a:gd name="T45" fmla="*/ 168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0" name="Freeform 4222"/>
            <p:cNvSpPr>
              <a:spLocks/>
            </p:cNvSpPr>
            <p:nvPr/>
          </p:nvSpPr>
          <p:spPr bwMode="auto">
            <a:xfrm>
              <a:off x="2322" y="2422"/>
              <a:ext cx="72" cy="94"/>
            </a:xfrm>
            <a:custGeom>
              <a:avLst/>
              <a:gdLst>
                <a:gd name="T0" fmla="*/ 66 w 72"/>
                <a:gd name="T1" fmla="*/ 105 h 84"/>
                <a:gd name="T2" fmla="*/ 48 w 72"/>
                <a:gd name="T3" fmla="*/ 91 h 84"/>
                <a:gd name="T4" fmla="*/ 30 w 72"/>
                <a:gd name="T5" fmla="*/ 75 h 84"/>
                <a:gd name="T6" fmla="*/ 18 w 72"/>
                <a:gd name="T7" fmla="*/ 60 h 84"/>
                <a:gd name="T8" fmla="*/ 0 w 72"/>
                <a:gd name="T9" fmla="*/ 38 h 84"/>
                <a:gd name="T10" fmla="*/ 6 w 72"/>
                <a:gd name="T11" fmla="*/ 30 h 84"/>
                <a:gd name="T12" fmla="*/ 12 w 72"/>
                <a:gd name="T13" fmla="*/ 15 h 84"/>
                <a:gd name="T14" fmla="*/ 18 w 72"/>
                <a:gd name="T15" fmla="*/ 0 h 84"/>
                <a:gd name="T16" fmla="*/ 30 w 72"/>
                <a:gd name="T17" fmla="*/ 0 h 84"/>
                <a:gd name="T18" fmla="*/ 36 w 72"/>
                <a:gd name="T19" fmla="*/ 22 h 84"/>
                <a:gd name="T20" fmla="*/ 42 w 72"/>
                <a:gd name="T21" fmla="*/ 30 h 84"/>
                <a:gd name="T22" fmla="*/ 48 w 72"/>
                <a:gd name="T23" fmla="*/ 22 h 84"/>
                <a:gd name="T24" fmla="*/ 54 w 72"/>
                <a:gd name="T25" fmla="*/ 22 h 84"/>
                <a:gd name="T26" fmla="*/ 54 w 72"/>
                <a:gd name="T27" fmla="*/ 45 h 84"/>
                <a:gd name="T28" fmla="*/ 54 w 72"/>
                <a:gd name="T29" fmla="*/ 53 h 84"/>
                <a:gd name="T30" fmla="*/ 66 w 72"/>
                <a:gd name="T31" fmla="*/ 60 h 84"/>
                <a:gd name="T32" fmla="*/ 72 w 72"/>
                <a:gd name="T33" fmla="*/ 75 h 84"/>
                <a:gd name="T34" fmla="*/ 66 w 72"/>
                <a:gd name="T35" fmla="*/ 105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1" name="Freeform 4223"/>
            <p:cNvSpPr>
              <a:spLocks/>
            </p:cNvSpPr>
            <p:nvPr/>
          </p:nvSpPr>
          <p:spPr bwMode="auto">
            <a:xfrm>
              <a:off x="1048" y="2395"/>
              <a:ext cx="61" cy="54"/>
            </a:xfrm>
            <a:custGeom>
              <a:avLst/>
              <a:gdLst>
                <a:gd name="T0" fmla="*/ 0 w 60"/>
                <a:gd name="T1" fmla="*/ 46 h 48"/>
                <a:gd name="T2" fmla="*/ 6 w 60"/>
                <a:gd name="T3" fmla="*/ 23 h 48"/>
                <a:gd name="T4" fmla="*/ 6 w 60"/>
                <a:gd name="T5" fmla="*/ 8 h 48"/>
                <a:gd name="T6" fmla="*/ 12 w 60"/>
                <a:gd name="T7" fmla="*/ 0 h 48"/>
                <a:gd name="T8" fmla="*/ 12 w 60"/>
                <a:gd name="T9" fmla="*/ 16 h 48"/>
                <a:gd name="T10" fmla="*/ 24 w 60"/>
                <a:gd name="T11" fmla="*/ 16 h 48"/>
                <a:gd name="T12" fmla="*/ 32 w 60"/>
                <a:gd name="T13" fmla="*/ 23 h 48"/>
                <a:gd name="T14" fmla="*/ 56 w 60"/>
                <a:gd name="T15" fmla="*/ 16 h 48"/>
                <a:gd name="T16" fmla="*/ 56 w 60"/>
                <a:gd name="T17" fmla="*/ 16 h 48"/>
                <a:gd name="T18" fmla="*/ 62 w 60"/>
                <a:gd name="T19" fmla="*/ 23 h 48"/>
                <a:gd name="T20" fmla="*/ 50 w 60"/>
                <a:gd name="T21" fmla="*/ 38 h 48"/>
                <a:gd name="T22" fmla="*/ 56 w 60"/>
                <a:gd name="T23" fmla="*/ 53 h 48"/>
                <a:gd name="T24" fmla="*/ 38 w 60"/>
                <a:gd name="T25" fmla="*/ 61 h 48"/>
                <a:gd name="T26" fmla="*/ 38 w 60"/>
                <a:gd name="T27" fmla="*/ 46 h 48"/>
                <a:gd name="T28" fmla="*/ 32 w 60"/>
                <a:gd name="T29" fmla="*/ 53 h 48"/>
                <a:gd name="T30" fmla="*/ 24 w 60"/>
                <a:gd name="T31" fmla="*/ 38 h 48"/>
                <a:gd name="T32" fmla="*/ 6 w 60"/>
                <a:gd name="T33" fmla="*/ 38 h 48"/>
                <a:gd name="T34" fmla="*/ 0 w 60"/>
                <a:gd name="T35" fmla="*/ 46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2" name="Freeform 4224"/>
            <p:cNvSpPr>
              <a:spLocks/>
            </p:cNvSpPr>
            <p:nvPr/>
          </p:nvSpPr>
          <p:spPr bwMode="auto">
            <a:xfrm>
              <a:off x="1109" y="2401"/>
              <a:ext cx="43" cy="48"/>
            </a:xfrm>
            <a:custGeom>
              <a:avLst/>
              <a:gdLst>
                <a:gd name="T0" fmla="*/ 26 w 42"/>
                <a:gd name="T1" fmla="*/ 31 h 42"/>
                <a:gd name="T2" fmla="*/ 32 w 42"/>
                <a:gd name="T3" fmla="*/ 31 h 42"/>
                <a:gd name="T4" fmla="*/ 32 w 42"/>
                <a:gd name="T5" fmla="*/ 24 h 42"/>
                <a:gd name="T6" fmla="*/ 26 w 42"/>
                <a:gd name="T7" fmla="*/ 24 h 42"/>
                <a:gd name="T8" fmla="*/ 18 w 42"/>
                <a:gd name="T9" fmla="*/ 16 h 42"/>
                <a:gd name="T10" fmla="*/ 6 w 42"/>
                <a:gd name="T11" fmla="*/ 8 h 42"/>
                <a:gd name="T12" fmla="*/ 0 w 42"/>
                <a:gd name="T13" fmla="*/ 8 h 42"/>
                <a:gd name="T14" fmla="*/ 0 w 42"/>
                <a:gd name="T15" fmla="*/ 0 h 42"/>
                <a:gd name="T16" fmla="*/ 18 w 42"/>
                <a:gd name="T17" fmla="*/ 0 h 42"/>
                <a:gd name="T18" fmla="*/ 32 w 42"/>
                <a:gd name="T19" fmla="*/ 8 h 42"/>
                <a:gd name="T20" fmla="*/ 44 w 42"/>
                <a:gd name="T21" fmla="*/ 16 h 42"/>
                <a:gd name="T22" fmla="*/ 44 w 42"/>
                <a:gd name="T23" fmla="*/ 39 h 42"/>
                <a:gd name="T24" fmla="*/ 38 w 42"/>
                <a:gd name="T25" fmla="*/ 47 h 42"/>
                <a:gd name="T26" fmla="*/ 32 w 42"/>
                <a:gd name="T27" fmla="*/ 55 h 42"/>
                <a:gd name="T28" fmla="*/ 26 w 42"/>
                <a:gd name="T29" fmla="*/ 47 h 42"/>
                <a:gd name="T30" fmla="*/ 26 w 42"/>
                <a:gd name="T31" fmla="*/ 31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3" name="Freeform 4225"/>
            <p:cNvSpPr>
              <a:spLocks/>
            </p:cNvSpPr>
            <p:nvPr/>
          </p:nvSpPr>
          <p:spPr bwMode="auto">
            <a:xfrm>
              <a:off x="1553" y="2482"/>
              <a:ext cx="54" cy="82"/>
            </a:xfrm>
            <a:custGeom>
              <a:avLst/>
              <a:gdLst>
                <a:gd name="T0" fmla="*/ 42 w 54"/>
                <a:gd name="T1" fmla="*/ 24 h 72"/>
                <a:gd name="T2" fmla="*/ 24 w 54"/>
                <a:gd name="T3" fmla="*/ 8 h 72"/>
                <a:gd name="T4" fmla="*/ 12 w 54"/>
                <a:gd name="T5" fmla="*/ 0 h 72"/>
                <a:gd name="T6" fmla="*/ 6 w 54"/>
                <a:gd name="T7" fmla="*/ 8 h 72"/>
                <a:gd name="T8" fmla="*/ 0 w 54"/>
                <a:gd name="T9" fmla="*/ 31 h 72"/>
                <a:gd name="T10" fmla="*/ 12 w 54"/>
                <a:gd name="T11" fmla="*/ 63 h 72"/>
                <a:gd name="T12" fmla="*/ 0 w 54"/>
                <a:gd name="T13" fmla="*/ 93 h 72"/>
                <a:gd name="T14" fmla="*/ 12 w 54"/>
                <a:gd name="T15" fmla="*/ 93 h 72"/>
                <a:gd name="T16" fmla="*/ 30 w 54"/>
                <a:gd name="T17" fmla="*/ 93 h 72"/>
                <a:gd name="T18" fmla="*/ 42 w 54"/>
                <a:gd name="T19" fmla="*/ 71 h 72"/>
                <a:gd name="T20" fmla="*/ 54 w 54"/>
                <a:gd name="T21" fmla="*/ 47 h 72"/>
                <a:gd name="T22" fmla="*/ 48 w 54"/>
                <a:gd name="T23" fmla="*/ 31 h 72"/>
                <a:gd name="T24" fmla="*/ 48 w 54"/>
                <a:gd name="T25" fmla="*/ 39 h 72"/>
                <a:gd name="T26" fmla="*/ 42 w 54"/>
                <a:gd name="T27" fmla="*/ 24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4" name="Freeform 4226"/>
            <p:cNvSpPr>
              <a:spLocks/>
            </p:cNvSpPr>
            <p:nvPr/>
          </p:nvSpPr>
          <p:spPr bwMode="auto">
            <a:xfrm>
              <a:off x="1116" y="2335"/>
              <a:ext cx="217" cy="370"/>
            </a:xfrm>
            <a:custGeom>
              <a:avLst/>
              <a:gdLst>
                <a:gd name="T0" fmla="*/ 86 w 215"/>
                <a:gd name="T1" fmla="*/ 38 h 329"/>
                <a:gd name="T2" fmla="*/ 80 w 215"/>
                <a:gd name="T3" fmla="*/ 38 h 329"/>
                <a:gd name="T4" fmla="*/ 62 w 215"/>
                <a:gd name="T5" fmla="*/ 74 h 329"/>
                <a:gd name="T6" fmla="*/ 42 w 215"/>
                <a:gd name="T7" fmla="*/ 112 h 329"/>
                <a:gd name="T8" fmla="*/ 36 w 215"/>
                <a:gd name="T9" fmla="*/ 90 h 329"/>
                <a:gd name="T10" fmla="*/ 30 w 215"/>
                <a:gd name="T11" fmla="*/ 120 h 329"/>
                <a:gd name="T12" fmla="*/ 30 w 215"/>
                <a:gd name="T13" fmla="*/ 143 h 329"/>
                <a:gd name="T14" fmla="*/ 30 w 215"/>
                <a:gd name="T15" fmla="*/ 173 h 329"/>
                <a:gd name="T16" fmla="*/ 30 w 215"/>
                <a:gd name="T17" fmla="*/ 211 h 329"/>
                <a:gd name="T18" fmla="*/ 24 w 215"/>
                <a:gd name="T19" fmla="*/ 242 h 329"/>
                <a:gd name="T20" fmla="*/ 6 w 215"/>
                <a:gd name="T21" fmla="*/ 264 h 329"/>
                <a:gd name="T22" fmla="*/ 6 w 215"/>
                <a:gd name="T23" fmla="*/ 272 h 329"/>
                <a:gd name="T24" fmla="*/ 30 w 215"/>
                <a:gd name="T25" fmla="*/ 303 h 329"/>
                <a:gd name="T26" fmla="*/ 68 w 215"/>
                <a:gd name="T27" fmla="*/ 317 h 329"/>
                <a:gd name="T28" fmla="*/ 86 w 215"/>
                <a:gd name="T29" fmla="*/ 341 h 329"/>
                <a:gd name="T30" fmla="*/ 104 w 215"/>
                <a:gd name="T31" fmla="*/ 371 h 329"/>
                <a:gd name="T32" fmla="*/ 140 w 215"/>
                <a:gd name="T33" fmla="*/ 371 h 329"/>
                <a:gd name="T34" fmla="*/ 152 w 215"/>
                <a:gd name="T35" fmla="*/ 408 h 329"/>
                <a:gd name="T36" fmla="*/ 172 w 215"/>
                <a:gd name="T37" fmla="*/ 348 h 329"/>
                <a:gd name="T38" fmla="*/ 158 w 215"/>
                <a:gd name="T39" fmla="*/ 295 h 329"/>
                <a:gd name="T40" fmla="*/ 178 w 215"/>
                <a:gd name="T41" fmla="*/ 287 h 329"/>
                <a:gd name="T42" fmla="*/ 166 w 215"/>
                <a:gd name="T43" fmla="*/ 272 h 329"/>
                <a:gd name="T44" fmla="*/ 196 w 215"/>
                <a:gd name="T45" fmla="*/ 264 h 329"/>
                <a:gd name="T46" fmla="*/ 207 w 215"/>
                <a:gd name="T47" fmla="*/ 256 h 329"/>
                <a:gd name="T48" fmla="*/ 219 w 215"/>
                <a:gd name="T49" fmla="*/ 280 h 329"/>
                <a:gd name="T50" fmla="*/ 202 w 215"/>
                <a:gd name="T51" fmla="*/ 242 h 329"/>
                <a:gd name="T52" fmla="*/ 202 w 215"/>
                <a:gd name="T53" fmla="*/ 196 h 329"/>
                <a:gd name="T54" fmla="*/ 207 w 215"/>
                <a:gd name="T55" fmla="*/ 159 h 329"/>
                <a:gd name="T56" fmla="*/ 166 w 215"/>
                <a:gd name="T57" fmla="*/ 135 h 329"/>
                <a:gd name="T58" fmla="*/ 122 w 215"/>
                <a:gd name="T59" fmla="*/ 128 h 329"/>
                <a:gd name="T60" fmla="*/ 116 w 215"/>
                <a:gd name="T61" fmla="*/ 82 h 329"/>
                <a:gd name="T62" fmla="*/ 116 w 215"/>
                <a:gd name="T63" fmla="*/ 60 h 329"/>
                <a:gd name="T64" fmla="*/ 134 w 215"/>
                <a:gd name="T65" fmla="*/ 15 h 329"/>
                <a:gd name="T66" fmla="*/ 146 w 215"/>
                <a:gd name="T67" fmla="*/ 0 h 329"/>
                <a:gd name="T68" fmla="*/ 104 w 215"/>
                <a:gd name="T69" fmla="*/ 30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5" name="Freeform 4227"/>
            <p:cNvSpPr>
              <a:spLocks/>
            </p:cNvSpPr>
            <p:nvPr/>
          </p:nvSpPr>
          <p:spPr bwMode="auto">
            <a:xfrm>
              <a:off x="1431" y="2422"/>
              <a:ext cx="85" cy="162"/>
            </a:xfrm>
            <a:custGeom>
              <a:avLst/>
              <a:gdLst>
                <a:gd name="T0" fmla="*/ 74 w 84"/>
                <a:gd name="T1" fmla="*/ 129 h 144"/>
                <a:gd name="T2" fmla="*/ 62 w 84"/>
                <a:gd name="T3" fmla="*/ 114 h 144"/>
                <a:gd name="T4" fmla="*/ 62 w 84"/>
                <a:gd name="T5" fmla="*/ 91 h 144"/>
                <a:gd name="T6" fmla="*/ 74 w 84"/>
                <a:gd name="T7" fmla="*/ 91 h 144"/>
                <a:gd name="T8" fmla="*/ 74 w 84"/>
                <a:gd name="T9" fmla="*/ 77 h 144"/>
                <a:gd name="T10" fmla="*/ 74 w 84"/>
                <a:gd name="T11" fmla="*/ 53 h 144"/>
                <a:gd name="T12" fmla="*/ 56 w 84"/>
                <a:gd name="T13" fmla="*/ 38 h 144"/>
                <a:gd name="T14" fmla="*/ 50 w 84"/>
                <a:gd name="T15" fmla="*/ 53 h 144"/>
                <a:gd name="T16" fmla="*/ 56 w 84"/>
                <a:gd name="T17" fmla="*/ 23 h 144"/>
                <a:gd name="T18" fmla="*/ 44 w 84"/>
                <a:gd name="T19" fmla="*/ 16 h 144"/>
                <a:gd name="T20" fmla="*/ 30 w 84"/>
                <a:gd name="T21" fmla="*/ 0 h 144"/>
                <a:gd name="T22" fmla="*/ 36 w 84"/>
                <a:gd name="T23" fmla="*/ 8 h 144"/>
                <a:gd name="T24" fmla="*/ 30 w 84"/>
                <a:gd name="T25" fmla="*/ 0 h 144"/>
                <a:gd name="T26" fmla="*/ 30 w 84"/>
                <a:gd name="T27" fmla="*/ 8 h 144"/>
                <a:gd name="T28" fmla="*/ 12 w 84"/>
                <a:gd name="T29" fmla="*/ 23 h 144"/>
                <a:gd name="T30" fmla="*/ 24 w 84"/>
                <a:gd name="T31" fmla="*/ 38 h 144"/>
                <a:gd name="T32" fmla="*/ 6 w 84"/>
                <a:gd name="T33" fmla="*/ 46 h 144"/>
                <a:gd name="T34" fmla="*/ 0 w 84"/>
                <a:gd name="T35" fmla="*/ 61 h 144"/>
                <a:gd name="T36" fmla="*/ 12 w 84"/>
                <a:gd name="T37" fmla="*/ 83 h 144"/>
                <a:gd name="T38" fmla="*/ 24 w 84"/>
                <a:gd name="T39" fmla="*/ 83 h 144"/>
                <a:gd name="T40" fmla="*/ 24 w 84"/>
                <a:gd name="T41" fmla="*/ 99 h 144"/>
                <a:gd name="T42" fmla="*/ 30 w 84"/>
                <a:gd name="T43" fmla="*/ 107 h 144"/>
                <a:gd name="T44" fmla="*/ 24 w 84"/>
                <a:gd name="T45" fmla="*/ 129 h 144"/>
                <a:gd name="T46" fmla="*/ 30 w 84"/>
                <a:gd name="T47" fmla="*/ 160 h 144"/>
                <a:gd name="T48" fmla="*/ 44 w 84"/>
                <a:gd name="T49" fmla="*/ 182 h 144"/>
                <a:gd name="T50" fmla="*/ 56 w 84"/>
                <a:gd name="T51" fmla="*/ 182 h 144"/>
                <a:gd name="T52" fmla="*/ 68 w 84"/>
                <a:gd name="T53" fmla="*/ 168 h 144"/>
                <a:gd name="T54" fmla="*/ 86 w 84"/>
                <a:gd name="T55" fmla="*/ 168 h 144"/>
                <a:gd name="T56" fmla="*/ 80 w 84"/>
                <a:gd name="T57" fmla="*/ 144 h 144"/>
                <a:gd name="T58" fmla="*/ 74 w 84"/>
                <a:gd name="T59" fmla="*/ 129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6" name="Freeform 4228"/>
            <p:cNvSpPr>
              <a:spLocks/>
            </p:cNvSpPr>
            <p:nvPr/>
          </p:nvSpPr>
          <p:spPr bwMode="auto">
            <a:xfrm>
              <a:off x="1491" y="2482"/>
              <a:ext cx="74" cy="88"/>
            </a:xfrm>
            <a:custGeom>
              <a:avLst/>
              <a:gdLst>
                <a:gd name="T0" fmla="*/ 12 w 72"/>
                <a:gd name="T1" fmla="*/ 61 h 78"/>
                <a:gd name="T2" fmla="*/ 0 w 72"/>
                <a:gd name="T3" fmla="*/ 46 h 78"/>
                <a:gd name="T4" fmla="*/ 0 w 72"/>
                <a:gd name="T5" fmla="*/ 23 h 78"/>
                <a:gd name="T6" fmla="*/ 12 w 72"/>
                <a:gd name="T7" fmla="*/ 23 h 78"/>
                <a:gd name="T8" fmla="*/ 12 w 72"/>
                <a:gd name="T9" fmla="*/ 8 h 78"/>
                <a:gd name="T10" fmla="*/ 20 w 72"/>
                <a:gd name="T11" fmla="*/ 0 h 78"/>
                <a:gd name="T12" fmla="*/ 38 w 72"/>
                <a:gd name="T13" fmla="*/ 0 h 78"/>
                <a:gd name="T14" fmla="*/ 58 w 72"/>
                <a:gd name="T15" fmla="*/ 0 h 78"/>
                <a:gd name="T16" fmla="*/ 58 w 72"/>
                <a:gd name="T17" fmla="*/ 0 h 78"/>
                <a:gd name="T18" fmla="*/ 76 w 72"/>
                <a:gd name="T19" fmla="*/ 0 h 78"/>
                <a:gd name="T20" fmla="*/ 70 w 72"/>
                <a:gd name="T21" fmla="*/ 8 h 78"/>
                <a:gd name="T22" fmla="*/ 64 w 72"/>
                <a:gd name="T23" fmla="*/ 30 h 78"/>
                <a:gd name="T24" fmla="*/ 76 w 72"/>
                <a:gd name="T25" fmla="*/ 61 h 78"/>
                <a:gd name="T26" fmla="*/ 64 w 72"/>
                <a:gd name="T27" fmla="*/ 91 h 78"/>
                <a:gd name="T28" fmla="*/ 50 w 72"/>
                <a:gd name="T29" fmla="*/ 83 h 78"/>
                <a:gd name="T30" fmla="*/ 38 w 72"/>
                <a:gd name="T31" fmla="*/ 83 h 78"/>
                <a:gd name="T32" fmla="*/ 38 w 72"/>
                <a:gd name="T33" fmla="*/ 99 h 78"/>
                <a:gd name="T34" fmla="*/ 26 w 72"/>
                <a:gd name="T35" fmla="*/ 99 h 78"/>
                <a:gd name="T36" fmla="*/ 20 w 72"/>
                <a:gd name="T37" fmla="*/ 77 h 78"/>
                <a:gd name="T38" fmla="*/ 12 w 72"/>
                <a:gd name="T39" fmla="*/ 61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7" name="Freeform 4229"/>
            <p:cNvSpPr>
              <a:spLocks/>
            </p:cNvSpPr>
            <p:nvPr/>
          </p:nvSpPr>
          <p:spPr bwMode="auto">
            <a:xfrm>
              <a:off x="1424" y="2369"/>
              <a:ext cx="19" cy="19"/>
            </a:xfrm>
            <a:custGeom>
              <a:avLst/>
              <a:gdLst>
                <a:gd name="T0" fmla="*/ 6 w 18"/>
                <a:gd name="T1" fmla="*/ 0 h 17"/>
                <a:gd name="T2" fmla="*/ 20 w 18"/>
                <a:gd name="T3" fmla="*/ 0 h 17"/>
                <a:gd name="T4" fmla="*/ 14 w 18"/>
                <a:gd name="T5" fmla="*/ 21 h 17"/>
                <a:gd name="T6" fmla="*/ 0 w 18"/>
                <a:gd name="T7" fmla="*/ 21 h 17"/>
                <a:gd name="T8" fmla="*/ 14 w 18"/>
                <a:gd name="T9" fmla="*/ 8 h 17"/>
                <a:gd name="T10" fmla="*/ 6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8" name="Freeform 4230"/>
            <p:cNvSpPr>
              <a:spLocks/>
            </p:cNvSpPr>
            <p:nvPr/>
          </p:nvSpPr>
          <p:spPr bwMode="auto">
            <a:xfrm>
              <a:off x="1218" y="2342"/>
              <a:ext cx="242" cy="255"/>
            </a:xfrm>
            <a:custGeom>
              <a:avLst/>
              <a:gdLst>
                <a:gd name="T0" fmla="*/ 201 w 239"/>
                <a:gd name="T1" fmla="*/ 52 h 227"/>
                <a:gd name="T2" fmla="*/ 189 w 239"/>
                <a:gd name="T3" fmla="*/ 52 h 227"/>
                <a:gd name="T4" fmla="*/ 189 w 239"/>
                <a:gd name="T5" fmla="*/ 45 h 227"/>
                <a:gd name="T6" fmla="*/ 189 w 239"/>
                <a:gd name="T7" fmla="*/ 38 h 227"/>
                <a:gd name="T8" fmla="*/ 177 w 239"/>
                <a:gd name="T9" fmla="*/ 38 h 227"/>
                <a:gd name="T10" fmla="*/ 135 w 239"/>
                <a:gd name="T11" fmla="*/ 38 h 227"/>
                <a:gd name="T12" fmla="*/ 92 w 239"/>
                <a:gd name="T13" fmla="*/ 22 h 227"/>
                <a:gd name="T14" fmla="*/ 68 w 239"/>
                <a:gd name="T15" fmla="*/ 0 h 227"/>
                <a:gd name="T16" fmla="*/ 74 w 239"/>
                <a:gd name="T17" fmla="*/ 15 h 227"/>
                <a:gd name="T18" fmla="*/ 44 w 239"/>
                <a:gd name="T19" fmla="*/ 30 h 227"/>
                <a:gd name="T20" fmla="*/ 44 w 239"/>
                <a:gd name="T21" fmla="*/ 67 h 227"/>
                <a:gd name="T22" fmla="*/ 24 w 239"/>
                <a:gd name="T23" fmla="*/ 60 h 227"/>
                <a:gd name="T24" fmla="*/ 30 w 239"/>
                <a:gd name="T25" fmla="*/ 15 h 227"/>
                <a:gd name="T26" fmla="*/ 30 w 239"/>
                <a:gd name="T27" fmla="*/ 8 h 227"/>
                <a:gd name="T28" fmla="*/ 12 w 239"/>
                <a:gd name="T29" fmla="*/ 52 h 227"/>
                <a:gd name="T30" fmla="*/ 12 w 239"/>
                <a:gd name="T31" fmla="*/ 74 h 227"/>
                <a:gd name="T32" fmla="*/ 18 w 239"/>
                <a:gd name="T33" fmla="*/ 120 h 227"/>
                <a:gd name="T34" fmla="*/ 62 w 239"/>
                <a:gd name="T35" fmla="*/ 127 h 227"/>
                <a:gd name="T36" fmla="*/ 103 w 239"/>
                <a:gd name="T37" fmla="*/ 151 h 227"/>
                <a:gd name="T38" fmla="*/ 98 w 239"/>
                <a:gd name="T39" fmla="*/ 188 h 227"/>
                <a:gd name="T40" fmla="*/ 98 w 239"/>
                <a:gd name="T41" fmla="*/ 234 h 227"/>
                <a:gd name="T42" fmla="*/ 115 w 239"/>
                <a:gd name="T43" fmla="*/ 272 h 227"/>
                <a:gd name="T44" fmla="*/ 141 w 239"/>
                <a:gd name="T45" fmla="*/ 279 h 227"/>
                <a:gd name="T46" fmla="*/ 159 w 239"/>
                <a:gd name="T47" fmla="*/ 264 h 227"/>
                <a:gd name="T48" fmla="*/ 177 w 239"/>
                <a:gd name="T49" fmla="*/ 242 h 227"/>
                <a:gd name="T50" fmla="*/ 159 w 239"/>
                <a:gd name="T51" fmla="*/ 211 h 227"/>
                <a:gd name="T52" fmla="*/ 171 w 239"/>
                <a:gd name="T53" fmla="*/ 203 h 227"/>
                <a:gd name="T54" fmla="*/ 195 w 239"/>
                <a:gd name="T55" fmla="*/ 203 h 227"/>
                <a:gd name="T56" fmla="*/ 221 w 239"/>
                <a:gd name="T57" fmla="*/ 188 h 227"/>
                <a:gd name="T58" fmla="*/ 227 w 239"/>
                <a:gd name="T59" fmla="*/ 173 h 227"/>
                <a:gd name="T60" fmla="*/ 221 w 239"/>
                <a:gd name="T61" fmla="*/ 135 h 227"/>
                <a:gd name="T62" fmla="*/ 227 w 239"/>
                <a:gd name="T63" fmla="*/ 112 h 227"/>
                <a:gd name="T64" fmla="*/ 245 w 239"/>
                <a:gd name="T65" fmla="*/ 90 h 227"/>
                <a:gd name="T66" fmla="*/ 215 w 239"/>
                <a:gd name="T67" fmla="*/ 90 h 227"/>
                <a:gd name="T68" fmla="*/ 227 w 239"/>
                <a:gd name="T69" fmla="*/ 74 h 227"/>
                <a:gd name="T70" fmla="*/ 215 w 239"/>
                <a:gd name="T71" fmla="*/ 60 h 227"/>
                <a:gd name="T72" fmla="*/ 201 w 239"/>
                <a:gd name="T73" fmla="*/ 52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9" name="Freeform 4231"/>
            <p:cNvSpPr>
              <a:spLocks/>
            </p:cNvSpPr>
            <p:nvPr/>
          </p:nvSpPr>
          <p:spPr bwMode="auto">
            <a:xfrm>
              <a:off x="1382" y="2362"/>
              <a:ext cx="12" cy="7"/>
            </a:xfrm>
            <a:custGeom>
              <a:avLst/>
              <a:gdLst>
                <a:gd name="T0" fmla="*/ 12 w 12"/>
                <a:gd name="T1" fmla="*/ 8 h 6"/>
                <a:gd name="T2" fmla="*/ 12 w 12"/>
                <a:gd name="T3" fmla="*/ 8 h 6"/>
                <a:gd name="T4" fmla="*/ 0 w 12"/>
                <a:gd name="T5" fmla="*/ 0 h 6"/>
                <a:gd name="T6" fmla="*/ 12 w 12"/>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0" name="Freeform 4232"/>
            <p:cNvSpPr>
              <a:spLocks/>
            </p:cNvSpPr>
            <p:nvPr/>
          </p:nvSpPr>
          <p:spPr bwMode="auto">
            <a:xfrm>
              <a:off x="1041" y="2093"/>
              <a:ext cx="184" cy="73"/>
            </a:xfrm>
            <a:custGeom>
              <a:avLst/>
              <a:gdLst>
                <a:gd name="T0" fmla="*/ 132 w 180"/>
                <a:gd name="T1" fmla="*/ 37 h 66"/>
                <a:gd name="T2" fmla="*/ 132 w 180"/>
                <a:gd name="T3" fmla="*/ 37 h 66"/>
                <a:gd name="T4" fmla="*/ 112 w 180"/>
                <a:gd name="T5" fmla="*/ 22 h 66"/>
                <a:gd name="T6" fmla="*/ 100 w 180"/>
                <a:gd name="T7" fmla="*/ 14 h 66"/>
                <a:gd name="T8" fmla="*/ 82 w 180"/>
                <a:gd name="T9" fmla="*/ 8 h 66"/>
                <a:gd name="T10" fmla="*/ 68 w 180"/>
                <a:gd name="T11" fmla="*/ 0 h 66"/>
                <a:gd name="T12" fmla="*/ 62 w 180"/>
                <a:gd name="T13" fmla="*/ 0 h 66"/>
                <a:gd name="T14" fmla="*/ 44 w 180"/>
                <a:gd name="T15" fmla="*/ 8 h 66"/>
                <a:gd name="T16" fmla="*/ 18 w 180"/>
                <a:gd name="T17" fmla="*/ 14 h 66"/>
                <a:gd name="T18" fmla="*/ 12 w 180"/>
                <a:gd name="T19" fmla="*/ 30 h 66"/>
                <a:gd name="T20" fmla="*/ 0 w 180"/>
                <a:gd name="T21" fmla="*/ 37 h 66"/>
                <a:gd name="T22" fmla="*/ 6 w 180"/>
                <a:gd name="T23" fmla="*/ 30 h 66"/>
                <a:gd name="T24" fmla="*/ 26 w 180"/>
                <a:gd name="T25" fmla="*/ 22 h 66"/>
                <a:gd name="T26" fmla="*/ 38 w 180"/>
                <a:gd name="T27" fmla="*/ 14 h 66"/>
                <a:gd name="T28" fmla="*/ 62 w 180"/>
                <a:gd name="T29" fmla="*/ 14 h 66"/>
                <a:gd name="T30" fmla="*/ 50 w 180"/>
                <a:gd name="T31" fmla="*/ 22 h 66"/>
                <a:gd name="T32" fmla="*/ 68 w 180"/>
                <a:gd name="T33" fmla="*/ 22 h 66"/>
                <a:gd name="T34" fmla="*/ 76 w 180"/>
                <a:gd name="T35" fmla="*/ 30 h 66"/>
                <a:gd name="T36" fmla="*/ 82 w 180"/>
                <a:gd name="T37" fmla="*/ 30 h 66"/>
                <a:gd name="T38" fmla="*/ 106 w 180"/>
                <a:gd name="T39" fmla="*/ 37 h 66"/>
                <a:gd name="T40" fmla="*/ 112 w 180"/>
                <a:gd name="T41" fmla="*/ 51 h 66"/>
                <a:gd name="T42" fmla="*/ 138 w 180"/>
                <a:gd name="T43" fmla="*/ 66 h 66"/>
                <a:gd name="T44" fmla="*/ 126 w 180"/>
                <a:gd name="T45" fmla="*/ 81 h 66"/>
                <a:gd name="T46" fmla="*/ 144 w 180"/>
                <a:gd name="T47" fmla="*/ 81 h 66"/>
                <a:gd name="T48" fmla="*/ 163 w 180"/>
                <a:gd name="T49" fmla="*/ 81 h 66"/>
                <a:gd name="T50" fmla="*/ 176 w 180"/>
                <a:gd name="T51" fmla="*/ 73 h 66"/>
                <a:gd name="T52" fmla="*/ 188 w 180"/>
                <a:gd name="T53" fmla="*/ 73 h 66"/>
                <a:gd name="T54" fmla="*/ 176 w 180"/>
                <a:gd name="T55" fmla="*/ 66 h 66"/>
                <a:gd name="T56" fmla="*/ 163 w 180"/>
                <a:gd name="T57" fmla="*/ 59 h 66"/>
                <a:gd name="T58" fmla="*/ 163 w 180"/>
                <a:gd name="T59" fmla="*/ 51 h 66"/>
                <a:gd name="T60" fmla="*/ 150 w 180"/>
                <a:gd name="T61" fmla="*/ 44 h 66"/>
                <a:gd name="T62" fmla="*/ 138 w 180"/>
                <a:gd name="T63" fmla="*/ 37 h 66"/>
                <a:gd name="T64" fmla="*/ 132 w 180"/>
                <a:gd name="T65" fmla="*/ 3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1" name="Freeform 4233"/>
            <p:cNvSpPr>
              <a:spLocks/>
            </p:cNvSpPr>
            <p:nvPr/>
          </p:nvSpPr>
          <p:spPr bwMode="auto">
            <a:xfrm>
              <a:off x="1073" y="2119"/>
              <a:ext cx="11" cy="13"/>
            </a:xfrm>
            <a:custGeom>
              <a:avLst/>
              <a:gdLst>
                <a:gd name="T0" fmla="*/ 0 w 12"/>
                <a:gd name="T1" fmla="*/ 14 h 12"/>
                <a:gd name="T2" fmla="*/ 10 w 12"/>
                <a:gd name="T3" fmla="*/ 8 h 12"/>
                <a:gd name="T4" fmla="*/ 6 w 12"/>
                <a:gd name="T5" fmla="*/ 0 h 12"/>
                <a:gd name="T6" fmla="*/ 0 w 12"/>
                <a:gd name="T7" fmla="*/ 1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2" name="Freeform 4234"/>
            <p:cNvSpPr>
              <a:spLocks/>
            </p:cNvSpPr>
            <p:nvPr/>
          </p:nvSpPr>
          <p:spPr bwMode="auto">
            <a:xfrm>
              <a:off x="1097" y="2179"/>
              <a:ext cx="6" cy="2"/>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3" name="Freeform 4235"/>
            <p:cNvSpPr>
              <a:spLocks/>
            </p:cNvSpPr>
            <p:nvPr/>
          </p:nvSpPr>
          <p:spPr bwMode="auto">
            <a:xfrm>
              <a:off x="1120" y="2166"/>
              <a:ext cx="7" cy="7"/>
            </a:xfrm>
            <a:custGeom>
              <a:avLst/>
              <a:gdLst>
                <a:gd name="T0" fmla="*/ 8 w 6"/>
                <a:gd name="T1" fmla="*/ 8 h 6"/>
                <a:gd name="T2" fmla="*/ 8 w 6"/>
                <a:gd name="T3" fmla="*/ 0 h 6"/>
                <a:gd name="T4" fmla="*/ 8 w 6"/>
                <a:gd name="T5" fmla="*/ 0 h 6"/>
                <a:gd name="T6" fmla="*/ 8 w 6"/>
                <a:gd name="T7" fmla="*/ 8 h 6"/>
                <a:gd name="T8" fmla="*/ 8 w 6"/>
                <a:gd name="T9" fmla="*/ 8 h 6"/>
                <a:gd name="T10" fmla="*/ 8 w 6"/>
                <a:gd name="T11" fmla="*/ 8 h 6"/>
                <a:gd name="T12" fmla="*/ 0 w 6"/>
                <a:gd name="T13" fmla="*/ 8 h 6"/>
                <a:gd name="T14" fmla="*/ 0 w 6"/>
                <a:gd name="T15" fmla="*/ 8 h 6"/>
                <a:gd name="T16" fmla="*/ 8 w 6"/>
                <a:gd name="T17" fmla="*/ 8 h 6"/>
                <a:gd name="T18" fmla="*/ 8 w 6"/>
                <a:gd name="T19" fmla="*/ 8 h 6"/>
                <a:gd name="T20" fmla="*/ 8 w 6"/>
                <a:gd name="T21" fmla="*/ 8 h 6"/>
                <a:gd name="T22" fmla="*/ 8 w 6"/>
                <a:gd name="T23" fmla="*/ 8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4" name="Freeform 4236"/>
            <p:cNvSpPr>
              <a:spLocks/>
            </p:cNvSpPr>
            <p:nvPr/>
          </p:nvSpPr>
          <p:spPr bwMode="auto">
            <a:xfrm>
              <a:off x="1120" y="217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5" name="Freeform 4237"/>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6" name="Freeform 4238"/>
            <p:cNvSpPr>
              <a:spLocks/>
            </p:cNvSpPr>
            <p:nvPr/>
          </p:nvSpPr>
          <p:spPr bwMode="auto">
            <a:xfrm>
              <a:off x="1394" y="21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7" name="Oval 4239"/>
            <p:cNvSpPr>
              <a:spLocks noChangeArrowheads="1"/>
            </p:cNvSpPr>
            <p:nvPr/>
          </p:nvSpPr>
          <p:spPr bwMode="auto">
            <a:xfrm>
              <a:off x="1394" y="2200"/>
              <a:ext cx="0" cy="0"/>
            </a:xfrm>
            <a:prstGeom prst="ellipse">
              <a:avLst/>
            </a:prstGeom>
            <a:solidFill>
              <a:srgbClr val="E1E1E1"/>
            </a:solidFill>
            <a:ln w="9525">
              <a:solidFill>
                <a:srgbClr val="000000"/>
              </a:solidFill>
              <a:round/>
              <a:headEnd/>
              <a:tailEnd/>
            </a:ln>
          </p:spPr>
          <p:txBody>
            <a:bodyPr/>
            <a:lstStyle/>
            <a:p>
              <a:endParaRPr lang="en-US">
                <a:solidFill>
                  <a:srgbClr val="000000"/>
                </a:solidFill>
                <a:ea typeface="ＭＳ Ｐゴシック" charset="0"/>
              </a:endParaRPr>
            </a:p>
          </p:txBody>
        </p:sp>
        <p:sp>
          <p:nvSpPr>
            <p:cNvPr id="188" name="Freeform 4240"/>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9" name="Freeform 4241"/>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0" name="Freeform 4242"/>
            <p:cNvSpPr>
              <a:spLocks/>
            </p:cNvSpPr>
            <p:nvPr/>
          </p:nvSpPr>
          <p:spPr bwMode="auto">
            <a:xfrm>
              <a:off x="1388" y="2200"/>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1" name="Freeform 4243"/>
            <p:cNvSpPr>
              <a:spLocks/>
            </p:cNvSpPr>
            <p:nvPr/>
          </p:nvSpPr>
          <p:spPr bwMode="auto">
            <a:xfrm>
              <a:off x="1261" y="2166"/>
              <a:ext cx="65" cy="54"/>
            </a:xfrm>
            <a:custGeom>
              <a:avLst/>
              <a:gdLst>
                <a:gd name="T0" fmla="*/ 6 w 65"/>
                <a:gd name="T1" fmla="*/ 8 h 48"/>
                <a:gd name="T2" fmla="*/ 6 w 65"/>
                <a:gd name="T3" fmla="*/ 23 h 48"/>
                <a:gd name="T4" fmla="*/ 0 w 65"/>
                <a:gd name="T5" fmla="*/ 30 h 48"/>
                <a:gd name="T6" fmla="*/ 0 w 65"/>
                <a:gd name="T7" fmla="*/ 46 h 48"/>
                <a:gd name="T8" fmla="*/ 6 w 65"/>
                <a:gd name="T9" fmla="*/ 61 h 48"/>
                <a:gd name="T10" fmla="*/ 12 w 65"/>
                <a:gd name="T11" fmla="*/ 46 h 48"/>
                <a:gd name="T12" fmla="*/ 24 w 65"/>
                <a:gd name="T13" fmla="*/ 38 h 48"/>
                <a:gd name="T14" fmla="*/ 30 w 65"/>
                <a:gd name="T15" fmla="*/ 38 h 48"/>
                <a:gd name="T16" fmla="*/ 54 w 65"/>
                <a:gd name="T17" fmla="*/ 38 h 48"/>
                <a:gd name="T18" fmla="*/ 65 w 65"/>
                <a:gd name="T19" fmla="*/ 30 h 48"/>
                <a:gd name="T20" fmla="*/ 42 w 65"/>
                <a:gd name="T21" fmla="*/ 23 h 48"/>
                <a:gd name="T22" fmla="*/ 48 w 65"/>
                <a:gd name="T23" fmla="*/ 16 h 48"/>
                <a:gd name="T24" fmla="*/ 36 w 65"/>
                <a:gd name="T25" fmla="*/ 8 h 48"/>
                <a:gd name="T26" fmla="*/ 12 w 65"/>
                <a:gd name="T27" fmla="*/ 0 h 48"/>
                <a:gd name="T28" fmla="*/ 6 w 65"/>
                <a:gd name="T29" fmla="*/ 8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2" name="Freeform 4244"/>
            <p:cNvSpPr>
              <a:spLocks/>
            </p:cNvSpPr>
            <p:nvPr/>
          </p:nvSpPr>
          <p:spPr bwMode="auto">
            <a:xfrm>
              <a:off x="1218" y="2166"/>
              <a:ext cx="50" cy="40"/>
            </a:xfrm>
            <a:custGeom>
              <a:avLst/>
              <a:gdLst>
                <a:gd name="T0" fmla="*/ 52 w 48"/>
                <a:gd name="T1" fmla="*/ 8 h 36"/>
                <a:gd name="T2" fmla="*/ 52 w 48"/>
                <a:gd name="T3" fmla="*/ 22 h 36"/>
                <a:gd name="T4" fmla="*/ 46 w 48"/>
                <a:gd name="T5" fmla="*/ 30 h 36"/>
                <a:gd name="T6" fmla="*/ 46 w 48"/>
                <a:gd name="T7" fmla="*/ 44 h 36"/>
                <a:gd name="T8" fmla="*/ 6 w 48"/>
                <a:gd name="T9" fmla="*/ 44 h 36"/>
                <a:gd name="T10" fmla="*/ 0 w 48"/>
                <a:gd name="T11" fmla="*/ 37 h 36"/>
                <a:gd name="T12" fmla="*/ 6 w 48"/>
                <a:gd name="T13" fmla="*/ 30 h 36"/>
                <a:gd name="T14" fmla="*/ 26 w 48"/>
                <a:gd name="T15" fmla="*/ 30 h 36"/>
                <a:gd name="T16" fmla="*/ 40 w 48"/>
                <a:gd name="T17" fmla="*/ 37 h 36"/>
                <a:gd name="T18" fmla="*/ 32 w 48"/>
                <a:gd name="T19" fmla="*/ 14 h 36"/>
                <a:gd name="T20" fmla="*/ 26 w 48"/>
                <a:gd name="T21" fmla="*/ 8 h 36"/>
                <a:gd name="T22" fmla="*/ 20 w 48"/>
                <a:gd name="T23" fmla="*/ 0 h 36"/>
                <a:gd name="T24" fmla="*/ 40 w 48"/>
                <a:gd name="T25" fmla="*/ 8 h 36"/>
                <a:gd name="T26" fmla="*/ 52 w 48"/>
                <a:gd name="T27" fmla="*/ 8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3" name="Freeform 4245"/>
            <p:cNvSpPr>
              <a:spLocks/>
            </p:cNvSpPr>
            <p:nvPr/>
          </p:nvSpPr>
          <p:spPr bwMode="auto">
            <a:xfrm>
              <a:off x="1261" y="2119"/>
              <a:ext cx="7" cy="6"/>
            </a:xfrm>
            <a:custGeom>
              <a:avLst/>
              <a:gdLst>
                <a:gd name="T0" fmla="*/ 8 w 6"/>
                <a:gd name="T1" fmla="*/ 6 h 6"/>
                <a:gd name="T2" fmla="*/ 0 w 6"/>
                <a:gd name="T3" fmla="*/ 6 h 6"/>
                <a:gd name="T4" fmla="*/ 0 w 6"/>
                <a:gd name="T5" fmla="*/ 0 h 6"/>
                <a:gd name="T6" fmla="*/ 8 w 6"/>
                <a:gd name="T7" fmla="*/ 6 h 6"/>
                <a:gd name="T8" fmla="*/ 8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4" name="Rectangle 4246"/>
            <p:cNvSpPr>
              <a:spLocks noChangeArrowheads="1"/>
            </p:cNvSpPr>
            <p:nvPr/>
          </p:nvSpPr>
          <p:spPr bwMode="auto">
            <a:xfrm>
              <a:off x="1273" y="2125"/>
              <a:ext cx="0" cy="0"/>
            </a:xfrm>
            <a:prstGeom prst="rect">
              <a:avLst/>
            </a:prstGeom>
            <a:blipFill dpi="0" rotWithShape="0">
              <a:blip r:embed="rId2"/>
              <a:srcRect/>
              <a:tile tx="0" ty="0" sx="100000" sy="100000" flip="none" algn="tl"/>
            </a:blip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95" name="Freeform 4247"/>
            <p:cNvSpPr>
              <a:spLocks/>
            </p:cNvSpPr>
            <p:nvPr/>
          </p:nvSpPr>
          <p:spPr bwMode="auto">
            <a:xfrm>
              <a:off x="1443" y="2294"/>
              <a:ext cx="5" cy="14"/>
            </a:xfrm>
            <a:custGeom>
              <a:avLst/>
              <a:gdLst>
                <a:gd name="T0" fmla="*/ 4 w 6"/>
                <a:gd name="T1" fmla="*/ 16 h 12"/>
                <a:gd name="T2" fmla="*/ 0 w 6"/>
                <a:gd name="T3" fmla="*/ 8 h 12"/>
                <a:gd name="T4" fmla="*/ 4 w 6"/>
                <a:gd name="T5" fmla="*/ 0 h 12"/>
                <a:gd name="T6" fmla="*/ 4 w 6"/>
                <a:gd name="T7" fmla="*/ 1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6" name="Freeform 4248"/>
            <p:cNvSpPr>
              <a:spLocks/>
            </p:cNvSpPr>
            <p:nvPr/>
          </p:nvSpPr>
          <p:spPr bwMode="auto">
            <a:xfrm>
              <a:off x="1000" y="2362"/>
              <a:ext cx="61" cy="73"/>
            </a:xfrm>
            <a:custGeom>
              <a:avLst/>
              <a:gdLst>
                <a:gd name="T0" fmla="*/ 12 w 60"/>
                <a:gd name="T1" fmla="*/ 37 h 65"/>
                <a:gd name="T2" fmla="*/ 0 w 60"/>
                <a:gd name="T3" fmla="*/ 22 h 65"/>
                <a:gd name="T4" fmla="*/ 0 w 60"/>
                <a:gd name="T5" fmla="*/ 8 h 65"/>
                <a:gd name="T6" fmla="*/ 0 w 60"/>
                <a:gd name="T7" fmla="*/ 8 h 65"/>
                <a:gd name="T8" fmla="*/ 6 w 60"/>
                <a:gd name="T9" fmla="*/ 0 h 65"/>
                <a:gd name="T10" fmla="*/ 32 w 60"/>
                <a:gd name="T11" fmla="*/ 8 h 65"/>
                <a:gd name="T12" fmla="*/ 44 w 60"/>
                <a:gd name="T13" fmla="*/ 8 h 65"/>
                <a:gd name="T14" fmla="*/ 50 w 60"/>
                <a:gd name="T15" fmla="*/ 22 h 65"/>
                <a:gd name="T16" fmla="*/ 62 w 60"/>
                <a:gd name="T17" fmla="*/ 37 h 65"/>
                <a:gd name="T18" fmla="*/ 56 w 60"/>
                <a:gd name="T19" fmla="*/ 44 h 65"/>
                <a:gd name="T20" fmla="*/ 56 w 60"/>
                <a:gd name="T21" fmla="*/ 60 h 65"/>
                <a:gd name="T22" fmla="*/ 50 w 60"/>
                <a:gd name="T23" fmla="*/ 82 h 65"/>
                <a:gd name="T24" fmla="*/ 44 w 60"/>
                <a:gd name="T25" fmla="*/ 60 h 65"/>
                <a:gd name="T26" fmla="*/ 44 w 60"/>
                <a:gd name="T27" fmla="*/ 67 h 65"/>
                <a:gd name="T28" fmla="*/ 38 w 60"/>
                <a:gd name="T29" fmla="*/ 60 h 65"/>
                <a:gd name="T30" fmla="*/ 38 w 60"/>
                <a:gd name="T31" fmla="*/ 44 h 65"/>
                <a:gd name="T32" fmla="*/ 24 w 60"/>
                <a:gd name="T33" fmla="*/ 37 h 65"/>
                <a:gd name="T34" fmla="*/ 12 w 60"/>
                <a:gd name="T35" fmla="*/ 22 h 65"/>
                <a:gd name="T36" fmla="*/ 18 w 60"/>
                <a:gd name="T37" fmla="*/ 37 h 65"/>
                <a:gd name="T38" fmla="*/ 12 w 60"/>
                <a:gd name="T39" fmla="*/ 3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7" name="Freeform 4249"/>
            <p:cNvSpPr>
              <a:spLocks/>
            </p:cNvSpPr>
            <p:nvPr/>
          </p:nvSpPr>
          <p:spPr bwMode="auto">
            <a:xfrm>
              <a:off x="1285" y="2328"/>
              <a:ext cx="1" cy="7"/>
            </a:xfrm>
            <a:custGeom>
              <a:avLst/>
              <a:gdLst>
                <a:gd name="T0" fmla="*/ 0 w 1"/>
                <a:gd name="T1" fmla="*/ 0 h 6"/>
                <a:gd name="T2" fmla="*/ 0 w 1"/>
                <a:gd name="T3" fmla="*/ 0 h 6"/>
                <a:gd name="T4" fmla="*/ 0 w 1"/>
                <a:gd name="T5" fmla="*/ 8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8" name="Freeform 4250"/>
            <p:cNvSpPr>
              <a:spLocks/>
            </p:cNvSpPr>
            <p:nvPr/>
          </p:nvSpPr>
          <p:spPr bwMode="auto">
            <a:xfrm>
              <a:off x="1467" y="2315"/>
              <a:ext cx="6" cy="6"/>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9" name="Freeform 4251"/>
            <p:cNvSpPr>
              <a:spLocks/>
            </p:cNvSpPr>
            <p:nvPr/>
          </p:nvSpPr>
          <p:spPr bwMode="auto">
            <a:xfrm>
              <a:off x="1443" y="2261"/>
              <a:ext cx="2" cy="13"/>
            </a:xfrm>
            <a:custGeom>
              <a:avLst/>
              <a:gdLst>
                <a:gd name="T0" fmla="*/ 0 w 2"/>
                <a:gd name="T1" fmla="*/ 8 h 12"/>
                <a:gd name="T2" fmla="*/ 0 w 2"/>
                <a:gd name="T3" fmla="*/ 14 h 12"/>
                <a:gd name="T4" fmla="*/ 0 w 2"/>
                <a:gd name="T5" fmla="*/ 0 h 12"/>
                <a:gd name="T6" fmla="*/ 0 w 2"/>
                <a:gd name="T7" fmla="*/ 0 h 12"/>
                <a:gd name="T8" fmla="*/ 0 w 2"/>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0" name="Freeform 4252"/>
            <p:cNvSpPr>
              <a:spLocks/>
            </p:cNvSpPr>
            <p:nvPr/>
          </p:nvSpPr>
          <p:spPr bwMode="auto">
            <a:xfrm>
              <a:off x="933" y="2288"/>
              <a:ext cx="38" cy="27"/>
            </a:xfrm>
            <a:custGeom>
              <a:avLst/>
              <a:gdLst>
                <a:gd name="T0" fmla="*/ 40 w 36"/>
                <a:gd name="T1" fmla="*/ 30 h 24"/>
                <a:gd name="T2" fmla="*/ 34 w 36"/>
                <a:gd name="T3" fmla="*/ 30 h 24"/>
                <a:gd name="T4" fmla="*/ 26 w 36"/>
                <a:gd name="T5" fmla="*/ 30 h 24"/>
                <a:gd name="T6" fmla="*/ 14 w 36"/>
                <a:gd name="T7" fmla="*/ 23 h 24"/>
                <a:gd name="T8" fmla="*/ 0 w 36"/>
                <a:gd name="T9" fmla="*/ 16 h 24"/>
                <a:gd name="T10" fmla="*/ 14 w 36"/>
                <a:gd name="T11" fmla="*/ 0 h 24"/>
                <a:gd name="T12" fmla="*/ 26 w 36"/>
                <a:gd name="T13" fmla="*/ 16 h 24"/>
                <a:gd name="T14" fmla="*/ 40 w 36"/>
                <a:gd name="T15" fmla="*/ 16 h 24"/>
                <a:gd name="T16" fmla="*/ 40 w 36"/>
                <a:gd name="T17" fmla="*/ 3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1" name="Freeform 4253"/>
            <p:cNvSpPr>
              <a:spLocks/>
            </p:cNvSpPr>
            <p:nvPr/>
          </p:nvSpPr>
          <p:spPr bwMode="auto">
            <a:xfrm>
              <a:off x="1431" y="2342"/>
              <a:ext cx="0" cy="1"/>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2" name="Freeform 4254"/>
            <p:cNvSpPr>
              <a:spLocks/>
            </p:cNvSpPr>
            <p:nvPr/>
          </p:nvSpPr>
          <p:spPr bwMode="auto">
            <a:xfrm>
              <a:off x="1431" y="2335"/>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3" name="Freeform 4255"/>
            <p:cNvSpPr>
              <a:spLocks/>
            </p:cNvSpPr>
            <p:nvPr/>
          </p:nvSpPr>
          <p:spPr bwMode="auto">
            <a:xfrm>
              <a:off x="946" y="2254"/>
              <a:ext cx="108" cy="67"/>
            </a:xfrm>
            <a:custGeom>
              <a:avLst/>
              <a:gdLst>
                <a:gd name="T0" fmla="*/ 61 w 107"/>
                <a:gd name="T1" fmla="*/ 52 h 60"/>
                <a:gd name="T2" fmla="*/ 53 w 107"/>
                <a:gd name="T3" fmla="*/ 52 h 60"/>
                <a:gd name="T4" fmla="*/ 42 w 107"/>
                <a:gd name="T5" fmla="*/ 60 h 60"/>
                <a:gd name="T6" fmla="*/ 36 w 107"/>
                <a:gd name="T7" fmla="*/ 75 h 60"/>
                <a:gd name="T8" fmla="*/ 36 w 107"/>
                <a:gd name="T9" fmla="*/ 75 h 60"/>
                <a:gd name="T10" fmla="*/ 30 w 107"/>
                <a:gd name="T11" fmla="*/ 67 h 60"/>
                <a:gd name="T12" fmla="*/ 24 w 107"/>
                <a:gd name="T13" fmla="*/ 67 h 60"/>
                <a:gd name="T14" fmla="*/ 24 w 107"/>
                <a:gd name="T15" fmla="*/ 52 h 60"/>
                <a:gd name="T16" fmla="*/ 12 w 107"/>
                <a:gd name="T17" fmla="*/ 52 h 60"/>
                <a:gd name="T18" fmla="*/ 0 w 107"/>
                <a:gd name="T19" fmla="*/ 38 h 60"/>
                <a:gd name="T20" fmla="*/ 12 w 107"/>
                <a:gd name="T21" fmla="*/ 15 h 60"/>
                <a:gd name="T22" fmla="*/ 24 w 107"/>
                <a:gd name="T23" fmla="*/ 8 h 60"/>
                <a:gd name="T24" fmla="*/ 24 w 107"/>
                <a:gd name="T25" fmla="*/ 8 h 60"/>
                <a:gd name="T26" fmla="*/ 61 w 107"/>
                <a:gd name="T27" fmla="*/ 0 h 60"/>
                <a:gd name="T28" fmla="*/ 73 w 107"/>
                <a:gd name="T29" fmla="*/ 0 h 60"/>
                <a:gd name="T30" fmla="*/ 85 w 107"/>
                <a:gd name="T31" fmla="*/ 0 h 60"/>
                <a:gd name="T32" fmla="*/ 97 w 107"/>
                <a:gd name="T33" fmla="*/ 15 h 60"/>
                <a:gd name="T34" fmla="*/ 97 w 107"/>
                <a:gd name="T35" fmla="*/ 15 h 60"/>
                <a:gd name="T36" fmla="*/ 97 w 107"/>
                <a:gd name="T37" fmla="*/ 15 h 60"/>
                <a:gd name="T38" fmla="*/ 103 w 107"/>
                <a:gd name="T39" fmla="*/ 15 h 60"/>
                <a:gd name="T40" fmla="*/ 109 w 107"/>
                <a:gd name="T41" fmla="*/ 22 h 60"/>
                <a:gd name="T42" fmla="*/ 85 w 107"/>
                <a:gd name="T43" fmla="*/ 30 h 60"/>
                <a:gd name="T44" fmla="*/ 61 w 107"/>
                <a:gd name="T45" fmla="*/ 52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4" name="Freeform 4256"/>
            <p:cNvSpPr>
              <a:spLocks/>
            </p:cNvSpPr>
            <p:nvPr/>
          </p:nvSpPr>
          <p:spPr bwMode="auto">
            <a:xfrm>
              <a:off x="1443" y="2281"/>
              <a:ext cx="5" cy="7"/>
            </a:xfrm>
            <a:custGeom>
              <a:avLst/>
              <a:gdLst>
                <a:gd name="T0" fmla="*/ 4 w 6"/>
                <a:gd name="T1" fmla="*/ 8 h 6"/>
                <a:gd name="T2" fmla="*/ 0 w 6"/>
                <a:gd name="T3" fmla="*/ 0 h 6"/>
                <a:gd name="T4" fmla="*/ 4 w 6"/>
                <a:gd name="T5" fmla="*/ 8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5" name="Freeform 4257"/>
            <p:cNvSpPr>
              <a:spLocks/>
            </p:cNvSpPr>
            <p:nvPr/>
          </p:nvSpPr>
          <p:spPr bwMode="auto">
            <a:xfrm>
              <a:off x="976" y="2274"/>
              <a:ext cx="78" cy="95"/>
            </a:xfrm>
            <a:custGeom>
              <a:avLst/>
              <a:gdLst>
                <a:gd name="T0" fmla="*/ 29 w 77"/>
                <a:gd name="T1" fmla="*/ 31 h 84"/>
                <a:gd name="T2" fmla="*/ 23 w 77"/>
                <a:gd name="T3" fmla="*/ 31 h 84"/>
                <a:gd name="T4" fmla="*/ 12 w 77"/>
                <a:gd name="T5" fmla="*/ 38 h 84"/>
                <a:gd name="T6" fmla="*/ 6 w 77"/>
                <a:gd name="T7" fmla="*/ 54 h 84"/>
                <a:gd name="T8" fmla="*/ 6 w 77"/>
                <a:gd name="T9" fmla="*/ 54 h 84"/>
                <a:gd name="T10" fmla="*/ 0 w 77"/>
                <a:gd name="T11" fmla="*/ 54 h 84"/>
                <a:gd name="T12" fmla="*/ 12 w 77"/>
                <a:gd name="T13" fmla="*/ 77 h 84"/>
                <a:gd name="T14" fmla="*/ 29 w 77"/>
                <a:gd name="T15" fmla="*/ 100 h 84"/>
                <a:gd name="T16" fmla="*/ 55 w 77"/>
                <a:gd name="T17" fmla="*/ 107 h 84"/>
                <a:gd name="T18" fmla="*/ 67 w 77"/>
                <a:gd name="T19" fmla="*/ 107 h 84"/>
                <a:gd name="T20" fmla="*/ 67 w 77"/>
                <a:gd name="T21" fmla="*/ 92 h 84"/>
                <a:gd name="T22" fmla="*/ 67 w 77"/>
                <a:gd name="T23" fmla="*/ 77 h 84"/>
                <a:gd name="T24" fmla="*/ 67 w 77"/>
                <a:gd name="T25" fmla="*/ 61 h 84"/>
                <a:gd name="T26" fmla="*/ 73 w 77"/>
                <a:gd name="T27" fmla="*/ 69 h 84"/>
                <a:gd name="T28" fmla="*/ 73 w 77"/>
                <a:gd name="T29" fmla="*/ 46 h 84"/>
                <a:gd name="T30" fmla="*/ 79 w 77"/>
                <a:gd name="T31" fmla="*/ 23 h 84"/>
                <a:gd name="T32" fmla="*/ 79 w 77"/>
                <a:gd name="T33" fmla="*/ 8 h 84"/>
                <a:gd name="T34" fmla="*/ 79 w 77"/>
                <a:gd name="T35" fmla="*/ 0 h 84"/>
                <a:gd name="T36" fmla="*/ 55 w 77"/>
                <a:gd name="T37" fmla="*/ 8 h 84"/>
                <a:gd name="T38" fmla="*/ 29 w 77"/>
                <a:gd name="T39" fmla="*/ 31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6" name="Rectangle 4258"/>
            <p:cNvSpPr>
              <a:spLocks noChangeArrowheads="1"/>
            </p:cNvSpPr>
            <p:nvPr/>
          </p:nvSpPr>
          <p:spPr bwMode="auto">
            <a:xfrm>
              <a:off x="1443" y="231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207" name="Rectangle 4259"/>
            <p:cNvSpPr>
              <a:spLocks noChangeArrowheads="1"/>
            </p:cNvSpPr>
            <p:nvPr/>
          </p:nvSpPr>
          <p:spPr bwMode="auto">
            <a:xfrm>
              <a:off x="1424" y="2227"/>
              <a:ext cx="0" cy="0"/>
            </a:xfrm>
            <a:prstGeom prst="rect">
              <a:avLst/>
            </a:prstGeom>
            <a:blipFill dpi="0" rotWithShape="0">
              <a:blip r:embed="rId2"/>
              <a:srcRect/>
              <a:tile tx="0" ty="0" sx="100000" sy="100000" flip="none" algn="tl"/>
            </a:blip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208" name="Freeform 4260"/>
            <p:cNvSpPr>
              <a:spLocks/>
            </p:cNvSpPr>
            <p:nvPr/>
          </p:nvSpPr>
          <p:spPr bwMode="auto">
            <a:xfrm>
              <a:off x="1418" y="2220"/>
              <a:ext cx="6" cy="7"/>
            </a:xfrm>
            <a:custGeom>
              <a:avLst/>
              <a:gdLst>
                <a:gd name="T0" fmla="*/ 6 w 6"/>
                <a:gd name="T1" fmla="*/ 8 h 6"/>
                <a:gd name="T2" fmla="*/ 0 w 6"/>
                <a:gd name="T3" fmla="*/ 0 h 6"/>
                <a:gd name="T4" fmla="*/ 6 w 6"/>
                <a:gd name="T5" fmla="*/ 8 h 6"/>
                <a:gd name="T6" fmla="*/ 6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9" name="Freeform 4261"/>
            <p:cNvSpPr>
              <a:spLocks/>
            </p:cNvSpPr>
            <p:nvPr/>
          </p:nvSpPr>
          <p:spPr bwMode="auto">
            <a:xfrm>
              <a:off x="1437" y="2247"/>
              <a:ext cx="6" cy="7"/>
            </a:xfrm>
            <a:custGeom>
              <a:avLst/>
              <a:gdLst>
                <a:gd name="T0" fmla="*/ 0 w 6"/>
                <a:gd name="T1" fmla="*/ 0 h 6"/>
                <a:gd name="T2" fmla="*/ 6 w 6"/>
                <a:gd name="T3" fmla="*/ 0 h 6"/>
                <a:gd name="T4" fmla="*/ 0 w 6"/>
                <a:gd name="T5" fmla="*/ 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0" name="Freeform 4262"/>
            <p:cNvSpPr>
              <a:spLocks/>
            </p:cNvSpPr>
            <p:nvPr/>
          </p:nvSpPr>
          <p:spPr bwMode="auto">
            <a:xfrm>
              <a:off x="1412" y="2200"/>
              <a:ext cx="6" cy="6"/>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1" name="Freeform 4263"/>
            <p:cNvSpPr>
              <a:spLocks/>
            </p:cNvSpPr>
            <p:nvPr/>
          </p:nvSpPr>
          <p:spPr bwMode="auto">
            <a:xfrm>
              <a:off x="1437" y="2227"/>
              <a:ext cx="1" cy="6"/>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80000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2" name="Freeform 4264"/>
            <p:cNvSpPr>
              <a:spLocks/>
            </p:cNvSpPr>
            <p:nvPr/>
          </p:nvSpPr>
          <p:spPr bwMode="auto">
            <a:xfrm>
              <a:off x="1437" y="2213"/>
              <a:ext cx="1" cy="7"/>
            </a:xfrm>
            <a:custGeom>
              <a:avLst/>
              <a:gdLst>
                <a:gd name="T0" fmla="*/ 0 w 1"/>
                <a:gd name="T1" fmla="*/ 8 h 6"/>
                <a:gd name="T2" fmla="*/ 0 w 1"/>
                <a:gd name="T3" fmla="*/ 8 h 6"/>
                <a:gd name="T4" fmla="*/ 0 w 1"/>
                <a:gd name="T5" fmla="*/ 0 h 6"/>
                <a:gd name="T6" fmla="*/ 0 w 1"/>
                <a:gd name="T7" fmla="*/ 0 h 6"/>
                <a:gd name="T8" fmla="*/ 0 w 1"/>
                <a:gd name="T9" fmla="*/ 0 h 6"/>
                <a:gd name="T10" fmla="*/ 0 w 1"/>
                <a:gd name="T11" fmla="*/ 8 h 6"/>
                <a:gd name="T12" fmla="*/ 0 w 1"/>
                <a:gd name="T13" fmla="*/ 8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80000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3" name="Freeform 4265"/>
            <p:cNvSpPr>
              <a:spLocks/>
            </p:cNvSpPr>
            <p:nvPr/>
          </p:nvSpPr>
          <p:spPr bwMode="auto">
            <a:xfrm>
              <a:off x="953" y="2200"/>
              <a:ext cx="23" cy="54"/>
            </a:xfrm>
            <a:custGeom>
              <a:avLst/>
              <a:gdLst>
                <a:gd name="T0" fmla="*/ 12 w 24"/>
                <a:gd name="T1" fmla="*/ 53 h 48"/>
                <a:gd name="T2" fmla="*/ 6 w 24"/>
                <a:gd name="T3" fmla="*/ 61 h 48"/>
                <a:gd name="T4" fmla="*/ 0 w 24"/>
                <a:gd name="T5" fmla="*/ 61 h 48"/>
                <a:gd name="T6" fmla="*/ 0 w 24"/>
                <a:gd name="T7" fmla="*/ 38 h 48"/>
                <a:gd name="T8" fmla="*/ 6 w 24"/>
                <a:gd name="T9" fmla="*/ 16 h 48"/>
                <a:gd name="T10" fmla="*/ 22 w 24"/>
                <a:gd name="T11" fmla="*/ 0 h 48"/>
                <a:gd name="T12" fmla="*/ 22 w 24"/>
                <a:gd name="T13" fmla="*/ 0 h 48"/>
                <a:gd name="T14" fmla="*/ 16 w 24"/>
                <a:gd name="T15" fmla="*/ 23 h 48"/>
                <a:gd name="T16" fmla="*/ 12 w 24"/>
                <a:gd name="T17" fmla="*/ 53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4" name="Freeform 4266"/>
            <p:cNvSpPr>
              <a:spLocks/>
            </p:cNvSpPr>
            <p:nvPr/>
          </p:nvSpPr>
          <p:spPr bwMode="auto">
            <a:xfrm>
              <a:off x="897" y="2213"/>
              <a:ext cx="74" cy="88"/>
            </a:xfrm>
            <a:custGeom>
              <a:avLst/>
              <a:gdLst>
                <a:gd name="T0" fmla="*/ 6 w 72"/>
                <a:gd name="T1" fmla="*/ 91 h 78"/>
                <a:gd name="T2" fmla="*/ 0 w 72"/>
                <a:gd name="T3" fmla="*/ 83 h 78"/>
                <a:gd name="T4" fmla="*/ 0 w 72"/>
                <a:gd name="T5" fmla="*/ 61 h 78"/>
                <a:gd name="T6" fmla="*/ 12 w 72"/>
                <a:gd name="T7" fmla="*/ 46 h 78"/>
                <a:gd name="T8" fmla="*/ 38 w 72"/>
                <a:gd name="T9" fmla="*/ 38 h 78"/>
                <a:gd name="T10" fmla="*/ 20 w 72"/>
                <a:gd name="T11" fmla="*/ 16 h 78"/>
                <a:gd name="T12" fmla="*/ 26 w 72"/>
                <a:gd name="T13" fmla="*/ 16 h 78"/>
                <a:gd name="T14" fmla="*/ 32 w 72"/>
                <a:gd name="T15" fmla="*/ 0 h 78"/>
                <a:gd name="T16" fmla="*/ 64 w 72"/>
                <a:gd name="T17" fmla="*/ 0 h 78"/>
                <a:gd name="T18" fmla="*/ 58 w 72"/>
                <a:gd name="T19" fmla="*/ 23 h 78"/>
                <a:gd name="T20" fmla="*/ 58 w 72"/>
                <a:gd name="T21" fmla="*/ 46 h 78"/>
                <a:gd name="T22" fmla="*/ 64 w 72"/>
                <a:gd name="T23" fmla="*/ 46 h 78"/>
                <a:gd name="T24" fmla="*/ 70 w 72"/>
                <a:gd name="T25" fmla="*/ 46 h 78"/>
                <a:gd name="T26" fmla="*/ 76 w 72"/>
                <a:gd name="T27" fmla="*/ 53 h 78"/>
                <a:gd name="T28" fmla="*/ 64 w 72"/>
                <a:gd name="T29" fmla="*/ 61 h 78"/>
                <a:gd name="T30" fmla="*/ 50 w 72"/>
                <a:gd name="T31" fmla="*/ 83 h 78"/>
                <a:gd name="T32" fmla="*/ 38 w 72"/>
                <a:gd name="T33" fmla="*/ 99 h 78"/>
                <a:gd name="T34" fmla="*/ 6 w 72"/>
                <a:gd name="T35" fmla="*/ 91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5" name="Freeform 4267"/>
            <p:cNvSpPr>
              <a:spLocks/>
            </p:cNvSpPr>
            <p:nvPr/>
          </p:nvSpPr>
          <p:spPr bwMode="auto">
            <a:xfrm>
              <a:off x="1146" y="2200"/>
              <a:ext cx="42" cy="14"/>
            </a:xfrm>
            <a:custGeom>
              <a:avLst/>
              <a:gdLst>
                <a:gd name="T0" fmla="*/ 18 w 42"/>
                <a:gd name="T1" fmla="*/ 0 h 12"/>
                <a:gd name="T2" fmla="*/ 0 w 42"/>
                <a:gd name="T3" fmla="*/ 8 h 12"/>
                <a:gd name="T4" fmla="*/ 24 w 42"/>
                <a:gd name="T5" fmla="*/ 16 h 12"/>
                <a:gd name="T6" fmla="*/ 42 w 42"/>
                <a:gd name="T7" fmla="*/ 16 h 12"/>
                <a:gd name="T8" fmla="*/ 18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6" name="Freeform 4268"/>
            <p:cNvSpPr>
              <a:spLocks/>
            </p:cNvSpPr>
            <p:nvPr/>
          </p:nvSpPr>
          <p:spPr bwMode="auto">
            <a:xfrm>
              <a:off x="1346" y="2200"/>
              <a:ext cx="24" cy="7"/>
            </a:xfrm>
            <a:custGeom>
              <a:avLst/>
              <a:gdLst>
                <a:gd name="T0" fmla="*/ 24 w 24"/>
                <a:gd name="T1" fmla="*/ 8 h 6"/>
                <a:gd name="T2" fmla="*/ 24 w 24"/>
                <a:gd name="T3" fmla="*/ 8 h 6"/>
                <a:gd name="T4" fmla="*/ 6 w 24"/>
                <a:gd name="T5" fmla="*/ 8 h 6"/>
                <a:gd name="T6" fmla="*/ 0 w 24"/>
                <a:gd name="T7" fmla="*/ 8 h 6"/>
                <a:gd name="T8" fmla="*/ 0 w 24"/>
                <a:gd name="T9" fmla="*/ 0 h 6"/>
                <a:gd name="T10" fmla="*/ 24 w 24"/>
                <a:gd name="T11" fmla="*/ 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7" name="Freeform 4269"/>
            <p:cNvSpPr>
              <a:spLocks/>
            </p:cNvSpPr>
            <p:nvPr/>
          </p:nvSpPr>
          <p:spPr bwMode="auto">
            <a:xfrm>
              <a:off x="1382" y="2214"/>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8" name="Freeform 4270"/>
            <p:cNvSpPr>
              <a:spLocks/>
            </p:cNvSpPr>
            <p:nvPr/>
          </p:nvSpPr>
          <p:spPr bwMode="auto">
            <a:xfrm>
              <a:off x="540" y="1885"/>
              <a:ext cx="467" cy="403"/>
            </a:xfrm>
            <a:custGeom>
              <a:avLst/>
              <a:gdLst>
                <a:gd name="T0" fmla="*/ 68 w 460"/>
                <a:gd name="T1" fmla="*/ 240 h 359"/>
                <a:gd name="T2" fmla="*/ 44 w 460"/>
                <a:gd name="T3" fmla="*/ 195 h 359"/>
                <a:gd name="T4" fmla="*/ 38 w 460"/>
                <a:gd name="T5" fmla="*/ 157 h 359"/>
                <a:gd name="T6" fmla="*/ 18 w 460"/>
                <a:gd name="T7" fmla="*/ 143 h 359"/>
                <a:gd name="T8" fmla="*/ 18 w 460"/>
                <a:gd name="T9" fmla="*/ 120 h 359"/>
                <a:gd name="T10" fmla="*/ 12 w 460"/>
                <a:gd name="T11" fmla="*/ 75 h 359"/>
                <a:gd name="T12" fmla="*/ 0 w 460"/>
                <a:gd name="T13" fmla="*/ 0 h 359"/>
                <a:gd name="T14" fmla="*/ 56 w 460"/>
                <a:gd name="T15" fmla="*/ 8 h 359"/>
                <a:gd name="T16" fmla="*/ 92 w 460"/>
                <a:gd name="T17" fmla="*/ 30 h 359"/>
                <a:gd name="T18" fmla="*/ 147 w 460"/>
                <a:gd name="T19" fmla="*/ 15 h 359"/>
                <a:gd name="T20" fmla="*/ 191 w 460"/>
                <a:gd name="T21" fmla="*/ 45 h 359"/>
                <a:gd name="T22" fmla="*/ 209 w 460"/>
                <a:gd name="T23" fmla="*/ 75 h 359"/>
                <a:gd name="T24" fmla="*/ 227 w 460"/>
                <a:gd name="T25" fmla="*/ 68 h 359"/>
                <a:gd name="T26" fmla="*/ 259 w 460"/>
                <a:gd name="T27" fmla="*/ 99 h 359"/>
                <a:gd name="T28" fmla="*/ 277 w 460"/>
                <a:gd name="T29" fmla="*/ 150 h 359"/>
                <a:gd name="T30" fmla="*/ 309 w 460"/>
                <a:gd name="T31" fmla="*/ 165 h 359"/>
                <a:gd name="T32" fmla="*/ 289 w 460"/>
                <a:gd name="T33" fmla="*/ 233 h 359"/>
                <a:gd name="T34" fmla="*/ 289 w 460"/>
                <a:gd name="T35" fmla="*/ 286 h 359"/>
                <a:gd name="T36" fmla="*/ 302 w 460"/>
                <a:gd name="T37" fmla="*/ 323 h 359"/>
                <a:gd name="T38" fmla="*/ 309 w 460"/>
                <a:gd name="T39" fmla="*/ 347 h 359"/>
                <a:gd name="T40" fmla="*/ 345 w 460"/>
                <a:gd name="T41" fmla="*/ 354 h 359"/>
                <a:gd name="T42" fmla="*/ 377 w 460"/>
                <a:gd name="T43" fmla="*/ 347 h 359"/>
                <a:gd name="T44" fmla="*/ 389 w 460"/>
                <a:gd name="T45" fmla="*/ 347 h 359"/>
                <a:gd name="T46" fmla="*/ 401 w 460"/>
                <a:gd name="T47" fmla="*/ 323 h 359"/>
                <a:gd name="T48" fmla="*/ 431 w 460"/>
                <a:gd name="T49" fmla="*/ 278 h 359"/>
                <a:gd name="T50" fmla="*/ 468 w 460"/>
                <a:gd name="T51" fmla="*/ 278 h 359"/>
                <a:gd name="T52" fmla="*/ 474 w 460"/>
                <a:gd name="T53" fmla="*/ 286 h 359"/>
                <a:gd name="T54" fmla="*/ 457 w 460"/>
                <a:gd name="T55" fmla="*/ 323 h 359"/>
                <a:gd name="T56" fmla="*/ 457 w 460"/>
                <a:gd name="T57" fmla="*/ 331 h 359"/>
                <a:gd name="T58" fmla="*/ 445 w 460"/>
                <a:gd name="T59" fmla="*/ 347 h 359"/>
                <a:gd name="T60" fmla="*/ 425 w 460"/>
                <a:gd name="T61" fmla="*/ 369 h 359"/>
                <a:gd name="T62" fmla="*/ 389 w 460"/>
                <a:gd name="T63" fmla="*/ 384 h 359"/>
                <a:gd name="T64" fmla="*/ 401 w 460"/>
                <a:gd name="T65" fmla="*/ 407 h 359"/>
                <a:gd name="T66" fmla="*/ 363 w 460"/>
                <a:gd name="T67" fmla="*/ 430 h 359"/>
                <a:gd name="T68" fmla="*/ 345 w 460"/>
                <a:gd name="T69" fmla="*/ 430 h 359"/>
                <a:gd name="T70" fmla="*/ 333 w 460"/>
                <a:gd name="T71" fmla="*/ 414 h 359"/>
                <a:gd name="T72" fmla="*/ 315 w 460"/>
                <a:gd name="T73" fmla="*/ 407 h 359"/>
                <a:gd name="T74" fmla="*/ 302 w 460"/>
                <a:gd name="T75" fmla="*/ 414 h 359"/>
                <a:gd name="T76" fmla="*/ 247 w 460"/>
                <a:gd name="T77" fmla="*/ 400 h 359"/>
                <a:gd name="T78" fmla="*/ 203 w 460"/>
                <a:gd name="T79" fmla="*/ 377 h 359"/>
                <a:gd name="T80" fmla="*/ 165 w 460"/>
                <a:gd name="T81" fmla="*/ 347 h 359"/>
                <a:gd name="T82" fmla="*/ 141 w 460"/>
                <a:gd name="T83" fmla="*/ 317 h 359"/>
                <a:gd name="T84" fmla="*/ 147 w 460"/>
                <a:gd name="T85" fmla="*/ 294 h 359"/>
                <a:gd name="T86" fmla="*/ 147 w 460"/>
                <a:gd name="T87" fmla="*/ 278 h 359"/>
                <a:gd name="T88" fmla="*/ 135 w 460"/>
                <a:gd name="T89" fmla="*/ 233 h 359"/>
                <a:gd name="T90" fmla="*/ 118 w 460"/>
                <a:gd name="T91" fmla="*/ 203 h 359"/>
                <a:gd name="T92" fmla="*/ 112 w 460"/>
                <a:gd name="T93" fmla="*/ 187 h 359"/>
                <a:gd name="T94" fmla="*/ 112 w 460"/>
                <a:gd name="T95" fmla="*/ 187 h 359"/>
                <a:gd name="T96" fmla="*/ 98 w 460"/>
                <a:gd name="T97" fmla="*/ 173 h 359"/>
                <a:gd name="T98" fmla="*/ 98 w 460"/>
                <a:gd name="T99" fmla="*/ 157 h 359"/>
                <a:gd name="T100" fmla="*/ 80 w 460"/>
                <a:gd name="T101" fmla="*/ 120 h 359"/>
                <a:gd name="T102" fmla="*/ 68 w 460"/>
                <a:gd name="T103" fmla="*/ 106 h 359"/>
                <a:gd name="T104" fmla="*/ 56 w 460"/>
                <a:gd name="T105" fmla="*/ 30 h 359"/>
                <a:gd name="T106" fmla="*/ 30 w 460"/>
                <a:gd name="T107" fmla="*/ 15 h 359"/>
                <a:gd name="T108" fmla="*/ 24 w 460"/>
                <a:gd name="T109" fmla="*/ 68 h 359"/>
                <a:gd name="T110" fmla="*/ 50 w 460"/>
                <a:gd name="T111" fmla="*/ 127 h 359"/>
                <a:gd name="T112" fmla="*/ 56 w 460"/>
                <a:gd name="T113" fmla="*/ 143 h 359"/>
                <a:gd name="T114" fmla="*/ 62 w 460"/>
                <a:gd name="T115" fmla="*/ 203 h 359"/>
                <a:gd name="T116" fmla="*/ 80 w 460"/>
                <a:gd name="T117" fmla="*/ 218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9" name="Freeform 4271"/>
            <p:cNvSpPr>
              <a:spLocks/>
            </p:cNvSpPr>
            <p:nvPr/>
          </p:nvSpPr>
          <p:spPr bwMode="auto">
            <a:xfrm>
              <a:off x="1164" y="2046"/>
              <a:ext cx="11" cy="20"/>
            </a:xfrm>
            <a:custGeom>
              <a:avLst/>
              <a:gdLst>
                <a:gd name="T0" fmla="*/ 10 w 12"/>
                <a:gd name="T1" fmla="*/ 22 h 18"/>
                <a:gd name="T2" fmla="*/ 6 w 12"/>
                <a:gd name="T3" fmla="*/ 0 h 18"/>
                <a:gd name="T4" fmla="*/ 0 w 12"/>
                <a:gd name="T5" fmla="*/ 14 h 18"/>
                <a:gd name="T6" fmla="*/ 6 w 12"/>
                <a:gd name="T7" fmla="*/ 22 h 18"/>
                <a:gd name="T8" fmla="*/ 10 w 12"/>
                <a:gd name="T9" fmla="*/ 22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0" name="Freeform 4272"/>
            <p:cNvSpPr>
              <a:spLocks/>
            </p:cNvSpPr>
            <p:nvPr/>
          </p:nvSpPr>
          <p:spPr bwMode="auto">
            <a:xfrm>
              <a:off x="1182" y="2012"/>
              <a:ext cx="13" cy="20"/>
            </a:xfrm>
            <a:custGeom>
              <a:avLst/>
              <a:gdLst>
                <a:gd name="T0" fmla="*/ 8 w 12"/>
                <a:gd name="T1" fmla="*/ 22 h 18"/>
                <a:gd name="T2" fmla="*/ 8 w 12"/>
                <a:gd name="T3" fmla="*/ 8 h 18"/>
                <a:gd name="T4" fmla="*/ 0 w 12"/>
                <a:gd name="T5" fmla="*/ 0 h 18"/>
                <a:gd name="T6" fmla="*/ 14 w 12"/>
                <a:gd name="T7" fmla="*/ 14 h 18"/>
                <a:gd name="T8" fmla="*/ 8 w 12"/>
                <a:gd name="T9" fmla="*/ 22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1" name="Freeform 4273"/>
            <p:cNvSpPr>
              <a:spLocks/>
            </p:cNvSpPr>
            <p:nvPr/>
          </p:nvSpPr>
          <p:spPr bwMode="auto">
            <a:xfrm>
              <a:off x="1195" y="2039"/>
              <a:ext cx="12" cy="20"/>
            </a:xfrm>
            <a:custGeom>
              <a:avLst/>
              <a:gdLst>
                <a:gd name="T0" fmla="*/ 6 w 12"/>
                <a:gd name="T1" fmla="*/ 22 h 18"/>
                <a:gd name="T2" fmla="*/ 12 w 12"/>
                <a:gd name="T3" fmla="*/ 14 h 18"/>
                <a:gd name="T4" fmla="*/ 0 w 12"/>
                <a:gd name="T5" fmla="*/ 0 h 18"/>
                <a:gd name="T6" fmla="*/ 0 w 12"/>
                <a:gd name="T7" fmla="*/ 8 h 18"/>
                <a:gd name="T8" fmla="*/ 6 w 12"/>
                <a:gd name="T9" fmla="*/ 8 h 18"/>
                <a:gd name="T10" fmla="*/ 6 w 12"/>
                <a:gd name="T11" fmla="*/ 14 h 18"/>
                <a:gd name="T12" fmla="*/ 6 w 12"/>
                <a:gd name="T13" fmla="*/ 22 h 18"/>
                <a:gd name="T14" fmla="*/ 6 w 12"/>
                <a:gd name="T15" fmla="*/ 22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2" name="Freeform 4274"/>
            <p:cNvSpPr>
              <a:spLocks/>
            </p:cNvSpPr>
            <p:nvPr/>
          </p:nvSpPr>
          <p:spPr bwMode="auto">
            <a:xfrm>
              <a:off x="1237" y="2133"/>
              <a:ext cx="13" cy="6"/>
            </a:xfrm>
            <a:custGeom>
              <a:avLst/>
              <a:gdLst>
                <a:gd name="T0" fmla="*/ 14 w 12"/>
                <a:gd name="T1" fmla="*/ 0 h 6"/>
                <a:gd name="T2" fmla="*/ 14 w 12"/>
                <a:gd name="T3" fmla="*/ 6 h 6"/>
                <a:gd name="T4" fmla="*/ 0 w 12"/>
                <a:gd name="T5" fmla="*/ 6 h 6"/>
                <a:gd name="T6" fmla="*/ 14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3" name="Freeform 4275"/>
            <p:cNvSpPr>
              <a:spLocks/>
            </p:cNvSpPr>
            <p:nvPr/>
          </p:nvSpPr>
          <p:spPr bwMode="auto">
            <a:xfrm>
              <a:off x="1231" y="2106"/>
              <a:ext cx="6" cy="6"/>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4" name="Freeform 4276"/>
            <p:cNvSpPr>
              <a:spLocks/>
            </p:cNvSpPr>
            <p:nvPr/>
          </p:nvSpPr>
          <p:spPr bwMode="auto">
            <a:xfrm>
              <a:off x="1159" y="2012"/>
              <a:ext cx="16" cy="7"/>
            </a:xfrm>
            <a:custGeom>
              <a:avLst/>
              <a:gdLst>
                <a:gd name="T0" fmla="*/ 4 w 18"/>
                <a:gd name="T1" fmla="*/ 0 h 6"/>
                <a:gd name="T2" fmla="*/ 14 w 18"/>
                <a:gd name="T3" fmla="*/ 0 h 6"/>
                <a:gd name="T4" fmla="*/ 10 w 18"/>
                <a:gd name="T5" fmla="*/ 8 h 6"/>
                <a:gd name="T6" fmla="*/ 0 w 18"/>
                <a:gd name="T7" fmla="*/ 0 h 6"/>
                <a:gd name="T8" fmla="*/ 4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5" name="Freeform 4277"/>
            <p:cNvSpPr>
              <a:spLocks/>
            </p:cNvSpPr>
            <p:nvPr/>
          </p:nvSpPr>
          <p:spPr bwMode="auto">
            <a:xfrm>
              <a:off x="1171" y="2073"/>
              <a:ext cx="4" cy="6"/>
            </a:xfrm>
            <a:custGeom>
              <a:avLst/>
              <a:gdLst>
                <a:gd name="T0" fmla="*/ 3 w 6"/>
                <a:gd name="T1" fmla="*/ 6 h 6"/>
                <a:gd name="T2" fmla="*/ 3 w 6"/>
                <a:gd name="T3" fmla="*/ 0 h 6"/>
                <a:gd name="T4" fmla="*/ 0 w 6"/>
                <a:gd name="T5" fmla="*/ 0 h 6"/>
                <a:gd name="T6" fmla="*/ 3 w 6"/>
                <a:gd name="T7" fmla="*/ 6 h 6"/>
                <a:gd name="T8" fmla="*/ 3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6" name="Freeform 4278"/>
            <p:cNvSpPr>
              <a:spLocks/>
            </p:cNvSpPr>
            <p:nvPr/>
          </p:nvSpPr>
          <p:spPr bwMode="auto">
            <a:xfrm>
              <a:off x="3528" y="3063"/>
              <a:ext cx="7" cy="7"/>
            </a:xfrm>
            <a:custGeom>
              <a:avLst/>
              <a:gdLst>
                <a:gd name="T0" fmla="*/ 8 w 6"/>
                <a:gd name="T1" fmla="*/ 0 h 6"/>
                <a:gd name="T2" fmla="*/ 0 w 6"/>
                <a:gd name="T3" fmla="*/ 8 h 6"/>
                <a:gd name="T4" fmla="*/ 8 w 6"/>
                <a:gd name="T5" fmla="*/ 8 h 6"/>
                <a:gd name="T6" fmla="*/ 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7" name="Freeform 4279"/>
            <p:cNvSpPr>
              <a:spLocks/>
            </p:cNvSpPr>
            <p:nvPr/>
          </p:nvSpPr>
          <p:spPr bwMode="auto">
            <a:xfrm>
              <a:off x="4468" y="2853"/>
              <a:ext cx="709" cy="635"/>
            </a:xfrm>
            <a:custGeom>
              <a:avLst/>
              <a:gdLst>
                <a:gd name="T0" fmla="*/ 405 w 700"/>
                <a:gd name="T1" fmla="*/ 16 h 563"/>
                <a:gd name="T2" fmla="*/ 411 w 700"/>
                <a:gd name="T3" fmla="*/ 38 h 563"/>
                <a:gd name="T4" fmla="*/ 375 w 700"/>
                <a:gd name="T5" fmla="*/ 46 h 563"/>
                <a:gd name="T6" fmla="*/ 363 w 700"/>
                <a:gd name="T7" fmla="*/ 69 h 563"/>
                <a:gd name="T8" fmla="*/ 356 w 700"/>
                <a:gd name="T9" fmla="*/ 99 h 563"/>
                <a:gd name="T10" fmla="*/ 343 w 700"/>
                <a:gd name="T11" fmla="*/ 107 h 563"/>
                <a:gd name="T12" fmla="*/ 319 w 700"/>
                <a:gd name="T13" fmla="*/ 122 h 563"/>
                <a:gd name="T14" fmla="*/ 301 w 700"/>
                <a:gd name="T15" fmla="*/ 83 h 563"/>
                <a:gd name="T16" fmla="*/ 289 w 700"/>
                <a:gd name="T17" fmla="*/ 83 h 563"/>
                <a:gd name="T18" fmla="*/ 269 w 700"/>
                <a:gd name="T19" fmla="*/ 115 h 563"/>
                <a:gd name="T20" fmla="*/ 257 w 700"/>
                <a:gd name="T21" fmla="*/ 130 h 563"/>
                <a:gd name="T22" fmla="*/ 251 w 700"/>
                <a:gd name="T23" fmla="*/ 145 h 563"/>
                <a:gd name="T24" fmla="*/ 239 w 700"/>
                <a:gd name="T25" fmla="*/ 138 h 563"/>
                <a:gd name="T26" fmla="*/ 233 w 700"/>
                <a:gd name="T27" fmla="*/ 183 h 563"/>
                <a:gd name="T28" fmla="*/ 209 w 700"/>
                <a:gd name="T29" fmla="*/ 176 h 563"/>
                <a:gd name="T30" fmla="*/ 141 w 700"/>
                <a:gd name="T31" fmla="*/ 237 h 563"/>
                <a:gd name="T32" fmla="*/ 56 w 700"/>
                <a:gd name="T33" fmla="*/ 290 h 563"/>
                <a:gd name="T34" fmla="*/ 30 w 700"/>
                <a:gd name="T35" fmla="*/ 336 h 563"/>
                <a:gd name="T36" fmla="*/ 24 w 700"/>
                <a:gd name="T37" fmla="*/ 388 h 563"/>
                <a:gd name="T38" fmla="*/ 18 w 700"/>
                <a:gd name="T39" fmla="*/ 388 h 563"/>
                <a:gd name="T40" fmla="*/ 24 w 700"/>
                <a:gd name="T41" fmla="*/ 479 h 563"/>
                <a:gd name="T42" fmla="*/ 18 w 700"/>
                <a:gd name="T43" fmla="*/ 556 h 563"/>
                <a:gd name="T44" fmla="*/ 12 w 700"/>
                <a:gd name="T45" fmla="*/ 609 h 563"/>
                <a:gd name="T46" fmla="*/ 68 w 700"/>
                <a:gd name="T47" fmla="*/ 601 h 563"/>
                <a:gd name="T48" fmla="*/ 159 w 700"/>
                <a:gd name="T49" fmla="*/ 571 h 563"/>
                <a:gd name="T50" fmla="*/ 269 w 700"/>
                <a:gd name="T51" fmla="*/ 533 h 563"/>
                <a:gd name="T52" fmla="*/ 331 w 700"/>
                <a:gd name="T53" fmla="*/ 548 h 563"/>
                <a:gd name="T54" fmla="*/ 343 w 700"/>
                <a:gd name="T55" fmla="*/ 601 h 563"/>
                <a:gd name="T56" fmla="*/ 369 w 700"/>
                <a:gd name="T57" fmla="*/ 587 h 563"/>
                <a:gd name="T58" fmla="*/ 381 w 700"/>
                <a:gd name="T59" fmla="*/ 594 h 563"/>
                <a:gd name="T60" fmla="*/ 387 w 700"/>
                <a:gd name="T61" fmla="*/ 594 h 563"/>
                <a:gd name="T62" fmla="*/ 393 w 700"/>
                <a:gd name="T63" fmla="*/ 633 h 563"/>
                <a:gd name="T64" fmla="*/ 405 w 700"/>
                <a:gd name="T65" fmla="*/ 700 h 563"/>
                <a:gd name="T66" fmla="*/ 466 w 700"/>
                <a:gd name="T67" fmla="*/ 694 h 563"/>
                <a:gd name="T68" fmla="*/ 472 w 700"/>
                <a:gd name="T69" fmla="*/ 716 h 563"/>
                <a:gd name="T70" fmla="*/ 534 w 700"/>
                <a:gd name="T71" fmla="*/ 686 h 563"/>
                <a:gd name="T72" fmla="*/ 602 w 700"/>
                <a:gd name="T73" fmla="*/ 617 h 563"/>
                <a:gd name="T74" fmla="*/ 650 w 700"/>
                <a:gd name="T75" fmla="*/ 548 h 563"/>
                <a:gd name="T76" fmla="*/ 706 w 700"/>
                <a:gd name="T77" fmla="*/ 457 h 563"/>
                <a:gd name="T78" fmla="*/ 718 w 700"/>
                <a:gd name="T79" fmla="*/ 380 h 563"/>
                <a:gd name="T80" fmla="*/ 688 w 700"/>
                <a:gd name="T81" fmla="*/ 328 h 563"/>
                <a:gd name="T82" fmla="*/ 682 w 700"/>
                <a:gd name="T83" fmla="*/ 298 h 563"/>
                <a:gd name="T84" fmla="*/ 668 w 700"/>
                <a:gd name="T85" fmla="*/ 245 h 563"/>
                <a:gd name="T86" fmla="*/ 632 w 700"/>
                <a:gd name="T87" fmla="*/ 183 h 563"/>
                <a:gd name="T88" fmla="*/ 626 w 700"/>
                <a:gd name="T89" fmla="*/ 107 h 563"/>
                <a:gd name="T90" fmla="*/ 602 w 700"/>
                <a:gd name="T91" fmla="*/ 38 h 563"/>
                <a:gd name="T92" fmla="*/ 582 w 700"/>
                <a:gd name="T93" fmla="*/ 23 h 563"/>
                <a:gd name="T94" fmla="*/ 576 w 700"/>
                <a:gd name="T95" fmla="*/ 53 h 563"/>
                <a:gd name="T96" fmla="*/ 564 w 700"/>
                <a:gd name="T97" fmla="*/ 115 h 563"/>
                <a:gd name="T98" fmla="*/ 490 w 700"/>
                <a:gd name="T99" fmla="*/ 145 h 563"/>
                <a:gd name="T100" fmla="*/ 466 w 700"/>
                <a:gd name="T101" fmla="*/ 77 h 563"/>
                <a:gd name="T102" fmla="*/ 484 w 700"/>
                <a:gd name="T103" fmla="*/ 38 h 563"/>
                <a:gd name="T104" fmla="*/ 466 w 700"/>
                <a:gd name="T105" fmla="*/ 38 h 563"/>
                <a:gd name="T106" fmla="*/ 429 w 700"/>
                <a:gd name="T107" fmla="*/ 30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8" name="Freeform 4280"/>
            <p:cNvSpPr>
              <a:spLocks/>
            </p:cNvSpPr>
            <p:nvPr/>
          </p:nvSpPr>
          <p:spPr bwMode="auto">
            <a:xfrm>
              <a:off x="4880" y="3528"/>
              <a:ext cx="72" cy="60"/>
            </a:xfrm>
            <a:custGeom>
              <a:avLst/>
              <a:gdLst>
                <a:gd name="T0" fmla="*/ 30 w 71"/>
                <a:gd name="T1" fmla="*/ 54 h 53"/>
                <a:gd name="T2" fmla="*/ 12 w 71"/>
                <a:gd name="T3" fmla="*/ 68 h 53"/>
                <a:gd name="T4" fmla="*/ 0 w 71"/>
                <a:gd name="T5" fmla="*/ 61 h 53"/>
                <a:gd name="T6" fmla="*/ 0 w 71"/>
                <a:gd name="T7" fmla="*/ 61 h 53"/>
                <a:gd name="T8" fmla="*/ 0 w 71"/>
                <a:gd name="T9" fmla="*/ 38 h 53"/>
                <a:gd name="T10" fmla="*/ 6 w 71"/>
                <a:gd name="T11" fmla="*/ 38 h 53"/>
                <a:gd name="T12" fmla="*/ 6 w 71"/>
                <a:gd name="T13" fmla="*/ 38 h 53"/>
                <a:gd name="T14" fmla="*/ 12 w 71"/>
                <a:gd name="T15" fmla="*/ 8 h 53"/>
                <a:gd name="T16" fmla="*/ 18 w 71"/>
                <a:gd name="T17" fmla="*/ 0 h 53"/>
                <a:gd name="T18" fmla="*/ 30 w 71"/>
                <a:gd name="T19" fmla="*/ 8 h 53"/>
                <a:gd name="T20" fmla="*/ 43 w 71"/>
                <a:gd name="T21" fmla="*/ 16 h 53"/>
                <a:gd name="T22" fmla="*/ 49 w 71"/>
                <a:gd name="T23" fmla="*/ 8 h 53"/>
                <a:gd name="T24" fmla="*/ 73 w 71"/>
                <a:gd name="T25" fmla="*/ 0 h 53"/>
                <a:gd name="T26" fmla="*/ 55 w 71"/>
                <a:gd name="T27" fmla="*/ 38 h 53"/>
                <a:gd name="T28" fmla="*/ 49 w 71"/>
                <a:gd name="T29" fmla="*/ 31 h 53"/>
                <a:gd name="T30" fmla="*/ 30 w 71"/>
                <a:gd name="T31" fmla="*/ 61 h 53"/>
                <a:gd name="T32" fmla="*/ 38 w 71"/>
                <a:gd name="T33" fmla="*/ 54 h 53"/>
                <a:gd name="T34" fmla="*/ 30 w 71"/>
                <a:gd name="T35" fmla="*/ 54 h 53"/>
                <a:gd name="T36" fmla="*/ 30 w 71"/>
                <a:gd name="T37" fmla="*/ 54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9" name="Freeform 4281"/>
            <p:cNvSpPr>
              <a:spLocks/>
            </p:cNvSpPr>
            <p:nvPr/>
          </p:nvSpPr>
          <p:spPr bwMode="auto">
            <a:xfrm>
              <a:off x="5644" y="3002"/>
              <a:ext cx="24" cy="20"/>
            </a:xfrm>
            <a:custGeom>
              <a:avLst/>
              <a:gdLst>
                <a:gd name="T0" fmla="*/ 24 w 24"/>
                <a:gd name="T1" fmla="*/ 14 h 18"/>
                <a:gd name="T2" fmla="*/ 0 w 24"/>
                <a:gd name="T3" fmla="*/ 22 h 18"/>
                <a:gd name="T4" fmla="*/ 0 w 24"/>
                <a:gd name="T5" fmla="*/ 8 h 18"/>
                <a:gd name="T6" fmla="*/ 18 w 24"/>
                <a:gd name="T7" fmla="*/ 0 h 18"/>
                <a:gd name="T8" fmla="*/ 24 w 24"/>
                <a:gd name="T9" fmla="*/ 14 h 18"/>
                <a:gd name="T10" fmla="*/ 24 w 24"/>
                <a:gd name="T11" fmla="*/ 1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0" name="Freeform 4282"/>
            <p:cNvSpPr>
              <a:spLocks/>
            </p:cNvSpPr>
            <p:nvPr/>
          </p:nvSpPr>
          <p:spPr bwMode="auto">
            <a:xfrm>
              <a:off x="5668" y="2975"/>
              <a:ext cx="24" cy="20"/>
            </a:xfrm>
            <a:custGeom>
              <a:avLst/>
              <a:gdLst>
                <a:gd name="T0" fmla="*/ 18 w 24"/>
                <a:gd name="T1" fmla="*/ 14 h 18"/>
                <a:gd name="T2" fmla="*/ 24 w 24"/>
                <a:gd name="T3" fmla="*/ 0 h 18"/>
                <a:gd name="T4" fmla="*/ 6 w 24"/>
                <a:gd name="T5" fmla="*/ 14 h 18"/>
                <a:gd name="T6" fmla="*/ 0 w 24"/>
                <a:gd name="T7" fmla="*/ 22 h 18"/>
                <a:gd name="T8" fmla="*/ 18 w 24"/>
                <a:gd name="T9" fmla="*/ 1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1" name="Freeform 4283"/>
            <p:cNvSpPr>
              <a:spLocks/>
            </p:cNvSpPr>
            <p:nvPr/>
          </p:nvSpPr>
          <p:spPr bwMode="auto">
            <a:xfrm>
              <a:off x="5401" y="3063"/>
              <a:ext cx="37" cy="47"/>
            </a:xfrm>
            <a:custGeom>
              <a:avLst/>
              <a:gdLst>
                <a:gd name="T0" fmla="*/ 38 w 36"/>
                <a:gd name="T1" fmla="*/ 53 h 42"/>
                <a:gd name="T2" fmla="*/ 26 w 36"/>
                <a:gd name="T3" fmla="*/ 53 h 42"/>
                <a:gd name="T4" fmla="*/ 12 w 36"/>
                <a:gd name="T5" fmla="*/ 38 h 42"/>
                <a:gd name="T6" fmla="*/ 0 w 36"/>
                <a:gd name="T7" fmla="*/ 15 h 42"/>
                <a:gd name="T8" fmla="*/ 0 w 36"/>
                <a:gd name="T9" fmla="*/ 0 h 42"/>
                <a:gd name="T10" fmla="*/ 6 w 36"/>
                <a:gd name="T11" fmla="*/ 15 h 42"/>
                <a:gd name="T12" fmla="*/ 20 w 36"/>
                <a:gd name="T13" fmla="*/ 30 h 42"/>
                <a:gd name="T14" fmla="*/ 32 w 36"/>
                <a:gd name="T15" fmla="*/ 45 h 42"/>
                <a:gd name="T16" fmla="*/ 38 w 36"/>
                <a:gd name="T17" fmla="*/ 5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2" name="Freeform 4284"/>
            <p:cNvSpPr>
              <a:spLocks/>
            </p:cNvSpPr>
            <p:nvPr/>
          </p:nvSpPr>
          <p:spPr bwMode="auto">
            <a:xfrm>
              <a:off x="5172" y="3521"/>
              <a:ext cx="199" cy="135"/>
            </a:xfrm>
            <a:custGeom>
              <a:avLst/>
              <a:gdLst>
                <a:gd name="T0" fmla="*/ 127 w 197"/>
                <a:gd name="T1" fmla="*/ 84 h 119"/>
                <a:gd name="T2" fmla="*/ 121 w 197"/>
                <a:gd name="T3" fmla="*/ 69 h 119"/>
                <a:gd name="T4" fmla="*/ 121 w 197"/>
                <a:gd name="T5" fmla="*/ 69 h 119"/>
                <a:gd name="T6" fmla="*/ 115 w 197"/>
                <a:gd name="T7" fmla="*/ 69 h 119"/>
                <a:gd name="T8" fmla="*/ 121 w 197"/>
                <a:gd name="T9" fmla="*/ 84 h 119"/>
                <a:gd name="T10" fmla="*/ 109 w 197"/>
                <a:gd name="T11" fmla="*/ 92 h 119"/>
                <a:gd name="T12" fmla="*/ 103 w 197"/>
                <a:gd name="T13" fmla="*/ 92 h 119"/>
                <a:gd name="T14" fmla="*/ 97 w 197"/>
                <a:gd name="T15" fmla="*/ 99 h 119"/>
                <a:gd name="T16" fmla="*/ 91 w 197"/>
                <a:gd name="T17" fmla="*/ 115 h 119"/>
                <a:gd name="T18" fmla="*/ 91 w 197"/>
                <a:gd name="T19" fmla="*/ 115 h 119"/>
                <a:gd name="T20" fmla="*/ 68 w 197"/>
                <a:gd name="T21" fmla="*/ 137 h 119"/>
                <a:gd name="T22" fmla="*/ 30 w 197"/>
                <a:gd name="T23" fmla="*/ 153 h 119"/>
                <a:gd name="T24" fmla="*/ 18 w 197"/>
                <a:gd name="T25" fmla="*/ 153 h 119"/>
                <a:gd name="T26" fmla="*/ 6 w 197"/>
                <a:gd name="T27" fmla="*/ 145 h 119"/>
                <a:gd name="T28" fmla="*/ 0 w 197"/>
                <a:gd name="T29" fmla="*/ 137 h 119"/>
                <a:gd name="T30" fmla="*/ 0 w 197"/>
                <a:gd name="T31" fmla="*/ 137 h 119"/>
                <a:gd name="T32" fmla="*/ 0 w 197"/>
                <a:gd name="T33" fmla="*/ 137 h 119"/>
                <a:gd name="T34" fmla="*/ 6 w 197"/>
                <a:gd name="T35" fmla="*/ 130 h 119"/>
                <a:gd name="T36" fmla="*/ 12 w 197"/>
                <a:gd name="T37" fmla="*/ 130 h 119"/>
                <a:gd name="T38" fmla="*/ 18 w 197"/>
                <a:gd name="T39" fmla="*/ 123 h 119"/>
                <a:gd name="T40" fmla="*/ 18 w 197"/>
                <a:gd name="T41" fmla="*/ 123 h 119"/>
                <a:gd name="T42" fmla="*/ 24 w 197"/>
                <a:gd name="T43" fmla="*/ 115 h 119"/>
                <a:gd name="T44" fmla="*/ 30 w 197"/>
                <a:gd name="T45" fmla="*/ 107 h 119"/>
                <a:gd name="T46" fmla="*/ 42 w 197"/>
                <a:gd name="T47" fmla="*/ 107 h 119"/>
                <a:gd name="T48" fmla="*/ 68 w 197"/>
                <a:gd name="T49" fmla="*/ 92 h 119"/>
                <a:gd name="T50" fmla="*/ 74 w 197"/>
                <a:gd name="T51" fmla="*/ 84 h 119"/>
                <a:gd name="T52" fmla="*/ 109 w 197"/>
                <a:gd name="T53" fmla="*/ 69 h 119"/>
                <a:gd name="T54" fmla="*/ 121 w 197"/>
                <a:gd name="T55" fmla="*/ 61 h 119"/>
                <a:gd name="T56" fmla="*/ 139 w 197"/>
                <a:gd name="T57" fmla="*/ 47 h 119"/>
                <a:gd name="T58" fmla="*/ 133 w 197"/>
                <a:gd name="T59" fmla="*/ 47 h 119"/>
                <a:gd name="T60" fmla="*/ 145 w 197"/>
                <a:gd name="T61" fmla="*/ 31 h 119"/>
                <a:gd name="T62" fmla="*/ 183 w 197"/>
                <a:gd name="T63" fmla="*/ 0 h 119"/>
                <a:gd name="T64" fmla="*/ 189 w 197"/>
                <a:gd name="T65" fmla="*/ 0 h 119"/>
                <a:gd name="T66" fmla="*/ 183 w 197"/>
                <a:gd name="T67" fmla="*/ 8 h 119"/>
                <a:gd name="T68" fmla="*/ 183 w 197"/>
                <a:gd name="T69" fmla="*/ 16 h 119"/>
                <a:gd name="T70" fmla="*/ 195 w 197"/>
                <a:gd name="T71" fmla="*/ 16 h 119"/>
                <a:gd name="T72" fmla="*/ 195 w 197"/>
                <a:gd name="T73" fmla="*/ 16 h 119"/>
                <a:gd name="T74" fmla="*/ 195 w 197"/>
                <a:gd name="T75" fmla="*/ 16 h 119"/>
                <a:gd name="T76" fmla="*/ 195 w 197"/>
                <a:gd name="T77" fmla="*/ 16 h 119"/>
                <a:gd name="T78" fmla="*/ 201 w 197"/>
                <a:gd name="T79" fmla="*/ 16 h 119"/>
                <a:gd name="T80" fmla="*/ 195 w 197"/>
                <a:gd name="T81" fmla="*/ 31 h 119"/>
                <a:gd name="T82" fmla="*/ 171 w 197"/>
                <a:gd name="T83" fmla="*/ 47 h 119"/>
                <a:gd name="T84" fmla="*/ 145 w 197"/>
                <a:gd name="T85" fmla="*/ 69 h 119"/>
                <a:gd name="T86" fmla="*/ 139 w 197"/>
                <a:gd name="T87" fmla="*/ 69 h 119"/>
                <a:gd name="T88" fmla="*/ 139 w 197"/>
                <a:gd name="T89" fmla="*/ 76 h 119"/>
                <a:gd name="T90" fmla="*/ 127 w 197"/>
                <a:gd name="T91" fmla="*/ 76 h 119"/>
                <a:gd name="T92" fmla="*/ 139 w 197"/>
                <a:gd name="T93" fmla="*/ 76 h 119"/>
                <a:gd name="T94" fmla="*/ 139 w 197"/>
                <a:gd name="T95" fmla="*/ 84 h 119"/>
                <a:gd name="T96" fmla="*/ 127 w 197"/>
                <a:gd name="T97" fmla="*/ 84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3" name="Freeform 4285"/>
            <p:cNvSpPr>
              <a:spLocks/>
            </p:cNvSpPr>
            <p:nvPr/>
          </p:nvSpPr>
          <p:spPr bwMode="auto">
            <a:xfrm>
              <a:off x="5377" y="3386"/>
              <a:ext cx="116" cy="162"/>
            </a:xfrm>
            <a:custGeom>
              <a:avLst/>
              <a:gdLst>
                <a:gd name="T0" fmla="*/ 12 w 114"/>
                <a:gd name="T1" fmla="*/ 122 h 144"/>
                <a:gd name="T2" fmla="*/ 24 w 114"/>
                <a:gd name="T3" fmla="*/ 144 h 144"/>
                <a:gd name="T4" fmla="*/ 0 w 114"/>
                <a:gd name="T5" fmla="*/ 174 h 144"/>
                <a:gd name="T6" fmla="*/ 6 w 114"/>
                <a:gd name="T7" fmla="*/ 182 h 144"/>
                <a:gd name="T8" fmla="*/ 32 w 114"/>
                <a:gd name="T9" fmla="*/ 160 h 144"/>
                <a:gd name="T10" fmla="*/ 56 w 114"/>
                <a:gd name="T11" fmla="*/ 144 h 144"/>
                <a:gd name="T12" fmla="*/ 68 w 114"/>
                <a:gd name="T13" fmla="*/ 122 h 144"/>
                <a:gd name="T14" fmla="*/ 86 w 114"/>
                <a:gd name="T15" fmla="*/ 122 h 144"/>
                <a:gd name="T16" fmla="*/ 94 w 114"/>
                <a:gd name="T17" fmla="*/ 107 h 144"/>
                <a:gd name="T18" fmla="*/ 118 w 114"/>
                <a:gd name="T19" fmla="*/ 83 h 144"/>
                <a:gd name="T20" fmla="*/ 112 w 114"/>
                <a:gd name="T21" fmla="*/ 77 h 144"/>
                <a:gd name="T22" fmla="*/ 94 w 114"/>
                <a:gd name="T23" fmla="*/ 91 h 144"/>
                <a:gd name="T24" fmla="*/ 74 w 114"/>
                <a:gd name="T25" fmla="*/ 77 h 144"/>
                <a:gd name="T26" fmla="*/ 80 w 114"/>
                <a:gd name="T27" fmla="*/ 53 h 144"/>
                <a:gd name="T28" fmla="*/ 74 w 114"/>
                <a:gd name="T29" fmla="*/ 69 h 144"/>
                <a:gd name="T30" fmla="*/ 62 w 114"/>
                <a:gd name="T31" fmla="*/ 61 h 144"/>
                <a:gd name="T32" fmla="*/ 68 w 114"/>
                <a:gd name="T33" fmla="*/ 53 h 144"/>
                <a:gd name="T34" fmla="*/ 74 w 114"/>
                <a:gd name="T35" fmla="*/ 30 h 144"/>
                <a:gd name="T36" fmla="*/ 74 w 114"/>
                <a:gd name="T37" fmla="*/ 23 h 144"/>
                <a:gd name="T38" fmla="*/ 74 w 114"/>
                <a:gd name="T39" fmla="*/ 23 h 144"/>
                <a:gd name="T40" fmla="*/ 68 w 114"/>
                <a:gd name="T41" fmla="*/ 8 h 144"/>
                <a:gd name="T42" fmla="*/ 62 w 114"/>
                <a:gd name="T43" fmla="*/ 0 h 144"/>
                <a:gd name="T44" fmla="*/ 62 w 114"/>
                <a:gd name="T45" fmla="*/ 0 h 144"/>
                <a:gd name="T46" fmla="*/ 62 w 114"/>
                <a:gd name="T47" fmla="*/ 16 h 144"/>
                <a:gd name="T48" fmla="*/ 62 w 114"/>
                <a:gd name="T49" fmla="*/ 23 h 144"/>
                <a:gd name="T50" fmla="*/ 56 w 114"/>
                <a:gd name="T51" fmla="*/ 46 h 144"/>
                <a:gd name="T52" fmla="*/ 62 w 114"/>
                <a:gd name="T53" fmla="*/ 38 h 144"/>
                <a:gd name="T54" fmla="*/ 62 w 114"/>
                <a:gd name="T55" fmla="*/ 46 h 144"/>
                <a:gd name="T56" fmla="*/ 62 w 114"/>
                <a:gd name="T57" fmla="*/ 46 h 144"/>
                <a:gd name="T58" fmla="*/ 62 w 114"/>
                <a:gd name="T59" fmla="*/ 53 h 144"/>
                <a:gd name="T60" fmla="*/ 56 w 114"/>
                <a:gd name="T61" fmla="*/ 69 h 144"/>
                <a:gd name="T62" fmla="*/ 62 w 114"/>
                <a:gd name="T63" fmla="*/ 61 h 144"/>
                <a:gd name="T64" fmla="*/ 56 w 114"/>
                <a:gd name="T65" fmla="*/ 69 h 144"/>
                <a:gd name="T66" fmla="*/ 56 w 114"/>
                <a:gd name="T67" fmla="*/ 83 h 144"/>
                <a:gd name="T68" fmla="*/ 38 w 114"/>
                <a:gd name="T69" fmla="*/ 107 h 144"/>
                <a:gd name="T70" fmla="*/ 12 w 114"/>
                <a:gd name="T71" fmla="*/ 122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4" name="Freeform 4286"/>
            <p:cNvSpPr>
              <a:spLocks/>
            </p:cNvSpPr>
            <p:nvPr/>
          </p:nvSpPr>
          <p:spPr bwMode="auto">
            <a:xfrm>
              <a:off x="5172" y="3662"/>
              <a:ext cx="12" cy="7"/>
            </a:xfrm>
            <a:custGeom>
              <a:avLst/>
              <a:gdLst>
                <a:gd name="T0" fmla="*/ 12 w 12"/>
                <a:gd name="T1" fmla="*/ 0 h 6"/>
                <a:gd name="T2" fmla="*/ 12 w 12"/>
                <a:gd name="T3" fmla="*/ 0 h 6"/>
                <a:gd name="T4" fmla="*/ 6 w 12"/>
                <a:gd name="T5" fmla="*/ 0 h 6"/>
                <a:gd name="T6" fmla="*/ 0 w 12"/>
                <a:gd name="T7" fmla="*/ 8 h 6"/>
                <a:gd name="T8" fmla="*/ 12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5" name="Freeform 4287"/>
            <p:cNvSpPr>
              <a:spLocks/>
            </p:cNvSpPr>
            <p:nvPr/>
          </p:nvSpPr>
          <p:spPr bwMode="auto">
            <a:xfrm>
              <a:off x="3492" y="3083"/>
              <a:ext cx="12" cy="7"/>
            </a:xfrm>
            <a:custGeom>
              <a:avLst/>
              <a:gdLst>
                <a:gd name="T0" fmla="*/ 6 w 12"/>
                <a:gd name="T1" fmla="*/ 0 h 6"/>
                <a:gd name="T2" fmla="*/ 0 w 12"/>
                <a:gd name="T3" fmla="*/ 8 h 6"/>
                <a:gd name="T4" fmla="*/ 12 w 12"/>
                <a:gd name="T5" fmla="*/ 8 h 6"/>
                <a:gd name="T6" fmla="*/ 6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6" name="Freeform 4288"/>
            <p:cNvSpPr>
              <a:spLocks/>
            </p:cNvSpPr>
            <p:nvPr/>
          </p:nvSpPr>
          <p:spPr bwMode="auto">
            <a:xfrm>
              <a:off x="5359" y="2820"/>
              <a:ext cx="24" cy="13"/>
            </a:xfrm>
            <a:custGeom>
              <a:avLst/>
              <a:gdLst>
                <a:gd name="T0" fmla="*/ 18 w 24"/>
                <a:gd name="T1" fmla="*/ 14 h 12"/>
                <a:gd name="T2" fmla="*/ 24 w 24"/>
                <a:gd name="T3" fmla="*/ 14 h 12"/>
                <a:gd name="T4" fmla="*/ 6 w 24"/>
                <a:gd name="T5" fmla="*/ 0 h 12"/>
                <a:gd name="T6" fmla="*/ 0 w 24"/>
                <a:gd name="T7" fmla="*/ 8 h 12"/>
                <a:gd name="T8" fmla="*/ 18 w 24"/>
                <a:gd name="T9" fmla="*/ 1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7" name="Freeform 4289"/>
            <p:cNvSpPr>
              <a:spLocks/>
            </p:cNvSpPr>
            <p:nvPr/>
          </p:nvSpPr>
          <p:spPr bwMode="auto">
            <a:xfrm>
              <a:off x="5309" y="2760"/>
              <a:ext cx="19" cy="20"/>
            </a:xfrm>
            <a:custGeom>
              <a:avLst/>
              <a:gdLst>
                <a:gd name="T0" fmla="*/ 0 w 18"/>
                <a:gd name="T1" fmla="*/ 0 h 18"/>
                <a:gd name="T2" fmla="*/ 20 w 18"/>
                <a:gd name="T3" fmla="*/ 22 h 18"/>
                <a:gd name="T4" fmla="*/ 6 w 18"/>
                <a:gd name="T5" fmla="*/ 14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8" name="Freeform 4290"/>
            <p:cNvSpPr>
              <a:spLocks/>
            </p:cNvSpPr>
            <p:nvPr/>
          </p:nvSpPr>
          <p:spPr bwMode="auto">
            <a:xfrm>
              <a:off x="5388" y="2840"/>
              <a:ext cx="13" cy="13"/>
            </a:xfrm>
            <a:custGeom>
              <a:avLst/>
              <a:gdLst>
                <a:gd name="T0" fmla="*/ 14 w 12"/>
                <a:gd name="T1" fmla="*/ 14 h 12"/>
                <a:gd name="T2" fmla="*/ 0 w 12"/>
                <a:gd name="T3" fmla="*/ 8 h 12"/>
                <a:gd name="T4" fmla="*/ 0 w 12"/>
                <a:gd name="T5" fmla="*/ 0 h 12"/>
                <a:gd name="T6" fmla="*/ 14 w 12"/>
                <a:gd name="T7" fmla="*/ 14 h 12"/>
                <a:gd name="T8" fmla="*/ 14 w 12"/>
                <a:gd name="T9" fmla="*/ 1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9" name="Freeform 4291"/>
            <p:cNvSpPr>
              <a:spLocks/>
            </p:cNvSpPr>
            <p:nvPr/>
          </p:nvSpPr>
          <p:spPr bwMode="auto">
            <a:xfrm>
              <a:off x="5322" y="2793"/>
              <a:ext cx="6" cy="13"/>
            </a:xfrm>
            <a:custGeom>
              <a:avLst/>
              <a:gdLst>
                <a:gd name="T0" fmla="*/ 6 w 6"/>
                <a:gd name="T1" fmla="*/ 14 h 12"/>
                <a:gd name="T2" fmla="*/ 6 w 6"/>
                <a:gd name="T3" fmla="*/ 0 h 12"/>
                <a:gd name="T4" fmla="*/ 0 w 6"/>
                <a:gd name="T5" fmla="*/ 8 h 12"/>
                <a:gd name="T6" fmla="*/ 0 w 6"/>
                <a:gd name="T7" fmla="*/ 8 h 12"/>
                <a:gd name="T8" fmla="*/ 6 w 6"/>
                <a:gd name="T9" fmla="*/ 1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0" name="Freeform 4292"/>
            <p:cNvSpPr>
              <a:spLocks/>
            </p:cNvSpPr>
            <p:nvPr/>
          </p:nvSpPr>
          <p:spPr bwMode="auto">
            <a:xfrm>
              <a:off x="5383" y="2799"/>
              <a:ext cx="5" cy="27"/>
            </a:xfrm>
            <a:custGeom>
              <a:avLst/>
              <a:gdLst>
                <a:gd name="T0" fmla="*/ 0 w 6"/>
                <a:gd name="T1" fmla="*/ 0 h 24"/>
                <a:gd name="T2" fmla="*/ 4 w 6"/>
                <a:gd name="T3" fmla="*/ 30 h 24"/>
                <a:gd name="T4" fmla="*/ 0 w 6"/>
                <a:gd name="T5" fmla="*/ 8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1" name="Freeform 4293"/>
            <p:cNvSpPr>
              <a:spLocks/>
            </p:cNvSpPr>
            <p:nvPr/>
          </p:nvSpPr>
          <p:spPr bwMode="auto">
            <a:xfrm>
              <a:off x="5347" y="2787"/>
              <a:ext cx="17" cy="19"/>
            </a:xfrm>
            <a:custGeom>
              <a:avLst/>
              <a:gdLst>
                <a:gd name="T0" fmla="*/ 16 w 18"/>
                <a:gd name="T1" fmla="*/ 21 h 17"/>
                <a:gd name="T2" fmla="*/ 16 w 18"/>
                <a:gd name="T3" fmla="*/ 21 h 17"/>
                <a:gd name="T4" fmla="*/ 10 w 18"/>
                <a:gd name="T5" fmla="*/ 7 h 17"/>
                <a:gd name="T6" fmla="*/ 0 w 18"/>
                <a:gd name="T7" fmla="*/ 0 h 17"/>
                <a:gd name="T8" fmla="*/ 6 w 18"/>
                <a:gd name="T9" fmla="*/ 7 h 17"/>
                <a:gd name="T10" fmla="*/ 16 w 18"/>
                <a:gd name="T11" fmla="*/ 21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2" name="Freeform 4294"/>
            <p:cNvSpPr>
              <a:spLocks/>
            </p:cNvSpPr>
            <p:nvPr/>
          </p:nvSpPr>
          <p:spPr bwMode="auto">
            <a:xfrm>
              <a:off x="5656" y="2894"/>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3" name="Freeform 4295"/>
            <p:cNvSpPr>
              <a:spLocks/>
            </p:cNvSpPr>
            <p:nvPr/>
          </p:nvSpPr>
          <p:spPr bwMode="auto">
            <a:xfrm>
              <a:off x="5469" y="2941"/>
              <a:ext cx="5" cy="21"/>
            </a:xfrm>
            <a:custGeom>
              <a:avLst/>
              <a:gdLst>
                <a:gd name="T0" fmla="*/ 4 w 6"/>
                <a:gd name="T1" fmla="*/ 25 h 18"/>
                <a:gd name="T2" fmla="*/ 4 w 6"/>
                <a:gd name="T3" fmla="*/ 8 h 18"/>
                <a:gd name="T4" fmla="*/ 4 w 6"/>
                <a:gd name="T5" fmla="*/ 8 h 18"/>
                <a:gd name="T6" fmla="*/ 0 w 6"/>
                <a:gd name="T7" fmla="*/ 0 h 18"/>
                <a:gd name="T8" fmla="*/ 0 w 6"/>
                <a:gd name="T9" fmla="*/ 25 h 18"/>
                <a:gd name="T10" fmla="*/ 4 w 6"/>
                <a:gd name="T11" fmla="*/ 25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4" name="Freeform 4296"/>
            <p:cNvSpPr>
              <a:spLocks/>
            </p:cNvSpPr>
            <p:nvPr/>
          </p:nvSpPr>
          <p:spPr bwMode="auto">
            <a:xfrm>
              <a:off x="5474" y="2968"/>
              <a:ext cx="6" cy="14"/>
            </a:xfrm>
            <a:custGeom>
              <a:avLst/>
              <a:gdLst>
                <a:gd name="T0" fmla="*/ 6 w 6"/>
                <a:gd name="T1" fmla="*/ 16 h 12"/>
                <a:gd name="T2" fmla="*/ 0 w 6"/>
                <a:gd name="T3" fmla="*/ 16 h 12"/>
                <a:gd name="T4" fmla="*/ 0 w 6"/>
                <a:gd name="T5" fmla="*/ 0 h 12"/>
                <a:gd name="T6" fmla="*/ 6 w 6"/>
                <a:gd name="T7" fmla="*/ 1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5" name="Freeform 4297"/>
            <p:cNvSpPr>
              <a:spLocks/>
            </p:cNvSpPr>
            <p:nvPr/>
          </p:nvSpPr>
          <p:spPr bwMode="auto">
            <a:xfrm>
              <a:off x="5486" y="2975"/>
              <a:ext cx="7" cy="7"/>
            </a:xfrm>
            <a:custGeom>
              <a:avLst/>
              <a:gdLst>
                <a:gd name="T0" fmla="*/ 8 w 6"/>
                <a:gd name="T1" fmla="*/ 0 h 6"/>
                <a:gd name="T2" fmla="*/ 0 w 6"/>
                <a:gd name="T3" fmla="*/ 8 h 6"/>
                <a:gd name="T4" fmla="*/ 0 w 6"/>
                <a:gd name="T5" fmla="*/ 8 h 6"/>
                <a:gd name="T6" fmla="*/ 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6" name="Freeform 4298"/>
            <p:cNvSpPr>
              <a:spLocks/>
            </p:cNvSpPr>
            <p:nvPr/>
          </p:nvSpPr>
          <p:spPr bwMode="auto">
            <a:xfrm>
              <a:off x="5493" y="3029"/>
              <a:ext cx="5" cy="7"/>
            </a:xfrm>
            <a:custGeom>
              <a:avLst/>
              <a:gdLst>
                <a:gd name="T0" fmla="*/ 4 w 6"/>
                <a:gd name="T1" fmla="*/ 8 h 6"/>
                <a:gd name="T2" fmla="*/ 0 w 6"/>
                <a:gd name="T3" fmla="*/ 0 h 6"/>
                <a:gd name="T4" fmla="*/ 0 w 6"/>
                <a:gd name="T5" fmla="*/ 8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7" name="Freeform 4299"/>
            <p:cNvSpPr>
              <a:spLocks/>
            </p:cNvSpPr>
            <p:nvPr/>
          </p:nvSpPr>
          <p:spPr bwMode="auto">
            <a:xfrm>
              <a:off x="1619" y="3757"/>
              <a:ext cx="25" cy="20"/>
            </a:xfrm>
            <a:custGeom>
              <a:avLst/>
              <a:gdLst>
                <a:gd name="T0" fmla="*/ 26 w 24"/>
                <a:gd name="T1" fmla="*/ 14 h 18"/>
                <a:gd name="T2" fmla="*/ 20 w 24"/>
                <a:gd name="T3" fmla="*/ 8 h 18"/>
                <a:gd name="T4" fmla="*/ 14 w 24"/>
                <a:gd name="T5" fmla="*/ 8 h 18"/>
                <a:gd name="T6" fmla="*/ 14 w 24"/>
                <a:gd name="T7" fmla="*/ 8 h 18"/>
                <a:gd name="T8" fmla="*/ 6 w 24"/>
                <a:gd name="T9" fmla="*/ 0 h 18"/>
                <a:gd name="T10" fmla="*/ 0 w 24"/>
                <a:gd name="T11" fmla="*/ 8 h 18"/>
                <a:gd name="T12" fmla="*/ 0 w 24"/>
                <a:gd name="T13" fmla="*/ 14 h 18"/>
                <a:gd name="T14" fmla="*/ 0 w 24"/>
                <a:gd name="T15" fmla="*/ 22 h 18"/>
                <a:gd name="T16" fmla="*/ 6 w 24"/>
                <a:gd name="T17" fmla="*/ 22 h 18"/>
                <a:gd name="T18" fmla="*/ 14 w 24"/>
                <a:gd name="T19" fmla="*/ 22 h 18"/>
                <a:gd name="T20" fmla="*/ 6 w 24"/>
                <a:gd name="T21" fmla="*/ 14 h 18"/>
                <a:gd name="T22" fmla="*/ 26 w 24"/>
                <a:gd name="T23" fmla="*/ 14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8" name="Freeform 4300"/>
            <p:cNvSpPr>
              <a:spLocks/>
            </p:cNvSpPr>
            <p:nvPr/>
          </p:nvSpPr>
          <p:spPr bwMode="auto">
            <a:xfrm>
              <a:off x="1601" y="3764"/>
              <a:ext cx="18" cy="13"/>
            </a:xfrm>
            <a:custGeom>
              <a:avLst/>
              <a:gdLst>
                <a:gd name="T0" fmla="*/ 6 w 18"/>
                <a:gd name="T1" fmla="*/ 0 h 12"/>
                <a:gd name="T2" fmla="*/ 0 w 18"/>
                <a:gd name="T3" fmla="*/ 0 h 12"/>
                <a:gd name="T4" fmla="*/ 18 w 18"/>
                <a:gd name="T5" fmla="*/ 0 h 12"/>
                <a:gd name="T6" fmla="*/ 6 w 18"/>
                <a:gd name="T7" fmla="*/ 8 h 12"/>
                <a:gd name="T8" fmla="*/ 0 w 18"/>
                <a:gd name="T9" fmla="*/ 14 h 12"/>
                <a:gd name="T10" fmla="*/ 6 w 18"/>
                <a:gd name="T11" fmla="*/ 8 h 12"/>
                <a:gd name="T12" fmla="*/ 0 w 18"/>
                <a:gd name="T13" fmla="*/ 8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9" name="Freeform 4301"/>
            <p:cNvSpPr>
              <a:spLocks/>
            </p:cNvSpPr>
            <p:nvPr/>
          </p:nvSpPr>
          <p:spPr bwMode="auto">
            <a:xfrm>
              <a:off x="2734" y="2995"/>
              <a:ext cx="236" cy="263"/>
            </a:xfrm>
            <a:custGeom>
              <a:avLst/>
              <a:gdLst>
                <a:gd name="T0" fmla="*/ 142 w 233"/>
                <a:gd name="T1" fmla="*/ 199 h 233"/>
                <a:gd name="T2" fmla="*/ 142 w 233"/>
                <a:gd name="T3" fmla="*/ 160 h 233"/>
                <a:gd name="T4" fmla="*/ 142 w 233"/>
                <a:gd name="T5" fmla="*/ 130 h 233"/>
                <a:gd name="T6" fmla="*/ 160 w 233"/>
                <a:gd name="T7" fmla="*/ 130 h 233"/>
                <a:gd name="T8" fmla="*/ 160 w 233"/>
                <a:gd name="T9" fmla="*/ 99 h 233"/>
                <a:gd name="T10" fmla="*/ 160 w 233"/>
                <a:gd name="T11" fmla="*/ 53 h 233"/>
                <a:gd name="T12" fmla="*/ 160 w 233"/>
                <a:gd name="T13" fmla="*/ 30 h 233"/>
                <a:gd name="T14" fmla="*/ 184 w 233"/>
                <a:gd name="T15" fmla="*/ 30 h 233"/>
                <a:gd name="T16" fmla="*/ 204 w 233"/>
                <a:gd name="T17" fmla="*/ 23 h 233"/>
                <a:gd name="T18" fmla="*/ 210 w 233"/>
                <a:gd name="T19" fmla="*/ 38 h 233"/>
                <a:gd name="T20" fmla="*/ 227 w 233"/>
                <a:gd name="T21" fmla="*/ 23 h 233"/>
                <a:gd name="T22" fmla="*/ 239 w 233"/>
                <a:gd name="T23" fmla="*/ 23 h 233"/>
                <a:gd name="T24" fmla="*/ 222 w 233"/>
                <a:gd name="T25" fmla="*/ 16 h 233"/>
                <a:gd name="T26" fmla="*/ 210 w 233"/>
                <a:gd name="T27" fmla="*/ 16 h 233"/>
                <a:gd name="T28" fmla="*/ 154 w 233"/>
                <a:gd name="T29" fmla="*/ 23 h 233"/>
                <a:gd name="T30" fmla="*/ 136 w 233"/>
                <a:gd name="T31" fmla="*/ 16 h 233"/>
                <a:gd name="T32" fmla="*/ 116 w 233"/>
                <a:gd name="T33" fmla="*/ 16 h 233"/>
                <a:gd name="T34" fmla="*/ 116 w 233"/>
                <a:gd name="T35" fmla="*/ 8 h 233"/>
                <a:gd name="T36" fmla="*/ 92 w 233"/>
                <a:gd name="T37" fmla="*/ 8 h 233"/>
                <a:gd name="T38" fmla="*/ 74 w 233"/>
                <a:gd name="T39" fmla="*/ 8 h 233"/>
                <a:gd name="T40" fmla="*/ 30 w 233"/>
                <a:gd name="T41" fmla="*/ 8 h 233"/>
                <a:gd name="T42" fmla="*/ 18 w 233"/>
                <a:gd name="T43" fmla="*/ 0 h 233"/>
                <a:gd name="T44" fmla="*/ 0 w 233"/>
                <a:gd name="T45" fmla="*/ 8 h 233"/>
                <a:gd name="T46" fmla="*/ 0 w 233"/>
                <a:gd name="T47" fmla="*/ 23 h 233"/>
                <a:gd name="T48" fmla="*/ 44 w 233"/>
                <a:gd name="T49" fmla="*/ 146 h 233"/>
                <a:gd name="T50" fmla="*/ 50 w 233"/>
                <a:gd name="T51" fmla="*/ 152 h 233"/>
                <a:gd name="T52" fmla="*/ 44 w 233"/>
                <a:gd name="T53" fmla="*/ 152 h 233"/>
                <a:gd name="T54" fmla="*/ 50 w 233"/>
                <a:gd name="T55" fmla="*/ 228 h 233"/>
                <a:gd name="T56" fmla="*/ 56 w 233"/>
                <a:gd name="T57" fmla="*/ 258 h 233"/>
                <a:gd name="T58" fmla="*/ 68 w 233"/>
                <a:gd name="T59" fmla="*/ 274 h 233"/>
                <a:gd name="T60" fmla="*/ 74 w 233"/>
                <a:gd name="T61" fmla="*/ 289 h 233"/>
                <a:gd name="T62" fmla="*/ 86 w 233"/>
                <a:gd name="T63" fmla="*/ 281 h 233"/>
                <a:gd name="T64" fmla="*/ 92 w 233"/>
                <a:gd name="T65" fmla="*/ 297 h 233"/>
                <a:gd name="T66" fmla="*/ 116 w 233"/>
                <a:gd name="T67" fmla="*/ 297 h 233"/>
                <a:gd name="T68" fmla="*/ 136 w 233"/>
                <a:gd name="T69" fmla="*/ 289 h 233"/>
                <a:gd name="T70" fmla="*/ 136 w 233"/>
                <a:gd name="T71" fmla="*/ 266 h 233"/>
                <a:gd name="T72" fmla="*/ 136 w 233"/>
                <a:gd name="T73" fmla="*/ 244 h 233"/>
                <a:gd name="T74" fmla="*/ 136 w 233"/>
                <a:gd name="T75" fmla="*/ 220 h 233"/>
                <a:gd name="T76" fmla="*/ 142 w 233"/>
                <a:gd name="T77" fmla="*/ 199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0" name="Freeform 4302"/>
            <p:cNvSpPr>
              <a:spLocks/>
            </p:cNvSpPr>
            <p:nvPr/>
          </p:nvSpPr>
          <p:spPr bwMode="auto">
            <a:xfrm>
              <a:off x="1293" y="2833"/>
              <a:ext cx="223" cy="291"/>
            </a:xfrm>
            <a:custGeom>
              <a:avLst/>
              <a:gdLst>
                <a:gd name="T0" fmla="*/ 151 w 221"/>
                <a:gd name="T1" fmla="*/ 259 h 258"/>
                <a:gd name="T2" fmla="*/ 145 w 221"/>
                <a:gd name="T3" fmla="*/ 290 h 258"/>
                <a:gd name="T4" fmla="*/ 139 w 221"/>
                <a:gd name="T5" fmla="*/ 312 h 258"/>
                <a:gd name="T6" fmla="*/ 139 w 221"/>
                <a:gd name="T7" fmla="*/ 312 h 258"/>
                <a:gd name="T8" fmla="*/ 115 w 221"/>
                <a:gd name="T9" fmla="*/ 312 h 258"/>
                <a:gd name="T10" fmla="*/ 109 w 221"/>
                <a:gd name="T11" fmla="*/ 328 h 258"/>
                <a:gd name="T12" fmla="*/ 103 w 221"/>
                <a:gd name="T13" fmla="*/ 312 h 258"/>
                <a:gd name="T14" fmla="*/ 79 w 221"/>
                <a:gd name="T15" fmla="*/ 306 h 258"/>
                <a:gd name="T16" fmla="*/ 79 w 221"/>
                <a:gd name="T17" fmla="*/ 306 h 258"/>
                <a:gd name="T18" fmla="*/ 61 w 221"/>
                <a:gd name="T19" fmla="*/ 328 h 258"/>
                <a:gd name="T20" fmla="*/ 47 w 221"/>
                <a:gd name="T21" fmla="*/ 328 h 258"/>
                <a:gd name="T22" fmla="*/ 41 w 221"/>
                <a:gd name="T23" fmla="*/ 306 h 258"/>
                <a:gd name="T24" fmla="*/ 35 w 221"/>
                <a:gd name="T25" fmla="*/ 282 h 258"/>
                <a:gd name="T26" fmla="*/ 29 w 221"/>
                <a:gd name="T27" fmla="*/ 259 h 258"/>
                <a:gd name="T28" fmla="*/ 29 w 221"/>
                <a:gd name="T29" fmla="*/ 245 h 258"/>
                <a:gd name="T30" fmla="*/ 24 w 221"/>
                <a:gd name="T31" fmla="*/ 221 h 258"/>
                <a:gd name="T32" fmla="*/ 18 w 221"/>
                <a:gd name="T33" fmla="*/ 206 h 258"/>
                <a:gd name="T34" fmla="*/ 12 w 221"/>
                <a:gd name="T35" fmla="*/ 199 h 258"/>
                <a:gd name="T36" fmla="*/ 12 w 221"/>
                <a:gd name="T37" fmla="*/ 183 h 258"/>
                <a:gd name="T38" fmla="*/ 18 w 221"/>
                <a:gd name="T39" fmla="*/ 160 h 258"/>
                <a:gd name="T40" fmla="*/ 12 w 221"/>
                <a:gd name="T41" fmla="*/ 160 h 258"/>
                <a:gd name="T42" fmla="*/ 12 w 221"/>
                <a:gd name="T43" fmla="*/ 138 h 258"/>
                <a:gd name="T44" fmla="*/ 12 w 221"/>
                <a:gd name="T45" fmla="*/ 122 h 258"/>
                <a:gd name="T46" fmla="*/ 12 w 221"/>
                <a:gd name="T47" fmla="*/ 107 h 258"/>
                <a:gd name="T48" fmla="*/ 12 w 221"/>
                <a:gd name="T49" fmla="*/ 77 h 258"/>
                <a:gd name="T50" fmla="*/ 18 w 221"/>
                <a:gd name="T51" fmla="*/ 69 h 258"/>
                <a:gd name="T52" fmla="*/ 6 w 221"/>
                <a:gd name="T53" fmla="*/ 46 h 258"/>
                <a:gd name="T54" fmla="*/ 0 w 221"/>
                <a:gd name="T55" fmla="*/ 30 h 258"/>
                <a:gd name="T56" fmla="*/ 24 w 221"/>
                <a:gd name="T57" fmla="*/ 30 h 258"/>
                <a:gd name="T58" fmla="*/ 29 w 221"/>
                <a:gd name="T59" fmla="*/ 23 h 258"/>
                <a:gd name="T60" fmla="*/ 41 w 221"/>
                <a:gd name="T61" fmla="*/ 8 h 258"/>
                <a:gd name="T62" fmla="*/ 61 w 221"/>
                <a:gd name="T63" fmla="*/ 0 h 258"/>
                <a:gd name="T64" fmla="*/ 73 w 221"/>
                <a:gd name="T65" fmla="*/ 0 h 258"/>
                <a:gd name="T66" fmla="*/ 79 w 221"/>
                <a:gd name="T67" fmla="*/ 46 h 258"/>
                <a:gd name="T68" fmla="*/ 91 w 221"/>
                <a:gd name="T69" fmla="*/ 61 h 258"/>
                <a:gd name="T70" fmla="*/ 103 w 221"/>
                <a:gd name="T71" fmla="*/ 69 h 258"/>
                <a:gd name="T72" fmla="*/ 121 w 221"/>
                <a:gd name="T73" fmla="*/ 77 h 258"/>
                <a:gd name="T74" fmla="*/ 139 w 221"/>
                <a:gd name="T75" fmla="*/ 91 h 258"/>
                <a:gd name="T76" fmla="*/ 157 w 221"/>
                <a:gd name="T77" fmla="*/ 99 h 258"/>
                <a:gd name="T78" fmla="*/ 163 w 221"/>
                <a:gd name="T79" fmla="*/ 107 h 258"/>
                <a:gd name="T80" fmla="*/ 171 w 221"/>
                <a:gd name="T81" fmla="*/ 138 h 258"/>
                <a:gd name="T82" fmla="*/ 163 w 221"/>
                <a:gd name="T83" fmla="*/ 138 h 258"/>
                <a:gd name="T84" fmla="*/ 171 w 221"/>
                <a:gd name="T85" fmla="*/ 146 h 258"/>
                <a:gd name="T86" fmla="*/ 177 w 221"/>
                <a:gd name="T87" fmla="*/ 160 h 258"/>
                <a:gd name="T88" fmla="*/ 189 w 221"/>
                <a:gd name="T89" fmla="*/ 168 h 258"/>
                <a:gd name="T90" fmla="*/ 207 w 221"/>
                <a:gd name="T91" fmla="*/ 168 h 258"/>
                <a:gd name="T92" fmla="*/ 207 w 221"/>
                <a:gd name="T93" fmla="*/ 191 h 258"/>
                <a:gd name="T94" fmla="*/ 219 w 221"/>
                <a:gd name="T95" fmla="*/ 206 h 258"/>
                <a:gd name="T96" fmla="*/ 225 w 221"/>
                <a:gd name="T97" fmla="*/ 213 h 258"/>
                <a:gd name="T98" fmla="*/ 219 w 221"/>
                <a:gd name="T99" fmla="*/ 229 h 258"/>
                <a:gd name="T100" fmla="*/ 213 w 221"/>
                <a:gd name="T101" fmla="*/ 252 h 258"/>
                <a:gd name="T102" fmla="*/ 219 w 221"/>
                <a:gd name="T103" fmla="*/ 259 h 258"/>
                <a:gd name="T104" fmla="*/ 213 w 221"/>
                <a:gd name="T105" fmla="*/ 259 h 258"/>
                <a:gd name="T106" fmla="*/ 213 w 221"/>
                <a:gd name="T107" fmla="*/ 259 h 258"/>
                <a:gd name="T108" fmla="*/ 201 w 221"/>
                <a:gd name="T109" fmla="*/ 245 h 258"/>
                <a:gd name="T110" fmla="*/ 151 w 221"/>
                <a:gd name="T111" fmla="*/ 252 h 258"/>
                <a:gd name="T112" fmla="*/ 151 w 221"/>
                <a:gd name="T113" fmla="*/ 259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1" name="Freeform 4303"/>
            <p:cNvSpPr>
              <a:spLocks/>
            </p:cNvSpPr>
            <p:nvPr/>
          </p:nvSpPr>
          <p:spPr bwMode="auto">
            <a:xfrm>
              <a:off x="2875" y="3016"/>
              <a:ext cx="163" cy="201"/>
            </a:xfrm>
            <a:custGeom>
              <a:avLst/>
              <a:gdLst>
                <a:gd name="T0" fmla="*/ 0 w 161"/>
                <a:gd name="T1" fmla="*/ 174 h 179"/>
                <a:gd name="T2" fmla="*/ 0 w 161"/>
                <a:gd name="T3" fmla="*/ 136 h 179"/>
                <a:gd name="T4" fmla="*/ 0 w 161"/>
                <a:gd name="T5" fmla="*/ 106 h 179"/>
                <a:gd name="T6" fmla="*/ 18 w 161"/>
                <a:gd name="T7" fmla="*/ 106 h 179"/>
                <a:gd name="T8" fmla="*/ 18 w 161"/>
                <a:gd name="T9" fmla="*/ 75 h 179"/>
                <a:gd name="T10" fmla="*/ 18 w 161"/>
                <a:gd name="T11" fmla="*/ 30 h 179"/>
                <a:gd name="T12" fmla="*/ 18 w 161"/>
                <a:gd name="T13" fmla="*/ 8 h 179"/>
                <a:gd name="T14" fmla="*/ 44 w 161"/>
                <a:gd name="T15" fmla="*/ 8 h 179"/>
                <a:gd name="T16" fmla="*/ 62 w 161"/>
                <a:gd name="T17" fmla="*/ 0 h 179"/>
                <a:gd name="T18" fmla="*/ 68 w 161"/>
                <a:gd name="T19" fmla="*/ 15 h 179"/>
                <a:gd name="T20" fmla="*/ 85 w 161"/>
                <a:gd name="T21" fmla="*/ 0 h 179"/>
                <a:gd name="T22" fmla="*/ 97 w 161"/>
                <a:gd name="T23" fmla="*/ 0 h 179"/>
                <a:gd name="T24" fmla="*/ 103 w 161"/>
                <a:gd name="T25" fmla="*/ 22 h 179"/>
                <a:gd name="T26" fmla="*/ 115 w 161"/>
                <a:gd name="T27" fmla="*/ 45 h 179"/>
                <a:gd name="T28" fmla="*/ 129 w 161"/>
                <a:gd name="T29" fmla="*/ 61 h 179"/>
                <a:gd name="T30" fmla="*/ 135 w 161"/>
                <a:gd name="T31" fmla="*/ 61 h 179"/>
                <a:gd name="T32" fmla="*/ 141 w 161"/>
                <a:gd name="T33" fmla="*/ 68 h 179"/>
                <a:gd name="T34" fmla="*/ 147 w 161"/>
                <a:gd name="T35" fmla="*/ 91 h 179"/>
                <a:gd name="T36" fmla="*/ 159 w 161"/>
                <a:gd name="T37" fmla="*/ 99 h 179"/>
                <a:gd name="T38" fmla="*/ 165 w 161"/>
                <a:gd name="T39" fmla="*/ 106 h 179"/>
                <a:gd name="T40" fmla="*/ 165 w 161"/>
                <a:gd name="T41" fmla="*/ 106 h 179"/>
                <a:gd name="T42" fmla="*/ 141 w 161"/>
                <a:gd name="T43" fmla="*/ 129 h 179"/>
                <a:gd name="T44" fmla="*/ 121 w 161"/>
                <a:gd name="T45" fmla="*/ 144 h 179"/>
                <a:gd name="T46" fmla="*/ 109 w 161"/>
                <a:gd name="T47" fmla="*/ 166 h 179"/>
                <a:gd name="T48" fmla="*/ 103 w 161"/>
                <a:gd name="T49" fmla="*/ 174 h 179"/>
                <a:gd name="T50" fmla="*/ 91 w 161"/>
                <a:gd name="T51" fmla="*/ 195 h 179"/>
                <a:gd name="T52" fmla="*/ 68 w 161"/>
                <a:gd name="T53" fmla="*/ 189 h 179"/>
                <a:gd name="T54" fmla="*/ 50 w 161"/>
                <a:gd name="T55" fmla="*/ 189 h 179"/>
                <a:gd name="T56" fmla="*/ 44 w 161"/>
                <a:gd name="T57" fmla="*/ 203 h 179"/>
                <a:gd name="T58" fmla="*/ 30 w 161"/>
                <a:gd name="T59" fmla="*/ 218 h 179"/>
                <a:gd name="T60" fmla="*/ 12 w 161"/>
                <a:gd name="T61" fmla="*/ 226 h 179"/>
                <a:gd name="T62" fmla="*/ 6 w 161"/>
                <a:gd name="T63" fmla="*/ 218 h 179"/>
                <a:gd name="T64" fmla="*/ 12 w 161"/>
                <a:gd name="T65" fmla="*/ 195 h 179"/>
                <a:gd name="T66" fmla="*/ 0 w 161"/>
                <a:gd name="T67" fmla="*/ 174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2" name="Freeform 4304"/>
            <p:cNvSpPr>
              <a:spLocks/>
            </p:cNvSpPr>
            <p:nvPr/>
          </p:nvSpPr>
          <p:spPr bwMode="auto">
            <a:xfrm>
              <a:off x="3291" y="2867"/>
              <a:ext cx="6" cy="13"/>
            </a:xfrm>
            <a:custGeom>
              <a:avLst/>
              <a:gdLst>
                <a:gd name="T0" fmla="*/ 6 w 6"/>
                <a:gd name="T1" fmla="*/ 14 h 12"/>
                <a:gd name="T2" fmla="*/ 0 w 6"/>
                <a:gd name="T3" fmla="*/ 14 h 12"/>
                <a:gd name="T4" fmla="*/ 0 w 6"/>
                <a:gd name="T5" fmla="*/ 0 h 12"/>
                <a:gd name="T6" fmla="*/ 6 w 6"/>
                <a:gd name="T7" fmla="*/ 1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3" name="Freeform 4305"/>
            <p:cNvSpPr>
              <a:spLocks/>
            </p:cNvSpPr>
            <p:nvPr/>
          </p:nvSpPr>
          <p:spPr bwMode="auto">
            <a:xfrm>
              <a:off x="2988" y="3258"/>
              <a:ext cx="43" cy="40"/>
            </a:xfrm>
            <a:custGeom>
              <a:avLst/>
              <a:gdLst>
                <a:gd name="T0" fmla="*/ 18 w 42"/>
                <a:gd name="T1" fmla="*/ 0 h 36"/>
                <a:gd name="T2" fmla="*/ 0 w 42"/>
                <a:gd name="T3" fmla="*/ 22 h 36"/>
                <a:gd name="T4" fmla="*/ 12 w 42"/>
                <a:gd name="T5" fmla="*/ 44 h 36"/>
                <a:gd name="T6" fmla="*/ 18 w 42"/>
                <a:gd name="T7" fmla="*/ 37 h 36"/>
                <a:gd name="T8" fmla="*/ 38 w 42"/>
                <a:gd name="T9" fmla="*/ 22 h 36"/>
                <a:gd name="T10" fmla="*/ 44 w 42"/>
                <a:gd name="T11" fmla="*/ 8 h 36"/>
                <a:gd name="T12" fmla="*/ 26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4" name="Freeform 4306"/>
            <p:cNvSpPr>
              <a:spLocks/>
            </p:cNvSpPr>
            <p:nvPr/>
          </p:nvSpPr>
          <p:spPr bwMode="auto">
            <a:xfrm>
              <a:off x="3281" y="2887"/>
              <a:ext cx="138" cy="298"/>
            </a:xfrm>
            <a:custGeom>
              <a:avLst/>
              <a:gdLst>
                <a:gd name="T0" fmla="*/ 47 w 137"/>
                <a:gd name="T1" fmla="*/ 91 h 264"/>
                <a:gd name="T2" fmla="*/ 41 w 137"/>
                <a:gd name="T3" fmla="*/ 91 h 264"/>
                <a:gd name="T4" fmla="*/ 29 w 137"/>
                <a:gd name="T5" fmla="*/ 107 h 264"/>
                <a:gd name="T6" fmla="*/ 23 w 137"/>
                <a:gd name="T7" fmla="*/ 122 h 264"/>
                <a:gd name="T8" fmla="*/ 17 w 137"/>
                <a:gd name="T9" fmla="*/ 146 h 264"/>
                <a:gd name="T10" fmla="*/ 23 w 137"/>
                <a:gd name="T11" fmla="*/ 168 h 264"/>
                <a:gd name="T12" fmla="*/ 23 w 137"/>
                <a:gd name="T13" fmla="*/ 199 h 264"/>
                <a:gd name="T14" fmla="*/ 11 w 137"/>
                <a:gd name="T15" fmla="*/ 214 h 264"/>
                <a:gd name="T16" fmla="*/ 5 w 137"/>
                <a:gd name="T17" fmla="*/ 229 h 264"/>
                <a:gd name="T18" fmla="*/ 0 w 137"/>
                <a:gd name="T19" fmla="*/ 268 h 264"/>
                <a:gd name="T20" fmla="*/ 5 w 137"/>
                <a:gd name="T21" fmla="*/ 290 h 264"/>
                <a:gd name="T22" fmla="*/ 11 w 137"/>
                <a:gd name="T23" fmla="*/ 328 h 264"/>
                <a:gd name="T24" fmla="*/ 35 w 137"/>
                <a:gd name="T25" fmla="*/ 336 h 264"/>
                <a:gd name="T26" fmla="*/ 47 w 137"/>
                <a:gd name="T27" fmla="*/ 328 h 264"/>
                <a:gd name="T28" fmla="*/ 65 w 137"/>
                <a:gd name="T29" fmla="*/ 321 h 264"/>
                <a:gd name="T30" fmla="*/ 73 w 137"/>
                <a:gd name="T31" fmla="*/ 298 h 264"/>
                <a:gd name="T32" fmla="*/ 79 w 137"/>
                <a:gd name="T33" fmla="*/ 275 h 264"/>
                <a:gd name="T34" fmla="*/ 85 w 137"/>
                <a:gd name="T35" fmla="*/ 253 h 264"/>
                <a:gd name="T36" fmla="*/ 91 w 137"/>
                <a:gd name="T37" fmla="*/ 229 h 264"/>
                <a:gd name="T38" fmla="*/ 97 w 137"/>
                <a:gd name="T39" fmla="*/ 207 h 264"/>
                <a:gd name="T40" fmla="*/ 103 w 137"/>
                <a:gd name="T41" fmla="*/ 184 h 264"/>
                <a:gd name="T42" fmla="*/ 109 w 137"/>
                <a:gd name="T43" fmla="*/ 160 h 264"/>
                <a:gd name="T44" fmla="*/ 115 w 137"/>
                <a:gd name="T45" fmla="*/ 138 h 264"/>
                <a:gd name="T46" fmla="*/ 121 w 137"/>
                <a:gd name="T47" fmla="*/ 115 h 264"/>
                <a:gd name="T48" fmla="*/ 121 w 137"/>
                <a:gd name="T49" fmla="*/ 85 h 264"/>
                <a:gd name="T50" fmla="*/ 133 w 137"/>
                <a:gd name="T51" fmla="*/ 91 h 264"/>
                <a:gd name="T52" fmla="*/ 139 w 137"/>
                <a:gd name="T53" fmla="*/ 77 h 264"/>
                <a:gd name="T54" fmla="*/ 133 w 137"/>
                <a:gd name="T55" fmla="*/ 46 h 264"/>
                <a:gd name="T56" fmla="*/ 127 w 137"/>
                <a:gd name="T57" fmla="*/ 16 h 264"/>
                <a:gd name="T58" fmla="*/ 121 w 137"/>
                <a:gd name="T59" fmla="*/ 0 h 264"/>
                <a:gd name="T60" fmla="*/ 115 w 137"/>
                <a:gd name="T61" fmla="*/ 0 h 264"/>
                <a:gd name="T62" fmla="*/ 109 w 137"/>
                <a:gd name="T63" fmla="*/ 8 h 264"/>
                <a:gd name="T64" fmla="*/ 109 w 137"/>
                <a:gd name="T65" fmla="*/ 30 h 264"/>
                <a:gd name="T66" fmla="*/ 103 w 137"/>
                <a:gd name="T67" fmla="*/ 38 h 264"/>
                <a:gd name="T68" fmla="*/ 97 w 137"/>
                <a:gd name="T69" fmla="*/ 38 h 264"/>
                <a:gd name="T70" fmla="*/ 91 w 137"/>
                <a:gd name="T71" fmla="*/ 38 h 264"/>
                <a:gd name="T72" fmla="*/ 91 w 137"/>
                <a:gd name="T73" fmla="*/ 46 h 264"/>
                <a:gd name="T74" fmla="*/ 91 w 137"/>
                <a:gd name="T75" fmla="*/ 61 h 264"/>
                <a:gd name="T76" fmla="*/ 91 w 137"/>
                <a:gd name="T77" fmla="*/ 61 h 264"/>
                <a:gd name="T78" fmla="*/ 85 w 137"/>
                <a:gd name="T79" fmla="*/ 69 h 264"/>
                <a:gd name="T80" fmla="*/ 85 w 137"/>
                <a:gd name="T81" fmla="*/ 61 h 264"/>
                <a:gd name="T82" fmla="*/ 79 w 137"/>
                <a:gd name="T83" fmla="*/ 77 h 264"/>
                <a:gd name="T84" fmla="*/ 73 w 137"/>
                <a:gd name="T85" fmla="*/ 85 h 264"/>
                <a:gd name="T86" fmla="*/ 73 w 137"/>
                <a:gd name="T87" fmla="*/ 77 h 264"/>
                <a:gd name="T88" fmla="*/ 65 w 137"/>
                <a:gd name="T89" fmla="*/ 91 h 264"/>
                <a:gd name="T90" fmla="*/ 47 w 137"/>
                <a:gd name="T91" fmla="*/ 91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5" name="Freeform 4307"/>
            <p:cNvSpPr>
              <a:spLocks/>
            </p:cNvSpPr>
            <p:nvPr/>
          </p:nvSpPr>
          <p:spPr bwMode="auto">
            <a:xfrm>
              <a:off x="3104" y="2826"/>
              <a:ext cx="56" cy="169"/>
            </a:xfrm>
            <a:custGeom>
              <a:avLst/>
              <a:gdLst>
                <a:gd name="T0" fmla="*/ 32 w 54"/>
                <a:gd name="T1" fmla="*/ 137 h 150"/>
                <a:gd name="T2" fmla="*/ 26 w 54"/>
                <a:gd name="T3" fmla="*/ 160 h 150"/>
                <a:gd name="T4" fmla="*/ 38 w 54"/>
                <a:gd name="T5" fmla="*/ 175 h 150"/>
                <a:gd name="T6" fmla="*/ 46 w 54"/>
                <a:gd name="T7" fmla="*/ 190 h 150"/>
                <a:gd name="T8" fmla="*/ 46 w 54"/>
                <a:gd name="T9" fmla="*/ 175 h 150"/>
                <a:gd name="T10" fmla="*/ 52 w 54"/>
                <a:gd name="T11" fmla="*/ 168 h 150"/>
                <a:gd name="T12" fmla="*/ 58 w 54"/>
                <a:gd name="T13" fmla="*/ 130 h 150"/>
                <a:gd name="T14" fmla="*/ 46 w 54"/>
                <a:gd name="T15" fmla="*/ 114 h 150"/>
                <a:gd name="T16" fmla="*/ 38 w 54"/>
                <a:gd name="T17" fmla="*/ 99 h 150"/>
                <a:gd name="T18" fmla="*/ 32 w 54"/>
                <a:gd name="T19" fmla="*/ 77 h 150"/>
                <a:gd name="T20" fmla="*/ 38 w 54"/>
                <a:gd name="T21" fmla="*/ 53 h 150"/>
                <a:gd name="T22" fmla="*/ 46 w 54"/>
                <a:gd name="T23" fmla="*/ 53 h 150"/>
                <a:gd name="T24" fmla="*/ 46 w 54"/>
                <a:gd name="T25" fmla="*/ 53 h 150"/>
                <a:gd name="T26" fmla="*/ 38 w 54"/>
                <a:gd name="T27" fmla="*/ 30 h 150"/>
                <a:gd name="T28" fmla="*/ 32 w 54"/>
                <a:gd name="T29" fmla="*/ 8 h 150"/>
                <a:gd name="T30" fmla="*/ 26 w 54"/>
                <a:gd name="T31" fmla="*/ 0 h 150"/>
                <a:gd name="T32" fmla="*/ 6 w 54"/>
                <a:gd name="T33" fmla="*/ 0 h 150"/>
                <a:gd name="T34" fmla="*/ 6 w 54"/>
                <a:gd name="T35" fmla="*/ 0 h 150"/>
                <a:gd name="T36" fmla="*/ 20 w 54"/>
                <a:gd name="T37" fmla="*/ 23 h 150"/>
                <a:gd name="T38" fmla="*/ 12 w 54"/>
                <a:gd name="T39" fmla="*/ 30 h 150"/>
                <a:gd name="T40" fmla="*/ 12 w 54"/>
                <a:gd name="T41" fmla="*/ 53 h 150"/>
                <a:gd name="T42" fmla="*/ 12 w 54"/>
                <a:gd name="T43" fmla="*/ 69 h 150"/>
                <a:gd name="T44" fmla="*/ 12 w 54"/>
                <a:gd name="T45" fmla="*/ 77 h 150"/>
                <a:gd name="T46" fmla="*/ 0 w 54"/>
                <a:gd name="T47" fmla="*/ 99 h 150"/>
                <a:gd name="T48" fmla="*/ 6 w 54"/>
                <a:gd name="T49" fmla="*/ 114 h 150"/>
                <a:gd name="T50" fmla="*/ 12 w 54"/>
                <a:gd name="T51" fmla="*/ 122 h 150"/>
                <a:gd name="T52" fmla="*/ 26 w 54"/>
                <a:gd name="T53" fmla="*/ 122 h 150"/>
                <a:gd name="T54" fmla="*/ 32 w 54"/>
                <a:gd name="T55" fmla="*/ 137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6" name="Freeform 4308"/>
            <p:cNvSpPr>
              <a:spLocks/>
            </p:cNvSpPr>
            <p:nvPr/>
          </p:nvSpPr>
          <p:spPr bwMode="auto">
            <a:xfrm>
              <a:off x="3055" y="2847"/>
              <a:ext cx="188" cy="370"/>
            </a:xfrm>
            <a:custGeom>
              <a:avLst/>
              <a:gdLst>
                <a:gd name="T0" fmla="*/ 80 w 186"/>
                <a:gd name="T1" fmla="*/ 243 h 329"/>
                <a:gd name="T2" fmla="*/ 86 w 186"/>
                <a:gd name="T3" fmla="*/ 235 h 329"/>
                <a:gd name="T4" fmla="*/ 116 w 186"/>
                <a:gd name="T5" fmla="*/ 190 h 329"/>
                <a:gd name="T6" fmla="*/ 154 w 186"/>
                <a:gd name="T7" fmla="*/ 166 h 329"/>
                <a:gd name="T8" fmla="*/ 190 w 186"/>
                <a:gd name="T9" fmla="*/ 121 h 329"/>
                <a:gd name="T10" fmla="*/ 190 w 186"/>
                <a:gd name="T11" fmla="*/ 99 h 329"/>
                <a:gd name="T12" fmla="*/ 190 w 186"/>
                <a:gd name="T13" fmla="*/ 53 h 329"/>
                <a:gd name="T14" fmla="*/ 190 w 186"/>
                <a:gd name="T15" fmla="*/ 0 h 329"/>
                <a:gd name="T16" fmla="*/ 172 w 186"/>
                <a:gd name="T17" fmla="*/ 15 h 329"/>
                <a:gd name="T18" fmla="*/ 140 w 186"/>
                <a:gd name="T19" fmla="*/ 22 h 329"/>
                <a:gd name="T20" fmla="*/ 110 w 186"/>
                <a:gd name="T21" fmla="*/ 30 h 329"/>
                <a:gd name="T22" fmla="*/ 92 w 186"/>
                <a:gd name="T23" fmla="*/ 30 h 329"/>
                <a:gd name="T24" fmla="*/ 80 w 186"/>
                <a:gd name="T25" fmla="*/ 53 h 329"/>
                <a:gd name="T26" fmla="*/ 92 w 186"/>
                <a:gd name="T27" fmla="*/ 91 h 329"/>
                <a:gd name="T28" fmla="*/ 98 w 186"/>
                <a:gd name="T29" fmla="*/ 144 h 329"/>
                <a:gd name="T30" fmla="*/ 92 w 186"/>
                <a:gd name="T31" fmla="*/ 166 h 329"/>
                <a:gd name="T32" fmla="*/ 74 w 186"/>
                <a:gd name="T33" fmla="*/ 136 h 329"/>
                <a:gd name="T34" fmla="*/ 74 w 186"/>
                <a:gd name="T35" fmla="*/ 99 h 329"/>
                <a:gd name="T36" fmla="*/ 56 w 186"/>
                <a:gd name="T37" fmla="*/ 91 h 329"/>
                <a:gd name="T38" fmla="*/ 30 w 186"/>
                <a:gd name="T39" fmla="*/ 106 h 329"/>
                <a:gd name="T40" fmla="*/ 0 w 186"/>
                <a:gd name="T41" fmla="*/ 121 h 329"/>
                <a:gd name="T42" fmla="*/ 6 w 186"/>
                <a:gd name="T43" fmla="*/ 144 h 329"/>
                <a:gd name="T44" fmla="*/ 30 w 186"/>
                <a:gd name="T45" fmla="*/ 152 h 329"/>
                <a:gd name="T46" fmla="*/ 50 w 186"/>
                <a:gd name="T47" fmla="*/ 190 h 329"/>
                <a:gd name="T48" fmla="*/ 50 w 186"/>
                <a:gd name="T49" fmla="*/ 235 h 329"/>
                <a:gd name="T50" fmla="*/ 36 w 186"/>
                <a:gd name="T51" fmla="*/ 273 h 329"/>
                <a:gd name="T52" fmla="*/ 18 w 186"/>
                <a:gd name="T53" fmla="*/ 304 h 329"/>
                <a:gd name="T54" fmla="*/ 24 w 186"/>
                <a:gd name="T55" fmla="*/ 342 h 329"/>
                <a:gd name="T56" fmla="*/ 24 w 186"/>
                <a:gd name="T57" fmla="*/ 394 h 329"/>
                <a:gd name="T58" fmla="*/ 36 w 186"/>
                <a:gd name="T59" fmla="*/ 416 h 329"/>
                <a:gd name="T60" fmla="*/ 36 w 186"/>
                <a:gd name="T61" fmla="*/ 394 h 329"/>
                <a:gd name="T62" fmla="*/ 86 w 186"/>
                <a:gd name="T63" fmla="*/ 349 h 329"/>
                <a:gd name="T64" fmla="*/ 86 w 186"/>
                <a:gd name="T65" fmla="*/ 318 h 329"/>
                <a:gd name="T66" fmla="*/ 86 w 186"/>
                <a:gd name="T67" fmla="*/ 304 h 329"/>
                <a:gd name="T68" fmla="*/ 80 w 186"/>
                <a:gd name="T69" fmla="*/ 258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7" name="Freeform 4309"/>
            <p:cNvSpPr>
              <a:spLocks/>
            </p:cNvSpPr>
            <p:nvPr/>
          </p:nvSpPr>
          <p:spPr bwMode="auto">
            <a:xfrm>
              <a:off x="2807" y="3110"/>
              <a:ext cx="285" cy="283"/>
            </a:xfrm>
            <a:custGeom>
              <a:avLst/>
              <a:gdLst>
                <a:gd name="T0" fmla="*/ 62 w 281"/>
                <a:gd name="T1" fmla="*/ 90 h 251"/>
                <a:gd name="T2" fmla="*/ 62 w 281"/>
                <a:gd name="T3" fmla="*/ 136 h 251"/>
                <a:gd name="T4" fmla="*/ 44 w 281"/>
                <a:gd name="T5" fmla="*/ 167 h 251"/>
                <a:gd name="T6" fmla="*/ 12 w 281"/>
                <a:gd name="T7" fmla="*/ 151 h 251"/>
                <a:gd name="T8" fmla="*/ 6 w 281"/>
                <a:gd name="T9" fmla="*/ 189 h 251"/>
                <a:gd name="T10" fmla="*/ 24 w 281"/>
                <a:gd name="T11" fmla="*/ 236 h 251"/>
                <a:gd name="T12" fmla="*/ 24 w 281"/>
                <a:gd name="T13" fmla="*/ 266 h 251"/>
                <a:gd name="T14" fmla="*/ 30 w 281"/>
                <a:gd name="T15" fmla="*/ 303 h 251"/>
                <a:gd name="T16" fmla="*/ 44 w 281"/>
                <a:gd name="T17" fmla="*/ 311 h 251"/>
                <a:gd name="T18" fmla="*/ 74 w 281"/>
                <a:gd name="T19" fmla="*/ 311 h 251"/>
                <a:gd name="T20" fmla="*/ 112 w 281"/>
                <a:gd name="T21" fmla="*/ 303 h 251"/>
                <a:gd name="T22" fmla="*/ 153 w 281"/>
                <a:gd name="T23" fmla="*/ 297 h 251"/>
                <a:gd name="T24" fmla="*/ 185 w 281"/>
                <a:gd name="T25" fmla="*/ 281 h 251"/>
                <a:gd name="T26" fmla="*/ 215 w 281"/>
                <a:gd name="T27" fmla="*/ 250 h 251"/>
                <a:gd name="T28" fmla="*/ 245 w 281"/>
                <a:gd name="T29" fmla="*/ 205 h 251"/>
                <a:gd name="T30" fmla="*/ 271 w 281"/>
                <a:gd name="T31" fmla="*/ 167 h 251"/>
                <a:gd name="T32" fmla="*/ 289 w 281"/>
                <a:gd name="T33" fmla="*/ 121 h 251"/>
                <a:gd name="T34" fmla="*/ 277 w 281"/>
                <a:gd name="T35" fmla="*/ 129 h 251"/>
                <a:gd name="T36" fmla="*/ 259 w 281"/>
                <a:gd name="T37" fmla="*/ 106 h 251"/>
                <a:gd name="T38" fmla="*/ 277 w 281"/>
                <a:gd name="T39" fmla="*/ 98 h 251"/>
                <a:gd name="T40" fmla="*/ 277 w 281"/>
                <a:gd name="T41" fmla="*/ 46 h 251"/>
                <a:gd name="T42" fmla="*/ 271 w 281"/>
                <a:gd name="T43" fmla="*/ 8 h 251"/>
                <a:gd name="T44" fmla="*/ 233 w 281"/>
                <a:gd name="T45" fmla="*/ 0 h 251"/>
                <a:gd name="T46" fmla="*/ 209 w 281"/>
                <a:gd name="T47" fmla="*/ 23 h 251"/>
                <a:gd name="T48" fmla="*/ 177 w 281"/>
                <a:gd name="T49" fmla="*/ 61 h 251"/>
                <a:gd name="T50" fmla="*/ 159 w 281"/>
                <a:gd name="T51" fmla="*/ 90 h 251"/>
                <a:gd name="T52" fmla="*/ 118 w 281"/>
                <a:gd name="T53" fmla="*/ 83 h 251"/>
                <a:gd name="T54" fmla="*/ 98 w 281"/>
                <a:gd name="T55" fmla="*/ 113 h 251"/>
                <a:gd name="T56" fmla="*/ 74 w 281"/>
                <a:gd name="T57" fmla="*/ 113 h 251"/>
                <a:gd name="T58" fmla="*/ 68 w 281"/>
                <a:gd name="T59" fmla="*/ 69 h 251"/>
                <a:gd name="T60" fmla="*/ 185 w 281"/>
                <a:gd name="T61" fmla="*/ 189 h 251"/>
                <a:gd name="T62" fmla="*/ 203 w 281"/>
                <a:gd name="T63" fmla="*/ 205 h 251"/>
                <a:gd name="T64" fmla="*/ 227 w 281"/>
                <a:gd name="T65" fmla="*/ 174 h 251"/>
                <a:gd name="T66" fmla="*/ 203 w 281"/>
                <a:gd name="T67" fmla="*/ 167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a typeface="ＭＳ Ｐゴシック" charset="0"/>
              </a:endParaRPr>
            </a:p>
          </p:txBody>
        </p:sp>
        <p:sp>
          <p:nvSpPr>
            <p:cNvPr id="258" name="Freeform 4310"/>
            <p:cNvSpPr>
              <a:spLocks/>
            </p:cNvSpPr>
            <p:nvPr/>
          </p:nvSpPr>
          <p:spPr bwMode="auto">
            <a:xfrm>
              <a:off x="2807" y="3110"/>
              <a:ext cx="285" cy="283"/>
            </a:xfrm>
            <a:custGeom>
              <a:avLst/>
              <a:gdLst>
                <a:gd name="T0" fmla="*/ 68 w 281"/>
                <a:gd name="T1" fmla="*/ 69 h 251"/>
                <a:gd name="T2" fmla="*/ 62 w 281"/>
                <a:gd name="T3" fmla="*/ 90 h 251"/>
                <a:gd name="T4" fmla="*/ 62 w 281"/>
                <a:gd name="T5" fmla="*/ 113 h 251"/>
                <a:gd name="T6" fmla="*/ 62 w 281"/>
                <a:gd name="T7" fmla="*/ 136 h 251"/>
                <a:gd name="T8" fmla="*/ 62 w 281"/>
                <a:gd name="T9" fmla="*/ 159 h 251"/>
                <a:gd name="T10" fmla="*/ 44 w 281"/>
                <a:gd name="T11" fmla="*/ 167 h 251"/>
                <a:gd name="T12" fmla="*/ 18 w 281"/>
                <a:gd name="T13" fmla="*/ 167 h 251"/>
                <a:gd name="T14" fmla="*/ 12 w 281"/>
                <a:gd name="T15" fmla="*/ 151 h 251"/>
                <a:gd name="T16" fmla="*/ 0 w 281"/>
                <a:gd name="T17" fmla="*/ 159 h 251"/>
                <a:gd name="T18" fmla="*/ 6 w 281"/>
                <a:gd name="T19" fmla="*/ 189 h 251"/>
                <a:gd name="T20" fmla="*/ 18 w 281"/>
                <a:gd name="T21" fmla="*/ 212 h 251"/>
                <a:gd name="T22" fmla="*/ 24 w 281"/>
                <a:gd name="T23" fmla="*/ 236 h 251"/>
                <a:gd name="T24" fmla="*/ 30 w 281"/>
                <a:gd name="T25" fmla="*/ 258 h 251"/>
                <a:gd name="T26" fmla="*/ 24 w 281"/>
                <a:gd name="T27" fmla="*/ 266 h 251"/>
                <a:gd name="T28" fmla="*/ 24 w 281"/>
                <a:gd name="T29" fmla="*/ 281 h 251"/>
                <a:gd name="T30" fmla="*/ 30 w 281"/>
                <a:gd name="T31" fmla="*/ 303 h 251"/>
                <a:gd name="T32" fmla="*/ 38 w 281"/>
                <a:gd name="T33" fmla="*/ 303 h 251"/>
                <a:gd name="T34" fmla="*/ 44 w 281"/>
                <a:gd name="T35" fmla="*/ 311 h 251"/>
                <a:gd name="T36" fmla="*/ 56 w 281"/>
                <a:gd name="T37" fmla="*/ 319 h 251"/>
                <a:gd name="T38" fmla="*/ 74 w 281"/>
                <a:gd name="T39" fmla="*/ 311 h 251"/>
                <a:gd name="T40" fmla="*/ 92 w 281"/>
                <a:gd name="T41" fmla="*/ 303 h 251"/>
                <a:gd name="T42" fmla="*/ 112 w 281"/>
                <a:gd name="T43" fmla="*/ 303 h 251"/>
                <a:gd name="T44" fmla="*/ 130 w 281"/>
                <a:gd name="T45" fmla="*/ 303 h 251"/>
                <a:gd name="T46" fmla="*/ 153 w 281"/>
                <a:gd name="T47" fmla="*/ 297 h 251"/>
                <a:gd name="T48" fmla="*/ 165 w 281"/>
                <a:gd name="T49" fmla="*/ 297 h 251"/>
                <a:gd name="T50" fmla="*/ 185 w 281"/>
                <a:gd name="T51" fmla="*/ 281 h 251"/>
                <a:gd name="T52" fmla="*/ 203 w 281"/>
                <a:gd name="T53" fmla="*/ 266 h 251"/>
                <a:gd name="T54" fmla="*/ 215 w 281"/>
                <a:gd name="T55" fmla="*/ 250 h 251"/>
                <a:gd name="T56" fmla="*/ 227 w 281"/>
                <a:gd name="T57" fmla="*/ 236 h 251"/>
                <a:gd name="T58" fmla="*/ 245 w 281"/>
                <a:gd name="T59" fmla="*/ 205 h 251"/>
                <a:gd name="T60" fmla="*/ 259 w 281"/>
                <a:gd name="T61" fmla="*/ 189 h 251"/>
                <a:gd name="T62" fmla="*/ 271 w 281"/>
                <a:gd name="T63" fmla="*/ 167 h 251"/>
                <a:gd name="T64" fmla="*/ 283 w 281"/>
                <a:gd name="T65" fmla="*/ 143 h 251"/>
                <a:gd name="T66" fmla="*/ 289 w 281"/>
                <a:gd name="T67" fmla="*/ 121 h 251"/>
                <a:gd name="T68" fmla="*/ 277 w 281"/>
                <a:gd name="T69" fmla="*/ 121 h 251"/>
                <a:gd name="T70" fmla="*/ 277 w 281"/>
                <a:gd name="T71" fmla="*/ 129 h 251"/>
                <a:gd name="T72" fmla="*/ 259 w 281"/>
                <a:gd name="T73" fmla="*/ 121 h 251"/>
                <a:gd name="T74" fmla="*/ 259 w 281"/>
                <a:gd name="T75" fmla="*/ 106 h 251"/>
                <a:gd name="T76" fmla="*/ 265 w 281"/>
                <a:gd name="T77" fmla="*/ 90 h 251"/>
                <a:gd name="T78" fmla="*/ 277 w 281"/>
                <a:gd name="T79" fmla="*/ 98 h 251"/>
                <a:gd name="T80" fmla="*/ 277 w 281"/>
                <a:gd name="T81" fmla="*/ 69 h 251"/>
                <a:gd name="T82" fmla="*/ 277 w 281"/>
                <a:gd name="T83" fmla="*/ 46 h 251"/>
                <a:gd name="T84" fmla="*/ 271 w 281"/>
                <a:gd name="T85" fmla="*/ 23 h 251"/>
                <a:gd name="T86" fmla="*/ 271 w 281"/>
                <a:gd name="T87" fmla="*/ 8 h 251"/>
                <a:gd name="T88" fmla="*/ 252 w 281"/>
                <a:gd name="T89" fmla="*/ 8 h 251"/>
                <a:gd name="T90" fmla="*/ 233 w 281"/>
                <a:gd name="T91" fmla="*/ 0 h 251"/>
                <a:gd name="T92" fmla="*/ 233 w 281"/>
                <a:gd name="T93" fmla="*/ 0 h 251"/>
                <a:gd name="T94" fmla="*/ 209 w 281"/>
                <a:gd name="T95" fmla="*/ 23 h 251"/>
                <a:gd name="T96" fmla="*/ 191 w 281"/>
                <a:gd name="T97" fmla="*/ 38 h 251"/>
                <a:gd name="T98" fmla="*/ 177 w 281"/>
                <a:gd name="T99" fmla="*/ 61 h 251"/>
                <a:gd name="T100" fmla="*/ 171 w 281"/>
                <a:gd name="T101" fmla="*/ 69 h 251"/>
                <a:gd name="T102" fmla="*/ 159 w 281"/>
                <a:gd name="T103" fmla="*/ 90 h 251"/>
                <a:gd name="T104" fmla="*/ 136 w 281"/>
                <a:gd name="T105" fmla="*/ 83 h 251"/>
                <a:gd name="T106" fmla="*/ 118 w 281"/>
                <a:gd name="T107" fmla="*/ 83 h 251"/>
                <a:gd name="T108" fmla="*/ 112 w 281"/>
                <a:gd name="T109" fmla="*/ 98 h 251"/>
                <a:gd name="T110" fmla="*/ 98 w 281"/>
                <a:gd name="T111" fmla="*/ 113 h 251"/>
                <a:gd name="T112" fmla="*/ 80 w 281"/>
                <a:gd name="T113" fmla="*/ 121 h 251"/>
                <a:gd name="T114" fmla="*/ 74 w 281"/>
                <a:gd name="T115" fmla="*/ 113 h 251"/>
                <a:gd name="T116" fmla="*/ 80 w 281"/>
                <a:gd name="T117" fmla="*/ 90 h 251"/>
                <a:gd name="T118" fmla="*/ 68 w 281"/>
                <a:gd name="T119" fmla="*/ 69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259" name="Freeform 4311"/>
            <p:cNvSpPr>
              <a:spLocks/>
            </p:cNvSpPr>
            <p:nvPr/>
          </p:nvSpPr>
          <p:spPr bwMode="auto">
            <a:xfrm>
              <a:off x="2988" y="3258"/>
              <a:ext cx="43" cy="40"/>
            </a:xfrm>
            <a:custGeom>
              <a:avLst/>
              <a:gdLst>
                <a:gd name="T0" fmla="*/ 18 w 42"/>
                <a:gd name="T1" fmla="*/ 0 h 36"/>
                <a:gd name="T2" fmla="*/ 0 w 42"/>
                <a:gd name="T3" fmla="*/ 22 h 36"/>
                <a:gd name="T4" fmla="*/ 12 w 42"/>
                <a:gd name="T5" fmla="*/ 44 h 36"/>
                <a:gd name="T6" fmla="*/ 18 w 42"/>
                <a:gd name="T7" fmla="*/ 37 h 36"/>
                <a:gd name="T8" fmla="*/ 38 w 42"/>
                <a:gd name="T9" fmla="*/ 22 h 36"/>
                <a:gd name="T10" fmla="*/ 44 w 42"/>
                <a:gd name="T11" fmla="*/ 8 h 36"/>
                <a:gd name="T12" fmla="*/ 26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260" name="Freeform 4312"/>
            <p:cNvSpPr>
              <a:spLocks/>
            </p:cNvSpPr>
            <p:nvPr/>
          </p:nvSpPr>
          <p:spPr bwMode="auto">
            <a:xfrm>
              <a:off x="2777" y="3124"/>
              <a:ext cx="5" cy="7"/>
            </a:xfrm>
            <a:custGeom>
              <a:avLst/>
              <a:gdLst>
                <a:gd name="T0" fmla="*/ 4 w 6"/>
                <a:gd name="T1" fmla="*/ 8 h 6"/>
                <a:gd name="T2" fmla="*/ 0 w 6"/>
                <a:gd name="T3" fmla="*/ 8 h 6"/>
                <a:gd name="T4" fmla="*/ 0 w 6"/>
                <a:gd name="T5" fmla="*/ 0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1" name="Freeform 4313"/>
            <p:cNvSpPr>
              <a:spLocks/>
            </p:cNvSpPr>
            <p:nvPr/>
          </p:nvSpPr>
          <p:spPr bwMode="auto">
            <a:xfrm>
              <a:off x="3062" y="3190"/>
              <a:ext cx="16" cy="34"/>
            </a:xfrm>
            <a:custGeom>
              <a:avLst/>
              <a:gdLst>
                <a:gd name="T0" fmla="*/ 4 w 18"/>
                <a:gd name="T1" fmla="*/ 0 h 30"/>
                <a:gd name="T2" fmla="*/ 0 w 18"/>
                <a:gd name="T3" fmla="*/ 16 h 30"/>
                <a:gd name="T4" fmla="*/ 0 w 18"/>
                <a:gd name="T5" fmla="*/ 31 h 30"/>
                <a:gd name="T6" fmla="*/ 14 w 18"/>
                <a:gd name="T7" fmla="*/ 39 h 30"/>
                <a:gd name="T8" fmla="*/ 14 w 18"/>
                <a:gd name="T9" fmla="*/ 31 h 30"/>
                <a:gd name="T10" fmla="*/ 14 w 18"/>
                <a:gd name="T11" fmla="*/ 8 h 30"/>
                <a:gd name="T12" fmla="*/ 4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2" name="Freeform 4314"/>
            <p:cNvSpPr>
              <a:spLocks/>
            </p:cNvSpPr>
            <p:nvPr/>
          </p:nvSpPr>
          <p:spPr bwMode="auto">
            <a:xfrm>
              <a:off x="2734" y="2746"/>
              <a:ext cx="219" cy="270"/>
            </a:xfrm>
            <a:custGeom>
              <a:avLst/>
              <a:gdLst>
                <a:gd name="T0" fmla="*/ 222 w 216"/>
                <a:gd name="T1" fmla="*/ 175 h 239"/>
                <a:gd name="T2" fmla="*/ 204 w 216"/>
                <a:gd name="T3" fmla="*/ 175 h 239"/>
                <a:gd name="T4" fmla="*/ 186 w 216"/>
                <a:gd name="T5" fmla="*/ 183 h 239"/>
                <a:gd name="T6" fmla="*/ 186 w 216"/>
                <a:gd name="T7" fmla="*/ 198 h 239"/>
                <a:gd name="T8" fmla="*/ 186 w 216"/>
                <a:gd name="T9" fmla="*/ 236 h 239"/>
                <a:gd name="T10" fmla="*/ 178 w 216"/>
                <a:gd name="T11" fmla="*/ 259 h 239"/>
                <a:gd name="T12" fmla="*/ 210 w 216"/>
                <a:gd name="T13" fmla="*/ 297 h 239"/>
                <a:gd name="T14" fmla="*/ 154 w 216"/>
                <a:gd name="T15" fmla="*/ 305 h 239"/>
                <a:gd name="T16" fmla="*/ 136 w 216"/>
                <a:gd name="T17" fmla="*/ 297 h 239"/>
                <a:gd name="T18" fmla="*/ 118 w 216"/>
                <a:gd name="T19" fmla="*/ 297 h 239"/>
                <a:gd name="T20" fmla="*/ 118 w 216"/>
                <a:gd name="T21" fmla="*/ 289 h 239"/>
                <a:gd name="T22" fmla="*/ 92 w 216"/>
                <a:gd name="T23" fmla="*/ 289 h 239"/>
                <a:gd name="T24" fmla="*/ 74 w 216"/>
                <a:gd name="T25" fmla="*/ 289 h 239"/>
                <a:gd name="T26" fmla="*/ 30 w 216"/>
                <a:gd name="T27" fmla="*/ 289 h 239"/>
                <a:gd name="T28" fmla="*/ 18 w 216"/>
                <a:gd name="T29" fmla="*/ 282 h 239"/>
                <a:gd name="T30" fmla="*/ 0 w 216"/>
                <a:gd name="T31" fmla="*/ 289 h 239"/>
                <a:gd name="T32" fmla="*/ 0 w 216"/>
                <a:gd name="T33" fmla="*/ 267 h 239"/>
                <a:gd name="T34" fmla="*/ 0 w 216"/>
                <a:gd name="T35" fmla="*/ 244 h 239"/>
                <a:gd name="T36" fmla="*/ 18 w 216"/>
                <a:gd name="T37" fmla="*/ 183 h 239"/>
                <a:gd name="T38" fmla="*/ 24 w 216"/>
                <a:gd name="T39" fmla="*/ 167 h 239"/>
                <a:gd name="T40" fmla="*/ 38 w 216"/>
                <a:gd name="T41" fmla="*/ 151 h 239"/>
                <a:gd name="T42" fmla="*/ 30 w 216"/>
                <a:gd name="T43" fmla="*/ 114 h 239"/>
                <a:gd name="T44" fmla="*/ 30 w 216"/>
                <a:gd name="T45" fmla="*/ 98 h 239"/>
                <a:gd name="T46" fmla="*/ 24 w 216"/>
                <a:gd name="T47" fmla="*/ 76 h 239"/>
                <a:gd name="T48" fmla="*/ 30 w 216"/>
                <a:gd name="T49" fmla="*/ 60 h 239"/>
                <a:gd name="T50" fmla="*/ 18 w 216"/>
                <a:gd name="T51" fmla="*/ 31 h 239"/>
                <a:gd name="T52" fmla="*/ 12 w 216"/>
                <a:gd name="T53" fmla="*/ 8 h 239"/>
                <a:gd name="T54" fmla="*/ 24 w 216"/>
                <a:gd name="T55" fmla="*/ 0 h 239"/>
                <a:gd name="T56" fmla="*/ 44 w 216"/>
                <a:gd name="T57" fmla="*/ 0 h 239"/>
                <a:gd name="T58" fmla="*/ 56 w 216"/>
                <a:gd name="T59" fmla="*/ 0 h 239"/>
                <a:gd name="T60" fmla="*/ 74 w 216"/>
                <a:gd name="T61" fmla="*/ 0 h 239"/>
                <a:gd name="T62" fmla="*/ 86 w 216"/>
                <a:gd name="T63" fmla="*/ 0 h 239"/>
                <a:gd name="T64" fmla="*/ 104 w 216"/>
                <a:gd name="T65" fmla="*/ 46 h 239"/>
                <a:gd name="T66" fmla="*/ 118 w 216"/>
                <a:gd name="T67" fmla="*/ 52 h 239"/>
                <a:gd name="T68" fmla="*/ 136 w 216"/>
                <a:gd name="T69" fmla="*/ 52 h 239"/>
                <a:gd name="T70" fmla="*/ 142 w 216"/>
                <a:gd name="T71" fmla="*/ 31 h 239"/>
                <a:gd name="T72" fmla="*/ 160 w 216"/>
                <a:gd name="T73" fmla="*/ 31 h 239"/>
                <a:gd name="T74" fmla="*/ 160 w 216"/>
                <a:gd name="T75" fmla="*/ 31 h 239"/>
                <a:gd name="T76" fmla="*/ 186 w 216"/>
                <a:gd name="T77" fmla="*/ 38 h 239"/>
                <a:gd name="T78" fmla="*/ 186 w 216"/>
                <a:gd name="T79" fmla="*/ 98 h 239"/>
                <a:gd name="T80" fmla="*/ 192 w 216"/>
                <a:gd name="T81" fmla="*/ 121 h 239"/>
                <a:gd name="T82" fmla="*/ 192 w 216"/>
                <a:gd name="T83" fmla="*/ 129 h 239"/>
                <a:gd name="T84" fmla="*/ 222 w 216"/>
                <a:gd name="T85" fmla="*/ 121 h 239"/>
                <a:gd name="T86" fmla="*/ 222 w 216"/>
                <a:gd name="T87" fmla="*/ 151 h 239"/>
                <a:gd name="T88" fmla="*/ 222 w 216"/>
                <a:gd name="T89" fmla="*/ 175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3" name="Freeform 4315"/>
            <p:cNvSpPr>
              <a:spLocks/>
            </p:cNvSpPr>
            <p:nvPr/>
          </p:nvSpPr>
          <p:spPr bwMode="auto">
            <a:xfrm>
              <a:off x="2741" y="2713"/>
              <a:ext cx="17" cy="33"/>
            </a:xfrm>
            <a:custGeom>
              <a:avLst/>
              <a:gdLst>
                <a:gd name="T0" fmla="*/ 0 w 18"/>
                <a:gd name="T1" fmla="*/ 36 h 30"/>
                <a:gd name="T2" fmla="*/ 0 w 18"/>
                <a:gd name="T3" fmla="*/ 14 h 30"/>
                <a:gd name="T4" fmla="*/ 10 w 18"/>
                <a:gd name="T5" fmla="*/ 0 h 30"/>
                <a:gd name="T6" fmla="*/ 16 w 18"/>
                <a:gd name="T7" fmla="*/ 8 h 30"/>
                <a:gd name="T8" fmla="*/ 10 w 18"/>
                <a:gd name="T9" fmla="*/ 14 h 30"/>
                <a:gd name="T10" fmla="*/ 6 w 18"/>
                <a:gd name="T11" fmla="*/ 29 h 30"/>
                <a:gd name="T12" fmla="*/ 0 w 18"/>
                <a:gd name="T13" fmla="*/ 36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4" name="Freeform 4316"/>
            <p:cNvSpPr>
              <a:spLocks/>
            </p:cNvSpPr>
            <p:nvPr/>
          </p:nvSpPr>
          <p:spPr bwMode="auto">
            <a:xfrm>
              <a:off x="1214" y="2496"/>
              <a:ext cx="690" cy="877"/>
            </a:xfrm>
            <a:custGeom>
              <a:avLst/>
              <a:gdLst>
                <a:gd name="T0" fmla="*/ 526 w 682"/>
                <a:gd name="T1" fmla="*/ 191 h 778"/>
                <a:gd name="T2" fmla="*/ 514 w 682"/>
                <a:gd name="T3" fmla="*/ 168 h 778"/>
                <a:gd name="T4" fmla="*/ 490 w 682"/>
                <a:gd name="T5" fmla="*/ 160 h 778"/>
                <a:gd name="T6" fmla="*/ 470 w 682"/>
                <a:gd name="T7" fmla="*/ 152 h 778"/>
                <a:gd name="T8" fmla="*/ 446 w 682"/>
                <a:gd name="T9" fmla="*/ 176 h 778"/>
                <a:gd name="T10" fmla="*/ 423 w 682"/>
                <a:gd name="T11" fmla="*/ 183 h 778"/>
                <a:gd name="T12" fmla="*/ 385 w 682"/>
                <a:gd name="T13" fmla="*/ 176 h 778"/>
                <a:gd name="T14" fmla="*/ 417 w 682"/>
                <a:gd name="T15" fmla="*/ 114 h 778"/>
                <a:gd name="T16" fmla="*/ 405 w 682"/>
                <a:gd name="T17" fmla="*/ 30 h 778"/>
                <a:gd name="T18" fmla="*/ 399 w 682"/>
                <a:gd name="T19" fmla="*/ 30 h 778"/>
                <a:gd name="T20" fmla="*/ 355 w 682"/>
                <a:gd name="T21" fmla="*/ 77 h 778"/>
                <a:gd name="T22" fmla="*/ 319 w 682"/>
                <a:gd name="T23" fmla="*/ 83 h 778"/>
                <a:gd name="T24" fmla="*/ 263 w 682"/>
                <a:gd name="T25" fmla="*/ 99 h 778"/>
                <a:gd name="T26" fmla="*/ 245 w 682"/>
                <a:gd name="T27" fmla="*/ 16 h 778"/>
                <a:gd name="T28" fmla="*/ 227 w 682"/>
                <a:gd name="T29" fmla="*/ 16 h 778"/>
                <a:gd name="T30" fmla="*/ 177 w 682"/>
                <a:gd name="T31" fmla="*/ 30 h 778"/>
                <a:gd name="T32" fmla="*/ 183 w 682"/>
                <a:gd name="T33" fmla="*/ 69 h 778"/>
                <a:gd name="T34" fmla="*/ 147 w 682"/>
                <a:gd name="T35" fmla="*/ 107 h 778"/>
                <a:gd name="T36" fmla="*/ 109 w 682"/>
                <a:gd name="T37" fmla="*/ 77 h 778"/>
                <a:gd name="T38" fmla="*/ 68 w 682"/>
                <a:gd name="T39" fmla="*/ 91 h 778"/>
                <a:gd name="T40" fmla="*/ 62 w 682"/>
                <a:gd name="T41" fmla="*/ 114 h 778"/>
                <a:gd name="T42" fmla="*/ 62 w 682"/>
                <a:gd name="T43" fmla="*/ 237 h 778"/>
                <a:gd name="T44" fmla="*/ 12 w 682"/>
                <a:gd name="T45" fmla="*/ 282 h 778"/>
                <a:gd name="T46" fmla="*/ 12 w 682"/>
                <a:gd name="T47" fmla="*/ 357 h 778"/>
                <a:gd name="T48" fmla="*/ 42 w 682"/>
                <a:gd name="T49" fmla="*/ 388 h 778"/>
                <a:gd name="T50" fmla="*/ 80 w 682"/>
                <a:gd name="T51" fmla="*/ 410 h 778"/>
                <a:gd name="T52" fmla="*/ 141 w 682"/>
                <a:gd name="T53" fmla="*/ 380 h 778"/>
                <a:gd name="T54" fmla="*/ 183 w 682"/>
                <a:gd name="T55" fmla="*/ 449 h 778"/>
                <a:gd name="T56" fmla="*/ 245 w 682"/>
                <a:gd name="T57" fmla="*/ 487 h 778"/>
                <a:gd name="T58" fmla="*/ 257 w 682"/>
                <a:gd name="T59" fmla="*/ 540 h 778"/>
                <a:gd name="T60" fmla="*/ 299 w 682"/>
                <a:gd name="T61" fmla="*/ 586 h 778"/>
                <a:gd name="T62" fmla="*/ 299 w 682"/>
                <a:gd name="T63" fmla="*/ 639 h 778"/>
                <a:gd name="T64" fmla="*/ 331 w 682"/>
                <a:gd name="T65" fmla="*/ 692 h 778"/>
                <a:gd name="T66" fmla="*/ 361 w 682"/>
                <a:gd name="T67" fmla="*/ 738 h 778"/>
                <a:gd name="T68" fmla="*/ 379 w 682"/>
                <a:gd name="T69" fmla="*/ 782 h 778"/>
                <a:gd name="T70" fmla="*/ 331 w 682"/>
                <a:gd name="T71" fmla="*/ 897 h 778"/>
                <a:gd name="T72" fmla="*/ 367 w 682"/>
                <a:gd name="T73" fmla="*/ 912 h 778"/>
                <a:gd name="T74" fmla="*/ 411 w 682"/>
                <a:gd name="T75" fmla="*/ 966 h 778"/>
                <a:gd name="T76" fmla="*/ 429 w 682"/>
                <a:gd name="T77" fmla="*/ 936 h 778"/>
                <a:gd name="T78" fmla="*/ 440 w 682"/>
                <a:gd name="T79" fmla="*/ 897 h 778"/>
                <a:gd name="T80" fmla="*/ 435 w 682"/>
                <a:gd name="T81" fmla="*/ 942 h 778"/>
                <a:gd name="T82" fmla="*/ 464 w 682"/>
                <a:gd name="T83" fmla="*/ 882 h 778"/>
                <a:gd name="T84" fmla="*/ 477 w 682"/>
                <a:gd name="T85" fmla="*/ 806 h 778"/>
                <a:gd name="T86" fmla="*/ 470 w 682"/>
                <a:gd name="T87" fmla="*/ 777 h 778"/>
                <a:gd name="T88" fmla="*/ 538 w 682"/>
                <a:gd name="T89" fmla="*/ 723 h 778"/>
                <a:gd name="T90" fmla="*/ 563 w 682"/>
                <a:gd name="T91" fmla="*/ 708 h 778"/>
                <a:gd name="T92" fmla="*/ 600 w 682"/>
                <a:gd name="T93" fmla="*/ 685 h 778"/>
                <a:gd name="T94" fmla="*/ 624 w 682"/>
                <a:gd name="T95" fmla="*/ 586 h 778"/>
                <a:gd name="T96" fmla="*/ 630 w 682"/>
                <a:gd name="T97" fmla="*/ 487 h 778"/>
                <a:gd name="T98" fmla="*/ 636 w 682"/>
                <a:gd name="T99" fmla="*/ 463 h 778"/>
                <a:gd name="T100" fmla="*/ 662 w 682"/>
                <a:gd name="T101" fmla="*/ 410 h 778"/>
                <a:gd name="T102" fmla="*/ 698 w 682"/>
                <a:gd name="T103" fmla="*/ 312 h 778"/>
                <a:gd name="T104" fmla="*/ 656 w 682"/>
                <a:gd name="T105" fmla="*/ 251 h 778"/>
                <a:gd name="T106" fmla="*/ 576 w 682"/>
                <a:gd name="T107" fmla="*/ 206 h 778"/>
                <a:gd name="T108" fmla="*/ 532 w 682"/>
                <a:gd name="T109" fmla="*/ 191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5" name="Freeform 4317"/>
            <p:cNvSpPr>
              <a:spLocks/>
            </p:cNvSpPr>
            <p:nvPr/>
          </p:nvSpPr>
          <p:spPr bwMode="auto">
            <a:xfrm>
              <a:off x="1619" y="2618"/>
              <a:ext cx="42" cy="34"/>
            </a:xfrm>
            <a:custGeom>
              <a:avLst/>
              <a:gdLst>
                <a:gd name="T0" fmla="*/ 26 w 41"/>
                <a:gd name="T1" fmla="*/ 39 h 30"/>
                <a:gd name="T2" fmla="*/ 18 w 41"/>
                <a:gd name="T3" fmla="*/ 39 h 30"/>
                <a:gd name="T4" fmla="*/ 12 w 41"/>
                <a:gd name="T5" fmla="*/ 39 h 30"/>
                <a:gd name="T6" fmla="*/ 6 w 41"/>
                <a:gd name="T7" fmla="*/ 39 h 30"/>
                <a:gd name="T8" fmla="*/ 0 w 41"/>
                <a:gd name="T9" fmla="*/ 23 h 30"/>
                <a:gd name="T10" fmla="*/ 6 w 41"/>
                <a:gd name="T11" fmla="*/ 23 h 30"/>
                <a:gd name="T12" fmla="*/ 0 w 41"/>
                <a:gd name="T13" fmla="*/ 8 h 30"/>
                <a:gd name="T14" fmla="*/ 6 w 41"/>
                <a:gd name="T15" fmla="*/ 0 h 30"/>
                <a:gd name="T16" fmla="*/ 43 w 41"/>
                <a:gd name="T17" fmla="*/ 0 h 30"/>
                <a:gd name="T18" fmla="*/ 37 w 41"/>
                <a:gd name="T19" fmla="*/ 23 h 30"/>
                <a:gd name="T20" fmla="*/ 37 w 41"/>
                <a:gd name="T21" fmla="*/ 31 h 30"/>
                <a:gd name="T22" fmla="*/ 31 w 41"/>
                <a:gd name="T23" fmla="*/ 31 h 30"/>
                <a:gd name="T24" fmla="*/ 31 w 41"/>
                <a:gd name="T25" fmla="*/ 31 h 30"/>
                <a:gd name="T26" fmla="*/ 26 w 41"/>
                <a:gd name="T27" fmla="*/ 39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6" name="Freeform 4318"/>
            <p:cNvSpPr>
              <a:spLocks/>
            </p:cNvSpPr>
            <p:nvPr/>
          </p:nvSpPr>
          <p:spPr bwMode="auto">
            <a:xfrm>
              <a:off x="2691" y="2557"/>
              <a:ext cx="37" cy="34"/>
            </a:xfrm>
            <a:custGeom>
              <a:avLst/>
              <a:gdLst>
                <a:gd name="T0" fmla="*/ 6 w 36"/>
                <a:gd name="T1" fmla="*/ 39 h 30"/>
                <a:gd name="T2" fmla="*/ 0 w 36"/>
                <a:gd name="T3" fmla="*/ 31 h 30"/>
                <a:gd name="T4" fmla="*/ 6 w 36"/>
                <a:gd name="T5" fmla="*/ 23 h 30"/>
                <a:gd name="T6" fmla="*/ 6 w 36"/>
                <a:gd name="T7" fmla="*/ 0 h 30"/>
                <a:gd name="T8" fmla="*/ 26 w 36"/>
                <a:gd name="T9" fmla="*/ 8 h 30"/>
                <a:gd name="T10" fmla="*/ 38 w 36"/>
                <a:gd name="T11" fmla="*/ 8 h 30"/>
                <a:gd name="T12" fmla="*/ 38 w 36"/>
                <a:gd name="T13" fmla="*/ 39 h 30"/>
                <a:gd name="T14" fmla="*/ 6 w 36"/>
                <a:gd name="T15" fmla="*/ 39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7" name="Freeform 4319"/>
            <p:cNvSpPr>
              <a:spLocks/>
            </p:cNvSpPr>
            <p:nvPr/>
          </p:nvSpPr>
          <p:spPr bwMode="auto">
            <a:xfrm>
              <a:off x="2673" y="2530"/>
              <a:ext cx="12" cy="7"/>
            </a:xfrm>
            <a:custGeom>
              <a:avLst/>
              <a:gdLst>
                <a:gd name="T0" fmla="*/ 12 w 12"/>
                <a:gd name="T1" fmla="*/ 0 h 6"/>
                <a:gd name="T2" fmla="*/ 6 w 12"/>
                <a:gd name="T3" fmla="*/ 0 h 6"/>
                <a:gd name="T4" fmla="*/ 0 w 12"/>
                <a:gd name="T5" fmla="*/ 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8" name="Freeform 4320"/>
            <p:cNvSpPr>
              <a:spLocks/>
            </p:cNvSpPr>
            <p:nvPr/>
          </p:nvSpPr>
          <p:spPr bwMode="auto">
            <a:xfrm>
              <a:off x="2679" y="2564"/>
              <a:ext cx="103" cy="135"/>
            </a:xfrm>
            <a:custGeom>
              <a:avLst/>
              <a:gdLst>
                <a:gd name="T0" fmla="*/ 18 w 102"/>
                <a:gd name="T1" fmla="*/ 30 h 120"/>
                <a:gd name="T2" fmla="*/ 18 w 102"/>
                <a:gd name="T3" fmla="*/ 38 h 120"/>
                <a:gd name="T4" fmla="*/ 12 w 102"/>
                <a:gd name="T5" fmla="*/ 38 h 120"/>
                <a:gd name="T6" fmla="*/ 24 w 102"/>
                <a:gd name="T7" fmla="*/ 53 h 120"/>
                <a:gd name="T8" fmla="*/ 12 w 102"/>
                <a:gd name="T9" fmla="*/ 53 h 120"/>
                <a:gd name="T10" fmla="*/ 6 w 102"/>
                <a:gd name="T11" fmla="*/ 77 h 120"/>
                <a:gd name="T12" fmla="*/ 0 w 102"/>
                <a:gd name="T13" fmla="*/ 77 h 120"/>
                <a:gd name="T14" fmla="*/ 12 w 102"/>
                <a:gd name="T15" fmla="*/ 91 h 120"/>
                <a:gd name="T16" fmla="*/ 12 w 102"/>
                <a:gd name="T17" fmla="*/ 99 h 120"/>
                <a:gd name="T18" fmla="*/ 6 w 102"/>
                <a:gd name="T19" fmla="*/ 91 h 120"/>
                <a:gd name="T20" fmla="*/ 12 w 102"/>
                <a:gd name="T21" fmla="*/ 107 h 120"/>
                <a:gd name="T22" fmla="*/ 12 w 102"/>
                <a:gd name="T23" fmla="*/ 107 h 120"/>
                <a:gd name="T24" fmla="*/ 24 w 102"/>
                <a:gd name="T25" fmla="*/ 122 h 120"/>
                <a:gd name="T26" fmla="*/ 18 w 102"/>
                <a:gd name="T27" fmla="*/ 122 h 120"/>
                <a:gd name="T28" fmla="*/ 30 w 102"/>
                <a:gd name="T29" fmla="*/ 137 h 120"/>
                <a:gd name="T30" fmla="*/ 42 w 102"/>
                <a:gd name="T31" fmla="*/ 152 h 120"/>
                <a:gd name="T32" fmla="*/ 48 w 102"/>
                <a:gd name="T33" fmla="*/ 144 h 120"/>
                <a:gd name="T34" fmla="*/ 56 w 102"/>
                <a:gd name="T35" fmla="*/ 144 h 120"/>
                <a:gd name="T36" fmla="*/ 62 w 102"/>
                <a:gd name="T37" fmla="*/ 144 h 120"/>
                <a:gd name="T38" fmla="*/ 56 w 102"/>
                <a:gd name="T39" fmla="*/ 129 h 120"/>
                <a:gd name="T40" fmla="*/ 56 w 102"/>
                <a:gd name="T41" fmla="*/ 129 h 120"/>
                <a:gd name="T42" fmla="*/ 56 w 102"/>
                <a:gd name="T43" fmla="*/ 122 h 120"/>
                <a:gd name="T44" fmla="*/ 68 w 102"/>
                <a:gd name="T45" fmla="*/ 114 h 120"/>
                <a:gd name="T46" fmla="*/ 68 w 102"/>
                <a:gd name="T47" fmla="*/ 99 h 120"/>
                <a:gd name="T48" fmla="*/ 80 w 102"/>
                <a:gd name="T49" fmla="*/ 114 h 120"/>
                <a:gd name="T50" fmla="*/ 92 w 102"/>
                <a:gd name="T51" fmla="*/ 114 h 120"/>
                <a:gd name="T52" fmla="*/ 92 w 102"/>
                <a:gd name="T53" fmla="*/ 114 h 120"/>
                <a:gd name="T54" fmla="*/ 98 w 102"/>
                <a:gd name="T55" fmla="*/ 114 h 120"/>
                <a:gd name="T56" fmla="*/ 104 w 102"/>
                <a:gd name="T57" fmla="*/ 77 h 120"/>
                <a:gd name="T58" fmla="*/ 92 w 102"/>
                <a:gd name="T59" fmla="*/ 53 h 120"/>
                <a:gd name="T60" fmla="*/ 104 w 102"/>
                <a:gd name="T61" fmla="*/ 38 h 120"/>
                <a:gd name="T62" fmla="*/ 104 w 102"/>
                <a:gd name="T63" fmla="*/ 23 h 120"/>
                <a:gd name="T64" fmla="*/ 80 w 102"/>
                <a:gd name="T65" fmla="*/ 23 h 120"/>
                <a:gd name="T66" fmla="*/ 86 w 102"/>
                <a:gd name="T67" fmla="*/ 0 h 120"/>
                <a:gd name="T68" fmla="*/ 48 w 102"/>
                <a:gd name="T69" fmla="*/ 0 h 120"/>
                <a:gd name="T70" fmla="*/ 48 w 102"/>
                <a:gd name="T71" fmla="*/ 30 h 120"/>
                <a:gd name="T72" fmla="*/ 18 w 102"/>
                <a:gd name="T73" fmla="*/ 30 h 120"/>
                <a:gd name="T74" fmla="*/ 18 w 102"/>
                <a:gd name="T75" fmla="*/ 30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9" name="Freeform 4321"/>
            <p:cNvSpPr>
              <a:spLocks/>
            </p:cNvSpPr>
            <p:nvPr/>
          </p:nvSpPr>
          <p:spPr bwMode="auto">
            <a:xfrm>
              <a:off x="1431" y="3049"/>
              <a:ext cx="151" cy="182"/>
            </a:xfrm>
            <a:custGeom>
              <a:avLst/>
              <a:gdLst>
                <a:gd name="T0" fmla="*/ 12 w 150"/>
                <a:gd name="T1" fmla="*/ 16 h 161"/>
                <a:gd name="T2" fmla="*/ 6 w 150"/>
                <a:gd name="T3" fmla="*/ 46 h 161"/>
                <a:gd name="T4" fmla="*/ 0 w 150"/>
                <a:gd name="T5" fmla="*/ 69 h 161"/>
                <a:gd name="T6" fmla="*/ 18 w 150"/>
                <a:gd name="T7" fmla="*/ 92 h 161"/>
                <a:gd name="T8" fmla="*/ 36 w 150"/>
                <a:gd name="T9" fmla="*/ 115 h 161"/>
                <a:gd name="T10" fmla="*/ 48 w 150"/>
                <a:gd name="T11" fmla="*/ 123 h 161"/>
                <a:gd name="T12" fmla="*/ 66 w 150"/>
                <a:gd name="T13" fmla="*/ 130 h 161"/>
                <a:gd name="T14" fmla="*/ 80 w 150"/>
                <a:gd name="T15" fmla="*/ 138 h 161"/>
                <a:gd name="T16" fmla="*/ 98 w 150"/>
                <a:gd name="T17" fmla="*/ 154 h 161"/>
                <a:gd name="T18" fmla="*/ 92 w 150"/>
                <a:gd name="T19" fmla="*/ 175 h 161"/>
                <a:gd name="T20" fmla="*/ 86 w 150"/>
                <a:gd name="T21" fmla="*/ 198 h 161"/>
                <a:gd name="T22" fmla="*/ 104 w 150"/>
                <a:gd name="T23" fmla="*/ 206 h 161"/>
                <a:gd name="T24" fmla="*/ 122 w 150"/>
                <a:gd name="T25" fmla="*/ 206 h 161"/>
                <a:gd name="T26" fmla="*/ 134 w 150"/>
                <a:gd name="T27" fmla="*/ 198 h 161"/>
                <a:gd name="T28" fmla="*/ 152 w 150"/>
                <a:gd name="T29" fmla="*/ 175 h 161"/>
                <a:gd name="T30" fmla="*/ 146 w 150"/>
                <a:gd name="T31" fmla="*/ 154 h 161"/>
                <a:gd name="T32" fmla="*/ 146 w 150"/>
                <a:gd name="T33" fmla="*/ 138 h 161"/>
                <a:gd name="T34" fmla="*/ 152 w 150"/>
                <a:gd name="T35" fmla="*/ 115 h 161"/>
                <a:gd name="T36" fmla="*/ 140 w 150"/>
                <a:gd name="T37" fmla="*/ 115 h 161"/>
                <a:gd name="T38" fmla="*/ 134 w 150"/>
                <a:gd name="T39" fmla="*/ 115 h 161"/>
                <a:gd name="T40" fmla="*/ 128 w 150"/>
                <a:gd name="T41" fmla="*/ 92 h 161"/>
                <a:gd name="T42" fmla="*/ 122 w 150"/>
                <a:gd name="T43" fmla="*/ 69 h 161"/>
                <a:gd name="T44" fmla="*/ 110 w 150"/>
                <a:gd name="T45" fmla="*/ 69 h 161"/>
                <a:gd name="T46" fmla="*/ 80 w 150"/>
                <a:gd name="T47" fmla="*/ 69 h 161"/>
                <a:gd name="T48" fmla="*/ 80 w 150"/>
                <a:gd name="T49" fmla="*/ 31 h 161"/>
                <a:gd name="T50" fmla="*/ 72 w 150"/>
                <a:gd name="T51" fmla="*/ 16 h 161"/>
                <a:gd name="T52" fmla="*/ 72 w 150"/>
                <a:gd name="T53" fmla="*/ 16 h 161"/>
                <a:gd name="T54" fmla="*/ 60 w 150"/>
                <a:gd name="T55" fmla="*/ 0 h 161"/>
                <a:gd name="T56" fmla="*/ 12 w 150"/>
                <a:gd name="T57" fmla="*/ 8 h 161"/>
                <a:gd name="T58" fmla="*/ 12 w 150"/>
                <a:gd name="T59" fmla="*/ 16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0" name="Rectangle 4322"/>
            <p:cNvSpPr>
              <a:spLocks noChangeArrowheads="1"/>
            </p:cNvSpPr>
            <p:nvPr/>
          </p:nvSpPr>
          <p:spPr bwMode="auto">
            <a:xfrm>
              <a:off x="2643" y="2604"/>
              <a:ext cx="0" cy="7"/>
            </a:xfrm>
            <a:prstGeom prst="rect">
              <a:avLst/>
            </a:prstGeom>
            <a:solidFill>
              <a:srgbClr val="239FB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271" name="Rectangle 4323"/>
            <p:cNvSpPr>
              <a:spLocks noChangeArrowheads="1"/>
            </p:cNvSpPr>
            <p:nvPr/>
          </p:nvSpPr>
          <p:spPr bwMode="auto">
            <a:xfrm>
              <a:off x="2655" y="2577"/>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272" name="Freeform 4324"/>
            <p:cNvSpPr>
              <a:spLocks/>
            </p:cNvSpPr>
            <p:nvPr/>
          </p:nvSpPr>
          <p:spPr bwMode="auto">
            <a:xfrm>
              <a:off x="3049" y="2638"/>
              <a:ext cx="194" cy="236"/>
            </a:xfrm>
            <a:custGeom>
              <a:avLst/>
              <a:gdLst>
                <a:gd name="T0" fmla="*/ 148 w 192"/>
                <a:gd name="T1" fmla="*/ 53 h 209"/>
                <a:gd name="T2" fmla="*/ 148 w 192"/>
                <a:gd name="T3" fmla="*/ 46 h 209"/>
                <a:gd name="T4" fmla="*/ 128 w 192"/>
                <a:gd name="T5" fmla="*/ 38 h 209"/>
                <a:gd name="T6" fmla="*/ 116 w 192"/>
                <a:gd name="T7" fmla="*/ 23 h 209"/>
                <a:gd name="T8" fmla="*/ 80 w 192"/>
                <a:gd name="T9" fmla="*/ 0 h 209"/>
                <a:gd name="T10" fmla="*/ 68 w 192"/>
                <a:gd name="T11" fmla="*/ 0 h 209"/>
                <a:gd name="T12" fmla="*/ 50 w 192"/>
                <a:gd name="T13" fmla="*/ 0 h 209"/>
                <a:gd name="T14" fmla="*/ 36 w 192"/>
                <a:gd name="T15" fmla="*/ 0 h 209"/>
                <a:gd name="T16" fmla="*/ 18 w 192"/>
                <a:gd name="T17" fmla="*/ 0 h 209"/>
                <a:gd name="T18" fmla="*/ 24 w 192"/>
                <a:gd name="T19" fmla="*/ 30 h 209"/>
                <a:gd name="T20" fmla="*/ 18 w 192"/>
                <a:gd name="T21" fmla="*/ 30 h 209"/>
                <a:gd name="T22" fmla="*/ 18 w 192"/>
                <a:gd name="T23" fmla="*/ 46 h 209"/>
                <a:gd name="T24" fmla="*/ 24 w 192"/>
                <a:gd name="T25" fmla="*/ 53 h 209"/>
                <a:gd name="T26" fmla="*/ 12 w 192"/>
                <a:gd name="T27" fmla="*/ 69 h 209"/>
                <a:gd name="T28" fmla="*/ 6 w 192"/>
                <a:gd name="T29" fmla="*/ 85 h 209"/>
                <a:gd name="T30" fmla="*/ 0 w 192"/>
                <a:gd name="T31" fmla="*/ 85 h 209"/>
                <a:gd name="T32" fmla="*/ 0 w 192"/>
                <a:gd name="T33" fmla="*/ 122 h 209"/>
                <a:gd name="T34" fmla="*/ 6 w 192"/>
                <a:gd name="T35" fmla="*/ 146 h 209"/>
                <a:gd name="T36" fmla="*/ 12 w 192"/>
                <a:gd name="T37" fmla="*/ 160 h 209"/>
                <a:gd name="T38" fmla="*/ 24 w 192"/>
                <a:gd name="T39" fmla="*/ 182 h 209"/>
                <a:gd name="T40" fmla="*/ 24 w 192"/>
                <a:gd name="T41" fmla="*/ 182 h 209"/>
                <a:gd name="T42" fmla="*/ 42 w 192"/>
                <a:gd name="T43" fmla="*/ 198 h 209"/>
                <a:gd name="T44" fmla="*/ 62 w 192"/>
                <a:gd name="T45" fmla="*/ 213 h 209"/>
                <a:gd name="T46" fmla="*/ 80 w 192"/>
                <a:gd name="T47" fmla="*/ 213 h 209"/>
                <a:gd name="T48" fmla="*/ 86 w 192"/>
                <a:gd name="T49" fmla="*/ 220 h 209"/>
                <a:gd name="T50" fmla="*/ 92 w 192"/>
                <a:gd name="T51" fmla="*/ 244 h 209"/>
                <a:gd name="T52" fmla="*/ 98 w 192"/>
                <a:gd name="T53" fmla="*/ 266 h 209"/>
                <a:gd name="T54" fmla="*/ 104 w 192"/>
                <a:gd name="T55" fmla="*/ 266 h 209"/>
                <a:gd name="T56" fmla="*/ 116 w 192"/>
                <a:gd name="T57" fmla="*/ 266 h 209"/>
                <a:gd name="T58" fmla="*/ 134 w 192"/>
                <a:gd name="T59" fmla="*/ 266 h 209"/>
                <a:gd name="T60" fmla="*/ 148 w 192"/>
                <a:gd name="T61" fmla="*/ 259 h 209"/>
                <a:gd name="T62" fmla="*/ 160 w 192"/>
                <a:gd name="T63" fmla="*/ 259 h 209"/>
                <a:gd name="T64" fmla="*/ 178 w 192"/>
                <a:gd name="T65" fmla="*/ 251 h 209"/>
                <a:gd name="T66" fmla="*/ 196 w 192"/>
                <a:gd name="T67" fmla="*/ 236 h 209"/>
                <a:gd name="T68" fmla="*/ 184 w 192"/>
                <a:gd name="T69" fmla="*/ 220 h 209"/>
                <a:gd name="T70" fmla="*/ 178 w 192"/>
                <a:gd name="T71" fmla="*/ 198 h 209"/>
                <a:gd name="T72" fmla="*/ 178 w 192"/>
                <a:gd name="T73" fmla="*/ 175 h 209"/>
                <a:gd name="T74" fmla="*/ 178 w 192"/>
                <a:gd name="T75" fmla="*/ 168 h 209"/>
                <a:gd name="T76" fmla="*/ 178 w 192"/>
                <a:gd name="T77" fmla="*/ 146 h 209"/>
                <a:gd name="T78" fmla="*/ 166 w 192"/>
                <a:gd name="T79" fmla="*/ 122 h 209"/>
                <a:gd name="T80" fmla="*/ 178 w 192"/>
                <a:gd name="T81" fmla="*/ 91 h 209"/>
                <a:gd name="T82" fmla="*/ 148 w 192"/>
                <a:gd name="T83" fmla="*/ 53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3" name="Freeform 4325"/>
            <p:cNvSpPr>
              <a:spLocks/>
            </p:cNvSpPr>
            <p:nvPr/>
          </p:nvSpPr>
          <p:spPr bwMode="auto">
            <a:xfrm>
              <a:off x="3226" y="2746"/>
              <a:ext cx="6" cy="14"/>
            </a:xfrm>
            <a:custGeom>
              <a:avLst/>
              <a:gdLst>
                <a:gd name="T0" fmla="*/ 6 w 6"/>
                <a:gd name="T1" fmla="*/ 16 h 12"/>
                <a:gd name="T2" fmla="*/ 0 w 6"/>
                <a:gd name="T3" fmla="*/ 0 h 12"/>
                <a:gd name="T4" fmla="*/ 0 w 6"/>
                <a:gd name="T5" fmla="*/ 0 h 12"/>
                <a:gd name="T6" fmla="*/ 6 w 6"/>
                <a:gd name="T7" fmla="*/ 1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4" name="Freeform 4326"/>
            <p:cNvSpPr>
              <a:spLocks/>
            </p:cNvSpPr>
            <p:nvPr/>
          </p:nvSpPr>
          <p:spPr bwMode="auto">
            <a:xfrm>
              <a:off x="3055" y="2517"/>
              <a:ext cx="91" cy="128"/>
            </a:xfrm>
            <a:custGeom>
              <a:avLst/>
              <a:gdLst>
                <a:gd name="T0" fmla="*/ 86 w 90"/>
                <a:gd name="T1" fmla="*/ 22 h 114"/>
                <a:gd name="T2" fmla="*/ 74 w 90"/>
                <a:gd name="T3" fmla="*/ 0 h 114"/>
                <a:gd name="T4" fmla="*/ 68 w 90"/>
                <a:gd name="T5" fmla="*/ 15 h 114"/>
                <a:gd name="T6" fmla="*/ 50 w 90"/>
                <a:gd name="T7" fmla="*/ 15 h 114"/>
                <a:gd name="T8" fmla="*/ 36 w 90"/>
                <a:gd name="T9" fmla="*/ 15 h 114"/>
                <a:gd name="T10" fmla="*/ 36 w 90"/>
                <a:gd name="T11" fmla="*/ 15 h 114"/>
                <a:gd name="T12" fmla="*/ 24 w 90"/>
                <a:gd name="T13" fmla="*/ 15 h 114"/>
                <a:gd name="T14" fmla="*/ 18 w 90"/>
                <a:gd name="T15" fmla="*/ 22 h 114"/>
                <a:gd name="T16" fmla="*/ 18 w 90"/>
                <a:gd name="T17" fmla="*/ 45 h 114"/>
                <a:gd name="T18" fmla="*/ 30 w 90"/>
                <a:gd name="T19" fmla="*/ 53 h 114"/>
                <a:gd name="T20" fmla="*/ 18 w 90"/>
                <a:gd name="T21" fmla="*/ 68 h 114"/>
                <a:gd name="T22" fmla="*/ 6 w 90"/>
                <a:gd name="T23" fmla="*/ 83 h 114"/>
                <a:gd name="T24" fmla="*/ 0 w 90"/>
                <a:gd name="T25" fmla="*/ 144 h 114"/>
                <a:gd name="T26" fmla="*/ 0 w 90"/>
                <a:gd name="T27" fmla="*/ 144 h 114"/>
                <a:gd name="T28" fmla="*/ 12 w 90"/>
                <a:gd name="T29" fmla="*/ 136 h 114"/>
                <a:gd name="T30" fmla="*/ 30 w 90"/>
                <a:gd name="T31" fmla="*/ 136 h 114"/>
                <a:gd name="T32" fmla="*/ 42 w 90"/>
                <a:gd name="T33" fmla="*/ 136 h 114"/>
                <a:gd name="T34" fmla="*/ 62 w 90"/>
                <a:gd name="T35" fmla="*/ 136 h 114"/>
                <a:gd name="T36" fmla="*/ 74 w 90"/>
                <a:gd name="T37" fmla="*/ 136 h 114"/>
                <a:gd name="T38" fmla="*/ 74 w 90"/>
                <a:gd name="T39" fmla="*/ 106 h 114"/>
                <a:gd name="T40" fmla="*/ 86 w 90"/>
                <a:gd name="T41" fmla="*/ 83 h 114"/>
                <a:gd name="T42" fmla="*/ 92 w 90"/>
                <a:gd name="T43" fmla="*/ 61 h 114"/>
                <a:gd name="T44" fmla="*/ 92 w 90"/>
                <a:gd name="T45" fmla="*/ 38 h 114"/>
                <a:gd name="T46" fmla="*/ 86 w 90"/>
                <a:gd name="T47" fmla="*/ 22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5" name="Freeform 4327"/>
            <p:cNvSpPr>
              <a:spLocks/>
            </p:cNvSpPr>
            <p:nvPr/>
          </p:nvSpPr>
          <p:spPr bwMode="auto">
            <a:xfrm>
              <a:off x="2741" y="2496"/>
              <a:ext cx="344" cy="418"/>
            </a:xfrm>
            <a:custGeom>
              <a:avLst/>
              <a:gdLst>
                <a:gd name="T0" fmla="*/ 305 w 341"/>
                <a:gd name="T1" fmla="*/ 183 h 371"/>
                <a:gd name="T2" fmla="*/ 305 w 341"/>
                <a:gd name="T3" fmla="*/ 198 h 371"/>
                <a:gd name="T4" fmla="*/ 305 w 341"/>
                <a:gd name="T5" fmla="*/ 206 h 371"/>
                <a:gd name="T6" fmla="*/ 311 w 341"/>
                <a:gd name="T7" fmla="*/ 243 h 371"/>
                <a:gd name="T8" fmla="*/ 317 w 341"/>
                <a:gd name="T9" fmla="*/ 304 h 371"/>
                <a:gd name="T10" fmla="*/ 335 w 341"/>
                <a:gd name="T11" fmla="*/ 341 h 371"/>
                <a:gd name="T12" fmla="*/ 293 w 341"/>
                <a:gd name="T13" fmla="*/ 364 h 371"/>
                <a:gd name="T14" fmla="*/ 293 w 341"/>
                <a:gd name="T15" fmla="*/ 433 h 371"/>
                <a:gd name="T16" fmla="*/ 317 w 341"/>
                <a:gd name="T17" fmla="*/ 441 h 371"/>
                <a:gd name="T18" fmla="*/ 305 w 341"/>
                <a:gd name="T19" fmla="*/ 471 h 371"/>
                <a:gd name="T20" fmla="*/ 285 w 341"/>
                <a:gd name="T21" fmla="*/ 441 h 371"/>
                <a:gd name="T22" fmla="*/ 267 w 341"/>
                <a:gd name="T23" fmla="*/ 425 h 371"/>
                <a:gd name="T24" fmla="*/ 231 w 341"/>
                <a:gd name="T25" fmla="*/ 425 h 371"/>
                <a:gd name="T26" fmla="*/ 219 w 341"/>
                <a:gd name="T27" fmla="*/ 418 h 371"/>
                <a:gd name="T28" fmla="*/ 184 w 341"/>
                <a:gd name="T29" fmla="*/ 410 h 371"/>
                <a:gd name="T30" fmla="*/ 178 w 341"/>
                <a:gd name="T31" fmla="*/ 380 h 371"/>
                <a:gd name="T32" fmla="*/ 152 w 341"/>
                <a:gd name="T33" fmla="*/ 312 h 371"/>
                <a:gd name="T34" fmla="*/ 134 w 341"/>
                <a:gd name="T35" fmla="*/ 312 h 371"/>
                <a:gd name="T36" fmla="*/ 110 w 341"/>
                <a:gd name="T37" fmla="*/ 333 h 371"/>
                <a:gd name="T38" fmla="*/ 80 w 341"/>
                <a:gd name="T39" fmla="*/ 282 h 371"/>
                <a:gd name="T40" fmla="*/ 48 w 341"/>
                <a:gd name="T41" fmla="*/ 282 h 371"/>
                <a:gd name="T42" fmla="*/ 18 w 341"/>
                <a:gd name="T43" fmla="*/ 282 h 371"/>
                <a:gd name="T44" fmla="*/ 0 w 341"/>
                <a:gd name="T45" fmla="*/ 282 h 371"/>
                <a:gd name="T46" fmla="*/ 12 w 341"/>
                <a:gd name="T47" fmla="*/ 259 h 371"/>
                <a:gd name="T48" fmla="*/ 24 w 341"/>
                <a:gd name="T49" fmla="*/ 251 h 371"/>
                <a:gd name="T50" fmla="*/ 42 w 341"/>
                <a:gd name="T51" fmla="*/ 243 h 371"/>
                <a:gd name="T52" fmla="*/ 62 w 341"/>
                <a:gd name="T53" fmla="*/ 237 h 371"/>
                <a:gd name="T54" fmla="*/ 80 w 341"/>
                <a:gd name="T55" fmla="*/ 183 h 371"/>
                <a:gd name="T56" fmla="*/ 104 w 341"/>
                <a:gd name="T57" fmla="*/ 122 h 371"/>
                <a:gd name="T58" fmla="*/ 110 w 341"/>
                <a:gd name="T59" fmla="*/ 83 h 371"/>
                <a:gd name="T60" fmla="*/ 116 w 341"/>
                <a:gd name="T61" fmla="*/ 46 h 371"/>
                <a:gd name="T62" fmla="*/ 128 w 341"/>
                <a:gd name="T63" fmla="*/ 0 h 371"/>
                <a:gd name="T64" fmla="*/ 164 w 341"/>
                <a:gd name="T65" fmla="*/ 23 h 371"/>
                <a:gd name="T66" fmla="*/ 190 w 341"/>
                <a:gd name="T67" fmla="*/ 16 h 371"/>
                <a:gd name="T68" fmla="*/ 219 w 341"/>
                <a:gd name="T69" fmla="*/ 8 h 371"/>
                <a:gd name="T70" fmla="*/ 237 w 341"/>
                <a:gd name="T71" fmla="*/ 0 h 371"/>
                <a:gd name="T72" fmla="*/ 267 w 341"/>
                <a:gd name="T73" fmla="*/ 0 h 371"/>
                <a:gd name="T74" fmla="*/ 279 w 341"/>
                <a:gd name="T75" fmla="*/ 8 h 371"/>
                <a:gd name="T76" fmla="*/ 305 w 341"/>
                <a:gd name="T77" fmla="*/ 23 h 371"/>
                <a:gd name="T78" fmla="*/ 323 w 341"/>
                <a:gd name="T79" fmla="*/ 30 h 371"/>
                <a:gd name="T80" fmla="*/ 335 w 341"/>
                <a:gd name="T81" fmla="*/ 69 h 371"/>
                <a:gd name="T82" fmla="*/ 335 w 341"/>
                <a:gd name="T83" fmla="*/ 91 h 371"/>
                <a:gd name="T84" fmla="*/ 317 w 341"/>
                <a:gd name="T85" fmla="*/ 168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6" name="Freeform 4328"/>
            <p:cNvSpPr>
              <a:spLocks/>
            </p:cNvSpPr>
            <p:nvPr/>
          </p:nvSpPr>
          <p:spPr bwMode="auto">
            <a:xfrm>
              <a:off x="2911" y="2799"/>
              <a:ext cx="210" cy="217"/>
            </a:xfrm>
            <a:custGeom>
              <a:avLst/>
              <a:gdLst>
                <a:gd name="T0" fmla="*/ 42 w 209"/>
                <a:gd name="T1" fmla="*/ 115 h 192"/>
                <a:gd name="T2" fmla="*/ 24 w 209"/>
                <a:gd name="T3" fmla="*/ 115 h 192"/>
                <a:gd name="T4" fmla="*/ 6 w 209"/>
                <a:gd name="T5" fmla="*/ 123 h 192"/>
                <a:gd name="T6" fmla="*/ 6 w 209"/>
                <a:gd name="T7" fmla="*/ 138 h 192"/>
                <a:gd name="T8" fmla="*/ 6 w 209"/>
                <a:gd name="T9" fmla="*/ 176 h 192"/>
                <a:gd name="T10" fmla="*/ 0 w 209"/>
                <a:gd name="T11" fmla="*/ 199 h 192"/>
                <a:gd name="T12" fmla="*/ 30 w 209"/>
                <a:gd name="T13" fmla="*/ 237 h 192"/>
                <a:gd name="T14" fmla="*/ 42 w 209"/>
                <a:gd name="T15" fmla="*/ 237 h 192"/>
                <a:gd name="T16" fmla="*/ 59 w 209"/>
                <a:gd name="T17" fmla="*/ 245 h 192"/>
                <a:gd name="T18" fmla="*/ 83 w 209"/>
                <a:gd name="T19" fmla="*/ 245 h 192"/>
                <a:gd name="T20" fmla="*/ 101 w 209"/>
                <a:gd name="T21" fmla="*/ 229 h 192"/>
                <a:gd name="T22" fmla="*/ 121 w 209"/>
                <a:gd name="T23" fmla="*/ 207 h 192"/>
                <a:gd name="T24" fmla="*/ 127 w 209"/>
                <a:gd name="T25" fmla="*/ 192 h 192"/>
                <a:gd name="T26" fmla="*/ 139 w 209"/>
                <a:gd name="T27" fmla="*/ 192 h 192"/>
                <a:gd name="T28" fmla="*/ 151 w 209"/>
                <a:gd name="T29" fmla="*/ 184 h 192"/>
                <a:gd name="T30" fmla="*/ 145 w 209"/>
                <a:gd name="T31" fmla="*/ 176 h 192"/>
                <a:gd name="T32" fmla="*/ 163 w 209"/>
                <a:gd name="T33" fmla="*/ 168 h 192"/>
                <a:gd name="T34" fmla="*/ 175 w 209"/>
                <a:gd name="T35" fmla="*/ 160 h 192"/>
                <a:gd name="T36" fmla="*/ 187 w 209"/>
                <a:gd name="T37" fmla="*/ 154 h 192"/>
                <a:gd name="T38" fmla="*/ 199 w 209"/>
                <a:gd name="T39" fmla="*/ 146 h 192"/>
                <a:gd name="T40" fmla="*/ 193 w 209"/>
                <a:gd name="T41" fmla="*/ 130 h 192"/>
                <a:gd name="T42" fmla="*/ 205 w 209"/>
                <a:gd name="T43" fmla="*/ 107 h 192"/>
                <a:gd name="T44" fmla="*/ 205 w 209"/>
                <a:gd name="T45" fmla="*/ 99 h 192"/>
                <a:gd name="T46" fmla="*/ 205 w 209"/>
                <a:gd name="T47" fmla="*/ 85 h 192"/>
                <a:gd name="T48" fmla="*/ 205 w 209"/>
                <a:gd name="T49" fmla="*/ 61 h 192"/>
                <a:gd name="T50" fmla="*/ 211 w 209"/>
                <a:gd name="T51" fmla="*/ 53 h 192"/>
                <a:gd name="T52" fmla="*/ 199 w 209"/>
                <a:gd name="T53" fmla="*/ 31 h 192"/>
                <a:gd name="T54" fmla="*/ 199 w 209"/>
                <a:gd name="T55" fmla="*/ 31 h 192"/>
                <a:gd name="T56" fmla="*/ 181 w 209"/>
                <a:gd name="T57" fmla="*/ 16 h 192"/>
                <a:gd name="T58" fmla="*/ 163 w 209"/>
                <a:gd name="T59" fmla="*/ 0 h 192"/>
                <a:gd name="T60" fmla="*/ 163 w 209"/>
                <a:gd name="T61" fmla="*/ 0 h 192"/>
                <a:gd name="T62" fmla="*/ 127 w 209"/>
                <a:gd name="T63" fmla="*/ 8 h 192"/>
                <a:gd name="T64" fmla="*/ 121 w 209"/>
                <a:gd name="T65" fmla="*/ 23 h 192"/>
                <a:gd name="T66" fmla="*/ 121 w 209"/>
                <a:gd name="T67" fmla="*/ 46 h 192"/>
                <a:gd name="T68" fmla="*/ 121 w 209"/>
                <a:gd name="T69" fmla="*/ 92 h 192"/>
                <a:gd name="T70" fmla="*/ 139 w 209"/>
                <a:gd name="T71" fmla="*/ 107 h 192"/>
                <a:gd name="T72" fmla="*/ 145 w 209"/>
                <a:gd name="T73" fmla="*/ 99 h 192"/>
                <a:gd name="T74" fmla="*/ 139 w 209"/>
                <a:gd name="T75" fmla="*/ 130 h 192"/>
                <a:gd name="T76" fmla="*/ 133 w 209"/>
                <a:gd name="T77" fmla="*/ 130 h 192"/>
                <a:gd name="T78" fmla="*/ 127 w 209"/>
                <a:gd name="T79" fmla="*/ 130 h 192"/>
                <a:gd name="T80" fmla="*/ 115 w 209"/>
                <a:gd name="T81" fmla="*/ 99 h 192"/>
                <a:gd name="T82" fmla="*/ 101 w 209"/>
                <a:gd name="T83" fmla="*/ 92 h 192"/>
                <a:gd name="T84" fmla="*/ 95 w 209"/>
                <a:gd name="T85" fmla="*/ 85 h 192"/>
                <a:gd name="T86" fmla="*/ 83 w 209"/>
                <a:gd name="T87" fmla="*/ 92 h 192"/>
                <a:gd name="T88" fmla="*/ 59 w 209"/>
                <a:gd name="T89" fmla="*/ 85 h 192"/>
                <a:gd name="T90" fmla="*/ 59 w 209"/>
                <a:gd name="T91" fmla="*/ 77 h 192"/>
                <a:gd name="T92" fmla="*/ 47 w 209"/>
                <a:gd name="T93" fmla="*/ 77 h 192"/>
                <a:gd name="T94" fmla="*/ 42 w 209"/>
                <a:gd name="T95" fmla="*/ 61 h 192"/>
                <a:gd name="T96" fmla="*/ 42 w 209"/>
                <a:gd name="T97" fmla="*/ 92 h 192"/>
                <a:gd name="T98" fmla="*/ 42 w 209"/>
                <a:gd name="T99" fmla="*/ 115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7" name="Freeform 4329"/>
            <p:cNvSpPr>
              <a:spLocks/>
            </p:cNvSpPr>
            <p:nvPr/>
          </p:nvSpPr>
          <p:spPr bwMode="auto">
            <a:xfrm>
              <a:off x="2970" y="2962"/>
              <a:ext cx="134" cy="155"/>
            </a:xfrm>
            <a:custGeom>
              <a:avLst/>
              <a:gdLst>
                <a:gd name="T0" fmla="*/ 68 w 132"/>
                <a:gd name="T1" fmla="*/ 166 h 138"/>
                <a:gd name="T2" fmla="*/ 62 w 132"/>
                <a:gd name="T3" fmla="*/ 159 h 138"/>
                <a:gd name="T4" fmla="*/ 50 w 132"/>
                <a:gd name="T5" fmla="*/ 152 h 138"/>
                <a:gd name="T6" fmla="*/ 44 w 132"/>
                <a:gd name="T7" fmla="*/ 129 h 138"/>
                <a:gd name="T8" fmla="*/ 38 w 132"/>
                <a:gd name="T9" fmla="*/ 121 h 138"/>
                <a:gd name="T10" fmla="*/ 30 w 132"/>
                <a:gd name="T11" fmla="*/ 121 h 138"/>
                <a:gd name="T12" fmla="*/ 18 w 132"/>
                <a:gd name="T13" fmla="*/ 106 h 138"/>
                <a:gd name="T14" fmla="*/ 6 w 132"/>
                <a:gd name="T15" fmla="*/ 83 h 138"/>
                <a:gd name="T16" fmla="*/ 0 w 132"/>
                <a:gd name="T17" fmla="*/ 61 h 138"/>
                <a:gd name="T18" fmla="*/ 24 w 132"/>
                <a:gd name="T19" fmla="*/ 61 h 138"/>
                <a:gd name="T20" fmla="*/ 44 w 132"/>
                <a:gd name="T21" fmla="*/ 45 h 138"/>
                <a:gd name="T22" fmla="*/ 62 w 132"/>
                <a:gd name="T23" fmla="*/ 22 h 138"/>
                <a:gd name="T24" fmla="*/ 68 w 132"/>
                <a:gd name="T25" fmla="*/ 8 h 138"/>
                <a:gd name="T26" fmla="*/ 80 w 132"/>
                <a:gd name="T27" fmla="*/ 8 h 138"/>
                <a:gd name="T28" fmla="*/ 92 w 132"/>
                <a:gd name="T29" fmla="*/ 0 h 138"/>
                <a:gd name="T30" fmla="*/ 92 w 132"/>
                <a:gd name="T31" fmla="*/ 15 h 138"/>
                <a:gd name="T32" fmla="*/ 98 w 132"/>
                <a:gd name="T33" fmla="*/ 15 h 138"/>
                <a:gd name="T34" fmla="*/ 118 w 132"/>
                <a:gd name="T35" fmla="*/ 22 h 138"/>
                <a:gd name="T36" fmla="*/ 136 w 132"/>
                <a:gd name="T37" fmla="*/ 30 h 138"/>
                <a:gd name="T38" fmla="*/ 136 w 132"/>
                <a:gd name="T39" fmla="*/ 61 h 138"/>
                <a:gd name="T40" fmla="*/ 130 w 132"/>
                <a:gd name="T41" fmla="*/ 83 h 138"/>
                <a:gd name="T42" fmla="*/ 136 w 132"/>
                <a:gd name="T43" fmla="*/ 106 h 138"/>
                <a:gd name="T44" fmla="*/ 130 w 132"/>
                <a:gd name="T45" fmla="*/ 129 h 138"/>
                <a:gd name="T46" fmla="*/ 124 w 132"/>
                <a:gd name="T47" fmla="*/ 144 h 138"/>
                <a:gd name="T48" fmla="*/ 112 w 132"/>
                <a:gd name="T49" fmla="*/ 159 h 138"/>
                <a:gd name="T50" fmla="*/ 106 w 132"/>
                <a:gd name="T51" fmla="*/ 174 h 138"/>
                <a:gd name="T52" fmla="*/ 86 w 132"/>
                <a:gd name="T53" fmla="*/ 174 h 138"/>
                <a:gd name="T54" fmla="*/ 68 w 132"/>
                <a:gd name="T55" fmla="*/ 166 h 138"/>
                <a:gd name="T56" fmla="*/ 68 w 132"/>
                <a:gd name="T57" fmla="*/ 166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8" name="Freeform 4330"/>
            <p:cNvSpPr>
              <a:spLocks/>
            </p:cNvSpPr>
            <p:nvPr/>
          </p:nvSpPr>
          <p:spPr bwMode="auto">
            <a:xfrm>
              <a:off x="1535" y="3292"/>
              <a:ext cx="90" cy="101"/>
            </a:xfrm>
            <a:custGeom>
              <a:avLst/>
              <a:gdLst>
                <a:gd name="T0" fmla="*/ 84 w 90"/>
                <a:gd name="T1" fmla="*/ 61 h 90"/>
                <a:gd name="T2" fmla="*/ 66 w 90"/>
                <a:gd name="T3" fmla="*/ 45 h 90"/>
                <a:gd name="T4" fmla="*/ 48 w 90"/>
                <a:gd name="T5" fmla="*/ 22 h 90"/>
                <a:gd name="T6" fmla="*/ 42 w 90"/>
                <a:gd name="T7" fmla="*/ 15 h 90"/>
                <a:gd name="T8" fmla="*/ 36 w 90"/>
                <a:gd name="T9" fmla="*/ 15 h 90"/>
                <a:gd name="T10" fmla="*/ 12 w 90"/>
                <a:gd name="T11" fmla="*/ 0 h 90"/>
                <a:gd name="T12" fmla="*/ 6 w 90"/>
                <a:gd name="T13" fmla="*/ 0 h 90"/>
                <a:gd name="T14" fmla="*/ 6 w 90"/>
                <a:gd name="T15" fmla="*/ 0 h 90"/>
                <a:gd name="T16" fmla="*/ 6 w 90"/>
                <a:gd name="T17" fmla="*/ 30 h 90"/>
                <a:gd name="T18" fmla="*/ 6 w 90"/>
                <a:gd name="T19" fmla="*/ 53 h 90"/>
                <a:gd name="T20" fmla="*/ 6 w 90"/>
                <a:gd name="T21" fmla="*/ 61 h 90"/>
                <a:gd name="T22" fmla="*/ 0 w 90"/>
                <a:gd name="T23" fmla="*/ 83 h 90"/>
                <a:gd name="T24" fmla="*/ 12 w 90"/>
                <a:gd name="T25" fmla="*/ 99 h 90"/>
                <a:gd name="T26" fmla="*/ 36 w 90"/>
                <a:gd name="T27" fmla="*/ 113 h 90"/>
                <a:gd name="T28" fmla="*/ 60 w 90"/>
                <a:gd name="T29" fmla="*/ 113 h 90"/>
                <a:gd name="T30" fmla="*/ 78 w 90"/>
                <a:gd name="T31" fmla="*/ 105 h 90"/>
                <a:gd name="T32" fmla="*/ 90 w 90"/>
                <a:gd name="T33" fmla="*/ 91 h 90"/>
                <a:gd name="T34" fmla="*/ 84 w 90"/>
                <a:gd name="T35" fmla="*/ 68 h 90"/>
                <a:gd name="T36" fmla="*/ 84 w 90"/>
                <a:gd name="T37" fmla="*/ 61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9" name="Freeform 4331"/>
            <p:cNvSpPr>
              <a:spLocks/>
            </p:cNvSpPr>
            <p:nvPr/>
          </p:nvSpPr>
          <p:spPr bwMode="auto">
            <a:xfrm>
              <a:off x="1322" y="3104"/>
              <a:ext cx="279" cy="680"/>
            </a:xfrm>
            <a:custGeom>
              <a:avLst/>
              <a:gdLst>
                <a:gd name="T0" fmla="*/ 154 w 276"/>
                <a:gd name="T1" fmla="*/ 485 h 604"/>
                <a:gd name="T2" fmla="*/ 154 w 276"/>
                <a:gd name="T3" fmla="*/ 516 h 604"/>
                <a:gd name="T4" fmla="*/ 166 w 276"/>
                <a:gd name="T5" fmla="*/ 516 h 604"/>
                <a:gd name="T6" fmla="*/ 172 w 276"/>
                <a:gd name="T7" fmla="*/ 531 h 604"/>
                <a:gd name="T8" fmla="*/ 154 w 276"/>
                <a:gd name="T9" fmla="*/ 524 h 604"/>
                <a:gd name="T10" fmla="*/ 154 w 276"/>
                <a:gd name="T11" fmla="*/ 553 h 604"/>
                <a:gd name="T12" fmla="*/ 154 w 276"/>
                <a:gd name="T13" fmla="*/ 583 h 604"/>
                <a:gd name="T14" fmla="*/ 134 w 276"/>
                <a:gd name="T15" fmla="*/ 621 h 604"/>
                <a:gd name="T16" fmla="*/ 172 w 276"/>
                <a:gd name="T17" fmla="*/ 644 h 604"/>
                <a:gd name="T18" fmla="*/ 172 w 276"/>
                <a:gd name="T19" fmla="*/ 659 h 604"/>
                <a:gd name="T20" fmla="*/ 154 w 276"/>
                <a:gd name="T21" fmla="*/ 705 h 604"/>
                <a:gd name="T22" fmla="*/ 142 w 276"/>
                <a:gd name="T23" fmla="*/ 705 h 604"/>
                <a:gd name="T24" fmla="*/ 142 w 276"/>
                <a:gd name="T25" fmla="*/ 719 h 604"/>
                <a:gd name="T26" fmla="*/ 148 w 276"/>
                <a:gd name="T27" fmla="*/ 743 h 604"/>
                <a:gd name="T28" fmla="*/ 154 w 276"/>
                <a:gd name="T29" fmla="*/ 750 h 604"/>
                <a:gd name="T30" fmla="*/ 134 w 276"/>
                <a:gd name="T31" fmla="*/ 750 h 604"/>
                <a:gd name="T32" fmla="*/ 98 w 276"/>
                <a:gd name="T33" fmla="*/ 743 h 604"/>
                <a:gd name="T34" fmla="*/ 80 w 276"/>
                <a:gd name="T35" fmla="*/ 719 h 604"/>
                <a:gd name="T36" fmla="*/ 74 w 276"/>
                <a:gd name="T37" fmla="*/ 674 h 604"/>
                <a:gd name="T38" fmla="*/ 68 w 276"/>
                <a:gd name="T39" fmla="*/ 614 h 604"/>
                <a:gd name="T40" fmla="*/ 62 w 276"/>
                <a:gd name="T41" fmla="*/ 583 h 604"/>
                <a:gd name="T42" fmla="*/ 62 w 276"/>
                <a:gd name="T43" fmla="*/ 567 h 604"/>
                <a:gd name="T44" fmla="*/ 42 w 276"/>
                <a:gd name="T45" fmla="*/ 538 h 604"/>
                <a:gd name="T46" fmla="*/ 36 w 276"/>
                <a:gd name="T47" fmla="*/ 501 h 604"/>
                <a:gd name="T48" fmla="*/ 24 w 276"/>
                <a:gd name="T49" fmla="*/ 440 h 604"/>
                <a:gd name="T50" fmla="*/ 24 w 276"/>
                <a:gd name="T51" fmla="*/ 410 h 604"/>
                <a:gd name="T52" fmla="*/ 24 w 276"/>
                <a:gd name="T53" fmla="*/ 356 h 604"/>
                <a:gd name="T54" fmla="*/ 24 w 276"/>
                <a:gd name="T55" fmla="*/ 303 h 604"/>
                <a:gd name="T56" fmla="*/ 12 w 276"/>
                <a:gd name="T57" fmla="*/ 265 h 604"/>
                <a:gd name="T58" fmla="*/ 6 w 276"/>
                <a:gd name="T59" fmla="*/ 234 h 604"/>
                <a:gd name="T60" fmla="*/ 6 w 276"/>
                <a:gd name="T61" fmla="*/ 197 h 604"/>
                <a:gd name="T62" fmla="*/ 12 w 276"/>
                <a:gd name="T63" fmla="*/ 159 h 604"/>
                <a:gd name="T64" fmla="*/ 24 w 276"/>
                <a:gd name="T65" fmla="*/ 128 h 604"/>
                <a:gd name="T66" fmla="*/ 12 w 276"/>
                <a:gd name="T67" fmla="*/ 77 h 604"/>
                <a:gd name="T68" fmla="*/ 30 w 276"/>
                <a:gd name="T69" fmla="*/ 53 h 604"/>
                <a:gd name="T70" fmla="*/ 30 w 276"/>
                <a:gd name="T71" fmla="*/ 23 h 604"/>
                <a:gd name="T72" fmla="*/ 50 w 276"/>
                <a:gd name="T73" fmla="*/ 0 h 604"/>
                <a:gd name="T74" fmla="*/ 80 w 276"/>
                <a:gd name="T75" fmla="*/ 23 h 604"/>
                <a:gd name="T76" fmla="*/ 110 w 276"/>
                <a:gd name="T77" fmla="*/ 8 h 604"/>
                <a:gd name="T78" fmla="*/ 128 w 276"/>
                <a:gd name="T79" fmla="*/ 30 h 604"/>
                <a:gd name="T80" fmla="*/ 160 w 276"/>
                <a:gd name="T81" fmla="*/ 61 h 604"/>
                <a:gd name="T82" fmla="*/ 190 w 276"/>
                <a:gd name="T83" fmla="*/ 77 h 604"/>
                <a:gd name="T84" fmla="*/ 202 w 276"/>
                <a:gd name="T85" fmla="*/ 113 h 604"/>
                <a:gd name="T86" fmla="*/ 214 w 276"/>
                <a:gd name="T87" fmla="*/ 143 h 604"/>
                <a:gd name="T88" fmla="*/ 246 w 276"/>
                <a:gd name="T89" fmla="*/ 135 h 604"/>
                <a:gd name="T90" fmla="*/ 258 w 276"/>
                <a:gd name="T91" fmla="*/ 91 h 604"/>
                <a:gd name="T92" fmla="*/ 282 w 276"/>
                <a:gd name="T93" fmla="*/ 128 h 604"/>
                <a:gd name="T94" fmla="*/ 258 w 276"/>
                <a:gd name="T95" fmla="*/ 151 h 604"/>
                <a:gd name="T96" fmla="*/ 220 w 276"/>
                <a:gd name="T97" fmla="*/ 212 h 604"/>
                <a:gd name="T98" fmla="*/ 220 w 276"/>
                <a:gd name="T99" fmla="*/ 265 h 604"/>
                <a:gd name="T100" fmla="*/ 214 w 276"/>
                <a:gd name="T101" fmla="*/ 295 h 604"/>
                <a:gd name="T102" fmla="*/ 246 w 276"/>
                <a:gd name="T103" fmla="*/ 341 h 604"/>
                <a:gd name="T104" fmla="*/ 258 w 276"/>
                <a:gd name="T105" fmla="*/ 372 h 604"/>
                <a:gd name="T106" fmla="*/ 214 w 276"/>
                <a:gd name="T107" fmla="*/ 424 h 604"/>
                <a:gd name="T108" fmla="*/ 190 w 276"/>
                <a:gd name="T109" fmla="*/ 432 h 604"/>
                <a:gd name="T110" fmla="*/ 178 w 276"/>
                <a:gd name="T111" fmla="*/ 440 h 604"/>
                <a:gd name="T112" fmla="*/ 178 w 276"/>
                <a:gd name="T113" fmla="*/ 485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0" name="Freeform 4332"/>
            <p:cNvSpPr>
              <a:spLocks/>
            </p:cNvSpPr>
            <p:nvPr/>
          </p:nvSpPr>
          <p:spPr bwMode="auto">
            <a:xfrm>
              <a:off x="1322" y="3548"/>
              <a:ext cx="12" cy="34"/>
            </a:xfrm>
            <a:custGeom>
              <a:avLst/>
              <a:gdLst>
                <a:gd name="T0" fmla="*/ 6 w 12"/>
                <a:gd name="T1" fmla="*/ 0 h 30"/>
                <a:gd name="T2" fmla="*/ 0 w 12"/>
                <a:gd name="T3" fmla="*/ 8 h 30"/>
                <a:gd name="T4" fmla="*/ 6 w 12"/>
                <a:gd name="T5" fmla="*/ 39 h 30"/>
                <a:gd name="T6" fmla="*/ 12 w 12"/>
                <a:gd name="T7" fmla="*/ 39 h 30"/>
                <a:gd name="T8" fmla="*/ 12 w 12"/>
                <a:gd name="T9" fmla="*/ 31 h 30"/>
                <a:gd name="T10" fmla="*/ 12 w 12"/>
                <a:gd name="T11" fmla="*/ 16 h 30"/>
                <a:gd name="T12" fmla="*/ 12 w 12"/>
                <a:gd name="T13" fmla="*/ 16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1" name="Freeform 4333"/>
            <p:cNvSpPr>
              <a:spLocks/>
            </p:cNvSpPr>
            <p:nvPr/>
          </p:nvSpPr>
          <p:spPr bwMode="auto">
            <a:xfrm>
              <a:off x="1351" y="3703"/>
              <a:ext cx="19" cy="27"/>
            </a:xfrm>
            <a:custGeom>
              <a:avLst/>
              <a:gdLst>
                <a:gd name="T0" fmla="*/ 6 w 18"/>
                <a:gd name="T1" fmla="*/ 0 h 24"/>
                <a:gd name="T2" fmla="*/ 0 w 18"/>
                <a:gd name="T3" fmla="*/ 16 h 24"/>
                <a:gd name="T4" fmla="*/ 14 w 18"/>
                <a:gd name="T5" fmla="*/ 30 h 24"/>
                <a:gd name="T6" fmla="*/ 20 w 18"/>
                <a:gd name="T7" fmla="*/ 30 h 24"/>
                <a:gd name="T8" fmla="*/ 20 w 18"/>
                <a:gd name="T9" fmla="*/ 23 h 24"/>
                <a:gd name="T10" fmla="*/ 6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2" name="Freeform 4334"/>
            <p:cNvSpPr>
              <a:spLocks/>
            </p:cNvSpPr>
            <p:nvPr/>
          </p:nvSpPr>
          <p:spPr bwMode="auto">
            <a:xfrm>
              <a:off x="1085" y="2577"/>
              <a:ext cx="97" cy="149"/>
            </a:xfrm>
            <a:custGeom>
              <a:avLst/>
              <a:gdLst>
                <a:gd name="T0" fmla="*/ 0 w 96"/>
                <a:gd name="T1" fmla="*/ 69 h 132"/>
                <a:gd name="T2" fmla="*/ 0 w 96"/>
                <a:gd name="T3" fmla="*/ 91 h 132"/>
                <a:gd name="T4" fmla="*/ 0 w 96"/>
                <a:gd name="T5" fmla="*/ 99 h 132"/>
                <a:gd name="T6" fmla="*/ 12 w 96"/>
                <a:gd name="T7" fmla="*/ 107 h 132"/>
                <a:gd name="T8" fmla="*/ 12 w 96"/>
                <a:gd name="T9" fmla="*/ 99 h 132"/>
                <a:gd name="T10" fmla="*/ 18 w 96"/>
                <a:gd name="T11" fmla="*/ 107 h 132"/>
                <a:gd name="T12" fmla="*/ 12 w 96"/>
                <a:gd name="T13" fmla="*/ 122 h 132"/>
                <a:gd name="T14" fmla="*/ 6 w 96"/>
                <a:gd name="T15" fmla="*/ 130 h 132"/>
                <a:gd name="T16" fmla="*/ 12 w 96"/>
                <a:gd name="T17" fmla="*/ 138 h 132"/>
                <a:gd name="T18" fmla="*/ 6 w 96"/>
                <a:gd name="T19" fmla="*/ 152 h 132"/>
                <a:gd name="T20" fmla="*/ 12 w 96"/>
                <a:gd name="T21" fmla="*/ 152 h 132"/>
                <a:gd name="T22" fmla="*/ 30 w 96"/>
                <a:gd name="T23" fmla="*/ 168 h 132"/>
                <a:gd name="T24" fmla="*/ 36 w 96"/>
                <a:gd name="T25" fmla="*/ 160 h 132"/>
                <a:gd name="T26" fmla="*/ 36 w 96"/>
                <a:gd name="T27" fmla="*/ 146 h 132"/>
                <a:gd name="T28" fmla="*/ 42 w 96"/>
                <a:gd name="T29" fmla="*/ 138 h 132"/>
                <a:gd name="T30" fmla="*/ 50 w 96"/>
                <a:gd name="T31" fmla="*/ 122 h 132"/>
                <a:gd name="T32" fmla="*/ 50 w 96"/>
                <a:gd name="T33" fmla="*/ 122 h 132"/>
                <a:gd name="T34" fmla="*/ 50 w 96"/>
                <a:gd name="T35" fmla="*/ 130 h 132"/>
                <a:gd name="T36" fmla="*/ 50 w 96"/>
                <a:gd name="T37" fmla="*/ 130 h 132"/>
                <a:gd name="T38" fmla="*/ 50 w 96"/>
                <a:gd name="T39" fmla="*/ 122 h 132"/>
                <a:gd name="T40" fmla="*/ 56 w 96"/>
                <a:gd name="T41" fmla="*/ 115 h 132"/>
                <a:gd name="T42" fmla="*/ 68 w 96"/>
                <a:gd name="T43" fmla="*/ 107 h 132"/>
                <a:gd name="T44" fmla="*/ 86 w 96"/>
                <a:gd name="T45" fmla="*/ 91 h 132"/>
                <a:gd name="T46" fmla="*/ 98 w 96"/>
                <a:gd name="T47" fmla="*/ 61 h 132"/>
                <a:gd name="T48" fmla="*/ 98 w 96"/>
                <a:gd name="T49" fmla="*/ 69 h 132"/>
                <a:gd name="T50" fmla="*/ 92 w 96"/>
                <a:gd name="T51" fmla="*/ 46 h 132"/>
                <a:gd name="T52" fmla="*/ 98 w 96"/>
                <a:gd name="T53" fmla="*/ 46 h 132"/>
                <a:gd name="T54" fmla="*/ 80 w 96"/>
                <a:gd name="T55" fmla="*/ 30 h 132"/>
                <a:gd name="T56" fmla="*/ 62 w 96"/>
                <a:gd name="T57" fmla="*/ 30 h 132"/>
                <a:gd name="T58" fmla="*/ 50 w 96"/>
                <a:gd name="T59" fmla="*/ 16 h 132"/>
                <a:gd name="T60" fmla="*/ 36 w 96"/>
                <a:gd name="T61" fmla="*/ 0 h 132"/>
                <a:gd name="T62" fmla="*/ 30 w 96"/>
                <a:gd name="T63" fmla="*/ 16 h 132"/>
                <a:gd name="T64" fmla="*/ 12 w 96"/>
                <a:gd name="T65" fmla="*/ 23 h 132"/>
                <a:gd name="T66" fmla="*/ 6 w 96"/>
                <a:gd name="T67" fmla="*/ 46 h 132"/>
                <a:gd name="T68" fmla="*/ 6 w 96"/>
                <a:gd name="T69" fmla="*/ 53 h 132"/>
                <a:gd name="T70" fmla="*/ 0 w 96"/>
                <a:gd name="T71" fmla="*/ 69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3" name="Freeform 4335"/>
            <p:cNvSpPr>
              <a:spLocks/>
            </p:cNvSpPr>
            <p:nvPr/>
          </p:nvSpPr>
          <p:spPr bwMode="auto">
            <a:xfrm>
              <a:off x="892" y="2611"/>
              <a:ext cx="12" cy="21"/>
            </a:xfrm>
            <a:custGeom>
              <a:avLst/>
              <a:gdLst>
                <a:gd name="T0" fmla="*/ 0 w 12"/>
                <a:gd name="T1" fmla="*/ 0 h 18"/>
                <a:gd name="T2" fmla="*/ 6 w 12"/>
                <a:gd name="T3" fmla="*/ 16 h 18"/>
                <a:gd name="T4" fmla="*/ 0 w 12"/>
                <a:gd name="T5" fmla="*/ 25 h 18"/>
                <a:gd name="T6" fmla="*/ 12 w 12"/>
                <a:gd name="T7" fmla="*/ 25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4" name="Freeform 4336"/>
            <p:cNvSpPr>
              <a:spLocks/>
            </p:cNvSpPr>
            <p:nvPr/>
          </p:nvSpPr>
          <p:spPr bwMode="auto">
            <a:xfrm>
              <a:off x="1097" y="2672"/>
              <a:ext cx="6" cy="7"/>
            </a:xfrm>
            <a:custGeom>
              <a:avLst/>
              <a:gdLst>
                <a:gd name="T0" fmla="*/ 6 w 6"/>
                <a:gd name="T1" fmla="*/ 0 h 6"/>
                <a:gd name="T2" fmla="*/ 0 w 6"/>
                <a:gd name="T3" fmla="*/ 8 h 6"/>
                <a:gd name="T4" fmla="*/ 0 w 6"/>
                <a:gd name="T5" fmla="*/ 0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5" name="Freeform 4337"/>
            <p:cNvSpPr>
              <a:spLocks/>
            </p:cNvSpPr>
            <p:nvPr/>
          </p:nvSpPr>
          <p:spPr bwMode="auto">
            <a:xfrm>
              <a:off x="910" y="2625"/>
              <a:ext cx="7" cy="7"/>
            </a:xfrm>
            <a:custGeom>
              <a:avLst/>
              <a:gdLst>
                <a:gd name="T0" fmla="*/ 8 w 6"/>
                <a:gd name="T1" fmla="*/ 8 h 6"/>
                <a:gd name="T2" fmla="*/ 8 w 6"/>
                <a:gd name="T3" fmla="*/ 8 h 6"/>
                <a:gd name="T4" fmla="*/ 0 w 6"/>
                <a:gd name="T5" fmla="*/ 0 h 6"/>
                <a:gd name="T6" fmla="*/ 8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6" name="Freeform 4338"/>
            <p:cNvSpPr>
              <a:spLocks/>
            </p:cNvSpPr>
            <p:nvPr/>
          </p:nvSpPr>
          <p:spPr bwMode="auto">
            <a:xfrm>
              <a:off x="1080" y="2611"/>
              <a:ext cx="229" cy="411"/>
            </a:xfrm>
            <a:custGeom>
              <a:avLst/>
              <a:gdLst>
                <a:gd name="T0" fmla="*/ 224 w 228"/>
                <a:gd name="T1" fmla="*/ 372 h 365"/>
                <a:gd name="T2" fmla="*/ 224 w 228"/>
                <a:gd name="T3" fmla="*/ 410 h 365"/>
                <a:gd name="T4" fmla="*/ 224 w 228"/>
                <a:gd name="T5" fmla="*/ 432 h 365"/>
                <a:gd name="T6" fmla="*/ 218 w 228"/>
                <a:gd name="T7" fmla="*/ 455 h 365"/>
                <a:gd name="T8" fmla="*/ 212 w 228"/>
                <a:gd name="T9" fmla="*/ 463 h 365"/>
                <a:gd name="T10" fmla="*/ 188 w 228"/>
                <a:gd name="T11" fmla="*/ 440 h 365"/>
                <a:gd name="T12" fmla="*/ 128 w 228"/>
                <a:gd name="T13" fmla="*/ 394 h 365"/>
                <a:gd name="T14" fmla="*/ 96 w 228"/>
                <a:gd name="T15" fmla="*/ 356 h 365"/>
                <a:gd name="T16" fmla="*/ 84 w 228"/>
                <a:gd name="T17" fmla="*/ 319 h 365"/>
                <a:gd name="T18" fmla="*/ 66 w 228"/>
                <a:gd name="T19" fmla="*/ 272 h 365"/>
                <a:gd name="T20" fmla="*/ 42 w 228"/>
                <a:gd name="T21" fmla="*/ 220 h 365"/>
                <a:gd name="T22" fmla="*/ 30 w 228"/>
                <a:gd name="T23" fmla="*/ 182 h 365"/>
                <a:gd name="T24" fmla="*/ 6 w 228"/>
                <a:gd name="T25" fmla="*/ 152 h 365"/>
                <a:gd name="T26" fmla="*/ 6 w 228"/>
                <a:gd name="T27" fmla="*/ 99 h 365"/>
                <a:gd name="T28" fmla="*/ 18 w 228"/>
                <a:gd name="T29" fmla="*/ 99 h 365"/>
                <a:gd name="T30" fmla="*/ 18 w 228"/>
                <a:gd name="T31" fmla="*/ 114 h 365"/>
                <a:gd name="T32" fmla="*/ 42 w 228"/>
                <a:gd name="T33" fmla="*/ 122 h 365"/>
                <a:gd name="T34" fmla="*/ 48 w 228"/>
                <a:gd name="T35" fmla="*/ 99 h 365"/>
                <a:gd name="T36" fmla="*/ 54 w 228"/>
                <a:gd name="T37" fmla="*/ 83 h 365"/>
                <a:gd name="T38" fmla="*/ 54 w 228"/>
                <a:gd name="T39" fmla="*/ 91 h 365"/>
                <a:gd name="T40" fmla="*/ 60 w 228"/>
                <a:gd name="T41" fmla="*/ 77 h 365"/>
                <a:gd name="T42" fmla="*/ 90 w 228"/>
                <a:gd name="T43" fmla="*/ 53 h 365"/>
                <a:gd name="T44" fmla="*/ 102 w 228"/>
                <a:gd name="T45" fmla="*/ 30 h 365"/>
                <a:gd name="T46" fmla="*/ 102 w 228"/>
                <a:gd name="T47" fmla="*/ 8 h 365"/>
                <a:gd name="T48" fmla="*/ 122 w 228"/>
                <a:gd name="T49" fmla="*/ 30 h 365"/>
                <a:gd name="T50" fmla="*/ 140 w 228"/>
                <a:gd name="T51" fmla="*/ 61 h 365"/>
                <a:gd name="T52" fmla="*/ 176 w 228"/>
                <a:gd name="T53" fmla="*/ 61 h 365"/>
                <a:gd name="T54" fmla="*/ 188 w 228"/>
                <a:gd name="T55" fmla="*/ 99 h 365"/>
                <a:gd name="T56" fmla="*/ 194 w 228"/>
                <a:gd name="T57" fmla="*/ 107 h 365"/>
                <a:gd name="T58" fmla="*/ 164 w 228"/>
                <a:gd name="T59" fmla="*/ 122 h 365"/>
                <a:gd name="T60" fmla="*/ 146 w 228"/>
                <a:gd name="T61" fmla="*/ 152 h 365"/>
                <a:gd name="T62" fmla="*/ 134 w 228"/>
                <a:gd name="T63" fmla="*/ 190 h 365"/>
                <a:gd name="T64" fmla="*/ 146 w 228"/>
                <a:gd name="T65" fmla="*/ 227 h 365"/>
                <a:gd name="T66" fmla="*/ 152 w 228"/>
                <a:gd name="T67" fmla="*/ 242 h 365"/>
                <a:gd name="T68" fmla="*/ 176 w 228"/>
                <a:gd name="T69" fmla="*/ 258 h 365"/>
                <a:gd name="T70" fmla="*/ 194 w 228"/>
                <a:gd name="T71" fmla="*/ 258 h 365"/>
                <a:gd name="T72" fmla="*/ 212 w 228"/>
                <a:gd name="T73" fmla="*/ 280 h 365"/>
                <a:gd name="T74" fmla="*/ 230 w 228"/>
                <a:gd name="T75" fmla="*/ 319 h 365"/>
                <a:gd name="T76" fmla="*/ 224 w 228"/>
                <a:gd name="T77" fmla="*/ 356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7" name="Freeform 4339"/>
            <p:cNvSpPr>
              <a:spLocks/>
            </p:cNvSpPr>
            <p:nvPr/>
          </p:nvSpPr>
          <p:spPr bwMode="auto">
            <a:xfrm>
              <a:off x="3741" y="1426"/>
              <a:ext cx="908" cy="734"/>
            </a:xfrm>
            <a:custGeom>
              <a:avLst/>
              <a:gdLst>
                <a:gd name="T0" fmla="*/ 367 w 897"/>
                <a:gd name="T1" fmla="*/ 636 h 652"/>
                <a:gd name="T2" fmla="*/ 307 w 897"/>
                <a:gd name="T3" fmla="*/ 630 h 652"/>
                <a:gd name="T4" fmla="*/ 233 w 897"/>
                <a:gd name="T5" fmla="*/ 607 h 652"/>
                <a:gd name="T6" fmla="*/ 172 w 897"/>
                <a:gd name="T7" fmla="*/ 576 h 652"/>
                <a:gd name="T8" fmla="*/ 116 w 897"/>
                <a:gd name="T9" fmla="*/ 516 h 652"/>
                <a:gd name="T10" fmla="*/ 116 w 897"/>
                <a:gd name="T11" fmla="*/ 471 h 652"/>
                <a:gd name="T12" fmla="*/ 104 w 897"/>
                <a:gd name="T13" fmla="*/ 447 h 652"/>
                <a:gd name="T14" fmla="*/ 50 w 897"/>
                <a:gd name="T15" fmla="*/ 410 h 652"/>
                <a:gd name="T16" fmla="*/ 36 w 897"/>
                <a:gd name="T17" fmla="*/ 394 h 652"/>
                <a:gd name="T18" fmla="*/ 18 w 897"/>
                <a:gd name="T19" fmla="*/ 319 h 652"/>
                <a:gd name="T20" fmla="*/ 92 w 897"/>
                <a:gd name="T21" fmla="*/ 272 h 652"/>
                <a:gd name="T22" fmla="*/ 74 w 897"/>
                <a:gd name="T23" fmla="*/ 212 h 652"/>
                <a:gd name="T24" fmla="*/ 98 w 897"/>
                <a:gd name="T25" fmla="*/ 168 h 652"/>
                <a:gd name="T26" fmla="*/ 136 w 897"/>
                <a:gd name="T27" fmla="*/ 122 h 652"/>
                <a:gd name="T28" fmla="*/ 184 w 897"/>
                <a:gd name="T29" fmla="*/ 129 h 652"/>
                <a:gd name="T30" fmla="*/ 269 w 897"/>
                <a:gd name="T31" fmla="*/ 204 h 652"/>
                <a:gd name="T32" fmla="*/ 374 w 897"/>
                <a:gd name="T33" fmla="*/ 258 h 652"/>
                <a:gd name="T34" fmla="*/ 467 w 897"/>
                <a:gd name="T35" fmla="*/ 280 h 652"/>
                <a:gd name="T36" fmla="*/ 564 w 897"/>
                <a:gd name="T37" fmla="*/ 265 h 652"/>
                <a:gd name="T38" fmla="*/ 618 w 897"/>
                <a:gd name="T39" fmla="*/ 196 h 652"/>
                <a:gd name="T40" fmla="*/ 680 w 897"/>
                <a:gd name="T41" fmla="*/ 152 h 652"/>
                <a:gd name="T42" fmla="*/ 600 w 897"/>
                <a:gd name="T43" fmla="*/ 122 h 652"/>
                <a:gd name="T44" fmla="*/ 638 w 897"/>
                <a:gd name="T45" fmla="*/ 77 h 652"/>
                <a:gd name="T46" fmla="*/ 625 w 897"/>
                <a:gd name="T47" fmla="*/ 0 h 652"/>
                <a:gd name="T48" fmla="*/ 736 w 897"/>
                <a:gd name="T49" fmla="*/ 46 h 652"/>
                <a:gd name="T50" fmla="*/ 834 w 897"/>
                <a:gd name="T51" fmla="*/ 107 h 652"/>
                <a:gd name="T52" fmla="*/ 913 w 897"/>
                <a:gd name="T53" fmla="*/ 174 h 652"/>
                <a:gd name="T54" fmla="*/ 913 w 897"/>
                <a:gd name="T55" fmla="*/ 250 h 652"/>
                <a:gd name="T56" fmla="*/ 883 w 897"/>
                <a:gd name="T57" fmla="*/ 280 h 652"/>
                <a:gd name="T58" fmla="*/ 846 w 897"/>
                <a:gd name="T59" fmla="*/ 311 h 652"/>
                <a:gd name="T60" fmla="*/ 798 w 897"/>
                <a:gd name="T61" fmla="*/ 356 h 652"/>
                <a:gd name="T62" fmla="*/ 772 w 897"/>
                <a:gd name="T63" fmla="*/ 311 h 652"/>
                <a:gd name="T64" fmla="*/ 742 w 897"/>
                <a:gd name="T65" fmla="*/ 372 h 652"/>
                <a:gd name="T66" fmla="*/ 822 w 897"/>
                <a:gd name="T67" fmla="*/ 394 h 652"/>
                <a:gd name="T68" fmla="*/ 810 w 897"/>
                <a:gd name="T69" fmla="*/ 424 h 652"/>
                <a:gd name="T70" fmla="*/ 852 w 897"/>
                <a:gd name="T71" fmla="*/ 516 h 652"/>
                <a:gd name="T72" fmla="*/ 858 w 897"/>
                <a:gd name="T73" fmla="*/ 569 h 652"/>
                <a:gd name="T74" fmla="*/ 876 w 897"/>
                <a:gd name="T75" fmla="*/ 592 h 652"/>
                <a:gd name="T76" fmla="*/ 883 w 897"/>
                <a:gd name="T77" fmla="*/ 615 h 652"/>
                <a:gd name="T78" fmla="*/ 876 w 897"/>
                <a:gd name="T79" fmla="*/ 636 h 652"/>
                <a:gd name="T80" fmla="*/ 858 w 897"/>
                <a:gd name="T81" fmla="*/ 682 h 652"/>
                <a:gd name="T82" fmla="*/ 858 w 897"/>
                <a:gd name="T83" fmla="*/ 697 h 652"/>
                <a:gd name="T84" fmla="*/ 840 w 897"/>
                <a:gd name="T85" fmla="*/ 719 h 652"/>
                <a:gd name="T86" fmla="*/ 822 w 897"/>
                <a:gd name="T87" fmla="*/ 758 h 652"/>
                <a:gd name="T88" fmla="*/ 791 w 897"/>
                <a:gd name="T89" fmla="*/ 758 h 652"/>
                <a:gd name="T90" fmla="*/ 766 w 897"/>
                <a:gd name="T91" fmla="*/ 758 h 652"/>
                <a:gd name="T92" fmla="*/ 760 w 897"/>
                <a:gd name="T93" fmla="*/ 788 h 652"/>
                <a:gd name="T94" fmla="*/ 724 w 897"/>
                <a:gd name="T95" fmla="*/ 796 h 652"/>
                <a:gd name="T96" fmla="*/ 712 w 897"/>
                <a:gd name="T97" fmla="*/ 796 h 652"/>
                <a:gd name="T98" fmla="*/ 686 w 897"/>
                <a:gd name="T99" fmla="*/ 788 h 652"/>
                <a:gd name="T100" fmla="*/ 632 w 897"/>
                <a:gd name="T101" fmla="*/ 750 h 652"/>
                <a:gd name="T102" fmla="*/ 594 w 897"/>
                <a:gd name="T103" fmla="*/ 766 h 652"/>
                <a:gd name="T104" fmla="*/ 564 w 897"/>
                <a:gd name="T105" fmla="*/ 773 h 652"/>
                <a:gd name="T106" fmla="*/ 539 w 897"/>
                <a:gd name="T107" fmla="*/ 796 h 652"/>
                <a:gd name="T108" fmla="*/ 509 w 897"/>
                <a:gd name="T109" fmla="*/ 727 h 652"/>
                <a:gd name="T110" fmla="*/ 497 w 897"/>
                <a:gd name="T111" fmla="*/ 689 h 652"/>
                <a:gd name="T112" fmla="*/ 467 w 897"/>
                <a:gd name="T113" fmla="*/ 615 h 652"/>
                <a:gd name="T114" fmla="*/ 441 w 897"/>
                <a:gd name="T115" fmla="*/ 599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8" name="Freeform 4340"/>
            <p:cNvSpPr>
              <a:spLocks/>
            </p:cNvSpPr>
            <p:nvPr/>
          </p:nvSpPr>
          <p:spPr bwMode="auto">
            <a:xfrm>
              <a:off x="4431" y="2166"/>
              <a:ext cx="43" cy="34"/>
            </a:xfrm>
            <a:custGeom>
              <a:avLst/>
              <a:gdLst>
                <a:gd name="T0" fmla="*/ 32 w 42"/>
                <a:gd name="T1" fmla="*/ 0 h 30"/>
                <a:gd name="T2" fmla="*/ 12 w 42"/>
                <a:gd name="T3" fmla="*/ 0 h 30"/>
                <a:gd name="T4" fmla="*/ 0 w 42"/>
                <a:gd name="T5" fmla="*/ 16 h 30"/>
                <a:gd name="T6" fmla="*/ 0 w 42"/>
                <a:gd name="T7" fmla="*/ 31 h 30"/>
                <a:gd name="T8" fmla="*/ 18 w 42"/>
                <a:gd name="T9" fmla="*/ 39 h 30"/>
                <a:gd name="T10" fmla="*/ 26 w 42"/>
                <a:gd name="T11" fmla="*/ 39 h 30"/>
                <a:gd name="T12" fmla="*/ 32 w 42"/>
                <a:gd name="T13" fmla="*/ 23 h 30"/>
                <a:gd name="T14" fmla="*/ 44 w 42"/>
                <a:gd name="T15" fmla="*/ 8 h 30"/>
                <a:gd name="T16" fmla="*/ 38 w 42"/>
                <a:gd name="T17" fmla="*/ 0 h 30"/>
                <a:gd name="T18" fmla="*/ 32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9" name="Freeform 4341"/>
            <p:cNvSpPr>
              <a:spLocks/>
            </p:cNvSpPr>
            <p:nvPr/>
          </p:nvSpPr>
          <p:spPr bwMode="auto">
            <a:xfrm>
              <a:off x="4735" y="1682"/>
              <a:ext cx="152" cy="182"/>
            </a:xfrm>
            <a:custGeom>
              <a:avLst/>
              <a:gdLst>
                <a:gd name="T0" fmla="*/ 142 w 150"/>
                <a:gd name="T1" fmla="*/ 152 h 162"/>
                <a:gd name="T2" fmla="*/ 136 w 150"/>
                <a:gd name="T3" fmla="*/ 152 h 162"/>
                <a:gd name="T4" fmla="*/ 136 w 150"/>
                <a:gd name="T5" fmla="*/ 160 h 162"/>
                <a:gd name="T6" fmla="*/ 130 w 150"/>
                <a:gd name="T7" fmla="*/ 166 h 162"/>
                <a:gd name="T8" fmla="*/ 130 w 150"/>
                <a:gd name="T9" fmla="*/ 174 h 162"/>
                <a:gd name="T10" fmla="*/ 124 w 150"/>
                <a:gd name="T11" fmla="*/ 160 h 162"/>
                <a:gd name="T12" fmla="*/ 124 w 150"/>
                <a:gd name="T13" fmla="*/ 174 h 162"/>
                <a:gd name="T14" fmla="*/ 98 w 150"/>
                <a:gd name="T15" fmla="*/ 174 h 162"/>
                <a:gd name="T16" fmla="*/ 98 w 150"/>
                <a:gd name="T17" fmla="*/ 166 h 162"/>
                <a:gd name="T18" fmla="*/ 92 w 150"/>
                <a:gd name="T19" fmla="*/ 166 h 162"/>
                <a:gd name="T20" fmla="*/ 92 w 150"/>
                <a:gd name="T21" fmla="*/ 174 h 162"/>
                <a:gd name="T22" fmla="*/ 98 w 150"/>
                <a:gd name="T23" fmla="*/ 182 h 162"/>
                <a:gd name="T24" fmla="*/ 92 w 150"/>
                <a:gd name="T25" fmla="*/ 197 h 162"/>
                <a:gd name="T26" fmla="*/ 86 w 150"/>
                <a:gd name="T27" fmla="*/ 204 h 162"/>
                <a:gd name="T28" fmla="*/ 68 w 150"/>
                <a:gd name="T29" fmla="*/ 190 h 162"/>
                <a:gd name="T30" fmla="*/ 68 w 150"/>
                <a:gd name="T31" fmla="*/ 174 h 162"/>
                <a:gd name="T32" fmla="*/ 50 w 150"/>
                <a:gd name="T33" fmla="*/ 174 h 162"/>
                <a:gd name="T34" fmla="*/ 24 w 150"/>
                <a:gd name="T35" fmla="*/ 182 h 162"/>
                <a:gd name="T36" fmla="*/ 18 w 150"/>
                <a:gd name="T37" fmla="*/ 190 h 162"/>
                <a:gd name="T38" fmla="*/ 0 w 150"/>
                <a:gd name="T39" fmla="*/ 190 h 162"/>
                <a:gd name="T40" fmla="*/ 0 w 150"/>
                <a:gd name="T41" fmla="*/ 182 h 162"/>
                <a:gd name="T42" fmla="*/ 12 w 150"/>
                <a:gd name="T43" fmla="*/ 166 h 162"/>
                <a:gd name="T44" fmla="*/ 24 w 150"/>
                <a:gd name="T45" fmla="*/ 152 h 162"/>
                <a:gd name="T46" fmla="*/ 62 w 150"/>
                <a:gd name="T47" fmla="*/ 152 h 162"/>
                <a:gd name="T48" fmla="*/ 62 w 150"/>
                <a:gd name="T49" fmla="*/ 152 h 162"/>
                <a:gd name="T50" fmla="*/ 74 w 150"/>
                <a:gd name="T51" fmla="*/ 144 h 162"/>
                <a:gd name="T52" fmla="*/ 68 w 150"/>
                <a:gd name="T53" fmla="*/ 129 h 162"/>
                <a:gd name="T54" fmla="*/ 68 w 150"/>
                <a:gd name="T55" fmla="*/ 113 h 162"/>
                <a:gd name="T56" fmla="*/ 74 w 150"/>
                <a:gd name="T57" fmla="*/ 106 h 162"/>
                <a:gd name="T58" fmla="*/ 74 w 150"/>
                <a:gd name="T59" fmla="*/ 113 h 162"/>
                <a:gd name="T60" fmla="*/ 80 w 150"/>
                <a:gd name="T61" fmla="*/ 121 h 162"/>
                <a:gd name="T62" fmla="*/ 98 w 150"/>
                <a:gd name="T63" fmla="*/ 99 h 162"/>
                <a:gd name="T64" fmla="*/ 98 w 150"/>
                <a:gd name="T65" fmla="*/ 83 h 162"/>
                <a:gd name="T66" fmla="*/ 98 w 150"/>
                <a:gd name="T67" fmla="*/ 61 h 162"/>
                <a:gd name="T68" fmla="*/ 92 w 150"/>
                <a:gd name="T69" fmla="*/ 45 h 162"/>
                <a:gd name="T70" fmla="*/ 86 w 150"/>
                <a:gd name="T71" fmla="*/ 22 h 162"/>
                <a:gd name="T72" fmla="*/ 86 w 150"/>
                <a:gd name="T73" fmla="*/ 8 h 162"/>
                <a:gd name="T74" fmla="*/ 92 w 150"/>
                <a:gd name="T75" fmla="*/ 15 h 162"/>
                <a:gd name="T76" fmla="*/ 98 w 150"/>
                <a:gd name="T77" fmla="*/ 15 h 162"/>
                <a:gd name="T78" fmla="*/ 98 w 150"/>
                <a:gd name="T79" fmla="*/ 8 h 162"/>
                <a:gd name="T80" fmla="*/ 92 w 150"/>
                <a:gd name="T81" fmla="*/ 8 h 162"/>
                <a:gd name="T82" fmla="*/ 92 w 150"/>
                <a:gd name="T83" fmla="*/ 0 h 162"/>
                <a:gd name="T84" fmla="*/ 98 w 150"/>
                <a:gd name="T85" fmla="*/ 8 h 162"/>
                <a:gd name="T86" fmla="*/ 118 w 150"/>
                <a:gd name="T87" fmla="*/ 30 h 162"/>
                <a:gd name="T88" fmla="*/ 136 w 150"/>
                <a:gd name="T89" fmla="*/ 53 h 162"/>
                <a:gd name="T90" fmla="*/ 136 w 150"/>
                <a:gd name="T91" fmla="*/ 75 h 162"/>
                <a:gd name="T92" fmla="*/ 130 w 150"/>
                <a:gd name="T93" fmla="*/ 91 h 162"/>
                <a:gd name="T94" fmla="*/ 142 w 150"/>
                <a:gd name="T95" fmla="*/ 121 h 162"/>
                <a:gd name="T96" fmla="*/ 154 w 150"/>
                <a:gd name="T97" fmla="*/ 144 h 162"/>
                <a:gd name="T98" fmla="*/ 142 w 150"/>
                <a:gd name="T99" fmla="*/ 166 h 162"/>
                <a:gd name="T100" fmla="*/ 142 w 150"/>
                <a:gd name="T101" fmla="*/ 152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0" name="Freeform 4342"/>
            <p:cNvSpPr>
              <a:spLocks/>
            </p:cNvSpPr>
            <p:nvPr/>
          </p:nvSpPr>
          <p:spPr bwMode="auto">
            <a:xfrm>
              <a:off x="4789" y="1594"/>
              <a:ext cx="86" cy="88"/>
            </a:xfrm>
            <a:custGeom>
              <a:avLst/>
              <a:gdLst>
                <a:gd name="T0" fmla="*/ 70 w 84"/>
                <a:gd name="T1" fmla="*/ 38 h 78"/>
                <a:gd name="T2" fmla="*/ 50 w 84"/>
                <a:gd name="T3" fmla="*/ 30 h 78"/>
                <a:gd name="T4" fmla="*/ 26 w 84"/>
                <a:gd name="T5" fmla="*/ 16 h 78"/>
                <a:gd name="T6" fmla="*/ 0 w 84"/>
                <a:gd name="T7" fmla="*/ 0 h 78"/>
                <a:gd name="T8" fmla="*/ 0 w 84"/>
                <a:gd name="T9" fmla="*/ 16 h 78"/>
                <a:gd name="T10" fmla="*/ 12 w 84"/>
                <a:gd name="T11" fmla="*/ 30 h 78"/>
                <a:gd name="T12" fmla="*/ 18 w 84"/>
                <a:gd name="T13" fmla="*/ 53 h 78"/>
                <a:gd name="T14" fmla="*/ 6 w 84"/>
                <a:gd name="T15" fmla="*/ 53 h 78"/>
                <a:gd name="T16" fmla="*/ 6 w 84"/>
                <a:gd name="T17" fmla="*/ 61 h 78"/>
                <a:gd name="T18" fmla="*/ 6 w 84"/>
                <a:gd name="T19" fmla="*/ 69 h 78"/>
                <a:gd name="T20" fmla="*/ 6 w 84"/>
                <a:gd name="T21" fmla="*/ 83 h 78"/>
                <a:gd name="T22" fmla="*/ 18 w 84"/>
                <a:gd name="T23" fmla="*/ 99 h 78"/>
                <a:gd name="T24" fmla="*/ 26 w 84"/>
                <a:gd name="T25" fmla="*/ 99 h 78"/>
                <a:gd name="T26" fmla="*/ 32 w 84"/>
                <a:gd name="T27" fmla="*/ 91 h 78"/>
                <a:gd name="T28" fmla="*/ 12 w 84"/>
                <a:gd name="T29" fmla="*/ 77 h 78"/>
                <a:gd name="T30" fmla="*/ 18 w 84"/>
                <a:gd name="T31" fmla="*/ 77 h 78"/>
                <a:gd name="T32" fmla="*/ 32 w 84"/>
                <a:gd name="T33" fmla="*/ 77 h 78"/>
                <a:gd name="T34" fmla="*/ 62 w 84"/>
                <a:gd name="T35" fmla="*/ 83 h 78"/>
                <a:gd name="T36" fmla="*/ 62 w 84"/>
                <a:gd name="T37" fmla="*/ 83 h 78"/>
                <a:gd name="T38" fmla="*/ 76 w 84"/>
                <a:gd name="T39" fmla="*/ 61 h 78"/>
                <a:gd name="T40" fmla="*/ 88 w 84"/>
                <a:gd name="T41" fmla="*/ 53 h 78"/>
                <a:gd name="T42" fmla="*/ 82 w 84"/>
                <a:gd name="T43" fmla="*/ 46 h 78"/>
                <a:gd name="T44" fmla="*/ 70 w 84"/>
                <a:gd name="T45" fmla="*/ 30 h 78"/>
                <a:gd name="T46" fmla="*/ 70 w 84"/>
                <a:gd name="T47" fmla="*/ 38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1" name="Freeform 4343"/>
            <p:cNvSpPr>
              <a:spLocks/>
            </p:cNvSpPr>
            <p:nvPr/>
          </p:nvSpPr>
          <p:spPr bwMode="auto">
            <a:xfrm>
              <a:off x="4716" y="1851"/>
              <a:ext cx="49" cy="67"/>
            </a:xfrm>
            <a:custGeom>
              <a:avLst/>
              <a:gdLst>
                <a:gd name="T0" fmla="*/ 50 w 48"/>
                <a:gd name="T1" fmla="*/ 30 h 60"/>
                <a:gd name="T2" fmla="*/ 44 w 48"/>
                <a:gd name="T3" fmla="*/ 45 h 60"/>
                <a:gd name="T4" fmla="*/ 44 w 48"/>
                <a:gd name="T5" fmla="*/ 60 h 60"/>
                <a:gd name="T6" fmla="*/ 38 w 48"/>
                <a:gd name="T7" fmla="*/ 75 h 60"/>
                <a:gd name="T8" fmla="*/ 32 w 48"/>
                <a:gd name="T9" fmla="*/ 60 h 60"/>
                <a:gd name="T10" fmla="*/ 32 w 48"/>
                <a:gd name="T11" fmla="*/ 67 h 60"/>
                <a:gd name="T12" fmla="*/ 32 w 48"/>
                <a:gd name="T13" fmla="*/ 67 h 60"/>
                <a:gd name="T14" fmla="*/ 26 w 48"/>
                <a:gd name="T15" fmla="*/ 45 h 60"/>
                <a:gd name="T16" fmla="*/ 26 w 48"/>
                <a:gd name="T17" fmla="*/ 38 h 60"/>
                <a:gd name="T18" fmla="*/ 12 w 48"/>
                <a:gd name="T19" fmla="*/ 22 h 60"/>
                <a:gd name="T20" fmla="*/ 18 w 48"/>
                <a:gd name="T21" fmla="*/ 38 h 60"/>
                <a:gd name="T22" fmla="*/ 12 w 48"/>
                <a:gd name="T23" fmla="*/ 38 h 60"/>
                <a:gd name="T24" fmla="*/ 6 w 48"/>
                <a:gd name="T25" fmla="*/ 22 h 60"/>
                <a:gd name="T26" fmla="*/ 12 w 48"/>
                <a:gd name="T27" fmla="*/ 22 h 60"/>
                <a:gd name="T28" fmla="*/ 0 w 48"/>
                <a:gd name="T29" fmla="*/ 15 h 60"/>
                <a:gd name="T30" fmla="*/ 18 w 48"/>
                <a:gd name="T31" fmla="*/ 0 h 60"/>
                <a:gd name="T32" fmla="*/ 32 w 48"/>
                <a:gd name="T33" fmla="*/ 8 h 60"/>
                <a:gd name="T34" fmla="*/ 38 w 48"/>
                <a:gd name="T35" fmla="*/ 15 h 60"/>
                <a:gd name="T36" fmla="*/ 38 w 48"/>
                <a:gd name="T37" fmla="*/ 22 h 60"/>
                <a:gd name="T38" fmla="*/ 50 w 48"/>
                <a:gd name="T39" fmla="*/ 30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2" name="Freeform 4344"/>
            <p:cNvSpPr>
              <a:spLocks/>
            </p:cNvSpPr>
            <p:nvPr/>
          </p:nvSpPr>
          <p:spPr bwMode="auto">
            <a:xfrm>
              <a:off x="4759" y="1844"/>
              <a:ext cx="42" cy="34"/>
            </a:xfrm>
            <a:custGeom>
              <a:avLst/>
              <a:gdLst>
                <a:gd name="T0" fmla="*/ 36 w 42"/>
                <a:gd name="T1" fmla="*/ 23 h 30"/>
                <a:gd name="T2" fmla="*/ 18 w 42"/>
                <a:gd name="T3" fmla="*/ 23 h 30"/>
                <a:gd name="T4" fmla="*/ 18 w 42"/>
                <a:gd name="T5" fmla="*/ 39 h 30"/>
                <a:gd name="T6" fmla="*/ 6 w 42"/>
                <a:gd name="T7" fmla="*/ 31 h 30"/>
                <a:gd name="T8" fmla="*/ 6 w 42"/>
                <a:gd name="T9" fmla="*/ 23 h 30"/>
                <a:gd name="T10" fmla="*/ 0 w 42"/>
                <a:gd name="T11" fmla="*/ 23 h 30"/>
                <a:gd name="T12" fmla="*/ 12 w 42"/>
                <a:gd name="T13" fmla="*/ 8 h 30"/>
                <a:gd name="T14" fmla="*/ 18 w 42"/>
                <a:gd name="T15" fmla="*/ 8 h 30"/>
                <a:gd name="T16" fmla="*/ 30 w 42"/>
                <a:gd name="T17" fmla="*/ 0 h 30"/>
                <a:gd name="T18" fmla="*/ 36 w 42"/>
                <a:gd name="T19" fmla="*/ 8 h 30"/>
                <a:gd name="T20" fmla="*/ 42 w 42"/>
                <a:gd name="T21" fmla="*/ 16 h 30"/>
                <a:gd name="T22" fmla="*/ 36 w 42"/>
                <a:gd name="T23" fmla="*/ 23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3" name="Freeform 4345"/>
            <p:cNvSpPr>
              <a:spLocks/>
            </p:cNvSpPr>
            <p:nvPr/>
          </p:nvSpPr>
          <p:spPr bwMode="auto">
            <a:xfrm>
              <a:off x="4735" y="2012"/>
              <a:ext cx="6" cy="13"/>
            </a:xfrm>
            <a:custGeom>
              <a:avLst/>
              <a:gdLst>
                <a:gd name="T0" fmla="*/ 0 w 6"/>
                <a:gd name="T1" fmla="*/ 14 h 12"/>
                <a:gd name="T2" fmla="*/ 6 w 6"/>
                <a:gd name="T3" fmla="*/ 0 h 12"/>
                <a:gd name="T4" fmla="*/ 6 w 6"/>
                <a:gd name="T5" fmla="*/ 0 h 12"/>
                <a:gd name="T6" fmla="*/ 0 w 6"/>
                <a:gd name="T7" fmla="*/ 1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4" name="Freeform 4346"/>
            <p:cNvSpPr>
              <a:spLocks/>
            </p:cNvSpPr>
            <p:nvPr/>
          </p:nvSpPr>
          <p:spPr bwMode="auto">
            <a:xfrm>
              <a:off x="4820" y="1756"/>
              <a:ext cx="5" cy="7"/>
            </a:xfrm>
            <a:custGeom>
              <a:avLst/>
              <a:gdLst>
                <a:gd name="T0" fmla="*/ 4 w 6"/>
                <a:gd name="T1" fmla="*/ 8 h 6"/>
                <a:gd name="T2" fmla="*/ 0 w 6"/>
                <a:gd name="T3" fmla="*/ 0 h 6"/>
                <a:gd name="T4" fmla="*/ 0 w 6"/>
                <a:gd name="T5" fmla="*/ 8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5" name="Freeform 4347"/>
            <p:cNvSpPr>
              <a:spLocks/>
            </p:cNvSpPr>
            <p:nvPr/>
          </p:nvSpPr>
          <p:spPr bwMode="auto">
            <a:xfrm>
              <a:off x="4728" y="1885"/>
              <a:ext cx="7" cy="6"/>
            </a:xfrm>
            <a:custGeom>
              <a:avLst/>
              <a:gdLst>
                <a:gd name="T0" fmla="*/ 8 w 6"/>
                <a:gd name="T1" fmla="*/ 0 h 6"/>
                <a:gd name="T2" fmla="*/ 8 w 6"/>
                <a:gd name="T3" fmla="*/ 6 h 6"/>
                <a:gd name="T4" fmla="*/ 0 w 6"/>
                <a:gd name="T5" fmla="*/ 0 h 6"/>
                <a:gd name="T6" fmla="*/ 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6" name="Freeform 4348"/>
            <p:cNvSpPr>
              <a:spLocks/>
            </p:cNvSpPr>
            <p:nvPr/>
          </p:nvSpPr>
          <p:spPr bwMode="auto">
            <a:xfrm>
              <a:off x="4572" y="1648"/>
              <a:ext cx="77" cy="115"/>
            </a:xfrm>
            <a:custGeom>
              <a:avLst/>
              <a:gdLst>
                <a:gd name="T0" fmla="*/ 18 w 77"/>
                <a:gd name="T1" fmla="*/ 91 h 102"/>
                <a:gd name="T2" fmla="*/ 6 w 77"/>
                <a:gd name="T3" fmla="*/ 83 h 102"/>
                <a:gd name="T4" fmla="*/ 0 w 77"/>
                <a:gd name="T5" fmla="*/ 77 h 102"/>
                <a:gd name="T6" fmla="*/ 6 w 77"/>
                <a:gd name="T7" fmla="*/ 61 h 102"/>
                <a:gd name="T8" fmla="*/ 18 w 77"/>
                <a:gd name="T9" fmla="*/ 38 h 102"/>
                <a:gd name="T10" fmla="*/ 23 w 77"/>
                <a:gd name="T11" fmla="*/ 38 h 102"/>
                <a:gd name="T12" fmla="*/ 41 w 77"/>
                <a:gd name="T13" fmla="*/ 46 h 102"/>
                <a:gd name="T14" fmla="*/ 35 w 77"/>
                <a:gd name="T15" fmla="*/ 30 h 102"/>
                <a:gd name="T16" fmla="*/ 41 w 77"/>
                <a:gd name="T17" fmla="*/ 30 h 102"/>
                <a:gd name="T18" fmla="*/ 53 w 77"/>
                <a:gd name="T19" fmla="*/ 16 h 102"/>
                <a:gd name="T20" fmla="*/ 53 w 77"/>
                <a:gd name="T21" fmla="*/ 0 h 102"/>
                <a:gd name="T22" fmla="*/ 71 w 77"/>
                <a:gd name="T23" fmla="*/ 16 h 102"/>
                <a:gd name="T24" fmla="*/ 71 w 77"/>
                <a:gd name="T25" fmla="*/ 23 h 102"/>
                <a:gd name="T26" fmla="*/ 65 w 77"/>
                <a:gd name="T27" fmla="*/ 30 h 102"/>
                <a:gd name="T28" fmla="*/ 71 w 77"/>
                <a:gd name="T29" fmla="*/ 61 h 102"/>
                <a:gd name="T30" fmla="*/ 65 w 77"/>
                <a:gd name="T31" fmla="*/ 69 h 102"/>
                <a:gd name="T32" fmla="*/ 53 w 77"/>
                <a:gd name="T33" fmla="*/ 83 h 102"/>
                <a:gd name="T34" fmla="*/ 59 w 77"/>
                <a:gd name="T35" fmla="*/ 99 h 102"/>
                <a:gd name="T36" fmla="*/ 77 w 77"/>
                <a:gd name="T37" fmla="*/ 114 h 102"/>
                <a:gd name="T38" fmla="*/ 71 w 77"/>
                <a:gd name="T39" fmla="*/ 122 h 102"/>
                <a:gd name="T40" fmla="*/ 59 w 77"/>
                <a:gd name="T41" fmla="*/ 130 h 102"/>
                <a:gd name="T42" fmla="*/ 53 w 77"/>
                <a:gd name="T43" fmla="*/ 130 h 102"/>
                <a:gd name="T44" fmla="*/ 41 w 77"/>
                <a:gd name="T45" fmla="*/ 130 h 102"/>
                <a:gd name="T46" fmla="*/ 35 w 77"/>
                <a:gd name="T47" fmla="*/ 130 h 102"/>
                <a:gd name="T48" fmla="*/ 29 w 77"/>
                <a:gd name="T49" fmla="*/ 130 h 102"/>
                <a:gd name="T50" fmla="*/ 23 w 77"/>
                <a:gd name="T51" fmla="*/ 122 h 102"/>
                <a:gd name="T52" fmla="*/ 23 w 77"/>
                <a:gd name="T53" fmla="*/ 114 h 102"/>
                <a:gd name="T54" fmla="*/ 29 w 77"/>
                <a:gd name="T55" fmla="*/ 107 h 102"/>
                <a:gd name="T56" fmla="*/ 23 w 77"/>
                <a:gd name="T57" fmla="*/ 107 h 102"/>
                <a:gd name="T58" fmla="*/ 18 w 77"/>
                <a:gd name="T59" fmla="*/ 91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7" name="Freeform 4349"/>
            <p:cNvSpPr>
              <a:spLocks/>
            </p:cNvSpPr>
            <p:nvPr/>
          </p:nvSpPr>
          <p:spPr bwMode="auto">
            <a:xfrm>
              <a:off x="4625" y="1749"/>
              <a:ext cx="74" cy="95"/>
            </a:xfrm>
            <a:custGeom>
              <a:avLst/>
              <a:gdLst>
                <a:gd name="T0" fmla="*/ 44 w 72"/>
                <a:gd name="T1" fmla="*/ 100 h 84"/>
                <a:gd name="T2" fmla="*/ 44 w 72"/>
                <a:gd name="T3" fmla="*/ 100 h 84"/>
                <a:gd name="T4" fmla="*/ 38 w 72"/>
                <a:gd name="T5" fmla="*/ 100 h 84"/>
                <a:gd name="T6" fmla="*/ 32 w 72"/>
                <a:gd name="T7" fmla="*/ 107 h 84"/>
                <a:gd name="T8" fmla="*/ 32 w 72"/>
                <a:gd name="T9" fmla="*/ 100 h 84"/>
                <a:gd name="T10" fmla="*/ 32 w 72"/>
                <a:gd name="T11" fmla="*/ 100 h 84"/>
                <a:gd name="T12" fmla="*/ 32 w 72"/>
                <a:gd name="T13" fmla="*/ 92 h 84"/>
                <a:gd name="T14" fmla="*/ 26 w 72"/>
                <a:gd name="T15" fmla="*/ 92 h 84"/>
                <a:gd name="T16" fmla="*/ 20 w 72"/>
                <a:gd name="T17" fmla="*/ 77 h 84"/>
                <a:gd name="T18" fmla="*/ 20 w 72"/>
                <a:gd name="T19" fmla="*/ 69 h 84"/>
                <a:gd name="T20" fmla="*/ 20 w 72"/>
                <a:gd name="T21" fmla="*/ 61 h 84"/>
                <a:gd name="T22" fmla="*/ 6 w 72"/>
                <a:gd name="T23" fmla="*/ 46 h 84"/>
                <a:gd name="T24" fmla="*/ 6 w 72"/>
                <a:gd name="T25" fmla="*/ 46 h 84"/>
                <a:gd name="T26" fmla="*/ 6 w 72"/>
                <a:gd name="T27" fmla="*/ 38 h 84"/>
                <a:gd name="T28" fmla="*/ 20 w 72"/>
                <a:gd name="T29" fmla="*/ 46 h 84"/>
                <a:gd name="T30" fmla="*/ 12 w 72"/>
                <a:gd name="T31" fmla="*/ 38 h 84"/>
                <a:gd name="T32" fmla="*/ 6 w 72"/>
                <a:gd name="T33" fmla="*/ 23 h 84"/>
                <a:gd name="T34" fmla="*/ 0 w 72"/>
                <a:gd name="T35" fmla="*/ 16 h 84"/>
                <a:gd name="T36" fmla="*/ 6 w 72"/>
                <a:gd name="T37" fmla="*/ 16 h 84"/>
                <a:gd name="T38" fmla="*/ 20 w 72"/>
                <a:gd name="T39" fmla="*/ 8 h 84"/>
                <a:gd name="T40" fmla="*/ 26 w 72"/>
                <a:gd name="T41" fmla="*/ 0 h 84"/>
                <a:gd name="T42" fmla="*/ 64 w 72"/>
                <a:gd name="T43" fmla="*/ 46 h 84"/>
                <a:gd name="T44" fmla="*/ 76 w 72"/>
                <a:gd name="T45" fmla="*/ 85 h 84"/>
                <a:gd name="T46" fmla="*/ 64 w 72"/>
                <a:gd name="T47" fmla="*/ 85 h 84"/>
                <a:gd name="T48" fmla="*/ 58 w 72"/>
                <a:gd name="T49" fmla="*/ 92 h 84"/>
                <a:gd name="T50" fmla="*/ 50 w 72"/>
                <a:gd name="T51" fmla="*/ 92 h 84"/>
                <a:gd name="T52" fmla="*/ 50 w 72"/>
                <a:gd name="T53" fmla="*/ 92 h 84"/>
                <a:gd name="T54" fmla="*/ 50 w 72"/>
                <a:gd name="T55" fmla="*/ 100 h 84"/>
                <a:gd name="T56" fmla="*/ 44 w 72"/>
                <a:gd name="T57" fmla="*/ 100 h 84"/>
                <a:gd name="T58" fmla="*/ 44 w 72"/>
                <a:gd name="T59" fmla="*/ 100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8" name="Freeform 4350"/>
            <p:cNvSpPr>
              <a:spLocks/>
            </p:cNvSpPr>
            <p:nvPr/>
          </p:nvSpPr>
          <p:spPr bwMode="auto">
            <a:xfrm>
              <a:off x="4619" y="2046"/>
              <a:ext cx="25" cy="73"/>
            </a:xfrm>
            <a:custGeom>
              <a:avLst/>
              <a:gdLst>
                <a:gd name="T0" fmla="*/ 14 w 24"/>
                <a:gd name="T1" fmla="*/ 81 h 66"/>
                <a:gd name="T2" fmla="*/ 0 w 24"/>
                <a:gd name="T3" fmla="*/ 59 h 66"/>
                <a:gd name="T4" fmla="*/ 0 w 24"/>
                <a:gd name="T5" fmla="*/ 37 h 66"/>
                <a:gd name="T6" fmla="*/ 6 w 24"/>
                <a:gd name="T7" fmla="*/ 22 h 66"/>
                <a:gd name="T8" fmla="*/ 14 w 24"/>
                <a:gd name="T9" fmla="*/ 0 h 66"/>
                <a:gd name="T10" fmla="*/ 26 w 24"/>
                <a:gd name="T11" fmla="*/ 8 h 66"/>
                <a:gd name="T12" fmla="*/ 20 w 24"/>
                <a:gd name="T13" fmla="*/ 66 h 66"/>
                <a:gd name="T14" fmla="*/ 14 w 24"/>
                <a:gd name="T15" fmla="*/ 81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9" name="Freeform 4351"/>
            <p:cNvSpPr>
              <a:spLocks/>
            </p:cNvSpPr>
            <p:nvPr/>
          </p:nvSpPr>
          <p:spPr bwMode="auto">
            <a:xfrm>
              <a:off x="3891" y="1453"/>
              <a:ext cx="527" cy="229"/>
            </a:xfrm>
            <a:custGeom>
              <a:avLst/>
              <a:gdLst>
                <a:gd name="T0" fmla="*/ 313 w 520"/>
                <a:gd name="T1" fmla="*/ 250 h 203"/>
                <a:gd name="T2" fmla="*/ 289 w 520"/>
                <a:gd name="T3" fmla="*/ 236 h 203"/>
                <a:gd name="T4" fmla="*/ 239 w 520"/>
                <a:gd name="T5" fmla="*/ 236 h 203"/>
                <a:gd name="T6" fmla="*/ 197 w 520"/>
                <a:gd name="T7" fmla="*/ 228 h 203"/>
                <a:gd name="T8" fmla="*/ 165 w 520"/>
                <a:gd name="T9" fmla="*/ 190 h 203"/>
                <a:gd name="T10" fmla="*/ 117 w 520"/>
                <a:gd name="T11" fmla="*/ 175 h 203"/>
                <a:gd name="T12" fmla="*/ 73 w 520"/>
                <a:gd name="T13" fmla="*/ 146 h 203"/>
                <a:gd name="T14" fmla="*/ 44 w 520"/>
                <a:gd name="T15" fmla="*/ 107 h 203"/>
                <a:gd name="T16" fmla="*/ 6 w 520"/>
                <a:gd name="T17" fmla="*/ 83 h 203"/>
                <a:gd name="T18" fmla="*/ 0 w 520"/>
                <a:gd name="T19" fmla="*/ 69 h 203"/>
                <a:gd name="T20" fmla="*/ 24 w 520"/>
                <a:gd name="T21" fmla="*/ 53 h 203"/>
                <a:gd name="T22" fmla="*/ 55 w 520"/>
                <a:gd name="T23" fmla="*/ 30 h 203"/>
                <a:gd name="T24" fmla="*/ 91 w 520"/>
                <a:gd name="T25" fmla="*/ 46 h 203"/>
                <a:gd name="T26" fmla="*/ 141 w 520"/>
                <a:gd name="T27" fmla="*/ 53 h 203"/>
                <a:gd name="T28" fmla="*/ 135 w 520"/>
                <a:gd name="T29" fmla="*/ 23 h 203"/>
                <a:gd name="T30" fmla="*/ 171 w 520"/>
                <a:gd name="T31" fmla="*/ 8 h 203"/>
                <a:gd name="T32" fmla="*/ 209 w 520"/>
                <a:gd name="T33" fmla="*/ 30 h 203"/>
                <a:gd name="T34" fmla="*/ 257 w 520"/>
                <a:gd name="T35" fmla="*/ 38 h 203"/>
                <a:gd name="T36" fmla="*/ 313 w 520"/>
                <a:gd name="T37" fmla="*/ 61 h 203"/>
                <a:gd name="T38" fmla="*/ 369 w 520"/>
                <a:gd name="T39" fmla="*/ 61 h 203"/>
                <a:gd name="T40" fmla="*/ 404 w 520"/>
                <a:gd name="T41" fmla="*/ 46 h 203"/>
                <a:gd name="T42" fmla="*/ 448 w 520"/>
                <a:gd name="T43" fmla="*/ 53 h 203"/>
                <a:gd name="T44" fmla="*/ 454 w 520"/>
                <a:gd name="T45" fmla="*/ 91 h 203"/>
                <a:gd name="T46" fmla="*/ 460 w 520"/>
                <a:gd name="T47" fmla="*/ 107 h 203"/>
                <a:gd name="T48" fmla="*/ 484 w 520"/>
                <a:gd name="T49" fmla="*/ 107 h 203"/>
                <a:gd name="T50" fmla="*/ 528 w 520"/>
                <a:gd name="T51" fmla="*/ 122 h 203"/>
                <a:gd name="T52" fmla="*/ 504 w 520"/>
                <a:gd name="T53" fmla="*/ 130 h 203"/>
                <a:gd name="T54" fmla="*/ 484 w 520"/>
                <a:gd name="T55" fmla="*/ 159 h 203"/>
                <a:gd name="T56" fmla="*/ 448 w 520"/>
                <a:gd name="T57" fmla="*/ 175 h 203"/>
                <a:gd name="T58" fmla="*/ 430 w 520"/>
                <a:gd name="T59" fmla="*/ 190 h 203"/>
                <a:gd name="T60" fmla="*/ 410 w 520"/>
                <a:gd name="T61" fmla="*/ 236 h 203"/>
                <a:gd name="T62" fmla="*/ 363 w 520"/>
                <a:gd name="T63" fmla="*/ 250 h 203"/>
                <a:gd name="T64" fmla="*/ 337 w 520"/>
                <a:gd name="T65" fmla="*/ 250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0" name="Freeform 4352"/>
            <p:cNvSpPr>
              <a:spLocks/>
            </p:cNvSpPr>
            <p:nvPr/>
          </p:nvSpPr>
          <p:spPr bwMode="auto">
            <a:xfrm>
              <a:off x="3255" y="1379"/>
              <a:ext cx="625" cy="310"/>
            </a:xfrm>
            <a:custGeom>
              <a:avLst/>
              <a:gdLst>
                <a:gd name="T0" fmla="*/ 73 w 616"/>
                <a:gd name="T1" fmla="*/ 206 h 275"/>
                <a:gd name="T2" fmla="*/ 49 w 616"/>
                <a:gd name="T3" fmla="*/ 221 h 275"/>
                <a:gd name="T4" fmla="*/ 0 w 616"/>
                <a:gd name="T5" fmla="*/ 160 h 275"/>
                <a:gd name="T6" fmla="*/ 6 w 616"/>
                <a:gd name="T7" fmla="*/ 107 h 275"/>
                <a:gd name="T8" fmla="*/ 24 w 616"/>
                <a:gd name="T9" fmla="*/ 107 h 275"/>
                <a:gd name="T10" fmla="*/ 49 w 616"/>
                <a:gd name="T11" fmla="*/ 83 h 275"/>
                <a:gd name="T12" fmla="*/ 117 w 616"/>
                <a:gd name="T13" fmla="*/ 107 h 275"/>
                <a:gd name="T14" fmla="*/ 171 w 616"/>
                <a:gd name="T15" fmla="*/ 99 h 275"/>
                <a:gd name="T16" fmla="*/ 203 w 616"/>
                <a:gd name="T17" fmla="*/ 99 h 275"/>
                <a:gd name="T18" fmla="*/ 197 w 616"/>
                <a:gd name="T19" fmla="*/ 46 h 275"/>
                <a:gd name="T20" fmla="*/ 191 w 616"/>
                <a:gd name="T21" fmla="*/ 38 h 275"/>
                <a:gd name="T22" fmla="*/ 233 w 616"/>
                <a:gd name="T23" fmla="*/ 30 h 275"/>
                <a:gd name="T24" fmla="*/ 271 w 616"/>
                <a:gd name="T25" fmla="*/ 16 h 275"/>
                <a:gd name="T26" fmla="*/ 307 w 616"/>
                <a:gd name="T27" fmla="*/ 0 h 275"/>
                <a:gd name="T28" fmla="*/ 333 w 616"/>
                <a:gd name="T29" fmla="*/ 16 h 275"/>
                <a:gd name="T30" fmla="*/ 374 w 616"/>
                <a:gd name="T31" fmla="*/ 38 h 275"/>
                <a:gd name="T32" fmla="*/ 406 w 616"/>
                <a:gd name="T33" fmla="*/ 30 h 275"/>
                <a:gd name="T34" fmla="*/ 430 w 616"/>
                <a:gd name="T35" fmla="*/ 23 h 275"/>
                <a:gd name="T36" fmla="*/ 448 w 616"/>
                <a:gd name="T37" fmla="*/ 53 h 275"/>
                <a:gd name="T38" fmla="*/ 516 w 616"/>
                <a:gd name="T39" fmla="*/ 107 h 275"/>
                <a:gd name="T40" fmla="*/ 530 w 616"/>
                <a:gd name="T41" fmla="*/ 107 h 275"/>
                <a:gd name="T42" fmla="*/ 572 w 616"/>
                <a:gd name="T43" fmla="*/ 122 h 275"/>
                <a:gd name="T44" fmla="*/ 616 w 616"/>
                <a:gd name="T45" fmla="*/ 130 h 275"/>
                <a:gd name="T46" fmla="*/ 628 w 616"/>
                <a:gd name="T47" fmla="*/ 176 h 275"/>
                <a:gd name="T48" fmla="*/ 628 w 616"/>
                <a:gd name="T49" fmla="*/ 206 h 275"/>
                <a:gd name="T50" fmla="*/ 584 w 616"/>
                <a:gd name="T51" fmla="*/ 198 h 275"/>
                <a:gd name="T52" fmla="*/ 591 w 616"/>
                <a:gd name="T53" fmla="*/ 242 h 275"/>
                <a:gd name="T54" fmla="*/ 572 w 616"/>
                <a:gd name="T55" fmla="*/ 250 h 275"/>
                <a:gd name="T56" fmla="*/ 566 w 616"/>
                <a:gd name="T57" fmla="*/ 266 h 275"/>
                <a:gd name="T58" fmla="*/ 578 w 616"/>
                <a:gd name="T59" fmla="*/ 303 h 275"/>
                <a:gd name="T60" fmla="*/ 578 w 616"/>
                <a:gd name="T61" fmla="*/ 311 h 275"/>
                <a:gd name="T62" fmla="*/ 536 w 616"/>
                <a:gd name="T63" fmla="*/ 296 h 275"/>
                <a:gd name="T64" fmla="*/ 492 w 616"/>
                <a:gd name="T65" fmla="*/ 303 h 275"/>
                <a:gd name="T66" fmla="*/ 468 w 616"/>
                <a:gd name="T67" fmla="*/ 311 h 275"/>
                <a:gd name="T68" fmla="*/ 430 w 616"/>
                <a:gd name="T69" fmla="*/ 311 h 275"/>
                <a:gd name="T70" fmla="*/ 387 w 616"/>
                <a:gd name="T71" fmla="*/ 349 h 275"/>
                <a:gd name="T72" fmla="*/ 357 w 616"/>
                <a:gd name="T73" fmla="*/ 327 h 275"/>
                <a:gd name="T74" fmla="*/ 339 w 616"/>
                <a:gd name="T75" fmla="*/ 289 h 275"/>
                <a:gd name="T76" fmla="*/ 283 w 616"/>
                <a:gd name="T77" fmla="*/ 289 h 275"/>
                <a:gd name="T78" fmla="*/ 253 w 616"/>
                <a:gd name="T79" fmla="*/ 258 h 275"/>
                <a:gd name="T80" fmla="*/ 209 w 616"/>
                <a:gd name="T81" fmla="*/ 236 h 275"/>
                <a:gd name="T82" fmla="*/ 171 w 616"/>
                <a:gd name="T83" fmla="*/ 273 h 275"/>
                <a:gd name="T84" fmla="*/ 185 w 616"/>
                <a:gd name="T85" fmla="*/ 342 h 275"/>
                <a:gd name="T86" fmla="*/ 147 w 616"/>
                <a:gd name="T87" fmla="*/ 327 h 275"/>
                <a:gd name="T88" fmla="*/ 117 w 616"/>
                <a:gd name="T89" fmla="*/ 311 h 275"/>
                <a:gd name="T90" fmla="*/ 97 w 616"/>
                <a:gd name="T91" fmla="*/ 296 h 275"/>
                <a:gd name="T92" fmla="*/ 73 w 616"/>
                <a:gd name="T93" fmla="*/ 266 h 275"/>
                <a:gd name="T94" fmla="*/ 85 w 616"/>
                <a:gd name="T95" fmla="*/ 258 h 275"/>
                <a:gd name="T96" fmla="*/ 117 w 616"/>
                <a:gd name="T97" fmla="*/ 242 h 275"/>
                <a:gd name="T98" fmla="*/ 111 w 616"/>
                <a:gd name="T99" fmla="*/ 206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1" name="Freeform 4353"/>
            <p:cNvSpPr>
              <a:spLocks/>
            </p:cNvSpPr>
            <p:nvPr/>
          </p:nvSpPr>
          <p:spPr bwMode="auto">
            <a:xfrm>
              <a:off x="3160" y="1628"/>
              <a:ext cx="131" cy="54"/>
            </a:xfrm>
            <a:custGeom>
              <a:avLst/>
              <a:gdLst>
                <a:gd name="T0" fmla="*/ 24 w 131"/>
                <a:gd name="T1" fmla="*/ 23 h 48"/>
                <a:gd name="T2" fmla="*/ 0 w 131"/>
                <a:gd name="T3" fmla="*/ 0 h 48"/>
                <a:gd name="T4" fmla="*/ 0 w 131"/>
                <a:gd name="T5" fmla="*/ 0 h 48"/>
                <a:gd name="T6" fmla="*/ 18 w 131"/>
                <a:gd name="T7" fmla="*/ 0 h 48"/>
                <a:gd name="T8" fmla="*/ 36 w 131"/>
                <a:gd name="T9" fmla="*/ 0 h 48"/>
                <a:gd name="T10" fmla="*/ 60 w 131"/>
                <a:gd name="T11" fmla="*/ 16 h 48"/>
                <a:gd name="T12" fmla="*/ 84 w 131"/>
                <a:gd name="T13" fmla="*/ 30 h 48"/>
                <a:gd name="T14" fmla="*/ 108 w 131"/>
                <a:gd name="T15" fmla="*/ 38 h 48"/>
                <a:gd name="T16" fmla="*/ 131 w 131"/>
                <a:gd name="T17" fmla="*/ 53 h 48"/>
                <a:gd name="T18" fmla="*/ 125 w 131"/>
                <a:gd name="T19" fmla="*/ 61 h 48"/>
                <a:gd name="T20" fmla="*/ 114 w 131"/>
                <a:gd name="T21" fmla="*/ 61 h 48"/>
                <a:gd name="T22" fmla="*/ 90 w 131"/>
                <a:gd name="T23" fmla="*/ 61 h 48"/>
                <a:gd name="T24" fmla="*/ 66 w 131"/>
                <a:gd name="T25" fmla="*/ 61 h 48"/>
                <a:gd name="T26" fmla="*/ 42 w 131"/>
                <a:gd name="T27" fmla="*/ 61 h 48"/>
                <a:gd name="T28" fmla="*/ 42 w 131"/>
                <a:gd name="T29" fmla="*/ 46 h 48"/>
                <a:gd name="T30" fmla="*/ 24 w 131"/>
                <a:gd name="T31" fmla="*/ 23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2" name="Freeform 4354"/>
            <p:cNvSpPr>
              <a:spLocks/>
            </p:cNvSpPr>
            <p:nvPr/>
          </p:nvSpPr>
          <p:spPr bwMode="auto">
            <a:xfrm>
              <a:off x="3667" y="1641"/>
              <a:ext cx="165" cy="88"/>
            </a:xfrm>
            <a:custGeom>
              <a:avLst/>
              <a:gdLst>
                <a:gd name="T0" fmla="*/ 56 w 162"/>
                <a:gd name="T1" fmla="*/ 61 h 78"/>
                <a:gd name="T2" fmla="*/ 38 w 162"/>
                <a:gd name="T3" fmla="*/ 46 h 78"/>
                <a:gd name="T4" fmla="*/ 12 w 162"/>
                <a:gd name="T5" fmla="*/ 46 h 78"/>
                <a:gd name="T6" fmla="*/ 0 w 162"/>
                <a:gd name="T7" fmla="*/ 23 h 78"/>
                <a:gd name="T8" fmla="*/ 12 w 162"/>
                <a:gd name="T9" fmla="*/ 16 h 78"/>
                <a:gd name="T10" fmla="*/ 32 w 162"/>
                <a:gd name="T11" fmla="*/ 16 h 78"/>
                <a:gd name="T12" fmla="*/ 50 w 162"/>
                <a:gd name="T13" fmla="*/ 16 h 78"/>
                <a:gd name="T14" fmla="*/ 56 w 162"/>
                <a:gd name="T15" fmla="*/ 0 h 78"/>
                <a:gd name="T16" fmla="*/ 74 w 162"/>
                <a:gd name="T17" fmla="*/ 8 h 78"/>
                <a:gd name="T18" fmla="*/ 94 w 162"/>
                <a:gd name="T19" fmla="*/ 8 h 78"/>
                <a:gd name="T20" fmla="*/ 118 w 162"/>
                <a:gd name="T21" fmla="*/ 0 h 78"/>
                <a:gd name="T22" fmla="*/ 136 w 162"/>
                <a:gd name="T23" fmla="*/ 0 h 78"/>
                <a:gd name="T24" fmla="*/ 162 w 162"/>
                <a:gd name="T25" fmla="*/ 16 h 78"/>
                <a:gd name="T26" fmla="*/ 168 w 162"/>
                <a:gd name="T27" fmla="*/ 30 h 78"/>
                <a:gd name="T28" fmla="*/ 136 w 162"/>
                <a:gd name="T29" fmla="*/ 53 h 78"/>
                <a:gd name="T30" fmla="*/ 118 w 162"/>
                <a:gd name="T31" fmla="*/ 61 h 78"/>
                <a:gd name="T32" fmla="*/ 112 w 162"/>
                <a:gd name="T33" fmla="*/ 77 h 78"/>
                <a:gd name="T34" fmla="*/ 100 w 162"/>
                <a:gd name="T35" fmla="*/ 69 h 78"/>
                <a:gd name="T36" fmla="*/ 94 w 162"/>
                <a:gd name="T37" fmla="*/ 77 h 78"/>
                <a:gd name="T38" fmla="*/ 80 w 162"/>
                <a:gd name="T39" fmla="*/ 83 h 78"/>
                <a:gd name="T40" fmla="*/ 74 w 162"/>
                <a:gd name="T41" fmla="*/ 99 h 78"/>
                <a:gd name="T42" fmla="*/ 44 w 162"/>
                <a:gd name="T43" fmla="*/ 99 h 78"/>
                <a:gd name="T44" fmla="*/ 12 w 162"/>
                <a:gd name="T45" fmla="*/ 91 h 78"/>
                <a:gd name="T46" fmla="*/ 12 w 162"/>
                <a:gd name="T47" fmla="*/ 77 h 78"/>
                <a:gd name="T48" fmla="*/ 56 w 162"/>
                <a:gd name="T49" fmla="*/ 61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3" name="Freeform 4355"/>
            <p:cNvSpPr>
              <a:spLocks/>
            </p:cNvSpPr>
            <p:nvPr/>
          </p:nvSpPr>
          <p:spPr bwMode="auto">
            <a:xfrm>
              <a:off x="3370" y="1655"/>
              <a:ext cx="249" cy="169"/>
            </a:xfrm>
            <a:custGeom>
              <a:avLst/>
              <a:gdLst>
                <a:gd name="T0" fmla="*/ 242 w 245"/>
                <a:gd name="T1" fmla="*/ 144 h 150"/>
                <a:gd name="T2" fmla="*/ 236 w 245"/>
                <a:gd name="T3" fmla="*/ 168 h 150"/>
                <a:gd name="T4" fmla="*/ 216 w 245"/>
                <a:gd name="T5" fmla="*/ 175 h 150"/>
                <a:gd name="T6" fmla="*/ 210 w 245"/>
                <a:gd name="T7" fmla="*/ 190 h 150"/>
                <a:gd name="T8" fmla="*/ 204 w 245"/>
                <a:gd name="T9" fmla="*/ 190 h 150"/>
                <a:gd name="T10" fmla="*/ 186 w 245"/>
                <a:gd name="T11" fmla="*/ 183 h 150"/>
                <a:gd name="T12" fmla="*/ 180 w 245"/>
                <a:gd name="T13" fmla="*/ 152 h 150"/>
                <a:gd name="T14" fmla="*/ 162 w 245"/>
                <a:gd name="T15" fmla="*/ 152 h 150"/>
                <a:gd name="T16" fmla="*/ 148 w 245"/>
                <a:gd name="T17" fmla="*/ 137 h 150"/>
                <a:gd name="T18" fmla="*/ 136 w 245"/>
                <a:gd name="T19" fmla="*/ 130 h 150"/>
                <a:gd name="T20" fmla="*/ 106 w 245"/>
                <a:gd name="T21" fmla="*/ 114 h 150"/>
                <a:gd name="T22" fmla="*/ 92 w 245"/>
                <a:gd name="T23" fmla="*/ 122 h 150"/>
                <a:gd name="T24" fmla="*/ 68 w 245"/>
                <a:gd name="T25" fmla="*/ 122 h 150"/>
                <a:gd name="T26" fmla="*/ 56 w 245"/>
                <a:gd name="T27" fmla="*/ 137 h 150"/>
                <a:gd name="T28" fmla="*/ 50 w 245"/>
                <a:gd name="T29" fmla="*/ 137 h 150"/>
                <a:gd name="T30" fmla="*/ 44 w 245"/>
                <a:gd name="T31" fmla="*/ 91 h 150"/>
                <a:gd name="T32" fmla="*/ 30 w 245"/>
                <a:gd name="T33" fmla="*/ 83 h 150"/>
                <a:gd name="T34" fmla="*/ 30 w 245"/>
                <a:gd name="T35" fmla="*/ 83 h 150"/>
                <a:gd name="T36" fmla="*/ 38 w 245"/>
                <a:gd name="T37" fmla="*/ 83 h 150"/>
                <a:gd name="T38" fmla="*/ 38 w 245"/>
                <a:gd name="T39" fmla="*/ 77 h 150"/>
                <a:gd name="T40" fmla="*/ 30 w 245"/>
                <a:gd name="T41" fmla="*/ 69 h 150"/>
                <a:gd name="T42" fmla="*/ 24 w 245"/>
                <a:gd name="T43" fmla="*/ 69 h 150"/>
                <a:gd name="T44" fmla="*/ 24 w 245"/>
                <a:gd name="T45" fmla="*/ 77 h 150"/>
                <a:gd name="T46" fmla="*/ 18 w 245"/>
                <a:gd name="T47" fmla="*/ 46 h 150"/>
                <a:gd name="T48" fmla="*/ 24 w 245"/>
                <a:gd name="T49" fmla="*/ 46 h 150"/>
                <a:gd name="T50" fmla="*/ 30 w 245"/>
                <a:gd name="T51" fmla="*/ 46 h 150"/>
                <a:gd name="T52" fmla="*/ 38 w 245"/>
                <a:gd name="T53" fmla="*/ 53 h 150"/>
                <a:gd name="T54" fmla="*/ 44 w 245"/>
                <a:gd name="T55" fmla="*/ 53 h 150"/>
                <a:gd name="T56" fmla="*/ 44 w 245"/>
                <a:gd name="T57" fmla="*/ 46 h 150"/>
                <a:gd name="T58" fmla="*/ 50 w 245"/>
                <a:gd name="T59" fmla="*/ 38 h 150"/>
                <a:gd name="T60" fmla="*/ 30 w 245"/>
                <a:gd name="T61" fmla="*/ 23 h 150"/>
                <a:gd name="T62" fmla="*/ 18 w 245"/>
                <a:gd name="T63" fmla="*/ 16 h 150"/>
                <a:gd name="T64" fmla="*/ 18 w 245"/>
                <a:gd name="T65" fmla="*/ 38 h 150"/>
                <a:gd name="T66" fmla="*/ 18 w 245"/>
                <a:gd name="T67" fmla="*/ 38 h 150"/>
                <a:gd name="T68" fmla="*/ 6 w 245"/>
                <a:gd name="T69" fmla="*/ 16 h 150"/>
                <a:gd name="T70" fmla="*/ 6 w 245"/>
                <a:gd name="T71" fmla="*/ 0 h 150"/>
                <a:gd name="T72" fmla="*/ 0 w 245"/>
                <a:gd name="T73" fmla="*/ 0 h 150"/>
                <a:gd name="T74" fmla="*/ 30 w 245"/>
                <a:gd name="T75" fmla="*/ 0 h 150"/>
                <a:gd name="T76" fmla="*/ 30 w 245"/>
                <a:gd name="T77" fmla="*/ 16 h 150"/>
                <a:gd name="T78" fmla="*/ 50 w 245"/>
                <a:gd name="T79" fmla="*/ 23 h 150"/>
                <a:gd name="T80" fmla="*/ 68 w 245"/>
                <a:gd name="T81" fmla="*/ 30 h 150"/>
                <a:gd name="T82" fmla="*/ 92 w 245"/>
                <a:gd name="T83" fmla="*/ 38 h 150"/>
                <a:gd name="T84" fmla="*/ 86 w 245"/>
                <a:gd name="T85" fmla="*/ 23 h 150"/>
                <a:gd name="T86" fmla="*/ 100 w 245"/>
                <a:gd name="T87" fmla="*/ 16 h 150"/>
                <a:gd name="T88" fmla="*/ 112 w 245"/>
                <a:gd name="T89" fmla="*/ 0 h 150"/>
                <a:gd name="T90" fmla="*/ 130 w 245"/>
                <a:gd name="T91" fmla="*/ 16 h 150"/>
                <a:gd name="T92" fmla="*/ 148 w 245"/>
                <a:gd name="T93" fmla="*/ 46 h 150"/>
                <a:gd name="T94" fmla="*/ 168 w 245"/>
                <a:gd name="T95" fmla="*/ 53 h 150"/>
                <a:gd name="T96" fmla="*/ 186 w 245"/>
                <a:gd name="T97" fmla="*/ 61 h 150"/>
                <a:gd name="T98" fmla="*/ 242 w 245"/>
                <a:gd name="T99" fmla="*/ 107 h 150"/>
                <a:gd name="T100" fmla="*/ 253 w 245"/>
                <a:gd name="T101" fmla="*/ 130 h 150"/>
                <a:gd name="T102" fmla="*/ 247 w 245"/>
                <a:gd name="T103" fmla="*/ 137 h 150"/>
                <a:gd name="T104" fmla="*/ 242 w 245"/>
                <a:gd name="T105" fmla="*/ 144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4" name="Freeform 4356"/>
            <p:cNvSpPr>
              <a:spLocks/>
            </p:cNvSpPr>
            <p:nvPr/>
          </p:nvSpPr>
          <p:spPr bwMode="auto">
            <a:xfrm>
              <a:off x="3547" y="1749"/>
              <a:ext cx="223" cy="203"/>
            </a:xfrm>
            <a:custGeom>
              <a:avLst/>
              <a:gdLst>
                <a:gd name="T0" fmla="*/ 0 w 221"/>
                <a:gd name="T1" fmla="*/ 99 h 180"/>
                <a:gd name="T2" fmla="*/ 0 w 221"/>
                <a:gd name="T3" fmla="*/ 107 h 180"/>
                <a:gd name="T4" fmla="*/ 0 w 221"/>
                <a:gd name="T5" fmla="*/ 122 h 180"/>
                <a:gd name="T6" fmla="*/ 6 w 221"/>
                <a:gd name="T7" fmla="*/ 130 h 180"/>
                <a:gd name="T8" fmla="*/ 6 w 221"/>
                <a:gd name="T9" fmla="*/ 130 h 180"/>
                <a:gd name="T10" fmla="*/ 12 w 221"/>
                <a:gd name="T11" fmla="*/ 152 h 180"/>
                <a:gd name="T12" fmla="*/ 12 w 221"/>
                <a:gd name="T13" fmla="*/ 176 h 180"/>
                <a:gd name="T14" fmla="*/ 30 w 221"/>
                <a:gd name="T15" fmla="*/ 183 h 180"/>
                <a:gd name="T16" fmla="*/ 36 w 221"/>
                <a:gd name="T17" fmla="*/ 191 h 180"/>
                <a:gd name="T18" fmla="*/ 18 w 221"/>
                <a:gd name="T19" fmla="*/ 221 h 180"/>
                <a:gd name="T20" fmla="*/ 36 w 221"/>
                <a:gd name="T21" fmla="*/ 229 h 180"/>
                <a:gd name="T22" fmla="*/ 48 w 221"/>
                <a:gd name="T23" fmla="*/ 229 h 180"/>
                <a:gd name="T24" fmla="*/ 79 w 221"/>
                <a:gd name="T25" fmla="*/ 229 h 180"/>
                <a:gd name="T26" fmla="*/ 97 w 221"/>
                <a:gd name="T27" fmla="*/ 229 h 180"/>
                <a:gd name="T28" fmla="*/ 115 w 221"/>
                <a:gd name="T29" fmla="*/ 221 h 180"/>
                <a:gd name="T30" fmla="*/ 115 w 221"/>
                <a:gd name="T31" fmla="*/ 206 h 180"/>
                <a:gd name="T32" fmla="*/ 115 w 221"/>
                <a:gd name="T33" fmla="*/ 191 h 180"/>
                <a:gd name="T34" fmla="*/ 133 w 221"/>
                <a:gd name="T35" fmla="*/ 183 h 180"/>
                <a:gd name="T36" fmla="*/ 139 w 221"/>
                <a:gd name="T37" fmla="*/ 176 h 180"/>
                <a:gd name="T38" fmla="*/ 151 w 221"/>
                <a:gd name="T39" fmla="*/ 176 h 180"/>
                <a:gd name="T40" fmla="*/ 157 w 221"/>
                <a:gd name="T41" fmla="*/ 145 h 180"/>
                <a:gd name="T42" fmla="*/ 171 w 221"/>
                <a:gd name="T43" fmla="*/ 130 h 180"/>
                <a:gd name="T44" fmla="*/ 157 w 221"/>
                <a:gd name="T45" fmla="*/ 115 h 180"/>
                <a:gd name="T46" fmla="*/ 177 w 221"/>
                <a:gd name="T47" fmla="*/ 115 h 180"/>
                <a:gd name="T48" fmla="*/ 177 w 221"/>
                <a:gd name="T49" fmla="*/ 107 h 180"/>
                <a:gd name="T50" fmla="*/ 183 w 221"/>
                <a:gd name="T51" fmla="*/ 83 h 180"/>
                <a:gd name="T52" fmla="*/ 171 w 221"/>
                <a:gd name="T53" fmla="*/ 69 h 180"/>
                <a:gd name="T54" fmla="*/ 183 w 221"/>
                <a:gd name="T55" fmla="*/ 46 h 180"/>
                <a:gd name="T56" fmla="*/ 219 w 221"/>
                <a:gd name="T57" fmla="*/ 38 h 180"/>
                <a:gd name="T58" fmla="*/ 219 w 221"/>
                <a:gd name="T59" fmla="*/ 30 h 180"/>
                <a:gd name="T60" fmla="*/ 225 w 221"/>
                <a:gd name="T61" fmla="*/ 30 h 180"/>
                <a:gd name="T62" fmla="*/ 213 w 221"/>
                <a:gd name="T63" fmla="*/ 30 h 180"/>
                <a:gd name="T64" fmla="*/ 207 w 221"/>
                <a:gd name="T65" fmla="*/ 30 h 180"/>
                <a:gd name="T66" fmla="*/ 195 w 221"/>
                <a:gd name="T67" fmla="*/ 30 h 180"/>
                <a:gd name="T68" fmla="*/ 171 w 221"/>
                <a:gd name="T69" fmla="*/ 46 h 180"/>
                <a:gd name="T70" fmla="*/ 163 w 221"/>
                <a:gd name="T71" fmla="*/ 16 h 180"/>
                <a:gd name="T72" fmla="*/ 163 w 221"/>
                <a:gd name="T73" fmla="*/ 16 h 180"/>
                <a:gd name="T74" fmla="*/ 157 w 221"/>
                <a:gd name="T75" fmla="*/ 0 h 180"/>
                <a:gd name="T76" fmla="*/ 145 w 221"/>
                <a:gd name="T77" fmla="*/ 8 h 180"/>
                <a:gd name="T78" fmla="*/ 145 w 221"/>
                <a:gd name="T79" fmla="*/ 23 h 180"/>
                <a:gd name="T80" fmla="*/ 133 w 221"/>
                <a:gd name="T81" fmla="*/ 30 h 180"/>
                <a:gd name="T82" fmla="*/ 127 w 221"/>
                <a:gd name="T83" fmla="*/ 38 h 180"/>
                <a:gd name="T84" fmla="*/ 115 w 221"/>
                <a:gd name="T85" fmla="*/ 38 h 180"/>
                <a:gd name="T86" fmla="*/ 109 w 221"/>
                <a:gd name="T87" fmla="*/ 38 h 180"/>
                <a:gd name="T88" fmla="*/ 103 w 221"/>
                <a:gd name="T89" fmla="*/ 30 h 180"/>
                <a:gd name="T90" fmla="*/ 85 w 221"/>
                <a:gd name="T91" fmla="*/ 30 h 180"/>
                <a:gd name="T92" fmla="*/ 73 w 221"/>
                <a:gd name="T93" fmla="*/ 23 h 180"/>
                <a:gd name="T94" fmla="*/ 67 w 221"/>
                <a:gd name="T95" fmla="*/ 30 h 180"/>
                <a:gd name="T96" fmla="*/ 62 w 221"/>
                <a:gd name="T97" fmla="*/ 38 h 180"/>
                <a:gd name="T98" fmla="*/ 54 w 221"/>
                <a:gd name="T99" fmla="*/ 61 h 180"/>
                <a:gd name="T100" fmla="*/ 36 w 221"/>
                <a:gd name="T101" fmla="*/ 69 h 180"/>
                <a:gd name="T102" fmla="*/ 30 w 221"/>
                <a:gd name="T103" fmla="*/ 83 h 180"/>
                <a:gd name="T104" fmla="*/ 24 w 221"/>
                <a:gd name="T105" fmla="*/ 83 h 180"/>
                <a:gd name="T106" fmla="*/ 6 w 221"/>
                <a:gd name="T107" fmla="*/ 77 h 180"/>
                <a:gd name="T108" fmla="*/ 0 w 221"/>
                <a:gd name="T109" fmla="*/ 99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5" name="Freeform 4357"/>
            <p:cNvSpPr>
              <a:spLocks/>
            </p:cNvSpPr>
            <p:nvPr/>
          </p:nvSpPr>
          <p:spPr bwMode="auto">
            <a:xfrm>
              <a:off x="3067" y="1817"/>
              <a:ext cx="37" cy="20"/>
            </a:xfrm>
            <a:custGeom>
              <a:avLst/>
              <a:gdLst>
                <a:gd name="T0" fmla="*/ 38 w 36"/>
                <a:gd name="T1" fmla="*/ 0 h 18"/>
                <a:gd name="T2" fmla="*/ 20 w 36"/>
                <a:gd name="T3" fmla="*/ 8 h 18"/>
                <a:gd name="T4" fmla="*/ 0 w 36"/>
                <a:gd name="T5" fmla="*/ 14 h 18"/>
                <a:gd name="T6" fmla="*/ 6 w 36"/>
                <a:gd name="T7" fmla="*/ 22 h 18"/>
                <a:gd name="T8" fmla="*/ 32 w 36"/>
                <a:gd name="T9" fmla="*/ 14 h 18"/>
                <a:gd name="T10" fmla="*/ 26 w 36"/>
                <a:gd name="T11" fmla="*/ 8 h 18"/>
                <a:gd name="T12" fmla="*/ 38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0B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6" name="Line 4358"/>
            <p:cNvSpPr>
              <a:spLocks noChangeShapeType="1"/>
            </p:cNvSpPr>
            <p:nvPr/>
          </p:nvSpPr>
          <p:spPr bwMode="auto">
            <a:xfrm>
              <a:off x="3759" y="1783"/>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07" name="Line 4359"/>
            <p:cNvSpPr>
              <a:spLocks noChangeShapeType="1"/>
            </p:cNvSpPr>
            <p:nvPr/>
          </p:nvSpPr>
          <p:spPr bwMode="auto">
            <a:xfrm>
              <a:off x="3765" y="179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08" name="Line 4360"/>
            <p:cNvSpPr>
              <a:spLocks noChangeShapeType="1"/>
            </p:cNvSpPr>
            <p:nvPr/>
          </p:nvSpPr>
          <p:spPr bwMode="auto">
            <a:xfrm flipH="1">
              <a:off x="3759" y="1790"/>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09" name="Line 4361"/>
            <p:cNvSpPr>
              <a:spLocks noChangeShapeType="1"/>
            </p:cNvSpPr>
            <p:nvPr/>
          </p:nvSpPr>
          <p:spPr bwMode="auto">
            <a:xfrm flipH="1">
              <a:off x="3753" y="1797"/>
              <a:ext cx="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0" name="Line 4362"/>
            <p:cNvSpPr>
              <a:spLocks noChangeShapeType="1"/>
            </p:cNvSpPr>
            <p:nvPr/>
          </p:nvSpPr>
          <p:spPr bwMode="auto">
            <a:xfrm>
              <a:off x="3753" y="1797"/>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1" name="Line 4363"/>
            <p:cNvSpPr>
              <a:spLocks noChangeShapeType="1"/>
            </p:cNvSpPr>
            <p:nvPr/>
          </p:nvSpPr>
          <p:spPr bwMode="auto">
            <a:xfrm flipH="1">
              <a:off x="3746" y="1797"/>
              <a:ext cx="7"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2" name="Line 4364"/>
            <p:cNvSpPr>
              <a:spLocks noChangeShapeType="1"/>
            </p:cNvSpPr>
            <p:nvPr/>
          </p:nvSpPr>
          <p:spPr bwMode="auto">
            <a:xfrm>
              <a:off x="3746" y="1803"/>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3" name="Line 4365"/>
            <p:cNvSpPr>
              <a:spLocks noChangeShapeType="1"/>
            </p:cNvSpPr>
            <p:nvPr/>
          </p:nvSpPr>
          <p:spPr bwMode="auto">
            <a:xfrm>
              <a:off x="3746" y="1810"/>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4" name="Line 4366"/>
            <p:cNvSpPr>
              <a:spLocks noChangeShapeType="1"/>
            </p:cNvSpPr>
            <p:nvPr/>
          </p:nvSpPr>
          <p:spPr bwMode="auto">
            <a:xfrm>
              <a:off x="3746"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5" name="Line 4367"/>
            <p:cNvSpPr>
              <a:spLocks noChangeShapeType="1"/>
            </p:cNvSpPr>
            <p:nvPr/>
          </p:nvSpPr>
          <p:spPr bwMode="auto">
            <a:xfrm>
              <a:off x="3759"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6" name="Line 4368"/>
            <p:cNvSpPr>
              <a:spLocks noChangeShapeType="1"/>
            </p:cNvSpPr>
            <p:nvPr/>
          </p:nvSpPr>
          <p:spPr bwMode="auto">
            <a:xfrm>
              <a:off x="3759"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7" name="Line 4369"/>
            <p:cNvSpPr>
              <a:spLocks noChangeShapeType="1"/>
            </p:cNvSpPr>
            <p:nvPr/>
          </p:nvSpPr>
          <p:spPr bwMode="auto">
            <a:xfrm>
              <a:off x="3765" y="1851"/>
              <a:ext cx="5"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8" name="Line 4370"/>
            <p:cNvSpPr>
              <a:spLocks noChangeShapeType="1"/>
            </p:cNvSpPr>
            <p:nvPr/>
          </p:nvSpPr>
          <p:spPr bwMode="auto">
            <a:xfrm>
              <a:off x="3770" y="1858"/>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9" name="Line 4371"/>
            <p:cNvSpPr>
              <a:spLocks noChangeShapeType="1"/>
            </p:cNvSpPr>
            <p:nvPr/>
          </p:nvSpPr>
          <p:spPr bwMode="auto">
            <a:xfrm>
              <a:off x="3770" y="1864"/>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0" name="Line 4372"/>
            <p:cNvSpPr>
              <a:spLocks noChangeShapeType="1"/>
            </p:cNvSpPr>
            <p:nvPr/>
          </p:nvSpPr>
          <p:spPr bwMode="auto">
            <a:xfrm>
              <a:off x="3770" y="1871"/>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1" name="Line 4373"/>
            <p:cNvSpPr>
              <a:spLocks noChangeShapeType="1"/>
            </p:cNvSpPr>
            <p:nvPr/>
          </p:nvSpPr>
          <p:spPr bwMode="auto">
            <a:xfrm flipV="1">
              <a:off x="3862"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2" name="Line 4374"/>
            <p:cNvSpPr>
              <a:spLocks noChangeShapeType="1"/>
            </p:cNvSpPr>
            <p:nvPr/>
          </p:nvSpPr>
          <p:spPr bwMode="auto">
            <a:xfrm flipV="1">
              <a:off x="3868"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3" name="Line 4375"/>
            <p:cNvSpPr>
              <a:spLocks noChangeShapeType="1"/>
            </p:cNvSpPr>
            <p:nvPr/>
          </p:nvSpPr>
          <p:spPr bwMode="auto">
            <a:xfrm flipV="1">
              <a:off x="3868" y="1817"/>
              <a:ext cx="7"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4" name="Line 4376"/>
            <p:cNvSpPr>
              <a:spLocks noChangeShapeType="1"/>
            </p:cNvSpPr>
            <p:nvPr/>
          </p:nvSpPr>
          <p:spPr bwMode="auto">
            <a:xfrm flipH="1">
              <a:off x="3868"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5" name="Line 4377"/>
            <p:cNvSpPr>
              <a:spLocks noChangeShapeType="1"/>
            </p:cNvSpPr>
            <p:nvPr/>
          </p:nvSpPr>
          <p:spPr bwMode="auto">
            <a:xfrm flipH="1">
              <a:off x="3844" y="1810"/>
              <a:ext cx="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6" name="Line 4378"/>
            <p:cNvSpPr>
              <a:spLocks noChangeShapeType="1"/>
            </p:cNvSpPr>
            <p:nvPr/>
          </p:nvSpPr>
          <p:spPr bwMode="auto">
            <a:xfrm flipH="1">
              <a:off x="3832" y="1810"/>
              <a:ext cx="12"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7" name="Freeform 4379"/>
            <p:cNvSpPr>
              <a:spLocks/>
            </p:cNvSpPr>
            <p:nvPr/>
          </p:nvSpPr>
          <p:spPr bwMode="auto">
            <a:xfrm>
              <a:off x="3121" y="1837"/>
              <a:ext cx="19" cy="34"/>
            </a:xfrm>
            <a:custGeom>
              <a:avLst/>
              <a:gdLst>
                <a:gd name="T0" fmla="*/ 20 w 18"/>
                <a:gd name="T1" fmla="*/ 23 h 30"/>
                <a:gd name="T2" fmla="*/ 6 w 18"/>
                <a:gd name="T3" fmla="*/ 39 h 30"/>
                <a:gd name="T4" fmla="*/ 0 w 18"/>
                <a:gd name="T5" fmla="*/ 39 h 30"/>
                <a:gd name="T6" fmla="*/ 0 w 18"/>
                <a:gd name="T7" fmla="*/ 16 h 30"/>
                <a:gd name="T8" fmla="*/ 6 w 18"/>
                <a:gd name="T9" fmla="*/ 0 h 30"/>
                <a:gd name="T10" fmla="*/ 20 w 18"/>
                <a:gd name="T11" fmla="*/ 8 h 30"/>
                <a:gd name="T12" fmla="*/ 20 w 18"/>
                <a:gd name="T13" fmla="*/ 23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28" name="Freeform 4380"/>
            <p:cNvSpPr>
              <a:spLocks/>
            </p:cNvSpPr>
            <p:nvPr/>
          </p:nvSpPr>
          <p:spPr bwMode="auto">
            <a:xfrm>
              <a:off x="3128" y="1776"/>
              <a:ext cx="104" cy="115"/>
            </a:xfrm>
            <a:custGeom>
              <a:avLst/>
              <a:gdLst>
                <a:gd name="T0" fmla="*/ 68 w 102"/>
                <a:gd name="T1" fmla="*/ 16 h 102"/>
                <a:gd name="T2" fmla="*/ 38 w 102"/>
                <a:gd name="T3" fmla="*/ 16 h 102"/>
                <a:gd name="T4" fmla="*/ 12 w 102"/>
                <a:gd name="T5" fmla="*/ 16 h 102"/>
                <a:gd name="T6" fmla="*/ 6 w 102"/>
                <a:gd name="T7" fmla="*/ 16 h 102"/>
                <a:gd name="T8" fmla="*/ 6 w 102"/>
                <a:gd name="T9" fmla="*/ 30 h 102"/>
                <a:gd name="T10" fmla="*/ 0 w 102"/>
                <a:gd name="T11" fmla="*/ 38 h 102"/>
                <a:gd name="T12" fmla="*/ 0 w 102"/>
                <a:gd name="T13" fmla="*/ 38 h 102"/>
                <a:gd name="T14" fmla="*/ 0 w 102"/>
                <a:gd name="T15" fmla="*/ 69 h 102"/>
                <a:gd name="T16" fmla="*/ 12 w 102"/>
                <a:gd name="T17" fmla="*/ 77 h 102"/>
                <a:gd name="T18" fmla="*/ 12 w 102"/>
                <a:gd name="T19" fmla="*/ 91 h 102"/>
                <a:gd name="T20" fmla="*/ 0 w 102"/>
                <a:gd name="T21" fmla="*/ 107 h 102"/>
                <a:gd name="T22" fmla="*/ 0 w 102"/>
                <a:gd name="T23" fmla="*/ 114 h 102"/>
                <a:gd name="T24" fmla="*/ 24 w 102"/>
                <a:gd name="T25" fmla="*/ 130 h 102"/>
                <a:gd name="T26" fmla="*/ 56 w 102"/>
                <a:gd name="T27" fmla="*/ 99 h 102"/>
                <a:gd name="T28" fmla="*/ 74 w 102"/>
                <a:gd name="T29" fmla="*/ 83 h 102"/>
                <a:gd name="T30" fmla="*/ 88 w 102"/>
                <a:gd name="T31" fmla="*/ 77 h 102"/>
                <a:gd name="T32" fmla="*/ 88 w 102"/>
                <a:gd name="T33" fmla="*/ 23 h 102"/>
                <a:gd name="T34" fmla="*/ 106 w 102"/>
                <a:gd name="T35" fmla="*/ 8 h 102"/>
                <a:gd name="T36" fmla="*/ 100 w 102"/>
                <a:gd name="T37" fmla="*/ 0 h 102"/>
                <a:gd name="T38" fmla="*/ 82 w 102"/>
                <a:gd name="T39" fmla="*/ 8 h 102"/>
                <a:gd name="T40" fmla="*/ 68 w 102"/>
                <a:gd name="T41" fmla="*/ 16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29" name="Freeform 4381"/>
            <p:cNvSpPr>
              <a:spLocks/>
            </p:cNvSpPr>
            <p:nvPr/>
          </p:nvSpPr>
          <p:spPr bwMode="auto">
            <a:xfrm>
              <a:off x="3637" y="1682"/>
              <a:ext cx="140" cy="108"/>
            </a:xfrm>
            <a:custGeom>
              <a:avLst/>
              <a:gdLst>
                <a:gd name="T0" fmla="*/ 118 w 138"/>
                <a:gd name="T1" fmla="*/ 107 h 96"/>
                <a:gd name="T2" fmla="*/ 104 w 138"/>
                <a:gd name="T3" fmla="*/ 107 h 96"/>
                <a:gd name="T4" fmla="*/ 80 w 138"/>
                <a:gd name="T5" fmla="*/ 122 h 96"/>
                <a:gd name="T6" fmla="*/ 74 w 138"/>
                <a:gd name="T7" fmla="*/ 91 h 96"/>
                <a:gd name="T8" fmla="*/ 74 w 138"/>
                <a:gd name="T9" fmla="*/ 91 h 96"/>
                <a:gd name="T10" fmla="*/ 68 w 138"/>
                <a:gd name="T11" fmla="*/ 77 h 96"/>
                <a:gd name="T12" fmla="*/ 56 w 138"/>
                <a:gd name="T13" fmla="*/ 83 h 96"/>
                <a:gd name="T14" fmla="*/ 56 w 138"/>
                <a:gd name="T15" fmla="*/ 99 h 96"/>
                <a:gd name="T16" fmla="*/ 44 w 138"/>
                <a:gd name="T17" fmla="*/ 107 h 96"/>
                <a:gd name="T18" fmla="*/ 38 w 138"/>
                <a:gd name="T19" fmla="*/ 114 h 96"/>
                <a:gd name="T20" fmla="*/ 24 w 138"/>
                <a:gd name="T21" fmla="*/ 114 h 96"/>
                <a:gd name="T22" fmla="*/ 18 w 138"/>
                <a:gd name="T23" fmla="*/ 114 h 96"/>
                <a:gd name="T24" fmla="*/ 12 w 138"/>
                <a:gd name="T25" fmla="*/ 107 h 96"/>
                <a:gd name="T26" fmla="*/ 18 w 138"/>
                <a:gd name="T27" fmla="*/ 77 h 96"/>
                <a:gd name="T28" fmla="*/ 18 w 138"/>
                <a:gd name="T29" fmla="*/ 69 h 96"/>
                <a:gd name="T30" fmla="*/ 6 w 138"/>
                <a:gd name="T31" fmla="*/ 61 h 96"/>
                <a:gd name="T32" fmla="*/ 0 w 138"/>
                <a:gd name="T33" fmla="*/ 46 h 96"/>
                <a:gd name="T34" fmla="*/ 30 w 138"/>
                <a:gd name="T35" fmla="*/ 8 h 96"/>
                <a:gd name="T36" fmla="*/ 44 w 138"/>
                <a:gd name="T37" fmla="*/ 0 h 96"/>
                <a:gd name="T38" fmla="*/ 68 w 138"/>
                <a:gd name="T39" fmla="*/ 0 h 96"/>
                <a:gd name="T40" fmla="*/ 86 w 138"/>
                <a:gd name="T41" fmla="*/ 16 h 96"/>
                <a:gd name="T42" fmla="*/ 44 w 138"/>
                <a:gd name="T43" fmla="*/ 30 h 96"/>
                <a:gd name="T44" fmla="*/ 44 w 138"/>
                <a:gd name="T45" fmla="*/ 46 h 96"/>
                <a:gd name="T46" fmla="*/ 74 w 138"/>
                <a:gd name="T47" fmla="*/ 53 h 96"/>
                <a:gd name="T48" fmla="*/ 104 w 138"/>
                <a:gd name="T49" fmla="*/ 53 h 96"/>
                <a:gd name="T50" fmla="*/ 112 w 138"/>
                <a:gd name="T51" fmla="*/ 77 h 96"/>
                <a:gd name="T52" fmla="*/ 130 w 138"/>
                <a:gd name="T53" fmla="*/ 77 h 96"/>
                <a:gd name="T54" fmla="*/ 142 w 138"/>
                <a:gd name="T55" fmla="*/ 107 h 96"/>
                <a:gd name="T56" fmla="*/ 136 w 138"/>
                <a:gd name="T57" fmla="*/ 107 h 96"/>
                <a:gd name="T58" fmla="*/ 136 w 138"/>
                <a:gd name="T59" fmla="*/ 107 h 96"/>
                <a:gd name="T60" fmla="*/ 124 w 138"/>
                <a:gd name="T61" fmla="*/ 107 h 96"/>
                <a:gd name="T62" fmla="*/ 118 w 138"/>
                <a:gd name="T63" fmla="*/ 10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0" name="Freeform 4382"/>
            <p:cNvSpPr>
              <a:spLocks/>
            </p:cNvSpPr>
            <p:nvPr/>
          </p:nvSpPr>
          <p:spPr bwMode="auto">
            <a:xfrm>
              <a:off x="3419" y="1587"/>
              <a:ext cx="261" cy="189"/>
            </a:xfrm>
            <a:custGeom>
              <a:avLst/>
              <a:gdLst>
                <a:gd name="T0" fmla="*/ 192 w 257"/>
                <a:gd name="T1" fmla="*/ 182 h 168"/>
                <a:gd name="T2" fmla="*/ 136 w 257"/>
                <a:gd name="T3" fmla="*/ 137 h 168"/>
                <a:gd name="T4" fmla="*/ 118 w 257"/>
                <a:gd name="T5" fmla="*/ 129 h 168"/>
                <a:gd name="T6" fmla="*/ 99 w 257"/>
                <a:gd name="T7" fmla="*/ 122 h 168"/>
                <a:gd name="T8" fmla="*/ 80 w 257"/>
                <a:gd name="T9" fmla="*/ 91 h 168"/>
                <a:gd name="T10" fmla="*/ 62 w 257"/>
                <a:gd name="T11" fmla="*/ 77 h 168"/>
                <a:gd name="T12" fmla="*/ 50 w 257"/>
                <a:gd name="T13" fmla="*/ 91 h 168"/>
                <a:gd name="T14" fmla="*/ 38 w 257"/>
                <a:gd name="T15" fmla="*/ 99 h 168"/>
                <a:gd name="T16" fmla="*/ 44 w 257"/>
                <a:gd name="T17" fmla="*/ 114 h 168"/>
                <a:gd name="T18" fmla="*/ 18 w 257"/>
                <a:gd name="T19" fmla="*/ 107 h 168"/>
                <a:gd name="T20" fmla="*/ 12 w 257"/>
                <a:gd name="T21" fmla="*/ 61 h 168"/>
                <a:gd name="T22" fmla="*/ 6 w 257"/>
                <a:gd name="T23" fmla="*/ 38 h 168"/>
                <a:gd name="T24" fmla="*/ 0 w 257"/>
                <a:gd name="T25" fmla="*/ 16 h 168"/>
                <a:gd name="T26" fmla="*/ 44 w 257"/>
                <a:gd name="T27" fmla="*/ 0 h 168"/>
                <a:gd name="T28" fmla="*/ 62 w 257"/>
                <a:gd name="T29" fmla="*/ 16 h 168"/>
                <a:gd name="T30" fmla="*/ 86 w 257"/>
                <a:gd name="T31" fmla="*/ 23 h 168"/>
                <a:gd name="T32" fmla="*/ 99 w 257"/>
                <a:gd name="T33" fmla="*/ 53 h 168"/>
                <a:gd name="T34" fmla="*/ 118 w 257"/>
                <a:gd name="T35" fmla="*/ 53 h 168"/>
                <a:gd name="T36" fmla="*/ 154 w 257"/>
                <a:gd name="T37" fmla="*/ 53 h 168"/>
                <a:gd name="T38" fmla="*/ 174 w 257"/>
                <a:gd name="T39" fmla="*/ 53 h 168"/>
                <a:gd name="T40" fmla="*/ 192 w 257"/>
                <a:gd name="T41" fmla="*/ 69 h 168"/>
                <a:gd name="T42" fmla="*/ 192 w 257"/>
                <a:gd name="T43" fmla="*/ 91 h 168"/>
                <a:gd name="T44" fmla="*/ 209 w 257"/>
                <a:gd name="T45" fmla="*/ 99 h 168"/>
                <a:gd name="T46" fmla="*/ 221 w 257"/>
                <a:gd name="T47" fmla="*/ 114 h 168"/>
                <a:gd name="T48" fmla="*/ 253 w 257"/>
                <a:gd name="T49" fmla="*/ 83 h 168"/>
                <a:gd name="T50" fmla="*/ 265 w 257"/>
                <a:gd name="T51" fmla="*/ 107 h 168"/>
                <a:gd name="T52" fmla="*/ 253 w 257"/>
                <a:gd name="T53" fmla="*/ 114 h 168"/>
                <a:gd name="T54" fmla="*/ 221 w 257"/>
                <a:gd name="T55" fmla="*/ 152 h 168"/>
                <a:gd name="T56" fmla="*/ 227 w 257"/>
                <a:gd name="T57" fmla="*/ 168 h 168"/>
                <a:gd name="T58" fmla="*/ 241 w 257"/>
                <a:gd name="T59" fmla="*/ 174 h 168"/>
                <a:gd name="T60" fmla="*/ 241 w 257"/>
                <a:gd name="T61" fmla="*/ 182 h 168"/>
                <a:gd name="T62" fmla="*/ 235 w 257"/>
                <a:gd name="T63" fmla="*/ 213 h 168"/>
                <a:gd name="T64" fmla="*/ 215 w 257"/>
                <a:gd name="T65" fmla="*/ 213 h 168"/>
                <a:gd name="T66" fmla="*/ 203 w 257"/>
                <a:gd name="T67" fmla="*/ 205 h 168"/>
                <a:gd name="T68" fmla="*/ 192 w 257"/>
                <a:gd name="T69" fmla="*/ 182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1" name="Freeform 4383"/>
            <p:cNvSpPr>
              <a:spLocks/>
            </p:cNvSpPr>
            <p:nvPr/>
          </p:nvSpPr>
          <p:spPr bwMode="auto">
            <a:xfrm>
              <a:off x="2856" y="1662"/>
              <a:ext cx="42" cy="33"/>
            </a:xfrm>
            <a:custGeom>
              <a:avLst/>
              <a:gdLst>
                <a:gd name="T0" fmla="*/ 12 w 42"/>
                <a:gd name="T1" fmla="*/ 36 h 30"/>
                <a:gd name="T2" fmla="*/ 0 w 42"/>
                <a:gd name="T3" fmla="*/ 14 h 30"/>
                <a:gd name="T4" fmla="*/ 6 w 42"/>
                <a:gd name="T5" fmla="*/ 14 h 30"/>
                <a:gd name="T6" fmla="*/ 6 w 42"/>
                <a:gd name="T7" fmla="*/ 8 h 30"/>
                <a:gd name="T8" fmla="*/ 12 w 42"/>
                <a:gd name="T9" fmla="*/ 8 h 30"/>
                <a:gd name="T10" fmla="*/ 12 w 42"/>
                <a:gd name="T11" fmla="*/ 8 h 30"/>
                <a:gd name="T12" fmla="*/ 18 w 42"/>
                <a:gd name="T13" fmla="*/ 8 h 30"/>
                <a:gd name="T14" fmla="*/ 18 w 42"/>
                <a:gd name="T15" fmla="*/ 8 h 30"/>
                <a:gd name="T16" fmla="*/ 24 w 42"/>
                <a:gd name="T17" fmla="*/ 8 h 30"/>
                <a:gd name="T18" fmla="*/ 24 w 42"/>
                <a:gd name="T19" fmla="*/ 8 h 30"/>
                <a:gd name="T20" fmla="*/ 30 w 42"/>
                <a:gd name="T21" fmla="*/ 0 h 30"/>
                <a:gd name="T22" fmla="*/ 36 w 42"/>
                <a:gd name="T23" fmla="*/ 8 h 30"/>
                <a:gd name="T24" fmla="*/ 36 w 42"/>
                <a:gd name="T25" fmla="*/ 8 h 30"/>
                <a:gd name="T26" fmla="*/ 42 w 42"/>
                <a:gd name="T27" fmla="*/ 8 h 30"/>
                <a:gd name="T28" fmla="*/ 42 w 42"/>
                <a:gd name="T29" fmla="*/ 29 h 30"/>
                <a:gd name="T30" fmla="*/ 12 w 42"/>
                <a:gd name="T31" fmla="*/ 36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2" name="Freeform 4384"/>
            <p:cNvSpPr>
              <a:spLocks/>
            </p:cNvSpPr>
            <p:nvPr/>
          </p:nvSpPr>
          <p:spPr bwMode="auto">
            <a:xfrm>
              <a:off x="2886" y="1621"/>
              <a:ext cx="97" cy="68"/>
            </a:xfrm>
            <a:custGeom>
              <a:avLst/>
              <a:gdLst>
                <a:gd name="T0" fmla="*/ 6 w 95"/>
                <a:gd name="T1" fmla="*/ 8 h 60"/>
                <a:gd name="T2" fmla="*/ 6 w 95"/>
                <a:gd name="T3" fmla="*/ 0 h 60"/>
                <a:gd name="T4" fmla="*/ 0 w 95"/>
                <a:gd name="T5" fmla="*/ 16 h 60"/>
                <a:gd name="T6" fmla="*/ 12 w 95"/>
                <a:gd name="T7" fmla="*/ 31 h 60"/>
                <a:gd name="T8" fmla="*/ 0 w 95"/>
                <a:gd name="T9" fmla="*/ 46 h 60"/>
                <a:gd name="T10" fmla="*/ 6 w 95"/>
                <a:gd name="T11" fmla="*/ 54 h 60"/>
                <a:gd name="T12" fmla="*/ 12 w 95"/>
                <a:gd name="T13" fmla="*/ 54 h 60"/>
                <a:gd name="T14" fmla="*/ 12 w 95"/>
                <a:gd name="T15" fmla="*/ 77 h 60"/>
                <a:gd name="T16" fmla="*/ 32 w 95"/>
                <a:gd name="T17" fmla="*/ 69 h 60"/>
                <a:gd name="T18" fmla="*/ 62 w 95"/>
                <a:gd name="T19" fmla="*/ 77 h 60"/>
                <a:gd name="T20" fmla="*/ 68 w 95"/>
                <a:gd name="T21" fmla="*/ 69 h 60"/>
                <a:gd name="T22" fmla="*/ 68 w 95"/>
                <a:gd name="T23" fmla="*/ 61 h 60"/>
                <a:gd name="T24" fmla="*/ 74 w 95"/>
                <a:gd name="T25" fmla="*/ 61 h 60"/>
                <a:gd name="T26" fmla="*/ 99 w 95"/>
                <a:gd name="T27" fmla="*/ 61 h 60"/>
                <a:gd name="T28" fmla="*/ 87 w 95"/>
                <a:gd name="T29" fmla="*/ 46 h 60"/>
                <a:gd name="T30" fmla="*/ 93 w 95"/>
                <a:gd name="T31" fmla="*/ 39 h 60"/>
                <a:gd name="T32" fmla="*/ 99 w 95"/>
                <a:gd name="T33" fmla="*/ 23 h 60"/>
                <a:gd name="T34" fmla="*/ 99 w 95"/>
                <a:gd name="T35" fmla="*/ 16 h 60"/>
                <a:gd name="T36" fmla="*/ 68 w 95"/>
                <a:gd name="T37" fmla="*/ 8 h 60"/>
                <a:gd name="T38" fmla="*/ 44 w 95"/>
                <a:gd name="T39" fmla="*/ 16 h 60"/>
                <a:gd name="T40" fmla="*/ 26 w 95"/>
                <a:gd name="T41" fmla="*/ 16 h 60"/>
                <a:gd name="T42" fmla="*/ 6 w 95"/>
                <a:gd name="T43" fmla="*/ 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3" name="Freeform 4385"/>
            <p:cNvSpPr>
              <a:spLocks/>
            </p:cNvSpPr>
            <p:nvPr/>
          </p:nvSpPr>
          <p:spPr bwMode="auto">
            <a:xfrm>
              <a:off x="2836" y="1662"/>
              <a:ext cx="32" cy="60"/>
            </a:xfrm>
            <a:custGeom>
              <a:avLst/>
              <a:gdLst>
                <a:gd name="T0" fmla="*/ 0 w 30"/>
                <a:gd name="T1" fmla="*/ 14 h 54"/>
                <a:gd name="T2" fmla="*/ 6 w 30"/>
                <a:gd name="T3" fmla="*/ 44 h 54"/>
                <a:gd name="T4" fmla="*/ 20 w 30"/>
                <a:gd name="T5" fmla="*/ 67 h 54"/>
                <a:gd name="T6" fmla="*/ 28 w 30"/>
                <a:gd name="T7" fmla="*/ 59 h 54"/>
                <a:gd name="T8" fmla="*/ 34 w 30"/>
                <a:gd name="T9" fmla="*/ 37 h 54"/>
                <a:gd name="T10" fmla="*/ 34 w 30"/>
                <a:gd name="T11" fmla="*/ 37 h 54"/>
                <a:gd name="T12" fmla="*/ 20 w 30"/>
                <a:gd name="T13" fmla="*/ 14 h 54"/>
                <a:gd name="T14" fmla="*/ 20 w 30"/>
                <a:gd name="T15" fmla="*/ 0 h 54"/>
                <a:gd name="T16" fmla="*/ 6 w 30"/>
                <a:gd name="T17" fmla="*/ 0 h 54"/>
                <a:gd name="T18" fmla="*/ 0 w 30"/>
                <a:gd name="T19" fmla="*/ 14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0B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4" name="Freeform 4386"/>
            <p:cNvSpPr>
              <a:spLocks/>
            </p:cNvSpPr>
            <p:nvPr/>
          </p:nvSpPr>
          <p:spPr bwMode="auto">
            <a:xfrm>
              <a:off x="3226" y="1682"/>
              <a:ext cx="71" cy="54"/>
            </a:xfrm>
            <a:custGeom>
              <a:avLst/>
              <a:gdLst>
                <a:gd name="T0" fmla="*/ 6 w 71"/>
                <a:gd name="T1" fmla="*/ 8 h 48"/>
                <a:gd name="T2" fmla="*/ 0 w 71"/>
                <a:gd name="T3" fmla="*/ 0 h 48"/>
                <a:gd name="T4" fmla="*/ 24 w 71"/>
                <a:gd name="T5" fmla="*/ 0 h 48"/>
                <a:gd name="T6" fmla="*/ 48 w 71"/>
                <a:gd name="T7" fmla="*/ 0 h 48"/>
                <a:gd name="T8" fmla="*/ 59 w 71"/>
                <a:gd name="T9" fmla="*/ 0 h 48"/>
                <a:gd name="T10" fmla="*/ 59 w 71"/>
                <a:gd name="T11" fmla="*/ 23 h 48"/>
                <a:gd name="T12" fmla="*/ 65 w 71"/>
                <a:gd name="T13" fmla="*/ 30 h 48"/>
                <a:gd name="T14" fmla="*/ 59 w 71"/>
                <a:gd name="T15" fmla="*/ 38 h 48"/>
                <a:gd name="T16" fmla="*/ 71 w 71"/>
                <a:gd name="T17" fmla="*/ 61 h 48"/>
                <a:gd name="T18" fmla="*/ 65 w 71"/>
                <a:gd name="T19" fmla="*/ 61 h 48"/>
                <a:gd name="T20" fmla="*/ 59 w 71"/>
                <a:gd name="T21" fmla="*/ 61 h 48"/>
                <a:gd name="T22" fmla="*/ 59 w 71"/>
                <a:gd name="T23" fmla="*/ 53 h 48"/>
                <a:gd name="T24" fmla="*/ 54 w 71"/>
                <a:gd name="T25" fmla="*/ 53 h 48"/>
                <a:gd name="T26" fmla="*/ 54 w 71"/>
                <a:gd name="T27" fmla="*/ 53 h 48"/>
                <a:gd name="T28" fmla="*/ 48 w 71"/>
                <a:gd name="T29" fmla="*/ 53 h 48"/>
                <a:gd name="T30" fmla="*/ 42 w 71"/>
                <a:gd name="T31" fmla="*/ 46 h 48"/>
                <a:gd name="T32" fmla="*/ 36 w 71"/>
                <a:gd name="T33" fmla="*/ 46 h 48"/>
                <a:gd name="T34" fmla="*/ 36 w 71"/>
                <a:gd name="T35" fmla="*/ 46 h 48"/>
                <a:gd name="T36" fmla="*/ 24 w 71"/>
                <a:gd name="T37" fmla="*/ 38 h 48"/>
                <a:gd name="T38" fmla="*/ 12 w 71"/>
                <a:gd name="T39" fmla="*/ 23 h 48"/>
                <a:gd name="T40" fmla="*/ 6 w 71"/>
                <a:gd name="T41" fmla="*/ 8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5" name="Freeform 4387"/>
            <p:cNvSpPr>
              <a:spLocks/>
            </p:cNvSpPr>
            <p:nvPr/>
          </p:nvSpPr>
          <p:spPr bwMode="auto">
            <a:xfrm>
              <a:off x="3285" y="1675"/>
              <a:ext cx="67" cy="74"/>
            </a:xfrm>
            <a:custGeom>
              <a:avLst/>
              <a:gdLst>
                <a:gd name="T0" fmla="*/ 12 w 66"/>
                <a:gd name="T1" fmla="*/ 68 h 66"/>
                <a:gd name="T2" fmla="*/ 0 w 66"/>
                <a:gd name="T3" fmla="*/ 45 h 66"/>
                <a:gd name="T4" fmla="*/ 6 w 66"/>
                <a:gd name="T5" fmla="*/ 38 h 66"/>
                <a:gd name="T6" fmla="*/ 0 w 66"/>
                <a:gd name="T7" fmla="*/ 30 h 66"/>
                <a:gd name="T8" fmla="*/ 0 w 66"/>
                <a:gd name="T9" fmla="*/ 8 h 66"/>
                <a:gd name="T10" fmla="*/ 6 w 66"/>
                <a:gd name="T11" fmla="*/ 0 h 66"/>
                <a:gd name="T12" fmla="*/ 38 w 66"/>
                <a:gd name="T13" fmla="*/ 8 h 66"/>
                <a:gd name="T14" fmla="*/ 44 w 66"/>
                <a:gd name="T15" fmla="*/ 22 h 66"/>
                <a:gd name="T16" fmla="*/ 68 w 66"/>
                <a:gd name="T17" fmla="*/ 38 h 66"/>
                <a:gd name="T18" fmla="*/ 56 w 66"/>
                <a:gd name="T19" fmla="*/ 38 h 66"/>
                <a:gd name="T20" fmla="*/ 50 w 66"/>
                <a:gd name="T21" fmla="*/ 68 h 66"/>
                <a:gd name="T22" fmla="*/ 50 w 66"/>
                <a:gd name="T23" fmla="*/ 83 h 66"/>
                <a:gd name="T24" fmla="*/ 30 w 66"/>
                <a:gd name="T25" fmla="*/ 75 h 66"/>
                <a:gd name="T26" fmla="*/ 38 w 66"/>
                <a:gd name="T27" fmla="*/ 68 h 66"/>
                <a:gd name="T28" fmla="*/ 30 w 66"/>
                <a:gd name="T29" fmla="*/ 53 h 66"/>
                <a:gd name="T30" fmla="*/ 12 w 66"/>
                <a:gd name="T31" fmla="*/ 68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6" name="Freeform 4388"/>
            <p:cNvSpPr>
              <a:spLocks/>
            </p:cNvSpPr>
            <p:nvPr/>
          </p:nvSpPr>
          <p:spPr bwMode="auto">
            <a:xfrm>
              <a:off x="3262" y="1722"/>
              <a:ext cx="29" cy="21"/>
            </a:xfrm>
            <a:custGeom>
              <a:avLst/>
              <a:gdLst>
                <a:gd name="T0" fmla="*/ 29 w 29"/>
                <a:gd name="T1" fmla="*/ 16 h 18"/>
                <a:gd name="T2" fmla="*/ 23 w 29"/>
                <a:gd name="T3" fmla="*/ 25 h 18"/>
                <a:gd name="T4" fmla="*/ 6 w 29"/>
                <a:gd name="T5" fmla="*/ 8 h 18"/>
                <a:gd name="T6" fmla="*/ 0 w 29"/>
                <a:gd name="T7" fmla="*/ 0 h 18"/>
                <a:gd name="T8" fmla="*/ 0 w 29"/>
                <a:gd name="T9" fmla="*/ 0 h 18"/>
                <a:gd name="T10" fmla="*/ 6 w 29"/>
                <a:gd name="T11" fmla="*/ 0 h 18"/>
                <a:gd name="T12" fmla="*/ 12 w 29"/>
                <a:gd name="T13" fmla="*/ 8 h 18"/>
                <a:gd name="T14" fmla="*/ 18 w 29"/>
                <a:gd name="T15" fmla="*/ 8 h 18"/>
                <a:gd name="T16" fmla="*/ 18 w 29"/>
                <a:gd name="T17" fmla="*/ 8 h 18"/>
                <a:gd name="T18" fmla="*/ 23 w 29"/>
                <a:gd name="T19" fmla="*/ 8 h 18"/>
                <a:gd name="T20" fmla="*/ 23 w 29"/>
                <a:gd name="T21" fmla="*/ 16 h 18"/>
                <a:gd name="T22" fmla="*/ 29 w 29"/>
                <a:gd name="T23" fmla="*/ 16 h 18"/>
                <a:gd name="T24" fmla="*/ 29 w 29"/>
                <a:gd name="T25" fmla="*/ 1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7" name="Freeform 4389"/>
            <p:cNvSpPr>
              <a:spLocks/>
            </p:cNvSpPr>
            <p:nvPr/>
          </p:nvSpPr>
          <p:spPr bwMode="auto">
            <a:xfrm>
              <a:off x="2856" y="1675"/>
              <a:ext cx="101" cy="122"/>
            </a:xfrm>
            <a:custGeom>
              <a:avLst/>
              <a:gdLst>
                <a:gd name="T0" fmla="*/ 18 w 101"/>
                <a:gd name="T1" fmla="*/ 69 h 108"/>
                <a:gd name="T2" fmla="*/ 6 w 101"/>
                <a:gd name="T3" fmla="*/ 69 h 108"/>
                <a:gd name="T4" fmla="*/ 0 w 101"/>
                <a:gd name="T5" fmla="*/ 53 h 108"/>
                <a:gd name="T6" fmla="*/ 6 w 101"/>
                <a:gd name="T7" fmla="*/ 46 h 108"/>
                <a:gd name="T8" fmla="*/ 12 w 101"/>
                <a:gd name="T9" fmla="*/ 23 h 108"/>
                <a:gd name="T10" fmla="*/ 12 w 101"/>
                <a:gd name="T11" fmla="*/ 23 h 108"/>
                <a:gd name="T12" fmla="*/ 42 w 101"/>
                <a:gd name="T13" fmla="*/ 16 h 108"/>
                <a:gd name="T14" fmla="*/ 60 w 101"/>
                <a:gd name="T15" fmla="*/ 8 h 108"/>
                <a:gd name="T16" fmla="*/ 90 w 101"/>
                <a:gd name="T17" fmla="*/ 16 h 108"/>
                <a:gd name="T18" fmla="*/ 96 w 101"/>
                <a:gd name="T19" fmla="*/ 8 h 108"/>
                <a:gd name="T20" fmla="*/ 96 w 101"/>
                <a:gd name="T21" fmla="*/ 0 h 108"/>
                <a:gd name="T22" fmla="*/ 101 w 101"/>
                <a:gd name="T23" fmla="*/ 16 h 108"/>
                <a:gd name="T24" fmla="*/ 96 w 101"/>
                <a:gd name="T25" fmla="*/ 31 h 108"/>
                <a:gd name="T26" fmla="*/ 78 w 101"/>
                <a:gd name="T27" fmla="*/ 23 h 108"/>
                <a:gd name="T28" fmla="*/ 60 w 101"/>
                <a:gd name="T29" fmla="*/ 31 h 108"/>
                <a:gd name="T30" fmla="*/ 66 w 101"/>
                <a:gd name="T31" fmla="*/ 38 h 108"/>
                <a:gd name="T32" fmla="*/ 60 w 101"/>
                <a:gd name="T33" fmla="*/ 38 h 108"/>
                <a:gd name="T34" fmla="*/ 60 w 101"/>
                <a:gd name="T35" fmla="*/ 46 h 108"/>
                <a:gd name="T36" fmla="*/ 54 w 101"/>
                <a:gd name="T37" fmla="*/ 46 h 108"/>
                <a:gd name="T38" fmla="*/ 60 w 101"/>
                <a:gd name="T39" fmla="*/ 46 h 108"/>
                <a:gd name="T40" fmla="*/ 48 w 101"/>
                <a:gd name="T41" fmla="*/ 31 h 108"/>
                <a:gd name="T42" fmla="*/ 42 w 101"/>
                <a:gd name="T43" fmla="*/ 38 h 108"/>
                <a:gd name="T44" fmla="*/ 48 w 101"/>
                <a:gd name="T45" fmla="*/ 61 h 108"/>
                <a:gd name="T46" fmla="*/ 54 w 101"/>
                <a:gd name="T47" fmla="*/ 69 h 108"/>
                <a:gd name="T48" fmla="*/ 48 w 101"/>
                <a:gd name="T49" fmla="*/ 69 h 108"/>
                <a:gd name="T50" fmla="*/ 48 w 101"/>
                <a:gd name="T51" fmla="*/ 77 h 108"/>
                <a:gd name="T52" fmla="*/ 42 w 101"/>
                <a:gd name="T53" fmla="*/ 77 h 108"/>
                <a:gd name="T54" fmla="*/ 66 w 101"/>
                <a:gd name="T55" fmla="*/ 92 h 108"/>
                <a:gd name="T56" fmla="*/ 66 w 101"/>
                <a:gd name="T57" fmla="*/ 107 h 108"/>
                <a:gd name="T58" fmla="*/ 60 w 101"/>
                <a:gd name="T59" fmla="*/ 99 h 108"/>
                <a:gd name="T60" fmla="*/ 54 w 101"/>
                <a:gd name="T61" fmla="*/ 99 h 108"/>
                <a:gd name="T62" fmla="*/ 60 w 101"/>
                <a:gd name="T63" fmla="*/ 115 h 108"/>
                <a:gd name="T64" fmla="*/ 48 w 101"/>
                <a:gd name="T65" fmla="*/ 115 h 108"/>
                <a:gd name="T66" fmla="*/ 54 w 101"/>
                <a:gd name="T67" fmla="*/ 138 h 108"/>
                <a:gd name="T68" fmla="*/ 42 w 101"/>
                <a:gd name="T69" fmla="*/ 130 h 108"/>
                <a:gd name="T70" fmla="*/ 42 w 101"/>
                <a:gd name="T71" fmla="*/ 138 h 108"/>
                <a:gd name="T72" fmla="*/ 36 w 101"/>
                <a:gd name="T73" fmla="*/ 122 h 108"/>
                <a:gd name="T74" fmla="*/ 30 w 101"/>
                <a:gd name="T75" fmla="*/ 130 h 108"/>
                <a:gd name="T76" fmla="*/ 24 w 101"/>
                <a:gd name="T77" fmla="*/ 107 h 108"/>
                <a:gd name="T78" fmla="*/ 24 w 101"/>
                <a:gd name="T79" fmla="*/ 99 h 108"/>
                <a:gd name="T80" fmla="*/ 36 w 101"/>
                <a:gd name="T81" fmla="*/ 92 h 108"/>
                <a:gd name="T82" fmla="*/ 54 w 101"/>
                <a:gd name="T83" fmla="*/ 99 h 108"/>
                <a:gd name="T84" fmla="*/ 48 w 101"/>
                <a:gd name="T85" fmla="*/ 92 h 108"/>
                <a:gd name="T86" fmla="*/ 42 w 101"/>
                <a:gd name="T87" fmla="*/ 85 h 108"/>
                <a:gd name="T88" fmla="*/ 24 w 101"/>
                <a:gd name="T89" fmla="*/ 85 h 108"/>
                <a:gd name="T90" fmla="*/ 18 w 101"/>
                <a:gd name="T91" fmla="*/ 85 h 108"/>
                <a:gd name="T92" fmla="*/ 12 w 101"/>
                <a:gd name="T93" fmla="*/ 77 h 108"/>
                <a:gd name="T94" fmla="*/ 18 w 101"/>
                <a:gd name="T95" fmla="*/ 69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8" name="Freeform 4390"/>
            <p:cNvSpPr>
              <a:spLocks/>
            </p:cNvSpPr>
            <p:nvPr/>
          </p:nvSpPr>
          <p:spPr bwMode="auto">
            <a:xfrm>
              <a:off x="2922" y="1817"/>
              <a:ext cx="42" cy="13"/>
            </a:xfrm>
            <a:custGeom>
              <a:avLst/>
              <a:gdLst>
                <a:gd name="T0" fmla="*/ 37 w 41"/>
                <a:gd name="T1" fmla="*/ 8 h 12"/>
                <a:gd name="T2" fmla="*/ 6 w 41"/>
                <a:gd name="T3" fmla="*/ 0 h 12"/>
                <a:gd name="T4" fmla="*/ 0 w 41"/>
                <a:gd name="T5" fmla="*/ 0 h 12"/>
                <a:gd name="T6" fmla="*/ 0 w 41"/>
                <a:gd name="T7" fmla="*/ 8 h 12"/>
                <a:gd name="T8" fmla="*/ 18 w 41"/>
                <a:gd name="T9" fmla="*/ 8 h 12"/>
                <a:gd name="T10" fmla="*/ 32 w 41"/>
                <a:gd name="T11" fmla="*/ 14 h 12"/>
                <a:gd name="T12" fmla="*/ 43 w 41"/>
                <a:gd name="T13" fmla="*/ 8 h 12"/>
                <a:gd name="T14" fmla="*/ 37 w 41"/>
                <a:gd name="T15" fmla="*/ 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9" name="Freeform 4391"/>
            <p:cNvSpPr>
              <a:spLocks/>
            </p:cNvSpPr>
            <p:nvPr/>
          </p:nvSpPr>
          <p:spPr bwMode="auto">
            <a:xfrm>
              <a:off x="2904" y="1736"/>
              <a:ext cx="30" cy="27"/>
            </a:xfrm>
            <a:custGeom>
              <a:avLst/>
              <a:gdLst>
                <a:gd name="T0" fmla="*/ 30 w 30"/>
                <a:gd name="T1" fmla="*/ 23 h 24"/>
                <a:gd name="T2" fmla="*/ 12 w 30"/>
                <a:gd name="T3" fmla="*/ 8 h 24"/>
                <a:gd name="T4" fmla="*/ 0 w 30"/>
                <a:gd name="T5" fmla="*/ 0 h 24"/>
                <a:gd name="T6" fmla="*/ 12 w 30"/>
                <a:gd name="T7" fmla="*/ 16 h 24"/>
                <a:gd name="T8" fmla="*/ 30 w 30"/>
                <a:gd name="T9" fmla="*/ 30 h 24"/>
                <a:gd name="T10" fmla="*/ 30 w 30"/>
                <a:gd name="T11" fmla="*/ 23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0" name="Freeform 4392"/>
            <p:cNvSpPr>
              <a:spLocks/>
            </p:cNvSpPr>
            <p:nvPr/>
          </p:nvSpPr>
          <p:spPr bwMode="auto">
            <a:xfrm>
              <a:off x="2953" y="1729"/>
              <a:ext cx="11" cy="7"/>
            </a:xfrm>
            <a:custGeom>
              <a:avLst/>
              <a:gdLst>
                <a:gd name="T0" fmla="*/ 11 w 11"/>
                <a:gd name="T1" fmla="*/ 8 h 6"/>
                <a:gd name="T2" fmla="*/ 5 w 11"/>
                <a:gd name="T3" fmla="*/ 8 h 6"/>
                <a:gd name="T4" fmla="*/ 0 w 11"/>
                <a:gd name="T5" fmla="*/ 0 h 6"/>
                <a:gd name="T6" fmla="*/ 11 w 11"/>
                <a:gd name="T7" fmla="*/ 8 h 6"/>
                <a:gd name="T8" fmla="*/ 11 w 11"/>
                <a:gd name="T9" fmla="*/ 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1" name="Freeform 4393"/>
            <p:cNvSpPr>
              <a:spLocks/>
            </p:cNvSpPr>
            <p:nvPr/>
          </p:nvSpPr>
          <p:spPr bwMode="auto">
            <a:xfrm>
              <a:off x="2862" y="1749"/>
              <a:ext cx="6" cy="7"/>
            </a:xfrm>
            <a:custGeom>
              <a:avLst/>
              <a:gdLst>
                <a:gd name="T0" fmla="*/ 0 w 6"/>
                <a:gd name="T1" fmla="*/ 0 h 6"/>
                <a:gd name="T2" fmla="*/ 6 w 6"/>
                <a:gd name="T3" fmla="*/ 8 h 6"/>
                <a:gd name="T4" fmla="*/ 6 w 6"/>
                <a:gd name="T5" fmla="*/ 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2" name="Freeform 4394"/>
            <p:cNvSpPr>
              <a:spLocks/>
            </p:cNvSpPr>
            <p:nvPr/>
          </p:nvSpPr>
          <p:spPr bwMode="auto">
            <a:xfrm>
              <a:off x="2953" y="1749"/>
              <a:ext cx="4" cy="7"/>
            </a:xfrm>
            <a:custGeom>
              <a:avLst/>
              <a:gdLst>
                <a:gd name="T0" fmla="*/ 3 w 5"/>
                <a:gd name="T1" fmla="*/ 0 h 6"/>
                <a:gd name="T2" fmla="*/ 3 w 5"/>
                <a:gd name="T3" fmla="*/ 8 h 6"/>
                <a:gd name="T4" fmla="*/ 0 w 5"/>
                <a:gd name="T5" fmla="*/ 0 h 6"/>
                <a:gd name="T6" fmla="*/ 3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3" name="Freeform 4395"/>
            <p:cNvSpPr>
              <a:spLocks/>
            </p:cNvSpPr>
            <p:nvPr/>
          </p:nvSpPr>
          <p:spPr bwMode="auto">
            <a:xfrm>
              <a:off x="2631" y="1561"/>
              <a:ext cx="194" cy="202"/>
            </a:xfrm>
            <a:custGeom>
              <a:avLst/>
              <a:gdLst>
                <a:gd name="T0" fmla="*/ 86 w 192"/>
                <a:gd name="T1" fmla="*/ 0 h 179"/>
                <a:gd name="T2" fmla="*/ 62 w 192"/>
                <a:gd name="T3" fmla="*/ 8 h 179"/>
                <a:gd name="T4" fmla="*/ 56 w 192"/>
                <a:gd name="T5" fmla="*/ 8 h 179"/>
                <a:gd name="T6" fmla="*/ 42 w 192"/>
                <a:gd name="T7" fmla="*/ 16 h 179"/>
                <a:gd name="T8" fmla="*/ 24 w 192"/>
                <a:gd name="T9" fmla="*/ 16 h 179"/>
                <a:gd name="T10" fmla="*/ 6 w 192"/>
                <a:gd name="T11" fmla="*/ 29 h 179"/>
                <a:gd name="T12" fmla="*/ 0 w 192"/>
                <a:gd name="T13" fmla="*/ 44 h 179"/>
                <a:gd name="T14" fmla="*/ 6 w 192"/>
                <a:gd name="T15" fmla="*/ 60 h 179"/>
                <a:gd name="T16" fmla="*/ 18 w 192"/>
                <a:gd name="T17" fmla="*/ 82 h 179"/>
                <a:gd name="T18" fmla="*/ 56 w 192"/>
                <a:gd name="T19" fmla="*/ 76 h 179"/>
                <a:gd name="T20" fmla="*/ 80 w 192"/>
                <a:gd name="T21" fmla="*/ 113 h 179"/>
                <a:gd name="T22" fmla="*/ 98 w 192"/>
                <a:gd name="T23" fmla="*/ 137 h 179"/>
                <a:gd name="T24" fmla="*/ 134 w 192"/>
                <a:gd name="T25" fmla="*/ 159 h 179"/>
                <a:gd name="T26" fmla="*/ 148 w 192"/>
                <a:gd name="T27" fmla="*/ 175 h 179"/>
                <a:gd name="T28" fmla="*/ 154 w 192"/>
                <a:gd name="T29" fmla="*/ 220 h 179"/>
                <a:gd name="T30" fmla="*/ 172 w 192"/>
                <a:gd name="T31" fmla="*/ 212 h 179"/>
                <a:gd name="T32" fmla="*/ 178 w 192"/>
                <a:gd name="T33" fmla="*/ 197 h 179"/>
                <a:gd name="T34" fmla="*/ 172 w 192"/>
                <a:gd name="T35" fmla="*/ 167 h 179"/>
                <a:gd name="T36" fmla="*/ 196 w 192"/>
                <a:gd name="T37" fmla="*/ 182 h 179"/>
                <a:gd name="T38" fmla="*/ 178 w 192"/>
                <a:gd name="T39" fmla="*/ 151 h 179"/>
                <a:gd name="T40" fmla="*/ 160 w 192"/>
                <a:gd name="T41" fmla="*/ 129 h 179"/>
                <a:gd name="T42" fmla="*/ 134 w 192"/>
                <a:gd name="T43" fmla="*/ 121 h 179"/>
                <a:gd name="T44" fmla="*/ 116 w 192"/>
                <a:gd name="T45" fmla="*/ 90 h 179"/>
                <a:gd name="T46" fmla="*/ 92 w 192"/>
                <a:gd name="T47" fmla="*/ 52 h 179"/>
                <a:gd name="T48" fmla="*/ 104 w 192"/>
                <a:gd name="T49" fmla="*/ 29 h 179"/>
                <a:gd name="T50" fmla="*/ 110 w 192"/>
                <a:gd name="T51" fmla="*/ 23 h 179"/>
                <a:gd name="T52" fmla="*/ 98 w 192"/>
                <a:gd name="T53" fmla="*/ 76 h 179"/>
                <a:gd name="T54" fmla="*/ 98 w 192"/>
                <a:gd name="T55" fmla="*/ 76 h 179"/>
                <a:gd name="T56" fmla="*/ 98 w 192"/>
                <a:gd name="T57" fmla="*/ 76 h 179"/>
                <a:gd name="T58" fmla="*/ 110 w 192"/>
                <a:gd name="T59" fmla="*/ 16 h 179"/>
                <a:gd name="T60" fmla="*/ 98 w 192"/>
                <a:gd name="T61" fmla="*/ 137 h 179"/>
                <a:gd name="T62" fmla="*/ 110 w 192"/>
                <a:gd name="T63" fmla="*/ 16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6F73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a typeface="ＭＳ Ｐゴシック" charset="0"/>
              </a:endParaRPr>
            </a:p>
          </p:txBody>
        </p:sp>
        <p:sp>
          <p:nvSpPr>
            <p:cNvPr id="344" name="Freeform 4396"/>
            <p:cNvSpPr>
              <a:spLocks/>
            </p:cNvSpPr>
            <p:nvPr/>
          </p:nvSpPr>
          <p:spPr bwMode="auto">
            <a:xfrm>
              <a:off x="2631" y="1561"/>
              <a:ext cx="194" cy="202"/>
            </a:xfrm>
            <a:custGeom>
              <a:avLst/>
              <a:gdLst>
                <a:gd name="T0" fmla="*/ 110 w 192"/>
                <a:gd name="T1" fmla="*/ 16 h 179"/>
                <a:gd name="T2" fmla="*/ 86 w 192"/>
                <a:gd name="T3" fmla="*/ 0 h 179"/>
                <a:gd name="T4" fmla="*/ 68 w 192"/>
                <a:gd name="T5" fmla="*/ 8 h 179"/>
                <a:gd name="T6" fmla="*/ 62 w 192"/>
                <a:gd name="T7" fmla="*/ 8 h 179"/>
                <a:gd name="T8" fmla="*/ 62 w 192"/>
                <a:gd name="T9" fmla="*/ 8 h 179"/>
                <a:gd name="T10" fmla="*/ 56 w 192"/>
                <a:gd name="T11" fmla="*/ 8 h 179"/>
                <a:gd name="T12" fmla="*/ 56 w 192"/>
                <a:gd name="T13" fmla="*/ 16 h 179"/>
                <a:gd name="T14" fmla="*/ 42 w 192"/>
                <a:gd name="T15" fmla="*/ 16 h 179"/>
                <a:gd name="T16" fmla="*/ 36 w 192"/>
                <a:gd name="T17" fmla="*/ 29 h 179"/>
                <a:gd name="T18" fmla="*/ 24 w 192"/>
                <a:gd name="T19" fmla="*/ 16 h 179"/>
                <a:gd name="T20" fmla="*/ 18 w 192"/>
                <a:gd name="T21" fmla="*/ 23 h 179"/>
                <a:gd name="T22" fmla="*/ 6 w 192"/>
                <a:gd name="T23" fmla="*/ 29 h 179"/>
                <a:gd name="T24" fmla="*/ 6 w 192"/>
                <a:gd name="T25" fmla="*/ 37 h 179"/>
                <a:gd name="T26" fmla="*/ 0 w 192"/>
                <a:gd name="T27" fmla="*/ 44 h 179"/>
                <a:gd name="T28" fmla="*/ 6 w 192"/>
                <a:gd name="T29" fmla="*/ 52 h 179"/>
                <a:gd name="T30" fmla="*/ 6 w 192"/>
                <a:gd name="T31" fmla="*/ 60 h 179"/>
                <a:gd name="T32" fmla="*/ 18 w 192"/>
                <a:gd name="T33" fmla="*/ 68 h 179"/>
                <a:gd name="T34" fmla="*/ 18 w 192"/>
                <a:gd name="T35" fmla="*/ 82 h 179"/>
                <a:gd name="T36" fmla="*/ 30 w 192"/>
                <a:gd name="T37" fmla="*/ 68 h 179"/>
                <a:gd name="T38" fmla="*/ 56 w 192"/>
                <a:gd name="T39" fmla="*/ 76 h 179"/>
                <a:gd name="T40" fmla="*/ 68 w 192"/>
                <a:gd name="T41" fmla="*/ 98 h 179"/>
                <a:gd name="T42" fmla="*/ 80 w 192"/>
                <a:gd name="T43" fmla="*/ 113 h 179"/>
                <a:gd name="T44" fmla="*/ 92 w 192"/>
                <a:gd name="T45" fmla="*/ 129 h 179"/>
                <a:gd name="T46" fmla="*/ 98 w 192"/>
                <a:gd name="T47" fmla="*/ 137 h 179"/>
                <a:gd name="T48" fmla="*/ 110 w 192"/>
                <a:gd name="T49" fmla="*/ 144 h 179"/>
                <a:gd name="T50" fmla="*/ 134 w 192"/>
                <a:gd name="T51" fmla="*/ 159 h 179"/>
                <a:gd name="T52" fmla="*/ 140 w 192"/>
                <a:gd name="T53" fmla="*/ 167 h 179"/>
                <a:gd name="T54" fmla="*/ 148 w 192"/>
                <a:gd name="T55" fmla="*/ 175 h 179"/>
                <a:gd name="T56" fmla="*/ 160 w 192"/>
                <a:gd name="T57" fmla="*/ 197 h 179"/>
                <a:gd name="T58" fmla="*/ 154 w 192"/>
                <a:gd name="T59" fmla="*/ 220 h 179"/>
                <a:gd name="T60" fmla="*/ 160 w 192"/>
                <a:gd name="T61" fmla="*/ 228 h 179"/>
                <a:gd name="T62" fmla="*/ 172 w 192"/>
                <a:gd name="T63" fmla="*/ 212 h 179"/>
                <a:gd name="T64" fmla="*/ 178 w 192"/>
                <a:gd name="T65" fmla="*/ 205 h 179"/>
                <a:gd name="T66" fmla="*/ 178 w 192"/>
                <a:gd name="T67" fmla="*/ 197 h 179"/>
                <a:gd name="T68" fmla="*/ 172 w 192"/>
                <a:gd name="T69" fmla="*/ 182 h 179"/>
                <a:gd name="T70" fmla="*/ 172 w 192"/>
                <a:gd name="T71" fmla="*/ 167 h 179"/>
                <a:gd name="T72" fmla="*/ 184 w 192"/>
                <a:gd name="T73" fmla="*/ 167 h 179"/>
                <a:gd name="T74" fmla="*/ 196 w 192"/>
                <a:gd name="T75" fmla="*/ 182 h 179"/>
                <a:gd name="T76" fmla="*/ 196 w 192"/>
                <a:gd name="T77" fmla="*/ 167 h 179"/>
                <a:gd name="T78" fmla="*/ 178 w 192"/>
                <a:gd name="T79" fmla="*/ 151 h 179"/>
                <a:gd name="T80" fmla="*/ 154 w 192"/>
                <a:gd name="T81" fmla="*/ 137 h 179"/>
                <a:gd name="T82" fmla="*/ 160 w 192"/>
                <a:gd name="T83" fmla="*/ 129 h 179"/>
                <a:gd name="T84" fmla="*/ 154 w 192"/>
                <a:gd name="T85" fmla="*/ 129 h 179"/>
                <a:gd name="T86" fmla="*/ 134 w 192"/>
                <a:gd name="T87" fmla="*/ 121 h 179"/>
                <a:gd name="T88" fmla="*/ 122 w 192"/>
                <a:gd name="T89" fmla="*/ 106 h 179"/>
                <a:gd name="T90" fmla="*/ 116 w 192"/>
                <a:gd name="T91" fmla="*/ 90 h 179"/>
                <a:gd name="T92" fmla="*/ 98 w 192"/>
                <a:gd name="T93" fmla="*/ 76 h 179"/>
                <a:gd name="T94" fmla="*/ 92 w 192"/>
                <a:gd name="T95" fmla="*/ 52 h 179"/>
                <a:gd name="T96" fmla="*/ 92 w 192"/>
                <a:gd name="T97" fmla="*/ 44 h 179"/>
                <a:gd name="T98" fmla="*/ 104 w 192"/>
                <a:gd name="T99" fmla="*/ 29 h 179"/>
                <a:gd name="T100" fmla="*/ 110 w 192"/>
                <a:gd name="T101" fmla="*/ 37 h 179"/>
                <a:gd name="T102" fmla="*/ 110 w 192"/>
                <a:gd name="T103" fmla="*/ 23 h 179"/>
                <a:gd name="T104" fmla="*/ 110 w 192"/>
                <a:gd name="T105" fmla="*/ 16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345" name="Freeform 4397"/>
            <p:cNvSpPr>
              <a:spLocks/>
            </p:cNvSpPr>
            <p:nvPr/>
          </p:nvSpPr>
          <p:spPr bwMode="auto">
            <a:xfrm>
              <a:off x="2722" y="1628"/>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346" name="Freeform 4398"/>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347" name="Freeform 4399"/>
            <p:cNvSpPr>
              <a:spLocks/>
            </p:cNvSpPr>
            <p:nvPr/>
          </p:nvSpPr>
          <p:spPr bwMode="auto">
            <a:xfrm>
              <a:off x="2734" y="1756"/>
              <a:ext cx="48" cy="34"/>
            </a:xfrm>
            <a:custGeom>
              <a:avLst/>
              <a:gdLst>
                <a:gd name="T0" fmla="*/ 42 w 48"/>
                <a:gd name="T1" fmla="*/ 23 h 30"/>
                <a:gd name="T2" fmla="*/ 42 w 48"/>
                <a:gd name="T3" fmla="*/ 39 h 30"/>
                <a:gd name="T4" fmla="*/ 24 w 48"/>
                <a:gd name="T5" fmla="*/ 31 h 30"/>
                <a:gd name="T6" fmla="*/ 0 w 48"/>
                <a:gd name="T7" fmla="*/ 16 h 30"/>
                <a:gd name="T8" fmla="*/ 0 w 48"/>
                <a:gd name="T9" fmla="*/ 8 h 30"/>
                <a:gd name="T10" fmla="*/ 12 w 48"/>
                <a:gd name="T11" fmla="*/ 0 h 30"/>
                <a:gd name="T12" fmla="*/ 30 w 48"/>
                <a:gd name="T13" fmla="*/ 0 h 30"/>
                <a:gd name="T14" fmla="*/ 48 w 48"/>
                <a:gd name="T15" fmla="*/ 0 h 30"/>
                <a:gd name="T16" fmla="*/ 42 w 48"/>
                <a:gd name="T17" fmla="*/ 23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8" name="Freeform 4400"/>
            <p:cNvSpPr>
              <a:spLocks/>
            </p:cNvSpPr>
            <p:nvPr/>
          </p:nvSpPr>
          <p:spPr bwMode="auto">
            <a:xfrm>
              <a:off x="2661" y="1689"/>
              <a:ext cx="24" cy="54"/>
            </a:xfrm>
            <a:custGeom>
              <a:avLst/>
              <a:gdLst>
                <a:gd name="T0" fmla="*/ 12 w 24"/>
                <a:gd name="T1" fmla="*/ 53 h 48"/>
                <a:gd name="T2" fmla="*/ 6 w 24"/>
                <a:gd name="T3" fmla="*/ 61 h 48"/>
                <a:gd name="T4" fmla="*/ 0 w 24"/>
                <a:gd name="T5" fmla="*/ 46 h 48"/>
                <a:gd name="T6" fmla="*/ 0 w 24"/>
                <a:gd name="T7" fmla="*/ 30 h 48"/>
                <a:gd name="T8" fmla="*/ 0 w 24"/>
                <a:gd name="T9" fmla="*/ 8 h 48"/>
                <a:gd name="T10" fmla="*/ 12 w 24"/>
                <a:gd name="T11" fmla="*/ 0 h 48"/>
                <a:gd name="T12" fmla="*/ 24 w 24"/>
                <a:gd name="T13" fmla="*/ 16 h 48"/>
                <a:gd name="T14" fmla="*/ 24 w 24"/>
                <a:gd name="T15" fmla="*/ 46 h 48"/>
                <a:gd name="T16" fmla="*/ 12 w 24"/>
                <a:gd name="T17" fmla="*/ 53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9" name="Rectangle 4401"/>
            <p:cNvSpPr>
              <a:spLocks noChangeArrowheads="1"/>
            </p:cNvSpPr>
            <p:nvPr/>
          </p:nvSpPr>
          <p:spPr bwMode="auto">
            <a:xfrm>
              <a:off x="2643" y="1634"/>
              <a:ext cx="0" cy="0"/>
            </a:xfrm>
            <a:prstGeom prst="rect">
              <a:avLst/>
            </a:prstGeom>
            <a:solidFill>
              <a:srgbClr val="FF0000"/>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350" name="Freeform 4402"/>
            <p:cNvSpPr>
              <a:spLocks/>
            </p:cNvSpPr>
            <p:nvPr/>
          </p:nvSpPr>
          <p:spPr bwMode="auto">
            <a:xfrm>
              <a:off x="2957" y="1675"/>
              <a:ext cx="317" cy="135"/>
            </a:xfrm>
            <a:custGeom>
              <a:avLst/>
              <a:gdLst>
                <a:gd name="T0" fmla="*/ 210 w 312"/>
                <a:gd name="T1" fmla="*/ 129 h 120"/>
                <a:gd name="T2" fmla="*/ 180 w 312"/>
                <a:gd name="T3" fmla="*/ 129 h 120"/>
                <a:gd name="T4" fmla="*/ 174 w 312"/>
                <a:gd name="T5" fmla="*/ 152 h 120"/>
                <a:gd name="T6" fmla="*/ 174 w 312"/>
                <a:gd name="T7" fmla="*/ 144 h 120"/>
                <a:gd name="T8" fmla="*/ 168 w 312"/>
                <a:gd name="T9" fmla="*/ 129 h 120"/>
                <a:gd name="T10" fmla="*/ 142 w 312"/>
                <a:gd name="T11" fmla="*/ 137 h 120"/>
                <a:gd name="T12" fmla="*/ 106 w 312"/>
                <a:gd name="T13" fmla="*/ 137 h 120"/>
                <a:gd name="T14" fmla="*/ 80 w 312"/>
                <a:gd name="T15" fmla="*/ 137 h 120"/>
                <a:gd name="T16" fmla="*/ 56 w 312"/>
                <a:gd name="T17" fmla="*/ 137 h 120"/>
                <a:gd name="T18" fmla="*/ 38 w 312"/>
                <a:gd name="T19" fmla="*/ 129 h 120"/>
                <a:gd name="T20" fmla="*/ 38 w 312"/>
                <a:gd name="T21" fmla="*/ 122 h 120"/>
                <a:gd name="T22" fmla="*/ 24 w 312"/>
                <a:gd name="T23" fmla="*/ 114 h 120"/>
                <a:gd name="T24" fmla="*/ 18 w 312"/>
                <a:gd name="T25" fmla="*/ 99 h 120"/>
                <a:gd name="T26" fmla="*/ 0 w 312"/>
                <a:gd name="T27" fmla="*/ 83 h 120"/>
                <a:gd name="T28" fmla="*/ 12 w 312"/>
                <a:gd name="T29" fmla="*/ 83 h 120"/>
                <a:gd name="T30" fmla="*/ 12 w 312"/>
                <a:gd name="T31" fmla="*/ 77 h 120"/>
                <a:gd name="T32" fmla="*/ 0 w 312"/>
                <a:gd name="T33" fmla="*/ 61 h 120"/>
                <a:gd name="T34" fmla="*/ 18 w 312"/>
                <a:gd name="T35" fmla="*/ 38 h 120"/>
                <a:gd name="T36" fmla="*/ 44 w 312"/>
                <a:gd name="T37" fmla="*/ 38 h 120"/>
                <a:gd name="T38" fmla="*/ 50 w 312"/>
                <a:gd name="T39" fmla="*/ 30 h 120"/>
                <a:gd name="T40" fmla="*/ 74 w 312"/>
                <a:gd name="T41" fmla="*/ 23 h 120"/>
                <a:gd name="T42" fmla="*/ 112 w 312"/>
                <a:gd name="T43" fmla="*/ 0 h 120"/>
                <a:gd name="T44" fmla="*/ 142 w 312"/>
                <a:gd name="T45" fmla="*/ 0 h 120"/>
                <a:gd name="T46" fmla="*/ 162 w 312"/>
                <a:gd name="T47" fmla="*/ 8 h 120"/>
                <a:gd name="T48" fmla="*/ 204 w 312"/>
                <a:gd name="T49" fmla="*/ 23 h 120"/>
                <a:gd name="T50" fmla="*/ 248 w 312"/>
                <a:gd name="T51" fmla="*/ 8 h 120"/>
                <a:gd name="T52" fmla="*/ 278 w 312"/>
                <a:gd name="T53" fmla="*/ 16 h 120"/>
                <a:gd name="T54" fmla="*/ 298 w 312"/>
                <a:gd name="T55" fmla="*/ 46 h 120"/>
                <a:gd name="T56" fmla="*/ 304 w 312"/>
                <a:gd name="T57" fmla="*/ 61 h 120"/>
                <a:gd name="T58" fmla="*/ 310 w 312"/>
                <a:gd name="T59" fmla="*/ 99 h 120"/>
                <a:gd name="T60" fmla="*/ 310 w 312"/>
                <a:gd name="T61" fmla="*/ 122 h 120"/>
                <a:gd name="T62" fmla="*/ 284 w 312"/>
                <a:gd name="T63" fmla="*/ 114 h 120"/>
                <a:gd name="T64" fmla="*/ 272 w 312"/>
                <a:gd name="T65" fmla="*/ 114 h 120"/>
                <a:gd name="T66" fmla="*/ 242 w 312"/>
                <a:gd name="T67" fmla="*/ 129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1" name="Freeform 4403"/>
            <p:cNvSpPr>
              <a:spLocks/>
            </p:cNvSpPr>
            <p:nvPr/>
          </p:nvSpPr>
          <p:spPr bwMode="auto">
            <a:xfrm>
              <a:off x="2953" y="1675"/>
              <a:ext cx="47" cy="34"/>
            </a:xfrm>
            <a:custGeom>
              <a:avLst/>
              <a:gdLst>
                <a:gd name="T0" fmla="*/ 5 w 47"/>
                <a:gd name="T1" fmla="*/ 0 h 30"/>
                <a:gd name="T2" fmla="*/ 0 w 47"/>
                <a:gd name="T3" fmla="*/ 0 h 30"/>
                <a:gd name="T4" fmla="*/ 5 w 47"/>
                <a:gd name="T5" fmla="*/ 16 h 30"/>
                <a:gd name="T6" fmla="*/ 0 w 47"/>
                <a:gd name="T7" fmla="*/ 31 h 30"/>
                <a:gd name="T8" fmla="*/ 11 w 47"/>
                <a:gd name="T9" fmla="*/ 31 h 30"/>
                <a:gd name="T10" fmla="*/ 5 w 47"/>
                <a:gd name="T11" fmla="*/ 39 h 30"/>
                <a:gd name="T12" fmla="*/ 23 w 47"/>
                <a:gd name="T13" fmla="*/ 23 h 30"/>
                <a:gd name="T14" fmla="*/ 47 w 47"/>
                <a:gd name="T15" fmla="*/ 23 h 30"/>
                <a:gd name="T16" fmla="*/ 41 w 47"/>
                <a:gd name="T17" fmla="*/ 16 h 30"/>
                <a:gd name="T18" fmla="*/ 29 w 47"/>
                <a:gd name="T19" fmla="*/ 0 h 30"/>
                <a:gd name="T20" fmla="*/ 5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2" name="Freeform 4404"/>
            <p:cNvSpPr>
              <a:spLocks/>
            </p:cNvSpPr>
            <p:nvPr/>
          </p:nvSpPr>
          <p:spPr bwMode="auto">
            <a:xfrm>
              <a:off x="2875" y="1365"/>
              <a:ext cx="137" cy="102"/>
            </a:xfrm>
            <a:custGeom>
              <a:avLst/>
              <a:gdLst>
                <a:gd name="T0" fmla="*/ 137 w 137"/>
                <a:gd name="T1" fmla="*/ 61 h 90"/>
                <a:gd name="T2" fmla="*/ 131 w 137"/>
                <a:gd name="T3" fmla="*/ 69 h 90"/>
                <a:gd name="T4" fmla="*/ 137 w 137"/>
                <a:gd name="T5" fmla="*/ 93 h 90"/>
                <a:gd name="T6" fmla="*/ 119 w 137"/>
                <a:gd name="T7" fmla="*/ 108 h 90"/>
                <a:gd name="T8" fmla="*/ 119 w 137"/>
                <a:gd name="T9" fmla="*/ 116 h 90"/>
                <a:gd name="T10" fmla="*/ 89 w 137"/>
                <a:gd name="T11" fmla="*/ 108 h 90"/>
                <a:gd name="T12" fmla="*/ 66 w 137"/>
                <a:gd name="T13" fmla="*/ 100 h 90"/>
                <a:gd name="T14" fmla="*/ 36 w 137"/>
                <a:gd name="T15" fmla="*/ 100 h 90"/>
                <a:gd name="T16" fmla="*/ 12 w 137"/>
                <a:gd name="T17" fmla="*/ 100 h 90"/>
                <a:gd name="T18" fmla="*/ 6 w 137"/>
                <a:gd name="T19" fmla="*/ 93 h 90"/>
                <a:gd name="T20" fmla="*/ 12 w 137"/>
                <a:gd name="T21" fmla="*/ 77 h 90"/>
                <a:gd name="T22" fmla="*/ 0 w 137"/>
                <a:gd name="T23" fmla="*/ 46 h 90"/>
                <a:gd name="T24" fmla="*/ 48 w 137"/>
                <a:gd name="T25" fmla="*/ 8 h 90"/>
                <a:gd name="T26" fmla="*/ 66 w 137"/>
                <a:gd name="T27" fmla="*/ 0 h 90"/>
                <a:gd name="T28" fmla="*/ 89 w 137"/>
                <a:gd name="T29" fmla="*/ 8 h 90"/>
                <a:gd name="T30" fmla="*/ 113 w 137"/>
                <a:gd name="T31" fmla="*/ 16 h 90"/>
                <a:gd name="T32" fmla="*/ 119 w 137"/>
                <a:gd name="T33" fmla="*/ 39 h 90"/>
                <a:gd name="T34" fmla="*/ 137 w 137"/>
                <a:gd name="T35" fmla="*/ 61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3" name="Freeform 4405"/>
            <p:cNvSpPr>
              <a:spLocks/>
            </p:cNvSpPr>
            <p:nvPr/>
          </p:nvSpPr>
          <p:spPr bwMode="auto">
            <a:xfrm>
              <a:off x="2648" y="1345"/>
              <a:ext cx="37" cy="47"/>
            </a:xfrm>
            <a:custGeom>
              <a:avLst/>
              <a:gdLst>
                <a:gd name="T0" fmla="*/ 20 w 36"/>
                <a:gd name="T1" fmla="*/ 45 h 42"/>
                <a:gd name="T2" fmla="*/ 20 w 36"/>
                <a:gd name="T3" fmla="*/ 53 h 42"/>
                <a:gd name="T4" fmla="*/ 6 w 36"/>
                <a:gd name="T5" fmla="*/ 53 h 42"/>
                <a:gd name="T6" fmla="*/ 0 w 36"/>
                <a:gd name="T7" fmla="*/ 45 h 42"/>
                <a:gd name="T8" fmla="*/ 0 w 36"/>
                <a:gd name="T9" fmla="*/ 38 h 42"/>
                <a:gd name="T10" fmla="*/ 0 w 36"/>
                <a:gd name="T11" fmla="*/ 15 h 42"/>
                <a:gd name="T12" fmla="*/ 6 w 36"/>
                <a:gd name="T13" fmla="*/ 8 h 42"/>
                <a:gd name="T14" fmla="*/ 12 w 36"/>
                <a:gd name="T15" fmla="*/ 15 h 42"/>
                <a:gd name="T16" fmla="*/ 12 w 36"/>
                <a:gd name="T17" fmla="*/ 8 h 42"/>
                <a:gd name="T18" fmla="*/ 20 w 36"/>
                <a:gd name="T19" fmla="*/ 0 h 42"/>
                <a:gd name="T20" fmla="*/ 26 w 36"/>
                <a:gd name="T21" fmla="*/ 15 h 42"/>
                <a:gd name="T22" fmla="*/ 38 w 36"/>
                <a:gd name="T23" fmla="*/ 15 h 42"/>
                <a:gd name="T24" fmla="*/ 32 w 36"/>
                <a:gd name="T25" fmla="*/ 22 h 42"/>
                <a:gd name="T26" fmla="*/ 20 w 36"/>
                <a:gd name="T27" fmla="*/ 30 h 42"/>
                <a:gd name="T28" fmla="*/ 20 w 36"/>
                <a:gd name="T29" fmla="*/ 38 h 42"/>
                <a:gd name="T30" fmla="*/ 20 w 36"/>
                <a:gd name="T31" fmla="*/ 45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4" name="Freeform 4406"/>
            <p:cNvSpPr>
              <a:spLocks/>
            </p:cNvSpPr>
            <p:nvPr/>
          </p:nvSpPr>
          <p:spPr bwMode="auto">
            <a:xfrm>
              <a:off x="2691" y="1365"/>
              <a:ext cx="19" cy="21"/>
            </a:xfrm>
            <a:custGeom>
              <a:avLst/>
              <a:gdLst>
                <a:gd name="T0" fmla="*/ 20 w 18"/>
                <a:gd name="T1" fmla="*/ 8 h 18"/>
                <a:gd name="T2" fmla="*/ 20 w 18"/>
                <a:gd name="T3" fmla="*/ 8 h 18"/>
                <a:gd name="T4" fmla="*/ 14 w 18"/>
                <a:gd name="T5" fmla="*/ 0 h 18"/>
                <a:gd name="T6" fmla="*/ 14 w 18"/>
                <a:gd name="T7" fmla="*/ 8 h 18"/>
                <a:gd name="T8" fmla="*/ 6 w 18"/>
                <a:gd name="T9" fmla="*/ 8 h 18"/>
                <a:gd name="T10" fmla="*/ 0 w 18"/>
                <a:gd name="T11" fmla="*/ 8 h 18"/>
                <a:gd name="T12" fmla="*/ 0 w 18"/>
                <a:gd name="T13" fmla="*/ 8 h 18"/>
                <a:gd name="T14" fmla="*/ 0 w 18"/>
                <a:gd name="T15" fmla="*/ 16 h 18"/>
                <a:gd name="T16" fmla="*/ 14 w 18"/>
                <a:gd name="T17" fmla="*/ 25 h 18"/>
                <a:gd name="T18" fmla="*/ 14 w 18"/>
                <a:gd name="T19" fmla="*/ 25 h 18"/>
                <a:gd name="T20" fmla="*/ 14 w 18"/>
                <a:gd name="T21" fmla="*/ 16 h 18"/>
                <a:gd name="T22" fmla="*/ 20 w 18"/>
                <a:gd name="T23" fmla="*/ 8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5" name="Freeform 4407"/>
            <p:cNvSpPr>
              <a:spLocks/>
            </p:cNvSpPr>
            <p:nvPr/>
          </p:nvSpPr>
          <p:spPr bwMode="auto">
            <a:xfrm>
              <a:off x="2648" y="1331"/>
              <a:ext cx="31" cy="21"/>
            </a:xfrm>
            <a:custGeom>
              <a:avLst/>
              <a:gdLst>
                <a:gd name="T0" fmla="*/ 26 w 30"/>
                <a:gd name="T1" fmla="*/ 16 h 18"/>
                <a:gd name="T2" fmla="*/ 0 w 30"/>
                <a:gd name="T3" fmla="*/ 16 h 18"/>
                <a:gd name="T4" fmla="*/ 0 w 30"/>
                <a:gd name="T5" fmla="*/ 25 h 18"/>
                <a:gd name="T6" fmla="*/ 0 w 30"/>
                <a:gd name="T7" fmla="*/ 16 h 18"/>
                <a:gd name="T8" fmla="*/ 20 w 30"/>
                <a:gd name="T9" fmla="*/ 16 h 18"/>
                <a:gd name="T10" fmla="*/ 32 w 30"/>
                <a:gd name="T11" fmla="*/ 0 h 18"/>
                <a:gd name="T12" fmla="*/ 26 w 30"/>
                <a:gd name="T13" fmla="*/ 16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6" name="Freeform 4408"/>
            <p:cNvSpPr>
              <a:spLocks/>
            </p:cNvSpPr>
            <p:nvPr/>
          </p:nvSpPr>
          <p:spPr bwMode="auto">
            <a:xfrm>
              <a:off x="2667" y="1379"/>
              <a:ext cx="18" cy="7"/>
            </a:xfrm>
            <a:custGeom>
              <a:avLst/>
              <a:gdLst>
                <a:gd name="T0" fmla="*/ 18 w 18"/>
                <a:gd name="T1" fmla="*/ 8 h 6"/>
                <a:gd name="T2" fmla="*/ 12 w 18"/>
                <a:gd name="T3" fmla="*/ 0 h 6"/>
                <a:gd name="T4" fmla="*/ 0 w 18"/>
                <a:gd name="T5" fmla="*/ 0 h 6"/>
                <a:gd name="T6" fmla="*/ 12 w 18"/>
                <a:gd name="T7" fmla="*/ 8 h 6"/>
                <a:gd name="T8" fmla="*/ 18 w 18"/>
                <a:gd name="T9" fmla="*/ 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7" name="Rectangle 4409"/>
            <p:cNvSpPr>
              <a:spLocks noChangeArrowheads="1"/>
            </p:cNvSpPr>
            <p:nvPr/>
          </p:nvSpPr>
          <p:spPr bwMode="auto">
            <a:xfrm>
              <a:off x="2704" y="1392"/>
              <a:ext cx="0" cy="0"/>
            </a:xfrm>
            <a:prstGeom prst="rect">
              <a:avLst/>
            </a:prstGeom>
            <a:solidFill>
              <a:srgbClr val="239FB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358" name="Freeform 4410"/>
            <p:cNvSpPr>
              <a:spLocks/>
            </p:cNvSpPr>
            <p:nvPr/>
          </p:nvSpPr>
          <p:spPr bwMode="auto">
            <a:xfrm>
              <a:off x="2862" y="1291"/>
              <a:ext cx="67" cy="40"/>
            </a:xfrm>
            <a:custGeom>
              <a:avLst/>
              <a:gdLst>
                <a:gd name="T0" fmla="*/ 68 w 66"/>
                <a:gd name="T1" fmla="*/ 30 h 36"/>
                <a:gd name="T2" fmla="*/ 62 w 66"/>
                <a:gd name="T3" fmla="*/ 8 h 36"/>
                <a:gd name="T4" fmla="*/ 24 w 66"/>
                <a:gd name="T5" fmla="*/ 0 h 36"/>
                <a:gd name="T6" fmla="*/ 0 w 66"/>
                <a:gd name="T7" fmla="*/ 14 h 36"/>
                <a:gd name="T8" fmla="*/ 6 w 66"/>
                <a:gd name="T9" fmla="*/ 22 h 36"/>
                <a:gd name="T10" fmla="*/ 12 w 66"/>
                <a:gd name="T11" fmla="*/ 30 h 36"/>
                <a:gd name="T12" fmla="*/ 18 w 66"/>
                <a:gd name="T13" fmla="*/ 30 h 36"/>
                <a:gd name="T14" fmla="*/ 38 w 66"/>
                <a:gd name="T15" fmla="*/ 37 h 36"/>
                <a:gd name="T16" fmla="*/ 62 w 66"/>
                <a:gd name="T17" fmla="*/ 44 h 36"/>
                <a:gd name="T18" fmla="*/ 68 w 66"/>
                <a:gd name="T19" fmla="*/ 3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9" name="Freeform 4411"/>
            <p:cNvSpPr>
              <a:spLocks/>
            </p:cNvSpPr>
            <p:nvPr/>
          </p:nvSpPr>
          <p:spPr bwMode="auto">
            <a:xfrm>
              <a:off x="2836" y="1318"/>
              <a:ext cx="105" cy="54"/>
            </a:xfrm>
            <a:custGeom>
              <a:avLst/>
              <a:gdLst>
                <a:gd name="T0" fmla="*/ 58 w 102"/>
                <a:gd name="T1" fmla="*/ 38 h 48"/>
                <a:gd name="T2" fmla="*/ 26 w 102"/>
                <a:gd name="T3" fmla="*/ 46 h 48"/>
                <a:gd name="T4" fmla="*/ 0 w 102"/>
                <a:gd name="T5" fmla="*/ 53 h 48"/>
                <a:gd name="T6" fmla="*/ 0 w 102"/>
                <a:gd name="T7" fmla="*/ 53 h 48"/>
                <a:gd name="T8" fmla="*/ 6 w 102"/>
                <a:gd name="T9" fmla="*/ 23 h 48"/>
                <a:gd name="T10" fmla="*/ 20 w 102"/>
                <a:gd name="T11" fmla="*/ 16 h 48"/>
                <a:gd name="T12" fmla="*/ 38 w 102"/>
                <a:gd name="T13" fmla="*/ 30 h 48"/>
                <a:gd name="T14" fmla="*/ 44 w 102"/>
                <a:gd name="T15" fmla="*/ 23 h 48"/>
                <a:gd name="T16" fmla="*/ 44 w 102"/>
                <a:gd name="T17" fmla="*/ 0 h 48"/>
                <a:gd name="T18" fmla="*/ 64 w 102"/>
                <a:gd name="T19" fmla="*/ 8 h 48"/>
                <a:gd name="T20" fmla="*/ 89 w 102"/>
                <a:gd name="T21" fmla="*/ 16 h 48"/>
                <a:gd name="T22" fmla="*/ 96 w 102"/>
                <a:gd name="T23" fmla="*/ 30 h 48"/>
                <a:gd name="T24" fmla="*/ 108 w 102"/>
                <a:gd name="T25" fmla="*/ 53 h 48"/>
                <a:gd name="T26" fmla="*/ 89 w 102"/>
                <a:gd name="T27" fmla="*/ 61 h 48"/>
                <a:gd name="T28" fmla="*/ 58 w 102"/>
                <a:gd name="T29" fmla="*/ 38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0" name="Freeform 4412"/>
            <p:cNvSpPr>
              <a:spLocks/>
            </p:cNvSpPr>
            <p:nvPr/>
          </p:nvSpPr>
          <p:spPr bwMode="auto">
            <a:xfrm>
              <a:off x="2836" y="1352"/>
              <a:ext cx="86" cy="54"/>
            </a:xfrm>
            <a:custGeom>
              <a:avLst/>
              <a:gdLst>
                <a:gd name="T0" fmla="*/ 0 w 84"/>
                <a:gd name="T1" fmla="*/ 46 h 48"/>
                <a:gd name="T2" fmla="*/ 0 w 84"/>
                <a:gd name="T3" fmla="*/ 16 h 48"/>
                <a:gd name="T4" fmla="*/ 0 w 84"/>
                <a:gd name="T5" fmla="*/ 16 h 48"/>
                <a:gd name="T6" fmla="*/ 26 w 84"/>
                <a:gd name="T7" fmla="*/ 8 h 48"/>
                <a:gd name="T8" fmla="*/ 56 w 84"/>
                <a:gd name="T9" fmla="*/ 0 h 48"/>
                <a:gd name="T10" fmla="*/ 88 w 84"/>
                <a:gd name="T11" fmla="*/ 23 h 48"/>
                <a:gd name="T12" fmla="*/ 38 w 84"/>
                <a:gd name="T13" fmla="*/ 61 h 48"/>
                <a:gd name="T14" fmla="*/ 26 w 84"/>
                <a:gd name="T15" fmla="*/ 61 h 48"/>
                <a:gd name="T16" fmla="*/ 26 w 84"/>
                <a:gd name="T17" fmla="*/ 46 h 48"/>
                <a:gd name="T18" fmla="*/ 12 w 84"/>
                <a:gd name="T19" fmla="*/ 46 h 48"/>
                <a:gd name="T20" fmla="*/ 0 w 84"/>
                <a:gd name="T21" fmla="*/ 46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1" name="Freeform 4413"/>
            <p:cNvSpPr>
              <a:spLocks/>
            </p:cNvSpPr>
            <p:nvPr/>
          </p:nvSpPr>
          <p:spPr bwMode="auto">
            <a:xfrm>
              <a:off x="2577" y="1426"/>
              <a:ext cx="54" cy="54"/>
            </a:xfrm>
            <a:custGeom>
              <a:avLst/>
              <a:gdLst>
                <a:gd name="T0" fmla="*/ 44 w 53"/>
                <a:gd name="T1" fmla="*/ 30 h 48"/>
                <a:gd name="T2" fmla="*/ 55 w 53"/>
                <a:gd name="T3" fmla="*/ 23 h 48"/>
                <a:gd name="T4" fmla="*/ 50 w 53"/>
                <a:gd name="T5" fmla="*/ 16 h 48"/>
                <a:gd name="T6" fmla="*/ 55 w 53"/>
                <a:gd name="T7" fmla="*/ 0 h 48"/>
                <a:gd name="T8" fmla="*/ 38 w 53"/>
                <a:gd name="T9" fmla="*/ 0 h 48"/>
                <a:gd name="T10" fmla="*/ 18 w 53"/>
                <a:gd name="T11" fmla="*/ 16 h 48"/>
                <a:gd name="T12" fmla="*/ 6 w 53"/>
                <a:gd name="T13" fmla="*/ 38 h 48"/>
                <a:gd name="T14" fmla="*/ 0 w 53"/>
                <a:gd name="T15" fmla="*/ 46 h 48"/>
                <a:gd name="T16" fmla="*/ 12 w 53"/>
                <a:gd name="T17" fmla="*/ 46 h 48"/>
                <a:gd name="T18" fmla="*/ 32 w 53"/>
                <a:gd name="T19" fmla="*/ 46 h 48"/>
                <a:gd name="T20" fmla="*/ 38 w 53"/>
                <a:gd name="T21" fmla="*/ 53 h 48"/>
                <a:gd name="T22" fmla="*/ 44 w 53"/>
                <a:gd name="T23" fmla="*/ 61 h 48"/>
                <a:gd name="T24" fmla="*/ 44 w 53"/>
                <a:gd name="T25" fmla="*/ 3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2" name="Freeform 4414"/>
            <p:cNvSpPr>
              <a:spLocks/>
            </p:cNvSpPr>
            <p:nvPr/>
          </p:nvSpPr>
          <p:spPr bwMode="auto">
            <a:xfrm>
              <a:off x="2741" y="1392"/>
              <a:ext cx="151" cy="122"/>
            </a:xfrm>
            <a:custGeom>
              <a:avLst/>
              <a:gdLst>
                <a:gd name="T0" fmla="*/ 60 w 150"/>
                <a:gd name="T1" fmla="*/ 8 h 108"/>
                <a:gd name="T2" fmla="*/ 60 w 150"/>
                <a:gd name="T3" fmla="*/ 0 h 108"/>
                <a:gd name="T4" fmla="*/ 42 w 150"/>
                <a:gd name="T5" fmla="*/ 8 h 108"/>
                <a:gd name="T6" fmla="*/ 18 w 150"/>
                <a:gd name="T7" fmla="*/ 16 h 108"/>
                <a:gd name="T8" fmla="*/ 0 w 150"/>
                <a:gd name="T9" fmla="*/ 16 h 108"/>
                <a:gd name="T10" fmla="*/ 6 w 150"/>
                <a:gd name="T11" fmla="*/ 23 h 108"/>
                <a:gd name="T12" fmla="*/ 0 w 150"/>
                <a:gd name="T13" fmla="*/ 31 h 108"/>
                <a:gd name="T14" fmla="*/ 0 w 150"/>
                <a:gd name="T15" fmla="*/ 53 h 108"/>
                <a:gd name="T16" fmla="*/ 12 w 150"/>
                <a:gd name="T17" fmla="*/ 77 h 108"/>
                <a:gd name="T18" fmla="*/ 12 w 150"/>
                <a:gd name="T19" fmla="*/ 99 h 108"/>
                <a:gd name="T20" fmla="*/ 12 w 150"/>
                <a:gd name="T21" fmla="*/ 92 h 108"/>
                <a:gd name="T22" fmla="*/ 36 w 150"/>
                <a:gd name="T23" fmla="*/ 107 h 108"/>
                <a:gd name="T24" fmla="*/ 42 w 150"/>
                <a:gd name="T25" fmla="*/ 115 h 108"/>
                <a:gd name="T26" fmla="*/ 48 w 150"/>
                <a:gd name="T27" fmla="*/ 107 h 108"/>
                <a:gd name="T28" fmla="*/ 60 w 150"/>
                <a:gd name="T29" fmla="*/ 115 h 108"/>
                <a:gd name="T30" fmla="*/ 80 w 150"/>
                <a:gd name="T31" fmla="*/ 130 h 108"/>
                <a:gd name="T32" fmla="*/ 98 w 150"/>
                <a:gd name="T33" fmla="*/ 130 h 108"/>
                <a:gd name="T34" fmla="*/ 98 w 150"/>
                <a:gd name="T35" fmla="*/ 138 h 108"/>
                <a:gd name="T36" fmla="*/ 110 w 150"/>
                <a:gd name="T37" fmla="*/ 130 h 108"/>
                <a:gd name="T38" fmla="*/ 134 w 150"/>
                <a:gd name="T39" fmla="*/ 138 h 108"/>
                <a:gd name="T40" fmla="*/ 140 w 150"/>
                <a:gd name="T41" fmla="*/ 130 h 108"/>
                <a:gd name="T42" fmla="*/ 152 w 150"/>
                <a:gd name="T43" fmla="*/ 107 h 108"/>
                <a:gd name="T44" fmla="*/ 152 w 150"/>
                <a:gd name="T45" fmla="*/ 99 h 108"/>
                <a:gd name="T46" fmla="*/ 146 w 150"/>
                <a:gd name="T47" fmla="*/ 69 h 108"/>
                <a:gd name="T48" fmla="*/ 140 w 150"/>
                <a:gd name="T49" fmla="*/ 61 h 108"/>
                <a:gd name="T50" fmla="*/ 146 w 150"/>
                <a:gd name="T51" fmla="*/ 46 h 108"/>
                <a:gd name="T52" fmla="*/ 134 w 150"/>
                <a:gd name="T53" fmla="*/ 16 h 108"/>
                <a:gd name="T54" fmla="*/ 80 w 150"/>
                <a:gd name="T55" fmla="*/ 8 h 108"/>
                <a:gd name="T56" fmla="*/ 60 w 150"/>
                <a:gd name="T57" fmla="*/ 8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3" name="Freeform 4415"/>
            <p:cNvSpPr>
              <a:spLocks/>
            </p:cNvSpPr>
            <p:nvPr/>
          </p:nvSpPr>
          <p:spPr bwMode="auto">
            <a:xfrm>
              <a:off x="2850" y="1534"/>
              <a:ext cx="150" cy="100"/>
            </a:xfrm>
            <a:custGeom>
              <a:avLst/>
              <a:gdLst>
                <a:gd name="T0" fmla="*/ 139 w 149"/>
                <a:gd name="T1" fmla="*/ 90 h 89"/>
                <a:gd name="T2" fmla="*/ 133 w 149"/>
                <a:gd name="T3" fmla="*/ 112 h 89"/>
                <a:gd name="T4" fmla="*/ 104 w 149"/>
                <a:gd name="T5" fmla="*/ 104 h 89"/>
                <a:gd name="T6" fmla="*/ 80 w 149"/>
                <a:gd name="T7" fmla="*/ 112 h 89"/>
                <a:gd name="T8" fmla="*/ 60 w 149"/>
                <a:gd name="T9" fmla="*/ 112 h 89"/>
                <a:gd name="T10" fmla="*/ 42 w 149"/>
                <a:gd name="T11" fmla="*/ 104 h 89"/>
                <a:gd name="T12" fmla="*/ 42 w 149"/>
                <a:gd name="T13" fmla="*/ 98 h 89"/>
                <a:gd name="T14" fmla="*/ 36 w 149"/>
                <a:gd name="T15" fmla="*/ 90 h 89"/>
                <a:gd name="T16" fmla="*/ 30 w 149"/>
                <a:gd name="T17" fmla="*/ 90 h 89"/>
                <a:gd name="T18" fmla="*/ 30 w 149"/>
                <a:gd name="T19" fmla="*/ 90 h 89"/>
                <a:gd name="T20" fmla="*/ 18 w 149"/>
                <a:gd name="T21" fmla="*/ 82 h 89"/>
                <a:gd name="T22" fmla="*/ 0 w 149"/>
                <a:gd name="T23" fmla="*/ 53 h 89"/>
                <a:gd name="T24" fmla="*/ 6 w 149"/>
                <a:gd name="T25" fmla="*/ 45 h 89"/>
                <a:gd name="T26" fmla="*/ 18 w 149"/>
                <a:gd name="T27" fmla="*/ 30 h 89"/>
                <a:gd name="T28" fmla="*/ 36 w 149"/>
                <a:gd name="T29" fmla="*/ 8 h 89"/>
                <a:gd name="T30" fmla="*/ 36 w 149"/>
                <a:gd name="T31" fmla="*/ 8 h 89"/>
                <a:gd name="T32" fmla="*/ 66 w 149"/>
                <a:gd name="T33" fmla="*/ 15 h 89"/>
                <a:gd name="T34" fmla="*/ 92 w 149"/>
                <a:gd name="T35" fmla="*/ 0 h 89"/>
                <a:gd name="T36" fmla="*/ 92 w 149"/>
                <a:gd name="T37" fmla="*/ 0 h 89"/>
                <a:gd name="T38" fmla="*/ 104 w 149"/>
                <a:gd name="T39" fmla="*/ 15 h 89"/>
                <a:gd name="T40" fmla="*/ 115 w 149"/>
                <a:gd name="T41" fmla="*/ 30 h 89"/>
                <a:gd name="T42" fmla="*/ 127 w 149"/>
                <a:gd name="T43" fmla="*/ 67 h 89"/>
                <a:gd name="T44" fmla="*/ 139 w 149"/>
                <a:gd name="T45" fmla="*/ 67 h 89"/>
                <a:gd name="T46" fmla="*/ 151 w 149"/>
                <a:gd name="T47" fmla="*/ 74 h 89"/>
                <a:gd name="T48" fmla="*/ 151 w 149"/>
                <a:gd name="T49" fmla="*/ 82 h 89"/>
                <a:gd name="T50" fmla="*/ 145 w 149"/>
                <a:gd name="T51" fmla="*/ 82 h 89"/>
                <a:gd name="T52" fmla="*/ 139 w 149"/>
                <a:gd name="T53" fmla="*/ 82 h 89"/>
                <a:gd name="T54" fmla="*/ 139 w 149"/>
                <a:gd name="T55" fmla="*/ 90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4" name="Freeform 4416"/>
            <p:cNvSpPr>
              <a:spLocks/>
            </p:cNvSpPr>
            <p:nvPr/>
          </p:nvSpPr>
          <p:spPr bwMode="auto">
            <a:xfrm>
              <a:off x="2715" y="1473"/>
              <a:ext cx="104" cy="54"/>
            </a:xfrm>
            <a:custGeom>
              <a:avLst/>
              <a:gdLst>
                <a:gd name="T0" fmla="*/ 88 w 102"/>
                <a:gd name="T1" fmla="*/ 23 h 48"/>
                <a:gd name="T2" fmla="*/ 106 w 102"/>
                <a:gd name="T3" fmla="*/ 38 h 48"/>
                <a:gd name="T4" fmla="*/ 106 w 102"/>
                <a:gd name="T5" fmla="*/ 38 h 48"/>
                <a:gd name="T6" fmla="*/ 100 w 102"/>
                <a:gd name="T7" fmla="*/ 46 h 48"/>
                <a:gd name="T8" fmla="*/ 94 w 102"/>
                <a:gd name="T9" fmla="*/ 46 h 48"/>
                <a:gd name="T10" fmla="*/ 94 w 102"/>
                <a:gd name="T11" fmla="*/ 46 h 48"/>
                <a:gd name="T12" fmla="*/ 88 w 102"/>
                <a:gd name="T13" fmla="*/ 53 h 48"/>
                <a:gd name="T14" fmla="*/ 82 w 102"/>
                <a:gd name="T15" fmla="*/ 61 h 48"/>
                <a:gd name="T16" fmla="*/ 74 w 102"/>
                <a:gd name="T17" fmla="*/ 61 h 48"/>
                <a:gd name="T18" fmla="*/ 68 w 102"/>
                <a:gd name="T19" fmla="*/ 53 h 48"/>
                <a:gd name="T20" fmla="*/ 44 w 102"/>
                <a:gd name="T21" fmla="*/ 53 h 48"/>
                <a:gd name="T22" fmla="*/ 32 w 102"/>
                <a:gd name="T23" fmla="*/ 61 h 48"/>
                <a:gd name="T24" fmla="*/ 24 w 102"/>
                <a:gd name="T25" fmla="*/ 53 h 48"/>
                <a:gd name="T26" fmla="*/ 0 w 102"/>
                <a:gd name="T27" fmla="*/ 30 h 48"/>
                <a:gd name="T28" fmla="*/ 0 w 102"/>
                <a:gd name="T29" fmla="*/ 23 h 48"/>
                <a:gd name="T30" fmla="*/ 32 w 102"/>
                <a:gd name="T31" fmla="*/ 0 h 48"/>
                <a:gd name="T32" fmla="*/ 38 w 102"/>
                <a:gd name="T33" fmla="*/ 8 h 48"/>
                <a:gd name="T34" fmla="*/ 38 w 102"/>
                <a:gd name="T35" fmla="*/ 0 h 48"/>
                <a:gd name="T36" fmla="*/ 62 w 102"/>
                <a:gd name="T37" fmla="*/ 16 h 48"/>
                <a:gd name="T38" fmla="*/ 68 w 102"/>
                <a:gd name="T39" fmla="*/ 23 h 48"/>
                <a:gd name="T40" fmla="*/ 74 w 102"/>
                <a:gd name="T41" fmla="*/ 16 h 48"/>
                <a:gd name="T42" fmla="*/ 88 w 102"/>
                <a:gd name="T43" fmla="*/ 23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5" name="Freeform 4417"/>
            <p:cNvSpPr>
              <a:spLocks/>
            </p:cNvSpPr>
            <p:nvPr/>
          </p:nvSpPr>
          <p:spPr bwMode="auto">
            <a:xfrm>
              <a:off x="2565" y="1467"/>
              <a:ext cx="55" cy="40"/>
            </a:xfrm>
            <a:custGeom>
              <a:avLst/>
              <a:gdLst>
                <a:gd name="T0" fmla="*/ 12 w 54"/>
                <a:gd name="T1" fmla="*/ 0 h 36"/>
                <a:gd name="T2" fmla="*/ 0 w 54"/>
                <a:gd name="T3" fmla="*/ 8 h 36"/>
                <a:gd name="T4" fmla="*/ 6 w 54"/>
                <a:gd name="T5" fmla="*/ 14 h 36"/>
                <a:gd name="T6" fmla="*/ 24 w 54"/>
                <a:gd name="T7" fmla="*/ 30 h 36"/>
                <a:gd name="T8" fmla="*/ 32 w 54"/>
                <a:gd name="T9" fmla="*/ 30 h 36"/>
                <a:gd name="T10" fmla="*/ 38 w 54"/>
                <a:gd name="T11" fmla="*/ 30 h 36"/>
                <a:gd name="T12" fmla="*/ 50 w 54"/>
                <a:gd name="T13" fmla="*/ 44 h 36"/>
                <a:gd name="T14" fmla="*/ 50 w 54"/>
                <a:gd name="T15" fmla="*/ 44 h 36"/>
                <a:gd name="T16" fmla="*/ 50 w 54"/>
                <a:gd name="T17" fmla="*/ 37 h 36"/>
                <a:gd name="T18" fmla="*/ 56 w 54"/>
                <a:gd name="T19" fmla="*/ 30 h 36"/>
                <a:gd name="T20" fmla="*/ 56 w 54"/>
                <a:gd name="T21" fmla="*/ 14 h 36"/>
                <a:gd name="T22" fmla="*/ 50 w 54"/>
                <a:gd name="T23" fmla="*/ 8 h 36"/>
                <a:gd name="T24" fmla="*/ 44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6" name="Freeform 4418"/>
            <p:cNvSpPr>
              <a:spLocks/>
            </p:cNvSpPr>
            <p:nvPr/>
          </p:nvSpPr>
          <p:spPr bwMode="auto">
            <a:xfrm>
              <a:off x="2620" y="1392"/>
              <a:ext cx="133" cy="162"/>
            </a:xfrm>
            <a:custGeom>
              <a:avLst/>
              <a:gdLst>
                <a:gd name="T0" fmla="*/ 29 w 131"/>
                <a:gd name="T1" fmla="*/ 30 h 144"/>
                <a:gd name="T2" fmla="*/ 37 w 131"/>
                <a:gd name="T3" fmla="*/ 30 h 144"/>
                <a:gd name="T4" fmla="*/ 37 w 131"/>
                <a:gd name="T5" fmla="*/ 30 h 144"/>
                <a:gd name="T6" fmla="*/ 43 w 131"/>
                <a:gd name="T7" fmla="*/ 23 h 144"/>
                <a:gd name="T8" fmla="*/ 49 w 131"/>
                <a:gd name="T9" fmla="*/ 30 h 144"/>
                <a:gd name="T10" fmla="*/ 43 w 131"/>
                <a:gd name="T11" fmla="*/ 23 h 144"/>
                <a:gd name="T12" fmla="*/ 37 w 131"/>
                <a:gd name="T13" fmla="*/ 16 h 144"/>
                <a:gd name="T14" fmla="*/ 37 w 131"/>
                <a:gd name="T15" fmla="*/ 8 h 144"/>
                <a:gd name="T16" fmla="*/ 37 w 131"/>
                <a:gd name="T17" fmla="*/ 0 h 144"/>
                <a:gd name="T18" fmla="*/ 49 w 131"/>
                <a:gd name="T19" fmla="*/ 0 h 144"/>
                <a:gd name="T20" fmla="*/ 49 w 131"/>
                <a:gd name="T21" fmla="*/ 0 h 144"/>
                <a:gd name="T22" fmla="*/ 55 w 131"/>
                <a:gd name="T23" fmla="*/ 8 h 144"/>
                <a:gd name="T24" fmla="*/ 67 w 131"/>
                <a:gd name="T25" fmla="*/ 8 h 144"/>
                <a:gd name="T26" fmla="*/ 67 w 131"/>
                <a:gd name="T27" fmla="*/ 16 h 144"/>
                <a:gd name="T28" fmla="*/ 73 w 131"/>
                <a:gd name="T29" fmla="*/ 23 h 144"/>
                <a:gd name="T30" fmla="*/ 97 w 131"/>
                <a:gd name="T31" fmla="*/ 8 h 144"/>
                <a:gd name="T32" fmla="*/ 91 w 131"/>
                <a:gd name="T33" fmla="*/ 8 h 144"/>
                <a:gd name="T34" fmla="*/ 117 w 131"/>
                <a:gd name="T35" fmla="*/ 23 h 144"/>
                <a:gd name="T36" fmla="*/ 123 w 131"/>
                <a:gd name="T37" fmla="*/ 16 h 144"/>
                <a:gd name="T38" fmla="*/ 129 w 131"/>
                <a:gd name="T39" fmla="*/ 23 h 144"/>
                <a:gd name="T40" fmla="*/ 123 w 131"/>
                <a:gd name="T41" fmla="*/ 30 h 144"/>
                <a:gd name="T42" fmla="*/ 123 w 131"/>
                <a:gd name="T43" fmla="*/ 53 h 144"/>
                <a:gd name="T44" fmla="*/ 135 w 131"/>
                <a:gd name="T45" fmla="*/ 77 h 144"/>
                <a:gd name="T46" fmla="*/ 135 w 131"/>
                <a:gd name="T47" fmla="*/ 99 h 144"/>
                <a:gd name="T48" fmla="*/ 129 w 131"/>
                <a:gd name="T49" fmla="*/ 91 h 144"/>
                <a:gd name="T50" fmla="*/ 97 w 131"/>
                <a:gd name="T51" fmla="*/ 114 h 144"/>
                <a:gd name="T52" fmla="*/ 97 w 131"/>
                <a:gd name="T53" fmla="*/ 122 h 144"/>
                <a:gd name="T54" fmla="*/ 123 w 131"/>
                <a:gd name="T55" fmla="*/ 144 h 144"/>
                <a:gd name="T56" fmla="*/ 111 w 131"/>
                <a:gd name="T57" fmla="*/ 160 h 144"/>
                <a:gd name="T58" fmla="*/ 111 w 131"/>
                <a:gd name="T59" fmla="*/ 174 h 144"/>
                <a:gd name="T60" fmla="*/ 111 w 131"/>
                <a:gd name="T61" fmla="*/ 174 h 144"/>
                <a:gd name="T62" fmla="*/ 91 w 131"/>
                <a:gd name="T63" fmla="*/ 174 h 144"/>
                <a:gd name="T64" fmla="*/ 73 w 131"/>
                <a:gd name="T65" fmla="*/ 174 h 144"/>
                <a:gd name="T66" fmla="*/ 73 w 131"/>
                <a:gd name="T67" fmla="*/ 182 h 144"/>
                <a:gd name="T68" fmla="*/ 55 w 131"/>
                <a:gd name="T69" fmla="*/ 174 h 144"/>
                <a:gd name="T70" fmla="*/ 43 w 131"/>
                <a:gd name="T71" fmla="*/ 174 h 144"/>
                <a:gd name="T72" fmla="*/ 23 w 131"/>
                <a:gd name="T73" fmla="*/ 174 h 144"/>
                <a:gd name="T74" fmla="*/ 29 w 131"/>
                <a:gd name="T75" fmla="*/ 144 h 144"/>
                <a:gd name="T76" fmla="*/ 6 w 131"/>
                <a:gd name="T77" fmla="*/ 129 h 144"/>
                <a:gd name="T78" fmla="*/ 6 w 131"/>
                <a:gd name="T79" fmla="*/ 129 h 144"/>
                <a:gd name="T80" fmla="*/ 6 w 131"/>
                <a:gd name="T81" fmla="*/ 129 h 144"/>
                <a:gd name="T82" fmla="*/ 0 w 131"/>
                <a:gd name="T83" fmla="*/ 114 h 144"/>
                <a:gd name="T84" fmla="*/ 0 w 131"/>
                <a:gd name="T85" fmla="*/ 99 h 144"/>
                <a:gd name="T86" fmla="*/ 0 w 131"/>
                <a:gd name="T87" fmla="*/ 99 h 144"/>
                <a:gd name="T88" fmla="*/ 0 w 131"/>
                <a:gd name="T89" fmla="*/ 69 h 144"/>
                <a:gd name="T90" fmla="*/ 11 w 131"/>
                <a:gd name="T91" fmla="*/ 61 h 144"/>
                <a:gd name="T92" fmla="*/ 6 w 131"/>
                <a:gd name="T93" fmla="*/ 53 h 144"/>
                <a:gd name="T94" fmla="*/ 11 w 131"/>
                <a:gd name="T95" fmla="*/ 38 h 144"/>
                <a:gd name="T96" fmla="*/ 11 w 131"/>
                <a:gd name="T97" fmla="*/ 38 h 144"/>
                <a:gd name="T98" fmla="*/ 11 w 131"/>
                <a:gd name="T99" fmla="*/ 30 h 144"/>
                <a:gd name="T100" fmla="*/ 29 w 131"/>
                <a:gd name="T101" fmla="*/ 30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7" name="Freeform 4419"/>
            <p:cNvSpPr>
              <a:spLocks/>
            </p:cNvSpPr>
            <p:nvPr/>
          </p:nvSpPr>
          <p:spPr bwMode="auto">
            <a:xfrm>
              <a:off x="2722" y="1399"/>
              <a:ext cx="6" cy="7"/>
            </a:xfrm>
            <a:custGeom>
              <a:avLst/>
              <a:gdLst>
                <a:gd name="T0" fmla="*/ 0 w 6"/>
                <a:gd name="T1" fmla="*/ 8 h 6"/>
                <a:gd name="T2" fmla="*/ 6 w 6"/>
                <a:gd name="T3" fmla="*/ 8 h 6"/>
                <a:gd name="T4" fmla="*/ 6 w 6"/>
                <a:gd name="T5" fmla="*/ 0 h 6"/>
                <a:gd name="T6" fmla="*/ 0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8" name="Freeform 4420"/>
            <p:cNvSpPr>
              <a:spLocks/>
            </p:cNvSpPr>
            <p:nvPr/>
          </p:nvSpPr>
          <p:spPr bwMode="auto">
            <a:xfrm>
              <a:off x="2613" y="1494"/>
              <a:ext cx="13" cy="13"/>
            </a:xfrm>
            <a:custGeom>
              <a:avLst/>
              <a:gdLst>
                <a:gd name="T0" fmla="*/ 8 w 12"/>
                <a:gd name="T1" fmla="*/ 0 h 12"/>
                <a:gd name="T2" fmla="*/ 0 w 12"/>
                <a:gd name="T3" fmla="*/ 8 h 12"/>
                <a:gd name="T4" fmla="*/ 0 w 12"/>
                <a:gd name="T5" fmla="*/ 14 h 12"/>
                <a:gd name="T6" fmla="*/ 14 w 12"/>
                <a:gd name="T7" fmla="*/ 14 h 12"/>
                <a:gd name="T8" fmla="*/ 14 w 12"/>
                <a:gd name="T9" fmla="*/ 14 h 12"/>
                <a:gd name="T10" fmla="*/ 8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9" name="Freeform 4421"/>
            <p:cNvSpPr>
              <a:spLocks/>
            </p:cNvSpPr>
            <p:nvPr/>
          </p:nvSpPr>
          <p:spPr bwMode="auto">
            <a:xfrm>
              <a:off x="2941" y="1521"/>
              <a:ext cx="71" cy="80"/>
            </a:xfrm>
            <a:custGeom>
              <a:avLst/>
              <a:gdLst>
                <a:gd name="T0" fmla="*/ 12 w 71"/>
                <a:gd name="T1" fmla="*/ 0 h 71"/>
                <a:gd name="T2" fmla="*/ 0 w 71"/>
                <a:gd name="T3" fmla="*/ 16 h 71"/>
                <a:gd name="T4" fmla="*/ 0 w 71"/>
                <a:gd name="T5" fmla="*/ 16 h 71"/>
                <a:gd name="T6" fmla="*/ 12 w 71"/>
                <a:gd name="T7" fmla="*/ 30 h 71"/>
                <a:gd name="T8" fmla="*/ 23 w 71"/>
                <a:gd name="T9" fmla="*/ 46 h 71"/>
                <a:gd name="T10" fmla="*/ 35 w 71"/>
                <a:gd name="T11" fmla="*/ 82 h 71"/>
                <a:gd name="T12" fmla="*/ 47 w 71"/>
                <a:gd name="T13" fmla="*/ 82 h 71"/>
                <a:gd name="T14" fmla="*/ 59 w 71"/>
                <a:gd name="T15" fmla="*/ 90 h 71"/>
                <a:gd name="T16" fmla="*/ 53 w 71"/>
                <a:gd name="T17" fmla="*/ 74 h 71"/>
                <a:gd name="T18" fmla="*/ 71 w 71"/>
                <a:gd name="T19" fmla="*/ 61 h 71"/>
                <a:gd name="T20" fmla="*/ 59 w 71"/>
                <a:gd name="T21" fmla="*/ 46 h 71"/>
                <a:gd name="T22" fmla="*/ 29 w 71"/>
                <a:gd name="T23" fmla="*/ 23 h 71"/>
                <a:gd name="T24" fmla="*/ 17 w 71"/>
                <a:gd name="T25" fmla="*/ 8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0" name="Freeform 4422"/>
            <p:cNvSpPr>
              <a:spLocks/>
            </p:cNvSpPr>
            <p:nvPr/>
          </p:nvSpPr>
          <p:spPr bwMode="auto">
            <a:xfrm>
              <a:off x="2594" y="1069"/>
              <a:ext cx="328" cy="256"/>
            </a:xfrm>
            <a:custGeom>
              <a:avLst/>
              <a:gdLst>
                <a:gd name="T0" fmla="*/ 191 w 323"/>
                <a:gd name="T1" fmla="*/ 38 h 227"/>
                <a:gd name="T2" fmla="*/ 185 w 323"/>
                <a:gd name="T3" fmla="*/ 30 h 227"/>
                <a:gd name="T4" fmla="*/ 185 w 323"/>
                <a:gd name="T5" fmla="*/ 38 h 227"/>
                <a:gd name="T6" fmla="*/ 166 w 323"/>
                <a:gd name="T7" fmla="*/ 38 h 227"/>
                <a:gd name="T8" fmla="*/ 159 w 323"/>
                <a:gd name="T9" fmla="*/ 53 h 227"/>
                <a:gd name="T10" fmla="*/ 159 w 323"/>
                <a:gd name="T11" fmla="*/ 61 h 227"/>
                <a:gd name="T12" fmla="*/ 147 w 323"/>
                <a:gd name="T13" fmla="*/ 61 h 227"/>
                <a:gd name="T14" fmla="*/ 135 w 323"/>
                <a:gd name="T15" fmla="*/ 61 h 227"/>
                <a:gd name="T16" fmla="*/ 135 w 323"/>
                <a:gd name="T17" fmla="*/ 77 h 227"/>
                <a:gd name="T18" fmla="*/ 129 w 323"/>
                <a:gd name="T19" fmla="*/ 77 h 227"/>
                <a:gd name="T20" fmla="*/ 123 w 323"/>
                <a:gd name="T21" fmla="*/ 83 h 227"/>
                <a:gd name="T22" fmla="*/ 111 w 323"/>
                <a:gd name="T23" fmla="*/ 99 h 227"/>
                <a:gd name="T24" fmla="*/ 117 w 323"/>
                <a:gd name="T25" fmla="*/ 107 h 227"/>
                <a:gd name="T26" fmla="*/ 105 w 323"/>
                <a:gd name="T27" fmla="*/ 122 h 227"/>
                <a:gd name="T28" fmla="*/ 85 w 323"/>
                <a:gd name="T29" fmla="*/ 130 h 227"/>
                <a:gd name="T30" fmla="*/ 91 w 323"/>
                <a:gd name="T31" fmla="*/ 136 h 227"/>
                <a:gd name="T32" fmla="*/ 67 w 323"/>
                <a:gd name="T33" fmla="*/ 151 h 227"/>
                <a:gd name="T34" fmla="*/ 79 w 323"/>
                <a:gd name="T35" fmla="*/ 151 h 227"/>
                <a:gd name="T36" fmla="*/ 73 w 323"/>
                <a:gd name="T37" fmla="*/ 167 h 227"/>
                <a:gd name="T38" fmla="*/ 55 w 323"/>
                <a:gd name="T39" fmla="*/ 167 h 227"/>
                <a:gd name="T40" fmla="*/ 49 w 323"/>
                <a:gd name="T41" fmla="*/ 175 h 227"/>
                <a:gd name="T42" fmla="*/ 30 w 323"/>
                <a:gd name="T43" fmla="*/ 175 h 227"/>
                <a:gd name="T44" fmla="*/ 30 w 323"/>
                <a:gd name="T45" fmla="*/ 182 h 227"/>
                <a:gd name="T46" fmla="*/ 30 w 323"/>
                <a:gd name="T47" fmla="*/ 189 h 227"/>
                <a:gd name="T48" fmla="*/ 12 w 323"/>
                <a:gd name="T49" fmla="*/ 189 h 227"/>
                <a:gd name="T50" fmla="*/ 0 w 323"/>
                <a:gd name="T51" fmla="*/ 197 h 227"/>
                <a:gd name="T52" fmla="*/ 0 w 323"/>
                <a:gd name="T53" fmla="*/ 205 h 227"/>
                <a:gd name="T54" fmla="*/ 6 w 323"/>
                <a:gd name="T55" fmla="*/ 212 h 227"/>
                <a:gd name="T56" fmla="*/ 30 w 323"/>
                <a:gd name="T57" fmla="*/ 212 h 227"/>
                <a:gd name="T58" fmla="*/ 30 w 323"/>
                <a:gd name="T59" fmla="*/ 220 h 227"/>
                <a:gd name="T60" fmla="*/ 6 w 323"/>
                <a:gd name="T61" fmla="*/ 228 h 227"/>
                <a:gd name="T62" fmla="*/ 12 w 323"/>
                <a:gd name="T63" fmla="*/ 228 h 227"/>
                <a:gd name="T64" fmla="*/ 12 w 323"/>
                <a:gd name="T65" fmla="*/ 236 h 227"/>
                <a:gd name="T66" fmla="*/ 24 w 323"/>
                <a:gd name="T67" fmla="*/ 236 h 227"/>
                <a:gd name="T68" fmla="*/ 12 w 323"/>
                <a:gd name="T69" fmla="*/ 250 h 227"/>
                <a:gd name="T70" fmla="*/ 6 w 323"/>
                <a:gd name="T71" fmla="*/ 258 h 227"/>
                <a:gd name="T72" fmla="*/ 18 w 323"/>
                <a:gd name="T73" fmla="*/ 258 h 227"/>
                <a:gd name="T74" fmla="*/ 12 w 323"/>
                <a:gd name="T75" fmla="*/ 281 h 227"/>
                <a:gd name="T76" fmla="*/ 67 w 323"/>
                <a:gd name="T77" fmla="*/ 266 h 227"/>
                <a:gd name="T78" fmla="*/ 85 w 323"/>
                <a:gd name="T79" fmla="*/ 250 h 227"/>
                <a:gd name="T80" fmla="*/ 105 w 323"/>
                <a:gd name="T81" fmla="*/ 242 h 227"/>
                <a:gd name="T82" fmla="*/ 111 w 323"/>
                <a:gd name="T83" fmla="*/ 212 h 227"/>
                <a:gd name="T84" fmla="*/ 97 w 323"/>
                <a:gd name="T85" fmla="*/ 159 h 227"/>
                <a:gd name="T86" fmla="*/ 117 w 323"/>
                <a:gd name="T87" fmla="*/ 136 h 227"/>
                <a:gd name="T88" fmla="*/ 141 w 323"/>
                <a:gd name="T89" fmla="*/ 99 h 227"/>
                <a:gd name="T90" fmla="*/ 173 w 323"/>
                <a:gd name="T91" fmla="*/ 61 h 227"/>
                <a:gd name="T92" fmla="*/ 191 w 323"/>
                <a:gd name="T93" fmla="*/ 38 h 227"/>
                <a:gd name="T94" fmla="*/ 221 w 323"/>
                <a:gd name="T95" fmla="*/ 46 h 227"/>
                <a:gd name="T96" fmla="*/ 265 w 323"/>
                <a:gd name="T97" fmla="*/ 46 h 227"/>
                <a:gd name="T98" fmla="*/ 309 w 323"/>
                <a:gd name="T99" fmla="*/ 30 h 227"/>
                <a:gd name="T100" fmla="*/ 333 w 323"/>
                <a:gd name="T101" fmla="*/ 30 h 227"/>
                <a:gd name="T102" fmla="*/ 315 w 323"/>
                <a:gd name="T103" fmla="*/ 23 h 227"/>
                <a:gd name="T104" fmla="*/ 321 w 323"/>
                <a:gd name="T105" fmla="*/ 8 h 227"/>
                <a:gd name="T106" fmla="*/ 296 w 323"/>
                <a:gd name="T107" fmla="*/ 16 h 227"/>
                <a:gd name="T108" fmla="*/ 289 w 323"/>
                <a:gd name="T109" fmla="*/ 8 h 227"/>
                <a:gd name="T110" fmla="*/ 271 w 323"/>
                <a:gd name="T111" fmla="*/ 16 h 227"/>
                <a:gd name="T112" fmla="*/ 259 w 323"/>
                <a:gd name="T113" fmla="*/ 8 h 227"/>
                <a:gd name="T114" fmla="*/ 247 w 323"/>
                <a:gd name="T115" fmla="*/ 8 h 227"/>
                <a:gd name="T116" fmla="*/ 221 w 323"/>
                <a:gd name="T117" fmla="*/ 16 h 227"/>
                <a:gd name="T118" fmla="*/ 215 w 323"/>
                <a:gd name="T119" fmla="*/ 23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1" name="Freeform 4423"/>
            <p:cNvSpPr>
              <a:spLocks/>
            </p:cNvSpPr>
            <p:nvPr/>
          </p:nvSpPr>
          <p:spPr bwMode="auto">
            <a:xfrm>
              <a:off x="2648" y="914"/>
              <a:ext cx="122" cy="54"/>
            </a:xfrm>
            <a:custGeom>
              <a:avLst/>
              <a:gdLst>
                <a:gd name="T0" fmla="*/ 24 w 120"/>
                <a:gd name="T1" fmla="*/ 8 h 48"/>
                <a:gd name="T2" fmla="*/ 12 w 120"/>
                <a:gd name="T3" fmla="*/ 8 h 48"/>
                <a:gd name="T4" fmla="*/ 0 w 120"/>
                <a:gd name="T5" fmla="*/ 8 h 48"/>
                <a:gd name="T6" fmla="*/ 0 w 120"/>
                <a:gd name="T7" fmla="*/ 16 h 48"/>
                <a:gd name="T8" fmla="*/ 12 w 120"/>
                <a:gd name="T9" fmla="*/ 16 h 48"/>
                <a:gd name="T10" fmla="*/ 12 w 120"/>
                <a:gd name="T11" fmla="*/ 16 h 48"/>
                <a:gd name="T12" fmla="*/ 6 w 120"/>
                <a:gd name="T13" fmla="*/ 23 h 48"/>
                <a:gd name="T14" fmla="*/ 18 w 120"/>
                <a:gd name="T15" fmla="*/ 30 h 48"/>
                <a:gd name="T16" fmla="*/ 32 w 120"/>
                <a:gd name="T17" fmla="*/ 30 h 48"/>
                <a:gd name="T18" fmla="*/ 38 w 120"/>
                <a:gd name="T19" fmla="*/ 30 h 48"/>
                <a:gd name="T20" fmla="*/ 50 w 120"/>
                <a:gd name="T21" fmla="*/ 23 h 48"/>
                <a:gd name="T22" fmla="*/ 50 w 120"/>
                <a:gd name="T23" fmla="*/ 30 h 48"/>
                <a:gd name="T24" fmla="*/ 62 w 120"/>
                <a:gd name="T25" fmla="*/ 23 h 48"/>
                <a:gd name="T26" fmla="*/ 68 w 120"/>
                <a:gd name="T27" fmla="*/ 30 h 48"/>
                <a:gd name="T28" fmla="*/ 38 w 120"/>
                <a:gd name="T29" fmla="*/ 38 h 48"/>
                <a:gd name="T30" fmla="*/ 32 w 120"/>
                <a:gd name="T31" fmla="*/ 38 h 48"/>
                <a:gd name="T32" fmla="*/ 68 w 120"/>
                <a:gd name="T33" fmla="*/ 38 h 48"/>
                <a:gd name="T34" fmla="*/ 56 w 120"/>
                <a:gd name="T35" fmla="*/ 46 h 48"/>
                <a:gd name="T36" fmla="*/ 62 w 120"/>
                <a:gd name="T37" fmla="*/ 46 h 48"/>
                <a:gd name="T38" fmla="*/ 38 w 120"/>
                <a:gd name="T39" fmla="*/ 46 h 48"/>
                <a:gd name="T40" fmla="*/ 62 w 120"/>
                <a:gd name="T41" fmla="*/ 53 h 48"/>
                <a:gd name="T42" fmla="*/ 74 w 120"/>
                <a:gd name="T43" fmla="*/ 61 h 48"/>
                <a:gd name="T44" fmla="*/ 74 w 120"/>
                <a:gd name="T45" fmla="*/ 61 h 48"/>
                <a:gd name="T46" fmla="*/ 86 w 120"/>
                <a:gd name="T47" fmla="*/ 46 h 48"/>
                <a:gd name="T48" fmla="*/ 94 w 120"/>
                <a:gd name="T49" fmla="*/ 38 h 48"/>
                <a:gd name="T50" fmla="*/ 94 w 120"/>
                <a:gd name="T51" fmla="*/ 30 h 48"/>
                <a:gd name="T52" fmla="*/ 124 w 120"/>
                <a:gd name="T53" fmla="*/ 23 h 48"/>
                <a:gd name="T54" fmla="*/ 94 w 120"/>
                <a:gd name="T55" fmla="*/ 16 h 48"/>
                <a:gd name="T56" fmla="*/ 86 w 120"/>
                <a:gd name="T57" fmla="*/ 8 h 48"/>
                <a:gd name="T58" fmla="*/ 80 w 120"/>
                <a:gd name="T59" fmla="*/ 8 h 48"/>
                <a:gd name="T60" fmla="*/ 74 w 120"/>
                <a:gd name="T61" fmla="*/ 8 h 48"/>
                <a:gd name="T62" fmla="*/ 62 w 120"/>
                <a:gd name="T63" fmla="*/ 0 h 48"/>
                <a:gd name="T64" fmla="*/ 62 w 120"/>
                <a:gd name="T65" fmla="*/ 23 h 48"/>
                <a:gd name="T66" fmla="*/ 44 w 120"/>
                <a:gd name="T67" fmla="*/ 8 h 48"/>
                <a:gd name="T68" fmla="*/ 32 w 120"/>
                <a:gd name="T69" fmla="*/ 8 h 48"/>
                <a:gd name="T70" fmla="*/ 24 w 120"/>
                <a:gd name="T71" fmla="*/ 8 h 48"/>
                <a:gd name="T72" fmla="*/ 24 w 120"/>
                <a:gd name="T73" fmla="*/ 8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2" name="Freeform 4424"/>
            <p:cNvSpPr>
              <a:spLocks/>
            </p:cNvSpPr>
            <p:nvPr/>
          </p:nvSpPr>
          <p:spPr bwMode="auto">
            <a:xfrm>
              <a:off x="2728" y="907"/>
              <a:ext cx="97" cy="20"/>
            </a:xfrm>
            <a:custGeom>
              <a:avLst/>
              <a:gdLst>
                <a:gd name="T0" fmla="*/ 42 w 96"/>
                <a:gd name="T1" fmla="*/ 8 h 18"/>
                <a:gd name="T2" fmla="*/ 18 w 96"/>
                <a:gd name="T3" fmla="*/ 0 h 18"/>
                <a:gd name="T4" fmla="*/ 6 w 96"/>
                <a:gd name="T5" fmla="*/ 8 h 18"/>
                <a:gd name="T6" fmla="*/ 0 w 96"/>
                <a:gd name="T7" fmla="*/ 8 h 18"/>
                <a:gd name="T8" fmla="*/ 0 w 96"/>
                <a:gd name="T9" fmla="*/ 8 h 18"/>
                <a:gd name="T10" fmla="*/ 42 w 96"/>
                <a:gd name="T11" fmla="*/ 14 h 18"/>
                <a:gd name="T12" fmla="*/ 18 w 96"/>
                <a:gd name="T13" fmla="*/ 14 h 18"/>
                <a:gd name="T14" fmla="*/ 50 w 96"/>
                <a:gd name="T15" fmla="*/ 22 h 18"/>
                <a:gd name="T16" fmla="*/ 86 w 96"/>
                <a:gd name="T17" fmla="*/ 14 h 18"/>
                <a:gd name="T18" fmla="*/ 98 w 96"/>
                <a:gd name="T19" fmla="*/ 8 h 18"/>
                <a:gd name="T20" fmla="*/ 92 w 96"/>
                <a:gd name="T21" fmla="*/ 8 h 18"/>
                <a:gd name="T22" fmla="*/ 62 w 96"/>
                <a:gd name="T23" fmla="*/ 0 h 18"/>
                <a:gd name="T24" fmla="*/ 56 w 96"/>
                <a:gd name="T25" fmla="*/ 0 h 18"/>
                <a:gd name="T26" fmla="*/ 50 w 96"/>
                <a:gd name="T27" fmla="*/ 0 h 18"/>
                <a:gd name="T28" fmla="*/ 42 w 96"/>
                <a:gd name="T29" fmla="*/ 0 h 18"/>
                <a:gd name="T30" fmla="*/ 42 w 96"/>
                <a:gd name="T31" fmla="*/ 8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3" name="Freeform 4425"/>
            <p:cNvSpPr>
              <a:spLocks/>
            </p:cNvSpPr>
            <p:nvPr/>
          </p:nvSpPr>
          <p:spPr bwMode="auto">
            <a:xfrm>
              <a:off x="2764" y="947"/>
              <a:ext cx="49" cy="7"/>
            </a:xfrm>
            <a:custGeom>
              <a:avLst/>
              <a:gdLst>
                <a:gd name="T0" fmla="*/ 38 w 48"/>
                <a:gd name="T1" fmla="*/ 8 h 6"/>
                <a:gd name="T2" fmla="*/ 18 w 48"/>
                <a:gd name="T3" fmla="*/ 8 h 6"/>
                <a:gd name="T4" fmla="*/ 6 w 48"/>
                <a:gd name="T5" fmla="*/ 8 h 6"/>
                <a:gd name="T6" fmla="*/ 6 w 48"/>
                <a:gd name="T7" fmla="*/ 0 h 6"/>
                <a:gd name="T8" fmla="*/ 0 w 48"/>
                <a:gd name="T9" fmla="*/ 0 h 6"/>
                <a:gd name="T10" fmla="*/ 32 w 48"/>
                <a:gd name="T11" fmla="*/ 0 h 6"/>
                <a:gd name="T12" fmla="*/ 50 w 48"/>
                <a:gd name="T13" fmla="*/ 0 h 6"/>
                <a:gd name="T14" fmla="*/ 38 w 48"/>
                <a:gd name="T15" fmla="*/ 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4" name="Freeform 4426"/>
            <p:cNvSpPr>
              <a:spLocks/>
            </p:cNvSpPr>
            <p:nvPr/>
          </p:nvSpPr>
          <p:spPr bwMode="auto">
            <a:xfrm>
              <a:off x="2722" y="1110"/>
              <a:ext cx="19" cy="6"/>
            </a:xfrm>
            <a:custGeom>
              <a:avLst/>
              <a:gdLst>
                <a:gd name="T0" fmla="*/ 14 w 18"/>
                <a:gd name="T1" fmla="*/ 0 h 6"/>
                <a:gd name="T2" fmla="*/ 6 w 18"/>
                <a:gd name="T3" fmla="*/ 6 h 6"/>
                <a:gd name="T4" fmla="*/ 0 w 18"/>
                <a:gd name="T5" fmla="*/ 6 h 6"/>
                <a:gd name="T6" fmla="*/ 6 w 18"/>
                <a:gd name="T7" fmla="*/ 6 h 6"/>
                <a:gd name="T8" fmla="*/ 14 w 18"/>
                <a:gd name="T9" fmla="*/ 6 h 6"/>
                <a:gd name="T10" fmla="*/ 20 w 18"/>
                <a:gd name="T11" fmla="*/ 0 h 6"/>
                <a:gd name="T12" fmla="*/ 14 w 18"/>
                <a:gd name="T13" fmla="*/ 6 h 6"/>
                <a:gd name="T14" fmla="*/ 14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5" name="Freeform 4427"/>
            <p:cNvSpPr>
              <a:spLocks/>
            </p:cNvSpPr>
            <p:nvPr/>
          </p:nvSpPr>
          <p:spPr bwMode="auto">
            <a:xfrm>
              <a:off x="2789" y="1089"/>
              <a:ext cx="175" cy="195"/>
            </a:xfrm>
            <a:custGeom>
              <a:avLst/>
              <a:gdLst>
                <a:gd name="T0" fmla="*/ 148 w 173"/>
                <a:gd name="T1" fmla="*/ 121 h 173"/>
                <a:gd name="T2" fmla="*/ 142 w 173"/>
                <a:gd name="T3" fmla="*/ 113 h 173"/>
                <a:gd name="T4" fmla="*/ 142 w 173"/>
                <a:gd name="T5" fmla="*/ 91 h 173"/>
                <a:gd name="T6" fmla="*/ 122 w 173"/>
                <a:gd name="T7" fmla="*/ 69 h 173"/>
                <a:gd name="T8" fmla="*/ 136 w 173"/>
                <a:gd name="T9" fmla="*/ 53 h 173"/>
                <a:gd name="T10" fmla="*/ 110 w 173"/>
                <a:gd name="T11" fmla="*/ 38 h 173"/>
                <a:gd name="T12" fmla="*/ 110 w 173"/>
                <a:gd name="T13" fmla="*/ 23 h 173"/>
                <a:gd name="T14" fmla="*/ 110 w 173"/>
                <a:gd name="T15" fmla="*/ 16 h 173"/>
                <a:gd name="T16" fmla="*/ 110 w 173"/>
                <a:gd name="T17" fmla="*/ 8 h 173"/>
                <a:gd name="T18" fmla="*/ 92 w 173"/>
                <a:gd name="T19" fmla="*/ 0 h 173"/>
                <a:gd name="T20" fmla="*/ 74 w 173"/>
                <a:gd name="T21" fmla="*/ 8 h 173"/>
                <a:gd name="T22" fmla="*/ 68 w 173"/>
                <a:gd name="T23" fmla="*/ 23 h 173"/>
                <a:gd name="T24" fmla="*/ 62 w 173"/>
                <a:gd name="T25" fmla="*/ 30 h 173"/>
                <a:gd name="T26" fmla="*/ 42 w 173"/>
                <a:gd name="T27" fmla="*/ 30 h 173"/>
                <a:gd name="T28" fmla="*/ 24 w 173"/>
                <a:gd name="T29" fmla="*/ 23 h 173"/>
                <a:gd name="T30" fmla="*/ 12 w 173"/>
                <a:gd name="T31" fmla="*/ 16 h 173"/>
                <a:gd name="T32" fmla="*/ 0 w 173"/>
                <a:gd name="T33" fmla="*/ 16 h 173"/>
                <a:gd name="T34" fmla="*/ 42 w 173"/>
                <a:gd name="T35" fmla="*/ 38 h 173"/>
                <a:gd name="T36" fmla="*/ 56 w 173"/>
                <a:gd name="T37" fmla="*/ 69 h 173"/>
                <a:gd name="T38" fmla="*/ 62 w 173"/>
                <a:gd name="T39" fmla="*/ 91 h 173"/>
                <a:gd name="T40" fmla="*/ 68 w 173"/>
                <a:gd name="T41" fmla="*/ 83 h 173"/>
                <a:gd name="T42" fmla="*/ 74 w 173"/>
                <a:gd name="T43" fmla="*/ 91 h 173"/>
                <a:gd name="T44" fmla="*/ 80 w 173"/>
                <a:gd name="T45" fmla="*/ 107 h 173"/>
                <a:gd name="T46" fmla="*/ 56 w 173"/>
                <a:gd name="T47" fmla="*/ 128 h 173"/>
                <a:gd name="T48" fmla="*/ 42 w 173"/>
                <a:gd name="T49" fmla="*/ 143 h 173"/>
                <a:gd name="T50" fmla="*/ 30 w 173"/>
                <a:gd name="T51" fmla="*/ 151 h 173"/>
                <a:gd name="T52" fmla="*/ 36 w 173"/>
                <a:gd name="T53" fmla="*/ 174 h 173"/>
                <a:gd name="T54" fmla="*/ 36 w 173"/>
                <a:gd name="T55" fmla="*/ 204 h 173"/>
                <a:gd name="T56" fmla="*/ 56 w 173"/>
                <a:gd name="T57" fmla="*/ 212 h 173"/>
                <a:gd name="T58" fmla="*/ 56 w 173"/>
                <a:gd name="T59" fmla="*/ 212 h 173"/>
                <a:gd name="T60" fmla="*/ 62 w 173"/>
                <a:gd name="T61" fmla="*/ 212 h 173"/>
                <a:gd name="T62" fmla="*/ 68 w 173"/>
                <a:gd name="T63" fmla="*/ 220 h 173"/>
                <a:gd name="T64" fmla="*/ 74 w 173"/>
                <a:gd name="T65" fmla="*/ 220 h 173"/>
                <a:gd name="T66" fmla="*/ 104 w 173"/>
                <a:gd name="T67" fmla="*/ 212 h 173"/>
                <a:gd name="T68" fmla="*/ 116 w 173"/>
                <a:gd name="T69" fmla="*/ 204 h 173"/>
                <a:gd name="T70" fmla="*/ 136 w 173"/>
                <a:gd name="T71" fmla="*/ 204 h 173"/>
                <a:gd name="T72" fmla="*/ 142 w 173"/>
                <a:gd name="T73" fmla="*/ 197 h 173"/>
                <a:gd name="T74" fmla="*/ 154 w 173"/>
                <a:gd name="T75" fmla="*/ 181 h 173"/>
                <a:gd name="T76" fmla="*/ 166 w 173"/>
                <a:gd name="T77" fmla="*/ 167 h 173"/>
                <a:gd name="T78" fmla="*/ 177 w 173"/>
                <a:gd name="T79" fmla="*/ 151 h 173"/>
                <a:gd name="T80" fmla="*/ 148 w 173"/>
                <a:gd name="T81" fmla="*/ 136 h 173"/>
                <a:gd name="T82" fmla="*/ 154 w 173"/>
                <a:gd name="T83" fmla="*/ 128 h 173"/>
                <a:gd name="T84" fmla="*/ 148 w 173"/>
                <a:gd name="T85" fmla="*/ 121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6" name="Rectangle 4428"/>
            <p:cNvSpPr>
              <a:spLocks noChangeArrowheads="1"/>
            </p:cNvSpPr>
            <p:nvPr/>
          </p:nvSpPr>
          <p:spPr bwMode="auto">
            <a:xfrm>
              <a:off x="2673" y="1554"/>
              <a:ext cx="0" cy="7"/>
            </a:xfrm>
            <a:prstGeom prst="rect">
              <a:avLst/>
            </a:prstGeom>
            <a:solidFill>
              <a:srgbClr val="6F73BF"/>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377" name="Freeform 4429"/>
            <p:cNvSpPr>
              <a:spLocks/>
            </p:cNvSpPr>
            <p:nvPr/>
          </p:nvSpPr>
          <p:spPr bwMode="auto">
            <a:xfrm>
              <a:off x="2673" y="1521"/>
              <a:ext cx="122" cy="54"/>
            </a:xfrm>
            <a:custGeom>
              <a:avLst/>
              <a:gdLst>
                <a:gd name="T0" fmla="*/ 44 w 120"/>
                <a:gd name="T1" fmla="*/ 46 h 48"/>
                <a:gd name="T2" fmla="*/ 24 w 120"/>
                <a:gd name="T3" fmla="*/ 53 h 48"/>
                <a:gd name="T4" fmla="*/ 18 w 120"/>
                <a:gd name="T5" fmla="*/ 53 h 48"/>
                <a:gd name="T6" fmla="*/ 6 w 120"/>
                <a:gd name="T7" fmla="*/ 46 h 48"/>
                <a:gd name="T8" fmla="*/ 0 w 120"/>
                <a:gd name="T9" fmla="*/ 46 h 48"/>
                <a:gd name="T10" fmla="*/ 0 w 120"/>
                <a:gd name="T11" fmla="*/ 46 h 48"/>
                <a:gd name="T12" fmla="*/ 0 w 120"/>
                <a:gd name="T13" fmla="*/ 38 h 48"/>
                <a:gd name="T14" fmla="*/ 0 w 120"/>
                <a:gd name="T15" fmla="*/ 30 h 48"/>
                <a:gd name="T16" fmla="*/ 12 w 120"/>
                <a:gd name="T17" fmla="*/ 38 h 48"/>
                <a:gd name="T18" fmla="*/ 18 w 120"/>
                <a:gd name="T19" fmla="*/ 38 h 48"/>
                <a:gd name="T20" fmla="*/ 18 w 120"/>
                <a:gd name="T21" fmla="*/ 30 h 48"/>
                <a:gd name="T22" fmla="*/ 38 w 120"/>
                <a:gd name="T23" fmla="*/ 30 h 48"/>
                <a:gd name="T24" fmla="*/ 56 w 120"/>
                <a:gd name="T25" fmla="*/ 30 h 48"/>
                <a:gd name="T26" fmla="*/ 56 w 120"/>
                <a:gd name="T27" fmla="*/ 30 h 48"/>
                <a:gd name="T28" fmla="*/ 56 w 120"/>
                <a:gd name="T29" fmla="*/ 16 h 48"/>
                <a:gd name="T30" fmla="*/ 68 w 120"/>
                <a:gd name="T31" fmla="*/ 0 h 48"/>
                <a:gd name="T32" fmla="*/ 74 w 120"/>
                <a:gd name="T33" fmla="*/ 8 h 48"/>
                <a:gd name="T34" fmla="*/ 86 w 120"/>
                <a:gd name="T35" fmla="*/ 0 h 48"/>
                <a:gd name="T36" fmla="*/ 112 w 120"/>
                <a:gd name="T37" fmla="*/ 0 h 48"/>
                <a:gd name="T38" fmla="*/ 124 w 120"/>
                <a:gd name="T39" fmla="*/ 23 h 48"/>
                <a:gd name="T40" fmla="*/ 118 w 120"/>
                <a:gd name="T41" fmla="*/ 30 h 48"/>
                <a:gd name="T42" fmla="*/ 118 w 120"/>
                <a:gd name="T43" fmla="*/ 30 h 48"/>
                <a:gd name="T44" fmla="*/ 112 w 120"/>
                <a:gd name="T45" fmla="*/ 46 h 48"/>
                <a:gd name="T46" fmla="*/ 106 w 120"/>
                <a:gd name="T47" fmla="*/ 53 h 48"/>
                <a:gd name="T48" fmla="*/ 74 w 120"/>
                <a:gd name="T49" fmla="*/ 61 h 48"/>
                <a:gd name="T50" fmla="*/ 68 w 120"/>
                <a:gd name="T51" fmla="*/ 61 h 48"/>
                <a:gd name="T52" fmla="*/ 44 w 120"/>
                <a:gd name="T53" fmla="*/ 46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8" name="Freeform 4430"/>
            <p:cNvSpPr>
              <a:spLocks/>
            </p:cNvSpPr>
            <p:nvPr/>
          </p:nvSpPr>
          <p:spPr bwMode="auto">
            <a:xfrm>
              <a:off x="2777" y="1601"/>
              <a:ext cx="66" cy="61"/>
            </a:xfrm>
            <a:custGeom>
              <a:avLst/>
              <a:gdLst>
                <a:gd name="T0" fmla="*/ 60 w 66"/>
                <a:gd name="T1" fmla="*/ 8 h 54"/>
                <a:gd name="T2" fmla="*/ 60 w 66"/>
                <a:gd name="T3" fmla="*/ 8 h 54"/>
                <a:gd name="T4" fmla="*/ 54 w 66"/>
                <a:gd name="T5" fmla="*/ 16 h 54"/>
                <a:gd name="T6" fmla="*/ 54 w 66"/>
                <a:gd name="T7" fmla="*/ 16 h 54"/>
                <a:gd name="T8" fmla="*/ 54 w 66"/>
                <a:gd name="T9" fmla="*/ 23 h 54"/>
                <a:gd name="T10" fmla="*/ 60 w 66"/>
                <a:gd name="T11" fmla="*/ 23 h 54"/>
                <a:gd name="T12" fmla="*/ 66 w 66"/>
                <a:gd name="T13" fmla="*/ 31 h 54"/>
                <a:gd name="T14" fmla="*/ 60 w 66"/>
                <a:gd name="T15" fmla="*/ 31 h 54"/>
                <a:gd name="T16" fmla="*/ 60 w 66"/>
                <a:gd name="T17" fmla="*/ 38 h 54"/>
                <a:gd name="T18" fmla="*/ 60 w 66"/>
                <a:gd name="T19" fmla="*/ 38 h 54"/>
                <a:gd name="T20" fmla="*/ 54 w 66"/>
                <a:gd name="T21" fmla="*/ 46 h 54"/>
                <a:gd name="T22" fmla="*/ 60 w 66"/>
                <a:gd name="T23" fmla="*/ 46 h 54"/>
                <a:gd name="T24" fmla="*/ 54 w 66"/>
                <a:gd name="T25" fmla="*/ 53 h 54"/>
                <a:gd name="T26" fmla="*/ 54 w 66"/>
                <a:gd name="T27" fmla="*/ 46 h 54"/>
                <a:gd name="T28" fmla="*/ 48 w 66"/>
                <a:gd name="T29" fmla="*/ 53 h 54"/>
                <a:gd name="T30" fmla="*/ 48 w 66"/>
                <a:gd name="T31" fmla="*/ 53 h 54"/>
                <a:gd name="T32" fmla="*/ 48 w 66"/>
                <a:gd name="T33" fmla="*/ 61 h 54"/>
                <a:gd name="T34" fmla="*/ 48 w 66"/>
                <a:gd name="T35" fmla="*/ 69 h 54"/>
                <a:gd name="T36" fmla="*/ 42 w 66"/>
                <a:gd name="T37" fmla="*/ 61 h 54"/>
                <a:gd name="T38" fmla="*/ 36 w 66"/>
                <a:gd name="T39" fmla="*/ 61 h 54"/>
                <a:gd name="T40" fmla="*/ 36 w 66"/>
                <a:gd name="T41" fmla="*/ 53 h 54"/>
                <a:gd name="T42" fmla="*/ 36 w 66"/>
                <a:gd name="T43" fmla="*/ 53 h 54"/>
                <a:gd name="T44" fmla="*/ 30 w 66"/>
                <a:gd name="T45" fmla="*/ 46 h 54"/>
                <a:gd name="T46" fmla="*/ 24 w 66"/>
                <a:gd name="T47" fmla="*/ 46 h 54"/>
                <a:gd name="T48" fmla="*/ 24 w 66"/>
                <a:gd name="T49" fmla="*/ 38 h 54"/>
                <a:gd name="T50" fmla="*/ 12 w 66"/>
                <a:gd name="T51" fmla="*/ 23 h 54"/>
                <a:gd name="T52" fmla="*/ 12 w 66"/>
                <a:gd name="T53" fmla="*/ 23 h 54"/>
                <a:gd name="T54" fmla="*/ 6 w 66"/>
                <a:gd name="T55" fmla="*/ 23 h 54"/>
                <a:gd name="T56" fmla="*/ 6 w 66"/>
                <a:gd name="T57" fmla="*/ 16 h 54"/>
                <a:gd name="T58" fmla="*/ 0 w 66"/>
                <a:gd name="T59" fmla="*/ 8 h 54"/>
                <a:gd name="T60" fmla="*/ 0 w 66"/>
                <a:gd name="T61" fmla="*/ 0 h 54"/>
                <a:gd name="T62" fmla="*/ 6 w 66"/>
                <a:gd name="T63" fmla="*/ 0 h 54"/>
                <a:gd name="T64" fmla="*/ 6 w 66"/>
                <a:gd name="T65" fmla="*/ 8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8 h 54"/>
                <a:gd name="T86" fmla="*/ 54 w 66"/>
                <a:gd name="T87" fmla="*/ 8 h 54"/>
                <a:gd name="T88" fmla="*/ 60 w 66"/>
                <a:gd name="T89" fmla="*/ 8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9" name="Freeform 4431"/>
            <p:cNvSpPr>
              <a:spLocks/>
            </p:cNvSpPr>
            <p:nvPr/>
          </p:nvSpPr>
          <p:spPr bwMode="auto">
            <a:xfrm>
              <a:off x="2741" y="1568"/>
              <a:ext cx="95" cy="80"/>
            </a:xfrm>
            <a:custGeom>
              <a:avLst/>
              <a:gdLst>
                <a:gd name="T0" fmla="*/ 82 w 96"/>
                <a:gd name="T1" fmla="*/ 44 h 71"/>
                <a:gd name="T2" fmla="*/ 88 w 96"/>
                <a:gd name="T3" fmla="*/ 44 h 71"/>
                <a:gd name="T4" fmla="*/ 88 w 96"/>
                <a:gd name="T5" fmla="*/ 37 h 71"/>
                <a:gd name="T6" fmla="*/ 94 w 96"/>
                <a:gd name="T7" fmla="*/ 37 h 71"/>
                <a:gd name="T8" fmla="*/ 94 w 96"/>
                <a:gd name="T9" fmla="*/ 37 h 71"/>
                <a:gd name="T10" fmla="*/ 88 w 96"/>
                <a:gd name="T11" fmla="*/ 37 h 71"/>
                <a:gd name="T12" fmla="*/ 82 w 96"/>
                <a:gd name="T13" fmla="*/ 29 h 71"/>
                <a:gd name="T14" fmla="*/ 88 w 96"/>
                <a:gd name="T15" fmla="*/ 29 h 71"/>
                <a:gd name="T16" fmla="*/ 82 w 96"/>
                <a:gd name="T17" fmla="*/ 29 h 71"/>
                <a:gd name="T18" fmla="*/ 82 w 96"/>
                <a:gd name="T19" fmla="*/ 21 h 71"/>
                <a:gd name="T20" fmla="*/ 58 w 96"/>
                <a:gd name="T21" fmla="*/ 21 h 71"/>
                <a:gd name="T22" fmla="*/ 48 w 96"/>
                <a:gd name="T23" fmla="*/ 0 h 71"/>
                <a:gd name="T24" fmla="*/ 42 w 96"/>
                <a:gd name="T25" fmla="*/ 8 h 71"/>
                <a:gd name="T26" fmla="*/ 42 w 96"/>
                <a:gd name="T27" fmla="*/ 8 h 71"/>
                <a:gd name="T28" fmla="*/ 42 w 96"/>
                <a:gd name="T29" fmla="*/ 8 h 71"/>
                <a:gd name="T30" fmla="*/ 36 w 96"/>
                <a:gd name="T31" fmla="*/ 8 h 71"/>
                <a:gd name="T32" fmla="*/ 36 w 96"/>
                <a:gd name="T33" fmla="*/ 8 h 71"/>
                <a:gd name="T34" fmla="*/ 30 w 96"/>
                <a:gd name="T35" fmla="*/ 16 h 71"/>
                <a:gd name="T36" fmla="*/ 30 w 96"/>
                <a:gd name="T37" fmla="*/ 16 h 71"/>
                <a:gd name="T38" fmla="*/ 30 w 96"/>
                <a:gd name="T39" fmla="*/ 16 h 71"/>
                <a:gd name="T40" fmla="*/ 36 w 96"/>
                <a:gd name="T41" fmla="*/ 21 h 71"/>
                <a:gd name="T42" fmla="*/ 30 w 96"/>
                <a:gd name="T43" fmla="*/ 21 h 71"/>
                <a:gd name="T44" fmla="*/ 30 w 96"/>
                <a:gd name="T45" fmla="*/ 21 h 71"/>
                <a:gd name="T46" fmla="*/ 30 w 96"/>
                <a:gd name="T47" fmla="*/ 29 h 71"/>
                <a:gd name="T48" fmla="*/ 30 w 96"/>
                <a:gd name="T49" fmla="*/ 29 h 71"/>
                <a:gd name="T50" fmla="*/ 24 w 96"/>
                <a:gd name="T51" fmla="*/ 29 h 71"/>
                <a:gd name="T52" fmla="*/ 24 w 96"/>
                <a:gd name="T53" fmla="*/ 29 h 71"/>
                <a:gd name="T54" fmla="*/ 18 w 96"/>
                <a:gd name="T55" fmla="*/ 29 h 71"/>
                <a:gd name="T56" fmla="*/ 18 w 96"/>
                <a:gd name="T57" fmla="*/ 29 h 71"/>
                <a:gd name="T58" fmla="*/ 12 w 96"/>
                <a:gd name="T59" fmla="*/ 29 h 71"/>
                <a:gd name="T60" fmla="*/ 6 w 96"/>
                <a:gd name="T61" fmla="*/ 29 h 71"/>
                <a:gd name="T62" fmla="*/ 0 w 96"/>
                <a:gd name="T63" fmla="*/ 29 h 71"/>
                <a:gd name="T64" fmla="*/ 6 w 96"/>
                <a:gd name="T65" fmla="*/ 37 h 71"/>
                <a:gd name="T66" fmla="*/ 12 w 96"/>
                <a:gd name="T67" fmla="*/ 44 h 71"/>
                <a:gd name="T68" fmla="*/ 12 w 96"/>
                <a:gd name="T69" fmla="*/ 37 h 71"/>
                <a:gd name="T70" fmla="*/ 24 w 96"/>
                <a:gd name="T71" fmla="*/ 60 h 71"/>
                <a:gd name="T72" fmla="*/ 30 w 96"/>
                <a:gd name="T73" fmla="*/ 68 h 71"/>
                <a:gd name="T74" fmla="*/ 48 w 96"/>
                <a:gd name="T75" fmla="*/ 82 h 71"/>
                <a:gd name="T76" fmla="*/ 64 w 96"/>
                <a:gd name="T77" fmla="*/ 90 h 71"/>
                <a:gd name="T78" fmla="*/ 64 w 96"/>
                <a:gd name="T79" fmla="*/ 90 h 71"/>
                <a:gd name="T80" fmla="*/ 70 w 96"/>
                <a:gd name="T81" fmla="*/ 90 h 71"/>
                <a:gd name="T82" fmla="*/ 70 w 96"/>
                <a:gd name="T83" fmla="*/ 90 h 71"/>
                <a:gd name="T84" fmla="*/ 64 w 96"/>
                <a:gd name="T85" fmla="*/ 82 h 71"/>
                <a:gd name="T86" fmla="*/ 58 w 96"/>
                <a:gd name="T87" fmla="*/ 82 h 71"/>
                <a:gd name="T88" fmla="*/ 58 w 96"/>
                <a:gd name="T89" fmla="*/ 74 h 71"/>
                <a:gd name="T90" fmla="*/ 48 w 96"/>
                <a:gd name="T91" fmla="*/ 60 h 71"/>
                <a:gd name="T92" fmla="*/ 48 w 96"/>
                <a:gd name="T93" fmla="*/ 60 h 71"/>
                <a:gd name="T94" fmla="*/ 42 w 96"/>
                <a:gd name="T95" fmla="*/ 60 h 71"/>
                <a:gd name="T96" fmla="*/ 42 w 96"/>
                <a:gd name="T97" fmla="*/ 52 h 71"/>
                <a:gd name="T98" fmla="*/ 36 w 96"/>
                <a:gd name="T99" fmla="*/ 44 h 71"/>
                <a:gd name="T100" fmla="*/ 36 w 96"/>
                <a:gd name="T101" fmla="*/ 37 h 71"/>
                <a:gd name="T102" fmla="*/ 42 w 96"/>
                <a:gd name="T103" fmla="*/ 37 h 71"/>
                <a:gd name="T104" fmla="*/ 42 w 96"/>
                <a:gd name="T105" fmla="*/ 44 h 71"/>
                <a:gd name="T106" fmla="*/ 48 w 96"/>
                <a:gd name="T107" fmla="*/ 37 h 71"/>
                <a:gd name="T108" fmla="*/ 52 w 96"/>
                <a:gd name="T109" fmla="*/ 37 h 71"/>
                <a:gd name="T110" fmla="*/ 58 w 96"/>
                <a:gd name="T111" fmla="*/ 37 h 71"/>
                <a:gd name="T112" fmla="*/ 70 w 96"/>
                <a:gd name="T113" fmla="*/ 37 h 71"/>
                <a:gd name="T114" fmla="*/ 70 w 96"/>
                <a:gd name="T115" fmla="*/ 37 h 71"/>
                <a:gd name="T116" fmla="*/ 70 w 96"/>
                <a:gd name="T117" fmla="*/ 37 h 71"/>
                <a:gd name="T118" fmla="*/ 76 w 96"/>
                <a:gd name="T119" fmla="*/ 37 h 71"/>
                <a:gd name="T120" fmla="*/ 76 w 96"/>
                <a:gd name="T121" fmla="*/ 37 h 71"/>
                <a:gd name="T122" fmla="*/ 82 w 96"/>
                <a:gd name="T123" fmla="*/ 37 h 71"/>
                <a:gd name="T124" fmla="*/ 82 w 96"/>
                <a:gd name="T125" fmla="*/ 44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0" name="Freeform 4432"/>
            <p:cNvSpPr>
              <a:spLocks/>
            </p:cNvSpPr>
            <p:nvPr/>
          </p:nvSpPr>
          <p:spPr bwMode="auto">
            <a:xfrm>
              <a:off x="2800" y="1648"/>
              <a:ext cx="25" cy="14"/>
            </a:xfrm>
            <a:custGeom>
              <a:avLst/>
              <a:gdLst>
                <a:gd name="T0" fmla="*/ 26 w 24"/>
                <a:gd name="T1" fmla="*/ 16 h 12"/>
                <a:gd name="T2" fmla="*/ 26 w 24"/>
                <a:gd name="T3" fmla="*/ 16 h 12"/>
                <a:gd name="T4" fmla="*/ 20 w 24"/>
                <a:gd name="T5" fmla="*/ 8 h 12"/>
                <a:gd name="T6" fmla="*/ 14 w 24"/>
                <a:gd name="T7" fmla="*/ 8 h 12"/>
                <a:gd name="T8" fmla="*/ 14 w 24"/>
                <a:gd name="T9" fmla="*/ 0 h 12"/>
                <a:gd name="T10" fmla="*/ 6 w 24"/>
                <a:gd name="T11" fmla="*/ 8 h 12"/>
                <a:gd name="T12" fmla="*/ 0 w 24"/>
                <a:gd name="T13" fmla="*/ 0 h 12"/>
                <a:gd name="T14" fmla="*/ 26 w 24"/>
                <a:gd name="T15" fmla="*/ 16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ACECF7"/>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1" name="Freeform 4433"/>
            <p:cNvSpPr>
              <a:spLocks/>
            </p:cNvSpPr>
            <p:nvPr/>
          </p:nvSpPr>
          <p:spPr bwMode="auto">
            <a:xfrm>
              <a:off x="2449" y="1473"/>
              <a:ext cx="199" cy="189"/>
            </a:xfrm>
            <a:custGeom>
              <a:avLst/>
              <a:gdLst>
                <a:gd name="T0" fmla="*/ 201 w 197"/>
                <a:gd name="T1" fmla="*/ 183 h 167"/>
                <a:gd name="T2" fmla="*/ 195 w 197"/>
                <a:gd name="T3" fmla="*/ 183 h 167"/>
                <a:gd name="T4" fmla="*/ 195 w 197"/>
                <a:gd name="T5" fmla="*/ 183 h 167"/>
                <a:gd name="T6" fmla="*/ 160 w 197"/>
                <a:gd name="T7" fmla="*/ 191 h 167"/>
                <a:gd name="T8" fmla="*/ 154 w 197"/>
                <a:gd name="T9" fmla="*/ 191 h 167"/>
                <a:gd name="T10" fmla="*/ 128 w 197"/>
                <a:gd name="T11" fmla="*/ 198 h 167"/>
                <a:gd name="T12" fmla="*/ 104 w 197"/>
                <a:gd name="T13" fmla="*/ 214 h 167"/>
                <a:gd name="T14" fmla="*/ 98 w 197"/>
                <a:gd name="T15" fmla="*/ 214 h 167"/>
                <a:gd name="T16" fmla="*/ 48 w 197"/>
                <a:gd name="T17" fmla="*/ 191 h 167"/>
                <a:gd name="T18" fmla="*/ 56 w 197"/>
                <a:gd name="T19" fmla="*/ 160 h 167"/>
                <a:gd name="T20" fmla="*/ 68 w 197"/>
                <a:gd name="T21" fmla="*/ 145 h 167"/>
                <a:gd name="T22" fmla="*/ 62 w 197"/>
                <a:gd name="T23" fmla="*/ 123 h 167"/>
                <a:gd name="T24" fmla="*/ 42 w 197"/>
                <a:gd name="T25" fmla="*/ 100 h 167"/>
                <a:gd name="T26" fmla="*/ 36 w 197"/>
                <a:gd name="T27" fmla="*/ 92 h 167"/>
                <a:gd name="T28" fmla="*/ 12 w 197"/>
                <a:gd name="T29" fmla="*/ 77 h 167"/>
                <a:gd name="T30" fmla="*/ 6 w 197"/>
                <a:gd name="T31" fmla="*/ 69 h 167"/>
                <a:gd name="T32" fmla="*/ 0 w 197"/>
                <a:gd name="T33" fmla="*/ 69 h 167"/>
                <a:gd name="T34" fmla="*/ 30 w 197"/>
                <a:gd name="T35" fmla="*/ 61 h 167"/>
                <a:gd name="T36" fmla="*/ 48 w 197"/>
                <a:gd name="T37" fmla="*/ 38 h 167"/>
                <a:gd name="T38" fmla="*/ 56 w 197"/>
                <a:gd name="T39" fmla="*/ 38 h 167"/>
                <a:gd name="T40" fmla="*/ 80 w 197"/>
                <a:gd name="T41" fmla="*/ 38 h 167"/>
                <a:gd name="T42" fmla="*/ 104 w 197"/>
                <a:gd name="T43" fmla="*/ 8 h 167"/>
                <a:gd name="T44" fmla="*/ 122 w 197"/>
                <a:gd name="T45" fmla="*/ 8 h 167"/>
                <a:gd name="T46" fmla="*/ 146 w 197"/>
                <a:gd name="T47" fmla="*/ 23 h 167"/>
                <a:gd name="T48" fmla="*/ 166 w 197"/>
                <a:gd name="T49" fmla="*/ 38 h 167"/>
                <a:gd name="T50" fmla="*/ 178 w 197"/>
                <a:gd name="T51" fmla="*/ 38 h 167"/>
                <a:gd name="T52" fmla="*/ 201 w 197"/>
                <a:gd name="T53" fmla="*/ 54 h 167"/>
                <a:gd name="T54" fmla="*/ 189 w 197"/>
                <a:gd name="T55" fmla="*/ 92 h 167"/>
                <a:gd name="T56" fmla="*/ 172 w 197"/>
                <a:gd name="T57" fmla="*/ 115 h 167"/>
                <a:gd name="T58" fmla="*/ 189 w 197"/>
                <a:gd name="T59" fmla="*/ 129 h 167"/>
                <a:gd name="T60" fmla="*/ 183 w 197"/>
                <a:gd name="T61" fmla="*/ 145 h 167"/>
                <a:gd name="T62" fmla="*/ 189 w 197"/>
                <a:gd name="T63" fmla="*/ 160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2" name="Freeform 4434"/>
            <p:cNvSpPr>
              <a:spLocks/>
            </p:cNvSpPr>
            <p:nvPr/>
          </p:nvSpPr>
          <p:spPr bwMode="auto">
            <a:xfrm>
              <a:off x="2667" y="1655"/>
              <a:ext cx="12" cy="27"/>
            </a:xfrm>
            <a:custGeom>
              <a:avLst/>
              <a:gdLst>
                <a:gd name="T0" fmla="*/ 6 w 12"/>
                <a:gd name="T1" fmla="*/ 30 h 24"/>
                <a:gd name="T2" fmla="*/ 0 w 12"/>
                <a:gd name="T3" fmla="*/ 23 h 24"/>
                <a:gd name="T4" fmla="*/ 0 w 12"/>
                <a:gd name="T5" fmla="*/ 16 h 24"/>
                <a:gd name="T6" fmla="*/ 6 w 12"/>
                <a:gd name="T7" fmla="*/ 0 h 24"/>
                <a:gd name="T8" fmla="*/ 12 w 12"/>
                <a:gd name="T9" fmla="*/ 16 h 24"/>
                <a:gd name="T10" fmla="*/ 6 w 12"/>
                <a:gd name="T11" fmla="*/ 3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3" name="Freeform 4435"/>
            <p:cNvSpPr>
              <a:spLocks/>
            </p:cNvSpPr>
            <p:nvPr/>
          </p:nvSpPr>
          <p:spPr bwMode="auto">
            <a:xfrm>
              <a:off x="2777" y="1527"/>
              <a:ext cx="109" cy="60"/>
            </a:xfrm>
            <a:custGeom>
              <a:avLst/>
              <a:gdLst>
                <a:gd name="T0" fmla="*/ 48 w 108"/>
                <a:gd name="T1" fmla="*/ 68 h 53"/>
                <a:gd name="T2" fmla="*/ 24 w 108"/>
                <a:gd name="T3" fmla="*/ 68 h 53"/>
                <a:gd name="T4" fmla="*/ 12 w 108"/>
                <a:gd name="T5" fmla="*/ 46 h 53"/>
                <a:gd name="T6" fmla="*/ 6 w 108"/>
                <a:gd name="T7" fmla="*/ 46 h 53"/>
                <a:gd name="T8" fmla="*/ 0 w 108"/>
                <a:gd name="T9" fmla="*/ 46 h 53"/>
                <a:gd name="T10" fmla="*/ 6 w 108"/>
                <a:gd name="T11" fmla="*/ 38 h 53"/>
                <a:gd name="T12" fmla="*/ 12 w 108"/>
                <a:gd name="T13" fmla="*/ 23 h 53"/>
                <a:gd name="T14" fmla="*/ 12 w 108"/>
                <a:gd name="T15" fmla="*/ 23 h 53"/>
                <a:gd name="T16" fmla="*/ 18 w 108"/>
                <a:gd name="T17" fmla="*/ 16 h 53"/>
                <a:gd name="T18" fmla="*/ 24 w 108"/>
                <a:gd name="T19" fmla="*/ 16 h 53"/>
                <a:gd name="T20" fmla="*/ 42 w 108"/>
                <a:gd name="T21" fmla="*/ 16 h 53"/>
                <a:gd name="T22" fmla="*/ 68 w 108"/>
                <a:gd name="T23" fmla="*/ 0 h 53"/>
                <a:gd name="T24" fmla="*/ 98 w 108"/>
                <a:gd name="T25" fmla="*/ 8 h 53"/>
                <a:gd name="T26" fmla="*/ 110 w 108"/>
                <a:gd name="T27" fmla="*/ 16 h 53"/>
                <a:gd name="T28" fmla="*/ 92 w 108"/>
                <a:gd name="T29" fmla="*/ 38 h 53"/>
                <a:gd name="T30" fmla="*/ 80 w 108"/>
                <a:gd name="T31" fmla="*/ 54 h 53"/>
                <a:gd name="T32" fmla="*/ 74 w 108"/>
                <a:gd name="T33" fmla="*/ 61 h 53"/>
                <a:gd name="T34" fmla="*/ 48 w 108"/>
                <a:gd name="T35" fmla="*/ 68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4" name="Freeform 4436"/>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5" name="Freeform 4437"/>
            <p:cNvSpPr>
              <a:spLocks/>
            </p:cNvSpPr>
            <p:nvPr/>
          </p:nvSpPr>
          <p:spPr bwMode="auto">
            <a:xfrm>
              <a:off x="2898" y="954"/>
              <a:ext cx="2122" cy="728"/>
            </a:xfrm>
            <a:custGeom>
              <a:avLst/>
              <a:gdLst>
                <a:gd name="T0" fmla="*/ 1856 w 2093"/>
                <a:gd name="T1" fmla="*/ 176 h 646"/>
                <a:gd name="T2" fmla="*/ 1679 w 2093"/>
                <a:gd name="T3" fmla="*/ 137 h 646"/>
                <a:gd name="T4" fmla="*/ 1518 w 2093"/>
                <a:gd name="T5" fmla="*/ 114 h 646"/>
                <a:gd name="T6" fmla="*/ 1378 w 2093"/>
                <a:gd name="T7" fmla="*/ 99 h 646"/>
                <a:gd name="T8" fmla="*/ 1340 w 2093"/>
                <a:gd name="T9" fmla="*/ 122 h 646"/>
                <a:gd name="T10" fmla="*/ 1248 w 2093"/>
                <a:gd name="T11" fmla="*/ 122 h 646"/>
                <a:gd name="T12" fmla="*/ 996 w 2093"/>
                <a:gd name="T13" fmla="*/ 69 h 646"/>
                <a:gd name="T14" fmla="*/ 983 w 2093"/>
                <a:gd name="T15" fmla="*/ 38 h 646"/>
                <a:gd name="T16" fmla="*/ 885 w 2093"/>
                <a:gd name="T17" fmla="*/ 8 h 646"/>
                <a:gd name="T18" fmla="*/ 811 w 2093"/>
                <a:gd name="T19" fmla="*/ 23 h 646"/>
                <a:gd name="T20" fmla="*/ 670 w 2093"/>
                <a:gd name="T21" fmla="*/ 53 h 646"/>
                <a:gd name="T22" fmla="*/ 664 w 2093"/>
                <a:gd name="T23" fmla="*/ 107 h 646"/>
                <a:gd name="T24" fmla="*/ 652 w 2093"/>
                <a:gd name="T25" fmla="*/ 114 h 646"/>
                <a:gd name="T26" fmla="*/ 572 w 2093"/>
                <a:gd name="T27" fmla="*/ 91 h 646"/>
                <a:gd name="T28" fmla="*/ 646 w 2093"/>
                <a:gd name="T29" fmla="*/ 176 h 646"/>
                <a:gd name="T30" fmla="*/ 608 w 2093"/>
                <a:gd name="T31" fmla="*/ 221 h 646"/>
                <a:gd name="T32" fmla="*/ 596 w 2093"/>
                <a:gd name="T33" fmla="*/ 198 h 646"/>
                <a:gd name="T34" fmla="*/ 486 w 2093"/>
                <a:gd name="T35" fmla="*/ 122 h 646"/>
                <a:gd name="T36" fmla="*/ 528 w 2093"/>
                <a:gd name="T37" fmla="*/ 190 h 646"/>
                <a:gd name="T38" fmla="*/ 398 w 2093"/>
                <a:gd name="T39" fmla="*/ 176 h 646"/>
                <a:gd name="T40" fmla="*/ 313 w 2093"/>
                <a:gd name="T41" fmla="*/ 183 h 646"/>
                <a:gd name="T42" fmla="*/ 221 w 2093"/>
                <a:gd name="T43" fmla="*/ 183 h 646"/>
                <a:gd name="T44" fmla="*/ 177 w 2093"/>
                <a:gd name="T45" fmla="*/ 237 h 646"/>
                <a:gd name="T46" fmla="*/ 103 w 2093"/>
                <a:gd name="T47" fmla="*/ 266 h 646"/>
                <a:gd name="T48" fmla="*/ 135 w 2093"/>
                <a:gd name="T49" fmla="*/ 237 h 646"/>
                <a:gd name="T50" fmla="*/ 50 w 2093"/>
                <a:gd name="T51" fmla="*/ 168 h 646"/>
                <a:gd name="T52" fmla="*/ 0 w 2093"/>
                <a:gd name="T53" fmla="*/ 176 h 646"/>
                <a:gd name="T54" fmla="*/ 67 w 2093"/>
                <a:gd name="T55" fmla="*/ 303 h 646"/>
                <a:gd name="T56" fmla="*/ 44 w 2093"/>
                <a:gd name="T57" fmla="*/ 372 h 646"/>
                <a:gd name="T58" fmla="*/ 97 w 2093"/>
                <a:gd name="T59" fmla="*/ 501 h 646"/>
                <a:gd name="T60" fmla="*/ 233 w 2093"/>
                <a:gd name="T61" fmla="*/ 616 h 646"/>
                <a:gd name="T62" fmla="*/ 239 w 2093"/>
                <a:gd name="T63" fmla="*/ 708 h 646"/>
                <a:gd name="T64" fmla="*/ 283 w 2093"/>
                <a:gd name="T65" fmla="*/ 760 h 646"/>
                <a:gd name="T66" fmla="*/ 392 w 2093"/>
                <a:gd name="T67" fmla="*/ 767 h 646"/>
                <a:gd name="T68" fmla="*/ 363 w 2093"/>
                <a:gd name="T69" fmla="*/ 609 h 646"/>
                <a:gd name="T70" fmla="*/ 534 w 2093"/>
                <a:gd name="T71" fmla="*/ 578 h 646"/>
                <a:gd name="T72" fmla="*/ 614 w 2093"/>
                <a:gd name="T73" fmla="*/ 501 h 646"/>
                <a:gd name="T74" fmla="*/ 767 w 2093"/>
                <a:gd name="T75" fmla="*/ 509 h 646"/>
                <a:gd name="T76" fmla="*/ 916 w 2093"/>
                <a:gd name="T77" fmla="*/ 586 h 646"/>
                <a:gd name="T78" fmla="*/ 1063 w 2093"/>
                <a:gd name="T79" fmla="*/ 593 h 646"/>
                <a:gd name="T80" fmla="*/ 1204 w 2093"/>
                <a:gd name="T81" fmla="*/ 578 h 646"/>
                <a:gd name="T82" fmla="*/ 1413 w 2093"/>
                <a:gd name="T83" fmla="*/ 609 h 646"/>
                <a:gd name="T84" fmla="*/ 1481 w 2093"/>
                <a:gd name="T85" fmla="*/ 532 h 646"/>
                <a:gd name="T86" fmla="*/ 1673 w 2093"/>
                <a:gd name="T87" fmla="*/ 631 h 646"/>
                <a:gd name="T88" fmla="*/ 1752 w 2093"/>
                <a:gd name="T89" fmla="*/ 744 h 646"/>
                <a:gd name="T90" fmla="*/ 1788 w 2093"/>
                <a:gd name="T91" fmla="*/ 774 h 646"/>
                <a:gd name="T92" fmla="*/ 1838 w 2093"/>
                <a:gd name="T93" fmla="*/ 631 h 646"/>
                <a:gd name="T94" fmla="*/ 1727 w 2093"/>
                <a:gd name="T95" fmla="*/ 509 h 646"/>
                <a:gd name="T96" fmla="*/ 1679 w 2093"/>
                <a:gd name="T97" fmla="*/ 456 h 646"/>
                <a:gd name="T98" fmla="*/ 1746 w 2093"/>
                <a:gd name="T99" fmla="*/ 388 h 646"/>
                <a:gd name="T100" fmla="*/ 1856 w 2093"/>
                <a:gd name="T101" fmla="*/ 388 h 646"/>
                <a:gd name="T102" fmla="*/ 1912 w 2093"/>
                <a:gd name="T103" fmla="*/ 349 h 646"/>
                <a:gd name="T104" fmla="*/ 1943 w 2093"/>
                <a:gd name="T105" fmla="*/ 319 h 646"/>
                <a:gd name="T106" fmla="*/ 1955 w 2093"/>
                <a:gd name="T107" fmla="*/ 463 h 646"/>
                <a:gd name="T108" fmla="*/ 2071 w 2093"/>
                <a:gd name="T109" fmla="*/ 540 h 646"/>
                <a:gd name="T110" fmla="*/ 2048 w 2093"/>
                <a:gd name="T111" fmla="*/ 449 h 646"/>
                <a:gd name="T112" fmla="*/ 2004 w 2093"/>
                <a:gd name="T113" fmla="*/ 372 h 646"/>
                <a:gd name="T114" fmla="*/ 2083 w 2093"/>
                <a:gd name="T115" fmla="*/ 341 h 646"/>
                <a:gd name="T116" fmla="*/ 2121 w 2093"/>
                <a:gd name="T117" fmla="*/ 296 h 646"/>
                <a:gd name="T118" fmla="*/ 2017 w 2093"/>
                <a:gd name="T119" fmla="*/ 198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6" name="Freeform 4438"/>
            <p:cNvSpPr>
              <a:spLocks/>
            </p:cNvSpPr>
            <p:nvPr/>
          </p:nvSpPr>
          <p:spPr bwMode="auto">
            <a:xfrm>
              <a:off x="4656" y="1399"/>
              <a:ext cx="145" cy="183"/>
            </a:xfrm>
            <a:custGeom>
              <a:avLst/>
              <a:gdLst>
                <a:gd name="T0" fmla="*/ 128 w 144"/>
                <a:gd name="T1" fmla="*/ 146 h 162"/>
                <a:gd name="T2" fmla="*/ 110 w 144"/>
                <a:gd name="T3" fmla="*/ 122 h 162"/>
                <a:gd name="T4" fmla="*/ 92 w 144"/>
                <a:gd name="T5" fmla="*/ 99 h 162"/>
                <a:gd name="T6" fmla="*/ 74 w 144"/>
                <a:gd name="T7" fmla="*/ 77 h 162"/>
                <a:gd name="T8" fmla="*/ 48 w 144"/>
                <a:gd name="T9" fmla="*/ 61 h 162"/>
                <a:gd name="T10" fmla="*/ 48 w 144"/>
                <a:gd name="T11" fmla="*/ 53 h 162"/>
                <a:gd name="T12" fmla="*/ 24 w 144"/>
                <a:gd name="T13" fmla="*/ 23 h 162"/>
                <a:gd name="T14" fmla="*/ 6 w 144"/>
                <a:gd name="T15" fmla="*/ 0 h 162"/>
                <a:gd name="T16" fmla="*/ 0 w 144"/>
                <a:gd name="T17" fmla="*/ 8 h 162"/>
                <a:gd name="T18" fmla="*/ 18 w 144"/>
                <a:gd name="T19" fmla="*/ 23 h 162"/>
                <a:gd name="T20" fmla="*/ 12 w 144"/>
                <a:gd name="T21" fmla="*/ 31 h 162"/>
                <a:gd name="T22" fmla="*/ 6 w 144"/>
                <a:gd name="T23" fmla="*/ 31 h 162"/>
                <a:gd name="T24" fmla="*/ 42 w 144"/>
                <a:gd name="T25" fmla="*/ 69 h 162"/>
                <a:gd name="T26" fmla="*/ 54 w 144"/>
                <a:gd name="T27" fmla="*/ 92 h 162"/>
                <a:gd name="T28" fmla="*/ 74 w 144"/>
                <a:gd name="T29" fmla="*/ 115 h 162"/>
                <a:gd name="T30" fmla="*/ 86 w 144"/>
                <a:gd name="T31" fmla="*/ 138 h 162"/>
                <a:gd name="T32" fmla="*/ 98 w 144"/>
                <a:gd name="T33" fmla="*/ 160 h 162"/>
                <a:gd name="T34" fmla="*/ 110 w 144"/>
                <a:gd name="T35" fmla="*/ 184 h 162"/>
                <a:gd name="T36" fmla="*/ 122 w 144"/>
                <a:gd name="T37" fmla="*/ 207 h 162"/>
                <a:gd name="T38" fmla="*/ 128 w 144"/>
                <a:gd name="T39" fmla="*/ 207 h 162"/>
                <a:gd name="T40" fmla="*/ 128 w 144"/>
                <a:gd name="T41" fmla="*/ 191 h 162"/>
                <a:gd name="T42" fmla="*/ 140 w 144"/>
                <a:gd name="T43" fmla="*/ 199 h 162"/>
                <a:gd name="T44" fmla="*/ 146 w 144"/>
                <a:gd name="T45" fmla="*/ 207 h 162"/>
                <a:gd name="T46" fmla="*/ 134 w 144"/>
                <a:gd name="T47" fmla="*/ 191 h 162"/>
                <a:gd name="T48" fmla="*/ 104 w 144"/>
                <a:gd name="T49" fmla="*/ 160 h 162"/>
                <a:gd name="T50" fmla="*/ 98 w 144"/>
                <a:gd name="T51" fmla="*/ 130 h 162"/>
                <a:gd name="T52" fmla="*/ 104 w 144"/>
                <a:gd name="T53" fmla="*/ 130 h 162"/>
                <a:gd name="T54" fmla="*/ 122 w 144"/>
                <a:gd name="T55" fmla="*/ 138 h 162"/>
                <a:gd name="T56" fmla="*/ 128 w 144"/>
                <a:gd name="T57" fmla="*/ 146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7" name="Freeform 4439"/>
            <p:cNvSpPr>
              <a:spLocks/>
            </p:cNvSpPr>
            <p:nvPr/>
          </p:nvSpPr>
          <p:spPr bwMode="auto">
            <a:xfrm>
              <a:off x="3176" y="961"/>
              <a:ext cx="158" cy="67"/>
            </a:xfrm>
            <a:custGeom>
              <a:avLst/>
              <a:gdLst>
                <a:gd name="T0" fmla="*/ 161 w 155"/>
                <a:gd name="T1" fmla="*/ 8 h 60"/>
                <a:gd name="T2" fmla="*/ 149 w 155"/>
                <a:gd name="T3" fmla="*/ 15 h 60"/>
                <a:gd name="T4" fmla="*/ 111 w 155"/>
                <a:gd name="T5" fmla="*/ 30 h 60"/>
                <a:gd name="T6" fmla="*/ 82 w 155"/>
                <a:gd name="T7" fmla="*/ 38 h 60"/>
                <a:gd name="T8" fmla="*/ 68 w 155"/>
                <a:gd name="T9" fmla="*/ 38 h 60"/>
                <a:gd name="T10" fmla="*/ 74 w 155"/>
                <a:gd name="T11" fmla="*/ 45 h 60"/>
                <a:gd name="T12" fmla="*/ 74 w 155"/>
                <a:gd name="T13" fmla="*/ 45 h 60"/>
                <a:gd name="T14" fmla="*/ 62 w 155"/>
                <a:gd name="T15" fmla="*/ 45 h 60"/>
                <a:gd name="T16" fmla="*/ 68 w 155"/>
                <a:gd name="T17" fmla="*/ 52 h 60"/>
                <a:gd name="T18" fmla="*/ 50 w 155"/>
                <a:gd name="T19" fmla="*/ 45 h 60"/>
                <a:gd name="T20" fmla="*/ 56 w 155"/>
                <a:gd name="T21" fmla="*/ 60 h 60"/>
                <a:gd name="T22" fmla="*/ 50 w 155"/>
                <a:gd name="T23" fmla="*/ 60 h 60"/>
                <a:gd name="T24" fmla="*/ 56 w 155"/>
                <a:gd name="T25" fmla="*/ 67 h 60"/>
                <a:gd name="T26" fmla="*/ 38 w 155"/>
                <a:gd name="T27" fmla="*/ 60 h 60"/>
                <a:gd name="T28" fmla="*/ 56 w 155"/>
                <a:gd name="T29" fmla="*/ 67 h 60"/>
                <a:gd name="T30" fmla="*/ 44 w 155"/>
                <a:gd name="T31" fmla="*/ 67 h 60"/>
                <a:gd name="T32" fmla="*/ 50 w 155"/>
                <a:gd name="T33" fmla="*/ 75 h 60"/>
                <a:gd name="T34" fmla="*/ 12 w 155"/>
                <a:gd name="T35" fmla="*/ 67 h 60"/>
                <a:gd name="T36" fmla="*/ 18 w 155"/>
                <a:gd name="T37" fmla="*/ 67 h 60"/>
                <a:gd name="T38" fmla="*/ 0 w 155"/>
                <a:gd name="T39" fmla="*/ 67 h 60"/>
                <a:gd name="T40" fmla="*/ 18 w 155"/>
                <a:gd name="T41" fmla="*/ 60 h 60"/>
                <a:gd name="T42" fmla="*/ 24 w 155"/>
                <a:gd name="T43" fmla="*/ 52 h 60"/>
                <a:gd name="T44" fmla="*/ 18 w 155"/>
                <a:gd name="T45" fmla="*/ 52 h 60"/>
                <a:gd name="T46" fmla="*/ 18 w 155"/>
                <a:gd name="T47" fmla="*/ 45 h 60"/>
                <a:gd name="T48" fmla="*/ 32 w 155"/>
                <a:gd name="T49" fmla="*/ 45 h 60"/>
                <a:gd name="T50" fmla="*/ 24 w 155"/>
                <a:gd name="T51" fmla="*/ 45 h 60"/>
                <a:gd name="T52" fmla="*/ 24 w 155"/>
                <a:gd name="T53" fmla="*/ 38 h 60"/>
                <a:gd name="T54" fmla="*/ 18 w 155"/>
                <a:gd name="T55" fmla="*/ 38 h 60"/>
                <a:gd name="T56" fmla="*/ 24 w 155"/>
                <a:gd name="T57" fmla="*/ 38 h 60"/>
                <a:gd name="T58" fmla="*/ 38 w 155"/>
                <a:gd name="T59" fmla="*/ 30 h 60"/>
                <a:gd name="T60" fmla="*/ 62 w 155"/>
                <a:gd name="T61" fmla="*/ 22 h 60"/>
                <a:gd name="T62" fmla="*/ 68 w 155"/>
                <a:gd name="T63" fmla="*/ 15 h 60"/>
                <a:gd name="T64" fmla="*/ 123 w 155"/>
                <a:gd name="T65" fmla="*/ 8 h 60"/>
                <a:gd name="T66" fmla="*/ 143 w 155"/>
                <a:gd name="T67" fmla="*/ 0 h 60"/>
                <a:gd name="T68" fmla="*/ 161 w 155"/>
                <a:gd name="T69" fmla="*/ 8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8" name="Freeform 4440"/>
            <p:cNvSpPr>
              <a:spLocks/>
            </p:cNvSpPr>
            <p:nvPr/>
          </p:nvSpPr>
          <p:spPr bwMode="auto">
            <a:xfrm>
              <a:off x="3171" y="1028"/>
              <a:ext cx="84" cy="48"/>
            </a:xfrm>
            <a:custGeom>
              <a:avLst/>
              <a:gdLst>
                <a:gd name="T0" fmla="*/ 84 w 84"/>
                <a:gd name="T1" fmla="*/ 55 h 42"/>
                <a:gd name="T2" fmla="*/ 54 w 84"/>
                <a:gd name="T3" fmla="*/ 31 h 42"/>
                <a:gd name="T4" fmla="*/ 42 w 84"/>
                <a:gd name="T5" fmla="*/ 16 h 42"/>
                <a:gd name="T6" fmla="*/ 42 w 84"/>
                <a:gd name="T7" fmla="*/ 8 h 42"/>
                <a:gd name="T8" fmla="*/ 42 w 84"/>
                <a:gd name="T9" fmla="*/ 8 h 42"/>
                <a:gd name="T10" fmla="*/ 48 w 84"/>
                <a:gd name="T11" fmla="*/ 0 h 42"/>
                <a:gd name="T12" fmla="*/ 12 w 84"/>
                <a:gd name="T13" fmla="*/ 0 h 42"/>
                <a:gd name="T14" fmla="*/ 12 w 84"/>
                <a:gd name="T15" fmla="*/ 8 h 42"/>
                <a:gd name="T16" fmla="*/ 6 w 84"/>
                <a:gd name="T17" fmla="*/ 16 h 42"/>
                <a:gd name="T18" fmla="*/ 12 w 84"/>
                <a:gd name="T19" fmla="*/ 16 h 42"/>
                <a:gd name="T20" fmla="*/ 6 w 84"/>
                <a:gd name="T21" fmla="*/ 24 h 42"/>
                <a:gd name="T22" fmla="*/ 0 w 84"/>
                <a:gd name="T23" fmla="*/ 31 h 42"/>
                <a:gd name="T24" fmla="*/ 6 w 84"/>
                <a:gd name="T25" fmla="*/ 39 h 42"/>
                <a:gd name="T26" fmla="*/ 18 w 84"/>
                <a:gd name="T27" fmla="*/ 39 h 42"/>
                <a:gd name="T28" fmla="*/ 24 w 84"/>
                <a:gd name="T29" fmla="*/ 39 h 42"/>
                <a:gd name="T30" fmla="*/ 30 w 84"/>
                <a:gd name="T31" fmla="*/ 39 h 42"/>
                <a:gd name="T32" fmla="*/ 36 w 84"/>
                <a:gd name="T33" fmla="*/ 47 h 42"/>
                <a:gd name="T34" fmla="*/ 36 w 84"/>
                <a:gd name="T35" fmla="*/ 47 h 42"/>
                <a:gd name="T36" fmla="*/ 48 w 84"/>
                <a:gd name="T37" fmla="*/ 55 h 42"/>
                <a:gd name="T38" fmla="*/ 60 w 84"/>
                <a:gd name="T39" fmla="*/ 55 h 42"/>
                <a:gd name="T40" fmla="*/ 66 w 84"/>
                <a:gd name="T41" fmla="*/ 55 h 42"/>
                <a:gd name="T42" fmla="*/ 78 w 84"/>
                <a:gd name="T43" fmla="*/ 55 h 42"/>
                <a:gd name="T44" fmla="*/ 84 w 84"/>
                <a:gd name="T45" fmla="*/ 55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9" name="Freeform 4441"/>
            <p:cNvSpPr>
              <a:spLocks/>
            </p:cNvSpPr>
            <p:nvPr/>
          </p:nvSpPr>
          <p:spPr bwMode="auto">
            <a:xfrm>
              <a:off x="4153" y="974"/>
              <a:ext cx="102" cy="27"/>
            </a:xfrm>
            <a:custGeom>
              <a:avLst/>
              <a:gdLst>
                <a:gd name="T0" fmla="*/ 102 w 102"/>
                <a:gd name="T1" fmla="*/ 16 h 24"/>
                <a:gd name="T2" fmla="*/ 36 w 102"/>
                <a:gd name="T3" fmla="*/ 0 h 24"/>
                <a:gd name="T4" fmla="*/ 48 w 102"/>
                <a:gd name="T5" fmla="*/ 8 h 24"/>
                <a:gd name="T6" fmla="*/ 36 w 102"/>
                <a:gd name="T7" fmla="*/ 8 h 24"/>
                <a:gd name="T8" fmla="*/ 42 w 102"/>
                <a:gd name="T9" fmla="*/ 8 h 24"/>
                <a:gd name="T10" fmla="*/ 12 w 102"/>
                <a:gd name="T11" fmla="*/ 8 h 24"/>
                <a:gd name="T12" fmla="*/ 0 w 102"/>
                <a:gd name="T13" fmla="*/ 8 h 24"/>
                <a:gd name="T14" fmla="*/ 0 w 102"/>
                <a:gd name="T15" fmla="*/ 8 h 24"/>
                <a:gd name="T16" fmla="*/ 6 w 102"/>
                <a:gd name="T17" fmla="*/ 16 h 24"/>
                <a:gd name="T18" fmla="*/ 12 w 102"/>
                <a:gd name="T19" fmla="*/ 23 h 24"/>
                <a:gd name="T20" fmla="*/ 48 w 102"/>
                <a:gd name="T21" fmla="*/ 30 h 24"/>
                <a:gd name="T22" fmla="*/ 54 w 102"/>
                <a:gd name="T23" fmla="*/ 30 h 24"/>
                <a:gd name="T24" fmla="*/ 84 w 102"/>
                <a:gd name="T25" fmla="*/ 23 h 24"/>
                <a:gd name="T26" fmla="*/ 96 w 102"/>
                <a:gd name="T27" fmla="*/ 23 h 24"/>
                <a:gd name="T28" fmla="*/ 90 w 102"/>
                <a:gd name="T29" fmla="*/ 23 h 24"/>
                <a:gd name="T30" fmla="*/ 102 w 102"/>
                <a:gd name="T31" fmla="*/ 23 h 24"/>
                <a:gd name="T32" fmla="*/ 102 w 102"/>
                <a:gd name="T33" fmla="*/ 16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0" name="Freeform 4442"/>
            <p:cNvSpPr>
              <a:spLocks/>
            </p:cNvSpPr>
            <p:nvPr/>
          </p:nvSpPr>
          <p:spPr bwMode="auto">
            <a:xfrm>
              <a:off x="3571" y="914"/>
              <a:ext cx="77" cy="20"/>
            </a:xfrm>
            <a:custGeom>
              <a:avLst/>
              <a:gdLst>
                <a:gd name="T0" fmla="*/ 65 w 77"/>
                <a:gd name="T1" fmla="*/ 8 h 18"/>
                <a:gd name="T2" fmla="*/ 47 w 77"/>
                <a:gd name="T3" fmla="*/ 0 h 18"/>
                <a:gd name="T4" fmla="*/ 36 w 77"/>
                <a:gd name="T5" fmla="*/ 8 h 18"/>
                <a:gd name="T6" fmla="*/ 30 w 77"/>
                <a:gd name="T7" fmla="*/ 0 h 18"/>
                <a:gd name="T8" fmla="*/ 0 w 77"/>
                <a:gd name="T9" fmla="*/ 0 h 18"/>
                <a:gd name="T10" fmla="*/ 0 w 77"/>
                <a:gd name="T11" fmla="*/ 8 h 18"/>
                <a:gd name="T12" fmla="*/ 6 w 77"/>
                <a:gd name="T13" fmla="*/ 8 h 18"/>
                <a:gd name="T14" fmla="*/ 24 w 77"/>
                <a:gd name="T15" fmla="*/ 14 h 18"/>
                <a:gd name="T16" fmla="*/ 77 w 77"/>
                <a:gd name="T17" fmla="*/ 22 h 18"/>
                <a:gd name="T18" fmla="*/ 71 w 77"/>
                <a:gd name="T19" fmla="*/ 14 h 18"/>
                <a:gd name="T20" fmla="*/ 65 w 77"/>
                <a:gd name="T21" fmla="*/ 8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1" name="Freeform 4443"/>
            <p:cNvSpPr>
              <a:spLocks/>
            </p:cNvSpPr>
            <p:nvPr/>
          </p:nvSpPr>
          <p:spPr bwMode="auto">
            <a:xfrm>
              <a:off x="3661" y="920"/>
              <a:ext cx="62" cy="27"/>
            </a:xfrm>
            <a:custGeom>
              <a:avLst/>
              <a:gdLst>
                <a:gd name="T0" fmla="*/ 64 w 60"/>
                <a:gd name="T1" fmla="*/ 16 h 24"/>
                <a:gd name="T2" fmla="*/ 32 w 60"/>
                <a:gd name="T3" fmla="*/ 8 h 24"/>
                <a:gd name="T4" fmla="*/ 20 w 60"/>
                <a:gd name="T5" fmla="*/ 16 h 24"/>
                <a:gd name="T6" fmla="*/ 20 w 60"/>
                <a:gd name="T7" fmla="*/ 8 h 24"/>
                <a:gd name="T8" fmla="*/ 6 w 60"/>
                <a:gd name="T9" fmla="*/ 0 h 24"/>
                <a:gd name="T10" fmla="*/ 12 w 60"/>
                <a:gd name="T11" fmla="*/ 8 h 24"/>
                <a:gd name="T12" fmla="*/ 0 w 60"/>
                <a:gd name="T13" fmla="*/ 8 h 24"/>
                <a:gd name="T14" fmla="*/ 0 w 60"/>
                <a:gd name="T15" fmla="*/ 8 h 24"/>
                <a:gd name="T16" fmla="*/ 6 w 60"/>
                <a:gd name="T17" fmla="*/ 16 h 24"/>
                <a:gd name="T18" fmla="*/ 0 w 60"/>
                <a:gd name="T19" fmla="*/ 23 h 24"/>
                <a:gd name="T20" fmla="*/ 6 w 60"/>
                <a:gd name="T21" fmla="*/ 30 h 24"/>
                <a:gd name="T22" fmla="*/ 64 w 60"/>
                <a:gd name="T23" fmla="*/ 23 h 24"/>
                <a:gd name="T24" fmla="*/ 64 w 60"/>
                <a:gd name="T25" fmla="*/ 16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2" name="Freeform 4444"/>
            <p:cNvSpPr>
              <a:spLocks/>
            </p:cNvSpPr>
            <p:nvPr/>
          </p:nvSpPr>
          <p:spPr bwMode="auto">
            <a:xfrm>
              <a:off x="3535" y="900"/>
              <a:ext cx="67" cy="14"/>
            </a:xfrm>
            <a:custGeom>
              <a:avLst/>
              <a:gdLst>
                <a:gd name="T0" fmla="*/ 68 w 66"/>
                <a:gd name="T1" fmla="*/ 8 h 12"/>
                <a:gd name="T2" fmla="*/ 38 w 66"/>
                <a:gd name="T3" fmla="*/ 0 h 12"/>
                <a:gd name="T4" fmla="*/ 6 w 66"/>
                <a:gd name="T5" fmla="*/ 0 h 12"/>
                <a:gd name="T6" fmla="*/ 12 w 66"/>
                <a:gd name="T7" fmla="*/ 0 h 12"/>
                <a:gd name="T8" fmla="*/ 12 w 66"/>
                <a:gd name="T9" fmla="*/ 8 h 12"/>
                <a:gd name="T10" fmla="*/ 0 w 66"/>
                <a:gd name="T11" fmla="*/ 8 h 12"/>
                <a:gd name="T12" fmla="*/ 18 w 66"/>
                <a:gd name="T13" fmla="*/ 8 h 12"/>
                <a:gd name="T14" fmla="*/ 12 w 66"/>
                <a:gd name="T15" fmla="*/ 16 h 12"/>
                <a:gd name="T16" fmla="*/ 62 w 66"/>
                <a:gd name="T17" fmla="*/ 8 h 12"/>
                <a:gd name="T18" fmla="*/ 56 w 66"/>
                <a:gd name="T19" fmla="*/ 8 h 12"/>
                <a:gd name="T20" fmla="*/ 68 w 66"/>
                <a:gd name="T21" fmla="*/ 8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3" name="Freeform 4445"/>
            <p:cNvSpPr>
              <a:spLocks/>
            </p:cNvSpPr>
            <p:nvPr/>
          </p:nvSpPr>
          <p:spPr bwMode="auto">
            <a:xfrm>
              <a:off x="4268" y="988"/>
              <a:ext cx="67" cy="13"/>
            </a:xfrm>
            <a:custGeom>
              <a:avLst/>
              <a:gdLst>
                <a:gd name="T0" fmla="*/ 68 w 66"/>
                <a:gd name="T1" fmla="*/ 8 h 12"/>
                <a:gd name="T2" fmla="*/ 12 w 66"/>
                <a:gd name="T3" fmla="*/ 0 h 12"/>
                <a:gd name="T4" fmla="*/ 0 w 66"/>
                <a:gd name="T5" fmla="*/ 0 h 12"/>
                <a:gd name="T6" fmla="*/ 6 w 66"/>
                <a:gd name="T7" fmla="*/ 8 h 12"/>
                <a:gd name="T8" fmla="*/ 62 w 66"/>
                <a:gd name="T9" fmla="*/ 14 h 12"/>
                <a:gd name="T10" fmla="*/ 68 w 66"/>
                <a:gd name="T11" fmla="*/ 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4" name="Freeform 4446"/>
            <p:cNvSpPr>
              <a:spLocks/>
            </p:cNvSpPr>
            <p:nvPr/>
          </p:nvSpPr>
          <p:spPr bwMode="auto">
            <a:xfrm>
              <a:off x="2825" y="1392"/>
              <a:ext cx="37" cy="14"/>
            </a:xfrm>
            <a:custGeom>
              <a:avLst/>
              <a:gdLst>
                <a:gd name="T0" fmla="*/ 12 w 36"/>
                <a:gd name="T1" fmla="*/ 0 h 12"/>
                <a:gd name="T2" fmla="*/ 12 w 36"/>
                <a:gd name="T3" fmla="*/ 0 h 12"/>
                <a:gd name="T4" fmla="*/ 0 w 36"/>
                <a:gd name="T5" fmla="*/ 0 h 12"/>
                <a:gd name="T6" fmla="*/ 0 w 36"/>
                <a:gd name="T7" fmla="*/ 0 h 12"/>
                <a:gd name="T8" fmla="*/ 6 w 36"/>
                <a:gd name="T9" fmla="*/ 8 h 12"/>
                <a:gd name="T10" fmla="*/ 6 w 36"/>
                <a:gd name="T11" fmla="*/ 8 h 12"/>
                <a:gd name="T12" fmla="*/ 6 w 36"/>
                <a:gd name="T13" fmla="*/ 8 h 12"/>
                <a:gd name="T14" fmla="*/ 0 w 36"/>
                <a:gd name="T15" fmla="*/ 8 h 12"/>
                <a:gd name="T16" fmla="*/ 12 w 36"/>
                <a:gd name="T17" fmla="*/ 8 h 12"/>
                <a:gd name="T18" fmla="*/ 38 w 36"/>
                <a:gd name="T19" fmla="*/ 16 h 12"/>
                <a:gd name="T20" fmla="*/ 38 w 36"/>
                <a:gd name="T21" fmla="*/ 0 h 12"/>
                <a:gd name="T22" fmla="*/ 26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5" name="Freeform 4447"/>
            <p:cNvSpPr>
              <a:spLocks/>
            </p:cNvSpPr>
            <p:nvPr/>
          </p:nvSpPr>
          <p:spPr bwMode="auto">
            <a:xfrm>
              <a:off x="4238" y="1015"/>
              <a:ext cx="54" cy="13"/>
            </a:xfrm>
            <a:custGeom>
              <a:avLst/>
              <a:gdLst>
                <a:gd name="T0" fmla="*/ 55 w 53"/>
                <a:gd name="T1" fmla="*/ 14 h 12"/>
                <a:gd name="T2" fmla="*/ 0 w 53"/>
                <a:gd name="T3" fmla="*/ 8 h 12"/>
                <a:gd name="T4" fmla="*/ 18 w 53"/>
                <a:gd name="T5" fmla="*/ 0 h 12"/>
                <a:gd name="T6" fmla="*/ 49 w 53"/>
                <a:gd name="T7" fmla="*/ 14 h 12"/>
                <a:gd name="T8" fmla="*/ 55 w 53"/>
                <a:gd name="T9" fmla="*/ 1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6" name="Freeform 4448"/>
            <p:cNvSpPr>
              <a:spLocks/>
            </p:cNvSpPr>
            <p:nvPr/>
          </p:nvSpPr>
          <p:spPr bwMode="auto">
            <a:xfrm>
              <a:off x="3146" y="1096"/>
              <a:ext cx="30" cy="14"/>
            </a:xfrm>
            <a:custGeom>
              <a:avLst/>
              <a:gdLst>
                <a:gd name="T0" fmla="*/ 30 w 30"/>
                <a:gd name="T1" fmla="*/ 8 h 12"/>
                <a:gd name="T2" fmla="*/ 12 w 30"/>
                <a:gd name="T3" fmla="*/ 16 h 12"/>
                <a:gd name="T4" fmla="*/ 0 w 30"/>
                <a:gd name="T5" fmla="*/ 8 h 12"/>
                <a:gd name="T6" fmla="*/ 12 w 30"/>
                <a:gd name="T7" fmla="*/ 0 h 12"/>
                <a:gd name="T8" fmla="*/ 30 w 30"/>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7" name="Freeform 4449"/>
            <p:cNvSpPr>
              <a:spLocks/>
            </p:cNvSpPr>
            <p:nvPr/>
          </p:nvSpPr>
          <p:spPr bwMode="auto">
            <a:xfrm>
              <a:off x="3042" y="900"/>
              <a:ext cx="50" cy="14"/>
            </a:xfrm>
            <a:custGeom>
              <a:avLst/>
              <a:gdLst>
                <a:gd name="T0" fmla="*/ 52 w 48"/>
                <a:gd name="T1" fmla="*/ 8 h 12"/>
                <a:gd name="T2" fmla="*/ 20 w 48"/>
                <a:gd name="T3" fmla="*/ 8 h 12"/>
                <a:gd name="T4" fmla="*/ 6 w 48"/>
                <a:gd name="T5" fmla="*/ 16 h 12"/>
                <a:gd name="T6" fmla="*/ 0 w 48"/>
                <a:gd name="T7" fmla="*/ 16 h 12"/>
                <a:gd name="T8" fmla="*/ 6 w 48"/>
                <a:gd name="T9" fmla="*/ 8 h 12"/>
                <a:gd name="T10" fmla="*/ 26 w 48"/>
                <a:gd name="T11" fmla="*/ 8 h 12"/>
                <a:gd name="T12" fmla="*/ 46 w 48"/>
                <a:gd name="T13" fmla="*/ 0 h 12"/>
                <a:gd name="T14" fmla="*/ 52 w 48"/>
                <a:gd name="T15" fmla="*/ 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8" name="Freeform 4450"/>
            <p:cNvSpPr>
              <a:spLocks/>
            </p:cNvSpPr>
            <p:nvPr/>
          </p:nvSpPr>
          <p:spPr bwMode="auto">
            <a:xfrm>
              <a:off x="4880" y="1594"/>
              <a:ext cx="19" cy="27"/>
            </a:xfrm>
            <a:custGeom>
              <a:avLst/>
              <a:gdLst>
                <a:gd name="T0" fmla="*/ 20 w 18"/>
                <a:gd name="T1" fmla="*/ 0 h 24"/>
                <a:gd name="T2" fmla="*/ 6 w 18"/>
                <a:gd name="T3" fmla="*/ 8 h 24"/>
                <a:gd name="T4" fmla="*/ 0 w 18"/>
                <a:gd name="T5" fmla="*/ 30 h 24"/>
                <a:gd name="T6" fmla="*/ 14 w 18"/>
                <a:gd name="T7" fmla="*/ 16 h 24"/>
                <a:gd name="T8" fmla="*/ 20 w 18"/>
                <a:gd name="T9" fmla="*/ 8 h 24"/>
                <a:gd name="T10" fmla="*/ 20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9" name="Freeform 4451"/>
            <p:cNvSpPr>
              <a:spLocks/>
            </p:cNvSpPr>
            <p:nvPr/>
          </p:nvSpPr>
          <p:spPr bwMode="auto">
            <a:xfrm>
              <a:off x="4782" y="1062"/>
              <a:ext cx="19" cy="14"/>
            </a:xfrm>
            <a:custGeom>
              <a:avLst/>
              <a:gdLst>
                <a:gd name="T0" fmla="*/ 6 w 18"/>
                <a:gd name="T1" fmla="*/ 0 h 12"/>
                <a:gd name="T2" fmla="*/ 0 w 18"/>
                <a:gd name="T3" fmla="*/ 8 h 12"/>
                <a:gd name="T4" fmla="*/ 14 w 18"/>
                <a:gd name="T5" fmla="*/ 16 h 12"/>
                <a:gd name="T6" fmla="*/ 20 w 18"/>
                <a:gd name="T7" fmla="*/ 8 h 12"/>
                <a:gd name="T8" fmla="*/ 6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0" name="Freeform 4452"/>
            <p:cNvSpPr>
              <a:spLocks/>
            </p:cNvSpPr>
            <p:nvPr/>
          </p:nvSpPr>
          <p:spPr bwMode="auto">
            <a:xfrm>
              <a:off x="3274" y="1082"/>
              <a:ext cx="30" cy="7"/>
            </a:xfrm>
            <a:custGeom>
              <a:avLst/>
              <a:gdLst>
                <a:gd name="T0" fmla="*/ 31 w 29"/>
                <a:gd name="T1" fmla="*/ 8 h 6"/>
                <a:gd name="T2" fmla="*/ 0 w 29"/>
                <a:gd name="T3" fmla="*/ 0 h 6"/>
                <a:gd name="T4" fmla="*/ 0 w 29"/>
                <a:gd name="T5" fmla="*/ 0 h 6"/>
                <a:gd name="T6" fmla="*/ 19 w 29"/>
                <a:gd name="T7" fmla="*/ 8 h 6"/>
                <a:gd name="T8" fmla="*/ 31 w 29"/>
                <a:gd name="T9" fmla="*/ 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1" name="Freeform 4453"/>
            <p:cNvSpPr>
              <a:spLocks/>
            </p:cNvSpPr>
            <p:nvPr/>
          </p:nvSpPr>
          <p:spPr bwMode="auto">
            <a:xfrm>
              <a:off x="2843" y="1318"/>
              <a:ext cx="19" cy="7"/>
            </a:xfrm>
            <a:custGeom>
              <a:avLst/>
              <a:gdLst>
                <a:gd name="T0" fmla="*/ 20 w 18"/>
                <a:gd name="T1" fmla="*/ 0 h 6"/>
                <a:gd name="T2" fmla="*/ 0 w 18"/>
                <a:gd name="T3" fmla="*/ 8 h 6"/>
                <a:gd name="T4" fmla="*/ 0 w 18"/>
                <a:gd name="T5" fmla="*/ 0 h 6"/>
                <a:gd name="T6" fmla="*/ 20 w 18"/>
                <a:gd name="T7" fmla="*/ 0 h 6"/>
                <a:gd name="T8" fmla="*/ 20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2" name="Freeform 4454"/>
            <p:cNvSpPr>
              <a:spLocks/>
            </p:cNvSpPr>
            <p:nvPr/>
          </p:nvSpPr>
          <p:spPr bwMode="auto">
            <a:xfrm>
              <a:off x="4880" y="1298"/>
              <a:ext cx="13" cy="13"/>
            </a:xfrm>
            <a:custGeom>
              <a:avLst/>
              <a:gdLst>
                <a:gd name="T0" fmla="*/ 14 w 12"/>
                <a:gd name="T1" fmla="*/ 8 h 12"/>
                <a:gd name="T2" fmla="*/ 8 w 12"/>
                <a:gd name="T3" fmla="*/ 14 h 12"/>
                <a:gd name="T4" fmla="*/ 0 w 12"/>
                <a:gd name="T5" fmla="*/ 8 h 12"/>
                <a:gd name="T6" fmla="*/ 8 w 12"/>
                <a:gd name="T7" fmla="*/ 0 h 12"/>
                <a:gd name="T8" fmla="*/ 14 w 12"/>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3" name="Freeform 4455"/>
            <p:cNvSpPr>
              <a:spLocks/>
            </p:cNvSpPr>
            <p:nvPr/>
          </p:nvSpPr>
          <p:spPr bwMode="auto">
            <a:xfrm>
              <a:off x="4680" y="1089"/>
              <a:ext cx="23" cy="7"/>
            </a:xfrm>
            <a:custGeom>
              <a:avLst/>
              <a:gdLst>
                <a:gd name="T0" fmla="*/ 22 w 24"/>
                <a:gd name="T1" fmla="*/ 0 h 6"/>
                <a:gd name="T2" fmla="*/ 16 w 24"/>
                <a:gd name="T3" fmla="*/ 8 h 6"/>
                <a:gd name="T4" fmla="*/ 0 w 24"/>
                <a:gd name="T5" fmla="*/ 0 h 6"/>
                <a:gd name="T6" fmla="*/ 16 w 24"/>
                <a:gd name="T7" fmla="*/ 0 h 6"/>
                <a:gd name="T8" fmla="*/ 22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4" name="Freeform 4456"/>
            <p:cNvSpPr>
              <a:spLocks/>
            </p:cNvSpPr>
            <p:nvPr/>
          </p:nvSpPr>
          <p:spPr bwMode="auto">
            <a:xfrm>
              <a:off x="3383" y="1022"/>
              <a:ext cx="23" cy="6"/>
            </a:xfrm>
            <a:custGeom>
              <a:avLst/>
              <a:gdLst>
                <a:gd name="T0" fmla="*/ 22 w 24"/>
                <a:gd name="T1" fmla="*/ 6 h 6"/>
                <a:gd name="T2" fmla="*/ 0 w 24"/>
                <a:gd name="T3" fmla="*/ 6 h 6"/>
                <a:gd name="T4" fmla="*/ 6 w 24"/>
                <a:gd name="T5" fmla="*/ 0 h 6"/>
                <a:gd name="T6" fmla="*/ 16 w 24"/>
                <a:gd name="T7" fmla="*/ 6 h 6"/>
                <a:gd name="T8" fmla="*/ 22 w 24"/>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5" name="Freeform 4457"/>
            <p:cNvSpPr>
              <a:spLocks/>
            </p:cNvSpPr>
            <p:nvPr/>
          </p:nvSpPr>
          <p:spPr bwMode="auto">
            <a:xfrm>
              <a:off x="3176" y="900"/>
              <a:ext cx="31" cy="7"/>
            </a:xfrm>
            <a:custGeom>
              <a:avLst/>
              <a:gdLst>
                <a:gd name="T0" fmla="*/ 32 w 30"/>
                <a:gd name="T1" fmla="*/ 0 h 6"/>
                <a:gd name="T2" fmla="*/ 0 w 30"/>
                <a:gd name="T3" fmla="*/ 8 h 6"/>
                <a:gd name="T4" fmla="*/ 20 w 30"/>
                <a:gd name="T5" fmla="*/ 8 h 6"/>
                <a:gd name="T6" fmla="*/ 32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6" name="Freeform 4458"/>
            <p:cNvSpPr>
              <a:spLocks/>
            </p:cNvSpPr>
            <p:nvPr/>
          </p:nvSpPr>
          <p:spPr bwMode="auto">
            <a:xfrm>
              <a:off x="3207" y="900"/>
              <a:ext cx="31" cy="1"/>
            </a:xfrm>
            <a:custGeom>
              <a:avLst/>
              <a:gdLst>
                <a:gd name="T0" fmla="*/ 32 w 30"/>
                <a:gd name="T1" fmla="*/ 0 h 1"/>
                <a:gd name="T2" fmla="*/ 0 w 30"/>
                <a:gd name="T3" fmla="*/ 0 h 1"/>
                <a:gd name="T4" fmla="*/ 32 w 30"/>
                <a:gd name="T5" fmla="*/ 0 h 1"/>
                <a:gd name="T6" fmla="*/ 32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7" name="Freeform 4459"/>
            <p:cNvSpPr>
              <a:spLocks/>
            </p:cNvSpPr>
            <p:nvPr/>
          </p:nvSpPr>
          <p:spPr bwMode="auto">
            <a:xfrm>
              <a:off x="3875" y="1008"/>
              <a:ext cx="23" cy="1"/>
            </a:xfrm>
            <a:custGeom>
              <a:avLst/>
              <a:gdLst>
                <a:gd name="T0" fmla="*/ 22 w 24"/>
                <a:gd name="T1" fmla="*/ 0 h 1"/>
                <a:gd name="T2" fmla="*/ 0 w 24"/>
                <a:gd name="T3" fmla="*/ 0 h 1"/>
                <a:gd name="T4" fmla="*/ 22 w 24"/>
                <a:gd name="T5" fmla="*/ 0 h 1"/>
                <a:gd name="T6" fmla="*/ 22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8" name="Freeform 4460"/>
            <p:cNvSpPr>
              <a:spLocks/>
            </p:cNvSpPr>
            <p:nvPr/>
          </p:nvSpPr>
          <p:spPr bwMode="auto">
            <a:xfrm>
              <a:off x="4922" y="1480"/>
              <a:ext cx="12" cy="13"/>
            </a:xfrm>
            <a:custGeom>
              <a:avLst/>
              <a:gdLst>
                <a:gd name="T0" fmla="*/ 12 w 12"/>
                <a:gd name="T1" fmla="*/ 0 h 12"/>
                <a:gd name="T2" fmla="*/ 6 w 12"/>
                <a:gd name="T3" fmla="*/ 14 h 12"/>
                <a:gd name="T4" fmla="*/ 0 w 12"/>
                <a:gd name="T5" fmla="*/ 0 h 12"/>
                <a:gd name="T6" fmla="*/ 12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9" name="Freeform 4461"/>
            <p:cNvSpPr>
              <a:spLocks/>
            </p:cNvSpPr>
            <p:nvPr/>
          </p:nvSpPr>
          <p:spPr bwMode="auto">
            <a:xfrm>
              <a:off x="4868" y="1614"/>
              <a:ext cx="7" cy="20"/>
            </a:xfrm>
            <a:custGeom>
              <a:avLst/>
              <a:gdLst>
                <a:gd name="T0" fmla="*/ 8 w 6"/>
                <a:gd name="T1" fmla="*/ 0 h 18"/>
                <a:gd name="T2" fmla="*/ 0 w 6"/>
                <a:gd name="T3" fmla="*/ 22 h 18"/>
                <a:gd name="T4" fmla="*/ 0 w 6"/>
                <a:gd name="T5" fmla="*/ 8 h 18"/>
                <a:gd name="T6" fmla="*/ 8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0" name="Freeform 4462"/>
            <p:cNvSpPr>
              <a:spLocks/>
            </p:cNvSpPr>
            <p:nvPr/>
          </p:nvSpPr>
          <p:spPr bwMode="auto">
            <a:xfrm>
              <a:off x="4226" y="1008"/>
              <a:ext cx="12" cy="7"/>
            </a:xfrm>
            <a:custGeom>
              <a:avLst/>
              <a:gdLst>
                <a:gd name="T0" fmla="*/ 12 w 12"/>
                <a:gd name="T1" fmla="*/ 0 h 6"/>
                <a:gd name="T2" fmla="*/ 0 w 12"/>
                <a:gd name="T3" fmla="*/ 8 h 6"/>
                <a:gd name="T4" fmla="*/ 12 w 12"/>
                <a:gd name="T5" fmla="*/ 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1" name="Freeform 4463"/>
            <p:cNvSpPr>
              <a:spLocks/>
            </p:cNvSpPr>
            <p:nvPr/>
          </p:nvSpPr>
          <p:spPr bwMode="auto">
            <a:xfrm>
              <a:off x="3024" y="906"/>
              <a:ext cx="38" cy="2"/>
            </a:xfrm>
            <a:custGeom>
              <a:avLst/>
              <a:gdLst>
                <a:gd name="T0" fmla="*/ 40 w 36"/>
                <a:gd name="T1" fmla="*/ 0 h 2"/>
                <a:gd name="T2" fmla="*/ 0 w 36"/>
                <a:gd name="T3" fmla="*/ 0 h 2"/>
                <a:gd name="T4" fmla="*/ 14 w 36"/>
                <a:gd name="T5" fmla="*/ 0 h 2"/>
                <a:gd name="T6" fmla="*/ 40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2" name="Freeform 4464"/>
            <p:cNvSpPr>
              <a:spLocks/>
            </p:cNvSpPr>
            <p:nvPr/>
          </p:nvSpPr>
          <p:spPr bwMode="auto">
            <a:xfrm>
              <a:off x="3485" y="1042"/>
              <a:ext cx="12" cy="6"/>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3" name="Freeform 4465"/>
            <p:cNvSpPr>
              <a:spLocks/>
            </p:cNvSpPr>
            <p:nvPr/>
          </p:nvSpPr>
          <p:spPr bwMode="auto">
            <a:xfrm>
              <a:off x="3160" y="906"/>
              <a:ext cx="16" cy="7"/>
            </a:xfrm>
            <a:custGeom>
              <a:avLst/>
              <a:gdLst>
                <a:gd name="T0" fmla="*/ 14 w 18"/>
                <a:gd name="T1" fmla="*/ 0 h 6"/>
                <a:gd name="T2" fmla="*/ 0 w 18"/>
                <a:gd name="T3" fmla="*/ 0 h 6"/>
                <a:gd name="T4" fmla="*/ 4 w 18"/>
                <a:gd name="T5" fmla="*/ 8 h 6"/>
                <a:gd name="T6" fmla="*/ 14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4" name="Freeform 4466"/>
            <p:cNvSpPr>
              <a:spLocks/>
            </p:cNvSpPr>
            <p:nvPr/>
          </p:nvSpPr>
          <p:spPr bwMode="auto">
            <a:xfrm>
              <a:off x="4988" y="1378"/>
              <a:ext cx="25" cy="21"/>
            </a:xfrm>
            <a:custGeom>
              <a:avLst/>
              <a:gdLst>
                <a:gd name="T0" fmla="*/ 26 w 24"/>
                <a:gd name="T1" fmla="*/ 25 h 18"/>
                <a:gd name="T2" fmla="*/ 0 w 24"/>
                <a:gd name="T3" fmla="*/ 0 h 18"/>
                <a:gd name="T4" fmla="*/ 20 w 24"/>
                <a:gd name="T5" fmla="*/ 16 h 18"/>
                <a:gd name="T6" fmla="*/ 26 w 24"/>
                <a:gd name="T7" fmla="*/ 2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5" name="Freeform 4467"/>
            <p:cNvSpPr>
              <a:spLocks/>
            </p:cNvSpPr>
            <p:nvPr/>
          </p:nvSpPr>
          <p:spPr bwMode="auto">
            <a:xfrm>
              <a:off x="4134" y="981"/>
              <a:ext cx="12" cy="7"/>
            </a:xfrm>
            <a:custGeom>
              <a:avLst/>
              <a:gdLst>
                <a:gd name="T0" fmla="*/ 12 w 12"/>
                <a:gd name="T1" fmla="*/ 8 h 6"/>
                <a:gd name="T2" fmla="*/ 0 w 12"/>
                <a:gd name="T3" fmla="*/ 0 h 6"/>
                <a:gd name="T4" fmla="*/ 12 w 12"/>
                <a:gd name="T5" fmla="*/ 8 h 6"/>
                <a:gd name="T6" fmla="*/ 12 w 12"/>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6" name="Freeform 4468"/>
            <p:cNvSpPr>
              <a:spLocks/>
            </p:cNvSpPr>
            <p:nvPr/>
          </p:nvSpPr>
          <p:spPr bwMode="auto">
            <a:xfrm>
              <a:off x="2843" y="1304"/>
              <a:ext cx="13" cy="7"/>
            </a:xfrm>
            <a:custGeom>
              <a:avLst/>
              <a:gdLst>
                <a:gd name="T0" fmla="*/ 14 w 12"/>
                <a:gd name="T1" fmla="*/ 8 h 6"/>
                <a:gd name="T2" fmla="*/ 0 w 12"/>
                <a:gd name="T3" fmla="*/ 0 h 6"/>
                <a:gd name="T4" fmla="*/ 8 w 12"/>
                <a:gd name="T5" fmla="*/ 0 h 6"/>
                <a:gd name="T6" fmla="*/ 14 w 12"/>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7" name="Freeform 4469"/>
            <p:cNvSpPr>
              <a:spLocks/>
            </p:cNvSpPr>
            <p:nvPr/>
          </p:nvSpPr>
          <p:spPr bwMode="auto">
            <a:xfrm>
              <a:off x="2722" y="1627"/>
              <a:ext cx="6" cy="2"/>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ACECF7"/>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8" name="Freeform 4470"/>
            <p:cNvSpPr>
              <a:spLocks/>
            </p:cNvSpPr>
            <p:nvPr/>
          </p:nvSpPr>
          <p:spPr bwMode="auto">
            <a:xfrm>
              <a:off x="2782" y="1507"/>
              <a:ext cx="93" cy="34"/>
            </a:xfrm>
            <a:custGeom>
              <a:avLst/>
              <a:gdLst>
                <a:gd name="T0" fmla="*/ 38 w 90"/>
                <a:gd name="T1" fmla="*/ 0 h 30"/>
                <a:gd name="T2" fmla="*/ 38 w 90"/>
                <a:gd name="T3" fmla="*/ 0 h 30"/>
                <a:gd name="T4" fmla="*/ 32 w 90"/>
                <a:gd name="T5" fmla="*/ 8 h 30"/>
                <a:gd name="T6" fmla="*/ 26 w 90"/>
                <a:gd name="T7" fmla="*/ 8 h 30"/>
                <a:gd name="T8" fmla="*/ 26 w 90"/>
                <a:gd name="T9" fmla="*/ 8 h 30"/>
                <a:gd name="T10" fmla="*/ 20 w 90"/>
                <a:gd name="T11" fmla="*/ 16 h 30"/>
                <a:gd name="T12" fmla="*/ 12 w 90"/>
                <a:gd name="T13" fmla="*/ 23 h 30"/>
                <a:gd name="T14" fmla="*/ 6 w 90"/>
                <a:gd name="T15" fmla="*/ 23 h 30"/>
                <a:gd name="T16" fmla="*/ 0 w 90"/>
                <a:gd name="T17" fmla="*/ 16 h 30"/>
                <a:gd name="T18" fmla="*/ 12 w 90"/>
                <a:gd name="T19" fmla="*/ 39 h 30"/>
                <a:gd name="T20" fmla="*/ 20 w 90"/>
                <a:gd name="T21" fmla="*/ 39 h 30"/>
                <a:gd name="T22" fmla="*/ 38 w 90"/>
                <a:gd name="T23" fmla="*/ 39 h 30"/>
                <a:gd name="T24" fmla="*/ 64 w 90"/>
                <a:gd name="T25" fmla="*/ 23 h 30"/>
                <a:gd name="T26" fmla="*/ 96 w 90"/>
                <a:gd name="T27" fmla="*/ 31 h 30"/>
                <a:gd name="T28" fmla="*/ 96 w 90"/>
                <a:gd name="T29" fmla="*/ 8 h 30"/>
                <a:gd name="T30" fmla="*/ 70 w 90"/>
                <a:gd name="T31" fmla="*/ 0 h 30"/>
                <a:gd name="T32" fmla="*/ 58 w 90"/>
                <a:gd name="T33" fmla="*/ 8 h 30"/>
                <a:gd name="T34" fmla="*/ 58 w 90"/>
                <a:gd name="T35" fmla="*/ 0 h 30"/>
                <a:gd name="T36" fmla="*/ 38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9" name="Freeform 4471"/>
            <p:cNvSpPr>
              <a:spLocks/>
            </p:cNvSpPr>
            <p:nvPr/>
          </p:nvSpPr>
          <p:spPr bwMode="auto">
            <a:xfrm>
              <a:off x="2741" y="1568"/>
              <a:ext cx="48" cy="26"/>
            </a:xfrm>
            <a:custGeom>
              <a:avLst/>
              <a:gdLst>
                <a:gd name="T0" fmla="*/ 6 w 48"/>
                <a:gd name="T1" fmla="*/ 29 h 23"/>
                <a:gd name="T2" fmla="*/ 12 w 48"/>
                <a:gd name="T3" fmla="*/ 29 h 23"/>
                <a:gd name="T4" fmla="*/ 18 w 48"/>
                <a:gd name="T5" fmla="*/ 29 h 23"/>
                <a:gd name="T6" fmla="*/ 18 w 48"/>
                <a:gd name="T7" fmla="*/ 29 h 23"/>
                <a:gd name="T8" fmla="*/ 24 w 48"/>
                <a:gd name="T9" fmla="*/ 29 h 23"/>
                <a:gd name="T10" fmla="*/ 24 w 48"/>
                <a:gd name="T11" fmla="*/ 29 h 23"/>
                <a:gd name="T12" fmla="*/ 30 w 48"/>
                <a:gd name="T13" fmla="*/ 29 h 23"/>
                <a:gd name="T14" fmla="*/ 30 w 48"/>
                <a:gd name="T15" fmla="*/ 29 h 23"/>
                <a:gd name="T16" fmla="*/ 30 w 48"/>
                <a:gd name="T17" fmla="*/ 21 h 23"/>
                <a:gd name="T18" fmla="*/ 30 w 48"/>
                <a:gd name="T19" fmla="*/ 21 h 23"/>
                <a:gd name="T20" fmla="*/ 36 w 48"/>
                <a:gd name="T21" fmla="*/ 21 h 23"/>
                <a:gd name="T22" fmla="*/ 30 w 48"/>
                <a:gd name="T23" fmla="*/ 16 h 23"/>
                <a:gd name="T24" fmla="*/ 30 w 48"/>
                <a:gd name="T25" fmla="*/ 16 h 23"/>
                <a:gd name="T26" fmla="*/ 30 w 48"/>
                <a:gd name="T27" fmla="*/ 16 h 23"/>
                <a:gd name="T28" fmla="*/ 36 w 48"/>
                <a:gd name="T29" fmla="*/ 8 h 23"/>
                <a:gd name="T30" fmla="*/ 36 w 48"/>
                <a:gd name="T31" fmla="*/ 8 h 23"/>
                <a:gd name="T32" fmla="*/ 42 w 48"/>
                <a:gd name="T33" fmla="*/ 8 h 23"/>
                <a:gd name="T34" fmla="*/ 42 w 48"/>
                <a:gd name="T35" fmla="*/ 8 h 23"/>
                <a:gd name="T36" fmla="*/ 42 w 48"/>
                <a:gd name="T37" fmla="*/ 8 h 23"/>
                <a:gd name="T38" fmla="*/ 48 w 48"/>
                <a:gd name="T39" fmla="*/ 0 h 23"/>
                <a:gd name="T40" fmla="*/ 42 w 48"/>
                <a:gd name="T41" fmla="*/ 0 h 23"/>
                <a:gd name="T42" fmla="*/ 36 w 48"/>
                <a:gd name="T43" fmla="*/ 0 h 23"/>
                <a:gd name="T44" fmla="*/ 6 w 48"/>
                <a:gd name="T45" fmla="*/ 8 h 23"/>
                <a:gd name="T46" fmla="*/ 0 w 48"/>
                <a:gd name="T47" fmla="*/ 8 h 23"/>
                <a:gd name="T48" fmla="*/ 0 w 48"/>
                <a:gd name="T49" fmla="*/ 16 h 23"/>
                <a:gd name="T50" fmla="*/ 0 w 48"/>
                <a:gd name="T51" fmla="*/ 29 h 23"/>
                <a:gd name="T52" fmla="*/ 6 w 48"/>
                <a:gd name="T53" fmla="*/ 29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0" name="Freeform 4472"/>
            <p:cNvSpPr>
              <a:spLocks/>
            </p:cNvSpPr>
            <p:nvPr/>
          </p:nvSpPr>
          <p:spPr bwMode="auto">
            <a:xfrm>
              <a:off x="2685" y="1102"/>
              <a:ext cx="165" cy="276"/>
            </a:xfrm>
            <a:custGeom>
              <a:avLst/>
              <a:gdLst>
                <a:gd name="T0" fmla="*/ 118 w 162"/>
                <a:gd name="T1" fmla="*/ 121 h 245"/>
                <a:gd name="T2" fmla="*/ 100 w 162"/>
                <a:gd name="T3" fmla="*/ 136 h 245"/>
                <a:gd name="T4" fmla="*/ 88 w 162"/>
                <a:gd name="T5" fmla="*/ 151 h 245"/>
                <a:gd name="T6" fmla="*/ 80 w 162"/>
                <a:gd name="T7" fmla="*/ 167 h 245"/>
                <a:gd name="T8" fmla="*/ 106 w 162"/>
                <a:gd name="T9" fmla="*/ 197 h 245"/>
                <a:gd name="T10" fmla="*/ 100 w 162"/>
                <a:gd name="T11" fmla="*/ 220 h 245"/>
                <a:gd name="T12" fmla="*/ 94 w 162"/>
                <a:gd name="T13" fmla="*/ 212 h 245"/>
                <a:gd name="T14" fmla="*/ 106 w 162"/>
                <a:gd name="T15" fmla="*/ 220 h 245"/>
                <a:gd name="T16" fmla="*/ 94 w 162"/>
                <a:gd name="T17" fmla="*/ 228 h 245"/>
                <a:gd name="T18" fmla="*/ 80 w 162"/>
                <a:gd name="T19" fmla="*/ 234 h 245"/>
                <a:gd name="T20" fmla="*/ 80 w 162"/>
                <a:gd name="T21" fmla="*/ 242 h 245"/>
                <a:gd name="T22" fmla="*/ 88 w 162"/>
                <a:gd name="T23" fmla="*/ 258 h 245"/>
                <a:gd name="T24" fmla="*/ 80 w 162"/>
                <a:gd name="T25" fmla="*/ 273 h 245"/>
                <a:gd name="T26" fmla="*/ 50 w 162"/>
                <a:gd name="T27" fmla="*/ 303 h 245"/>
                <a:gd name="T28" fmla="*/ 32 w 162"/>
                <a:gd name="T29" fmla="*/ 311 h 245"/>
                <a:gd name="T30" fmla="*/ 24 w 162"/>
                <a:gd name="T31" fmla="*/ 281 h 245"/>
                <a:gd name="T32" fmla="*/ 12 w 162"/>
                <a:gd name="T33" fmla="*/ 250 h 245"/>
                <a:gd name="T34" fmla="*/ 6 w 162"/>
                <a:gd name="T35" fmla="*/ 242 h 245"/>
                <a:gd name="T36" fmla="*/ 6 w 162"/>
                <a:gd name="T37" fmla="*/ 228 h 245"/>
                <a:gd name="T38" fmla="*/ 12 w 162"/>
                <a:gd name="T39" fmla="*/ 189 h 245"/>
                <a:gd name="T40" fmla="*/ 18 w 162"/>
                <a:gd name="T41" fmla="*/ 173 h 245"/>
                <a:gd name="T42" fmla="*/ 6 w 162"/>
                <a:gd name="T43" fmla="*/ 143 h 245"/>
                <a:gd name="T44" fmla="*/ 18 w 162"/>
                <a:gd name="T45" fmla="*/ 113 h 245"/>
                <a:gd name="T46" fmla="*/ 24 w 162"/>
                <a:gd name="T47" fmla="*/ 98 h 245"/>
                <a:gd name="T48" fmla="*/ 38 w 162"/>
                <a:gd name="T49" fmla="*/ 69 h 245"/>
                <a:gd name="T50" fmla="*/ 56 w 162"/>
                <a:gd name="T51" fmla="*/ 53 h 245"/>
                <a:gd name="T52" fmla="*/ 80 w 162"/>
                <a:gd name="T53" fmla="*/ 23 h 245"/>
                <a:gd name="T54" fmla="*/ 106 w 162"/>
                <a:gd name="T55" fmla="*/ 16 h 245"/>
                <a:gd name="T56" fmla="*/ 106 w 162"/>
                <a:gd name="T57" fmla="*/ 0 h 245"/>
                <a:gd name="T58" fmla="*/ 162 w 162"/>
                <a:gd name="T59" fmla="*/ 53 h 245"/>
                <a:gd name="T60" fmla="*/ 150 w 162"/>
                <a:gd name="T61" fmla="*/ 77 h 245"/>
                <a:gd name="T62" fmla="*/ 144 w 162"/>
                <a:gd name="T63" fmla="*/ 77 h 245"/>
                <a:gd name="T64" fmla="*/ 130 w 162"/>
                <a:gd name="T65" fmla="*/ 83 h 245"/>
                <a:gd name="T66" fmla="*/ 130 w 162"/>
                <a:gd name="T67" fmla="*/ 106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1" name="Freeform 4473"/>
            <p:cNvSpPr>
              <a:spLocks/>
            </p:cNvSpPr>
            <p:nvPr/>
          </p:nvSpPr>
          <p:spPr bwMode="auto">
            <a:xfrm>
              <a:off x="2789" y="1331"/>
              <a:ext cx="11" cy="14"/>
            </a:xfrm>
            <a:custGeom>
              <a:avLst/>
              <a:gdLst>
                <a:gd name="T0" fmla="*/ 10 w 12"/>
                <a:gd name="T1" fmla="*/ 0 h 12"/>
                <a:gd name="T2" fmla="*/ 10 w 12"/>
                <a:gd name="T3" fmla="*/ 0 h 12"/>
                <a:gd name="T4" fmla="*/ 6 w 12"/>
                <a:gd name="T5" fmla="*/ 16 h 12"/>
                <a:gd name="T6" fmla="*/ 6 w 12"/>
                <a:gd name="T7" fmla="*/ 16 h 12"/>
                <a:gd name="T8" fmla="*/ 0 w 12"/>
                <a:gd name="T9" fmla="*/ 8 h 12"/>
                <a:gd name="T10" fmla="*/ 10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2" name="Freeform 4474"/>
            <p:cNvSpPr>
              <a:spLocks/>
            </p:cNvSpPr>
            <p:nvPr/>
          </p:nvSpPr>
          <p:spPr bwMode="auto">
            <a:xfrm>
              <a:off x="2620" y="1547"/>
              <a:ext cx="71" cy="40"/>
            </a:xfrm>
            <a:custGeom>
              <a:avLst/>
              <a:gdLst>
                <a:gd name="T0" fmla="*/ 65 w 71"/>
                <a:gd name="T1" fmla="*/ 24 h 35"/>
                <a:gd name="T2" fmla="*/ 65 w 71"/>
                <a:gd name="T3" fmla="*/ 31 h 35"/>
                <a:gd name="T4" fmla="*/ 53 w 71"/>
                <a:gd name="T5" fmla="*/ 31 h 35"/>
                <a:gd name="T6" fmla="*/ 47 w 71"/>
                <a:gd name="T7" fmla="*/ 46 h 35"/>
                <a:gd name="T8" fmla="*/ 35 w 71"/>
                <a:gd name="T9" fmla="*/ 31 h 35"/>
                <a:gd name="T10" fmla="*/ 29 w 71"/>
                <a:gd name="T11" fmla="*/ 39 h 35"/>
                <a:gd name="T12" fmla="*/ 17 w 71"/>
                <a:gd name="T13" fmla="*/ 46 h 35"/>
                <a:gd name="T14" fmla="*/ 6 w 71"/>
                <a:gd name="T15" fmla="*/ 31 h 35"/>
                <a:gd name="T16" fmla="*/ 0 w 71"/>
                <a:gd name="T17" fmla="*/ 31 h 35"/>
                <a:gd name="T18" fmla="*/ 17 w 71"/>
                <a:gd name="T19" fmla="*/ 8 h 35"/>
                <a:gd name="T20" fmla="*/ 17 w 71"/>
                <a:gd name="T21" fmla="*/ 8 h 35"/>
                <a:gd name="T22" fmla="*/ 23 w 71"/>
                <a:gd name="T23" fmla="*/ 0 h 35"/>
                <a:gd name="T24" fmla="*/ 41 w 71"/>
                <a:gd name="T25" fmla="*/ 0 h 35"/>
                <a:gd name="T26" fmla="*/ 53 w 71"/>
                <a:gd name="T27" fmla="*/ 0 h 35"/>
                <a:gd name="T28" fmla="*/ 53 w 71"/>
                <a:gd name="T29" fmla="*/ 8 h 35"/>
                <a:gd name="T30" fmla="*/ 53 w 71"/>
                <a:gd name="T31" fmla="*/ 16 h 35"/>
                <a:gd name="T32" fmla="*/ 53 w 71"/>
                <a:gd name="T33" fmla="*/ 16 h 35"/>
                <a:gd name="T34" fmla="*/ 59 w 71"/>
                <a:gd name="T35" fmla="*/ 16 h 35"/>
                <a:gd name="T36" fmla="*/ 71 w 71"/>
                <a:gd name="T37" fmla="*/ 24 h 35"/>
                <a:gd name="T38" fmla="*/ 71 w 71"/>
                <a:gd name="T39" fmla="*/ 24 h 35"/>
                <a:gd name="T40" fmla="*/ 65 w 71"/>
                <a:gd name="T41" fmla="*/ 24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3" name="Freeform 4475"/>
            <p:cNvSpPr>
              <a:spLocks/>
            </p:cNvSpPr>
            <p:nvPr/>
          </p:nvSpPr>
          <p:spPr bwMode="auto">
            <a:xfrm>
              <a:off x="2875" y="1439"/>
              <a:ext cx="285" cy="175"/>
            </a:xfrm>
            <a:custGeom>
              <a:avLst/>
              <a:gdLst>
                <a:gd name="T0" fmla="*/ 153 w 281"/>
                <a:gd name="T1" fmla="*/ 0 h 155"/>
                <a:gd name="T2" fmla="*/ 141 w 281"/>
                <a:gd name="T3" fmla="*/ 8 h 155"/>
                <a:gd name="T4" fmla="*/ 123 w 281"/>
                <a:gd name="T5" fmla="*/ 23 h 155"/>
                <a:gd name="T6" fmla="*/ 123 w 281"/>
                <a:gd name="T7" fmla="*/ 30 h 155"/>
                <a:gd name="T8" fmla="*/ 91 w 281"/>
                <a:gd name="T9" fmla="*/ 23 h 155"/>
                <a:gd name="T10" fmla="*/ 68 w 281"/>
                <a:gd name="T11" fmla="*/ 16 h 155"/>
                <a:gd name="T12" fmla="*/ 38 w 281"/>
                <a:gd name="T13" fmla="*/ 16 h 155"/>
                <a:gd name="T14" fmla="*/ 12 w 281"/>
                <a:gd name="T15" fmla="*/ 16 h 155"/>
                <a:gd name="T16" fmla="*/ 18 w 281"/>
                <a:gd name="T17" fmla="*/ 46 h 155"/>
                <a:gd name="T18" fmla="*/ 18 w 281"/>
                <a:gd name="T19" fmla="*/ 53 h 155"/>
                <a:gd name="T20" fmla="*/ 6 w 281"/>
                <a:gd name="T21" fmla="*/ 77 h 155"/>
                <a:gd name="T22" fmla="*/ 0 w 281"/>
                <a:gd name="T23" fmla="*/ 85 h 155"/>
                <a:gd name="T24" fmla="*/ 0 w 281"/>
                <a:gd name="T25" fmla="*/ 107 h 155"/>
                <a:gd name="T26" fmla="*/ 12 w 281"/>
                <a:gd name="T27" fmla="*/ 115 h 155"/>
                <a:gd name="T28" fmla="*/ 12 w 281"/>
                <a:gd name="T29" fmla="*/ 115 h 155"/>
                <a:gd name="T30" fmla="*/ 44 w 281"/>
                <a:gd name="T31" fmla="*/ 122 h 155"/>
                <a:gd name="T32" fmla="*/ 68 w 281"/>
                <a:gd name="T33" fmla="*/ 107 h 155"/>
                <a:gd name="T34" fmla="*/ 80 w 281"/>
                <a:gd name="T35" fmla="*/ 91 h 155"/>
                <a:gd name="T36" fmla="*/ 85 w 281"/>
                <a:gd name="T37" fmla="*/ 99 h 155"/>
                <a:gd name="T38" fmla="*/ 97 w 281"/>
                <a:gd name="T39" fmla="*/ 115 h 155"/>
                <a:gd name="T40" fmla="*/ 129 w 281"/>
                <a:gd name="T41" fmla="*/ 138 h 155"/>
                <a:gd name="T42" fmla="*/ 141 w 281"/>
                <a:gd name="T43" fmla="*/ 152 h 155"/>
                <a:gd name="T44" fmla="*/ 153 w 281"/>
                <a:gd name="T45" fmla="*/ 146 h 155"/>
                <a:gd name="T46" fmla="*/ 159 w 281"/>
                <a:gd name="T47" fmla="*/ 146 h 155"/>
                <a:gd name="T48" fmla="*/ 153 w 281"/>
                <a:gd name="T49" fmla="*/ 138 h 155"/>
                <a:gd name="T50" fmla="*/ 159 w 281"/>
                <a:gd name="T51" fmla="*/ 146 h 155"/>
                <a:gd name="T52" fmla="*/ 171 w 281"/>
                <a:gd name="T53" fmla="*/ 146 h 155"/>
                <a:gd name="T54" fmla="*/ 153 w 281"/>
                <a:gd name="T55" fmla="*/ 152 h 155"/>
                <a:gd name="T56" fmla="*/ 159 w 281"/>
                <a:gd name="T57" fmla="*/ 152 h 155"/>
                <a:gd name="T58" fmla="*/ 171 w 281"/>
                <a:gd name="T59" fmla="*/ 160 h 155"/>
                <a:gd name="T60" fmla="*/ 191 w 281"/>
                <a:gd name="T61" fmla="*/ 160 h 155"/>
                <a:gd name="T62" fmla="*/ 171 w 281"/>
                <a:gd name="T63" fmla="*/ 175 h 155"/>
                <a:gd name="T64" fmla="*/ 185 w 281"/>
                <a:gd name="T65" fmla="*/ 182 h 155"/>
                <a:gd name="T66" fmla="*/ 191 w 281"/>
                <a:gd name="T67" fmla="*/ 190 h 155"/>
                <a:gd name="T68" fmla="*/ 191 w 281"/>
                <a:gd name="T69" fmla="*/ 198 h 155"/>
                <a:gd name="T70" fmla="*/ 215 w 281"/>
                <a:gd name="T71" fmla="*/ 190 h 155"/>
                <a:gd name="T72" fmla="*/ 227 w 281"/>
                <a:gd name="T73" fmla="*/ 190 h 155"/>
                <a:gd name="T74" fmla="*/ 239 w 281"/>
                <a:gd name="T75" fmla="*/ 182 h 155"/>
                <a:gd name="T76" fmla="*/ 221 w 281"/>
                <a:gd name="T77" fmla="*/ 182 h 155"/>
                <a:gd name="T78" fmla="*/ 209 w 281"/>
                <a:gd name="T79" fmla="*/ 167 h 155"/>
                <a:gd name="T80" fmla="*/ 215 w 281"/>
                <a:gd name="T81" fmla="*/ 152 h 155"/>
                <a:gd name="T82" fmla="*/ 209 w 281"/>
                <a:gd name="T83" fmla="*/ 160 h 155"/>
                <a:gd name="T84" fmla="*/ 215 w 281"/>
                <a:gd name="T85" fmla="*/ 152 h 155"/>
                <a:gd name="T86" fmla="*/ 239 w 281"/>
                <a:gd name="T87" fmla="*/ 146 h 155"/>
                <a:gd name="T88" fmla="*/ 265 w 281"/>
                <a:gd name="T89" fmla="*/ 130 h 155"/>
                <a:gd name="T90" fmla="*/ 271 w 281"/>
                <a:gd name="T91" fmla="*/ 130 h 155"/>
                <a:gd name="T92" fmla="*/ 277 w 281"/>
                <a:gd name="T93" fmla="*/ 115 h 155"/>
                <a:gd name="T94" fmla="*/ 289 w 281"/>
                <a:gd name="T95" fmla="*/ 107 h 155"/>
                <a:gd name="T96" fmla="*/ 277 w 281"/>
                <a:gd name="T97" fmla="*/ 77 h 155"/>
                <a:gd name="T98" fmla="*/ 259 w 281"/>
                <a:gd name="T99" fmla="*/ 69 h 155"/>
                <a:gd name="T100" fmla="*/ 233 w 281"/>
                <a:gd name="T101" fmla="*/ 53 h 155"/>
                <a:gd name="T102" fmla="*/ 221 w 281"/>
                <a:gd name="T103" fmla="*/ 61 h 155"/>
                <a:gd name="T104" fmla="*/ 177 w 281"/>
                <a:gd name="T105" fmla="*/ 16 h 155"/>
                <a:gd name="T106" fmla="*/ 177 w 281"/>
                <a:gd name="T107" fmla="*/ 8 h 155"/>
                <a:gd name="T108" fmla="*/ 153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4" name="Freeform 4476"/>
            <p:cNvSpPr>
              <a:spLocks/>
            </p:cNvSpPr>
            <p:nvPr/>
          </p:nvSpPr>
          <p:spPr bwMode="auto">
            <a:xfrm>
              <a:off x="522" y="1048"/>
              <a:ext cx="1157" cy="634"/>
            </a:xfrm>
            <a:custGeom>
              <a:avLst/>
              <a:gdLst>
                <a:gd name="T0" fmla="*/ 896 w 1142"/>
                <a:gd name="T1" fmla="*/ 115 h 562"/>
                <a:gd name="T2" fmla="*/ 963 w 1142"/>
                <a:gd name="T3" fmla="*/ 61 h 562"/>
                <a:gd name="T4" fmla="*/ 871 w 1142"/>
                <a:gd name="T5" fmla="*/ 99 h 562"/>
                <a:gd name="T6" fmla="*/ 835 w 1142"/>
                <a:gd name="T7" fmla="*/ 61 h 562"/>
                <a:gd name="T8" fmla="*/ 835 w 1142"/>
                <a:gd name="T9" fmla="*/ 23 h 562"/>
                <a:gd name="T10" fmla="*/ 809 w 1142"/>
                <a:gd name="T11" fmla="*/ 16 h 562"/>
                <a:gd name="T12" fmla="*/ 798 w 1142"/>
                <a:gd name="T13" fmla="*/ 61 h 562"/>
                <a:gd name="T14" fmla="*/ 737 w 1142"/>
                <a:gd name="T15" fmla="*/ 115 h 562"/>
                <a:gd name="T16" fmla="*/ 762 w 1142"/>
                <a:gd name="T17" fmla="*/ 83 h 562"/>
                <a:gd name="T18" fmla="*/ 718 w 1142"/>
                <a:gd name="T19" fmla="*/ 83 h 562"/>
                <a:gd name="T20" fmla="*/ 602 w 1142"/>
                <a:gd name="T21" fmla="*/ 83 h 562"/>
                <a:gd name="T22" fmla="*/ 583 w 1142"/>
                <a:gd name="T23" fmla="*/ 107 h 562"/>
                <a:gd name="T24" fmla="*/ 522 w 1142"/>
                <a:gd name="T25" fmla="*/ 77 h 562"/>
                <a:gd name="T26" fmla="*/ 411 w 1142"/>
                <a:gd name="T27" fmla="*/ 46 h 562"/>
                <a:gd name="T28" fmla="*/ 350 w 1142"/>
                <a:gd name="T29" fmla="*/ 46 h 562"/>
                <a:gd name="T30" fmla="*/ 245 w 1142"/>
                <a:gd name="T31" fmla="*/ 77 h 562"/>
                <a:gd name="T32" fmla="*/ 50 w 1142"/>
                <a:gd name="T33" fmla="*/ 205 h 562"/>
                <a:gd name="T34" fmla="*/ 50 w 1142"/>
                <a:gd name="T35" fmla="*/ 281 h 562"/>
                <a:gd name="T36" fmla="*/ 80 w 1142"/>
                <a:gd name="T37" fmla="*/ 373 h 562"/>
                <a:gd name="T38" fmla="*/ 62 w 1142"/>
                <a:gd name="T39" fmla="*/ 404 h 562"/>
                <a:gd name="T40" fmla="*/ 62 w 1142"/>
                <a:gd name="T41" fmla="*/ 419 h 562"/>
                <a:gd name="T42" fmla="*/ 74 w 1142"/>
                <a:gd name="T43" fmla="*/ 457 h 562"/>
                <a:gd name="T44" fmla="*/ 56 w 1142"/>
                <a:gd name="T45" fmla="*/ 473 h 562"/>
                <a:gd name="T46" fmla="*/ 74 w 1142"/>
                <a:gd name="T47" fmla="*/ 487 h 562"/>
                <a:gd name="T48" fmla="*/ 74 w 1142"/>
                <a:gd name="T49" fmla="*/ 495 h 562"/>
                <a:gd name="T50" fmla="*/ 86 w 1142"/>
                <a:gd name="T51" fmla="*/ 518 h 562"/>
                <a:gd name="T52" fmla="*/ 528 w 1142"/>
                <a:gd name="T53" fmla="*/ 534 h 562"/>
                <a:gd name="T54" fmla="*/ 650 w 1142"/>
                <a:gd name="T55" fmla="*/ 572 h 562"/>
                <a:gd name="T56" fmla="*/ 688 w 1142"/>
                <a:gd name="T57" fmla="*/ 662 h 562"/>
                <a:gd name="T58" fmla="*/ 737 w 1142"/>
                <a:gd name="T59" fmla="*/ 669 h 562"/>
                <a:gd name="T60" fmla="*/ 896 w 1142"/>
                <a:gd name="T61" fmla="*/ 602 h 562"/>
                <a:gd name="T62" fmla="*/ 945 w 1142"/>
                <a:gd name="T63" fmla="*/ 624 h 562"/>
                <a:gd name="T64" fmla="*/ 1007 w 1142"/>
                <a:gd name="T65" fmla="*/ 616 h 562"/>
                <a:gd name="T66" fmla="*/ 957 w 1142"/>
                <a:gd name="T67" fmla="*/ 662 h 562"/>
                <a:gd name="T68" fmla="*/ 1037 w 1142"/>
                <a:gd name="T69" fmla="*/ 616 h 562"/>
                <a:gd name="T70" fmla="*/ 1001 w 1142"/>
                <a:gd name="T71" fmla="*/ 564 h 562"/>
                <a:gd name="T72" fmla="*/ 1013 w 1142"/>
                <a:gd name="T73" fmla="*/ 534 h 562"/>
                <a:gd name="T74" fmla="*/ 909 w 1142"/>
                <a:gd name="T75" fmla="*/ 572 h 562"/>
                <a:gd name="T76" fmla="*/ 1057 w 1142"/>
                <a:gd name="T77" fmla="*/ 503 h 562"/>
                <a:gd name="T78" fmla="*/ 1166 w 1142"/>
                <a:gd name="T79" fmla="*/ 441 h 562"/>
                <a:gd name="T80" fmla="*/ 1142 w 1142"/>
                <a:gd name="T81" fmla="*/ 404 h 562"/>
                <a:gd name="T82" fmla="*/ 1124 w 1142"/>
                <a:gd name="T83" fmla="*/ 411 h 562"/>
                <a:gd name="T84" fmla="*/ 1124 w 1142"/>
                <a:gd name="T85" fmla="*/ 380 h 562"/>
                <a:gd name="T86" fmla="*/ 1111 w 1142"/>
                <a:gd name="T87" fmla="*/ 358 h 562"/>
                <a:gd name="T88" fmla="*/ 1105 w 1142"/>
                <a:gd name="T89" fmla="*/ 342 h 562"/>
                <a:gd name="T90" fmla="*/ 1099 w 1142"/>
                <a:gd name="T91" fmla="*/ 311 h 562"/>
                <a:gd name="T92" fmla="*/ 1105 w 1142"/>
                <a:gd name="T93" fmla="*/ 281 h 562"/>
                <a:gd name="T94" fmla="*/ 1087 w 1142"/>
                <a:gd name="T95" fmla="*/ 281 h 562"/>
                <a:gd name="T96" fmla="*/ 1037 w 1142"/>
                <a:gd name="T97" fmla="*/ 305 h 562"/>
                <a:gd name="T98" fmla="*/ 1007 w 1142"/>
                <a:gd name="T99" fmla="*/ 297 h 562"/>
                <a:gd name="T100" fmla="*/ 1031 w 1142"/>
                <a:gd name="T101" fmla="*/ 250 h 562"/>
                <a:gd name="T102" fmla="*/ 989 w 1142"/>
                <a:gd name="T103" fmla="*/ 212 h 562"/>
                <a:gd name="T104" fmla="*/ 915 w 1142"/>
                <a:gd name="T105" fmla="*/ 250 h 562"/>
                <a:gd name="T106" fmla="*/ 859 w 1142"/>
                <a:gd name="T107" fmla="*/ 373 h 562"/>
                <a:gd name="T108" fmla="*/ 798 w 1142"/>
                <a:gd name="T109" fmla="*/ 465 h 562"/>
                <a:gd name="T110" fmla="*/ 774 w 1142"/>
                <a:gd name="T111" fmla="*/ 426 h 562"/>
                <a:gd name="T112" fmla="*/ 706 w 1142"/>
                <a:gd name="T113" fmla="*/ 342 h 562"/>
                <a:gd name="T114" fmla="*/ 644 w 1142"/>
                <a:gd name="T115" fmla="*/ 311 h 562"/>
                <a:gd name="T116" fmla="*/ 724 w 1142"/>
                <a:gd name="T117" fmla="*/ 212 h 562"/>
                <a:gd name="T118" fmla="*/ 730 w 1142"/>
                <a:gd name="T119" fmla="*/ 175 h 562"/>
                <a:gd name="T120" fmla="*/ 804 w 1142"/>
                <a:gd name="T121" fmla="*/ 175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5" name="Freeform 4477"/>
            <p:cNvSpPr>
              <a:spLocks/>
            </p:cNvSpPr>
            <p:nvPr/>
          </p:nvSpPr>
          <p:spPr bwMode="auto">
            <a:xfrm>
              <a:off x="1394" y="1021"/>
              <a:ext cx="315" cy="222"/>
            </a:xfrm>
            <a:custGeom>
              <a:avLst/>
              <a:gdLst>
                <a:gd name="T0" fmla="*/ 234 w 311"/>
                <a:gd name="T1" fmla="*/ 53 h 197"/>
                <a:gd name="T2" fmla="*/ 222 w 311"/>
                <a:gd name="T3" fmla="*/ 46 h 197"/>
                <a:gd name="T4" fmla="*/ 210 w 311"/>
                <a:gd name="T5" fmla="*/ 38 h 197"/>
                <a:gd name="T6" fmla="*/ 184 w 311"/>
                <a:gd name="T7" fmla="*/ 53 h 197"/>
                <a:gd name="T8" fmla="*/ 190 w 311"/>
                <a:gd name="T9" fmla="*/ 30 h 197"/>
                <a:gd name="T10" fmla="*/ 196 w 311"/>
                <a:gd name="T11" fmla="*/ 30 h 197"/>
                <a:gd name="T12" fmla="*/ 148 w 311"/>
                <a:gd name="T13" fmla="*/ 30 h 197"/>
                <a:gd name="T14" fmla="*/ 148 w 311"/>
                <a:gd name="T15" fmla="*/ 30 h 197"/>
                <a:gd name="T16" fmla="*/ 136 w 311"/>
                <a:gd name="T17" fmla="*/ 30 h 197"/>
                <a:gd name="T18" fmla="*/ 124 w 311"/>
                <a:gd name="T19" fmla="*/ 23 h 197"/>
                <a:gd name="T20" fmla="*/ 104 w 311"/>
                <a:gd name="T21" fmla="*/ 8 h 197"/>
                <a:gd name="T22" fmla="*/ 80 w 311"/>
                <a:gd name="T23" fmla="*/ 16 h 197"/>
                <a:gd name="T24" fmla="*/ 74 w 311"/>
                <a:gd name="T25" fmla="*/ 23 h 197"/>
                <a:gd name="T26" fmla="*/ 68 w 311"/>
                <a:gd name="T27" fmla="*/ 46 h 197"/>
                <a:gd name="T28" fmla="*/ 50 w 311"/>
                <a:gd name="T29" fmla="*/ 30 h 197"/>
                <a:gd name="T30" fmla="*/ 24 w 311"/>
                <a:gd name="T31" fmla="*/ 16 h 197"/>
                <a:gd name="T32" fmla="*/ 6 w 311"/>
                <a:gd name="T33" fmla="*/ 69 h 197"/>
                <a:gd name="T34" fmla="*/ 36 w 311"/>
                <a:gd name="T35" fmla="*/ 77 h 197"/>
                <a:gd name="T36" fmla="*/ 86 w 311"/>
                <a:gd name="T37" fmla="*/ 69 h 197"/>
                <a:gd name="T38" fmla="*/ 130 w 311"/>
                <a:gd name="T39" fmla="*/ 69 h 197"/>
                <a:gd name="T40" fmla="*/ 142 w 311"/>
                <a:gd name="T41" fmla="*/ 83 h 197"/>
                <a:gd name="T42" fmla="*/ 136 w 311"/>
                <a:gd name="T43" fmla="*/ 107 h 197"/>
                <a:gd name="T44" fmla="*/ 172 w 311"/>
                <a:gd name="T45" fmla="*/ 99 h 197"/>
                <a:gd name="T46" fmla="*/ 160 w 311"/>
                <a:gd name="T47" fmla="*/ 144 h 197"/>
                <a:gd name="T48" fmla="*/ 204 w 311"/>
                <a:gd name="T49" fmla="*/ 160 h 197"/>
                <a:gd name="T50" fmla="*/ 154 w 311"/>
                <a:gd name="T51" fmla="*/ 152 h 197"/>
                <a:gd name="T52" fmla="*/ 110 w 311"/>
                <a:gd name="T53" fmla="*/ 183 h 197"/>
                <a:gd name="T54" fmla="*/ 68 w 311"/>
                <a:gd name="T55" fmla="*/ 189 h 197"/>
                <a:gd name="T56" fmla="*/ 116 w 311"/>
                <a:gd name="T57" fmla="*/ 189 h 197"/>
                <a:gd name="T58" fmla="*/ 130 w 311"/>
                <a:gd name="T59" fmla="*/ 189 h 197"/>
                <a:gd name="T60" fmla="*/ 142 w 311"/>
                <a:gd name="T61" fmla="*/ 212 h 197"/>
                <a:gd name="T62" fmla="*/ 166 w 311"/>
                <a:gd name="T63" fmla="*/ 234 h 197"/>
                <a:gd name="T64" fmla="*/ 184 w 311"/>
                <a:gd name="T65" fmla="*/ 212 h 197"/>
                <a:gd name="T66" fmla="*/ 216 w 311"/>
                <a:gd name="T67" fmla="*/ 220 h 197"/>
                <a:gd name="T68" fmla="*/ 234 w 311"/>
                <a:gd name="T69" fmla="*/ 228 h 197"/>
                <a:gd name="T70" fmla="*/ 246 w 311"/>
                <a:gd name="T71" fmla="*/ 212 h 197"/>
                <a:gd name="T72" fmla="*/ 246 w 311"/>
                <a:gd name="T73" fmla="*/ 197 h 197"/>
                <a:gd name="T74" fmla="*/ 228 w 311"/>
                <a:gd name="T75" fmla="*/ 183 h 197"/>
                <a:gd name="T76" fmla="*/ 228 w 311"/>
                <a:gd name="T77" fmla="*/ 176 h 197"/>
                <a:gd name="T78" fmla="*/ 222 w 311"/>
                <a:gd name="T79" fmla="*/ 160 h 197"/>
                <a:gd name="T80" fmla="*/ 234 w 311"/>
                <a:gd name="T81" fmla="*/ 152 h 197"/>
                <a:gd name="T82" fmla="*/ 252 w 311"/>
                <a:gd name="T83" fmla="*/ 160 h 197"/>
                <a:gd name="T84" fmla="*/ 263 w 311"/>
                <a:gd name="T85" fmla="*/ 160 h 197"/>
                <a:gd name="T86" fmla="*/ 263 w 311"/>
                <a:gd name="T87" fmla="*/ 176 h 197"/>
                <a:gd name="T88" fmla="*/ 275 w 311"/>
                <a:gd name="T89" fmla="*/ 183 h 197"/>
                <a:gd name="T90" fmla="*/ 289 w 311"/>
                <a:gd name="T91" fmla="*/ 168 h 197"/>
                <a:gd name="T92" fmla="*/ 301 w 311"/>
                <a:gd name="T93" fmla="*/ 160 h 197"/>
                <a:gd name="T94" fmla="*/ 313 w 311"/>
                <a:gd name="T95" fmla="*/ 152 h 197"/>
                <a:gd name="T96" fmla="*/ 307 w 311"/>
                <a:gd name="T97" fmla="*/ 144 h 197"/>
                <a:gd name="T98" fmla="*/ 289 w 311"/>
                <a:gd name="T99" fmla="*/ 144 h 197"/>
                <a:gd name="T100" fmla="*/ 289 w 311"/>
                <a:gd name="T101" fmla="*/ 137 h 197"/>
                <a:gd name="T102" fmla="*/ 289 w 311"/>
                <a:gd name="T103" fmla="*/ 130 h 197"/>
                <a:gd name="T104" fmla="*/ 283 w 311"/>
                <a:gd name="T105" fmla="*/ 114 h 197"/>
                <a:gd name="T106" fmla="*/ 269 w 311"/>
                <a:gd name="T107" fmla="*/ 114 h 197"/>
                <a:gd name="T108" fmla="*/ 252 w 311"/>
                <a:gd name="T109" fmla="*/ 114 h 197"/>
                <a:gd name="T110" fmla="*/ 246 w 311"/>
                <a:gd name="T111" fmla="*/ 107 h 197"/>
                <a:gd name="T112" fmla="*/ 257 w 311"/>
                <a:gd name="T113" fmla="*/ 99 h 197"/>
                <a:gd name="T114" fmla="*/ 252 w 311"/>
                <a:gd name="T115" fmla="*/ 91 h 197"/>
                <a:gd name="T116" fmla="*/ 234 w 311"/>
                <a:gd name="T117" fmla="*/ 83 h 197"/>
                <a:gd name="T118" fmla="*/ 234 w 311"/>
                <a:gd name="T119" fmla="*/ 83 h 197"/>
                <a:gd name="T120" fmla="*/ 246 w 311"/>
                <a:gd name="T121" fmla="*/ 61 h 197"/>
                <a:gd name="T122" fmla="*/ 216 w 311"/>
                <a:gd name="T123" fmla="*/ 77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6" name="Freeform 4478"/>
            <p:cNvSpPr>
              <a:spLocks/>
            </p:cNvSpPr>
            <p:nvPr/>
          </p:nvSpPr>
          <p:spPr bwMode="auto">
            <a:xfrm>
              <a:off x="1485" y="873"/>
              <a:ext cx="389" cy="101"/>
            </a:xfrm>
            <a:custGeom>
              <a:avLst/>
              <a:gdLst>
                <a:gd name="T0" fmla="*/ 100 w 383"/>
                <a:gd name="T1" fmla="*/ 83 h 90"/>
                <a:gd name="T2" fmla="*/ 74 w 383"/>
                <a:gd name="T3" fmla="*/ 91 h 90"/>
                <a:gd name="T4" fmla="*/ 62 w 383"/>
                <a:gd name="T5" fmla="*/ 83 h 90"/>
                <a:gd name="T6" fmla="*/ 74 w 383"/>
                <a:gd name="T7" fmla="*/ 75 h 90"/>
                <a:gd name="T8" fmla="*/ 50 w 383"/>
                <a:gd name="T9" fmla="*/ 75 h 90"/>
                <a:gd name="T10" fmla="*/ 112 w 383"/>
                <a:gd name="T11" fmla="*/ 68 h 90"/>
                <a:gd name="T12" fmla="*/ 80 w 383"/>
                <a:gd name="T13" fmla="*/ 45 h 90"/>
                <a:gd name="T14" fmla="*/ 118 w 383"/>
                <a:gd name="T15" fmla="*/ 45 h 90"/>
                <a:gd name="T16" fmla="*/ 136 w 383"/>
                <a:gd name="T17" fmla="*/ 53 h 90"/>
                <a:gd name="T18" fmla="*/ 124 w 383"/>
                <a:gd name="T19" fmla="*/ 38 h 90"/>
                <a:gd name="T20" fmla="*/ 179 w 383"/>
                <a:gd name="T21" fmla="*/ 30 h 90"/>
                <a:gd name="T22" fmla="*/ 209 w 383"/>
                <a:gd name="T23" fmla="*/ 22 h 90"/>
                <a:gd name="T24" fmla="*/ 148 w 383"/>
                <a:gd name="T25" fmla="*/ 30 h 90"/>
                <a:gd name="T26" fmla="*/ 92 w 383"/>
                <a:gd name="T27" fmla="*/ 38 h 90"/>
                <a:gd name="T28" fmla="*/ 142 w 383"/>
                <a:gd name="T29" fmla="*/ 30 h 90"/>
                <a:gd name="T30" fmla="*/ 80 w 383"/>
                <a:gd name="T31" fmla="*/ 38 h 90"/>
                <a:gd name="T32" fmla="*/ 62 w 383"/>
                <a:gd name="T33" fmla="*/ 30 h 90"/>
                <a:gd name="T34" fmla="*/ 118 w 383"/>
                <a:gd name="T35" fmla="*/ 22 h 90"/>
                <a:gd name="T36" fmla="*/ 62 w 383"/>
                <a:gd name="T37" fmla="*/ 30 h 90"/>
                <a:gd name="T38" fmla="*/ 100 w 383"/>
                <a:gd name="T39" fmla="*/ 22 h 90"/>
                <a:gd name="T40" fmla="*/ 50 w 383"/>
                <a:gd name="T41" fmla="*/ 22 h 90"/>
                <a:gd name="T42" fmla="*/ 112 w 383"/>
                <a:gd name="T43" fmla="*/ 15 h 90"/>
                <a:gd name="T44" fmla="*/ 191 w 383"/>
                <a:gd name="T45" fmla="*/ 15 h 90"/>
                <a:gd name="T46" fmla="*/ 179 w 383"/>
                <a:gd name="T47" fmla="*/ 0 h 90"/>
                <a:gd name="T48" fmla="*/ 241 w 383"/>
                <a:gd name="T49" fmla="*/ 8 h 90"/>
                <a:gd name="T50" fmla="*/ 228 w 383"/>
                <a:gd name="T51" fmla="*/ 0 h 90"/>
                <a:gd name="T52" fmla="*/ 309 w 383"/>
                <a:gd name="T53" fmla="*/ 8 h 90"/>
                <a:gd name="T54" fmla="*/ 395 w 383"/>
                <a:gd name="T55" fmla="*/ 8 h 90"/>
                <a:gd name="T56" fmla="*/ 339 w 383"/>
                <a:gd name="T57" fmla="*/ 22 h 90"/>
                <a:gd name="T58" fmla="*/ 283 w 383"/>
                <a:gd name="T59" fmla="*/ 30 h 90"/>
                <a:gd name="T60" fmla="*/ 345 w 383"/>
                <a:gd name="T61" fmla="*/ 22 h 90"/>
                <a:gd name="T62" fmla="*/ 289 w 383"/>
                <a:gd name="T63" fmla="*/ 38 h 90"/>
                <a:gd name="T64" fmla="*/ 228 w 383"/>
                <a:gd name="T65" fmla="*/ 53 h 90"/>
                <a:gd name="T66" fmla="*/ 173 w 383"/>
                <a:gd name="T67" fmla="*/ 61 h 90"/>
                <a:gd name="T68" fmla="*/ 203 w 383"/>
                <a:gd name="T69" fmla="*/ 61 h 90"/>
                <a:gd name="T70" fmla="*/ 160 w 383"/>
                <a:gd name="T71" fmla="*/ 68 h 90"/>
                <a:gd name="T72" fmla="*/ 197 w 383"/>
                <a:gd name="T73" fmla="*/ 68 h 90"/>
                <a:gd name="T74" fmla="*/ 142 w 383"/>
                <a:gd name="T75" fmla="*/ 83 h 90"/>
                <a:gd name="T76" fmla="*/ 142 w 383"/>
                <a:gd name="T77" fmla="*/ 91 h 90"/>
                <a:gd name="T78" fmla="*/ 100 w 383"/>
                <a:gd name="T79" fmla="*/ 99 h 90"/>
                <a:gd name="T80" fmla="*/ 130 w 383"/>
                <a:gd name="T81" fmla="*/ 105 h 90"/>
                <a:gd name="T82" fmla="*/ 92 w 383"/>
                <a:gd name="T83" fmla="*/ 113 h 90"/>
                <a:gd name="T84" fmla="*/ 0 w 383"/>
                <a:gd name="T85" fmla="*/ 105 h 90"/>
                <a:gd name="T86" fmla="*/ 30 w 383"/>
                <a:gd name="T87" fmla="*/ 99 h 90"/>
                <a:gd name="T88" fmla="*/ 24 w 383"/>
                <a:gd name="T89" fmla="*/ 91 h 90"/>
                <a:gd name="T90" fmla="*/ 74 w 383"/>
                <a:gd name="T91" fmla="*/ 91 h 90"/>
                <a:gd name="T92" fmla="*/ 100 w 383"/>
                <a:gd name="T93" fmla="*/ 83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7" name="Freeform 4479"/>
            <p:cNvSpPr>
              <a:spLocks/>
            </p:cNvSpPr>
            <p:nvPr/>
          </p:nvSpPr>
          <p:spPr bwMode="auto">
            <a:xfrm>
              <a:off x="1018" y="1028"/>
              <a:ext cx="213" cy="88"/>
            </a:xfrm>
            <a:custGeom>
              <a:avLst/>
              <a:gdLst>
                <a:gd name="T0" fmla="*/ 142 w 210"/>
                <a:gd name="T1" fmla="*/ 91 h 78"/>
                <a:gd name="T2" fmla="*/ 136 w 210"/>
                <a:gd name="T3" fmla="*/ 83 h 78"/>
                <a:gd name="T4" fmla="*/ 130 w 210"/>
                <a:gd name="T5" fmla="*/ 83 h 78"/>
                <a:gd name="T6" fmla="*/ 104 w 210"/>
                <a:gd name="T7" fmla="*/ 91 h 78"/>
                <a:gd name="T8" fmla="*/ 68 w 210"/>
                <a:gd name="T9" fmla="*/ 91 h 78"/>
                <a:gd name="T10" fmla="*/ 30 w 210"/>
                <a:gd name="T11" fmla="*/ 99 h 78"/>
                <a:gd name="T12" fmla="*/ 38 w 210"/>
                <a:gd name="T13" fmla="*/ 91 h 78"/>
                <a:gd name="T14" fmla="*/ 0 w 210"/>
                <a:gd name="T15" fmla="*/ 77 h 78"/>
                <a:gd name="T16" fmla="*/ 6 w 210"/>
                <a:gd name="T17" fmla="*/ 61 h 78"/>
                <a:gd name="T18" fmla="*/ 50 w 210"/>
                <a:gd name="T19" fmla="*/ 61 h 78"/>
                <a:gd name="T20" fmla="*/ 86 w 210"/>
                <a:gd name="T21" fmla="*/ 61 h 78"/>
                <a:gd name="T22" fmla="*/ 50 w 210"/>
                <a:gd name="T23" fmla="*/ 53 h 78"/>
                <a:gd name="T24" fmla="*/ 12 w 210"/>
                <a:gd name="T25" fmla="*/ 53 h 78"/>
                <a:gd name="T26" fmla="*/ 6 w 210"/>
                <a:gd name="T27" fmla="*/ 46 h 78"/>
                <a:gd name="T28" fmla="*/ 56 w 210"/>
                <a:gd name="T29" fmla="*/ 38 h 78"/>
                <a:gd name="T30" fmla="*/ 18 w 210"/>
                <a:gd name="T31" fmla="*/ 38 h 78"/>
                <a:gd name="T32" fmla="*/ 30 w 210"/>
                <a:gd name="T33" fmla="*/ 30 h 78"/>
                <a:gd name="T34" fmla="*/ 12 w 210"/>
                <a:gd name="T35" fmla="*/ 30 h 78"/>
                <a:gd name="T36" fmla="*/ 38 w 210"/>
                <a:gd name="T37" fmla="*/ 16 h 78"/>
                <a:gd name="T38" fmla="*/ 38 w 210"/>
                <a:gd name="T39" fmla="*/ 16 h 78"/>
                <a:gd name="T40" fmla="*/ 104 w 210"/>
                <a:gd name="T41" fmla="*/ 0 h 78"/>
                <a:gd name="T42" fmla="*/ 104 w 210"/>
                <a:gd name="T43" fmla="*/ 0 h 78"/>
                <a:gd name="T44" fmla="*/ 86 w 210"/>
                <a:gd name="T45" fmla="*/ 16 h 78"/>
                <a:gd name="T46" fmla="*/ 104 w 210"/>
                <a:gd name="T47" fmla="*/ 8 h 78"/>
                <a:gd name="T48" fmla="*/ 118 w 210"/>
                <a:gd name="T49" fmla="*/ 8 h 78"/>
                <a:gd name="T50" fmla="*/ 130 w 210"/>
                <a:gd name="T51" fmla="*/ 16 h 78"/>
                <a:gd name="T52" fmla="*/ 118 w 210"/>
                <a:gd name="T53" fmla="*/ 23 h 78"/>
                <a:gd name="T54" fmla="*/ 124 w 210"/>
                <a:gd name="T55" fmla="*/ 16 h 78"/>
                <a:gd name="T56" fmla="*/ 142 w 210"/>
                <a:gd name="T57" fmla="*/ 16 h 78"/>
                <a:gd name="T58" fmla="*/ 148 w 210"/>
                <a:gd name="T59" fmla="*/ 8 h 78"/>
                <a:gd name="T60" fmla="*/ 148 w 210"/>
                <a:gd name="T61" fmla="*/ 8 h 78"/>
                <a:gd name="T62" fmla="*/ 160 w 210"/>
                <a:gd name="T63" fmla="*/ 16 h 78"/>
                <a:gd name="T64" fmla="*/ 154 w 210"/>
                <a:gd name="T65" fmla="*/ 30 h 78"/>
                <a:gd name="T66" fmla="*/ 166 w 210"/>
                <a:gd name="T67" fmla="*/ 23 h 78"/>
                <a:gd name="T68" fmla="*/ 179 w 210"/>
                <a:gd name="T69" fmla="*/ 0 h 78"/>
                <a:gd name="T70" fmla="*/ 198 w 210"/>
                <a:gd name="T71" fmla="*/ 0 h 78"/>
                <a:gd name="T72" fmla="*/ 204 w 210"/>
                <a:gd name="T73" fmla="*/ 16 h 78"/>
                <a:gd name="T74" fmla="*/ 192 w 210"/>
                <a:gd name="T75" fmla="*/ 38 h 78"/>
                <a:gd name="T76" fmla="*/ 192 w 210"/>
                <a:gd name="T77" fmla="*/ 53 h 78"/>
                <a:gd name="T78" fmla="*/ 198 w 210"/>
                <a:gd name="T79" fmla="*/ 53 h 78"/>
                <a:gd name="T80" fmla="*/ 216 w 210"/>
                <a:gd name="T81" fmla="*/ 61 h 78"/>
                <a:gd name="T82" fmla="*/ 216 w 210"/>
                <a:gd name="T83" fmla="*/ 69 h 78"/>
                <a:gd name="T84" fmla="*/ 204 w 210"/>
                <a:gd name="T85" fmla="*/ 77 h 78"/>
                <a:gd name="T86" fmla="*/ 210 w 210"/>
                <a:gd name="T87" fmla="*/ 69 h 78"/>
                <a:gd name="T88" fmla="*/ 198 w 210"/>
                <a:gd name="T89" fmla="*/ 69 h 78"/>
                <a:gd name="T90" fmla="*/ 192 w 210"/>
                <a:gd name="T91" fmla="*/ 69 h 78"/>
                <a:gd name="T92" fmla="*/ 186 w 210"/>
                <a:gd name="T93" fmla="*/ 77 h 78"/>
                <a:gd name="T94" fmla="*/ 179 w 210"/>
                <a:gd name="T95" fmla="*/ 77 h 78"/>
                <a:gd name="T96" fmla="*/ 172 w 210"/>
                <a:gd name="T97" fmla="*/ 83 h 78"/>
                <a:gd name="T98" fmla="*/ 192 w 210"/>
                <a:gd name="T99" fmla="*/ 77 h 78"/>
                <a:gd name="T100" fmla="*/ 192 w 210"/>
                <a:gd name="T101" fmla="*/ 83 h 78"/>
                <a:gd name="T102" fmla="*/ 186 w 210"/>
                <a:gd name="T103" fmla="*/ 91 h 78"/>
                <a:gd name="T104" fmla="*/ 142 w 210"/>
                <a:gd name="T105" fmla="*/ 91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8" name="Freeform 4480"/>
            <p:cNvSpPr>
              <a:spLocks/>
            </p:cNvSpPr>
            <p:nvPr/>
          </p:nvSpPr>
          <p:spPr bwMode="auto">
            <a:xfrm>
              <a:off x="959" y="1008"/>
              <a:ext cx="150" cy="61"/>
            </a:xfrm>
            <a:custGeom>
              <a:avLst/>
              <a:gdLst>
                <a:gd name="T0" fmla="*/ 65 w 149"/>
                <a:gd name="T1" fmla="*/ 46 h 54"/>
                <a:gd name="T2" fmla="*/ 41 w 149"/>
                <a:gd name="T3" fmla="*/ 61 h 54"/>
                <a:gd name="T4" fmla="*/ 12 w 149"/>
                <a:gd name="T5" fmla="*/ 69 h 54"/>
                <a:gd name="T6" fmla="*/ 6 w 149"/>
                <a:gd name="T7" fmla="*/ 53 h 54"/>
                <a:gd name="T8" fmla="*/ 0 w 149"/>
                <a:gd name="T9" fmla="*/ 46 h 54"/>
                <a:gd name="T10" fmla="*/ 18 w 149"/>
                <a:gd name="T11" fmla="*/ 31 h 54"/>
                <a:gd name="T12" fmla="*/ 30 w 149"/>
                <a:gd name="T13" fmla="*/ 23 h 54"/>
                <a:gd name="T14" fmla="*/ 53 w 149"/>
                <a:gd name="T15" fmla="*/ 8 h 54"/>
                <a:gd name="T16" fmla="*/ 53 w 149"/>
                <a:gd name="T17" fmla="*/ 0 h 54"/>
                <a:gd name="T18" fmla="*/ 103 w 149"/>
                <a:gd name="T19" fmla="*/ 0 h 54"/>
                <a:gd name="T20" fmla="*/ 115 w 149"/>
                <a:gd name="T21" fmla="*/ 8 h 54"/>
                <a:gd name="T22" fmla="*/ 115 w 149"/>
                <a:gd name="T23" fmla="*/ 8 h 54"/>
                <a:gd name="T24" fmla="*/ 145 w 149"/>
                <a:gd name="T25" fmla="*/ 0 h 54"/>
                <a:gd name="T26" fmla="*/ 151 w 149"/>
                <a:gd name="T27" fmla="*/ 16 h 54"/>
                <a:gd name="T28" fmla="*/ 121 w 149"/>
                <a:gd name="T29" fmla="*/ 31 h 54"/>
                <a:gd name="T30" fmla="*/ 85 w 149"/>
                <a:gd name="T31" fmla="*/ 38 h 54"/>
                <a:gd name="T32" fmla="*/ 65 w 149"/>
                <a:gd name="T33" fmla="*/ 46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9" name="Freeform 4481"/>
            <p:cNvSpPr>
              <a:spLocks/>
            </p:cNvSpPr>
            <p:nvPr/>
          </p:nvSpPr>
          <p:spPr bwMode="auto">
            <a:xfrm>
              <a:off x="1594" y="1466"/>
              <a:ext cx="104" cy="102"/>
            </a:xfrm>
            <a:custGeom>
              <a:avLst/>
              <a:gdLst>
                <a:gd name="T0" fmla="*/ 57 w 101"/>
                <a:gd name="T1" fmla="*/ 93 h 90"/>
                <a:gd name="T2" fmla="*/ 57 w 101"/>
                <a:gd name="T3" fmla="*/ 93 h 90"/>
                <a:gd name="T4" fmla="*/ 26 w 101"/>
                <a:gd name="T5" fmla="*/ 93 h 90"/>
                <a:gd name="T6" fmla="*/ 0 w 101"/>
                <a:gd name="T7" fmla="*/ 93 h 90"/>
                <a:gd name="T8" fmla="*/ 6 w 101"/>
                <a:gd name="T9" fmla="*/ 85 h 90"/>
                <a:gd name="T10" fmla="*/ 20 w 101"/>
                <a:gd name="T11" fmla="*/ 69 h 90"/>
                <a:gd name="T12" fmla="*/ 6 w 101"/>
                <a:gd name="T13" fmla="*/ 69 h 90"/>
                <a:gd name="T14" fmla="*/ 12 w 101"/>
                <a:gd name="T15" fmla="*/ 69 h 90"/>
                <a:gd name="T16" fmla="*/ 26 w 101"/>
                <a:gd name="T17" fmla="*/ 54 h 90"/>
                <a:gd name="T18" fmla="*/ 26 w 101"/>
                <a:gd name="T19" fmla="*/ 61 h 90"/>
                <a:gd name="T20" fmla="*/ 32 w 101"/>
                <a:gd name="T21" fmla="*/ 54 h 90"/>
                <a:gd name="T22" fmla="*/ 26 w 101"/>
                <a:gd name="T23" fmla="*/ 46 h 90"/>
                <a:gd name="T24" fmla="*/ 32 w 101"/>
                <a:gd name="T25" fmla="*/ 46 h 90"/>
                <a:gd name="T26" fmla="*/ 50 w 101"/>
                <a:gd name="T27" fmla="*/ 16 h 90"/>
                <a:gd name="T28" fmla="*/ 69 w 101"/>
                <a:gd name="T29" fmla="*/ 0 h 90"/>
                <a:gd name="T30" fmla="*/ 75 w 101"/>
                <a:gd name="T31" fmla="*/ 0 h 90"/>
                <a:gd name="T32" fmla="*/ 81 w 101"/>
                <a:gd name="T33" fmla="*/ 0 h 90"/>
                <a:gd name="T34" fmla="*/ 75 w 101"/>
                <a:gd name="T35" fmla="*/ 0 h 90"/>
                <a:gd name="T36" fmla="*/ 75 w 101"/>
                <a:gd name="T37" fmla="*/ 8 h 90"/>
                <a:gd name="T38" fmla="*/ 69 w 101"/>
                <a:gd name="T39" fmla="*/ 16 h 90"/>
                <a:gd name="T40" fmla="*/ 50 w 101"/>
                <a:gd name="T41" fmla="*/ 46 h 90"/>
                <a:gd name="T42" fmla="*/ 63 w 101"/>
                <a:gd name="T43" fmla="*/ 31 h 90"/>
                <a:gd name="T44" fmla="*/ 63 w 101"/>
                <a:gd name="T45" fmla="*/ 39 h 90"/>
                <a:gd name="T46" fmla="*/ 75 w 101"/>
                <a:gd name="T47" fmla="*/ 39 h 90"/>
                <a:gd name="T48" fmla="*/ 63 w 101"/>
                <a:gd name="T49" fmla="*/ 46 h 90"/>
                <a:gd name="T50" fmla="*/ 63 w 101"/>
                <a:gd name="T51" fmla="*/ 46 h 90"/>
                <a:gd name="T52" fmla="*/ 75 w 101"/>
                <a:gd name="T53" fmla="*/ 46 h 90"/>
                <a:gd name="T54" fmla="*/ 69 w 101"/>
                <a:gd name="T55" fmla="*/ 54 h 90"/>
                <a:gd name="T56" fmla="*/ 88 w 101"/>
                <a:gd name="T57" fmla="*/ 46 h 90"/>
                <a:gd name="T58" fmla="*/ 88 w 101"/>
                <a:gd name="T59" fmla="*/ 54 h 90"/>
                <a:gd name="T60" fmla="*/ 101 w 101"/>
                <a:gd name="T61" fmla="*/ 54 h 90"/>
                <a:gd name="T62" fmla="*/ 88 w 101"/>
                <a:gd name="T63" fmla="*/ 61 h 90"/>
                <a:gd name="T64" fmla="*/ 95 w 101"/>
                <a:gd name="T65" fmla="*/ 69 h 90"/>
                <a:gd name="T66" fmla="*/ 88 w 101"/>
                <a:gd name="T67" fmla="*/ 77 h 90"/>
                <a:gd name="T68" fmla="*/ 107 w 101"/>
                <a:gd name="T69" fmla="*/ 69 h 90"/>
                <a:gd name="T70" fmla="*/ 88 w 101"/>
                <a:gd name="T71" fmla="*/ 85 h 90"/>
                <a:gd name="T72" fmla="*/ 88 w 101"/>
                <a:gd name="T73" fmla="*/ 85 h 90"/>
                <a:gd name="T74" fmla="*/ 88 w 101"/>
                <a:gd name="T75" fmla="*/ 85 h 90"/>
                <a:gd name="T76" fmla="*/ 88 w 101"/>
                <a:gd name="T77" fmla="*/ 93 h 90"/>
                <a:gd name="T78" fmla="*/ 107 w 101"/>
                <a:gd name="T79" fmla="*/ 77 h 90"/>
                <a:gd name="T80" fmla="*/ 101 w 101"/>
                <a:gd name="T81" fmla="*/ 93 h 90"/>
                <a:gd name="T82" fmla="*/ 107 w 101"/>
                <a:gd name="T83" fmla="*/ 93 h 90"/>
                <a:gd name="T84" fmla="*/ 107 w 101"/>
                <a:gd name="T85" fmla="*/ 93 h 90"/>
                <a:gd name="T86" fmla="*/ 95 w 101"/>
                <a:gd name="T87" fmla="*/ 116 h 90"/>
                <a:gd name="T88" fmla="*/ 88 w 101"/>
                <a:gd name="T89" fmla="*/ 116 h 90"/>
                <a:gd name="T90" fmla="*/ 88 w 101"/>
                <a:gd name="T91" fmla="*/ 108 h 90"/>
                <a:gd name="T92" fmla="*/ 75 w 101"/>
                <a:gd name="T93" fmla="*/ 116 h 90"/>
                <a:gd name="T94" fmla="*/ 88 w 101"/>
                <a:gd name="T95" fmla="*/ 93 h 90"/>
                <a:gd name="T96" fmla="*/ 81 w 101"/>
                <a:gd name="T97" fmla="*/ 85 h 90"/>
                <a:gd name="T98" fmla="*/ 75 w 101"/>
                <a:gd name="T99" fmla="*/ 100 h 90"/>
                <a:gd name="T100" fmla="*/ 75 w 101"/>
                <a:gd name="T101" fmla="*/ 93 h 90"/>
                <a:gd name="T102" fmla="*/ 50 w 101"/>
                <a:gd name="T103" fmla="*/ 116 h 90"/>
                <a:gd name="T104" fmla="*/ 50 w 101"/>
                <a:gd name="T105" fmla="*/ 108 h 90"/>
                <a:gd name="T106" fmla="*/ 69 w 101"/>
                <a:gd name="T107" fmla="*/ 93 h 90"/>
                <a:gd name="T108" fmla="*/ 69 w 101"/>
                <a:gd name="T109" fmla="*/ 93 h 90"/>
                <a:gd name="T110" fmla="*/ 69 w 101"/>
                <a:gd name="T111" fmla="*/ 93 h 90"/>
                <a:gd name="T112" fmla="*/ 63 w 101"/>
                <a:gd name="T113" fmla="*/ 93 h 90"/>
                <a:gd name="T114" fmla="*/ 57 w 101"/>
                <a:gd name="T115" fmla="*/ 100 h 90"/>
                <a:gd name="T116" fmla="*/ 50 w 101"/>
                <a:gd name="T117" fmla="*/ 100 h 90"/>
                <a:gd name="T118" fmla="*/ 57 w 101"/>
                <a:gd name="T119" fmla="*/ 93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0" name="Freeform 4482"/>
            <p:cNvSpPr>
              <a:spLocks/>
            </p:cNvSpPr>
            <p:nvPr/>
          </p:nvSpPr>
          <p:spPr bwMode="auto">
            <a:xfrm>
              <a:off x="1394" y="967"/>
              <a:ext cx="183" cy="34"/>
            </a:xfrm>
            <a:custGeom>
              <a:avLst/>
              <a:gdLst>
                <a:gd name="T0" fmla="*/ 74 w 180"/>
                <a:gd name="T1" fmla="*/ 16 h 30"/>
                <a:gd name="T2" fmla="*/ 56 w 180"/>
                <a:gd name="T3" fmla="*/ 8 h 30"/>
                <a:gd name="T4" fmla="*/ 80 w 180"/>
                <a:gd name="T5" fmla="*/ 8 h 30"/>
                <a:gd name="T6" fmla="*/ 32 w 180"/>
                <a:gd name="T7" fmla="*/ 8 h 30"/>
                <a:gd name="T8" fmla="*/ 44 w 180"/>
                <a:gd name="T9" fmla="*/ 0 h 30"/>
                <a:gd name="T10" fmla="*/ 0 w 180"/>
                <a:gd name="T11" fmla="*/ 0 h 30"/>
                <a:gd name="T12" fmla="*/ 38 w 180"/>
                <a:gd name="T13" fmla="*/ 8 h 30"/>
                <a:gd name="T14" fmla="*/ 32 w 180"/>
                <a:gd name="T15" fmla="*/ 23 h 30"/>
                <a:gd name="T16" fmla="*/ 24 w 180"/>
                <a:gd name="T17" fmla="*/ 39 h 30"/>
                <a:gd name="T18" fmla="*/ 62 w 180"/>
                <a:gd name="T19" fmla="*/ 39 h 30"/>
                <a:gd name="T20" fmla="*/ 100 w 180"/>
                <a:gd name="T21" fmla="*/ 39 h 30"/>
                <a:gd name="T22" fmla="*/ 142 w 180"/>
                <a:gd name="T23" fmla="*/ 39 h 30"/>
                <a:gd name="T24" fmla="*/ 180 w 180"/>
                <a:gd name="T25" fmla="*/ 39 h 30"/>
                <a:gd name="T26" fmla="*/ 186 w 180"/>
                <a:gd name="T27" fmla="*/ 23 h 30"/>
                <a:gd name="T28" fmla="*/ 156 w 180"/>
                <a:gd name="T29" fmla="*/ 16 h 30"/>
                <a:gd name="T30" fmla="*/ 74 w 180"/>
                <a:gd name="T31" fmla="*/ 16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1" name="Freeform 4483"/>
            <p:cNvSpPr>
              <a:spLocks/>
            </p:cNvSpPr>
            <p:nvPr/>
          </p:nvSpPr>
          <p:spPr bwMode="auto">
            <a:xfrm>
              <a:off x="1456" y="900"/>
              <a:ext cx="115" cy="40"/>
            </a:xfrm>
            <a:custGeom>
              <a:avLst/>
              <a:gdLst>
                <a:gd name="T0" fmla="*/ 24 w 114"/>
                <a:gd name="T1" fmla="*/ 14 h 36"/>
                <a:gd name="T2" fmla="*/ 18 w 114"/>
                <a:gd name="T3" fmla="*/ 8 h 36"/>
                <a:gd name="T4" fmla="*/ 54 w 114"/>
                <a:gd name="T5" fmla="*/ 0 h 36"/>
                <a:gd name="T6" fmla="*/ 104 w 114"/>
                <a:gd name="T7" fmla="*/ 8 h 36"/>
                <a:gd name="T8" fmla="*/ 92 w 114"/>
                <a:gd name="T9" fmla="*/ 22 h 36"/>
                <a:gd name="T10" fmla="*/ 116 w 114"/>
                <a:gd name="T11" fmla="*/ 30 h 36"/>
                <a:gd name="T12" fmla="*/ 74 w 114"/>
                <a:gd name="T13" fmla="*/ 37 h 36"/>
                <a:gd name="T14" fmla="*/ 54 w 114"/>
                <a:gd name="T15" fmla="*/ 44 h 36"/>
                <a:gd name="T16" fmla="*/ 48 w 114"/>
                <a:gd name="T17" fmla="*/ 37 h 36"/>
                <a:gd name="T18" fmla="*/ 48 w 114"/>
                <a:gd name="T19" fmla="*/ 44 h 36"/>
                <a:gd name="T20" fmla="*/ 6 w 114"/>
                <a:gd name="T21" fmla="*/ 37 h 36"/>
                <a:gd name="T22" fmla="*/ 54 w 114"/>
                <a:gd name="T23" fmla="*/ 30 h 36"/>
                <a:gd name="T24" fmla="*/ 0 w 114"/>
                <a:gd name="T25" fmla="*/ 22 h 36"/>
                <a:gd name="T26" fmla="*/ 24 w 114"/>
                <a:gd name="T27" fmla="*/ 1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2" name="Freeform 4484"/>
            <p:cNvSpPr>
              <a:spLocks/>
            </p:cNvSpPr>
            <p:nvPr/>
          </p:nvSpPr>
          <p:spPr bwMode="auto">
            <a:xfrm>
              <a:off x="1116" y="967"/>
              <a:ext cx="157" cy="41"/>
            </a:xfrm>
            <a:custGeom>
              <a:avLst/>
              <a:gdLst>
                <a:gd name="T0" fmla="*/ 42 w 156"/>
                <a:gd name="T1" fmla="*/ 47 h 36"/>
                <a:gd name="T2" fmla="*/ 30 w 156"/>
                <a:gd name="T3" fmla="*/ 39 h 36"/>
                <a:gd name="T4" fmla="*/ 80 w 156"/>
                <a:gd name="T5" fmla="*/ 31 h 36"/>
                <a:gd name="T6" fmla="*/ 42 w 156"/>
                <a:gd name="T7" fmla="*/ 31 h 36"/>
                <a:gd name="T8" fmla="*/ 0 w 156"/>
                <a:gd name="T9" fmla="*/ 31 h 36"/>
                <a:gd name="T10" fmla="*/ 42 w 156"/>
                <a:gd name="T11" fmla="*/ 24 h 36"/>
                <a:gd name="T12" fmla="*/ 24 w 156"/>
                <a:gd name="T13" fmla="*/ 16 h 36"/>
                <a:gd name="T14" fmla="*/ 48 w 156"/>
                <a:gd name="T15" fmla="*/ 16 h 36"/>
                <a:gd name="T16" fmla="*/ 36 w 156"/>
                <a:gd name="T17" fmla="*/ 8 h 36"/>
                <a:gd name="T18" fmla="*/ 80 w 156"/>
                <a:gd name="T19" fmla="*/ 16 h 36"/>
                <a:gd name="T20" fmla="*/ 110 w 156"/>
                <a:gd name="T21" fmla="*/ 24 h 36"/>
                <a:gd name="T22" fmla="*/ 116 w 156"/>
                <a:gd name="T23" fmla="*/ 8 h 36"/>
                <a:gd name="T24" fmla="*/ 140 w 156"/>
                <a:gd name="T25" fmla="*/ 0 h 36"/>
                <a:gd name="T26" fmla="*/ 128 w 156"/>
                <a:gd name="T27" fmla="*/ 16 h 36"/>
                <a:gd name="T28" fmla="*/ 158 w 156"/>
                <a:gd name="T29" fmla="*/ 16 h 36"/>
                <a:gd name="T30" fmla="*/ 134 w 156"/>
                <a:gd name="T31" fmla="*/ 31 h 36"/>
                <a:gd name="T32" fmla="*/ 116 w 156"/>
                <a:gd name="T33" fmla="*/ 31 h 36"/>
                <a:gd name="T34" fmla="*/ 42 w 156"/>
                <a:gd name="T35" fmla="*/ 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3" name="Freeform 4485"/>
            <p:cNvSpPr>
              <a:spLocks/>
            </p:cNvSpPr>
            <p:nvPr/>
          </p:nvSpPr>
          <p:spPr bwMode="auto">
            <a:xfrm>
              <a:off x="1328" y="1170"/>
              <a:ext cx="96" cy="53"/>
            </a:xfrm>
            <a:custGeom>
              <a:avLst/>
              <a:gdLst>
                <a:gd name="T0" fmla="*/ 66 w 96"/>
                <a:gd name="T1" fmla="*/ 44 h 47"/>
                <a:gd name="T2" fmla="*/ 60 w 96"/>
                <a:gd name="T3" fmla="*/ 37 h 47"/>
                <a:gd name="T4" fmla="*/ 60 w 96"/>
                <a:gd name="T5" fmla="*/ 37 h 47"/>
                <a:gd name="T6" fmla="*/ 54 w 96"/>
                <a:gd name="T7" fmla="*/ 37 h 47"/>
                <a:gd name="T8" fmla="*/ 18 w 96"/>
                <a:gd name="T9" fmla="*/ 60 h 47"/>
                <a:gd name="T10" fmla="*/ 18 w 96"/>
                <a:gd name="T11" fmla="*/ 44 h 47"/>
                <a:gd name="T12" fmla="*/ 0 w 96"/>
                <a:gd name="T13" fmla="*/ 44 h 47"/>
                <a:gd name="T14" fmla="*/ 18 w 96"/>
                <a:gd name="T15" fmla="*/ 29 h 47"/>
                <a:gd name="T16" fmla="*/ 30 w 96"/>
                <a:gd name="T17" fmla="*/ 16 h 47"/>
                <a:gd name="T18" fmla="*/ 42 w 96"/>
                <a:gd name="T19" fmla="*/ 0 h 47"/>
                <a:gd name="T20" fmla="*/ 54 w 96"/>
                <a:gd name="T21" fmla="*/ 0 h 47"/>
                <a:gd name="T22" fmla="*/ 48 w 96"/>
                <a:gd name="T23" fmla="*/ 8 h 47"/>
                <a:gd name="T24" fmla="*/ 60 w 96"/>
                <a:gd name="T25" fmla="*/ 8 h 47"/>
                <a:gd name="T26" fmla="*/ 84 w 96"/>
                <a:gd name="T27" fmla="*/ 29 h 47"/>
                <a:gd name="T28" fmla="*/ 72 w 96"/>
                <a:gd name="T29" fmla="*/ 37 h 47"/>
                <a:gd name="T30" fmla="*/ 96 w 96"/>
                <a:gd name="T31" fmla="*/ 37 h 47"/>
                <a:gd name="T32" fmla="*/ 96 w 96"/>
                <a:gd name="T33" fmla="*/ 44 h 47"/>
                <a:gd name="T34" fmla="*/ 78 w 96"/>
                <a:gd name="T35" fmla="*/ 52 h 47"/>
                <a:gd name="T36" fmla="*/ 66 w 96"/>
                <a:gd name="T37" fmla="*/ 44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4" name="Freeform 4486"/>
            <p:cNvSpPr>
              <a:spLocks/>
            </p:cNvSpPr>
            <p:nvPr/>
          </p:nvSpPr>
          <p:spPr bwMode="auto">
            <a:xfrm>
              <a:off x="1255" y="1021"/>
              <a:ext cx="84" cy="41"/>
            </a:xfrm>
            <a:custGeom>
              <a:avLst/>
              <a:gdLst>
                <a:gd name="T0" fmla="*/ 85 w 83"/>
                <a:gd name="T1" fmla="*/ 0 h 36"/>
                <a:gd name="T2" fmla="*/ 36 w 83"/>
                <a:gd name="T3" fmla="*/ 0 h 36"/>
                <a:gd name="T4" fmla="*/ 44 w 83"/>
                <a:gd name="T5" fmla="*/ 8 h 36"/>
                <a:gd name="T6" fmla="*/ 30 w 83"/>
                <a:gd name="T7" fmla="*/ 16 h 36"/>
                <a:gd name="T8" fmla="*/ 0 w 83"/>
                <a:gd name="T9" fmla="*/ 16 h 36"/>
                <a:gd name="T10" fmla="*/ 18 w 83"/>
                <a:gd name="T11" fmla="*/ 31 h 36"/>
                <a:gd name="T12" fmla="*/ 36 w 83"/>
                <a:gd name="T13" fmla="*/ 47 h 36"/>
                <a:gd name="T14" fmla="*/ 36 w 83"/>
                <a:gd name="T15" fmla="*/ 39 h 36"/>
                <a:gd name="T16" fmla="*/ 62 w 83"/>
                <a:gd name="T17" fmla="*/ 39 h 36"/>
                <a:gd name="T18" fmla="*/ 73 w 83"/>
                <a:gd name="T19" fmla="*/ 16 h 36"/>
                <a:gd name="T20" fmla="*/ 85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5" name="Freeform 4487"/>
            <p:cNvSpPr>
              <a:spLocks/>
            </p:cNvSpPr>
            <p:nvPr/>
          </p:nvSpPr>
          <p:spPr bwMode="auto">
            <a:xfrm>
              <a:off x="1334" y="1015"/>
              <a:ext cx="90" cy="33"/>
            </a:xfrm>
            <a:custGeom>
              <a:avLst/>
              <a:gdLst>
                <a:gd name="T0" fmla="*/ 54 w 90"/>
                <a:gd name="T1" fmla="*/ 22 h 30"/>
                <a:gd name="T2" fmla="*/ 24 w 90"/>
                <a:gd name="T3" fmla="*/ 22 h 30"/>
                <a:gd name="T4" fmla="*/ 30 w 90"/>
                <a:gd name="T5" fmla="*/ 29 h 30"/>
                <a:gd name="T6" fmla="*/ 18 w 90"/>
                <a:gd name="T7" fmla="*/ 36 h 30"/>
                <a:gd name="T8" fmla="*/ 0 w 90"/>
                <a:gd name="T9" fmla="*/ 36 h 30"/>
                <a:gd name="T10" fmla="*/ 6 w 90"/>
                <a:gd name="T11" fmla="*/ 36 h 30"/>
                <a:gd name="T12" fmla="*/ 18 w 90"/>
                <a:gd name="T13" fmla="*/ 8 h 30"/>
                <a:gd name="T14" fmla="*/ 30 w 90"/>
                <a:gd name="T15" fmla="*/ 8 h 30"/>
                <a:gd name="T16" fmla="*/ 30 w 90"/>
                <a:gd name="T17" fmla="*/ 0 h 30"/>
                <a:gd name="T18" fmla="*/ 42 w 90"/>
                <a:gd name="T19" fmla="*/ 0 h 30"/>
                <a:gd name="T20" fmla="*/ 90 w 90"/>
                <a:gd name="T21" fmla="*/ 0 h 30"/>
                <a:gd name="T22" fmla="*/ 78 w 90"/>
                <a:gd name="T23" fmla="*/ 8 h 30"/>
                <a:gd name="T24" fmla="*/ 54 w 90"/>
                <a:gd name="T25" fmla="*/ 2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6" name="Freeform 4488"/>
            <p:cNvSpPr>
              <a:spLocks/>
            </p:cNvSpPr>
            <p:nvPr/>
          </p:nvSpPr>
          <p:spPr bwMode="auto">
            <a:xfrm>
              <a:off x="546" y="1480"/>
              <a:ext cx="48" cy="54"/>
            </a:xfrm>
            <a:custGeom>
              <a:avLst/>
              <a:gdLst>
                <a:gd name="T0" fmla="*/ 36 w 48"/>
                <a:gd name="T1" fmla="*/ 38 h 48"/>
                <a:gd name="T2" fmla="*/ 30 w 48"/>
                <a:gd name="T3" fmla="*/ 46 h 48"/>
                <a:gd name="T4" fmla="*/ 18 w 48"/>
                <a:gd name="T5" fmla="*/ 38 h 48"/>
                <a:gd name="T6" fmla="*/ 24 w 48"/>
                <a:gd name="T7" fmla="*/ 38 h 48"/>
                <a:gd name="T8" fmla="*/ 18 w 48"/>
                <a:gd name="T9" fmla="*/ 38 h 48"/>
                <a:gd name="T10" fmla="*/ 12 w 48"/>
                <a:gd name="T11" fmla="*/ 30 h 48"/>
                <a:gd name="T12" fmla="*/ 24 w 48"/>
                <a:gd name="T13" fmla="*/ 30 h 48"/>
                <a:gd name="T14" fmla="*/ 12 w 48"/>
                <a:gd name="T15" fmla="*/ 23 h 48"/>
                <a:gd name="T16" fmla="*/ 12 w 48"/>
                <a:gd name="T17" fmla="*/ 16 h 48"/>
                <a:gd name="T18" fmla="*/ 6 w 48"/>
                <a:gd name="T19" fmla="*/ 16 h 48"/>
                <a:gd name="T20" fmla="*/ 6 w 48"/>
                <a:gd name="T21" fmla="*/ 8 h 48"/>
                <a:gd name="T22" fmla="*/ 12 w 48"/>
                <a:gd name="T23" fmla="*/ 8 h 48"/>
                <a:gd name="T24" fmla="*/ 6 w 48"/>
                <a:gd name="T25" fmla="*/ 8 h 48"/>
                <a:gd name="T26" fmla="*/ 0 w 48"/>
                <a:gd name="T27" fmla="*/ 0 h 48"/>
                <a:gd name="T28" fmla="*/ 36 w 48"/>
                <a:gd name="T29" fmla="*/ 8 h 48"/>
                <a:gd name="T30" fmla="*/ 42 w 48"/>
                <a:gd name="T31" fmla="*/ 23 h 48"/>
                <a:gd name="T32" fmla="*/ 48 w 48"/>
                <a:gd name="T33" fmla="*/ 38 h 48"/>
                <a:gd name="T34" fmla="*/ 48 w 48"/>
                <a:gd name="T35" fmla="*/ 53 h 48"/>
                <a:gd name="T36" fmla="*/ 48 w 48"/>
                <a:gd name="T37" fmla="*/ 61 h 48"/>
                <a:gd name="T38" fmla="*/ 24 w 48"/>
                <a:gd name="T39" fmla="*/ 46 h 48"/>
                <a:gd name="T40" fmla="*/ 36 w 48"/>
                <a:gd name="T41" fmla="*/ 38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7" name="Freeform 4489"/>
            <p:cNvSpPr>
              <a:spLocks/>
            </p:cNvSpPr>
            <p:nvPr/>
          </p:nvSpPr>
          <p:spPr bwMode="auto">
            <a:xfrm>
              <a:off x="1073" y="954"/>
              <a:ext cx="115" cy="27"/>
            </a:xfrm>
            <a:custGeom>
              <a:avLst/>
              <a:gdLst>
                <a:gd name="T0" fmla="*/ 74 w 114"/>
                <a:gd name="T1" fmla="*/ 16 h 24"/>
                <a:gd name="T2" fmla="*/ 74 w 114"/>
                <a:gd name="T3" fmla="*/ 16 h 24"/>
                <a:gd name="T4" fmla="*/ 62 w 114"/>
                <a:gd name="T5" fmla="*/ 23 h 24"/>
                <a:gd name="T6" fmla="*/ 42 w 114"/>
                <a:gd name="T7" fmla="*/ 23 h 24"/>
                <a:gd name="T8" fmla="*/ 42 w 114"/>
                <a:gd name="T9" fmla="*/ 23 h 24"/>
                <a:gd name="T10" fmla="*/ 36 w 114"/>
                <a:gd name="T11" fmla="*/ 30 h 24"/>
                <a:gd name="T12" fmla="*/ 24 w 114"/>
                <a:gd name="T13" fmla="*/ 30 h 24"/>
                <a:gd name="T14" fmla="*/ 24 w 114"/>
                <a:gd name="T15" fmla="*/ 23 h 24"/>
                <a:gd name="T16" fmla="*/ 12 w 114"/>
                <a:gd name="T17" fmla="*/ 30 h 24"/>
                <a:gd name="T18" fmla="*/ 0 w 114"/>
                <a:gd name="T19" fmla="*/ 30 h 24"/>
                <a:gd name="T20" fmla="*/ 12 w 114"/>
                <a:gd name="T21" fmla="*/ 23 h 24"/>
                <a:gd name="T22" fmla="*/ 48 w 114"/>
                <a:gd name="T23" fmla="*/ 16 h 24"/>
                <a:gd name="T24" fmla="*/ 80 w 114"/>
                <a:gd name="T25" fmla="*/ 0 h 24"/>
                <a:gd name="T26" fmla="*/ 98 w 114"/>
                <a:gd name="T27" fmla="*/ 0 h 24"/>
                <a:gd name="T28" fmla="*/ 116 w 114"/>
                <a:gd name="T29" fmla="*/ 8 h 24"/>
                <a:gd name="T30" fmla="*/ 104 w 114"/>
                <a:gd name="T31" fmla="*/ 8 h 24"/>
                <a:gd name="T32" fmla="*/ 104 w 114"/>
                <a:gd name="T33" fmla="*/ 16 h 24"/>
                <a:gd name="T34" fmla="*/ 98 w 114"/>
                <a:gd name="T35" fmla="*/ 16 h 24"/>
                <a:gd name="T36" fmla="*/ 80 w 114"/>
                <a:gd name="T37" fmla="*/ 23 h 24"/>
                <a:gd name="T38" fmla="*/ 74 w 114"/>
                <a:gd name="T39" fmla="*/ 23 h 24"/>
                <a:gd name="T40" fmla="*/ 74 w 114"/>
                <a:gd name="T41" fmla="*/ 16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8" name="Freeform 4490"/>
            <p:cNvSpPr>
              <a:spLocks/>
            </p:cNvSpPr>
            <p:nvPr/>
          </p:nvSpPr>
          <p:spPr bwMode="auto">
            <a:xfrm>
              <a:off x="1304" y="967"/>
              <a:ext cx="72" cy="27"/>
            </a:xfrm>
            <a:custGeom>
              <a:avLst/>
              <a:gdLst>
                <a:gd name="T0" fmla="*/ 35 w 71"/>
                <a:gd name="T1" fmla="*/ 8 h 24"/>
                <a:gd name="T2" fmla="*/ 23 w 71"/>
                <a:gd name="T3" fmla="*/ 8 h 24"/>
                <a:gd name="T4" fmla="*/ 29 w 71"/>
                <a:gd name="T5" fmla="*/ 8 h 24"/>
                <a:gd name="T6" fmla="*/ 17 w 71"/>
                <a:gd name="T7" fmla="*/ 16 h 24"/>
                <a:gd name="T8" fmla="*/ 17 w 71"/>
                <a:gd name="T9" fmla="*/ 16 h 24"/>
                <a:gd name="T10" fmla="*/ 17 w 71"/>
                <a:gd name="T11" fmla="*/ 16 h 24"/>
                <a:gd name="T12" fmla="*/ 0 w 71"/>
                <a:gd name="T13" fmla="*/ 23 h 24"/>
                <a:gd name="T14" fmla="*/ 49 w 71"/>
                <a:gd name="T15" fmla="*/ 23 h 24"/>
                <a:gd name="T16" fmla="*/ 17 w 71"/>
                <a:gd name="T17" fmla="*/ 23 h 24"/>
                <a:gd name="T18" fmla="*/ 17 w 71"/>
                <a:gd name="T19" fmla="*/ 30 h 24"/>
                <a:gd name="T20" fmla="*/ 43 w 71"/>
                <a:gd name="T21" fmla="*/ 30 h 24"/>
                <a:gd name="T22" fmla="*/ 49 w 71"/>
                <a:gd name="T23" fmla="*/ 30 h 24"/>
                <a:gd name="T24" fmla="*/ 49 w 71"/>
                <a:gd name="T25" fmla="*/ 23 h 24"/>
                <a:gd name="T26" fmla="*/ 61 w 71"/>
                <a:gd name="T27" fmla="*/ 23 h 24"/>
                <a:gd name="T28" fmla="*/ 67 w 71"/>
                <a:gd name="T29" fmla="*/ 23 h 24"/>
                <a:gd name="T30" fmla="*/ 61 w 71"/>
                <a:gd name="T31" fmla="*/ 16 h 24"/>
                <a:gd name="T32" fmla="*/ 73 w 71"/>
                <a:gd name="T33" fmla="*/ 8 h 24"/>
                <a:gd name="T34" fmla="*/ 67 w 71"/>
                <a:gd name="T35" fmla="*/ 0 h 24"/>
                <a:gd name="T36" fmla="*/ 55 w 71"/>
                <a:gd name="T37" fmla="*/ 8 h 24"/>
                <a:gd name="T38" fmla="*/ 35 w 71"/>
                <a:gd name="T39" fmla="*/ 8 h 24"/>
                <a:gd name="T40" fmla="*/ 43 w 71"/>
                <a:gd name="T41" fmla="*/ 8 h 24"/>
                <a:gd name="T42" fmla="*/ 35 w 71"/>
                <a:gd name="T43" fmla="*/ 16 h 24"/>
                <a:gd name="T44" fmla="*/ 35 w 71"/>
                <a:gd name="T45" fmla="*/ 8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9" name="Freeform 4491"/>
            <p:cNvSpPr>
              <a:spLocks/>
            </p:cNvSpPr>
            <p:nvPr/>
          </p:nvSpPr>
          <p:spPr bwMode="auto">
            <a:xfrm>
              <a:off x="1334" y="927"/>
              <a:ext cx="60" cy="20"/>
            </a:xfrm>
            <a:custGeom>
              <a:avLst/>
              <a:gdLst>
                <a:gd name="T0" fmla="*/ 36 w 60"/>
                <a:gd name="T1" fmla="*/ 8 h 18"/>
                <a:gd name="T2" fmla="*/ 36 w 60"/>
                <a:gd name="T3" fmla="*/ 0 h 18"/>
                <a:gd name="T4" fmla="*/ 54 w 60"/>
                <a:gd name="T5" fmla="*/ 8 h 18"/>
                <a:gd name="T6" fmla="*/ 54 w 60"/>
                <a:gd name="T7" fmla="*/ 8 h 18"/>
                <a:gd name="T8" fmla="*/ 54 w 60"/>
                <a:gd name="T9" fmla="*/ 14 h 18"/>
                <a:gd name="T10" fmla="*/ 60 w 60"/>
                <a:gd name="T11" fmla="*/ 22 h 18"/>
                <a:gd name="T12" fmla="*/ 42 w 60"/>
                <a:gd name="T13" fmla="*/ 22 h 18"/>
                <a:gd name="T14" fmla="*/ 24 w 60"/>
                <a:gd name="T15" fmla="*/ 14 h 18"/>
                <a:gd name="T16" fmla="*/ 0 w 60"/>
                <a:gd name="T17" fmla="*/ 14 h 18"/>
                <a:gd name="T18" fmla="*/ 6 w 60"/>
                <a:gd name="T19" fmla="*/ 8 h 18"/>
                <a:gd name="T20" fmla="*/ 18 w 60"/>
                <a:gd name="T21" fmla="*/ 8 h 18"/>
                <a:gd name="T22" fmla="*/ 18 w 60"/>
                <a:gd name="T23" fmla="*/ 8 h 18"/>
                <a:gd name="T24" fmla="*/ 6 w 60"/>
                <a:gd name="T25" fmla="*/ 8 h 18"/>
                <a:gd name="T26" fmla="*/ 6 w 60"/>
                <a:gd name="T27" fmla="*/ 0 h 18"/>
                <a:gd name="T28" fmla="*/ 36 w 60"/>
                <a:gd name="T29" fmla="*/ 0 h 18"/>
                <a:gd name="T30" fmla="*/ 36 w 60"/>
                <a:gd name="T31" fmla="*/ 8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0" name="Freeform 4492"/>
            <p:cNvSpPr>
              <a:spLocks/>
            </p:cNvSpPr>
            <p:nvPr/>
          </p:nvSpPr>
          <p:spPr bwMode="auto">
            <a:xfrm>
              <a:off x="1231" y="1089"/>
              <a:ext cx="62" cy="27"/>
            </a:xfrm>
            <a:custGeom>
              <a:avLst/>
              <a:gdLst>
                <a:gd name="T0" fmla="*/ 52 w 60"/>
                <a:gd name="T1" fmla="*/ 16 h 24"/>
                <a:gd name="T2" fmla="*/ 52 w 60"/>
                <a:gd name="T3" fmla="*/ 16 h 24"/>
                <a:gd name="T4" fmla="*/ 38 w 60"/>
                <a:gd name="T5" fmla="*/ 0 h 24"/>
                <a:gd name="T6" fmla="*/ 32 w 60"/>
                <a:gd name="T7" fmla="*/ 8 h 24"/>
                <a:gd name="T8" fmla="*/ 26 w 60"/>
                <a:gd name="T9" fmla="*/ 8 h 24"/>
                <a:gd name="T10" fmla="*/ 26 w 60"/>
                <a:gd name="T11" fmla="*/ 16 h 24"/>
                <a:gd name="T12" fmla="*/ 0 w 60"/>
                <a:gd name="T13" fmla="*/ 23 h 24"/>
                <a:gd name="T14" fmla="*/ 38 w 60"/>
                <a:gd name="T15" fmla="*/ 30 h 24"/>
                <a:gd name="T16" fmla="*/ 64 w 60"/>
                <a:gd name="T17" fmla="*/ 23 h 24"/>
                <a:gd name="T18" fmla="*/ 52 w 60"/>
                <a:gd name="T19" fmla="*/ 23 h 24"/>
                <a:gd name="T20" fmla="*/ 52 w 60"/>
                <a:gd name="T21" fmla="*/ 1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1" name="Freeform 4493"/>
            <p:cNvSpPr>
              <a:spLocks/>
            </p:cNvSpPr>
            <p:nvPr/>
          </p:nvSpPr>
          <p:spPr bwMode="auto">
            <a:xfrm>
              <a:off x="1535" y="1021"/>
              <a:ext cx="54" cy="14"/>
            </a:xfrm>
            <a:custGeom>
              <a:avLst/>
              <a:gdLst>
                <a:gd name="T0" fmla="*/ 36 w 54"/>
                <a:gd name="T1" fmla="*/ 0 h 12"/>
                <a:gd name="T2" fmla="*/ 0 w 54"/>
                <a:gd name="T3" fmla="*/ 0 h 12"/>
                <a:gd name="T4" fmla="*/ 0 w 54"/>
                <a:gd name="T5" fmla="*/ 8 h 12"/>
                <a:gd name="T6" fmla="*/ 0 w 54"/>
                <a:gd name="T7" fmla="*/ 16 h 12"/>
                <a:gd name="T8" fmla="*/ 6 w 54"/>
                <a:gd name="T9" fmla="*/ 16 h 12"/>
                <a:gd name="T10" fmla="*/ 54 w 54"/>
                <a:gd name="T11" fmla="*/ 16 h 12"/>
                <a:gd name="T12" fmla="*/ 36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2" name="Freeform 4494"/>
            <p:cNvSpPr>
              <a:spLocks/>
            </p:cNvSpPr>
            <p:nvPr/>
          </p:nvSpPr>
          <p:spPr bwMode="auto">
            <a:xfrm>
              <a:off x="1510" y="1123"/>
              <a:ext cx="29" cy="20"/>
            </a:xfrm>
            <a:custGeom>
              <a:avLst/>
              <a:gdLst>
                <a:gd name="T0" fmla="*/ 28 w 30"/>
                <a:gd name="T1" fmla="*/ 14 h 18"/>
                <a:gd name="T2" fmla="*/ 0 w 30"/>
                <a:gd name="T3" fmla="*/ 22 h 18"/>
                <a:gd name="T4" fmla="*/ 0 w 30"/>
                <a:gd name="T5" fmla="*/ 8 h 18"/>
                <a:gd name="T6" fmla="*/ 16 w 30"/>
                <a:gd name="T7" fmla="*/ 0 h 18"/>
                <a:gd name="T8" fmla="*/ 28 w 30"/>
                <a:gd name="T9" fmla="*/ 0 h 18"/>
                <a:gd name="T10" fmla="*/ 28 w 30"/>
                <a:gd name="T11" fmla="*/ 1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3" name="Freeform 4495"/>
            <p:cNvSpPr>
              <a:spLocks/>
            </p:cNvSpPr>
            <p:nvPr/>
          </p:nvSpPr>
          <p:spPr bwMode="auto">
            <a:xfrm>
              <a:off x="1406" y="933"/>
              <a:ext cx="37" cy="14"/>
            </a:xfrm>
            <a:custGeom>
              <a:avLst/>
              <a:gdLst>
                <a:gd name="T0" fmla="*/ 0 w 36"/>
                <a:gd name="T1" fmla="*/ 8 h 12"/>
                <a:gd name="T2" fmla="*/ 6 w 36"/>
                <a:gd name="T3" fmla="*/ 0 h 12"/>
                <a:gd name="T4" fmla="*/ 38 w 36"/>
                <a:gd name="T5" fmla="*/ 8 h 12"/>
                <a:gd name="T6" fmla="*/ 38 w 36"/>
                <a:gd name="T7" fmla="*/ 16 h 12"/>
                <a:gd name="T8" fmla="*/ 6 w 36"/>
                <a:gd name="T9" fmla="*/ 16 h 12"/>
                <a:gd name="T10" fmla="*/ 0 w 36"/>
                <a:gd name="T11" fmla="*/ 16 h 12"/>
                <a:gd name="T12" fmla="*/ 0 w 36"/>
                <a:gd name="T13" fmla="*/ 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4" name="Freeform 4496"/>
            <p:cNvSpPr>
              <a:spLocks/>
            </p:cNvSpPr>
            <p:nvPr/>
          </p:nvSpPr>
          <p:spPr bwMode="auto">
            <a:xfrm>
              <a:off x="1364" y="988"/>
              <a:ext cx="37" cy="13"/>
            </a:xfrm>
            <a:custGeom>
              <a:avLst/>
              <a:gdLst>
                <a:gd name="T0" fmla="*/ 12 w 36"/>
                <a:gd name="T1" fmla="*/ 14 h 12"/>
                <a:gd name="T2" fmla="*/ 0 w 36"/>
                <a:gd name="T3" fmla="*/ 8 h 12"/>
                <a:gd name="T4" fmla="*/ 32 w 36"/>
                <a:gd name="T5" fmla="*/ 0 h 12"/>
                <a:gd name="T6" fmla="*/ 38 w 36"/>
                <a:gd name="T7" fmla="*/ 8 h 12"/>
                <a:gd name="T8" fmla="*/ 38 w 36"/>
                <a:gd name="T9" fmla="*/ 14 h 12"/>
                <a:gd name="T10" fmla="*/ 12 w 36"/>
                <a:gd name="T11" fmla="*/ 1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5" name="Freeform 4497"/>
            <p:cNvSpPr>
              <a:spLocks/>
            </p:cNvSpPr>
            <p:nvPr/>
          </p:nvSpPr>
          <p:spPr bwMode="auto">
            <a:xfrm>
              <a:off x="1214" y="1021"/>
              <a:ext cx="29" cy="14"/>
            </a:xfrm>
            <a:custGeom>
              <a:avLst/>
              <a:gdLst>
                <a:gd name="T0" fmla="*/ 12 w 30"/>
                <a:gd name="T1" fmla="*/ 16 h 12"/>
                <a:gd name="T2" fmla="*/ 0 w 30"/>
                <a:gd name="T3" fmla="*/ 0 h 12"/>
                <a:gd name="T4" fmla="*/ 28 w 30"/>
                <a:gd name="T5" fmla="*/ 0 h 12"/>
                <a:gd name="T6" fmla="*/ 28 w 30"/>
                <a:gd name="T7" fmla="*/ 0 h 12"/>
                <a:gd name="T8" fmla="*/ 12 w 30"/>
                <a:gd name="T9" fmla="*/ 1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6" name="Freeform 4498"/>
            <p:cNvSpPr>
              <a:spLocks/>
            </p:cNvSpPr>
            <p:nvPr/>
          </p:nvSpPr>
          <p:spPr bwMode="auto">
            <a:xfrm>
              <a:off x="1691" y="866"/>
              <a:ext cx="703" cy="418"/>
            </a:xfrm>
            <a:custGeom>
              <a:avLst/>
              <a:gdLst>
                <a:gd name="T0" fmla="*/ 124 w 694"/>
                <a:gd name="T1" fmla="*/ 372 h 371"/>
                <a:gd name="T2" fmla="*/ 148 w 694"/>
                <a:gd name="T3" fmla="*/ 364 h 371"/>
                <a:gd name="T4" fmla="*/ 130 w 694"/>
                <a:gd name="T5" fmla="*/ 388 h 371"/>
                <a:gd name="T6" fmla="*/ 142 w 694"/>
                <a:gd name="T7" fmla="*/ 402 h 371"/>
                <a:gd name="T8" fmla="*/ 154 w 694"/>
                <a:gd name="T9" fmla="*/ 425 h 371"/>
                <a:gd name="T10" fmla="*/ 154 w 694"/>
                <a:gd name="T11" fmla="*/ 441 h 371"/>
                <a:gd name="T12" fmla="*/ 172 w 694"/>
                <a:gd name="T13" fmla="*/ 448 h 371"/>
                <a:gd name="T14" fmla="*/ 197 w 694"/>
                <a:gd name="T15" fmla="*/ 455 h 371"/>
                <a:gd name="T16" fmla="*/ 210 w 694"/>
                <a:gd name="T17" fmla="*/ 463 h 371"/>
                <a:gd name="T18" fmla="*/ 228 w 694"/>
                <a:gd name="T19" fmla="*/ 455 h 371"/>
                <a:gd name="T20" fmla="*/ 240 w 694"/>
                <a:gd name="T21" fmla="*/ 441 h 371"/>
                <a:gd name="T22" fmla="*/ 246 w 694"/>
                <a:gd name="T23" fmla="*/ 418 h 371"/>
                <a:gd name="T24" fmla="*/ 264 w 694"/>
                <a:gd name="T25" fmla="*/ 394 h 371"/>
                <a:gd name="T26" fmla="*/ 278 w 694"/>
                <a:gd name="T27" fmla="*/ 380 h 371"/>
                <a:gd name="T28" fmla="*/ 313 w 694"/>
                <a:gd name="T29" fmla="*/ 343 h 371"/>
                <a:gd name="T30" fmla="*/ 363 w 694"/>
                <a:gd name="T31" fmla="*/ 335 h 371"/>
                <a:gd name="T32" fmla="*/ 417 w 694"/>
                <a:gd name="T33" fmla="*/ 290 h 371"/>
                <a:gd name="T34" fmla="*/ 510 w 694"/>
                <a:gd name="T35" fmla="*/ 274 h 371"/>
                <a:gd name="T36" fmla="*/ 479 w 694"/>
                <a:gd name="T37" fmla="*/ 243 h 371"/>
                <a:gd name="T38" fmla="*/ 517 w 694"/>
                <a:gd name="T39" fmla="*/ 221 h 371"/>
                <a:gd name="T40" fmla="*/ 541 w 694"/>
                <a:gd name="T41" fmla="*/ 243 h 371"/>
                <a:gd name="T42" fmla="*/ 559 w 694"/>
                <a:gd name="T43" fmla="*/ 221 h 371"/>
                <a:gd name="T44" fmla="*/ 523 w 694"/>
                <a:gd name="T45" fmla="*/ 198 h 371"/>
                <a:gd name="T46" fmla="*/ 503 w 694"/>
                <a:gd name="T47" fmla="*/ 190 h 371"/>
                <a:gd name="T48" fmla="*/ 541 w 694"/>
                <a:gd name="T49" fmla="*/ 175 h 371"/>
                <a:gd name="T50" fmla="*/ 577 w 694"/>
                <a:gd name="T51" fmla="*/ 168 h 371"/>
                <a:gd name="T52" fmla="*/ 590 w 694"/>
                <a:gd name="T53" fmla="*/ 144 h 371"/>
                <a:gd name="T54" fmla="*/ 583 w 694"/>
                <a:gd name="T55" fmla="*/ 130 h 371"/>
                <a:gd name="T56" fmla="*/ 626 w 694"/>
                <a:gd name="T57" fmla="*/ 114 h 371"/>
                <a:gd name="T58" fmla="*/ 590 w 694"/>
                <a:gd name="T59" fmla="*/ 91 h 371"/>
                <a:gd name="T60" fmla="*/ 644 w 694"/>
                <a:gd name="T61" fmla="*/ 53 h 371"/>
                <a:gd name="T62" fmla="*/ 682 w 694"/>
                <a:gd name="T63" fmla="*/ 38 h 371"/>
                <a:gd name="T64" fmla="*/ 597 w 694"/>
                <a:gd name="T65" fmla="*/ 30 h 371"/>
                <a:gd name="T66" fmla="*/ 491 w 694"/>
                <a:gd name="T67" fmla="*/ 30 h 371"/>
                <a:gd name="T68" fmla="*/ 485 w 694"/>
                <a:gd name="T69" fmla="*/ 8 h 371"/>
                <a:gd name="T70" fmla="*/ 405 w 694"/>
                <a:gd name="T71" fmla="*/ 8 h 371"/>
                <a:gd name="T72" fmla="*/ 393 w 694"/>
                <a:gd name="T73" fmla="*/ 16 h 371"/>
                <a:gd name="T74" fmla="*/ 295 w 694"/>
                <a:gd name="T75" fmla="*/ 23 h 371"/>
                <a:gd name="T76" fmla="*/ 222 w 694"/>
                <a:gd name="T77" fmla="*/ 30 h 371"/>
                <a:gd name="T78" fmla="*/ 142 w 694"/>
                <a:gd name="T79" fmla="*/ 38 h 371"/>
                <a:gd name="T80" fmla="*/ 6 w 694"/>
                <a:gd name="T81" fmla="*/ 83 h 371"/>
                <a:gd name="T82" fmla="*/ 68 w 694"/>
                <a:gd name="T83" fmla="*/ 99 h 371"/>
                <a:gd name="T84" fmla="*/ 30 w 694"/>
                <a:gd name="T85" fmla="*/ 114 h 371"/>
                <a:gd name="T86" fmla="*/ 86 w 694"/>
                <a:gd name="T87" fmla="*/ 122 h 371"/>
                <a:gd name="T88" fmla="*/ 154 w 694"/>
                <a:gd name="T89" fmla="*/ 160 h 371"/>
                <a:gd name="T90" fmla="*/ 142 w 694"/>
                <a:gd name="T91" fmla="*/ 206 h 371"/>
                <a:gd name="T92" fmla="*/ 178 w 694"/>
                <a:gd name="T93" fmla="*/ 206 h 371"/>
                <a:gd name="T94" fmla="*/ 178 w 694"/>
                <a:gd name="T95" fmla="*/ 221 h 371"/>
                <a:gd name="T96" fmla="*/ 148 w 694"/>
                <a:gd name="T97" fmla="*/ 229 h 371"/>
                <a:gd name="T98" fmla="*/ 184 w 694"/>
                <a:gd name="T99" fmla="*/ 267 h 371"/>
                <a:gd name="T100" fmla="*/ 166 w 694"/>
                <a:gd name="T101" fmla="*/ 282 h 371"/>
                <a:gd name="T102" fmla="*/ 136 w 694"/>
                <a:gd name="T103" fmla="*/ 290 h 371"/>
                <a:gd name="T104" fmla="*/ 166 w 694"/>
                <a:gd name="T105" fmla="*/ 297 h 371"/>
                <a:gd name="T106" fmla="*/ 166 w 694"/>
                <a:gd name="T107" fmla="*/ 312 h 371"/>
                <a:gd name="T108" fmla="*/ 130 w 694"/>
                <a:gd name="T109" fmla="*/ 320 h 371"/>
                <a:gd name="T110" fmla="*/ 116 w 694"/>
                <a:gd name="T111" fmla="*/ 335 h 371"/>
                <a:gd name="T112" fmla="*/ 154 w 694"/>
                <a:gd name="T113" fmla="*/ 343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7" name="Freeform 4499"/>
            <p:cNvSpPr>
              <a:spLocks/>
            </p:cNvSpPr>
            <p:nvPr/>
          </p:nvSpPr>
          <p:spPr bwMode="auto">
            <a:xfrm>
              <a:off x="1824" y="1082"/>
              <a:ext cx="32" cy="20"/>
            </a:xfrm>
            <a:custGeom>
              <a:avLst/>
              <a:gdLst>
                <a:gd name="T0" fmla="*/ 34 w 30"/>
                <a:gd name="T1" fmla="*/ 14 h 18"/>
                <a:gd name="T2" fmla="*/ 6 w 30"/>
                <a:gd name="T3" fmla="*/ 0 h 18"/>
                <a:gd name="T4" fmla="*/ 0 w 30"/>
                <a:gd name="T5" fmla="*/ 8 h 18"/>
                <a:gd name="T6" fmla="*/ 0 w 30"/>
                <a:gd name="T7" fmla="*/ 8 h 18"/>
                <a:gd name="T8" fmla="*/ 0 w 30"/>
                <a:gd name="T9" fmla="*/ 8 h 18"/>
                <a:gd name="T10" fmla="*/ 0 w 30"/>
                <a:gd name="T11" fmla="*/ 14 h 18"/>
                <a:gd name="T12" fmla="*/ 6 w 30"/>
                <a:gd name="T13" fmla="*/ 14 h 18"/>
                <a:gd name="T14" fmla="*/ 6 w 30"/>
                <a:gd name="T15" fmla="*/ 22 h 18"/>
                <a:gd name="T16" fmla="*/ 34 w 30"/>
                <a:gd name="T17" fmla="*/ 14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8" name="Freeform 4500"/>
            <p:cNvSpPr>
              <a:spLocks/>
            </p:cNvSpPr>
            <p:nvPr/>
          </p:nvSpPr>
          <p:spPr bwMode="auto">
            <a:xfrm>
              <a:off x="2195" y="1157"/>
              <a:ext cx="145" cy="59"/>
            </a:xfrm>
            <a:custGeom>
              <a:avLst/>
              <a:gdLst>
                <a:gd name="T0" fmla="*/ 117 w 143"/>
                <a:gd name="T1" fmla="*/ 0 h 53"/>
                <a:gd name="T2" fmla="*/ 110 w 143"/>
                <a:gd name="T3" fmla="*/ 0 h 53"/>
                <a:gd name="T4" fmla="*/ 98 w 143"/>
                <a:gd name="T5" fmla="*/ 8 h 53"/>
                <a:gd name="T6" fmla="*/ 92 w 143"/>
                <a:gd name="T7" fmla="*/ 8 h 53"/>
                <a:gd name="T8" fmla="*/ 86 w 143"/>
                <a:gd name="T9" fmla="*/ 14 h 53"/>
                <a:gd name="T10" fmla="*/ 86 w 143"/>
                <a:gd name="T11" fmla="*/ 14 h 53"/>
                <a:gd name="T12" fmla="*/ 74 w 143"/>
                <a:gd name="T13" fmla="*/ 8 h 53"/>
                <a:gd name="T14" fmla="*/ 74 w 143"/>
                <a:gd name="T15" fmla="*/ 14 h 53"/>
                <a:gd name="T16" fmla="*/ 62 w 143"/>
                <a:gd name="T17" fmla="*/ 8 h 53"/>
                <a:gd name="T18" fmla="*/ 56 w 143"/>
                <a:gd name="T19" fmla="*/ 14 h 53"/>
                <a:gd name="T20" fmla="*/ 50 w 143"/>
                <a:gd name="T21" fmla="*/ 22 h 53"/>
                <a:gd name="T22" fmla="*/ 44 w 143"/>
                <a:gd name="T23" fmla="*/ 14 h 53"/>
                <a:gd name="T24" fmla="*/ 44 w 143"/>
                <a:gd name="T25" fmla="*/ 14 h 53"/>
                <a:gd name="T26" fmla="*/ 24 w 143"/>
                <a:gd name="T27" fmla="*/ 0 h 53"/>
                <a:gd name="T28" fmla="*/ 30 w 143"/>
                <a:gd name="T29" fmla="*/ 8 h 53"/>
                <a:gd name="T30" fmla="*/ 30 w 143"/>
                <a:gd name="T31" fmla="*/ 8 h 53"/>
                <a:gd name="T32" fmla="*/ 18 w 143"/>
                <a:gd name="T33" fmla="*/ 8 h 53"/>
                <a:gd name="T34" fmla="*/ 18 w 143"/>
                <a:gd name="T35" fmla="*/ 8 h 53"/>
                <a:gd name="T36" fmla="*/ 12 w 143"/>
                <a:gd name="T37" fmla="*/ 14 h 53"/>
                <a:gd name="T38" fmla="*/ 18 w 143"/>
                <a:gd name="T39" fmla="*/ 14 h 53"/>
                <a:gd name="T40" fmla="*/ 18 w 143"/>
                <a:gd name="T41" fmla="*/ 14 h 53"/>
                <a:gd name="T42" fmla="*/ 6 w 143"/>
                <a:gd name="T43" fmla="*/ 14 h 53"/>
                <a:gd name="T44" fmla="*/ 12 w 143"/>
                <a:gd name="T45" fmla="*/ 14 h 53"/>
                <a:gd name="T46" fmla="*/ 0 w 143"/>
                <a:gd name="T47" fmla="*/ 14 h 53"/>
                <a:gd name="T48" fmla="*/ 30 w 143"/>
                <a:gd name="T49" fmla="*/ 22 h 53"/>
                <a:gd name="T50" fmla="*/ 30 w 143"/>
                <a:gd name="T51" fmla="*/ 22 h 53"/>
                <a:gd name="T52" fmla="*/ 30 w 143"/>
                <a:gd name="T53" fmla="*/ 30 h 53"/>
                <a:gd name="T54" fmla="*/ 6 w 143"/>
                <a:gd name="T55" fmla="*/ 30 h 53"/>
                <a:gd name="T56" fmla="*/ 24 w 143"/>
                <a:gd name="T57" fmla="*/ 36 h 53"/>
                <a:gd name="T58" fmla="*/ 30 w 143"/>
                <a:gd name="T59" fmla="*/ 36 h 53"/>
                <a:gd name="T60" fmla="*/ 30 w 143"/>
                <a:gd name="T61" fmla="*/ 43 h 53"/>
                <a:gd name="T62" fmla="*/ 38 w 143"/>
                <a:gd name="T63" fmla="*/ 43 h 53"/>
                <a:gd name="T64" fmla="*/ 30 w 143"/>
                <a:gd name="T65" fmla="*/ 43 h 53"/>
                <a:gd name="T66" fmla="*/ 18 w 143"/>
                <a:gd name="T67" fmla="*/ 51 h 53"/>
                <a:gd name="T68" fmla="*/ 30 w 143"/>
                <a:gd name="T69" fmla="*/ 58 h 53"/>
                <a:gd name="T70" fmla="*/ 50 w 143"/>
                <a:gd name="T71" fmla="*/ 58 h 53"/>
                <a:gd name="T72" fmla="*/ 80 w 143"/>
                <a:gd name="T73" fmla="*/ 66 h 53"/>
                <a:gd name="T74" fmla="*/ 104 w 143"/>
                <a:gd name="T75" fmla="*/ 51 h 53"/>
                <a:gd name="T76" fmla="*/ 123 w 143"/>
                <a:gd name="T77" fmla="*/ 43 h 53"/>
                <a:gd name="T78" fmla="*/ 135 w 143"/>
                <a:gd name="T79" fmla="*/ 36 h 53"/>
                <a:gd name="T80" fmla="*/ 141 w 143"/>
                <a:gd name="T81" fmla="*/ 30 h 53"/>
                <a:gd name="T82" fmla="*/ 147 w 143"/>
                <a:gd name="T83" fmla="*/ 30 h 53"/>
                <a:gd name="T84" fmla="*/ 141 w 143"/>
                <a:gd name="T85" fmla="*/ 22 h 53"/>
                <a:gd name="T86" fmla="*/ 147 w 143"/>
                <a:gd name="T87" fmla="*/ 22 h 53"/>
                <a:gd name="T88" fmla="*/ 147 w 143"/>
                <a:gd name="T89" fmla="*/ 22 h 53"/>
                <a:gd name="T90" fmla="*/ 135 w 143"/>
                <a:gd name="T91" fmla="*/ 22 h 53"/>
                <a:gd name="T92" fmla="*/ 141 w 143"/>
                <a:gd name="T93" fmla="*/ 14 h 53"/>
                <a:gd name="T94" fmla="*/ 135 w 143"/>
                <a:gd name="T95" fmla="*/ 14 h 53"/>
                <a:gd name="T96" fmla="*/ 129 w 143"/>
                <a:gd name="T97" fmla="*/ 8 h 53"/>
                <a:gd name="T98" fmla="*/ 135 w 143"/>
                <a:gd name="T99" fmla="*/ 0 h 53"/>
                <a:gd name="T100" fmla="*/ 129 w 143"/>
                <a:gd name="T101" fmla="*/ 0 h 53"/>
                <a:gd name="T102" fmla="*/ 11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9" name="Freeform 4501"/>
            <p:cNvSpPr>
              <a:spLocks/>
            </p:cNvSpPr>
            <p:nvPr/>
          </p:nvSpPr>
          <p:spPr bwMode="auto">
            <a:xfrm>
              <a:off x="2370" y="1385"/>
              <a:ext cx="61" cy="75"/>
            </a:xfrm>
            <a:custGeom>
              <a:avLst/>
              <a:gdLst>
                <a:gd name="T0" fmla="*/ 62 w 60"/>
                <a:gd name="T1" fmla="*/ 63 h 66"/>
                <a:gd name="T2" fmla="*/ 62 w 60"/>
                <a:gd name="T3" fmla="*/ 23 h 66"/>
                <a:gd name="T4" fmla="*/ 50 w 60"/>
                <a:gd name="T5" fmla="*/ 23 h 66"/>
                <a:gd name="T6" fmla="*/ 50 w 60"/>
                <a:gd name="T7" fmla="*/ 23 h 66"/>
                <a:gd name="T8" fmla="*/ 38 w 60"/>
                <a:gd name="T9" fmla="*/ 23 h 66"/>
                <a:gd name="T10" fmla="*/ 50 w 60"/>
                <a:gd name="T11" fmla="*/ 0 h 66"/>
                <a:gd name="T12" fmla="*/ 50 w 60"/>
                <a:gd name="T13" fmla="*/ 0 h 66"/>
                <a:gd name="T14" fmla="*/ 44 w 60"/>
                <a:gd name="T15" fmla="*/ 0 h 66"/>
                <a:gd name="T16" fmla="*/ 38 w 60"/>
                <a:gd name="T17" fmla="*/ 0 h 66"/>
                <a:gd name="T18" fmla="*/ 24 w 60"/>
                <a:gd name="T19" fmla="*/ 8 h 66"/>
                <a:gd name="T20" fmla="*/ 32 w 60"/>
                <a:gd name="T21" fmla="*/ 16 h 66"/>
                <a:gd name="T22" fmla="*/ 24 w 60"/>
                <a:gd name="T23" fmla="*/ 23 h 66"/>
                <a:gd name="T24" fmla="*/ 6 w 60"/>
                <a:gd name="T25" fmla="*/ 23 h 66"/>
                <a:gd name="T26" fmla="*/ 6 w 60"/>
                <a:gd name="T27" fmla="*/ 31 h 66"/>
                <a:gd name="T28" fmla="*/ 0 w 60"/>
                <a:gd name="T29" fmla="*/ 39 h 66"/>
                <a:gd name="T30" fmla="*/ 18 w 60"/>
                <a:gd name="T31" fmla="*/ 47 h 66"/>
                <a:gd name="T32" fmla="*/ 6 w 60"/>
                <a:gd name="T33" fmla="*/ 63 h 66"/>
                <a:gd name="T34" fmla="*/ 18 w 60"/>
                <a:gd name="T35" fmla="*/ 63 h 66"/>
                <a:gd name="T36" fmla="*/ 6 w 60"/>
                <a:gd name="T37" fmla="*/ 69 h 66"/>
                <a:gd name="T38" fmla="*/ 0 w 60"/>
                <a:gd name="T39" fmla="*/ 69 h 66"/>
                <a:gd name="T40" fmla="*/ 0 w 60"/>
                <a:gd name="T41" fmla="*/ 77 h 66"/>
                <a:gd name="T42" fmla="*/ 0 w 60"/>
                <a:gd name="T43" fmla="*/ 77 h 66"/>
                <a:gd name="T44" fmla="*/ 6 w 60"/>
                <a:gd name="T45" fmla="*/ 85 h 66"/>
                <a:gd name="T46" fmla="*/ 0 w 60"/>
                <a:gd name="T47" fmla="*/ 85 h 66"/>
                <a:gd name="T48" fmla="*/ 6 w 60"/>
                <a:gd name="T49" fmla="*/ 85 h 66"/>
                <a:gd name="T50" fmla="*/ 6 w 60"/>
                <a:gd name="T51" fmla="*/ 85 h 66"/>
                <a:gd name="T52" fmla="*/ 24 w 60"/>
                <a:gd name="T53" fmla="*/ 85 h 66"/>
                <a:gd name="T54" fmla="*/ 38 w 60"/>
                <a:gd name="T55" fmla="*/ 77 h 66"/>
                <a:gd name="T56" fmla="*/ 56 w 60"/>
                <a:gd name="T57" fmla="*/ 77 h 66"/>
                <a:gd name="T58" fmla="*/ 62 w 60"/>
                <a:gd name="T59" fmla="*/ 63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0" name="Freeform 4502"/>
            <p:cNvSpPr>
              <a:spLocks/>
            </p:cNvSpPr>
            <p:nvPr/>
          </p:nvSpPr>
          <p:spPr bwMode="auto">
            <a:xfrm>
              <a:off x="2437" y="1311"/>
              <a:ext cx="116" cy="182"/>
            </a:xfrm>
            <a:custGeom>
              <a:avLst/>
              <a:gdLst>
                <a:gd name="T0" fmla="*/ 12 w 114"/>
                <a:gd name="T1" fmla="*/ 61 h 162"/>
                <a:gd name="T2" fmla="*/ 18 w 114"/>
                <a:gd name="T3" fmla="*/ 69 h 162"/>
                <a:gd name="T4" fmla="*/ 12 w 114"/>
                <a:gd name="T5" fmla="*/ 83 h 162"/>
                <a:gd name="T6" fmla="*/ 24 w 114"/>
                <a:gd name="T7" fmla="*/ 91 h 162"/>
                <a:gd name="T8" fmla="*/ 38 w 114"/>
                <a:gd name="T9" fmla="*/ 99 h 162"/>
                <a:gd name="T10" fmla="*/ 44 w 114"/>
                <a:gd name="T11" fmla="*/ 129 h 162"/>
                <a:gd name="T12" fmla="*/ 18 w 114"/>
                <a:gd name="T13" fmla="*/ 136 h 162"/>
                <a:gd name="T14" fmla="*/ 24 w 114"/>
                <a:gd name="T15" fmla="*/ 144 h 162"/>
                <a:gd name="T16" fmla="*/ 12 w 114"/>
                <a:gd name="T17" fmla="*/ 166 h 162"/>
                <a:gd name="T18" fmla="*/ 32 w 114"/>
                <a:gd name="T19" fmla="*/ 174 h 162"/>
                <a:gd name="T20" fmla="*/ 44 w 114"/>
                <a:gd name="T21" fmla="*/ 174 h 162"/>
                <a:gd name="T22" fmla="*/ 12 w 114"/>
                <a:gd name="T23" fmla="*/ 190 h 162"/>
                <a:gd name="T24" fmla="*/ 6 w 114"/>
                <a:gd name="T25" fmla="*/ 204 h 162"/>
                <a:gd name="T26" fmla="*/ 32 w 114"/>
                <a:gd name="T27" fmla="*/ 204 h 162"/>
                <a:gd name="T28" fmla="*/ 50 w 114"/>
                <a:gd name="T29" fmla="*/ 190 h 162"/>
                <a:gd name="T30" fmla="*/ 94 w 114"/>
                <a:gd name="T31" fmla="*/ 190 h 162"/>
                <a:gd name="T32" fmla="*/ 100 w 114"/>
                <a:gd name="T33" fmla="*/ 174 h 162"/>
                <a:gd name="T34" fmla="*/ 118 w 114"/>
                <a:gd name="T35" fmla="*/ 144 h 162"/>
                <a:gd name="T36" fmla="*/ 94 w 114"/>
                <a:gd name="T37" fmla="*/ 136 h 162"/>
                <a:gd name="T38" fmla="*/ 80 w 114"/>
                <a:gd name="T39" fmla="*/ 121 h 162"/>
                <a:gd name="T40" fmla="*/ 86 w 114"/>
                <a:gd name="T41" fmla="*/ 113 h 162"/>
                <a:gd name="T42" fmla="*/ 56 w 114"/>
                <a:gd name="T43" fmla="*/ 69 h 162"/>
                <a:gd name="T44" fmla="*/ 50 w 114"/>
                <a:gd name="T45" fmla="*/ 61 h 162"/>
                <a:gd name="T46" fmla="*/ 44 w 114"/>
                <a:gd name="T47" fmla="*/ 53 h 162"/>
                <a:gd name="T48" fmla="*/ 32 w 114"/>
                <a:gd name="T49" fmla="*/ 22 h 162"/>
                <a:gd name="T50" fmla="*/ 32 w 114"/>
                <a:gd name="T51" fmla="*/ 22 h 162"/>
                <a:gd name="T52" fmla="*/ 18 w 114"/>
                <a:gd name="T53" fmla="*/ 0 h 162"/>
                <a:gd name="T54" fmla="*/ 12 w 114"/>
                <a:gd name="T55" fmla="*/ 15 h 162"/>
                <a:gd name="T56" fmla="*/ 6 w 114"/>
                <a:gd name="T57" fmla="*/ 30 h 162"/>
                <a:gd name="T58" fmla="*/ 6 w 114"/>
                <a:gd name="T59" fmla="*/ 38 h 162"/>
                <a:gd name="T60" fmla="*/ 0 w 114"/>
                <a:gd name="T61" fmla="*/ 45 h 162"/>
                <a:gd name="T62" fmla="*/ 12 w 114"/>
                <a:gd name="T63" fmla="*/ 45 h 162"/>
                <a:gd name="T64" fmla="*/ 0 w 114"/>
                <a:gd name="T65" fmla="*/ 83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1" name="Freeform 4503"/>
            <p:cNvSpPr>
              <a:spLocks/>
            </p:cNvSpPr>
            <p:nvPr/>
          </p:nvSpPr>
          <p:spPr bwMode="auto">
            <a:xfrm>
              <a:off x="2406" y="1385"/>
              <a:ext cx="37" cy="21"/>
            </a:xfrm>
            <a:custGeom>
              <a:avLst/>
              <a:gdLst>
                <a:gd name="T0" fmla="*/ 38 w 36"/>
                <a:gd name="T1" fmla="*/ 16 h 18"/>
                <a:gd name="T2" fmla="*/ 32 w 36"/>
                <a:gd name="T3" fmla="*/ 8 h 18"/>
                <a:gd name="T4" fmla="*/ 26 w 36"/>
                <a:gd name="T5" fmla="*/ 0 h 18"/>
                <a:gd name="T6" fmla="*/ 12 w 36"/>
                <a:gd name="T7" fmla="*/ 0 h 18"/>
                <a:gd name="T8" fmla="*/ 0 w 36"/>
                <a:gd name="T9" fmla="*/ 25 h 18"/>
                <a:gd name="T10" fmla="*/ 12 w 36"/>
                <a:gd name="T11" fmla="*/ 25 h 18"/>
                <a:gd name="T12" fmla="*/ 12 w 36"/>
                <a:gd name="T13" fmla="*/ 25 h 18"/>
                <a:gd name="T14" fmla="*/ 26 w 36"/>
                <a:gd name="T15" fmla="*/ 25 h 18"/>
                <a:gd name="T16" fmla="*/ 38 w 36"/>
                <a:gd name="T17" fmla="*/ 1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2" name="Freeform 4504"/>
            <p:cNvSpPr>
              <a:spLocks/>
            </p:cNvSpPr>
            <p:nvPr/>
          </p:nvSpPr>
          <p:spPr bwMode="auto">
            <a:xfrm>
              <a:off x="2425" y="1338"/>
              <a:ext cx="18" cy="7"/>
            </a:xfrm>
            <a:custGeom>
              <a:avLst/>
              <a:gdLst>
                <a:gd name="T0" fmla="*/ 12 w 18"/>
                <a:gd name="T1" fmla="*/ 0 h 6"/>
                <a:gd name="T2" fmla="*/ 6 w 18"/>
                <a:gd name="T3" fmla="*/ 0 h 6"/>
                <a:gd name="T4" fmla="*/ 0 w 18"/>
                <a:gd name="T5" fmla="*/ 0 h 6"/>
                <a:gd name="T6" fmla="*/ 12 w 18"/>
                <a:gd name="T7" fmla="*/ 8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3" name="Freeform 4505"/>
            <p:cNvSpPr>
              <a:spLocks/>
            </p:cNvSpPr>
            <p:nvPr/>
          </p:nvSpPr>
          <p:spPr bwMode="auto">
            <a:xfrm>
              <a:off x="2425" y="1318"/>
              <a:ext cx="12" cy="13"/>
            </a:xfrm>
            <a:custGeom>
              <a:avLst/>
              <a:gdLst>
                <a:gd name="T0" fmla="*/ 12 w 12"/>
                <a:gd name="T1" fmla="*/ 8 h 12"/>
                <a:gd name="T2" fmla="*/ 12 w 12"/>
                <a:gd name="T3" fmla="*/ 0 h 12"/>
                <a:gd name="T4" fmla="*/ 0 w 12"/>
                <a:gd name="T5" fmla="*/ 8 h 12"/>
                <a:gd name="T6" fmla="*/ 0 w 12"/>
                <a:gd name="T7" fmla="*/ 14 h 12"/>
                <a:gd name="T8" fmla="*/ 12 w 12"/>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4" name="Freeform 4506"/>
            <p:cNvSpPr>
              <a:spLocks/>
            </p:cNvSpPr>
            <p:nvPr/>
          </p:nvSpPr>
          <p:spPr bwMode="auto">
            <a:xfrm>
              <a:off x="2504" y="1277"/>
              <a:ext cx="7" cy="7"/>
            </a:xfrm>
            <a:custGeom>
              <a:avLst/>
              <a:gdLst>
                <a:gd name="T0" fmla="*/ 0 w 6"/>
                <a:gd name="T1" fmla="*/ 0 h 6"/>
                <a:gd name="T2" fmla="*/ 0 w 6"/>
                <a:gd name="T3" fmla="*/ 0 h 6"/>
                <a:gd name="T4" fmla="*/ 0 w 6"/>
                <a:gd name="T5" fmla="*/ 8 h 6"/>
                <a:gd name="T6" fmla="*/ 0 w 6"/>
                <a:gd name="T7" fmla="*/ 8 h 6"/>
                <a:gd name="T8" fmla="*/ 8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5" name="Freeform 4507"/>
            <p:cNvSpPr>
              <a:spLocks/>
            </p:cNvSpPr>
            <p:nvPr/>
          </p:nvSpPr>
          <p:spPr bwMode="auto">
            <a:xfrm>
              <a:off x="2437" y="1358"/>
              <a:ext cx="6" cy="7"/>
            </a:xfrm>
            <a:custGeom>
              <a:avLst/>
              <a:gdLst>
                <a:gd name="T0" fmla="*/ 0 w 6"/>
                <a:gd name="T1" fmla="*/ 8 h 6"/>
                <a:gd name="T2" fmla="*/ 6 w 6"/>
                <a:gd name="T3" fmla="*/ 0 h 6"/>
                <a:gd name="T4" fmla="*/ 0 w 6"/>
                <a:gd name="T5" fmla="*/ 0 h 6"/>
                <a:gd name="T6" fmla="*/ 0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6" name="Freeform 4508"/>
            <p:cNvSpPr>
              <a:spLocks/>
            </p:cNvSpPr>
            <p:nvPr/>
          </p:nvSpPr>
          <p:spPr bwMode="auto">
            <a:xfrm>
              <a:off x="2456" y="1419"/>
              <a:ext cx="5" cy="7"/>
            </a:xfrm>
            <a:custGeom>
              <a:avLst/>
              <a:gdLst>
                <a:gd name="T0" fmla="*/ 4 w 6"/>
                <a:gd name="T1" fmla="*/ 8 h 6"/>
                <a:gd name="T2" fmla="*/ 4 w 6"/>
                <a:gd name="T3" fmla="*/ 0 h 6"/>
                <a:gd name="T4" fmla="*/ 0 w 6"/>
                <a:gd name="T5" fmla="*/ 8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7" name="Freeform 4509"/>
            <p:cNvSpPr>
              <a:spLocks/>
            </p:cNvSpPr>
            <p:nvPr/>
          </p:nvSpPr>
          <p:spPr bwMode="auto">
            <a:xfrm>
              <a:off x="2547" y="1655"/>
              <a:ext cx="6" cy="6"/>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8" name="Freeform 4510"/>
            <p:cNvSpPr>
              <a:spLocks/>
            </p:cNvSpPr>
            <p:nvPr/>
          </p:nvSpPr>
          <p:spPr bwMode="auto">
            <a:xfrm>
              <a:off x="2098" y="1763"/>
              <a:ext cx="11" cy="6"/>
            </a:xfrm>
            <a:custGeom>
              <a:avLst/>
              <a:gdLst>
                <a:gd name="T0" fmla="*/ 0 w 12"/>
                <a:gd name="T1" fmla="*/ 6 h 6"/>
                <a:gd name="T2" fmla="*/ 0 w 12"/>
                <a:gd name="T3" fmla="*/ 0 h 6"/>
                <a:gd name="T4" fmla="*/ 10 w 12"/>
                <a:gd name="T5" fmla="*/ 0 h 6"/>
                <a:gd name="T6" fmla="*/ 0 w 12"/>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9" name="Freeform 4511"/>
            <p:cNvSpPr>
              <a:spLocks/>
            </p:cNvSpPr>
            <p:nvPr/>
          </p:nvSpPr>
          <p:spPr bwMode="auto">
            <a:xfrm>
              <a:off x="2055" y="1749"/>
              <a:ext cx="7" cy="1"/>
            </a:xfrm>
            <a:custGeom>
              <a:avLst/>
              <a:gdLst>
                <a:gd name="T0" fmla="*/ 0 w 6"/>
                <a:gd name="T1" fmla="*/ 0 h 1"/>
                <a:gd name="T2" fmla="*/ 0 w 6"/>
                <a:gd name="T3" fmla="*/ 0 h 1"/>
                <a:gd name="T4" fmla="*/ 8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0" name="Rectangle 4512"/>
            <p:cNvSpPr>
              <a:spLocks noChangeArrowheads="1"/>
            </p:cNvSpPr>
            <p:nvPr/>
          </p:nvSpPr>
          <p:spPr bwMode="auto">
            <a:xfrm>
              <a:off x="2073" y="1742"/>
              <a:ext cx="7"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461" name="Freeform 4513"/>
            <p:cNvSpPr>
              <a:spLocks/>
            </p:cNvSpPr>
            <p:nvPr/>
          </p:nvSpPr>
          <p:spPr bwMode="auto">
            <a:xfrm>
              <a:off x="1424" y="1884"/>
              <a:ext cx="1" cy="7"/>
            </a:xfrm>
            <a:custGeom>
              <a:avLst/>
              <a:gdLst>
                <a:gd name="T0" fmla="*/ 0 w 1"/>
                <a:gd name="T1" fmla="*/ 0 h 6"/>
                <a:gd name="T2" fmla="*/ 0 w 1"/>
                <a:gd name="T3" fmla="*/ 0 h 6"/>
                <a:gd name="T4" fmla="*/ 0 w 1"/>
                <a:gd name="T5" fmla="*/ 8 h 6"/>
                <a:gd name="T6" fmla="*/ 0 w 1"/>
                <a:gd name="T7" fmla="*/ 8 h 6"/>
                <a:gd name="T8" fmla="*/ 0 w 1"/>
                <a:gd name="T9" fmla="*/ 8 h 6"/>
                <a:gd name="T10" fmla="*/ 0 w 1"/>
                <a:gd name="T11" fmla="*/ 8 h 6"/>
                <a:gd name="T12" fmla="*/ 0 w 1"/>
                <a:gd name="T13" fmla="*/ 8 h 6"/>
                <a:gd name="T14" fmla="*/ 0 w 1"/>
                <a:gd name="T15" fmla="*/ 8 h 6"/>
                <a:gd name="T16" fmla="*/ 0 w 1"/>
                <a:gd name="T17" fmla="*/ 8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2" name="Freeform 4514"/>
            <p:cNvSpPr>
              <a:spLocks/>
            </p:cNvSpPr>
            <p:nvPr/>
          </p:nvSpPr>
          <p:spPr bwMode="auto">
            <a:xfrm>
              <a:off x="2370" y="1668"/>
              <a:ext cx="49" cy="115"/>
            </a:xfrm>
            <a:custGeom>
              <a:avLst/>
              <a:gdLst>
                <a:gd name="T0" fmla="*/ 26 w 48"/>
                <a:gd name="T1" fmla="*/ 0 h 102"/>
                <a:gd name="T2" fmla="*/ 12 w 48"/>
                <a:gd name="T3" fmla="*/ 8 h 102"/>
                <a:gd name="T4" fmla="*/ 12 w 48"/>
                <a:gd name="T5" fmla="*/ 30 h 102"/>
                <a:gd name="T6" fmla="*/ 0 w 48"/>
                <a:gd name="T7" fmla="*/ 69 h 102"/>
                <a:gd name="T8" fmla="*/ 0 w 48"/>
                <a:gd name="T9" fmla="*/ 83 h 102"/>
                <a:gd name="T10" fmla="*/ 6 w 48"/>
                <a:gd name="T11" fmla="*/ 91 h 102"/>
                <a:gd name="T12" fmla="*/ 6 w 48"/>
                <a:gd name="T13" fmla="*/ 91 h 102"/>
                <a:gd name="T14" fmla="*/ 6 w 48"/>
                <a:gd name="T15" fmla="*/ 130 h 102"/>
                <a:gd name="T16" fmla="*/ 32 w 48"/>
                <a:gd name="T17" fmla="*/ 122 h 102"/>
                <a:gd name="T18" fmla="*/ 32 w 48"/>
                <a:gd name="T19" fmla="*/ 122 h 102"/>
                <a:gd name="T20" fmla="*/ 38 w 48"/>
                <a:gd name="T21" fmla="*/ 107 h 102"/>
                <a:gd name="T22" fmla="*/ 38 w 48"/>
                <a:gd name="T23" fmla="*/ 99 h 102"/>
                <a:gd name="T24" fmla="*/ 38 w 48"/>
                <a:gd name="T25" fmla="*/ 83 h 102"/>
                <a:gd name="T26" fmla="*/ 32 w 48"/>
                <a:gd name="T27" fmla="*/ 61 h 102"/>
                <a:gd name="T28" fmla="*/ 38 w 48"/>
                <a:gd name="T29" fmla="*/ 61 h 102"/>
                <a:gd name="T30" fmla="*/ 44 w 48"/>
                <a:gd name="T31" fmla="*/ 30 h 102"/>
                <a:gd name="T32" fmla="*/ 50 w 48"/>
                <a:gd name="T33" fmla="*/ 23 h 102"/>
                <a:gd name="T34" fmla="*/ 50 w 48"/>
                <a:gd name="T35" fmla="*/ 8 h 102"/>
                <a:gd name="T36" fmla="*/ 26 w 48"/>
                <a:gd name="T37" fmla="*/ 8 h 102"/>
                <a:gd name="T38" fmla="*/ 26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3" name="Freeform 4515"/>
            <p:cNvSpPr>
              <a:spLocks/>
            </p:cNvSpPr>
            <p:nvPr/>
          </p:nvSpPr>
          <p:spPr bwMode="auto">
            <a:xfrm>
              <a:off x="2377" y="1634"/>
              <a:ext cx="200" cy="169"/>
            </a:xfrm>
            <a:custGeom>
              <a:avLst/>
              <a:gdLst>
                <a:gd name="T0" fmla="*/ 42 w 198"/>
                <a:gd name="T1" fmla="*/ 46 h 150"/>
                <a:gd name="T2" fmla="*/ 18 w 198"/>
                <a:gd name="T3" fmla="*/ 46 h 150"/>
                <a:gd name="T4" fmla="*/ 18 w 198"/>
                <a:gd name="T5" fmla="*/ 38 h 150"/>
                <a:gd name="T6" fmla="*/ 6 w 198"/>
                <a:gd name="T7" fmla="*/ 46 h 150"/>
                <a:gd name="T8" fmla="*/ 6 w 198"/>
                <a:gd name="T9" fmla="*/ 38 h 150"/>
                <a:gd name="T10" fmla="*/ 6 w 198"/>
                <a:gd name="T11" fmla="*/ 30 h 150"/>
                <a:gd name="T12" fmla="*/ 6 w 198"/>
                <a:gd name="T13" fmla="*/ 30 h 150"/>
                <a:gd name="T14" fmla="*/ 0 w 198"/>
                <a:gd name="T15" fmla="*/ 23 h 150"/>
                <a:gd name="T16" fmla="*/ 0 w 198"/>
                <a:gd name="T17" fmla="*/ 16 h 150"/>
                <a:gd name="T18" fmla="*/ 24 w 198"/>
                <a:gd name="T19" fmla="*/ 0 h 150"/>
                <a:gd name="T20" fmla="*/ 48 w 198"/>
                <a:gd name="T21" fmla="*/ 0 h 150"/>
                <a:gd name="T22" fmla="*/ 68 w 198"/>
                <a:gd name="T23" fmla="*/ 0 h 150"/>
                <a:gd name="T24" fmla="*/ 86 w 198"/>
                <a:gd name="T25" fmla="*/ 8 h 150"/>
                <a:gd name="T26" fmla="*/ 104 w 198"/>
                <a:gd name="T27" fmla="*/ 8 h 150"/>
                <a:gd name="T28" fmla="*/ 122 w 198"/>
                <a:gd name="T29" fmla="*/ 8 h 150"/>
                <a:gd name="T30" fmla="*/ 128 w 198"/>
                <a:gd name="T31" fmla="*/ 16 h 150"/>
                <a:gd name="T32" fmla="*/ 172 w 198"/>
                <a:gd name="T33" fmla="*/ 30 h 150"/>
                <a:gd name="T34" fmla="*/ 172 w 198"/>
                <a:gd name="T35" fmla="*/ 30 h 150"/>
                <a:gd name="T36" fmla="*/ 178 w 198"/>
                <a:gd name="T37" fmla="*/ 30 h 150"/>
                <a:gd name="T38" fmla="*/ 202 w 198"/>
                <a:gd name="T39" fmla="*/ 30 h 150"/>
                <a:gd name="T40" fmla="*/ 196 w 198"/>
                <a:gd name="T41" fmla="*/ 46 h 150"/>
                <a:gd name="T42" fmla="*/ 184 w 198"/>
                <a:gd name="T43" fmla="*/ 61 h 150"/>
                <a:gd name="T44" fmla="*/ 166 w 198"/>
                <a:gd name="T45" fmla="*/ 69 h 150"/>
                <a:gd name="T46" fmla="*/ 154 w 198"/>
                <a:gd name="T47" fmla="*/ 91 h 150"/>
                <a:gd name="T48" fmla="*/ 146 w 198"/>
                <a:gd name="T49" fmla="*/ 107 h 150"/>
                <a:gd name="T50" fmla="*/ 154 w 198"/>
                <a:gd name="T51" fmla="*/ 130 h 150"/>
                <a:gd name="T52" fmla="*/ 134 w 198"/>
                <a:gd name="T53" fmla="*/ 144 h 150"/>
                <a:gd name="T54" fmla="*/ 134 w 198"/>
                <a:gd name="T55" fmla="*/ 152 h 150"/>
                <a:gd name="T56" fmla="*/ 122 w 198"/>
                <a:gd name="T57" fmla="*/ 160 h 150"/>
                <a:gd name="T58" fmla="*/ 110 w 198"/>
                <a:gd name="T59" fmla="*/ 175 h 150"/>
                <a:gd name="T60" fmla="*/ 92 w 198"/>
                <a:gd name="T61" fmla="*/ 175 h 150"/>
                <a:gd name="T62" fmla="*/ 74 w 198"/>
                <a:gd name="T63" fmla="*/ 175 h 150"/>
                <a:gd name="T64" fmla="*/ 62 w 198"/>
                <a:gd name="T65" fmla="*/ 190 h 150"/>
                <a:gd name="T66" fmla="*/ 48 w 198"/>
                <a:gd name="T67" fmla="*/ 190 h 150"/>
                <a:gd name="T68" fmla="*/ 42 w 198"/>
                <a:gd name="T69" fmla="*/ 168 h 150"/>
                <a:gd name="T70" fmla="*/ 30 w 198"/>
                <a:gd name="T71" fmla="*/ 160 h 150"/>
                <a:gd name="T72" fmla="*/ 24 w 198"/>
                <a:gd name="T73" fmla="*/ 160 h 150"/>
                <a:gd name="T74" fmla="*/ 24 w 198"/>
                <a:gd name="T75" fmla="*/ 160 h 150"/>
                <a:gd name="T76" fmla="*/ 30 w 198"/>
                <a:gd name="T77" fmla="*/ 144 h 150"/>
                <a:gd name="T78" fmla="*/ 30 w 198"/>
                <a:gd name="T79" fmla="*/ 137 h 150"/>
                <a:gd name="T80" fmla="*/ 30 w 198"/>
                <a:gd name="T81" fmla="*/ 122 h 150"/>
                <a:gd name="T82" fmla="*/ 24 w 198"/>
                <a:gd name="T83" fmla="*/ 99 h 150"/>
                <a:gd name="T84" fmla="*/ 30 w 198"/>
                <a:gd name="T85" fmla="*/ 99 h 150"/>
                <a:gd name="T86" fmla="*/ 36 w 198"/>
                <a:gd name="T87" fmla="*/ 69 h 150"/>
                <a:gd name="T88" fmla="*/ 42 w 198"/>
                <a:gd name="T89" fmla="*/ 61 h 150"/>
                <a:gd name="T90" fmla="*/ 42 w 198"/>
                <a:gd name="T91" fmla="*/ 46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4" name="Freeform 4516"/>
            <p:cNvSpPr>
              <a:spLocks/>
            </p:cNvSpPr>
            <p:nvPr/>
          </p:nvSpPr>
          <p:spPr bwMode="auto">
            <a:xfrm>
              <a:off x="2565" y="1722"/>
              <a:ext cx="18" cy="7"/>
            </a:xfrm>
            <a:custGeom>
              <a:avLst/>
              <a:gdLst>
                <a:gd name="T0" fmla="*/ 18 w 18"/>
                <a:gd name="T1" fmla="*/ 0 h 6"/>
                <a:gd name="T2" fmla="*/ 12 w 18"/>
                <a:gd name="T3" fmla="*/ 8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5" name="Freeform 4517"/>
            <p:cNvSpPr>
              <a:spLocks/>
            </p:cNvSpPr>
            <p:nvPr/>
          </p:nvSpPr>
          <p:spPr bwMode="auto">
            <a:xfrm>
              <a:off x="485" y="1507"/>
              <a:ext cx="971" cy="538"/>
            </a:xfrm>
            <a:custGeom>
              <a:avLst/>
              <a:gdLst>
                <a:gd name="T0" fmla="*/ 973 w 957"/>
                <a:gd name="T1" fmla="*/ 53 h 478"/>
                <a:gd name="T2" fmla="*/ 923 w 957"/>
                <a:gd name="T3" fmla="*/ 105 h 478"/>
                <a:gd name="T4" fmla="*/ 814 w 957"/>
                <a:gd name="T5" fmla="*/ 143 h 478"/>
                <a:gd name="T6" fmla="*/ 740 w 957"/>
                <a:gd name="T7" fmla="*/ 181 h 478"/>
                <a:gd name="T8" fmla="*/ 726 w 957"/>
                <a:gd name="T9" fmla="*/ 143 h 478"/>
                <a:gd name="T10" fmla="*/ 720 w 957"/>
                <a:gd name="T11" fmla="*/ 83 h 478"/>
                <a:gd name="T12" fmla="*/ 640 w 957"/>
                <a:gd name="T13" fmla="*/ 38 h 478"/>
                <a:gd name="T14" fmla="*/ 572 w 957"/>
                <a:gd name="T15" fmla="*/ 0 h 478"/>
                <a:gd name="T16" fmla="*/ 124 w 957"/>
                <a:gd name="T17" fmla="*/ 30 h 478"/>
                <a:gd name="T18" fmla="*/ 118 w 957"/>
                <a:gd name="T19" fmla="*/ 38 h 478"/>
                <a:gd name="T20" fmla="*/ 92 w 957"/>
                <a:gd name="T21" fmla="*/ 30 h 478"/>
                <a:gd name="T22" fmla="*/ 80 w 957"/>
                <a:gd name="T23" fmla="*/ 69 h 478"/>
                <a:gd name="T24" fmla="*/ 50 w 957"/>
                <a:gd name="T25" fmla="*/ 128 h 478"/>
                <a:gd name="T26" fmla="*/ 0 w 957"/>
                <a:gd name="T27" fmla="*/ 234 h 478"/>
                <a:gd name="T28" fmla="*/ 0 w 957"/>
                <a:gd name="T29" fmla="*/ 287 h 478"/>
                <a:gd name="T30" fmla="*/ 6 w 957"/>
                <a:gd name="T31" fmla="*/ 295 h 478"/>
                <a:gd name="T32" fmla="*/ 6 w 957"/>
                <a:gd name="T33" fmla="*/ 371 h 478"/>
                <a:gd name="T34" fmla="*/ 92 w 957"/>
                <a:gd name="T35" fmla="*/ 424 h 478"/>
                <a:gd name="T36" fmla="*/ 203 w 957"/>
                <a:gd name="T37" fmla="*/ 440 h 478"/>
                <a:gd name="T38" fmla="*/ 271 w 957"/>
                <a:gd name="T39" fmla="*/ 515 h 478"/>
                <a:gd name="T40" fmla="*/ 333 w 957"/>
                <a:gd name="T41" fmla="*/ 575 h 478"/>
                <a:gd name="T42" fmla="*/ 357 w 957"/>
                <a:gd name="T43" fmla="*/ 553 h 478"/>
                <a:gd name="T44" fmla="*/ 389 w 957"/>
                <a:gd name="T45" fmla="*/ 523 h 478"/>
                <a:gd name="T46" fmla="*/ 401 w 957"/>
                <a:gd name="T47" fmla="*/ 523 h 478"/>
                <a:gd name="T48" fmla="*/ 437 w 957"/>
                <a:gd name="T49" fmla="*/ 493 h 478"/>
                <a:gd name="T50" fmla="*/ 481 w 957"/>
                <a:gd name="T51" fmla="*/ 501 h 478"/>
                <a:gd name="T52" fmla="*/ 511 w 957"/>
                <a:gd name="T53" fmla="*/ 515 h 478"/>
                <a:gd name="T54" fmla="*/ 511 w 957"/>
                <a:gd name="T55" fmla="*/ 485 h 478"/>
                <a:gd name="T56" fmla="*/ 542 w 957"/>
                <a:gd name="T57" fmla="*/ 477 h 478"/>
                <a:gd name="T58" fmla="*/ 566 w 957"/>
                <a:gd name="T59" fmla="*/ 477 h 478"/>
                <a:gd name="T60" fmla="*/ 584 w 957"/>
                <a:gd name="T61" fmla="*/ 493 h 478"/>
                <a:gd name="T62" fmla="*/ 622 w 957"/>
                <a:gd name="T63" fmla="*/ 545 h 478"/>
                <a:gd name="T64" fmla="*/ 634 w 957"/>
                <a:gd name="T65" fmla="*/ 567 h 478"/>
                <a:gd name="T66" fmla="*/ 646 w 957"/>
                <a:gd name="T67" fmla="*/ 606 h 478"/>
                <a:gd name="T68" fmla="*/ 665 w 957"/>
                <a:gd name="T69" fmla="*/ 538 h 478"/>
                <a:gd name="T70" fmla="*/ 665 w 957"/>
                <a:gd name="T71" fmla="*/ 455 h 478"/>
                <a:gd name="T72" fmla="*/ 684 w 957"/>
                <a:gd name="T73" fmla="*/ 424 h 478"/>
                <a:gd name="T74" fmla="*/ 746 w 957"/>
                <a:gd name="T75" fmla="*/ 371 h 478"/>
                <a:gd name="T76" fmla="*/ 758 w 957"/>
                <a:gd name="T77" fmla="*/ 349 h 478"/>
                <a:gd name="T78" fmla="*/ 770 w 957"/>
                <a:gd name="T79" fmla="*/ 333 h 478"/>
                <a:gd name="T80" fmla="*/ 782 w 957"/>
                <a:gd name="T81" fmla="*/ 319 h 478"/>
                <a:gd name="T82" fmla="*/ 782 w 957"/>
                <a:gd name="T83" fmla="*/ 311 h 478"/>
                <a:gd name="T84" fmla="*/ 776 w 957"/>
                <a:gd name="T85" fmla="*/ 272 h 478"/>
                <a:gd name="T86" fmla="*/ 782 w 957"/>
                <a:gd name="T87" fmla="*/ 264 h 478"/>
                <a:gd name="T88" fmla="*/ 794 w 957"/>
                <a:gd name="T89" fmla="*/ 272 h 478"/>
                <a:gd name="T90" fmla="*/ 788 w 957"/>
                <a:gd name="T91" fmla="*/ 295 h 478"/>
                <a:gd name="T92" fmla="*/ 807 w 957"/>
                <a:gd name="T93" fmla="*/ 242 h 478"/>
                <a:gd name="T94" fmla="*/ 838 w 957"/>
                <a:gd name="T95" fmla="*/ 226 h 478"/>
                <a:gd name="T96" fmla="*/ 887 w 957"/>
                <a:gd name="T97" fmla="*/ 204 h 478"/>
                <a:gd name="T98" fmla="*/ 905 w 957"/>
                <a:gd name="T99" fmla="*/ 196 h 478"/>
                <a:gd name="T100" fmla="*/ 905 w 957"/>
                <a:gd name="T101" fmla="*/ 173 h 478"/>
                <a:gd name="T102" fmla="*/ 948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6" name="Freeform 4518"/>
            <p:cNvSpPr>
              <a:spLocks/>
            </p:cNvSpPr>
            <p:nvPr/>
          </p:nvSpPr>
          <p:spPr bwMode="auto">
            <a:xfrm>
              <a:off x="268" y="1324"/>
              <a:ext cx="43" cy="27"/>
            </a:xfrm>
            <a:custGeom>
              <a:avLst/>
              <a:gdLst>
                <a:gd name="T0" fmla="*/ 44 w 42"/>
                <a:gd name="T1" fmla="*/ 8 h 24"/>
                <a:gd name="T2" fmla="*/ 38 w 42"/>
                <a:gd name="T3" fmla="*/ 8 h 24"/>
                <a:gd name="T4" fmla="*/ 44 w 42"/>
                <a:gd name="T5" fmla="*/ 8 h 24"/>
                <a:gd name="T6" fmla="*/ 38 w 42"/>
                <a:gd name="T7" fmla="*/ 8 h 24"/>
                <a:gd name="T8" fmla="*/ 38 w 42"/>
                <a:gd name="T9" fmla="*/ 0 h 24"/>
                <a:gd name="T10" fmla="*/ 32 w 42"/>
                <a:gd name="T11" fmla="*/ 8 h 24"/>
                <a:gd name="T12" fmla="*/ 26 w 42"/>
                <a:gd name="T13" fmla="*/ 8 h 24"/>
                <a:gd name="T14" fmla="*/ 18 w 42"/>
                <a:gd name="T15" fmla="*/ 8 h 24"/>
                <a:gd name="T16" fmla="*/ 12 w 42"/>
                <a:gd name="T17" fmla="*/ 16 h 24"/>
                <a:gd name="T18" fmla="*/ 12 w 42"/>
                <a:gd name="T19" fmla="*/ 8 h 24"/>
                <a:gd name="T20" fmla="*/ 0 w 42"/>
                <a:gd name="T21" fmla="*/ 16 h 24"/>
                <a:gd name="T22" fmla="*/ 0 w 42"/>
                <a:gd name="T23" fmla="*/ 23 h 24"/>
                <a:gd name="T24" fmla="*/ 0 w 42"/>
                <a:gd name="T25" fmla="*/ 23 h 24"/>
                <a:gd name="T26" fmla="*/ 6 w 42"/>
                <a:gd name="T27" fmla="*/ 23 h 24"/>
                <a:gd name="T28" fmla="*/ 0 w 42"/>
                <a:gd name="T29" fmla="*/ 30 h 24"/>
                <a:gd name="T30" fmla="*/ 6 w 42"/>
                <a:gd name="T31" fmla="*/ 23 h 24"/>
                <a:gd name="T32" fmla="*/ 32 w 42"/>
                <a:gd name="T33" fmla="*/ 16 h 24"/>
                <a:gd name="T34" fmla="*/ 32 w 42"/>
                <a:gd name="T35" fmla="*/ 16 h 24"/>
                <a:gd name="T36" fmla="*/ 44 w 42"/>
                <a:gd name="T37" fmla="*/ 8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7" name="Freeform 4519"/>
            <p:cNvSpPr>
              <a:spLocks/>
            </p:cNvSpPr>
            <p:nvPr/>
          </p:nvSpPr>
          <p:spPr bwMode="auto">
            <a:xfrm>
              <a:off x="163" y="1209"/>
              <a:ext cx="37" cy="14"/>
            </a:xfrm>
            <a:custGeom>
              <a:avLst/>
              <a:gdLst>
                <a:gd name="T0" fmla="*/ 38 w 36"/>
                <a:gd name="T1" fmla="*/ 8 h 12"/>
                <a:gd name="T2" fmla="*/ 20 w 36"/>
                <a:gd name="T3" fmla="*/ 16 h 12"/>
                <a:gd name="T4" fmla="*/ 12 w 36"/>
                <a:gd name="T5" fmla="*/ 8 h 12"/>
                <a:gd name="T6" fmla="*/ 12 w 36"/>
                <a:gd name="T7" fmla="*/ 8 h 12"/>
                <a:gd name="T8" fmla="*/ 0 w 36"/>
                <a:gd name="T9" fmla="*/ 8 h 12"/>
                <a:gd name="T10" fmla="*/ 0 w 36"/>
                <a:gd name="T11" fmla="*/ 0 h 12"/>
                <a:gd name="T12" fmla="*/ 20 w 36"/>
                <a:gd name="T13" fmla="*/ 0 h 12"/>
                <a:gd name="T14" fmla="*/ 38 w 36"/>
                <a:gd name="T15" fmla="*/ 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8" name="Freeform 4520"/>
            <p:cNvSpPr>
              <a:spLocks/>
            </p:cNvSpPr>
            <p:nvPr/>
          </p:nvSpPr>
          <p:spPr bwMode="auto">
            <a:xfrm>
              <a:off x="546" y="1358"/>
              <a:ext cx="19" cy="34"/>
            </a:xfrm>
            <a:custGeom>
              <a:avLst/>
              <a:gdLst>
                <a:gd name="T0" fmla="*/ 14 w 18"/>
                <a:gd name="T1" fmla="*/ 39 h 30"/>
                <a:gd name="T2" fmla="*/ 6 w 18"/>
                <a:gd name="T3" fmla="*/ 39 h 30"/>
                <a:gd name="T4" fmla="*/ 6 w 18"/>
                <a:gd name="T5" fmla="*/ 31 h 30"/>
                <a:gd name="T6" fmla="*/ 0 w 18"/>
                <a:gd name="T7" fmla="*/ 31 h 30"/>
                <a:gd name="T8" fmla="*/ 6 w 18"/>
                <a:gd name="T9" fmla="*/ 23 h 30"/>
                <a:gd name="T10" fmla="*/ 14 w 18"/>
                <a:gd name="T11" fmla="*/ 23 h 30"/>
                <a:gd name="T12" fmla="*/ 6 w 18"/>
                <a:gd name="T13" fmla="*/ 23 h 30"/>
                <a:gd name="T14" fmla="*/ 14 w 18"/>
                <a:gd name="T15" fmla="*/ 16 h 30"/>
                <a:gd name="T16" fmla="*/ 14 w 18"/>
                <a:gd name="T17" fmla="*/ 8 h 30"/>
                <a:gd name="T18" fmla="*/ 20 w 18"/>
                <a:gd name="T19" fmla="*/ 0 h 30"/>
                <a:gd name="T20" fmla="*/ 20 w 18"/>
                <a:gd name="T21" fmla="*/ 23 h 30"/>
                <a:gd name="T22" fmla="*/ 20 w 18"/>
                <a:gd name="T23" fmla="*/ 23 h 30"/>
                <a:gd name="T24" fmla="*/ 14 w 18"/>
                <a:gd name="T25" fmla="*/ 23 h 30"/>
                <a:gd name="T26" fmla="*/ 14 w 18"/>
                <a:gd name="T27" fmla="*/ 39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9" name="Freeform 4521"/>
            <p:cNvSpPr>
              <a:spLocks/>
            </p:cNvSpPr>
            <p:nvPr/>
          </p:nvSpPr>
          <p:spPr bwMode="auto">
            <a:xfrm>
              <a:off x="558" y="1318"/>
              <a:ext cx="18" cy="27"/>
            </a:xfrm>
            <a:custGeom>
              <a:avLst/>
              <a:gdLst>
                <a:gd name="T0" fmla="*/ 18 w 18"/>
                <a:gd name="T1" fmla="*/ 16 h 24"/>
                <a:gd name="T2" fmla="*/ 12 w 18"/>
                <a:gd name="T3" fmla="*/ 23 h 24"/>
                <a:gd name="T4" fmla="*/ 0 w 18"/>
                <a:gd name="T5" fmla="*/ 30 h 24"/>
                <a:gd name="T6" fmla="*/ 6 w 18"/>
                <a:gd name="T7" fmla="*/ 23 h 24"/>
                <a:gd name="T8" fmla="*/ 12 w 18"/>
                <a:gd name="T9" fmla="*/ 0 h 24"/>
                <a:gd name="T10" fmla="*/ 18 w 18"/>
                <a:gd name="T11" fmla="*/ 8 h 24"/>
                <a:gd name="T12" fmla="*/ 18 w 18"/>
                <a:gd name="T13" fmla="*/ 16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0" name="Freeform 4522"/>
            <p:cNvSpPr>
              <a:spLocks/>
            </p:cNvSpPr>
            <p:nvPr/>
          </p:nvSpPr>
          <p:spPr bwMode="auto">
            <a:xfrm>
              <a:off x="146" y="1277"/>
              <a:ext cx="24" cy="7"/>
            </a:xfrm>
            <a:custGeom>
              <a:avLst/>
              <a:gdLst>
                <a:gd name="T0" fmla="*/ 18 w 24"/>
                <a:gd name="T1" fmla="*/ 8 h 6"/>
                <a:gd name="T2" fmla="*/ 12 w 24"/>
                <a:gd name="T3" fmla="*/ 8 h 6"/>
                <a:gd name="T4" fmla="*/ 0 w 24"/>
                <a:gd name="T5" fmla="*/ 8 h 6"/>
                <a:gd name="T6" fmla="*/ 24 w 24"/>
                <a:gd name="T7" fmla="*/ 0 h 6"/>
                <a:gd name="T8" fmla="*/ 18 w 24"/>
                <a:gd name="T9" fmla="*/ 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1" name="Freeform 4523"/>
            <p:cNvSpPr>
              <a:spLocks/>
            </p:cNvSpPr>
            <p:nvPr/>
          </p:nvSpPr>
          <p:spPr bwMode="auto">
            <a:xfrm>
              <a:off x="546" y="1318"/>
              <a:ext cx="19" cy="20"/>
            </a:xfrm>
            <a:custGeom>
              <a:avLst/>
              <a:gdLst>
                <a:gd name="T0" fmla="*/ 14 w 18"/>
                <a:gd name="T1" fmla="*/ 22 h 18"/>
                <a:gd name="T2" fmla="*/ 14 w 18"/>
                <a:gd name="T3" fmla="*/ 14 h 18"/>
                <a:gd name="T4" fmla="*/ 6 w 18"/>
                <a:gd name="T5" fmla="*/ 8 h 18"/>
                <a:gd name="T6" fmla="*/ 20 w 18"/>
                <a:gd name="T7" fmla="*/ 14 h 18"/>
                <a:gd name="T8" fmla="*/ 20 w 18"/>
                <a:gd name="T9" fmla="*/ 8 h 18"/>
                <a:gd name="T10" fmla="*/ 14 w 18"/>
                <a:gd name="T11" fmla="*/ 8 h 18"/>
                <a:gd name="T12" fmla="*/ 14 w 18"/>
                <a:gd name="T13" fmla="*/ 0 h 18"/>
                <a:gd name="T14" fmla="*/ 6 w 18"/>
                <a:gd name="T15" fmla="*/ 8 h 18"/>
                <a:gd name="T16" fmla="*/ 6 w 18"/>
                <a:gd name="T17" fmla="*/ 14 h 18"/>
                <a:gd name="T18" fmla="*/ 0 w 18"/>
                <a:gd name="T19" fmla="*/ 14 h 18"/>
                <a:gd name="T20" fmla="*/ 0 w 18"/>
                <a:gd name="T21" fmla="*/ 22 h 18"/>
                <a:gd name="T22" fmla="*/ 6 w 18"/>
                <a:gd name="T23" fmla="*/ 14 h 18"/>
                <a:gd name="T24" fmla="*/ 14 w 18"/>
                <a:gd name="T25" fmla="*/ 2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2" name="Freeform 4524"/>
            <p:cNvSpPr>
              <a:spLocks/>
            </p:cNvSpPr>
            <p:nvPr/>
          </p:nvSpPr>
          <p:spPr bwMode="auto">
            <a:xfrm>
              <a:off x="540" y="1338"/>
              <a:ext cx="18" cy="27"/>
            </a:xfrm>
            <a:custGeom>
              <a:avLst/>
              <a:gdLst>
                <a:gd name="T0" fmla="*/ 0 w 18"/>
                <a:gd name="T1" fmla="*/ 30 h 24"/>
                <a:gd name="T2" fmla="*/ 18 w 18"/>
                <a:gd name="T3" fmla="*/ 0 h 24"/>
                <a:gd name="T4" fmla="*/ 6 w 18"/>
                <a:gd name="T5" fmla="*/ 0 h 24"/>
                <a:gd name="T6" fmla="*/ 0 w 18"/>
                <a:gd name="T7" fmla="*/ 3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3" name="Freeform 4525"/>
            <p:cNvSpPr>
              <a:spLocks/>
            </p:cNvSpPr>
            <p:nvPr/>
          </p:nvSpPr>
          <p:spPr bwMode="auto">
            <a:xfrm>
              <a:off x="565" y="1345"/>
              <a:ext cx="11" cy="13"/>
            </a:xfrm>
            <a:custGeom>
              <a:avLst/>
              <a:gdLst>
                <a:gd name="T0" fmla="*/ 10 w 12"/>
                <a:gd name="T1" fmla="*/ 8 h 12"/>
                <a:gd name="T2" fmla="*/ 10 w 12"/>
                <a:gd name="T3" fmla="*/ 8 h 12"/>
                <a:gd name="T4" fmla="*/ 0 w 12"/>
                <a:gd name="T5" fmla="*/ 0 h 12"/>
                <a:gd name="T6" fmla="*/ 0 w 12"/>
                <a:gd name="T7" fmla="*/ 8 h 12"/>
                <a:gd name="T8" fmla="*/ 0 w 12"/>
                <a:gd name="T9" fmla="*/ 14 h 12"/>
                <a:gd name="T10" fmla="*/ 6 w 12"/>
                <a:gd name="T11" fmla="*/ 8 h 12"/>
                <a:gd name="T12" fmla="*/ 10 w 12"/>
                <a:gd name="T13" fmla="*/ 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4" name="Freeform 4526"/>
            <p:cNvSpPr>
              <a:spLocks/>
            </p:cNvSpPr>
            <p:nvPr/>
          </p:nvSpPr>
          <p:spPr bwMode="auto">
            <a:xfrm>
              <a:off x="546" y="1351"/>
              <a:ext cx="19" cy="14"/>
            </a:xfrm>
            <a:custGeom>
              <a:avLst/>
              <a:gdLst>
                <a:gd name="T0" fmla="*/ 20 w 18"/>
                <a:gd name="T1" fmla="*/ 0 h 12"/>
                <a:gd name="T2" fmla="*/ 0 w 18"/>
                <a:gd name="T3" fmla="*/ 16 h 12"/>
                <a:gd name="T4" fmla="*/ 14 w 18"/>
                <a:gd name="T5" fmla="*/ 0 h 12"/>
                <a:gd name="T6" fmla="*/ 20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5" name="Freeform 4527"/>
            <p:cNvSpPr>
              <a:spLocks/>
            </p:cNvSpPr>
            <p:nvPr/>
          </p:nvSpPr>
          <p:spPr bwMode="auto">
            <a:xfrm>
              <a:off x="1309" y="1688"/>
              <a:ext cx="42" cy="14"/>
            </a:xfrm>
            <a:custGeom>
              <a:avLst/>
              <a:gdLst>
                <a:gd name="T0" fmla="*/ 43 w 41"/>
                <a:gd name="T1" fmla="*/ 8 h 12"/>
                <a:gd name="T2" fmla="*/ 31 w 41"/>
                <a:gd name="T3" fmla="*/ 8 h 12"/>
                <a:gd name="T4" fmla="*/ 31 w 41"/>
                <a:gd name="T5" fmla="*/ 0 h 12"/>
                <a:gd name="T6" fmla="*/ 0 w 41"/>
                <a:gd name="T7" fmla="*/ 16 h 12"/>
                <a:gd name="T8" fmla="*/ 25 w 41"/>
                <a:gd name="T9" fmla="*/ 8 h 12"/>
                <a:gd name="T10" fmla="*/ 43 w 41"/>
                <a:gd name="T11" fmla="*/ 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6" name="Freeform 4528"/>
            <p:cNvSpPr>
              <a:spLocks/>
            </p:cNvSpPr>
            <p:nvPr/>
          </p:nvSpPr>
          <p:spPr bwMode="auto">
            <a:xfrm>
              <a:off x="2226" y="1991"/>
              <a:ext cx="151" cy="155"/>
            </a:xfrm>
            <a:custGeom>
              <a:avLst/>
              <a:gdLst>
                <a:gd name="T0" fmla="*/ 6 w 149"/>
                <a:gd name="T1" fmla="*/ 159 h 138"/>
                <a:gd name="T2" fmla="*/ 0 w 149"/>
                <a:gd name="T3" fmla="*/ 174 h 138"/>
                <a:gd name="T4" fmla="*/ 0 w 149"/>
                <a:gd name="T5" fmla="*/ 159 h 138"/>
                <a:gd name="T6" fmla="*/ 12 w 149"/>
                <a:gd name="T7" fmla="*/ 129 h 138"/>
                <a:gd name="T8" fmla="*/ 24 w 149"/>
                <a:gd name="T9" fmla="*/ 99 h 138"/>
                <a:gd name="T10" fmla="*/ 24 w 149"/>
                <a:gd name="T11" fmla="*/ 99 h 138"/>
                <a:gd name="T12" fmla="*/ 36 w 149"/>
                <a:gd name="T13" fmla="*/ 83 h 138"/>
                <a:gd name="T14" fmla="*/ 44 w 149"/>
                <a:gd name="T15" fmla="*/ 61 h 138"/>
                <a:gd name="T16" fmla="*/ 50 w 149"/>
                <a:gd name="T17" fmla="*/ 45 h 138"/>
                <a:gd name="T18" fmla="*/ 62 w 149"/>
                <a:gd name="T19" fmla="*/ 30 h 138"/>
                <a:gd name="T20" fmla="*/ 74 w 149"/>
                <a:gd name="T21" fmla="*/ 0 h 138"/>
                <a:gd name="T22" fmla="*/ 153 w 149"/>
                <a:gd name="T23" fmla="*/ 0 h 138"/>
                <a:gd name="T24" fmla="*/ 153 w 149"/>
                <a:gd name="T25" fmla="*/ 8 h 138"/>
                <a:gd name="T26" fmla="*/ 153 w 149"/>
                <a:gd name="T27" fmla="*/ 45 h 138"/>
                <a:gd name="T28" fmla="*/ 91 w 149"/>
                <a:gd name="T29" fmla="*/ 45 h 138"/>
                <a:gd name="T30" fmla="*/ 91 w 149"/>
                <a:gd name="T31" fmla="*/ 75 h 138"/>
                <a:gd name="T32" fmla="*/ 91 w 149"/>
                <a:gd name="T33" fmla="*/ 106 h 138"/>
                <a:gd name="T34" fmla="*/ 74 w 149"/>
                <a:gd name="T35" fmla="*/ 121 h 138"/>
                <a:gd name="T36" fmla="*/ 74 w 149"/>
                <a:gd name="T37" fmla="*/ 136 h 138"/>
                <a:gd name="T38" fmla="*/ 74 w 149"/>
                <a:gd name="T39" fmla="*/ 159 h 138"/>
                <a:gd name="T40" fmla="*/ 6 w 149"/>
                <a:gd name="T41" fmla="*/ 159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7" name="Freeform 4529"/>
            <p:cNvSpPr>
              <a:spLocks/>
            </p:cNvSpPr>
            <p:nvPr/>
          </p:nvSpPr>
          <p:spPr bwMode="auto">
            <a:xfrm>
              <a:off x="2171" y="805"/>
              <a:ext cx="1454" cy="1"/>
            </a:xfrm>
            <a:custGeom>
              <a:avLst/>
              <a:gdLst>
                <a:gd name="T0" fmla="*/ 0 w 1435"/>
                <a:gd name="T1" fmla="*/ 0 h 1"/>
                <a:gd name="T2" fmla="*/ 1473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a typeface="ＭＳ Ｐゴシック" charset="0"/>
              </a:endParaRPr>
            </a:p>
          </p:txBody>
        </p:sp>
        <p:sp>
          <p:nvSpPr>
            <p:cNvPr id="478" name="Freeform 4530"/>
            <p:cNvSpPr>
              <a:spLocks/>
            </p:cNvSpPr>
            <p:nvPr/>
          </p:nvSpPr>
          <p:spPr bwMode="auto">
            <a:xfrm>
              <a:off x="4364" y="2537"/>
              <a:ext cx="67" cy="74"/>
            </a:xfrm>
            <a:custGeom>
              <a:avLst/>
              <a:gdLst>
                <a:gd name="T0" fmla="*/ 38 w 66"/>
                <a:gd name="T1" fmla="*/ 83 h 66"/>
                <a:gd name="T2" fmla="*/ 56 w 66"/>
                <a:gd name="T3" fmla="*/ 68 h 66"/>
                <a:gd name="T4" fmla="*/ 68 w 66"/>
                <a:gd name="T5" fmla="*/ 45 h 66"/>
                <a:gd name="T6" fmla="*/ 56 w 66"/>
                <a:gd name="T7" fmla="*/ 15 h 66"/>
                <a:gd name="T8" fmla="*/ 38 w 66"/>
                <a:gd name="T9" fmla="*/ 0 h 66"/>
                <a:gd name="T10" fmla="*/ 12 w 66"/>
                <a:gd name="T11" fmla="*/ 15 h 66"/>
                <a:gd name="T12" fmla="*/ 0 w 66"/>
                <a:gd name="T13" fmla="*/ 45 h 66"/>
                <a:gd name="T14" fmla="*/ 12 w 66"/>
                <a:gd name="T15" fmla="*/ 68 h 66"/>
                <a:gd name="T16" fmla="*/ 38 w 66"/>
                <a:gd name="T17" fmla="*/ 83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479" name="Freeform 4531"/>
            <p:cNvSpPr>
              <a:spLocks/>
            </p:cNvSpPr>
            <p:nvPr/>
          </p:nvSpPr>
          <p:spPr bwMode="auto">
            <a:xfrm>
              <a:off x="1401" y="2186"/>
              <a:ext cx="66" cy="61"/>
            </a:xfrm>
            <a:custGeom>
              <a:avLst/>
              <a:gdLst>
                <a:gd name="T0" fmla="*/ 30 w 66"/>
                <a:gd name="T1" fmla="*/ 69 h 54"/>
                <a:gd name="T2" fmla="*/ 36 w 66"/>
                <a:gd name="T3" fmla="*/ 69 h 54"/>
                <a:gd name="T4" fmla="*/ 54 w 66"/>
                <a:gd name="T5" fmla="*/ 61 h 54"/>
                <a:gd name="T6" fmla="*/ 66 w 66"/>
                <a:gd name="T7" fmla="*/ 38 h 54"/>
                <a:gd name="T8" fmla="*/ 54 w 66"/>
                <a:gd name="T9" fmla="*/ 8 h 54"/>
                <a:gd name="T10" fmla="*/ 36 w 66"/>
                <a:gd name="T11" fmla="*/ 0 h 54"/>
                <a:gd name="T12" fmla="*/ 30 w 66"/>
                <a:gd name="T13" fmla="*/ 0 h 54"/>
                <a:gd name="T14" fmla="*/ 12 w 66"/>
                <a:gd name="T15" fmla="*/ 8 h 54"/>
                <a:gd name="T16" fmla="*/ 0 w 66"/>
                <a:gd name="T17" fmla="*/ 38 h 54"/>
                <a:gd name="T18" fmla="*/ 12 w 66"/>
                <a:gd name="T19" fmla="*/ 61 h 54"/>
                <a:gd name="T20" fmla="*/ 30 w 66"/>
                <a:gd name="T21" fmla="*/ 69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480" name="Freeform 4532"/>
            <p:cNvSpPr>
              <a:spLocks/>
            </p:cNvSpPr>
            <p:nvPr/>
          </p:nvSpPr>
          <p:spPr bwMode="auto">
            <a:xfrm>
              <a:off x="1276" y="2323"/>
              <a:ext cx="23" cy="20"/>
            </a:xfrm>
            <a:custGeom>
              <a:avLst/>
              <a:gdLst>
                <a:gd name="T0" fmla="*/ 22 w 24"/>
                <a:gd name="T1" fmla="*/ 8 h 18"/>
                <a:gd name="T2" fmla="*/ 12 w 24"/>
                <a:gd name="T3" fmla="*/ 0 h 18"/>
                <a:gd name="T4" fmla="*/ 0 w 24"/>
                <a:gd name="T5" fmla="*/ 0 h 18"/>
                <a:gd name="T6" fmla="*/ 0 w 24"/>
                <a:gd name="T7" fmla="*/ 22 h 18"/>
                <a:gd name="T8" fmla="*/ 12 w 24"/>
                <a:gd name="T9" fmla="*/ 22 h 18"/>
                <a:gd name="T10" fmla="*/ 22 w 24"/>
                <a:gd name="T11" fmla="*/ 8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6"/>
                  </a:moveTo>
                  <a:lnTo>
                    <a:pt x="12" y="0"/>
                  </a:lnTo>
                  <a:lnTo>
                    <a:pt x="0" y="0"/>
                  </a:lnTo>
                  <a:lnTo>
                    <a:pt x="0" y="18"/>
                  </a:lnTo>
                  <a:lnTo>
                    <a:pt x="12" y="18"/>
                  </a:lnTo>
                  <a:lnTo>
                    <a:pt x="24" y="6"/>
                  </a:lnTo>
                  <a:close/>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481" name="Freeform 4533"/>
            <p:cNvSpPr>
              <a:spLocks/>
            </p:cNvSpPr>
            <p:nvPr/>
          </p:nvSpPr>
          <p:spPr bwMode="auto">
            <a:xfrm>
              <a:off x="2827" y="1636"/>
              <a:ext cx="31" cy="35"/>
            </a:xfrm>
            <a:custGeom>
              <a:avLst/>
              <a:gdLst>
                <a:gd name="T0" fmla="*/ 7 w 27"/>
                <a:gd name="T1" fmla="*/ 1 h 35"/>
                <a:gd name="T2" fmla="*/ 7 w 27"/>
                <a:gd name="T3" fmla="*/ 8 h 35"/>
                <a:gd name="T4" fmla="*/ 7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15 w 27"/>
                <a:gd name="T17" fmla="*/ 28 h 35"/>
                <a:gd name="T18" fmla="*/ 15 w 27"/>
                <a:gd name="T19" fmla="*/ 35 h 35"/>
                <a:gd name="T20" fmla="*/ 21 w 27"/>
                <a:gd name="T21" fmla="*/ 21 h 35"/>
                <a:gd name="T22" fmla="*/ 26 w 27"/>
                <a:gd name="T23" fmla="*/ 16 h 35"/>
                <a:gd name="T24" fmla="*/ 36 w 27"/>
                <a:gd name="T25" fmla="*/ 21 h 35"/>
                <a:gd name="T26" fmla="*/ 23 w 27"/>
                <a:gd name="T27" fmla="*/ 12 h 35"/>
                <a:gd name="T28" fmla="*/ 16 w 27"/>
                <a:gd name="T29" fmla="*/ 6 h 35"/>
                <a:gd name="T30" fmla="*/ 15 w 27"/>
                <a:gd name="T31" fmla="*/ 0 h 35"/>
                <a:gd name="T32" fmla="*/ 7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2" name="Freeform 4534"/>
            <p:cNvSpPr>
              <a:spLocks/>
            </p:cNvSpPr>
            <p:nvPr/>
          </p:nvSpPr>
          <p:spPr bwMode="auto">
            <a:xfrm>
              <a:off x="2831" y="1584"/>
              <a:ext cx="73" cy="87"/>
            </a:xfrm>
            <a:custGeom>
              <a:avLst/>
              <a:gdLst>
                <a:gd name="T0" fmla="*/ 13 w 65"/>
                <a:gd name="T1" fmla="*/ 19 h 87"/>
                <a:gd name="T2" fmla="*/ 13 w 65"/>
                <a:gd name="T3" fmla="*/ 19 h 87"/>
                <a:gd name="T4" fmla="*/ 7 w 65"/>
                <a:gd name="T5" fmla="*/ 19 h 87"/>
                <a:gd name="T6" fmla="*/ 7 w 65"/>
                <a:gd name="T7" fmla="*/ 26 h 87"/>
                <a:gd name="T8" fmla="*/ 13 w 65"/>
                <a:gd name="T9" fmla="*/ 26 h 87"/>
                <a:gd name="T10" fmla="*/ 13 w 65"/>
                <a:gd name="T11" fmla="*/ 26 h 87"/>
                <a:gd name="T12" fmla="*/ 7 w 65"/>
                <a:gd name="T13" fmla="*/ 33 h 87"/>
                <a:gd name="T14" fmla="*/ 7 w 65"/>
                <a:gd name="T15" fmla="*/ 33 h 87"/>
                <a:gd name="T16" fmla="*/ 7 w 65"/>
                <a:gd name="T17" fmla="*/ 40 h 87"/>
                <a:gd name="T18" fmla="*/ 13 w 65"/>
                <a:gd name="T19" fmla="*/ 40 h 87"/>
                <a:gd name="T20" fmla="*/ 20 w 65"/>
                <a:gd name="T21" fmla="*/ 46 h 87"/>
                <a:gd name="T22" fmla="*/ 13 w 65"/>
                <a:gd name="T23" fmla="*/ 46 h 87"/>
                <a:gd name="T24" fmla="*/ 13 w 65"/>
                <a:gd name="T25" fmla="*/ 53 h 87"/>
                <a:gd name="T26" fmla="*/ 13 w 65"/>
                <a:gd name="T27" fmla="*/ 53 h 87"/>
                <a:gd name="T28" fmla="*/ 17 w 65"/>
                <a:gd name="T29" fmla="*/ 64 h 87"/>
                <a:gd name="T30" fmla="*/ 21 w 65"/>
                <a:gd name="T31" fmla="*/ 69 h 87"/>
                <a:gd name="T32" fmla="*/ 25 w 65"/>
                <a:gd name="T33" fmla="*/ 70 h 87"/>
                <a:gd name="T34" fmla="*/ 28 w 65"/>
                <a:gd name="T35" fmla="*/ 73 h 87"/>
                <a:gd name="T36" fmla="*/ 28 w 65"/>
                <a:gd name="T37" fmla="*/ 78 h 87"/>
                <a:gd name="T38" fmla="*/ 25 w 65"/>
                <a:gd name="T39" fmla="*/ 73 h 87"/>
                <a:gd name="T40" fmla="*/ 34 w 65"/>
                <a:gd name="T41" fmla="*/ 80 h 87"/>
                <a:gd name="T42" fmla="*/ 42 w 65"/>
                <a:gd name="T43" fmla="*/ 87 h 87"/>
                <a:gd name="T44" fmla="*/ 48 w 65"/>
                <a:gd name="T45" fmla="*/ 87 h 87"/>
                <a:gd name="T46" fmla="*/ 48 w 65"/>
                <a:gd name="T47" fmla="*/ 87 h 87"/>
                <a:gd name="T48" fmla="*/ 54 w 65"/>
                <a:gd name="T49" fmla="*/ 87 h 87"/>
                <a:gd name="T50" fmla="*/ 54 w 65"/>
                <a:gd name="T51" fmla="*/ 87 h 87"/>
                <a:gd name="T52" fmla="*/ 62 w 65"/>
                <a:gd name="T53" fmla="*/ 87 h 87"/>
                <a:gd name="T54" fmla="*/ 62 w 65"/>
                <a:gd name="T55" fmla="*/ 87 h 87"/>
                <a:gd name="T56" fmla="*/ 69 w 65"/>
                <a:gd name="T57" fmla="*/ 80 h 87"/>
                <a:gd name="T58" fmla="*/ 69 w 65"/>
                <a:gd name="T59" fmla="*/ 80 h 87"/>
                <a:gd name="T60" fmla="*/ 82 w 65"/>
                <a:gd name="T61" fmla="*/ 67 h 87"/>
                <a:gd name="T62" fmla="*/ 69 w 65"/>
                <a:gd name="T63" fmla="*/ 53 h 87"/>
                <a:gd name="T64" fmla="*/ 75 w 65"/>
                <a:gd name="T65" fmla="*/ 40 h 87"/>
                <a:gd name="T66" fmla="*/ 69 w 65"/>
                <a:gd name="T67" fmla="*/ 33 h 87"/>
                <a:gd name="T68" fmla="*/ 62 w 65"/>
                <a:gd name="T69" fmla="*/ 33 h 87"/>
                <a:gd name="T70" fmla="*/ 62 w 65"/>
                <a:gd name="T71" fmla="*/ 33 h 87"/>
                <a:gd name="T72" fmla="*/ 48 w 65"/>
                <a:gd name="T73" fmla="*/ 26 h 87"/>
                <a:gd name="T74" fmla="*/ 28 w 65"/>
                <a:gd name="T75" fmla="*/ 0 h 87"/>
                <a:gd name="T76" fmla="*/ 0 w 65"/>
                <a:gd name="T77" fmla="*/ 6 h 87"/>
                <a:gd name="T78" fmla="*/ 0 w 65"/>
                <a:gd name="T79" fmla="*/ 12 h 87"/>
                <a:gd name="T80" fmla="*/ 7 w 65"/>
                <a:gd name="T81" fmla="*/ 12 h 87"/>
                <a:gd name="T82" fmla="*/ 0 w 65"/>
                <a:gd name="T83" fmla="*/ 12 h 87"/>
                <a:gd name="T84" fmla="*/ 7 w 65"/>
                <a:gd name="T85" fmla="*/ 19 h 87"/>
                <a:gd name="T86" fmla="*/ 13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3" name="Freeform 4535"/>
            <p:cNvSpPr>
              <a:spLocks/>
            </p:cNvSpPr>
            <p:nvPr/>
          </p:nvSpPr>
          <p:spPr bwMode="auto">
            <a:xfrm>
              <a:off x="2909" y="2084"/>
              <a:ext cx="289" cy="348"/>
            </a:xfrm>
            <a:custGeom>
              <a:avLst/>
              <a:gdLst>
                <a:gd name="T0" fmla="*/ 36 w 290"/>
                <a:gd name="T1" fmla="*/ 86 h 322"/>
                <a:gd name="T2" fmla="*/ 54 w 290"/>
                <a:gd name="T3" fmla="*/ 55 h 322"/>
                <a:gd name="T4" fmla="*/ 161 w 290"/>
                <a:gd name="T5" fmla="*/ 31 h 322"/>
                <a:gd name="T6" fmla="*/ 161 w 290"/>
                <a:gd name="T7" fmla="*/ 31 h 322"/>
                <a:gd name="T8" fmla="*/ 203 w 290"/>
                <a:gd name="T9" fmla="*/ 40 h 322"/>
                <a:gd name="T10" fmla="*/ 215 w 290"/>
                <a:gd name="T11" fmla="*/ 24 h 322"/>
                <a:gd name="T12" fmla="*/ 227 w 290"/>
                <a:gd name="T13" fmla="*/ 9 h 322"/>
                <a:gd name="T14" fmla="*/ 246 w 290"/>
                <a:gd name="T15" fmla="*/ 15 h 322"/>
                <a:gd name="T16" fmla="*/ 264 w 290"/>
                <a:gd name="T17" fmla="*/ 55 h 322"/>
                <a:gd name="T18" fmla="*/ 270 w 290"/>
                <a:gd name="T19" fmla="*/ 118 h 322"/>
                <a:gd name="T20" fmla="*/ 276 w 290"/>
                <a:gd name="T21" fmla="*/ 149 h 322"/>
                <a:gd name="T22" fmla="*/ 258 w 290"/>
                <a:gd name="T23" fmla="*/ 197 h 322"/>
                <a:gd name="T24" fmla="*/ 252 w 290"/>
                <a:gd name="T25" fmla="*/ 251 h 322"/>
                <a:gd name="T26" fmla="*/ 233 w 290"/>
                <a:gd name="T27" fmla="*/ 322 h 322"/>
                <a:gd name="T28" fmla="*/ 221 w 290"/>
                <a:gd name="T29" fmla="*/ 352 h 322"/>
                <a:gd name="T30" fmla="*/ 174 w 290"/>
                <a:gd name="T31" fmla="*/ 319 h 322"/>
                <a:gd name="T32" fmla="*/ 156 w 290"/>
                <a:gd name="T33" fmla="*/ 335 h 322"/>
                <a:gd name="T34" fmla="*/ 153 w 290"/>
                <a:gd name="T35" fmla="*/ 338 h 322"/>
                <a:gd name="T36" fmla="*/ 147 w 290"/>
                <a:gd name="T37" fmla="*/ 335 h 322"/>
                <a:gd name="T38" fmla="*/ 140 w 290"/>
                <a:gd name="T39" fmla="*/ 339 h 322"/>
                <a:gd name="T40" fmla="*/ 137 w 290"/>
                <a:gd name="T41" fmla="*/ 346 h 322"/>
                <a:gd name="T42" fmla="*/ 134 w 290"/>
                <a:gd name="T43" fmla="*/ 347 h 322"/>
                <a:gd name="T44" fmla="*/ 120 w 290"/>
                <a:gd name="T45" fmla="*/ 349 h 322"/>
                <a:gd name="T46" fmla="*/ 62 w 290"/>
                <a:gd name="T47" fmla="*/ 352 h 322"/>
                <a:gd name="T48" fmla="*/ 51 w 290"/>
                <a:gd name="T49" fmla="*/ 364 h 322"/>
                <a:gd name="T50" fmla="*/ 59 w 290"/>
                <a:gd name="T51" fmla="*/ 352 h 322"/>
                <a:gd name="T52" fmla="*/ 128 w 290"/>
                <a:gd name="T53" fmla="*/ 351 h 322"/>
                <a:gd name="T54" fmla="*/ 167 w 290"/>
                <a:gd name="T55" fmla="*/ 327 h 322"/>
                <a:gd name="T56" fmla="*/ 215 w 290"/>
                <a:gd name="T57" fmla="*/ 351 h 322"/>
                <a:gd name="T58" fmla="*/ 186 w 290"/>
                <a:gd name="T59" fmla="*/ 304 h 322"/>
                <a:gd name="T60" fmla="*/ 118 w 290"/>
                <a:gd name="T61" fmla="*/ 356 h 322"/>
                <a:gd name="T62" fmla="*/ 59 w 290"/>
                <a:gd name="T63" fmla="*/ 352 h 322"/>
                <a:gd name="T64" fmla="*/ 30 w 290"/>
                <a:gd name="T65" fmla="*/ 376 h 322"/>
                <a:gd name="T66" fmla="*/ 30 w 290"/>
                <a:gd name="T67" fmla="*/ 337 h 322"/>
                <a:gd name="T68" fmla="*/ 18 w 290"/>
                <a:gd name="T69" fmla="*/ 306 h 322"/>
                <a:gd name="T70" fmla="*/ 6 w 290"/>
                <a:gd name="T71" fmla="*/ 276 h 322"/>
                <a:gd name="T72" fmla="*/ 6 w 290"/>
                <a:gd name="T73" fmla="*/ 251 h 322"/>
                <a:gd name="T74" fmla="*/ 12 w 290"/>
                <a:gd name="T75" fmla="*/ 236 h 322"/>
                <a:gd name="T76" fmla="*/ 18 w 290"/>
                <a:gd name="T77" fmla="*/ 204 h 322"/>
                <a:gd name="T78" fmla="*/ 36 w 290"/>
                <a:gd name="T79" fmla="*/ 197 h 322"/>
                <a:gd name="T80" fmla="*/ 36 w 290"/>
                <a:gd name="T81" fmla="*/ 149 h 322"/>
                <a:gd name="T82" fmla="*/ 36 w 290"/>
                <a:gd name="T83" fmla="*/ 95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4" name="Freeform 4536"/>
            <p:cNvSpPr>
              <a:spLocks/>
            </p:cNvSpPr>
            <p:nvPr/>
          </p:nvSpPr>
          <p:spPr bwMode="auto">
            <a:xfrm>
              <a:off x="2959" y="2347"/>
              <a:ext cx="209" cy="198"/>
            </a:xfrm>
            <a:custGeom>
              <a:avLst/>
              <a:gdLst>
                <a:gd name="T0" fmla="*/ 12 w 210"/>
                <a:gd name="T1" fmla="*/ 45 h 183"/>
                <a:gd name="T2" fmla="*/ 76 w 210"/>
                <a:gd name="T3" fmla="*/ 52 h 183"/>
                <a:gd name="T4" fmla="*/ 107 w 210"/>
                <a:gd name="T5" fmla="*/ 39 h 183"/>
                <a:gd name="T6" fmla="*/ 143 w 210"/>
                <a:gd name="T7" fmla="*/ 2 h 183"/>
                <a:gd name="T8" fmla="*/ 172 w 210"/>
                <a:gd name="T9" fmla="*/ 49 h 183"/>
                <a:gd name="T10" fmla="*/ 176 w 210"/>
                <a:gd name="T11" fmla="*/ 52 h 183"/>
                <a:gd name="T12" fmla="*/ 153 w 210"/>
                <a:gd name="T13" fmla="*/ 96 h 183"/>
                <a:gd name="T14" fmla="*/ 159 w 210"/>
                <a:gd name="T15" fmla="*/ 104 h 183"/>
                <a:gd name="T16" fmla="*/ 177 w 210"/>
                <a:gd name="T17" fmla="*/ 119 h 183"/>
                <a:gd name="T18" fmla="*/ 183 w 210"/>
                <a:gd name="T19" fmla="*/ 136 h 183"/>
                <a:gd name="T20" fmla="*/ 195 w 210"/>
                <a:gd name="T21" fmla="*/ 159 h 183"/>
                <a:gd name="T22" fmla="*/ 202 w 210"/>
                <a:gd name="T23" fmla="*/ 159 h 183"/>
                <a:gd name="T24" fmla="*/ 208 w 210"/>
                <a:gd name="T25" fmla="*/ 183 h 183"/>
                <a:gd name="T26" fmla="*/ 177 w 210"/>
                <a:gd name="T27" fmla="*/ 183 h 183"/>
                <a:gd name="T28" fmla="*/ 171 w 210"/>
                <a:gd name="T29" fmla="*/ 190 h 183"/>
                <a:gd name="T30" fmla="*/ 165 w 210"/>
                <a:gd name="T31" fmla="*/ 206 h 183"/>
                <a:gd name="T32" fmla="*/ 147 w 210"/>
                <a:gd name="T33" fmla="*/ 206 h 183"/>
                <a:gd name="T34" fmla="*/ 135 w 210"/>
                <a:gd name="T35" fmla="*/ 206 h 183"/>
                <a:gd name="T36" fmla="*/ 135 w 210"/>
                <a:gd name="T37" fmla="*/ 206 h 183"/>
                <a:gd name="T38" fmla="*/ 123 w 210"/>
                <a:gd name="T39" fmla="*/ 206 h 183"/>
                <a:gd name="T40" fmla="*/ 117 w 210"/>
                <a:gd name="T41" fmla="*/ 214 h 183"/>
                <a:gd name="T42" fmla="*/ 105 w 210"/>
                <a:gd name="T43" fmla="*/ 199 h 183"/>
                <a:gd name="T44" fmla="*/ 94 w 210"/>
                <a:gd name="T45" fmla="*/ 183 h 183"/>
                <a:gd name="T46" fmla="*/ 88 w 210"/>
                <a:gd name="T47" fmla="*/ 190 h 183"/>
                <a:gd name="T48" fmla="*/ 76 w 210"/>
                <a:gd name="T49" fmla="*/ 190 h 183"/>
                <a:gd name="T50" fmla="*/ 64 w 210"/>
                <a:gd name="T51" fmla="*/ 174 h 183"/>
                <a:gd name="T52" fmla="*/ 58 w 210"/>
                <a:gd name="T53" fmla="*/ 174 h 183"/>
                <a:gd name="T54" fmla="*/ 58 w 210"/>
                <a:gd name="T55" fmla="*/ 159 h 183"/>
                <a:gd name="T56" fmla="*/ 46 w 210"/>
                <a:gd name="T57" fmla="*/ 143 h 183"/>
                <a:gd name="T58" fmla="*/ 40 w 210"/>
                <a:gd name="T59" fmla="*/ 136 h 183"/>
                <a:gd name="T60" fmla="*/ 22 w 210"/>
                <a:gd name="T61" fmla="*/ 113 h 183"/>
                <a:gd name="T62" fmla="*/ 22 w 210"/>
                <a:gd name="T63" fmla="*/ 104 h 183"/>
                <a:gd name="T64" fmla="*/ 20 w 210"/>
                <a:gd name="T65" fmla="*/ 98 h 183"/>
                <a:gd name="T66" fmla="*/ 3 w 210"/>
                <a:gd name="T67" fmla="*/ 88 h 183"/>
                <a:gd name="T68" fmla="*/ 3 w 210"/>
                <a:gd name="T69" fmla="*/ 81 h 183"/>
                <a:gd name="T70" fmla="*/ 0 w 210"/>
                <a:gd name="T71" fmla="*/ 77 h 183"/>
                <a:gd name="T72" fmla="*/ 15 w 210"/>
                <a:gd name="T73" fmla="*/ 49 h 183"/>
                <a:gd name="T74" fmla="*/ 20 w 210"/>
                <a:gd name="T75" fmla="*/ 48 h 183"/>
                <a:gd name="T76" fmla="*/ 41 w 210"/>
                <a:gd name="T77" fmla="*/ 48 h 183"/>
                <a:gd name="T78" fmla="*/ 50 w 210"/>
                <a:gd name="T79" fmla="*/ 49 h 183"/>
                <a:gd name="T80" fmla="*/ 84 w 210"/>
                <a:gd name="T81" fmla="*/ 48 h 183"/>
                <a:gd name="T82" fmla="*/ 104 w 210"/>
                <a:gd name="T83" fmla="*/ 39 h 183"/>
                <a:gd name="T84" fmla="*/ 123 w 210"/>
                <a:gd name="T85" fmla="*/ 24 h 183"/>
                <a:gd name="T86" fmla="*/ 144 w 210"/>
                <a:gd name="T87" fmla="*/ 2 h 183"/>
                <a:gd name="T88" fmla="*/ 171 w 210"/>
                <a:gd name="T89" fmla="*/ 48 h 183"/>
                <a:gd name="T90" fmla="*/ 162 w 210"/>
                <a:gd name="T91" fmla="*/ 34 h 183"/>
                <a:gd name="T92" fmla="*/ 142 w 210"/>
                <a:gd name="T93" fmla="*/ 0 h 183"/>
                <a:gd name="T94" fmla="*/ 117 w 210"/>
                <a:gd name="T95" fmla="*/ 31 h 183"/>
                <a:gd name="T96" fmla="*/ 74 w 210"/>
                <a:gd name="T97" fmla="*/ 52 h 183"/>
                <a:gd name="T98" fmla="*/ 62 w 210"/>
                <a:gd name="T99" fmla="*/ 53 h 183"/>
                <a:gd name="T100" fmla="*/ 15 w 210"/>
                <a:gd name="T101" fmla="*/ 49 h 183"/>
                <a:gd name="T102" fmla="*/ 3 w 210"/>
                <a:gd name="T103" fmla="*/ 70 h 183"/>
                <a:gd name="T104" fmla="*/ 12 w 210"/>
                <a:gd name="T105" fmla="*/ 45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sp>
        <p:nvSpPr>
          <p:cNvPr id="508" name="TextBox 507"/>
          <p:cNvSpPr txBox="1"/>
          <p:nvPr/>
        </p:nvSpPr>
        <p:spPr>
          <a:xfrm>
            <a:off x="411643" y="5877272"/>
            <a:ext cx="7353299" cy="784830"/>
          </a:xfrm>
          <a:prstGeom prst="rect">
            <a:avLst/>
          </a:prstGeom>
          <a:noFill/>
        </p:spPr>
        <p:txBody>
          <a:bodyPr wrap="square" rtlCol="0">
            <a:spAutoFit/>
          </a:bodyPr>
          <a:lstStyle/>
          <a:p>
            <a:r>
              <a:rPr lang="en-US" sz="1800" dirty="0" smtClean="0"/>
              <a:t>2012:  </a:t>
            </a:r>
            <a:r>
              <a:rPr lang="en-US" sz="1800" dirty="0" err="1" smtClean="0"/>
              <a:t>Kolumbien</a:t>
            </a:r>
            <a:r>
              <a:rPr lang="en-US" sz="1800" dirty="0" smtClean="0"/>
              <a:t>, Mexico, </a:t>
            </a:r>
            <a:r>
              <a:rPr lang="en-US" sz="1800" dirty="0" err="1" smtClean="0"/>
              <a:t>Neuseeland</a:t>
            </a:r>
            <a:r>
              <a:rPr lang="en-US" sz="1800" dirty="0" smtClean="0"/>
              <a:t> und die </a:t>
            </a:r>
            <a:r>
              <a:rPr lang="en-US" sz="1800" dirty="0" err="1" smtClean="0"/>
              <a:t>Philippinen</a:t>
            </a:r>
            <a:endParaRPr lang="en-US" sz="1800" dirty="0" smtClean="0"/>
          </a:p>
          <a:p>
            <a:r>
              <a:rPr lang="en-US" sz="1800" dirty="0" smtClean="0"/>
              <a:t>2013:  </a:t>
            </a:r>
            <a:r>
              <a:rPr lang="en-US" sz="1800" dirty="0" err="1" smtClean="0"/>
              <a:t>Indien</a:t>
            </a:r>
            <a:r>
              <a:rPr lang="en-US" sz="1800" dirty="0" smtClean="0"/>
              <a:t>, Ruanda und </a:t>
            </a:r>
            <a:r>
              <a:rPr lang="en-US" sz="1800" dirty="0" err="1" smtClean="0"/>
              <a:t>Tunesien</a:t>
            </a:r>
            <a:endParaRPr lang="en-US" sz="1800" dirty="0"/>
          </a:p>
        </p:txBody>
      </p:sp>
    </p:spTree>
    <p:extLst>
      <p:ext uri="{BB962C8B-B14F-4D97-AF65-F5344CB8AC3E}">
        <p14:creationId xmlns:p14="http://schemas.microsoft.com/office/powerpoint/2010/main" val="221652050"/>
      </p:ext>
    </p:extLst>
  </p:cSld>
  <p:clrMapOvr>
    <a:masterClrMapping/>
  </p:clrMapOvr>
  <p:transition spd="slow">
    <p:wip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DAS INTERNATIONALE VERFAHREN </a:t>
            </a:r>
            <a:endParaRPr lang="en-US" dirty="0"/>
          </a:p>
        </p:txBody>
      </p:sp>
      <p:sp>
        <p:nvSpPr>
          <p:cNvPr id="5" name="Rectangle 18"/>
          <p:cNvSpPr>
            <a:spLocks noChangeArrowheads="1"/>
          </p:cNvSpPr>
          <p:nvPr/>
        </p:nvSpPr>
        <p:spPr bwMode="auto">
          <a:xfrm>
            <a:off x="5508104" y="2060848"/>
            <a:ext cx="2232248" cy="461665"/>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200" dirty="0" err="1" smtClean="0">
                <a:solidFill>
                  <a:srgbClr val="000000"/>
                </a:solidFill>
                <a:ea typeface="ＭＳ Ｐゴシック" charset="0"/>
              </a:rPr>
              <a:t>Zertifiziert</a:t>
            </a:r>
            <a:r>
              <a:rPr lang="en-US" sz="1200" dirty="0" smtClean="0">
                <a:solidFill>
                  <a:srgbClr val="000000"/>
                </a:solidFill>
                <a:ea typeface="ＭＳ Ｐゴシック" charset="0"/>
              </a:rPr>
              <a:t> IR </a:t>
            </a:r>
            <a:r>
              <a:rPr lang="en-US" sz="1200" dirty="0" err="1" smtClean="0">
                <a:solidFill>
                  <a:srgbClr val="000000"/>
                </a:solidFill>
                <a:ea typeface="ＭＳ Ｐゴシック" charset="0"/>
              </a:rPr>
              <a:t>Marke</a:t>
            </a:r>
            <a:r>
              <a:rPr lang="en-US" sz="1200" dirty="0" smtClean="0">
                <a:solidFill>
                  <a:srgbClr val="000000"/>
                </a:solidFill>
                <a:ea typeface="ＭＳ Ｐゴシック" charset="0"/>
              </a:rPr>
              <a:t> und </a:t>
            </a:r>
            <a:r>
              <a:rPr lang="en-US" sz="1200" dirty="0" err="1" smtClean="0">
                <a:solidFill>
                  <a:srgbClr val="000000"/>
                </a:solidFill>
                <a:ea typeface="ＭＳ Ｐゴシック" charset="0"/>
              </a:rPr>
              <a:t>leitet</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sie</a:t>
            </a:r>
            <a:r>
              <a:rPr lang="en-US" sz="1200" dirty="0" smtClean="0">
                <a:solidFill>
                  <a:srgbClr val="000000"/>
                </a:solidFill>
                <a:ea typeface="ＭＳ Ｐゴシック" charset="0"/>
              </a:rPr>
              <a:t> an WIPO </a:t>
            </a:r>
            <a:r>
              <a:rPr lang="en-US" sz="1200" dirty="0" err="1" smtClean="0">
                <a:solidFill>
                  <a:srgbClr val="000000"/>
                </a:solidFill>
                <a:ea typeface="ＭＳ Ｐゴシック" charset="0"/>
              </a:rPr>
              <a:t>weiter</a:t>
            </a:r>
            <a:endParaRPr lang="en-US" sz="1200" dirty="0">
              <a:solidFill>
                <a:srgbClr val="000000"/>
              </a:solidFill>
              <a:ea typeface="ＭＳ Ｐゴシック" charset="0"/>
            </a:endParaRPr>
          </a:p>
        </p:txBody>
      </p:sp>
      <p:sp>
        <p:nvSpPr>
          <p:cNvPr id="6" name="Rectangle 19"/>
          <p:cNvSpPr>
            <a:spLocks noChangeArrowheads="1"/>
          </p:cNvSpPr>
          <p:nvPr/>
        </p:nvSpPr>
        <p:spPr bwMode="auto">
          <a:xfrm>
            <a:off x="5004049" y="3022795"/>
            <a:ext cx="3600400" cy="1107996"/>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US" sz="1200" dirty="0" err="1" smtClean="0">
                <a:solidFill>
                  <a:srgbClr val="000000"/>
                </a:solidFill>
                <a:ea typeface="ＭＳ Ｐゴシック" charset="0"/>
              </a:rPr>
              <a:t>Formalprüfung</a:t>
            </a:r>
            <a:endParaRPr lang="en-US" sz="1200" dirty="0" smtClean="0">
              <a:solidFill>
                <a:srgbClr val="000000"/>
              </a:solidFill>
              <a:ea typeface="ＭＳ Ｐゴシック" charset="0"/>
            </a:endParaRPr>
          </a:p>
          <a:p>
            <a:pPr algn="just"/>
            <a:r>
              <a:rPr lang="en-US" sz="1200" dirty="0" err="1" smtClean="0">
                <a:solidFill>
                  <a:srgbClr val="000000"/>
                </a:solidFill>
                <a:ea typeface="ＭＳ Ｐゴシック" charset="0"/>
              </a:rPr>
              <a:t>Eintragung</a:t>
            </a:r>
            <a:r>
              <a:rPr lang="en-US" sz="1200" dirty="0" smtClean="0">
                <a:solidFill>
                  <a:srgbClr val="000000"/>
                </a:solidFill>
                <a:ea typeface="ＭＳ Ｐゴシック" charset="0"/>
              </a:rPr>
              <a:t> in </a:t>
            </a:r>
            <a:r>
              <a:rPr lang="en-US" sz="1200" dirty="0" err="1" smtClean="0">
                <a:solidFill>
                  <a:srgbClr val="000000"/>
                </a:solidFill>
                <a:ea typeface="ＭＳ Ｐゴシック" charset="0"/>
              </a:rPr>
              <a:t>internationales</a:t>
            </a:r>
            <a:r>
              <a:rPr lang="en-US" sz="1200" dirty="0" smtClean="0">
                <a:solidFill>
                  <a:srgbClr val="000000"/>
                </a:solidFill>
                <a:ea typeface="ＭＳ Ｐゴシック" charset="0"/>
              </a:rPr>
              <a:t> Register</a:t>
            </a:r>
          </a:p>
          <a:p>
            <a:pPr algn="just"/>
            <a:r>
              <a:rPr lang="en-US" sz="1200" dirty="0" err="1" smtClean="0">
                <a:solidFill>
                  <a:srgbClr val="000000"/>
                </a:solidFill>
                <a:ea typeface="ＭＳ Ｐゴシック" charset="0"/>
              </a:rPr>
              <a:t>Veröffentlichung</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im</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Markenblatt</a:t>
            </a:r>
            <a:endParaRPr lang="en-US" sz="1200" dirty="0" smtClean="0">
              <a:solidFill>
                <a:srgbClr val="000000"/>
              </a:solidFill>
              <a:ea typeface="ＭＳ Ｐゴシック" charset="0"/>
            </a:endParaRPr>
          </a:p>
          <a:p>
            <a:pPr algn="just"/>
            <a:r>
              <a:rPr lang="en-US" sz="1200" dirty="0" err="1" smtClean="0">
                <a:solidFill>
                  <a:srgbClr val="000000"/>
                </a:solidFill>
                <a:ea typeface="ＭＳ Ｐゴシック" charset="0"/>
              </a:rPr>
              <a:t>Benachrichtigung</a:t>
            </a:r>
            <a:r>
              <a:rPr lang="en-US" sz="1200" dirty="0" smtClean="0">
                <a:solidFill>
                  <a:srgbClr val="000000"/>
                </a:solidFill>
                <a:ea typeface="ＭＳ Ｐゴシック" charset="0"/>
              </a:rPr>
              <a:t> der </a:t>
            </a:r>
            <a:r>
              <a:rPr lang="en-US" sz="1200" dirty="0" err="1" smtClean="0">
                <a:solidFill>
                  <a:srgbClr val="000000"/>
                </a:solidFill>
                <a:ea typeface="ＭＳ Ｐゴシック" charset="0"/>
              </a:rPr>
              <a:t>benannten</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Vertragsparteien</a:t>
            </a:r>
            <a:endParaRPr lang="en-US" sz="1200" dirty="0">
              <a:solidFill>
                <a:srgbClr val="000000"/>
              </a:solidFill>
              <a:ea typeface="ＭＳ Ｐゴシック" charset="0"/>
            </a:endParaRPr>
          </a:p>
        </p:txBody>
      </p:sp>
      <p:sp>
        <p:nvSpPr>
          <p:cNvPr id="7" name="Rectangle 20"/>
          <p:cNvSpPr>
            <a:spLocks noChangeArrowheads="1"/>
          </p:cNvSpPr>
          <p:nvPr/>
        </p:nvSpPr>
        <p:spPr bwMode="auto">
          <a:xfrm>
            <a:off x="6804249" y="4625913"/>
            <a:ext cx="2232793" cy="1107996"/>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200" dirty="0" err="1" smtClean="0">
                <a:solidFill>
                  <a:srgbClr val="000000"/>
                </a:solidFill>
                <a:ea typeface="ＭＳ Ｐゴシック" charset="0"/>
              </a:rPr>
              <a:t>Materiellrechtliche</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Prüfung</a:t>
            </a:r>
            <a:endParaRPr lang="en-US" sz="1200" dirty="0" smtClean="0">
              <a:solidFill>
                <a:srgbClr val="000000"/>
              </a:solidFill>
              <a:ea typeface="ＭＳ Ｐゴシック" charset="0"/>
            </a:endParaRPr>
          </a:p>
          <a:p>
            <a:r>
              <a:rPr lang="en-US" sz="1200" dirty="0" err="1" smtClean="0">
                <a:solidFill>
                  <a:srgbClr val="000000"/>
                </a:solidFill>
                <a:ea typeface="ＭＳ Ｐゴシック" charset="0"/>
              </a:rPr>
              <a:t>Mitteilung</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über</a:t>
            </a:r>
            <a:r>
              <a:rPr lang="en-US" sz="1200" dirty="0" smtClean="0">
                <a:solidFill>
                  <a:srgbClr val="000000"/>
                </a:solidFill>
                <a:ea typeface="ＭＳ Ｐゴシック" charset="0"/>
              </a:rPr>
              <a:t> die </a:t>
            </a:r>
            <a:r>
              <a:rPr lang="en-US" sz="1200" dirty="0" err="1" smtClean="0">
                <a:solidFill>
                  <a:srgbClr val="000000"/>
                </a:solidFill>
                <a:ea typeface="ＭＳ Ｐゴシック" charset="0"/>
              </a:rPr>
              <a:t>Schutzgewährung</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oder</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Schutzverweigerung</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vorläufig</a:t>
            </a:r>
            <a:r>
              <a:rPr lang="en-US" sz="1200" dirty="0" smtClean="0">
                <a:solidFill>
                  <a:srgbClr val="000000"/>
                </a:solidFill>
                <a:ea typeface="ＭＳ Ｐゴシック" charset="0"/>
              </a:rPr>
              <a:t>/</a:t>
            </a:r>
            <a:r>
              <a:rPr lang="en-US" sz="1200" dirty="0" err="1" smtClean="0">
                <a:solidFill>
                  <a:srgbClr val="000000"/>
                </a:solidFill>
                <a:ea typeface="ＭＳ Ｐゴシック" charset="0"/>
              </a:rPr>
              <a:t>endgültig</a:t>
            </a:r>
            <a:r>
              <a:rPr lang="en-US" sz="1200" dirty="0" smtClean="0">
                <a:solidFill>
                  <a:srgbClr val="000000"/>
                </a:solidFill>
                <a:ea typeface="ＭＳ Ｐゴシック" charset="0"/>
              </a:rPr>
              <a:t>)</a:t>
            </a:r>
            <a:endParaRPr lang="en-US" sz="1200" dirty="0">
              <a:solidFill>
                <a:srgbClr val="000000"/>
              </a:solidFill>
              <a:ea typeface="ＭＳ Ｐゴシック" charset="0"/>
            </a:endParaRPr>
          </a:p>
        </p:txBody>
      </p:sp>
      <p:sp>
        <p:nvSpPr>
          <p:cNvPr id="8" name="Rectangle 21"/>
          <p:cNvSpPr>
            <a:spLocks noChangeArrowheads="1"/>
          </p:cNvSpPr>
          <p:nvPr/>
        </p:nvSpPr>
        <p:spPr bwMode="auto">
          <a:xfrm>
            <a:off x="1043608" y="3561075"/>
            <a:ext cx="1717675" cy="523220"/>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0"/>
              </a:spcBef>
            </a:pPr>
            <a:r>
              <a:rPr lang="es-ES_tradnl" sz="1400" dirty="0" err="1" smtClean="0">
                <a:solidFill>
                  <a:srgbClr val="000000"/>
                </a:solidFill>
                <a:ea typeface="ＭＳ Ｐゴシック" charset="0"/>
              </a:rPr>
              <a:t>Berechtigung</a:t>
            </a:r>
            <a:endParaRPr lang="es-ES_tradnl" sz="1400" dirty="0" smtClean="0">
              <a:solidFill>
                <a:srgbClr val="000000"/>
              </a:solidFill>
              <a:ea typeface="ＭＳ Ｐゴシック" charset="0"/>
            </a:endParaRPr>
          </a:p>
          <a:p>
            <a:pPr>
              <a:spcBef>
                <a:spcPct val="0"/>
              </a:spcBef>
            </a:pPr>
            <a:r>
              <a:rPr lang="es-ES_tradnl" sz="1400" dirty="0" err="1" smtClean="0">
                <a:solidFill>
                  <a:srgbClr val="000000"/>
                </a:solidFill>
                <a:ea typeface="ＭＳ Ｐゴシック" charset="0"/>
              </a:rPr>
              <a:t>Basismarke</a:t>
            </a:r>
            <a:endParaRPr lang="en-US" sz="1400" dirty="0">
              <a:solidFill>
                <a:srgbClr val="000000"/>
              </a:solidFill>
              <a:ea typeface="ＭＳ Ｐゴシック" charset="0"/>
            </a:endParaRPr>
          </a:p>
        </p:txBody>
      </p:sp>
      <p:grpSp>
        <p:nvGrpSpPr>
          <p:cNvPr id="26" name="Group 25"/>
          <p:cNvGrpSpPr/>
          <p:nvPr/>
        </p:nvGrpSpPr>
        <p:grpSpPr>
          <a:xfrm>
            <a:off x="353828" y="1601506"/>
            <a:ext cx="8229600" cy="4442355"/>
            <a:chOff x="353828" y="1601506"/>
            <a:chExt cx="8229600" cy="4442355"/>
          </a:xfrm>
        </p:grpSpPr>
        <p:sp>
          <p:nvSpPr>
            <p:cNvPr id="27" name="Rectangle 26"/>
            <p:cNvSpPr/>
            <p:nvPr/>
          </p:nvSpPr>
          <p:spPr>
            <a:xfrm>
              <a:off x="353828" y="1601506"/>
              <a:ext cx="8229600" cy="4442355"/>
            </a:xfrm>
            <a:prstGeom prst="rect">
              <a:avLst/>
            </a:prstGeom>
            <a:noFill/>
          </p:spPr>
        </p:sp>
        <p:sp>
          <p:nvSpPr>
            <p:cNvPr id="28" name="Freeform 27"/>
            <p:cNvSpPr/>
            <p:nvPr/>
          </p:nvSpPr>
          <p:spPr>
            <a:xfrm>
              <a:off x="3880989" y="2605616"/>
              <a:ext cx="1957737" cy="2143315"/>
            </a:xfrm>
            <a:custGeom>
              <a:avLst/>
              <a:gdLst/>
              <a:ahLst/>
              <a:cxnLst/>
              <a:rect l="0" t="0" r="0" b="0"/>
              <a:pathLst>
                <a:path>
                  <a:moveTo>
                    <a:pt x="0" y="0"/>
                  </a:moveTo>
                  <a:lnTo>
                    <a:pt x="0" y="1956875"/>
                  </a:lnTo>
                  <a:lnTo>
                    <a:pt x="1957737" y="1956875"/>
                  </a:lnTo>
                  <a:lnTo>
                    <a:pt x="1957737" y="2143315"/>
                  </a:lnTo>
                </a:path>
              </a:pathLst>
            </a:custGeom>
            <a:noFill/>
            <a:ln>
              <a:solidFill>
                <a:schemeClr val="bg1">
                  <a:lumMod val="50000"/>
                </a:schemeClr>
              </a:solidFill>
              <a:tailEnd type="triangle"/>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9" name="Freeform 28"/>
            <p:cNvSpPr/>
            <p:nvPr/>
          </p:nvSpPr>
          <p:spPr>
            <a:xfrm>
              <a:off x="3824544" y="2605616"/>
              <a:ext cx="91440" cy="2123579"/>
            </a:xfrm>
            <a:custGeom>
              <a:avLst/>
              <a:gdLst/>
              <a:ahLst/>
              <a:cxnLst/>
              <a:rect l="0" t="0" r="0" b="0"/>
              <a:pathLst>
                <a:path>
                  <a:moveTo>
                    <a:pt x="56444" y="0"/>
                  </a:moveTo>
                  <a:lnTo>
                    <a:pt x="56444" y="1937140"/>
                  </a:lnTo>
                  <a:lnTo>
                    <a:pt x="45720" y="1937140"/>
                  </a:lnTo>
                  <a:lnTo>
                    <a:pt x="45720" y="2123579"/>
                  </a:lnTo>
                </a:path>
              </a:pathLst>
            </a:custGeom>
            <a:noFill/>
            <a:ln>
              <a:solidFill>
                <a:schemeClr val="bg1">
                  <a:lumMod val="50000"/>
                </a:schemeClr>
              </a:solidFill>
              <a:tailEnd type="triangle"/>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0" name="Freeform 29"/>
            <p:cNvSpPr/>
            <p:nvPr/>
          </p:nvSpPr>
          <p:spPr>
            <a:xfrm>
              <a:off x="1721773" y="2605616"/>
              <a:ext cx="2159215" cy="2123579"/>
            </a:xfrm>
            <a:custGeom>
              <a:avLst/>
              <a:gdLst/>
              <a:ahLst/>
              <a:cxnLst/>
              <a:rect l="0" t="0" r="0" b="0"/>
              <a:pathLst>
                <a:path>
                  <a:moveTo>
                    <a:pt x="2159215" y="0"/>
                  </a:moveTo>
                  <a:lnTo>
                    <a:pt x="2159215" y="1937140"/>
                  </a:lnTo>
                  <a:lnTo>
                    <a:pt x="0" y="1937140"/>
                  </a:lnTo>
                  <a:lnTo>
                    <a:pt x="0" y="2123579"/>
                  </a:lnTo>
                </a:path>
              </a:pathLst>
            </a:custGeom>
            <a:noFill/>
            <a:ln>
              <a:solidFill>
                <a:schemeClr val="bg1">
                  <a:lumMod val="50000"/>
                </a:schemeClr>
              </a:solidFill>
              <a:tailEnd type="triangle"/>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1" name="Freeform 30"/>
            <p:cNvSpPr/>
            <p:nvPr/>
          </p:nvSpPr>
          <p:spPr>
            <a:xfrm>
              <a:off x="2984890" y="3152212"/>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solidFill>
              <a:schemeClr val="bg1"/>
            </a:solid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_tradnl" sz="1600" kern="1200" noProof="0" dirty="0" smtClean="0">
                  <a:solidFill>
                    <a:srgbClr val="0070C0"/>
                  </a:solidFill>
                </a:rPr>
                <a:t>WIPO</a:t>
              </a:r>
              <a:endParaRPr lang="en-US" sz="1600" kern="1200" noProof="0" dirty="0">
                <a:solidFill>
                  <a:srgbClr val="0070C0"/>
                </a:solidFill>
              </a:endParaRPr>
            </a:p>
          </p:txBody>
        </p:sp>
        <p:sp>
          <p:nvSpPr>
            <p:cNvPr id="32" name="Freeform 31"/>
            <p:cNvSpPr/>
            <p:nvPr/>
          </p:nvSpPr>
          <p:spPr>
            <a:xfrm>
              <a:off x="985675" y="2522517"/>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noProof="0" dirty="0" err="1" smtClean="0">
                  <a:solidFill>
                    <a:srgbClr val="0070C0"/>
                  </a:solidFill>
                </a:rPr>
                <a:t>Anmelder</a:t>
              </a:r>
              <a:endParaRPr lang="en-US" sz="1600" kern="1200" noProof="0" dirty="0">
                <a:solidFill>
                  <a:srgbClr val="0070C0"/>
                </a:solidFill>
              </a:endParaRPr>
            </a:p>
          </p:txBody>
        </p:sp>
        <p:sp>
          <p:nvSpPr>
            <p:cNvPr id="33" name="Freeform 32"/>
            <p:cNvSpPr/>
            <p:nvPr/>
          </p:nvSpPr>
          <p:spPr>
            <a:xfrm>
              <a:off x="2993182" y="1717810"/>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noProof="0" dirty="0" err="1" smtClean="0">
                  <a:solidFill>
                    <a:srgbClr val="0070C0"/>
                  </a:solidFill>
                </a:rPr>
                <a:t>Ursprungsbehörde</a:t>
              </a:r>
              <a:endParaRPr lang="en-US" sz="1600" kern="1200" noProof="0" dirty="0">
                <a:solidFill>
                  <a:srgbClr val="0070C0"/>
                </a:solidFill>
              </a:endParaRPr>
            </a:p>
          </p:txBody>
        </p:sp>
        <p:sp>
          <p:nvSpPr>
            <p:cNvPr id="34" name="Freeform 33"/>
            <p:cNvSpPr/>
            <p:nvPr/>
          </p:nvSpPr>
          <p:spPr>
            <a:xfrm>
              <a:off x="833966" y="4729195"/>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noProof="0" dirty="0" err="1" smtClean="0">
                  <a:solidFill>
                    <a:srgbClr val="0070C0"/>
                  </a:solidFill>
                </a:rPr>
                <a:t>Benannte</a:t>
              </a:r>
              <a:r>
                <a:rPr lang="en-US" sz="1600" kern="1200" noProof="0" dirty="0" smtClean="0">
                  <a:solidFill>
                    <a:srgbClr val="0070C0"/>
                  </a:solidFill>
                </a:rPr>
                <a:t> </a:t>
              </a:r>
              <a:r>
                <a:rPr lang="en-US" sz="1600" kern="1200" noProof="0" dirty="0" err="1" smtClean="0">
                  <a:solidFill>
                    <a:srgbClr val="0070C0"/>
                  </a:solidFill>
                </a:rPr>
                <a:t>Vertragspartei</a:t>
              </a:r>
              <a:endParaRPr lang="en-US" sz="1600" kern="1200" noProof="0" dirty="0">
                <a:solidFill>
                  <a:srgbClr val="0070C0"/>
                </a:solidFill>
              </a:endParaRPr>
            </a:p>
          </p:txBody>
        </p:sp>
        <p:sp>
          <p:nvSpPr>
            <p:cNvPr id="35" name="Freeform 34"/>
            <p:cNvSpPr/>
            <p:nvPr/>
          </p:nvSpPr>
          <p:spPr>
            <a:xfrm>
              <a:off x="2982458" y="4729195"/>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noProof="0" dirty="0" err="1" smtClean="0">
                  <a:solidFill>
                    <a:srgbClr val="0070C0"/>
                  </a:solidFill>
                </a:rPr>
                <a:t>Benannte</a:t>
              </a:r>
              <a:r>
                <a:rPr lang="en-US" sz="1600" kern="1200" noProof="0" dirty="0" smtClean="0">
                  <a:solidFill>
                    <a:srgbClr val="0070C0"/>
                  </a:solidFill>
                </a:rPr>
                <a:t> </a:t>
              </a:r>
              <a:r>
                <a:rPr lang="en-US" sz="1600" kern="1200" noProof="0" dirty="0" err="1" smtClean="0">
                  <a:solidFill>
                    <a:srgbClr val="0070C0"/>
                  </a:solidFill>
                </a:rPr>
                <a:t>Vertragspartei</a:t>
              </a:r>
              <a:endParaRPr lang="en-US" sz="1600" kern="1200" noProof="0" dirty="0">
                <a:solidFill>
                  <a:srgbClr val="0070C0"/>
                </a:solidFill>
              </a:endParaRPr>
            </a:p>
          </p:txBody>
        </p:sp>
        <p:sp>
          <p:nvSpPr>
            <p:cNvPr id="36" name="Freeform 35"/>
            <p:cNvSpPr/>
            <p:nvPr/>
          </p:nvSpPr>
          <p:spPr>
            <a:xfrm>
              <a:off x="4950919" y="4748931"/>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noProof="0" dirty="0" err="1" smtClean="0">
                  <a:solidFill>
                    <a:srgbClr val="0070C0"/>
                  </a:solidFill>
                </a:rPr>
                <a:t>Benannte</a:t>
              </a:r>
              <a:r>
                <a:rPr lang="en-US" sz="1600" kern="1200" noProof="0" dirty="0" smtClean="0">
                  <a:solidFill>
                    <a:srgbClr val="0070C0"/>
                  </a:solidFill>
                </a:rPr>
                <a:t> </a:t>
              </a:r>
              <a:r>
                <a:rPr lang="en-US" sz="1600" kern="1200" noProof="0" dirty="0" err="1" smtClean="0">
                  <a:solidFill>
                    <a:srgbClr val="0070C0"/>
                  </a:solidFill>
                </a:rPr>
                <a:t>Vertragspartei</a:t>
              </a:r>
              <a:endParaRPr lang="en-US" sz="1600" kern="1200" noProof="0" dirty="0">
                <a:solidFill>
                  <a:srgbClr val="0070C0"/>
                </a:solidFill>
              </a:endParaRPr>
            </a:p>
          </p:txBody>
        </p:sp>
      </p:grpSp>
      <p:cxnSp>
        <p:nvCxnSpPr>
          <p:cNvPr id="13" name="Elbow Connector 12"/>
          <p:cNvCxnSpPr/>
          <p:nvPr/>
        </p:nvCxnSpPr>
        <p:spPr bwMode="auto">
          <a:xfrm flipV="1">
            <a:off x="1043608" y="1874813"/>
            <a:ext cx="1944216" cy="647700"/>
          </a:xfrm>
          <a:prstGeom prst="bentConnector3">
            <a:avLst>
              <a:gd name="adj1" fmla="val 50000"/>
            </a:avLst>
          </a:prstGeom>
          <a:solidFill>
            <a:srgbClr val="70899B">
              <a:alpha val="39999"/>
            </a:srgbClr>
          </a:solidFill>
          <a:ln w="25400" cap="flat" cmpd="sng" algn="ctr">
            <a:solidFill>
              <a:srgbClr val="FFFFFF">
                <a:lumMod val="50000"/>
              </a:srgb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66447334"/>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144000" cy="720080"/>
          </a:xfrm>
        </p:spPr>
        <p:txBody>
          <a:bodyPr/>
          <a:lstStyle/>
          <a:p>
            <a:r>
              <a:rPr lang="en-US" dirty="0" smtClean="0"/>
              <a:t>	       </a:t>
            </a:r>
            <a:r>
              <a:rPr lang="en-US" dirty="0" smtClean="0">
                <a:solidFill>
                  <a:srgbClr val="000090"/>
                </a:solidFill>
              </a:rPr>
              <a:t>STANDING COMMITTEES </a:t>
            </a:r>
            <a:endParaRPr lang="en-US" dirty="0">
              <a:solidFill>
                <a:srgbClr val="000090"/>
              </a:solidFill>
            </a:endParaRPr>
          </a:p>
        </p:txBody>
      </p:sp>
      <p:sp>
        <p:nvSpPr>
          <p:cNvPr id="3" name="Espace réservé du contenu 2"/>
          <p:cNvSpPr>
            <a:spLocks noGrp="1"/>
          </p:cNvSpPr>
          <p:nvPr>
            <p:ph idx="1"/>
          </p:nvPr>
        </p:nvSpPr>
        <p:spPr>
          <a:xfrm>
            <a:off x="179512" y="1124744"/>
            <a:ext cx="8964488" cy="5001419"/>
          </a:xfrm>
        </p:spPr>
        <p:txBody>
          <a:bodyPr/>
          <a:lstStyle/>
          <a:p>
            <a:pPr>
              <a:lnSpc>
                <a:spcPct val="110000"/>
              </a:lnSpc>
            </a:pPr>
            <a:r>
              <a:rPr lang="en-US" sz="2000" dirty="0" smtClean="0"/>
              <a:t>PATENTS (SCP)</a:t>
            </a:r>
          </a:p>
          <a:p>
            <a:pPr marL="0" indent="0">
              <a:lnSpc>
                <a:spcPct val="110000"/>
              </a:lnSpc>
              <a:buNone/>
            </a:pPr>
            <a:endParaRPr lang="en-US" sz="1200" dirty="0" smtClean="0"/>
          </a:p>
          <a:p>
            <a:r>
              <a:rPr lang="en-US" sz="2000" dirty="0" smtClean="0"/>
              <a:t>COPYRIGHT &amp; RELATED RIGHTS (SCCR)</a:t>
            </a:r>
          </a:p>
          <a:p>
            <a:pPr marL="0" indent="0">
              <a:buNone/>
            </a:pPr>
            <a:endParaRPr lang="en-US" sz="1200" dirty="0" smtClean="0"/>
          </a:p>
          <a:p>
            <a:r>
              <a:rPr lang="en-US" sz="2000" dirty="0" smtClean="0"/>
              <a:t>TRADEMARKS, DESIGNS &amp; GEOGRAPHICAL INDICATIONS (SCT)</a:t>
            </a:r>
          </a:p>
          <a:p>
            <a:pPr marL="0" indent="0">
              <a:buNone/>
            </a:pPr>
            <a:endParaRPr lang="en-US" sz="2000" dirty="0" smtClean="0"/>
          </a:p>
          <a:p>
            <a:pPr lvl="1">
              <a:buFont typeface="Wingdings" charset="2"/>
              <a:buChar char="Ø"/>
            </a:pPr>
            <a:r>
              <a:rPr lang="en-US" sz="2000" b="1" u="sng" dirty="0" smtClean="0">
                <a:solidFill>
                  <a:srgbClr val="262673"/>
                </a:solidFill>
              </a:rPr>
              <a:t>AIM: </a:t>
            </a:r>
          </a:p>
          <a:p>
            <a:pPr lvl="3">
              <a:buFont typeface="Arial"/>
              <a:buChar char="•"/>
            </a:pPr>
            <a:r>
              <a:rPr lang="en-US" sz="2000" dirty="0" smtClean="0">
                <a:cs typeface="Arial Unicode MS" charset="0"/>
              </a:rPr>
              <a:t>Build consensus on topical issues</a:t>
            </a:r>
          </a:p>
          <a:p>
            <a:pPr marL="1371600" lvl="3" indent="0">
              <a:buNone/>
            </a:pPr>
            <a:endParaRPr lang="en-US" sz="1200" dirty="0" smtClean="0">
              <a:cs typeface="Arial Unicode MS" charset="0"/>
            </a:endParaRPr>
          </a:p>
          <a:p>
            <a:pPr lvl="3">
              <a:buFont typeface="Arial"/>
              <a:buChar char="•"/>
            </a:pPr>
            <a:r>
              <a:rPr lang="en-US" sz="2000" dirty="0" smtClean="0">
                <a:cs typeface="Arial Unicode MS" charset="0"/>
              </a:rPr>
              <a:t>Consider interests of stakeholders for a balanced, efficient, user-friendly, cost-effective system</a:t>
            </a:r>
          </a:p>
          <a:p>
            <a:pPr marL="1371600" lvl="3" indent="0">
              <a:buNone/>
            </a:pPr>
            <a:endParaRPr lang="en-US" sz="1800" dirty="0" smtClean="0"/>
          </a:p>
          <a:p>
            <a:pPr marL="1371600" lvl="3" indent="0">
              <a:buNone/>
            </a:pPr>
            <a:endParaRPr lang="en-US" sz="1800" dirty="0" smtClean="0"/>
          </a:p>
          <a:p>
            <a:pPr marL="0" lvl="3" indent="0">
              <a:buNone/>
            </a:pPr>
            <a:r>
              <a:rPr lang="en-US" sz="1800" dirty="0" smtClean="0">
                <a:effectLst>
                  <a:outerShdw blurRad="38100" dist="38100" dir="2700000" algn="tl">
                    <a:srgbClr val="DDDDDD"/>
                  </a:outerShdw>
                </a:effectLst>
                <a:cs typeface="Arial Unicode MS" charset="0"/>
              </a:rPr>
              <a:t>N.B.  Enforcement issues are discussed in the Advisory Committee on Enforcement</a:t>
            </a:r>
          </a:p>
          <a:p>
            <a:pPr marL="0" indent="0">
              <a:buNone/>
            </a:pPr>
            <a:endParaRPr lang="en-US" sz="2000" dirty="0" smtClean="0"/>
          </a:p>
          <a:p>
            <a:pPr marL="0" indent="0">
              <a:buNone/>
            </a:pPr>
            <a:endParaRPr lang="en-US" sz="2000" dirty="0" smtClean="0"/>
          </a:p>
          <a:p>
            <a:pPr lvl="3">
              <a:buFont typeface="Arial"/>
              <a:buChar char="•"/>
            </a:pPr>
            <a:endParaRPr lang="en-US" sz="2000" dirty="0" smtClean="0"/>
          </a:p>
          <a:p>
            <a:pPr marL="1371600" lvl="3" indent="0">
              <a:buNone/>
            </a:pPr>
            <a:endParaRPr lang="en-US" sz="2000" dirty="0" smtClean="0">
              <a:cs typeface="Arial Unicode MS" charset="0"/>
            </a:endParaRPr>
          </a:p>
        </p:txBody>
      </p:sp>
    </p:spTree>
    <p:extLst>
      <p:ext uri="{BB962C8B-B14F-4D97-AF65-F5344CB8AC3E}">
        <p14:creationId xmlns:p14="http://schemas.microsoft.com/office/powerpoint/2010/main" val="3065464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Effect transition="in" filter="fade">
                                      <p:cBhvr>
                                        <p:cTn id="3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1143000"/>
          </a:xfrm>
        </p:spPr>
        <p:txBody>
          <a:bodyPr/>
          <a:lstStyle/>
          <a:p>
            <a:pPr algn="ctr"/>
            <a:r>
              <a:rPr lang="en-US" dirty="0" smtClean="0"/>
              <a:t>DAS INTERNATIONALE VERFAHREN II </a:t>
            </a:r>
            <a:endParaRPr lang="en-US" dirty="0"/>
          </a:p>
        </p:txBody>
      </p:sp>
      <p:sp>
        <p:nvSpPr>
          <p:cNvPr id="4" name="Rectangle 26"/>
          <p:cNvSpPr>
            <a:spLocks noGrp="1" noChangeArrowheads="1"/>
          </p:cNvSpPr>
          <p:nvPr>
            <p:ph idx="1"/>
          </p:nvPr>
        </p:nvSpPr>
        <p:spPr bwMode="auto">
          <a:xfrm>
            <a:off x="6804248" y="3017277"/>
            <a:ext cx="2170584" cy="461665"/>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indent="0">
              <a:buNone/>
            </a:pPr>
            <a:r>
              <a:rPr lang="en-US" sz="1200" dirty="0" err="1" smtClean="0"/>
              <a:t>Materiellrechtliche</a:t>
            </a:r>
            <a:r>
              <a:rPr lang="en-US" sz="1200" dirty="0" smtClean="0"/>
              <a:t> </a:t>
            </a:r>
            <a:r>
              <a:rPr lang="en-US" sz="1200" dirty="0" err="1" smtClean="0"/>
              <a:t>Prüfung</a:t>
            </a:r>
            <a:r>
              <a:rPr lang="en-US" sz="1200" dirty="0" smtClean="0"/>
              <a:t> (12/18 </a:t>
            </a:r>
            <a:r>
              <a:rPr lang="en-US" sz="1200" dirty="0" err="1" smtClean="0"/>
              <a:t>Monate</a:t>
            </a:r>
            <a:r>
              <a:rPr lang="en-US" sz="1200" dirty="0" smtClean="0"/>
              <a:t>)</a:t>
            </a:r>
            <a:endParaRPr lang="en-US" sz="1200" dirty="0"/>
          </a:p>
        </p:txBody>
      </p:sp>
      <p:sp>
        <p:nvSpPr>
          <p:cNvPr id="5" name="Rectangle 28"/>
          <p:cNvSpPr>
            <a:spLocks noChangeArrowheads="1"/>
          </p:cNvSpPr>
          <p:nvPr/>
        </p:nvSpPr>
        <p:spPr bwMode="auto">
          <a:xfrm>
            <a:off x="6084168" y="5125834"/>
            <a:ext cx="2376264" cy="646331"/>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200" dirty="0" err="1" smtClean="0">
                <a:ea typeface="ＭＳ Ｐゴシック" charset="0"/>
              </a:rPr>
              <a:t>Schutzverweigerungen</a:t>
            </a:r>
            <a:r>
              <a:rPr lang="en-US" sz="1200" dirty="0" smtClean="0">
                <a:ea typeface="ＭＳ Ｐゴシック" charset="0"/>
              </a:rPr>
              <a:t> </a:t>
            </a:r>
            <a:r>
              <a:rPr lang="en-US" sz="1200" dirty="0" err="1" smtClean="0">
                <a:ea typeface="ＭＳ Ｐゴシック" charset="0"/>
              </a:rPr>
              <a:t>oder</a:t>
            </a:r>
            <a:r>
              <a:rPr lang="en-US" sz="1200" dirty="0" smtClean="0">
                <a:ea typeface="ＭＳ Ｐゴシック" charset="0"/>
              </a:rPr>
              <a:t> </a:t>
            </a:r>
            <a:r>
              <a:rPr lang="en-US" sz="1200" dirty="0" err="1" smtClean="0">
                <a:ea typeface="ＭＳ Ｐゴシック" charset="0"/>
              </a:rPr>
              <a:t>Erklärung</a:t>
            </a:r>
            <a:r>
              <a:rPr lang="en-US" sz="1200" dirty="0" smtClean="0">
                <a:ea typeface="ＭＳ Ｐゴシック" charset="0"/>
              </a:rPr>
              <a:t> </a:t>
            </a:r>
            <a:r>
              <a:rPr lang="en-US" sz="1200" dirty="0" err="1" smtClean="0">
                <a:ea typeface="ＭＳ Ｐゴシック" charset="0"/>
              </a:rPr>
              <a:t>über</a:t>
            </a:r>
            <a:r>
              <a:rPr lang="en-US" sz="1200" dirty="0" smtClean="0">
                <a:ea typeface="ＭＳ Ｐゴシック" charset="0"/>
              </a:rPr>
              <a:t> </a:t>
            </a:r>
            <a:r>
              <a:rPr lang="en-US" sz="1200" dirty="0" err="1" smtClean="0">
                <a:ea typeface="ＭＳ Ｐゴシック" charset="0"/>
              </a:rPr>
              <a:t>Schutzgewährug</a:t>
            </a:r>
            <a:r>
              <a:rPr lang="en-US" sz="1200" dirty="0" smtClean="0">
                <a:ea typeface="ＭＳ Ｐゴシック" charset="0"/>
              </a:rPr>
              <a:t> </a:t>
            </a:r>
            <a:r>
              <a:rPr lang="en-US" sz="1200" dirty="0" err="1" smtClean="0">
                <a:ea typeface="ＭＳ Ｐゴシック" charset="0"/>
              </a:rPr>
              <a:t>über</a:t>
            </a:r>
            <a:r>
              <a:rPr lang="en-US" sz="1200" dirty="0" smtClean="0">
                <a:ea typeface="ＭＳ Ｐゴシック" charset="0"/>
              </a:rPr>
              <a:t> WIPO </a:t>
            </a:r>
            <a:r>
              <a:rPr lang="en-US" sz="1200" dirty="0" err="1" smtClean="0">
                <a:ea typeface="ＭＳ Ｐゴシック" charset="0"/>
              </a:rPr>
              <a:t>zugestellt</a:t>
            </a:r>
            <a:endParaRPr lang="en-US" sz="1200" dirty="0">
              <a:ea typeface="ＭＳ Ｐゴシック" charset="0"/>
            </a:endParaRPr>
          </a:p>
        </p:txBody>
      </p:sp>
      <p:grpSp>
        <p:nvGrpSpPr>
          <p:cNvPr id="9" name="Group 8"/>
          <p:cNvGrpSpPr/>
          <p:nvPr/>
        </p:nvGrpSpPr>
        <p:grpSpPr>
          <a:xfrm>
            <a:off x="251528" y="1560003"/>
            <a:ext cx="6333987" cy="4711951"/>
            <a:chOff x="251528" y="1560003"/>
            <a:chExt cx="6333987" cy="4711951"/>
          </a:xfrm>
        </p:grpSpPr>
        <p:sp>
          <p:nvSpPr>
            <p:cNvPr id="10" name="Freeform 9"/>
            <p:cNvSpPr/>
            <p:nvPr/>
          </p:nvSpPr>
          <p:spPr>
            <a:xfrm>
              <a:off x="3417746" y="2530753"/>
              <a:ext cx="2197020" cy="359546"/>
            </a:xfrm>
            <a:custGeom>
              <a:avLst/>
              <a:gdLst/>
              <a:ahLst/>
              <a:cxnLst/>
              <a:rect l="0" t="0" r="0" b="0"/>
              <a:pathLst>
                <a:path>
                  <a:moveTo>
                    <a:pt x="0" y="0"/>
                  </a:moveTo>
                  <a:lnTo>
                    <a:pt x="0" y="155688"/>
                  </a:lnTo>
                  <a:lnTo>
                    <a:pt x="2197020" y="155688"/>
                  </a:lnTo>
                  <a:lnTo>
                    <a:pt x="2197020" y="359546"/>
                  </a:lnTo>
                </a:path>
              </a:pathLst>
            </a:custGeom>
            <a:noFill/>
            <a:ln>
              <a:solidFill>
                <a:schemeClr val="bg1">
                  <a:lumMod val="50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2480933" y="5079612"/>
              <a:ext cx="940404" cy="706968"/>
            </a:xfrm>
            <a:custGeom>
              <a:avLst/>
              <a:gdLst/>
              <a:ahLst/>
              <a:cxnLst/>
              <a:rect l="0" t="0" r="0" b="0"/>
              <a:pathLst>
                <a:path>
                  <a:moveTo>
                    <a:pt x="940404" y="0"/>
                  </a:moveTo>
                  <a:lnTo>
                    <a:pt x="0" y="706968"/>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3372026" y="3861049"/>
              <a:ext cx="91440" cy="247813"/>
            </a:xfrm>
            <a:custGeom>
              <a:avLst/>
              <a:gdLst/>
              <a:ahLst/>
              <a:cxnLst/>
              <a:rect l="0" t="0" r="0" b="0"/>
              <a:pathLst>
                <a:path>
                  <a:moveTo>
                    <a:pt x="45720" y="0"/>
                  </a:moveTo>
                  <a:lnTo>
                    <a:pt x="45720" y="43955"/>
                  </a:lnTo>
                  <a:lnTo>
                    <a:pt x="49311" y="43955"/>
                  </a:lnTo>
                  <a:lnTo>
                    <a:pt x="49311" y="247813"/>
                  </a:lnTo>
                </a:path>
              </a:pathLst>
            </a:custGeom>
            <a:noFill/>
            <a:ln>
              <a:solidFill>
                <a:schemeClr val="bg1">
                  <a:lumMod val="50000"/>
                </a:schemeClr>
              </a:solidFill>
              <a:tailEnd type="triangle"/>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3372026" y="2530753"/>
              <a:ext cx="91440" cy="359546"/>
            </a:xfrm>
            <a:custGeom>
              <a:avLst/>
              <a:gdLst/>
              <a:ahLst/>
              <a:cxnLst/>
              <a:rect l="0" t="0" r="0" b="0"/>
              <a:pathLst>
                <a:path>
                  <a:moveTo>
                    <a:pt x="45720" y="0"/>
                  </a:moveTo>
                  <a:lnTo>
                    <a:pt x="45720" y="359546"/>
                  </a:lnTo>
                </a:path>
              </a:pathLst>
            </a:custGeom>
            <a:noFill/>
            <a:ln>
              <a:solidFill>
                <a:schemeClr val="bg1">
                  <a:lumMod val="50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1222278" y="2530753"/>
              <a:ext cx="2195467" cy="359546"/>
            </a:xfrm>
            <a:custGeom>
              <a:avLst/>
              <a:gdLst/>
              <a:ahLst/>
              <a:cxnLst/>
              <a:rect l="0" t="0" r="0" b="0"/>
              <a:pathLst>
                <a:path>
                  <a:moveTo>
                    <a:pt x="2195467" y="0"/>
                  </a:moveTo>
                  <a:lnTo>
                    <a:pt x="2195467" y="155688"/>
                  </a:lnTo>
                  <a:lnTo>
                    <a:pt x="0" y="155688"/>
                  </a:lnTo>
                  <a:lnTo>
                    <a:pt x="0" y="359546"/>
                  </a:lnTo>
                </a:path>
              </a:pathLst>
            </a:custGeom>
            <a:noFill/>
            <a:ln>
              <a:solidFill>
                <a:schemeClr val="bg1">
                  <a:lumMod val="50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2446996" y="1560003"/>
              <a:ext cx="1941499" cy="970749"/>
            </a:xfrm>
            <a:custGeom>
              <a:avLst/>
              <a:gdLst>
                <a:gd name="connsiteX0" fmla="*/ 0 w 1941499"/>
                <a:gd name="connsiteY0" fmla="*/ 0 h 970749"/>
                <a:gd name="connsiteX1" fmla="*/ 1941499 w 1941499"/>
                <a:gd name="connsiteY1" fmla="*/ 0 h 970749"/>
                <a:gd name="connsiteX2" fmla="*/ 1941499 w 1941499"/>
                <a:gd name="connsiteY2" fmla="*/ 970749 h 970749"/>
                <a:gd name="connsiteX3" fmla="*/ 0 w 1941499"/>
                <a:gd name="connsiteY3" fmla="*/ 970749 h 970749"/>
                <a:gd name="connsiteX4" fmla="*/ 0 w 1941499"/>
                <a:gd name="connsiteY4" fmla="*/ 0 h 970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499" h="970749">
                  <a:moveTo>
                    <a:pt x="0" y="0"/>
                  </a:moveTo>
                  <a:lnTo>
                    <a:pt x="1941499" y="0"/>
                  </a:lnTo>
                  <a:lnTo>
                    <a:pt x="1941499" y="970749"/>
                  </a:lnTo>
                  <a:lnTo>
                    <a:pt x="0" y="970749"/>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noProof="0" dirty="0" err="1" smtClean="0">
                  <a:solidFill>
                    <a:srgbClr val="0070C0"/>
                  </a:solidFill>
                </a:rPr>
                <a:t>Benannte</a:t>
              </a:r>
              <a:r>
                <a:rPr lang="en-US" sz="1400" kern="1200" noProof="0" dirty="0" smtClean="0">
                  <a:solidFill>
                    <a:srgbClr val="0070C0"/>
                  </a:solidFill>
                </a:rPr>
                <a:t> </a:t>
              </a:r>
              <a:r>
                <a:rPr lang="en-US" sz="1400" kern="1200" noProof="0" dirty="0" err="1" smtClean="0">
                  <a:solidFill>
                    <a:srgbClr val="0070C0"/>
                  </a:solidFill>
                </a:rPr>
                <a:t>Vertragspartei</a:t>
              </a:r>
              <a:endParaRPr lang="en-US" sz="1400" kern="1200" noProof="0" dirty="0">
                <a:solidFill>
                  <a:srgbClr val="0070C0"/>
                </a:solidFill>
              </a:endParaRPr>
            </a:p>
          </p:txBody>
        </p:sp>
        <p:sp>
          <p:nvSpPr>
            <p:cNvPr id="16" name="Freeform 15"/>
            <p:cNvSpPr/>
            <p:nvPr/>
          </p:nvSpPr>
          <p:spPr>
            <a:xfrm>
              <a:off x="251528" y="2890299"/>
              <a:ext cx="1941499" cy="970749"/>
            </a:xfrm>
            <a:custGeom>
              <a:avLst/>
              <a:gdLst>
                <a:gd name="connsiteX0" fmla="*/ 0 w 1941499"/>
                <a:gd name="connsiteY0" fmla="*/ 0 h 970749"/>
                <a:gd name="connsiteX1" fmla="*/ 1941499 w 1941499"/>
                <a:gd name="connsiteY1" fmla="*/ 0 h 970749"/>
                <a:gd name="connsiteX2" fmla="*/ 1941499 w 1941499"/>
                <a:gd name="connsiteY2" fmla="*/ 970749 h 970749"/>
                <a:gd name="connsiteX3" fmla="*/ 0 w 1941499"/>
                <a:gd name="connsiteY3" fmla="*/ 970749 h 970749"/>
                <a:gd name="connsiteX4" fmla="*/ 0 w 1941499"/>
                <a:gd name="connsiteY4" fmla="*/ 0 h 970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499" h="970749">
                  <a:moveTo>
                    <a:pt x="0" y="0"/>
                  </a:moveTo>
                  <a:lnTo>
                    <a:pt x="1941499" y="0"/>
                  </a:lnTo>
                  <a:lnTo>
                    <a:pt x="1941499" y="970749"/>
                  </a:lnTo>
                  <a:lnTo>
                    <a:pt x="0" y="970749"/>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noProof="0" dirty="0" err="1" smtClean="0">
                  <a:solidFill>
                    <a:srgbClr val="0070C0"/>
                  </a:solidFill>
                </a:rPr>
                <a:t>Nationales</a:t>
              </a:r>
              <a:r>
                <a:rPr lang="en-US" sz="1400" kern="1200" noProof="0" dirty="0" smtClean="0">
                  <a:solidFill>
                    <a:srgbClr val="0070C0"/>
                  </a:solidFill>
                </a:rPr>
                <a:t> </a:t>
              </a:r>
              <a:r>
                <a:rPr lang="en-US" sz="1400" kern="1200" noProof="0" dirty="0" err="1" smtClean="0">
                  <a:solidFill>
                    <a:srgbClr val="0070C0"/>
                  </a:solidFill>
                </a:rPr>
                <a:t>Verfahren</a:t>
              </a:r>
              <a:endParaRPr lang="en-US" sz="1400" kern="1200" noProof="0" dirty="0">
                <a:solidFill>
                  <a:srgbClr val="0070C0"/>
                </a:solidFill>
              </a:endParaRPr>
            </a:p>
          </p:txBody>
        </p:sp>
        <p:sp>
          <p:nvSpPr>
            <p:cNvPr id="17" name="Freeform 16"/>
            <p:cNvSpPr/>
            <p:nvPr/>
          </p:nvSpPr>
          <p:spPr>
            <a:xfrm>
              <a:off x="2446996" y="2890299"/>
              <a:ext cx="1941499" cy="970749"/>
            </a:xfrm>
            <a:custGeom>
              <a:avLst/>
              <a:gdLst>
                <a:gd name="connsiteX0" fmla="*/ 0 w 1941499"/>
                <a:gd name="connsiteY0" fmla="*/ 0 h 970749"/>
                <a:gd name="connsiteX1" fmla="*/ 1941499 w 1941499"/>
                <a:gd name="connsiteY1" fmla="*/ 0 h 970749"/>
                <a:gd name="connsiteX2" fmla="*/ 1941499 w 1941499"/>
                <a:gd name="connsiteY2" fmla="*/ 970749 h 970749"/>
                <a:gd name="connsiteX3" fmla="*/ 0 w 1941499"/>
                <a:gd name="connsiteY3" fmla="*/ 970749 h 970749"/>
                <a:gd name="connsiteX4" fmla="*/ 0 w 1941499"/>
                <a:gd name="connsiteY4" fmla="*/ 0 h 970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499" h="970749">
                  <a:moveTo>
                    <a:pt x="0" y="0"/>
                  </a:moveTo>
                  <a:lnTo>
                    <a:pt x="1941499" y="0"/>
                  </a:lnTo>
                  <a:lnTo>
                    <a:pt x="1941499" y="970749"/>
                  </a:lnTo>
                  <a:lnTo>
                    <a:pt x="0" y="970749"/>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noProof="0" dirty="0" err="1" smtClean="0">
                  <a:solidFill>
                    <a:srgbClr val="0070C0"/>
                  </a:solidFill>
                </a:rPr>
                <a:t>Regionales</a:t>
              </a:r>
              <a:r>
                <a:rPr lang="en-US" sz="1400" kern="1200" noProof="0" dirty="0" smtClean="0">
                  <a:solidFill>
                    <a:srgbClr val="0070C0"/>
                  </a:solidFill>
                </a:rPr>
                <a:t> </a:t>
              </a:r>
              <a:r>
                <a:rPr lang="en-US" sz="1400" kern="1200" noProof="0" dirty="0" err="1" smtClean="0">
                  <a:solidFill>
                    <a:srgbClr val="0070C0"/>
                  </a:solidFill>
                </a:rPr>
                <a:t>Verfahren</a:t>
              </a:r>
              <a:endParaRPr lang="en-US" sz="1400" kern="1200" noProof="0" dirty="0">
                <a:solidFill>
                  <a:srgbClr val="0070C0"/>
                </a:solidFill>
              </a:endParaRPr>
            </a:p>
          </p:txBody>
        </p:sp>
        <p:sp>
          <p:nvSpPr>
            <p:cNvPr id="18" name="Freeform 17"/>
            <p:cNvSpPr/>
            <p:nvPr/>
          </p:nvSpPr>
          <p:spPr>
            <a:xfrm>
              <a:off x="2450588" y="4108862"/>
              <a:ext cx="1941499" cy="970749"/>
            </a:xfrm>
            <a:custGeom>
              <a:avLst/>
              <a:gdLst>
                <a:gd name="connsiteX0" fmla="*/ 0 w 1941499"/>
                <a:gd name="connsiteY0" fmla="*/ 0 h 970749"/>
                <a:gd name="connsiteX1" fmla="*/ 1941499 w 1941499"/>
                <a:gd name="connsiteY1" fmla="*/ 0 h 970749"/>
                <a:gd name="connsiteX2" fmla="*/ 1941499 w 1941499"/>
                <a:gd name="connsiteY2" fmla="*/ 970749 h 970749"/>
                <a:gd name="connsiteX3" fmla="*/ 0 w 1941499"/>
                <a:gd name="connsiteY3" fmla="*/ 970749 h 970749"/>
                <a:gd name="connsiteX4" fmla="*/ 0 w 1941499"/>
                <a:gd name="connsiteY4" fmla="*/ 0 h 970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499" h="970749">
                  <a:moveTo>
                    <a:pt x="0" y="0"/>
                  </a:moveTo>
                  <a:lnTo>
                    <a:pt x="1941499" y="0"/>
                  </a:lnTo>
                  <a:lnTo>
                    <a:pt x="1941499" y="970749"/>
                  </a:lnTo>
                  <a:lnTo>
                    <a:pt x="0" y="970749"/>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kern="1200" dirty="0" smtClean="0">
                  <a:solidFill>
                    <a:srgbClr val="0070C0"/>
                  </a:solidFill>
                </a:rPr>
                <a:t>WIPO</a:t>
              </a:r>
              <a:endParaRPr lang="en-US" sz="1400" kern="1200" dirty="0">
                <a:solidFill>
                  <a:srgbClr val="0070C0"/>
                </a:solidFill>
              </a:endParaRPr>
            </a:p>
          </p:txBody>
        </p:sp>
        <p:sp>
          <p:nvSpPr>
            <p:cNvPr id="19" name="Freeform 18"/>
            <p:cNvSpPr/>
            <p:nvPr/>
          </p:nvSpPr>
          <p:spPr>
            <a:xfrm>
              <a:off x="2480933" y="5301205"/>
              <a:ext cx="1941499" cy="970749"/>
            </a:xfrm>
            <a:custGeom>
              <a:avLst/>
              <a:gdLst>
                <a:gd name="connsiteX0" fmla="*/ 0 w 1941499"/>
                <a:gd name="connsiteY0" fmla="*/ 0 h 970749"/>
                <a:gd name="connsiteX1" fmla="*/ 1941499 w 1941499"/>
                <a:gd name="connsiteY1" fmla="*/ 0 h 970749"/>
                <a:gd name="connsiteX2" fmla="*/ 1941499 w 1941499"/>
                <a:gd name="connsiteY2" fmla="*/ 970749 h 970749"/>
                <a:gd name="connsiteX3" fmla="*/ 0 w 1941499"/>
                <a:gd name="connsiteY3" fmla="*/ 970749 h 970749"/>
                <a:gd name="connsiteX4" fmla="*/ 0 w 1941499"/>
                <a:gd name="connsiteY4" fmla="*/ 0 h 970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499" h="970749">
                  <a:moveTo>
                    <a:pt x="0" y="0"/>
                  </a:moveTo>
                  <a:lnTo>
                    <a:pt x="1941499" y="0"/>
                  </a:lnTo>
                  <a:lnTo>
                    <a:pt x="1941499" y="970749"/>
                  </a:lnTo>
                  <a:lnTo>
                    <a:pt x="0" y="970749"/>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noProof="0" dirty="0" err="1" smtClean="0">
                  <a:solidFill>
                    <a:srgbClr val="0070C0"/>
                  </a:solidFill>
                </a:rPr>
                <a:t>Inhaber</a:t>
              </a:r>
              <a:endParaRPr lang="en-US" sz="1400" kern="1200" noProof="0" dirty="0">
                <a:solidFill>
                  <a:srgbClr val="0070C0"/>
                </a:solidFill>
              </a:endParaRPr>
            </a:p>
          </p:txBody>
        </p:sp>
        <p:sp>
          <p:nvSpPr>
            <p:cNvPr id="20" name="Freeform 19"/>
            <p:cNvSpPr/>
            <p:nvPr/>
          </p:nvSpPr>
          <p:spPr>
            <a:xfrm>
              <a:off x="4644016" y="2890299"/>
              <a:ext cx="1941499" cy="970749"/>
            </a:xfrm>
            <a:custGeom>
              <a:avLst/>
              <a:gdLst>
                <a:gd name="connsiteX0" fmla="*/ 0 w 1941499"/>
                <a:gd name="connsiteY0" fmla="*/ 0 h 970749"/>
                <a:gd name="connsiteX1" fmla="*/ 1941499 w 1941499"/>
                <a:gd name="connsiteY1" fmla="*/ 0 h 970749"/>
                <a:gd name="connsiteX2" fmla="*/ 1941499 w 1941499"/>
                <a:gd name="connsiteY2" fmla="*/ 970749 h 970749"/>
                <a:gd name="connsiteX3" fmla="*/ 0 w 1941499"/>
                <a:gd name="connsiteY3" fmla="*/ 970749 h 970749"/>
                <a:gd name="connsiteX4" fmla="*/ 0 w 1941499"/>
                <a:gd name="connsiteY4" fmla="*/ 0 h 970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499" h="970749">
                  <a:moveTo>
                    <a:pt x="0" y="0"/>
                  </a:moveTo>
                  <a:lnTo>
                    <a:pt x="1941499" y="0"/>
                  </a:lnTo>
                  <a:lnTo>
                    <a:pt x="1941499" y="970749"/>
                  </a:lnTo>
                  <a:lnTo>
                    <a:pt x="0" y="970749"/>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noProof="0" dirty="0" err="1" smtClean="0">
                  <a:solidFill>
                    <a:srgbClr val="0070C0"/>
                  </a:solidFill>
                </a:rPr>
                <a:t>Nationales</a:t>
              </a:r>
              <a:r>
                <a:rPr lang="en-US" sz="1400" kern="1200" noProof="0" dirty="0" smtClean="0">
                  <a:solidFill>
                    <a:srgbClr val="0070C0"/>
                  </a:solidFill>
                </a:rPr>
                <a:t> </a:t>
              </a:r>
              <a:r>
                <a:rPr lang="en-US" sz="1400" kern="1200" noProof="0" dirty="0" err="1" smtClean="0">
                  <a:solidFill>
                    <a:srgbClr val="0070C0"/>
                  </a:solidFill>
                </a:rPr>
                <a:t>Verfahren</a:t>
              </a:r>
              <a:endParaRPr lang="en-US" sz="1400" kern="1200" noProof="0" dirty="0">
                <a:solidFill>
                  <a:srgbClr val="0070C0"/>
                </a:solidFill>
              </a:endParaRPr>
            </a:p>
          </p:txBody>
        </p:sp>
      </p:grpSp>
      <p:cxnSp>
        <p:nvCxnSpPr>
          <p:cNvPr id="7" name="Elbow Connector 6"/>
          <p:cNvCxnSpPr/>
          <p:nvPr/>
        </p:nvCxnSpPr>
        <p:spPr bwMode="auto">
          <a:xfrm rot="10800000" flipV="1">
            <a:off x="4532313" y="3716338"/>
            <a:ext cx="1087437" cy="574675"/>
          </a:xfrm>
          <a:prstGeom prst="bentConnector3">
            <a:avLst>
              <a:gd name="adj1" fmla="val -16310"/>
            </a:avLst>
          </a:prstGeom>
          <a:solidFill>
            <a:srgbClr val="70899B">
              <a:alpha val="39999"/>
            </a:srgbClr>
          </a:solidFill>
          <a:ln w="254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Elbow Connector 7"/>
          <p:cNvCxnSpPr/>
          <p:nvPr/>
        </p:nvCxnSpPr>
        <p:spPr bwMode="auto">
          <a:xfrm>
            <a:off x="1042988" y="3716338"/>
            <a:ext cx="1512887" cy="574675"/>
          </a:xfrm>
          <a:prstGeom prst="bentConnector3">
            <a:avLst>
              <a:gd name="adj1" fmla="val 20681"/>
            </a:avLst>
          </a:prstGeom>
          <a:solidFill>
            <a:srgbClr val="70899B">
              <a:alpha val="39999"/>
            </a:srgbClr>
          </a:solidFill>
          <a:ln w="254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2341770"/>
      </p:ext>
    </p:extLst>
  </p:cSld>
  <p:clrMapOvr>
    <a:masterClrMapping/>
  </p:clrMapOvr>
  <p:transition spd="slow">
    <p:wip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143000"/>
          </a:xfrm>
        </p:spPr>
        <p:txBody>
          <a:bodyPr/>
          <a:lstStyle/>
          <a:p>
            <a:pPr algn="ctr"/>
            <a:r>
              <a:rPr lang="en-US" dirty="0" smtClean="0"/>
              <a:t>DAS INTERNATIONALE VERFAHREN  III</a:t>
            </a:r>
            <a:endParaRPr lang="en-US" dirty="0"/>
          </a:p>
        </p:txBody>
      </p:sp>
      <p:sp>
        <p:nvSpPr>
          <p:cNvPr id="4" name="Rectangle 20"/>
          <p:cNvSpPr>
            <a:spLocks noGrp="1" noChangeArrowheads="1"/>
          </p:cNvSpPr>
          <p:nvPr>
            <p:ph idx="1"/>
          </p:nvPr>
        </p:nvSpPr>
        <p:spPr bwMode="auto">
          <a:xfrm>
            <a:off x="5940152" y="2533546"/>
            <a:ext cx="3096344" cy="276999"/>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indent="0">
              <a:buNone/>
            </a:pPr>
            <a:r>
              <a:rPr lang="en-US" sz="1200" dirty="0" err="1" smtClean="0"/>
              <a:t>Anwortsfrist</a:t>
            </a:r>
            <a:r>
              <a:rPr lang="en-US" sz="1200" dirty="0" smtClean="0"/>
              <a:t> </a:t>
            </a:r>
            <a:r>
              <a:rPr lang="en-US" sz="1200" dirty="0" err="1" smtClean="0"/>
              <a:t>nach</a:t>
            </a:r>
            <a:r>
              <a:rPr lang="en-US" sz="1200" dirty="0" smtClean="0"/>
              <a:t> </a:t>
            </a:r>
            <a:r>
              <a:rPr lang="en-US" sz="1200" dirty="0" err="1" smtClean="0"/>
              <a:t>nationalem</a:t>
            </a:r>
            <a:r>
              <a:rPr lang="en-US" sz="1200" dirty="0" smtClean="0"/>
              <a:t> </a:t>
            </a:r>
            <a:r>
              <a:rPr lang="en-US" sz="1200" dirty="0" err="1" smtClean="0"/>
              <a:t>Recht</a:t>
            </a:r>
            <a:endParaRPr lang="en-US" sz="1200" dirty="0"/>
          </a:p>
        </p:txBody>
      </p:sp>
      <p:sp>
        <p:nvSpPr>
          <p:cNvPr id="5" name="Rectangle 18"/>
          <p:cNvSpPr>
            <a:spLocks noChangeArrowheads="1"/>
          </p:cNvSpPr>
          <p:nvPr/>
        </p:nvSpPr>
        <p:spPr bwMode="auto">
          <a:xfrm>
            <a:off x="5946014" y="3558306"/>
            <a:ext cx="2807791" cy="461665"/>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200" dirty="0" err="1" smtClean="0">
                <a:solidFill>
                  <a:srgbClr val="000000"/>
                </a:solidFill>
                <a:ea typeface="ＭＳ Ｐゴシック" charset="0"/>
              </a:rPr>
              <a:t>Verahren</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vor</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nationalem</a:t>
            </a:r>
            <a:r>
              <a:rPr lang="en-US" sz="1200" dirty="0" smtClean="0">
                <a:solidFill>
                  <a:srgbClr val="000000"/>
                </a:solidFill>
                <a:ea typeface="ＭＳ Ｐゴシック" charset="0"/>
              </a:rPr>
              <a:t>/</a:t>
            </a:r>
            <a:r>
              <a:rPr lang="en-US" sz="1200" dirty="0" err="1" smtClean="0">
                <a:solidFill>
                  <a:srgbClr val="000000"/>
                </a:solidFill>
                <a:ea typeface="ＭＳ Ｐゴシック" charset="0"/>
              </a:rPr>
              <a:t>regionalem</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Amt</a:t>
            </a:r>
            <a:r>
              <a:rPr lang="en-US" sz="1200" dirty="0" smtClean="0">
                <a:solidFill>
                  <a:srgbClr val="000000"/>
                </a:solidFill>
                <a:ea typeface="ＭＳ Ｐゴシック" charset="0"/>
              </a:rPr>
              <a:t> der </a:t>
            </a:r>
            <a:r>
              <a:rPr lang="en-US" sz="1200" dirty="0" err="1" smtClean="0">
                <a:solidFill>
                  <a:srgbClr val="000000"/>
                </a:solidFill>
                <a:ea typeface="ＭＳ Ｐゴシック" charset="0"/>
              </a:rPr>
              <a:t>benannten</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Vertragspartei</a:t>
            </a:r>
            <a:endParaRPr lang="en-US" sz="1200" dirty="0">
              <a:solidFill>
                <a:srgbClr val="000000"/>
              </a:solidFill>
              <a:ea typeface="ＭＳ Ｐゴシック" charset="0"/>
            </a:endParaRPr>
          </a:p>
        </p:txBody>
      </p:sp>
      <p:sp>
        <p:nvSpPr>
          <p:cNvPr id="6" name="Rectangle 19"/>
          <p:cNvSpPr>
            <a:spLocks noChangeArrowheads="1"/>
          </p:cNvSpPr>
          <p:nvPr/>
        </p:nvSpPr>
        <p:spPr bwMode="auto">
          <a:xfrm>
            <a:off x="5946014" y="4916378"/>
            <a:ext cx="2951807" cy="646331"/>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200" dirty="0" err="1" smtClean="0">
                <a:solidFill>
                  <a:srgbClr val="000000"/>
                </a:solidFill>
                <a:ea typeface="ＭＳ Ｐゴシック" charset="0"/>
              </a:rPr>
              <a:t>Engültige</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Entscheidung</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Schutzgewährung</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oder-verweigerung</a:t>
            </a:r>
            <a:r>
              <a:rPr lang="en-US" sz="1200" dirty="0" smtClean="0">
                <a:solidFill>
                  <a:srgbClr val="000000"/>
                </a:solidFill>
                <a:ea typeface="ＭＳ Ｐゴシック" charset="0"/>
              </a:rPr>
              <a:t>) </a:t>
            </a:r>
            <a:r>
              <a:rPr lang="en-US" sz="1200" dirty="0" err="1" smtClean="0">
                <a:solidFill>
                  <a:srgbClr val="000000"/>
                </a:solidFill>
                <a:ea typeface="ＭＳ Ｐゴシック" charset="0"/>
              </a:rPr>
              <a:t>über</a:t>
            </a:r>
            <a:r>
              <a:rPr lang="en-US" sz="1200" dirty="0" smtClean="0">
                <a:solidFill>
                  <a:srgbClr val="000000"/>
                </a:solidFill>
                <a:ea typeface="ＭＳ Ｐゴシック" charset="0"/>
              </a:rPr>
              <a:t> WIPO </a:t>
            </a:r>
            <a:r>
              <a:rPr lang="en-US" sz="1200" dirty="0" err="1" smtClean="0">
                <a:solidFill>
                  <a:srgbClr val="000000"/>
                </a:solidFill>
                <a:ea typeface="ＭＳ Ｐゴシック" charset="0"/>
              </a:rPr>
              <a:t>zugestellt</a:t>
            </a:r>
            <a:endParaRPr lang="en-US" sz="1200" dirty="0">
              <a:solidFill>
                <a:srgbClr val="000000"/>
              </a:solidFill>
              <a:ea typeface="ＭＳ Ｐゴシック" charset="0"/>
            </a:endParaRPr>
          </a:p>
        </p:txBody>
      </p:sp>
      <p:sp>
        <p:nvSpPr>
          <p:cNvPr id="7" name="Rectangle 33"/>
          <p:cNvSpPr>
            <a:spLocks noChangeArrowheads="1"/>
          </p:cNvSpPr>
          <p:nvPr/>
        </p:nvSpPr>
        <p:spPr bwMode="auto">
          <a:xfrm>
            <a:off x="611560" y="3266840"/>
            <a:ext cx="2284412" cy="461665"/>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1200" dirty="0" err="1" smtClean="0">
                <a:solidFill>
                  <a:srgbClr val="B88C00"/>
                </a:solidFill>
                <a:ea typeface="ＭＳ Ｐゴシック" charset="0"/>
              </a:rPr>
              <a:t>Einschränkung</a:t>
            </a:r>
            <a:r>
              <a:rPr lang="en-US" sz="1200" dirty="0" smtClean="0">
                <a:solidFill>
                  <a:srgbClr val="B88C00"/>
                </a:solidFill>
                <a:ea typeface="ＭＳ Ｐゴシック" charset="0"/>
              </a:rPr>
              <a:t> des </a:t>
            </a:r>
            <a:r>
              <a:rPr lang="en-US" sz="1200" dirty="0" err="1" smtClean="0">
                <a:solidFill>
                  <a:srgbClr val="B88C00"/>
                </a:solidFill>
                <a:ea typeface="ＭＳ Ｐゴシック" charset="0"/>
              </a:rPr>
              <a:t>Waren?DL</a:t>
            </a:r>
            <a:r>
              <a:rPr lang="en-US" sz="1200" dirty="0" smtClean="0">
                <a:solidFill>
                  <a:srgbClr val="B88C00"/>
                </a:solidFill>
                <a:ea typeface="ＭＳ Ｐゴシック" charset="0"/>
              </a:rPr>
              <a:t> </a:t>
            </a:r>
            <a:r>
              <a:rPr lang="en-US" sz="1200" dirty="0" err="1" smtClean="0">
                <a:solidFill>
                  <a:srgbClr val="B88C00"/>
                </a:solidFill>
                <a:ea typeface="ＭＳ Ｐゴシック" charset="0"/>
              </a:rPr>
              <a:t>Verzeichnissesl</a:t>
            </a:r>
            <a:endParaRPr lang="en-US" sz="1200" dirty="0">
              <a:solidFill>
                <a:srgbClr val="B88C00"/>
              </a:solidFill>
              <a:ea typeface="ＭＳ Ｐゴシック" charset="0"/>
            </a:endParaRPr>
          </a:p>
        </p:txBody>
      </p:sp>
      <p:grpSp>
        <p:nvGrpSpPr>
          <p:cNvPr id="3" name="Group 2"/>
          <p:cNvGrpSpPr/>
          <p:nvPr/>
        </p:nvGrpSpPr>
        <p:grpSpPr>
          <a:xfrm>
            <a:off x="605986" y="1880667"/>
            <a:ext cx="8507288" cy="4392066"/>
            <a:chOff x="605986" y="1880667"/>
            <a:chExt cx="8507288" cy="4392066"/>
          </a:xfrm>
        </p:grpSpPr>
        <p:sp>
          <p:nvSpPr>
            <p:cNvPr id="11" name="Rectangle 10"/>
            <p:cNvSpPr/>
            <p:nvPr/>
          </p:nvSpPr>
          <p:spPr>
            <a:xfrm>
              <a:off x="605986" y="1880667"/>
              <a:ext cx="8507288" cy="4392066"/>
            </a:xfrm>
            <a:prstGeom prst="rect">
              <a:avLst/>
            </a:prstGeom>
            <a:ln>
              <a:noFill/>
            </a:ln>
          </p:spPr>
        </p:sp>
        <p:sp>
          <p:nvSpPr>
            <p:cNvPr id="12" name="Freeform 11"/>
            <p:cNvSpPr/>
            <p:nvPr/>
          </p:nvSpPr>
          <p:spPr>
            <a:xfrm>
              <a:off x="3972310" y="5048597"/>
              <a:ext cx="808992" cy="734789"/>
            </a:xfrm>
            <a:custGeom>
              <a:avLst/>
              <a:gdLst/>
              <a:ahLst/>
              <a:cxnLst/>
              <a:rect l="0" t="0" r="0" b="0"/>
              <a:pathLst>
                <a:path>
                  <a:moveTo>
                    <a:pt x="808992" y="0"/>
                  </a:moveTo>
                  <a:lnTo>
                    <a:pt x="0" y="734789"/>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3946619" y="3901416"/>
              <a:ext cx="817773" cy="729839"/>
            </a:xfrm>
            <a:custGeom>
              <a:avLst/>
              <a:gdLst/>
              <a:ahLst/>
              <a:cxnLst/>
              <a:rect l="0" t="0" r="0" b="0"/>
              <a:pathLst>
                <a:path>
                  <a:moveTo>
                    <a:pt x="817773" y="0"/>
                  </a:moveTo>
                  <a:lnTo>
                    <a:pt x="0" y="729839"/>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4718672" y="2716164"/>
              <a:ext cx="91440" cy="350567"/>
            </a:xfrm>
            <a:custGeom>
              <a:avLst/>
              <a:gdLst/>
              <a:ahLst/>
              <a:cxnLst/>
              <a:rect l="0" t="0" r="0" b="0"/>
              <a:pathLst>
                <a:path>
                  <a:moveTo>
                    <a:pt x="45720" y="0"/>
                  </a:moveTo>
                  <a:lnTo>
                    <a:pt x="45720" y="350567"/>
                  </a:lnTo>
                </a:path>
              </a:pathLst>
            </a:custGeom>
            <a:noFill/>
            <a:ln>
              <a:solidFill>
                <a:schemeClr val="bg1">
                  <a:lumMod val="50000"/>
                </a:schemeClr>
              </a:solidFill>
              <a:tailEnd type="triangle"/>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3929708" y="1881480"/>
              <a:ext cx="1669368" cy="834684"/>
            </a:xfrm>
            <a:custGeom>
              <a:avLst/>
              <a:gdLst>
                <a:gd name="connsiteX0" fmla="*/ 0 w 1669368"/>
                <a:gd name="connsiteY0" fmla="*/ 0 h 834684"/>
                <a:gd name="connsiteX1" fmla="*/ 1669368 w 1669368"/>
                <a:gd name="connsiteY1" fmla="*/ 0 h 834684"/>
                <a:gd name="connsiteX2" fmla="*/ 1669368 w 1669368"/>
                <a:gd name="connsiteY2" fmla="*/ 834684 h 834684"/>
                <a:gd name="connsiteX3" fmla="*/ 0 w 1669368"/>
                <a:gd name="connsiteY3" fmla="*/ 834684 h 834684"/>
                <a:gd name="connsiteX4" fmla="*/ 0 w 1669368"/>
                <a:gd name="connsiteY4" fmla="*/ 0 h 83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368" h="834684">
                  <a:moveTo>
                    <a:pt x="0" y="0"/>
                  </a:moveTo>
                  <a:lnTo>
                    <a:pt x="1669368" y="0"/>
                  </a:lnTo>
                  <a:lnTo>
                    <a:pt x="1669368" y="834684"/>
                  </a:lnTo>
                  <a:lnTo>
                    <a:pt x="0" y="834684"/>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noProof="0" dirty="0" err="1" smtClean="0">
                  <a:solidFill>
                    <a:schemeClr val="tx1"/>
                  </a:solidFill>
                </a:rPr>
                <a:t>Mitteilung</a:t>
              </a:r>
              <a:r>
                <a:rPr lang="en-US" sz="1400" kern="1200" noProof="0" dirty="0" smtClean="0">
                  <a:solidFill>
                    <a:schemeClr val="tx1"/>
                  </a:solidFill>
                </a:rPr>
                <a:t> </a:t>
              </a:r>
              <a:r>
                <a:rPr lang="en-US" sz="1400" kern="1200" noProof="0" dirty="0" err="1" smtClean="0">
                  <a:solidFill>
                    <a:schemeClr val="tx1"/>
                  </a:solidFill>
                </a:rPr>
                <a:t>über</a:t>
              </a:r>
              <a:r>
                <a:rPr lang="en-US" sz="1400" kern="1200" noProof="0" dirty="0" smtClean="0">
                  <a:solidFill>
                    <a:schemeClr val="tx1"/>
                  </a:solidFill>
                </a:rPr>
                <a:t> die </a:t>
              </a:r>
              <a:r>
                <a:rPr lang="en-US" sz="1400" kern="1200" noProof="0" dirty="0" err="1" smtClean="0">
                  <a:solidFill>
                    <a:schemeClr val="tx1"/>
                  </a:solidFill>
                </a:rPr>
                <a:t>vorläufige</a:t>
              </a:r>
              <a:r>
                <a:rPr lang="en-US" sz="1400" kern="1200" noProof="0" dirty="0" smtClean="0">
                  <a:solidFill>
                    <a:schemeClr val="tx1"/>
                  </a:solidFill>
                </a:rPr>
                <a:t> </a:t>
              </a:r>
              <a:r>
                <a:rPr lang="en-US" sz="1400" kern="1200" noProof="0" dirty="0" err="1" smtClean="0">
                  <a:solidFill>
                    <a:schemeClr val="tx1"/>
                  </a:solidFill>
                </a:rPr>
                <a:t>Schutzverweigerung</a:t>
              </a:r>
              <a:endParaRPr lang="en-US" sz="1400" kern="1200" noProof="0" dirty="0">
                <a:solidFill>
                  <a:schemeClr val="tx1"/>
                </a:solidFill>
              </a:endParaRPr>
            </a:p>
          </p:txBody>
        </p:sp>
        <p:sp>
          <p:nvSpPr>
            <p:cNvPr id="16" name="Freeform 15"/>
            <p:cNvSpPr/>
            <p:nvPr/>
          </p:nvSpPr>
          <p:spPr>
            <a:xfrm>
              <a:off x="3929708" y="3066732"/>
              <a:ext cx="1669368" cy="834684"/>
            </a:xfrm>
            <a:custGeom>
              <a:avLst/>
              <a:gdLst>
                <a:gd name="connsiteX0" fmla="*/ 0 w 1669368"/>
                <a:gd name="connsiteY0" fmla="*/ 0 h 834684"/>
                <a:gd name="connsiteX1" fmla="*/ 1669368 w 1669368"/>
                <a:gd name="connsiteY1" fmla="*/ 0 h 834684"/>
                <a:gd name="connsiteX2" fmla="*/ 1669368 w 1669368"/>
                <a:gd name="connsiteY2" fmla="*/ 834684 h 834684"/>
                <a:gd name="connsiteX3" fmla="*/ 0 w 1669368"/>
                <a:gd name="connsiteY3" fmla="*/ 834684 h 834684"/>
                <a:gd name="connsiteX4" fmla="*/ 0 w 1669368"/>
                <a:gd name="connsiteY4" fmla="*/ 0 h 83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368" h="834684">
                  <a:moveTo>
                    <a:pt x="0" y="0"/>
                  </a:moveTo>
                  <a:lnTo>
                    <a:pt x="1669368" y="0"/>
                  </a:lnTo>
                  <a:lnTo>
                    <a:pt x="1669368" y="834684"/>
                  </a:lnTo>
                  <a:lnTo>
                    <a:pt x="0" y="834684"/>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noProof="0" dirty="0" err="1" smtClean="0">
                  <a:solidFill>
                    <a:srgbClr val="0070C0"/>
                  </a:solidFill>
                </a:rPr>
                <a:t>Nationales</a:t>
              </a:r>
              <a:r>
                <a:rPr lang="en-US" sz="1600" kern="1200" noProof="0" dirty="0" smtClean="0">
                  <a:solidFill>
                    <a:srgbClr val="0070C0"/>
                  </a:solidFill>
                </a:rPr>
                <a:t>/ </a:t>
              </a:r>
              <a:r>
                <a:rPr lang="en-US" sz="1600" kern="1200" noProof="0" dirty="0" err="1" smtClean="0">
                  <a:solidFill>
                    <a:srgbClr val="0070C0"/>
                  </a:solidFill>
                </a:rPr>
                <a:t>Regionales</a:t>
              </a:r>
              <a:r>
                <a:rPr lang="en-US" sz="1600" kern="1200" noProof="0" dirty="0" smtClean="0">
                  <a:solidFill>
                    <a:srgbClr val="0070C0"/>
                  </a:solidFill>
                </a:rPr>
                <a:t> </a:t>
              </a:r>
              <a:r>
                <a:rPr lang="en-US" sz="1600" kern="1200" noProof="0" dirty="0" err="1" smtClean="0">
                  <a:solidFill>
                    <a:srgbClr val="0070C0"/>
                  </a:solidFill>
                </a:rPr>
                <a:t>Verfahren</a:t>
              </a:r>
              <a:endParaRPr lang="en-US" sz="1600" kern="1200" noProof="0" dirty="0"/>
            </a:p>
          </p:txBody>
        </p:sp>
        <p:sp>
          <p:nvSpPr>
            <p:cNvPr id="17" name="Freeform 16"/>
            <p:cNvSpPr/>
            <p:nvPr/>
          </p:nvSpPr>
          <p:spPr>
            <a:xfrm>
              <a:off x="3946619" y="4213913"/>
              <a:ext cx="1669368" cy="834684"/>
            </a:xfrm>
            <a:custGeom>
              <a:avLst/>
              <a:gdLst>
                <a:gd name="connsiteX0" fmla="*/ 0 w 1669368"/>
                <a:gd name="connsiteY0" fmla="*/ 0 h 834684"/>
                <a:gd name="connsiteX1" fmla="*/ 1669368 w 1669368"/>
                <a:gd name="connsiteY1" fmla="*/ 0 h 834684"/>
                <a:gd name="connsiteX2" fmla="*/ 1669368 w 1669368"/>
                <a:gd name="connsiteY2" fmla="*/ 834684 h 834684"/>
                <a:gd name="connsiteX3" fmla="*/ 0 w 1669368"/>
                <a:gd name="connsiteY3" fmla="*/ 834684 h 834684"/>
                <a:gd name="connsiteX4" fmla="*/ 0 w 1669368"/>
                <a:gd name="connsiteY4" fmla="*/ 0 h 83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368" h="834684">
                  <a:moveTo>
                    <a:pt x="0" y="0"/>
                  </a:moveTo>
                  <a:lnTo>
                    <a:pt x="1669368" y="0"/>
                  </a:lnTo>
                  <a:lnTo>
                    <a:pt x="1669368" y="834684"/>
                  </a:lnTo>
                  <a:lnTo>
                    <a:pt x="0" y="834684"/>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noProof="0" dirty="0" smtClean="0">
                  <a:solidFill>
                    <a:srgbClr val="0070C0"/>
                  </a:solidFill>
                </a:rPr>
                <a:t>WIPO</a:t>
              </a:r>
              <a:endParaRPr lang="en-US" sz="1600" kern="1200" noProof="0" dirty="0">
                <a:solidFill>
                  <a:srgbClr val="0070C0"/>
                </a:solidFill>
              </a:endParaRPr>
            </a:p>
          </p:txBody>
        </p:sp>
        <p:sp>
          <p:nvSpPr>
            <p:cNvPr id="18" name="Freeform 17"/>
            <p:cNvSpPr/>
            <p:nvPr/>
          </p:nvSpPr>
          <p:spPr>
            <a:xfrm>
              <a:off x="3972310" y="5366044"/>
              <a:ext cx="1669368" cy="834684"/>
            </a:xfrm>
            <a:custGeom>
              <a:avLst/>
              <a:gdLst>
                <a:gd name="connsiteX0" fmla="*/ 0 w 1669368"/>
                <a:gd name="connsiteY0" fmla="*/ 0 h 834684"/>
                <a:gd name="connsiteX1" fmla="*/ 1669368 w 1669368"/>
                <a:gd name="connsiteY1" fmla="*/ 0 h 834684"/>
                <a:gd name="connsiteX2" fmla="*/ 1669368 w 1669368"/>
                <a:gd name="connsiteY2" fmla="*/ 834684 h 834684"/>
                <a:gd name="connsiteX3" fmla="*/ 0 w 1669368"/>
                <a:gd name="connsiteY3" fmla="*/ 834684 h 834684"/>
                <a:gd name="connsiteX4" fmla="*/ 0 w 1669368"/>
                <a:gd name="connsiteY4" fmla="*/ 0 h 83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368" h="834684">
                  <a:moveTo>
                    <a:pt x="0" y="0"/>
                  </a:moveTo>
                  <a:lnTo>
                    <a:pt x="1669368" y="0"/>
                  </a:lnTo>
                  <a:lnTo>
                    <a:pt x="1669368" y="834684"/>
                  </a:lnTo>
                  <a:lnTo>
                    <a:pt x="0" y="834684"/>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noProof="0" dirty="0" err="1" smtClean="0">
                  <a:solidFill>
                    <a:srgbClr val="0070C0"/>
                  </a:solidFill>
                </a:rPr>
                <a:t>Inhaber</a:t>
              </a:r>
              <a:endParaRPr lang="en-US" sz="1600" kern="1200" noProof="0" dirty="0">
                <a:solidFill>
                  <a:srgbClr val="0070C0"/>
                </a:solidFill>
              </a:endParaRPr>
            </a:p>
          </p:txBody>
        </p:sp>
        <p:sp>
          <p:nvSpPr>
            <p:cNvPr id="19" name="Freeform 18"/>
            <p:cNvSpPr/>
            <p:nvPr/>
          </p:nvSpPr>
          <p:spPr>
            <a:xfrm>
              <a:off x="605986" y="2528319"/>
              <a:ext cx="1254229" cy="627114"/>
            </a:xfrm>
            <a:custGeom>
              <a:avLst/>
              <a:gdLst>
                <a:gd name="connsiteX0" fmla="*/ 0 w 1254229"/>
                <a:gd name="connsiteY0" fmla="*/ 0 h 627114"/>
                <a:gd name="connsiteX1" fmla="*/ 1254229 w 1254229"/>
                <a:gd name="connsiteY1" fmla="*/ 0 h 627114"/>
                <a:gd name="connsiteX2" fmla="*/ 1254229 w 1254229"/>
                <a:gd name="connsiteY2" fmla="*/ 627114 h 627114"/>
                <a:gd name="connsiteX3" fmla="*/ 0 w 1254229"/>
                <a:gd name="connsiteY3" fmla="*/ 627114 h 627114"/>
                <a:gd name="connsiteX4" fmla="*/ 0 w 1254229"/>
                <a:gd name="connsiteY4" fmla="*/ 0 h 627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229" h="627114">
                  <a:moveTo>
                    <a:pt x="0" y="0"/>
                  </a:moveTo>
                  <a:lnTo>
                    <a:pt x="1254229" y="0"/>
                  </a:lnTo>
                  <a:lnTo>
                    <a:pt x="1254229" y="627114"/>
                  </a:lnTo>
                  <a:lnTo>
                    <a:pt x="0" y="627114"/>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noProof="0" dirty="0" err="1" smtClean="0">
                  <a:solidFill>
                    <a:srgbClr val="B88C00"/>
                  </a:solidFill>
                </a:rPr>
                <a:t>Inhaber</a:t>
              </a:r>
              <a:endParaRPr lang="en-US" sz="1600" kern="1200" noProof="0" dirty="0">
                <a:solidFill>
                  <a:srgbClr val="B88C00"/>
                </a:solidFill>
              </a:endParaRPr>
            </a:p>
          </p:txBody>
        </p:sp>
        <p:sp>
          <p:nvSpPr>
            <p:cNvPr id="20" name="Freeform 19"/>
            <p:cNvSpPr/>
            <p:nvPr/>
          </p:nvSpPr>
          <p:spPr>
            <a:xfrm>
              <a:off x="2376094" y="2528319"/>
              <a:ext cx="1254229" cy="627114"/>
            </a:xfrm>
            <a:custGeom>
              <a:avLst/>
              <a:gdLst>
                <a:gd name="connsiteX0" fmla="*/ 0 w 1254229"/>
                <a:gd name="connsiteY0" fmla="*/ 0 h 627114"/>
                <a:gd name="connsiteX1" fmla="*/ 1254229 w 1254229"/>
                <a:gd name="connsiteY1" fmla="*/ 0 h 627114"/>
                <a:gd name="connsiteX2" fmla="*/ 1254229 w 1254229"/>
                <a:gd name="connsiteY2" fmla="*/ 627114 h 627114"/>
                <a:gd name="connsiteX3" fmla="*/ 0 w 1254229"/>
                <a:gd name="connsiteY3" fmla="*/ 627114 h 627114"/>
                <a:gd name="connsiteX4" fmla="*/ 0 w 1254229"/>
                <a:gd name="connsiteY4" fmla="*/ 0 h 627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229" h="627114">
                  <a:moveTo>
                    <a:pt x="0" y="0"/>
                  </a:moveTo>
                  <a:lnTo>
                    <a:pt x="1254229" y="0"/>
                  </a:lnTo>
                  <a:lnTo>
                    <a:pt x="1254229" y="627114"/>
                  </a:lnTo>
                  <a:lnTo>
                    <a:pt x="0" y="627114"/>
                  </a:lnTo>
                  <a:lnTo>
                    <a:pt x="0" y="0"/>
                  </a:lnTo>
                  <a:close/>
                </a:path>
              </a:pathLst>
            </a:custGeom>
            <a:solidFill>
              <a:schemeClr val="bg1"/>
            </a:solid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_tradnl" sz="1600" kern="1200" dirty="0" smtClean="0">
                  <a:solidFill>
                    <a:srgbClr val="B88C00"/>
                  </a:solidFill>
                </a:rPr>
                <a:t>WIPO</a:t>
              </a:r>
              <a:endParaRPr lang="en-US" sz="1600" kern="1200" dirty="0">
                <a:solidFill>
                  <a:srgbClr val="B88C00"/>
                </a:solidFill>
              </a:endParaRPr>
            </a:p>
          </p:txBody>
        </p:sp>
      </p:grpSp>
      <p:cxnSp>
        <p:nvCxnSpPr>
          <p:cNvPr id="9" name="Straight Arrow Connector 8"/>
          <p:cNvCxnSpPr/>
          <p:nvPr/>
        </p:nvCxnSpPr>
        <p:spPr bwMode="auto">
          <a:xfrm>
            <a:off x="4788024" y="3789363"/>
            <a:ext cx="0" cy="287337"/>
          </a:xfrm>
          <a:prstGeom prst="straightConnector1">
            <a:avLst/>
          </a:prstGeom>
          <a:solidFill>
            <a:srgbClr val="70899B">
              <a:alpha val="39999"/>
            </a:srgbClr>
          </a:solidFill>
          <a:ln w="254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4803352" y="4952206"/>
            <a:ext cx="0" cy="287337"/>
          </a:xfrm>
          <a:prstGeom prst="straightConnector1">
            <a:avLst/>
          </a:prstGeom>
          <a:solidFill>
            <a:srgbClr val="70899B">
              <a:alpha val="39999"/>
            </a:srgbClr>
          </a:solidFill>
          <a:ln w="254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06215529"/>
      </p:ext>
    </p:extLst>
  </p:cSld>
  <p:clrMapOvr>
    <a:masterClrMapping/>
  </p:clrMapOvr>
  <p:transition spd="slow">
    <p:wip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457200" y="2060848"/>
            <a:ext cx="8229600" cy="4032448"/>
          </a:xfrm>
        </p:spPr>
        <p:txBody>
          <a:bodyPr/>
          <a:lstStyle/>
          <a:p>
            <a:pPr eaLnBrk="1" hangingPunct="1">
              <a:lnSpc>
                <a:spcPct val="90000"/>
              </a:lnSpc>
              <a:buFontTx/>
              <a:buNone/>
            </a:pPr>
            <a:r>
              <a:rPr lang="en-US" altLang="en-US" dirty="0" smtClean="0"/>
              <a:t>Stand 31. </a:t>
            </a:r>
            <a:r>
              <a:rPr lang="en-US" altLang="en-US" dirty="0" err="1" smtClean="0"/>
              <a:t>Dezember</a:t>
            </a:r>
            <a:r>
              <a:rPr lang="en-US" altLang="en-US" dirty="0" smtClean="0"/>
              <a:t> 2013:</a:t>
            </a:r>
          </a:p>
          <a:p>
            <a:pPr eaLnBrk="1" hangingPunct="1">
              <a:lnSpc>
                <a:spcPct val="90000"/>
              </a:lnSpc>
              <a:buFontTx/>
              <a:buNone/>
            </a:pPr>
            <a:endParaRPr lang="en-US" altLang="en-US" dirty="0" smtClean="0"/>
          </a:p>
          <a:p>
            <a:pPr eaLnBrk="1" hangingPunct="1">
              <a:lnSpc>
                <a:spcPct val="90000"/>
              </a:lnSpc>
              <a:buFontTx/>
              <a:buNone/>
            </a:pPr>
            <a:endParaRPr lang="en-US" altLang="en-US" dirty="0" smtClean="0"/>
          </a:p>
          <a:p>
            <a:pPr eaLnBrk="1" hangingPunct="1">
              <a:lnSpc>
                <a:spcPct val="90000"/>
              </a:lnSpc>
            </a:pPr>
            <a:r>
              <a:rPr lang="en-US" altLang="en-US" dirty="0" smtClean="0"/>
              <a:t>578,320 </a:t>
            </a:r>
            <a:r>
              <a:rPr lang="en-US" altLang="en-US" dirty="0" err="1" smtClean="0"/>
              <a:t>internationale</a:t>
            </a:r>
            <a:r>
              <a:rPr lang="en-US" altLang="en-US" dirty="0" smtClean="0"/>
              <a:t> </a:t>
            </a:r>
            <a:r>
              <a:rPr lang="en-US" altLang="en-US" dirty="0" err="1" smtClean="0"/>
              <a:t>Eintragungen</a:t>
            </a:r>
            <a:r>
              <a:rPr lang="en-US" altLang="en-US" dirty="0" smtClean="0"/>
              <a:t> in Kraft  </a:t>
            </a:r>
            <a:br>
              <a:rPr lang="en-US" altLang="en-US" dirty="0" smtClean="0"/>
            </a:br>
            <a:endParaRPr lang="en-US" altLang="en-US" dirty="0" smtClean="0"/>
          </a:p>
          <a:p>
            <a:pPr eaLnBrk="1" hangingPunct="1">
              <a:lnSpc>
                <a:spcPct val="90000"/>
              </a:lnSpc>
            </a:pPr>
            <a:r>
              <a:rPr lang="es-ES" altLang="en-US" dirty="0" smtClean="0"/>
              <a:t>5</a:t>
            </a:r>
            <a:r>
              <a:rPr lang="en-US" altLang="en-US" dirty="0" smtClean="0"/>
              <a:t>.61 </a:t>
            </a:r>
            <a:r>
              <a:rPr lang="en-US" altLang="en-US" dirty="0" err="1" smtClean="0"/>
              <a:t>Millionen</a:t>
            </a:r>
            <a:r>
              <a:rPr lang="en-US" altLang="en-US" dirty="0" smtClean="0"/>
              <a:t> </a:t>
            </a:r>
            <a:r>
              <a:rPr lang="en-US" altLang="en-US" dirty="0" err="1" smtClean="0"/>
              <a:t>Benennung</a:t>
            </a:r>
            <a:r>
              <a:rPr lang="en-US" altLang="en-US" dirty="0" smtClean="0"/>
              <a:t> in Kraft   </a:t>
            </a:r>
            <a:br>
              <a:rPr lang="en-US" altLang="en-US" dirty="0" smtClean="0"/>
            </a:br>
            <a:endParaRPr lang="en-US" altLang="en-US" dirty="0" smtClean="0"/>
          </a:p>
          <a:p>
            <a:pPr eaLnBrk="1" hangingPunct="1">
              <a:lnSpc>
                <a:spcPct val="90000"/>
              </a:lnSpc>
            </a:pPr>
            <a:r>
              <a:rPr lang="en-US" altLang="en-US" dirty="0" smtClean="0"/>
              <a:t>191,759 </a:t>
            </a:r>
            <a:r>
              <a:rPr lang="en-US" altLang="en-US" dirty="0" err="1" smtClean="0"/>
              <a:t>Inhaber</a:t>
            </a:r>
            <a:endParaRPr lang="en-US" altLang="en-US" dirty="0" smtClean="0"/>
          </a:p>
          <a:p>
            <a:pPr eaLnBrk="1" hangingPunct="1">
              <a:lnSpc>
                <a:spcPct val="90000"/>
              </a:lnSpc>
              <a:buFontTx/>
              <a:buNone/>
            </a:pPr>
            <a:endParaRPr lang="en-US" altLang="en-US" sz="2800" dirty="0" smtClean="0"/>
          </a:p>
          <a:p>
            <a:pPr eaLnBrk="1" hangingPunct="1">
              <a:lnSpc>
                <a:spcPct val="90000"/>
              </a:lnSpc>
              <a:buFontTx/>
              <a:buNone/>
            </a:pPr>
            <a:endParaRPr lang="en-US" altLang="en-US" sz="2800" dirty="0" smtClean="0"/>
          </a:p>
        </p:txBody>
      </p:sp>
      <p:sp>
        <p:nvSpPr>
          <p:cNvPr id="4099" name="Rectangle 5"/>
          <p:cNvSpPr>
            <a:spLocks noGrp="1" noChangeArrowheads="1"/>
          </p:cNvSpPr>
          <p:nvPr>
            <p:ph type="title"/>
          </p:nvPr>
        </p:nvSpPr>
        <p:spPr/>
        <p:txBody>
          <a:bodyPr/>
          <a:lstStyle/>
          <a:p>
            <a:pPr algn="ctr" eaLnBrk="1" hangingPunct="1"/>
            <a:r>
              <a:rPr lang="en-US" altLang="en-US" dirty="0" smtClean="0"/>
              <a:t>ZAHLEN UND FAKTEN </a:t>
            </a:r>
          </a:p>
        </p:txBody>
      </p:sp>
    </p:spTree>
    <p:extLst>
      <p:ext uri="{BB962C8B-B14F-4D97-AF65-F5344CB8AC3E}">
        <p14:creationId xmlns:p14="http://schemas.microsoft.com/office/powerpoint/2010/main" val="1175995250"/>
      </p:ext>
    </p:extLst>
  </p:cSld>
  <p:clrMapOvr>
    <a:masterClrMapping/>
  </p:clrMapOvr>
  <p:transition spd="slow">
    <p:wip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08" y="260648"/>
            <a:ext cx="8928992" cy="1143000"/>
          </a:xfrm>
        </p:spPr>
        <p:txBody>
          <a:bodyPr/>
          <a:lstStyle/>
          <a:p>
            <a:pPr algn="ctr"/>
            <a:r>
              <a:rPr lang="en-US" sz="3000" dirty="0" smtClean="0"/>
              <a:t>THE MADRID SYSTEM – FACTS AND FIGURES </a:t>
            </a:r>
            <a:endParaRPr lang="en-US" sz="3000" dirty="0"/>
          </a:p>
        </p:txBody>
      </p:sp>
      <p:sp>
        <p:nvSpPr>
          <p:cNvPr id="3" name="Content Placeholder 2"/>
          <p:cNvSpPr>
            <a:spLocks noGrp="1"/>
          </p:cNvSpPr>
          <p:nvPr>
            <p:ph idx="1"/>
          </p:nvPr>
        </p:nvSpPr>
        <p:spPr>
          <a:xfrm>
            <a:off x="395536" y="1988840"/>
            <a:ext cx="8568952" cy="4608090"/>
          </a:xfrm>
        </p:spPr>
        <p:txBody>
          <a:bodyPr/>
          <a:lstStyle/>
          <a:p>
            <a:pPr>
              <a:spcBef>
                <a:spcPts val="1800"/>
              </a:spcBef>
            </a:pPr>
            <a:r>
              <a:rPr lang="en-US" dirty="0"/>
              <a:t>Worldwide trademark filings + 9.3% from 2008 to 2011</a:t>
            </a:r>
          </a:p>
          <a:p>
            <a:pPr>
              <a:spcBef>
                <a:spcPts val="1800"/>
              </a:spcBef>
            </a:pPr>
            <a:r>
              <a:rPr lang="en-US" dirty="0"/>
              <a:t>2012		</a:t>
            </a:r>
            <a:r>
              <a:rPr lang="en-US" dirty="0" smtClean="0"/>
              <a:t>      + </a:t>
            </a:r>
            <a:r>
              <a:rPr lang="en-US" dirty="0"/>
              <a:t>4.1% growth in applications</a:t>
            </a:r>
          </a:p>
          <a:p>
            <a:pPr>
              <a:spcBef>
                <a:spcPts val="1800"/>
              </a:spcBef>
            </a:pPr>
            <a:r>
              <a:rPr lang="en-US" dirty="0"/>
              <a:t>2013 (July)	</a:t>
            </a:r>
            <a:r>
              <a:rPr lang="en-US" dirty="0" smtClean="0"/>
              <a:t>       + </a:t>
            </a:r>
            <a:r>
              <a:rPr lang="en-US" dirty="0"/>
              <a:t>5.9% growth in applications</a:t>
            </a:r>
          </a:p>
          <a:p>
            <a:pPr>
              <a:spcBef>
                <a:spcPts val="1800"/>
              </a:spcBef>
            </a:pPr>
            <a:endParaRPr lang="en-US" dirty="0"/>
          </a:p>
          <a:p>
            <a:pPr>
              <a:spcBef>
                <a:spcPts val="1800"/>
              </a:spcBef>
            </a:pPr>
            <a:r>
              <a:rPr lang="en-US" dirty="0"/>
              <a:t>Over 560,000 international registrations in force</a:t>
            </a:r>
          </a:p>
          <a:p>
            <a:pPr>
              <a:spcBef>
                <a:spcPts val="1800"/>
              </a:spcBef>
            </a:pPr>
            <a:r>
              <a:rPr lang="en-US" dirty="0"/>
              <a:t>5.57 million designations in force</a:t>
            </a:r>
          </a:p>
          <a:p>
            <a:pPr>
              <a:spcBef>
                <a:spcPts val="1800"/>
              </a:spcBef>
            </a:pPr>
            <a:r>
              <a:rPr lang="en-US" dirty="0"/>
              <a:t>185,503 holders of international registrations</a:t>
            </a:r>
          </a:p>
          <a:p>
            <a:pPr algn="just"/>
            <a:endParaRPr lang="en-US" sz="1800" dirty="0"/>
          </a:p>
        </p:txBody>
      </p:sp>
      <p:sp>
        <p:nvSpPr>
          <p:cNvPr id="4" name="Right Arrow 1"/>
          <p:cNvSpPr>
            <a:spLocks noChangeArrowheads="1"/>
          </p:cNvSpPr>
          <p:nvPr/>
        </p:nvSpPr>
        <p:spPr bwMode="auto">
          <a:xfrm>
            <a:off x="1763688" y="2780928"/>
            <a:ext cx="1223962" cy="142875"/>
          </a:xfrm>
          <a:prstGeom prst="rightArrow">
            <a:avLst>
              <a:gd name="adj1" fmla="val 50000"/>
              <a:gd name="adj2" fmla="val 50408"/>
            </a:avLst>
          </a:prstGeom>
          <a:solidFill>
            <a:srgbClr val="70899B">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endParaRPr lang="en-US">
              <a:solidFill>
                <a:srgbClr val="000000"/>
              </a:solidFill>
              <a:ea typeface="ＭＳ Ｐゴシック" charset="0"/>
            </a:endParaRPr>
          </a:p>
        </p:txBody>
      </p:sp>
      <p:sp>
        <p:nvSpPr>
          <p:cNvPr id="5" name="Right Arrow 4"/>
          <p:cNvSpPr>
            <a:spLocks noChangeArrowheads="1"/>
          </p:cNvSpPr>
          <p:nvPr/>
        </p:nvSpPr>
        <p:spPr bwMode="auto">
          <a:xfrm>
            <a:off x="2627784" y="3356992"/>
            <a:ext cx="684212" cy="144463"/>
          </a:xfrm>
          <a:prstGeom prst="rightArrow">
            <a:avLst>
              <a:gd name="adj1" fmla="val 50000"/>
              <a:gd name="adj2" fmla="val 49862"/>
            </a:avLst>
          </a:prstGeom>
          <a:solidFill>
            <a:srgbClr val="70899B">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endParaRPr lang="en-US">
              <a:solidFill>
                <a:srgbClr val="000000"/>
              </a:solidFill>
              <a:ea typeface="ＭＳ Ｐゴシック" charset="0"/>
            </a:endParaRPr>
          </a:p>
        </p:txBody>
      </p:sp>
    </p:spTree>
    <p:extLst>
      <p:ext uri="{BB962C8B-B14F-4D97-AF65-F5344CB8AC3E}">
        <p14:creationId xmlns:p14="http://schemas.microsoft.com/office/powerpoint/2010/main" val="403056754"/>
      </p:ext>
    </p:extLst>
  </p:cSld>
  <p:clrMapOvr>
    <a:masterClrMapping/>
  </p:clrMapOvr>
  <p:transition spd="slow">
    <p:wip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3"/>
          <p:cNvGraphicFramePr>
            <a:graphicFrameLocks noGrp="1" noChangeAspect="1"/>
          </p:cNvGraphicFramePr>
          <p:nvPr>
            <p:ph idx="1"/>
            <p:extLst>
              <p:ext uri="{D42A27DB-BD31-4B8C-83A1-F6EECF244321}">
                <p14:modId xmlns:p14="http://schemas.microsoft.com/office/powerpoint/2010/main" val="1686029846"/>
              </p:ext>
            </p:extLst>
          </p:nvPr>
        </p:nvGraphicFramePr>
        <p:xfrm>
          <a:off x="683568" y="1700808"/>
          <a:ext cx="7704856" cy="4290244"/>
        </p:xfrm>
        <a:graphic>
          <a:graphicData uri="http://schemas.openxmlformats.org/presentationml/2006/ole">
            <mc:AlternateContent xmlns:mc="http://schemas.openxmlformats.org/markup-compatibility/2006">
              <mc:Choice xmlns:v="urn:schemas-microsoft-com:vml" Requires="v">
                <p:oleObj spid="_x0000_s13363" name="Feuille de calcul" r:id="rId3" imgW="11950700" imgH="7340600" progId="Excel.Sheet.8">
                  <p:embed/>
                </p:oleObj>
              </mc:Choice>
              <mc:Fallback>
                <p:oleObj name="Feuille de calcul" r:id="rId3" imgW="11950700" imgH="7340600" progId="Excel.Sheet.8">
                  <p:embed/>
                  <p:pic>
                    <p:nvPicPr>
                      <p:cNvPr id="0" name=""/>
                      <p:cNvPicPr>
                        <a:picLocks noChangeAspect="1" noChangeArrowheads="1"/>
                      </p:cNvPicPr>
                      <p:nvPr/>
                    </p:nvPicPr>
                    <p:blipFill>
                      <a:blip r:embed="rId4"/>
                      <a:srcRect/>
                      <a:stretch>
                        <a:fillRect/>
                      </a:stretch>
                    </p:blipFill>
                    <p:spPr bwMode="auto">
                      <a:xfrm>
                        <a:off x="683568" y="1700808"/>
                        <a:ext cx="7704856" cy="4290244"/>
                      </a:xfrm>
                      <a:prstGeom prst="rect">
                        <a:avLst/>
                      </a:prstGeom>
                      <a:noFill/>
                      <a:ln>
                        <a:noFill/>
                      </a:ln>
                      <a:extLst/>
                    </p:spPr>
                  </p:pic>
                </p:oleObj>
              </mc:Fallback>
            </mc:AlternateContent>
          </a:graphicData>
        </a:graphic>
      </p:graphicFrame>
      <p:sp>
        <p:nvSpPr>
          <p:cNvPr id="6147" name="Rectangle 4"/>
          <p:cNvSpPr>
            <a:spLocks noGrp="1" noChangeArrowheads="1"/>
          </p:cNvSpPr>
          <p:nvPr>
            <p:ph type="title"/>
          </p:nvPr>
        </p:nvSpPr>
        <p:spPr>
          <a:xfrm>
            <a:off x="457200" y="274638"/>
            <a:ext cx="8229600" cy="1066130"/>
          </a:xfrm>
        </p:spPr>
        <p:txBody>
          <a:bodyPr/>
          <a:lstStyle/>
          <a:p>
            <a:pPr algn="ctr" eaLnBrk="1" hangingPunct="1"/>
            <a:r>
              <a:rPr lang="en-US" altLang="en-US" sz="3200" dirty="0" smtClean="0"/>
              <a:t>INTERNATIONALE ANMELDUNGEN </a:t>
            </a:r>
            <a:br>
              <a:rPr lang="en-US" altLang="en-US" sz="3200" dirty="0" smtClean="0"/>
            </a:br>
            <a:r>
              <a:rPr lang="en-US" altLang="en-US" sz="3200" dirty="0" smtClean="0"/>
              <a:t>2009 – 2013 </a:t>
            </a:r>
          </a:p>
        </p:txBody>
      </p:sp>
    </p:spTree>
    <p:extLst>
      <p:ext uri="{BB962C8B-B14F-4D97-AF65-F5344CB8AC3E}">
        <p14:creationId xmlns:p14="http://schemas.microsoft.com/office/powerpoint/2010/main" val="2018247823"/>
      </p:ext>
    </p:extLst>
  </p:cSld>
  <p:clrMapOvr>
    <a:masterClrMapping/>
  </p:clrMapOvr>
  <p:transition spd="slow">
    <p:wip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p:txBody>
          <a:bodyPr/>
          <a:lstStyle/>
          <a:p>
            <a:pPr algn="ctr" eaLnBrk="1" hangingPunct="1"/>
            <a:r>
              <a:rPr lang="en-US" altLang="en-US" sz="3200" dirty="0" smtClean="0"/>
              <a:t>FÜHRENDE</a:t>
            </a:r>
            <a:br>
              <a:rPr lang="en-US" altLang="en-US" sz="3200" dirty="0" smtClean="0"/>
            </a:br>
            <a:r>
              <a:rPr lang="en-US" altLang="en-US" sz="3200" dirty="0" smtClean="0"/>
              <a:t>ANMELDER(VERTRAGSPARTEIEN)</a:t>
            </a:r>
          </a:p>
        </p:txBody>
      </p:sp>
      <p:graphicFrame>
        <p:nvGraphicFramePr>
          <p:cNvPr id="403464" name="Group 8"/>
          <p:cNvGraphicFramePr>
            <a:graphicFrameLocks noGrp="1"/>
          </p:cNvGraphicFramePr>
          <p:nvPr>
            <p:ph idx="1"/>
          </p:nvPr>
        </p:nvGraphicFramePr>
        <p:xfrm>
          <a:off x="323850" y="1628775"/>
          <a:ext cx="8362951" cy="4392611"/>
        </p:xfrm>
        <a:graphic>
          <a:graphicData uri="http://schemas.openxmlformats.org/drawingml/2006/table">
            <a:tbl>
              <a:tblPr/>
              <a:tblGrid>
                <a:gridCol w="3116748"/>
                <a:gridCol w="1048596"/>
                <a:gridCol w="1050208"/>
                <a:gridCol w="1048596"/>
                <a:gridCol w="1050207"/>
                <a:gridCol w="1048596"/>
              </a:tblGrid>
              <a:tr h="325200">
                <a:tc>
                  <a:txBody>
                    <a:bodyPr/>
                    <a:lstStyle/>
                    <a:p>
                      <a:pPr marL="0" marR="0" lvl="0" indent="0" algn="l" defTabSz="914400" rtl="0" eaLnBrk="1" fontAlgn="b" latinLnBrk="0" hangingPunct="1">
                        <a:lnSpc>
                          <a:spcPct val="100000"/>
                        </a:lnSpc>
                        <a:spcBef>
                          <a:spcPct val="20000"/>
                        </a:spcBef>
                        <a:spcAft>
                          <a:spcPct val="0"/>
                        </a:spcAft>
                        <a:buClrTx/>
                        <a:buSzTx/>
                        <a:buFontTx/>
                        <a:buNone/>
                        <a:tabLst/>
                      </a:pPr>
                      <a:r>
                        <a:rPr kumimoji="0" lang="en-US" sz="1400" b="1" i="0" u="sng" strike="noStrike" cap="none" normalizeH="0" baseline="0" dirty="0" smtClean="0">
                          <a:ln>
                            <a:noFill/>
                          </a:ln>
                          <a:solidFill>
                            <a:srgbClr val="800000"/>
                          </a:solidFill>
                          <a:effectLst/>
                          <a:latin typeface="Arial" pitchFamily="34" charset="0"/>
                          <a:cs typeface="Arial" pitchFamily="34" charset="0"/>
                        </a:rPr>
                        <a:t>Contracting Party of Origin  </a:t>
                      </a:r>
                    </a:p>
                  </a:txBody>
                  <a:tcPr marL="91436" marR="91436"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1" i="0" u="sng" strike="noStrike" dirty="0">
                          <a:solidFill>
                            <a:srgbClr val="800000"/>
                          </a:solidFill>
                          <a:effectLst/>
                          <a:latin typeface="Arial Unicode MS"/>
                        </a:rPr>
                        <a:t>2009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1" i="0" u="sng" strike="noStrike" dirty="0">
                          <a:solidFill>
                            <a:srgbClr val="800000"/>
                          </a:solidFill>
                          <a:effectLst/>
                          <a:latin typeface="Arial Unicode MS"/>
                        </a:rPr>
                        <a:t>2010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1" i="0" u="sng" strike="noStrike" dirty="0">
                          <a:solidFill>
                            <a:srgbClr val="800000"/>
                          </a:solidFill>
                          <a:effectLst/>
                          <a:latin typeface="Arial Unicode MS"/>
                        </a:rPr>
                        <a:t>2011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1" i="0" u="sng" strike="noStrike" dirty="0">
                          <a:solidFill>
                            <a:srgbClr val="800000"/>
                          </a:solidFill>
                          <a:effectLst/>
                          <a:latin typeface="Arial Unicode MS"/>
                        </a:rPr>
                        <a:t>2012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1" i="0" u="sng" strike="noStrike" dirty="0">
                          <a:solidFill>
                            <a:srgbClr val="800000"/>
                          </a:solidFill>
                          <a:effectLst/>
                          <a:latin typeface="Arial Unicode MS"/>
                        </a:rPr>
                        <a:t>2013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200">
                <a:tc>
                  <a:txBody>
                    <a:bodyPr/>
                    <a:lstStyle/>
                    <a:p>
                      <a:pPr algn="l" fontAlgn="b"/>
                      <a:r>
                        <a:rPr lang="en-US" sz="1400" b="0" i="0" u="none" strike="noStrike" dirty="0">
                          <a:solidFill>
                            <a:srgbClr val="000000"/>
                          </a:solidFill>
                          <a:effectLst/>
                          <a:latin typeface="+mn-lt"/>
                        </a:rPr>
                        <a:t>European Union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3,710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4,707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5,859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6,333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7,444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200">
                <a:tc>
                  <a:txBody>
                    <a:bodyPr/>
                    <a:lstStyle/>
                    <a:p>
                      <a:pPr algn="l" fontAlgn="b"/>
                      <a:r>
                        <a:rPr lang="en-US" sz="1400" b="0" i="0" u="none" strike="noStrike">
                          <a:solidFill>
                            <a:srgbClr val="000000"/>
                          </a:solidFill>
                          <a:effectLst/>
                          <a:latin typeface="+mn-lt"/>
                        </a:rPr>
                        <a:t>United States of America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3,201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4,147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4,791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5,402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6,084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4424">
                <a:tc>
                  <a:txBody>
                    <a:bodyPr/>
                    <a:lstStyle/>
                    <a:p>
                      <a:pPr algn="l" fontAlgn="b"/>
                      <a:r>
                        <a:rPr lang="en-US" sz="1400" b="0" i="0" u="none" strike="noStrike">
                          <a:solidFill>
                            <a:srgbClr val="000000"/>
                          </a:solidFill>
                          <a:effectLst/>
                          <a:latin typeface="+mn-lt"/>
                        </a:rPr>
                        <a:t>Germany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4,793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5,006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5,000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4,408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4,514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823">
                <a:tc>
                  <a:txBody>
                    <a:bodyPr/>
                    <a:lstStyle/>
                    <a:p>
                      <a:pPr algn="l" fontAlgn="b"/>
                      <a:r>
                        <a:rPr lang="en-US" sz="1400" b="0" i="0" u="none" strike="noStrike">
                          <a:solidFill>
                            <a:srgbClr val="000000"/>
                          </a:solidFill>
                          <a:effectLst/>
                          <a:latin typeface="+mn-lt"/>
                        </a:rPr>
                        <a:t>France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3,523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3,565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3,804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3,735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3,755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823">
                <a:tc>
                  <a:txBody>
                    <a:bodyPr/>
                    <a:lstStyle/>
                    <a:p>
                      <a:pPr algn="l" fontAlgn="b"/>
                      <a:r>
                        <a:rPr lang="en-US" sz="1400" b="0" i="0" u="none" strike="noStrike">
                          <a:solidFill>
                            <a:srgbClr val="000000"/>
                          </a:solidFill>
                          <a:effectLst/>
                          <a:latin typeface="+mn-lt"/>
                        </a:rPr>
                        <a:t>Switzerland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2,671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2,893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2,933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2,778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2,976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4424">
                <a:tc>
                  <a:txBody>
                    <a:bodyPr/>
                    <a:lstStyle/>
                    <a:p>
                      <a:pPr algn="l" fontAlgn="b"/>
                      <a:r>
                        <a:rPr lang="en-US" sz="1400" b="0" i="0" u="none" strike="noStrike">
                          <a:solidFill>
                            <a:srgbClr val="000000"/>
                          </a:solidFill>
                          <a:effectLst/>
                          <a:latin typeface="+mn-lt"/>
                        </a:rPr>
                        <a:t>China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1,358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1,928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2,149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2,100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2,273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4424">
                <a:tc>
                  <a:txBody>
                    <a:bodyPr/>
                    <a:lstStyle/>
                    <a:p>
                      <a:pPr algn="l" fontAlgn="b"/>
                      <a:r>
                        <a:rPr lang="en-US" sz="1400" b="0" i="0" u="none" strike="noStrike">
                          <a:solidFill>
                            <a:srgbClr val="000000"/>
                          </a:solidFill>
                          <a:effectLst/>
                          <a:latin typeface="+mn-lt"/>
                        </a:rPr>
                        <a:t>Italy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1,877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2,596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2,306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2,354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2,254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823">
                <a:tc>
                  <a:txBody>
                    <a:bodyPr/>
                    <a:lstStyle/>
                    <a:p>
                      <a:pPr algn="l" fontAlgn="b"/>
                      <a:r>
                        <a:rPr lang="en-US" sz="1400" b="0" i="0" u="none" strike="noStrike">
                          <a:solidFill>
                            <a:srgbClr val="000000"/>
                          </a:solidFill>
                          <a:effectLst/>
                          <a:latin typeface="+mn-lt"/>
                        </a:rPr>
                        <a:t>Benelux</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1,968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1,922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1,920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1,755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1,916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823">
                <a:tc>
                  <a:txBody>
                    <a:bodyPr/>
                    <a:lstStyle/>
                    <a:p>
                      <a:pPr algn="l" fontAlgn="b"/>
                      <a:r>
                        <a:rPr lang="en-US" sz="1400" b="0" i="0" u="none" strike="noStrike" dirty="0">
                          <a:solidFill>
                            <a:srgbClr val="000000"/>
                          </a:solidFill>
                          <a:effectLst/>
                          <a:latin typeface="+mn-lt"/>
                        </a:rPr>
                        <a:t>Japan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1,312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1,577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1,538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2,054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1,845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823">
                <a:tc>
                  <a:txBody>
                    <a:bodyPr/>
                    <a:lstStyle/>
                    <a:p>
                      <a:pPr algn="l" fontAlgn="b"/>
                      <a:r>
                        <a:rPr lang="en-US" sz="1400" b="0" i="0" u="none" strike="noStrike">
                          <a:solidFill>
                            <a:srgbClr val="000000"/>
                          </a:solidFill>
                          <a:effectLst/>
                          <a:latin typeface="+mn-lt"/>
                        </a:rPr>
                        <a:t>United Kingdom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1,008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1,176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1,129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1,559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1,562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4424">
                <a:tc>
                  <a:txBody>
                    <a:bodyPr/>
                    <a:lstStyle/>
                    <a:p>
                      <a:pPr algn="l" fontAlgn="b"/>
                      <a:r>
                        <a:rPr lang="en-US" sz="1400" b="0" i="0" u="none" strike="noStrike" dirty="0">
                          <a:solidFill>
                            <a:srgbClr val="000000"/>
                          </a:solidFill>
                          <a:effectLst/>
                          <a:latin typeface="+mn-lt"/>
                        </a:rPr>
                        <a:t>Others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9,773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10,170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10,841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11,540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12,206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2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800000"/>
                          </a:solidFill>
                          <a:effectLst/>
                          <a:latin typeface="Arial" pitchFamily="34" charset="0"/>
                          <a:ea typeface="MS Mincho" pitchFamily="49" charset="-128"/>
                          <a:cs typeface="Arial" pitchFamily="34" charset="0"/>
                        </a:rPr>
                        <a:t>Total</a:t>
                      </a:r>
                      <a:endParaRPr kumimoji="0" lang="en-US" sz="1800" b="0" i="0" u="none" strike="noStrike" cap="none" normalizeH="0" baseline="0" dirty="0" smtClean="0">
                        <a:ln>
                          <a:noFill/>
                        </a:ln>
                        <a:solidFill>
                          <a:srgbClr val="800000"/>
                        </a:solidFill>
                        <a:effectLst/>
                        <a:latin typeface="Arial" pitchFamily="34" charset="0"/>
                        <a:cs typeface="Arial" pitchFamily="34" charset="0"/>
                      </a:endParaRPr>
                    </a:p>
                  </a:txBody>
                  <a:tcPr marL="91436" marR="91436"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1" i="0" u="none" strike="noStrike" dirty="0">
                          <a:solidFill>
                            <a:srgbClr val="800000"/>
                          </a:solidFill>
                          <a:effectLst/>
                          <a:latin typeface="Arial" panose="020B0604020202020204" pitchFamily="34" charset="0"/>
                          <a:cs typeface="Arial" panose="020B0604020202020204" pitchFamily="34" charset="0"/>
                        </a:rPr>
                        <a:t>35,194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1" i="0" u="none" strike="noStrike" dirty="0">
                          <a:solidFill>
                            <a:srgbClr val="800000"/>
                          </a:solidFill>
                          <a:effectLst/>
                          <a:latin typeface="Arial" panose="020B0604020202020204" pitchFamily="34" charset="0"/>
                          <a:cs typeface="Arial" panose="020B0604020202020204" pitchFamily="34" charset="0"/>
                        </a:rPr>
                        <a:t>39,687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1" i="0" u="none" strike="noStrike" dirty="0">
                          <a:solidFill>
                            <a:srgbClr val="800000"/>
                          </a:solidFill>
                          <a:effectLst/>
                          <a:latin typeface="Arial" panose="020B0604020202020204" pitchFamily="34" charset="0"/>
                          <a:cs typeface="Arial" panose="020B0604020202020204" pitchFamily="34" charset="0"/>
                        </a:rPr>
                        <a:t>42,270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1" i="0" u="none" strike="noStrike" dirty="0">
                          <a:solidFill>
                            <a:srgbClr val="800000"/>
                          </a:solidFill>
                          <a:effectLst/>
                          <a:latin typeface="Arial" panose="020B0604020202020204" pitchFamily="34" charset="0"/>
                          <a:cs typeface="Arial" panose="020B0604020202020204" pitchFamily="34" charset="0"/>
                        </a:rPr>
                        <a:t>44,018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1" i="0" u="none" strike="noStrike" dirty="0">
                          <a:solidFill>
                            <a:srgbClr val="800000"/>
                          </a:solidFill>
                          <a:effectLst/>
                          <a:latin typeface="Arial" panose="020B0604020202020204" pitchFamily="34" charset="0"/>
                          <a:cs typeface="Arial" panose="020B0604020202020204" pitchFamily="34" charset="0"/>
                        </a:rPr>
                        <a:t>46,829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621820385"/>
      </p:ext>
    </p:extLst>
  </p:cSld>
  <p:clrMapOvr>
    <a:masterClrMapping/>
  </p:clrMapOvr>
  <p:transition spd="slow">
    <p:wip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07504" y="274638"/>
            <a:ext cx="8928992" cy="1143000"/>
          </a:xfrm>
        </p:spPr>
        <p:txBody>
          <a:bodyPr/>
          <a:lstStyle/>
          <a:p>
            <a:pPr algn="ctr" eaLnBrk="1" hangingPunct="1"/>
            <a:r>
              <a:rPr lang="en-US" altLang="en-US" sz="3200" dirty="0" smtClean="0"/>
              <a:t>FÜHRENDE VERTRAGSPARTEIEN (BENENNUNGEN)</a:t>
            </a:r>
          </a:p>
        </p:txBody>
      </p:sp>
      <p:graphicFrame>
        <p:nvGraphicFramePr>
          <p:cNvPr id="405511" name="Group 7"/>
          <p:cNvGraphicFramePr>
            <a:graphicFrameLocks noGrp="1"/>
          </p:cNvGraphicFramePr>
          <p:nvPr>
            <p:ph idx="1"/>
          </p:nvPr>
        </p:nvGraphicFramePr>
        <p:xfrm>
          <a:off x="457200" y="1773238"/>
          <a:ext cx="8229600" cy="4352929"/>
        </p:xfrm>
        <a:graphic>
          <a:graphicData uri="http://schemas.openxmlformats.org/drawingml/2006/table">
            <a:tbl>
              <a:tblPr/>
              <a:tblGrid>
                <a:gridCol w="3328988"/>
                <a:gridCol w="981075"/>
                <a:gridCol w="979487"/>
                <a:gridCol w="979488"/>
                <a:gridCol w="981075"/>
                <a:gridCol w="979487"/>
              </a:tblGrid>
              <a:tr h="3143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800000"/>
                          </a:solidFill>
                          <a:effectLst/>
                          <a:latin typeface="Arial" pitchFamily="34" charset="0"/>
                          <a:cs typeface="Arial" pitchFamily="34" charset="0"/>
                        </a:rPr>
                        <a:t>Designated contracting party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800000"/>
                          </a:solidFill>
                          <a:effectLst/>
                          <a:latin typeface="Arial" pitchFamily="34" charset="0"/>
                          <a:cs typeface="Arial" pitchFamily="34" charset="0"/>
                        </a:rPr>
                        <a:t>2009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800000"/>
                          </a:solidFill>
                          <a:effectLst/>
                          <a:latin typeface="Arial" pitchFamily="34" charset="0"/>
                          <a:cs typeface="Arial" pitchFamily="34" charset="0"/>
                        </a:rPr>
                        <a:t>2010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800000"/>
                          </a:solidFill>
                          <a:effectLst/>
                          <a:latin typeface="Arial" pitchFamily="34" charset="0"/>
                          <a:cs typeface="Arial" pitchFamily="34" charset="0"/>
                        </a:rPr>
                        <a:t>2011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800000"/>
                          </a:solidFill>
                          <a:effectLst/>
                          <a:latin typeface="Arial" pitchFamily="34" charset="0"/>
                          <a:cs typeface="Arial" pitchFamily="34" charset="0"/>
                        </a:rPr>
                        <a:t>2012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800000"/>
                          </a:solidFill>
                          <a:effectLst/>
                          <a:latin typeface="Arial" pitchFamily="34" charset="0"/>
                          <a:cs typeface="Arial" pitchFamily="34" charset="0"/>
                        </a:rPr>
                        <a:t>2013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138">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China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14,761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16,143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18,724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20,120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20,275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138">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Russian Federation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14,147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14,250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15,691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16,634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18,239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138">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European Union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12,565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14,604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16,344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16,889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17,598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138">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United States of America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13,402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14,252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15,890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16,411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17,322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Switzerland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13,154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12,469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13,695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13,464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13,215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Japan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10,384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11,124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12,211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12,493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13,179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9725">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Australia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8,571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9,222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10,453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10,753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11,675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138">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Republic of Korea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7,756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8,336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9,821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10,090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10,967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138">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Turkey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7,942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8,210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9,277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9,656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9,838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9725">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Ukraine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8,536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8,288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8,903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9,282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9,589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138">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Others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192,056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182,580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192,846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192,227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209,629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algn="l" fontAlgn="b"/>
                      <a:r>
                        <a:rPr lang="en-US" sz="1400" b="1" i="0" u="none" strike="noStrike" dirty="0">
                          <a:solidFill>
                            <a:srgbClr val="800000"/>
                          </a:solidFill>
                          <a:effectLst/>
                          <a:latin typeface="Arial" panose="020B0604020202020204" pitchFamily="34" charset="0"/>
                          <a:cs typeface="Arial" panose="020B0604020202020204" pitchFamily="34" charset="0"/>
                        </a:rPr>
                        <a:t>Total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1" i="0" u="none" strike="noStrike" dirty="0">
                          <a:solidFill>
                            <a:srgbClr val="800000"/>
                          </a:solidFill>
                          <a:effectLst/>
                          <a:latin typeface="Arial" panose="020B0604020202020204" pitchFamily="34" charset="0"/>
                          <a:cs typeface="Arial" panose="020B0604020202020204" pitchFamily="34" charset="0"/>
                        </a:rPr>
                        <a:t>303,274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1" i="0" u="none" strike="noStrike" dirty="0">
                          <a:solidFill>
                            <a:srgbClr val="800000"/>
                          </a:solidFill>
                          <a:effectLst/>
                          <a:latin typeface="Arial" panose="020B0604020202020204" pitchFamily="34" charset="0"/>
                          <a:cs typeface="Arial" panose="020B0604020202020204" pitchFamily="34" charset="0"/>
                        </a:rPr>
                        <a:t>299,478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1" i="0" u="none" strike="noStrike" dirty="0">
                          <a:solidFill>
                            <a:srgbClr val="800000"/>
                          </a:solidFill>
                          <a:effectLst/>
                          <a:latin typeface="Arial" panose="020B0604020202020204" pitchFamily="34" charset="0"/>
                          <a:cs typeface="Arial" panose="020B0604020202020204" pitchFamily="34" charset="0"/>
                        </a:rPr>
                        <a:t>323,855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1" i="0" u="none" strike="noStrike" dirty="0">
                          <a:solidFill>
                            <a:srgbClr val="800000"/>
                          </a:solidFill>
                          <a:effectLst/>
                          <a:latin typeface="Arial" panose="020B0604020202020204" pitchFamily="34" charset="0"/>
                          <a:cs typeface="Arial" panose="020B0604020202020204" pitchFamily="34" charset="0"/>
                        </a:rPr>
                        <a:t>328,019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fontAlgn="b"/>
                      <a:r>
                        <a:rPr lang="en-US" sz="1400" b="1" i="0" u="none" strike="noStrike" dirty="0">
                          <a:solidFill>
                            <a:srgbClr val="800000"/>
                          </a:solidFill>
                          <a:effectLst/>
                          <a:latin typeface="Arial" panose="020B0604020202020204" pitchFamily="34" charset="0"/>
                          <a:cs typeface="Arial" panose="020B0604020202020204" pitchFamily="34" charset="0"/>
                        </a:rPr>
                        <a:t>351,526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343774854"/>
      </p:ext>
    </p:extLst>
  </p:cSld>
  <p:clrMapOvr>
    <a:masterClrMapping/>
  </p:clrMapOvr>
  <p:transition spd="slow">
    <p:wip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1143000"/>
          </a:xfrm>
        </p:spPr>
        <p:txBody>
          <a:bodyPr/>
          <a:lstStyle/>
          <a:p>
            <a:pPr algn="ctr"/>
            <a:r>
              <a:rPr lang="de-DE" sz="3200" dirty="0" smtClean="0"/>
              <a:t>  DAS ÖSTERREICHISCHE PATENTAMT-   ZUSTÄNDIGKEIT</a:t>
            </a:r>
            <a:endParaRPr lang="en-US" sz="3200" dirty="0"/>
          </a:p>
        </p:txBody>
      </p:sp>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6093296"/>
            <a:ext cx="1584176" cy="53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nhaltsplatzhalter 5"/>
          <p:cNvSpPr>
            <a:spLocks noGrp="1"/>
          </p:cNvSpPr>
          <p:nvPr>
            <p:ph idx="1"/>
          </p:nvPr>
        </p:nvSpPr>
        <p:spPr>
          <a:xfrm>
            <a:off x="457200" y="1340768"/>
            <a:ext cx="7469668" cy="4785395"/>
          </a:xfrm>
        </p:spPr>
        <p:txBody>
          <a:bodyPr/>
          <a:lstStyle/>
          <a:p>
            <a:pPr marL="0" indent="0" algn="ctr">
              <a:buNone/>
            </a:pPr>
            <a:r>
              <a:rPr lang="de-DE" dirty="0" smtClean="0"/>
              <a:t>    </a:t>
            </a:r>
          </a:p>
          <a:p>
            <a:endParaRPr lang="de-DE" dirty="0"/>
          </a:p>
        </p:txBody>
      </p:sp>
      <p:pic>
        <p:nvPicPr>
          <p:cNvPr id="8" name="Picture 2051" descr="o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060848"/>
            <a:ext cx="2823278" cy="24618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4537"/>
          <p:cNvGrpSpPr>
            <a:grpSpLocks/>
          </p:cNvGrpSpPr>
          <p:nvPr/>
        </p:nvGrpSpPr>
        <p:grpSpPr bwMode="auto">
          <a:xfrm>
            <a:off x="4499992" y="2204864"/>
            <a:ext cx="4456359" cy="2736304"/>
            <a:chOff x="90" y="805"/>
            <a:chExt cx="5602" cy="2979"/>
          </a:xfrm>
        </p:grpSpPr>
        <p:sp>
          <p:nvSpPr>
            <p:cNvPr id="12" name="Freeform 4037"/>
            <p:cNvSpPr>
              <a:spLocks/>
            </p:cNvSpPr>
            <p:nvPr/>
          </p:nvSpPr>
          <p:spPr bwMode="auto">
            <a:xfrm>
              <a:off x="91" y="1062"/>
              <a:ext cx="618" cy="330"/>
            </a:xfrm>
            <a:custGeom>
              <a:avLst/>
              <a:gdLst>
                <a:gd name="T0" fmla="*/ 504 w 610"/>
                <a:gd name="T1" fmla="*/ 325 h 293"/>
                <a:gd name="T2" fmla="*/ 473 w 610"/>
                <a:gd name="T3" fmla="*/ 273 h 293"/>
                <a:gd name="T4" fmla="*/ 467 w 610"/>
                <a:gd name="T5" fmla="*/ 242 h 293"/>
                <a:gd name="T6" fmla="*/ 504 w 610"/>
                <a:gd name="T7" fmla="*/ 167 h 293"/>
                <a:gd name="T8" fmla="*/ 602 w 610"/>
                <a:gd name="T9" fmla="*/ 61 h 293"/>
                <a:gd name="T10" fmla="*/ 541 w 610"/>
                <a:gd name="T11" fmla="*/ 23 h 293"/>
                <a:gd name="T12" fmla="*/ 479 w 610"/>
                <a:gd name="T13" fmla="*/ 8 h 293"/>
                <a:gd name="T14" fmla="*/ 461 w 610"/>
                <a:gd name="T15" fmla="*/ 0 h 293"/>
                <a:gd name="T16" fmla="*/ 405 w 610"/>
                <a:gd name="T17" fmla="*/ 16 h 293"/>
                <a:gd name="T18" fmla="*/ 337 w 610"/>
                <a:gd name="T19" fmla="*/ 38 h 293"/>
                <a:gd name="T20" fmla="*/ 277 w 610"/>
                <a:gd name="T21" fmla="*/ 83 h 293"/>
                <a:gd name="T22" fmla="*/ 301 w 610"/>
                <a:gd name="T23" fmla="*/ 107 h 293"/>
                <a:gd name="T24" fmla="*/ 283 w 610"/>
                <a:gd name="T25" fmla="*/ 114 h 293"/>
                <a:gd name="T26" fmla="*/ 222 w 610"/>
                <a:gd name="T27" fmla="*/ 114 h 293"/>
                <a:gd name="T28" fmla="*/ 172 w 610"/>
                <a:gd name="T29" fmla="*/ 143 h 293"/>
                <a:gd name="T30" fmla="*/ 246 w 610"/>
                <a:gd name="T31" fmla="*/ 143 h 293"/>
                <a:gd name="T32" fmla="*/ 172 w 610"/>
                <a:gd name="T33" fmla="*/ 181 h 293"/>
                <a:gd name="T34" fmla="*/ 154 w 610"/>
                <a:gd name="T35" fmla="*/ 189 h 293"/>
                <a:gd name="T36" fmla="*/ 110 w 610"/>
                <a:gd name="T37" fmla="*/ 212 h 293"/>
                <a:gd name="T38" fmla="*/ 110 w 610"/>
                <a:gd name="T39" fmla="*/ 228 h 293"/>
                <a:gd name="T40" fmla="*/ 124 w 610"/>
                <a:gd name="T41" fmla="*/ 234 h 293"/>
                <a:gd name="T42" fmla="*/ 98 w 610"/>
                <a:gd name="T43" fmla="*/ 258 h 293"/>
                <a:gd name="T44" fmla="*/ 117 w 610"/>
                <a:gd name="T45" fmla="*/ 265 h 293"/>
                <a:gd name="T46" fmla="*/ 130 w 610"/>
                <a:gd name="T47" fmla="*/ 273 h 293"/>
                <a:gd name="T48" fmla="*/ 160 w 610"/>
                <a:gd name="T49" fmla="*/ 273 h 293"/>
                <a:gd name="T50" fmla="*/ 154 w 610"/>
                <a:gd name="T51" fmla="*/ 295 h 293"/>
                <a:gd name="T52" fmla="*/ 136 w 610"/>
                <a:gd name="T53" fmla="*/ 311 h 293"/>
                <a:gd name="T54" fmla="*/ 62 w 610"/>
                <a:gd name="T55" fmla="*/ 349 h 293"/>
                <a:gd name="T56" fmla="*/ 0 w 610"/>
                <a:gd name="T57" fmla="*/ 372 h 293"/>
                <a:gd name="T58" fmla="*/ 18 w 610"/>
                <a:gd name="T59" fmla="*/ 364 h 293"/>
                <a:gd name="T60" fmla="*/ 62 w 610"/>
                <a:gd name="T61" fmla="*/ 349 h 293"/>
                <a:gd name="T62" fmla="*/ 98 w 610"/>
                <a:gd name="T63" fmla="*/ 341 h 293"/>
                <a:gd name="T64" fmla="*/ 228 w 610"/>
                <a:gd name="T65" fmla="*/ 280 h 293"/>
                <a:gd name="T66" fmla="*/ 263 w 610"/>
                <a:gd name="T67" fmla="*/ 242 h 293"/>
                <a:gd name="T68" fmla="*/ 325 w 610"/>
                <a:gd name="T69" fmla="*/ 220 h 293"/>
                <a:gd name="T70" fmla="*/ 269 w 610"/>
                <a:gd name="T71" fmla="*/ 258 h 293"/>
                <a:gd name="T72" fmla="*/ 295 w 610"/>
                <a:gd name="T73" fmla="*/ 258 h 293"/>
                <a:gd name="T74" fmla="*/ 301 w 610"/>
                <a:gd name="T75" fmla="*/ 250 h 293"/>
                <a:gd name="T76" fmla="*/ 337 w 610"/>
                <a:gd name="T77" fmla="*/ 242 h 293"/>
                <a:gd name="T78" fmla="*/ 343 w 610"/>
                <a:gd name="T79" fmla="*/ 228 h 293"/>
                <a:gd name="T80" fmla="*/ 357 w 610"/>
                <a:gd name="T81" fmla="*/ 228 h 293"/>
                <a:gd name="T82" fmla="*/ 369 w 610"/>
                <a:gd name="T83" fmla="*/ 234 h 293"/>
                <a:gd name="T84" fmla="*/ 375 w 610"/>
                <a:gd name="T85" fmla="*/ 242 h 293"/>
                <a:gd name="T86" fmla="*/ 405 w 610"/>
                <a:gd name="T87" fmla="*/ 250 h 293"/>
                <a:gd name="T88" fmla="*/ 455 w 610"/>
                <a:gd name="T89" fmla="*/ 258 h 293"/>
                <a:gd name="T90" fmla="*/ 455 w 610"/>
                <a:gd name="T91" fmla="*/ 273 h 293"/>
                <a:gd name="T92" fmla="*/ 473 w 610"/>
                <a:gd name="T93" fmla="*/ 280 h 293"/>
                <a:gd name="T94" fmla="*/ 479 w 610"/>
                <a:gd name="T95" fmla="*/ 288 h 293"/>
                <a:gd name="T96" fmla="*/ 497 w 610"/>
                <a:gd name="T97" fmla="*/ 295 h 293"/>
                <a:gd name="T98" fmla="*/ 511 w 610"/>
                <a:gd name="T99" fmla="*/ 303 h 293"/>
                <a:gd name="T100" fmla="*/ 497 w 610"/>
                <a:gd name="T101" fmla="*/ 311 h 293"/>
                <a:gd name="T102" fmla="*/ 504 w 610"/>
                <a:gd name="T103" fmla="*/ 341 h 293"/>
                <a:gd name="T104" fmla="*/ 511 w 610"/>
                <a:gd name="T105" fmla="*/ 341 h 293"/>
                <a:gd name="T106" fmla="*/ 497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nvGrpSpPr>
            <p:cNvPr id="13" name="Group 4038"/>
            <p:cNvGrpSpPr>
              <a:grpSpLocks/>
            </p:cNvGrpSpPr>
            <p:nvPr/>
          </p:nvGrpSpPr>
          <p:grpSpPr bwMode="auto">
            <a:xfrm>
              <a:off x="91" y="1061"/>
              <a:ext cx="1365" cy="983"/>
              <a:chOff x="851" y="1207"/>
              <a:chExt cx="1313" cy="983"/>
            </a:xfrm>
          </p:grpSpPr>
          <p:sp>
            <p:nvSpPr>
              <p:cNvPr id="510" name="Freeform 4039"/>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11" name="Freeform 4040"/>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4" name="Group 4041"/>
            <p:cNvGrpSpPr>
              <a:grpSpLocks/>
            </p:cNvGrpSpPr>
            <p:nvPr/>
          </p:nvGrpSpPr>
          <p:grpSpPr bwMode="auto">
            <a:xfrm>
              <a:off x="90" y="1060"/>
              <a:ext cx="1365" cy="983"/>
              <a:chOff x="851" y="1207"/>
              <a:chExt cx="1313" cy="983"/>
            </a:xfrm>
          </p:grpSpPr>
          <p:sp>
            <p:nvSpPr>
              <p:cNvPr id="508" name="Freeform 4042"/>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09" name="Freeform 4043"/>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5" name="Group 4044"/>
            <p:cNvGrpSpPr>
              <a:grpSpLocks/>
            </p:cNvGrpSpPr>
            <p:nvPr/>
          </p:nvGrpSpPr>
          <p:grpSpPr bwMode="auto">
            <a:xfrm>
              <a:off x="90" y="1060"/>
              <a:ext cx="1365" cy="983"/>
              <a:chOff x="851" y="1207"/>
              <a:chExt cx="1313" cy="983"/>
            </a:xfrm>
          </p:grpSpPr>
          <p:sp>
            <p:nvSpPr>
              <p:cNvPr id="506" name="Freeform 4045"/>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07" name="Freeform 4046"/>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6" name="Group 4047"/>
            <p:cNvGrpSpPr>
              <a:grpSpLocks/>
            </p:cNvGrpSpPr>
            <p:nvPr/>
          </p:nvGrpSpPr>
          <p:grpSpPr bwMode="auto">
            <a:xfrm>
              <a:off x="90" y="1060"/>
              <a:ext cx="1365" cy="983"/>
              <a:chOff x="851" y="1207"/>
              <a:chExt cx="1313" cy="983"/>
            </a:xfrm>
          </p:grpSpPr>
          <p:sp>
            <p:nvSpPr>
              <p:cNvPr id="504" name="Freeform 4048"/>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05" name="Freeform 4049"/>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7" name="Group 4050"/>
            <p:cNvGrpSpPr>
              <a:grpSpLocks/>
            </p:cNvGrpSpPr>
            <p:nvPr/>
          </p:nvGrpSpPr>
          <p:grpSpPr bwMode="auto">
            <a:xfrm>
              <a:off x="90" y="1060"/>
              <a:ext cx="1365" cy="983"/>
              <a:chOff x="851" y="1207"/>
              <a:chExt cx="1313" cy="983"/>
            </a:xfrm>
          </p:grpSpPr>
          <p:sp>
            <p:nvSpPr>
              <p:cNvPr id="502" name="Freeform 4051"/>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03" name="Freeform 4052"/>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8" name="Group 4053"/>
            <p:cNvGrpSpPr>
              <a:grpSpLocks/>
            </p:cNvGrpSpPr>
            <p:nvPr/>
          </p:nvGrpSpPr>
          <p:grpSpPr bwMode="auto">
            <a:xfrm>
              <a:off x="90" y="1060"/>
              <a:ext cx="1365" cy="983"/>
              <a:chOff x="851" y="1207"/>
              <a:chExt cx="1313" cy="983"/>
            </a:xfrm>
          </p:grpSpPr>
          <p:sp>
            <p:nvSpPr>
              <p:cNvPr id="500" name="Freeform 4054"/>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01" name="Freeform 4055"/>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19" name="Group 4056"/>
            <p:cNvGrpSpPr>
              <a:grpSpLocks/>
            </p:cNvGrpSpPr>
            <p:nvPr/>
          </p:nvGrpSpPr>
          <p:grpSpPr bwMode="auto">
            <a:xfrm>
              <a:off x="90" y="1060"/>
              <a:ext cx="1365" cy="983"/>
              <a:chOff x="851" y="1207"/>
              <a:chExt cx="1313" cy="983"/>
            </a:xfrm>
          </p:grpSpPr>
          <p:sp>
            <p:nvSpPr>
              <p:cNvPr id="498" name="Freeform 4057"/>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9" name="Freeform 4058"/>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20" name="Group 4059"/>
            <p:cNvGrpSpPr>
              <a:grpSpLocks/>
            </p:cNvGrpSpPr>
            <p:nvPr/>
          </p:nvGrpSpPr>
          <p:grpSpPr bwMode="auto">
            <a:xfrm>
              <a:off x="90" y="1060"/>
              <a:ext cx="1365" cy="983"/>
              <a:chOff x="851" y="1207"/>
              <a:chExt cx="1313" cy="983"/>
            </a:xfrm>
          </p:grpSpPr>
          <p:sp>
            <p:nvSpPr>
              <p:cNvPr id="496" name="Freeform 4060"/>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7" name="Freeform 4061"/>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21" name="Group 4062"/>
            <p:cNvGrpSpPr>
              <a:grpSpLocks/>
            </p:cNvGrpSpPr>
            <p:nvPr/>
          </p:nvGrpSpPr>
          <p:grpSpPr bwMode="auto">
            <a:xfrm>
              <a:off x="90" y="1060"/>
              <a:ext cx="1365" cy="983"/>
              <a:chOff x="851" y="1207"/>
              <a:chExt cx="1313" cy="983"/>
            </a:xfrm>
          </p:grpSpPr>
          <p:sp>
            <p:nvSpPr>
              <p:cNvPr id="494" name="Freeform 4063"/>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5" name="Freeform 4064"/>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grpSp>
          <p:nvGrpSpPr>
            <p:cNvPr id="22" name="Group 4065"/>
            <p:cNvGrpSpPr>
              <a:grpSpLocks/>
            </p:cNvGrpSpPr>
            <p:nvPr/>
          </p:nvGrpSpPr>
          <p:grpSpPr bwMode="auto">
            <a:xfrm>
              <a:off x="90" y="1060"/>
              <a:ext cx="1365" cy="983"/>
              <a:chOff x="851" y="1207"/>
              <a:chExt cx="1313" cy="983"/>
            </a:xfrm>
          </p:grpSpPr>
          <p:sp>
            <p:nvSpPr>
              <p:cNvPr id="492" name="Freeform 4066"/>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3" name="Freeform 4067"/>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sp>
          <p:nvSpPr>
            <p:cNvPr id="23" name="Rectangle 4068"/>
            <p:cNvSpPr>
              <a:spLocks noChangeArrowheads="1"/>
            </p:cNvSpPr>
            <p:nvPr/>
          </p:nvSpPr>
          <p:spPr bwMode="auto">
            <a:xfrm>
              <a:off x="4371" y="2584"/>
              <a:ext cx="5" cy="0"/>
            </a:xfrm>
            <a:prstGeom prst="rect">
              <a:avLst/>
            </a:prstGeom>
            <a:solidFill>
              <a:srgbClr val="800000"/>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24" name="Freeform 4069"/>
            <p:cNvSpPr>
              <a:spLocks/>
            </p:cNvSpPr>
            <p:nvPr/>
          </p:nvSpPr>
          <p:spPr bwMode="auto">
            <a:xfrm>
              <a:off x="4468" y="2516"/>
              <a:ext cx="176" cy="189"/>
            </a:xfrm>
            <a:custGeom>
              <a:avLst/>
              <a:gdLst>
                <a:gd name="T0" fmla="*/ 179 w 173"/>
                <a:gd name="T1" fmla="*/ 83 h 168"/>
                <a:gd name="T2" fmla="*/ 167 w 173"/>
                <a:gd name="T3" fmla="*/ 83 h 168"/>
                <a:gd name="T4" fmla="*/ 167 w 173"/>
                <a:gd name="T5" fmla="*/ 83 h 168"/>
                <a:gd name="T6" fmla="*/ 155 w 173"/>
                <a:gd name="T7" fmla="*/ 114 h 168"/>
                <a:gd name="T8" fmla="*/ 161 w 173"/>
                <a:gd name="T9" fmla="*/ 122 h 168"/>
                <a:gd name="T10" fmla="*/ 155 w 173"/>
                <a:gd name="T11" fmla="*/ 129 h 168"/>
                <a:gd name="T12" fmla="*/ 141 w 173"/>
                <a:gd name="T13" fmla="*/ 137 h 168"/>
                <a:gd name="T14" fmla="*/ 135 w 173"/>
                <a:gd name="T15" fmla="*/ 152 h 168"/>
                <a:gd name="T16" fmla="*/ 135 w 173"/>
                <a:gd name="T17" fmla="*/ 168 h 168"/>
                <a:gd name="T18" fmla="*/ 135 w 173"/>
                <a:gd name="T19" fmla="*/ 168 h 168"/>
                <a:gd name="T20" fmla="*/ 135 w 173"/>
                <a:gd name="T21" fmla="*/ 174 h 168"/>
                <a:gd name="T22" fmla="*/ 129 w 173"/>
                <a:gd name="T23" fmla="*/ 182 h 168"/>
                <a:gd name="T24" fmla="*/ 124 w 173"/>
                <a:gd name="T25" fmla="*/ 198 h 168"/>
                <a:gd name="T26" fmla="*/ 100 w 173"/>
                <a:gd name="T27" fmla="*/ 213 h 168"/>
                <a:gd name="T28" fmla="*/ 100 w 173"/>
                <a:gd name="T29" fmla="*/ 198 h 168"/>
                <a:gd name="T30" fmla="*/ 94 w 173"/>
                <a:gd name="T31" fmla="*/ 190 h 168"/>
                <a:gd name="T32" fmla="*/ 86 w 173"/>
                <a:gd name="T33" fmla="*/ 190 h 168"/>
                <a:gd name="T34" fmla="*/ 74 w 173"/>
                <a:gd name="T35" fmla="*/ 182 h 168"/>
                <a:gd name="T36" fmla="*/ 62 w 173"/>
                <a:gd name="T37" fmla="*/ 190 h 168"/>
                <a:gd name="T38" fmla="*/ 50 w 173"/>
                <a:gd name="T39" fmla="*/ 198 h 168"/>
                <a:gd name="T40" fmla="*/ 50 w 173"/>
                <a:gd name="T41" fmla="*/ 182 h 168"/>
                <a:gd name="T42" fmla="*/ 32 w 173"/>
                <a:gd name="T43" fmla="*/ 182 h 168"/>
                <a:gd name="T44" fmla="*/ 38 w 173"/>
                <a:gd name="T45" fmla="*/ 182 h 168"/>
                <a:gd name="T46" fmla="*/ 32 w 173"/>
                <a:gd name="T47" fmla="*/ 182 h 168"/>
                <a:gd name="T48" fmla="*/ 18 w 173"/>
                <a:gd name="T49" fmla="*/ 182 h 168"/>
                <a:gd name="T50" fmla="*/ 18 w 173"/>
                <a:gd name="T51" fmla="*/ 152 h 168"/>
                <a:gd name="T52" fmla="*/ 18 w 173"/>
                <a:gd name="T53" fmla="*/ 137 h 168"/>
                <a:gd name="T54" fmla="*/ 6 w 173"/>
                <a:gd name="T55" fmla="*/ 129 h 168"/>
                <a:gd name="T56" fmla="*/ 6 w 173"/>
                <a:gd name="T57" fmla="*/ 122 h 168"/>
                <a:gd name="T58" fmla="*/ 6 w 173"/>
                <a:gd name="T59" fmla="*/ 114 h 168"/>
                <a:gd name="T60" fmla="*/ 6 w 173"/>
                <a:gd name="T61" fmla="*/ 107 h 168"/>
                <a:gd name="T62" fmla="*/ 0 w 173"/>
                <a:gd name="T63" fmla="*/ 83 h 168"/>
                <a:gd name="T64" fmla="*/ 6 w 173"/>
                <a:gd name="T65" fmla="*/ 77 h 168"/>
                <a:gd name="T66" fmla="*/ 0 w 173"/>
                <a:gd name="T67" fmla="*/ 77 h 168"/>
                <a:gd name="T68" fmla="*/ 12 w 173"/>
                <a:gd name="T69" fmla="*/ 53 h 168"/>
                <a:gd name="T70" fmla="*/ 18 w 173"/>
                <a:gd name="T71" fmla="*/ 77 h 168"/>
                <a:gd name="T72" fmla="*/ 32 w 173"/>
                <a:gd name="T73" fmla="*/ 83 h 168"/>
                <a:gd name="T74" fmla="*/ 56 w 173"/>
                <a:gd name="T75" fmla="*/ 77 h 168"/>
                <a:gd name="T76" fmla="*/ 62 w 173"/>
                <a:gd name="T77" fmla="*/ 69 h 168"/>
                <a:gd name="T78" fmla="*/ 86 w 173"/>
                <a:gd name="T79" fmla="*/ 77 h 168"/>
                <a:gd name="T80" fmla="*/ 106 w 173"/>
                <a:gd name="T81" fmla="*/ 69 h 168"/>
                <a:gd name="T82" fmla="*/ 112 w 173"/>
                <a:gd name="T83" fmla="*/ 46 h 168"/>
                <a:gd name="T84" fmla="*/ 118 w 173"/>
                <a:gd name="T85" fmla="*/ 30 h 168"/>
                <a:gd name="T86" fmla="*/ 118 w 173"/>
                <a:gd name="T87" fmla="*/ 16 h 168"/>
                <a:gd name="T88" fmla="*/ 124 w 173"/>
                <a:gd name="T89" fmla="*/ 0 h 168"/>
                <a:gd name="T90" fmla="*/ 141 w 173"/>
                <a:gd name="T91" fmla="*/ 0 h 168"/>
                <a:gd name="T92" fmla="*/ 155 w 173"/>
                <a:gd name="T93" fmla="*/ 0 h 168"/>
                <a:gd name="T94" fmla="*/ 155 w 173"/>
                <a:gd name="T95" fmla="*/ 8 h 168"/>
                <a:gd name="T96" fmla="*/ 155 w 173"/>
                <a:gd name="T97" fmla="*/ 8 h 168"/>
                <a:gd name="T98" fmla="*/ 161 w 173"/>
                <a:gd name="T99" fmla="*/ 16 h 168"/>
                <a:gd name="T100" fmla="*/ 155 w 173"/>
                <a:gd name="T101" fmla="*/ 16 h 168"/>
                <a:gd name="T102" fmla="*/ 148 w 173"/>
                <a:gd name="T103" fmla="*/ 16 h 168"/>
                <a:gd name="T104" fmla="*/ 155 w 173"/>
                <a:gd name="T105" fmla="*/ 23 h 168"/>
                <a:gd name="T106" fmla="*/ 167 w 173"/>
                <a:gd name="T107" fmla="*/ 53 h 168"/>
                <a:gd name="T108" fmla="*/ 161 w 173"/>
                <a:gd name="T109" fmla="*/ 61 h 168"/>
                <a:gd name="T110" fmla="*/ 173 w 173"/>
                <a:gd name="T111" fmla="*/ 77 h 168"/>
                <a:gd name="T112" fmla="*/ 179 w 173"/>
                <a:gd name="T113" fmla="*/ 83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 name="Freeform 4070"/>
            <p:cNvSpPr>
              <a:spLocks/>
            </p:cNvSpPr>
            <p:nvPr/>
          </p:nvSpPr>
          <p:spPr bwMode="auto">
            <a:xfrm>
              <a:off x="4219" y="2489"/>
              <a:ext cx="195" cy="257"/>
            </a:xfrm>
            <a:custGeom>
              <a:avLst/>
              <a:gdLst>
                <a:gd name="T0" fmla="*/ 199 w 191"/>
                <a:gd name="T1" fmla="*/ 221 h 228"/>
                <a:gd name="T2" fmla="*/ 199 w 191"/>
                <a:gd name="T3" fmla="*/ 221 h 228"/>
                <a:gd name="T4" fmla="*/ 199 w 191"/>
                <a:gd name="T5" fmla="*/ 251 h 228"/>
                <a:gd name="T6" fmla="*/ 193 w 191"/>
                <a:gd name="T7" fmla="*/ 290 h 228"/>
                <a:gd name="T8" fmla="*/ 187 w 191"/>
                <a:gd name="T9" fmla="*/ 274 h 228"/>
                <a:gd name="T10" fmla="*/ 181 w 191"/>
                <a:gd name="T11" fmla="*/ 282 h 228"/>
                <a:gd name="T12" fmla="*/ 174 w 191"/>
                <a:gd name="T13" fmla="*/ 282 h 228"/>
                <a:gd name="T14" fmla="*/ 174 w 191"/>
                <a:gd name="T15" fmla="*/ 290 h 228"/>
                <a:gd name="T16" fmla="*/ 155 w 191"/>
                <a:gd name="T17" fmla="*/ 267 h 228"/>
                <a:gd name="T18" fmla="*/ 149 w 191"/>
                <a:gd name="T19" fmla="*/ 251 h 228"/>
                <a:gd name="T20" fmla="*/ 137 w 191"/>
                <a:gd name="T21" fmla="*/ 243 h 228"/>
                <a:gd name="T22" fmla="*/ 124 w 191"/>
                <a:gd name="T23" fmla="*/ 229 h 228"/>
                <a:gd name="T24" fmla="*/ 117 w 191"/>
                <a:gd name="T25" fmla="*/ 213 h 228"/>
                <a:gd name="T26" fmla="*/ 111 w 191"/>
                <a:gd name="T27" fmla="*/ 198 h 228"/>
                <a:gd name="T28" fmla="*/ 99 w 191"/>
                <a:gd name="T29" fmla="*/ 176 h 228"/>
                <a:gd name="T30" fmla="*/ 99 w 191"/>
                <a:gd name="T31" fmla="*/ 168 h 228"/>
                <a:gd name="T32" fmla="*/ 87 w 191"/>
                <a:gd name="T33" fmla="*/ 152 h 228"/>
                <a:gd name="T34" fmla="*/ 81 w 191"/>
                <a:gd name="T35" fmla="*/ 138 h 228"/>
                <a:gd name="T36" fmla="*/ 74 w 191"/>
                <a:gd name="T37" fmla="*/ 114 h 228"/>
                <a:gd name="T38" fmla="*/ 67 w 191"/>
                <a:gd name="T39" fmla="*/ 99 h 228"/>
                <a:gd name="T40" fmla="*/ 55 w 191"/>
                <a:gd name="T41" fmla="*/ 83 h 228"/>
                <a:gd name="T42" fmla="*/ 44 w 191"/>
                <a:gd name="T43" fmla="*/ 61 h 228"/>
                <a:gd name="T44" fmla="*/ 26 w 191"/>
                <a:gd name="T45" fmla="*/ 46 h 228"/>
                <a:gd name="T46" fmla="*/ 12 w 191"/>
                <a:gd name="T47" fmla="*/ 30 h 228"/>
                <a:gd name="T48" fmla="*/ 0 w 191"/>
                <a:gd name="T49" fmla="*/ 0 h 228"/>
                <a:gd name="T50" fmla="*/ 12 w 191"/>
                <a:gd name="T51" fmla="*/ 0 h 228"/>
                <a:gd name="T52" fmla="*/ 26 w 191"/>
                <a:gd name="T53" fmla="*/ 0 h 228"/>
                <a:gd name="T54" fmla="*/ 44 w 191"/>
                <a:gd name="T55" fmla="*/ 8 h 228"/>
                <a:gd name="T56" fmla="*/ 55 w 191"/>
                <a:gd name="T57" fmla="*/ 30 h 228"/>
                <a:gd name="T58" fmla="*/ 61 w 191"/>
                <a:gd name="T59" fmla="*/ 38 h 228"/>
                <a:gd name="T60" fmla="*/ 93 w 191"/>
                <a:gd name="T61" fmla="*/ 69 h 228"/>
                <a:gd name="T62" fmla="*/ 105 w 191"/>
                <a:gd name="T63" fmla="*/ 91 h 228"/>
                <a:gd name="T64" fmla="*/ 105 w 191"/>
                <a:gd name="T65" fmla="*/ 83 h 228"/>
                <a:gd name="T66" fmla="*/ 124 w 191"/>
                <a:gd name="T67" fmla="*/ 99 h 228"/>
                <a:gd name="T68" fmla="*/ 131 w 191"/>
                <a:gd name="T69" fmla="*/ 114 h 228"/>
                <a:gd name="T70" fmla="*/ 149 w 191"/>
                <a:gd name="T71" fmla="*/ 130 h 228"/>
                <a:gd name="T72" fmla="*/ 149 w 191"/>
                <a:gd name="T73" fmla="*/ 130 h 228"/>
                <a:gd name="T74" fmla="*/ 161 w 191"/>
                <a:gd name="T75" fmla="*/ 138 h 228"/>
                <a:gd name="T76" fmla="*/ 155 w 191"/>
                <a:gd name="T77" fmla="*/ 145 h 228"/>
                <a:gd name="T78" fmla="*/ 155 w 191"/>
                <a:gd name="T79" fmla="*/ 152 h 228"/>
                <a:gd name="T80" fmla="*/ 155 w 191"/>
                <a:gd name="T81" fmla="*/ 152 h 228"/>
                <a:gd name="T82" fmla="*/ 155 w 191"/>
                <a:gd name="T83" fmla="*/ 160 h 228"/>
                <a:gd name="T84" fmla="*/ 167 w 191"/>
                <a:gd name="T85" fmla="*/ 168 h 228"/>
                <a:gd name="T86" fmla="*/ 174 w 191"/>
                <a:gd name="T87" fmla="*/ 183 h 228"/>
                <a:gd name="T88" fmla="*/ 181 w 191"/>
                <a:gd name="T89" fmla="*/ 190 h 228"/>
                <a:gd name="T90" fmla="*/ 181 w 191"/>
                <a:gd name="T91" fmla="*/ 198 h 228"/>
                <a:gd name="T92" fmla="*/ 193 w 191"/>
                <a:gd name="T93" fmla="*/ 198 h 228"/>
                <a:gd name="T94" fmla="*/ 199 w 191"/>
                <a:gd name="T95" fmla="*/ 221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 name="Freeform 4071"/>
            <p:cNvSpPr>
              <a:spLocks/>
            </p:cNvSpPr>
            <p:nvPr/>
          </p:nvSpPr>
          <p:spPr bwMode="auto">
            <a:xfrm>
              <a:off x="4861" y="2624"/>
              <a:ext cx="176" cy="195"/>
            </a:xfrm>
            <a:custGeom>
              <a:avLst/>
              <a:gdLst>
                <a:gd name="T0" fmla="*/ 135 w 173"/>
                <a:gd name="T1" fmla="*/ 183 h 173"/>
                <a:gd name="T2" fmla="*/ 135 w 173"/>
                <a:gd name="T3" fmla="*/ 183 h 173"/>
                <a:gd name="T4" fmla="*/ 135 w 173"/>
                <a:gd name="T5" fmla="*/ 197 h 173"/>
                <a:gd name="T6" fmla="*/ 141 w 173"/>
                <a:gd name="T7" fmla="*/ 189 h 173"/>
                <a:gd name="T8" fmla="*/ 155 w 173"/>
                <a:gd name="T9" fmla="*/ 189 h 173"/>
                <a:gd name="T10" fmla="*/ 161 w 173"/>
                <a:gd name="T11" fmla="*/ 204 h 173"/>
                <a:gd name="T12" fmla="*/ 173 w 173"/>
                <a:gd name="T13" fmla="*/ 220 h 173"/>
                <a:gd name="T14" fmla="*/ 173 w 173"/>
                <a:gd name="T15" fmla="*/ 197 h 173"/>
                <a:gd name="T16" fmla="*/ 173 w 173"/>
                <a:gd name="T17" fmla="*/ 176 h 173"/>
                <a:gd name="T18" fmla="*/ 173 w 173"/>
                <a:gd name="T19" fmla="*/ 160 h 173"/>
                <a:gd name="T20" fmla="*/ 179 w 173"/>
                <a:gd name="T21" fmla="*/ 138 h 173"/>
                <a:gd name="T22" fmla="*/ 179 w 173"/>
                <a:gd name="T23" fmla="*/ 114 h 173"/>
                <a:gd name="T24" fmla="*/ 179 w 173"/>
                <a:gd name="T25" fmla="*/ 77 h 173"/>
                <a:gd name="T26" fmla="*/ 179 w 173"/>
                <a:gd name="T27" fmla="*/ 53 h 173"/>
                <a:gd name="T28" fmla="*/ 167 w 173"/>
                <a:gd name="T29" fmla="*/ 46 h 173"/>
                <a:gd name="T30" fmla="*/ 148 w 173"/>
                <a:gd name="T31" fmla="*/ 38 h 173"/>
                <a:gd name="T32" fmla="*/ 123 w 173"/>
                <a:gd name="T33" fmla="*/ 23 h 173"/>
                <a:gd name="T34" fmla="*/ 111 w 173"/>
                <a:gd name="T35" fmla="*/ 38 h 173"/>
                <a:gd name="T36" fmla="*/ 93 w 173"/>
                <a:gd name="T37" fmla="*/ 46 h 173"/>
                <a:gd name="T38" fmla="*/ 73 w 173"/>
                <a:gd name="T39" fmla="*/ 77 h 173"/>
                <a:gd name="T40" fmla="*/ 67 w 173"/>
                <a:gd name="T41" fmla="*/ 61 h 173"/>
                <a:gd name="T42" fmla="*/ 61 w 173"/>
                <a:gd name="T43" fmla="*/ 53 h 173"/>
                <a:gd name="T44" fmla="*/ 61 w 173"/>
                <a:gd name="T45" fmla="*/ 53 h 173"/>
                <a:gd name="T46" fmla="*/ 56 w 173"/>
                <a:gd name="T47" fmla="*/ 30 h 173"/>
                <a:gd name="T48" fmla="*/ 56 w 173"/>
                <a:gd name="T49" fmla="*/ 16 h 173"/>
                <a:gd name="T50" fmla="*/ 56 w 173"/>
                <a:gd name="T51" fmla="*/ 8 h 173"/>
                <a:gd name="T52" fmla="*/ 18 w 173"/>
                <a:gd name="T53" fmla="*/ 0 h 173"/>
                <a:gd name="T54" fmla="*/ 6 w 173"/>
                <a:gd name="T55" fmla="*/ 8 h 173"/>
                <a:gd name="T56" fmla="*/ 0 w 173"/>
                <a:gd name="T57" fmla="*/ 23 h 173"/>
                <a:gd name="T58" fmla="*/ 12 w 173"/>
                <a:gd name="T59" fmla="*/ 30 h 173"/>
                <a:gd name="T60" fmla="*/ 24 w 173"/>
                <a:gd name="T61" fmla="*/ 46 h 173"/>
                <a:gd name="T62" fmla="*/ 38 w 173"/>
                <a:gd name="T63" fmla="*/ 46 h 173"/>
                <a:gd name="T64" fmla="*/ 50 w 173"/>
                <a:gd name="T65" fmla="*/ 46 h 173"/>
                <a:gd name="T66" fmla="*/ 50 w 173"/>
                <a:gd name="T67" fmla="*/ 46 h 173"/>
                <a:gd name="T68" fmla="*/ 50 w 173"/>
                <a:gd name="T69" fmla="*/ 53 h 173"/>
                <a:gd name="T70" fmla="*/ 44 w 173"/>
                <a:gd name="T71" fmla="*/ 53 h 173"/>
                <a:gd name="T72" fmla="*/ 44 w 173"/>
                <a:gd name="T73" fmla="*/ 53 h 173"/>
                <a:gd name="T74" fmla="*/ 24 w 173"/>
                <a:gd name="T75" fmla="*/ 53 h 173"/>
                <a:gd name="T76" fmla="*/ 18 w 173"/>
                <a:gd name="T77" fmla="*/ 61 h 173"/>
                <a:gd name="T78" fmla="*/ 32 w 173"/>
                <a:gd name="T79" fmla="*/ 77 h 173"/>
                <a:gd name="T80" fmla="*/ 32 w 173"/>
                <a:gd name="T81" fmla="*/ 83 h 173"/>
                <a:gd name="T82" fmla="*/ 38 w 173"/>
                <a:gd name="T83" fmla="*/ 91 h 173"/>
                <a:gd name="T84" fmla="*/ 50 w 173"/>
                <a:gd name="T85" fmla="*/ 61 h 173"/>
                <a:gd name="T86" fmla="*/ 50 w 173"/>
                <a:gd name="T87" fmla="*/ 77 h 173"/>
                <a:gd name="T88" fmla="*/ 61 w 173"/>
                <a:gd name="T89" fmla="*/ 83 h 173"/>
                <a:gd name="T90" fmla="*/ 67 w 173"/>
                <a:gd name="T91" fmla="*/ 83 h 173"/>
                <a:gd name="T92" fmla="*/ 67 w 173"/>
                <a:gd name="T93" fmla="*/ 91 h 173"/>
                <a:gd name="T94" fmla="*/ 93 w 173"/>
                <a:gd name="T95" fmla="*/ 107 h 173"/>
                <a:gd name="T96" fmla="*/ 105 w 173"/>
                <a:gd name="T97" fmla="*/ 114 h 173"/>
                <a:gd name="T98" fmla="*/ 117 w 173"/>
                <a:gd name="T99" fmla="*/ 122 h 173"/>
                <a:gd name="T100" fmla="*/ 123 w 173"/>
                <a:gd name="T101" fmla="*/ 130 h 173"/>
                <a:gd name="T102" fmla="*/ 135 w 173"/>
                <a:gd name="T103" fmla="*/ 160 h 173"/>
                <a:gd name="T104" fmla="*/ 141 w 173"/>
                <a:gd name="T105" fmla="*/ 160 h 173"/>
                <a:gd name="T106" fmla="*/ 129 w 173"/>
                <a:gd name="T107" fmla="*/ 168 h 173"/>
                <a:gd name="T108" fmla="*/ 141 w 173"/>
                <a:gd name="T109" fmla="*/ 168 h 173"/>
                <a:gd name="T110" fmla="*/ 135 w 173"/>
                <a:gd name="T111" fmla="*/ 168 h 173"/>
                <a:gd name="T112" fmla="*/ 135 w 173"/>
                <a:gd name="T113" fmla="*/ 176 h 173"/>
                <a:gd name="T114" fmla="*/ 123 w 173"/>
                <a:gd name="T115" fmla="*/ 176 h 173"/>
                <a:gd name="T116" fmla="*/ 111 w 173"/>
                <a:gd name="T117" fmla="*/ 197 h 173"/>
                <a:gd name="T118" fmla="*/ 129 w 173"/>
                <a:gd name="T119" fmla="*/ 197 h 173"/>
                <a:gd name="T120" fmla="*/ 135 w 173"/>
                <a:gd name="T121" fmla="*/ 183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 name="Freeform 4072"/>
            <p:cNvSpPr>
              <a:spLocks/>
            </p:cNvSpPr>
            <p:nvPr/>
          </p:nvSpPr>
          <p:spPr bwMode="auto">
            <a:xfrm>
              <a:off x="4644" y="2577"/>
              <a:ext cx="115" cy="162"/>
            </a:xfrm>
            <a:custGeom>
              <a:avLst/>
              <a:gdLst>
                <a:gd name="T0" fmla="*/ 116 w 114"/>
                <a:gd name="T1" fmla="*/ 0 h 144"/>
                <a:gd name="T2" fmla="*/ 110 w 114"/>
                <a:gd name="T3" fmla="*/ 0 h 144"/>
                <a:gd name="T4" fmla="*/ 92 w 114"/>
                <a:gd name="T5" fmla="*/ 16 h 144"/>
                <a:gd name="T6" fmla="*/ 48 w 114"/>
                <a:gd name="T7" fmla="*/ 8 h 144"/>
                <a:gd name="T8" fmla="*/ 36 w 114"/>
                <a:gd name="T9" fmla="*/ 8 h 144"/>
                <a:gd name="T10" fmla="*/ 30 w 114"/>
                <a:gd name="T11" fmla="*/ 23 h 144"/>
                <a:gd name="T12" fmla="*/ 24 w 114"/>
                <a:gd name="T13" fmla="*/ 16 h 144"/>
                <a:gd name="T14" fmla="*/ 18 w 114"/>
                <a:gd name="T15" fmla="*/ 38 h 144"/>
                <a:gd name="T16" fmla="*/ 18 w 114"/>
                <a:gd name="T17" fmla="*/ 61 h 144"/>
                <a:gd name="T18" fmla="*/ 18 w 114"/>
                <a:gd name="T19" fmla="*/ 61 h 144"/>
                <a:gd name="T20" fmla="*/ 6 w 114"/>
                <a:gd name="T21" fmla="*/ 83 h 144"/>
                <a:gd name="T22" fmla="*/ 0 w 114"/>
                <a:gd name="T23" fmla="*/ 107 h 144"/>
                <a:gd name="T24" fmla="*/ 0 w 114"/>
                <a:gd name="T25" fmla="*/ 129 h 144"/>
                <a:gd name="T26" fmla="*/ 12 w 114"/>
                <a:gd name="T27" fmla="*/ 129 h 144"/>
                <a:gd name="T28" fmla="*/ 12 w 114"/>
                <a:gd name="T29" fmla="*/ 152 h 144"/>
                <a:gd name="T30" fmla="*/ 6 w 114"/>
                <a:gd name="T31" fmla="*/ 168 h 144"/>
                <a:gd name="T32" fmla="*/ 12 w 114"/>
                <a:gd name="T33" fmla="*/ 182 h 144"/>
                <a:gd name="T34" fmla="*/ 24 w 114"/>
                <a:gd name="T35" fmla="*/ 182 h 144"/>
                <a:gd name="T36" fmla="*/ 24 w 114"/>
                <a:gd name="T37" fmla="*/ 152 h 144"/>
                <a:gd name="T38" fmla="*/ 24 w 114"/>
                <a:gd name="T39" fmla="*/ 114 h 144"/>
                <a:gd name="T40" fmla="*/ 36 w 114"/>
                <a:gd name="T41" fmla="*/ 107 h 144"/>
                <a:gd name="T42" fmla="*/ 36 w 114"/>
                <a:gd name="T43" fmla="*/ 122 h 144"/>
                <a:gd name="T44" fmla="*/ 36 w 114"/>
                <a:gd name="T45" fmla="*/ 137 h 144"/>
                <a:gd name="T46" fmla="*/ 48 w 114"/>
                <a:gd name="T47" fmla="*/ 144 h 144"/>
                <a:gd name="T48" fmla="*/ 48 w 114"/>
                <a:gd name="T49" fmla="*/ 160 h 144"/>
                <a:gd name="T50" fmla="*/ 54 w 114"/>
                <a:gd name="T51" fmla="*/ 160 h 144"/>
                <a:gd name="T52" fmla="*/ 68 w 114"/>
                <a:gd name="T53" fmla="*/ 152 h 144"/>
                <a:gd name="T54" fmla="*/ 74 w 114"/>
                <a:gd name="T55" fmla="*/ 144 h 144"/>
                <a:gd name="T56" fmla="*/ 62 w 114"/>
                <a:gd name="T57" fmla="*/ 129 h 144"/>
                <a:gd name="T58" fmla="*/ 62 w 114"/>
                <a:gd name="T59" fmla="*/ 122 h 144"/>
                <a:gd name="T60" fmla="*/ 42 w 114"/>
                <a:gd name="T61" fmla="*/ 83 h 144"/>
                <a:gd name="T62" fmla="*/ 54 w 114"/>
                <a:gd name="T63" fmla="*/ 83 h 144"/>
                <a:gd name="T64" fmla="*/ 68 w 114"/>
                <a:gd name="T65" fmla="*/ 77 h 144"/>
                <a:gd name="T66" fmla="*/ 80 w 114"/>
                <a:gd name="T67" fmla="*/ 61 h 144"/>
                <a:gd name="T68" fmla="*/ 80 w 114"/>
                <a:gd name="T69" fmla="*/ 61 h 144"/>
                <a:gd name="T70" fmla="*/ 80 w 114"/>
                <a:gd name="T71" fmla="*/ 53 h 144"/>
                <a:gd name="T72" fmla="*/ 74 w 114"/>
                <a:gd name="T73" fmla="*/ 61 h 144"/>
                <a:gd name="T74" fmla="*/ 48 w 114"/>
                <a:gd name="T75" fmla="*/ 61 h 144"/>
                <a:gd name="T76" fmla="*/ 36 w 114"/>
                <a:gd name="T77" fmla="*/ 77 h 144"/>
                <a:gd name="T78" fmla="*/ 24 w 114"/>
                <a:gd name="T79" fmla="*/ 53 h 144"/>
                <a:gd name="T80" fmla="*/ 30 w 114"/>
                <a:gd name="T81" fmla="*/ 30 h 144"/>
                <a:gd name="T82" fmla="*/ 54 w 114"/>
                <a:gd name="T83" fmla="*/ 30 h 144"/>
                <a:gd name="T84" fmla="*/ 80 w 114"/>
                <a:gd name="T85" fmla="*/ 30 h 144"/>
                <a:gd name="T86" fmla="*/ 104 w 114"/>
                <a:gd name="T87" fmla="*/ 23 h 144"/>
                <a:gd name="T88" fmla="*/ 116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 name="Freeform 4073"/>
            <p:cNvSpPr>
              <a:spLocks/>
            </p:cNvSpPr>
            <p:nvPr/>
          </p:nvSpPr>
          <p:spPr bwMode="auto">
            <a:xfrm>
              <a:off x="4402" y="2746"/>
              <a:ext cx="157" cy="60"/>
            </a:xfrm>
            <a:custGeom>
              <a:avLst/>
              <a:gdLst>
                <a:gd name="T0" fmla="*/ 158 w 156"/>
                <a:gd name="T1" fmla="*/ 68 h 53"/>
                <a:gd name="T2" fmla="*/ 158 w 156"/>
                <a:gd name="T3" fmla="*/ 68 h 53"/>
                <a:gd name="T4" fmla="*/ 158 w 156"/>
                <a:gd name="T5" fmla="*/ 46 h 53"/>
                <a:gd name="T6" fmla="*/ 146 w 156"/>
                <a:gd name="T7" fmla="*/ 46 h 53"/>
                <a:gd name="T8" fmla="*/ 134 w 156"/>
                <a:gd name="T9" fmla="*/ 46 h 53"/>
                <a:gd name="T10" fmla="*/ 128 w 156"/>
                <a:gd name="T11" fmla="*/ 31 h 53"/>
                <a:gd name="T12" fmla="*/ 110 w 156"/>
                <a:gd name="T13" fmla="*/ 23 h 53"/>
                <a:gd name="T14" fmla="*/ 98 w 156"/>
                <a:gd name="T15" fmla="*/ 16 h 53"/>
                <a:gd name="T16" fmla="*/ 92 w 156"/>
                <a:gd name="T17" fmla="*/ 23 h 53"/>
                <a:gd name="T18" fmla="*/ 60 w 156"/>
                <a:gd name="T19" fmla="*/ 23 h 53"/>
                <a:gd name="T20" fmla="*/ 54 w 156"/>
                <a:gd name="T21" fmla="*/ 16 h 53"/>
                <a:gd name="T22" fmla="*/ 36 w 156"/>
                <a:gd name="T23" fmla="*/ 0 h 53"/>
                <a:gd name="T24" fmla="*/ 12 w 156"/>
                <a:gd name="T25" fmla="*/ 0 h 53"/>
                <a:gd name="T26" fmla="*/ 6 w 156"/>
                <a:gd name="T27" fmla="*/ 16 h 53"/>
                <a:gd name="T28" fmla="*/ 0 w 156"/>
                <a:gd name="T29" fmla="*/ 23 h 53"/>
                <a:gd name="T30" fmla="*/ 18 w 156"/>
                <a:gd name="T31" fmla="*/ 31 h 53"/>
                <a:gd name="T32" fmla="*/ 18 w 156"/>
                <a:gd name="T33" fmla="*/ 31 h 53"/>
                <a:gd name="T34" fmla="*/ 36 w 156"/>
                <a:gd name="T35" fmla="*/ 38 h 53"/>
                <a:gd name="T36" fmla="*/ 54 w 156"/>
                <a:gd name="T37" fmla="*/ 46 h 53"/>
                <a:gd name="T38" fmla="*/ 66 w 156"/>
                <a:gd name="T39" fmla="*/ 52 h 53"/>
                <a:gd name="T40" fmla="*/ 86 w 156"/>
                <a:gd name="T41" fmla="*/ 52 h 53"/>
                <a:gd name="T42" fmla="*/ 110 w 156"/>
                <a:gd name="T43" fmla="*/ 60 h 53"/>
                <a:gd name="T44" fmla="*/ 134 w 156"/>
                <a:gd name="T45" fmla="*/ 60 h 53"/>
                <a:gd name="T46" fmla="*/ 146 w 156"/>
                <a:gd name="T47" fmla="*/ 68 h 53"/>
                <a:gd name="T48" fmla="*/ 158 w 156"/>
                <a:gd name="T49" fmla="*/ 68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 name="Freeform 4074"/>
            <p:cNvSpPr>
              <a:spLocks/>
            </p:cNvSpPr>
            <p:nvPr/>
          </p:nvSpPr>
          <p:spPr bwMode="auto">
            <a:xfrm>
              <a:off x="4716" y="2799"/>
              <a:ext cx="73" cy="47"/>
            </a:xfrm>
            <a:custGeom>
              <a:avLst/>
              <a:gdLst>
                <a:gd name="T0" fmla="*/ 74 w 72"/>
                <a:gd name="T1" fmla="*/ 0 h 42"/>
                <a:gd name="T2" fmla="*/ 44 w 72"/>
                <a:gd name="T3" fmla="*/ 8 h 42"/>
                <a:gd name="T4" fmla="*/ 12 w 72"/>
                <a:gd name="T5" fmla="*/ 22 h 42"/>
                <a:gd name="T6" fmla="*/ 0 w 72"/>
                <a:gd name="T7" fmla="*/ 45 h 42"/>
                <a:gd name="T8" fmla="*/ 0 w 72"/>
                <a:gd name="T9" fmla="*/ 45 h 42"/>
                <a:gd name="T10" fmla="*/ 6 w 72"/>
                <a:gd name="T11" fmla="*/ 53 h 42"/>
                <a:gd name="T12" fmla="*/ 24 w 72"/>
                <a:gd name="T13" fmla="*/ 38 h 42"/>
                <a:gd name="T14" fmla="*/ 50 w 72"/>
                <a:gd name="T15" fmla="*/ 15 h 42"/>
                <a:gd name="T16" fmla="*/ 74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 name="Freeform 4075"/>
            <p:cNvSpPr>
              <a:spLocks/>
            </p:cNvSpPr>
            <p:nvPr/>
          </p:nvSpPr>
          <p:spPr bwMode="auto">
            <a:xfrm>
              <a:off x="4801" y="2564"/>
              <a:ext cx="24" cy="67"/>
            </a:xfrm>
            <a:custGeom>
              <a:avLst/>
              <a:gdLst>
                <a:gd name="T0" fmla="*/ 24 w 24"/>
                <a:gd name="T1" fmla="*/ 52 h 60"/>
                <a:gd name="T2" fmla="*/ 12 w 24"/>
                <a:gd name="T3" fmla="*/ 30 h 60"/>
                <a:gd name="T4" fmla="*/ 18 w 24"/>
                <a:gd name="T5" fmla="*/ 22 h 60"/>
                <a:gd name="T6" fmla="*/ 12 w 24"/>
                <a:gd name="T7" fmla="*/ 15 h 60"/>
                <a:gd name="T8" fmla="*/ 6 w 24"/>
                <a:gd name="T9" fmla="*/ 22 h 60"/>
                <a:gd name="T10" fmla="*/ 0 w 24"/>
                <a:gd name="T11" fmla="*/ 38 h 60"/>
                <a:gd name="T12" fmla="*/ 0 w 24"/>
                <a:gd name="T13" fmla="*/ 30 h 60"/>
                <a:gd name="T14" fmla="*/ 6 w 24"/>
                <a:gd name="T15" fmla="*/ 8 h 60"/>
                <a:gd name="T16" fmla="*/ 6 w 24"/>
                <a:gd name="T17" fmla="*/ 0 h 60"/>
                <a:gd name="T18" fmla="*/ 0 w 24"/>
                <a:gd name="T19" fmla="*/ 15 h 60"/>
                <a:gd name="T20" fmla="*/ 0 w 24"/>
                <a:gd name="T21" fmla="*/ 38 h 60"/>
                <a:gd name="T22" fmla="*/ 0 w 24"/>
                <a:gd name="T23" fmla="*/ 52 h 60"/>
                <a:gd name="T24" fmla="*/ 12 w 24"/>
                <a:gd name="T25" fmla="*/ 75 h 60"/>
                <a:gd name="T26" fmla="*/ 6 w 24"/>
                <a:gd name="T27" fmla="*/ 45 h 60"/>
                <a:gd name="T28" fmla="*/ 24 w 24"/>
                <a:gd name="T29" fmla="*/ 52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1" name="Freeform 4076"/>
            <p:cNvSpPr>
              <a:spLocks/>
            </p:cNvSpPr>
            <p:nvPr/>
          </p:nvSpPr>
          <p:spPr bwMode="auto">
            <a:xfrm>
              <a:off x="4807" y="2678"/>
              <a:ext cx="49" cy="21"/>
            </a:xfrm>
            <a:custGeom>
              <a:avLst/>
              <a:gdLst>
                <a:gd name="T0" fmla="*/ 50 w 48"/>
                <a:gd name="T1" fmla="*/ 16 h 18"/>
                <a:gd name="T2" fmla="*/ 50 w 48"/>
                <a:gd name="T3" fmla="*/ 25 h 18"/>
                <a:gd name="T4" fmla="*/ 26 w 48"/>
                <a:gd name="T5" fmla="*/ 8 h 18"/>
                <a:gd name="T6" fmla="*/ 12 w 48"/>
                <a:gd name="T7" fmla="*/ 16 h 18"/>
                <a:gd name="T8" fmla="*/ 0 w 48"/>
                <a:gd name="T9" fmla="*/ 8 h 18"/>
                <a:gd name="T10" fmla="*/ 0 w 48"/>
                <a:gd name="T11" fmla="*/ 16 h 18"/>
                <a:gd name="T12" fmla="*/ 0 w 48"/>
                <a:gd name="T13" fmla="*/ 0 h 18"/>
                <a:gd name="T14" fmla="*/ 12 w 48"/>
                <a:gd name="T15" fmla="*/ 0 h 18"/>
                <a:gd name="T16" fmla="*/ 44 w 48"/>
                <a:gd name="T17" fmla="*/ 0 h 18"/>
                <a:gd name="T18" fmla="*/ 50 w 48"/>
                <a:gd name="T19" fmla="*/ 1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2" name="Freeform 4077"/>
            <p:cNvSpPr>
              <a:spLocks/>
            </p:cNvSpPr>
            <p:nvPr/>
          </p:nvSpPr>
          <p:spPr bwMode="auto">
            <a:xfrm>
              <a:off x="4656" y="2799"/>
              <a:ext cx="54" cy="13"/>
            </a:xfrm>
            <a:custGeom>
              <a:avLst/>
              <a:gdLst>
                <a:gd name="T0" fmla="*/ 54 w 54"/>
                <a:gd name="T1" fmla="*/ 0 h 12"/>
                <a:gd name="T2" fmla="*/ 54 w 54"/>
                <a:gd name="T3" fmla="*/ 0 h 12"/>
                <a:gd name="T4" fmla="*/ 54 w 54"/>
                <a:gd name="T5" fmla="*/ 0 h 12"/>
                <a:gd name="T6" fmla="*/ 48 w 54"/>
                <a:gd name="T7" fmla="*/ 8 h 12"/>
                <a:gd name="T8" fmla="*/ 36 w 54"/>
                <a:gd name="T9" fmla="*/ 8 h 12"/>
                <a:gd name="T10" fmla="*/ 24 w 54"/>
                <a:gd name="T11" fmla="*/ 0 h 12"/>
                <a:gd name="T12" fmla="*/ 6 w 54"/>
                <a:gd name="T13" fmla="*/ 0 h 12"/>
                <a:gd name="T14" fmla="*/ 0 w 54"/>
                <a:gd name="T15" fmla="*/ 8 h 12"/>
                <a:gd name="T16" fmla="*/ 6 w 54"/>
                <a:gd name="T17" fmla="*/ 14 h 12"/>
                <a:gd name="T18" fmla="*/ 24 w 54"/>
                <a:gd name="T19" fmla="*/ 14 h 12"/>
                <a:gd name="T20" fmla="*/ 42 w 54"/>
                <a:gd name="T21" fmla="*/ 8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 name="Freeform 4078"/>
            <p:cNvSpPr>
              <a:spLocks/>
            </p:cNvSpPr>
            <p:nvPr/>
          </p:nvSpPr>
          <p:spPr bwMode="auto">
            <a:xfrm>
              <a:off x="4402" y="2645"/>
              <a:ext cx="29" cy="33"/>
            </a:xfrm>
            <a:custGeom>
              <a:avLst/>
              <a:gdLst>
                <a:gd name="T0" fmla="*/ 28 w 30"/>
                <a:gd name="T1" fmla="*/ 29 h 30"/>
                <a:gd name="T2" fmla="*/ 22 w 30"/>
                <a:gd name="T3" fmla="*/ 36 h 30"/>
                <a:gd name="T4" fmla="*/ 12 w 30"/>
                <a:gd name="T5" fmla="*/ 29 h 30"/>
                <a:gd name="T6" fmla="*/ 6 w 30"/>
                <a:gd name="T7" fmla="*/ 14 h 30"/>
                <a:gd name="T8" fmla="*/ 0 w 30"/>
                <a:gd name="T9" fmla="*/ 14 h 30"/>
                <a:gd name="T10" fmla="*/ 6 w 30"/>
                <a:gd name="T11" fmla="*/ 8 h 30"/>
                <a:gd name="T12" fmla="*/ 12 w 30"/>
                <a:gd name="T13" fmla="*/ 0 h 30"/>
                <a:gd name="T14" fmla="*/ 16 w 30"/>
                <a:gd name="T15" fmla="*/ 22 h 30"/>
                <a:gd name="T16" fmla="*/ 28 w 30"/>
                <a:gd name="T17" fmla="*/ 29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 name="Freeform 4079"/>
            <p:cNvSpPr>
              <a:spLocks/>
            </p:cNvSpPr>
            <p:nvPr/>
          </p:nvSpPr>
          <p:spPr bwMode="auto">
            <a:xfrm>
              <a:off x="4601" y="2792"/>
              <a:ext cx="43" cy="20"/>
            </a:xfrm>
            <a:custGeom>
              <a:avLst/>
              <a:gdLst>
                <a:gd name="T0" fmla="*/ 44 w 42"/>
                <a:gd name="T1" fmla="*/ 14 h 18"/>
                <a:gd name="T2" fmla="*/ 38 w 42"/>
                <a:gd name="T3" fmla="*/ 8 h 18"/>
                <a:gd name="T4" fmla="*/ 32 w 42"/>
                <a:gd name="T5" fmla="*/ 8 h 18"/>
                <a:gd name="T6" fmla="*/ 18 w 42"/>
                <a:gd name="T7" fmla="*/ 0 h 18"/>
                <a:gd name="T8" fmla="*/ 26 w 42"/>
                <a:gd name="T9" fmla="*/ 14 h 18"/>
                <a:gd name="T10" fmla="*/ 18 w 42"/>
                <a:gd name="T11" fmla="*/ 14 h 18"/>
                <a:gd name="T12" fmla="*/ 0 w 42"/>
                <a:gd name="T13" fmla="*/ 14 h 18"/>
                <a:gd name="T14" fmla="*/ 0 w 42"/>
                <a:gd name="T15" fmla="*/ 22 h 18"/>
                <a:gd name="T16" fmla="*/ 12 w 42"/>
                <a:gd name="T17" fmla="*/ 22 h 18"/>
                <a:gd name="T18" fmla="*/ 32 w 42"/>
                <a:gd name="T19" fmla="*/ 14 h 18"/>
                <a:gd name="T20" fmla="*/ 38 w 42"/>
                <a:gd name="T21" fmla="*/ 22 h 18"/>
                <a:gd name="T22" fmla="*/ 38 w 42"/>
                <a:gd name="T23" fmla="*/ 14 h 18"/>
                <a:gd name="T24" fmla="*/ 44 w 42"/>
                <a:gd name="T25" fmla="*/ 14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 name="Freeform 4080"/>
            <p:cNvSpPr>
              <a:spLocks/>
            </p:cNvSpPr>
            <p:nvPr/>
          </p:nvSpPr>
          <p:spPr bwMode="auto">
            <a:xfrm>
              <a:off x="4637" y="2826"/>
              <a:ext cx="30" cy="13"/>
            </a:xfrm>
            <a:custGeom>
              <a:avLst/>
              <a:gdLst>
                <a:gd name="T0" fmla="*/ 30 w 30"/>
                <a:gd name="T1" fmla="*/ 14 h 12"/>
                <a:gd name="T2" fmla="*/ 18 w 30"/>
                <a:gd name="T3" fmla="*/ 14 h 12"/>
                <a:gd name="T4" fmla="*/ 6 w 30"/>
                <a:gd name="T5" fmla="*/ 8 h 12"/>
                <a:gd name="T6" fmla="*/ 0 w 30"/>
                <a:gd name="T7" fmla="*/ 0 h 12"/>
                <a:gd name="T8" fmla="*/ 18 w 30"/>
                <a:gd name="T9" fmla="*/ 0 h 12"/>
                <a:gd name="T10" fmla="*/ 30 w 30"/>
                <a:gd name="T11" fmla="*/ 1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 name="Freeform 4081"/>
            <p:cNvSpPr>
              <a:spLocks/>
            </p:cNvSpPr>
            <p:nvPr/>
          </p:nvSpPr>
          <p:spPr bwMode="auto">
            <a:xfrm>
              <a:off x="4771" y="2678"/>
              <a:ext cx="24" cy="21"/>
            </a:xfrm>
            <a:custGeom>
              <a:avLst/>
              <a:gdLst>
                <a:gd name="T0" fmla="*/ 24 w 24"/>
                <a:gd name="T1" fmla="*/ 16 h 18"/>
                <a:gd name="T2" fmla="*/ 12 w 24"/>
                <a:gd name="T3" fmla="*/ 25 h 18"/>
                <a:gd name="T4" fmla="*/ 0 w 24"/>
                <a:gd name="T5" fmla="*/ 8 h 18"/>
                <a:gd name="T6" fmla="*/ 6 w 24"/>
                <a:gd name="T7" fmla="*/ 0 h 18"/>
                <a:gd name="T8" fmla="*/ 24 w 24"/>
                <a:gd name="T9" fmla="*/ 1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 name="Freeform 4082"/>
            <p:cNvSpPr>
              <a:spLocks/>
            </p:cNvSpPr>
            <p:nvPr/>
          </p:nvSpPr>
          <p:spPr bwMode="auto">
            <a:xfrm>
              <a:off x="4559" y="2792"/>
              <a:ext cx="24" cy="14"/>
            </a:xfrm>
            <a:custGeom>
              <a:avLst/>
              <a:gdLst>
                <a:gd name="T0" fmla="*/ 24 w 24"/>
                <a:gd name="T1" fmla="*/ 8 h 12"/>
                <a:gd name="T2" fmla="*/ 18 w 24"/>
                <a:gd name="T3" fmla="*/ 8 h 12"/>
                <a:gd name="T4" fmla="*/ 0 w 24"/>
                <a:gd name="T5" fmla="*/ 0 h 12"/>
                <a:gd name="T6" fmla="*/ 12 w 24"/>
                <a:gd name="T7" fmla="*/ 16 h 12"/>
                <a:gd name="T8" fmla="*/ 24 w 24"/>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 name="Freeform 4083"/>
            <p:cNvSpPr>
              <a:spLocks/>
            </p:cNvSpPr>
            <p:nvPr/>
          </p:nvSpPr>
          <p:spPr bwMode="auto">
            <a:xfrm>
              <a:off x="4255" y="2577"/>
              <a:ext cx="18" cy="20"/>
            </a:xfrm>
            <a:custGeom>
              <a:avLst/>
              <a:gdLst>
                <a:gd name="T0" fmla="*/ 19 w 17"/>
                <a:gd name="T1" fmla="*/ 14 h 18"/>
                <a:gd name="T2" fmla="*/ 13 w 17"/>
                <a:gd name="T3" fmla="*/ 22 h 18"/>
                <a:gd name="T4" fmla="*/ 0 w 17"/>
                <a:gd name="T5" fmla="*/ 8 h 18"/>
                <a:gd name="T6" fmla="*/ 6 w 17"/>
                <a:gd name="T7" fmla="*/ 0 h 18"/>
                <a:gd name="T8" fmla="*/ 19 w 17"/>
                <a:gd name="T9" fmla="*/ 1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 name="Freeform 4084"/>
            <p:cNvSpPr>
              <a:spLocks/>
            </p:cNvSpPr>
            <p:nvPr/>
          </p:nvSpPr>
          <p:spPr bwMode="auto">
            <a:xfrm>
              <a:off x="4590" y="2799"/>
              <a:ext cx="11" cy="13"/>
            </a:xfrm>
            <a:custGeom>
              <a:avLst/>
              <a:gdLst>
                <a:gd name="T0" fmla="*/ 11 w 11"/>
                <a:gd name="T1" fmla="*/ 0 h 12"/>
                <a:gd name="T2" fmla="*/ 5 w 11"/>
                <a:gd name="T3" fmla="*/ 0 h 12"/>
                <a:gd name="T4" fmla="*/ 0 w 11"/>
                <a:gd name="T5" fmla="*/ 8 h 12"/>
                <a:gd name="T6" fmla="*/ 5 w 11"/>
                <a:gd name="T7" fmla="*/ 14 h 12"/>
                <a:gd name="T8" fmla="*/ 11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 name="Freeform 4085"/>
            <p:cNvSpPr>
              <a:spLocks/>
            </p:cNvSpPr>
            <p:nvPr/>
          </p:nvSpPr>
          <p:spPr bwMode="auto">
            <a:xfrm>
              <a:off x="4443" y="2672"/>
              <a:ext cx="13" cy="13"/>
            </a:xfrm>
            <a:custGeom>
              <a:avLst/>
              <a:gdLst>
                <a:gd name="T0" fmla="*/ 14 w 12"/>
                <a:gd name="T1" fmla="*/ 8 h 12"/>
                <a:gd name="T2" fmla="*/ 8 w 12"/>
                <a:gd name="T3" fmla="*/ 14 h 12"/>
                <a:gd name="T4" fmla="*/ 0 w 12"/>
                <a:gd name="T5" fmla="*/ 14 h 12"/>
                <a:gd name="T6" fmla="*/ 0 w 12"/>
                <a:gd name="T7" fmla="*/ 0 h 12"/>
                <a:gd name="T8" fmla="*/ 14 w 12"/>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 name="Freeform 4086"/>
            <p:cNvSpPr>
              <a:spLocks/>
            </p:cNvSpPr>
            <p:nvPr/>
          </p:nvSpPr>
          <p:spPr bwMode="auto">
            <a:xfrm>
              <a:off x="4710" y="2712"/>
              <a:ext cx="6" cy="27"/>
            </a:xfrm>
            <a:custGeom>
              <a:avLst/>
              <a:gdLst>
                <a:gd name="T0" fmla="*/ 6 w 6"/>
                <a:gd name="T1" fmla="*/ 23 h 24"/>
                <a:gd name="T2" fmla="*/ 6 w 6"/>
                <a:gd name="T3" fmla="*/ 23 h 24"/>
                <a:gd name="T4" fmla="*/ 6 w 6"/>
                <a:gd name="T5" fmla="*/ 8 h 24"/>
                <a:gd name="T6" fmla="*/ 6 w 6"/>
                <a:gd name="T7" fmla="*/ 0 h 24"/>
                <a:gd name="T8" fmla="*/ 0 w 6"/>
                <a:gd name="T9" fmla="*/ 30 h 24"/>
                <a:gd name="T10" fmla="*/ 6 w 6"/>
                <a:gd name="T11" fmla="*/ 23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 name="Rectangle 4087"/>
            <p:cNvSpPr>
              <a:spLocks noChangeArrowheads="1"/>
            </p:cNvSpPr>
            <p:nvPr/>
          </p:nvSpPr>
          <p:spPr bwMode="auto">
            <a:xfrm>
              <a:off x="4916" y="2739"/>
              <a:ext cx="6" cy="14"/>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43" name="Freeform 4088"/>
            <p:cNvSpPr>
              <a:spLocks/>
            </p:cNvSpPr>
            <p:nvPr/>
          </p:nvSpPr>
          <p:spPr bwMode="auto">
            <a:xfrm>
              <a:off x="4286" y="2631"/>
              <a:ext cx="11" cy="20"/>
            </a:xfrm>
            <a:custGeom>
              <a:avLst/>
              <a:gdLst>
                <a:gd name="T0" fmla="*/ 10 w 12"/>
                <a:gd name="T1" fmla="*/ 22 h 18"/>
                <a:gd name="T2" fmla="*/ 0 w 12"/>
                <a:gd name="T3" fmla="*/ 22 h 18"/>
                <a:gd name="T4" fmla="*/ 0 w 12"/>
                <a:gd name="T5" fmla="*/ 0 h 18"/>
                <a:gd name="T6" fmla="*/ 10 w 12"/>
                <a:gd name="T7" fmla="*/ 22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 name="Freeform 4089"/>
            <p:cNvSpPr>
              <a:spLocks/>
            </p:cNvSpPr>
            <p:nvPr/>
          </p:nvSpPr>
          <p:spPr bwMode="auto">
            <a:xfrm>
              <a:off x="4703" y="2719"/>
              <a:ext cx="7" cy="13"/>
            </a:xfrm>
            <a:custGeom>
              <a:avLst/>
              <a:gdLst>
                <a:gd name="T0" fmla="*/ 8 w 6"/>
                <a:gd name="T1" fmla="*/ 8 h 12"/>
                <a:gd name="T2" fmla="*/ 8 w 6"/>
                <a:gd name="T3" fmla="*/ 0 h 12"/>
                <a:gd name="T4" fmla="*/ 8 w 6"/>
                <a:gd name="T5" fmla="*/ 0 h 12"/>
                <a:gd name="T6" fmla="*/ 0 w 6"/>
                <a:gd name="T7" fmla="*/ 14 h 12"/>
                <a:gd name="T8" fmla="*/ 8 w 6"/>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 name="Freeform 4090"/>
            <p:cNvSpPr>
              <a:spLocks/>
            </p:cNvSpPr>
            <p:nvPr/>
          </p:nvSpPr>
          <p:spPr bwMode="auto">
            <a:xfrm>
              <a:off x="4741" y="2651"/>
              <a:ext cx="18" cy="7"/>
            </a:xfrm>
            <a:custGeom>
              <a:avLst/>
              <a:gdLst>
                <a:gd name="T0" fmla="*/ 18 w 18"/>
                <a:gd name="T1" fmla="*/ 8 h 6"/>
                <a:gd name="T2" fmla="*/ 6 w 18"/>
                <a:gd name="T3" fmla="*/ 0 h 6"/>
                <a:gd name="T4" fmla="*/ 0 w 18"/>
                <a:gd name="T5" fmla="*/ 8 h 6"/>
                <a:gd name="T6" fmla="*/ 18 w 18"/>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 name="Freeform 4091"/>
            <p:cNvSpPr>
              <a:spLocks/>
            </p:cNvSpPr>
            <p:nvPr/>
          </p:nvSpPr>
          <p:spPr bwMode="auto">
            <a:xfrm>
              <a:off x="4911" y="2753"/>
              <a:ext cx="5" cy="13"/>
            </a:xfrm>
            <a:custGeom>
              <a:avLst/>
              <a:gdLst>
                <a:gd name="T0" fmla="*/ 4 w 6"/>
                <a:gd name="T1" fmla="*/ 8 h 12"/>
                <a:gd name="T2" fmla="*/ 0 w 6"/>
                <a:gd name="T3" fmla="*/ 14 h 12"/>
                <a:gd name="T4" fmla="*/ 0 w 6"/>
                <a:gd name="T5" fmla="*/ 0 h 12"/>
                <a:gd name="T6" fmla="*/ 4 w 6"/>
                <a:gd name="T7" fmla="*/ 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 name="Freeform 4092"/>
            <p:cNvSpPr>
              <a:spLocks/>
            </p:cNvSpPr>
            <p:nvPr/>
          </p:nvSpPr>
          <p:spPr bwMode="auto">
            <a:xfrm>
              <a:off x="4529" y="2766"/>
              <a:ext cx="23" cy="7"/>
            </a:xfrm>
            <a:custGeom>
              <a:avLst/>
              <a:gdLst>
                <a:gd name="T0" fmla="*/ 22 w 24"/>
                <a:gd name="T1" fmla="*/ 0 h 6"/>
                <a:gd name="T2" fmla="*/ 6 w 24"/>
                <a:gd name="T3" fmla="*/ 8 h 6"/>
                <a:gd name="T4" fmla="*/ 0 w 24"/>
                <a:gd name="T5" fmla="*/ 8 h 6"/>
                <a:gd name="T6" fmla="*/ 22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 name="Freeform 4093"/>
            <p:cNvSpPr>
              <a:spLocks/>
            </p:cNvSpPr>
            <p:nvPr/>
          </p:nvSpPr>
          <p:spPr bwMode="auto">
            <a:xfrm>
              <a:off x="4559" y="2503"/>
              <a:ext cx="13" cy="20"/>
            </a:xfrm>
            <a:custGeom>
              <a:avLst/>
              <a:gdLst>
                <a:gd name="T0" fmla="*/ 8 w 12"/>
                <a:gd name="T1" fmla="*/ 22 h 18"/>
                <a:gd name="T2" fmla="*/ 0 w 12"/>
                <a:gd name="T3" fmla="*/ 8 h 18"/>
                <a:gd name="T4" fmla="*/ 14 w 12"/>
                <a:gd name="T5" fmla="*/ 0 h 18"/>
                <a:gd name="T6" fmla="*/ 14 w 12"/>
                <a:gd name="T7" fmla="*/ 0 h 18"/>
                <a:gd name="T8" fmla="*/ 14 w 12"/>
                <a:gd name="T9" fmla="*/ 14 h 18"/>
                <a:gd name="T10" fmla="*/ 8 w 12"/>
                <a:gd name="T11" fmla="*/ 22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 name="Freeform 4094"/>
            <p:cNvSpPr>
              <a:spLocks/>
            </p:cNvSpPr>
            <p:nvPr/>
          </p:nvSpPr>
          <p:spPr bwMode="auto">
            <a:xfrm>
              <a:off x="5341" y="2455"/>
              <a:ext cx="1" cy="7"/>
            </a:xfrm>
            <a:custGeom>
              <a:avLst/>
              <a:gdLst>
                <a:gd name="T0" fmla="*/ 0 w 1"/>
                <a:gd name="T1" fmla="*/ 0 h 6"/>
                <a:gd name="T2" fmla="*/ 0 w 1"/>
                <a:gd name="T3" fmla="*/ 0 h 6"/>
                <a:gd name="T4" fmla="*/ 0 w 1"/>
                <a:gd name="T5" fmla="*/ 0 h 6"/>
                <a:gd name="T6" fmla="*/ 0 w 1"/>
                <a:gd name="T7" fmla="*/ 8 h 6"/>
                <a:gd name="T8" fmla="*/ 0 w 1"/>
                <a:gd name="T9" fmla="*/ 8 h 6"/>
                <a:gd name="T10" fmla="*/ 0 w 1"/>
                <a:gd name="T11" fmla="*/ 8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0" name="Freeform 4095"/>
            <p:cNvSpPr>
              <a:spLocks/>
            </p:cNvSpPr>
            <p:nvPr/>
          </p:nvSpPr>
          <p:spPr bwMode="auto">
            <a:xfrm>
              <a:off x="5426" y="2489"/>
              <a:ext cx="1" cy="7"/>
            </a:xfrm>
            <a:custGeom>
              <a:avLst/>
              <a:gdLst>
                <a:gd name="T0" fmla="*/ 0 w 1"/>
                <a:gd name="T1" fmla="*/ 8 h 6"/>
                <a:gd name="T2" fmla="*/ 0 w 1"/>
                <a:gd name="T3" fmla="*/ 8 h 6"/>
                <a:gd name="T4" fmla="*/ 0 w 1"/>
                <a:gd name="T5" fmla="*/ 8 h 6"/>
                <a:gd name="T6" fmla="*/ 0 w 1"/>
                <a:gd name="T7" fmla="*/ 0 h 6"/>
                <a:gd name="T8" fmla="*/ 0 w 1"/>
                <a:gd name="T9" fmla="*/ 8 h 6"/>
                <a:gd name="T10" fmla="*/ 0 w 1"/>
                <a:gd name="T11" fmla="*/ 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1" name="Freeform 4096"/>
            <p:cNvSpPr>
              <a:spLocks/>
            </p:cNvSpPr>
            <p:nvPr/>
          </p:nvSpPr>
          <p:spPr bwMode="auto">
            <a:xfrm>
              <a:off x="4977" y="2395"/>
              <a:ext cx="1" cy="6"/>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2" name="Freeform 4097"/>
            <p:cNvSpPr>
              <a:spLocks/>
            </p:cNvSpPr>
            <p:nvPr/>
          </p:nvSpPr>
          <p:spPr bwMode="auto">
            <a:xfrm>
              <a:off x="5220"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3" name="Freeform 4098"/>
            <p:cNvSpPr>
              <a:spLocks/>
            </p:cNvSpPr>
            <p:nvPr/>
          </p:nvSpPr>
          <p:spPr bwMode="auto">
            <a:xfrm>
              <a:off x="5226" y="2442"/>
              <a:ext cx="1" cy="7"/>
            </a:xfrm>
            <a:custGeom>
              <a:avLst/>
              <a:gdLst>
                <a:gd name="T0" fmla="*/ 0 w 1"/>
                <a:gd name="T1" fmla="*/ 0 h 6"/>
                <a:gd name="T2" fmla="*/ 0 w 1"/>
                <a:gd name="T3" fmla="*/ 0 h 6"/>
                <a:gd name="T4" fmla="*/ 0 w 1"/>
                <a:gd name="T5" fmla="*/ 8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4" name="Freeform 4099"/>
            <p:cNvSpPr>
              <a:spLocks/>
            </p:cNvSpPr>
            <p:nvPr/>
          </p:nvSpPr>
          <p:spPr bwMode="auto">
            <a:xfrm>
              <a:off x="4480" y="2455"/>
              <a:ext cx="169" cy="136"/>
            </a:xfrm>
            <a:custGeom>
              <a:avLst/>
              <a:gdLst>
                <a:gd name="T0" fmla="*/ 128 w 167"/>
                <a:gd name="T1" fmla="*/ 0 h 120"/>
                <a:gd name="T2" fmla="*/ 141 w 167"/>
                <a:gd name="T3" fmla="*/ 16 h 120"/>
                <a:gd name="T4" fmla="*/ 141 w 167"/>
                <a:gd name="T5" fmla="*/ 31 h 120"/>
                <a:gd name="T6" fmla="*/ 147 w 167"/>
                <a:gd name="T7" fmla="*/ 23 h 120"/>
                <a:gd name="T8" fmla="*/ 147 w 167"/>
                <a:gd name="T9" fmla="*/ 31 h 120"/>
                <a:gd name="T10" fmla="*/ 153 w 167"/>
                <a:gd name="T11" fmla="*/ 31 h 120"/>
                <a:gd name="T12" fmla="*/ 171 w 167"/>
                <a:gd name="T13" fmla="*/ 46 h 120"/>
                <a:gd name="T14" fmla="*/ 153 w 167"/>
                <a:gd name="T15" fmla="*/ 54 h 120"/>
                <a:gd name="T16" fmla="*/ 159 w 167"/>
                <a:gd name="T17" fmla="*/ 61 h 120"/>
                <a:gd name="T18" fmla="*/ 147 w 167"/>
                <a:gd name="T19" fmla="*/ 69 h 120"/>
                <a:gd name="T20" fmla="*/ 141 w 167"/>
                <a:gd name="T21" fmla="*/ 69 h 120"/>
                <a:gd name="T22" fmla="*/ 128 w 167"/>
                <a:gd name="T23" fmla="*/ 69 h 120"/>
                <a:gd name="T24" fmla="*/ 110 w 167"/>
                <a:gd name="T25" fmla="*/ 69 h 120"/>
                <a:gd name="T26" fmla="*/ 104 w 167"/>
                <a:gd name="T27" fmla="*/ 85 h 120"/>
                <a:gd name="T28" fmla="*/ 104 w 167"/>
                <a:gd name="T29" fmla="*/ 100 h 120"/>
                <a:gd name="T30" fmla="*/ 98 w 167"/>
                <a:gd name="T31" fmla="*/ 116 h 120"/>
                <a:gd name="T32" fmla="*/ 92 w 167"/>
                <a:gd name="T33" fmla="*/ 138 h 120"/>
                <a:gd name="T34" fmla="*/ 74 w 167"/>
                <a:gd name="T35" fmla="*/ 146 h 120"/>
                <a:gd name="T36" fmla="*/ 50 w 167"/>
                <a:gd name="T37" fmla="*/ 138 h 120"/>
                <a:gd name="T38" fmla="*/ 44 w 167"/>
                <a:gd name="T39" fmla="*/ 146 h 120"/>
                <a:gd name="T40" fmla="*/ 18 w 167"/>
                <a:gd name="T41" fmla="*/ 154 h 120"/>
                <a:gd name="T42" fmla="*/ 6 w 167"/>
                <a:gd name="T43" fmla="*/ 146 h 120"/>
                <a:gd name="T44" fmla="*/ 0 w 167"/>
                <a:gd name="T45" fmla="*/ 124 h 120"/>
                <a:gd name="T46" fmla="*/ 0 w 167"/>
                <a:gd name="T47" fmla="*/ 131 h 120"/>
                <a:gd name="T48" fmla="*/ 12 w 167"/>
                <a:gd name="T49" fmla="*/ 138 h 120"/>
                <a:gd name="T50" fmla="*/ 30 w 167"/>
                <a:gd name="T51" fmla="*/ 146 h 120"/>
                <a:gd name="T52" fmla="*/ 24 w 167"/>
                <a:gd name="T53" fmla="*/ 138 h 120"/>
                <a:gd name="T54" fmla="*/ 30 w 167"/>
                <a:gd name="T55" fmla="*/ 138 h 120"/>
                <a:gd name="T56" fmla="*/ 30 w 167"/>
                <a:gd name="T57" fmla="*/ 124 h 120"/>
                <a:gd name="T58" fmla="*/ 30 w 167"/>
                <a:gd name="T59" fmla="*/ 116 h 120"/>
                <a:gd name="T60" fmla="*/ 30 w 167"/>
                <a:gd name="T61" fmla="*/ 108 h 120"/>
                <a:gd name="T62" fmla="*/ 44 w 167"/>
                <a:gd name="T63" fmla="*/ 108 h 120"/>
                <a:gd name="T64" fmla="*/ 56 w 167"/>
                <a:gd name="T65" fmla="*/ 100 h 120"/>
                <a:gd name="T66" fmla="*/ 68 w 167"/>
                <a:gd name="T67" fmla="*/ 77 h 120"/>
                <a:gd name="T68" fmla="*/ 80 w 167"/>
                <a:gd name="T69" fmla="*/ 61 h 120"/>
                <a:gd name="T70" fmla="*/ 86 w 167"/>
                <a:gd name="T71" fmla="*/ 77 h 120"/>
                <a:gd name="T72" fmla="*/ 92 w 167"/>
                <a:gd name="T73" fmla="*/ 69 h 120"/>
                <a:gd name="T74" fmla="*/ 92 w 167"/>
                <a:gd name="T75" fmla="*/ 54 h 120"/>
                <a:gd name="T76" fmla="*/ 98 w 167"/>
                <a:gd name="T77" fmla="*/ 69 h 120"/>
                <a:gd name="T78" fmla="*/ 98 w 167"/>
                <a:gd name="T79" fmla="*/ 54 h 120"/>
                <a:gd name="T80" fmla="*/ 104 w 167"/>
                <a:gd name="T81" fmla="*/ 54 h 120"/>
                <a:gd name="T82" fmla="*/ 104 w 167"/>
                <a:gd name="T83" fmla="*/ 46 h 120"/>
                <a:gd name="T84" fmla="*/ 104 w 167"/>
                <a:gd name="T85" fmla="*/ 39 h 120"/>
                <a:gd name="T86" fmla="*/ 121 w 167"/>
                <a:gd name="T87" fmla="*/ 0 h 120"/>
                <a:gd name="T88" fmla="*/ 121 w 167"/>
                <a:gd name="T89" fmla="*/ 8 h 120"/>
                <a:gd name="T90" fmla="*/ 128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5" name="Freeform 4100"/>
            <p:cNvSpPr>
              <a:spLocks/>
            </p:cNvSpPr>
            <p:nvPr/>
          </p:nvSpPr>
          <p:spPr bwMode="auto">
            <a:xfrm>
              <a:off x="4304" y="2462"/>
              <a:ext cx="78" cy="122"/>
            </a:xfrm>
            <a:custGeom>
              <a:avLst/>
              <a:gdLst>
                <a:gd name="T0" fmla="*/ 66 w 78"/>
                <a:gd name="T1" fmla="*/ 138 h 108"/>
                <a:gd name="T2" fmla="*/ 48 w 78"/>
                <a:gd name="T3" fmla="*/ 115 h 108"/>
                <a:gd name="T4" fmla="*/ 24 w 78"/>
                <a:gd name="T5" fmla="*/ 99 h 108"/>
                <a:gd name="T6" fmla="*/ 18 w 78"/>
                <a:gd name="T7" fmla="*/ 69 h 108"/>
                <a:gd name="T8" fmla="*/ 12 w 78"/>
                <a:gd name="T9" fmla="*/ 38 h 108"/>
                <a:gd name="T10" fmla="*/ 0 w 78"/>
                <a:gd name="T11" fmla="*/ 8 h 108"/>
                <a:gd name="T12" fmla="*/ 6 w 78"/>
                <a:gd name="T13" fmla="*/ 0 h 108"/>
                <a:gd name="T14" fmla="*/ 18 w 78"/>
                <a:gd name="T15" fmla="*/ 16 h 108"/>
                <a:gd name="T16" fmla="*/ 18 w 78"/>
                <a:gd name="T17" fmla="*/ 23 h 108"/>
                <a:gd name="T18" fmla="*/ 30 w 78"/>
                <a:gd name="T19" fmla="*/ 23 h 108"/>
                <a:gd name="T20" fmla="*/ 36 w 78"/>
                <a:gd name="T21" fmla="*/ 16 h 108"/>
                <a:gd name="T22" fmla="*/ 48 w 78"/>
                <a:gd name="T23" fmla="*/ 23 h 108"/>
                <a:gd name="T24" fmla="*/ 60 w 78"/>
                <a:gd name="T25" fmla="*/ 38 h 108"/>
                <a:gd name="T26" fmla="*/ 60 w 78"/>
                <a:gd name="T27" fmla="*/ 69 h 108"/>
                <a:gd name="T28" fmla="*/ 66 w 78"/>
                <a:gd name="T29" fmla="*/ 92 h 108"/>
                <a:gd name="T30" fmla="*/ 72 w 78"/>
                <a:gd name="T31" fmla="*/ 115 h 108"/>
                <a:gd name="T32" fmla="*/ 78 w 78"/>
                <a:gd name="T33" fmla="*/ 130 h 108"/>
                <a:gd name="T34" fmla="*/ 72 w 78"/>
                <a:gd name="T35" fmla="*/ 130 h 108"/>
                <a:gd name="T36" fmla="*/ 66 w 78"/>
                <a:gd name="T37" fmla="*/ 138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6" name="Freeform 4101"/>
            <p:cNvSpPr>
              <a:spLocks/>
            </p:cNvSpPr>
            <p:nvPr/>
          </p:nvSpPr>
          <p:spPr bwMode="auto">
            <a:xfrm>
              <a:off x="5523" y="2449"/>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57" name="Rectangle 4102"/>
            <p:cNvSpPr>
              <a:spLocks noChangeArrowheads="1"/>
            </p:cNvSpPr>
            <p:nvPr/>
          </p:nvSpPr>
          <p:spPr bwMode="auto">
            <a:xfrm>
              <a:off x="5583" y="245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58" name="Rectangle 4103"/>
            <p:cNvSpPr>
              <a:spLocks noChangeArrowheads="1"/>
            </p:cNvSpPr>
            <p:nvPr/>
          </p:nvSpPr>
          <p:spPr bwMode="auto">
            <a:xfrm>
              <a:off x="5516" y="2489"/>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59" name="Rectangle 4104"/>
            <p:cNvSpPr>
              <a:spLocks noChangeArrowheads="1"/>
            </p:cNvSpPr>
            <p:nvPr/>
          </p:nvSpPr>
          <p:spPr bwMode="auto">
            <a:xfrm>
              <a:off x="5529" y="2442"/>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60" name="Rectangle 4105"/>
            <p:cNvSpPr>
              <a:spLocks noChangeArrowheads="1"/>
            </p:cNvSpPr>
            <p:nvPr/>
          </p:nvSpPr>
          <p:spPr bwMode="auto">
            <a:xfrm>
              <a:off x="5505" y="2624"/>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61" name="Oval 4106"/>
            <p:cNvSpPr>
              <a:spLocks noChangeArrowheads="1"/>
            </p:cNvSpPr>
            <p:nvPr/>
          </p:nvSpPr>
          <p:spPr bwMode="auto">
            <a:xfrm>
              <a:off x="4916" y="2442"/>
              <a:ext cx="0" cy="7"/>
            </a:xfrm>
            <a:prstGeom prst="ellipse">
              <a:avLst/>
            </a:prstGeom>
            <a:solidFill>
              <a:srgbClr val="E1E1E1"/>
            </a:solidFill>
            <a:ln w="9525">
              <a:solidFill>
                <a:srgbClr val="000000"/>
              </a:solidFill>
              <a:round/>
              <a:headEnd/>
              <a:tailEnd/>
            </a:ln>
          </p:spPr>
          <p:txBody>
            <a:bodyPr/>
            <a:lstStyle/>
            <a:p>
              <a:endParaRPr lang="en-US">
                <a:solidFill>
                  <a:srgbClr val="000000"/>
                </a:solidFill>
                <a:ea typeface="ＭＳ Ｐゴシック" charset="0"/>
              </a:endParaRPr>
            </a:p>
          </p:txBody>
        </p:sp>
        <p:sp>
          <p:nvSpPr>
            <p:cNvPr id="62" name="Freeform 4107"/>
            <p:cNvSpPr>
              <a:spLocks/>
            </p:cNvSpPr>
            <p:nvPr/>
          </p:nvSpPr>
          <p:spPr bwMode="auto">
            <a:xfrm>
              <a:off x="4916"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3" name="Rectangle 4108"/>
            <p:cNvSpPr>
              <a:spLocks noChangeArrowheads="1"/>
            </p:cNvSpPr>
            <p:nvPr/>
          </p:nvSpPr>
          <p:spPr bwMode="auto">
            <a:xfrm>
              <a:off x="4916" y="2449"/>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64" name="Rectangle 4109"/>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65" name="Rectangle 4110"/>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66" name="Freeform 4111"/>
            <p:cNvSpPr>
              <a:spLocks/>
            </p:cNvSpPr>
            <p:nvPr/>
          </p:nvSpPr>
          <p:spPr bwMode="auto">
            <a:xfrm>
              <a:off x="5031" y="2672"/>
              <a:ext cx="170" cy="181"/>
            </a:xfrm>
            <a:custGeom>
              <a:avLst/>
              <a:gdLst>
                <a:gd name="T0" fmla="*/ 172 w 168"/>
                <a:gd name="T1" fmla="*/ 189 h 161"/>
                <a:gd name="T2" fmla="*/ 166 w 168"/>
                <a:gd name="T3" fmla="*/ 196 h 161"/>
                <a:gd name="T4" fmla="*/ 166 w 168"/>
                <a:gd name="T5" fmla="*/ 203 h 161"/>
                <a:gd name="T6" fmla="*/ 160 w 168"/>
                <a:gd name="T7" fmla="*/ 196 h 161"/>
                <a:gd name="T8" fmla="*/ 142 w 168"/>
                <a:gd name="T9" fmla="*/ 196 h 161"/>
                <a:gd name="T10" fmla="*/ 122 w 168"/>
                <a:gd name="T11" fmla="*/ 189 h 161"/>
                <a:gd name="T12" fmla="*/ 104 w 168"/>
                <a:gd name="T13" fmla="*/ 165 h 161"/>
                <a:gd name="T14" fmla="*/ 92 w 168"/>
                <a:gd name="T15" fmla="*/ 151 h 161"/>
                <a:gd name="T16" fmla="*/ 86 w 168"/>
                <a:gd name="T17" fmla="*/ 135 h 161"/>
                <a:gd name="T18" fmla="*/ 62 w 168"/>
                <a:gd name="T19" fmla="*/ 121 h 161"/>
                <a:gd name="T20" fmla="*/ 62 w 168"/>
                <a:gd name="T21" fmla="*/ 129 h 161"/>
                <a:gd name="T22" fmla="*/ 50 w 168"/>
                <a:gd name="T23" fmla="*/ 121 h 161"/>
                <a:gd name="T24" fmla="*/ 50 w 168"/>
                <a:gd name="T25" fmla="*/ 135 h 161"/>
                <a:gd name="T26" fmla="*/ 44 w 168"/>
                <a:gd name="T27" fmla="*/ 135 h 161"/>
                <a:gd name="T28" fmla="*/ 50 w 168"/>
                <a:gd name="T29" fmla="*/ 143 h 161"/>
                <a:gd name="T30" fmla="*/ 24 w 168"/>
                <a:gd name="T31" fmla="*/ 143 h 161"/>
                <a:gd name="T32" fmla="*/ 44 w 168"/>
                <a:gd name="T33" fmla="*/ 151 h 161"/>
                <a:gd name="T34" fmla="*/ 30 w 168"/>
                <a:gd name="T35" fmla="*/ 165 h 161"/>
                <a:gd name="T36" fmla="*/ 18 w 168"/>
                <a:gd name="T37" fmla="*/ 165 h 161"/>
                <a:gd name="T38" fmla="*/ 0 w 168"/>
                <a:gd name="T39" fmla="*/ 165 h 161"/>
                <a:gd name="T40" fmla="*/ 0 w 168"/>
                <a:gd name="T41" fmla="*/ 143 h 161"/>
                <a:gd name="T42" fmla="*/ 0 w 168"/>
                <a:gd name="T43" fmla="*/ 121 h 161"/>
                <a:gd name="T44" fmla="*/ 0 w 168"/>
                <a:gd name="T45" fmla="*/ 106 h 161"/>
                <a:gd name="T46" fmla="*/ 6 w 168"/>
                <a:gd name="T47" fmla="*/ 83 h 161"/>
                <a:gd name="T48" fmla="*/ 6 w 168"/>
                <a:gd name="T49" fmla="*/ 61 h 161"/>
                <a:gd name="T50" fmla="*/ 6 w 168"/>
                <a:gd name="T51" fmla="*/ 22 h 161"/>
                <a:gd name="T52" fmla="*/ 6 w 168"/>
                <a:gd name="T53" fmla="*/ 0 h 161"/>
                <a:gd name="T54" fmla="*/ 24 w 168"/>
                <a:gd name="T55" fmla="*/ 8 h 161"/>
                <a:gd name="T56" fmla="*/ 44 w 168"/>
                <a:gd name="T57" fmla="*/ 15 h 161"/>
                <a:gd name="T58" fmla="*/ 74 w 168"/>
                <a:gd name="T59" fmla="*/ 38 h 161"/>
                <a:gd name="T60" fmla="*/ 92 w 168"/>
                <a:gd name="T61" fmla="*/ 61 h 161"/>
                <a:gd name="T62" fmla="*/ 92 w 168"/>
                <a:gd name="T63" fmla="*/ 75 h 161"/>
                <a:gd name="T64" fmla="*/ 110 w 168"/>
                <a:gd name="T65" fmla="*/ 83 h 161"/>
                <a:gd name="T66" fmla="*/ 122 w 168"/>
                <a:gd name="T67" fmla="*/ 91 h 161"/>
                <a:gd name="T68" fmla="*/ 122 w 168"/>
                <a:gd name="T69" fmla="*/ 106 h 161"/>
                <a:gd name="T70" fmla="*/ 110 w 168"/>
                <a:gd name="T71" fmla="*/ 106 h 161"/>
                <a:gd name="T72" fmla="*/ 116 w 168"/>
                <a:gd name="T73" fmla="*/ 129 h 161"/>
                <a:gd name="T74" fmla="*/ 130 w 168"/>
                <a:gd name="T75" fmla="*/ 143 h 161"/>
                <a:gd name="T76" fmla="*/ 136 w 168"/>
                <a:gd name="T77" fmla="*/ 165 h 161"/>
                <a:gd name="T78" fmla="*/ 148 w 168"/>
                <a:gd name="T79" fmla="*/ 165 h 161"/>
                <a:gd name="T80" fmla="*/ 148 w 168"/>
                <a:gd name="T81" fmla="*/ 173 h 161"/>
                <a:gd name="T82" fmla="*/ 160 w 168"/>
                <a:gd name="T83" fmla="*/ 181 h 161"/>
                <a:gd name="T84" fmla="*/ 154 w 168"/>
                <a:gd name="T85" fmla="*/ 181 h 161"/>
                <a:gd name="T86" fmla="*/ 172 w 168"/>
                <a:gd name="T87" fmla="*/ 189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7" name="Freeform 4112"/>
            <p:cNvSpPr>
              <a:spLocks/>
            </p:cNvSpPr>
            <p:nvPr/>
          </p:nvSpPr>
          <p:spPr bwMode="auto">
            <a:xfrm>
              <a:off x="5165" y="2705"/>
              <a:ext cx="73" cy="48"/>
            </a:xfrm>
            <a:custGeom>
              <a:avLst/>
              <a:gdLst>
                <a:gd name="T0" fmla="*/ 74 w 72"/>
                <a:gd name="T1" fmla="*/ 8 h 42"/>
                <a:gd name="T2" fmla="*/ 74 w 72"/>
                <a:gd name="T3" fmla="*/ 24 h 42"/>
                <a:gd name="T4" fmla="*/ 68 w 72"/>
                <a:gd name="T5" fmla="*/ 24 h 42"/>
                <a:gd name="T6" fmla="*/ 68 w 72"/>
                <a:gd name="T7" fmla="*/ 39 h 42"/>
                <a:gd name="T8" fmla="*/ 56 w 72"/>
                <a:gd name="T9" fmla="*/ 39 h 42"/>
                <a:gd name="T10" fmla="*/ 30 w 72"/>
                <a:gd name="T11" fmla="*/ 55 h 42"/>
                <a:gd name="T12" fmla="*/ 18 w 72"/>
                <a:gd name="T13" fmla="*/ 55 h 42"/>
                <a:gd name="T14" fmla="*/ 6 w 72"/>
                <a:gd name="T15" fmla="*/ 47 h 42"/>
                <a:gd name="T16" fmla="*/ 0 w 72"/>
                <a:gd name="T17" fmla="*/ 39 h 42"/>
                <a:gd name="T18" fmla="*/ 24 w 72"/>
                <a:gd name="T19" fmla="*/ 39 h 42"/>
                <a:gd name="T20" fmla="*/ 30 w 72"/>
                <a:gd name="T21" fmla="*/ 24 h 42"/>
                <a:gd name="T22" fmla="*/ 30 w 72"/>
                <a:gd name="T23" fmla="*/ 31 h 42"/>
                <a:gd name="T24" fmla="*/ 44 w 72"/>
                <a:gd name="T25" fmla="*/ 39 h 42"/>
                <a:gd name="T26" fmla="*/ 62 w 72"/>
                <a:gd name="T27" fmla="*/ 24 h 42"/>
                <a:gd name="T28" fmla="*/ 62 w 72"/>
                <a:gd name="T29" fmla="*/ 8 h 42"/>
                <a:gd name="T30" fmla="*/ 68 w 72"/>
                <a:gd name="T31" fmla="*/ 0 h 42"/>
                <a:gd name="T32" fmla="*/ 74 w 72"/>
                <a:gd name="T33" fmla="*/ 8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8" name="Freeform 4113"/>
            <p:cNvSpPr>
              <a:spLocks/>
            </p:cNvSpPr>
            <p:nvPr/>
          </p:nvSpPr>
          <p:spPr bwMode="auto">
            <a:xfrm>
              <a:off x="5280" y="2732"/>
              <a:ext cx="18" cy="34"/>
            </a:xfrm>
            <a:custGeom>
              <a:avLst/>
              <a:gdLst>
                <a:gd name="T0" fmla="*/ 18 w 18"/>
                <a:gd name="T1" fmla="*/ 39 h 30"/>
                <a:gd name="T2" fmla="*/ 12 w 18"/>
                <a:gd name="T3" fmla="*/ 39 h 30"/>
                <a:gd name="T4" fmla="*/ 6 w 18"/>
                <a:gd name="T5" fmla="*/ 23 h 30"/>
                <a:gd name="T6" fmla="*/ 0 w 18"/>
                <a:gd name="T7" fmla="*/ 0 h 30"/>
                <a:gd name="T8" fmla="*/ 12 w 18"/>
                <a:gd name="T9" fmla="*/ 16 h 30"/>
                <a:gd name="T10" fmla="*/ 18 w 18"/>
                <a:gd name="T11" fmla="*/ 3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69" name="Freeform 4114"/>
            <p:cNvSpPr>
              <a:spLocks/>
            </p:cNvSpPr>
            <p:nvPr/>
          </p:nvSpPr>
          <p:spPr bwMode="auto">
            <a:xfrm>
              <a:off x="5213" y="2672"/>
              <a:ext cx="42" cy="47"/>
            </a:xfrm>
            <a:custGeom>
              <a:avLst/>
              <a:gdLst>
                <a:gd name="T0" fmla="*/ 43 w 41"/>
                <a:gd name="T1" fmla="*/ 45 h 42"/>
                <a:gd name="T2" fmla="*/ 37 w 41"/>
                <a:gd name="T3" fmla="*/ 53 h 42"/>
                <a:gd name="T4" fmla="*/ 26 w 41"/>
                <a:gd name="T5" fmla="*/ 22 h 42"/>
                <a:gd name="T6" fmla="*/ 12 w 41"/>
                <a:gd name="T7" fmla="*/ 15 h 42"/>
                <a:gd name="T8" fmla="*/ 0 w 41"/>
                <a:gd name="T9" fmla="*/ 0 h 42"/>
                <a:gd name="T10" fmla="*/ 0 w 41"/>
                <a:gd name="T11" fmla="*/ 0 h 42"/>
                <a:gd name="T12" fmla="*/ 18 w 41"/>
                <a:gd name="T13" fmla="*/ 15 h 42"/>
                <a:gd name="T14" fmla="*/ 32 w 41"/>
                <a:gd name="T15" fmla="*/ 30 h 42"/>
                <a:gd name="T16" fmla="*/ 43 w 41"/>
                <a:gd name="T17" fmla="*/ 45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0" name="Freeform 4115"/>
            <p:cNvSpPr>
              <a:spLocks/>
            </p:cNvSpPr>
            <p:nvPr/>
          </p:nvSpPr>
          <p:spPr bwMode="auto">
            <a:xfrm>
              <a:off x="5208" y="2833"/>
              <a:ext cx="5" cy="6"/>
            </a:xfrm>
            <a:custGeom>
              <a:avLst/>
              <a:gdLst>
                <a:gd name="T0" fmla="*/ 4 w 6"/>
                <a:gd name="T1" fmla="*/ 0 h 6"/>
                <a:gd name="T2" fmla="*/ 0 w 6"/>
                <a:gd name="T3" fmla="*/ 6 h 6"/>
                <a:gd name="T4" fmla="*/ 0 w 6"/>
                <a:gd name="T5" fmla="*/ 0 h 6"/>
                <a:gd name="T6" fmla="*/ 4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1" name="Freeform 4116"/>
            <p:cNvSpPr>
              <a:spLocks/>
            </p:cNvSpPr>
            <p:nvPr/>
          </p:nvSpPr>
          <p:spPr bwMode="auto">
            <a:xfrm>
              <a:off x="5099" y="2267"/>
              <a:ext cx="1" cy="7"/>
            </a:xfrm>
            <a:custGeom>
              <a:avLst/>
              <a:gdLst>
                <a:gd name="T0" fmla="*/ 0 w 1"/>
                <a:gd name="T1" fmla="*/ 0 h 6"/>
                <a:gd name="T2" fmla="*/ 0 w 1"/>
                <a:gd name="T3" fmla="*/ 8 h 6"/>
                <a:gd name="T4" fmla="*/ 0 w 1"/>
                <a:gd name="T5" fmla="*/ 8 h 6"/>
                <a:gd name="T6" fmla="*/ 0 w 1"/>
                <a:gd name="T7" fmla="*/ 8 h 6"/>
                <a:gd name="T8" fmla="*/ 0 w 1"/>
                <a:gd name="T9" fmla="*/ 8 h 6"/>
                <a:gd name="T10" fmla="*/ 0 w 1"/>
                <a:gd name="T11" fmla="*/ 8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2" name="Freeform 4117"/>
            <p:cNvSpPr>
              <a:spLocks/>
            </p:cNvSpPr>
            <p:nvPr/>
          </p:nvSpPr>
          <p:spPr bwMode="auto">
            <a:xfrm>
              <a:off x="5099" y="2274"/>
              <a:ext cx="1" cy="7"/>
            </a:xfrm>
            <a:custGeom>
              <a:avLst/>
              <a:gdLst>
                <a:gd name="T0" fmla="*/ 0 w 1"/>
                <a:gd name="T1" fmla="*/ 0 h 6"/>
                <a:gd name="T2" fmla="*/ 0 w 1"/>
                <a:gd name="T3" fmla="*/ 0 h 6"/>
                <a:gd name="T4" fmla="*/ 0 w 1"/>
                <a:gd name="T5" fmla="*/ 0 h 6"/>
                <a:gd name="T6" fmla="*/ 0 w 1"/>
                <a:gd name="T7" fmla="*/ 8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3" name="Freeform 4118"/>
            <p:cNvSpPr>
              <a:spLocks/>
            </p:cNvSpPr>
            <p:nvPr/>
          </p:nvSpPr>
          <p:spPr bwMode="auto">
            <a:xfrm>
              <a:off x="5092" y="229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4" name="Freeform 4119"/>
            <p:cNvSpPr>
              <a:spLocks/>
            </p:cNvSpPr>
            <p:nvPr/>
          </p:nvSpPr>
          <p:spPr bwMode="auto">
            <a:xfrm>
              <a:off x="5086" y="2206"/>
              <a:ext cx="1" cy="2"/>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5" name="Rectangle 4120"/>
            <p:cNvSpPr>
              <a:spLocks noChangeArrowheads="1"/>
            </p:cNvSpPr>
            <p:nvPr/>
          </p:nvSpPr>
          <p:spPr bwMode="auto">
            <a:xfrm>
              <a:off x="5079" y="2193"/>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76" name="Rectangle 4121"/>
            <p:cNvSpPr>
              <a:spLocks noChangeArrowheads="1"/>
            </p:cNvSpPr>
            <p:nvPr/>
          </p:nvSpPr>
          <p:spPr bwMode="auto">
            <a:xfrm>
              <a:off x="5092" y="2247"/>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77" name="Freeform 4122"/>
            <p:cNvSpPr>
              <a:spLocks/>
            </p:cNvSpPr>
            <p:nvPr/>
          </p:nvSpPr>
          <p:spPr bwMode="auto">
            <a:xfrm>
              <a:off x="4055" y="2018"/>
              <a:ext cx="85" cy="128"/>
            </a:xfrm>
            <a:custGeom>
              <a:avLst/>
              <a:gdLst>
                <a:gd name="T0" fmla="*/ 30 w 84"/>
                <a:gd name="T1" fmla="*/ 121 h 114"/>
                <a:gd name="T2" fmla="*/ 30 w 84"/>
                <a:gd name="T3" fmla="*/ 121 h 114"/>
                <a:gd name="T4" fmla="*/ 24 w 84"/>
                <a:gd name="T5" fmla="*/ 113 h 114"/>
                <a:gd name="T6" fmla="*/ 24 w 84"/>
                <a:gd name="T7" fmla="*/ 113 h 114"/>
                <a:gd name="T8" fmla="*/ 18 w 84"/>
                <a:gd name="T9" fmla="*/ 99 h 114"/>
                <a:gd name="T10" fmla="*/ 12 w 84"/>
                <a:gd name="T11" fmla="*/ 75 h 114"/>
                <a:gd name="T12" fmla="*/ 12 w 84"/>
                <a:gd name="T13" fmla="*/ 61 h 114"/>
                <a:gd name="T14" fmla="*/ 0 w 84"/>
                <a:gd name="T15" fmla="*/ 45 h 114"/>
                <a:gd name="T16" fmla="*/ 6 w 84"/>
                <a:gd name="T17" fmla="*/ 38 h 114"/>
                <a:gd name="T18" fmla="*/ 12 w 84"/>
                <a:gd name="T19" fmla="*/ 30 h 114"/>
                <a:gd name="T20" fmla="*/ 0 w 84"/>
                <a:gd name="T21" fmla="*/ 15 h 114"/>
                <a:gd name="T22" fmla="*/ 0 w 84"/>
                <a:gd name="T23" fmla="*/ 0 h 114"/>
                <a:gd name="T24" fmla="*/ 6 w 84"/>
                <a:gd name="T25" fmla="*/ 8 h 114"/>
                <a:gd name="T26" fmla="*/ 12 w 84"/>
                <a:gd name="T27" fmla="*/ 15 h 114"/>
                <a:gd name="T28" fmla="*/ 18 w 84"/>
                <a:gd name="T29" fmla="*/ 8 h 114"/>
                <a:gd name="T30" fmla="*/ 24 w 84"/>
                <a:gd name="T31" fmla="*/ 30 h 114"/>
                <a:gd name="T32" fmla="*/ 44 w 84"/>
                <a:gd name="T33" fmla="*/ 30 h 114"/>
                <a:gd name="T34" fmla="*/ 68 w 84"/>
                <a:gd name="T35" fmla="*/ 30 h 114"/>
                <a:gd name="T36" fmla="*/ 74 w 84"/>
                <a:gd name="T37" fmla="*/ 38 h 114"/>
                <a:gd name="T38" fmla="*/ 74 w 84"/>
                <a:gd name="T39" fmla="*/ 53 h 114"/>
                <a:gd name="T40" fmla="*/ 56 w 84"/>
                <a:gd name="T41" fmla="*/ 61 h 114"/>
                <a:gd name="T42" fmla="*/ 62 w 84"/>
                <a:gd name="T43" fmla="*/ 83 h 114"/>
                <a:gd name="T44" fmla="*/ 68 w 84"/>
                <a:gd name="T45" fmla="*/ 91 h 114"/>
                <a:gd name="T46" fmla="*/ 74 w 84"/>
                <a:gd name="T47" fmla="*/ 68 h 114"/>
                <a:gd name="T48" fmla="*/ 80 w 84"/>
                <a:gd name="T49" fmla="*/ 91 h 114"/>
                <a:gd name="T50" fmla="*/ 86 w 84"/>
                <a:gd name="T51" fmla="*/ 113 h 114"/>
                <a:gd name="T52" fmla="*/ 86 w 84"/>
                <a:gd name="T53" fmla="*/ 129 h 114"/>
                <a:gd name="T54" fmla="*/ 80 w 84"/>
                <a:gd name="T55" fmla="*/ 136 h 114"/>
                <a:gd name="T56" fmla="*/ 86 w 84"/>
                <a:gd name="T57" fmla="*/ 144 h 114"/>
                <a:gd name="T58" fmla="*/ 74 w 84"/>
                <a:gd name="T59" fmla="*/ 121 h 114"/>
                <a:gd name="T60" fmla="*/ 62 w 84"/>
                <a:gd name="T61" fmla="*/ 91 h 114"/>
                <a:gd name="T62" fmla="*/ 56 w 84"/>
                <a:gd name="T63" fmla="*/ 91 h 114"/>
                <a:gd name="T64" fmla="*/ 50 w 84"/>
                <a:gd name="T65" fmla="*/ 75 h 114"/>
                <a:gd name="T66" fmla="*/ 30 w 84"/>
                <a:gd name="T67" fmla="*/ 61 h 114"/>
                <a:gd name="T68" fmla="*/ 24 w 84"/>
                <a:gd name="T69" fmla="*/ 68 h 114"/>
                <a:gd name="T70" fmla="*/ 44 w 84"/>
                <a:gd name="T71" fmla="*/ 75 h 114"/>
                <a:gd name="T72" fmla="*/ 50 w 84"/>
                <a:gd name="T73" fmla="*/ 91 h 114"/>
                <a:gd name="T74" fmla="*/ 50 w 84"/>
                <a:gd name="T75" fmla="*/ 99 h 114"/>
                <a:gd name="T76" fmla="*/ 44 w 84"/>
                <a:gd name="T77" fmla="*/ 121 h 114"/>
                <a:gd name="T78" fmla="*/ 44 w 84"/>
                <a:gd name="T79" fmla="*/ 113 h 114"/>
                <a:gd name="T80" fmla="*/ 36 w 84"/>
                <a:gd name="T81" fmla="*/ 113 h 114"/>
                <a:gd name="T82" fmla="*/ 36 w 84"/>
                <a:gd name="T83" fmla="*/ 121 h 114"/>
                <a:gd name="T84" fmla="*/ 30 w 84"/>
                <a:gd name="T85" fmla="*/ 121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8" name="Freeform 4123"/>
            <p:cNvSpPr>
              <a:spLocks/>
            </p:cNvSpPr>
            <p:nvPr/>
          </p:nvSpPr>
          <p:spPr bwMode="auto">
            <a:xfrm>
              <a:off x="4055" y="1979"/>
              <a:ext cx="62" cy="32"/>
            </a:xfrm>
            <a:custGeom>
              <a:avLst/>
              <a:gdLst>
                <a:gd name="T0" fmla="*/ 38 w 60"/>
                <a:gd name="T1" fmla="*/ 8 h 29"/>
                <a:gd name="T2" fmla="*/ 12 w 60"/>
                <a:gd name="T3" fmla="*/ 0 h 29"/>
                <a:gd name="T4" fmla="*/ 0 w 60"/>
                <a:gd name="T5" fmla="*/ 21 h 29"/>
                <a:gd name="T6" fmla="*/ 6 w 60"/>
                <a:gd name="T7" fmla="*/ 35 h 29"/>
                <a:gd name="T8" fmla="*/ 26 w 60"/>
                <a:gd name="T9" fmla="*/ 35 h 29"/>
                <a:gd name="T10" fmla="*/ 44 w 60"/>
                <a:gd name="T11" fmla="*/ 35 h 29"/>
                <a:gd name="T12" fmla="*/ 64 w 60"/>
                <a:gd name="T13" fmla="*/ 35 h 29"/>
                <a:gd name="T14" fmla="*/ 58 w 60"/>
                <a:gd name="T15" fmla="*/ 21 h 29"/>
                <a:gd name="T16" fmla="*/ 52 w 60"/>
                <a:gd name="T17" fmla="*/ 13 h 29"/>
                <a:gd name="T18" fmla="*/ 38 w 60"/>
                <a:gd name="T19" fmla="*/ 8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79" name="Freeform 4124"/>
            <p:cNvSpPr>
              <a:spLocks/>
            </p:cNvSpPr>
            <p:nvPr/>
          </p:nvSpPr>
          <p:spPr bwMode="auto">
            <a:xfrm>
              <a:off x="4334" y="2281"/>
              <a:ext cx="91" cy="101"/>
            </a:xfrm>
            <a:custGeom>
              <a:avLst/>
              <a:gdLst>
                <a:gd name="T0" fmla="*/ 68 w 90"/>
                <a:gd name="T1" fmla="*/ 83 h 90"/>
                <a:gd name="T2" fmla="*/ 74 w 90"/>
                <a:gd name="T3" fmla="*/ 99 h 90"/>
                <a:gd name="T4" fmla="*/ 62 w 90"/>
                <a:gd name="T5" fmla="*/ 99 h 90"/>
                <a:gd name="T6" fmla="*/ 56 w 90"/>
                <a:gd name="T7" fmla="*/ 99 h 90"/>
                <a:gd name="T8" fmla="*/ 42 w 90"/>
                <a:gd name="T9" fmla="*/ 113 h 90"/>
                <a:gd name="T10" fmla="*/ 30 w 90"/>
                <a:gd name="T11" fmla="*/ 105 h 90"/>
                <a:gd name="T12" fmla="*/ 30 w 90"/>
                <a:gd name="T13" fmla="*/ 105 h 90"/>
                <a:gd name="T14" fmla="*/ 24 w 90"/>
                <a:gd name="T15" fmla="*/ 91 h 90"/>
                <a:gd name="T16" fmla="*/ 18 w 90"/>
                <a:gd name="T17" fmla="*/ 99 h 90"/>
                <a:gd name="T18" fmla="*/ 18 w 90"/>
                <a:gd name="T19" fmla="*/ 83 h 90"/>
                <a:gd name="T20" fmla="*/ 12 w 90"/>
                <a:gd name="T21" fmla="*/ 83 h 90"/>
                <a:gd name="T22" fmla="*/ 6 w 90"/>
                <a:gd name="T23" fmla="*/ 61 h 90"/>
                <a:gd name="T24" fmla="*/ 0 w 90"/>
                <a:gd name="T25" fmla="*/ 38 h 90"/>
                <a:gd name="T26" fmla="*/ 12 w 90"/>
                <a:gd name="T27" fmla="*/ 15 h 90"/>
                <a:gd name="T28" fmla="*/ 50 w 90"/>
                <a:gd name="T29" fmla="*/ 15 h 90"/>
                <a:gd name="T30" fmla="*/ 68 w 90"/>
                <a:gd name="T31" fmla="*/ 22 h 90"/>
                <a:gd name="T32" fmla="*/ 68 w 90"/>
                <a:gd name="T33" fmla="*/ 15 h 90"/>
                <a:gd name="T34" fmla="*/ 74 w 90"/>
                <a:gd name="T35" fmla="*/ 8 h 90"/>
                <a:gd name="T36" fmla="*/ 80 w 90"/>
                <a:gd name="T37" fmla="*/ 15 h 90"/>
                <a:gd name="T38" fmla="*/ 92 w 90"/>
                <a:gd name="T39" fmla="*/ 0 h 90"/>
                <a:gd name="T40" fmla="*/ 92 w 90"/>
                <a:gd name="T41" fmla="*/ 22 h 90"/>
                <a:gd name="T42" fmla="*/ 92 w 90"/>
                <a:gd name="T43" fmla="*/ 45 h 90"/>
                <a:gd name="T44" fmla="*/ 92 w 90"/>
                <a:gd name="T45" fmla="*/ 61 h 90"/>
                <a:gd name="T46" fmla="*/ 80 w 90"/>
                <a:gd name="T47" fmla="*/ 75 h 90"/>
                <a:gd name="T48" fmla="*/ 68 w 90"/>
                <a:gd name="T49" fmla="*/ 83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0" name="Rectangle 4125"/>
            <p:cNvSpPr>
              <a:spLocks noChangeArrowheads="1"/>
            </p:cNvSpPr>
            <p:nvPr/>
          </p:nvSpPr>
          <p:spPr bwMode="auto">
            <a:xfrm>
              <a:off x="5086" y="2308"/>
              <a:ext cx="0" cy="7"/>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81" name="Rectangle 4126"/>
            <p:cNvSpPr>
              <a:spLocks noChangeArrowheads="1"/>
            </p:cNvSpPr>
            <p:nvPr/>
          </p:nvSpPr>
          <p:spPr bwMode="auto">
            <a:xfrm>
              <a:off x="4511" y="2112"/>
              <a:ext cx="5" cy="0"/>
            </a:xfrm>
            <a:prstGeom prst="rect">
              <a:avLst/>
            </a:prstGeom>
            <a:blipFill dpi="0" rotWithShape="0">
              <a:blip r:embed="rId5"/>
              <a:srcRect/>
              <a:tile tx="0" ty="0" sx="100000" sy="100000" flip="none" algn="tl"/>
            </a:blip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82" name="Freeform 4127"/>
            <p:cNvSpPr>
              <a:spLocks/>
            </p:cNvSpPr>
            <p:nvPr/>
          </p:nvSpPr>
          <p:spPr bwMode="auto">
            <a:xfrm>
              <a:off x="4280" y="2112"/>
              <a:ext cx="145" cy="189"/>
            </a:xfrm>
            <a:custGeom>
              <a:avLst/>
              <a:gdLst>
                <a:gd name="T0" fmla="*/ 80 w 144"/>
                <a:gd name="T1" fmla="*/ 53 h 168"/>
                <a:gd name="T2" fmla="*/ 74 w 144"/>
                <a:gd name="T3" fmla="*/ 46 h 168"/>
                <a:gd name="T4" fmla="*/ 66 w 144"/>
                <a:gd name="T5" fmla="*/ 30 h 168"/>
                <a:gd name="T6" fmla="*/ 54 w 144"/>
                <a:gd name="T7" fmla="*/ 38 h 168"/>
                <a:gd name="T8" fmla="*/ 42 w 144"/>
                <a:gd name="T9" fmla="*/ 23 h 168"/>
                <a:gd name="T10" fmla="*/ 42 w 144"/>
                <a:gd name="T11" fmla="*/ 16 h 168"/>
                <a:gd name="T12" fmla="*/ 24 w 144"/>
                <a:gd name="T13" fmla="*/ 0 h 168"/>
                <a:gd name="T14" fmla="*/ 18 w 144"/>
                <a:gd name="T15" fmla="*/ 0 h 168"/>
                <a:gd name="T16" fmla="*/ 24 w 144"/>
                <a:gd name="T17" fmla="*/ 30 h 168"/>
                <a:gd name="T18" fmla="*/ 12 w 144"/>
                <a:gd name="T19" fmla="*/ 23 h 168"/>
                <a:gd name="T20" fmla="*/ 12 w 144"/>
                <a:gd name="T21" fmla="*/ 16 h 168"/>
                <a:gd name="T22" fmla="*/ 6 w 144"/>
                <a:gd name="T23" fmla="*/ 38 h 168"/>
                <a:gd name="T24" fmla="*/ 0 w 144"/>
                <a:gd name="T25" fmla="*/ 46 h 168"/>
                <a:gd name="T26" fmla="*/ 6 w 144"/>
                <a:gd name="T27" fmla="*/ 53 h 168"/>
                <a:gd name="T28" fmla="*/ 6 w 144"/>
                <a:gd name="T29" fmla="*/ 69 h 168"/>
                <a:gd name="T30" fmla="*/ 18 w 144"/>
                <a:gd name="T31" fmla="*/ 69 h 168"/>
                <a:gd name="T32" fmla="*/ 24 w 144"/>
                <a:gd name="T33" fmla="*/ 122 h 168"/>
                <a:gd name="T34" fmla="*/ 36 w 144"/>
                <a:gd name="T35" fmla="*/ 107 h 168"/>
                <a:gd name="T36" fmla="*/ 48 w 144"/>
                <a:gd name="T37" fmla="*/ 114 h 168"/>
                <a:gd name="T38" fmla="*/ 54 w 144"/>
                <a:gd name="T39" fmla="*/ 107 h 168"/>
                <a:gd name="T40" fmla="*/ 66 w 144"/>
                <a:gd name="T41" fmla="*/ 99 h 168"/>
                <a:gd name="T42" fmla="*/ 86 w 144"/>
                <a:gd name="T43" fmla="*/ 122 h 168"/>
                <a:gd name="T44" fmla="*/ 92 w 144"/>
                <a:gd name="T45" fmla="*/ 137 h 168"/>
                <a:gd name="T46" fmla="*/ 104 w 144"/>
                <a:gd name="T47" fmla="*/ 168 h 168"/>
                <a:gd name="T48" fmla="*/ 110 w 144"/>
                <a:gd name="T49" fmla="*/ 190 h 168"/>
                <a:gd name="T50" fmla="*/ 104 w 144"/>
                <a:gd name="T51" fmla="*/ 205 h 168"/>
                <a:gd name="T52" fmla="*/ 122 w 144"/>
                <a:gd name="T53" fmla="*/ 213 h 168"/>
                <a:gd name="T54" fmla="*/ 122 w 144"/>
                <a:gd name="T55" fmla="*/ 205 h 168"/>
                <a:gd name="T56" fmla="*/ 128 w 144"/>
                <a:gd name="T57" fmla="*/ 198 h 168"/>
                <a:gd name="T58" fmla="*/ 134 w 144"/>
                <a:gd name="T59" fmla="*/ 205 h 168"/>
                <a:gd name="T60" fmla="*/ 146 w 144"/>
                <a:gd name="T61" fmla="*/ 190 h 168"/>
                <a:gd name="T62" fmla="*/ 140 w 144"/>
                <a:gd name="T63" fmla="*/ 174 h 168"/>
                <a:gd name="T64" fmla="*/ 140 w 144"/>
                <a:gd name="T65" fmla="*/ 160 h 168"/>
                <a:gd name="T66" fmla="*/ 140 w 144"/>
                <a:gd name="T67" fmla="*/ 160 h 168"/>
                <a:gd name="T68" fmla="*/ 122 w 144"/>
                <a:gd name="T69" fmla="*/ 144 h 168"/>
                <a:gd name="T70" fmla="*/ 116 w 144"/>
                <a:gd name="T71" fmla="*/ 129 h 168"/>
                <a:gd name="T72" fmla="*/ 104 w 144"/>
                <a:gd name="T73" fmla="*/ 114 h 168"/>
                <a:gd name="T74" fmla="*/ 92 w 144"/>
                <a:gd name="T75" fmla="*/ 91 h 168"/>
                <a:gd name="T76" fmla="*/ 66 w 144"/>
                <a:gd name="T77" fmla="*/ 77 h 168"/>
                <a:gd name="T78" fmla="*/ 74 w 144"/>
                <a:gd name="T79" fmla="*/ 69 h 168"/>
                <a:gd name="T80" fmla="*/ 86 w 144"/>
                <a:gd name="T81" fmla="*/ 61 h 168"/>
                <a:gd name="T82" fmla="*/ 80 w 144"/>
                <a:gd name="T83" fmla="*/ 53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3" name="Freeform 4128"/>
            <p:cNvSpPr>
              <a:spLocks/>
            </p:cNvSpPr>
            <p:nvPr/>
          </p:nvSpPr>
          <p:spPr bwMode="auto">
            <a:xfrm>
              <a:off x="4134" y="1972"/>
              <a:ext cx="158" cy="410"/>
            </a:xfrm>
            <a:custGeom>
              <a:avLst/>
              <a:gdLst>
                <a:gd name="T0" fmla="*/ 88 w 155"/>
                <a:gd name="T1" fmla="*/ 112 h 365"/>
                <a:gd name="T2" fmla="*/ 88 w 155"/>
                <a:gd name="T3" fmla="*/ 97 h 365"/>
                <a:gd name="T4" fmla="*/ 100 w 155"/>
                <a:gd name="T5" fmla="*/ 67 h 365"/>
                <a:gd name="T6" fmla="*/ 94 w 155"/>
                <a:gd name="T7" fmla="*/ 21 h 365"/>
                <a:gd name="T8" fmla="*/ 68 w 155"/>
                <a:gd name="T9" fmla="*/ 0 h 365"/>
                <a:gd name="T10" fmla="*/ 62 w 155"/>
                <a:gd name="T11" fmla="*/ 21 h 365"/>
                <a:gd name="T12" fmla="*/ 68 w 155"/>
                <a:gd name="T13" fmla="*/ 37 h 365"/>
                <a:gd name="T14" fmla="*/ 38 w 155"/>
                <a:gd name="T15" fmla="*/ 52 h 365"/>
                <a:gd name="T16" fmla="*/ 38 w 155"/>
                <a:gd name="T17" fmla="*/ 90 h 365"/>
                <a:gd name="T18" fmla="*/ 12 w 155"/>
                <a:gd name="T19" fmla="*/ 120 h 365"/>
                <a:gd name="T20" fmla="*/ 12 w 155"/>
                <a:gd name="T21" fmla="*/ 165 h 365"/>
                <a:gd name="T22" fmla="*/ 6 w 155"/>
                <a:gd name="T23" fmla="*/ 165 h 365"/>
                <a:gd name="T24" fmla="*/ 0 w 155"/>
                <a:gd name="T25" fmla="*/ 188 h 365"/>
                <a:gd name="T26" fmla="*/ 12 w 155"/>
                <a:gd name="T27" fmla="*/ 211 h 365"/>
                <a:gd name="T28" fmla="*/ 24 w 155"/>
                <a:gd name="T29" fmla="*/ 218 h 365"/>
                <a:gd name="T30" fmla="*/ 32 w 155"/>
                <a:gd name="T31" fmla="*/ 218 h 365"/>
                <a:gd name="T32" fmla="*/ 32 w 155"/>
                <a:gd name="T33" fmla="*/ 234 h 365"/>
                <a:gd name="T34" fmla="*/ 44 w 155"/>
                <a:gd name="T35" fmla="*/ 234 h 365"/>
                <a:gd name="T36" fmla="*/ 56 w 155"/>
                <a:gd name="T37" fmla="*/ 272 h 365"/>
                <a:gd name="T38" fmla="*/ 50 w 155"/>
                <a:gd name="T39" fmla="*/ 317 h 365"/>
                <a:gd name="T40" fmla="*/ 62 w 155"/>
                <a:gd name="T41" fmla="*/ 317 h 365"/>
                <a:gd name="T42" fmla="*/ 68 w 155"/>
                <a:gd name="T43" fmla="*/ 317 h 365"/>
                <a:gd name="T44" fmla="*/ 74 w 155"/>
                <a:gd name="T45" fmla="*/ 317 h 365"/>
                <a:gd name="T46" fmla="*/ 88 w 155"/>
                <a:gd name="T47" fmla="*/ 301 h 365"/>
                <a:gd name="T48" fmla="*/ 100 w 155"/>
                <a:gd name="T49" fmla="*/ 286 h 365"/>
                <a:gd name="T50" fmla="*/ 112 w 155"/>
                <a:gd name="T51" fmla="*/ 301 h 365"/>
                <a:gd name="T52" fmla="*/ 130 w 155"/>
                <a:gd name="T53" fmla="*/ 377 h 365"/>
                <a:gd name="T54" fmla="*/ 137 w 155"/>
                <a:gd name="T55" fmla="*/ 385 h 365"/>
                <a:gd name="T56" fmla="*/ 143 w 155"/>
                <a:gd name="T57" fmla="*/ 422 h 365"/>
                <a:gd name="T58" fmla="*/ 143 w 155"/>
                <a:gd name="T59" fmla="*/ 461 h 365"/>
                <a:gd name="T60" fmla="*/ 161 w 155"/>
                <a:gd name="T61" fmla="*/ 430 h 365"/>
                <a:gd name="T62" fmla="*/ 149 w 155"/>
                <a:gd name="T63" fmla="*/ 377 h 365"/>
                <a:gd name="T64" fmla="*/ 130 w 155"/>
                <a:gd name="T65" fmla="*/ 347 h 365"/>
                <a:gd name="T66" fmla="*/ 130 w 155"/>
                <a:gd name="T67" fmla="*/ 325 h 365"/>
                <a:gd name="T68" fmla="*/ 130 w 155"/>
                <a:gd name="T69" fmla="*/ 309 h 365"/>
                <a:gd name="T70" fmla="*/ 106 w 155"/>
                <a:gd name="T71" fmla="*/ 248 h 365"/>
                <a:gd name="T72" fmla="*/ 112 w 155"/>
                <a:gd name="T73" fmla="*/ 226 h 365"/>
                <a:gd name="T74" fmla="*/ 137 w 155"/>
                <a:gd name="T75" fmla="*/ 211 h 365"/>
                <a:gd name="T76" fmla="*/ 155 w 155"/>
                <a:gd name="T77" fmla="*/ 195 h 365"/>
                <a:gd name="T78" fmla="*/ 155 w 155"/>
                <a:gd name="T79" fmla="*/ 173 h 365"/>
                <a:gd name="T80" fmla="*/ 137 w 155"/>
                <a:gd name="T81" fmla="*/ 165 h 365"/>
                <a:gd name="T82" fmla="*/ 124 w 155"/>
                <a:gd name="T83" fmla="*/ 135 h 365"/>
                <a:gd name="T84" fmla="*/ 112 w 155"/>
                <a:gd name="T85" fmla="*/ 112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4" name="Freeform 4129"/>
            <p:cNvSpPr>
              <a:spLocks/>
            </p:cNvSpPr>
            <p:nvPr/>
          </p:nvSpPr>
          <p:spPr bwMode="auto">
            <a:xfrm>
              <a:off x="4637" y="2193"/>
              <a:ext cx="85" cy="135"/>
            </a:xfrm>
            <a:custGeom>
              <a:avLst/>
              <a:gdLst>
                <a:gd name="T0" fmla="*/ 18 w 84"/>
                <a:gd name="T1" fmla="*/ 99 h 120"/>
                <a:gd name="T2" fmla="*/ 18 w 84"/>
                <a:gd name="T3" fmla="*/ 107 h 120"/>
                <a:gd name="T4" fmla="*/ 6 w 84"/>
                <a:gd name="T5" fmla="*/ 83 h 120"/>
                <a:gd name="T6" fmla="*/ 0 w 84"/>
                <a:gd name="T7" fmla="*/ 61 h 120"/>
                <a:gd name="T8" fmla="*/ 12 w 84"/>
                <a:gd name="T9" fmla="*/ 69 h 120"/>
                <a:gd name="T10" fmla="*/ 6 w 84"/>
                <a:gd name="T11" fmla="*/ 38 h 120"/>
                <a:gd name="T12" fmla="*/ 6 w 84"/>
                <a:gd name="T13" fmla="*/ 16 h 120"/>
                <a:gd name="T14" fmla="*/ 6 w 84"/>
                <a:gd name="T15" fmla="*/ 0 h 120"/>
                <a:gd name="T16" fmla="*/ 30 w 84"/>
                <a:gd name="T17" fmla="*/ 8 h 120"/>
                <a:gd name="T18" fmla="*/ 36 w 84"/>
                <a:gd name="T19" fmla="*/ 16 h 120"/>
                <a:gd name="T20" fmla="*/ 44 w 84"/>
                <a:gd name="T21" fmla="*/ 30 h 120"/>
                <a:gd name="T22" fmla="*/ 44 w 84"/>
                <a:gd name="T23" fmla="*/ 46 h 120"/>
                <a:gd name="T24" fmla="*/ 36 w 84"/>
                <a:gd name="T25" fmla="*/ 69 h 120"/>
                <a:gd name="T26" fmla="*/ 30 w 84"/>
                <a:gd name="T27" fmla="*/ 77 h 120"/>
                <a:gd name="T28" fmla="*/ 30 w 84"/>
                <a:gd name="T29" fmla="*/ 91 h 120"/>
                <a:gd name="T30" fmla="*/ 44 w 84"/>
                <a:gd name="T31" fmla="*/ 122 h 120"/>
                <a:gd name="T32" fmla="*/ 50 w 84"/>
                <a:gd name="T33" fmla="*/ 122 h 120"/>
                <a:gd name="T34" fmla="*/ 50 w 84"/>
                <a:gd name="T35" fmla="*/ 114 h 120"/>
                <a:gd name="T36" fmla="*/ 62 w 84"/>
                <a:gd name="T37" fmla="*/ 114 h 120"/>
                <a:gd name="T38" fmla="*/ 68 w 84"/>
                <a:gd name="T39" fmla="*/ 122 h 120"/>
                <a:gd name="T40" fmla="*/ 68 w 84"/>
                <a:gd name="T41" fmla="*/ 122 h 120"/>
                <a:gd name="T42" fmla="*/ 80 w 84"/>
                <a:gd name="T43" fmla="*/ 129 h 120"/>
                <a:gd name="T44" fmla="*/ 74 w 84"/>
                <a:gd name="T45" fmla="*/ 129 h 120"/>
                <a:gd name="T46" fmla="*/ 80 w 84"/>
                <a:gd name="T47" fmla="*/ 144 h 120"/>
                <a:gd name="T48" fmla="*/ 86 w 84"/>
                <a:gd name="T49" fmla="*/ 144 h 120"/>
                <a:gd name="T50" fmla="*/ 80 w 84"/>
                <a:gd name="T51" fmla="*/ 152 h 120"/>
                <a:gd name="T52" fmla="*/ 80 w 84"/>
                <a:gd name="T53" fmla="*/ 144 h 120"/>
                <a:gd name="T54" fmla="*/ 68 w 84"/>
                <a:gd name="T55" fmla="*/ 137 h 120"/>
                <a:gd name="T56" fmla="*/ 62 w 84"/>
                <a:gd name="T57" fmla="*/ 129 h 120"/>
                <a:gd name="T58" fmla="*/ 56 w 84"/>
                <a:gd name="T59" fmla="*/ 122 h 120"/>
                <a:gd name="T60" fmla="*/ 56 w 84"/>
                <a:gd name="T61" fmla="*/ 137 h 120"/>
                <a:gd name="T62" fmla="*/ 36 w 84"/>
                <a:gd name="T63" fmla="*/ 122 h 120"/>
                <a:gd name="T64" fmla="*/ 30 w 84"/>
                <a:gd name="T65" fmla="*/ 129 h 120"/>
                <a:gd name="T66" fmla="*/ 18 w 84"/>
                <a:gd name="T67" fmla="*/ 122 h 120"/>
                <a:gd name="T68" fmla="*/ 18 w 84"/>
                <a:gd name="T69" fmla="*/ 114 h 120"/>
                <a:gd name="T70" fmla="*/ 24 w 84"/>
                <a:gd name="T71" fmla="*/ 99 h 120"/>
                <a:gd name="T72" fmla="*/ 18 w 84"/>
                <a:gd name="T73" fmla="*/ 99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5" name="Freeform 4130"/>
            <p:cNvSpPr>
              <a:spLocks/>
            </p:cNvSpPr>
            <p:nvPr/>
          </p:nvSpPr>
          <p:spPr bwMode="auto">
            <a:xfrm>
              <a:off x="4692" y="2395"/>
              <a:ext cx="86" cy="94"/>
            </a:xfrm>
            <a:custGeom>
              <a:avLst/>
              <a:gdLst>
                <a:gd name="T0" fmla="*/ 70 w 84"/>
                <a:gd name="T1" fmla="*/ 105 h 84"/>
                <a:gd name="T2" fmla="*/ 62 w 84"/>
                <a:gd name="T3" fmla="*/ 91 h 84"/>
                <a:gd name="T4" fmla="*/ 62 w 84"/>
                <a:gd name="T5" fmla="*/ 97 h 84"/>
                <a:gd name="T6" fmla="*/ 44 w 84"/>
                <a:gd name="T7" fmla="*/ 83 h 84"/>
                <a:gd name="T8" fmla="*/ 44 w 84"/>
                <a:gd name="T9" fmla="*/ 60 h 84"/>
                <a:gd name="T10" fmla="*/ 32 w 84"/>
                <a:gd name="T11" fmla="*/ 45 h 84"/>
                <a:gd name="T12" fmla="*/ 26 w 84"/>
                <a:gd name="T13" fmla="*/ 53 h 84"/>
                <a:gd name="T14" fmla="*/ 26 w 84"/>
                <a:gd name="T15" fmla="*/ 53 h 84"/>
                <a:gd name="T16" fmla="*/ 18 w 84"/>
                <a:gd name="T17" fmla="*/ 53 h 84"/>
                <a:gd name="T18" fmla="*/ 12 w 84"/>
                <a:gd name="T19" fmla="*/ 45 h 84"/>
                <a:gd name="T20" fmla="*/ 6 w 84"/>
                <a:gd name="T21" fmla="*/ 60 h 84"/>
                <a:gd name="T22" fmla="*/ 0 w 84"/>
                <a:gd name="T23" fmla="*/ 67 h 84"/>
                <a:gd name="T24" fmla="*/ 6 w 84"/>
                <a:gd name="T25" fmla="*/ 53 h 84"/>
                <a:gd name="T26" fmla="*/ 18 w 84"/>
                <a:gd name="T27" fmla="*/ 38 h 84"/>
                <a:gd name="T28" fmla="*/ 32 w 84"/>
                <a:gd name="T29" fmla="*/ 22 h 84"/>
                <a:gd name="T30" fmla="*/ 32 w 84"/>
                <a:gd name="T31" fmla="*/ 38 h 84"/>
                <a:gd name="T32" fmla="*/ 44 w 84"/>
                <a:gd name="T33" fmla="*/ 38 h 84"/>
                <a:gd name="T34" fmla="*/ 50 w 84"/>
                <a:gd name="T35" fmla="*/ 30 h 84"/>
                <a:gd name="T36" fmla="*/ 50 w 84"/>
                <a:gd name="T37" fmla="*/ 15 h 84"/>
                <a:gd name="T38" fmla="*/ 56 w 84"/>
                <a:gd name="T39" fmla="*/ 15 h 84"/>
                <a:gd name="T40" fmla="*/ 62 w 84"/>
                <a:gd name="T41" fmla="*/ 15 h 84"/>
                <a:gd name="T42" fmla="*/ 62 w 84"/>
                <a:gd name="T43" fmla="*/ 0 h 84"/>
                <a:gd name="T44" fmla="*/ 76 w 84"/>
                <a:gd name="T45" fmla="*/ 8 h 84"/>
                <a:gd name="T46" fmla="*/ 82 w 84"/>
                <a:gd name="T47" fmla="*/ 30 h 84"/>
                <a:gd name="T48" fmla="*/ 88 w 84"/>
                <a:gd name="T49" fmla="*/ 60 h 84"/>
                <a:gd name="T50" fmla="*/ 82 w 84"/>
                <a:gd name="T51" fmla="*/ 75 h 84"/>
                <a:gd name="T52" fmla="*/ 82 w 84"/>
                <a:gd name="T53" fmla="*/ 83 h 84"/>
                <a:gd name="T54" fmla="*/ 76 w 84"/>
                <a:gd name="T55" fmla="*/ 60 h 84"/>
                <a:gd name="T56" fmla="*/ 70 w 84"/>
                <a:gd name="T57" fmla="*/ 67 h 84"/>
                <a:gd name="T58" fmla="*/ 70 w 84"/>
                <a:gd name="T59" fmla="*/ 83 h 84"/>
                <a:gd name="T60" fmla="*/ 70 w 84"/>
                <a:gd name="T61" fmla="*/ 105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6" name="Freeform 4131"/>
            <p:cNvSpPr>
              <a:spLocks/>
            </p:cNvSpPr>
            <p:nvPr/>
          </p:nvSpPr>
          <p:spPr bwMode="auto">
            <a:xfrm>
              <a:off x="4699" y="2369"/>
              <a:ext cx="17" cy="39"/>
            </a:xfrm>
            <a:custGeom>
              <a:avLst/>
              <a:gdLst>
                <a:gd name="T0" fmla="*/ 16 w 18"/>
                <a:gd name="T1" fmla="*/ 0 h 35"/>
                <a:gd name="T2" fmla="*/ 10 w 18"/>
                <a:gd name="T3" fmla="*/ 36 h 35"/>
                <a:gd name="T4" fmla="*/ 10 w 18"/>
                <a:gd name="T5" fmla="*/ 43 h 35"/>
                <a:gd name="T6" fmla="*/ 0 w 18"/>
                <a:gd name="T7" fmla="*/ 29 h 35"/>
                <a:gd name="T8" fmla="*/ 6 w 18"/>
                <a:gd name="T9" fmla="*/ 21 h 35"/>
                <a:gd name="T10" fmla="*/ 6 w 18"/>
                <a:gd name="T11" fmla="*/ 0 h 35"/>
                <a:gd name="T12" fmla="*/ 16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7" name="Freeform 4132"/>
            <p:cNvSpPr>
              <a:spLocks/>
            </p:cNvSpPr>
            <p:nvPr/>
          </p:nvSpPr>
          <p:spPr bwMode="auto">
            <a:xfrm>
              <a:off x="4728" y="2328"/>
              <a:ext cx="25" cy="34"/>
            </a:xfrm>
            <a:custGeom>
              <a:avLst/>
              <a:gdLst>
                <a:gd name="T0" fmla="*/ 20 w 24"/>
                <a:gd name="T1" fmla="*/ 39 h 30"/>
                <a:gd name="T2" fmla="*/ 14 w 24"/>
                <a:gd name="T3" fmla="*/ 31 h 30"/>
                <a:gd name="T4" fmla="*/ 0 w 24"/>
                <a:gd name="T5" fmla="*/ 8 h 30"/>
                <a:gd name="T6" fmla="*/ 14 w 24"/>
                <a:gd name="T7" fmla="*/ 0 h 30"/>
                <a:gd name="T8" fmla="*/ 20 w 24"/>
                <a:gd name="T9" fmla="*/ 16 h 30"/>
                <a:gd name="T10" fmla="*/ 26 w 24"/>
                <a:gd name="T11" fmla="*/ 39 h 30"/>
                <a:gd name="T12" fmla="*/ 20 w 24"/>
                <a:gd name="T13" fmla="*/ 3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8" name="Freeform 4133"/>
            <p:cNvSpPr>
              <a:spLocks/>
            </p:cNvSpPr>
            <p:nvPr/>
          </p:nvSpPr>
          <p:spPr bwMode="auto">
            <a:xfrm>
              <a:off x="4686" y="2348"/>
              <a:ext cx="24" cy="27"/>
            </a:xfrm>
            <a:custGeom>
              <a:avLst/>
              <a:gdLst>
                <a:gd name="T0" fmla="*/ 18 w 24"/>
                <a:gd name="T1" fmla="*/ 8 h 24"/>
                <a:gd name="T2" fmla="*/ 0 w 24"/>
                <a:gd name="T3" fmla="*/ 0 h 24"/>
                <a:gd name="T4" fmla="*/ 0 w 24"/>
                <a:gd name="T5" fmla="*/ 0 h 24"/>
                <a:gd name="T6" fmla="*/ 6 w 24"/>
                <a:gd name="T7" fmla="*/ 30 h 24"/>
                <a:gd name="T8" fmla="*/ 24 w 24"/>
                <a:gd name="T9" fmla="*/ 16 h 24"/>
                <a:gd name="T10" fmla="*/ 24 w 24"/>
                <a:gd name="T11" fmla="*/ 8 h 24"/>
                <a:gd name="T12" fmla="*/ 18 w 24"/>
                <a:gd name="T13" fmla="*/ 8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89" name="Freeform 4134"/>
            <p:cNvSpPr>
              <a:spLocks/>
            </p:cNvSpPr>
            <p:nvPr/>
          </p:nvSpPr>
          <p:spPr bwMode="auto">
            <a:xfrm>
              <a:off x="4607" y="2362"/>
              <a:ext cx="42" cy="60"/>
            </a:xfrm>
            <a:custGeom>
              <a:avLst/>
              <a:gdLst>
                <a:gd name="T0" fmla="*/ 42 w 42"/>
                <a:gd name="T1" fmla="*/ 16 h 53"/>
                <a:gd name="T2" fmla="*/ 12 w 42"/>
                <a:gd name="T3" fmla="*/ 52 h 53"/>
                <a:gd name="T4" fmla="*/ 0 w 42"/>
                <a:gd name="T5" fmla="*/ 68 h 53"/>
                <a:gd name="T6" fmla="*/ 0 w 42"/>
                <a:gd name="T7" fmla="*/ 60 h 53"/>
                <a:gd name="T8" fmla="*/ 12 w 42"/>
                <a:gd name="T9" fmla="*/ 45 h 53"/>
                <a:gd name="T10" fmla="*/ 30 w 42"/>
                <a:gd name="T11" fmla="*/ 23 h 53"/>
                <a:gd name="T12" fmla="*/ 30 w 42"/>
                <a:gd name="T13" fmla="*/ 8 h 53"/>
                <a:gd name="T14" fmla="*/ 36 w 42"/>
                <a:gd name="T15" fmla="*/ 8 h 53"/>
                <a:gd name="T16" fmla="*/ 36 w 42"/>
                <a:gd name="T17" fmla="*/ 0 h 53"/>
                <a:gd name="T18" fmla="*/ 42 w 42"/>
                <a:gd name="T19" fmla="*/ 16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0" name="Freeform 4135"/>
            <p:cNvSpPr>
              <a:spLocks/>
            </p:cNvSpPr>
            <p:nvPr/>
          </p:nvSpPr>
          <p:spPr bwMode="auto">
            <a:xfrm>
              <a:off x="4649" y="2315"/>
              <a:ext cx="24" cy="20"/>
            </a:xfrm>
            <a:custGeom>
              <a:avLst/>
              <a:gdLst>
                <a:gd name="T0" fmla="*/ 24 w 24"/>
                <a:gd name="T1" fmla="*/ 14 h 18"/>
                <a:gd name="T2" fmla="*/ 24 w 24"/>
                <a:gd name="T3" fmla="*/ 22 h 18"/>
                <a:gd name="T4" fmla="*/ 12 w 24"/>
                <a:gd name="T5" fmla="*/ 8 h 18"/>
                <a:gd name="T6" fmla="*/ 0 w 24"/>
                <a:gd name="T7" fmla="*/ 0 h 18"/>
                <a:gd name="T8" fmla="*/ 24 w 24"/>
                <a:gd name="T9" fmla="*/ 0 h 18"/>
                <a:gd name="T10" fmla="*/ 24 w 24"/>
                <a:gd name="T11" fmla="*/ 1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1" name="Freeform 4136"/>
            <p:cNvSpPr>
              <a:spLocks/>
            </p:cNvSpPr>
            <p:nvPr/>
          </p:nvSpPr>
          <p:spPr bwMode="auto">
            <a:xfrm>
              <a:off x="4728" y="2355"/>
              <a:ext cx="18" cy="33"/>
            </a:xfrm>
            <a:custGeom>
              <a:avLst/>
              <a:gdLst>
                <a:gd name="T0" fmla="*/ 12 w 18"/>
                <a:gd name="T1" fmla="*/ 8 h 29"/>
                <a:gd name="T2" fmla="*/ 18 w 18"/>
                <a:gd name="T3" fmla="*/ 31 h 29"/>
                <a:gd name="T4" fmla="*/ 18 w 18"/>
                <a:gd name="T5" fmla="*/ 31 h 29"/>
                <a:gd name="T6" fmla="*/ 12 w 18"/>
                <a:gd name="T7" fmla="*/ 38 h 29"/>
                <a:gd name="T8" fmla="*/ 6 w 18"/>
                <a:gd name="T9" fmla="*/ 16 h 29"/>
                <a:gd name="T10" fmla="*/ 0 w 18"/>
                <a:gd name="T11" fmla="*/ 0 h 29"/>
                <a:gd name="T12" fmla="*/ 12 w 18"/>
                <a:gd name="T13" fmla="*/ 8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2" name="Freeform 4137"/>
            <p:cNvSpPr>
              <a:spLocks/>
            </p:cNvSpPr>
            <p:nvPr/>
          </p:nvSpPr>
          <p:spPr bwMode="auto">
            <a:xfrm>
              <a:off x="4710" y="2335"/>
              <a:ext cx="12" cy="13"/>
            </a:xfrm>
            <a:custGeom>
              <a:avLst/>
              <a:gdLst>
                <a:gd name="T0" fmla="*/ 12 w 12"/>
                <a:gd name="T1" fmla="*/ 14 h 12"/>
                <a:gd name="T2" fmla="*/ 0 w 12"/>
                <a:gd name="T3" fmla="*/ 8 h 12"/>
                <a:gd name="T4" fmla="*/ 0 w 12"/>
                <a:gd name="T5" fmla="*/ 8 h 12"/>
                <a:gd name="T6" fmla="*/ 0 w 12"/>
                <a:gd name="T7" fmla="*/ 0 h 12"/>
                <a:gd name="T8" fmla="*/ 12 w 12"/>
                <a:gd name="T9" fmla="*/ 14 h 12"/>
                <a:gd name="T10" fmla="*/ 12 w 12"/>
                <a:gd name="T11" fmla="*/ 1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3" name="Freeform 4138"/>
            <p:cNvSpPr>
              <a:spLocks/>
            </p:cNvSpPr>
            <p:nvPr/>
          </p:nvSpPr>
          <p:spPr bwMode="auto">
            <a:xfrm>
              <a:off x="4722" y="2388"/>
              <a:ext cx="19" cy="7"/>
            </a:xfrm>
            <a:custGeom>
              <a:avLst/>
              <a:gdLst>
                <a:gd name="T0" fmla="*/ 20 w 18"/>
                <a:gd name="T1" fmla="*/ 8 h 6"/>
                <a:gd name="T2" fmla="*/ 14 w 18"/>
                <a:gd name="T3" fmla="*/ 0 h 6"/>
                <a:gd name="T4" fmla="*/ 0 w 18"/>
                <a:gd name="T5" fmla="*/ 8 h 6"/>
                <a:gd name="T6" fmla="*/ 20 w 18"/>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4" name="Freeform 4139"/>
            <p:cNvSpPr>
              <a:spLocks/>
            </p:cNvSpPr>
            <p:nvPr/>
          </p:nvSpPr>
          <p:spPr bwMode="auto">
            <a:xfrm>
              <a:off x="4716" y="2362"/>
              <a:ext cx="6" cy="39"/>
            </a:xfrm>
            <a:custGeom>
              <a:avLst/>
              <a:gdLst>
                <a:gd name="T0" fmla="*/ 6 w 6"/>
                <a:gd name="T1" fmla="*/ 0 h 35"/>
                <a:gd name="T2" fmla="*/ 6 w 6"/>
                <a:gd name="T3" fmla="*/ 8 h 35"/>
                <a:gd name="T4" fmla="*/ 6 w 6"/>
                <a:gd name="T5" fmla="*/ 29 h 35"/>
                <a:gd name="T6" fmla="*/ 0 w 6"/>
                <a:gd name="T7" fmla="*/ 43 h 35"/>
                <a:gd name="T8" fmla="*/ 6 w 6"/>
                <a:gd name="T9" fmla="*/ 22 h 35"/>
                <a:gd name="T10" fmla="*/ 6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5" name="Freeform 4140"/>
            <p:cNvSpPr>
              <a:spLocks/>
            </p:cNvSpPr>
            <p:nvPr/>
          </p:nvSpPr>
          <p:spPr bwMode="auto">
            <a:xfrm>
              <a:off x="4238" y="2152"/>
              <a:ext cx="151" cy="330"/>
            </a:xfrm>
            <a:custGeom>
              <a:avLst/>
              <a:gdLst>
                <a:gd name="T0" fmla="*/ 55 w 149"/>
                <a:gd name="T1" fmla="*/ 288 h 293"/>
                <a:gd name="T2" fmla="*/ 49 w 149"/>
                <a:gd name="T3" fmla="*/ 265 h 293"/>
                <a:gd name="T4" fmla="*/ 55 w 149"/>
                <a:gd name="T5" fmla="*/ 243 h 293"/>
                <a:gd name="T6" fmla="*/ 55 w 149"/>
                <a:gd name="T7" fmla="*/ 221 h 293"/>
                <a:gd name="T8" fmla="*/ 55 w 149"/>
                <a:gd name="T9" fmla="*/ 182 h 293"/>
                <a:gd name="T10" fmla="*/ 73 w 149"/>
                <a:gd name="T11" fmla="*/ 175 h 293"/>
                <a:gd name="T12" fmla="*/ 73 w 149"/>
                <a:gd name="T13" fmla="*/ 198 h 293"/>
                <a:gd name="T14" fmla="*/ 85 w 149"/>
                <a:gd name="T15" fmla="*/ 198 h 293"/>
                <a:gd name="T16" fmla="*/ 103 w 149"/>
                <a:gd name="T17" fmla="*/ 213 h 293"/>
                <a:gd name="T18" fmla="*/ 109 w 149"/>
                <a:gd name="T19" fmla="*/ 229 h 293"/>
                <a:gd name="T20" fmla="*/ 103 w 149"/>
                <a:gd name="T21" fmla="*/ 205 h 293"/>
                <a:gd name="T22" fmla="*/ 97 w 149"/>
                <a:gd name="T23" fmla="*/ 182 h 293"/>
                <a:gd name="T24" fmla="*/ 109 w 149"/>
                <a:gd name="T25" fmla="*/ 160 h 293"/>
                <a:gd name="T26" fmla="*/ 147 w 149"/>
                <a:gd name="T27" fmla="*/ 160 h 293"/>
                <a:gd name="T28" fmla="*/ 153 w 149"/>
                <a:gd name="T29" fmla="*/ 144 h 293"/>
                <a:gd name="T30" fmla="*/ 147 w 149"/>
                <a:gd name="T31" fmla="*/ 122 h 293"/>
                <a:gd name="T32" fmla="*/ 135 w 149"/>
                <a:gd name="T33" fmla="*/ 91 h 293"/>
                <a:gd name="T34" fmla="*/ 129 w 149"/>
                <a:gd name="T35" fmla="*/ 77 h 293"/>
                <a:gd name="T36" fmla="*/ 109 w 149"/>
                <a:gd name="T37" fmla="*/ 53 h 293"/>
                <a:gd name="T38" fmla="*/ 97 w 149"/>
                <a:gd name="T39" fmla="*/ 61 h 293"/>
                <a:gd name="T40" fmla="*/ 91 w 149"/>
                <a:gd name="T41" fmla="*/ 69 h 293"/>
                <a:gd name="T42" fmla="*/ 79 w 149"/>
                <a:gd name="T43" fmla="*/ 61 h 293"/>
                <a:gd name="T44" fmla="*/ 67 w 149"/>
                <a:gd name="T45" fmla="*/ 77 h 293"/>
                <a:gd name="T46" fmla="*/ 61 w 149"/>
                <a:gd name="T47" fmla="*/ 23 h 293"/>
                <a:gd name="T48" fmla="*/ 49 w 149"/>
                <a:gd name="T49" fmla="*/ 23 h 293"/>
                <a:gd name="T50" fmla="*/ 49 w 149"/>
                <a:gd name="T51" fmla="*/ 8 h 293"/>
                <a:gd name="T52" fmla="*/ 43 w 149"/>
                <a:gd name="T53" fmla="*/ 0 h 293"/>
                <a:gd name="T54" fmla="*/ 29 w 149"/>
                <a:gd name="T55" fmla="*/ 8 h 293"/>
                <a:gd name="T56" fmla="*/ 24 w 149"/>
                <a:gd name="T57" fmla="*/ 16 h 293"/>
                <a:gd name="T58" fmla="*/ 6 w 149"/>
                <a:gd name="T59" fmla="*/ 23 h 293"/>
                <a:gd name="T60" fmla="*/ 0 w 149"/>
                <a:gd name="T61" fmla="*/ 53 h 293"/>
                <a:gd name="T62" fmla="*/ 0 w 149"/>
                <a:gd name="T63" fmla="*/ 46 h 293"/>
                <a:gd name="T64" fmla="*/ 12 w 149"/>
                <a:gd name="T65" fmla="*/ 77 h 293"/>
                <a:gd name="T66" fmla="*/ 24 w 149"/>
                <a:gd name="T67" fmla="*/ 107 h 293"/>
                <a:gd name="T68" fmla="*/ 29 w 149"/>
                <a:gd name="T69" fmla="*/ 107 h 293"/>
                <a:gd name="T70" fmla="*/ 24 w 149"/>
                <a:gd name="T71" fmla="*/ 122 h 293"/>
                <a:gd name="T72" fmla="*/ 24 w 149"/>
                <a:gd name="T73" fmla="*/ 130 h 293"/>
                <a:gd name="T74" fmla="*/ 24 w 149"/>
                <a:gd name="T75" fmla="*/ 144 h 293"/>
                <a:gd name="T76" fmla="*/ 35 w 149"/>
                <a:gd name="T77" fmla="*/ 160 h 293"/>
                <a:gd name="T78" fmla="*/ 43 w 149"/>
                <a:gd name="T79" fmla="*/ 175 h 293"/>
                <a:gd name="T80" fmla="*/ 49 w 149"/>
                <a:gd name="T81" fmla="*/ 198 h 293"/>
                <a:gd name="T82" fmla="*/ 55 w 149"/>
                <a:gd name="T83" fmla="*/ 229 h 293"/>
                <a:gd name="T84" fmla="*/ 43 w 149"/>
                <a:gd name="T85" fmla="*/ 259 h 293"/>
                <a:gd name="T86" fmla="*/ 43 w 149"/>
                <a:gd name="T87" fmla="*/ 259 h 293"/>
                <a:gd name="T88" fmla="*/ 35 w 149"/>
                <a:gd name="T89" fmla="*/ 288 h 293"/>
                <a:gd name="T90" fmla="*/ 35 w 149"/>
                <a:gd name="T91" fmla="*/ 311 h 293"/>
                <a:gd name="T92" fmla="*/ 35 w 149"/>
                <a:gd name="T93" fmla="*/ 311 h 293"/>
                <a:gd name="T94" fmla="*/ 49 w 149"/>
                <a:gd name="T95" fmla="*/ 319 h 293"/>
                <a:gd name="T96" fmla="*/ 55 w 149"/>
                <a:gd name="T97" fmla="*/ 333 h 293"/>
                <a:gd name="T98" fmla="*/ 61 w 149"/>
                <a:gd name="T99" fmla="*/ 341 h 293"/>
                <a:gd name="T100" fmla="*/ 67 w 149"/>
                <a:gd name="T101" fmla="*/ 356 h 293"/>
                <a:gd name="T102" fmla="*/ 73 w 149"/>
                <a:gd name="T103" fmla="*/ 349 h 293"/>
                <a:gd name="T104" fmla="*/ 85 w 149"/>
                <a:gd name="T105" fmla="*/ 364 h 293"/>
                <a:gd name="T106" fmla="*/ 85 w 149"/>
                <a:gd name="T107" fmla="*/ 372 h 293"/>
                <a:gd name="T108" fmla="*/ 97 w 149"/>
                <a:gd name="T109" fmla="*/ 372 h 293"/>
                <a:gd name="T110" fmla="*/ 103 w 149"/>
                <a:gd name="T111" fmla="*/ 364 h 293"/>
                <a:gd name="T112" fmla="*/ 97 w 149"/>
                <a:gd name="T113" fmla="*/ 341 h 293"/>
                <a:gd name="T114" fmla="*/ 79 w 149"/>
                <a:gd name="T115" fmla="*/ 341 h 293"/>
                <a:gd name="T116" fmla="*/ 73 w 149"/>
                <a:gd name="T117" fmla="*/ 325 h 293"/>
                <a:gd name="T118" fmla="*/ 67 w 149"/>
                <a:gd name="T119" fmla="*/ 311 h 293"/>
                <a:gd name="T120" fmla="*/ 61 w 149"/>
                <a:gd name="T121" fmla="*/ 288 h 293"/>
                <a:gd name="T122" fmla="*/ 55 w 149"/>
                <a:gd name="T123" fmla="*/ 288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6" name="Freeform 4141"/>
            <p:cNvSpPr>
              <a:spLocks/>
            </p:cNvSpPr>
            <p:nvPr/>
          </p:nvSpPr>
          <p:spPr bwMode="auto">
            <a:xfrm>
              <a:off x="4304" y="2093"/>
              <a:ext cx="157" cy="322"/>
            </a:xfrm>
            <a:custGeom>
              <a:avLst/>
              <a:gdLst>
                <a:gd name="T0" fmla="*/ 48 w 156"/>
                <a:gd name="T1" fmla="*/ 68 h 287"/>
                <a:gd name="T2" fmla="*/ 30 w 156"/>
                <a:gd name="T3" fmla="*/ 61 h 287"/>
                <a:gd name="T4" fmla="*/ 18 w 156"/>
                <a:gd name="T5" fmla="*/ 38 h 287"/>
                <a:gd name="T6" fmla="*/ 6 w 156"/>
                <a:gd name="T7" fmla="*/ 15 h 287"/>
                <a:gd name="T8" fmla="*/ 18 w 156"/>
                <a:gd name="T9" fmla="*/ 15 h 287"/>
                <a:gd name="T10" fmla="*/ 30 w 156"/>
                <a:gd name="T11" fmla="*/ 15 h 287"/>
                <a:gd name="T12" fmla="*/ 42 w 156"/>
                <a:gd name="T13" fmla="*/ 15 h 287"/>
                <a:gd name="T14" fmla="*/ 60 w 156"/>
                <a:gd name="T15" fmla="*/ 0 h 287"/>
                <a:gd name="T16" fmla="*/ 86 w 156"/>
                <a:gd name="T17" fmla="*/ 22 h 287"/>
                <a:gd name="T18" fmla="*/ 110 w 156"/>
                <a:gd name="T19" fmla="*/ 45 h 287"/>
                <a:gd name="T20" fmla="*/ 92 w 156"/>
                <a:gd name="T21" fmla="*/ 61 h 287"/>
                <a:gd name="T22" fmla="*/ 80 w 156"/>
                <a:gd name="T23" fmla="*/ 83 h 287"/>
                <a:gd name="T24" fmla="*/ 86 w 156"/>
                <a:gd name="T25" fmla="*/ 128 h 287"/>
                <a:gd name="T26" fmla="*/ 116 w 156"/>
                <a:gd name="T27" fmla="*/ 166 h 287"/>
                <a:gd name="T28" fmla="*/ 140 w 156"/>
                <a:gd name="T29" fmla="*/ 196 h 287"/>
                <a:gd name="T30" fmla="*/ 158 w 156"/>
                <a:gd name="T31" fmla="*/ 265 h 287"/>
                <a:gd name="T32" fmla="*/ 158 w 156"/>
                <a:gd name="T33" fmla="*/ 279 h 287"/>
                <a:gd name="T34" fmla="*/ 140 w 156"/>
                <a:gd name="T35" fmla="*/ 302 h 287"/>
                <a:gd name="T36" fmla="*/ 116 w 156"/>
                <a:gd name="T37" fmla="*/ 318 h 287"/>
                <a:gd name="T38" fmla="*/ 116 w 156"/>
                <a:gd name="T39" fmla="*/ 331 h 287"/>
                <a:gd name="T40" fmla="*/ 116 w 156"/>
                <a:gd name="T41" fmla="*/ 339 h 287"/>
                <a:gd name="T42" fmla="*/ 92 w 156"/>
                <a:gd name="T43" fmla="*/ 361 h 287"/>
                <a:gd name="T44" fmla="*/ 86 w 156"/>
                <a:gd name="T45" fmla="*/ 331 h 287"/>
                <a:gd name="T46" fmla="*/ 86 w 156"/>
                <a:gd name="T47" fmla="*/ 310 h 287"/>
                <a:gd name="T48" fmla="*/ 104 w 156"/>
                <a:gd name="T49" fmla="*/ 310 h 287"/>
                <a:gd name="T50" fmla="*/ 110 w 156"/>
                <a:gd name="T51" fmla="*/ 287 h 287"/>
                <a:gd name="T52" fmla="*/ 122 w 156"/>
                <a:gd name="T53" fmla="*/ 257 h 287"/>
                <a:gd name="T54" fmla="*/ 122 w 156"/>
                <a:gd name="T55" fmla="*/ 211 h 287"/>
                <a:gd name="T56" fmla="*/ 116 w 156"/>
                <a:gd name="T57" fmla="*/ 182 h 287"/>
                <a:gd name="T58" fmla="*/ 98 w 156"/>
                <a:gd name="T59" fmla="*/ 166 h 287"/>
                <a:gd name="T60" fmla="*/ 80 w 156"/>
                <a:gd name="T61" fmla="*/ 136 h 287"/>
                <a:gd name="T62" fmla="*/ 42 w 156"/>
                <a:gd name="T63" fmla="*/ 99 h 287"/>
                <a:gd name="T64" fmla="*/ 60 w 156"/>
                <a:gd name="T65" fmla="*/ 83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7" name="Freeform 4142"/>
            <p:cNvSpPr>
              <a:spLocks/>
            </p:cNvSpPr>
            <p:nvPr/>
          </p:nvSpPr>
          <p:spPr bwMode="auto">
            <a:xfrm>
              <a:off x="3406" y="2025"/>
              <a:ext cx="13" cy="34"/>
            </a:xfrm>
            <a:custGeom>
              <a:avLst/>
              <a:gdLst>
                <a:gd name="T0" fmla="*/ 8 w 12"/>
                <a:gd name="T1" fmla="*/ 39 h 30"/>
                <a:gd name="T2" fmla="*/ 8 w 12"/>
                <a:gd name="T3" fmla="*/ 39 h 30"/>
                <a:gd name="T4" fmla="*/ 0 w 12"/>
                <a:gd name="T5" fmla="*/ 39 h 30"/>
                <a:gd name="T6" fmla="*/ 0 w 12"/>
                <a:gd name="T7" fmla="*/ 16 h 30"/>
                <a:gd name="T8" fmla="*/ 8 w 12"/>
                <a:gd name="T9" fmla="*/ 0 h 30"/>
                <a:gd name="T10" fmla="*/ 14 w 12"/>
                <a:gd name="T11" fmla="*/ 23 h 30"/>
                <a:gd name="T12" fmla="*/ 8 w 12"/>
                <a:gd name="T13" fmla="*/ 3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8" name="Freeform 4143"/>
            <p:cNvSpPr>
              <a:spLocks/>
            </p:cNvSpPr>
            <p:nvPr/>
          </p:nvSpPr>
          <p:spPr bwMode="auto">
            <a:xfrm>
              <a:off x="3255" y="1722"/>
              <a:ext cx="364" cy="323"/>
            </a:xfrm>
            <a:custGeom>
              <a:avLst/>
              <a:gdLst>
                <a:gd name="T0" fmla="*/ 37 w 358"/>
                <a:gd name="T1" fmla="*/ 152 h 287"/>
                <a:gd name="T2" fmla="*/ 43 w 358"/>
                <a:gd name="T3" fmla="*/ 114 h 287"/>
                <a:gd name="T4" fmla="*/ 29 w 358"/>
                <a:gd name="T5" fmla="*/ 91 h 287"/>
                <a:gd name="T6" fmla="*/ 6 w 358"/>
                <a:gd name="T7" fmla="*/ 46 h 287"/>
                <a:gd name="T8" fmla="*/ 0 w 358"/>
                <a:gd name="T9" fmla="*/ 8 h 287"/>
                <a:gd name="T10" fmla="*/ 6 w 358"/>
                <a:gd name="T11" fmla="*/ 0 h 287"/>
                <a:gd name="T12" fmla="*/ 29 w 358"/>
                <a:gd name="T13" fmla="*/ 23 h 287"/>
                <a:gd name="T14" fmla="*/ 61 w 358"/>
                <a:gd name="T15" fmla="*/ 0 h 287"/>
                <a:gd name="T16" fmla="*/ 61 w 358"/>
                <a:gd name="T17" fmla="*/ 23 h 287"/>
                <a:gd name="T18" fmla="*/ 92 w 358"/>
                <a:gd name="T19" fmla="*/ 53 h 287"/>
                <a:gd name="T20" fmla="*/ 141 w 358"/>
                <a:gd name="T21" fmla="*/ 77 h 287"/>
                <a:gd name="T22" fmla="*/ 167 w 358"/>
                <a:gd name="T23" fmla="*/ 77 h 287"/>
                <a:gd name="T24" fmla="*/ 167 w 358"/>
                <a:gd name="T25" fmla="*/ 61 h 287"/>
                <a:gd name="T26" fmla="*/ 185 w 358"/>
                <a:gd name="T27" fmla="*/ 46 h 287"/>
                <a:gd name="T28" fmla="*/ 223 w 358"/>
                <a:gd name="T29" fmla="*/ 38 h 287"/>
                <a:gd name="T30" fmla="*/ 265 w 358"/>
                <a:gd name="T31" fmla="*/ 61 h 287"/>
                <a:gd name="T32" fmla="*/ 297 w 358"/>
                <a:gd name="T33" fmla="*/ 77 h 287"/>
                <a:gd name="T34" fmla="*/ 297 w 358"/>
                <a:gd name="T35" fmla="*/ 129 h 287"/>
                <a:gd name="T36" fmla="*/ 297 w 358"/>
                <a:gd name="T37" fmla="*/ 152 h 287"/>
                <a:gd name="T38" fmla="*/ 303 w 358"/>
                <a:gd name="T39" fmla="*/ 160 h 287"/>
                <a:gd name="T40" fmla="*/ 309 w 358"/>
                <a:gd name="T41" fmla="*/ 205 h 287"/>
                <a:gd name="T42" fmla="*/ 333 w 358"/>
                <a:gd name="T43" fmla="*/ 221 h 287"/>
                <a:gd name="T44" fmla="*/ 347 w 358"/>
                <a:gd name="T45" fmla="*/ 281 h 287"/>
                <a:gd name="T46" fmla="*/ 364 w 358"/>
                <a:gd name="T47" fmla="*/ 317 h 287"/>
                <a:gd name="T48" fmla="*/ 370 w 358"/>
                <a:gd name="T49" fmla="*/ 333 h 287"/>
                <a:gd name="T50" fmla="*/ 347 w 358"/>
                <a:gd name="T51" fmla="*/ 348 h 287"/>
                <a:gd name="T52" fmla="*/ 327 w 358"/>
                <a:gd name="T53" fmla="*/ 364 h 287"/>
                <a:gd name="T54" fmla="*/ 285 w 358"/>
                <a:gd name="T55" fmla="*/ 356 h 287"/>
                <a:gd name="T56" fmla="*/ 253 w 358"/>
                <a:gd name="T57" fmla="*/ 317 h 287"/>
                <a:gd name="T58" fmla="*/ 197 w 358"/>
                <a:gd name="T59" fmla="*/ 325 h 287"/>
                <a:gd name="T60" fmla="*/ 167 w 358"/>
                <a:gd name="T61" fmla="*/ 303 h 287"/>
                <a:gd name="T62" fmla="*/ 141 w 358"/>
                <a:gd name="T63" fmla="*/ 266 h 287"/>
                <a:gd name="T64" fmla="*/ 117 w 358"/>
                <a:gd name="T65" fmla="*/ 243 h 287"/>
                <a:gd name="T66" fmla="*/ 111 w 358"/>
                <a:gd name="T67" fmla="*/ 235 h 287"/>
                <a:gd name="T68" fmla="*/ 105 w 358"/>
                <a:gd name="T69" fmla="*/ 243 h 287"/>
                <a:gd name="T70" fmla="*/ 92 w 358"/>
                <a:gd name="T71" fmla="*/ 221 h 287"/>
                <a:gd name="T72" fmla="*/ 85 w 358"/>
                <a:gd name="T73" fmla="*/ 198 h 287"/>
                <a:gd name="T74" fmla="*/ 61 w 358"/>
                <a:gd name="T75" fmla="*/ 174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99" name="Freeform 4144"/>
            <p:cNvSpPr>
              <a:spLocks/>
            </p:cNvSpPr>
            <p:nvPr/>
          </p:nvSpPr>
          <p:spPr bwMode="auto">
            <a:xfrm>
              <a:off x="3183" y="1776"/>
              <a:ext cx="175" cy="183"/>
            </a:xfrm>
            <a:custGeom>
              <a:avLst/>
              <a:gdLst>
                <a:gd name="T0" fmla="*/ 109 w 173"/>
                <a:gd name="T1" fmla="*/ 92 h 162"/>
                <a:gd name="T2" fmla="*/ 109 w 173"/>
                <a:gd name="T3" fmla="*/ 77 h 162"/>
                <a:gd name="T4" fmla="*/ 115 w 173"/>
                <a:gd name="T5" fmla="*/ 53 h 162"/>
                <a:gd name="T6" fmla="*/ 115 w 173"/>
                <a:gd name="T7" fmla="*/ 38 h 162"/>
                <a:gd name="T8" fmla="*/ 103 w 173"/>
                <a:gd name="T9" fmla="*/ 31 h 162"/>
                <a:gd name="T10" fmla="*/ 92 w 173"/>
                <a:gd name="T11" fmla="*/ 8 h 162"/>
                <a:gd name="T12" fmla="*/ 80 w 173"/>
                <a:gd name="T13" fmla="*/ 8 h 162"/>
                <a:gd name="T14" fmla="*/ 74 w 173"/>
                <a:gd name="T15" fmla="*/ 0 h 162"/>
                <a:gd name="T16" fmla="*/ 56 w 173"/>
                <a:gd name="T17" fmla="*/ 0 h 162"/>
                <a:gd name="T18" fmla="*/ 50 w 173"/>
                <a:gd name="T19" fmla="*/ 8 h 162"/>
                <a:gd name="T20" fmla="*/ 30 w 173"/>
                <a:gd name="T21" fmla="*/ 23 h 162"/>
                <a:gd name="T22" fmla="*/ 30 w 173"/>
                <a:gd name="T23" fmla="*/ 77 h 162"/>
                <a:gd name="T24" fmla="*/ 18 w 173"/>
                <a:gd name="T25" fmla="*/ 85 h 162"/>
                <a:gd name="T26" fmla="*/ 0 w 173"/>
                <a:gd name="T27" fmla="*/ 99 h 162"/>
                <a:gd name="T28" fmla="*/ 12 w 173"/>
                <a:gd name="T29" fmla="*/ 130 h 162"/>
                <a:gd name="T30" fmla="*/ 24 w 173"/>
                <a:gd name="T31" fmla="*/ 138 h 162"/>
                <a:gd name="T32" fmla="*/ 42 w 173"/>
                <a:gd name="T33" fmla="*/ 146 h 162"/>
                <a:gd name="T34" fmla="*/ 62 w 173"/>
                <a:gd name="T35" fmla="*/ 160 h 162"/>
                <a:gd name="T36" fmla="*/ 80 w 173"/>
                <a:gd name="T37" fmla="*/ 168 h 162"/>
                <a:gd name="T38" fmla="*/ 92 w 173"/>
                <a:gd name="T39" fmla="*/ 184 h 162"/>
                <a:gd name="T40" fmla="*/ 109 w 173"/>
                <a:gd name="T41" fmla="*/ 207 h 162"/>
                <a:gd name="T42" fmla="*/ 141 w 173"/>
                <a:gd name="T43" fmla="*/ 207 h 162"/>
                <a:gd name="T44" fmla="*/ 153 w 173"/>
                <a:gd name="T45" fmla="*/ 191 h 162"/>
                <a:gd name="T46" fmla="*/ 165 w 173"/>
                <a:gd name="T47" fmla="*/ 184 h 162"/>
                <a:gd name="T48" fmla="*/ 177 w 173"/>
                <a:gd name="T49" fmla="*/ 184 h 162"/>
                <a:gd name="T50" fmla="*/ 171 w 173"/>
                <a:gd name="T51" fmla="*/ 176 h 162"/>
                <a:gd name="T52" fmla="*/ 165 w 173"/>
                <a:gd name="T53" fmla="*/ 160 h 162"/>
                <a:gd name="T54" fmla="*/ 159 w 173"/>
                <a:gd name="T55" fmla="*/ 160 h 162"/>
                <a:gd name="T56" fmla="*/ 159 w 173"/>
                <a:gd name="T57" fmla="*/ 138 h 162"/>
                <a:gd name="T58" fmla="*/ 153 w 173"/>
                <a:gd name="T59" fmla="*/ 130 h 162"/>
                <a:gd name="T60" fmla="*/ 135 w 173"/>
                <a:gd name="T61" fmla="*/ 115 h 162"/>
                <a:gd name="T62" fmla="*/ 121 w 173"/>
                <a:gd name="T63" fmla="*/ 107 h 162"/>
                <a:gd name="T64" fmla="*/ 109 w 173"/>
                <a:gd name="T65" fmla="*/ 92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0" name="Freeform 4145"/>
            <p:cNvSpPr>
              <a:spLocks/>
            </p:cNvSpPr>
            <p:nvPr/>
          </p:nvSpPr>
          <p:spPr bwMode="auto">
            <a:xfrm>
              <a:off x="3322" y="1938"/>
              <a:ext cx="36" cy="34"/>
            </a:xfrm>
            <a:custGeom>
              <a:avLst/>
              <a:gdLst>
                <a:gd name="T0" fmla="*/ 30 w 36"/>
                <a:gd name="T1" fmla="*/ 16 h 30"/>
                <a:gd name="T2" fmla="*/ 24 w 36"/>
                <a:gd name="T3" fmla="*/ 16 h 30"/>
                <a:gd name="T4" fmla="*/ 24 w 36"/>
                <a:gd name="T5" fmla="*/ 23 h 30"/>
                <a:gd name="T6" fmla="*/ 36 w 36"/>
                <a:gd name="T7" fmla="*/ 39 h 30"/>
                <a:gd name="T8" fmla="*/ 18 w 36"/>
                <a:gd name="T9" fmla="*/ 39 h 30"/>
                <a:gd name="T10" fmla="*/ 18 w 36"/>
                <a:gd name="T11" fmla="*/ 31 h 30"/>
                <a:gd name="T12" fmla="*/ 0 w 36"/>
                <a:gd name="T13" fmla="*/ 23 h 30"/>
                <a:gd name="T14" fmla="*/ 12 w 36"/>
                <a:gd name="T15" fmla="*/ 8 h 30"/>
                <a:gd name="T16" fmla="*/ 24 w 36"/>
                <a:gd name="T17" fmla="*/ 0 h 30"/>
                <a:gd name="T18" fmla="*/ 30 w 36"/>
                <a:gd name="T19" fmla="*/ 16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1" name="Freeform 4146"/>
            <p:cNvSpPr>
              <a:spLocks/>
            </p:cNvSpPr>
            <p:nvPr/>
          </p:nvSpPr>
          <p:spPr bwMode="auto">
            <a:xfrm>
              <a:off x="3904" y="1932"/>
              <a:ext cx="145" cy="86"/>
            </a:xfrm>
            <a:custGeom>
              <a:avLst/>
              <a:gdLst>
                <a:gd name="T0" fmla="*/ 79 w 143"/>
                <a:gd name="T1" fmla="*/ 74 h 77"/>
                <a:gd name="T2" fmla="*/ 61 w 143"/>
                <a:gd name="T3" fmla="*/ 74 h 77"/>
                <a:gd name="T4" fmla="*/ 43 w 143"/>
                <a:gd name="T5" fmla="*/ 66 h 77"/>
                <a:gd name="T6" fmla="*/ 18 w 143"/>
                <a:gd name="T7" fmla="*/ 52 h 77"/>
                <a:gd name="T8" fmla="*/ 0 w 143"/>
                <a:gd name="T9" fmla="*/ 38 h 77"/>
                <a:gd name="T10" fmla="*/ 0 w 143"/>
                <a:gd name="T11" fmla="*/ 22 h 77"/>
                <a:gd name="T12" fmla="*/ 6 w 143"/>
                <a:gd name="T13" fmla="*/ 8 h 77"/>
                <a:gd name="T14" fmla="*/ 6 w 143"/>
                <a:gd name="T15" fmla="*/ 8 h 77"/>
                <a:gd name="T16" fmla="*/ 18 w 143"/>
                <a:gd name="T17" fmla="*/ 0 h 77"/>
                <a:gd name="T18" fmla="*/ 30 w 143"/>
                <a:gd name="T19" fmla="*/ 8 h 77"/>
                <a:gd name="T20" fmla="*/ 55 w 143"/>
                <a:gd name="T21" fmla="*/ 30 h 77"/>
                <a:gd name="T22" fmla="*/ 61 w 143"/>
                <a:gd name="T23" fmla="*/ 30 h 77"/>
                <a:gd name="T24" fmla="*/ 67 w 143"/>
                <a:gd name="T25" fmla="*/ 38 h 77"/>
                <a:gd name="T26" fmla="*/ 79 w 143"/>
                <a:gd name="T27" fmla="*/ 45 h 77"/>
                <a:gd name="T28" fmla="*/ 85 w 143"/>
                <a:gd name="T29" fmla="*/ 52 h 77"/>
                <a:gd name="T30" fmla="*/ 103 w 143"/>
                <a:gd name="T31" fmla="*/ 60 h 77"/>
                <a:gd name="T32" fmla="*/ 117 w 143"/>
                <a:gd name="T33" fmla="*/ 60 h 77"/>
                <a:gd name="T34" fmla="*/ 141 w 143"/>
                <a:gd name="T35" fmla="*/ 60 h 77"/>
                <a:gd name="T36" fmla="*/ 147 w 143"/>
                <a:gd name="T37" fmla="*/ 96 h 77"/>
                <a:gd name="T38" fmla="*/ 129 w 143"/>
                <a:gd name="T39" fmla="*/ 96 h 77"/>
                <a:gd name="T40" fmla="*/ 103 w 143"/>
                <a:gd name="T41" fmla="*/ 88 h 77"/>
                <a:gd name="T42" fmla="*/ 91 w 143"/>
                <a:gd name="T43" fmla="*/ 88 h 77"/>
                <a:gd name="T44" fmla="*/ 79 w 143"/>
                <a:gd name="T45" fmla="*/ 74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2" name="Freeform 4147"/>
            <p:cNvSpPr>
              <a:spLocks/>
            </p:cNvSpPr>
            <p:nvPr/>
          </p:nvSpPr>
          <p:spPr bwMode="auto">
            <a:xfrm>
              <a:off x="3565" y="1783"/>
              <a:ext cx="267" cy="296"/>
            </a:xfrm>
            <a:custGeom>
              <a:avLst/>
              <a:gdLst>
                <a:gd name="T0" fmla="*/ 117 w 263"/>
                <a:gd name="T1" fmla="*/ 303 h 263"/>
                <a:gd name="T2" fmla="*/ 135 w 263"/>
                <a:gd name="T3" fmla="*/ 325 h 263"/>
                <a:gd name="T4" fmla="*/ 159 w 263"/>
                <a:gd name="T5" fmla="*/ 325 h 263"/>
                <a:gd name="T6" fmla="*/ 173 w 263"/>
                <a:gd name="T7" fmla="*/ 317 h 263"/>
                <a:gd name="T8" fmla="*/ 197 w 263"/>
                <a:gd name="T9" fmla="*/ 317 h 263"/>
                <a:gd name="T10" fmla="*/ 179 w 263"/>
                <a:gd name="T11" fmla="*/ 287 h 263"/>
                <a:gd name="T12" fmla="*/ 165 w 263"/>
                <a:gd name="T13" fmla="*/ 257 h 263"/>
                <a:gd name="T14" fmla="*/ 179 w 263"/>
                <a:gd name="T15" fmla="*/ 228 h 263"/>
                <a:gd name="T16" fmla="*/ 209 w 263"/>
                <a:gd name="T17" fmla="*/ 213 h 263"/>
                <a:gd name="T18" fmla="*/ 227 w 263"/>
                <a:gd name="T19" fmla="*/ 168 h 263"/>
                <a:gd name="T20" fmla="*/ 233 w 263"/>
                <a:gd name="T21" fmla="*/ 137 h 263"/>
                <a:gd name="T22" fmla="*/ 233 w 263"/>
                <a:gd name="T23" fmla="*/ 114 h 263"/>
                <a:gd name="T24" fmla="*/ 221 w 263"/>
                <a:gd name="T25" fmla="*/ 99 h 263"/>
                <a:gd name="T26" fmla="*/ 215 w 263"/>
                <a:gd name="T27" fmla="*/ 77 h 263"/>
                <a:gd name="T28" fmla="*/ 209 w 263"/>
                <a:gd name="T29" fmla="*/ 61 h 263"/>
                <a:gd name="T30" fmla="*/ 253 w 263"/>
                <a:gd name="T31" fmla="*/ 53 h 263"/>
                <a:gd name="T32" fmla="*/ 247 w 263"/>
                <a:gd name="T33" fmla="*/ 30 h 263"/>
                <a:gd name="T34" fmla="*/ 227 w 263"/>
                <a:gd name="T35" fmla="*/ 8 h 263"/>
                <a:gd name="T36" fmla="*/ 165 w 263"/>
                <a:gd name="T37" fmla="*/ 8 h 263"/>
                <a:gd name="T38" fmla="*/ 165 w 263"/>
                <a:gd name="T39" fmla="*/ 46 h 263"/>
                <a:gd name="T40" fmla="*/ 159 w 263"/>
                <a:gd name="T41" fmla="*/ 77 h 263"/>
                <a:gd name="T42" fmla="*/ 153 w 263"/>
                <a:gd name="T43" fmla="*/ 91 h 263"/>
                <a:gd name="T44" fmla="*/ 135 w 263"/>
                <a:gd name="T45" fmla="*/ 137 h 263"/>
                <a:gd name="T46" fmla="*/ 117 w 263"/>
                <a:gd name="T47" fmla="*/ 144 h 263"/>
                <a:gd name="T48" fmla="*/ 97 w 263"/>
                <a:gd name="T49" fmla="*/ 168 h 263"/>
                <a:gd name="T50" fmla="*/ 79 w 263"/>
                <a:gd name="T51" fmla="*/ 190 h 263"/>
                <a:gd name="T52" fmla="*/ 30 w 263"/>
                <a:gd name="T53" fmla="*/ 190 h 263"/>
                <a:gd name="T54" fmla="*/ 0 w 263"/>
                <a:gd name="T55" fmla="*/ 182 h 263"/>
                <a:gd name="T56" fmla="*/ 44 w 263"/>
                <a:gd name="T57" fmla="*/ 221 h 263"/>
                <a:gd name="T58" fmla="*/ 55 w 263"/>
                <a:gd name="T59" fmla="*/ 250 h 263"/>
                <a:gd name="T60" fmla="*/ 38 w 263"/>
                <a:gd name="T61" fmla="*/ 272 h 263"/>
                <a:gd name="T62" fmla="*/ 30 w 263"/>
                <a:gd name="T63" fmla="*/ 295 h 263"/>
                <a:gd name="T64" fmla="*/ 61 w 263"/>
                <a:gd name="T65" fmla="*/ 295 h 263"/>
                <a:gd name="T66" fmla="*/ 91 w 263"/>
                <a:gd name="T67" fmla="*/ 295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3" name="Freeform 4148"/>
            <p:cNvSpPr>
              <a:spLocks/>
            </p:cNvSpPr>
            <p:nvPr/>
          </p:nvSpPr>
          <p:spPr bwMode="auto">
            <a:xfrm>
              <a:off x="2952" y="1904"/>
              <a:ext cx="194" cy="221"/>
            </a:xfrm>
            <a:custGeom>
              <a:avLst/>
              <a:gdLst>
                <a:gd name="T0" fmla="*/ 153 w 191"/>
                <a:gd name="T1" fmla="*/ 91 h 197"/>
                <a:gd name="T2" fmla="*/ 147 w 191"/>
                <a:gd name="T3" fmla="*/ 68 h 197"/>
                <a:gd name="T4" fmla="*/ 135 w 191"/>
                <a:gd name="T5" fmla="*/ 45 h 197"/>
                <a:gd name="T6" fmla="*/ 129 w 191"/>
                <a:gd name="T7" fmla="*/ 45 h 197"/>
                <a:gd name="T8" fmla="*/ 135 w 191"/>
                <a:gd name="T9" fmla="*/ 68 h 197"/>
                <a:gd name="T10" fmla="*/ 147 w 191"/>
                <a:gd name="T11" fmla="*/ 83 h 197"/>
                <a:gd name="T12" fmla="*/ 159 w 191"/>
                <a:gd name="T13" fmla="*/ 120 h 197"/>
                <a:gd name="T14" fmla="*/ 167 w 191"/>
                <a:gd name="T15" fmla="*/ 135 h 197"/>
                <a:gd name="T16" fmla="*/ 179 w 191"/>
                <a:gd name="T17" fmla="*/ 157 h 197"/>
                <a:gd name="T18" fmla="*/ 185 w 191"/>
                <a:gd name="T19" fmla="*/ 173 h 197"/>
                <a:gd name="T20" fmla="*/ 197 w 191"/>
                <a:gd name="T21" fmla="*/ 187 h 197"/>
                <a:gd name="T22" fmla="*/ 197 w 191"/>
                <a:gd name="T23" fmla="*/ 195 h 197"/>
                <a:gd name="T24" fmla="*/ 197 w 191"/>
                <a:gd name="T25" fmla="*/ 210 h 197"/>
                <a:gd name="T26" fmla="*/ 191 w 191"/>
                <a:gd name="T27" fmla="*/ 218 h 197"/>
                <a:gd name="T28" fmla="*/ 185 w 191"/>
                <a:gd name="T29" fmla="*/ 218 h 197"/>
                <a:gd name="T30" fmla="*/ 179 w 191"/>
                <a:gd name="T31" fmla="*/ 233 h 197"/>
                <a:gd name="T32" fmla="*/ 173 w 191"/>
                <a:gd name="T33" fmla="*/ 233 h 197"/>
                <a:gd name="T34" fmla="*/ 167 w 191"/>
                <a:gd name="T35" fmla="*/ 248 h 197"/>
                <a:gd name="T36" fmla="*/ 147 w 191"/>
                <a:gd name="T37" fmla="*/ 240 h 197"/>
                <a:gd name="T38" fmla="*/ 123 w 191"/>
                <a:gd name="T39" fmla="*/ 240 h 197"/>
                <a:gd name="T40" fmla="*/ 123 w 191"/>
                <a:gd name="T41" fmla="*/ 233 h 197"/>
                <a:gd name="T42" fmla="*/ 123 w 191"/>
                <a:gd name="T43" fmla="*/ 240 h 197"/>
                <a:gd name="T44" fmla="*/ 5 w 191"/>
                <a:gd name="T45" fmla="*/ 240 h 197"/>
                <a:gd name="T46" fmla="*/ 5 w 191"/>
                <a:gd name="T47" fmla="*/ 149 h 197"/>
                <a:gd name="T48" fmla="*/ 0 w 191"/>
                <a:gd name="T49" fmla="*/ 96 h 197"/>
                <a:gd name="T50" fmla="*/ 0 w 191"/>
                <a:gd name="T51" fmla="*/ 75 h 197"/>
                <a:gd name="T52" fmla="*/ 0 w 191"/>
                <a:gd name="T53" fmla="*/ 53 h 197"/>
                <a:gd name="T54" fmla="*/ 0 w 191"/>
                <a:gd name="T55" fmla="*/ 30 h 197"/>
                <a:gd name="T56" fmla="*/ 0 w 191"/>
                <a:gd name="T57" fmla="*/ 15 h 197"/>
                <a:gd name="T58" fmla="*/ 0 w 191"/>
                <a:gd name="T59" fmla="*/ 0 h 197"/>
                <a:gd name="T60" fmla="*/ 11 w 191"/>
                <a:gd name="T61" fmla="*/ 0 h 197"/>
                <a:gd name="T62" fmla="*/ 37 w 191"/>
                <a:gd name="T63" fmla="*/ 8 h 197"/>
                <a:gd name="T64" fmla="*/ 67 w 191"/>
                <a:gd name="T65" fmla="*/ 15 h 197"/>
                <a:gd name="T66" fmla="*/ 91 w 191"/>
                <a:gd name="T67" fmla="*/ 8 h 197"/>
                <a:gd name="T68" fmla="*/ 98 w 191"/>
                <a:gd name="T69" fmla="*/ 0 h 197"/>
                <a:gd name="T70" fmla="*/ 98 w 191"/>
                <a:gd name="T71" fmla="*/ 8 h 197"/>
                <a:gd name="T72" fmla="*/ 105 w 191"/>
                <a:gd name="T73" fmla="*/ 0 h 197"/>
                <a:gd name="T74" fmla="*/ 123 w 191"/>
                <a:gd name="T75" fmla="*/ 8 h 197"/>
                <a:gd name="T76" fmla="*/ 123 w 191"/>
                <a:gd name="T77" fmla="*/ 15 h 197"/>
                <a:gd name="T78" fmla="*/ 135 w 191"/>
                <a:gd name="T79" fmla="*/ 15 h 197"/>
                <a:gd name="T80" fmla="*/ 159 w 191"/>
                <a:gd name="T81" fmla="*/ 8 h 197"/>
                <a:gd name="T82" fmla="*/ 173 w 191"/>
                <a:gd name="T83" fmla="*/ 53 h 197"/>
                <a:gd name="T84" fmla="*/ 173 w 191"/>
                <a:gd name="T85" fmla="*/ 75 h 197"/>
                <a:gd name="T86" fmla="*/ 167 w 191"/>
                <a:gd name="T87" fmla="*/ 96 h 197"/>
                <a:gd name="T88" fmla="*/ 153 w 191"/>
                <a:gd name="T89" fmla="*/ 91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4" name="Freeform 4149"/>
            <p:cNvSpPr>
              <a:spLocks/>
            </p:cNvSpPr>
            <p:nvPr/>
          </p:nvSpPr>
          <p:spPr bwMode="auto">
            <a:xfrm>
              <a:off x="3710" y="1817"/>
              <a:ext cx="491" cy="611"/>
            </a:xfrm>
            <a:custGeom>
              <a:avLst/>
              <a:gdLst>
                <a:gd name="T0" fmla="*/ 86 w 485"/>
                <a:gd name="T1" fmla="*/ 22 h 544"/>
                <a:gd name="T2" fmla="*/ 68 w 485"/>
                <a:gd name="T3" fmla="*/ 38 h 544"/>
                <a:gd name="T4" fmla="*/ 80 w 485"/>
                <a:gd name="T5" fmla="*/ 69 h 544"/>
                <a:gd name="T6" fmla="*/ 86 w 485"/>
                <a:gd name="T7" fmla="*/ 99 h 544"/>
                <a:gd name="T8" fmla="*/ 74 w 485"/>
                <a:gd name="T9" fmla="*/ 152 h 544"/>
                <a:gd name="T10" fmla="*/ 30 w 485"/>
                <a:gd name="T11" fmla="*/ 189 h 544"/>
                <a:gd name="T12" fmla="*/ 30 w 485"/>
                <a:gd name="T13" fmla="*/ 226 h 544"/>
                <a:gd name="T14" fmla="*/ 50 w 485"/>
                <a:gd name="T15" fmla="*/ 279 h 544"/>
                <a:gd name="T16" fmla="*/ 12 w 485"/>
                <a:gd name="T17" fmla="*/ 279 h 544"/>
                <a:gd name="T18" fmla="*/ 0 w 485"/>
                <a:gd name="T19" fmla="*/ 294 h 544"/>
                <a:gd name="T20" fmla="*/ 18 w 485"/>
                <a:gd name="T21" fmla="*/ 317 h 544"/>
                <a:gd name="T22" fmla="*/ 30 w 485"/>
                <a:gd name="T23" fmla="*/ 331 h 544"/>
                <a:gd name="T24" fmla="*/ 50 w 485"/>
                <a:gd name="T25" fmla="*/ 370 h 544"/>
                <a:gd name="T26" fmla="*/ 80 w 485"/>
                <a:gd name="T27" fmla="*/ 331 h 544"/>
                <a:gd name="T28" fmla="*/ 80 w 485"/>
                <a:gd name="T29" fmla="*/ 347 h 544"/>
                <a:gd name="T30" fmla="*/ 86 w 485"/>
                <a:gd name="T31" fmla="*/ 362 h 544"/>
                <a:gd name="T32" fmla="*/ 98 w 485"/>
                <a:gd name="T33" fmla="*/ 416 h 544"/>
                <a:gd name="T34" fmla="*/ 110 w 485"/>
                <a:gd name="T35" fmla="*/ 475 h 544"/>
                <a:gd name="T36" fmla="*/ 130 w 485"/>
                <a:gd name="T37" fmla="*/ 536 h 544"/>
                <a:gd name="T38" fmla="*/ 172 w 485"/>
                <a:gd name="T39" fmla="*/ 641 h 544"/>
                <a:gd name="T40" fmla="*/ 196 w 485"/>
                <a:gd name="T41" fmla="*/ 686 h 544"/>
                <a:gd name="T42" fmla="*/ 228 w 485"/>
                <a:gd name="T43" fmla="*/ 656 h 544"/>
                <a:gd name="T44" fmla="*/ 233 w 485"/>
                <a:gd name="T45" fmla="*/ 635 h 544"/>
                <a:gd name="T46" fmla="*/ 233 w 485"/>
                <a:gd name="T47" fmla="*/ 574 h 544"/>
                <a:gd name="T48" fmla="*/ 233 w 485"/>
                <a:gd name="T49" fmla="*/ 505 h 544"/>
                <a:gd name="T50" fmla="*/ 245 w 485"/>
                <a:gd name="T51" fmla="*/ 491 h 544"/>
                <a:gd name="T52" fmla="*/ 269 w 485"/>
                <a:gd name="T53" fmla="*/ 460 h 544"/>
                <a:gd name="T54" fmla="*/ 319 w 485"/>
                <a:gd name="T55" fmla="*/ 400 h 544"/>
                <a:gd name="T56" fmla="*/ 337 w 485"/>
                <a:gd name="T57" fmla="*/ 355 h 544"/>
                <a:gd name="T58" fmla="*/ 367 w 485"/>
                <a:gd name="T59" fmla="*/ 347 h 544"/>
                <a:gd name="T60" fmla="*/ 375 w 485"/>
                <a:gd name="T61" fmla="*/ 339 h 544"/>
                <a:gd name="T62" fmla="*/ 361 w 485"/>
                <a:gd name="T63" fmla="*/ 286 h 544"/>
                <a:gd name="T64" fmla="*/ 361 w 485"/>
                <a:gd name="T65" fmla="*/ 256 h 544"/>
                <a:gd name="T66" fmla="*/ 355 w 485"/>
                <a:gd name="T67" fmla="*/ 234 h 544"/>
                <a:gd name="T68" fmla="*/ 375 w 485"/>
                <a:gd name="T69" fmla="*/ 256 h 544"/>
                <a:gd name="T70" fmla="*/ 423 w 485"/>
                <a:gd name="T71" fmla="*/ 264 h 544"/>
                <a:gd name="T72" fmla="*/ 411 w 485"/>
                <a:gd name="T73" fmla="*/ 309 h 544"/>
                <a:gd name="T74" fmla="*/ 429 w 485"/>
                <a:gd name="T75" fmla="*/ 317 h 544"/>
                <a:gd name="T76" fmla="*/ 441 w 485"/>
                <a:gd name="T77" fmla="*/ 339 h 544"/>
                <a:gd name="T78" fmla="*/ 454 w 485"/>
                <a:gd name="T79" fmla="*/ 294 h 544"/>
                <a:gd name="T80" fmla="*/ 467 w 485"/>
                <a:gd name="T81" fmla="*/ 226 h 544"/>
                <a:gd name="T82" fmla="*/ 491 w 485"/>
                <a:gd name="T83" fmla="*/ 203 h 544"/>
                <a:gd name="T84" fmla="*/ 479 w 485"/>
                <a:gd name="T85" fmla="*/ 174 h 544"/>
                <a:gd name="T86" fmla="*/ 473 w 485"/>
                <a:gd name="T87" fmla="*/ 159 h 544"/>
                <a:gd name="T88" fmla="*/ 441 w 485"/>
                <a:gd name="T89" fmla="*/ 159 h 544"/>
                <a:gd name="T90" fmla="*/ 399 w 485"/>
                <a:gd name="T91" fmla="*/ 195 h 544"/>
                <a:gd name="T92" fmla="*/ 411 w 485"/>
                <a:gd name="T93" fmla="*/ 218 h 544"/>
                <a:gd name="T94" fmla="*/ 355 w 485"/>
                <a:gd name="T95" fmla="*/ 218 h 544"/>
                <a:gd name="T96" fmla="*/ 337 w 485"/>
                <a:gd name="T97" fmla="*/ 189 h 544"/>
                <a:gd name="T98" fmla="*/ 301 w 485"/>
                <a:gd name="T99" fmla="*/ 218 h 544"/>
                <a:gd name="T100" fmla="*/ 257 w 485"/>
                <a:gd name="T101" fmla="*/ 203 h 544"/>
                <a:gd name="T102" fmla="*/ 196 w 485"/>
                <a:gd name="T103" fmla="*/ 166 h 544"/>
                <a:gd name="T104" fmla="*/ 184 w 485"/>
                <a:gd name="T105" fmla="*/ 121 h 544"/>
                <a:gd name="T106" fmla="*/ 148 w 485"/>
                <a:gd name="T107" fmla="*/ 75 h 544"/>
                <a:gd name="T108" fmla="*/ 154 w 485"/>
                <a:gd name="T109" fmla="*/ 45 h 544"/>
                <a:gd name="T110" fmla="*/ 148 w 485"/>
                <a:gd name="T111" fmla="*/ 30 h 544"/>
                <a:gd name="T112" fmla="*/ 142 w 485"/>
                <a:gd name="T113" fmla="*/ 15 h 544"/>
                <a:gd name="T114" fmla="*/ 130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5" name="Freeform 4150"/>
            <p:cNvSpPr>
              <a:spLocks/>
            </p:cNvSpPr>
            <p:nvPr/>
          </p:nvSpPr>
          <p:spPr bwMode="auto">
            <a:xfrm>
              <a:off x="3110" y="1871"/>
              <a:ext cx="18" cy="81"/>
            </a:xfrm>
            <a:custGeom>
              <a:avLst/>
              <a:gdLst>
                <a:gd name="T0" fmla="*/ 12 w 18"/>
                <a:gd name="T1" fmla="*/ 91 h 72"/>
                <a:gd name="T2" fmla="*/ 0 w 18"/>
                <a:gd name="T3" fmla="*/ 46 h 72"/>
                <a:gd name="T4" fmla="*/ 12 w 18"/>
                <a:gd name="T5" fmla="*/ 0 h 72"/>
                <a:gd name="T6" fmla="*/ 18 w 18"/>
                <a:gd name="T7" fmla="*/ 0 h 72"/>
                <a:gd name="T8" fmla="*/ 18 w 18"/>
                <a:gd name="T9" fmla="*/ 8 h 72"/>
                <a:gd name="T10" fmla="*/ 18 w 18"/>
                <a:gd name="T11" fmla="*/ 30 h 72"/>
                <a:gd name="T12" fmla="*/ 18 w 18"/>
                <a:gd name="T13" fmla="*/ 53 h 72"/>
                <a:gd name="T14" fmla="*/ 18 w 18"/>
                <a:gd name="T15" fmla="*/ 69 h 72"/>
                <a:gd name="T16" fmla="*/ 12 w 18"/>
                <a:gd name="T17" fmla="*/ 91 h 72"/>
                <a:gd name="T18" fmla="*/ 12 w 18"/>
                <a:gd name="T19" fmla="*/ 9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21ABBE"/>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6" name="Freeform 4151"/>
            <p:cNvSpPr>
              <a:spLocks/>
            </p:cNvSpPr>
            <p:nvPr/>
          </p:nvSpPr>
          <p:spPr bwMode="auto">
            <a:xfrm>
              <a:off x="3121" y="1864"/>
              <a:ext cx="73" cy="95"/>
            </a:xfrm>
            <a:custGeom>
              <a:avLst/>
              <a:gdLst>
                <a:gd name="T0" fmla="*/ 30 w 72"/>
                <a:gd name="T1" fmla="*/ 31 h 84"/>
                <a:gd name="T2" fmla="*/ 6 w 72"/>
                <a:gd name="T3" fmla="*/ 16 h 84"/>
                <a:gd name="T4" fmla="*/ 6 w 72"/>
                <a:gd name="T5" fmla="*/ 38 h 84"/>
                <a:gd name="T6" fmla="*/ 6 w 72"/>
                <a:gd name="T7" fmla="*/ 61 h 84"/>
                <a:gd name="T8" fmla="*/ 6 w 72"/>
                <a:gd name="T9" fmla="*/ 77 h 84"/>
                <a:gd name="T10" fmla="*/ 0 w 72"/>
                <a:gd name="T11" fmla="*/ 100 h 84"/>
                <a:gd name="T12" fmla="*/ 0 w 72"/>
                <a:gd name="T13" fmla="*/ 100 h 84"/>
                <a:gd name="T14" fmla="*/ 24 w 72"/>
                <a:gd name="T15" fmla="*/ 107 h 84"/>
                <a:gd name="T16" fmla="*/ 30 w 72"/>
                <a:gd name="T17" fmla="*/ 92 h 84"/>
                <a:gd name="T18" fmla="*/ 44 w 72"/>
                <a:gd name="T19" fmla="*/ 85 h 84"/>
                <a:gd name="T20" fmla="*/ 56 w 72"/>
                <a:gd name="T21" fmla="*/ 77 h 84"/>
                <a:gd name="T22" fmla="*/ 30 w 72"/>
                <a:gd name="T23" fmla="*/ 46 h 84"/>
                <a:gd name="T24" fmla="*/ 50 w 72"/>
                <a:gd name="T25" fmla="*/ 38 h 84"/>
                <a:gd name="T26" fmla="*/ 74 w 72"/>
                <a:gd name="T27" fmla="*/ 31 h 84"/>
                <a:gd name="T28" fmla="*/ 62 w 72"/>
                <a:gd name="T29" fmla="*/ 0 h 84"/>
                <a:gd name="T30" fmla="*/ 30 w 72"/>
                <a:gd name="T31" fmla="*/ 31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7" name="Freeform 4152"/>
            <p:cNvSpPr>
              <a:spLocks/>
            </p:cNvSpPr>
            <p:nvPr/>
          </p:nvSpPr>
          <p:spPr bwMode="auto">
            <a:xfrm>
              <a:off x="3438" y="2052"/>
              <a:ext cx="133" cy="188"/>
            </a:xfrm>
            <a:custGeom>
              <a:avLst/>
              <a:gdLst>
                <a:gd name="T0" fmla="*/ 134 w 132"/>
                <a:gd name="T1" fmla="*/ 67 h 168"/>
                <a:gd name="T2" fmla="*/ 116 w 132"/>
                <a:gd name="T3" fmla="*/ 53 h 168"/>
                <a:gd name="T4" fmla="*/ 104 w 132"/>
                <a:gd name="T5" fmla="*/ 38 h 168"/>
                <a:gd name="T6" fmla="*/ 92 w 132"/>
                <a:gd name="T7" fmla="*/ 30 h 168"/>
                <a:gd name="T8" fmla="*/ 74 w 132"/>
                <a:gd name="T9" fmla="*/ 22 h 168"/>
                <a:gd name="T10" fmla="*/ 68 w 132"/>
                <a:gd name="T11" fmla="*/ 0 h 168"/>
                <a:gd name="T12" fmla="*/ 60 w 132"/>
                <a:gd name="T13" fmla="*/ 8 h 168"/>
                <a:gd name="T14" fmla="*/ 60 w 132"/>
                <a:gd name="T15" fmla="*/ 0 h 168"/>
                <a:gd name="T16" fmla="*/ 60 w 132"/>
                <a:gd name="T17" fmla="*/ 22 h 168"/>
                <a:gd name="T18" fmla="*/ 54 w 132"/>
                <a:gd name="T19" fmla="*/ 30 h 168"/>
                <a:gd name="T20" fmla="*/ 48 w 132"/>
                <a:gd name="T21" fmla="*/ 60 h 168"/>
                <a:gd name="T22" fmla="*/ 60 w 132"/>
                <a:gd name="T23" fmla="*/ 75 h 168"/>
                <a:gd name="T24" fmla="*/ 54 w 132"/>
                <a:gd name="T25" fmla="*/ 97 h 168"/>
                <a:gd name="T26" fmla="*/ 48 w 132"/>
                <a:gd name="T27" fmla="*/ 128 h 168"/>
                <a:gd name="T28" fmla="*/ 36 w 132"/>
                <a:gd name="T29" fmla="*/ 135 h 168"/>
                <a:gd name="T30" fmla="*/ 24 w 132"/>
                <a:gd name="T31" fmla="*/ 135 h 168"/>
                <a:gd name="T32" fmla="*/ 0 w 132"/>
                <a:gd name="T33" fmla="*/ 150 h 168"/>
                <a:gd name="T34" fmla="*/ 0 w 132"/>
                <a:gd name="T35" fmla="*/ 158 h 168"/>
                <a:gd name="T36" fmla="*/ 12 w 132"/>
                <a:gd name="T37" fmla="*/ 188 h 168"/>
                <a:gd name="T38" fmla="*/ 24 w 132"/>
                <a:gd name="T39" fmla="*/ 210 h 168"/>
                <a:gd name="T40" fmla="*/ 36 w 132"/>
                <a:gd name="T41" fmla="*/ 203 h 168"/>
                <a:gd name="T42" fmla="*/ 48 w 132"/>
                <a:gd name="T43" fmla="*/ 203 h 168"/>
                <a:gd name="T44" fmla="*/ 60 w 132"/>
                <a:gd name="T45" fmla="*/ 188 h 168"/>
                <a:gd name="T46" fmla="*/ 68 w 132"/>
                <a:gd name="T47" fmla="*/ 180 h 168"/>
                <a:gd name="T48" fmla="*/ 80 w 132"/>
                <a:gd name="T49" fmla="*/ 172 h 168"/>
                <a:gd name="T50" fmla="*/ 92 w 132"/>
                <a:gd name="T51" fmla="*/ 150 h 168"/>
                <a:gd name="T52" fmla="*/ 104 w 132"/>
                <a:gd name="T53" fmla="*/ 143 h 168"/>
                <a:gd name="T54" fmla="*/ 104 w 132"/>
                <a:gd name="T55" fmla="*/ 120 h 168"/>
                <a:gd name="T56" fmla="*/ 110 w 132"/>
                <a:gd name="T57" fmla="*/ 113 h 168"/>
                <a:gd name="T58" fmla="*/ 110 w 132"/>
                <a:gd name="T59" fmla="*/ 113 h 168"/>
                <a:gd name="T60" fmla="*/ 122 w 132"/>
                <a:gd name="T61" fmla="*/ 91 h 168"/>
                <a:gd name="T62" fmla="*/ 134 w 132"/>
                <a:gd name="T63" fmla="*/ 6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8" name="Freeform 4153"/>
            <p:cNvSpPr>
              <a:spLocks/>
            </p:cNvSpPr>
            <p:nvPr/>
          </p:nvSpPr>
          <p:spPr bwMode="auto">
            <a:xfrm>
              <a:off x="3497" y="2025"/>
              <a:ext cx="1" cy="14"/>
            </a:xfrm>
            <a:custGeom>
              <a:avLst/>
              <a:gdLst>
                <a:gd name="T0" fmla="*/ 0 w 1"/>
                <a:gd name="T1" fmla="*/ 0 h 12"/>
                <a:gd name="T2" fmla="*/ 0 w 1"/>
                <a:gd name="T3" fmla="*/ 8 h 12"/>
                <a:gd name="T4" fmla="*/ 0 w 1"/>
                <a:gd name="T5" fmla="*/ 16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09" name="Freeform 4154"/>
            <p:cNvSpPr>
              <a:spLocks/>
            </p:cNvSpPr>
            <p:nvPr/>
          </p:nvSpPr>
          <p:spPr bwMode="auto">
            <a:xfrm>
              <a:off x="3121" y="1891"/>
              <a:ext cx="376" cy="370"/>
            </a:xfrm>
            <a:custGeom>
              <a:avLst/>
              <a:gdLst>
                <a:gd name="T0" fmla="*/ 86 w 371"/>
                <a:gd name="T1" fmla="*/ 250 h 329"/>
                <a:gd name="T2" fmla="*/ 62 w 371"/>
                <a:gd name="T3" fmla="*/ 196 h 329"/>
                <a:gd name="T4" fmla="*/ 36 w 371"/>
                <a:gd name="T5" fmla="*/ 159 h 329"/>
                <a:gd name="T6" fmla="*/ 0 w 371"/>
                <a:gd name="T7" fmla="*/ 106 h 329"/>
                <a:gd name="T8" fmla="*/ 24 w 371"/>
                <a:gd name="T9" fmla="*/ 75 h 329"/>
                <a:gd name="T10" fmla="*/ 44 w 371"/>
                <a:gd name="T11" fmla="*/ 53 h 329"/>
                <a:gd name="T12" fmla="*/ 30 w 371"/>
                <a:gd name="T13" fmla="*/ 15 h 329"/>
                <a:gd name="T14" fmla="*/ 74 w 371"/>
                <a:gd name="T15" fmla="*/ 0 h 329"/>
                <a:gd name="T16" fmla="*/ 104 w 371"/>
                <a:gd name="T17" fmla="*/ 15 h 329"/>
                <a:gd name="T18" fmla="*/ 142 w 371"/>
                <a:gd name="T19" fmla="*/ 38 h 329"/>
                <a:gd name="T20" fmla="*/ 171 w 371"/>
                <a:gd name="T21" fmla="*/ 75 h 329"/>
                <a:gd name="T22" fmla="*/ 221 w 371"/>
                <a:gd name="T23" fmla="*/ 83 h 329"/>
                <a:gd name="T24" fmla="*/ 239 w 371"/>
                <a:gd name="T25" fmla="*/ 91 h 329"/>
                <a:gd name="T26" fmla="*/ 257 w 371"/>
                <a:gd name="T27" fmla="*/ 120 h 329"/>
                <a:gd name="T28" fmla="*/ 277 w 371"/>
                <a:gd name="T29" fmla="*/ 151 h 329"/>
                <a:gd name="T30" fmla="*/ 289 w 371"/>
                <a:gd name="T31" fmla="*/ 189 h 329"/>
                <a:gd name="T32" fmla="*/ 295 w 371"/>
                <a:gd name="T33" fmla="*/ 189 h 329"/>
                <a:gd name="T34" fmla="*/ 301 w 371"/>
                <a:gd name="T35" fmla="*/ 196 h 329"/>
                <a:gd name="T36" fmla="*/ 301 w 371"/>
                <a:gd name="T37" fmla="*/ 204 h 329"/>
                <a:gd name="T38" fmla="*/ 313 w 371"/>
                <a:gd name="T39" fmla="*/ 234 h 329"/>
                <a:gd name="T40" fmla="*/ 369 w 371"/>
                <a:gd name="T41" fmla="*/ 242 h 329"/>
                <a:gd name="T42" fmla="*/ 381 w 371"/>
                <a:gd name="T43" fmla="*/ 256 h 329"/>
                <a:gd name="T44" fmla="*/ 369 w 371"/>
                <a:gd name="T45" fmla="*/ 310 h 329"/>
                <a:gd name="T46" fmla="*/ 345 w 371"/>
                <a:gd name="T47" fmla="*/ 317 h 329"/>
                <a:gd name="T48" fmla="*/ 307 w 371"/>
                <a:gd name="T49" fmla="*/ 341 h 329"/>
                <a:gd name="T50" fmla="*/ 264 w 371"/>
                <a:gd name="T51" fmla="*/ 348 h 329"/>
                <a:gd name="T52" fmla="*/ 245 w 371"/>
                <a:gd name="T53" fmla="*/ 386 h 329"/>
                <a:gd name="T54" fmla="*/ 221 w 371"/>
                <a:gd name="T55" fmla="*/ 416 h 329"/>
                <a:gd name="T56" fmla="*/ 203 w 371"/>
                <a:gd name="T57" fmla="*/ 386 h 329"/>
                <a:gd name="T58" fmla="*/ 165 w 371"/>
                <a:gd name="T59" fmla="*/ 371 h 329"/>
                <a:gd name="T60" fmla="*/ 160 w 371"/>
                <a:gd name="T61" fmla="*/ 401 h 329"/>
                <a:gd name="T62" fmla="*/ 142 w 371"/>
                <a:gd name="T63" fmla="*/ 363 h 329"/>
                <a:gd name="T64" fmla="*/ 110 w 371"/>
                <a:gd name="T65" fmla="*/ 303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10" name="Freeform 4155"/>
            <p:cNvSpPr>
              <a:spLocks/>
            </p:cNvSpPr>
            <p:nvPr/>
          </p:nvSpPr>
          <p:spPr bwMode="auto">
            <a:xfrm>
              <a:off x="3419" y="2032"/>
              <a:ext cx="85" cy="74"/>
            </a:xfrm>
            <a:custGeom>
              <a:avLst/>
              <a:gdLst>
                <a:gd name="T0" fmla="*/ 0 w 84"/>
                <a:gd name="T1" fmla="*/ 45 h 66"/>
                <a:gd name="T2" fmla="*/ 6 w 84"/>
                <a:gd name="T3" fmla="*/ 53 h 66"/>
                <a:gd name="T4" fmla="*/ 12 w 84"/>
                <a:gd name="T5" fmla="*/ 75 h 66"/>
                <a:gd name="T6" fmla="*/ 36 w 84"/>
                <a:gd name="T7" fmla="*/ 75 h 66"/>
                <a:gd name="T8" fmla="*/ 68 w 84"/>
                <a:gd name="T9" fmla="*/ 83 h 66"/>
                <a:gd name="T10" fmla="*/ 68 w 84"/>
                <a:gd name="T11" fmla="*/ 83 h 66"/>
                <a:gd name="T12" fmla="*/ 74 w 84"/>
                <a:gd name="T13" fmla="*/ 53 h 66"/>
                <a:gd name="T14" fmla="*/ 80 w 84"/>
                <a:gd name="T15" fmla="*/ 45 h 66"/>
                <a:gd name="T16" fmla="*/ 80 w 84"/>
                <a:gd name="T17" fmla="*/ 22 h 66"/>
                <a:gd name="T18" fmla="*/ 80 w 84"/>
                <a:gd name="T19" fmla="*/ 30 h 66"/>
                <a:gd name="T20" fmla="*/ 86 w 84"/>
                <a:gd name="T21" fmla="*/ 22 h 66"/>
                <a:gd name="T22" fmla="*/ 80 w 84"/>
                <a:gd name="T23" fmla="*/ 8 h 66"/>
                <a:gd name="T24" fmla="*/ 80 w 84"/>
                <a:gd name="T25" fmla="*/ 0 h 66"/>
                <a:gd name="T26" fmla="*/ 62 w 84"/>
                <a:gd name="T27" fmla="*/ 22 h 66"/>
                <a:gd name="T28" fmla="*/ 44 w 84"/>
                <a:gd name="T29" fmla="*/ 45 h 66"/>
                <a:gd name="T30" fmla="*/ 18 w 84"/>
                <a:gd name="T31" fmla="*/ 45 h 66"/>
                <a:gd name="T32" fmla="*/ 6 w 84"/>
                <a:gd name="T33" fmla="*/ 45 h 66"/>
                <a:gd name="T34" fmla="*/ 0 w 84"/>
                <a:gd name="T35" fmla="*/ 38 h 66"/>
                <a:gd name="T36" fmla="*/ 0 w 84"/>
                <a:gd name="T37" fmla="*/ 45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11" name="Freeform 4156"/>
            <p:cNvSpPr>
              <a:spLocks/>
            </p:cNvSpPr>
            <p:nvPr/>
          </p:nvSpPr>
          <p:spPr bwMode="auto">
            <a:xfrm>
              <a:off x="3280" y="2186"/>
              <a:ext cx="181" cy="142"/>
            </a:xfrm>
            <a:custGeom>
              <a:avLst/>
              <a:gdLst>
                <a:gd name="T0" fmla="*/ 5 w 179"/>
                <a:gd name="T1" fmla="*/ 61 h 126"/>
                <a:gd name="T2" fmla="*/ 0 w 179"/>
                <a:gd name="T3" fmla="*/ 69 h 126"/>
                <a:gd name="T4" fmla="*/ 0 w 179"/>
                <a:gd name="T5" fmla="*/ 99 h 126"/>
                <a:gd name="T6" fmla="*/ 5 w 179"/>
                <a:gd name="T7" fmla="*/ 130 h 126"/>
                <a:gd name="T8" fmla="*/ 11 w 179"/>
                <a:gd name="T9" fmla="*/ 160 h 126"/>
                <a:gd name="T10" fmla="*/ 35 w 179"/>
                <a:gd name="T11" fmla="*/ 160 h 126"/>
                <a:gd name="T12" fmla="*/ 61 w 179"/>
                <a:gd name="T13" fmla="*/ 144 h 126"/>
                <a:gd name="T14" fmla="*/ 97 w 179"/>
                <a:gd name="T15" fmla="*/ 130 h 126"/>
                <a:gd name="T16" fmla="*/ 109 w 179"/>
                <a:gd name="T17" fmla="*/ 122 h 126"/>
                <a:gd name="T18" fmla="*/ 121 w 179"/>
                <a:gd name="T19" fmla="*/ 114 h 126"/>
                <a:gd name="T20" fmla="*/ 141 w 179"/>
                <a:gd name="T21" fmla="*/ 99 h 126"/>
                <a:gd name="T22" fmla="*/ 153 w 179"/>
                <a:gd name="T23" fmla="*/ 91 h 126"/>
                <a:gd name="T24" fmla="*/ 165 w 179"/>
                <a:gd name="T25" fmla="*/ 83 h 126"/>
                <a:gd name="T26" fmla="*/ 165 w 179"/>
                <a:gd name="T27" fmla="*/ 77 h 126"/>
                <a:gd name="T28" fmla="*/ 183 w 179"/>
                <a:gd name="T29" fmla="*/ 61 h 126"/>
                <a:gd name="T30" fmla="*/ 171 w 179"/>
                <a:gd name="T31" fmla="*/ 38 h 126"/>
                <a:gd name="T32" fmla="*/ 159 w 179"/>
                <a:gd name="T33" fmla="*/ 8 h 126"/>
                <a:gd name="T34" fmla="*/ 159 w 179"/>
                <a:gd name="T35" fmla="*/ 0 h 126"/>
                <a:gd name="T36" fmla="*/ 147 w 179"/>
                <a:gd name="T37" fmla="*/ 8 h 126"/>
                <a:gd name="T38" fmla="*/ 127 w 179"/>
                <a:gd name="T39" fmla="*/ 8 h 126"/>
                <a:gd name="T40" fmla="*/ 103 w 179"/>
                <a:gd name="T41" fmla="*/ 16 h 126"/>
                <a:gd name="T42" fmla="*/ 91 w 179"/>
                <a:gd name="T43" fmla="*/ 38 h 126"/>
                <a:gd name="T44" fmla="*/ 85 w 179"/>
                <a:gd name="T45" fmla="*/ 53 h 126"/>
                <a:gd name="T46" fmla="*/ 73 w 179"/>
                <a:gd name="T47" fmla="*/ 69 h 126"/>
                <a:gd name="T48" fmla="*/ 61 w 179"/>
                <a:gd name="T49" fmla="*/ 83 h 126"/>
                <a:gd name="T50" fmla="*/ 61 w 179"/>
                <a:gd name="T51" fmla="*/ 61 h 126"/>
                <a:gd name="T52" fmla="*/ 41 w 179"/>
                <a:gd name="T53" fmla="*/ 53 h 126"/>
                <a:gd name="T54" fmla="*/ 29 w 179"/>
                <a:gd name="T55" fmla="*/ 38 h 126"/>
                <a:gd name="T56" fmla="*/ 5 w 179"/>
                <a:gd name="T57" fmla="*/ 38 h 126"/>
                <a:gd name="T58" fmla="*/ 5 w 179"/>
                <a:gd name="T59" fmla="*/ 61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12" name="Freeform 4157"/>
            <p:cNvSpPr>
              <a:spLocks/>
            </p:cNvSpPr>
            <p:nvPr/>
          </p:nvSpPr>
          <p:spPr bwMode="auto">
            <a:xfrm>
              <a:off x="3940" y="2395"/>
              <a:ext cx="43" cy="81"/>
            </a:xfrm>
            <a:custGeom>
              <a:avLst/>
              <a:gdLst>
                <a:gd name="T0" fmla="*/ 12 w 42"/>
                <a:gd name="T1" fmla="*/ 0 h 72"/>
                <a:gd name="T2" fmla="*/ 18 w 42"/>
                <a:gd name="T3" fmla="*/ 16 h 72"/>
                <a:gd name="T4" fmla="*/ 26 w 42"/>
                <a:gd name="T5" fmla="*/ 30 h 72"/>
                <a:gd name="T6" fmla="*/ 38 w 42"/>
                <a:gd name="T7" fmla="*/ 46 h 72"/>
                <a:gd name="T8" fmla="*/ 44 w 42"/>
                <a:gd name="T9" fmla="*/ 69 h 72"/>
                <a:gd name="T10" fmla="*/ 32 w 42"/>
                <a:gd name="T11" fmla="*/ 91 h 72"/>
                <a:gd name="T12" fmla="*/ 12 w 42"/>
                <a:gd name="T13" fmla="*/ 91 h 72"/>
                <a:gd name="T14" fmla="*/ 6 w 42"/>
                <a:gd name="T15" fmla="*/ 61 h 72"/>
                <a:gd name="T16" fmla="*/ 0 w 42"/>
                <a:gd name="T17" fmla="*/ 38 h 72"/>
                <a:gd name="T18" fmla="*/ 6 w 42"/>
                <a:gd name="T19" fmla="*/ 38 h 72"/>
                <a:gd name="T20" fmla="*/ 6 w 42"/>
                <a:gd name="T21" fmla="*/ 23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13" name="Freeform 4158"/>
            <p:cNvSpPr>
              <a:spLocks/>
            </p:cNvSpPr>
            <p:nvPr/>
          </p:nvSpPr>
          <p:spPr bwMode="auto">
            <a:xfrm>
              <a:off x="3042" y="2638"/>
              <a:ext cx="31" cy="34"/>
            </a:xfrm>
            <a:custGeom>
              <a:avLst/>
              <a:gdLst>
                <a:gd name="T0" fmla="*/ 12 w 30"/>
                <a:gd name="T1" fmla="*/ 8 h 30"/>
                <a:gd name="T2" fmla="*/ 0 w 30"/>
                <a:gd name="T3" fmla="*/ 23 h 30"/>
                <a:gd name="T4" fmla="*/ 0 w 30"/>
                <a:gd name="T5" fmla="*/ 39 h 30"/>
                <a:gd name="T6" fmla="*/ 0 w 30"/>
                <a:gd name="T7" fmla="*/ 39 h 30"/>
                <a:gd name="T8" fmla="*/ 12 w 30"/>
                <a:gd name="T9" fmla="*/ 39 h 30"/>
                <a:gd name="T10" fmla="*/ 20 w 30"/>
                <a:gd name="T11" fmla="*/ 31 h 30"/>
                <a:gd name="T12" fmla="*/ 26 w 30"/>
                <a:gd name="T13" fmla="*/ 31 h 30"/>
                <a:gd name="T14" fmla="*/ 32 w 30"/>
                <a:gd name="T15" fmla="*/ 31 h 30"/>
                <a:gd name="T16" fmla="*/ 26 w 30"/>
                <a:gd name="T17" fmla="*/ 0 h 30"/>
                <a:gd name="T18" fmla="*/ 12 w 30"/>
                <a:gd name="T19" fmla="*/ 8 h 30"/>
                <a:gd name="T20" fmla="*/ 12 w 30"/>
                <a:gd name="T21" fmla="*/ 8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14" name="Rectangle 4159"/>
            <p:cNvSpPr>
              <a:spLocks noChangeArrowheads="1"/>
            </p:cNvSpPr>
            <p:nvPr/>
          </p:nvSpPr>
          <p:spPr bwMode="auto">
            <a:xfrm>
              <a:off x="3837" y="2570"/>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15" name="Rectangle 4160"/>
            <p:cNvSpPr>
              <a:spLocks noChangeArrowheads="1"/>
            </p:cNvSpPr>
            <p:nvPr/>
          </p:nvSpPr>
          <p:spPr bwMode="auto">
            <a:xfrm>
              <a:off x="3844" y="2618"/>
              <a:ext cx="0" cy="6"/>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16" name="Rectangle 4161"/>
            <p:cNvSpPr>
              <a:spLocks noChangeArrowheads="1"/>
            </p:cNvSpPr>
            <p:nvPr/>
          </p:nvSpPr>
          <p:spPr bwMode="auto">
            <a:xfrm>
              <a:off x="3837" y="2611"/>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17" name="Freeform 4162"/>
            <p:cNvSpPr>
              <a:spLocks/>
            </p:cNvSpPr>
            <p:nvPr/>
          </p:nvSpPr>
          <p:spPr bwMode="auto">
            <a:xfrm>
              <a:off x="3832" y="2624"/>
              <a:ext cx="1" cy="7"/>
            </a:xfrm>
            <a:custGeom>
              <a:avLst/>
              <a:gdLst>
                <a:gd name="T0" fmla="*/ 0 w 1"/>
                <a:gd name="T1" fmla="*/ 0 h 6"/>
                <a:gd name="T2" fmla="*/ 0 w 1"/>
                <a:gd name="T3" fmla="*/ 8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18" name="Rectangle 4163"/>
            <p:cNvSpPr>
              <a:spLocks noChangeArrowheads="1"/>
            </p:cNvSpPr>
            <p:nvPr/>
          </p:nvSpPr>
          <p:spPr bwMode="auto">
            <a:xfrm>
              <a:off x="3832" y="2631"/>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19" name="Freeform 4164"/>
            <p:cNvSpPr>
              <a:spLocks/>
            </p:cNvSpPr>
            <p:nvPr/>
          </p:nvSpPr>
          <p:spPr bwMode="auto">
            <a:xfrm>
              <a:off x="3832" y="2482"/>
              <a:ext cx="1" cy="7"/>
            </a:xfrm>
            <a:custGeom>
              <a:avLst/>
              <a:gdLst>
                <a:gd name="T0" fmla="*/ 0 w 1"/>
                <a:gd name="T1" fmla="*/ 8 h 6"/>
                <a:gd name="T2" fmla="*/ 0 w 1"/>
                <a:gd name="T3" fmla="*/ 0 h 6"/>
                <a:gd name="T4" fmla="*/ 0 w 1"/>
                <a:gd name="T5" fmla="*/ 8 h 6"/>
                <a:gd name="T6" fmla="*/ 0 w 1"/>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20" name="Rectangle 4165"/>
            <p:cNvSpPr>
              <a:spLocks noChangeArrowheads="1"/>
            </p:cNvSpPr>
            <p:nvPr/>
          </p:nvSpPr>
          <p:spPr bwMode="auto">
            <a:xfrm>
              <a:off x="3837" y="2624"/>
              <a:ext cx="0" cy="7"/>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1" name="Rectangle 4166"/>
            <p:cNvSpPr>
              <a:spLocks noChangeArrowheads="1"/>
            </p:cNvSpPr>
            <p:nvPr/>
          </p:nvSpPr>
          <p:spPr bwMode="auto">
            <a:xfrm>
              <a:off x="3844" y="2564"/>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2" name="Rectangle 4167"/>
            <p:cNvSpPr>
              <a:spLocks noChangeArrowheads="1"/>
            </p:cNvSpPr>
            <p:nvPr/>
          </p:nvSpPr>
          <p:spPr bwMode="auto">
            <a:xfrm>
              <a:off x="3825" y="2455"/>
              <a:ext cx="7"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3" name="Freeform 4168"/>
            <p:cNvSpPr>
              <a:spLocks/>
            </p:cNvSpPr>
            <p:nvPr/>
          </p:nvSpPr>
          <p:spPr bwMode="auto">
            <a:xfrm>
              <a:off x="3832" y="2570"/>
              <a:ext cx="5" cy="7"/>
            </a:xfrm>
            <a:custGeom>
              <a:avLst/>
              <a:gdLst>
                <a:gd name="T0" fmla="*/ 4 w 6"/>
                <a:gd name="T1" fmla="*/ 0 h 6"/>
                <a:gd name="T2" fmla="*/ 4 w 6"/>
                <a:gd name="T3" fmla="*/ 0 h 6"/>
                <a:gd name="T4" fmla="*/ 0 w 6"/>
                <a:gd name="T5" fmla="*/ 8 h 6"/>
                <a:gd name="T6" fmla="*/ 4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24" name="Freeform 4169"/>
            <p:cNvSpPr>
              <a:spLocks/>
            </p:cNvSpPr>
            <p:nvPr/>
          </p:nvSpPr>
          <p:spPr bwMode="auto">
            <a:xfrm>
              <a:off x="3837" y="2557"/>
              <a:ext cx="2" cy="7"/>
            </a:xfrm>
            <a:custGeom>
              <a:avLst/>
              <a:gdLst>
                <a:gd name="T0" fmla="*/ 0 w 2"/>
                <a:gd name="T1" fmla="*/ 8 h 6"/>
                <a:gd name="T2" fmla="*/ 0 w 2"/>
                <a:gd name="T3" fmla="*/ 0 h 6"/>
                <a:gd name="T4" fmla="*/ 0 w 2"/>
                <a:gd name="T5" fmla="*/ 8 h 6"/>
                <a:gd name="T6" fmla="*/ 0 w 2"/>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25" name="Freeform 4170"/>
            <p:cNvSpPr>
              <a:spLocks/>
            </p:cNvSpPr>
            <p:nvPr/>
          </p:nvSpPr>
          <p:spPr bwMode="auto">
            <a:xfrm>
              <a:off x="3837" y="2482"/>
              <a:ext cx="2" cy="7"/>
            </a:xfrm>
            <a:custGeom>
              <a:avLst/>
              <a:gdLst>
                <a:gd name="T0" fmla="*/ 0 w 2"/>
                <a:gd name="T1" fmla="*/ 0 h 6"/>
                <a:gd name="T2" fmla="*/ 0 w 2"/>
                <a:gd name="T3" fmla="*/ 0 h 6"/>
                <a:gd name="T4" fmla="*/ 0 w 2"/>
                <a:gd name="T5" fmla="*/ 8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26" name="Freeform 4171"/>
            <p:cNvSpPr>
              <a:spLocks/>
            </p:cNvSpPr>
            <p:nvPr/>
          </p:nvSpPr>
          <p:spPr bwMode="auto">
            <a:xfrm>
              <a:off x="3825" y="2462"/>
              <a:ext cx="7" cy="1"/>
            </a:xfrm>
            <a:custGeom>
              <a:avLst/>
              <a:gdLst>
                <a:gd name="T0" fmla="*/ 8 w 6"/>
                <a:gd name="T1" fmla="*/ 0 h 1"/>
                <a:gd name="T2" fmla="*/ 8 w 6"/>
                <a:gd name="T3" fmla="*/ 0 h 1"/>
                <a:gd name="T4" fmla="*/ 0 w 6"/>
                <a:gd name="T5" fmla="*/ 0 h 1"/>
                <a:gd name="T6" fmla="*/ 8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27" name="Rectangle 4172"/>
            <p:cNvSpPr>
              <a:spLocks noChangeArrowheads="1"/>
            </p:cNvSpPr>
            <p:nvPr/>
          </p:nvSpPr>
          <p:spPr bwMode="auto">
            <a:xfrm>
              <a:off x="3825" y="2550"/>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8" name="Rectangle 4173"/>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29" name="Rectangle 4174"/>
            <p:cNvSpPr>
              <a:spLocks noChangeArrowheads="1"/>
            </p:cNvSpPr>
            <p:nvPr/>
          </p:nvSpPr>
          <p:spPr bwMode="auto">
            <a:xfrm>
              <a:off x="3837" y="2543"/>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30" name="Rectangle 4175"/>
            <p:cNvSpPr>
              <a:spLocks noChangeArrowheads="1"/>
            </p:cNvSpPr>
            <p:nvPr/>
          </p:nvSpPr>
          <p:spPr bwMode="auto">
            <a:xfrm>
              <a:off x="3837" y="2597"/>
              <a:ext cx="0" cy="7"/>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31" name="Rectangle 4176"/>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32" name="Rectangle 4177"/>
            <p:cNvSpPr>
              <a:spLocks noChangeArrowheads="1"/>
            </p:cNvSpPr>
            <p:nvPr/>
          </p:nvSpPr>
          <p:spPr bwMode="auto">
            <a:xfrm>
              <a:off x="3837" y="2557"/>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33" name="Rectangle 4178"/>
            <p:cNvSpPr>
              <a:spLocks noChangeArrowheads="1"/>
            </p:cNvSpPr>
            <p:nvPr/>
          </p:nvSpPr>
          <p:spPr bwMode="auto">
            <a:xfrm>
              <a:off x="3837" y="2509"/>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34" name="Rectangle 4179"/>
            <p:cNvSpPr>
              <a:spLocks noChangeArrowheads="1"/>
            </p:cNvSpPr>
            <p:nvPr/>
          </p:nvSpPr>
          <p:spPr bwMode="auto">
            <a:xfrm>
              <a:off x="3511" y="2719"/>
              <a:ext cx="6"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35" name="Freeform 4180"/>
            <p:cNvSpPr>
              <a:spLocks/>
            </p:cNvSpPr>
            <p:nvPr/>
          </p:nvSpPr>
          <p:spPr bwMode="auto">
            <a:xfrm>
              <a:off x="3346" y="2819"/>
              <a:ext cx="6" cy="7"/>
            </a:xfrm>
            <a:custGeom>
              <a:avLst/>
              <a:gdLst>
                <a:gd name="T0" fmla="*/ 6 w 6"/>
                <a:gd name="T1" fmla="*/ 8 h 6"/>
                <a:gd name="T2" fmla="*/ 6 w 6"/>
                <a:gd name="T3" fmla="*/ 0 h 6"/>
                <a:gd name="T4" fmla="*/ 0 w 6"/>
                <a:gd name="T5" fmla="*/ 8 h 6"/>
                <a:gd name="T6" fmla="*/ 6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6" name="Rectangle 4181"/>
            <p:cNvSpPr>
              <a:spLocks noChangeArrowheads="1"/>
            </p:cNvSpPr>
            <p:nvPr/>
          </p:nvSpPr>
          <p:spPr bwMode="auto">
            <a:xfrm>
              <a:off x="3401" y="2025"/>
              <a:ext cx="0" cy="7"/>
            </a:xfrm>
            <a:prstGeom prst="rect">
              <a:avLst/>
            </a:prstGeom>
            <a:solidFill>
              <a:srgbClr val="21ACBF"/>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37" name="Freeform 4182"/>
            <p:cNvSpPr>
              <a:spLocks/>
            </p:cNvSpPr>
            <p:nvPr/>
          </p:nvSpPr>
          <p:spPr bwMode="auto">
            <a:xfrm>
              <a:off x="2764" y="2086"/>
              <a:ext cx="183" cy="356"/>
            </a:xfrm>
            <a:custGeom>
              <a:avLst/>
              <a:gdLst>
                <a:gd name="T0" fmla="*/ 186 w 180"/>
                <a:gd name="T1" fmla="*/ 99 h 317"/>
                <a:gd name="T2" fmla="*/ 168 w 180"/>
                <a:gd name="T3" fmla="*/ 91 h 317"/>
                <a:gd name="T4" fmla="*/ 130 w 180"/>
                <a:gd name="T5" fmla="*/ 61 h 317"/>
                <a:gd name="T6" fmla="*/ 112 w 180"/>
                <a:gd name="T7" fmla="*/ 53 h 317"/>
                <a:gd name="T8" fmla="*/ 94 w 180"/>
                <a:gd name="T9" fmla="*/ 38 h 317"/>
                <a:gd name="T10" fmla="*/ 56 w 180"/>
                <a:gd name="T11" fmla="*/ 15 h 317"/>
                <a:gd name="T12" fmla="*/ 38 w 180"/>
                <a:gd name="T13" fmla="*/ 0 h 317"/>
                <a:gd name="T14" fmla="*/ 24 w 180"/>
                <a:gd name="T15" fmla="*/ 15 h 317"/>
                <a:gd name="T16" fmla="*/ 24 w 180"/>
                <a:gd name="T17" fmla="*/ 30 h 317"/>
                <a:gd name="T18" fmla="*/ 24 w 180"/>
                <a:gd name="T19" fmla="*/ 53 h 317"/>
                <a:gd name="T20" fmla="*/ 44 w 180"/>
                <a:gd name="T21" fmla="*/ 75 h 317"/>
                <a:gd name="T22" fmla="*/ 38 w 180"/>
                <a:gd name="T23" fmla="*/ 91 h 317"/>
                <a:gd name="T24" fmla="*/ 38 w 180"/>
                <a:gd name="T25" fmla="*/ 106 h 317"/>
                <a:gd name="T26" fmla="*/ 38 w 180"/>
                <a:gd name="T27" fmla="*/ 129 h 317"/>
                <a:gd name="T28" fmla="*/ 32 w 180"/>
                <a:gd name="T29" fmla="*/ 166 h 317"/>
                <a:gd name="T30" fmla="*/ 24 w 180"/>
                <a:gd name="T31" fmla="*/ 182 h 317"/>
                <a:gd name="T32" fmla="*/ 18 w 180"/>
                <a:gd name="T33" fmla="*/ 197 h 317"/>
                <a:gd name="T34" fmla="*/ 6 w 180"/>
                <a:gd name="T35" fmla="*/ 212 h 317"/>
                <a:gd name="T36" fmla="*/ 0 w 180"/>
                <a:gd name="T37" fmla="*/ 227 h 317"/>
                <a:gd name="T38" fmla="*/ 0 w 180"/>
                <a:gd name="T39" fmla="*/ 249 h 317"/>
                <a:gd name="T40" fmla="*/ 12 w 180"/>
                <a:gd name="T41" fmla="*/ 265 h 317"/>
                <a:gd name="T42" fmla="*/ 18 w 180"/>
                <a:gd name="T43" fmla="*/ 265 h 317"/>
                <a:gd name="T44" fmla="*/ 24 w 180"/>
                <a:gd name="T45" fmla="*/ 287 h 317"/>
                <a:gd name="T46" fmla="*/ 24 w 180"/>
                <a:gd name="T47" fmla="*/ 318 h 317"/>
                <a:gd name="T48" fmla="*/ 38 w 180"/>
                <a:gd name="T49" fmla="*/ 339 h 317"/>
                <a:gd name="T50" fmla="*/ 18 w 180"/>
                <a:gd name="T51" fmla="*/ 339 h 317"/>
                <a:gd name="T52" fmla="*/ 12 w 180"/>
                <a:gd name="T53" fmla="*/ 347 h 317"/>
                <a:gd name="T54" fmla="*/ 24 w 180"/>
                <a:gd name="T55" fmla="*/ 369 h 317"/>
                <a:gd name="T56" fmla="*/ 38 w 180"/>
                <a:gd name="T57" fmla="*/ 400 h 317"/>
                <a:gd name="T58" fmla="*/ 56 w 180"/>
                <a:gd name="T59" fmla="*/ 392 h 317"/>
                <a:gd name="T60" fmla="*/ 56 w 180"/>
                <a:gd name="T61" fmla="*/ 400 h 317"/>
                <a:gd name="T62" fmla="*/ 68 w 180"/>
                <a:gd name="T63" fmla="*/ 392 h 317"/>
                <a:gd name="T64" fmla="*/ 94 w 180"/>
                <a:gd name="T65" fmla="*/ 392 h 317"/>
                <a:gd name="T66" fmla="*/ 100 w 180"/>
                <a:gd name="T67" fmla="*/ 377 h 317"/>
                <a:gd name="T68" fmla="*/ 100 w 180"/>
                <a:gd name="T69" fmla="*/ 369 h 317"/>
                <a:gd name="T70" fmla="*/ 124 w 180"/>
                <a:gd name="T71" fmla="*/ 362 h 317"/>
                <a:gd name="T72" fmla="*/ 156 w 180"/>
                <a:gd name="T73" fmla="*/ 326 h 317"/>
                <a:gd name="T74" fmla="*/ 168 w 180"/>
                <a:gd name="T75" fmla="*/ 318 h 317"/>
                <a:gd name="T76" fmla="*/ 168 w 180"/>
                <a:gd name="T77" fmla="*/ 303 h 317"/>
                <a:gd name="T78" fmla="*/ 168 w 180"/>
                <a:gd name="T79" fmla="*/ 287 h 317"/>
                <a:gd name="T80" fmla="*/ 156 w 180"/>
                <a:gd name="T81" fmla="*/ 273 h 317"/>
                <a:gd name="T82" fmla="*/ 148 w 180"/>
                <a:gd name="T83" fmla="*/ 273 h 317"/>
                <a:gd name="T84" fmla="*/ 156 w 180"/>
                <a:gd name="T85" fmla="*/ 249 h 317"/>
                <a:gd name="T86" fmla="*/ 162 w 180"/>
                <a:gd name="T87" fmla="*/ 243 h 317"/>
                <a:gd name="T88" fmla="*/ 162 w 180"/>
                <a:gd name="T89" fmla="*/ 235 h 317"/>
                <a:gd name="T90" fmla="*/ 162 w 180"/>
                <a:gd name="T91" fmla="*/ 219 h 317"/>
                <a:gd name="T92" fmla="*/ 168 w 180"/>
                <a:gd name="T93" fmla="*/ 204 h 317"/>
                <a:gd name="T94" fmla="*/ 174 w 180"/>
                <a:gd name="T95" fmla="*/ 197 h 317"/>
                <a:gd name="T96" fmla="*/ 186 w 180"/>
                <a:gd name="T97" fmla="*/ 197 h 317"/>
                <a:gd name="T98" fmla="*/ 186 w 180"/>
                <a:gd name="T99" fmla="*/ 174 h 317"/>
                <a:gd name="T100" fmla="*/ 186 w 180"/>
                <a:gd name="T101" fmla="*/ 152 h 317"/>
                <a:gd name="T102" fmla="*/ 186 w 180"/>
                <a:gd name="T103" fmla="*/ 121 h 317"/>
                <a:gd name="T104" fmla="*/ 186 w 180"/>
                <a:gd name="T105" fmla="*/ 99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8" name="Freeform 4183"/>
            <p:cNvSpPr>
              <a:spLocks/>
            </p:cNvSpPr>
            <p:nvPr/>
          </p:nvSpPr>
          <p:spPr bwMode="auto">
            <a:xfrm>
              <a:off x="3268" y="2328"/>
              <a:ext cx="23" cy="41"/>
            </a:xfrm>
            <a:custGeom>
              <a:avLst/>
              <a:gdLst>
                <a:gd name="T0" fmla="*/ 0 w 23"/>
                <a:gd name="T1" fmla="*/ 39 h 36"/>
                <a:gd name="T2" fmla="*/ 17 w 23"/>
                <a:gd name="T3" fmla="*/ 47 h 36"/>
                <a:gd name="T4" fmla="*/ 23 w 23"/>
                <a:gd name="T5" fmla="*/ 31 h 36"/>
                <a:gd name="T6" fmla="*/ 17 w 23"/>
                <a:gd name="T7" fmla="*/ 0 h 36"/>
                <a:gd name="T8" fmla="*/ 12 w 23"/>
                <a:gd name="T9" fmla="*/ 8 h 36"/>
                <a:gd name="T10" fmla="*/ 0 w 23"/>
                <a:gd name="T11" fmla="*/ 39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39" name="Freeform 4184"/>
            <p:cNvSpPr>
              <a:spLocks/>
            </p:cNvSpPr>
            <p:nvPr/>
          </p:nvSpPr>
          <p:spPr bwMode="auto">
            <a:xfrm>
              <a:off x="3164" y="2206"/>
              <a:ext cx="121" cy="129"/>
            </a:xfrm>
            <a:custGeom>
              <a:avLst/>
              <a:gdLst>
                <a:gd name="T0" fmla="*/ 0 w 119"/>
                <a:gd name="T1" fmla="*/ 115 h 114"/>
                <a:gd name="T2" fmla="*/ 6 w 119"/>
                <a:gd name="T3" fmla="*/ 92 h 114"/>
                <a:gd name="T4" fmla="*/ 6 w 119"/>
                <a:gd name="T5" fmla="*/ 61 h 114"/>
                <a:gd name="T6" fmla="*/ 12 w 119"/>
                <a:gd name="T7" fmla="*/ 31 h 114"/>
                <a:gd name="T8" fmla="*/ 24 w 119"/>
                <a:gd name="T9" fmla="*/ 16 h 114"/>
                <a:gd name="T10" fmla="*/ 38 w 119"/>
                <a:gd name="T11" fmla="*/ 8 h 114"/>
                <a:gd name="T12" fmla="*/ 38 w 119"/>
                <a:gd name="T13" fmla="*/ 0 h 114"/>
                <a:gd name="T14" fmla="*/ 56 w 119"/>
                <a:gd name="T15" fmla="*/ 54 h 114"/>
                <a:gd name="T16" fmla="*/ 62 w 119"/>
                <a:gd name="T17" fmla="*/ 77 h 114"/>
                <a:gd name="T18" fmla="*/ 62 w 119"/>
                <a:gd name="T19" fmla="*/ 69 h 114"/>
                <a:gd name="T20" fmla="*/ 68 w 119"/>
                <a:gd name="T21" fmla="*/ 77 h 114"/>
                <a:gd name="T22" fmla="*/ 80 w 119"/>
                <a:gd name="T23" fmla="*/ 85 h 114"/>
                <a:gd name="T24" fmla="*/ 123 w 119"/>
                <a:gd name="T25" fmla="*/ 138 h 114"/>
                <a:gd name="T26" fmla="*/ 123 w 119"/>
                <a:gd name="T27" fmla="*/ 138 h 114"/>
                <a:gd name="T28" fmla="*/ 123 w 119"/>
                <a:gd name="T29" fmla="*/ 138 h 114"/>
                <a:gd name="T30" fmla="*/ 118 w 119"/>
                <a:gd name="T31" fmla="*/ 146 h 114"/>
                <a:gd name="T32" fmla="*/ 106 w 119"/>
                <a:gd name="T33" fmla="*/ 146 h 114"/>
                <a:gd name="T34" fmla="*/ 106 w 119"/>
                <a:gd name="T35" fmla="*/ 146 h 114"/>
                <a:gd name="T36" fmla="*/ 86 w 119"/>
                <a:gd name="T37" fmla="*/ 138 h 114"/>
                <a:gd name="T38" fmla="*/ 80 w 119"/>
                <a:gd name="T39" fmla="*/ 123 h 114"/>
                <a:gd name="T40" fmla="*/ 74 w 119"/>
                <a:gd name="T41" fmla="*/ 115 h 114"/>
                <a:gd name="T42" fmla="*/ 62 w 119"/>
                <a:gd name="T43" fmla="*/ 108 h 114"/>
                <a:gd name="T44" fmla="*/ 50 w 119"/>
                <a:gd name="T45" fmla="*/ 100 h 114"/>
                <a:gd name="T46" fmla="*/ 44 w 119"/>
                <a:gd name="T47" fmla="*/ 108 h 114"/>
                <a:gd name="T48" fmla="*/ 32 w 119"/>
                <a:gd name="T49" fmla="*/ 92 h 114"/>
                <a:gd name="T50" fmla="*/ 32 w 119"/>
                <a:gd name="T51" fmla="*/ 115 h 114"/>
                <a:gd name="T52" fmla="*/ 18 w 119"/>
                <a:gd name="T53" fmla="*/ 108 h 114"/>
                <a:gd name="T54" fmla="*/ 12 w 119"/>
                <a:gd name="T55" fmla="*/ 115 h 114"/>
                <a:gd name="T56" fmla="*/ 0 w 119"/>
                <a:gd name="T57" fmla="*/ 115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0" name="Freeform 4185"/>
            <p:cNvSpPr>
              <a:spLocks/>
            </p:cNvSpPr>
            <p:nvPr/>
          </p:nvSpPr>
          <p:spPr bwMode="auto">
            <a:xfrm>
              <a:off x="3110" y="2288"/>
              <a:ext cx="266" cy="248"/>
            </a:xfrm>
            <a:custGeom>
              <a:avLst/>
              <a:gdLst>
                <a:gd name="T0" fmla="*/ 92 w 263"/>
                <a:gd name="T1" fmla="*/ 270 h 221"/>
                <a:gd name="T2" fmla="*/ 74 w 263"/>
                <a:gd name="T3" fmla="*/ 248 h 221"/>
                <a:gd name="T4" fmla="*/ 56 w 263"/>
                <a:gd name="T5" fmla="*/ 248 h 221"/>
                <a:gd name="T6" fmla="*/ 50 w 263"/>
                <a:gd name="T7" fmla="*/ 226 h 221"/>
                <a:gd name="T8" fmla="*/ 42 w 263"/>
                <a:gd name="T9" fmla="*/ 226 h 221"/>
                <a:gd name="T10" fmla="*/ 30 w 263"/>
                <a:gd name="T11" fmla="*/ 203 h 221"/>
                <a:gd name="T12" fmla="*/ 24 w 263"/>
                <a:gd name="T13" fmla="*/ 187 h 221"/>
                <a:gd name="T14" fmla="*/ 6 w 263"/>
                <a:gd name="T15" fmla="*/ 173 h 221"/>
                <a:gd name="T16" fmla="*/ 0 w 263"/>
                <a:gd name="T17" fmla="*/ 165 h 221"/>
                <a:gd name="T18" fmla="*/ 6 w 263"/>
                <a:gd name="T19" fmla="*/ 150 h 221"/>
                <a:gd name="T20" fmla="*/ 18 w 263"/>
                <a:gd name="T21" fmla="*/ 150 h 221"/>
                <a:gd name="T22" fmla="*/ 24 w 263"/>
                <a:gd name="T23" fmla="*/ 120 h 221"/>
                <a:gd name="T24" fmla="*/ 24 w 263"/>
                <a:gd name="T25" fmla="*/ 91 h 221"/>
                <a:gd name="T26" fmla="*/ 36 w 263"/>
                <a:gd name="T27" fmla="*/ 91 h 221"/>
                <a:gd name="T28" fmla="*/ 42 w 263"/>
                <a:gd name="T29" fmla="*/ 61 h 221"/>
                <a:gd name="T30" fmla="*/ 56 w 263"/>
                <a:gd name="T31" fmla="*/ 22 h 221"/>
                <a:gd name="T32" fmla="*/ 68 w 263"/>
                <a:gd name="T33" fmla="*/ 22 h 221"/>
                <a:gd name="T34" fmla="*/ 74 w 263"/>
                <a:gd name="T35" fmla="*/ 15 h 221"/>
                <a:gd name="T36" fmla="*/ 86 w 263"/>
                <a:gd name="T37" fmla="*/ 22 h 221"/>
                <a:gd name="T38" fmla="*/ 86 w 263"/>
                <a:gd name="T39" fmla="*/ 0 h 221"/>
                <a:gd name="T40" fmla="*/ 98 w 263"/>
                <a:gd name="T41" fmla="*/ 15 h 221"/>
                <a:gd name="T42" fmla="*/ 104 w 263"/>
                <a:gd name="T43" fmla="*/ 8 h 221"/>
                <a:gd name="T44" fmla="*/ 116 w 263"/>
                <a:gd name="T45" fmla="*/ 15 h 221"/>
                <a:gd name="T46" fmla="*/ 128 w 263"/>
                <a:gd name="T47" fmla="*/ 22 h 221"/>
                <a:gd name="T48" fmla="*/ 136 w 263"/>
                <a:gd name="T49" fmla="*/ 30 h 221"/>
                <a:gd name="T50" fmla="*/ 142 w 263"/>
                <a:gd name="T51" fmla="*/ 45 h 221"/>
                <a:gd name="T52" fmla="*/ 160 w 263"/>
                <a:gd name="T53" fmla="*/ 53 h 221"/>
                <a:gd name="T54" fmla="*/ 160 w 263"/>
                <a:gd name="T55" fmla="*/ 53 h 221"/>
                <a:gd name="T56" fmla="*/ 172 w 263"/>
                <a:gd name="T57" fmla="*/ 53 h 221"/>
                <a:gd name="T58" fmla="*/ 160 w 263"/>
                <a:gd name="T59" fmla="*/ 83 h 221"/>
                <a:gd name="T60" fmla="*/ 177 w 263"/>
                <a:gd name="T61" fmla="*/ 91 h 221"/>
                <a:gd name="T62" fmla="*/ 177 w 263"/>
                <a:gd name="T63" fmla="*/ 105 h 221"/>
                <a:gd name="T64" fmla="*/ 189 w 263"/>
                <a:gd name="T65" fmla="*/ 120 h 221"/>
                <a:gd name="T66" fmla="*/ 201 w 263"/>
                <a:gd name="T67" fmla="*/ 135 h 221"/>
                <a:gd name="T68" fmla="*/ 213 w 263"/>
                <a:gd name="T69" fmla="*/ 143 h 221"/>
                <a:gd name="T70" fmla="*/ 227 w 263"/>
                <a:gd name="T71" fmla="*/ 150 h 221"/>
                <a:gd name="T72" fmla="*/ 251 w 263"/>
                <a:gd name="T73" fmla="*/ 165 h 221"/>
                <a:gd name="T74" fmla="*/ 269 w 263"/>
                <a:gd name="T75" fmla="*/ 165 h 221"/>
                <a:gd name="T76" fmla="*/ 257 w 263"/>
                <a:gd name="T77" fmla="*/ 180 h 221"/>
                <a:gd name="T78" fmla="*/ 245 w 263"/>
                <a:gd name="T79" fmla="*/ 203 h 221"/>
                <a:gd name="T80" fmla="*/ 233 w 263"/>
                <a:gd name="T81" fmla="*/ 218 h 221"/>
                <a:gd name="T82" fmla="*/ 219 w 263"/>
                <a:gd name="T83" fmla="*/ 240 h 221"/>
                <a:gd name="T84" fmla="*/ 189 w 263"/>
                <a:gd name="T85" fmla="*/ 240 h 221"/>
                <a:gd name="T86" fmla="*/ 172 w 263"/>
                <a:gd name="T87" fmla="*/ 256 h 221"/>
                <a:gd name="T88" fmla="*/ 166 w 263"/>
                <a:gd name="T89" fmla="*/ 264 h 221"/>
                <a:gd name="T90" fmla="*/ 148 w 263"/>
                <a:gd name="T91" fmla="*/ 256 h 221"/>
                <a:gd name="T92" fmla="*/ 128 w 263"/>
                <a:gd name="T93" fmla="*/ 264 h 221"/>
                <a:gd name="T94" fmla="*/ 116 w 263"/>
                <a:gd name="T95" fmla="*/ 278 h 221"/>
                <a:gd name="T96" fmla="*/ 92 w 263"/>
                <a:gd name="T97" fmla="*/ 270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1" name="Freeform 4186"/>
            <p:cNvSpPr>
              <a:spLocks/>
            </p:cNvSpPr>
            <p:nvPr/>
          </p:nvSpPr>
          <p:spPr bwMode="auto">
            <a:xfrm>
              <a:off x="3255" y="2348"/>
              <a:ext cx="183" cy="303"/>
            </a:xfrm>
            <a:custGeom>
              <a:avLst/>
              <a:gdLst>
                <a:gd name="T0" fmla="*/ 181 w 179"/>
                <a:gd name="T1" fmla="*/ 44 h 269"/>
                <a:gd name="T2" fmla="*/ 175 w 179"/>
                <a:gd name="T3" fmla="*/ 68 h 269"/>
                <a:gd name="T4" fmla="*/ 162 w 179"/>
                <a:gd name="T5" fmla="*/ 98 h 269"/>
                <a:gd name="T6" fmla="*/ 149 w 179"/>
                <a:gd name="T7" fmla="*/ 128 h 269"/>
                <a:gd name="T8" fmla="*/ 137 w 179"/>
                <a:gd name="T9" fmla="*/ 159 h 269"/>
                <a:gd name="T10" fmla="*/ 125 w 179"/>
                <a:gd name="T11" fmla="*/ 189 h 269"/>
                <a:gd name="T12" fmla="*/ 111 w 179"/>
                <a:gd name="T13" fmla="*/ 204 h 269"/>
                <a:gd name="T14" fmla="*/ 99 w 179"/>
                <a:gd name="T15" fmla="*/ 220 h 269"/>
                <a:gd name="T16" fmla="*/ 87 w 179"/>
                <a:gd name="T17" fmla="*/ 234 h 269"/>
                <a:gd name="T18" fmla="*/ 81 w 179"/>
                <a:gd name="T19" fmla="*/ 250 h 269"/>
                <a:gd name="T20" fmla="*/ 67 w 179"/>
                <a:gd name="T21" fmla="*/ 265 h 269"/>
                <a:gd name="T22" fmla="*/ 55 w 179"/>
                <a:gd name="T23" fmla="*/ 280 h 269"/>
                <a:gd name="T24" fmla="*/ 37 w 179"/>
                <a:gd name="T25" fmla="*/ 295 h 269"/>
                <a:gd name="T26" fmla="*/ 26 w 179"/>
                <a:gd name="T27" fmla="*/ 311 h 269"/>
                <a:gd name="T28" fmla="*/ 18 w 179"/>
                <a:gd name="T29" fmla="*/ 326 h 269"/>
                <a:gd name="T30" fmla="*/ 12 w 179"/>
                <a:gd name="T31" fmla="*/ 341 h 269"/>
                <a:gd name="T32" fmla="*/ 0 w 179"/>
                <a:gd name="T33" fmla="*/ 319 h 269"/>
                <a:gd name="T34" fmla="*/ 0 w 179"/>
                <a:gd name="T35" fmla="*/ 273 h 269"/>
                <a:gd name="T36" fmla="*/ 0 w 179"/>
                <a:gd name="T37" fmla="*/ 250 h 269"/>
                <a:gd name="T38" fmla="*/ 0 w 179"/>
                <a:gd name="T39" fmla="*/ 228 h 269"/>
                <a:gd name="T40" fmla="*/ 6 w 179"/>
                <a:gd name="T41" fmla="*/ 212 h 269"/>
                <a:gd name="T42" fmla="*/ 18 w 179"/>
                <a:gd name="T43" fmla="*/ 197 h 269"/>
                <a:gd name="T44" fmla="*/ 26 w 179"/>
                <a:gd name="T45" fmla="*/ 189 h 269"/>
                <a:gd name="T46" fmla="*/ 43 w 179"/>
                <a:gd name="T47" fmla="*/ 173 h 269"/>
                <a:gd name="T48" fmla="*/ 75 w 179"/>
                <a:gd name="T49" fmla="*/ 173 h 269"/>
                <a:gd name="T50" fmla="*/ 87 w 179"/>
                <a:gd name="T51" fmla="*/ 151 h 269"/>
                <a:gd name="T52" fmla="*/ 99 w 179"/>
                <a:gd name="T53" fmla="*/ 136 h 269"/>
                <a:gd name="T54" fmla="*/ 111 w 179"/>
                <a:gd name="T55" fmla="*/ 113 h 269"/>
                <a:gd name="T56" fmla="*/ 125 w 179"/>
                <a:gd name="T57" fmla="*/ 98 h 269"/>
                <a:gd name="T58" fmla="*/ 105 w 179"/>
                <a:gd name="T59" fmla="*/ 98 h 269"/>
                <a:gd name="T60" fmla="*/ 81 w 179"/>
                <a:gd name="T61" fmla="*/ 82 h 269"/>
                <a:gd name="T62" fmla="*/ 67 w 179"/>
                <a:gd name="T63" fmla="*/ 74 h 269"/>
                <a:gd name="T64" fmla="*/ 55 w 179"/>
                <a:gd name="T65" fmla="*/ 68 h 269"/>
                <a:gd name="T66" fmla="*/ 43 w 179"/>
                <a:gd name="T67" fmla="*/ 52 h 269"/>
                <a:gd name="T68" fmla="*/ 31 w 179"/>
                <a:gd name="T69" fmla="*/ 38 h 269"/>
                <a:gd name="T70" fmla="*/ 31 w 179"/>
                <a:gd name="T71" fmla="*/ 23 h 269"/>
                <a:gd name="T72" fmla="*/ 37 w 179"/>
                <a:gd name="T73" fmla="*/ 8 h 269"/>
                <a:gd name="T74" fmla="*/ 49 w 179"/>
                <a:gd name="T75" fmla="*/ 23 h 269"/>
                <a:gd name="T76" fmla="*/ 61 w 179"/>
                <a:gd name="T77" fmla="*/ 38 h 269"/>
                <a:gd name="T78" fmla="*/ 81 w 179"/>
                <a:gd name="T79" fmla="*/ 23 h 269"/>
                <a:gd name="T80" fmla="*/ 99 w 179"/>
                <a:gd name="T81" fmla="*/ 23 h 269"/>
                <a:gd name="T82" fmla="*/ 119 w 179"/>
                <a:gd name="T83" fmla="*/ 16 h 269"/>
                <a:gd name="T84" fmla="*/ 143 w 179"/>
                <a:gd name="T85" fmla="*/ 8 h 269"/>
                <a:gd name="T86" fmla="*/ 169 w 179"/>
                <a:gd name="T87" fmla="*/ 0 h 269"/>
                <a:gd name="T88" fmla="*/ 175 w 179"/>
                <a:gd name="T89" fmla="*/ 0 h 269"/>
                <a:gd name="T90" fmla="*/ 181 w 179"/>
                <a:gd name="T91" fmla="*/ 0 h 269"/>
                <a:gd name="T92" fmla="*/ 181 w 179"/>
                <a:gd name="T93" fmla="*/ 38 h 269"/>
                <a:gd name="T94" fmla="*/ 187 w 179"/>
                <a:gd name="T95" fmla="*/ 38 h 269"/>
                <a:gd name="T96" fmla="*/ 181 w 179"/>
                <a:gd name="T97" fmla="*/ 44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2" name="Freeform 4187"/>
            <p:cNvSpPr>
              <a:spLocks/>
            </p:cNvSpPr>
            <p:nvPr/>
          </p:nvSpPr>
          <p:spPr bwMode="auto">
            <a:xfrm>
              <a:off x="3042" y="2665"/>
              <a:ext cx="31" cy="47"/>
            </a:xfrm>
            <a:custGeom>
              <a:avLst/>
              <a:gdLst>
                <a:gd name="T0" fmla="*/ 26 w 30"/>
                <a:gd name="T1" fmla="*/ 15 h 42"/>
                <a:gd name="T2" fmla="*/ 26 w 30"/>
                <a:gd name="T3" fmla="*/ 0 h 42"/>
                <a:gd name="T4" fmla="*/ 20 w 30"/>
                <a:gd name="T5" fmla="*/ 0 h 42"/>
                <a:gd name="T6" fmla="*/ 12 w 30"/>
                <a:gd name="T7" fmla="*/ 8 h 42"/>
                <a:gd name="T8" fmla="*/ 0 w 30"/>
                <a:gd name="T9" fmla="*/ 8 h 42"/>
                <a:gd name="T10" fmla="*/ 0 w 30"/>
                <a:gd name="T11" fmla="*/ 8 h 42"/>
                <a:gd name="T12" fmla="*/ 0 w 30"/>
                <a:gd name="T13" fmla="*/ 15 h 42"/>
                <a:gd name="T14" fmla="*/ 0 w 30"/>
                <a:gd name="T15" fmla="*/ 30 h 42"/>
                <a:gd name="T16" fmla="*/ 6 w 30"/>
                <a:gd name="T17" fmla="*/ 53 h 42"/>
                <a:gd name="T18" fmla="*/ 12 w 30"/>
                <a:gd name="T19" fmla="*/ 53 h 42"/>
                <a:gd name="T20" fmla="*/ 20 w 30"/>
                <a:gd name="T21" fmla="*/ 38 h 42"/>
                <a:gd name="T22" fmla="*/ 32 w 30"/>
                <a:gd name="T23" fmla="*/ 22 h 42"/>
                <a:gd name="T24" fmla="*/ 26 w 30"/>
                <a:gd name="T25" fmla="*/ 15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3" name="Freeform 4188"/>
            <p:cNvSpPr>
              <a:spLocks/>
            </p:cNvSpPr>
            <p:nvPr/>
          </p:nvSpPr>
          <p:spPr bwMode="auto">
            <a:xfrm>
              <a:off x="2722" y="2530"/>
              <a:ext cx="134" cy="196"/>
            </a:xfrm>
            <a:custGeom>
              <a:avLst/>
              <a:gdLst>
                <a:gd name="T0" fmla="*/ 24 w 132"/>
                <a:gd name="T1" fmla="*/ 152 h 174"/>
                <a:gd name="T2" fmla="*/ 12 w 132"/>
                <a:gd name="T3" fmla="*/ 160 h 174"/>
                <a:gd name="T4" fmla="*/ 12 w 132"/>
                <a:gd name="T5" fmla="*/ 168 h 174"/>
                <a:gd name="T6" fmla="*/ 12 w 132"/>
                <a:gd name="T7" fmla="*/ 168 h 174"/>
                <a:gd name="T8" fmla="*/ 18 w 132"/>
                <a:gd name="T9" fmla="*/ 182 h 174"/>
                <a:gd name="T10" fmla="*/ 12 w 132"/>
                <a:gd name="T11" fmla="*/ 182 h 174"/>
                <a:gd name="T12" fmla="*/ 6 w 132"/>
                <a:gd name="T13" fmla="*/ 182 h 174"/>
                <a:gd name="T14" fmla="*/ 0 w 132"/>
                <a:gd name="T15" fmla="*/ 190 h 174"/>
                <a:gd name="T16" fmla="*/ 18 w 132"/>
                <a:gd name="T17" fmla="*/ 221 h 174"/>
                <a:gd name="T18" fmla="*/ 30 w 132"/>
                <a:gd name="T19" fmla="*/ 205 h 174"/>
                <a:gd name="T20" fmla="*/ 38 w 132"/>
                <a:gd name="T21" fmla="*/ 213 h 174"/>
                <a:gd name="T22" fmla="*/ 44 w 132"/>
                <a:gd name="T23" fmla="*/ 213 h 174"/>
                <a:gd name="T24" fmla="*/ 50 w 132"/>
                <a:gd name="T25" fmla="*/ 205 h 174"/>
                <a:gd name="T26" fmla="*/ 62 w 132"/>
                <a:gd name="T27" fmla="*/ 205 h 174"/>
                <a:gd name="T28" fmla="*/ 62 w 132"/>
                <a:gd name="T29" fmla="*/ 213 h 174"/>
                <a:gd name="T30" fmla="*/ 80 w 132"/>
                <a:gd name="T31" fmla="*/ 198 h 174"/>
                <a:gd name="T32" fmla="*/ 92 w 132"/>
                <a:gd name="T33" fmla="*/ 182 h 174"/>
                <a:gd name="T34" fmla="*/ 98 w 132"/>
                <a:gd name="T35" fmla="*/ 144 h 174"/>
                <a:gd name="T36" fmla="*/ 124 w 132"/>
                <a:gd name="T37" fmla="*/ 107 h 174"/>
                <a:gd name="T38" fmla="*/ 124 w 132"/>
                <a:gd name="T39" fmla="*/ 83 h 174"/>
                <a:gd name="T40" fmla="*/ 130 w 132"/>
                <a:gd name="T41" fmla="*/ 69 h 174"/>
                <a:gd name="T42" fmla="*/ 130 w 132"/>
                <a:gd name="T43" fmla="*/ 46 h 174"/>
                <a:gd name="T44" fmla="*/ 130 w 132"/>
                <a:gd name="T45" fmla="*/ 30 h 174"/>
                <a:gd name="T46" fmla="*/ 136 w 132"/>
                <a:gd name="T47" fmla="*/ 8 h 174"/>
                <a:gd name="T48" fmla="*/ 112 w 132"/>
                <a:gd name="T49" fmla="*/ 0 h 174"/>
                <a:gd name="T50" fmla="*/ 98 w 132"/>
                <a:gd name="T51" fmla="*/ 8 h 174"/>
                <a:gd name="T52" fmla="*/ 92 w 132"/>
                <a:gd name="T53" fmla="*/ 38 h 174"/>
                <a:gd name="T54" fmla="*/ 92 w 132"/>
                <a:gd name="T55" fmla="*/ 46 h 174"/>
                <a:gd name="T56" fmla="*/ 74 w 132"/>
                <a:gd name="T57" fmla="*/ 46 h 174"/>
                <a:gd name="T58" fmla="*/ 56 w 132"/>
                <a:gd name="T59" fmla="*/ 38 h 174"/>
                <a:gd name="T60" fmla="*/ 44 w 132"/>
                <a:gd name="T61" fmla="*/ 38 h 174"/>
                <a:gd name="T62" fmla="*/ 38 w 132"/>
                <a:gd name="T63" fmla="*/ 61 h 174"/>
                <a:gd name="T64" fmla="*/ 62 w 132"/>
                <a:gd name="T65" fmla="*/ 61 h 174"/>
                <a:gd name="T66" fmla="*/ 62 w 132"/>
                <a:gd name="T67" fmla="*/ 77 h 174"/>
                <a:gd name="T68" fmla="*/ 50 w 132"/>
                <a:gd name="T69" fmla="*/ 91 h 174"/>
                <a:gd name="T70" fmla="*/ 62 w 132"/>
                <a:gd name="T71" fmla="*/ 114 h 174"/>
                <a:gd name="T72" fmla="*/ 56 w 132"/>
                <a:gd name="T73" fmla="*/ 152 h 174"/>
                <a:gd name="T74" fmla="*/ 50 w 132"/>
                <a:gd name="T75" fmla="*/ 152 h 174"/>
                <a:gd name="T76" fmla="*/ 50 w 132"/>
                <a:gd name="T77" fmla="*/ 152 h 174"/>
                <a:gd name="T78" fmla="*/ 38 w 132"/>
                <a:gd name="T79" fmla="*/ 152 h 174"/>
                <a:gd name="T80" fmla="*/ 24 w 132"/>
                <a:gd name="T81" fmla="*/ 137 h 174"/>
                <a:gd name="T82" fmla="*/ 24 w 132"/>
                <a:gd name="T83" fmla="*/ 152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4" name="Freeform 4189"/>
            <p:cNvSpPr>
              <a:spLocks/>
            </p:cNvSpPr>
            <p:nvPr/>
          </p:nvSpPr>
          <p:spPr bwMode="auto">
            <a:xfrm>
              <a:off x="3128" y="2509"/>
              <a:ext cx="146" cy="210"/>
            </a:xfrm>
            <a:custGeom>
              <a:avLst/>
              <a:gdLst>
                <a:gd name="T0" fmla="*/ 68 w 144"/>
                <a:gd name="T1" fmla="*/ 191 h 186"/>
                <a:gd name="T2" fmla="*/ 50 w 144"/>
                <a:gd name="T3" fmla="*/ 184 h 186"/>
                <a:gd name="T4" fmla="*/ 38 w 144"/>
                <a:gd name="T5" fmla="*/ 168 h 186"/>
                <a:gd name="T6" fmla="*/ 0 w 144"/>
                <a:gd name="T7" fmla="*/ 146 h 186"/>
                <a:gd name="T8" fmla="*/ 0 w 144"/>
                <a:gd name="T9" fmla="*/ 115 h 186"/>
                <a:gd name="T10" fmla="*/ 12 w 144"/>
                <a:gd name="T11" fmla="*/ 91 h 186"/>
                <a:gd name="T12" fmla="*/ 18 w 144"/>
                <a:gd name="T13" fmla="*/ 69 h 186"/>
                <a:gd name="T14" fmla="*/ 18 w 144"/>
                <a:gd name="T15" fmla="*/ 46 h 186"/>
                <a:gd name="T16" fmla="*/ 12 w 144"/>
                <a:gd name="T17" fmla="*/ 30 h 186"/>
                <a:gd name="T18" fmla="*/ 0 w 144"/>
                <a:gd name="T19" fmla="*/ 8 h 186"/>
                <a:gd name="T20" fmla="*/ 6 w 144"/>
                <a:gd name="T21" fmla="*/ 0 h 186"/>
                <a:gd name="T22" fmla="*/ 38 w 144"/>
                <a:gd name="T23" fmla="*/ 0 h 186"/>
                <a:gd name="T24" fmla="*/ 56 w 144"/>
                <a:gd name="T25" fmla="*/ 0 h 186"/>
                <a:gd name="T26" fmla="*/ 74 w 144"/>
                <a:gd name="T27" fmla="*/ 23 h 186"/>
                <a:gd name="T28" fmla="*/ 98 w 144"/>
                <a:gd name="T29" fmla="*/ 30 h 186"/>
                <a:gd name="T30" fmla="*/ 112 w 144"/>
                <a:gd name="T31" fmla="*/ 16 h 186"/>
                <a:gd name="T32" fmla="*/ 130 w 144"/>
                <a:gd name="T33" fmla="*/ 8 h 186"/>
                <a:gd name="T34" fmla="*/ 148 w 144"/>
                <a:gd name="T35" fmla="*/ 16 h 186"/>
                <a:gd name="T36" fmla="*/ 136 w 144"/>
                <a:gd name="T37" fmla="*/ 30 h 186"/>
                <a:gd name="T38" fmla="*/ 130 w 144"/>
                <a:gd name="T39" fmla="*/ 46 h 186"/>
                <a:gd name="T40" fmla="*/ 130 w 144"/>
                <a:gd name="T41" fmla="*/ 69 h 186"/>
                <a:gd name="T42" fmla="*/ 130 w 144"/>
                <a:gd name="T43" fmla="*/ 91 h 186"/>
                <a:gd name="T44" fmla="*/ 130 w 144"/>
                <a:gd name="T45" fmla="*/ 138 h 186"/>
                <a:gd name="T46" fmla="*/ 142 w 144"/>
                <a:gd name="T47" fmla="*/ 160 h 186"/>
                <a:gd name="T48" fmla="*/ 130 w 144"/>
                <a:gd name="T49" fmla="*/ 168 h 186"/>
                <a:gd name="T50" fmla="*/ 124 w 144"/>
                <a:gd name="T51" fmla="*/ 184 h 186"/>
                <a:gd name="T52" fmla="*/ 118 w 144"/>
                <a:gd name="T53" fmla="*/ 191 h 186"/>
                <a:gd name="T54" fmla="*/ 104 w 144"/>
                <a:gd name="T55" fmla="*/ 215 h 186"/>
                <a:gd name="T56" fmla="*/ 98 w 144"/>
                <a:gd name="T57" fmla="*/ 237 h 186"/>
                <a:gd name="T58" fmla="*/ 98 w 144"/>
                <a:gd name="T59" fmla="*/ 237 h 186"/>
                <a:gd name="T60" fmla="*/ 68 w 144"/>
                <a:gd name="T61" fmla="*/ 199 h 186"/>
                <a:gd name="T62" fmla="*/ 68 w 144"/>
                <a:gd name="T63" fmla="*/ 191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5" name="Rectangle 4190"/>
            <p:cNvSpPr>
              <a:spLocks noChangeArrowheads="1"/>
            </p:cNvSpPr>
            <p:nvPr/>
          </p:nvSpPr>
          <p:spPr bwMode="auto">
            <a:xfrm>
              <a:off x="5601" y="2543"/>
              <a:ext cx="5"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46" name="Freeform 4191"/>
            <p:cNvSpPr>
              <a:spLocks/>
            </p:cNvSpPr>
            <p:nvPr/>
          </p:nvSpPr>
          <p:spPr bwMode="auto">
            <a:xfrm>
              <a:off x="5606" y="2570"/>
              <a:ext cx="2" cy="7"/>
            </a:xfrm>
            <a:custGeom>
              <a:avLst/>
              <a:gdLst>
                <a:gd name="T0" fmla="*/ 0 w 2"/>
                <a:gd name="T1" fmla="*/ 8 h 6"/>
                <a:gd name="T2" fmla="*/ 0 w 2"/>
                <a:gd name="T3" fmla="*/ 8 h 6"/>
                <a:gd name="T4" fmla="*/ 0 w 2"/>
                <a:gd name="T5" fmla="*/ 8 h 6"/>
                <a:gd name="T6" fmla="*/ 0 w 2"/>
                <a:gd name="T7" fmla="*/ 0 h 6"/>
                <a:gd name="T8" fmla="*/ 0 w 2"/>
                <a:gd name="T9" fmla="*/ 0 h 6"/>
                <a:gd name="T10" fmla="*/ 0 w 2"/>
                <a:gd name="T11" fmla="*/ 0 h 6"/>
                <a:gd name="T12" fmla="*/ 0 w 2"/>
                <a:gd name="T13" fmla="*/ 0 h 6"/>
                <a:gd name="T14" fmla="*/ 0 w 2"/>
                <a:gd name="T15" fmla="*/ 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7" name="Freeform 4192"/>
            <p:cNvSpPr>
              <a:spLocks/>
            </p:cNvSpPr>
            <p:nvPr/>
          </p:nvSpPr>
          <p:spPr bwMode="auto">
            <a:xfrm>
              <a:off x="5613" y="2584"/>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48" name="Rectangle 4193"/>
            <p:cNvSpPr>
              <a:spLocks noChangeArrowheads="1"/>
            </p:cNvSpPr>
            <p:nvPr/>
          </p:nvSpPr>
          <p:spPr bwMode="auto">
            <a:xfrm>
              <a:off x="5613" y="2570"/>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49" name="Freeform 4194"/>
            <p:cNvSpPr>
              <a:spLocks/>
            </p:cNvSpPr>
            <p:nvPr/>
          </p:nvSpPr>
          <p:spPr bwMode="auto">
            <a:xfrm>
              <a:off x="5606" y="2577"/>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0" name="Freeform 4195"/>
            <p:cNvSpPr>
              <a:spLocks/>
            </p:cNvSpPr>
            <p:nvPr/>
          </p:nvSpPr>
          <p:spPr bwMode="auto">
            <a:xfrm>
              <a:off x="2571" y="2301"/>
              <a:ext cx="211" cy="215"/>
            </a:xfrm>
            <a:custGeom>
              <a:avLst/>
              <a:gdLst>
                <a:gd name="T0" fmla="*/ 139 w 209"/>
                <a:gd name="T1" fmla="*/ 173 h 191"/>
                <a:gd name="T2" fmla="*/ 127 w 209"/>
                <a:gd name="T3" fmla="*/ 181 h 191"/>
                <a:gd name="T4" fmla="*/ 121 w 209"/>
                <a:gd name="T5" fmla="*/ 196 h 191"/>
                <a:gd name="T6" fmla="*/ 115 w 209"/>
                <a:gd name="T7" fmla="*/ 212 h 191"/>
                <a:gd name="T8" fmla="*/ 109 w 209"/>
                <a:gd name="T9" fmla="*/ 226 h 191"/>
                <a:gd name="T10" fmla="*/ 103 w 209"/>
                <a:gd name="T11" fmla="*/ 226 h 191"/>
                <a:gd name="T12" fmla="*/ 103 w 209"/>
                <a:gd name="T13" fmla="*/ 234 h 191"/>
                <a:gd name="T14" fmla="*/ 85 w 209"/>
                <a:gd name="T15" fmla="*/ 234 h 191"/>
                <a:gd name="T16" fmla="*/ 85 w 209"/>
                <a:gd name="T17" fmla="*/ 234 h 191"/>
                <a:gd name="T18" fmla="*/ 79 w 209"/>
                <a:gd name="T19" fmla="*/ 234 h 191"/>
                <a:gd name="T20" fmla="*/ 79 w 209"/>
                <a:gd name="T21" fmla="*/ 234 h 191"/>
                <a:gd name="T22" fmla="*/ 73 w 209"/>
                <a:gd name="T23" fmla="*/ 226 h 191"/>
                <a:gd name="T24" fmla="*/ 73 w 209"/>
                <a:gd name="T25" fmla="*/ 242 h 191"/>
                <a:gd name="T26" fmla="*/ 73 w 209"/>
                <a:gd name="T27" fmla="*/ 234 h 191"/>
                <a:gd name="T28" fmla="*/ 73 w 209"/>
                <a:gd name="T29" fmla="*/ 234 h 191"/>
                <a:gd name="T30" fmla="*/ 67 w 209"/>
                <a:gd name="T31" fmla="*/ 234 h 191"/>
                <a:gd name="T32" fmla="*/ 61 w 209"/>
                <a:gd name="T33" fmla="*/ 242 h 191"/>
                <a:gd name="T34" fmla="*/ 48 w 209"/>
                <a:gd name="T35" fmla="*/ 212 h 191"/>
                <a:gd name="T36" fmla="*/ 56 w 209"/>
                <a:gd name="T37" fmla="*/ 212 h 191"/>
                <a:gd name="T38" fmla="*/ 48 w 209"/>
                <a:gd name="T39" fmla="*/ 212 h 191"/>
                <a:gd name="T40" fmla="*/ 48 w 209"/>
                <a:gd name="T41" fmla="*/ 212 h 191"/>
                <a:gd name="T42" fmla="*/ 48 w 209"/>
                <a:gd name="T43" fmla="*/ 204 h 191"/>
                <a:gd name="T44" fmla="*/ 24 w 209"/>
                <a:gd name="T45" fmla="*/ 189 h 191"/>
                <a:gd name="T46" fmla="*/ 18 w 209"/>
                <a:gd name="T47" fmla="*/ 189 h 191"/>
                <a:gd name="T48" fmla="*/ 18 w 209"/>
                <a:gd name="T49" fmla="*/ 181 h 191"/>
                <a:gd name="T50" fmla="*/ 0 w 209"/>
                <a:gd name="T51" fmla="*/ 189 h 191"/>
                <a:gd name="T52" fmla="*/ 6 w 209"/>
                <a:gd name="T53" fmla="*/ 120 h 191"/>
                <a:gd name="T54" fmla="*/ 18 w 209"/>
                <a:gd name="T55" fmla="*/ 91 h 191"/>
                <a:gd name="T56" fmla="*/ 18 w 209"/>
                <a:gd name="T57" fmla="*/ 69 h 191"/>
                <a:gd name="T58" fmla="*/ 18 w 209"/>
                <a:gd name="T59" fmla="*/ 53 h 191"/>
                <a:gd name="T60" fmla="*/ 18 w 209"/>
                <a:gd name="T61" fmla="*/ 53 h 191"/>
                <a:gd name="T62" fmla="*/ 18 w 209"/>
                <a:gd name="T63" fmla="*/ 46 h 191"/>
                <a:gd name="T64" fmla="*/ 24 w 209"/>
                <a:gd name="T65" fmla="*/ 30 h 191"/>
                <a:gd name="T66" fmla="*/ 30 w 209"/>
                <a:gd name="T67" fmla="*/ 8 h 191"/>
                <a:gd name="T68" fmla="*/ 42 w 209"/>
                <a:gd name="T69" fmla="*/ 0 h 191"/>
                <a:gd name="T70" fmla="*/ 61 w 209"/>
                <a:gd name="T71" fmla="*/ 8 h 191"/>
                <a:gd name="T72" fmla="*/ 73 w 209"/>
                <a:gd name="T73" fmla="*/ 23 h 191"/>
                <a:gd name="T74" fmla="*/ 91 w 209"/>
                <a:gd name="T75" fmla="*/ 16 h 191"/>
                <a:gd name="T76" fmla="*/ 103 w 209"/>
                <a:gd name="T77" fmla="*/ 23 h 191"/>
                <a:gd name="T78" fmla="*/ 121 w 209"/>
                <a:gd name="T79" fmla="*/ 30 h 191"/>
                <a:gd name="T80" fmla="*/ 139 w 209"/>
                <a:gd name="T81" fmla="*/ 16 h 191"/>
                <a:gd name="T82" fmla="*/ 157 w 209"/>
                <a:gd name="T83" fmla="*/ 16 h 191"/>
                <a:gd name="T84" fmla="*/ 177 w 209"/>
                <a:gd name="T85" fmla="*/ 23 h 191"/>
                <a:gd name="T86" fmla="*/ 195 w 209"/>
                <a:gd name="T87" fmla="*/ 8 h 191"/>
                <a:gd name="T88" fmla="*/ 207 w 209"/>
                <a:gd name="T89" fmla="*/ 23 h 191"/>
                <a:gd name="T90" fmla="*/ 207 w 209"/>
                <a:gd name="T91" fmla="*/ 38 h 191"/>
                <a:gd name="T92" fmla="*/ 213 w 209"/>
                <a:gd name="T93" fmla="*/ 46 h 191"/>
                <a:gd name="T94" fmla="*/ 213 w 209"/>
                <a:gd name="T95" fmla="*/ 61 h 191"/>
                <a:gd name="T96" fmla="*/ 201 w 209"/>
                <a:gd name="T97" fmla="*/ 77 h 191"/>
                <a:gd name="T98" fmla="*/ 195 w 209"/>
                <a:gd name="T99" fmla="*/ 98 h 191"/>
                <a:gd name="T100" fmla="*/ 183 w 209"/>
                <a:gd name="T101" fmla="*/ 113 h 191"/>
                <a:gd name="T102" fmla="*/ 177 w 209"/>
                <a:gd name="T103" fmla="*/ 135 h 191"/>
                <a:gd name="T104" fmla="*/ 171 w 209"/>
                <a:gd name="T105" fmla="*/ 143 h 191"/>
                <a:gd name="T106" fmla="*/ 165 w 209"/>
                <a:gd name="T107" fmla="*/ 165 h 191"/>
                <a:gd name="T108" fmla="*/ 151 w 209"/>
                <a:gd name="T109" fmla="*/ 189 h 191"/>
                <a:gd name="T110" fmla="*/ 139 w 209"/>
                <a:gd name="T111" fmla="*/ 173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1" name="Freeform 4196"/>
            <p:cNvSpPr>
              <a:spLocks/>
            </p:cNvSpPr>
            <p:nvPr/>
          </p:nvSpPr>
          <p:spPr bwMode="auto">
            <a:xfrm>
              <a:off x="2540" y="2335"/>
              <a:ext cx="49" cy="141"/>
            </a:xfrm>
            <a:custGeom>
              <a:avLst/>
              <a:gdLst>
                <a:gd name="T0" fmla="*/ 0 w 48"/>
                <a:gd name="T1" fmla="*/ 38 h 125"/>
                <a:gd name="T2" fmla="*/ 0 w 48"/>
                <a:gd name="T3" fmla="*/ 38 h 125"/>
                <a:gd name="T4" fmla="*/ 0 w 48"/>
                <a:gd name="T5" fmla="*/ 46 h 125"/>
                <a:gd name="T6" fmla="*/ 6 w 48"/>
                <a:gd name="T7" fmla="*/ 60 h 125"/>
                <a:gd name="T8" fmla="*/ 12 w 48"/>
                <a:gd name="T9" fmla="*/ 82 h 125"/>
                <a:gd name="T10" fmla="*/ 12 w 48"/>
                <a:gd name="T11" fmla="*/ 98 h 125"/>
                <a:gd name="T12" fmla="*/ 12 w 48"/>
                <a:gd name="T13" fmla="*/ 121 h 125"/>
                <a:gd name="T14" fmla="*/ 12 w 48"/>
                <a:gd name="T15" fmla="*/ 159 h 125"/>
                <a:gd name="T16" fmla="*/ 32 w 48"/>
                <a:gd name="T17" fmla="*/ 151 h 125"/>
                <a:gd name="T18" fmla="*/ 38 w 48"/>
                <a:gd name="T19" fmla="*/ 82 h 125"/>
                <a:gd name="T20" fmla="*/ 50 w 48"/>
                <a:gd name="T21" fmla="*/ 53 h 125"/>
                <a:gd name="T22" fmla="*/ 50 w 48"/>
                <a:gd name="T23" fmla="*/ 30 h 125"/>
                <a:gd name="T24" fmla="*/ 50 w 48"/>
                <a:gd name="T25" fmla="*/ 16 h 125"/>
                <a:gd name="T26" fmla="*/ 50 w 48"/>
                <a:gd name="T27" fmla="*/ 16 h 125"/>
                <a:gd name="T28" fmla="*/ 32 w 48"/>
                <a:gd name="T29" fmla="*/ 0 h 125"/>
                <a:gd name="T30" fmla="*/ 32 w 48"/>
                <a:gd name="T31" fmla="*/ 8 h 125"/>
                <a:gd name="T32" fmla="*/ 32 w 48"/>
                <a:gd name="T33" fmla="*/ 16 h 125"/>
                <a:gd name="T34" fmla="*/ 32 w 48"/>
                <a:gd name="T35" fmla="*/ 16 h 125"/>
                <a:gd name="T36" fmla="*/ 26 w 48"/>
                <a:gd name="T37" fmla="*/ 16 h 125"/>
                <a:gd name="T38" fmla="*/ 12 w 48"/>
                <a:gd name="T39" fmla="*/ 23 h 125"/>
                <a:gd name="T40" fmla="*/ 0 w 48"/>
                <a:gd name="T41" fmla="*/ 38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2" name="Freeform 4197"/>
            <p:cNvSpPr>
              <a:spLocks/>
            </p:cNvSpPr>
            <p:nvPr/>
          </p:nvSpPr>
          <p:spPr bwMode="auto">
            <a:xfrm>
              <a:off x="2424" y="2274"/>
              <a:ext cx="147" cy="127"/>
            </a:xfrm>
            <a:custGeom>
              <a:avLst/>
              <a:gdLst>
                <a:gd name="T0" fmla="*/ 118 w 144"/>
                <a:gd name="T1" fmla="*/ 106 h 113"/>
                <a:gd name="T2" fmla="*/ 112 w 144"/>
                <a:gd name="T3" fmla="*/ 106 h 113"/>
                <a:gd name="T4" fmla="*/ 100 w 144"/>
                <a:gd name="T5" fmla="*/ 99 h 113"/>
                <a:gd name="T6" fmla="*/ 94 w 144"/>
                <a:gd name="T7" fmla="*/ 99 h 113"/>
                <a:gd name="T8" fmla="*/ 76 w 144"/>
                <a:gd name="T9" fmla="*/ 99 h 113"/>
                <a:gd name="T10" fmla="*/ 50 w 144"/>
                <a:gd name="T11" fmla="*/ 106 h 113"/>
                <a:gd name="T12" fmla="*/ 56 w 144"/>
                <a:gd name="T13" fmla="*/ 143 h 113"/>
                <a:gd name="T14" fmla="*/ 38 w 144"/>
                <a:gd name="T15" fmla="*/ 128 h 113"/>
                <a:gd name="T16" fmla="*/ 18 w 144"/>
                <a:gd name="T17" fmla="*/ 135 h 113"/>
                <a:gd name="T18" fmla="*/ 12 w 144"/>
                <a:gd name="T19" fmla="*/ 121 h 113"/>
                <a:gd name="T20" fmla="*/ 0 w 144"/>
                <a:gd name="T21" fmla="*/ 121 h 113"/>
                <a:gd name="T22" fmla="*/ 6 w 144"/>
                <a:gd name="T23" fmla="*/ 83 h 113"/>
                <a:gd name="T24" fmla="*/ 12 w 144"/>
                <a:gd name="T25" fmla="*/ 75 h 113"/>
                <a:gd name="T26" fmla="*/ 26 w 144"/>
                <a:gd name="T27" fmla="*/ 69 h 113"/>
                <a:gd name="T28" fmla="*/ 26 w 144"/>
                <a:gd name="T29" fmla="*/ 53 h 113"/>
                <a:gd name="T30" fmla="*/ 32 w 144"/>
                <a:gd name="T31" fmla="*/ 45 h 113"/>
                <a:gd name="T32" fmla="*/ 38 w 144"/>
                <a:gd name="T33" fmla="*/ 45 h 113"/>
                <a:gd name="T34" fmla="*/ 44 w 144"/>
                <a:gd name="T35" fmla="*/ 38 h 113"/>
                <a:gd name="T36" fmla="*/ 50 w 144"/>
                <a:gd name="T37" fmla="*/ 38 h 113"/>
                <a:gd name="T38" fmla="*/ 56 w 144"/>
                <a:gd name="T39" fmla="*/ 22 h 113"/>
                <a:gd name="T40" fmla="*/ 62 w 144"/>
                <a:gd name="T41" fmla="*/ 22 h 113"/>
                <a:gd name="T42" fmla="*/ 68 w 144"/>
                <a:gd name="T43" fmla="*/ 15 h 113"/>
                <a:gd name="T44" fmla="*/ 88 w 144"/>
                <a:gd name="T45" fmla="*/ 0 h 113"/>
                <a:gd name="T46" fmla="*/ 106 w 144"/>
                <a:gd name="T47" fmla="*/ 0 h 113"/>
                <a:gd name="T48" fmla="*/ 112 w 144"/>
                <a:gd name="T49" fmla="*/ 22 h 113"/>
                <a:gd name="T50" fmla="*/ 126 w 144"/>
                <a:gd name="T51" fmla="*/ 45 h 113"/>
                <a:gd name="T52" fmla="*/ 118 w 144"/>
                <a:gd name="T53" fmla="*/ 45 h 113"/>
                <a:gd name="T54" fmla="*/ 118 w 144"/>
                <a:gd name="T55" fmla="*/ 53 h 113"/>
                <a:gd name="T56" fmla="*/ 132 w 144"/>
                <a:gd name="T57" fmla="*/ 61 h 113"/>
                <a:gd name="T58" fmla="*/ 138 w 144"/>
                <a:gd name="T59" fmla="*/ 61 h 113"/>
                <a:gd name="T60" fmla="*/ 144 w 144"/>
                <a:gd name="T61" fmla="*/ 69 h 113"/>
                <a:gd name="T62" fmla="*/ 150 w 144"/>
                <a:gd name="T63" fmla="*/ 83 h 113"/>
                <a:gd name="T64" fmla="*/ 150 w 144"/>
                <a:gd name="T65" fmla="*/ 83 h 113"/>
                <a:gd name="T66" fmla="*/ 144 w 144"/>
                <a:gd name="T67" fmla="*/ 83 h 113"/>
                <a:gd name="T68" fmla="*/ 132 w 144"/>
                <a:gd name="T69" fmla="*/ 91 h 113"/>
                <a:gd name="T70" fmla="*/ 118 w 144"/>
                <a:gd name="T71" fmla="*/ 106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3" name="Freeform 4198"/>
            <p:cNvSpPr>
              <a:spLocks/>
            </p:cNvSpPr>
            <p:nvPr/>
          </p:nvSpPr>
          <p:spPr bwMode="auto">
            <a:xfrm>
              <a:off x="2673" y="2321"/>
              <a:ext cx="140" cy="249"/>
            </a:xfrm>
            <a:custGeom>
              <a:avLst/>
              <a:gdLst>
                <a:gd name="T0" fmla="*/ 130 w 138"/>
                <a:gd name="T1" fmla="*/ 74 h 221"/>
                <a:gd name="T2" fmla="*/ 112 w 138"/>
                <a:gd name="T3" fmla="*/ 74 h 221"/>
                <a:gd name="T4" fmla="*/ 104 w 138"/>
                <a:gd name="T5" fmla="*/ 82 h 221"/>
                <a:gd name="T6" fmla="*/ 118 w 138"/>
                <a:gd name="T7" fmla="*/ 106 h 221"/>
                <a:gd name="T8" fmla="*/ 130 w 138"/>
                <a:gd name="T9" fmla="*/ 136 h 221"/>
                <a:gd name="T10" fmla="*/ 118 w 138"/>
                <a:gd name="T11" fmla="*/ 159 h 221"/>
                <a:gd name="T12" fmla="*/ 112 w 138"/>
                <a:gd name="T13" fmla="*/ 181 h 221"/>
                <a:gd name="T14" fmla="*/ 118 w 138"/>
                <a:gd name="T15" fmla="*/ 212 h 221"/>
                <a:gd name="T16" fmla="*/ 136 w 138"/>
                <a:gd name="T17" fmla="*/ 250 h 221"/>
                <a:gd name="T18" fmla="*/ 142 w 138"/>
                <a:gd name="T19" fmla="*/ 273 h 221"/>
                <a:gd name="T20" fmla="*/ 142 w 138"/>
                <a:gd name="T21" fmla="*/ 281 h 221"/>
                <a:gd name="T22" fmla="*/ 124 w 138"/>
                <a:gd name="T23" fmla="*/ 281 h 221"/>
                <a:gd name="T24" fmla="*/ 104 w 138"/>
                <a:gd name="T25" fmla="*/ 273 h 221"/>
                <a:gd name="T26" fmla="*/ 92 w 138"/>
                <a:gd name="T27" fmla="*/ 273 h 221"/>
                <a:gd name="T28" fmla="*/ 56 w 138"/>
                <a:gd name="T29" fmla="*/ 273 h 221"/>
                <a:gd name="T30" fmla="*/ 44 w 138"/>
                <a:gd name="T31" fmla="*/ 273 h 221"/>
                <a:gd name="T32" fmla="*/ 24 w 138"/>
                <a:gd name="T33" fmla="*/ 265 h 221"/>
                <a:gd name="T34" fmla="*/ 24 w 138"/>
                <a:gd name="T35" fmla="*/ 242 h 221"/>
                <a:gd name="T36" fmla="*/ 24 w 138"/>
                <a:gd name="T37" fmla="*/ 228 h 221"/>
                <a:gd name="T38" fmla="*/ 24 w 138"/>
                <a:gd name="T39" fmla="*/ 228 h 221"/>
                <a:gd name="T40" fmla="*/ 12 w 138"/>
                <a:gd name="T41" fmla="*/ 228 h 221"/>
                <a:gd name="T42" fmla="*/ 6 w 138"/>
                <a:gd name="T43" fmla="*/ 212 h 221"/>
                <a:gd name="T44" fmla="*/ 0 w 138"/>
                <a:gd name="T45" fmla="*/ 212 h 221"/>
                <a:gd name="T46" fmla="*/ 6 w 138"/>
                <a:gd name="T47" fmla="*/ 204 h 221"/>
                <a:gd name="T48" fmla="*/ 12 w 138"/>
                <a:gd name="T49" fmla="*/ 189 h 221"/>
                <a:gd name="T50" fmla="*/ 18 w 138"/>
                <a:gd name="T51" fmla="*/ 174 h 221"/>
                <a:gd name="T52" fmla="*/ 24 w 138"/>
                <a:gd name="T53" fmla="*/ 159 h 221"/>
                <a:gd name="T54" fmla="*/ 38 w 138"/>
                <a:gd name="T55" fmla="*/ 151 h 221"/>
                <a:gd name="T56" fmla="*/ 50 w 138"/>
                <a:gd name="T57" fmla="*/ 167 h 221"/>
                <a:gd name="T58" fmla="*/ 62 w 138"/>
                <a:gd name="T59" fmla="*/ 143 h 221"/>
                <a:gd name="T60" fmla="*/ 68 w 138"/>
                <a:gd name="T61" fmla="*/ 121 h 221"/>
                <a:gd name="T62" fmla="*/ 74 w 138"/>
                <a:gd name="T63" fmla="*/ 113 h 221"/>
                <a:gd name="T64" fmla="*/ 80 w 138"/>
                <a:gd name="T65" fmla="*/ 90 h 221"/>
                <a:gd name="T66" fmla="*/ 92 w 138"/>
                <a:gd name="T67" fmla="*/ 74 h 221"/>
                <a:gd name="T68" fmla="*/ 98 w 138"/>
                <a:gd name="T69" fmla="*/ 53 h 221"/>
                <a:gd name="T70" fmla="*/ 112 w 138"/>
                <a:gd name="T71" fmla="*/ 38 h 221"/>
                <a:gd name="T72" fmla="*/ 112 w 138"/>
                <a:gd name="T73" fmla="*/ 23 h 221"/>
                <a:gd name="T74" fmla="*/ 104 w 138"/>
                <a:gd name="T75" fmla="*/ 16 h 221"/>
                <a:gd name="T76" fmla="*/ 104 w 138"/>
                <a:gd name="T77" fmla="*/ 0 h 221"/>
                <a:gd name="T78" fmla="*/ 112 w 138"/>
                <a:gd name="T79" fmla="*/ 0 h 221"/>
                <a:gd name="T80" fmla="*/ 118 w 138"/>
                <a:gd name="T81" fmla="*/ 23 h 221"/>
                <a:gd name="T82" fmla="*/ 118 w 138"/>
                <a:gd name="T83" fmla="*/ 53 h 221"/>
                <a:gd name="T84" fmla="*/ 130 w 138"/>
                <a:gd name="T85" fmla="*/ 74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4" name="Freeform 4199"/>
            <p:cNvSpPr>
              <a:spLocks/>
            </p:cNvSpPr>
            <p:nvPr/>
          </p:nvSpPr>
          <p:spPr bwMode="auto">
            <a:xfrm>
              <a:off x="2782" y="2369"/>
              <a:ext cx="230" cy="195"/>
            </a:xfrm>
            <a:custGeom>
              <a:avLst/>
              <a:gdLst>
                <a:gd name="T0" fmla="*/ 80 w 227"/>
                <a:gd name="T1" fmla="*/ 60 h 173"/>
                <a:gd name="T2" fmla="*/ 80 w 227"/>
                <a:gd name="T3" fmla="*/ 52 h 173"/>
                <a:gd name="T4" fmla="*/ 104 w 227"/>
                <a:gd name="T5" fmla="*/ 44 h 173"/>
                <a:gd name="T6" fmla="*/ 136 w 227"/>
                <a:gd name="T7" fmla="*/ 8 h 173"/>
                <a:gd name="T8" fmla="*/ 148 w 227"/>
                <a:gd name="T9" fmla="*/ 0 h 173"/>
                <a:gd name="T10" fmla="*/ 160 w 227"/>
                <a:gd name="T11" fmla="*/ 16 h 173"/>
                <a:gd name="T12" fmla="*/ 166 w 227"/>
                <a:gd name="T13" fmla="*/ 29 h 173"/>
                <a:gd name="T14" fmla="*/ 160 w 227"/>
                <a:gd name="T15" fmla="*/ 52 h 173"/>
                <a:gd name="T16" fmla="*/ 177 w 227"/>
                <a:gd name="T17" fmla="*/ 60 h 173"/>
                <a:gd name="T18" fmla="*/ 177 w 227"/>
                <a:gd name="T19" fmla="*/ 68 h 173"/>
                <a:gd name="T20" fmla="*/ 197 w 227"/>
                <a:gd name="T21" fmla="*/ 82 h 173"/>
                <a:gd name="T22" fmla="*/ 197 w 227"/>
                <a:gd name="T23" fmla="*/ 90 h 173"/>
                <a:gd name="T24" fmla="*/ 215 w 227"/>
                <a:gd name="T25" fmla="*/ 113 h 173"/>
                <a:gd name="T26" fmla="*/ 221 w 227"/>
                <a:gd name="T27" fmla="*/ 121 h 173"/>
                <a:gd name="T28" fmla="*/ 233 w 227"/>
                <a:gd name="T29" fmla="*/ 136 h 173"/>
                <a:gd name="T30" fmla="*/ 233 w 227"/>
                <a:gd name="T31" fmla="*/ 151 h 173"/>
                <a:gd name="T32" fmla="*/ 227 w 227"/>
                <a:gd name="T33" fmla="*/ 143 h 173"/>
                <a:gd name="T34" fmla="*/ 209 w 227"/>
                <a:gd name="T35" fmla="*/ 143 h 173"/>
                <a:gd name="T36" fmla="*/ 197 w 227"/>
                <a:gd name="T37" fmla="*/ 143 h 173"/>
                <a:gd name="T38" fmla="*/ 189 w 227"/>
                <a:gd name="T39" fmla="*/ 151 h 173"/>
                <a:gd name="T40" fmla="*/ 177 w 227"/>
                <a:gd name="T41" fmla="*/ 151 h 173"/>
                <a:gd name="T42" fmla="*/ 160 w 227"/>
                <a:gd name="T43" fmla="*/ 159 h 173"/>
                <a:gd name="T44" fmla="*/ 148 w 227"/>
                <a:gd name="T45" fmla="*/ 159 h 173"/>
                <a:gd name="T46" fmla="*/ 142 w 227"/>
                <a:gd name="T47" fmla="*/ 174 h 173"/>
                <a:gd name="T48" fmla="*/ 124 w 227"/>
                <a:gd name="T49" fmla="*/ 167 h 173"/>
                <a:gd name="T50" fmla="*/ 110 w 227"/>
                <a:gd name="T51" fmla="*/ 159 h 173"/>
                <a:gd name="T52" fmla="*/ 86 w 227"/>
                <a:gd name="T53" fmla="*/ 143 h 173"/>
                <a:gd name="T54" fmla="*/ 74 w 227"/>
                <a:gd name="T55" fmla="*/ 167 h 173"/>
                <a:gd name="T56" fmla="*/ 74 w 227"/>
                <a:gd name="T57" fmla="*/ 189 h 173"/>
                <a:gd name="T58" fmla="*/ 50 w 227"/>
                <a:gd name="T59" fmla="*/ 181 h 173"/>
                <a:gd name="T60" fmla="*/ 36 w 227"/>
                <a:gd name="T61" fmla="*/ 189 h 173"/>
                <a:gd name="T62" fmla="*/ 30 w 227"/>
                <a:gd name="T63" fmla="*/ 220 h 173"/>
                <a:gd name="T64" fmla="*/ 24 w 227"/>
                <a:gd name="T65" fmla="*/ 197 h 173"/>
                <a:gd name="T66" fmla="*/ 6 w 227"/>
                <a:gd name="T67" fmla="*/ 159 h 173"/>
                <a:gd name="T68" fmla="*/ 0 w 227"/>
                <a:gd name="T69" fmla="*/ 128 h 173"/>
                <a:gd name="T70" fmla="*/ 6 w 227"/>
                <a:gd name="T71" fmla="*/ 106 h 173"/>
                <a:gd name="T72" fmla="*/ 18 w 227"/>
                <a:gd name="T73" fmla="*/ 82 h 173"/>
                <a:gd name="T74" fmla="*/ 36 w 227"/>
                <a:gd name="T75" fmla="*/ 76 h 173"/>
                <a:gd name="T76" fmla="*/ 36 w 227"/>
                <a:gd name="T77" fmla="*/ 82 h 173"/>
                <a:gd name="T78" fmla="*/ 50 w 227"/>
                <a:gd name="T79" fmla="*/ 76 h 173"/>
                <a:gd name="T80" fmla="*/ 74 w 227"/>
                <a:gd name="T81" fmla="*/ 76 h 173"/>
                <a:gd name="T82" fmla="*/ 80 w 227"/>
                <a:gd name="T83" fmla="*/ 60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5" name="Freeform 4200"/>
            <p:cNvSpPr>
              <a:spLocks/>
            </p:cNvSpPr>
            <p:nvPr/>
          </p:nvSpPr>
          <p:spPr bwMode="auto">
            <a:xfrm>
              <a:off x="2231" y="2301"/>
              <a:ext cx="49" cy="20"/>
            </a:xfrm>
            <a:custGeom>
              <a:avLst/>
              <a:gdLst>
                <a:gd name="T0" fmla="*/ 0 w 48"/>
                <a:gd name="T1" fmla="*/ 8 h 18"/>
                <a:gd name="T2" fmla="*/ 0 w 48"/>
                <a:gd name="T3" fmla="*/ 22 h 18"/>
                <a:gd name="T4" fmla="*/ 12 w 48"/>
                <a:gd name="T5" fmla="*/ 14 h 18"/>
                <a:gd name="T6" fmla="*/ 26 w 48"/>
                <a:gd name="T7" fmla="*/ 8 h 18"/>
                <a:gd name="T8" fmla="*/ 50 w 48"/>
                <a:gd name="T9" fmla="*/ 14 h 18"/>
                <a:gd name="T10" fmla="*/ 44 w 48"/>
                <a:gd name="T11" fmla="*/ 8 h 18"/>
                <a:gd name="T12" fmla="*/ 26 w 48"/>
                <a:gd name="T13" fmla="*/ 0 h 18"/>
                <a:gd name="T14" fmla="*/ 18 w 48"/>
                <a:gd name="T15" fmla="*/ 8 h 18"/>
                <a:gd name="T16" fmla="*/ 0 w 48"/>
                <a:gd name="T17" fmla="*/ 8 h 18"/>
                <a:gd name="T18" fmla="*/ 0 w 48"/>
                <a:gd name="T19" fmla="*/ 8 h 18"/>
                <a:gd name="T20" fmla="*/ 18 w 48"/>
                <a:gd name="T21" fmla="*/ 8 h 18"/>
                <a:gd name="T22" fmla="*/ 6 w 48"/>
                <a:gd name="T23" fmla="*/ 14 h 18"/>
                <a:gd name="T24" fmla="*/ 0 w 48"/>
                <a:gd name="T25" fmla="*/ 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6" name="Freeform 4201"/>
            <p:cNvSpPr>
              <a:spLocks/>
            </p:cNvSpPr>
            <p:nvPr/>
          </p:nvSpPr>
          <p:spPr bwMode="auto">
            <a:xfrm>
              <a:off x="2467" y="2362"/>
              <a:ext cx="79" cy="141"/>
            </a:xfrm>
            <a:custGeom>
              <a:avLst/>
              <a:gdLst>
                <a:gd name="T0" fmla="*/ 68 w 78"/>
                <a:gd name="T1" fmla="*/ 136 h 125"/>
                <a:gd name="T2" fmla="*/ 56 w 78"/>
                <a:gd name="T3" fmla="*/ 143 h 125"/>
                <a:gd name="T4" fmla="*/ 44 w 78"/>
                <a:gd name="T5" fmla="*/ 151 h 125"/>
                <a:gd name="T6" fmla="*/ 18 w 78"/>
                <a:gd name="T7" fmla="*/ 159 h 125"/>
                <a:gd name="T8" fmla="*/ 0 w 78"/>
                <a:gd name="T9" fmla="*/ 151 h 125"/>
                <a:gd name="T10" fmla="*/ 6 w 78"/>
                <a:gd name="T11" fmla="*/ 151 h 125"/>
                <a:gd name="T12" fmla="*/ 6 w 78"/>
                <a:gd name="T13" fmla="*/ 129 h 125"/>
                <a:gd name="T14" fmla="*/ 0 w 78"/>
                <a:gd name="T15" fmla="*/ 113 h 125"/>
                <a:gd name="T16" fmla="*/ 6 w 78"/>
                <a:gd name="T17" fmla="*/ 90 h 125"/>
                <a:gd name="T18" fmla="*/ 12 w 78"/>
                <a:gd name="T19" fmla="*/ 76 h 125"/>
                <a:gd name="T20" fmla="*/ 12 w 78"/>
                <a:gd name="T21" fmla="*/ 44 h 125"/>
                <a:gd name="T22" fmla="*/ 6 w 78"/>
                <a:gd name="T23" fmla="*/ 8 h 125"/>
                <a:gd name="T24" fmla="*/ 30 w 78"/>
                <a:gd name="T25" fmla="*/ 0 h 125"/>
                <a:gd name="T26" fmla="*/ 50 w 78"/>
                <a:gd name="T27" fmla="*/ 0 h 125"/>
                <a:gd name="T28" fmla="*/ 56 w 78"/>
                <a:gd name="T29" fmla="*/ 0 h 125"/>
                <a:gd name="T30" fmla="*/ 56 w 78"/>
                <a:gd name="T31" fmla="*/ 8 h 125"/>
                <a:gd name="T32" fmla="*/ 68 w 78"/>
                <a:gd name="T33" fmla="*/ 29 h 125"/>
                <a:gd name="T34" fmla="*/ 68 w 78"/>
                <a:gd name="T35" fmla="*/ 44 h 125"/>
                <a:gd name="T36" fmla="*/ 68 w 78"/>
                <a:gd name="T37" fmla="*/ 60 h 125"/>
                <a:gd name="T38" fmla="*/ 68 w 78"/>
                <a:gd name="T39" fmla="*/ 76 h 125"/>
                <a:gd name="T40" fmla="*/ 68 w 78"/>
                <a:gd name="T41" fmla="*/ 98 h 125"/>
                <a:gd name="T42" fmla="*/ 68 w 78"/>
                <a:gd name="T43" fmla="*/ 113 h 125"/>
                <a:gd name="T44" fmla="*/ 80 w 78"/>
                <a:gd name="T45" fmla="*/ 129 h 125"/>
                <a:gd name="T46" fmla="*/ 74 w 78"/>
                <a:gd name="T47" fmla="*/ 136 h 125"/>
                <a:gd name="T48" fmla="*/ 62 w 78"/>
                <a:gd name="T49" fmla="*/ 129 h 125"/>
                <a:gd name="T50" fmla="*/ 68 w 78"/>
                <a:gd name="T51" fmla="*/ 136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7" name="Freeform 4202"/>
            <p:cNvSpPr>
              <a:spLocks/>
            </p:cNvSpPr>
            <p:nvPr/>
          </p:nvSpPr>
          <p:spPr bwMode="auto">
            <a:xfrm>
              <a:off x="2261" y="2328"/>
              <a:ext cx="127" cy="121"/>
            </a:xfrm>
            <a:custGeom>
              <a:avLst/>
              <a:gdLst>
                <a:gd name="T0" fmla="*/ 117 w 125"/>
                <a:gd name="T1" fmla="*/ 31 h 107"/>
                <a:gd name="T2" fmla="*/ 111 w 125"/>
                <a:gd name="T3" fmla="*/ 38 h 107"/>
                <a:gd name="T4" fmla="*/ 117 w 125"/>
                <a:gd name="T5" fmla="*/ 38 h 107"/>
                <a:gd name="T6" fmla="*/ 123 w 125"/>
                <a:gd name="T7" fmla="*/ 61 h 107"/>
                <a:gd name="T8" fmla="*/ 123 w 125"/>
                <a:gd name="T9" fmla="*/ 84 h 107"/>
                <a:gd name="T10" fmla="*/ 123 w 125"/>
                <a:gd name="T11" fmla="*/ 90 h 107"/>
                <a:gd name="T12" fmla="*/ 123 w 125"/>
                <a:gd name="T13" fmla="*/ 90 h 107"/>
                <a:gd name="T14" fmla="*/ 129 w 125"/>
                <a:gd name="T15" fmla="*/ 98 h 107"/>
                <a:gd name="T16" fmla="*/ 129 w 125"/>
                <a:gd name="T17" fmla="*/ 106 h 107"/>
                <a:gd name="T18" fmla="*/ 117 w 125"/>
                <a:gd name="T19" fmla="*/ 106 h 107"/>
                <a:gd name="T20" fmla="*/ 123 w 125"/>
                <a:gd name="T21" fmla="*/ 121 h 107"/>
                <a:gd name="T22" fmla="*/ 117 w 125"/>
                <a:gd name="T23" fmla="*/ 129 h 107"/>
                <a:gd name="T24" fmla="*/ 117 w 125"/>
                <a:gd name="T25" fmla="*/ 129 h 107"/>
                <a:gd name="T26" fmla="*/ 111 w 125"/>
                <a:gd name="T27" fmla="*/ 129 h 107"/>
                <a:gd name="T28" fmla="*/ 105 w 125"/>
                <a:gd name="T29" fmla="*/ 137 h 107"/>
                <a:gd name="T30" fmla="*/ 99 w 125"/>
                <a:gd name="T31" fmla="*/ 129 h 107"/>
                <a:gd name="T32" fmla="*/ 91 w 125"/>
                <a:gd name="T33" fmla="*/ 106 h 107"/>
                <a:gd name="T34" fmla="*/ 79 w 125"/>
                <a:gd name="T35" fmla="*/ 106 h 107"/>
                <a:gd name="T36" fmla="*/ 73 w 125"/>
                <a:gd name="T37" fmla="*/ 106 h 107"/>
                <a:gd name="T38" fmla="*/ 79 w 125"/>
                <a:gd name="T39" fmla="*/ 90 h 107"/>
                <a:gd name="T40" fmla="*/ 67 w 125"/>
                <a:gd name="T41" fmla="*/ 68 h 107"/>
                <a:gd name="T42" fmla="*/ 43 w 125"/>
                <a:gd name="T43" fmla="*/ 76 h 107"/>
                <a:gd name="T44" fmla="*/ 24 w 125"/>
                <a:gd name="T45" fmla="*/ 90 h 107"/>
                <a:gd name="T46" fmla="*/ 24 w 125"/>
                <a:gd name="T47" fmla="*/ 84 h 107"/>
                <a:gd name="T48" fmla="*/ 24 w 125"/>
                <a:gd name="T49" fmla="*/ 76 h 107"/>
                <a:gd name="T50" fmla="*/ 18 w 125"/>
                <a:gd name="T51" fmla="*/ 68 h 107"/>
                <a:gd name="T52" fmla="*/ 12 w 125"/>
                <a:gd name="T53" fmla="*/ 68 h 107"/>
                <a:gd name="T54" fmla="*/ 6 w 125"/>
                <a:gd name="T55" fmla="*/ 53 h 107"/>
                <a:gd name="T56" fmla="*/ 6 w 125"/>
                <a:gd name="T57" fmla="*/ 46 h 107"/>
                <a:gd name="T58" fmla="*/ 0 w 125"/>
                <a:gd name="T59" fmla="*/ 46 h 107"/>
                <a:gd name="T60" fmla="*/ 0 w 125"/>
                <a:gd name="T61" fmla="*/ 46 h 107"/>
                <a:gd name="T62" fmla="*/ 0 w 125"/>
                <a:gd name="T63" fmla="*/ 46 h 107"/>
                <a:gd name="T64" fmla="*/ 0 w 125"/>
                <a:gd name="T65" fmla="*/ 46 h 107"/>
                <a:gd name="T66" fmla="*/ 0 w 125"/>
                <a:gd name="T67" fmla="*/ 31 h 107"/>
                <a:gd name="T68" fmla="*/ 18 w 125"/>
                <a:gd name="T69" fmla="*/ 23 h 107"/>
                <a:gd name="T70" fmla="*/ 18 w 125"/>
                <a:gd name="T71" fmla="*/ 8 h 107"/>
                <a:gd name="T72" fmla="*/ 18 w 125"/>
                <a:gd name="T73" fmla="*/ 0 h 107"/>
                <a:gd name="T74" fmla="*/ 38 w 125"/>
                <a:gd name="T75" fmla="*/ 8 h 107"/>
                <a:gd name="T76" fmla="*/ 61 w 125"/>
                <a:gd name="T77" fmla="*/ 8 h 107"/>
                <a:gd name="T78" fmla="*/ 61 w 125"/>
                <a:gd name="T79" fmla="*/ 16 h 107"/>
                <a:gd name="T80" fmla="*/ 73 w 125"/>
                <a:gd name="T81" fmla="*/ 16 h 107"/>
                <a:gd name="T82" fmla="*/ 79 w 125"/>
                <a:gd name="T83" fmla="*/ 16 h 107"/>
                <a:gd name="T84" fmla="*/ 85 w 125"/>
                <a:gd name="T85" fmla="*/ 16 h 107"/>
                <a:gd name="T86" fmla="*/ 99 w 125"/>
                <a:gd name="T87" fmla="*/ 8 h 107"/>
                <a:gd name="T88" fmla="*/ 105 w 125"/>
                <a:gd name="T89" fmla="*/ 8 h 107"/>
                <a:gd name="T90" fmla="*/ 111 w 125"/>
                <a:gd name="T91" fmla="*/ 23 h 107"/>
                <a:gd name="T92" fmla="*/ 117 w 125"/>
                <a:gd name="T93" fmla="*/ 31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8" name="Freeform 4203"/>
            <p:cNvSpPr>
              <a:spLocks/>
            </p:cNvSpPr>
            <p:nvPr/>
          </p:nvSpPr>
          <p:spPr bwMode="auto">
            <a:xfrm>
              <a:off x="2231" y="2328"/>
              <a:ext cx="49" cy="41"/>
            </a:xfrm>
            <a:custGeom>
              <a:avLst/>
              <a:gdLst>
                <a:gd name="T0" fmla="*/ 26 w 48"/>
                <a:gd name="T1" fmla="*/ 31 h 36"/>
                <a:gd name="T2" fmla="*/ 26 w 48"/>
                <a:gd name="T3" fmla="*/ 31 h 36"/>
                <a:gd name="T4" fmla="*/ 26 w 48"/>
                <a:gd name="T5" fmla="*/ 39 h 36"/>
                <a:gd name="T6" fmla="*/ 32 w 48"/>
                <a:gd name="T7" fmla="*/ 47 h 36"/>
                <a:gd name="T8" fmla="*/ 32 w 48"/>
                <a:gd name="T9" fmla="*/ 31 h 36"/>
                <a:gd name="T10" fmla="*/ 50 w 48"/>
                <a:gd name="T11" fmla="*/ 24 h 36"/>
                <a:gd name="T12" fmla="*/ 50 w 48"/>
                <a:gd name="T13" fmla="*/ 8 h 36"/>
                <a:gd name="T14" fmla="*/ 50 w 48"/>
                <a:gd name="T15" fmla="*/ 0 h 36"/>
                <a:gd name="T16" fmla="*/ 26 w 48"/>
                <a:gd name="T17" fmla="*/ 0 h 36"/>
                <a:gd name="T18" fmla="*/ 0 w 48"/>
                <a:gd name="T19" fmla="*/ 8 h 36"/>
                <a:gd name="T20" fmla="*/ 6 w 48"/>
                <a:gd name="T21" fmla="*/ 8 h 36"/>
                <a:gd name="T22" fmla="*/ 6 w 48"/>
                <a:gd name="T23" fmla="*/ 16 h 36"/>
                <a:gd name="T24" fmla="*/ 12 w 48"/>
                <a:gd name="T25" fmla="*/ 16 h 36"/>
                <a:gd name="T26" fmla="*/ 12 w 48"/>
                <a:gd name="T27" fmla="*/ 24 h 36"/>
                <a:gd name="T28" fmla="*/ 26 w 48"/>
                <a:gd name="T29" fmla="*/ 24 h 36"/>
                <a:gd name="T30" fmla="*/ 32 w 48"/>
                <a:gd name="T31" fmla="*/ 24 h 36"/>
                <a:gd name="T32" fmla="*/ 18 w 48"/>
                <a:gd name="T33" fmla="*/ 24 h 36"/>
                <a:gd name="T34" fmla="*/ 26 w 48"/>
                <a:gd name="T35" fmla="*/ 31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59" name="Freeform 4204"/>
            <p:cNvSpPr>
              <a:spLocks/>
            </p:cNvSpPr>
            <p:nvPr/>
          </p:nvSpPr>
          <p:spPr bwMode="auto">
            <a:xfrm>
              <a:off x="2377" y="2375"/>
              <a:ext cx="102" cy="141"/>
            </a:xfrm>
            <a:custGeom>
              <a:avLst/>
              <a:gdLst>
                <a:gd name="T0" fmla="*/ 60 w 102"/>
                <a:gd name="T1" fmla="*/ 8 h 125"/>
                <a:gd name="T2" fmla="*/ 48 w 102"/>
                <a:gd name="T3" fmla="*/ 8 h 125"/>
                <a:gd name="T4" fmla="*/ 36 w 102"/>
                <a:gd name="T5" fmla="*/ 8 h 125"/>
                <a:gd name="T6" fmla="*/ 36 w 102"/>
                <a:gd name="T7" fmla="*/ 0 h 125"/>
                <a:gd name="T8" fmla="*/ 30 w 102"/>
                <a:gd name="T9" fmla="*/ 0 h 125"/>
                <a:gd name="T10" fmla="*/ 24 w 102"/>
                <a:gd name="T11" fmla="*/ 8 h 125"/>
                <a:gd name="T12" fmla="*/ 12 w 102"/>
                <a:gd name="T13" fmla="*/ 8 h 125"/>
                <a:gd name="T14" fmla="*/ 6 w 102"/>
                <a:gd name="T15" fmla="*/ 8 h 125"/>
                <a:gd name="T16" fmla="*/ 6 w 102"/>
                <a:gd name="T17" fmla="*/ 29 h 125"/>
                <a:gd name="T18" fmla="*/ 6 w 102"/>
                <a:gd name="T19" fmla="*/ 37 h 125"/>
                <a:gd name="T20" fmla="*/ 6 w 102"/>
                <a:gd name="T21" fmla="*/ 37 h 125"/>
                <a:gd name="T22" fmla="*/ 12 w 102"/>
                <a:gd name="T23" fmla="*/ 44 h 125"/>
                <a:gd name="T24" fmla="*/ 12 w 102"/>
                <a:gd name="T25" fmla="*/ 52 h 125"/>
                <a:gd name="T26" fmla="*/ 0 w 102"/>
                <a:gd name="T27" fmla="*/ 52 h 125"/>
                <a:gd name="T28" fmla="*/ 6 w 102"/>
                <a:gd name="T29" fmla="*/ 68 h 125"/>
                <a:gd name="T30" fmla="*/ 0 w 102"/>
                <a:gd name="T31" fmla="*/ 76 h 125"/>
                <a:gd name="T32" fmla="*/ 0 w 102"/>
                <a:gd name="T33" fmla="*/ 76 h 125"/>
                <a:gd name="T34" fmla="*/ 0 w 102"/>
                <a:gd name="T35" fmla="*/ 98 h 125"/>
                <a:gd name="T36" fmla="*/ 0 w 102"/>
                <a:gd name="T37" fmla="*/ 106 h 125"/>
                <a:gd name="T38" fmla="*/ 12 w 102"/>
                <a:gd name="T39" fmla="*/ 113 h 125"/>
                <a:gd name="T40" fmla="*/ 18 w 102"/>
                <a:gd name="T41" fmla="*/ 129 h 125"/>
                <a:gd name="T42" fmla="*/ 12 w 102"/>
                <a:gd name="T43" fmla="*/ 159 h 125"/>
                <a:gd name="T44" fmla="*/ 36 w 102"/>
                <a:gd name="T45" fmla="*/ 143 h 125"/>
                <a:gd name="T46" fmla="*/ 60 w 102"/>
                <a:gd name="T47" fmla="*/ 136 h 125"/>
                <a:gd name="T48" fmla="*/ 54 w 102"/>
                <a:gd name="T49" fmla="*/ 136 h 125"/>
                <a:gd name="T50" fmla="*/ 78 w 102"/>
                <a:gd name="T51" fmla="*/ 136 h 125"/>
                <a:gd name="T52" fmla="*/ 66 w 102"/>
                <a:gd name="T53" fmla="*/ 136 h 125"/>
                <a:gd name="T54" fmla="*/ 78 w 102"/>
                <a:gd name="T55" fmla="*/ 136 h 125"/>
                <a:gd name="T56" fmla="*/ 90 w 102"/>
                <a:gd name="T57" fmla="*/ 136 h 125"/>
                <a:gd name="T58" fmla="*/ 90 w 102"/>
                <a:gd name="T59" fmla="*/ 136 h 125"/>
                <a:gd name="T60" fmla="*/ 96 w 102"/>
                <a:gd name="T61" fmla="*/ 136 h 125"/>
                <a:gd name="T62" fmla="*/ 96 w 102"/>
                <a:gd name="T63" fmla="*/ 113 h 125"/>
                <a:gd name="T64" fmla="*/ 90 w 102"/>
                <a:gd name="T65" fmla="*/ 98 h 125"/>
                <a:gd name="T66" fmla="*/ 96 w 102"/>
                <a:gd name="T67" fmla="*/ 76 h 125"/>
                <a:gd name="T68" fmla="*/ 102 w 102"/>
                <a:gd name="T69" fmla="*/ 60 h 125"/>
                <a:gd name="T70" fmla="*/ 102 w 102"/>
                <a:gd name="T71" fmla="*/ 29 h 125"/>
                <a:gd name="T72" fmla="*/ 84 w 102"/>
                <a:gd name="T73" fmla="*/ 14 h 125"/>
                <a:gd name="T74" fmla="*/ 66 w 102"/>
                <a:gd name="T75" fmla="*/ 21 h 125"/>
                <a:gd name="T76" fmla="*/ 60 w 102"/>
                <a:gd name="T77" fmla="*/ 8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0" name="Freeform 4205"/>
            <p:cNvSpPr>
              <a:spLocks/>
            </p:cNvSpPr>
            <p:nvPr/>
          </p:nvSpPr>
          <p:spPr bwMode="auto">
            <a:xfrm>
              <a:off x="2286" y="2388"/>
              <a:ext cx="54" cy="67"/>
            </a:xfrm>
            <a:custGeom>
              <a:avLst/>
              <a:gdLst>
                <a:gd name="T0" fmla="*/ 55 w 53"/>
                <a:gd name="T1" fmla="*/ 38 h 60"/>
                <a:gd name="T2" fmla="*/ 49 w 53"/>
                <a:gd name="T3" fmla="*/ 52 h 60"/>
                <a:gd name="T4" fmla="*/ 43 w 53"/>
                <a:gd name="T5" fmla="*/ 67 h 60"/>
                <a:gd name="T6" fmla="*/ 37 w 53"/>
                <a:gd name="T7" fmla="*/ 75 h 60"/>
                <a:gd name="T8" fmla="*/ 17 w 53"/>
                <a:gd name="T9" fmla="*/ 67 h 60"/>
                <a:gd name="T10" fmla="*/ 17 w 53"/>
                <a:gd name="T11" fmla="*/ 60 h 60"/>
                <a:gd name="T12" fmla="*/ 17 w 53"/>
                <a:gd name="T13" fmla="*/ 60 h 60"/>
                <a:gd name="T14" fmla="*/ 6 w 53"/>
                <a:gd name="T15" fmla="*/ 38 h 60"/>
                <a:gd name="T16" fmla="*/ 12 w 53"/>
                <a:gd name="T17" fmla="*/ 38 h 60"/>
                <a:gd name="T18" fmla="*/ 6 w 53"/>
                <a:gd name="T19" fmla="*/ 30 h 60"/>
                <a:gd name="T20" fmla="*/ 6 w 53"/>
                <a:gd name="T21" fmla="*/ 30 h 60"/>
                <a:gd name="T22" fmla="*/ 0 w 53"/>
                <a:gd name="T23" fmla="*/ 22 h 60"/>
                <a:gd name="T24" fmla="*/ 17 w 53"/>
                <a:gd name="T25" fmla="*/ 8 h 60"/>
                <a:gd name="T26" fmla="*/ 43 w 53"/>
                <a:gd name="T27" fmla="*/ 0 h 60"/>
                <a:gd name="T28" fmla="*/ 55 w 53"/>
                <a:gd name="T29" fmla="*/ 22 h 60"/>
                <a:gd name="T30" fmla="*/ 49 w 53"/>
                <a:gd name="T31" fmla="*/ 38 h 60"/>
                <a:gd name="T32" fmla="*/ 55 w 53"/>
                <a:gd name="T33" fmla="*/ 38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1" name="Freeform 4206"/>
            <p:cNvSpPr>
              <a:spLocks/>
            </p:cNvSpPr>
            <p:nvPr/>
          </p:nvSpPr>
          <p:spPr bwMode="auto">
            <a:xfrm>
              <a:off x="2522" y="2362"/>
              <a:ext cx="31" cy="114"/>
            </a:xfrm>
            <a:custGeom>
              <a:avLst/>
              <a:gdLst>
                <a:gd name="T0" fmla="*/ 12 w 30"/>
                <a:gd name="T1" fmla="*/ 8 h 101"/>
                <a:gd name="T2" fmla="*/ 0 w 30"/>
                <a:gd name="T3" fmla="*/ 0 h 101"/>
                <a:gd name="T4" fmla="*/ 0 w 30"/>
                <a:gd name="T5" fmla="*/ 8 h 101"/>
                <a:gd name="T6" fmla="*/ 12 w 30"/>
                <a:gd name="T7" fmla="*/ 29 h 101"/>
                <a:gd name="T8" fmla="*/ 12 w 30"/>
                <a:gd name="T9" fmla="*/ 45 h 101"/>
                <a:gd name="T10" fmla="*/ 12 w 30"/>
                <a:gd name="T11" fmla="*/ 60 h 101"/>
                <a:gd name="T12" fmla="*/ 12 w 30"/>
                <a:gd name="T13" fmla="*/ 76 h 101"/>
                <a:gd name="T14" fmla="*/ 12 w 30"/>
                <a:gd name="T15" fmla="*/ 98 h 101"/>
                <a:gd name="T16" fmla="*/ 12 w 30"/>
                <a:gd name="T17" fmla="*/ 113 h 101"/>
                <a:gd name="T18" fmla="*/ 26 w 30"/>
                <a:gd name="T19" fmla="*/ 129 h 101"/>
                <a:gd name="T20" fmla="*/ 32 w 30"/>
                <a:gd name="T21" fmla="*/ 129 h 101"/>
                <a:gd name="T22" fmla="*/ 32 w 30"/>
                <a:gd name="T23" fmla="*/ 90 h 101"/>
                <a:gd name="T24" fmla="*/ 32 w 30"/>
                <a:gd name="T25" fmla="*/ 68 h 101"/>
                <a:gd name="T26" fmla="*/ 32 w 30"/>
                <a:gd name="T27" fmla="*/ 52 h 101"/>
                <a:gd name="T28" fmla="*/ 26 w 30"/>
                <a:gd name="T29" fmla="*/ 29 h 101"/>
                <a:gd name="T30" fmla="*/ 20 w 30"/>
                <a:gd name="T31" fmla="*/ 16 h 101"/>
                <a:gd name="T32" fmla="*/ 20 w 30"/>
                <a:gd name="T33" fmla="*/ 8 h 101"/>
                <a:gd name="T34" fmla="*/ 12 w 30"/>
                <a:gd name="T35" fmla="*/ 8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2" name="Freeform 4207"/>
            <p:cNvSpPr>
              <a:spLocks/>
            </p:cNvSpPr>
            <p:nvPr/>
          </p:nvSpPr>
          <p:spPr bwMode="auto">
            <a:xfrm>
              <a:off x="2321" y="1796"/>
              <a:ext cx="357" cy="396"/>
            </a:xfrm>
            <a:custGeom>
              <a:avLst/>
              <a:gdLst>
                <a:gd name="T0" fmla="*/ 6 w 353"/>
                <a:gd name="T1" fmla="*/ 204 h 353"/>
                <a:gd name="T2" fmla="*/ 0 w 353"/>
                <a:gd name="T3" fmla="*/ 233 h 353"/>
                <a:gd name="T4" fmla="*/ 0 w 353"/>
                <a:gd name="T5" fmla="*/ 240 h 353"/>
                <a:gd name="T6" fmla="*/ 18 w 353"/>
                <a:gd name="T7" fmla="*/ 256 h 353"/>
                <a:gd name="T8" fmla="*/ 30 w 353"/>
                <a:gd name="T9" fmla="*/ 270 h 353"/>
                <a:gd name="T10" fmla="*/ 50 w 353"/>
                <a:gd name="T11" fmla="*/ 286 h 353"/>
                <a:gd name="T12" fmla="*/ 68 w 353"/>
                <a:gd name="T13" fmla="*/ 301 h 353"/>
                <a:gd name="T14" fmla="*/ 80 w 353"/>
                <a:gd name="T15" fmla="*/ 316 h 353"/>
                <a:gd name="T16" fmla="*/ 92 w 353"/>
                <a:gd name="T17" fmla="*/ 323 h 353"/>
                <a:gd name="T18" fmla="*/ 104 w 353"/>
                <a:gd name="T19" fmla="*/ 339 h 353"/>
                <a:gd name="T20" fmla="*/ 116 w 353"/>
                <a:gd name="T21" fmla="*/ 346 h 353"/>
                <a:gd name="T22" fmla="*/ 128 w 353"/>
                <a:gd name="T23" fmla="*/ 361 h 353"/>
                <a:gd name="T24" fmla="*/ 148 w 353"/>
                <a:gd name="T25" fmla="*/ 376 h 353"/>
                <a:gd name="T26" fmla="*/ 172 w 353"/>
                <a:gd name="T27" fmla="*/ 399 h 353"/>
                <a:gd name="T28" fmla="*/ 172 w 353"/>
                <a:gd name="T29" fmla="*/ 406 h 353"/>
                <a:gd name="T30" fmla="*/ 178 w 353"/>
                <a:gd name="T31" fmla="*/ 414 h 353"/>
                <a:gd name="T32" fmla="*/ 202 w 353"/>
                <a:gd name="T33" fmla="*/ 430 h 353"/>
                <a:gd name="T34" fmla="*/ 208 w 353"/>
                <a:gd name="T35" fmla="*/ 444 h 353"/>
                <a:gd name="T36" fmla="*/ 228 w 353"/>
                <a:gd name="T37" fmla="*/ 444 h 353"/>
                <a:gd name="T38" fmla="*/ 252 w 353"/>
                <a:gd name="T39" fmla="*/ 436 h 353"/>
                <a:gd name="T40" fmla="*/ 269 w 353"/>
                <a:gd name="T41" fmla="*/ 422 h 353"/>
                <a:gd name="T42" fmla="*/ 281 w 353"/>
                <a:gd name="T43" fmla="*/ 406 h 353"/>
                <a:gd name="T44" fmla="*/ 299 w 353"/>
                <a:gd name="T45" fmla="*/ 392 h 353"/>
                <a:gd name="T46" fmla="*/ 319 w 353"/>
                <a:gd name="T47" fmla="*/ 369 h 353"/>
                <a:gd name="T48" fmla="*/ 343 w 353"/>
                <a:gd name="T49" fmla="*/ 353 h 353"/>
                <a:gd name="T50" fmla="*/ 361 w 353"/>
                <a:gd name="T51" fmla="*/ 339 h 353"/>
                <a:gd name="T52" fmla="*/ 355 w 353"/>
                <a:gd name="T53" fmla="*/ 316 h 353"/>
                <a:gd name="T54" fmla="*/ 331 w 353"/>
                <a:gd name="T55" fmla="*/ 316 h 353"/>
                <a:gd name="T56" fmla="*/ 325 w 353"/>
                <a:gd name="T57" fmla="*/ 293 h 353"/>
                <a:gd name="T58" fmla="*/ 311 w 353"/>
                <a:gd name="T59" fmla="*/ 270 h 353"/>
                <a:gd name="T60" fmla="*/ 325 w 353"/>
                <a:gd name="T61" fmla="*/ 263 h 353"/>
                <a:gd name="T62" fmla="*/ 319 w 353"/>
                <a:gd name="T63" fmla="*/ 204 h 353"/>
                <a:gd name="T64" fmla="*/ 311 w 353"/>
                <a:gd name="T65" fmla="*/ 174 h 353"/>
                <a:gd name="T66" fmla="*/ 311 w 353"/>
                <a:gd name="T67" fmla="*/ 174 h 353"/>
                <a:gd name="T68" fmla="*/ 305 w 353"/>
                <a:gd name="T69" fmla="*/ 121 h 353"/>
                <a:gd name="T70" fmla="*/ 293 w 353"/>
                <a:gd name="T71" fmla="*/ 105 h 353"/>
                <a:gd name="T72" fmla="*/ 275 w 353"/>
                <a:gd name="T73" fmla="*/ 83 h 353"/>
                <a:gd name="T74" fmla="*/ 287 w 353"/>
                <a:gd name="T75" fmla="*/ 61 h 353"/>
                <a:gd name="T76" fmla="*/ 293 w 353"/>
                <a:gd name="T77" fmla="*/ 45 h 353"/>
                <a:gd name="T78" fmla="*/ 293 w 353"/>
                <a:gd name="T79" fmla="*/ 8 h 353"/>
                <a:gd name="T80" fmla="*/ 293 w 353"/>
                <a:gd name="T81" fmla="*/ 0 h 353"/>
                <a:gd name="T82" fmla="*/ 257 w 353"/>
                <a:gd name="T83" fmla="*/ 0 h 353"/>
                <a:gd name="T84" fmla="*/ 240 w 353"/>
                <a:gd name="T85" fmla="*/ 8 h 353"/>
                <a:gd name="T86" fmla="*/ 214 w 353"/>
                <a:gd name="T87" fmla="*/ 8 h 353"/>
                <a:gd name="T88" fmla="*/ 196 w 353"/>
                <a:gd name="T89" fmla="*/ 8 h 353"/>
                <a:gd name="T90" fmla="*/ 178 w 353"/>
                <a:gd name="T91" fmla="*/ 15 h 353"/>
                <a:gd name="T92" fmla="*/ 154 w 353"/>
                <a:gd name="T93" fmla="*/ 22 h 353"/>
                <a:gd name="T94" fmla="*/ 148 w 353"/>
                <a:gd name="T95" fmla="*/ 30 h 353"/>
                <a:gd name="T96" fmla="*/ 128 w 353"/>
                <a:gd name="T97" fmla="*/ 38 h 353"/>
                <a:gd name="T98" fmla="*/ 110 w 353"/>
                <a:gd name="T99" fmla="*/ 45 h 353"/>
                <a:gd name="T100" fmla="*/ 116 w 353"/>
                <a:gd name="T101" fmla="*/ 53 h 353"/>
                <a:gd name="T102" fmla="*/ 116 w 353"/>
                <a:gd name="T103" fmla="*/ 75 h 353"/>
                <a:gd name="T104" fmla="*/ 122 w 353"/>
                <a:gd name="T105" fmla="*/ 91 h 353"/>
                <a:gd name="T106" fmla="*/ 135 w 353"/>
                <a:gd name="T107" fmla="*/ 113 h 353"/>
                <a:gd name="T108" fmla="*/ 128 w 353"/>
                <a:gd name="T109" fmla="*/ 121 h 353"/>
                <a:gd name="T110" fmla="*/ 110 w 353"/>
                <a:gd name="T111" fmla="*/ 121 h 353"/>
                <a:gd name="T112" fmla="*/ 86 w 353"/>
                <a:gd name="T113" fmla="*/ 136 h 353"/>
                <a:gd name="T114" fmla="*/ 86 w 353"/>
                <a:gd name="T115" fmla="*/ 151 h 353"/>
                <a:gd name="T116" fmla="*/ 62 w 353"/>
                <a:gd name="T117" fmla="*/ 166 h 353"/>
                <a:gd name="T118" fmla="*/ 50 w 353"/>
                <a:gd name="T119" fmla="*/ 182 h 353"/>
                <a:gd name="T120" fmla="*/ 30 w 353"/>
                <a:gd name="T121" fmla="*/ 188 h 353"/>
                <a:gd name="T122" fmla="*/ 18 w 353"/>
                <a:gd name="T123" fmla="*/ 196 h 353"/>
                <a:gd name="T124" fmla="*/ 6 w 353"/>
                <a:gd name="T125" fmla="*/ 204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CC99F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3" name="Freeform 4208"/>
            <p:cNvSpPr>
              <a:spLocks/>
            </p:cNvSpPr>
            <p:nvPr/>
          </p:nvSpPr>
          <p:spPr bwMode="auto">
            <a:xfrm>
              <a:off x="2280" y="1965"/>
              <a:ext cx="13" cy="14"/>
            </a:xfrm>
            <a:custGeom>
              <a:avLst/>
              <a:gdLst>
                <a:gd name="T0" fmla="*/ 14 w 12"/>
                <a:gd name="T1" fmla="*/ 0 h 12"/>
                <a:gd name="T2" fmla="*/ 8 w 12"/>
                <a:gd name="T3" fmla="*/ 8 h 12"/>
                <a:gd name="T4" fmla="*/ 0 w 12"/>
                <a:gd name="T5" fmla="*/ 16 h 12"/>
                <a:gd name="T6" fmla="*/ 14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4" name="Freeform 4209"/>
            <p:cNvSpPr>
              <a:spLocks/>
            </p:cNvSpPr>
            <p:nvPr/>
          </p:nvSpPr>
          <p:spPr bwMode="auto">
            <a:xfrm>
              <a:off x="2237" y="1972"/>
              <a:ext cx="6" cy="14"/>
            </a:xfrm>
            <a:custGeom>
              <a:avLst/>
              <a:gdLst>
                <a:gd name="T0" fmla="*/ 6 w 6"/>
                <a:gd name="T1" fmla="*/ 0 h 12"/>
                <a:gd name="T2" fmla="*/ 0 w 6"/>
                <a:gd name="T3" fmla="*/ 16 h 12"/>
                <a:gd name="T4" fmla="*/ 0 w 6"/>
                <a:gd name="T5" fmla="*/ 8 h 12"/>
                <a:gd name="T6" fmla="*/ 6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5" name="Freeform 4210"/>
            <p:cNvSpPr>
              <a:spLocks/>
            </p:cNvSpPr>
            <p:nvPr/>
          </p:nvSpPr>
          <p:spPr bwMode="auto">
            <a:xfrm>
              <a:off x="2255" y="1986"/>
              <a:ext cx="6" cy="5"/>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6" name="Freeform 4211"/>
            <p:cNvSpPr>
              <a:spLocks/>
            </p:cNvSpPr>
            <p:nvPr/>
          </p:nvSpPr>
          <p:spPr bwMode="auto">
            <a:xfrm>
              <a:off x="2293" y="1959"/>
              <a:ext cx="5" cy="1"/>
            </a:xfrm>
            <a:custGeom>
              <a:avLst/>
              <a:gdLst>
                <a:gd name="T0" fmla="*/ 4 w 6"/>
                <a:gd name="T1" fmla="*/ 0 h 1"/>
                <a:gd name="T2" fmla="*/ 4 w 6"/>
                <a:gd name="T3" fmla="*/ 0 h 1"/>
                <a:gd name="T4" fmla="*/ 0 w 6"/>
                <a:gd name="T5" fmla="*/ 0 h 1"/>
                <a:gd name="T6" fmla="*/ 4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67" name="Rectangle 4212"/>
            <p:cNvSpPr>
              <a:spLocks noChangeArrowheads="1"/>
            </p:cNvSpPr>
            <p:nvPr/>
          </p:nvSpPr>
          <p:spPr bwMode="auto">
            <a:xfrm>
              <a:off x="2097" y="2240"/>
              <a:ext cx="6"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68" name="Rectangle 4213"/>
            <p:cNvSpPr>
              <a:spLocks noChangeArrowheads="1"/>
            </p:cNvSpPr>
            <p:nvPr/>
          </p:nvSpPr>
          <p:spPr bwMode="auto">
            <a:xfrm>
              <a:off x="2437" y="1803"/>
              <a:ext cx="0" cy="0"/>
            </a:xfrm>
            <a:prstGeom prst="rect">
              <a:avLst/>
            </a:prstGeom>
            <a:blipFill dpi="0" rotWithShape="0">
              <a:blip r:embed="rId5"/>
              <a:srcRect/>
              <a:tile tx="0" ty="0" sx="100000" sy="100000" flip="none" algn="tl"/>
            </a:blip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69" name="Freeform 4214"/>
            <p:cNvSpPr>
              <a:spLocks/>
            </p:cNvSpPr>
            <p:nvPr/>
          </p:nvSpPr>
          <p:spPr bwMode="auto">
            <a:xfrm>
              <a:off x="2685" y="1871"/>
              <a:ext cx="279" cy="302"/>
            </a:xfrm>
            <a:custGeom>
              <a:avLst/>
              <a:gdLst>
                <a:gd name="T0" fmla="*/ 266 w 275"/>
                <a:gd name="T1" fmla="*/ 339 h 269"/>
                <a:gd name="T2" fmla="*/ 266 w 275"/>
                <a:gd name="T3" fmla="*/ 331 h 269"/>
                <a:gd name="T4" fmla="*/ 283 w 275"/>
                <a:gd name="T5" fmla="*/ 331 h 269"/>
                <a:gd name="T6" fmla="*/ 283 w 275"/>
                <a:gd name="T7" fmla="*/ 301 h 269"/>
                <a:gd name="T8" fmla="*/ 277 w 275"/>
                <a:gd name="T9" fmla="*/ 278 h 269"/>
                <a:gd name="T10" fmla="*/ 277 w 275"/>
                <a:gd name="T11" fmla="*/ 187 h 269"/>
                <a:gd name="T12" fmla="*/ 272 w 275"/>
                <a:gd name="T13" fmla="*/ 135 h 269"/>
                <a:gd name="T14" fmla="*/ 272 w 275"/>
                <a:gd name="T15" fmla="*/ 113 h 269"/>
                <a:gd name="T16" fmla="*/ 272 w 275"/>
                <a:gd name="T17" fmla="*/ 91 h 269"/>
                <a:gd name="T18" fmla="*/ 272 w 275"/>
                <a:gd name="T19" fmla="*/ 68 h 269"/>
                <a:gd name="T20" fmla="*/ 272 w 275"/>
                <a:gd name="T21" fmla="*/ 53 h 269"/>
                <a:gd name="T22" fmla="*/ 272 w 275"/>
                <a:gd name="T23" fmla="*/ 38 h 269"/>
                <a:gd name="T24" fmla="*/ 260 w 275"/>
                <a:gd name="T25" fmla="*/ 30 h 269"/>
                <a:gd name="T26" fmla="*/ 234 w 275"/>
                <a:gd name="T27" fmla="*/ 22 h 269"/>
                <a:gd name="T28" fmla="*/ 234 w 275"/>
                <a:gd name="T29" fmla="*/ 8 h 269"/>
                <a:gd name="T30" fmla="*/ 210 w 275"/>
                <a:gd name="T31" fmla="*/ 8 h 269"/>
                <a:gd name="T32" fmla="*/ 198 w 275"/>
                <a:gd name="T33" fmla="*/ 15 h 269"/>
                <a:gd name="T34" fmla="*/ 186 w 275"/>
                <a:gd name="T35" fmla="*/ 22 h 269"/>
                <a:gd name="T36" fmla="*/ 186 w 275"/>
                <a:gd name="T37" fmla="*/ 61 h 269"/>
                <a:gd name="T38" fmla="*/ 166 w 275"/>
                <a:gd name="T39" fmla="*/ 68 h 269"/>
                <a:gd name="T40" fmla="*/ 148 w 275"/>
                <a:gd name="T41" fmla="*/ 61 h 269"/>
                <a:gd name="T42" fmla="*/ 130 w 275"/>
                <a:gd name="T43" fmla="*/ 45 h 269"/>
                <a:gd name="T44" fmla="*/ 104 w 275"/>
                <a:gd name="T45" fmla="*/ 38 h 269"/>
                <a:gd name="T46" fmla="*/ 98 w 275"/>
                <a:gd name="T47" fmla="*/ 15 h 269"/>
                <a:gd name="T48" fmla="*/ 80 w 275"/>
                <a:gd name="T49" fmla="*/ 15 h 269"/>
                <a:gd name="T50" fmla="*/ 62 w 275"/>
                <a:gd name="T51" fmla="*/ 8 h 269"/>
                <a:gd name="T52" fmla="*/ 38 w 275"/>
                <a:gd name="T53" fmla="*/ 0 h 269"/>
                <a:gd name="T54" fmla="*/ 38 w 275"/>
                <a:gd name="T55" fmla="*/ 15 h 269"/>
                <a:gd name="T56" fmla="*/ 24 w 275"/>
                <a:gd name="T57" fmla="*/ 30 h 269"/>
                <a:gd name="T58" fmla="*/ 12 w 275"/>
                <a:gd name="T59" fmla="*/ 45 h 269"/>
                <a:gd name="T60" fmla="*/ 12 w 275"/>
                <a:gd name="T61" fmla="*/ 61 h 269"/>
                <a:gd name="T62" fmla="*/ 0 w 275"/>
                <a:gd name="T63" fmla="*/ 75 h 269"/>
                <a:gd name="T64" fmla="*/ 0 w 275"/>
                <a:gd name="T65" fmla="*/ 75 h 269"/>
                <a:gd name="T66" fmla="*/ 6 w 275"/>
                <a:gd name="T67" fmla="*/ 106 h 269"/>
                <a:gd name="T68" fmla="*/ 12 w 275"/>
                <a:gd name="T69" fmla="*/ 165 h 269"/>
                <a:gd name="T70" fmla="*/ 0 w 275"/>
                <a:gd name="T71" fmla="*/ 173 h 269"/>
                <a:gd name="T72" fmla="*/ 12 w 275"/>
                <a:gd name="T73" fmla="*/ 195 h 269"/>
                <a:gd name="T74" fmla="*/ 18 w 275"/>
                <a:gd name="T75" fmla="*/ 218 h 269"/>
                <a:gd name="T76" fmla="*/ 44 w 275"/>
                <a:gd name="T77" fmla="*/ 218 h 269"/>
                <a:gd name="T78" fmla="*/ 50 w 275"/>
                <a:gd name="T79" fmla="*/ 240 h 269"/>
                <a:gd name="T80" fmla="*/ 74 w 275"/>
                <a:gd name="T81" fmla="*/ 248 h 269"/>
                <a:gd name="T82" fmla="*/ 86 w 275"/>
                <a:gd name="T83" fmla="*/ 264 h 269"/>
                <a:gd name="T84" fmla="*/ 98 w 275"/>
                <a:gd name="T85" fmla="*/ 256 h 269"/>
                <a:gd name="T86" fmla="*/ 118 w 275"/>
                <a:gd name="T87" fmla="*/ 240 h 269"/>
                <a:gd name="T88" fmla="*/ 136 w 275"/>
                <a:gd name="T89" fmla="*/ 256 h 269"/>
                <a:gd name="T90" fmla="*/ 172 w 275"/>
                <a:gd name="T91" fmla="*/ 278 h 269"/>
                <a:gd name="T92" fmla="*/ 192 w 275"/>
                <a:gd name="T93" fmla="*/ 294 h 269"/>
                <a:gd name="T94" fmla="*/ 210 w 275"/>
                <a:gd name="T95" fmla="*/ 301 h 269"/>
                <a:gd name="T96" fmla="*/ 247 w 275"/>
                <a:gd name="T97" fmla="*/ 331 h 269"/>
                <a:gd name="T98" fmla="*/ 266 w 275"/>
                <a:gd name="T99" fmla="*/ 339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0" name="Freeform 4215"/>
            <p:cNvSpPr>
              <a:spLocks/>
            </p:cNvSpPr>
            <p:nvPr/>
          </p:nvSpPr>
          <p:spPr bwMode="auto">
            <a:xfrm>
              <a:off x="2309" y="2052"/>
              <a:ext cx="292" cy="330"/>
            </a:xfrm>
            <a:custGeom>
              <a:avLst/>
              <a:gdLst>
                <a:gd name="T0" fmla="*/ 62 w 288"/>
                <a:gd name="T1" fmla="*/ 348 h 294"/>
                <a:gd name="T2" fmla="*/ 74 w 288"/>
                <a:gd name="T3" fmla="*/ 370 h 294"/>
                <a:gd name="T4" fmla="*/ 92 w 288"/>
                <a:gd name="T5" fmla="*/ 370 h 294"/>
                <a:gd name="T6" fmla="*/ 104 w 288"/>
                <a:gd name="T7" fmla="*/ 363 h 294"/>
                <a:gd name="T8" fmla="*/ 118 w 288"/>
                <a:gd name="T9" fmla="*/ 370 h 294"/>
                <a:gd name="T10" fmla="*/ 130 w 288"/>
                <a:gd name="T11" fmla="*/ 326 h 294"/>
                <a:gd name="T12" fmla="*/ 142 w 288"/>
                <a:gd name="T13" fmla="*/ 302 h 294"/>
                <a:gd name="T14" fmla="*/ 154 w 288"/>
                <a:gd name="T15" fmla="*/ 295 h 294"/>
                <a:gd name="T16" fmla="*/ 166 w 288"/>
                <a:gd name="T17" fmla="*/ 287 h 294"/>
                <a:gd name="T18" fmla="*/ 178 w 288"/>
                <a:gd name="T19" fmla="*/ 272 h 294"/>
                <a:gd name="T20" fmla="*/ 204 w 288"/>
                <a:gd name="T21" fmla="*/ 249 h 294"/>
                <a:gd name="T22" fmla="*/ 228 w 288"/>
                <a:gd name="T23" fmla="*/ 249 h 294"/>
                <a:gd name="T24" fmla="*/ 266 w 288"/>
                <a:gd name="T25" fmla="*/ 242 h 294"/>
                <a:gd name="T26" fmla="*/ 290 w 288"/>
                <a:gd name="T27" fmla="*/ 219 h 294"/>
                <a:gd name="T28" fmla="*/ 290 w 288"/>
                <a:gd name="T29" fmla="*/ 182 h 294"/>
                <a:gd name="T30" fmla="*/ 296 w 288"/>
                <a:gd name="T31" fmla="*/ 144 h 294"/>
                <a:gd name="T32" fmla="*/ 272 w 288"/>
                <a:gd name="T33" fmla="*/ 128 h 294"/>
                <a:gd name="T34" fmla="*/ 240 w 288"/>
                <a:gd name="T35" fmla="*/ 106 h 294"/>
                <a:gd name="T36" fmla="*/ 216 w 288"/>
                <a:gd name="T37" fmla="*/ 75 h 294"/>
                <a:gd name="T38" fmla="*/ 186 w 288"/>
                <a:gd name="T39" fmla="*/ 45 h 294"/>
                <a:gd name="T40" fmla="*/ 160 w 288"/>
                <a:gd name="T41" fmla="*/ 22 h 294"/>
                <a:gd name="T42" fmla="*/ 136 w 288"/>
                <a:gd name="T43" fmla="*/ 0 h 294"/>
                <a:gd name="T44" fmla="*/ 112 w 288"/>
                <a:gd name="T45" fmla="*/ 83 h 294"/>
                <a:gd name="T46" fmla="*/ 118 w 288"/>
                <a:gd name="T47" fmla="*/ 212 h 294"/>
                <a:gd name="T48" fmla="*/ 118 w 288"/>
                <a:gd name="T49" fmla="*/ 242 h 294"/>
                <a:gd name="T50" fmla="*/ 50 w 288"/>
                <a:gd name="T51" fmla="*/ 235 h 294"/>
                <a:gd name="T52" fmla="*/ 18 w 288"/>
                <a:gd name="T53" fmla="*/ 242 h 294"/>
                <a:gd name="T54" fmla="*/ 0 w 288"/>
                <a:gd name="T55" fmla="*/ 257 h 294"/>
                <a:gd name="T56" fmla="*/ 6 w 288"/>
                <a:gd name="T57" fmla="*/ 279 h 294"/>
                <a:gd name="T58" fmla="*/ 12 w 288"/>
                <a:gd name="T59" fmla="*/ 318 h 294"/>
                <a:gd name="T60" fmla="*/ 24 w 288"/>
                <a:gd name="T61" fmla="*/ 326 h 294"/>
                <a:gd name="T62" fmla="*/ 38 w 288"/>
                <a:gd name="T63" fmla="*/ 326 h 294"/>
                <a:gd name="T64" fmla="*/ 56 w 288"/>
                <a:gd name="T65" fmla="*/ 318 h 294"/>
                <a:gd name="T66" fmla="*/ 68 w 288"/>
                <a:gd name="T67" fmla="*/ 340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1" name="Rectangle 4216"/>
            <p:cNvSpPr>
              <a:spLocks noChangeArrowheads="1"/>
            </p:cNvSpPr>
            <p:nvPr/>
          </p:nvSpPr>
          <p:spPr bwMode="auto">
            <a:xfrm>
              <a:off x="2764" y="1810"/>
              <a:ext cx="6"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172" name="Freeform 4217"/>
            <p:cNvSpPr>
              <a:spLocks/>
            </p:cNvSpPr>
            <p:nvPr/>
          </p:nvSpPr>
          <p:spPr bwMode="auto">
            <a:xfrm>
              <a:off x="2225" y="1998"/>
              <a:ext cx="218" cy="283"/>
            </a:xfrm>
            <a:custGeom>
              <a:avLst/>
              <a:gdLst>
                <a:gd name="T0" fmla="*/ 12 w 215"/>
                <a:gd name="T1" fmla="*/ 273 h 252"/>
                <a:gd name="T2" fmla="*/ 6 w 215"/>
                <a:gd name="T3" fmla="*/ 287 h 252"/>
                <a:gd name="T4" fmla="*/ 12 w 215"/>
                <a:gd name="T5" fmla="*/ 257 h 252"/>
                <a:gd name="T6" fmla="*/ 18 w 215"/>
                <a:gd name="T7" fmla="*/ 227 h 252"/>
                <a:gd name="T8" fmla="*/ 12 w 215"/>
                <a:gd name="T9" fmla="*/ 204 h 252"/>
                <a:gd name="T10" fmla="*/ 12 w 215"/>
                <a:gd name="T11" fmla="*/ 174 h 252"/>
                <a:gd name="T12" fmla="*/ 0 w 215"/>
                <a:gd name="T13" fmla="*/ 159 h 252"/>
                <a:gd name="T14" fmla="*/ 0 w 215"/>
                <a:gd name="T15" fmla="*/ 166 h 252"/>
                <a:gd name="T16" fmla="*/ 6 w 215"/>
                <a:gd name="T17" fmla="*/ 152 h 252"/>
                <a:gd name="T18" fmla="*/ 74 w 215"/>
                <a:gd name="T19" fmla="*/ 152 h 252"/>
                <a:gd name="T20" fmla="*/ 74 w 215"/>
                <a:gd name="T21" fmla="*/ 129 h 252"/>
                <a:gd name="T22" fmla="*/ 74 w 215"/>
                <a:gd name="T23" fmla="*/ 113 h 252"/>
                <a:gd name="T24" fmla="*/ 91 w 215"/>
                <a:gd name="T25" fmla="*/ 99 h 252"/>
                <a:gd name="T26" fmla="*/ 91 w 215"/>
                <a:gd name="T27" fmla="*/ 69 h 252"/>
                <a:gd name="T28" fmla="*/ 91 w 215"/>
                <a:gd name="T29" fmla="*/ 38 h 252"/>
                <a:gd name="T30" fmla="*/ 153 w 215"/>
                <a:gd name="T31" fmla="*/ 38 h 252"/>
                <a:gd name="T32" fmla="*/ 153 w 215"/>
                <a:gd name="T33" fmla="*/ 0 h 252"/>
                <a:gd name="T34" fmla="*/ 171 w 215"/>
                <a:gd name="T35" fmla="*/ 15 h 252"/>
                <a:gd name="T36" fmla="*/ 184 w 215"/>
                <a:gd name="T37" fmla="*/ 30 h 252"/>
                <a:gd name="T38" fmla="*/ 203 w 215"/>
                <a:gd name="T39" fmla="*/ 45 h 252"/>
                <a:gd name="T40" fmla="*/ 221 w 215"/>
                <a:gd name="T41" fmla="*/ 61 h 252"/>
                <a:gd name="T42" fmla="*/ 191 w 215"/>
                <a:gd name="T43" fmla="*/ 61 h 252"/>
                <a:gd name="T44" fmla="*/ 197 w 215"/>
                <a:gd name="T45" fmla="*/ 144 h 252"/>
                <a:gd name="T46" fmla="*/ 197 w 215"/>
                <a:gd name="T47" fmla="*/ 166 h 252"/>
                <a:gd name="T48" fmla="*/ 203 w 215"/>
                <a:gd name="T49" fmla="*/ 273 h 252"/>
                <a:gd name="T50" fmla="*/ 209 w 215"/>
                <a:gd name="T51" fmla="*/ 280 h 252"/>
                <a:gd name="T52" fmla="*/ 203 w 215"/>
                <a:gd name="T53" fmla="*/ 303 h 252"/>
                <a:gd name="T54" fmla="*/ 135 w 215"/>
                <a:gd name="T55" fmla="*/ 303 h 252"/>
                <a:gd name="T56" fmla="*/ 135 w 215"/>
                <a:gd name="T57" fmla="*/ 295 h 252"/>
                <a:gd name="T58" fmla="*/ 110 w 215"/>
                <a:gd name="T59" fmla="*/ 303 h 252"/>
                <a:gd name="T60" fmla="*/ 103 w 215"/>
                <a:gd name="T61" fmla="*/ 303 h 252"/>
                <a:gd name="T62" fmla="*/ 97 w 215"/>
                <a:gd name="T63" fmla="*/ 295 h 252"/>
                <a:gd name="T64" fmla="*/ 85 w 215"/>
                <a:gd name="T65" fmla="*/ 318 h 252"/>
                <a:gd name="T66" fmla="*/ 85 w 215"/>
                <a:gd name="T67" fmla="*/ 318 h 252"/>
                <a:gd name="T68" fmla="*/ 74 w 215"/>
                <a:gd name="T69" fmla="*/ 303 h 252"/>
                <a:gd name="T70" fmla="*/ 56 w 215"/>
                <a:gd name="T71" fmla="*/ 287 h 252"/>
                <a:gd name="T72" fmla="*/ 44 w 215"/>
                <a:gd name="T73" fmla="*/ 273 h 252"/>
                <a:gd name="T74" fmla="*/ 24 w 215"/>
                <a:gd name="T75" fmla="*/ 273 h 252"/>
                <a:gd name="T76" fmla="*/ 12 w 215"/>
                <a:gd name="T77" fmla="*/ 273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3" name="Freeform 4218"/>
            <p:cNvSpPr>
              <a:spLocks/>
            </p:cNvSpPr>
            <p:nvPr/>
          </p:nvSpPr>
          <p:spPr bwMode="auto">
            <a:xfrm>
              <a:off x="2298" y="1810"/>
              <a:ext cx="212" cy="181"/>
            </a:xfrm>
            <a:custGeom>
              <a:avLst/>
              <a:gdLst>
                <a:gd name="T0" fmla="*/ 111 w 209"/>
                <a:gd name="T1" fmla="*/ 53 h 161"/>
                <a:gd name="T2" fmla="*/ 91 w 209"/>
                <a:gd name="T3" fmla="*/ 61 h 161"/>
                <a:gd name="T4" fmla="*/ 79 w 209"/>
                <a:gd name="T5" fmla="*/ 75 h 161"/>
                <a:gd name="T6" fmla="*/ 67 w 209"/>
                <a:gd name="T7" fmla="*/ 91 h 161"/>
                <a:gd name="T8" fmla="*/ 61 w 209"/>
                <a:gd name="T9" fmla="*/ 114 h 161"/>
                <a:gd name="T10" fmla="*/ 61 w 209"/>
                <a:gd name="T11" fmla="*/ 136 h 161"/>
                <a:gd name="T12" fmla="*/ 55 w 209"/>
                <a:gd name="T13" fmla="*/ 152 h 161"/>
                <a:gd name="T14" fmla="*/ 49 w 209"/>
                <a:gd name="T15" fmla="*/ 174 h 161"/>
                <a:gd name="T16" fmla="*/ 29 w 209"/>
                <a:gd name="T17" fmla="*/ 182 h 161"/>
                <a:gd name="T18" fmla="*/ 17 w 209"/>
                <a:gd name="T19" fmla="*/ 197 h 161"/>
                <a:gd name="T20" fmla="*/ 0 w 209"/>
                <a:gd name="T21" fmla="*/ 203 h 161"/>
                <a:gd name="T22" fmla="*/ 79 w 209"/>
                <a:gd name="T23" fmla="*/ 203 h 161"/>
                <a:gd name="T24" fmla="*/ 85 w 209"/>
                <a:gd name="T25" fmla="*/ 174 h 161"/>
                <a:gd name="T26" fmla="*/ 97 w 209"/>
                <a:gd name="T27" fmla="*/ 166 h 161"/>
                <a:gd name="T28" fmla="*/ 111 w 209"/>
                <a:gd name="T29" fmla="*/ 160 h 161"/>
                <a:gd name="T30" fmla="*/ 129 w 209"/>
                <a:gd name="T31" fmla="*/ 152 h 161"/>
                <a:gd name="T32" fmla="*/ 141 w 209"/>
                <a:gd name="T33" fmla="*/ 136 h 161"/>
                <a:gd name="T34" fmla="*/ 165 w 209"/>
                <a:gd name="T35" fmla="*/ 121 h 161"/>
                <a:gd name="T36" fmla="*/ 165 w 209"/>
                <a:gd name="T37" fmla="*/ 106 h 161"/>
                <a:gd name="T38" fmla="*/ 191 w 209"/>
                <a:gd name="T39" fmla="*/ 91 h 161"/>
                <a:gd name="T40" fmla="*/ 209 w 209"/>
                <a:gd name="T41" fmla="*/ 91 h 161"/>
                <a:gd name="T42" fmla="*/ 215 w 209"/>
                <a:gd name="T43" fmla="*/ 83 h 161"/>
                <a:gd name="T44" fmla="*/ 203 w 209"/>
                <a:gd name="T45" fmla="*/ 61 h 161"/>
                <a:gd name="T46" fmla="*/ 197 w 209"/>
                <a:gd name="T47" fmla="*/ 45 h 161"/>
                <a:gd name="T48" fmla="*/ 197 w 209"/>
                <a:gd name="T49" fmla="*/ 22 h 161"/>
                <a:gd name="T50" fmla="*/ 191 w 209"/>
                <a:gd name="T51" fmla="*/ 15 h 161"/>
                <a:gd name="T52" fmla="*/ 178 w 209"/>
                <a:gd name="T53" fmla="*/ 15 h 161"/>
                <a:gd name="T54" fmla="*/ 178 w 209"/>
                <a:gd name="T55" fmla="*/ 15 h 161"/>
                <a:gd name="T56" fmla="*/ 147 w 209"/>
                <a:gd name="T57" fmla="*/ 15 h 161"/>
                <a:gd name="T58" fmla="*/ 135 w 209"/>
                <a:gd name="T59" fmla="*/ 0 h 161"/>
                <a:gd name="T60" fmla="*/ 129 w 209"/>
                <a:gd name="T61" fmla="*/ 8 h 161"/>
                <a:gd name="T62" fmla="*/ 111 w 209"/>
                <a:gd name="T63" fmla="*/ 53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4" name="Freeform 4219"/>
            <p:cNvSpPr>
              <a:spLocks/>
            </p:cNvSpPr>
            <p:nvPr/>
          </p:nvSpPr>
          <p:spPr bwMode="auto">
            <a:xfrm>
              <a:off x="2528" y="2086"/>
              <a:ext cx="279" cy="262"/>
            </a:xfrm>
            <a:custGeom>
              <a:avLst/>
              <a:gdLst>
                <a:gd name="T0" fmla="*/ 30 w 275"/>
                <a:gd name="T1" fmla="*/ 271 h 234"/>
                <a:gd name="T2" fmla="*/ 24 w 275"/>
                <a:gd name="T3" fmla="*/ 271 h 234"/>
                <a:gd name="T4" fmla="*/ 12 w 275"/>
                <a:gd name="T5" fmla="*/ 263 h 234"/>
                <a:gd name="T6" fmla="*/ 12 w 275"/>
                <a:gd name="T7" fmla="*/ 255 h 234"/>
                <a:gd name="T8" fmla="*/ 18 w 275"/>
                <a:gd name="T9" fmla="*/ 255 h 234"/>
                <a:gd name="T10" fmla="*/ 6 w 275"/>
                <a:gd name="T11" fmla="*/ 233 h 234"/>
                <a:gd name="T12" fmla="*/ 0 w 275"/>
                <a:gd name="T13" fmla="*/ 210 h 234"/>
                <a:gd name="T14" fmla="*/ 6 w 275"/>
                <a:gd name="T15" fmla="*/ 210 h 234"/>
                <a:gd name="T16" fmla="*/ 18 w 275"/>
                <a:gd name="T17" fmla="*/ 203 h 234"/>
                <a:gd name="T18" fmla="*/ 44 w 275"/>
                <a:gd name="T19" fmla="*/ 203 h 234"/>
                <a:gd name="T20" fmla="*/ 62 w 275"/>
                <a:gd name="T21" fmla="*/ 203 h 234"/>
                <a:gd name="T22" fmla="*/ 68 w 275"/>
                <a:gd name="T23" fmla="*/ 180 h 234"/>
                <a:gd name="T24" fmla="*/ 68 w 275"/>
                <a:gd name="T25" fmla="*/ 166 h 234"/>
                <a:gd name="T26" fmla="*/ 68 w 275"/>
                <a:gd name="T27" fmla="*/ 143 h 234"/>
                <a:gd name="T28" fmla="*/ 74 w 275"/>
                <a:gd name="T29" fmla="*/ 128 h 234"/>
                <a:gd name="T30" fmla="*/ 74 w 275"/>
                <a:gd name="T31" fmla="*/ 105 h 234"/>
                <a:gd name="T32" fmla="*/ 98 w 275"/>
                <a:gd name="T33" fmla="*/ 97 h 234"/>
                <a:gd name="T34" fmla="*/ 117 w 275"/>
                <a:gd name="T35" fmla="*/ 83 h 234"/>
                <a:gd name="T36" fmla="*/ 129 w 275"/>
                <a:gd name="T37" fmla="*/ 67 h 234"/>
                <a:gd name="T38" fmla="*/ 147 w 275"/>
                <a:gd name="T39" fmla="*/ 53 h 234"/>
                <a:gd name="T40" fmla="*/ 165 w 275"/>
                <a:gd name="T41" fmla="*/ 30 h 234"/>
                <a:gd name="T42" fmla="*/ 191 w 275"/>
                <a:gd name="T43" fmla="*/ 15 h 234"/>
                <a:gd name="T44" fmla="*/ 209 w 275"/>
                <a:gd name="T45" fmla="*/ 0 h 234"/>
                <a:gd name="T46" fmla="*/ 233 w 275"/>
                <a:gd name="T47" fmla="*/ 8 h 234"/>
                <a:gd name="T48" fmla="*/ 246 w 275"/>
                <a:gd name="T49" fmla="*/ 22 h 234"/>
                <a:gd name="T50" fmla="*/ 259 w 275"/>
                <a:gd name="T51" fmla="*/ 15 h 234"/>
                <a:gd name="T52" fmla="*/ 265 w 275"/>
                <a:gd name="T53" fmla="*/ 15 h 234"/>
                <a:gd name="T54" fmla="*/ 265 w 275"/>
                <a:gd name="T55" fmla="*/ 30 h 234"/>
                <a:gd name="T56" fmla="*/ 265 w 275"/>
                <a:gd name="T57" fmla="*/ 53 h 234"/>
                <a:gd name="T58" fmla="*/ 283 w 275"/>
                <a:gd name="T59" fmla="*/ 75 h 234"/>
                <a:gd name="T60" fmla="*/ 277 w 275"/>
                <a:gd name="T61" fmla="*/ 91 h 234"/>
                <a:gd name="T62" fmla="*/ 277 w 275"/>
                <a:gd name="T63" fmla="*/ 105 h 234"/>
                <a:gd name="T64" fmla="*/ 277 w 275"/>
                <a:gd name="T65" fmla="*/ 128 h 234"/>
                <a:gd name="T66" fmla="*/ 271 w 275"/>
                <a:gd name="T67" fmla="*/ 166 h 234"/>
                <a:gd name="T68" fmla="*/ 265 w 275"/>
                <a:gd name="T69" fmla="*/ 180 h 234"/>
                <a:gd name="T70" fmla="*/ 259 w 275"/>
                <a:gd name="T71" fmla="*/ 196 h 234"/>
                <a:gd name="T72" fmla="*/ 246 w 275"/>
                <a:gd name="T73" fmla="*/ 210 h 234"/>
                <a:gd name="T74" fmla="*/ 239 w 275"/>
                <a:gd name="T75" fmla="*/ 226 h 234"/>
                <a:gd name="T76" fmla="*/ 239 w 275"/>
                <a:gd name="T77" fmla="*/ 249 h 234"/>
                <a:gd name="T78" fmla="*/ 221 w 275"/>
                <a:gd name="T79" fmla="*/ 263 h 234"/>
                <a:gd name="T80" fmla="*/ 203 w 275"/>
                <a:gd name="T81" fmla="*/ 255 h 234"/>
                <a:gd name="T82" fmla="*/ 185 w 275"/>
                <a:gd name="T83" fmla="*/ 255 h 234"/>
                <a:gd name="T84" fmla="*/ 165 w 275"/>
                <a:gd name="T85" fmla="*/ 271 h 234"/>
                <a:gd name="T86" fmla="*/ 147 w 275"/>
                <a:gd name="T87" fmla="*/ 263 h 234"/>
                <a:gd name="T88" fmla="*/ 135 w 275"/>
                <a:gd name="T89" fmla="*/ 255 h 234"/>
                <a:gd name="T90" fmla="*/ 117 w 275"/>
                <a:gd name="T91" fmla="*/ 263 h 234"/>
                <a:gd name="T92" fmla="*/ 103 w 275"/>
                <a:gd name="T93" fmla="*/ 249 h 234"/>
                <a:gd name="T94" fmla="*/ 86 w 275"/>
                <a:gd name="T95" fmla="*/ 241 h 234"/>
                <a:gd name="T96" fmla="*/ 74 w 275"/>
                <a:gd name="T97" fmla="*/ 249 h 234"/>
                <a:gd name="T98" fmla="*/ 68 w 275"/>
                <a:gd name="T99" fmla="*/ 271 h 234"/>
                <a:gd name="T100" fmla="*/ 62 w 275"/>
                <a:gd name="T101" fmla="*/ 286 h 234"/>
                <a:gd name="T102" fmla="*/ 62 w 275"/>
                <a:gd name="T103" fmla="*/ 293 h 234"/>
                <a:gd name="T104" fmla="*/ 44 w 275"/>
                <a:gd name="T105" fmla="*/ 279 h 234"/>
                <a:gd name="T106" fmla="*/ 44 w 275"/>
                <a:gd name="T107" fmla="*/ 286 h 234"/>
                <a:gd name="T108" fmla="*/ 44 w 275"/>
                <a:gd name="T109" fmla="*/ 293 h 234"/>
                <a:gd name="T110" fmla="*/ 44 w 275"/>
                <a:gd name="T111" fmla="*/ 293 h 234"/>
                <a:gd name="T112" fmla="*/ 38 w 275"/>
                <a:gd name="T113" fmla="*/ 279 h 234"/>
                <a:gd name="T114" fmla="*/ 30 w 275"/>
                <a:gd name="T115" fmla="*/ 271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5" name="Freeform 4220"/>
            <p:cNvSpPr>
              <a:spLocks/>
            </p:cNvSpPr>
            <p:nvPr/>
          </p:nvSpPr>
          <p:spPr bwMode="auto">
            <a:xfrm>
              <a:off x="2218" y="2240"/>
              <a:ext cx="104" cy="95"/>
            </a:xfrm>
            <a:custGeom>
              <a:avLst/>
              <a:gdLst>
                <a:gd name="T0" fmla="*/ 20 w 101"/>
                <a:gd name="T1" fmla="*/ 0 h 84"/>
                <a:gd name="T2" fmla="*/ 12 w 101"/>
                <a:gd name="T3" fmla="*/ 16 h 84"/>
                <a:gd name="T4" fmla="*/ 0 w 101"/>
                <a:gd name="T5" fmla="*/ 46 h 84"/>
                <a:gd name="T6" fmla="*/ 12 w 101"/>
                <a:gd name="T7" fmla="*/ 69 h 84"/>
                <a:gd name="T8" fmla="*/ 12 w 101"/>
                <a:gd name="T9" fmla="*/ 61 h 84"/>
                <a:gd name="T10" fmla="*/ 12 w 101"/>
                <a:gd name="T11" fmla="*/ 69 h 84"/>
                <a:gd name="T12" fmla="*/ 12 w 101"/>
                <a:gd name="T13" fmla="*/ 69 h 84"/>
                <a:gd name="T14" fmla="*/ 12 w 101"/>
                <a:gd name="T15" fmla="*/ 77 h 84"/>
                <a:gd name="T16" fmla="*/ 32 w 101"/>
                <a:gd name="T17" fmla="*/ 77 h 84"/>
                <a:gd name="T18" fmla="*/ 38 w 101"/>
                <a:gd name="T19" fmla="*/ 69 h 84"/>
                <a:gd name="T20" fmla="*/ 58 w 101"/>
                <a:gd name="T21" fmla="*/ 77 h 84"/>
                <a:gd name="T22" fmla="*/ 64 w 101"/>
                <a:gd name="T23" fmla="*/ 85 h 84"/>
                <a:gd name="T24" fmla="*/ 38 w 101"/>
                <a:gd name="T25" fmla="*/ 77 h 84"/>
                <a:gd name="T26" fmla="*/ 26 w 101"/>
                <a:gd name="T27" fmla="*/ 85 h 84"/>
                <a:gd name="T28" fmla="*/ 12 w 101"/>
                <a:gd name="T29" fmla="*/ 92 h 84"/>
                <a:gd name="T30" fmla="*/ 12 w 101"/>
                <a:gd name="T31" fmla="*/ 100 h 84"/>
                <a:gd name="T32" fmla="*/ 26 w 101"/>
                <a:gd name="T33" fmla="*/ 100 h 84"/>
                <a:gd name="T34" fmla="*/ 32 w 101"/>
                <a:gd name="T35" fmla="*/ 100 h 84"/>
                <a:gd name="T36" fmla="*/ 32 w 101"/>
                <a:gd name="T37" fmla="*/ 100 h 84"/>
                <a:gd name="T38" fmla="*/ 12 w 101"/>
                <a:gd name="T39" fmla="*/ 100 h 84"/>
                <a:gd name="T40" fmla="*/ 12 w 101"/>
                <a:gd name="T41" fmla="*/ 107 h 84"/>
                <a:gd name="T42" fmla="*/ 38 w 101"/>
                <a:gd name="T43" fmla="*/ 100 h 84"/>
                <a:gd name="T44" fmla="*/ 64 w 101"/>
                <a:gd name="T45" fmla="*/ 100 h 84"/>
                <a:gd name="T46" fmla="*/ 82 w 101"/>
                <a:gd name="T47" fmla="*/ 107 h 84"/>
                <a:gd name="T48" fmla="*/ 107 w 101"/>
                <a:gd name="T49" fmla="*/ 107 h 84"/>
                <a:gd name="T50" fmla="*/ 101 w 101"/>
                <a:gd name="T51" fmla="*/ 85 h 84"/>
                <a:gd name="T52" fmla="*/ 101 w 101"/>
                <a:gd name="T53" fmla="*/ 69 h 84"/>
                <a:gd name="T54" fmla="*/ 95 w 101"/>
                <a:gd name="T55" fmla="*/ 46 h 84"/>
                <a:gd name="T56" fmla="*/ 82 w 101"/>
                <a:gd name="T57" fmla="*/ 31 h 84"/>
                <a:gd name="T58" fmla="*/ 64 w 101"/>
                <a:gd name="T59" fmla="*/ 16 h 84"/>
                <a:gd name="T60" fmla="*/ 50 w 101"/>
                <a:gd name="T61" fmla="*/ 0 h 84"/>
                <a:gd name="T62" fmla="*/ 32 w 101"/>
                <a:gd name="T63" fmla="*/ 0 h 84"/>
                <a:gd name="T64" fmla="*/ 20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6" name="Freeform 4221"/>
            <p:cNvSpPr>
              <a:spLocks/>
            </p:cNvSpPr>
            <p:nvPr/>
          </p:nvSpPr>
          <p:spPr bwMode="auto">
            <a:xfrm>
              <a:off x="2542" y="1738"/>
              <a:ext cx="74" cy="162"/>
            </a:xfrm>
            <a:custGeom>
              <a:avLst/>
              <a:gdLst>
                <a:gd name="T0" fmla="*/ 50 w 72"/>
                <a:gd name="T1" fmla="*/ 168 h 144"/>
                <a:gd name="T2" fmla="*/ 38 w 72"/>
                <a:gd name="T3" fmla="*/ 182 h 144"/>
                <a:gd name="T4" fmla="*/ 32 w 72"/>
                <a:gd name="T5" fmla="*/ 129 h 144"/>
                <a:gd name="T6" fmla="*/ 20 w 72"/>
                <a:gd name="T7" fmla="*/ 114 h 144"/>
                <a:gd name="T8" fmla="*/ 0 w 72"/>
                <a:gd name="T9" fmla="*/ 91 h 144"/>
                <a:gd name="T10" fmla="*/ 12 w 72"/>
                <a:gd name="T11" fmla="*/ 69 h 144"/>
                <a:gd name="T12" fmla="*/ 20 w 72"/>
                <a:gd name="T13" fmla="*/ 53 h 144"/>
                <a:gd name="T14" fmla="*/ 20 w 72"/>
                <a:gd name="T15" fmla="*/ 16 h 144"/>
                <a:gd name="T16" fmla="*/ 20 w 72"/>
                <a:gd name="T17" fmla="*/ 8 h 144"/>
                <a:gd name="T18" fmla="*/ 38 w 72"/>
                <a:gd name="T19" fmla="*/ 0 h 144"/>
                <a:gd name="T20" fmla="*/ 44 w 72"/>
                <a:gd name="T21" fmla="*/ 8 h 144"/>
                <a:gd name="T22" fmla="*/ 50 w 72"/>
                <a:gd name="T23" fmla="*/ 16 h 144"/>
                <a:gd name="T24" fmla="*/ 64 w 72"/>
                <a:gd name="T25" fmla="*/ 8 h 144"/>
                <a:gd name="T26" fmla="*/ 58 w 72"/>
                <a:gd name="T27" fmla="*/ 38 h 144"/>
                <a:gd name="T28" fmla="*/ 64 w 72"/>
                <a:gd name="T29" fmla="*/ 53 h 144"/>
                <a:gd name="T30" fmla="*/ 58 w 72"/>
                <a:gd name="T31" fmla="*/ 69 h 144"/>
                <a:gd name="T32" fmla="*/ 44 w 72"/>
                <a:gd name="T33" fmla="*/ 83 h 144"/>
                <a:gd name="T34" fmla="*/ 64 w 72"/>
                <a:gd name="T35" fmla="*/ 99 h 144"/>
                <a:gd name="T36" fmla="*/ 76 w 72"/>
                <a:gd name="T37" fmla="*/ 107 h 144"/>
                <a:gd name="T38" fmla="*/ 76 w 72"/>
                <a:gd name="T39" fmla="*/ 122 h 144"/>
                <a:gd name="T40" fmla="*/ 64 w 72"/>
                <a:gd name="T41" fmla="*/ 137 h 144"/>
                <a:gd name="T42" fmla="*/ 50 w 72"/>
                <a:gd name="T43" fmla="*/ 152 h 144"/>
                <a:gd name="T44" fmla="*/ 50 w 72"/>
                <a:gd name="T45" fmla="*/ 168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7" name="Freeform 4222"/>
            <p:cNvSpPr>
              <a:spLocks/>
            </p:cNvSpPr>
            <p:nvPr/>
          </p:nvSpPr>
          <p:spPr bwMode="auto">
            <a:xfrm>
              <a:off x="2322" y="2422"/>
              <a:ext cx="72" cy="94"/>
            </a:xfrm>
            <a:custGeom>
              <a:avLst/>
              <a:gdLst>
                <a:gd name="T0" fmla="*/ 66 w 72"/>
                <a:gd name="T1" fmla="*/ 105 h 84"/>
                <a:gd name="T2" fmla="*/ 48 w 72"/>
                <a:gd name="T3" fmla="*/ 91 h 84"/>
                <a:gd name="T4" fmla="*/ 30 w 72"/>
                <a:gd name="T5" fmla="*/ 75 h 84"/>
                <a:gd name="T6" fmla="*/ 18 w 72"/>
                <a:gd name="T7" fmla="*/ 60 h 84"/>
                <a:gd name="T8" fmla="*/ 0 w 72"/>
                <a:gd name="T9" fmla="*/ 38 h 84"/>
                <a:gd name="T10" fmla="*/ 6 w 72"/>
                <a:gd name="T11" fmla="*/ 30 h 84"/>
                <a:gd name="T12" fmla="*/ 12 w 72"/>
                <a:gd name="T13" fmla="*/ 15 h 84"/>
                <a:gd name="T14" fmla="*/ 18 w 72"/>
                <a:gd name="T15" fmla="*/ 0 h 84"/>
                <a:gd name="T16" fmla="*/ 30 w 72"/>
                <a:gd name="T17" fmla="*/ 0 h 84"/>
                <a:gd name="T18" fmla="*/ 36 w 72"/>
                <a:gd name="T19" fmla="*/ 22 h 84"/>
                <a:gd name="T20" fmla="*/ 42 w 72"/>
                <a:gd name="T21" fmla="*/ 30 h 84"/>
                <a:gd name="T22" fmla="*/ 48 w 72"/>
                <a:gd name="T23" fmla="*/ 22 h 84"/>
                <a:gd name="T24" fmla="*/ 54 w 72"/>
                <a:gd name="T25" fmla="*/ 22 h 84"/>
                <a:gd name="T26" fmla="*/ 54 w 72"/>
                <a:gd name="T27" fmla="*/ 45 h 84"/>
                <a:gd name="T28" fmla="*/ 54 w 72"/>
                <a:gd name="T29" fmla="*/ 53 h 84"/>
                <a:gd name="T30" fmla="*/ 66 w 72"/>
                <a:gd name="T31" fmla="*/ 60 h 84"/>
                <a:gd name="T32" fmla="*/ 72 w 72"/>
                <a:gd name="T33" fmla="*/ 75 h 84"/>
                <a:gd name="T34" fmla="*/ 66 w 72"/>
                <a:gd name="T35" fmla="*/ 105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8" name="Freeform 4223"/>
            <p:cNvSpPr>
              <a:spLocks/>
            </p:cNvSpPr>
            <p:nvPr/>
          </p:nvSpPr>
          <p:spPr bwMode="auto">
            <a:xfrm>
              <a:off x="1048" y="2395"/>
              <a:ext cx="61" cy="54"/>
            </a:xfrm>
            <a:custGeom>
              <a:avLst/>
              <a:gdLst>
                <a:gd name="T0" fmla="*/ 0 w 60"/>
                <a:gd name="T1" fmla="*/ 46 h 48"/>
                <a:gd name="T2" fmla="*/ 6 w 60"/>
                <a:gd name="T3" fmla="*/ 23 h 48"/>
                <a:gd name="T4" fmla="*/ 6 w 60"/>
                <a:gd name="T5" fmla="*/ 8 h 48"/>
                <a:gd name="T6" fmla="*/ 12 w 60"/>
                <a:gd name="T7" fmla="*/ 0 h 48"/>
                <a:gd name="T8" fmla="*/ 12 w 60"/>
                <a:gd name="T9" fmla="*/ 16 h 48"/>
                <a:gd name="T10" fmla="*/ 24 w 60"/>
                <a:gd name="T11" fmla="*/ 16 h 48"/>
                <a:gd name="T12" fmla="*/ 32 w 60"/>
                <a:gd name="T13" fmla="*/ 23 h 48"/>
                <a:gd name="T14" fmla="*/ 56 w 60"/>
                <a:gd name="T15" fmla="*/ 16 h 48"/>
                <a:gd name="T16" fmla="*/ 56 w 60"/>
                <a:gd name="T17" fmla="*/ 16 h 48"/>
                <a:gd name="T18" fmla="*/ 62 w 60"/>
                <a:gd name="T19" fmla="*/ 23 h 48"/>
                <a:gd name="T20" fmla="*/ 50 w 60"/>
                <a:gd name="T21" fmla="*/ 38 h 48"/>
                <a:gd name="T22" fmla="*/ 56 w 60"/>
                <a:gd name="T23" fmla="*/ 53 h 48"/>
                <a:gd name="T24" fmla="*/ 38 w 60"/>
                <a:gd name="T25" fmla="*/ 61 h 48"/>
                <a:gd name="T26" fmla="*/ 38 w 60"/>
                <a:gd name="T27" fmla="*/ 46 h 48"/>
                <a:gd name="T28" fmla="*/ 32 w 60"/>
                <a:gd name="T29" fmla="*/ 53 h 48"/>
                <a:gd name="T30" fmla="*/ 24 w 60"/>
                <a:gd name="T31" fmla="*/ 38 h 48"/>
                <a:gd name="T32" fmla="*/ 6 w 60"/>
                <a:gd name="T33" fmla="*/ 38 h 48"/>
                <a:gd name="T34" fmla="*/ 0 w 60"/>
                <a:gd name="T35" fmla="*/ 46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79" name="Freeform 4224"/>
            <p:cNvSpPr>
              <a:spLocks/>
            </p:cNvSpPr>
            <p:nvPr/>
          </p:nvSpPr>
          <p:spPr bwMode="auto">
            <a:xfrm>
              <a:off x="1109" y="2401"/>
              <a:ext cx="43" cy="48"/>
            </a:xfrm>
            <a:custGeom>
              <a:avLst/>
              <a:gdLst>
                <a:gd name="T0" fmla="*/ 26 w 42"/>
                <a:gd name="T1" fmla="*/ 31 h 42"/>
                <a:gd name="T2" fmla="*/ 32 w 42"/>
                <a:gd name="T3" fmla="*/ 31 h 42"/>
                <a:gd name="T4" fmla="*/ 32 w 42"/>
                <a:gd name="T5" fmla="*/ 24 h 42"/>
                <a:gd name="T6" fmla="*/ 26 w 42"/>
                <a:gd name="T7" fmla="*/ 24 h 42"/>
                <a:gd name="T8" fmla="*/ 18 w 42"/>
                <a:gd name="T9" fmla="*/ 16 h 42"/>
                <a:gd name="T10" fmla="*/ 6 w 42"/>
                <a:gd name="T11" fmla="*/ 8 h 42"/>
                <a:gd name="T12" fmla="*/ 0 w 42"/>
                <a:gd name="T13" fmla="*/ 8 h 42"/>
                <a:gd name="T14" fmla="*/ 0 w 42"/>
                <a:gd name="T15" fmla="*/ 0 h 42"/>
                <a:gd name="T16" fmla="*/ 18 w 42"/>
                <a:gd name="T17" fmla="*/ 0 h 42"/>
                <a:gd name="T18" fmla="*/ 32 w 42"/>
                <a:gd name="T19" fmla="*/ 8 h 42"/>
                <a:gd name="T20" fmla="*/ 44 w 42"/>
                <a:gd name="T21" fmla="*/ 16 h 42"/>
                <a:gd name="T22" fmla="*/ 44 w 42"/>
                <a:gd name="T23" fmla="*/ 39 h 42"/>
                <a:gd name="T24" fmla="*/ 38 w 42"/>
                <a:gd name="T25" fmla="*/ 47 h 42"/>
                <a:gd name="T26" fmla="*/ 32 w 42"/>
                <a:gd name="T27" fmla="*/ 55 h 42"/>
                <a:gd name="T28" fmla="*/ 26 w 42"/>
                <a:gd name="T29" fmla="*/ 47 h 42"/>
                <a:gd name="T30" fmla="*/ 26 w 42"/>
                <a:gd name="T31" fmla="*/ 31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0" name="Freeform 4225"/>
            <p:cNvSpPr>
              <a:spLocks/>
            </p:cNvSpPr>
            <p:nvPr/>
          </p:nvSpPr>
          <p:spPr bwMode="auto">
            <a:xfrm>
              <a:off x="1553" y="2482"/>
              <a:ext cx="54" cy="82"/>
            </a:xfrm>
            <a:custGeom>
              <a:avLst/>
              <a:gdLst>
                <a:gd name="T0" fmla="*/ 42 w 54"/>
                <a:gd name="T1" fmla="*/ 24 h 72"/>
                <a:gd name="T2" fmla="*/ 24 w 54"/>
                <a:gd name="T3" fmla="*/ 8 h 72"/>
                <a:gd name="T4" fmla="*/ 12 w 54"/>
                <a:gd name="T5" fmla="*/ 0 h 72"/>
                <a:gd name="T6" fmla="*/ 6 w 54"/>
                <a:gd name="T7" fmla="*/ 8 h 72"/>
                <a:gd name="T8" fmla="*/ 0 w 54"/>
                <a:gd name="T9" fmla="*/ 31 h 72"/>
                <a:gd name="T10" fmla="*/ 12 w 54"/>
                <a:gd name="T11" fmla="*/ 63 h 72"/>
                <a:gd name="T12" fmla="*/ 0 w 54"/>
                <a:gd name="T13" fmla="*/ 93 h 72"/>
                <a:gd name="T14" fmla="*/ 12 w 54"/>
                <a:gd name="T15" fmla="*/ 93 h 72"/>
                <a:gd name="T16" fmla="*/ 30 w 54"/>
                <a:gd name="T17" fmla="*/ 93 h 72"/>
                <a:gd name="T18" fmla="*/ 42 w 54"/>
                <a:gd name="T19" fmla="*/ 71 h 72"/>
                <a:gd name="T20" fmla="*/ 54 w 54"/>
                <a:gd name="T21" fmla="*/ 47 h 72"/>
                <a:gd name="T22" fmla="*/ 48 w 54"/>
                <a:gd name="T23" fmla="*/ 31 h 72"/>
                <a:gd name="T24" fmla="*/ 48 w 54"/>
                <a:gd name="T25" fmla="*/ 39 h 72"/>
                <a:gd name="T26" fmla="*/ 42 w 54"/>
                <a:gd name="T27" fmla="*/ 24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1" name="Freeform 4226"/>
            <p:cNvSpPr>
              <a:spLocks/>
            </p:cNvSpPr>
            <p:nvPr/>
          </p:nvSpPr>
          <p:spPr bwMode="auto">
            <a:xfrm>
              <a:off x="1116" y="2335"/>
              <a:ext cx="217" cy="370"/>
            </a:xfrm>
            <a:custGeom>
              <a:avLst/>
              <a:gdLst>
                <a:gd name="T0" fmla="*/ 86 w 215"/>
                <a:gd name="T1" fmla="*/ 38 h 329"/>
                <a:gd name="T2" fmla="*/ 80 w 215"/>
                <a:gd name="T3" fmla="*/ 38 h 329"/>
                <a:gd name="T4" fmla="*/ 62 w 215"/>
                <a:gd name="T5" fmla="*/ 74 h 329"/>
                <a:gd name="T6" fmla="*/ 42 w 215"/>
                <a:gd name="T7" fmla="*/ 112 h 329"/>
                <a:gd name="T8" fmla="*/ 36 w 215"/>
                <a:gd name="T9" fmla="*/ 90 h 329"/>
                <a:gd name="T10" fmla="*/ 30 w 215"/>
                <a:gd name="T11" fmla="*/ 120 h 329"/>
                <a:gd name="T12" fmla="*/ 30 w 215"/>
                <a:gd name="T13" fmla="*/ 143 h 329"/>
                <a:gd name="T14" fmla="*/ 30 w 215"/>
                <a:gd name="T15" fmla="*/ 173 h 329"/>
                <a:gd name="T16" fmla="*/ 30 w 215"/>
                <a:gd name="T17" fmla="*/ 211 h 329"/>
                <a:gd name="T18" fmla="*/ 24 w 215"/>
                <a:gd name="T19" fmla="*/ 242 h 329"/>
                <a:gd name="T20" fmla="*/ 6 w 215"/>
                <a:gd name="T21" fmla="*/ 264 h 329"/>
                <a:gd name="T22" fmla="*/ 6 w 215"/>
                <a:gd name="T23" fmla="*/ 272 h 329"/>
                <a:gd name="T24" fmla="*/ 30 w 215"/>
                <a:gd name="T25" fmla="*/ 303 h 329"/>
                <a:gd name="T26" fmla="*/ 68 w 215"/>
                <a:gd name="T27" fmla="*/ 317 h 329"/>
                <a:gd name="T28" fmla="*/ 86 w 215"/>
                <a:gd name="T29" fmla="*/ 341 h 329"/>
                <a:gd name="T30" fmla="*/ 104 w 215"/>
                <a:gd name="T31" fmla="*/ 371 h 329"/>
                <a:gd name="T32" fmla="*/ 140 w 215"/>
                <a:gd name="T33" fmla="*/ 371 h 329"/>
                <a:gd name="T34" fmla="*/ 152 w 215"/>
                <a:gd name="T35" fmla="*/ 408 h 329"/>
                <a:gd name="T36" fmla="*/ 172 w 215"/>
                <a:gd name="T37" fmla="*/ 348 h 329"/>
                <a:gd name="T38" fmla="*/ 158 w 215"/>
                <a:gd name="T39" fmla="*/ 295 h 329"/>
                <a:gd name="T40" fmla="*/ 178 w 215"/>
                <a:gd name="T41" fmla="*/ 287 h 329"/>
                <a:gd name="T42" fmla="*/ 166 w 215"/>
                <a:gd name="T43" fmla="*/ 272 h 329"/>
                <a:gd name="T44" fmla="*/ 196 w 215"/>
                <a:gd name="T45" fmla="*/ 264 h 329"/>
                <a:gd name="T46" fmla="*/ 207 w 215"/>
                <a:gd name="T47" fmla="*/ 256 h 329"/>
                <a:gd name="T48" fmla="*/ 219 w 215"/>
                <a:gd name="T49" fmla="*/ 280 h 329"/>
                <a:gd name="T50" fmla="*/ 202 w 215"/>
                <a:gd name="T51" fmla="*/ 242 h 329"/>
                <a:gd name="T52" fmla="*/ 202 w 215"/>
                <a:gd name="T53" fmla="*/ 196 h 329"/>
                <a:gd name="T54" fmla="*/ 207 w 215"/>
                <a:gd name="T55" fmla="*/ 159 h 329"/>
                <a:gd name="T56" fmla="*/ 166 w 215"/>
                <a:gd name="T57" fmla="*/ 135 h 329"/>
                <a:gd name="T58" fmla="*/ 122 w 215"/>
                <a:gd name="T59" fmla="*/ 128 h 329"/>
                <a:gd name="T60" fmla="*/ 116 w 215"/>
                <a:gd name="T61" fmla="*/ 82 h 329"/>
                <a:gd name="T62" fmla="*/ 116 w 215"/>
                <a:gd name="T63" fmla="*/ 60 h 329"/>
                <a:gd name="T64" fmla="*/ 134 w 215"/>
                <a:gd name="T65" fmla="*/ 15 h 329"/>
                <a:gd name="T66" fmla="*/ 146 w 215"/>
                <a:gd name="T67" fmla="*/ 0 h 329"/>
                <a:gd name="T68" fmla="*/ 104 w 215"/>
                <a:gd name="T69" fmla="*/ 30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2" name="Freeform 4227"/>
            <p:cNvSpPr>
              <a:spLocks/>
            </p:cNvSpPr>
            <p:nvPr/>
          </p:nvSpPr>
          <p:spPr bwMode="auto">
            <a:xfrm>
              <a:off x="1431" y="2422"/>
              <a:ext cx="85" cy="162"/>
            </a:xfrm>
            <a:custGeom>
              <a:avLst/>
              <a:gdLst>
                <a:gd name="T0" fmla="*/ 74 w 84"/>
                <a:gd name="T1" fmla="*/ 129 h 144"/>
                <a:gd name="T2" fmla="*/ 62 w 84"/>
                <a:gd name="T3" fmla="*/ 114 h 144"/>
                <a:gd name="T4" fmla="*/ 62 w 84"/>
                <a:gd name="T5" fmla="*/ 91 h 144"/>
                <a:gd name="T6" fmla="*/ 74 w 84"/>
                <a:gd name="T7" fmla="*/ 91 h 144"/>
                <a:gd name="T8" fmla="*/ 74 w 84"/>
                <a:gd name="T9" fmla="*/ 77 h 144"/>
                <a:gd name="T10" fmla="*/ 74 w 84"/>
                <a:gd name="T11" fmla="*/ 53 h 144"/>
                <a:gd name="T12" fmla="*/ 56 w 84"/>
                <a:gd name="T13" fmla="*/ 38 h 144"/>
                <a:gd name="T14" fmla="*/ 50 w 84"/>
                <a:gd name="T15" fmla="*/ 53 h 144"/>
                <a:gd name="T16" fmla="*/ 56 w 84"/>
                <a:gd name="T17" fmla="*/ 23 h 144"/>
                <a:gd name="T18" fmla="*/ 44 w 84"/>
                <a:gd name="T19" fmla="*/ 16 h 144"/>
                <a:gd name="T20" fmla="*/ 30 w 84"/>
                <a:gd name="T21" fmla="*/ 0 h 144"/>
                <a:gd name="T22" fmla="*/ 36 w 84"/>
                <a:gd name="T23" fmla="*/ 8 h 144"/>
                <a:gd name="T24" fmla="*/ 30 w 84"/>
                <a:gd name="T25" fmla="*/ 0 h 144"/>
                <a:gd name="T26" fmla="*/ 30 w 84"/>
                <a:gd name="T27" fmla="*/ 8 h 144"/>
                <a:gd name="T28" fmla="*/ 12 w 84"/>
                <a:gd name="T29" fmla="*/ 23 h 144"/>
                <a:gd name="T30" fmla="*/ 24 w 84"/>
                <a:gd name="T31" fmla="*/ 38 h 144"/>
                <a:gd name="T32" fmla="*/ 6 w 84"/>
                <a:gd name="T33" fmla="*/ 46 h 144"/>
                <a:gd name="T34" fmla="*/ 0 w 84"/>
                <a:gd name="T35" fmla="*/ 61 h 144"/>
                <a:gd name="T36" fmla="*/ 12 w 84"/>
                <a:gd name="T37" fmla="*/ 83 h 144"/>
                <a:gd name="T38" fmla="*/ 24 w 84"/>
                <a:gd name="T39" fmla="*/ 83 h 144"/>
                <a:gd name="T40" fmla="*/ 24 w 84"/>
                <a:gd name="T41" fmla="*/ 99 h 144"/>
                <a:gd name="T42" fmla="*/ 30 w 84"/>
                <a:gd name="T43" fmla="*/ 107 h 144"/>
                <a:gd name="T44" fmla="*/ 24 w 84"/>
                <a:gd name="T45" fmla="*/ 129 h 144"/>
                <a:gd name="T46" fmla="*/ 30 w 84"/>
                <a:gd name="T47" fmla="*/ 160 h 144"/>
                <a:gd name="T48" fmla="*/ 44 w 84"/>
                <a:gd name="T49" fmla="*/ 182 h 144"/>
                <a:gd name="T50" fmla="*/ 56 w 84"/>
                <a:gd name="T51" fmla="*/ 182 h 144"/>
                <a:gd name="T52" fmla="*/ 68 w 84"/>
                <a:gd name="T53" fmla="*/ 168 h 144"/>
                <a:gd name="T54" fmla="*/ 86 w 84"/>
                <a:gd name="T55" fmla="*/ 168 h 144"/>
                <a:gd name="T56" fmla="*/ 80 w 84"/>
                <a:gd name="T57" fmla="*/ 144 h 144"/>
                <a:gd name="T58" fmla="*/ 74 w 84"/>
                <a:gd name="T59" fmla="*/ 129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3" name="Freeform 4228"/>
            <p:cNvSpPr>
              <a:spLocks/>
            </p:cNvSpPr>
            <p:nvPr/>
          </p:nvSpPr>
          <p:spPr bwMode="auto">
            <a:xfrm>
              <a:off x="1491" y="2482"/>
              <a:ext cx="74" cy="88"/>
            </a:xfrm>
            <a:custGeom>
              <a:avLst/>
              <a:gdLst>
                <a:gd name="T0" fmla="*/ 12 w 72"/>
                <a:gd name="T1" fmla="*/ 61 h 78"/>
                <a:gd name="T2" fmla="*/ 0 w 72"/>
                <a:gd name="T3" fmla="*/ 46 h 78"/>
                <a:gd name="T4" fmla="*/ 0 w 72"/>
                <a:gd name="T5" fmla="*/ 23 h 78"/>
                <a:gd name="T6" fmla="*/ 12 w 72"/>
                <a:gd name="T7" fmla="*/ 23 h 78"/>
                <a:gd name="T8" fmla="*/ 12 w 72"/>
                <a:gd name="T9" fmla="*/ 8 h 78"/>
                <a:gd name="T10" fmla="*/ 20 w 72"/>
                <a:gd name="T11" fmla="*/ 0 h 78"/>
                <a:gd name="T12" fmla="*/ 38 w 72"/>
                <a:gd name="T13" fmla="*/ 0 h 78"/>
                <a:gd name="T14" fmla="*/ 58 w 72"/>
                <a:gd name="T15" fmla="*/ 0 h 78"/>
                <a:gd name="T16" fmla="*/ 58 w 72"/>
                <a:gd name="T17" fmla="*/ 0 h 78"/>
                <a:gd name="T18" fmla="*/ 76 w 72"/>
                <a:gd name="T19" fmla="*/ 0 h 78"/>
                <a:gd name="T20" fmla="*/ 70 w 72"/>
                <a:gd name="T21" fmla="*/ 8 h 78"/>
                <a:gd name="T22" fmla="*/ 64 w 72"/>
                <a:gd name="T23" fmla="*/ 30 h 78"/>
                <a:gd name="T24" fmla="*/ 76 w 72"/>
                <a:gd name="T25" fmla="*/ 61 h 78"/>
                <a:gd name="T26" fmla="*/ 64 w 72"/>
                <a:gd name="T27" fmla="*/ 91 h 78"/>
                <a:gd name="T28" fmla="*/ 50 w 72"/>
                <a:gd name="T29" fmla="*/ 83 h 78"/>
                <a:gd name="T30" fmla="*/ 38 w 72"/>
                <a:gd name="T31" fmla="*/ 83 h 78"/>
                <a:gd name="T32" fmla="*/ 38 w 72"/>
                <a:gd name="T33" fmla="*/ 99 h 78"/>
                <a:gd name="T34" fmla="*/ 26 w 72"/>
                <a:gd name="T35" fmla="*/ 99 h 78"/>
                <a:gd name="T36" fmla="*/ 20 w 72"/>
                <a:gd name="T37" fmla="*/ 77 h 78"/>
                <a:gd name="T38" fmla="*/ 12 w 72"/>
                <a:gd name="T39" fmla="*/ 61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4" name="Freeform 4229"/>
            <p:cNvSpPr>
              <a:spLocks/>
            </p:cNvSpPr>
            <p:nvPr/>
          </p:nvSpPr>
          <p:spPr bwMode="auto">
            <a:xfrm>
              <a:off x="1424" y="2369"/>
              <a:ext cx="19" cy="19"/>
            </a:xfrm>
            <a:custGeom>
              <a:avLst/>
              <a:gdLst>
                <a:gd name="T0" fmla="*/ 6 w 18"/>
                <a:gd name="T1" fmla="*/ 0 h 17"/>
                <a:gd name="T2" fmla="*/ 20 w 18"/>
                <a:gd name="T3" fmla="*/ 0 h 17"/>
                <a:gd name="T4" fmla="*/ 14 w 18"/>
                <a:gd name="T5" fmla="*/ 21 h 17"/>
                <a:gd name="T6" fmla="*/ 0 w 18"/>
                <a:gd name="T7" fmla="*/ 21 h 17"/>
                <a:gd name="T8" fmla="*/ 14 w 18"/>
                <a:gd name="T9" fmla="*/ 8 h 17"/>
                <a:gd name="T10" fmla="*/ 6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5" name="Freeform 4230"/>
            <p:cNvSpPr>
              <a:spLocks/>
            </p:cNvSpPr>
            <p:nvPr/>
          </p:nvSpPr>
          <p:spPr bwMode="auto">
            <a:xfrm>
              <a:off x="1218" y="2342"/>
              <a:ext cx="242" cy="255"/>
            </a:xfrm>
            <a:custGeom>
              <a:avLst/>
              <a:gdLst>
                <a:gd name="T0" fmla="*/ 201 w 239"/>
                <a:gd name="T1" fmla="*/ 52 h 227"/>
                <a:gd name="T2" fmla="*/ 189 w 239"/>
                <a:gd name="T3" fmla="*/ 52 h 227"/>
                <a:gd name="T4" fmla="*/ 189 w 239"/>
                <a:gd name="T5" fmla="*/ 45 h 227"/>
                <a:gd name="T6" fmla="*/ 189 w 239"/>
                <a:gd name="T7" fmla="*/ 38 h 227"/>
                <a:gd name="T8" fmla="*/ 177 w 239"/>
                <a:gd name="T9" fmla="*/ 38 h 227"/>
                <a:gd name="T10" fmla="*/ 135 w 239"/>
                <a:gd name="T11" fmla="*/ 38 h 227"/>
                <a:gd name="T12" fmla="*/ 92 w 239"/>
                <a:gd name="T13" fmla="*/ 22 h 227"/>
                <a:gd name="T14" fmla="*/ 68 w 239"/>
                <a:gd name="T15" fmla="*/ 0 h 227"/>
                <a:gd name="T16" fmla="*/ 74 w 239"/>
                <a:gd name="T17" fmla="*/ 15 h 227"/>
                <a:gd name="T18" fmla="*/ 44 w 239"/>
                <a:gd name="T19" fmla="*/ 30 h 227"/>
                <a:gd name="T20" fmla="*/ 44 w 239"/>
                <a:gd name="T21" fmla="*/ 67 h 227"/>
                <a:gd name="T22" fmla="*/ 24 w 239"/>
                <a:gd name="T23" fmla="*/ 60 h 227"/>
                <a:gd name="T24" fmla="*/ 30 w 239"/>
                <a:gd name="T25" fmla="*/ 15 h 227"/>
                <a:gd name="T26" fmla="*/ 30 w 239"/>
                <a:gd name="T27" fmla="*/ 8 h 227"/>
                <a:gd name="T28" fmla="*/ 12 w 239"/>
                <a:gd name="T29" fmla="*/ 52 h 227"/>
                <a:gd name="T30" fmla="*/ 12 w 239"/>
                <a:gd name="T31" fmla="*/ 74 h 227"/>
                <a:gd name="T32" fmla="*/ 18 w 239"/>
                <a:gd name="T33" fmla="*/ 120 h 227"/>
                <a:gd name="T34" fmla="*/ 62 w 239"/>
                <a:gd name="T35" fmla="*/ 127 h 227"/>
                <a:gd name="T36" fmla="*/ 103 w 239"/>
                <a:gd name="T37" fmla="*/ 151 h 227"/>
                <a:gd name="T38" fmla="*/ 98 w 239"/>
                <a:gd name="T39" fmla="*/ 188 h 227"/>
                <a:gd name="T40" fmla="*/ 98 w 239"/>
                <a:gd name="T41" fmla="*/ 234 h 227"/>
                <a:gd name="T42" fmla="*/ 115 w 239"/>
                <a:gd name="T43" fmla="*/ 272 h 227"/>
                <a:gd name="T44" fmla="*/ 141 w 239"/>
                <a:gd name="T45" fmla="*/ 279 h 227"/>
                <a:gd name="T46" fmla="*/ 159 w 239"/>
                <a:gd name="T47" fmla="*/ 264 h 227"/>
                <a:gd name="T48" fmla="*/ 177 w 239"/>
                <a:gd name="T49" fmla="*/ 242 h 227"/>
                <a:gd name="T50" fmla="*/ 159 w 239"/>
                <a:gd name="T51" fmla="*/ 211 h 227"/>
                <a:gd name="T52" fmla="*/ 171 w 239"/>
                <a:gd name="T53" fmla="*/ 203 h 227"/>
                <a:gd name="T54" fmla="*/ 195 w 239"/>
                <a:gd name="T55" fmla="*/ 203 h 227"/>
                <a:gd name="T56" fmla="*/ 221 w 239"/>
                <a:gd name="T57" fmla="*/ 188 h 227"/>
                <a:gd name="T58" fmla="*/ 227 w 239"/>
                <a:gd name="T59" fmla="*/ 173 h 227"/>
                <a:gd name="T60" fmla="*/ 221 w 239"/>
                <a:gd name="T61" fmla="*/ 135 h 227"/>
                <a:gd name="T62" fmla="*/ 227 w 239"/>
                <a:gd name="T63" fmla="*/ 112 h 227"/>
                <a:gd name="T64" fmla="*/ 245 w 239"/>
                <a:gd name="T65" fmla="*/ 90 h 227"/>
                <a:gd name="T66" fmla="*/ 215 w 239"/>
                <a:gd name="T67" fmla="*/ 90 h 227"/>
                <a:gd name="T68" fmla="*/ 227 w 239"/>
                <a:gd name="T69" fmla="*/ 74 h 227"/>
                <a:gd name="T70" fmla="*/ 215 w 239"/>
                <a:gd name="T71" fmla="*/ 60 h 227"/>
                <a:gd name="T72" fmla="*/ 201 w 239"/>
                <a:gd name="T73" fmla="*/ 52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6" name="Freeform 4231"/>
            <p:cNvSpPr>
              <a:spLocks/>
            </p:cNvSpPr>
            <p:nvPr/>
          </p:nvSpPr>
          <p:spPr bwMode="auto">
            <a:xfrm>
              <a:off x="1382" y="2362"/>
              <a:ext cx="12" cy="7"/>
            </a:xfrm>
            <a:custGeom>
              <a:avLst/>
              <a:gdLst>
                <a:gd name="T0" fmla="*/ 12 w 12"/>
                <a:gd name="T1" fmla="*/ 8 h 6"/>
                <a:gd name="T2" fmla="*/ 12 w 12"/>
                <a:gd name="T3" fmla="*/ 8 h 6"/>
                <a:gd name="T4" fmla="*/ 0 w 12"/>
                <a:gd name="T5" fmla="*/ 0 h 6"/>
                <a:gd name="T6" fmla="*/ 12 w 12"/>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7" name="Freeform 4232"/>
            <p:cNvSpPr>
              <a:spLocks/>
            </p:cNvSpPr>
            <p:nvPr/>
          </p:nvSpPr>
          <p:spPr bwMode="auto">
            <a:xfrm>
              <a:off x="1041" y="2093"/>
              <a:ext cx="184" cy="73"/>
            </a:xfrm>
            <a:custGeom>
              <a:avLst/>
              <a:gdLst>
                <a:gd name="T0" fmla="*/ 132 w 180"/>
                <a:gd name="T1" fmla="*/ 37 h 66"/>
                <a:gd name="T2" fmla="*/ 132 w 180"/>
                <a:gd name="T3" fmla="*/ 37 h 66"/>
                <a:gd name="T4" fmla="*/ 112 w 180"/>
                <a:gd name="T5" fmla="*/ 22 h 66"/>
                <a:gd name="T6" fmla="*/ 100 w 180"/>
                <a:gd name="T7" fmla="*/ 14 h 66"/>
                <a:gd name="T8" fmla="*/ 82 w 180"/>
                <a:gd name="T9" fmla="*/ 8 h 66"/>
                <a:gd name="T10" fmla="*/ 68 w 180"/>
                <a:gd name="T11" fmla="*/ 0 h 66"/>
                <a:gd name="T12" fmla="*/ 62 w 180"/>
                <a:gd name="T13" fmla="*/ 0 h 66"/>
                <a:gd name="T14" fmla="*/ 44 w 180"/>
                <a:gd name="T15" fmla="*/ 8 h 66"/>
                <a:gd name="T16" fmla="*/ 18 w 180"/>
                <a:gd name="T17" fmla="*/ 14 h 66"/>
                <a:gd name="T18" fmla="*/ 12 w 180"/>
                <a:gd name="T19" fmla="*/ 30 h 66"/>
                <a:gd name="T20" fmla="*/ 0 w 180"/>
                <a:gd name="T21" fmla="*/ 37 h 66"/>
                <a:gd name="T22" fmla="*/ 6 w 180"/>
                <a:gd name="T23" fmla="*/ 30 h 66"/>
                <a:gd name="T24" fmla="*/ 26 w 180"/>
                <a:gd name="T25" fmla="*/ 22 h 66"/>
                <a:gd name="T26" fmla="*/ 38 w 180"/>
                <a:gd name="T27" fmla="*/ 14 h 66"/>
                <a:gd name="T28" fmla="*/ 62 w 180"/>
                <a:gd name="T29" fmla="*/ 14 h 66"/>
                <a:gd name="T30" fmla="*/ 50 w 180"/>
                <a:gd name="T31" fmla="*/ 22 h 66"/>
                <a:gd name="T32" fmla="*/ 68 w 180"/>
                <a:gd name="T33" fmla="*/ 22 h 66"/>
                <a:gd name="T34" fmla="*/ 76 w 180"/>
                <a:gd name="T35" fmla="*/ 30 h 66"/>
                <a:gd name="T36" fmla="*/ 82 w 180"/>
                <a:gd name="T37" fmla="*/ 30 h 66"/>
                <a:gd name="T38" fmla="*/ 106 w 180"/>
                <a:gd name="T39" fmla="*/ 37 h 66"/>
                <a:gd name="T40" fmla="*/ 112 w 180"/>
                <a:gd name="T41" fmla="*/ 51 h 66"/>
                <a:gd name="T42" fmla="*/ 138 w 180"/>
                <a:gd name="T43" fmla="*/ 66 h 66"/>
                <a:gd name="T44" fmla="*/ 126 w 180"/>
                <a:gd name="T45" fmla="*/ 81 h 66"/>
                <a:gd name="T46" fmla="*/ 144 w 180"/>
                <a:gd name="T47" fmla="*/ 81 h 66"/>
                <a:gd name="T48" fmla="*/ 163 w 180"/>
                <a:gd name="T49" fmla="*/ 81 h 66"/>
                <a:gd name="T50" fmla="*/ 176 w 180"/>
                <a:gd name="T51" fmla="*/ 73 h 66"/>
                <a:gd name="T52" fmla="*/ 188 w 180"/>
                <a:gd name="T53" fmla="*/ 73 h 66"/>
                <a:gd name="T54" fmla="*/ 176 w 180"/>
                <a:gd name="T55" fmla="*/ 66 h 66"/>
                <a:gd name="T56" fmla="*/ 163 w 180"/>
                <a:gd name="T57" fmla="*/ 59 h 66"/>
                <a:gd name="T58" fmla="*/ 163 w 180"/>
                <a:gd name="T59" fmla="*/ 51 h 66"/>
                <a:gd name="T60" fmla="*/ 150 w 180"/>
                <a:gd name="T61" fmla="*/ 44 h 66"/>
                <a:gd name="T62" fmla="*/ 138 w 180"/>
                <a:gd name="T63" fmla="*/ 37 h 66"/>
                <a:gd name="T64" fmla="*/ 132 w 180"/>
                <a:gd name="T65" fmla="*/ 3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8" name="Freeform 4233"/>
            <p:cNvSpPr>
              <a:spLocks/>
            </p:cNvSpPr>
            <p:nvPr/>
          </p:nvSpPr>
          <p:spPr bwMode="auto">
            <a:xfrm>
              <a:off x="1073" y="2119"/>
              <a:ext cx="11" cy="13"/>
            </a:xfrm>
            <a:custGeom>
              <a:avLst/>
              <a:gdLst>
                <a:gd name="T0" fmla="*/ 0 w 12"/>
                <a:gd name="T1" fmla="*/ 14 h 12"/>
                <a:gd name="T2" fmla="*/ 10 w 12"/>
                <a:gd name="T3" fmla="*/ 8 h 12"/>
                <a:gd name="T4" fmla="*/ 6 w 12"/>
                <a:gd name="T5" fmla="*/ 0 h 12"/>
                <a:gd name="T6" fmla="*/ 0 w 12"/>
                <a:gd name="T7" fmla="*/ 1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89" name="Freeform 4234"/>
            <p:cNvSpPr>
              <a:spLocks/>
            </p:cNvSpPr>
            <p:nvPr/>
          </p:nvSpPr>
          <p:spPr bwMode="auto">
            <a:xfrm>
              <a:off x="1097" y="2179"/>
              <a:ext cx="6" cy="2"/>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0" name="Freeform 4235"/>
            <p:cNvSpPr>
              <a:spLocks/>
            </p:cNvSpPr>
            <p:nvPr/>
          </p:nvSpPr>
          <p:spPr bwMode="auto">
            <a:xfrm>
              <a:off x="1120" y="2166"/>
              <a:ext cx="7" cy="7"/>
            </a:xfrm>
            <a:custGeom>
              <a:avLst/>
              <a:gdLst>
                <a:gd name="T0" fmla="*/ 8 w 6"/>
                <a:gd name="T1" fmla="*/ 8 h 6"/>
                <a:gd name="T2" fmla="*/ 8 w 6"/>
                <a:gd name="T3" fmla="*/ 0 h 6"/>
                <a:gd name="T4" fmla="*/ 8 w 6"/>
                <a:gd name="T5" fmla="*/ 0 h 6"/>
                <a:gd name="T6" fmla="*/ 8 w 6"/>
                <a:gd name="T7" fmla="*/ 8 h 6"/>
                <a:gd name="T8" fmla="*/ 8 w 6"/>
                <a:gd name="T9" fmla="*/ 8 h 6"/>
                <a:gd name="T10" fmla="*/ 8 w 6"/>
                <a:gd name="T11" fmla="*/ 8 h 6"/>
                <a:gd name="T12" fmla="*/ 0 w 6"/>
                <a:gd name="T13" fmla="*/ 8 h 6"/>
                <a:gd name="T14" fmla="*/ 0 w 6"/>
                <a:gd name="T15" fmla="*/ 8 h 6"/>
                <a:gd name="T16" fmla="*/ 8 w 6"/>
                <a:gd name="T17" fmla="*/ 8 h 6"/>
                <a:gd name="T18" fmla="*/ 8 w 6"/>
                <a:gd name="T19" fmla="*/ 8 h 6"/>
                <a:gd name="T20" fmla="*/ 8 w 6"/>
                <a:gd name="T21" fmla="*/ 8 h 6"/>
                <a:gd name="T22" fmla="*/ 8 w 6"/>
                <a:gd name="T23" fmla="*/ 8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blipFill dpi="0" rotWithShape="0">
              <a:blip r:embed="rId5"/>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1" name="Freeform 4236"/>
            <p:cNvSpPr>
              <a:spLocks/>
            </p:cNvSpPr>
            <p:nvPr/>
          </p:nvSpPr>
          <p:spPr bwMode="auto">
            <a:xfrm>
              <a:off x="1120" y="217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2" name="Freeform 4237"/>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3" name="Freeform 4238"/>
            <p:cNvSpPr>
              <a:spLocks/>
            </p:cNvSpPr>
            <p:nvPr/>
          </p:nvSpPr>
          <p:spPr bwMode="auto">
            <a:xfrm>
              <a:off x="1394" y="21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4" name="Oval 4239"/>
            <p:cNvSpPr>
              <a:spLocks noChangeArrowheads="1"/>
            </p:cNvSpPr>
            <p:nvPr/>
          </p:nvSpPr>
          <p:spPr bwMode="auto">
            <a:xfrm>
              <a:off x="1394" y="2200"/>
              <a:ext cx="0" cy="0"/>
            </a:xfrm>
            <a:prstGeom prst="ellipse">
              <a:avLst/>
            </a:prstGeom>
            <a:solidFill>
              <a:srgbClr val="E1E1E1"/>
            </a:solidFill>
            <a:ln w="9525">
              <a:solidFill>
                <a:srgbClr val="000000"/>
              </a:solidFill>
              <a:round/>
              <a:headEnd/>
              <a:tailEnd/>
            </a:ln>
          </p:spPr>
          <p:txBody>
            <a:bodyPr/>
            <a:lstStyle/>
            <a:p>
              <a:endParaRPr lang="en-US">
                <a:solidFill>
                  <a:srgbClr val="000000"/>
                </a:solidFill>
                <a:ea typeface="ＭＳ Ｐゴシック" charset="0"/>
              </a:endParaRPr>
            </a:p>
          </p:txBody>
        </p:sp>
        <p:sp>
          <p:nvSpPr>
            <p:cNvPr id="195" name="Freeform 4240"/>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6" name="Freeform 4241"/>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7" name="Freeform 4242"/>
            <p:cNvSpPr>
              <a:spLocks/>
            </p:cNvSpPr>
            <p:nvPr/>
          </p:nvSpPr>
          <p:spPr bwMode="auto">
            <a:xfrm>
              <a:off x="1388" y="2200"/>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8" name="Freeform 4243"/>
            <p:cNvSpPr>
              <a:spLocks/>
            </p:cNvSpPr>
            <p:nvPr/>
          </p:nvSpPr>
          <p:spPr bwMode="auto">
            <a:xfrm>
              <a:off x="1261" y="2166"/>
              <a:ext cx="65" cy="54"/>
            </a:xfrm>
            <a:custGeom>
              <a:avLst/>
              <a:gdLst>
                <a:gd name="T0" fmla="*/ 6 w 65"/>
                <a:gd name="T1" fmla="*/ 8 h 48"/>
                <a:gd name="T2" fmla="*/ 6 w 65"/>
                <a:gd name="T3" fmla="*/ 23 h 48"/>
                <a:gd name="T4" fmla="*/ 0 w 65"/>
                <a:gd name="T5" fmla="*/ 30 h 48"/>
                <a:gd name="T6" fmla="*/ 0 w 65"/>
                <a:gd name="T7" fmla="*/ 46 h 48"/>
                <a:gd name="T8" fmla="*/ 6 w 65"/>
                <a:gd name="T9" fmla="*/ 61 h 48"/>
                <a:gd name="T10" fmla="*/ 12 w 65"/>
                <a:gd name="T11" fmla="*/ 46 h 48"/>
                <a:gd name="T12" fmla="*/ 24 w 65"/>
                <a:gd name="T13" fmla="*/ 38 h 48"/>
                <a:gd name="T14" fmla="*/ 30 w 65"/>
                <a:gd name="T15" fmla="*/ 38 h 48"/>
                <a:gd name="T16" fmla="*/ 54 w 65"/>
                <a:gd name="T17" fmla="*/ 38 h 48"/>
                <a:gd name="T18" fmla="*/ 65 w 65"/>
                <a:gd name="T19" fmla="*/ 30 h 48"/>
                <a:gd name="T20" fmla="*/ 42 w 65"/>
                <a:gd name="T21" fmla="*/ 23 h 48"/>
                <a:gd name="T22" fmla="*/ 48 w 65"/>
                <a:gd name="T23" fmla="*/ 16 h 48"/>
                <a:gd name="T24" fmla="*/ 36 w 65"/>
                <a:gd name="T25" fmla="*/ 8 h 48"/>
                <a:gd name="T26" fmla="*/ 12 w 65"/>
                <a:gd name="T27" fmla="*/ 0 h 48"/>
                <a:gd name="T28" fmla="*/ 6 w 65"/>
                <a:gd name="T29" fmla="*/ 8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199" name="Freeform 4244"/>
            <p:cNvSpPr>
              <a:spLocks/>
            </p:cNvSpPr>
            <p:nvPr/>
          </p:nvSpPr>
          <p:spPr bwMode="auto">
            <a:xfrm>
              <a:off x="1218" y="2166"/>
              <a:ext cx="50" cy="40"/>
            </a:xfrm>
            <a:custGeom>
              <a:avLst/>
              <a:gdLst>
                <a:gd name="T0" fmla="*/ 52 w 48"/>
                <a:gd name="T1" fmla="*/ 8 h 36"/>
                <a:gd name="T2" fmla="*/ 52 w 48"/>
                <a:gd name="T3" fmla="*/ 22 h 36"/>
                <a:gd name="T4" fmla="*/ 46 w 48"/>
                <a:gd name="T5" fmla="*/ 30 h 36"/>
                <a:gd name="T6" fmla="*/ 46 w 48"/>
                <a:gd name="T7" fmla="*/ 44 h 36"/>
                <a:gd name="T8" fmla="*/ 6 w 48"/>
                <a:gd name="T9" fmla="*/ 44 h 36"/>
                <a:gd name="T10" fmla="*/ 0 w 48"/>
                <a:gd name="T11" fmla="*/ 37 h 36"/>
                <a:gd name="T12" fmla="*/ 6 w 48"/>
                <a:gd name="T13" fmla="*/ 30 h 36"/>
                <a:gd name="T14" fmla="*/ 26 w 48"/>
                <a:gd name="T15" fmla="*/ 30 h 36"/>
                <a:gd name="T16" fmla="*/ 40 w 48"/>
                <a:gd name="T17" fmla="*/ 37 h 36"/>
                <a:gd name="T18" fmla="*/ 32 w 48"/>
                <a:gd name="T19" fmla="*/ 14 h 36"/>
                <a:gd name="T20" fmla="*/ 26 w 48"/>
                <a:gd name="T21" fmla="*/ 8 h 36"/>
                <a:gd name="T22" fmla="*/ 20 w 48"/>
                <a:gd name="T23" fmla="*/ 0 h 36"/>
                <a:gd name="T24" fmla="*/ 40 w 48"/>
                <a:gd name="T25" fmla="*/ 8 h 36"/>
                <a:gd name="T26" fmla="*/ 52 w 48"/>
                <a:gd name="T27" fmla="*/ 8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0" name="Freeform 4245"/>
            <p:cNvSpPr>
              <a:spLocks/>
            </p:cNvSpPr>
            <p:nvPr/>
          </p:nvSpPr>
          <p:spPr bwMode="auto">
            <a:xfrm>
              <a:off x="1261" y="2119"/>
              <a:ext cx="7" cy="6"/>
            </a:xfrm>
            <a:custGeom>
              <a:avLst/>
              <a:gdLst>
                <a:gd name="T0" fmla="*/ 8 w 6"/>
                <a:gd name="T1" fmla="*/ 6 h 6"/>
                <a:gd name="T2" fmla="*/ 0 w 6"/>
                <a:gd name="T3" fmla="*/ 6 h 6"/>
                <a:gd name="T4" fmla="*/ 0 w 6"/>
                <a:gd name="T5" fmla="*/ 0 h 6"/>
                <a:gd name="T6" fmla="*/ 8 w 6"/>
                <a:gd name="T7" fmla="*/ 6 h 6"/>
                <a:gd name="T8" fmla="*/ 8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1" name="Rectangle 4246"/>
            <p:cNvSpPr>
              <a:spLocks noChangeArrowheads="1"/>
            </p:cNvSpPr>
            <p:nvPr/>
          </p:nvSpPr>
          <p:spPr bwMode="auto">
            <a:xfrm>
              <a:off x="1273" y="2125"/>
              <a:ext cx="0" cy="0"/>
            </a:xfrm>
            <a:prstGeom prst="rect">
              <a:avLst/>
            </a:prstGeom>
            <a:blipFill dpi="0" rotWithShape="0">
              <a:blip r:embed="rId5"/>
              <a:srcRect/>
              <a:tile tx="0" ty="0" sx="100000" sy="100000" flip="none" algn="tl"/>
            </a:blip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202" name="Freeform 4247"/>
            <p:cNvSpPr>
              <a:spLocks/>
            </p:cNvSpPr>
            <p:nvPr/>
          </p:nvSpPr>
          <p:spPr bwMode="auto">
            <a:xfrm>
              <a:off x="1443" y="2294"/>
              <a:ext cx="5" cy="14"/>
            </a:xfrm>
            <a:custGeom>
              <a:avLst/>
              <a:gdLst>
                <a:gd name="T0" fmla="*/ 4 w 6"/>
                <a:gd name="T1" fmla="*/ 16 h 12"/>
                <a:gd name="T2" fmla="*/ 0 w 6"/>
                <a:gd name="T3" fmla="*/ 8 h 12"/>
                <a:gd name="T4" fmla="*/ 4 w 6"/>
                <a:gd name="T5" fmla="*/ 0 h 12"/>
                <a:gd name="T6" fmla="*/ 4 w 6"/>
                <a:gd name="T7" fmla="*/ 1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3" name="Freeform 4248"/>
            <p:cNvSpPr>
              <a:spLocks/>
            </p:cNvSpPr>
            <p:nvPr/>
          </p:nvSpPr>
          <p:spPr bwMode="auto">
            <a:xfrm>
              <a:off x="1000" y="2362"/>
              <a:ext cx="61" cy="73"/>
            </a:xfrm>
            <a:custGeom>
              <a:avLst/>
              <a:gdLst>
                <a:gd name="T0" fmla="*/ 12 w 60"/>
                <a:gd name="T1" fmla="*/ 37 h 65"/>
                <a:gd name="T2" fmla="*/ 0 w 60"/>
                <a:gd name="T3" fmla="*/ 22 h 65"/>
                <a:gd name="T4" fmla="*/ 0 w 60"/>
                <a:gd name="T5" fmla="*/ 8 h 65"/>
                <a:gd name="T6" fmla="*/ 0 w 60"/>
                <a:gd name="T7" fmla="*/ 8 h 65"/>
                <a:gd name="T8" fmla="*/ 6 w 60"/>
                <a:gd name="T9" fmla="*/ 0 h 65"/>
                <a:gd name="T10" fmla="*/ 32 w 60"/>
                <a:gd name="T11" fmla="*/ 8 h 65"/>
                <a:gd name="T12" fmla="*/ 44 w 60"/>
                <a:gd name="T13" fmla="*/ 8 h 65"/>
                <a:gd name="T14" fmla="*/ 50 w 60"/>
                <a:gd name="T15" fmla="*/ 22 h 65"/>
                <a:gd name="T16" fmla="*/ 62 w 60"/>
                <a:gd name="T17" fmla="*/ 37 h 65"/>
                <a:gd name="T18" fmla="*/ 56 w 60"/>
                <a:gd name="T19" fmla="*/ 44 h 65"/>
                <a:gd name="T20" fmla="*/ 56 w 60"/>
                <a:gd name="T21" fmla="*/ 60 h 65"/>
                <a:gd name="T22" fmla="*/ 50 w 60"/>
                <a:gd name="T23" fmla="*/ 82 h 65"/>
                <a:gd name="T24" fmla="*/ 44 w 60"/>
                <a:gd name="T25" fmla="*/ 60 h 65"/>
                <a:gd name="T26" fmla="*/ 44 w 60"/>
                <a:gd name="T27" fmla="*/ 67 h 65"/>
                <a:gd name="T28" fmla="*/ 38 w 60"/>
                <a:gd name="T29" fmla="*/ 60 h 65"/>
                <a:gd name="T30" fmla="*/ 38 w 60"/>
                <a:gd name="T31" fmla="*/ 44 h 65"/>
                <a:gd name="T32" fmla="*/ 24 w 60"/>
                <a:gd name="T33" fmla="*/ 37 h 65"/>
                <a:gd name="T34" fmla="*/ 12 w 60"/>
                <a:gd name="T35" fmla="*/ 22 h 65"/>
                <a:gd name="T36" fmla="*/ 18 w 60"/>
                <a:gd name="T37" fmla="*/ 37 h 65"/>
                <a:gd name="T38" fmla="*/ 12 w 60"/>
                <a:gd name="T39" fmla="*/ 3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4" name="Freeform 4249"/>
            <p:cNvSpPr>
              <a:spLocks/>
            </p:cNvSpPr>
            <p:nvPr/>
          </p:nvSpPr>
          <p:spPr bwMode="auto">
            <a:xfrm>
              <a:off x="1285" y="2328"/>
              <a:ext cx="1" cy="7"/>
            </a:xfrm>
            <a:custGeom>
              <a:avLst/>
              <a:gdLst>
                <a:gd name="T0" fmla="*/ 0 w 1"/>
                <a:gd name="T1" fmla="*/ 0 h 6"/>
                <a:gd name="T2" fmla="*/ 0 w 1"/>
                <a:gd name="T3" fmla="*/ 0 h 6"/>
                <a:gd name="T4" fmla="*/ 0 w 1"/>
                <a:gd name="T5" fmla="*/ 8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blipFill dpi="0" rotWithShape="0">
              <a:blip r:embed="rId5"/>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5" name="Freeform 4250"/>
            <p:cNvSpPr>
              <a:spLocks/>
            </p:cNvSpPr>
            <p:nvPr/>
          </p:nvSpPr>
          <p:spPr bwMode="auto">
            <a:xfrm>
              <a:off x="1467" y="2315"/>
              <a:ext cx="6" cy="6"/>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6" name="Freeform 4251"/>
            <p:cNvSpPr>
              <a:spLocks/>
            </p:cNvSpPr>
            <p:nvPr/>
          </p:nvSpPr>
          <p:spPr bwMode="auto">
            <a:xfrm>
              <a:off x="1443" y="2261"/>
              <a:ext cx="2" cy="13"/>
            </a:xfrm>
            <a:custGeom>
              <a:avLst/>
              <a:gdLst>
                <a:gd name="T0" fmla="*/ 0 w 2"/>
                <a:gd name="T1" fmla="*/ 8 h 12"/>
                <a:gd name="T2" fmla="*/ 0 w 2"/>
                <a:gd name="T3" fmla="*/ 14 h 12"/>
                <a:gd name="T4" fmla="*/ 0 w 2"/>
                <a:gd name="T5" fmla="*/ 0 h 12"/>
                <a:gd name="T6" fmla="*/ 0 w 2"/>
                <a:gd name="T7" fmla="*/ 0 h 12"/>
                <a:gd name="T8" fmla="*/ 0 w 2"/>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7" name="Freeform 4252"/>
            <p:cNvSpPr>
              <a:spLocks/>
            </p:cNvSpPr>
            <p:nvPr/>
          </p:nvSpPr>
          <p:spPr bwMode="auto">
            <a:xfrm>
              <a:off x="933" y="2288"/>
              <a:ext cx="38" cy="27"/>
            </a:xfrm>
            <a:custGeom>
              <a:avLst/>
              <a:gdLst>
                <a:gd name="T0" fmla="*/ 40 w 36"/>
                <a:gd name="T1" fmla="*/ 30 h 24"/>
                <a:gd name="T2" fmla="*/ 34 w 36"/>
                <a:gd name="T3" fmla="*/ 30 h 24"/>
                <a:gd name="T4" fmla="*/ 26 w 36"/>
                <a:gd name="T5" fmla="*/ 30 h 24"/>
                <a:gd name="T6" fmla="*/ 14 w 36"/>
                <a:gd name="T7" fmla="*/ 23 h 24"/>
                <a:gd name="T8" fmla="*/ 0 w 36"/>
                <a:gd name="T9" fmla="*/ 16 h 24"/>
                <a:gd name="T10" fmla="*/ 14 w 36"/>
                <a:gd name="T11" fmla="*/ 0 h 24"/>
                <a:gd name="T12" fmla="*/ 26 w 36"/>
                <a:gd name="T13" fmla="*/ 16 h 24"/>
                <a:gd name="T14" fmla="*/ 40 w 36"/>
                <a:gd name="T15" fmla="*/ 16 h 24"/>
                <a:gd name="T16" fmla="*/ 40 w 36"/>
                <a:gd name="T17" fmla="*/ 3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8" name="Freeform 4253"/>
            <p:cNvSpPr>
              <a:spLocks/>
            </p:cNvSpPr>
            <p:nvPr/>
          </p:nvSpPr>
          <p:spPr bwMode="auto">
            <a:xfrm>
              <a:off x="1431" y="2342"/>
              <a:ext cx="0" cy="1"/>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09" name="Freeform 4254"/>
            <p:cNvSpPr>
              <a:spLocks/>
            </p:cNvSpPr>
            <p:nvPr/>
          </p:nvSpPr>
          <p:spPr bwMode="auto">
            <a:xfrm>
              <a:off x="1431" y="2335"/>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0" name="Freeform 4255"/>
            <p:cNvSpPr>
              <a:spLocks/>
            </p:cNvSpPr>
            <p:nvPr/>
          </p:nvSpPr>
          <p:spPr bwMode="auto">
            <a:xfrm>
              <a:off x="946" y="2254"/>
              <a:ext cx="108" cy="67"/>
            </a:xfrm>
            <a:custGeom>
              <a:avLst/>
              <a:gdLst>
                <a:gd name="T0" fmla="*/ 61 w 107"/>
                <a:gd name="T1" fmla="*/ 52 h 60"/>
                <a:gd name="T2" fmla="*/ 53 w 107"/>
                <a:gd name="T3" fmla="*/ 52 h 60"/>
                <a:gd name="T4" fmla="*/ 42 w 107"/>
                <a:gd name="T5" fmla="*/ 60 h 60"/>
                <a:gd name="T6" fmla="*/ 36 w 107"/>
                <a:gd name="T7" fmla="*/ 75 h 60"/>
                <a:gd name="T8" fmla="*/ 36 w 107"/>
                <a:gd name="T9" fmla="*/ 75 h 60"/>
                <a:gd name="T10" fmla="*/ 30 w 107"/>
                <a:gd name="T11" fmla="*/ 67 h 60"/>
                <a:gd name="T12" fmla="*/ 24 w 107"/>
                <a:gd name="T13" fmla="*/ 67 h 60"/>
                <a:gd name="T14" fmla="*/ 24 w 107"/>
                <a:gd name="T15" fmla="*/ 52 h 60"/>
                <a:gd name="T16" fmla="*/ 12 w 107"/>
                <a:gd name="T17" fmla="*/ 52 h 60"/>
                <a:gd name="T18" fmla="*/ 0 w 107"/>
                <a:gd name="T19" fmla="*/ 38 h 60"/>
                <a:gd name="T20" fmla="*/ 12 w 107"/>
                <a:gd name="T21" fmla="*/ 15 h 60"/>
                <a:gd name="T22" fmla="*/ 24 w 107"/>
                <a:gd name="T23" fmla="*/ 8 h 60"/>
                <a:gd name="T24" fmla="*/ 24 w 107"/>
                <a:gd name="T25" fmla="*/ 8 h 60"/>
                <a:gd name="T26" fmla="*/ 61 w 107"/>
                <a:gd name="T27" fmla="*/ 0 h 60"/>
                <a:gd name="T28" fmla="*/ 73 w 107"/>
                <a:gd name="T29" fmla="*/ 0 h 60"/>
                <a:gd name="T30" fmla="*/ 85 w 107"/>
                <a:gd name="T31" fmla="*/ 0 h 60"/>
                <a:gd name="T32" fmla="*/ 97 w 107"/>
                <a:gd name="T33" fmla="*/ 15 h 60"/>
                <a:gd name="T34" fmla="*/ 97 w 107"/>
                <a:gd name="T35" fmla="*/ 15 h 60"/>
                <a:gd name="T36" fmla="*/ 97 w 107"/>
                <a:gd name="T37" fmla="*/ 15 h 60"/>
                <a:gd name="T38" fmla="*/ 103 w 107"/>
                <a:gd name="T39" fmla="*/ 15 h 60"/>
                <a:gd name="T40" fmla="*/ 109 w 107"/>
                <a:gd name="T41" fmla="*/ 22 h 60"/>
                <a:gd name="T42" fmla="*/ 85 w 107"/>
                <a:gd name="T43" fmla="*/ 30 h 60"/>
                <a:gd name="T44" fmla="*/ 61 w 107"/>
                <a:gd name="T45" fmla="*/ 52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1" name="Freeform 4256"/>
            <p:cNvSpPr>
              <a:spLocks/>
            </p:cNvSpPr>
            <p:nvPr/>
          </p:nvSpPr>
          <p:spPr bwMode="auto">
            <a:xfrm>
              <a:off x="1443" y="2281"/>
              <a:ext cx="5" cy="7"/>
            </a:xfrm>
            <a:custGeom>
              <a:avLst/>
              <a:gdLst>
                <a:gd name="T0" fmla="*/ 4 w 6"/>
                <a:gd name="T1" fmla="*/ 8 h 6"/>
                <a:gd name="T2" fmla="*/ 0 w 6"/>
                <a:gd name="T3" fmla="*/ 0 h 6"/>
                <a:gd name="T4" fmla="*/ 4 w 6"/>
                <a:gd name="T5" fmla="*/ 8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2" name="Freeform 4257"/>
            <p:cNvSpPr>
              <a:spLocks/>
            </p:cNvSpPr>
            <p:nvPr/>
          </p:nvSpPr>
          <p:spPr bwMode="auto">
            <a:xfrm>
              <a:off x="976" y="2274"/>
              <a:ext cx="78" cy="95"/>
            </a:xfrm>
            <a:custGeom>
              <a:avLst/>
              <a:gdLst>
                <a:gd name="T0" fmla="*/ 29 w 77"/>
                <a:gd name="T1" fmla="*/ 31 h 84"/>
                <a:gd name="T2" fmla="*/ 23 w 77"/>
                <a:gd name="T3" fmla="*/ 31 h 84"/>
                <a:gd name="T4" fmla="*/ 12 w 77"/>
                <a:gd name="T5" fmla="*/ 38 h 84"/>
                <a:gd name="T6" fmla="*/ 6 w 77"/>
                <a:gd name="T7" fmla="*/ 54 h 84"/>
                <a:gd name="T8" fmla="*/ 6 w 77"/>
                <a:gd name="T9" fmla="*/ 54 h 84"/>
                <a:gd name="T10" fmla="*/ 0 w 77"/>
                <a:gd name="T11" fmla="*/ 54 h 84"/>
                <a:gd name="T12" fmla="*/ 12 w 77"/>
                <a:gd name="T13" fmla="*/ 77 h 84"/>
                <a:gd name="T14" fmla="*/ 29 w 77"/>
                <a:gd name="T15" fmla="*/ 100 h 84"/>
                <a:gd name="T16" fmla="*/ 55 w 77"/>
                <a:gd name="T17" fmla="*/ 107 h 84"/>
                <a:gd name="T18" fmla="*/ 67 w 77"/>
                <a:gd name="T19" fmla="*/ 107 h 84"/>
                <a:gd name="T20" fmla="*/ 67 w 77"/>
                <a:gd name="T21" fmla="*/ 92 h 84"/>
                <a:gd name="T22" fmla="*/ 67 w 77"/>
                <a:gd name="T23" fmla="*/ 77 h 84"/>
                <a:gd name="T24" fmla="*/ 67 w 77"/>
                <a:gd name="T25" fmla="*/ 61 h 84"/>
                <a:gd name="T26" fmla="*/ 73 w 77"/>
                <a:gd name="T27" fmla="*/ 69 h 84"/>
                <a:gd name="T28" fmla="*/ 73 w 77"/>
                <a:gd name="T29" fmla="*/ 46 h 84"/>
                <a:gd name="T30" fmla="*/ 79 w 77"/>
                <a:gd name="T31" fmla="*/ 23 h 84"/>
                <a:gd name="T32" fmla="*/ 79 w 77"/>
                <a:gd name="T33" fmla="*/ 8 h 84"/>
                <a:gd name="T34" fmla="*/ 79 w 77"/>
                <a:gd name="T35" fmla="*/ 0 h 84"/>
                <a:gd name="T36" fmla="*/ 55 w 77"/>
                <a:gd name="T37" fmla="*/ 8 h 84"/>
                <a:gd name="T38" fmla="*/ 29 w 77"/>
                <a:gd name="T39" fmla="*/ 31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3" name="Rectangle 4258"/>
            <p:cNvSpPr>
              <a:spLocks noChangeArrowheads="1"/>
            </p:cNvSpPr>
            <p:nvPr/>
          </p:nvSpPr>
          <p:spPr bwMode="auto">
            <a:xfrm>
              <a:off x="1443" y="2315"/>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214" name="Rectangle 4259"/>
            <p:cNvSpPr>
              <a:spLocks noChangeArrowheads="1"/>
            </p:cNvSpPr>
            <p:nvPr/>
          </p:nvSpPr>
          <p:spPr bwMode="auto">
            <a:xfrm>
              <a:off x="1424" y="2227"/>
              <a:ext cx="0" cy="0"/>
            </a:xfrm>
            <a:prstGeom prst="rect">
              <a:avLst/>
            </a:prstGeom>
            <a:blipFill dpi="0" rotWithShape="0">
              <a:blip r:embed="rId5"/>
              <a:srcRect/>
              <a:tile tx="0" ty="0" sx="100000" sy="100000" flip="none" algn="tl"/>
            </a:blip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215" name="Freeform 4260"/>
            <p:cNvSpPr>
              <a:spLocks/>
            </p:cNvSpPr>
            <p:nvPr/>
          </p:nvSpPr>
          <p:spPr bwMode="auto">
            <a:xfrm>
              <a:off x="1418" y="2220"/>
              <a:ext cx="6" cy="7"/>
            </a:xfrm>
            <a:custGeom>
              <a:avLst/>
              <a:gdLst>
                <a:gd name="T0" fmla="*/ 6 w 6"/>
                <a:gd name="T1" fmla="*/ 8 h 6"/>
                <a:gd name="T2" fmla="*/ 0 w 6"/>
                <a:gd name="T3" fmla="*/ 0 h 6"/>
                <a:gd name="T4" fmla="*/ 6 w 6"/>
                <a:gd name="T5" fmla="*/ 8 h 6"/>
                <a:gd name="T6" fmla="*/ 6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blipFill dpi="0" rotWithShape="0">
              <a:blip r:embed="rId5"/>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6" name="Freeform 4261"/>
            <p:cNvSpPr>
              <a:spLocks/>
            </p:cNvSpPr>
            <p:nvPr/>
          </p:nvSpPr>
          <p:spPr bwMode="auto">
            <a:xfrm>
              <a:off x="1437" y="2247"/>
              <a:ext cx="6" cy="7"/>
            </a:xfrm>
            <a:custGeom>
              <a:avLst/>
              <a:gdLst>
                <a:gd name="T0" fmla="*/ 0 w 6"/>
                <a:gd name="T1" fmla="*/ 0 h 6"/>
                <a:gd name="T2" fmla="*/ 6 w 6"/>
                <a:gd name="T3" fmla="*/ 0 h 6"/>
                <a:gd name="T4" fmla="*/ 0 w 6"/>
                <a:gd name="T5" fmla="*/ 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blipFill dpi="0" rotWithShape="0">
              <a:blip r:embed="rId5"/>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7" name="Freeform 4262"/>
            <p:cNvSpPr>
              <a:spLocks/>
            </p:cNvSpPr>
            <p:nvPr/>
          </p:nvSpPr>
          <p:spPr bwMode="auto">
            <a:xfrm>
              <a:off x="1412" y="2200"/>
              <a:ext cx="6" cy="6"/>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blipFill dpi="0" rotWithShape="0">
              <a:blip r:embed="rId5"/>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8" name="Freeform 4263"/>
            <p:cNvSpPr>
              <a:spLocks/>
            </p:cNvSpPr>
            <p:nvPr/>
          </p:nvSpPr>
          <p:spPr bwMode="auto">
            <a:xfrm>
              <a:off x="1437" y="2227"/>
              <a:ext cx="1" cy="6"/>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80000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19" name="Freeform 4264"/>
            <p:cNvSpPr>
              <a:spLocks/>
            </p:cNvSpPr>
            <p:nvPr/>
          </p:nvSpPr>
          <p:spPr bwMode="auto">
            <a:xfrm>
              <a:off x="1437" y="2213"/>
              <a:ext cx="1" cy="7"/>
            </a:xfrm>
            <a:custGeom>
              <a:avLst/>
              <a:gdLst>
                <a:gd name="T0" fmla="*/ 0 w 1"/>
                <a:gd name="T1" fmla="*/ 8 h 6"/>
                <a:gd name="T2" fmla="*/ 0 w 1"/>
                <a:gd name="T3" fmla="*/ 8 h 6"/>
                <a:gd name="T4" fmla="*/ 0 w 1"/>
                <a:gd name="T5" fmla="*/ 0 h 6"/>
                <a:gd name="T6" fmla="*/ 0 w 1"/>
                <a:gd name="T7" fmla="*/ 0 h 6"/>
                <a:gd name="T8" fmla="*/ 0 w 1"/>
                <a:gd name="T9" fmla="*/ 0 h 6"/>
                <a:gd name="T10" fmla="*/ 0 w 1"/>
                <a:gd name="T11" fmla="*/ 8 h 6"/>
                <a:gd name="T12" fmla="*/ 0 w 1"/>
                <a:gd name="T13" fmla="*/ 8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80000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0" name="Freeform 4265"/>
            <p:cNvSpPr>
              <a:spLocks/>
            </p:cNvSpPr>
            <p:nvPr/>
          </p:nvSpPr>
          <p:spPr bwMode="auto">
            <a:xfrm>
              <a:off x="953" y="2200"/>
              <a:ext cx="23" cy="54"/>
            </a:xfrm>
            <a:custGeom>
              <a:avLst/>
              <a:gdLst>
                <a:gd name="T0" fmla="*/ 12 w 24"/>
                <a:gd name="T1" fmla="*/ 53 h 48"/>
                <a:gd name="T2" fmla="*/ 6 w 24"/>
                <a:gd name="T3" fmla="*/ 61 h 48"/>
                <a:gd name="T4" fmla="*/ 0 w 24"/>
                <a:gd name="T5" fmla="*/ 61 h 48"/>
                <a:gd name="T6" fmla="*/ 0 w 24"/>
                <a:gd name="T7" fmla="*/ 38 h 48"/>
                <a:gd name="T8" fmla="*/ 6 w 24"/>
                <a:gd name="T9" fmla="*/ 16 h 48"/>
                <a:gd name="T10" fmla="*/ 22 w 24"/>
                <a:gd name="T11" fmla="*/ 0 h 48"/>
                <a:gd name="T12" fmla="*/ 22 w 24"/>
                <a:gd name="T13" fmla="*/ 0 h 48"/>
                <a:gd name="T14" fmla="*/ 16 w 24"/>
                <a:gd name="T15" fmla="*/ 23 h 48"/>
                <a:gd name="T16" fmla="*/ 12 w 24"/>
                <a:gd name="T17" fmla="*/ 53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1" name="Freeform 4266"/>
            <p:cNvSpPr>
              <a:spLocks/>
            </p:cNvSpPr>
            <p:nvPr/>
          </p:nvSpPr>
          <p:spPr bwMode="auto">
            <a:xfrm>
              <a:off x="897" y="2213"/>
              <a:ext cx="74" cy="88"/>
            </a:xfrm>
            <a:custGeom>
              <a:avLst/>
              <a:gdLst>
                <a:gd name="T0" fmla="*/ 6 w 72"/>
                <a:gd name="T1" fmla="*/ 91 h 78"/>
                <a:gd name="T2" fmla="*/ 0 w 72"/>
                <a:gd name="T3" fmla="*/ 83 h 78"/>
                <a:gd name="T4" fmla="*/ 0 w 72"/>
                <a:gd name="T5" fmla="*/ 61 h 78"/>
                <a:gd name="T6" fmla="*/ 12 w 72"/>
                <a:gd name="T7" fmla="*/ 46 h 78"/>
                <a:gd name="T8" fmla="*/ 38 w 72"/>
                <a:gd name="T9" fmla="*/ 38 h 78"/>
                <a:gd name="T10" fmla="*/ 20 w 72"/>
                <a:gd name="T11" fmla="*/ 16 h 78"/>
                <a:gd name="T12" fmla="*/ 26 w 72"/>
                <a:gd name="T13" fmla="*/ 16 h 78"/>
                <a:gd name="T14" fmla="*/ 32 w 72"/>
                <a:gd name="T15" fmla="*/ 0 h 78"/>
                <a:gd name="T16" fmla="*/ 64 w 72"/>
                <a:gd name="T17" fmla="*/ 0 h 78"/>
                <a:gd name="T18" fmla="*/ 58 w 72"/>
                <a:gd name="T19" fmla="*/ 23 h 78"/>
                <a:gd name="T20" fmla="*/ 58 w 72"/>
                <a:gd name="T21" fmla="*/ 46 h 78"/>
                <a:gd name="T22" fmla="*/ 64 w 72"/>
                <a:gd name="T23" fmla="*/ 46 h 78"/>
                <a:gd name="T24" fmla="*/ 70 w 72"/>
                <a:gd name="T25" fmla="*/ 46 h 78"/>
                <a:gd name="T26" fmla="*/ 76 w 72"/>
                <a:gd name="T27" fmla="*/ 53 h 78"/>
                <a:gd name="T28" fmla="*/ 64 w 72"/>
                <a:gd name="T29" fmla="*/ 61 h 78"/>
                <a:gd name="T30" fmla="*/ 50 w 72"/>
                <a:gd name="T31" fmla="*/ 83 h 78"/>
                <a:gd name="T32" fmla="*/ 38 w 72"/>
                <a:gd name="T33" fmla="*/ 99 h 78"/>
                <a:gd name="T34" fmla="*/ 6 w 72"/>
                <a:gd name="T35" fmla="*/ 91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2" name="Freeform 4267"/>
            <p:cNvSpPr>
              <a:spLocks/>
            </p:cNvSpPr>
            <p:nvPr/>
          </p:nvSpPr>
          <p:spPr bwMode="auto">
            <a:xfrm>
              <a:off x="1146" y="2200"/>
              <a:ext cx="42" cy="14"/>
            </a:xfrm>
            <a:custGeom>
              <a:avLst/>
              <a:gdLst>
                <a:gd name="T0" fmla="*/ 18 w 42"/>
                <a:gd name="T1" fmla="*/ 0 h 12"/>
                <a:gd name="T2" fmla="*/ 0 w 42"/>
                <a:gd name="T3" fmla="*/ 8 h 12"/>
                <a:gd name="T4" fmla="*/ 24 w 42"/>
                <a:gd name="T5" fmla="*/ 16 h 12"/>
                <a:gd name="T6" fmla="*/ 42 w 42"/>
                <a:gd name="T7" fmla="*/ 16 h 12"/>
                <a:gd name="T8" fmla="*/ 18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3" name="Freeform 4268"/>
            <p:cNvSpPr>
              <a:spLocks/>
            </p:cNvSpPr>
            <p:nvPr/>
          </p:nvSpPr>
          <p:spPr bwMode="auto">
            <a:xfrm>
              <a:off x="1346" y="2200"/>
              <a:ext cx="24" cy="7"/>
            </a:xfrm>
            <a:custGeom>
              <a:avLst/>
              <a:gdLst>
                <a:gd name="T0" fmla="*/ 24 w 24"/>
                <a:gd name="T1" fmla="*/ 8 h 6"/>
                <a:gd name="T2" fmla="*/ 24 w 24"/>
                <a:gd name="T3" fmla="*/ 8 h 6"/>
                <a:gd name="T4" fmla="*/ 6 w 24"/>
                <a:gd name="T5" fmla="*/ 8 h 6"/>
                <a:gd name="T6" fmla="*/ 0 w 24"/>
                <a:gd name="T7" fmla="*/ 8 h 6"/>
                <a:gd name="T8" fmla="*/ 0 w 24"/>
                <a:gd name="T9" fmla="*/ 0 h 6"/>
                <a:gd name="T10" fmla="*/ 24 w 24"/>
                <a:gd name="T11" fmla="*/ 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4" name="Freeform 4269"/>
            <p:cNvSpPr>
              <a:spLocks/>
            </p:cNvSpPr>
            <p:nvPr/>
          </p:nvSpPr>
          <p:spPr bwMode="auto">
            <a:xfrm>
              <a:off x="1382" y="2214"/>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5" name="Freeform 4270"/>
            <p:cNvSpPr>
              <a:spLocks/>
            </p:cNvSpPr>
            <p:nvPr/>
          </p:nvSpPr>
          <p:spPr bwMode="auto">
            <a:xfrm>
              <a:off x="540" y="1885"/>
              <a:ext cx="467" cy="403"/>
            </a:xfrm>
            <a:custGeom>
              <a:avLst/>
              <a:gdLst>
                <a:gd name="T0" fmla="*/ 68 w 460"/>
                <a:gd name="T1" fmla="*/ 240 h 359"/>
                <a:gd name="T2" fmla="*/ 44 w 460"/>
                <a:gd name="T3" fmla="*/ 195 h 359"/>
                <a:gd name="T4" fmla="*/ 38 w 460"/>
                <a:gd name="T5" fmla="*/ 157 h 359"/>
                <a:gd name="T6" fmla="*/ 18 w 460"/>
                <a:gd name="T7" fmla="*/ 143 h 359"/>
                <a:gd name="T8" fmla="*/ 18 w 460"/>
                <a:gd name="T9" fmla="*/ 120 h 359"/>
                <a:gd name="T10" fmla="*/ 12 w 460"/>
                <a:gd name="T11" fmla="*/ 75 h 359"/>
                <a:gd name="T12" fmla="*/ 0 w 460"/>
                <a:gd name="T13" fmla="*/ 0 h 359"/>
                <a:gd name="T14" fmla="*/ 56 w 460"/>
                <a:gd name="T15" fmla="*/ 8 h 359"/>
                <a:gd name="T16" fmla="*/ 92 w 460"/>
                <a:gd name="T17" fmla="*/ 30 h 359"/>
                <a:gd name="T18" fmla="*/ 147 w 460"/>
                <a:gd name="T19" fmla="*/ 15 h 359"/>
                <a:gd name="T20" fmla="*/ 191 w 460"/>
                <a:gd name="T21" fmla="*/ 45 h 359"/>
                <a:gd name="T22" fmla="*/ 209 w 460"/>
                <a:gd name="T23" fmla="*/ 75 h 359"/>
                <a:gd name="T24" fmla="*/ 227 w 460"/>
                <a:gd name="T25" fmla="*/ 68 h 359"/>
                <a:gd name="T26" fmla="*/ 259 w 460"/>
                <a:gd name="T27" fmla="*/ 99 h 359"/>
                <a:gd name="T28" fmla="*/ 277 w 460"/>
                <a:gd name="T29" fmla="*/ 150 h 359"/>
                <a:gd name="T30" fmla="*/ 309 w 460"/>
                <a:gd name="T31" fmla="*/ 165 h 359"/>
                <a:gd name="T32" fmla="*/ 289 w 460"/>
                <a:gd name="T33" fmla="*/ 233 h 359"/>
                <a:gd name="T34" fmla="*/ 289 w 460"/>
                <a:gd name="T35" fmla="*/ 286 h 359"/>
                <a:gd name="T36" fmla="*/ 302 w 460"/>
                <a:gd name="T37" fmla="*/ 323 h 359"/>
                <a:gd name="T38" fmla="*/ 309 w 460"/>
                <a:gd name="T39" fmla="*/ 347 h 359"/>
                <a:gd name="T40" fmla="*/ 345 w 460"/>
                <a:gd name="T41" fmla="*/ 354 h 359"/>
                <a:gd name="T42" fmla="*/ 377 w 460"/>
                <a:gd name="T43" fmla="*/ 347 h 359"/>
                <a:gd name="T44" fmla="*/ 389 w 460"/>
                <a:gd name="T45" fmla="*/ 347 h 359"/>
                <a:gd name="T46" fmla="*/ 401 w 460"/>
                <a:gd name="T47" fmla="*/ 323 h 359"/>
                <a:gd name="T48" fmla="*/ 431 w 460"/>
                <a:gd name="T49" fmla="*/ 278 h 359"/>
                <a:gd name="T50" fmla="*/ 468 w 460"/>
                <a:gd name="T51" fmla="*/ 278 h 359"/>
                <a:gd name="T52" fmla="*/ 474 w 460"/>
                <a:gd name="T53" fmla="*/ 286 h 359"/>
                <a:gd name="T54" fmla="*/ 457 w 460"/>
                <a:gd name="T55" fmla="*/ 323 h 359"/>
                <a:gd name="T56" fmla="*/ 457 w 460"/>
                <a:gd name="T57" fmla="*/ 331 h 359"/>
                <a:gd name="T58" fmla="*/ 445 w 460"/>
                <a:gd name="T59" fmla="*/ 347 h 359"/>
                <a:gd name="T60" fmla="*/ 425 w 460"/>
                <a:gd name="T61" fmla="*/ 369 h 359"/>
                <a:gd name="T62" fmla="*/ 389 w 460"/>
                <a:gd name="T63" fmla="*/ 384 h 359"/>
                <a:gd name="T64" fmla="*/ 401 w 460"/>
                <a:gd name="T65" fmla="*/ 407 h 359"/>
                <a:gd name="T66" fmla="*/ 363 w 460"/>
                <a:gd name="T67" fmla="*/ 430 h 359"/>
                <a:gd name="T68" fmla="*/ 345 w 460"/>
                <a:gd name="T69" fmla="*/ 430 h 359"/>
                <a:gd name="T70" fmla="*/ 333 w 460"/>
                <a:gd name="T71" fmla="*/ 414 h 359"/>
                <a:gd name="T72" fmla="*/ 315 w 460"/>
                <a:gd name="T73" fmla="*/ 407 h 359"/>
                <a:gd name="T74" fmla="*/ 302 w 460"/>
                <a:gd name="T75" fmla="*/ 414 h 359"/>
                <a:gd name="T76" fmla="*/ 247 w 460"/>
                <a:gd name="T77" fmla="*/ 400 h 359"/>
                <a:gd name="T78" fmla="*/ 203 w 460"/>
                <a:gd name="T79" fmla="*/ 377 h 359"/>
                <a:gd name="T80" fmla="*/ 165 w 460"/>
                <a:gd name="T81" fmla="*/ 347 h 359"/>
                <a:gd name="T82" fmla="*/ 141 w 460"/>
                <a:gd name="T83" fmla="*/ 317 h 359"/>
                <a:gd name="T84" fmla="*/ 147 w 460"/>
                <a:gd name="T85" fmla="*/ 294 h 359"/>
                <a:gd name="T86" fmla="*/ 147 w 460"/>
                <a:gd name="T87" fmla="*/ 278 h 359"/>
                <a:gd name="T88" fmla="*/ 135 w 460"/>
                <a:gd name="T89" fmla="*/ 233 h 359"/>
                <a:gd name="T90" fmla="*/ 118 w 460"/>
                <a:gd name="T91" fmla="*/ 203 h 359"/>
                <a:gd name="T92" fmla="*/ 112 w 460"/>
                <a:gd name="T93" fmla="*/ 187 h 359"/>
                <a:gd name="T94" fmla="*/ 112 w 460"/>
                <a:gd name="T95" fmla="*/ 187 h 359"/>
                <a:gd name="T96" fmla="*/ 98 w 460"/>
                <a:gd name="T97" fmla="*/ 173 h 359"/>
                <a:gd name="T98" fmla="*/ 98 w 460"/>
                <a:gd name="T99" fmla="*/ 157 h 359"/>
                <a:gd name="T100" fmla="*/ 80 w 460"/>
                <a:gd name="T101" fmla="*/ 120 h 359"/>
                <a:gd name="T102" fmla="*/ 68 w 460"/>
                <a:gd name="T103" fmla="*/ 106 h 359"/>
                <a:gd name="T104" fmla="*/ 56 w 460"/>
                <a:gd name="T105" fmla="*/ 30 h 359"/>
                <a:gd name="T106" fmla="*/ 30 w 460"/>
                <a:gd name="T107" fmla="*/ 15 h 359"/>
                <a:gd name="T108" fmla="*/ 24 w 460"/>
                <a:gd name="T109" fmla="*/ 68 h 359"/>
                <a:gd name="T110" fmla="*/ 50 w 460"/>
                <a:gd name="T111" fmla="*/ 127 h 359"/>
                <a:gd name="T112" fmla="*/ 56 w 460"/>
                <a:gd name="T113" fmla="*/ 143 h 359"/>
                <a:gd name="T114" fmla="*/ 62 w 460"/>
                <a:gd name="T115" fmla="*/ 203 h 359"/>
                <a:gd name="T116" fmla="*/ 80 w 460"/>
                <a:gd name="T117" fmla="*/ 218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6" name="Freeform 4271"/>
            <p:cNvSpPr>
              <a:spLocks/>
            </p:cNvSpPr>
            <p:nvPr/>
          </p:nvSpPr>
          <p:spPr bwMode="auto">
            <a:xfrm>
              <a:off x="1164" y="2046"/>
              <a:ext cx="11" cy="20"/>
            </a:xfrm>
            <a:custGeom>
              <a:avLst/>
              <a:gdLst>
                <a:gd name="T0" fmla="*/ 10 w 12"/>
                <a:gd name="T1" fmla="*/ 22 h 18"/>
                <a:gd name="T2" fmla="*/ 6 w 12"/>
                <a:gd name="T3" fmla="*/ 0 h 18"/>
                <a:gd name="T4" fmla="*/ 0 w 12"/>
                <a:gd name="T5" fmla="*/ 14 h 18"/>
                <a:gd name="T6" fmla="*/ 6 w 12"/>
                <a:gd name="T7" fmla="*/ 22 h 18"/>
                <a:gd name="T8" fmla="*/ 10 w 12"/>
                <a:gd name="T9" fmla="*/ 22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7" name="Freeform 4272"/>
            <p:cNvSpPr>
              <a:spLocks/>
            </p:cNvSpPr>
            <p:nvPr/>
          </p:nvSpPr>
          <p:spPr bwMode="auto">
            <a:xfrm>
              <a:off x="1182" y="2012"/>
              <a:ext cx="13" cy="20"/>
            </a:xfrm>
            <a:custGeom>
              <a:avLst/>
              <a:gdLst>
                <a:gd name="T0" fmla="*/ 8 w 12"/>
                <a:gd name="T1" fmla="*/ 22 h 18"/>
                <a:gd name="T2" fmla="*/ 8 w 12"/>
                <a:gd name="T3" fmla="*/ 8 h 18"/>
                <a:gd name="T4" fmla="*/ 0 w 12"/>
                <a:gd name="T5" fmla="*/ 0 h 18"/>
                <a:gd name="T6" fmla="*/ 14 w 12"/>
                <a:gd name="T7" fmla="*/ 14 h 18"/>
                <a:gd name="T8" fmla="*/ 8 w 12"/>
                <a:gd name="T9" fmla="*/ 22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8" name="Freeform 4273"/>
            <p:cNvSpPr>
              <a:spLocks/>
            </p:cNvSpPr>
            <p:nvPr/>
          </p:nvSpPr>
          <p:spPr bwMode="auto">
            <a:xfrm>
              <a:off x="1195" y="2039"/>
              <a:ext cx="12" cy="20"/>
            </a:xfrm>
            <a:custGeom>
              <a:avLst/>
              <a:gdLst>
                <a:gd name="T0" fmla="*/ 6 w 12"/>
                <a:gd name="T1" fmla="*/ 22 h 18"/>
                <a:gd name="T2" fmla="*/ 12 w 12"/>
                <a:gd name="T3" fmla="*/ 14 h 18"/>
                <a:gd name="T4" fmla="*/ 0 w 12"/>
                <a:gd name="T5" fmla="*/ 0 h 18"/>
                <a:gd name="T6" fmla="*/ 0 w 12"/>
                <a:gd name="T7" fmla="*/ 8 h 18"/>
                <a:gd name="T8" fmla="*/ 6 w 12"/>
                <a:gd name="T9" fmla="*/ 8 h 18"/>
                <a:gd name="T10" fmla="*/ 6 w 12"/>
                <a:gd name="T11" fmla="*/ 14 h 18"/>
                <a:gd name="T12" fmla="*/ 6 w 12"/>
                <a:gd name="T13" fmla="*/ 22 h 18"/>
                <a:gd name="T14" fmla="*/ 6 w 12"/>
                <a:gd name="T15" fmla="*/ 22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29" name="Freeform 4274"/>
            <p:cNvSpPr>
              <a:spLocks/>
            </p:cNvSpPr>
            <p:nvPr/>
          </p:nvSpPr>
          <p:spPr bwMode="auto">
            <a:xfrm>
              <a:off x="1237" y="2133"/>
              <a:ext cx="13" cy="6"/>
            </a:xfrm>
            <a:custGeom>
              <a:avLst/>
              <a:gdLst>
                <a:gd name="T0" fmla="*/ 14 w 12"/>
                <a:gd name="T1" fmla="*/ 0 h 6"/>
                <a:gd name="T2" fmla="*/ 14 w 12"/>
                <a:gd name="T3" fmla="*/ 6 h 6"/>
                <a:gd name="T4" fmla="*/ 0 w 12"/>
                <a:gd name="T5" fmla="*/ 6 h 6"/>
                <a:gd name="T6" fmla="*/ 14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0" name="Freeform 4275"/>
            <p:cNvSpPr>
              <a:spLocks/>
            </p:cNvSpPr>
            <p:nvPr/>
          </p:nvSpPr>
          <p:spPr bwMode="auto">
            <a:xfrm>
              <a:off x="1231" y="2106"/>
              <a:ext cx="6" cy="6"/>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1" name="Freeform 4276"/>
            <p:cNvSpPr>
              <a:spLocks/>
            </p:cNvSpPr>
            <p:nvPr/>
          </p:nvSpPr>
          <p:spPr bwMode="auto">
            <a:xfrm>
              <a:off x="1159" y="2012"/>
              <a:ext cx="16" cy="7"/>
            </a:xfrm>
            <a:custGeom>
              <a:avLst/>
              <a:gdLst>
                <a:gd name="T0" fmla="*/ 4 w 18"/>
                <a:gd name="T1" fmla="*/ 0 h 6"/>
                <a:gd name="T2" fmla="*/ 14 w 18"/>
                <a:gd name="T3" fmla="*/ 0 h 6"/>
                <a:gd name="T4" fmla="*/ 10 w 18"/>
                <a:gd name="T5" fmla="*/ 8 h 6"/>
                <a:gd name="T6" fmla="*/ 0 w 18"/>
                <a:gd name="T7" fmla="*/ 0 h 6"/>
                <a:gd name="T8" fmla="*/ 4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2" name="Freeform 4277"/>
            <p:cNvSpPr>
              <a:spLocks/>
            </p:cNvSpPr>
            <p:nvPr/>
          </p:nvSpPr>
          <p:spPr bwMode="auto">
            <a:xfrm>
              <a:off x="1171" y="2073"/>
              <a:ext cx="4" cy="6"/>
            </a:xfrm>
            <a:custGeom>
              <a:avLst/>
              <a:gdLst>
                <a:gd name="T0" fmla="*/ 3 w 6"/>
                <a:gd name="T1" fmla="*/ 6 h 6"/>
                <a:gd name="T2" fmla="*/ 3 w 6"/>
                <a:gd name="T3" fmla="*/ 0 h 6"/>
                <a:gd name="T4" fmla="*/ 0 w 6"/>
                <a:gd name="T5" fmla="*/ 0 h 6"/>
                <a:gd name="T6" fmla="*/ 3 w 6"/>
                <a:gd name="T7" fmla="*/ 6 h 6"/>
                <a:gd name="T8" fmla="*/ 3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3" name="Freeform 4278"/>
            <p:cNvSpPr>
              <a:spLocks/>
            </p:cNvSpPr>
            <p:nvPr/>
          </p:nvSpPr>
          <p:spPr bwMode="auto">
            <a:xfrm>
              <a:off x="3528" y="3063"/>
              <a:ext cx="7" cy="7"/>
            </a:xfrm>
            <a:custGeom>
              <a:avLst/>
              <a:gdLst>
                <a:gd name="T0" fmla="*/ 8 w 6"/>
                <a:gd name="T1" fmla="*/ 0 h 6"/>
                <a:gd name="T2" fmla="*/ 0 w 6"/>
                <a:gd name="T3" fmla="*/ 8 h 6"/>
                <a:gd name="T4" fmla="*/ 8 w 6"/>
                <a:gd name="T5" fmla="*/ 8 h 6"/>
                <a:gd name="T6" fmla="*/ 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blipFill dpi="0" rotWithShape="0">
              <a:blip r:embed="rId5"/>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4" name="Freeform 4279"/>
            <p:cNvSpPr>
              <a:spLocks/>
            </p:cNvSpPr>
            <p:nvPr/>
          </p:nvSpPr>
          <p:spPr bwMode="auto">
            <a:xfrm>
              <a:off x="4468" y="2853"/>
              <a:ext cx="709" cy="635"/>
            </a:xfrm>
            <a:custGeom>
              <a:avLst/>
              <a:gdLst>
                <a:gd name="T0" fmla="*/ 405 w 700"/>
                <a:gd name="T1" fmla="*/ 16 h 563"/>
                <a:gd name="T2" fmla="*/ 411 w 700"/>
                <a:gd name="T3" fmla="*/ 38 h 563"/>
                <a:gd name="T4" fmla="*/ 375 w 700"/>
                <a:gd name="T5" fmla="*/ 46 h 563"/>
                <a:gd name="T6" fmla="*/ 363 w 700"/>
                <a:gd name="T7" fmla="*/ 69 h 563"/>
                <a:gd name="T8" fmla="*/ 356 w 700"/>
                <a:gd name="T9" fmla="*/ 99 h 563"/>
                <a:gd name="T10" fmla="*/ 343 w 700"/>
                <a:gd name="T11" fmla="*/ 107 h 563"/>
                <a:gd name="T12" fmla="*/ 319 w 700"/>
                <a:gd name="T13" fmla="*/ 122 h 563"/>
                <a:gd name="T14" fmla="*/ 301 w 700"/>
                <a:gd name="T15" fmla="*/ 83 h 563"/>
                <a:gd name="T16" fmla="*/ 289 w 700"/>
                <a:gd name="T17" fmla="*/ 83 h 563"/>
                <a:gd name="T18" fmla="*/ 269 w 700"/>
                <a:gd name="T19" fmla="*/ 115 h 563"/>
                <a:gd name="T20" fmla="*/ 257 w 700"/>
                <a:gd name="T21" fmla="*/ 130 h 563"/>
                <a:gd name="T22" fmla="*/ 251 w 700"/>
                <a:gd name="T23" fmla="*/ 145 h 563"/>
                <a:gd name="T24" fmla="*/ 239 w 700"/>
                <a:gd name="T25" fmla="*/ 138 h 563"/>
                <a:gd name="T26" fmla="*/ 233 w 700"/>
                <a:gd name="T27" fmla="*/ 183 h 563"/>
                <a:gd name="T28" fmla="*/ 209 w 700"/>
                <a:gd name="T29" fmla="*/ 176 h 563"/>
                <a:gd name="T30" fmla="*/ 141 w 700"/>
                <a:gd name="T31" fmla="*/ 237 h 563"/>
                <a:gd name="T32" fmla="*/ 56 w 700"/>
                <a:gd name="T33" fmla="*/ 290 h 563"/>
                <a:gd name="T34" fmla="*/ 30 w 700"/>
                <a:gd name="T35" fmla="*/ 336 h 563"/>
                <a:gd name="T36" fmla="*/ 24 w 700"/>
                <a:gd name="T37" fmla="*/ 388 h 563"/>
                <a:gd name="T38" fmla="*/ 18 w 700"/>
                <a:gd name="T39" fmla="*/ 388 h 563"/>
                <a:gd name="T40" fmla="*/ 24 w 700"/>
                <a:gd name="T41" fmla="*/ 479 h 563"/>
                <a:gd name="T42" fmla="*/ 18 w 700"/>
                <a:gd name="T43" fmla="*/ 556 h 563"/>
                <a:gd name="T44" fmla="*/ 12 w 700"/>
                <a:gd name="T45" fmla="*/ 609 h 563"/>
                <a:gd name="T46" fmla="*/ 68 w 700"/>
                <a:gd name="T47" fmla="*/ 601 h 563"/>
                <a:gd name="T48" fmla="*/ 159 w 700"/>
                <a:gd name="T49" fmla="*/ 571 h 563"/>
                <a:gd name="T50" fmla="*/ 269 w 700"/>
                <a:gd name="T51" fmla="*/ 533 h 563"/>
                <a:gd name="T52" fmla="*/ 331 w 700"/>
                <a:gd name="T53" fmla="*/ 548 h 563"/>
                <a:gd name="T54" fmla="*/ 343 w 700"/>
                <a:gd name="T55" fmla="*/ 601 h 563"/>
                <a:gd name="T56" fmla="*/ 369 w 700"/>
                <a:gd name="T57" fmla="*/ 587 h 563"/>
                <a:gd name="T58" fmla="*/ 381 w 700"/>
                <a:gd name="T59" fmla="*/ 594 h 563"/>
                <a:gd name="T60" fmla="*/ 387 w 700"/>
                <a:gd name="T61" fmla="*/ 594 h 563"/>
                <a:gd name="T62" fmla="*/ 393 w 700"/>
                <a:gd name="T63" fmla="*/ 633 h 563"/>
                <a:gd name="T64" fmla="*/ 405 w 700"/>
                <a:gd name="T65" fmla="*/ 700 h 563"/>
                <a:gd name="T66" fmla="*/ 466 w 700"/>
                <a:gd name="T67" fmla="*/ 694 h 563"/>
                <a:gd name="T68" fmla="*/ 472 w 700"/>
                <a:gd name="T69" fmla="*/ 716 h 563"/>
                <a:gd name="T70" fmla="*/ 534 w 700"/>
                <a:gd name="T71" fmla="*/ 686 h 563"/>
                <a:gd name="T72" fmla="*/ 602 w 700"/>
                <a:gd name="T73" fmla="*/ 617 h 563"/>
                <a:gd name="T74" fmla="*/ 650 w 700"/>
                <a:gd name="T75" fmla="*/ 548 h 563"/>
                <a:gd name="T76" fmla="*/ 706 w 700"/>
                <a:gd name="T77" fmla="*/ 457 h 563"/>
                <a:gd name="T78" fmla="*/ 718 w 700"/>
                <a:gd name="T79" fmla="*/ 380 h 563"/>
                <a:gd name="T80" fmla="*/ 688 w 700"/>
                <a:gd name="T81" fmla="*/ 328 h 563"/>
                <a:gd name="T82" fmla="*/ 682 w 700"/>
                <a:gd name="T83" fmla="*/ 298 h 563"/>
                <a:gd name="T84" fmla="*/ 668 w 700"/>
                <a:gd name="T85" fmla="*/ 245 h 563"/>
                <a:gd name="T86" fmla="*/ 632 w 700"/>
                <a:gd name="T87" fmla="*/ 183 h 563"/>
                <a:gd name="T88" fmla="*/ 626 w 700"/>
                <a:gd name="T89" fmla="*/ 107 h 563"/>
                <a:gd name="T90" fmla="*/ 602 w 700"/>
                <a:gd name="T91" fmla="*/ 38 h 563"/>
                <a:gd name="T92" fmla="*/ 582 w 700"/>
                <a:gd name="T93" fmla="*/ 23 h 563"/>
                <a:gd name="T94" fmla="*/ 576 w 700"/>
                <a:gd name="T95" fmla="*/ 53 h 563"/>
                <a:gd name="T96" fmla="*/ 564 w 700"/>
                <a:gd name="T97" fmla="*/ 115 h 563"/>
                <a:gd name="T98" fmla="*/ 490 w 700"/>
                <a:gd name="T99" fmla="*/ 145 h 563"/>
                <a:gd name="T100" fmla="*/ 466 w 700"/>
                <a:gd name="T101" fmla="*/ 77 h 563"/>
                <a:gd name="T102" fmla="*/ 484 w 700"/>
                <a:gd name="T103" fmla="*/ 38 h 563"/>
                <a:gd name="T104" fmla="*/ 466 w 700"/>
                <a:gd name="T105" fmla="*/ 38 h 563"/>
                <a:gd name="T106" fmla="*/ 429 w 700"/>
                <a:gd name="T107" fmla="*/ 30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5" name="Freeform 4280"/>
            <p:cNvSpPr>
              <a:spLocks/>
            </p:cNvSpPr>
            <p:nvPr/>
          </p:nvSpPr>
          <p:spPr bwMode="auto">
            <a:xfrm>
              <a:off x="4880" y="3528"/>
              <a:ext cx="72" cy="60"/>
            </a:xfrm>
            <a:custGeom>
              <a:avLst/>
              <a:gdLst>
                <a:gd name="T0" fmla="*/ 30 w 71"/>
                <a:gd name="T1" fmla="*/ 54 h 53"/>
                <a:gd name="T2" fmla="*/ 12 w 71"/>
                <a:gd name="T3" fmla="*/ 68 h 53"/>
                <a:gd name="T4" fmla="*/ 0 w 71"/>
                <a:gd name="T5" fmla="*/ 61 h 53"/>
                <a:gd name="T6" fmla="*/ 0 w 71"/>
                <a:gd name="T7" fmla="*/ 61 h 53"/>
                <a:gd name="T8" fmla="*/ 0 w 71"/>
                <a:gd name="T9" fmla="*/ 38 h 53"/>
                <a:gd name="T10" fmla="*/ 6 w 71"/>
                <a:gd name="T11" fmla="*/ 38 h 53"/>
                <a:gd name="T12" fmla="*/ 6 w 71"/>
                <a:gd name="T13" fmla="*/ 38 h 53"/>
                <a:gd name="T14" fmla="*/ 12 w 71"/>
                <a:gd name="T15" fmla="*/ 8 h 53"/>
                <a:gd name="T16" fmla="*/ 18 w 71"/>
                <a:gd name="T17" fmla="*/ 0 h 53"/>
                <a:gd name="T18" fmla="*/ 30 w 71"/>
                <a:gd name="T19" fmla="*/ 8 h 53"/>
                <a:gd name="T20" fmla="*/ 43 w 71"/>
                <a:gd name="T21" fmla="*/ 16 h 53"/>
                <a:gd name="T22" fmla="*/ 49 w 71"/>
                <a:gd name="T23" fmla="*/ 8 h 53"/>
                <a:gd name="T24" fmla="*/ 73 w 71"/>
                <a:gd name="T25" fmla="*/ 0 h 53"/>
                <a:gd name="T26" fmla="*/ 55 w 71"/>
                <a:gd name="T27" fmla="*/ 38 h 53"/>
                <a:gd name="T28" fmla="*/ 49 w 71"/>
                <a:gd name="T29" fmla="*/ 31 h 53"/>
                <a:gd name="T30" fmla="*/ 30 w 71"/>
                <a:gd name="T31" fmla="*/ 61 h 53"/>
                <a:gd name="T32" fmla="*/ 38 w 71"/>
                <a:gd name="T33" fmla="*/ 54 h 53"/>
                <a:gd name="T34" fmla="*/ 30 w 71"/>
                <a:gd name="T35" fmla="*/ 54 h 53"/>
                <a:gd name="T36" fmla="*/ 30 w 71"/>
                <a:gd name="T37" fmla="*/ 54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6" name="Freeform 4281"/>
            <p:cNvSpPr>
              <a:spLocks/>
            </p:cNvSpPr>
            <p:nvPr/>
          </p:nvSpPr>
          <p:spPr bwMode="auto">
            <a:xfrm>
              <a:off x="5644" y="3002"/>
              <a:ext cx="24" cy="20"/>
            </a:xfrm>
            <a:custGeom>
              <a:avLst/>
              <a:gdLst>
                <a:gd name="T0" fmla="*/ 24 w 24"/>
                <a:gd name="T1" fmla="*/ 14 h 18"/>
                <a:gd name="T2" fmla="*/ 0 w 24"/>
                <a:gd name="T3" fmla="*/ 22 h 18"/>
                <a:gd name="T4" fmla="*/ 0 w 24"/>
                <a:gd name="T5" fmla="*/ 8 h 18"/>
                <a:gd name="T6" fmla="*/ 18 w 24"/>
                <a:gd name="T7" fmla="*/ 0 h 18"/>
                <a:gd name="T8" fmla="*/ 24 w 24"/>
                <a:gd name="T9" fmla="*/ 14 h 18"/>
                <a:gd name="T10" fmla="*/ 24 w 24"/>
                <a:gd name="T11" fmla="*/ 1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7" name="Freeform 4282"/>
            <p:cNvSpPr>
              <a:spLocks/>
            </p:cNvSpPr>
            <p:nvPr/>
          </p:nvSpPr>
          <p:spPr bwMode="auto">
            <a:xfrm>
              <a:off x="5668" y="2975"/>
              <a:ext cx="24" cy="20"/>
            </a:xfrm>
            <a:custGeom>
              <a:avLst/>
              <a:gdLst>
                <a:gd name="T0" fmla="*/ 18 w 24"/>
                <a:gd name="T1" fmla="*/ 14 h 18"/>
                <a:gd name="T2" fmla="*/ 24 w 24"/>
                <a:gd name="T3" fmla="*/ 0 h 18"/>
                <a:gd name="T4" fmla="*/ 6 w 24"/>
                <a:gd name="T5" fmla="*/ 14 h 18"/>
                <a:gd name="T6" fmla="*/ 0 w 24"/>
                <a:gd name="T7" fmla="*/ 22 h 18"/>
                <a:gd name="T8" fmla="*/ 18 w 24"/>
                <a:gd name="T9" fmla="*/ 1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8" name="Freeform 4283"/>
            <p:cNvSpPr>
              <a:spLocks/>
            </p:cNvSpPr>
            <p:nvPr/>
          </p:nvSpPr>
          <p:spPr bwMode="auto">
            <a:xfrm>
              <a:off x="5401" y="3063"/>
              <a:ext cx="37" cy="47"/>
            </a:xfrm>
            <a:custGeom>
              <a:avLst/>
              <a:gdLst>
                <a:gd name="T0" fmla="*/ 38 w 36"/>
                <a:gd name="T1" fmla="*/ 53 h 42"/>
                <a:gd name="T2" fmla="*/ 26 w 36"/>
                <a:gd name="T3" fmla="*/ 53 h 42"/>
                <a:gd name="T4" fmla="*/ 12 w 36"/>
                <a:gd name="T5" fmla="*/ 38 h 42"/>
                <a:gd name="T6" fmla="*/ 0 w 36"/>
                <a:gd name="T7" fmla="*/ 15 h 42"/>
                <a:gd name="T8" fmla="*/ 0 w 36"/>
                <a:gd name="T9" fmla="*/ 0 h 42"/>
                <a:gd name="T10" fmla="*/ 6 w 36"/>
                <a:gd name="T11" fmla="*/ 15 h 42"/>
                <a:gd name="T12" fmla="*/ 20 w 36"/>
                <a:gd name="T13" fmla="*/ 30 h 42"/>
                <a:gd name="T14" fmla="*/ 32 w 36"/>
                <a:gd name="T15" fmla="*/ 45 h 42"/>
                <a:gd name="T16" fmla="*/ 38 w 36"/>
                <a:gd name="T17" fmla="*/ 5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39" name="Freeform 4284"/>
            <p:cNvSpPr>
              <a:spLocks/>
            </p:cNvSpPr>
            <p:nvPr/>
          </p:nvSpPr>
          <p:spPr bwMode="auto">
            <a:xfrm>
              <a:off x="5172" y="3521"/>
              <a:ext cx="199" cy="135"/>
            </a:xfrm>
            <a:custGeom>
              <a:avLst/>
              <a:gdLst>
                <a:gd name="T0" fmla="*/ 127 w 197"/>
                <a:gd name="T1" fmla="*/ 84 h 119"/>
                <a:gd name="T2" fmla="*/ 121 w 197"/>
                <a:gd name="T3" fmla="*/ 69 h 119"/>
                <a:gd name="T4" fmla="*/ 121 w 197"/>
                <a:gd name="T5" fmla="*/ 69 h 119"/>
                <a:gd name="T6" fmla="*/ 115 w 197"/>
                <a:gd name="T7" fmla="*/ 69 h 119"/>
                <a:gd name="T8" fmla="*/ 121 w 197"/>
                <a:gd name="T9" fmla="*/ 84 h 119"/>
                <a:gd name="T10" fmla="*/ 109 w 197"/>
                <a:gd name="T11" fmla="*/ 92 h 119"/>
                <a:gd name="T12" fmla="*/ 103 w 197"/>
                <a:gd name="T13" fmla="*/ 92 h 119"/>
                <a:gd name="T14" fmla="*/ 97 w 197"/>
                <a:gd name="T15" fmla="*/ 99 h 119"/>
                <a:gd name="T16" fmla="*/ 91 w 197"/>
                <a:gd name="T17" fmla="*/ 115 h 119"/>
                <a:gd name="T18" fmla="*/ 91 w 197"/>
                <a:gd name="T19" fmla="*/ 115 h 119"/>
                <a:gd name="T20" fmla="*/ 68 w 197"/>
                <a:gd name="T21" fmla="*/ 137 h 119"/>
                <a:gd name="T22" fmla="*/ 30 w 197"/>
                <a:gd name="T23" fmla="*/ 153 h 119"/>
                <a:gd name="T24" fmla="*/ 18 w 197"/>
                <a:gd name="T25" fmla="*/ 153 h 119"/>
                <a:gd name="T26" fmla="*/ 6 w 197"/>
                <a:gd name="T27" fmla="*/ 145 h 119"/>
                <a:gd name="T28" fmla="*/ 0 w 197"/>
                <a:gd name="T29" fmla="*/ 137 h 119"/>
                <a:gd name="T30" fmla="*/ 0 w 197"/>
                <a:gd name="T31" fmla="*/ 137 h 119"/>
                <a:gd name="T32" fmla="*/ 0 w 197"/>
                <a:gd name="T33" fmla="*/ 137 h 119"/>
                <a:gd name="T34" fmla="*/ 6 w 197"/>
                <a:gd name="T35" fmla="*/ 130 h 119"/>
                <a:gd name="T36" fmla="*/ 12 w 197"/>
                <a:gd name="T37" fmla="*/ 130 h 119"/>
                <a:gd name="T38" fmla="*/ 18 w 197"/>
                <a:gd name="T39" fmla="*/ 123 h 119"/>
                <a:gd name="T40" fmla="*/ 18 w 197"/>
                <a:gd name="T41" fmla="*/ 123 h 119"/>
                <a:gd name="T42" fmla="*/ 24 w 197"/>
                <a:gd name="T43" fmla="*/ 115 h 119"/>
                <a:gd name="T44" fmla="*/ 30 w 197"/>
                <a:gd name="T45" fmla="*/ 107 h 119"/>
                <a:gd name="T46" fmla="*/ 42 w 197"/>
                <a:gd name="T47" fmla="*/ 107 h 119"/>
                <a:gd name="T48" fmla="*/ 68 w 197"/>
                <a:gd name="T49" fmla="*/ 92 h 119"/>
                <a:gd name="T50" fmla="*/ 74 w 197"/>
                <a:gd name="T51" fmla="*/ 84 h 119"/>
                <a:gd name="T52" fmla="*/ 109 w 197"/>
                <a:gd name="T53" fmla="*/ 69 h 119"/>
                <a:gd name="T54" fmla="*/ 121 w 197"/>
                <a:gd name="T55" fmla="*/ 61 h 119"/>
                <a:gd name="T56" fmla="*/ 139 w 197"/>
                <a:gd name="T57" fmla="*/ 47 h 119"/>
                <a:gd name="T58" fmla="*/ 133 w 197"/>
                <a:gd name="T59" fmla="*/ 47 h 119"/>
                <a:gd name="T60" fmla="*/ 145 w 197"/>
                <a:gd name="T61" fmla="*/ 31 h 119"/>
                <a:gd name="T62" fmla="*/ 183 w 197"/>
                <a:gd name="T63" fmla="*/ 0 h 119"/>
                <a:gd name="T64" fmla="*/ 189 w 197"/>
                <a:gd name="T65" fmla="*/ 0 h 119"/>
                <a:gd name="T66" fmla="*/ 183 w 197"/>
                <a:gd name="T67" fmla="*/ 8 h 119"/>
                <a:gd name="T68" fmla="*/ 183 w 197"/>
                <a:gd name="T69" fmla="*/ 16 h 119"/>
                <a:gd name="T70" fmla="*/ 195 w 197"/>
                <a:gd name="T71" fmla="*/ 16 h 119"/>
                <a:gd name="T72" fmla="*/ 195 w 197"/>
                <a:gd name="T73" fmla="*/ 16 h 119"/>
                <a:gd name="T74" fmla="*/ 195 w 197"/>
                <a:gd name="T75" fmla="*/ 16 h 119"/>
                <a:gd name="T76" fmla="*/ 195 w 197"/>
                <a:gd name="T77" fmla="*/ 16 h 119"/>
                <a:gd name="T78" fmla="*/ 201 w 197"/>
                <a:gd name="T79" fmla="*/ 16 h 119"/>
                <a:gd name="T80" fmla="*/ 195 w 197"/>
                <a:gd name="T81" fmla="*/ 31 h 119"/>
                <a:gd name="T82" fmla="*/ 171 w 197"/>
                <a:gd name="T83" fmla="*/ 47 h 119"/>
                <a:gd name="T84" fmla="*/ 145 w 197"/>
                <a:gd name="T85" fmla="*/ 69 h 119"/>
                <a:gd name="T86" fmla="*/ 139 w 197"/>
                <a:gd name="T87" fmla="*/ 69 h 119"/>
                <a:gd name="T88" fmla="*/ 139 w 197"/>
                <a:gd name="T89" fmla="*/ 76 h 119"/>
                <a:gd name="T90" fmla="*/ 127 w 197"/>
                <a:gd name="T91" fmla="*/ 76 h 119"/>
                <a:gd name="T92" fmla="*/ 139 w 197"/>
                <a:gd name="T93" fmla="*/ 76 h 119"/>
                <a:gd name="T94" fmla="*/ 139 w 197"/>
                <a:gd name="T95" fmla="*/ 84 h 119"/>
                <a:gd name="T96" fmla="*/ 127 w 197"/>
                <a:gd name="T97" fmla="*/ 84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0" name="Freeform 4285"/>
            <p:cNvSpPr>
              <a:spLocks/>
            </p:cNvSpPr>
            <p:nvPr/>
          </p:nvSpPr>
          <p:spPr bwMode="auto">
            <a:xfrm>
              <a:off x="5377" y="3386"/>
              <a:ext cx="116" cy="162"/>
            </a:xfrm>
            <a:custGeom>
              <a:avLst/>
              <a:gdLst>
                <a:gd name="T0" fmla="*/ 12 w 114"/>
                <a:gd name="T1" fmla="*/ 122 h 144"/>
                <a:gd name="T2" fmla="*/ 24 w 114"/>
                <a:gd name="T3" fmla="*/ 144 h 144"/>
                <a:gd name="T4" fmla="*/ 0 w 114"/>
                <a:gd name="T5" fmla="*/ 174 h 144"/>
                <a:gd name="T6" fmla="*/ 6 w 114"/>
                <a:gd name="T7" fmla="*/ 182 h 144"/>
                <a:gd name="T8" fmla="*/ 32 w 114"/>
                <a:gd name="T9" fmla="*/ 160 h 144"/>
                <a:gd name="T10" fmla="*/ 56 w 114"/>
                <a:gd name="T11" fmla="*/ 144 h 144"/>
                <a:gd name="T12" fmla="*/ 68 w 114"/>
                <a:gd name="T13" fmla="*/ 122 h 144"/>
                <a:gd name="T14" fmla="*/ 86 w 114"/>
                <a:gd name="T15" fmla="*/ 122 h 144"/>
                <a:gd name="T16" fmla="*/ 94 w 114"/>
                <a:gd name="T17" fmla="*/ 107 h 144"/>
                <a:gd name="T18" fmla="*/ 118 w 114"/>
                <a:gd name="T19" fmla="*/ 83 h 144"/>
                <a:gd name="T20" fmla="*/ 112 w 114"/>
                <a:gd name="T21" fmla="*/ 77 h 144"/>
                <a:gd name="T22" fmla="*/ 94 w 114"/>
                <a:gd name="T23" fmla="*/ 91 h 144"/>
                <a:gd name="T24" fmla="*/ 74 w 114"/>
                <a:gd name="T25" fmla="*/ 77 h 144"/>
                <a:gd name="T26" fmla="*/ 80 w 114"/>
                <a:gd name="T27" fmla="*/ 53 h 144"/>
                <a:gd name="T28" fmla="*/ 74 w 114"/>
                <a:gd name="T29" fmla="*/ 69 h 144"/>
                <a:gd name="T30" fmla="*/ 62 w 114"/>
                <a:gd name="T31" fmla="*/ 61 h 144"/>
                <a:gd name="T32" fmla="*/ 68 w 114"/>
                <a:gd name="T33" fmla="*/ 53 h 144"/>
                <a:gd name="T34" fmla="*/ 74 w 114"/>
                <a:gd name="T35" fmla="*/ 30 h 144"/>
                <a:gd name="T36" fmla="*/ 74 w 114"/>
                <a:gd name="T37" fmla="*/ 23 h 144"/>
                <a:gd name="T38" fmla="*/ 74 w 114"/>
                <a:gd name="T39" fmla="*/ 23 h 144"/>
                <a:gd name="T40" fmla="*/ 68 w 114"/>
                <a:gd name="T41" fmla="*/ 8 h 144"/>
                <a:gd name="T42" fmla="*/ 62 w 114"/>
                <a:gd name="T43" fmla="*/ 0 h 144"/>
                <a:gd name="T44" fmla="*/ 62 w 114"/>
                <a:gd name="T45" fmla="*/ 0 h 144"/>
                <a:gd name="T46" fmla="*/ 62 w 114"/>
                <a:gd name="T47" fmla="*/ 16 h 144"/>
                <a:gd name="T48" fmla="*/ 62 w 114"/>
                <a:gd name="T49" fmla="*/ 23 h 144"/>
                <a:gd name="T50" fmla="*/ 56 w 114"/>
                <a:gd name="T51" fmla="*/ 46 h 144"/>
                <a:gd name="T52" fmla="*/ 62 w 114"/>
                <a:gd name="T53" fmla="*/ 38 h 144"/>
                <a:gd name="T54" fmla="*/ 62 w 114"/>
                <a:gd name="T55" fmla="*/ 46 h 144"/>
                <a:gd name="T56" fmla="*/ 62 w 114"/>
                <a:gd name="T57" fmla="*/ 46 h 144"/>
                <a:gd name="T58" fmla="*/ 62 w 114"/>
                <a:gd name="T59" fmla="*/ 53 h 144"/>
                <a:gd name="T60" fmla="*/ 56 w 114"/>
                <a:gd name="T61" fmla="*/ 69 h 144"/>
                <a:gd name="T62" fmla="*/ 62 w 114"/>
                <a:gd name="T63" fmla="*/ 61 h 144"/>
                <a:gd name="T64" fmla="*/ 56 w 114"/>
                <a:gd name="T65" fmla="*/ 69 h 144"/>
                <a:gd name="T66" fmla="*/ 56 w 114"/>
                <a:gd name="T67" fmla="*/ 83 h 144"/>
                <a:gd name="T68" fmla="*/ 38 w 114"/>
                <a:gd name="T69" fmla="*/ 107 h 144"/>
                <a:gd name="T70" fmla="*/ 12 w 114"/>
                <a:gd name="T71" fmla="*/ 122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1" name="Freeform 4286"/>
            <p:cNvSpPr>
              <a:spLocks/>
            </p:cNvSpPr>
            <p:nvPr/>
          </p:nvSpPr>
          <p:spPr bwMode="auto">
            <a:xfrm>
              <a:off x="5172" y="3662"/>
              <a:ext cx="12" cy="7"/>
            </a:xfrm>
            <a:custGeom>
              <a:avLst/>
              <a:gdLst>
                <a:gd name="T0" fmla="*/ 12 w 12"/>
                <a:gd name="T1" fmla="*/ 0 h 6"/>
                <a:gd name="T2" fmla="*/ 12 w 12"/>
                <a:gd name="T3" fmla="*/ 0 h 6"/>
                <a:gd name="T4" fmla="*/ 6 w 12"/>
                <a:gd name="T5" fmla="*/ 0 h 6"/>
                <a:gd name="T6" fmla="*/ 0 w 12"/>
                <a:gd name="T7" fmla="*/ 8 h 6"/>
                <a:gd name="T8" fmla="*/ 12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2" name="Freeform 4287"/>
            <p:cNvSpPr>
              <a:spLocks/>
            </p:cNvSpPr>
            <p:nvPr/>
          </p:nvSpPr>
          <p:spPr bwMode="auto">
            <a:xfrm>
              <a:off x="3492" y="3083"/>
              <a:ext cx="12" cy="7"/>
            </a:xfrm>
            <a:custGeom>
              <a:avLst/>
              <a:gdLst>
                <a:gd name="T0" fmla="*/ 6 w 12"/>
                <a:gd name="T1" fmla="*/ 0 h 6"/>
                <a:gd name="T2" fmla="*/ 0 w 12"/>
                <a:gd name="T3" fmla="*/ 8 h 6"/>
                <a:gd name="T4" fmla="*/ 12 w 12"/>
                <a:gd name="T5" fmla="*/ 8 h 6"/>
                <a:gd name="T6" fmla="*/ 6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3" name="Freeform 4288"/>
            <p:cNvSpPr>
              <a:spLocks/>
            </p:cNvSpPr>
            <p:nvPr/>
          </p:nvSpPr>
          <p:spPr bwMode="auto">
            <a:xfrm>
              <a:off x="5359" y="2820"/>
              <a:ext cx="24" cy="13"/>
            </a:xfrm>
            <a:custGeom>
              <a:avLst/>
              <a:gdLst>
                <a:gd name="T0" fmla="*/ 18 w 24"/>
                <a:gd name="T1" fmla="*/ 14 h 12"/>
                <a:gd name="T2" fmla="*/ 24 w 24"/>
                <a:gd name="T3" fmla="*/ 14 h 12"/>
                <a:gd name="T4" fmla="*/ 6 w 24"/>
                <a:gd name="T5" fmla="*/ 0 h 12"/>
                <a:gd name="T6" fmla="*/ 0 w 24"/>
                <a:gd name="T7" fmla="*/ 8 h 12"/>
                <a:gd name="T8" fmla="*/ 18 w 24"/>
                <a:gd name="T9" fmla="*/ 1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4" name="Freeform 4289"/>
            <p:cNvSpPr>
              <a:spLocks/>
            </p:cNvSpPr>
            <p:nvPr/>
          </p:nvSpPr>
          <p:spPr bwMode="auto">
            <a:xfrm>
              <a:off x="5309" y="2760"/>
              <a:ext cx="19" cy="20"/>
            </a:xfrm>
            <a:custGeom>
              <a:avLst/>
              <a:gdLst>
                <a:gd name="T0" fmla="*/ 0 w 18"/>
                <a:gd name="T1" fmla="*/ 0 h 18"/>
                <a:gd name="T2" fmla="*/ 20 w 18"/>
                <a:gd name="T3" fmla="*/ 22 h 18"/>
                <a:gd name="T4" fmla="*/ 6 w 18"/>
                <a:gd name="T5" fmla="*/ 14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5" name="Freeform 4290"/>
            <p:cNvSpPr>
              <a:spLocks/>
            </p:cNvSpPr>
            <p:nvPr/>
          </p:nvSpPr>
          <p:spPr bwMode="auto">
            <a:xfrm>
              <a:off x="5388" y="2840"/>
              <a:ext cx="13" cy="13"/>
            </a:xfrm>
            <a:custGeom>
              <a:avLst/>
              <a:gdLst>
                <a:gd name="T0" fmla="*/ 14 w 12"/>
                <a:gd name="T1" fmla="*/ 14 h 12"/>
                <a:gd name="T2" fmla="*/ 0 w 12"/>
                <a:gd name="T3" fmla="*/ 8 h 12"/>
                <a:gd name="T4" fmla="*/ 0 w 12"/>
                <a:gd name="T5" fmla="*/ 0 h 12"/>
                <a:gd name="T6" fmla="*/ 14 w 12"/>
                <a:gd name="T7" fmla="*/ 14 h 12"/>
                <a:gd name="T8" fmla="*/ 14 w 12"/>
                <a:gd name="T9" fmla="*/ 1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6" name="Freeform 4291"/>
            <p:cNvSpPr>
              <a:spLocks/>
            </p:cNvSpPr>
            <p:nvPr/>
          </p:nvSpPr>
          <p:spPr bwMode="auto">
            <a:xfrm>
              <a:off x="5322" y="2793"/>
              <a:ext cx="6" cy="13"/>
            </a:xfrm>
            <a:custGeom>
              <a:avLst/>
              <a:gdLst>
                <a:gd name="T0" fmla="*/ 6 w 6"/>
                <a:gd name="T1" fmla="*/ 14 h 12"/>
                <a:gd name="T2" fmla="*/ 6 w 6"/>
                <a:gd name="T3" fmla="*/ 0 h 12"/>
                <a:gd name="T4" fmla="*/ 0 w 6"/>
                <a:gd name="T5" fmla="*/ 8 h 12"/>
                <a:gd name="T6" fmla="*/ 0 w 6"/>
                <a:gd name="T7" fmla="*/ 8 h 12"/>
                <a:gd name="T8" fmla="*/ 6 w 6"/>
                <a:gd name="T9" fmla="*/ 1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7" name="Freeform 4292"/>
            <p:cNvSpPr>
              <a:spLocks/>
            </p:cNvSpPr>
            <p:nvPr/>
          </p:nvSpPr>
          <p:spPr bwMode="auto">
            <a:xfrm>
              <a:off x="5383" y="2799"/>
              <a:ext cx="5" cy="27"/>
            </a:xfrm>
            <a:custGeom>
              <a:avLst/>
              <a:gdLst>
                <a:gd name="T0" fmla="*/ 0 w 6"/>
                <a:gd name="T1" fmla="*/ 0 h 24"/>
                <a:gd name="T2" fmla="*/ 4 w 6"/>
                <a:gd name="T3" fmla="*/ 30 h 24"/>
                <a:gd name="T4" fmla="*/ 0 w 6"/>
                <a:gd name="T5" fmla="*/ 8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8" name="Freeform 4293"/>
            <p:cNvSpPr>
              <a:spLocks/>
            </p:cNvSpPr>
            <p:nvPr/>
          </p:nvSpPr>
          <p:spPr bwMode="auto">
            <a:xfrm>
              <a:off x="5347" y="2787"/>
              <a:ext cx="17" cy="19"/>
            </a:xfrm>
            <a:custGeom>
              <a:avLst/>
              <a:gdLst>
                <a:gd name="T0" fmla="*/ 16 w 18"/>
                <a:gd name="T1" fmla="*/ 21 h 17"/>
                <a:gd name="T2" fmla="*/ 16 w 18"/>
                <a:gd name="T3" fmla="*/ 21 h 17"/>
                <a:gd name="T4" fmla="*/ 10 w 18"/>
                <a:gd name="T5" fmla="*/ 7 h 17"/>
                <a:gd name="T6" fmla="*/ 0 w 18"/>
                <a:gd name="T7" fmla="*/ 0 h 17"/>
                <a:gd name="T8" fmla="*/ 6 w 18"/>
                <a:gd name="T9" fmla="*/ 7 h 17"/>
                <a:gd name="T10" fmla="*/ 16 w 18"/>
                <a:gd name="T11" fmla="*/ 21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49" name="Freeform 4294"/>
            <p:cNvSpPr>
              <a:spLocks/>
            </p:cNvSpPr>
            <p:nvPr/>
          </p:nvSpPr>
          <p:spPr bwMode="auto">
            <a:xfrm>
              <a:off x="5656" y="2894"/>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0" name="Freeform 4295"/>
            <p:cNvSpPr>
              <a:spLocks/>
            </p:cNvSpPr>
            <p:nvPr/>
          </p:nvSpPr>
          <p:spPr bwMode="auto">
            <a:xfrm>
              <a:off x="5469" y="2941"/>
              <a:ext cx="5" cy="21"/>
            </a:xfrm>
            <a:custGeom>
              <a:avLst/>
              <a:gdLst>
                <a:gd name="T0" fmla="*/ 4 w 6"/>
                <a:gd name="T1" fmla="*/ 25 h 18"/>
                <a:gd name="T2" fmla="*/ 4 w 6"/>
                <a:gd name="T3" fmla="*/ 8 h 18"/>
                <a:gd name="T4" fmla="*/ 4 w 6"/>
                <a:gd name="T5" fmla="*/ 8 h 18"/>
                <a:gd name="T6" fmla="*/ 0 w 6"/>
                <a:gd name="T7" fmla="*/ 0 h 18"/>
                <a:gd name="T8" fmla="*/ 0 w 6"/>
                <a:gd name="T9" fmla="*/ 25 h 18"/>
                <a:gd name="T10" fmla="*/ 4 w 6"/>
                <a:gd name="T11" fmla="*/ 25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1" name="Freeform 4296"/>
            <p:cNvSpPr>
              <a:spLocks/>
            </p:cNvSpPr>
            <p:nvPr/>
          </p:nvSpPr>
          <p:spPr bwMode="auto">
            <a:xfrm>
              <a:off x="5474" y="2968"/>
              <a:ext cx="6" cy="14"/>
            </a:xfrm>
            <a:custGeom>
              <a:avLst/>
              <a:gdLst>
                <a:gd name="T0" fmla="*/ 6 w 6"/>
                <a:gd name="T1" fmla="*/ 16 h 12"/>
                <a:gd name="T2" fmla="*/ 0 w 6"/>
                <a:gd name="T3" fmla="*/ 16 h 12"/>
                <a:gd name="T4" fmla="*/ 0 w 6"/>
                <a:gd name="T5" fmla="*/ 0 h 12"/>
                <a:gd name="T6" fmla="*/ 6 w 6"/>
                <a:gd name="T7" fmla="*/ 1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2" name="Freeform 4297"/>
            <p:cNvSpPr>
              <a:spLocks/>
            </p:cNvSpPr>
            <p:nvPr/>
          </p:nvSpPr>
          <p:spPr bwMode="auto">
            <a:xfrm>
              <a:off x="5486" y="2975"/>
              <a:ext cx="7" cy="7"/>
            </a:xfrm>
            <a:custGeom>
              <a:avLst/>
              <a:gdLst>
                <a:gd name="T0" fmla="*/ 8 w 6"/>
                <a:gd name="T1" fmla="*/ 0 h 6"/>
                <a:gd name="T2" fmla="*/ 0 w 6"/>
                <a:gd name="T3" fmla="*/ 8 h 6"/>
                <a:gd name="T4" fmla="*/ 0 w 6"/>
                <a:gd name="T5" fmla="*/ 8 h 6"/>
                <a:gd name="T6" fmla="*/ 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3" name="Freeform 4298"/>
            <p:cNvSpPr>
              <a:spLocks/>
            </p:cNvSpPr>
            <p:nvPr/>
          </p:nvSpPr>
          <p:spPr bwMode="auto">
            <a:xfrm>
              <a:off x="5493" y="3029"/>
              <a:ext cx="5" cy="7"/>
            </a:xfrm>
            <a:custGeom>
              <a:avLst/>
              <a:gdLst>
                <a:gd name="T0" fmla="*/ 4 w 6"/>
                <a:gd name="T1" fmla="*/ 8 h 6"/>
                <a:gd name="T2" fmla="*/ 0 w 6"/>
                <a:gd name="T3" fmla="*/ 0 h 6"/>
                <a:gd name="T4" fmla="*/ 0 w 6"/>
                <a:gd name="T5" fmla="*/ 8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4" name="Freeform 4299"/>
            <p:cNvSpPr>
              <a:spLocks/>
            </p:cNvSpPr>
            <p:nvPr/>
          </p:nvSpPr>
          <p:spPr bwMode="auto">
            <a:xfrm>
              <a:off x="1619" y="3757"/>
              <a:ext cx="25" cy="20"/>
            </a:xfrm>
            <a:custGeom>
              <a:avLst/>
              <a:gdLst>
                <a:gd name="T0" fmla="*/ 26 w 24"/>
                <a:gd name="T1" fmla="*/ 14 h 18"/>
                <a:gd name="T2" fmla="*/ 20 w 24"/>
                <a:gd name="T3" fmla="*/ 8 h 18"/>
                <a:gd name="T4" fmla="*/ 14 w 24"/>
                <a:gd name="T5" fmla="*/ 8 h 18"/>
                <a:gd name="T6" fmla="*/ 14 w 24"/>
                <a:gd name="T7" fmla="*/ 8 h 18"/>
                <a:gd name="T8" fmla="*/ 6 w 24"/>
                <a:gd name="T9" fmla="*/ 0 h 18"/>
                <a:gd name="T10" fmla="*/ 0 w 24"/>
                <a:gd name="T11" fmla="*/ 8 h 18"/>
                <a:gd name="T12" fmla="*/ 0 w 24"/>
                <a:gd name="T13" fmla="*/ 14 h 18"/>
                <a:gd name="T14" fmla="*/ 0 w 24"/>
                <a:gd name="T15" fmla="*/ 22 h 18"/>
                <a:gd name="T16" fmla="*/ 6 w 24"/>
                <a:gd name="T17" fmla="*/ 22 h 18"/>
                <a:gd name="T18" fmla="*/ 14 w 24"/>
                <a:gd name="T19" fmla="*/ 22 h 18"/>
                <a:gd name="T20" fmla="*/ 6 w 24"/>
                <a:gd name="T21" fmla="*/ 14 h 18"/>
                <a:gd name="T22" fmla="*/ 26 w 24"/>
                <a:gd name="T23" fmla="*/ 14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5" name="Freeform 4300"/>
            <p:cNvSpPr>
              <a:spLocks/>
            </p:cNvSpPr>
            <p:nvPr/>
          </p:nvSpPr>
          <p:spPr bwMode="auto">
            <a:xfrm>
              <a:off x="1601" y="3764"/>
              <a:ext cx="18" cy="13"/>
            </a:xfrm>
            <a:custGeom>
              <a:avLst/>
              <a:gdLst>
                <a:gd name="T0" fmla="*/ 6 w 18"/>
                <a:gd name="T1" fmla="*/ 0 h 12"/>
                <a:gd name="T2" fmla="*/ 0 w 18"/>
                <a:gd name="T3" fmla="*/ 0 h 12"/>
                <a:gd name="T4" fmla="*/ 18 w 18"/>
                <a:gd name="T5" fmla="*/ 0 h 12"/>
                <a:gd name="T6" fmla="*/ 6 w 18"/>
                <a:gd name="T7" fmla="*/ 8 h 12"/>
                <a:gd name="T8" fmla="*/ 0 w 18"/>
                <a:gd name="T9" fmla="*/ 14 h 12"/>
                <a:gd name="T10" fmla="*/ 6 w 18"/>
                <a:gd name="T11" fmla="*/ 8 h 12"/>
                <a:gd name="T12" fmla="*/ 0 w 18"/>
                <a:gd name="T13" fmla="*/ 8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6" name="Freeform 4301"/>
            <p:cNvSpPr>
              <a:spLocks/>
            </p:cNvSpPr>
            <p:nvPr/>
          </p:nvSpPr>
          <p:spPr bwMode="auto">
            <a:xfrm>
              <a:off x="2734" y="2995"/>
              <a:ext cx="236" cy="263"/>
            </a:xfrm>
            <a:custGeom>
              <a:avLst/>
              <a:gdLst>
                <a:gd name="T0" fmla="*/ 142 w 233"/>
                <a:gd name="T1" fmla="*/ 199 h 233"/>
                <a:gd name="T2" fmla="*/ 142 w 233"/>
                <a:gd name="T3" fmla="*/ 160 h 233"/>
                <a:gd name="T4" fmla="*/ 142 w 233"/>
                <a:gd name="T5" fmla="*/ 130 h 233"/>
                <a:gd name="T6" fmla="*/ 160 w 233"/>
                <a:gd name="T7" fmla="*/ 130 h 233"/>
                <a:gd name="T8" fmla="*/ 160 w 233"/>
                <a:gd name="T9" fmla="*/ 99 h 233"/>
                <a:gd name="T10" fmla="*/ 160 w 233"/>
                <a:gd name="T11" fmla="*/ 53 h 233"/>
                <a:gd name="T12" fmla="*/ 160 w 233"/>
                <a:gd name="T13" fmla="*/ 30 h 233"/>
                <a:gd name="T14" fmla="*/ 184 w 233"/>
                <a:gd name="T15" fmla="*/ 30 h 233"/>
                <a:gd name="T16" fmla="*/ 204 w 233"/>
                <a:gd name="T17" fmla="*/ 23 h 233"/>
                <a:gd name="T18" fmla="*/ 210 w 233"/>
                <a:gd name="T19" fmla="*/ 38 h 233"/>
                <a:gd name="T20" fmla="*/ 227 w 233"/>
                <a:gd name="T21" fmla="*/ 23 h 233"/>
                <a:gd name="T22" fmla="*/ 239 w 233"/>
                <a:gd name="T23" fmla="*/ 23 h 233"/>
                <a:gd name="T24" fmla="*/ 222 w 233"/>
                <a:gd name="T25" fmla="*/ 16 h 233"/>
                <a:gd name="T26" fmla="*/ 210 w 233"/>
                <a:gd name="T27" fmla="*/ 16 h 233"/>
                <a:gd name="T28" fmla="*/ 154 w 233"/>
                <a:gd name="T29" fmla="*/ 23 h 233"/>
                <a:gd name="T30" fmla="*/ 136 w 233"/>
                <a:gd name="T31" fmla="*/ 16 h 233"/>
                <a:gd name="T32" fmla="*/ 116 w 233"/>
                <a:gd name="T33" fmla="*/ 16 h 233"/>
                <a:gd name="T34" fmla="*/ 116 w 233"/>
                <a:gd name="T35" fmla="*/ 8 h 233"/>
                <a:gd name="T36" fmla="*/ 92 w 233"/>
                <a:gd name="T37" fmla="*/ 8 h 233"/>
                <a:gd name="T38" fmla="*/ 74 w 233"/>
                <a:gd name="T39" fmla="*/ 8 h 233"/>
                <a:gd name="T40" fmla="*/ 30 w 233"/>
                <a:gd name="T41" fmla="*/ 8 h 233"/>
                <a:gd name="T42" fmla="*/ 18 w 233"/>
                <a:gd name="T43" fmla="*/ 0 h 233"/>
                <a:gd name="T44" fmla="*/ 0 w 233"/>
                <a:gd name="T45" fmla="*/ 8 h 233"/>
                <a:gd name="T46" fmla="*/ 0 w 233"/>
                <a:gd name="T47" fmla="*/ 23 h 233"/>
                <a:gd name="T48" fmla="*/ 44 w 233"/>
                <a:gd name="T49" fmla="*/ 146 h 233"/>
                <a:gd name="T50" fmla="*/ 50 w 233"/>
                <a:gd name="T51" fmla="*/ 152 h 233"/>
                <a:gd name="T52" fmla="*/ 44 w 233"/>
                <a:gd name="T53" fmla="*/ 152 h 233"/>
                <a:gd name="T54" fmla="*/ 50 w 233"/>
                <a:gd name="T55" fmla="*/ 228 h 233"/>
                <a:gd name="T56" fmla="*/ 56 w 233"/>
                <a:gd name="T57" fmla="*/ 258 h 233"/>
                <a:gd name="T58" fmla="*/ 68 w 233"/>
                <a:gd name="T59" fmla="*/ 274 h 233"/>
                <a:gd name="T60" fmla="*/ 74 w 233"/>
                <a:gd name="T61" fmla="*/ 289 h 233"/>
                <a:gd name="T62" fmla="*/ 86 w 233"/>
                <a:gd name="T63" fmla="*/ 281 h 233"/>
                <a:gd name="T64" fmla="*/ 92 w 233"/>
                <a:gd name="T65" fmla="*/ 297 h 233"/>
                <a:gd name="T66" fmla="*/ 116 w 233"/>
                <a:gd name="T67" fmla="*/ 297 h 233"/>
                <a:gd name="T68" fmla="*/ 136 w 233"/>
                <a:gd name="T69" fmla="*/ 289 h 233"/>
                <a:gd name="T70" fmla="*/ 136 w 233"/>
                <a:gd name="T71" fmla="*/ 266 h 233"/>
                <a:gd name="T72" fmla="*/ 136 w 233"/>
                <a:gd name="T73" fmla="*/ 244 h 233"/>
                <a:gd name="T74" fmla="*/ 136 w 233"/>
                <a:gd name="T75" fmla="*/ 220 h 233"/>
                <a:gd name="T76" fmla="*/ 142 w 233"/>
                <a:gd name="T77" fmla="*/ 199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7" name="Freeform 4302"/>
            <p:cNvSpPr>
              <a:spLocks/>
            </p:cNvSpPr>
            <p:nvPr/>
          </p:nvSpPr>
          <p:spPr bwMode="auto">
            <a:xfrm>
              <a:off x="1293" y="2833"/>
              <a:ext cx="223" cy="291"/>
            </a:xfrm>
            <a:custGeom>
              <a:avLst/>
              <a:gdLst>
                <a:gd name="T0" fmla="*/ 151 w 221"/>
                <a:gd name="T1" fmla="*/ 259 h 258"/>
                <a:gd name="T2" fmla="*/ 145 w 221"/>
                <a:gd name="T3" fmla="*/ 290 h 258"/>
                <a:gd name="T4" fmla="*/ 139 w 221"/>
                <a:gd name="T5" fmla="*/ 312 h 258"/>
                <a:gd name="T6" fmla="*/ 139 w 221"/>
                <a:gd name="T7" fmla="*/ 312 h 258"/>
                <a:gd name="T8" fmla="*/ 115 w 221"/>
                <a:gd name="T9" fmla="*/ 312 h 258"/>
                <a:gd name="T10" fmla="*/ 109 w 221"/>
                <a:gd name="T11" fmla="*/ 328 h 258"/>
                <a:gd name="T12" fmla="*/ 103 w 221"/>
                <a:gd name="T13" fmla="*/ 312 h 258"/>
                <a:gd name="T14" fmla="*/ 79 w 221"/>
                <a:gd name="T15" fmla="*/ 306 h 258"/>
                <a:gd name="T16" fmla="*/ 79 w 221"/>
                <a:gd name="T17" fmla="*/ 306 h 258"/>
                <a:gd name="T18" fmla="*/ 61 w 221"/>
                <a:gd name="T19" fmla="*/ 328 h 258"/>
                <a:gd name="T20" fmla="*/ 47 w 221"/>
                <a:gd name="T21" fmla="*/ 328 h 258"/>
                <a:gd name="T22" fmla="*/ 41 w 221"/>
                <a:gd name="T23" fmla="*/ 306 h 258"/>
                <a:gd name="T24" fmla="*/ 35 w 221"/>
                <a:gd name="T25" fmla="*/ 282 h 258"/>
                <a:gd name="T26" fmla="*/ 29 w 221"/>
                <a:gd name="T27" fmla="*/ 259 h 258"/>
                <a:gd name="T28" fmla="*/ 29 w 221"/>
                <a:gd name="T29" fmla="*/ 245 h 258"/>
                <a:gd name="T30" fmla="*/ 24 w 221"/>
                <a:gd name="T31" fmla="*/ 221 h 258"/>
                <a:gd name="T32" fmla="*/ 18 w 221"/>
                <a:gd name="T33" fmla="*/ 206 h 258"/>
                <a:gd name="T34" fmla="*/ 12 w 221"/>
                <a:gd name="T35" fmla="*/ 199 h 258"/>
                <a:gd name="T36" fmla="*/ 12 w 221"/>
                <a:gd name="T37" fmla="*/ 183 h 258"/>
                <a:gd name="T38" fmla="*/ 18 w 221"/>
                <a:gd name="T39" fmla="*/ 160 h 258"/>
                <a:gd name="T40" fmla="*/ 12 w 221"/>
                <a:gd name="T41" fmla="*/ 160 h 258"/>
                <a:gd name="T42" fmla="*/ 12 w 221"/>
                <a:gd name="T43" fmla="*/ 138 h 258"/>
                <a:gd name="T44" fmla="*/ 12 w 221"/>
                <a:gd name="T45" fmla="*/ 122 h 258"/>
                <a:gd name="T46" fmla="*/ 12 w 221"/>
                <a:gd name="T47" fmla="*/ 107 h 258"/>
                <a:gd name="T48" fmla="*/ 12 w 221"/>
                <a:gd name="T49" fmla="*/ 77 h 258"/>
                <a:gd name="T50" fmla="*/ 18 w 221"/>
                <a:gd name="T51" fmla="*/ 69 h 258"/>
                <a:gd name="T52" fmla="*/ 6 w 221"/>
                <a:gd name="T53" fmla="*/ 46 h 258"/>
                <a:gd name="T54" fmla="*/ 0 w 221"/>
                <a:gd name="T55" fmla="*/ 30 h 258"/>
                <a:gd name="T56" fmla="*/ 24 w 221"/>
                <a:gd name="T57" fmla="*/ 30 h 258"/>
                <a:gd name="T58" fmla="*/ 29 w 221"/>
                <a:gd name="T59" fmla="*/ 23 h 258"/>
                <a:gd name="T60" fmla="*/ 41 w 221"/>
                <a:gd name="T61" fmla="*/ 8 h 258"/>
                <a:gd name="T62" fmla="*/ 61 w 221"/>
                <a:gd name="T63" fmla="*/ 0 h 258"/>
                <a:gd name="T64" fmla="*/ 73 w 221"/>
                <a:gd name="T65" fmla="*/ 0 h 258"/>
                <a:gd name="T66" fmla="*/ 79 w 221"/>
                <a:gd name="T67" fmla="*/ 46 h 258"/>
                <a:gd name="T68" fmla="*/ 91 w 221"/>
                <a:gd name="T69" fmla="*/ 61 h 258"/>
                <a:gd name="T70" fmla="*/ 103 w 221"/>
                <a:gd name="T71" fmla="*/ 69 h 258"/>
                <a:gd name="T72" fmla="*/ 121 w 221"/>
                <a:gd name="T73" fmla="*/ 77 h 258"/>
                <a:gd name="T74" fmla="*/ 139 w 221"/>
                <a:gd name="T75" fmla="*/ 91 h 258"/>
                <a:gd name="T76" fmla="*/ 157 w 221"/>
                <a:gd name="T77" fmla="*/ 99 h 258"/>
                <a:gd name="T78" fmla="*/ 163 w 221"/>
                <a:gd name="T79" fmla="*/ 107 h 258"/>
                <a:gd name="T80" fmla="*/ 171 w 221"/>
                <a:gd name="T81" fmla="*/ 138 h 258"/>
                <a:gd name="T82" fmla="*/ 163 w 221"/>
                <a:gd name="T83" fmla="*/ 138 h 258"/>
                <a:gd name="T84" fmla="*/ 171 w 221"/>
                <a:gd name="T85" fmla="*/ 146 h 258"/>
                <a:gd name="T86" fmla="*/ 177 w 221"/>
                <a:gd name="T87" fmla="*/ 160 h 258"/>
                <a:gd name="T88" fmla="*/ 189 w 221"/>
                <a:gd name="T89" fmla="*/ 168 h 258"/>
                <a:gd name="T90" fmla="*/ 207 w 221"/>
                <a:gd name="T91" fmla="*/ 168 h 258"/>
                <a:gd name="T92" fmla="*/ 207 w 221"/>
                <a:gd name="T93" fmla="*/ 191 h 258"/>
                <a:gd name="T94" fmla="*/ 219 w 221"/>
                <a:gd name="T95" fmla="*/ 206 h 258"/>
                <a:gd name="T96" fmla="*/ 225 w 221"/>
                <a:gd name="T97" fmla="*/ 213 h 258"/>
                <a:gd name="T98" fmla="*/ 219 w 221"/>
                <a:gd name="T99" fmla="*/ 229 h 258"/>
                <a:gd name="T100" fmla="*/ 213 w 221"/>
                <a:gd name="T101" fmla="*/ 252 h 258"/>
                <a:gd name="T102" fmla="*/ 219 w 221"/>
                <a:gd name="T103" fmla="*/ 259 h 258"/>
                <a:gd name="T104" fmla="*/ 213 w 221"/>
                <a:gd name="T105" fmla="*/ 259 h 258"/>
                <a:gd name="T106" fmla="*/ 213 w 221"/>
                <a:gd name="T107" fmla="*/ 259 h 258"/>
                <a:gd name="T108" fmla="*/ 201 w 221"/>
                <a:gd name="T109" fmla="*/ 245 h 258"/>
                <a:gd name="T110" fmla="*/ 151 w 221"/>
                <a:gd name="T111" fmla="*/ 252 h 258"/>
                <a:gd name="T112" fmla="*/ 151 w 221"/>
                <a:gd name="T113" fmla="*/ 259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8" name="Freeform 4303"/>
            <p:cNvSpPr>
              <a:spLocks/>
            </p:cNvSpPr>
            <p:nvPr/>
          </p:nvSpPr>
          <p:spPr bwMode="auto">
            <a:xfrm>
              <a:off x="2875" y="3016"/>
              <a:ext cx="163" cy="201"/>
            </a:xfrm>
            <a:custGeom>
              <a:avLst/>
              <a:gdLst>
                <a:gd name="T0" fmla="*/ 0 w 161"/>
                <a:gd name="T1" fmla="*/ 174 h 179"/>
                <a:gd name="T2" fmla="*/ 0 w 161"/>
                <a:gd name="T3" fmla="*/ 136 h 179"/>
                <a:gd name="T4" fmla="*/ 0 w 161"/>
                <a:gd name="T5" fmla="*/ 106 h 179"/>
                <a:gd name="T6" fmla="*/ 18 w 161"/>
                <a:gd name="T7" fmla="*/ 106 h 179"/>
                <a:gd name="T8" fmla="*/ 18 w 161"/>
                <a:gd name="T9" fmla="*/ 75 h 179"/>
                <a:gd name="T10" fmla="*/ 18 w 161"/>
                <a:gd name="T11" fmla="*/ 30 h 179"/>
                <a:gd name="T12" fmla="*/ 18 w 161"/>
                <a:gd name="T13" fmla="*/ 8 h 179"/>
                <a:gd name="T14" fmla="*/ 44 w 161"/>
                <a:gd name="T15" fmla="*/ 8 h 179"/>
                <a:gd name="T16" fmla="*/ 62 w 161"/>
                <a:gd name="T17" fmla="*/ 0 h 179"/>
                <a:gd name="T18" fmla="*/ 68 w 161"/>
                <a:gd name="T19" fmla="*/ 15 h 179"/>
                <a:gd name="T20" fmla="*/ 85 w 161"/>
                <a:gd name="T21" fmla="*/ 0 h 179"/>
                <a:gd name="T22" fmla="*/ 97 w 161"/>
                <a:gd name="T23" fmla="*/ 0 h 179"/>
                <a:gd name="T24" fmla="*/ 103 w 161"/>
                <a:gd name="T25" fmla="*/ 22 h 179"/>
                <a:gd name="T26" fmla="*/ 115 w 161"/>
                <a:gd name="T27" fmla="*/ 45 h 179"/>
                <a:gd name="T28" fmla="*/ 129 w 161"/>
                <a:gd name="T29" fmla="*/ 61 h 179"/>
                <a:gd name="T30" fmla="*/ 135 w 161"/>
                <a:gd name="T31" fmla="*/ 61 h 179"/>
                <a:gd name="T32" fmla="*/ 141 w 161"/>
                <a:gd name="T33" fmla="*/ 68 h 179"/>
                <a:gd name="T34" fmla="*/ 147 w 161"/>
                <a:gd name="T35" fmla="*/ 91 h 179"/>
                <a:gd name="T36" fmla="*/ 159 w 161"/>
                <a:gd name="T37" fmla="*/ 99 h 179"/>
                <a:gd name="T38" fmla="*/ 165 w 161"/>
                <a:gd name="T39" fmla="*/ 106 h 179"/>
                <a:gd name="T40" fmla="*/ 165 w 161"/>
                <a:gd name="T41" fmla="*/ 106 h 179"/>
                <a:gd name="T42" fmla="*/ 141 w 161"/>
                <a:gd name="T43" fmla="*/ 129 h 179"/>
                <a:gd name="T44" fmla="*/ 121 w 161"/>
                <a:gd name="T45" fmla="*/ 144 h 179"/>
                <a:gd name="T46" fmla="*/ 109 w 161"/>
                <a:gd name="T47" fmla="*/ 166 h 179"/>
                <a:gd name="T48" fmla="*/ 103 w 161"/>
                <a:gd name="T49" fmla="*/ 174 h 179"/>
                <a:gd name="T50" fmla="*/ 91 w 161"/>
                <a:gd name="T51" fmla="*/ 195 h 179"/>
                <a:gd name="T52" fmla="*/ 68 w 161"/>
                <a:gd name="T53" fmla="*/ 189 h 179"/>
                <a:gd name="T54" fmla="*/ 50 w 161"/>
                <a:gd name="T55" fmla="*/ 189 h 179"/>
                <a:gd name="T56" fmla="*/ 44 w 161"/>
                <a:gd name="T57" fmla="*/ 203 h 179"/>
                <a:gd name="T58" fmla="*/ 30 w 161"/>
                <a:gd name="T59" fmla="*/ 218 h 179"/>
                <a:gd name="T60" fmla="*/ 12 w 161"/>
                <a:gd name="T61" fmla="*/ 226 h 179"/>
                <a:gd name="T62" fmla="*/ 6 w 161"/>
                <a:gd name="T63" fmla="*/ 218 h 179"/>
                <a:gd name="T64" fmla="*/ 12 w 161"/>
                <a:gd name="T65" fmla="*/ 195 h 179"/>
                <a:gd name="T66" fmla="*/ 0 w 161"/>
                <a:gd name="T67" fmla="*/ 174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59" name="Freeform 4304"/>
            <p:cNvSpPr>
              <a:spLocks/>
            </p:cNvSpPr>
            <p:nvPr/>
          </p:nvSpPr>
          <p:spPr bwMode="auto">
            <a:xfrm>
              <a:off x="3291" y="2867"/>
              <a:ext cx="6" cy="13"/>
            </a:xfrm>
            <a:custGeom>
              <a:avLst/>
              <a:gdLst>
                <a:gd name="T0" fmla="*/ 6 w 6"/>
                <a:gd name="T1" fmla="*/ 14 h 12"/>
                <a:gd name="T2" fmla="*/ 0 w 6"/>
                <a:gd name="T3" fmla="*/ 14 h 12"/>
                <a:gd name="T4" fmla="*/ 0 w 6"/>
                <a:gd name="T5" fmla="*/ 0 h 12"/>
                <a:gd name="T6" fmla="*/ 6 w 6"/>
                <a:gd name="T7" fmla="*/ 1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0" name="Freeform 4305"/>
            <p:cNvSpPr>
              <a:spLocks/>
            </p:cNvSpPr>
            <p:nvPr/>
          </p:nvSpPr>
          <p:spPr bwMode="auto">
            <a:xfrm>
              <a:off x="2988" y="3258"/>
              <a:ext cx="43" cy="40"/>
            </a:xfrm>
            <a:custGeom>
              <a:avLst/>
              <a:gdLst>
                <a:gd name="T0" fmla="*/ 18 w 42"/>
                <a:gd name="T1" fmla="*/ 0 h 36"/>
                <a:gd name="T2" fmla="*/ 0 w 42"/>
                <a:gd name="T3" fmla="*/ 22 h 36"/>
                <a:gd name="T4" fmla="*/ 12 w 42"/>
                <a:gd name="T5" fmla="*/ 44 h 36"/>
                <a:gd name="T6" fmla="*/ 18 w 42"/>
                <a:gd name="T7" fmla="*/ 37 h 36"/>
                <a:gd name="T8" fmla="*/ 38 w 42"/>
                <a:gd name="T9" fmla="*/ 22 h 36"/>
                <a:gd name="T10" fmla="*/ 44 w 42"/>
                <a:gd name="T11" fmla="*/ 8 h 36"/>
                <a:gd name="T12" fmla="*/ 26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1" name="Freeform 4306"/>
            <p:cNvSpPr>
              <a:spLocks/>
            </p:cNvSpPr>
            <p:nvPr/>
          </p:nvSpPr>
          <p:spPr bwMode="auto">
            <a:xfrm>
              <a:off x="3281" y="2887"/>
              <a:ext cx="138" cy="298"/>
            </a:xfrm>
            <a:custGeom>
              <a:avLst/>
              <a:gdLst>
                <a:gd name="T0" fmla="*/ 47 w 137"/>
                <a:gd name="T1" fmla="*/ 91 h 264"/>
                <a:gd name="T2" fmla="*/ 41 w 137"/>
                <a:gd name="T3" fmla="*/ 91 h 264"/>
                <a:gd name="T4" fmla="*/ 29 w 137"/>
                <a:gd name="T5" fmla="*/ 107 h 264"/>
                <a:gd name="T6" fmla="*/ 23 w 137"/>
                <a:gd name="T7" fmla="*/ 122 h 264"/>
                <a:gd name="T8" fmla="*/ 17 w 137"/>
                <a:gd name="T9" fmla="*/ 146 h 264"/>
                <a:gd name="T10" fmla="*/ 23 w 137"/>
                <a:gd name="T11" fmla="*/ 168 h 264"/>
                <a:gd name="T12" fmla="*/ 23 w 137"/>
                <a:gd name="T13" fmla="*/ 199 h 264"/>
                <a:gd name="T14" fmla="*/ 11 w 137"/>
                <a:gd name="T15" fmla="*/ 214 h 264"/>
                <a:gd name="T16" fmla="*/ 5 w 137"/>
                <a:gd name="T17" fmla="*/ 229 h 264"/>
                <a:gd name="T18" fmla="*/ 0 w 137"/>
                <a:gd name="T19" fmla="*/ 268 h 264"/>
                <a:gd name="T20" fmla="*/ 5 w 137"/>
                <a:gd name="T21" fmla="*/ 290 h 264"/>
                <a:gd name="T22" fmla="*/ 11 w 137"/>
                <a:gd name="T23" fmla="*/ 328 h 264"/>
                <a:gd name="T24" fmla="*/ 35 w 137"/>
                <a:gd name="T25" fmla="*/ 336 h 264"/>
                <a:gd name="T26" fmla="*/ 47 w 137"/>
                <a:gd name="T27" fmla="*/ 328 h 264"/>
                <a:gd name="T28" fmla="*/ 65 w 137"/>
                <a:gd name="T29" fmla="*/ 321 h 264"/>
                <a:gd name="T30" fmla="*/ 73 w 137"/>
                <a:gd name="T31" fmla="*/ 298 h 264"/>
                <a:gd name="T32" fmla="*/ 79 w 137"/>
                <a:gd name="T33" fmla="*/ 275 h 264"/>
                <a:gd name="T34" fmla="*/ 85 w 137"/>
                <a:gd name="T35" fmla="*/ 253 h 264"/>
                <a:gd name="T36" fmla="*/ 91 w 137"/>
                <a:gd name="T37" fmla="*/ 229 h 264"/>
                <a:gd name="T38" fmla="*/ 97 w 137"/>
                <a:gd name="T39" fmla="*/ 207 h 264"/>
                <a:gd name="T40" fmla="*/ 103 w 137"/>
                <a:gd name="T41" fmla="*/ 184 h 264"/>
                <a:gd name="T42" fmla="*/ 109 w 137"/>
                <a:gd name="T43" fmla="*/ 160 h 264"/>
                <a:gd name="T44" fmla="*/ 115 w 137"/>
                <a:gd name="T45" fmla="*/ 138 h 264"/>
                <a:gd name="T46" fmla="*/ 121 w 137"/>
                <a:gd name="T47" fmla="*/ 115 h 264"/>
                <a:gd name="T48" fmla="*/ 121 w 137"/>
                <a:gd name="T49" fmla="*/ 85 h 264"/>
                <a:gd name="T50" fmla="*/ 133 w 137"/>
                <a:gd name="T51" fmla="*/ 91 h 264"/>
                <a:gd name="T52" fmla="*/ 139 w 137"/>
                <a:gd name="T53" fmla="*/ 77 h 264"/>
                <a:gd name="T54" fmla="*/ 133 w 137"/>
                <a:gd name="T55" fmla="*/ 46 h 264"/>
                <a:gd name="T56" fmla="*/ 127 w 137"/>
                <a:gd name="T57" fmla="*/ 16 h 264"/>
                <a:gd name="T58" fmla="*/ 121 w 137"/>
                <a:gd name="T59" fmla="*/ 0 h 264"/>
                <a:gd name="T60" fmla="*/ 115 w 137"/>
                <a:gd name="T61" fmla="*/ 0 h 264"/>
                <a:gd name="T62" fmla="*/ 109 w 137"/>
                <a:gd name="T63" fmla="*/ 8 h 264"/>
                <a:gd name="T64" fmla="*/ 109 w 137"/>
                <a:gd name="T65" fmla="*/ 30 h 264"/>
                <a:gd name="T66" fmla="*/ 103 w 137"/>
                <a:gd name="T67" fmla="*/ 38 h 264"/>
                <a:gd name="T68" fmla="*/ 97 w 137"/>
                <a:gd name="T69" fmla="*/ 38 h 264"/>
                <a:gd name="T70" fmla="*/ 91 w 137"/>
                <a:gd name="T71" fmla="*/ 38 h 264"/>
                <a:gd name="T72" fmla="*/ 91 w 137"/>
                <a:gd name="T73" fmla="*/ 46 h 264"/>
                <a:gd name="T74" fmla="*/ 91 w 137"/>
                <a:gd name="T75" fmla="*/ 61 h 264"/>
                <a:gd name="T76" fmla="*/ 91 w 137"/>
                <a:gd name="T77" fmla="*/ 61 h 264"/>
                <a:gd name="T78" fmla="*/ 85 w 137"/>
                <a:gd name="T79" fmla="*/ 69 h 264"/>
                <a:gd name="T80" fmla="*/ 85 w 137"/>
                <a:gd name="T81" fmla="*/ 61 h 264"/>
                <a:gd name="T82" fmla="*/ 79 w 137"/>
                <a:gd name="T83" fmla="*/ 77 h 264"/>
                <a:gd name="T84" fmla="*/ 73 w 137"/>
                <a:gd name="T85" fmla="*/ 85 h 264"/>
                <a:gd name="T86" fmla="*/ 73 w 137"/>
                <a:gd name="T87" fmla="*/ 77 h 264"/>
                <a:gd name="T88" fmla="*/ 65 w 137"/>
                <a:gd name="T89" fmla="*/ 91 h 264"/>
                <a:gd name="T90" fmla="*/ 47 w 137"/>
                <a:gd name="T91" fmla="*/ 91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2" name="Freeform 4307"/>
            <p:cNvSpPr>
              <a:spLocks/>
            </p:cNvSpPr>
            <p:nvPr/>
          </p:nvSpPr>
          <p:spPr bwMode="auto">
            <a:xfrm>
              <a:off x="3104" y="2826"/>
              <a:ext cx="56" cy="169"/>
            </a:xfrm>
            <a:custGeom>
              <a:avLst/>
              <a:gdLst>
                <a:gd name="T0" fmla="*/ 32 w 54"/>
                <a:gd name="T1" fmla="*/ 137 h 150"/>
                <a:gd name="T2" fmla="*/ 26 w 54"/>
                <a:gd name="T3" fmla="*/ 160 h 150"/>
                <a:gd name="T4" fmla="*/ 38 w 54"/>
                <a:gd name="T5" fmla="*/ 175 h 150"/>
                <a:gd name="T6" fmla="*/ 46 w 54"/>
                <a:gd name="T7" fmla="*/ 190 h 150"/>
                <a:gd name="T8" fmla="*/ 46 w 54"/>
                <a:gd name="T9" fmla="*/ 175 h 150"/>
                <a:gd name="T10" fmla="*/ 52 w 54"/>
                <a:gd name="T11" fmla="*/ 168 h 150"/>
                <a:gd name="T12" fmla="*/ 58 w 54"/>
                <a:gd name="T13" fmla="*/ 130 h 150"/>
                <a:gd name="T14" fmla="*/ 46 w 54"/>
                <a:gd name="T15" fmla="*/ 114 h 150"/>
                <a:gd name="T16" fmla="*/ 38 w 54"/>
                <a:gd name="T17" fmla="*/ 99 h 150"/>
                <a:gd name="T18" fmla="*/ 32 w 54"/>
                <a:gd name="T19" fmla="*/ 77 h 150"/>
                <a:gd name="T20" fmla="*/ 38 w 54"/>
                <a:gd name="T21" fmla="*/ 53 h 150"/>
                <a:gd name="T22" fmla="*/ 46 w 54"/>
                <a:gd name="T23" fmla="*/ 53 h 150"/>
                <a:gd name="T24" fmla="*/ 46 w 54"/>
                <a:gd name="T25" fmla="*/ 53 h 150"/>
                <a:gd name="T26" fmla="*/ 38 w 54"/>
                <a:gd name="T27" fmla="*/ 30 h 150"/>
                <a:gd name="T28" fmla="*/ 32 w 54"/>
                <a:gd name="T29" fmla="*/ 8 h 150"/>
                <a:gd name="T30" fmla="*/ 26 w 54"/>
                <a:gd name="T31" fmla="*/ 0 h 150"/>
                <a:gd name="T32" fmla="*/ 6 w 54"/>
                <a:gd name="T33" fmla="*/ 0 h 150"/>
                <a:gd name="T34" fmla="*/ 6 w 54"/>
                <a:gd name="T35" fmla="*/ 0 h 150"/>
                <a:gd name="T36" fmla="*/ 20 w 54"/>
                <a:gd name="T37" fmla="*/ 23 h 150"/>
                <a:gd name="T38" fmla="*/ 12 w 54"/>
                <a:gd name="T39" fmla="*/ 30 h 150"/>
                <a:gd name="T40" fmla="*/ 12 w 54"/>
                <a:gd name="T41" fmla="*/ 53 h 150"/>
                <a:gd name="T42" fmla="*/ 12 w 54"/>
                <a:gd name="T43" fmla="*/ 69 h 150"/>
                <a:gd name="T44" fmla="*/ 12 w 54"/>
                <a:gd name="T45" fmla="*/ 77 h 150"/>
                <a:gd name="T46" fmla="*/ 0 w 54"/>
                <a:gd name="T47" fmla="*/ 99 h 150"/>
                <a:gd name="T48" fmla="*/ 6 w 54"/>
                <a:gd name="T49" fmla="*/ 114 h 150"/>
                <a:gd name="T50" fmla="*/ 12 w 54"/>
                <a:gd name="T51" fmla="*/ 122 h 150"/>
                <a:gd name="T52" fmla="*/ 26 w 54"/>
                <a:gd name="T53" fmla="*/ 122 h 150"/>
                <a:gd name="T54" fmla="*/ 32 w 54"/>
                <a:gd name="T55" fmla="*/ 137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3" name="Freeform 4308"/>
            <p:cNvSpPr>
              <a:spLocks/>
            </p:cNvSpPr>
            <p:nvPr/>
          </p:nvSpPr>
          <p:spPr bwMode="auto">
            <a:xfrm>
              <a:off x="3055" y="2847"/>
              <a:ext cx="188" cy="370"/>
            </a:xfrm>
            <a:custGeom>
              <a:avLst/>
              <a:gdLst>
                <a:gd name="T0" fmla="*/ 80 w 186"/>
                <a:gd name="T1" fmla="*/ 243 h 329"/>
                <a:gd name="T2" fmla="*/ 86 w 186"/>
                <a:gd name="T3" fmla="*/ 235 h 329"/>
                <a:gd name="T4" fmla="*/ 116 w 186"/>
                <a:gd name="T5" fmla="*/ 190 h 329"/>
                <a:gd name="T6" fmla="*/ 154 w 186"/>
                <a:gd name="T7" fmla="*/ 166 h 329"/>
                <a:gd name="T8" fmla="*/ 190 w 186"/>
                <a:gd name="T9" fmla="*/ 121 h 329"/>
                <a:gd name="T10" fmla="*/ 190 w 186"/>
                <a:gd name="T11" fmla="*/ 99 h 329"/>
                <a:gd name="T12" fmla="*/ 190 w 186"/>
                <a:gd name="T13" fmla="*/ 53 h 329"/>
                <a:gd name="T14" fmla="*/ 190 w 186"/>
                <a:gd name="T15" fmla="*/ 0 h 329"/>
                <a:gd name="T16" fmla="*/ 172 w 186"/>
                <a:gd name="T17" fmla="*/ 15 h 329"/>
                <a:gd name="T18" fmla="*/ 140 w 186"/>
                <a:gd name="T19" fmla="*/ 22 h 329"/>
                <a:gd name="T20" fmla="*/ 110 w 186"/>
                <a:gd name="T21" fmla="*/ 30 h 329"/>
                <a:gd name="T22" fmla="*/ 92 w 186"/>
                <a:gd name="T23" fmla="*/ 30 h 329"/>
                <a:gd name="T24" fmla="*/ 80 w 186"/>
                <a:gd name="T25" fmla="*/ 53 h 329"/>
                <a:gd name="T26" fmla="*/ 92 w 186"/>
                <a:gd name="T27" fmla="*/ 91 h 329"/>
                <a:gd name="T28" fmla="*/ 98 w 186"/>
                <a:gd name="T29" fmla="*/ 144 h 329"/>
                <a:gd name="T30" fmla="*/ 92 w 186"/>
                <a:gd name="T31" fmla="*/ 166 h 329"/>
                <a:gd name="T32" fmla="*/ 74 w 186"/>
                <a:gd name="T33" fmla="*/ 136 h 329"/>
                <a:gd name="T34" fmla="*/ 74 w 186"/>
                <a:gd name="T35" fmla="*/ 99 h 329"/>
                <a:gd name="T36" fmla="*/ 56 w 186"/>
                <a:gd name="T37" fmla="*/ 91 h 329"/>
                <a:gd name="T38" fmla="*/ 30 w 186"/>
                <a:gd name="T39" fmla="*/ 106 h 329"/>
                <a:gd name="T40" fmla="*/ 0 w 186"/>
                <a:gd name="T41" fmla="*/ 121 h 329"/>
                <a:gd name="T42" fmla="*/ 6 w 186"/>
                <a:gd name="T43" fmla="*/ 144 h 329"/>
                <a:gd name="T44" fmla="*/ 30 w 186"/>
                <a:gd name="T45" fmla="*/ 152 h 329"/>
                <a:gd name="T46" fmla="*/ 50 w 186"/>
                <a:gd name="T47" fmla="*/ 190 h 329"/>
                <a:gd name="T48" fmla="*/ 50 w 186"/>
                <a:gd name="T49" fmla="*/ 235 h 329"/>
                <a:gd name="T50" fmla="*/ 36 w 186"/>
                <a:gd name="T51" fmla="*/ 273 h 329"/>
                <a:gd name="T52" fmla="*/ 18 w 186"/>
                <a:gd name="T53" fmla="*/ 304 h 329"/>
                <a:gd name="T54" fmla="*/ 24 w 186"/>
                <a:gd name="T55" fmla="*/ 342 h 329"/>
                <a:gd name="T56" fmla="*/ 24 w 186"/>
                <a:gd name="T57" fmla="*/ 394 h 329"/>
                <a:gd name="T58" fmla="*/ 36 w 186"/>
                <a:gd name="T59" fmla="*/ 416 h 329"/>
                <a:gd name="T60" fmla="*/ 36 w 186"/>
                <a:gd name="T61" fmla="*/ 394 h 329"/>
                <a:gd name="T62" fmla="*/ 86 w 186"/>
                <a:gd name="T63" fmla="*/ 349 h 329"/>
                <a:gd name="T64" fmla="*/ 86 w 186"/>
                <a:gd name="T65" fmla="*/ 318 h 329"/>
                <a:gd name="T66" fmla="*/ 86 w 186"/>
                <a:gd name="T67" fmla="*/ 304 h 329"/>
                <a:gd name="T68" fmla="*/ 80 w 186"/>
                <a:gd name="T69" fmla="*/ 258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4" name="Freeform 4309"/>
            <p:cNvSpPr>
              <a:spLocks/>
            </p:cNvSpPr>
            <p:nvPr/>
          </p:nvSpPr>
          <p:spPr bwMode="auto">
            <a:xfrm>
              <a:off x="2807" y="3110"/>
              <a:ext cx="285" cy="283"/>
            </a:xfrm>
            <a:custGeom>
              <a:avLst/>
              <a:gdLst>
                <a:gd name="T0" fmla="*/ 62 w 281"/>
                <a:gd name="T1" fmla="*/ 90 h 251"/>
                <a:gd name="T2" fmla="*/ 62 w 281"/>
                <a:gd name="T3" fmla="*/ 136 h 251"/>
                <a:gd name="T4" fmla="*/ 44 w 281"/>
                <a:gd name="T5" fmla="*/ 167 h 251"/>
                <a:gd name="T6" fmla="*/ 12 w 281"/>
                <a:gd name="T7" fmla="*/ 151 h 251"/>
                <a:gd name="T8" fmla="*/ 6 w 281"/>
                <a:gd name="T9" fmla="*/ 189 h 251"/>
                <a:gd name="T10" fmla="*/ 24 w 281"/>
                <a:gd name="T11" fmla="*/ 236 h 251"/>
                <a:gd name="T12" fmla="*/ 24 w 281"/>
                <a:gd name="T13" fmla="*/ 266 h 251"/>
                <a:gd name="T14" fmla="*/ 30 w 281"/>
                <a:gd name="T15" fmla="*/ 303 h 251"/>
                <a:gd name="T16" fmla="*/ 44 w 281"/>
                <a:gd name="T17" fmla="*/ 311 h 251"/>
                <a:gd name="T18" fmla="*/ 74 w 281"/>
                <a:gd name="T19" fmla="*/ 311 h 251"/>
                <a:gd name="T20" fmla="*/ 112 w 281"/>
                <a:gd name="T21" fmla="*/ 303 h 251"/>
                <a:gd name="T22" fmla="*/ 153 w 281"/>
                <a:gd name="T23" fmla="*/ 297 h 251"/>
                <a:gd name="T24" fmla="*/ 185 w 281"/>
                <a:gd name="T25" fmla="*/ 281 h 251"/>
                <a:gd name="T26" fmla="*/ 215 w 281"/>
                <a:gd name="T27" fmla="*/ 250 h 251"/>
                <a:gd name="T28" fmla="*/ 245 w 281"/>
                <a:gd name="T29" fmla="*/ 205 h 251"/>
                <a:gd name="T30" fmla="*/ 271 w 281"/>
                <a:gd name="T31" fmla="*/ 167 h 251"/>
                <a:gd name="T32" fmla="*/ 289 w 281"/>
                <a:gd name="T33" fmla="*/ 121 h 251"/>
                <a:gd name="T34" fmla="*/ 277 w 281"/>
                <a:gd name="T35" fmla="*/ 129 h 251"/>
                <a:gd name="T36" fmla="*/ 259 w 281"/>
                <a:gd name="T37" fmla="*/ 106 h 251"/>
                <a:gd name="T38" fmla="*/ 277 w 281"/>
                <a:gd name="T39" fmla="*/ 98 h 251"/>
                <a:gd name="T40" fmla="*/ 277 w 281"/>
                <a:gd name="T41" fmla="*/ 46 h 251"/>
                <a:gd name="T42" fmla="*/ 271 w 281"/>
                <a:gd name="T43" fmla="*/ 8 h 251"/>
                <a:gd name="T44" fmla="*/ 233 w 281"/>
                <a:gd name="T45" fmla="*/ 0 h 251"/>
                <a:gd name="T46" fmla="*/ 209 w 281"/>
                <a:gd name="T47" fmla="*/ 23 h 251"/>
                <a:gd name="T48" fmla="*/ 177 w 281"/>
                <a:gd name="T49" fmla="*/ 61 h 251"/>
                <a:gd name="T50" fmla="*/ 159 w 281"/>
                <a:gd name="T51" fmla="*/ 90 h 251"/>
                <a:gd name="T52" fmla="*/ 118 w 281"/>
                <a:gd name="T53" fmla="*/ 83 h 251"/>
                <a:gd name="T54" fmla="*/ 98 w 281"/>
                <a:gd name="T55" fmla="*/ 113 h 251"/>
                <a:gd name="T56" fmla="*/ 74 w 281"/>
                <a:gd name="T57" fmla="*/ 113 h 251"/>
                <a:gd name="T58" fmla="*/ 68 w 281"/>
                <a:gd name="T59" fmla="*/ 69 h 251"/>
                <a:gd name="T60" fmla="*/ 185 w 281"/>
                <a:gd name="T61" fmla="*/ 189 h 251"/>
                <a:gd name="T62" fmla="*/ 203 w 281"/>
                <a:gd name="T63" fmla="*/ 205 h 251"/>
                <a:gd name="T64" fmla="*/ 227 w 281"/>
                <a:gd name="T65" fmla="*/ 174 h 251"/>
                <a:gd name="T66" fmla="*/ 203 w 281"/>
                <a:gd name="T67" fmla="*/ 167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a typeface="ＭＳ Ｐゴシック" charset="0"/>
              </a:endParaRPr>
            </a:p>
          </p:txBody>
        </p:sp>
        <p:sp>
          <p:nvSpPr>
            <p:cNvPr id="265" name="Freeform 4310"/>
            <p:cNvSpPr>
              <a:spLocks/>
            </p:cNvSpPr>
            <p:nvPr/>
          </p:nvSpPr>
          <p:spPr bwMode="auto">
            <a:xfrm>
              <a:off x="2807" y="3110"/>
              <a:ext cx="285" cy="283"/>
            </a:xfrm>
            <a:custGeom>
              <a:avLst/>
              <a:gdLst>
                <a:gd name="T0" fmla="*/ 68 w 281"/>
                <a:gd name="T1" fmla="*/ 69 h 251"/>
                <a:gd name="T2" fmla="*/ 62 w 281"/>
                <a:gd name="T3" fmla="*/ 90 h 251"/>
                <a:gd name="T4" fmla="*/ 62 w 281"/>
                <a:gd name="T5" fmla="*/ 113 h 251"/>
                <a:gd name="T6" fmla="*/ 62 w 281"/>
                <a:gd name="T7" fmla="*/ 136 h 251"/>
                <a:gd name="T8" fmla="*/ 62 w 281"/>
                <a:gd name="T9" fmla="*/ 159 h 251"/>
                <a:gd name="T10" fmla="*/ 44 w 281"/>
                <a:gd name="T11" fmla="*/ 167 h 251"/>
                <a:gd name="T12" fmla="*/ 18 w 281"/>
                <a:gd name="T13" fmla="*/ 167 h 251"/>
                <a:gd name="T14" fmla="*/ 12 w 281"/>
                <a:gd name="T15" fmla="*/ 151 h 251"/>
                <a:gd name="T16" fmla="*/ 0 w 281"/>
                <a:gd name="T17" fmla="*/ 159 h 251"/>
                <a:gd name="T18" fmla="*/ 6 w 281"/>
                <a:gd name="T19" fmla="*/ 189 h 251"/>
                <a:gd name="T20" fmla="*/ 18 w 281"/>
                <a:gd name="T21" fmla="*/ 212 h 251"/>
                <a:gd name="T22" fmla="*/ 24 w 281"/>
                <a:gd name="T23" fmla="*/ 236 h 251"/>
                <a:gd name="T24" fmla="*/ 30 w 281"/>
                <a:gd name="T25" fmla="*/ 258 h 251"/>
                <a:gd name="T26" fmla="*/ 24 w 281"/>
                <a:gd name="T27" fmla="*/ 266 h 251"/>
                <a:gd name="T28" fmla="*/ 24 w 281"/>
                <a:gd name="T29" fmla="*/ 281 h 251"/>
                <a:gd name="T30" fmla="*/ 30 w 281"/>
                <a:gd name="T31" fmla="*/ 303 h 251"/>
                <a:gd name="T32" fmla="*/ 38 w 281"/>
                <a:gd name="T33" fmla="*/ 303 h 251"/>
                <a:gd name="T34" fmla="*/ 44 w 281"/>
                <a:gd name="T35" fmla="*/ 311 h 251"/>
                <a:gd name="T36" fmla="*/ 56 w 281"/>
                <a:gd name="T37" fmla="*/ 319 h 251"/>
                <a:gd name="T38" fmla="*/ 74 w 281"/>
                <a:gd name="T39" fmla="*/ 311 h 251"/>
                <a:gd name="T40" fmla="*/ 92 w 281"/>
                <a:gd name="T41" fmla="*/ 303 h 251"/>
                <a:gd name="T42" fmla="*/ 112 w 281"/>
                <a:gd name="T43" fmla="*/ 303 h 251"/>
                <a:gd name="T44" fmla="*/ 130 w 281"/>
                <a:gd name="T45" fmla="*/ 303 h 251"/>
                <a:gd name="T46" fmla="*/ 153 w 281"/>
                <a:gd name="T47" fmla="*/ 297 h 251"/>
                <a:gd name="T48" fmla="*/ 165 w 281"/>
                <a:gd name="T49" fmla="*/ 297 h 251"/>
                <a:gd name="T50" fmla="*/ 185 w 281"/>
                <a:gd name="T51" fmla="*/ 281 h 251"/>
                <a:gd name="T52" fmla="*/ 203 w 281"/>
                <a:gd name="T53" fmla="*/ 266 h 251"/>
                <a:gd name="T54" fmla="*/ 215 w 281"/>
                <a:gd name="T55" fmla="*/ 250 h 251"/>
                <a:gd name="T56" fmla="*/ 227 w 281"/>
                <a:gd name="T57" fmla="*/ 236 h 251"/>
                <a:gd name="T58" fmla="*/ 245 w 281"/>
                <a:gd name="T59" fmla="*/ 205 h 251"/>
                <a:gd name="T60" fmla="*/ 259 w 281"/>
                <a:gd name="T61" fmla="*/ 189 h 251"/>
                <a:gd name="T62" fmla="*/ 271 w 281"/>
                <a:gd name="T63" fmla="*/ 167 h 251"/>
                <a:gd name="T64" fmla="*/ 283 w 281"/>
                <a:gd name="T65" fmla="*/ 143 h 251"/>
                <a:gd name="T66" fmla="*/ 289 w 281"/>
                <a:gd name="T67" fmla="*/ 121 h 251"/>
                <a:gd name="T68" fmla="*/ 277 w 281"/>
                <a:gd name="T69" fmla="*/ 121 h 251"/>
                <a:gd name="T70" fmla="*/ 277 w 281"/>
                <a:gd name="T71" fmla="*/ 129 h 251"/>
                <a:gd name="T72" fmla="*/ 259 w 281"/>
                <a:gd name="T73" fmla="*/ 121 h 251"/>
                <a:gd name="T74" fmla="*/ 259 w 281"/>
                <a:gd name="T75" fmla="*/ 106 h 251"/>
                <a:gd name="T76" fmla="*/ 265 w 281"/>
                <a:gd name="T77" fmla="*/ 90 h 251"/>
                <a:gd name="T78" fmla="*/ 277 w 281"/>
                <a:gd name="T79" fmla="*/ 98 h 251"/>
                <a:gd name="T80" fmla="*/ 277 w 281"/>
                <a:gd name="T81" fmla="*/ 69 h 251"/>
                <a:gd name="T82" fmla="*/ 277 w 281"/>
                <a:gd name="T83" fmla="*/ 46 h 251"/>
                <a:gd name="T84" fmla="*/ 271 w 281"/>
                <a:gd name="T85" fmla="*/ 23 h 251"/>
                <a:gd name="T86" fmla="*/ 271 w 281"/>
                <a:gd name="T87" fmla="*/ 8 h 251"/>
                <a:gd name="T88" fmla="*/ 252 w 281"/>
                <a:gd name="T89" fmla="*/ 8 h 251"/>
                <a:gd name="T90" fmla="*/ 233 w 281"/>
                <a:gd name="T91" fmla="*/ 0 h 251"/>
                <a:gd name="T92" fmla="*/ 233 w 281"/>
                <a:gd name="T93" fmla="*/ 0 h 251"/>
                <a:gd name="T94" fmla="*/ 209 w 281"/>
                <a:gd name="T95" fmla="*/ 23 h 251"/>
                <a:gd name="T96" fmla="*/ 191 w 281"/>
                <a:gd name="T97" fmla="*/ 38 h 251"/>
                <a:gd name="T98" fmla="*/ 177 w 281"/>
                <a:gd name="T99" fmla="*/ 61 h 251"/>
                <a:gd name="T100" fmla="*/ 171 w 281"/>
                <a:gd name="T101" fmla="*/ 69 h 251"/>
                <a:gd name="T102" fmla="*/ 159 w 281"/>
                <a:gd name="T103" fmla="*/ 90 h 251"/>
                <a:gd name="T104" fmla="*/ 136 w 281"/>
                <a:gd name="T105" fmla="*/ 83 h 251"/>
                <a:gd name="T106" fmla="*/ 118 w 281"/>
                <a:gd name="T107" fmla="*/ 83 h 251"/>
                <a:gd name="T108" fmla="*/ 112 w 281"/>
                <a:gd name="T109" fmla="*/ 98 h 251"/>
                <a:gd name="T110" fmla="*/ 98 w 281"/>
                <a:gd name="T111" fmla="*/ 113 h 251"/>
                <a:gd name="T112" fmla="*/ 80 w 281"/>
                <a:gd name="T113" fmla="*/ 121 h 251"/>
                <a:gd name="T114" fmla="*/ 74 w 281"/>
                <a:gd name="T115" fmla="*/ 113 h 251"/>
                <a:gd name="T116" fmla="*/ 80 w 281"/>
                <a:gd name="T117" fmla="*/ 90 h 251"/>
                <a:gd name="T118" fmla="*/ 68 w 281"/>
                <a:gd name="T119" fmla="*/ 69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266" name="Freeform 4311"/>
            <p:cNvSpPr>
              <a:spLocks/>
            </p:cNvSpPr>
            <p:nvPr/>
          </p:nvSpPr>
          <p:spPr bwMode="auto">
            <a:xfrm>
              <a:off x="2988" y="3258"/>
              <a:ext cx="43" cy="40"/>
            </a:xfrm>
            <a:custGeom>
              <a:avLst/>
              <a:gdLst>
                <a:gd name="T0" fmla="*/ 18 w 42"/>
                <a:gd name="T1" fmla="*/ 0 h 36"/>
                <a:gd name="T2" fmla="*/ 0 w 42"/>
                <a:gd name="T3" fmla="*/ 22 h 36"/>
                <a:gd name="T4" fmla="*/ 12 w 42"/>
                <a:gd name="T5" fmla="*/ 44 h 36"/>
                <a:gd name="T6" fmla="*/ 18 w 42"/>
                <a:gd name="T7" fmla="*/ 37 h 36"/>
                <a:gd name="T8" fmla="*/ 38 w 42"/>
                <a:gd name="T9" fmla="*/ 22 h 36"/>
                <a:gd name="T10" fmla="*/ 44 w 42"/>
                <a:gd name="T11" fmla="*/ 8 h 36"/>
                <a:gd name="T12" fmla="*/ 26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267" name="Freeform 4312"/>
            <p:cNvSpPr>
              <a:spLocks/>
            </p:cNvSpPr>
            <p:nvPr/>
          </p:nvSpPr>
          <p:spPr bwMode="auto">
            <a:xfrm>
              <a:off x="2777" y="3124"/>
              <a:ext cx="5" cy="7"/>
            </a:xfrm>
            <a:custGeom>
              <a:avLst/>
              <a:gdLst>
                <a:gd name="T0" fmla="*/ 4 w 6"/>
                <a:gd name="T1" fmla="*/ 8 h 6"/>
                <a:gd name="T2" fmla="*/ 0 w 6"/>
                <a:gd name="T3" fmla="*/ 8 h 6"/>
                <a:gd name="T4" fmla="*/ 0 w 6"/>
                <a:gd name="T5" fmla="*/ 0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8" name="Freeform 4313"/>
            <p:cNvSpPr>
              <a:spLocks/>
            </p:cNvSpPr>
            <p:nvPr/>
          </p:nvSpPr>
          <p:spPr bwMode="auto">
            <a:xfrm>
              <a:off x="3062" y="3190"/>
              <a:ext cx="16" cy="34"/>
            </a:xfrm>
            <a:custGeom>
              <a:avLst/>
              <a:gdLst>
                <a:gd name="T0" fmla="*/ 4 w 18"/>
                <a:gd name="T1" fmla="*/ 0 h 30"/>
                <a:gd name="T2" fmla="*/ 0 w 18"/>
                <a:gd name="T3" fmla="*/ 16 h 30"/>
                <a:gd name="T4" fmla="*/ 0 w 18"/>
                <a:gd name="T5" fmla="*/ 31 h 30"/>
                <a:gd name="T6" fmla="*/ 14 w 18"/>
                <a:gd name="T7" fmla="*/ 39 h 30"/>
                <a:gd name="T8" fmla="*/ 14 w 18"/>
                <a:gd name="T9" fmla="*/ 31 h 30"/>
                <a:gd name="T10" fmla="*/ 14 w 18"/>
                <a:gd name="T11" fmla="*/ 8 h 30"/>
                <a:gd name="T12" fmla="*/ 4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69" name="Freeform 4314"/>
            <p:cNvSpPr>
              <a:spLocks/>
            </p:cNvSpPr>
            <p:nvPr/>
          </p:nvSpPr>
          <p:spPr bwMode="auto">
            <a:xfrm>
              <a:off x="2734" y="2746"/>
              <a:ext cx="219" cy="270"/>
            </a:xfrm>
            <a:custGeom>
              <a:avLst/>
              <a:gdLst>
                <a:gd name="T0" fmla="*/ 222 w 216"/>
                <a:gd name="T1" fmla="*/ 175 h 239"/>
                <a:gd name="T2" fmla="*/ 204 w 216"/>
                <a:gd name="T3" fmla="*/ 175 h 239"/>
                <a:gd name="T4" fmla="*/ 186 w 216"/>
                <a:gd name="T5" fmla="*/ 183 h 239"/>
                <a:gd name="T6" fmla="*/ 186 w 216"/>
                <a:gd name="T7" fmla="*/ 198 h 239"/>
                <a:gd name="T8" fmla="*/ 186 w 216"/>
                <a:gd name="T9" fmla="*/ 236 h 239"/>
                <a:gd name="T10" fmla="*/ 178 w 216"/>
                <a:gd name="T11" fmla="*/ 259 h 239"/>
                <a:gd name="T12" fmla="*/ 210 w 216"/>
                <a:gd name="T13" fmla="*/ 297 h 239"/>
                <a:gd name="T14" fmla="*/ 154 w 216"/>
                <a:gd name="T15" fmla="*/ 305 h 239"/>
                <a:gd name="T16" fmla="*/ 136 w 216"/>
                <a:gd name="T17" fmla="*/ 297 h 239"/>
                <a:gd name="T18" fmla="*/ 118 w 216"/>
                <a:gd name="T19" fmla="*/ 297 h 239"/>
                <a:gd name="T20" fmla="*/ 118 w 216"/>
                <a:gd name="T21" fmla="*/ 289 h 239"/>
                <a:gd name="T22" fmla="*/ 92 w 216"/>
                <a:gd name="T23" fmla="*/ 289 h 239"/>
                <a:gd name="T24" fmla="*/ 74 w 216"/>
                <a:gd name="T25" fmla="*/ 289 h 239"/>
                <a:gd name="T26" fmla="*/ 30 w 216"/>
                <a:gd name="T27" fmla="*/ 289 h 239"/>
                <a:gd name="T28" fmla="*/ 18 w 216"/>
                <a:gd name="T29" fmla="*/ 282 h 239"/>
                <a:gd name="T30" fmla="*/ 0 w 216"/>
                <a:gd name="T31" fmla="*/ 289 h 239"/>
                <a:gd name="T32" fmla="*/ 0 w 216"/>
                <a:gd name="T33" fmla="*/ 267 h 239"/>
                <a:gd name="T34" fmla="*/ 0 w 216"/>
                <a:gd name="T35" fmla="*/ 244 h 239"/>
                <a:gd name="T36" fmla="*/ 18 w 216"/>
                <a:gd name="T37" fmla="*/ 183 h 239"/>
                <a:gd name="T38" fmla="*/ 24 w 216"/>
                <a:gd name="T39" fmla="*/ 167 h 239"/>
                <a:gd name="T40" fmla="*/ 38 w 216"/>
                <a:gd name="T41" fmla="*/ 151 h 239"/>
                <a:gd name="T42" fmla="*/ 30 w 216"/>
                <a:gd name="T43" fmla="*/ 114 h 239"/>
                <a:gd name="T44" fmla="*/ 30 w 216"/>
                <a:gd name="T45" fmla="*/ 98 h 239"/>
                <a:gd name="T46" fmla="*/ 24 w 216"/>
                <a:gd name="T47" fmla="*/ 76 h 239"/>
                <a:gd name="T48" fmla="*/ 30 w 216"/>
                <a:gd name="T49" fmla="*/ 60 h 239"/>
                <a:gd name="T50" fmla="*/ 18 w 216"/>
                <a:gd name="T51" fmla="*/ 31 h 239"/>
                <a:gd name="T52" fmla="*/ 12 w 216"/>
                <a:gd name="T53" fmla="*/ 8 h 239"/>
                <a:gd name="T54" fmla="*/ 24 w 216"/>
                <a:gd name="T55" fmla="*/ 0 h 239"/>
                <a:gd name="T56" fmla="*/ 44 w 216"/>
                <a:gd name="T57" fmla="*/ 0 h 239"/>
                <a:gd name="T58" fmla="*/ 56 w 216"/>
                <a:gd name="T59" fmla="*/ 0 h 239"/>
                <a:gd name="T60" fmla="*/ 74 w 216"/>
                <a:gd name="T61" fmla="*/ 0 h 239"/>
                <a:gd name="T62" fmla="*/ 86 w 216"/>
                <a:gd name="T63" fmla="*/ 0 h 239"/>
                <a:gd name="T64" fmla="*/ 104 w 216"/>
                <a:gd name="T65" fmla="*/ 46 h 239"/>
                <a:gd name="T66" fmla="*/ 118 w 216"/>
                <a:gd name="T67" fmla="*/ 52 h 239"/>
                <a:gd name="T68" fmla="*/ 136 w 216"/>
                <a:gd name="T69" fmla="*/ 52 h 239"/>
                <a:gd name="T70" fmla="*/ 142 w 216"/>
                <a:gd name="T71" fmla="*/ 31 h 239"/>
                <a:gd name="T72" fmla="*/ 160 w 216"/>
                <a:gd name="T73" fmla="*/ 31 h 239"/>
                <a:gd name="T74" fmla="*/ 160 w 216"/>
                <a:gd name="T75" fmla="*/ 31 h 239"/>
                <a:gd name="T76" fmla="*/ 186 w 216"/>
                <a:gd name="T77" fmla="*/ 38 h 239"/>
                <a:gd name="T78" fmla="*/ 186 w 216"/>
                <a:gd name="T79" fmla="*/ 98 h 239"/>
                <a:gd name="T80" fmla="*/ 192 w 216"/>
                <a:gd name="T81" fmla="*/ 121 h 239"/>
                <a:gd name="T82" fmla="*/ 192 w 216"/>
                <a:gd name="T83" fmla="*/ 129 h 239"/>
                <a:gd name="T84" fmla="*/ 222 w 216"/>
                <a:gd name="T85" fmla="*/ 121 h 239"/>
                <a:gd name="T86" fmla="*/ 222 w 216"/>
                <a:gd name="T87" fmla="*/ 151 h 239"/>
                <a:gd name="T88" fmla="*/ 222 w 216"/>
                <a:gd name="T89" fmla="*/ 175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0" name="Freeform 4315"/>
            <p:cNvSpPr>
              <a:spLocks/>
            </p:cNvSpPr>
            <p:nvPr/>
          </p:nvSpPr>
          <p:spPr bwMode="auto">
            <a:xfrm>
              <a:off x="2741" y="2713"/>
              <a:ext cx="17" cy="33"/>
            </a:xfrm>
            <a:custGeom>
              <a:avLst/>
              <a:gdLst>
                <a:gd name="T0" fmla="*/ 0 w 18"/>
                <a:gd name="T1" fmla="*/ 36 h 30"/>
                <a:gd name="T2" fmla="*/ 0 w 18"/>
                <a:gd name="T3" fmla="*/ 14 h 30"/>
                <a:gd name="T4" fmla="*/ 10 w 18"/>
                <a:gd name="T5" fmla="*/ 0 h 30"/>
                <a:gd name="T6" fmla="*/ 16 w 18"/>
                <a:gd name="T7" fmla="*/ 8 h 30"/>
                <a:gd name="T8" fmla="*/ 10 w 18"/>
                <a:gd name="T9" fmla="*/ 14 h 30"/>
                <a:gd name="T10" fmla="*/ 6 w 18"/>
                <a:gd name="T11" fmla="*/ 29 h 30"/>
                <a:gd name="T12" fmla="*/ 0 w 18"/>
                <a:gd name="T13" fmla="*/ 36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1" name="Freeform 4316"/>
            <p:cNvSpPr>
              <a:spLocks/>
            </p:cNvSpPr>
            <p:nvPr/>
          </p:nvSpPr>
          <p:spPr bwMode="auto">
            <a:xfrm>
              <a:off x="1214" y="2496"/>
              <a:ext cx="690" cy="877"/>
            </a:xfrm>
            <a:custGeom>
              <a:avLst/>
              <a:gdLst>
                <a:gd name="T0" fmla="*/ 526 w 682"/>
                <a:gd name="T1" fmla="*/ 191 h 778"/>
                <a:gd name="T2" fmla="*/ 514 w 682"/>
                <a:gd name="T3" fmla="*/ 168 h 778"/>
                <a:gd name="T4" fmla="*/ 490 w 682"/>
                <a:gd name="T5" fmla="*/ 160 h 778"/>
                <a:gd name="T6" fmla="*/ 470 w 682"/>
                <a:gd name="T7" fmla="*/ 152 h 778"/>
                <a:gd name="T8" fmla="*/ 446 w 682"/>
                <a:gd name="T9" fmla="*/ 176 h 778"/>
                <a:gd name="T10" fmla="*/ 423 w 682"/>
                <a:gd name="T11" fmla="*/ 183 h 778"/>
                <a:gd name="T12" fmla="*/ 385 w 682"/>
                <a:gd name="T13" fmla="*/ 176 h 778"/>
                <a:gd name="T14" fmla="*/ 417 w 682"/>
                <a:gd name="T15" fmla="*/ 114 h 778"/>
                <a:gd name="T16" fmla="*/ 405 w 682"/>
                <a:gd name="T17" fmla="*/ 30 h 778"/>
                <a:gd name="T18" fmla="*/ 399 w 682"/>
                <a:gd name="T19" fmla="*/ 30 h 778"/>
                <a:gd name="T20" fmla="*/ 355 w 682"/>
                <a:gd name="T21" fmla="*/ 77 h 778"/>
                <a:gd name="T22" fmla="*/ 319 w 682"/>
                <a:gd name="T23" fmla="*/ 83 h 778"/>
                <a:gd name="T24" fmla="*/ 263 w 682"/>
                <a:gd name="T25" fmla="*/ 99 h 778"/>
                <a:gd name="T26" fmla="*/ 245 w 682"/>
                <a:gd name="T27" fmla="*/ 16 h 778"/>
                <a:gd name="T28" fmla="*/ 227 w 682"/>
                <a:gd name="T29" fmla="*/ 16 h 778"/>
                <a:gd name="T30" fmla="*/ 177 w 682"/>
                <a:gd name="T31" fmla="*/ 30 h 778"/>
                <a:gd name="T32" fmla="*/ 183 w 682"/>
                <a:gd name="T33" fmla="*/ 69 h 778"/>
                <a:gd name="T34" fmla="*/ 147 w 682"/>
                <a:gd name="T35" fmla="*/ 107 h 778"/>
                <a:gd name="T36" fmla="*/ 109 w 682"/>
                <a:gd name="T37" fmla="*/ 77 h 778"/>
                <a:gd name="T38" fmla="*/ 68 w 682"/>
                <a:gd name="T39" fmla="*/ 91 h 778"/>
                <a:gd name="T40" fmla="*/ 62 w 682"/>
                <a:gd name="T41" fmla="*/ 114 h 778"/>
                <a:gd name="T42" fmla="*/ 62 w 682"/>
                <a:gd name="T43" fmla="*/ 237 h 778"/>
                <a:gd name="T44" fmla="*/ 12 w 682"/>
                <a:gd name="T45" fmla="*/ 282 h 778"/>
                <a:gd name="T46" fmla="*/ 12 w 682"/>
                <a:gd name="T47" fmla="*/ 357 h 778"/>
                <a:gd name="T48" fmla="*/ 42 w 682"/>
                <a:gd name="T49" fmla="*/ 388 h 778"/>
                <a:gd name="T50" fmla="*/ 80 w 682"/>
                <a:gd name="T51" fmla="*/ 410 h 778"/>
                <a:gd name="T52" fmla="*/ 141 w 682"/>
                <a:gd name="T53" fmla="*/ 380 h 778"/>
                <a:gd name="T54" fmla="*/ 183 w 682"/>
                <a:gd name="T55" fmla="*/ 449 h 778"/>
                <a:gd name="T56" fmla="*/ 245 w 682"/>
                <a:gd name="T57" fmla="*/ 487 h 778"/>
                <a:gd name="T58" fmla="*/ 257 w 682"/>
                <a:gd name="T59" fmla="*/ 540 h 778"/>
                <a:gd name="T60" fmla="*/ 299 w 682"/>
                <a:gd name="T61" fmla="*/ 586 h 778"/>
                <a:gd name="T62" fmla="*/ 299 w 682"/>
                <a:gd name="T63" fmla="*/ 639 h 778"/>
                <a:gd name="T64" fmla="*/ 331 w 682"/>
                <a:gd name="T65" fmla="*/ 692 h 778"/>
                <a:gd name="T66" fmla="*/ 361 w 682"/>
                <a:gd name="T67" fmla="*/ 738 h 778"/>
                <a:gd name="T68" fmla="*/ 379 w 682"/>
                <a:gd name="T69" fmla="*/ 782 h 778"/>
                <a:gd name="T70" fmla="*/ 331 w 682"/>
                <a:gd name="T71" fmla="*/ 897 h 778"/>
                <a:gd name="T72" fmla="*/ 367 w 682"/>
                <a:gd name="T73" fmla="*/ 912 h 778"/>
                <a:gd name="T74" fmla="*/ 411 w 682"/>
                <a:gd name="T75" fmla="*/ 966 h 778"/>
                <a:gd name="T76" fmla="*/ 429 w 682"/>
                <a:gd name="T77" fmla="*/ 936 h 778"/>
                <a:gd name="T78" fmla="*/ 440 w 682"/>
                <a:gd name="T79" fmla="*/ 897 h 778"/>
                <a:gd name="T80" fmla="*/ 435 w 682"/>
                <a:gd name="T81" fmla="*/ 942 h 778"/>
                <a:gd name="T82" fmla="*/ 464 w 682"/>
                <a:gd name="T83" fmla="*/ 882 h 778"/>
                <a:gd name="T84" fmla="*/ 477 w 682"/>
                <a:gd name="T85" fmla="*/ 806 h 778"/>
                <a:gd name="T86" fmla="*/ 470 w 682"/>
                <a:gd name="T87" fmla="*/ 777 h 778"/>
                <a:gd name="T88" fmla="*/ 538 w 682"/>
                <a:gd name="T89" fmla="*/ 723 h 778"/>
                <a:gd name="T90" fmla="*/ 563 w 682"/>
                <a:gd name="T91" fmla="*/ 708 h 778"/>
                <a:gd name="T92" fmla="*/ 600 w 682"/>
                <a:gd name="T93" fmla="*/ 685 h 778"/>
                <a:gd name="T94" fmla="*/ 624 w 682"/>
                <a:gd name="T95" fmla="*/ 586 h 778"/>
                <a:gd name="T96" fmla="*/ 630 w 682"/>
                <a:gd name="T97" fmla="*/ 487 h 778"/>
                <a:gd name="T98" fmla="*/ 636 w 682"/>
                <a:gd name="T99" fmla="*/ 463 h 778"/>
                <a:gd name="T100" fmla="*/ 662 w 682"/>
                <a:gd name="T101" fmla="*/ 410 h 778"/>
                <a:gd name="T102" fmla="*/ 698 w 682"/>
                <a:gd name="T103" fmla="*/ 312 h 778"/>
                <a:gd name="T104" fmla="*/ 656 w 682"/>
                <a:gd name="T105" fmla="*/ 251 h 778"/>
                <a:gd name="T106" fmla="*/ 576 w 682"/>
                <a:gd name="T107" fmla="*/ 206 h 778"/>
                <a:gd name="T108" fmla="*/ 532 w 682"/>
                <a:gd name="T109" fmla="*/ 191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2" name="Freeform 4317"/>
            <p:cNvSpPr>
              <a:spLocks/>
            </p:cNvSpPr>
            <p:nvPr/>
          </p:nvSpPr>
          <p:spPr bwMode="auto">
            <a:xfrm>
              <a:off x="1619" y="2618"/>
              <a:ext cx="42" cy="34"/>
            </a:xfrm>
            <a:custGeom>
              <a:avLst/>
              <a:gdLst>
                <a:gd name="T0" fmla="*/ 26 w 41"/>
                <a:gd name="T1" fmla="*/ 39 h 30"/>
                <a:gd name="T2" fmla="*/ 18 w 41"/>
                <a:gd name="T3" fmla="*/ 39 h 30"/>
                <a:gd name="T4" fmla="*/ 12 w 41"/>
                <a:gd name="T5" fmla="*/ 39 h 30"/>
                <a:gd name="T6" fmla="*/ 6 w 41"/>
                <a:gd name="T7" fmla="*/ 39 h 30"/>
                <a:gd name="T8" fmla="*/ 0 w 41"/>
                <a:gd name="T9" fmla="*/ 23 h 30"/>
                <a:gd name="T10" fmla="*/ 6 w 41"/>
                <a:gd name="T11" fmla="*/ 23 h 30"/>
                <a:gd name="T12" fmla="*/ 0 w 41"/>
                <a:gd name="T13" fmla="*/ 8 h 30"/>
                <a:gd name="T14" fmla="*/ 6 w 41"/>
                <a:gd name="T15" fmla="*/ 0 h 30"/>
                <a:gd name="T16" fmla="*/ 43 w 41"/>
                <a:gd name="T17" fmla="*/ 0 h 30"/>
                <a:gd name="T18" fmla="*/ 37 w 41"/>
                <a:gd name="T19" fmla="*/ 23 h 30"/>
                <a:gd name="T20" fmla="*/ 37 w 41"/>
                <a:gd name="T21" fmla="*/ 31 h 30"/>
                <a:gd name="T22" fmla="*/ 31 w 41"/>
                <a:gd name="T23" fmla="*/ 31 h 30"/>
                <a:gd name="T24" fmla="*/ 31 w 41"/>
                <a:gd name="T25" fmla="*/ 31 h 30"/>
                <a:gd name="T26" fmla="*/ 26 w 41"/>
                <a:gd name="T27" fmla="*/ 39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3" name="Freeform 4318"/>
            <p:cNvSpPr>
              <a:spLocks/>
            </p:cNvSpPr>
            <p:nvPr/>
          </p:nvSpPr>
          <p:spPr bwMode="auto">
            <a:xfrm>
              <a:off x="2691" y="2557"/>
              <a:ext cx="37" cy="34"/>
            </a:xfrm>
            <a:custGeom>
              <a:avLst/>
              <a:gdLst>
                <a:gd name="T0" fmla="*/ 6 w 36"/>
                <a:gd name="T1" fmla="*/ 39 h 30"/>
                <a:gd name="T2" fmla="*/ 0 w 36"/>
                <a:gd name="T3" fmla="*/ 31 h 30"/>
                <a:gd name="T4" fmla="*/ 6 w 36"/>
                <a:gd name="T5" fmla="*/ 23 h 30"/>
                <a:gd name="T6" fmla="*/ 6 w 36"/>
                <a:gd name="T7" fmla="*/ 0 h 30"/>
                <a:gd name="T8" fmla="*/ 26 w 36"/>
                <a:gd name="T9" fmla="*/ 8 h 30"/>
                <a:gd name="T10" fmla="*/ 38 w 36"/>
                <a:gd name="T11" fmla="*/ 8 h 30"/>
                <a:gd name="T12" fmla="*/ 38 w 36"/>
                <a:gd name="T13" fmla="*/ 39 h 30"/>
                <a:gd name="T14" fmla="*/ 6 w 36"/>
                <a:gd name="T15" fmla="*/ 39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4" name="Freeform 4319"/>
            <p:cNvSpPr>
              <a:spLocks/>
            </p:cNvSpPr>
            <p:nvPr/>
          </p:nvSpPr>
          <p:spPr bwMode="auto">
            <a:xfrm>
              <a:off x="2673" y="2530"/>
              <a:ext cx="12" cy="7"/>
            </a:xfrm>
            <a:custGeom>
              <a:avLst/>
              <a:gdLst>
                <a:gd name="T0" fmla="*/ 12 w 12"/>
                <a:gd name="T1" fmla="*/ 0 h 6"/>
                <a:gd name="T2" fmla="*/ 6 w 12"/>
                <a:gd name="T3" fmla="*/ 0 h 6"/>
                <a:gd name="T4" fmla="*/ 0 w 12"/>
                <a:gd name="T5" fmla="*/ 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5" name="Freeform 4320"/>
            <p:cNvSpPr>
              <a:spLocks/>
            </p:cNvSpPr>
            <p:nvPr/>
          </p:nvSpPr>
          <p:spPr bwMode="auto">
            <a:xfrm>
              <a:off x="2679" y="2564"/>
              <a:ext cx="103" cy="135"/>
            </a:xfrm>
            <a:custGeom>
              <a:avLst/>
              <a:gdLst>
                <a:gd name="T0" fmla="*/ 18 w 102"/>
                <a:gd name="T1" fmla="*/ 30 h 120"/>
                <a:gd name="T2" fmla="*/ 18 w 102"/>
                <a:gd name="T3" fmla="*/ 38 h 120"/>
                <a:gd name="T4" fmla="*/ 12 w 102"/>
                <a:gd name="T5" fmla="*/ 38 h 120"/>
                <a:gd name="T6" fmla="*/ 24 w 102"/>
                <a:gd name="T7" fmla="*/ 53 h 120"/>
                <a:gd name="T8" fmla="*/ 12 w 102"/>
                <a:gd name="T9" fmla="*/ 53 h 120"/>
                <a:gd name="T10" fmla="*/ 6 w 102"/>
                <a:gd name="T11" fmla="*/ 77 h 120"/>
                <a:gd name="T12" fmla="*/ 0 w 102"/>
                <a:gd name="T13" fmla="*/ 77 h 120"/>
                <a:gd name="T14" fmla="*/ 12 w 102"/>
                <a:gd name="T15" fmla="*/ 91 h 120"/>
                <a:gd name="T16" fmla="*/ 12 w 102"/>
                <a:gd name="T17" fmla="*/ 99 h 120"/>
                <a:gd name="T18" fmla="*/ 6 w 102"/>
                <a:gd name="T19" fmla="*/ 91 h 120"/>
                <a:gd name="T20" fmla="*/ 12 w 102"/>
                <a:gd name="T21" fmla="*/ 107 h 120"/>
                <a:gd name="T22" fmla="*/ 12 w 102"/>
                <a:gd name="T23" fmla="*/ 107 h 120"/>
                <a:gd name="T24" fmla="*/ 24 w 102"/>
                <a:gd name="T25" fmla="*/ 122 h 120"/>
                <a:gd name="T26" fmla="*/ 18 w 102"/>
                <a:gd name="T27" fmla="*/ 122 h 120"/>
                <a:gd name="T28" fmla="*/ 30 w 102"/>
                <a:gd name="T29" fmla="*/ 137 h 120"/>
                <a:gd name="T30" fmla="*/ 42 w 102"/>
                <a:gd name="T31" fmla="*/ 152 h 120"/>
                <a:gd name="T32" fmla="*/ 48 w 102"/>
                <a:gd name="T33" fmla="*/ 144 h 120"/>
                <a:gd name="T34" fmla="*/ 56 w 102"/>
                <a:gd name="T35" fmla="*/ 144 h 120"/>
                <a:gd name="T36" fmla="*/ 62 w 102"/>
                <a:gd name="T37" fmla="*/ 144 h 120"/>
                <a:gd name="T38" fmla="*/ 56 w 102"/>
                <a:gd name="T39" fmla="*/ 129 h 120"/>
                <a:gd name="T40" fmla="*/ 56 w 102"/>
                <a:gd name="T41" fmla="*/ 129 h 120"/>
                <a:gd name="T42" fmla="*/ 56 w 102"/>
                <a:gd name="T43" fmla="*/ 122 h 120"/>
                <a:gd name="T44" fmla="*/ 68 w 102"/>
                <a:gd name="T45" fmla="*/ 114 h 120"/>
                <a:gd name="T46" fmla="*/ 68 w 102"/>
                <a:gd name="T47" fmla="*/ 99 h 120"/>
                <a:gd name="T48" fmla="*/ 80 w 102"/>
                <a:gd name="T49" fmla="*/ 114 h 120"/>
                <a:gd name="T50" fmla="*/ 92 w 102"/>
                <a:gd name="T51" fmla="*/ 114 h 120"/>
                <a:gd name="T52" fmla="*/ 92 w 102"/>
                <a:gd name="T53" fmla="*/ 114 h 120"/>
                <a:gd name="T54" fmla="*/ 98 w 102"/>
                <a:gd name="T55" fmla="*/ 114 h 120"/>
                <a:gd name="T56" fmla="*/ 104 w 102"/>
                <a:gd name="T57" fmla="*/ 77 h 120"/>
                <a:gd name="T58" fmla="*/ 92 w 102"/>
                <a:gd name="T59" fmla="*/ 53 h 120"/>
                <a:gd name="T60" fmla="*/ 104 w 102"/>
                <a:gd name="T61" fmla="*/ 38 h 120"/>
                <a:gd name="T62" fmla="*/ 104 w 102"/>
                <a:gd name="T63" fmla="*/ 23 h 120"/>
                <a:gd name="T64" fmla="*/ 80 w 102"/>
                <a:gd name="T65" fmla="*/ 23 h 120"/>
                <a:gd name="T66" fmla="*/ 86 w 102"/>
                <a:gd name="T67" fmla="*/ 0 h 120"/>
                <a:gd name="T68" fmla="*/ 48 w 102"/>
                <a:gd name="T69" fmla="*/ 0 h 120"/>
                <a:gd name="T70" fmla="*/ 48 w 102"/>
                <a:gd name="T71" fmla="*/ 30 h 120"/>
                <a:gd name="T72" fmla="*/ 18 w 102"/>
                <a:gd name="T73" fmla="*/ 30 h 120"/>
                <a:gd name="T74" fmla="*/ 18 w 102"/>
                <a:gd name="T75" fmla="*/ 30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6" name="Freeform 4321"/>
            <p:cNvSpPr>
              <a:spLocks/>
            </p:cNvSpPr>
            <p:nvPr/>
          </p:nvSpPr>
          <p:spPr bwMode="auto">
            <a:xfrm>
              <a:off x="1431" y="3049"/>
              <a:ext cx="151" cy="182"/>
            </a:xfrm>
            <a:custGeom>
              <a:avLst/>
              <a:gdLst>
                <a:gd name="T0" fmla="*/ 12 w 150"/>
                <a:gd name="T1" fmla="*/ 16 h 161"/>
                <a:gd name="T2" fmla="*/ 6 w 150"/>
                <a:gd name="T3" fmla="*/ 46 h 161"/>
                <a:gd name="T4" fmla="*/ 0 w 150"/>
                <a:gd name="T5" fmla="*/ 69 h 161"/>
                <a:gd name="T6" fmla="*/ 18 w 150"/>
                <a:gd name="T7" fmla="*/ 92 h 161"/>
                <a:gd name="T8" fmla="*/ 36 w 150"/>
                <a:gd name="T9" fmla="*/ 115 h 161"/>
                <a:gd name="T10" fmla="*/ 48 w 150"/>
                <a:gd name="T11" fmla="*/ 123 h 161"/>
                <a:gd name="T12" fmla="*/ 66 w 150"/>
                <a:gd name="T13" fmla="*/ 130 h 161"/>
                <a:gd name="T14" fmla="*/ 80 w 150"/>
                <a:gd name="T15" fmla="*/ 138 h 161"/>
                <a:gd name="T16" fmla="*/ 98 w 150"/>
                <a:gd name="T17" fmla="*/ 154 h 161"/>
                <a:gd name="T18" fmla="*/ 92 w 150"/>
                <a:gd name="T19" fmla="*/ 175 h 161"/>
                <a:gd name="T20" fmla="*/ 86 w 150"/>
                <a:gd name="T21" fmla="*/ 198 h 161"/>
                <a:gd name="T22" fmla="*/ 104 w 150"/>
                <a:gd name="T23" fmla="*/ 206 h 161"/>
                <a:gd name="T24" fmla="*/ 122 w 150"/>
                <a:gd name="T25" fmla="*/ 206 h 161"/>
                <a:gd name="T26" fmla="*/ 134 w 150"/>
                <a:gd name="T27" fmla="*/ 198 h 161"/>
                <a:gd name="T28" fmla="*/ 152 w 150"/>
                <a:gd name="T29" fmla="*/ 175 h 161"/>
                <a:gd name="T30" fmla="*/ 146 w 150"/>
                <a:gd name="T31" fmla="*/ 154 h 161"/>
                <a:gd name="T32" fmla="*/ 146 w 150"/>
                <a:gd name="T33" fmla="*/ 138 h 161"/>
                <a:gd name="T34" fmla="*/ 152 w 150"/>
                <a:gd name="T35" fmla="*/ 115 h 161"/>
                <a:gd name="T36" fmla="*/ 140 w 150"/>
                <a:gd name="T37" fmla="*/ 115 h 161"/>
                <a:gd name="T38" fmla="*/ 134 w 150"/>
                <a:gd name="T39" fmla="*/ 115 h 161"/>
                <a:gd name="T40" fmla="*/ 128 w 150"/>
                <a:gd name="T41" fmla="*/ 92 h 161"/>
                <a:gd name="T42" fmla="*/ 122 w 150"/>
                <a:gd name="T43" fmla="*/ 69 h 161"/>
                <a:gd name="T44" fmla="*/ 110 w 150"/>
                <a:gd name="T45" fmla="*/ 69 h 161"/>
                <a:gd name="T46" fmla="*/ 80 w 150"/>
                <a:gd name="T47" fmla="*/ 69 h 161"/>
                <a:gd name="T48" fmla="*/ 80 w 150"/>
                <a:gd name="T49" fmla="*/ 31 h 161"/>
                <a:gd name="T50" fmla="*/ 72 w 150"/>
                <a:gd name="T51" fmla="*/ 16 h 161"/>
                <a:gd name="T52" fmla="*/ 72 w 150"/>
                <a:gd name="T53" fmla="*/ 16 h 161"/>
                <a:gd name="T54" fmla="*/ 60 w 150"/>
                <a:gd name="T55" fmla="*/ 0 h 161"/>
                <a:gd name="T56" fmla="*/ 12 w 150"/>
                <a:gd name="T57" fmla="*/ 8 h 161"/>
                <a:gd name="T58" fmla="*/ 12 w 150"/>
                <a:gd name="T59" fmla="*/ 16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77" name="Rectangle 4322"/>
            <p:cNvSpPr>
              <a:spLocks noChangeArrowheads="1"/>
            </p:cNvSpPr>
            <p:nvPr/>
          </p:nvSpPr>
          <p:spPr bwMode="auto">
            <a:xfrm>
              <a:off x="2643" y="2604"/>
              <a:ext cx="0" cy="7"/>
            </a:xfrm>
            <a:prstGeom prst="rect">
              <a:avLst/>
            </a:prstGeom>
            <a:solidFill>
              <a:srgbClr val="239FB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278" name="Rectangle 4323"/>
            <p:cNvSpPr>
              <a:spLocks noChangeArrowheads="1"/>
            </p:cNvSpPr>
            <p:nvPr/>
          </p:nvSpPr>
          <p:spPr bwMode="auto">
            <a:xfrm>
              <a:off x="2655" y="2577"/>
              <a:ext cx="0"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279" name="Freeform 4324"/>
            <p:cNvSpPr>
              <a:spLocks/>
            </p:cNvSpPr>
            <p:nvPr/>
          </p:nvSpPr>
          <p:spPr bwMode="auto">
            <a:xfrm>
              <a:off x="3049" y="2638"/>
              <a:ext cx="194" cy="236"/>
            </a:xfrm>
            <a:custGeom>
              <a:avLst/>
              <a:gdLst>
                <a:gd name="T0" fmla="*/ 148 w 192"/>
                <a:gd name="T1" fmla="*/ 53 h 209"/>
                <a:gd name="T2" fmla="*/ 148 w 192"/>
                <a:gd name="T3" fmla="*/ 46 h 209"/>
                <a:gd name="T4" fmla="*/ 128 w 192"/>
                <a:gd name="T5" fmla="*/ 38 h 209"/>
                <a:gd name="T6" fmla="*/ 116 w 192"/>
                <a:gd name="T7" fmla="*/ 23 h 209"/>
                <a:gd name="T8" fmla="*/ 80 w 192"/>
                <a:gd name="T9" fmla="*/ 0 h 209"/>
                <a:gd name="T10" fmla="*/ 68 w 192"/>
                <a:gd name="T11" fmla="*/ 0 h 209"/>
                <a:gd name="T12" fmla="*/ 50 w 192"/>
                <a:gd name="T13" fmla="*/ 0 h 209"/>
                <a:gd name="T14" fmla="*/ 36 w 192"/>
                <a:gd name="T15" fmla="*/ 0 h 209"/>
                <a:gd name="T16" fmla="*/ 18 w 192"/>
                <a:gd name="T17" fmla="*/ 0 h 209"/>
                <a:gd name="T18" fmla="*/ 24 w 192"/>
                <a:gd name="T19" fmla="*/ 30 h 209"/>
                <a:gd name="T20" fmla="*/ 18 w 192"/>
                <a:gd name="T21" fmla="*/ 30 h 209"/>
                <a:gd name="T22" fmla="*/ 18 w 192"/>
                <a:gd name="T23" fmla="*/ 46 h 209"/>
                <a:gd name="T24" fmla="*/ 24 w 192"/>
                <a:gd name="T25" fmla="*/ 53 h 209"/>
                <a:gd name="T26" fmla="*/ 12 w 192"/>
                <a:gd name="T27" fmla="*/ 69 h 209"/>
                <a:gd name="T28" fmla="*/ 6 w 192"/>
                <a:gd name="T29" fmla="*/ 85 h 209"/>
                <a:gd name="T30" fmla="*/ 0 w 192"/>
                <a:gd name="T31" fmla="*/ 85 h 209"/>
                <a:gd name="T32" fmla="*/ 0 w 192"/>
                <a:gd name="T33" fmla="*/ 122 h 209"/>
                <a:gd name="T34" fmla="*/ 6 w 192"/>
                <a:gd name="T35" fmla="*/ 146 h 209"/>
                <a:gd name="T36" fmla="*/ 12 w 192"/>
                <a:gd name="T37" fmla="*/ 160 h 209"/>
                <a:gd name="T38" fmla="*/ 24 w 192"/>
                <a:gd name="T39" fmla="*/ 182 h 209"/>
                <a:gd name="T40" fmla="*/ 24 w 192"/>
                <a:gd name="T41" fmla="*/ 182 h 209"/>
                <a:gd name="T42" fmla="*/ 42 w 192"/>
                <a:gd name="T43" fmla="*/ 198 h 209"/>
                <a:gd name="T44" fmla="*/ 62 w 192"/>
                <a:gd name="T45" fmla="*/ 213 h 209"/>
                <a:gd name="T46" fmla="*/ 80 w 192"/>
                <a:gd name="T47" fmla="*/ 213 h 209"/>
                <a:gd name="T48" fmla="*/ 86 w 192"/>
                <a:gd name="T49" fmla="*/ 220 h 209"/>
                <a:gd name="T50" fmla="*/ 92 w 192"/>
                <a:gd name="T51" fmla="*/ 244 h 209"/>
                <a:gd name="T52" fmla="*/ 98 w 192"/>
                <a:gd name="T53" fmla="*/ 266 h 209"/>
                <a:gd name="T54" fmla="*/ 104 w 192"/>
                <a:gd name="T55" fmla="*/ 266 h 209"/>
                <a:gd name="T56" fmla="*/ 116 w 192"/>
                <a:gd name="T57" fmla="*/ 266 h 209"/>
                <a:gd name="T58" fmla="*/ 134 w 192"/>
                <a:gd name="T59" fmla="*/ 266 h 209"/>
                <a:gd name="T60" fmla="*/ 148 w 192"/>
                <a:gd name="T61" fmla="*/ 259 h 209"/>
                <a:gd name="T62" fmla="*/ 160 w 192"/>
                <a:gd name="T63" fmla="*/ 259 h 209"/>
                <a:gd name="T64" fmla="*/ 178 w 192"/>
                <a:gd name="T65" fmla="*/ 251 h 209"/>
                <a:gd name="T66" fmla="*/ 196 w 192"/>
                <a:gd name="T67" fmla="*/ 236 h 209"/>
                <a:gd name="T68" fmla="*/ 184 w 192"/>
                <a:gd name="T69" fmla="*/ 220 h 209"/>
                <a:gd name="T70" fmla="*/ 178 w 192"/>
                <a:gd name="T71" fmla="*/ 198 h 209"/>
                <a:gd name="T72" fmla="*/ 178 w 192"/>
                <a:gd name="T73" fmla="*/ 175 h 209"/>
                <a:gd name="T74" fmla="*/ 178 w 192"/>
                <a:gd name="T75" fmla="*/ 168 h 209"/>
                <a:gd name="T76" fmla="*/ 178 w 192"/>
                <a:gd name="T77" fmla="*/ 146 h 209"/>
                <a:gd name="T78" fmla="*/ 166 w 192"/>
                <a:gd name="T79" fmla="*/ 122 h 209"/>
                <a:gd name="T80" fmla="*/ 178 w 192"/>
                <a:gd name="T81" fmla="*/ 91 h 209"/>
                <a:gd name="T82" fmla="*/ 148 w 192"/>
                <a:gd name="T83" fmla="*/ 53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0" name="Freeform 4325"/>
            <p:cNvSpPr>
              <a:spLocks/>
            </p:cNvSpPr>
            <p:nvPr/>
          </p:nvSpPr>
          <p:spPr bwMode="auto">
            <a:xfrm>
              <a:off x="3226" y="2746"/>
              <a:ext cx="6" cy="14"/>
            </a:xfrm>
            <a:custGeom>
              <a:avLst/>
              <a:gdLst>
                <a:gd name="T0" fmla="*/ 6 w 6"/>
                <a:gd name="T1" fmla="*/ 16 h 12"/>
                <a:gd name="T2" fmla="*/ 0 w 6"/>
                <a:gd name="T3" fmla="*/ 0 h 12"/>
                <a:gd name="T4" fmla="*/ 0 w 6"/>
                <a:gd name="T5" fmla="*/ 0 h 12"/>
                <a:gd name="T6" fmla="*/ 6 w 6"/>
                <a:gd name="T7" fmla="*/ 1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1" name="Freeform 4326"/>
            <p:cNvSpPr>
              <a:spLocks/>
            </p:cNvSpPr>
            <p:nvPr/>
          </p:nvSpPr>
          <p:spPr bwMode="auto">
            <a:xfrm>
              <a:off x="3055" y="2517"/>
              <a:ext cx="91" cy="128"/>
            </a:xfrm>
            <a:custGeom>
              <a:avLst/>
              <a:gdLst>
                <a:gd name="T0" fmla="*/ 86 w 90"/>
                <a:gd name="T1" fmla="*/ 22 h 114"/>
                <a:gd name="T2" fmla="*/ 74 w 90"/>
                <a:gd name="T3" fmla="*/ 0 h 114"/>
                <a:gd name="T4" fmla="*/ 68 w 90"/>
                <a:gd name="T5" fmla="*/ 15 h 114"/>
                <a:gd name="T6" fmla="*/ 50 w 90"/>
                <a:gd name="T7" fmla="*/ 15 h 114"/>
                <a:gd name="T8" fmla="*/ 36 w 90"/>
                <a:gd name="T9" fmla="*/ 15 h 114"/>
                <a:gd name="T10" fmla="*/ 36 w 90"/>
                <a:gd name="T11" fmla="*/ 15 h 114"/>
                <a:gd name="T12" fmla="*/ 24 w 90"/>
                <a:gd name="T13" fmla="*/ 15 h 114"/>
                <a:gd name="T14" fmla="*/ 18 w 90"/>
                <a:gd name="T15" fmla="*/ 22 h 114"/>
                <a:gd name="T16" fmla="*/ 18 w 90"/>
                <a:gd name="T17" fmla="*/ 45 h 114"/>
                <a:gd name="T18" fmla="*/ 30 w 90"/>
                <a:gd name="T19" fmla="*/ 53 h 114"/>
                <a:gd name="T20" fmla="*/ 18 w 90"/>
                <a:gd name="T21" fmla="*/ 68 h 114"/>
                <a:gd name="T22" fmla="*/ 6 w 90"/>
                <a:gd name="T23" fmla="*/ 83 h 114"/>
                <a:gd name="T24" fmla="*/ 0 w 90"/>
                <a:gd name="T25" fmla="*/ 144 h 114"/>
                <a:gd name="T26" fmla="*/ 0 w 90"/>
                <a:gd name="T27" fmla="*/ 144 h 114"/>
                <a:gd name="T28" fmla="*/ 12 w 90"/>
                <a:gd name="T29" fmla="*/ 136 h 114"/>
                <a:gd name="T30" fmla="*/ 30 w 90"/>
                <a:gd name="T31" fmla="*/ 136 h 114"/>
                <a:gd name="T32" fmla="*/ 42 w 90"/>
                <a:gd name="T33" fmla="*/ 136 h 114"/>
                <a:gd name="T34" fmla="*/ 62 w 90"/>
                <a:gd name="T35" fmla="*/ 136 h 114"/>
                <a:gd name="T36" fmla="*/ 74 w 90"/>
                <a:gd name="T37" fmla="*/ 136 h 114"/>
                <a:gd name="T38" fmla="*/ 74 w 90"/>
                <a:gd name="T39" fmla="*/ 106 h 114"/>
                <a:gd name="T40" fmla="*/ 86 w 90"/>
                <a:gd name="T41" fmla="*/ 83 h 114"/>
                <a:gd name="T42" fmla="*/ 92 w 90"/>
                <a:gd name="T43" fmla="*/ 61 h 114"/>
                <a:gd name="T44" fmla="*/ 92 w 90"/>
                <a:gd name="T45" fmla="*/ 38 h 114"/>
                <a:gd name="T46" fmla="*/ 86 w 90"/>
                <a:gd name="T47" fmla="*/ 22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2" name="Freeform 4327"/>
            <p:cNvSpPr>
              <a:spLocks/>
            </p:cNvSpPr>
            <p:nvPr/>
          </p:nvSpPr>
          <p:spPr bwMode="auto">
            <a:xfrm>
              <a:off x="2741" y="2496"/>
              <a:ext cx="344" cy="418"/>
            </a:xfrm>
            <a:custGeom>
              <a:avLst/>
              <a:gdLst>
                <a:gd name="T0" fmla="*/ 305 w 341"/>
                <a:gd name="T1" fmla="*/ 183 h 371"/>
                <a:gd name="T2" fmla="*/ 305 w 341"/>
                <a:gd name="T3" fmla="*/ 198 h 371"/>
                <a:gd name="T4" fmla="*/ 305 w 341"/>
                <a:gd name="T5" fmla="*/ 206 h 371"/>
                <a:gd name="T6" fmla="*/ 311 w 341"/>
                <a:gd name="T7" fmla="*/ 243 h 371"/>
                <a:gd name="T8" fmla="*/ 317 w 341"/>
                <a:gd name="T9" fmla="*/ 304 h 371"/>
                <a:gd name="T10" fmla="*/ 335 w 341"/>
                <a:gd name="T11" fmla="*/ 341 h 371"/>
                <a:gd name="T12" fmla="*/ 293 w 341"/>
                <a:gd name="T13" fmla="*/ 364 h 371"/>
                <a:gd name="T14" fmla="*/ 293 w 341"/>
                <a:gd name="T15" fmla="*/ 433 h 371"/>
                <a:gd name="T16" fmla="*/ 317 w 341"/>
                <a:gd name="T17" fmla="*/ 441 h 371"/>
                <a:gd name="T18" fmla="*/ 305 w 341"/>
                <a:gd name="T19" fmla="*/ 471 h 371"/>
                <a:gd name="T20" fmla="*/ 285 w 341"/>
                <a:gd name="T21" fmla="*/ 441 h 371"/>
                <a:gd name="T22" fmla="*/ 267 w 341"/>
                <a:gd name="T23" fmla="*/ 425 h 371"/>
                <a:gd name="T24" fmla="*/ 231 w 341"/>
                <a:gd name="T25" fmla="*/ 425 h 371"/>
                <a:gd name="T26" fmla="*/ 219 w 341"/>
                <a:gd name="T27" fmla="*/ 418 h 371"/>
                <a:gd name="T28" fmla="*/ 184 w 341"/>
                <a:gd name="T29" fmla="*/ 410 h 371"/>
                <a:gd name="T30" fmla="*/ 178 w 341"/>
                <a:gd name="T31" fmla="*/ 380 h 371"/>
                <a:gd name="T32" fmla="*/ 152 w 341"/>
                <a:gd name="T33" fmla="*/ 312 h 371"/>
                <a:gd name="T34" fmla="*/ 134 w 341"/>
                <a:gd name="T35" fmla="*/ 312 h 371"/>
                <a:gd name="T36" fmla="*/ 110 w 341"/>
                <a:gd name="T37" fmla="*/ 333 h 371"/>
                <a:gd name="T38" fmla="*/ 80 w 341"/>
                <a:gd name="T39" fmla="*/ 282 h 371"/>
                <a:gd name="T40" fmla="*/ 48 w 341"/>
                <a:gd name="T41" fmla="*/ 282 h 371"/>
                <a:gd name="T42" fmla="*/ 18 w 341"/>
                <a:gd name="T43" fmla="*/ 282 h 371"/>
                <a:gd name="T44" fmla="*/ 0 w 341"/>
                <a:gd name="T45" fmla="*/ 282 h 371"/>
                <a:gd name="T46" fmla="*/ 12 w 341"/>
                <a:gd name="T47" fmla="*/ 259 h 371"/>
                <a:gd name="T48" fmla="*/ 24 w 341"/>
                <a:gd name="T49" fmla="*/ 251 h 371"/>
                <a:gd name="T50" fmla="*/ 42 w 341"/>
                <a:gd name="T51" fmla="*/ 243 h 371"/>
                <a:gd name="T52" fmla="*/ 62 w 341"/>
                <a:gd name="T53" fmla="*/ 237 h 371"/>
                <a:gd name="T54" fmla="*/ 80 w 341"/>
                <a:gd name="T55" fmla="*/ 183 h 371"/>
                <a:gd name="T56" fmla="*/ 104 w 341"/>
                <a:gd name="T57" fmla="*/ 122 h 371"/>
                <a:gd name="T58" fmla="*/ 110 w 341"/>
                <a:gd name="T59" fmla="*/ 83 h 371"/>
                <a:gd name="T60" fmla="*/ 116 w 341"/>
                <a:gd name="T61" fmla="*/ 46 h 371"/>
                <a:gd name="T62" fmla="*/ 128 w 341"/>
                <a:gd name="T63" fmla="*/ 0 h 371"/>
                <a:gd name="T64" fmla="*/ 164 w 341"/>
                <a:gd name="T65" fmla="*/ 23 h 371"/>
                <a:gd name="T66" fmla="*/ 190 w 341"/>
                <a:gd name="T67" fmla="*/ 16 h 371"/>
                <a:gd name="T68" fmla="*/ 219 w 341"/>
                <a:gd name="T69" fmla="*/ 8 h 371"/>
                <a:gd name="T70" fmla="*/ 237 w 341"/>
                <a:gd name="T71" fmla="*/ 0 h 371"/>
                <a:gd name="T72" fmla="*/ 267 w 341"/>
                <a:gd name="T73" fmla="*/ 0 h 371"/>
                <a:gd name="T74" fmla="*/ 279 w 341"/>
                <a:gd name="T75" fmla="*/ 8 h 371"/>
                <a:gd name="T76" fmla="*/ 305 w 341"/>
                <a:gd name="T77" fmla="*/ 23 h 371"/>
                <a:gd name="T78" fmla="*/ 323 w 341"/>
                <a:gd name="T79" fmla="*/ 30 h 371"/>
                <a:gd name="T80" fmla="*/ 335 w 341"/>
                <a:gd name="T81" fmla="*/ 69 h 371"/>
                <a:gd name="T82" fmla="*/ 335 w 341"/>
                <a:gd name="T83" fmla="*/ 91 h 371"/>
                <a:gd name="T84" fmla="*/ 317 w 341"/>
                <a:gd name="T85" fmla="*/ 168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3" name="Freeform 4328"/>
            <p:cNvSpPr>
              <a:spLocks/>
            </p:cNvSpPr>
            <p:nvPr/>
          </p:nvSpPr>
          <p:spPr bwMode="auto">
            <a:xfrm>
              <a:off x="2911" y="2799"/>
              <a:ext cx="210" cy="217"/>
            </a:xfrm>
            <a:custGeom>
              <a:avLst/>
              <a:gdLst>
                <a:gd name="T0" fmla="*/ 42 w 209"/>
                <a:gd name="T1" fmla="*/ 115 h 192"/>
                <a:gd name="T2" fmla="*/ 24 w 209"/>
                <a:gd name="T3" fmla="*/ 115 h 192"/>
                <a:gd name="T4" fmla="*/ 6 w 209"/>
                <a:gd name="T5" fmla="*/ 123 h 192"/>
                <a:gd name="T6" fmla="*/ 6 w 209"/>
                <a:gd name="T7" fmla="*/ 138 h 192"/>
                <a:gd name="T8" fmla="*/ 6 w 209"/>
                <a:gd name="T9" fmla="*/ 176 h 192"/>
                <a:gd name="T10" fmla="*/ 0 w 209"/>
                <a:gd name="T11" fmla="*/ 199 h 192"/>
                <a:gd name="T12" fmla="*/ 30 w 209"/>
                <a:gd name="T13" fmla="*/ 237 h 192"/>
                <a:gd name="T14" fmla="*/ 42 w 209"/>
                <a:gd name="T15" fmla="*/ 237 h 192"/>
                <a:gd name="T16" fmla="*/ 59 w 209"/>
                <a:gd name="T17" fmla="*/ 245 h 192"/>
                <a:gd name="T18" fmla="*/ 83 w 209"/>
                <a:gd name="T19" fmla="*/ 245 h 192"/>
                <a:gd name="T20" fmla="*/ 101 w 209"/>
                <a:gd name="T21" fmla="*/ 229 h 192"/>
                <a:gd name="T22" fmla="*/ 121 w 209"/>
                <a:gd name="T23" fmla="*/ 207 h 192"/>
                <a:gd name="T24" fmla="*/ 127 w 209"/>
                <a:gd name="T25" fmla="*/ 192 h 192"/>
                <a:gd name="T26" fmla="*/ 139 w 209"/>
                <a:gd name="T27" fmla="*/ 192 h 192"/>
                <a:gd name="T28" fmla="*/ 151 w 209"/>
                <a:gd name="T29" fmla="*/ 184 h 192"/>
                <a:gd name="T30" fmla="*/ 145 w 209"/>
                <a:gd name="T31" fmla="*/ 176 h 192"/>
                <a:gd name="T32" fmla="*/ 163 w 209"/>
                <a:gd name="T33" fmla="*/ 168 h 192"/>
                <a:gd name="T34" fmla="*/ 175 w 209"/>
                <a:gd name="T35" fmla="*/ 160 h 192"/>
                <a:gd name="T36" fmla="*/ 187 w 209"/>
                <a:gd name="T37" fmla="*/ 154 h 192"/>
                <a:gd name="T38" fmla="*/ 199 w 209"/>
                <a:gd name="T39" fmla="*/ 146 h 192"/>
                <a:gd name="T40" fmla="*/ 193 w 209"/>
                <a:gd name="T41" fmla="*/ 130 h 192"/>
                <a:gd name="T42" fmla="*/ 205 w 209"/>
                <a:gd name="T43" fmla="*/ 107 h 192"/>
                <a:gd name="T44" fmla="*/ 205 w 209"/>
                <a:gd name="T45" fmla="*/ 99 h 192"/>
                <a:gd name="T46" fmla="*/ 205 w 209"/>
                <a:gd name="T47" fmla="*/ 85 h 192"/>
                <a:gd name="T48" fmla="*/ 205 w 209"/>
                <a:gd name="T49" fmla="*/ 61 h 192"/>
                <a:gd name="T50" fmla="*/ 211 w 209"/>
                <a:gd name="T51" fmla="*/ 53 h 192"/>
                <a:gd name="T52" fmla="*/ 199 w 209"/>
                <a:gd name="T53" fmla="*/ 31 h 192"/>
                <a:gd name="T54" fmla="*/ 199 w 209"/>
                <a:gd name="T55" fmla="*/ 31 h 192"/>
                <a:gd name="T56" fmla="*/ 181 w 209"/>
                <a:gd name="T57" fmla="*/ 16 h 192"/>
                <a:gd name="T58" fmla="*/ 163 w 209"/>
                <a:gd name="T59" fmla="*/ 0 h 192"/>
                <a:gd name="T60" fmla="*/ 163 w 209"/>
                <a:gd name="T61" fmla="*/ 0 h 192"/>
                <a:gd name="T62" fmla="*/ 127 w 209"/>
                <a:gd name="T63" fmla="*/ 8 h 192"/>
                <a:gd name="T64" fmla="*/ 121 w 209"/>
                <a:gd name="T65" fmla="*/ 23 h 192"/>
                <a:gd name="T66" fmla="*/ 121 w 209"/>
                <a:gd name="T67" fmla="*/ 46 h 192"/>
                <a:gd name="T68" fmla="*/ 121 w 209"/>
                <a:gd name="T69" fmla="*/ 92 h 192"/>
                <a:gd name="T70" fmla="*/ 139 w 209"/>
                <a:gd name="T71" fmla="*/ 107 h 192"/>
                <a:gd name="T72" fmla="*/ 145 w 209"/>
                <a:gd name="T73" fmla="*/ 99 h 192"/>
                <a:gd name="T74" fmla="*/ 139 w 209"/>
                <a:gd name="T75" fmla="*/ 130 h 192"/>
                <a:gd name="T76" fmla="*/ 133 w 209"/>
                <a:gd name="T77" fmla="*/ 130 h 192"/>
                <a:gd name="T78" fmla="*/ 127 w 209"/>
                <a:gd name="T79" fmla="*/ 130 h 192"/>
                <a:gd name="T80" fmla="*/ 115 w 209"/>
                <a:gd name="T81" fmla="*/ 99 h 192"/>
                <a:gd name="T82" fmla="*/ 101 w 209"/>
                <a:gd name="T83" fmla="*/ 92 h 192"/>
                <a:gd name="T84" fmla="*/ 95 w 209"/>
                <a:gd name="T85" fmla="*/ 85 h 192"/>
                <a:gd name="T86" fmla="*/ 83 w 209"/>
                <a:gd name="T87" fmla="*/ 92 h 192"/>
                <a:gd name="T88" fmla="*/ 59 w 209"/>
                <a:gd name="T89" fmla="*/ 85 h 192"/>
                <a:gd name="T90" fmla="*/ 59 w 209"/>
                <a:gd name="T91" fmla="*/ 77 h 192"/>
                <a:gd name="T92" fmla="*/ 47 w 209"/>
                <a:gd name="T93" fmla="*/ 77 h 192"/>
                <a:gd name="T94" fmla="*/ 42 w 209"/>
                <a:gd name="T95" fmla="*/ 61 h 192"/>
                <a:gd name="T96" fmla="*/ 42 w 209"/>
                <a:gd name="T97" fmla="*/ 92 h 192"/>
                <a:gd name="T98" fmla="*/ 42 w 209"/>
                <a:gd name="T99" fmla="*/ 115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4" name="Freeform 4329"/>
            <p:cNvSpPr>
              <a:spLocks/>
            </p:cNvSpPr>
            <p:nvPr/>
          </p:nvSpPr>
          <p:spPr bwMode="auto">
            <a:xfrm>
              <a:off x="2970" y="2962"/>
              <a:ext cx="134" cy="155"/>
            </a:xfrm>
            <a:custGeom>
              <a:avLst/>
              <a:gdLst>
                <a:gd name="T0" fmla="*/ 68 w 132"/>
                <a:gd name="T1" fmla="*/ 166 h 138"/>
                <a:gd name="T2" fmla="*/ 62 w 132"/>
                <a:gd name="T3" fmla="*/ 159 h 138"/>
                <a:gd name="T4" fmla="*/ 50 w 132"/>
                <a:gd name="T5" fmla="*/ 152 h 138"/>
                <a:gd name="T6" fmla="*/ 44 w 132"/>
                <a:gd name="T7" fmla="*/ 129 h 138"/>
                <a:gd name="T8" fmla="*/ 38 w 132"/>
                <a:gd name="T9" fmla="*/ 121 h 138"/>
                <a:gd name="T10" fmla="*/ 30 w 132"/>
                <a:gd name="T11" fmla="*/ 121 h 138"/>
                <a:gd name="T12" fmla="*/ 18 w 132"/>
                <a:gd name="T13" fmla="*/ 106 h 138"/>
                <a:gd name="T14" fmla="*/ 6 w 132"/>
                <a:gd name="T15" fmla="*/ 83 h 138"/>
                <a:gd name="T16" fmla="*/ 0 w 132"/>
                <a:gd name="T17" fmla="*/ 61 h 138"/>
                <a:gd name="T18" fmla="*/ 24 w 132"/>
                <a:gd name="T19" fmla="*/ 61 h 138"/>
                <a:gd name="T20" fmla="*/ 44 w 132"/>
                <a:gd name="T21" fmla="*/ 45 h 138"/>
                <a:gd name="T22" fmla="*/ 62 w 132"/>
                <a:gd name="T23" fmla="*/ 22 h 138"/>
                <a:gd name="T24" fmla="*/ 68 w 132"/>
                <a:gd name="T25" fmla="*/ 8 h 138"/>
                <a:gd name="T26" fmla="*/ 80 w 132"/>
                <a:gd name="T27" fmla="*/ 8 h 138"/>
                <a:gd name="T28" fmla="*/ 92 w 132"/>
                <a:gd name="T29" fmla="*/ 0 h 138"/>
                <a:gd name="T30" fmla="*/ 92 w 132"/>
                <a:gd name="T31" fmla="*/ 15 h 138"/>
                <a:gd name="T32" fmla="*/ 98 w 132"/>
                <a:gd name="T33" fmla="*/ 15 h 138"/>
                <a:gd name="T34" fmla="*/ 118 w 132"/>
                <a:gd name="T35" fmla="*/ 22 h 138"/>
                <a:gd name="T36" fmla="*/ 136 w 132"/>
                <a:gd name="T37" fmla="*/ 30 h 138"/>
                <a:gd name="T38" fmla="*/ 136 w 132"/>
                <a:gd name="T39" fmla="*/ 61 h 138"/>
                <a:gd name="T40" fmla="*/ 130 w 132"/>
                <a:gd name="T41" fmla="*/ 83 h 138"/>
                <a:gd name="T42" fmla="*/ 136 w 132"/>
                <a:gd name="T43" fmla="*/ 106 h 138"/>
                <a:gd name="T44" fmla="*/ 130 w 132"/>
                <a:gd name="T45" fmla="*/ 129 h 138"/>
                <a:gd name="T46" fmla="*/ 124 w 132"/>
                <a:gd name="T47" fmla="*/ 144 h 138"/>
                <a:gd name="T48" fmla="*/ 112 w 132"/>
                <a:gd name="T49" fmla="*/ 159 h 138"/>
                <a:gd name="T50" fmla="*/ 106 w 132"/>
                <a:gd name="T51" fmla="*/ 174 h 138"/>
                <a:gd name="T52" fmla="*/ 86 w 132"/>
                <a:gd name="T53" fmla="*/ 174 h 138"/>
                <a:gd name="T54" fmla="*/ 68 w 132"/>
                <a:gd name="T55" fmla="*/ 166 h 138"/>
                <a:gd name="T56" fmla="*/ 68 w 132"/>
                <a:gd name="T57" fmla="*/ 166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5" name="Freeform 4330"/>
            <p:cNvSpPr>
              <a:spLocks/>
            </p:cNvSpPr>
            <p:nvPr/>
          </p:nvSpPr>
          <p:spPr bwMode="auto">
            <a:xfrm>
              <a:off x="1535" y="3292"/>
              <a:ext cx="90" cy="101"/>
            </a:xfrm>
            <a:custGeom>
              <a:avLst/>
              <a:gdLst>
                <a:gd name="T0" fmla="*/ 84 w 90"/>
                <a:gd name="T1" fmla="*/ 61 h 90"/>
                <a:gd name="T2" fmla="*/ 66 w 90"/>
                <a:gd name="T3" fmla="*/ 45 h 90"/>
                <a:gd name="T4" fmla="*/ 48 w 90"/>
                <a:gd name="T5" fmla="*/ 22 h 90"/>
                <a:gd name="T6" fmla="*/ 42 w 90"/>
                <a:gd name="T7" fmla="*/ 15 h 90"/>
                <a:gd name="T8" fmla="*/ 36 w 90"/>
                <a:gd name="T9" fmla="*/ 15 h 90"/>
                <a:gd name="T10" fmla="*/ 12 w 90"/>
                <a:gd name="T11" fmla="*/ 0 h 90"/>
                <a:gd name="T12" fmla="*/ 6 w 90"/>
                <a:gd name="T13" fmla="*/ 0 h 90"/>
                <a:gd name="T14" fmla="*/ 6 w 90"/>
                <a:gd name="T15" fmla="*/ 0 h 90"/>
                <a:gd name="T16" fmla="*/ 6 w 90"/>
                <a:gd name="T17" fmla="*/ 30 h 90"/>
                <a:gd name="T18" fmla="*/ 6 w 90"/>
                <a:gd name="T19" fmla="*/ 53 h 90"/>
                <a:gd name="T20" fmla="*/ 6 w 90"/>
                <a:gd name="T21" fmla="*/ 61 h 90"/>
                <a:gd name="T22" fmla="*/ 0 w 90"/>
                <a:gd name="T23" fmla="*/ 83 h 90"/>
                <a:gd name="T24" fmla="*/ 12 w 90"/>
                <a:gd name="T25" fmla="*/ 99 h 90"/>
                <a:gd name="T26" fmla="*/ 36 w 90"/>
                <a:gd name="T27" fmla="*/ 113 h 90"/>
                <a:gd name="T28" fmla="*/ 60 w 90"/>
                <a:gd name="T29" fmla="*/ 113 h 90"/>
                <a:gd name="T30" fmla="*/ 78 w 90"/>
                <a:gd name="T31" fmla="*/ 105 h 90"/>
                <a:gd name="T32" fmla="*/ 90 w 90"/>
                <a:gd name="T33" fmla="*/ 91 h 90"/>
                <a:gd name="T34" fmla="*/ 84 w 90"/>
                <a:gd name="T35" fmla="*/ 68 h 90"/>
                <a:gd name="T36" fmla="*/ 84 w 90"/>
                <a:gd name="T37" fmla="*/ 61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6" name="Freeform 4331"/>
            <p:cNvSpPr>
              <a:spLocks/>
            </p:cNvSpPr>
            <p:nvPr/>
          </p:nvSpPr>
          <p:spPr bwMode="auto">
            <a:xfrm>
              <a:off x="1322" y="3104"/>
              <a:ext cx="279" cy="680"/>
            </a:xfrm>
            <a:custGeom>
              <a:avLst/>
              <a:gdLst>
                <a:gd name="T0" fmla="*/ 154 w 276"/>
                <a:gd name="T1" fmla="*/ 485 h 604"/>
                <a:gd name="T2" fmla="*/ 154 w 276"/>
                <a:gd name="T3" fmla="*/ 516 h 604"/>
                <a:gd name="T4" fmla="*/ 166 w 276"/>
                <a:gd name="T5" fmla="*/ 516 h 604"/>
                <a:gd name="T6" fmla="*/ 172 w 276"/>
                <a:gd name="T7" fmla="*/ 531 h 604"/>
                <a:gd name="T8" fmla="*/ 154 w 276"/>
                <a:gd name="T9" fmla="*/ 524 h 604"/>
                <a:gd name="T10" fmla="*/ 154 w 276"/>
                <a:gd name="T11" fmla="*/ 553 h 604"/>
                <a:gd name="T12" fmla="*/ 154 w 276"/>
                <a:gd name="T13" fmla="*/ 583 h 604"/>
                <a:gd name="T14" fmla="*/ 134 w 276"/>
                <a:gd name="T15" fmla="*/ 621 h 604"/>
                <a:gd name="T16" fmla="*/ 172 w 276"/>
                <a:gd name="T17" fmla="*/ 644 h 604"/>
                <a:gd name="T18" fmla="*/ 172 w 276"/>
                <a:gd name="T19" fmla="*/ 659 h 604"/>
                <a:gd name="T20" fmla="*/ 154 w 276"/>
                <a:gd name="T21" fmla="*/ 705 h 604"/>
                <a:gd name="T22" fmla="*/ 142 w 276"/>
                <a:gd name="T23" fmla="*/ 705 h 604"/>
                <a:gd name="T24" fmla="*/ 142 w 276"/>
                <a:gd name="T25" fmla="*/ 719 h 604"/>
                <a:gd name="T26" fmla="*/ 148 w 276"/>
                <a:gd name="T27" fmla="*/ 743 h 604"/>
                <a:gd name="T28" fmla="*/ 154 w 276"/>
                <a:gd name="T29" fmla="*/ 750 h 604"/>
                <a:gd name="T30" fmla="*/ 134 w 276"/>
                <a:gd name="T31" fmla="*/ 750 h 604"/>
                <a:gd name="T32" fmla="*/ 98 w 276"/>
                <a:gd name="T33" fmla="*/ 743 h 604"/>
                <a:gd name="T34" fmla="*/ 80 w 276"/>
                <a:gd name="T35" fmla="*/ 719 h 604"/>
                <a:gd name="T36" fmla="*/ 74 w 276"/>
                <a:gd name="T37" fmla="*/ 674 h 604"/>
                <a:gd name="T38" fmla="*/ 68 w 276"/>
                <a:gd name="T39" fmla="*/ 614 h 604"/>
                <a:gd name="T40" fmla="*/ 62 w 276"/>
                <a:gd name="T41" fmla="*/ 583 h 604"/>
                <a:gd name="T42" fmla="*/ 62 w 276"/>
                <a:gd name="T43" fmla="*/ 567 h 604"/>
                <a:gd name="T44" fmla="*/ 42 w 276"/>
                <a:gd name="T45" fmla="*/ 538 h 604"/>
                <a:gd name="T46" fmla="*/ 36 w 276"/>
                <a:gd name="T47" fmla="*/ 501 h 604"/>
                <a:gd name="T48" fmla="*/ 24 w 276"/>
                <a:gd name="T49" fmla="*/ 440 h 604"/>
                <a:gd name="T50" fmla="*/ 24 w 276"/>
                <a:gd name="T51" fmla="*/ 410 h 604"/>
                <a:gd name="T52" fmla="*/ 24 w 276"/>
                <a:gd name="T53" fmla="*/ 356 h 604"/>
                <a:gd name="T54" fmla="*/ 24 w 276"/>
                <a:gd name="T55" fmla="*/ 303 h 604"/>
                <a:gd name="T56" fmla="*/ 12 w 276"/>
                <a:gd name="T57" fmla="*/ 265 h 604"/>
                <a:gd name="T58" fmla="*/ 6 w 276"/>
                <a:gd name="T59" fmla="*/ 234 h 604"/>
                <a:gd name="T60" fmla="*/ 6 w 276"/>
                <a:gd name="T61" fmla="*/ 197 h 604"/>
                <a:gd name="T62" fmla="*/ 12 w 276"/>
                <a:gd name="T63" fmla="*/ 159 h 604"/>
                <a:gd name="T64" fmla="*/ 24 w 276"/>
                <a:gd name="T65" fmla="*/ 128 h 604"/>
                <a:gd name="T66" fmla="*/ 12 w 276"/>
                <a:gd name="T67" fmla="*/ 77 h 604"/>
                <a:gd name="T68" fmla="*/ 30 w 276"/>
                <a:gd name="T69" fmla="*/ 53 h 604"/>
                <a:gd name="T70" fmla="*/ 30 w 276"/>
                <a:gd name="T71" fmla="*/ 23 h 604"/>
                <a:gd name="T72" fmla="*/ 50 w 276"/>
                <a:gd name="T73" fmla="*/ 0 h 604"/>
                <a:gd name="T74" fmla="*/ 80 w 276"/>
                <a:gd name="T75" fmla="*/ 23 h 604"/>
                <a:gd name="T76" fmla="*/ 110 w 276"/>
                <a:gd name="T77" fmla="*/ 8 h 604"/>
                <a:gd name="T78" fmla="*/ 128 w 276"/>
                <a:gd name="T79" fmla="*/ 30 h 604"/>
                <a:gd name="T80" fmla="*/ 160 w 276"/>
                <a:gd name="T81" fmla="*/ 61 h 604"/>
                <a:gd name="T82" fmla="*/ 190 w 276"/>
                <a:gd name="T83" fmla="*/ 77 h 604"/>
                <a:gd name="T84" fmla="*/ 202 w 276"/>
                <a:gd name="T85" fmla="*/ 113 h 604"/>
                <a:gd name="T86" fmla="*/ 214 w 276"/>
                <a:gd name="T87" fmla="*/ 143 h 604"/>
                <a:gd name="T88" fmla="*/ 246 w 276"/>
                <a:gd name="T89" fmla="*/ 135 h 604"/>
                <a:gd name="T90" fmla="*/ 258 w 276"/>
                <a:gd name="T91" fmla="*/ 91 h 604"/>
                <a:gd name="T92" fmla="*/ 282 w 276"/>
                <a:gd name="T93" fmla="*/ 128 h 604"/>
                <a:gd name="T94" fmla="*/ 258 w 276"/>
                <a:gd name="T95" fmla="*/ 151 h 604"/>
                <a:gd name="T96" fmla="*/ 220 w 276"/>
                <a:gd name="T97" fmla="*/ 212 h 604"/>
                <a:gd name="T98" fmla="*/ 220 w 276"/>
                <a:gd name="T99" fmla="*/ 265 h 604"/>
                <a:gd name="T100" fmla="*/ 214 w 276"/>
                <a:gd name="T101" fmla="*/ 295 h 604"/>
                <a:gd name="T102" fmla="*/ 246 w 276"/>
                <a:gd name="T103" fmla="*/ 341 h 604"/>
                <a:gd name="T104" fmla="*/ 258 w 276"/>
                <a:gd name="T105" fmla="*/ 372 h 604"/>
                <a:gd name="T106" fmla="*/ 214 w 276"/>
                <a:gd name="T107" fmla="*/ 424 h 604"/>
                <a:gd name="T108" fmla="*/ 190 w 276"/>
                <a:gd name="T109" fmla="*/ 432 h 604"/>
                <a:gd name="T110" fmla="*/ 178 w 276"/>
                <a:gd name="T111" fmla="*/ 440 h 604"/>
                <a:gd name="T112" fmla="*/ 178 w 276"/>
                <a:gd name="T113" fmla="*/ 485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7" name="Freeform 4332"/>
            <p:cNvSpPr>
              <a:spLocks/>
            </p:cNvSpPr>
            <p:nvPr/>
          </p:nvSpPr>
          <p:spPr bwMode="auto">
            <a:xfrm>
              <a:off x="1322" y="3548"/>
              <a:ext cx="12" cy="34"/>
            </a:xfrm>
            <a:custGeom>
              <a:avLst/>
              <a:gdLst>
                <a:gd name="T0" fmla="*/ 6 w 12"/>
                <a:gd name="T1" fmla="*/ 0 h 30"/>
                <a:gd name="T2" fmla="*/ 0 w 12"/>
                <a:gd name="T3" fmla="*/ 8 h 30"/>
                <a:gd name="T4" fmla="*/ 6 w 12"/>
                <a:gd name="T5" fmla="*/ 39 h 30"/>
                <a:gd name="T6" fmla="*/ 12 w 12"/>
                <a:gd name="T7" fmla="*/ 39 h 30"/>
                <a:gd name="T8" fmla="*/ 12 w 12"/>
                <a:gd name="T9" fmla="*/ 31 h 30"/>
                <a:gd name="T10" fmla="*/ 12 w 12"/>
                <a:gd name="T11" fmla="*/ 16 h 30"/>
                <a:gd name="T12" fmla="*/ 12 w 12"/>
                <a:gd name="T13" fmla="*/ 16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8" name="Freeform 4333"/>
            <p:cNvSpPr>
              <a:spLocks/>
            </p:cNvSpPr>
            <p:nvPr/>
          </p:nvSpPr>
          <p:spPr bwMode="auto">
            <a:xfrm>
              <a:off x="1351" y="3703"/>
              <a:ext cx="19" cy="27"/>
            </a:xfrm>
            <a:custGeom>
              <a:avLst/>
              <a:gdLst>
                <a:gd name="T0" fmla="*/ 6 w 18"/>
                <a:gd name="T1" fmla="*/ 0 h 24"/>
                <a:gd name="T2" fmla="*/ 0 w 18"/>
                <a:gd name="T3" fmla="*/ 16 h 24"/>
                <a:gd name="T4" fmla="*/ 14 w 18"/>
                <a:gd name="T5" fmla="*/ 30 h 24"/>
                <a:gd name="T6" fmla="*/ 20 w 18"/>
                <a:gd name="T7" fmla="*/ 30 h 24"/>
                <a:gd name="T8" fmla="*/ 20 w 18"/>
                <a:gd name="T9" fmla="*/ 23 h 24"/>
                <a:gd name="T10" fmla="*/ 6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89" name="Freeform 4334"/>
            <p:cNvSpPr>
              <a:spLocks/>
            </p:cNvSpPr>
            <p:nvPr/>
          </p:nvSpPr>
          <p:spPr bwMode="auto">
            <a:xfrm>
              <a:off x="1085" y="2577"/>
              <a:ext cx="97" cy="149"/>
            </a:xfrm>
            <a:custGeom>
              <a:avLst/>
              <a:gdLst>
                <a:gd name="T0" fmla="*/ 0 w 96"/>
                <a:gd name="T1" fmla="*/ 69 h 132"/>
                <a:gd name="T2" fmla="*/ 0 w 96"/>
                <a:gd name="T3" fmla="*/ 91 h 132"/>
                <a:gd name="T4" fmla="*/ 0 w 96"/>
                <a:gd name="T5" fmla="*/ 99 h 132"/>
                <a:gd name="T6" fmla="*/ 12 w 96"/>
                <a:gd name="T7" fmla="*/ 107 h 132"/>
                <a:gd name="T8" fmla="*/ 12 w 96"/>
                <a:gd name="T9" fmla="*/ 99 h 132"/>
                <a:gd name="T10" fmla="*/ 18 w 96"/>
                <a:gd name="T11" fmla="*/ 107 h 132"/>
                <a:gd name="T12" fmla="*/ 12 w 96"/>
                <a:gd name="T13" fmla="*/ 122 h 132"/>
                <a:gd name="T14" fmla="*/ 6 w 96"/>
                <a:gd name="T15" fmla="*/ 130 h 132"/>
                <a:gd name="T16" fmla="*/ 12 w 96"/>
                <a:gd name="T17" fmla="*/ 138 h 132"/>
                <a:gd name="T18" fmla="*/ 6 w 96"/>
                <a:gd name="T19" fmla="*/ 152 h 132"/>
                <a:gd name="T20" fmla="*/ 12 w 96"/>
                <a:gd name="T21" fmla="*/ 152 h 132"/>
                <a:gd name="T22" fmla="*/ 30 w 96"/>
                <a:gd name="T23" fmla="*/ 168 h 132"/>
                <a:gd name="T24" fmla="*/ 36 w 96"/>
                <a:gd name="T25" fmla="*/ 160 h 132"/>
                <a:gd name="T26" fmla="*/ 36 w 96"/>
                <a:gd name="T27" fmla="*/ 146 h 132"/>
                <a:gd name="T28" fmla="*/ 42 w 96"/>
                <a:gd name="T29" fmla="*/ 138 h 132"/>
                <a:gd name="T30" fmla="*/ 50 w 96"/>
                <a:gd name="T31" fmla="*/ 122 h 132"/>
                <a:gd name="T32" fmla="*/ 50 w 96"/>
                <a:gd name="T33" fmla="*/ 122 h 132"/>
                <a:gd name="T34" fmla="*/ 50 w 96"/>
                <a:gd name="T35" fmla="*/ 130 h 132"/>
                <a:gd name="T36" fmla="*/ 50 w 96"/>
                <a:gd name="T37" fmla="*/ 130 h 132"/>
                <a:gd name="T38" fmla="*/ 50 w 96"/>
                <a:gd name="T39" fmla="*/ 122 h 132"/>
                <a:gd name="T40" fmla="*/ 56 w 96"/>
                <a:gd name="T41" fmla="*/ 115 h 132"/>
                <a:gd name="T42" fmla="*/ 68 w 96"/>
                <a:gd name="T43" fmla="*/ 107 h 132"/>
                <a:gd name="T44" fmla="*/ 86 w 96"/>
                <a:gd name="T45" fmla="*/ 91 h 132"/>
                <a:gd name="T46" fmla="*/ 98 w 96"/>
                <a:gd name="T47" fmla="*/ 61 h 132"/>
                <a:gd name="T48" fmla="*/ 98 w 96"/>
                <a:gd name="T49" fmla="*/ 69 h 132"/>
                <a:gd name="T50" fmla="*/ 92 w 96"/>
                <a:gd name="T51" fmla="*/ 46 h 132"/>
                <a:gd name="T52" fmla="*/ 98 w 96"/>
                <a:gd name="T53" fmla="*/ 46 h 132"/>
                <a:gd name="T54" fmla="*/ 80 w 96"/>
                <a:gd name="T55" fmla="*/ 30 h 132"/>
                <a:gd name="T56" fmla="*/ 62 w 96"/>
                <a:gd name="T57" fmla="*/ 30 h 132"/>
                <a:gd name="T58" fmla="*/ 50 w 96"/>
                <a:gd name="T59" fmla="*/ 16 h 132"/>
                <a:gd name="T60" fmla="*/ 36 w 96"/>
                <a:gd name="T61" fmla="*/ 0 h 132"/>
                <a:gd name="T62" fmla="*/ 30 w 96"/>
                <a:gd name="T63" fmla="*/ 16 h 132"/>
                <a:gd name="T64" fmla="*/ 12 w 96"/>
                <a:gd name="T65" fmla="*/ 23 h 132"/>
                <a:gd name="T66" fmla="*/ 6 w 96"/>
                <a:gd name="T67" fmla="*/ 46 h 132"/>
                <a:gd name="T68" fmla="*/ 6 w 96"/>
                <a:gd name="T69" fmla="*/ 53 h 132"/>
                <a:gd name="T70" fmla="*/ 0 w 96"/>
                <a:gd name="T71" fmla="*/ 69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0" name="Freeform 4335"/>
            <p:cNvSpPr>
              <a:spLocks/>
            </p:cNvSpPr>
            <p:nvPr/>
          </p:nvSpPr>
          <p:spPr bwMode="auto">
            <a:xfrm>
              <a:off x="892" y="2611"/>
              <a:ext cx="12" cy="21"/>
            </a:xfrm>
            <a:custGeom>
              <a:avLst/>
              <a:gdLst>
                <a:gd name="T0" fmla="*/ 0 w 12"/>
                <a:gd name="T1" fmla="*/ 0 h 18"/>
                <a:gd name="T2" fmla="*/ 6 w 12"/>
                <a:gd name="T3" fmla="*/ 16 h 18"/>
                <a:gd name="T4" fmla="*/ 0 w 12"/>
                <a:gd name="T5" fmla="*/ 25 h 18"/>
                <a:gd name="T6" fmla="*/ 12 w 12"/>
                <a:gd name="T7" fmla="*/ 25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1" name="Freeform 4336"/>
            <p:cNvSpPr>
              <a:spLocks/>
            </p:cNvSpPr>
            <p:nvPr/>
          </p:nvSpPr>
          <p:spPr bwMode="auto">
            <a:xfrm>
              <a:off x="1097" y="2672"/>
              <a:ext cx="6" cy="7"/>
            </a:xfrm>
            <a:custGeom>
              <a:avLst/>
              <a:gdLst>
                <a:gd name="T0" fmla="*/ 6 w 6"/>
                <a:gd name="T1" fmla="*/ 0 h 6"/>
                <a:gd name="T2" fmla="*/ 0 w 6"/>
                <a:gd name="T3" fmla="*/ 8 h 6"/>
                <a:gd name="T4" fmla="*/ 0 w 6"/>
                <a:gd name="T5" fmla="*/ 0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2" name="Freeform 4337"/>
            <p:cNvSpPr>
              <a:spLocks/>
            </p:cNvSpPr>
            <p:nvPr/>
          </p:nvSpPr>
          <p:spPr bwMode="auto">
            <a:xfrm>
              <a:off x="910" y="2625"/>
              <a:ext cx="7" cy="7"/>
            </a:xfrm>
            <a:custGeom>
              <a:avLst/>
              <a:gdLst>
                <a:gd name="T0" fmla="*/ 8 w 6"/>
                <a:gd name="T1" fmla="*/ 8 h 6"/>
                <a:gd name="T2" fmla="*/ 8 w 6"/>
                <a:gd name="T3" fmla="*/ 8 h 6"/>
                <a:gd name="T4" fmla="*/ 0 w 6"/>
                <a:gd name="T5" fmla="*/ 0 h 6"/>
                <a:gd name="T6" fmla="*/ 8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3" name="Freeform 4338"/>
            <p:cNvSpPr>
              <a:spLocks/>
            </p:cNvSpPr>
            <p:nvPr/>
          </p:nvSpPr>
          <p:spPr bwMode="auto">
            <a:xfrm>
              <a:off x="1080" y="2611"/>
              <a:ext cx="229" cy="411"/>
            </a:xfrm>
            <a:custGeom>
              <a:avLst/>
              <a:gdLst>
                <a:gd name="T0" fmla="*/ 224 w 228"/>
                <a:gd name="T1" fmla="*/ 372 h 365"/>
                <a:gd name="T2" fmla="*/ 224 w 228"/>
                <a:gd name="T3" fmla="*/ 410 h 365"/>
                <a:gd name="T4" fmla="*/ 224 w 228"/>
                <a:gd name="T5" fmla="*/ 432 h 365"/>
                <a:gd name="T6" fmla="*/ 218 w 228"/>
                <a:gd name="T7" fmla="*/ 455 h 365"/>
                <a:gd name="T8" fmla="*/ 212 w 228"/>
                <a:gd name="T9" fmla="*/ 463 h 365"/>
                <a:gd name="T10" fmla="*/ 188 w 228"/>
                <a:gd name="T11" fmla="*/ 440 h 365"/>
                <a:gd name="T12" fmla="*/ 128 w 228"/>
                <a:gd name="T13" fmla="*/ 394 h 365"/>
                <a:gd name="T14" fmla="*/ 96 w 228"/>
                <a:gd name="T15" fmla="*/ 356 h 365"/>
                <a:gd name="T16" fmla="*/ 84 w 228"/>
                <a:gd name="T17" fmla="*/ 319 h 365"/>
                <a:gd name="T18" fmla="*/ 66 w 228"/>
                <a:gd name="T19" fmla="*/ 272 h 365"/>
                <a:gd name="T20" fmla="*/ 42 w 228"/>
                <a:gd name="T21" fmla="*/ 220 h 365"/>
                <a:gd name="T22" fmla="*/ 30 w 228"/>
                <a:gd name="T23" fmla="*/ 182 h 365"/>
                <a:gd name="T24" fmla="*/ 6 w 228"/>
                <a:gd name="T25" fmla="*/ 152 h 365"/>
                <a:gd name="T26" fmla="*/ 6 w 228"/>
                <a:gd name="T27" fmla="*/ 99 h 365"/>
                <a:gd name="T28" fmla="*/ 18 w 228"/>
                <a:gd name="T29" fmla="*/ 99 h 365"/>
                <a:gd name="T30" fmla="*/ 18 w 228"/>
                <a:gd name="T31" fmla="*/ 114 h 365"/>
                <a:gd name="T32" fmla="*/ 42 w 228"/>
                <a:gd name="T33" fmla="*/ 122 h 365"/>
                <a:gd name="T34" fmla="*/ 48 w 228"/>
                <a:gd name="T35" fmla="*/ 99 h 365"/>
                <a:gd name="T36" fmla="*/ 54 w 228"/>
                <a:gd name="T37" fmla="*/ 83 h 365"/>
                <a:gd name="T38" fmla="*/ 54 w 228"/>
                <a:gd name="T39" fmla="*/ 91 h 365"/>
                <a:gd name="T40" fmla="*/ 60 w 228"/>
                <a:gd name="T41" fmla="*/ 77 h 365"/>
                <a:gd name="T42" fmla="*/ 90 w 228"/>
                <a:gd name="T43" fmla="*/ 53 h 365"/>
                <a:gd name="T44" fmla="*/ 102 w 228"/>
                <a:gd name="T45" fmla="*/ 30 h 365"/>
                <a:gd name="T46" fmla="*/ 102 w 228"/>
                <a:gd name="T47" fmla="*/ 8 h 365"/>
                <a:gd name="T48" fmla="*/ 122 w 228"/>
                <a:gd name="T49" fmla="*/ 30 h 365"/>
                <a:gd name="T50" fmla="*/ 140 w 228"/>
                <a:gd name="T51" fmla="*/ 61 h 365"/>
                <a:gd name="T52" fmla="*/ 176 w 228"/>
                <a:gd name="T53" fmla="*/ 61 h 365"/>
                <a:gd name="T54" fmla="*/ 188 w 228"/>
                <a:gd name="T55" fmla="*/ 99 h 365"/>
                <a:gd name="T56" fmla="*/ 194 w 228"/>
                <a:gd name="T57" fmla="*/ 107 h 365"/>
                <a:gd name="T58" fmla="*/ 164 w 228"/>
                <a:gd name="T59" fmla="*/ 122 h 365"/>
                <a:gd name="T60" fmla="*/ 146 w 228"/>
                <a:gd name="T61" fmla="*/ 152 h 365"/>
                <a:gd name="T62" fmla="*/ 134 w 228"/>
                <a:gd name="T63" fmla="*/ 190 h 365"/>
                <a:gd name="T64" fmla="*/ 146 w 228"/>
                <a:gd name="T65" fmla="*/ 227 h 365"/>
                <a:gd name="T66" fmla="*/ 152 w 228"/>
                <a:gd name="T67" fmla="*/ 242 h 365"/>
                <a:gd name="T68" fmla="*/ 176 w 228"/>
                <a:gd name="T69" fmla="*/ 258 h 365"/>
                <a:gd name="T70" fmla="*/ 194 w 228"/>
                <a:gd name="T71" fmla="*/ 258 h 365"/>
                <a:gd name="T72" fmla="*/ 212 w 228"/>
                <a:gd name="T73" fmla="*/ 280 h 365"/>
                <a:gd name="T74" fmla="*/ 230 w 228"/>
                <a:gd name="T75" fmla="*/ 319 h 365"/>
                <a:gd name="T76" fmla="*/ 224 w 228"/>
                <a:gd name="T77" fmla="*/ 356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4" name="Freeform 4339"/>
            <p:cNvSpPr>
              <a:spLocks/>
            </p:cNvSpPr>
            <p:nvPr/>
          </p:nvSpPr>
          <p:spPr bwMode="auto">
            <a:xfrm>
              <a:off x="3741" y="1426"/>
              <a:ext cx="908" cy="734"/>
            </a:xfrm>
            <a:custGeom>
              <a:avLst/>
              <a:gdLst>
                <a:gd name="T0" fmla="*/ 367 w 897"/>
                <a:gd name="T1" fmla="*/ 636 h 652"/>
                <a:gd name="T2" fmla="*/ 307 w 897"/>
                <a:gd name="T3" fmla="*/ 630 h 652"/>
                <a:gd name="T4" fmla="*/ 233 w 897"/>
                <a:gd name="T5" fmla="*/ 607 h 652"/>
                <a:gd name="T6" fmla="*/ 172 w 897"/>
                <a:gd name="T7" fmla="*/ 576 h 652"/>
                <a:gd name="T8" fmla="*/ 116 w 897"/>
                <a:gd name="T9" fmla="*/ 516 h 652"/>
                <a:gd name="T10" fmla="*/ 116 w 897"/>
                <a:gd name="T11" fmla="*/ 471 h 652"/>
                <a:gd name="T12" fmla="*/ 104 w 897"/>
                <a:gd name="T13" fmla="*/ 447 h 652"/>
                <a:gd name="T14" fmla="*/ 50 w 897"/>
                <a:gd name="T15" fmla="*/ 410 h 652"/>
                <a:gd name="T16" fmla="*/ 36 w 897"/>
                <a:gd name="T17" fmla="*/ 394 h 652"/>
                <a:gd name="T18" fmla="*/ 18 w 897"/>
                <a:gd name="T19" fmla="*/ 319 h 652"/>
                <a:gd name="T20" fmla="*/ 92 w 897"/>
                <a:gd name="T21" fmla="*/ 272 h 652"/>
                <a:gd name="T22" fmla="*/ 74 w 897"/>
                <a:gd name="T23" fmla="*/ 212 h 652"/>
                <a:gd name="T24" fmla="*/ 98 w 897"/>
                <a:gd name="T25" fmla="*/ 168 h 652"/>
                <a:gd name="T26" fmla="*/ 136 w 897"/>
                <a:gd name="T27" fmla="*/ 122 h 652"/>
                <a:gd name="T28" fmla="*/ 184 w 897"/>
                <a:gd name="T29" fmla="*/ 129 h 652"/>
                <a:gd name="T30" fmla="*/ 269 w 897"/>
                <a:gd name="T31" fmla="*/ 204 h 652"/>
                <a:gd name="T32" fmla="*/ 374 w 897"/>
                <a:gd name="T33" fmla="*/ 258 h 652"/>
                <a:gd name="T34" fmla="*/ 467 w 897"/>
                <a:gd name="T35" fmla="*/ 280 h 652"/>
                <a:gd name="T36" fmla="*/ 564 w 897"/>
                <a:gd name="T37" fmla="*/ 265 h 652"/>
                <a:gd name="T38" fmla="*/ 618 w 897"/>
                <a:gd name="T39" fmla="*/ 196 h 652"/>
                <a:gd name="T40" fmla="*/ 680 w 897"/>
                <a:gd name="T41" fmla="*/ 152 h 652"/>
                <a:gd name="T42" fmla="*/ 600 w 897"/>
                <a:gd name="T43" fmla="*/ 122 h 652"/>
                <a:gd name="T44" fmla="*/ 638 w 897"/>
                <a:gd name="T45" fmla="*/ 77 h 652"/>
                <a:gd name="T46" fmla="*/ 625 w 897"/>
                <a:gd name="T47" fmla="*/ 0 h 652"/>
                <a:gd name="T48" fmla="*/ 736 w 897"/>
                <a:gd name="T49" fmla="*/ 46 h 652"/>
                <a:gd name="T50" fmla="*/ 834 w 897"/>
                <a:gd name="T51" fmla="*/ 107 h 652"/>
                <a:gd name="T52" fmla="*/ 913 w 897"/>
                <a:gd name="T53" fmla="*/ 174 h 652"/>
                <a:gd name="T54" fmla="*/ 913 w 897"/>
                <a:gd name="T55" fmla="*/ 250 h 652"/>
                <a:gd name="T56" fmla="*/ 883 w 897"/>
                <a:gd name="T57" fmla="*/ 280 h 652"/>
                <a:gd name="T58" fmla="*/ 846 w 897"/>
                <a:gd name="T59" fmla="*/ 311 h 652"/>
                <a:gd name="T60" fmla="*/ 798 w 897"/>
                <a:gd name="T61" fmla="*/ 356 h 652"/>
                <a:gd name="T62" fmla="*/ 772 w 897"/>
                <a:gd name="T63" fmla="*/ 311 h 652"/>
                <a:gd name="T64" fmla="*/ 742 w 897"/>
                <a:gd name="T65" fmla="*/ 372 h 652"/>
                <a:gd name="T66" fmla="*/ 822 w 897"/>
                <a:gd name="T67" fmla="*/ 394 h 652"/>
                <a:gd name="T68" fmla="*/ 810 w 897"/>
                <a:gd name="T69" fmla="*/ 424 h 652"/>
                <a:gd name="T70" fmla="*/ 852 w 897"/>
                <a:gd name="T71" fmla="*/ 516 h 652"/>
                <a:gd name="T72" fmla="*/ 858 w 897"/>
                <a:gd name="T73" fmla="*/ 569 h 652"/>
                <a:gd name="T74" fmla="*/ 876 w 897"/>
                <a:gd name="T75" fmla="*/ 592 h 652"/>
                <a:gd name="T76" fmla="*/ 883 w 897"/>
                <a:gd name="T77" fmla="*/ 615 h 652"/>
                <a:gd name="T78" fmla="*/ 876 w 897"/>
                <a:gd name="T79" fmla="*/ 636 h 652"/>
                <a:gd name="T80" fmla="*/ 858 w 897"/>
                <a:gd name="T81" fmla="*/ 682 h 652"/>
                <a:gd name="T82" fmla="*/ 858 w 897"/>
                <a:gd name="T83" fmla="*/ 697 h 652"/>
                <a:gd name="T84" fmla="*/ 840 w 897"/>
                <a:gd name="T85" fmla="*/ 719 h 652"/>
                <a:gd name="T86" fmla="*/ 822 w 897"/>
                <a:gd name="T87" fmla="*/ 758 h 652"/>
                <a:gd name="T88" fmla="*/ 791 w 897"/>
                <a:gd name="T89" fmla="*/ 758 h 652"/>
                <a:gd name="T90" fmla="*/ 766 w 897"/>
                <a:gd name="T91" fmla="*/ 758 h 652"/>
                <a:gd name="T92" fmla="*/ 760 w 897"/>
                <a:gd name="T93" fmla="*/ 788 h 652"/>
                <a:gd name="T94" fmla="*/ 724 w 897"/>
                <a:gd name="T95" fmla="*/ 796 h 652"/>
                <a:gd name="T96" fmla="*/ 712 w 897"/>
                <a:gd name="T97" fmla="*/ 796 h 652"/>
                <a:gd name="T98" fmla="*/ 686 w 897"/>
                <a:gd name="T99" fmla="*/ 788 h 652"/>
                <a:gd name="T100" fmla="*/ 632 w 897"/>
                <a:gd name="T101" fmla="*/ 750 h 652"/>
                <a:gd name="T102" fmla="*/ 594 w 897"/>
                <a:gd name="T103" fmla="*/ 766 h 652"/>
                <a:gd name="T104" fmla="*/ 564 w 897"/>
                <a:gd name="T105" fmla="*/ 773 h 652"/>
                <a:gd name="T106" fmla="*/ 539 w 897"/>
                <a:gd name="T107" fmla="*/ 796 h 652"/>
                <a:gd name="T108" fmla="*/ 509 w 897"/>
                <a:gd name="T109" fmla="*/ 727 h 652"/>
                <a:gd name="T110" fmla="*/ 497 w 897"/>
                <a:gd name="T111" fmla="*/ 689 h 652"/>
                <a:gd name="T112" fmla="*/ 467 w 897"/>
                <a:gd name="T113" fmla="*/ 615 h 652"/>
                <a:gd name="T114" fmla="*/ 441 w 897"/>
                <a:gd name="T115" fmla="*/ 599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5" name="Freeform 4340"/>
            <p:cNvSpPr>
              <a:spLocks/>
            </p:cNvSpPr>
            <p:nvPr/>
          </p:nvSpPr>
          <p:spPr bwMode="auto">
            <a:xfrm>
              <a:off x="4431" y="2166"/>
              <a:ext cx="43" cy="34"/>
            </a:xfrm>
            <a:custGeom>
              <a:avLst/>
              <a:gdLst>
                <a:gd name="T0" fmla="*/ 32 w 42"/>
                <a:gd name="T1" fmla="*/ 0 h 30"/>
                <a:gd name="T2" fmla="*/ 12 w 42"/>
                <a:gd name="T3" fmla="*/ 0 h 30"/>
                <a:gd name="T4" fmla="*/ 0 w 42"/>
                <a:gd name="T5" fmla="*/ 16 h 30"/>
                <a:gd name="T6" fmla="*/ 0 w 42"/>
                <a:gd name="T7" fmla="*/ 31 h 30"/>
                <a:gd name="T8" fmla="*/ 18 w 42"/>
                <a:gd name="T9" fmla="*/ 39 h 30"/>
                <a:gd name="T10" fmla="*/ 26 w 42"/>
                <a:gd name="T11" fmla="*/ 39 h 30"/>
                <a:gd name="T12" fmla="*/ 32 w 42"/>
                <a:gd name="T13" fmla="*/ 23 h 30"/>
                <a:gd name="T14" fmla="*/ 44 w 42"/>
                <a:gd name="T15" fmla="*/ 8 h 30"/>
                <a:gd name="T16" fmla="*/ 38 w 42"/>
                <a:gd name="T17" fmla="*/ 0 h 30"/>
                <a:gd name="T18" fmla="*/ 32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6" name="Freeform 4341"/>
            <p:cNvSpPr>
              <a:spLocks/>
            </p:cNvSpPr>
            <p:nvPr/>
          </p:nvSpPr>
          <p:spPr bwMode="auto">
            <a:xfrm>
              <a:off x="4735" y="1682"/>
              <a:ext cx="152" cy="182"/>
            </a:xfrm>
            <a:custGeom>
              <a:avLst/>
              <a:gdLst>
                <a:gd name="T0" fmla="*/ 142 w 150"/>
                <a:gd name="T1" fmla="*/ 152 h 162"/>
                <a:gd name="T2" fmla="*/ 136 w 150"/>
                <a:gd name="T3" fmla="*/ 152 h 162"/>
                <a:gd name="T4" fmla="*/ 136 w 150"/>
                <a:gd name="T5" fmla="*/ 160 h 162"/>
                <a:gd name="T6" fmla="*/ 130 w 150"/>
                <a:gd name="T7" fmla="*/ 166 h 162"/>
                <a:gd name="T8" fmla="*/ 130 w 150"/>
                <a:gd name="T9" fmla="*/ 174 h 162"/>
                <a:gd name="T10" fmla="*/ 124 w 150"/>
                <a:gd name="T11" fmla="*/ 160 h 162"/>
                <a:gd name="T12" fmla="*/ 124 w 150"/>
                <a:gd name="T13" fmla="*/ 174 h 162"/>
                <a:gd name="T14" fmla="*/ 98 w 150"/>
                <a:gd name="T15" fmla="*/ 174 h 162"/>
                <a:gd name="T16" fmla="*/ 98 w 150"/>
                <a:gd name="T17" fmla="*/ 166 h 162"/>
                <a:gd name="T18" fmla="*/ 92 w 150"/>
                <a:gd name="T19" fmla="*/ 166 h 162"/>
                <a:gd name="T20" fmla="*/ 92 w 150"/>
                <a:gd name="T21" fmla="*/ 174 h 162"/>
                <a:gd name="T22" fmla="*/ 98 w 150"/>
                <a:gd name="T23" fmla="*/ 182 h 162"/>
                <a:gd name="T24" fmla="*/ 92 w 150"/>
                <a:gd name="T25" fmla="*/ 197 h 162"/>
                <a:gd name="T26" fmla="*/ 86 w 150"/>
                <a:gd name="T27" fmla="*/ 204 h 162"/>
                <a:gd name="T28" fmla="*/ 68 w 150"/>
                <a:gd name="T29" fmla="*/ 190 h 162"/>
                <a:gd name="T30" fmla="*/ 68 w 150"/>
                <a:gd name="T31" fmla="*/ 174 h 162"/>
                <a:gd name="T32" fmla="*/ 50 w 150"/>
                <a:gd name="T33" fmla="*/ 174 h 162"/>
                <a:gd name="T34" fmla="*/ 24 w 150"/>
                <a:gd name="T35" fmla="*/ 182 h 162"/>
                <a:gd name="T36" fmla="*/ 18 w 150"/>
                <a:gd name="T37" fmla="*/ 190 h 162"/>
                <a:gd name="T38" fmla="*/ 0 w 150"/>
                <a:gd name="T39" fmla="*/ 190 h 162"/>
                <a:gd name="T40" fmla="*/ 0 w 150"/>
                <a:gd name="T41" fmla="*/ 182 h 162"/>
                <a:gd name="T42" fmla="*/ 12 w 150"/>
                <a:gd name="T43" fmla="*/ 166 h 162"/>
                <a:gd name="T44" fmla="*/ 24 w 150"/>
                <a:gd name="T45" fmla="*/ 152 h 162"/>
                <a:gd name="T46" fmla="*/ 62 w 150"/>
                <a:gd name="T47" fmla="*/ 152 h 162"/>
                <a:gd name="T48" fmla="*/ 62 w 150"/>
                <a:gd name="T49" fmla="*/ 152 h 162"/>
                <a:gd name="T50" fmla="*/ 74 w 150"/>
                <a:gd name="T51" fmla="*/ 144 h 162"/>
                <a:gd name="T52" fmla="*/ 68 w 150"/>
                <a:gd name="T53" fmla="*/ 129 h 162"/>
                <a:gd name="T54" fmla="*/ 68 w 150"/>
                <a:gd name="T55" fmla="*/ 113 h 162"/>
                <a:gd name="T56" fmla="*/ 74 w 150"/>
                <a:gd name="T57" fmla="*/ 106 h 162"/>
                <a:gd name="T58" fmla="*/ 74 w 150"/>
                <a:gd name="T59" fmla="*/ 113 h 162"/>
                <a:gd name="T60" fmla="*/ 80 w 150"/>
                <a:gd name="T61" fmla="*/ 121 h 162"/>
                <a:gd name="T62" fmla="*/ 98 w 150"/>
                <a:gd name="T63" fmla="*/ 99 h 162"/>
                <a:gd name="T64" fmla="*/ 98 w 150"/>
                <a:gd name="T65" fmla="*/ 83 h 162"/>
                <a:gd name="T66" fmla="*/ 98 w 150"/>
                <a:gd name="T67" fmla="*/ 61 h 162"/>
                <a:gd name="T68" fmla="*/ 92 w 150"/>
                <a:gd name="T69" fmla="*/ 45 h 162"/>
                <a:gd name="T70" fmla="*/ 86 w 150"/>
                <a:gd name="T71" fmla="*/ 22 h 162"/>
                <a:gd name="T72" fmla="*/ 86 w 150"/>
                <a:gd name="T73" fmla="*/ 8 h 162"/>
                <a:gd name="T74" fmla="*/ 92 w 150"/>
                <a:gd name="T75" fmla="*/ 15 h 162"/>
                <a:gd name="T76" fmla="*/ 98 w 150"/>
                <a:gd name="T77" fmla="*/ 15 h 162"/>
                <a:gd name="T78" fmla="*/ 98 w 150"/>
                <a:gd name="T79" fmla="*/ 8 h 162"/>
                <a:gd name="T80" fmla="*/ 92 w 150"/>
                <a:gd name="T81" fmla="*/ 8 h 162"/>
                <a:gd name="T82" fmla="*/ 92 w 150"/>
                <a:gd name="T83" fmla="*/ 0 h 162"/>
                <a:gd name="T84" fmla="*/ 98 w 150"/>
                <a:gd name="T85" fmla="*/ 8 h 162"/>
                <a:gd name="T86" fmla="*/ 118 w 150"/>
                <a:gd name="T87" fmla="*/ 30 h 162"/>
                <a:gd name="T88" fmla="*/ 136 w 150"/>
                <a:gd name="T89" fmla="*/ 53 h 162"/>
                <a:gd name="T90" fmla="*/ 136 w 150"/>
                <a:gd name="T91" fmla="*/ 75 h 162"/>
                <a:gd name="T92" fmla="*/ 130 w 150"/>
                <a:gd name="T93" fmla="*/ 91 h 162"/>
                <a:gd name="T94" fmla="*/ 142 w 150"/>
                <a:gd name="T95" fmla="*/ 121 h 162"/>
                <a:gd name="T96" fmla="*/ 154 w 150"/>
                <a:gd name="T97" fmla="*/ 144 h 162"/>
                <a:gd name="T98" fmla="*/ 142 w 150"/>
                <a:gd name="T99" fmla="*/ 166 h 162"/>
                <a:gd name="T100" fmla="*/ 142 w 150"/>
                <a:gd name="T101" fmla="*/ 152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7" name="Freeform 4342"/>
            <p:cNvSpPr>
              <a:spLocks/>
            </p:cNvSpPr>
            <p:nvPr/>
          </p:nvSpPr>
          <p:spPr bwMode="auto">
            <a:xfrm>
              <a:off x="4789" y="1594"/>
              <a:ext cx="86" cy="88"/>
            </a:xfrm>
            <a:custGeom>
              <a:avLst/>
              <a:gdLst>
                <a:gd name="T0" fmla="*/ 70 w 84"/>
                <a:gd name="T1" fmla="*/ 38 h 78"/>
                <a:gd name="T2" fmla="*/ 50 w 84"/>
                <a:gd name="T3" fmla="*/ 30 h 78"/>
                <a:gd name="T4" fmla="*/ 26 w 84"/>
                <a:gd name="T5" fmla="*/ 16 h 78"/>
                <a:gd name="T6" fmla="*/ 0 w 84"/>
                <a:gd name="T7" fmla="*/ 0 h 78"/>
                <a:gd name="T8" fmla="*/ 0 w 84"/>
                <a:gd name="T9" fmla="*/ 16 h 78"/>
                <a:gd name="T10" fmla="*/ 12 w 84"/>
                <a:gd name="T11" fmla="*/ 30 h 78"/>
                <a:gd name="T12" fmla="*/ 18 w 84"/>
                <a:gd name="T13" fmla="*/ 53 h 78"/>
                <a:gd name="T14" fmla="*/ 6 w 84"/>
                <a:gd name="T15" fmla="*/ 53 h 78"/>
                <a:gd name="T16" fmla="*/ 6 w 84"/>
                <a:gd name="T17" fmla="*/ 61 h 78"/>
                <a:gd name="T18" fmla="*/ 6 w 84"/>
                <a:gd name="T19" fmla="*/ 69 h 78"/>
                <a:gd name="T20" fmla="*/ 6 w 84"/>
                <a:gd name="T21" fmla="*/ 83 h 78"/>
                <a:gd name="T22" fmla="*/ 18 w 84"/>
                <a:gd name="T23" fmla="*/ 99 h 78"/>
                <a:gd name="T24" fmla="*/ 26 w 84"/>
                <a:gd name="T25" fmla="*/ 99 h 78"/>
                <a:gd name="T26" fmla="*/ 32 w 84"/>
                <a:gd name="T27" fmla="*/ 91 h 78"/>
                <a:gd name="T28" fmla="*/ 12 w 84"/>
                <a:gd name="T29" fmla="*/ 77 h 78"/>
                <a:gd name="T30" fmla="*/ 18 w 84"/>
                <a:gd name="T31" fmla="*/ 77 h 78"/>
                <a:gd name="T32" fmla="*/ 32 w 84"/>
                <a:gd name="T33" fmla="*/ 77 h 78"/>
                <a:gd name="T34" fmla="*/ 62 w 84"/>
                <a:gd name="T35" fmla="*/ 83 h 78"/>
                <a:gd name="T36" fmla="*/ 62 w 84"/>
                <a:gd name="T37" fmla="*/ 83 h 78"/>
                <a:gd name="T38" fmla="*/ 76 w 84"/>
                <a:gd name="T39" fmla="*/ 61 h 78"/>
                <a:gd name="T40" fmla="*/ 88 w 84"/>
                <a:gd name="T41" fmla="*/ 53 h 78"/>
                <a:gd name="T42" fmla="*/ 82 w 84"/>
                <a:gd name="T43" fmla="*/ 46 h 78"/>
                <a:gd name="T44" fmla="*/ 70 w 84"/>
                <a:gd name="T45" fmla="*/ 30 h 78"/>
                <a:gd name="T46" fmla="*/ 70 w 84"/>
                <a:gd name="T47" fmla="*/ 38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8" name="Freeform 4343"/>
            <p:cNvSpPr>
              <a:spLocks/>
            </p:cNvSpPr>
            <p:nvPr/>
          </p:nvSpPr>
          <p:spPr bwMode="auto">
            <a:xfrm>
              <a:off x="4716" y="1851"/>
              <a:ext cx="49" cy="67"/>
            </a:xfrm>
            <a:custGeom>
              <a:avLst/>
              <a:gdLst>
                <a:gd name="T0" fmla="*/ 50 w 48"/>
                <a:gd name="T1" fmla="*/ 30 h 60"/>
                <a:gd name="T2" fmla="*/ 44 w 48"/>
                <a:gd name="T3" fmla="*/ 45 h 60"/>
                <a:gd name="T4" fmla="*/ 44 w 48"/>
                <a:gd name="T5" fmla="*/ 60 h 60"/>
                <a:gd name="T6" fmla="*/ 38 w 48"/>
                <a:gd name="T7" fmla="*/ 75 h 60"/>
                <a:gd name="T8" fmla="*/ 32 w 48"/>
                <a:gd name="T9" fmla="*/ 60 h 60"/>
                <a:gd name="T10" fmla="*/ 32 w 48"/>
                <a:gd name="T11" fmla="*/ 67 h 60"/>
                <a:gd name="T12" fmla="*/ 32 w 48"/>
                <a:gd name="T13" fmla="*/ 67 h 60"/>
                <a:gd name="T14" fmla="*/ 26 w 48"/>
                <a:gd name="T15" fmla="*/ 45 h 60"/>
                <a:gd name="T16" fmla="*/ 26 w 48"/>
                <a:gd name="T17" fmla="*/ 38 h 60"/>
                <a:gd name="T18" fmla="*/ 12 w 48"/>
                <a:gd name="T19" fmla="*/ 22 h 60"/>
                <a:gd name="T20" fmla="*/ 18 w 48"/>
                <a:gd name="T21" fmla="*/ 38 h 60"/>
                <a:gd name="T22" fmla="*/ 12 w 48"/>
                <a:gd name="T23" fmla="*/ 38 h 60"/>
                <a:gd name="T24" fmla="*/ 6 w 48"/>
                <a:gd name="T25" fmla="*/ 22 h 60"/>
                <a:gd name="T26" fmla="*/ 12 w 48"/>
                <a:gd name="T27" fmla="*/ 22 h 60"/>
                <a:gd name="T28" fmla="*/ 0 w 48"/>
                <a:gd name="T29" fmla="*/ 15 h 60"/>
                <a:gd name="T30" fmla="*/ 18 w 48"/>
                <a:gd name="T31" fmla="*/ 0 h 60"/>
                <a:gd name="T32" fmla="*/ 32 w 48"/>
                <a:gd name="T33" fmla="*/ 8 h 60"/>
                <a:gd name="T34" fmla="*/ 38 w 48"/>
                <a:gd name="T35" fmla="*/ 15 h 60"/>
                <a:gd name="T36" fmla="*/ 38 w 48"/>
                <a:gd name="T37" fmla="*/ 22 h 60"/>
                <a:gd name="T38" fmla="*/ 50 w 48"/>
                <a:gd name="T39" fmla="*/ 30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299" name="Freeform 4344"/>
            <p:cNvSpPr>
              <a:spLocks/>
            </p:cNvSpPr>
            <p:nvPr/>
          </p:nvSpPr>
          <p:spPr bwMode="auto">
            <a:xfrm>
              <a:off x="4759" y="1844"/>
              <a:ext cx="42" cy="34"/>
            </a:xfrm>
            <a:custGeom>
              <a:avLst/>
              <a:gdLst>
                <a:gd name="T0" fmla="*/ 36 w 42"/>
                <a:gd name="T1" fmla="*/ 23 h 30"/>
                <a:gd name="T2" fmla="*/ 18 w 42"/>
                <a:gd name="T3" fmla="*/ 23 h 30"/>
                <a:gd name="T4" fmla="*/ 18 w 42"/>
                <a:gd name="T5" fmla="*/ 39 h 30"/>
                <a:gd name="T6" fmla="*/ 6 w 42"/>
                <a:gd name="T7" fmla="*/ 31 h 30"/>
                <a:gd name="T8" fmla="*/ 6 w 42"/>
                <a:gd name="T9" fmla="*/ 23 h 30"/>
                <a:gd name="T10" fmla="*/ 0 w 42"/>
                <a:gd name="T11" fmla="*/ 23 h 30"/>
                <a:gd name="T12" fmla="*/ 12 w 42"/>
                <a:gd name="T13" fmla="*/ 8 h 30"/>
                <a:gd name="T14" fmla="*/ 18 w 42"/>
                <a:gd name="T15" fmla="*/ 8 h 30"/>
                <a:gd name="T16" fmla="*/ 30 w 42"/>
                <a:gd name="T17" fmla="*/ 0 h 30"/>
                <a:gd name="T18" fmla="*/ 36 w 42"/>
                <a:gd name="T19" fmla="*/ 8 h 30"/>
                <a:gd name="T20" fmla="*/ 42 w 42"/>
                <a:gd name="T21" fmla="*/ 16 h 30"/>
                <a:gd name="T22" fmla="*/ 36 w 42"/>
                <a:gd name="T23" fmla="*/ 23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0" name="Freeform 4345"/>
            <p:cNvSpPr>
              <a:spLocks/>
            </p:cNvSpPr>
            <p:nvPr/>
          </p:nvSpPr>
          <p:spPr bwMode="auto">
            <a:xfrm>
              <a:off x="4735" y="2012"/>
              <a:ext cx="6" cy="13"/>
            </a:xfrm>
            <a:custGeom>
              <a:avLst/>
              <a:gdLst>
                <a:gd name="T0" fmla="*/ 0 w 6"/>
                <a:gd name="T1" fmla="*/ 14 h 12"/>
                <a:gd name="T2" fmla="*/ 6 w 6"/>
                <a:gd name="T3" fmla="*/ 0 h 12"/>
                <a:gd name="T4" fmla="*/ 6 w 6"/>
                <a:gd name="T5" fmla="*/ 0 h 12"/>
                <a:gd name="T6" fmla="*/ 0 w 6"/>
                <a:gd name="T7" fmla="*/ 1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1" name="Freeform 4346"/>
            <p:cNvSpPr>
              <a:spLocks/>
            </p:cNvSpPr>
            <p:nvPr/>
          </p:nvSpPr>
          <p:spPr bwMode="auto">
            <a:xfrm>
              <a:off x="4820" y="1756"/>
              <a:ext cx="5" cy="7"/>
            </a:xfrm>
            <a:custGeom>
              <a:avLst/>
              <a:gdLst>
                <a:gd name="T0" fmla="*/ 4 w 6"/>
                <a:gd name="T1" fmla="*/ 8 h 6"/>
                <a:gd name="T2" fmla="*/ 0 w 6"/>
                <a:gd name="T3" fmla="*/ 0 h 6"/>
                <a:gd name="T4" fmla="*/ 0 w 6"/>
                <a:gd name="T5" fmla="*/ 8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2" name="Freeform 4347"/>
            <p:cNvSpPr>
              <a:spLocks/>
            </p:cNvSpPr>
            <p:nvPr/>
          </p:nvSpPr>
          <p:spPr bwMode="auto">
            <a:xfrm>
              <a:off x="4728" y="1885"/>
              <a:ext cx="7" cy="6"/>
            </a:xfrm>
            <a:custGeom>
              <a:avLst/>
              <a:gdLst>
                <a:gd name="T0" fmla="*/ 8 w 6"/>
                <a:gd name="T1" fmla="*/ 0 h 6"/>
                <a:gd name="T2" fmla="*/ 8 w 6"/>
                <a:gd name="T3" fmla="*/ 6 h 6"/>
                <a:gd name="T4" fmla="*/ 0 w 6"/>
                <a:gd name="T5" fmla="*/ 0 h 6"/>
                <a:gd name="T6" fmla="*/ 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3" name="Freeform 4348"/>
            <p:cNvSpPr>
              <a:spLocks/>
            </p:cNvSpPr>
            <p:nvPr/>
          </p:nvSpPr>
          <p:spPr bwMode="auto">
            <a:xfrm>
              <a:off x="4572" y="1648"/>
              <a:ext cx="77" cy="115"/>
            </a:xfrm>
            <a:custGeom>
              <a:avLst/>
              <a:gdLst>
                <a:gd name="T0" fmla="*/ 18 w 77"/>
                <a:gd name="T1" fmla="*/ 91 h 102"/>
                <a:gd name="T2" fmla="*/ 6 w 77"/>
                <a:gd name="T3" fmla="*/ 83 h 102"/>
                <a:gd name="T4" fmla="*/ 0 w 77"/>
                <a:gd name="T5" fmla="*/ 77 h 102"/>
                <a:gd name="T6" fmla="*/ 6 w 77"/>
                <a:gd name="T7" fmla="*/ 61 h 102"/>
                <a:gd name="T8" fmla="*/ 18 w 77"/>
                <a:gd name="T9" fmla="*/ 38 h 102"/>
                <a:gd name="T10" fmla="*/ 23 w 77"/>
                <a:gd name="T11" fmla="*/ 38 h 102"/>
                <a:gd name="T12" fmla="*/ 41 w 77"/>
                <a:gd name="T13" fmla="*/ 46 h 102"/>
                <a:gd name="T14" fmla="*/ 35 w 77"/>
                <a:gd name="T15" fmla="*/ 30 h 102"/>
                <a:gd name="T16" fmla="*/ 41 w 77"/>
                <a:gd name="T17" fmla="*/ 30 h 102"/>
                <a:gd name="T18" fmla="*/ 53 w 77"/>
                <a:gd name="T19" fmla="*/ 16 h 102"/>
                <a:gd name="T20" fmla="*/ 53 w 77"/>
                <a:gd name="T21" fmla="*/ 0 h 102"/>
                <a:gd name="T22" fmla="*/ 71 w 77"/>
                <a:gd name="T23" fmla="*/ 16 h 102"/>
                <a:gd name="T24" fmla="*/ 71 w 77"/>
                <a:gd name="T25" fmla="*/ 23 h 102"/>
                <a:gd name="T26" fmla="*/ 65 w 77"/>
                <a:gd name="T27" fmla="*/ 30 h 102"/>
                <a:gd name="T28" fmla="*/ 71 w 77"/>
                <a:gd name="T29" fmla="*/ 61 h 102"/>
                <a:gd name="T30" fmla="*/ 65 w 77"/>
                <a:gd name="T31" fmla="*/ 69 h 102"/>
                <a:gd name="T32" fmla="*/ 53 w 77"/>
                <a:gd name="T33" fmla="*/ 83 h 102"/>
                <a:gd name="T34" fmla="*/ 59 w 77"/>
                <a:gd name="T35" fmla="*/ 99 h 102"/>
                <a:gd name="T36" fmla="*/ 77 w 77"/>
                <a:gd name="T37" fmla="*/ 114 h 102"/>
                <a:gd name="T38" fmla="*/ 71 w 77"/>
                <a:gd name="T39" fmla="*/ 122 h 102"/>
                <a:gd name="T40" fmla="*/ 59 w 77"/>
                <a:gd name="T41" fmla="*/ 130 h 102"/>
                <a:gd name="T42" fmla="*/ 53 w 77"/>
                <a:gd name="T43" fmla="*/ 130 h 102"/>
                <a:gd name="T44" fmla="*/ 41 w 77"/>
                <a:gd name="T45" fmla="*/ 130 h 102"/>
                <a:gd name="T46" fmla="*/ 35 w 77"/>
                <a:gd name="T47" fmla="*/ 130 h 102"/>
                <a:gd name="T48" fmla="*/ 29 w 77"/>
                <a:gd name="T49" fmla="*/ 130 h 102"/>
                <a:gd name="T50" fmla="*/ 23 w 77"/>
                <a:gd name="T51" fmla="*/ 122 h 102"/>
                <a:gd name="T52" fmla="*/ 23 w 77"/>
                <a:gd name="T53" fmla="*/ 114 h 102"/>
                <a:gd name="T54" fmla="*/ 29 w 77"/>
                <a:gd name="T55" fmla="*/ 107 h 102"/>
                <a:gd name="T56" fmla="*/ 23 w 77"/>
                <a:gd name="T57" fmla="*/ 107 h 102"/>
                <a:gd name="T58" fmla="*/ 18 w 77"/>
                <a:gd name="T59" fmla="*/ 91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4" name="Freeform 4349"/>
            <p:cNvSpPr>
              <a:spLocks/>
            </p:cNvSpPr>
            <p:nvPr/>
          </p:nvSpPr>
          <p:spPr bwMode="auto">
            <a:xfrm>
              <a:off x="4625" y="1749"/>
              <a:ext cx="74" cy="95"/>
            </a:xfrm>
            <a:custGeom>
              <a:avLst/>
              <a:gdLst>
                <a:gd name="T0" fmla="*/ 44 w 72"/>
                <a:gd name="T1" fmla="*/ 100 h 84"/>
                <a:gd name="T2" fmla="*/ 44 w 72"/>
                <a:gd name="T3" fmla="*/ 100 h 84"/>
                <a:gd name="T4" fmla="*/ 38 w 72"/>
                <a:gd name="T5" fmla="*/ 100 h 84"/>
                <a:gd name="T6" fmla="*/ 32 w 72"/>
                <a:gd name="T7" fmla="*/ 107 h 84"/>
                <a:gd name="T8" fmla="*/ 32 w 72"/>
                <a:gd name="T9" fmla="*/ 100 h 84"/>
                <a:gd name="T10" fmla="*/ 32 w 72"/>
                <a:gd name="T11" fmla="*/ 100 h 84"/>
                <a:gd name="T12" fmla="*/ 32 w 72"/>
                <a:gd name="T13" fmla="*/ 92 h 84"/>
                <a:gd name="T14" fmla="*/ 26 w 72"/>
                <a:gd name="T15" fmla="*/ 92 h 84"/>
                <a:gd name="T16" fmla="*/ 20 w 72"/>
                <a:gd name="T17" fmla="*/ 77 h 84"/>
                <a:gd name="T18" fmla="*/ 20 w 72"/>
                <a:gd name="T19" fmla="*/ 69 h 84"/>
                <a:gd name="T20" fmla="*/ 20 w 72"/>
                <a:gd name="T21" fmla="*/ 61 h 84"/>
                <a:gd name="T22" fmla="*/ 6 w 72"/>
                <a:gd name="T23" fmla="*/ 46 h 84"/>
                <a:gd name="T24" fmla="*/ 6 w 72"/>
                <a:gd name="T25" fmla="*/ 46 h 84"/>
                <a:gd name="T26" fmla="*/ 6 w 72"/>
                <a:gd name="T27" fmla="*/ 38 h 84"/>
                <a:gd name="T28" fmla="*/ 20 w 72"/>
                <a:gd name="T29" fmla="*/ 46 h 84"/>
                <a:gd name="T30" fmla="*/ 12 w 72"/>
                <a:gd name="T31" fmla="*/ 38 h 84"/>
                <a:gd name="T32" fmla="*/ 6 w 72"/>
                <a:gd name="T33" fmla="*/ 23 h 84"/>
                <a:gd name="T34" fmla="*/ 0 w 72"/>
                <a:gd name="T35" fmla="*/ 16 h 84"/>
                <a:gd name="T36" fmla="*/ 6 w 72"/>
                <a:gd name="T37" fmla="*/ 16 h 84"/>
                <a:gd name="T38" fmla="*/ 20 w 72"/>
                <a:gd name="T39" fmla="*/ 8 h 84"/>
                <a:gd name="T40" fmla="*/ 26 w 72"/>
                <a:gd name="T41" fmla="*/ 0 h 84"/>
                <a:gd name="T42" fmla="*/ 64 w 72"/>
                <a:gd name="T43" fmla="*/ 46 h 84"/>
                <a:gd name="T44" fmla="*/ 76 w 72"/>
                <a:gd name="T45" fmla="*/ 85 h 84"/>
                <a:gd name="T46" fmla="*/ 64 w 72"/>
                <a:gd name="T47" fmla="*/ 85 h 84"/>
                <a:gd name="T48" fmla="*/ 58 w 72"/>
                <a:gd name="T49" fmla="*/ 92 h 84"/>
                <a:gd name="T50" fmla="*/ 50 w 72"/>
                <a:gd name="T51" fmla="*/ 92 h 84"/>
                <a:gd name="T52" fmla="*/ 50 w 72"/>
                <a:gd name="T53" fmla="*/ 92 h 84"/>
                <a:gd name="T54" fmla="*/ 50 w 72"/>
                <a:gd name="T55" fmla="*/ 100 h 84"/>
                <a:gd name="T56" fmla="*/ 44 w 72"/>
                <a:gd name="T57" fmla="*/ 100 h 84"/>
                <a:gd name="T58" fmla="*/ 44 w 72"/>
                <a:gd name="T59" fmla="*/ 100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5" name="Freeform 4350"/>
            <p:cNvSpPr>
              <a:spLocks/>
            </p:cNvSpPr>
            <p:nvPr/>
          </p:nvSpPr>
          <p:spPr bwMode="auto">
            <a:xfrm>
              <a:off x="4619" y="2046"/>
              <a:ext cx="25" cy="73"/>
            </a:xfrm>
            <a:custGeom>
              <a:avLst/>
              <a:gdLst>
                <a:gd name="T0" fmla="*/ 14 w 24"/>
                <a:gd name="T1" fmla="*/ 81 h 66"/>
                <a:gd name="T2" fmla="*/ 0 w 24"/>
                <a:gd name="T3" fmla="*/ 59 h 66"/>
                <a:gd name="T4" fmla="*/ 0 w 24"/>
                <a:gd name="T5" fmla="*/ 37 h 66"/>
                <a:gd name="T6" fmla="*/ 6 w 24"/>
                <a:gd name="T7" fmla="*/ 22 h 66"/>
                <a:gd name="T8" fmla="*/ 14 w 24"/>
                <a:gd name="T9" fmla="*/ 0 h 66"/>
                <a:gd name="T10" fmla="*/ 26 w 24"/>
                <a:gd name="T11" fmla="*/ 8 h 66"/>
                <a:gd name="T12" fmla="*/ 20 w 24"/>
                <a:gd name="T13" fmla="*/ 66 h 66"/>
                <a:gd name="T14" fmla="*/ 14 w 24"/>
                <a:gd name="T15" fmla="*/ 81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6" name="Freeform 4351"/>
            <p:cNvSpPr>
              <a:spLocks/>
            </p:cNvSpPr>
            <p:nvPr/>
          </p:nvSpPr>
          <p:spPr bwMode="auto">
            <a:xfrm>
              <a:off x="3891" y="1453"/>
              <a:ext cx="527" cy="229"/>
            </a:xfrm>
            <a:custGeom>
              <a:avLst/>
              <a:gdLst>
                <a:gd name="T0" fmla="*/ 313 w 520"/>
                <a:gd name="T1" fmla="*/ 250 h 203"/>
                <a:gd name="T2" fmla="*/ 289 w 520"/>
                <a:gd name="T3" fmla="*/ 236 h 203"/>
                <a:gd name="T4" fmla="*/ 239 w 520"/>
                <a:gd name="T5" fmla="*/ 236 h 203"/>
                <a:gd name="T6" fmla="*/ 197 w 520"/>
                <a:gd name="T7" fmla="*/ 228 h 203"/>
                <a:gd name="T8" fmla="*/ 165 w 520"/>
                <a:gd name="T9" fmla="*/ 190 h 203"/>
                <a:gd name="T10" fmla="*/ 117 w 520"/>
                <a:gd name="T11" fmla="*/ 175 h 203"/>
                <a:gd name="T12" fmla="*/ 73 w 520"/>
                <a:gd name="T13" fmla="*/ 146 h 203"/>
                <a:gd name="T14" fmla="*/ 44 w 520"/>
                <a:gd name="T15" fmla="*/ 107 h 203"/>
                <a:gd name="T16" fmla="*/ 6 w 520"/>
                <a:gd name="T17" fmla="*/ 83 h 203"/>
                <a:gd name="T18" fmla="*/ 0 w 520"/>
                <a:gd name="T19" fmla="*/ 69 h 203"/>
                <a:gd name="T20" fmla="*/ 24 w 520"/>
                <a:gd name="T21" fmla="*/ 53 h 203"/>
                <a:gd name="T22" fmla="*/ 55 w 520"/>
                <a:gd name="T23" fmla="*/ 30 h 203"/>
                <a:gd name="T24" fmla="*/ 91 w 520"/>
                <a:gd name="T25" fmla="*/ 46 h 203"/>
                <a:gd name="T26" fmla="*/ 141 w 520"/>
                <a:gd name="T27" fmla="*/ 53 h 203"/>
                <a:gd name="T28" fmla="*/ 135 w 520"/>
                <a:gd name="T29" fmla="*/ 23 h 203"/>
                <a:gd name="T30" fmla="*/ 171 w 520"/>
                <a:gd name="T31" fmla="*/ 8 h 203"/>
                <a:gd name="T32" fmla="*/ 209 w 520"/>
                <a:gd name="T33" fmla="*/ 30 h 203"/>
                <a:gd name="T34" fmla="*/ 257 w 520"/>
                <a:gd name="T35" fmla="*/ 38 h 203"/>
                <a:gd name="T36" fmla="*/ 313 w 520"/>
                <a:gd name="T37" fmla="*/ 61 h 203"/>
                <a:gd name="T38" fmla="*/ 369 w 520"/>
                <a:gd name="T39" fmla="*/ 61 h 203"/>
                <a:gd name="T40" fmla="*/ 404 w 520"/>
                <a:gd name="T41" fmla="*/ 46 h 203"/>
                <a:gd name="T42" fmla="*/ 448 w 520"/>
                <a:gd name="T43" fmla="*/ 53 h 203"/>
                <a:gd name="T44" fmla="*/ 454 w 520"/>
                <a:gd name="T45" fmla="*/ 91 h 203"/>
                <a:gd name="T46" fmla="*/ 460 w 520"/>
                <a:gd name="T47" fmla="*/ 107 h 203"/>
                <a:gd name="T48" fmla="*/ 484 w 520"/>
                <a:gd name="T49" fmla="*/ 107 h 203"/>
                <a:gd name="T50" fmla="*/ 528 w 520"/>
                <a:gd name="T51" fmla="*/ 122 h 203"/>
                <a:gd name="T52" fmla="*/ 504 w 520"/>
                <a:gd name="T53" fmla="*/ 130 h 203"/>
                <a:gd name="T54" fmla="*/ 484 w 520"/>
                <a:gd name="T55" fmla="*/ 159 h 203"/>
                <a:gd name="T56" fmla="*/ 448 w 520"/>
                <a:gd name="T57" fmla="*/ 175 h 203"/>
                <a:gd name="T58" fmla="*/ 430 w 520"/>
                <a:gd name="T59" fmla="*/ 190 h 203"/>
                <a:gd name="T60" fmla="*/ 410 w 520"/>
                <a:gd name="T61" fmla="*/ 236 h 203"/>
                <a:gd name="T62" fmla="*/ 363 w 520"/>
                <a:gd name="T63" fmla="*/ 250 h 203"/>
                <a:gd name="T64" fmla="*/ 337 w 520"/>
                <a:gd name="T65" fmla="*/ 250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7" name="Freeform 4352"/>
            <p:cNvSpPr>
              <a:spLocks/>
            </p:cNvSpPr>
            <p:nvPr/>
          </p:nvSpPr>
          <p:spPr bwMode="auto">
            <a:xfrm>
              <a:off x="3255" y="1379"/>
              <a:ext cx="625" cy="310"/>
            </a:xfrm>
            <a:custGeom>
              <a:avLst/>
              <a:gdLst>
                <a:gd name="T0" fmla="*/ 73 w 616"/>
                <a:gd name="T1" fmla="*/ 206 h 275"/>
                <a:gd name="T2" fmla="*/ 49 w 616"/>
                <a:gd name="T3" fmla="*/ 221 h 275"/>
                <a:gd name="T4" fmla="*/ 0 w 616"/>
                <a:gd name="T5" fmla="*/ 160 h 275"/>
                <a:gd name="T6" fmla="*/ 6 w 616"/>
                <a:gd name="T7" fmla="*/ 107 h 275"/>
                <a:gd name="T8" fmla="*/ 24 w 616"/>
                <a:gd name="T9" fmla="*/ 107 h 275"/>
                <a:gd name="T10" fmla="*/ 49 w 616"/>
                <a:gd name="T11" fmla="*/ 83 h 275"/>
                <a:gd name="T12" fmla="*/ 117 w 616"/>
                <a:gd name="T13" fmla="*/ 107 h 275"/>
                <a:gd name="T14" fmla="*/ 171 w 616"/>
                <a:gd name="T15" fmla="*/ 99 h 275"/>
                <a:gd name="T16" fmla="*/ 203 w 616"/>
                <a:gd name="T17" fmla="*/ 99 h 275"/>
                <a:gd name="T18" fmla="*/ 197 w 616"/>
                <a:gd name="T19" fmla="*/ 46 h 275"/>
                <a:gd name="T20" fmla="*/ 191 w 616"/>
                <a:gd name="T21" fmla="*/ 38 h 275"/>
                <a:gd name="T22" fmla="*/ 233 w 616"/>
                <a:gd name="T23" fmla="*/ 30 h 275"/>
                <a:gd name="T24" fmla="*/ 271 w 616"/>
                <a:gd name="T25" fmla="*/ 16 h 275"/>
                <a:gd name="T26" fmla="*/ 307 w 616"/>
                <a:gd name="T27" fmla="*/ 0 h 275"/>
                <a:gd name="T28" fmla="*/ 333 w 616"/>
                <a:gd name="T29" fmla="*/ 16 h 275"/>
                <a:gd name="T30" fmla="*/ 374 w 616"/>
                <a:gd name="T31" fmla="*/ 38 h 275"/>
                <a:gd name="T32" fmla="*/ 406 w 616"/>
                <a:gd name="T33" fmla="*/ 30 h 275"/>
                <a:gd name="T34" fmla="*/ 430 w 616"/>
                <a:gd name="T35" fmla="*/ 23 h 275"/>
                <a:gd name="T36" fmla="*/ 448 w 616"/>
                <a:gd name="T37" fmla="*/ 53 h 275"/>
                <a:gd name="T38" fmla="*/ 516 w 616"/>
                <a:gd name="T39" fmla="*/ 107 h 275"/>
                <a:gd name="T40" fmla="*/ 530 w 616"/>
                <a:gd name="T41" fmla="*/ 107 h 275"/>
                <a:gd name="T42" fmla="*/ 572 w 616"/>
                <a:gd name="T43" fmla="*/ 122 h 275"/>
                <a:gd name="T44" fmla="*/ 616 w 616"/>
                <a:gd name="T45" fmla="*/ 130 h 275"/>
                <a:gd name="T46" fmla="*/ 628 w 616"/>
                <a:gd name="T47" fmla="*/ 176 h 275"/>
                <a:gd name="T48" fmla="*/ 628 w 616"/>
                <a:gd name="T49" fmla="*/ 206 h 275"/>
                <a:gd name="T50" fmla="*/ 584 w 616"/>
                <a:gd name="T51" fmla="*/ 198 h 275"/>
                <a:gd name="T52" fmla="*/ 591 w 616"/>
                <a:gd name="T53" fmla="*/ 242 h 275"/>
                <a:gd name="T54" fmla="*/ 572 w 616"/>
                <a:gd name="T55" fmla="*/ 250 h 275"/>
                <a:gd name="T56" fmla="*/ 566 w 616"/>
                <a:gd name="T57" fmla="*/ 266 h 275"/>
                <a:gd name="T58" fmla="*/ 578 w 616"/>
                <a:gd name="T59" fmla="*/ 303 h 275"/>
                <a:gd name="T60" fmla="*/ 578 w 616"/>
                <a:gd name="T61" fmla="*/ 311 h 275"/>
                <a:gd name="T62" fmla="*/ 536 w 616"/>
                <a:gd name="T63" fmla="*/ 296 h 275"/>
                <a:gd name="T64" fmla="*/ 492 w 616"/>
                <a:gd name="T65" fmla="*/ 303 h 275"/>
                <a:gd name="T66" fmla="*/ 468 w 616"/>
                <a:gd name="T67" fmla="*/ 311 h 275"/>
                <a:gd name="T68" fmla="*/ 430 w 616"/>
                <a:gd name="T69" fmla="*/ 311 h 275"/>
                <a:gd name="T70" fmla="*/ 387 w 616"/>
                <a:gd name="T71" fmla="*/ 349 h 275"/>
                <a:gd name="T72" fmla="*/ 357 w 616"/>
                <a:gd name="T73" fmla="*/ 327 h 275"/>
                <a:gd name="T74" fmla="*/ 339 w 616"/>
                <a:gd name="T75" fmla="*/ 289 h 275"/>
                <a:gd name="T76" fmla="*/ 283 w 616"/>
                <a:gd name="T77" fmla="*/ 289 h 275"/>
                <a:gd name="T78" fmla="*/ 253 w 616"/>
                <a:gd name="T79" fmla="*/ 258 h 275"/>
                <a:gd name="T80" fmla="*/ 209 w 616"/>
                <a:gd name="T81" fmla="*/ 236 h 275"/>
                <a:gd name="T82" fmla="*/ 171 w 616"/>
                <a:gd name="T83" fmla="*/ 273 h 275"/>
                <a:gd name="T84" fmla="*/ 185 w 616"/>
                <a:gd name="T85" fmla="*/ 342 h 275"/>
                <a:gd name="T86" fmla="*/ 147 w 616"/>
                <a:gd name="T87" fmla="*/ 327 h 275"/>
                <a:gd name="T88" fmla="*/ 117 w 616"/>
                <a:gd name="T89" fmla="*/ 311 h 275"/>
                <a:gd name="T90" fmla="*/ 97 w 616"/>
                <a:gd name="T91" fmla="*/ 296 h 275"/>
                <a:gd name="T92" fmla="*/ 73 w 616"/>
                <a:gd name="T93" fmla="*/ 266 h 275"/>
                <a:gd name="T94" fmla="*/ 85 w 616"/>
                <a:gd name="T95" fmla="*/ 258 h 275"/>
                <a:gd name="T96" fmla="*/ 117 w 616"/>
                <a:gd name="T97" fmla="*/ 242 h 275"/>
                <a:gd name="T98" fmla="*/ 111 w 616"/>
                <a:gd name="T99" fmla="*/ 206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8" name="Freeform 4353"/>
            <p:cNvSpPr>
              <a:spLocks/>
            </p:cNvSpPr>
            <p:nvPr/>
          </p:nvSpPr>
          <p:spPr bwMode="auto">
            <a:xfrm>
              <a:off x="3160" y="1628"/>
              <a:ext cx="131" cy="54"/>
            </a:xfrm>
            <a:custGeom>
              <a:avLst/>
              <a:gdLst>
                <a:gd name="T0" fmla="*/ 24 w 131"/>
                <a:gd name="T1" fmla="*/ 23 h 48"/>
                <a:gd name="T2" fmla="*/ 0 w 131"/>
                <a:gd name="T3" fmla="*/ 0 h 48"/>
                <a:gd name="T4" fmla="*/ 0 w 131"/>
                <a:gd name="T5" fmla="*/ 0 h 48"/>
                <a:gd name="T6" fmla="*/ 18 w 131"/>
                <a:gd name="T7" fmla="*/ 0 h 48"/>
                <a:gd name="T8" fmla="*/ 36 w 131"/>
                <a:gd name="T9" fmla="*/ 0 h 48"/>
                <a:gd name="T10" fmla="*/ 60 w 131"/>
                <a:gd name="T11" fmla="*/ 16 h 48"/>
                <a:gd name="T12" fmla="*/ 84 w 131"/>
                <a:gd name="T13" fmla="*/ 30 h 48"/>
                <a:gd name="T14" fmla="*/ 108 w 131"/>
                <a:gd name="T15" fmla="*/ 38 h 48"/>
                <a:gd name="T16" fmla="*/ 131 w 131"/>
                <a:gd name="T17" fmla="*/ 53 h 48"/>
                <a:gd name="T18" fmla="*/ 125 w 131"/>
                <a:gd name="T19" fmla="*/ 61 h 48"/>
                <a:gd name="T20" fmla="*/ 114 w 131"/>
                <a:gd name="T21" fmla="*/ 61 h 48"/>
                <a:gd name="T22" fmla="*/ 90 w 131"/>
                <a:gd name="T23" fmla="*/ 61 h 48"/>
                <a:gd name="T24" fmla="*/ 66 w 131"/>
                <a:gd name="T25" fmla="*/ 61 h 48"/>
                <a:gd name="T26" fmla="*/ 42 w 131"/>
                <a:gd name="T27" fmla="*/ 61 h 48"/>
                <a:gd name="T28" fmla="*/ 42 w 131"/>
                <a:gd name="T29" fmla="*/ 46 h 48"/>
                <a:gd name="T30" fmla="*/ 24 w 131"/>
                <a:gd name="T31" fmla="*/ 23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09" name="Freeform 4354"/>
            <p:cNvSpPr>
              <a:spLocks/>
            </p:cNvSpPr>
            <p:nvPr/>
          </p:nvSpPr>
          <p:spPr bwMode="auto">
            <a:xfrm>
              <a:off x="3667" y="1641"/>
              <a:ext cx="165" cy="88"/>
            </a:xfrm>
            <a:custGeom>
              <a:avLst/>
              <a:gdLst>
                <a:gd name="T0" fmla="*/ 56 w 162"/>
                <a:gd name="T1" fmla="*/ 61 h 78"/>
                <a:gd name="T2" fmla="*/ 38 w 162"/>
                <a:gd name="T3" fmla="*/ 46 h 78"/>
                <a:gd name="T4" fmla="*/ 12 w 162"/>
                <a:gd name="T5" fmla="*/ 46 h 78"/>
                <a:gd name="T6" fmla="*/ 0 w 162"/>
                <a:gd name="T7" fmla="*/ 23 h 78"/>
                <a:gd name="T8" fmla="*/ 12 w 162"/>
                <a:gd name="T9" fmla="*/ 16 h 78"/>
                <a:gd name="T10" fmla="*/ 32 w 162"/>
                <a:gd name="T11" fmla="*/ 16 h 78"/>
                <a:gd name="T12" fmla="*/ 50 w 162"/>
                <a:gd name="T13" fmla="*/ 16 h 78"/>
                <a:gd name="T14" fmla="*/ 56 w 162"/>
                <a:gd name="T15" fmla="*/ 0 h 78"/>
                <a:gd name="T16" fmla="*/ 74 w 162"/>
                <a:gd name="T17" fmla="*/ 8 h 78"/>
                <a:gd name="T18" fmla="*/ 94 w 162"/>
                <a:gd name="T19" fmla="*/ 8 h 78"/>
                <a:gd name="T20" fmla="*/ 118 w 162"/>
                <a:gd name="T21" fmla="*/ 0 h 78"/>
                <a:gd name="T22" fmla="*/ 136 w 162"/>
                <a:gd name="T23" fmla="*/ 0 h 78"/>
                <a:gd name="T24" fmla="*/ 162 w 162"/>
                <a:gd name="T25" fmla="*/ 16 h 78"/>
                <a:gd name="T26" fmla="*/ 168 w 162"/>
                <a:gd name="T27" fmla="*/ 30 h 78"/>
                <a:gd name="T28" fmla="*/ 136 w 162"/>
                <a:gd name="T29" fmla="*/ 53 h 78"/>
                <a:gd name="T30" fmla="*/ 118 w 162"/>
                <a:gd name="T31" fmla="*/ 61 h 78"/>
                <a:gd name="T32" fmla="*/ 112 w 162"/>
                <a:gd name="T33" fmla="*/ 77 h 78"/>
                <a:gd name="T34" fmla="*/ 100 w 162"/>
                <a:gd name="T35" fmla="*/ 69 h 78"/>
                <a:gd name="T36" fmla="*/ 94 w 162"/>
                <a:gd name="T37" fmla="*/ 77 h 78"/>
                <a:gd name="T38" fmla="*/ 80 w 162"/>
                <a:gd name="T39" fmla="*/ 83 h 78"/>
                <a:gd name="T40" fmla="*/ 74 w 162"/>
                <a:gd name="T41" fmla="*/ 99 h 78"/>
                <a:gd name="T42" fmla="*/ 44 w 162"/>
                <a:gd name="T43" fmla="*/ 99 h 78"/>
                <a:gd name="T44" fmla="*/ 12 w 162"/>
                <a:gd name="T45" fmla="*/ 91 h 78"/>
                <a:gd name="T46" fmla="*/ 12 w 162"/>
                <a:gd name="T47" fmla="*/ 77 h 78"/>
                <a:gd name="T48" fmla="*/ 56 w 162"/>
                <a:gd name="T49" fmla="*/ 61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10" name="Freeform 4355"/>
            <p:cNvSpPr>
              <a:spLocks/>
            </p:cNvSpPr>
            <p:nvPr/>
          </p:nvSpPr>
          <p:spPr bwMode="auto">
            <a:xfrm>
              <a:off x="3370" y="1655"/>
              <a:ext cx="249" cy="169"/>
            </a:xfrm>
            <a:custGeom>
              <a:avLst/>
              <a:gdLst>
                <a:gd name="T0" fmla="*/ 242 w 245"/>
                <a:gd name="T1" fmla="*/ 144 h 150"/>
                <a:gd name="T2" fmla="*/ 236 w 245"/>
                <a:gd name="T3" fmla="*/ 168 h 150"/>
                <a:gd name="T4" fmla="*/ 216 w 245"/>
                <a:gd name="T5" fmla="*/ 175 h 150"/>
                <a:gd name="T6" fmla="*/ 210 w 245"/>
                <a:gd name="T7" fmla="*/ 190 h 150"/>
                <a:gd name="T8" fmla="*/ 204 w 245"/>
                <a:gd name="T9" fmla="*/ 190 h 150"/>
                <a:gd name="T10" fmla="*/ 186 w 245"/>
                <a:gd name="T11" fmla="*/ 183 h 150"/>
                <a:gd name="T12" fmla="*/ 180 w 245"/>
                <a:gd name="T13" fmla="*/ 152 h 150"/>
                <a:gd name="T14" fmla="*/ 162 w 245"/>
                <a:gd name="T15" fmla="*/ 152 h 150"/>
                <a:gd name="T16" fmla="*/ 148 w 245"/>
                <a:gd name="T17" fmla="*/ 137 h 150"/>
                <a:gd name="T18" fmla="*/ 136 w 245"/>
                <a:gd name="T19" fmla="*/ 130 h 150"/>
                <a:gd name="T20" fmla="*/ 106 w 245"/>
                <a:gd name="T21" fmla="*/ 114 h 150"/>
                <a:gd name="T22" fmla="*/ 92 w 245"/>
                <a:gd name="T23" fmla="*/ 122 h 150"/>
                <a:gd name="T24" fmla="*/ 68 w 245"/>
                <a:gd name="T25" fmla="*/ 122 h 150"/>
                <a:gd name="T26" fmla="*/ 56 w 245"/>
                <a:gd name="T27" fmla="*/ 137 h 150"/>
                <a:gd name="T28" fmla="*/ 50 w 245"/>
                <a:gd name="T29" fmla="*/ 137 h 150"/>
                <a:gd name="T30" fmla="*/ 44 w 245"/>
                <a:gd name="T31" fmla="*/ 91 h 150"/>
                <a:gd name="T32" fmla="*/ 30 w 245"/>
                <a:gd name="T33" fmla="*/ 83 h 150"/>
                <a:gd name="T34" fmla="*/ 30 w 245"/>
                <a:gd name="T35" fmla="*/ 83 h 150"/>
                <a:gd name="T36" fmla="*/ 38 w 245"/>
                <a:gd name="T37" fmla="*/ 83 h 150"/>
                <a:gd name="T38" fmla="*/ 38 w 245"/>
                <a:gd name="T39" fmla="*/ 77 h 150"/>
                <a:gd name="T40" fmla="*/ 30 w 245"/>
                <a:gd name="T41" fmla="*/ 69 h 150"/>
                <a:gd name="T42" fmla="*/ 24 w 245"/>
                <a:gd name="T43" fmla="*/ 69 h 150"/>
                <a:gd name="T44" fmla="*/ 24 w 245"/>
                <a:gd name="T45" fmla="*/ 77 h 150"/>
                <a:gd name="T46" fmla="*/ 18 w 245"/>
                <a:gd name="T47" fmla="*/ 46 h 150"/>
                <a:gd name="T48" fmla="*/ 24 w 245"/>
                <a:gd name="T49" fmla="*/ 46 h 150"/>
                <a:gd name="T50" fmla="*/ 30 w 245"/>
                <a:gd name="T51" fmla="*/ 46 h 150"/>
                <a:gd name="T52" fmla="*/ 38 w 245"/>
                <a:gd name="T53" fmla="*/ 53 h 150"/>
                <a:gd name="T54" fmla="*/ 44 w 245"/>
                <a:gd name="T55" fmla="*/ 53 h 150"/>
                <a:gd name="T56" fmla="*/ 44 w 245"/>
                <a:gd name="T57" fmla="*/ 46 h 150"/>
                <a:gd name="T58" fmla="*/ 50 w 245"/>
                <a:gd name="T59" fmla="*/ 38 h 150"/>
                <a:gd name="T60" fmla="*/ 30 w 245"/>
                <a:gd name="T61" fmla="*/ 23 h 150"/>
                <a:gd name="T62" fmla="*/ 18 w 245"/>
                <a:gd name="T63" fmla="*/ 16 h 150"/>
                <a:gd name="T64" fmla="*/ 18 w 245"/>
                <a:gd name="T65" fmla="*/ 38 h 150"/>
                <a:gd name="T66" fmla="*/ 18 w 245"/>
                <a:gd name="T67" fmla="*/ 38 h 150"/>
                <a:gd name="T68" fmla="*/ 6 w 245"/>
                <a:gd name="T69" fmla="*/ 16 h 150"/>
                <a:gd name="T70" fmla="*/ 6 w 245"/>
                <a:gd name="T71" fmla="*/ 0 h 150"/>
                <a:gd name="T72" fmla="*/ 0 w 245"/>
                <a:gd name="T73" fmla="*/ 0 h 150"/>
                <a:gd name="T74" fmla="*/ 30 w 245"/>
                <a:gd name="T75" fmla="*/ 0 h 150"/>
                <a:gd name="T76" fmla="*/ 30 w 245"/>
                <a:gd name="T77" fmla="*/ 16 h 150"/>
                <a:gd name="T78" fmla="*/ 50 w 245"/>
                <a:gd name="T79" fmla="*/ 23 h 150"/>
                <a:gd name="T80" fmla="*/ 68 w 245"/>
                <a:gd name="T81" fmla="*/ 30 h 150"/>
                <a:gd name="T82" fmla="*/ 92 w 245"/>
                <a:gd name="T83" fmla="*/ 38 h 150"/>
                <a:gd name="T84" fmla="*/ 86 w 245"/>
                <a:gd name="T85" fmla="*/ 23 h 150"/>
                <a:gd name="T86" fmla="*/ 100 w 245"/>
                <a:gd name="T87" fmla="*/ 16 h 150"/>
                <a:gd name="T88" fmla="*/ 112 w 245"/>
                <a:gd name="T89" fmla="*/ 0 h 150"/>
                <a:gd name="T90" fmla="*/ 130 w 245"/>
                <a:gd name="T91" fmla="*/ 16 h 150"/>
                <a:gd name="T92" fmla="*/ 148 w 245"/>
                <a:gd name="T93" fmla="*/ 46 h 150"/>
                <a:gd name="T94" fmla="*/ 168 w 245"/>
                <a:gd name="T95" fmla="*/ 53 h 150"/>
                <a:gd name="T96" fmla="*/ 186 w 245"/>
                <a:gd name="T97" fmla="*/ 61 h 150"/>
                <a:gd name="T98" fmla="*/ 242 w 245"/>
                <a:gd name="T99" fmla="*/ 107 h 150"/>
                <a:gd name="T100" fmla="*/ 253 w 245"/>
                <a:gd name="T101" fmla="*/ 130 h 150"/>
                <a:gd name="T102" fmla="*/ 247 w 245"/>
                <a:gd name="T103" fmla="*/ 137 h 150"/>
                <a:gd name="T104" fmla="*/ 242 w 245"/>
                <a:gd name="T105" fmla="*/ 144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11" name="Freeform 4356"/>
            <p:cNvSpPr>
              <a:spLocks/>
            </p:cNvSpPr>
            <p:nvPr/>
          </p:nvSpPr>
          <p:spPr bwMode="auto">
            <a:xfrm>
              <a:off x="3547" y="1749"/>
              <a:ext cx="223" cy="203"/>
            </a:xfrm>
            <a:custGeom>
              <a:avLst/>
              <a:gdLst>
                <a:gd name="T0" fmla="*/ 0 w 221"/>
                <a:gd name="T1" fmla="*/ 99 h 180"/>
                <a:gd name="T2" fmla="*/ 0 w 221"/>
                <a:gd name="T3" fmla="*/ 107 h 180"/>
                <a:gd name="T4" fmla="*/ 0 w 221"/>
                <a:gd name="T5" fmla="*/ 122 h 180"/>
                <a:gd name="T6" fmla="*/ 6 w 221"/>
                <a:gd name="T7" fmla="*/ 130 h 180"/>
                <a:gd name="T8" fmla="*/ 6 w 221"/>
                <a:gd name="T9" fmla="*/ 130 h 180"/>
                <a:gd name="T10" fmla="*/ 12 w 221"/>
                <a:gd name="T11" fmla="*/ 152 h 180"/>
                <a:gd name="T12" fmla="*/ 12 w 221"/>
                <a:gd name="T13" fmla="*/ 176 h 180"/>
                <a:gd name="T14" fmla="*/ 30 w 221"/>
                <a:gd name="T15" fmla="*/ 183 h 180"/>
                <a:gd name="T16" fmla="*/ 36 w 221"/>
                <a:gd name="T17" fmla="*/ 191 h 180"/>
                <a:gd name="T18" fmla="*/ 18 w 221"/>
                <a:gd name="T19" fmla="*/ 221 h 180"/>
                <a:gd name="T20" fmla="*/ 36 w 221"/>
                <a:gd name="T21" fmla="*/ 229 h 180"/>
                <a:gd name="T22" fmla="*/ 48 w 221"/>
                <a:gd name="T23" fmla="*/ 229 h 180"/>
                <a:gd name="T24" fmla="*/ 79 w 221"/>
                <a:gd name="T25" fmla="*/ 229 h 180"/>
                <a:gd name="T26" fmla="*/ 97 w 221"/>
                <a:gd name="T27" fmla="*/ 229 h 180"/>
                <a:gd name="T28" fmla="*/ 115 w 221"/>
                <a:gd name="T29" fmla="*/ 221 h 180"/>
                <a:gd name="T30" fmla="*/ 115 w 221"/>
                <a:gd name="T31" fmla="*/ 206 h 180"/>
                <a:gd name="T32" fmla="*/ 115 w 221"/>
                <a:gd name="T33" fmla="*/ 191 h 180"/>
                <a:gd name="T34" fmla="*/ 133 w 221"/>
                <a:gd name="T35" fmla="*/ 183 h 180"/>
                <a:gd name="T36" fmla="*/ 139 w 221"/>
                <a:gd name="T37" fmla="*/ 176 h 180"/>
                <a:gd name="T38" fmla="*/ 151 w 221"/>
                <a:gd name="T39" fmla="*/ 176 h 180"/>
                <a:gd name="T40" fmla="*/ 157 w 221"/>
                <a:gd name="T41" fmla="*/ 145 h 180"/>
                <a:gd name="T42" fmla="*/ 171 w 221"/>
                <a:gd name="T43" fmla="*/ 130 h 180"/>
                <a:gd name="T44" fmla="*/ 157 w 221"/>
                <a:gd name="T45" fmla="*/ 115 h 180"/>
                <a:gd name="T46" fmla="*/ 177 w 221"/>
                <a:gd name="T47" fmla="*/ 115 h 180"/>
                <a:gd name="T48" fmla="*/ 177 w 221"/>
                <a:gd name="T49" fmla="*/ 107 h 180"/>
                <a:gd name="T50" fmla="*/ 183 w 221"/>
                <a:gd name="T51" fmla="*/ 83 h 180"/>
                <a:gd name="T52" fmla="*/ 171 w 221"/>
                <a:gd name="T53" fmla="*/ 69 h 180"/>
                <a:gd name="T54" fmla="*/ 183 w 221"/>
                <a:gd name="T55" fmla="*/ 46 h 180"/>
                <a:gd name="T56" fmla="*/ 219 w 221"/>
                <a:gd name="T57" fmla="*/ 38 h 180"/>
                <a:gd name="T58" fmla="*/ 219 w 221"/>
                <a:gd name="T59" fmla="*/ 30 h 180"/>
                <a:gd name="T60" fmla="*/ 225 w 221"/>
                <a:gd name="T61" fmla="*/ 30 h 180"/>
                <a:gd name="T62" fmla="*/ 213 w 221"/>
                <a:gd name="T63" fmla="*/ 30 h 180"/>
                <a:gd name="T64" fmla="*/ 207 w 221"/>
                <a:gd name="T65" fmla="*/ 30 h 180"/>
                <a:gd name="T66" fmla="*/ 195 w 221"/>
                <a:gd name="T67" fmla="*/ 30 h 180"/>
                <a:gd name="T68" fmla="*/ 171 w 221"/>
                <a:gd name="T69" fmla="*/ 46 h 180"/>
                <a:gd name="T70" fmla="*/ 163 w 221"/>
                <a:gd name="T71" fmla="*/ 16 h 180"/>
                <a:gd name="T72" fmla="*/ 163 w 221"/>
                <a:gd name="T73" fmla="*/ 16 h 180"/>
                <a:gd name="T74" fmla="*/ 157 w 221"/>
                <a:gd name="T75" fmla="*/ 0 h 180"/>
                <a:gd name="T76" fmla="*/ 145 w 221"/>
                <a:gd name="T77" fmla="*/ 8 h 180"/>
                <a:gd name="T78" fmla="*/ 145 w 221"/>
                <a:gd name="T79" fmla="*/ 23 h 180"/>
                <a:gd name="T80" fmla="*/ 133 w 221"/>
                <a:gd name="T81" fmla="*/ 30 h 180"/>
                <a:gd name="T82" fmla="*/ 127 w 221"/>
                <a:gd name="T83" fmla="*/ 38 h 180"/>
                <a:gd name="T84" fmla="*/ 115 w 221"/>
                <a:gd name="T85" fmla="*/ 38 h 180"/>
                <a:gd name="T86" fmla="*/ 109 w 221"/>
                <a:gd name="T87" fmla="*/ 38 h 180"/>
                <a:gd name="T88" fmla="*/ 103 w 221"/>
                <a:gd name="T89" fmla="*/ 30 h 180"/>
                <a:gd name="T90" fmla="*/ 85 w 221"/>
                <a:gd name="T91" fmla="*/ 30 h 180"/>
                <a:gd name="T92" fmla="*/ 73 w 221"/>
                <a:gd name="T93" fmla="*/ 23 h 180"/>
                <a:gd name="T94" fmla="*/ 67 w 221"/>
                <a:gd name="T95" fmla="*/ 30 h 180"/>
                <a:gd name="T96" fmla="*/ 62 w 221"/>
                <a:gd name="T97" fmla="*/ 38 h 180"/>
                <a:gd name="T98" fmla="*/ 54 w 221"/>
                <a:gd name="T99" fmla="*/ 61 h 180"/>
                <a:gd name="T100" fmla="*/ 36 w 221"/>
                <a:gd name="T101" fmla="*/ 69 h 180"/>
                <a:gd name="T102" fmla="*/ 30 w 221"/>
                <a:gd name="T103" fmla="*/ 83 h 180"/>
                <a:gd name="T104" fmla="*/ 24 w 221"/>
                <a:gd name="T105" fmla="*/ 83 h 180"/>
                <a:gd name="T106" fmla="*/ 6 w 221"/>
                <a:gd name="T107" fmla="*/ 77 h 180"/>
                <a:gd name="T108" fmla="*/ 0 w 221"/>
                <a:gd name="T109" fmla="*/ 99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12" name="Freeform 4357"/>
            <p:cNvSpPr>
              <a:spLocks/>
            </p:cNvSpPr>
            <p:nvPr/>
          </p:nvSpPr>
          <p:spPr bwMode="auto">
            <a:xfrm>
              <a:off x="3067" y="1817"/>
              <a:ext cx="37" cy="20"/>
            </a:xfrm>
            <a:custGeom>
              <a:avLst/>
              <a:gdLst>
                <a:gd name="T0" fmla="*/ 38 w 36"/>
                <a:gd name="T1" fmla="*/ 0 h 18"/>
                <a:gd name="T2" fmla="*/ 20 w 36"/>
                <a:gd name="T3" fmla="*/ 8 h 18"/>
                <a:gd name="T4" fmla="*/ 0 w 36"/>
                <a:gd name="T5" fmla="*/ 14 h 18"/>
                <a:gd name="T6" fmla="*/ 6 w 36"/>
                <a:gd name="T7" fmla="*/ 22 h 18"/>
                <a:gd name="T8" fmla="*/ 32 w 36"/>
                <a:gd name="T9" fmla="*/ 14 h 18"/>
                <a:gd name="T10" fmla="*/ 26 w 36"/>
                <a:gd name="T11" fmla="*/ 8 h 18"/>
                <a:gd name="T12" fmla="*/ 38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0B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13" name="Line 4358"/>
            <p:cNvSpPr>
              <a:spLocks noChangeShapeType="1"/>
            </p:cNvSpPr>
            <p:nvPr/>
          </p:nvSpPr>
          <p:spPr bwMode="auto">
            <a:xfrm>
              <a:off x="3759" y="1783"/>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4" name="Line 4359"/>
            <p:cNvSpPr>
              <a:spLocks noChangeShapeType="1"/>
            </p:cNvSpPr>
            <p:nvPr/>
          </p:nvSpPr>
          <p:spPr bwMode="auto">
            <a:xfrm>
              <a:off x="3765" y="179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5" name="Line 4360"/>
            <p:cNvSpPr>
              <a:spLocks noChangeShapeType="1"/>
            </p:cNvSpPr>
            <p:nvPr/>
          </p:nvSpPr>
          <p:spPr bwMode="auto">
            <a:xfrm flipH="1">
              <a:off x="3759" y="1790"/>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6" name="Line 4361"/>
            <p:cNvSpPr>
              <a:spLocks noChangeShapeType="1"/>
            </p:cNvSpPr>
            <p:nvPr/>
          </p:nvSpPr>
          <p:spPr bwMode="auto">
            <a:xfrm flipH="1">
              <a:off x="3753" y="1797"/>
              <a:ext cx="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7" name="Line 4362"/>
            <p:cNvSpPr>
              <a:spLocks noChangeShapeType="1"/>
            </p:cNvSpPr>
            <p:nvPr/>
          </p:nvSpPr>
          <p:spPr bwMode="auto">
            <a:xfrm>
              <a:off x="3753" y="1797"/>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8" name="Line 4363"/>
            <p:cNvSpPr>
              <a:spLocks noChangeShapeType="1"/>
            </p:cNvSpPr>
            <p:nvPr/>
          </p:nvSpPr>
          <p:spPr bwMode="auto">
            <a:xfrm flipH="1">
              <a:off x="3746" y="1797"/>
              <a:ext cx="7"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19" name="Line 4364"/>
            <p:cNvSpPr>
              <a:spLocks noChangeShapeType="1"/>
            </p:cNvSpPr>
            <p:nvPr/>
          </p:nvSpPr>
          <p:spPr bwMode="auto">
            <a:xfrm>
              <a:off x="3746" y="1803"/>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0" name="Line 4365"/>
            <p:cNvSpPr>
              <a:spLocks noChangeShapeType="1"/>
            </p:cNvSpPr>
            <p:nvPr/>
          </p:nvSpPr>
          <p:spPr bwMode="auto">
            <a:xfrm>
              <a:off x="3746" y="1810"/>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1" name="Line 4366"/>
            <p:cNvSpPr>
              <a:spLocks noChangeShapeType="1"/>
            </p:cNvSpPr>
            <p:nvPr/>
          </p:nvSpPr>
          <p:spPr bwMode="auto">
            <a:xfrm>
              <a:off x="3746"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2" name="Line 4367"/>
            <p:cNvSpPr>
              <a:spLocks noChangeShapeType="1"/>
            </p:cNvSpPr>
            <p:nvPr/>
          </p:nvSpPr>
          <p:spPr bwMode="auto">
            <a:xfrm>
              <a:off x="3759"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3" name="Line 4368"/>
            <p:cNvSpPr>
              <a:spLocks noChangeShapeType="1"/>
            </p:cNvSpPr>
            <p:nvPr/>
          </p:nvSpPr>
          <p:spPr bwMode="auto">
            <a:xfrm>
              <a:off x="3759"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4" name="Line 4369"/>
            <p:cNvSpPr>
              <a:spLocks noChangeShapeType="1"/>
            </p:cNvSpPr>
            <p:nvPr/>
          </p:nvSpPr>
          <p:spPr bwMode="auto">
            <a:xfrm>
              <a:off x="3765" y="1851"/>
              <a:ext cx="5"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5" name="Line 4370"/>
            <p:cNvSpPr>
              <a:spLocks noChangeShapeType="1"/>
            </p:cNvSpPr>
            <p:nvPr/>
          </p:nvSpPr>
          <p:spPr bwMode="auto">
            <a:xfrm>
              <a:off x="3770" y="1858"/>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6" name="Line 4371"/>
            <p:cNvSpPr>
              <a:spLocks noChangeShapeType="1"/>
            </p:cNvSpPr>
            <p:nvPr/>
          </p:nvSpPr>
          <p:spPr bwMode="auto">
            <a:xfrm>
              <a:off x="3770" y="1864"/>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7" name="Line 4372"/>
            <p:cNvSpPr>
              <a:spLocks noChangeShapeType="1"/>
            </p:cNvSpPr>
            <p:nvPr/>
          </p:nvSpPr>
          <p:spPr bwMode="auto">
            <a:xfrm>
              <a:off x="3770" y="1871"/>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8" name="Line 4373"/>
            <p:cNvSpPr>
              <a:spLocks noChangeShapeType="1"/>
            </p:cNvSpPr>
            <p:nvPr/>
          </p:nvSpPr>
          <p:spPr bwMode="auto">
            <a:xfrm flipV="1">
              <a:off x="3862"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29" name="Line 4374"/>
            <p:cNvSpPr>
              <a:spLocks noChangeShapeType="1"/>
            </p:cNvSpPr>
            <p:nvPr/>
          </p:nvSpPr>
          <p:spPr bwMode="auto">
            <a:xfrm flipV="1">
              <a:off x="3868"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30" name="Line 4375"/>
            <p:cNvSpPr>
              <a:spLocks noChangeShapeType="1"/>
            </p:cNvSpPr>
            <p:nvPr/>
          </p:nvSpPr>
          <p:spPr bwMode="auto">
            <a:xfrm flipV="1">
              <a:off x="3868" y="1817"/>
              <a:ext cx="7"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31" name="Line 4376"/>
            <p:cNvSpPr>
              <a:spLocks noChangeShapeType="1"/>
            </p:cNvSpPr>
            <p:nvPr/>
          </p:nvSpPr>
          <p:spPr bwMode="auto">
            <a:xfrm flipH="1">
              <a:off x="3868"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32" name="Line 4377"/>
            <p:cNvSpPr>
              <a:spLocks noChangeShapeType="1"/>
            </p:cNvSpPr>
            <p:nvPr/>
          </p:nvSpPr>
          <p:spPr bwMode="auto">
            <a:xfrm flipH="1">
              <a:off x="3844" y="1810"/>
              <a:ext cx="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33" name="Line 4378"/>
            <p:cNvSpPr>
              <a:spLocks noChangeShapeType="1"/>
            </p:cNvSpPr>
            <p:nvPr/>
          </p:nvSpPr>
          <p:spPr bwMode="auto">
            <a:xfrm flipH="1">
              <a:off x="3832" y="1810"/>
              <a:ext cx="12"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0"/>
              </a:endParaRPr>
            </a:p>
          </p:txBody>
        </p:sp>
        <p:sp>
          <p:nvSpPr>
            <p:cNvPr id="334" name="Freeform 4379"/>
            <p:cNvSpPr>
              <a:spLocks/>
            </p:cNvSpPr>
            <p:nvPr/>
          </p:nvSpPr>
          <p:spPr bwMode="auto">
            <a:xfrm>
              <a:off x="3121" y="1837"/>
              <a:ext cx="19" cy="34"/>
            </a:xfrm>
            <a:custGeom>
              <a:avLst/>
              <a:gdLst>
                <a:gd name="T0" fmla="*/ 20 w 18"/>
                <a:gd name="T1" fmla="*/ 23 h 30"/>
                <a:gd name="T2" fmla="*/ 6 w 18"/>
                <a:gd name="T3" fmla="*/ 39 h 30"/>
                <a:gd name="T4" fmla="*/ 0 w 18"/>
                <a:gd name="T5" fmla="*/ 39 h 30"/>
                <a:gd name="T6" fmla="*/ 0 w 18"/>
                <a:gd name="T7" fmla="*/ 16 h 30"/>
                <a:gd name="T8" fmla="*/ 6 w 18"/>
                <a:gd name="T9" fmla="*/ 0 h 30"/>
                <a:gd name="T10" fmla="*/ 20 w 18"/>
                <a:gd name="T11" fmla="*/ 8 h 30"/>
                <a:gd name="T12" fmla="*/ 20 w 18"/>
                <a:gd name="T13" fmla="*/ 23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5" name="Freeform 4380"/>
            <p:cNvSpPr>
              <a:spLocks/>
            </p:cNvSpPr>
            <p:nvPr/>
          </p:nvSpPr>
          <p:spPr bwMode="auto">
            <a:xfrm>
              <a:off x="3128" y="1776"/>
              <a:ext cx="104" cy="115"/>
            </a:xfrm>
            <a:custGeom>
              <a:avLst/>
              <a:gdLst>
                <a:gd name="T0" fmla="*/ 68 w 102"/>
                <a:gd name="T1" fmla="*/ 16 h 102"/>
                <a:gd name="T2" fmla="*/ 38 w 102"/>
                <a:gd name="T3" fmla="*/ 16 h 102"/>
                <a:gd name="T4" fmla="*/ 12 w 102"/>
                <a:gd name="T5" fmla="*/ 16 h 102"/>
                <a:gd name="T6" fmla="*/ 6 w 102"/>
                <a:gd name="T7" fmla="*/ 16 h 102"/>
                <a:gd name="T8" fmla="*/ 6 w 102"/>
                <a:gd name="T9" fmla="*/ 30 h 102"/>
                <a:gd name="T10" fmla="*/ 0 w 102"/>
                <a:gd name="T11" fmla="*/ 38 h 102"/>
                <a:gd name="T12" fmla="*/ 0 w 102"/>
                <a:gd name="T13" fmla="*/ 38 h 102"/>
                <a:gd name="T14" fmla="*/ 0 w 102"/>
                <a:gd name="T15" fmla="*/ 69 h 102"/>
                <a:gd name="T16" fmla="*/ 12 w 102"/>
                <a:gd name="T17" fmla="*/ 77 h 102"/>
                <a:gd name="T18" fmla="*/ 12 w 102"/>
                <a:gd name="T19" fmla="*/ 91 h 102"/>
                <a:gd name="T20" fmla="*/ 0 w 102"/>
                <a:gd name="T21" fmla="*/ 107 h 102"/>
                <a:gd name="T22" fmla="*/ 0 w 102"/>
                <a:gd name="T23" fmla="*/ 114 h 102"/>
                <a:gd name="T24" fmla="*/ 24 w 102"/>
                <a:gd name="T25" fmla="*/ 130 h 102"/>
                <a:gd name="T26" fmla="*/ 56 w 102"/>
                <a:gd name="T27" fmla="*/ 99 h 102"/>
                <a:gd name="T28" fmla="*/ 74 w 102"/>
                <a:gd name="T29" fmla="*/ 83 h 102"/>
                <a:gd name="T30" fmla="*/ 88 w 102"/>
                <a:gd name="T31" fmla="*/ 77 h 102"/>
                <a:gd name="T32" fmla="*/ 88 w 102"/>
                <a:gd name="T33" fmla="*/ 23 h 102"/>
                <a:gd name="T34" fmla="*/ 106 w 102"/>
                <a:gd name="T35" fmla="*/ 8 h 102"/>
                <a:gd name="T36" fmla="*/ 100 w 102"/>
                <a:gd name="T37" fmla="*/ 0 h 102"/>
                <a:gd name="T38" fmla="*/ 82 w 102"/>
                <a:gd name="T39" fmla="*/ 8 h 102"/>
                <a:gd name="T40" fmla="*/ 68 w 102"/>
                <a:gd name="T41" fmla="*/ 16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6" name="Freeform 4381"/>
            <p:cNvSpPr>
              <a:spLocks/>
            </p:cNvSpPr>
            <p:nvPr/>
          </p:nvSpPr>
          <p:spPr bwMode="auto">
            <a:xfrm>
              <a:off x="3637" y="1682"/>
              <a:ext cx="140" cy="108"/>
            </a:xfrm>
            <a:custGeom>
              <a:avLst/>
              <a:gdLst>
                <a:gd name="T0" fmla="*/ 118 w 138"/>
                <a:gd name="T1" fmla="*/ 107 h 96"/>
                <a:gd name="T2" fmla="*/ 104 w 138"/>
                <a:gd name="T3" fmla="*/ 107 h 96"/>
                <a:gd name="T4" fmla="*/ 80 w 138"/>
                <a:gd name="T5" fmla="*/ 122 h 96"/>
                <a:gd name="T6" fmla="*/ 74 w 138"/>
                <a:gd name="T7" fmla="*/ 91 h 96"/>
                <a:gd name="T8" fmla="*/ 74 w 138"/>
                <a:gd name="T9" fmla="*/ 91 h 96"/>
                <a:gd name="T10" fmla="*/ 68 w 138"/>
                <a:gd name="T11" fmla="*/ 77 h 96"/>
                <a:gd name="T12" fmla="*/ 56 w 138"/>
                <a:gd name="T13" fmla="*/ 83 h 96"/>
                <a:gd name="T14" fmla="*/ 56 w 138"/>
                <a:gd name="T15" fmla="*/ 99 h 96"/>
                <a:gd name="T16" fmla="*/ 44 w 138"/>
                <a:gd name="T17" fmla="*/ 107 h 96"/>
                <a:gd name="T18" fmla="*/ 38 w 138"/>
                <a:gd name="T19" fmla="*/ 114 h 96"/>
                <a:gd name="T20" fmla="*/ 24 w 138"/>
                <a:gd name="T21" fmla="*/ 114 h 96"/>
                <a:gd name="T22" fmla="*/ 18 w 138"/>
                <a:gd name="T23" fmla="*/ 114 h 96"/>
                <a:gd name="T24" fmla="*/ 12 w 138"/>
                <a:gd name="T25" fmla="*/ 107 h 96"/>
                <a:gd name="T26" fmla="*/ 18 w 138"/>
                <a:gd name="T27" fmla="*/ 77 h 96"/>
                <a:gd name="T28" fmla="*/ 18 w 138"/>
                <a:gd name="T29" fmla="*/ 69 h 96"/>
                <a:gd name="T30" fmla="*/ 6 w 138"/>
                <a:gd name="T31" fmla="*/ 61 h 96"/>
                <a:gd name="T32" fmla="*/ 0 w 138"/>
                <a:gd name="T33" fmla="*/ 46 h 96"/>
                <a:gd name="T34" fmla="*/ 30 w 138"/>
                <a:gd name="T35" fmla="*/ 8 h 96"/>
                <a:gd name="T36" fmla="*/ 44 w 138"/>
                <a:gd name="T37" fmla="*/ 0 h 96"/>
                <a:gd name="T38" fmla="*/ 68 w 138"/>
                <a:gd name="T39" fmla="*/ 0 h 96"/>
                <a:gd name="T40" fmla="*/ 86 w 138"/>
                <a:gd name="T41" fmla="*/ 16 h 96"/>
                <a:gd name="T42" fmla="*/ 44 w 138"/>
                <a:gd name="T43" fmla="*/ 30 h 96"/>
                <a:gd name="T44" fmla="*/ 44 w 138"/>
                <a:gd name="T45" fmla="*/ 46 h 96"/>
                <a:gd name="T46" fmla="*/ 74 w 138"/>
                <a:gd name="T47" fmla="*/ 53 h 96"/>
                <a:gd name="T48" fmla="*/ 104 w 138"/>
                <a:gd name="T49" fmla="*/ 53 h 96"/>
                <a:gd name="T50" fmla="*/ 112 w 138"/>
                <a:gd name="T51" fmla="*/ 77 h 96"/>
                <a:gd name="T52" fmla="*/ 130 w 138"/>
                <a:gd name="T53" fmla="*/ 77 h 96"/>
                <a:gd name="T54" fmla="*/ 142 w 138"/>
                <a:gd name="T55" fmla="*/ 107 h 96"/>
                <a:gd name="T56" fmla="*/ 136 w 138"/>
                <a:gd name="T57" fmla="*/ 107 h 96"/>
                <a:gd name="T58" fmla="*/ 136 w 138"/>
                <a:gd name="T59" fmla="*/ 107 h 96"/>
                <a:gd name="T60" fmla="*/ 124 w 138"/>
                <a:gd name="T61" fmla="*/ 107 h 96"/>
                <a:gd name="T62" fmla="*/ 118 w 138"/>
                <a:gd name="T63" fmla="*/ 10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7" name="Freeform 4382"/>
            <p:cNvSpPr>
              <a:spLocks/>
            </p:cNvSpPr>
            <p:nvPr/>
          </p:nvSpPr>
          <p:spPr bwMode="auto">
            <a:xfrm>
              <a:off x="3419" y="1587"/>
              <a:ext cx="261" cy="189"/>
            </a:xfrm>
            <a:custGeom>
              <a:avLst/>
              <a:gdLst>
                <a:gd name="T0" fmla="*/ 192 w 257"/>
                <a:gd name="T1" fmla="*/ 182 h 168"/>
                <a:gd name="T2" fmla="*/ 136 w 257"/>
                <a:gd name="T3" fmla="*/ 137 h 168"/>
                <a:gd name="T4" fmla="*/ 118 w 257"/>
                <a:gd name="T5" fmla="*/ 129 h 168"/>
                <a:gd name="T6" fmla="*/ 99 w 257"/>
                <a:gd name="T7" fmla="*/ 122 h 168"/>
                <a:gd name="T8" fmla="*/ 80 w 257"/>
                <a:gd name="T9" fmla="*/ 91 h 168"/>
                <a:gd name="T10" fmla="*/ 62 w 257"/>
                <a:gd name="T11" fmla="*/ 77 h 168"/>
                <a:gd name="T12" fmla="*/ 50 w 257"/>
                <a:gd name="T13" fmla="*/ 91 h 168"/>
                <a:gd name="T14" fmla="*/ 38 w 257"/>
                <a:gd name="T15" fmla="*/ 99 h 168"/>
                <a:gd name="T16" fmla="*/ 44 w 257"/>
                <a:gd name="T17" fmla="*/ 114 h 168"/>
                <a:gd name="T18" fmla="*/ 18 w 257"/>
                <a:gd name="T19" fmla="*/ 107 h 168"/>
                <a:gd name="T20" fmla="*/ 12 w 257"/>
                <a:gd name="T21" fmla="*/ 61 h 168"/>
                <a:gd name="T22" fmla="*/ 6 w 257"/>
                <a:gd name="T23" fmla="*/ 38 h 168"/>
                <a:gd name="T24" fmla="*/ 0 w 257"/>
                <a:gd name="T25" fmla="*/ 16 h 168"/>
                <a:gd name="T26" fmla="*/ 44 w 257"/>
                <a:gd name="T27" fmla="*/ 0 h 168"/>
                <a:gd name="T28" fmla="*/ 62 w 257"/>
                <a:gd name="T29" fmla="*/ 16 h 168"/>
                <a:gd name="T30" fmla="*/ 86 w 257"/>
                <a:gd name="T31" fmla="*/ 23 h 168"/>
                <a:gd name="T32" fmla="*/ 99 w 257"/>
                <a:gd name="T33" fmla="*/ 53 h 168"/>
                <a:gd name="T34" fmla="*/ 118 w 257"/>
                <a:gd name="T35" fmla="*/ 53 h 168"/>
                <a:gd name="T36" fmla="*/ 154 w 257"/>
                <a:gd name="T37" fmla="*/ 53 h 168"/>
                <a:gd name="T38" fmla="*/ 174 w 257"/>
                <a:gd name="T39" fmla="*/ 53 h 168"/>
                <a:gd name="T40" fmla="*/ 192 w 257"/>
                <a:gd name="T41" fmla="*/ 69 h 168"/>
                <a:gd name="T42" fmla="*/ 192 w 257"/>
                <a:gd name="T43" fmla="*/ 91 h 168"/>
                <a:gd name="T44" fmla="*/ 209 w 257"/>
                <a:gd name="T45" fmla="*/ 99 h 168"/>
                <a:gd name="T46" fmla="*/ 221 w 257"/>
                <a:gd name="T47" fmla="*/ 114 h 168"/>
                <a:gd name="T48" fmla="*/ 253 w 257"/>
                <a:gd name="T49" fmla="*/ 83 h 168"/>
                <a:gd name="T50" fmla="*/ 265 w 257"/>
                <a:gd name="T51" fmla="*/ 107 h 168"/>
                <a:gd name="T52" fmla="*/ 253 w 257"/>
                <a:gd name="T53" fmla="*/ 114 h 168"/>
                <a:gd name="T54" fmla="*/ 221 w 257"/>
                <a:gd name="T55" fmla="*/ 152 h 168"/>
                <a:gd name="T56" fmla="*/ 227 w 257"/>
                <a:gd name="T57" fmla="*/ 168 h 168"/>
                <a:gd name="T58" fmla="*/ 241 w 257"/>
                <a:gd name="T59" fmla="*/ 174 h 168"/>
                <a:gd name="T60" fmla="*/ 241 w 257"/>
                <a:gd name="T61" fmla="*/ 182 h 168"/>
                <a:gd name="T62" fmla="*/ 235 w 257"/>
                <a:gd name="T63" fmla="*/ 213 h 168"/>
                <a:gd name="T64" fmla="*/ 215 w 257"/>
                <a:gd name="T65" fmla="*/ 213 h 168"/>
                <a:gd name="T66" fmla="*/ 203 w 257"/>
                <a:gd name="T67" fmla="*/ 205 h 168"/>
                <a:gd name="T68" fmla="*/ 192 w 257"/>
                <a:gd name="T69" fmla="*/ 182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8" name="Freeform 4383"/>
            <p:cNvSpPr>
              <a:spLocks/>
            </p:cNvSpPr>
            <p:nvPr/>
          </p:nvSpPr>
          <p:spPr bwMode="auto">
            <a:xfrm>
              <a:off x="2856" y="1662"/>
              <a:ext cx="42" cy="33"/>
            </a:xfrm>
            <a:custGeom>
              <a:avLst/>
              <a:gdLst>
                <a:gd name="T0" fmla="*/ 12 w 42"/>
                <a:gd name="T1" fmla="*/ 36 h 30"/>
                <a:gd name="T2" fmla="*/ 0 w 42"/>
                <a:gd name="T3" fmla="*/ 14 h 30"/>
                <a:gd name="T4" fmla="*/ 6 w 42"/>
                <a:gd name="T5" fmla="*/ 14 h 30"/>
                <a:gd name="T6" fmla="*/ 6 w 42"/>
                <a:gd name="T7" fmla="*/ 8 h 30"/>
                <a:gd name="T8" fmla="*/ 12 w 42"/>
                <a:gd name="T9" fmla="*/ 8 h 30"/>
                <a:gd name="T10" fmla="*/ 12 w 42"/>
                <a:gd name="T11" fmla="*/ 8 h 30"/>
                <a:gd name="T12" fmla="*/ 18 w 42"/>
                <a:gd name="T13" fmla="*/ 8 h 30"/>
                <a:gd name="T14" fmla="*/ 18 w 42"/>
                <a:gd name="T15" fmla="*/ 8 h 30"/>
                <a:gd name="T16" fmla="*/ 24 w 42"/>
                <a:gd name="T17" fmla="*/ 8 h 30"/>
                <a:gd name="T18" fmla="*/ 24 w 42"/>
                <a:gd name="T19" fmla="*/ 8 h 30"/>
                <a:gd name="T20" fmla="*/ 30 w 42"/>
                <a:gd name="T21" fmla="*/ 0 h 30"/>
                <a:gd name="T22" fmla="*/ 36 w 42"/>
                <a:gd name="T23" fmla="*/ 8 h 30"/>
                <a:gd name="T24" fmla="*/ 36 w 42"/>
                <a:gd name="T25" fmla="*/ 8 h 30"/>
                <a:gd name="T26" fmla="*/ 42 w 42"/>
                <a:gd name="T27" fmla="*/ 8 h 30"/>
                <a:gd name="T28" fmla="*/ 42 w 42"/>
                <a:gd name="T29" fmla="*/ 29 h 30"/>
                <a:gd name="T30" fmla="*/ 12 w 42"/>
                <a:gd name="T31" fmla="*/ 36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39" name="Freeform 4384"/>
            <p:cNvSpPr>
              <a:spLocks/>
            </p:cNvSpPr>
            <p:nvPr/>
          </p:nvSpPr>
          <p:spPr bwMode="auto">
            <a:xfrm>
              <a:off x="2886" y="1621"/>
              <a:ext cx="97" cy="68"/>
            </a:xfrm>
            <a:custGeom>
              <a:avLst/>
              <a:gdLst>
                <a:gd name="T0" fmla="*/ 6 w 95"/>
                <a:gd name="T1" fmla="*/ 8 h 60"/>
                <a:gd name="T2" fmla="*/ 6 w 95"/>
                <a:gd name="T3" fmla="*/ 0 h 60"/>
                <a:gd name="T4" fmla="*/ 0 w 95"/>
                <a:gd name="T5" fmla="*/ 16 h 60"/>
                <a:gd name="T6" fmla="*/ 12 w 95"/>
                <a:gd name="T7" fmla="*/ 31 h 60"/>
                <a:gd name="T8" fmla="*/ 0 w 95"/>
                <a:gd name="T9" fmla="*/ 46 h 60"/>
                <a:gd name="T10" fmla="*/ 6 w 95"/>
                <a:gd name="T11" fmla="*/ 54 h 60"/>
                <a:gd name="T12" fmla="*/ 12 w 95"/>
                <a:gd name="T13" fmla="*/ 54 h 60"/>
                <a:gd name="T14" fmla="*/ 12 w 95"/>
                <a:gd name="T15" fmla="*/ 77 h 60"/>
                <a:gd name="T16" fmla="*/ 32 w 95"/>
                <a:gd name="T17" fmla="*/ 69 h 60"/>
                <a:gd name="T18" fmla="*/ 62 w 95"/>
                <a:gd name="T19" fmla="*/ 77 h 60"/>
                <a:gd name="T20" fmla="*/ 68 w 95"/>
                <a:gd name="T21" fmla="*/ 69 h 60"/>
                <a:gd name="T22" fmla="*/ 68 w 95"/>
                <a:gd name="T23" fmla="*/ 61 h 60"/>
                <a:gd name="T24" fmla="*/ 74 w 95"/>
                <a:gd name="T25" fmla="*/ 61 h 60"/>
                <a:gd name="T26" fmla="*/ 99 w 95"/>
                <a:gd name="T27" fmla="*/ 61 h 60"/>
                <a:gd name="T28" fmla="*/ 87 w 95"/>
                <a:gd name="T29" fmla="*/ 46 h 60"/>
                <a:gd name="T30" fmla="*/ 93 w 95"/>
                <a:gd name="T31" fmla="*/ 39 h 60"/>
                <a:gd name="T32" fmla="*/ 99 w 95"/>
                <a:gd name="T33" fmla="*/ 23 h 60"/>
                <a:gd name="T34" fmla="*/ 99 w 95"/>
                <a:gd name="T35" fmla="*/ 16 h 60"/>
                <a:gd name="T36" fmla="*/ 68 w 95"/>
                <a:gd name="T37" fmla="*/ 8 h 60"/>
                <a:gd name="T38" fmla="*/ 44 w 95"/>
                <a:gd name="T39" fmla="*/ 16 h 60"/>
                <a:gd name="T40" fmla="*/ 26 w 95"/>
                <a:gd name="T41" fmla="*/ 16 h 60"/>
                <a:gd name="T42" fmla="*/ 6 w 95"/>
                <a:gd name="T43" fmla="*/ 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0" name="Freeform 4385"/>
            <p:cNvSpPr>
              <a:spLocks/>
            </p:cNvSpPr>
            <p:nvPr/>
          </p:nvSpPr>
          <p:spPr bwMode="auto">
            <a:xfrm>
              <a:off x="2836" y="1662"/>
              <a:ext cx="32" cy="60"/>
            </a:xfrm>
            <a:custGeom>
              <a:avLst/>
              <a:gdLst>
                <a:gd name="T0" fmla="*/ 0 w 30"/>
                <a:gd name="T1" fmla="*/ 14 h 54"/>
                <a:gd name="T2" fmla="*/ 6 w 30"/>
                <a:gd name="T3" fmla="*/ 44 h 54"/>
                <a:gd name="T4" fmla="*/ 20 w 30"/>
                <a:gd name="T5" fmla="*/ 67 h 54"/>
                <a:gd name="T6" fmla="*/ 28 w 30"/>
                <a:gd name="T7" fmla="*/ 59 h 54"/>
                <a:gd name="T8" fmla="*/ 34 w 30"/>
                <a:gd name="T9" fmla="*/ 37 h 54"/>
                <a:gd name="T10" fmla="*/ 34 w 30"/>
                <a:gd name="T11" fmla="*/ 37 h 54"/>
                <a:gd name="T12" fmla="*/ 20 w 30"/>
                <a:gd name="T13" fmla="*/ 14 h 54"/>
                <a:gd name="T14" fmla="*/ 20 w 30"/>
                <a:gd name="T15" fmla="*/ 0 h 54"/>
                <a:gd name="T16" fmla="*/ 6 w 30"/>
                <a:gd name="T17" fmla="*/ 0 h 54"/>
                <a:gd name="T18" fmla="*/ 0 w 30"/>
                <a:gd name="T19" fmla="*/ 14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0B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1" name="Freeform 4386"/>
            <p:cNvSpPr>
              <a:spLocks/>
            </p:cNvSpPr>
            <p:nvPr/>
          </p:nvSpPr>
          <p:spPr bwMode="auto">
            <a:xfrm>
              <a:off x="3226" y="1682"/>
              <a:ext cx="71" cy="54"/>
            </a:xfrm>
            <a:custGeom>
              <a:avLst/>
              <a:gdLst>
                <a:gd name="T0" fmla="*/ 6 w 71"/>
                <a:gd name="T1" fmla="*/ 8 h 48"/>
                <a:gd name="T2" fmla="*/ 0 w 71"/>
                <a:gd name="T3" fmla="*/ 0 h 48"/>
                <a:gd name="T4" fmla="*/ 24 w 71"/>
                <a:gd name="T5" fmla="*/ 0 h 48"/>
                <a:gd name="T6" fmla="*/ 48 w 71"/>
                <a:gd name="T7" fmla="*/ 0 h 48"/>
                <a:gd name="T8" fmla="*/ 59 w 71"/>
                <a:gd name="T9" fmla="*/ 0 h 48"/>
                <a:gd name="T10" fmla="*/ 59 w 71"/>
                <a:gd name="T11" fmla="*/ 23 h 48"/>
                <a:gd name="T12" fmla="*/ 65 w 71"/>
                <a:gd name="T13" fmla="*/ 30 h 48"/>
                <a:gd name="T14" fmla="*/ 59 w 71"/>
                <a:gd name="T15" fmla="*/ 38 h 48"/>
                <a:gd name="T16" fmla="*/ 71 w 71"/>
                <a:gd name="T17" fmla="*/ 61 h 48"/>
                <a:gd name="T18" fmla="*/ 65 w 71"/>
                <a:gd name="T19" fmla="*/ 61 h 48"/>
                <a:gd name="T20" fmla="*/ 59 w 71"/>
                <a:gd name="T21" fmla="*/ 61 h 48"/>
                <a:gd name="T22" fmla="*/ 59 w 71"/>
                <a:gd name="T23" fmla="*/ 53 h 48"/>
                <a:gd name="T24" fmla="*/ 54 w 71"/>
                <a:gd name="T25" fmla="*/ 53 h 48"/>
                <a:gd name="T26" fmla="*/ 54 w 71"/>
                <a:gd name="T27" fmla="*/ 53 h 48"/>
                <a:gd name="T28" fmla="*/ 48 w 71"/>
                <a:gd name="T29" fmla="*/ 53 h 48"/>
                <a:gd name="T30" fmla="*/ 42 w 71"/>
                <a:gd name="T31" fmla="*/ 46 h 48"/>
                <a:gd name="T32" fmla="*/ 36 w 71"/>
                <a:gd name="T33" fmla="*/ 46 h 48"/>
                <a:gd name="T34" fmla="*/ 36 w 71"/>
                <a:gd name="T35" fmla="*/ 46 h 48"/>
                <a:gd name="T36" fmla="*/ 24 w 71"/>
                <a:gd name="T37" fmla="*/ 38 h 48"/>
                <a:gd name="T38" fmla="*/ 12 w 71"/>
                <a:gd name="T39" fmla="*/ 23 h 48"/>
                <a:gd name="T40" fmla="*/ 6 w 71"/>
                <a:gd name="T41" fmla="*/ 8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2" name="Freeform 4387"/>
            <p:cNvSpPr>
              <a:spLocks/>
            </p:cNvSpPr>
            <p:nvPr/>
          </p:nvSpPr>
          <p:spPr bwMode="auto">
            <a:xfrm>
              <a:off x="3285" y="1675"/>
              <a:ext cx="67" cy="74"/>
            </a:xfrm>
            <a:custGeom>
              <a:avLst/>
              <a:gdLst>
                <a:gd name="T0" fmla="*/ 12 w 66"/>
                <a:gd name="T1" fmla="*/ 68 h 66"/>
                <a:gd name="T2" fmla="*/ 0 w 66"/>
                <a:gd name="T3" fmla="*/ 45 h 66"/>
                <a:gd name="T4" fmla="*/ 6 w 66"/>
                <a:gd name="T5" fmla="*/ 38 h 66"/>
                <a:gd name="T6" fmla="*/ 0 w 66"/>
                <a:gd name="T7" fmla="*/ 30 h 66"/>
                <a:gd name="T8" fmla="*/ 0 w 66"/>
                <a:gd name="T9" fmla="*/ 8 h 66"/>
                <a:gd name="T10" fmla="*/ 6 w 66"/>
                <a:gd name="T11" fmla="*/ 0 h 66"/>
                <a:gd name="T12" fmla="*/ 38 w 66"/>
                <a:gd name="T13" fmla="*/ 8 h 66"/>
                <a:gd name="T14" fmla="*/ 44 w 66"/>
                <a:gd name="T15" fmla="*/ 22 h 66"/>
                <a:gd name="T16" fmla="*/ 68 w 66"/>
                <a:gd name="T17" fmla="*/ 38 h 66"/>
                <a:gd name="T18" fmla="*/ 56 w 66"/>
                <a:gd name="T19" fmla="*/ 38 h 66"/>
                <a:gd name="T20" fmla="*/ 50 w 66"/>
                <a:gd name="T21" fmla="*/ 68 h 66"/>
                <a:gd name="T22" fmla="*/ 50 w 66"/>
                <a:gd name="T23" fmla="*/ 83 h 66"/>
                <a:gd name="T24" fmla="*/ 30 w 66"/>
                <a:gd name="T25" fmla="*/ 75 h 66"/>
                <a:gd name="T26" fmla="*/ 38 w 66"/>
                <a:gd name="T27" fmla="*/ 68 h 66"/>
                <a:gd name="T28" fmla="*/ 30 w 66"/>
                <a:gd name="T29" fmla="*/ 53 h 66"/>
                <a:gd name="T30" fmla="*/ 12 w 66"/>
                <a:gd name="T31" fmla="*/ 68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3" name="Freeform 4388"/>
            <p:cNvSpPr>
              <a:spLocks/>
            </p:cNvSpPr>
            <p:nvPr/>
          </p:nvSpPr>
          <p:spPr bwMode="auto">
            <a:xfrm>
              <a:off x="3262" y="1722"/>
              <a:ext cx="29" cy="21"/>
            </a:xfrm>
            <a:custGeom>
              <a:avLst/>
              <a:gdLst>
                <a:gd name="T0" fmla="*/ 29 w 29"/>
                <a:gd name="T1" fmla="*/ 16 h 18"/>
                <a:gd name="T2" fmla="*/ 23 w 29"/>
                <a:gd name="T3" fmla="*/ 25 h 18"/>
                <a:gd name="T4" fmla="*/ 6 w 29"/>
                <a:gd name="T5" fmla="*/ 8 h 18"/>
                <a:gd name="T6" fmla="*/ 0 w 29"/>
                <a:gd name="T7" fmla="*/ 0 h 18"/>
                <a:gd name="T8" fmla="*/ 0 w 29"/>
                <a:gd name="T9" fmla="*/ 0 h 18"/>
                <a:gd name="T10" fmla="*/ 6 w 29"/>
                <a:gd name="T11" fmla="*/ 0 h 18"/>
                <a:gd name="T12" fmla="*/ 12 w 29"/>
                <a:gd name="T13" fmla="*/ 8 h 18"/>
                <a:gd name="T14" fmla="*/ 18 w 29"/>
                <a:gd name="T15" fmla="*/ 8 h 18"/>
                <a:gd name="T16" fmla="*/ 18 w 29"/>
                <a:gd name="T17" fmla="*/ 8 h 18"/>
                <a:gd name="T18" fmla="*/ 23 w 29"/>
                <a:gd name="T19" fmla="*/ 8 h 18"/>
                <a:gd name="T20" fmla="*/ 23 w 29"/>
                <a:gd name="T21" fmla="*/ 16 h 18"/>
                <a:gd name="T22" fmla="*/ 29 w 29"/>
                <a:gd name="T23" fmla="*/ 16 h 18"/>
                <a:gd name="T24" fmla="*/ 29 w 29"/>
                <a:gd name="T25" fmla="*/ 1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4" name="Freeform 4389"/>
            <p:cNvSpPr>
              <a:spLocks/>
            </p:cNvSpPr>
            <p:nvPr/>
          </p:nvSpPr>
          <p:spPr bwMode="auto">
            <a:xfrm>
              <a:off x="2856" y="1675"/>
              <a:ext cx="101" cy="122"/>
            </a:xfrm>
            <a:custGeom>
              <a:avLst/>
              <a:gdLst>
                <a:gd name="T0" fmla="*/ 18 w 101"/>
                <a:gd name="T1" fmla="*/ 69 h 108"/>
                <a:gd name="T2" fmla="*/ 6 w 101"/>
                <a:gd name="T3" fmla="*/ 69 h 108"/>
                <a:gd name="T4" fmla="*/ 0 w 101"/>
                <a:gd name="T5" fmla="*/ 53 h 108"/>
                <a:gd name="T6" fmla="*/ 6 w 101"/>
                <a:gd name="T7" fmla="*/ 46 h 108"/>
                <a:gd name="T8" fmla="*/ 12 w 101"/>
                <a:gd name="T9" fmla="*/ 23 h 108"/>
                <a:gd name="T10" fmla="*/ 12 w 101"/>
                <a:gd name="T11" fmla="*/ 23 h 108"/>
                <a:gd name="T12" fmla="*/ 42 w 101"/>
                <a:gd name="T13" fmla="*/ 16 h 108"/>
                <a:gd name="T14" fmla="*/ 60 w 101"/>
                <a:gd name="T15" fmla="*/ 8 h 108"/>
                <a:gd name="T16" fmla="*/ 90 w 101"/>
                <a:gd name="T17" fmla="*/ 16 h 108"/>
                <a:gd name="T18" fmla="*/ 96 w 101"/>
                <a:gd name="T19" fmla="*/ 8 h 108"/>
                <a:gd name="T20" fmla="*/ 96 w 101"/>
                <a:gd name="T21" fmla="*/ 0 h 108"/>
                <a:gd name="T22" fmla="*/ 101 w 101"/>
                <a:gd name="T23" fmla="*/ 16 h 108"/>
                <a:gd name="T24" fmla="*/ 96 w 101"/>
                <a:gd name="T25" fmla="*/ 31 h 108"/>
                <a:gd name="T26" fmla="*/ 78 w 101"/>
                <a:gd name="T27" fmla="*/ 23 h 108"/>
                <a:gd name="T28" fmla="*/ 60 w 101"/>
                <a:gd name="T29" fmla="*/ 31 h 108"/>
                <a:gd name="T30" fmla="*/ 66 w 101"/>
                <a:gd name="T31" fmla="*/ 38 h 108"/>
                <a:gd name="T32" fmla="*/ 60 w 101"/>
                <a:gd name="T33" fmla="*/ 38 h 108"/>
                <a:gd name="T34" fmla="*/ 60 w 101"/>
                <a:gd name="T35" fmla="*/ 46 h 108"/>
                <a:gd name="T36" fmla="*/ 54 w 101"/>
                <a:gd name="T37" fmla="*/ 46 h 108"/>
                <a:gd name="T38" fmla="*/ 60 w 101"/>
                <a:gd name="T39" fmla="*/ 46 h 108"/>
                <a:gd name="T40" fmla="*/ 48 w 101"/>
                <a:gd name="T41" fmla="*/ 31 h 108"/>
                <a:gd name="T42" fmla="*/ 42 w 101"/>
                <a:gd name="T43" fmla="*/ 38 h 108"/>
                <a:gd name="T44" fmla="*/ 48 w 101"/>
                <a:gd name="T45" fmla="*/ 61 h 108"/>
                <a:gd name="T46" fmla="*/ 54 w 101"/>
                <a:gd name="T47" fmla="*/ 69 h 108"/>
                <a:gd name="T48" fmla="*/ 48 w 101"/>
                <a:gd name="T49" fmla="*/ 69 h 108"/>
                <a:gd name="T50" fmla="*/ 48 w 101"/>
                <a:gd name="T51" fmla="*/ 77 h 108"/>
                <a:gd name="T52" fmla="*/ 42 w 101"/>
                <a:gd name="T53" fmla="*/ 77 h 108"/>
                <a:gd name="T54" fmla="*/ 66 w 101"/>
                <a:gd name="T55" fmla="*/ 92 h 108"/>
                <a:gd name="T56" fmla="*/ 66 w 101"/>
                <a:gd name="T57" fmla="*/ 107 h 108"/>
                <a:gd name="T58" fmla="*/ 60 w 101"/>
                <a:gd name="T59" fmla="*/ 99 h 108"/>
                <a:gd name="T60" fmla="*/ 54 w 101"/>
                <a:gd name="T61" fmla="*/ 99 h 108"/>
                <a:gd name="T62" fmla="*/ 60 w 101"/>
                <a:gd name="T63" fmla="*/ 115 h 108"/>
                <a:gd name="T64" fmla="*/ 48 w 101"/>
                <a:gd name="T65" fmla="*/ 115 h 108"/>
                <a:gd name="T66" fmla="*/ 54 w 101"/>
                <a:gd name="T67" fmla="*/ 138 h 108"/>
                <a:gd name="T68" fmla="*/ 42 w 101"/>
                <a:gd name="T69" fmla="*/ 130 h 108"/>
                <a:gd name="T70" fmla="*/ 42 w 101"/>
                <a:gd name="T71" fmla="*/ 138 h 108"/>
                <a:gd name="T72" fmla="*/ 36 w 101"/>
                <a:gd name="T73" fmla="*/ 122 h 108"/>
                <a:gd name="T74" fmla="*/ 30 w 101"/>
                <a:gd name="T75" fmla="*/ 130 h 108"/>
                <a:gd name="T76" fmla="*/ 24 w 101"/>
                <a:gd name="T77" fmla="*/ 107 h 108"/>
                <a:gd name="T78" fmla="*/ 24 w 101"/>
                <a:gd name="T79" fmla="*/ 99 h 108"/>
                <a:gd name="T80" fmla="*/ 36 w 101"/>
                <a:gd name="T81" fmla="*/ 92 h 108"/>
                <a:gd name="T82" fmla="*/ 54 w 101"/>
                <a:gd name="T83" fmla="*/ 99 h 108"/>
                <a:gd name="T84" fmla="*/ 48 w 101"/>
                <a:gd name="T85" fmla="*/ 92 h 108"/>
                <a:gd name="T86" fmla="*/ 42 w 101"/>
                <a:gd name="T87" fmla="*/ 85 h 108"/>
                <a:gd name="T88" fmla="*/ 24 w 101"/>
                <a:gd name="T89" fmla="*/ 85 h 108"/>
                <a:gd name="T90" fmla="*/ 18 w 101"/>
                <a:gd name="T91" fmla="*/ 85 h 108"/>
                <a:gd name="T92" fmla="*/ 12 w 101"/>
                <a:gd name="T93" fmla="*/ 77 h 108"/>
                <a:gd name="T94" fmla="*/ 18 w 101"/>
                <a:gd name="T95" fmla="*/ 69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5" name="Freeform 4390"/>
            <p:cNvSpPr>
              <a:spLocks/>
            </p:cNvSpPr>
            <p:nvPr/>
          </p:nvSpPr>
          <p:spPr bwMode="auto">
            <a:xfrm>
              <a:off x="2922" y="1817"/>
              <a:ext cx="42" cy="13"/>
            </a:xfrm>
            <a:custGeom>
              <a:avLst/>
              <a:gdLst>
                <a:gd name="T0" fmla="*/ 37 w 41"/>
                <a:gd name="T1" fmla="*/ 8 h 12"/>
                <a:gd name="T2" fmla="*/ 6 w 41"/>
                <a:gd name="T3" fmla="*/ 0 h 12"/>
                <a:gd name="T4" fmla="*/ 0 w 41"/>
                <a:gd name="T5" fmla="*/ 0 h 12"/>
                <a:gd name="T6" fmla="*/ 0 w 41"/>
                <a:gd name="T7" fmla="*/ 8 h 12"/>
                <a:gd name="T8" fmla="*/ 18 w 41"/>
                <a:gd name="T9" fmla="*/ 8 h 12"/>
                <a:gd name="T10" fmla="*/ 32 w 41"/>
                <a:gd name="T11" fmla="*/ 14 h 12"/>
                <a:gd name="T12" fmla="*/ 43 w 41"/>
                <a:gd name="T13" fmla="*/ 8 h 12"/>
                <a:gd name="T14" fmla="*/ 37 w 41"/>
                <a:gd name="T15" fmla="*/ 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6" name="Freeform 4391"/>
            <p:cNvSpPr>
              <a:spLocks/>
            </p:cNvSpPr>
            <p:nvPr/>
          </p:nvSpPr>
          <p:spPr bwMode="auto">
            <a:xfrm>
              <a:off x="2904" y="1736"/>
              <a:ext cx="30" cy="27"/>
            </a:xfrm>
            <a:custGeom>
              <a:avLst/>
              <a:gdLst>
                <a:gd name="T0" fmla="*/ 30 w 30"/>
                <a:gd name="T1" fmla="*/ 23 h 24"/>
                <a:gd name="T2" fmla="*/ 12 w 30"/>
                <a:gd name="T3" fmla="*/ 8 h 24"/>
                <a:gd name="T4" fmla="*/ 0 w 30"/>
                <a:gd name="T5" fmla="*/ 0 h 24"/>
                <a:gd name="T6" fmla="*/ 12 w 30"/>
                <a:gd name="T7" fmla="*/ 16 h 24"/>
                <a:gd name="T8" fmla="*/ 30 w 30"/>
                <a:gd name="T9" fmla="*/ 30 h 24"/>
                <a:gd name="T10" fmla="*/ 30 w 30"/>
                <a:gd name="T11" fmla="*/ 23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7" name="Freeform 4392"/>
            <p:cNvSpPr>
              <a:spLocks/>
            </p:cNvSpPr>
            <p:nvPr/>
          </p:nvSpPr>
          <p:spPr bwMode="auto">
            <a:xfrm>
              <a:off x="2953" y="1729"/>
              <a:ext cx="11" cy="7"/>
            </a:xfrm>
            <a:custGeom>
              <a:avLst/>
              <a:gdLst>
                <a:gd name="T0" fmla="*/ 11 w 11"/>
                <a:gd name="T1" fmla="*/ 8 h 6"/>
                <a:gd name="T2" fmla="*/ 5 w 11"/>
                <a:gd name="T3" fmla="*/ 8 h 6"/>
                <a:gd name="T4" fmla="*/ 0 w 11"/>
                <a:gd name="T5" fmla="*/ 0 h 6"/>
                <a:gd name="T6" fmla="*/ 11 w 11"/>
                <a:gd name="T7" fmla="*/ 8 h 6"/>
                <a:gd name="T8" fmla="*/ 11 w 11"/>
                <a:gd name="T9" fmla="*/ 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8" name="Freeform 4393"/>
            <p:cNvSpPr>
              <a:spLocks/>
            </p:cNvSpPr>
            <p:nvPr/>
          </p:nvSpPr>
          <p:spPr bwMode="auto">
            <a:xfrm>
              <a:off x="2862" y="1749"/>
              <a:ext cx="6" cy="7"/>
            </a:xfrm>
            <a:custGeom>
              <a:avLst/>
              <a:gdLst>
                <a:gd name="T0" fmla="*/ 0 w 6"/>
                <a:gd name="T1" fmla="*/ 0 h 6"/>
                <a:gd name="T2" fmla="*/ 6 w 6"/>
                <a:gd name="T3" fmla="*/ 8 h 6"/>
                <a:gd name="T4" fmla="*/ 6 w 6"/>
                <a:gd name="T5" fmla="*/ 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49" name="Freeform 4394"/>
            <p:cNvSpPr>
              <a:spLocks/>
            </p:cNvSpPr>
            <p:nvPr/>
          </p:nvSpPr>
          <p:spPr bwMode="auto">
            <a:xfrm>
              <a:off x="2953" y="1749"/>
              <a:ext cx="4" cy="7"/>
            </a:xfrm>
            <a:custGeom>
              <a:avLst/>
              <a:gdLst>
                <a:gd name="T0" fmla="*/ 3 w 5"/>
                <a:gd name="T1" fmla="*/ 0 h 6"/>
                <a:gd name="T2" fmla="*/ 3 w 5"/>
                <a:gd name="T3" fmla="*/ 8 h 6"/>
                <a:gd name="T4" fmla="*/ 0 w 5"/>
                <a:gd name="T5" fmla="*/ 0 h 6"/>
                <a:gd name="T6" fmla="*/ 3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0" name="Freeform 4395"/>
            <p:cNvSpPr>
              <a:spLocks/>
            </p:cNvSpPr>
            <p:nvPr/>
          </p:nvSpPr>
          <p:spPr bwMode="auto">
            <a:xfrm>
              <a:off x="2631" y="1561"/>
              <a:ext cx="194" cy="202"/>
            </a:xfrm>
            <a:custGeom>
              <a:avLst/>
              <a:gdLst>
                <a:gd name="T0" fmla="*/ 86 w 192"/>
                <a:gd name="T1" fmla="*/ 0 h 179"/>
                <a:gd name="T2" fmla="*/ 62 w 192"/>
                <a:gd name="T3" fmla="*/ 8 h 179"/>
                <a:gd name="T4" fmla="*/ 56 w 192"/>
                <a:gd name="T5" fmla="*/ 8 h 179"/>
                <a:gd name="T6" fmla="*/ 42 w 192"/>
                <a:gd name="T7" fmla="*/ 16 h 179"/>
                <a:gd name="T8" fmla="*/ 24 w 192"/>
                <a:gd name="T9" fmla="*/ 16 h 179"/>
                <a:gd name="T10" fmla="*/ 6 w 192"/>
                <a:gd name="T11" fmla="*/ 29 h 179"/>
                <a:gd name="T12" fmla="*/ 0 w 192"/>
                <a:gd name="T13" fmla="*/ 44 h 179"/>
                <a:gd name="T14" fmla="*/ 6 w 192"/>
                <a:gd name="T15" fmla="*/ 60 h 179"/>
                <a:gd name="T16" fmla="*/ 18 w 192"/>
                <a:gd name="T17" fmla="*/ 82 h 179"/>
                <a:gd name="T18" fmla="*/ 56 w 192"/>
                <a:gd name="T19" fmla="*/ 76 h 179"/>
                <a:gd name="T20" fmla="*/ 80 w 192"/>
                <a:gd name="T21" fmla="*/ 113 h 179"/>
                <a:gd name="T22" fmla="*/ 98 w 192"/>
                <a:gd name="T23" fmla="*/ 137 h 179"/>
                <a:gd name="T24" fmla="*/ 134 w 192"/>
                <a:gd name="T25" fmla="*/ 159 h 179"/>
                <a:gd name="T26" fmla="*/ 148 w 192"/>
                <a:gd name="T27" fmla="*/ 175 h 179"/>
                <a:gd name="T28" fmla="*/ 154 w 192"/>
                <a:gd name="T29" fmla="*/ 220 h 179"/>
                <a:gd name="T30" fmla="*/ 172 w 192"/>
                <a:gd name="T31" fmla="*/ 212 h 179"/>
                <a:gd name="T32" fmla="*/ 178 w 192"/>
                <a:gd name="T33" fmla="*/ 197 h 179"/>
                <a:gd name="T34" fmla="*/ 172 w 192"/>
                <a:gd name="T35" fmla="*/ 167 h 179"/>
                <a:gd name="T36" fmla="*/ 196 w 192"/>
                <a:gd name="T37" fmla="*/ 182 h 179"/>
                <a:gd name="T38" fmla="*/ 178 w 192"/>
                <a:gd name="T39" fmla="*/ 151 h 179"/>
                <a:gd name="T40" fmla="*/ 160 w 192"/>
                <a:gd name="T41" fmla="*/ 129 h 179"/>
                <a:gd name="T42" fmla="*/ 134 w 192"/>
                <a:gd name="T43" fmla="*/ 121 h 179"/>
                <a:gd name="T44" fmla="*/ 116 w 192"/>
                <a:gd name="T45" fmla="*/ 90 h 179"/>
                <a:gd name="T46" fmla="*/ 92 w 192"/>
                <a:gd name="T47" fmla="*/ 52 h 179"/>
                <a:gd name="T48" fmla="*/ 104 w 192"/>
                <a:gd name="T49" fmla="*/ 29 h 179"/>
                <a:gd name="T50" fmla="*/ 110 w 192"/>
                <a:gd name="T51" fmla="*/ 23 h 179"/>
                <a:gd name="T52" fmla="*/ 98 w 192"/>
                <a:gd name="T53" fmla="*/ 76 h 179"/>
                <a:gd name="T54" fmla="*/ 98 w 192"/>
                <a:gd name="T55" fmla="*/ 76 h 179"/>
                <a:gd name="T56" fmla="*/ 98 w 192"/>
                <a:gd name="T57" fmla="*/ 76 h 179"/>
                <a:gd name="T58" fmla="*/ 110 w 192"/>
                <a:gd name="T59" fmla="*/ 16 h 179"/>
                <a:gd name="T60" fmla="*/ 98 w 192"/>
                <a:gd name="T61" fmla="*/ 137 h 179"/>
                <a:gd name="T62" fmla="*/ 110 w 192"/>
                <a:gd name="T63" fmla="*/ 16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6F73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a typeface="ＭＳ Ｐゴシック" charset="0"/>
              </a:endParaRPr>
            </a:p>
          </p:txBody>
        </p:sp>
        <p:sp>
          <p:nvSpPr>
            <p:cNvPr id="351" name="Freeform 4396"/>
            <p:cNvSpPr>
              <a:spLocks/>
            </p:cNvSpPr>
            <p:nvPr/>
          </p:nvSpPr>
          <p:spPr bwMode="auto">
            <a:xfrm>
              <a:off x="2631" y="1561"/>
              <a:ext cx="194" cy="202"/>
            </a:xfrm>
            <a:custGeom>
              <a:avLst/>
              <a:gdLst>
                <a:gd name="T0" fmla="*/ 110 w 192"/>
                <a:gd name="T1" fmla="*/ 16 h 179"/>
                <a:gd name="T2" fmla="*/ 86 w 192"/>
                <a:gd name="T3" fmla="*/ 0 h 179"/>
                <a:gd name="T4" fmla="*/ 68 w 192"/>
                <a:gd name="T5" fmla="*/ 8 h 179"/>
                <a:gd name="T6" fmla="*/ 62 w 192"/>
                <a:gd name="T7" fmla="*/ 8 h 179"/>
                <a:gd name="T8" fmla="*/ 62 w 192"/>
                <a:gd name="T9" fmla="*/ 8 h 179"/>
                <a:gd name="T10" fmla="*/ 56 w 192"/>
                <a:gd name="T11" fmla="*/ 8 h 179"/>
                <a:gd name="T12" fmla="*/ 56 w 192"/>
                <a:gd name="T13" fmla="*/ 16 h 179"/>
                <a:gd name="T14" fmla="*/ 42 w 192"/>
                <a:gd name="T15" fmla="*/ 16 h 179"/>
                <a:gd name="T16" fmla="*/ 36 w 192"/>
                <a:gd name="T17" fmla="*/ 29 h 179"/>
                <a:gd name="T18" fmla="*/ 24 w 192"/>
                <a:gd name="T19" fmla="*/ 16 h 179"/>
                <a:gd name="T20" fmla="*/ 18 w 192"/>
                <a:gd name="T21" fmla="*/ 23 h 179"/>
                <a:gd name="T22" fmla="*/ 6 w 192"/>
                <a:gd name="T23" fmla="*/ 29 h 179"/>
                <a:gd name="T24" fmla="*/ 6 w 192"/>
                <a:gd name="T25" fmla="*/ 37 h 179"/>
                <a:gd name="T26" fmla="*/ 0 w 192"/>
                <a:gd name="T27" fmla="*/ 44 h 179"/>
                <a:gd name="T28" fmla="*/ 6 w 192"/>
                <a:gd name="T29" fmla="*/ 52 h 179"/>
                <a:gd name="T30" fmla="*/ 6 w 192"/>
                <a:gd name="T31" fmla="*/ 60 h 179"/>
                <a:gd name="T32" fmla="*/ 18 w 192"/>
                <a:gd name="T33" fmla="*/ 68 h 179"/>
                <a:gd name="T34" fmla="*/ 18 w 192"/>
                <a:gd name="T35" fmla="*/ 82 h 179"/>
                <a:gd name="T36" fmla="*/ 30 w 192"/>
                <a:gd name="T37" fmla="*/ 68 h 179"/>
                <a:gd name="T38" fmla="*/ 56 w 192"/>
                <a:gd name="T39" fmla="*/ 76 h 179"/>
                <a:gd name="T40" fmla="*/ 68 w 192"/>
                <a:gd name="T41" fmla="*/ 98 h 179"/>
                <a:gd name="T42" fmla="*/ 80 w 192"/>
                <a:gd name="T43" fmla="*/ 113 h 179"/>
                <a:gd name="T44" fmla="*/ 92 w 192"/>
                <a:gd name="T45" fmla="*/ 129 h 179"/>
                <a:gd name="T46" fmla="*/ 98 w 192"/>
                <a:gd name="T47" fmla="*/ 137 h 179"/>
                <a:gd name="T48" fmla="*/ 110 w 192"/>
                <a:gd name="T49" fmla="*/ 144 h 179"/>
                <a:gd name="T50" fmla="*/ 134 w 192"/>
                <a:gd name="T51" fmla="*/ 159 h 179"/>
                <a:gd name="T52" fmla="*/ 140 w 192"/>
                <a:gd name="T53" fmla="*/ 167 h 179"/>
                <a:gd name="T54" fmla="*/ 148 w 192"/>
                <a:gd name="T55" fmla="*/ 175 h 179"/>
                <a:gd name="T56" fmla="*/ 160 w 192"/>
                <a:gd name="T57" fmla="*/ 197 h 179"/>
                <a:gd name="T58" fmla="*/ 154 w 192"/>
                <a:gd name="T59" fmla="*/ 220 h 179"/>
                <a:gd name="T60" fmla="*/ 160 w 192"/>
                <a:gd name="T61" fmla="*/ 228 h 179"/>
                <a:gd name="T62" fmla="*/ 172 w 192"/>
                <a:gd name="T63" fmla="*/ 212 h 179"/>
                <a:gd name="T64" fmla="*/ 178 w 192"/>
                <a:gd name="T65" fmla="*/ 205 h 179"/>
                <a:gd name="T66" fmla="*/ 178 w 192"/>
                <a:gd name="T67" fmla="*/ 197 h 179"/>
                <a:gd name="T68" fmla="*/ 172 w 192"/>
                <a:gd name="T69" fmla="*/ 182 h 179"/>
                <a:gd name="T70" fmla="*/ 172 w 192"/>
                <a:gd name="T71" fmla="*/ 167 h 179"/>
                <a:gd name="T72" fmla="*/ 184 w 192"/>
                <a:gd name="T73" fmla="*/ 167 h 179"/>
                <a:gd name="T74" fmla="*/ 196 w 192"/>
                <a:gd name="T75" fmla="*/ 182 h 179"/>
                <a:gd name="T76" fmla="*/ 196 w 192"/>
                <a:gd name="T77" fmla="*/ 167 h 179"/>
                <a:gd name="T78" fmla="*/ 178 w 192"/>
                <a:gd name="T79" fmla="*/ 151 h 179"/>
                <a:gd name="T80" fmla="*/ 154 w 192"/>
                <a:gd name="T81" fmla="*/ 137 h 179"/>
                <a:gd name="T82" fmla="*/ 160 w 192"/>
                <a:gd name="T83" fmla="*/ 129 h 179"/>
                <a:gd name="T84" fmla="*/ 154 w 192"/>
                <a:gd name="T85" fmla="*/ 129 h 179"/>
                <a:gd name="T86" fmla="*/ 134 w 192"/>
                <a:gd name="T87" fmla="*/ 121 h 179"/>
                <a:gd name="T88" fmla="*/ 122 w 192"/>
                <a:gd name="T89" fmla="*/ 106 h 179"/>
                <a:gd name="T90" fmla="*/ 116 w 192"/>
                <a:gd name="T91" fmla="*/ 90 h 179"/>
                <a:gd name="T92" fmla="*/ 98 w 192"/>
                <a:gd name="T93" fmla="*/ 76 h 179"/>
                <a:gd name="T94" fmla="*/ 92 w 192"/>
                <a:gd name="T95" fmla="*/ 52 h 179"/>
                <a:gd name="T96" fmla="*/ 92 w 192"/>
                <a:gd name="T97" fmla="*/ 44 h 179"/>
                <a:gd name="T98" fmla="*/ 104 w 192"/>
                <a:gd name="T99" fmla="*/ 29 h 179"/>
                <a:gd name="T100" fmla="*/ 110 w 192"/>
                <a:gd name="T101" fmla="*/ 37 h 179"/>
                <a:gd name="T102" fmla="*/ 110 w 192"/>
                <a:gd name="T103" fmla="*/ 23 h 179"/>
                <a:gd name="T104" fmla="*/ 110 w 192"/>
                <a:gd name="T105" fmla="*/ 16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352" name="Freeform 4397"/>
            <p:cNvSpPr>
              <a:spLocks/>
            </p:cNvSpPr>
            <p:nvPr/>
          </p:nvSpPr>
          <p:spPr bwMode="auto">
            <a:xfrm>
              <a:off x="2722" y="1628"/>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353" name="Freeform 4398"/>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354" name="Freeform 4399"/>
            <p:cNvSpPr>
              <a:spLocks/>
            </p:cNvSpPr>
            <p:nvPr/>
          </p:nvSpPr>
          <p:spPr bwMode="auto">
            <a:xfrm>
              <a:off x="2734" y="1756"/>
              <a:ext cx="48" cy="34"/>
            </a:xfrm>
            <a:custGeom>
              <a:avLst/>
              <a:gdLst>
                <a:gd name="T0" fmla="*/ 42 w 48"/>
                <a:gd name="T1" fmla="*/ 23 h 30"/>
                <a:gd name="T2" fmla="*/ 42 w 48"/>
                <a:gd name="T3" fmla="*/ 39 h 30"/>
                <a:gd name="T4" fmla="*/ 24 w 48"/>
                <a:gd name="T5" fmla="*/ 31 h 30"/>
                <a:gd name="T6" fmla="*/ 0 w 48"/>
                <a:gd name="T7" fmla="*/ 16 h 30"/>
                <a:gd name="T8" fmla="*/ 0 w 48"/>
                <a:gd name="T9" fmla="*/ 8 h 30"/>
                <a:gd name="T10" fmla="*/ 12 w 48"/>
                <a:gd name="T11" fmla="*/ 0 h 30"/>
                <a:gd name="T12" fmla="*/ 30 w 48"/>
                <a:gd name="T13" fmla="*/ 0 h 30"/>
                <a:gd name="T14" fmla="*/ 48 w 48"/>
                <a:gd name="T15" fmla="*/ 0 h 30"/>
                <a:gd name="T16" fmla="*/ 42 w 48"/>
                <a:gd name="T17" fmla="*/ 23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5" name="Freeform 4400"/>
            <p:cNvSpPr>
              <a:spLocks/>
            </p:cNvSpPr>
            <p:nvPr/>
          </p:nvSpPr>
          <p:spPr bwMode="auto">
            <a:xfrm>
              <a:off x="2661" y="1689"/>
              <a:ext cx="24" cy="54"/>
            </a:xfrm>
            <a:custGeom>
              <a:avLst/>
              <a:gdLst>
                <a:gd name="T0" fmla="*/ 12 w 24"/>
                <a:gd name="T1" fmla="*/ 53 h 48"/>
                <a:gd name="T2" fmla="*/ 6 w 24"/>
                <a:gd name="T3" fmla="*/ 61 h 48"/>
                <a:gd name="T4" fmla="*/ 0 w 24"/>
                <a:gd name="T5" fmla="*/ 46 h 48"/>
                <a:gd name="T6" fmla="*/ 0 w 24"/>
                <a:gd name="T7" fmla="*/ 30 h 48"/>
                <a:gd name="T8" fmla="*/ 0 w 24"/>
                <a:gd name="T9" fmla="*/ 8 h 48"/>
                <a:gd name="T10" fmla="*/ 12 w 24"/>
                <a:gd name="T11" fmla="*/ 0 h 48"/>
                <a:gd name="T12" fmla="*/ 24 w 24"/>
                <a:gd name="T13" fmla="*/ 16 h 48"/>
                <a:gd name="T14" fmla="*/ 24 w 24"/>
                <a:gd name="T15" fmla="*/ 46 h 48"/>
                <a:gd name="T16" fmla="*/ 12 w 24"/>
                <a:gd name="T17" fmla="*/ 53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6" name="Rectangle 4401"/>
            <p:cNvSpPr>
              <a:spLocks noChangeArrowheads="1"/>
            </p:cNvSpPr>
            <p:nvPr/>
          </p:nvSpPr>
          <p:spPr bwMode="auto">
            <a:xfrm>
              <a:off x="2643" y="1634"/>
              <a:ext cx="0" cy="0"/>
            </a:xfrm>
            <a:prstGeom prst="rect">
              <a:avLst/>
            </a:prstGeom>
            <a:solidFill>
              <a:srgbClr val="FF0000"/>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357" name="Freeform 4402"/>
            <p:cNvSpPr>
              <a:spLocks/>
            </p:cNvSpPr>
            <p:nvPr/>
          </p:nvSpPr>
          <p:spPr bwMode="auto">
            <a:xfrm>
              <a:off x="2957" y="1675"/>
              <a:ext cx="317" cy="135"/>
            </a:xfrm>
            <a:custGeom>
              <a:avLst/>
              <a:gdLst>
                <a:gd name="T0" fmla="*/ 210 w 312"/>
                <a:gd name="T1" fmla="*/ 129 h 120"/>
                <a:gd name="T2" fmla="*/ 180 w 312"/>
                <a:gd name="T3" fmla="*/ 129 h 120"/>
                <a:gd name="T4" fmla="*/ 174 w 312"/>
                <a:gd name="T5" fmla="*/ 152 h 120"/>
                <a:gd name="T6" fmla="*/ 174 w 312"/>
                <a:gd name="T7" fmla="*/ 144 h 120"/>
                <a:gd name="T8" fmla="*/ 168 w 312"/>
                <a:gd name="T9" fmla="*/ 129 h 120"/>
                <a:gd name="T10" fmla="*/ 142 w 312"/>
                <a:gd name="T11" fmla="*/ 137 h 120"/>
                <a:gd name="T12" fmla="*/ 106 w 312"/>
                <a:gd name="T13" fmla="*/ 137 h 120"/>
                <a:gd name="T14" fmla="*/ 80 w 312"/>
                <a:gd name="T15" fmla="*/ 137 h 120"/>
                <a:gd name="T16" fmla="*/ 56 w 312"/>
                <a:gd name="T17" fmla="*/ 137 h 120"/>
                <a:gd name="T18" fmla="*/ 38 w 312"/>
                <a:gd name="T19" fmla="*/ 129 h 120"/>
                <a:gd name="T20" fmla="*/ 38 w 312"/>
                <a:gd name="T21" fmla="*/ 122 h 120"/>
                <a:gd name="T22" fmla="*/ 24 w 312"/>
                <a:gd name="T23" fmla="*/ 114 h 120"/>
                <a:gd name="T24" fmla="*/ 18 w 312"/>
                <a:gd name="T25" fmla="*/ 99 h 120"/>
                <a:gd name="T26" fmla="*/ 0 w 312"/>
                <a:gd name="T27" fmla="*/ 83 h 120"/>
                <a:gd name="T28" fmla="*/ 12 w 312"/>
                <a:gd name="T29" fmla="*/ 83 h 120"/>
                <a:gd name="T30" fmla="*/ 12 w 312"/>
                <a:gd name="T31" fmla="*/ 77 h 120"/>
                <a:gd name="T32" fmla="*/ 0 w 312"/>
                <a:gd name="T33" fmla="*/ 61 h 120"/>
                <a:gd name="T34" fmla="*/ 18 w 312"/>
                <a:gd name="T35" fmla="*/ 38 h 120"/>
                <a:gd name="T36" fmla="*/ 44 w 312"/>
                <a:gd name="T37" fmla="*/ 38 h 120"/>
                <a:gd name="T38" fmla="*/ 50 w 312"/>
                <a:gd name="T39" fmla="*/ 30 h 120"/>
                <a:gd name="T40" fmla="*/ 74 w 312"/>
                <a:gd name="T41" fmla="*/ 23 h 120"/>
                <a:gd name="T42" fmla="*/ 112 w 312"/>
                <a:gd name="T43" fmla="*/ 0 h 120"/>
                <a:gd name="T44" fmla="*/ 142 w 312"/>
                <a:gd name="T45" fmla="*/ 0 h 120"/>
                <a:gd name="T46" fmla="*/ 162 w 312"/>
                <a:gd name="T47" fmla="*/ 8 h 120"/>
                <a:gd name="T48" fmla="*/ 204 w 312"/>
                <a:gd name="T49" fmla="*/ 23 h 120"/>
                <a:gd name="T50" fmla="*/ 248 w 312"/>
                <a:gd name="T51" fmla="*/ 8 h 120"/>
                <a:gd name="T52" fmla="*/ 278 w 312"/>
                <a:gd name="T53" fmla="*/ 16 h 120"/>
                <a:gd name="T54" fmla="*/ 298 w 312"/>
                <a:gd name="T55" fmla="*/ 46 h 120"/>
                <a:gd name="T56" fmla="*/ 304 w 312"/>
                <a:gd name="T57" fmla="*/ 61 h 120"/>
                <a:gd name="T58" fmla="*/ 310 w 312"/>
                <a:gd name="T59" fmla="*/ 99 h 120"/>
                <a:gd name="T60" fmla="*/ 310 w 312"/>
                <a:gd name="T61" fmla="*/ 122 h 120"/>
                <a:gd name="T62" fmla="*/ 284 w 312"/>
                <a:gd name="T63" fmla="*/ 114 h 120"/>
                <a:gd name="T64" fmla="*/ 272 w 312"/>
                <a:gd name="T65" fmla="*/ 114 h 120"/>
                <a:gd name="T66" fmla="*/ 242 w 312"/>
                <a:gd name="T67" fmla="*/ 129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8" name="Freeform 4403"/>
            <p:cNvSpPr>
              <a:spLocks/>
            </p:cNvSpPr>
            <p:nvPr/>
          </p:nvSpPr>
          <p:spPr bwMode="auto">
            <a:xfrm>
              <a:off x="2953" y="1675"/>
              <a:ext cx="47" cy="34"/>
            </a:xfrm>
            <a:custGeom>
              <a:avLst/>
              <a:gdLst>
                <a:gd name="T0" fmla="*/ 5 w 47"/>
                <a:gd name="T1" fmla="*/ 0 h 30"/>
                <a:gd name="T2" fmla="*/ 0 w 47"/>
                <a:gd name="T3" fmla="*/ 0 h 30"/>
                <a:gd name="T4" fmla="*/ 5 w 47"/>
                <a:gd name="T5" fmla="*/ 16 h 30"/>
                <a:gd name="T6" fmla="*/ 0 w 47"/>
                <a:gd name="T7" fmla="*/ 31 h 30"/>
                <a:gd name="T8" fmla="*/ 11 w 47"/>
                <a:gd name="T9" fmla="*/ 31 h 30"/>
                <a:gd name="T10" fmla="*/ 5 w 47"/>
                <a:gd name="T11" fmla="*/ 39 h 30"/>
                <a:gd name="T12" fmla="*/ 23 w 47"/>
                <a:gd name="T13" fmla="*/ 23 h 30"/>
                <a:gd name="T14" fmla="*/ 47 w 47"/>
                <a:gd name="T15" fmla="*/ 23 h 30"/>
                <a:gd name="T16" fmla="*/ 41 w 47"/>
                <a:gd name="T17" fmla="*/ 16 h 30"/>
                <a:gd name="T18" fmla="*/ 29 w 47"/>
                <a:gd name="T19" fmla="*/ 0 h 30"/>
                <a:gd name="T20" fmla="*/ 5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59" name="Freeform 4404"/>
            <p:cNvSpPr>
              <a:spLocks/>
            </p:cNvSpPr>
            <p:nvPr/>
          </p:nvSpPr>
          <p:spPr bwMode="auto">
            <a:xfrm>
              <a:off x="2875" y="1365"/>
              <a:ext cx="137" cy="102"/>
            </a:xfrm>
            <a:custGeom>
              <a:avLst/>
              <a:gdLst>
                <a:gd name="T0" fmla="*/ 137 w 137"/>
                <a:gd name="T1" fmla="*/ 61 h 90"/>
                <a:gd name="T2" fmla="*/ 131 w 137"/>
                <a:gd name="T3" fmla="*/ 69 h 90"/>
                <a:gd name="T4" fmla="*/ 137 w 137"/>
                <a:gd name="T5" fmla="*/ 93 h 90"/>
                <a:gd name="T6" fmla="*/ 119 w 137"/>
                <a:gd name="T7" fmla="*/ 108 h 90"/>
                <a:gd name="T8" fmla="*/ 119 w 137"/>
                <a:gd name="T9" fmla="*/ 116 h 90"/>
                <a:gd name="T10" fmla="*/ 89 w 137"/>
                <a:gd name="T11" fmla="*/ 108 h 90"/>
                <a:gd name="T12" fmla="*/ 66 w 137"/>
                <a:gd name="T13" fmla="*/ 100 h 90"/>
                <a:gd name="T14" fmla="*/ 36 w 137"/>
                <a:gd name="T15" fmla="*/ 100 h 90"/>
                <a:gd name="T16" fmla="*/ 12 w 137"/>
                <a:gd name="T17" fmla="*/ 100 h 90"/>
                <a:gd name="T18" fmla="*/ 6 w 137"/>
                <a:gd name="T19" fmla="*/ 93 h 90"/>
                <a:gd name="T20" fmla="*/ 12 w 137"/>
                <a:gd name="T21" fmla="*/ 77 h 90"/>
                <a:gd name="T22" fmla="*/ 0 w 137"/>
                <a:gd name="T23" fmla="*/ 46 h 90"/>
                <a:gd name="T24" fmla="*/ 48 w 137"/>
                <a:gd name="T25" fmla="*/ 8 h 90"/>
                <a:gd name="T26" fmla="*/ 66 w 137"/>
                <a:gd name="T27" fmla="*/ 0 h 90"/>
                <a:gd name="T28" fmla="*/ 89 w 137"/>
                <a:gd name="T29" fmla="*/ 8 h 90"/>
                <a:gd name="T30" fmla="*/ 113 w 137"/>
                <a:gd name="T31" fmla="*/ 16 h 90"/>
                <a:gd name="T32" fmla="*/ 119 w 137"/>
                <a:gd name="T33" fmla="*/ 39 h 90"/>
                <a:gd name="T34" fmla="*/ 137 w 137"/>
                <a:gd name="T35" fmla="*/ 61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0" name="Freeform 4405"/>
            <p:cNvSpPr>
              <a:spLocks/>
            </p:cNvSpPr>
            <p:nvPr/>
          </p:nvSpPr>
          <p:spPr bwMode="auto">
            <a:xfrm>
              <a:off x="2648" y="1345"/>
              <a:ext cx="37" cy="47"/>
            </a:xfrm>
            <a:custGeom>
              <a:avLst/>
              <a:gdLst>
                <a:gd name="T0" fmla="*/ 20 w 36"/>
                <a:gd name="T1" fmla="*/ 45 h 42"/>
                <a:gd name="T2" fmla="*/ 20 w 36"/>
                <a:gd name="T3" fmla="*/ 53 h 42"/>
                <a:gd name="T4" fmla="*/ 6 w 36"/>
                <a:gd name="T5" fmla="*/ 53 h 42"/>
                <a:gd name="T6" fmla="*/ 0 w 36"/>
                <a:gd name="T7" fmla="*/ 45 h 42"/>
                <a:gd name="T8" fmla="*/ 0 w 36"/>
                <a:gd name="T9" fmla="*/ 38 h 42"/>
                <a:gd name="T10" fmla="*/ 0 w 36"/>
                <a:gd name="T11" fmla="*/ 15 h 42"/>
                <a:gd name="T12" fmla="*/ 6 w 36"/>
                <a:gd name="T13" fmla="*/ 8 h 42"/>
                <a:gd name="T14" fmla="*/ 12 w 36"/>
                <a:gd name="T15" fmla="*/ 15 h 42"/>
                <a:gd name="T16" fmla="*/ 12 w 36"/>
                <a:gd name="T17" fmla="*/ 8 h 42"/>
                <a:gd name="T18" fmla="*/ 20 w 36"/>
                <a:gd name="T19" fmla="*/ 0 h 42"/>
                <a:gd name="T20" fmla="*/ 26 w 36"/>
                <a:gd name="T21" fmla="*/ 15 h 42"/>
                <a:gd name="T22" fmla="*/ 38 w 36"/>
                <a:gd name="T23" fmla="*/ 15 h 42"/>
                <a:gd name="T24" fmla="*/ 32 w 36"/>
                <a:gd name="T25" fmla="*/ 22 h 42"/>
                <a:gd name="T26" fmla="*/ 20 w 36"/>
                <a:gd name="T27" fmla="*/ 30 h 42"/>
                <a:gd name="T28" fmla="*/ 20 w 36"/>
                <a:gd name="T29" fmla="*/ 38 h 42"/>
                <a:gd name="T30" fmla="*/ 20 w 36"/>
                <a:gd name="T31" fmla="*/ 45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1" name="Freeform 4406"/>
            <p:cNvSpPr>
              <a:spLocks/>
            </p:cNvSpPr>
            <p:nvPr/>
          </p:nvSpPr>
          <p:spPr bwMode="auto">
            <a:xfrm>
              <a:off x="2691" y="1365"/>
              <a:ext cx="19" cy="21"/>
            </a:xfrm>
            <a:custGeom>
              <a:avLst/>
              <a:gdLst>
                <a:gd name="T0" fmla="*/ 20 w 18"/>
                <a:gd name="T1" fmla="*/ 8 h 18"/>
                <a:gd name="T2" fmla="*/ 20 w 18"/>
                <a:gd name="T3" fmla="*/ 8 h 18"/>
                <a:gd name="T4" fmla="*/ 14 w 18"/>
                <a:gd name="T5" fmla="*/ 0 h 18"/>
                <a:gd name="T6" fmla="*/ 14 w 18"/>
                <a:gd name="T7" fmla="*/ 8 h 18"/>
                <a:gd name="T8" fmla="*/ 6 w 18"/>
                <a:gd name="T9" fmla="*/ 8 h 18"/>
                <a:gd name="T10" fmla="*/ 0 w 18"/>
                <a:gd name="T11" fmla="*/ 8 h 18"/>
                <a:gd name="T12" fmla="*/ 0 w 18"/>
                <a:gd name="T13" fmla="*/ 8 h 18"/>
                <a:gd name="T14" fmla="*/ 0 w 18"/>
                <a:gd name="T15" fmla="*/ 16 h 18"/>
                <a:gd name="T16" fmla="*/ 14 w 18"/>
                <a:gd name="T17" fmla="*/ 25 h 18"/>
                <a:gd name="T18" fmla="*/ 14 w 18"/>
                <a:gd name="T19" fmla="*/ 25 h 18"/>
                <a:gd name="T20" fmla="*/ 14 w 18"/>
                <a:gd name="T21" fmla="*/ 16 h 18"/>
                <a:gd name="T22" fmla="*/ 20 w 18"/>
                <a:gd name="T23" fmla="*/ 8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2" name="Freeform 4407"/>
            <p:cNvSpPr>
              <a:spLocks/>
            </p:cNvSpPr>
            <p:nvPr/>
          </p:nvSpPr>
          <p:spPr bwMode="auto">
            <a:xfrm>
              <a:off x="2648" y="1331"/>
              <a:ext cx="31" cy="21"/>
            </a:xfrm>
            <a:custGeom>
              <a:avLst/>
              <a:gdLst>
                <a:gd name="T0" fmla="*/ 26 w 30"/>
                <a:gd name="T1" fmla="*/ 16 h 18"/>
                <a:gd name="T2" fmla="*/ 0 w 30"/>
                <a:gd name="T3" fmla="*/ 16 h 18"/>
                <a:gd name="T4" fmla="*/ 0 w 30"/>
                <a:gd name="T5" fmla="*/ 25 h 18"/>
                <a:gd name="T6" fmla="*/ 0 w 30"/>
                <a:gd name="T7" fmla="*/ 16 h 18"/>
                <a:gd name="T8" fmla="*/ 20 w 30"/>
                <a:gd name="T9" fmla="*/ 16 h 18"/>
                <a:gd name="T10" fmla="*/ 32 w 30"/>
                <a:gd name="T11" fmla="*/ 0 h 18"/>
                <a:gd name="T12" fmla="*/ 26 w 30"/>
                <a:gd name="T13" fmla="*/ 16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3" name="Freeform 4408"/>
            <p:cNvSpPr>
              <a:spLocks/>
            </p:cNvSpPr>
            <p:nvPr/>
          </p:nvSpPr>
          <p:spPr bwMode="auto">
            <a:xfrm>
              <a:off x="2667" y="1379"/>
              <a:ext cx="18" cy="7"/>
            </a:xfrm>
            <a:custGeom>
              <a:avLst/>
              <a:gdLst>
                <a:gd name="T0" fmla="*/ 18 w 18"/>
                <a:gd name="T1" fmla="*/ 8 h 6"/>
                <a:gd name="T2" fmla="*/ 12 w 18"/>
                <a:gd name="T3" fmla="*/ 0 h 6"/>
                <a:gd name="T4" fmla="*/ 0 w 18"/>
                <a:gd name="T5" fmla="*/ 0 h 6"/>
                <a:gd name="T6" fmla="*/ 12 w 18"/>
                <a:gd name="T7" fmla="*/ 8 h 6"/>
                <a:gd name="T8" fmla="*/ 18 w 18"/>
                <a:gd name="T9" fmla="*/ 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4" name="Rectangle 4409"/>
            <p:cNvSpPr>
              <a:spLocks noChangeArrowheads="1"/>
            </p:cNvSpPr>
            <p:nvPr/>
          </p:nvSpPr>
          <p:spPr bwMode="auto">
            <a:xfrm>
              <a:off x="2704" y="1392"/>
              <a:ext cx="0" cy="0"/>
            </a:xfrm>
            <a:prstGeom prst="rect">
              <a:avLst/>
            </a:prstGeom>
            <a:solidFill>
              <a:srgbClr val="239FB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365" name="Freeform 4410"/>
            <p:cNvSpPr>
              <a:spLocks/>
            </p:cNvSpPr>
            <p:nvPr/>
          </p:nvSpPr>
          <p:spPr bwMode="auto">
            <a:xfrm>
              <a:off x="2862" y="1291"/>
              <a:ext cx="67" cy="40"/>
            </a:xfrm>
            <a:custGeom>
              <a:avLst/>
              <a:gdLst>
                <a:gd name="T0" fmla="*/ 68 w 66"/>
                <a:gd name="T1" fmla="*/ 30 h 36"/>
                <a:gd name="T2" fmla="*/ 62 w 66"/>
                <a:gd name="T3" fmla="*/ 8 h 36"/>
                <a:gd name="T4" fmla="*/ 24 w 66"/>
                <a:gd name="T5" fmla="*/ 0 h 36"/>
                <a:gd name="T6" fmla="*/ 0 w 66"/>
                <a:gd name="T7" fmla="*/ 14 h 36"/>
                <a:gd name="T8" fmla="*/ 6 w 66"/>
                <a:gd name="T9" fmla="*/ 22 h 36"/>
                <a:gd name="T10" fmla="*/ 12 w 66"/>
                <a:gd name="T11" fmla="*/ 30 h 36"/>
                <a:gd name="T12" fmla="*/ 18 w 66"/>
                <a:gd name="T13" fmla="*/ 30 h 36"/>
                <a:gd name="T14" fmla="*/ 38 w 66"/>
                <a:gd name="T15" fmla="*/ 37 h 36"/>
                <a:gd name="T16" fmla="*/ 62 w 66"/>
                <a:gd name="T17" fmla="*/ 44 h 36"/>
                <a:gd name="T18" fmla="*/ 68 w 66"/>
                <a:gd name="T19" fmla="*/ 3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6" name="Freeform 4411"/>
            <p:cNvSpPr>
              <a:spLocks/>
            </p:cNvSpPr>
            <p:nvPr/>
          </p:nvSpPr>
          <p:spPr bwMode="auto">
            <a:xfrm>
              <a:off x="2836" y="1318"/>
              <a:ext cx="105" cy="54"/>
            </a:xfrm>
            <a:custGeom>
              <a:avLst/>
              <a:gdLst>
                <a:gd name="T0" fmla="*/ 58 w 102"/>
                <a:gd name="T1" fmla="*/ 38 h 48"/>
                <a:gd name="T2" fmla="*/ 26 w 102"/>
                <a:gd name="T3" fmla="*/ 46 h 48"/>
                <a:gd name="T4" fmla="*/ 0 w 102"/>
                <a:gd name="T5" fmla="*/ 53 h 48"/>
                <a:gd name="T6" fmla="*/ 0 w 102"/>
                <a:gd name="T7" fmla="*/ 53 h 48"/>
                <a:gd name="T8" fmla="*/ 6 w 102"/>
                <a:gd name="T9" fmla="*/ 23 h 48"/>
                <a:gd name="T10" fmla="*/ 20 w 102"/>
                <a:gd name="T11" fmla="*/ 16 h 48"/>
                <a:gd name="T12" fmla="*/ 38 w 102"/>
                <a:gd name="T13" fmla="*/ 30 h 48"/>
                <a:gd name="T14" fmla="*/ 44 w 102"/>
                <a:gd name="T15" fmla="*/ 23 h 48"/>
                <a:gd name="T16" fmla="*/ 44 w 102"/>
                <a:gd name="T17" fmla="*/ 0 h 48"/>
                <a:gd name="T18" fmla="*/ 64 w 102"/>
                <a:gd name="T19" fmla="*/ 8 h 48"/>
                <a:gd name="T20" fmla="*/ 89 w 102"/>
                <a:gd name="T21" fmla="*/ 16 h 48"/>
                <a:gd name="T22" fmla="*/ 96 w 102"/>
                <a:gd name="T23" fmla="*/ 30 h 48"/>
                <a:gd name="T24" fmla="*/ 108 w 102"/>
                <a:gd name="T25" fmla="*/ 53 h 48"/>
                <a:gd name="T26" fmla="*/ 89 w 102"/>
                <a:gd name="T27" fmla="*/ 61 h 48"/>
                <a:gd name="T28" fmla="*/ 58 w 102"/>
                <a:gd name="T29" fmla="*/ 38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7" name="Freeform 4412"/>
            <p:cNvSpPr>
              <a:spLocks/>
            </p:cNvSpPr>
            <p:nvPr/>
          </p:nvSpPr>
          <p:spPr bwMode="auto">
            <a:xfrm>
              <a:off x="2836" y="1352"/>
              <a:ext cx="86" cy="54"/>
            </a:xfrm>
            <a:custGeom>
              <a:avLst/>
              <a:gdLst>
                <a:gd name="T0" fmla="*/ 0 w 84"/>
                <a:gd name="T1" fmla="*/ 46 h 48"/>
                <a:gd name="T2" fmla="*/ 0 w 84"/>
                <a:gd name="T3" fmla="*/ 16 h 48"/>
                <a:gd name="T4" fmla="*/ 0 w 84"/>
                <a:gd name="T5" fmla="*/ 16 h 48"/>
                <a:gd name="T6" fmla="*/ 26 w 84"/>
                <a:gd name="T7" fmla="*/ 8 h 48"/>
                <a:gd name="T8" fmla="*/ 56 w 84"/>
                <a:gd name="T9" fmla="*/ 0 h 48"/>
                <a:gd name="T10" fmla="*/ 88 w 84"/>
                <a:gd name="T11" fmla="*/ 23 h 48"/>
                <a:gd name="T12" fmla="*/ 38 w 84"/>
                <a:gd name="T13" fmla="*/ 61 h 48"/>
                <a:gd name="T14" fmla="*/ 26 w 84"/>
                <a:gd name="T15" fmla="*/ 61 h 48"/>
                <a:gd name="T16" fmla="*/ 26 w 84"/>
                <a:gd name="T17" fmla="*/ 46 h 48"/>
                <a:gd name="T18" fmla="*/ 12 w 84"/>
                <a:gd name="T19" fmla="*/ 46 h 48"/>
                <a:gd name="T20" fmla="*/ 0 w 84"/>
                <a:gd name="T21" fmla="*/ 46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8" name="Freeform 4413"/>
            <p:cNvSpPr>
              <a:spLocks/>
            </p:cNvSpPr>
            <p:nvPr/>
          </p:nvSpPr>
          <p:spPr bwMode="auto">
            <a:xfrm>
              <a:off x="2577" y="1426"/>
              <a:ext cx="54" cy="54"/>
            </a:xfrm>
            <a:custGeom>
              <a:avLst/>
              <a:gdLst>
                <a:gd name="T0" fmla="*/ 44 w 53"/>
                <a:gd name="T1" fmla="*/ 30 h 48"/>
                <a:gd name="T2" fmla="*/ 55 w 53"/>
                <a:gd name="T3" fmla="*/ 23 h 48"/>
                <a:gd name="T4" fmla="*/ 50 w 53"/>
                <a:gd name="T5" fmla="*/ 16 h 48"/>
                <a:gd name="T6" fmla="*/ 55 w 53"/>
                <a:gd name="T7" fmla="*/ 0 h 48"/>
                <a:gd name="T8" fmla="*/ 38 w 53"/>
                <a:gd name="T9" fmla="*/ 0 h 48"/>
                <a:gd name="T10" fmla="*/ 18 w 53"/>
                <a:gd name="T11" fmla="*/ 16 h 48"/>
                <a:gd name="T12" fmla="*/ 6 w 53"/>
                <a:gd name="T13" fmla="*/ 38 h 48"/>
                <a:gd name="T14" fmla="*/ 0 w 53"/>
                <a:gd name="T15" fmla="*/ 46 h 48"/>
                <a:gd name="T16" fmla="*/ 12 w 53"/>
                <a:gd name="T17" fmla="*/ 46 h 48"/>
                <a:gd name="T18" fmla="*/ 32 w 53"/>
                <a:gd name="T19" fmla="*/ 46 h 48"/>
                <a:gd name="T20" fmla="*/ 38 w 53"/>
                <a:gd name="T21" fmla="*/ 53 h 48"/>
                <a:gd name="T22" fmla="*/ 44 w 53"/>
                <a:gd name="T23" fmla="*/ 61 h 48"/>
                <a:gd name="T24" fmla="*/ 44 w 53"/>
                <a:gd name="T25" fmla="*/ 3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69" name="Freeform 4414"/>
            <p:cNvSpPr>
              <a:spLocks/>
            </p:cNvSpPr>
            <p:nvPr/>
          </p:nvSpPr>
          <p:spPr bwMode="auto">
            <a:xfrm>
              <a:off x="2741" y="1392"/>
              <a:ext cx="151" cy="122"/>
            </a:xfrm>
            <a:custGeom>
              <a:avLst/>
              <a:gdLst>
                <a:gd name="T0" fmla="*/ 60 w 150"/>
                <a:gd name="T1" fmla="*/ 8 h 108"/>
                <a:gd name="T2" fmla="*/ 60 w 150"/>
                <a:gd name="T3" fmla="*/ 0 h 108"/>
                <a:gd name="T4" fmla="*/ 42 w 150"/>
                <a:gd name="T5" fmla="*/ 8 h 108"/>
                <a:gd name="T6" fmla="*/ 18 w 150"/>
                <a:gd name="T7" fmla="*/ 16 h 108"/>
                <a:gd name="T8" fmla="*/ 0 w 150"/>
                <a:gd name="T9" fmla="*/ 16 h 108"/>
                <a:gd name="T10" fmla="*/ 6 w 150"/>
                <a:gd name="T11" fmla="*/ 23 h 108"/>
                <a:gd name="T12" fmla="*/ 0 w 150"/>
                <a:gd name="T13" fmla="*/ 31 h 108"/>
                <a:gd name="T14" fmla="*/ 0 w 150"/>
                <a:gd name="T15" fmla="*/ 53 h 108"/>
                <a:gd name="T16" fmla="*/ 12 w 150"/>
                <a:gd name="T17" fmla="*/ 77 h 108"/>
                <a:gd name="T18" fmla="*/ 12 w 150"/>
                <a:gd name="T19" fmla="*/ 99 h 108"/>
                <a:gd name="T20" fmla="*/ 12 w 150"/>
                <a:gd name="T21" fmla="*/ 92 h 108"/>
                <a:gd name="T22" fmla="*/ 36 w 150"/>
                <a:gd name="T23" fmla="*/ 107 h 108"/>
                <a:gd name="T24" fmla="*/ 42 w 150"/>
                <a:gd name="T25" fmla="*/ 115 h 108"/>
                <a:gd name="T26" fmla="*/ 48 w 150"/>
                <a:gd name="T27" fmla="*/ 107 h 108"/>
                <a:gd name="T28" fmla="*/ 60 w 150"/>
                <a:gd name="T29" fmla="*/ 115 h 108"/>
                <a:gd name="T30" fmla="*/ 80 w 150"/>
                <a:gd name="T31" fmla="*/ 130 h 108"/>
                <a:gd name="T32" fmla="*/ 98 w 150"/>
                <a:gd name="T33" fmla="*/ 130 h 108"/>
                <a:gd name="T34" fmla="*/ 98 w 150"/>
                <a:gd name="T35" fmla="*/ 138 h 108"/>
                <a:gd name="T36" fmla="*/ 110 w 150"/>
                <a:gd name="T37" fmla="*/ 130 h 108"/>
                <a:gd name="T38" fmla="*/ 134 w 150"/>
                <a:gd name="T39" fmla="*/ 138 h 108"/>
                <a:gd name="T40" fmla="*/ 140 w 150"/>
                <a:gd name="T41" fmla="*/ 130 h 108"/>
                <a:gd name="T42" fmla="*/ 152 w 150"/>
                <a:gd name="T43" fmla="*/ 107 h 108"/>
                <a:gd name="T44" fmla="*/ 152 w 150"/>
                <a:gd name="T45" fmla="*/ 99 h 108"/>
                <a:gd name="T46" fmla="*/ 146 w 150"/>
                <a:gd name="T47" fmla="*/ 69 h 108"/>
                <a:gd name="T48" fmla="*/ 140 w 150"/>
                <a:gd name="T49" fmla="*/ 61 h 108"/>
                <a:gd name="T50" fmla="*/ 146 w 150"/>
                <a:gd name="T51" fmla="*/ 46 h 108"/>
                <a:gd name="T52" fmla="*/ 134 w 150"/>
                <a:gd name="T53" fmla="*/ 16 h 108"/>
                <a:gd name="T54" fmla="*/ 80 w 150"/>
                <a:gd name="T55" fmla="*/ 8 h 108"/>
                <a:gd name="T56" fmla="*/ 60 w 150"/>
                <a:gd name="T57" fmla="*/ 8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0" name="Freeform 4415"/>
            <p:cNvSpPr>
              <a:spLocks/>
            </p:cNvSpPr>
            <p:nvPr/>
          </p:nvSpPr>
          <p:spPr bwMode="auto">
            <a:xfrm>
              <a:off x="2850" y="1534"/>
              <a:ext cx="150" cy="100"/>
            </a:xfrm>
            <a:custGeom>
              <a:avLst/>
              <a:gdLst>
                <a:gd name="T0" fmla="*/ 139 w 149"/>
                <a:gd name="T1" fmla="*/ 90 h 89"/>
                <a:gd name="T2" fmla="*/ 133 w 149"/>
                <a:gd name="T3" fmla="*/ 112 h 89"/>
                <a:gd name="T4" fmla="*/ 104 w 149"/>
                <a:gd name="T5" fmla="*/ 104 h 89"/>
                <a:gd name="T6" fmla="*/ 80 w 149"/>
                <a:gd name="T7" fmla="*/ 112 h 89"/>
                <a:gd name="T8" fmla="*/ 60 w 149"/>
                <a:gd name="T9" fmla="*/ 112 h 89"/>
                <a:gd name="T10" fmla="*/ 42 w 149"/>
                <a:gd name="T11" fmla="*/ 104 h 89"/>
                <a:gd name="T12" fmla="*/ 42 w 149"/>
                <a:gd name="T13" fmla="*/ 98 h 89"/>
                <a:gd name="T14" fmla="*/ 36 w 149"/>
                <a:gd name="T15" fmla="*/ 90 h 89"/>
                <a:gd name="T16" fmla="*/ 30 w 149"/>
                <a:gd name="T17" fmla="*/ 90 h 89"/>
                <a:gd name="T18" fmla="*/ 30 w 149"/>
                <a:gd name="T19" fmla="*/ 90 h 89"/>
                <a:gd name="T20" fmla="*/ 18 w 149"/>
                <a:gd name="T21" fmla="*/ 82 h 89"/>
                <a:gd name="T22" fmla="*/ 0 w 149"/>
                <a:gd name="T23" fmla="*/ 53 h 89"/>
                <a:gd name="T24" fmla="*/ 6 w 149"/>
                <a:gd name="T25" fmla="*/ 45 h 89"/>
                <a:gd name="T26" fmla="*/ 18 w 149"/>
                <a:gd name="T27" fmla="*/ 30 h 89"/>
                <a:gd name="T28" fmla="*/ 36 w 149"/>
                <a:gd name="T29" fmla="*/ 8 h 89"/>
                <a:gd name="T30" fmla="*/ 36 w 149"/>
                <a:gd name="T31" fmla="*/ 8 h 89"/>
                <a:gd name="T32" fmla="*/ 66 w 149"/>
                <a:gd name="T33" fmla="*/ 15 h 89"/>
                <a:gd name="T34" fmla="*/ 92 w 149"/>
                <a:gd name="T35" fmla="*/ 0 h 89"/>
                <a:gd name="T36" fmla="*/ 92 w 149"/>
                <a:gd name="T37" fmla="*/ 0 h 89"/>
                <a:gd name="T38" fmla="*/ 104 w 149"/>
                <a:gd name="T39" fmla="*/ 15 h 89"/>
                <a:gd name="T40" fmla="*/ 115 w 149"/>
                <a:gd name="T41" fmla="*/ 30 h 89"/>
                <a:gd name="T42" fmla="*/ 127 w 149"/>
                <a:gd name="T43" fmla="*/ 67 h 89"/>
                <a:gd name="T44" fmla="*/ 139 w 149"/>
                <a:gd name="T45" fmla="*/ 67 h 89"/>
                <a:gd name="T46" fmla="*/ 151 w 149"/>
                <a:gd name="T47" fmla="*/ 74 h 89"/>
                <a:gd name="T48" fmla="*/ 151 w 149"/>
                <a:gd name="T49" fmla="*/ 82 h 89"/>
                <a:gd name="T50" fmla="*/ 145 w 149"/>
                <a:gd name="T51" fmla="*/ 82 h 89"/>
                <a:gd name="T52" fmla="*/ 139 w 149"/>
                <a:gd name="T53" fmla="*/ 82 h 89"/>
                <a:gd name="T54" fmla="*/ 139 w 149"/>
                <a:gd name="T55" fmla="*/ 90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1" name="Freeform 4416"/>
            <p:cNvSpPr>
              <a:spLocks/>
            </p:cNvSpPr>
            <p:nvPr/>
          </p:nvSpPr>
          <p:spPr bwMode="auto">
            <a:xfrm>
              <a:off x="2715" y="1473"/>
              <a:ext cx="104" cy="54"/>
            </a:xfrm>
            <a:custGeom>
              <a:avLst/>
              <a:gdLst>
                <a:gd name="T0" fmla="*/ 88 w 102"/>
                <a:gd name="T1" fmla="*/ 23 h 48"/>
                <a:gd name="T2" fmla="*/ 106 w 102"/>
                <a:gd name="T3" fmla="*/ 38 h 48"/>
                <a:gd name="T4" fmla="*/ 106 w 102"/>
                <a:gd name="T5" fmla="*/ 38 h 48"/>
                <a:gd name="T6" fmla="*/ 100 w 102"/>
                <a:gd name="T7" fmla="*/ 46 h 48"/>
                <a:gd name="T8" fmla="*/ 94 w 102"/>
                <a:gd name="T9" fmla="*/ 46 h 48"/>
                <a:gd name="T10" fmla="*/ 94 w 102"/>
                <a:gd name="T11" fmla="*/ 46 h 48"/>
                <a:gd name="T12" fmla="*/ 88 w 102"/>
                <a:gd name="T13" fmla="*/ 53 h 48"/>
                <a:gd name="T14" fmla="*/ 82 w 102"/>
                <a:gd name="T15" fmla="*/ 61 h 48"/>
                <a:gd name="T16" fmla="*/ 74 w 102"/>
                <a:gd name="T17" fmla="*/ 61 h 48"/>
                <a:gd name="T18" fmla="*/ 68 w 102"/>
                <a:gd name="T19" fmla="*/ 53 h 48"/>
                <a:gd name="T20" fmla="*/ 44 w 102"/>
                <a:gd name="T21" fmla="*/ 53 h 48"/>
                <a:gd name="T22" fmla="*/ 32 w 102"/>
                <a:gd name="T23" fmla="*/ 61 h 48"/>
                <a:gd name="T24" fmla="*/ 24 w 102"/>
                <a:gd name="T25" fmla="*/ 53 h 48"/>
                <a:gd name="T26" fmla="*/ 0 w 102"/>
                <a:gd name="T27" fmla="*/ 30 h 48"/>
                <a:gd name="T28" fmla="*/ 0 w 102"/>
                <a:gd name="T29" fmla="*/ 23 h 48"/>
                <a:gd name="T30" fmla="*/ 32 w 102"/>
                <a:gd name="T31" fmla="*/ 0 h 48"/>
                <a:gd name="T32" fmla="*/ 38 w 102"/>
                <a:gd name="T33" fmla="*/ 8 h 48"/>
                <a:gd name="T34" fmla="*/ 38 w 102"/>
                <a:gd name="T35" fmla="*/ 0 h 48"/>
                <a:gd name="T36" fmla="*/ 62 w 102"/>
                <a:gd name="T37" fmla="*/ 16 h 48"/>
                <a:gd name="T38" fmla="*/ 68 w 102"/>
                <a:gd name="T39" fmla="*/ 23 h 48"/>
                <a:gd name="T40" fmla="*/ 74 w 102"/>
                <a:gd name="T41" fmla="*/ 16 h 48"/>
                <a:gd name="T42" fmla="*/ 88 w 102"/>
                <a:gd name="T43" fmla="*/ 23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2" name="Freeform 4417"/>
            <p:cNvSpPr>
              <a:spLocks/>
            </p:cNvSpPr>
            <p:nvPr/>
          </p:nvSpPr>
          <p:spPr bwMode="auto">
            <a:xfrm>
              <a:off x="2565" y="1467"/>
              <a:ext cx="55" cy="40"/>
            </a:xfrm>
            <a:custGeom>
              <a:avLst/>
              <a:gdLst>
                <a:gd name="T0" fmla="*/ 12 w 54"/>
                <a:gd name="T1" fmla="*/ 0 h 36"/>
                <a:gd name="T2" fmla="*/ 0 w 54"/>
                <a:gd name="T3" fmla="*/ 8 h 36"/>
                <a:gd name="T4" fmla="*/ 6 w 54"/>
                <a:gd name="T5" fmla="*/ 14 h 36"/>
                <a:gd name="T6" fmla="*/ 24 w 54"/>
                <a:gd name="T7" fmla="*/ 30 h 36"/>
                <a:gd name="T8" fmla="*/ 32 w 54"/>
                <a:gd name="T9" fmla="*/ 30 h 36"/>
                <a:gd name="T10" fmla="*/ 38 w 54"/>
                <a:gd name="T11" fmla="*/ 30 h 36"/>
                <a:gd name="T12" fmla="*/ 50 w 54"/>
                <a:gd name="T13" fmla="*/ 44 h 36"/>
                <a:gd name="T14" fmla="*/ 50 w 54"/>
                <a:gd name="T15" fmla="*/ 44 h 36"/>
                <a:gd name="T16" fmla="*/ 50 w 54"/>
                <a:gd name="T17" fmla="*/ 37 h 36"/>
                <a:gd name="T18" fmla="*/ 56 w 54"/>
                <a:gd name="T19" fmla="*/ 30 h 36"/>
                <a:gd name="T20" fmla="*/ 56 w 54"/>
                <a:gd name="T21" fmla="*/ 14 h 36"/>
                <a:gd name="T22" fmla="*/ 50 w 54"/>
                <a:gd name="T23" fmla="*/ 8 h 36"/>
                <a:gd name="T24" fmla="*/ 44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3" name="Freeform 4418"/>
            <p:cNvSpPr>
              <a:spLocks/>
            </p:cNvSpPr>
            <p:nvPr/>
          </p:nvSpPr>
          <p:spPr bwMode="auto">
            <a:xfrm>
              <a:off x="2620" y="1392"/>
              <a:ext cx="133" cy="162"/>
            </a:xfrm>
            <a:custGeom>
              <a:avLst/>
              <a:gdLst>
                <a:gd name="T0" fmla="*/ 29 w 131"/>
                <a:gd name="T1" fmla="*/ 30 h 144"/>
                <a:gd name="T2" fmla="*/ 37 w 131"/>
                <a:gd name="T3" fmla="*/ 30 h 144"/>
                <a:gd name="T4" fmla="*/ 37 w 131"/>
                <a:gd name="T5" fmla="*/ 30 h 144"/>
                <a:gd name="T6" fmla="*/ 43 w 131"/>
                <a:gd name="T7" fmla="*/ 23 h 144"/>
                <a:gd name="T8" fmla="*/ 49 w 131"/>
                <a:gd name="T9" fmla="*/ 30 h 144"/>
                <a:gd name="T10" fmla="*/ 43 w 131"/>
                <a:gd name="T11" fmla="*/ 23 h 144"/>
                <a:gd name="T12" fmla="*/ 37 w 131"/>
                <a:gd name="T13" fmla="*/ 16 h 144"/>
                <a:gd name="T14" fmla="*/ 37 w 131"/>
                <a:gd name="T15" fmla="*/ 8 h 144"/>
                <a:gd name="T16" fmla="*/ 37 w 131"/>
                <a:gd name="T17" fmla="*/ 0 h 144"/>
                <a:gd name="T18" fmla="*/ 49 w 131"/>
                <a:gd name="T19" fmla="*/ 0 h 144"/>
                <a:gd name="T20" fmla="*/ 49 w 131"/>
                <a:gd name="T21" fmla="*/ 0 h 144"/>
                <a:gd name="T22" fmla="*/ 55 w 131"/>
                <a:gd name="T23" fmla="*/ 8 h 144"/>
                <a:gd name="T24" fmla="*/ 67 w 131"/>
                <a:gd name="T25" fmla="*/ 8 h 144"/>
                <a:gd name="T26" fmla="*/ 67 w 131"/>
                <a:gd name="T27" fmla="*/ 16 h 144"/>
                <a:gd name="T28" fmla="*/ 73 w 131"/>
                <a:gd name="T29" fmla="*/ 23 h 144"/>
                <a:gd name="T30" fmla="*/ 97 w 131"/>
                <a:gd name="T31" fmla="*/ 8 h 144"/>
                <a:gd name="T32" fmla="*/ 91 w 131"/>
                <a:gd name="T33" fmla="*/ 8 h 144"/>
                <a:gd name="T34" fmla="*/ 117 w 131"/>
                <a:gd name="T35" fmla="*/ 23 h 144"/>
                <a:gd name="T36" fmla="*/ 123 w 131"/>
                <a:gd name="T37" fmla="*/ 16 h 144"/>
                <a:gd name="T38" fmla="*/ 129 w 131"/>
                <a:gd name="T39" fmla="*/ 23 h 144"/>
                <a:gd name="T40" fmla="*/ 123 w 131"/>
                <a:gd name="T41" fmla="*/ 30 h 144"/>
                <a:gd name="T42" fmla="*/ 123 w 131"/>
                <a:gd name="T43" fmla="*/ 53 h 144"/>
                <a:gd name="T44" fmla="*/ 135 w 131"/>
                <a:gd name="T45" fmla="*/ 77 h 144"/>
                <a:gd name="T46" fmla="*/ 135 w 131"/>
                <a:gd name="T47" fmla="*/ 99 h 144"/>
                <a:gd name="T48" fmla="*/ 129 w 131"/>
                <a:gd name="T49" fmla="*/ 91 h 144"/>
                <a:gd name="T50" fmla="*/ 97 w 131"/>
                <a:gd name="T51" fmla="*/ 114 h 144"/>
                <a:gd name="T52" fmla="*/ 97 w 131"/>
                <a:gd name="T53" fmla="*/ 122 h 144"/>
                <a:gd name="T54" fmla="*/ 123 w 131"/>
                <a:gd name="T55" fmla="*/ 144 h 144"/>
                <a:gd name="T56" fmla="*/ 111 w 131"/>
                <a:gd name="T57" fmla="*/ 160 h 144"/>
                <a:gd name="T58" fmla="*/ 111 w 131"/>
                <a:gd name="T59" fmla="*/ 174 h 144"/>
                <a:gd name="T60" fmla="*/ 111 w 131"/>
                <a:gd name="T61" fmla="*/ 174 h 144"/>
                <a:gd name="T62" fmla="*/ 91 w 131"/>
                <a:gd name="T63" fmla="*/ 174 h 144"/>
                <a:gd name="T64" fmla="*/ 73 w 131"/>
                <a:gd name="T65" fmla="*/ 174 h 144"/>
                <a:gd name="T66" fmla="*/ 73 w 131"/>
                <a:gd name="T67" fmla="*/ 182 h 144"/>
                <a:gd name="T68" fmla="*/ 55 w 131"/>
                <a:gd name="T69" fmla="*/ 174 h 144"/>
                <a:gd name="T70" fmla="*/ 43 w 131"/>
                <a:gd name="T71" fmla="*/ 174 h 144"/>
                <a:gd name="T72" fmla="*/ 23 w 131"/>
                <a:gd name="T73" fmla="*/ 174 h 144"/>
                <a:gd name="T74" fmla="*/ 29 w 131"/>
                <a:gd name="T75" fmla="*/ 144 h 144"/>
                <a:gd name="T76" fmla="*/ 6 w 131"/>
                <a:gd name="T77" fmla="*/ 129 h 144"/>
                <a:gd name="T78" fmla="*/ 6 w 131"/>
                <a:gd name="T79" fmla="*/ 129 h 144"/>
                <a:gd name="T80" fmla="*/ 6 w 131"/>
                <a:gd name="T81" fmla="*/ 129 h 144"/>
                <a:gd name="T82" fmla="*/ 0 w 131"/>
                <a:gd name="T83" fmla="*/ 114 h 144"/>
                <a:gd name="T84" fmla="*/ 0 w 131"/>
                <a:gd name="T85" fmla="*/ 99 h 144"/>
                <a:gd name="T86" fmla="*/ 0 w 131"/>
                <a:gd name="T87" fmla="*/ 99 h 144"/>
                <a:gd name="T88" fmla="*/ 0 w 131"/>
                <a:gd name="T89" fmla="*/ 69 h 144"/>
                <a:gd name="T90" fmla="*/ 11 w 131"/>
                <a:gd name="T91" fmla="*/ 61 h 144"/>
                <a:gd name="T92" fmla="*/ 6 w 131"/>
                <a:gd name="T93" fmla="*/ 53 h 144"/>
                <a:gd name="T94" fmla="*/ 11 w 131"/>
                <a:gd name="T95" fmla="*/ 38 h 144"/>
                <a:gd name="T96" fmla="*/ 11 w 131"/>
                <a:gd name="T97" fmla="*/ 38 h 144"/>
                <a:gd name="T98" fmla="*/ 11 w 131"/>
                <a:gd name="T99" fmla="*/ 30 h 144"/>
                <a:gd name="T100" fmla="*/ 29 w 131"/>
                <a:gd name="T101" fmla="*/ 30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4" name="Freeform 4419"/>
            <p:cNvSpPr>
              <a:spLocks/>
            </p:cNvSpPr>
            <p:nvPr/>
          </p:nvSpPr>
          <p:spPr bwMode="auto">
            <a:xfrm>
              <a:off x="2722" y="1399"/>
              <a:ext cx="6" cy="7"/>
            </a:xfrm>
            <a:custGeom>
              <a:avLst/>
              <a:gdLst>
                <a:gd name="T0" fmla="*/ 0 w 6"/>
                <a:gd name="T1" fmla="*/ 8 h 6"/>
                <a:gd name="T2" fmla="*/ 6 w 6"/>
                <a:gd name="T3" fmla="*/ 8 h 6"/>
                <a:gd name="T4" fmla="*/ 6 w 6"/>
                <a:gd name="T5" fmla="*/ 0 h 6"/>
                <a:gd name="T6" fmla="*/ 0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5" name="Freeform 4420"/>
            <p:cNvSpPr>
              <a:spLocks/>
            </p:cNvSpPr>
            <p:nvPr/>
          </p:nvSpPr>
          <p:spPr bwMode="auto">
            <a:xfrm>
              <a:off x="2613" y="1494"/>
              <a:ext cx="13" cy="13"/>
            </a:xfrm>
            <a:custGeom>
              <a:avLst/>
              <a:gdLst>
                <a:gd name="T0" fmla="*/ 8 w 12"/>
                <a:gd name="T1" fmla="*/ 0 h 12"/>
                <a:gd name="T2" fmla="*/ 0 w 12"/>
                <a:gd name="T3" fmla="*/ 8 h 12"/>
                <a:gd name="T4" fmla="*/ 0 w 12"/>
                <a:gd name="T5" fmla="*/ 14 h 12"/>
                <a:gd name="T6" fmla="*/ 14 w 12"/>
                <a:gd name="T7" fmla="*/ 14 h 12"/>
                <a:gd name="T8" fmla="*/ 14 w 12"/>
                <a:gd name="T9" fmla="*/ 14 h 12"/>
                <a:gd name="T10" fmla="*/ 8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6" name="Freeform 4421"/>
            <p:cNvSpPr>
              <a:spLocks/>
            </p:cNvSpPr>
            <p:nvPr/>
          </p:nvSpPr>
          <p:spPr bwMode="auto">
            <a:xfrm>
              <a:off x="2941" y="1521"/>
              <a:ext cx="71" cy="80"/>
            </a:xfrm>
            <a:custGeom>
              <a:avLst/>
              <a:gdLst>
                <a:gd name="T0" fmla="*/ 12 w 71"/>
                <a:gd name="T1" fmla="*/ 0 h 71"/>
                <a:gd name="T2" fmla="*/ 0 w 71"/>
                <a:gd name="T3" fmla="*/ 16 h 71"/>
                <a:gd name="T4" fmla="*/ 0 w 71"/>
                <a:gd name="T5" fmla="*/ 16 h 71"/>
                <a:gd name="T6" fmla="*/ 12 w 71"/>
                <a:gd name="T7" fmla="*/ 30 h 71"/>
                <a:gd name="T8" fmla="*/ 23 w 71"/>
                <a:gd name="T9" fmla="*/ 46 h 71"/>
                <a:gd name="T10" fmla="*/ 35 w 71"/>
                <a:gd name="T11" fmla="*/ 82 h 71"/>
                <a:gd name="T12" fmla="*/ 47 w 71"/>
                <a:gd name="T13" fmla="*/ 82 h 71"/>
                <a:gd name="T14" fmla="*/ 59 w 71"/>
                <a:gd name="T15" fmla="*/ 90 h 71"/>
                <a:gd name="T16" fmla="*/ 53 w 71"/>
                <a:gd name="T17" fmla="*/ 74 h 71"/>
                <a:gd name="T18" fmla="*/ 71 w 71"/>
                <a:gd name="T19" fmla="*/ 61 h 71"/>
                <a:gd name="T20" fmla="*/ 59 w 71"/>
                <a:gd name="T21" fmla="*/ 46 h 71"/>
                <a:gd name="T22" fmla="*/ 29 w 71"/>
                <a:gd name="T23" fmla="*/ 23 h 71"/>
                <a:gd name="T24" fmla="*/ 17 w 71"/>
                <a:gd name="T25" fmla="*/ 8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7" name="Freeform 4422"/>
            <p:cNvSpPr>
              <a:spLocks/>
            </p:cNvSpPr>
            <p:nvPr/>
          </p:nvSpPr>
          <p:spPr bwMode="auto">
            <a:xfrm>
              <a:off x="2594" y="1069"/>
              <a:ext cx="328" cy="256"/>
            </a:xfrm>
            <a:custGeom>
              <a:avLst/>
              <a:gdLst>
                <a:gd name="T0" fmla="*/ 191 w 323"/>
                <a:gd name="T1" fmla="*/ 38 h 227"/>
                <a:gd name="T2" fmla="*/ 185 w 323"/>
                <a:gd name="T3" fmla="*/ 30 h 227"/>
                <a:gd name="T4" fmla="*/ 185 w 323"/>
                <a:gd name="T5" fmla="*/ 38 h 227"/>
                <a:gd name="T6" fmla="*/ 166 w 323"/>
                <a:gd name="T7" fmla="*/ 38 h 227"/>
                <a:gd name="T8" fmla="*/ 159 w 323"/>
                <a:gd name="T9" fmla="*/ 53 h 227"/>
                <a:gd name="T10" fmla="*/ 159 w 323"/>
                <a:gd name="T11" fmla="*/ 61 h 227"/>
                <a:gd name="T12" fmla="*/ 147 w 323"/>
                <a:gd name="T13" fmla="*/ 61 h 227"/>
                <a:gd name="T14" fmla="*/ 135 w 323"/>
                <a:gd name="T15" fmla="*/ 61 h 227"/>
                <a:gd name="T16" fmla="*/ 135 w 323"/>
                <a:gd name="T17" fmla="*/ 77 h 227"/>
                <a:gd name="T18" fmla="*/ 129 w 323"/>
                <a:gd name="T19" fmla="*/ 77 h 227"/>
                <a:gd name="T20" fmla="*/ 123 w 323"/>
                <a:gd name="T21" fmla="*/ 83 h 227"/>
                <a:gd name="T22" fmla="*/ 111 w 323"/>
                <a:gd name="T23" fmla="*/ 99 h 227"/>
                <a:gd name="T24" fmla="*/ 117 w 323"/>
                <a:gd name="T25" fmla="*/ 107 h 227"/>
                <a:gd name="T26" fmla="*/ 105 w 323"/>
                <a:gd name="T27" fmla="*/ 122 h 227"/>
                <a:gd name="T28" fmla="*/ 85 w 323"/>
                <a:gd name="T29" fmla="*/ 130 h 227"/>
                <a:gd name="T30" fmla="*/ 91 w 323"/>
                <a:gd name="T31" fmla="*/ 136 h 227"/>
                <a:gd name="T32" fmla="*/ 67 w 323"/>
                <a:gd name="T33" fmla="*/ 151 h 227"/>
                <a:gd name="T34" fmla="*/ 79 w 323"/>
                <a:gd name="T35" fmla="*/ 151 h 227"/>
                <a:gd name="T36" fmla="*/ 73 w 323"/>
                <a:gd name="T37" fmla="*/ 167 h 227"/>
                <a:gd name="T38" fmla="*/ 55 w 323"/>
                <a:gd name="T39" fmla="*/ 167 h 227"/>
                <a:gd name="T40" fmla="*/ 49 w 323"/>
                <a:gd name="T41" fmla="*/ 175 h 227"/>
                <a:gd name="T42" fmla="*/ 30 w 323"/>
                <a:gd name="T43" fmla="*/ 175 h 227"/>
                <a:gd name="T44" fmla="*/ 30 w 323"/>
                <a:gd name="T45" fmla="*/ 182 h 227"/>
                <a:gd name="T46" fmla="*/ 30 w 323"/>
                <a:gd name="T47" fmla="*/ 189 h 227"/>
                <a:gd name="T48" fmla="*/ 12 w 323"/>
                <a:gd name="T49" fmla="*/ 189 h 227"/>
                <a:gd name="T50" fmla="*/ 0 w 323"/>
                <a:gd name="T51" fmla="*/ 197 h 227"/>
                <a:gd name="T52" fmla="*/ 0 w 323"/>
                <a:gd name="T53" fmla="*/ 205 h 227"/>
                <a:gd name="T54" fmla="*/ 6 w 323"/>
                <a:gd name="T55" fmla="*/ 212 h 227"/>
                <a:gd name="T56" fmla="*/ 30 w 323"/>
                <a:gd name="T57" fmla="*/ 212 h 227"/>
                <a:gd name="T58" fmla="*/ 30 w 323"/>
                <a:gd name="T59" fmla="*/ 220 h 227"/>
                <a:gd name="T60" fmla="*/ 6 w 323"/>
                <a:gd name="T61" fmla="*/ 228 h 227"/>
                <a:gd name="T62" fmla="*/ 12 w 323"/>
                <a:gd name="T63" fmla="*/ 228 h 227"/>
                <a:gd name="T64" fmla="*/ 12 w 323"/>
                <a:gd name="T65" fmla="*/ 236 h 227"/>
                <a:gd name="T66" fmla="*/ 24 w 323"/>
                <a:gd name="T67" fmla="*/ 236 h 227"/>
                <a:gd name="T68" fmla="*/ 12 w 323"/>
                <a:gd name="T69" fmla="*/ 250 h 227"/>
                <a:gd name="T70" fmla="*/ 6 w 323"/>
                <a:gd name="T71" fmla="*/ 258 h 227"/>
                <a:gd name="T72" fmla="*/ 18 w 323"/>
                <a:gd name="T73" fmla="*/ 258 h 227"/>
                <a:gd name="T74" fmla="*/ 12 w 323"/>
                <a:gd name="T75" fmla="*/ 281 h 227"/>
                <a:gd name="T76" fmla="*/ 67 w 323"/>
                <a:gd name="T77" fmla="*/ 266 h 227"/>
                <a:gd name="T78" fmla="*/ 85 w 323"/>
                <a:gd name="T79" fmla="*/ 250 h 227"/>
                <a:gd name="T80" fmla="*/ 105 w 323"/>
                <a:gd name="T81" fmla="*/ 242 h 227"/>
                <a:gd name="T82" fmla="*/ 111 w 323"/>
                <a:gd name="T83" fmla="*/ 212 h 227"/>
                <a:gd name="T84" fmla="*/ 97 w 323"/>
                <a:gd name="T85" fmla="*/ 159 h 227"/>
                <a:gd name="T86" fmla="*/ 117 w 323"/>
                <a:gd name="T87" fmla="*/ 136 h 227"/>
                <a:gd name="T88" fmla="*/ 141 w 323"/>
                <a:gd name="T89" fmla="*/ 99 h 227"/>
                <a:gd name="T90" fmla="*/ 173 w 323"/>
                <a:gd name="T91" fmla="*/ 61 h 227"/>
                <a:gd name="T92" fmla="*/ 191 w 323"/>
                <a:gd name="T93" fmla="*/ 38 h 227"/>
                <a:gd name="T94" fmla="*/ 221 w 323"/>
                <a:gd name="T95" fmla="*/ 46 h 227"/>
                <a:gd name="T96" fmla="*/ 265 w 323"/>
                <a:gd name="T97" fmla="*/ 46 h 227"/>
                <a:gd name="T98" fmla="*/ 309 w 323"/>
                <a:gd name="T99" fmla="*/ 30 h 227"/>
                <a:gd name="T100" fmla="*/ 333 w 323"/>
                <a:gd name="T101" fmla="*/ 30 h 227"/>
                <a:gd name="T102" fmla="*/ 315 w 323"/>
                <a:gd name="T103" fmla="*/ 23 h 227"/>
                <a:gd name="T104" fmla="*/ 321 w 323"/>
                <a:gd name="T105" fmla="*/ 8 h 227"/>
                <a:gd name="T106" fmla="*/ 296 w 323"/>
                <a:gd name="T107" fmla="*/ 16 h 227"/>
                <a:gd name="T108" fmla="*/ 289 w 323"/>
                <a:gd name="T109" fmla="*/ 8 h 227"/>
                <a:gd name="T110" fmla="*/ 271 w 323"/>
                <a:gd name="T111" fmla="*/ 16 h 227"/>
                <a:gd name="T112" fmla="*/ 259 w 323"/>
                <a:gd name="T113" fmla="*/ 8 h 227"/>
                <a:gd name="T114" fmla="*/ 247 w 323"/>
                <a:gd name="T115" fmla="*/ 8 h 227"/>
                <a:gd name="T116" fmla="*/ 221 w 323"/>
                <a:gd name="T117" fmla="*/ 16 h 227"/>
                <a:gd name="T118" fmla="*/ 215 w 323"/>
                <a:gd name="T119" fmla="*/ 23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8" name="Freeform 4423"/>
            <p:cNvSpPr>
              <a:spLocks/>
            </p:cNvSpPr>
            <p:nvPr/>
          </p:nvSpPr>
          <p:spPr bwMode="auto">
            <a:xfrm>
              <a:off x="2648" y="914"/>
              <a:ext cx="122" cy="54"/>
            </a:xfrm>
            <a:custGeom>
              <a:avLst/>
              <a:gdLst>
                <a:gd name="T0" fmla="*/ 24 w 120"/>
                <a:gd name="T1" fmla="*/ 8 h 48"/>
                <a:gd name="T2" fmla="*/ 12 w 120"/>
                <a:gd name="T3" fmla="*/ 8 h 48"/>
                <a:gd name="T4" fmla="*/ 0 w 120"/>
                <a:gd name="T5" fmla="*/ 8 h 48"/>
                <a:gd name="T6" fmla="*/ 0 w 120"/>
                <a:gd name="T7" fmla="*/ 16 h 48"/>
                <a:gd name="T8" fmla="*/ 12 w 120"/>
                <a:gd name="T9" fmla="*/ 16 h 48"/>
                <a:gd name="T10" fmla="*/ 12 w 120"/>
                <a:gd name="T11" fmla="*/ 16 h 48"/>
                <a:gd name="T12" fmla="*/ 6 w 120"/>
                <a:gd name="T13" fmla="*/ 23 h 48"/>
                <a:gd name="T14" fmla="*/ 18 w 120"/>
                <a:gd name="T15" fmla="*/ 30 h 48"/>
                <a:gd name="T16" fmla="*/ 32 w 120"/>
                <a:gd name="T17" fmla="*/ 30 h 48"/>
                <a:gd name="T18" fmla="*/ 38 w 120"/>
                <a:gd name="T19" fmla="*/ 30 h 48"/>
                <a:gd name="T20" fmla="*/ 50 w 120"/>
                <a:gd name="T21" fmla="*/ 23 h 48"/>
                <a:gd name="T22" fmla="*/ 50 w 120"/>
                <a:gd name="T23" fmla="*/ 30 h 48"/>
                <a:gd name="T24" fmla="*/ 62 w 120"/>
                <a:gd name="T25" fmla="*/ 23 h 48"/>
                <a:gd name="T26" fmla="*/ 68 w 120"/>
                <a:gd name="T27" fmla="*/ 30 h 48"/>
                <a:gd name="T28" fmla="*/ 38 w 120"/>
                <a:gd name="T29" fmla="*/ 38 h 48"/>
                <a:gd name="T30" fmla="*/ 32 w 120"/>
                <a:gd name="T31" fmla="*/ 38 h 48"/>
                <a:gd name="T32" fmla="*/ 68 w 120"/>
                <a:gd name="T33" fmla="*/ 38 h 48"/>
                <a:gd name="T34" fmla="*/ 56 w 120"/>
                <a:gd name="T35" fmla="*/ 46 h 48"/>
                <a:gd name="T36" fmla="*/ 62 w 120"/>
                <a:gd name="T37" fmla="*/ 46 h 48"/>
                <a:gd name="T38" fmla="*/ 38 w 120"/>
                <a:gd name="T39" fmla="*/ 46 h 48"/>
                <a:gd name="T40" fmla="*/ 62 w 120"/>
                <a:gd name="T41" fmla="*/ 53 h 48"/>
                <a:gd name="T42" fmla="*/ 74 w 120"/>
                <a:gd name="T43" fmla="*/ 61 h 48"/>
                <a:gd name="T44" fmla="*/ 74 w 120"/>
                <a:gd name="T45" fmla="*/ 61 h 48"/>
                <a:gd name="T46" fmla="*/ 86 w 120"/>
                <a:gd name="T47" fmla="*/ 46 h 48"/>
                <a:gd name="T48" fmla="*/ 94 w 120"/>
                <a:gd name="T49" fmla="*/ 38 h 48"/>
                <a:gd name="T50" fmla="*/ 94 w 120"/>
                <a:gd name="T51" fmla="*/ 30 h 48"/>
                <a:gd name="T52" fmla="*/ 124 w 120"/>
                <a:gd name="T53" fmla="*/ 23 h 48"/>
                <a:gd name="T54" fmla="*/ 94 w 120"/>
                <a:gd name="T55" fmla="*/ 16 h 48"/>
                <a:gd name="T56" fmla="*/ 86 w 120"/>
                <a:gd name="T57" fmla="*/ 8 h 48"/>
                <a:gd name="T58" fmla="*/ 80 w 120"/>
                <a:gd name="T59" fmla="*/ 8 h 48"/>
                <a:gd name="T60" fmla="*/ 74 w 120"/>
                <a:gd name="T61" fmla="*/ 8 h 48"/>
                <a:gd name="T62" fmla="*/ 62 w 120"/>
                <a:gd name="T63" fmla="*/ 0 h 48"/>
                <a:gd name="T64" fmla="*/ 62 w 120"/>
                <a:gd name="T65" fmla="*/ 23 h 48"/>
                <a:gd name="T66" fmla="*/ 44 w 120"/>
                <a:gd name="T67" fmla="*/ 8 h 48"/>
                <a:gd name="T68" fmla="*/ 32 w 120"/>
                <a:gd name="T69" fmla="*/ 8 h 48"/>
                <a:gd name="T70" fmla="*/ 24 w 120"/>
                <a:gd name="T71" fmla="*/ 8 h 48"/>
                <a:gd name="T72" fmla="*/ 24 w 120"/>
                <a:gd name="T73" fmla="*/ 8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79" name="Freeform 4424"/>
            <p:cNvSpPr>
              <a:spLocks/>
            </p:cNvSpPr>
            <p:nvPr/>
          </p:nvSpPr>
          <p:spPr bwMode="auto">
            <a:xfrm>
              <a:off x="2728" y="907"/>
              <a:ext cx="97" cy="20"/>
            </a:xfrm>
            <a:custGeom>
              <a:avLst/>
              <a:gdLst>
                <a:gd name="T0" fmla="*/ 42 w 96"/>
                <a:gd name="T1" fmla="*/ 8 h 18"/>
                <a:gd name="T2" fmla="*/ 18 w 96"/>
                <a:gd name="T3" fmla="*/ 0 h 18"/>
                <a:gd name="T4" fmla="*/ 6 w 96"/>
                <a:gd name="T5" fmla="*/ 8 h 18"/>
                <a:gd name="T6" fmla="*/ 0 w 96"/>
                <a:gd name="T7" fmla="*/ 8 h 18"/>
                <a:gd name="T8" fmla="*/ 0 w 96"/>
                <a:gd name="T9" fmla="*/ 8 h 18"/>
                <a:gd name="T10" fmla="*/ 42 w 96"/>
                <a:gd name="T11" fmla="*/ 14 h 18"/>
                <a:gd name="T12" fmla="*/ 18 w 96"/>
                <a:gd name="T13" fmla="*/ 14 h 18"/>
                <a:gd name="T14" fmla="*/ 50 w 96"/>
                <a:gd name="T15" fmla="*/ 22 h 18"/>
                <a:gd name="T16" fmla="*/ 86 w 96"/>
                <a:gd name="T17" fmla="*/ 14 h 18"/>
                <a:gd name="T18" fmla="*/ 98 w 96"/>
                <a:gd name="T19" fmla="*/ 8 h 18"/>
                <a:gd name="T20" fmla="*/ 92 w 96"/>
                <a:gd name="T21" fmla="*/ 8 h 18"/>
                <a:gd name="T22" fmla="*/ 62 w 96"/>
                <a:gd name="T23" fmla="*/ 0 h 18"/>
                <a:gd name="T24" fmla="*/ 56 w 96"/>
                <a:gd name="T25" fmla="*/ 0 h 18"/>
                <a:gd name="T26" fmla="*/ 50 w 96"/>
                <a:gd name="T27" fmla="*/ 0 h 18"/>
                <a:gd name="T28" fmla="*/ 42 w 96"/>
                <a:gd name="T29" fmla="*/ 0 h 18"/>
                <a:gd name="T30" fmla="*/ 42 w 96"/>
                <a:gd name="T31" fmla="*/ 8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0" name="Freeform 4425"/>
            <p:cNvSpPr>
              <a:spLocks/>
            </p:cNvSpPr>
            <p:nvPr/>
          </p:nvSpPr>
          <p:spPr bwMode="auto">
            <a:xfrm>
              <a:off x="2764" y="947"/>
              <a:ext cx="49" cy="7"/>
            </a:xfrm>
            <a:custGeom>
              <a:avLst/>
              <a:gdLst>
                <a:gd name="T0" fmla="*/ 38 w 48"/>
                <a:gd name="T1" fmla="*/ 8 h 6"/>
                <a:gd name="T2" fmla="*/ 18 w 48"/>
                <a:gd name="T3" fmla="*/ 8 h 6"/>
                <a:gd name="T4" fmla="*/ 6 w 48"/>
                <a:gd name="T5" fmla="*/ 8 h 6"/>
                <a:gd name="T6" fmla="*/ 6 w 48"/>
                <a:gd name="T7" fmla="*/ 0 h 6"/>
                <a:gd name="T8" fmla="*/ 0 w 48"/>
                <a:gd name="T9" fmla="*/ 0 h 6"/>
                <a:gd name="T10" fmla="*/ 32 w 48"/>
                <a:gd name="T11" fmla="*/ 0 h 6"/>
                <a:gd name="T12" fmla="*/ 50 w 48"/>
                <a:gd name="T13" fmla="*/ 0 h 6"/>
                <a:gd name="T14" fmla="*/ 38 w 48"/>
                <a:gd name="T15" fmla="*/ 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1" name="Freeform 4426"/>
            <p:cNvSpPr>
              <a:spLocks/>
            </p:cNvSpPr>
            <p:nvPr/>
          </p:nvSpPr>
          <p:spPr bwMode="auto">
            <a:xfrm>
              <a:off x="2722" y="1110"/>
              <a:ext cx="19" cy="6"/>
            </a:xfrm>
            <a:custGeom>
              <a:avLst/>
              <a:gdLst>
                <a:gd name="T0" fmla="*/ 14 w 18"/>
                <a:gd name="T1" fmla="*/ 0 h 6"/>
                <a:gd name="T2" fmla="*/ 6 w 18"/>
                <a:gd name="T3" fmla="*/ 6 h 6"/>
                <a:gd name="T4" fmla="*/ 0 w 18"/>
                <a:gd name="T5" fmla="*/ 6 h 6"/>
                <a:gd name="T6" fmla="*/ 6 w 18"/>
                <a:gd name="T7" fmla="*/ 6 h 6"/>
                <a:gd name="T8" fmla="*/ 14 w 18"/>
                <a:gd name="T9" fmla="*/ 6 h 6"/>
                <a:gd name="T10" fmla="*/ 20 w 18"/>
                <a:gd name="T11" fmla="*/ 0 h 6"/>
                <a:gd name="T12" fmla="*/ 14 w 18"/>
                <a:gd name="T13" fmla="*/ 6 h 6"/>
                <a:gd name="T14" fmla="*/ 14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2" name="Freeform 4427"/>
            <p:cNvSpPr>
              <a:spLocks/>
            </p:cNvSpPr>
            <p:nvPr/>
          </p:nvSpPr>
          <p:spPr bwMode="auto">
            <a:xfrm>
              <a:off x="2789" y="1089"/>
              <a:ext cx="175" cy="195"/>
            </a:xfrm>
            <a:custGeom>
              <a:avLst/>
              <a:gdLst>
                <a:gd name="T0" fmla="*/ 148 w 173"/>
                <a:gd name="T1" fmla="*/ 121 h 173"/>
                <a:gd name="T2" fmla="*/ 142 w 173"/>
                <a:gd name="T3" fmla="*/ 113 h 173"/>
                <a:gd name="T4" fmla="*/ 142 w 173"/>
                <a:gd name="T5" fmla="*/ 91 h 173"/>
                <a:gd name="T6" fmla="*/ 122 w 173"/>
                <a:gd name="T7" fmla="*/ 69 h 173"/>
                <a:gd name="T8" fmla="*/ 136 w 173"/>
                <a:gd name="T9" fmla="*/ 53 h 173"/>
                <a:gd name="T10" fmla="*/ 110 w 173"/>
                <a:gd name="T11" fmla="*/ 38 h 173"/>
                <a:gd name="T12" fmla="*/ 110 w 173"/>
                <a:gd name="T13" fmla="*/ 23 h 173"/>
                <a:gd name="T14" fmla="*/ 110 w 173"/>
                <a:gd name="T15" fmla="*/ 16 h 173"/>
                <a:gd name="T16" fmla="*/ 110 w 173"/>
                <a:gd name="T17" fmla="*/ 8 h 173"/>
                <a:gd name="T18" fmla="*/ 92 w 173"/>
                <a:gd name="T19" fmla="*/ 0 h 173"/>
                <a:gd name="T20" fmla="*/ 74 w 173"/>
                <a:gd name="T21" fmla="*/ 8 h 173"/>
                <a:gd name="T22" fmla="*/ 68 w 173"/>
                <a:gd name="T23" fmla="*/ 23 h 173"/>
                <a:gd name="T24" fmla="*/ 62 w 173"/>
                <a:gd name="T25" fmla="*/ 30 h 173"/>
                <a:gd name="T26" fmla="*/ 42 w 173"/>
                <a:gd name="T27" fmla="*/ 30 h 173"/>
                <a:gd name="T28" fmla="*/ 24 w 173"/>
                <a:gd name="T29" fmla="*/ 23 h 173"/>
                <a:gd name="T30" fmla="*/ 12 w 173"/>
                <a:gd name="T31" fmla="*/ 16 h 173"/>
                <a:gd name="T32" fmla="*/ 0 w 173"/>
                <a:gd name="T33" fmla="*/ 16 h 173"/>
                <a:gd name="T34" fmla="*/ 42 w 173"/>
                <a:gd name="T35" fmla="*/ 38 h 173"/>
                <a:gd name="T36" fmla="*/ 56 w 173"/>
                <a:gd name="T37" fmla="*/ 69 h 173"/>
                <a:gd name="T38" fmla="*/ 62 w 173"/>
                <a:gd name="T39" fmla="*/ 91 h 173"/>
                <a:gd name="T40" fmla="*/ 68 w 173"/>
                <a:gd name="T41" fmla="*/ 83 h 173"/>
                <a:gd name="T42" fmla="*/ 74 w 173"/>
                <a:gd name="T43" fmla="*/ 91 h 173"/>
                <a:gd name="T44" fmla="*/ 80 w 173"/>
                <a:gd name="T45" fmla="*/ 107 h 173"/>
                <a:gd name="T46" fmla="*/ 56 w 173"/>
                <a:gd name="T47" fmla="*/ 128 h 173"/>
                <a:gd name="T48" fmla="*/ 42 w 173"/>
                <a:gd name="T49" fmla="*/ 143 h 173"/>
                <a:gd name="T50" fmla="*/ 30 w 173"/>
                <a:gd name="T51" fmla="*/ 151 h 173"/>
                <a:gd name="T52" fmla="*/ 36 w 173"/>
                <a:gd name="T53" fmla="*/ 174 h 173"/>
                <a:gd name="T54" fmla="*/ 36 w 173"/>
                <a:gd name="T55" fmla="*/ 204 h 173"/>
                <a:gd name="T56" fmla="*/ 56 w 173"/>
                <a:gd name="T57" fmla="*/ 212 h 173"/>
                <a:gd name="T58" fmla="*/ 56 w 173"/>
                <a:gd name="T59" fmla="*/ 212 h 173"/>
                <a:gd name="T60" fmla="*/ 62 w 173"/>
                <a:gd name="T61" fmla="*/ 212 h 173"/>
                <a:gd name="T62" fmla="*/ 68 w 173"/>
                <a:gd name="T63" fmla="*/ 220 h 173"/>
                <a:gd name="T64" fmla="*/ 74 w 173"/>
                <a:gd name="T65" fmla="*/ 220 h 173"/>
                <a:gd name="T66" fmla="*/ 104 w 173"/>
                <a:gd name="T67" fmla="*/ 212 h 173"/>
                <a:gd name="T68" fmla="*/ 116 w 173"/>
                <a:gd name="T69" fmla="*/ 204 h 173"/>
                <a:gd name="T70" fmla="*/ 136 w 173"/>
                <a:gd name="T71" fmla="*/ 204 h 173"/>
                <a:gd name="T72" fmla="*/ 142 w 173"/>
                <a:gd name="T73" fmla="*/ 197 h 173"/>
                <a:gd name="T74" fmla="*/ 154 w 173"/>
                <a:gd name="T75" fmla="*/ 181 h 173"/>
                <a:gd name="T76" fmla="*/ 166 w 173"/>
                <a:gd name="T77" fmla="*/ 167 h 173"/>
                <a:gd name="T78" fmla="*/ 177 w 173"/>
                <a:gd name="T79" fmla="*/ 151 h 173"/>
                <a:gd name="T80" fmla="*/ 148 w 173"/>
                <a:gd name="T81" fmla="*/ 136 h 173"/>
                <a:gd name="T82" fmla="*/ 154 w 173"/>
                <a:gd name="T83" fmla="*/ 128 h 173"/>
                <a:gd name="T84" fmla="*/ 148 w 173"/>
                <a:gd name="T85" fmla="*/ 121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3" name="Rectangle 4428"/>
            <p:cNvSpPr>
              <a:spLocks noChangeArrowheads="1"/>
            </p:cNvSpPr>
            <p:nvPr/>
          </p:nvSpPr>
          <p:spPr bwMode="auto">
            <a:xfrm>
              <a:off x="2673" y="1554"/>
              <a:ext cx="0" cy="7"/>
            </a:xfrm>
            <a:prstGeom prst="rect">
              <a:avLst/>
            </a:prstGeom>
            <a:solidFill>
              <a:srgbClr val="6F73BF"/>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384" name="Freeform 4429"/>
            <p:cNvSpPr>
              <a:spLocks/>
            </p:cNvSpPr>
            <p:nvPr/>
          </p:nvSpPr>
          <p:spPr bwMode="auto">
            <a:xfrm>
              <a:off x="2673" y="1521"/>
              <a:ext cx="122" cy="54"/>
            </a:xfrm>
            <a:custGeom>
              <a:avLst/>
              <a:gdLst>
                <a:gd name="T0" fmla="*/ 44 w 120"/>
                <a:gd name="T1" fmla="*/ 46 h 48"/>
                <a:gd name="T2" fmla="*/ 24 w 120"/>
                <a:gd name="T3" fmla="*/ 53 h 48"/>
                <a:gd name="T4" fmla="*/ 18 w 120"/>
                <a:gd name="T5" fmla="*/ 53 h 48"/>
                <a:gd name="T6" fmla="*/ 6 w 120"/>
                <a:gd name="T7" fmla="*/ 46 h 48"/>
                <a:gd name="T8" fmla="*/ 0 w 120"/>
                <a:gd name="T9" fmla="*/ 46 h 48"/>
                <a:gd name="T10" fmla="*/ 0 w 120"/>
                <a:gd name="T11" fmla="*/ 46 h 48"/>
                <a:gd name="T12" fmla="*/ 0 w 120"/>
                <a:gd name="T13" fmla="*/ 38 h 48"/>
                <a:gd name="T14" fmla="*/ 0 w 120"/>
                <a:gd name="T15" fmla="*/ 30 h 48"/>
                <a:gd name="T16" fmla="*/ 12 w 120"/>
                <a:gd name="T17" fmla="*/ 38 h 48"/>
                <a:gd name="T18" fmla="*/ 18 w 120"/>
                <a:gd name="T19" fmla="*/ 38 h 48"/>
                <a:gd name="T20" fmla="*/ 18 w 120"/>
                <a:gd name="T21" fmla="*/ 30 h 48"/>
                <a:gd name="T22" fmla="*/ 38 w 120"/>
                <a:gd name="T23" fmla="*/ 30 h 48"/>
                <a:gd name="T24" fmla="*/ 56 w 120"/>
                <a:gd name="T25" fmla="*/ 30 h 48"/>
                <a:gd name="T26" fmla="*/ 56 w 120"/>
                <a:gd name="T27" fmla="*/ 30 h 48"/>
                <a:gd name="T28" fmla="*/ 56 w 120"/>
                <a:gd name="T29" fmla="*/ 16 h 48"/>
                <a:gd name="T30" fmla="*/ 68 w 120"/>
                <a:gd name="T31" fmla="*/ 0 h 48"/>
                <a:gd name="T32" fmla="*/ 74 w 120"/>
                <a:gd name="T33" fmla="*/ 8 h 48"/>
                <a:gd name="T34" fmla="*/ 86 w 120"/>
                <a:gd name="T35" fmla="*/ 0 h 48"/>
                <a:gd name="T36" fmla="*/ 112 w 120"/>
                <a:gd name="T37" fmla="*/ 0 h 48"/>
                <a:gd name="T38" fmla="*/ 124 w 120"/>
                <a:gd name="T39" fmla="*/ 23 h 48"/>
                <a:gd name="T40" fmla="*/ 118 w 120"/>
                <a:gd name="T41" fmla="*/ 30 h 48"/>
                <a:gd name="T42" fmla="*/ 118 w 120"/>
                <a:gd name="T43" fmla="*/ 30 h 48"/>
                <a:gd name="T44" fmla="*/ 112 w 120"/>
                <a:gd name="T45" fmla="*/ 46 h 48"/>
                <a:gd name="T46" fmla="*/ 106 w 120"/>
                <a:gd name="T47" fmla="*/ 53 h 48"/>
                <a:gd name="T48" fmla="*/ 74 w 120"/>
                <a:gd name="T49" fmla="*/ 61 h 48"/>
                <a:gd name="T50" fmla="*/ 68 w 120"/>
                <a:gd name="T51" fmla="*/ 61 h 48"/>
                <a:gd name="T52" fmla="*/ 44 w 120"/>
                <a:gd name="T53" fmla="*/ 46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5" name="Freeform 4430"/>
            <p:cNvSpPr>
              <a:spLocks/>
            </p:cNvSpPr>
            <p:nvPr/>
          </p:nvSpPr>
          <p:spPr bwMode="auto">
            <a:xfrm>
              <a:off x="2777" y="1601"/>
              <a:ext cx="66" cy="61"/>
            </a:xfrm>
            <a:custGeom>
              <a:avLst/>
              <a:gdLst>
                <a:gd name="T0" fmla="*/ 60 w 66"/>
                <a:gd name="T1" fmla="*/ 8 h 54"/>
                <a:gd name="T2" fmla="*/ 60 w 66"/>
                <a:gd name="T3" fmla="*/ 8 h 54"/>
                <a:gd name="T4" fmla="*/ 54 w 66"/>
                <a:gd name="T5" fmla="*/ 16 h 54"/>
                <a:gd name="T6" fmla="*/ 54 w 66"/>
                <a:gd name="T7" fmla="*/ 16 h 54"/>
                <a:gd name="T8" fmla="*/ 54 w 66"/>
                <a:gd name="T9" fmla="*/ 23 h 54"/>
                <a:gd name="T10" fmla="*/ 60 w 66"/>
                <a:gd name="T11" fmla="*/ 23 h 54"/>
                <a:gd name="T12" fmla="*/ 66 w 66"/>
                <a:gd name="T13" fmla="*/ 31 h 54"/>
                <a:gd name="T14" fmla="*/ 60 w 66"/>
                <a:gd name="T15" fmla="*/ 31 h 54"/>
                <a:gd name="T16" fmla="*/ 60 w 66"/>
                <a:gd name="T17" fmla="*/ 38 h 54"/>
                <a:gd name="T18" fmla="*/ 60 w 66"/>
                <a:gd name="T19" fmla="*/ 38 h 54"/>
                <a:gd name="T20" fmla="*/ 54 w 66"/>
                <a:gd name="T21" fmla="*/ 46 h 54"/>
                <a:gd name="T22" fmla="*/ 60 w 66"/>
                <a:gd name="T23" fmla="*/ 46 h 54"/>
                <a:gd name="T24" fmla="*/ 54 w 66"/>
                <a:gd name="T25" fmla="*/ 53 h 54"/>
                <a:gd name="T26" fmla="*/ 54 w 66"/>
                <a:gd name="T27" fmla="*/ 46 h 54"/>
                <a:gd name="T28" fmla="*/ 48 w 66"/>
                <a:gd name="T29" fmla="*/ 53 h 54"/>
                <a:gd name="T30" fmla="*/ 48 w 66"/>
                <a:gd name="T31" fmla="*/ 53 h 54"/>
                <a:gd name="T32" fmla="*/ 48 w 66"/>
                <a:gd name="T33" fmla="*/ 61 h 54"/>
                <a:gd name="T34" fmla="*/ 48 w 66"/>
                <a:gd name="T35" fmla="*/ 69 h 54"/>
                <a:gd name="T36" fmla="*/ 42 w 66"/>
                <a:gd name="T37" fmla="*/ 61 h 54"/>
                <a:gd name="T38" fmla="*/ 36 w 66"/>
                <a:gd name="T39" fmla="*/ 61 h 54"/>
                <a:gd name="T40" fmla="*/ 36 w 66"/>
                <a:gd name="T41" fmla="*/ 53 h 54"/>
                <a:gd name="T42" fmla="*/ 36 w 66"/>
                <a:gd name="T43" fmla="*/ 53 h 54"/>
                <a:gd name="T44" fmla="*/ 30 w 66"/>
                <a:gd name="T45" fmla="*/ 46 h 54"/>
                <a:gd name="T46" fmla="*/ 24 w 66"/>
                <a:gd name="T47" fmla="*/ 46 h 54"/>
                <a:gd name="T48" fmla="*/ 24 w 66"/>
                <a:gd name="T49" fmla="*/ 38 h 54"/>
                <a:gd name="T50" fmla="*/ 12 w 66"/>
                <a:gd name="T51" fmla="*/ 23 h 54"/>
                <a:gd name="T52" fmla="*/ 12 w 66"/>
                <a:gd name="T53" fmla="*/ 23 h 54"/>
                <a:gd name="T54" fmla="*/ 6 w 66"/>
                <a:gd name="T55" fmla="*/ 23 h 54"/>
                <a:gd name="T56" fmla="*/ 6 w 66"/>
                <a:gd name="T57" fmla="*/ 16 h 54"/>
                <a:gd name="T58" fmla="*/ 0 w 66"/>
                <a:gd name="T59" fmla="*/ 8 h 54"/>
                <a:gd name="T60" fmla="*/ 0 w 66"/>
                <a:gd name="T61" fmla="*/ 0 h 54"/>
                <a:gd name="T62" fmla="*/ 6 w 66"/>
                <a:gd name="T63" fmla="*/ 0 h 54"/>
                <a:gd name="T64" fmla="*/ 6 w 66"/>
                <a:gd name="T65" fmla="*/ 8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8 h 54"/>
                <a:gd name="T86" fmla="*/ 54 w 66"/>
                <a:gd name="T87" fmla="*/ 8 h 54"/>
                <a:gd name="T88" fmla="*/ 60 w 66"/>
                <a:gd name="T89" fmla="*/ 8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6" name="Freeform 4431"/>
            <p:cNvSpPr>
              <a:spLocks/>
            </p:cNvSpPr>
            <p:nvPr/>
          </p:nvSpPr>
          <p:spPr bwMode="auto">
            <a:xfrm>
              <a:off x="2741" y="1568"/>
              <a:ext cx="95" cy="80"/>
            </a:xfrm>
            <a:custGeom>
              <a:avLst/>
              <a:gdLst>
                <a:gd name="T0" fmla="*/ 82 w 96"/>
                <a:gd name="T1" fmla="*/ 44 h 71"/>
                <a:gd name="T2" fmla="*/ 88 w 96"/>
                <a:gd name="T3" fmla="*/ 44 h 71"/>
                <a:gd name="T4" fmla="*/ 88 w 96"/>
                <a:gd name="T5" fmla="*/ 37 h 71"/>
                <a:gd name="T6" fmla="*/ 94 w 96"/>
                <a:gd name="T7" fmla="*/ 37 h 71"/>
                <a:gd name="T8" fmla="*/ 94 w 96"/>
                <a:gd name="T9" fmla="*/ 37 h 71"/>
                <a:gd name="T10" fmla="*/ 88 w 96"/>
                <a:gd name="T11" fmla="*/ 37 h 71"/>
                <a:gd name="T12" fmla="*/ 82 w 96"/>
                <a:gd name="T13" fmla="*/ 29 h 71"/>
                <a:gd name="T14" fmla="*/ 88 w 96"/>
                <a:gd name="T15" fmla="*/ 29 h 71"/>
                <a:gd name="T16" fmla="*/ 82 w 96"/>
                <a:gd name="T17" fmla="*/ 29 h 71"/>
                <a:gd name="T18" fmla="*/ 82 w 96"/>
                <a:gd name="T19" fmla="*/ 21 h 71"/>
                <a:gd name="T20" fmla="*/ 58 w 96"/>
                <a:gd name="T21" fmla="*/ 21 h 71"/>
                <a:gd name="T22" fmla="*/ 48 w 96"/>
                <a:gd name="T23" fmla="*/ 0 h 71"/>
                <a:gd name="T24" fmla="*/ 42 w 96"/>
                <a:gd name="T25" fmla="*/ 8 h 71"/>
                <a:gd name="T26" fmla="*/ 42 w 96"/>
                <a:gd name="T27" fmla="*/ 8 h 71"/>
                <a:gd name="T28" fmla="*/ 42 w 96"/>
                <a:gd name="T29" fmla="*/ 8 h 71"/>
                <a:gd name="T30" fmla="*/ 36 w 96"/>
                <a:gd name="T31" fmla="*/ 8 h 71"/>
                <a:gd name="T32" fmla="*/ 36 w 96"/>
                <a:gd name="T33" fmla="*/ 8 h 71"/>
                <a:gd name="T34" fmla="*/ 30 w 96"/>
                <a:gd name="T35" fmla="*/ 16 h 71"/>
                <a:gd name="T36" fmla="*/ 30 w 96"/>
                <a:gd name="T37" fmla="*/ 16 h 71"/>
                <a:gd name="T38" fmla="*/ 30 w 96"/>
                <a:gd name="T39" fmla="*/ 16 h 71"/>
                <a:gd name="T40" fmla="*/ 36 w 96"/>
                <a:gd name="T41" fmla="*/ 21 h 71"/>
                <a:gd name="T42" fmla="*/ 30 w 96"/>
                <a:gd name="T43" fmla="*/ 21 h 71"/>
                <a:gd name="T44" fmla="*/ 30 w 96"/>
                <a:gd name="T45" fmla="*/ 21 h 71"/>
                <a:gd name="T46" fmla="*/ 30 w 96"/>
                <a:gd name="T47" fmla="*/ 29 h 71"/>
                <a:gd name="T48" fmla="*/ 30 w 96"/>
                <a:gd name="T49" fmla="*/ 29 h 71"/>
                <a:gd name="T50" fmla="*/ 24 w 96"/>
                <a:gd name="T51" fmla="*/ 29 h 71"/>
                <a:gd name="T52" fmla="*/ 24 w 96"/>
                <a:gd name="T53" fmla="*/ 29 h 71"/>
                <a:gd name="T54" fmla="*/ 18 w 96"/>
                <a:gd name="T55" fmla="*/ 29 h 71"/>
                <a:gd name="T56" fmla="*/ 18 w 96"/>
                <a:gd name="T57" fmla="*/ 29 h 71"/>
                <a:gd name="T58" fmla="*/ 12 w 96"/>
                <a:gd name="T59" fmla="*/ 29 h 71"/>
                <a:gd name="T60" fmla="*/ 6 w 96"/>
                <a:gd name="T61" fmla="*/ 29 h 71"/>
                <a:gd name="T62" fmla="*/ 0 w 96"/>
                <a:gd name="T63" fmla="*/ 29 h 71"/>
                <a:gd name="T64" fmla="*/ 6 w 96"/>
                <a:gd name="T65" fmla="*/ 37 h 71"/>
                <a:gd name="T66" fmla="*/ 12 w 96"/>
                <a:gd name="T67" fmla="*/ 44 h 71"/>
                <a:gd name="T68" fmla="*/ 12 w 96"/>
                <a:gd name="T69" fmla="*/ 37 h 71"/>
                <a:gd name="T70" fmla="*/ 24 w 96"/>
                <a:gd name="T71" fmla="*/ 60 h 71"/>
                <a:gd name="T72" fmla="*/ 30 w 96"/>
                <a:gd name="T73" fmla="*/ 68 h 71"/>
                <a:gd name="T74" fmla="*/ 48 w 96"/>
                <a:gd name="T75" fmla="*/ 82 h 71"/>
                <a:gd name="T76" fmla="*/ 64 w 96"/>
                <a:gd name="T77" fmla="*/ 90 h 71"/>
                <a:gd name="T78" fmla="*/ 64 w 96"/>
                <a:gd name="T79" fmla="*/ 90 h 71"/>
                <a:gd name="T80" fmla="*/ 70 w 96"/>
                <a:gd name="T81" fmla="*/ 90 h 71"/>
                <a:gd name="T82" fmla="*/ 70 w 96"/>
                <a:gd name="T83" fmla="*/ 90 h 71"/>
                <a:gd name="T84" fmla="*/ 64 w 96"/>
                <a:gd name="T85" fmla="*/ 82 h 71"/>
                <a:gd name="T86" fmla="*/ 58 w 96"/>
                <a:gd name="T87" fmla="*/ 82 h 71"/>
                <a:gd name="T88" fmla="*/ 58 w 96"/>
                <a:gd name="T89" fmla="*/ 74 h 71"/>
                <a:gd name="T90" fmla="*/ 48 w 96"/>
                <a:gd name="T91" fmla="*/ 60 h 71"/>
                <a:gd name="T92" fmla="*/ 48 w 96"/>
                <a:gd name="T93" fmla="*/ 60 h 71"/>
                <a:gd name="T94" fmla="*/ 42 w 96"/>
                <a:gd name="T95" fmla="*/ 60 h 71"/>
                <a:gd name="T96" fmla="*/ 42 w 96"/>
                <a:gd name="T97" fmla="*/ 52 h 71"/>
                <a:gd name="T98" fmla="*/ 36 w 96"/>
                <a:gd name="T99" fmla="*/ 44 h 71"/>
                <a:gd name="T100" fmla="*/ 36 w 96"/>
                <a:gd name="T101" fmla="*/ 37 h 71"/>
                <a:gd name="T102" fmla="*/ 42 w 96"/>
                <a:gd name="T103" fmla="*/ 37 h 71"/>
                <a:gd name="T104" fmla="*/ 42 w 96"/>
                <a:gd name="T105" fmla="*/ 44 h 71"/>
                <a:gd name="T106" fmla="*/ 48 w 96"/>
                <a:gd name="T107" fmla="*/ 37 h 71"/>
                <a:gd name="T108" fmla="*/ 52 w 96"/>
                <a:gd name="T109" fmla="*/ 37 h 71"/>
                <a:gd name="T110" fmla="*/ 58 w 96"/>
                <a:gd name="T111" fmla="*/ 37 h 71"/>
                <a:gd name="T112" fmla="*/ 70 w 96"/>
                <a:gd name="T113" fmla="*/ 37 h 71"/>
                <a:gd name="T114" fmla="*/ 70 w 96"/>
                <a:gd name="T115" fmla="*/ 37 h 71"/>
                <a:gd name="T116" fmla="*/ 70 w 96"/>
                <a:gd name="T117" fmla="*/ 37 h 71"/>
                <a:gd name="T118" fmla="*/ 76 w 96"/>
                <a:gd name="T119" fmla="*/ 37 h 71"/>
                <a:gd name="T120" fmla="*/ 76 w 96"/>
                <a:gd name="T121" fmla="*/ 37 h 71"/>
                <a:gd name="T122" fmla="*/ 82 w 96"/>
                <a:gd name="T123" fmla="*/ 37 h 71"/>
                <a:gd name="T124" fmla="*/ 82 w 96"/>
                <a:gd name="T125" fmla="*/ 44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7" name="Freeform 4432"/>
            <p:cNvSpPr>
              <a:spLocks/>
            </p:cNvSpPr>
            <p:nvPr/>
          </p:nvSpPr>
          <p:spPr bwMode="auto">
            <a:xfrm>
              <a:off x="2800" y="1648"/>
              <a:ext cx="25" cy="14"/>
            </a:xfrm>
            <a:custGeom>
              <a:avLst/>
              <a:gdLst>
                <a:gd name="T0" fmla="*/ 26 w 24"/>
                <a:gd name="T1" fmla="*/ 16 h 12"/>
                <a:gd name="T2" fmla="*/ 26 w 24"/>
                <a:gd name="T3" fmla="*/ 16 h 12"/>
                <a:gd name="T4" fmla="*/ 20 w 24"/>
                <a:gd name="T5" fmla="*/ 8 h 12"/>
                <a:gd name="T6" fmla="*/ 14 w 24"/>
                <a:gd name="T7" fmla="*/ 8 h 12"/>
                <a:gd name="T8" fmla="*/ 14 w 24"/>
                <a:gd name="T9" fmla="*/ 0 h 12"/>
                <a:gd name="T10" fmla="*/ 6 w 24"/>
                <a:gd name="T11" fmla="*/ 8 h 12"/>
                <a:gd name="T12" fmla="*/ 0 w 24"/>
                <a:gd name="T13" fmla="*/ 0 h 12"/>
                <a:gd name="T14" fmla="*/ 26 w 24"/>
                <a:gd name="T15" fmla="*/ 16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ACECF7"/>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8" name="Freeform 4433"/>
            <p:cNvSpPr>
              <a:spLocks/>
            </p:cNvSpPr>
            <p:nvPr/>
          </p:nvSpPr>
          <p:spPr bwMode="auto">
            <a:xfrm>
              <a:off x="2449" y="1473"/>
              <a:ext cx="199" cy="189"/>
            </a:xfrm>
            <a:custGeom>
              <a:avLst/>
              <a:gdLst>
                <a:gd name="T0" fmla="*/ 201 w 197"/>
                <a:gd name="T1" fmla="*/ 183 h 167"/>
                <a:gd name="T2" fmla="*/ 195 w 197"/>
                <a:gd name="T3" fmla="*/ 183 h 167"/>
                <a:gd name="T4" fmla="*/ 195 w 197"/>
                <a:gd name="T5" fmla="*/ 183 h 167"/>
                <a:gd name="T6" fmla="*/ 160 w 197"/>
                <a:gd name="T7" fmla="*/ 191 h 167"/>
                <a:gd name="T8" fmla="*/ 154 w 197"/>
                <a:gd name="T9" fmla="*/ 191 h 167"/>
                <a:gd name="T10" fmla="*/ 128 w 197"/>
                <a:gd name="T11" fmla="*/ 198 h 167"/>
                <a:gd name="T12" fmla="*/ 104 w 197"/>
                <a:gd name="T13" fmla="*/ 214 h 167"/>
                <a:gd name="T14" fmla="*/ 98 w 197"/>
                <a:gd name="T15" fmla="*/ 214 h 167"/>
                <a:gd name="T16" fmla="*/ 48 w 197"/>
                <a:gd name="T17" fmla="*/ 191 h 167"/>
                <a:gd name="T18" fmla="*/ 56 w 197"/>
                <a:gd name="T19" fmla="*/ 160 h 167"/>
                <a:gd name="T20" fmla="*/ 68 w 197"/>
                <a:gd name="T21" fmla="*/ 145 h 167"/>
                <a:gd name="T22" fmla="*/ 62 w 197"/>
                <a:gd name="T23" fmla="*/ 123 h 167"/>
                <a:gd name="T24" fmla="*/ 42 w 197"/>
                <a:gd name="T25" fmla="*/ 100 h 167"/>
                <a:gd name="T26" fmla="*/ 36 w 197"/>
                <a:gd name="T27" fmla="*/ 92 h 167"/>
                <a:gd name="T28" fmla="*/ 12 w 197"/>
                <a:gd name="T29" fmla="*/ 77 h 167"/>
                <a:gd name="T30" fmla="*/ 6 w 197"/>
                <a:gd name="T31" fmla="*/ 69 h 167"/>
                <a:gd name="T32" fmla="*/ 0 w 197"/>
                <a:gd name="T33" fmla="*/ 69 h 167"/>
                <a:gd name="T34" fmla="*/ 30 w 197"/>
                <a:gd name="T35" fmla="*/ 61 h 167"/>
                <a:gd name="T36" fmla="*/ 48 w 197"/>
                <a:gd name="T37" fmla="*/ 38 h 167"/>
                <a:gd name="T38" fmla="*/ 56 w 197"/>
                <a:gd name="T39" fmla="*/ 38 h 167"/>
                <a:gd name="T40" fmla="*/ 80 w 197"/>
                <a:gd name="T41" fmla="*/ 38 h 167"/>
                <a:gd name="T42" fmla="*/ 104 w 197"/>
                <a:gd name="T43" fmla="*/ 8 h 167"/>
                <a:gd name="T44" fmla="*/ 122 w 197"/>
                <a:gd name="T45" fmla="*/ 8 h 167"/>
                <a:gd name="T46" fmla="*/ 146 w 197"/>
                <a:gd name="T47" fmla="*/ 23 h 167"/>
                <a:gd name="T48" fmla="*/ 166 w 197"/>
                <a:gd name="T49" fmla="*/ 38 h 167"/>
                <a:gd name="T50" fmla="*/ 178 w 197"/>
                <a:gd name="T51" fmla="*/ 38 h 167"/>
                <a:gd name="T52" fmla="*/ 201 w 197"/>
                <a:gd name="T53" fmla="*/ 54 h 167"/>
                <a:gd name="T54" fmla="*/ 189 w 197"/>
                <a:gd name="T55" fmla="*/ 92 h 167"/>
                <a:gd name="T56" fmla="*/ 172 w 197"/>
                <a:gd name="T57" fmla="*/ 115 h 167"/>
                <a:gd name="T58" fmla="*/ 189 w 197"/>
                <a:gd name="T59" fmla="*/ 129 h 167"/>
                <a:gd name="T60" fmla="*/ 183 w 197"/>
                <a:gd name="T61" fmla="*/ 145 h 167"/>
                <a:gd name="T62" fmla="*/ 189 w 197"/>
                <a:gd name="T63" fmla="*/ 160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89" name="Freeform 4434"/>
            <p:cNvSpPr>
              <a:spLocks/>
            </p:cNvSpPr>
            <p:nvPr/>
          </p:nvSpPr>
          <p:spPr bwMode="auto">
            <a:xfrm>
              <a:off x="2667" y="1655"/>
              <a:ext cx="12" cy="27"/>
            </a:xfrm>
            <a:custGeom>
              <a:avLst/>
              <a:gdLst>
                <a:gd name="T0" fmla="*/ 6 w 12"/>
                <a:gd name="T1" fmla="*/ 30 h 24"/>
                <a:gd name="T2" fmla="*/ 0 w 12"/>
                <a:gd name="T3" fmla="*/ 23 h 24"/>
                <a:gd name="T4" fmla="*/ 0 w 12"/>
                <a:gd name="T5" fmla="*/ 16 h 24"/>
                <a:gd name="T6" fmla="*/ 6 w 12"/>
                <a:gd name="T7" fmla="*/ 0 h 24"/>
                <a:gd name="T8" fmla="*/ 12 w 12"/>
                <a:gd name="T9" fmla="*/ 16 h 24"/>
                <a:gd name="T10" fmla="*/ 6 w 12"/>
                <a:gd name="T11" fmla="*/ 3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0" name="Freeform 4435"/>
            <p:cNvSpPr>
              <a:spLocks/>
            </p:cNvSpPr>
            <p:nvPr/>
          </p:nvSpPr>
          <p:spPr bwMode="auto">
            <a:xfrm>
              <a:off x="2777" y="1527"/>
              <a:ext cx="109" cy="60"/>
            </a:xfrm>
            <a:custGeom>
              <a:avLst/>
              <a:gdLst>
                <a:gd name="T0" fmla="*/ 48 w 108"/>
                <a:gd name="T1" fmla="*/ 68 h 53"/>
                <a:gd name="T2" fmla="*/ 24 w 108"/>
                <a:gd name="T3" fmla="*/ 68 h 53"/>
                <a:gd name="T4" fmla="*/ 12 w 108"/>
                <a:gd name="T5" fmla="*/ 46 h 53"/>
                <a:gd name="T6" fmla="*/ 6 w 108"/>
                <a:gd name="T7" fmla="*/ 46 h 53"/>
                <a:gd name="T8" fmla="*/ 0 w 108"/>
                <a:gd name="T9" fmla="*/ 46 h 53"/>
                <a:gd name="T10" fmla="*/ 6 w 108"/>
                <a:gd name="T11" fmla="*/ 38 h 53"/>
                <a:gd name="T12" fmla="*/ 12 w 108"/>
                <a:gd name="T13" fmla="*/ 23 h 53"/>
                <a:gd name="T14" fmla="*/ 12 w 108"/>
                <a:gd name="T15" fmla="*/ 23 h 53"/>
                <a:gd name="T16" fmla="*/ 18 w 108"/>
                <a:gd name="T17" fmla="*/ 16 h 53"/>
                <a:gd name="T18" fmla="*/ 24 w 108"/>
                <a:gd name="T19" fmla="*/ 16 h 53"/>
                <a:gd name="T20" fmla="*/ 42 w 108"/>
                <a:gd name="T21" fmla="*/ 16 h 53"/>
                <a:gd name="T22" fmla="*/ 68 w 108"/>
                <a:gd name="T23" fmla="*/ 0 h 53"/>
                <a:gd name="T24" fmla="*/ 98 w 108"/>
                <a:gd name="T25" fmla="*/ 8 h 53"/>
                <a:gd name="T26" fmla="*/ 110 w 108"/>
                <a:gd name="T27" fmla="*/ 16 h 53"/>
                <a:gd name="T28" fmla="*/ 92 w 108"/>
                <a:gd name="T29" fmla="*/ 38 h 53"/>
                <a:gd name="T30" fmla="*/ 80 w 108"/>
                <a:gd name="T31" fmla="*/ 54 h 53"/>
                <a:gd name="T32" fmla="*/ 74 w 108"/>
                <a:gd name="T33" fmla="*/ 61 h 53"/>
                <a:gd name="T34" fmla="*/ 48 w 108"/>
                <a:gd name="T35" fmla="*/ 68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1" name="Freeform 4436"/>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blipFill dpi="0" rotWithShape="0">
              <a:blip r:embed="rId5"/>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2" name="Freeform 4437"/>
            <p:cNvSpPr>
              <a:spLocks/>
            </p:cNvSpPr>
            <p:nvPr/>
          </p:nvSpPr>
          <p:spPr bwMode="auto">
            <a:xfrm>
              <a:off x="2898" y="954"/>
              <a:ext cx="2122" cy="728"/>
            </a:xfrm>
            <a:custGeom>
              <a:avLst/>
              <a:gdLst>
                <a:gd name="T0" fmla="*/ 1856 w 2093"/>
                <a:gd name="T1" fmla="*/ 176 h 646"/>
                <a:gd name="T2" fmla="*/ 1679 w 2093"/>
                <a:gd name="T3" fmla="*/ 137 h 646"/>
                <a:gd name="T4" fmla="*/ 1518 w 2093"/>
                <a:gd name="T5" fmla="*/ 114 h 646"/>
                <a:gd name="T6" fmla="*/ 1378 w 2093"/>
                <a:gd name="T7" fmla="*/ 99 h 646"/>
                <a:gd name="T8" fmla="*/ 1340 w 2093"/>
                <a:gd name="T9" fmla="*/ 122 h 646"/>
                <a:gd name="T10" fmla="*/ 1248 w 2093"/>
                <a:gd name="T11" fmla="*/ 122 h 646"/>
                <a:gd name="T12" fmla="*/ 996 w 2093"/>
                <a:gd name="T13" fmla="*/ 69 h 646"/>
                <a:gd name="T14" fmla="*/ 983 w 2093"/>
                <a:gd name="T15" fmla="*/ 38 h 646"/>
                <a:gd name="T16" fmla="*/ 885 w 2093"/>
                <a:gd name="T17" fmla="*/ 8 h 646"/>
                <a:gd name="T18" fmla="*/ 811 w 2093"/>
                <a:gd name="T19" fmla="*/ 23 h 646"/>
                <a:gd name="T20" fmla="*/ 670 w 2093"/>
                <a:gd name="T21" fmla="*/ 53 h 646"/>
                <a:gd name="T22" fmla="*/ 664 w 2093"/>
                <a:gd name="T23" fmla="*/ 107 h 646"/>
                <a:gd name="T24" fmla="*/ 652 w 2093"/>
                <a:gd name="T25" fmla="*/ 114 h 646"/>
                <a:gd name="T26" fmla="*/ 572 w 2093"/>
                <a:gd name="T27" fmla="*/ 91 h 646"/>
                <a:gd name="T28" fmla="*/ 646 w 2093"/>
                <a:gd name="T29" fmla="*/ 176 h 646"/>
                <a:gd name="T30" fmla="*/ 608 w 2093"/>
                <a:gd name="T31" fmla="*/ 221 h 646"/>
                <a:gd name="T32" fmla="*/ 596 w 2093"/>
                <a:gd name="T33" fmla="*/ 198 h 646"/>
                <a:gd name="T34" fmla="*/ 486 w 2093"/>
                <a:gd name="T35" fmla="*/ 122 h 646"/>
                <a:gd name="T36" fmla="*/ 528 w 2093"/>
                <a:gd name="T37" fmla="*/ 190 h 646"/>
                <a:gd name="T38" fmla="*/ 398 w 2093"/>
                <a:gd name="T39" fmla="*/ 176 h 646"/>
                <a:gd name="T40" fmla="*/ 313 w 2093"/>
                <a:gd name="T41" fmla="*/ 183 h 646"/>
                <a:gd name="T42" fmla="*/ 221 w 2093"/>
                <a:gd name="T43" fmla="*/ 183 h 646"/>
                <a:gd name="T44" fmla="*/ 177 w 2093"/>
                <a:gd name="T45" fmla="*/ 237 h 646"/>
                <a:gd name="T46" fmla="*/ 103 w 2093"/>
                <a:gd name="T47" fmla="*/ 266 h 646"/>
                <a:gd name="T48" fmla="*/ 135 w 2093"/>
                <a:gd name="T49" fmla="*/ 237 h 646"/>
                <a:gd name="T50" fmla="*/ 50 w 2093"/>
                <a:gd name="T51" fmla="*/ 168 h 646"/>
                <a:gd name="T52" fmla="*/ 0 w 2093"/>
                <a:gd name="T53" fmla="*/ 176 h 646"/>
                <a:gd name="T54" fmla="*/ 67 w 2093"/>
                <a:gd name="T55" fmla="*/ 303 h 646"/>
                <a:gd name="T56" fmla="*/ 44 w 2093"/>
                <a:gd name="T57" fmla="*/ 372 h 646"/>
                <a:gd name="T58" fmla="*/ 97 w 2093"/>
                <a:gd name="T59" fmla="*/ 501 h 646"/>
                <a:gd name="T60" fmla="*/ 233 w 2093"/>
                <a:gd name="T61" fmla="*/ 616 h 646"/>
                <a:gd name="T62" fmla="*/ 239 w 2093"/>
                <a:gd name="T63" fmla="*/ 708 h 646"/>
                <a:gd name="T64" fmla="*/ 283 w 2093"/>
                <a:gd name="T65" fmla="*/ 760 h 646"/>
                <a:gd name="T66" fmla="*/ 392 w 2093"/>
                <a:gd name="T67" fmla="*/ 767 h 646"/>
                <a:gd name="T68" fmla="*/ 363 w 2093"/>
                <a:gd name="T69" fmla="*/ 609 h 646"/>
                <a:gd name="T70" fmla="*/ 534 w 2093"/>
                <a:gd name="T71" fmla="*/ 578 h 646"/>
                <a:gd name="T72" fmla="*/ 614 w 2093"/>
                <a:gd name="T73" fmla="*/ 501 h 646"/>
                <a:gd name="T74" fmla="*/ 767 w 2093"/>
                <a:gd name="T75" fmla="*/ 509 h 646"/>
                <a:gd name="T76" fmla="*/ 916 w 2093"/>
                <a:gd name="T77" fmla="*/ 586 h 646"/>
                <a:gd name="T78" fmla="*/ 1063 w 2093"/>
                <a:gd name="T79" fmla="*/ 593 h 646"/>
                <a:gd name="T80" fmla="*/ 1204 w 2093"/>
                <a:gd name="T81" fmla="*/ 578 h 646"/>
                <a:gd name="T82" fmla="*/ 1413 w 2093"/>
                <a:gd name="T83" fmla="*/ 609 h 646"/>
                <a:gd name="T84" fmla="*/ 1481 w 2093"/>
                <a:gd name="T85" fmla="*/ 532 h 646"/>
                <a:gd name="T86" fmla="*/ 1673 w 2093"/>
                <a:gd name="T87" fmla="*/ 631 h 646"/>
                <a:gd name="T88" fmla="*/ 1752 w 2093"/>
                <a:gd name="T89" fmla="*/ 744 h 646"/>
                <a:gd name="T90" fmla="*/ 1788 w 2093"/>
                <a:gd name="T91" fmla="*/ 774 h 646"/>
                <a:gd name="T92" fmla="*/ 1838 w 2093"/>
                <a:gd name="T93" fmla="*/ 631 h 646"/>
                <a:gd name="T94" fmla="*/ 1727 w 2093"/>
                <a:gd name="T95" fmla="*/ 509 h 646"/>
                <a:gd name="T96" fmla="*/ 1679 w 2093"/>
                <a:gd name="T97" fmla="*/ 456 h 646"/>
                <a:gd name="T98" fmla="*/ 1746 w 2093"/>
                <a:gd name="T99" fmla="*/ 388 h 646"/>
                <a:gd name="T100" fmla="*/ 1856 w 2093"/>
                <a:gd name="T101" fmla="*/ 388 h 646"/>
                <a:gd name="T102" fmla="*/ 1912 w 2093"/>
                <a:gd name="T103" fmla="*/ 349 h 646"/>
                <a:gd name="T104" fmla="*/ 1943 w 2093"/>
                <a:gd name="T105" fmla="*/ 319 h 646"/>
                <a:gd name="T106" fmla="*/ 1955 w 2093"/>
                <a:gd name="T107" fmla="*/ 463 h 646"/>
                <a:gd name="T108" fmla="*/ 2071 w 2093"/>
                <a:gd name="T109" fmla="*/ 540 h 646"/>
                <a:gd name="T110" fmla="*/ 2048 w 2093"/>
                <a:gd name="T111" fmla="*/ 449 h 646"/>
                <a:gd name="T112" fmla="*/ 2004 w 2093"/>
                <a:gd name="T113" fmla="*/ 372 h 646"/>
                <a:gd name="T114" fmla="*/ 2083 w 2093"/>
                <a:gd name="T115" fmla="*/ 341 h 646"/>
                <a:gd name="T116" fmla="*/ 2121 w 2093"/>
                <a:gd name="T117" fmla="*/ 296 h 646"/>
                <a:gd name="T118" fmla="*/ 2017 w 2093"/>
                <a:gd name="T119" fmla="*/ 198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3" name="Freeform 4438"/>
            <p:cNvSpPr>
              <a:spLocks/>
            </p:cNvSpPr>
            <p:nvPr/>
          </p:nvSpPr>
          <p:spPr bwMode="auto">
            <a:xfrm>
              <a:off x="4656" y="1399"/>
              <a:ext cx="145" cy="183"/>
            </a:xfrm>
            <a:custGeom>
              <a:avLst/>
              <a:gdLst>
                <a:gd name="T0" fmla="*/ 128 w 144"/>
                <a:gd name="T1" fmla="*/ 146 h 162"/>
                <a:gd name="T2" fmla="*/ 110 w 144"/>
                <a:gd name="T3" fmla="*/ 122 h 162"/>
                <a:gd name="T4" fmla="*/ 92 w 144"/>
                <a:gd name="T5" fmla="*/ 99 h 162"/>
                <a:gd name="T6" fmla="*/ 74 w 144"/>
                <a:gd name="T7" fmla="*/ 77 h 162"/>
                <a:gd name="T8" fmla="*/ 48 w 144"/>
                <a:gd name="T9" fmla="*/ 61 h 162"/>
                <a:gd name="T10" fmla="*/ 48 w 144"/>
                <a:gd name="T11" fmla="*/ 53 h 162"/>
                <a:gd name="T12" fmla="*/ 24 w 144"/>
                <a:gd name="T13" fmla="*/ 23 h 162"/>
                <a:gd name="T14" fmla="*/ 6 w 144"/>
                <a:gd name="T15" fmla="*/ 0 h 162"/>
                <a:gd name="T16" fmla="*/ 0 w 144"/>
                <a:gd name="T17" fmla="*/ 8 h 162"/>
                <a:gd name="T18" fmla="*/ 18 w 144"/>
                <a:gd name="T19" fmla="*/ 23 h 162"/>
                <a:gd name="T20" fmla="*/ 12 w 144"/>
                <a:gd name="T21" fmla="*/ 31 h 162"/>
                <a:gd name="T22" fmla="*/ 6 w 144"/>
                <a:gd name="T23" fmla="*/ 31 h 162"/>
                <a:gd name="T24" fmla="*/ 42 w 144"/>
                <a:gd name="T25" fmla="*/ 69 h 162"/>
                <a:gd name="T26" fmla="*/ 54 w 144"/>
                <a:gd name="T27" fmla="*/ 92 h 162"/>
                <a:gd name="T28" fmla="*/ 74 w 144"/>
                <a:gd name="T29" fmla="*/ 115 h 162"/>
                <a:gd name="T30" fmla="*/ 86 w 144"/>
                <a:gd name="T31" fmla="*/ 138 h 162"/>
                <a:gd name="T32" fmla="*/ 98 w 144"/>
                <a:gd name="T33" fmla="*/ 160 h 162"/>
                <a:gd name="T34" fmla="*/ 110 w 144"/>
                <a:gd name="T35" fmla="*/ 184 h 162"/>
                <a:gd name="T36" fmla="*/ 122 w 144"/>
                <a:gd name="T37" fmla="*/ 207 h 162"/>
                <a:gd name="T38" fmla="*/ 128 w 144"/>
                <a:gd name="T39" fmla="*/ 207 h 162"/>
                <a:gd name="T40" fmla="*/ 128 w 144"/>
                <a:gd name="T41" fmla="*/ 191 h 162"/>
                <a:gd name="T42" fmla="*/ 140 w 144"/>
                <a:gd name="T43" fmla="*/ 199 h 162"/>
                <a:gd name="T44" fmla="*/ 146 w 144"/>
                <a:gd name="T45" fmla="*/ 207 h 162"/>
                <a:gd name="T46" fmla="*/ 134 w 144"/>
                <a:gd name="T47" fmla="*/ 191 h 162"/>
                <a:gd name="T48" fmla="*/ 104 w 144"/>
                <a:gd name="T49" fmla="*/ 160 h 162"/>
                <a:gd name="T50" fmla="*/ 98 w 144"/>
                <a:gd name="T51" fmla="*/ 130 h 162"/>
                <a:gd name="T52" fmla="*/ 104 w 144"/>
                <a:gd name="T53" fmla="*/ 130 h 162"/>
                <a:gd name="T54" fmla="*/ 122 w 144"/>
                <a:gd name="T55" fmla="*/ 138 h 162"/>
                <a:gd name="T56" fmla="*/ 128 w 144"/>
                <a:gd name="T57" fmla="*/ 146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4" name="Freeform 4439"/>
            <p:cNvSpPr>
              <a:spLocks/>
            </p:cNvSpPr>
            <p:nvPr/>
          </p:nvSpPr>
          <p:spPr bwMode="auto">
            <a:xfrm>
              <a:off x="3176" y="961"/>
              <a:ext cx="158" cy="67"/>
            </a:xfrm>
            <a:custGeom>
              <a:avLst/>
              <a:gdLst>
                <a:gd name="T0" fmla="*/ 161 w 155"/>
                <a:gd name="T1" fmla="*/ 8 h 60"/>
                <a:gd name="T2" fmla="*/ 149 w 155"/>
                <a:gd name="T3" fmla="*/ 15 h 60"/>
                <a:gd name="T4" fmla="*/ 111 w 155"/>
                <a:gd name="T5" fmla="*/ 30 h 60"/>
                <a:gd name="T6" fmla="*/ 82 w 155"/>
                <a:gd name="T7" fmla="*/ 38 h 60"/>
                <a:gd name="T8" fmla="*/ 68 w 155"/>
                <a:gd name="T9" fmla="*/ 38 h 60"/>
                <a:gd name="T10" fmla="*/ 74 w 155"/>
                <a:gd name="T11" fmla="*/ 45 h 60"/>
                <a:gd name="T12" fmla="*/ 74 w 155"/>
                <a:gd name="T13" fmla="*/ 45 h 60"/>
                <a:gd name="T14" fmla="*/ 62 w 155"/>
                <a:gd name="T15" fmla="*/ 45 h 60"/>
                <a:gd name="T16" fmla="*/ 68 w 155"/>
                <a:gd name="T17" fmla="*/ 52 h 60"/>
                <a:gd name="T18" fmla="*/ 50 w 155"/>
                <a:gd name="T19" fmla="*/ 45 h 60"/>
                <a:gd name="T20" fmla="*/ 56 w 155"/>
                <a:gd name="T21" fmla="*/ 60 h 60"/>
                <a:gd name="T22" fmla="*/ 50 w 155"/>
                <a:gd name="T23" fmla="*/ 60 h 60"/>
                <a:gd name="T24" fmla="*/ 56 w 155"/>
                <a:gd name="T25" fmla="*/ 67 h 60"/>
                <a:gd name="T26" fmla="*/ 38 w 155"/>
                <a:gd name="T27" fmla="*/ 60 h 60"/>
                <a:gd name="T28" fmla="*/ 56 w 155"/>
                <a:gd name="T29" fmla="*/ 67 h 60"/>
                <a:gd name="T30" fmla="*/ 44 w 155"/>
                <a:gd name="T31" fmla="*/ 67 h 60"/>
                <a:gd name="T32" fmla="*/ 50 w 155"/>
                <a:gd name="T33" fmla="*/ 75 h 60"/>
                <a:gd name="T34" fmla="*/ 12 w 155"/>
                <a:gd name="T35" fmla="*/ 67 h 60"/>
                <a:gd name="T36" fmla="*/ 18 w 155"/>
                <a:gd name="T37" fmla="*/ 67 h 60"/>
                <a:gd name="T38" fmla="*/ 0 w 155"/>
                <a:gd name="T39" fmla="*/ 67 h 60"/>
                <a:gd name="T40" fmla="*/ 18 w 155"/>
                <a:gd name="T41" fmla="*/ 60 h 60"/>
                <a:gd name="T42" fmla="*/ 24 w 155"/>
                <a:gd name="T43" fmla="*/ 52 h 60"/>
                <a:gd name="T44" fmla="*/ 18 w 155"/>
                <a:gd name="T45" fmla="*/ 52 h 60"/>
                <a:gd name="T46" fmla="*/ 18 w 155"/>
                <a:gd name="T47" fmla="*/ 45 h 60"/>
                <a:gd name="T48" fmla="*/ 32 w 155"/>
                <a:gd name="T49" fmla="*/ 45 h 60"/>
                <a:gd name="T50" fmla="*/ 24 w 155"/>
                <a:gd name="T51" fmla="*/ 45 h 60"/>
                <a:gd name="T52" fmla="*/ 24 w 155"/>
                <a:gd name="T53" fmla="*/ 38 h 60"/>
                <a:gd name="T54" fmla="*/ 18 w 155"/>
                <a:gd name="T55" fmla="*/ 38 h 60"/>
                <a:gd name="T56" fmla="*/ 24 w 155"/>
                <a:gd name="T57" fmla="*/ 38 h 60"/>
                <a:gd name="T58" fmla="*/ 38 w 155"/>
                <a:gd name="T59" fmla="*/ 30 h 60"/>
                <a:gd name="T60" fmla="*/ 62 w 155"/>
                <a:gd name="T61" fmla="*/ 22 h 60"/>
                <a:gd name="T62" fmla="*/ 68 w 155"/>
                <a:gd name="T63" fmla="*/ 15 h 60"/>
                <a:gd name="T64" fmla="*/ 123 w 155"/>
                <a:gd name="T65" fmla="*/ 8 h 60"/>
                <a:gd name="T66" fmla="*/ 143 w 155"/>
                <a:gd name="T67" fmla="*/ 0 h 60"/>
                <a:gd name="T68" fmla="*/ 161 w 155"/>
                <a:gd name="T69" fmla="*/ 8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5" name="Freeform 4440"/>
            <p:cNvSpPr>
              <a:spLocks/>
            </p:cNvSpPr>
            <p:nvPr/>
          </p:nvSpPr>
          <p:spPr bwMode="auto">
            <a:xfrm>
              <a:off x="3171" y="1028"/>
              <a:ext cx="84" cy="48"/>
            </a:xfrm>
            <a:custGeom>
              <a:avLst/>
              <a:gdLst>
                <a:gd name="T0" fmla="*/ 84 w 84"/>
                <a:gd name="T1" fmla="*/ 55 h 42"/>
                <a:gd name="T2" fmla="*/ 54 w 84"/>
                <a:gd name="T3" fmla="*/ 31 h 42"/>
                <a:gd name="T4" fmla="*/ 42 w 84"/>
                <a:gd name="T5" fmla="*/ 16 h 42"/>
                <a:gd name="T6" fmla="*/ 42 w 84"/>
                <a:gd name="T7" fmla="*/ 8 h 42"/>
                <a:gd name="T8" fmla="*/ 42 w 84"/>
                <a:gd name="T9" fmla="*/ 8 h 42"/>
                <a:gd name="T10" fmla="*/ 48 w 84"/>
                <a:gd name="T11" fmla="*/ 0 h 42"/>
                <a:gd name="T12" fmla="*/ 12 w 84"/>
                <a:gd name="T13" fmla="*/ 0 h 42"/>
                <a:gd name="T14" fmla="*/ 12 w 84"/>
                <a:gd name="T15" fmla="*/ 8 h 42"/>
                <a:gd name="T16" fmla="*/ 6 w 84"/>
                <a:gd name="T17" fmla="*/ 16 h 42"/>
                <a:gd name="T18" fmla="*/ 12 w 84"/>
                <a:gd name="T19" fmla="*/ 16 h 42"/>
                <a:gd name="T20" fmla="*/ 6 w 84"/>
                <a:gd name="T21" fmla="*/ 24 h 42"/>
                <a:gd name="T22" fmla="*/ 0 w 84"/>
                <a:gd name="T23" fmla="*/ 31 h 42"/>
                <a:gd name="T24" fmla="*/ 6 w 84"/>
                <a:gd name="T25" fmla="*/ 39 h 42"/>
                <a:gd name="T26" fmla="*/ 18 w 84"/>
                <a:gd name="T27" fmla="*/ 39 h 42"/>
                <a:gd name="T28" fmla="*/ 24 w 84"/>
                <a:gd name="T29" fmla="*/ 39 h 42"/>
                <a:gd name="T30" fmla="*/ 30 w 84"/>
                <a:gd name="T31" fmla="*/ 39 h 42"/>
                <a:gd name="T32" fmla="*/ 36 w 84"/>
                <a:gd name="T33" fmla="*/ 47 h 42"/>
                <a:gd name="T34" fmla="*/ 36 w 84"/>
                <a:gd name="T35" fmla="*/ 47 h 42"/>
                <a:gd name="T36" fmla="*/ 48 w 84"/>
                <a:gd name="T37" fmla="*/ 55 h 42"/>
                <a:gd name="T38" fmla="*/ 60 w 84"/>
                <a:gd name="T39" fmla="*/ 55 h 42"/>
                <a:gd name="T40" fmla="*/ 66 w 84"/>
                <a:gd name="T41" fmla="*/ 55 h 42"/>
                <a:gd name="T42" fmla="*/ 78 w 84"/>
                <a:gd name="T43" fmla="*/ 55 h 42"/>
                <a:gd name="T44" fmla="*/ 84 w 84"/>
                <a:gd name="T45" fmla="*/ 55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6" name="Freeform 4441"/>
            <p:cNvSpPr>
              <a:spLocks/>
            </p:cNvSpPr>
            <p:nvPr/>
          </p:nvSpPr>
          <p:spPr bwMode="auto">
            <a:xfrm>
              <a:off x="4153" y="974"/>
              <a:ext cx="102" cy="27"/>
            </a:xfrm>
            <a:custGeom>
              <a:avLst/>
              <a:gdLst>
                <a:gd name="T0" fmla="*/ 102 w 102"/>
                <a:gd name="T1" fmla="*/ 16 h 24"/>
                <a:gd name="T2" fmla="*/ 36 w 102"/>
                <a:gd name="T3" fmla="*/ 0 h 24"/>
                <a:gd name="T4" fmla="*/ 48 w 102"/>
                <a:gd name="T5" fmla="*/ 8 h 24"/>
                <a:gd name="T6" fmla="*/ 36 w 102"/>
                <a:gd name="T7" fmla="*/ 8 h 24"/>
                <a:gd name="T8" fmla="*/ 42 w 102"/>
                <a:gd name="T9" fmla="*/ 8 h 24"/>
                <a:gd name="T10" fmla="*/ 12 w 102"/>
                <a:gd name="T11" fmla="*/ 8 h 24"/>
                <a:gd name="T12" fmla="*/ 0 w 102"/>
                <a:gd name="T13" fmla="*/ 8 h 24"/>
                <a:gd name="T14" fmla="*/ 0 w 102"/>
                <a:gd name="T15" fmla="*/ 8 h 24"/>
                <a:gd name="T16" fmla="*/ 6 w 102"/>
                <a:gd name="T17" fmla="*/ 16 h 24"/>
                <a:gd name="T18" fmla="*/ 12 w 102"/>
                <a:gd name="T19" fmla="*/ 23 h 24"/>
                <a:gd name="T20" fmla="*/ 48 w 102"/>
                <a:gd name="T21" fmla="*/ 30 h 24"/>
                <a:gd name="T22" fmla="*/ 54 w 102"/>
                <a:gd name="T23" fmla="*/ 30 h 24"/>
                <a:gd name="T24" fmla="*/ 84 w 102"/>
                <a:gd name="T25" fmla="*/ 23 h 24"/>
                <a:gd name="T26" fmla="*/ 96 w 102"/>
                <a:gd name="T27" fmla="*/ 23 h 24"/>
                <a:gd name="T28" fmla="*/ 90 w 102"/>
                <a:gd name="T29" fmla="*/ 23 h 24"/>
                <a:gd name="T30" fmla="*/ 102 w 102"/>
                <a:gd name="T31" fmla="*/ 23 h 24"/>
                <a:gd name="T32" fmla="*/ 102 w 102"/>
                <a:gd name="T33" fmla="*/ 16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7" name="Freeform 4442"/>
            <p:cNvSpPr>
              <a:spLocks/>
            </p:cNvSpPr>
            <p:nvPr/>
          </p:nvSpPr>
          <p:spPr bwMode="auto">
            <a:xfrm>
              <a:off x="3571" y="914"/>
              <a:ext cx="77" cy="20"/>
            </a:xfrm>
            <a:custGeom>
              <a:avLst/>
              <a:gdLst>
                <a:gd name="T0" fmla="*/ 65 w 77"/>
                <a:gd name="T1" fmla="*/ 8 h 18"/>
                <a:gd name="T2" fmla="*/ 47 w 77"/>
                <a:gd name="T3" fmla="*/ 0 h 18"/>
                <a:gd name="T4" fmla="*/ 36 w 77"/>
                <a:gd name="T5" fmla="*/ 8 h 18"/>
                <a:gd name="T6" fmla="*/ 30 w 77"/>
                <a:gd name="T7" fmla="*/ 0 h 18"/>
                <a:gd name="T8" fmla="*/ 0 w 77"/>
                <a:gd name="T9" fmla="*/ 0 h 18"/>
                <a:gd name="T10" fmla="*/ 0 w 77"/>
                <a:gd name="T11" fmla="*/ 8 h 18"/>
                <a:gd name="T12" fmla="*/ 6 w 77"/>
                <a:gd name="T13" fmla="*/ 8 h 18"/>
                <a:gd name="T14" fmla="*/ 24 w 77"/>
                <a:gd name="T15" fmla="*/ 14 h 18"/>
                <a:gd name="T16" fmla="*/ 77 w 77"/>
                <a:gd name="T17" fmla="*/ 22 h 18"/>
                <a:gd name="T18" fmla="*/ 71 w 77"/>
                <a:gd name="T19" fmla="*/ 14 h 18"/>
                <a:gd name="T20" fmla="*/ 65 w 77"/>
                <a:gd name="T21" fmla="*/ 8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8" name="Freeform 4443"/>
            <p:cNvSpPr>
              <a:spLocks/>
            </p:cNvSpPr>
            <p:nvPr/>
          </p:nvSpPr>
          <p:spPr bwMode="auto">
            <a:xfrm>
              <a:off x="3661" y="920"/>
              <a:ext cx="62" cy="27"/>
            </a:xfrm>
            <a:custGeom>
              <a:avLst/>
              <a:gdLst>
                <a:gd name="T0" fmla="*/ 64 w 60"/>
                <a:gd name="T1" fmla="*/ 16 h 24"/>
                <a:gd name="T2" fmla="*/ 32 w 60"/>
                <a:gd name="T3" fmla="*/ 8 h 24"/>
                <a:gd name="T4" fmla="*/ 20 w 60"/>
                <a:gd name="T5" fmla="*/ 16 h 24"/>
                <a:gd name="T6" fmla="*/ 20 w 60"/>
                <a:gd name="T7" fmla="*/ 8 h 24"/>
                <a:gd name="T8" fmla="*/ 6 w 60"/>
                <a:gd name="T9" fmla="*/ 0 h 24"/>
                <a:gd name="T10" fmla="*/ 12 w 60"/>
                <a:gd name="T11" fmla="*/ 8 h 24"/>
                <a:gd name="T12" fmla="*/ 0 w 60"/>
                <a:gd name="T13" fmla="*/ 8 h 24"/>
                <a:gd name="T14" fmla="*/ 0 w 60"/>
                <a:gd name="T15" fmla="*/ 8 h 24"/>
                <a:gd name="T16" fmla="*/ 6 w 60"/>
                <a:gd name="T17" fmla="*/ 16 h 24"/>
                <a:gd name="T18" fmla="*/ 0 w 60"/>
                <a:gd name="T19" fmla="*/ 23 h 24"/>
                <a:gd name="T20" fmla="*/ 6 w 60"/>
                <a:gd name="T21" fmla="*/ 30 h 24"/>
                <a:gd name="T22" fmla="*/ 64 w 60"/>
                <a:gd name="T23" fmla="*/ 23 h 24"/>
                <a:gd name="T24" fmla="*/ 64 w 60"/>
                <a:gd name="T25" fmla="*/ 16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399" name="Freeform 4444"/>
            <p:cNvSpPr>
              <a:spLocks/>
            </p:cNvSpPr>
            <p:nvPr/>
          </p:nvSpPr>
          <p:spPr bwMode="auto">
            <a:xfrm>
              <a:off x="3535" y="900"/>
              <a:ext cx="67" cy="14"/>
            </a:xfrm>
            <a:custGeom>
              <a:avLst/>
              <a:gdLst>
                <a:gd name="T0" fmla="*/ 68 w 66"/>
                <a:gd name="T1" fmla="*/ 8 h 12"/>
                <a:gd name="T2" fmla="*/ 38 w 66"/>
                <a:gd name="T3" fmla="*/ 0 h 12"/>
                <a:gd name="T4" fmla="*/ 6 w 66"/>
                <a:gd name="T5" fmla="*/ 0 h 12"/>
                <a:gd name="T6" fmla="*/ 12 w 66"/>
                <a:gd name="T7" fmla="*/ 0 h 12"/>
                <a:gd name="T8" fmla="*/ 12 w 66"/>
                <a:gd name="T9" fmla="*/ 8 h 12"/>
                <a:gd name="T10" fmla="*/ 0 w 66"/>
                <a:gd name="T11" fmla="*/ 8 h 12"/>
                <a:gd name="T12" fmla="*/ 18 w 66"/>
                <a:gd name="T13" fmla="*/ 8 h 12"/>
                <a:gd name="T14" fmla="*/ 12 w 66"/>
                <a:gd name="T15" fmla="*/ 16 h 12"/>
                <a:gd name="T16" fmla="*/ 62 w 66"/>
                <a:gd name="T17" fmla="*/ 8 h 12"/>
                <a:gd name="T18" fmla="*/ 56 w 66"/>
                <a:gd name="T19" fmla="*/ 8 h 12"/>
                <a:gd name="T20" fmla="*/ 68 w 66"/>
                <a:gd name="T21" fmla="*/ 8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0" name="Freeform 4445"/>
            <p:cNvSpPr>
              <a:spLocks/>
            </p:cNvSpPr>
            <p:nvPr/>
          </p:nvSpPr>
          <p:spPr bwMode="auto">
            <a:xfrm>
              <a:off x="4268" y="988"/>
              <a:ext cx="67" cy="13"/>
            </a:xfrm>
            <a:custGeom>
              <a:avLst/>
              <a:gdLst>
                <a:gd name="T0" fmla="*/ 68 w 66"/>
                <a:gd name="T1" fmla="*/ 8 h 12"/>
                <a:gd name="T2" fmla="*/ 12 w 66"/>
                <a:gd name="T3" fmla="*/ 0 h 12"/>
                <a:gd name="T4" fmla="*/ 0 w 66"/>
                <a:gd name="T5" fmla="*/ 0 h 12"/>
                <a:gd name="T6" fmla="*/ 6 w 66"/>
                <a:gd name="T7" fmla="*/ 8 h 12"/>
                <a:gd name="T8" fmla="*/ 62 w 66"/>
                <a:gd name="T9" fmla="*/ 14 h 12"/>
                <a:gd name="T10" fmla="*/ 68 w 66"/>
                <a:gd name="T11" fmla="*/ 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1" name="Freeform 4446"/>
            <p:cNvSpPr>
              <a:spLocks/>
            </p:cNvSpPr>
            <p:nvPr/>
          </p:nvSpPr>
          <p:spPr bwMode="auto">
            <a:xfrm>
              <a:off x="2825" y="1392"/>
              <a:ext cx="37" cy="14"/>
            </a:xfrm>
            <a:custGeom>
              <a:avLst/>
              <a:gdLst>
                <a:gd name="T0" fmla="*/ 12 w 36"/>
                <a:gd name="T1" fmla="*/ 0 h 12"/>
                <a:gd name="T2" fmla="*/ 12 w 36"/>
                <a:gd name="T3" fmla="*/ 0 h 12"/>
                <a:gd name="T4" fmla="*/ 0 w 36"/>
                <a:gd name="T5" fmla="*/ 0 h 12"/>
                <a:gd name="T6" fmla="*/ 0 w 36"/>
                <a:gd name="T7" fmla="*/ 0 h 12"/>
                <a:gd name="T8" fmla="*/ 6 w 36"/>
                <a:gd name="T9" fmla="*/ 8 h 12"/>
                <a:gd name="T10" fmla="*/ 6 w 36"/>
                <a:gd name="T11" fmla="*/ 8 h 12"/>
                <a:gd name="T12" fmla="*/ 6 w 36"/>
                <a:gd name="T13" fmla="*/ 8 h 12"/>
                <a:gd name="T14" fmla="*/ 0 w 36"/>
                <a:gd name="T15" fmla="*/ 8 h 12"/>
                <a:gd name="T16" fmla="*/ 12 w 36"/>
                <a:gd name="T17" fmla="*/ 8 h 12"/>
                <a:gd name="T18" fmla="*/ 38 w 36"/>
                <a:gd name="T19" fmla="*/ 16 h 12"/>
                <a:gd name="T20" fmla="*/ 38 w 36"/>
                <a:gd name="T21" fmla="*/ 0 h 12"/>
                <a:gd name="T22" fmla="*/ 26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2" name="Freeform 4447"/>
            <p:cNvSpPr>
              <a:spLocks/>
            </p:cNvSpPr>
            <p:nvPr/>
          </p:nvSpPr>
          <p:spPr bwMode="auto">
            <a:xfrm>
              <a:off x="4238" y="1015"/>
              <a:ext cx="54" cy="13"/>
            </a:xfrm>
            <a:custGeom>
              <a:avLst/>
              <a:gdLst>
                <a:gd name="T0" fmla="*/ 55 w 53"/>
                <a:gd name="T1" fmla="*/ 14 h 12"/>
                <a:gd name="T2" fmla="*/ 0 w 53"/>
                <a:gd name="T3" fmla="*/ 8 h 12"/>
                <a:gd name="T4" fmla="*/ 18 w 53"/>
                <a:gd name="T5" fmla="*/ 0 h 12"/>
                <a:gd name="T6" fmla="*/ 49 w 53"/>
                <a:gd name="T7" fmla="*/ 14 h 12"/>
                <a:gd name="T8" fmla="*/ 55 w 53"/>
                <a:gd name="T9" fmla="*/ 1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3" name="Freeform 4448"/>
            <p:cNvSpPr>
              <a:spLocks/>
            </p:cNvSpPr>
            <p:nvPr/>
          </p:nvSpPr>
          <p:spPr bwMode="auto">
            <a:xfrm>
              <a:off x="3146" y="1096"/>
              <a:ext cx="30" cy="14"/>
            </a:xfrm>
            <a:custGeom>
              <a:avLst/>
              <a:gdLst>
                <a:gd name="T0" fmla="*/ 30 w 30"/>
                <a:gd name="T1" fmla="*/ 8 h 12"/>
                <a:gd name="T2" fmla="*/ 12 w 30"/>
                <a:gd name="T3" fmla="*/ 16 h 12"/>
                <a:gd name="T4" fmla="*/ 0 w 30"/>
                <a:gd name="T5" fmla="*/ 8 h 12"/>
                <a:gd name="T6" fmla="*/ 12 w 30"/>
                <a:gd name="T7" fmla="*/ 0 h 12"/>
                <a:gd name="T8" fmla="*/ 30 w 30"/>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4" name="Freeform 4449"/>
            <p:cNvSpPr>
              <a:spLocks/>
            </p:cNvSpPr>
            <p:nvPr/>
          </p:nvSpPr>
          <p:spPr bwMode="auto">
            <a:xfrm>
              <a:off x="3042" y="900"/>
              <a:ext cx="50" cy="14"/>
            </a:xfrm>
            <a:custGeom>
              <a:avLst/>
              <a:gdLst>
                <a:gd name="T0" fmla="*/ 52 w 48"/>
                <a:gd name="T1" fmla="*/ 8 h 12"/>
                <a:gd name="T2" fmla="*/ 20 w 48"/>
                <a:gd name="T3" fmla="*/ 8 h 12"/>
                <a:gd name="T4" fmla="*/ 6 w 48"/>
                <a:gd name="T5" fmla="*/ 16 h 12"/>
                <a:gd name="T6" fmla="*/ 0 w 48"/>
                <a:gd name="T7" fmla="*/ 16 h 12"/>
                <a:gd name="T8" fmla="*/ 6 w 48"/>
                <a:gd name="T9" fmla="*/ 8 h 12"/>
                <a:gd name="T10" fmla="*/ 26 w 48"/>
                <a:gd name="T11" fmla="*/ 8 h 12"/>
                <a:gd name="T12" fmla="*/ 46 w 48"/>
                <a:gd name="T13" fmla="*/ 0 h 12"/>
                <a:gd name="T14" fmla="*/ 52 w 48"/>
                <a:gd name="T15" fmla="*/ 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5" name="Freeform 4450"/>
            <p:cNvSpPr>
              <a:spLocks/>
            </p:cNvSpPr>
            <p:nvPr/>
          </p:nvSpPr>
          <p:spPr bwMode="auto">
            <a:xfrm>
              <a:off x="4880" y="1594"/>
              <a:ext cx="19" cy="27"/>
            </a:xfrm>
            <a:custGeom>
              <a:avLst/>
              <a:gdLst>
                <a:gd name="T0" fmla="*/ 20 w 18"/>
                <a:gd name="T1" fmla="*/ 0 h 24"/>
                <a:gd name="T2" fmla="*/ 6 w 18"/>
                <a:gd name="T3" fmla="*/ 8 h 24"/>
                <a:gd name="T4" fmla="*/ 0 w 18"/>
                <a:gd name="T5" fmla="*/ 30 h 24"/>
                <a:gd name="T6" fmla="*/ 14 w 18"/>
                <a:gd name="T7" fmla="*/ 16 h 24"/>
                <a:gd name="T8" fmla="*/ 20 w 18"/>
                <a:gd name="T9" fmla="*/ 8 h 24"/>
                <a:gd name="T10" fmla="*/ 20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6" name="Freeform 4451"/>
            <p:cNvSpPr>
              <a:spLocks/>
            </p:cNvSpPr>
            <p:nvPr/>
          </p:nvSpPr>
          <p:spPr bwMode="auto">
            <a:xfrm>
              <a:off x="4782" y="1062"/>
              <a:ext cx="19" cy="14"/>
            </a:xfrm>
            <a:custGeom>
              <a:avLst/>
              <a:gdLst>
                <a:gd name="T0" fmla="*/ 6 w 18"/>
                <a:gd name="T1" fmla="*/ 0 h 12"/>
                <a:gd name="T2" fmla="*/ 0 w 18"/>
                <a:gd name="T3" fmla="*/ 8 h 12"/>
                <a:gd name="T4" fmla="*/ 14 w 18"/>
                <a:gd name="T5" fmla="*/ 16 h 12"/>
                <a:gd name="T6" fmla="*/ 20 w 18"/>
                <a:gd name="T7" fmla="*/ 8 h 12"/>
                <a:gd name="T8" fmla="*/ 6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7" name="Freeform 4452"/>
            <p:cNvSpPr>
              <a:spLocks/>
            </p:cNvSpPr>
            <p:nvPr/>
          </p:nvSpPr>
          <p:spPr bwMode="auto">
            <a:xfrm>
              <a:off x="3274" y="1082"/>
              <a:ext cx="30" cy="7"/>
            </a:xfrm>
            <a:custGeom>
              <a:avLst/>
              <a:gdLst>
                <a:gd name="T0" fmla="*/ 31 w 29"/>
                <a:gd name="T1" fmla="*/ 8 h 6"/>
                <a:gd name="T2" fmla="*/ 0 w 29"/>
                <a:gd name="T3" fmla="*/ 0 h 6"/>
                <a:gd name="T4" fmla="*/ 0 w 29"/>
                <a:gd name="T5" fmla="*/ 0 h 6"/>
                <a:gd name="T6" fmla="*/ 19 w 29"/>
                <a:gd name="T7" fmla="*/ 8 h 6"/>
                <a:gd name="T8" fmla="*/ 31 w 29"/>
                <a:gd name="T9" fmla="*/ 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8" name="Freeform 4453"/>
            <p:cNvSpPr>
              <a:spLocks/>
            </p:cNvSpPr>
            <p:nvPr/>
          </p:nvSpPr>
          <p:spPr bwMode="auto">
            <a:xfrm>
              <a:off x="2843" y="1318"/>
              <a:ext cx="19" cy="7"/>
            </a:xfrm>
            <a:custGeom>
              <a:avLst/>
              <a:gdLst>
                <a:gd name="T0" fmla="*/ 20 w 18"/>
                <a:gd name="T1" fmla="*/ 0 h 6"/>
                <a:gd name="T2" fmla="*/ 0 w 18"/>
                <a:gd name="T3" fmla="*/ 8 h 6"/>
                <a:gd name="T4" fmla="*/ 0 w 18"/>
                <a:gd name="T5" fmla="*/ 0 h 6"/>
                <a:gd name="T6" fmla="*/ 20 w 18"/>
                <a:gd name="T7" fmla="*/ 0 h 6"/>
                <a:gd name="T8" fmla="*/ 20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09" name="Freeform 4454"/>
            <p:cNvSpPr>
              <a:spLocks/>
            </p:cNvSpPr>
            <p:nvPr/>
          </p:nvSpPr>
          <p:spPr bwMode="auto">
            <a:xfrm>
              <a:off x="4880" y="1298"/>
              <a:ext cx="13" cy="13"/>
            </a:xfrm>
            <a:custGeom>
              <a:avLst/>
              <a:gdLst>
                <a:gd name="T0" fmla="*/ 14 w 12"/>
                <a:gd name="T1" fmla="*/ 8 h 12"/>
                <a:gd name="T2" fmla="*/ 8 w 12"/>
                <a:gd name="T3" fmla="*/ 14 h 12"/>
                <a:gd name="T4" fmla="*/ 0 w 12"/>
                <a:gd name="T5" fmla="*/ 8 h 12"/>
                <a:gd name="T6" fmla="*/ 8 w 12"/>
                <a:gd name="T7" fmla="*/ 0 h 12"/>
                <a:gd name="T8" fmla="*/ 14 w 12"/>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0" name="Freeform 4455"/>
            <p:cNvSpPr>
              <a:spLocks/>
            </p:cNvSpPr>
            <p:nvPr/>
          </p:nvSpPr>
          <p:spPr bwMode="auto">
            <a:xfrm>
              <a:off x="4680" y="1089"/>
              <a:ext cx="23" cy="7"/>
            </a:xfrm>
            <a:custGeom>
              <a:avLst/>
              <a:gdLst>
                <a:gd name="T0" fmla="*/ 22 w 24"/>
                <a:gd name="T1" fmla="*/ 0 h 6"/>
                <a:gd name="T2" fmla="*/ 16 w 24"/>
                <a:gd name="T3" fmla="*/ 8 h 6"/>
                <a:gd name="T4" fmla="*/ 0 w 24"/>
                <a:gd name="T5" fmla="*/ 0 h 6"/>
                <a:gd name="T6" fmla="*/ 16 w 24"/>
                <a:gd name="T7" fmla="*/ 0 h 6"/>
                <a:gd name="T8" fmla="*/ 22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1" name="Freeform 4456"/>
            <p:cNvSpPr>
              <a:spLocks/>
            </p:cNvSpPr>
            <p:nvPr/>
          </p:nvSpPr>
          <p:spPr bwMode="auto">
            <a:xfrm>
              <a:off x="3383" y="1022"/>
              <a:ext cx="23" cy="6"/>
            </a:xfrm>
            <a:custGeom>
              <a:avLst/>
              <a:gdLst>
                <a:gd name="T0" fmla="*/ 22 w 24"/>
                <a:gd name="T1" fmla="*/ 6 h 6"/>
                <a:gd name="T2" fmla="*/ 0 w 24"/>
                <a:gd name="T3" fmla="*/ 6 h 6"/>
                <a:gd name="T4" fmla="*/ 6 w 24"/>
                <a:gd name="T5" fmla="*/ 0 h 6"/>
                <a:gd name="T6" fmla="*/ 16 w 24"/>
                <a:gd name="T7" fmla="*/ 6 h 6"/>
                <a:gd name="T8" fmla="*/ 22 w 24"/>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2" name="Freeform 4457"/>
            <p:cNvSpPr>
              <a:spLocks/>
            </p:cNvSpPr>
            <p:nvPr/>
          </p:nvSpPr>
          <p:spPr bwMode="auto">
            <a:xfrm>
              <a:off x="3176" y="900"/>
              <a:ext cx="31" cy="7"/>
            </a:xfrm>
            <a:custGeom>
              <a:avLst/>
              <a:gdLst>
                <a:gd name="T0" fmla="*/ 32 w 30"/>
                <a:gd name="T1" fmla="*/ 0 h 6"/>
                <a:gd name="T2" fmla="*/ 0 w 30"/>
                <a:gd name="T3" fmla="*/ 8 h 6"/>
                <a:gd name="T4" fmla="*/ 20 w 30"/>
                <a:gd name="T5" fmla="*/ 8 h 6"/>
                <a:gd name="T6" fmla="*/ 32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3" name="Freeform 4458"/>
            <p:cNvSpPr>
              <a:spLocks/>
            </p:cNvSpPr>
            <p:nvPr/>
          </p:nvSpPr>
          <p:spPr bwMode="auto">
            <a:xfrm>
              <a:off x="3207" y="900"/>
              <a:ext cx="31" cy="1"/>
            </a:xfrm>
            <a:custGeom>
              <a:avLst/>
              <a:gdLst>
                <a:gd name="T0" fmla="*/ 32 w 30"/>
                <a:gd name="T1" fmla="*/ 0 h 1"/>
                <a:gd name="T2" fmla="*/ 0 w 30"/>
                <a:gd name="T3" fmla="*/ 0 h 1"/>
                <a:gd name="T4" fmla="*/ 32 w 30"/>
                <a:gd name="T5" fmla="*/ 0 h 1"/>
                <a:gd name="T6" fmla="*/ 32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4" name="Freeform 4459"/>
            <p:cNvSpPr>
              <a:spLocks/>
            </p:cNvSpPr>
            <p:nvPr/>
          </p:nvSpPr>
          <p:spPr bwMode="auto">
            <a:xfrm>
              <a:off x="3875" y="1008"/>
              <a:ext cx="23" cy="1"/>
            </a:xfrm>
            <a:custGeom>
              <a:avLst/>
              <a:gdLst>
                <a:gd name="T0" fmla="*/ 22 w 24"/>
                <a:gd name="T1" fmla="*/ 0 h 1"/>
                <a:gd name="T2" fmla="*/ 0 w 24"/>
                <a:gd name="T3" fmla="*/ 0 h 1"/>
                <a:gd name="T4" fmla="*/ 22 w 24"/>
                <a:gd name="T5" fmla="*/ 0 h 1"/>
                <a:gd name="T6" fmla="*/ 22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5" name="Freeform 4460"/>
            <p:cNvSpPr>
              <a:spLocks/>
            </p:cNvSpPr>
            <p:nvPr/>
          </p:nvSpPr>
          <p:spPr bwMode="auto">
            <a:xfrm>
              <a:off x="4922" y="1480"/>
              <a:ext cx="12" cy="13"/>
            </a:xfrm>
            <a:custGeom>
              <a:avLst/>
              <a:gdLst>
                <a:gd name="T0" fmla="*/ 12 w 12"/>
                <a:gd name="T1" fmla="*/ 0 h 12"/>
                <a:gd name="T2" fmla="*/ 6 w 12"/>
                <a:gd name="T3" fmla="*/ 14 h 12"/>
                <a:gd name="T4" fmla="*/ 0 w 12"/>
                <a:gd name="T5" fmla="*/ 0 h 12"/>
                <a:gd name="T6" fmla="*/ 12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6" name="Freeform 4461"/>
            <p:cNvSpPr>
              <a:spLocks/>
            </p:cNvSpPr>
            <p:nvPr/>
          </p:nvSpPr>
          <p:spPr bwMode="auto">
            <a:xfrm>
              <a:off x="4868" y="1614"/>
              <a:ext cx="7" cy="20"/>
            </a:xfrm>
            <a:custGeom>
              <a:avLst/>
              <a:gdLst>
                <a:gd name="T0" fmla="*/ 8 w 6"/>
                <a:gd name="T1" fmla="*/ 0 h 18"/>
                <a:gd name="T2" fmla="*/ 0 w 6"/>
                <a:gd name="T3" fmla="*/ 22 h 18"/>
                <a:gd name="T4" fmla="*/ 0 w 6"/>
                <a:gd name="T5" fmla="*/ 8 h 18"/>
                <a:gd name="T6" fmla="*/ 8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7" name="Freeform 4462"/>
            <p:cNvSpPr>
              <a:spLocks/>
            </p:cNvSpPr>
            <p:nvPr/>
          </p:nvSpPr>
          <p:spPr bwMode="auto">
            <a:xfrm>
              <a:off x="4226" y="1008"/>
              <a:ext cx="12" cy="7"/>
            </a:xfrm>
            <a:custGeom>
              <a:avLst/>
              <a:gdLst>
                <a:gd name="T0" fmla="*/ 12 w 12"/>
                <a:gd name="T1" fmla="*/ 0 h 6"/>
                <a:gd name="T2" fmla="*/ 0 w 12"/>
                <a:gd name="T3" fmla="*/ 8 h 6"/>
                <a:gd name="T4" fmla="*/ 12 w 12"/>
                <a:gd name="T5" fmla="*/ 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8" name="Freeform 4463"/>
            <p:cNvSpPr>
              <a:spLocks/>
            </p:cNvSpPr>
            <p:nvPr/>
          </p:nvSpPr>
          <p:spPr bwMode="auto">
            <a:xfrm>
              <a:off x="3024" y="906"/>
              <a:ext cx="38" cy="2"/>
            </a:xfrm>
            <a:custGeom>
              <a:avLst/>
              <a:gdLst>
                <a:gd name="T0" fmla="*/ 40 w 36"/>
                <a:gd name="T1" fmla="*/ 0 h 2"/>
                <a:gd name="T2" fmla="*/ 0 w 36"/>
                <a:gd name="T3" fmla="*/ 0 h 2"/>
                <a:gd name="T4" fmla="*/ 14 w 36"/>
                <a:gd name="T5" fmla="*/ 0 h 2"/>
                <a:gd name="T6" fmla="*/ 40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19" name="Freeform 4464"/>
            <p:cNvSpPr>
              <a:spLocks/>
            </p:cNvSpPr>
            <p:nvPr/>
          </p:nvSpPr>
          <p:spPr bwMode="auto">
            <a:xfrm>
              <a:off x="3485" y="1042"/>
              <a:ext cx="12" cy="6"/>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0" name="Freeform 4465"/>
            <p:cNvSpPr>
              <a:spLocks/>
            </p:cNvSpPr>
            <p:nvPr/>
          </p:nvSpPr>
          <p:spPr bwMode="auto">
            <a:xfrm>
              <a:off x="3160" y="906"/>
              <a:ext cx="16" cy="7"/>
            </a:xfrm>
            <a:custGeom>
              <a:avLst/>
              <a:gdLst>
                <a:gd name="T0" fmla="*/ 14 w 18"/>
                <a:gd name="T1" fmla="*/ 0 h 6"/>
                <a:gd name="T2" fmla="*/ 0 w 18"/>
                <a:gd name="T3" fmla="*/ 0 h 6"/>
                <a:gd name="T4" fmla="*/ 4 w 18"/>
                <a:gd name="T5" fmla="*/ 8 h 6"/>
                <a:gd name="T6" fmla="*/ 14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1" name="Freeform 4466"/>
            <p:cNvSpPr>
              <a:spLocks/>
            </p:cNvSpPr>
            <p:nvPr/>
          </p:nvSpPr>
          <p:spPr bwMode="auto">
            <a:xfrm>
              <a:off x="4988" y="1378"/>
              <a:ext cx="25" cy="21"/>
            </a:xfrm>
            <a:custGeom>
              <a:avLst/>
              <a:gdLst>
                <a:gd name="T0" fmla="*/ 26 w 24"/>
                <a:gd name="T1" fmla="*/ 25 h 18"/>
                <a:gd name="T2" fmla="*/ 0 w 24"/>
                <a:gd name="T3" fmla="*/ 0 h 18"/>
                <a:gd name="T4" fmla="*/ 20 w 24"/>
                <a:gd name="T5" fmla="*/ 16 h 18"/>
                <a:gd name="T6" fmla="*/ 26 w 24"/>
                <a:gd name="T7" fmla="*/ 2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2" name="Freeform 4467"/>
            <p:cNvSpPr>
              <a:spLocks/>
            </p:cNvSpPr>
            <p:nvPr/>
          </p:nvSpPr>
          <p:spPr bwMode="auto">
            <a:xfrm>
              <a:off x="4134" y="981"/>
              <a:ext cx="12" cy="7"/>
            </a:xfrm>
            <a:custGeom>
              <a:avLst/>
              <a:gdLst>
                <a:gd name="T0" fmla="*/ 12 w 12"/>
                <a:gd name="T1" fmla="*/ 8 h 6"/>
                <a:gd name="T2" fmla="*/ 0 w 12"/>
                <a:gd name="T3" fmla="*/ 0 h 6"/>
                <a:gd name="T4" fmla="*/ 12 w 12"/>
                <a:gd name="T5" fmla="*/ 8 h 6"/>
                <a:gd name="T6" fmla="*/ 12 w 12"/>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3" name="Freeform 4468"/>
            <p:cNvSpPr>
              <a:spLocks/>
            </p:cNvSpPr>
            <p:nvPr/>
          </p:nvSpPr>
          <p:spPr bwMode="auto">
            <a:xfrm>
              <a:off x="2843" y="1304"/>
              <a:ext cx="13" cy="7"/>
            </a:xfrm>
            <a:custGeom>
              <a:avLst/>
              <a:gdLst>
                <a:gd name="T0" fmla="*/ 14 w 12"/>
                <a:gd name="T1" fmla="*/ 8 h 6"/>
                <a:gd name="T2" fmla="*/ 0 w 12"/>
                <a:gd name="T3" fmla="*/ 0 h 6"/>
                <a:gd name="T4" fmla="*/ 8 w 12"/>
                <a:gd name="T5" fmla="*/ 0 h 6"/>
                <a:gd name="T6" fmla="*/ 14 w 12"/>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4" name="Freeform 4469"/>
            <p:cNvSpPr>
              <a:spLocks/>
            </p:cNvSpPr>
            <p:nvPr/>
          </p:nvSpPr>
          <p:spPr bwMode="auto">
            <a:xfrm>
              <a:off x="2722" y="1627"/>
              <a:ext cx="6" cy="2"/>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ACECF7"/>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5" name="Freeform 4470"/>
            <p:cNvSpPr>
              <a:spLocks/>
            </p:cNvSpPr>
            <p:nvPr/>
          </p:nvSpPr>
          <p:spPr bwMode="auto">
            <a:xfrm>
              <a:off x="2782" y="1507"/>
              <a:ext cx="93" cy="34"/>
            </a:xfrm>
            <a:custGeom>
              <a:avLst/>
              <a:gdLst>
                <a:gd name="T0" fmla="*/ 38 w 90"/>
                <a:gd name="T1" fmla="*/ 0 h 30"/>
                <a:gd name="T2" fmla="*/ 38 w 90"/>
                <a:gd name="T3" fmla="*/ 0 h 30"/>
                <a:gd name="T4" fmla="*/ 32 w 90"/>
                <a:gd name="T5" fmla="*/ 8 h 30"/>
                <a:gd name="T6" fmla="*/ 26 w 90"/>
                <a:gd name="T7" fmla="*/ 8 h 30"/>
                <a:gd name="T8" fmla="*/ 26 w 90"/>
                <a:gd name="T9" fmla="*/ 8 h 30"/>
                <a:gd name="T10" fmla="*/ 20 w 90"/>
                <a:gd name="T11" fmla="*/ 16 h 30"/>
                <a:gd name="T12" fmla="*/ 12 w 90"/>
                <a:gd name="T13" fmla="*/ 23 h 30"/>
                <a:gd name="T14" fmla="*/ 6 w 90"/>
                <a:gd name="T15" fmla="*/ 23 h 30"/>
                <a:gd name="T16" fmla="*/ 0 w 90"/>
                <a:gd name="T17" fmla="*/ 16 h 30"/>
                <a:gd name="T18" fmla="*/ 12 w 90"/>
                <a:gd name="T19" fmla="*/ 39 h 30"/>
                <a:gd name="T20" fmla="*/ 20 w 90"/>
                <a:gd name="T21" fmla="*/ 39 h 30"/>
                <a:gd name="T22" fmla="*/ 38 w 90"/>
                <a:gd name="T23" fmla="*/ 39 h 30"/>
                <a:gd name="T24" fmla="*/ 64 w 90"/>
                <a:gd name="T25" fmla="*/ 23 h 30"/>
                <a:gd name="T26" fmla="*/ 96 w 90"/>
                <a:gd name="T27" fmla="*/ 31 h 30"/>
                <a:gd name="T28" fmla="*/ 96 w 90"/>
                <a:gd name="T29" fmla="*/ 8 h 30"/>
                <a:gd name="T30" fmla="*/ 70 w 90"/>
                <a:gd name="T31" fmla="*/ 0 h 30"/>
                <a:gd name="T32" fmla="*/ 58 w 90"/>
                <a:gd name="T33" fmla="*/ 8 h 30"/>
                <a:gd name="T34" fmla="*/ 58 w 90"/>
                <a:gd name="T35" fmla="*/ 0 h 30"/>
                <a:gd name="T36" fmla="*/ 38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6" name="Freeform 4471"/>
            <p:cNvSpPr>
              <a:spLocks/>
            </p:cNvSpPr>
            <p:nvPr/>
          </p:nvSpPr>
          <p:spPr bwMode="auto">
            <a:xfrm>
              <a:off x="2741" y="1568"/>
              <a:ext cx="48" cy="26"/>
            </a:xfrm>
            <a:custGeom>
              <a:avLst/>
              <a:gdLst>
                <a:gd name="T0" fmla="*/ 6 w 48"/>
                <a:gd name="T1" fmla="*/ 29 h 23"/>
                <a:gd name="T2" fmla="*/ 12 w 48"/>
                <a:gd name="T3" fmla="*/ 29 h 23"/>
                <a:gd name="T4" fmla="*/ 18 w 48"/>
                <a:gd name="T5" fmla="*/ 29 h 23"/>
                <a:gd name="T6" fmla="*/ 18 w 48"/>
                <a:gd name="T7" fmla="*/ 29 h 23"/>
                <a:gd name="T8" fmla="*/ 24 w 48"/>
                <a:gd name="T9" fmla="*/ 29 h 23"/>
                <a:gd name="T10" fmla="*/ 24 w 48"/>
                <a:gd name="T11" fmla="*/ 29 h 23"/>
                <a:gd name="T12" fmla="*/ 30 w 48"/>
                <a:gd name="T13" fmla="*/ 29 h 23"/>
                <a:gd name="T14" fmla="*/ 30 w 48"/>
                <a:gd name="T15" fmla="*/ 29 h 23"/>
                <a:gd name="T16" fmla="*/ 30 w 48"/>
                <a:gd name="T17" fmla="*/ 21 h 23"/>
                <a:gd name="T18" fmla="*/ 30 w 48"/>
                <a:gd name="T19" fmla="*/ 21 h 23"/>
                <a:gd name="T20" fmla="*/ 36 w 48"/>
                <a:gd name="T21" fmla="*/ 21 h 23"/>
                <a:gd name="T22" fmla="*/ 30 w 48"/>
                <a:gd name="T23" fmla="*/ 16 h 23"/>
                <a:gd name="T24" fmla="*/ 30 w 48"/>
                <a:gd name="T25" fmla="*/ 16 h 23"/>
                <a:gd name="T26" fmla="*/ 30 w 48"/>
                <a:gd name="T27" fmla="*/ 16 h 23"/>
                <a:gd name="T28" fmla="*/ 36 w 48"/>
                <a:gd name="T29" fmla="*/ 8 h 23"/>
                <a:gd name="T30" fmla="*/ 36 w 48"/>
                <a:gd name="T31" fmla="*/ 8 h 23"/>
                <a:gd name="T32" fmla="*/ 42 w 48"/>
                <a:gd name="T33" fmla="*/ 8 h 23"/>
                <a:gd name="T34" fmla="*/ 42 w 48"/>
                <a:gd name="T35" fmla="*/ 8 h 23"/>
                <a:gd name="T36" fmla="*/ 42 w 48"/>
                <a:gd name="T37" fmla="*/ 8 h 23"/>
                <a:gd name="T38" fmla="*/ 48 w 48"/>
                <a:gd name="T39" fmla="*/ 0 h 23"/>
                <a:gd name="T40" fmla="*/ 42 w 48"/>
                <a:gd name="T41" fmla="*/ 0 h 23"/>
                <a:gd name="T42" fmla="*/ 36 w 48"/>
                <a:gd name="T43" fmla="*/ 0 h 23"/>
                <a:gd name="T44" fmla="*/ 6 w 48"/>
                <a:gd name="T45" fmla="*/ 8 h 23"/>
                <a:gd name="T46" fmla="*/ 0 w 48"/>
                <a:gd name="T47" fmla="*/ 8 h 23"/>
                <a:gd name="T48" fmla="*/ 0 w 48"/>
                <a:gd name="T49" fmla="*/ 16 h 23"/>
                <a:gd name="T50" fmla="*/ 0 w 48"/>
                <a:gd name="T51" fmla="*/ 29 h 23"/>
                <a:gd name="T52" fmla="*/ 6 w 48"/>
                <a:gd name="T53" fmla="*/ 29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7" name="Freeform 4472"/>
            <p:cNvSpPr>
              <a:spLocks/>
            </p:cNvSpPr>
            <p:nvPr/>
          </p:nvSpPr>
          <p:spPr bwMode="auto">
            <a:xfrm>
              <a:off x="2685" y="1102"/>
              <a:ext cx="165" cy="276"/>
            </a:xfrm>
            <a:custGeom>
              <a:avLst/>
              <a:gdLst>
                <a:gd name="T0" fmla="*/ 118 w 162"/>
                <a:gd name="T1" fmla="*/ 121 h 245"/>
                <a:gd name="T2" fmla="*/ 100 w 162"/>
                <a:gd name="T3" fmla="*/ 136 h 245"/>
                <a:gd name="T4" fmla="*/ 88 w 162"/>
                <a:gd name="T5" fmla="*/ 151 h 245"/>
                <a:gd name="T6" fmla="*/ 80 w 162"/>
                <a:gd name="T7" fmla="*/ 167 h 245"/>
                <a:gd name="T8" fmla="*/ 106 w 162"/>
                <a:gd name="T9" fmla="*/ 197 h 245"/>
                <a:gd name="T10" fmla="*/ 100 w 162"/>
                <a:gd name="T11" fmla="*/ 220 h 245"/>
                <a:gd name="T12" fmla="*/ 94 w 162"/>
                <a:gd name="T13" fmla="*/ 212 h 245"/>
                <a:gd name="T14" fmla="*/ 106 w 162"/>
                <a:gd name="T15" fmla="*/ 220 h 245"/>
                <a:gd name="T16" fmla="*/ 94 w 162"/>
                <a:gd name="T17" fmla="*/ 228 h 245"/>
                <a:gd name="T18" fmla="*/ 80 w 162"/>
                <a:gd name="T19" fmla="*/ 234 h 245"/>
                <a:gd name="T20" fmla="*/ 80 w 162"/>
                <a:gd name="T21" fmla="*/ 242 h 245"/>
                <a:gd name="T22" fmla="*/ 88 w 162"/>
                <a:gd name="T23" fmla="*/ 258 h 245"/>
                <a:gd name="T24" fmla="*/ 80 w 162"/>
                <a:gd name="T25" fmla="*/ 273 h 245"/>
                <a:gd name="T26" fmla="*/ 50 w 162"/>
                <a:gd name="T27" fmla="*/ 303 h 245"/>
                <a:gd name="T28" fmla="*/ 32 w 162"/>
                <a:gd name="T29" fmla="*/ 311 h 245"/>
                <a:gd name="T30" fmla="*/ 24 w 162"/>
                <a:gd name="T31" fmla="*/ 281 h 245"/>
                <a:gd name="T32" fmla="*/ 12 w 162"/>
                <a:gd name="T33" fmla="*/ 250 h 245"/>
                <a:gd name="T34" fmla="*/ 6 w 162"/>
                <a:gd name="T35" fmla="*/ 242 h 245"/>
                <a:gd name="T36" fmla="*/ 6 w 162"/>
                <a:gd name="T37" fmla="*/ 228 h 245"/>
                <a:gd name="T38" fmla="*/ 12 w 162"/>
                <a:gd name="T39" fmla="*/ 189 h 245"/>
                <a:gd name="T40" fmla="*/ 18 w 162"/>
                <a:gd name="T41" fmla="*/ 173 h 245"/>
                <a:gd name="T42" fmla="*/ 6 w 162"/>
                <a:gd name="T43" fmla="*/ 143 h 245"/>
                <a:gd name="T44" fmla="*/ 18 w 162"/>
                <a:gd name="T45" fmla="*/ 113 h 245"/>
                <a:gd name="T46" fmla="*/ 24 w 162"/>
                <a:gd name="T47" fmla="*/ 98 h 245"/>
                <a:gd name="T48" fmla="*/ 38 w 162"/>
                <a:gd name="T49" fmla="*/ 69 h 245"/>
                <a:gd name="T50" fmla="*/ 56 w 162"/>
                <a:gd name="T51" fmla="*/ 53 h 245"/>
                <a:gd name="T52" fmla="*/ 80 w 162"/>
                <a:gd name="T53" fmla="*/ 23 h 245"/>
                <a:gd name="T54" fmla="*/ 106 w 162"/>
                <a:gd name="T55" fmla="*/ 16 h 245"/>
                <a:gd name="T56" fmla="*/ 106 w 162"/>
                <a:gd name="T57" fmla="*/ 0 h 245"/>
                <a:gd name="T58" fmla="*/ 162 w 162"/>
                <a:gd name="T59" fmla="*/ 53 h 245"/>
                <a:gd name="T60" fmla="*/ 150 w 162"/>
                <a:gd name="T61" fmla="*/ 77 h 245"/>
                <a:gd name="T62" fmla="*/ 144 w 162"/>
                <a:gd name="T63" fmla="*/ 77 h 245"/>
                <a:gd name="T64" fmla="*/ 130 w 162"/>
                <a:gd name="T65" fmla="*/ 83 h 245"/>
                <a:gd name="T66" fmla="*/ 130 w 162"/>
                <a:gd name="T67" fmla="*/ 106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8" name="Freeform 4473"/>
            <p:cNvSpPr>
              <a:spLocks/>
            </p:cNvSpPr>
            <p:nvPr/>
          </p:nvSpPr>
          <p:spPr bwMode="auto">
            <a:xfrm>
              <a:off x="2789" y="1331"/>
              <a:ext cx="11" cy="14"/>
            </a:xfrm>
            <a:custGeom>
              <a:avLst/>
              <a:gdLst>
                <a:gd name="T0" fmla="*/ 10 w 12"/>
                <a:gd name="T1" fmla="*/ 0 h 12"/>
                <a:gd name="T2" fmla="*/ 10 w 12"/>
                <a:gd name="T3" fmla="*/ 0 h 12"/>
                <a:gd name="T4" fmla="*/ 6 w 12"/>
                <a:gd name="T5" fmla="*/ 16 h 12"/>
                <a:gd name="T6" fmla="*/ 6 w 12"/>
                <a:gd name="T7" fmla="*/ 16 h 12"/>
                <a:gd name="T8" fmla="*/ 0 w 12"/>
                <a:gd name="T9" fmla="*/ 8 h 12"/>
                <a:gd name="T10" fmla="*/ 10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29" name="Freeform 4474"/>
            <p:cNvSpPr>
              <a:spLocks/>
            </p:cNvSpPr>
            <p:nvPr/>
          </p:nvSpPr>
          <p:spPr bwMode="auto">
            <a:xfrm>
              <a:off x="2620" y="1547"/>
              <a:ext cx="71" cy="40"/>
            </a:xfrm>
            <a:custGeom>
              <a:avLst/>
              <a:gdLst>
                <a:gd name="T0" fmla="*/ 65 w 71"/>
                <a:gd name="T1" fmla="*/ 24 h 35"/>
                <a:gd name="T2" fmla="*/ 65 w 71"/>
                <a:gd name="T3" fmla="*/ 31 h 35"/>
                <a:gd name="T4" fmla="*/ 53 w 71"/>
                <a:gd name="T5" fmla="*/ 31 h 35"/>
                <a:gd name="T6" fmla="*/ 47 w 71"/>
                <a:gd name="T7" fmla="*/ 46 h 35"/>
                <a:gd name="T8" fmla="*/ 35 w 71"/>
                <a:gd name="T9" fmla="*/ 31 h 35"/>
                <a:gd name="T10" fmla="*/ 29 w 71"/>
                <a:gd name="T11" fmla="*/ 39 h 35"/>
                <a:gd name="T12" fmla="*/ 17 w 71"/>
                <a:gd name="T13" fmla="*/ 46 h 35"/>
                <a:gd name="T14" fmla="*/ 6 w 71"/>
                <a:gd name="T15" fmla="*/ 31 h 35"/>
                <a:gd name="T16" fmla="*/ 0 w 71"/>
                <a:gd name="T17" fmla="*/ 31 h 35"/>
                <a:gd name="T18" fmla="*/ 17 w 71"/>
                <a:gd name="T19" fmla="*/ 8 h 35"/>
                <a:gd name="T20" fmla="*/ 17 w 71"/>
                <a:gd name="T21" fmla="*/ 8 h 35"/>
                <a:gd name="T22" fmla="*/ 23 w 71"/>
                <a:gd name="T23" fmla="*/ 0 h 35"/>
                <a:gd name="T24" fmla="*/ 41 w 71"/>
                <a:gd name="T25" fmla="*/ 0 h 35"/>
                <a:gd name="T26" fmla="*/ 53 w 71"/>
                <a:gd name="T27" fmla="*/ 0 h 35"/>
                <a:gd name="T28" fmla="*/ 53 w 71"/>
                <a:gd name="T29" fmla="*/ 8 h 35"/>
                <a:gd name="T30" fmla="*/ 53 w 71"/>
                <a:gd name="T31" fmla="*/ 16 h 35"/>
                <a:gd name="T32" fmla="*/ 53 w 71"/>
                <a:gd name="T33" fmla="*/ 16 h 35"/>
                <a:gd name="T34" fmla="*/ 59 w 71"/>
                <a:gd name="T35" fmla="*/ 16 h 35"/>
                <a:gd name="T36" fmla="*/ 71 w 71"/>
                <a:gd name="T37" fmla="*/ 24 h 35"/>
                <a:gd name="T38" fmla="*/ 71 w 71"/>
                <a:gd name="T39" fmla="*/ 24 h 35"/>
                <a:gd name="T40" fmla="*/ 65 w 71"/>
                <a:gd name="T41" fmla="*/ 24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0" name="Freeform 4475"/>
            <p:cNvSpPr>
              <a:spLocks/>
            </p:cNvSpPr>
            <p:nvPr/>
          </p:nvSpPr>
          <p:spPr bwMode="auto">
            <a:xfrm>
              <a:off x="2875" y="1439"/>
              <a:ext cx="285" cy="175"/>
            </a:xfrm>
            <a:custGeom>
              <a:avLst/>
              <a:gdLst>
                <a:gd name="T0" fmla="*/ 153 w 281"/>
                <a:gd name="T1" fmla="*/ 0 h 155"/>
                <a:gd name="T2" fmla="*/ 141 w 281"/>
                <a:gd name="T3" fmla="*/ 8 h 155"/>
                <a:gd name="T4" fmla="*/ 123 w 281"/>
                <a:gd name="T5" fmla="*/ 23 h 155"/>
                <a:gd name="T6" fmla="*/ 123 w 281"/>
                <a:gd name="T7" fmla="*/ 30 h 155"/>
                <a:gd name="T8" fmla="*/ 91 w 281"/>
                <a:gd name="T9" fmla="*/ 23 h 155"/>
                <a:gd name="T10" fmla="*/ 68 w 281"/>
                <a:gd name="T11" fmla="*/ 16 h 155"/>
                <a:gd name="T12" fmla="*/ 38 w 281"/>
                <a:gd name="T13" fmla="*/ 16 h 155"/>
                <a:gd name="T14" fmla="*/ 12 w 281"/>
                <a:gd name="T15" fmla="*/ 16 h 155"/>
                <a:gd name="T16" fmla="*/ 18 w 281"/>
                <a:gd name="T17" fmla="*/ 46 h 155"/>
                <a:gd name="T18" fmla="*/ 18 w 281"/>
                <a:gd name="T19" fmla="*/ 53 h 155"/>
                <a:gd name="T20" fmla="*/ 6 w 281"/>
                <a:gd name="T21" fmla="*/ 77 h 155"/>
                <a:gd name="T22" fmla="*/ 0 w 281"/>
                <a:gd name="T23" fmla="*/ 85 h 155"/>
                <a:gd name="T24" fmla="*/ 0 w 281"/>
                <a:gd name="T25" fmla="*/ 107 h 155"/>
                <a:gd name="T26" fmla="*/ 12 w 281"/>
                <a:gd name="T27" fmla="*/ 115 h 155"/>
                <a:gd name="T28" fmla="*/ 12 w 281"/>
                <a:gd name="T29" fmla="*/ 115 h 155"/>
                <a:gd name="T30" fmla="*/ 44 w 281"/>
                <a:gd name="T31" fmla="*/ 122 h 155"/>
                <a:gd name="T32" fmla="*/ 68 w 281"/>
                <a:gd name="T33" fmla="*/ 107 h 155"/>
                <a:gd name="T34" fmla="*/ 80 w 281"/>
                <a:gd name="T35" fmla="*/ 91 h 155"/>
                <a:gd name="T36" fmla="*/ 85 w 281"/>
                <a:gd name="T37" fmla="*/ 99 h 155"/>
                <a:gd name="T38" fmla="*/ 97 w 281"/>
                <a:gd name="T39" fmla="*/ 115 h 155"/>
                <a:gd name="T40" fmla="*/ 129 w 281"/>
                <a:gd name="T41" fmla="*/ 138 h 155"/>
                <a:gd name="T42" fmla="*/ 141 w 281"/>
                <a:gd name="T43" fmla="*/ 152 h 155"/>
                <a:gd name="T44" fmla="*/ 153 w 281"/>
                <a:gd name="T45" fmla="*/ 146 h 155"/>
                <a:gd name="T46" fmla="*/ 159 w 281"/>
                <a:gd name="T47" fmla="*/ 146 h 155"/>
                <a:gd name="T48" fmla="*/ 153 w 281"/>
                <a:gd name="T49" fmla="*/ 138 h 155"/>
                <a:gd name="T50" fmla="*/ 159 w 281"/>
                <a:gd name="T51" fmla="*/ 146 h 155"/>
                <a:gd name="T52" fmla="*/ 171 w 281"/>
                <a:gd name="T53" fmla="*/ 146 h 155"/>
                <a:gd name="T54" fmla="*/ 153 w 281"/>
                <a:gd name="T55" fmla="*/ 152 h 155"/>
                <a:gd name="T56" fmla="*/ 159 w 281"/>
                <a:gd name="T57" fmla="*/ 152 h 155"/>
                <a:gd name="T58" fmla="*/ 171 w 281"/>
                <a:gd name="T59" fmla="*/ 160 h 155"/>
                <a:gd name="T60" fmla="*/ 191 w 281"/>
                <a:gd name="T61" fmla="*/ 160 h 155"/>
                <a:gd name="T62" fmla="*/ 171 w 281"/>
                <a:gd name="T63" fmla="*/ 175 h 155"/>
                <a:gd name="T64" fmla="*/ 185 w 281"/>
                <a:gd name="T65" fmla="*/ 182 h 155"/>
                <a:gd name="T66" fmla="*/ 191 w 281"/>
                <a:gd name="T67" fmla="*/ 190 h 155"/>
                <a:gd name="T68" fmla="*/ 191 w 281"/>
                <a:gd name="T69" fmla="*/ 198 h 155"/>
                <a:gd name="T70" fmla="*/ 215 w 281"/>
                <a:gd name="T71" fmla="*/ 190 h 155"/>
                <a:gd name="T72" fmla="*/ 227 w 281"/>
                <a:gd name="T73" fmla="*/ 190 h 155"/>
                <a:gd name="T74" fmla="*/ 239 w 281"/>
                <a:gd name="T75" fmla="*/ 182 h 155"/>
                <a:gd name="T76" fmla="*/ 221 w 281"/>
                <a:gd name="T77" fmla="*/ 182 h 155"/>
                <a:gd name="T78" fmla="*/ 209 w 281"/>
                <a:gd name="T79" fmla="*/ 167 h 155"/>
                <a:gd name="T80" fmla="*/ 215 w 281"/>
                <a:gd name="T81" fmla="*/ 152 h 155"/>
                <a:gd name="T82" fmla="*/ 209 w 281"/>
                <a:gd name="T83" fmla="*/ 160 h 155"/>
                <a:gd name="T84" fmla="*/ 215 w 281"/>
                <a:gd name="T85" fmla="*/ 152 h 155"/>
                <a:gd name="T86" fmla="*/ 239 w 281"/>
                <a:gd name="T87" fmla="*/ 146 h 155"/>
                <a:gd name="T88" fmla="*/ 265 w 281"/>
                <a:gd name="T89" fmla="*/ 130 h 155"/>
                <a:gd name="T90" fmla="*/ 271 w 281"/>
                <a:gd name="T91" fmla="*/ 130 h 155"/>
                <a:gd name="T92" fmla="*/ 277 w 281"/>
                <a:gd name="T93" fmla="*/ 115 h 155"/>
                <a:gd name="T94" fmla="*/ 289 w 281"/>
                <a:gd name="T95" fmla="*/ 107 h 155"/>
                <a:gd name="T96" fmla="*/ 277 w 281"/>
                <a:gd name="T97" fmla="*/ 77 h 155"/>
                <a:gd name="T98" fmla="*/ 259 w 281"/>
                <a:gd name="T99" fmla="*/ 69 h 155"/>
                <a:gd name="T100" fmla="*/ 233 w 281"/>
                <a:gd name="T101" fmla="*/ 53 h 155"/>
                <a:gd name="T102" fmla="*/ 221 w 281"/>
                <a:gd name="T103" fmla="*/ 61 h 155"/>
                <a:gd name="T104" fmla="*/ 177 w 281"/>
                <a:gd name="T105" fmla="*/ 16 h 155"/>
                <a:gd name="T106" fmla="*/ 177 w 281"/>
                <a:gd name="T107" fmla="*/ 8 h 155"/>
                <a:gd name="T108" fmla="*/ 153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1" name="Freeform 4476"/>
            <p:cNvSpPr>
              <a:spLocks/>
            </p:cNvSpPr>
            <p:nvPr/>
          </p:nvSpPr>
          <p:spPr bwMode="auto">
            <a:xfrm>
              <a:off x="522" y="1048"/>
              <a:ext cx="1157" cy="634"/>
            </a:xfrm>
            <a:custGeom>
              <a:avLst/>
              <a:gdLst>
                <a:gd name="T0" fmla="*/ 896 w 1142"/>
                <a:gd name="T1" fmla="*/ 115 h 562"/>
                <a:gd name="T2" fmla="*/ 963 w 1142"/>
                <a:gd name="T3" fmla="*/ 61 h 562"/>
                <a:gd name="T4" fmla="*/ 871 w 1142"/>
                <a:gd name="T5" fmla="*/ 99 h 562"/>
                <a:gd name="T6" fmla="*/ 835 w 1142"/>
                <a:gd name="T7" fmla="*/ 61 h 562"/>
                <a:gd name="T8" fmla="*/ 835 w 1142"/>
                <a:gd name="T9" fmla="*/ 23 h 562"/>
                <a:gd name="T10" fmla="*/ 809 w 1142"/>
                <a:gd name="T11" fmla="*/ 16 h 562"/>
                <a:gd name="T12" fmla="*/ 798 w 1142"/>
                <a:gd name="T13" fmla="*/ 61 h 562"/>
                <a:gd name="T14" fmla="*/ 737 w 1142"/>
                <a:gd name="T15" fmla="*/ 115 h 562"/>
                <a:gd name="T16" fmla="*/ 762 w 1142"/>
                <a:gd name="T17" fmla="*/ 83 h 562"/>
                <a:gd name="T18" fmla="*/ 718 w 1142"/>
                <a:gd name="T19" fmla="*/ 83 h 562"/>
                <a:gd name="T20" fmla="*/ 602 w 1142"/>
                <a:gd name="T21" fmla="*/ 83 h 562"/>
                <a:gd name="T22" fmla="*/ 583 w 1142"/>
                <a:gd name="T23" fmla="*/ 107 h 562"/>
                <a:gd name="T24" fmla="*/ 522 w 1142"/>
                <a:gd name="T25" fmla="*/ 77 h 562"/>
                <a:gd name="T26" fmla="*/ 411 w 1142"/>
                <a:gd name="T27" fmla="*/ 46 h 562"/>
                <a:gd name="T28" fmla="*/ 350 w 1142"/>
                <a:gd name="T29" fmla="*/ 46 h 562"/>
                <a:gd name="T30" fmla="*/ 245 w 1142"/>
                <a:gd name="T31" fmla="*/ 77 h 562"/>
                <a:gd name="T32" fmla="*/ 50 w 1142"/>
                <a:gd name="T33" fmla="*/ 205 h 562"/>
                <a:gd name="T34" fmla="*/ 50 w 1142"/>
                <a:gd name="T35" fmla="*/ 281 h 562"/>
                <a:gd name="T36" fmla="*/ 80 w 1142"/>
                <a:gd name="T37" fmla="*/ 373 h 562"/>
                <a:gd name="T38" fmla="*/ 62 w 1142"/>
                <a:gd name="T39" fmla="*/ 404 h 562"/>
                <a:gd name="T40" fmla="*/ 62 w 1142"/>
                <a:gd name="T41" fmla="*/ 419 h 562"/>
                <a:gd name="T42" fmla="*/ 74 w 1142"/>
                <a:gd name="T43" fmla="*/ 457 h 562"/>
                <a:gd name="T44" fmla="*/ 56 w 1142"/>
                <a:gd name="T45" fmla="*/ 473 h 562"/>
                <a:gd name="T46" fmla="*/ 74 w 1142"/>
                <a:gd name="T47" fmla="*/ 487 h 562"/>
                <a:gd name="T48" fmla="*/ 74 w 1142"/>
                <a:gd name="T49" fmla="*/ 495 h 562"/>
                <a:gd name="T50" fmla="*/ 86 w 1142"/>
                <a:gd name="T51" fmla="*/ 518 h 562"/>
                <a:gd name="T52" fmla="*/ 528 w 1142"/>
                <a:gd name="T53" fmla="*/ 534 h 562"/>
                <a:gd name="T54" fmla="*/ 650 w 1142"/>
                <a:gd name="T55" fmla="*/ 572 h 562"/>
                <a:gd name="T56" fmla="*/ 688 w 1142"/>
                <a:gd name="T57" fmla="*/ 662 h 562"/>
                <a:gd name="T58" fmla="*/ 737 w 1142"/>
                <a:gd name="T59" fmla="*/ 669 h 562"/>
                <a:gd name="T60" fmla="*/ 896 w 1142"/>
                <a:gd name="T61" fmla="*/ 602 h 562"/>
                <a:gd name="T62" fmla="*/ 945 w 1142"/>
                <a:gd name="T63" fmla="*/ 624 h 562"/>
                <a:gd name="T64" fmla="*/ 1007 w 1142"/>
                <a:gd name="T65" fmla="*/ 616 h 562"/>
                <a:gd name="T66" fmla="*/ 957 w 1142"/>
                <a:gd name="T67" fmla="*/ 662 h 562"/>
                <a:gd name="T68" fmla="*/ 1037 w 1142"/>
                <a:gd name="T69" fmla="*/ 616 h 562"/>
                <a:gd name="T70" fmla="*/ 1001 w 1142"/>
                <a:gd name="T71" fmla="*/ 564 h 562"/>
                <a:gd name="T72" fmla="*/ 1013 w 1142"/>
                <a:gd name="T73" fmla="*/ 534 h 562"/>
                <a:gd name="T74" fmla="*/ 909 w 1142"/>
                <a:gd name="T75" fmla="*/ 572 h 562"/>
                <a:gd name="T76" fmla="*/ 1057 w 1142"/>
                <a:gd name="T77" fmla="*/ 503 h 562"/>
                <a:gd name="T78" fmla="*/ 1166 w 1142"/>
                <a:gd name="T79" fmla="*/ 441 h 562"/>
                <a:gd name="T80" fmla="*/ 1142 w 1142"/>
                <a:gd name="T81" fmla="*/ 404 h 562"/>
                <a:gd name="T82" fmla="*/ 1124 w 1142"/>
                <a:gd name="T83" fmla="*/ 411 h 562"/>
                <a:gd name="T84" fmla="*/ 1124 w 1142"/>
                <a:gd name="T85" fmla="*/ 380 h 562"/>
                <a:gd name="T86" fmla="*/ 1111 w 1142"/>
                <a:gd name="T87" fmla="*/ 358 h 562"/>
                <a:gd name="T88" fmla="*/ 1105 w 1142"/>
                <a:gd name="T89" fmla="*/ 342 h 562"/>
                <a:gd name="T90" fmla="*/ 1099 w 1142"/>
                <a:gd name="T91" fmla="*/ 311 h 562"/>
                <a:gd name="T92" fmla="*/ 1105 w 1142"/>
                <a:gd name="T93" fmla="*/ 281 h 562"/>
                <a:gd name="T94" fmla="*/ 1087 w 1142"/>
                <a:gd name="T95" fmla="*/ 281 h 562"/>
                <a:gd name="T96" fmla="*/ 1037 w 1142"/>
                <a:gd name="T97" fmla="*/ 305 h 562"/>
                <a:gd name="T98" fmla="*/ 1007 w 1142"/>
                <a:gd name="T99" fmla="*/ 297 h 562"/>
                <a:gd name="T100" fmla="*/ 1031 w 1142"/>
                <a:gd name="T101" fmla="*/ 250 h 562"/>
                <a:gd name="T102" fmla="*/ 989 w 1142"/>
                <a:gd name="T103" fmla="*/ 212 h 562"/>
                <a:gd name="T104" fmla="*/ 915 w 1142"/>
                <a:gd name="T105" fmla="*/ 250 h 562"/>
                <a:gd name="T106" fmla="*/ 859 w 1142"/>
                <a:gd name="T107" fmla="*/ 373 h 562"/>
                <a:gd name="T108" fmla="*/ 798 w 1142"/>
                <a:gd name="T109" fmla="*/ 465 h 562"/>
                <a:gd name="T110" fmla="*/ 774 w 1142"/>
                <a:gd name="T111" fmla="*/ 426 h 562"/>
                <a:gd name="T112" fmla="*/ 706 w 1142"/>
                <a:gd name="T113" fmla="*/ 342 h 562"/>
                <a:gd name="T114" fmla="*/ 644 w 1142"/>
                <a:gd name="T115" fmla="*/ 311 h 562"/>
                <a:gd name="T116" fmla="*/ 724 w 1142"/>
                <a:gd name="T117" fmla="*/ 212 h 562"/>
                <a:gd name="T118" fmla="*/ 730 w 1142"/>
                <a:gd name="T119" fmla="*/ 175 h 562"/>
                <a:gd name="T120" fmla="*/ 804 w 1142"/>
                <a:gd name="T121" fmla="*/ 175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2" name="Freeform 4477"/>
            <p:cNvSpPr>
              <a:spLocks/>
            </p:cNvSpPr>
            <p:nvPr/>
          </p:nvSpPr>
          <p:spPr bwMode="auto">
            <a:xfrm>
              <a:off x="1394" y="1021"/>
              <a:ext cx="315" cy="222"/>
            </a:xfrm>
            <a:custGeom>
              <a:avLst/>
              <a:gdLst>
                <a:gd name="T0" fmla="*/ 234 w 311"/>
                <a:gd name="T1" fmla="*/ 53 h 197"/>
                <a:gd name="T2" fmla="*/ 222 w 311"/>
                <a:gd name="T3" fmla="*/ 46 h 197"/>
                <a:gd name="T4" fmla="*/ 210 w 311"/>
                <a:gd name="T5" fmla="*/ 38 h 197"/>
                <a:gd name="T6" fmla="*/ 184 w 311"/>
                <a:gd name="T7" fmla="*/ 53 h 197"/>
                <a:gd name="T8" fmla="*/ 190 w 311"/>
                <a:gd name="T9" fmla="*/ 30 h 197"/>
                <a:gd name="T10" fmla="*/ 196 w 311"/>
                <a:gd name="T11" fmla="*/ 30 h 197"/>
                <a:gd name="T12" fmla="*/ 148 w 311"/>
                <a:gd name="T13" fmla="*/ 30 h 197"/>
                <a:gd name="T14" fmla="*/ 148 w 311"/>
                <a:gd name="T15" fmla="*/ 30 h 197"/>
                <a:gd name="T16" fmla="*/ 136 w 311"/>
                <a:gd name="T17" fmla="*/ 30 h 197"/>
                <a:gd name="T18" fmla="*/ 124 w 311"/>
                <a:gd name="T19" fmla="*/ 23 h 197"/>
                <a:gd name="T20" fmla="*/ 104 w 311"/>
                <a:gd name="T21" fmla="*/ 8 h 197"/>
                <a:gd name="T22" fmla="*/ 80 w 311"/>
                <a:gd name="T23" fmla="*/ 16 h 197"/>
                <a:gd name="T24" fmla="*/ 74 w 311"/>
                <a:gd name="T25" fmla="*/ 23 h 197"/>
                <a:gd name="T26" fmla="*/ 68 w 311"/>
                <a:gd name="T27" fmla="*/ 46 h 197"/>
                <a:gd name="T28" fmla="*/ 50 w 311"/>
                <a:gd name="T29" fmla="*/ 30 h 197"/>
                <a:gd name="T30" fmla="*/ 24 w 311"/>
                <a:gd name="T31" fmla="*/ 16 h 197"/>
                <a:gd name="T32" fmla="*/ 6 w 311"/>
                <a:gd name="T33" fmla="*/ 69 h 197"/>
                <a:gd name="T34" fmla="*/ 36 w 311"/>
                <a:gd name="T35" fmla="*/ 77 h 197"/>
                <a:gd name="T36" fmla="*/ 86 w 311"/>
                <a:gd name="T37" fmla="*/ 69 h 197"/>
                <a:gd name="T38" fmla="*/ 130 w 311"/>
                <a:gd name="T39" fmla="*/ 69 h 197"/>
                <a:gd name="T40" fmla="*/ 142 w 311"/>
                <a:gd name="T41" fmla="*/ 83 h 197"/>
                <a:gd name="T42" fmla="*/ 136 w 311"/>
                <a:gd name="T43" fmla="*/ 107 h 197"/>
                <a:gd name="T44" fmla="*/ 172 w 311"/>
                <a:gd name="T45" fmla="*/ 99 h 197"/>
                <a:gd name="T46" fmla="*/ 160 w 311"/>
                <a:gd name="T47" fmla="*/ 144 h 197"/>
                <a:gd name="T48" fmla="*/ 204 w 311"/>
                <a:gd name="T49" fmla="*/ 160 h 197"/>
                <a:gd name="T50" fmla="*/ 154 w 311"/>
                <a:gd name="T51" fmla="*/ 152 h 197"/>
                <a:gd name="T52" fmla="*/ 110 w 311"/>
                <a:gd name="T53" fmla="*/ 183 h 197"/>
                <a:gd name="T54" fmla="*/ 68 w 311"/>
                <a:gd name="T55" fmla="*/ 189 h 197"/>
                <a:gd name="T56" fmla="*/ 116 w 311"/>
                <a:gd name="T57" fmla="*/ 189 h 197"/>
                <a:gd name="T58" fmla="*/ 130 w 311"/>
                <a:gd name="T59" fmla="*/ 189 h 197"/>
                <a:gd name="T60" fmla="*/ 142 w 311"/>
                <a:gd name="T61" fmla="*/ 212 h 197"/>
                <a:gd name="T62" fmla="*/ 166 w 311"/>
                <a:gd name="T63" fmla="*/ 234 h 197"/>
                <a:gd name="T64" fmla="*/ 184 w 311"/>
                <a:gd name="T65" fmla="*/ 212 h 197"/>
                <a:gd name="T66" fmla="*/ 216 w 311"/>
                <a:gd name="T67" fmla="*/ 220 h 197"/>
                <a:gd name="T68" fmla="*/ 234 w 311"/>
                <a:gd name="T69" fmla="*/ 228 h 197"/>
                <a:gd name="T70" fmla="*/ 246 w 311"/>
                <a:gd name="T71" fmla="*/ 212 h 197"/>
                <a:gd name="T72" fmla="*/ 246 w 311"/>
                <a:gd name="T73" fmla="*/ 197 h 197"/>
                <a:gd name="T74" fmla="*/ 228 w 311"/>
                <a:gd name="T75" fmla="*/ 183 h 197"/>
                <a:gd name="T76" fmla="*/ 228 w 311"/>
                <a:gd name="T77" fmla="*/ 176 h 197"/>
                <a:gd name="T78" fmla="*/ 222 w 311"/>
                <a:gd name="T79" fmla="*/ 160 h 197"/>
                <a:gd name="T80" fmla="*/ 234 w 311"/>
                <a:gd name="T81" fmla="*/ 152 h 197"/>
                <a:gd name="T82" fmla="*/ 252 w 311"/>
                <a:gd name="T83" fmla="*/ 160 h 197"/>
                <a:gd name="T84" fmla="*/ 263 w 311"/>
                <a:gd name="T85" fmla="*/ 160 h 197"/>
                <a:gd name="T86" fmla="*/ 263 w 311"/>
                <a:gd name="T87" fmla="*/ 176 h 197"/>
                <a:gd name="T88" fmla="*/ 275 w 311"/>
                <a:gd name="T89" fmla="*/ 183 h 197"/>
                <a:gd name="T90" fmla="*/ 289 w 311"/>
                <a:gd name="T91" fmla="*/ 168 h 197"/>
                <a:gd name="T92" fmla="*/ 301 w 311"/>
                <a:gd name="T93" fmla="*/ 160 h 197"/>
                <a:gd name="T94" fmla="*/ 313 w 311"/>
                <a:gd name="T95" fmla="*/ 152 h 197"/>
                <a:gd name="T96" fmla="*/ 307 w 311"/>
                <a:gd name="T97" fmla="*/ 144 h 197"/>
                <a:gd name="T98" fmla="*/ 289 w 311"/>
                <a:gd name="T99" fmla="*/ 144 h 197"/>
                <a:gd name="T100" fmla="*/ 289 w 311"/>
                <a:gd name="T101" fmla="*/ 137 h 197"/>
                <a:gd name="T102" fmla="*/ 289 w 311"/>
                <a:gd name="T103" fmla="*/ 130 h 197"/>
                <a:gd name="T104" fmla="*/ 283 w 311"/>
                <a:gd name="T105" fmla="*/ 114 h 197"/>
                <a:gd name="T106" fmla="*/ 269 w 311"/>
                <a:gd name="T107" fmla="*/ 114 h 197"/>
                <a:gd name="T108" fmla="*/ 252 w 311"/>
                <a:gd name="T109" fmla="*/ 114 h 197"/>
                <a:gd name="T110" fmla="*/ 246 w 311"/>
                <a:gd name="T111" fmla="*/ 107 h 197"/>
                <a:gd name="T112" fmla="*/ 257 w 311"/>
                <a:gd name="T113" fmla="*/ 99 h 197"/>
                <a:gd name="T114" fmla="*/ 252 w 311"/>
                <a:gd name="T115" fmla="*/ 91 h 197"/>
                <a:gd name="T116" fmla="*/ 234 w 311"/>
                <a:gd name="T117" fmla="*/ 83 h 197"/>
                <a:gd name="T118" fmla="*/ 234 w 311"/>
                <a:gd name="T119" fmla="*/ 83 h 197"/>
                <a:gd name="T120" fmla="*/ 246 w 311"/>
                <a:gd name="T121" fmla="*/ 61 h 197"/>
                <a:gd name="T122" fmla="*/ 216 w 311"/>
                <a:gd name="T123" fmla="*/ 77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3" name="Freeform 4478"/>
            <p:cNvSpPr>
              <a:spLocks/>
            </p:cNvSpPr>
            <p:nvPr/>
          </p:nvSpPr>
          <p:spPr bwMode="auto">
            <a:xfrm>
              <a:off x="1485" y="873"/>
              <a:ext cx="389" cy="101"/>
            </a:xfrm>
            <a:custGeom>
              <a:avLst/>
              <a:gdLst>
                <a:gd name="T0" fmla="*/ 100 w 383"/>
                <a:gd name="T1" fmla="*/ 83 h 90"/>
                <a:gd name="T2" fmla="*/ 74 w 383"/>
                <a:gd name="T3" fmla="*/ 91 h 90"/>
                <a:gd name="T4" fmla="*/ 62 w 383"/>
                <a:gd name="T5" fmla="*/ 83 h 90"/>
                <a:gd name="T6" fmla="*/ 74 w 383"/>
                <a:gd name="T7" fmla="*/ 75 h 90"/>
                <a:gd name="T8" fmla="*/ 50 w 383"/>
                <a:gd name="T9" fmla="*/ 75 h 90"/>
                <a:gd name="T10" fmla="*/ 112 w 383"/>
                <a:gd name="T11" fmla="*/ 68 h 90"/>
                <a:gd name="T12" fmla="*/ 80 w 383"/>
                <a:gd name="T13" fmla="*/ 45 h 90"/>
                <a:gd name="T14" fmla="*/ 118 w 383"/>
                <a:gd name="T15" fmla="*/ 45 h 90"/>
                <a:gd name="T16" fmla="*/ 136 w 383"/>
                <a:gd name="T17" fmla="*/ 53 h 90"/>
                <a:gd name="T18" fmla="*/ 124 w 383"/>
                <a:gd name="T19" fmla="*/ 38 h 90"/>
                <a:gd name="T20" fmla="*/ 179 w 383"/>
                <a:gd name="T21" fmla="*/ 30 h 90"/>
                <a:gd name="T22" fmla="*/ 209 w 383"/>
                <a:gd name="T23" fmla="*/ 22 h 90"/>
                <a:gd name="T24" fmla="*/ 148 w 383"/>
                <a:gd name="T25" fmla="*/ 30 h 90"/>
                <a:gd name="T26" fmla="*/ 92 w 383"/>
                <a:gd name="T27" fmla="*/ 38 h 90"/>
                <a:gd name="T28" fmla="*/ 142 w 383"/>
                <a:gd name="T29" fmla="*/ 30 h 90"/>
                <a:gd name="T30" fmla="*/ 80 w 383"/>
                <a:gd name="T31" fmla="*/ 38 h 90"/>
                <a:gd name="T32" fmla="*/ 62 w 383"/>
                <a:gd name="T33" fmla="*/ 30 h 90"/>
                <a:gd name="T34" fmla="*/ 118 w 383"/>
                <a:gd name="T35" fmla="*/ 22 h 90"/>
                <a:gd name="T36" fmla="*/ 62 w 383"/>
                <a:gd name="T37" fmla="*/ 30 h 90"/>
                <a:gd name="T38" fmla="*/ 100 w 383"/>
                <a:gd name="T39" fmla="*/ 22 h 90"/>
                <a:gd name="T40" fmla="*/ 50 w 383"/>
                <a:gd name="T41" fmla="*/ 22 h 90"/>
                <a:gd name="T42" fmla="*/ 112 w 383"/>
                <a:gd name="T43" fmla="*/ 15 h 90"/>
                <a:gd name="T44" fmla="*/ 191 w 383"/>
                <a:gd name="T45" fmla="*/ 15 h 90"/>
                <a:gd name="T46" fmla="*/ 179 w 383"/>
                <a:gd name="T47" fmla="*/ 0 h 90"/>
                <a:gd name="T48" fmla="*/ 241 w 383"/>
                <a:gd name="T49" fmla="*/ 8 h 90"/>
                <a:gd name="T50" fmla="*/ 228 w 383"/>
                <a:gd name="T51" fmla="*/ 0 h 90"/>
                <a:gd name="T52" fmla="*/ 309 w 383"/>
                <a:gd name="T53" fmla="*/ 8 h 90"/>
                <a:gd name="T54" fmla="*/ 395 w 383"/>
                <a:gd name="T55" fmla="*/ 8 h 90"/>
                <a:gd name="T56" fmla="*/ 339 w 383"/>
                <a:gd name="T57" fmla="*/ 22 h 90"/>
                <a:gd name="T58" fmla="*/ 283 w 383"/>
                <a:gd name="T59" fmla="*/ 30 h 90"/>
                <a:gd name="T60" fmla="*/ 345 w 383"/>
                <a:gd name="T61" fmla="*/ 22 h 90"/>
                <a:gd name="T62" fmla="*/ 289 w 383"/>
                <a:gd name="T63" fmla="*/ 38 h 90"/>
                <a:gd name="T64" fmla="*/ 228 w 383"/>
                <a:gd name="T65" fmla="*/ 53 h 90"/>
                <a:gd name="T66" fmla="*/ 173 w 383"/>
                <a:gd name="T67" fmla="*/ 61 h 90"/>
                <a:gd name="T68" fmla="*/ 203 w 383"/>
                <a:gd name="T69" fmla="*/ 61 h 90"/>
                <a:gd name="T70" fmla="*/ 160 w 383"/>
                <a:gd name="T71" fmla="*/ 68 h 90"/>
                <a:gd name="T72" fmla="*/ 197 w 383"/>
                <a:gd name="T73" fmla="*/ 68 h 90"/>
                <a:gd name="T74" fmla="*/ 142 w 383"/>
                <a:gd name="T75" fmla="*/ 83 h 90"/>
                <a:gd name="T76" fmla="*/ 142 w 383"/>
                <a:gd name="T77" fmla="*/ 91 h 90"/>
                <a:gd name="T78" fmla="*/ 100 w 383"/>
                <a:gd name="T79" fmla="*/ 99 h 90"/>
                <a:gd name="T80" fmla="*/ 130 w 383"/>
                <a:gd name="T81" fmla="*/ 105 h 90"/>
                <a:gd name="T82" fmla="*/ 92 w 383"/>
                <a:gd name="T83" fmla="*/ 113 h 90"/>
                <a:gd name="T84" fmla="*/ 0 w 383"/>
                <a:gd name="T85" fmla="*/ 105 h 90"/>
                <a:gd name="T86" fmla="*/ 30 w 383"/>
                <a:gd name="T87" fmla="*/ 99 h 90"/>
                <a:gd name="T88" fmla="*/ 24 w 383"/>
                <a:gd name="T89" fmla="*/ 91 h 90"/>
                <a:gd name="T90" fmla="*/ 74 w 383"/>
                <a:gd name="T91" fmla="*/ 91 h 90"/>
                <a:gd name="T92" fmla="*/ 100 w 383"/>
                <a:gd name="T93" fmla="*/ 83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4" name="Freeform 4479"/>
            <p:cNvSpPr>
              <a:spLocks/>
            </p:cNvSpPr>
            <p:nvPr/>
          </p:nvSpPr>
          <p:spPr bwMode="auto">
            <a:xfrm>
              <a:off x="1018" y="1028"/>
              <a:ext cx="213" cy="88"/>
            </a:xfrm>
            <a:custGeom>
              <a:avLst/>
              <a:gdLst>
                <a:gd name="T0" fmla="*/ 142 w 210"/>
                <a:gd name="T1" fmla="*/ 91 h 78"/>
                <a:gd name="T2" fmla="*/ 136 w 210"/>
                <a:gd name="T3" fmla="*/ 83 h 78"/>
                <a:gd name="T4" fmla="*/ 130 w 210"/>
                <a:gd name="T5" fmla="*/ 83 h 78"/>
                <a:gd name="T6" fmla="*/ 104 w 210"/>
                <a:gd name="T7" fmla="*/ 91 h 78"/>
                <a:gd name="T8" fmla="*/ 68 w 210"/>
                <a:gd name="T9" fmla="*/ 91 h 78"/>
                <a:gd name="T10" fmla="*/ 30 w 210"/>
                <a:gd name="T11" fmla="*/ 99 h 78"/>
                <a:gd name="T12" fmla="*/ 38 w 210"/>
                <a:gd name="T13" fmla="*/ 91 h 78"/>
                <a:gd name="T14" fmla="*/ 0 w 210"/>
                <a:gd name="T15" fmla="*/ 77 h 78"/>
                <a:gd name="T16" fmla="*/ 6 w 210"/>
                <a:gd name="T17" fmla="*/ 61 h 78"/>
                <a:gd name="T18" fmla="*/ 50 w 210"/>
                <a:gd name="T19" fmla="*/ 61 h 78"/>
                <a:gd name="T20" fmla="*/ 86 w 210"/>
                <a:gd name="T21" fmla="*/ 61 h 78"/>
                <a:gd name="T22" fmla="*/ 50 w 210"/>
                <a:gd name="T23" fmla="*/ 53 h 78"/>
                <a:gd name="T24" fmla="*/ 12 w 210"/>
                <a:gd name="T25" fmla="*/ 53 h 78"/>
                <a:gd name="T26" fmla="*/ 6 w 210"/>
                <a:gd name="T27" fmla="*/ 46 h 78"/>
                <a:gd name="T28" fmla="*/ 56 w 210"/>
                <a:gd name="T29" fmla="*/ 38 h 78"/>
                <a:gd name="T30" fmla="*/ 18 w 210"/>
                <a:gd name="T31" fmla="*/ 38 h 78"/>
                <a:gd name="T32" fmla="*/ 30 w 210"/>
                <a:gd name="T33" fmla="*/ 30 h 78"/>
                <a:gd name="T34" fmla="*/ 12 w 210"/>
                <a:gd name="T35" fmla="*/ 30 h 78"/>
                <a:gd name="T36" fmla="*/ 38 w 210"/>
                <a:gd name="T37" fmla="*/ 16 h 78"/>
                <a:gd name="T38" fmla="*/ 38 w 210"/>
                <a:gd name="T39" fmla="*/ 16 h 78"/>
                <a:gd name="T40" fmla="*/ 104 w 210"/>
                <a:gd name="T41" fmla="*/ 0 h 78"/>
                <a:gd name="T42" fmla="*/ 104 w 210"/>
                <a:gd name="T43" fmla="*/ 0 h 78"/>
                <a:gd name="T44" fmla="*/ 86 w 210"/>
                <a:gd name="T45" fmla="*/ 16 h 78"/>
                <a:gd name="T46" fmla="*/ 104 w 210"/>
                <a:gd name="T47" fmla="*/ 8 h 78"/>
                <a:gd name="T48" fmla="*/ 118 w 210"/>
                <a:gd name="T49" fmla="*/ 8 h 78"/>
                <a:gd name="T50" fmla="*/ 130 w 210"/>
                <a:gd name="T51" fmla="*/ 16 h 78"/>
                <a:gd name="T52" fmla="*/ 118 w 210"/>
                <a:gd name="T53" fmla="*/ 23 h 78"/>
                <a:gd name="T54" fmla="*/ 124 w 210"/>
                <a:gd name="T55" fmla="*/ 16 h 78"/>
                <a:gd name="T56" fmla="*/ 142 w 210"/>
                <a:gd name="T57" fmla="*/ 16 h 78"/>
                <a:gd name="T58" fmla="*/ 148 w 210"/>
                <a:gd name="T59" fmla="*/ 8 h 78"/>
                <a:gd name="T60" fmla="*/ 148 w 210"/>
                <a:gd name="T61" fmla="*/ 8 h 78"/>
                <a:gd name="T62" fmla="*/ 160 w 210"/>
                <a:gd name="T63" fmla="*/ 16 h 78"/>
                <a:gd name="T64" fmla="*/ 154 w 210"/>
                <a:gd name="T65" fmla="*/ 30 h 78"/>
                <a:gd name="T66" fmla="*/ 166 w 210"/>
                <a:gd name="T67" fmla="*/ 23 h 78"/>
                <a:gd name="T68" fmla="*/ 179 w 210"/>
                <a:gd name="T69" fmla="*/ 0 h 78"/>
                <a:gd name="T70" fmla="*/ 198 w 210"/>
                <a:gd name="T71" fmla="*/ 0 h 78"/>
                <a:gd name="T72" fmla="*/ 204 w 210"/>
                <a:gd name="T73" fmla="*/ 16 h 78"/>
                <a:gd name="T74" fmla="*/ 192 w 210"/>
                <a:gd name="T75" fmla="*/ 38 h 78"/>
                <a:gd name="T76" fmla="*/ 192 w 210"/>
                <a:gd name="T77" fmla="*/ 53 h 78"/>
                <a:gd name="T78" fmla="*/ 198 w 210"/>
                <a:gd name="T79" fmla="*/ 53 h 78"/>
                <a:gd name="T80" fmla="*/ 216 w 210"/>
                <a:gd name="T81" fmla="*/ 61 h 78"/>
                <a:gd name="T82" fmla="*/ 216 w 210"/>
                <a:gd name="T83" fmla="*/ 69 h 78"/>
                <a:gd name="T84" fmla="*/ 204 w 210"/>
                <a:gd name="T85" fmla="*/ 77 h 78"/>
                <a:gd name="T86" fmla="*/ 210 w 210"/>
                <a:gd name="T87" fmla="*/ 69 h 78"/>
                <a:gd name="T88" fmla="*/ 198 w 210"/>
                <a:gd name="T89" fmla="*/ 69 h 78"/>
                <a:gd name="T90" fmla="*/ 192 w 210"/>
                <a:gd name="T91" fmla="*/ 69 h 78"/>
                <a:gd name="T92" fmla="*/ 186 w 210"/>
                <a:gd name="T93" fmla="*/ 77 h 78"/>
                <a:gd name="T94" fmla="*/ 179 w 210"/>
                <a:gd name="T95" fmla="*/ 77 h 78"/>
                <a:gd name="T96" fmla="*/ 172 w 210"/>
                <a:gd name="T97" fmla="*/ 83 h 78"/>
                <a:gd name="T98" fmla="*/ 192 w 210"/>
                <a:gd name="T99" fmla="*/ 77 h 78"/>
                <a:gd name="T100" fmla="*/ 192 w 210"/>
                <a:gd name="T101" fmla="*/ 83 h 78"/>
                <a:gd name="T102" fmla="*/ 186 w 210"/>
                <a:gd name="T103" fmla="*/ 91 h 78"/>
                <a:gd name="T104" fmla="*/ 142 w 210"/>
                <a:gd name="T105" fmla="*/ 91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5" name="Freeform 4480"/>
            <p:cNvSpPr>
              <a:spLocks/>
            </p:cNvSpPr>
            <p:nvPr/>
          </p:nvSpPr>
          <p:spPr bwMode="auto">
            <a:xfrm>
              <a:off x="959" y="1008"/>
              <a:ext cx="150" cy="61"/>
            </a:xfrm>
            <a:custGeom>
              <a:avLst/>
              <a:gdLst>
                <a:gd name="T0" fmla="*/ 65 w 149"/>
                <a:gd name="T1" fmla="*/ 46 h 54"/>
                <a:gd name="T2" fmla="*/ 41 w 149"/>
                <a:gd name="T3" fmla="*/ 61 h 54"/>
                <a:gd name="T4" fmla="*/ 12 w 149"/>
                <a:gd name="T5" fmla="*/ 69 h 54"/>
                <a:gd name="T6" fmla="*/ 6 w 149"/>
                <a:gd name="T7" fmla="*/ 53 h 54"/>
                <a:gd name="T8" fmla="*/ 0 w 149"/>
                <a:gd name="T9" fmla="*/ 46 h 54"/>
                <a:gd name="T10" fmla="*/ 18 w 149"/>
                <a:gd name="T11" fmla="*/ 31 h 54"/>
                <a:gd name="T12" fmla="*/ 30 w 149"/>
                <a:gd name="T13" fmla="*/ 23 h 54"/>
                <a:gd name="T14" fmla="*/ 53 w 149"/>
                <a:gd name="T15" fmla="*/ 8 h 54"/>
                <a:gd name="T16" fmla="*/ 53 w 149"/>
                <a:gd name="T17" fmla="*/ 0 h 54"/>
                <a:gd name="T18" fmla="*/ 103 w 149"/>
                <a:gd name="T19" fmla="*/ 0 h 54"/>
                <a:gd name="T20" fmla="*/ 115 w 149"/>
                <a:gd name="T21" fmla="*/ 8 h 54"/>
                <a:gd name="T22" fmla="*/ 115 w 149"/>
                <a:gd name="T23" fmla="*/ 8 h 54"/>
                <a:gd name="T24" fmla="*/ 145 w 149"/>
                <a:gd name="T25" fmla="*/ 0 h 54"/>
                <a:gd name="T26" fmla="*/ 151 w 149"/>
                <a:gd name="T27" fmla="*/ 16 h 54"/>
                <a:gd name="T28" fmla="*/ 121 w 149"/>
                <a:gd name="T29" fmla="*/ 31 h 54"/>
                <a:gd name="T30" fmla="*/ 85 w 149"/>
                <a:gd name="T31" fmla="*/ 38 h 54"/>
                <a:gd name="T32" fmla="*/ 65 w 149"/>
                <a:gd name="T33" fmla="*/ 46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6" name="Freeform 4481"/>
            <p:cNvSpPr>
              <a:spLocks/>
            </p:cNvSpPr>
            <p:nvPr/>
          </p:nvSpPr>
          <p:spPr bwMode="auto">
            <a:xfrm>
              <a:off x="1594" y="1466"/>
              <a:ext cx="104" cy="102"/>
            </a:xfrm>
            <a:custGeom>
              <a:avLst/>
              <a:gdLst>
                <a:gd name="T0" fmla="*/ 57 w 101"/>
                <a:gd name="T1" fmla="*/ 93 h 90"/>
                <a:gd name="T2" fmla="*/ 57 w 101"/>
                <a:gd name="T3" fmla="*/ 93 h 90"/>
                <a:gd name="T4" fmla="*/ 26 w 101"/>
                <a:gd name="T5" fmla="*/ 93 h 90"/>
                <a:gd name="T6" fmla="*/ 0 w 101"/>
                <a:gd name="T7" fmla="*/ 93 h 90"/>
                <a:gd name="T8" fmla="*/ 6 w 101"/>
                <a:gd name="T9" fmla="*/ 85 h 90"/>
                <a:gd name="T10" fmla="*/ 20 w 101"/>
                <a:gd name="T11" fmla="*/ 69 h 90"/>
                <a:gd name="T12" fmla="*/ 6 w 101"/>
                <a:gd name="T13" fmla="*/ 69 h 90"/>
                <a:gd name="T14" fmla="*/ 12 w 101"/>
                <a:gd name="T15" fmla="*/ 69 h 90"/>
                <a:gd name="T16" fmla="*/ 26 w 101"/>
                <a:gd name="T17" fmla="*/ 54 h 90"/>
                <a:gd name="T18" fmla="*/ 26 w 101"/>
                <a:gd name="T19" fmla="*/ 61 h 90"/>
                <a:gd name="T20" fmla="*/ 32 w 101"/>
                <a:gd name="T21" fmla="*/ 54 h 90"/>
                <a:gd name="T22" fmla="*/ 26 w 101"/>
                <a:gd name="T23" fmla="*/ 46 h 90"/>
                <a:gd name="T24" fmla="*/ 32 w 101"/>
                <a:gd name="T25" fmla="*/ 46 h 90"/>
                <a:gd name="T26" fmla="*/ 50 w 101"/>
                <a:gd name="T27" fmla="*/ 16 h 90"/>
                <a:gd name="T28" fmla="*/ 69 w 101"/>
                <a:gd name="T29" fmla="*/ 0 h 90"/>
                <a:gd name="T30" fmla="*/ 75 w 101"/>
                <a:gd name="T31" fmla="*/ 0 h 90"/>
                <a:gd name="T32" fmla="*/ 81 w 101"/>
                <a:gd name="T33" fmla="*/ 0 h 90"/>
                <a:gd name="T34" fmla="*/ 75 w 101"/>
                <a:gd name="T35" fmla="*/ 0 h 90"/>
                <a:gd name="T36" fmla="*/ 75 w 101"/>
                <a:gd name="T37" fmla="*/ 8 h 90"/>
                <a:gd name="T38" fmla="*/ 69 w 101"/>
                <a:gd name="T39" fmla="*/ 16 h 90"/>
                <a:gd name="T40" fmla="*/ 50 w 101"/>
                <a:gd name="T41" fmla="*/ 46 h 90"/>
                <a:gd name="T42" fmla="*/ 63 w 101"/>
                <a:gd name="T43" fmla="*/ 31 h 90"/>
                <a:gd name="T44" fmla="*/ 63 w 101"/>
                <a:gd name="T45" fmla="*/ 39 h 90"/>
                <a:gd name="T46" fmla="*/ 75 w 101"/>
                <a:gd name="T47" fmla="*/ 39 h 90"/>
                <a:gd name="T48" fmla="*/ 63 w 101"/>
                <a:gd name="T49" fmla="*/ 46 h 90"/>
                <a:gd name="T50" fmla="*/ 63 w 101"/>
                <a:gd name="T51" fmla="*/ 46 h 90"/>
                <a:gd name="T52" fmla="*/ 75 w 101"/>
                <a:gd name="T53" fmla="*/ 46 h 90"/>
                <a:gd name="T54" fmla="*/ 69 w 101"/>
                <a:gd name="T55" fmla="*/ 54 h 90"/>
                <a:gd name="T56" fmla="*/ 88 w 101"/>
                <a:gd name="T57" fmla="*/ 46 h 90"/>
                <a:gd name="T58" fmla="*/ 88 w 101"/>
                <a:gd name="T59" fmla="*/ 54 h 90"/>
                <a:gd name="T60" fmla="*/ 101 w 101"/>
                <a:gd name="T61" fmla="*/ 54 h 90"/>
                <a:gd name="T62" fmla="*/ 88 w 101"/>
                <a:gd name="T63" fmla="*/ 61 h 90"/>
                <a:gd name="T64" fmla="*/ 95 w 101"/>
                <a:gd name="T65" fmla="*/ 69 h 90"/>
                <a:gd name="T66" fmla="*/ 88 w 101"/>
                <a:gd name="T67" fmla="*/ 77 h 90"/>
                <a:gd name="T68" fmla="*/ 107 w 101"/>
                <a:gd name="T69" fmla="*/ 69 h 90"/>
                <a:gd name="T70" fmla="*/ 88 w 101"/>
                <a:gd name="T71" fmla="*/ 85 h 90"/>
                <a:gd name="T72" fmla="*/ 88 w 101"/>
                <a:gd name="T73" fmla="*/ 85 h 90"/>
                <a:gd name="T74" fmla="*/ 88 w 101"/>
                <a:gd name="T75" fmla="*/ 85 h 90"/>
                <a:gd name="T76" fmla="*/ 88 w 101"/>
                <a:gd name="T77" fmla="*/ 93 h 90"/>
                <a:gd name="T78" fmla="*/ 107 w 101"/>
                <a:gd name="T79" fmla="*/ 77 h 90"/>
                <a:gd name="T80" fmla="*/ 101 w 101"/>
                <a:gd name="T81" fmla="*/ 93 h 90"/>
                <a:gd name="T82" fmla="*/ 107 w 101"/>
                <a:gd name="T83" fmla="*/ 93 h 90"/>
                <a:gd name="T84" fmla="*/ 107 w 101"/>
                <a:gd name="T85" fmla="*/ 93 h 90"/>
                <a:gd name="T86" fmla="*/ 95 w 101"/>
                <a:gd name="T87" fmla="*/ 116 h 90"/>
                <a:gd name="T88" fmla="*/ 88 w 101"/>
                <a:gd name="T89" fmla="*/ 116 h 90"/>
                <a:gd name="T90" fmla="*/ 88 w 101"/>
                <a:gd name="T91" fmla="*/ 108 h 90"/>
                <a:gd name="T92" fmla="*/ 75 w 101"/>
                <a:gd name="T93" fmla="*/ 116 h 90"/>
                <a:gd name="T94" fmla="*/ 88 w 101"/>
                <a:gd name="T95" fmla="*/ 93 h 90"/>
                <a:gd name="T96" fmla="*/ 81 w 101"/>
                <a:gd name="T97" fmla="*/ 85 h 90"/>
                <a:gd name="T98" fmla="*/ 75 w 101"/>
                <a:gd name="T99" fmla="*/ 100 h 90"/>
                <a:gd name="T100" fmla="*/ 75 w 101"/>
                <a:gd name="T101" fmla="*/ 93 h 90"/>
                <a:gd name="T102" fmla="*/ 50 w 101"/>
                <a:gd name="T103" fmla="*/ 116 h 90"/>
                <a:gd name="T104" fmla="*/ 50 w 101"/>
                <a:gd name="T105" fmla="*/ 108 h 90"/>
                <a:gd name="T106" fmla="*/ 69 w 101"/>
                <a:gd name="T107" fmla="*/ 93 h 90"/>
                <a:gd name="T108" fmla="*/ 69 w 101"/>
                <a:gd name="T109" fmla="*/ 93 h 90"/>
                <a:gd name="T110" fmla="*/ 69 w 101"/>
                <a:gd name="T111" fmla="*/ 93 h 90"/>
                <a:gd name="T112" fmla="*/ 63 w 101"/>
                <a:gd name="T113" fmla="*/ 93 h 90"/>
                <a:gd name="T114" fmla="*/ 57 w 101"/>
                <a:gd name="T115" fmla="*/ 100 h 90"/>
                <a:gd name="T116" fmla="*/ 50 w 101"/>
                <a:gd name="T117" fmla="*/ 100 h 90"/>
                <a:gd name="T118" fmla="*/ 57 w 101"/>
                <a:gd name="T119" fmla="*/ 93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7" name="Freeform 4482"/>
            <p:cNvSpPr>
              <a:spLocks/>
            </p:cNvSpPr>
            <p:nvPr/>
          </p:nvSpPr>
          <p:spPr bwMode="auto">
            <a:xfrm>
              <a:off x="1394" y="967"/>
              <a:ext cx="183" cy="34"/>
            </a:xfrm>
            <a:custGeom>
              <a:avLst/>
              <a:gdLst>
                <a:gd name="T0" fmla="*/ 74 w 180"/>
                <a:gd name="T1" fmla="*/ 16 h 30"/>
                <a:gd name="T2" fmla="*/ 56 w 180"/>
                <a:gd name="T3" fmla="*/ 8 h 30"/>
                <a:gd name="T4" fmla="*/ 80 w 180"/>
                <a:gd name="T5" fmla="*/ 8 h 30"/>
                <a:gd name="T6" fmla="*/ 32 w 180"/>
                <a:gd name="T7" fmla="*/ 8 h 30"/>
                <a:gd name="T8" fmla="*/ 44 w 180"/>
                <a:gd name="T9" fmla="*/ 0 h 30"/>
                <a:gd name="T10" fmla="*/ 0 w 180"/>
                <a:gd name="T11" fmla="*/ 0 h 30"/>
                <a:gd name="T12" fmla="*/ 38 w 180"/>
                <a:gd name="T13" fmla="*/ 8 h 30"/>
                <a:gd name="T14" fmla="*/ 32 w 180"/>
                <a:gd name="T15" fmla="*/ 23 h 30"/>
                <a:gd name="T16" fmla="*/ 24 w 180"/>
                <a:gd name="T17" fmla="*/ 39 h 30"/>
                <a:gd name="T18" fmla="*/ 62 w 180"/>
                <a:gd name="T19" fmla="*/ 39 h 30"/>
                <a:gd name="T20" fmla="*/ 100 w 180"/>
                <a:gd name="T21" fmla="*/ 39 h 30"/>
                <a:gd name="T22" fmla="*/ 142 w 180"/>
                <a:gd name="T23" fmla="*/ 39 h 30"/>
                <a:gd name="T24" fmla="*/ 180 w 180"/>
                <a:gd name="T25" fmla="*/ 39 h 30"/>
                <a:gd name="T26" fmla="*/ 186 w 180"/>
                <a:gd name="T27" fmla="*/ 23 h 30"/>
                <a:gd name="T28" fmla="*/ 156 w 180"/>
                <a:gd name="T29" fmla="*/ 16 h 30"/>
                <a:gd name="T30" fmla="*/ 74 w 180"/>
                <a:gd name="T31" fmla="*/ 16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8" name="Freeform 4483"/>
            <p:cNvSpPr>
              <a:spLocks/>
            </p:cNvSpPr>
            <p:nvPr/>
          </p:nvSpPr>
          <p:spPr bwMode="auto">
            <a:xfrm>
              <a:off x="1456" y="900"/>
              <a:ext cx="115" cy="40"/>
            </a:xfrm>
            <a:custGeom>
              <a:avLst/>
              <a:gdLst>
                <a:gd name="T0" fmla="*/ 24 w 114"/>
                <a:gd name="T1" fmla="*/ 14 h 36"/>
                <a:gd name="T2" fmla="*/ 18 w 114"/>
                <a:gd name="T3" fmla="*/ 8 h 36"/>
                <a:gd name="T4" fmla="*/ 54 w 114"/>
                <a:gd name="T5" fmla="*/ 0 h 36"/>
                <a:gd name="T6" fmla="*/ 104 w 114"/>
                <a:gd name="T7" fmla="*/ 8 h 36"/>
                <a:gd name="T8" fmla="*/ 92 w 114"/>
                <a:gd name="T9" fmla="*/ 22 h 36"/>
                <a:gd name="T10" fmla="*/ 116 w 114"/>
                <a:gd name="T11" fmla="*/ 30 h 36"/>
                <a:gd name="T12" fmla="*/ 74 w 114"/>
                <a:gd name="T13" fmla="*/ 37 h 36"/>
                <a:gd name="T14" fmla="*/ 54 w 114"/>
                <a:gd name="T15" fmla="*/ 44 h 36"/>
                <a:gd name="T16" fmla="*/ 48 w 114"/>
                <a:gd name="T17" fmla="*/ 37 h 36"/>
                <a:gd name="T18" fmla="*/ 48 w 114"/>
                <a:gd name="T19" fmla="*/ 44 h 36"/>
                <a:gd name="T20" fmla="*/ 6 w 114"/>
                <a:gd name="T21" fmla="*/ 37 h 36"/>
                <a:gd name="T22" fmla="*/ 54 w 114"/>
                <a:gd name="T23" fmla="*/ 30 h 36"/>
                <a:gd name="T24" fmla="*/ 0 w 114"/>
                <a:gd name="T25" fmla="*/ 22 h 36"/>
                <a:gd name="T26" fmla="*/ 24 w 114"/>
                <a:gd name="T27" fmla="*/ 1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39" name="Freeform 4484"/>
            <p:cNvSpPr>
              <a:spLocks/>
            </p:cNvSpPr>
            <p:nvPr/>
          </p:nvSpPr>
          <p:spPr bwMode="auto">
            <a:xfrm>
              <a:off x="1116" y="967"/>
              <a:ext cx="157" cy="41"/>
            </a:xfrm>
            <a:custGeom>
              <a:avLst/>
              <a:gdLst>
                <a:gd name="T0" fmla="*/ 42 w 156"/>
                <a:gd name="T1" fmla="*/ 47 h 36"/>
                <a:gd name="T2" fmla="*/ 30 w 156"/>
                <a:gd name="T3" fmla="*/ 39 h 36"/>
                <a:gd name="T4" fmla="*/ 80 w 156"/>
                <a:gd name="T5" fmla="*/ 31 h 36"/>
                <a:gd name="T6" fmla="*/ 42 w 156"/>
                <a:gd name="T7" fmla="*/ 31 h 36"/>
                <a:gd name="T8" fmla="*/ 0 w 156"/>
                <a:gd name="T9" fmla="*/ 31 h 36"/>
                <a:gd name="T10" fmla="*/ 42 w 156"/>
                <a:gd name="T11" fmla="*/ 24 h 36"/>
                <a:gd name="T12" fmla="*/ 24 w 156"/>
                <a:gd name="T13" fmla="*/ 16 h 36"/>
                <a:gd name="T14" fmla="*/ 48 w 156"/>
                <a:gd name="T15" fmla="*/ 16 h 36"/>
                <a:gd name="T16" fmla="*/ 36 w 156"/>
                <a:gd name="T17" fmla="*/ 8 h 36"/>
                <a:gd name="T18" fmla="*/ 80 w 156"/>
                <a:gd name="T19" fmla="*/ 16 h 36"/>
                <a:gd name="T20" fmla="*/ 110 w 156"/>
                <a:gd name="T21" fmla="*/ 24 h 36"/>
                <a:gd name="T22" fmla="*/ 116 w 156"/>
                <a:gd name="T23" fmla="*/ 8 h 36"/>
                <a:gd name="T24" fmla="*/ 140 w 156"/>
                <a:gd name="T25" fmla="*/ 0 h 36"/>
                <a:gd name="T26" fmla="*/ 128 w 156"/>
                <a:gd name="T27" fmla="*/ 16 h 36"/>
                <a:gd name="T28" fmla="*/ 158 w 156"/>
                <a:gd name="T29" fmla="*/ 16 h 36"/>
                <a:gd name="T30" fmla="*/ 134 w 156"/>
                <a:gd name="T31" fmla="*/ 31 h 36"/>
                <a:gd name="T32" fmla="*/ 116 w 156"/>
                <a:gd name="T33" fmla="*/ 31 h 36"/>
                <a:gd name="T34" fmla="*/ 42 w 156"/>
                <a:gd name="T35" fmla="*/ 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0" name="Freeform 4485"/>
            <p:cNvSpPr>
              <a:spLocks/>
            </p:cNvSpPr>
            <p:nvPr/>
          </p:nvSpPr>
          <p:spPr bwMode="auto">
            <a:xfrm>
              <a:off x="1328" y="1170"/>
              <a:ext cx="96" cy="53"/>
            </a:xfrm>
            <a:custGeom>
              <a:avLst/>
              <a:gdLst>
                <a:gd name="T0" fmla="*/ 66 w 96"/>
                <a:gd name="T1" fmla="*/ 44 h 47"/>
                <a:gd name="T2" fmla="*/ 60 w 96"/>
                <a:gd name="T3" fmla="*/ 37 h 47"/>
                <a:gd name="T4" fmla="*/ 60 w 96"/>
                <a:gd name="T5" fmla="*/ 37 h 47"/>
                <a:gd name="T6" fmla="*/ 54 w 96"/>
                <a:gd name="T7" fmla="*/ 37 h 47"/>
                <a:gd name="T8" fmla="*/ 18 w 96"/>
                <a:gd name="T9" fmla="*/ 60 h 47"/>
                <a:gd name="T10" fmla="*/ 18 w 96"/>
                <a:gd name="T11" fmla="*/ 44 h 47"/>
                <a:gd name="T12" fmla="*/ 0 w 96"/>
                <a:gd name="T13" fmla="*/ 44 h 47"/>
                <a:gd name="T14" fmla="*/ 18 w 96"/>
                <a:gd name="T15" fmla="*/ 29 h 47"/>
                <a:gd name="T16" fmla="*/ 30 w 96"/>
                <a:gd name="T17" fmla="*/ 16 h 47"/>
                <a:gd name="T18" fmla="*/ 42 w 96"/>
                <a:gd name="T19" fmla="*/ 0 h 47"/>
                <a:gd name="T20" fmla="*/ 54 w 96"/>
                <a:gd name="T21" fmla="*/ 0 h 47"/>
                <a:gd name="T22" fmla="*/ 48 w 96"/>
                <a:gd name="T23" fmla="*/ 8 h 47"/>
                <a:gd name="T24" fmla="*/ 60 w 96"/>
                <a:gd name="T25" fmla="*/ 8 h 47"/>
                <a:gd name="T26" fmla="*/ 84 w 96"/>
                <a:gd name="T27" fmla="*/ 29 h 47"/>
                <a:gd name="T28" fmla="*/ 72 w 96"/>
                <a:gd name="T29" fmla="*/ 37 h 47"/>
                <a:gd name="T30" fmla="*/ 96 w 96"/>
                <a:gd name="T31" fmla="*/ 37 h 47"/>
                <a:gd name="T32" fmla="*/ 96 w 96"/>
                <a:gd name="T33" fmla="*/ 44 h 47"/>
                <a:gd name="T34" fmla="*/ 78 w 96"/>
                <a:gd name="T35" fmla="*/ 52 h 47"/>
                <a:gd name="T36" fmla="*/ 66 w 96"/>
                <a:gd name="T37" fmla="*/ 44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1" name="Freeform 4486"/>
            <p:cNvSpPr>
              <a:spLocks/>
            </p:cNvSpPr>
            <p:nvPr/>
          </p:nvSpPr>
          <p:spPr bwMode="auto">
            <a:xfrm>
              <a:off x="1255" y="1021"/>
              <a:ext cx="84" cy="41"/>
            </a:xfrm>
            <a:custGeom>
              <a:avLst/>
              <a:gdLst>
                <a:gd name="T0" fmla="*/ 85 w 83"/>
                <a:gd name="T1" fmla="*/ 0 h 36"/>
                <a:gd name="T2" fmla="*/ 36 w 83"/>
                <a:gd name="T3" fmla="*/ 0 h 36"/>
                <a:gd name="T4" fmla="*/ 44 w 83"/>
                <a:gd name="T5" fmla="*/ 8 h 36"/>
                <a:gd name="T6" fmla="*/ 30 w 83"/>
                <a:gd name="T7" fmla="*/ 16 h 36"/>
                <a:gd name="T8" fmla="*/ 0 w 83"/>
                <a:gd name="T9" fmla="*/ 16 h 36"/>
                <a:gd name="T10" fmla="*/ 18 w 83"/>
                <a:gd name="T11" fmla="*/ 31 h 36"/>
                <a:gd name="T12" fmla="*/ 36 w 83"/>
                <a:gd name="T13" fmla="*/ 47 h 36"/>
                <a:gd name="T14" fmla="*/ 36 w 83"/>
                <a:gd name="T15" fmla="*/ 39 h 36"/>
                <a:gd name="T16" fmla="*/ 62 w 83"/>
                <a:gd name="T17" fmla="*/ 39 h 36"/>
                <a:gd name="T18" fmla="*/ 73 w 83"/>
                <a:gd name="T19" fmla="*/ 16 h 36"/>
                <a:gd name="T20" fmla="*/ 85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2" name="Freeform 4487"/>
            <p:cNvSpPr>
              <a:spLocks/>
            </p:cNvSpPr>
            <p:nvPr/>
          </p:nvSpPr>
          <p:spPr bwMode="auto">
            <a:xfrm>
              <a:off x="1334" y="1015"/>
              <a:ext cx="90" cy="33"/>
            </a:xfrm>
            <a:custGeom>
              <a:avLst/>
              <a:gdLst>
                <a:gd name="T0" fmla="*/ 54 w 90"/>
                <a:gd name="T1" fmla="*/ 22 h 30"/>
                <a:gd name="T2" fmla="*/ 24 w 90"/>
                <a:gd name="T3" fmla="*/ 22 h 30"/>
                <a:gd name="T4" fmla="*/ 30 w 90"/>
                <a:gd name="T5" fmla="*/ 29 h 30"/>
                <a:gd name="T6" fmla="*/ 18 w 90"/>
                <a:gd name="T7" fmla="*/ 36 h 30"/>
                <a:gd name="T8" fmla="*/ 0 w 90"/>
                <a:gd name="T9" fmla="*/ 36 h 30"/>
                <a:gd name="T10" fmla="*/ 6 w 90"/>
                <a:gd name="T11" fmla="*/ 36 h 30"/>
                <a:gd name="T12" fmla="*/ 18 w 90"/>
                <a:gd name="T13" fmla="*/ 8 h 30"/>
                <a:gd name="T14" fmla="*/ 30 w 90"/>
                <a:gd name="T15" fmla="*/ 8 h 30"/>
                <a:gd name="T16" fmla="*/ 30 w 90"/>
                <a:gd name="T17" fmla="*/ 0 h 30"/>
                <a:gd name="T18" fmla="*/ 42 w 90"/>
                <a:gd name="T19" fmla="*/ 0 h 30"/>
                <a:gd name="T20" fmla="*/ 90 w 90"/>
                <a:gd name="T21" fmla="*/ 0 h 30"/>
                <a:gd name="T22" fmla="*/ 78 w 90"/>
                <a:gd name="T23" fmla="*/ 8 h 30"/>
                <a:gd name="T24" fmla="*/ 54 w 90"/>
                <a:gd name="T25" fmla="*/ 2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3" name="Freeform 4488"/>
            <p:cNvSpPr>
              <a:spLocks/>
            </p:cNvSpPr>
            <p:nvPr/>
          </p:nvSpPr>
          <p:spPr bwMode="auto">
            <a:xfrm>
              <a:off x="546" y="1480"/>
              <a:ext cx="48" cy="54"/>
            </a:xfrm>
            <a:custGeom>
              <a:avLst/>
              <a:gdLst>
                <a:gd name="T0" fmla="*/ 36 w 48"/>
                <a:gd name="T1" fmla="*/ 38 h 48"/>
                <a:gd name="T2" fmla="*/ 30 w 48"/>
                <a:gd name="T3" fmla="*/ 46 h 48"/>
                <a:gd name="T4" fmla="*/ 18 w 48"/>
                <a:gd name="T5" fmla="*/ 38 h 48"/>
                <a:gd name="T6" fmla="*/ 24 w 48"/>
                <a:gd name="T7" fmla="*/ 38 h 48"/>
                <a:gd name="T8" fmla="*/ 18 w 48"/>
                <a:gd name="T9" fmla="*/ 38 h 48"/>
                <a:gd name="T10" fmla="*/ 12 w 48"/>
                <a:gd name="T11" fmla="*/ 30 h 48"/>
                <a:gd name="T12" fmla="*/ 24 w 48"/>
                <a:gd name="T13" fmla="*/ 30 h 48"/>
                <a:gd name="T14" fmla="*/ 12 w 48"/>
                <a:gd name="T15" fmla="*/ 23 h 48"/>
                <a:gd name="T16" fmla="*/ 12 w 48"/>
                <a:gd name="T17" fmla="*/ 16 h 48"/>
                <a:gd name="T18" fmla="*/ 6 w 48"/>
                <a:gd name="T19" fmla="*/ 16 h 48"/>
                <a:gd name="T20" fmla="*/ 6 w 48"/>
                <a:gd name="T21" fmla="*/ 8 h 48"/>
                <a:gd name="T22" fmla="*/ 12 w 48"/>
                <a:gd name="T23" fmla="*/ 8 h 48"/>
                <a:gd name="T24" fmla="*/ 6 w 48"/>
                <a:gd name="T25" fmla="*/ 8 h 48"/>
                <a:gd name="T26" fmla="*/ 0 w 48"/>
                <a:gd name="T27" fmla="*/ 0 h 48"/>
                <a:gd name="T28" fmla="*/ 36 w 48"/>
                <a:gd name="T29" fmla="*/ 8 h 48"/>
                <a:gd name="T30" fmla="*/ 42 w 48"/>
                <a:gd name="T31" fmla="*/ 23 h 48"/>
                <a:gd name="T32" fmla="*/ 48 w 48"/>
                <a:gd name="T33" fmla="*/ 38 h 48"/>
                <a:gd name="T34" fmla="*/ 48 w 48"/>
                <a:gd name="T35" fmla="*/ 53 h 48"/>
                <a:gd name="T36" fmla="*/ 48 w 48"/>
                <a:gd name="T37" fmla="*/ 61 h 48"/>
                <a:gd name="T38" fmla="*/ 24 w 48"/>
                <a:gd name="T39" fmla="*/ 46 h 48"/>
                <a:gd name="T40" fmla="*/ 36 w 48"/>
                <a:gd name="T41" fmla="*/ 38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4" name="Freeform 4489"/>
            <p:cNvSpPr>
              <a:spLocks/>
            </p:cNvSpPr>
            <p:nvPr/>
          </p:nvSpPr>
          <p:spPr bwMode="auto">
            <a:xfrm>
              <a:off x="1073" y="954"/>
              <a:ext cx="115" cy="27"/>
            </a:xfrm>
            <a:custGeom>
              <a:avLst/>
              <a:gdLst>
                <a:gd name="T0" fmla="*/ 74 w 114"/>
                <a:gd name="T1" fmla="*/ 16 h 24"/>
                <a:gd name="T2" fmla="*/ 74 w 114"/>
                <a:gd name="T3" fmla="*/ 16 h 24"/>
                <a:gd name="T4" fmla="*/ 62 w 114"/>
                <a:gd name="T5" fmla="*/ 23 h 24"/>
                <a:gd name="T6" fmla="*/ 42 w 114"/>
                <a:gd name="T7" fmla="*/ 23 h 24"/>
                <a:gd name="T8" fmla="*/ 42 w 114"/>
                <a:gd name="T9" fmla="*/ 23 h 24"/>
                <a:gd name="T10" fmla="*/ 36 w 114"/>
                <a:gd name="T11" fmla="*/ 30 h 24"/>
                <a:gd name="T12" fmla="*/ 24 w 114"/>
                <a:gd name="T13" fmla="*/ 30 h 24"/>
                <a:gd name="T14" fmla="*/ 24 w 114"/>
                <a:gd name="T15" fmla="*/ 23 h 24"/>
                <a:gd name="T16" fmla="*/ 12 w 114"/>
                <a:gd name="T17" fmla="*/ 30 h 24"/>
                <a:gd name="T18" fmla="*/ 0 w 114"/>
                <a:gd name="T19" fmla="*/ 30 h 24"/>
                <a:gd name="T20" fmla="*/ 12 w 114"/>
                <a:gd name="T21" fmla="*/ 23 h 24"/>
                <a:gd name="T22" fmla="*/ 48 w 114"/>
                <a:gd name="T23" fmla="*/ 16 h 24"/>
                <a:gd name="T24" fmla="*/ 80 w 114"/>
                <a:gd name="T25" fmla="*/ 0 h 24"/>
                <a:gd name="T26" fmla="*/ 98 w 114"/>
                <a:gd name="T27" fmla="*/ 0 h 24"/>
                <a:gd name="T28" fmla="*/ 116 w 114"/>
                <a:gd name="T29" fmla="*/ 8 h 24"/>
                <a:gd name="T30" fmla="*/ 104 w 114"/>
                <a:gd name="T31" fmla="*/ 8 h 24"/>
                <a:gd name="T32" fmla="*/ 104 w 114"/>
                <a:gd name="T33" fmla="*/ 16 h 24"/>
                <a:gd name="T34" fmla="*/ 98 w 114"/>
                <a:gd name="T35" fmla="*/ 16 h 24"/>
                <a:gd name="T36" fmla="*/ 80 w 114"/>
                <a:gd name="T37" fmla="*/ 23 h 24"/>
                <a:gd name="T38" fmla="*/ 74 w 114"/>
                <a:gd name="T39" fmla="*/ 23 h 24"/>
                <a:gd name="T40" fmla="*/ 74 w 114"/>
                <a:gd name="T41" fmla="*/ 16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5" name="Freeform 4490"/>
            <p:cNvSpPr>
              <a:spLocks/>
            </p:cNvSpPr>
            <p:nvPr/>
          </p:nvSpPr>
          <p:spPr bwMode="auto">
            <a:xfrm>
              <a:off x="1304" y="967"/>
              <a:ext cx="72" cy="27"/>
            </a:xfrm>
            <a:custGeom>
              <a:avLst/>
              <a:gdLst>
                <a:gd name="T0" fmla="*/ 35 w 71"/>
                <a:gd name="T1" fmla="*/ 8 h 24"/>
                <a:gd name="T2" fmla="*/ 23 w 71"/>
                <a:gd name="T3" fmla="*/ 8 h 24"/>
                <a:gd name="T4" fmla="*/ 29 w 71"/>
                <a:gd name="T5" fmla="*/ 8 h 24"/>
                <a:gd name="T6" fmla="*/ 17 w 71"/>
                <a:gd name="T7" fmla="*/ 16 h 24"/>
                <a:gd name="T8" fmla="*/ 17 w 71"/>
                <a:gd name="T9" fmla="*/ 16 h 24"/>
                <a:gd name="T10" fmla="*/ 17 w 71"/>
                <a:gd name="T11" fmla="*/ 16 h 24"/>
                <a:gd name="T12" fmla="*/ 0 w 71"/>
                <a:gd name="T13" fmla="*/ 23 h 24"/>
                <a:gd name="T14" fmla="*/ 49 w 71"/>
                <a:gd name="T15" fmla="*/ 23 h 24"/>
                <a:gd name="T16" fmla="*/ 17 w 71"/>
                <a:gd name="T17" fmla="*/ 23 h 24"/>
                <a:gd name="T18" fmla="*/ 17 w 71"/>
                <a:gd name="T19" fmla="*/ 30 h 24"/>
                <a:gd name="T20" fmla="*/ 43 w 71"/>
                <a:gd name="T21" fmla="*/ 30 h 24"/>
                <a:gd name="T22" fmla="*/ 49 w 71"/>
                <a:gd name="T23" fmla="*/ 30 h 24"/>
                <a:gd name="T24" fmla="*/ 49 w 71"/>
                <a:gd name="T25" fmla="*/ 23 h 24"/>
                <a:gd name="T26" fmla="*/ 61 w 71"/>
                <a:gd name="T27" fmla="*/ 23 h 24"/>
                <a:gd name="T28" fmla="*/ 67 w 71"/>
                <a:gd name="T29" fmla="*/ 23 h 24"/>
                <a:gd name="T30" fmla="*/ 61 w 71"/>
                <a:gd name="T31" fmla="*/ 16 h 24"/>
                <a:gd name="T32" fmla="*/ 73 w 71"/>
                <a:gd name="T33" fmla="*/ 8 h 24"/>
                <a:gd name="T34" fmla="*/ 67 w 71"/>
                <a:gd name="T35" fmla="*/ 0 h 24"/>
                <a:gd name="T36" fmla="*/ 55 w 71"/>
                <a:gd name="T37" fmla="*/ 8 h 24"/>
                <a:gd name="T38" fmla="*/ 35 w 71"/>
                <a:gd name="T39" fmla="*/ 8 h 24"/>
                <a:gd name="T40" fmla="*/ 43 w 71"/>
                <a:gd name="T41" fmla="*/ 8 h 24"/>
                <a:gd name="T42" fmla="*/ 35 w 71"/>
                <a:gd name="T43" fmla="*/ 16 h 24"/>
                <a:gd name="T44" fmla="*/ 35 w 71"/>
                <a:gd name="T45" fmla="*/ 8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6" name="Freeform 4491"/>
            <p:cNvSpPr>
              <a:spLocks/>
            </p:cNvSpPr>
            <p:nvPr/>
          </p:nvSpPr>
          <p:spPr bwMode="auto">
            <a:xfrm>
              <a:off x="1334" y="927"/>
              <a:ext cx="60" cy="20"/>
            </a:xfrm>
            <a:custGeom>
              <a:avLst/>
              <a:gdLst>
                <a:gd name="T0" fmla="*/ 36 w 60"/>
                <a:gd name="T1" fmla="*/ 8 h 18"/>
                <a:gd name="T2" fmla="*/ 36 w 60"/>
                <a:gd name="T3" fmla="*/ 0 h 18"/>
                <a:gd name="T4" fmla="*/ 54 w 60"/>
                <a:gd name="T5" fmla="*/ 8 h 18"/>
                <a:gd name="T6" fmla="*/ 54 w 60"/>
                <a:gd name="T7" fmla="*/ 8 h 18"/>
                <a:gd name="T8" fmla="*/ 54 w 60"/>
                <a:gd name="T9" fmla="*/ 14 h 18"/>
                <a:gd name="T10" fmla="*/ 60 w 60"/>
                <a:gd name="T11" fmla="*/ 22 h 18"/>
                <a:gd name="T12" fmla="*/ 42 w 60"/>
                <a:gd name="T13" fmla="*/ 22 h 18"/>
                <a:gd name="T14" fmla="*/ 24 w 60"/>
                <a:gd name="T15" fmla="*/ 14 h 18"/>
                <a:gd name="T16" fmla="*/ 0 w 60"/>
                <a:gd name="T17" fmla="*/ 14 h 18"/>
                <a:gd name="T18" fmla="*/ 6 w 60"/>
                <a:gd name="T19" fmla="*/ 8 h 18"/>
                <a:gd name="T20" fmla="*/ 18 w 60"/>
                <a:gd name="T21" fmla="*/ 8 h 18"/>
                <a:gd name="T22" fmla="*/ 18 w 60"/>
                <a:gd name="T23" fmla="*/ 8 h 18"/>
                <a:gd name="T24" fmla="*/ 6 w 60"/>
                <a:gd name="T25" fmla="*/ 8 h 18"/>
                <a:gd name="T26" fmla="*/ 6 w 60"/>
                <a:gd name="T27" fmla="*/ 0 h 18"/>
                <a:gd name="T28" fmla="*/ 36 w 60"/>
                <a:gd name="T29" fmla="*/ 0 h 18"/>
                <a:gd name="T30" fmla="*/ 36 w 60"/>
                <a:gd name="T31" fmla="*/ 8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7" name="Freeform 4492"/>
            <p:cNvSpPr>
              <a:spLocks/>
            </p:cNvSpPr>
            <p:nvPr/>
          </p:nvSpPr>
          <p:spPr bwMode="auto">
            <a:xfrm>
              <a:off x="1231" y="1089"/>
              <a:ext cx="62" cy="27"/>
            </a:xfrm>
            <a:custGeom>
              <a:avLst/>
              <a:gdLst>
                <a:gd name="T0" fmla="*/ 52 w 60"/>
                <a:gd name="T1" fmla="*/ 16 h 24"/>
                <a:gd name="T2" fmla="*/ 52 w 60"/>
                <a:gd name="T3" fmla="*/ 16 h 24"/>
                <a:gd name="T4" fmla="*/ 38 w 60"/>
                <a:gd name="T5" fmla="*/ 0 h 24"/>
                <a:gd name="T6" fmla="*/ 32 w 60"/>
                <a:gd name="T7" fmla="*/ 8 h 24"/>
                <a:gd name="T8" fmla="*/ 26 w 60"/>
                <a:gd name="T9" fmla="*/ 8 h 24"/>
                <a:gd name="T10" fmla="*/ 26 w 60"/>
                <a:gd name="T11" fmla="*/ 16 h 24"/>
                <a:gd name="T12" fmla="*/ 0 w 60"/>
                <a:gd name="T13" fmla="*/ 23 h 24"/>
                <a:gd name="T14" fmla="*/ 38 w 60"/>
                <a:gd name="T15" fmla="*/ 30 h 24"/>
                <a:gd name="T16" fmla="*/ 64 w 60"/>
                <a:gd name="T17" fmla="*/ 23 h 24"/>
                <a:gd name="T18" fmla="*/ 52 w 60"/>
                <a:gd name="T19" fmla="*/ 23 h 24"/>
                <a:gd name="T20" fmla="*/ 52 w 60"/>
                <a:gd name="T21" fmla="*/ 1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8" name="Freeform 4493"/>
            <p:cNvSpPr>
              <a:spLocks/>
            </p:cNvSpPr>
            <p:nvPr/>
          </p:nvSpPr>
          <p:spPr bwMode="auto">
            <a:xfrm>
              <a:off x="1535" y="1021"/>
              <a:ext cx="54" cy="14"/>
            </a:xfrm>
            <a:custGeom>
              <a:avLst/>
              <a:gdLst>
                <a:gd name="T0" fmla="*/ 36 w 54"/>
                <a:gd name="T1" fmla="*/ 0 h 12"/>
                <a:gd name="T2" fmla="*/ 0 w 54"/>
                <a:gd name="T3" fmla="*/ 0 h 12"/>
                <a:gd name="T4" fmla="*/ 0 w 54"/>
                <a:gd name="T5" fmla="*/ 8 h 12"/>
                <a:gd name="T6" fmla="*/ 0 w 54"/>
                <a:gd name="T7" fmla="*/ 16 h 12"/>
                <a:gd name="T8" fmla="*/ 6 w 54"/>
                <a:gd name="T9" fmla="*/ 16 h 12"/>
                <a:gd name="T10" fmla="*/ 54 w 54"/>
                <a:gd name="T11" fmla="*/ 16 h 12"/>
                <a:gd name="T12" fmla="*/ 36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49" name="Freeform 4494"/>
            <p:cNvSpPr>
              <a:spLocks/>
            </p:cNvSpPr>
            <p:nvPr/>
          </p:nvSpPr>
          <p:spPr bwMode="auto">
            <a:xfrm>
              <a:off x="1510" y="1123"/>
              <a:ext cx="29" cy="20"/>
            </a:xfrm>
            <a:custGeom>
              <a:avLst/>
              <a:gdLst>
                <a:gd name="T0" fmla="*/ 28 w 30"/>
                <a:gd name="T1" fmla="*/ 14 h 18"/>
                <a:gd name="T2" fmla="*/ 0 w 30"/>
                <a:gd name="T3" fmla="*/ 22 h 18"/>
                <a:gd name="T4" fmla="*/ 0 w 30"/>
                <a:gd name="T5" fmla="*/ 8 h 18"/>
                <a:gd name="T6" fmla="*/ 16 w 30"/>
                <a:gd name="T7" fmla="*/ 0 h 18"/>
                <a:gd name="T8" fmla="*/ 28 w 30"/>
                <a:gd name="T9" fmla="*/ 0 h 18"/>
                <a:gd name="T10" fmla="*/ 28 w 30"/>
                <a:gd name="T11" fmla="*/ 1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0" name="Freeform 4495"/>
            <p:cNvSpPr>
              <a:spLocks/>
            </p:cNvSpPr>
            <p:nvPr/>
          </p:nvSpPr>
          <p:spPr bwMode="auto">
            <a:xfrm>
              <a:off x="1406" y="933"/>
              <a:ext cx="37" cy="14"/>
            </a:xfrm>
            <a:custGeom>
              <a:avLst/>
              <a:gdLst>
                <a:gd name="T0" fmla="*/ 0 w 36"/>
                <a:gd name="T1" fmla="*/ 8 h 12"/>
                <a:gd name="T2" fmla="*/ 6 w 36"/>
                <a:gd name="T3" fmla="*/ 0 h 12"/>
                <a:gd name="T4" fmla="*/ 38 w 36"/>
                <a:gd name="T5" fmla="*/ 8 h 12"/>
                <a:gd name="T6" fmla="*/ 38 w 36"/>
                <a:gd name="T7" fmla="*/ 16 h 12"/>
                <a:gd name="T8" fmla="*/ 6 w 36"/>
                <a:gd name="T9" fmla="*/ 16 h 12"/>
                <a:gd name="T10" fmla="*/ 0 w 36"/>
                <a:gd name="T11" fmla="*/ 16 h 12"/>
                <a:gd name="T12" fmla="*/ 0 w 36"/>
                <a:gd name="T13" fmla="*/ 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1" name="Freeform 4496"/>
            <p:cNvSpPr>
              <a:spLocks/>
            </p:cNvSpPr>
            <p:nvPr/>
          </p:nvSpPr>
          <p:spPr bwMode="auto">
            <a:xfrm>
              <a:off x="1364" y="988"/>
              <a:ext cx="37" cy="13"/>
            </a:xfrm>
            <a:custGeom>
              <a:avLst/>
              <a:gdLst>
                <a:gd name="T0" fmla="*/ 12 w 36"/>
                <a:gd name="T1" fmla="*/ 14 h 12"/>
                <a:gd name="T2" fmla="*/ 0 w 36"/>
                <a:gd name="T3" fmla="*/ 8 h 12"/>
                <a:gd name="T4" fmla="*/ 32 w 36"/>
                <a:gd name="T5" fmla="*/ 0 h 12"/>
                <a:gd name="T6" fmla="*/ 38 w 36"/>
                <a:gd name="T7" fmla="*/ 8 h 12"/>
                <a:gd name="T8" fmla="*/ 38 w 36"/>
                <a:gd name="T9" fmla="*/ 14 h 12"/>
                <a:gd name="T10" fmla="*/ 12 w 36"/>
                <a:gd name="T11" fmla="*/ 1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2" name="Freeform 4497"/>
            <p:cNvSpPr>
              <a:spLocks/>
            </p:cNvSpPr>
            <p:nvPr/>
          </p:nvSpPr>
          <p:spPr bwMode="auto">
            <a:xfrm>
              <a:off x="1214" y="1021"/>
              <a:ext cx="29" cy="14"/>
            </a:xfrm>
            <a:custGeom>
              <a:avLst/>
              <a:gdLst>
                <a:gd name="T0" fmla="*/ 12 w 30"/>
                <a:gd name="T1" fmla="*/ 16 h 12"/>
                <a:gd name="T2" fmla="*/ 0 w 30"/>
                <a:gd name="T3" fmla="*/ 0 h 12"/>
                <a:gd name="T4" fmla="*/ 28 w 30"/>
                <a:gd name="T5" fmla="*/ 0 h 12"/>
                <a:gd name="T6" fmla="*/ 28 w 30"/>
                <a:gd name="T7" fmla="*/ 0 h 12"/>
                <a:gd name="T8" fmla="*/ 12 w 30"/>
                <a:gd name="T9" fmla="*/ 1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3" name="Freeform 4498"/>
            <p:cNvSpPr>
              <a:spLocks/>
            </p:cNvSpPr>
            <p:nvPr/>
          </p:nvSpPr>
          <p:spPr bwMode="auto">
            <a:xfrm>
              <a:off x="1691" y="866"/>
              <a:ext cx="703" cy="418"/>
            </a:xfrm>
            <a:custGeom>
              <a:avLst/>
              <a:gdLst>
                <a:gd name="T0" fmla="*/ 124 w 694"/>
                <a:gd name="T1" fmla="*/ 372 h 371"/>
                <a:gd name="T2" fmla="*/ 148 w 694"/>
                <a:gd name="T3" fmla="*/ 364 h 371"/>
                <a:gd name="T4" fmla="*/ 130 w 694"/>
                <a:gd name="T5" fmla="*/ 388 h 371"/>
                <a:gd name="T6" fmla="*/ 142 w 694"/>
                <a:gd name="T7" fmla="*/ 402 h 371"/>
                <a:gd name="T8" fmla="*/ 154 w 694"/>
                <a:gd name="T9" fmla="*/ 425 h 371"/>
                <a:gd name="T10" fmla="*/ 154 w 694"/>
                <a:gd name="T11" fmla="*/ 441 h 371"/>
                <a:gd name="T12" fmla="*/ 172 w 694"/>
                <a:gd name="T13" fmla="*/ 448 h 371"/>
                <a:gd name="T14" fmla="*/ 197 w 694"/>
                <a:gd name="T15" fmla="*/ 455 h 371"/>
                <a:gd name="T16" fmla="*/ 210 w 694"/>
                <a:gd name="T17" fmla="*/ 463 h 371"/>
                <a:gd name="T18" fmla="*/ 228 w 694"/>
                <a:gd name="T19" fmla="*/ 455 h 371"/>
                <a:gd name="T20" fmla="*/ 240 w 694"/>
                <a:gd name="T21" fmla="*/ 441 h 371"/>
                <a:gd name="T22" fmla="*/ 246 w 694"/>
                <a:gd name="T23" fmla="*/ 418 h 371"/>
                <a:gd name="T24" fmla="*/ 264 w 694"/>
                <a:gd name="T25" fmla="*/ 394 h 371"/>
                <a:gd name="T26" fmla="*/ 278 w 694"/>
                <a:gd name="T27" fmla="*/ 380 h 371"/>
                <a:gd name="T28" fmla="*/ 313 w 694"/>
                <a:gd name="T29" fmla="*/ 343 h 371"/>
                <a:gd name="T30" fmla="*/ 363 w 694"/>
                <a:gd name="T31" fmla="*/ 335 h 371"/>
                <a:gd name="T32" fmla="*/ 417 w 694"/>
                <a:gd name="T33" fmla="*/ 290 h 371"/>
                <a:gd name="T34" fmla="*/ 510 w 694"/>
                <a:gd name="T35" fmla="*/ 274 h 371"/>
                <a:gd name="T36" fmla="*/ 479 w 694"/>
                <a:gd name="T37" fmla="*/ 243 h 371"/>
                <a:gd name="T38" fmla="*/ 517 w 694"/>
                <a:gd name="T39" fmla="*/ 221 h 371"/>
                <a:gd name="T40" fmla="*/ 541 w 694"/>
                <a:gd name="T41" fmla="*/ 243 h 371"/>
                <a:gd name="T42" fmla="*/ 559 w 694"/>
                <a:gd name="T43" fmla="*/ 221 h 371"/>
                <a:gd name="T44" fmla="*/ 523 w 694"/>
                <a:gd name="T45" fmla="*/ 198 h 371"/>
                <a:gd name="T46" fmla="*/ 503 w 694"/>
                <a:gd name="T47" fmla="*/ 190 h 371"/>
                <a:gd name="T48" fmla="*/ 541 w 694"/>
                <a:gd name="T49" fmla="*/ 175 h 371"/>
                <a:gd name="T50" fmla="*/ 577 w 694"/>
                <a:gd name="T51" fmla="*/ 168 h 371"/>
                <a:gd name="T52" fmla="*/ 590 w 694"/>
                <a:gd name="T53" fmla="*/ 144 h 371"/>
                <a:gd name="T54" fmla="*/ 583 w 694"/>
                <a:gd name="T55" fmla="*/ 130 h 371"/>
                <a:gd name="T56" fmla="*/ 626 w 694"/>
                <a:gd name="T57" fmla="*/ 114 h 371"/>
                <a:gd name="T58" fmla="*/ 590 w 694"/>
                <a:gd name="T59" fmla="*/ 91 h 371"/>
                <a:gd name="T60" fmla="*/ 644 w 694"/>
                <a:gd name="T61" fmla="*/ 53 h 371"/>
                <a:gd name="T62" fmla="*/ 682 w 694"/>
                <a:gd name="T63" fmla="*/ 38 h 371"/>
                <a:gd name="T64" fmla="*/ 597 w 694"/>
                <a:gd name="T65" fmla="*/ 30 h 371"/>
                <a:gd name="T66" fmla="*/ 491 w 694"/>
                <a:gd name="T67" fmla="*/ 30 h 371"/>
                <a:gd name="T68" fmla="*/ 485 w 694"/>
                <a:gd name="T69" fmla="*/ 8 h 371"/>
                <a:gd name="T70" fmla="*/ 405 w 694"/>
                <a:gd name="T71" fmla="*/ 8 h 371"/>
                <a:gd name="T72" fmla="*/ 393 w 694"/>
                <a:gd name="T73" fmla="*/ 16 h 371"/>
                <a:gd name="T74" fmla="*/ 295 w 694"/>
                <a:gd name="T75" fmla="*/ 23 h 371"/>
                <a:gd name="T76" fmla="*/ 222 w 694"/>
                <a:gd name="T77" fmla="*/ 30 h 371"/>
                <a:gd name="T78" fmla="*/ 142 w 694"/>
                <a:gd name="T79" fmla="*/ 38 h 371"/>
                <a:gd name="T80" fmla="*/ 6 w 694"/>
                <a:gd name="T81" fmla="*/ 83 h 371"/>
                <a:gd name="T82" fmla="*/ 68 w 694"/>
                <a:gd name="T83" fmla="*/ 99 h 371"/>
                <a:gd name="T84" fmla="*/ 30 w 694"/>
                <a:gd name="T85" fmla="*/ 114 h 371"/>
                <a:gd name="T86" fmla="*/ 86 w 694"/>
                <a:gd name="T87" fmla="*/ 122 h 371"/>
                <a:gd name="T88" fmla="*/ 154 w 694"/>
                <a:gd name="T89" fmla="*/ 160 h 371"/>
                <a:gd name="T90" fmla="*/ 142 w 694"/>
                <a:gd name="T91" fmla="*/ 206 h 371"/>
                <a:gd name="T92" fmla="*/ 178 w 694"/>
                <a:gd name="T93" fmla="*/ 206 h 371"/>
                <a:gd name="T94" fmla="*/ 178 w 694"/>
                <a:gd name="T95" fmla="*/ 221 h 371"/>
                <a:gd name="T96" fmla="*/ 148 w 694"/>
                <a:gd name="T97" fmla="*/ 229 h 371"/>
                <a:gd name="T98" fmla="*/ 184 w 694"/>
                <a:gd name="T99" fmla="*/ 267 h 371"/>
                <a:gd name="T100" fmla="*/ 166 w 694"/>
                <a:gd name="T101" fmla="*/ 282 h 371"/>
                <a:gd name="T102" fmla="*/ 136 w 694"/>
                <a:gd name="T103" fmla="*/ 290 h 371"/>
                <a:gd name="T104" fmla="*/ 166 w 694"/>
                <a:gd name="T105" fmla="*/ 297 h 371"/>
                <a:gd name="T106" fmla="*/ 166 w 694"/>
                <a:gd name="T107" fmla="*/ 312 h 371"/>
                <a:gd name="T108" fmla="*/ 130 w 694"/>
                <a:gd name="T109" fmla="*/ 320 h 371"/>
                <a:gd name="T110" fmla="*/ 116 w 694"/>
                <a:gd name="T111" fmla="*/ 335 h 371"/>
                <a:gd name="T112" fmla="*/ 154 w 694"/>
                <a:gd name="T113" fmla="*/ 343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4" name="Freeform 4499"/>
            <p:cNvSpPr>
              <a:spLocks/>
            </p:cNvSpPr>
            <p:nvPr/>
          </p:nvSpPr>
          <p:spPr bwMode="auto">
            <a:xfrm>
              <a:off x="1824" y="1082"/>
              <a:ext cx="32" cy="20"/>
            </a:xfrm>
            <a:custGeom>
              <a:avLst/>
              <a:gdLst>
                <a:gd name="T0" fmla="*/ 34 w 30"/>
                <a:gd name="T1" fmla="*/ 14 h 18"/>
                <a:gd name="T2" fmla="*/ 6 w 30"/>
                <a:gd name="T3" fmla="*/ 0 h 18"/>
                <a:gd name="T4" fmla="*/ 0 w 30"/>
                <a:gd name="T5" fmla="*/ 8 h 18"/>
                <a:gd name="T6" fmla="*/ 0 w 30"/>
                <a:gd name="T7" fmla="*/ 8 h 18"/>
                <a:gd name="T8" fmla="*/ 0 w 30"/>
                <a:gd name="T9" fmla="*/ 8 h 18"/>
                <a:gd name="T10" fmla="*/ 0 w 30"/>
                <a:gd name="T11" fmla="*/ 14 h 18"/>
                <a:gd name="T12" fmla="*/ 6 w 30"/>
                <a:gd name="T13" fmla="*/ 14 h 18"/>
                <a:gd name="T14" fmla="*/ 6 w 30"/>
                <a:gd name="T15" fmla="*/ 22 h 18"/>
                <a:gd name="T16" fmla="*/ 34 w 30"/>
                <a:gd name="T17" fmla="*/ 14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5" name="Freeform 4500"/>
            <p:cNvSpPr>
              <a:spLocks/>
            </p:cNvSpPr>
            <p:nvPr/>
          </p:nvSpPr>
          <p:spPr bwMode="auto">
            <a:xfrm>
              <a:off x="2195" y="1157"/>
              <a:ext cx="145" cy="59"/>
            </a:xfrm>
            <a:custGeom>
              <a:avLst/>
              <a:gdLst>
                <a:gd name="T0" fmla="*/ 117 w 143"/>
                <a:gd name="T1" fmla="*/ 0 h 53"/>
                <a:gd name="T2" fmla="*/ 110 w 143"/>
                <a:gd name="T3" fmla="*/ 0 h 53"/>
                <a:gd name="T4" fmla="*/ 98 w 143"/>
                <a:gd name="T5" fmla="*/ 8 h 53"/>
                <a:gd name="T6" fmla="*/ 92 w 143"/>
                <a:gd name="T7" fmla="*/ 8 h 53"/>
                <a:gd name="T8" fmla="*/ 86 w 143"/>
                <a:gd name="T9" fmla="*/ 14 h 53"/>
                <a:gd name="T10" fmla="*/ 86 w 143"/>
                <a:gd name="T11" fmla="*/ 14 h 53"/>
                <a:gd name="T12" fmla="*/ 74 w 143"/>
                <a:gd name="T13" fmla="*/ 8 h 53"/>
                <a:gd name="T14" fmla="*/ 74 w 143"/>
                <a:gd name="T15" fmla="*/ 14 h 53"/>
                <a:gd name="T16" fmla="*/ 62 w 143"/>
                <a:gd name="T17" fmla="*/ 8 h 53"/>
                <a:gd name="T18" fmla="*/ 56 w 143"/>
                <a:gd name="T19" fmla="*/ 14 h 53"/>
                <a:gd name="T20" fmla="*/ 50 w 143"/>
                <a:gd name="T21" fmla="*/ 22 h 53"/>
                <a:gd name="T22" fmla="*/ 44 w 143"/>
                <a:gd name="T23" fmla="*/ 14 h 53"/>
                <a:gd name="T24" fmla="*/ 44 w 143"/>
                <a:gd name="T25" fmla="*/ 14 h 53"/>
                <a:gd name="T26" fmla="*/ 24 w 143"/>
                <a:gd name="T27" fmla="*/ 0 h 53"/>
                <a:gd name="T28" fmla="*/ 30 w 143"/>
                <a:gd name="T29" fmla="*/ 8 h 53"/>
                <a:gd name="T30" fmla="*/ 30 w 143"/>
                <a:gd name="T31" fmla="*/ 8 h 53"/>
                <a:gd name="T32" fmla="*/ 18 w 143"/>
                <a:gd name="T33" fmla="*/ 8 h 53"/>
                <a:gd name="T34" fmla="*/ 18 w 143"/>
                <a:gd name="T35" fmla="*/ 8 h 53"/>
                <a:gd name="T36" fmla="*/ 12 w 143"/>
                <a:gd name="T37" fmla="*/ 14 h 53"/>
                <a:gd name="T38" fmla="*/ 18 w 143"/>
                <a:gd name="T39" fmla="*/ 14 h 53"/>
                <a:gd name="T40" fmla="*/ 18 w 143"/>
                <a:gd name="T41" fmla="*/ 14 h 53"/>
                <a:gd name="T42" fmla="*/ 6 w 143"/>
                <a:gd name="T43" fmla="*/ 14 h 53"/>
                <a:gd name="T44" fmla="*/ 12 w 143"/>
                <a:gd name="T45" fmla="*/ 14 h 53"/>
                <a:gd name="T46" fmla="*/ 0 w 143"/>
                <a:gd name="T47" fmla="*/ 14 h 53"/>
                <a:gd name="T48" fmla="*/ 30 w 143"/>
                <a:gd name="T49" fmla="*/ 22 h 53"/>
                <a:gd name="T50" fmla="*/ 30 w 143"/>
                <a:gd name="T51" fmla="*/ 22 h 53"/>
                <a:gd name="T52" fmla="*/ 30 w 143"/>
                <a:gd name="T53" fmla="*/ 30 h 53"/>
                <a:gd name="T54" fmla="*/ 6 w 143"/>
                <a:gd name="T55" fmla="*/ 30 h 53"/>
                <a:gd name="T56" fmla="*/ 24 w 143"/>
                <a:gd name="T57" fmla="*/ 36 h 53"/>
                <a:gd name="T58" fmla="*/ 30 w 143"/>
                <a:gd name="T59" fmla="*/ 36 h 53"/>
                <a:gd name="T60" fmla="*/ 30 w 143"/>
                <a:gd name="T61" fmla="*/ 43 h 53"/>
                <a:gd name="T62" fmla="*/ 38 w 143"/>
                <a:gd name="T63" fmla="*/ 43 h 53"/>
                <a:gd name="T64" fmla="*/ 30 w 143"/>
                <a:gd name="T65" fmla="*/ 43 h 53"/>
                <a:gd name="T66" fmla="*/ 18 w 143"/>
                <a:gd name="T67" fmla="*/ 51 h 53"/>
                <a:gd name="T68" fmla="*/ 30 w 143"/>
                <a:gd name="T69" fmla="*/ 58 h 53"/>
                <a:gd name="T70" fmla="*/ 50 w 143"/>
                <a:gd name="T71" fmla="*/ 58 h 53"/>
                <a:gd name="T72" fmla="*/ 80 w 143"/>
                <a:gd name="T73" fmla="*/ 66 h 53"/>
                <a:gd name="T74" fmla="*/ 104 w 143"/>
                <a:gd name="T75" fmla="*/ 51 h 53"/>
                <a:gd name="T76" fmla="*/ 123 w 143"/>
                <a:gd name="T77" fmla="*/ 43 h 53"/>
                <a:gd name="T78" fmla="*/ 135 w 143"/>
                <a:gd name="T79" fmla="*/ 36 h 53"/>
                <a:gd name="T80" fmla="*/ 141 w 143"/>
                <a:gd name="T81" fmla="*/ 30 h 53"/>
                <a:gd name="T82" fmla="*/ 147 w 143"/>
                <a:gd name="T83" fmla="*/ 30 h 53"/>
                <a:gd name="T84" fmla="*/ 141 w 143"/>
                <a:gd name="T85" fmla="*/ 22 h 53"/>
                <a:gd name="T86" fmla="*/ 147 w 143"/>
                <a:gd name="T87" fmla="*/ 22 h 53"/>
                <a:gd name="T88" fmla="*/ 147 w 143"/>
                <a:gd name="T89" fmla="*/ 22 h 53"/>
                <a:gd name="T90" fmla="*/ 135 w 143"/>
                <a:gd name="T91" fmla="*/ 22 h 53"/>
                <a:gd name="T92" fmla="*/ 141 w 143"/>
                <a:gd name="T93" fmla="*/ 14 h 53"/>
                <a:gd name="T94" fmla="*/ 135 w 143"/>
                <a:gd name="T95" fmla="*/ 14 h 53"/>
                <a:gd name="T96" fmla="*/ 129 w 143"/>
                <a:gd name="T97" fmla="*/ 8 h 53"/>
                <a:gd name="T98" fmla="*/ 135 w 143"/>
                <a:gd name="T99" fmla="*/ 0 h 53"/>
                <a:gd name="T100" fmla="*/ 129 w 143"/>
                <a:gd name="T101" fmla="*/ 0 h 53"/>
                <a:gd name="T102" fmla="*/ 11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6" name="Freeform 4501"/>
            <p:cNvSpPr>
              <a:spLocks/>
            </p:cNvSpPr>
            <p:nvPr/>
          </p:nvSpPr>
          <p:spPr bwMode="auto">
            <a:xfrm>
              <a:off x="2370" y="1385"/>
              <a:ext cx="61" cy="75"/>
            </a:xfrm>
            <a:custGeom>
              <a:avLst/>
              <a:gdLst>
                <a:gd name="T0" fmla="*/ 62 w 60"/>
                <a:gd name="T1" fmla="*/ 63 h 66"/>
                <a:gd name="T2" fmla="*/ 62 w 60"/>
                <a:gd name="T3" fmla="*/ 23 h 66"/>
                <a:gd name="T4" fmla="*/ 50 w 60"/>
                <a:gd name="T5" fmla="*/ 23 h 66"/>
                <a:gd name="T6" fmla="*/ 50 w 60"/>
                <a:gd name="T7" fmla="*/ 23 h 66"/>
                <a:gd name="T8" fmla="*/ 38 w 60"/>
                <a:gd name="T9" fmla="*/ 23 h 66"/>
                <a:gd name="T10" fmla="*/ 50 w 60"/>
                <a:gd name="T11" fmla="*/ 0 h 66"/>
                <a:gd name="T12" fmla="*/ 50 w 60"/>
                <a:gd name="T13" fmla="*/ 0 h 66"/>
                <a:gd name="T14" fmla="*/ 44 w 60"/>
                <a:gd name="T15" fmla="*/ 0 h 66"/>
                <a:gd name="T16" fmla="*/ 38 w 60"/>
                <a:gd name="T17" fmla="*/ 0 h 66"/>
                <a:gd name="T18" fmla="*/ 24 w 60"/>
                <a:gd name="T19" fmla="*/ 8 h 66"/>
                <a:gd name="T20" fmla="*/ 32 w 60"/>
                <a:gd name="T21" fmla="*/ 16 h 66"/>
                <a:gd name="T22" fmla="*/ 24 w 60"/>
                <a:gd name="T23" fmla="*/ 23 h 66"/>
                <a:gd name="T24" fmla="*/ 6 w 60"/>
                <a:gd name="T25" fmla="*/ 23 h 66"/>
                <a:gd name="T26" fmla="*/ 6 w 60"/>
                <a:gd name="T27" fmla="*/ 31 h 66"/>
                <a:gd name="T28" fmla="*/ 0 w 60"/>
                <a:gd name="T29" fmla="*/ 39 h 66"/>
                <a:gd name="T30" fmla="*/ 18 w 60"/>
                <a:gd name="T31" fmla="*/ 47 h 66"/>
                <a:gd name="T32" fmla="*/ 6 w 60"/>
                <a:gd name="T33" fmla="*/ 63 h 66"/>
                <a:gd name="T34" fmla="*/ 18 w 60"/>
                <a:gd name="T35" fmla="*/ 63 h 66"/>
                <a:gd name="T36" fmla="*/ 6 w 60"/>
                <a:gd name="T37" fmla="*/ 69 h 66"/>
                <a:gd name="T38" fmla="*/ 0 w 60"/>
                <a:gd name="T39" fmla="*/ 69 h 66"/>
                <a:gd name="T40" fmla="*/ 0 w 60"/>
                <a:gd name="T41" fmla="*/ 77 h 66"/>
                <a:gd name="T42" fmla="*/ 0 w 60"/>
                <a:gd name="T43" fmla="*/ 77 h 66"/>
                <a:gd name="T44" fmla="*/ 6 w 60"/>
                <a:gd name="T45" fmla="*/ 85 h 66"/>
                <a:gd name="T46" fmla="*/ 0 w 60"/>
                <a:gd name="T47" fmla="*/ 85 h 66"/>
                <a:gd name="T48" fmla="*/ 6 w 60"/>
                <a:gd name="T49" fmla="*/ 85 h 66"/>
                <a:gd name="T50" fmla="*/ 6 w 60"/>
                <a:gd name="T51" fmla="*/ 85 h 66"/>
                <a:gd name="T52" fmla="*/ 24 w 60"/>
                <a:gd name="T53" fmla="*/ 85 h 66"/>
                <a:gd name="T54" fmla="*/ 38 w 60"/>
                <a:gd name="T55" fmla="*/ 77 h 66"/>
                <a:gd name="T56" fmla="*/ 56 w 60"/>
                <a:gd name="T57" fmla="*/ 77 h 66"/>
                <a:gd name="T58" fmla="*/ 62 w 60"/>
                <a:gd name="T59" fmla="*/ 63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7" name="Freeform 4502"/>
            <p:cNvSpPr>
              <a:spLocks/>
            </p:cNvSpPr>
            <p:nvPr/>
          </p:nvSpPr>
          <p:spPr bwMode="auto">
            <a:xfrm>
              <a:off x="2437" y="1311"/>
              <a:ext cx="116" cy="182"/>
            </a:xfrm>
            <a:custGeom>
              <a:avLst/>
              <a:gdLst>
                <a:gd name="T0" fmla="*/ 12 w 114"/>
                <a:gd name="T1" fmla="*/ 61 h 162"/>
                <a:gd name="T2" fmla="*/ 18 w 114"/>
                <a:gd name="T3" fmla="*/ 69 h 162"/>
                <a:gd name="T4" fmla="*/ 12 w 114"/>
                <a:gd name="T5" fmla="*/ 83 h 162"/>
                <a:gd name="T6" fmla="*/ 24 w 114"/>
                <a:gd name="T7" fmla="*/ 91 h 162"/>
                <a:gd name="T8" fmla="*/ 38 w 114"/>
                <a:gd name="T9" fmla="*/ 99 h 162"/>
                <a:gd name="T10" fmla="*/ 44 w 114"/>
                <a:gd name="T11" fmla="*/ 129 h 162"/>
                <a:gd name="T12" fmla="*/ 18 w 114"/>
                <a:gd name="T13" fmla="*/ 136 h 162"/>
                <a:gd name="T14" fmla="*/ 24 w 114"/>
                <a:gd name="T15" fmla="*/ 144 h 162"/>
                <a:gd name="T16" fmla="*/ 12 w 114"/>
                <a:gd name="T17" fmla="*/ 166 h 162"/>
                <a:gd name="T18" fmla="*/ 32 w 114"/>
                <a:gd name="T19" fmla="*/ 174 h 162"/>
                <a:gd name="T20" fmla="*/ 44 w 114"/>
                <a:gd name="T21" fmla="*/ 174 h 162"/>
                <a:gd name="T22" fmla="*/ 12 w 114"/>
                <a:gd name="T23" fmla="*/ 190 h 162"/>
                <a:gd name="T24" fmla="*/ 6 w 114"/>
                <a:gd name="T25" fmla="*/ 204 h 162"/>
                <a:gd name="T26" fmla="*/ 32 w 114"/>
                <a:gd name="T27" fmla="*/ 204 h 162"/>
                <a:gd name="T28" fmla="*/ 50 w 114"/>
                <a:gd name="T29" fmla="*/ 190 h 162"/>
                <a:gd name="T30" fmla="*/ 94 w 114"/>
                <a:gd name="T31" fmla="*/ 190 h 162"/>
                <a:gd name="T32" fmla="*/ 100 w 114"/>
                <a:gd name="T33" fmla="*/ 174 h 162"/>
                <a:gd name="T34" fmla="*/ 118 w 114"/>
                <a:gd name="T35" fmla="*/ 144 h 162"/>
                <a:gd name="T36" fmla="*/ 94 w 114"/>
                <a:gd name="T37" fmla="*/ 136 h 162"/>
                <a:gd name="T38" fmla="*/ 80 w 114"/>
                <a:gd name="T39" fmla="*/ 121 h 162"/>
                <a:gd name="T40" fmla="*/ 86 w 114"/>
                <a:gd name="T41" fmla="*/ 113 h 162"/>
                <a:gd name="T42" fmla="*/ 56 w 114"/>
                <a:gd name="T43" fmla="*/ 69 h 162"/>
                <a:gd name="T44" fmla="*/ 50 w 114"/>
                <a:gd name="T45" fmla="*/ 61 h 162"/>
                <a:gd name="T46" fmla="*/ 44 w 114"/>
                <a:gd name="T47" fmla="*/ 53 h 162"/>
                <a:gd name="T48" fmla="*/ 32 w 114"/>
                <a:gd name="T49" fmla="*/ 22 h 162"/>
                <a:gd name="T50" fmla="*/ 32 w 114"/>
                <a:gd name="T51" fmla="*/ 22 h 162"/>
                <a:gd name="T52" fmla="*/ 18 w 114"/>
                <a:gd name="T53" fmla="*/ 0 h 162"/>
                <a:gd name="T54" fmla="*/ 12 w 114"/>
                <a:gd name="T55" fmla="*/ 15 h 162"/>
                <a:gd name="T56" fmla="*/ 6 w 114"/>
                <a:gd name="T57" fmla="*/ 30 h 162"/>
                <a:gd name="T58" fmla="*/ 6 w 114"/>
                <a:gd name="T59" fmla="*/ 38 h 162"/>
                <a:gd name="T60" fmla="*/ 0 w 114"/>
                <a:gd name="T61" fmla="*/ 45 h 162"/>
                <a:gd name="T62" fmla="*/ 12 w 114"/>
                <a:gd name="T63" fmla="*/ 45 h 162"/>
                <a:gd name="T64" fmla="*/ 0 w 114"/>
                <a:gd name="T65" fmla="*/ 83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8" name="Freeform 4503"/>
            <p:cNvSpPr>
              <a:spLocks/>
            </p:cNvSpPr>
            <p:nvPr/>
          </p:nvSpPr>
          <p:spPr bwMode="auto">
            <a:xfrm>
              <a:off x="2406" y="1385"/>
              <a:ext cx="37" cy="21"/>
            </a:xfrm>
            <a:custGeom>
              <a:avLst/>
              <a:gdLst>
                <a:gd name="T0" fmla="*/ 38 w 36"/>
                <a:gd name="T1" fmla="*/ 16 h 18"/>
                <a:gd name="T2" fmla="*/ 32 w 36"/>
                <a:gd name="T3" fmla="*/ 8 h 18"/>
                <a:gd name="T4" fmla="*/ 26 w 36"/>
                <a:gd name="T5" fmla="*/ 0 h 18"/>
                <a:gd name="T6" fmla="*/ 12 w 36"/>
                <a:gd name="T7" fmla="*/ 0 h 18"/>
                <a:gd name="T8" fmla="*/ 0 w 36"/>
                <a:gd name="T9" fmla="*/ 25 h 18"/>
                <a:gd name="T10" fmla="*/ 12 w 36"/>
                <a:gd name="T11" fmla="*/ 25 h 18"/>
                <a:gd name="T12" fmla="*/ 12 w 36"/>
                <a:gd name="T13" fmla="*/ 25 h 18"/>
                <a:gd name="T14" fmla="*/ 26 w 36"/>
                <a:gd name="T15" fmla="*/ 25 h 18"/>
                <a:gd name="T16" fmla="*/ 38 w 36"/>
                <a:gd name="T17" fmla="*/ 1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59" name="Freeform 4504"/>
            <p:cNvSpPr>
              <a:spLocks/>
            </p:cNvSpPr>
            <p:nvPr/>
          </p:nvSpPr>
          <p:spPr bwMode="auto">
            <a:xfrm>
              <a:off x="2425" y="1338"/>
              <a:ext cx="18" cy="7"/>
            </a:xfrm>
            <a:custGeom>
              <a:avLst/>
              <a:gdLst>
                <a:gd name="T0" fmla="*/ 12 w 18"/>
                <a:gd name="T1" fmla="*/ 0 h 6"/>
                <a:gd name="T2" fmla="*/ 6 w 18"/>
                <a:gd name="T3" fmla="*/ 0 h 6"/>
                <a:gd name="T4" fmla="*/ 0 w 18"/>
                <a:gd name="T5" fmla="*/ 0 h 6"/>
                <a:gd name="T6" fmla="*/ 12 w 18"/>
                <a:gd name="T7" fmla="*/ 8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0" name="Freeform 4505"/>
            <p:cNvSpPr>
              <a:spLocks/>
            </p:cNvSpPr>
            <p:nvPr/>
          </p:nvSpPr>
          <p:spPr bwMode="auto">
            <a:xfrm>
              <a:off x="2425" y="1318"/>
              <a:ext cx="12" cy="13"/>
            </a:xfrm>
            <a:custGeom>
              <a:avLst/>
              <a:gdLst>
                <a:gd name="T0" fmla="*/ 12 w 12"/>
                <a:gd name="T1" fmla="*/ 8 h 12"/>
                <a:gd name="T2" fmla="*/ 12 w 12"/>
                <a:gd name="T3" fmla="*/ 0 h 12"/>
                <a:gd name="T4" fmla="*/ 0 w 12"/>
                <a:gd name="T5" fmla="*/ 8 h 12"/>
                <a:gd name="T6" fmla="*/ 0 w 12"/>
                <a:gd name="T7" fmla="*/ 14 h 12"/>
                <a:gd name="T8" fmla="*/ 12 w 12"/>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1" name="Freeform 4506"/>
            <p:cNvSpPr>
              <a:spLocks/>
            </p:cNvSpPr>
            <p:nvPr/>
          </p:nvSpPr>
          <p:spPr bwMode="auto">
            <a:xfrm>
              <a:off x="2504" y="1277"/>
              <a:ext cx="7" cy="7"/>
            </a:xfrm>
            <a:custGeom>
              <a:avLst/>
              <a:gdLst>
                <a:gd name="T0" fmla="*/ 0 w 6"/>
                <a:gd name="T1" fmla="*/ 0 h 6"/>
                <a:gd name="T2" fmla="*/ 0 w 6"/>
                <a:gd name="T3" fmla="*/ 0 h 6"/>
                <a:gd name="T4" fmla="*/ 0 w 6"/>
                <a:gd name="T5" fmla="*/ 8 h 6"/>
                <a:gd name="T6" fmla="*/ 0 w 6"/>
                <a:gd name="T7" fmla="*/ 8 h 6"/>
                <a:gd name="T8" fmla="*/ 8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2" name="Freeform 4507"/>
            <p:cNvSpPr>
              <a:spLocks/>
            </p:cNvSpPr>
            <p:nvPr/>
          </p:nvSpPr>
          <p:spPr bwMode="auto">
            <a:xfrm>
              <a:off x="2437" y="1358"/>
              <a:ext cx="6" cy="7"/>
            </a:xfrm>
            <a:custGeom>
              <a:avLst/>
              <a:gdLst>
                <a:gd name="T0" fmla="*/ 0 w 6"/>
                <a:gd name="T1" fmla="*/ 8 h 6"/>
                <a:gd name="T2" fmla="*/ 6 w 6"/>
                <a:gd name="T3" fmla="*/ 0 h 6"/>
                <a:gd name="T4" fmla="*/ 0 w 6"/>
                <a:gd name="T5" fmla="*/ 0 h 6"/>
                <a:gd name="T6" fmla="*/ 0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3" name="Freeform 4508"/>
            <p:cNvSpPr>
              <a:spLocks/>
            </p:cNvSpPr>
            <p:nvPr/>
          </p:nvSpPr>
          <p:spPr bwMode="auto">
            <a:xfrm>
              <a:off x="2456" y="1419"/>
              <a:ext cx="5" cy="7"/>
            </a:xfrm>
            <a:custGeom>
              <a:avLst/>
              <a:gdLst>
                <a:gd name="T0" fmla="*/ 4 w 6"/>
                <a:gd name="T1" fmla="*/ 8 h 6"/>
                <a:gd name="T2" fmla="*/ 4 w 6"/>
                <a:gd name="T3" fmla="*/ 0 h 6"/>
                <a:gd name="T4" fmla="*/ 0 w 6"/>
                <a:gd name="T5" fmla="*/ 8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4" name="Freeform 4509"/>
            <p:cNvSpPr>
              <a:spLocks/>
            </p:cNvSpPr>
            <p:nvPr/>
          </p:nvSpPr>
          <p:spPr bwMode="auto">
            <a:xfrm>
              <a:off x="2547" y="1655"/>
              <a:ext cx="6" cy="6"/>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blipFill dpi="0" rotWithShape="0">
              <a:blip r:embed="rId5"/>
              <a:srcRect/>
              <a:tile tx="0" ty="0" sx="100000" sy="100000" flip="none" algn="tl"/>
            </a:blip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5" name="Freeform 4510"/>
            <p:cNvSpPr>
              <a:spLocks/>
            </p:cNvSpPr>
            <p:nvPr/>
          </p:nvSpPr>
          <p:spPr bwMode="auto">
            <a:xfrm>
              <a:off x="2098" y="1763"/>
              <a:ext cx="11" cy="6"/>
            </a:xfrm>
            <a:custGeom>
              <a:avLst/>
              <a:gdLst>
                <a:gd name="T0" fmla="*/ 0 w 12"/>
                <a:gd name="T1" fmla="*/ 6 h 6"/>
                <a:gd name="T2" fmla="*/ 0 w 12"/>
                <a:gd name="T3" fmla="*/ 0 h 6"/>
                <a:gd name="T4" fmla="*/ 10 w 12"/>
                <a:gd name="T5" fmla="*/ 0 h 6"/>
                <a:gd name="T6" fmla="*/ 0 w 12"/>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6" name="Freeform 4511"/>
            <p:cNvSpPr>
              <a:spLocks/>
            </p:cNvSpPr>
            <p:nvPr/>
          </p:nvSpPr>
          <p:spPr bwMode="auto">
            <a:xfrm>
              <a:off x="2055" y="1749"/>
              <a:ext cx="7" cy="1"/>
            </a:xfrm>
            <a:custGeom>
              <a:avLst/>
              <a:gdLst>
                <a:gd name="T0" fmla="*/ 0 w 6"/>
                <a:gd name="T1" fmla="*/ 0 h 1"/>
                <a:gd name="T2" fmla="*/ 0 w 6"/>
                <a:gd name="T3" fmla="*/ 0 h 1"/>
                <a:gd name="T4" fmla="*/ 8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7" name="Rectangle 4512"/>
            <p:cNvSpPr>
              <a:spLocks noChangeArrowheads="1"/>
            </p:cNvSpPr>
            <p:nvPr/>
          </p:nvSpPr>
          <p:spPr bwMode="auto">
            <a:xfrm>
              <a:off x="2073" y="1742"/>
              <a:ext cx="7" cy="0"/>
            </a:xfrm>
            <a:prstGeom prst="rect">
              <a:avLst/>
            </a:prstGeom>
            <a:solidFill>
              <a:srgbClr val="E1E1E1"/>
            </a:solidFill>
            <a:ln w="9525">
              <a:solidFill>
                <a:srgbClr val="000000"/>
              </a:solidFill>
              <a:miter lim="800000"/>
              <a:headEnd/>
              <a:tailEnd/>
            </a:ln>
          </p:spPr>
          <p:txBody>
            <a:bodyPr/>
            <a:lstStyle/>
            <a:p>
              <a:endParaRPr lang="en-US">
                <a:solidFill>
                  <a:srgbClr val="000000"/>
                </a:solidFill>
                <a:ea typeface="ＭＳ Ｐゴシック" charset="0"/>
              </a:endParaRPr>
            </a:p>
          </p:txBody>
        </p:sp>
        <p:sp>
          <p:nvSpPr>
            <p:cNvPr id="468" name="Freeform 4513"/>
            <p:cNvSpPr>
              <a:spLocks/>
            </p:cNvSpPr>
            <p:nvPr/>
          </p:nvSpPr>
          <p:spPr bwMode="auto">
            <a:xfrm>
              <a:off x="1424" y="1884"/>
              <a:ext cx="1" cy="7"/>
            </a:xfrm>
            <a:custGeom>
              <a:avLst/>
              <a:gdLst>
                <a:gd name="T0" fmla="*/ 0 w 1"/>
                <a:gd name="T1" fmla="*/ 0 h 6"/>
                <a:gd name="T2" fmla="*/ 0 w 1"/>
                <a:gd name="T3" fmla="*/ 0 h 6"/>
                <a:gd name="T4" fmla="*/ 0 w 1"/>
                <a:gd name="T5" fmla="*/ 8 h 6"/>
                <a:gd name="T6" fmla="*/ 0 w 1"/>
                <a:gd name="T7" fmla="*/ 8 h 6"/>
                <a:gd name="T8" fmla="*/ 0 w 1"/>
                <a:gd name="T9" fmla="*/ 8 h 6"/>
                <a:gd name="T10" fmla="*/ 0 w 1"/>
                <a:gd name="T11" fmla="*/ 8 h 6"/>
                <a:gd name="T12" fmla="*/ 0 w 1"/>
                <a:gd name="T13" fmla="*/ 8 h 6"/>
                <a:gd name="T14" fmla="*/ 0 w 1"/>
                <a:gd name="T15" fmla="*/ 8 h 6"/>
                <a:gd name="T16" fmla="*/ 0 w 1"/>
                <a:gd name="T17" fmla="*/ 8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69" name="Freeform 4514"/>
            <p:cNvSpPr>
              <a:spLocks/>
            </p:cNvSpPr>
            <p:nvPr/>
          </p:nvSpPr>
          <p:spPr bwMode="auto">
            <a:xfrm>
              <a:off x="2370" y="1668"/>
              <a:ext cx="49" cy="115"/>
            </a:xfrm>
            <a:custGeom>
              <a:avLst/>
              <a:gdLst>
                <a:gd name="T0" fmla="*/ 26 w 48"/>
                <a:gd name="T1" fmla="*/ 0 h 102"/>
                <a:gd name="T2" fmla="*/ 12 w 48"/>
                <a:gd name="T3" fmla="*/ 8 h 102"/>
                <a:gd name="T4" fmla="*/ 12 w 48"/>
                <a:gd name="T5" fmla="*/ 30 h 102"/>
                <a:gd name="T6" fmla="*/ 0 w 48"/>
                <a:gd name="T7" fmla="*/ 69 h 102"/>
                <a:gd name="T8" fmla="*/ 0 w 48"/>
                <a:gd name="T9" fmla="*/ 83 h 102"/>
                <a:gd name="T10" fmla="*/ 6 w 48"/>
                <a:gd name="T11" fmla="*/ 91 h 102"/>
                <a:gd name="T12" fmla="*/ 6 w 48"/>
                <a:gd name="T13" fmla="*/ 91 h 102"/>
                <a:gd name="T14" fmla="*/ 6 w 48"/>
                <a:gd name="T15" fmla="*/ 130 h 102"/>
                <a:gd name="T16" fmla="*/ 32 w 48"/>
                <a:gd name="T17" fmla="*/ 122 h 102"/>
                <a:gd name="T18" fmla="*/ 32 w 48"/>
                <a:gd name="T19" fmla="*/ 122 h 102"/>
                <a:gd name="T20" fmla="*/ 38 w 48"/>
                <a:gd name="T21" fmla="*/ 107 h 102"/>
                <a:gd name="T22" fmla="*/ 38 w 48"/>
                <a:gd name="T23" fmla="*/ 99 h 102"/>
                <a:gd name="T24" fmla="*/ 38 w 48"/>
                <a:gd name="T25" fmla="*/ 83 h 102"/>
                <a:gd name="T26" fmla="*/ 32 w 48"/>
                <a:gd name="T27" fmla="*/ 61 h 102"/>
                <a:gd name="T28" fmla="*/ 38 w 48"/>
                <a:gd name="T29" fmla="*/ 61 h 102"/>
                <a:gd name="T30" fmla="*/ 44 w 48"/>
                <a:gd name="T31" fmla="*/ 30 h 102"/>
                <a:gd name="T32" fmla="*/ 50 w 48"/>
                <a:gd name="T33" fmla="*/ 23 h 102"/>
                <a:gd name="T34" fmla="*/ 50 w 48"/>
                <a:gd name="T35" fmla="*/ 8 h 102"/>
                <a:gd name="T36" fmla="*/ 26 w 48"/>
                <a:gd name="T37" fmla="*/ 8 h 102"/>
                <a:gd name="T38" fmla="*/ 26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0" name="Freeform 4515"/>
            <p:cNvSpPr>
              <a:spLocks/>
            </p:cNvSpPr>
            <p:nvPr/>
          </p:nvSpPr>
          <p:spPr bwMode="auto">
            <a:xfrm>
              <a:off x="2377" y="1634"/>
              <a:ext cx="200" cy="169"/>
            </a:xfrm>
            <a:custGeom>
              <a:avLst/>
              <a:gdLst>
                <a:gd name="T0" fmla="*/ 42 w 198"/>
                <a:gd name="T1" fmla="*/ 46 h 150"/>
                <a:gd name="T2" fmla="*/ 18 w 198"/>
                <a:gd name="T3" fmla="*/ 46 h 150"/>
                <a:gd name="T4" fmla="*/ 18 w 198"/>
                <a:gd name="T5" fmla="*/ 38 h 150"/>
                <a:gd name="T6" fmla="*/ 6 w 198"/>
                <a:gd name="T7" fmla="*/ 46 h 150"/>
                <a:gd name="T8" fmla="*/ 6 w 198"/>
                <a:gd name="T9" fmla="*/ 38 h 150"/>
                <a:gd name="T10" fmla="*/ 6 w 198"/>
                <a:gd name="T11" fmla="*/ 30 h 150"/>
                <a:gd name="T12" fmla="*/ 6 w 198"/>
                <a:gd name="T13" fmla="*/ 30 h 150"/>
                <a:gd name="T14" fmla="*/ 0 w 198"/>
                <a:gd name="T15" fmla="*/ 23 h 150"/>
                <a:gd name="T16" fmla="*/ 0 w 198"/>
                <a:gd name="T17" fmla="*/ 16 h 150"/>
                <a:gd name="T18" fmla="*/ 24 w 198"/>
                <a:gd name="T19" fmla="*/ 0 h 150"/>
                <a:gd name="T20" fmla="*/ 48 w 198"/>
                <a:gd name="T21" fmla="*/ 0 h 150"/>
                <a:gd name="T22" fmla="*/ 68 w 198"/>
                <a:gd name="T23" fmla="*/ 0 h 150"/>
                <a:gd name="T24" fmla="*/ 86 w 198"/>
                <a:gd name="T25" fmla="*/ 8 h 150"/>
                <a:gd name="T26" fmla="*/ 104 w 198"/>
                <a:gd name="T27" fmla="*/ 8 h 150"/>
                <a:gd name="T28" fmla="*/ 122 w 198"/>
                <a:gd name="T29" fmla="*/ 8 h 150"/>
                <a:gd name="T30" fmla="*/ 128 w 198"/>
                <a:gd name="T31" fmla="*/ 16 h 150"/>
                <a:gd name="T32" fmla="*/ 172 w 198"/>
                <a:gd name="T33" fmla="*/ 30 h 150"/>
                <a:gd name="T34" fmla="*/ 172 w 198"/>
                <a:gd name="T35" fmla="*/ 30 h 150"/>
                <a:gd name="T36" fmla="*/ 178 w 198"/>
                <a:gd name="T37" fmla="*/ 30 h 150"/>
                <a:gd name="T38" fmla="*/ 202 w 198"/>
                <a:gd name="T39" fmla="*/ 30 h 150"/>
                <a:gd name="T40" fmla="*/ 196 w 198"/>
                <a:gd name="T41" fmla="*/ 46 h 150"/>
                <a:gd name="T42" fmla="*/ 184 w 198"/>
                <a:gd name="T43" fmla="*/ 61 h 150"/>
                <a:gd name="T44" fmla="*/ 166 w 198"/>
                <a:gd name="T45" fmla="*/ 69 h 150"/>
                <a:gd name="T46" fmla="*/ 154 w 198"/>
                <a:gd name="T47" fmla="*/ 91 h 150"/>
                <a:gd name="T48" fmla="*/ 146 w 198"/>
                <a:gd name="T49" fmla="*/ 107 h 150"/>
                <a:gd name="T50" fmla="*/ 154 w 198"/>
                <a:gd name="T51" fmla="*/ 130 h 150"/>
                <a:gd name="T52" fmla="*/ 134 w 198"/>
                <a:gd name="T53" fmla="*/ 144 h 150"/>
                <a:gd name="T54" fmla="*/ 134 w 198"/>
                <a:gd name="T55" fmla="*/ 152 h 150"/>
                <a:gd name="T56" fmla="*/ 122 w 198"/>
                <a:gd name="T57" fmla="*/ 160 h 150"/>
                <a:gd name="T58" fmla="*/ 110 w 198"/>
                <a:gd name="T59" fmla="*/ 175 h 150"/>
                <a:gd name="T60" fmla="*/ 92 w 198"/>
                <a:gd name="T61" fmla="*/ 175 h 150"/>
                <a:gd name="T62" fmla="*/ 74 w 198"/>
                <a:gd name="T63" fmla="*/ 175 h 150"/>
                <a:gd name="T64" fmla="*/ 62 w 198"/>
                <a:gd name="T65" fmla="*/ 190 h 150"/>
                <a:gd name="T66" fmla="*/ 48 w 198"/>
                <a:gd name="T67" fmla="*/ 190 h 150"/>
                <a:gd name="T68" fmla="*/ 42 w 198"/>
                <a:gd name="T69" fmla="*/ 168 h 150"/>
                <a:gd name="T70" fmla="*/ 30 w 198"/>
                <a:gd name="T71" fmla="*/ 160 h 150"/>
                <a:gd name="T72" fmla="*/ 24 w 198"/>
                <a:gd name="T73" fmla="*/ 160 h 150"/>
                <a:gd name="T74" fmla="*/ 24 w 198"/>
                <a:gd name="T75" fmla="*/ 160 h 150"/>
                <a:gd name="T76" fmla="*/ 30 w 198"/>
                <a:gd name="T77" fmla="*/ 144 h 150"/>
                <a:gd name="T78" fmla="*/ 30 w 198"/>
                <a:gd name="T79" fmla="*/ 137 h 150"/>
                <a:gd name="T80" fmla="*/ 30 w 198"/>
                <a:gd name="T81" fmla="*/ 122 h 150"/>
                <a:gd name="T82" fmla="*/ 24 w 198"/>
                <a:gd name="T83" fmla="*/ 99 h 150"/>
                <a:gd name="T84" fmla="*/ 30 w 198"/>
                <a:gd name="T85" fmla="*/ 99 h 150"/>
                <a:gd name="T86" fmla="*/ 36 w 198"/>
                <a:gd name="T87" fmla="*/ 69 h 150"/>
                <a:gd name="T88" fmla="*/ 42 w 198"/>
                <a:gd name="T89" fmla="*/ 61 h 150"/>
                <a:gd name="T90" fmla="*/ 42 w 198"/>
                <a:gd name="T91" fmla="*/ 46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1" name="Freeform 4516"/>
            <p:cNvSpPr>
              <a:spLocks/>
            </p:cNvSpPr>
            <p:nvPr/>
          </p:nvSpPr>
          <p:spPr bwMode="auto">
            <a:xfrm>
              <a:off x="2565" y="1722"/>
              <a:ext cx="18" cy="7"/>
            </a:xfrm>
            <a:custGeom>
              <a:avLst/>
              <a:gdLst>
                <a:gd name="T0" fmla="*/ 18 w 18"/>
                <a:gd name="T1" fmla="*/ 0 h 6"/>
                <a:gd name="T2" fmla="*/ 12 w 18"/>
                <a:gd name="T3" fmla="*/ 8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2" name="Freeform 4517"/>
            <p:cNvSpPr>
              <a:spLocks/>
            </p:cNvSpPr>
            <p:nvPr/>
          </p:nvSpPr>
          <p:spPr bwMode="auto">
            <a:xfrm>
              <a:off x="485" y="1507"/>
              <a:ext cx="971" cy="538"/>
            </a:xfrm>
            <a:custGeom>
              <a:avLst/>
              <a:gdLst>
                <a:gd name="T0" fmla="*/ 973 w 957"/>
                <a:gd name="T1" fmla="*/ 53 h 478"/>
                <a:gd name="T2" fmla="*/ 923 w 957"/>
                <a:gd name="T3" fmla="*/ 105 h 478"/>
                <a:gd name="T4" fmla="*/ 814 w 957"/>
                <a:gd name="T5" fmla="*/ 143 h 478"/>
                <a:gd name="T6" fmla="*/ 740 w 957"/>
                <a:gd name="T7" fmla="*/ 181 h 478"/>
                <a:gd name="T8" fmla="*/ 726 w 957"/>
                <a:gd name="T9" fmla="*/ 143 h 478"/>
                <a:gd name="T10" fmla="*/ 720 w 957"/>
                <a:gd name="T11" fmla="*/ 83 h 478"/>
                <a:gd name="T12" fmla="*/ 640 w 957"/>
                <a:gd name="T13" fmla="*/ 38 h 478"/>
                <a:gd name="T14" fmla="*/ 572 w 957"/>
                <a:gd name="T15" fmla="*/ 0 h 478"/>
                <a:gd name="T16" fmla="*/ 124 w 957"/>
                <a:gd name="T17" fmla="*/ 30 h 478"/>
                <a:gd name="T18" fmla="*/ 118 w 957"/>
                <a:gd name="T19" fmla="*/ 38 h 478"/>
                <a:gd name="T20" fmla="*/ 92 w 957"/>
                <a:gd name="T21" fmla="*/ 30 h 478"/>
                <a:gd name="T22" fmla="*/ 80 w 957"/>
                <a:gd name="T23" fmla="*/ 69 h 478"/>
                <a:gd name="T24" fmla="*/ 50 w 957"/>
                <a:gd name="T25" fmla="*/ 128 h 478"/>
                <a:gd name="T26" fmla="*/ 0 w 957"/>
                <a:gd name="T27" fmla="*/ 234 h 478"/>
                <a:gd name="T28" fmla="*/ 0 w 957"/>
                <a:gd name="T29" fmla="*/ 287 h 478"/>
                <a:gd name="T30" fmla="*/ 6 w 957"/>
                <a:gd name="T31" fmla="*/ 295 h 478"/>
                <a:gd name="T32" fmla="*/ 6 w 957"/>
                <a:gd name="T33" fmla="*/ 371 h 478"/>
                <a:gd name="T34" fmla="*/ 92 w 957"/>
                <a:gd name="T35" fmla="*/ 424 h 478"/>
                <a:gd name="T36" fmla="*/ 203 w 957"/>
                <a:gd name="T37" fmla="*/ 440 h 478"/>
                <a:gd name="T38" fmla="*/ 271 w 957"/>
                <a:gd name="T39" fmla="*/ 515 h 478"/>
                <a:gd name="T40" fmla="*/ 333 w 957"/>
                <a:gd name="T41" fmla="*/ 575 h 478"/>
                <a:gd name="T42" fmla="*/ 357 w 957"/>
                <a:gd name="T43" fmla="*/ 553 h 478"/>
                <a:gd name="T44" fmla="*/ 389 w 957"/>
                <a:gd name="T45" fmla="*/ 523 h 478"/>
                <a:gd name="T46" fmla="*/ 401 w 957"/>
                <a:gd name="T47" fmla="*/ 523 h 478"/>
                <a:gd name="T48" fmla="*/ 437 w 957"/>
                <a:gd name="T49" fmla="*/ 493 h 478"/>
                <a:gd name="T50" fmla="*/ 481 w 957"/>
                <a:gd name="T51" fmla="*/ 501 h 478"/>
                <a:gd name="T52" fmla="*/ 511 w 957"/>
                <a:gd name="T53" fmla="*/ 515 h 478"/>
                <a:gd name="T54" fmla="*/ 511 w 957"/>
                <a:gd name="T55" fmla="*/ 485 h 478"/>
                <a:gd name="T56" fmla="*/ 542 w 957"/>
                <a:gd name="T57" fmla="*/ 477 h 478"/>
                <a:gd name="T58" fmla="*/ 566 w 957"/>
                <a:gd name="T59" fmla="*/ 477 h 478"/>
                <a:gd name="T60" fmla="*/ 584 w 957"/>
                <a:gd name="T61" fmla="*/ 493 h 478"/>
                <a:gd name="T62" fmla="*/ 622 w 957"/>
                <a:gd name="T63" fmla="*/ 545 h 478"/>
                <a:gd name="T64" fmla="*/ 634 w 957"/>
                <a:gd name="T65" fmla="*/ 567 h 478"/>
                <a:gd name="T66" fmla="*/ 646 w 957"/>
                <a:gd name="T67" fmla="*/ 606 h 478"/>
                <a:gd name="T68" fmla="*/ 665 w 957"/>
                <a:gd name="T69" fmla="*/ 538 h 478"/>
                <a:gd name="T70" fmla="*/ 665 w 957"/>
                <a:gd name="T71" fmla="*/ 455 h 478"/>
                <a:gd name="T72" fmla="*/ 684 w 957"/>
                <a:gd name="T73" fmla="*/ 424 h 478"/>
                <a:gd name="T74" fmla="*/ 746 w 957"/>
                <a:gd name="T75" fmla="*/ 371 h 478"/>
                <a:gd name="T76" fmla="*/ 758 w 957"/>
                <a:gd name="T77" fmla="*/ 349 h 478"/>
                <a:gd name="T78" fmla="*/ 770 w 957"/>
                <a:gd name="T79" fmla="*/ 333 h 478"/>
                <a:gd name="T80" fmla="*/ 782 w 957"/>
                <a:gd name="T81" fmla="*/ 319 h 478"/>
                <a:gd name="T82" fmla="*/ 782 w 957"/>
                <a:gd name="T83" fmla="*/ 311 h 478"/>
                <a:gd name="T84" fmla="*/ 776 w 957"/>
                <a:gd name="T85" fmla="*/ 272 h 478"/>
                <a:gd name="T86" fmla="*/ 782 w 957"/>
                <a:gd name="T87" fmla="*/ 264 h 478"/>
                <a:gd name="T88" fmla="*/ 794 w 957"/>
                <a:gd name="T89" fmla="*/ 272 h 478"/>
                <a:gd name="T90" fmla="*/ 788 w 957"/>
                <a:gd name="T91" fmla="*/ 295 h 478"/>
                <a:gd name="T92" fmla="*/ 807 w 957"/>
                <a:gd name="T93" fmla="*/ 242 h 478"/>
                <a:gd name="T94" fmla="*/ 838 w 957"/>
                <a:gd name="T95" fmla="*/ 226 h 478"/>
                <a:gd name="T96" fmla="*/ 887 w 957"/>
                <a:gd name="T97" fmla="*/ 204 h 478"/>
                <a:gd name="T98" fmla="*/ 905 w 957"/>
                <a:gd name="T99" fmla="*/ 196 h 478"/>
                <a:gd name="T100" fmla="*/ 905 w 957"/>
                <a:gd name="T101" fmla="*/ 173 h 478"/>
                <a:gd name="T102" fmla="*/ 948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3" name="Freeform 4518"/>
            <p:cNvSpPr>
              <a:spLocks/>
            </p:cNvSpPr>
            <p:nvPr/>
          </p:nvSpPr>
          <p:spPr bwMode="auto">
            <a:xfrm>
              <a:off x="268" y="1324"/>
              <a:ext cx="43" cy="27"/>
            </a:xfrm>
            <a:custGeom>
              <a:avLst/>
              <a:gdLst>
                <a:gd name="T0" fmla="*/ 44 w 42"/>
                <a:gd name="T1" fmla="*/ 8 h 24"/>
                <a:gd name="T2" fmla="*/ 38 w 42"/>
                <a:gd name="T3" fmla="*/ 8 h 24"/>
                <a:gd name="T4" fmla="*/ 44 w 42"/>
                <a:gd name="T5" fmla="*/ 8 h 24"/>
                <a:gd name="T6" fmla="*/ 38 w 42"/>
                <a:gd name="T7" fmla="*/ 8 h 24"/>
                <a:gd name="T8" fmla="*/ 38 w 42"/>
                <a:gd name="T9" fmla="*/ 0 h 24"/>
                <a:gd name="T10" fmla="*/ 32 w 42"/>
                <a:gd name="T11" fmla="*/ 8 h 24"/>
                <a:gd name="T12" fmla="*/ 26 w 42"/>
                <a:gd name="T13" fmla="*/ 8 h 24"/>
                <a:gd name="T14" fmla="*/ 18 w 42"/>
                <a:gd name="T15" fmla="*/ 8 h 24"/>
                <a:gd name="T16" fmla="*/ 12 w 42"/>
                <a:gd name="T17" fmla="*/ 16 h 24"/>
                <a:gd name="T18" fmla="*/ 12 w 42"/>
                <a:gd name="T19" fmla="*/ 8 h 24"/>
                <a:gd name="T20" fmla="*/ 0 w 42"/>
                <a:gd name="T21" fmla="*/ 16 h 24"/>
                <a:gd name="T22" fmla="*/ 0 w 42"/>
                <a:gd name="T23" fmla="*/ 23 h 24"/>
                <a:gd name="T24" fmla="*/ 0 w 42"/>
                <a:gd name="T25" fmla="*/ 23 h 24"/>
                <a:gd name="T26" fmla="*/ 6 w 42"/>
                <a:gd name="T27" fmla="*/ 23 h 24"/>
                <a:gd name="T28" fmla="*/ 0 w 42"/>
                <a:gd name="T29" fmla="*/ 30 h 24"/>
                <a:gd name="T30" fmla="*/ 6 w 42"/>
                <a:gd name="T31" fmla="*/ 23 h 24"/>
                <a:gd name="T32" fmla="*/ 32 w 42"/>
                <a:gd name="T33" fmla="*/ 16 h 24"/>
                <a:gd name="T34" fmla="*/ 32 w 42"/>
                <a:gd name="T35" fmla="*/ 16 h 24"/>
                <a:gd name="T36" fmla="*/ 44 w 42"/>
                <a:gd name="T37" fmla="*/ 8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4" name="Freeform 4519"/>
            <p:cNvSpPr>
              <a:spLocks/>
            </p:cNvSpPr>
            <p:nvPr/>
          </p:nvSpPr>
          <p:spPr bwMode="auto">
            <a:xfrm>
              <a:off x="163" y="1209"/>
              <a:ext cx="37" cy="14"/>
            </a:xfrm>
            <a:custGeom>
              <a:avLst/>
              <a:gdLst>
                <a:gd name="T0" fmla="*/ 38 w 36"/>
                <a:gd name="T1" fmla="*/ 8 h 12"/>
                <a:gd name="T2" fmla="*/ 20 w 36"/>
                <a:gd name="T3" fmla="*/ 16 h 12"/>
                <a:gd name="T4" fmla="*/ 12 w 36"/>
                <a:gd name="T5" fmla="*/ 8 h 12"/>
                <a:gd name="T6" fmla="*/ 12 w 36"/>
                <a:gd name="T7" fmla="*/ 8 h 12"/>
                <a:gd name="T8" fmla="*/ 0 w 36"/>
                <a:gd name="T9" fmla="*/ 8 h 12"/>
                <a:gd name="T10" fmla="*/ 0 w 36"/>
                <a:gd name="T11" fmla="*/ 0 h 12"/>
                <a:gd name="T12" fmla="*/ 20 w 36"/>
                <a:gd name="T13" fmla="*/ 0 h 12"/>
                <a:gd name="T14" fmla="*/ 38 w 36"/>
                <a:gd name="T15" fmla="*/ 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5" name="Freeform 4520"/>
            <p:cNvSpPr>
              <a:spLocks/>
            </p:cNvSpPr>
            <p:nvPr/>
          </p:nvSpPr>
          <p:spPr bwMode="auto">
            <a:xfrm>
              <a:off x="546" y="1358"/>
              <a:ext cx="19" cy="34"/>
            </a:xfrm>
            <a:custGeom>
              <a:avLst/>
              <a:gdLst>
                <a:gd name="T0" fmla="*/ 14 w 18"/>
                <a:gd name="T1" fmla="*/ 39 h 30"/>
                <a:gd name="T2" fmla="*/ 6 w 18"/>
                <a:gd name="T3" fmla="*/ 39 h 30"/>
                <a:gd name="T4" fmla="*/ 6 w 18"/>
                <a:gd name="T5" fmla="*/ 31 h 30"/>
                <a:gd name="T6" fmla="*/ 0 w 18"/>
                <a:gd name="T7" fmla="*/ 31 h 30"/>
                <a:gd name="T8" fmla="*/ 6 w 18"/>
                <a:gd name="T9" fmla="*/ 23 h 30"/>
                <a:gd name="T10" fmla="*/ 14 w 18"/>
                <a:gd name="T11" fmla="*/ 23 h 30"/>
                <a:gd name="T12" fmla="*/ 6 w 18"/>
                <a:gd name="T13" fmla="*/ 23 h 30"/>
                <a:gd name="T14" fmla="*/ 14 w 18"/>
                <a:gd name="T15" fmla="*/ 16 h 30"/>
                <a:gd name="T16" fmla="*/ 14 w 18"/>
                <a:gd name="T17" fmla="*/ 8 h 30"/>
                <a:gd name="T18" fmla="*/ 20 w 18"/>
                <a:gd name="T19" fmla="*/ 0 h 30"/>
                <a:gd name="T20" fmla="*/ 20 w 18"/>
                <a:gd name="T21" fmla="*/ 23 h 30"/>
                <a:gd name="T22" fmla="*/ 20 w 18"/>
                <a:gd name="T23" fmla="*/ 23 h 30"/>
                <a:gd name="T24" fmla="*/ 14 w 18"/>
                <a:gd name="T25" fmla="*/ 23 h 30"/>
                <a:gd name="T26" fmla="*/ 14 w 18"/>
                <a:gd name="T27" fmla="*/ 39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6" name="Freeform 4521"/>
            <p:cNvSpPr>
              <a:spLocks/>
            </p:cNvSpPr>
            <p:nvPr/>
          </p:nvSpPr>
          <p:spPr bwMode="auto">
            <a:xfrm>
              <a:off x="558" y="1318"/>
              <a:ext cx="18" cy="27"/>
            </a:xfrm>
            <a:custGeom>
              <a:avLst/>
              <a:gdLst>
                <a:gd name="T0" fmla="*/ 18 w 18"/>
                <a:gd name="T1" fmla="*/ 16 h 24"/>
                <a:gd name="T2" fmla="*/ 12 w 18"/>
                <a:gd name="T3" fmla="*/ 23 h 24"/>
                <a:gd name="T4" fmla="*/ 0 w 18"/>
                <a:gd name="T5" fmla="*/ 30 h 24"/>
                <a:gd name="T6" fmla="*/ 6 w 18"/>
                <a:gd name="T7" fmla="*/ 23 h 24"/>
                <a:gd name="T8" fmla="*/ 12 w 18"/>
                <a:gd name="T9" fmla="*/ 0 h 24"/>
                <a:gd name="T10" fmla="*/ 18 w 18"/>
                <a:gd name="T11" fmla="*/ 8 h 24"/>
                <a:gd name="T12" fmla="*/ 18 w 18"/>
                <a:gd name="T13" fmla="*/ 16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7" name="Freeform 4522"/>
            <p:cNvSpPr>
              <a:spLocks/>
            </p:cNvSpPr>
            <p:nvPr/>
          </p:nvSpPr>
          <p:spPr bwMode="auto">
            <a:xfrm>
              <a:off x="146" y="1277"/>
              <a:ext cx="24" cy="7"/>
            </a:xfrm>
            <a:custGeom>
              <a:avLst/>
              <a:gdLst>
                <a:gd name="T0" fmla="*/ 18 w 24"/>
                <a:gd name="T1" fmla="*/ 8 h 6"/>
                <a:gd name="T2" fmla="*/ 12 w 24"/>
                <a:gd name="T3" fmla="*/ 8 h 6"/>
                <a:gd name="T4" fmla="*/ 0 w 24"/>
                <a:gd name="T5" fmla="*/ 8 h 6"/>
                <a:gd name="T6" fmla="*/ 24 w 24"/>
                <a:gd name="T7" fmla="*/ 0 h 6"/>
                <a:gd name="T8" fmla="*/ 18 w 24"/>
                <a:gd name="T9" fmla="*/ 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8" name="Freeform 4523"/>
            <p:cNvSpPr>
              <a:spLocks/>
            </p:cNvSpPr>
            <p:nvPr/>
          </p:nvSpPr>
          <p:spPr bwMode="auto">
            <a:xfrm>
              <a:off x="546" y="1318"/>
              <a:ext cx="19" cy="20"/>
            </a:xfrm>
            <a:custGeom>
              <a:avLst/>
              <a:gdLst>
                <a:gd name="T0" fmla="*/ 14 w 18"/>
                <a:gd name="T1" fmla="*/ 22 h 18"/>
                <a:gd name="T2" fmla="*/ 14 w 18"/>
                <a:gd name="T3" fmla="*/ 14 h 18"/>
                <a:gd name="T4" fmla="*/ 6 w 18"/>
                <a:gd name="T5" fmla="*/ 8 h 18"/>
                <a:gd name="T6" fmla="*/ 20 w 18"/>
                <a:gd name="T7" fmla="*/ 14 h 18"/>
                <a:gd name="T8" fmla="*/ 20 w 18"/>
                <a:gd name="T9" fmla="*/ 8 h 18"/>
                <a:gd name="T10" fmla="*/ 14 w 18"/>
                <a:gd name="T11" fmla="*/ 8 h 18"/>
                <a:gd name="T12" fmla="*/ 14 w 18"/>
                <a:gd name="T13" fmla="*/ 0 h 18"/>
                <a:gd name="T14" fmla="*/ 6 w 18"/>
                <a:gd name="T15" fmla="*/ 8 h 18"/>
                <a:gd name="T16" fmla="*/ 6 w 18"/>
                <a:gd name="T17" fmla="*/ 14 h 18"/>
                <a:gd name="T18" fmla="*/ 0 w 18"/>
                <a:gd name="T19" fmla="*/ 14 h 18"/>
                <a:gd name="T20" fmla="*/ 0 w 18"/>
                <a:gd name="T21" fmla="*/ 22 h 18"/>
                <a:gd name="T22" fmla="*/ 6 w 18"/>
                <a:gd name="T23" fmla="*/ 14 h 18"/>
                <a:gd name="T24" fmla="*/ 14 w 18"/>
                <a:gd name="T25" fmla="*/ 2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79" name="Freeform 4524"/>
            <p:cNvSpPr>
              <a:spLocks/>
            </p:cNvSpPr>
            <p:nvPr/>
          </p:nvSpPr>
          <p:spPr bwMode="auto">
            <a:xfrm>
              <a:off x="540" y="1338"/>
              <a:ext cx="18" cy="27"/>
            </a:xfrm>
            <a:custGeom>
              <a:avLst/>
              <a:gdLst>
                <a:gd name="T0" fmla="*/ 0 w 18"/>
                <a:gd name="T1" fmla="*/ 30 h 24"/>
                <a:gd name="T2" fmla="*/ 18 w 18"/>
                <a:gd name="T3" fmla="*/ 0 h 24"/>
                <a:gd name="T4" fmla="*/ 6 w 18"/>
                <a:gd name="T5" fmla="*/ 0 h 24"/>
                <a:gd name="T6" fmla="*/ 0 w 18"/>
                <a:gd name="T7" fmla="*/ 3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0" name="Freeform 4525"/>
            <p:cNvSpPr>
              <a:spLocks/>
            </p:cNvSpPr>
            <p:nvPr/>
          </p:nvSpPr>
          <p:spPr bwMode="auto">
            <a:xfrm>
              <a:off x="565" y="1345"/>
              <a:ext cx="11" cy="13"/>
            </a:xfrm>
            <a:custGeom>
              <a:avLst/>
              <a:gdLst>
                <a:gd name="T0" fmla="*/ 10 w 12"/>
                <a:gd name="T1" fmla="*/ 8 h 12"/>
                <a:gd name="T2" fmla="*/ 10 w 12"/>
                <a:gd name="T3" fmla="*/ 8 h 12"/>
                <a:gd name="T4" fmla="*/ 0 w 12"/>
                <a:gd name="T5" fmla="*/ 0 h 12"/>
                <a:gd name="T6" fmla="*/ 0 w 12"/>
                <a:gd name="T7" fmla="*/ 8 h 12"/>
                <a:gd name="T8" fmla="*/ 0 w 12"/>
                <a:gd name="T9" fmla="*/ 14 h 12"/>
                <a:gd name="T10" fmla="*/ 6 w 12"/>
                <a:gd name="T11" fmla="*/ 8 h 12"/>
                <a:gd name="T12" fmla="*/ 10 w 12"/>
                <a:gd name="T13" fmla="*/ 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1" name="Freeform 4526"/>
            <p:cNvSpPr>
              <a:spLocks/>
            </p:cNvSpPr>
            <p:nvPr/>
          </p:nvSpPr>
          <p:spPr bwMode="auto">
            <a:xfrm>
              <a:off x="546" y="1351"/>
              <a:ext cx="19" cy="14"/>
            </a:xfrm>
            <a:custGeom>
              <a:avLst/>
              <a:gdLst>
                <a:gd name="T0" fmla="*/ 20 w 18"/>
                <a:gd name="T1" fmla="*/ 0 h 12"/>
                <a:gd name="T2" fmla="*/ 0 w 18"/>
                <a:gd name="T3" fmla="*/ 16 h 12"/>
                <a:gd name="T4" fmla="*/ 14 w 18"/>
                <a:gd name="T5" fmla="*/ 0 h 12"/>
                <a:gd name="T6" fmla="*/ 20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2" name="Freeform 4527"/>
            <p:cNvSpPr>
              <a:spLocks/>
            </p:cNvSpPr>
            <p:nvPr/>
          </p:nvSpPr>
          <p:spPr bwMode="auto">
            <a:xfrm>
              <a:off x="1309" y="1688"/>
              <a:ext cx="42" cy="14"/>
            </a:xfrm>
            <a:custGeom>
              <a:avLst/>
              <a:gdLst>
                <a:gd name="T0" fmla="*/ 43 w 41"/>
                <a:gd name="T1" fmla="*/ 8 h 12"/>
                <a:gd name="T2" fmla="*/ 31 w 41"/>
                <a:gd name="T3" fmla="*/ 8 h 12"/>
                <a:gd name="T4" fmla="*/ 31 w 41"/>
                <a:gd name="T5" fmla="*/ 0 h 12"/>
                <a:gd name="T6" fmla="*/ 0 w 41"/>
                <a:gd name="T7" fmla="*/ 16 h 12"/>
                <a:gd name="T8" fmla="*/ 25 w 41"/>
                <a:gd name="T9" fmla="*/ 8 h 12"/>
                <a:gd name="T10" fmla="*/ 43 w 41"/>
                <a:gd name="T11" fmla="*/ 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3" name="Freeform 4528"/>
            <p:cNvSpPr>
              <a:spLocks/>
            </p:cNvSpPr>
            <p:nvPr/>
          </p:nvSpPr>
          <p:spPr bwMode="auto">
            <a:xfrm>
              <a:off x="2226" y="1991"/>
              <a:ext cx="151" cy="155"/>
            </a:xfrm>
            <a:custGeom>
              <a:avLst/>
              <a:gdLst>
                <a:gd name="T0" fmla="*/ 6 w 149"/>
                <a:gd name="T1" fmla="*/ 159 h 138"/>
                <a:gd name="T2" fmla="*/ 0 w 149"/>
                <a:gd name="T3" fmla="*/ 174 h 138"/>
                <a:gd name="T4" fmla="*/ 0 w 149"/>
                <a:gd name="T5" fmla="*/ 159 h 138"/>
                <a:gd name="T6" fmla="*/ 12 w 149"/>
                <a:gd name="T7" fmla="*/ 129 h 138"/>
                <a:gd name="T8" fmla="*/ 24 w 149"/>
                <a:gd name="T9" fmla="*/ 99 h 138"/>
                <a:gd name="T10" fmla="*/ 24 w 149"/>
                <a:gd name="T11" fmla="*/ 99 h 138"/>
                <a:gd name="T12" fmla="*/ 36 w 149"/>
                <a:gd name="T13" fmla="*/ 83 h 138"/>
                <a:gd name="T14" fmla="*/ 44 w 149"/>
                <a:gd name="T15" fmla="*/ 61 h 138"/>
                <a:gd name="T16" fmla="*/ 50 w 149"/>
                <a:gd name="T17" fmla="*/ 45 h 138"/>
                <a:gd name="T18" fmla="*/ 62 w 149"/>
                <a:gd name="T19" fmla="*/ 30 h 138"/>
                <a:gd name="T20" fmla="*/ 74 w 149"/>
                <a:gd name="T21" fmla="*/ 0 h 138"/>
                <a:gd name="T22" fmla="*/ 153 w 149"/>
                <a:gd name="T23" fmla="*/ 0 h 138"/>
                <a:gd name="T24" fmla="*/ 153 w 149"/>
                <a:gd name="T25" fmla="*/ 8 h 138"/>
                <a:gd name="T26" fmla="*/ 153 w 149"/>
                <a:gd name="T27" fmla="*/ 45 h 138"/>
                <a:gd name="T28" fmla="*/ 91 w 149"/>
                <a:gd name="T29" fmla="*/ 45 h 138"/>
                <a:gd name="T30" fmla="*/ 91 w 149"/>
                <a:gd name="T31" fmla="*/ 75 h 138"/>
                <a:gd name="T32" fmla="*/ 91 w 149"/>
                <a:gd name="T33" fmla="*/ 106 h 138"/>
                <a:gd name="T34" fmla="*/ 74 w 149"/>
                <a:gd name="T35" fmla="*/ 121 h 138"/>
                <a:gd name="T36" fmla="*/ 74 w 149"/>
                <a:gd name="T37" fmla="*/ 136 h 138"/>
                <a:gd name="T38" fmla="*/ 74 w 149"/>
                <a:gd name="T39" fmla="*/ 159 h 138"/>
                <a:gd name="T40" fmla="*/ 6 w 149"/>
                <a:gd name="T41" fmla="*/ 159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4" name="Freeform 4529"/>
            <p:cNvSpPr>
              <a:spLocks/>
            </p:cNvSpPr>
            <p:nvPr/>
          </p:nvSpPr>
          <p:spPr bwMode="auto">
            <a:xfrm>
              <a:off x="2171" y="805"/>
              <a:ext cx="1454" cy="1"/>
            </a:xfrm>
            <a:custGeom>
              <a:avLst/>
              <a:gdLst>
                <a:gd name="T0" fmla="*/ 0 w 1435"/>
                <a:gd name="T1" fmla="*/ 0 h 1"/>
                <a:gd name="T2" fmla="*/ 1473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a typeface="ＭＳ Ｐゴシック" charset="0"/>
              </a:endParaRPr>
            </a:p>
          </p:txBody>
        </p:sp>
        <p:sp>
          <p:nvSpPr>
            <p:cNvPr id="485" name="Freeform 4530"/>
            <p:cNvSpPr>
              <a:spLocks/>
            </p:cNvSpPr>
            <p:nvPr/>
          </p:nvSpPr>
          <p:spPr bwMode="auto">
            <a:xfrm>
              <a:off x="4364" y="2537"/>
              <a:ext cx="67" cy="74"/>
            </a:xfrm>
            <a:custGeom>
              <a:avLst/>
              <a:gdLst>
                <a:gd name="T0" fmla="*/ 38 w 66"/>
                <a:gd name="T1" fmla="*/ 83 h 66"/>
                <a:gd name="T2" fmla="*/ 56 w 66"/>
                <a:gd name="T3" fmla="*/ 68 h 66"/>
                <a:gd name="T4" fmla="*/ 68 w 66"/>
                <a:gd name="T5" fmla="*/ 45 h 66"/>
                <a:gd name="T6" fmla="*/ 56 w 66"/>
                <a:gd name="T7" fmla="*/ 15 h 66"/>
                <a:gd name="T8" fmla="*/ 38 w 66"/>
                <a:gd name="T9" fmla="*/ 0 h 66"/>
                <a:gd name="T10" fmla="*/ 12 w 66"/>
                <a:gd name="T11" fmla="*/ 15 h 66"/>
                <a:gd name="T12" fmla="*/ 0 w 66"/>
                <a:gd name="T13" fmla="*/ 45 h 66"/>
                <a:gd name="T14" fmla="*/ 12 w 66"/>
                <a:gd name="T15" fmla="*/ 68 h 66"/>
                <a:gd name="T16" fmla="*/ 38 w 66"/>
                <a:gd name="T17" fmla="*/ 83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486" name="Freeform 4531"/>
            <p:cNvSpPr>
              <a:spLocks/>
            </p:cNvSpPr>
            <p:nvPr/>
          </p:nvSpPr>
          <p:spPr bwMode="auto">
            <a:xfrm>
              <a:off x="1401" y="2186"/>
              <a:ext cx="66" cy="61"/>
            </a:xfrm>
            <a:custGeom>
              <a:avLst/>
              <a:gdLst>
                <a:gd name="T0" fmla="*/ 30 w 66"/>
                <a:gd name="T1" fmla="*/ 69 h 54"/>
                <a:gd name="T2" fmla="*/ 36 w 66"/>
                <a:gd name="T3" fmla="*/ 69 h 54"/>
                <a:gd name="T4" fmla="*/ 54 w 66"/>
                <a:gd name="T5" fmla="*/ 61 h 54"/>
                <a:gd name="T6" fmla="*/ 66 w 66"/>
                <a:gd name="T7" fmla="*/ 38 h 54"/>
                <a:gd name="T8" fmla="*/ 54 w 66"/>
                <a:gd name="T9" fmla="*/ 8 h 54"/>
                <a:gd name="T10" fmla="*/ 36 w 66"/>
                <a:gd name="T11" fmla="*/ 0 h 54"/>
                <a:gd name="T12" fmla="*/ 30 w 66"/>
                <a:gd name="T13" fmla="*/ 0 h 54"/>
                <a:gd name="T14" fmla="*/ 12 w 66"/>
                <a:gd name="T15" fmla="*/ 8 h 54"/>
                <a:gd name="T16" fmla="*/ 0 w 66"/>
                <a:gd name="T17" fmla="*/ 38 h 54"/>
                <a:gd name="T18" fmla="*/ 12 w 66"/>
                <a:gd name="T19" fmla="*/ 61 h 54"/>
                <a:gd name="T20" fmla="*/ 30 w 66"/>
                <a:gd name="T21" fmla="*/ 69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487" name="Freeform 4532"/>
            <p:cNvSpPr>
              <a:spLocks/>
            </p:cNvSpPr>
            <p:nvPr/>
          </p:nvSpPr>
          <p:spPr bwMode="auto">
            <a:xfrm>
              <a:off x="1276" y="2323"/>
              <a:ext cx="23" cy="20"/>
            </a:xfrm>
            <a:custGeom>
              <a:avLst/>
              <a:gdLst>
                <a:gd name="T0" fmla="*/ 22 w 24"/>
                <a:gd name="T1" fmla="*/ 8 h 18"/>
                <a:gd name="T2" fmla="*/ 12 w 24"/>
                <a:gd name="T3" fmla="*/ 0 h 18"/>
                <a:gd name="T4" fmla="*/ 0 w 24"/>
                <a:gd name="T5" fmla="*/ 0 h 18"/>
                <a:gd name="T6" fmla="*/ 0 w 24"/>
                <a:gd name="T7" fmla="*/ 22 h 18"/>
                <a:gd name="T8" fmla="*/ 12 w 24"/>
                <a:gd name="T9" fmla="*/ 22 h 18"/>
                <a:gd name="T10" fmla="*/ 22 w 24"/>
                <a:gd name="T11" fmla="*/ 8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6"/>
                  </a:moveTo>
                  <a:lnTo>
                    <a:pt x="12" y="0"/>
                  </a:lnTo>
                  <a:lnTo>
                    <a:pt x="0" y="0"/>
                  </a:lnTo>
                  <a:lnTo>
                    <a:pt x="0" y="18"/>
                  </a:lnTo>
                  <a:lnTo>
                    <a:pt x="12" y="18"/>
                  </a:lnTo>
                  <a:lnTo>
                    <a:pt x="24" y="6"/>
                  </a:lnTo>
                  <a:close/>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a typeface="ＭＳ Ｐゴシック" charset="0"/>
              </a:endParaRPr>
            </a:p>
          </p:txBody>
        </p:sp>
        <p:sp>
          <p:nvSpPr>
            <p:cNvPr id="488" name="Freeform 4533"/>
            <p:cNvSpPr>
              <a:spLocks/>
            </p:cNvSpPr>
            <p:nvPr/>
          </p:nvSpPr>
          <p:spPr bwMode="auto">
            <a:xfrm>
              <a:off x="2827" y="1636"/>
              <a:ext cx="31" cy="35"/>
            </a:xfrm>
            <a:custGeom>
              <a:avLst/>
              <a:gdLst>
                <a:gd name="T0" fmla="*/ 7 w 27"/>
                <a:gd name="T1" fmla="*/ 1 h 35"/>
                <a:gd name="T2" fmla="*/ 7 w 27"/>
                <a:gd name="T3" fmla="*/ 8 h 35"/>
                <a:gd name="T4" fmla="*/ 7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15 w 27"/>
                <a:gd name="T17" fmla="*/ 28 h 35"/>
                <a:gd name="T18" fmla="*/ 15 w 27"/>
                <a:gd name="T19" fmla="*/ 35 h 35"/>
                <a:gd name="T20" fmla="*/ 21 w 27"/>
                <a:gd name="T21" fmla="*/ 21 h 35"/>
                <a:gd name="T22" fmla="*/ 26 w 27"/>
                <a:gd name="T23" fmla="*/ 16 h 35"/>
                <a:gd name="T24" fmla="*/ 36 w 27"/>
                <a:gd name="T25" fmla="*/ 21 h 35"/>
                <a:gd name="T26" fmla="*/ 23 w 27"/>
                <a:gd name="T27" fmla="*/ 12 h 35"/>
                <a:gd name="T28" fmla="*/ 16 w 27"/>
                <a:gd name="T29" fmla="*/ 6 h 35"/>
                <a:gd name="T30" fmla="*/ 15 w 27"/>
                <a:gd name="T31" fmla="*/ 0 h 35"/>
                <a:gd name="T32" fmla="*/ 7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89" name="Freeform 4534"/>
            <p:cNvSpPr>
              <a:spLocks/>
            </p:cNvSpPr>
            <p:nvPr/>
          </p:nvSpPr>
          <p:spPr bwMode="auto">
            <a:xfrm>
              <a:off x="2831" y="1584"/>
              <a:ext cx="73" cy="87"/>
            </a:xfrm>
            <a:custGeom>
              <a:avLst/>
              <a:gdLst>
                <a:gd name="T0" fmla="*/ 13 w 65"/>
                <a:gd name="T1" fmla="*/ 19 h 87"/>
                <a:gd name="T2" fmla="*/ 13 w 65"/>
                <a:gd name="T3" fmla="*/ 19 h 87"/>
                <a:gd name="T4" fmla="*/ 7 w 65"/>
                <a:gd name="T5" fmla="*/ 19 h 87"/>
                <a:gd name="T6" fmla="*/ 7 w 65"/>
                <a:gd name="T7" fmla="*/ 26 h 87"/>
                <a:gd name="T8" fmla="*/ 13 w 65"/>
                <a:gd name="T9" fmla="*/ 26 h 87"/>
                <a:gd name="T10" fmla="*/ 13 w 65"/>
                <a:gd name="T11" fmla="*/ 26 h 87"/>
                <a:gd name="T12" fmla="*/ 7 w 65"/>
                <a:gd name="T13" fmla="*/ 33 h 87"/>
                <a:gd name="T14" fmla="*/ 7 w 65"/>
                <a:gd name="T15" fmla="*/ 33 h 87"/>
                <a:gd name="T16" fmla="*/ 7 w 65"/>
                <a:gd name="T17" fmla="*/ 40 h 87"/>
                <a:gd name="T18" fmla="*/ 13 w 65"/>
                <a:gd name="T19" fmla="*/ 40 h 87"/>
                <a:gd name="T20" fmla="*/ 20 w 65"/>
                <a:gd name="T21" fmla="*/ 46 h 87"/>
                <a:gd name="T22" fmla="*/ 13 w 65"/>
                <a:gd name="T23" fmla="*/ 46 h 87"/>
                <a:gd name="T24" fmla="*/ 13 w 65"/>
                <a:gd name="T25" fmla="*/ 53 h 87"/>
                <a:gd name="T26" fmla="*/ 13 w 65"/>
                <a:gd name="T27" fmla="*/ 53 h 87"/>
                <a:gd name="T28" fmla="*/ 17 w 65"/>
                <a:gd name="T29" fmla="*/ 64 h 87"/>
                <a:gd name="T30" fmla="*/ 21 w 65"/>
                <a:gd name="T31" fmla="*/ 69 h 87"/>
                <a:gd name="T32" fmla="*/ 25 w 65"/>
                <a:gd name="T33" fmla="*/ 70 h 87"/>
                <a:gd name="T34" fmla="*/ 28 w 65"/>
                <a:gd name="T35" fmla="*/ 73 h 87"/>
                <a:gd name="T36" fmla="*/ 28 w 65"/>
                <a:gd name="T37" fmla="*/ 78 h 87"/>
                <a:gd name="T38" fmla="*/ 25 w 65"/>
                <a:gd name="T39" fmla="*/ 73 h 87"/>
                <a:gd name="T40" fmla="*/ 34 w 65"/>
                <a:gd name="T41" fmla="*/ 80 h 87"/>
                <a:gd name="T42" fmla="*/ 42 w 65"/>
                <a:gd name="T43" fmla="*/ 87 h 87"/>
                <a:gd name="T44" fmla="*/ 48 w 65"/>
                <a:gd name="T45" fmla="*/ 87 h 87"/>
                <a:gd name="T46" fmla="*/ 48 w 65"/>
                <a:gd name="T47" fmla="*/ 87 h 87"/>
                <a:gd name="T48" fmla="*/ 54 w 65"/>
                <a:gd name="T49" fmla="*/ 87 h 87"/>
                <a:gd name="T50" fmla="*/ 54 w 65"/>
                <a:gd name="T51" fmla="*/ 87 h 87"/>
                <a:gd name="T52" fmla="*/ 62 w 65"/>
                <a:gd name="T53" fmla="*/ 87 h 87"/>
                <a:gd name="T54" fmla="*/ 62 w 65"/>
                <a:gd name="T55" fmla="*/ 87 h 87"/>
                <a:gd name="T56" fmla="*/ 69 w 65"/>
                <a:gd name="T57" fmla="*/ 80 h 87"/>
                <a:gd name="T58" fmla="*/ 69 w 65"/>
                <a:gd name="T59" fmla="*/ 80 h 87"/>
                <a:gd name="T60" fmla="*/ 82 w 65"/>
                <a:gd name="T61" fmla="*/ 67 h 87"/>
                <a:gd name="T62" fmla="*/ 69 w 65"/>
                <a:gd name="T63" fmla="*/ 53 h 87"/>
                <a:gd name="T64" fmla="*/ 75 w 65"/>
                <a:gd name="T65" fmla="*/ 40 h 87"/>
                <a:gd name="T66" fmla="*/ 69 w 65"/>
                <a:gd name="T67" fmla="*/ 33 h 87"/>
                <a:gd name="T68" fmla="*/ 62 w 65"/>
                <a:gd name="T69" fmla="*/ 33 h 87"/>
                <a:gd name="T70" fmla="*/ 62 w 65"/>
                <a:gd name="T71" fmla="*/ 33 h 87"/>
                <a:gd name="T72" fmla="*/ 48 w 65"/>
                <a:gd name="T73" fmla="*/ 26 h 87"/>
                <a:gd name="T74" fmla="*/ 28 w 65"/>
                <a:gd name="T75" fmla="*/ 0 h 87"/>
                <a:gd name="T76" fmla="*/ 0 w 65"/>
                <a:gd name="T77" fmla="*/ 6 h 87"/>
                <a:gd name="T78" fmla="*/ 0 w 65"/>
                <a:gd name="T79" fmla="*/ 12 h 87"/>
                <a:gd name="T80" fmla="*/ 7 w 65"/>
                <a:gd name="T81" fmla="*/ 12 h 87"/>
                <a:gd name="T82" fmla="*/ 0 w 65"/>
                <a:gd name="T83" fmla="*/ 12 h 87"/>
                <a:gd name="T84" fmla="*/ 7 w 65"/>
                <a:gd name="T85" fmla="*/ 19 h 87"/>
                <a:gd name="T86" fmla="*/ 13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0" name="Freeform 4535"/>
            <p:cNvSpPr>
              <a:spLocks/>
            </p:cNvSpPr>
            <p:nvPr/>
          </p:nvSpPr>
          <p:spPr bwMode="auto">
            <a:xfrm>
              <a:off x="2909" y="2084"/>
              <a:ext cx="289" cy="348"/>
            </a:xfrm>
            <a:custGeom>
              <a:avLst/>
              <a:gdLst>
                <a:gd name="T0" fmla="*/ 36 w 290"/>
                <a:gd name="T1" fmla="*/ 86 h 322"/>
                <a:gd name="T2" fmla="*/ 54 w 290"/>
                <a:gd name="T3" fmla="*/ 55 h 322"/>
                <a:gd name="T4" fmla="*/ 161 w 290"/>
                <a:gd name="T5" fmla="*/ 31 h 322"/>
                <a:gd name="T6" fmla="*/ 161 w 290"/>
                <a:gd name="T7" fmla="*/ 31 h 322"/>
                <a:gd name="T8" fmla="*/ 203 w 290"/>
                <a:gd name="T9" fmla="*/ 40 h 322"/>
                <a:gd name="T10" fmla="*/ 215 w 290"/>
                <a:gd name="T11" fmla="*/ 24 h 322"/>
                <a:gd name="T12" fmla="*/ 227 w 290"/>
                <a:gd name="T13" fmla="*/ 9 h 322"/>
                <a:gd name="T14" fmla="*/ 246 w 290"/>
                <a:gd name="T15" fmla="*/ 15 h 322"/>
                <a:gd name="T16" fmla="*/ 264 w 290"/>
                <a:gd name="T17" fmla="*/ 55 h 322"/>
                <a:gd name="T18" fmla="*/ 270 w 290"/>
                <a:gd name="T19" fmla="*/ 118 h 322"/>
                <a:gd name="T20" fmla="*/ 276 w 290"/>
                <a:gd name="T21" fmla="*/ 149 h 322"/>
                <a:gd name="T22" fmla="*/ 258 w 290"/>
                <a:gd name="T23" fmla="*/ 197 h 322"/>
                <a:gd name="T24" fmla="*/ 252 w 290"/>
                <a:gd name="T25" fmla="*/ 251 h 322"/>
                <a:gd name="T26" fmla="*/ 233 w 290"/>
                <a:gd name="T27" fmla="*/ 322 h 322"/>
                <a:gd name="T28" fmla="*/ 221 w 290"/>
                <a:gd name="T29" fmla="*/ 352 h 322"/>
                <a:gd name="T30" fmla="*/ 174 w 290"/>
                <a:gd name="T31" fmla="*/ 319 h 322"/>
                <a:gd name="T32" fmla="*/ 156 w 290"/>
                <a:gd name="T33" fmla="*/ 335 h 322"/>
                <a:gd name="T34" fmla="*/ 153 w 290"/>
                <a:gd name="T35" fmla="*/ 338 h 322"/>
                <a:gd name="T36" fmla="*/ 147 w 290"/>
                <a:gd name="T37" fmla="*/ 335 h 322"/>
                <a:gd name="T38" fmla="*/ 140 w 290"/>
                <a:gd name="T39" fmla="*/ 339 h 322"/>
                <a:gd name="T40" fmla="*/ 137 w 290"/>
                <a:gd name="T41" fmla="*/ 346 h 322"/>
                <a:gd name="T42" fmla="*/ 134 w 290"/>
                <a:gd name="T43" fmla="*/ 347 h 322"/>
                <a:gd name="T44" fmla="*/ 120 w 290"/>
                <a:gd name="T45" fmla="*/ 349 h 322"/>
                <a:gd name="T46" fmla="*/ 62 w 290"/>
                <a:gd name="T47" fmla="*/ 352 h 322"/>
                <a:gd name="T48" fmla="*/ 51 w 290"/>
                <a:gd name="T49" fmla="*/ 364 h 322"/>
                <a:gd name="T50" fmla="*/ 59 w 290"/>
                <a:gd name="T51" fmla="*/ 352 h 322"/>
                <a:gd name="T52" fmla="*/ 128 w 290"/>
                <a:gd name="T53" fmla="*/ 351 h 322"/>
                <a:gd name="T54" fmla="*/ 167 w 290"/>
                <a:gd name="T55" fmla="*/ 327 h 322"/>
                <a:gd name="T56" fmla="*/ 215 w 290"/>
                <a:gd name="T57" fmla="*/ 351 h 322"/>
                <a:gd name="T58" fmla="*/ 186 w 290"/>
                <a:gd name="T59" fmla="*/ 304 h 322"/>
                <a:gd name="T60" fmla="*/ 118 w 290"/>
                <a:gd name="T61" fmla="*/ 356 h 322"/>
                <a:gd name="T62" fmla="*/ 59 w 290"/>
                <a:gd name="T63" fmla="*/ 352 h 322"/>
                <a:gd name="T64" fmla="*/ 30 w 290"/>
                <a:gd name="T65" fmla="*/ 376 h 322"/>
                <a:gd name="T66" fmla="*/ 30 w 290"/>
                <a:gd name="T67" fmla="*/ 337 h 322"/>
                <a:gd name="T68" fmla="*/ 18 w 290"/>
                <a:gd name="T69" fmla="*/ 306 h 322"/>
                <a:gd name="T70" fmla="*/ 6 w 290"/>
                <a:gd name="T71" fmla="*/ 276 h 322"/>
                <a:gd name="T72" fmla="*/ 6 w 290"/>
                <a:gd name="T73" fmla="*/ 251 h 322"/>
                <a:gd name="T74" fmla="*/ 12 w 290"/>
                <a:gd name="T75" fmla="*/ 236 h 322"/>
                <a:gd name="T76" fmla="*/ 18 w 290"/>
                <a:gd name="T77" fmla="*/ 204 h 322"/>
                <a:gd name="T78" fmla="*/ 36 w 290"/>
                <a:gd name="T79" fmla="*/ 197 h 322"/>
                <a:gd name="T80" fmla="*/ 36 w 290"/>
                <a:gd name="T81" fmla="*/ 149 h 322"/>
                <a:gd name="T82" fmla="*/ 36 w 290"/>
                <a:gd name="T83" fmla="*/ 95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6F73BF"/>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sp>
          <p:nvSpPr>
            <p:cNvPr id="491" name="Freeform 4536"/>
            <p:cNvSpPr>
              <a:spLocks/>
            </p:cNvSpPr>
            <p:nvPr/>
          </p:nvSpPr>
          <p:spPr bwMode="auto">
            <a:xfrm>
              <a:off x="2959" y="2347"/>
              <a:ext cx="209" cy="198"/>
            </a:xfrm>
            <a:custGeom>
              <a:avLst/>
              <a:gdLst>
                <a:gd name="T0" fmla="*/ 12 w 210"/>
                <a:gd name="T1" fmla="*/ 45 h 183"/>
                <a:gd name="T2" fmla="*/ 76 w 210"/>
                <a:gd name="T3" fmla="*/ 52 h 183"/>
                <a:gd name="T4" fmla="*/ 107 w 210"/>
                <a:gd name="T5" fmla="*/ 39 h 183"/>
                <a:gd name="T6" fmla="*/ 143 w 210"/>
                <a:gd name="T7" fmla="*/ 2 h 183"/>
                <a:gd name="T8" fmla="*/ 172 w 210"/>
                <a:gd name="T9" fmla="*/ 49 h 183"/>
                <a:gd name="T10" fmla="*/ 176 w 210"/>
                <a:gd name="T11" fmla="*/ 52 h 183"/>
                <a:gd name="T12" fmla="*/ 153 w 210"/>
                <a:gd name="T13" fmla="*/ 96 h 183"/>
                <a:gd name="T14" fmla="*/ 159 w 210"/>
                <a:gd name="T15" fmla="*/ 104 h 183"/>
                <a:gd name="T16" fmla="*/ 177 w 210"/>
                <a:gd name="T17" fmla="*/ 119 h 183"/>
                <a:gd name="T18" fmla="*/ 183 w 210"/>
                <a:gd name="T19" fmla="*/ 136 h 183"/>
                <a:gd name="T20" fmla="*/ 195 w 210"/>
                <a:gd name="T21" fmla="*/ 159 h 183"/>
                <a:gd name="T22" fmla="*/ 202 w 210"/>
                <a:gd name="T23" fmla="*/ 159 h 183"/>
                <a:gd name="T24" fmla="*/ 208 w 210"/>
                <a:gd name="T25" fmla="*/ 183 h 183"/>
                <a:gd name="T26" fmla="*/ 177 w 210"/>
                <a:gd name="T27" fmla="*/ 183 h 183"/>
                <a:gd name="T28" fmla="*/ 171 w 210"/>
                <a:gd name="T29" fmla="*/ 190 h 183"/>
                <a:gd name="T30" fmla="*/ 165 w 210"/>
                <a:gd name="T31" fmla="*/ 206 h 183"/>
                <a:gd name="T32" fmla="*/ 147 w 210"/>
                <a:gd name="T33" fmla="*/ 206 h 183"/>
                <a:gd name="T34" fmla="*/ 135 w 210"/>
                <a:gd name="T35" fmla="*/ 206 h 183"/>
                <a:gd name="T36" fmla="*/ 135 w 210"/>
                <a:gd name="T37" fmla="*/ 206 h 183"/>
                <a:gd name="T38" fmla="*/ 123 w 210"/>
                <a:gd name="T39" fmla="*/ 206 h 183"/>
                <a:gd name="T40" fmla="*/ 117 w 210"/>
                <a:gd name="T41" fmla="*/ 214 h 183"/>
                <a:gd name="T42" fmla="*/ 105 w 210"/>
                <a:gd name="T43" fmla="*/ 199 h 183"/>
                <a:gd name="T44" fmla="*/ 94 w 210"/>
                <a:gd name="T45" fmla="*/ 183 h 183"/>
                <a:gd name="T46" fmla="*/ 88 w 210"/>
                <a:gd name="T47" fmla="*/ 190 h 183"/>
                <a:gd name="T48" fmla="*/ 76 w 210"/>
                <a:gd name="T49" fmla="*/ 190 h 183"/>
                <a:gd name="T50" fmla="*/ 64 w 210"/>
                <a:gd name="T51" fmla="*/ 174 h 183"/>
                <a:gd name="T52" fmla="*/ 58 w 210"/>
                <a:gd name="T53" fmla="*/ 174 h 183"/>
                <a:gd name="T54" fmla="*/ 58 w 210"/>
                <a:gd name="T55" fmla="*/ 159 h 183"/>
                <a:gd name="T56" fmla="*/ 46 w 210"/>
                <a:gd name="T57" fmla="*/ 143 h 183"/>
                <a:gd name="T58" fmla="*/ 40 w 210"/>
                <a:gd name="T59" fmla="*/ 136 h 183"/>
                <a:gd name="T60" fmla="*/ 22 w 210"/>
                <a:gd name="T61" fmla="*/ 113 h 183"/>
                <a:gd name="T62" fmla="*/ 22 w 210"/>
                <a:gd name="T63" fmla="*/ 104 h 183"/>
                <a:gd name="T64" fmla="*/ 20 w 210"/>
                <a:gd name="T65" fmla="*/ 98 h 183"/>
                <a:gd name="T66" fmla="*/ 3 w 210"/>
                <a:gd name="T67" fmla="*/ 88 h 183"/>
                <a:gd name="T68" fmla="*/ 3 w 210"/>
                <a:gd name="T69" fmla="*/ 81 h 183"/>
                <a:gd name="T70" fmla="*/ 0 w 210"/>
                <a:gd name="T71" fmla="*/ 77 h 183"/>
                <a:gd name="T72" fmla="*/ 15 w 210"/>
                <a:gd name="T73" fmla="*/ 49 h 183"/>
                <a:gd name="T74" fmla="*/ 20 w 210"/>
                <a:gd name="T75" fmla="*/ 48 h 183"/>
                <a:gd name="T76" fmla="*/ 41 w 210"/>
                <a:gd name="T77" fmla="*/ 48 h 183"/>
                <a:gd name="T78" fmla="*/ 50 w 210"/>
                <a:gd name="T79" fmla="*/ 49 h 183"/>
                <a:gd name="T80" fmla="*/ 84 w 210"/>
                <a:gd name="T81" fmla="*/ 48 h 183"/>
                <a:gd name="T82" fmla="*/ 104 w 210"/>
                <a:gd name="T83" fmla="*/ 39 h 183"/>
                <a:gd name="T84" fmla="*/ 123 w 210"/>
                <a:gd name="T85" fmla="*/ 24 h 183"/>
                <a:gd name="T86" fmla="*/ 144 w 210"/>
                <a:gd name="T87" fmla="*/ 2 h 183"/>
                <a:gd name="T88" fmla="*/ 171 w 210"/>
                <a:gd name="T89" fmla="*/ 48 h 183"/>
                <a:gd name="T90" fmla="*/ 162 w 210"/>
                <a:gd name="T91" fmla="*/ 34 h 183"/>
                <a:gd name="T92" fmla="*/ 142 w 210"/>
                <a:gd name="T93" fmla="*/ 0 h 183"/>
                <a:gd name="T94" fmla="*/ 117 w 210"/>
                <a:gd name="T95" fmla="*/ 31 h 183"/>
                <a:gd name="T96" fmla="*/ 74 w 210"/>
                <a:gd name="T97" fmla="*/ 52 h 183"/>
                <a:gd name="T98" fmla="*/ 62 w 210"/>
                <a:gd name="T99" fmla="*/ 53 h 183"/>
                <a:gd name="T100" fmla="*/ 15 w 210"/>
                <a:gd name="T101" fmla="*/ 49 h 183"/>
                <a:gd name="T102" fmla="*/ 3 w 210"/>
                <a:gd name="T103" fmla="*/ 70 h 183"/>
                <a:gd name="T104" fmla="*/ 12 w 210"/>
                <a:gd name="T105" fmla="*/ 45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solidFill>
                  <a:srgbClr val="000000"/>
                </a:solidFill>
                <a:ea typeface="ＭＳ Ｐゴシック" charset="0"/>
              </a:endParaRPr>
            </a:p>
          </p:txBody>
        </p:sp>
      </p:grpSp>
      <p:pic>
        <p:nvPicPr>
          <p:cNvPr id="513" name="Picture 8" descr="al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4725144"/>
            <a:ext cx="1273732" cy="107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730592"/>
      </p:ext>
    </p:extLst>
  </p:cSld>
  <p:clrMapOvr>
    <a:masterClrMapping/>
  </p:clrMapOvr>
  <p:transition spd="slow">
    <p:wip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274638"/>
            <a:ext cx="8208912" cy="850106"/>
          </a:xfrm>
        </p:spPr>
        <p:txBody>
          <a:bodyPr/>
          <a:lstStyle/>
          <a:p>
            <a:r>
              <a:rPr lang="de-DE" dirty="0" smtClean="0"/>
              <a:t>                      HISTORIE BEITRITT</a:t>
            </a:r>
            <a:endParaRPr lang="de-DE" dirty="0"/>
          </a:p>
        </p:txBody>
      </p:sp>
      <p:sp>
        <p:nvSpPr>
          <p:cNvPr id="3" name="Inhaltsplatzhalter 2"/>
          <p:cNvSpPr>
            <a:spLocks noGrp="1"/>
          </p:cNvSpPr>
          <p:nvPr>
            <p:ph idx="1"/>
          </p:nvPr>
        </p:nvSpPr>
        <p:spPr>
          <a:xfrm>
            <a:off x="457200" y="1484784"/>
            <a:ext cx="8229600" cy="4641379"/>
          </a:xfrm>
        </p:spPr>
        <p:txBody>
          <a:bodyPr/>
          <a:lstStyle/>
          <a:p>
            <a:pPr marL="0" indent="0">
              <a:buNone/>
            </a:pPr>
            <a:r>
              <a:rPr lang="de-DE" dirty="0" smtClean="0"/>
              <a:t>Madrider Abkommen:  1909</a:t>
            </a:r>
          </a:p>
          <a:p>
            <a:endParaRPr lang="de-AT" dirty="0"/>
          </a:p>
          <a:p>
            <a:endParaRPr lang="de-DE" dirty="0" smtClean="0"/>
          </a:p>
          <a:p>
            <a:pPr marL="0" indent="0">
              <a:buNone/>
            </a:pPr>
            <a:endParaRPr lang="de-DE" dirty="0"/>
          </a:p>
          <a:p>
            <a:endParaRPr lang="de-DE" dirty="0" smtClean="0"/>
          </a:p>
          <a:p>
            <a:endParaRPr lang="de-DE" dirty="0"/>
          </a:p>
          <a:p>
            <a:pPr marL="0" indent="0">
              <a:buNone/>
            </a:pPr>
            <a:r>
              <a:rPr lang="de-DE" dirty="0" smtClean="0"/>
              <a:t>Madrider Protokoll: 1999</a:t>
            </a:r>
            <a:endParaRPr lang="de-DE" dirty="0"/>
          </a:p>
        </p:txBody>
      </p:sp>
      <p:pic>
        <p:nvPicPr>
          <p:cNvPr id="10244" name="Picture 4" descr="http://audiphoto.org/wp-content/uploads/2013/06/audi-a4-1999.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4725144"/>
            <a:ext cx="2880320" cy="18593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6224472"/>
            <a:ext cx="1512168" cy="50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1988840"/>
            <a:ext cx="3096344" cy="1954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5656398"/>
      </p:ext>
    </p:extLst>
  </p:cSld>
  <p:clrMapOvr>
    <a:masterClrMapping/>
  </p:clrMapOvr>
  <p:transition spd="slow">
    <p:wip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8460432" cy="1143000"/>
          </a:xfrm>
        </p:spPr>
        <p:txBody>
          <a:bodyPr/>
          <a:lstStyle/>
          <a:p>
            <a:r>
              <a:rPr lang="de-DE" dirty="0" smtClean="0"/>
              <a:t>           AT STATISTIK GESUCHE 2013</a:t>
            </a:r>
            <a:endParaRPr lang="de-DE" dirty="0"/>
          </a:p>
        </p:txBody>
      </p:sp>
      <p:sp>
        <p:nvSpPr>
          <p:cNvPr id="3" name="Inhaltsplatzhalter 2"/>
          <p:cNvSpPr>
            <a:spLocks noGrp="1"/>
          </p:cNvSpPr>
          <p:nvPr>
            <p:ph idx="1"/>
          </p:nvPr>
        </p:nvSpPr>
        <p:spPr>
          <a:xfrm>
            <a:off x="457200" y="1412776"/>
            <a:ext cx="8229600" cy="4713387"/>
          </a:xfrm>
        </p:spPr>
        <p:txBody>
          <a:bodyPr/>
          <a:lstStyle/>
          <a:p>
            <a:endParaRPr lang="de-DE" dirty="0" smtClean="0"/>
          </a:p>
          <a:p>
            <a:r>
              <a:rPr lang="de-DE" dirty="0" smtClean="0"/>
              <a:t>Gesuche um Weiterleitung: </a:t>
            </a:r>
            <a:r>
              <a:rPr lang="de-DE" b="1" dirty="0" smtClean="0"/>
              <a:t>818</a:t>
            </a:r>
          </a:p>
          <a:p>
            <a:endParaRPr lang="de-DE" b="1" dirty="0"/>
          </a:p>
          <a:p>
            <a:endParaRPr lang="de-DE" b="1" dirty="0" smtClean="0"/>
          </a:p>
          <a:p>
            <a:r>
              <a:rPr lang="de-DE" dirty="0" smtClean="0"/>
              <a:t>User Ranking: </a:t>
            </a:r>
            <a:r>
              <a:rPr lang="de-DE" b="1" dirty="0" smtClean="0"/>
              <a:t>14</a:t>
            </a:r>
          </a:p>
          <a:p>
            <a:endParaRPr lang="de-DE" b="1" dirty="0"/>
          </a:p>
          <a:p>
            <a:pPr marL="0" indent="0">
              <a:buNone/>
            </a:pPr>
            <a:endParaRPr lang="de-DE" b="1" dirty="0" smtClean="0"/>
          </a:p>
          <a:p>
            <a:r>
              <a:rPr lang="de-DE" dirty="0" smtClean="0"/>
              <a:t>Aufrechte internationale Registrierungen</a:t>
            </a:r>
          </a:p>
          <a:p>
            <a:pPr marL="0" indent="0">
              <a:buNone/>
            </a:pPr>
            <a:r>
              <a:rPr lang="de-DE" dirty="0" smtClean="0"/>
              <a:t>    österreichischer Inhaber: </a:t>
            </a:r>
            <a:r>
              <a:rPr lang="de-DE" b="1" dirty="0" smtClean="0"/>
              <a:t>17.323</a:t>
            </a:r>
          </a:p>
        </p:txBody>
      </p:sp>
      <p:pic>
        <p:nvPicPr>
          <p:cNvPr id="5"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6093296"/>
            <a:ext cx="1584175" cy="53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772816"/>
            <a:ext cx="247650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734490"/>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4638"/>
            <a:ext cx="8640960" cy="706090"/>
          </a:xfrm>
        </p:spPr>
        <p:txBody>
          <a:bodyPr/>
          <a:lstStyle/>
          <a:p>
            <a:pPr algn="ctr"/>
            <a:r>
              <a:rPr lang="en-US" sz="2600" dirty="0" smtClean="0">
                <a:solidFill>
                  <a:srgbClr val="000090"/>
                </a:solidFill>
                <a:latin typeface="Arial" charset="0"/>
                <a:cs typeface="Arial" charset="0"/>
              </a:rPr>
              <a:t>STANDING COMMITTEE ON LAW OF PATENTS </a:t>
            </a:r>
            <a:endParaRPr lang="en-US" sz="2600" dirty="0">
              <a:solidFill>
                <a:srgbClr val="000090"/>
              </a:solidFill>
            </a:endParaRPr>
          </a:p>
        </p:txBody>
      </p:sp>
      <p:sp>
        <p:nvSpPr>
          <p:cNvPr id="3" name="Espace réservé du contenu 2"/>
          <p:cNvSpPr>
            <a:spLocks noGrp="1"/>
          </p:cNvSpPr>
          <p:nvPr>
            <p:ph idx="1"/>
          </p:nvPr>
        </p:nvSpPr>
        <p:spPr>
          <a:xfrm>
            <a:off x="323528" y="3717032"/>
            <a:ext cx="8712968" cy="2520280"/>
          </a:xfrm>
        </p:spPr>
        <p:txBody>
          <a:bodyPr/>
          <a:lstStyle/>
          <a:p>
            <a:pPr algn="just" eaLnBrk="1" hangingPunct="1">
              <a:lnSpc>
                <a:spcPct val="150000"/>
              </a:lnSpc>
              <a:buClr>
                <a:srgbClr val="CC0000"/>
              </a:buClr>
            </a:pPr>
            <a:r>
              <a:rPr lang="fr-CH" sz="1800" dirty="0" err="1" smtClean="0">
                <a:cs typeface="Arial" charset="0"/>
              </a:rPr>
              <a:t>Established</a:t>
            </a:r>
            <a:r>
              <a:rPr lang="fr-CH" sz="1800" dirty="0" smtClean="0">
                <a:cs typeface="Arial" charset="0"/>
              </a:rPr>
              <a:t> in 1998</a:t>
            </a:r>
            <a:endParaRPr lang="en-US" sz="1800" dirty="0" smtClean="0">
              <a:cs typeface="Arial" charset="0"/>
            </a:endParaRPr>
          </a:p>
          <a:p>
            <a:pPr algn="just" eaLnBrk="1" hangingPunct="1">
              <a:lnSpc>
                <a:spcPct val="150000"/>
              </a:lnSpc>
              <a:buClr>
                <a:srgbClr val="CC0000"/>
              </a:buClr>
            </a:pPr>
            <a:r>
              <a:rPr lang="en-US" sz="1800" dirty="0" smtClean="0">
                <a:cs typeface="Arial" charset="0"/>
              </a:rPr>
              <a:t>Member </a:t>
            </a:r>
            <a:r>
              <a:rPr lang="en-US" sz="1800" dirty="0">
                <a:cs typeface="Arial" charset="0"/>
              </a:rPr>
              <a:t>States’ </a:t>
            </a:r>
            <a:r>
              <a:rPr lang="en-US" sz="1800" dirty="0" smtClean="0">
                <a:cs typeface="Arial" charset="0"/>
              </a:rPr>
              <a:t>Committee</a:t>
            </a:r>
          </a:p>
          <a:p>
            <a:pPr algn="just" eaLnBrk="1" hangingPunct="1">
              <a:lnSpc>
                <a:spcPct val="150000"/>
              </a:lnSpc>
              <a:buClr>
                <a:srgbClr val="CC0000"/>
              </a:buClr>
            </a:pPr>
            <a:r>
              <a:rPr lang="en-US" sz="1800" dirty="0" smtClean="0">
                <a:cs typeface="Arial" charset="0"/>
              </a:rPr>
              <a:t>IGOs </a:t>
            </a:r>
            <a:r>
              <a:rPr lang="en-US" sz="1800" dirty="0">
                <a:cs typeface="Arial" charset="0"/>
              </a:rPr>
              <a:t>and </a:t>
            </a:r>
            <a:r>
              <a:rPr lang="en-US" sz="1800" dirty="0" smtClean="0">
                <a:cs typeface="Arial" charset="0"/>
              </a:rPr>
              <a:t>NGOs are observers</a:t>
            </a:r>
            <a:endParaRPr lang="en-US" sz="1800" dirty="0">
              <a:cs typeface="Arial" charset="0"/>
            </a:endParaRPr>
          </a:p>
          <a:p>
            <a:pPr algn="just" eaLnBrk="1" hangingPunct="1">
              <a:lnSpc>
                <a:spcPct val="150000"/>
              </a:lnSpc>
            </a:pPr>
            <a:r>
              <a:rPr lang="en-US" sz="1800" dirty="0" smtClean="0">
                <a:cs typeface="Arial" charset="0"/>
              </a:rPr>
              <a:t>Facilitate </a:t>
            </a:r>
            <a:r>
              <a:rPr lang="en-US" sz="1800" dirty="0">
                <a:cs typeface="Arial" charset="0"/>
              </a:rPr>
              <a:t>coordination and provide guidance </a:t>
            </a:r>
            <a:r>
              <a:rPr lang="en-US" sz="1800" dirty="0" smtClean="0">
                <a:cs typeface="Arial" charset="0"/>
              </a:rPr>
              <a:t>on development of </a:t>
            </a:r>
            <a:r>
              <a:rPr lang="en-US" sz="1800" dirty="0">
                <a:cs typeface="Arial" charset="0"/>
              </a:rPr>
              <a:t>international patent </a:t>
            </a:r>
            <a:r>
              <a:rPr lang="en-US" sz="1800" dirty="0" smtClean="0">
                <a:cs typeface="Arial" charset="0"/>
              </a:rPr>
              <a:t>law</a:t>
            </a:r>
            <a:endParaRPr lang="en-US" sz="1800" dirty="0">
              <a:cs typeface="Arial" charset="0"/>
            </a:endParaRPr>
          </a:p>
        </p:txBody>
      </p:sp>
      <p:pic>
        <p:nvPicPr>
          <p:cNvPr id="8601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3568" y="1139449"/>
            <a:ext cx="3096344" cy="1690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9" name="Picture 3" descr="D:\Users\gesto\Desktop\8515829186_49910d471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08104" y="1162878"/>
            <a:ext cx="2894720" cy="1688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7925670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496944" cy="1143000"/>
          </a:xfrm>
        </p:spPr>
        <p:txBody>
          <a:bodyPr/>
          <a:lstStyle/>
          <a:p>
            <a:pPr algn="ctr"/>
            <a:r>
              <a:rPr lang="de-DE" dirty="0" smtClean="0"/>
              <a:t> AT STATISTIK BENENNUNGEN 2013</a:t>
            </a:r>
            <a:endParaRPr lang="de-DE" dirty="0"/>
          </a:p>
        </p:txBody>
      </p:sp>
      <p:sp>
        <p:nvSpPr>
          <p:cNvPr id="3" name="Inhaltsplatzhalter 2"/>
          <p:cNvSpPr>
            <a:spLocks noGrp="1"/>
          </p:cNvSpPr>
          <p:nvPr>
            <p:ph idx="1"/>
          </p:nvPr>
        </p:nvSpPr>
        <p:spPr/>
        <p:txBody>
          <a:bodyPr/>
          <a:lstStyle/>
          <a:p>
            <a:r>
              <a:rPr lang="de-DE" sz="2000" dirty="0" smtClean="0"/>
              <a:t>Aufrechte </a:t>
            </a:r>
            <a:r>
              <a:rPr lang="de-DE" sz="2000" dirty="0"/>
              <a:t>AT Benennungen insgesamt: </a:t>
            </a:r>
            <a:r>
              <a:rPr lang="de-DE" sz="2000" b="1" dirty="0" smtClean="0"/>
              <a:t>170.741</a:t>
            </a:r>
          </a:p>
          <a:p>
            <a:pPr marL="0" indent="0">
              <a:buNone/>
            </a:pPr>
            <a:endParaRPr lang="de-DE" sz="2000" b="1" dirty="0"/>
          </a:p>
          <a:p>
            <a:r>
              <a:rPr lang="de-DE" sz="2000" dirty="0"/>
              <a:t>AT Benennungen: </a:t>
            </a:r>
            <a:r>
              <a:rPr lang="de-DE" sz="2000" b="1" dirty="0"/>
              <a:t>3.063</a:t>
            </a:r>
          </a:p>
          <a:p>
            <a:endParaRPr lang="de-DE" sz="2000" b="1" dirty="0"/>
          </a:p>
          <a:p>
            <a:r>
              <a:rPr lang="de-DE" sz="2000" dirty="0"/>
              <a:t>g</a:t>
            </a:r>
            <a:r>
              <a:rPr lang="de-DE" sz="2000" dirty="0" smtClean="0"/>
              <a:t>lobal </a:t>
            </a:r>
            <a:r>
              <a:rPr lang="de-DE" sz="2000" dirty="0" err="1" smtClean="0"/>
              <a:t>ranking</a:t>
            </a:r>
            <a:r>
              <a:rPr lang="de-DE" sz="2000" dirty="0" smtClean="0"/>
              <a:t>: </a:t>
            </a:r>
            <a:r>
              <a:rPr lang="de-DE" sz="2000" dirty="0"/>
              <a:t>ca. </a:t>
            </a:r>
            <a:r>
              <a:rPr lang="de-DE" sz="2000" b="1" dirty="0" smtClean="0"/>
              <a:t>30  </a:t>
            </a:r>
          </a:p>
          <a:p>
            <a:endParaRPr lang="de-DE" sz="2000" b="1" dirty="0" smtClean="0"/>
          </a:p>
          <a:p>
            <a:r>
              <a:rPr lang="de-DE" sz="2000" dirty="0" smtClean="0"/>
              <a:t>Ranking EU- MS:    </a:t>
            </a:r>
            <a:r>
              <a:rPr lang="de-DE" sz="2000" b="1" dirty="0" smtClean="0"/>
              <a:t>7</a:t>
            </a:r>
          </a:p>
          <a:p>
            <a:pPr marL="0" indent="0">
              <a:buNone/>
            </a:pPr>
            <a:endParaRPr lang="de-DE" sz="2000" b="1" dirty="0" smtClean="0"/>
          </a:p>
          <a:p>
            <a:r>
              <a:rPr lang="de-DE" sz="2000" dirty="0" smtClean="0"/>
              <a:t>Erneuerungen</a:t>
            </a:r>
            <a:r>
              <a:rPr lang="de-DE" sz="2000" dirty="0"/>
              <a:t>:  </a:t>
            </a:r>
            <a:r>
              <a:rPr lang="de-DE" sz="2000" b="1" dirty="0"/>
              <a:t>10.246 </a:t>
            </a:r>
            <a:endParaRPr lang="de-DE" sz="2000" b="1" dirty="0" smtClean="0"/>
          </a:p>
          <a:p>
            <a:endParaRPr lang="de-DE" sz="2000" b="1" dirty="0"/>
          </a:p>
          <a:p>
            <a:r>
              <a:rPr lang="de-DE" sz="2000" dirty="0"/>
              <a:t>Rang Erneuerungen: </a:t>
            </a:r>
            <a:r>
              <a:rPr lang="de-DE" sz="2000" b="1" dirty="0"/>
              <a:t>unter den ersten </a:t>
            </a:r>
            <a:r>
              <a:rPr lang="de-DE" sz="2000" b="1" dirty="0" smtClean="0"/>
              <a:t>4</a:t>
            </a:r>
          </a:p>
          <a:p>
            <a:pPr marL="0" indent="0">
              <a:buNone/>
            </a:pPr>
            <a:endParaRPr lang="de-DE" b="1" dirty="0"/>
          </a:p>
          <a:p>
            <a:endParaRPr lang="de-DE" dirty="0"/>
          </a:p>
        </p:txBody>
      </p:sp>
      <p:pic>
        <p:nvPicPr>
          <p:cNvPr id="5"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6093296"/>
            <a:ext cx="1368152" cy="45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420888"/>
            <a:ext cx="247650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762852"/>
      </p:ext>
    </p:extLst>
  </p:cSld>
  <p:clrMapOvr>
    <a:masterClrMapping/>
  </p:clrMapOvr>
  <p:transition spd="slow">
    <p:wip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229600" cy="936104"/>
          </a:xfrm>
        </p:spPr>
        <p:txBody>
          <a:bodyPr/>
          <a:lstStyle/>
          <a:p>
            <a:pPr algn="ctr"/>
            <a:r>
              <a:rPr lang="en-US" dirty="0" smtClean="0"/>
              <a:t>DAS GESUCH </a:t>
            </a:r>
            <a:endParaRPr lang="en-US" dirty="0"/>
          </a:p>
        </p:txBody>
      </p:sp>
      <p:sp>
        <p:nvSpPr>
          <p:cNvPr id="5" name="Rectangle 18"/>
          <p:cNvSpPr>
            <a:spLocks noChangeArrowheads="1"/>
          </p:cNvSpPr>
          <p:nvPr/>
        </p:nvSpPr>
        <p:spPr bwMode="auto">
          <a:xfrm>
            <a:off x="6351180" y="946865"/>
            <a:ext cx="2232248" cy="3785652"/>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171450" indent="-171450">
              <a:buFont typeface="Arial" panose="020B0604020202020204" pitchFamily="34" charset="0"/>
              <a:buChar char="•"/>
            </a:pPr>
            <a:r>
              <a:rPr lang="en-US" sz="1200" b="1" dirty="0" err="1" smtClean="0">
                <a:solidFill>
                  <a:srgbClr val="000000"/>
                </a:solidFill>
                <a:ea typeface="ＭＳ Ｐゴシック" charset="0"/>
              </a:rPr>
              <a:t>Mögliche</a:t>
            </a:r>
            <a:r>
              <a:rPr lang="en-US" sz="1200" b="1" dirty="0" smtClean="0">
                <a:solidFill>
                  <a:srgbClr val="000000"/>
                </a:solidFill>
                <a:ea typeface="ＭＳ Ｐゴシック" charset="0"/>
              </a:rPr>
              <a:t> </a:t>
            </a:r>
            <a:r>
              <a:rPr lang="en-US" sz="1200" b="1" dirty="0" err="1" smtClean="0">
                <a:solidFill>
                  <a:srgbClr val="000000"/>
                </a:solidFill>
                <a:ea typeface="ＭＳ Ｐゴシック" charset="0"/>
              </a:rPr>
              <a:t>Sprachen</a:t>
            </a:r>
            <a:r>
              <a:rPr lang="en-US" sz="1200" b="1" dirty="0" smtClean="0">
                <a:solidFill>
                  <a:srgbClr val="000000"/>
                </a:solidFill>
                <a:ea typeface="ＭＳ Ｐゴシック" charset="0"/>
              </a:rPr>
              <a:t>: DE, E, FR;</a:t>
            </a:r>
          </a:p>
          <a:p>
            <a:pPr marL="171450" indent="-171450">
              <a:buFont typeface="Arial" panose="020B0604020202020204" pitchFamily="34" charset="0"/>
              <a:buChar char="•"/>
            </a:pPr>
            <a:r>
              <a:rPr lang="en-US" sz="1200" b="1" dirty="0" err="1" smtClean="0">
                <a:solidFill>
                  <a:srgbClr val="000000"/>
                </a:solidFill>
                <a:ea typeface="ＭＳ Ｐゴシック" charset="0"/>
              </a:rPr>
              <a:t>Kosten</a:t>
            </a:r>
            <a:r>
              <a:rPr lang="en-US" sz="1200" b="1" dirty="0" smtClean="0">
                <a:solidFill>
                  <a:srgbClr val="000000"/>
                </a:solidFill>
                <a:ea typeface="ＭＳ Ｐゴシック" charset="0"/>
              </a:rPr>
              <a:t>: Inlandsgebühr</a:t>
            </a:r>
            <a:r>
              <a:rPr lang="en-US" sz="1200" b="1" dirty="0">
                <a:solidFill>
                  <a:srgbClr val="000000"/>
                </a:solidFill>
                <a:ea typeface="ＭＳ Ｐゴシック" charset="0"/>
              </a:rPr>
              <a:t>:</a:t>
            </a:r>
            <a:r>
              <a:rPr lang="en-US" sz="1200" b="1" dirty="0" smtClean="0">
                <a:solidFill>
                  <a:srgbClr val="000000"/>
                </a:solidFill>
                <a:ea typeface="ＭＳ Ｐゴシック" charset="0"/>
              </a:rPr>
              <a:t>135€ +WIPO </a:t>
            </a:r>
            <a:r>
              <a:rPr lang="en-US" sz="1200" b="1" dirty="0" err="1" smtClean="0">
                <a:solidFill>
                  <a:srgbClr val="000000"/>
                </a:solidFill>
                <a:ea typeface="ＭＳ Ｐゴシック" charset="0"/>
              </a:rPr>
              <a:t>Gebühren</a:t>
            </a:r>
            <a:r>
              <a:rPr lang="en-US" sz="1200" b="1" dirty="0" smtClean="0">
                <a:solidFill>
                  <a:srgbClr val="000000"/>
                </a:solidFill>
                <a:ea typeface="ＭＳ Ｐゴシック" charset="0"/>
              </a:rPr>
              <a:t> CHF 653/903</a:t>
            </a:r>
          </a:p>
          <a:p>
            <a:pPr marL="171450" indent="-171450">
              <a:buFont typeface="Arial" panose="020B0604020202020204" pitchFamily="34" charset="0"/>
              <a:buChar char="•"/>
            </a:pPr>
            <a:r>
              <a:rPr lang="en-US" sz="1200" b="1" dirty="0" err="1" smtClean="0">
                <a:solidFill>
                  <a:srgbClr val="000000"/>
                </a:solidFill>
                <a:ea typeface="ＭＳ Ｐゴシック" charset="0"/>
              </a:rPr>
              <a:t>Formalprüfung</a:t>
            </a:r>
            <a:endParaRPr lang="en-US" sz="1200" b="1" dirty="0" smtClean="0">
              <a:solidFill>
                <a:srgbClr val="000000"/>
              </a:solidFill>
              <a:ea typeface="ＭＳ Ｐゴシック" charset="0"/>
            </a:endParaRPr>
          </a:p>
          <a:p>
            <a:pPr marL="171450" indent="-171450">
              <a:buFont typeface="Arial" panose="020B0604020202020204" pitchFamily="34" charset="0"/>
              <a:buChar char="•"/>
            </a:pPr>
            <a:r>
              <a:rPr lang="en-US" sz="1200" b="1" dirty="0" err="1" smtClean="0">
                <a:solidFill>
                  <a:srgbClr val="000000"/>
                </a:solidFill>
                <a:ea typeface="ＭＳ Ｐゴシック" charset="0"/>
              </a:rPr>
              <a:t>Weiterleitung</a:t>
            </a:r>
            <a:r>
              <a:rPr lang="en-US" sz="1200" b="1" dirty="0" smtClean="0">
                <a:solidFill>
                  <a:srgbClr val="000000"/>
                </a:solidFill>
                <a:ea typeface="ＭＳ Ｐゴシック" charset="0"/>
              </a:rPr>
              <a:t> </a:t>
            </a:r>
            <a:r>
              <a:rPr lang="en-US" sz="1200" b="1" dirty="0" err="1" smtClean="0">
                <a:solidFill>
                  <a:srgbClr val="000000"/>
                </a:solidFill>
                <a:ea typeface="ＭＳ Ｐゴシック" charset="0"/>
              </a:rPr>
              <a:t>binnen</a:t>
            </a:r>
            <a:r>
              <a:rPr lang="en-US" sz="1200" b="1" dirty="0" smtClean="0">
                <a:solidFill>
                  <a:srgbClr val="000000"/>
                </a:solidFill>
                <a:ea typeface="ＭＳ Ｐゴシック" charset="0"/>
              </a:rPr>
              <a:t> 2 </a:t>
            </a:r>
            <a:r>
              <a:rPr lang="en-US" sz="1200" b="1" dirty="0" err="1" smtClean="0">
                <a:solidFill>
                  <a:srgbClr val="000000"/>
                </a:solidFill>
                <a:ea typeface="ＭＳ Ｐゴシック" charset="0"/>
              </a:rPr>
              <a:t>Monaten</a:t>
            </a:r>
            <a:endParaRPr lang="en-US" sz="1200" b="1" dirty="0" smtClean="0">
              <a:solidFill>
                <a:srgbClr val="000000"/>
              </a:solidFill>
              <a:ea typeface="ＭＳ Ｐゴシック" charset="0"/>
            </a:endParaRPr>
          </a:p>
          <a:p>
            <a:pPr marL="171450" indent="-171450">
              <a:buFont typeface="Arial" panose="020B0604020202020204" pitchFamily="34" charset="0"/>
              <a:buChar char="•"/>
            </a:pPr>
            <a:r>
              <a:rPr lang="en-US" sz="1200" b="1" dirty="0" err="1" smtClean="0">
                <a:solidFill>
                  <a:srgbClr val="000000"/>
                </a:solidFill>
                <a:ea typeface="ＭＳ Ｐゴシック" charset="0"/>
              </a:rPr>
              <a:t>Spezialfälle:USA</a:t>
            </a:r>
            <a:r>
              <a:rPr lang="en-US" sz="1200" b="1" dirty="0" smtClean="0">
                <a:solidFill>
                  <a:srgbClr val="000000"/>
                </a:solidFill>
                <a:ea typeface="ＭＳ Ｐゴシック" charset="0"/>
              </a:rPr>
              <a:t>, </a:t>
            </a:r>
            <a:r>
              <a:rPr lang="en-US" sz="1200" b="1" dirty="0" err="1" smtClean="0">
                <a:solidFill>
                  <a:srgbClr val="000000"/>
                </a:solidFill>
                <a:ea typeface="ＭＳ Ｐゴシック" charset="0"/>
              </a:rPr>
              <a:t>Singapur</a:t>
            </a:r>
            <a:r>
              <a:rPr lang="en-US" sz="1200" b="1" dirty="0" smtClean="0">
                <a:solidFill>
                  <a:srgbClr val="000000"/>
                </a:solidFill>
                <a:ea typeface="ＭＳ Ｐゴシック" charset="0"/>
              </a:rPr>
              <a:t>/</a:t>
            </a:r>
            <a:r>
              <a:rPr lang="en-US" sz="1200" b="1" dirty="0" err="1" smtClean="0">
                <a:solidFill>
                  <a:srgbClr val="000000"/>
                </a:solidFill>
                <a:ea typeface="ＭＳ Ｐゴシック" charset="0"/>
              </a:rPr>
              <a:t>Irland</a:t>
            </a:r>
            <a:r>
              <a:rPr lang="en-US" sz="1200" b="1" dirty="0" smtClean="0">
                <a:solidFill>
                  <a:srgbClr val="000000"/>
                </a:solidFill>
                <a:ea typeface="ＭＳ Ｐゴシック" charset="0"/>
              </a:rPr>
              <a:t>, </a:t>
            </a:r>
            <a:r>
              <a:rPr lang="en-US" sz="1200" b="1" dirty="0" err="1" smtClean="0">
                <a:solidFill>
                  <a:srgbClr val="000000"/>
                </a:solidFill>
                <a:ea typeface="ＭＳ Ｐゴシック" charset="0"/>
              </a:rPr>
              <a:t>Phillippinen</a:t>
            </a:r>
            <a:r>
              <a:rPr lang="en-US" sz="1200" b="1" dirty="0" smtClean="0">
                <a:solidFill>
                  <a:srgbClr val="000000"/>
                </a:solidFill>
                <a:ea typeface="ＭＳ Ｐゴシック" charset="0"/>
              </a:rPr>
              <a:t>, Japan</a:t>
            </a:r>
          </a:p>
          <a:p>
            <a:endParaRPr lang="en-US" sz="1200" b="1" dirty="0" smtClean="0">
              <a:solidFill>
                <a:srgbClr val="000000"/>
              </a:solidFill>
              <a:ea typeface="ＭＳ Ｐゴシック" charset="0"/>
            </a:endParaRPr>
          </a:p>
          <a:p>
            <a:pPr marL="171450" indent="-171450">
              <a:buFont typeface="Arial" panose="020B0604020202020204" pitchFamily="34" charset="0"/>
              <a:buChar char="•"/>
            </a:pPr>
            <a:endParaRPr lang="en-US" sz="1200" dirty="0" smtClean="0">
              <a:solidFill>
                <a:srgbClr val="000000"/>
              </a:solidFill>
              <a:ea typeface="ＭＳ Ｐゴシック" charset="0"/>
            </a:endParaRPr>
          </a:p>
          <a:p>
            <a:pPr marL="171450" indent="-171450">
              <a:buFont typeface="Arial" panose="020B0604020202020204" pitchFamily="34" charset="0"/>
              <a:buChar char="•"/>
            </a:pPr>
            <a:endParaRPr lang="en-US" sz="1200" dirty="0" smtClean="0">
              <a:solidFill>
                <a:srgbClr val="000000"/>
              </a:solidFill>
              <a:ea typeface="ＭＳ Ｐゴシック" charset="0"/>
            </a:endParaRPr>
          </a:p>
          <a:p>
            <a:endParaRPr lang="en-US" sz="1200" dirty="0">
              <a:solidFill>
                <a:srgbClr val="000000"/>
              </a:solidFill>
              <a:ea typeface="ＭＳ Ｐゴシック" charset="0"/>
            </a:endParaRPr>
          </a:p>
        </p:txBody>
      </p:sp>
      <p:sp>
        <p:nvSpPr>
          <p:cNvPr id="8" name="Rectangle 21"/>
          <p:cNvSpPr>
            <a:spLocks noChangeArrowheads="1"/>
          </p:cNvSpPr>
          <p:nvPr/>
        </p:nvSpPr>
        <p:spPr bwMode="auto">
          <a:xfrm>
            <a:off x="277253" y="3410323"/>
            <a:ext cx="1717675" cy="1015663"/>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0"/>
              </a:spcBef>
            </a:pPr>
            <a:r>
              <a:rPr lang="es-ES_tradnl" sz="1000" b="1" dirty="0" smtClean="0">
                <a:solidFill>
                  <a:srgbClr val="000000"/>
                </a:solidFill>
                <a:ea typeface="ＭＳ Ｐゴシック" charset="0"/>
              </a:rPr>
              <a:t>Voraussetzung:</a:t>
            </a:r>
          </a:p>
          <a:p>
            <a:pPr marL="171450" indent="-171450">
              <a:spcBef>
                <a:spcPct val="0"/>
              </a:spcBef>
              <a:buFont typeface="Arial" panose="020B0604020202020204" pitchFamily="34" charset="0"/>
              <a:buChar char="•"/>
            </a:pPr>
            <a:r>
              <a:rPr lang="es-ES_tradnl" sz="1000" b="1" dirty="0" smtClean="0">
                <a:solidFill>
                  <a:srgbClr val="000000"/>
                </a:solidFill>
                <a:ea typeface="ＭＳ Ｐゴシック" charset="0"/>
              </a:rPr>
              <a:t>AT Basisanmeldung/ Basismarke;</a:t>
            </a:r>
          </a:p>
          <a:p>
            <a:pPr marL="171450" indent="-171450">
              <a:spcBef>
                <a:spcPct val="0"/>
              </a:spcBef>
              <a:buFont typeface="Arial" panose="020B0604020202020204" pitchFamily="34" charset="0"/>
              <a:buChar char="•"/>
            </a:pPr>
            <a:r>
              <a:rPr lang="es-ES_tradnl" sz="1000" b="1" dirty="0" smtClean="0">
                <a:solidFill>
                  <a:srgbClr val="000000"/>
                </a:solidFill>
                <a:ea typeface="ＭＳ Ｐゴシック" charset="0"/>
              </a:rPr>
              <a:t>Staatsangehörigkeit/ Wohnsitz/Handels- niederlassung  in AT</a:t>
            </a:r>
            <a:endParaRPr lang="en-US" sz="1000" b="1" dirty="0">
              <a:solidFill>
                <a:srgbClr val="000000"/>
              </a:solidFill>
              <a:ea typeface="ＭＳ Ｐゴシック" charset="0"/>
            </a:endParaRPr>
          </a:p>
        </p:txBody>
      </p:sp>
      <p:grpSp>
        <p:nvGrpSpPr>
          <p:cNvPr id="26" name="Group 25"/>
          <p:cNvGrpSpPr/>
          <p:nvPr/>
        </p:nvGrpSpPr>
        <p:grpSpPr>
          <a:xfrm>
            <a:off x="353828" y="1601506"/>
            <a:ext cx="8229600" cy="4442355"/>
            <a:chOff x="353828" y="1601506"/>
            <a:chExt cx="8229600" cy="4442355"/>
          </a:xfrm>
        </p:grpSpPr>
        <p:sp>
          <p:nvSpPr>
            <p:cNvPr id="27" name="Rectangle 26"/>
            <p:cNvSpPr/>
            <p:nvPr/>
          </p:nvSpPr>
          <p:spPr>
            <a:xfrm>
              <a:off x="353828" y="1601506"/>
              <a:ext cx="8229600" cy="4442355"/>
            </a:xfrm>
            <a:prstGeom prst="rect">
              <a:avLst/>
            </a:prstGeom>
            <a:noFill/>
          </p:spPr>
        </p:sp>
        <p:sp>
          <p:nvSpPr>
            <p:cNvPr id="28" name="Freeform 27"/>
            <p:cNvSpPr/>
            <p:nvPr/>
          </p:nvSpPr>
          <p:spPr>
            <a:xfrm>
              <a:off x="3880989" y="2605616"/>
              <a:ext cx="1957737" cy="2143315"/>
            </a:xfrm>
            <a:custGeom>
              <a:avLst/>
              <a:gdLst/>
              <a:ahLst/>
              <a:cxnLst/>
              <a:rect l="0" t="0" r="0" b="0"/>
              <a:pathLst>
                <a:path>
                  <a:moveTo>
                    <a:pt x="0" y="0"/>
                  </a:moveTo>
                  <a:lnTo>
                    <a:pt x="0" y="1956875"/>
                  </a:lnTo>
                  <a:lnTo>
                    <a:pt x="1957737" y="1956875"/>
                  </a:lnTo>
                  <a:lnTo>
                    <a:pt x="1957737" y="2143315"/>
                  </a:lnTo>
                </a:path>
              </a:pathLst>
            </a:custGeom>
            <a:noFill/>
            <a:ln>
              <a:solidFill>
                <a:schemeClr val="bg1">
                  <a:lumMod val="50000"/>
                </a:schemeClr>
              </a:solidFill>
              <a:tailEnd type="triangle"/>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9" name="Freeform 28"/>
            <p:cNvSpPr/>
            <p:nvPr/>
          </p:nvSpPr>
          <p:spPr>
            <a:xfrm>
              <a:off x="3824544" y="2605616"/>
              <a:ext cx="91440" cy="2123579"/>
            </a:xfrm>
            <a:custGeom>
              <a:avLst/>
              <a:gdLst/>
              <a:ahLst/>
              <a:cxnLst/>
              <a:rect l="0" t="0" r="0" b="0"/>
              <a:pathLst>
                <a:path>
                  <a:moveTo>
                    <a:pt x="56444" y="0"/>
                  </a:moveTo>
                  <a:lnTo>
                    <a:pt x="56444" y="1937140"/>
                  </a:lnTo>
                  <a:lnTo>
                    <a:pt x="45720" y="1937140"/>
                  </a:lnTo>
                  <a:lnTo>
                    <a:pt x="45720" y="2123579"/>
                  </a:lnTo>
                </a:path>
              </a:pathLst>
            </a:custGeom>
            <a:noFill/>
            <a:ln>
              <a:solidFill>
                <a:schemeClr val="bg1">
                  <a:lumMod val="50000"/>
                </a:schemeClr>
              </a:solidFill>
              <a:tailEnd type="triangle"/>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0" name="Freeform 29"/>
            <p:cNvSpPr/>
            <p:nvPr/>
          </p:nvSpPr>
          <p:spPr>
            <a:xfrm>
              <a:off x="1721773" y="2605616"/>
              <a:ext cx="2159215" cy="2123579"/>
            </a:xfrm>
            <a:custGeom>
              <a:avLst/>
              <a:gdLst/>
              <a:ahLst/>
              <a:cxnLst/>
              <a:rect l="0" t="0" r="0" b="0"/>
              <a:pathLst>
                <a:path>
                  <a:moveTo>
                    <a:pt x="2159215" y="0"/>
                  </a:moveTo>
                  <a:lnTo>
                    <a:pt x="2159215" y="1937140"/>
                  </a:lnTo>
                  <a:lnTo>
                    <a:pt x="0" y="1937140"/>
                  </a:lnTo>
                  <a:lnTo>
                    <a:pt x="0" y="2123579"/>
                  </a:lnTo>
                </a:path>
              </a:pathLst>
            </a:custGeom>
            <a:noFill/>
            <a:ln>
              <a:solidFill>
                <a:schemeClr val="bg1">
                  <a:lumMod val="50000"/>
                </a:schemeClr>
              </a:solidFill>
              <a:tailEnd type="triangle"/>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1" name="Freeform 30"/>
            <p:cNvSpPr/>
            <p:nvPr/>
          </p:nvSpPr>
          <p:spPr>
            <a:xfrm>
              <a:off x="2984890" y="3152212"/>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solidFill>
              <a:schemeClr val="bg1"/>
            </a:solid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_tradnl" sz="1600" kern="1200" noProof="0" dirty="0" smtClean="0">
                  <a:solidFill>
                    <a:srgbClr val="0070C0"/>
                  </a:solidFill>
                </a:rPr>
                <a:t>WIPO</a:t>
              </a:r>
              <a:endParaRPr lang="en-US" sz="1600" kern="1200" noProof="0" dirty="0">
                <a:solidFill>
                  <a:srgbClr val="0070C0"/>
                </a:solidFill>
              </a:endParaRPr>
            </a:p>
          </p:txBody>
        </p:sp>
        <p:sp>
          <p:nvSpPr>
            <p:cNvPr id="32" name="Freeform 31"/>
            <p:cNvSpPr/>
            <p:nvPr/>
          </p:nvSpPr>
          <p:spPr>
            <a:xfrm>
              <a:off x="985675" y="2522517"/>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noProof="0" dirty="0" err="1" smtClean="0">
                  <a:solidFill>
                    <a:srgbClr val="0070C0"/>
                  </a:solidFill>
                </a:rPr>
                <a:t>Anmelder</a:t>
              </a:r>
              <a:endParaRPr lang="en-US" sz="1600" kern="1200" noProof="0" dirty="0">
                <a:solidFill>
                  <a:srgbClr val="0070C0"/>
                </a:solidFill>
              </a:endParaRPr>
            </a:p>
          </p:txBody>
        </p:sp>
        <p:sp>
          <p:nvSpPr>
            <p:cNvPr id="33" name="Freeform 32"/>
            <p:cNvSpPr/>
            <p:nvPr/>
          </p:nvSpPr>
          <p:spPr>
            <a:xfrm>
              <a:off x="2993182" y="1717810"/>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400" b="1" kern="1200" noProof="0" dirty="0" smtClean="0">
                  <a:solidFill>
                    <a:srgbClr val="0070C0"/>
                  </a:solidFill>
                </a:rPr>
                <a:t>ÖPA </a:t>
              </a:r>
              <a:r>
                <a:rPr lang="en-US" sz="1400" b="1" kern="1200" noProof="0" dirty="0" err="1" smtClean="0">
                  <a:solidFill>
                    <a:srgbClr val="0070C0"/>
                  </a:solidFill>
                </a:rPr>
                <a:t>als</a:t>
              </a:r>
              <a:r>
                <a:rPr lang="en-US" sz="1400" b="1" kern="1200" noProof="0" dirty="0" smtClean="0">
                  <a:solidFill>
                    <a:srgbClr val="0070C0"/>
                  </a:solidFill>
                </a:rPr>
                <a:t> </a:t>
              </a:r>
              <a:r>
                <a:rPr lang="en-US" sz="1400" b="1" kern="1200" noProof="0" dirty="0" err="1" smtClean="0">
                  <a:solidFill>
                    <a:srgbClr val="0070C0"/>
                  </a:solidFill>
                </a:rPr>
                <a:t>Ursprungsbehörde</a:t>
              </a:r>
              <a:endParaRPr lang="en-US" sz="1400" b="1" kern="1200" noProof="0" dirty="0">
                <a:solidFill>
                  <a:srgbClr val="0070C0"/>
                </a:solidFill>
              </a:endParaRPr>
            </a:p>
          </p:txBody>
        </p:sp>
        <p:sp>
          <p:nvSpPr>
            <p:cNvPr id="34" name="Freeform 33"/>
            <p:cNvSpPr/>
            <p:nvPr/>
          </p:nvSpPr>
          <p:spPr>
            <a:xfrm>
              <a:off x="833966" y="4729195"/>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noProof="0" dirty="0">
                <a:solidFill>
                  <a:srgbClr val="0070C0"/>
                </a:solidFill>
              </a:endParaRPr>
            </a:p>
          </p:txBody>
        </p:sp>
        <p:sp>
          <p:nvSpPr>
            <p:cNvPr id="35" name="Freeform 34"/>
            <p:cNvSpPr/>
            <p:nvPr/>
          </p:nvSpPr>
          <p:spPr>
            <a:xfrm>
              <a:off x="2982458" y="4729195"/>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noProof="0" dirty="0">
                <a:solidFill>
                  <a:srgbClr val="0070C0"/>
                </a:solidFill>
              </a:endParaRPr>
            </a:p>
          </p:txBody>
        </p:sp>
        <p:sp>
          <p:nvSpPr>
            <p:cNvPr id="36" name="Freeform 35"/>
            <p:cNvSpPr/>
            <p:nvPr/>
          </p:nvSpPr>
          <p:spPr>
            <a:xfrm>
              <a:off x="4950919" y="4748931"/>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noProof="0" dirty="0">
                <a:solidFill>
                  <a:srgbClr val="0070C0"/>
                </a:solidFill>
              </a:endParaRPr>
            </a:p>
          </p:txBody>
        </p:sp>
      </p:grpSp>
      <p:cxnSp>
        <p:nvCxnSpPr>
          <p:cNvPr id="13" name="Elbow Connector 12"/>
          <p:cNvCxnSpPr/>
          <p:nvPr/>
        </p:nvCxnSpPr>
        <p:spPr bwMode="auto">
          <a:xfrm flipV="1">
            <a:off x="1043608" y="1874813"/>
            <a:ext cx="1944216" cy="647700"/>
          </a:xfrm>
          <a:prstGeom prst="bentConnector3">
            <a:avLst>
              <a:gd name="adj1" fmla="val 50000"/>
            </a:avLst>
          </a:prstGeom>
          <a:solidFill>
            <a:srgbClr val="70899B">
              <a:alpha val="39999"/>
            </a:srgbClr>
          </a:solidFill>
          <a:ln w="25400" cap="flat" cmpd="sng" algn="ctr">
            <a:solidFill>
              <a:srgbClr val="FFFFFF">
                <a:lumMod val="50000"/>
              </a:srgb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Picture 7" descr="Hausfassa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0502" y="1692931"/>
            <a:ext cx="1375080" cy="829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AutoShape 2" descr="data:image/jpeg;base64,/9j/4AAQSkZJRgABAQAAAQABAAD/2wCEAAkGBhQQDxIUEBQQFRQUGBQQFRgWFRUVFhkWFRYYFBUUGxUXICYeGBwkGRQZIC8hIycpLCwtFh4xNzAqNSYrLCkBCQoKDgwOGg8PGiwkHyQpLCwsLDQqNCwpKiwsKS0vNS4sLCwsKiksLCosLCwpKiktLDAsKSksKSksKSwpLDQpLP/AABEIALkBEAMBIgACEQEDEQH/xAAcAAABBQEBAQAAAAAAAAAAAAAHAAQFBggDAQL/xABTEAABAgMDAwsRBQYFAwUAAAABAgMABBEFEiEGEzEHFRYXIjVBU1Sz0xQyM1FSYXFyc3SBkZKTlLLSIzRCo9FDYqGxtNQkgsHh4jZVYyaDhMLD/8QAHAEBAAIDAQEBAAAAAAAAAAAAAAIDAQQFBgcI/8QAOREAAQMCAgYHBwMEAwAAAAAAAQACAwQREiEFExQxUaEVQVJxkbHRMjRTYYHh8CIjYgYWM3IkosH/2gAMAwEAAhEDEQA/AO+UNnMSti2W8zKyIddbl84tUrLuKVWWvkkrQcSoVrpim69Hk9nfASfRReMuP+n7H8nLf0kDaKHkgr1uiKSCWnxPYCblSOvR5PZ3wEn0ULXo8ns74CT6KI6FEMR4rr9HUvwx4KR16PJ7O+Ak+iha9Hk9nfASfRRHQoYjxTo6l+GPBSOvR5PZ3wEn0ULXo8ns74CT6OI6PYYjxUX6PpQ0/tjwR0XkVIa6IR1FJXDLOLKcw1dvB5sBVLtK0JFe/A/1QC3KT7jTErZ6W0hFB1FKq0oSo4qbJ0kwWV77t+aO8+1A01R8nZmZtJ9TDLriRm0kpTUA5ps0/jF772yXkdFMifUWltax37lTdejyezvgJPooWvR5PZ3wEn0UPNg89yWY9gwtg89yWY9gxTdy9Ts9BwZyTPXo8ns74CT6KFr0eT2d8BJ9FDzYPPclmPYMLYPPclmPYMLuTZ6DgzkmevR5PZ3wEn0ULXo8ns74CT6KHmwee5LMewYWwee5LMewYXcmz0HBnJEWzMm5R+wlTDknI54y8wu+mWZQbyQ4EqF1IoRdGiJa08j5FqznXUSUhnES63UkyzJ3SWioEgpxxHDHzYsupvJ1aFgpUmXmkqBwIIzoIIiZt7eiY80d5hUbA3LxDwNaQN1//UAdejyezvgJPoosGQyUTs6hl5iRuFLijdkpIGqUlQxzR7UU8xcNSjfRvxHvkMUNcbhe0rKGnZA9zWAEA9XyT3JuQamHJlLjElRpp11NJKSG6Ror9liIqWvR5PZ3wEn0UXTIjs875vMQOo3K4Bklm5ZLi/0/TxTxvMrQbEb1I69Hk9nfASfRQtejyezvgJPooj4UaOI8V6To6l+GPBErUrkWJ9yZTNSlnrDaWlJpJyyKFSlg9YgV60aYtktkTIG0plBkpK4mXk1BOYauhSnZsKUBdoCQhIJ/dHair6hnZpzxGfmcghSm+k15tI89Oxew3C8VpKNsdU9rBYC3kFn82ya9gs74CT6OPNeTxFnfASXRx4LCmDiGHyDiCG10IOg6IWsEzyeY90v9IpxOXrmUdFhF2tXuvJ4izvgJLo4WvJ4izvgJLo481gmeTzHul/pC1gmeTzHul/pDE5S2Kh7LV7ryeIs74CS6OFryeIs74CS6OPNYJnk8x7pf6QtYJnk8x7pf6QxOTYqHstXuvJ4izvgJLo4vthWVLzFhTMw5KyWfQXQlxEsw2oXLpSRcSKEV0iKDrBM8nmPdL/SCVkuwpGTc4laVJUC/UKBBHW6QYmwknNcfTFPTxwgxAA36u4r4yhsZ6bsOx25dBWvNS66ApGAlQCaqIHCIqO1naPJle219UFvJL7lZHmrX9O3FqibmAm65tJpWWlj1bALXvnf1WetrO0eTK9tr6oW1naPJle219UaFhRHVBbXT9R2W8/VZ62s7R5Mr22vqhbWdo8mV7bX1RoWFDVBOn6jst5+qz1tZ2jyZXttfVHN/U6n0IUtcuoJSCpRvtYACpOCu0I0TEflB9zmfIu82qGrCwdPVBFsLefqmC992/NHefah7ZfZ5vyqP6dmGS992/NHefaitW/l2uQnZhtLSFhSkLqVEfsWhTDwRsMjdIbNXn3ODRcoiQoFu3C5ydv21fpC24XOTt+2r9Iv2SXhzUNcziilCgW7cLnJ2/bV+kLbhc5O37av0hskvDmmuZxRShQLduFzk7ftq/SFtwucnb9tX6Q2SXhzTXM4q4WjvZO+LP/O9He110st40BpLOGh0GjJND3ojGJ8v2G+6QElxmccIGIF4vGlfTEnbDpTZTyhSqZVxQroqGSY1iLGxVoz3IXHLRv8A7fZnuRHWVy/zSrzUlZ6FUICkN3VY4HEYwwOq3N8XJ+6P1RPZD5fPzs6ll5EtcUlxRut0NUpJGJJi8VMF/wDHzXVm0TXxsc578gM81WbByhVKPLcShtd9KkKSupTRRqcBEjs0b/7fZnuRDjIJy5NTSqJJQw+sVFRVJBGERu23N8XJ+5P1Rs1U0TH2ey60dHUNTUtJgda2/OydbNG/+32Z7kQtmjf/AG+zPciGu23N8XJ+5P1Qttub4uT9z/yjV2mD4fNdPobSPxOauuptbCZmZmCliWYutNCjKAgKqteJpppT+MWeU30mvNpLnZ2KpqYZUuz8xMKeS0ktttJGbTdG6WsmuJroi1Sm+k15tJc9OxS5zXG7RYLlzwyQyGOU3cN6fWH91Y8k18gh9AtkNWdlpptBl3iUIQgm8jG6kCv8I77eDHJ3vaRFeNq2xourIvgPL1RLhQNNvBjk73tIhbeDHJ3vaRDG1Z6Kq+weXqiXCgabeDHJ3vaRC28GOTve0iGNqdFVfYPL1RLioW/9wtTxnObaiD28GOTve0iHaLaTOWNaD6UlIcU6QCQSKJbTweCMhwO5UT0U8DcUjbBS2SX3KyPNWv6duLVFayUs5LtlWbeLiSmWlyChakHFhAIqnSIk9Y08bNe/c/WJLUUlCim5WWm3Zxly4qbUh5wtrV1StObSE1LhGN4DDDDTEfZOV0u6w248Z9lSgS4kPOuJaOcdabStwUF5amFACmmgNKipEQoUUhOUsmQ2S7aCc46mXF5bqSFLS0pBIJ0FMw0cKmisQLqqfSsoZUNJcK7SCFJW8k1fxYQlC1zPkgl1Brp3VKVwgiusR+UH3OZ8i7zao+RYaeNmvfufrHy7k8haSlTkyUqBSQX3KEEUI09qCJovfdvzR3n2oGGqW4Bab1SB2PSRxTcFBzfdvzR3n2omXJVCjVSEE9spBMXQy6p2K11B7cQss3Z5PdJ9YhZ5PdJ9YgsL1QGA860ZZCVNuTCN1SikMrzaXU0QSUqWFJoBuSg10gw5m8v5FLTymmy6psOkIS11wbQ4srvUNEfZKFTiMMMRXc2/+PP7KnZ/mg9nk90n1iFnk90n1iDQjLWRKigIKlhaWbqGb9VqUUFKaDG6tJSSaaK6MY4sZeSWbQXW7ilMmZuhsObkGhAIFVGmOjvacIbf/Hn9k2f5oO55PdJ9YhZ5PdJ9YgyTOW0okoCWVElaW3atXAzeecYJWaEAhTDuA03NOIrMWBaUtPNFxhCSkG6bzYSQbqVj1pWk+mhoQQG3/wAef2TZ/moGwj/6bV5tNf8A6xNW9vRMeaO8wYc5TIAs+bAAADD+AwHY1Q4ZlkuyqW3AFIW0EKB4UqRdUPSDHOcbklbLf02WYDFw1KN9G/Ee+QwU9rGzuSo9pz6oqGS1p2apSFtSbjLxbQQltx1Tt94qCWkhJFQpoZwKqBdVjShigRkFenqNNslidGGHMEb1H5EdnnfN5iB3BlatKyGg44ht9KCm6pxImEpVnGOqczW8KqLf4O3hphotFgBShmRRIcUVAPFJuZzRRVVVDK6UFDQd0muzVO1z8QXN0TXtoWOa4XuUJYUF0Slh30oVLKSsqWgpUHgUqSooooXuFYKQRUYV0YxJ2DknZM6hS2ZWgSUgheeQd22h5BoVaChxJ9PbjV1ZXZ/uCPsHxVd1DOzTniM/M5BClN9JrzaS56djtYmSstJFZlWktlYAVQqNQmpHXE9s+uOUpvpNebSXOzsWtFhZebrJxUTulAtf0Wb1DGPKRova/s/kkv7MVjKaxpSXcWGZCVWiXZE7MlW5IZK1CjY/Eu6w7gaDrceA1asr0LdPsAAwHxQbpCpBiccscKupk0quv9SuHN3blEOuFxQJrdAYWdFaY0oQT4JmxCi+JUEXXXVUYUbqGghSlKpowdbp31gaQQGrKl/cEfYPig9SFSDGVWMVFKZVoKStttYW2pF2+4hpegHFCnACDTHhoCR45rUlTJMgQ08hbt9TKklKUrl0JXcOJQoTSTeBwoQRWoDVlP7gj7B8UHaQVckf+mpvwv8A/wBYu21/Z/JGPZjjlJZLUtZM23LtobRcWq6kUFTSpibWYTdc7SOlG1cYYGkWN+RTzIfeqz/NZbmURNxRslMrM1ZkiFS05QS8ugKuNBKqNJxSVOCoNKjvRJbO0cnmvUx0sWLhqZtSxGZpITMNIcAvABQqN0LqvWMIbLySlCoKLDVRf4O7UtaqjQd064RXQXFUpUxH7O0cnmvUx0sLZ2jk816mOlgikF5JShUlRYbvJKVA0INUhpKdBxoJdqleLSdIj42Fyd271OzS8V0p2wElPiXUgXOtokClBDLZ2jk816mOlhbO0cnmvUx0sEVnhRWdnaOTzXqY6WFs7Ryeb9THSwROHN92/NHefaieijryjOuiFdST/wB2cTdzaL3Zmzepf0YU9MSKsvGwaGXmgRgahjpYIpN7JiWWaqYaJq6cRwvKDjvtKAJ74jk7kdJrSpKmGylSlOEY0qoKSqmOAIWoFIw3Rwxhhs+b4ia/I6WFs+b4ia/I6WCKVbyalkrK0soCitLtcevTUhQGgGqlHDSSSamG4yKkq16na625oNKUu0pWnWgCvaSO0IZbPW+ImvyOlhbPW+ImvyOlgiknMlJVSwssNFQUVg0/EpxTpURoJvuLVjovq7Zh3ZtlNSzdxhAQitaCp4AOHvAAdoADQIgtnrfETX5HSwtnrfETX5HSwRSmVP3Cb8g/zaoeWf2FvxEfKIqlu5XB2RmgiWnCCy8kqCGikVbViSlw001h3L5X5tlu/KzwF1IqUNJB3PbLnegitERC8kpQpCcw3QIbaFAQQhkktAKGIukmhGIrEfs8Ryea9THSwtniOTzXqY6WCKVTk3LBISGGgkLadCQkABbKUIaUBwFKW0gd5Ihq9kXKFsoSyhAzSpYXQMGylSaXTVJoHFUvA9crtmrTZ2jk836mOlj3Z2jk836mOlgi7WZkPLMJSLhcUlTi766XiXSVKqEBKSKnAUw06STEtIWW0wCGUJQFXK3RStxCWkepCEp8CREFs7Ryeb9THSwtniOTzfqY6WCKzxCSm+k15tJc7Ow1RlwlRATLThJ0AJZJPoDkR8rlIoWlMq6kn8ZeUTdzaLwuuzZqRf0G9h4pgiusR1pZPS8ytC32W3FIwSVCuFQq6e6TUA3TUVFaREnLtAwMvNDg0MdLC2et8RNfkdLBFIHJOVKlKLDZKlpdJNTuklZHDgKuubkYfaLw3Rr63kpKpQUBlu6UraINTuFlJUipNaHNow/dA4IjtnrfETX5HSwtnrfETX5HSwRShyblitayy3eWpDijTArQoLSqmgG8kEkaSBWscmckJRCbqZdoJoU0pwKLZI8H2DVBwBtIFAIYbPW+ImvyOlhbPW+ImvyOlgis8QeXG9s35JUNNnrfETX5HSxH5UZT56z5gJlpwJUhQvlDdwcFSpKzgOGCJxkykGTsWoB/w7f9KmLZmU9yn1CKpkv9zsXzdv8ApUxboIvjMp7lPqELMp7lPqEfcKCL4zKe5T6hCzKe5T6hH3Cgi+MynuU+oRH5RMp6jmdynsLvAO4VEnEdlF9ymfIvfIqCJi5vu35o7z7UBxxhJUvcp69f4R3Zgxr33b80d59qBAvrl+Mv5zGtUbguXpL2G965dTI7lHsiGtpy6c0vco4PwjtiJOVllOrCEAlSsAP4k+qPla2jfbLS3PslO1KwkGibwFEnc4gYVJ73BGljsVXomlllqGStF2tc0n6EH86lTc2O0PUIWbHaHqETL9lJcazjIKCApZbUtKjdSaKUk4Kw7kjRjUxERsNcHL7HFIyS9ureOC+c2O0PUIWbHaHqEewokrcI4Il6myQLItagHWOf06ondVHe+S8ojmHIg9Tfei1fEc/p1RN6qO98l5RHMORv0vtt71860r7xL3oZVjxRwMKPFaDHogFwUabMQMwzgOxt8H7ohzmx2h6o4WX2BnybfyiHMfnicnWu7z5r0jdwQ01WsHJemG5Xow4RFAvntmL/AKrnZJbxV/MIH0fQdDe5R/XzK9jo4DZm/XzVgyEVW1JPyqf5GDjKb6TXm0lzs7ANyD30k/Kp/kYOUpvpNebSXOzsd2PcvN6e94H+o8yumTUsgybFUp6wcAiT6lR3CPZEMMmPuTHiJiUixcFcupUdwj2RC6lR3CPZEdYjp2222nEoUTU0/Co6SQMRhpwxjBNlkAncnnUqO4R7IhdSo7hHsiOgNdEexlYXLqVHcI9kRVLXSBZVoAADdTWjyhi4RULZ3qtDx5rnDBFW7bt12SsWxnmCkLzTCN0LwoqUxwPgitbb0/3bXukxKZcf9P2P5OW/pIG0UPJBXrtD0sMtPiewE3PUrrtvT/dte6TC23p/u2vdJilQohiPFdfYKb4bfBXXben+7a90mFtvT/dte6TFKhQxHimwU3w2+Cuu29P9217pMfLuqnPPJU2tTV1aVIVRsA0UCDj4DFMjpL9cIYjxUJKCmDCRGN3BaKc33b80d59qBAvrleMv5zBfc33b80d59qBAvrleMv5zGajcF8o0n7De9PbGcCXCTXBNRTTUKScMDwA4dqsSORU4EIdaSoIo+04sOhQOcBSFKBSpO4SUmoOIFK6Ygm3ClQUk0IxBj7tB1lxKlPF5H4iG6FOcCbqHKVGIrw1PfjTjeYpMYF1taIqoiw0slxiIAtxvz4eSfIeQ7PTTv2iqK+2UmqW64gKCa9jolXXg6R24H570Tc7lES0ptoubskuOLuhxd7rhudAPDUqJ0VphEHFkYdic53WvpdDA6O7nddgO4BKFChRaukiZqb70Wr4jn9OqJvVR3vkvKI5hyITU33otXxHP6dUTeqjvfJeURzDkdCl9tvevnOlfeJe9DGPFaDHseK0GPRBcBGuy+wM+Tb+UQ5htZfYGfJt/KIcx+dp/8ru8+a9I3cENNV3skt4q/wCYgfQQdVzskt4q/wCYgfR9C0N7lH9fMr2Wjvdm/XzKn8g99JPyqf5GDlKb6TXm0lzs7ANyD30k/Kp/kYOUpvpNebSXOzsdyPcvNae95H+o8yoOyMpXG2G0BLdEi6KhVcMO3DzZa73LXqV+sV2R7Gn0/wAzHeOqImW3Ly5e6+9TD+VzoSohLVQCRgrTTxorln2k8G0VadWVFRKt0CMSskCm6ONcOGsO4XCDjuakY6CcCR2sIpmpQ/dko4nXuD+XHouuTuUTraHBcQkFxaggpIulRvKAxrpMS2y13uWvUr9YhIUWsha0WWGlzRa6m9lrvctepX6w2nnSuxp1RpVRmFGnfWTEbD9/eSc/9/54qnY1oFgr43EnNQtuZOvzthWSiWRfUlqWWoXkpoOpgmu6I4SIqG1baHJz7xn64M2Q+9Vn+ay3MoibjSLAc12aXSc1MzVstbuWftq20OTn3jP1wtq60OTn3jP1xoGB9IN2kw2t5SnCFuKbKFB2YWlBmV/4gM4EXWrqQhBNQoKNbtDjVhbPTtV8vD7of7VtocnPvGfrhbVtocnPvGfri/S9tWqlaSpg/auNXgpDikoHU8qChITUtpK1PkqNQlSCCe3Yslp+ccUvqxASLjTiKNqbopTj6FtmqlXiEttq4Oy+CGrCdO1X8fD7oP7VtocnPvGfrj7a1L7QCgepz7xn64P0KGrCi7TdSRY28PuoBzfdvzR3n2oFrlhTN5f+HmuuX+wdP4jwhOMFNzfdvzR3n2onoPYH7152enbOAHHcgbrHMcmmvcPfTDa0LAmVNKCZabJNP2D3bH7sG627/Ur+ZvZzNO3LvXX7hu079aUiltqtOTYTSrynApwJIdmSlxLTQbYUtRQpAdXnCVnct0pwxXqG8VVBRMhlbK0m7SD4G6FOxKd5JOe4d+mFsSneSTnuHfpgtTVq2mh1LlwlB6rGaRLqICW5tpDZUoKJUsy4ccScAdABJENnsuZxEy22ptAK1KutZo51aL04UqoXBcVcl2qAihvqNR+GerC9d0/P2W8/VC7YlO8knPcO/TC2JTvJJz3Dv0wZckZ+dfmAqbQ4hGadTTNqbQVB1BbUUKxCign1GLlSGrCdPz9lvP1QoyFst5iybUD7TrRUhwgOIUgkBhQqAoCsTWqHZrr8hKBltxwpWhRCElRAzKxWg4KkD0xacqfuE35B/m1Q8s/sLfiI+URdGdWQR1Lh1MhqHue7rQI2KznJZn3ao8VkpOU+6zPu1Qf6QN8nHrSlkoVMJmHL6JJSwQ6+QFqUJhVDukOpqkFCRdpuhXG7vbdJwH59Vp6hqm5BwpZbSpuYBShCSMw9pCQCOtjv1T/45j3D30xCot21igLzCAc2FFHU6yStMvKuqTXOYXnXXm9BpmzpIjmm2LTC5nNsuUzjhbLrK1UQlubWEhN8A1caYSCCQQ6O2APFP/pmlc4uLnZ/Mei3hM4CyhNUexpiaWwZeXmVhKVBVGnBQkinXARTdhM9ySZ92qCqi2rSS8EiX3CluqJUh1WFetCqkNgJxFaBRNBE/klOTTra+rUJSsFopo2WwQthpxYulSutdWtFa/gjs0tEymiETCbDiunBpmaFgY1rbDv9UJcjMkpxq0ZVbktMJQlwKUpSCABQ4kwXJTfSa82kudnYnIhJTfSa82kudnY22twrRrKt9W8PeADa2SqUvZ76EhJl5ioqMEAjSeGsdOpHuTzPsf7wRIoFoTc6zaE0ttM46gIdKE3CWkgMozd1Nc28C4DgkodqpVbwAjZE7gufqguXUj3J5n2P94XUj3J5n2P94e2TbdpLcYzrISgqbQ79isEhTk2hSwoqF2iGZdWKf2vBUAREwu1BaCgkTZlxNCYFNBaDgZzArTcFBzlKgYRnaHLGqCddSPcnmfY/3hdSPcnmfY/3jxu27Vel3KslBDU0vsDqFrUlEuWEDdgtqKnndFew0HdQ9ety0kqXVqjZWoBaZdxam20zEw0FZsLq8S22yrClA6VUIFIbQ5NUEz6ke5PM+x/vD+cYUixJsLSpBIeVRQoaFWBpFpsd91csyqYQG3lNoU4gaErKQVJ0nQa8J8JiPy33tm/JKiD5S8WKk1gbuXuQ+9Vn+ay3MoibilZH2fOmzZEom2EpMtLlKTKXiE5pNAVZ0VoOGgiX1tn+WS/wZ6aKlNT0KIHW2f5ZL/BnpoWts/yyX+DPTQRT0KIHW2f5ZL/BnpoWts/yyX+DPTQRT0KIHW2f5ZL/AAZ6aFrbP8sl/gz00ESc33b80d59qJ6KLMys4i0QTNM3kyjq6iUwuh1slN3Paa8NeCK+nVOeIBzjmOP3Jj+7iTWOd7IUXODd5RahQJtsx7jHPgmP7uJKz8rJx9F9txVKlOMowMR/8qITEQNxy/pHE5LLHB5s3NEePktioNBUYA0xodOMDCey+mWVlC3F3hQ4SbBGIrp6rhvtmP8AGOfBMf3cWMY6Roc0XBzBUS9rTYlFmFAm2zH+Mc+CY/u4W2Y9xjnwTH93EtTJ2Ssa1nFEXKn7hN+Qf5tUPLP7C34iPlEDdvKWYn5WeSl+6G5dxaguUQm8lSFigUiYVQ4HSOHhi2SVnT2abpOS9Lqaf4M6KD/zRWQWmxUwQRcKyQoqdtuzkpLuvuTbRQ2m+oJk6qIrTCr4HD24pm20vj1/Atf3URJA3rYip5Zc42k9wRfhQINtpfHr+Ba/uoW20vj1/Atf3UYxDirdhqfhu8Ci/CgQbbS+PX8C1/dRM5LZYTFouqbZmQlSUlwlckgCgUlNNzME1qofxjIcCoPpJ424nsIHciNEJKb6zXm0lzs7HxrbP8sl/gz00RErITuuUyBNsXup5Mk9SYEF2bui7ncKEKxrjeGimOVrK6wogdbZ/lkv8Gemha2z/LJf4M9NBFPQogdbZ/lkv8Gemha2z/LJf4M9NBFPQogdbZ/lkv8ABnpoWts/yyX+DPTQRT0QeXG9s35JUfOts/yyX+DPTREZWyE4mQmS5NMrQG1FSRK3CRwgKzpu+Ghgih8jMrJFDUvKzSwh0S8kUlwlKCFyjCgAutBp0Gnpi0ZQZENzaPs3pqXXTcrZecSO9Vu9dUPUe/Gdsp+zNea2f/RMQ/yX1Q5yz6Bly80P2TlVN+jhR/lI9MdNtGSxr4znZaxmAJa5TuVWR9ryFVZ+bfZGOcaeeNB21IvXk+HEd+KdskmuVTfv3fqg65K6sUpOUQ+epnThRwjNk/uu4D0Kp6Ye5U6l0naAK7uZdOOdaAFT21J61fh09+JtqNWcMzPrZYLMWbCs+7JJrlU37936ocSFqT77gbYennFnQlDzyj4aBWjvwSLG1AqOkzcwFNA7lLQIUsfvKV1ngFfDBDQ1IWNL/sJZvhJ65ZHfxW4r1mJyVUQyY257lFsb97jZUTJbUunl0XaE7Ntp05puYcUvwKXeKU+ivhEXyeTJWewDMLShCcAXXFrWrvAqJWs+Cpgb5VauyjVFnIujRnnQCfClvQPCqvggV2lajsy4XJhxbiz+JaiT4B2h3hhFbaWSY3kyHBSMrWZNzR3sC2mpyZdel7+aMvNpReFDRK2EnAk0BUCfTwQNWetT4B/KLVqSdgHm89zrMesZDC4n7Y9an8HeH70c99fTUD3CZ1rnLInd3A8VJ8MkwBYLqrRecjfu3+dX+kM9go44+x/yibsey+p2rl69iVVpTT3qntRwNPaXpKul1cL7nEDuI48QFsUVLLFJieMrKoZW/e1+BHyiIaLza2SomHS5nCmoApdroFNNRDPYKOOPsf8AKOjQadoIaWON8liGgH9J3gdyomo5nSOcBkSesKpQotuwUccfY/5Qtgo44+x/yjc/uLR3xP8Aq70VWwT9nmPVcsi+wWp5mv5XILln9hb8RHyiBxZNh9Ss2ju71+Td/DdpQL757cEez+wt+Ij5RETUR1P7sRu07ju+XWtljHRtwu3qD1R96ZzyZ/mIzuY0Rqj70znkz/MQEskcl1WjMFlK0tkIU5UgkbkpFKDxv4RRJvXrNByNjhke82AIXzkjYAnpxthSygLCjeABIupKtB8EWbLTUxRZ8oX0vrWQpKLpQAN1w1Biz5IaljkjONvqfQsIChdCCCbySnST34tGWuTarQlCwlYQSpC6kEjc8FBAMyz3rNRpb/lM1b/28r5fPPqus4QRNRP7895BXONQ3yj1KHJKVdfU+2sN3TdCFAm8oJ0k/vQ41E/vz3kFc41EWgh2a3NIVEdRRPdGbjIcwjTA+y9eUg2iUKUk9T2WKpUUnGcmQcRjoNPTBBik5TWeJiZm2lEgONWUgkaR/jJntxtMIDgSvEHchXro9x0x7536oWuj3HTHvnfqgk7T7PHveyiPdp9nj3vZRHW2iD8C1NXIhrro9x0x7536oWuj3HTHvnfqglbT7PHveyiFtPs8e97KIbRB+BNXIhrro9x0x7536oWuj3HTHvnfqglbT7PHveyiFtPs8e97KIbRB+BNXIhrro9x0x7536ol7AnnFtz4W46sdSLNFOLWK5xsVoonHExc9p9nj3vZRDC08jUWe3NXHFrzko/W8AKXXGe140UzzQuYQ3f3KbGPDrlCDKfszXmtn/0TEMJGQcfcDbKFuLVoShJUT6Bwd+Ctk/qUptHMTMw6Us9TyKAhA3aiiTYBqs4JFe0CfBBGbYkLGl6jMSzfCT1yyO/itxXexMWtrGsja1oubKJhJcScghpkrqFOLou0F5tOnNNkKWe8peKU+ivhEFHOydkSqUqWhhlFQkKUSTwkCpKlnvCsDTKrV2Uaos5u6NGddFT4Ut6B4VV8ECu0rTdmXC5MOOOLP4lkk+Adod4YQ1E0+cpsOCaxkeTVoSxtV+z5l0t5xTRrRCnkhCF98KqQnwKpDrLDU4lbT3a7yHqAJdQcacAKTuVD1HvxmekWXJfVDnLPoGXCpofsnKqb9HCj/KR6Yk6iLDihNisCYHJ4TzKrUqnJGqrmfZGOcaBNB21N9cn+I78U2ND5LascpN0Q/wD4Z04UcP2ZP7rugf5qemHuVGpfJWgCu7mnVY51qgqTwqT1q/Dp78G1jozhmH1Qwh2bCqZqSdgHm89zrMcmMuF3E/ZN9an8Su1E5khk6qz3XJZa0rLcvOboAgELWwsYHQaKED5nrU+AfyjnOoqatkcZm4gDlv6+6ym+aSJowmytGzlfFN+0qLBYdpmYavqSEm8U0BJ0U7fhgcxecjfu3+dX+kcDT+i6SlpNZCyxxAXufnxK2KKplklwuNxZcrZypUw8WwhCgAk1JIOIrwQx2cr4pv2lQyyt+9r8CPlEQ0dHR+haGWlje+MEloJzO+3eqJ6uZsjgHZXKs2zlfFN+0qFs5XxTftKiswo3egdH/CHifVU7bP2vJXqxbbVNM2leSlNyTc0EmtQvt+CCVZ/YW/ER8ogR5F9gtTzNfyuQXLP7C34iPlEVOgjpzqohZo3DmtuN7ntDnb1B6o+9M55M/wAxAVyNyp1umS9m85VCm7t671xSa1oe5/jBq1R96ZzyZ/mIzuY15MiF6zQcbZYZGPGRIRsyU1VOrptDHU9y+FG9nL1LqSrRdHaiyZY5Sa3ypfuZyikou3rvXcNaGATkdbyZGcbfWlSkoCxRNAd0kp4fDFpy31TGp+ULKGnUEqQuqikjc+CAflnvWKjRI2pgjZ+3lfP559d185TarHVso7L9T3M4Ei9nL1Lq0r0XRXraemPrUT+/PeRVzjUDuCJqJ/fnvIq5xqItJLs1u6Qpoqehe2IWGR5jijTFMt+eQxOTTrpuoQ3ZKlGhNB1ZM40FSfRFzgbapnWWn5vZf9bMRedy8fCwPka09ZA8Sp3bSs7lH5T30QttKzuUflPfRGfoUU6wr13QFP2neI9FoHbSs7lH5T30QttKzuUflPfRGfoUNYU6Ap+07xHotA7aVnco/Ke+iFtp2dyj8p76Iz9ChrCnQFP2neI9FoHbSs7lH5T30RD5Q5VS083MdSuX7kpMXtwtNLzjNOvAroMBaLPkT1lo+Zr5xuMteSbLSrtEQ08DpWk3Ft9uPcjFkXZrarMkVFCSTKypJ7f2CBU+gD1Q8nclZJyq35aVWQMVONoUQkY9coYCPjIfeqz/ADWW5lES00xfbWitLyVJrRKqVFK3VAg6dBBEXg2XmVW7LyfsmaSVS8tZ7iQbpKWWjQ0CgDhhUEEdsEHhjvK5I2a6i83KSCk1UmoYaIqlRSoaOBQI9EQ8rqcLQlAVMNLuLvpQphamEi4lAKG1vEoWLlUkKupvEBIrHu1kASUutG8oOKQ4xfacVnJpdXUBYzlBNgDHAsIPeGcTuKxYKQmcn7Jbv5yXs1Ny9fq2zVNxAcVUUwohSVHtBQPCIebBrP5FJe4b/SK07qTA3qPNkqStu+ti879pKNSq1lYWKqvM36/+RemtY7r1Mb7j6nX0LS84p4pzACalucbSSAqilDqxJvUxzA7dQxHilgppWSFmhxLZlJELWlS0pzDVSlBSFkCmgFaa+MIkmLBl20hLbLaEjQlKQlI8AGAiDsDIgys2H1OpcIQ62SWyHFZ3Mde6Vm8E5iiRTALpU0qbXGCSd6WVZXIoFphCQEhUm9WnbU80knw0p6hEOnUhZAA6ofww0N8H+WLA5vu35o7z7UT0Za9zfZNlgtDt4Q0tPU/kpa51ROrbvkhN/NJrSgJxGAF4VOgXh24nZTJBuUShsTKhnFlKLyUVUspK7owxN1Cj6DDzKzJZc6Wy28lkoDiL1xRWM5d3SFoWhSSLnWqKkK/ElVBEavU5C1Kzi2VpU8uYNWAVrvCZAS6sro5dM0Ak0FA0BTHCEwE7cEv6hwKywBhu3JK0NTJt9wrW+9eNBglsDAU7UMJrUulmk3nJp5KapTUhsCq1BCR1vCpQHpjqrUsKlgqm3qXW0EJTTrW031A3jRSn2WXq8BQRjeJjxrUtKUsjPo+zUFdhNBdeZeq0C59ipWYuqIqDfJpprNj3RtDGmwGQCiWNJuQvrajZ5Q/6m/phbUbPKH/U39MfDepQMwW1vhW5fAUWj17jKWUPkFdM6kpvlQoVGmgisECJ66TtFY1TOCpJyKRISc+tDjiy5LOoN4JAAShZwugduLdZ/YW/ER8ohnlT9wm/IP8ANqh5Z/YW/ER8oiskuNypgACwXG3LITNyzrDhUlLqbhKaXgNNRUEcHagcz2pZZrDjbb07MIW5QISpbAJqQkfs+FRAFdJIGmCpFcyiyUVNTDLqHg1m7oNGyXKJcDhCXErTgaUKXAtPDdrpiQDvWxFUSw5RuI7iqs7qNSSVoQqZmwpy8EAqYqopF5VBm8aAVjttHyvHznrZ6OHT2peFs5tTrWAeuqDG7KnWVspecUVnOOpKwq/hUoGjSFaGpbnXXlCadSlzPUQE4JzgWpFDe/A+885384BhdBjGEcFbt9T8R3imI1FpMrKOqJy8AFkVZ0KJAPY+2k+qLBknqds2a8pxpx9ZUgtkOFulCpKqi4hJruREW9qYFTYRnmCn7K8hUupSPs3pl66gZ0FtJMyEkJI3KCBQKoL6IzhAUH1c8jcL3kjvXsV4SiHbSm0OoQtBlpGqVpCkmj04RVJwOIB9EWGISU31mvNpLnZ2MrWXXYlJckk/cNfTC2JSXJJP3DX0xLQ1atRlZSEOtKK74SAtJKs319ADjd4aaOGCziPFQlm2dZcyViXZs9y4QFXGmTStaHrdBumh0GhpohyvJ2QDiWzLSQWsKUlOYaqQi6FkC7oF9NfGEVp7UuWttSDNJCSpBSgMqDVEoeQVFrO0So58K+zzaQptJCQdHWb1Mkui8h5uq1TSytTWcUeqVIKFpXfBDjaUbleOJrSCYjxViYyakVpqmVkyKqFcw1pSSkjre2CI6bEpLkkn7hr6YrE1qXlanD1Sd23MtVLaryc+Zki6QsbkdVYpPXFsHDC7arBsQSiHEIIurdceSkJupQHDW4ADSgNdFNOiCYjxXxsSkuSSfuGvpiMyqsSXYs6cUwww0otKSS22hBIwNCUgVFYtMQeW+9s35JUEuV7kPvVZ/mstzKIm6xjFvQPAI9gsLZtYVYxlCgi2bWFWMZQoItm1hVjGUKCLVzm+7fmjvPtRP1jGPD6P9Y9gi2bWFWMZQoItm1hVjGUKCLZtYVYxlCgi1zlT9wm/IP8ANqh5Z/YW/ER8ojHKtB8Bj0QRbNrCrGMoUEWzawqxjKFBFs2sKsYyhQRbNrEJKb6TXm0lzs7GTY8Gk+Af6wRbNgYSmpRMNLK0TKEkB3NlIWChTzTiXSCKEXlls1BBFDTGkAKFBFpWXyJmLyVLfICVNqShLswUoQJlTrjQJIvgsKLYKhwnACgDCR1O5tttLYmroTLty6bjrwAKEoQQBQEAlKnKgghS7owFTnmFBFo6byInAVFqbdCQiaS2EuLvIvrmlNJSF4L3L7Kd0pNMwmh0FPCzcj5x5taluOyx/wAQGmy88q6XBLpRUpcJu0aeTpqM7eFDozxCgi1zk5ZzkuxcdXeVfcWAFLWEJWsqS0la90oJBABNNGgCgDfLfe2b8kqMnR3keyt+O38wgi//2Q=="/>
          <p:cNvSpPr>
            <a:spLocks noChangeAspect="1" noChangeArrowheads="1"/>
          </p:cNvSpPr>
          <p:nvPr/>
        </p:nvSpPr>
        <p:spPr bwMode="auto">
          <a:xfrm>
            <a:off x="635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3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00" y="6062301"/>
            <a:ext cx="1565575" cy="52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8806" y="4702688"/>
            <a:ext cx="1911051" cy="1911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966" y="4752674"/>
            <a:ext cx="1775612" cy="905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0920" y="4621425"/>
            <a:ext cx="1775611" cy="121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6936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352928" cy="1143000"/>
          </a:xfrm>
        </p:spPr>
        <p:txBody>
          <a:bodyPr/>
          <a:lstStyle/>
          <a:p>
            <a:pPr algn="ctr"/>
            <a:r>
              <a:rPr lang="en-US" dirty="0" smtClean="0"/>
              <a:t>       BENENNUNG AT </a:t>
            </a:r>
            <a:endParaRPr lang="en-US" dirty="0"/>
          </a:p>
        </p:txBody>
      </p:sp>
      <p:sp>
        <p:nvSpPr>
          <p:cNvPr id="7" name="Rectangle 20"/>
          <p:cNvSpPr>
            <a:spLocks noChangeArrowheads="1"/>
          </p:cNvSpPr>
          <p:nvPr/>
        </p:nvSpPr>
        <p:spPr bwMode="auto">
          <a:xfrm>
            <a:off x="6726531" y="3822683"/>
            <a:ext cx="2232793" cy="1846659"/>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200" b="1" dirty="0" err="1" smtClean="0">
                <a:solidFill>
                  <a:srgbClr val="000000"/>
                </a:solidFill>
                <a:ea typeface="ＭＳ Ｐゴシック" charset="0"/>
              </a:rPr>
              <a:t>Materiellrechtliche</a:t>
            </a:r>
            <a:r>
              <a:rPr lang="en-US" sz="1200" b="1" dirty="0" smtClean="0">
                <a:solidFill>
                  <a:srgbClr val="000000"/>
                </a:solidFill>
                <a:ea typeface="ＭＳ Ｐゴシック" charset="0"/>
              </a:rPr>
              <a:t> </a:t>
            </a:r>
            <a:r>
              <a:rPr lang="en-US" sz="1200" b="1" dirty="0" err="1" smtClean="0">
                <a:solidFill>
                  <a:srgbClr val="000000"/>
                </a:solidFill>
                <a:ea typeface="ＭＳ Ｐゴシック" charset="0"/>
              </a:rPr>
              <a:t>Prüfung</a:t>
            </a:r>
            <a:r>
              <a:rPr lang="en-US" sz="1200" b="1" dirty="0" smtClean="0">
                <a:solidFill>
                  <a:srgbClr val="000000"/>
                </a:solidFill>
                <a:ea typeface="ＭＳ Ｐゴシック" charset="0"/>
              </a:rPr>
              <a:t>:</a:t>
            </a:r>
          </a:p>
          <a:p>
            <a:pPr marL="171450" indent="-171450">
              <a:buFont typeface="Arial" panose="020B0604020202020204" pitchFamily="34" charset="0"/>
              <a:buChar char="•"/>
            </a:pPr>
            <a:r>
              <a:rPr lang="en-US" sz="1200" b="1" dirty="0" smtClean="0">
                <a:solidFill>
                  <a:srgbClr val="000000"/>
                </a:solidFill>
                <a:ea typeface="ＭＳ Ｐゴシック" charset="0"/>
              </a:rPr>
              <a:t>Absolute </a:t>
            </a:r>
            <a:r>
              <a:rPr lang="en-US" sz="1200" b="1" dirty="0" err="1" smtClean="0">
                <a:solidFill>
                  <a:srgbClr val="000000"/>
                </a:solidFill>
                <a:ea typeface="ＭＳ Ｐゴシック" charset="0"/>
              </a:rPr>
              <a:t>Gründe</a:t>
            </a:r>
            <a:endParaRPr lang="en-US" sz="1200" b="1" dirty="0" smtClean="0">
              <a:solidFill>
                <a:srgbClr val="000000"/>
              </a:solidFill>
              <a:ea typeface="ＭＳ Ｐゴシック" charset="0"/>
            </a:endParaRPr>
          </a:p>
          <a:p>
            <a:pPr marL="171450" indent="-171450">
              <a:buFont typeface="Arial" panose="020B0604020202020204" pitchFamily="34" charset="0"/>
              <a:buChar char="•"/>
            </a:pPr>
            <a:r>
              <a:rPr lang="en-US" sz="1200" b="1" dirty="0" smtClean="0">
                <a:solidFill>
                  <a:srgbClr val="000000"/>
                </a:solidFill>
                <a:ea typeface="ＭＳ Ｐゴシック" charset="0"/>
              </a:rPr>
              <a:t>Relative </a:t>
            </a:r>
            <a:r>
              <a:rPr lang="en-US" sz="1200" b="1" dirty="0" err="1" smtClean="0">
                <a:solidFill>
                  <a:srgbClr val="000000"/>
                </a:solidFill>
                <a:ea typeface="ＭＳ Ｐゴシック" charset="0"/>
              </a:rPr>
              <a:t>Gründe</a:t>
            </a:r>
            <a:r>
              <a:rPr lang="en-US" sz="1200" b="1" dirty="0" smtClean="0">
                <a:solidFill>
                  <a:srgbClr val="000000"/>
                </a:solidFill>
                <a:ea typeface="ＭＳ Ｐゴシック" charset="0"/>
              </a:rPr>
              <a:t> </a:t>
            </a:r>
          </a:p>
          <a:p>
            <a:pPr marL="171450" indent="-171450">
              <a:buFont typeface="Arial" panose="020B0604020202020204" pitchFamily="34" charset="0"/>
              <a:buChar char="•"/>
            </a:pPr>
            <a:r>
              <a:rPr lang="en-US" sz="1200" b="1" dirty="0" err="1" smtClean="0">
                <a:solidFill>
                  <a:srgbClr val="000000"/>
                </a:solidFill>
                <a:ea typeface="ＭＳ Ｐゴシック" charset="0"/>
              </a:rPr>
              <a:t>Mitteilung</a:t>
            </a:r>
            <a:r>
              <a:rPr lang="en-US" sz="1200" b="1" dirty="0" smtClean="0">
                <a:solidFill>
                  <a:srgbClr val="000000"/>
                </a:solidFill>
                <a:ea typeface="ＭＳ Ｐゴシック" charset="0"/>
              </a:rPr>
              <a:t> </a:t>
            </a:r>
            <a:r>
              <a:rPr lang="en-US" sz="1200" b="1" dirty="0" err="1" smtClean="0">
                <a:solidFill>
                  <a:srgbClr val="000000"/>
                </a:solidFill>
                <a:ea typeface="ＭＳ Ｐゴシック" charset="0"/>
              </a:rPr>
              <a:t>über</a:t>
            </a:r>
            <a:r>
              <a:rPr lang="en-US" sz="1200" b="1" dirty="0" smtClean="0">
                <a:solidFill>
                  <a:srgbClr val="000000"/>
                </a:solidFill>
                <a:ea typeface="ＭＳ Ｐゴシック" charset="0"/>
              </a:rPr>
              <a:t> die </a:t>
            </a:r>
            <a:r>
              <a:rPr lang="en-US" sz="1200" b="1" dirty="0" err="1" smtClean="0">
                <a:solidFill>
                  <a:srgbClr val="000000"/>
                </a:solidFill>
                <a:ea typeface="ＭＳ Ｐゴシック" charset="0"/>
              </a:rPr>
              <a:t>Schutzgewährung</a:t>
            </a:r>
            <a:r>
              <a:rPr lang="en-US" sz="1200" b="1" dirty="0" smtClean="0">
                <a:solidFill>
                  <a:srgbClr val="000000"/>
                </a:solidFill>
                <a:ea typeface="ＭＳ Ｐゴシック" charset="0"/>
              </a:rPr>
              <a:t> (</a:t>
            </a:r>
            <a:r>
              <a:rPr lang="en-US" sz="1200" b="1" dirty="0" err="1" smtClean="0">
                <a:solidFill>
                  <a:srgbClr val="000000"/>
                </a:solidFill>
                <a:ea typeface="ＭＳ Ｐゴシック" charset="0"/>
              </a:rPr>
              <a:t>MoU</a:t>
            </a:r>
            <a:r>
              <a:rPr lang="en-US" sz="1200" b="1" dirty="0" smtClean="0">
                <a:solidFill>
                  <a:srgbClr val="000000"/>
                </a:solidFill>
                <a:ea typeface="ＭＳ Ｐゴシック" charset="0"/>
              </a:rPr>
              <a:t> </a:t>
            </a:r>
            <a:r>
              <a:rPr lang="en-US" sz="1200" b="1" dirty="0" err="1" smtClean="0">
                <a:solidFill>
                  <a:srgbClr val="000000"/>
                </a:solidFill>
                <a:ea typeface="ＭＳ Ｐゴシック" charset="0"/>
              </a:rPr>
              <a:t>mit</a:t>
            </a:r>
            <a:r>
              <a:rPr lang="en-US" sz="1200" b="1" dirty="0" smtClean="0">
                <a:solidFill>
                  <a:srgbClr val="000000"/>
                </a:solidFill>
                <a:ea typeface="ＭＳ Ｐゴシック" charset="0"/>
              </a:rPr>
              <a:t> WIPO) </a:t>
            </a:r>
            <a:r>
              <a:rPr lang="en-US" sz="1200" b="1" dirty="0" err="1" smtClean="0">
                <a:solidFill>
                  <a:srgbClr val="000000"/>
                </a:solidFill>
                <a:ea typeface="ＭＳ Ｐゴシック" charset="0"/>
              </a:rPr>
              <a:t>oder</a:t>
            </a:r>
            <a:r>
              <a:rPr lang="en-US" sz="1200" b="1" dirty="0" smtClean="0">
                <a:solidFill>
                  <a:srgbClr val="000000"/>
                </a:solidFill>
                <a:ea typeface="ＭＳ Ｐゴシック" charset="0"/>
              </a:rPr>
              <a:t> </a:t>
            </a:r>
            <a:r>
              <a:rPr lang="en-US" sz="1200" b="1" dirty="0" err="1" smtClean="0">
                <a:solidFill>
                  <a:srgbClr val="000000"/>
                </a:solidFill>
                <a:ea typeface="ＭＳ Ｐゴシック" charset="0"/>
              </a:rPr>
              <a:t>Schutzverweigerung</a:t>
            </a:r>
            <a:r>
              <a:rPr lang="en-US" sz="1200" b="1" dirty="0" smtClean="0">
                <a:solidFill>
                  <a:srgbClr val="000000"/>
                </a:solidFill>
                <a:ea typeface="ＭＳ Ｐゴシック" charset="0"/>
              </a:rPr>
              <a:t> (</a:t>
            </a:r>
            <a:r>
              <a:rPr lang="en-US" sz="1200" b="1" dirty="0" err="1" smtClean="0">
                <a:solidFill>
                  <a:srgbClr val="000000"/>
                </a:solidFill>
                <a:ea typeface="ＭＳ Ｐゴシック" charset="0"/>
              </a:rPr>
              <a:t>vorläufig</a:t>
            </a:r>
            <a:r>
              <a:rPr lang="en-US" sz="1200" b="1" dirty="0" smtClean="0">
                <a:solidFill>
                  <a:srgbClr val="000000"/>
                </a:solidFill>
                <a:ea typeface="ＭＳ Ｐゴシック" charset="0"/>
              </a:rPr>
              <a:t>/</a:t>
            </a:r>
            <a:r>
              <a:rPr lang="en-US" sz="1200" b="1" dirty="0" err="1" smtClean="0">
                <a:solidFill>
                  <a:srgbClr val="000000"/>
                </a:solidFill>
                <a:ea typeface="ＭＳ Ｐゴシック" charset="0"/>
              </a:rPr>
              <a:t>endgültig</a:t>
            </a:r>
            <a:r>
              <a:rPr lang="en-US" sz="1200" b="1" dirty="0" smtClean="0">
                <a:solidFill>
                  <a:srgbClr val="000000"/>
                </a:solidFill>
                <a:ea typeface="ＭＳ Ｐゴシック" charset="0"/>
              </a:rPr>
              <a:t>)</a:t>
            </a:r>
            <a:endParaRPr lang="en-US" sz="1200" b="1" dirty="0">
              <a:solidFill>
                <a:srgbClr val="000000"/>
              </a:solidFill>
              <a:ea typeface="ＭＳ Ｐゴシック" charset="0"/>
            </a:endParaRPr>
          </a:p>
        </p:txBody>
      </p:sp>
      <p:grpSp>
        <p:nvGrpSpPr>
          <p:cNvPr id="26" name="Group 25"/>
          <p:cNvGrpSpPr/>
          <p:nvPr/>
        </p:nvGrpSpPr>
        <p:grpSpPr>
          <a:xfrm>
            <a:off x="353828" y="1601506"/>
            <a:ext cx="8229600" cy="4442355"/>
            <a:chOff x="353828" y="1601506"/>
            <a:chExt cx="8229600" cy="4442355"/>
          </a:xfrm>
        </p:grpSpPr>
        <p:sp>
          <p:nvSpPr>
            <p:cNvPr id="27" name="Rectangle 26"/>
            <p:cNvSpPr/>
            <p:nvPr/>
          </p:nvSpPr>
          <p:spPr>
            <a:xfrm>
              <a:off x="353828" y="1601506"/>
              <a:ext cx="8229600" cy="4442355"/>
            </a:xfrm>
            <a:prstGeom prst="rect">
              <a:avLst/>
            </a:prstGeom>
            <a:noFill/>
          </p:spPr>
        </p:sp>
        <p:sp>
          <p:nvSpPr>
            <p:cNvPr id="28" name="Freeform 27"/>
            <p:cNvSpPr/>
            <p:nvPr/>
          </p:nvSpPr>
          <p:spPr>
            <a:xfrm>
              <a:off x="3880989" y="2605616"/>
              <a:ext cx="1957737" cy="2143315"/>
            </a:xfrm>
            <a:custGeom>
              <a:avLst/>
              <a:gdLst/>
              <a:ahLst/>
              <a:cxnLst/>
              <a:rect l="0" t="0" r="0" b="0"/>
              <a:pathLst>
                <a:path>
                  <a:moveTo>
                    <a:pt x="0" y="0"/>
                  </a:moveTo>
                  <a:lnTo>
                    <a:pt x="0" y="1956875"/>
                  </a:lnTo>
                  <a:lnTo>
                    <a:pt x="1957737" y="1956875"/>
                  </a:lnTo>
                  <a:lnTo>
                    <a:pt x="1957737" y="2143315"/>
                  </a:lnTo>
                </a:path>
              </a:pathLst>
            </a:custGeom>
            <a:noFill/>
            <a:ln>
              <a:solidFill>
                <a:schemeClr val="bg1">
                  <a:lumMod val="50000"/>
                </a:schemeClr>
              </a:solidFill>
              <a:tailEnd type="triangle"/>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9" name="Freeform 28"/>
            <p:cNvSpPr/>
            <p:nvPr/>
          </p:nvSpPr>
          <p:spPr>
            <a:xfrm>
              <a:off x="3824544" y="2605616"/>
              <a:ext cx="91440" cy="2123579"/>
            </a:xfrm>
            <a:custGeom>
              <a:avLst/>
              <a:gdLst/>
              <a:ahLst/>
              <a:cxnLst/>
              <a:rect l="0" t="0" r="0" b="0"/>
              <a:pathLst>
                <a:path>
                  <a:moveTo>
                    <a:pt x="56444" y="0"/>
                  </a:moveTo>
                  <a:lnTo>
                    <a:pt x="56444" y="1937140"/>
                  </a:lnTo>
                  <a:lnTo>
                    <a:pt x="45720" y="1937140"/>
                  </a:lnTo>
                  <a:lnTo>
                    <a:pt x="45720" y="2123579"/>
                  </a:lnTo>
                </a:path>
              </a:pathLst>
            </a:custGeom>
            <a:noFill/>
            <a:ln>
              <a:solidFill>
                <a:schemeClr val="bg1">
                  <a:lumMod val="50000"/>
                </a:schemeClr>
              </a:solidFill>
              <a:tailEnd type="triangle"/>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0" name="Freeform 29"/>
            <p:cNvSpPr/>
            <p:nvPr/>
          </p:nvSpPr>
          <p:spPr>
            <a:xfrm>
              <a:off x="1721773" y="2605616"/>
              <a:ext cx="2159215" cy="2123579"/>
            </a:xfrm>
            <a:custGeom>
              <a:avLst/>
              <a:gdLst/>
              <a:ahLst/>
              <a:cxnLst/>
              <a:rect l="0" t="0" r="0" b="0"/>
              <a:pathLst>
                <a:path>
                  <a:moveTo>
                    <a:pt x="2159215" y="0"/>
                  </a:moveTo>
                  <a:lnTo>
                    <a:pt x="2159215" y="1937140"/>
                  </a:lnTo>
                  <a:lnTo>
                    <a:pt x="0" y="1937140"/>
                  </a:lnTo>
                  <a:lnTo>
                    <a:pt x="0" y="2123579"/>
                  </a:lnTo>
                </a:path>
              </a:pathLst>
            </a:custGeom>
            <a:noFill/>
            <a:ln>
              <a:solidFill>
                <a:schemeClr val="bg1">
                  <a:lumMod val="50000"/>
                </a:schemeClr>
              </a:solidFill>
              <a:tailEnd type="triangle"/>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1" name="Freeform 30"/>
            <p:cNvSpPr/>
            <p:nvPr/>
          </p:nvSpPr>
          <p:spPr>
            <a:xfrm>
              <a:off x="2984890" y="3152212"/>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solidFill>
              <a:schemeClr val="bg1"/>
            </a:solid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_tradnl" sz="1600" kern="1200" noProof="0" dirty="0" smtClean="0">
                  <a:solidFill>
                    <a:srgbClr val="0070C0"/>
                  </a:solidFill>
                </a:rPr>
                <a:t>WIPO</a:t>
              </a:r>
              <a:endParaRPr lang="en-US" sz="1600" kern="1200" noProof="0" dirty="0">
                <a:solidFill>
                  <a:srgbClr val="0070C0"/>
                </a:solidFill>
              </a:endParaRPr>
            </a:p>
          </p:txBody>
        </p:sp>
        <p:sp>
          <p:nvSpPr>
            <p:cNvPr id="32" name="Freeform 31"/>
            <p:cNvSpPr/>
            <p:nvPr/>
          </p:nvSpPr>
          <p:spPr>
            <a:xfrm>
              <a:off x="985675" y="2522517"/>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noProof="0" dirty="0" err="1" smtClean="0">
                  <a:solidFill>
                    <a:srgbClr val="0070C0"/>
                  </a:solidFill>
                </a:rPr>
                <a:t>Anmelder</a:t>
              </a:r>
              <a:endParaRPr lang="en-US" sz="1600" kern="1200" noProof="0" dirty="0">
                <a:solidFill>
                  <a:srgbClr val="0070C0"/>
                </a:solidFill>
              </a:endParaRPr>
            </a:p>
          </p:txBody>
        </p:sp>
        <p:sp>
          <p:nvSpPr>
            <p:cNvPr id="33" name="Freeform 32"/>
            <p:cNvSpPr/>
            <p:nvPr/>
          </p:nvSpPr>
          <p:spPr>
            <a:xfrm>
              <a:off x="2993182" y="1717810"/>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noProof="0" dirty="0" err="1" smtClean="0">
                  <a:solidFill>
                    <a:srgbClr val="0070C0"/>
                  </a:solidFill>
                </a:rPr>
                <a:t>Ursprungsbehörde</a:t>
              </a:r>
              <a:endParaRPr lang="en-US" sz="1600" kern="1200" noProof="0" dirty="0">
                <a:solidFill>
                  <a:srgbClr val="0070C0"/>
                </a:solidFill>
              </a:endParaRPr>
            </a:p>
          </p:txBody>
        </p:sp>
        <p:sp>
          <p:nvSpPr>
            <p:cNvPr id="34" name="Freeform 33"/>
            <p:cNvSpPr/>
            <p:nvPr/>
          </p:nvSpPr>
          <p:spPr>
            <a:xfrm>
              <a:off x="833966" y="4729195"/>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noProof="0" dirty="0" err="1" smtClean="0">
                  <a:solidFill>
                    <a:srgbClr val="0070C0"/>
                  </a:solidFill>
                </a:rPr>
                <a:t>Benannte</a:t>
              </a:r>
              <a:r>
                <a:rPr lang="en-US" sz="1600" kern="1200" noProof="0" dirty="0" smtClean="0">
                  <a:solidFill>
                    <a:srgbClr val="0070C0"/>
                  </a:solidFill>
                </a:rPr>
                <a:t> </a:t>
              </a:r>
              <a:r>
                <a:rPr lang="en-US" sz="1600" kern="1200" noProof="0" dirty="0" err="1" smtClean="0">
                  <a:solidFill>
                    <a:srgbClr val="0070C0"/>
                  </a:solidFill>
                </a:rPr>
                <a:t>Vertragspartei</a:t>
              </a:r>
              <a:endParaRPr lang="en-US" sz="1600" kern="1200" noProof="0" dirty="0">
                <a:solidFill>
                  <a:srgbClr val="0070C0"/>
                </a:solidFill>
              </a:endParaRPr>
            </a:p>
          </p:txBody>
        </p:sp>
        <p:sp>
          <p:nvSpPr>
            <p:cNvPr id="35" name="Freeform 34"/>
            <p:cNvSpPr/>
            <p:nvPr/>
          </p:nvSpPr>
          <p:spPr>
            <a:xfrm>
              <a:off x="2982458" y="4729195"/>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noProof="0" dirty="0" err="1" smtClean="0">
                  <a:solidFill>
                    <a:srgbClr val="0070C0"/>
                  </a:solidFill>
                </a:rPr>
                <a:t>Benannte</a:t>
              </a:r>
              <a:r>
                <a:rPr lang="en-US" sz="1600" kern="1200" noProof="0" dirty="0" smtClean="0">
                  <a:solidFill>
                    <a:srgbClr val="0070C0"/>
                  </a:solidFill>
                </a:rPr>
                <a:t> </a:t>
              </a:r>
              <a:r>
                <a:rPr lang="en-US" sz="1600" kern="1200" noProof="0" dirty="0" err="1" smtClean="0">
                  <a:solidFill>
                    <a:srgbClr val="0070C0"/>
                  </a:solidFill>
                </a:rPr>
                <a:t>Vertragspartei</a:t>
              </a:r>
              <a:endParaRPr lang="en-US" sz="1600" kern="1200" noProof="0" dirty="0">
                <a:solidFill>
                  <a:srgbClr val="0070C0"/>
                </a:solidFill>
              </a:endParaRPr>
            </a:p>
          </p:txBody>
        </p:sp>
        <p:sp>
          <p:nvSpPr>
            <p:cNvPr id="36" name="Freeform 35"/>
            <p:cNvSpPr/>
            <p:nvPr/>
          </p:nvSpPr>
          <p:spPr>
            <a:xfrm>
              <a:off x="4950919" y="4748931"/>
              <a:ext cx="1775612" cy="887806"/>
            </a:xfrm>
            <a:custGeom>
              <a:avLst/>
              <a:gdLst>
                <a:gd name="connsiteX0" fmla="*/ 0 w 1775612"/>
                <a:gd name="connsiteY0" fmla="*/ 0 h 887806"/>
                <a:gd name="connsiteX1" fmla="*/ 1775612 w 1775612"/>
                <a:gd name="connsiteY1" fmla="*/ 0 h 887806"/>
                <a:gd name="connsiteX2" fmla="*/ 1775612 w 1775612"/>
                <a:gd name="connsiteY2" fmla="*/ 887806 h 887806"/>
                <a:gd name="connsiteX3" fmla="*/ 0 w 1775612"/>
                <a:gd name="connsiteY3" fmla="*/ 887806 h 887806"/>
                <a:gd name="connsiteX4" fmla="*/ 0 w 1775612"/>
                <a:gd name="connsiteY4" fmla="*/ 0 h 88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2" h="887806">
                  <a:moveTo>
                    <a:pt x="0" y="0"/>
                  </a:moveTo>
                  <a:lnTo>
                    <a:pt x="1775612" y="0"/>
                  </a:lnTo>
                  <a:lnTo>
                    <a:pt x="1775612" y="887806"/>
                  </a:lnTo>
                  <a:lnTo>
                    <a:pt x="0" y="887806"/>
                  </a:lnTo>
                  <a:lnTo>
                    <a:pt x="0" y="0"/>
                  </a:lnTo>
                  <a:close/>
                </a:path>
              </a:pathLst>
            </a:custGeom>
            <a:no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noProof="0" dirty="0" err="1" smtClean="0">
                  <a:solidFill>
                    <a:srgbClr val="0070C0"/>
                  </a:solidFill>
                </a:rPr>
                <a:t>Benannte</a:t>
              </a:r>
              <a:r>
                <a:rPr lang="en-US" sz="1600" kern="1200" noProof="0" dirty="0" smtClean="0">
                  <a:solidFill>
                    <a:srgbClr val="0070C0"/>
                  </a:solidFill>
                </a:rPr>
                <a:t> </a:t>
              </a:r>
              <a:r>
                <a:rPr lang="en-US" sz="1600" kern="1200" noProof="0" dirty="0" err="1" smtClean="0">
                  <a:solidFill>
                    <a:srgbClr val="0070C0"/>
                  </a:solidFill>
                </a:rPr>
                <a:t>Vertragspartei</a:t>
              </a:r>
              <a:endParaRPr lang="en-US" sz="1600" kern="1200" noProof="0" dirty="0">
                <a:solidFill>
                  <a:srgbClr val="0070C0"/>
                </a:solidFill>
              </a:endParaRPr>
            </a:p>
          </p:txBody>
        </p:sp>
      </p:grpSp>
      <p:cxnSp>
        <p:nvCxnSpPr>
          <p:cNvPr id="13" name="Elbow Connector 12"/>
          <p:cNvCxnSpPr/>
          <p:nvPr/>
        </p:nvCxnSpPr>
        <p:spPr bwMode="auto">
          <a:xfrm flipV="1">
            <a:off x="1043608" y="1874813"/>
            <a:ext cx="1944216" cy="647700"/>
          </a:xfrm>
          <a:prstGeom prst="bentConnector3">
            <a:avLst>
              <a:gd name="adj1" fmla="val 50000"/>
            </a:avLst>
          </a:prstGeom>
          <a:solidFill>
            <a:srgbClr val="70899B">
              <a:alpha val="39999"/>
            </a:srgbClr>
          </a:solidFill>
          <a:ln w="25400" cap="flat" cmpd="sng" algn="ctr">
            <a:solidFill>
              <a:srgbClr val="FFFFFF">
                <a:lumMod val="50000"/>
              </a:srgb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7284" y="4750047"/>
            <a:ext cx="1877399" cy="1249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098" y="6165304"/>
            <a:ext cx="1565575" cy="52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6071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                       AUSBLICK</a:t>
            </a:r>
            <a:endParaRPr lang="de-DE" dirty="0"/>
          </a:p>
        </p:txBody>
      </p:sp>
      <p:sp>
        <p:nvSpPr>
          <p:cNvPr id="3" name="Inhaltsplatzhalter 2"/>
          <p:cNvSpPr>
            <a:spLocks noGrp="1"/>
          </p:cNvSpPr>
          <p:nvPr>
            <p:ph idx="1"/>
          </p:nvPr>
        </p:nvSpPr>
        <p:spPr/>
        <p:txBody>
          <a:bodyPr/>
          <a:lstStyle/>
          <a:p>
            <a:pPr marL="0" indent="0" algn="ctr">
              <a:buNone/>
            </a:pPr>
            <a:r>
              <a:rPr lang="de-DE" dirty="0" smtClean="0"/>
              <a:t>E-Datentransfer mit WIPO für Gesuche</a:t>
            </a:r>
            <a:endParaRPr lang="de-DE" dirty="0"/>
          </a:p>
        </p:txBody>
      </p:sp>
      <p:pic>
        <p:nvPicPr>
          <p:cNvPr id="5"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6093296"/>
            <a:ext cx="1584176" cy="53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2420888"/>
            <a:ext cx="5566681" cy="3239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427165"/>
      </p:ext>
    </p:extLst>
  </p:cSld>
  <p:clrMapOvr>
    <a:masterClrMapping/>
  </p:clrMapOvr>
  <p:transition spd="slow">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ONLINE INFORMATION SERVICES</a:t>
            </a:r>
            <a:endParaRPr lang="en-US" dirty="0"/>
          </a:p>
        </p:txBody>
      </p:sp>
      <p:sp>
        <p:nvSpPr>
          <p:cNvPr id="3" name="Content Placeholder 2"/>
          <p:cNvSpPr>
            <a:spLocks noGrp="1"/>
          </p:cNvSpPr>
          <p:nvPr>
            <p:ph idx="1"/>
          </p:nvPr>
        </p:nvSpPr>
        <p:spPr>
          <a:xfrm>
            <a:off x="575048" y="1772816"/>
            <a:ext cx="8568952" cy="4352925"/>
          </a:xfrm>
        </p:spPr>
        <p:txBody>
          <a:bodyPr/>
          <a:lstStyle/>
          <a:p>
            <a:pPr eaLnBrk="1" hangingPunct="1"/>
            <a:r>
              <a:rPr lang="en-US" sz="1800" dirty="0" smtClean="0"/>
              <a:t>Legal texts, Guide and Information Notices</a:t>
            </a:r>
          </a:p>
          <a:p>
            <a:pPr marL="0" indent="0" eaLnBrk="1" hangingPunct="1">
              <a:buNone/>
            </a:pPr>
            <a:endParaRPr lang="en-US" sz="1800" dirty="0" smtClean="0"/>
          </a:p>
          <a:p>
            <a:pPr eaLnBrk="1" hangingPunct="1"/>
            <a:r>
              <a:rPr lang="en-US" sz="1800" dirty="0" smtClean="0"/>
              <a:t>WIPO Gazette of International Marks</a:t>
            </a:r>
          </a:p>
          <a:p>
            <a:pPr marL="0" indent="0" eaLnBrk="1" hangingPunct="1">
              <a:buNone/>
            </a:pPr>
            <a:endParaRPr lang="en-US" sz="1800" dirty="0" smtClean="0"/>
          </a:p>
          <a:p>
            <a:pPr eaLnBrk="1" hangingPunct="1"/>
            <a:r>
              <a:rPr lang="en-US" sz="1800" dirty="0" smtClean="0"/>
              <a:t>E-Renewal Tool</a:t>
            </a:r>
          </a:p>
          <a:p>
            <a:pPr marL="0" indent="0" eaLnBrk="1" hangingPunct="1">
              <a:buNone/>
            </a:pPr>
            <a:endParaRPr lang="en-US" sz="1800" dirty="0" smtClean="0"/>
          </a:p>
          <a:p>
            <a:pPr eaLnBrk="1" hangingPunct="1"/>
            <a:r>
              <a:rPr lang="en-US" sz="1800" dirty="0" smtClean="0"/>
              <a:t>Fee Calculator: Costing service</a:t>
            </a:r>
          </a:p>
          <a:p>
            <a:pPr marL="0" indent="0" eaLnBrk="1" hangingPunct="1">
              <a:buNone/>
            </a:pPr>
            <a:endParaRPr lang="en-US" sz="1800" dirty="0" smtClean="0"/>
          </a:p>
          <a:p>
            <a:pPr eaLnBrk="1" hangingPunct="1"/>
            <a:r>
              <a:rPr lang="en-US" sz="1800" dirty="0" smtClean="0"/>
              <a:t>ROMARIN: Online search database</a:t>
            </a:r>
          </a:p>
          <a:p>
            <a:pPr marL="0" indent="0" eaLnBrk="1" hangingPunct="1">
              <a:buNone/>
            </a:pPr>
            <a:endParaRPr lang="en-US" sz="1800" dirty="0" smtClean="0"/>
          </a:p>
          <a:p>
            <a:pPr eaLnBrk="1" hangingPunct="1"/>
            <a:r>
              <a:rPr lang="en-US" sz="1800" dirty="0" smtClean="0"/>
              <a:t>Dynamic Madrid Statistics free access at </a:t>
            </a:r>
            <a:r>
              <a:rPr lang="en-US" sz="1800" dirty="0" smtClean="0">
                <a:solidFill>
                  <a:srgbClr val="0A0A0A"/>
                </a:solidFill>
                <a:hlinkClick r:id="rId2"/>
              </a:rPr>
              <a:t>http://www.wipo.int/madrid/en/</a:t>
            </a:r>
            <a:endParaRPr lang="en-US" sz="1800" dirty="0" smtClean="0">
              <a:solidFill>
                <a:srgbClr val="0A0A0A"/>
              </a:solidFill>
            </a:endParaRPr>
          </a:p>
          <a:p>
            <a:pPr marL="0" indent="0">
              <a:buNone/>
            </a:pPr>
            <a:endParaRPr lang="en-US" dirty="0"/>
          </a:p>
        </p:txBody>
      </p:sp>
    </p:spTree>
    <p:extLst>
      <p:ext uri="{BB962C8B-B14F-4D97-AF65-F5344CB8AC3E}">
        <p14:creationId xmlns:p14="http://schemas.microsoft.com/office/powerpoint/2010/main" val="1526024326"/>
      </p:ext>
    </p:extLst>
  </p:cSld>
  <p:clrMapOvr>
    <a:masterClrMapping/>
  </p:clrMapOvr>
  <p:transition spd="slow">
    <p:wip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ONLINE TOOLS </a:t>
            </a:r>
            <a:endParaRPr lang="en-US" dirty="0"/>
          </a:p>
        </p:txBody>
      </p:sp>
      <p:sp>
        <p:nvSpPr>
          <p:cNvPr id="3" name="Content Placeholder 2"/>
          <p:cNvSpPr>
            <a:spLocks noGrp="1"/>
          </p:cNvSpPr>
          <p:nvPr>
            <p:ph idx="1"/>
          </p:nvPr>
        </p:nvSpPr>
        <p:spPr>
          <a:xfrm>
            <a:off x="251520" y="1773238"/>
            <a:ext cx="8640960" cy="4352925"/>
          </a:xfrm>
        </p:spPr>
        <p:txBody>
          <a:bodyPr/>
          <a:lstStyle/>
          <a:p>
            <a:pPr eaLnBrk="1" hangingPunct="1"/>
            <a:r>
              <a:rPr lang="en-US" sz="1800" b="1" dirty="0"/>
              <a:t>Madrid Goods and Services Manager (MGS): </a:t>
            </a:r>
            <a:r>
              <a:rPr lang="en-US" sz="1800" dirty="0"/>
              <a:t>To use correct specifications of goods and </a:t>
            </a:r>
            <a:r>
              <a:rPr lang="en-US" sz="1800" dirty="0" smtClean="0"/>
              <a:t>services</a:t>
            </a:r>
          </a:p>
          <a:p>
            <a:pPr marL="0" indent="0" eaLnBrk="1" hangingPunct="1">
              <a:buNone/>
            </a:pPr>
            <a:endParaRPr lang="en-US" sz="1800" dirty="0"/>
          </a:p>
          <a:p>
            <a:pPr eaLnBrk="1" hangingPunct="1"/>
            <a:r>
              <a:rPr lang="en-US" sz="1800" b="1" dirty="0"/>
              <a:t>Madrid Real-Time Status (MRS): </a:t>
            </a:r>
            <a:r>
              <a:rPr lang="en-US" sz="1800" dirty="0"/>
              <a:t>To check the status of an international application/registration </a:t>
            </a:r>
            <a:endParaRPr lang="en-US" sz="1800" dirty="0" smtClean="0"/>
          </a:p>
          <a:p>
            <a:pPr marL="0" indent="0" eaLnBrk="1" hangingPunct="1">
              <a:buNone/>
            </a:pPr>
            <a:endParaRPr lang="en-US" sz="1800" dirty="0"/>
          </a:p>
          <a:p>
            <a:pPr eaLnBrk="1" hangingPunct="1"/>
            <a:r>
              <a:rPr lang="en-US" sz="1800" b="1" dirty="0"/>
              <a:t>Madrid Portfolio Manager (MPM): </a:t>
            </a:r>
            <a:r>
              <a:rPr lang="en-US" sz="1800" dirty="0"/>
              <a:t>To enable holders and representatives to view and modify their </a:t>
            </a:r>
            <a:r>
              <a:rPr lang="en-US" sz="1800" dirty="0" smtClean="0"/>
              <a:t>portfolio</a:t>
            </a:r>
          </a:p>
          <a:p>
            <a:pPr marL="0" indent="0" eaLnBrk="1" hangingPunct="1">
              <a:buNone/>
            </a:pPr>
            <a:endParaRPr lang="en-US" sz="1800" dirty="0"/>
          </a:p>
          <a:p>
            <a:pPr eaLnBrk="1" hangingPunct="1"/>
            <a:r>
              <a:rPr lang="en-US" sz="1800" b="1" dirty="0"/>
              <a:t>Madrid Electronic Alerts (MEA): </a:t>
            </a:r>
            <a:r>
              <a:rPr lang="en-US" sz="1800" dirty="0"/>
              <a:t>To enable users to submit a list of IRs to monitor and to be informed by email when any of them change </a:t>
            </a:r>
            <a:endParaRPr lang="en-US" sz="1800" dirty="0" smtClean="0"/>
          </a:p>
          <a:p>
            <a:pPr marL="0" indent="0" eaLnBrk="1" hangingPunct="1">
              <a:buNone/>
            </a:pPr>
            <a:endParaRPr lang="en-US" sz="1800" dirty="0"/>
          </a:p>
          <a:p>
            <a:pPr eaLnBrk="1" hangingPunct="1"/>
            <a:r>
              <a:rPr lang="en-US" sz="1800" dirty="0"/>
              <a:t>Accessible from </a:t>
            </a:r>
            <a:r>
              <a:rPr lang="en-US" sz="1800" dirty="0">
                <a:hlinkClick r:id="rId3"/>
              </a:rPr>
              <a:t>http://www.wipo.int/madrid/en/services/</a:t>
            </a:r>
            <a:endParaRPr lang="en-US" sz="1800" dirty="0"/>
          </a:p>
          <a:p>
            <a:endParaRPr lang="en-US" dirty="0"/>
          </a:p>
        </p:txBody>
      </p:sp>
    </p:spTree>
    <p:extLst>
      <p:ext uri="{BB962C8B-B14F-4D97-AF65-F5344CB8AC3E}">
        <p14:creationId xmlns:p14="http://schemas.microsoft.com/office/powerpoint/2010/main" val="4118518132"/>
      </p:ext>
    </p:extLst>
  </p:cSld>
  <p:clrMapOvr>
    <a:masterClrMapping/>
  </p:clrMapOvr>
  <p:transition spd="slow">
    <p:wip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331640" y="260648"/>
            <a:ext cx="5506498" cy="637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a:spLocks noChangeArrowheads="1"/>
          </p:cNvSpPr>
          <p:nvPr/>
        </p:nvSpPr>
        <p:spPr bwMode="auto">
          <a:xfrm>
            <a:off x="6236890" y="2992275"/>
            <a:ext cx="684213" cy="230187"/>
          </a:xfrm>
          <a:prstGeom prst="ellipse">
            <a:avLst/>
          </a:prstGeom>
          <a:noFill/>
          <a:ln w="95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600">
              <a:solidFill>
                <a:srgbClr val="000000"/>
              </a:solidFill>
              <a:ea typeface="ＭＳ Ｐゴシック" charset="0"/>
            </a:endParaRPr>
          </a:p>
        </p:txBody>
      </p:sp>
    </p:spTree>
    <p:extLst>
      <p:ext uri="{BB962C8B-B14F-4D97-AF65-F5344CB8AC3E}">
        <p14:creationId xmlns:p14="http://schemas.microsoft.com/office/powerpoint/2010/main" val="3571769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pPr marL="0" indent="0" algn="ctr">
              <a:buNone/>
            </a:pPr>
            <a:endParaRPr lang="en-US" sz="3600" dirty="0" smtClean="0"/>
          </a:p>
          <a:p>
            <a:pPr marL="0" indent="0" algn="ctr">
              <a:buNone/>
            </a:pPr>
            <a:r>
              <a:rPr lang="en-US" sz="3600" dirty="0" smtClean="0"/>
              <a:t>DAS HAAGER SYSTEM </a:t>
            </a:r>
            <a:endParaRPr lang="en-US" sz="3600" dirty="0"/>
          </a:p>
        </p:txBody>
      </p:sp>
    </p:spTree>
    <p:extLst>
      <p:ext uri="{BB962C8B-B14F-4D97-AF65-F5344CB8AC3E}">
        <p14:creationId xmlns:p14="http://schemas.microsoft.com/office/powerpoint/2010/main" val="2668109062"/>
      </p:ext>
    </p:extLst>
  </p:cSld>
  <p:clrMapOvr>
    <a:masterClrMapping/>
  </p:clrMapOvr>
  <p:transition spd="slow">
    <p:wip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lstStyle/>
          <a:p>
            <a:pPr algn="ctr"/>
            <a:r>
              <a:rPr lang="en-US" dirty="0" smtClean="0"/>
              <a:t>DER HAAGER VERBAND</a:t>
            </a:r>
            <a:endParaRPr lang="en-US" dirty="0"/>
          </a:p>
        </p:txBody>
      </p:sp>
      <p:pic>
        <p:nvPicPr>
          <p:cNvPr id="10649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395536" y="1597012"/>
            <a:ext cx="8200091"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noChangeArrowheads="1"/>
          </p:cNvSpPr>
          <p:nvPr/>
        </p:nvSpPr>
        <p:spPr bwMode="auto">
          <a:xfrm>
            <a:off x="2911563" y="5589240"/>
            <a:ext cx="3889027" cy="721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4"/>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4"/>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4"/>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4"/>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4"/>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4"/>
              </a:buBlip>
              <a:defRPr sz="2400">
                <a:solidFill>
                  <a:schemeClr val="tx1"/>
                </a:solidFill>
                <a:latin typeface="+mn-lt"/>
                <a:cs typeface="+mn-cs"/>
              </a:defRPr>
            </a:lvl6pPr>
            <a:lvl7pPr marL="2971800" indent="-228600" algn="l" rtl="0" fontAlgn="base">
              <a:spcBef>
                <a:spcPct val="20000"/>
              </a:spcBef>
              <a:spcAft>
                <a:spcPct val="0"/>
              </a:spcAft>
              <a:buBlip>
                <a:blip r:embed="rId4"/>
              </a:buBlip>
              <a:defRPr sz="2400">
                <a:solidFill>
                  <a:schemeClr val="tx1"/>
                </a:solidFill>
                <a:latin typeface="+mn-lt"/>
                <a:cs typeface="+mn-cs"/>
              </a:defRPr>
            </a:lvl7pPr>
            <a:lvl8pPr marL="3429000" indent="-228600" algn="l" rtl="0" fontAlgn="base">
              <a:spcBef>
                <a:spcPct val="20000"/>
              </a:spcBef>
              <a:spcAft>
                <a:spcPct val="0"/>
              </a:spcAft>
              <a:buBlip>
                <a:blip r:embed="rId4"/>
              </a:buBlip>
              <a:defRPr sz="2400">
                <a:solidFill>
                  <a:schemeClr val="tx1"/>
                </a:solidFill>
                <a:latin typeface="+mn-lt"/>
                <a:cs typeface="+mn-cs"/>
              </a:defRPr>
            </a:lvl8pPr>
            <a:lvl9pPr marL="3886200" indent="-228600" algn="l" rtl="0" fontAlgn="base">
              <a:spcBef>
                <a:spcPct val="20000"/>
              </a:spcBef>
              <a:spcAft>
                <a:spcPct val="0"/>
              </a:spcAft>
              <a:buBlip>
                <a:blip r:embed="rId4"/>
              </a:buBlip>
              <a:defRPr sz="2400">
                <a:solidFill>
                  <a:schemeClr val="tx1"/>
                </a:solidFill>
                <a:latin typeface="+mn-lt"/>
                <a:cs typeface="+mn-cs"/>
              </a:defRPr>
            </a:lvl9pPr>
          </a:lstStyle>
          <a:p>
            <a:pPr marL="0" indent="0">
              <a:spcBef>
                <a:spcPct val="0"/>
              </a:spcBef>
              <a:buFontTx/>
              <a:buNone/>
              <a:tabLst>
                <a:tab pos="2857500" algn="l"/>
              </a:tabLst>
            </a:pPr>
            <a:r>
              <a:rPr lang="en-US" sz="1200" b="1" dirty="0" smtClean="0">
                <a:solidFill>
                  <a:srgbClr val="0033CC"/>
                </a:solidFill>
              </a:rPr>
              <a:t>46 Geneva Act (1999) (including EU and OAPI) </a:t>
            </a:r>
          </a:p>
          <a:p>
            <a:pPr marL="0" indent="0">
              <a:spcBef>
                <a:spcPct val="0"/>
              </a:spcBef>
              <a:buFontTx/>
              <a:buNone/>
              <a:tabLst>
                <a:tab pos="2857500" algn="l"/>
              </a:tabLst>
            </a:pPr>
            <a:r>
              <a:rPr lang="en-US" sz="1200" b="1" dirty="0" smtClean="0">
                <a:solidFill>
                  <a:srgbClr val="CC0000"/>
                </a:solidFill>
              </a:rPr>
              <a:t>15 Hague Act (1960)</a:t>
            </a:r>
            <a:br>
              <a:rPr lang="en-US" sz="1200" b="1" dirty="0" smtClean="0">
                <a:solidFill>
                  <a:srgbClr val="CC0000"/>
                </a:solidFill>
              </a:rPr>
            </a:br>
            <a:endParaRPr lang="en-US" sz="1200" b="1" dirty="0" smtClean="0">
              <a:solidFill>
                <a:srgbClr val="CC0000"/>
              </a:solidFill>
            </a:endParaRPr>
          </a:p>
          <a:p>
            <a:pPr marL="0" indent="0">
              <a:spcBef>
                <a:spcPct val="0"/>
              </a:spcBef>
              <a:buFontTx/>
              <a:buNone/>
              <a:tabLst>
                <a:tab pos="2857500" algn="l"/>
              </a:tabLst>
            </a:pPr>
            <a:r>
              <a:rPr lang="fr-CH" sz="1200" b="1" dirty="0" smtClean="0">
                <a:solidFill>
                  <a:srgbClr val="000000"/>
                </a:solidFill>
              </a:rPr>
              <a:t>61 </a:t>
            </a:r>
            <a:r>
              <a:rPr lang="fr-CH" sz="1200" b="1" dirty="0" err="1" smtClean="0">
                <a:solidFill>
                  <a:srgbClr val="000000"/>
                </a:solidFill>
              </a:rPr>
              <a:t>Vertragsparteien</a:t>
            </a:r>
            <a:endParaRPr lang="en-US" sz="1200" b="1" dirty="0" smtClean="0">
              <a:solidFill>
                <a:srgbClr val="000000"/>
              </a:solidFill>
            </a:endParaRPr>
          </a:p>
        </p:txBody>
      </p:sp>
    </p:spTree>
    <p:extLst>
      <p:ext uri="{BB962C8B-B14F-4D97-AF65-F5344CB8AC3E}">
        <p14:creationId xmlns:p14="http://schemas.microsoft.com/office/powerpoint/2010/main" val="1481684760"/>
      </p:ext>
    </p:extLst>
  </p:cSld>
  <p:clrMapOvr>
    <a:masterClrMapping/>
  </p:clrMapOvr>
  <p:transition spd="slow">
    <p:wip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922114"/>
          </a:xfrm>
        </p:spPr>
        <p:txBody>
          <a:bodyPr/>
          <a:lstStyle/>
          <a:p>
            <a:pPr algn="ctr"/>
            <a:r>
              <a:rPr lang="en-US" sz="3400" dirty="0" smtClean="0"/>
              <a:t>ERWARTETE BEITRITTE IN NAHER ZUKUNFT</a:t>
            </a:r>
            <a:endParaRPr lang="en-US" sz="3400" dirty="0"/>
          </a:p>
        </p:txBody>
      </p:sp>
      <p:pic>
        <p:nvPicPr>
          <p:cNvPr id="90114"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539552" y="1844824"/>
            <a:ext cx="8229600" cy="4202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52326" y="6059606"/>
            <a:ext cx="66516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bwMode="auto">
          <a:xfrm>
            <a:off x="3995936" y="6059606"/>
            <a:ext cx="367347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tabLst>
                <a:tab pos="2857500" algn="l"/>
              </a:tabLst>
              <a:defRPr sz="2800" b="1">
                <a:solidFill>
                  <a:schemeClr val="tx1"/>
                </a:solidFill>
                <a:latin typeface="Arial" pitchFamily="34" charset="0"/>
                <a:cs typeface="Arial" pitchFamily="34" charset="0"/>
              </a:defRPr>
            </a:lvl1pPr>
            <a:lvl2pPr marL="742950" indent="-285750" eaLnBrk="0" hangingPunct="0">
              <a:tabLst>
                <a:tab pos="2857500" algn="l"/>
              </a:tabLst>
              <a:defRPr sz="2800" b="1">
                <a:solidFill>
                  <a:schemeClr val="tx1"/>
                </a:solidFill>
                <a:latin typeface="Arial" pitchFamily="34" charset="0"/>
                <a:cs typeface="Arial" pitchFamily="34" charset="0"/>
              </a:defRPr>
            </a:lvl2pPr>
            <a:lvl3pPr marL="1143000" indent="-228600" eaLnBrk="0" hangingPunct="0">
              <a:tabLst>
                <a:tab pos="2857500" algn="l"/>
              </a:tabLst>
              <a:defRPr sz="2800" b="1">
                <a:solidFill>
                  <a:schemeClr val="tx1"/>
                </a:solidFill>
                <a:latin typeface="Arial" pitchFamily="34" charset="0"/>
                <a:cs typeface="Arial" pitchFamily="34" charset="0"/>
              </a:defRPr>
            </a:lvl3pPr>
            <a:lvl4pPr marL="1600200" indent="-228600" eaLnBrk="0" hangingPunct="0">
              <a:tabLst>
                <a:tab pos="2857500" algn="l"/>
              </a:tabLst>
              <a:defRPr sz="2800" b="1">
                <a:solidFill>
                  <a:schemeClr val="tx1"/>
                </a:solidFill>
                <a:latin typeface="Arial" pitchFamily="34" charset="0"/>
                <a:cs typeface="Arial" pitchFamily="34" charset="0"/>
              </a:defRPr>
            </a:lvl4pPr>
            <a:lvl5pPr marL="2057400" indent="-228600" eaLnBrk="0" hangingPunct="0">
              <a:tabLst>
                <a:tab pos="2857500" algn="l"/>
              </a:tabLst>
              <a:defRPr sz="2800" b="1">
                <a:solidFill>
                  <a:schemeClr val="tx1"/>
                </a:solidFill>
                <a:latin typeface="Arial" pitchFamily="34" charset="0"/>
                <a:cs typeface="Arial" pitchFamily="34" charset="0"/>
              </a:defRPr>
            </a:lvl5pPr>
            <a:lvl6pPr marL="2514600" indent="-228600" eaLnBrk="0" fontAlgn="base" hangingPunct="0">
              <a:spcBef>
                <a:spcPct val="50000"/>
              </a:spcBef>
              <a:spcAft>
                <a:spcPct val="0"/>
              </a:spcAft>
              <a:tabLst>
                <a:tab pos="2857500" algn="l"/>
              </a:tabLst>
              <a:defRPr sz="2800" b="1">
                <a:solidFill>
                  <a:schemeClr val="tx1"/>
                </a:solidFill>
                <a:latin typeface="Arial" pitchFamily="34" charset="0"/>
                <a:cs typeface="Arial" pitchFamily="34" charset="0"/>
              </a:defRPr>
            </a:lvl6pPr>
            <a:lvl7pPr marL="2971800" indent="-228600" eaLnBrk="0" fontAlgn="base" hangingPunct="0">
              <a:spcBef>
                <a:spcPct val="50000"/>
              </a:spcBef>
              <a:spcAft>
                <a:spcPct val="0"/>
              </a:spcAft>
              <a:tabLst>
                <a:tab pos="2857500" algn="l"/>
              </a:tabLst>
              <a:defRPr sz="2800" b="1">
                <a:solidFill>
                  <a:schemeClr val="tx1"/>
                </a:solidFill>
                <a:latin typeface="Arial" pitchFamily="34" charset="0"/>
                <a:cs typeface="Arial" pitchFamily="34" charset="0"/>
              </a:defRPr>
            </a:lvl7pPr>
            <a:lvl8pPr marL="3429000" indent="-228600" eaLnBrk="0" fontAlgn="base" hangingPunct="0">
              <a:spcBef>
                <a:spcPct val="50000"/>
              </a:spcBef>
              <a:spcAft>
                <a:spcPct val="0"/>
              </a:spcAft>
              <a:tabLst>
                <a:tab pos="2857500" algn="l"/>
              </a:tabLst>
              <a:defRPr sz="2800" b="1">
                <a:solidFill>
                  <a:schemeClr val="tx1"/>
                </a:solidFill>
                <a:latin typeface="Arial" pitchFamily="34" charset="0"/>
                <a:cs typeface="Arial" pitchFamily="34" charset="0"/>
              </a:defRPr>
            </a:lvl8pPr>
            <a:lvl9pPr marL="3886200" indent="-228600" eaLnBrk="0" fontAlgn="base" hangingPunct="0">
              <a:spcBef>
                <a:spcPct val="50000"/>
              </a:spcBef>
              <a:spcAft>
                <a:spcPct val="0"/>
              </a:spcAft>
              <a:tabLst>
                <a:tab pos="2857500" algn="l"/>
              </a:tabLst>
              <a:defRPr sz="2800" b="1">
                <a:solidFill>
                  <a:schemeClr val="tx1"/>
                </a:solidFill>
                <a:latin typeface="Arial" pitchFamily="34" charset="0"/>
                <a:cs typeface="Arial" pitchFamily="34" charset="0"/>
              </a:defRPr>
            </a:lvl9pPr>
          </a:lstStyle>
          <a:p>
            <a:pPr>
              <a:spcBef>
                <a:spcPct val="0"/>
              </a:spcBef>
            </a:pPr>
            <a:r>
              <a:rPr lang="en-US" sz="1600" dirty="0">
                <a:solidFill>
                  <a:srgbClr val="0000FF"/>
                </a:solidFill>
                <a:ea typeface="ＭＳ Ｐゴシック" charset="0"/>
              </a:rPr>
              <a:t>Coming Soon!</a:t>
            </a:r>
          </a:p>
        </p:txBody>
      </p:sp>
    </p:spTree>
    <p:extLst>
      <p:ext uri="{BB962C8B-B14F-4D97-AF65-F5344CB8AC3E}">
        <p14:creationId xmlns:p14="http://schemas.microsoft.com/office/powerpoint/2010/main" val="1081639070"/>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251520" y="116632"/>
            <a:ext cx="9073008" cy="792088"/>
          </a:xfrm>
        </p:spPr>
        <p:txBody>
          <a:bodyPr/>
          <a:lstStyle/>
          <a:p>
            <a:r>
              <a:rPr lang="en-US" sz="2600" dirty="0" smtClean="0">
                <a:latin typeface="Arial" charset="0"/>
                <a:cs typeface="Arial" charset="0"/>
              </a:rPr>
              <a:t>   THE STANDING COMMITTEE ON LAW OF PATENTS </a:t>
            </a:r>
            <a:endParaRPr lang="en-US" sz="2600" dirty="0">
              <a:latin typeface="Arial" charset="0"/>
              <a:cs typeface="Arial" charset="0"/>
            </a:endParaRPr>
          </a:p>
        </p:txBody>
      </p:sp>
      <p:sp>
        <p:nvSpPr>
          <p:cNvPr id="3" name="Espace réservé du contenu 2"/>
          <p:cNvSpPr>
            <a:spLocks noGrp="1"/>
          </p:cNvSpPr>
          <p:nvPr>
            <p:ph idx="1"/>
          </p:nvPr>
        </p:nvSpPr>
        <p:spPr>
          <a:xfrm>
            <a:off x="179512" y="1124744"/>
            <a:ext cx="8856984" cy="5112568"/>
          </a:xfrm>
        </p:spPr>
        <p:txBody>
          <a:bodyPr/>
          <a:lstStyle/>
          <a:p>
            <a:pPr marL="0" indent="0" algn="just">
              <a:lnSpc>
                <a:spcPct val="110000"/>
              </a:lnSpc>
              <a:buFontTx/>
              <a:buNone/>
            </a:pPr>
            <a:r>
              <a:rPr lang="en-US" sz="2000" dirty="0">
                <a:latin typeface="Arial" charset="0"/>
                <a:cs typeface="Arial" charset="0"/>
              </a:rPr>
              <a:t>T</a:t>
            </a:r>
            <a:r>
              <a:rPr lang="en-US" sz="2000" dirty="0" smtClean="0">
                <a:latin typeface="Arial" charset="0"/>
                <a:cs typeface="Arial" charset="0"/>
              </a:rPr>
              <a:t>he last SCP took place from the 27</a:t>
            </a:r>
            <a:r>
              <a:rPr lang="en-US" sz="2000" baseline="30000" dirty="0" smtClean="0">
                <a:latin typeface="Arial" charset="0"/>
                <a:cs typeface="Arial" charset="0"/>
              </a:rPr>
              <a:t>th</a:t>
            </a:r>
            <a:r>
              <a:rPr lang="en-US" sz="2000" dirty="0" smtClean="0">
                <a:latin typeface="Arial" charset="0"/>
                <a:cs typeface="Arial" charset="0"/>
              </a:rPr>
              <a:t> to the 31</a:t>
            </a:r>
            <a:r>
              <a:rPr lang="en-US" sz="2000" baseline="30000" dirty="0" smtClean="0">
                <a:latin typeface="Arial" charset="0"/>
                <a:cs typeface="Arial" charset="0"/>
              </a:rPr>
              <a:t>st</a:t>
            </a:r>
            <a:r>
              <a:rPr lang="en-US" sz="2000" dirty="0" smtClean="0">
                <a:latin typeface="Arial" charset="0"/>
                <a:cs typeface="Arial" charset="0"/>
              </a:rPr>
              <a:t> of January 2014: </a:t>
            </a:r>
          </a:p>
          <a:p>
            <a:pPr marL="0" indent="0" algn="just">
              <a:lnSpc>
                <a:spcPct val="110000"/>
              </a:lnSpc>
              <a:buFontTx/>
              <a:buNone/>
            </a:pPr>
            <a:endParaRPr lang="en-US" sz="1000" dirty="0" smtClean="0">
              <a:latin typeface="Arial" charset="0"/>
              <a:cs typeface="Arial" charset="0"/>
            </a:endParaRPr>
          </a:p>
          <a:p>
            <a:pPr lvl="0"/>
            <a:r>
              <a:rPr lang="en-US" sz="2000" dirty="0" smtClean="0"/>
              <a:t>Quality of patents: the secretariat prepared a compilation of </a:t>
            </a:r>
            <a:r>
              <a:rPr lang="en-US" sz="2000" i="1" dirty="0" smtClean="0"/>
              <a:t>work-sharing programs </a:t>
            </a:r>
            <a:r>
              <a:rPr lang="en-US" sz="2000" dirty="0" smtClean="0"/>
              <a:t>among patent offices and use of external information for search and examination</a:t>
            </a:r>
          </a:p>
          <a:p>
            <a:pPr marL="0" lvl="0" indent="0">
              <a:buNone/>
            </a:pPr>
            <a:endParaRPr lang="en-US" sz="1000" dirty="0" smtClean="0"/>
          </a:p>
          <a:p>
            <a:pPr lvl="0"/>
            <a:r>
              <a:rPr lang="en-US" sz="2000" dirty="0" smtClean="0"/>
              <a:t>A document compiling laws and practices on </a:t>
            </a:r>
            <a:r>
              <a:rPr lang="en-US" sz="2000" i="1" dirty="0" smtClean="0"/>
              <a:t>confidentiality of communications</a:t>
            </a:r>
            <a:r>
              <a:rPr lang="en-US" sz="2000" dirty="0" smtClean="0"/>
              <a:t> between clients and their patent advisors</a:t>
            </a:r>
          </a:p>
          <a:p>
            <a:pPr marL="0" lvl="0" indent="0">
              <a:buNone/>
            </a:pPr>
            <a:endParaRPr lang="en-US" sz="1000" dirty="0" smtClean="0"/>
          </a:p>
          <a:p>
            <a:pPr lvl="0"/>
            <a:r>
              <a:rPr lang="en-US" sz="2000" dirty="0" smtClean="0"/>
              <a:t>The Secretariat prepared a document on how 5 different </a:t>
            </a:r>
            <a:r>
              <a:rPr lang="en-US" sz="2000" i="1" dirty="0" smtClean="0"/>
              <a:t>exceptions/limitations </a:t>
            </a:r>
            <a:r>
              <a:rPr lang="en-US" sz="2000" dirty="0" smtClean="0"/>
              <a:t>are implemented by member states and a half day seminar has been organized on the above. A sharing session on countries’ use of health-related patent flexibilities was also organized</a:t>
            </a:r>
          </a:p>
          <a:p>
            <a:pPr lvl="0"/>
            <a:endParaRPr lang="en-US" sz="1000" dirty="0" smtClean="0"/>
          </a:p>
          <a:p>
            <a:pPr lvl="0"/>
            <a:r>
              <a:rPr lang="en-US" sz="2000" dirty="0" smtClean="0"/>
              <a:t>The Secretariat revised the existing document on </a:t>
            </a:r>
            <a:r>
              <a:rPr lang="en-US" sz="2000" i="1" dirty="0" smtClean="0"/>
              <a:t>transfer of technology </a:t>
            </a:r>
            <a:r>
              <a:rPr lang="en-US" sz="2000" dirty="0" smtClean="0"/>
              <a:t>by adding practical examples and experiences regarding patent-related incentives and impediments</a:t>
            </a:r>
          </a:p>
          <a:p>
            <a:pPr marL="0" indent="0" algn="just">
              <a:buNone/>
            </a:pPr>
            <a:endParaRPr lang="en-US" sz="1800" dirty="0">
              <a:latin typeface="Arial" charset="0"/>
              <a:cs typeface="Arial" charset="0"/>
            </a:endParaRPr>
          </a:p>
        </p:txBody>
      </p:sp>
    </p:spTree>
    <p:extLst>
      <p:ext uri="{BB962C8B-B14F-4D97-AF65-F5344CB8AC3E}">
        <p14:creationId xmlns:p14="http://schemas.microsoft.com/office/powerpoint/2010/main" val="505054037"/>
      </p:ext>
    </p:extLst>
  </p:cSld>
  <p:clrMapOvr>
    <a:masterClrMapping/>
  </p:clrMapOvr>
  <p:transition spd="slow">
    <p:wip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496944" cy="1224136"/>
          </a:xfrm>
        </p:spPr>
        <p:txBody>
          <a:bodyPr/>
          <a:lstStyle/>
          <a:p>
            <a:pPr algn="ctr"/>
            <a:r>
              <a:rPr lang="en-US" sz="3200" dirty="0" smtClean="0"/>
              <a:t>DAS INTERNATIONALE VERFAHREN (I) </a:t>
            </a:r>
            <a:endParaRPr lang="en-US" sz="3200" dirty="0"/>
          </a:p>
        </p:txBody>
      </p:sp>
      <p:sp>
        <p:nvSpPr>
          <p:cNvPr id="3" name="Content Placeholder 2"/>
          <p:cNvSpPr>
            <a:spLocks noGrp="1"/>
          </p:cNvSpPr>
          <p:nvPr>
            <p:ph idx="1"/>
          </p:nvPr>
        </p:nvSpPr>
        <p:spPr>
          <a:xfrm>
            <a:off x="179512" y="1772816"/>
            <a:ext cx="8784976" cy="4320480"/>
          </a:xfrm>
        </p:spPr>
        <p:txBody>
          <a:bodyPr/>
          <a:lstStyle/>
          <a:p>
            <a:pPr algn="just">
              <a:lnSpc>
                <a:spcPct val="110000"/>
              </a:lnSpc>
            </a:pPr>
            <a:r>
              <a:rPr lang="en-US" dirty="0" err="1" smtClean="0"/>
              <a:t>Berechtigung</a:t>
            </a:r>
            <a:r>
              <a:rPr lang="en-US" dirty="0"/>
              <a:t> </a:t>
            </a:r>
            <a:r>
              <a:rPr lang="en-US" dirty="0" err="1" smtClean="0"/>
              <a:t>durch</a:t>
            </a:r>
            <a:r>
              <a:rPr lang="en-US" dirty="0" smtClean="0"/>
              <a:t>  </a:t>
            </a:r>
            <a:r>
              <a:rPr lang="en-US" dirty="0" err="1" smtClean="0"/>
              <a:t>Anknüpfung</a:t>
            </a:r>
            <a:r>
              <a:rPr lang="en-US" dirty="0" smtClean="0"/>
              <a:t> </a:t>
            </a:r>
            <a:r>
              <a:rPr lang="en-US" dirty="0" err="1" smtClean="0"/>
              <a:t>zu</a:t>
            </a:r>
            <a:r>
              <a:rPr lang="en-US" dirty="0" smtClean="0"/>
              <a:t> </a:t>
            </a:r>
            <a:r>
              <a:rPr lang="en-US" dirty="0" err="1" smtClean="0"/>
              <a:t>einer</a:t>
            </a:r>
            <a:r>
              <a:rPr lang="en-US" dirty="0" smtClean="0"/>
              <a:t> </a:t>
            </a:r>
            <a:r>
              <a:rPr lang="en-US" dirty="0" err="1" smtClean="0"/>
              <a:t>Vertragspartei</a:t>
            </a:r>
            <a:r>
              <a:rPr lang="en-US" dirty="0" smtClean="0"/>
              <a:t> (</a:t>
            </a:r>
            <a:r>
              <a:rPr lang="en-US" dirty="0" err="1" smtClean="0"/>
              <a:t>Staatsangehörigkeit</a:t>
            </a:r>
            <a:r>
              <a:rPr lang="en-US" dirty="0" smtClean="0"/>
              <a:t>, </a:t>
            </a:r>
            <a:r>
              <a:rPr lang="en-US" dirty="0" err="1" smtClean="0"/>
              <a:t>Niederlassung</a:t>
            </a:r>
            <a:r>
              <a:rPr lang="en-US" dirty="0" smtClean="0"/>
              <a:t>, </a:t>
            </a:r>
            <a:r>
              <a:rPr lang="en-US" dirty="0" err="1" smtClean="0"/>
              <a:t>Wohnsitz</a:t>
            </a:r>
            <a:r>
              <a:rPr lang="en-US" dirty="0" smtClean="0"/>
              <a:t> </a:t>
            </a:r>
            <a:r>
              <a:rPr lang="en-US" dirty="0" err="1" smtClean="0"/>
              <a:t>oder</a:t>
            </a:r>
            <a:r>
              <a:rPr lang="en-US" dirty="0" smtClean="0"/>
              <a:t> </a:t>
            </a:r>
            <a:r>
              <a:rPr lang="en-US" dirty="0" err="1" smtClean="0"/>
              <a:t>ordentlicher</a:t>
            </a:r>
            <a:r>
              <a:rPr lang="en-US" dirty="0" smtClean="0"/>
              <a:t> </a:t>
            </a:r>
            <a:r>
              <a:rPr lang="en-US" dirty="0" err="1" smtClean="0"/>
              <a:t>Aufenthalt</a:t>
            </a:r>
            <a:r>
              <a:rPr lang="en-US" dirty="0" smtClean="0"/>
              <a:t>)</a:t>
            </a:r>
            <a:endParaRPr lang="en-US" dirty="0"/>
          </a:p>
          <a:p>
            <a:pPr lvl="1" algn="just">
              <a:lnSpc>
                <a:spcPct val="110000"/>
              </a:lnSpc>
            </a:pPr>
            <a:endParaRPr lang="en-US" dirty="0"/>
          </a:p>
          <a:p>
            <a:pPr algn="just">
              <a:lnSpc>
                <a:spcPct val="110000"/>
              </a:lnSpc>
            </a:pPr>
            <a:r>
              <a:rPr lang="en-US" dirty="0" err="1" smtClean="0"/>
              <a:t>Benennung</a:t>
            </a:r>
            <a:r>
              <a:rPr lang="en-US" dirty="0" smtClean="0"/>
              <a:t> von </a:t>
            </a:r>
            <a:r>
              <a:rPr lang="en-US" dirty="0" err="1" smtClean="0"/>
              <a:t>Vertragsparteien</a:t>
            </a:r>
            <a:r>
              <a:rPr lang="en-US" dirty="0" smtClean="0"/>
              <a:t>;  “</a:t>
            </a:r>
            <a:r>
              <a:rPr lang="en-US" dirty="0" err="1" smtClean="0"/>
              <a:t>Selbstbenennung</a:t>
            </a:r>
            <a:r>
              <a:rPr lang="en-US" dirty="0" smtClean="0"/>
              <a:t>” </a:t>
            </a:r>
            <a:r>
              <a:rPr lang="en-US" dirty="0" err="1" smtClean="0"/>
              <a:t>ist</a:t>
            </a:r>
            <a:r>
              <a:rPr lang="en-US" dirty="0" smtClean="0"/>
              <a:t> </a:t>
            </a:r>
            <a:r>
              <a:rPr lang="en-US" dirty="0" err="1" smtClean="0"/>
              <a:t>möglich</a:t>
            </a:r>
            <a:r>
              <a:rPr lang="en-US" dirty="0" smtClean="0"/>
              <a:t>;  </a:t>
            </a:r>
            <a:r>
              <a:rPr lang="en-US" dirty="0" err="1" smtClean="0"/>
              <a:t>kein</a:t>
            </a:r>
            <a:r>
              <a:rPr lang="en-US" dirty="0" smtClean="0"/>
              <a:t> “</a:t>
            </a:r>
            <a:r>
              <a:rPr lang="en-US" dirty="0" err="1" smtClean="0"/>
              <a:t>Basismuster</a:t>
            </a:r>
            <a:r>
              <a:rPr lang="en-US" dirty="0" smtClean="0"/>
              <a:t>”</a:t>
            </a:r>
          </a:p>
          <a:p>
            <a:pPr algn="just">
              <a:lnSpc>
                <a:spcPct val="110000"/>
              </a:lnSpc>
              <a:buFontTx/>
              <a:buNone/>
            </a:pPr>
            <a:endParaRPr lang="en-US" dirty="0" smtClean="0"/>
          </a:p>
          <a:p>
            <a:pPr algn="just">
              <a:lnSpc>
                <a:spcPct val="110000"/>
              </a:lnSpc>
            </a:pPr>
            <a:r>
              <a:rPr lang="en-US" dirty="0" err="1" smtClean="0"/>
              <a:t>Erneuerung</a:t>
            </a:r>
            <a:r>
              <a:rPr lang="en-US" dirty="0" smtClean="0"/>
              <a:t>:  5 </a:t>
            </a:r>
            <a:r>
              <a:rPr lang="en-US" dirty="0" err="1" smtClean="0"/>
              <a:t>Jahre</a:t>
            </a:r>
            <a:r>
              <a:rPr lang="en-US" dirty="0" smtClean="0"/>
              <a:t> </a:t>
            </a:r>
            <a:r>
              <a:rPr lang="en-US" dirty="0" err="1" smtClean="0"/>
              <a:t>Schutzdauer</a:t>
            </a:r>
            <a:r>
              <a:rPr lang="en-US" dirty="0" smtClean="0"/>
              <a:t> (</a:t>
            </a:r>
            <a:r>
              <a:rPr lang="en-US" dirty="0" err="1" smtClean="0"/>
              <a:t>mindestends</a:t>
            </a:r>
            <a:r>
              <a:rPr lang="en-US" dirty="0" smtClean="0"/>
              <a:t> 15 </a:t>
            </a:r>
            <a:r>
              <a:rPr lang="en-US" dirty="0" err="1" smtClean="0"/>
              <a:t>Jahre</a:t>
            </a:r>
            <a:r>
              <a:rPr lang="en-US" dirty="0" smtClean="0"/>
              <a:t>) – </a:t>
            </a:r>
            <a:r>
              <a:rPr lang="en-US" dirty="0" err="1" smtClean="0"/>
              <a:t>oder</a:t>
            </a:r>
            <a:r>
              <a:rPr lang="en-US" dirty="0" smtClean="0"/>
              <a:t> </a:t>
            </a:r>
            <a:r>
              <a:rPr lang="en-US" dirty="0" err="1" smtClean="0"/>
              <a:t>länger</a:t>
            </a:r>
            <a:r>
              <a:rPr lang="en-US" dirty="0" smtClean="0"/>
              <a:t> falls </a:t>
            </a:r>
            <a:r>
              <a:rPr lang="en-US" dirty="0" err="1" smtClean="0"/>
              <a:t>nach</a:t>
            </a:r>
            <a:r>
              <a:rPr lang="en-US" dirty="0" smtClean="0"/>
              <a:t> </a:t>
            </a:r>
            <a:r>
              <a:rPr lang="en-US" dirty="0" err="1" smtClean="0"/>
              <a:t>Recht</a:t>
            </a:r>
            <a:r>
              <a:rPr lang="en-US" dirty="0" smtClean="0"/>
              <a:t> der </a:t>
            </a:r>
            <a:r>
              <a:rPr lang="en-US" dirty="0" err="1" smtClean="0"/>
              <a:t>Vertragspartei</a:t>
            </a:r>
            <a:r>
              <a:rPr lang="en-US" dirty="0" smtClean="0"/>
              <a:t> </a:t>
            </a:r>
            <a:r>
              <a:rPr lang="en-US" dirty="0" err="1" smtClean="0"/>
              <a:t>möglich</a:t>
            </a:r>
            <a:endParaRPr lang="en-US" dirty="0" smtClean="0"/>
          </a:p>
          <a:p>
            <a:pPr marL="0" indent="0" algn="just">
              <a:lnSpc>
                <a:spcPct val="90000"/>
              </a:lnSpc>
              <a:buNone/>
            </a:pPr>
            <a:endParaRPr lang="en-US" sz="1800" u="sng" dirty="0"/>
          </a:p>
          <a:p>
            <a:pPr algn="just">
              <a:buFontTx/>
              <a:buNone/>
            </a:pPr>
            <a:r>
              <a:rPr lang="en-US" sz="1800" dirty="0"/>
              <a:t>	</a:t>
            </a:r>
          </a:p>
        </p:txBody>
      </p:sp>
    </p:spTree>
    <p:extLst>
      <p:ext uri="{BB962C8B-B14F-4D97-AF65-F5344CB8AC3E}">
        <p14:creationId xmlns:p14="http://schemas.microsoft.com/office/powerpoint/2010/main" val="1126244120"/>
      </p:ext>
    </p:extLst>
  </p:cSld>
  <p:clrMapOvr>
    <a:masterClrMapping/>
  </p:clrMapOvr>
  <p:transition spd="slow">
    <p:wip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8712968" cy="1143000"/>
          </a:xfrm>
        </p:spPr>
        <p:txBody>
          <a:bodyPr/>
          <a:lstStyle/>
          <a:p>
            <a:pPr algn="ctr"/>
            <a:r>
              <a:rPr lang="en-US" dirty="0" smtClean="0"/>
              <a:t>DAS INTERNATIONALE VERFAHREN (II) </a:t>
            </a:r>
            <a:endParaRPr lang="en-US" dirty="0"/>
          </a:p>
        </p:txBody>
      </p:sp>
      <p:sp>
        <p:nvSpPr>
          <p:cNvPr id="3" name="Content Placeholder 2"/>
          <p:cNvSpPr>
            <a:spLocks noGrp="1"/>
          </p:cNvSpPr>
          <p:nvPr>
            <p:ph idx="1"/>
          </p:nvPr>
        </p:nvSpPr>
        <p:spPr>
          <a:xfrm>
            <a:off x="179512" y="2132856"/>
            <a:ext cx="8784976" cy="4248472"/>
          </a:xfrm>
        </p:spPr>
        <p:txBody>
          <a:bodyPr/>
          <a:lstStyle/>
          <a:p>
            <a:pPr>
              <a:lnSpc>
                <a:spcPct val="90000"/>
              </a:lnSpc>
            </a:pPr>
            <a:r>
              <a:rPr lang="en-US" dirty="0" err="1" smtClean="0"/>
              <a:t>Möglichkeit</a:t>
            </a:r>
            <a:r>
              <a:rPr lang="en-US" dirty="0" smtClean="0"/>
              <a:t> der </a:t>
            </a:r>
            <a:r>
              <a:rPr lang="en-US" dirty="0" err="1" smtClean="0"/>
              <a:t>Aufschiebung</a:t>
            </a:r>
            <a:r>
              <a:rPr lang="en-US" dirty="0" smtClean="0"/>
              <a:t> der </a:t>
            </a:r>
            <a:r>
              <a:rPr lang="en-US" dirty="0" err="1" smtClean="0"/>
              <a:t>Veröffentlichung</a:t>
            </a:r>
            <a:r>
              <a:rPr lang="en-US" dirty="0" smtClean="0"/>
              <a:t> (biz </a:t>
            </a:r>
            <a:r>
              <a:rPr lang="en-US" dirty="0" err="1" smtClean="0"/>
              <a:t>zu</a:t>
            </a:r>
            <a:r>
              <a:rPr lang="en-US" dirty="0" smtClean="0"/>
              <a:t> 30. </a:t>
            </a:r>
            <a:r>
              <a:rPr lang="en-US" dirty="0" err="1" smtClean="0"/>
              <a:t>Monaten</a:t>
            </a:r>
            <a:r>
              <a:rPr lang="en-US" dirty="0" smtClean="0"/>
              <a:t>)</a:t>
            </a:r>
            <a:br>
              <a:rPr lang="en-US" dirty="0" smtClean="0"/>
            </a:br>
            <a:endParaRPr lang="en-US" dirty="0" smtClean="0"/>
          </a:p>
          <a:p>
            <a:pPr>
              <a:lnSpc>
                <a:spcPct val="90000"/>
              </a:lnSpc>
            </a:pPr>
            <a:r>
              <a:rPr lang="en-US" dirty="0" err="1" smtClean="0"/>
              <a:t>Sammelanmeldungen</a:t>
            </a:r>
            <a:r>
              <a:rPr lang="en-US" dirty="0" smtClean="0"/>
              <a:t> (</a:t>
            </a:r>
            <a:r>
              <a:rPr lang="en-US" dirty="0" err="1" smtClean="0"/>
              <a:t>bis</a:t>
            </a:r>
            <a:r>
              <a:rPr lang="en-US" dirty="0" smtClean="0"/>
              <a:t> </a:t>
            </a:r>
            <a:r>
              <a:rPr lang="en-US" dirty="0" err="1" smtClean="0"/>
              <a:t>zu</a:t>
            </a:r>
            <a:r>
              <a:rPr lang="en-US" dirty="0" smtClean="0"/>
              <a:t> 100 Muster pro </a:t>
            </a:r>
            <a:r>
              <a:rPr lang="en-US" dirty="0" err="1" smtClean="0"/>
              <a:t>Anmeldung</a:t>
            </a:r>
            <a:r>
              <a:rPr lang="en-US" dirty="0" smtClean="0"/>
              <a:t> falls in </a:t>
            </a:r>
            <a:r>
              <a:rPr lang="en-US" dirty="0" err="1" smtClean="0"/>
              <a:t>gleicher</a:t>
            </a:r>
            <a:r>
              <a:rPr lang="en-US" dirty="0" smtClean="0"/>
              <a:t> Locarno </a:t>
            </a:r>
            <a:r>
              <a:rPr lang="en-US" dirty="0" err="1" smtClean="0"/>
              <a:t>Klasse</a:t>
            </a:r>
            <a:r>
              <a:rPr lang="en-US" dirty="0" smtClean="0"/>
              <a:t>)</a:t>
            </a:r>
            <a:br>
              <a:rPr lang="en-US" dirty="0" smtClean="0"/>
            </a:br>
            <a:endParaRPr lang="en-US" dirty="0" smtClean="0"/>
          </a:p>
          <a:p>
            <a:pPr>
              <a:lnSpc>
                <a:spcPct val="90000"/>
              </a:lnSpc>
            </a:pPr>
            <a:r>
              <a:rPr lang="en-US" dirty="0" err="1" smtClean="0"/>
              <a:t>Schutzverweigerungsfrist</a:t>
            </a:r>
            <a:r>
              <a:rPr lang="en-US" dirty="0" smtClean="0"/>
              <a:t> von 6 or 12 </a:t>
            </a:r>
            <a:r>
              <a:rPr lang="en-US" dirty="0" err="1" smtClean="0"/>
              <a:t>Monaten</a:t>
            </a:r>
            <a:r>
              <a:rPr lang="en-US" dirty="0" smtClean="0"/>
              <a:t> </a:t>
            </a:r>
            <a:r>
              <a:rPr lang="en-US" dirty="0" err="1" smtClean="0"/>
              <a:t>ab</a:t>
            </a:r>
            <a:r>
              <a:rPr lang="en-US" dirty="0" smtClean="0"/>
              <a:t> </a:t>
            </a:r>
            <a:r>
              <a:rPr lang="en-US" dirty="0" err="1" smtClean="0"/>
              <a:t>Veröffentlichung</a:t>
            </a:r>
            <a:endParaRPr lang="en-US" dirty="0" smtClean="0"/>
          </a:p>
          <a:p>
            <a:pPr>
              <a:lnSpc>
                <a:spcPct val="90000"/>
              </a:lnSpc>
              <a:buFontTx/>
              <a:buNone/>
            </a:pPr>
            <a:endParaRPr lang="en-US" dirty="0" smtClean="0"/>
          </a:p>
          <a:p>
            <a:pPr>
              <a:lnSpc>
                <a:spcPct val="90000"/>
              </a:lnSpc>
            </a:pPr>
            <a:r>
              <a:rPr lang="en-US" dirty="0" smtClean="0"/>
              <a:t>“</a:t>
            </a:r>
            <a:r>
              <a:rPr lang="en-US" dirty="0" err="1" smtClean="0"/>
              <a:t>Bündel</a:t>
            </a:r>
            <a:r>
              <a:rPr lang="en-US" dirty="0" smtClean="0"/>
              <a:t> von </a:t>
            </a:r>
            <a:r>
              <a:rPr lang="en-US" dirty="0" err="1" smtClean="0"/>
              <a:t>Schutzrechten</a:t>
            </a:r>
            <a:endParaRPr lang="en-US" dirty="0"/>
          </a:p>
        </p:txBody>
      </p:sp>
    </p:spTree>
    <p:extLst>
      <p:ext uri="{BB962C8B-B14F-4D97-AF65-F5344CB8AC3E}">
        <p14:creationId xmlns:p14="http://schemas.microsoft.com/office/powerpoint/2010/main" val="1333709007"/>
      </p:ext>
    </p:extLst>
  </p:cSld>
  <p:clrMapOvr>
    <a:masterClrMapping/>
  </p:clrMapOvr>
  <p:transition spd="slow">
    <p:wip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667599673"/>
              </p:ext>
            </p:extLst>
          </p:nvPr>
        </p:nvGraphicFramePr>
        <p:xfrm>
          <a:off x="1511152" y="1196752"/>
          <a:ext cx="7632848" cy="42484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147386241"/>
              </p:ext>
            </p:extLst>
          </p:nvPr>
        </p:nvGraphicFramePr>
        <p:xfrm>
          <a:off x="467544" y="5661248"/>
          <a:ext cx="5688013" cy="503684"/>
        </p:xfrm>
        <a:graphic>
          <a:graphicData uri="http://schemas.openxmlformats.org/drawingml/2006/table">
            <a:tbl>
              <a:tblPr>
                <a:tableStyleId>{5C22544A-7EE6-4342-B048-85BDC9FD1C3A}</a:tableStyleId>
              </a:tblPr>
              <a:tblGrid>
                <a:gridCol w="1584003"/>
                <a:gridCol w="792002"/>
                <a:gridCol w="864002"/>
                <a:gridCol w="792002"/>
                <a:gridCol w="864002"/>
                <a:gridCol w="792002"/>
              </a:tblGrid>
              <a:tr h="177811">
                <a:tc>
                  <a:txBody>
                    <a:bodyPr/>
                    <a:lstStyle/>
                    <a:p>
                      <a:pPr algn="ctr" fontAlgn="b"/>
                      <a:r>
                        <a:rPr lang="en-US" sz="1000" u="none" strike="noStrike" dirty="0" smtClean="0">
                          <a:effectLst/>
                        </a:rPr>
                        <a:t>Int. </a:t>
                      </a:r>
                      <a:r>
                        <a:rPr lang="en-US" sz="1000" u="none" strike="noStrike" dirty="0">
                          <a:effectLst/>
                        </a:rPr>
                        <a:t>Registrations Recorded</a:t>
                      </a:r>
                      <a:endParaRPr lang="en-US" sz="1000" b="0" i="0" u="none" strike="noStrike" dirty="0">
                        <a:solidFill>
                          <a:srgbClr val="000000"/>
                        </a:solidFill>
                        <a:effectLst/>
                        <a:latin typeface="Arial"/>
                      </a:endParaRPr>
                    </a:p>
                  </a:txBody>
                  <a:tcPr marL="9451" marR="9451" marT="9466" marB="0" anchor="b">
                    <a:solidFill>
                      <a:schemeClr val="bg1"/>
                    </a:solidFill>
                  </a:tcPr>
                </a:tc>
                <a:tc>
                  <a:txBody>
                    <a:bodyPr/>
                    <a:lstStyle/>
                    <a:p>
                      <a:pPr algn="ctr" fontAlgn="b"/>
                      <a:r>
                        <a:rPr lang="en-US" sz="1000" u="none" strike="noStrike" dirty="0">
                          <a:effectLst/>
                        </a:rPr>
                        <a:t>1681</a:t>
                      </a:r>
                      <a:endParaRPr lang="en-US" sz="1000" b="0" i="0" u="none" strike="noStrike" dirty="0">
                        <a:solidFill>
                          <a:srgbClr val="000000"/>
                        </a:solidFill>
                        <a:effectLst/>
                        <a:latin typeface="Arial"/>
                      </a:endParaRPr>
                    </a:p>
                  </a:txBody>
                  <a:tcPr marL="9451" marR="9451" marT="9466" marB="0" anchor="b">
                    <a:solidFill>
                      <a:schemeClr val="bg1"/>
                    </a:solidFill>
                  </a:tcPr>
                </a:tc>
                <a:tc>
                  <a:txBody>
                    <a:bodyPr/>
                    <a:lstStyle/>
                    <a:p>
                      <a:pPr algn="ctr" fontAlgn="b"/>
                      <a:r>
                        <a:rPr lang="en-US" sz="1000" u="none" strike="noStrike">
                          <a:effectLst/>
                        </a:rPr>
                        <a:t>2216</a:t>
                      </a:r>
                      <a:endParaRPr lang="en-US" sz="1000" b="0" i="0" u="none" strike="noStrike">
                        <a:solidFill>
                          <a:srgbClr val="000000"/>
                        </a:solidFill>
                        <a:effectLst/>
                        <a:latin typeface="Arial"/>
                      </a:endParaRPr>
                    </a:p>
                  </a:txBody>
                  <a:tcPr marL="9451" marR="9451" marT="9466" marB="0" anchor="b">
                    <a:solidFill>
                      <a:schemeClr val="bg1"/>
                    </a:solidFill>
                  </a:tcPr>
                </a:tc>
                <a:tc>
                  <a:txBody>
                    <a:bodyPr/>
                    <a:lstStyle/>
                    <a:p>
                      <a:pPr algn="ctr" fontAlgn="b"/>
                      <a:r>
                        <a:rPr lang="en-US" sz="1000" u="none" strike="noStrike" dirty="0">
                          <a:effectLst/>
                        </a:rPr>
                        <a:t>2363</a:t>
                      </a:r>
                      <a:endParaRPr lang="en-US" sz="1000" b="0" i="0" u="none" strike="noStrike" dirty="0">
                        <a:solidFill>
                          <a:srgbClr val="000000"/>
                        </a:solidFill>
                        <a:effectLst/>
                        <a:latin typeface="Arial"/>
                      </a:endParaRPr>
                    </a:p>
                  </a:txBody>
                  <a:tcPr marL="9451" marR="9451" marT="9466" marB="0" anchor="b">
                    <a:solidFill>
                      <a:schemeClr val="bg1"/>
                    </a:solidFill>
                  </a:tcPr>
                </a:tc>
                <a:tc>
                  <a:txBody>
                    <a:bodyPr/>
                    <a:lstStyle/>
                    <a:p>
                      <a:pPr algn="ctr" fontAlgn="b"/>
                      <a:r>
                        <a:rPr lang="en-US" sz="1000" u="none" strike="noStrike" dirty="0">
                          <a:effectLst/>
                        </a:rPr>
                        <a:t>2440</a:t>
                      </a:r>
                      <a:endParaRPr lang="en-US" sz="1000" b="0" i="0" u="none" strike="noStrike" dirty="0">
                        <a:solidFill>
                          <a:srgbClr val="000000"/>
                        </a:solidFill>
                        <a:effectLst/>
                        <a:latin typeface="Arial"/>
                      </a:endParaRPr>
                    </a:p>
                  </a:txBody>
                  <a:tcPr marL="9451" marR="9451" marT="9466" marB="0" anchor="b">
                    <a:solidFill>
                      <a:schemeClr val="bg1"/>
                    </a:solidFill>
                  </a:tcPr>
                </a:tc>
                <a:tc>
                  <a:txBody>
                    <a:bodyPr/>
                    <a:lstStyle/>
                    <a:p>
                      <a:pPr algn="ctr" fontAlgn="b"/>
                      <a:r>
                        <a:rPr lang="en-US" sz="1000" u="none" strike="noStrike" dirty="0">
                          <a:effectLst/>
                        </a:rPr>
                        <a:t>2734</a:t>
                      </a:r>
                      <a:endParaRPr lang="en-US" sz="1000" b="0" i="0" u="none" strike="noStrike" dirty="0">
                        <a:solidFill>
                          <a:srgbClr val="000000"/>
                        </a:solidFill>
                        <a:effectLst/>
                        <a:latin typeface="Arial"/>
                      </a:endParaRPr>
                    </a:p>
                  </a:txBody>
                  <a:tcPr marL="9451" marR="9451" marT="9466" marB="0" anchor="b">
                    <a:solidFill>
                      <a:schemeClr val="bg1"/>
                    </a:solidFill>
                  </a:tcPr>
                </a:tc>
              </a:tr>
              <a:tr h="325873">
                <a:tc>
                  <a:txBody>
                    <a:bodyPr/>
                    <a:lstStyle/>
                    <a:p>
                      <a:pPr algn="l" fontAlgn="b"/>
                      <a:r>
                        <a:rPr lang="en-US" sz="1000" u="none" strike="noStrike" dirty="0">
                          <a:effectLst/>
                        </a:rPr>
                        <a:t>Growth</a:t>
                      </a:r>
                      <a:endParaRPr lang="en-US" sz="1000" b="0" i="0" u="none" strike="noStrike" dirty="0">
                        <a:solidFill>
                          <a:srgbClr val="000000"/>
                        </a:solidFill>
                        <a:effectLst/>
                        <a:latin typeface="Arial"/>
                      </a:endParaRPr>
                    </a:p>
                  </a:txBody>
                  <a:tcPr marL="9451" marR="9451" marT="9466" marB="0" anchor="b">
                    <a:solidFill>
                      <a:schemeClr val="bg1"/>
                    </a:solidFill>
                  </a:tcPr>
                </a:tc>
                <a:tc>
                  <a:txBody>
                    <a:bodyPr/>
                    <a:lstStyle/>
                    <a:p>
                      <a:pPr algn="ctr" fontAlgn="b"/>
                      <a:r>
                        <a:rPr lang="en-US" sz="1000" u="none" strike="noStrike">
                          <a:effectLst/>
                        </a:rPr>
                        <a:t>10.3%</a:t>
                      </a:r>
                      <a:endParaRPr lang="en-US" sz="1000" b="0" i="0" u="none" strike="noStrike">
                        <a:solidFill>
                          <a:srgbClr val="000000"/>
                        </a:solidFill>
                        <a:effectLst/>
                        <a:latin typeface="Arial"/>
                      </a:endParaRPr>
                    </a:p>
                  </a:txBody>
                  <a:tcPr marL="9451" marR="9451" marT="9466" marB="0" anchor="b">
                    <a:solidFill>
                      <a:schemeClr val="bg1"/>
                    </a:solidFill>
                  </a:tcPr>
                </a:tc>
                <a:tc>
                  <a:txBody>
                    <a:bodyPr/>
                    <a:lstStyle/>
                    <a:p>
                      <a:pPr algn="ctr" fontAlgn="b"/>
                      <a:r>
                        <a:rPr lang="en-US" sz="1000" u="none" strike="noStrike">
                          <a:effectLst/>
                        </a:rPr>
                        <a:t>31.8%</a:t>
                      </a:r>
                      <a:endParaRPr lang="en-US" sz="1000" b="0" i="0" u="none" strike="noStrike">
                        <a:solidFill>
                          <a:srgbClr val="000000"/>
                        </a:solidFill>
                        <a:effectLst/>
                        <a:latin typeface="Arial"/>
                      </a:endParaRPr>
                    </a:p>
                  </a:txBody>
                  <a:tcPr marL="9451" marR="9451" marT="9466" marB="0" anchor="b">
                    <a:solidFill>
                      <a:schemeClr val="bg1"/>
                    </a:solidFill>
                  </a:tcPr>
                </a:tc>
                <a:tc>
                  <a:txBody>
                    <a:bodyPr/>
                    <a:lstStyle/>
                    <a:p>
                      <a:pPr algn="ctr" fontAlgn="b"/>
                      <a:r>
                        <a:rPr lang="en-US" sz="1000" u="none" strike="noStrike" dirty="0">
                          <a:effectLst/>
                        </a:rPr>
                        <a:t>6.6%</a:t>
                      </a:r>
                      <a:endParaRPr lang="en-US" sz="1000" b="0" i="0" u="none" strike="noStrike" dirty="0">
                        <a:solidFill>
                          <a:srgbClr val="000000"/>
                        </a:solidFill>
                        <a:effectLst/>
                        <a:latin typeface="Arial"/>
                      </a:endParaRPr>
                    </a:p>
                  </a:txBody>
                  <a:tcPr marL="9451" marR="9451" marT="9466" marB="0" anchor="b">
                    <a:solidFill>
                      <a:schemeClr val="bg1"/>
                    </a:solidFill>
                  </a:tcPr>
                </a:tc>
                <a:tc>
                  <a:txBody>
                    <a:bodyPr/>
                    <a:lstStyle/>
                    <a:p>
                      <a:pPr algn="ctr" fontAlgn="b"/>
                      <a:r>
                        <a:rPr lang="en-US" sz="1000" u="none" strike="noStrike" dirty="0">
                          <a:effectLst/>
                        </a:rPr>
                        <a:t>3.3%</a:t>
                      </a:r>
                      <a:endParaRPr lang="en-US" sz="1000" b="0" i="0" u="none" strike="noStrike" dirty="0">
                        <a:solidFill>
                          <a:srgbClr val="000000"/>
                        </a:solidFill>
                        <a:effectLst/>
                        <a:latin typeface="Arial"/>
                      </a:endParaRPr>
                    </a:p>
                  </a:txBody>
                  <a:tcPr marL="9451" marR="9451" marT="9466" marB="0" anchor="b">
                    <a:solidFill>
                      <a:schemeClr val="bg1"/>
                    </a:solidFill>
                  </a:tcPr>
                </a:tc>
                <a:tc>
                  <a:txBody>
                    <a:bodyPr/>
                    <a:lstStyle/>
                    <a:p>
                      <a:pPr algn="ctr" fontAlgn="b"/>
                      <a:r>
                        <a:rPr lang="en-US" sz="1000" u="none" strike="noStrike" dirty="0">
                          <a:effectLst/>
                        </a:rPr>
                        <a:t>12.0%</a:t>
                      </a:r>
                      <a:endParaRPr lang="en-US" sz="1000" b="0" i="0" u="none" strike="noStrike" dirty="0">
                        <a:solidFill>
                          <a:srgbClr val="000000"/>
                        </a:solidFill>
                        <a:effectLst/>
                        <a:latin typeface="Arial"/>
                      </a:endParaRPr>
                    </a:p>
                  </a:txBody>
                  <a:tcPr marL="9451" marR="9451" marT="9466" marB="0" anchor="b">
                    <a:solidFill>
                      <a:schemeClr val="bg1"/>
                    </a:solidFill>
                  </a:tcPr>
                </a:tc>
              </a:tr>
            </a:tbl>
          </a:graphicData>
        </a:graphic>
      </p:graphicFrame>
      <p:sp>
        <p:nvSpPr>
          <p:cNvPr id="4" name="TextBox 3"/>
          <p:cNvSpPr txBox="1"/>
          <p:nvPr/>
        </p:nvSpPr>
        <p:spPr>
          <a:xfrm>
            <a:off x="179512" y="260648"/>
            <a:ext cx="10225136" cy="584776"/>
          </a:xfrm>
          <a:prstGeom prst="rect">
            <a:avLst/>
          </a:prstGeom>
          <a:noFill/>
        </p:spPr>
        <p:txBody>
          <a:bodyPr wrap="square">
            <a:spAutoFit/>
          </a:bodyPr>
          <a:lstStyle/>
          <a:p>
            <a:pPr algn="l">
              <a:defRPr/>
            </a:pPr>
            <a:r>
              <a:rPr lang="en-US" sz="3200" dirty="0" smtClean="0">
                <a:solidFill>
                  <a:srgbClr val="000090"/>
                </a:solidFill>
              </a:rPr>
              <a:t>INTERNATIONAL EINTRAGUNGEN 2009-2013</a:t>
            </a:r>
            <a:endParaRPr lang="en-US" sz="3200" dirty="0">
              <a:solidFill>
                <a:srgbClr val="000090"/>
              </a:solidFill>
            </a:endParaRPr>
          </a:p>
        </p:txBody>
      </p:sp>
    </p:spTree>
    <p:extLst>
      <p:ext uri="{BB962C8B-B14F-4D97-AF65-F5344CB8AC3E}">
        <p14:creationId xmlns:p14="http://schemas.microsoft.com/office/powerpoint/2010/main" val="335600716"/>
      </p:ext>
    </p:extLst>
  </p:cSld>
  <p:clrMapOvr>
    <a:masterClrMapping/>
  </p:clrMapOvr>
  <p:transition spd="slow">
    <p:wip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60648"/>
            <a:ext cx="8424936" cy="1077218"/>
          </a:xfrm>
          <a:prstGeom prst="rect">
            <a:avLst/>
          </a:prstGeom>
          <a:noFill/>
        </p:spPr>
        <p:txBody>
          <a:bodyPr wrap="square">
            <a:spAutoFit/>
          </a:bodyPr>
          <a:lstStyle/>
          <a:p>
            <a:pPr algn="ctr">
              <a:defRPr/>
            </a:pPr>
            <a:r>
              <a:rPr lang="en-US" sz="3200" dirty="0" smtClean="0">
                <a:solidFill>
                  <a:srgbClr val="000090"/>
                </a:solidFill>
              </a:rPr>
              <a:t>MUSTER IN INTERNATIONALEN EINTRAGUNGEN – 2009-2013</a:t>
            </a:r>
            <a:endParaRPr lang="en-US" sz="3200" dirty="0">
              <a:solidFill>
                <a:srgbClr val="000090"/>
              </a:solidFill>
            </a:endParaRPr>
          </a:p>
        </p:txBody>
      </p:sp>
      <p:graphicFrame>
        <p:nvGraphicFramePr>
          <p:cNvPr id="3" name="Table 2"/>
          <p:cNvGraphicFramePr>
            <a:graphicFrameLocks noGrp="1"/>
          </p:cNvGraphicFramePr>
          <p:nvPr/>
        </p:nvGraphicFramePr>
        <p:xfrm>
          <a:off x="395288" y="4868863"/>
          <a:ext cx="5761038" cy="576262"/>
        </p:xfrm>
        <a:graphic>
          <a:graphicData uri="http://schemas.openxmlformats.org/drawingml/2006/table">
            <a:tbl>
              <a:tblPr>
                <a:tableStyleId>{5C22544A-7EE6-4342-B048-85BDC9FD1C3A}</a:tableStyleId>
              </a:tblPr>
              <a:tblGrid>
                <a:gridCol w="1656297"/>
                <a:gridCol w="864156"/>
                <a:gridCol w="792143"/>
                <a:gridCol w="792143"/>
                <a:gridCol w="864156"/>
                <a:gridCol w="792143"/>
              </a:tblGrid>
              <a:tr h="285250">
                <a:tc>
                  <a:txBody>
                    <a:bodyPr/>
                    <a:lstStyle/>
                    <a:p>
                      <a:pPr algn="ctr" fontAlgn="b"/>
                      <a:r>
                        <a:rPr lang="en-US" sz="1000" u="none" strike="noStrike" dirty="0">
                          <a:effectLst/>
                        </a:rPr>
                        <a:t>Designs in Int</a:t>
                      </a:r>
                      <a:r>
                        <a:rPr lang="en-US" sz="1000" u="none" strike="noStrike" dirty="0" smtClean="0">
                          <a:effectLst/>
                        </a:rPr>
                        <a:t>. Registrations</a:t>
                      </a:r>
                      <a:endParaRPr lang="en-US" sz="1000" b="0" i="0" u="none" strike="noStrike" dirty="0">
                        <a:solidFill>
                          <a:srgbClr val="000000"/>
                        </a:solidFill>
                        <a:effectLst/>
                        <a:latin typeface="Arial"/>
                      </a:endParaRPr>
                    </a:p>
                  </a:txBody>
                  <a:tcPr marL="9525" marR="9525" marT="9528" marB="0" anchor="b">
                    <a:solidFill>
                      <a:schemeClr val="bg1"/>
                    </a:solidFill>
                  </a:tcPr>
                </a:tc>
                <a:tc>
                  <a:txBody>
                    <a:bodyPr/>
                    <a:lstStyle/>
                    <a:p>
                      <a:pPr algn="ctr" fontAlgn="b"/>
                      <a:r>
                        <a:rPr lang="en-US" sz="1000" u="none" strike="noStrike">
                          <a:effectLst/>
                        </a:rPr>
                        <a:t>8867</a:t>
                      </a:r>
                      <a:endParaRPr lang="en-US" sz="1000" b="0" i="0" u="none" strike="noStrike">
                        <a:solidFill>
                          <a:srgbClr val="000000"/>
                        </a:solidFill>
                        <a:effectLst/>
                        <a:latin typeface="Arial"/>
                      </a:endParaRPr>
                    </a:p>
                  </a:txBody>
                  <a:tcPr marL="9525" marR="9525" marT="9528" marB="0" anchor="b">
                    <a:solidFill>
                      <a:schemeClr val="bg1"/>
                    </a:solidFill>
                  </a:tcPr>
                </a:tc>
                <a:tc>
                  <a:txBody>
                    <a:bodyPr/>
                    <a:lstStyle/>
                    <a:p>
                      <a:pPr algn="ctr" fontAlgn="b"/>
                      <a:r>
                        <a:rPr lang="en-US" sz="1000" u="none" strike="noStrike">
                          <a:effectLst/>
                        </a:rPr>
                        <a:t>11238</a:t>
                      </a:r>
                      <a:endParaRPr lang="en-US" sz="1000" b="0" i="0" u="none" strike="noStrike">
                        <a:solidFill>
                          <a:srgbClr val="000000"/>
                        </a:solidFill>
                        <a:effectLst/>
                        <a:latin typeface="Arial"/>
                      </a:endParaRPr>
                    </a:p>
                  </a:txBody>
                  <a:tcPr marL="9525" marR="9525" marT="9528" marB="0" anchor="b">
                    <a:solidFill>
                      <a:schemeClr val="bg1"/>
                    </a:solidFill>
                  </a:tcPr>
                </a:tc>
                <a:tc>
                  <a:txBody>
                    <a:bodyPr/>
                    <a:lstStyle/>
                    <a:p>
                      <a:pPr algn="ctr" fontAlgn="b"/>
                      <a:r>
                        <a:rPr lang="en-US" sz="1000" u="none" strike="noStrike">
                          <a:effectLst/>
                        </a:rPr>
                        <a:t>11077</a:t>
                      </a:r>
                      <a:endParaRPr lang="en-US" sz="1000" b="0" i="0" u="none" strike="noStrike">
                        <a:solidFill>
                          <a:srgbClr val="000000"/>
                        </a:solidFill>
                        <a:effectLst/>
                        <a:latin typeface="Arial"/>
                      </a:endParaRPr>
                    </a:p>
                  </a:txBody>
                  <a:tcPr marL="9525" marR="9525" marT="9528" marB="0" anchor="b">
                    <a:solidFill>
                      <a:schemeClr val="bg1"/>
                    </a:solidFill>
                  </a:tcPr>
                </a:tc>
                <a:tc>
                  <a:txBody>
                    <a:bodyPr/>
                    <a:lstStyle/>
                    <a:p>
                      <a:pPr algn="ctr" fontAlgn="b"/>
                      <a:r>
                        <a:rPr lang="en-US" sz="1000" u="none" strike="noStrike">
                          <a:effectLst/>
                        </a:rPr>
                        <a:t>11971</a:t>
                      </a:r>
                      <a:endParaRPr lang="en-US" sz="1000" b="0" i="0" u="none" strike="noStrike">
                        <a:solidFill>
                          <a:srgbClr val="000000"/>
                        </a:solidFill>
                        <a:effectLst/>
                        <a:latin typeface="Arial"/>
                      </a:endParaRPr>
                    </a:p>
                  </a:txBody>
                  <a:tcPr marL="9525" marR="9525" marT="9528" marB="0" anchor="b">
                    <a:solidFill>
                      <a:schemeClr val="bg1"/>
                    </a:solidFill>
                  </a:tcPr>
                </a:tc>
                <a:tc>
                  <a:txBody>
                    <a:bodyPr/>
                    <a:lstStyle/>
                    <a:p>
                      <a:pPr algn="ctr" fontAlgn="b"/>
                      <a:r>
                        <a:rPr lang="en-US" sz="1000" u="none" strike="noStrike" dirty="0">
                          <a:effectLst/>
                        </a:rPr>
                        <a:t>12806</a:t>
                      </a:r>
                      <a:endParaRPr lang="en-US" sz="1000" b="0" i="0" u="none" strike="noStrike" dirty="0">
                        <a:solidFill>
                          <a:srgbClr val="000000"/>
                        </a:solidFill>
                        <a:effectLst/>
                        <a:latin typeface="Arial"/>
                      </a:endParaRPr>
                    </a:p>
                  </a:txBody>
                  <a:tcPr marL="9525" marR="9525" marT="9528" marB="0" anchor="b">
                    <a:solidFill>
                      <a:schemeClr val="bg1"/>
                    </a:solidFill>
                  </a:tcPr>
                </a:tc>
              </a:tr>
              <a:tr h="291012">
                <a:tc>
                  <a:txBody>
                    <a:bodyPr/>
                    <a:lstStyle/>
                    <a:p>
                      <a:pPr algn="l" fontAlgn="b"/>
                      <a:r>
                        <a:rPr lang="en-US" sz="1000" u="none" strike="noStrike" dirty="0">
                          <a:effectLst/>
                        </a:rPr>
                        <a:t>Growth</a:t>
                      </a:r>
                      <a:endParaRPr lang="en-US" sz="1000" b="0" i="0" u="none" strike="noStrike" dirty="0">
                        <a:solidFill>
                          <a:srgbClr val="000000"/>
                        </a:solidFill>
                        <a:effectLst/>
                        <a:latin typeface="Arial"/>
                      </a:endParaRPr>
                    </a:p>
                  </a:txBody>
                  <a:tcPr marL="9525" marR="9525" marT="9528" marB="0" anchor="b">
                    <a:solidFill>
                      <a:schemeClr val="bg1"/>
                    </a:solidFill>
                  </a:tcPr>
                </a:tc>
                <a:tc>
                  <a:txBody>
                    <a:bodyPr/>
                    <a:lstStyle/>
                    <a:p>
                      <a:pPr algn="ctr" fontAlgn="b"/>
                      <a:r>
                        <a:rPr lang="en-US" sz="1000" u="none" strike="noStrike">
                          <a:effectLst/>
                        </a:rPr>
                        <a:t>11.7%</a:t>
                      </a:r>
                      <a:endParaRPr lang="en-US" sz="1000" b="0" i="0" u="none" strike="noStrike">
                        <a:solidFill>
                          <a:srgbClr val="000000"/>
                        </a:solidFill>
                        <a:effectLst/>
                        <a:latin typeface="Arial"/>
                      </a:endParaRPr>
                    </a:p>
                  </a:txBody>
                  <a:tcPr marL="9525" marR="9525" marT="9528" marB="0" anchor="b">
                    <a:solidFill>
                      <a:schemeClr val="bg1"/>
                    </a:solidFill>
                  </a:tcPr>
                </a:tc>
                <a:tc>
                  <a:txBody>
                    <a:bodyPr/>
                    <a:lstStyle/>
                    <a:p>
                      <a:pPr algn="ctr" fontAlgn="b"/>
                      <a:r>
                        <a:rPr lang="en-US" sz="1000" u="none" strike="noStrike">
                          <a:effectLst/>
                        </a:rPr>
                        <a:t>26.7%</a:t>
                      </a:r>
                      <a:endParaRPr lang="en-US" sz="1000" b="0" i="0" u="none" strike="noStrike">
                        <a:solidFill>
                          <a:srgbClr val="000000"/>
                        </a:solidFill>
                        <a:effectLst/>
                        <a:latin typeface="Arial"/>
                      </a:endParaRPr>
                    </a:p>
                  </a:txBody>
                  <a:tcPr marL="9525" marR="9525" marT="9528" marB="0" anchor="b">
                    <a:solidFill>
                      <a:schemeClr val="bg1"/>
                    </a:solidFill>
                  </a:tcPr>
                </a:tc>
                <a:tc>
                  <a:txBody>
                    <a:bodyPr/>
                    <a:lstStyle/>
                    <a:p>
                      <a:pPr algn="ctr" fontAlgn="b"/>
                      <a:r>
                        <a:rPr lang="en-US" sz="1000" u="none" strike="noStrike" dirty="0">
                          <a:effectLst/>
                        </a:rPr>
                        <a:t>-1.4%</a:t>
                      </a:r>
                      <a:endParaRPr lang="en-US" sz="1000" b="0" i="0" u="none" strike="noStrike" dirty="0">
                        <a:solidFill>
                          <a:srgbClr val="000000"/>
                        </a:solidFill>
                        <a:effectLst/>
                        <a:latin typeface="Arial"/>
                      </a:endParaRPr>
                    </a:p>
                  </a:txBody>
                  <a:tcPr marL="9525" marR="9525" marT="9528" marB="0" anchor="b">
                    <a:solidFill>
                      <a:schemeClr val="bg1"/>
                    </a:solidFill>
                  </a:tcPr>
                </a:tc>
                <a:tc>
                  <a:txBody>
                    <a:bodyPr/>
                    <a:lstStyle/>
                    <a:p>
                      <a:pPr algn="ctr" fontAlgn="b"/>
                      <a:r>
                        <a:rPr lang="en-US" sz="1000" u="none" strike="noStrike">
                          <a:effectLst/>
                        </a:rPr>
                        <a:t>8.1%</a:t>
                      </a:r>
                      <a:endParaRPr lang="en-US" sz="1000" b="0" i="0" u="none" strike="noStrike">
                        <a:solidFill>
                          <a:srgbClr val="000000"/>
                        </a:solidFill>
                        <a:effectLst/>
                        <a:latin typeface="Arial"/>
                      </a:endParaRPr>
                    </a:p>
                  </a:txBody>
                  <a:tcPr marL="9525" marR="9525" marT="9528" marB="0" anchor="b">
                    <a:solidFill>
                      <a:schemeClr val="bg1"/>
                    </a:solidFill>
                  </a:tcPr>
                </a:tc>
                <a:tc>
                  <a:txBody>
                    <a:bodyPr/>
                    <a:lstStyle/>
                    <a:p>
                      <a:pPr algn="ctr" fontAlgn="b"/>
                      <a:r>
                        <a:rPr lang="en-US" sz="1000" u="none" strike="noStrike" dirty="0">
                          <a:effectLst/>
                        </a:rPr>
                        <a:t>7.0%</a:t>
                      </a:r>
                      <a:endParaRPr lang="en-US" sz="1000" b="0" i="0" u="none" strike="noStrike" dirty="0">
                        <a:solidFill>
                          <a:srgbClr val="000000"/>
                        </a:solidFill>
                        <a:effectLst/>
                        <a:latin typeface="Arial"/>
                      </a:endParaRPr>
                    </a:p>
                  </a:txBody>
                  <a:tcPr marL="9525" marR="9525" marT="9528" marB="0" anchor="b">
                    <a:solidFill>
                      <a:schemeClr val="bg1"/>
                    </a:solidFill>
                  </a:tcPr>
                </a:tc>
              </a:tr>
            </a:tbl>
          </a:graphicData>
        </a:graphic>
      </p:graphicFrame>
      <p:graphicFrame>
        <p:nvGraphicFramePr>
          <p:cNvPr id="4" name="Chart 3"/>
          <p:cNvGraphicFramePr>
            <a:graphicFrameLocks/>
          </p:cNvGraphicFramePr>
          <p:nvPr/>
        </p:nvGraphicFramePr>
        <p:xfrm>
          <a:off x="1547664" y="1988840"/>
          <a:ext cx="6120680" cy="2880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27964563"/>
      </p:ext>
    </p:extLst>
  </p:cSld>
  <p:clrMapOvr>
    <a:masterClrMapping/>
  </p:clrMapOvr>
  <p:transition spd="slow">
    <p:wip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881157001"/>
              </p:ext>
            </p:extLst>
          </p:nvPr>
        </p:nvGraphicFramePr>
        <p:xfrm>
          <a:off x="1619672" y="1631156"/>
          <a:ext cx="6624736" cy="35956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p:cNvGraphicFramePr>
            <a:graphicFrameLocks noGrp="1"/>
          </p:cNvGraphicFramePr>
          <p:nvPr/>
        </p:nvGraphicFramePr>
        <p:xfrm>
          <a:off x="684213" y="5229225"/>
          <a:ext cx="6191251" cy="323850"/>
        </p:xfrm>
        <a:graphic>
          <a:graphicData uri="http://schemas.openxmlformats.org/drawingml/2006/table">
            <a:tbl>
              <a:tblPr>
                <a:tableStyleId>{5C22544A-7EE6-4342-B048-85BDC9FD1C3A}</a:tableStyleId>
              </a:tblPr>
              <a:tblGrid>
                <a:gridCol w="1439826"/>
                <a:gridCol w="1007878"/>
                <a:gridCol w="791904"/>
                <a:gridCol w="899890"/>
                <a:gridCol w="827900"/>
                <a:gridCol w="1223853"/>
              </a:tblGrid>
              <a:tr h="144016">
                <a:tc>
                  <a:txBody>
                    <a:bodyPr/>
                    <a:lstStyle/>
                    <a:p>
                      <a:pPr algn="ctr" fontAlgn="ctr"/>
                      <a:r>
                        <a:rPr lang="en-GB" sz="1000" u="none" strike="noStrike" dirty="0">
                          <a:effectLst/>
                        </a:rPr>
                        <a:t>IR</a:t>
                      </a:r>
                      <a:endParaRPr lang="en-GB" sz="1000" b="0" i="0" u="none" strike="noStrike" dirty="0">
                        <a:solidFill>
                          <a:srgbClr val="000000"/>
                        </a:solidFill>
                        <a:effectLst/>
                        <a:latin typeface="Arial"/>
                      </a:endParaRPr>
                    </a:p>
                  </a:txBody>
                  <a:tcPr marL="9523" marR="9523" marT="9525" marB="0" anchor="ctr">
                    <a:noFill/>
                  </a:tcPr>
                </a:tc>
                <a:tc>
                  <a:txBody>
                    <a:bodyPr/>
                    <a:lstStyle/>
                    <a:p>
                      <a:pPr algn="ctr" fontAlgn="ctr"/>
                      <a:r>
                        <a:rPr lang="en-GB" sz="1000" u="none" strike="noStrike">
                          <a:effectLst/>
                        </a:rPr>
                        <a:t>1380</a:t>
                      </a:r>
                      <a:endParaRPr lang="en-GB" sz="1000" b="0" i="0" u="none" strike="noStrike">
                        <a:solidFill>
                          <a:srgbClr val="000000"/>
                        </a:solidFill>
                        <a:effectLst/>
                        <a:latin typeface="Arial"/>
                      </a:endParaRPr>
                    </a:p>
                  </a:txBody>
                  <a:tcPr marL="9523" marR="9523" marT="9525" marB="0" anchor="ctr">
                    <a:noFill/>
                  </a:tcPr>
                </a:tc>
                <a:tc>
                  <a:txBody>
                    <a:bodyPr/>
                    <a:lstStyle/>
                    <a:p>
                      <a:pPr algn="ctr" fontAlgn="ctr"/>
                      <a:r>
                        <a:rPr lang="en-GB" sz="1000" u="none" strike="noStrike">
                          <a:effectLst/>
                        </a:rPr>
                        <a:t>798</a:t>
                      </a:r>
                      <a:endParaRPr lang="en-GB" sz="1000" b="0" i="0" u="none" strike="noStrike">
                        <a:solidFill>
                          <a:srgbClr val="000000"/>
                        </a:solidFill>
                        <a:effectLst/>
                        <a:latin typeface="Arial"/>
                      </a:endParaRPr>
                    </a:p>
                  </a:txBody>
                  <a:tcPr marL="9523" marR="9523" marT="9525" marB="0" anchor="ctr">
                    <a:noFill/>
                  </a:tcPr>
                </a:tc>
                <a:tc>
                  <a:txBody>
                    <a:bodyPr/>
                    <a:lstStyle/>
                    <a:p>
                      <a:pPr algn="ctr" fontAlgn="ctr"/>
                      <a:r>
                        <a:rPr lang="en-GB" sz="1000" u="none" strike="noStrike">
                          <a:effectLst/>
                        </a:rPr>
                        <a:t>295</a:t>
                      </a:r>
                      <a:endParaRPr lang="en-GB" sz="1000" b="0" i="0" u="none" strike="noStrike">
                        <a:solidFill>
                          <a:srgbClr val="000000"/>
                        </a:solidFill>
                        <a:effectLst/>
                        <a:latin typeface="Arial"/>
                      </a:endParaRPr>
                    </a:p>
                  </a:txBody>
                  <a:tcPr marL="9523" marR="9523" marT="9525" marB="0" anchor="ctr">
                    <a:noFill/>
                  </a:tcPr>
                </a:tc>
                <a:tc>
                  <a:txBody>
                    <a:bodyPr/>
                    <a:lstStyle/>
                    <a:p>
                      <a:pPr algn="ctr" fontAlgn="ctr"/>
                      <a:r>
                        <a:rPr lang="en-GB" sz="1000" u="none" strike="noStrike" dirty="0">
                          <a:effectLst/>
                        </a:rPr>
                        <a:t>169</a:t>
                      </a:r>
                      <a:endParaRPr lang="en-GB" sz="1000" b="0" i="0" u="none" strike="noStrike" dirty="0">
                        <a:solidFill>
                          <a:srgbClr val="000000"/>
                        </a:solidFill>
                        <a:effectLst/>
                        <a:latin typeface="Arial"/>
                      </a:endParaRPr>
                    </a:p>
                  </a:txBody>
                  <a:tcPr marL="9523" marR="9523" marT="9525" marB="0" anchor="ctr">
                    <a:noFill/>
                  </a:tcPr>
                </a:tc>
                <a:tc>
                  <a:txBody>
                    <a:bodyPr/>
                    <a:lstStyle/>
                    <a:p>
                      <a:pPr algn="ctr" fontAlgn="ctr"/>
                      <a:r>
                        <a:rPr lang="en-GB" sz="1000" u="none" strike="noStrike" dirty="0">
                          <a:effectLst/>
                        </a:rPr>
                        <a:t>92</a:t>
                      </a:r>
                      <a:endParaRPr lang="en-GB" sz="1000" b="0" i="0" u="none" strike="noStrike" dirty="0">
                        <a:solidFill>
                          <a:srgbClr val="000000"/>
                        </a:solidFill>
                        <a:effectLst/>
                        <a:latin typeface="Arial"/>
                      </a:endParaRPr>
                    </a:p>
                  </a:txBody>
                  <a:tcPr marL="9523" marR="9523" marT="9525" marB="0" anchor="ctr">
                    <a:noFill/>
                  </a:tcPr>
                </a:tc>
              </a:tr>
              <a:tr h="161925">
                <a:tc>
                  <a:txBody>
                    <a:bodyPr/>
                    <a:lstStyle/>
                    <a:p>
                      <a:pPr algn="ctr" fontAlgn="ctr"/>
                      <a:r>
                        <a:rPr lang="en-GB" sz="1000" u="none" strike="noStrike" dirty="0">
                          <a:effectLst/>
                        </a:rPr>
                        <a:t>%</a:t>
                      </a:r>
                      <a:endParaRPr lang="en-GB" sz="1000" b="0" i="0" u="none" strike="noStrike" dirty="0">
                        <a:solidFill>
                          <a:srgbClr val="000000"/>
                        </a:solidFill>
                        <a:effectLst/>
                        <a:latin typeface="Arial"/>
                      </a:endParaRPr>
                    </a:p>
                  </a:txBody>
                  <a:tcPr marL="9523" marR="9523" marT="9525" marB="0" anchor="ctr">
                    <a:noFill/>
                  </a:tcPr>
                </a:tc>
                <a:tc>
                  <a:txBody>
                    <a:bodyPr/>
                    <a:lstStyle/>
                    <a:p>
                      <a:pPr algn="ctr" fontAlgn="ctr"/>
                      <a:r>
                        <a:rPr lang="en-GB" sz="1000" u="none" strike="noStrike" dirty="0">
                          <a:effectLst/>
                        </a:rPr>
                        <a:t>50.5%</a:t>
                      </a:r>
                      <a:endParaRPr lang="en-GB" sz="1000" b="0" i="0" u="none" strike="noStrike" dirty="0">
                        <a:solidFill>
                          <a:srgbClr val="000000"/>
                        </a:solidFill>
                        <a:effectLst/>
                        <a:latin typeface="Arial"/>
                      </a:endParaRPr>
                    </a:p>
                  </a:txBody>
                  <a:tcPr marL="9523" marR="9523" marT="9525" marB="0" anchor="ctr">
                    <a:noFill/>
                  </a:tcPr>
                </a:tc>
                <a:tc>
                  <a:txBody>
                    <a:bodyPr/>
                    <a:lstStyle/>
                    <a:p>
                      <a:pPr algn="ctr" fontAlgn="ctr"/>
                      <a:r>
                        <a:rPr lang="en-GB" sz="1000" u="none" strike="noStrike">
                          <a:effectLst/>
                        </a:rPr>
                        <a:t>29.2%</a:t>
                      </a:r>
                      <a:endParaRPr lang="en-GB" sz="1000" b="0" i="0" u="none" strike="noStrike">
                        <a:solidFill>
                          <a:srgbClr val="000000"/>
                        </a:solidFill>
                        <a:effectLst/>
                        <a:latin typeface="Arial"/>
                      </a:endParaRPr>
                    </a:p>
                  </a:txBody>
                  <a:tcPr marL="9523" marR="9523" marT="9525" marB="0" anchor="ctr">
                    <a:noFill/>
                  </a:tcPr>
                </a:tc>
                <a:tc>
                  <a:txBody>
                    <a:bodyPr/>
                    <a:lstStyle/>
                    <a:p>
                      <a:pPr algn="ctr" fontAlgn="ctr"/>
                      <a:r>
                        <a:rPr lang="en-GB" sz="1000" u="none" strike="noStrike" dirty="0">
                          <a:effectLst/>
                        </a:rPr>
                        <a:t>10.8%</a:t>
                      </a:r>
                      <a:endParaRPr lang="en-GB" sz="1000" b="0" i="0" u="none" strike="noStrike" dirty="0">
                        <a:solidFill>
                          <a:srgbClr val="000000"/>
                        </a:solidFill>
                        <a:effectLst/>
                        <a:latin typeface="Arial"/>
                      </a:endParaRPr>
                    </a:p>
                  </a:txBody>
                  <a:tcPr marL="9523" marR="9523" marT="9525" marB="0" anchor="ctr">
                    <a:noFill/>
                  </a:tcPr>
                </a:tc>
                <a:tc>
                  <a:txBody>
                    <a:bodyPr/>
                    <a:lstStyle/>
                    <a:p>
                      <a:pPr algn="ctr" fontAlgn="ctr"/>
                      <a:r>
                        <a:rPr lang="en-GB" sz="1000" u="none" strike="noStrike">
                          <a:effectLst/>
                        </a:rPr>
                        <a:t>6.2%</a:t>
                      </a:r>
                      <a:endParaRPr lang="en-GB" sz="1000" b="0" i="0" u="none" strike="noStrike">
                        <a:solidFill>
                          <a:srgbClr val="000000"/>
                        </a:solidFill>
                        <a:effectLst/>
                        <a:latin typeface="Arial"/>
                      </a:endParaRPr>
                    </a:p>
                  </a:txBody>
                  <a:tcPr marL="9523" marR="9523" marT="9525" marB="0" anchor="ctr">
                    <a:noFill/>
                  </a:tcPr>
                </a:tc>
                <a:tc>
                  <a:txBody>
                    <a:bodyPr/>
                    <a:lstStyle/>
                    <a:p>
                      <a:pPr algn="ctr" fontAlgn="ctr"/>
                      <a:r>
                        <a:rPr lang="en-GB" sz="1000" u="none" strike="noStrike" dirty="0">
                          <a:effectLst/>
                        </a:rPr>
                        <a:t>3.4%</a:t>
                      </a:r>
                      <a:endParaRPr lang="en-GB" sz="1000" b="0" i="0" u="none" strike="noStrike" dirty="0">
                        <a:solidFill>
                          <a:srgbClr val="000000"/>
                        </a:solidFill>
                        <a:effectLst/>
                        <a:latin typeface="Arial"/>
                      </a:endParaRPr>
                    </a:p>
                  </a:txBody>
                  <a:tcPr marL="9523" marR="9523" marT="9525" marB="0" anchor="ctr">
                    <a:noFill/>
                  </a:tcPr>
                </a:tc>
              </a:tr>
            </a:tbl>
          </a:graphicData>
        </a:graphic>
      </p:graphicFrame>
      <p:sp>
        <p:nvSpPr>
          <p:cNvPr id="4" name="TextBox 3"/>
          <p:cNvSpPr txBox="1"/>
          <p:nvPr/>
        </p:nvSpPr>
        <p:spPr>
          <a:xfrm>
            <a:off x="179512" y="332656"/>
            <a:ext cx="8820472" cy="1200329"/>
          </a:xfrm>
          <a:prstGeom prst="rect">
            <a:avLst/>
          </a:prstGeom>
          <a:noFill/>
        </p:spPr>
        <p:txBody>
          <a:bodyPr wrap="square">
            <a:spAutoFit/>
          </a:bodyPr>
          <a:lstStyle/>
          <a:p>
            <a:pPr algn="ctr">
              <a:defRPr/>
            </a:pPr>
            <a:r>
              <a:rPr lang="en-US" sz="3600" dirty="0" smtClean="0">
                <a:solidFill>
                  <a:srgbClr val="000090"/>
                </a:solidFill>
              </a:rPr>
              <a:t>GEBÜHREN PRO INTERNATIONALER EINTRAGUNG IN 2013</a:t>
            </a:r>
            <a:endParaRPr lang="en-US" sz="3600" dirty="0">
              <a:solidFill>
                <a:srgbClr val="000090"/>
              </a:solidFill>
            </a:endParaRPr>
          </a:p>
        </p:txBody>
      </p:sp>
    </p:spTree>
    <p:extLst>
      <p:ext uri="{BB962C8B-B14F-4D97-AF65-F5344CB8AC3E}">
        <p14:creationId xmlns:p14="http://schemas.microsoft.com/office/powerpoint/2010/main" val="769043616"/>
      </p:ext>
    </p:extLst>
  </p:cSld>
  <p:clrMapOvr>
    <a:masterClrMapping/>
  </p:clrMapOvr>
  <p:transition spd="slow">
    <p:wip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3528" y="274638"/>
            <a:ext cx="8640960" cy="1066130"/>
          </a:xfrm>
          <a:prstGeom prst="rect">
            <a:avLst/>
          </a:prstGeom>
        </p:spPr>
        <p:txBody>
          <a:bodyPr>
            <a:normAutofit fontScale="92500" lnSpcReduction="10000"/>
          </a:bodyP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cs typeface="Arial" charset="0"/>
              </a:defRPr>
            </a:lvl2pPr>
            <a:lvl3pPr algn="l" rtl="0" eaLnBrk="0" fontAlgn="base" hangingPunct="0">
              <a:spcBef>
                <a:spcPct val="0"/>
              </a:spcBef>
              <a:spcAft>
                <a:spcPct val="0"/>
              </a:spcAft>
              <a:defRPr sz="3600">
                <a:solidFill>
                  <a:srgbClr val="70899B"/>
                </a:solidFill>
                <a:latin typeface="Arial" charset="0"/>
                <a:cs typeface="Arial" charset="0"/>
              </a:defRPr>
            </a:lvl3pPr>
            <a:lvl4pPr algn="l" rtl="0" eaLnBrk="0" fontAlgn="base" hangingPunct="0">
              <a:spcBef>
                <a:spcPct val="0"/>
              </a:spcBef>
              <a:spcAft>
                <a:spcPct val="0"/>
              </a:spcAft>
              <a:defRPr sz="3600">
                <a:solidFill>
                  <a:srgbClr val="70899B"/>
                </a:solidFill>
                <a:latin typeface="Arial" charset="0"/>
                <a:cs typeface="Arial" charset="0"/>
              </a:defRPr>
            </a:lvl4pPr>
            <a:lvl5pPr algn="l" rtl="0" eaLnBrk="0" fontAlgn="base" hangingPunct="0">
              <a:spcBef>
                <a:spcPct val="0"/>
              </a:spcBef>
              <a:spcAft>
                <a:spcPct val="0"/>
              </a:spcAft>
              <a:defRPr sz="3600">
                <a:solidFill>
                  <a:srgbClr val="70899B"/>
                </a:solidFill>
                <a:latin typeface="Arial" charset="0"/>
                <a:cs typeface="Arial" charset="0"/>
              </a:defRPr>
            </a:lvl5pPr>
            <a:lvl6pPr marL="457200" algn="l" rtl="0" fontAlgn="base">
              <a:spcBef>
                <a:spcPct val="0"/>
              </a:spcBef>
              <a:spcAft>
                <a:spcPct val="0"/>
              </a:spcAft>
              <a:defRPr sz="3600">
                <a:solidFill>
                  <a:srgbClr val="70899B"/>
                </a:solidFill>
                <a:latin typeface="Arial" charset="0"/>
                <a:cs typeface="Arial" charset="0"/>
              </a:defRPr>
            </a:lvl6pPr>
            <a:lvl7pPr marL="914400" algn="l" rtl="0" fontAlgn="base">
              <a:spcBef>
                <a:spcPct val="0"/>
              </a:spcBef>
              <a:spcAft>
                <a:spcPct val="0"/>
              </a:spcAft>
              <a:defRPr sz="3600">
                <a:solidFill>
                  <a:srgbClr val="70899B"/>
                </a:solidFill>
                <a:latin typeface="Arial" charset="0"/>
                <a:cs typeface="Arial" charset="0"/>
              </a:defRPr>
            </a:lvl7pPr>
            <a:lvl8pPr marL="1371600" algn="l" rtl="0" fontAlgn="base">
              <a:spcBef>
                <a:spcPct val="0"/>
              </a:spcBef>
              <a:spcAft>
                <a:spcPct val="0"/>
              </a:spcAft>
              <a:defRPr sz="3600">
                <a:solidFill>
                  <a:srgbClr val="70899B"/>
                </a:solidFill>
                <a:latin typeface="Arial" charset="0"/>
                <a:cs typeface="Arial" charset="0"/>
              </a:defRPr>
            </a:lvl8pPr>
            <a:lvl9pPr marL="1828800" algn="l" rtl="0" fontAlgn="base">
              <a:spcBef>
                <a:spcPct val="0"/>
              </a:spcBef>
              <a:spcAft>
                <a:spcPct val="0"/>
              </a:spcAft>
              <a:defRPr sz="3600">
                <a:solidFill>
                  <a:srgbClr val="70899B"/>
                </a:solidFill>
                <a:latin typeface="Arial" charset="0"/>
                <a:cs typeface="Arial" charset="0"/>
              </a:defRPr>
            </a:lvl9pPr>
          </a:lstStyle>
          <a:p>
            <a:pPr algn="ctr">
              <a:defRPr/>
            </a:pPr>
            <a:r>
              <a:rPr lang="en-US" kern="0" dirty="0" smtClean="0">
                <a:solidFill>
                  <a:srgbClr val="000090"/>
                </a:solidFill>
              </a:rPr>
              <a:t>AM MEISTEN BENANNTE VERTRAGSPARTEIEN</a:t>
            </a:r>
            <a:endParaRPr lang="en-GB" kern="0" dirty="0">
              <a:solidFill>
                <a:srgbClr val="000090"/>
              </a:solidFill>
            </a:endParaRPr>
          </a:p>
        </p:txBody>
      </p:sp>
      <p:graphicFrame>
        <p:nvGraphicFramePr>
          <p:cNvPr id="3" name="Chart 2"/>
          <p:cNvGraphicFramePr>
            <a:graphicFrameLocks/>
          </p:cNvGraphicFramePr>
          <p:nvPr/>
        </p:nvGraphicFramePr>
        <p:xfrm>
          <a:off x="1259632" y="1700808"/>
          <a:ext cx="6648822" cy="43204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30410036"/>
      </p:ext>
    </p:extLst>
  </p:cSld>
  <p:clrMapOvr>
    <a:masterClrMapping/>
  </p:clrMapOvr>
  <p:transition spd="slow">
    <p:wip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51520" y="260648"/>
            <a:ext cx="8579296" cy="1152128"/>
          </a:xfrm>
        </p:spPr>
        <p:txBody>
          <a:bodyPr/>
          <a:lstStyle/>
          <a:p>
            <a:pPr algn="ctr" eaLnBrk="1" hangingPunct="1"/>
            <a:r>
              <a:rPr lang="en-US" altLang="en-US" sz="3000" dirty="0" smtClean="0">
                <a:solidFill>
                  <a:srgbClr val="000090"/>
                </a:solidFill>
              </a:rPr>
              <a:t>2013:  TOP ANMELDER </a:t>
            </a:r>
            <a:br>
              <a:rPr lang="en-US" altLang="en-US" sz="3000" dirty="0" smtClean="0">
                <a:solidFill>
                  <a:srgbClr val="000090"/>
                </a:solidFill>
              </a:rPr>
            </a:br>
            <a:r>
              <a:rPr lang="en-US" altLang="en-US" sz="3000" dirty="0" smtClean="0">
                <a:solidFill>
                  <a:srgbClr val="000090"/>
                </a:solidFill>
              </a:rPr>
              <a:t>(NACH BERECHTIGUNG)</a:t>
            </a:r>
            <a:endParaRPr lang="en-US" altLang="en-US" u="sng" dirty="0" smtClean="0">
              <a:solidFill>
                <a:srgbClr val="000090"/>
              </a:solidFill>
            </a:endParaRPr>
          </a:p>
        </p:txBody>
      </p:sp>
      <p:sp>
        <p:nvSpPr>
          <p:cNvPr id="34819" name="Rectangle 3"/>
          <p:cNvSpPr>
            <a:spLocks noGrp="1" noChangeArrowheads="1"/>
          </p:cNvSpPr>
          <p:nvPr>
            <p:ph type="body" idx="1"/>
          </p:nvPr>
        </p:nvSpPr>
        <p:spPr>
          <a:xfrm>
            <a:off x="539552" y="1700808"/>
            <a:ext cx="8424936" cy="4464496"/>
          </a:xfrm>
        </p:spPr>
        <p:txBody>
          <a:bodyPr/>
          <a:lstStyle/>
          <a:p>
            <a:pPr eaLnBrk="1" hangingPunct="1">
              <a:lnSpc>
                <a:spcPct val="110000"/>
              </a:lnSpc>
              <a:buFontTx/>
              <a:buNone/>
            </a:pPr>
            <a:endParaRPr lang="en-US" altLang="en-US" sz="2000" dirty="0" smtClean="0"/>
          </a:p>
          <a:p>
            <a:pPr eaLnBrk="1" hangingPunct="1">
              <a:lnSpc>
                <a:spcPct val="110000"/>
              </a:lnSpc>
            </a:pPr>
            <a:r>
              <a:rPr lang="en-US" altLang="en-US" sz="2000" dirty="0" smtClean="0"/>
              <a:t>1.	European Union 	(5084 designs, 39.7%)</a:t>
            </a:r>
          </a:p>
          <a:p>
            <a:pPr eaLnBrk="1" hangingPunct="1">
              <a:lnSpc>
                <a:spcPct val="110000"/>
              </a:lnSpc>
            </a:pPr>
            <a:r>
              <a:rPr lang="en-US" altLang="en-US" sz="2000" dirty="0" smtClean="0"/>
              <a:t>2.	Switzerland 		(3529 designs, 27.6%)</a:t>
            </a:r>
          </a:p>
          <a:p>
            <a:pPr eaLnBrk="1" hangingPunct="1">
              <a:lnSpc>
                <a:spcPct val="110000"/>
              </a:lnSpc>
            </a:pPr>
            <a:r>
              <a:rPr lang="en-US" altLang="en-US" sz="2000" dirty="0" smtClean="0"/>
              <a:t>3.	Germany 		(1681 designs, 13.1%)</a:t>
            </a:r>
          </a:p>
          <a:p>
            <a:pPr eaLnBrk="1" hangingPunct="1">
              <a:lnSpc>
                <a:spcPct val="110000"/>
              </a:lnSpc>
            </a:pPr>
            <a:r>
              <a:rPr lang="en-US" altLang="en-US" sz="2000" dirty="0" smtClean="0"/>
              <a:t>4.	France 			(1284 designs, 10.0%)</a:t>
            </a:r>
          </a:p>
          <a:p>
            <a:pPr eaLnBrk="1" hangingPunct="1">
              <a:lnSpc>
                <a:spcPct val="110000"/>
              </a:lnSpc>
            </a:pPr>
            <a:r>
              <a:rPr lang="en-US" altLang="en-US" sz="2000" dirty="0" smtClean="0"/>
              <a:t>5.	Turkey 			(303 designs, 2.4%)</a:t>
            </a:r>
          </a:p>
          <a:p>
            <a:pPr eaLnBrk="1" hangingPunct="1">
              <a:lnSpc>
                <a:spcPct val="110000"/>
              </a:lnSpc>
            </a:pPr>
            <a:r>
              <a:rPr lang="en-US" altLang="en-US" sz="2000" dirty="0" smtClean="0"/>
              <a:t>6.	 Liechtenstein		(166 designs, 1.3%)		</a:t>
            </a:r>
          </a:p>
          <a:p>
            <a:pPr eaLnBrk="1" hangingPunct="1">
              <a:lnSpc>
                <a:spcPct val="110000"/>
              </a:lnSpc>
            </a:pPr>
            <a:r>
              <a:rPr lang="en-US" altLang="en-US" sz="2000" dirty="0" smtClean="0"/>
              <a:t>7.	 Norway 		(149 designs, 1.2%)</a:t>
            </a:r>
          </a:p>
          <a:p>
            <a:pPr eaLnBrk="1" hangingPunct="1">
              <a:lnSpc>
                <a:spcPct val="110000"/>
              </a:lnSpc>
            </a:pPr>
            <a:r>
              <a:rPr lang="en-US" altLang="en-US" sz="2000" dirty="0" smtClean="0"/>
              <a:t>8.	 Spain			(103 designs, 0.8%)</a:t>
            </a:r>
          </a:p>
          <a:p>
            <a:pPr eaLnBrk="1" hangingPunct="1">
              <a:lnSpc>
                <a:spcPct val="110000"/>
              </a:lnSpc>
            </a:pPr>
            <a:r>
              <a:rPr lang="en-US" altLang="en-US" sz="2000" dirty="0" smtClean="0"/>
              <a:t>9.	 Singapore 		(76 designs, 0.6%)</a:t>
            </a:r>
          </a:p>
          <a:p>
            <a:pPr eaLnBrk="1" hangingPunct="1">
              <a:lnSpc>
                <a:spcPct val="110000"/>
              </a:lnSpc>
            </a:pPr>
            <a:r>
              <a:rPr lang="en-US" altLang="en-US" sz="2000" dirty="0" smtClean="0"/>
              <a:t>10.	 Bulgaria 		(76 designs, 0.6%)</a:t>
            </a:r>
          </a:p>
          <a:p>
            <a:pPr eaLnBrk="1" hangingPunct="1">
              <a:lnSpc>
                <a:spcPct val="80000"/>
              </a:lnSpc>
              <a:buFontTx/>
              <a:buNone/>
            </a:pPr>
            <a:endParaRPr lang="en-US" altLang="en-US" sz="2000" dirty="0" smtClean="0"/>
          </a:p>
        </p:txBody>
      </p:sp>
    </p:spTree>
    <p:extLst>
      <p:ext uri="{BB962C8B-B14F-4D97-AF65-F5344CB8AC3E}">
        <p14:creationId xmlns:p14="http://schemas.microsoft.com/office/powerpoint/2010/main" val="3067125896"/>
      </p:ext>
    </p:extLst>
  </p:cSld>
  <p:clrMapOvr>
    <a:masterClrMapping/>
  </p:clrMapOvr>
  <p:transition spd="slow">
    <p:wip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a:xfrm>
            <a:off x="539552" y="1700808"/>
            <a:ext cx="8229600" cy="4392290"/>
          </a:xfrm>
        </p:spPr>
        <p:txBody>
          <a:bodyPr/>
          <a:lstStyle/>
          <a:p>
            <a:pPr eaLnBrk="1" hangingPunct="1">
              <a:lnSpc>
                <a:spcPct val="80000"/>
              </a:lnSpc>
              <a:buFontTx/>
              <a:buNone/>
            </a:pPr>
            <a:endParaRPr lang="en-US" altLang="en-US" sz="2000" dirty="0" smtClean="0"/>
          </a:p>
          <a:p>
            <a:pPr eaLnBrk="1" hangingPunct="1">
              <a:lnSpc>
                <a:spcPct val="110000"/>
              </a:lnSpc>
            </a:pPr>
            <a:r>
              <a:rPr lang="en-US" altLang="en-US" sz="2000" dirty="0" smtClean="0"/>
              <a:t>1.	Germany			(3785 designs, 29.6%)</a:t>
            </a:r>
          </a:p>
          <a:p>
            <a:pPr eaLnBrk="1" hangingPunct="1">
              <a:lnSpc>
                <a:spcPct val="110000"/>
              </a:lnSpc>
            </a:pPr>
            <a:r>
              <a:rPr lang="en-US" altLang="en-US" sz="2000" dirty="0" smtClean="0"/>
              <a:t>2.	Switzerland			(3006 designs, 23.5%)</a:t>
            </a:r>
          </a:p>
          <a:p>
            <a:pPr eaLnBrk="1" hangingPunct="1">
              <a:lnSpc>
                <a:spcPct val="110000"/>
              </a:lnSpc>
            </a:pPr>
            <a:r>
              <a:rPr lang="en-US" altLang="en-US" sz="2000" dirty="0" smtClean="0"/>
              <a:t>3.	France 				(1397 designs,10.9%)</a:t>
            </a:r>
          </a:p>
          <a:p>
            <a:pPr eaLnBrk="1" hangingPunct="1">
              <a:lnSpc>
                <a:spcPct val="110000"/>
              </a:lnSpc>
            </a:pPr>
            <a:r>
              <a:rPr lang="en-US" altLang="en-US" sz="2000" dirty="0" smtClean="0"/>
              <a:t>4.	Italy 				(964 designs, 7.5%)</a:t>
            </a:r>
          </a:p>
          <a:p>
            <a:pPr eaLnBrk="1" hangingPunct="1">
              <a:lnSpc>
                <a:spcPct val="110000"/>
              </a:lnSpc>
            </a:pPr>
            <a:r>
              <a:rPr lang="en-US" altLang="en-US" sz="2000" dirty="0" smtClean="0"/>
              <a:t>5.	United States of America	(656 designs, 5.1%)</a:t>
            </a:r>
          </a:p>
          <a:p>
            <a:pPr eaLnBrk="1" hangingPunct="1">
              <a:lnSpc>
                <a:spcPct val="110000"/>
              </a:lnSpc>
            </a:pPr>
            <a:r>
              <a:rPr lang="en-US" altLang="en-US" sz="2000" dirty="0" smtClean="0"/>
              <a:t>6.	Netherlands			(380 designs, 3.0%)</a:t>
            </a:r>
          </a:p>
          <a:p>
            <a:pPr eaLnBrk="1" hangingPunct="1">
              <a:lnSpc>
                <a:spcPct val="110000"/>
              </a:lnSpc>
            </a:pPr>
            <a:r>
              <a:rPr lang="en-US" altLang="en-US" sz="2000" dirty="0" smtClean="0"/>
              <a:t>7.	Turkey				(303 designs, 2.4%)</a:t>
            </a:r>
          </a:p>
          <a:p>
            <a:pPr eaLnBrk="1" hangingPunct="1">
              <a:lnSpc>
                <a:spcPct val="110000"/>
              </a:lnSpc>
            </a:pPr>
            <a:r>
              <a:rPr lang="en-US" altLang="en-US" sz="2000" dirty="0" smtClean="0"/>
              <a:t>8. 	Austria 				(184 designs, 1.4%)</a:t>
            </a:r>
          </a:p>
          <a:p>
            <a:pPr eaLnBrk="1" hangingPunct="1">
              <a:lnSpc>
                <a:spcPct val="110000"/>
              </a:lnSpc>
            </a:pPr>
            <a:r>
              <a:rPr lang="en-US" altLang="en-US" sz="2000" dirty="0" smtClean="0"/>
              <a:t>9.	Belgium			(177 designs,1.4%)	</a:t>
            </a:r>
          </a:p>
          <a:p>
            <a:pPr eaLnBrk="1" hangingPunct="1">
              <a:lnSpc>
                <a:spcPct val="110000"/>
              </a:lnSpc>
            </a:pPr>
            <a:r>
              <a:rPr lang="en-US" altLang="en-US" sz="2000" dirty="0" smtClean="0"/>
              <a:t>10.	Finland				(168 designs, 1.3%)</a:t>
            </a:r>
          </a:p>
        </p:txBody>
      </p:sp>
      <p:sp>
        <p:nvSpPr>
          <p:cNvPr id="35843" name="Rectangle 3"/>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en-US" sz="3200" dirty="0" smtClean="0">
                <a:solidFill>
                  <a:srgbClr val="000090"/>
                </a:solidFill>
              </a:rPr>
              <a:t>2013:  TOP ANMELDER </a:t>
            </a:r>
          </a:p>
          <a:p>
            <a:pPr algn="ctr" eaLnBrk="1" hangingPunct="1">
              <a:spcBef>
                <a:spcPct val="0"/>
              </a:spcBef>
              <a:buFontTx/>
              <a:buNone/>
            </a:pPr>
            <a:r>
              <a:rPr lang="en-US" altLang="en-US" sz="3200" dirty="0" smtClean="0">
                <a:solidFill>
                  <a:srgbClr val="000090"/>
                </a:solidFill>
              </a:rPr>
              <a:t>(NACH ADRESSE DES ANMELDERS)</a:t>
            </a:r>
            <a:endParaRPr lang="en-US" altLang="en-US" sz="3200" dirty="0">
              <a:solidFill>
                <a:srgbClr val="000090"/>
              </a:solidFill>
            </a:endParaRPr>
          </a:p>
        </p:txBody>
      </p:sp>
    </p:spTree>
    <p:extLst>
      <p:ext uri="{BB962C8B-B14F-4D97-AF65-F5344CB8AC3E}">
        <p14:creationId xmlns:p14="http://schemas.microsoft.com/office/powerpoint/2010/main" val="2313220183"/>
      </p:ext>
    </p:extLst>
  </p:cSld>
  <p:clrMapOvr>
    <a:masterClrMapping/>
  </p:clrMapOvr>
  <p:transition spd="slow">
    <p:wip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60648"/>
            <a:ext cx="5224429" cy="6036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634933"/>
      </p:ext>
    </p:extLst>
  </p:cSld>
  <p:clrMapOvr>
    <a:masterClrMapping/>
  </p:clrMapOvr>
  <p:transition spd="slow">
    <p:wip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30" y="365760"/>
            <a:ext cx="8312693" cy="576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1939496"/>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008112"/>
          </a:xfrm>
        </p:spPr>
        <p:txBody>
          <a:bodyPr/>
          <a:lstStyle/>
          <a:p>
            <a:pPr algn="ctr"/>
            <a:r>
              <a:rPr lang="en-US" dirty="0" smtClean="0">
                <a:ea typeface="ＭＳ Ｐゴシック" pitchFamily="34" charset="-128"/>
              </a:rPr>
              <a:t>WORK OF THE SCT</a:t>
            </a:r>
            <a:endParaRPr lang="en-US" dirty="0"/>
          </a:p>
        </p:txBody>
      </p:sp>
      <p:sp>
        <p:nvSpPr>
          <p:cNvPr id="3" name="Content Placeholder 2"/>
          <p:cNvSpPr>
            <a:spLocks noGrp="1"/>
          </p:cNvSpPr>
          <p:nvPr>
            <p:ph idx="1"/>
          </p:nvPr>
        </p:nvSpPr>
        <p:spPr>
          <a:xfrm>
            <a:off x="179512" y="1916832"/>
            <a:ext cx="8784976" cy="4641379"/>
          </a:xfrm>
        </p:spPr>
        <p:txBody>
          <a:bodyPr/>
          <a:lstStyle/>
          <a:p>
            <a:pPr algn="just">
              <a:lnSpc>
                <a:spcPct val="150000"/>
              </a:lnSpc>
            </a:pPr>
            <a:r>
              <a:rPr lang="en-US" dirty="0" smtClean="0"/>
              <a:t>Member States are working to protect country names against registration or use of trademarks</a:t>
            </a:r>
          </a:p>
          <a:p>
            <a:pPr algn="just">
              <a:lnSpc>
                <a:spcPct val="150000"/>
              </a:lnSpc>
            </a:pPr>
            <a:endParaRPr lang="en-US" dirty="0" smtClean="0"/>
          </a:p>
          <a:p>
            <a:pPr algn="just">
              <a:lnSpc>
                <a:spcPct val="150000"/>
              </a:lnSpc>
            </a:pPr>
            <a:r>
              <a:rPr lang="en-US" dirty="0" smtClean="0"/>
              <a:t>This work relates to the overlap between private trademark rights and the interests of States to control the use and appropriation of their names</a:t>
            </a:r>
          </a:p>
        </p:txBody>
      </p:sp>
    </p:spTree>
    <p:extLst>
      <p:ext uri="{BB962C8B-B14F-4D97-AF65-F5344CB8AC3E}">
        <p14:creationId xmlns:p14="http://schemas.microsoft.com/office/powerpoint/2010/main" val="10919945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539552" y="1700808"/>
            <a:ext cx="7993063" cy="4537075"/>
          </a:xfrm>
        </p:spPr>
        <p:txBody>
          <a:bodyPr/>
          <a:lstStyle/>
          <a:p>
            <a:pPr eaLnBrk="1" hangingPunct="1">
              <a:buFontTx/>
              <a:buNone/>
            </a:pPr>
            <a:r>
              <a:rPr lang="en-US" altLang="en-US" sz="2000" dirty="0" smtClean="0"/>
              <a:t>Number of designs recorded:</a:t>
            </a:r>
          </a:p>
          <a:p>
            <a:pPr eaLnBrk="1" hangingPunct="1">
              <a:buFontTx/>
              <a:buNone/>
            </a:pPr>
            <a:endParaRPr lang="en-US" altLang="en-US" sz="2000" dirty="0" smtClean="0"/>
          </a:p>
          <a:p>
            <a:pPr eaLnBrk="1" hangingPunct="1"/>
            <a:r>
              <a:rPr lang="en-US" altLang="en-US" sz="2000" dirty="0" smtClean="0"/>
              <a:t>1. European Union    	(10178 designs, 79.5%)</a:t>
            </a:r>
          </a:p>
          <a:p>
            <a:pPr eaLnBrk="1" hangingPunct="1"/>
            <a:r>
              <a:rPr lang="en-US" altLang="en-US" sz="2000" dirty="0" smtClean="0"/>
              <a:t>2. Switzerland		(9287 designs, 72.5%)</a:t>
            </a:r>
          </a:p>
          <a:p>
            <a:pPr eaLnBrk="1" hangingPunct="1"/>
            <a:r>
              <a:rPr lang="en-US" altLang="en-US" sz="2000" dirty="0" smtClean="0"/>
              <a:t>3. Turkey			(5993 designs, 46.8%)</a:t>
            </a:r>
          </a:p>
          <a:p>
            <a:pPr eaLnBrk="1" hangingPunct="1"/>
            <a:r>
              <a:rPr lang="en-US" altLang="en-US" sz="2000" dirty="0" smtClean="0"/>
              <a:t>4. Norway 			(3152 designs, 24.6%)</a:t>
            </a:r>
          </a:p>
          <a:p>
            <a:pPr eaLnBrk="1" hangingPunct="1"/>
            <a:r>
              <a:rPr lang="en-US" altLang="en-US" sz="2000" dirty="0" smtClean="0"/>
              <a:t>5. Ukraine	 		(2911 designs, 22.7%)</a:t>
            </a:r>
          </a:p>
          <a:p>
            <a:pPr eaLnBrk="1" hangingPunct="1"/>
            <a:r>
              <a:rPr lang="en-US" altLang="en-US" sz="2000" dirty="0" smtClean="0"/>
              <a:t>6. Singapore			(2639 designs, 20.6%)</a:t>
            </a:r>
          </a:p>
          <a:p>
            <a:pPr eaLnBrk="1" hangingPunct="1"/>
            <a:r>
              <a:rPr lang="en-US" altLang="en-US" sz="2000" dirty="0" smtClean="0"/>
              <a:t>7. Morocco			(1932 designs, 15.0%)</a:t>
            </a:r>
          </a:p>
          <a:p>
            <a:pPr eaLnBrk="1" hangingPunct="1"/>
            <a:r>
              <a:rPr lang="en-US" altLang="en-US" sz="2000" dirty="0" smtClean="0"/>
              <a:t>8. Croatia 			(1884 designs, 14.7%)</a:t>
            </a:r>
          </a:p>
          <a:p>
            <a:pPr eaLnBrk="1" hangingPunct="1"/>
            <a:r>
              <a:rPr lang="en-US" altLang="en-US" sz="2000" dirty="0" smtClean="0"/>
              <a:t>9. Monaco			(1724 designs, 13.5%)</a:t>
            </a:r>
          </a:p>
          <a:p>
            <a:pPr eaLnBrk="1" hangingPunct="1"/>
            <a:r>
              <a:rPr lang="en-US" altLang="en-US" sz="2000" dirty="0" smtClean="0"/>
              <a:t>10. Liechtenstein 		(1706 designs, 13.3%)</a:t>
            </a:r>
          </a:p>
        </p:txBody>
      </p:sp>
      <p:sp>
        <p:nvSpPr>
          <p:cNvPr id="36867" name="Rectangle 3"/>
          <p:cNvSpPr>
            <a:spLocks noGrp="1" noChangeArrowheads="1"/>
          </p:cNvSpPr>
          <p:nvPr>
            <p:ph type="title"/>
          </p:nvPr>
        </p:nvSpPr>
        <p:spPr>
          <a:xfrm>
            <a:off x="179512" y="274638"/>
            <a:ext cx="8712968" cy="993775"/>
          </a:xfrm>
        </p:spPr>
        <p:txBody>
          <a:bodyPr/>
          <a:lstStyle/>
          <a:p>
            <a:pPr algn="ctr" eaLnBrk="1" hangingPunct="1"/>
            <a:r>
              <a:rPr lang="en-US" altLang="en-US" sz="3200" dirty="0" smtClean="0"/>
              <a:t>2013:  MOST DESIGNATED CONTRACTING PARTIES</a:t>
            </a:r>
          </a:p>
        </p:txBody>
      </p:sp>
    </p:spTree>
    <p:extLst>
      <p:ext uri="{BB962C8B-B14F-4D97-AF65-F5344CB8AC3E}">
        <p14:creationId xmlns:p14="http://schemas.microsoft.com/office/powerpoint/2010/main" val="2940187775"/>
      </p:ext>
    </p:extLst>
  </p:cSld>
  <p:clrMapOvr>
    <a:masterClrMapping/>
  </p:clrMapOvr>
  <p:transition spd="slow">
    <p:wip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02150" y="0"/>
            <a:ext cx="46926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221937" y="1412875"/>
            <a:ext cx="41767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auto" hangingPunct="0">
              <a:spcBef>
                <a:spcPct val="0"/>
              </a:spcBef>
              <a:spcAft>
                <a:spcPts val="0"/>
              </a:spcAft>
              <a:defRPr/>
            </a:pPr>
            <a:r>
              <a:rPr lang="en-US" sz="2000" kern="0" dirty="0" smtClean="0">
                <a:solidFill>
                  <a:srgbClr val="00408C"/>
                </a:solidFill>
                <a:ea typeface="ヒラギノ角ゴ Pro W3"/>
                <a:cs typeface="ヒラギノ角ゴ Pro W3"/>
              </a:rPr>
              <a:t/>
            </a:r>
            <a:br>
              <a:rPr lang="en-US" sz="2000" kern="0" dirty="0" smtClean="0">
                <a:solidFill>
                  <a:srgbClr val="00408C"/>
                </a:solidFill>
                <a:ea typeface="ヒラギノ角ゴ Pro W3"/>
                <a:cs typeface="ヒラギノ角ゴ Pro W3"/>
              </a:rPr>
            </a:br>
            <a:r>
              <a:rPr lang="en-US" sz="2000" kern="0" dirty="0" smtClean="0">
                <a:solidFill>
                  <a:srgbClr val="00408C"/>
                </a:solidFill>
                <a:ea typeface="ヒラギノ角ゴ Pro W3"/>
                <a:cs typeface="ヒラギノ角ゴ Pro W3"/>
              </a:rPr>
              <a:t/>
            </a:r>
            <a:br>
              <a:rPr lang="en-US" sz="2000" kern="0" dirty="0" smtClean="0">
                <a:solidFill>
                  <a:srgbClr val="00408C"/>
                </a:solidFill>
                <a:ea typeface="ヒラギノ角ゴ Pro W3"/>
                <a:cs typeface="ヒラギノ角ゴ Pro W3"/>
              </a:rPr>
            </a:br>
            <a:r>
              <a:rPr lang="en-US" sz="3600" kern="0" dirty="0" smtClean="0">
                <a:solidFill>
                  <a:srgbClr val="506E82"/>
                </a:solidFill>
                <a:ea typeface="ヒラギノ角ゴ Pro W3"/>
                <a:cs typeface="ヒラギノ角ゴ Pro W3"/>
              </a:rPr>
              <a:t>Thank you </a:t>
            </a:r>
          </a:p>
          <a:p>
            <a:pPr algn="ctr" eaLnBrk="0" fontAlgn="auto" hangingPunct="0">
              <a:spcBef>
                <a:spcPct val="0"/>
              </a:spcBef>
              <a:spcAft>
                <a:spcPts val="0"/>
              </a:spcAft>
              <a:defRPr/>
            </a:pPr>
            <a:r>
              <a:rPr lang="en-US" sz="3600" kern="0" dirty="0" smtClean="0">
                <a:solidFill>
                  <a:srgbClr val="506E82"/>
                </a:solidFill>
                <a:ea typeface="ヒラギノ角ゴ Pro W3"/>
                <a:cs typeface="ヒラギノ角ゴ Pro W3"/>
              </a:rPr>
              <a:t>for your attention</a:t>
            </a:r>
          </a:p>
          <a:p>
            <a:pPr algn="ctr" eaLnBrk="0" fontAlgn="auto" hangingPunct="0">
              <a:spcBef>
                <a:spcPct val="0"/>
              </a:spcBef>
              <a:spcAft>
                <a:spcPts val="0"/>
              </a:spcAft>
              <a:defRPr/>
            </a:pPr>
            <a:endParaRPr lang="en-US" sz="3600" kern="0" dirty="0" smtClean="0">
              <a:solidFill>
                <a:srgbClr val="506E82"/>
              </a:solidFill>
              <a:ea typeface="ヒラギノ角ゴ Pro W3"/>
              <a:cs typeface="ヒラギノ角ゴ Pro W3"/>
            </a:endParaRPr>
          </a:p>
        </p:txBody>
      </p:sp>
    </p:spTree>
    <p:extLst>
      <p:ext uri="{BB962C8B-B14F-4D97-AF65-F5344CB8AC3E}">
        <p14:creationId xmlns:p14="http://schemas.microsoft.com/office/powerpoint/2010/main" val="4289488684"/>
      </p:ext>
    </p:extLst>
  </p:cSld>
  <p:clrMapOvr>
    <a:masterClrMapping/>
  </p:clrMapOvr>
  <p:transition spd="slow">
    <p:wip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64" y="404664"/>
            <a:ext cx="8856984" cy="1143000"/>
          </a:xfrm>
        </p:spPr>
        <p:txBody>
          <a:bodyPr/>
          <a:lstStyle/>
          <a:p>
            <a:pPr algn="ctr"/>
            <a:r>
              <a:rPr lang="en-US" sz="2400" dirty="0" smtClean="0"/>
              <a:t>GLOBAL DATABASES FOR IP PLATFORMS AND</a:t>
            </a:r>
            <a:br>
              <a:rPr lang="en-US" sz="2400" dirty="0" smtClean="0"/>
            </a:br>
            <a:r>
              <a:rPr lang="en-US" sz="2400" dirty="0" smtClean="0"/>
              <a:t>TOOLS FOR THE CONNECTED KNOWLEDGE ECONOMY </a:t>
            </a:r>
            <a:endParaRPr lang="en-US" sz="2400" dirty="0"/>
          </a:p>
        </p:txBody>
      </p:sp>
      <p:sp>
        <p:nvSpPr>
          <p:cNvPr id="6" name="Content Placeholder 2"/>
          <p:cNvSpPr>
            <a:spLocks noGrp="1"/>
          </p:cNvSpPr>
          <p:nvPr>
            <p:ph idx="1"/>
          </p:nvPr>
        </p:nvSpPr>
        <p:spPr>
          <a:xfrm>
            <a:off x="179512" y="5085184"/>
            <a:ext cx="8964488" cy="1512168"/>
          </a:xfrm>
        </p:spPr>
        <p:txBody>
          <a:bodyPr/>
          <a:lstStyle/>
          <a:p>
            <a:r>
              <a:rPr lang="en-US" sz="1200" u="sng" dirty="0" smtClean="0"/>
              <a:t>Speaker</a:t>
            </a:r>
            <a:r>
              <a:rPr lang="en-US" sz="1200" dirty="0" smtClean="0"/>
              <a:t>: Yoshiyuki Takagi</a:t>
            </a:r>
            <a:r>
              <a:rPr lang="en-US" sz="1200" dirty="0" smtClean="0">
                <a:ea typeface="ヒラギノ角ゴ Pro W3" charset="0"/>
                <a:cs typeface="ヒラギノ角ゴ Pro W3" charset="0"/>
              </a:rPr>
              <a:t>, Assistant Director General, Global Infrastructure Sector, WIPO, Geneva</a:t>
            </a:r>
            <a:endParaRPr lang="en-US" sz="1200" dirty="0"/>
          </a:p>
        </p:txBody>
      </p:sp>
      <p:pic>
        <p:nvPicPr>
          <p:cNvPr id="7"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88" y="2048375"/>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134444861"/>
      </p:ext>
    </p:extLst>
  </p:cSld>
  <p:clrMapOvr>
    <a:masterClrMapping/>
  </p:clrMapOvr>
  <p:transition spd="slow">
    <p:wip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426170"/>
          </a:xfrm>
        </p:spPr>
        <p:txBody>
          <a:bodyPr/>
          <a:lstStyle/>
          <a:p>
            <a:pPr algn="ctr"/>
            <a:r>
              <a:rPr lang="en-US" sz="3200" dirty="0" smtClean="0"/>
              <a:t>STRATEGIC GOALS OF GLOBAL DATABASES AND TOOLS </a:t>
            </a:r>
            <a:endParaRPr lang="en-US" sz="3200" dirty="0"/>
          </a:p>
        </p:txBody>
      </p:sp>
      <p:sp>
        <p:nvSpPr>
          <p:cNvPr id="3" name="Content Placeholder 2"/>
          <p:cNvSpPr>
            <a:spLocks noGrp="1"/>
          </p:cNvSpPr>
          <p:nvPr>
            <p:ph idx="1"/>
          </p:nvPr>
        </p:nvSpPr>
        <p:spPr>
          <a:xfrm>
            <a:off x="323528" y="2505452"/>
            <a:ext cx="8640960" cy="4352925"/>
          </a:xfrm>
        </p:spPr>
        <p:txBody>
          <a:bodyPr/>
          <a:lstStyle/>
          <a:p>
            <a:pPr eaLnBrk="1" hangingPunct="1"/>
            <a:r>
              <a:rPr lang="en-US" dirty="0"/>
              <a:t>2 related goals</a:t>
            </a:r>
            <a:r>
              <a:rPr lang="en-US" dirty="0" smtClean="0"/>
              <a:t>:</a:t>
            </a:r>
          </a:p>
          <a:p>
            <a:pPr marL="0" indent="0" eaLnBrk="1" hangingPunct="1">
              <a:buNone/>
            </a:pPr>
            <a:endParaRPr lang="en-US" dirty="0"/>
          </a:p>
          <a:p>
            <a:pPr lvl="1" eaLnBrk="1" hangingPunct="1">
              <a:buFont typeface="Wingdings" pitchFamily="2" charset="2"/>
              <a:buChar char="Ø"/>
            </a:pPr>
            <a:r>
              <a:rPr lang="en-US" dirty="0"/>
              <a:t>“Coordination and Development of Global IP Infrastructure</a:t>
            </a:r>
            <a:r>
              <a:rPr lang="en-US" dirty="0" smtClean="0"/>
              <a:t>”</a:t>
            </a:r>
          </a:p>
          <a:p>
            <a:pPr marL="457200" lvl="1" indent="0" eaLnBrk="1" hangingPunct="1">
              <a:buNone/>
            </a:pPr>
            <a:endParaRPr lang="en-US" dirty="0"/>
          </a:p>
          <a:p>
            <a:pPr lvl="1" eaLnBrk="1" hangingPunct="1">
              <a:buFont typeface="Wingdings" pitchFamily="2" charset="2"/>
              <a:buChar char="Ø"/>
            </a:pPr>
            <a:r>
              <a:rPr lang="en-US" dirty="0"/>
              <a:t>“World Reference Source for IP Information and Analysis”</a:t>
            </a:r>
          </a:p>
          <a:p>
            <a:pPr marL="0" indent="0">
              <a:buNone/>
            </a:pPr>
            <a:endParaRPr lang="en-US" dirty="0"/>
          </a:p>
        </p:txBody>
      </p:sp>
    </p:spTree>
    <p:extLst>
      <p:ext uri="{BB962C8B-B14F-4D97-AF65-F5344CB8AC3E}">
        <p14:creationId xmlns:p14="http://schemas.microsoft.com/office/powerpoint/2010/main" val="2372028030"/>
      </p:ext>
    </p:extLst>
  </p:cSld>
  <p:clrMapOvr>
    <a:masterClrMapping/>
  </p:clrMapOvr>
  <p:transition spd="slow">
    <p:wip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lstStyle/>
          <a:p>
            <a:pPr algn="ctr"/>
            <a:r>
              <a:rPr lang="en-US" dirty="0" smtClean="0"/>
              <a:t>BENEFITS TO STAKEHOLDERS </a:t>
            </a:r>
            <a:endParaRPr lang="en-US" dirty="0"/>
          </a:p>
        </p:txBody>
      </p:sp>
      <p:sp>
        <p:nvSpPr>
          <p:cNvPr id="3" name="Content Placeholder 2"/>
          <p:cNvSpPr>
            <a:spLocks noGrp="1"/>
          </p:cNvSpPr>
          <p:nvPr>
            <p:ph idx="1"/>
          </p:nvPr>
        </p:nvSpPr>
        <p:spPr>
          <a:xfrm>
            <a:off x="323528" y="1773238"/>
            <a:ext cx="8568952" cy="4352925"/>
          </a:xfrm>
        </p:spPr>
        <p:txBody>
          <a:bodyPr/>
          <a:lstStyle/>
          <a:p>
            <a:r>
              <a:rPr lang="en-US" sz="2000" dirty="0"/>
              <a:t>For </a:t>
            </a:r>
            <a:r>
              <a:rPr lang="en-US" sz="2000" dirty="0" smtClean="0"/>
              <a:t>Business/Research: </a:t>
            </a:r>
          </a:p>
          <a:p>
            <a:pPr marL="0" indent="0">
              <a:buNone/>
            </a:pPr>
            <a:endParaRPr lang="en-US" sz="2000" dirty="0"/>
          </a:p>
          <a:p>
            <a:pPr lvl="1">
              <a:buFont typeface="Wingdings" pitchFamily="2" charset="2"/>
              <a:buChar char="Ø"/>
            </a:pPr>
            <a:r>
              <a:rPr lang="en-US" sz="2000" dirty="0"/>
              <a:t>Providing search facilities for IP </a:t>
            </a:r>
            <a:r>
              <a:rPr lang="en-US" sz="2000" dirty="0" smtClean="0"/>
              <a:t>collections (patents, trademarks, industrial designs)</a:t>
            </a:r>
            <a:endParaRPr lang="en-US" sz="2000" dirty="0"/>
          </a:p>
          <a:p>
            <a:pPr lvl="1">
              <a:buFont typeface="Wingdings" pitchFamily="2" charset="2"/>
              <a:buChar char="Ø"/>
            </a:pPr>
            <a:r>
              <a:rPr lang="en-US" sz="2000" dirty="0"/>
              <a:t>Simplifying application procedures to multiple IP authorities</a:t>
            </a:r>
          </a:p>
          <a:p>
            <a:pPr lvl="1">
              <a:buFont typeface="Wingdings" pitchFamily="2" charset="2"/>
              <a:buChar char="Ø"/>
            </a:pPr>
            <a:r>
              <a:rPr lang="en-US" sz="2000" dirty="0"/>
              <a:t>Providing IP related matchmaking services</a:t>
            </a:r>
          </a:p>
          <a:p>
            <a:endParaRPr lang="en-US" sz="2000" dirty="0"/>
          </a:p>
          <a:p>
            <a:r>
              <a:rPr lang="en-US" sz="2000" dirty="0"/>
              <a:t>For IP offices: </a:t>
            </a:r>
            <a:endParaRPr lang="en-US" sz="2000" dirty="0" smtClean="0"/>
          </a:p>
          <a:p>
            <a:pPr marL="0" indent="0">
              <a:buNone/>
            </a:pPr>
            <a:endParaRPr lang="en-US" sz="2000" dirty="0"/>
          </a:p>
          <a:p>
            <a:pPr lvl="1">
              <a:buFont typeface="Wingdings" pitchFamily="2" charset="2"/>
              <a:buChar char="Ø"/>
            </a:pPr>
            <a:r>
              <a:rPr lang="en-US" sz="2000" dirty="0"/>
              <a:t>Assisting automation, IP information dissemination </a:t>
            </a:r>
            <a:r>
              <a:rPr lang="en-US" sz="2000" dirty="0" smtClean="0"/>
              <a:t>to the public, and </a:t>
            </a:r>
            <a:r>
              <a:rPr lang="en-US" sz="2000" dirty="0"/>
              <a:t>exchange of IP documents with other offices</a:t>
            </a:r>
          </a:p>
          <a:p>
            <a:endParaRPr lang="en-US" dirty="0"/>
          </a:p>
        </p:txBody>
      </p:sp>
    </p:spTree>
    <p:extLst>
      <p:ext uri="{BB962C8B-B14F-4D97-AF65-F5344CB8AC3E}">
        <p14:creationId xmlns:p14="http://schemas.microsoft.com/office/powerpoint/2010/main" val="3321906100"/>
      </p:ext>
    </p:extLst>
  </p:cSld>
  <p:clrMapOvr>
    <a:masterClrMapping/>
  </p:clrMapOvr>
  <p:transition spd="slow">
    <p:wip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GLOBAL DATABASES, TOOLS, AND PLATFORMS FOR IP BUSINESS (FREE) </a:t>
            </a:r>
            <a:endParaRPr lang="en-US" sz="3200" dirty="0"/>
          </a:p>
        </p:txBody>
      </p:sp>
      <p:sp>
        <p:nvSpPr>
          <p:cNvPr id="3" name="Content Placeholder 2"/>
          <p:cNvSpPr>
            <a:spLocks noGrp="1"/>
          </p:cNvSpPr>
          <p:nvPr>
            <p:ph idx="1"/>
          </p:nvPr>
        </p:nvSpPr>
        <p:spPr>
          <a:xfrm>
            <a:off x="2555776" y="2276872"/>
            <a:ext cx="5472608" cy="4352925"/>
          </a:xfrm>
        </p:spPr>
        <p:txBody>
          <a:bodyPr/>
          <a:lstStyle/>
          <a:p>
            <a:r>
              <a:rPr lang="en-US" dirty="0"/>
              <a:t>PATENTSCOPE </a:t>
            </a:r>
            <a:endParaRPr lang="en-US" dirty="0" smtClean="0"/>
          </a:p>
          <a:p>
            <a:r>
              <a:rPr lang="en-US" dirty="0" smtClean="0"/>
              <a:t>Global </a:t>
            </a:r>
            <a:r>
              <a:rPr lang="en-US" dirty="0"/>
              <a:t>Brand </a:t>
            </a:r>
            <a:r>
              <a:rPr lang="en-US" dirty="0" smtClean="0"/>
              <a:t>Database</a:t>
            </a:r>
          </a:p>
          <a:p>
            <a:r>
              <a:rPr lang="en-US" dirty="0" smtClean="0"/>
              <a:t>WIPO </a:t>
            </a:r>
            <a:r>
              <a:rPr lang="en-US" dirty="0" err="1" smtClean="0"/>
              <a:t>Lex</a:t>
            </a:r>
            <a:endParaRPr lang="en-US" dirty="0" smtClean="0"/>
          </a:p>
          <a:p>
            <a:r>
              <a:rPr lang="en-US" dirty="0" smtClean="0"/>
              <a:t>WIPO </a:t>
            </a:r>
            <a:r>
              <a:rPr lang="en-US" dirty="0"/>
              <a:t>IPAS, WIPO </a:t>
            </a:r>
            <a:r>
              <a:rPr lang="en-US" dirty="0" smtClean="0"/>
              <a:t>DAS</a:t>
            </a:r>
          </a:p>
          <a:p>
            <a:r>
              <a:rPr lang="en-US" dirty="0" smtClean="0"/>
              <a:t>WIPO CASE</a:t>
            </a:r>
          </a:p>
          <a:p>
            <a:r>
              <a:rPr lang="en-US" dirty="0" smtClean="0"/>
              <a:t>WIPO RE:SEARCH</a:t>
            </a:r>
          </a:p>
          <a:p>
            <a:r>
              <a:rPr lang="en-US" dirty="0" smtClean="0"/>
              <a:t>WIPO </a:t>
            </a:r>
            <a:r>
              <a:rPr lang="en-US" dirty="0"/>
              <a:t>GREEN</a:t>
            </a:r>
          </a:p>
          <a:p>
            <a:endParaRPr lang="en-US" dirty="0"/>
          </a:p>
        </p:txBody>
      </p:sp>
    </p:spTree>
    <p:extLst>
      <p:ext uri="{BB962C8B-B14F-4D97-AF65-F5344CB8AC3E}">
        <p14:creationId xmlns:p14="http://schemas.microsoft.com/office/powerpoint/2010/main" val="4110119078"/>
      </p:ext>
    </p:extLst>
  </p:cSld>
  <p:clrMapOvr>
    <a:masterClrMapping/>
  </p:clrMapOvr>
  <p:transition spd="slow">
    <p:wip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PATENTSCOPE</a:t>
            </a:r>
            <a:endParaRPr lang="en-US" dirty="0"/>
          </a:p>
        </p:txBody>
      </p:sp>
      <p:sp>
        <p:nvSpPr>
          <p:cNvPr id="3" name="Content Placeholder 2"/>
          <p:cNvSpPr>
            <a:spLocks noGrp="1"/>
          </p:cNvSpPr>
          <p:nvPr>
            <p:ph idx="1"/>
          </p:nvPr>
        </p:nvSpPr>
        <p:spPr>
          <a:xfrm>
            <a:off x="179512" y="1700808"/>
            <a:ext cx="8784976" cy="4392488"/>
          </a:xfrm>
        </p:spPr>
        <p:txBody>
          <a:bodyPr/>
          <a:lstStyle/>
          <a:p>
            <a:pPr algn="just">
              <a:lnSpc>
                <a:spcPct val="130000"/>
              </a:lnSpc>
            </a:pPr>
            <a:r>
              <a:rPr lang="en-US" dirty="0" smtClean="0"/>
              <a:t>2.4 million PCT data (first publish every week, high quality full text)</a:t>
            </a:r>
          </a:p>
          <a:p>
            <a:pPr algn="just">
              <a:lnSpc>
                <a:spcPct val="130000"/>
              </a:lnSpc>
            </a:pPr>
            <a:r>
              <a:rPr lang="en-US" dirty="0" smtClean="0"/>
              <a:t>35 million records from 36 countries or regions</a:t>
            </a:r>
          </a:p>
          <a:p>
            <a:pPr algn="just">
              <a:lnSpc>
                <a:spcPct val="130000"/>
              </a:lnSpc>
            </a:pPr>
            <a:r>
              <a:rPr lang="en-US" dirty="0" smtClean="0"/>
              <a:t>Full text data from 18 countries or regions</a:t>
            </a:r>
          </a:p>
          <a:p>
            <a:pPr algn="just">
              <a:lnSpc>
                <a:spcPct val="130000"/>
              </a:lnSpc>
            </a:pPr>
            <a:r>
              <a:rPr lang="en-US" dirty="0"/>
              <a:t>10,000 </a:t>
            </a:r>
            <a:r>
              <a:rPr lang="en-US" dirty="0" smtClean="0"/>
              <a:t>page views </a:t>
            </a:r>
            <a:r>
              <a:rPr lang="en-US" dirty="0"/>
              <a:t>per </a:t>
            </a:r>
            <a:r>
              <a:rPr lang="en-US" dirty="0" smtClean="0"/>
              <a:t>hour</a:t>
            </a:r>
          </a:p>
          <a:p>
            <a:pPr algn="just">
              <a:lnSpc>
                <a:spcPct val="130000"/>
              </a:lnSpc>
            </a:pPr>
            <a:r>
              <a:rPr lang="en-US" dirty="0"/>
              <a:t>Analyze results by graphs and </a:t>
            </a:r>
            <a:r>
              <a:rPr lang="en-US" dirty="0" smtClean="0"/>
              <a:t>charts</a:t>
            </a:r>
          </a:p>
          <a:p>
            <a:pPr algn="just">
              <a:lnSpc>
                <a:spcPct val="130000"/>
              </a:lnSpc>
            </a:pPr>
            <a:r>
              <a:rPr lang="en-US" dirty="0" smtClean="0"/>
              <a:t>Search and read in your language</a:t>
            </a:r>
          </a:p>
          <a:p>
            <a:pPr marL="0" indent="0" algn="just">
              <a:lnSpc>
                <a:spcPct val="130000"/>
              </a:lnSpc>
              <a:buNone/>
            </a:pPr>
            <a:endParaRPr lang="en-US" dirty="0"/>
          </a:p>
          <a:p>
            <a:pPr marL="0" indent="0" algn="just">
              <a:lnSpc>
                <a:spcPct val="130000"/>
              </a:lnSpc>
              <a:buNone/>
            </a:pPr>
            <a:r>
              <a:rPr lang="en-US" dirty="0" smtClean="0"/>
              <a:t>How to use it?</a:t>
            </a:r>
          </a:p>
        </p:txBody>
      </p:sp>
    </p:spTree>
    <p:extLst>
      <p:ext uri="{BB962C8B-B14F-4D97-AF65-F5344CB8AC3E}">
        <p14:creationId xmlns:p14="http://schemas.microsoft.com/office/powerpoint/2010/main" val="994013544"/>
      </p:ext>
    </p:extLst>
  </p:cSld>
  <p:clrMapOvr>
    <a:masterClrMapping/>
  </p:clrMapOvr>
  <p:transition spd="slow">
    <p:wip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24"/>
            <a:ext cx="9192005" cy="689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p:nvPr/>
        </p:nvSpPr>
        <p:spPr bwMode="auto">
          <a:xfrm>
            <a:off x="932526" y="5076764"/>
            <a:ext cx="4680520" cy="1772816"/>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cs typeface="Arial" charset="0"/>
            </a:endParaRPr>
          </a:p>
        </p:txBody>
      </p:sp>
      <p:sp>
        <p:nvSpPr>
          <p:cNvPr id="4" name="Down Arrow 3"/>
          <p:cNvSpPr/>
          <p:nvPr/>
        </p:nvSpPr>
        <p:spPr bwMode="auto">
          <a:xfrm>
            <a:off x="3268181" y="4914746"/>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a:xfrm>
            <a:off x="5652120" y="19993"/>
            <a:ext cx="2160240" cy="461665"/>
          </a:xfrm>
          <a:prstGeom prst="rect">
            <a:avLst/>
          </a:prstGeom>
          <a:noFill/>
        </p:spPr>
        <p:txBody>
          <a:bodyPr wrap="square" rtlCol="0">
            <a:spAutoFit/>
          </a:bodyPr>
          <a:lstStyle/>
          <a:p>
            <a:r>
              <a:rPr lang="en-US" dirty="0" smtClean="0">
                <a:solidFill>
                  <a:srgbClr val="FFFF00"/>
                </a:solidFill>
              </a:rPr>
              <a:t>www.wipo.int</a:t>
            </a:r>
            <a:endParaRPr lang="en-US" dirty="0">
              <a:solidFill>
                <a:srgbClr val="FFFF00"/>
              </a:solidFill>
            </a:endParaRPr>
          </a:p>
        </p:txBody>
      </p:sp>
    </p:spTree>
    <p:extLst>
      <p:ext uri="{BB962C8B-B14F-4D97-AF65-F5344CB8AC3E}">
        <p14:creationId xmlns:p14="http://schemas.microsoft.com/office/powerpoint/2010/main" val="2574116572"/>
      </p:ext>
    </p:extLst>
  </p:cSld>
  <p:clrMapOvr>
    <a:masterClrMapping/>
  </p:clrMapOvr>
  <p:transition spd="slow">
    <p:wip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2"/>
            <a:ext cx="9168002" cy="6876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rot="10800000">
            <a:off x="2790291" y="2680489"/>
            <a:ext cx="648072" cy="360040"/>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023807650"/>
      </p:ext>
    </p:extLst>
  </p:cSld>
  <p:clrMapOvr>
    <a:masterClrMapping/>
  </p:clrMapOvr>
  <p:transition spd="slow">
    <p:wip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0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bwMode="auto">
          <a:xfrm rot="10800000">
            <a:off x="4283968" y="225690"/>
            <a:ext cx="288032" cy="432048"/>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717992500"/>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476672" y="260648"/>
            <a:ext cx="11305256" cy="576064"/>
          </a:xfrm>
        </p:spPr>
        <p:txBody>
          <a:bodyPr/>
          <a:lstStyle/>
          <a:p>
            <a:pPr algn="ctr"/>
            <a:r>
              <a:rPr lang="en-US" dirty="0" smtClean="0">
                <a:ea typeface="ＭＳ Ｐゴシック" pitchFamily="34" charset="-128"/>
              </a:rPr>
              <a:t>        </a:t>
            </a:r>
            <a:r>
              <a:rPr lang="en-US" sz="3200" dirty="0">
                <a:solidFill>
                  <a:srgbClr val="000090"/>
                </a:solidFill>
                <a:ea typeface="ＭＳ Ｐゴシック" pitchFamily="34" charset="-128"/>
              </a:rPr>
              <a:t>LATEST SCT SESSION (NOVEMBER 2013)</a:t>
            </a:r>
            <a:endParaRPr lang="en-US" sz="3200" dirty="0" smtClean="0">
              <a:solidFill>
                <a:srgbClr val="000090"/>
              </a:solidFill>
              <a:ea typeface="ＭＳ Ｐゴシック" pitchFamily="34" charset="-128"/>
            </a:endParaRPr>
          </a:p>
        </p:txBody>
      </p:sp>
      <p:sp>
        <p:nvSpPr>
          <p:cNvPr id="49155" name="Rectangle 3"/>
          <p:cNvSpPr>
            <a:spLocks noGrp="1" noChangeArrowheads="1"/>
          </p:cNvSpPr>
          <p:nvPr>
            <p:ph type="body" idx="4294967295"/>
          </p:nvPr>
        </p:nvSpPr>
        <p:spPr>
          <a:xfrm>
            <a:off x="395536" y="1412776"/>
            <a:ext cx="8208912" cy="4770319"/>
          </a:xfrm>
        </p:spPr>
        <p:txBody>
          <a:bodyPr/>
          <a:lstStyle/>
          <a:p>
            <a:pPr algn="just"/>
            <a:r>
              <a:rPr lang="en-US" dirty="0" smtClean="0">
                <a:ea typeface="ＭＳ Ｐゴシック" pitchFamily="34" charset="-128"/>
              </a:rPr>
              <a:t>Member States that took the floor supported the convening of a diplomatic conference for the adoption of the Design Law Treaty</a:t>
            </a:r>
          </a:p>
          <a:p>
            <a:pPr marL="0" indent="0" algn="just">
              <a:buNone/>
            </a:pPr>
            <a:endParaRPr lang="en-US" dirty="0" smtClean="0">
              <a:ea typeface="ＭＳ Ｐゴシック" pitchFamily="34" charset="-128"/>
            </a:endParaRPr>
          </a:p>
          <a:p>
            <a:pPr marL="0" indent="0" algn="just">
              <a:buNone/>
            </a:pPr>
            <a:endParaRPr lang="en-US" dirty="0" smtClean="0">
              <a:ea typeface="ＭＳ Ｐゴシック" pitchFamily="34" charset="-128"/>
            </a:endParaRPr>
          </a:p>
          <a:p>
            <a:pPr algn="just"/>
            <a:r>
              <a:rPr lang="en-US" dirty="0" smtClean="0">
                <a:ea typeface="ＭＳ Ｐゴシック" pitchFamily="34" charset="-128"/>
              </a:rPr>
              <a:t>Member States are finalizing the conditions of the diplomatic conference</a:t>
            </a:r>
          </a:p>
          <a:p>
            <a:pPr algn="just"/>
            <a:endParaRPr lang="en-US" dirty="0" smtClean="0">
              <a:ea typeface="ＭＳ Ｐゴシック" pitchFamily="34" charset="-128"/>
            </a:endParaRPr>
          </a:p>
          <a:p>
            <a:pPr marL="0" indent="0" algn="just">
              <a:buNone/>
            </a:pPr>
            <a:endParaRPr lang="en-US" dirty="0">
              <a:ea typeface="ＭＳ Ｐゴシック" pitchFamily="34" charset="-128"/>
            </a:endParaRPr>
          </a:p>
          <a:p>
            <a:pPr algn="just"/>
            <a:r>
              <a:rPr lang="en-US" dirty="0" smtClean="0">
                <a:ea typeface="ＭＳ Ｐゴシック" pitchFamily="34" charset="-128"/>
              </a:rPr>
              <a:t>Conditions to be adopted at the June 2014 session of the SCT</a:t>
            </a:r>
            <a:endParaRPr lang="en-US" dirty="0">
              <a:ea typeface="ＭＳ Ｐゴシック" pitchFamily="34" charset="-128"/>
            </a:endParaRPr>
          </a:p>
          <a:p>
            <a:pPr algn="just"/>
            <a:endParaRPr lang="en-US" sz="1800" dirty="0" smtClean="0">
              <a:ea typeface="ＭＳ Ｐゴシック" pitchFamily="34" charset="-128"/>
            </a:endParaRPr>
          </a:p>
          <a:p>
            <a:pPr marL="0" indent="0" algn="just">
              <a:buNone/>
            </a:pPr>
            <a:endParaRPr lang="fr-CH" sz="1800" dirty="0" smtClean="0">
              <a:ea typeface="ＭＳ Ｐゴシック" pitchFamily="34" charset="-128"/>
            </a:endParaRPr>
          </a:p>
          <a:p>
            <a:pPr marL="914400" lvl="2" indent="0" algn="just">
              <a:buNone/>
            </a:pPr>
            <a:endParaRPr lang="en-US" sz="1400" dirty="0" smtClean="0">
              <a:ea typeface="ＭＳ Ｐゴシック" pitchFamily="34" charset="-128"/>
            </a:endParaRPr>
          </a:p>
          <a:p>
            <a:pPr marL="0" indent="0" algn="just">
              <a:buNone/>
            </a:pPr>
            <a:endParaRPr lang="fr-CH" sz="1400" dirty="0">
              <a:ea typeface="ＭＳ Ｐゴシック" pitchFamily="34" charset="-128"/>
            </a:endParaRPr>
          </a:p>
          <a:p>
            <a:pPr marL="0" indent="0" algn="just">
              <a:buNone/>
            </a:pPr>
            <a:endParaRPr lang="en-US" sz="1800" dirty="0" smtClean="0">
              <a:ea typeface="ＭＳ Ｐゴシック" pitchFamily="34" charset="-128"/>
            </a:endParaRPr>
          </a:p>
          <a:p>
            <a:pPr marL="0" indent="0">
              <a:buNone/>
            </a:pPr>
            <a:endParaRPr lang="en-US" sz="1800" dirty="0" smtClean="0">
              <a:ea typeface="ＭＳ Ｐゴシック" pitchFamily="34" charset="-128"/>
            </a:endParaRPr>
          </a:p>
        </p:txBody>
      </p:sp>
    </p:spTree>
    <p:extLst>
      <p:ext uri="{BB962C8B-B14F-4D97-AF65-F5344CB8AC3E}">
        <p14:creationId xmlns:p14="http://schemas.microsoft.com/office/powerpoint/2010/main" val="9584420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fade">
                                      <p:cBhvr>
                                        <p:cTn id="7" dur="500"/>
                                        <p:tgtEl>
                                          <p:spTgt spid="49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155">
                                            <p:txEl>
                                              <p:pRg st="3" end="3"/>
                                            </p:txEl>
                                          </p:spTgt>
                                        </p:tgtEl>
                                        <p:attrNameLst>
                                          <p:attrName>style.visibility</p:attrName>
                                        </p:attrNameLst>
                                      </p:cBhvr>
                                      <p:to>
                                        <p:strVal val="visible"/>
                                      </p:to>
                                    </p:set>
                                    <p:animEffect transition="in" filter="fade">
                                      <p:cBhvr>
                                        <p:cTn id="12" dur="500"/>
                                        <p:tgtEl>
                                          <p:spTgt spid="4915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155">
                                            <p:txEl>
                                              <p:pRg st="6" end="6"/>
                                            </p:txEl>
                                          </p:spTgt>
                                        </p:tgtEl>
                                        <p:attrNameLst>
                                          <p:attrName>style.visibility</p:attrName>
                                        </p:attrNameLst>
                                      </p:cBhvr>
                                      <p:to>
                                        <p:strVal val="visible"/>
                                      </p:to>
                                    </p:set>
                                    <p:animEffect transition="in" filter="fade">
                                      <p:cBhvr>
                                        <p:cTn id="17" dur="500"/>
                                        <p:tgtEl>
                                          <p:spTgt spid="491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rot="1833439">
            <a:off x="451173" y="680618"/>
            <a:ext cx="1027848" cy="792088"/>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444009847"/>
      </p:ext>
    </p:extLst>
  </p:cSld>
  <p:clrMapOvr>
    <a:masterClrMapping/>
  </p:clrMapOvr>
  <p:transition spd="slow">
    <p:wip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882"/>
            <a:ext cx="9144000" cy="6811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a:off x="1187624" y="1700808"/>
            <a:ext cx="648072"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a:xfrm>
            <a:off x="1979712" y="4797152"/>
            <a:ext cx="5688632" cy="461665"/>
          </a:xfrm>
          <a:prstGeom prst="rect">
            <a:avLst/>
          </a:prstGeom>
          <a:noFill/>
        </p:spPr>
        <p:txBody>
          <a:bodyPr wrap="square" rtlCol="0">
            <a:spAutoFit/>
          </a:bodyPr>
          <a:lstStyle/>
          <a:p>
            <a:r>
              <a:rPr lang="en-US" dirty="0" smtClean="0"/>
              <a:t>TIP: Use a key term in English.  Why?</a:t>
            </a:r>
            <a:endParaRPr lang="en-US" dirty="0"/>
          </a:p>
        </p:txBody>
      </p:sp>
      <p:sp>
        <p:nvSpPr>
          <p:cNvPr id="7" name="Right Arrow 6"/>
          <p:cNvSpPr/>
          <p:nvPr/>
        </p:nvSpPr>
        <p:spPr bwMode="auto">
          <a:xfrm>
            <a:off x="1187624" y="2492896"/>
            <a:ext cx="648072" cy="288032"/>
          </a:xfrm>
          <a:prstGeom prst="rightArrow">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809858800"/>
      </p:ext>
    </p:extLst>
  </p:cSld>
  <p:clrMapOvr>
    <a:masterClrMapping/>
  </p:clrMapOvr>
  <p:transition spd="slow">
    <p:wip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 y="8317"/>
            <a:ext cx="9301359" cy="689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bwMode="auto">
          <a:xfrm rot="20156068">
            <a:off x="611560" y="1556792"/>
            <a:ext cx="864096" cy="432048"/>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72800" cy="822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88640"/>
            <a:ext cx="10244919" cy="7683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36218" y="1399387"/>
            <a:ext cx="1481565" cy="1077218"/>
          </a:xfrm>
          <a:prstGeom prst="rect">
            <a:avLst/>
          </a:prstGeom>
          <a:noFill/>
        </p:spPr>
        <p:txBody>
          <a:bodyPr wrap="square" rtlCol="0">
            <a:spAutoFit/>
          </a:bodyPr>
          <a:lstStyle/>
          <a:p>
            <a:r>
              <a:rPr lang="en-US" sz="1400" dirty="0" smtClean="0"/>
              <a:t>Electric car  - only 16,000 hits</a:t>
            </a:r>
          </a:p>
          <a:p>
            <a:endParaRPr lang="en-US" sz="1200" dirty="0" smtClean="0"/>
          </a:p>
          <a:p>
            <a:endParaRPr lang="en-US" sz="1200" dirty="0"/>
          </a:p>
        </p:txBody>
      </p:sp>
      <p:sp>
        <p:nvSpPr>
          <p:cNvPr id="8" name="Left Brace 7"/>
          <p:cNvSpPr/>
          <p:nvPr/>
        </p:nvSpPr>
        <p:spPr bwMode="auto">
          <a:xfrm>
            <a:off x="1403647" y="1772816"/>
            <a:ext cx="612000" cy="3096344"/>
          </a:xfrm>
          <a:prstGeom prst="leftBrac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9" name="TextBox 8"/>
          <p:cNvSpPr txBox="1"/>
          <p:nvPr/>
        </p:nvSpPr>
        <p:spPr>
          <a:xfrm>
            <a:off x="179512" y="3059378"/>
            <a:ext cx="1346681" cy="1061829"/>
          </a:xfrm>
          <a:prstGeom prst="rect">
            <a:avLst/>
          </a:prstGeom>
          <a:noFill/>
        </p:spPr>
        <p:txBody>
          <a:bodyPr wrap="square" rtlCol="0">
            <a:spAutoFit/>
          </a:bodyPr>
          <a:lstStyle/>
          <a:p>
            <a:r>
              <a:rPr lang="en-US" sz="1400" dirty="0" smtClean="0"/>
              <a:t>Search Query </a:t>
            </a:r>
          </a:p>
          <a:p>
            <a:r>
              <a:rPr lang="en-US" sz="1400" dirty="0" smtClean="0"/>
              <a:t>(synonyms &amp; technologically related terms)</a:t>
            </a:r>
            <a:endParaRPr lang="en-US" sz="1400" dirty="0"/>
          </a:p>
        </p:txBody>
      </p:sp>
      <p:sp>
        <p:nvSpPr>
          <p:cNvPr id="3" name="Right Arrow 2"/>
          <p:cNvSpPr/>
          <p:nvPr/>
        </p:nvSpPr>
        <p:spPr bwMode="auto">
          <a:xfrm>
            <a:off x="977001" y="6569968"/>
            <a:ext cx="853292"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10" name="Curved Down Arrow 9"/>
          <p:cNvSpPr/>
          <p:nvPr/>
        </p:nvSpPr>
        <p:spPr bwMode="auto">
          <a:xfrm>
            <a:off x="1331640" y="1070738"/>
            <a:ext cx="1965687" cy="468052"/>
          </a:xfrm>
          <a:prstGeom prst="curved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52884498"/>
      </p:ext>
    </p:extLst>
  </p:cSld>
  <p:clrMapOvr>
    <a:masterClrMapping/>
  </p:clrMapOvr>
  <p:transition spd="slow">
    <p:wip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03" y="188640"/>
            <a:ext cx="8976997" cy="6483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bwMode="auto">
          <a:xfrm>
            <a:off x="2771800" y="1340768"/>
            <a:ext cx="288032" cy="360040"/>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4" name="Right Arrow 3"/>
          <p:cNvSpPr/>
          <p:nvPr/>
        </p:nvSpPr>
        <p:spPr bwMode="auto">
          <a:xfrm>
            <a:off x="683568" y="3951084"/>
            <a:ext cx="792088" cy="432048"/>
          </a:xfrm>
          <a:prstGeom prst="rightArrow">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228665733"/>
      </p:ext>
    </p:extLst>
  </p:cSld>
  <p:clrMapOvr>
    <a:masterClrMapping/>
  </p:clrMapOvr>
  <p:transition spd="slow">
    <p:wip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32" y="77239"/>
            <a:ext cx="9008864" cy="6592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wn Arrow 6"/>
          <p:cNvSpPr/>
          <p:nvPr/>
        </p:nvSpPr>
        <p:spPr bwMode="auto">
          <a:xfrm>
            <a:off x="6948264" y="1268760"/>
            <a:ext cx="432048" cy="360040"/>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a:xfrm>
            <a:off x="8015789" y="5595337"/>
            <a:ext cx="1008112" cy="707886"/>
          </a:xfrm>
          <a:prstGeom prst="rect">
            <a:avLst/>
          </a:prstGeom>
          <a:noFill/>
        </p:spPr>
        <p:txBody>
          <a:bodyPr wrap="square" rtlCol="0">
            <a:spAutoFit/>
          </a:bodyPr>
          <a:lstStyle/>
          <a:p>
            <a:r>
              <a:rPr lang="en-US" sz="4000" dirty="0" smtClean="0">
                <a:solidFill>
                  <a:srgbClr val="FF0000"/>
                </a:solidFill>
              </a:rPr>
              <a:t>??</a:t>
            </a:r>
            <a:endParaRPr lang="en-US" sz="4000" dirty="0">
              <a:solidFill>
                <a:srgbClr val="FF0000"/>
              </a:solidFill>
            </a:endParaRPr>
          </a:p>
        </p:txBody>
      </p:sp>
      <p:sp>
        <p:nvSpPr>
          <p:cNvPr id="5" name="Right Brace 4"/>
          <p:cNvSpPr/>
          <p:nvPr/>
        </p:nvSpPr>
        <p:spPr bwMode="auto">
          <a:xfrm>
            <a:off x="7668344" y="5301208"/>
            <a:ext cx="432048" cy="1296144"/>
          </a:xfrm>
          <a:prstGeom prst="rightBrace">
            <a:avLst>
              <a:gd name="adj1" fmla="val 8333"/>
              <a:gd name="adj2" fmla="val 51549"/>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614318676"/>
      </p:ext>
    </p:extLst>
  </p:cSld>
  <p:clrMapOvr>
    <a:masterClrMapping/>
  </p:clrMapOvr>
  <p:transition spd="slow">
    <p:wip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3"/>
            <a:ext cx="9036495"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wn Arrow 6"/>
          <p:cNvSpPr/>
          <p:nvPr/>
        </p:nvSpPr>
        <p:spPr bwMode="auto">
          <a:xfrm>
            <a:off x="6948264" y="1268760"/>
            <a:ext cx="360040"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12" name="Down Arrow 11"/>
          <p:cNvSpPr/>
          <p:nvPr/>
        </p:nvSpPr>
        <p:spPr bwMode="auto">
          <a:xfrm>
            <a:off x="5148064" y="1268760"/>
            <a:ext cx="360040"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920443881"/>
      </p:ext>
    </p:extLst>
  </p:cSld>
  <p:clrMapOvr>
    <a:masterClrMapping/>
  </p:clrMapOvr>
  <p:transition spd="slow">
    <p:wip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18"/>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bwMode="auto">
          <a:xfrm>
            <a:off x="611560" y="3395682"/>
            <a:ext cx="576064" cy="393358"/>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041450348"/>
      </p:ext>
    </p:extLst>
  </p:cSld>
  <p:clrMapOvr>
    <a:masterClrMapping/>
  </p:clrMapOvr>
  <p:transition spd="slow">
    <p:wip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3688" y="1124744"/>
            <a:ext cx="7005464" cy="4352925"/>
          </a:xfrm>
        </p:spPr>
        <p:txBody>
          <a:bodyPr/>
          <a:lstStyle/>
          <a:p>
            <a:pPr marL="0" indent="0">
              <a:buNone/>
            </a:pPr>
            <a:r>
              <a:rPr lang="en-US" dirty="0" smtClean="0"/>
              <a:t>What if you do not know a term in English?</a:t>
            </a:r>
          </a:p>
          <a:p>
            <a:pPr marL="0" indent="0">
              <a:buNone/>
            </a:pPr>
            <a:endParaRPr lang="en-US" dirty="0"/>
          </a:p>
          <a:p>
            <a:pPr marL="0" indent="0">
              <a:buNone/>
            </a:pPr>
            <a:endParaRPr lang="en-US" dirty="0"/>
          </a:p>
        </p:txBody>
      </p:sp>
      <p:pic>
        <p:nvPicPr>
          <p:cNvPr id="19458" name="Picture 2" descr="D:\Users\takagi\AppData\Local\Microsoft\Windows\Temporary Internet Files\Content.IE5\E1181VWF\MC90004877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5441" y="2519629"/>
            <a:ext cx="1633118" cy="1818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872624"/>
      </p:ext>
    </p:extLst>
  </p:cSld>
  <p:clrMapOvr>
    <a:masterClrMapping/>
  </p:clrMapOvr>
  <p:transition spd="slow">
    <p:wip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535"/>
            <a:ext cx="9357724" cy="6819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bwMode="auto">
          <a:xfrm rot="3286601">
            <a:off x="3808185" y="515332"/>
            <a:ext cx="360040" cy="432048"/>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93671139"/>
      </p:ext>
    </p:extLst>
  </p:cSld>
  <p:clrMapOvr>
    <a:masterClrMapping/>
  </p:clrMapOvr>
  <p:transition spd="slow">
    <p:wip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TAPTA</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8351948"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own Arrow 2"/>
          <p:cNvSpPr/>
          <p:nvPr/>
        </p:nvSpPr>
        <p:spPr bwMode="auto">
          <a:xfrm rot="2466066">
            <a:off x="2687492" y="4394715"/>
            <a:ext cx="360040" cy="720080"/>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464121901"/>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re 1"/>
          <p:cNvSpPr>
            <a:spLocks noGrp="1"/>
          </p:cNvSpPr>
          <p:nvPr>
            <p:ph type="title"/>
          </p:nvPr>
        </p:nvSpPr>
        <p:spPr>
          <a:xfrm>
            <a:off x="0" y="274637"/>
            <a:ext cx="8991600" cy="130027"/>
          </a:xfrm>
        </p:spPr>
        <p:txBody>
          <a:bodyPr/>
          <a:lstStyle/>
          <a:p>
            <a:pPr algn="ctr"/>
            <a:r>
              <a:rPr lang="en-US" dirty="0" smtClean="0">
                <a:ea typeface="ＭＳ Ｐゴシック" pitchFamily="34" charset="-128"/>
              </a:rPr>
              <a:t>	           </a:t>
            </a:r>
            <a:br>
              <a:rPr lang="en-US" dirty="0" smtClean="0">
                <a:ea typeface="ＭＳ Ｐゴシック" pitchFamily="34" charset="-128"/>
              </a:rPr>
            </a:br>
            <a:r>
              <a:rPr lang="en-US" dirty="0" smtClean="0">
                <a:ea typeface="ＭＳ Ｐゴシック" pitchFamily="34" charset="-128"/>
              </a:rPr>
              <a:t>		     </a:t>
            </a:r>
            <a:r>
              <a:rPr lang="en-US" sz="2600" dirty="0" smtClean="0">
                <a:ea typeface="ＭＳ Ｐゴシック" pitchFamily="34" charset="-128"/>
              </a:rPr>
              <a:t/>
            </a:r>
            <a:br>
              <a:rPr lang="en-US" sz="2600" dirty="0" smtClean="0">
                <a:ea typeface="ＭＳ Ｐゴシック" pitchFamily="34" charset="-128"/>
              </a:rPr>
            </a:br>
            <a:r>
              <a:rPr lang="en-US" dirty="0" smtClean="0">
                <a:ea typeface="ＭＳ Ｐゴシック" pitchFamily="34" charset="-128"/>
              </a:rPr>
              <a:t>The DLT</a:t>
            </a:r>
          </a:p>
        </p:txBody>
      </p:sp>
      <p:sp>
        <p:nvSpPr>
          <p:cNvPr id="3" name="Espace réservé du contenu 2"/>
          <p:cNvSpPr>
            <a:spLocks noGrp="1"/>
          </p:cNvSpPr>
          <p:nvPr>
            <p:ph idx="1"/>
          </p:nvPr>
        </p:nvSpPr>
        <p:spPr>
          <a:xfrm>
            <a:off x="-324544" y="1632599"/>
            <a:ext cx="9577064" cy="4699993"/>
          </a:xfrm>
        </p:spPr>
        <p:txBody>
          <a:bodyPr/>
          <a:lstStyle/>
          <a:p>
            <a:pPr algn="just">
              <a:buFontTx/>
              <a:buNone/>
            </a:pPr>
            <a:endParaRPr lang="en-US" sz="1500" dirty="0" smtClean="0">
              <a:ea typeface="ＭＳ Ｐゴシック" pitchFamily="34" charset="-128"/>
            </a:endParaRPr>
          </a:p>
          <a:p>
            <a:pPr lvl="1">
              <a:lnSpc>
                <a:spcPct val="120000"/>
              </a:lnSpc>
              <a:buFont typeface="Wingdings" pitchFamily="2" charset="2"/>
              <a:buChar char="Ø"/>
            </a:pPr>
            <a:r>
              <a:rPr lang="en-US" dirty="0" smtClean="0"/>
              <a:t>The SCT has substantially advanced work on the draft of a </a:t>
            </a:r>
            <a:r>
              <a:rPr lang="en-US" dirty="0"/>
              <a:t>Design Law Treaty </a:t>
            </a:r>
            <a:r>
              <a:rPr lang="en-US" dirty="0" smtClean="0"/>
              <a:t>(DLT).</a:t>
            </a:r>
          </a:p>
          <a:p>
            <a:pPr lvl="1">
              <a:lnSpc>
                <a:spcPct val="120000"/>
              </a:lnSpc>
              <a:buFontTx/>
              <a:buNone/>
            </a:pPr>
            <a:endParaRPr lang="en-US" dirty="0" smtClean="0"/>
          </a:p>
          <a:p>
            <a:pPr lvl="1">
              <a:lnSpc>
                <a:spcPct val="120000"/>
              </a:lnSpc>
              <a:buFont typeface="Wingdings" pitchFamily="2" charset="2"/>
              <a:buChar char="Ø"/>
            </a:pPr>
            <a:r>
              <a:rPr lang="en-US" dirty="0" smtClean="0"/>
              <a:t>The DLT will </a:t>
            </a:r>
            <a:r>
              <a:rPr lang="en-US" dirty="0" smtClean="0">
                <a:solidFill>
                  <a:srgbClr val="000000"/>
                </a:solidFill>
                <a:ea typeface="ＭＳ Ｐゴシック" pitchFamily="34" charset="-128"/>
              </a:rPr>
              <a:t>simplify and standardize registration and ancillary procedures for </a:t>
            </a:r>
            <a:r>
              <a:rPr lang="en-US" dirty="0" smtClean="0"/>
              <a:t>industrial designs in different countries. </a:t>
            </a:r>
          </a:p>
          <a:p>
            <a:pPr marL="457200" lvl="1" indent="0">
              <a:lnSpc>
                <a:spcPct val="120000"/>
              </a:lnSpc>
              <a:buNone/>
            </a:pPr>
            <a:endParaRPr lang="en-US" dirty="0" smtClean="0"/>
          </a:p>
          <a:p>
            <a:pPr lvl="1">
              <a:lnSpc>
                <a:spcPct val="120000"/>
              </a:lnSpc>
              <a:buFont typeface="Wingdings" pitchFamily="2" charset="2"/>
              <a:buChar char="Ø"/>
            </a:pPr>
            <a:r>
              <a:rPr lang="en-US" dirty="0" smtClean="0"/>
              <a:t>Final decision to convene a diplomatic conference for the adoption of the DLT will be taken in May 2014.</a:t>
            </a:r>
          </a:p>
          <a:p>
            <a:pPr marL="457200" lvl="1" indent="0" algn="just">
              <a:lnSpc>
                <a:spcPct val="120000"/>
              </a:lnSpc>
              <a:buNone/>
            </a:pPr>
            <a:endParaRPr lang="en-US" sz="1800" dirty="0" smtClean="0"/>
          </a:p>
        </p:txBody>
      </p:sp>
      <p:pic>
        <p:nvPicPr>
          <p:cNvPr id="4" name="Image 3"/>
          <p:cNvPicPr>
            <a:picLocks noChangeAspect="1"/>
          </p:cNvPicPr>
          <p:nvPr/>
        </p:nvPicPr>
        <p:blipFill>
          <a:blip r:embed="rId3"/>
          <a:stretch>
            <a:fillRect/>
          </a:stretch>
        </p:blipFill>
        <p:spPr>
          <a:xfrm>
            <a:off x="6857999" y="228599"/>
            <a:ext cx="2164176" cy="1404000"/>
          </a:xfrm>
          <a:prstGeom prst="rect">
            <a:avLst/>
          </a:prstGeom>
          <a:ln>
            <a:noFill/>
          </a:ln>
          <a:effectLst>
            <a:softEdge rad="112500"/>
          </a:effectLst>
        </p:spPr>
      </p:pic>
      <p:pic>
        <p:nvPicPr>
          <p:cNvPr id="6" name="Image 5"/>
          <p:cNvPicPr>
            <a:picLocks noChangeAspect="1"/>
          </p:cNvPicPr>
          <p:nvPr/>
        </p:nvPicPr>
        <p:blipFill>
          <a:blip r:embed="rId4"/>
          <a:stretch>
            <a:fillRect/>
          </a:stretch>
        </p:blipFill>
        <p:spPr>
          <a:xfrm>
            <a:off x="228600" y="228600"/>
            <a:ext cx="1764000" cy="1140517"/>
          </a:xfrm>
          <a:prstGeom prst="rect">
            <a:avLst/>
          </a:prstGeom>
          <a:ln>
            <a:noFill/>
          </a:ln>
          <a:effectLst>
            <a:softEdge rad="112500"/>
          </a:effectLst>
        </p:spPr>
      </p:pic>
    </p:spTree>
    <p:extLst>
      <p:ext uri="{BB962C8B-B14F-4D97-AF65-F5344CB8AC3E}">
        <p14:creationId xmlns:p14="http://schemas.microsoft.com/office/powerpoint/2010/main" val="2453357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8612611"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6346481"/>
      </p:ext>
    </p:extLst>
  </p:cSld>
  <p:clrMapOvr>
    <a:masterClrMapping/>
  </p:clrMapOvr>
  <p:transition spd="slow">
    <p:wip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8860565" cy="6798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bwMode="auto">
          <a:xfrm rot="10800000">
            <a:off x="3059832" y="2024844"/>
            <a:ext cx="648072" cy="360040"/>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Right Arrow 4"/>
          <p:cNvSpPr/>
          <p:nvPr/>
        </p:nvSpPr>
        <p:spPr bwMode="auto">
          <a:xfrm rot="10800000">
            <a:off x="3059832" y="2636912"/>
            <a:ext cx="648072" cy="360040"/>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249351824"/>
      </p:ext>
    </p:extLst>
  </p:cSld>
  <p:clrMapOvr>
    <a:masterClrMapping/>
  </p:clrMapOvr>
  <p:transition spd="slow">
    <p:wip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 y="2"/>
            <a:ext cx="9143998" cy="6857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rot="13226052">
            <a:off x="2915816" y="4797152"/>
            <a:ext cx="648072" cy="360040"/>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210940761"/>
      </p:ext>
    </p:extLst>
  </p:cSld>
  <p:clrMapOvr>
    <a:masterClrMapping/>
  </p:clrMapOvr>
  <p:transition spd="slow">
    <p:wip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rcRect/>
          <a:stretch>
            <a:fillRect/>
          </a:stretch>
        </p:blipFill>
        <p:spPr bwMode="auto">
          <a:xfrm>
            <a:off x="323528" y="548680"/>
            <a:ext cx="8424936" cy="5289451"/>
          </a:xfrm>
          <a:prstGeom prst="rect">
            <a:avLst/>
          </a:prstGeom>
          <a:noFill/>
          <a:ln w="9525">
            <a:noFill/>
            <a:miter lim="800000"/>
            <a:headEnd/>
            <a:tailEnd/>
          </a:ln>
        </p:spPr>
      </p:pic>
    </p:spTree>
    <p:extLst>
      <p:ext uri="{BB962C8B-B14F-4D97-AF65-F5344CB8AC3E}">
        <p14:creationId xmlns:p14="http://schemas.microsoft.com/office/powerpoint/2010/main" val="2378611544"/>
      </p:ext>
    </p:extLst>
  </p:cSld>
  <p:clrMapOvr>
    <a:masterClrMapping/>
  </p:clrMapOvr>
  <p:transition spd="slow">
    <p:wip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555875" y="5715000"/>
            <a:ext cx="8229600" cy="1143000"/>
          </a:xfrm>
        </p:spPr>
        <p:txBody>
          <a:bodyPr/>
          <a:lstStyle/>
          <a:p>
            <a:r>
              <a:rPr lang="en-US" altLang="en-US" dirty="0" smtClean="0"/>
              <a:t>Survey in 2013</a:t>
            </a:r>
            <a:endParaRPr lang="en-US" altLang="en-US" dirty="0"/>
          </a:p>
        </p:txBody>
      </p:sp>
      <p:pic>
        <p:nvPicPr>
          <p:cNvPr id="102404" name="Picture 4" descr="questionna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3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348824"/>
      </p:ext>
    </p:extLst>
  </p:cSld>
  <p:clrMapOvr>
    <a:masterClrMapping/>
  </p:clrMapOvr>
  <p:transition spd="slow">
    <p:wip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WHO ARE USING PATENTSCOPE ? </a:t>
            </a:r>
            <a:endParaRPr lang="en-US"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556792"/>
            <a:ext cx="6434060"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772816"/>
            <a:ext cx="6984776" cy="389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32354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data:image/jpeg;base64,/9j/4AAQSkZJRgABAQAAAQABAAD/2wCEAAkGBxQHBhUUBxQWFhIWGBwYFxcXGBkWHxoZIBcYHB0cGBwcHSggHBwpGxcZIjEhJikrMS4uFx8zODMsQygtLisBCgoKDg0OGxAQGywmHyQsLS8tLC8tNCwuLCwsLCwsLSwsNSwsLC4vLS0sLSwsLCwsLCwsLCwsLiwsLCwsLCwsLP/AABEIAOEA4QMBEQACEQEDEQH/xAAcAAEAAgMBAQEAAAAAAAAAAAAABQYEBwgDAgH/xABLEAABAwIDBAYECwYCCQUAAAABAAIDBBEFBiESMUFRBxMiYXGBFCMykRUWQkNSYnKCkqGxJDM0c6LBJWMINURTsrPCw9EmNlSj8f/EABsBAQABBQEAAAAAAAAAAAAAAAAEAgMFBgcB/8QAOxEAAgECAgYJAgUCBgMAAAAAAAECAwQRMQUGEiFRcSJBYYGRobHB0RMyFEJS4fAjMyQlQ2KisnKCkv/aAAwDAQACEQMRAD8A3igCAIAgCAIAgCA/HO2W3doAgKxWZ8pIpzHhxfVSjeylYZrfaePVt+84KxXuaNBbVWSS7WeqLeRhuxvE8Q/gqaClb9KokMz7c+ris0Hu2ysHcaz2dPdTxlyWC8/guqjJ5nk/CK2sH+I4lML8KeOKADwJa9/9SxFXWys3/Tppc236YFxUF1s+fifDIP2yWrl/mVdQfyDwFj56x38sppckvdMq+jA+DkPD3H1lMxx5vL3n3ucVYenL9/6r8vg9+nHgPiFhwPYpYwebdpp94IXi03fr/VY+nHgffxNp4x+yvqYv5dXUN/LrLK/DWLSEfz480vg8+jA/W4JVUg/wzE6kd07YqgeB2mB9vvX71Opa13C/uQi+WK+fQpdBdR6jFMVw/wDfRUtW0f7tzqV58n7bCfvNWWt9abWe6pFx815b/ItuhLqMmDP1NHIG422WjeTYekM2WE90rSYv6gs7b3tvcLGlNPln4ZltxazLTDM2oiDoHBzSLhzSCCOYI0KlFJ9oAgCAIAgCAIAgCAIAgCAIAgCA+ZJBFGXSkBoFySbADmTwCAp1TnV2JSFmTYfSCDY1DyY6dp1GjrXmII3MFtd6xt9pa2s1/Ulv/St7/bvwK4wcsjEdlh2KO2s2VD6o7+qHqoG63Fomnt25vLvJade6y3NbdS6C8X4/C7yRGilmT9LTMo4AykY1jBoGsaGgeAGgWvTqTqS2ptt8XvLqWB6qk9CAIAgCAIAgCA+ZIxKwiUAg6EEXB8QvVJxeKBXn5SZRyF+WZX0Uh1tDYxOP14D6sjwDT3rO2esV3Q3Te2u3Pxz8cS1KjFnvFm6fBDbN8I6r/wCXThz4+Os0er4tLa9ptzvC3Cw03a3eEU8JcH7dT9ewjypyiXCjq2V1M2Sie18bhdrmEOBHcRoVmC2eyAIAgCAIAgCAIAgCAIAgIPMuZ4cvtY2baknk0hgjG1JIe4cGi2rjYCyt1asKUHObwSzZ6ljkVt2Cz5kkEmcXAx3uyijJ6putwZjoZniw39kG9gtI0nrLOpjTtdy/V1vlw9eRJhRS3yLJGwRRgRgBoFgALADkAtVcnJ4vMvn0vAEAQBAEAQBAEAQBAEAQBAVybLr8LqnT5QeKeVx2nwkEwTH67B7DtPbZY87rY9G6xVrfCFbpR/5L55PxRZnRTyJrLebGYtVGnrmGnrWC74Hm9x9OJ26Rmh1G62oC3u2uqVzTVSk8U/5h2MiuLTwZY1IPAgCAIAgCAIAgCAICrZmzO6mrPRMvtEta4XN/YgafnJiPyYNXKHfX1Gzp/UqvkutvgiqMXJ4IxsAwBuEl0k73TVUms1RJ7TzyHBjBwYNAAPFc30lpStfTxnuiso9S+X2+hMhBRJhY0rCAIAgCAIAgCAIAgCAIAgCAIAgI3HcDixymDaq4c07UcrDsvifwdG4atO7uNtbqZZX1azqbdJ811PmUyipLBnjgGY5aCvbR5rI612kFSBssqPquG6Obm3ceHJdH0bpSjfU8Y7pLNda+V2+5DnBxZclkygIAgCAIAgCAICrZtzDJT1DaPALOrZRe5F2wR7jLJ+jW8T+cK+vqdnRdSp3Lrb4IqjFyeCPPAMEjwOj2YCXPcdqWV5u+WQ73vPEk+5cyvr6reVXUqPkupLgibGKisESahlQQBAEAQBAEAQBAEAQBAEAQBAEAQBAYeL4XFjOHuhxBodG7hxB4Fp3hwOoIV63ualvUVSm8Gv54HjSawZhZYxuXDcRFBmN5c8g+i1B+fYN7X/5zRv8ApDXx6ZovSdO+pbS3SWa4fs+rwIU4OLLmsoUBAEAQBAEBBZwzD8XsMBhZ1tRK7q6eEb5JDuvyaN7ncAPBW6tWFKDnN4JZs9Sx3ETlnA/gimc6rf1tVM7rKiY73v5Dkxo0a3QADcuX6U0lO+rbb+1fauC+X1/sTYQ2UTKxpWEAQBAEAQBAEAQBAEAQBAEAQBAEAQBAEBG5gwaPHsNMVVcG4cx7TZ0cg1a9hGocD/44qVZXlS0rKrT6s1xXB/ztKZRUlgz0yTj78QZJTY12a6ms2XgJWn2J4/quA1HA3FhoupWd3TuqMatN7n5cU+1EKUXF4MtClFIQBAEB8TStghc6chrWgucToAALkk8rIDX+XdrMeLuxKtBDCDHRMN+xBfWQg7nyEXv9HZF1omsuk/qT/Cwe5fd2vh3evIlUYYdJlpWqF8IAgCAIAgCAj5Mcp48UFPJPGKg7oy4bXPdztrZSFZ13S+soPY44binaWOBIKOVBAEAQBAR8+OU9PibaeeeNs7vZjLgHG+7TmeA4qRGzrzpOtGDcV14binaWOBIKOVBAEAQBAEAQBAVzNtFJC+OuwYXqqW52Rp10J/eQutvuBdu+zgLb1ntAaS/C1/pzfQl5Pqfs+zkWqsNpYlxwfE48ZwuOegdtRStDmnuPA8iDoRwIK6QQzMQBAEBR+kGoOK1kOGUht1/raog6tpWEXGhBBkfZgPIOWN0rfKztpVOvJc3l4Z9xXCO08CcjjEUYbGAGgWAGgAG4BcslJyeLzJx9LwBAEAQBAEBgY/iQwfBJp3i/VRufbmQNB5mw81ItLd3FeFJfmaRTJ4LE5QqK6SorzNK9xlc7bL72O1e9wRuN11+FGEKappdFLDDs4EHHrOo8lYz8YMrQTv8Aaeyz+HbaS12nAbTSfAhcm0nafhbudFZJ7uT3ryJsJbUUybUErCAIDExevbheFSzTezExzz37LSbfkr1tRderGlHOTS8TxvBYnJ1fiEmIYk+epcTK9xeXfWJvpytw5WC7BSoQpUlSiuilhh2EBvHedOZBxs5gylBNL+8Ldl/22ktJ87bX3lyrS9orW8nSWWOK5Pf5ZE2nLajiWBY4rCAIAgCAIAgCArmV5fi3m6SifpT1W1UUvJsg/fxDXvEgAAABcukav3/4q22ZPpQ3Pl1Pw3c0Q6sdll9WeLQQHzI8RsJkNgBck8AgNf5KviklRiFRfaq3+qBv2aZl2xCx3XF3m2/aXPdZr361yqKyh6vPw3LxJdGOCxLQtbLwQBAEAQBAEBRumio6jIMoHy3xt/rDv+lZ/VmG1pCL4Jvyw9y1WfROcl00iG/egapM2UJGP+bncB4FjHfqXLnWtlNRvIyXXFeTa+CVQfRNkrWC8EAQFM6X6g0/R/UbBsXbDfIyNv8AkCPNZvVymp6Rp49WL8n7lqr9hzYuokQ3v0BVPWZZmYT7E9x3BzG/3aVz7W6nhdQlxj6N/JJoZM2etUL4QBAEAQBAEAQFdzzQvqMF63Dv4mleKiHfq5mpabbw5m023G4WX0HefhruLf2y6L78n3PDuLdWO1EuGD4izF8KinpPYlY17fAi9j3jd5Lp5CMxAVHpQrHRZY6ikNpayRlKw2vbrD2z4CMP18FZuK0aNKVSWUU34HqWLwM6jpm0dIyOnFmMaGNHJrQAB7guRVKkqk3OWbeL5snpYHsqD0IAgCAIAgCA1506C+SBbhMz9HrZNVX/AI7/ANX7Fmv9pz4ukEU3p/o/j/09Ufzv+21aBrc/8RT/APH3ZJoZM2ktSL4QBAUPpsbfIb7cJI7/AIrf3WwasP8AzBcn6Fqt9pzqumEQ3b/o+NIwyqPDrGD3Nd/5C0PW9/1aS7H6okUOs2ytPJAQBAEAQBAEAQBAQXRq/wCD5KygdupptuIWtaCa8jAOdndYPILq2i7r8TaQqPPDfzW5/JBnHCWBd1kCgomYH/CXSXTRa7FJTvqDy6yR3VMB7w1rz5rXdZq/07PYX5ml3Le/RF6isZFhXOyWEAQBAEAQBAEBT+luiNbkGo6sXLNmTya9pd/TtLNavVlT0hTx68V4p4eeBbqrGLOaV1IhnQ3QfR+jZHDz87K9/utH/wBsrm2tNXbv9n9MUvf3JVFdE2AtcLwQBAVXpSojX5Cqms3tYJPJjmvP9LSsvoGsqWkKTfW8PFNerLdVYxZzGuqkM6A6CaI0+TnPf87M5w+yA1n/ABNcuc611lO9UF+WK8Xi/RolUF0TYy1kvBAEAQBAEAQBAEBW5X/BnSZSyC+zVwyUz+Qcz10ZPfbbA8Vu+qdfGnUovqaa79z9F4kaut6Zflt5HNf5ed6bnDFJ73HXR07e4RRN2gPvSErRtbKuNWnT4JvxeHsSaC3NlmWpEgIAgCAIAgCAIDyq6ZtZSvjqBdj2lrhzaRYj3FV06kqc1OOaeK5o8axOcKzo2rYcy+jQRPcwu7M1j1exfRznbhYb27+AB0v06np+zlbfXlJJ4b49ePBL0eRDdOWOB0Rg+HNwjCooKb2ImBg77C1z3nf5rmlzXlXqyqyzk2yYlgsDMVk9CAID4miE8JbKLtcCCDxBFiPcvYycZKSzQOb8W6Nq2lzKaejhe9jnermsdjYvo57wLNIG8HiNL3F+n2+n7Sdt9ac0mlvj148Euvs8+shOnJPA6Dy/hLcDwWKnpvZiYG33XO9zvEuJPmub3lzK5ryrSzk8fhdy3EuKwWBIKOVBAEAQBAEAQBAEBVukF3otBT1F7ejVcEhP1TII3DwIkK2HVmrsXuz+pNeG/wBizWXRNhropENedHjQ/Cp5R89WVMh7/XOb+jB7lzjWWo5XzXBJe/uTKK6JaVgC6EAQBAEAQBAEAQBAEAQBAEAQBAEAQBAEAQBAEAQBAEBW+kenFVkWrDuERf5ss8fm1ZPQ1TYvqTXHDx3e5RUXRZ5/HXvHvXUSCeXRQdrIVOTvd1jj4maQrmmsL/zGp3f9UTaX2ItqwxcCAIAgCAIAgCAIAgCAIAgCAIAgCAIAgCAIAgCAIAgCAiM4M6zKVWDxp5f+W5TNHPC8pP8A3x9UUz+1nMvw7JzPvXXdhEA6D6J9MgUw4jrAfETSBcv1hX+Y1O7/AKom0vsRblhi4EAQBAEAQBAEAQBAEAQBAEAQBAEAQBAEAQBAEAQBAEBE5vdsZUqy7hTy/wDLcpmjljd0l/vj6opn9rOWvg2TkuvbSIB0l0dDqsCkjHzVVUx+6d5/6lzLWSGzfyfFJ+WHsTKP2lpWCLoQHnUy9RTuda+y0mw42F7KqEdqSjxZ4QORc0tzdgxnjZ1ZEjmFm1tWtYjWw3tcCshpXRzsKypN47k8cv5vKYT2liWJY0rCAIAgCAIAgCAIAgCAIAgCAIAgCAICDzpmEZXy8+oczbLS0Bm1s7Rc4C17G2lzu4Kfoyxd7cKjjhjjvzwwRROWysSRwmt+EsKimDS0Sxtk2TvG00Ose/VRrij9GrKnjjstrHk8CpPFYmWrJ6EBXukKbqMj1hdxhe38Q2f7rI6IhtX1Jf7k/DeUVPtZCfEf6oXUyCSuVmCizNikA0tVCfymiY6/va73LRtbKbVenU4xw8Hj7kqg9zRZ1qhfCAEXGqA050RVfwHnKsw+a4Bc7qwfpRucNPFhv4MW66xUvxNlRvI8Fjykl6Pd3kak8JOJuNaUSQgCAIAgCAIAgCAIAgCAIAgCAIAgCA1D06Yga2rpaCk1e9wkI+s4mOP9X/ktz1VoKnCrdzySw7lvfsR67xwibapoRTUzWR+y1oaPACw/RadObnJyebeJfR6Kk9CAqvSQwVWBxU7tfSamnht4ytcfyYSs9q1Tc75S/Sm/LD3LVZ9E2HsjkukEMomLN+DelCNx0ZWUrmW5ywv2t/8ALkP4VrOtFDbtFUX5X5Pd64F6g8JYFiXPyWEAQGi+laJ+VukOGuovnNmQcAXss17fAt2b/bK3/QEoXujp2s+rFdz3p9zxw5EWr0Z4o3ThOIMxbDY5qM3jkaHN8+B7xuI5haNcUJ0KsqU84vAkp4rEy1ZPQgCAIAgCAIAgCAIAgCAIAgCAIDyq6ltHSukqSGsY0ucTwaBcn3BV06cqk1CKxbeC5s8bwNFZIc7O/Sq6qqB2IyZrH5LW2bE3lcHZPfsuW/6UUdG6JVvHN9Hm3vk/XxRFh054m+lz0lhAEBWq9vwl0i0MLfZgZLVyDy6qPw7T3HyW6ap0N1Ss+yK9X7Eau8kX9bkRym9KMBiwOOrgBL6KZk9hvMd9iVvh1b3H7qi3lurihOk/zJrv6vMqi8HiS0UgljDozdpAII4g7iuSSi4tp5onn0vAEBTulbLvxhym/qBeaH1sdt5sDtNHi2+nMNWb0BffhLtbT6Mtz78n3PyxLdWO1EofQjm/0Wo9BxB3YebwE8HnezwdvHff6S2DWjRe3H8XTW9fdy493X2ci1Rnh0WbtWiEkIAgCAIAgCAIAgCAIAgCAIAgCA0/035vDY/QMPdqbOnI4De2Pz0cfu8yt01X0Xi/xdRdkfd+y7yPWn+VFh6GMu/A2V+tqG2lqSHm+8Ri/VjzBLvv9yxust9+IuvpxfRhu7+v47iqjHCOPEv610vBAEBBdH7PhLGa6td7L5RTQ/y4bgub3Olc/wDCuo6Ftfw9nCLzaxfN7/JYIg1JYyLusqUHlV07aylfHUjaY9pa4Hi0ixB8igKHkOZ1PRSUVYfXUMnUG9rui3wvsNwdHa32Sub6xWf0LtzWU9/f1+e/vJlGWMcCzrAl0IAgOduljKhyzmDrqAEU8ztthbcdXJvc243a9pu7TQeyulav6SV5b/SqffFYPtXU/Z/uQ6sNlmzOi7PYzNQCHEXAVcY14da0fLHf9IefGw1bT2hnZ1PqU1/Tf/F8OXDw536VTa3PMvq14uhAEAQBAEAQBAEAQBAEAQBAUzpIzyzKWH7MBDquQerZv2Ru6x/1RwHEjuJGb0Loed9U2pbqazfHsXbx4LuLVSpsrtNP9HWWX5yzOXV13RMd1tQ867RJJ2Sebje/dtLddM6Qho+12ae6TWEVw7e5eeBHpx2mdJNGy2zdy5e3iTT9QBAQWdMWdhGAPNHrUSEQwN0BdNIdlgF+IvteDSslomz/ABd1Gm8s3yXzl3lFSWzHEsmWcHbl/AIaan9mJgbfdd29zvNxJ811QgkmgCAomd2fF/H4cRZpC61NWcgxzvVSnW3YebE77P7lh9N2H4u2aiulHevjvXngXKctmRYVzEmhAEBG5hwWLMOEPgxAXY8bxva7g5vIgqTZ3dS0rRrU815rg+ZTKKksGc047hFTknMWy8lkjDtxSt02m30c39CPELqVpdUNI220linuafV2P+dpDacWbn6OukmPMbWwYpaOrAsODZe9nJ3NvuvqBo+mdAVLRurS30/OPPs7fHtkU6u1ueZsFa4XggCAIAgCAIAgCAIAgCApHSD0hxZVgMdLsyVZGjL3DL7nSW3c9nee7es9ofQdW+kpz6NPjx7F85LyLVSoo7lmaKo6WqzpmLZaTLUSm7nO3AcXOIFmsA5DkANwW/1Klto62xfRhHJL0XFv92RUnJnSmU8uxZXwVsFFw1e+1i95Grj7tBwAAXL9IX1S9rurPuXBcP51k2EVFYImFCKggCArWEs+M2eXSb6XD7sbyfVub2zv16th2ddznroOrdh9Ch9aS6U/KPV458sCJWli8C/rZSyEAQGPiNEzEqB8Va3ajkaWObzaRYoCj5SqX4fUyYdizrz0wvE4nWamJtHJ4j2HciN+q53rFo38PW+tBdCXlLrXfmu/gS6U8VgWZa6XggCAg83ZXhzXhZixAWI1jkHtMdzHdzHH3ET9HaRq2NX6lPvXU1/Mn1FE4KSwZzhmrLE+VMT6vEG6b45B7LwOLTz3XG8X8F06w0hRvqW3TfNda5/PWRJRcXgy65J6XJcNa2LMYdNENBKNZG/av7Y/PvKwWlNWKdbGpbdGXD8r5cPTkXIVmtzNzYLjcGO0nWYTK2RnHZOo7nNOrT3EBaPc2le2nsVotP8AmXU+4kKSeRIKOVBAEAQBAEAQBAYeK4rDg9IZMTkbGwcXG3kBvJ7hqr1vbVbiexSi2+w8bSzNO516X31QdFlcGNm4zuHbP2G/JHedddzVuujNV4wwqXe9/pWXfx5ZcyPOtjuia9wHAqjNOKdXhzS+Rxu97jo251dI4/8A6eFytku7yhZUtuo8Eslx7Ev4lyLMYuTwR0bkjJ8OUcN2KXtSusZJSLFx5Dk0cB+q5npTSlW/q7Ut0VlHh+/FkyEFFFjWMKwgCAgc3Ys+hpWQ4TZ1bUu6qnaeBt2pHaHsMb2ibcBzWW0No53twk/sjvl7Lv8ATFlupPZRZctYKzL2CR09Lchg1cd73k3c93eXEnzXT0klgiESa9AQBAEBWc7ZffitOybByGVtOS+Fx3PFu1DJ9R407iAVHuranc0nSqLc/wCYrtR7GTTxR4ZdxtmPYaJacFpBLJI3aOikbo6N43hwP9jxXLL6yqWdZ0qnc+K4r+dhOjJSWKJNRCoIAgMLGMJhxqgdFikYkjdwPA82neD3jVX7a5q21RVKUsGv53o8aTWDNH506Jp8JcZMB2p4N+x84weA9sd7de7it90ZrNRr4QuOhLj+V/Hfu7SLOi1ka/oq2XCqvboXvikbpdpLSOYNvDctiq0adeGzUSlF8d6LSeGRsTAemaqogG4xGyob9Ierf5kAtP4R4rW7vVS2qb6MnB8M18+ZejWazL5hXS3h1cB6S98DuUjCR+Jm0LeNlr1xqxfUvtSkux/OBdVaLLRRZlo6/wDg6qB55CVl/de6xNXR91S++nJdzK1OL6yTbIHjsEHwKiuLWaKg54b7RA8SiTeQI6tzFSUH8bUwMPJ0rAfIXuVJpWFzV+ynJ8kylyiusrGK9LGHUAPUyPmcOETD/wATtlvuJWVt9Wr+r90VFdr9liyh1ooomO9NFTVNLcFiZANe249a7uIBAaD3EOWwWmqdCG+vJy7FuXz5otSrN5GucTxSbFqnrMTlfI/m9xdbuHIdw0WzULelQjsUoqK7EWW28y65M6K6nHSJMUvT0+/tD1jxf5LT7IP0ncwQCsHpPWO3tcYUunPsyXN+y8UXYUnLM3pgOBQZeoBFhMYYzeeJcebjvcfFc/u7ytd1PqVpYvyXYuBJjFRWCJJRioIAgMTFsSjwfDnzYg4NjjF3E/kBzJNgBxJCvW9CpXqKlTWLZ42ksWYeScIknqn4hjjS2omaGwxH/Z4N4Z/Mdo5/fYaWK6jo2whZ0FTjn1vi+Px2EGcnJ4lxU8pCAIAgCAICmZpwWXDMRNfl1he8gCqp2/PsG5zP85o3fSGnK+L0royF9S2Xuksnw/Z9fiVwm4szcIxSLGcPbNhzg6N4uD+oI4EHQjguZ3FvUt6jp1Fg0TU01ijMVk9CAIAgK5mbJFHmUE4hEBJ/vWdh/mdzvvArJ2OmLuz3U5dH9L3r9u7AolTjLM1dj3QtUUzicDlZM3Xsv9W/uAOrT4ktW2WmtlCe6vFxfFb18+pYlQfUUTFssVmDk/CVNKwDe7ZJb+MXb+a2C30ja3H9qon2Y7/DMtOLWaIhTSkA7J7K8PT9cdo9pEsAfi9BKYVl2qxgj4Mp5ZAflNYdnzceyPeolxfW1v8A3aiXfv8ADM9UW8kXrAuhiqqyDjEjIG8Wj1r/AA07I8do+C1+71rtqe6jFyfHJfPki7GjJ5mz8s5AostuDqSLblHzsvbcDzb8lu/5IC1S+03d3nRnLCP6VuXf1vvZejTjEtKxJcCAIAgPKqqWUdM59U4NY0FznONgAN5JVVOnKpJQgsW8keN4EBgNA7OFeysxNpbRRnapIXCxldwqJRy+g0/a5X6PoXREbKG1PfN5vh2L34kSpU2uRflnS0EAQBAEAQBAEBS8dy7LhWIPrMqtBc87VRS32Wz83x8GTd+53HXU4rSmiqV9Twluksnw+V2eBXCbizJwPGosdo+soCdCWvY4bL43jQskadWuB4e665xeWVa0qfTqrB+T7V/OZMjJSWKJFRSoIAgCAIAgI+twOmrz+3U8Mn242O/UKRSvLil/bqSXJtFLinmiLlyFh0vtUcPk3Z/Sylx01fxyqy9fU8+nHgIsg4dF7NHF5gu/Uley01fvOrL0H048CSosApaA/sVNAw82xsafeAolW9uav31JPm2eqKWSJJRioIAgCAIAgMTFcTiwigdNiTxHEwXLj+gG8k8ANSrtC3qV6ip0li2eNpLFkPh2CyZvqGz5iY6OiaQ6GkcLOkI3SVI5cRF+LkuiaI0LCyjty3zfXw7F89ZEqVHLkX1Z0tBAEAQBAEAQBAEAQFZzFlMV9X6Tg0no1aLesaLtlA+RUM+W22l/abpY6WUW7s6N1T+nVWK812rgVRk4vFEXQZjMVaKbMkfo1UdGgm8U1uMEm519OwbOF7WK0HSega9pjOHShx61zXut3IlQqqRYFgS6EAQBAEAQBAEAQBAEAQBAEBB4xmRtHVdRhzHVNYRdsEe8d8r/AGYmajtO8gVltHaGuL14pYQ/U/bj6cWi3OoomRguUnS1zarNb2zVDTeKJo9TT/y2n23/AOY7Xda1l0Cw0bQsobNNb+t9b/nDIiSm5ZluWQKQgCAIAgCAIAgCAIAgCAw8VwuHGKJ0WKRtkidva8XHiOR5EahAVOXL1bl7XLsnpVOP9mqH2e0a6QznfwAbJoAPaWA0hq9bXOModCXFZPmvjDvLsKriftBmuCoquprdumqf9zUDqnH7BPZkGm9pK0690Ld2u+UcY8VvXf1rvRIjUjInViS4EAQBAEAQBAEAQBAQ2LZnp8Ln6t7jJOfZghaZZXeDG6jxdYd6yFnoq6u3/Tju4vcv37sSiU4xzPCPDMQzH/GuNBTH5EbmvqHjXe8XZDwPZ2nd4W4aP1aoUcJ1unLh+Vd3X37uwjyrN5FowPAqfAKTq8JjDGk3cdS57vpPce053eSVsqSSwRZJJegIAgCAIAgCAIAgCAIAgCAIAgMTE8MhxalMeJxMljPyXtDh467j3oCsuyMcP/8AbFXNTgbon/tMI7g2Q7bR9l43bljbrRFpc76kFjxW5+WffiVxqSWR4OkxTDj+2UsNS36dNL1brczFNYX7g8rAXGqcc6NTukvdfBdVfijydnGKmH+Kw1VPbf1tNLb8cYcy3fdYirq3fwyipcmvfAuKtFnvT5xoKj91WU+vAysafcSCsfPRd5DOlLwb9CrbjxJCPFYJReKaIjue0/3Ud21ZZwfgyrFH0/E4Yx25Yx4vaP7rxW9V5QfgxiiPqM3UNN++rKcHl1rCfcDdSIaNvJ5Upf8AyzzbjxMZudKeoH+FtqKg/wCRTzPH49kMt33sp1LV2/nnDDm1+78ih1oo9BV4liH+raFsII0fVzNH/wBcO27yLmrLW+qbzrVO6K938FDr8EZDcnT4gb5irpXt4w0w9GjPc5wJlcPvhZ610HZW+9QxfGW/9vItSqyZYMFwKmwGn2MHhjibx2GgE97jvce8krLlskUAQBAEAQBAEAQBAEAQBAEAQBAEAQBAEAQBAa76Q/3bvArwHNuLf6xf4q8skeHhT/xDfEfqvQdC9G/7tngrB6bXG5eg/UAQBAEAQBAEAQBAEAQB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0338"/>
            <a:ext cx="5904656"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456692" y="2646377"/>
            <a:ext cx="5544616" cy="646331"/>
          </a:xfrm>
          <a:prstGeom prst="rect">
            <a:avLst/>
          </a:prstGeom>
          <a:noFill/>
        </p:spPr>
        <p:txBody>
          <a:bodyPr wrap="square" rtlCol="0">
            <a:spAutoFit/>
          </a:bodyPr>
          <a:lstStyle/>
          <a:p>
            <a:r>
              <a:rPr lang="en-US" sz="3600" b="1" dirty="0" smtClean="0"/>
              <a:t>71% : interface is good</a:t>
            </a:r>
            <a:endParaRPr lang="en-US" sz="3600" b="1" dirty="0"/>
          </a:p>
        </p:txBody>
      </p:sp>
    </p:spTree>
    <p:extLst>
      <p:ext uri="{BB962C8B-B14F-4D97-AF65-F5344CB8AC3E}">
        <p14:creationId xmlns:p14="http://schemas.microsoft.com/office/powerpoint/2010/main" val="3761527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webinar</a:t>
            </a:r>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2" y="1484784"/>
            <a:ext cx="9162162" cy="31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0970254"/>
      </p:ext>
    </p:extLst>
  </p:cSld>
  <p:clrMapOvr>
    <a:masterClrMapping/>
  </p:clrMapOvr>
  <p:transition spd="slow">
    <p:wip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smtClean="0"/>
              <a:t>GLOBAL DATABASES, TOOLS, AND PLATFORMS FOR IP BUSINESS (FREE) </a:t>
            </a:r>
            <a:endParaRPr lang="en-US" sz="2800" dirty="0"/>
          </a:p>
        </p:txBody>
      </p:sp>
      <p:sp>
        <p:nvSpPr>
          <p:cNvPr id="3" name="Content Placeholder 2"/>
          <p:cNvSpPr>
            <a:spLocks noGrp="1"/>
          </p:cNvSpPr>
          <p:nvPr>
            <p:ph idx="1"/>
          </p:nvPr>
        </p:nvSpPr>
        <p:spPr>
          <a:xfrm>
            <a:off x="1259632" y="1772816"/>
            <a:ext cx="8229600"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WIPO </a:t>
            </a:r>
            <a:r>
              <a:rPr lang="en-US" sz="2800" dirty="0" err="1" smtClean="0"/>
              <a:t>Lex</a:t>
            </a:r>
            <a:endParaRPr lang="en-US" sz="2800" dirty="0" smtClean="0"/>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RE:SEARCH</a:t>
            </a:r>
          </a:p>
          <a:p>
            <a:r>
              <a:rPr lang="en-US" sz="2800" dirty="0" smtClean="0"/>
              <a:t>WIPO </a:t>
            </a:r>
            <a:r>
              <a:rPr lang="en-US" sz="2800" dirty="0"/>
              <a:t>GREEN</a:t>
            </a:r>
          </a:p>
          <a:p>
            <a:endParaRPr lang="en-US" dirty="0"/>
          </a:p>
        </p:txBody>
      </p:sp>
      <p:sp>
        <p:nvSpPr>
          <p:cNvPr id="4" name="右矢印 3"/>
          <p:cNvSpPr>
            <a:spLocks noChangeArrowheads="1"/>
          </p:cNvSpPr>
          <p:nvPr/>
        </p:nvSpPr>
        <p:spPr bwMode="auto">
          <a:xfrm>
            <a:off x="323528" y="2299494"/>
            <a:ext cx="977900" cy="484188"/>
          </a:xfrm>
          <a:prstGeom prst="rightArrow">
            <a:avLst>
              <a:gd name="adj1" fmla="val 50000"/>
              <a:gd name="adj2" fmla="val 50024"/>
            </a:avLst>
          </a:prstGeom>
          <a:solidFill>
            <a:srgbClr val="FF0000"/>
          </a:solidFill>
          <a:ln w="9525">
            <a:noFill/>
            <a:miter lim="800000"/>
            <a:headEnd/>
            <a:tailEnd/>
          </a:ln>
        </p:spPr>
        <p:txBody>
          <a:bodyPr>
            <a:spAutoFit/>
          </a:bodyPr>
          <a:lstStyle/>
          <a:p>
            <a:pPr>
              <a:spcBef>
                <a:spcPct val="50000"/>
              </a:spcBef>
            </a:pPr>
            <a:endParaRPr lang="ja-JP" altLang="en-US">
              <a:ea typeface="MS PGothic" pitchFamily="34" charset="-128"/>
            </a:endParaRPr>
          </a:p>
        </p:txBody>
      </p:sp>
    </p:spTree>
    <p:extLst>
      <p:ext uri="{BB962C8B-B14F-4D97-AF65-F5344CB8AC3E}">
        <p14:creationId xmlns:p14="http://schemas.microsoft.com/office/powerpoint/2010/main" val="2101720353"/>
      </p:ext>
    </p:extLst>
  </p:cSld>
  <p:clrMapOvr>
    <a:masterClrMapping/>
  </p:clrMapOvr>
  <p:transition spd="slow">
    <p:wip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GLOBAL BRANDS DATABASE </a:t>
            </a:r>
            <a:endParaRPr lang="en-US" dirty="0"/>
          </a:p>
        </p:txBody>
      </p:sp>
      <p:sp>
        <p:nvSpPr>
          <p:cNvPr id="3" name="Content Placeholder 2"/>
          <p:cNvSpPr>
            <a:spLocks noGrp="1"/>
          </p:cNvSpPr>
          <p:nvPr>
            <p:ph idx="1"/>
          </p:nvPr>
        </p:nvSpPr>
        <p:spPr>
          <a:xfrm>
            <a:off x="251520" y="1556792"/>
            <a:ext cx="8568952" cy="4608512"/>
          </a:xfrm>
        </p:spPr>
        <p:txBody>
          <a:bodyPr/>
          <a:lstStyle/>
          <a:p>
            <a:pPr algn="just" eaLnBrk="1" hangingPunct="1"/>
            <a:r>
              <a:rPr lang="en-US" dirty="0"/>
              <a:t>Over 12 million records relating to internationally-protected trademarks, etc</a:t>
            </a:r>
            <a:r>
              <a:rPr lang="en-US" dirty="0" smtClean="0"/>
              <a:t>.</a:t>
            </a:r>
          </a:p>
          <a:p>
            <a:pPr marL="0" indent="0" algn="just" eaLnBrk="1" hangingPunct="1">
              <a:buNone/>
            </a:pPr>
            <a:endParaRPr lang="en-US" dirty="0"/>
          </a:p>
          <a:p>
            <a:pPr algn="just" eaLnBrk="1" hangingPunct="1"/>
            <a:r>
              <a:rPr lang="en-US" dirty="0"/>
              <a:t>Free of charge simultaneous brand-related searches across multiple collections, including</a:t>
            </a:r>
            <a:r>
              <a:rPr lang="en-US" dirty="0" smtClean="0"/>
              <a:t>:</a:t>
            </a:r>
          </a:p>
          <a:p>
            <a:pPr marL="0" indent="0" algn="just" eaLnBrk="1" hangingPunct="1">
              <a:buNone/>
            </a:pPr>
            <a:endParaRPr lang="en-US" dirty="0"/>
          </a:p>
          <a:p>
            <a:pPr lvl="1" eaLnBrk="1" hangingPunct="1">
              <a:lnSpc>
                <a:spcPct val="150000"/>
              </a:lnSpc>
              <a:buFont typeface="Wingdings" pitchFamily="2" charset="2"/>
              <a:buChar char="Ø"/>
            </a:pPr>
            <a:r>
              <a:rPr lang="en-US" sz="2000" dirty="0" smtClean="0"/>
              <a:t>Trademarks registered under Madrid System</a:t>
            </a:r>
          </a:p>
          <a:p>
            <a:pPr lvl="1" eaLnBrk="1" hangingPunct="1">
              <a:lnSpc>
                <a:spcPct val="150000"/>
              </a:lnSpc>
              <a:buFont typeface="Wingdings" pitchFamily="2" charset="2"/>
              <a:buChar char="Ø"/>
            </a:pPr>
            <a:r>
              <a:rPr lang="en-US" sz="2000" dirty="0" smtClean="0"/>
              <a:t>Appellations of Origin registered under Lisbon System</a:t>
            </a:r>
          </a:p>
          <a:p>
            <a:pPr lvl="1" eaLnBrk="1" hangingPunct="1">
              <a:lnSpc>
                <a:spcPct val="150000"/>
              </a:lnSpc>
              <a:buFont typeface="Wingdings" pitchFamily="2" charset="2"/>
              <a:buChar char="Ø"/>
            </a:pPr>
            <a:r>
              <a:rPr lang="en-US" sz="2000" dirty="0" smtClean="0"/>
              <a:t>Emblems protected under the Paris Convention 6ter </a:t>
            </a:r>
          </a:p>
          <a:p>
            <a:pPr lvl="1" eaLnBrk="1" hangingPunct="1">
              <a:lnSpc>
                <a:spcPct val="150000"/>
              </a:lnSpc>
              <a:buFont typeface="Wingdings" pitchFamily="2" charset="2"/>
              <a:buChar char="Ø"/>
            </a:pPr>
            <a:r>
              <a:rPr lang="en-US" sz="2000" dirty="0" smtClean="0"/>
              <a:t>Algeria,</a:t>
            </a:r>
            <a:r>
              <a:rPr lang="en-US" sz="2000" dirty="0"/>
              <a:t> Australia</a:t>
            </a:r>
            <a:r>
              <a:rPr lang="en-US" sz="2000" dirty="0" smtClean="0"/>
              <a:t>, Canada</a:t>
            </a:r>
            <a:r>
              <a:rPr lang="en-US" sz="2000" dirty="0"/>
              <a:t>, Egypt, Estonia, Israel, </a:t>
            </a:r>
            <a:r>
              <a:rPr lang="en-US" sz="2000" dirty="0" smtClean="0"/>
              <a:t>Morocco</a:t>
            </a:r>
            <a:r>
              <a:rPr lang="en-US" sz="2000" dirty="0"/>
              <a:t>, </a:t>
            </a:r>
            <a:r>
              <a:rPr lang="en-US" sz="2000" dirty="0" smtClean="0"/>
              <a:t>Singapore</a:t>
            </a:r>
            <a:r>
              <a:rPr lang="en-US" sz="2000" dirty="0"/>
              <a:t>, </a:t>
            </a:r>
            <a:r>
              <a:rPr lang="en-US" sz="2000" dirty="0" smtClean="0"/>
              <a:t>Switzerland</a:t>
            </a:r>
            <a:r>
              <a:rPr lang="en-US" sz="2000" dirty="0"/>
              <a:t>, </a:t>
            </a:r>
            <a:r>
              <a:rPr lang="en-US" sz="2000" dirty="0" smtClean="0"/>
              <a:t>UAE</a:t>
            </a:r>
            <a:r>
              <a:rPr lang="en-US" sz="2000" dirty="0"/>
              <a:t>, </a:t>
            </a:r>
            <a:r>
              <a:rPr lang="en-US" sz="2000" dirty="0" smtClean="0"/>
              <a:t>US</a:t>
            </a:r>
            <a:endParaRPr lang="en-US" sz="2000" dirty="0"/>
          </a:p>
          <a:p>
            <a:endParaRPr lang="en-US" dirty="0"/>
          </a:p>
        </p:txBody>
      </p:sp>
    </p:spTree>
    <p:extLst>
      <p:ext uri="{BB962C8B-B14F-4D97-AF65-F5344CB8AC3E}">
        <p14:creationId xmlns:p14="http://schemas.microsoft.com/office/powerpoint/2010/main" val="799030847"/>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260648" y="404664"/>
            <a:ext cx="11305256" cy="576064"/>
          </a:xfrm>
        </p:spPr>
        <p:txBody>
          <a:bodyPr/>
          <a:lstStyle/>
          <a:p>
            <a:pPr algn="ctr"/>
            <a:r>
              <a:rPr lang="en-US" dirty="0" smtClean="0">
                <a:ea typeface="ＭＳ Ｐゴシック" pitchFamily="34" charset="-128"/>
              </a:rPr>
              <a:t>        </a:t>
            </a:r>
            <a:r>
              <a:rPr lang="en-US" sz="3200" dirty="0" smtClean="0">
                <a:solidFill>
                  <a:srgbClr val="000090"/>
                </a:solidFill>
                <a:ea typeface="ＭＳ Ｐゴシック" pitchFamily="34" charset="-128"/>
              </a:rPr>
              <a:t>NEXT SCT </a:t>
            </a:r>
            <a:r>
              <a:rPr lang="en-US" sz="3200" dirty="0">
                <a:solidFill>
                  <a:srgbClr val="000090"/>
                </a:solidFill>
                <a:ea typeface="ＭＳ Ｐゴシック" pitchFamily="34" charset="-128"/>
              </a:rPr>
              <a:t>SESSION </a:t>
            </a:r>
            <a:r>
              <a:rPr lang="en-US" sz="3200" dirty="0" smtClean="0">
                <a:solidFill>
                  <a:srgbClr val="000090"/>
                </a:solidFill>
                <a:ea typeface="ＭＳ Ｐゴシック" pitchFamily="34" charset="-128"/>
              </a:rPr>
              <a:t>(JUNE 2014)</a:t>
            </a:r>
          </a:p>
        </p:txBody>
      </p:sp>
      <p:sp>
        <p:nvSpPr>
          <p:cNvPr id="49155" name="Rectangle 3"/>
          <p:cNvSpPr>
            <a:spLocks noGrp="1" noChangeArrowheads="1"/>
          </p:cNvSpPr>
          <p:nvPr>
            <p:ph type="body" idx="4294967295"/>
          </p:nvPr>
        </p:nvSpPr>
        <p:spPr>
          <a:xfrm>
            <a:off x="251520" y="1916832"/>
            <a:ext cx="8712968" cy="4770319"/>
          </a:xfrm>
        </p:spPr>
        <p:txBody>
          <a:bodyPr/>
          <a:lstStyle/>
          <a:p>
            <a:pPr algn="just"/>
            <a:r>
              <a:rPr lang="en-US" dirty="0" smtClean="0">
                <a:ea typeface="ＭＳ Ｐゴシック" pitchFamily="34" charset="-128"/>
              </a:rPr>
              <a:t>Decision on technical assistance and capacity building.</a:t>
            </a:r>
          </a:p>
          <a:p>
            <a:pPr algn="just"/>
            <a:endParaRPr lang="en-US" dirty="0" smtClean="0">
              <a:ea typeface="ＭＳ Ｐゴシック" pitchFamily="34" charset="-128"/>
            </a:endParaRPr>
          </a:p>
          <a:p>
            <a:pPr marL="0" indent="0" algn="just">
              <a:buNone/>
            </a:pPr>
            <a:endParaRPr lang="en-US" dirty="0" smtClean="0">
              <a:ea typeface="ＭＳ Ｐゴシック" pitchFamily="34" charset="-128"/>
            </a:endParaRPr>
          </a:p>
          <a:p>
            <a:pPr lvl="1" algn="just">
              <a:buFont typeface="Wingdings" charset="2"/>
              <a:buChar char="Ø"/>
            </a:pPr>
            <a:r>
              <a:rPr lang="en-US" dirty="0" smtClean="0">
                <a:ea typeface="ＭＳ Ｐゴシック" pitchFamily="34" charset="-128"/>
              </a:rPr>
              <a:t>Some Member States prefer a Treaty Article</a:t>
            </a:r>
          </a:p>
          <a:p>
            <a:pPr marL="457200" lvl="1" indent="0" algn="just">
              <a:buNone/>
            </a:pPr>
            <a:endParaRPr lang="en-US" dirty="0" smtClean="0">
              <a:ea typeface="ＭＳ Ｐゴシック" pitchFamily="34" charset="-128"/>
            </a:endParaRPr>
          </a:p>
          <a:p>
            <a:pPr lvl="1" algn="just">
              <a:buFont typeface="Wingdings" charset="2"/>
              <a:buChar char="Ø"/>
            </a:pPr>
            <a:r>
              <a:rPr lang="en-US" dirty="0" smtClean="0">
                <a:ea typeface="ＭＳ Ｐゴシック" pitchFamily="34" charset="-128"/>
              </a:rPr>
              <a:t>Some Member States prefer to convene a diplomatic conference without agreement for such an article</a:t>
            </a:r>
          </a:p>
          <a:p>
            <a:pPr marL="0" indent="0">
              <a:buNone/>
            </a:pPr>
            <a:endParaRPr lang="en-US" sz="1800" dirty="0" smtClean="0">
              <a:ea typeface="ＭＳ Ｐゴシック" pitchFamily="34" charset="-128"/>
            </a:endParaRPr>
          </a:p>
        </p:txBody>
      </p:sp>
    </p:spTree>
    <p:extLst>
      <p:ext uri="{BB962C8B-B14F-4D97-AF65-F5344CB8AC3E}">
        <p14:creationId xmlns:p14="http://schemas.microsoft.com/office/powerpoint/2010/main" val="42065385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fade">
                                      <p:cBhvr>
                                        <p:cTn id="7" dur="500"/>
                                        <p:tgtEl>
                                          <p:spTgt spid="49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155">
                                            <p:txEl>
                                              <p:pRg st="3" end="3"/>
                                            </p:txEl>
                                          </p:spTgt>
                                        </p:tgtEl>
                                        <p:attrNameLst>
                                          <p:attrName>style.visibility</p:attrName>
                                        </p:attrNameLst>
                                      </p:cBhvr>
                                      <p:to>
                                        <p:strVal val="visible"/>
                                      </p:to>
                                    </p:set>
                                    <p:animEffect transition="in" filter="fade">
                                      <p:cBhvr>
                                        <p:cTn id="12" dur="500"/>
                                        <p:tgtEl>
                                          <p:spTgt spid="4915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155">
                                            <p:txEl>
                                              <p:pRg st="5" end="5"/>
                                            </p:txEl>
                                          </p:spTgt>
                                        </p:tgtEl>
                                        <p:attrNameLst>
                                          <p:attrName>style.visibility</p:attrName>
                                        </p:attrNameLst>
                                      </p:cBhvr>
                                      <p:to>
                                        <p:strVal val="visible"/>
                                      </p:to>
                                    </p:set>
                                    <p:animEffect transition="in" filter="fade">
                                      <p:cBhvr>
                                        <p:cTn id="17" dur="500"/>
                                        <p:tgtEl>
                                          <p:spTgt spid="491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24"/>
            <a:ext cx="9192005" cy="689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p:nvPr/>
        </p:nvSpPr>
        <p:spPr bwMode="auto">
          <a:xfrm>
            <a:off x="932526" y="5076764"/>
            <a:ext cx="4680520" cy="1772816"/>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cs typeface="Arial" charset="0"/>
            </a:endParaRPr>
          </a:p>
        </p:txBody>
      </p:sp>
      <p:sp>
        <p:nvSpPr>
          <p:cNvPr id="4" name="Down Arrow 3"/>
          <p:cNvSpPr/>
          <p:nvPr/>
        </p:nvSpPr>
        <p:spPr bwMode="auto">
          <a:xfrm>
            <a:off x="3277876" y="5391218"/>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a:xfrm>
            <a:off x="5652120" y="19993"/>
            <a:ext cx="2160240" cy="461665"/>
          </a:xfrm>
          <a:prstGeom prst="rect">
            <a:avLst/>
          </a:prstGeom>
          <a:noFill/>
        </p:spPr>
        <p:txBody>
          <a:bodyPr wrap="square" rtlCol="0">
            <a:spAutoFit/>
          </a:bodyPr>
          <a:lstStyle/>
          <a:p>
            <a:r>
              <a:rPr lang="en-US" dirty="0" smtClean="0">
                <a:solidFill>
                  <a:srgbClr val="FFFF00"/>
                </a:solidFill>
              </a:rPr>
              <a:t>www.wipo.int</a:t>
            </a:r>
            <a:endParaRPr lang="en-US" dirty="0">
              <a:solidFill>
                <a:srgbClr val="FFFF00"/>
              </a:solidFill>
            </a:endParaRPr>
          </a:p>
        </p:txBody>
      </p:sp>
    </p:spTree>
    <p:extLst>
      <p:ext uri="{BB962C8B-B14F-4D97-AF65-F5344CB8AC3E}">
        <p14:creationId xmlns:p14="http://schemas.microsoft.com/office/powerpoint/2010/main" val="3796004559"/>
      </p:ext>
    </p:extLst>
  </p:cSld>
  <p:clrMapOvr>
    <a:masterClrMapping/>
  </p:clrMapOvr>
  <p:transition spd="slow">
    <p:wip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107504" y="1301883"/>
            <a:ext cx="3600400" cy="144016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408213935"/>
      </p:ext>
    </p:extLst>
  </p:cSld>
  <p:clrMapOvr>
    <a:masterClrMapping/>
  </p:clrMapOvr>
  <p:transition spd="slow">
    <p:wip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09" y="116632"/>
            <a:ext cx="8988491"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bwMode="auto">
          <a:xfrm>
            <a:off x="1835696" y="548680"/>
            <a:ext cx="432048" cy="432048"/>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6" name="Right Arrow 5"/>
          <p:cNvSpPr/>
          <p:nvPr/>
        </p:nvSpPr>
        <p:spPr bwMode="auto">
          <a:xfrm rot="5400000">
            <a:off x="6660232" y="332656"/>
            <a:ext cx="432048" cy="360040"/>
          </a:xfrm>
          <a:prstGeom prst="rightArrow">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985982979"/>
      </p:ext>
    </p:extLst>
  </p:cSld>
  <p:clrMapOvr>
    <a:masterClrMapping/>
  </p:clrMapOvr>
  <p:transition spd="slow">
    <p:wip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09" y="116632"/>
            <a:ext cx="8988491"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bwMode="auto">
          <a:xfrm>
            <a:off x="1835696" y="2348880"/>
            <a:ext cx="432048" cy="432048"/>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688978893"/>
      </p:ext>
    </p:extLst>
  </p:cSld>
  <p:clrMapOvr>
    <a:masterClrMapping/>
  </p:clrMapOvr>
  <p:transition spd="slow">
    <p:wip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1" y="-963488"/>
            <a:ext cx="9109849" cy="8252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549407"/>
      </p:ext>
    </p:extLst>
  </p:cSld>
  <p:clrMapOvr>
    <a:masterClrMapping/>
  </p:clrMapOvr>
  <p:transition spd="slow">
    <p:wip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1143000"/>
          </a:xfrm>
        </p:spPr>
        <p:txBody>
          <a:bodyPr/>
          <a:lstStyle/>
          <a:p>
            <a:pPr algn="ctr"/>
            <a:r>
              <a:rPr lang="en-US" sz="3200" dirty="0" smtClean="0"/>
              <a:t>GLOBAL DATABSES, TOOLS, AND PLATFORM FOR IP BUSINESS (FREE) </a:t>
            </a:r>
            <a:endParaRPr lang="en-US" sz="3200" dirty="0"/>
          </a:p>
        </p:txBody>
      </p:sp>
      <p:sp>
        <p:nvSpPr>
          <p:cNvPr id="3" name="Content Placeholder 2"/>
          <p:cNvSpPr>
            <a:spLocks noGrp="1"/>
          </p:cNvSpPr>
          <p:nvPr>
            <p:ph idx="1"/>
          </p:nvPr>
        </p:nvSpPr>
        <p:spPr>
          <a:xfrm>
            <a:off x="2411760" y="2132856"/>
            <a:ext cx="8229600" cy="4352925"/>
          </a:xfrm>
        </p:spPr>
        <p:txBody>
          <a:bodyPr/>
          <a:lstStyle/>
          <a:p>
            <a:pPr eaLnBrk="1" hangingPunct="1">
              <a:defRPr/>
            </a:pPr>
            <a:r>
              <a:rPr lang="en-US" sz="2800" dirty="0"/>
              <a:t>PATENTSCOPE </a:t>
            </a:r>
            <a:endParaRPr lang="en-US" sz="2800" dirty="0" smtClean="0"/>
          </a:p>
          <a:p>
            <a:pPr eaLnBrk="1" hangingPunct="1">
              <a:defRPr/>
            </a:pPr>
            <a:r>
              <a:rPr lang="en-US" sz="2800" dirty="0" smtClean="0"/>
              <a:t>Global </a:t>
            </a:r>
            <a:r>
              <a:rPr lang="en-US" sz="2800" dirty="0"/>
              <a:t>Brand </a:t>
            </a:r>
            <a:r>
              <a:rPr lang="en-US" sz="2800" dirty="0" smtClean="0"/>
              <a:t>Database</a:t>
            </a:r>
          </a:p>
          <a:p>
            <a:pPr eaLnBrk="1" hangingPunct="1">
              <a:defRPr/>
            </a:pPr>
            <a:r>
              <a:rPr lang="en-US" sz="2800" dirty="0" smtClean="0"/>
              <a:t>WIPO </a:t>
            </a:r>
            <a:r>
              <a:rPr lang="en-US" sz="2800" dirty="0" err="1" smtClean="0"/>
              <a:t>Lex</a:t>
            </a:r>
            <a:endParaRPr lang="en-US" sz="2800" dirty="0" smtClean="0"/>
          </a:p>
          <a:p>
            <a:pPr eaLnBrk="1" hangingPunct="1">
              <a:defRPr/>
            </a:pPr>
            <a:r>
              <a:rPr lang="en-US" sz="2800" dirty="0" smtClean="0"/>
              <a:t>WIPO </a:t>
            </a:r>
            <a:r>
              <a:rPr lang="en-US" sz="2800" dirty="0"/>
              <a:t>IPAS, WIPO </a:t>
            </a:r>
            <a:r>
              <a:rPr lang="en-US" sz="2800" dirty="0" smtClean="0"/>
              <a:t>DAS</a:t>
            </a:r>
          </a:p>
          <a:p>
            <a:pPr eaLnBrk="1" hangingPunct="1">
              <a:defRPr/>
            </a:pPr>
            <a:r>
              <a:rPr lang="en-US" sz="2800" dirty="0" smtClean="0"/>
              <a:t>WIPO CASE</a:t>
            </a:r>
          </a:p>
          <a:p>
            <a:pPr eaLnBrk="1" hangingPunct="1">
              <a:defRPr/>
            </a:pPr>
            <a:r>
              <a:rPr lang="en-US" sz="2800" dirty="0" smtClean="0"/>
              <a:t>WIPO RE:SEARCH</a:t>
            </a:r>
          </a:p>
          <a:p>
            <a:pPr eaLnBrk="1" hangingPunct="1">
              <a:defRPr/>
            </a:pPr>
            <a:r>
              <a:rPr lang="en-US" sz="2800" dirty="0" smtClean="0"/>
              <a:t>WIPO </a:t>
            </a:r>
            <a:r>
              <a:rPr lang="en-US" sz="2800" dirty="0"/>
              <a:t>GREEN</a:t>
            </a:r>
          </a:p>
          <a:p>
            <a:endParaRPr lang="en-US" dirty="0"/>
          </a:p>
        </p:txBody>
      </p:sp>
      <p:sp>
        <p:nvSpPr>
          <p:cNvPr id="4" name="右矢印 3"/>
          <p:cNvSpPr>
            <a:spLocks noChangeArrowheads="1"/>
          </p:cNvSpPr>
          <p:nvPr/>
        </p:nvSpPr>
        <p:spPr bwMode="auto">
          <a:xfrm>
            <a:off x="1115616" y="3212976"/>
            <a:ext cx="977900" cy="484187"/>
          </a:xfrm>
          <a:prstGeom prst="rightArrow">
            <a:avLst>
              <a:gd name="adj1" fmla="val 50000"/>
              <a:gd name="adj2" fmla="val 50024"/>
            </a:avLst>
          </a:prstGeom>
          <a:solidFill>
            <a:srgbClr val="FF0000"/>
          </a:solidFill>
          <a:ln w="9525">
            <a:noFill/>
            <a:miter lim="800000"/>
            <a:headEnd/>
            <a:tailEnd/>
          </a:ln>
        </p:spPr>
        <p:txBody>
          <a:bodyPr>
            <a:spAutoFit/>
          </a:bodyPr>
          <a:lstStyle/>
          <a:p>
            <a:pPr>
              <a:spcBef>
                <a:spcPct val="50000"/>
              </a:spcBef>
            </a:pPr>
            <a:endParaRPr lang="ja-JP" altLang="en-US">
              <a:ea typeface="MS PGothic" pitchFamily="34" charset="-128"/>
            </a:endParaRPr>
          </a:p>
        </p:txBody>
      </p:sp>
    </p:spTree>
    <p:extLst>
      <p:ext uri="{BB962C8B-B14F-4D97-AF65-F5344CB8AC3E}">
        <p14:creationId xmlns:p14="http://schemas.microsoft.com/office/powerpoint/2010/main" val="3542212334"/>
      </p:ext>
    </p:extLst>
  </p:cSld>
  <p:clrMapOvr>
    <a:masterClrMapping/>
  </p:clrMapOvr>
  <p:transition spd="slow">
    <p:wip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24"/>
            <a:ext cx="9192005" cy="689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p:nvPr/>
        </p:nvSpPr>
        <p:spPr bwMode="auto">
          <a:xfrm>
            <a:off x="932526" y="5076764"/>
            <a:ext cx="4680520" cy="1772816"/>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cs typeface="Arial" charset="0"/>
            </a:endParaRPr>
          </a:p>
        </p:txBody>
      </p:sp>
      <p:sp>
        <p:nvSpPr>
          <p:cNvPr id="4" name="Down Arrow 3"/>
          <p:cNvSpPr/>
          <p:nvPr/>
        </p:nvSpPr>
        <p:spPr bwMode="auto">
          <a:xfrm rot="18592777">
            <a:off x="2687520" y="6403184"/>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a:xfrm>
            <a:off x="5652120" y="19993"/>
            <a:ext cx="2160240" cy="461665"/>
          </a:xfrm>
          <a:prstGeom prst="rect">
            <a:avLst/>
          </a:prstGeom>
          <a:noFill/>
        </p:spPr>
        <p:txBody>
          <a:bodyPr wrap="square" rtlCol="0">
            <a:spAutoFit/>
          </a:bodyPr>
          <a:lstStyle/>
          <a:p>
            <a:r>
              <a:rPr lang="en-US" dirty="0" smtClean="0">
                <a:solidFill>
                  <a:srgbClr val="FFFF00"/>
                </a:solidFill>
              </a:rPr>
              <a:t>www.wipo.int</a:t>
            </a:r>
            <a:endParaRPr lang="en-US" dirty="0">
              <a:solidFill>
                <a:srgbClr val="FFFF00"/>
              </a:solidFill>
            </a:endParaRPr>
          </a:p>
        </p:txBody>
      </p:sp>
    </p:spTree>
    <p:extLst>
      <p:ext uri="{BB962C8B-B14F-4D97-AF65-F5344CB8AC3E}">
        <p14:creationId xmlns:p14="http://schemas.microsoft.com/office/powerpoint/2010/main" val="3038806181"/>
      </p:ext>
    </p:extLst>
  </p:cSld>
  <p:clrMapOvr>
    <a:masterClrMapping/>
  </p:clrMapOvr>
  <p:transition spd="slow">
    <p:wip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3606450"/>
      </p:ext>
    </p:extLst>
  </p:cSld>
  <p:clrMapOvr>
    <a:masterClrMapping/>
  </p:clrMapOvr>
  <p:transition spd="slow">
    <p:wip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 y="0"/>
            <a:ext cx="9132773" cy="684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143712"/>
      </p:ext>
    </p:extLst>
  </p:cSld>
  <p:clrMapOvr>
    <a:masterClrMapping/>
  </p:clrMapOvr>
  <p:transition spd="slow">
    <p:wip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noChangeAspect="1" noChangeArrowheads="1"/>
          </p:cNvPicPr>
          <p:nvPr>
            <p:ph idx="1"/>
          </p:nvPr>
        </p:nvPicPr>
        <p:blipFill>
          <a:blip r:embed="rId2"/>
          <a:srcRect/>
          <a:stretch>
            <a:fillRect/>
          </a:stretch>
        </p:blipFill>
        <p:spPr bwMode="auto">
          <a:xfrm>
            <a:off x="251520" y="260648"/>
            <a:ext cx="8640960" cy="5577483"/>
          </a:xfrm>
          <a:prstGeom prst="rect">
            <a:avLst/>
          </a:prstGeom>
          <a:noFill/>
          <a:ln w="9525">
            <a:noFill/>
            <a:miter lim="800000"/>
            <a:headEnd/>
            <a:tailEnd/>
          </a:ln>
          <a:effectLst/>
        </p:spPr>
      </p:pic>
    </p:spTree>
    <p:extLst>
      <p:ext uri="{BB962C8B-B14F-4D97-AF65-F5344CB8AC3E}">
        <p14:creationId xmlns:p14="http://schemas.microsoft.com/office/powerpoint/2010/main" val="1451505983"/>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1008112"/>
          </a:xfrm>
        </p:spPr>
        <p:txBody>
          <a:bodyPr/>
          <a:lstStyle/>
          <a:p>
            <a:pPr algn="ctr"/>
            <a:r>
              <a:rPr lang="en-US" dirty="0" smtClean="0">
                <a:solidFill>
                  <a:srgbClr val="000090"/>
                </a:solidFill>
                <a:ea typeface="ＭＳ Ｐゴシック" pitchFamily="34" charset="-128"/>
              </a:rPr>
              <a:t>BEYOND THE SCT</a:t>
            </a:r>
            <a:endParaRPr lang="en-US" dirty="0">
              <a:solidFill>
                <a:srgbClr val="000090"/>
              </a:solidFill>
            </a:endParaRPr>
          </a:p>
        </p:txBody>
      </p:sp>
      <p:sp>
        <p:nvSpPr>
          <p:cNvPr id="3" name="Content Placeholder 2"/>
          <p:cNvSpPr>
            <a:spLocks noGrp="1"/>
          </p:cNvSpPr>
          <p:nvPr>
            <p:ph idx="1"/>
          </p:nvPr>
        </p:nvSpPr>
        <p:spPr>
          <a:xfrm>
            <a:off x="179512" y="2216621"/>
            <a:ext cx="8784976" cy="4641379"/>
          </a:xfrm>
        </p:spPr>
        <p:txBody>
          <a:bodyPr/>
          <a:lstStyle/>
          <a:p>
            <a:pPr marL="0" indent="0">
              <a:buNone/>
            </a:pPr>
            <a:endParaRPr lang="fr-CH" dirty="0" smtClean="0"/>
          </a:p>
          <a:p>
            <a:pPr marL="0" indent="0" algn="just">
              <a:lnSpc>
                <a:spcPct val="150000"/>
              </a:lnSpc>
              <a:buNone/>
            </a:pPr>
            <a:r>
              <a:rPr lang="en-US" dirty="0" smtClean="0"/>
              <a:t>GA September 2013 decided to convene a diplomatic conference for the adoption of a revised Lisbon Agreement on Appellations or Origins and Geographical Indications in 2015</a:t>
            </a:r>
            <a:endParaRPr lang="en-US" dirty="0"/>
          </a:p>
        </p:txBody>
      </p:sp>
    </p:spTree>
    <p:extLst>
      <p:ext uri="{BB962C8B-B14F-4D97-AF65-F5344CB8AC3E}">
        <p14:creationId xmlns:p14="http://schemas.microsoft.com/office/powerpoint/2010/main" val="2839036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rcRect/>
          <a:stretch>
            <a:fillRect/>
          </a:stretch>
        </p:blipFill>
        <p:spPr bwMode="auto">
          <a:xfrm>
            <a:off x="323528" y="548680"/>
            <a:ext cx="8568952" cy="5433467"/>
          </a:xfrm>
          <a:prstGeom prst="rect">
            <a:avLst/>
          </a:prstGeom>
          <a:noFill/>
          <a:ln w="9525">
            <a:noFill/>
            <a:miter lim="800000"/>
            <a:headEnd/>
            <a:tailEnd/>
          </a:ln>
          <a:effectLst/>
        </p:spPr>
      </p:pic>
    </p:spTree>
    <p:extLst>
      <p:ext uri="{BB962C8B-B14F-4D97-AF65-F5344CB8AC3E}">
        <p14:creationId xmlns:p14="http://schemas.microsoft.com/office/powerpoint/2010/main" val="1643247852"/>
      </p:ext>
    </p:extLst>
  </p:cSld>
  <p:clrMapOvr>
    <a:masterClrMapping/>
  </p:clrMapOvr>
  <p:transition spd="slow">
    <p:wip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7139474"/>
      </p:ext>
    </p:extLst>
  </p:cSld>
  <p:clrMapOvr>
    <a:masterClrMapping/>
  </p:clrMapOvr>
  <p:transition spd="slow">
    <p:wip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GLOBAL DATABASES, TOOLS AND PLATFORMS FOR IP BUSINESS (FREE) </a:t>
            </a:r>
            <a:endParaRPr lang="en-US" sz="3200" dirty="0"/>
          </a:p>
        </p:txBody>
      </p:sp>
      <p:sp>
        <p:nvSpPr>
          <p:cNvPr id="3" name="Content Placeholder 2"/>
          <p:cNvSpPr>
            <a:spLocks noGrp="1"/>
          </p:cNvSpPr>
          <p:nvPr>
            <p:ph idx="1"/>
          </p:nvPr>
        </p:nvSpPr>
        <p:spPr>
          <a:xfrm>
            <a:off x="2987824" y="2204864"/>
            <a:ext cx="8229600" cy="4352925"/>
          </a:xfrm>
        </p:spPr>
        <p:txBody>
          <a:bodyPr/>
          <a:lstStyle/>
          <a:p>
            <a:pPr eaLnBrk="1" hangingPunct="1">
              <a:defRPr/>
            </a:pPr>
            <a:r>
              <a:rPr lang="en-US" dirty="0"/>
              <a:t>PATENTSCOPE </a:t>
            </a:r>
            <a:endParaRPr lang="en-US" dirty="0" smtClean="0"/>
          </a:p>
          <a:p>
            <a:pPr eaLnBrk="1" hangingPunct="1">
              <a:defRPr/>
            </a:pPr>
            <a:r>
              <a:rPr lang="en-US" dirty="0" smtClean="0"/>
              <a:t>Global </a:t>
            </a:r>
            <a:r>
              <a:rPr lang="en-US" dirty="0"/>
              <a:t>Brand Database</a:t>
            </a:r>
          </a:p>
          <a:p>
            <a:pPr eaLnBrk="1" hangingPunct="1">
              <a:defRPr/>
            </a:pPr>
            <a:r>
              <a:rPr lang="en-US" dirty="0" smtClean="0"/>
              <a:t>WIPO </a:t>
            </a:r>
            <a:r>
              <a:rPr lang="en-US" dirty="0" err="1" smtClean="0"/>
              <a:t>Lex</a:t>
            </a:r>
            <a:endParaRPr lang="en-US" dirty="0" smtClean="0"/>
          </a:p>
          <a:p>
            <a:pPr eaLnBrk="1" hangingPunct="1">
              <a:defRPr/>
            </a:pPr>
            <a:r>
              <a:rPr lang="en-US" dirty="0" smtClean="0"/>
              <a:t>WIPO </a:t>
            </a:r>
            <a:r>
              <a:rPr lang="en-US" dirty="0"/>
              <a:t>IPAS, WIPO </a:t>
            </a:r>
            <a:r>
              <a:rPr lang="en-US" dirty="0" smtClean="0"/>
              <a:t>DAS</a:t>
            </a:r>
          </a:p>
          <a:p>
            <a:pPr eaLnBrk="1" hangingPunct="1">
              <a:defRPr/>
            </a:pPr>
            <a:r>
              <a:rPr lang="en-US" dirty="0" smtClean="0"/>
              <a:t>WIPO CASE</a:t>
            </a:r>
          </a:p>
          <a:p>
            <a:pPr eaLnBrk="1" hangingPunct="1">
              <a:defRPr/>
            </a:pPr>
            <a:r>
              <a:rPr lang="en-US" dirty="0" smtClean="0"/>
              <a:t>WIPO RE:SEARCH</a:t>
            </a:r>
          </a:p>
          <a:p>
            <a:pPr eaLnBrk="1" hangingPunct="1">
              <a:defRPr/>
            </a:pPr>
            <a:r>
              <a:rPr lang="en-US" dirty="0" smtClean="0"/>
              <a:t>WIPO </a:t>
            </a:r>
            <a:r>
              <a:rPr lang="en-US" dirty="0"/>
              <a:t>GREEN</a:t>
            </a:r>
          </a:p>
          <a:p>
            <a:pPr marL="0" indent="0">
              <a:buNone/>
            </a:pPr>
            <a:endParaRPr lang="en-US" dirty="0"/>
          </a:p>
        </p:txBody>
      </p:sp>
      <p:sp>
        <p:nvSpPr>
          <p:cNvPr id="4" name="右矢印 3"/>
          <p:cNvSpPr>
            <a:spLocks noChangeArrowheads="1"/>
          </p:cNvSpPr>
          <p:nvPr/>
        </p:nvSpPr>
        <p:spPr bwMode="auto">
          <a:xfrm>
            <a:off x="1619672" y="3573016"/>
            <a:ext cx="977900" cy="484187"/>
          </a:xfrm>
          <a:prstGeom prst="rightArrow">
            <a:avLst>
              <a:gd name="adj1" fmla="val 50000"/>
              <a:gd name="adj2" fmla="val 50024"/>
            </a:avLst>
          </a:prstGeom>
          <a:solidFill>
            <a:srgbClr val="FF0000"/>
          </a:solidFill>
          <a:ln w="9525">
            <a:noFill/>
            <a:miter lim="800000"/>
            <a:headEnd/>
            <a:tailEnd/>
          </a:ln>
        </p:spPr>
        <p:txBody>
          <a:bodyPr>
            <a:spAutoFit/>
          </a:bodyPr>
          <a:lstStyle/>
          <a:p>
            <a:pPr>
              <a:spcBef>
                <a:spcPct val="50000"/>
              </a:spcBef>
            </a:pPr>
            <a:endParaRPr lang="ja-JP" altLang="en-US">
              <a:ea typeface="MS PGothic" pitchFamily="34" charset="-128"/>
            </a:endParaRPr>
          </a:p>
        </p:txBody>
      </p:sp>
    </p:spTree>
    <p:extLst>
      <p:ext uri="{BB962C8B-B14F-4D97-AF65-F5344CB8AC3E}">
        <p14:creationId xmlns:p14="http://schemas.microsoft.com/office/powerpoint/2010/main" val="3372719358"/>
      </p:ext>
    </p:extLst>
  </p:cSld>
  <p:clrMapOvr>
    <a:masterClrMapping/>
  </p:clrMapOvr>
  <p:transition spd="slow">
    <p:wip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IPAS AND DAS </a:t>
            </a:r>
            <a:endParaRPr lang="en-US" dirty="0"/>
          </a:p>
        </p:txBody>
      </p:sp>
      <p:sp>
        <p:nvSpPr>
          <p:cNvPr id="3" name="Content Placeholder 2"/>
          <p:cNvSpPr>
            <a:spLocks noGrp="1"/>
          </p:cNvSpPr>
          <p:nvPr>
            <p:ph idx="1"/>
          </p:nvPr>
        </p:nvSpPr>
        <p:spPr>
          <a:xfrm>
            <a:off x="457200" y="1773238"/>
            <a:ext cx="8363272" cy="4352925"/>
          </a:xfrm>
        </p:spPr>
        <p:txBody>
          <a:bodyPr/>
          <a:lstStyle/>
          <a:p>
            <a:pPr algn="just" eaLnBrk="1" hangingPunct="1">
              <a:defRPr/>
            </a:pPr>
            <a:r>
              <a:rPr lang="en-US" dirty="0" smtClean="0"/>
              <a:t>IPAS (IP Office Administration System) used by 60 IPOs</a:t>
            </a:r>
          </a:p>
          <a:p>
            <a:pPr marL="0" indent="0" algn="just" eaLnBrk="1" hangingPunct="1">
              <a:buNone/>
              <a:defRPr/>
            </a:pPr>
            <a:endParaRPr lang="en-US" dirty="0" smtClean="0"/>
          </a:p>
          <a:p>
            <a:pPr lvl="1" algn="just" eaLnBrk="1" hangingPunct="1">
              <a:buFont typeface="Wingdings" pitchFamily="2" charset="2"/>
              <a:buChar char="Ø"/>
              <a:defRPr/>
            </a:pPr>
            <a:r>
              <a:rPr lang="en-US" dirty="0" smtClean="0"/>
              <a:t>A WIPO software enabling small IPOs to electronically process patent, trademark, design applications</a:t>
            </a:r>
          </a:p>
          <a:p>
            <a:pPr marL="0" indent="0" algn="just" eaLnBrk="1" hangingPunct="1">
              <a:buFontTx/>
              <a:buNone/>
              <a:defRPr/>
            </a:pPr>
            <a:endParaRPr lang="en-US" dirty="0" smtClean="0"/>
          </a:p>
          <a:p>
            <a:pPr algn="just" eaLnBrk="1" hangingPunct="1">
              <a:defRPr/>
            </a:pPr>
            <a:r>
              <a:rPr lang="en-US" dirty="0" smtClean="0"/>
              <a:t>DAS (Digital Access System) used by 11 IPOs</a:t>
            </a:r>
          </a:p>
          <a:p>
            <a:pPr marL="0" indent="0" algn="just" eaLnBrk="1" hangingPunct="1">
              <a:buNone/>
              <a:defRPr/>
            </a:pPr>
            <a:endParaRPr lang="en-US" dirty="0" smtClean="0"/>
          </a:p>
          <a:p>
            <a:pPr lvl="1" algn="just" eaLnBrk="1" hangingPunct="1">
              <a:buFont typeface="Wingdings" pitchFamily="2" charset="2"/>
              <a:buChar char="Ø"/>
              <a:defRPr/>
            </a:pPr>
            <a:r>
              <a:rPr lang="en-US" dirty="0" smtClean="0"/>
              <a:t>A System that allows IPOs and applicants to securely exchange or submit a digital copy of priority documents to multiple IPOs  </a:t>
            </a:r>
          </a:p>
          <a:p>
            <a:pPr marL="0" indent="0">
              <a:buNone/>
            </a:pPr>
            <a:endParaRPr lang="en-US" dirty="0"/>
          </a:p>
        </p:txBody>
      </p:sp>
    </p:spTree>
    <p:extLst>
      <p:ext uri="{BB962C8B-B14F-4D97-AF65-F5344CB8AC3E}">
        <p14:creationId xmlns:p14="http://schemas.microsoft.com/office/powerpoint/2010/main" val="2442554619"/>
      </p:ext>
    </p:extLst>
  </p:cSld>
  <p:clrMapOvr>
    <a:masterClrMapping/>
  </p:clrMapOvr>
  <p:transition spd="slow">
    <p:wip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784976" cy="1368152"/>
          </a:xfrm>
        </p:spPr>
        <p:txBody>
          <a:bodyPr/>
          <a:lstStyle/>
          <a:p>
            <a:pPr algn="ctr"/>
            <a:r>
              <a:rPr lang="en-US" sz="3200" dirty="0" smtClean="0"/>
              <a:t>GLOBAL DATABASES, TOOLS, AND PLATFORM FOR IP BUSINESS (FREE) </a:t>
            </a:r>
            <a:endParaRPr lang="en-US" sz="3200" dirty="0"/>
          </a:p>
        </p:txBody>
      </p:sp>
      <p:sp>
        <p:nvSpPr>
          <p:cNvPr id="3" name="Content Placeholder 2"/>
          <p:cNvSpPr>
            <a:spLocks noGrp="1"/>
          </p:cNvSpPr>
          <p:nvPr>
            <p:ph idx="1"/>
          </p:nvPr>
        </p:nvSpPr>
        <p:spPr>
          <a:xfrm>
            <a:off x="2411760" y="2060848"/>
            <a:ext cx="8229600" cy="4352925"/>
          </a:xfrm>
        </p:spPr>
        <p:txBody>
          <a:bodyPr/>
          <a:lstStyle/>
          <a:p>
            <a:r>
              <a:rPr lang="en-US" sz="2800" dirty="0"/>
              <a:t>PATENTSCOPE </a:t>
            </a:r>
            <a:endParaRPr lang="en-US" sz="2800" dirty="0" smtClean="0"/>
          </a:p>
          <a:p>
            <a:pPr eaLnBrk="1" hangingPunct="1">
              <a:defRPr/>
            </a:pPr>
            <a:r>
              <a:rPr lang="en-US" sz="2800" dirty="0" smtClean="0"/>
              <a:t>Global </a:t>
            </a:r>
            <a:r>
              <a:rPr lang="en-US" sz="2800" dirty="0"/>
              <a:t>Brand Database</a:t>
            </a:r>
          </a:p>
          <a:p>
            <a:r>
              <a:rPr lang="en-US" sz="2800" dirty="0" smtClean="0"/>
              <a:t>WIPO </a:t>
            </a:r>
            <a:r>
              <a:rPr lang="en-US" sz="2800" dirty="0" err="1" smtClean="0"/>
              <a:t>Lex</a:t>
            </a:r>
            <a:endParaRPr lang="en-US" sz="2800" dirty="0" smtClean="0"/>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RE:SEARCH</a:t>
            </a:r>
          </a:p>
          <a:p>
            <a:r>
              <a:rPr lang="en-US" sz="2800" dirty="0" smtClean="0"/>
              <a:t>WIPO </a:t>
            </a:r>
            <a:r>
              <a:rPr lang="en-US" sz="2800" dirty="0"/>
              <a:t>GREEN</a:t>
            </a:r>
          </a:p>
          <a:p>
            <a:pPr marL="0" indent="0">
              <a:buNone/>
            </a:pPr>
            <a:endParaRPr lang="en-US" dirty="0"/>
          </a:p>
        </p:txBody>
      </p:sp>
      <p:sp>
        <p:nvSpPr>
          <p:cNvPr id="4" name="右矢印 3"/>
          <p:cNvSpPr>
            <a:spLocks noChangeArrowheads="1"/>
          </p:cNvSpPr>
          <p:nvPr/>
        </p:nvSpPr>
        <p:spPr bwMode="auto">
          <a:xfrm>
            <a:off x="899592" y="4149080"/>
            <a:ext cx="977900" cy="484187"/>
          </a:xfrm>
          <a:prstGeom prst="rightArrow">
            <a:avLst>
              <a:gd name="adj1" fmla="val 50000"/>
              <a:gd name="adj2" fmla="val 50024"/>
            </a:avLst>
          </a:prstGeom>
          <a:solidFill>
            <a:srgbClr val="FF0000"/>
          </a:solidFill>
          <a:ln w="9525">
            <a:noFill/>
            <a:miter lim="800000"/>
            <a:headEnd/>
            <a:tailEnd/>
          </a:ln>
        </p:spPr>
        <p:txBody>
          <a:bodyPr>
            <a:spAutoFit/>
          </a:bodyPr>
          <a:lstStyle/>
          <a:p>
            <a:pPr>
              <a:spcBef>
                <a:spcPct val="50000"/>
              </a:spcBef>
            </a:pPr>
            <a:endParaRPr lang="ja-JP" altLang="en-US">
              <a:ea typeface="MS PGothic" pitchFamily="34" charset="-128"/>
            </a:endParaRPr>
          </a:p>
        </p:txBody>
      </p:sp>
    </p:spTree>
    <p:extLst>
      <p:ext uri="{BB962C8B-B14F-4D97-AF65-F5344CB8AC3E}">
        <p14:creationId xmlns:p14="http://schemas.microsoft.com/office/powerpoint/2010/main" val="2349657539"/>
      </p:ext>
    </p:extLst>
  </p:cSld>
  <p:clrMapOvr>
    <a:masterClrMapping/>
  </p:clrMapOvr>
  <p:transition spd="slow">
    <p:wip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WIPO CASE </a:t>
            </a:r>
            <a:endParaRPr lang="en-US" dirty="0"/>
          </a:p>
        </p:txBody>
      </p:sp>
      <p:sp>
        <p:nvSpPr>
          <p:cNvPr id="3" name="Content Placeholder 2"/>
          <p:cNvSpPr>
            <a:spLocks noGrp="1"/>
          </p:cNvSpPr>
          <p:nvPr>
            <p:ph idx="1"/>
          </p:nvPr>
        </p:nvSpPr>
        <p:spPr/>
        <p:txBody>
          <a:bodyPr/>
          <a:lstStyle/>
          <a:p>
            <a:r>
              <a:rPr lang="en-US" sz="1800" dirty="0"/>
              <a:t>“Centralized Access to Search and Examination Reports</a:t>
            </a:r>
            <a:r>
              <a:rPr lang="en-US" sz="1800" dirty="0" smtClean="0"/>
              <a:t>”</a:t>
            </a:r>
          </a:p>
          <a:p>
            <a:pPr marL="0" indent="0">
              <a:buNone/>
            </a:pPr>
            <a:endParaRPr lang="en-US" sz="1800" dirty="0"/>
          </a:p>
          <a:p>
            <a:r>
              <a:rPr lang="en-US" sz="1800" dirty="0"/>
              <a:t>Started with an initiative of IP Australia and the Vancouver Group (AU, CA, UK) </a:t>
            </a:r>
            <a:endParaRPr lang="en-US" sz="1800" dirty="0" smtClean="0"/>
          </a:p>
          <a:p>
            <a:pPr marL="0" indent="0">
              <a:buNone/>
            </a:pPr>
            <a:endParaRPr lang="en-US" sz="1800" dirty="0"/>
          </a:p>
          <a:p>
            <a:r>
              <a:rPr lang="en-US" sz="1800" dirty="0"/>
              <a:t>Online patent work-sharing platform for patent examiners worldwide—secure sharing search and examination </a:t>
            </a:r>
            <a:r>
              <a:rPr lang="en-US" sz="1800" dirty="0" smtClean="0"/>
              <a:t>documentation</a:t>
            </a:r>
          </a:p>
          <a:p>
            <a:pPr marL="0" indent="0">
              <a:buNone/>
            </a:pPr>
            <a:endParaRPr lang="en-US" sz="1800" dirty="0"/>
          </a:p>
          <a:p>
            <a:r>
              <a:rPr lang="en-US" sz="1800" dirty="0"/>
              <a:t>IPOs can enhance quality and efficiency of patent </a:t>
            </a:r>
            <a:r>
              <a:rPr lang="en-US" sz="1800" dirty="0" smtClean="0"/>
              <a:t>examination</a:t>
            </a:r>
          </a:p>
          <a:p>
            <a:pPr marL="0" indent="0">
              <a:buNone/>
            </a:pPr>
            <a:endParaRPr lang="en-US" sz="1800" dirty="0"/>
          </a:p>
          <a:p>
            <a:r>
              <a:rPr lang="en-US" sz="1800" dirty="0"/>
              <a:t>CASE will be linked to Open Portal Dossier of IP5 to become the Global Portal </a:t>
            </a:r>
            <a:r>
              <a:rPr lang="en-US" sz="1800" dirty="0" smtClean="0"/>
              <a:t>Dossier</a:t>
            </a:r>
          </a:p>
          <a:p>
            <a:pPr marL="0" indent="0">
              <a:buNone/>
            </a:pPr>
            <a:endParaRPr lang="en-US" sz="1800" dirty="0"/>
          </a:p>
          <a:p>
            <a:r>
              <a:rPr lang="en-US" sz="1800" dirty="0"/>
              <a:t>How will it work?</a:t>
            </a:r>
          </a:p>
          <a:p>
            <a:endParaRPr lang="en-US" dirty="0"/>
          </a:p>
        </p:txBody>
      </p:sp>
    </p:spTree>
    <p:extLst>
      <p:ext uri="{BB962C8B-B14F-4D97-AF65-F5344CB8AC3E}">
        <p14:creationId xmlns:p14="http://schemas.microsoft.com/office/powerpoint/2010/main" val="4134695746"/>
      </p:ext>
    </p:extLst>
  </p:cSld>
  <p:clrMapOvr>
    <a:masterClrMapping/>
  </p:clrMapOvr>
  <p:transition spd="slow">
    <p:wip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WIPO CASE (CONTINUED) </a:t>
            </a:r>
            <a:endParaRPr lang="en-US" dirty="0"/>
          </a:p>
        </p:txBody>
      </p:sp>
      <p:sp>
        <p:nvSpPr>
          <p:cNvPr id="3" name="Content Placeholder 2"/>
          <p:cNvSpPr>
            <a:spLocks noGrp="1"/>
          </p:cNvSpPr>
          <p:nvPr>
            <p:ph idx="1"/>
          </p:nvPr>
        </p:nvSpPr>
        <p:spPr/>
        <p:txBody>
          <a:bodyPr/>
          <a:lstStyle/>
          <a:p>
            <a:pPr marL="0" indent="0" eaLnBrk="1" hangingPunct="1">
              <a:buFontTx/>
              <a:buNone/>
            </a:pPr>
            <a:r>
              <a:rPr lang="en-US" sz="1800" smtClean="0"/>
              <a:t>The System functions to: </a:t>
            </a:r>
          </a:p>
          <a:p>
            <a:pPr marL="0" indent="0" eaLnBrk="1" hangingPunct="1">
              <a:buFontTx/>
              <a:buNone/>
            </a:pPr>
            <a:endParaRPr lang="en-US" sz="1800" smtClean="0"/>
          </a:p>
          <a:p>
            <a:pPr lvl="1" algn="just" eaLnBrk="1" hangingPunct="1">
              <a:lnSpc>
                <a:spcPct val="150000"/>
              </a:lnSpc>
              <a:buFont typeface="Wingdings" pitchFamily="2" charset="2"/>
              <a:buChar char="Ø"/>
            </a:pPr>
            <a:r>
              <a:rPr lang="en-US" sz="1600" smtClean="0"/>
              <a:t>search by patent number and retrieve simple results or a list of patent family members.</a:t>
            </a:r>
          </a:p>
          <a:p>
            <a:pPr lvl="1" algn="just" eaLnBrk="1" hangingPunct="1">
              <a:lnSpc>
                <a:spcPct val="150000"/>
              </a:lnSpc>
              <a:buFont typeface="Wingdings" pitchFamily="2" charset="2"/>
              <a:buChar char="Ø"/>
            </a:pPr>
            <a:r>
              <a:rPr lang="en-US" sz="1600" smtClean="0"/>
              <a:t>view bibliographic data, citation data (if available) and lists of documents available for each patent record.</a:t>
            </a:r>
          </a:p>
          <a:p>
            <a:pPr lvl="1" algn="just" eaLnBrk="1" hangingPunct="1">
              <a:lnSpc>
                <a:spcPct val="150000"/>
              </a:lnSpc>
              <a:buFont typeface="Wingdings" pitchFamily="2" charset="2"/>
              <a:buChar char="Ø"/>
            </a:pPr>
            <a:r>
              <a:rPr lang="en-US" sz="1600" smtClean="0"/>
              <a:t>view and/or download the available documents.</a:t>
            </a:r>
          </a:p>
          <a:p>
            <a:pPr lvl="1" algn="just" eaLnBrk="1" hangingPunct="1">
              <a:lnSpc>
                <a:spcPct val="150000"/>
              </a:lnSpc>
              <a:buFont typeface="Wingdings" pitchFamily="2" charset="2"/>
              <a:buChar char="Ø"/>
            </a:pPr>
            <a:r>
              <a:rPr lang="en-US" sz="1600" smtClean="0"/>
              <a:t>subscribe to notifications of updates to a given patent record.</a:t>
            </a:r>
          </a:p>
          <a:p>
            <a:pPr marL="0" indent="0" eaLnBrk="1" hangingPunct="1">
              <a:buFontTx/>
              <a:buNone/>
            </a:pPr>
            <a:endParaRPr lang="en-US" sz="1800" smtClean="0"/>
          </a:p>
          <a:p>
            <a:pPr marL="0" lvl="1" indent="0" eaLnBrk="1" hangingPunct="1">
              <a:buNone/>
            </a:pPr>
            <a:r>
              <a:rPr lang="en-US" sz="1800" smtClean="0"/>
              <a:t>Will be linked to OPD of IP5 -&gt; “Global Dossier”</a:t>
            </a:r>
          </a:p>
          <a:p>
            <a:pPr marL="0" indent="0" eaLnBrk="1" hangingPunct="1">
              <a:buFontTx/>
              <a:buNone/>
            </a:pPr>
            <a:endParaRPr lang="en-US" sz="1800" smtClean="0"/>
          </a:p>
          <a:p>
            <a:pPr marL="0" indent="0" eaLnBrk="1" hangingPunct="1">
              <a:buFontTx/>
              <a:buNone/>
            </a:pPr>
            <a:endParaRPr lang="en-US" sz="1800" smtClean="0"/>
          </a:p>
          <a:p>
            <a:pPr marL="457200" lvl="1" indent="0" algn="just" eaLnBrk="1" hangingPunct="1">
              <a:lnSpc>
                <a:spcPct val="150000"/>
              </a:lnSpc>
              <a:buNone/>
            </a:pPr>
            <a:endParaRPr lang="en-US" sz="1800" smtClean="0"/>
          </a:p>
          <a:p>
            <a:pPr marL="0" indent="0">
              <a:buNone/>
            </a:pPr>
            <a:endParaRPr lang="en-US" dirty="0"/>
          </a:p>
        </p:txBody>
      </p:sp>
    </p:spTree>
    <p:extLst>
      <p:ext uri="{BB962C8B-B14F-4D97-AF65-F5344CB8AC3E}">
        <p14:creationId xmlns:p14="http://schemas.microsoft.com/office/powerpoint/2010/main" val="3889482840"/>
      </p:ext>
    </p:extLst>
  </p:cSld>
  <p:clrMapOvr>
    <a:masterClrMapping/>
  </p:clrMapOvr>
  <p:transition spd="slow">
    <p:wip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1143000"/>
          </a:xfrm>
        </p:spPr>
        <p:txBody>
          <a:bodyPr/>
          <a:lstStyle/>
          <a:p>
            <a:pPr algn="ctr"/>
            <a:r>
              <a:rPr lang="en-US" sz="3200" dirty="0" smtClean="0"/>
              <a:t>GLOBAL DOSSIER PLATFORM (WIPO-CASE, OPD AND PATENTSCOPE) </a:t>
            </a:r>
            <a:endParaRPr lang="en-US" sz="3200" dirty="0"/>
          </a:p>
        </p:txBody>
      </p:sp>
      <p:pic>
        <p:nvPicPr>
          <p:cNvPr id="9523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27388" y="1910605"/>
            <a:ext cx="15367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68144" y="1915006"/>
            <a:ext cx="796828" cy="81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96"/>
          <p:cNvSpPr txBox="1">
            <a:spLocks noChangeArrowheads="1"/>
          </p:cNvSpPr>
          <p:nvPr/>
        </p:nvSpPr>
        <p:spPr bwMode="auto">
          <a:xfrm>
            <a:off x="6955365" y="1973156"/>
            <a:ext cx="2448272" cy="784830"/>
          </a:xfrm>
          <a:prstGeom prst="rect">
            <a:avLst/>
          </a:prstGeom>
          <a:noFill/>
          <a:ln w="9525">
            <a:noFill/>
            <a:miter lim="800000"/>
            <a:headEnd/>
            <a:tailEnd/>
          </a:ln>
        </p:spPr>
        <p:txBody>
          <a:bodyPr wrap="square">
            <a:spAutoFit/>
          </a:bodyPr>
          <a:lstStyle/>
          <a:p>
            <a:pPr>
              <a:spcBef>
                <a:spcPct val="50000"/>
              </a:spcBef>
            </a:pPr>
            <a:r>
              <a:rPr kumimoji="1" lang="en-US" altLang="ja-JP" dirty="0">
                <a:ea typeface="MS PGothic" pitchFamily="34" charset="-128"/>
              </a:rPr>
              <a:t> </a:t>
            </a:r>
            <a:r>
              <a:rPr kumimoji="1" lang="en-US" altLang="ja-JP" sz="1400" dirty="0">
                <a:ea typeface="MS PGothic" pitchFamily="34" charset="-128"/>
              </a:rPr>
              <a:t>Public Users</a:t>
            </a:r>
          </a:p>
          <a:p>
            <a:pPr>
              <a:spcBef>
                <a:spcPct val="50000"/>
              </a:spcBef>
            </a:pPr>
            <a:r>
              <a:rPr kumimoji="1" lang="fr-CH" altLang="ja-JP" sz="1400" dirty="0">
                <a:ea typeface="MS PGothic" pitchFamily="34" charset="-128"/>
              </a:rPr>
              <a:t>(</a:t>
            </a:r>
            <a:r>
              <a:rPr kumimoji="1" lang="fr-CH" altLang="ja-JP" sz="1400" dirty="0" err="1">
                <a:ea typeface="MS PGothic" pitchFamily="34" charset="-128"/>
              </a:rPr>
              <a:t>including</a:t>
            </a:r>
            <a:r>
              <a:rPr kumimoji="1" lang="fr-CH" altLang="ja-JP" sz="1400" dirty="0">
                <a:ea typeface="MS PGothic" pitchFamily="34" charset="-128"/>
              </a:rPr>
              <a:t> IP office </a:t>
            </a:r>
            <a:r>
              <a:rPr kumimoji="1" lang="fr-CH" altLang="ja-JP" sz="1400" dirty="0" err="1">
                <a:ea typeface="MS PGothic" pitchFamily="34" charset="-128"/>
              </a:rPr>
              <a:t>users</a:t>
            </a:r>
            <a:r>
              <a:rPr kumimoji="1" lang="fr-CH" altLang="ja-JP" sz="1400" dirty="0">
                <a:ea typeface="MS PGothic" pitchFamily="34" charset="-128"/>
              </a:rPr>
              <a:t>)</a:t>
            </a:r>
            <a:endParaRPr kumimoji="1" lang="en-US" altLang="ja-JP" sz="1400" dirty="0">
              <a:ea typeface="MS PGothic" pitchFamily="34" charset="-128"/>
            </a:endParaRPr>
          </a:p>
        </p:txBody>
      </p:sp>
      <p:pic>
        <p:nvPicPr>
          <p:cNvPr id="9523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238806"/>
            <a:ext cx="6223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87"/>
          <p:cNvSpPr>
            <a:spLocks noChangeShapeType="1"/>
          </p:cNvSpPr>
          <p:nvPr/>
        </p:nvSpPr>
        <p:spPr bwMode="auto">
          <a:xfrm flipV="1">
            <a:off x="5334000" y="2492896"/>
            <a:ext cx="533400" cy="0"/>
          </a:xfrm>
          <a:prstGeom prst="line">
            <a:avLst/>
          </a:prstGeom>
          <a:noFill/>
          <a:ln w="19050">
            <a:solidFill>
              <a:schemeClr val="tx1"/>
            </a:solidFill>
            <a:round/>
            <a:headEnd type="triangle" w="med" len="med"/>
            <a:tailEnd/>
          </a:ln>
        </p:spPr>
        <p:txBody>
          <a:bodyPr/>
          <a:lstStyle/>
          <a:p>
            <a:endParaRPr lang="en-US"/>
          </a:p>
        </p:txBody>
      </p:sp>
      <p:sp>
        <p:nvSpPr>
          <p:cNvPr id="11" name="Text Box 94"/>
          <p:cNvSpPr txBox="1">
            <a:spLocks noChangeArrowheads="1"/>
          </p:cNvSpPr>
          <p:nvPr/>
        </p:nvSpPr>
        <p:spPr bwMode="auto">
          <a:xfrm>
            <a:off x="2339752" y="2992440"/>
            <a:ext cx="4831637" cy="276999"/>
          </a:xfrm>
          <a:prstGeom prst="rect">
            <a:avLst/>
          </a:prstGeom>
          <a:noFill/>
          <a:ln w="9525">
            <a:noFill/>
            <a:miter lim="800000"/>
            <a:headEnd/>
            <a:tailEnd/>
          </a:ln>
        </p:spPr>
        <p:txBody>
          <a:bodyPr wrap="square">
            <a:spAutoFit/>
          </a:bodyPr>
          <a:lstStyle/>
          <a:p>
            <a:pPr>
              <a:spcBef>
                <a:spcPct val="50000"/>
              </a:spcBef>
            </a:pPr>
            <a:r>
              <a:rPr kumimoji="1" lang="en-US" altLang="ja-JP" sz="1200" dirty="0">
                <a:ea typeface="MS PGothic" pitchFamily="34" charset="-128"/>
              </a:rPr>
              <a:t>Feed dossier  information </a:t>
            </a:r>
            <a:r>
              <a:rPr kumimoji="1" lang="en-US" altLang="ja-JP" sz="1200" dirty="0" smtClean="0">
                <a:ea typeface="MS PGothic" pitchFamily="34" charset="-128"/>
              </a:rPr>
              <a:t>that OPD/CASE Offices </a:t>
            </a:r>
            <a:r>
              <a:rPr kumimoji="1" lang="en-US" altLang="ja-JP" sz="1200" dirty="0">
                <a:ea typeface="MS PGothic" pitchFamily="34" charset="-128"/>
              </a:rPr>
              <a:t>agree to publish</a:t>
            </a:r>
          </a:p>
        </p:txBody>
      </p:sp>
      <p:sp>
        <p:nvSpPr>
          <p:cNvPr id="12" name="AutoShape 5"/>
          <p:cNvSpPr>
            <a:spLocks noChangeArrowheads="1"/>
          </p:cNvSpPr>
          <p:nvPr/>
        </p:nvSpPr>
        <p:spPr bwMode="auto">
          <a:xfrm>
            <a:off x="3810000" y="3861048"/>
            <a:ext cx="1524000" cy="685800"/>
          </a:xfrm>
          <a:prstGeom prst="flowChartAlternateProcess">
            <a:avLst/>
          </a:prstGeom>
          <a:solidFill>
            <a:srgbClr val="FF9999"/>
          </a:solidFill>
          <a:ln w="9525">
            <a:solidFill>
              <a:schemeClr val="tx1"/>
            </a:solidFill>
            <a:miter lim="800000"/>
            <a:headEnd/>
            <a:tailEnd/>
          </a:ln>
        </p:spPr>
        <p:txBody>
          <a:bodyPr wrap="none" anchor="ctr"/>
          <a:lstStyle/>
          <a:p>
            <a:pPr algn="ctr">
              <a:spcBef>
                <a:spcPct val="50000"/>
              </a:spcBef>
            </a:pPr>
            <a:r>
              <a:rPr lang="en-US" altLang="ja-JP" sz="2000" dirty="0">
                <a:ea typeface="MS PGothic" pitchFamily="34" charset="-128"/>
              </a:rPr>
              <a:t>WIPO CASE</a:t>
            </a:r>
            <a:endParaRPr lang="en-US" altLang="ja-JP" dirty="0">
              <a:ea typeface="MS PGothic" pitchFamily="34" charset="-128"/>
            </a:endParaRPr>
          </a:p>
        </p:txBody>
      </p:sp>
      <p:pic>
        <p:nvPicPr>
          <p:cNvPr id="95237"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33887" y="2601829"/>
            <a:ext cx="274637" cy="128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8"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762950" y="1693322"/>
            <a:ext cx="6381050" cy="2170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6"/>
          <p:cNvSpPr txBox="1">
            <a:spLocks noChangeArrowheads="1"/>
          </p:cNvSpPr>
          <p:nvPr/>
        </p:nvSpPr>
        <p:spPr bwMode="auto">
          <a:xfrm>
            <a:off x="5675238" y="3356992"/>
            <a:ext cx="1733550" cy="276999"/>
          </a:xfrm>
          <a:prstGeom prst="rect">
            <a:avLst/>
          </a:prstGeom>
          <a:noFill/>
          <a:ln w="9525">
            <a:noFill/>
            <a:miter lim="800000"/>
            <a:headEnd/>
            <a:tailEnd/>
          </a:ln>
        </p:spPr>
        <p:txBody>
          <a:bodyPr>
            <a:spAutoFit/>
          </a:bodyPr>
          <a:lstStyle/>
          <a:p>
            <a:pPr>
              <a:spcBef>
                <a:spcPct val="50000"/>
              </a:spcBef>
            </a:pPr>
            <a:r>
              <a:rPr kumimoji="1" lang="en-US" sz="1200" dirty="0">
                <a:ea typeface="MS PGothic" pitchFamily="34" charset="-128"/>
              </a:rPr>
              <a:t>Public Domain</a:t>
            </a:r>
          </a:p>
        </p:txBody>
      </p:sp>
      <p:sp>
        <p:nvSpPr>
          <p:cNvPr id="6" name="Rectangle 5"/>
          <p:cNvSpPr/>
          <p:nvPr/>
        </p:nvSpPr>
        <p:spPr>
          <a:xfrm>
            <a:off x="5867400" y="4077661"/>
            <a:ext cx="3074885" cy="461665"/>
          </a:xfrm>
          <a:prstGeom prst="rect">
            <a:avLst/>
          </a:prstGeom>
        </p:spPr>
        <p:txBody>
          <a:bodyPr wrap="square">
            <a:spAutoFit/>
          </a:bodyPr>
          <a:lstStyle/>
          <a:p>
            <a:r>
              <a:rPr kumimoji="1" lang="en-US" sz="1200" dirty="0">
                <a:ea typeface="MS PGothic" pitchFamily="34" charset="-128"/>
              </a:rPr>
              <a:t>Not accessible to the public and for PTO official use only</a:t>
            </a:r>
          </a:p>
        </p:txBody>
      </p:sp>
      <p:sp>
        <p:nvSpPr>
          <p:cNvPr id="17" name="Up Arrow 29"/>
          <p:cNvSpPr>
            <a:spLocks noChangeArrowheads="1"/>
          </p:cNvSpPr>
          <p:nvPr/>
        </p:nvSpPr>
        <p:spPr bwMode="auto">
          <a:xfrm>
            <a:off x="6079295" y="3600092"/>
            <a:ext cx="280170" cy="219674"/>
          </a:xfrm>
          <a:prstGeom prst="upArrow">
            <a:avLst>
              <a:gd name="adj1" fmla="val 50000"/>
              <a:gd name="adj2" fmla="val 50000"/>
            </a:avLst>
          </a:prstGeom>
          <a:solidFill>
            <a:schemeClr val="accent1"/>
          </a:solidFill>
          <a:ln w="9525" algn="ctr">
            <a:solidFill>
              <a:schemeClr val="tx1"/>
            </a:solidFill>
            <a:round/>
            <a:headEnd/>
            <a:tailEnd/>
          </a:ln>
        </p:spPr>
        <p:txBody>
          <a:bodyPr/>
          <a:lstStyle/>
          <a:p>
            <a:pPr>
              <a:spcBef>
                <a:spcPct val="50000"/>
              </a:spcBef>
            </a:pPr>
            <a:endParaRPr lang="en-US"/>
          </a:p>
        </p:txBody>
      </p:sp>
      <p:sp>
        <p:nvSpPr>
          <p:cNvPr id="18" name="Down Arrow 28"/>
          <p:cNvSpPr>
            <a:spLocks noChangeArrowheads="1"/>
          </p:cNvSpPr>
          <p:nvPr/>
        </p:nvSpPr>
        <p:spPr bwMode="auto">
          <a:xfrm>
            <a:off x="6077052" y="3861048"/>
            <a:ext cx="277441" cy="238323"/>
          </a:xfrm>
          <a:prstGeom prst="downArrow">
            <a:avLst>
              <a:gd name="adj1" fmla="val 50000"/>
              <a:gd name="adj2" fmla="val 50000"/>
            </a:avLst>
          </a:prstGeom>
          <a:solidFill>
            <a:schemeClr val="accent1"/>
          </a:solidFill>
          <a:ln w="9525" algn="ctr">
            <a:solidFill>
              <a:schemeClr val="tx1"/>
            </a:solidFill>
            <a:round/>
            <a:headEnd/>
            <a:tailEnd/>
          </a:ln>
        </p:spPr>
        <p:txBody>
          <a:bodyPr/>
          <a:lstStyle/>
          <a:p>
            <a:pPr>
              <a:spcBef>
                <a:spcPct val="50000"/>
              </a:spcBef>
            </a:pPr>
            <a:endParaRPr lang="en-US"/>
          </a:p>
        </p:txBody>
      </p:sp>
      <p:pic>
        <p:nvPicPr>
          <p:cNvPr id="19" name="Picture 107" descr="j0292020"/>
          <p:cNvPicPr>
            <a:picLocks noChangeAspect="1" noChangeArrowheads="1"/>
          </p:cNvPicPr>
          <p:nvPr/>
        </p:nvPicPr>
        <p:blipFill>
          <a:blip r:embed="rId7"/>
          <a:srcRect/>
          <a:stretch>
            <a:fillRect/>
          </a:stretch>
        </p:blipFill>
        <p:spPr bwMode="auto">
          <a:xfrm>
            <a:off x="6494388" y="4941168"/>
            <a:ext cx="914400" cy="868362"/>
          </a:xfrm>
          <a:prstGeom prst="rect">
            <a:avLst/>
          </a:prstGeom>
          <a:noFill/>
          <a:ln w="9525">
            <a:noFill/>
            <a:miter lim="800000"/>
            <a:headEnd/>
            <a:tailEnd/>
          </a:ln>
        </p:spPr>
      </p:pic>
      <p:sp>
        <p:nvSpPr>
          <p:cNvPr id="20" name="TextBox 2"/>
          <p:cNvSpPr txBox="1">
            <a:spLocks noChangeArrowheads="1"/>
          </p:cNvSpPr>
          <p:nvPr/>
        </p:nvSpPr>
        <p:spPr bwMode="auto">
          <a:xfrm>
            <a:off x="7462184" y="5389748"/>
            <a:ext cx="1708794" cy="461665"/>
          </a:xfrm>
          <a:prstGeom prst="rect">
            <a:avLst/>
          </a:prstGeom>
          <a:noFill/>
          <a:ln w="9525">
            <a:noFill/>
            <a:miter lim="800000"/>
            <a:headEnd/>
            <a:tailEnd/>
          </a:ln>
        </p:spPr>
        <p:txBody>
          <a:bodyPr wrap="square">
            <a:spAutoFit/>
          </a:bodyPr>
          <a:lstStyle/>
          <a:p>
            <a:pPr>
              <a:spcBef>
                <a:spcPct val="50000"/>
              </a:spcBef>
            </a:pPr>
            <a:r>
              <a:rPr kumimoji="1" lang="en-US" sz="1200" dirty="0">
                <a:ea typeface="MS PGothic" pitchFamily="34" charset="-128"/>
              </a:rPr>
              <a:t>Examiner of CASE participating office</a:t>
            </a:r>
          </a:p>
        </p:txBody>
      </p:sp>
      <p:sp>
        <p:nvSpPr>
          <p:cNvPr id="21" name="Oval 6"/>
          <p:cNvSpPr>
            <a:spLocks noChangeArrowheads="1"/>
          </p:cNvSpPr>
          <p:nvPr/>
        </p:nvSpPr>
        <p:spPr bwMode="auto">
          <a:xfrm>
            <a:off x="4171723" y="5231109"/>
            <a:ext cx="1625942" cy="806450"/>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sz="1400" dirty="0">
                <a:ea typeface="MS PGothic" pitchFamily="34" charset="-128"/>
              </a:rPr>
              <a:t>CASE depositary </a:t>
            </a:r>
          </a:p>
          <a:p>
            <a:pPr algn="ctr">
              <a:spcBef>
                <a:spcPct val="50000"/>
              </a:spcBef>
            </a:pPr>
            <a:r>
              <a:rPr lang="en-US" altLang="ja-JP" sz="1400" dirty="0">
                <a:ea typeface="MS PGothic" pitchFamily="34" charset="-128"/>
              </a:rPr>
              <a:t>System</a:t>
            </a:r>
          </a:p>
        </p:txBody>
      </p:sp>
      <p:sp>
        <p:nvSpPr>
          <p:cNvPr id="22" name="Oval 6"/>
          <p:cNvSpPr>
            <a:spLocks noChangeArrowheads="1"/>
          </p:cNvSpPr>
          <p:nvPr/>
        </p:nvSpPr>
        <p:spPr bwMode="auto">
          <a:xfrm>
            <a:off x="2415681" y="5291434"/>
            <a:ext cx="1371600" cy="685800"/>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dirty="0">
                <a:ea typeface="MS PGothic" pitchFamily="34" charset="-128"/>
              </a:rPr>
              <a:t>IPAS+</a:t>
            </a:r>
          </a:p>
        </p:txBody>
      </p:sp>
      <p:cxnSp>
        <p:nvCxnSpPr>
          <p:cNvPr id="23" name="Straight Arrow Connector 2"/>
          <p:cNvCxnSpPr>
            <a:cxnSpLocks noChangeShapeType="1"/>
          </p:cNvCxnSpPr>
          <p:nvPr/>
        </p:nvCxnSpPr>
        <p:spPr bwMode="auto">
          <a:xfrm flipH="1" flipV="1">
            <a:off x="5378933" y="4546848"/>
            <a:ext cx="1330971" cy="610345"/>
          </a:xfrm>
          <a:prstGeom prst="straightConnector1">
            <a:avLst/>
          </a:prstGeom>
          <a:noFill/>
          <a:ln w="19050" algn="ctr">
            <a:solidFill>
              <a:schemeClr val="tx1"/>
            </a:solidFill>
            <a:round/>
            <a:headEnd/>
            <a:tailEnd type="arrow" w="med" len="med"/>
          </a:ln>
        </p:spPr>
      </p:cxnSp>
      <p:cxnSp>
        <p:nvCxnSpPr>
          <p:cNvPr id="27" name="Straight Arrow Connector 4"/>
          <p:cNvCxnSpPr>
            <a:cxnSpLocks noChangeShapeType="1"/>
          </p:cNvCxnSpPr>
          <p:nvPr/>
        </p:nvCxnSpPr>
        <p:spPr bwMode="auto">
          <a:xfrm>
            <a:off x="5346700" y="4449763"/>
            <a:ext cx="1318272" cy="597085"/>
          </a:xfrm>
          <a:prstGeom prst="straightConnector1">
            <a:avLst/>
          </a:prstGeom>
          <a:noFill/>
          <a:ln w="19050" algn="ctr">
            <a:solidFill>
              <a:schemeClr val="tx1"/>
            </a:solidFill>
            <a:round/>
            <a:headEnd/>
            <a:tailEnd type="arrow" w="med" len="med"/>
          </a:ln>
        </p:spPr>
      </p:cxnSp>
      <p:sp>
        <p:nvSpPr>
          <p:cNvPr id="29" name="TextBox 3"/>
          <p:cNvSpPr txBox="1">
            <a:spLocks noChangeArrowheads="1"/>
          </p:cNvSpPr>
          <p:nvPr/>
        </p:nvSpPr>
        <p:spPr bwMode="auto">
          <a:xfrm>
            <a:off x="4171722" y="6165304"/>
            <a:ext cx="3210400" cy="553998"/>
          </a:xfrm>
          <a:prstGeom prst="rect">
            <a:avLst/>
          </a:prstGeom>
          <a:noFill/>
          <a:ln w="9525">
            <a:noFill/>
            <a:miter lim="800000"/>
            <a:headEnd/>
            <a:tailEnd/>
          </a:ln>
        </p:spPr>
        <p:txBody>
          <a:bodyPr wrap="square">
            <a:spAutoFit/>
          </a:bodyPr>
          <a:lstStyle/>
          <a:p>
            <a:pPr>
              <a:spcBef>
                <a:spcPct val="50000"/>
              </a:spcBef>
            </a:pPr>
            <a:r>
              <a:rPr kumimoji="1" lang="en-US" sz="1200" dirty="0">
                <a:ea typeface="MS PGothic" pitchFamily="34" charset="-128"/>
              </a:rPr>
              <a:t>CASE depositary Office using own EDMS</a:t>
            </a:r>
          </a:p>
          <a:p>
            <a:pPr>
              <a:spcBef>
                <a:spcPct val="50000"/>
              </a:spcBef>
            </a:pPr>
            <a:r>
              <a:rPr kumimoji="1" lang="fr-CH" sz="1200" dirty="0" err="1">
                <a:ea typeface="MS PGothic" pitchFamily="34" charset="-128"/>
              </a:rPr>
              <a:t>E.g</a:t>
            </a:r>
            <a:r>
              <a:rPr kumimoji="1" lang="fr-CH" sz="1200" dirty="0">
                <a:ea typeface="MS PGothic" pitchFamily="34" charset="-128"/>
              </a:rPr>
              <a:t>. </a:t>
            </a:r>
            <a:r>
              <a:rPr kumimoji="1" lang="fr-CH" sz="1200" dirty="0" err="1">
                <a:ea typeface="MS PGothic" pitchFamily="34" charset="-128"/>
              </a:rPr>
              <a:t>Australia</a:t>
            </a:r>
            <a:endParaRPr kumimoji="1" lang="en-US" sz="1200" dirty="0">
              <a:ea typeface="MS PGothic" pitchFamily="34" charset="-128"/>
            </a:endParaRPr>
          </a:p>
        </p:txBody>
      </p:sp>
      <p:sp>
        <p:nvSpPr>
          <p:cNvPr id="30" name="TextBox 3"/>
          <p:cNvSpPr txBox="1">
            <a:spLocks noChangeArrowheads="1"/>
          </p:cNvSpPr>
          <p:nvPr/>
        </p:nvSpPr>
        <p:spPr bwMode="auto">
          <a:xfrm>
            <a:off x="2154163" y="6211470"/>
            <a:ext cx="1673225" cy="461665"/>
          </a:xfrm>
          <a:prstGeom prst="rect">
            <a:avLst/>
          </a:prstGeom>
          <a:noFill/>
          <a:ln w="9525">
            <a:noFill/>
            <a:miter lim="800000"/>
            <a:headEnd/>
            <a:tailEnd/>
          </a:ln>
        </p:spPr>
        <p:txBody>
          <a:bodyPr>
            <a:spAutoFit/>
          </a:bodyPr>
          <a:lstStyle/>
          <a:p>
            <a:pPr>
              <a:spcBef>
                <a:spcPct val="50000"/>
              </a:spcBef>
            </a:pPr>
            <a:r>
              <a:rPr kumimoji="1" lang="en-US" sz="1200" dirty="0">
                <a:ea typeface="MS PGothic" pitchFamily="34" charset="-128"/>
              </a:rPr>
              <a:t>CASE depositary Office using IPAS</a:t>
            </a:r>
          </a:p>
        </p:txBody>
      </p:sp>
      <p:cxnSp>
        <p:nvCxnSpPr>
          <p:cNvPr id="31" name="Straight Arrow Connector 30"/>
          <p:cNvCxnSpPr/>
          <p:nvPr/>
        </p:nvCxnSpPr>
        <p:spPr bwMode="auto">
          <a:xfrm flipH="1">
            <a:off x="3115205" y="4597596"/>
            <a:ext cx="806422" cy="670670"/>
          </a:xfrm>
          <a:prstGeom prst="straightConnector1">
            <a:avLst/>
          </a:prstGeom>
          <a:ln>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34" name="Straight Arrow Connector 33"/>
          <p:cNvCxnSpPr/>
          <p:nvPr/>
        </p:nvCxnSpPr>
        <p:spPr bwMode="auto">
          <a:xfrm flipV="1">
            <a:off x="3419872" y="4597596"/>
            <a:ext cx="751850" cy="670671"/>
          </a:xfrm>
          <a:prstGeom prst="straightConnector1">
            <a:avLst/>
          </a:prstGeom>
          <a:ln>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37" name="Straight Arrow Connector 23"/>
          <p:cNvCxnSpPr>
            <a:cxnSpLocks noChangeShapeType="1"/>
            <a:endCxn id="21" idx="0"/>
          </p:cNvCxnSpPr>
          <p:nvPr/>
        </p:nvCxnSpPr>
        <p:spPr bwMode="auto">
          <a:xfrm>
            <a:off x="4708524" y="4597596"/>
            <a:ext cx="276170" cy="633513"/>
          </a:xfrm>
          <a:prstGeom prst="straightConnector1">
            <a:avLst/>
          </a:prstGeom>
          <a:noFill/>
          <a:ln w="28575" algn="ctr">
            <a:solidFill>
              <a:schemeClr val="tx1"/>
            </a:solidFill>
            <a:round/>
            <a:headEnd/>
            <a:tailEnd type="arrow" w="med" len="med"/>
          </a:ln>
        </p:spPr>
      </p:cxnSp>
      <p:cxnSp>
        <p:nvCxnSpPr>
          <p:cNvPr id="40" name="Straight Arrow Connector 39"/>
          <p:cNvCxnSpPr/>
          <p:nvPr/>
        </p:nvCxnSpPr>
        <p:spPr bwMode="auto">
          <a:xfrm flipH="1" flipV="1">
            <a:off x="5043601" y="4584006"/>
            <a:ext cx="290398" cy="684261"/>
          </a:xfrm>
          <a:prstGeom prst="straightConnector1">
            <a:avLst/>
          </a:prstGeom>
          <a:ln w="28575">
            <a:headEnd type="none" w="med" len="med"/>
            <a:tailEnd type="arrow"/>
          </a:ln>
          <a:extLst/>
        </p:spPr>
        <p:style>
          <a:lnRef idx="1">
            <a:schemeClr val="dk1"/>
          </a:lnRef>
          <a:fillRef idx="0">
            <a:schemeClr val="dk1"/>
          </a:fillRef>
          <a:effectRef idx="0">
            <a:schemeClr val="dk1"/>
          </a:effectRef>
          <a:fontRef idx="minor">
            <a:schemeClr val="tx1"/>
          </a:fontRef>
        </p:style>
      </p:cxnSp>
      <p:pic>
        <p:nvPicPr>
          <p:cNvPr id="43" name="Picture 107" descr="j0292020"/>
          <p:cNvPicPr>
            <a:picLocks noChangeAspect="1" noChangeArrowheads="1"/>
          </p:cNvPicPr>
          <p:nvPr/>
        </p:nvPicPr>
        <p:blipFill>
          <a:blip r:embed="rId7"/>
          <a:srcRect/>
          <a:stretch>
            <a:fillRect/>
          </a:stretch>
        </p:blipFill>
        <p:spPr bwMode="auto">
          <a:xfrm>
            <a:off x="611560" y="4829911"/>
            <a:ext cx="914400" cy="868363"/>
          </a:xfrm>
          <a:prstGeom prst="rect">
            <a:avLst/>
          </a:prstGeom>
          <a:noFill/>
          <a:ln w="9525">
            <a:noFill/>
            <a:miter lim="800000"/>
            <a:headEnd/>
            <a:tailEnd/>
          </a:ln>
        </p:spPr>
      </p:pic>
      <p:sp>
        <p:nvSpPr>
          <p:cNvPr id="44" name="TextBox 1"/>
          <p:cNvSpPr txBox="1">
            <a:spLocks noChangeArrowheads="1"/>
          </p:cNvSpPr>
          <p:nvPr/>
        </p:nvSpPr>
        <p:spPr bwMode="auto">
          <a:xfrm>
            <a:off x="0" y="5806726"/>
            <a:ext cx="2133600" cy="461665"/>
          </a:xfrm>
          <a:prstGeom prst="rect">
            <a:avLst/>
          </a:prstGeom>
          <a:noFill/>
          <a:ln w="9525">
            <a:noFill/>
            <a:miter lim="800000"/>
            <a:headEnd/>
            <a:tailEnd/>
          </a:ln>
        </p:spPr>
        <p:txBody>
          <a:bodyPr>
            <a:spAutoFit/>
          </a:bodyPr>
          <a:lstStyle/>
          <a:p>
            <a:pPr>
              <a:spcBef>
                <a:spcPct val="50000"/>
              </a:spcBef>
            </a:pPr>
            <a:r>
              <a:rPr kumimoji="1" lang="en-US" sz="1200" dirty="0">
                <a:ea typeface="MS PGothic" pitchFamily="34" charset="-128"/>
              </a:rPr>
              <a:t>Examiner of IP5 Office participating in WPO/CASE </a:t>
            </a:r>
          </a:p>
        </p:txBody>
      </p:sp>
      <p:pic>
        <p:nvPicPr>
          <p:cNvPr id="45" name="Picture 107" descr="j0292020"/>
          <p:cNvPicPr>
            <a:picLocks noChangeAspect="1" noChangeArrowheads="1"/>
          </p:cNvPicPr>
          <p:nvPr/>
        </p:nvPicPr>
        <p:blipFill>
          <a:blip r:embed="rId7"/>
          <a:srcRect/>
          <a:stretch>
            <a:fillRect/>
          </a:stretch>
        </p:blipFill>
        <p:spPr bwMode="auto">
          <a:xfrm>
            <a:off x="395536" y="3236903"/>
            <a:ext cx="914400" cy="868363"/>
          </a:xfrm>
          <a:prstGeom prst="rect">
            <a:avLst/>
          </a:prstGeom>
          <a:noFill/>
          <a:ln w="9525">
            <a:noFill/>
            <a:miter lim="800000"/>
            <a:headEnd/>
            <a:tailEnd/>
          </a:ln>
        </p:spPr>
      </p:pic>
      <p:sp>
        <p:nvSpPr>
          <p:cNvPr id="46" name="TextBox 1"/>
          <p:cNvSpPr txBox="1">
            <a:spLocks noChangeArrowheads="1"/>
          </p:cNvSpPr>
          <p:nvPr/>
        </p:nvSpPr>
        <p:spPr bwMode="auto">
          <a:xfrm>
            <a:off x="-21907" y="2238527"/>
            <a:ext cx="1378710" cy="830997"/>
          </a:xfrm>
          <a:prstGeom prst="rect">
            <a:avLst/>
          </a:prstGeom>
          <a:noFill/>
          <a:ln w="9525">
            <a:noFill/>
            <a:miter lim="800000"/>
            <a:headEnd/>
            <a:tailEnd/>
          </a:ln>
        </p:spPr>
        <p:txBody>
          <a:bodyPr wrap="square">
            <a:spAutoFit/>
          </a:bodyPr>
          <a:lstStyle/>
          <a:p>
            <a:pPr>
              <a:spcBef>
                <a:spcPct val="50000"/>
              </a:spcBef>
            </a:pPr>
            <a:r>
              <a:rPr kumimoji="1" lang="en-US" sz="1200" dirty="0">
                <a:ea typeface="MS PGothic" pitchFamily="34" charset="-128"/>
              </a:rPr>
              <a:t>Examiner of IP5 Office not participating in WPO/CASE </a:t>
            </a:r>
          </a:p>
        </p:txBody>
      </p:sp>
      <p:sp>
        <p:nvSpPr>
          <p:cNvPr id="47" name="Oval 7"/>
          <p:cNvSpPr>
            <a:spLocks noChangeArrowheads="1"/>
          </p:cNvSpPr>
          <p:nvPr/>
        </p:nvSpPr>
        <p:spPr bwMode="auto">
          <a:xfrm>
            <a:off x="1249692" y="2576540"/>
            <a:ext cx="982949" cy="557256"/>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dirty="0">
                <a:ea typeface="MS PGothic" pitchFamily="34" charset="-128"/>
              </a:rPr>
              <a:t>OPD</a:t>
            </a:r>
          </a:p>
        </p:txBody>
      </p:sp>
      <p:sp>
        <p:nvSpPr>
          <p:cNvPr id="48" name="Oval 7"/>
          <p:cNvSpPr>
            <a:spLocks noChangeArrowheads="1"/>
          </p:cNvSpPr>
          <p:nvPr/>
        </p:nvSpPr>
        <p:spPr bwMode="auto">
          <a:xfrm>
            <a:off x="1456858" y="3600092"/>
            <a:ext cx="1371600" cy="685800"/>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dirty="0">
                <a:ea typeface="MS PGothic" pitchFamily="34" charset="-128"/>
              </a:rPr>
              <a:t>OPD</a:t>
            </a:r>
          </a:p>
        </p:txBody>
      </p:sp>
      <p:cxnSp>
        <p:nvCxnSpPr>
          <p:cNvPr id="49" name="Straight Arrow Connector 48"/>
          <p:cNvCxnSpPr>
            <a:endCxn id="48" idx="6"/>
          </p:cNvCxnSpPr>
          <p:nvPr/>
        </p:nvCxnSpPr>
        <p:spPr bwMode="auto">
          <a:xfrm flipH="1" flipV="1">
            <a:off x="2828458" y="3942992"/>
            <a:ext cx="981542" cy="195623"/>
          </a:xfrm>
          <a:prstGeom prst="straightConnector1">
            <a:avLst/>
          </a:prstGeom>
          <a:ln>
            <a:headEnd type="none" w="med" len="med"/>
            <a:tailEnd type="arrow"/>
          </a:ln>
          <a:extLst/>
        </p:spPr>
        <p:style>
          <a:lnRef idx="2">
            <a:schemeClr val="accent4"/>
          </a:lnRef>
          <a:fillRef idx="0">
            <a:schemeClr val="accent4"/>
          </a:fillRef>
          <a:effectRef idx="1">
            <a:schemeClr val="accent4"/>
          </a:effectRef>
          <a:fontRef idx="minor">
            <a:schemeClr val="tx1"/>
          </a:fontRef>
        </p:style>
      </p:cxnSp>
      <p:pic>
        <p:nvPicPr>
          <p:cNvPr id="53"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667791" y="4092703"/>
            <a:ext cx="1253836" cy="44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Line 106"/>
          <p:cNvSpPr>
            <a:spLocks noChangeShapeType="1"/>
          </p:cNvSpPr>
          <p:nvPr/>
        </p:nvSpPr>
        <p:spPr bwMode="auto">
          <a:xfrm rot="19800000" flipH="1">
            <a:off x="930380" y="4335576"/>
            <a:ext cx="963620" cy="295322"/>
          </a:xfrm>
          <a:prstGeom prst="line">
            <a:avLst/>
          </a:prstGeom>
          <a:noFill/>
          <a:ln w="19050">
            <a:solidFill>
              <a:schemeClr val="tx1"/>
            </a:solidFill>
            <a:round/>
            <a:headEnd type="triangle" w="med" len="med"/>
            <a:tailEnd/>
          </a:ln>
        </p:spPr>
        <p:txBody>
          <a:bodyPr/>
          <a:lstStyle/>
          <a:p>
            <a:endParaRPr lang="en-US"/>
          </a:p>
        </p:txBody>
      </p:sp>
      <p:sp>
        <p:nvSpPr>
          <p:cNvPr id="56" name="Line 105"/>
          <p:cNvSpPr>
            <a:spLocks noChangeShapeType="1"/>
          </p:cNvSpPr>
          <p:nvPr/>
        </p:nvSpPr>
        <p:spPr bwMode="auto">
          <a:xfrm rot="19800000" flipH="1">
            <a:off x="1195452" y="4505676"/>
            <a:ext cx="822309" cy="237594"/>
          </a:xfrm>
          <a:prstGeom prst="line">
            <a:avLst/>
          </a:prstGeom>
          <a:noFill/>
          <a:ln w="19050">
            <a:solidFill>
              <a:schemeClr val="tx1"/>
            </a:solidFill>
            <a:round/>
            <a:headEnd/>
            <a:tailEnd type="triangle" w="med" len="med"/>
          </a:ln>
        </p:spPr>
        <p:txBody>
          <a:bodyPr/>
          <a:lstStyle/>
          <a:p>
            <a:endParaRPr lang="en-US"/>
          </a:p>
        </p:txBody>
      </p:sp>
      <p:cxnSp>
        <p:nvCxnSpPr>
          <p:cNvPr id="57" name="Straight Arrow Connector 56"/>
          <p:cNvCxnSpPr/>
          <p:nvPr/>
        </p:nvCxnSpPr>
        <p:spPr bwMode="auto">
          <a:xfrm>
            <a:off x="1677988" y="3171021"/>
            <a:ext cx="150812" cy="485775"/>
          </a:xfrm>
          <a:prstGeom prst="straightConnector1">
            <a:avLst/>
          </a:prstGeom>
          <a:ln w="28575">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58" name="Straight Arrow Connector 20"/>
          <p:cNvCxnSpPr>
            <a:cxnSpLocks noChangeShapeType="1"/>
          </p:cNvCxnSpPr>
          <p:nvPr/>
        </p:nvCxnSpPr>
        <p:spPr bwMode="auto">
          <a:xfrm flipH="1" flipV="1">
            <a:off x="1903281" y="3124984"/>
            <a:ext cx="182562" cy="546100"/>
          </a:xfrm>
          <a:prstGeom prst="straightConnector1">
            <a:avLst/>
          </a:prstGeom>
          <a:noFill/>
          <a:ln w="28575" algn="ctr">
            <a:solidFill>
              <a:schemeClr val="tx1"/>
            </a:solidFill>
            <a:round/>
            <a:headEnd/>
            <a:tailEnd type="arrow" w="med" len="med"/>
          </a:ln>
        </p:spPr>
      </p:cxnSp>
    </p:spTree>
    <p:extLst>
      <p:ext uri="{BB962C8B-B14F-4D97-AF65-F5344CB8AC3E}">
        <p14:creationId xmlns:p14="http://schemas.microsoft.com/office/powerpoint/2010/main" val="643142554"/>
      </p:ext>
    </p:extLst>
  </p:cSld>
  <p:clrMapOvr>
    <a:masterClrMapping/>
  </p:clrMapOvr>
  <p:transition spd="slow">
    <p:wip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GLOBAL DATABASES, TOOLS, AND PLATFORMS FOR IP BUSINESS (FREE) </a:t>
            </a:r>
            <a:endParaRPr lang="en-US" sz="3200" dirty="0"/>
          </a:p>
        </p:txBody>
      </p:sp>
      <p:sp>
        <p:nvSpPr>
          <p:cNvPr id="4" name="Content Placeholder 2"/>
          <p:cNvSpPr>
            <a:spLocks noGrp="1"/>
          </p:cNvSpPr>
          <p:nvPr>
            <p:ph idx="1"/>
          </p:nvPr>
        </p:nvSpPr>
        <p:spPr>
          <a:xfrm>
            <a:off x="2771800" y="2132856"/>
            <a:ext cx="8229600" cy="4352925"/>
          </a:xfrm>
        </p:spPr>
        <p:txBody>
          <a:bodyPr/>
          <a:lstStyle/>
          <a:p>
            <a:pPr eaLnBrk="1" hangingPunct="1">
              <a:lnSpc>
                <a:spcPct val="120000"/>
              </a:lnSpc>
              <a:defRPr/>
            </a:pPr>
            <a:r>
              <a:rPr lang="en-US" dirty="0" smtClean="0"/>
              <a:t>PATENTSCOPE </a:t>
            </a:r>
          </a:p>
          <a:p>
            <a:pPr eaLnBrk="1" hangingPunct="1">
              <a:lnSpc>
                <a:spcPct val="120000"/>
              </a:lnSpc>
              <a:defRPr/>
            </a:pPr>
            <a:r>
              <a:rPr lang="en-US" dirty="0" smtClean="0"/>
              <a:t>Global Brand Database</a:t>
            </a:r>
          </a:p>
          <a:p>
            <a:pPr eaLnBrk="1" hangingPunct="1">
              <a:lnSpc>
                <a:spcPct val="120000"/>
              </a:lnSpc>
              <a:defRPr/>
            </a:pPr>
            <a:r>
              <a:rPr lang="en-US" dirty="0" smtClean="0"/>
              <a:t>WIPO </a:t>
            </a:r>
            <a:r>
              <a:rPr lang="en-US" dirty="0" err="1" smtClean="0"/>
              <a:t>Lex</a:t>
            </a:r>
            <a:endParaRPr lang="en-US" dirty="0" smtClean="0"/>
          </a:p>
          <a:p>
            <a:pPr eaLnBrk="1" hangingPunct="1">
              <a:lnSpc>
                <a:spcPct val="120000"/>
              </a:lnSpc>
              <a:defRPr/>
            </a:pPr>
            <a:r>
              <a:rPr lang="en-US" dirty="0" smtClean="0"/>
              <a:t>WIPO </a:t>
            </a:r>
            <a:r>
              <a:rPr lang="en-US" dirty="0"/>
              <a:t>IPAS, WIPO </a:t>
            </a:r>
            <a:r>
              <a:rPr lang="en-US" dirty="0" smtClean="0"/>
              <a:t>DAS</a:t>
            </a:r>
          </a:p>
          <a:p>
            <a:pPr eaLnBrk="1" hangingPunct="1">
              <a:lnSpc>
                <a:spcPct val="120000"/>
              </a:lnSpc>
              <a:defRPr/>
            </a:pPr>
            <a:r>
              <a:rPr lang="en-US" dirty="0" smtClean="0"/>
              <a:t>WIPO CASE</a:t>
            </a:r>
          </a:p>
          <a:p>
            <a:pPr eaLnBrk="1" hangingPunct="1">
              <a:lnSpc>
                <a:spcPct val="120000"/>
              </a:lnSpc>
              <a:defRPr/>
            </a:pPr>
            <a:r>
              <a:rPr lang="en-US" dirty="0" smtClean="0"/>
              <a:t>WIPO RE:SEARCH</a:t>
            </a:r>
          </a:p>
          <a:p>
            <a:pPr eaLnBrk="1" hangingPunct="1">
              <a:lnSpc>
                <a:spcPct val="120000"/>
              </a:lnSpc>
              <a:defRPr/>
            </a:pPr>
            <a:r>
              <a:rPr lang="en-US" dirty="0" smtClean="0"/>
              <a:t>WIPO GREEN</a:t>
            </a:r>
          </a:p>
          <a:p>
            <a:pPr marL="0" indent="0" eaLnBrk="1" hangingPunct="1">
              <a:buFontTx/>
              <a:buNone/>
              <a:defRPr/>
            </a:pPr>
            <a:endParaRPr lang="en-US" sz="2800" dirty="0"/>
          </a:p>
          <a:p>
            <a:pPr marL="0" indent="0" eaLnBrk="1" hangingPunct="1">
              <a:buFontTx/>
              <a:buNone/>
              <a:defRPr/>
            </a:pPr>
            <a:endParaRPr lang="en-US" sz="2800" dirty="0"/>
          </a:p>
        </p:txBody>
      </p:sp>
      <p:pic>
        <p:nvPicPr>
          <p:cNvPr id="9625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19672" y="4725144"/>
            <a:ext cx="97472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19672" y="5301208"/>
            <a:ext cx="97472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5658239"/>
      </p:ext>
    </p:extLst>
  </p:cSld>
  <p:clrMapOvr>
    <a:masterClrMapping/>
  </p:clrMapOvr>
  <p:transition spd="slow">
    <p:wip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57200" y="1412776"/>
            <a:ext cx="8362950" cy="4713387"/>
          </a:xfrm>
        </p:spPr>
        <p:txBody>
          <a:bodyPr/>
          <a:lstStyle/>
          <a:p>
            <a:pPr marL="0" indent="0" algn="just" eaLnBrk="1" hangingPunct="1">
              <a:buNone/>
            </a:pPr>
            <a:endParaRPr lang="en-US" altLang="en-US" sz="1600" dirty="0" smtClean="0">
              <a:ea typeface="MS PGothic" pitchFamily="34" charset="-128"/>
            </a:endParaRPr>
          </a:p>
          <a:p>
            <a:pPr algn="just" eaLnBrk="1" hangingPunct="1"/>
            <a:r>
              <a:rPr lang="en-US" altLang="en-US" dirty="0" smtClean="0">
                <a:ea typeface="MS PGothic" pitchFamily="34" charset="-128"/>
              </a:rPr>
              <a:t>Broad aims:</a:t>
            </a:r>
          </a:p>
          <a:p>
            <a:pPr lvl="1" algn="just" eaLnBrk="1" hangingPunct="1">
              <a:lnSpc>
                <a:spcPct val="150000"/>
              </a:lnSpc>
              <a:buFontTx/>
              <a:buChar char="-"/>
            </a:pPr>
            <a:r>
              <a:rPr lang="en-US" altLang="en-US" sz="1800" dirty="0" smtClean="0">
                <a:ea typeface="MS PGothic" pitchFamily="34" charset="-128"/>
              </a:rPr>
              <a:t>Match-making for technology transfer and collaborations</a:t>
            </a:r>
          </a:p>
          <a:p>
            <a:pPr lvl="1" algn="just" eaLnBrk="1" hangingPunct="1">
              <a:lnSpc>
                <a:spcPct val="150000"/>
              </a:lnSpc>
              <a:buFontTx/>
              <a:buChar char="-"/>
            </a:pPr>
            <a:r>
              <a:rPr lang="en-US" altLang="en-US" sz="1800" dirty="0" smtClean="0">
                <a:ea typeface="MS PGothic" pitchFamily="34" charset="-128"/>
              </a:rPr>
              <a:t>Reduce transaction costs</a:t>
            </a:r>
          </a:p>
          <a:p>
            <a:pPr lvl="1" algn="just" eaLnBrk="1" hangingPunct="1">
              <a:lnSpc>
                <a:spcPct val="150000"/>
              </a:lnSpc>
              <a:buFontTx/>
              <a:buChar char="-"/>
            </a:pPr>
            <a:r>
              <a:rPr lang="en-US" altLang="en-US" sz="1800" dirty="0" smtClean="0">
                <a:ea typeface="MS PGothic" pitchFamily="34" charset="-128"/>
              </a:rPr>
              <a:t>Build on comparative advantages of multi-stakeholder approaches</a:t>
            </a:r>
          </a:p>
          <a:p>
            <a:pPr lvl="1" algn="just" eaLnBrk="1" hangingPunct="1">
              <a:lnSpc>
                <a:spcPct val="150000"/>
              </a:lnSpc>
              <a:buFontTx/>
              <a:buChar char="-"/>
            </a:pPr>
            <a:r>
              <a:rPr lang="en-US" altLang="en-US" sz="1800" dirty="0" smtClean="0">
                <a:ea typeface="MS PGothic" pitchFamily="34" charset="-128"/>
              </a:rPr>
              <a:t>Demonstrate practical means for the global policy issues</a:t>
            </a:r>
          </a:p>
          <a:p>
            <a:pPr marL="457200" lvl="1" indent="0" algn="just" eaLnBrk="1" hangingPunct="1">
              <a:buNone/>
            </a:pPr>
            <a:endParaRPr lang="en-US" altLang="en-US" sz="2000" dirty="0" smtClean="0">
              <a:ea typeface="MS PGothic" pitchFamily="34" charset="-128"/>
            </a:endParaRPr>
          </a:p>
          <a:p>
            <a:pPr lvl="1" algn="just" eaLnBrk="1" hangingPunct="1">
              <a:buFontTx/>
              <a:buNone/>
            </a:pPr>
            <a:endParaRPr lang="en-US" altLang="en-US" sz="1000" dirty="0" smtClean="0">
              <a:ea typeface="MS PGothic" pitchFamily="34" charset="-128"/>
            </a:endParaRPr>
          </a:p>
          <a:p>
            <a:pPr algn="just" eaLnBrk="1" hangingPunct="1"/>
            <a:r>
              <a:rPr lang="en-US" altLang="en-US" dirty="0" smtClean="0">
                <a:ea typeface="MS PGothic" pitchFamily="34" charset="-128"/>
              </a:rPr>
              <a:t>Based on the recognition that:</a:t>
            </a:r>
          </a:p>
          <a:p>
            <a:pPr marL="742950" lvl="2" indent="-342900" algn="just" eaLnBrk="1" hangingPunct="1">
              <a:lnSpc>
                <a:spcPct val="150000"/>
              </a:lnSpc>
              <a:buFontTx/>
              <a:buChar char="-"/>
            </a:pPr>
            <a:r>
              <a:rPr lang="en-US" altLang="en-US" sz="1800" dirty="0" smtClean="0">
                <a:ea typeface="MS PGothic" pitchFamily="34" charset="-128"/>
              </a:rPr>
              <a:t>Users want access to technologies, not just patent rights</a:t>
            </a:r>
          </a:p>
          <a:p>
            <a:pPr marL="742950" lvl="2" indent="-342900" algn="just" eaLnBrk="1" hangingPunct="1">
              <a:lnSpc>
                <a:spcPct val="150000"/>
              </a:lnSpc>
              <a:buFontTx/>
              <a:buChar char="-"/>
            </a:pPr>
            <a:r>
              <a:rPr lang="en-US" altLang="en-US" sz="1800" dirty="0" smtClean="0">
                <a:ea typeface="MS PGothic" pitchFamily="34" charset="-128"/>
              </a:rPr>
              <a:t>Collaboration (e.g. training) is crucial to tech transfer </a:t>
            </a:r>
          </a:p>
        </p:txBody>
      </p:sp>
      <p:pic>
        <p:nvPicPr>
          <p:cNvPr id="12291" name="Picture 3"/>
          <p:cNvPicPr>
            <a:picLocks noChangeAspect="1"/>
          </p:cNvPicPr>
          <p:nvPr/>
        </p:nvPicPr>
        <p:blipFill>
          <a:blip r:embed="rId2">
            <a:extLst>
              <a:ext uri="{28A0092B-C50C-407E-A947-70E740481C1C}">
                <a14:useLocalDpi xmlns:a14="http://schemas.microsoft.com/office/drawing/2010/main" val="0"/>
              </a:ext>
            </a:extLst>
          </a:blip>
          <a:srcRect t="62749" b="22154"/>
          <a:stretch>
            <a:fillRect/>
          </a:stretch>
        </p:blipFill>
        <p:spPr bwMode="auto">
          <a:xfrm>
            <a:off x="4760913" y="620688"/>
            <a:ext cx="43830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Content Placeholder 4"/>
          <p:cNvPicPr>
            <a:picLocks noChangeAspect="1"/>
          </p:cNvPicPr>
          <p:nvPr/>
        </p:nvPicPr>
        <p:blipFill>
          <a:blip r:embed="rId3">
            <a:extLst>
              <a:ext uri="{28A0092B-C50C-407E-A947-70E740481C1C}">
                <a14:useLocalDpi xmlns:a14="http://schemas.microsoft.com/office/drawing/2010/main" val="0"/>
              </a:ext>
            </a:extLst>
          </a:blip>
          <a:srcRect t="58362" b="27596"/>
          <a:stretch>
            <a:fillRect/>
          </a:stretch>
        </p:blipFill>
        <p:spPr bwMode="auto">
          <a:xfrm>
            <a:off x="251520" y="620688"/>
            <a:ext cx="4492756" cy="52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814888"/>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97152"/>
            <a:ext cx="9144000" cy="1512168"/>
          </a:xfrm>
        </p:spPr>
        <p:txBody>
          <a:bodyPr/>
          <a:lstStyle/>
          <a:p>
            <a:r>
              <a:rPr lang="en-US" sz="1200" u="sng" dirty="0" smtClean="0"/>
              <a:t>Speakers</a:t>
            </a:r>
            <a:r>
              <a:rPr lang="en-US" sz="1200" dirty="0" smtClean="0"/>
              <a:t>: </a:t>
            </a:r>
          </a:p>
          <a:p>
            <a:pPr lvl="2"/>
            <a:r>
              <a:rPr lang="en-US" sz="1200" dirty="0" smtClean="0"/>
              <a:t>Mr. Christopher </a:t>
            </a:r>
            <a:r>
              <a:rPr lang="en-US" sz="1200" dirty="0" smtClean="0"/>
              <a:t>Ruggerio</a:t>
            </a:r>
            <a:r>
              <a:rPr lang="en-US" sz="1200" dirty="0" smtClean="0">
                <a:ea typeface="ヒラギノ角ゴ Pro W3" charset="0"/>
                <a:cs typeface="ヒラギノ角ゴ Pro W3" charset="0"/>
              </a:rPr>
              <a:t>, Senior Legal Officer, Section for Coordination of Developed Countries, Department for Transition and developed Countries (TDC), WIPO, Geneva  </a:t>
            </a:r>
          </a:p>
          <a:p>
            <a:pPr lvl="2"/>
            <a:r>
              <a:rPr lang="fr-CH" sz="1200" dirty="0" smtClean="0"/>
              <a:t>Ms. Michelle </a:t>
            </a:r>
            <a:r>
              <a:rPr lang="fr-CH" sz="1200" dirty="0" smtClean="0"/>
              <a:t>Woods, Director, Copyright Law Division, Culture and Creative Industries Sector, WIPO, Geneva </a:t>
            </a:r>
          </a:p>
          <a:p>
            <a:pPr lvl="2"/>
            <a:r>
              <a:rPr lang="fr-CH" sz="1200" dirty="0" smtClean="0"/>
              <a:t>Mr. Carsten </a:t>
            </a:r>
            <a:r>
              <a:rPr lang="fr-CH" sz="1200" dirty="0" smtClean="0"/>
              <a:t>Fink, Chief Economist, Economics and Statistics Division, WIPO, Geneva</a:t>
            </a:r>
            <a:endParaRPr lang="en-US" sz="1200" dirty="0"/>
          </a:p>
        </p:txBody>
      </p:sp>
      <p:pic>
        <p:nvPicPr>
          <p:cNvPr id="87043"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875110"/>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extBox 1"/>
          <p:cNvSpPr txBox="1"/>
          <p:nvPr/>
        </p:nvSpPr>
        <p:spPr>
          <a:xfrm>
            <a:off x="476049" y="692696"/>
            <a:ext cx="8146678" cy="584776"/>
          </a:xfrm>
          <a:prstGeom prst="rect">
            <a:avLst/>
          </a:prstGeom>
          <a:noFill/>
        </p:spPr>
        <p:txBody>
          <a:bodyPr wrap="square" rtlCol="0">
            <a:spAutoFit/>
          </a:bodyPr>
          <a:lstStyle/>
          <a:p>
            <a:pPr algn="ctr"/>
            <a:r>
              <a:rPr lang="fr-CH" sz="3200" dirty="0" smtClean="0">
                <a:solidFill>
                  <a:srgbClr val="000090"/>
                </a:solidFill>
              </a:rPr>
              <a:t>INTRODUCTION TO WIPO</a:t>
            </a:r>
            <a:endParaRPr lang="en-US" sz="3200" dirty="0">
              <a:solidFill>
                <a:srgbClr val="000090"/>
              </a:solidFill>
            </a:endParaRPr>
          </a:p>
        </p:txBody>
      </p:sp>
    </p:spTree>
    <p:extLst>
      <p:ext uri="{BB962C8B-B14F-4D97-AF65-F5344CB8AC3E}">
        <p14:creationId xmlns:p14="http://schemas.microsoft.com/office/powerpoint/2010/main" val="3603997362"/>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35280" cy="1143000"/>
          </a:xfrm>
        </p:spPr>
        <p:txBody>
          <a:bodyPr/>
          <a:lstStyle/>
          <a:p>
            <a:pPr algn="ctr"/>
            <a:r>
              <a:rPr lang="en-US" dirty="0" smtClean="0">
                <a:solidFill>
                  <a:srgbClr val="002060"/>
                </a:solidFill>
              </a:rPr>
              <a:t>SCCR AGENDA</a:t>
            </a:r>
            <a:endParaRPr lang="en-US" dirty="0">
              <a:solidFill>
                <a:srgbClr val="002060"/>
              </a:solidFill>
            </a:endParaRPr>
          </a:p>
        </p:txBody>
      </p:sp>
      <p:sp>
        <p:nvSpPr>
          <p:cNvPr id="3" name="Content Placeholder 2"/>
          <p:cNvSpPr>
            <a:spLocks noGrp="1"/>
          </p:cNvSpPr>
          <p:nvPr>
            <p:ph idx="1"/>
          </p:nvPr>
        </p:nvSpPr>
        <p:spPr>
          <a:xfrm>
            <a:off x="457200" y="1628800"/>
            <a:ext cx="8507288" cy="4824536"/>
          </a:xfrm>
        </p:spPr>
        <p:txBody>
          <a:bodyPr/>
          <a:lstStyle/>
          <a:p>
            <a:pPr algn="just">
              <a:lnSpc>
                <a:spcPct val="200000"/>
              </a:lnSpc>
            </a:pPr>
            <a:r>
              <a:rPr lang="en-US" dirty="0"/>
              <a:t>Treaty on Protection for Broadcasting Organizations</a:t>
            </a:r>
          </a:p>
          <a:p>
            <a:pPr algn="just">
              <a:lnSpc>
                <a:spcPct val="200000"/>
              </a:lnSpc>
            </a:pPr>
            <a:r>
              <a:rPr lang="en-US" dirty="0"/>
              <a:t>Limitations and Exceptions</a:t>
            </a:r>
            <a:r>
              <a:rPr lang="en-US" dirty="0" smtClean="0"/>
              <a:t>:</a:t>
            </a:r>
            <a:endParaRPr lang="en-US" dirty="0"/>
          </a:p>
          <a:p>
            <a:pPr lvl="1" algn="just">
              <a:lnSpc>
                <a:spcPct val="200000"/>
              </a:lnSpc>
              <a:buFont typeface="Wingdings" panose="05000000000000000000" pitchFamily="2" charset="2"/>
              <a:buChar char="Ø"/>
            </a:pPr>
            <a:r>
              <a:rPr lang="en-US" dirty="0">
                <a:ea typeface="ＭＳ Ｐゴシック" pitchFamily="34" charset="-128"/>
              </a:rPr>
              <a:t>Libraries, Archives, and Museums.</a:t>
            </a:r>
          </a:p>
          <a:p>
            <a:pPr lvl="1" algn="just">
              <a:lnSpc>
                <a:spcPct val="200000"/>
              </a:lnSpc>
              <a:buFont typeface="Wingdings" panose="05000000000000000000" pitchFamily="2" charset="2"/>
              <a:buChar char="Ø"/>
            </a:pPr>
            <a:r>
              <a:rPr lang="en-US" dirty="0">
                <a:ea typeface="ＭＳ Ｐゴシック" pitchFamily="34" charset="-128"/>
              </a:rPr>
              <a:t>Education and Research Institutions</a:t>
            </a:r>
          </a:p>
          <a:p>
            <a:pPr lvl="1" algn="just">
              <a:lnSpc>
                <a:spcPct val="200000"/>
              </a:lnSpc>
              <a:buFont typeface="Wingdings" panose="05000000000000000000" pitchFamily="2" charset="2"/>
              <a:buChar char="Ø"/>
            </a:pPr>
            <a:r>
              <a:rPr lang="en-US" dirty="0">
                <a:ea typeface="ＭＳ Ｐゴシック" pitchFamily="34" charset="-128"/>
              </a:rPr>
              <a:t>Persons with Other Disabilities </a:t>
            </a:r>
          </a:p>
          <a:p>
            <a:pPr algn="just">
              <a:lnSpc>
                <a:spcPct val="200000"/>
              </a:lnSpc>
            </a:pPr>
            <a:r>
              <a:rPr lang="en-US" dirty="0"/>
              <a:t>Future Topics</a:t>
            </a:r>
            <a:endParaRPr lang="en-US" dirty="0">
              <a:ea typeface="ＭＳ Ｐゴシック" pitchFamily="34" charset="-128"/>
            </a:endParaRPr>
          </a:p>
          <a:p>
            <a:pPr marL="0" indent="0">
              <a:buNone/>
            </a:pPr>
            <a:endParaRPr lang="en-US" dirty="0"/>
          </a:p>
        </p:txBody>
      </p:sp>
    </p:spTree>
    <p:extLst>
      <p:ext uri="{BB962C8B-B14F-4D97-AF65-F5344CB8AC3E}">
        <p14:creationId xmlns:p14="http://schemas.microsoft.com/office/powerpoint/2010/main" val="2101353433"/>
      </p:ext>
    </p:extLst>
  </p:cSld>
  <p:clrMapOvr>
    <a:masterClrMapping/>
  </p:clrMapOvr>
  <p:transition spd="slow">
    <p:wip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WIPO RE: SEARCH </a:t>
            </a:r>
            <a:endParaRPr lang="en-US" dirty="0"/>
          </a:p>
        </p:txBody>
      </p:sp>
      <p:sp>
        <p:nvSpPr>
          <p:cNvPr id="3" name="Content Placeholder 2"/>
          <p:cNvSpPr>
            <a:spLocks noGrp="1"/>
          </p:cNvSpPr>
          <p:nvPr>
            <p:ph idx="1"/>
          </p:nvPr>
        </p:nvSpPr>
        <p:spPr>
          <a:xfrm>
            <a:off x="179512" y="1628800"/>
            <a:ext cx="8784976" cy="4392488"/>
          </a:xfrm>
        </p:spPr>
        <p:txBody>
          <a:bodyPr/>
          <a:lstStyle/>
          <a:p>
            <a:pPr algn="just" eaLnBrk="1" hangingPunct="1"/>
            <a:r>
              <a:rPr lang="en-US" dirty="0"/>
              <a:t>A Global Database and Platform to bridge partners to use IP (including know-how and data) to facilitate R&amp;D  on neglected tropical diseases, tuberculosis, and </a:t>
            </a:r>
            <a:r>
              <a:rPr lang="en-US" dirty="0" smtClean="0"/>
              <a:t>malaria</a:t>
            </a:r>
          </a:p>
          <a:p>
            <a:pPr marL="0" indent="0" algn="just" eaLnBrk="1" hangingPunct="1">
              <a:buNone/>
            </a:pPr>
            <a:endParaRPr lang="en-US" dirty="0" smtClean="0"/>
          </a:p>
          <a:p>
            <a:pPr algn="just"/>
            <a:r>
              <a:rPr lang="en-US" altLang="en-US" dirty="0"/>
              <a:t>Royalty-free for </a:t>
            </a:r>
            <a:r>
              <a:rPr lang="en-US" altLang="en-US" dirty="0" smtClean="0"/>
              <a:t>R&amp;D, manufacture and sale in LDCs</a:t>
            </a:r>
          </a:p>
          <a:p>
            <a:pPr marL="0" indent="0" algn="just">
              <a:buNone/>
            </a:pPr>
            <a:endParaRPr lang="en-US" altLang="en-US" dirty="0"/>
          </a:p>
          <a:p>
            <a:pPr algn="just" eaLnBrk="1" hangingPunct="1"/>
            <a:r>
              <a:rPr lang="en-US" dirty="0" smtClean="0"/>
              <a:t>Over </a:t>
            </a:r>
            <a:r>
              <a:rPr lang="en-US" dirty="0"/>
              <a:t>60 partners (pharmaceutical industry, research institutes such as NIH, Universities</a:t>
            </a:r>
            <a:r>
              <a:rPr lang="en-US" dirty="0" smtClean="0"/>
              <a:t>)</a:t>
            </a:r>
          </a:p>
          <a:p>
            <a:pPr marL="0" indent="0" algn="just" eaLnBrk="1" hangingPunct="1">
              <a:buNone/>
            </a:pPr>
            <a:endParaRPr lang="en-US" dirty="0" smtClean="0"/>
          </a:p>
          <a:p>
            <a:pPr algn="just" eaLnBrk="1" hangingPunct="1"/>
            <a:r>
              <a:rPr lang="en-US" dirty="0" smtClean="0"/>
              <a:t>As </a:t>
            </a:r>
            <a:r>
              <a:rPr lang="en-US" dirty="0"/>
              <a:t>of </a:t>
            </a:r>
            <a:r>
              <a:rPr lang="en-US" dirty="0" smtClean="0"/>
              <a:t>January 2014, 44 collaborations</a:t>
            </a:r>
            <a:endParaRPr lang="en-US" dirty="0"/>
          </a:p>
          <a:p>
            <a:pPr marL="0" indent="0">
              <a:buNone/>
            </a:pPr>
            <a:endParaRPr lang="en-US" dirty="0"/>
          </a:p>
        </p:txBody>
      </p:sp>
    </p:spTree>
    <p:extLst>
      <p:ext uri="{BB962C8B-B14F-4D97-AF65-F5344CB8AC3E}">
        <p14:creationId xmlns:p14="http://schemas.microsoft.com/office/powerpoint/2010/main" val="3485793500"/>
      </p:ext>
    </p:extLst>
  </p:cSld>
  <p:clrMapOvr>
    <a:masterClrMapping/>
  </p:clrMapOvr>
  <p:transition spd="slow">
    <p:wip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83968" y="692696"/>
            <a:ext cx="3888432" cy="461665"/>
          </a:xfrm>
          <a:prstGeom prst="rect">
            <a:avLst/>
          </a:prstGeom>
          <a:noFill/>
        </p:spPr>
        <p:txBody>
          <a:bodyPr wrap="square" rtlCol="0">
            <a:spAutoFit/>
          </a:bodyPr>
          <a:lstStyle/>
          <a:p>
            <a:r>
              <a:rPr lang="en-US" dirty="0" smtClean="0">
                <a:solidFill>
                  <a:srgbClr val="FF0000"/>
                </a:solidFill>
              </a:rPr>
              <a:t>www.wipo.int/research</a:t>
            </a:r>
            <a:endParaRPr lang="en-US" dirty="0">
              <a:solidFill>
                <a:srgbClr val="FF0000"/>
              </a:solidFill>
            </a:endParaRPr>
          </a:p>
        </p:txBody>
      </p:sp>
    </p:spTree>
    <p:extLst>
      <p:ext uri="{BB962C8B-B14F-4D97-AF65-F5344CB8AC3E}">
        <p14:creationId xmlns:p14="http://schemas.microsoft.com/office/powerpoint/2010/main" val="3527487497"/>
      </p:ext>
    </p:extLst>
  </p:cSld>
  <p:clrMapOvr>
    <a:masterClrMapping/>
  </p:clrMapOvr>
  <p:transition spd="slow">
    <p:wip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055354"/>
      </p:ext>
    </p:extLst>
  </p:cSld>
  <p:clrMapOvr>
    <a:masterClrMapping/>
  </p:clrMapOvr>
  <p:transition spd="slow">
    <p:wipe/>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008112"/>
          </a:xfrm>
        </p:spPr>
        <p:txBody>
          <a:bodyPr/>
          <a:lstStyle/>
          <a:p>
            <a:pPr algn="ctr"/>
            <a:r>
              <a:rPr lang="en-US" dirty="0" smtClean="0"/>
              <a:t>WIPO GREEN </a:t>
            </a:r>
            <a:endParaRPr lang="en-US" dirty="0"/>
          </a:p>
        </p:txBody>
      </p:sp>
      <p:sp>
        <p:nvSpPr>
          <p:cNvPr id="3" name="Content Placeholder 2"/>
          <p:cNvSpPr>
            <a:spLocks noGrp="1"/>
          </p:cNvSpPr>
          <p:nvPr>
            <p:ph idx="1"/>
          </p:nvPr>
        </p:nvSpPr>
        <p:spPr>
          <a:xfrm>
            <a:off x="179512" y="1412776"/>
            <a:ext cx="8640960" cy="4968552"/>
          </a:xfrm>
        </p:spPr>
        <p:txBody>
          <a:bodyPr/>
          <a:lstStyle/>
          <a:p>
            <a:pPr algn="just" eaLnBrk="1" hangingPunct="1"/>
            <a:r>
              <a:rPr lang="en-US" sz="2000" dirty="0" smtClean="0"/>
              <a:t>A global database allowing users to make </a:t>
            </a:r>
            <a:r>
              <a:rPr lang="en-US" sz="2000" dirty="0"/>
              <a:t>green technologies available for licensing or partnership, enter technology needs, search for technologies and </a:t>
            </a:r>
            <a:r>
              <a:rPr lang="en-US" sz="2000" dirty="0" smtClean="0"/>
              <a:t>needs</a:t>
            </a:r>
          </a:p>
          <a:p>
            <a:pPr marL="0" indent="0" algn="just" eaLnBrk="1" hangingPunct="1">
              <a:buNone/>
            </a:pPr>
            <a:endParaRPr lang="en-US" sz="2000" dirty="0" smtClean="0"/>
          </a:p>
          <a:p>
            <a:pPr algn="just" eaLnBrk="1" hangingPunct="1"/>
            <a:r>
              <a:rPr lang="en-US" sz="2000" dirty="0" smtClean="0"/>
              <a:t>Started a pilot with Japan Intellectual Property Association in 2011</a:t>
            </a:r>
          </a:p>
          <a:p>
            <a:pPr marL="0" indent="0" algn="just" eaLnBrk="1" hangingPunct="1">
              <a:buNone/>
            </a:pPr>
            <a:endParaRPr lang="en-US" sz="2000" dirty="0" smtClean="0"/>
          </a:p>
          <a:p>
            <a:pPr algn="just" eaLnBrk="1" hangingPunct="1"/>
            <a:r>
              <a:rPr lang="en-US" sz="2000" dirty="0" smtClean="0"/>
              <a:t>Launched </a:t>
            </a:r>
            <a:r>
              <a:rPr lang="en-US" sz="2000" dirty="0"/>
              <a:t>in November </a:t>
            </a:r>
            <a:r>
              <a:rPr lang="en-US" sz="2000" dirty="0" smtClean="0"/>
              <a:t>2013</a:t>
            </a:r>
          </a:p>
          <a:p>
            <a:pPr marL="0" indent="0" algn="just" eaLnBrk="1" hangingPunct="1">
              <a:buNone/>
            </a:pPr>
            <a:endParaRPr lang="en-US" sz="2000" dirty="0" smtClean="0"/>
          </a:p>
          <a:p>
            <a:pPr algn="just" eaLnBrk="1" hangingPunct="1"/>
            <a:r>
              <a:rPr lang="en-US" sz="2000" dirty="0" smtClean="0"/>
              <a:t>as of January 2014, over 800 offers</a:t>
            </a:r>
          </a:p>
          <a:p>
            <a:pPr marL="0" indent="0" algn="just" eaLnBrk="1" hangingPunct="1">
              <a:buNone/>
            </a:pPr>
            <a:endParaRPr lang="en-US" sz="2000" dirty="0" smtClean="0"/>
          </a:p>
          <a:p>
            <a:pPr algn="just" eaLnBrk="1" hangingPunct="1"/>
            <a:r>
              <a:rPr lang="en-US" sz="2000" dirty="0" smtClean="0"/>
              <a:t>Green tech providing companies in Germany, Japan, US etc.</a:t>
            </a:r>
          </a:p>
          <a:p>
            <a:pPr marL="0" indent="0" algn="just" eaLnBrk="1" hangingPunct="1">
              <a:buNone/>
            </a:pPr>
            <a:endParaRPr lang="en-US" sz="2000" dirty="0" smtClean="0"/>
          </a:p>
          <a:p>
            <a:pPr algn="just" eaLnBrk="1" hangingPunct="1"/>
            <a:r>
              <a:rPr lang="en-US" sz="2000" dirty="0" smtClean="0"/>
              <a:t>Partners include companies, universities, UN agencies, governments, IPOs, NGOs, etc.</a:t>
            </a:r>
            <a:endParaRPr lang="en-US" sz="2000" dirty="0"/>
          </a:p>
          <a:p>
            <a:pPr marL="0" indent="0">
              <a:buNone/>
            </a:pPr>
            <a:endParaRPr lang="en-US" dirty="0"/>
          </a:p>
        </p:txBody>
      </p:sp>
    </p:spTree>
    <p:extLst>
      <p:ext uri="{BB962C8B-B14F-4D97-AF65-F5344CB8AC3E}">
        <p14:creationId xmlns:p14="http://schemas.microsoft.com/office/powerpoint/2010/main" val="4239884090"/>
      </p:ext>
    </p:extLst>
  </p:cSld>
  <p:clrMapOvr>
    <a:masterClrMapping/>
  </p:clrMapOvr>
  <p:transition spd="slow">
    <p:wip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3" descr="cid:b9ccf605-b1d0-4a84-94a0-2843a2ba8075@ictsd.local"/>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389063" y="4416425"/>
            <a:ext cx="14890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3" descr="D:\Users\wai\AppData\Local\Microsoft\Windows\Temporary Internet Files\Content.Word\300x98px-FICPI_w_1col_pos_left.png"/>
          <p:cNvPicPr>
            <a:picLocks noChangeAspect="1" noChangeArrowheads="1"/>
          </p:cNvPicPr>
          <p:nvPr/>
        </p:nvPicPr>
        <p:blipFill>
          <a:blip r:embed="rId4">
            <a:extLst>
              <a:ext uri="{28A0092B-C50C-407E-A947-70E740481C1C}">
                <a14:useLocalDpi xmlns:a14="http://schemas.microsoft.com/office/drawing/2010/main" val="0"/>
              </a:ext>
            </a:extLst>
          </a:blip>
          <a:srcRect r="64993"/>
          <a:stretch>
            <a:fillRect/>
          </a:stretch>
        </p:blipFill>
        <p:spPr bwMode="auto">
          <a:xfrm>
            <a:off x="6546850" y="1720850"/>
            <a:ext cx="95091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9" descr="D:\Users\wai\AppData\Local\Microsoft\Windows\Temporary Internet Files\Content.Outlook\NMWM43F2\logo_solb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8" y="2894013"/>
            <a:ext cx="17605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2600" y="1560513"/>
            <a:ext cx="18161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1600" y="2673350"/>
            <a:ext cx="217011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 descr="N:\ORGgcd\Shared\_WIPO Green\Communications\Partner logo &amp; text\AUTM_4C_wTa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963" y="2159000"/>
            <a:ext cx="152717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 descr="N:\ORGgcd\Shared\_WIPO Green\Communications\Partner logo &amp; text\cickeny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3813" y="3890963"/>
            <a:ext cx="24336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 descr="N:\ORGgcd\Shared\_WIPO Green\Communications\Partner logo &amp; text\CIPI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1650" y="4743450"/>
            <a:ext cx="123983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5" descr="N:\ORGgcd\Shared\_WIPO Green\Communications\Partner logo &amp; text\EcoMachines Logo - high resolution (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9475" y="2413000"/>
            <a:ext cx="19891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6" descr="N:\ORGgcd\Shared\_WIPO Green\Communications\Partner logo &amp; text\fortec.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3500" y="1130300"/>
            <a:ext cx="8001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7" descr="N:\ORGgcd\Shared\_WIPO Green\Communications\Partner logo &amp; text\INFOdev.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2688" y="1147763"/>
            <a:ext cx="15890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8" descr="N:\ORGgcd\Shared\_WIPO Green\Communications\Partner logo &amp; text\inovent.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338" y="3811588"/>
            <a:ext cx="17018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9" descr="N:\ORGgcd\Shared\_WIPO Green\Communications\Partner logo &amp; text\INPI.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2000" y="2817813"/>
            <a:ext cx="177958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0" descr="N:\ORGgcd\Shared\_WIPO Green\Communications\Partner logo &amp; text\IPSEVA-Logo-Hire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71988" y="4762500"/>
            <a:ext cx="18081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4" descr="N:\ORGgcd\Shared\_WIPO Green\Communications\Partner logo &amp; text\ssgate Logo withouttext.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125" y="4492625"/>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5" descr="N:\ORGgcd\Shared\_WIPO Green\Communications\Partner logo &amp; text\The Innovation Hub logo.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4325" y="3584575"/>
            <a:ext cx="25860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4" descr="Schermata 2013-09-02 a 09.20.11.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791075" y="3349625"/>
            <a:ext cx="178752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6" descr="N:\ORGgcd\Shared\_WIPO Green\Communications\Partner logo &amp; text\EPO_4C.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43288" y="5946775"/>
            <a:ext cx="1498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21" descr="http://www.wipo.int/export/sites/www/research/logos/piipa.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8125" y="1084263"/>
            <a:ext cx="8715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22" descr="D:\Users\wai\AppData\Local\Microsoft\Windows\Temporary Internet Files\Content.Outlook\NMWM43F2\bamboo logo_final  .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2988" y="1887538"/>
            <a:ext cx="17446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24" descr="D:\Users\wai\AppData\Local\Microsoft\Windows\Temporary Internet Files\Content.Outlook\NMWM43F2\LOGO R20blockmark.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58013" y="3344863"/>
            <a:ext cx="17049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8" descr="http://www.rit.edu/research/media/global/GlobalResearchUNGlobal.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3263" y="5568950"/>
            <a:ext cx="21193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25" descr="images"/>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62725" y="4429125"/>
            <a:ext cx="133191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26" descr="N:\ORGgcd\Shared\_WIPO Green\Communications\Partner logo &amp; text\ADB.tif"/>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96250" y="4259263"/>
            <a:ext cx="798513"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2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178550" y="1103313"/>
            <a:ext cx="8001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30"/>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343400" y="1084263"/>
            <a:ext cx="14874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3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56200" y="4017963"/>
            <a:ext cx="11239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31" descr="UNOSSC JointLogo ColorUN.eps"/>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845300" y="2427288"/>
            <a:ext cx="216535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35" descr="Givewatts_Logo_Black.eps"/>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365125" y="6415088"/>
            <a:ext cx="24765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36" descr="Villgro logo.eps"/>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997450" y="5461000"/>
            <a:ext cx="12827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68" name="Group 39"/>
          <p:cNvGrpSpPr>
            <a:grpSpLocks/>
          </p:cNvGrpSpPr>
          <p:nvPr/>
        </p:nvGrpSpPr>
        <p:grpSpPr bwMode="auto">
          <a:xfrm>
            <a:off x="7518400" y="1130300"/>
            <a:ext cx="1376363" cy="1009650"/>
            <a:chOff x="1617995" y="1137052"/>
            <a:chExt cx="1430004" cy="1048924"/>
          </a:xfrm>
        </p:grpSpPr>
        <p:pic>
          <p:nvPicPr>
            <p:cNvPr id="14375" name="Picture 40" descr="D:\Users\wai\AppData\Local\Microsoft\Windows\Temporary Internet Files\Content.Outlook\NMWM43F2\UNEPfullcyan.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17995" y="1137052"/>
              <a:ext cx="1430004" cy="72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41" descr="D:\Users\wai\AppData\Local\Microsoft\Windows\Temporary Internet Files\Content.Outlook\NMWM43F2\Logo_high.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631146" y="1928813"/>
              <a:ext cx="1281123" cy="2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69" name="Picture 42" descr="CambridgeIP_color.eps"/>
          <p:cNvPicPr>
            <a:picLocks noChangeAspect="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149600" y="5376863"/>
            <a:ext cx="18065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0" name="Rectangle 1"/>
          <p:cNvSpPr>
            <a:spLocks noChangeArrowheads="1"/>
          </p:cNvSpPr>
          <p:nvPr/>
        </p:nvSpPr>
        <p:spPr bwMode="auto">
          <a:xfrm>
            <a:off x="7092950" y="5995988"/>
            <a:ext cx="1997075" cy="862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6"/>
              </a:buBlip>
              <a:defRPr sz="2400">
                <a:solidFill>
                  <a:schemeClr val="tx1"/>
                </a:solidFill>
                <a:latin typeface="Arial" pitchFamily="34" charset="0"/>
                <a:cs typeface="Arial" pitchFamily="34" charset="0"/>
              </a:defRPr>
            </a:lvl1pPr>
            <a:lvl2pPr marL="742950" indent="-285750">
              <a:spcBef>
                <a:spcPct val="20000"/>
              </a:spcBef>
              <a:buBlip>
                <a:blip r:embed="rId36"/>
              </a:buBlip>
              <a:defRPr sz="2400">
                <a:solidFill>
                  <a:schemeClr val="tx1"/>
                </a:solidFill>
                <a:latin typeface="Arial" pitchFamily="34" charset="0"/>
                <a:cs typeface="Arial" pitchFamily="34" charset="0"/>
              </a:defRPr>
            </a:lvl2pPr>
            <a:lvl3pPr marL="1143000" indent="-228600">
              <a:spcBef>
                <a:spcPct val="20000"/>
              </a:spcBef>
              <a:buBlip>
                <a:blip r:embed="rId36"/>
              </a:buBlip>
              <a:defRPr sz="2400">
                <a:solidFill>
                  <a:schemeClr val="tx1"/>
                </a:solidFill>
                <a:latin typeface="Arial" pitchFamily="34" charset="0"/>
                <a:cs typeface="Arial" pitchFamily="34" charset="0"/>
              </a:defRPr>
            </a:lvl3pPr>
            <a:lvl4pPr marL="1600200" indent="-228600">
              <a:spcBef>
                <a:spcPct val="20000"/>
              </a:spcBef>
              <a:buBlip>
                <a:blip r:embed="rId36"/>
              </a:buBlip>
              <a:defRPr sz="2400">
                <a:solidFill>
                  <a:schemeClr val="tx1"/>
                </a:solidFill>
                <a:latin typeface="Arial" pitchFamily="34" charset="0"/>
                <a:cs typeface="Arial" pitchFamily="34" charset="0"/>
              </a:defRPr>
            </a:lvl4pPr>
            <a:lvl5pPr marL="2057400" indent="-228600">
              <a:spcBef>
                <a:spcPct val="20000"/>
              </a:spcBef>
              <a:buBlip>
                <a:blip r:embed="rId3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pic>
        <p:nvPicPr>
          <p:cNvPr id="14371" name="Picture 3" descr="N:\ORGgcd\Shared\_WIPO Green\Communications\Partner logo &amp; text\sie_logo_petrol_cmyk.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429375" y="6396038"/>
            <a:ext cx="18208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Picture 2" descr="N:\ORGgcd\Shared\_WIPO Green\Communications\Partner logo &amp; text\Sathguru.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350000" y="5284788"/>
            <a:ext cx="16383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3" name="Picture 38" descr="ICC Vert logo_ENG_PMS300.eps"/>
          <p:cNvPicPr>
            <a:picLocks noChangeAspect="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8250238" y="5376863"/>
            <a:ext cx="7715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4"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6"/>
              </a:buBlip>
              <a:defRPr sz="2400">
                <a:solidFill>
                  <a:schemeClr val="tx1"/>
                </a:solidFill>
                <a:latin typeface="Arial" pitchFamily="34" charset="0"/>
                <a:cs typeface="Arial" pitchFamily="34" charset="0"/>
              </a:defRPr>
            </a:lvl1pPr>
            <a:lvl2pPr marL="742950" indent="-285750">
              <a:spcBef>
                <a:spcPct val="20000"/>
              </a:spcBef>
              <a:buBlip>
                <a:blip r:embed="rId36"/>
              </a:buBlip>
              <a:defRPr sz="2400">
                <a:solidFill>
                  <a:schemeClr val="tx1"/>
                </a:solidFill>
                <a:latin typeface="Arial" pitchFamily="34" charset="0"/>
                <a:cs typeface="Arial" pitchFamily="34" charset="0"/>
              </a:defRPr>
            </a:lvl2pPr>
            <a:lvl3pPr marL="1143000" indent="-228600">
              <a:spcBef>
                <a:spcPct val="20000"/>
              </a:spcBef>
              <a:buBlip>
                <a:blip r:embed="rId36"/>
              </a:buBlip>
              <a:defRPr sz="2400">
                <a:solidFill>
                  <a:schemeClr val="tx1"/>
                </a:solidFill>
                <a:latin typeface="Arial" pitchFamily="34" charset="0"/>
                <a:cs typeface="Arial" pitchFamily="34" charset="0"/>
              </a:defRPr>
            </a:lvl3pPr>
            <a:lvl4pPr marL="1600200" indent="-228600">
              <a:spcBef>
                <a:spcPct val="20000"/>
              </a:spcBef>
              <a:buBlip>
                <a:blip r:embed="rId36"/>
              </a:buBlip>
              <a:defRPr sz="2400">
                <a:solidFill>
                  <a:schemeClr val="tx1"/>
                </a:solidFill>
                <a:latin typeface="Arial" pitchFamily="34" charset="0"/>
                <a:cs typeface="Arial" pitchFamily="34" charset="0"/>
              </a:defRPr>
            </a:lvl4pPr>
            <a:lvl5pPr marL="2057400" indent="-228600">
              <a:spcBef>
                <a:spcPct val="20000"/>
              </a:spcBef>
              <a:buBlip>
                <a:blip r:embed="rId3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en-US" sz="3600" dirty="0" smtClean="0">
                <a:solidFill>
                  <a:srgbClr val="00408C"/>
                </a:solidFill>
              </a:rPr>
              <a:t>PARTNERS OF WIPO GREEN</a:t>
            </a:r>
            <a:endParaRPr lang="en-US" altLang="en-US" sz="3600" dirty="0">
              <a:solidFill>
                <a:srgbClr val="00408C"/>
              </a:solidFill>
            </a:endParaRPr>
          </a:p>
        </p:txBody>
      </p:sp>
    </p:spTree>
    <p:extLst>
      <p:ext uri="{BB962C8B-B14F-4D97-AF65-F5344CB8AC3E}">
        <p14:creationId xmlns:p14="http://schemas.microsoft.com/office/powerpoint/2010/main" val="3106992650"/>
      </p:ext>
    </p:extLst>
  </p:cSld>
  <p:clrMapOvr>
    <a:masterClrMapping/>
  </p:clrMapOvr>
  <p:transition spd="slow">
    <p:wip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837"/>
            <a:ext cx="9228517" cy="692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75856" y="260648"/>
            <a:ext cx="2880320" cy="461665"/>
          </a:xfrm>
          <a:prstGeom prst="rect">
            <a:avLst/>
          </a:prstGeom>
          <a:noFill/>
        </p:spPr>
        <p:txBody>
          <a:bodyPr wrap="square" rtlCol="0">
            <a:spAutoFit/>
          </a:bodyPr>
          <a:lstStyle/>
          <a:p>
            <a:r>
              <a:rPr lang="en-US" u="sng" dirty="0" smtClean="0">
                <a:hlinkClick r:id="rId3"/>
              </a:rPr>
              <a:t>www.wipo.int/green</a:t>
            </a:r>
            <a:endParaRPr lang="en-US" dirty="0">
              <a:solidFill>
                <a:srgbClr val="FF0000"/>
              </a:solidFill>
            </a:endParaRPr>
          </a:p>
        </p:txBody>
      </p:sp>
    </p:spTree>
    <p:extLst>
      <p:ext uri="{BB962C8B-B14F-4D97-AF65-F5344CB8AC3E}">
        <p14:creationId xmlns:p14="http://schemas.microsoft.com/office/powerpoint/2010/main" val="3354818164"/>
      </p:ext>
    </p:extLst>
  </p:cSld>
  <p:clrMapOvr>
    <a:masterClrMapping/>
  </p:clrMapOvr>
  <p:transition spd="slow">
    <p:wip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7"/>
          <p:cNvSpPr txBox="1">
            <a:spLocks noChangeArrowheads="1"/>
          </p:cNvSpPr>
          <p:nvPr/>
        </p:nvSpPr>
        <p:spPr bwMode="auto">
          <a:xfrm>
            <a:off x="6084888" y="1349375"/>
            <a:ext cx="26558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Blip>
                <a:blip r:embed="rId2"/>
              </a:buBlip>
              <a:defRPr sz="2400">
                <a:solidFill>
                  <a:schemeClr val="tx1"/>
                </a:solidFill>
                <a:latin typeface="Arial" pitchFamily="34" charset="0"/>
                <a:cs typeface="Arial" pitchFamily="34" charset="0"/>
              </a:defRPr>
            </a:lvl2pPr>
            <a:lvl3pPr marL="1143000" indent="-228600">
              <a:spcBef>
                <a:spcPct val="20000"/>
              </a:spcBef>
              <a:buBlip>
                <a:blip r:embed="rId2"/>
              </a:buBlip>
              <a:defRPr sz="2400">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b="1">
                <a:solidFill>
                  <a:srgbClr val="FF0000"/>
                </a:solidFill>
              </a:rPr>
              <a:t>TEIJIN Limited (Japan) </a:t>
            </a: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l="2649" t="32974" r="3720" b="6061"/>
          <a:stretch>
            <a:fillRect/>
          </a:stretch>
        </p:blipFill>
        <p:spPr bwMode="auto">
          <a:xfrm>
            <a:off x="0" y="1828800"/>
            <a:ext cx="9144000" cy="3720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3"/>
          <p:cNvPicPr>
            <a:picLocks noChangeAspect="1" noChangeArrowheads="1"/>
          </p:cNvPicPr>
          <p:nvPr/>
        </p:nvPicPr>
        <p:blipFill>
          <a:blip r:embed="rId4">
            <a:extLst>
              <a:ext uri="{28A0092B-C50C-407E-A947-70E740481C1C}">
                <a14:useLocalDpi xmlns:a14="http://schemas.microsoft.com/office/drawing/2010/main" val="0"/>
              </a:ext>
            </a:extLst>
          </a:blip>
          <a:srcRect l="41974" t="43961" r="41853" b="38358"/>
          <a:stretch>
            <a:fillRect/>
          </a:stretch>
        </p:blipFill>
        <p:spPr bwMode="auto">
          <a:xfrm>
            <a:off x="6172200" y="3314700"/>
            <a:ext cx="1509713"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9"/>
          <p:cNvPicPr>
            <a:picLocks noChangeAspect="1"/>
          </p:cNvPicPr>
          <p:nvPr/>
        </p:nvPicPr>
        <p:blipFill>
          <a:blip r:embed="rId5">
            <a:clrChange>
              <a:clrFrom>
                <a:srgbClr val="347D49"/>
              </a:clrFrom>
              <a:clrTo>
                <a:srgbClr val="347D49">
                  <a:alpha val="0"/>
                </a:srgbClr>
              </a:clrTo>
            </a:clrChange>
            <a:extLst>
              <a:ext uri="{28A0092B-C50C-407E-A947-70E740481C1C}">
                <a14:useLocalDpi xmlns:a14="http://schemas.microsoft.com/office/drawing/2010/main" val="0"/>
              </a:ext>
            </a:extLst>
          </a:blip>
          <a:srcRect/>
          <a:stretch>
            <a:fillRect/>
          </a:stretch>
        </p:blipFill>
        <p:spPr bwMode="auto">
          <a:xfrm>
            <a:off x="4657763" y="1186617"/>
            <a:ext cx="8366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2"/>
          <p:cNvSpPr>
            <a:spLocks noGrp="1" noChangeArrowheads="1"/>
          </p:cNvSpPr>
          <p:nvPr>
            <p:ph type="title"/>
          </p:nvPr>
        </p:nvSpPr>
        <p:spPr>
          <a:xfrm>
            <a:off x="179512" y="274638"/>
            <a:ext cx="8712968" cy="850106"/>
          </a:xfrm>
        </p:spPr>
        <p:txBody>
          <a:bodyPr/>
          <a:lstStyle/>
          <a:p>
            <a:pPr algn="ctr" eaLnBrk="1" hangingPunct="1"/>
            <a:r>
              <a:rPr lang="en-US" altLang="en-US" sz="3200" dirty="0" smtClean="0"/>
              <a:t>EXAMPLE: PRODUCT TO LICENSE OR SELL</a:t>
            </a:r>
          </a:p>
        </p:txBody>
      </p:sp>
    </p:spTree>
    <p:extLst>
      <p:ext uri="{BB962C8B-B14F-4D97-AF65-F5344CB8AC3E}">
        <p14:creationId xmlns:p14="http://schemas.microsoft.com/office/powerpoint/2010/main" val="899778880"/>
      </p:ext>
    </p:extLst>
  </p:cSld>
  <p:clrMapOvr>
    <a:masterClrMapping/>
  </p:clrMapOvr>
  <p:transition spd="slow">
    <p:wip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274638"/>
            <a:ext cx="9001000" cy="1143000"/>
          </a:xfrm>
        </p:spPr>
        <p:txBody>
          <a:bodyPr/>
          <a:lstStyle/>
          <a:p>
            <a:pPr algn="ctr"/>
            <a:r>
              <a:rPr lang="en-US" dirty="0" smtClean="0"/>
              <a:t>CONCLUSION </a:t>
            </a:r>
            <a:endParaRPr lang="en-US" dirty="0"/>
          </a:p>
        </p:txBody>
      </p:sp>
      <p:sp>
        <p:nvSpPr>
          <p:cNvPr id="3" name="Content Placeholder 2"/>
          <p:cNvSpPr>
            <a:spLocks noGrp="1"/>
          </p:cNvSpPr>
          <p:nvPr>
            <p:ph idx="1"/>
          </p:nvPr>
        </p:nvSpPr>
        <p:spPr>
          <a:xfrm>
            <a:off x="467544" y="1772816"/>
            <a:ext cx="8424936" cy="4352925"/>
          </a:xfrm>
        </p:spPr>
        <p:txBody>
          <a:bodyPr/>
          <a:lstStyle/>
          <a:p>
            <a:pPr algn="just">
              <a:lnSpc>
                <a:spcPct val="150000"/>
              </a:lnSpc>
            </a:pPr>
            <a:r>
              <a:rPr lang="en-US" dirty="0" smtClean="0"/>
              <a:t>WIPO Global Databases and Platforms will promote global partnerships among multiple stakeholders</a:t>
            </a:r>
          </a:p>
          <a:p>
            <a:pPr marL="0" indent="0" algn="just">
              <a:lnSpc>
                <a:spcPct val="150000"/>
              </a:lnSpc>
              <a:buNone/>
            </a:pPr>
            <a:endParaRPr lang="en-US" dirty="0" smtClean="0"/>
          </a:p>
          <a:p>
            <a:pPr algn="just">
              <a:lnSpc>
                <a:spcPct val="150000"/>
              </a:lnSpc>
            </a:pPr>
            <a:r>
              <a:rPr lang="en-US" dirty="0" smtClean="0"/>
              <a:t>DB, Tools, Platforms need to be easy to search, most updated, interactive/dynamic, multilingual, and robust </a:t>
            </a:r>
            <a:endParaRPr lang="en-US" dirty="0"/>
          </a:p>
        </p:txBody>
      </p:sp>
    </p:spTree>
    <p:extLst>
      <p:ext uri="{BB962C8B-B14F-4D97-AF65-F5344CB8AC3E}">
        <p14:creationId xmlns:p14="http://schemas.microsoft.com/office/powerpoint/2010/main" val="3133655171"/>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texte 2"/>
          <p:cNvSpPr>
            <a:spLocks noGrp="1"/>
          </p:cNvSpPr>
          <p:nvPr>
            <p:ph type="title"/>
          </p:nvPr>
        </p:nvSpPr>
        <p:spPr>
          <a:xfrm>
            <a:off x="0" y="188640"/>
            <a:ext cx="9396536" cy="864096"/>
          </a:xfrm>
        </p:spPr>
        <p:txBody>
          <a:bodyPr/>
          <a:lstStyle/>
          <a:p>
            <a:r>
              <a:rPr lang="en-US" sz="2600" dirty="0" smtClean="0">
                <a:latin typeface="Arial" charset="0"/>
                <a:cs typeface="Times New Roman" charset="0"/>
              </a:rPr>
              <a:t>  </a:t>
            </a:r>
            <a:br>
              <a:rPr lang="en-US" sz="2600" dirty="0" smtClean="0">
                <a:latin typeface="Arial" charset="0"/>
                <a:cs typeface="Times New Roman" charset="0"/>
              </a:rPr>
            </a:br>
            <a:r>
              <a:rPr lang="en-US" sz="2600" dirty="0" smtClean="0">
                <a:latin typeface="Arial" charset="0"/>
                <a:cs typeface="Times New Roman" charset="0"/>
              </a:rPr>
              <a:t>      </a:t>
            </a:r>
            <a:r>
              <a:rPr lang="en-US" sz="2600" dirty="0" smtClean="0">
                <a:solidFill>
                  <a:srgbClr val="000090"/>
                </a:solidFill>
                <a:cs typeface="Times New Roman" charset="0"/>
              </a:rPr>
              <a:t> </a:t>
            </a:r>
            <a:r>
              <a:rPr lang="en-US" dirty="0" smtClean="0">
                <a:solidFill>
                  <a:srgbClr val="000090"/>
                </a:solidFill>
                <a:cs typeface="Times New Roman"/>
              </a:rPr>
              <a:t>BEIJING TREATY ON AUDIOVISUAL   	</a:t>
            </a:r>
            <a:br>
              <a:rPr lang="en-US" dirty="0" smtClean="0">
                <a:solidFill>
                  <a:srgbClr val="000090"/>
                </a:solidFill>
                <a:cs typeface="Times New Roman"/>
              </a:rPr>
            </a:br>
            <a:r>
              <a:rPr lang="en-US" dirty="0" smtClean="0">
                <a:solidFill>
                  <a:srgbClr val="000090"/>
                </a:solidFill>
                <a:cs typeface="Times New Roman"/>
              </a:rPr>
              <a:t>       PERFORMANCES, 26 JUNE 2012  </a:t>
            </a:r>
            <a:endParaRPr lang="en-US" dirty="0">
              <a:solidFill>
                <a:srgbClr val="000090"/>
              </a:solidFill>
              <a:cs typeface="Arial" charset="0"/>
            </a:endParaRPr>
          </a:p>
        </p:txBody>
      </p:sp>
      <p:pic>
        <p:nvPicPr>
          <p:cNvPr id="9" name="Espace réservé du contenu 4" descr="url.jpg"/>
          <p:cNvPicPr>
            <a:picLocks noGrp="1" noChangeAspect="1"/>
          </p:cNvPicPr>
          <p:nvPr/>
        </p:nvPicPr>
        <p:blipFill>
          <a:blip r:embed="rId2">
            <a:extLst>
              <a:ext uri="{28A0092B-C50C-407E-A947-70E740481C1C}">
                <a14:useLocalDpi xmlns:a14="http://schemas.microsoft.com/office/drawing/2010/main" val="0"/>
              </a:ext>
            </a:extLst>
          </a:blip>
          <a:srcRect l="19608" r="19608"/>
          <a:stretch>
            <a:fillRect/>
          </a:stretch>
        </p:blipFill>
        <p:spPr>
          <a:xfrm>
            <a:off x="228598" y="1719796"/>
            <a:ext cx="4361237" cy="4191000"/>
          </a:xfrm>
          <a:prstGeom prst="rect">
            <a:avLst/>
          </a:prstGeom>
          <a:ln>
            <a:noFill/>
          </a:ln>
          <a:effectLst>
            <a:softEdge rad="112500"/>
          </a:effectLst>
        </p:spPr>
      </p:pic>
      <p:pic>
        <p:nvPicPr>
          <p:cNvPr id="5" name="Espace réservé du contenu 8"/>
          <p:cNvPicPr>
            <a:picLocks noGrp="1" noChangeAspect="1"/>
          </p:cNvPicPr>
          <p:nvPr/>
        </p:nvPicPr>
        <p:blipFill>
          <a:blip r:embed="rId3"/>
          <a:srcRect l="21329" r="21329"/>
          <a:stretch>
            <a:fillRect/>
          </a:stretch>
        </p:blipFill>
        <p:spPr>
          <a:xfrm>
            <a:off x="4860032" y="1700808"/>
            <a:ext cx="3962400" cy="4191000"/>
          </a:xfrm>
          <a:prstGeom prst="rect">
            <a:avLst/>
          </a:prstGeom>
          <a:ln>
            <a:noFill/>
          </a:ln>
          <a:effectLst>
            <a:softEdge rad="112500"/>
          </a:effectLst>
        </p:spPr>
      </p:pic>
    </p:spTree>
    <p:extLst>
      <p:ext uri="{BB962C8B-B14F-4D97-AF65-F5344CB8AC3E}">
        <p14:creationId xmlns:p14="http://schemas.microsoft.com/office/powerpoint/2010/main" val="3632797644"/>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2438400" y="381000"/>
            <a:ext cx="4267200" cy="1143000"/>
          </a:xfrm>
        </p:spPr>
        <p:txBody>
          <a:bodyPr/>
          <a:lstStyle/>
          <a:p>
            <a:r>
              <a:rPr lang="en-US" b="1" dirty="0" smtClean="0">
                <a:latin typeface="Times New Roman" charset="0"/>
                <a:cs typeface="Times New Roman" charset="0"/>
              </a:rPr>
              <a:t> </a:t>
            </a:r>
            <a:r>
              <a:rPr lang="en-US" dirty="0" smtClean="0">
                <a:solidFill>
                  <a:srgbClr val="000090"/>
                </a:solidFill>
                <a:latin typeface="Arial" charset="0"/>
                <a:cs typeface="Times New Roman" charset="0"/>
              </a:rPr>
              <a:t>BEIJING TREATY  </a:t>
            </a:r>
            <a:r>
              <a:rPr lang="en-US" dirty="0" smtClean="0">
                <a:latin typeface="Arial" charset="0"/>
                <a:cs typeface="Times New Roman" charset="0"/>
              </a:rPr>
              <a:t/>
            </a:r>
            <a:br>
              <a:rPr lang="en-US"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52400" y="2276872"/>
            <a:ext cx="8753475" cy="3849291"/>
          </a:xfrm>
        </p:spPr>
        <p:txBody>
          <a:bodyPr/>
          <a:lstStyle/>
          <a:p>
            <a:pPr algn="just"/>
            <a:r>
              <a:rPr lang="en-US" sz="1800" dirty="0" smtClean="0">
                <a:latin typeface="Arial" charset="0"/>
                <a:cs typeface="Times New Roman" charset="0"/>
              </a:rPr>
              <a:t>Adopted on June 2012</a:t>
            </a:r>
          </a:p>
          <a:p>
            <a:pPr marL="0" indent="0" algn="just">
              <a:buNone/>
            </a:pPr>
            <a:endParaRPr lang="en-US" sz="1800" dirty="0" smtClean="0">
              <a:latin typeface="Arial" charset="0"/>
              <a:cs typeface="Times New Roman" charset="0"/>
            </a:endParaRPr>
          </a:p>
          <a:p>
            <a:pPr algn="just"/>
            <a:r>
              <a:rPr lang="en-US" sz="1800" dirty="0" smtClean="0">
                <a:latin typeface="Arial" charset="0"/>
                <a:cs typeface="Times New Roman" charset="0"/>
              </a:rPr>
              <a:t>Strengthens the position of performers, giving them moral and economic rights for the international use of their performances</a:t>
            </a:r>
          </a:p>
          <a:p>
            <a:pPr algn="just"/>
            <a:endParaRPr lang="en-US" sz="1800" dirty="0" smtClean="0">
              <a:latin typeface="Arial" charset="0"/>
              <a:cs typeface="Times New Roman" charset="0"/>
            </a:endParaRPr>
          </a:p>
          <a:p>
            <a:pPr algn="just">
              <a:lnSpc>
                <a:spcPct val="110000"/>
              </a:lnSpc>
            </a:pPr>
            <a:r>
              <a:rPr lang="en-US" sz="1800" dirty="0" smtClean="0">
                <a:latin typeface="Arial" charset="0"/>
                <a:cs typeface="Times New Roman" charset="0"/>
              </a:rPr>
              <a:t>Parties will pay for the use of foreign audiovisual performances. Some or all of this money will go to performers </a:t>
            </a:r>
          </a:p>
          <a:p>
            <a:pPr algn="just">
              <a:lnSpc>
                <a:spcPct val="110000"/>
              </a:lnSpc>
            </a:pPr>
            <a:endParaRPr lang="en-US" sz="1800" dirty="0" smtClean="0">
              <a:latin typeface="Arial" charset="0"/>
              <a:cs typeface="Times New Roman" charset="0"/>
            </a:endParaRPr>
          </a:p>
          <a:p>
            <a:pPr algn="just">
              <a:lnSpc>
                <a:spcPct val="110000"/>
              </a:lnSpc>
            </a:pPr>
            <a:r>
              <a:rPr lang="en-US" sz="1800" i="1" dirty="0" smtClean="0">
                <a:latin typeface="Arial" charset="0"/>
                <a:cs typeface="Times New Roman" charset="0"/>
              </a:rPr>
              <a:t>“The conclusion of the Beijing Treaty is an important milestone toward closing the gap in the international rights system for audiovisual performers”</a:t>
            </a:r>
          </a:p>
          <a:p>
            <a:pPr marL="0" indent="0" algn="r">
              <a:lnSpc>
                <a:spcPct val="110000"/>
              </a:lnSpc>
              <a:buNone/>
            </a:pPr>
            <a:r>
              <a:rPr lang="en-US" sz="1800" i="1" dirty="0" smtClean="0">
                <a:latin typeface="Arial" charset="0"/>
                <a:cs typeface="Times New Roman" charset="0"/>
              </a:rPr>
              <a:t>- WIPO Director General, Francis </a:t>
            </a:r>
            <a:r>
              <a:rPr lang="en-US" sz="1800" i="1" dirty="0" err="1" smtClean="0">
                <a:latin typeface="Arial" charset="0"/>
                <a:cs typeface="Times New Roman" charset="0"/>
              </a:rPr>
              <a:t>Gurry</a:t>
            </a:r>
            <a:endParaRPr lang="en-US" sz="1800" i="1" dirty="0" smtClean="0">
              <a:latin typeface="Arial" charset="0"/>
              <a:cs typeface="Arial" charset="0"/>
            </a:endParaRPr>
          </a:p>
          <a:p>
            <a:pPr algn="just"/>
            <a:endParaRPr lang="en-US" sz="1800" dirty="0" smtClean="0">
              <a:latin typeface="Arial" charset="0"/>
              <a:cs typeface="Times New Roman" charset="0"/>
            </a:endParaRPr>
          </a:p>
          <a:p>
            <a:pPr algn="just">
              <a:buFontTx/>
              <a:buNone/>
            </a:pPr>
            <a:endParaRPr lang="en-US" sz="1700" dirty="0" smtClean="0">
              <a:latin typeface="Arial" charset="0"/>
              <a:cs typeface="Times New Roman" charset="0"/>
            </a:endParaRPr>
          </a:p>
          <a:p>
            <a:pPr algn="just">
              <a:buFontTx/>
              <a:buNone/>
            </a:pPr>
            <a:endParaRPr lang="en-US" sz="1700" dirty="0" smtClean="0">
              <a:latin typeface="Arial" charset="0"/>
              <a:cs typeface="Times New Roman" charset="0"/>
            </a:endParaRPr>
          </a:p>
          <a:p>
            <a:pPr algn="just"/>
            <a:endParaRPr lang="en-US" dirty="0" smtClean="0">
              <a:latin typeface="Times New Roman" charset="0"/>
              <a:cs typeface="Times New Roman" charset="0"/>
            </a:endParaRPr>
          </a:p>
          <a:p>
            <a:endParaRPr lang="en-US" dirty="0">
              <a:latin typeface="Arial" charset="0"/>
              <a:cs typeface="Arial" charset="0"/>
            </a:endParaRPr>
          </a:p>
        </p:txBody>
      </p:sp>
      <p:pic>
        <p:nvPicPr>
          <p:cNvPr id="4" name="Image 3" descr="2012_04_art1_5.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 y="152400"/>
            <a:ext cx="2232000" cy="1562396"/>
          </a:xfrm>
          <a:prstGeom prst="rect">
            <a:avLst/>
          </a:prstGeom>
          <a:ln>
            <a:noFill/>
          </a:ln>
          <a:effectLst>
            <a:softEdge rad="112500"/>
          </a:effectLst>
        </p:spPr>
      </p:pic>
      <p:pic>
        <p:nvPicPr>
          <p:cNvPr id="5" name="Image 4" descr="2012_04_art1_6.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05600" y="152400"/>
            <a:ext cx="2200558" cy="1562396"/>
          </a:xfrm>
          <a:prstGeom prst="rect">
            <a:avLst/>
          </a:prstGeom>
          <a:ln>
            <a:noFill/>
          </a:ln>
          <a:effectLst>
            <a:softEdge rad="112500"/>
          </a:effectLst>
        </p:spPr>
      </p:pic>
    </p:spTree>
    <p:extLst>
      <p:ext uri="{BB962C8B-B14F-4D97-AF65-F5344CB8AC3E}">
        <p14:creationId xmlns:p14="http://schemas.microsoft.com/office/powerpoint/2010/main" val="264414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p:cTn id="7" dur="500" fill="hold"/>
                                        <p:tgtEl>
                                          <p:spTgt spid="3">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6" end="6"/>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6" end="6"/>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
                                            <p:txEl>
                                              <p:pRg st="7" end="7"/>
                                            </p:txEl>
                                          </p:spTgt>
                                        </p:tgtEl>
                                        <p:attrNameLst>
                                          <p:attrName>style.visibility</p:attrName>
                                        </p:attrNameLst>
                                      </p:cBhvr>
                                      <p:to>
                                        <p:strVal val="visible"/>
                                      </p:to>
                                    </p:set>
                                    <p:anim calcmode="lin" valueType="num">
                                      <p:cBhvr>
                                        <p:cTn id="16" dur="500" fill="hold"/>
                                        <p:tgtEl>
                                          <p:spTgt spid="3">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7" end="7"/>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828800"/>
          </a:xfrm>
        </p:spPr>
        <p:txBody>
          <a:bodyPr/>
          <a:lstStyle/>
          <a:p>
            <a:pPr algn="ctr">
              <a:defRPr/>
            </a:pPr>
            <a:r>
              <a:rPr lang="en-US" sz="2800" dirty="0" smtClean="0">
                <a:latin typeface="+mn-lt"/>
                <a:ea typeface="+mj-ea"/>
                <a:cs typeface="Times New Roman"/>
              </a:rPr>
              <a:t>MARRAKESH TREATY TO FACILITATE ACCESS TO </a:t>
            </a:r>
            <a:r>
              <a:rPr lang="en-US" sz="2800" dirty="0" smtClean="0">
                <a:solidFill>
                  <a:srgbClr val="000090"/>
                </a:solidFill>
                <a:latin typeface="+mn-lt"/>
                <a:ea typeface="+mj-ea"/>
                <a:cs typeface="Times New Roman"/>
              </a:rPr>
              <a:t>PUBLISHED WORKS FOR PERSONS WHO ARE BLIND, VISUALLY IMPAIRED OR OTHERWISE PRINT DISABLED </a:t>
            </a:r>
            <a:endParaRPr lang="en-US" sz="2800" dirty="0">
              <a:solidFill>
                <a:srgbClr val="000090"/>
              </a:solidFill>
              <a:latin typeface="+mn-lt"/>
              <a:ea typeface="+mj-ea"/>
            </a:endParaRPr>
          </a:p>
        </p:txBody>
      </p:sp>
      <p:pic>
        <p:nvPicPr>
          <p:cNvPr id="4" name="Espace réservé du contenu 20" descr="DSCF2517-e1372047581598.jpg"/>
          <p:cNvPicPr>
            <a:picLocks noGrp="1"/>
          </p:cNvPicPr>
          <p:nvPr/>
        </p:nvPicPr>
        <p:blipFill>
          <a:blip r:embed="rId3" cstate="email">
            <a:extLst>
              <a:ext uri="{28A0092B-C50C-407E-A947-70E740481C1C}">
                <a14:useLocalDpi xmlns:a14="http://schemas.microsoft.com/office/drawing/2010/main" val="0"/>
              </a:ext>
            </a:extLst>
          </a:blip>
          <a:srcRect l="17026" r="17026"/>
          <a:stretch>
            <a:fillRect/>
          </a:stretch>
        </p:blipFill>
        <p:spPr>
          <a:xfrm>
            <a:off x="4724399" y="2057400"/>
            <a:ext cx="3960000" cy="3780000"/>
          </a:xfrm>
          <a:prstGeom prst="rect">
            <a:avLst/>
          </a:prstGeom>
          <a:ln>
            <a:noFill/>
          </a:ln>
          <a:effectLst>
            <a:softEdge rad="112500"/>
          </a:effectLst>
        </p:spPr>
      </p:pic>
      <p:pic>
        <p:nvPicPr>
          <p:cNvPr id="5" name="Espace réservé du contenu 15" descr="images.jpg"/>
          <p:cNvPicPr>
            <a:picLocks noGrp="1" noChangeAspect="1"/>
          </p:cNvPicPr>
          <p:nvPr/>
        </p:nvPicPr>
        <p:blipFill>
          <a:blip r:embed="rId4">
            <a:extLst>
              <a:ext uri="{28A0092B-C50C-407E-A947-70E740481C1C}">
                <a14:useLocalDpi xmlns:a14="http://schemas.microsoft.com/office/drawing/2010/main" val="0"/>
              </a:ext>
            </a:extLst>
          </a:blip>
          <a:srcRect t="12446" b="12446"/>
          <a:stretch>
            <a:fillRect/>
          </a:stretch>
        </p:blipFill>
        <p:spPr>
          <a:xfrm>
            <a:off x="381000" y="2057400"/>
            <a:ext cx="3938496" cy="3780000"/>
          </a:xfrm>
          <a:prstGeom prst="rect">
            <a:avLst/>
          </a:prstGeom>
          <a:ln>
            <a:noFill/>
          </a:ln>
          <a:effectLst>
            <a:softEdge rad="112500"/>
          </a:effectLst>
        </p:spPr>
      </p:pic>
    </p:spTree>
    <p:extLst>
      <p:ext uri="{BB962C8B-B14F-4D97-AF65-F5344CB8AC3E}">
        <p14:creationId xmlns:p14="http://schemas.microsoft.com/office/powerpoint/2010/main" val="3426063885"/>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152400" y="188641"/>
            <a:ext cx="8668072" cy="720080"/>
          </a:xfrm>
        </p:spPr>
        <p:txBody>
          <a:bodyPr/>
          <a:lstStyle/>
          <a:p>
            <a:pPr algn="ctr"/>
            <a:r>
              <a:rPr lang="en-US" dirty="0" smtClean="0">
                <a:latin typeface="Times New Roman" charset="0"/>
                <a:cs typeface="Times New Roman" charset="0"/>
              </a:rPr>
              <a:t>	       </a:t>
            </a:r>
            <a:r>
              <a:rPr lang="en-US" dirty="0" smtClean="0">
                <a:latin typeface="Arial" charset="0"/>
                <a:cs typeface="Times New Roman" charset="0"/>
              </a:rPr>
              <a:t> </a:t>
            </a:r>
            <a:br>
              <a:rPr lang="en-US" dirty="0" smtClean="0">
                <a:latin typeface="Arial" charset="0"/>
                <a:cs typeface="Times New Roman" charset="0"/>
              </a:rPr>
            </a:br>
            <a:r>
              <a:rPr lang="en-US" dirty="0" smtClean="0">
                <a:latin typeface="Arial" charset="0"/>
                <a:cs typeface="Times New Roman" charset="0"/>
              </a:rPr>
              <a:t>		MARRAKESH TREATY</a:t>
            </a:r>
            <a:br>
              <a:rPr lang="en-US"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30175" y="2276872"/>
            <a:ext cx="8883650" cy="3888432"/>
          </a:xfrm>
        </p:spPr>
        <p:txBody>
          <a:bodyPr/>
          <a:lstStyle/>
          <a:p>
            <a:pPr algn="just"/>
            <a:r>
              <a:rPr lang="en-US" dirty="0" smtClean="0">
                <a:latin typeface="Arial" charset="0"/>
                <a:cs typeface="Times New Roman" charset="0"/>
              </a:rPr>
              <a:t>285 </a:t>
            </a:r>
            <a:r>
              <a:rPr lang="en-US" dirty="0">
                <a:latin typeface="Arial" charset="0"/>
                <a:cs typeface="Times New Roman" charset="0"/>
              </a:rPr>
              <a:t>million blind and </a:t>
            </a:r>
            <a:r>
              <a:rPr lang="en-US" dirty="0" smtClean="0">
                <a:latin typeface="Arial" charset="0"/>
                <a:cs typeface="Times New Roman" charset="0"/>
              </a:rPr>
              <a:t>visually impaired persons</a:t>
            </a:r>
          </a:p>
          <a:p>
            <a:pPr algn="just"/>
            <a:endParaRPr lang="en-US" sz="1000" dirty="0" smtClean="0">
              <a:latin typeface="Arial" charset="0"/>
              <a:cs typeface="Times New Roman" charset="0"/>
            </a:endParaRPr>
          </a:p>
          <a:p>
            <a:pPr algn="just"/>
            <a:r>
              <a:rPr lang="en-US" dirty="0" smtClean="0">
                <a:latin typeface="Arial" charset="0"/>
                <a:cs typeface="Times New Roman" charset="0"/>
              </a:rPr>
              <a:t>90% live </a:t>
            </a:r>
            <a:r>
              <a:rPr lang="en-US" dirty="0">
                <a:latin typeface="Arial" charset="0"/>
                <a:cs typeface="Times New Roman" charset="0"/>
              </a:rPr>
              <a:t>in developing </a:t>
            </a:r>
            <a:r>
              <a:rPr lang="en-US" dirty="0" smtClean="0">
                <a:latin typeface="Arial" charset="0"/>
                <a:cs typeface="Times New Roman" charset="0"/>
              </a:rPr>
              <a:t>countries</a:t>
            </a:r>
          </a:p>
          <a:p>
            <a:pPr algn="just"/>
            <a:endParaRPr lang="en-US" sz="1000" dirty="0" smtClean="0">
              <a:latin typeface="Arial" charset="0"/>
              <a:cs typeface="Times New Roman" charset="0"/>
            </a:endParaRPr>
          </a:p>
          <a:p>
            <a:pPr algn="just"/>
            <a:r>
              <a:rPr lang="en-US" dirty="0" smtClean="0">
                <a:latin typeface="Arial" charset="0"/>
                <a:cs typeface="Times New Roman" charset="0"/>
              </a:rPr>
              <a:t>Only 5% </a:t>
            </a:r>
            <a:r>
              <a:rPr lang="en-US" dirty="0">
                <a:latin typeface="Arial" charset="0"/>
                <a:cs typeface="Times New Roman" charset="0"/>
              </a:rPr>
              <a:t>of </a:t>
            </a:r>
            <a:r>
              <a:rPr lang="en-US" dirty="0" smtClean="0">
                <a:latin typeface="Arial" charset="0"/>
                <a:cs typeface="Times New Roman" charset="0"/>
              </a:rPr>
              <a:t>books </a:t>
            </a:r>
            <a:r>
              <a:rPr lang="en-US" dirty="0">
                <a:latin typeface="Arial" charset="0"/>
                <a:cs typeface="Times New Roman" charset="0"/>
              </a:rPr>
              <a:t>published are available in </a:t>
            </a:r>
            <a:r>
              <a:rPr lang="en-US" dirty="0" smtClean="0">
                <a:latin typeface="Arial" charset="0"/>
                <a:cs typeface="Times New Roman" charset="0"/>
              </a:rPr>
              <a:t>Braille </a:t>
            </a:r>
            <a:r>
              <a:rPr lang="en-US" dirty="0">
                <a:latin typeface="Arial" charset="0"/>
                <a:cs typeface="Times New Roman" charset="0"/>
              </a:rPr>
              <a:t>or other accessible </a:t>
            </a:r>
            <a:r>
              <a:rPr lang="en-US" dirty="0" smtClean="0">
                <a:latin typeface="Arial" charset="0"/>
                <a:cs typeface="Times New Roman" charset="0"/>
              </a:rPr>
              <a:t>formats </a:t>
            </a:r>
          </a:p>
          <a:p>
            <a:pPr marL="0" indent="0" algn="just">
              <a:buNone/>
            </a:pPr>
            <a:endParaRPr lang="en-US" sz="1000" dirty="0">
              <a:latin typeface="Arial" charset="0"/>
              <a:cs typeface="Times New Roman" charset="0"/>
            </a:endParaRPr>
          </a:p>
          <a:p>
            <a:r>
              <a:rPr lang="en-US" dirty="0" smtClean="0">
                <a:latin typeface="Arial" charset="0"/>
                <a:cs typeface="Arial" charset="0"/>
              </a:rPr>
              <a:t>Requires parties to adopt limitations</a:t>
            </a:r>
            <a:r>
              <a:rPr lang="en-US" i="1" dirty="0" smtClean="0">
                <a:latin typeface="Arial" charset="0"/>
                <a:cs typeface="Arial" charset="0"/>
              </a:rPr>
              <a:t> </a:t>
            </a:r>
            <a:r>
              <a:rPr lang="en-US" dirty="0" smtClean="0">
                <a:latin typeface="Arial" charset="0"/>
                <a:cs typeface="Arial" charset="0"/>
              </a:rPr>
              <a:t>for the benefit the people who are blind, visually impaired, and print disabled</a:t>
            </a:r>
          </a:p>
          <a:p>
            <a:pPr>
              <a:buFontTx/>
              <a:buNone/>
            </a:pPr>
            <a:endParaRPr lang="en-US" sz="1000" dirty="0" smtClean="0">
              <a:latin typeface="Arial" charset="0"/>
              <a:cs typeface="Arial" charset="0"/>
            </a:endParaRPr>
          </a:p>
          <a:p>
            <a:r>
              <a:rPr lang="en-US" dirty="0">
                <a:latin typeface="Arial" charset="0"/>
                <a:cs typeface="Arial" charset="0"/>
              </a:rPr>
              <a:t>P</a:t>
            </a:r>
            <a:r>
              <a:rPr lang="en-US" dirty="0" smtClean="0">
                <a:latin typeface="Arial" charset="0"/>
                <a:cs typeface="Arial" charset="0"/>
              </a:rPr>
              <a:t>rovides for exchange</a:t>
            </a:r>
            <a:r>
              <a:rPr lang="en-US" i="1" dirty="0" smtClean="0">
                <a:latin typeface="Arial" charset="0"/>
                <a:cs typeface="Arial" charset="0"/>
              </a:rPr>
              <a:t> </a:t>
            </a:r>
            <a:r>
              <a:rPr lang="en-US" dirty="0" smtClean="0">
                <a:latin typeface="Arial" charset="0"/>
                <a:cs typeface="Arial" charset="0"/>
              </a:rPr>
              <a:t>of accessible format works across borders</a:t>
            </a:r>
          </a:p>
          <a:p>
            <a:pPr marL="0" indent="0" algn="just">
              <a:buNone/>
            </a:pPr>
            <a:endParaRPr lang="en-US" sz="1600" dirty="0" smtClean="0">
              <a:latin typeface="Arial" charset="0"/>
              <a:cs typeface="Times New Roman" charset="0"/>
            </a:endParaRPr>
          </a:p>
          <a:p>
            <a:pPr algn="just"/>
            <a:endParaRPr lang="en-US" sz="1600" dirty="0" smtClean="0">
              <a:latin typeface="Arial" charset="0"/>
              <a:cs typeface="Times New Roman" charset="0"/>
            </a:endParaRPr>
          </a:p>
          <a:p>
            <a:pPr>
              <a:buFontTx/>
              <a:buNone/>
            </a:pPr>
            <a:endParaRPr lang="en-US" dirty="0">
              <a:latin typeface="Arial" charset="0"/>
              <a:cs typeface="Arial" charset="0"/>
            </a:endParaRPr>
          </a:p>
        </p:txBody>
      </p:sp>
      <p:pic>
        <p:nvPicPr>
          <p:cNvPr id="4" name="Image 3" descr="ban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0728"/>
            <a:ext cx="9144000" cy="1066801"/>
          </a:xfrm>
          <a:prstGeom prst="rect">
            <a:avLst/>
          </a:prstGeom>
          <a:ln>
            <a:noFill/>
          </a:ln>
          <a:effectLst>
            <a:softEdge rad="112500"/>
          </a:effectLst>
        </p:spPr>
      </p:pic>
    </p:spTree>
    <p:extLst>
      <p:ext uri="{BB962C8B-B14F-4D97-AF65-F5344CB8AC3E}">
        <p14:creationId xmlns:p14="http://schemas.microsoft.com/office/powerpoint/2010/main" val="165995718"/>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332656"/>
            <a:ext cx="8640960" cy="1008112"/>
          </a:xfrm>
        </p:spPr>
        <p:txBody>
          <a:bodyPr/>
          <a:lstStyle/>
          <a:p>
            <a:r>
              <a:rPr lang="en-US" sz="2600" b="1" dirty="0" smtClean="0"/>
              <a:t>          </a:t>
            </a:r>
            <a:r>
              <a:rPr lang="en-US" sz="2400" dirty="0" smtClean="0"/>
              <a:t>INTELLECTUAL PROPERTY AND TRADITIONAL      	         KNOWLEDGE, ACCESS TO GENETIC 				    RESOURCES AND FOLKORE  </a:t>
            </a:r>
            <a:endParaRPr lang="en-US" sz="2400" dirty="0"/>
          </a:p>
        </p:txBody>
      </p:sp>
      <p:sp>
        <p:nvSpPr>
          <p:cNvPr id="3" name="Espace réservé du contenu 2"/>
          <p:cNvSpPr>
            <a:spLocks noGrp="1"/>
          </p:cNvSpPr>
          <p:nvPr>
            <p:ph idx="1"/>
          </p:nvPr>
        </p:nvSpPr>
        <p:spPr>
          <a:xfrm>
            <a:off x="107504" y="1556792"/>
            <a:ext cx="8928992" cy="4680520"/>
          </a:xfrm>
        </p:spPr>
        <p:txBody>
          <a:bodyPr/>
          <a:lstStyle/>
          <a:p>
            <a:pPr algn="just">
              <a:lnSpc>
                <a:spcPct val="150000"/>
              </a:lnSpc>
            </a:pPr>
            <a:r>
              <a:rPr lang="en-US" sz="1600" dirty="0" smtClean="0">
                <a:cs typeface="Arial Unicode MS" charset="0"/>
              </a:rPr>
              <a:t>Objective: Agree on international legal instruments that protect traditional knowledge (TK), traditional cultural expressions (TCEs) and genetics resources (GRs). </a:t>
            </a:r>
          </a:p>
          <a:p>
            <a:pPr algn="just">
              <a:lnSpc>
                <a:spcPct val="150000"/>
              </a:lnSpc>
            </a:pPr>
            <a:r>
              <a:rPr lang="en-US" sz="1600" dirty="0" smtClean="0">
                <a:cs typeface="Arial Unicode MS" charset="0"/>
              </a:rPr>
              <a:t>Draft articles on TK and TCEs and a Consolidated Document Related to IP and GRs have been prepared. </a:t>
            </a:r>
            <a:endParaRPr lang="en-US" sz="1600" dirty="0" smtClean="0">
              <a:latin typeface="Arial Unicode MS" charset="0"/>
              <a:cs typeface="Arial Unicode MS" charset="0"/>
            </a:endParaRPr>
          </a:p>
          <a:p>
            <a:pPr marL="0" indent="0">
              <a:buNone/>
            </a:pPr>
            <a:endParaRPr lang="en-US" sz="1800" dirty="0" smtClean="0">
              <a:latin typeface="Arial Unicode MS" charset="0"/>
              <a:cs typeface="Arial Unicode MS" charset="0"/>
            </a:endParaRPr>
          </a:p>
          <a:p>
            <a:pPr lvl="1">
              <a:buFont typeface="Wingdings" charset="2"/>
              <a:buChar char="u"/>
            </a:pPr>
            <a:r>
              <a:rPr lang="en-US" sz="1500" b="1" u="sng" dirty="0" smtClean="0">
                <a:solidFill>
                  <a:srgbClr val="3366FF"/>
                </a:solidFill>
                <a:latin typeface="Arial Unicode MS" charset="0"/>
                <a:cs typeface="Arial Unicode MS" charset="0"/>
              </a:rPr>
              <a:t> </a:t>
            </a:r>
            <a:r>
              <a:rPr lang="en-US" sz="1500" b="1" u="sng" dirty="0" smtClean="0">
                <a:solidFill>
                  <a:srgbClr val="3366FF"/>
                </a:solidFill>
              </a:rPr>
              <a:t>KEY ISSUES TO BE NEGOCIATED</a:t>
            </a:r>
          </a:p>
          <a:p>
            <a:pPr marL="0" indent="0">
              <a:buNone/>
            </a:pPr>
            <a:endParaRPr lang="en-US" sz="1400" dirty="0" smtClean="0"/>
          </a:p>
          <a:p>
            <a:pPr lvl="1" algn="just">
              <a:lnSpc>
                <a:spcPct val="150000"/>
              </a:lnSpc>
              <a:buFont typeface="Wingdings" charset="2"/>
              <a:buChar char="Ø"/>
            </a:pPr>
            <a:r>
              <a:rPr lang="en-US" sz="1600" dirty="0">
                <a:cs typeface="Arial" charset="0"/>
              </a:rPr>
              <a:t>O</a:t>
            </a:r>
            <a:r>
              <a:rPr lang="en-US" sz="1600" dirty="0" smtClean="0">
                <a:cs typeface="Arial" charset="0"/>
              </a:rPr>
              <a:t>bjectives </a:t>
            </a:r>
            <a:endParaRPr lang="en-US" sz="1600" dirty="0" smtClean="0"/>
          </a:p>
          <a:p>
            <a:pPr lvl="1" algn="just">
              <a:lnSpc>
                <a:spcPct val="150000"/>
              </a:lnSpc>
              <a:buFont typeface="Wingdings" charset="2"/>
              <a:buChar char="Ø"/>
            </a:pPr>
            <a:r>
              <a:rPr lang="en-US" sz="1600" dirty="0" smtClean="0"/>
              <a:t>Definitions of TK/TCEs</a:t>
            </a:r>
          </a:p>
          <a:p>
            <a:pPr lvl="1" algn="just">
              <a:lnSpc>
                <a:spcPct val="150000"/>
              </a:lnSpc>
              <a:buFont typeface="Wingdings" charset="2"/>
              <a:buChar char="Ø"/>
            </a:pPr>
            <a:r>
              <a:rPr lang="en-US" sz="1600" dirty="0" smtClean="0">
                <a:cs typeface="Arial" charset="0"/>
              </a:rPr>
              <a:t>Options on protection</a:t>
            </a:r>
            <a:endParaRPr lang="en-US" sz="1600" dirty="0" smtClean="0"/>
          </a:p>
          <a:p>
            <a:pPr lvl="1" algn="just">
              <a:lnSpc>
                <a:spcPct val="150000"/>
              </a:lnSpc>
              <a:buFont typeface="Wingdings" charset="2"/>
              <a:buChar char="Ø"/>
            </a:pPr>
            <a:r>
              <a:rPr lang="en-US" sz="1600" dirty="0" smtClean="0"/>
              <a:t>Scope </a:t>
            </a:r>
          </a:p>
          <a:p>
            <a:pPr lvl="1" algn="just">
              <a:lnSpc>
                <a:spcPct val="150000"/>
              </a:lnSpc>
              <a:buFont typeface="Wingdings" charset="2"/>
              <a:buChar char="Ø"/>
            </a:pPr>
            <a:r>
              <a:rPr lang="en-US" sz="1600" dirty="0" smtClean="0">
                <a:cs typeface="Arial" charset="0"/>
              </a:rPr>
              <a:t>Beneficiaries </a:t>
            </a:r>
          </a:p>
          <a:p>
            <a:pPr lvl="1" algn="just">
              <a:lnSpc>
                <a:spcPct val="150000"/>
              </a:lnSpc>
              <a:buFont typeface="Wingdings" charset="2"/>
              <a:buChar char="Ø"/>
            </a:pPr>
            <a:r>
              <a:rPr lang="en-US" sz="1600" dirty="0" smtClean="0">
                <a:cs typeface="Arial" charset="0"/>
              </a:rPr>
              <a:t>Duration</a:t>
            </a:r>
          </a:p>
          <a:p>
            <a:pPr algn="just">
              <a:lnSpc>
                <a:spcPct val="110000"/>
              </a:lnSpc>
            </a:pPr>
            <a:endParaRPr lang="en-US" sz="1800" dirty="0" smtClean="0">
              <a:latin typeface="Arial Unicode MS" charset="0"/>
              <a:cs typeface="Arial Unicode MS" charset="0"/>
            </a:endParaRPr>
          </a:p>
          <a:p>
            <a:pPr marL="0" indent="0" algn="just">
              <a:lnSpc>
                <a:spcPct val="120000"/>
              </a:lnSpc>
              <a:buNone/>
            </a:pPr>
            <a:endParaRPr lang="en-US" sz="1800" dirty="0" smtClean="0">
              <a:latin typeface="Arial Unicode MS" charset="0"/>
              <a:cs typeface="Arial Unicode MS" charset="0"/>
            </a:endParaRPr>
          </a:p>
          <a:p>
            <a:pPr algn="just"/>
            <a:endParaRPr lang="en-US" sz="1800" dirty="0" smtClean="0">
              <a:cs typeface="Arial Unicode MS" charset="0"/>
            </a:endParaRPr>
          </a:p>
          <a:p>
            <a:pPr algn="just"/>
            <a:endParaRPr lang="en-US" sz="1800" dirty="0"/>
          </a:p>
        </p:txBody>
      </p:sp>
      <p:pic>
        <p:nvPicPr>
          <p:cNvPr id="6"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40152" y="3634576"/>
            <a:ext cx="1368425" cy="22621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24328" y="3645024"/>
            <a:ext cx="1366837" cy="226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7501324"/>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712968" cy="1143000"/>
          </a:xfrm>
        </p:spPr>
        <p:txBody>
          <a:bodyPr/>
          <a:lstStyle/>
          <a:p>
            <a:pPr algn="ctr"/>
            <a:r>
              <a:rPr lang="en-US" dirty="0" smtClean="0">
                <a:latin typeface="Arial" charset="0"/>
                <a:cs typeface="Times New Roman" charset="0"/>
              </a:rPr>
              <a:t>AUSTRIA</a:t>
            </a:r>
            <a:endParaRPr lang="fr-FR" dirty="0"/>
          </a:p>
        </p:txBody>
      </p:sp>
      <p:pic>
        <p:nvPicPr>
          <p:cNvPr id="5" name="Espace réservé du contenu 4" descr="url-1.jpg"/>
          <p:cNvPicPr>
            <a:picLocks noGrp="1" noChangeAspect="1"/>
          </p:cNvPicPr>
          <p:nvPr>
            <p:ph idx="1"/>
          </p:nvPr>
        </p:nvPicPr>
        <p:blipFill>
          <a:blip r:embed="rId3">
            <a:extLst>
              <a:ext uri="{28A0092B-C50C-407E-A947-70E740481C1C}">
                <a14:useLocalDpi xmlns:a14="http://schemas.microsoft.com/office/drawing/2010/main" val="0"/>
              </a:ext>
            </a:extLst>
          </a:blip>
          <a:srcRect t="10193" b="10193"/>
          <a:stretch>
            <a:fillRect/>
          </a:stretch>
        </p:blipFill>
        <p:spPr>
          <a:xfrm>
            <a:off x="467544" y="1484784"/>
            <a:ext cx="8363272" cy="4352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98735000"/>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1835696" y="483413"/>
            <a:ext cx="3600400" cy="785347"/>
          </a:xfrm>
        </p:spPr>
        <p:txBody>
          <a:bodyPr/>
          <a:lstStyle/>
          <a:p>
            <a:pPr algn="ctr"/>
            <a:r>
              <a:rPr lang="en-US" b="1" dirty="0" smtClean="0">
                <a:latin typeface="Arial" charset="0"/>
                <a:cs typeface="Arial" charset="0"/>
              </a:rPr>
              <a:t>   </a:t>
            </a:r>
            <a:r>
              <a:rPr lang="en-US" dirty="0" smtClean="0">
                <a:latin typeface="Arial" charset="0"/>
                <a:cs typeface="Arial" charset="0"/>
              </a:rPr>
              <a:t>AUSTRIA</a:t>
            </a:r>
            <a:endParaRPr lang="en-US" dirty="0">
              <a:latin typeface="Arial" charset="0"/>
              <a:cs typeface="Arial" charset="0"/>
            </a:endParaRPr>
          </a:p>
        </p:txBody>
      </p:sp>
      <p:sp>
        <p:nvSpPr>
          <p:cNvPr id="3" name="Espace réservé du contenu 2"/>
          <p:cNvSpPr>
            <a:spLocks noGrp="1"/>
          </p:cNvSpPr>
          <p:nvPr>
            <p:ph idx="1"/>
          </p:nvPr>
        </p:nvSpPr>
        <p:spPr>
          <a:xfrm>
            <a:off x="72198" y="2060848"/>
            <a:ext cx="8855778" cy="4032448"/>
          </a:xfrm>
        </p:spPr>
        <p:txBody>
          <a:bodyPr/>
          <a:lstStyle/>
          <a:p>
            <a:pPr lvl="1" algn="just">
              <a:lnSpc>
                <a:spcPct val="110000"/>
              </a:lnSpc>
            </a:pPr>
            <a:r>
              <a:rPr lang="en-US" dirty="0">
                <a:latin typeface="Arial" charset="0"/>
                <a:ea typeface="ＭＳ Ｐゴシック" charset="0"/>
                <a:cs typeface="Times New Roman" charset="0"/>
              </a:rPr>
              <a:t>L</a:t>
            </a:r>
            <a:r>
              <a:rPr lang="en-US" dirty="0" smtClean="0">
                <a:latin typeface="Arial" charset="0"/>
                <a:ea typeface="ＭＳ Ｐゴシック" charset="0"/>
                <a:cs typeface="Times New Roman" charset="0"/>
              </a:rPr>
              <a:t>eading position in human capital and research</a:t>
            </a:r>
          </a:p>
          <a:p>
            <a:pPr marL="457200" lvl="1" indent="0" algn="just">
              <a:lnSpc>
                <a:spcPct val="110000"/>
              </a:lnSpc>
              <a:buNone/>
            </a:pPr>
            <a:endParaRPr lang="en-US" sz="1000" dirty="0" smtClean="0">
              <a:solidFill>
                <a:srgbClr val="FF0000"/>
              </a:solidFill>
              <a:latin typeface="Arial" charset="0"/>
              <a:ea typeface="ＭＳ Ｐゴシック" charset="0"/>
              <a:cs typeface="Times New Roman" charset="0"/>
            </a:endParaRPr>
          </a:p>
          <a:p>
            <a:pPr lvl="1" algn="just">
              <a:lnSpc>
                <a:spcPct val="110000"/>
              </a:lnSpc>
            </a:pPr>
            <a:r>
              <a:rPr lang="en-US" dirty="0" smtClean="0">
                <a:latin typeface="Arial" charset="0"/>
                <a:ea typeface="ＭＳ Ｐゴシック" charset="0"/>
                <a:cs typeface="Times New Roman" charset="0"/>
              </a:rPr>
              <a:t>Austria stands high in the institution index</a:t>
            </a:r>
          </a:p>
          <a:p>
            <a:pPr marL="457200" lvl="1" indent="0" algn="just">
              <a:lnSpc>
                <a:spcPct val="110000"/>
              </a:lnSpc>
              <a:buNone/>
            </a:pPr>
            <a:endParaRPr lang="en-US" sz="1000" dirty="0">
              <a:latin typeface="Arial" charset="0"/>
              <a:ea typeface="ＭＳ Ｐゴシック" charset="0"/>
              <a:cs typeface="Times New Roman" charset="0"/>
            </a:endParaRPr>
          </a:p>
          <a:p>
            <a:pPr lvl="1" algn="just">
              <a:lnSpc>
                <a:spcPct val="110000"/>
              </a:lnSpc>
            </a:pPr>
            <a:r>
              <a:rPr lang="en-US" dirty="0" smtClean="0">
                <a:latin typeface="Arial" charset="0"/>
                <a:ea typeface="ＭＳ Ｐゴシック" charset="0"/>
                <a:cs typeface="Times New Roman" charset="0"/>
              </a:rPr>
              <a:t>Excellent education level</a:t>
            </a:r>
          </a:p>
          <a:p>
            <a:pPr lvl="1" algn="just">
              <a:lnSpc>
                <a:spcPct val="110000"/>
              </a:lnSpc>
            </a:pPr>
            <a:endParaRPr lang="en-US" sz="1000" dirty="0" smtClean="0">
              <a:solidFill>
                <a:srgbClr val="FF0000"/>
              </a:solidFill>
              <a:latin typeface="Arial" charset="0"/>
              <a:ea typeface="ＭＳ Ｐゴシック" charset="0"/>
              <a:cs typeface="Times New Roman" charset="0"/>
            </a:endParaRPr>
          </a:p>
          <a:p>
            <a:pPr lvl="1" algn="just">
              <a:lnSpc>
                <a:spcPct val="110000"/>
              </a:lnSpc>
            </a:pPr>
            <a:r>
              <a:rPr lang="en-US" dirty="0" smtClean="0">
                <a:latin typeface="Arial" charset="0"/>
                <a:ea typeface="ＭＳ Ｐゴシック" charset="0"/>
                <a:cs typeface="Times New Roman" charset="0"/>
              </a:rPr>
              <a:t>Solid infrastructure</a:t>
            </a:r>
          </a:p>
          <a:p>
            <a:pPr lvl="1" algn="just">
              <a:lnSpc>
                <a:spcPct val="110000"/>
              </a:lnSpc>
            </a:pPr>
            <a:endParaRPr lang="en-US" sz="1000" dirty="0" smtClean="0">
              <a:latin typeface="Arial" charset="0"/>
              <a:ea typeface="ＭＳ Ｐゴシック" charset="0"/>
              <a:cs typeface="Times New Roman" charset="0"/>
            </a:endParaRPr>
          </a:p>
          <a:p>
            <a:pPr lvl="1" algn="just">
              <a:lnSpc>
                <a:spcPct val="110000"/>
              </a:lnSpc>
            </a:pPr>
            <a:r>
              <a:rPr lang="en-US" dirty="0" smtClean="0">
                <a:latin typeface="Arial" charset="0"/>
                <a:ea typeface="ＭＳ Ｐゴシック" charset="0"/>
                <a:cs typeface="Times New Roman" charset="0"/>
              </a:rPr>
              <a:t>Strong environmental performance </a:t>
            </a:r>
          </a:p>
          <a:p>
            <a:pPr marL="457200" lvl="1" indent="0" algn="just">
              <a:lnSpc>
                <a:spcPct val="110000"/>
              </a:lnSpc>
              <a:buNone/>
            </a:pPr>
            <a:endParaRPr lang="en-US" sz="1600" dirty="0" smtClean="0">
              <a:solidFill>
                <a:srgbClr val="FF0000"/>
              </a:solidFill>
              <a:latin typeface="Arial" charset="0"/>
              <a:ea typeface="ＭＳ Ｐゴシック" charset="0"/>
              <a:cs typeface="Times New Roman" charset="0"/>
            </a:endParaRPr>
          </a:p>
          <a:p>
            <a:pPr lvl="1" algn="just">
              <a:lnSpc>
                <a:spcPct val="110000"/>
              </a:lnSpc>
              <a:buFontTx/>
              <a:buNone/>
            </a:pPr>
            <a:endParaRPr lang="en-US" sz="1700" dirty="0" smtClean="0">
              <a:latin typeface="Times New Roman" charset="0"/>
              <a:ea typeface="ＭＳ Ｐゴシック" charset="0"/>
              <a:cs typeface="Times New Roman" charset="0"/>
            </a:endParaRPr>
          </a:p>
          <a:p>
            <a:endParaRPr lang="en-US" dirty="0">
              <a:latin typeface="Arial" charset="0"/>
              <a:cs typeface="Arial" charset="0"/>
            </a:endParaRPr>
          </a:p>
        </p:txBody>
      </p:sp>
      <p:pic>
        <p:nvPicPr>
          <p:cNvPr id="2" name="Image 1" descr="ur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229440"/>
            <a:ext cx="2448272"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32570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84" y="620687"/>
            <a:ext cx="8123688" cy="6092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0057446"/>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a:xfrm>
            <a:off x="107950" y="152400"/>
            <a:ext cx="9217025" cy="973138"/>
          </a:xfrm>
        </p:spPr>
        <p:txBody>
          <a:bodyPr/>
          <a:lstStyle/>
          <a:p>
            <a:pPr algn="ctr"/>
            <a:r>
              <a:rPr lang="en-US" sz="3200" dirty="0" smtClean="0">
                <a:latin typeface="Arial" charset="0"/>
                <a:cs typeface="Times New Roman" charset="0"/>
              </a:rPr>
              <a:t>PATENT APPLICATIONS (1997-2011)</a:t>
            </a:r>
            <a:endParaRPr lang="en-US" sz="3200" dirty="0">
              <a:latin typeface="Arial" charset="0"/>
              <a:cs typeface="Arial" charset="0"/>
            </a:endParaRPr>
          </a:p>
        </p:txBody>
      </p:sp>
      <p:graphicFrame>
        <p:nvGraphicFramePr>
          <p:cNvPr id="2" name="Espace réservé du contenu 3"/>
          <p:cNvGraphicFramePr>
            <a:graphicFrameLocks noGrp="1"/>
          </p:cNvGraphicFramePr>
          <p:nvPr>
            <p:extLst>
              <p:ext uri="{D42A27DB-BD31-4B8C-83A1-F6EECF244321}">
                <p14:modId xmlns:p14="http://schemas.microsoft.com/office/powerpoint/2010/main" val="246250455"/>
              </p:ext>
            </p:extLst>
          </p:nvPr>
        </p:nvGraphicFramePr>
        <p:xfrm>
          <a:off x="-11269" y="1412776"/>
          <a:ext cx="9118600" cy="5181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88874079"/>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260648"/>
            <a:ext cx="7488832" cy="850106"/>
          </a:xfrm>
        </p:spPr>
        <p:txBody>
          <a:bodyPr/>
          <a:lstStyle/>
          <a:p>
            <a:pPr algn="ctr"/>
            <a:r>
              <a:rPr lang="en-US" dirty="0" smtClean="0">
                <a:solidFill>
                  <a:srgbClr val="000090"/>
                </a:solidFill>
              </a:rPr>
              <a:t>FACTS ABOUT WIPO </a:t>
            </a:r>
            <a:endParaRPr lang="en-US" dirty="0">
              <a:solidFill>
                <a:srgbClr val="000090"/>
              </a:solidFill>
            </a:endParaRPr>
          </a:p>
        </p:txBody>
      </p:sp>
      <p:sp>
        <p:nvSpPr>
          <p:cNvPr id="4" name="Espace réservé du contenu 3"/>
          <p:cNvSpPr>
            <a:spLocks noGrp="1"/>
          </p:cNvSpPr>
          <p:nvPr>
            <p:ph sz="half" idx="2"/>
          </p:nvPr>
        </p:nvSpPr>
        <p:spPr>
          <a:xfrm>
            <a:off x="3907810" y="1340768"/>
            <a:ext cx="4984670" cy="4752529"/>
          </a:xfrm>
        </p:spPr>
        <p:txBody>
          <a:bodyPr/>
          <a:lstStyle/>
          <a:p>
            <a:endParaRPr lang="en-US" dirty="0" smtClean="0"/>
          </a:p>
          <a:p>
            <a:pPr algn="just">
              <a:lnSpc>
                <a:spcPct val="120000"/>
              </a:lnSpc>
            </a:pPr>
            <a:r>
              <a:rPr lang="en-US" sz="1700" dirty="0" smtClean="0">
                <a:solidFill>
                  <a:srgbClr val="0000FF"/>
                </a:solidFill>
                <a:cs typeface="Arial Unicode MS" charset="0"/>
              </a:rPr>
              <a:t>MISSION:</a:t>
            </a:r>
            <a:r>
              <a:rPr lang="en-US" sz="1700" dirty="0" smtClean="0">
                <a:cs typeface="Arial Unicode MS" charset="0"/>
              </a:rPr>
              <a:t> </a:t>
            </a:r>
            <a:r>
              <a:rPr lang="en-US" sz="1600" dirty="0">
                <a:cs typeface="Arial Unicode MS" charset="0"/>
              </a:rPr>
              <a:t>P</a:t>
            </a:r>
            <a:r>
              <a:rPr lang="en-US" sz="1600" dirty="0" smtClean="0">
                <a:cs typeface="Arial Unicode MS" charset="0"/>
              </a:rPr>
              <a:t>romote the protection of IP rights worldwide and extend the benefits of the international IP system to all member states.</a:t>
            </a:r>
          </a:p>
          <a:p>
            <a:pPr marL="0" indent="0">
              <a:buNone/>
            </a:pPr>
            <a:r>
              <a:rPr lang="en-US" sz="1400" dirty="0" smtClean="0">
                <a:cs typeface="Arial Unicode MS" charset="0"/>
              </a:rPr>
              <a:t> </a:t>
            </a:r>
          </a:p>
          <a:p>
            <a:r>
              <a:rPr lang="en-US" sz="1700" dirty="0" smtClean="0">
                <a:solidFill>
                  <a:srgbClr val="0000FF"/>
                </a:solidFill>
              </a:rPr>
              <a:t>MEMBER STATES: </a:t>
            </a:r>
            <a:r>
              <a:rPr lang="en-US" sz="1400" dirty="0" smtClean="0"/>
              <a:t>186</a:t>
            </a:r>
          </a:p>
          <a:p>
            <a:pPr marL="0" indent="0">
              <a:buNone/>
            </a:pPr>
            <a:endParaRPr lang="en-US" sz="1400" dirty="0" smtClean="0"/>
          </a:p>
          <a:p>
            <a:r>
              <a:rPr lang="en-US" sz="1700" dirty="0" smtClean="0">
                <a:solidFill>
                  <a:srgbClr val="0000FF"/>
                </a:solidFill>
              </a:rPr>
              <a:t>OBSERVERS</a:t>
            </a:r>
            <a:r>
              <a:rPr lang="en-US" sz="1400" dirty="0" smtClean="0">
                <a:solidFill>
                  <a:srgbClr val="0000FF"/>
                </a:solidFill>
              </a:rPr>
              <a:t>: </a:t>
            </a:r>
            <a:r>
              <a:rPr lang="en-US" sz="1400" dirty="0" smtClean="0"/>
              <a:t>+ 390 </a:t>
            </a:r>
          </a:p>
          <a:p>
            <a:pPr marL="0" indent="0">
              <a:buNone/>
            </a:pPr>
            <a:endParaRPr lang="en-US" sz="1400" dirty="0" smtClean="0"/>
          </a:p>
          <a:p>
            <a:r>
              <a:rPr lang="en-US" sz="1700" dirty="0" smtClean="0">
                <a:solidFill>
                  <a:srgbClr val="0000FF"/>
                </a:solidFill>
              </a:rPr>
              <a:t>STAFF: </a:t>
            </a:r>
            <a:r>
              <a:rPr lang="en-US" sz="1400" dirty="0" smtClean="0"/>
              <a:t>950 FROM 101 COUNTRIES</a:t>
            </a:r>
          </a:p>
          <a:p>
            <a:pPr marL="0" indent="0">
              <a:buNone/>
            </a:pPr>
            <a:endParaRPr lang="en-US" sz="1400" dirty="0" smtClean="0"/>
          </a:p>
          <a:p>
            <a:r>
              <a:rPr lang="en-US" sz="1700" dirty="0" smtClean="0">
                <a:solidFill>
                  <a:srgbClr val="0000FF"/>
                </a:solidFill>
              </a:rPr>
              <a:t>ADMINISTERED TREATIES</a:t>
            </a:r>
            <a:r>
              <a:rPr lang="en-US" sz="1400" dirty="0" smtClean="0">
                <a:solidFill>
                  <a:srgbClr val="0000FF"/>
                </a:solidFill>
              </a:rPr>
              <a:t>: </a:t>
            </a:r>
            <a:r>
              <a:rPr lang="en-US" sz="1400" dirty="0" smtClean="0"/>
              <a:t>26 </a:t>
            </a:r>
          </a:p>
          <a:p>
            <a:pPr marL="0" indent="0">
              <a:buNone/>
            </a:pPr>
            <a:endParaRPr lang="en-US" sz="1400" dirty="0" smtClean="0"/>
          </a:p>
          <a:p>
            <a:pPr>
              <a:lnSpc>
                <a:spcPct val="120000"/>
              </a:lnSpc>
            </a:pPr>
            <a:r>
              <a:rPr lang="en-US" sz="1700" dirty="0" smtClean="0">
                <a:solidFill>
                  <a:srgbClr val="0000FF"/>
                </a:solidFill>
              </a:rPr>
              <a:t>MAIN BODIES</a:t>
            </a:r>
            <a:r>
              <a:rPr lang="en-US" sz="1600" dirty="0" smtClean="0">
                <a:solidFill>
                  <a:srgbClr val="0000FF"/>
                </a:solidFill>
              </a:rPr>
              <a:t>: </a:t>
            </a:r>
            <a:r>
              <a:rPr lang="en-US" sz="1400" dirty="0" smtClean="0"/>
              <a:t>GA, CC, WIPO CONFERENCE</a:t>
            </a:r>
          </a:p>
          <a:p>
            <a:endParaRPr lang="en-US" sz="1400" dirty="0"/>
          </a:p>
        </p:txBody>
      </p:sp>
      <p:pic>
        <p:nvPicPr>
          <p:cNvPr id="5" name="Picture 7" descr="Copy of bl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5536" y="1772816"/>
            <a:ext cx="3168352" cy="4335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0657747"/>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a:xfrm>
            <a:off x="107504" y="332656"/>
            <a:ext cx="9145016" cy="1296143"/>
          </a:xfrm>
        </p:spPr>
        <p:txBody>
          <a:bodyPr/>
          <a:lstStyle/>
          <a:p>
            <a:r>
              <a:rPr lang="en-US" b="1" dirty="0" smtClean="0">
                <a:latin typeface="Arial" charset="0"/>
                <a:cs typeface="Arial" charset="0"/>
              </a:rPr>
              <a:t>            </a:t>
            </a:r>
            <a:br>
              <a:rPr lang="en-US" b="1" dirty="0" smtClean="0">
                <a:latin typeface="Arial" charset="0"/>
                <a:cs typeface="Arial" charset="0"/>
              </a:rPr>
            </a:br>
            <a:r>
              <a:rPr lang="en-US" b="1" dirty="0">
                <a:latin typeface="Arial" charset="0"/>
                <a:cs typeface="Arial" charset="0"/>
              </a:rPr>
              <a:t>	</a:t>
            </a:r>
            <a:r>
              <a:rPr lang="en-US" b="1" dirty="0" smtClean="0">
                <a:latin typeface="Arial" charset="0"/>
                <a:cs typeface="Arial" charset="0"/>
              </a:rPr>
              <a:t>	</a:t>
            </a:r>
            <a:r>
              <a:rPr lang="en-US" sz="2800" dirty="0" smtClean="0">
                <a:latin typeface="Arial" charset="0"/>
                <a:cs typeface="Arial" charset="0"/>
              </a:rPr>
              <a:t>INTERNATIONAL APPLICATIONS</a:t>
            </a:r>
            <a:br>
              <a:rPr lang="en-US" sz="2800" dirty="0" smtClean="0">
                <a:latin typeface="Arial" charset="0"/>
                <a:cs typeface="Arial" charset="0"/>
              </a:rPr>
            </a:br>
            <a:r>
              <a:rPr lang="en-US" sz="2800" dirty="0" smtClean="0">
                <a:latin typeface="Arial" charset="0"/>
                <a:cs typeface="Arial" charset="0"/>
              </a:rPr>
              <a:t>              VIA WIPO ADMINISTERED TREATIES </a:t>
            </a:r>
            <a:r>
              <a:rPr lang="en-US" sz="2600" b="1" dirty="0" smtClean="0">
                <a:latin typeface="Arial" charset="0"/>
                <a:cs typeface="Arial" charset="0"/>
              </a:rPr>
              <a:t/>
            </a:r>
            <a:br>
              <a:rPr lang="en-US" sz="2600" b="1" dirty="0" smtClean="0">
                <a:latin typeface="Arial" charset="0"/>
                <a:cs typeface="Arial" charset="0"/>
              </a:rPr>
            </a:br>
            <a:r>
              <a:rPr lang="en-US" sz="2600" b="1" dirty="0" smtClean="0">
                <a:latin typeface="Arial" charset="0"/>
                <a:cs typeface="Arial" charset="0"/>
              </a:rPr>
              <a:t>			</a:t>
            </a:r>
            <a:r>
              <a:rPr lang="en-US" dirty="0" smtClean="0">
                <a:latin typeface="Arial" charset="0"/>
                <a:cs typeface="Arial" charset="0"/>
              </a:rPr>
              <a:t/>
            </a:r>
            <a:br>
              <a:rPr lang="en-US" dirty="0" smtClean="0">
                <a:latin typeface="Arial" charset="0"/>
                <a:cs typeface="Arial" charset="0"/>
              </a:rPr>
            </a:br>
            <a:r>
              <a:rPr lang="en-US" dirty="0" smtClean="0">
                <a:latin typeface="Arial" charset="0"/>
                <a:cs typeface="Arial" charset="0"/>
              </a:rPr>
              <a:t>			</a:t>
            </a:r>
            <a:endParaRPr lang="en-US" dirty="0">
              <a:latin typeface="Arial" charset="0"/>
              <a:cs typeface="Arial" charset="0"/>
            </a:endParaRPr>
          </a:p>
        </p:txBody>
      </p:sp>
      <p:graphicFrame>
        <p:nvGraphicFramePr>
          <p:cNvPr id="2" name="Graphique 4"/>
          <p:cNvGraphicFramePr>
            <a:graphicFrameLocks/>
          </p:cNvGraphicFramePr>
          <p:nvPr>
            <p:extLst>
              <p:ext uri="{D42A27DB-BD31-4B8C-83A1-F6EECF244321}">
                <p14:modId xmlns:p14="http://schemas.microsoft.com/office/powerpoint/2010/main" val="232503853"/>
              </p:ext>
            </p:extLst>
          </p:nvPr>
        </p:nvGraphicFramePr>
        <p:xfrm>
          <a:off x="-77788" y="1846263"/>
          <a:ext cx="9224963" cy="40909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3494785"/>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1043608" y="2780928"/>
            <a:ext cx="6709742" cy="2735635"/>
          </a:xfrm>
        </p:spPr>
        <p:txBody>
          <a:bodyPr/>
          <a:lstStyle/>
          <a:p>
            <a:pPr algn="ctr" eaLnBrk="1" hangingPunct="1">
              <a:lnSpc>
                <a:spcPct val="80000"/>
              </a:lnSpc>
            </a:pP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3200" dirty="0" smtClean="0">
                <a:solidFill>
                  <a:schemeClr val="accent2"/>
                </a:solidFill>
                <a:latin typeface="Arial Unicode MS" charset="0"/>
                <a:cs typeface="Arial Unicode MS" charset="0"/>
              </a:rPr>
              <a:t/>
            </a:r>
            <a:br>
              <a:rPr lang="en-US" sz="3200" dirty="0" smtClean="0">
                <a:solidFill>
                  <a:schemeClr val="accent2"/>
                </a:solidFill>
                <a:latin typeface="Arial Unicode MS" charset="0"/>
                <a:cs typeface="Arial Unicode MS" charset="0"/>
              </a:rPr>
            </a:br>
            <a:r>
              <a:rPr lang="en-US" sz="3200" b="1" dirty="0" smtClean="0">
                <a:ea typeface="MS PGothic" pitchFamily="34" charset="-128"/>
              </a:rPr>
              <a:t>Christopher Ruggerio  </a:t>
            </a:r>
            <a:r>
              <a:rPr lang="en-US" sz="3200" dirty="0" smtClean="0">
                <a:ea typeface="MS PGothic" pitchFamily="34" charset="-128"/>
              </a:rPr>
              <a:t/>
            </a:r>
            <a:br>
              <a:rPr lang="en-US" sz="3200" dirty="0" smtClean="0">
                <a:ea typeface="MS PGothic" pitchFamily="34" charset="-128"/>
              </a:rPr>
            </a:br>
            <a:r>
              <a:rPr lang="en-US" altLang="ja-JP" sz="3200" dirty="0" smtClean="0">
                <a:ea typeface="MS PGothic" pitchFamily="34" charset="-128"/>
              </a:rPr>
              <a:t/>
            </a:r>
            <a:br>
              <a:rPr lang="en-US" altLang="ja-JP" sz="3200" dirty="0" smtClean="0">
                <a:ea typeface="MS PGothic" pitchFamily="34" charset="-128"/>
              </a:rPr>
            </a:br>
            <a:r>
              <a:rPr lang="en-US" altLang="ja-JP" sz="3200" dirty="0" smtClean="0">
                <a:ea typeface="MS PGothic" pitchFamily="34" charset="-128"/>
              </a:rPr>
              <a:t> </a:t>
            </a:r>
            <a:r>
              <a:rPr lang="en-US" altLang="ja-JP" sz="3200" dirty="0" smtClean="0">
                <a:ea typeface="MS PGothic" pitchFamily="34" charset="-128"/>
                <a:hlinkClick r:id="rId3"/>
              </a:rPr>
              <a:t>christopher.ruggerio@wipo.int</a:t>
            </a:r>
            <a:r>
              <a:rPr lang="en-US" altLang="ja-JP" sz="3200" dirty="0" smtClean="0">
                <a:ea typeface="MS PGothic" pitchFamily="34" charset="-128"/>
              </a:rPr>
              <a:t>  </a:t>
            </a:r>
            <a:br>
              <a:rPr lang="en-US" altLang="ja-JP" sz="3200" dirty="0" smtClean="0">
                <a:ea typeface="MS PGothic" pitchFamily="34" charset="-128"/>
              </a:rPr>
            </a:br>
            <a:r>
              <a:rPr lang="en-US" sz="3200" dirty="0" smtClean="0">
                <a:ea typeface="ヒラギノ角ゴ Pro W3" charset="-128"/>
              </a:rPr>
              <a:t/>
            </a:r>
            <a:br>
              <a:rPr lang="en-US" sz="3200" dirty="0" smtClean="0">
                <a:ea typeface="ヒラギノ角ゴ Pro W3" charset="-128"/>
              </a:rPr>
            </a:br>
            <a:r>
              <a:rPr lang="en-US" dirty="0" smtClean="0">
                <a:ea typeface="ヒラギノ角ゴ Pro W3" charset="-128"/>
              </a:rPr>
              <a:t/>
            </a:r>
            <a:br>
              <a:rPr lang="en-US" dirty="0" smtClean="0">
                <a:ea typeface="ヒラギノ角ゴ Pro W3" charset="-128"/>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sz="4000" b="1" i="1" dirty="0" smtClean="0">
                <a:solidFill>
                  <a:schemeClr val="accent2"/>
                </a:solidFill>
                <a:latin typeface="Arial Unicode MS" charset="0"/>
                <a:cs typeface="Arial Unicode MS" charset="0"/>
              </a:rPr>
              <a:t/>
            </a:r>
            <a:br>
              <a:rPr lang="en-US" sz="4000" b="1"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t>
            </a:r>
            <a:endParaRPr lang="en-US" sz="3200" b="1" dirty="0">
              <a:solidFill>
                <a:schemeClr val="accent2"/>
              </a:solidFill>
              <a:latin typeface="Arial Unicode MS" charset="0"/>
              <a:cs typeface="Arial Unicode MS" charset="0"/>
            </a:endParaRPr>
          </a:p>
        </p:txBody>
      </p:sp>
    </p:spTree>
    <p:extLst>
      <p:ext uri="{BB962C8B-B14F-4D97-AF65-F5344CB8AC3E}">
        <p14:creationId xmlns:p14="http://schemas.microsoft.com/office/powerpoint/2010/main" val="3075472768"/>
      </p:ext>
    </p:extLst>
  </p:cSld>
  <p:clrMapOvr>
    <a:masterClrMapping/>
  </p:clrMapOvr>
  <p:transition spd="slow" advClick="0">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085184"/>
            <a:ext cx="9144000" cy="1512168"/>
          </a:xfrm>
        </p:spPr>
        <p:txBody>
          <a:bodyPr/>
          <a:lstStyle/>
          <a:p>
            <a:r>
              <a:rPr lang="en-US" sz="1200" u="sng" dirty="0" smtClean="0"/>
              <a:t>Speaker</a:t>
            </a:r>
            <a:r>
              <a:rPr lang="en-US" sz="1200" dirty="0" smtClean="0"/>
              <a:t>: Mr. Claus Matthes</a:t>
            </a:r>
            <a:r>
              <a:rPr lang="en-US" sz="1200" dirty="0" smtClean="0">
                <a:ea typeface="ヒラギノ角ゴ Pro W3" charset="0"/>
                <a:cs typeface="ヒラギノ角ゴ Pro W3" charset="0"/>
              </a:rPr>
              <a:t>, Director, Patent Cooperation Treaty (PCT), Business Development Division, Innovation and Technology Sector (ITS) , WIPO, Geneva</a:t>
            </a:r>
            <a:endParaRPr lang="en-US" sz="1200" dirty="0"/>
          </a:p>
        </p:txBody>
      </p:sp>
      <p:pic>
        <p:nvPicPr>
          <p:cNvPr id="87043"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92" y="2379606"/>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extBox 1"/>
          <p:cNvSpPr txBox="1"/>
          <p:nvPr/>
        </p:nvSpPr>
        <p:spPr>
          <a:xfrm>
            <a:off x="467544" y="188640"/>
            <a:ext cx="8146678" cy="1631216"/>
          </a:xfrm>
          <a:prstGeom prst="rect">
            <a:avLst/>
          </a:prstGeom>
          <a:noFill/>
        </p:spPr>
        <p:txBody>
          <a:bodyPr wrap="square" rtlCol="0">
            <a:spAutoFit/>
          </a:bodyPr>
          <a:lstStyle/>
          <a:p>
            <a:pPr algn="ctr" eaLnBrk="1" hangingPunct="1"/>
            <a:r>
              <a:rPr lang="de-DE" altLang="en-US" sz="2000" b="1" dirty="0" smtClean="0">
                <a:solidFill>
                  <a:srgbClr val="002060"/>
                </a:solidFill>
                <a:ea typeface="ヒラギノ角ゴ Pro W3" charset="-128"/>
              </a:rPr>
              <a:t>VERTRAG ÜBER DIE INTERNATIONALE ZUSAMMENARBEIT AUF DEM GEBIET DES PATENTWESENS (PCT)</a:t>
            </a:r>
          </a:p>
          <a:p>
            <a:pPr algn="ctr" eaLnBrk="1" hangingPunct="1"/>
            <a:endParaRPr lang="de-DE" altLang="en-US" sz="2000" b="1" dirty="0" smtClean="0">
              <a:solidFill>
                <a:srgbClr val="002060"/>
              </a:solidFill>
              <a:ea typeface="ヒラギノ角ゴ Pro W3" charset="-128"/>
            </a:endParaRPr>
          </a:p>
          <a:p>
            <a:pPr algn="ctr" eaLnBrk="1" hangingPunct="1"/>
            <a:r>
              <a:rPr lang="de-DE" altLang="en-US" sz="2000" dirty="0" smtClean="0">
                <a:solidFill>
                  <a:srgbClr val="002060"/>
                </a:solidFill>
                <a:ea typeface="ヒラギノ角ゴ Pro W3" charset="-128"/>
              </a:rPr>
              <a:t>EINFÜHRUNG UND NEUESTE ENTWICKLUNGEN</a:t>
            </a:r>
            <a:endParaRPr lang="en-US" sz="2000" dirty="0">
              <a:solidFill>
                <a:srgbClr val="002060"/>
              </a:solidFill>
            </a:endParaRPr>
          </a:p>
        </p:txBody>
      </p:sp>
    </p:spTree>
    <p:extLst>
      <p:ext uri="{BB962C8B-B14F-4D97-AF65-F5344CB8AC3E}">
        <p14:creationId xmlns:p14="http://schemas.microsoft.com/office/powerpoint/2010/main" val="1242636874"/>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58" y="112663"/>
            <a:ext cx="9649072" cy="1008112"/>
          </a:xfrm>
        </p:spPr>
        <p:txBody>
          <a:bodyPr/>
          <a:lstStyle/>
          <a:p>
            <a:pPr algn="ctr"/>
            <a:r>
              <a:rPr lang="en-US" dirty="0" smtClean="0">
                <a:ea typeface="MS PGothic" pitchFamily="34" charset="-128"/>
              </a:rPr>
              <a:t>DAS TRADITIONELLE VERFAHREN</a:t>
            </a:r>
            <a:endParaRPr lang="en-US" dirty="0"/>
          </a:p>
        </p:txBody>
      </p:sp>
      <p:sp>
        <p:nvSpPr>
          <p:cNvPr id="3" name="Content Placeholder 2"/>
          <p:cNvSpPr>
            <a:spLocks noGrp="1"/>
          </p:cNvSpPr>
          <p:nvPr>
            <p:ph idx="1"/>
          </p:nvPr>
        </p:nvSpPr>
        <p:spPr>
          <a:xfrm>
            <a:off x="179512" y="2564904"/>
            <a:ext cx="8856984" cy="4032448"/>
          </a:xfrm>
        </p:spPr>
        <p:txBody>
          <a:bodyPr/>
          <a:lstStyle/>
          <a:p>
            <a:r>
              <a:rPr lang="fr-CH" sz="1800" dirty="0" smtClean="0"/>
              <a:t>Nationale Anmeldung, gefolgt – innerhalb des Prioritätsjahres </a:t>
            </a:r>
            <a:r>
              <a:rPr lang="de-DE" altLang="en-US" sz="1800" dirty="0">
                <a:ea typeface="ヒラギノ角ゴ Pro W3" charset="-128"/>
              </a:rPr>
              <a:t>gemäß der Pariser Verbandsübereinkunft - von einer Vielzahl einzelner Auslandsanmeldungen</a:t>
            </a:r>
            <a:r>
              <a:rPr lang="de-DE" altLang="en-US" sz="1800" dirty="0" smtClean="0">
                <a:ea typeface="ヒラギノ角ゴ Pro W3" charset="-128"/>
              </a:rPr>
              <a:t>:</a:t>
            </a:r>
          </a:p>
          <a:p>
            <a:endParaRPr lang="de-DE" altLang="en-US" sz="1800" dirty="0" smtClean="0">
              <a:ea typeface="ヒラギノ角ゴ Pro W3" charset="-128"/>
            </a:endParaRPr>
          </a:p>
          <a:p>
            <a:pPr lvl="2">
              <a:buFont typeface="Wingdings" panose="05000000000000000000" pitchFamily="2" charset="2"/>
              <a:buChar char="Ø"/>
            </a:pPr>
            <a:r>
              <a:rPr lang="de-DE" altLang="en-US" sz="1700" dirty="0" smtClean="0">
                <a:ea typeface="ヒラギノ角ゴ Pro W3" charset="-128"/>
              </a:rPr>
              <a:t>un</a:t>
            </a:r>
            <a:r>
              <a:rPr lang="de-DE" altLang="en-US" sz="1700" dirty="0">
                <a:ea typeface="ヒラギノ角ゴ Pro W3" charset="-128"/>
              </a:rPr>
              <a:t>terschiedliche Formvorschriften</a:t>
            </a:r>
          </a:p>
          <a:p>
            <a:pPr lvl="2">
              <a:buFont typeface="Wingdings" panose="05000000000000000000" pitchFamily="2" charset="2"/>
              <a:buChar char="Ø"/>
            </a:pPr>
            <a:r>
              <a:rPr lang="de-DE" altLang="en-US" sz="1700" dirty="0">
                <a:ea typeface="ヒラギノ角ゴ Pro W3" charset="-128"/>
              </a:rPr>
              <a:t>unterschiedliche Recherchen</a:t>
            </a:r>
          </a:p>
          <a:p>
            <a:pPr lvl="2">
              <a:buFont typeface="Wingdings" panose="05000000000000000000" pitchFamily="2" charset="2"/>
              <a:buChar char="Ø"/>
            </a:pPr>
            <a:r>
              <a:rPr lang="de-DE" altLang="en-US" sz="1700" dirty="0">
                <a:ea typeface="ヒラギノ角ゴ Pro W3" charset="-128"/>
              </a:rPr>
              <a:t>unterschiedliche Prüfungsverfahren und unterschiedliche Bearbeitung der Anmeldung</a:t>
            </a:r>
          </a:p>
          <a:p>
            <a:pPr lvl="2">
              <a:buFont typeface="Wingdings" panose="05000000000000000000" pitchFamily="2" charset="2"/>
              <a:buChar char="Ø"/>
            </a:pPr>
            <a:r>
              <a:rPr lang="de-DE" altLang="en-US" sz="1700" dirty="0">
                <a:ea typeface="ヒラギノ角ゴ Pro W3" charset="-128"/>
              </a:rPr>
              <a:t>Übersetzungen und nationale Gebühren bereits 12 Monate nach Einreichung der nationalen Anmeldung fällig</a:t>
            </a:r>
          </a:p>
          <a:p>
            <a:pPr marL="914400" lvl="2" indent="0">
              <a:buNone/>
            </a:pPr>
            <a:endParaRPr lang="de-DE" altLang="en-US" sz="1800" dirty="0">
              <a:ea typeface="ヒラギノ角ゴ Pro W3" charset="-128"/>
            </a:endParaRPr>
          </a:p>
          <a:p>
            <a:r>
              <a:rPr lang="fr-CH" sz="1800" dirty="0" smtClean="0"/>
              <a:t>Zum </a:t>
            </a:r>
            <a:r>
              <a:rPr lang="de-DE" altLang="en-US" sz="1800" dirty="0">
                <a:ea typeface="ヒラギノ角ゴ Pro W3" charset="-128"/>
              </a:rPr>
              <a:t>Teil Rationalisierung durch regionale </a:t>
            </a:r>
            <a:br>
              <a:rPr lang="de-DE" altLang="en-US" sz="1800" dirty="0">
                <a:ea typeface="ヒラギノ角ゴ Pro W3" charset="-128"/>
              </a:rPr>
            </a:br>
            <a:r>
              <a:rPr lang="de-DE" altLang="en-US" sz="1800" dirty="0">
                <a:ea typeface="ヒラギノ角ゴ Pro W3" charset="-128"/>
              </a:rPr>
              <a:t>Übereinkommen (ARIPO, EAPÜ, EPÜ, OAPI)</a:t>
            </a:r>
            <a:endParaRPr lang="en-US" altLang="en-US" sz="1800" dirty="0">
              <a:ea typeface="ヒラギノ角ゴ Pro W3" charset="-128"/>
            </a:endParaRPr>
          </a:p>
          <a:p>
            <a:pPr marL="0" indent="0">
              <a:buNone/>
            </a:pPr>
            <a:endParaRPr lang="en-US" dirty="0"/>
          </a:p>
        </p:txBody>
      </p:sp>
      <p:grpSp>
        <p:nvGrpSpPr>
          <p:cNvPr id="4" name="Group 4"/>
          <p:cNvGrpSpPr>
            <a:grpSpLocks/>
          </p:cNvGrpSpPr>
          <p:nvPr/>
        </p:nvGrpSpPr>
        <p:grpSpPr bwMode="auto">
          <a:xfrm>
            <a:off x="2339178" y="1019175"/>
            <a:ext cx="4487863" cy="1447800"/>
            <a:chOff x="1296" y="723"/>
            <a:chExt cx="2827" cy="912"/>
          </a:xfrm>
        </p:grpSpPr>
        <p:sp>
          <p:nvSpPr>
            <p:cNvPr id="5" name="Rectangle 5"/>
            <p:cNvSpPr>
              <a:spLocks noChangeArrowheads="1"/>
            </p:cNvSpPr>
            <p:nvPr/>
          </p:nvSpPr>
          <p:spPr bwMode="auto">
            <a:xfrm>
              <a:off x="1296" y="975"/>
              <a:ext cx="507"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75" tIns="39688" rIns="79375" bIns="39688">
              <a:spAutoFit/>
            </a:bodyPr>
            <a:lstStyle>
              <a:lvl1pPr defTabSz="785813" eaLnBrk="0" hangingPunct="0">
                <a:spcBef>
                  <a:spcPct val="20000"/>
                </a:spcBef>
                <a:buBlip>
                  <a:blip r:embed="rId2"/>
                </a:buBlip>
                <a:defRPr sz="2400">
                  <a:solidFill>
                    <a:schemeClr val="tx1"/>
                  </a:solidFill>
                  <a:latin typeface="Arial" charset="0"/>
                  <a:cs typeface="Arial" charset="0"/>
                </a:defRPr>
              </a:lvl1pPr>
              <a:lvl2pPr marL="742950" indent="-285750" defTabSz="785813" eaLnBrk="0" hangingPunct="0">
                <a:spcBef>
                  <a:spcPct val="20000"/>
                </a:spcBef>
                <a:buBlip>
                  <a:blip r:embed="rId3"/>
                </a:buBlip>
                <a:defRPr sz="2400">
                  <a:solidFill>
                    <a:schemeClr val="tx1"/>
                  </a:solidFill>
                  <a:latin typeface="Arial" charset="0"/>
                  <a:cs typeface="Arial" charset="0"/>
                </a:defRPr>
              </a:lvl2pPr>
              <a:lvl3pPr marL="1143000" indent="-228600" defTabSz="785813"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85813" eaLnBrk="0" hangingPunct="0">
                <a:spcBef>
                  <a:spcPct val="20000"/>
                </a:spcBef>
                <a:buBlip>
                  <a:blip r:embed="rId5"/>
                </a:buBlip>
                <a:defRPr sz="2400">
                  <a:solidFill>
                    <a:schemeClr val="tx1"/>
                  </a:solidFill>
                  <a:latin typeface="Arial" charset="0"/>
                  <a:cs typeface="Arial" charset="0"/>
                </a:defRPr>
              </a:lvl4pPr>
              <a:lvl5pPr marL="2057400" indent="-228600" defTabSz="785813" eaLnBrk="0" hangingPunct="0">
                <a:spcBef>
                  <a:spcPct val="20000"/>
                </a:spcBef>
                <a:buBlip>
                  <a:blip r:embed="rId2"/>
                </a:buBlip>
                <a:defRPr sz="2400">
                  <a:solidFill>
                    <a:schemeClr val="tx1"/>
                  </a:solidFill>
                  <a:latin typeface="Arial" charset="0"/>
                  <a:cs typeface="Arial" charset="0"/>
                </a:defRPr>
              </a:lvl5pPr>
              <a:lvl6pPr marL="25146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de-DE" altLang="en-US" sz="1000">
                  <a:ea typeface="ヒラギノ角ゴ Pro W3" charset="-128"/>
                </a:rPr>
                <a:t>(Monate)  0</a:t>
              </a:r>
            </a:p>
          </p:txBody>
        </p:sp>
        <p:sp>
          <p:nvSpPr>
            <p:cNvPr id="6" name="Line 6"/>
            <p:cNvSpPr>
              <a:spLocks noChangeShapeType="1"/>
            </p:cNvSpPr>
            <p:nvPr/>
          </p:nvSpPr>
          <p:spPr bwMode="auto">
            <a:xfrm>
              <a:off x="1734" y="1212"/>
              <a:ext cx="9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Line 7"/>
            <p:cNvSpPr>
              <a:spLocks noChangeShapeType="1"/>
            </p:cNvSpPr>
            <p:nvPr/>
          </p:nvSpPr>
          <p:spPr bwMode="auto">
            <a:xfrm flipV="1">
              <a:off x="1735" y="1107"/>
              <a:ext cx="0"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 name="Group 8"/>
            <p:cNvGrpSpPr>
              <a:grpSpLocks/>
            </p:cNvGrpSpPr>
            <p:nvPr/>
          </p:nvGrpSpPr>
          <p:grpSpPr bwMode="auto">
            <a:xfrm>
              <a:off x="1456" y="1271"/>
              <a:ext cx="502" cy="243"/>
              <a:chOff x="928" y="1472"/>
              <a:chExt cx="502" cy="243"/>
            </a:xfrm>
          </p:grpSpPr>
          <p:sp>
            <p:nvSpPr>
              <p:cNvPr id="16" name="Rectangle 9"/>
              <p:cNvSpPr>
                <a:spLocks noChangeArrowheads="1"/>
              </p:cNvSpPr>
              <p:nvPr/>
            </p:nvSpPr>
            <p:spPr bwMode="auto">
              <a:xfrm>
                <a:off x="928" y="1472"/>
                <a:ext cx="436"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75" tIns="39688" rIns="79375" bIns="39688">
                <a:spAutoFit/>
              </a:bodyPr>
              <a:lstStyle>
                <a:lvl1pPr defTabSz="785813" eaLnBrk="0" hangingPunct="0">
                  <a:spcBef>
                    <a:spcPct val="20000"/>
                  </a:spcBef>
                  <a:buBlip>
                    <a:blip r:embed="rId2"/>
                  </a:buBlip>
                  <a:defRPr sz="2400">
                    <a:solidFill>
                      <a:schemeClr val="tx1"/>
                    </a:solidFill>
                    <a:latin typeface="Arial" charset="0"/>
                    <a:cs typeface="Arial" charset="0"/>
                  </a:defRPr>
                </a:lvl1pPr>
                <a:lvl2pPr marL="742950" indent="-285750" defTabSz="785813" eaLnBrk="0" hangingPunct="0">
                  <a:spcBef>
                    <a:spcPct val="20000"/>
                  </a:spcBef>
                  <a:buBlip>
                    <a:blip r:embed="rId3"/>
                  </a:buBlip>
                  <a:defRPr sz="2400">
                    <a:solidFill>
                      <a:schemeClr val="tx1"/>
                    </a:solidFill>
                    <a:latin typeface="Arial" charset="0"/>
                    <a:cs typeface="Arial" charset="0"/>
                  </a:defRPr>
                </a:lvl2pPr>
                <a:lvl3pPr marL="1143000" indent="-228600" defTabSz="785813"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85813" eaLnBrk="0" hangingPunct="0">
                  <a:spcBef>
                    <a:spcPct val="20000"/>
                  </a:spcBef>
                  <a:buBlip>
                    <a:blip r:embed="rId5"/>
                  </a:buBlip>
                  <a:defRPr sz="2400">
                    <a:solidFill>
                      <a:schemeClr val="tx1"/>
                    </a:solidFill>
                    <a:latin typeface="Arial" charset="0"/>
                    <a:cs typeface="Arial" charset="0"/>
                  </a:defRPr>
                </a:lvl4pPr>
                <a:lvl5pPr marL="2057400" indent="-228600" defTabSz="785813" eaLnBrk="0" hangingPunct="0">
                  <a:spcBef>
                    <a:spcPct val="20000"/>
                  </a:spcBef>
                  <a:buBlip>
                    <a:blip r:embed="rId2"/>
                  </a:buBlip>
                  <a:defRPr sz="2400">
                    <a:solidFill>
                      <a:schemeClr val="tx1"/>
                    </a:solidFill>
                    <a:latin typeface="Arial" charset="0"/>
                    <a:cs typeface="Arial" charset="0"/>
                  </a:defRPr>
                </a:lvl5pPr>
                <a:lvl6pPr marL="25146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de-DE" altLang="en-US" sz="1000">
                    <a:ea typeface="ヒラギノ角ゴ Pro W3" charset="-128"/>
                  </a:rPr>
                  <a:t>Nationale</a:t>
                </a:r>
              </a:p>
            </p:txBody>
          </p:sp>
          <p:sp>
            <p:nvSpPr>
              <p:cNvPr id="17" name="Rectangle 10"/>
              <p:cNvSpPr>
                <a:spLocks noChangeArrowheads="1"/>
              </p:cNvSpPr>
              <p:nvPr/>
            </p:nvSpPr>
            <p:spPr bwMode="auto">
              <a:xfrm>
                <a:off x="928" y="1569"/>
                <a:ext cx="502"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75" tIns="39688" rIns="79375" bIns="39688">
                <a:spAutoFit/>
              </a:bodyPr>
              <a:lstStyle>
                <a:lvl1pPr defTabSz="785813" eaLnBrk="0" hangingPunct="0">
                  <a:spcBef>
                    <a:spcPct val="20000"/>
                  </a:spcBef>
                  <a:buBlip>
                    <a:blip r:embed="rId2"/>
                  </a:buBlip>
                  <a:defRPr sz="2400">
                    <a:solidFill>
                      <a:schemeClr val="tx1"/>
                    </a:solidFill>
                    <a:latin typeface="Arial" charset="0"/>
                    <a:cs typeface="Arial" charset="0"/>
                  </a:defRPr>
                </a:lvl1pPr>
                <a:lvl2pPr marL="742950" indent="-285750" defTabSz="785813" eaLnBrk="0" hangingPunct="0">
                  <a:spcBef>
                    <a:spcPct val="20000"/>
                  </a:spcBef>
                  <a:buBlip>
                    <a:blip r:embed="rId3"/>
                  </a:buBlip>
                  <a:defRPr sz="2400">
                    <a:solidFill>
                      <a:schemeClr val="tx1"/>
                    </a:solidFill>
                    <a:latin typeface="Arial" charset="0"/>
                    <a:cs typeface="Arial" charset="0"/>
                  </a:defRPr>
                </a:lvl2pPr>
                <a:lvl3pPr marL="1143000" indent="-228600" defTabSz="785813"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85813" eaLnBrk="0" hangingPunct="0">
                  <a:spcBef>
                    <a:spcPct val="20000"/>
                  </a:spcBef>
                  <a:buBlip>
                    <a:blip r:embed="rId5"/>
                  </a:buBlip>
                  <a:defRPr sz="2400">
                    <a:solidFill>
                      <a:schemeClr val="tx1"/>
                    </a:solidFill>
                    <a:latin typeface="Arial" charset="0"/>
                    <a:cs typeface="Arial" charset="0"/>
                  </a:defRPr>
                </a:lvl4pPr>
                <a:lvl5pPr marL="2057400" indent="-228600" defTabSz="785813" eaLnBrk="0" hangingPunct="0">
                  <a:spcBef>
                    <a:spcPct val="20000"/>
                  </a:spcBef>
                  <a:buBlip>
                    <a:blip r:embed="rId2"/>
                  </a:buBlip>
                  <a:defRPr sz="2400">
                    <a:solidFill>
                      <a:schemeClr val="tx1"/>
                    </a:solidFill>
                    <a:latin typeface="Arial" charset="0"/>
                    <a:cs typeface="Arial" charset="0"/>
                  </a:defRPr>
                </a:lvl5pPr>
                <a:lvl6pPr marL="25146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de-DE" altLang="en-US" sz="1000">
                    <a:ea typeface="ヒラギノ角ゴ Pro W3" charset="-128"/>
                  </a:rPr>
                  <a:t>Anmeldung</a:t>
                </a:r>
              </a:p>
            </p:txBody>
          </p:sp>
        </p:grpSp>
        <p:sp>
          <p:nvSpPr>
            <p:cNvPr id="9" name="Rectangle 11"/>
            <p:cNvSpPr>
              <a:spLocks noChangeArrowheads="1"/>
            </p:cNvSpPr>
            <p:nvPr/>
          </p:nvSpPr>
          <p:spPr bwMode="auto">
            <a:xfrm>
              <a:off x="3215" y="1133"/>
              <a:ext cx="908"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75" tIns="39688" rIns="79375" bIns="39688">
              <a:spAutoFit/>
            </a:bodyPr>
            <a:lstStyle>
              <a:lvl1pPr defTabSz="785813" eaLnBrk="0" hangingPunct="0">
                <a:spcBef>
                  <a:spcPct val="20000"/>
                </a:spcBef>
                <a:buBlip>
                  <a:blip r:embed="rId2"/>
                </a:buBlip>
                <a:defRPr sz="2400">
                  <a:solidFill>
                    <a:schemeClr val="tx1"/>
                  </a:solidFill>
                  <a:latin typeface="Arial" charset="0"/>
                  <a:cs typeface="Arial" charset="0"/>
                </a:defRPr>
              </a:lvl1pPr>
              <a:lvl2pPr marL="742950" indent="-285750" defTabSz="785813" eaLnBrk="0" hangingPunct="0">
                <a:spcBef>
                  <a:spcPct val="20000"/>
                </a:spcBef>
                <a:buBlip>
                  <a:blip r:embed="rId3"/>
                </a:buBlip>
                <a:defRPr sz="2400">
                  <a:solidFill>
                    <a:schemeClr val="tx1"/>
                  </a:solidFill>
                  <a:latin typeface="Arial" charset="0"/>
                  <a:cs typeface="Arial" charset="0"/>
                </a:defRPr>
              </a:lvl2pPr>
              <a:lvl3pPr marL="1143000" indent="-228600" defTabSz="785813"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85813" eaLnBrk="0" hangingPunct="0">
                <a:spcBef>
                  <a:spcPct val="20000"/>
                </a:spcBef>
                <a:buBlip>
                  <a:blip r:embed="rId5"/>
                </a:buBlip>
                <a:defRPr sz="2400">
                  <a:solidFill>
                    <a:schemeClr val="tx1"/>
                  </a:solidFill>
                  <a:latin typeface="Arial" charset="0"/>
                  <a:cs typeface="Arial" charset="0"/>
                </a:defRPr>
              </a:lvl4pPr>
              <a:lvl5pPr marL="2057400" indent="-228600" defTabSz="785813" eaLnBrk="0" hangingPunct="0">
                <a:spcBef>
                  <a:spcPct val="20000"/>
                </a:spcBef>
                <a:buBlip>
                  <a:blip r:embed="rId2"/>
                </a:buBlip>
                <a:defRPr sz="2400">
                  <a:solidFill>
                    <a:schemeClr val="tx1"/>
                  </a:solidFill>
                  <a:latin typeface="Arial" charset="0"/>
                  <a:cs typeface="Arial" charset="0"/>
                </a:defRPr>
              </a:lvl5pPr>
              <a:lvl6pPr marL="25146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de-DE" altLang="en-US" sz="1000">
                  <a:ea typeface="ヒラギノ角ゴ Pro W3" charset="-128"/>
                </a:rPr>
                <a:t>Auslandsanmeldungen</a:t>
              </a:r>
            </a:p>
          </p:txBody>
        </p:sp>
        <p:sp>
          <p:nvSpPr>
            <p:cNvPr id="10" name="Rectangle 12"/>
            <p:cNvSpPr>
              <a:spLocks noChangeArrowheads="1"/>
            </p:cNvSpPr>
            <p:nvPr/>
          </p:nvSpPr>
          <p:spPr bwMode="auto">
            <a:xfrm>
              <a:off x="2496" y="1052"/>
              <a:ext cx="188"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75" tIns="39688" rIns="79375" bIns="39688">
              <a:spAutoFit/>
            </a:bodyPr>
            <a:lstStyle>
              <a:lvl1pPr defTabSz="785813" eaLnBrk="0" hangingPunct="0">
                <a:spcBef>
                  <a:spcPct val="20000"/>
                </a:spcBef>
                <a:buBlip>
                  <a:blip r:embed="rId2"/>
                </a:buBlip>
                <a:defRPr sz="2400">
                  <a:solidFill>
                    <a:schemeClr val="tx1"/>
                  </a:solidFill>
                  <a:latin typeface="Arial" charset="0"/>
                  <a:cs typeface="Arial" charset="0"/>
                </a:defRPr>
              </a:lvl1pPr>
              <a:lvl2pPr marL="742950" indent="-285750" defTabSz="785813" eaLnBrk="0" hangingPunct="0">
                <a:spcBef>
                  <a:spcPct val="20000"/>
                </a:spcBef>
                <a:buBlip>
                  <a:blip r:embed="rId3"/>
                </a:buBlip>
                <a:defRPr sz="2400">
                  <a:solidFill>
                    <a:schemeClr val="tx1"/>
                  </a:solidFill>
                  <a:latin typeface="Arial" charset="0"/>
                  <a:cs typeface="Arial" charset="0"/>
                </a:defRPr>
              </a:lvl2pPr>
              <a:lvl3pPr marL="1143000" indent="-228600" defTabSz="785813"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85813" eaLnBrk="0" hangingPunct="0">
                <a:spcBef>
                  <a:spcPct val="20000"/>
                </a:spcBef>
                <a:buBlip>
                  <a:blip r:embed="rId5"/>
                </a:buBlip>
                <a:defRPr sz="2400">
                  <a:solidFill>
                    <a:schemeClr val="tx1"/>
                  </a:solidFill>
                  <a:latin typeface="Arial" charset="0"/>
                  <a:cs typeface="Arial" charset="0"/>
                </a:defRPr>
              </a:lvl4pPr>
              <a:lvl5pPr marL="2057400" indent="-228600" defTabSz="785813" eaLnBrk="0" hangingPunct="0">
                <a:spcBef>
                  <a:spcPct val="20000"/>
                </a:spcBef>
                <a:buBlip>
                  <a:blip r:embed="rId2"/>
                </a:buBlip>
                <a:defRPr sz="2400">
                  <a:solidFill>
                    <a:schemeClr val="tx1"/>
                  </a:solidFill>
                  <a:latin typeface="Arial" charset="0"/>
                  <a:cs typeface="Arial" charset="0"/>
                </a:defRPr>
              </a:lvl5pPr>
              <a:lvl6pPr marL="25146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85813"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de-DE" altLang="en-US" sz="1000">
                  <a:ea typeface="ヒラギノ角ゴ Pro W3" charset="-128"/>
                </a:rPr>
                <a:t>12</a:t>
              </a:r>
            </a:p>
          </p:txBody>
        </p:sp>
        <p:sp>
          <p:nvSpPr>
            <p:cNvPr id="11" name="Line 13"/>
            <p:cNvSpPr>
              <a:spLocks noChangeShapeType="1"/>
            </p:cNvSpPr>
            <p:nvPr/>
          </p:nvSpPr>
          <p:spPr bwMode="auto">
            <a:xfrm flipV="1">
              <a:off x="2744" y="723"/>
              <a:ext cx="0" cy="49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14"/>
            <p:cNvSpPr>
              <a:spLocks noChangeShapeType="1"/>
            </p:cNvSpPr>
            <p:nvPr/>
          </p:nvSpPr>
          <p:spPr bwMode="auto">
            <a:xfrm flipV="1">
              <a:off x="2752" y="1011"/>
              <a:ext cx="416" cy="208"/>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5"/>
            <p:cNvSpPr>
              <a:spLocks noChangeShapeType="1"/>
            </p:cNvSpPr>
            <p:nvPr/>
          </p:nvSpPr>
          <p:spPr bwMode="auto">
            <a:xfrm flipH="1" flipV="1">
              <a:off x="2736" y="1203"/>
              <a:ext cx="448" cy="208"/>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6"/>
            <p:cNvSpPr>
              <a:spLocks noChangeShapeType="1"/>
            </p:cNvSpPr>
            <p:nvPr/>
          </p:nvSpPr>
          <p:spPr bwMode="auto">
            <a:xfrm>
              <a:off x="2752" y="1219"/>
              <a:ext cx="224" cy="41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7"/>
            <p:cNvSpPr>
              <a:spLocks noChangeShapeType="1"/>
            </p:cNvSpPr>
            <p:nvPr/>
          </p:nvSpPr>
          <p:spPr bwMode="auto">
            <a:xfrm flipH="1">
              <a:off x="2745" y="787"/>
              <a:ext cx="256" cy="416"/>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669184274"/>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552" y="404664"/>
            <a:ext cx="9083352" cy="1070992"/>
          </a:xfrm>
        </p:spPr>
        <p:txBody>
          <a:bodyPr/>
          <a:lstStyle/>
          <a:p>
            <a:pPr algn="ctr"/>
            <a:r>
              <a:rPr lang="en-US" dirty="0" smtClean="0">
                <a:ea typeface="MS PGothic" pitchFamily="34" charset="-128"/>
              </a:rPr>
              <a:t>DER PCT – 1970</a:t>
            </a:r>
            <a:endParaRPr lang="en-US" dirty="0"/>
          </a:p>
        </p:txBody>
      </p:sp>
      <p:sp>
        <p:nvSpPr>
          <p:cNvPr id="3" name="Content Placeholder 2"/>
          <p:cNvSpPr>
            <a:spLocks noGrp="1"/>
          </p:cNvSpPr>
          <p:nvPr>
            <p:ph idx="1"/>
          </p:nvPr>
        </p:nvSpPr>
        <p:spPr>
          <a:xfrm>
            <a:off x="0" y="2132856"/>
            <a:ext cx="8964488" cy="3777283"/>
          </a:xfrm>
        </p:spPr>
        <p:txBody>
          <a:bodyPr/>
          <a:lstStyle/>
          <a:p>
            <a:pPr algn="just" eaLnBrk="1" hangingPunct="1"/>
            <a:r>
              <a:rPr lang="de-DE" altLang="en-US" sz="2000" dirty="0"/>
              <a:t>Grundidee:  Vereinfachung des Verfahrens, um Patentschutz in mehreren Staaten zu erlangen, und es zugleich effezienter und wirtschaftlicher zu machen </a:t>
            </a:r>
            <a:r>
              <a:rPr lang="de-DE" altLang="en-US" sz="2000" dirty="0" smtClean="0"/>
              <a:t>für:</a:t>
            </a:r>
          </a:p>
          <a:p>
            <a:pPr algn="just" eaLnBrk="1" hangingPunct="1"/>
            <a:endParaRPr lang="de-DE" altLang="en-US" sz="2000" u="sng" dirty="0"/>
          </a:p>
          <a:p>
            <a:pPr lvl="1" algn="just" eaLnBrk="1" hangingPunct="1">
              <a:buFont typeface="Wingdings" panose="05000000000000000000" pitchFamily="2" charset="2"/>
              <a:buChar char="Ø"/>
            </a:pPr>
            <a:r>
              <a:rPr lang="de-DE" altLang="en-US" sz="1800" u="sng" dirty="0" smtClean="0"/>
              <a:t>Benutzer</a:t>
            </a:r>
            <a:r>
              <a:rPr lang="de-DE" altLang="en-US" sz="1800" dirty="0" smtClean="0"/>
              <a:t> </a:t>
            </a:r>
            <a:r>
              <a:rPr lang="de-DE" altLang="en-US" sz="1800" dirty="0"/>
              <a:t>des Patentsystems: Zurverfügungstellung eines Werkzeuges, um Patentanmelduungen im Ausland zu erleichtern; und </a:t>
            </a:r>
            <a:endParaRPr lang="de-DE" altLang="en-US" sz="1800" dirty="0" smtClean="0"/>
          </a:p>
          <a:p>
            <a:pPr marL="457200" lvl="1" indent="0" algn="just" eaLnBrk="1" hangingPunct="1">
              <a:buNone/>
            </a:pPr>
            <a:endParaRPr lang="de-DE" altLang="en-US" sz="1800" dirty="0"/>
          </a:p>
          <a:p>
            <a:pPr lvl="1" algn="just" eaLnBrk="1" hangingPunct="1">
              <a:buFont typeface="Wingdings" panose="05000000000000000000" pitchFamily="2" charset="2"/>
              <a:buChar char="Ø"/>
            </a:pPr>
            <a:r>
              <a:rPr lang="de-DE" altLang="en-US" sz="1800" u="sng" dirty="0" smtClean="0"/>
              <a:t>Patentämter</a:t>
            </a:r>
            <a:r>
              <a:rPr lang="de-DE" altLang="en-US" sz="1800" dirty="0"/>
              <a:t>: Zurverfügungstellung eines Werkzeuges, das es Patentämtern, die es nutzen wollen, ermöglicht, auf der Arbeit anderer Patentämter aufzubauen und damit das Patenterteilungsverfahren effezienter zu gestalten</a:t>
            </a:r>
          </a:p>
          <a:p>
            <a:pPr marL="0" indent="0">
              <a:buNone/>
            </a:pPr>
            <a:endParaRPr lang="en-US" dirty="0"/>
          </a:p>
        </p:txBody>
      </p:sp>
      <p:pic>
        <p:nvPicPr>
          <p:cNvPr id="4" name="Picture 4" descr="pct treaty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207720"/>
            <a:ext cx="1296144"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520690"/>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544" y="274638"/>
            <a:ext cx="8856984" cy="1143000"/>
          </a:xfrm>
        </p:spPr>
        <p:txBody>
          <a:bodyPr/>
          <a:lstStyle/>
          <a:p>
            <a:pPr algn="ctr"/>
            <a:r>
              <a:rPr lang="en-US" altLang="en-US" dirty="0" smtClean="0">
                <a:ea typeface="MS PGothic" pitchFamily="34" charset="-128"/>
              </a:rPr>
              <a:t>GRUNDZÜGE DES PCT</a:t>
            </a:r>
            <a:endParaRPr lang="en-US" dirty="0"/>
          </a:p>
        </p:txBody>
      </p:sp>
      <p:sp>
        <p:nvSpPr>
          <p:cNvPr id="3" name="Content Placeholder 2"/>
          <p:cNvSpPr>
            <a:spLocks noGrp="1"/>
          </p:cNvSpPr>
          <p:nvPr>
            <p:ph idx="1"/>
          </p:nvPr>
        </p:nvSpPr>
        <p:spPr>
          <a:xfrm>
            <a:off x="107504" y="1844824"/>
            <a:ext cx="8784976" cy="4497363"/>
          </a:xfrm>
        </p:spPr>
        <p:txBody>
          <a:bodyPr/>
          <a:lstStyle/>
          <a:p>
            <a:r>
              <a:rPr lang="de-DE" altLang="en-US" sz="1800" dirty="0"/>
              <a:t>Nationale Anmeldung, gefolgt - innerhalb des Prioritätsjahres gemäß der Pariser Verbandsübereinkunft - von einer internationalen Anmeldung nach dem PCT, Eintritt in die “nationale Phase” nach Ablauf von 30 Monaten</a:t>
            </a:r>
            <a:r>
              <a:rPr lang="de-DE" altLang="en-US" sz="1800" dirty="0" smtClean="0"/>
              <a:t>*:</a:t>
            </a:r>
          </a:p>
          <a:p>
            <a:pPr marL="0" indent="0">
              <a:buNone/>
            </a:pPr>
            <a:endParaRPr lang="de-DE" altLang="en-US" sz="1800" dirty="0" smtClean="0"/>
          </a:p>
          <a:p>
            <a:pPr lvl="1" algn="just">
              <a:lnSpc>
                <a:spcPct val="150000"/>
              </a:lnSpc>
              <a:buFont typeface="Wingdings" panose="05000000000000000000" pitchFamily="2" charset="2"/>
              <a:buChar char="Ø"/>
            </a:pPr>
            <a:r>
              <a:rPr lang="de-DE" altLang="en-US" sz="1600" dirty="0" smtClean="0"/>
              <a:t>einheitliche Formvorschriften</a:t>
            </a:r>
          </a:p>
          <a:p>
            <a:pPr lvl="1" algn="just">
              <a:lnSpc>
                <a:spcPct val="150000"/>
              </a:lnSpc>
              <a:buFont typeface="Wingdings" panose="05000000000000000000" pitchFamily="2" charset="2"/>
              <a:buChar char="Ø"/>
            </a:pPr>
            <a:r>
              <a:rPr lang="de-DE" altLang="en-US" sz="1600" dirty="0" smtClean="0"/>
              <a:t>internationale Recherche</a:t>
            </a:r>
          </a:p>
          <a:p>
            <a:pPr lvl="1" algn="just">
              <a:lnSpc>
                <a:spcPct val="150000"/>
              </a:lnSpc>
              <a:buFont typeface="Wingdings" panose="05000000000000000000" pitchFamily="2" charset="2"/>
              <a:buChar char="Ø"/>
            </a:pPr>
            <a:r>
              <a:rPr lang="de-DE" altLang="en-US" sz="1600" dirty="0" smtClean="0"/>
              <a:t>internationale Veröffentlichung</a:t>
            </a:r>
          </a:p>
          <a:p>
            <a:pPr lvl="1" algn="just">
              <a:lnSpc>
                <a:spcPct val="150000"/>
              </a:lnSpc>
              <a:buFont typeface="Wingdings" panose="05000000000000000000" pitchFamily="2" charset="2"/>
              <a:buChar char="Ø"/>
            </a:pPr>
            <a:r>
              <a:rPr lang="de-DE" altLang="en-US" sz="1600" dirty="0" smtClean="0"/>
              <a:t>internationale </a:t>
            </a:r>
            <a:r>
              <a:rPr lang="de-DE" altLang="en-US" sz="1600" dirty="0"/>
              <a:t>vorläufige </a:t>
            </a:r>
            <a:r>
              <a:rPr lang="de-DE" altLang="en-US" sz="1600" dirty="0" smtClean="0"/>
              <a:t>Prüfung</a:t>
            </a:r>
          </a:p>
          <a:p>
            <a:pPr lvl="1" algn="just">
              <a:lnSpc>
                <a:spcPct val="150000"/>
              </a:lnSpc>
              <a:buFont typeface="Wingdings" panose="05000000000000000000" pitchFamily="2" charset="2"/>
              <a:buChar char="Ø"/>
            </a:pPr>
            <a:r>
              <a:rPr lang="de-DE" altLang="en-US" sz="1600" dirty="0" smtClean="0"/>
              <a:t>Verbesserung </a:t>
            </a:r>
            <a:r>
              <a:rPr lang="de-DE" altLang="en-US" sz="1600" dirty="0"/>
              <a:t>der Anmeldung vor dem Eintritt in die nationale </a:t>
            </a:r>
            <a:r>
              <a:rPr lang="de-DE" altLang="en-US" sz="1600" dirty="0" smtClean="0"/>
              <a:t>Phase</a:t>
            </a:r>
          </a:p>
          <a:p>
            <a:pPr lvl="1" algn="just">
              <a:lnSpc>
                <a:spcPct val="150000"/>
              </a:lnSpc>
              <a:buFont typeface="Wingdings" panose="05000000000000000000" pitchFamily="2" charset="2"/>
              <a:buChar char="Ø"/>
            </a:pPr>
            <a:r>
              <a:rPr lang="de-DE" altLang="en-US" sz="1600" dirty="0" smtClean="0"/>
              <a:t>Übersetzungen </a:t>
            </a:r>
            <a:r>
              <a:rPr lang="de-DE" altLang="en-US" sz="1600" dirty="0"/>
              <a:t>und nationale Gebühren erst 30 Monate* ab Prioritätsdatum fällig  und nur, wenn der Anmelder entscheidet, die Anmeldung weiterzuverfolgen</a:t>
            </a:r>
          </a:p>
          <a:p>
            <a:pPr marL="0" indent="0">
              <a:buNone/>
            </a:pPr>
            <a:endParaRPr lang="fr-CH" dirty="0" smtClean="0"/>
          </a:p>
          <a:p>
            <a:pPr marL="0" lvl="0" indent="0" eaLnBrk="1" hangingPunct="1">
              <a:spcBef>
                <a:spcPct val="50000"/>
              </a:spcBef>
              <a:buNone/>
            </a:pPr>
            <a:r>
              <a:rPr lang="en-US" altLang="en-US" sz="1600" kern="1200" dirty="0">
                <a:solidFill>
                  <a:srgbClr val="000000"/>
                </a:solidFill>
                <a:latin typeface="Arial" charset="0"/>
                <a:ea typeface="ヒラギノ角ゴ Pro W3" charset="-128"/>
                <a:cs typeface="Arial" charset="0"/>
              </a:rPr>
              <a:t>*</a:t>
            </a:r>
            <a:r>
              <a:rPr lang="en-US" altLang="en-US" sz="1200" kern="1200" dirty="0">
                <a:solidFill>
                  <a:srgbClr val="000000"/>
                </a:solidFill>
                <a:latin typeface="Arial" charset="0"/>
                <a:ea typeface="ヒラギノ角ゴ Pro W3" charset="-128"/>
                <a:cs typeface="Arial" charset="0"/>
              </a:rPr>
              <a:t> </a:t>
            </a:r>
            <a:r>
              <a:rPr lang="de-DE" altLang="en-US" sz="1200" kern="1200" dirty="0">
                <a:solidFill>
                  <a:srgbClr val="000000"/>
                </a:solidFill>
                <a:latin typeface="Arial" charset="0"/>
                <a:ea typeface="ヒラギノ角ゴ Pro W3" charset="-128"/>
                <a:cs typeface="Arial" charset="0"/>
              </a:rPr>
              <a:t>Für Ausnahmen, siehe http://www.wipo.int/pct/en/texts/reservations/res_incomp.html</a:t>
            </a:r>
          </a:p>
          <a:p>
            <a:pPr marL="0" indent="0">
              <a:buNone/>
            </a:pPr>
            <a:endParaRPr lang="en-US" dirty="0"/>
          </a:p>
        </p:txBody>
      </p:sp>
      <p:pic>
        <p:nvPicPr>
          <p:cNvPr id="4" name="Picture 6" descr="pct treaty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188640"/>
            <a:ext cx="1224136" cy="163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514786"/>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476672"/>
            <a:ext cx="6696744" cy="1070991"/>
          </a:xfrm>
        </p:spPr>
        <p:txBody>
          <a:bodyPr/>
          <a:lstStyle/>
          <a:p>
            <a:r>
              <a:rPr lang="en-US" altLang="en-US" dirty="0" smtClean="0">
                <a:ea typeface="MS PGothic" pitchFamily="34" charset="-128"/>
              </a:rPr>
              <a:t>GRUNDZÜGE </a:t>
            </a:r>
            <a:r>
              <a:rPr lang="en-US" altLang="en-US" dirty="0">
                <a:ea typeface="MS PGothic" pitchFamily="34" charset="-128"/>
              </a:rPr>
              <a:t>DES PCT</a:t>
            </a:r>
            <a:endParaRPr lang="en-US" dirty="0"/>
          </a:p>
        </p:txBody>
      </p:sp>
      <p:sp>
        <p:nvSpPr>
          <p:cNvPr id="3" name="Content Placeholder 2"/>
          <p:cNvSpPr>
            <a:spLocks noGrp="1"/>
          </p:cNvSpPr>
          <p:nvPr>
            <p:ph idx="1"/>
          </p:nvPr>
        </p:nvSpPr>
        <p:spPr>
          <a:xfrm>
            <a:off x="251520" y="1916832"/>
            <a:ext cx="8784976" cy="4464496"/>
          </a:xfrm>
        </p:spPr>
        <p:txBody>
          <a:bodyPr/>
          <a:lstStyle/>
          <a:p>
            <a:pPr eaLnBrk="1" hangingPunct="1">
              <a:spcBef>
                <a:spcPct val="25000"/>
              </a:spcBef>
              <a:spcAft>
                <a:spcPct val="35000"/>
              </a:spcAft>
            </a:pPr>
            <a:r>
              <a:rPr lang="de-DE" altLang="en-US" sz="2000" dirty="0"/>
              <a:t>Werkzeug zur Arbeitsteilung für Patentämter:</a:t>
            </a:r>
          </a:p>
          <a:p>
            <a:pPr lvl="1" eaLnBrk="1" hangingPunct="1">
              <a:spcBef>
                <a:spcPct val="25000"/>
              </a:spcBef>
              <a:spcAft>
                <a:spcPct val="35000"/>
              </a:spcAft>
              <a:buFont typeface="Wingdings" panose="05000000000000000000" pitchFamily="2" charset="2"/>
              <a:buChar char="Ø"/>
            </a:pPr>
            <a:r>
              <a:rPr lang="de-DE" altLang="en-US" sz="2000" dirty="0"/>
              <a:t>Zentrale Prüfung der </a:t>
            </a:r>
            <a:r>
              <a:rPr lang="de-DE" altLang="en-US" sz="2000" dirty="0" smtClean="0"/>
              <a:t>Formalitäten</a:t>
            </a:r>
          </a:p>
          <a:p>
            <a:pPr lvl="1" eaLnBrk="1" hangingPunct="1">
              <a:spcBef>
                <a:spcPct val="25000"/>
              </a:spcBef>
              <a:spcAft>
                <a:spcPct val="35000"/>
              </a:spcAft>
              <a:buFont typeface="Wingdings" panose="05000000000000000000" pitchFamily="2" charset="2"/>
              <a:buChar char="Ø"/>
            </a:pPr>
            <a:r>
              <a:rPr lang="de-DE" altLang="en-US" sz="2000" dirty="0" smtClean="0"/>
              <a:t>Zentrale </a:t>
            </a:r>
            <a:r>
              <a:rPr lang="de-DE" altLang="en-US" sz="2000" dirty="0"/>
              <a:t>internationale </a:t>
            </a:r>
            <a:r>
              <a:rPr lang="de-DE" altLang="en-US" sz="2000" dirty="0" smtClean="0"/>
              <a:t>Veröffentlichung</a:t>
            </a:r>
          </a:p>
          <a:p>
            <a:pPr lvl="1" eaLnBrk="1" hangingPunct="1">
              <a:spcBef>
                <a:spcPct val="25000"/>
              </a:spcBef>
              <a:spcAft>
                <a:spcPct val="35000"/>
              </a:spcAft>
              <a:buFont typeface="Wingdings" panose="05000000000000000000" pitchFamily="2" charset="2"/>
              <a:buChar char="Ø"/>
            </a:pPr>
            <a:r>
              <a:rPr lang="de-DE" altLang="en-US" sz="2000" dirty="0" smtClean="0"/>
              <a:t>Internationaler </a:t>
            </a:r>
            <a:r>
              <a:rPr lang="de-DE" altLang="en-US" sz="2000" dirty="0"/>
              <a:t>Recherchenbericht (ISR) </a:t>
            </a:r>
            <a:endParaRPr lang="de-DE" altLang="en-US" sz="2000" dirty="0" smtClean="0"/>
          </a:p>
          <a:p>
            <a:pPr lvl="1" eaLnBrk="1" hangingPunct="1">
              <a:spcBef>
                <a:spcPct val="25000"/>
              </a:spcBef>
              <a:spcAft>
                <a:spcPct val="35000"/>
              </a:spcAft>
              <a:buFont typeface="Wingdings" panose="05000000000000000000" pitchFamily="2" charset="2"/>
              <a:buChar char="Ø"/>
            </a:pPr>
            <a:r>
              <a:rPr lang="de-DE" altLang="en-US" sz="2000" dirty="0" smtClean="0"/>
              <a:t>Internationaler </a:t>
            </a:r>
            <a:r>
              <a:rPr lang="de-DE" altLang="en-US" sz="2000" dirty="0"/>
              <a:t>vorläufiger Prüfungsbericht (vorläufiges, unverbindliches Gutachten bzgl. Neuheit, erfinderische Tätigkeit (Nichtoffensichtlichkeit) und gewerbliche </a:t>
            </a:r>
            <a:r>
              <a:rPr lang="de-DE" altLang="en-US" sz="2000" dirty="0" smtClean="0"/>
              <a:t>Anwendbarkeit</a:t>
            </a:r>
          </a:p>
          <a:p>
            <a:pPr lvl="2" eaLnBrk="1" hangingPunct="1">
              <a:spcBef>
                <a:spcPct val="25000"/>
              </a:spcBef>
              <a:spcAft>
                <a:spcPct val="35000"/>
              </a:spcAft>
              <a:buFont typeface="Arial" panose="020B0604020202020204" pitchFamily="34" charset="0"/>
              <a:buChar char="•"/>
            </a:pPr>
            <a:r>
              <a:rPr lang="de-DE" altLang="en-US" sz="2000" dirty="0" smtClean="0"/>
              <a:t>Kapitel I</a:t>
            </a:r>
          </a:p>
          <a:p>
            <a:pPr lvl="2" eaLnBrk="1" hangingPunct="1">
              <a:spcBef>
                <a:spcPct val="25000"/>
              </a:spcBef>
              <a:spcAft>
                <a:spcPct val="35000"/>
              </a:spcAft>
              <a:buFont typeface="Arial" panose="020B0604020202020204" pitchFamily="34" charset="0"/>
              <a:buChar char="•"/>
            </a:pPr>
            <a:r>
              <a:rPr lang="de-DE" altLang="en-US" sz="2000" dirty="0" smtClean="0"/>
              <a:t> </a:t>
            </a:r>
            <a:r>
              <a:rPr lang="de-DE" altLang="en-US" sz="2000" dirty="0"/>
              <a:t>Kapitel II</a:t>
            </a:r>
          </a:p>
          <a:p>
            <a:pPr marL="0" indent="0">
              <a:buNone/>
            </a:pPr>
            <a:endParaRPr lang="en-US" dirty="0"/>
          </a:p>
        </p:txBody>
      </p:sp>
      <p:pic>
        <p:nvPicPr>
          <p:cNvPr id="4" name="Picture 6" descr="pct treaty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262204"/>
            <a:ext cx="1376998" cy="183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71879"/>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116632"/>
            <a:ext cx="9144000" cy="10801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eaLnBrk="0" hangingPunct="0">
              <a:spcBef>
                <a:spcPct val="20000"/>
              </a:spcBef>
              <a:buBlip>
                <a:blip r:embed="rId2"/>
              </a:buBlip>
              <a:defRPr sz="2400">
                <a:solidFill>
                  <a:schemeClr val="tx1"/>
                </a:solidFill>
                <a:latin typeface="Arial" charset="0"/>
                <a:cs typeface="Arial" charset="0"/>
              </a:defRPr>
            </a:lvl1pPr>
            <a:lvl2pPr marL="742950" indent="-285750" defTabSz="762000" eaLnBrk="0" hangingPunct="0">
              <a:spcBef>
                <a:spcPct val="20000"/>
              </a:spcBef>
              <a:buBlip>
                <a:blip r:embed="rId3"/>
              </a:buBlip>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62000" eaLnBrk="0" hangingPunct="0">
              <a:spcBef>
                <a:spcPct val="20000"/>
              </a:spcBef>
              <a:buBlip>
                <a:blip r:embed="rId5"/>
              </a:buBlip>
              <a:defRPr sz="2400">
                <a:solidFill>
                  <a:schemeClr val="tx1"/>
                </a:solidFill>
                <a:latin typeface="Arial" charset="0"/>
                <a:cs typeface="Arial" charset="0"/>
              </a:defRPr>
            </a:lvl4pPr>
            <a:lvl5pPr marL="2057400" indent="-228600" defTabSz="762000" eaLnBrk="0" hangingPunct="0">
              <a:spcBef>
                <a:spcPct val="20000"/>
              </a:spcBef>
              <a:buBlip>
                <a:blip r:embed="rId2"/>
              </a:buBlip>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3000" kern="0" dirty="0" smtClean="0">
                <a:solidFill>
                  <a:srgbClr val="000090"/>
                </a:solidFill>
                <a:latin typeface="Arial"/>
                <a:ea typeface="MS PGothic" pitchFamily="34" charset="-128"/>
                <a:cs typeface="Arial"/>
              </a:rPr>
              <a:t>VERGLEICH: </a:t>
            </a:r>
            <a:r>
              <a:rPr lang="en-US" altLang="en-US" sz="3000" kern="0" dirty="0">
                <a:solidFill>
                  <a:srgbClr val="000090"/>
                </a:solidFill>
                <a:latin typeface="Arial"/>
                <a:ea typeface="MS PGothic" pitchFamily="34" charset="-128"/>
                <a:cs typeface="Arial"/>
              </a:rPr>
              <a:t>P</a:t>
            </a:r>
            <a:r>
              <a:rPr lang="en-US" altLang="en-US" sz="3000" kern="0" dirty="0" smtClean="0">
                <a:solidFill>
                  <a:srgbClr val="000090"/>
                </a:solidFill>
                <a:latin typeface="Arial"/>
                <a:ea typeface="MS PGothic" pitchFamily="34" charset="-128"/>
                <a:cs typeface="Arial"/>
              </a:rPr>
              <a:t>ARISER VERBANDSÜRBEREINKUNFT/PCT</a:t>
            </a:r>
            <a:endParaRPr lang="de-DE" altLang="en-US" sz="3000" dirty="0">
              <a:solidFill>
                <a:srgbClr val="000090"/>
              </a:solidFill>
              <a:ea typeface="ヒラギノ角ゴ Pro W3" charset="-128"/>
            </a:endParaRPr>
          </a:p>
        </p:txBody>
      </p:sp>
      <p:sp>
        <p:nvSpPr>
          <p:cNvPr id="9219" name="Rectangle 3"/>
          <p:cNvSpPr>
            <a:spLocks noChangeArrowheads="1"/>
          </p:cNvSpPr>
          <p:nvPr/>
        </p:nvSpPr>
        <p:spPr bwMode="auto">
          <a:xfrm>
            <a:off x="1404938" y="24701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charset="0"/>
                <a:cs typeface="Arial" charset="0"/>
              </a:defRPr>
            </a:lvl1pPr>
            <a:lvl2pPr marL="742950" indent="-285750" defTabSz="777875" eaLnBrk="0" hangingPunct="0">
              <a:spcBef>
                <a:spcPct val="20000"/>
              </a:spcBef>
              <a:buBlip>
                <a:blip r:embed="rId3"/>
              </a:buBlip>
              <a:defRPr sz="2400">
                <a:solidFill>
                  <a:schemeClr val="tx1"/>
                </a:solidFill>
                <a:latin typeface="Arial" charset="0"/>
                <a:cs typeface="Arial"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77875" eaLnBrk="0" hangingPunct="0">
              <a:spcBef>
                <a:spcPct val="20000"/>
              </a:spcBef>
              <a:buBlip>
                <a:blip r:embed="rId5"/>
              </a:buBlip>
              <a:defRPr sz="2400">
                <a:solidFill>
                  <a:schemeClr val="tx1"/>
                </a:solidFill>
                <a:latin typeface="Arial" charset="0"/>
                <a:cs typeface="Arial" charset="0"/>
              </a:defRPr>
            </a:lvl4pPr>
            <a:lvl5pPr marL="2057400" indent="-228600" defTabSz="777875" eaLnBrk="0" hangingPunct="0">
              <a:spcBef>
                <a:spcPct val="20000"/>
              </a:spcBef>
              <a:buBlip>
                <a:blip r:embed="rId2"/>
              </a:buBlip>
              <a:defRPr sz="2400">
                <a:solidFill>
                  <a:schemeClr val="tx1"/>
                </a:solidFill>
                <a:latin typeface="Arial" charset="0"/>
                <a:cs typeface="Arial"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0</a:t>
            </a:r>
          </a:p>
        </p:txBody>
      </p:sp>
      <p:sp>
        <p:nvSpPr>
          <p:cNvPr id="9220" name="Rectangle 4"/>
          <p:cNvSpPr>
            <a:spLocks noChangeArrowheads="1"/>
          </p:cNvSpPr>
          <p:nvPr/>
        </p:nvSpPr>
        <p:spPr bwMode="auto">
          <a:xfrm>
            <a:off x="2590800" y="243840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charset="0"/>
                <a:cs typeface="Arial" charset="0"/>
              </a:defRPr>
            </a:lvl1pPr>
            <a:lvl2pPr marL="742950" indent="-285750" defTabSz="777875" eaLnBrk="0" hangingPunct="0">
              <a:spcBef>
                <a:spcPct val="20000"/>
              </a:spcBef>
              <a:buBlip>
                <a:blip r:embed="rId3"/>
              </a:buBlip>
              <a:defRPr sz="2400">
                <a:solidFill>
                  <a:schemeClr val="tx1"/>
                </a:solidFill>
                <a:latin typeface="Arial" charset="0"/>
                <a:cs typeface="Arial"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77875" eaLnBrk="0" hangingPunct="0">
              <a:spcBef>
                <a:spcPct val="20000"/>
              </a:spcBef>
              <a:buBlip>
                <a:blip r:embed="rId5"/>
              </a:buBlip>
              <a:defRPr sz="2400">
                <a:solidFill>
                  <a:schemeClr val="tx1"/>
                </a:solidFill>
                <a:latin typeface="Arial" charset="0"/>
                <a:cs typeface="Arial" charset="0"/>
              </a:defRPr>
            </a:lvl4pPr>
            <a:lvl5pPr marL="2057400" indent="-228600" defTabSz="777875" eaLnBrk="0" hangingPunct="0">
              <a:spcBef>
                <a:spcPct val="20000"/>
              </a:spcBef>
              <a:buBlip>
                <a:blip r:embed="rId2"/>
              </a:buBlip>
              <a:defRPr sz="2400">
                <a:solidFill>
                  <a:schemeClr val="tx1"/>
                </a:solidFill>
                <a:latin typeface="Arial" charset="0"/>
                <a:cs typeface="Arial"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12</a:t>
            </a:r>
          </a:p>
        </p:txBody>
      </p:sp>
      <p:sp>
        <p:nvSpPr>
          <p:cNvPr id="9221" name="Rectangle 5"/>
          <p:cNvSpPr>
            <a:spLocks noChangeArrowheads="1"/>
          </p:cNvSpPr>
          <p:nvPr/>
        </p:nvSpPr>
        <p:spPr bwMode="auto">
          <a:xfrm>
            <a:off x="1098550" y="2924175"/>
            <a:ext cx="10699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charset="0"/>
                <a:cs typeface="Arial" charset="0"/>
              </a:defRPr>
            </a:lvl1pPr>
            <a:lvl2pPr marL="742950" indent="-285750" defTabSz="777875" eaLnBrk="0" hangingPunct="0">
              <a:spcBef>
                <a:spcPct val="20000"/>
              </a:spcBef>
              <a:buBlip>
                <a:blip r:embed="rId3"/>
              </a:buBlip>
              <a:defRPr sz="2400">
                <a:solidFill>
                  <a:schemeClr val="tx1"/>
                </a:solidFill>
                <a:latin typeface="Arial" charset="0"/>
                <a:cs typeface="Arial"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77875" eaLnBrk="0" hangingPunct="0">
              <a:spcBef>
                <a:spcPct val="20000"/>
              </a:spcBef>
              <a:buBlip>
                <a:blip r:embed="rId5"/>
              </a:buBlip>
              <a:defRPr sz="2400">
                <a:solidFill>
                  <a:schemeClr val="tx1"/>
                </a:solidFill>
                <a:latin typeface="Arial" charset="0"/>
                <a:cs typeface="Arial" charset="0"/>
              </a:defRPr>
            </a:lvl4pPr>
            <a:lvl5pPr marL="2057400" indent="-228600" defTabSz="777875" eaLnBrk="0" hangingPunct="0">
              <a:spcBef>
                <a:spcPct val="20000"/>
              </a:spcBef>
              <a:buBlip>
                <a:blip r:embed="rId2"/>
              </a:buBlip>
              <a:defRPr sz="2400">
                <a:solidFill>
                  <a:schemeClr val="tx1"/>
                </a:solidFill>
                <a:latin typeface="Arial" charset="0"/>
                <a:cs typeface="Arial"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200" b="1">
                <a:ea typeface="ヒラギノ角ゴ Pro W3" charset="-128"/>
              </a:rPr>
              <a:t>Nationale</a:t>
            </a:r>
            <a:br>
              <a:rPr lang="en-US" altLang="en-US" sz="1200" b="1">
                <a:ea typeface="ヒラギノ角ゴ Pro W3" charset="-128"/>
              </a:rPr>
            </a:br>
            <a:r>
              <a:rPr lang="en-US" altLang="en-US" sz="1200" b="1">
                <a:ea typeface="ヒラギノ角ゴ Pro W3" charset="-128"/>
              </a:rPr>
              <a:t> Anmeldung</a:t>
            </a:r>
          </a:p>
        </p:txBody>
      </p:sp>
      <p:sp>
        <p:nvSpPr>
          <p:cNvPr id="9222" name="Rectangle 6"/>
          <p:cNvSpPr>
            <a:spLocks noChangeArrowheads="1"/>
          </p:cNvSpPr>
          <p:nvPr/>
        </p:nvSpPr>
        <p:spPr bwMode="auto">
          <a:xfrm>
            <a:off x="3687763" y="1981200"/>
            <a:ext cx="1179512"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charset="0"/>
                <a:cs typeface="Arial" charset="0"/>
              </a:defRPr>
            </a:lvl1pPr>
            <a:lvl2pPr marL="742950" indent="-285750" defTabSz="777875" eaLnBrk="0" hangingPunct="0">
              <a:spcBef>
                <a:spcPct val="20000"/>
              </a:spcBef>
              <a:buBlip>
                <a:blip r:embed="rId3"/>
              </a:buBlip>
              <a:defRPr sz="2400">
                <a:solidFill>
                  <a:schemeClr val="tx1"/>
                </a:solidFill>
                <a:latin typeface="Arial" charset="0"/>
                <a:cs typeface="Arial"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77875" eaLnBrk="0" hangingPunct="0">
              <a:spcBef>
                <a:spcPct val="20000"/>
              </a:spcBef>
              <a:buBlip>
                <a:blip r:embed="rId5"/>
              </a:buBlip>
              <a:defRPr sz="2400">
                <a:solidFill>
                  <a:schemeClr val="tx1"/>
                </a:solidFill>
                <a:latin typeface="Arial" charset="0"/>
                <a:cs typeface="Arial" charset="0"/>
              </a:defRPr>
            </a:lvl4pPr>
            <a:lvl5pPr marL="2057400" indent="-228600" defTabSz="777875" eaLnBrk="0" hangingPunct="0">
              <a:spcBef>
                <a:spcPct val="20000"/>
              </a:spcBef>
              <a:buBlip>
                <a:blip r:embed="rId2"/>
              </a:buBlip>
              <a:defRPr sz="2400">
                <a:solidFill>
                  <a:schemeClr val="tx1"/>
                </a:solidFill>
                <a:latin typeface="Arial" charset="0"/>
                <a:cs typeface="Arial"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200" b="1">
                <a:ea typeface="ヒラギノ角ゴ Pro W3" charset="-128"/>
              </a:rPr>
              <a:t>Auslands-</a:t>
            </a:r>
            <a:br>
              <a:rPr lang="en-US" altLang="en-US" sz="1200" b="1">
                <a:ea typeface="ヒラギノ角ゴ Pro W3" charset="-128"/>
              </a:rPr>
            </a:br>
            <a:r>
              <a:rPr lang="en-US" altLang="en-US" sz="1200" b="1">
                <a:ea typeface="ヒラギノ角ゴ Pro W3" charset="-128"/>
              </a:rPr>
              <a:t>anmeldungen</a:t>
            </a:r>
          </a:p>
        </p:txBody>
      </p:sp>
      <p:sp>
        <p:nvSpPr>
          <p:cNvPr id="9223" name="Rectangle 7"/>
          <p:cNvSpPr>
            <a:spLocks noChangeArrowheads="1"/>
          </p:cNvSpPr>
          <p:nvPr/>
        </p:nvSpPr>
        <p:spPr bwMode="auto">
          <a:xfrm>
            <a:off x="1196975" y="2209800"/>
            <a:ext cx="822325"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spcBef>
                <a:spcPct val="20000"/>
              </a:spcBef>
              <a:buBlip>
                <a:blip r:embed="rId2"/>
              </a:buBlip>
              <a:defRPr sz="2400">
                <a:solidFill>
                  <a:schemeClr val="tx1"/>
                </a:solidFill>
                <a:latin typeface="Arial" charset="0"/>
                <a:cs typeface="Arial" charset="0"/>
              </a:defRPr>
            </a:lvl1pPr>
            <a:lvl2pPr marL="742950" indent="-285750" defTabSz="933450" eaLnBrk="0" hangingPunct="0">
              <a:spcBef>
                <a:spcPct val="20000"/>
              </a:spcBef>
              <a:buBlip>
                <a:blip r:embed="rId3"/>
              </a:buBlip>
              <a:defRPr sz="2400">
                <a:solidFill>
                  <a:schemeClr val="tx1"/>
                </a:solidFill>
                <a:latin typeface="Arial" charset="0"/>
                <a:cs typeface="Arial" charset="0"/>
              </a:defRPr>
            </a:lvl2pPr>
            <a:lvl3pPr marL="1143000" indent="-228600" defTabSz="93345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933450" eaLnBrk="0" hangingPunct="0">
              <a:spcBef>
                <a:spcPct val="20000"/>
              </a:spcBef>
              <a:buBlip>
                <a:blip r:embed="rId5"/>
              </a:buBlip>
              <a:defRPr sz="2400">
                <a:solidFill>
                  <a:schemeClr val="tx1"/>
                </a:solidFill>
                <a:latin typeface="Arial" charset="0"/>
                <a:cs typeface="Arial" charset="0"/>
              </a:defRPr>
            </a:lvl4pPr>
            <a:lvl5pPr marL="2057400" indent="-228600" defTabSz="933450" eaLnBrk="0" hangingPunct="0">
              <a:spcBef>
                <a:spcPct val="20000"/>
              </a:spcBef>
              <a:buBlip>
                <a:blip r:embed="rId2"/>
              </a:buBlip>
              <a:defRPr sz="2400">
                <a:solidFill>
                  <a:schemeClr val="tx1"/>
                </a:solidFill>
                <a:latin typeface="Arial" charset="0"/>
                <a:cs typeface="Arial" charset="0"/>
              </a:defRPr>
            </a:lvl5pPr>
            <a:lvl6pPr marL="2514600" indent="-228600" defTabSz="93345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93345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93345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93345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en-US" altLang="en-US" sz="1200" b="1">
                <a:ea typeface="ヒラギノ角ゴ Pro W3" charset="-128"/>
              </a:rPr>
              <a:t>(Monate)</a:t>
            </a:r>
          </a:p>
        </p:txBody>
      </p:sp>
      <p:sp>
        <p:nvSpPr>
          <p:cNvPr id="9224" name="Line 8"/>
          <p:cNvSpPr>
            <a:spLocks noChangeShapeType="1"/>
          </p:cNvSpPr>
          <p:nvPr/>
        </p:nvSpPr>
        <p:spPr bwMode="auto">
          <a:xfrm>
            <a:off x="1547813" y="27432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5" name="Line 9"/>
          <p:cNvSpPr>
            <a:spLocks noChangeShapeType="1"/>
          </p:cNvSpPr>
          <p:nvPr/>
        </p:nvSpPr>
        <p:spPr bwMode="auto">
          <a:xfrm flipH="1">
            <a:off x="1547813" y="28956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226" name="Group 10"/>
          <p:cNvGrpSpPr>
            <a:grpSpLocks/>
          </p:cNvGrpSpPr>
          <p:nvPr/>
        </p:nvGrpSpPr>
        <p:grpSpPr bwMode="auto">
          <a:xfrm>
            <a:off x="2884488" y="2362200"/>
            <a:ext cx="606425" cy="1017588"/>
            <a:chOff x="2016" y="1519"/>
            <a:chExt cx="414" cy="641"/>
          </a:xfrm>
        </p:grpSpPr>
        <p:sp>
          <p:nvSpPr>
            <p:cNvPr id="9263" name="Line 11"/>
            <p:cNvSpPr>
              <a:spLocks noChangeShapeType="1"/>
            </p:cNvSpPr>
            <p:nvPr/>
          </p:nvSpPr>
          <p:spPr bwMode="auto">
            <a:xfrm rot="-2700000">
              <a:off x="2016" y="1724"/>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4" name="Line 12"/>
            <p:cNvSpPr>
              <a:spLocks noChangeShapeType="1"/>
            </p:cNvSpPr>
            <p:nvPr/>
          </p:nvSpPr>
          <p:spPr bwMode="auto">
            <a:xfrm rot="900000">
              <a:off x="2064" y="1882"/>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5" name="Line 13"/>
            <p:cNvSpPr>
              <a:spLocks noChangeShapeType="1"/>
            </p:cNvSpPr>
            <p:nvPr/>
          </p:nvSpPr>
          <p:spPr bwMode="auto">
            <a:xfrm rot="2700000">
              <a:off x="2036" y="1955"/>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6" name="Line 14"/>
            <p:cNvSpPr>
              <a:spLocks noChangeShapeType="1"/>
            </p:cNvSpPr>
            <p:nvPr/>
          </p:nvSpPr>
          <p:spPr bwMode="auto">
            <a:xfrm rot="4500000">
              <a:off x="1954" y="1997"/>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7" name="Line 15"/>
            <p:cNvSpPr>
              <a:spLocks noChangeShapeType="1"/>
            </p:cNvSpPr>
            <p:nvPr/>
          </p:nvSpPr>
          <p:spPr bwMode="auto">
            <a:xfrm rot="-900000">
              <a:off x="2064" y="1797"/>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8" name="Line 16"/>
            <p:cNvSpPr>
              <a:spLocks noChangeShapeType="1"/>
            </p:cNvSpPr>
            <p:nvPr/>
          </p:nvSpPr>
          <p:spPr bwMode="auto">
            <a:xfrm rot="-4500000">
              <a:off x="1955" y="1681"/>
              <a:ext cx="32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227" name="Text Box 17"/>
          <p:cNvSpPr txBox="1">
            <a:spLocks noChangeArrowheads="1"/>
          </p:cNvSpPr>
          <p:nvPr/>
        </p:nvSpPr>
        <p:spPr bwMode="auto">
          <a:xfrm>
            <a:off x="141288" y="2590800"/>
            <a:ext cx="1195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en-US" altLang="en-US" sz="1400" b="1">
                <a:ea typeface="ヒラギノ角ゴ Pro W3" charset="-128"/>
              </a:rPr>
              <a:t>Paris</a:t>
            </a:r>
            <a:endParaRPr lang="en-US" altLang="en-US" b="1">
              <a:ea typeface="ヒラギノ角ゴ Pro W3" charset="-128"/>
            </a:endParaRPr>
          </a:p>
        </p:txBody>
      </p:sp>
      <p:sp>
        <p:nvSpPr>
          <p:cNvPr id="9228" name="Rectangle 18"/>
          <p:cNvSpPr>
            <a:spLocks noChangeArrowheads="1"/>
          </p:cNvSpPr>
          <p:nvPr/>
        </p:nvSpPr>
        <p:spPr bwMode="auto">
          <a:xfrm>
            <a:off x="3943350" y="4097338"/>
            <a:ext cx="187642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9229" name="Rectangle 19"/>
          <p:cNvSpPr>
            <a:spLocks noChangeArrowheads="1"/>
          </p:cNvSpPr>
          <p:nvPr/>
        </p:nvSpPr>
        <p:spPr bwMode="auto">
          <a:xfrm>
            <a:off x="3281363" y="5202238"/>
            <a:ext cx="24447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endParaRPr lang="en-US" altLang="en-US"/>
          </a:p>
        </p:txBody>
      </p:sp>
      <p:sp>
        <p:nvSpPr>
          <p:cNvPr id="9230" name="Rectangle 20"/>
          <p:cNvSpPr>
            <a:spLocks noChangeArrowheads="1"/>
          </p:cNvSpPr>
          <p:nvPr/>
        </p:nvSpPr>
        <p:spPr bwMode="auto">
          <a:xfrm>
            <a:off x="1179513" y="3962400"/>
            <a:ext cx="8223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200" b="1">
                <a:ea typeface="ヒラギノ角ゴ Pro W3" charset="-128"/>
              </a:rPr>
              <a:t>(Monate)</a:t>
            </a:r>
            <a:endParaRPr lang="en-US" altLang="en-US" sz="1200">
              <a:ea typeface="ヒラギノ角ゴ Pro W3" charset="-128"/>
            </a:endParaRPr>
          </a:p>
          <a:p>
            <a:pPr algn="ctr">
              <a:spcBef>
                <a:spcPct val="50000"/>
              </a:spcBef>
              <a:buFontTx/>
              <a:buNone/>
            </a:pPr>
            <a:endParaRPr lang="en-US" altLang="en-US" sz="1200">
              <a:ea typeface="ヒラギノ角ゴ Pro W3" charset="-128"/>
            </a:endParaRPr>
          </a:p>
        </p:txBody>
      </p:sp>
      <p:sp>
        <p:nvSpPr>
          <p:cNvPr id="9231" name="Rectangle 21"/>
          <p:cNvSpPr>
            <a:spLocks noChangeArrowheads="1"/>
          </p:cNvSpPr>
          <p:nvPr/>
        </p:nvSpPr>
        <p:spPr bwMode="auto">
          <a:xfrm>
            <a:off x="2441575" y="4691063"/>
            <a:ext cx="103663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PCT-</a:t>
            </a:r>
            <a:br>
              <a:rPr lang="en-US" altLang="en-US" sz="1200" b="1">
                <a:ea typeface="ヒラギノ角ゴ Pro W3" charset="-128"/>
              </a:rPr>
            </a:br>
            <a:r>
              <a:rPr lang="en-US" altLang="en-US" sz="1200" b="1">
                <a:ea typeface="ヒラギノ角ゴ Pro W3" charset="-128"/>
              </a:rPr>
              <a:t>Anmeldung</a:t>
            </a:r>
            <a:endParaRPr lang="en-US" altLang="en-US" sz="1200">
              <a:ea typeface="ヒラギノ角ゴ Pro W3" charset="-128"/>
            </a:endParaRPr>
          </a:p>
        </p:txBody>
      </p:sp>
      <p:sp>
        <p:nvSpPr>
          <p:cNvPr id="9232" name="Rectangle 22"/>
          <p:cNvSpPr>
            <a:spLocks noChangeArrowheads="1"/>
          </p:cNvSpPr>
          <p:nvPr/>
        </p:nvSpPr>
        <p:spPr bwMode="auto">
          <a:xfrm>
            <a:off x="2801938" y="426720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12</a:t>
            </a:r>
            <a:endParaRPr lang="en-US" altLang="en-US" sz="1400">
              <a:ea typeface="ヒラギノ角ゴ Pro W3" charset="-128"/>
            </a:endParaRPr>
          </a:p>
        </p:txBody>
      </p:sp>
      <p:sp>
        <p:nvSpPr>
          <p:cNvPr id="9233" name="Rectangle 23"/>
          <p:cNvSpPr>
            <a:spLocks noChangeArrowheads="1"/>
          </p:cNvSpPr>
          <p:nvPr/>
        </p:nvSpPr>
        <p:spPr bwMode="auto">
          <a:xfrm>
            <a:off x="1477963" y="4343400"/>
            <a:ext cx="1730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endParaRPr lang="en-US" altLang="en-US" sz="1400">
              <a:ea typeface="ヒラギノ角ゴ Pro W3" charset="-128"/>
            </a:endParaRPr>
          </a:p>
        </p:txBody>
      </p:sp>
      <p:sp>
        <p:nvSpPr>
          <p:cNvPr id="9234" name="Rectangle 24"/>
          <p:cNvSpPr>
            <a:spLocks noChangeArrowheads="1"/>
          </p:cNvSpPr>
          <p:nvPr/>
        </p:nvSpPr>
        <p:spPr bwMode="auto">
          <a:xfrm>
            <a:off x="7848600" y="4267200"/>
            <a:ext cx="5270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30</a:t>
            </a:r>
            <a:endParaRPr lang="en-US" altLang="en-US" sz="1400">
              <a:ea typeface="ヒラギノ角ゴ Pro W3" charset="-128"/>
            </a:endParaRPr>
          </a:p>
        </p:txBody>
      </p:sp>
      <p:sp>
        <p:nvSpPr>
          <p:cNvPr id="9235" name="Line 25"/>
          <p:cNvSpPr>
            <a:spLocks noChangeShapeType="1"/>
          </p:cNvSpPr>
          <p:nvPr/>
        </p:nvSpPr>
        <p:spPr bwMode="auto">
          <a:xfrm>
            <a:off x="1528763" y="4645025"/>
            <a:ext cx="6692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6" name="Line 26"/>
          <p:cNvSpPr>
            <a:spLocks noChangeShapeType="1"/>
          </p:cNvSpPr>
          <p:nvPr/>
        </p:nvSpPr>
        <p:spPr bwMode="auto">
          <a:xfrm flipV="1">
            <a:off x="2982913" y="45275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7" name="Rectangle 27"/>
          <p:cNvSpPr>
            <a:spLocks noChangeArrowheads="1"/>
          </p:cNvSpPr>
          <p:nvPr/>
        </p:nvSpPr>
        <p:spPr bwMode="auto">
          <a:xfrm>
            <a:off x="3594100" y="4694238"/>
            <a:ext cx="16637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dirty="0" err="1">
                <a:ea typeface="ヒラギノ角ゴ Pro W3" charset="-128"/>
              </a:rPr>
              <a:t>Internationaler</a:t>
            </a:r>
            <a:r>
              <a:rPr lang="en-US" altLang="en-US" sz="1200" b="1" dirty="0">
                <a:ea typeface="ヒラギノ角ゴ Pro W3" charset="-128"/>
              </a:rPr>
              <a:t> </a:t>
            </a:r>
            <a:r>
              <a:rPr lang="en-US" altLang="en-US" sz="1200" b="1" dirty="0" err="1">
                <a:ea typeface="ヒラギノ角ゴ Pro W3" charset="-128"/>
              </a:rPr>
              <a:t>Recherchenbericht</a:t>
            </a:r>
            <a:r>
              <a:rPr lang="en-US" altLang="en-US" sz="1200" b="1" dirty="0">
                <a:ea typeface="ヒラギノ角ゴ Pro W3" charset="-128"/>
              </a:rPr>
              <a:t> &amp; </a:t>
            </a:r>
            <a:r>
              <a:rPr lang="en-US" altLang="en-US" sz="1200" b="1" dirty="0" err="1">
                <a:ea typeface="ヒラギノ角ゴ Pro W3" charset="-128"/>
              </a:rPr>
              <a:t>schriftlicher</a:t>
            </a:r>
            <a:r>
              <a:rPr lang="en-US" altLang="en-US" sz="1200" b="1" dirty="0">
                <a:ea typeface="ヒラギノ角ゴ Pro W3" charset="-128"/>
              </a:rPr>
              <a:t/>
            </a:r>
            <a:br>
              <a:rPr lang="en-US" altLang="en-US" sz="1200" b="1" dirty="0">
                <a:ea typeface="ヒラギノ角ゴ Pro W3" charset="-128"/>
              </a:rPr>
            </a:br>
            <a:r>
              <a:rPr lang="en-US" altLang="en-US" sz="1200" b="1" dirty="0" err="1">
                <a:ea typeface="ヒラギノ角ゴ Pro W3" charset="-128"/>
              </a:rPr>
              <a:t>Bescheid</a:t>
            </a:r>
            <a:endParaRPr lang="en-US" altLang="en-US" sz="1200" dirty="0">
              <a:ea typeface="ヒラギノ角ゴ Pro W3" charset="-128"/>
            </a:endParaRPr>
          </a:p>
        </p:txBody>
      </p:sp>
      <p:sp>
        <p:nvSpPr>
          <p:cNvPr id="9238" name="Rectangle 28"/>
          <p:cNvSpPr>
            <a:spLocks noChangeArrowheads="1"/>
          </p:cNvSpPr>
          <p:nvPr/>
        </p:nvSpPr>
        <p:spPr bwMode="auto">
          <a:xfrm>
            <a:off x="3940175" y="4267200"/>
            <a:ext cx="6334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16</a:t>
            </a:r>
            <a:endParaRPr lang="en-US" altLang="en-US" sz="1400">
              <a:ea typeface="ヒラギノ角ゴ Pro W3" charset="-128"/>
            </a:endParaRPr>
          </a:p>
        </p:txBody>
      </p:sp>
      <p:sp>
        <p:nvSpPr>
          <p:cNvPr id="9239" name="Rectangle 29"/>
          <p:cNvSpPr>
            <a:spLocks noChangeArrowheads="1"/>
          </p:cNvSpPr>
          <p:nvPr/>
        </p:nvSpPr>
        <p:spPr bwMode="auto">
          <a:xfrm>
            <a:off x="4768850" y="426720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18</a:t>
            </a:r>
          </a:p>
        </p:txBody>
      </p:sp>
      <p:sp>
        <p:nvSpPr>
          <p:cNvPr id="9240" name="Text Box 30"/>
          <p:cNvSpPr txBox="1">
            <a:spLocks noChangeArrowheads="1"/>
          </p:cNvSpPr>
          <p:nvPr/>
        </p:nvSpPr>
        <p:spPr bwMode="auto">
          <a:xfrm>
            <a:off x="4291013" y="3886200"/>
            <a:ext cx="1455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Internationale</a:t>
            </a:r>
          </a:p>
          <a:p>
            <a:pPr algn="ctr">
              <a:spcBef>
                <a:spcPct val="0"/>
              </a:spcBef>
              <a:buFontTx/>
              <a:buNone/>
            </a:pPr>
            <a:r>
              <a:rPr lang="en-US" altLang="en-US" sz="1200" b="1">
                <a:ea typeface="ヒラギノ角ゴ Pro W3" charset="-128"/>
              </a:rPr>
              <a:t>Veröffentlichung</a:t>
            </a:r>
          </a:p>
        </p:txBody>
      </p:sp>
      <p:sp>
        <p:nvSpPr>
          <p:cNvPr id="9241" name="Line 31"/>
          <p:cNvSpPr>
            <a:spLocks noChangeShapeType="1"/>
          </p:cNvSpPr>
          <p:nvPr/>
        </p:nvSpPr>
        <p:spPr bwMode="auto">
          <a:xfrm flipV="1">
            <a:off x="4252913" y="4529138"/>
            <a:ext cx="0" cy="1095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2" name="Rectangle 32"/>
          <p:cNvSpPr>
            <a:spLocks noChangeArrowheads="1"/>
          </p:cNvSpPr>
          <p:nvPr/>
        </p:nvSpPr>
        <p:spPr bwMode="auto">
          <a:xfrm>
            <a:off x="5181600" y="4694238"/>
            <a:ext cx="1550988" cy="1320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(wahlweise)</a:t>
            </a:r>
          </a:p>
          <a:p>
            <a:pPr algn="ctr">
              <a:spcBef>
                <a:spcPct val="0"/>
              </a:spcBef>
              <a:buFontTx/>
              <a:buNone/>
            </a:pPr>
            <a:r>
              <a:rPr lang="en-US" altLang="en-US" sz="1200" b="1">
                <a:ea typeface="ヒラギノ角ゴ Pro W3" charset="-128"/>
              </a:rPr>
              <a:t>Einreichung eines</a:t>
            </a:r>
            <a:br>
              <a:rPr lang="en-US" altLang="en-US" sz="1200" b="1">
                <a:ea typeface="ヒラギノ角ゴ Pro W3" charset="-128"/>
              </a:rPr>
            </a:br>
            <a:r>
              <a:rPr lang="en-US" altLang="en-US" sz="1200" b="1">
                <a:ea typeface="ヒラギノ角ゴ Pro W3" charset="-128"/>
              </a:rPr>
              <a:t>Antrags auf</a:t>
            </a:r>
            <a:br>
              <a:rPr lang="en-US" altLang="en-US" sz="1200" b="1">
                <a:ea typeface="ヒラギノ角ゴ Pro W3" charset="-128"/>
              </a:rPr>
            </a:br>
            <a:r>
              <a:rPr lang="en-US" altLang="en-US" sz="1200" b="1">
                <a:ea typeface="ヒラギノ角ゴ Pro W3" charset="-128"/>
              </a:rPr>
              <a:t>internationale</a:t>
            </a:r>
            <a:br>
              <a:rPr lang="en-US" altLang="en-US" sz="1200" b="1">
                <a:ea typeface="ヒラギノ角ゴ Pro W3" charset="-128"/>
              </a:rPr>
            </a:br>
            <a:r>
              <a:rPr lang="en-US" altLang="en-US" sz="1200" b="1">
                <a:ea typeface="ヒラギノ角ゴ Pro W3" charset="-128"/>
              </a:rPr>
              <a:t>vorläufige Prüfung</a:t>
            </a:r>
            <a:endParaRPr lang="en-US" altLang="en-US" sz="1200">
              <a:ea typeface="ヒラギノ角ゴ Pro W3" charset="-128"/>
            </a:endParaRPr>
          </a:p>
          <a:p>
            <a:pPr>
              <a:spcBef>
                <a:spcPct val="0"/>
              </a:spcBef>
              <a:buFontTx/>
              <a:buNone/>
            </a:pPr>
            <a:endParaRPr lang="en-US" altLang="en-US" sz="1200">
              <a:ea typeface="ヒラギノ角ゴ Pro W3" charset="-128"/>
            </a:endParaRPr>
          </a:p>
        </p:txBody>
      </p:sp>
      <p:grpSp>
        <p:nvGrpSpPr>
          <p:cNvPr id="9243" name="Group 33"/>
          <p:cNvGrpSpPr>
            <a:grpSpLocks/>
          </p:cNvGrpSpPr>
          <p:nvPr/>
        </p:nvGrpSpPr>
        <p:grpSpPr bwMode="auto">
          <a:xfrm>
            <a:off x="8148638" y="4149725"/>
            <a:ext cx="600075" cy="989013"/>
            <a:chOff x="4047" y="342"/>
            <a:chExt cx="651" cy="1134"/>
          </a:xfrm>
        </p:grpSpPr>
        <p:sp>
          <p:nvSpPr>
            <p:cNvPr id="9257" name="Line 34"/>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8" name="Line 35"/>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9" name="Line 36"/>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0" name="Line 37"/>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1" name="Line 38"/>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2" name="Line 39"/>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244" name="Rectangle 40"/>
          <p:cNvSpPr>
            <a:spLocks noChangeArrowheads="1"/>
          </p:cNvSpPr>
          <p:nvPr/>
        </p:nvSpPr>
        <p:spPr bwMode="auto">
          <a:xfrm>
            <a:off x="1143000" y="4708525"/>
            <a:ext cx="112553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Nationale</a:t>
            </a:r>
            <a:br>
              <a:rPr lang="en-US" altLang="en-US" sz="1200" b="1">
                <a:ea typeface="ヒラギノ角ゴ Pro W3" charset="-128"/>
              </a:rPr>
            </a:br>
            <a:r>
              <a:rPr lang="en-US" altLang="en-US" sz="1200" b="1">
                <a:ea typeface="ヒラギノ角ゴ Pro W3" charset="-128"/>
              </a:rPr>
              <a:t>Anmeldung</a:t>
            </a:r>
            <a:endParaRPr lang="en-US" altLang="en-US" sz="1200">
              <a:ea typeface="ヒラギノ角ゴ Pro W3" charset="-128"/>
            </a:endParaRPr>
          </a:p>
          <a:p>
            <a:pPr>
              <a:spcBef>
                <a:spcPct val="0"/>
              </a:spcBef>
              <a:buFontTx/>
              <a:buNone/>
            </a:pPr>
            <a:endParaRPr lang="en-US" altLang="en-US" sz="1200">
              <a:ea typeface="ヒラギノ角ゴ Pro W3" charset="-128"/>
            </a:endParaRPr>
          </a:p>
        </p:txBody>
      </p:sp>
      <p:sp>
        <p:nvSpPr>
          <p:cNvPr id="9245" name="Rectangle 41"/>
          <p:cNvSpPr>
            <a:spLocks noChangeArrowheads="1"/>
          </p:cNvSpPr>
          <p:nvPr/>
        </p:nvSpPr>
        <p:spPr bwMode="auto">
          <a:xfrm>
            <a:off x="7739063" y="3532188"/>
            <a:ext cx="866775"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Eintritt</a:t>
            </a:r>
          </a:p>
          <a:p>
            <a:pPr algn="ctr">
              <a:spcBef>
                <a:spcPct val="0"/>
              </a:spcBef>
              <a:buFontTx/>
              <a:buNone/>
            </a:pPr>
            <a:r>
              <a:rPr lang="en-US" altLang="en-US" sz="1200" b="1">
                <a:ea typeface="ヒラギノ角ゴ Pro W3" charset="-128"/>
              </a:rPr>
              <a:t>nationale</a:t>
            </a:r>
          </a:p>
          <a:p>
            <a:pPr algn="ctr">
              <a:spcBef>
                <a:spcPct val="0"/>
              </a:spcBef>
              <a:buFontTx/>
              <a:buNone/>
            </a:pPr>
            <a:r>
              <a:rPr lang="en-US" altLang="en-US" sz="1200" b="1">
                <a:ea typeface="ヒラギノ角ゴ Pro W3" charset="-128"/>
              </a:rPr>
              <a:t>Phase</a:t>
            </a:r>
            <a:endParaRPr lang="en-US" altLang="en-US" sz="1200">
              <a:ea typeface="ヒラギノ角ゴ Pro W3" charset="-128"/>
            </a:endParaRPr>
          </a:p>
        </p:txBody>
      </p:sp>
      <p:sp>
        <p:nvSpPr>
          <p:cNvPr id="9246" name="Line 42"/>
          <p:cNvSpPr>
            <a:spLocks noChangeShapeType="1"/>
          </p:cNvSpPr>
          <p:nvPr/>
        </p:nvSpPr>
        <p:spPr bwMode="auto">
          <a:xfrm flipV="1">
            <a:off x="4981575" y="45275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7" name="Line 43"/>
          <p:cNvSpPr>
            <a:spLocks noChangeShapeType="1"/>
          </p:cNvSpPr>
          <p:nvPr/>
        </p:nvSpPr>
        <p:spPr bwMode="auto">
          <a:xfrm flipV="1">
            <a:off x="1535113" y="45275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8" name="Rectangle 44"/>
          <p:cNvSpPr>
            <a:spLocks noChangeArrowheads="1"/>
          </p:cNvSpPr>
          <p:nvPr/>
        </p:nvSpPr>
        <p:spPr bwMode="auto">
          <a:xfrm>
            <a:off x="5557838" y="42672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22</a:t>
            </a:r>
            <a:endParaRPr lang="en-US" altLang="en-US" sz="1400">
              <a:ea typeface="ヒラギノ角ゴ Pro W3" charset="-128"/>
            </a:endParaRPr>
          </a:p>
        </p:txBody>
      </p:sp>
      <p:sp>
        <p:nvSpPr>
          <p:cNvPr id="9249" name="Line 45"/>
          <p:cNvSpPr>
            <a:spLocks noChangeShapeType="1"/>
          </p:cNvSpPr>
          <p:nvPr/>
        </p:nvSpPr>
        <p:spPr bwMode="auto">
          <a:xfrm flipV="1">
            <a:off x="5826125" y="45275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0" name="Rectangle 46"/>
          <p:cNvSpPr>
            <a:spLocks noChangeArrowheads="1"/>
          </p:cNvSpPr>
          <p:nvPr/>
        </p:nvSpPr>
        <p:spPr bwMode="auto">
          <a:xfrm>
            <a:off x="7245350" y="4267200"/>
            <a:ext cx="5619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28</a:t>
            </a:r>
            <a:endParaRPr lang="en-US" altLang="en-US" sz="1400">
              <a:ea typeface="ヒラギノ角ゴ Pro W3" charset="-128"/>
            </a:endParaRPr>
          </a:p>
        </p:txBody>
      </p:sp>
      <p:sp>
        <p:nvSpPr>
          <p:cNvPr id="9251" name="Line 47"/>
          <p:cNvSpPr>
            <a:spLocks noChangeShapeType="1"/>
          </p:cNvSpPr>
          <p:nvPr/>
        </p:nvSpPr>
        <p:spPr bwMode="auto">
          <a:xfrm flipV="1">
            <a:off x="7516813" y="45275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2" name="Rectangle 48"/>
          <p:cNvSpPr>
            <a:spLocks noChangeArrowheads="1"/>
          </p:cNvSpPr>
          <p:nvPr/>
        </p:nvSpPr>
        <p:spPr bwMode="auto">
          <a:xfrm>
            <a:off x="6881813" y="4705350"/>
            <a:ext cx="1423987"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1200" b="1">
                <a:ea typeface="ヒラギノ角ゴ Pro W3" charset="-128"/>
              </a:rPr>
              <a:t>(wahlweise)</a:t>
            </a:r>
          </a:p>
          <a:p>
            <a:pPr algn="ctr">
              <a:spcBef>
                <a:spcPct val="0"/>
              </a:spcBef>
              <a:buFontTx/>
              <a:buNone/>
            </a:pPr>
            <a:r>
              <a:rPr lang="en-US" altLang="en-US" sz="1200" b="1">
                <a:ea typeface="ヒラギノ角ゴ Pro W3" charset="-128"/>
              </a:rPr>
              <a:t>Internationaler vorläufiger Prüfungsbericht</a:t>
            </a:r>
          </a:p>
          <a:p>
            <a:pPr algn="ctr">
              <a:spcBef>
                <a:spcPct val="0"/>
              </a:spcBef>
              <a:buFontTx/>
              <a:buNone/>
            </a:pPr>
            <a:r>
              <a:rPr lang="en-US" altLang="en-US" sz="1200" b="1">
                <a:ea typeface="ヒラギノ角ゴ Pro W3" charset="-128"/>
              </a:rPr>
              <a:t>(IPRP Kapitel II)</a:t>
            </a:r>
            <a:endParaRPr lang="en-US" altLang="en-US" sz="1200">
              <a:ea typeface="ヒラギノ角ゴ Pro W3" charset="-128"/>
            </a:endParaRPr>
          </a:p>
        </p:txBody>
      </p:sp>
      <p:sp>
        <p:nvSpPr>
          <p:cNvPr id="9253" name="Text Box 49"/>
          <p:cNvSpPr txBox="1">
            <a:spLocks noChangeArrowheads="1"/>
          </p:cNvSpPr>
          <p:nvPr/>
        </p:nvSpPr>
        <p:spPr bwMode="auto">
          <a:xfrm>
            <a:off x="141288" y="41910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en-US" altLang="en-US" sz="1400" b="1">
                <a:ea typeface="ヒラギノ角ゴ Pro W3" charset="-128"/>
              </a:rPr>
              <a:t>PCT</a:t>
            </a:r>
          </a:p>
        </p:txBody>
      </p:sp>
      <p:sp>
        <p:nvSpPr>
          <p:cNvPr id="9254" name="Rectangle 50"/>
          <p:cNvSpPr>
            <a:spLocks noChangeArrowheads="1"/>
          </p:cNvSpPr>
          <p:nvPr/>
        </p:nvSpPr>
        <p:spPr bwMode="auto">
          <a:xfrm>
            <a:off x="1408113" y="4191000"/>
            <a:ext cx="2635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spcBef>
                <a:spcPct val="20000"/>
              </a:spcBef>
              <a:buBlip>
                <a:blip r:embed="rId2"/>
              </a:buBlip>
              <a:defRPr sz="2400">
                <a:solidFill>
                  <a:schemeClr val="tx1"/>
                </a:solidFill>
                <a:latin typeface="Arial" charset="0"/>
                <a:cs typeface="Arial" charset="0"/>
              </a:defRPr>
            </a:lvl1pPr>
            <a:lvl2pPr marL="742950" indent="-285750" defTabSz="777875" eaLnBrk="0" hangingPunct="0">
              <a:spcBef>
                <a:spcPct val="20000"/>
              </a:spcBef>
              <a:buBlip>
                <a:blip r:embed="rId3"/>
              </a:buBlip>
              <a:defRPr sz="2400">
                <a:solidFill>
                  <a:schemeClr val="tx1"/>
                </a:solidFill>
                <a:latin typeface="Arial" charset="0"/>
                <a:cs typeface="Arial"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defTabSz="777875" eaLnBrk="0" hangingPunct="0">
              <a:spcBef>
                <a:spcPct val="20000"/>
              </a:spcBef>
              <a:buBlip>
                <a:blip r:embed="rId5"/>
              </a:buBlip>
              <a:defRPr sz="2400">
                <a:solidFill>
                  <a:schemeClr val="tx1"/>
                </a:solidFill>
                <a:latin typeface="Arial" charset="0"/>
                <a:cs typeface="Arial" charset="0"/>
              </a:defRPr>
            </a:lvl4pPr>
            <a:lvl5pPr marL="2057400" indent="-228600" defTabSz="777875" eaLnBrk="0" hangingPunct="0">
              <a:spcBef>
                <a:spcPct val="20000"/>
              </a:spcBef>
              <a:buBlip>
                <a:blip r:embed="rId2"/>
              </a:buBlip>
              <a:defRPr sz="2400">
                <a:solidFill>
                  <a:schemeClr val="tx1"/>
                </a:solidFill>
                <a:latin typeface="Arial" charset="0"/>
                <a:cs typeface="Arial"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0</a:t>
            </a:r>
          </a:p>
        </p:txBody>
      </p:sp>
      <p:sp>
        <p:nvSpPr>
          <p:cNvPr id="9255" name="Rectangle 51"/>
          <p:cNvSpPr>
            <a:spLocks noChangeArrowheads="1"/>
          </p:cNvSpPr>
          <p:nvPr/>
        </p:nvSpPr>
        <p:spPr bwMode="auto">
          <a:xfrm>
            <a:off x="2514600" y="1381125"/>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en-US" altLang="en-US" sz="1100" b="1" dirty="0" err="1">
                <a:solidFill>
                  <a:srgbClr val="0000CC"/>
                </a:solidFill>
                <a:ea typeface="ヒラギノ角ゴ Pro W3" charset="-128"/>
              </a:rPr>
              <a:t>Anfallende</a:t>
            </a:r>
            <a:r>
              <a:rPr lang="en-US" altLang="en-US" sz="1100" b="1" dirty="0">
                <a:solidFill>
                  <a:srgbClr val="0000CC"/>
                </a:solidFill>
                <a:ea typeface="ヒラギノ角ゴ Pro W3" charset="-128"/>
              </a:rPr>
              <a:t> </a:t>
            </a:r>
            <a:r>
              <a:rPr lang="en-US" altLang="en-US" sz="1100" b="1" dirty="0" err="1">
                <a:solidFill>
                  <a:srgbClr val="0000CC"/>
                </a:solidFill>
                <a:ea typeface="ヒラギノ角ゴ Pro W3" charset="-128"/>
              </a:rPr>
              <a:t>Kosten</a:t>
            </a:r>
            <a:r>
              <a:rPr lang="en-US" altLang="en-US" sz="1100" b="1" dirty="0">
                <a:solidFill>
                  <a:srgbClr val="0000CC"/>
                </a:solidFill>
                <a:ea typeface="ヒラギノ角ゴ Pro W3" charset="-128"/>
              </a:rPr>
              <a:t>:</a:t>
            </a:r>
          </a:p>
          <a:p>
            <a:pPr>
              <a:spcBef>
                <a:spcPct val="50000"/>
              </a:spcBef>
              <a:buFontTx/>
              <a:buNone/>
            </a:pPr>
            <a:r>
              <a:rPr lang="en-US" altLang="en-US" sz="1100" b="1" dirty="0">
                <a:solidFill>
                  <a:srgbClr val="0000CC"/>
                </a:solidFill>
                <a:ea typeface="ヒラギノ角ゴ Pro W3" charset="-128"/>
              </a:rPr>
              <a:t>- </a:t>
            </a:r>
            <a:r>
              <a:rPr lang="en-US" altLang="en-US" sz="1100" b="1" dirty="0" err="1">
                <a:solidFill>
                  <a:srgbClr val="0000CC"/>
                </a:solidFill>
                <a:ea typeface="ヒラギノ角ゴ Pro W3" charset="-128"/>
              </a:rPr>
              <a:t>Übersetzungen</a:t>
            </a:r>
            <a:r>
              <a:rPr lang="en-US" altLang="en-US" sz="1100" b="1" dirty="0">
                <a:solidFill>
                  <a:srgbClr val="0000CC"/>
                </a:solidFill>
                <a:ea typeface="ヒラギノ角ゴ Pro W3" charset="-128"/>
              </a:rPr>
              <a:t/>
            </a:r>
            <a:br>
              <a:rPr lang="en-US" altLang="en-US" sz="1100" b="1" dirty="0">
                <a:solidFill>
                  <a:srgbClr val="0000CC"/>
                </a:solidFill>
                <a:ea typeface="ヒラギノ角ゴ Pro W3" charset="-128"/>
              </a:rPr>
            </a:br>
            <a:r>
              <a:rPr lang="en-US" altLang="en-US" sz="1100" b="1" dirty="0">
                <a:solidFill>
                  <a:srgbClr val="0000CC"/>
                </a:solidFill>
                <a:ea typeface="ヒラギノ角ゴ Pro W3" charset="-128"/>
              </a:rPr>
              <a:t>- </a:t>
            </a:r>
            <a:r>
              <a:rPr lang="en-US" altLang="en-US" sz="1100" b="1" dirty="0" err="1">
                <a:solidFill>
                  <a:srgbClr val="0000CC"/>
                </a:solidFill>
                <a:ea typeface="ヒラギノ角ゴ Pro W3" charset="-128"/>
              </a:rPr>
              <a:t>Amtsgebühren</a:t>
            </a:r>
            <a:r>
              <a:rPr lang="en-US" altLang="en-US" sz="1100" b="1" dirty="0">
                <a:solidFill>
                  <a:srgbClr val="0000CC"/>
                </a:solidFill>
                <a:ea typeface="ヒラギノ角ゴ Pro W3" charset="-128"/>
              </a:rPr>
              <a:t/>
            </a:r>
            <a:br>
              <a:rPr lang="en-US" altLang="en-US" sz="1100" b="1" dirty="0">
                <a:solidFill>
                  <a:srgbClr val="0000CC"/>
                </a:solidFill>
                <a:ea typeface="ヒラギノ角ゴ Pro W3" charset="-128"/>
              </a:rPr>
            </a:br>
            <a:r>
              <a:rPr lang="en-US" altLang="en-US" sz="1100" b="1" dirty="0">
                <a:solidFill>
                  <a:srgbClr val="0000CC"/>
                </a:solidFill>
                <a:ea typeface="ヒラギノ角ゴ Pro W3" charset="-128"/>
              </a:rPr>
              <a:t>- </a:t>
            </a:r>
            <a:r>
              <a:rPr lang="en-US" altLang="en-US" sz="1100" b="1" dirty="0" err="1">
                <a:solidFill>
                  <a:srgbClr val="0000CC"/>
                </a:solidFill>
                <a:ea typeface="ヒラギノ角ゴ Pro W3" charset="-128"/>
              </a:rPr>
              <a:t>Patentanwälte</a:t>
            </a:r>
            <a:endParaRPr lang="en-US" altLang="en-US" sz="1100" b="1" dirty="0">
              <a:solidFill>
                <a:srgbClr val="0000CC"/>
              </a:solidFill>
              <a:ea typeface="ヒラギノ角ゴ Pro W3" charset="-128"/>
            </a:endParaRPr>
          </a:p>
        </p:txBody>
      </p:sp>
      <p:sp>
        <p:nvSpPr>
          <p:cNvPr id="9256" name="Rectangle 52"/>
          <p:cNvSpPr>
            <a:spLocks noChangeArrowheads="1"/>
          </p:cNvSpPr>
          <p:nvPr/>
        </p:nvSpPr>
        <p:spPr bwMode="auto">
          <a:xfrm>
            <a:off x="7380288" y="2495550"/>
            <a:ext cx="14478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en-US" altLang="en-US" sz="1100" b="1">
                <a:solidFill>
                  <a:srgbClr val="0000CC"/>
                </a:solidFill>
                <a:ea typeface="ヒラギノ角ゴ Pro W3" charset="-128"/>
              </a:rPr>
              <a:t>Anfallende Kosten:</a:t>
            </a:r>
          </a:p>
          <a:p>
            <a:pPr>
              <a:spcBef>
                <a:spcPct val="50000"/>
              </a:spcBef>
              <a:buFontTx/>
              <a:buNone/>
            </a:pPr>
            <a:r>
              <a:rPr lang="en-US" altLang="en-US" sz="1100" b="1">
                <a:solidFill>
                  <a:srgbClr val="0000CC"/>
                </a:solidFill>
                <a:ea typeface="ヒラギノ角ゴ Pro W3" charset="-128"/>
              </a:rPr>
              <a:t>- Übersetzungen</a:t>
            </a:r>
            <a:br>
              <a:rPr lang="en-US" altLang="en-US" sz="1100" b="1">
                <a:solidFill>
                  <a:srgbClr val="0000CC"/>
                </a:solidFill>
                <a:ea typeface="ヒラギノ角ゴ Pro W3" charset="-128"/>
              </a:rPr>
            </a:br>
            <a:r>
              <a:rPr lang="en-US" altLang="en-US" sz="1100" b="1">
                <a:solidFill>
                  <a:srgbClr val="0000CC"/>
                </a:solidFill>
                <a:ea typeface="ヒラギノ角ゴ Pro W3" charset="-128"/>
              </a:rPr>
              <a:t>- Amtsgebühren</a:t>
            </a:r>
            <a:br>
              <a:rPr lang="en-US" altLang="en-US" sz="1100" b="1">
                <a:solidFill>
                  <a:srgbClr val="0000CC"/>
                </a:solidFill>
                <a:ea typeface="ヒラギノ角ゴ Pro W3" charset="-128"/>
              </a:rPr>
            </a:br>
            <a:r>
              <a:rPr lang="en-US" altLang="en-US" sz="1100" b="1">
                <a:solidFill>
                  <a:srgbClr val="0000CC"/>
                </a:solidFill>
                <a:ea typeface="ヒラギノ角ゴ Pro W3" charset="-128"/>
              </a:rPr>
              <a:t>- Patentanwälte</a:t>
            </a:r>
          </a:p>
        </p:txBody>
      </p:sp>
    </p:spTree>
    <p:extLst>
      <p:ext uri="{BB962C8B-B14F-4D97-AF65-F5344CB8AC3E}">
        <p14:creationId xmlns:p14="http://schemas.microsoft.com/office/powerpoint/2010/main" val="2626937287"/>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4432300" y="2667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endParaRPr lang="en-US" altLang="en-US" b="1">
              <a:ea typeface="ヒラギノ角ゴ Pro W3" charset="-128"/>
            </a:endParaRPr>
          </a:p>
        </p:txBody>
      </p:sp>
      <p:sp>
        <p:nvSpPr>
          <p:cNvPr id="10243" name="Rectangle 3"/>
          <p:cNvSpPr>
            <a:spLocks noChangeArrowheads="1"/>
          </p:cNvSpPr>
          <p:nvPr/>
        </p:nvSpPr>
        <p:spPr bwMode="auto">
          <a:xfrm>
            <a:off x="179512" y="188640"/>
            <a:ext cx="8712968"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en-US" altLang="en-US" sz="3600" kern="0" dirty="0" smtClean="0">
                <a:solidFill>
                  <a:srgbClr val="00408C"/>
                </a:solidFill>
                <a:latin typeface="Arial"/>
                <a:ea typeface="MS PGothic" pitchFamily="34" charset="-128"/>
                <a:cs typeface="Arial"/>
              </a:rPr>
              <a:t>DAS PCT – SYSTEM</a:t>
            </a:r>
            <a:endParaRPr lang="en-US" altLang="en-US" sz="2800" dirty="0">
              <a:solidFill>
                <a:srgbClr val="0070C0"/>
              </a:solidFill>
            </a:endParaRPr>
          </a:p>
        </p:txBody>
      </p:sp>
      <p:sp>
        <p:nvSpPr>
          <p:cNvPr id="10244" name="Freeform 4"/>
          <p:cNvSpPr>
            <a:spLocks/>
          </p:cNvSpPr>
          <p:nvPr/>
        </p:nvSpPr>
        <p:spPr bwMode="auto">
          <a:xfrm flipH="1" flipV="1">
            <a:off x="4465803" y="1341438"/>
            <a:ext cx="2754313" cy="1103312"/>
          </a:xfrm>
          <a:custGeom>
            <a:avLst/>
            <a:gdLst>
              <a:gd name="T0" fmla="*/ 0 w 2112"/>
              <a:gd name="T1" fmla="*/ 2113363488 h 576"/>
              <a:gd name="T2" fmla="*/ 2147483647 w 2112"/>
              <a:gd name="T3" fmla="*/ 2113363488 h 576"/>
              <a:gd name="T4" fmla="*/ 2147483647 w 2112"/>
              <a:gd name="T5" fmla="*/ 0 h 576"/>
              <a:gd name="T6" fmla="*/ 0 60000 65536"/>
              <a:gd name="T7" fmla="*/ 0 60000 65536"/>
              <a:gd name="T8" fmla="*/ 0 60000 65536"/>
            </a:gdLst>
            <a:ahLst/>
            <a:cxnLst>
              <a:cxn ang="T6">
                <a:pos x="T0" y="T1"/>
              </a:cxn>
              <a:cxn ang="T7">
                <a:pos x="T2" y="T3"/>
              </a:cxn>
              <a:cxn ang="T8">
                <a:pos x="T4" y="T5"/>
              </a:cxn>
            </a:cxnLst>
            <a:rect l="0" t="0" r="r" b="b"/>
            <a:pathLst>
              <a:path w="2112" h="576">
                <a:moveTo>
                  <a:pt x="0" y="576"/>
                </a:moveTo>
                <a:lnTo>
                  <a:pt x="1536" y="576"/>
                </a:lnTo>
                <a:lnTo>
                  <a:pt x="2112" y="0"/>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 name="Text Box 5"/>
          <p:cNvSpPr txBox="1">
            <a:spLocks noChangeArrowheads="1"/>
          </p:cNvSpPr>
          <p:nvPr/>
        </p:nvSpPr>
        <p:spPr bwMode="auto">
          <a:xfrm>
            <a:off x="5564153" y="1189038"/>
            <a:ext cx="2016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a:t>
            </a:r>
          </a:p>
        </p:txBody>
      </p:sp>
      <p:grpSp>
        <p:nvGrpSpPr>
          <p:cNvPr id="10246" name="Group 6"/>
          <p:cNvGrpSpPr>
            <a:grpSpLocks/>
          </p:cNvGrpSpPr>
          <p:nvPr/>
        </p:nvGrpSpPr>
        <p:grpSpPr bwMode="auto">
          <a:xfrm>
            <a:off x="290514" y="1655763"/>
            <a:ext cx="8729662" cy="4271962"/>
            <a:chOff x="296" y="1043"/>
            <a:chExt cx="5386" cy="2691"/>
          </a:xfrm>
        </p:grpSpPr>
        <p:sp>
          <p:nvSpPr>
            <p:cNvPr id="10247" name="Rectangle 7"/>
            <p:cNvSpPr>
              <a:spLocks noChangeArrowheads="1"/>
            </p:cNvSpPr>
            <p:nvPr/>
          </p:nvSpPr>
          <p:spPr bwMode="auto">
            <a:xfrm>
              <a:off x="2213" y="1735"/>
              <a:ext cx="1182"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0248" name="Rectangle 8"/>
            <p:cNvSpPr>
              <a:spLocks noChangeArrowheads="1"/>
            </p:cNvSpPr>
            <p:nvPr/>
          </p:nvSpPr>
          <p:spPr bwMode="auto">
            <a:xfrm>
              <a:off x="1798" y="2593"/>
              <a:ext cx="153"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0249" name="Rectangle 9"/>
            <p:cNvSpPr>
              <a:spLocks noChangeArrowheads="1"/>
            </p:cNvSpPr>
            <p:nvPr/>
          </p:nvSpPr>
          <p:spPr bwMode="auto">
            <a:xfrm>
              <a:off x="301" y="1748"/>
              <a:ext cx="536"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300">
                  <a:ea typeface="ヒラギノ角ゴ Pro W3" charset="-128"/>
                </a:rPr>
                <a:t>(Monate)</a:t>
              </a:r>
            </a:p>
          </p:txBody>
        </p:sp>
        <p:sp>
          <p:nvSpPr>
            <p:cNvPr id="10250" name="Rectangle 10"/>
            <p:cNvSpPr>
              <a:spLocks noChangeArrowheads="1"/>
            </p:cNvSpPr>
            <p:nvPr/>
          </p:nvSpPr>
          <p:spPr bwMode="auto">
            <a:xfrm>
              <a:off x="978" y="2178"/>
              <a:ext cx="645"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PCT </a:t>
              </a:r>
            </a:p>
            <a:p>
              <a:pPr algn="ctr">
                <a:spcBef>
                  <a:spcPct val="0"/>
                </a:spcBef>
                <a:buFontTx/>
                <a:buNone/>
              </a:pPr>
              <a:r>
                <a:rPr lang="fr-FR" altLang="en-US" sz="1300">
                  <a:ea typeface="ヒラギノ角ゴ Pro W3" charset="-128"/>
                </a:rPr>
                <a:t>Anmeldung</a:t>
              </a:r>
            </a:p>
            <a:p>
              <a:pPr algn="ctr">
                <a:lnSpc>
                  <a:spcPct val="80000"/>
                </a:lnSpc>
                <a:spcBef>
                  <a:spcPct val="0"/>
                </a:spcBef>
                <a:buFontTx/>
                <a:buNone/>
              </a:pPr>
              <a:endParaRPr lang="en-US" altLang="en-US" sz="1300">
                <a:ea typeface="ヒラギノ角ゴ Pro W3" charset="-128"/>
              </a:endParaRPr>
            </a:p>
          </p:txBody>
        </p:sp>
        <p:sp>
          <p:nvSpPr>
            <p:cNvPr id="10251" name="Rectangle 11"/>
            <p:cNvSpPr>
              <a:spLocks noChangeArrowheads="1"/>
            </p:cNvSpPr>
            <p:nvPr/>
          </p:nvSpPr>
          <p:spPr bwMode="auto">
            <a:xfrm>
              <a:off x="5086" y="1206"/>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Eintritt</a:t>
              </a:r>
            </a:p>
            <a:p>
              <a:pPr algn="ctr">
                <a:spcBef>
                  <a:spcPct val="0"/>
                </a:spcBef>
                <a:buFontTx/>
                <a:buNone/>
              </a:pPr>
              <a:r>
                <a:rPr lang="en-US" altLang="en-US" sz="1400">
                  <a:ea typeface="ヒラギノ角ゴ Pro W3" charset="-128"/>
                </a:rPr>
                <a:t>in die</a:t>
              </a:r>
            </a:p>
            <a:p>
              <a:pPr algn="ctr">
                <a:spcBef>
                  <a:spcPct val="0"/>
                </a:spcBef>
                <a:buFontTx/>
                <a:buNone/>
              </a:pPr>
              <a:r>
                <a:rPr lang="en-US" altLang="en-US" sz="1400">
                  <a:ea typeface="ヒラギノ角ゴ Pro W3" charset="-128"/>
                </a:rPr>
                <a:t>Nationale</a:t>
              </a:r>
            </a:p>
            <a:p>
              <a:pPr algn="ctr">
                <a:spcBef>
                  <a:spcPct val="0"/>
                </a:spcBef>
                <a:buFontTx/>
                <a:buNone/>
              </a:pPr>
              <a:r>
                <a:rPr lang="en-US" altLang="en-US" sz="1400">
                  <a:ea typeface="ヒラギノ角ゴ Pro W3" charset="-128"/>
                </a:rPr>
                <a:t>Phase</a:t>
              </a:r>
            </a:p>
          </p:txBody>
        </p:sp>
        <p:sp>
          <p:nvSpPr>
            <p:cNvPr id="10252" name="Rectangle 12"/>
            <p:cNvSpPr>
              <a:spLocks noChangeArrowheads="1"/>
            </p:cNvSpPr>
            <p:nvPr/>
          </p:nvSpPr>
          <p:spPr bwMode="auto">
            <a:xfrm>
              <a:off x="1199"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12</a:t>
              </a:r>
            </a:p>
          </p:txBody>
        </p:sp>
        <p:sp>
          <p:nvSpPr>
            <p:cNvPr id="10253" name="Rectangle 13"/>
            <p:cNvSpPr>
              <a:spLocks noChangeArrowheads="1"/>
            </p:cNvSpPr>
            <p:nvPr/>
          </p:nvSpPr>
          <p:spPr bwMode="auto">
            <a:xfrm>
              <a:off x="389" y="1908"/>
              <a:ext cx="18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0</a:t>
              </a:r>
            </a:p>
          </p:txBody>
        </p:sp>
        <p:sp>
          <p:nvSpPr>
            <p:cNvPr id="10254" name="Rectangle 14"/>
            <p:cNvSpPr>
              <a:spLocks noChangeArrowheads="1"/>
            </p:cNvSpPr>
            <p:nvPr/>
          </p:nvSpPr>
          <p:spPr bwMode="auto">
            <a:xfrm>
              <a:off x="4445" y="1166"/>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10255" name="Rectangle 15"/>
            <p:cNvSpPr>
              <a:spLocks noChangeArrowheads="1"/>
            </p:cNvSpPr>
            <p:nvPr/>
          </p:nvSpPr>
          <p:spPr bwMode="auto">
            <a:xfrm>
              <a:off x="4478" y="2980"/>
              <a:ext cx="24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10256" name="Line 16"/>
            <p:cNvSpPr>
              <a:spLocks noChangeShapeType="1"/>
            </p:cNvSpPr>
            <p:nvPr/>
          </p:nvSpPr>
          <p:spPr bwMode="auto">
            <a:xfrm>
              <a:off x="476" y="2154"/>
              <a:ext cx="272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 name="Line 17"/>
            <p:cNvSpPr>
              <a:spLocks noChangeShapeType="1"/>
            </p:cNvSpPr>
            <p:nvPr/>
          </p:nvSpPr>
          <p:spPr bwMode="auto">
            <a:xfrm flipV="1">
              <a:off x="1327" y="2067"/>
              <a:ext cx="0" cy="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 name="Rectangle 18"/>
            <p:cNvSpPr>
              <a:spLocks noChangeArrowheads="1"/>
            </p:cNvSpPr>
            <p:nvPr/>
          </p:nvSpPr>
          <p:spPr bwMode="auto">
            <a:xfrm>
              <a:off x="1537" y="2175"/>
              <a:ext cx="1062" cy="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Internationaler Recherchenbericht und schriftlicher</a:t>
              </a:r>
            </a:p>
            <a:p>
              <a:pPr algn="ctr">
                <a:spcBef>
                  <a:spcPct val="0"/>
                </a:spcBef>
                <a:buFontTx/>
                <a:buNone/>
              </a:pPr>
              <a:r>
                <a:rPr lang="fr-FR" altLang="en-US" sz="1300">
                  <a:ea typeface="ヒラギノ角ゴ Pro W3" charset="-128"/>
                </a:rPr>
                <a:t>Bescheid </a:t>
              </a:r>
            </a:p>
            <a:p>
              <a:pPr algn="ctr">
                <a:spcBef>
                  <a:spcPct val="0"/>
                </a:spcBef>
                <a:buFontTx/>
                <a:buNone/>
              </a:pPr>
              <a:r>
                <a:rPr lang="fr-FR" altLang="en-US" sz="1300">
                  <a:ea typeface="ヒラギノ角ゴ Pro W3" charset="-128"/>
                </a:rPr>
                <a:t>der ISA</a:t>
              </a:r>
            </a:p>
          </p:txBody>
        </p:sp>
        <p:sp>
          <p:nvSpPr>
            <p:cNvPr id="10259" name="Rectangle 19"/>
            <p:cNvSpPr>
              <a:spLocks noChangeArrowheads="1"/>
            </p:cNvSpPr>
            <p:nvPr/>
          </p:nvSpPr>
          <p:spPr bwMode="auto">
            <a:xfrm>
              <a:off x="1903"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16</a:t>
              </a:r>
            </a:p>
          </p:txBody>
        </p:sp>
        <p:sp>
          <p:nvSpPr>
            <p:cNvPr id="10260" name="Rectangle 20"/>
            <p:cNvSpPr>
              <a:spLocks noChangeArrowheads="1"/>
            </p:cNvSpPr>
            <p:nvPr/>
          </p:nvSpPr>
          <p:spPr bwMode="auto">
            <a:xfrm>
              <a:off x="2294" y="1909"/>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18</a:t>
              </a:r>
            </a:p>
          </p:txBody>
        </p:sp>
        <p:sp>
          <p:nvSpPr>
            <p:cNvPr id="10261" name="Line 21"/>
            <p:cNvSpPr>
              <a:spLocks noChangeShapeType="1"/>
            </p:cNvSpPr>
            <p:nvPr/>
          </p:nvSpPr>
          <p:spPr bwMode="auto">
            <a:xfrm flipV="1">
              <a:off x="2419" y="2074"/>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 name="Line 22"/>
            <p:cNvSpPr>
              <a:spLocks noChangeShapeType="1"/>
            </p:cNvSpPr>
            <p:nvPr/>
          </p:nvSpPr>
          <p:spPr bwMode="auto">
            <a:xfrm flipH="1">
              <a:off x="3198" y="1415"/>
              <a:ext cx="583" cy="7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 name="Line 23"/>
            <p:cNvSpPr>
              <a:spLocks noChangeShapeType="1"/>
            </p:cNvSpPr>
            <p:nvPr/>
          </p:nvSpPr>
          <p:spPr bwMode="auto">
            <a:xfrm flipV="1">
              <a:off x="4386" y="3180"/>
              <a:ext cx="3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 name="Rectangle 24"/>
            <p:cNvSpPr>
              <a:spLocks noChangeArrowheads="1"/>
            </p:cNvSpPr>
            <p:nvPr/>
          </p:nvSpPr>
          <p:spPr bwMode="auto">
            <a:xfrm>
              <a:off x="3400" y="2239"/>
              <a:ext cx="110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lang="en-US" altLang="en-US" sz="1400" b="1" i="1">
                  <a:ea typeface="ヒラギノ角ゴ Pro W3" charset="-128"/>
                </a:rPr>
                <a:t>oder wahlweise</a:t>
              </a:r>
              <a:endParaRPr lang="en-US" altLang="en-US" sz="1400" baseline="30000">
                <a:ea typeface="ヒラギノ角ゴ Pro W3" charset="-128"/>
              </a:endParaRPr>
            </a:p>
          </p:txBody>
        </p:sp>
        <p:sp>
          <p:nvSpPr>
            <p:cNvPr id="10265" name="Text Box 25"/>
            <p:cNvSpPr txBox="1">
              <a:spLocks noChangeArrowheads="1"/>
            </p:cNvSpPr>
            <p:nvPr/>
          </p:nvSpPr>
          <p:spPr bwMode="auto">
            <a:xfrm>
              <a:off x="1932" y="1643"/>
              <a:ext cx="1070"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300">
                  <a:ea typeface="ヒラギノ角ゴ Pro W3" charset="-128"/>
                </a:rPr>
                <a:t>Internationale</a:t>
              </a:r>
            </a:p>
            <a:p>
              <a:pPr algn="ctr">
                <a:spcBef>
                  <a:spcPct val="0"/>
                </a:spcBef>
                <a:buFontTx/>
                <a:buNone/>
              </a:pPr>
              <a:r>
                <a:rPr lang="en-US" altLang="en-US" sz="1300">
                  <a:ea typeface="ヒラギノ角ゴ Pro W3" charset="-128"/>
                </a:rPr>
                <a:t>Veröffentlichung</a:t>
              </a:r>
            </a:p>
          </p:txBody>
        </p:sp>
        <p:sp>
          <p:nvSpPr>
            <p:cNvPr id="10266" name="Line 26"/>
            <p:cNvSpPr>
              <a:spLocks noChangeShapeType="1"/>
            </p:cNvSpPr>
            <p:nvPr/>
          </p:nvSpPr>
          <p:spPr bwMode="auto">
            <a:xfrm flipV="1">
              <a:off x="478" y="2070"/>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 name="Line 27"/>
            <p:cNvSpPr>
              <a:spLocks noChangeShapeType="1"/>
            </p:cNvSpPr>
            <p:nvPr/>
          </p:nvSpPr>
          <p:spPr bwMode="auto">
            <a:xfrm flipV="1">
              <a:off x="2031" y="2074"/>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68" name="Group 28"/>
            <p:cNvGrpSpPr>
              <a:grpSpLocks/>
            </p:cNvGrpSpPr>
            <p:nvPr/>
          </p:nvGrpSpPr>
          <p:grpSpPr bwMode="auto">
            <a:xfrm>
              <a:off x="4654" y="1043"/>
              <a:ext cx="380" cy="727"/>
              <a:chOff x="4047" y="342"/>
              <a:chExt cx="651" cy="1134"/>
            </a:xfrm>
          </p:grpSpPr>
          <p:sp>
            <p:nvSpPr>
              <p:cNvPr id="10296" name="Line 2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 name="Line 3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 name="Line 3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 name="Line 3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0" name="Line 3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 name="Line 3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69" name="Group 35"/>
            <p:cNvGrpSpPr>
              <a:grpSpLocks/>
            </p:cNvGrpSpPr>
            <p:nvPr/>
          </p:nvGrpSpPr>
          <p:grpSpPr bwMode="auto">
            <a:xfrm>
              <a:off x="4666" y="2823"/>
              <a:ext cx="421" cy="728"/>
              <a:chOff x="4047" y="342"/>
              <a:chExt cx="651" cy="1134"/>
            </a:xfrm>
          </p:grpSpPr>
          <p:sp>
            <p:nvSpPr>
              <p:cNvPr id="10290" name="Line 36"/>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 name="Line 37"/>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 name="Line 38"/>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 name="Line 39"/>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 name="Line 40"/>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5" name="Line 41"/>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70" name="Freeform 42"/>
            <p:cNvSpPr>
              <a:spLocks/>
            </p:cNvSpPr>
            <p:nvPr/>
          </p:nvSpPr>
          <p:spPr bwMode="auto">
            <a:xfrm>
              <a:off x="2975" y="2598"/>
              <a:ext cx="1705" cy="1030"/>
            </a:xfrm>
            <a:custGeom>
              <a:avLst/>
              <a:gdLst>
                <a:gd name="T0" fmla="*/ 0 w 1920"/>
                <a:gd name="T1" fmla="*/ 0 h 1104"/>
                <a:gd name="T2" fmla="*/ 567 w 1920"/>
                <a:gd name="T3" fmla="*/ 961 h 1104"/>
                <a:gd name="T4" fmla="*/ 1514 w 1920"/>
                <a:gd name="T5" fmla="*/ 961 h 1104"/>
                <a:gd name="T6" fmla="*/ 0 60000 65536"/>
                <a:gd name="T7" fmla="*/ 0 60000 65536"/>
                <a:gd name="T8" fmla="*/ 0 60000 65536"/>
              </a:gdLst>
              <a:ahLst/>
              <a:cxnLst>
                <a:cxn ang="T6">
                  <a:pos x="T0" y="T1"/>
                </a:cxn>
                <a:cxn ang="T7">
                  <a:pos x="T2" y="T3"/>
                </a:cxn>
                <a:cxn ang="T8">
                  <a:pos x="T4" y="T5"/>
                </a:cxn>
              </a:cxnLst>
              <a:rect l="0" t="0" r="r" b="b"/>
              <a:pathLst>
                <a:path w="1920" h="1104">
                  <a:moveTo>
                    <a:pt x="0" y="0"/>
                  </a:moveTo>
                  <a:lnTo>
                    <a:pt x="720" y="1104"/>
                  </a:lnTo>
                  <a:lnTo>
                    <a:pt x="1920" y="1104"/>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1" name="Line 43"/>
            <p:cNvSpPr>
              <a:spLocks noChangeShapeType="1"/>
            </p:cNvSpPr>
            <p:nvPr/>
          </p:nvSpPr>
          <p:spPr bwMode="auto">
            <a:xfrm>
              <a:off x="3781" y="1413"/>
              <a:ext cx="9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2" name="Rectangle 44"/>
            <p:cNvSpPr>
              <a:spLocks noChangeArrowheads="1"/>
            </p:cNvSpPr>
            <p:nvPr/>
          </p:nvSpPr>
          <p:spPr bwMode="auto">
            <a:xfrm>
              <a:off x="296" y="2172"/>
              <a:ext cx="643" cy="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Nationale</a:t>
              </a:r>
            </a:p>
            <a:p>
              <a:pPr algn="ctr">
                <a:spcBef>
                  <a:spcPct val="0"/>
                </a:spcBef>
                <a:buFontTx/>
                <a:buNone/>
              </a:pPr>
              <a:r>
                <a:rPr lang="fr-FR" altLang="en-US" sz="1300">
                  <a:ea typeface="ヒラギノ角ゴ Pro W3" charset="-128"/>
                </a:rPr>
                <a:t>Anmeldung</a:t>
              </a:r>
              <a:endParaRPr lang="en-US" altLang="en-US" sz="1300">
                <a:ea typeface="ヒラギノ角ゴ Pro W3" charset="-128"/>
              </a:endParaRPr>
            </a:p>
            <a:p>
              <a:pPr algn="ctr">
                <a:spcBef>
                  <a:spcPct val="0"/>
                </a:spcBef>
                <a:buFontTx/>
                <a:buNone/>
              </a:pPr>
              <a:endParaRPr lang="en-US" altLang="en-US" sz="1300">
                <a:ea typeface="ヒラギノ角ゴ Pro W3" charset="-128"/>
              </a:endParaRPr>
            </a:p>
          </p:txBody>
        </p:sp>
        <p:sp>
          <p:nvSpPr>
            <p:cNvPr id="10273" name="Rectangle 45"/>
            <p:cNvSpPr>
              <a:spLocks noChangeArrowheads="1"/>
            </p:cNvSpPr>
            <p:nvPr/>
          </p:nvSpPr>
          <p:spPr bwMode="auto">
            <a:xfrm>
              <a:off x="3572" y="1125"/>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20</a:t>
              </a:r>
            </a:p>
          </p:txBody>
        </p:sp>
        <p:grpSp>
          <p:nvGrpSpPr>
            <p:cNvPr id="10274" name="Group 46"/>
            <p:cNvGrpSpPr>
              <a:grpSpLocks/>
            </p:cNvGrpSpPr>
            <p:nvPr/>
          </p:nvGrpSpPr>
          <p:grpSpPr bwMode="auto">
            <a:xfrm>
              <a:off x="3726" y="1052"/>
              <a:ext cx="421" cy="728"/>
              <a:chOff x="4047" y="342"/>
              <a:chExt cx="651" cy="1134"/>
            </a:xfrm>
          </p:grpSpPr>
          <p:sp>
            <p:nvSpPr>
              <p:cNvPr id="10284" name="Line 47"/>
              <p:cNvSpPr>
                <a:spLocks noChangeShapeType="1"/>
              </p:cNvSpPr>
              <p:nvPr/>
            </p:nvSpPr>
            <p:spPr bwMode="auto">
              <a:xfrm rot="-2700000">
                <a:off x="4047" y="705"/>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 name="Line 48"/>
              <p:cNvSpPr>
                <a:spLocks noChangeShapeType="1"/>
              </p:cNvSpPr>
              <p:nvPr/>
            </p:nvSpPr>
            <p:spPr bwMode="auto">
              <a:xfrm rot="900000">
                <a:off x="4122" y="98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 name="Line 49"/>
              <p:cNvSpPr>
                <a:spLocks noChangeShapeType="1"/>
              </p:cNvSpPr>
              <p:nvPr/>
            </p:nvSpPr>
            <p:spPr bwMode="auto">
              <a:xfrm rot="2700000">
                <a:off x="4047" y="1113"/>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7" name="Line 50"/>
              <p:cNvSpPr>
                <a:spLocks noChangeShapeType="1"/>
              </p:cNvSpPr>
              <p:nvPr/>
            </p:nvSpPr>
            <p:spPr bwMode="auto">
              <a:xfrm rot="4500000">
                <a:off x="3918" y="1188"/>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8" name="Line 51"/>
              <p:cNvSpPr>
                <a:spLocks noChangeShapeType="1"/>
              </p:cNvSpPr>
              <p:nvPr/>
            </p:nvSpPr>
            <p:spPr bwMode="auto">
              <a:xfrm rot="-900000">
                <a:off x="4122" y="83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 name="Line 52"/>
              <p:cNvSpPr>
                <a:spLocks noChangeShapeType="1"/>
              </p:cNvSpPr>
              <p:nvPr/>
            </p:nvSpPr>
            <p:spPr bwMode="auto">
              <a:xfrm rot="-4500000">
                <a:off x="3919" y="629"/>
                <a:ext cx="576" cy="1"/>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75" name="Line 53"/>
            <p:cNvSpPr>
              <a:spLocks noChangeShapeType="1"/>
            </p:cNvSpPr>
            <p:nvPr/>
          </p:nvSpPr>
          <p:spPr bwMode="auto">
            <a:xfrm>
              <a:off x="3523" y="2614"/>
              <a:ext cx="213" cy="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6" name="Line 54"/>
            <p:cNvSpPr>
              <a:spLocks noChangeShapeType="1"/>
            </p:cNvSpPr>
            <p:nvPr/>
          </p:nvSpPr>
          <p:spPr bwMode="auto">
            <a:xfrm>
              <a:off x="3204" y="2152"/>
              <a:ext cx="143" cy="2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7" name="Text Box 55"/>
            <p:cNvSpPr txBox="1">
              <a:spLocks noChangeArrowheads="1"/>
            </p:cNvSpPr>
            <p:nvPr/>
          </p:nvSpPr>
          <p:spPr bwMode="auto">
            <a:xfrm>
              <a:off x="3576" y="3542"/>
              <a:ext cx="10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II</a:t>
              </a:r>
            </a:p>
          </p:txBody>
        </p:sp>
        <p:sp>
          <p:nvSpPr>
            <p:cNvPr id="10278" name="Text Box 56"/>
            <p:cNvSpPr txBox="1">
              <a:spLocks noChangeArrowheads="1"/>
            </p:cNvSpPr>
            <p:nvPr/>
          </p:nvSpPr>
          <p:spPr bwMode="auto">
            <a:xfrm>
              <a:off x="3528" y="2955"/>
              <a:ext cx="915"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Internationale</a:t>
              </a:r>
            </a:p>
            <a:p>
              <a:pPr algn="ctr">
                <a:spcBef>
                  <a:spcPct val="0"/>
                </a:spcBef>
                <a:buFontTx/>
                <a:buNone/>
              </a:pPr>
              <a:r>
                <a:rPr lang="en-US" altLang="en-US" sz="1400">
                  <a:ea typeface="ヒラギノ角ゴ Pro W3" charset="-128"/>
                </a:rPr>
                <a:t>vorläufige</a:t>
              </a:r>
            </a:p>
            <a:p>
              <a:pPr algn="ctr">
                <a:spcBef>
                  <a:spcPct val="0"/>
                </a:spcBef>
                <a:buFontTx/>
                <a:buNone/>
              </a:pPr>
              <a:r>
                <a:rPr lang="en-US" altLang="en-US" sz="1400">
                  <a:ea typeface="ヒラギノ角ゴ Pro W3" charset="-128"/>
                </a:rPr>
                <a:t>Prüfung</a:t>
              </a:r>
            </a:p>
          </p:txBody>
        </p:sp>
        <p:sp>
          <p:nvSpPr>
            <p:cNvPr id="10279" name="Rectangle 57"/>
            <p:cNvSpPr>
              <a:spLocks noChangeArrowheads="1"/>
            </p:cNvSpPr>
            <p:nvPr/>
          </p:nvSpPr>
          <p:spPr bwMode="auto">
            <a:xfrm>
              <a:off x="3135" y="2438"/>
              <a:ext cx="1332"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nSpc>
                  <a:spcPct val="80000"/>
                </a:lnSpc>
                <a:spcBef>
                  <a:spcPct val="50000"/>
                </a:spcBef>
                <a:buFontTx/>
                <a:buNone/>
              </a:pPr>
              <a:r>
                <a:rPr lang="fr-FR" altLang="en-US" sz="1400">
                  <a:ea typeface="ヒラギノ角ゴ Pro W3" charset="-128"/>
                </a:rPr>
                <a:t>Antrag nach Kapitel II</a:t>
              </a:r>
              <a:endParaRPr lang="en-US" altLang="en-US" sz="1400">
                <a:ea typeface="ヒラギノ角ゴ Pro W3" charset="-128"/>
              </a:endParaRPr>
            </a:p>
          </p:txBody>
        </p:sp>
        <p:sp>
          <p:nvSpPr>
            <p:cNvPr id="10280" name="Rectangle 58"/>
            <p:cNvSpPr>
              <a:spLocks noChangeArrowheads="1"/>
            </p:cNvSpPr>
            <p:nvPr/>
          </p:nvSpPr>
          <p:spPr bwMode="auto">
            <a:xfrm>
              <a:off x="5083" y="2913"/>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Eintritt</a:t>
              </a:r>
            </a:p>
            <a:p>
              <a:pPr algn="ctr">
                <a:spcBef>
                  <a:spcPct val="0"/>
                </a:spcBef>
                <a:buFontTx/>
                <a:buNone/>
              </a:pPr>
              <a:r>
                <a:rPr lang="en-US" altLang="en-US" sz="1400">
                  <a:ea typeface="ヒラギノ角ゴ Pro W3" charset="-128"/>
                </a:rPr>
                <a:t>in die</a:t>
              </a:r>
            </a:p>
            <a:p>
              <a:pPr algn="ctr">
                <a:spcBef>
                  <a:spcPct val="0"/>
                </a:spcBef>
                <a:buFontTx/>
                <a:buNone/>
              </a:pPr>
              <a:r>
                <a:rPr lang="en-US" altLang="en-US" sz="1400">
                  <a:ea typeface="ヒラギノ角ゴ Pro W3" charset="-128"/>
                </a:rPr>
                <a:t>Nationale</a:t>
              </a:r>
            </a:p>
            <a:p>
              <a:pPr algn="ctr">
                <a:spcBef>
                  <a:spcPct val="0"/>
                </a:spcBef>
                <a:buFontTx/>
                <a:buNone/>
              </a:pPr>
              <a:r>
                <a:rPr lang="en-US" altLang="en-US" sz="1400">
                  <a:ea typeface="ヒラギノ角ゴ Pro W3" charset="-128"/>
                </a:rPr>
                <a:t>Phase</a:t>
              </a:r>
            </a:p>
          </p:txBody>
        </p:sp>
        <p:sp>
          <p:nvSpPr>
            <p:cNvPr id="10281" name="Line 59"/>
            <p:cNvSpPr>
              <a:spLocks noChangeShapeType="1"/>
            </p:cNvSpPr>
            <p:nvPr/>
          </p:nvSpPr>
          <p:spPr bwMode="auto">
            <a:xfrm flipV="1">
              <a:off x="2729" y="2072"/>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 name="Rectangle 60"/>
            <p:cNvSpPr>
              <a:spLocks noChangeArrowheads="1"/>
            </p:cNvSpPr>
            <p:nvPr/>
          </p:nvSpPr>
          <p:spPr bwMode="auto">
            <a:xfrm>
              <a:off x="2592" y="1912"/>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19</a:t>
              </a:r>
            </a:p>
          </p:txBody>
        </p:sp>
        <p:sp>
          <p:nvSpPr>
            <p:cNvPr id="10283" name="Rectangle 61"/>
            <p:cNvSpPr>
              <a:spLocks noChangeArrowheads="1"/>
            </p:cNvSpPr>
            <p:nvPr/>
          </p:nvSpPr>
          <p:spPr bwMode="auto">
            <a:xfrm>
              <a:off x="2496" y="2187"/>
              <a:ext cx="6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SIS-Antrag</a:t>
              </a:r>
            </a:p>
            <a:p>
              <a:pPr algn="ctr">
                <a:spcBef>
                  <a:spcPct val="0"/>
                </a:spcBef>
                <a:buFontTx/>
                <a:buNone/>
              </a:pPr>
              <a:r>
                <a:rPr lang="fr-FR" altLang="en-US" sz="1300">
                  <a:ea typeface="ヒラギノ角ゴ Pro W3" charset="-128"/>
                </a:rPr>
                <a:t>(ggf.)</a:t>
              </a:r>
              <a:endParaRPr lang="en-US" altLang="en-US" sz="1300">
                <a:ea typeface="ヒラギノ角ゴ Pro W3" charset="-128"/>
              </a:endParaRPr>
            </a:p>
          </p:txBody>
        </p:sp>
      </p:grpSp>
    </p:spTree>
    <p:extLst>
      <p:ext uri="{BB962C8B-B14F-4D97-AF65-F5344CB8AC3E}">
        <p14:creationId xmlns:p14="http://schemas.microsoft.com/office/powerpoint/2010/main" val="672790695"/>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6851104" cy="980728"/>
          </a:xfrm>
        </p:spPr>
        <p:txBody>
          <a:bodyPr/>
          <a:lstStyle/>
          <a:p>
            <a:r>
              <a:rPr lang="en-US" altLang="en-US" sz="2800" b="1" dirty="0" smtClean="0">
                <a:ea typeface="MS PGothic" pitchFamily="34" charset="-128"/>
              </a:rPr>
              <a:t/>
            </a:r>
            <a:br>
              <a:rPr lang="en-US" altLang="en-US" sz="2800" b="1" dirty="0" smtClean="0">
                <a:ea typeface="MS PGothic" pitchFamily="34" charset="-128"/>
              </a:rPr>
            </a:br>
            <a:r>
              <a:rPr lang="en-US" altLang="en-US" dirty="0" smtClean="0">
                <a:ea typeface="MS PGothic" pitchFamily="34" charset="-128"/>
              </a:rPr>
              <a:t>ALLGEMEINE ANMERKUNGEN</a:t>
            </a:r>
            <a:endParaRPr lang="en-US" dirty="0"/>
          </a:p>
        </p:txBody>
      </p:sp>
      <p:sp>
        <p:nvSpPr>
          <p:cNvPr id="3" name="Content Placeholder 2"/>
          <p:cNvSpPr>
            <a:spLocks noGrp="1"/>
          </p:cNvSpPr>
          <p:nvPr>
            <p:ph idx="1"/>
          </p:nvPr>
        </p:nvSpPr>
        <p:spPr>
          <a:xfrm>
            <a:off x="179512" y="1412776"/>
            <a:ext cx="8856984" cy="4680520"/>
          </a:xfrm>
        </p:spPr>
        <p:txBody>
          <a:bodyPr/>
          <a:lstStyle/>
          <a:p>
            <a:pPr algn="just">
              <a:lnSpc>
                <a:spcPct val="95000"/>
              </a:lnSpc>
              <a:spcAft>
                <a:spcPct val="20000"/>
              </a:spcAft>
            </a:pPr>
            <a:r>
              <a:rPr lang="de-DE" altLang="en-US" sz="1800" dirty="0"/>
              <a:t>Das PCT-System ist ein Patent-“Anmelde”-System, kein Patent-“Erteilungs”-System; es gibt kein “PCT-Patent</a:t>
            </a:r>
            <a:r>
              <a:rPr lang="de-DE" altLang="en-US" sz="1800" dirty="0" smtClean="0"/>
              <a:t>”</a:t>
            </a:r>
          </a:p>
          <a:p>
            <a:pPr marL="0" indent="0" algn="just">
              <a:lnSpc>
                <a:spcPct val="95000"/>
              </a:lnSpc>
              <a:spcAft>
                <a:spcPct val="20000"/>
              </a:spcAft>
              <a:buNone/>
            </a:pPr>
            <a:endParaRPr lang="de-DE" altLang="en-US" sz="1800" dirty="0"/>
          </a:p>
          <a:p>
            <a:pPr algn="just">
              <a:lnSpc>
                <a:spcPct val="95000"/>
              </a:lnSpc>
              <a:spcAft>
                <a:spcPct val="20000"/>
              </a:spcAft>
            </a:pPr>
            <a:r>
              <a:rPr lang="de-DE" altLang="en-US" sz="1800" dirty="0"/>
              <a:t>Das PCT-System ist gegliedert in eine </a:t>
            </a:r>
          </a:p>
          <a:p>
            <a:pPr lvl="1" algn="just">
              <a:lnSpc>
                <a:spcPct val="95000"/>
              </a:lnSpc>
              <a:spcAft>
                <a:spcPct val="20000"/>
              </a:spcAft>
              <a:buFont typeface="Wingdings" panose="05000000000000000000" pitchFamily="2" charset="2"/>
              <a:buChar char="Ø"/>
            </a:pPr>
            <a:r>
              <a:rPr lang="de-DE" altLang="en-US" sz="1800" dirty="0" smtClean="0"/>
              <a:t>internationale </a:t>
            </a:r>
            <a:r>
              <a:rPr lang="de-DE" altLang="en-US" sz="1800" dirty="0"/>
              <a:t>Phase, bestehend </a:t>
            </a:r>
            <a:r>
              <a:rPr lang="de-DE" altLang="en-US" sz="1800" dirty="0" smtClean="0"/>
              <a:t>aus</a:t>
            </a:r>
          </a:p>
          <a:p>
            <a:pPr lvl="2" algn="just">
              <a:spcAft>
                <a:spcPct val="20000"/>
              </a:spcAft>
              <a:buFont typeface="Arial" panose="020B0604020202020204" pitchFamily="34" charset="0"/>
              <a:buChar char="•"/>
            </a:pPr>
            <a:r>
              <a:rPr lang="de-DE" altLang="en-US" sz="1500" dirty="0" smtClean="0"/>
              <a:t>Einreichung </a:t>
            </a:r>
            <a:r>
              <a:rPr lang="de-DE" altLang="en-US" sz="1500" dirty="0"/>
              <a:t>der internationalen </a:t>
            </a:r>
            <a:r>
              <a:rPr lang="de-DE" altLang="en-US" sz="1500" dirty="0" smtClean="0"/>
              <a:t>Anmeldung</a:t>
            </a:r>
          </a:p>
          <a:p>
            <a:pPr lvl="2" algn="just">
              <a:spcAft>
                <a:spcPct val="20000"/>
              </a:spcAft>
              <a:buFont typeface="Arial" panose="020B0604020202020204" pitchFamily="34" charset="0"/>
              <a:buChar char="•"/>
            </a:pPr>
            <a:r>
              <a:rPr lang="de-DE" altLang="en-US" sz="1500" dirty="0" smtClean="0"/>
              <a:t>internationaler </a:t>
            </a:r>
            <a:r>
              <a:rPr lang="de-DE" altLang="en-US" sz="1500" dirty="0"/>
              <a:t>Recherche und schriftlichem Bescheid der </a:t>
            </a:r>
            <a:r>
              <a:rPr lang="de-DE" altLang="en-US" sz="1500" dirty="0" smtClean="0"/>
              <a:t>ISA</a:t>
            </a:r>
          </a:p>
          <a:p>
            <a:pPr lvl="2" algn="just">
              <a:spcAft>
                <a:spcPct val="20000"/>
              </a:spcAft>
              <a:buFont typeface="Arial" panose="020B0604020202020204" pitchFamily="34" charset="0"/>
              <a:buChar char="•"/>
            </a:pPr>
            <a:r>
              <a:rPr lang="de-DE" altLang="en-US" sz="1500" dirty="0" smtClean="0"/>
              <a:t>internationaler </a:t>
            </a:r>
            <a:r>
              <a:rPr lang="de-DE" altLang="en-US" sz="1500" dirty="0"/>
              <a:t>Veröffentlichung </a:t>
            </a:r>
            <a:r>
              <a:rPr lang="de-DE" altLang="en-US" sz="1500" dirty="0" smtClean="0"/>
              <a:t>und</a:t>
            </a:r>
          </a:p>
          <a:p>
            <a:pPr lvl="2" algn="just">
              <a:spcAft>
                <a:spcPct val="20000"/>
              </a:spcAft>
              <a:buFont typeface="Arial" panose="020B0604020202020204" pitchFamily="34" charset="0"/>
              <a:buChar char="•"/>
            </a:pPr>
            <a:r>
              <a:rPr lang="de-DE" altLang="en-US" sz="1500" dirty="0" smtClean="0"/>
              <a:t>internationaler </a:t>
            </a:r>
            <a:r>
              <a:rPr lang="de-DE" altLang="en-US" sz="1500" dirty="0"/>
              <a:t>vorläufiger </a:t>
            </a:r>
            <a:r>
              <a:rPr lang="de-DE" altLang="en-US" sz="1500" dirty="0" smtClean="0"/>
              <a:t>Prüfung</a:t>
            </a:r>
            <a:endParaRPr lang="de-DE" altLang="en-US" sz="1500" dirty="0"/>
          </a:p>
          <a:p>
            <a:pPr lvl="1" algn="just">
              <a:lnSpc>
                <a:spcPct val="95000"/>
              </a:lnSpc>
              <a:spcAft>
                <a:spcPct val="20000"/>
              </a:spcAft>
              <a:buFont typeface="Wingdings" panose="05000000000000000000" pitchFamily="2" charset="2"/>
              <a:buChar char="Ø"/>
            </a:pPr>
            <a:r>
              <a:rPr lang="de-DE" altLang="en-US" sz="1800" dirty="0"/>
              <a:t>nationale/regionale Phase vor den </a:t>
            </a:r>
            <a:r>
              <a:rPr lang="de-DE" altLang="en-US" sz="1800" dirty="0" smtClean="0"/>
              <a:t>Bestimmungsämtern</a:t>
            </a:r>
          </a:p>
          <a:p>
            <a:pPr marL="457200" lvl="1" indent="0" algn="just">
              <a:lnSpc>
                <a:spcPct val="95000"/>
              </a:lnSpc>
              <a:spcAft>
                <a:spcPct val="20000"/>
              </a:spcAft>
              <a:buNone/>
            </a:pPr>
            <a:endParaRPr lang="de-DE" altLang="en-US" sz="1800" dirty="0"/>
          </a:p>
          <a:p>
            <a:pPr algn="just">
              <a:lnSpc>
                <a:spcPct val="95000"/>
              </a:lnSpc>
              <a:spcAft>
                <a:spcPct val="20000"/>
              </a:spcAft>
            </a:pPr>
            <a:r>
              <a:rPr lang="de-DE" altLang="en-US" sz="1800" dirty="0"/>
              <a:t>Die Entscheidung über die Erteilung eines Patents wird ausschließlich von den nationalen oder regionalen Ämtern in der nationalen</a:t>
            </a:r>
            <a:r>
              <a:rPr lang="de-DE" altLang="en-US" sz="1800" i="1" dirty="0"/>
              <a:t> </a:t>
            </a:r>
            <a:r>
              <a:rPr lang="de-DE" altLang="en-US" sz="1800" dirty="0"/>
              <a:t>Phase</a:t>
            </a:r>
            <a:r>
              <a:rPr lang="de-DE" altLang="en-US" sz="1800" i="1" dirty="0"/>
              <a:t> </a:t>
            </a:r>
            <a:r>
              <a:rPr lang="de-DE" altLang="en-US" sz="1800" dirty="0"/>
              <a:t>getroffen</a:t>
            </a:r>
          </a:p>
        </p:txBody>
      </p:sp>
    </p:spTree>
    <p:extLst>
      <p:ext uri="{BB962C8B-B14F-4D97-AF65-F5344CB8AC3E}">
        <p14:creationId xmlns:p14="http://schemas.microsoft.com/office/powerpoint/2010/main" val="4054490776"/>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0" y="304800"/>
            <a:ext cx="9372600" cy="609600"/>
          </a:xfrm>
        </p:spPr>
        <p:txBody>
          <a:bodyPr/>
          <a:lstStyle/>
          <a:p>
            <a:r>
              <a:rPr lang="en-US" dirty="0" smtClean="0">
                <a:latin typeface="Arial" charset="0"/>
                <a:cs typeface="Arial" charset="0"/>
              </a:rPr>
              <a:t>	     	   </a:t>
            </a:r>
            <a:r>
              <a:rPr lang="en-US" dirty="0" smtClean="0">
                <a:solidFill>
                  <a:srgbClr val="000090"/>
                </a:solidFill>
              </a:rPr>
              <a:t>MILESTONES: 1883 - 2013 </a:t>
            </a:r>
            <a:endParaRPr lang="en-US" dirty="0">
              <a:solidFill>
                <a:srgbClr val="000090"/>
              </a:solidFill>
              <a:latin typeface="Arial" charset="0"/>
              <a:cs typeface="Arial" charset="0"/>
            </a:endParaRPr>
          </a:p>
        </p:txBody>
      </p:sp>
      <p:cxnSp>
        <p:nvCxnSpPr>
          <p:cNvPr id="27" name="Connecteur droit avec flèche 26"/>
          <p:cNvCxnSpPr/>
          <p:nvPr/>
        </p:nvCxnSpPr>
        <p:spPr bwMode="auto">
          <a:xfrm flipH="1">
            <a:off x="211138" y="1371600"/>
            <a:ext cx="7772400" cy="4648200"/>
          </a:xfrm>
          <a:prstGeom prst="straightConnector1">
            <a:avLst/>
          </a:prstGeom>
          <a:ln>
            <a:solidFill>
              <a:srgbClr val="333399"/>
            </a:solidFill>
          </a:ln>
          <a:extLst/>
        </p:spPr>
        <p:style>
          <a:lnRef idx="1">
            <a:schemeClr val="accent1"/>
          </a:lnRef>
          <a:fillRef idx="0">
            <a:schemeClr val="accent1"/>
          </a:fillRef>
          <a:effectRef idx="0">
            <a:schemeClr val="accent1"/>
          </a:effectRef>
          <a:fontRef idx="minor">
            <a:schemeClr val="tx1"/>
          </a:fontRef>
        </p:style>
      </p:cxnSp>
      <p:sp>
        <p:nvSpPr>
          <p:cNvPr id="5124" name="Décision 34"/>
          <p:cNvSpPr>
            <a:spLocks noChangeArrowheads="1"/>
          </p:cNvSpPr>
          <p:nvPr/>
        </p:nvSpPr>
        <p:spPr bwMode="auto">
          <a:xfrm>
            <a:off x="4419600" y="3124200"/>
            <a:ext cx="838200" cy="701675"/>
          </a:xfrm>
          <a:prstGeom prst="flowChartDecisi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sz="1700" dirty="0">
              <a:solidFill>
                <a:srgbClr val="000000"/>
              </a:solidFill>
              <a:ea typeface="ＭＳ Ｐゴシック" charset="0"/>
            </a:endParaRPr>
          </a:p>
        </p:txBody>
      </p:sp>
      <p:sp>
        <p:nvSpPr>
          <p:cNvPr id="5125" name="Connecteur 40"/>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dirty="0">
              <a:solidFill>
                <a:srgbClr val="000000"/>
              </a:solidFill>
              <a:ea typeface="ＭＳ Ｐゴシック" charset="0"/>
            </a:endParaRPr>
          </a:p>
        </p:txBody>
      </p:sp>
      <p:sp>
        <p:nvSpPr>
          <p:cNvPr id="5126" name="Connecteur 41"/>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dirty="0">
              <a:solidFill>
                <a:srgbClr val="000000"/>
              </a:solidFill>
              <a:ea typeface="ＭＳ Ｐゴシック" charset="0"/>
            </a:endParaRPr>
          </a:p>
        </p:txBody>
      </p:sp>
      <p:sp>
        <p:nvSpPr>
          <p:cNvPr id="44" name="AutoShape 27">
            <a:hlinkClick r:id="" action="ppaction://noaction" highlightClick="1"/>
          </p:cNvPr>
          <p:cNvSpPr>
            <a:spLocks noChangeArrowheads="1"/>
          </p:cNvSpPr>
          <p:nvPr/>
        </p:nvSpPr>
        <p:spPr bwMode="auto">
          <a:xfrm flipH="1">
            <a:off x="152400" y="5943600"/>
            <a:ext cx="228600" cy="1524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solidFill>
                <a:srgbClr val="000000"/>
              </a:solidFill>
              <a:ea typeface="ＭＳ Ｐゴシック" charset="0"/>
            </a:endParaRPr>
          </a:p>
        </p:txBody>
      </p:sp>
      <p:sp>
        <p:nvSpPr>
          <p:cNvPr id="46" name="AutoShape 27">
            <a:hlinkClick r:id="" action="ppaction://noaction" highlightClick="1"/>
          </p:cNvPr>
          <p:cNvSpPr>
            <a:spLocks noChangeArrowheads="1"/>
          </p:cNvSpPr>
          <p:nvPr/>
        </p:nvSpPr>
        <p:spPr bwMode="auto">
          <a:xfrm flipH="1">
            <a:off x="685800" y="56388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solidFill>
                <a:srgbClr val="000000"/>
              </a:solidFill>
              <a:ea typeface="ＭＳ Ｐゴシック" charset="0"/>
            </a:endParaRPr>
          </a:p>
        </p:txBody>
      </p:sp>
      <p:sp>
        <p:nvSpPr>
          <p:cNvPr id="47" name="AutoShape 27">
            <a:hlinkClick r:id="" action="ppaction://noaction" highlightClick="1"/>
          </p:cNvPr>
          <p:cNvSpPr>
            <a:spLocks noChangeArrowheads="1"/>
          </p:cNvSpPr>
          <p:nvPr/>
        </p:nvSpPr>
        <p:spPr bwMode="auto">
          <a:xfrm flipH="1">
            <a:off x="1676400" y="4953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solidFill>
                <a:srgbClr val="000000"/>
              </a:solidFill>
              <a:ea typeface="ＭＳ Ｐゴシック" charset="0"/>
            </a:endParaRPr>
          </a:p>
        </p:txBody>
      </p:sp>
      <p:sp>
        <p:nvSpPr>
          <p:cNvPr id="48" name="AutoShape 27">
            <a:hlinkClick r:id="" action="ppaction://noaction" highlightClick="1"/>
          </p:cNvPr>
          <p:cNvSpPr>
            <a:spLocks noChangeArrowheads="1"/>
          </p:cNvSpPr>
          <p:nvPr/>
        </p:nvSpPr>
        <p:spPr bwMode="auto">
          <a:xfrm flipH="1">
            <a:off x="6934200" y="-1143000"/>
            <a:ext cx="304800" cy="103187"/>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solidFill>
                <a:srgbClr val="000000"/>
              </a:solidFill>
              <a:ea typeface="ＭＳ Ｐゴシック" charset="0"/>
            </a:endParaRPr>
          </a:p>
        </p:txBody>
      </p:sp>
      <p:sp>
        <p:nvSpPr>
          <p:cNvPr id="49" name="AutoShape 27">
            <a:hlinkClick r:id="" action="ppaction://noaction" highlightClick="1"/>
          </p:cNvPr>
          <p:cNvSpPr>
            <a:spLocks noChangeArrowheads="1"/>
          </p:cNvSpPr>
          <p:nvPr/>
        </p:nvSpPr>
        <p:spPr bwMode="auto">
          <a:xfrm flipH="1">
            <a:off x="4274136" y="33885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solidFill>
                <a:srgbClr val="000000"/>
              </a:solidFill>
              <a:ea typeface="ＭＳ Ｐゴシック" charset="0"/>
            </a:endParaRPr>
          </a:p>
        </p:txBody>
      </p:sp>
      <p:sp>
        <p:nvSpPr>
          <p:cNvPr id="50" name="AutoShape 27">
            <a:hlinkClick r:id="" action="ppaction://noaction" highlightClick="1"/>
          </p:cNvPr>
          <p:cNvSpPr>
            <a:spLocks noChangeArrowheads="1"/>
          </p:cNvSpPr>
          <p:nvPr/>
        </p:nvSpPr>
        <p:spPr bwMode="auto">
          <a:xfrm flipH="1">
            <a:off x="3648557" y="370978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solidFill>
                <a:srgbClr val="000000"/>
              </a:solidFill>
              <a:ea typeface="ＭＳ Ｐゴシック" charset="0"/>
            </a:endParaRPr>
          </a:p>
        </p:txBody>
      </p:sp>
      <p:sp>
        <p:nvSpPr>
          <p:cNvPr id="51" name="AutoShape 27">
            <a:hlinkClick r:id="" action="ppaction://noaction" highlightClick="1"/>
          </p:cNvPr>
          <p:cNvSpPr>
            <a:spLocks noChangeArrowheads="1"/>
          </p:cNvSpPr>
          <p:nvPr/>
        </p:nvSpPr>
        <p:spPr bwMode="auto">
          <a:xfrm flipH="1">
            <a:off x="3200400" y="4038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solidFill>
                <a:srgbClr val="000000"/>
              </a:solidFill>
              <a:ea typeface="ＭＳ Ｐゴシック" charset="0"/>
            </a:endParaRPr>
          </a:p>
        </p:txBody>
      </p:sp>
      <p:sp>
        <p:nvSpPr>
          <p:cNvPr id="52" name="AutoShape 27">
            <a:hlinkClick r:id="" action="ppaction://noaction" highlightClick="1"/>
          </p:cNvPr>
          <p:cNvSpPr>
            <a:spLocks noChangeArrowheads="1"/>
          </p:cNvSpPr>
          <p:nvPr/>
        </p:nvSpPr>
        <p:spPr bwMode="auto">
          <a:xfrm>
            <a:off x="1066800" y="5334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solidFill>
                <a:srgbClr val="000000"/>
              </a:solidFill>
              <a:ea typeface="ＭＳ Ｐゴシック" charset="0"/>
            </a:endParaRPr>
          </a:p>
        </p:txBody>
      </p:sp>
      <p:sp>
        <p:nvSpPr>
          <p:cNvPr id="53" name="AutoShape 27">
            <a:hlinkClick r:id="" action="ppaction://noaction" highlightClick="1"/>
          </p:cNvPr>
          <p:cNvSpPr>
            <a:spLocks noChangeArrowheads="1"/>
          </p:cNvSpPr>
          <p:nvPr/>
        </p:nvSpPr>
        <p:spPr bwMode="auto">
          <a:xfrm flipH="1">
            <a:off x="4762500" y="31227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solidFill>
                <a:srgbClr val="000000"/>
              </a:solidFill>
              <a:ea typeface="ＭＳ Ｐゴシック" charset="0"/>
            </a:endParaRPr>
          </a:p>
        </p:txBody>
      </p:sp>
      <p:sp>
        <p:nvSpPr>
          <p:cNvPr id="54" name="AutoShape 27">
            <a:hlinkClick r:id="" action="ppaction://noaction" highlightClick="1"/>
          </p:cNvPr>
          <p:cNvSpPr>
            <a:spLocks noChangeArrowheads="1"/>
          </p:cNvSpPr>
          <p:nvPr/>
        </p:nvSpPr>
        <p:spPr bwMode="auto">
          <a:xfrm flipH="1">
            <a:off x="2667000" y="4419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solidFill>
                <a:srgbClr val="000000"/>
              </a:solidFill>
              <a:ea typeface="ＭＳ Ｐゴシック" charset="0"/>
            </a:endParaRPr>
          </a:p>
        </p:txBody>
      </p:sp>
      <p:sp>
        <p:nvSpPr>
          <p:cNvPr id="55" name="AutoShape 27">
            <a:hlinkClick r:id="" action="ppaction://noaction" highlightClick="1"/>
          </p:cNvPr>
          <p:cNvSpPr>
            <a:spLocks noChangeArrowheads="1"/>
          </p:cNvSpPr>
          <p:nvPr/>
        </p:nvSpPr>
        <p:spPr bwMode="auto">
          <a:xfrm flipH="1">
            <a:off x="2209800" y="4648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solidFill>
                <a:srgbClr val="000000"/>
              </a:solidFill>
              <a:ea typeface="ＭＳ Ｐゴシック" charset="0"/>
            </a:endParaRPr>
          </a:p>
        </p:txBody>
      </p:sp>
      <p:sp>
        <p:nvSpPr>
          <p:cNvPr id="56" name="AutoShape 27">
            <a:hlinkClick r:id="" action="ppaction://noaction" highlightClick="1"/>
          </p:cNvPr>
          <p:cNvSpPr>
            <a:spLocks noChangeArrowheads="1"/>
          </p:cNvSpPr>
          <p:nvPr/>
        </p:nvSpPr>
        <p:spPr bwMode="auto">
          <a:xfrm flipH="1">
            <a:off x="5943600" y="23979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solidFill>
                <a:srgbClr val="000000"/>
              </a:solidFill>
              <a:ea typeface="ＭＳ Ｐゴシック" charset="0"/>
            </a:endParaRPr>
          </a:p>
        </p:txBody>
      </p:sp>
      <p:sp>
        <p:nvSpPr>
          <p:cNvPr id="5139" name="ZoneTexte 57"/>
          <p:cNvSpPr txBox="1">
            <a:spLocks noChangeArrowheads="1"/>
          </p:cNvSpPr>
          <p:nvPr/>
        </p:nvSpPr>
        <p:spPr bwMode="auto">
          <a:xfrm rot="161780">
            <a:off x="-92075" y="5502275"/>
            <a:ext cx="6810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solidFill>
                  <a:srgbClr val="000000"/>
                </a:solidFill>
              </a:rPr>
              <a:t>1883 </a:t>
            </a:r>
          </a:p>
        </p:txBody>
      </p:sp>
      <p:sp>
        <p:nvSpPr>
          <p:cNvPr id="5140" name="ZoneTexte 58"/>
          <p:cNvSpPr txBox="1">
            <a:spLocks noChangeArrowheads="1"/>
          </p:cNvSpPr>
          <p:nvPr/>
        </p:nvSpPr>
        <p:spPr bwMode="auto">
          <a:xfrm>
            <a:off x="228600" y="5257800"/>
            <a:ext cx="990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solidFill>
                  <a:srgbClr val="000000"/>
                </a:solidFill>
              </a:rPr>
              <a:t>1886</a:t>
            </a:r>
          </a:p>
        </p:txBody>
      </p:sp>
      <p:sp>
        <p:nvSpPr>
          <p:cNvPr id="5141" name="ZoneTexte 59"/>
          <p:cNvSpPr txBox="1">
            <a:spLocks noChangeArrowheads="1"/>
          </p:cNvSpPr>
          <p:nvPr/>
        </p:nvSpPr>
        <p:spPr bwMode="auto">
          <a:xfrm>
            <a:off x="609600" y="5029200"/>
            <a:ext cx="838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solidFill>
                  <a:srgbClr val="000000"/>
                </a:solidFill>
              </a:rPr>
              <a:t>1891</a:t>
            </a:r>
          </a:p>
        </p:txBody>
      </p:sp>
      <p:sp>
        <p:nvSpPr>
          <p:cNvPr id="5142" name="ZoneTexte 61"/>
          <p:cNvSpPr txBox="1">
            <a:spLocks noChangeArrowheads="1"/>
          </p:cNvSpPr>
          <p:nvPr/>
        </p:nvSpPr>
        <p:spPr bwMode="auto">
          <a:xfrm>
            <a:off x="1066800" y="47244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solidFill>
                  <a:srgbClr val="000000"/>
                </a:solidFill>
              </a:rPr>
              <a:t>1893</a:t>
            </a:r>
          </a:p>
        </p:txBody>
      </p:sp>
      <p:sp>
        <p:nvSpPr>
          <p:cNvPr id="5143" name="ZoneTexte 65"/>
          <p:cNvSpPr txBox="1">
            <a:spLocks noChangeArrowheads="1"/>
          </p:cNvSpPr>
          <p:nvPr/>
        </p:nvSpPr>
        <p:spPr bwMode="auto">
          <a:xfrm>
            <a:off x="1524000" y="44196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solidFill>
                  <a:srgbClr val="000000"/>
                </a:solidFill>
              </a:rPr>
              <a:t>1925</a:t>
            </a:r>
          </a:p>
        </p:txBody>
      </p:sp>
      <p:sp>
        <p:nvSpPr>
          <p:cNvPr id="5144" name="ZoneTexte 66"/>
          <p:cNvSpPr txBox="1">
            <a:spLocks noChangeArrowheads="1"/>
          </p:cNvSpPr>
          <p:nvPr/>
        </p:nvSpPr>
        <p:spPr bwMode="auto">
          <a:xfrm>
            <a:off x="2133600" y="41148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solidFill>
                  <a:srgbClr val="000000"/>
                </a:solidFill>
              </a:rPr>
              <a:t>1960</a:t>
            </a:r>
          </a:p>
        </p:txBody>
      </p:sp>
      <p:sp>
        <p:nvSpPr>
          <p:cNvPr id="5145" name="ZoneTexte 67"/>
          <p:cNvSpPr txBox="1">
            <a:spLocks noChangeArrowheads="1"/>
          </p:cNvSpPr>
          <p:nvPr/>
        </p:nvSpPr>
        <p:spPr bwMode="auto">
          <a:xfrm>
            <a:off x="2590800" y="38862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solidFill>
                  <a:srgbClr val="000000"/>
                </a:solidFill>
              </a:rPr>
              <a:t>1967</a:t>
            </a:r>
          </a:p>
        </p:txBody>
      </p:sp>
      <p:sp>
        <p:nvSpPr>
          <p:cNvPr id="5146" name="ZoneTexte 69"/>
          <p:cNvSpPr txBox="1">
            <a:spLocks noChangeArrowheads="1"/>
          </p:cNvSpPr>
          <p:nvPr/>
        </p:nvSpPr>
        <p:spPr bwMode="auto">
          <a:xfrm>
            <a:off x="3034506" y="3622475"/>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solidFill>
                  <a:srgbClr val="000000"/>
                </a:solidFill>
              </a:rPr>
              <a:t>1970</a:t>
            </a:r>
          </a:p>
        </p:txBody>
      </p:sp>
      <p:sp>
        <p:nvSpPr>
          <p:cNvPr id="5147" name="ZoneTexte 70"/>
          <p:cNvSpPr txBox="1">
            <a:spLocks noChangeArrowheads="1"/>
          </p:cNvSpPr>
          <p:nvPr/>
        </p:nvSpPr>
        <p:spPr bwMode="auto">
          <a:xfrm>
            <a:off x="3614074" y="3251992"/>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solidFill>
                  <a:srgbClr val="000000"/>
                </a:solidFill>
              </a:rPr>
              <a:t>1989</a:t>
            </a:r>
          </a:p>
        </p:txBody>
      </p:sp>
      <p:sp>
        <p:nvSpPr>
          <p:cNvPr id="5148" name="ZoneTexte 71"/>
          <p:cNvSpPr txBox="1">
            <a:spLocks noChangeArrowheads="1"/>
          </p:cNvSpPr>
          <p:nvPr/>
        </p:nvSpPr>
        <p:spPr bwMode="auto">
          <a:xfrm>
            <a:off x="4097338" y="2858464"/>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solidFill>
                  <a:srgbClr val="000000"/>
                </a:solidFill>
              </a:rPr>
              <a:t>1996</a:t>
            </a:r>
          </a:p>
        </p:txBody>
      </p:sp>
      <p:sp>
        <p:nvSpPr>
          <p:cNvPr id="5149" name="ZoneTexte 72"/>
          <p:cNvSpPr txBox="1">
            <a:spLocks noChangeArrowheads="1"/>
          </p:cNvSpPr>
          <p:nvPr/>
        </p:nvSpPr>
        <p:spPr bwMode="auto">
          <a:xfrm>
            <a:off x="4720662" y="2582757"/>
            <a:ext cx="84835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smtClean="0">
                <a:solidFill>
                  <a:srgbClr val="000000"/>
                </a:solidFill>
              </a:rPr>
              <a:t>2000</a:t>
            </a:r>
            <a:endParaRPr lang="fr-FR" sz="1700" b="1" dirty="0">
              <a:solidFill>
                <a:srgbClr val="000000"/>
              </a:solidFill>
            </a:endParaRPr>
          </a:p>
        </p:txBody>
      </p:sp>
      <p:sp>
        <p:nvSpPr>
          <p:cNvPr id="74" name="AutoShape 27">
            <a:hlinkClick r:id="" action="ppaction://noaction" highlightClick="1"/>
          </p:cNvPr>
          <p:cNvSpPr>
            <a:spLocks noChangeArrowheads="1"/>
          </p:cNvSpPr>
          <p:nvPr/>
        </p:nvSpPr>
        <p:spPr bwMode="auto">
          <a:xfrm flipH="1">
            <a:off x="6553200" y="1981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solidFill>
                <a:srgbClr val="000000"/>
              </a:solidFill>
              <a:ea typeface="ＭＳ Ｐゴシック" charset="0"/>
            </a:endParaRPr>
          </a:p>
        </p:txBody>
      </p:sp>
      <p:sp>
        <p:nvSpPr>
          <p:cNvPr id="5151" name="ZoneTexte 74"/>
          <p:cNvSpPr txBox="1">
            <a:spLocks noChangeArrowheads="1"/>
          </p:cNvSpPr>
          <p:nvPr/>
        </p:nvSpPr>
        <p:spPr bwMode="auto">
          <a:xfrm>
            <a:off x="5867400" y="19050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solidFill>
                  <a:srgbClr val="000000"/>
                </a:solidFill>
              </a:rPr>
              <a:t>2012</a:t>
            </a:r>
          </a:p>
        </p:txBody>
      </p:sp>
      <p:sp>
        <p:nvSpPr>
          <p:cNvPr id="5152" name="ZoneTexte 75"/>
          <p:cNvSpPr txBox="1">
            <a:spLocks noChangeArrowheads="1"/>
          </p:cNvSpPr>
          <p:nvPr/>
        </p:nvSpPr>
        <p:spPr bwMode="auto">
          <a:xfrm rot="10800000" flipV="1">
            <a:off x="0" y="6141343"/>
            <a:ext cx="3886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solidFill>
                  <a:srgbClr val="000000"/>
                </a:solidFill>
              </a:rPr>
              <a:t>PARIS CONVENTION</a:t>
            </a:r>
          </a:p>
        </p:txBody>
      </p:sp>
      <p:sp>
        <p:nvSpPr>
          <p:cNvPr id="5153" name="ZoneTexte 76"/>
          <p:cNvSpPr txBox="1">
            <a:spLocks noChangeArrowheads="1"/>
          </p:cNvSpPr>
          <p:nvPr/>
        </p:nvSpPr>
        <p:spPr bwMode="auto">
          <a:xfrm>
            <a:off x="901700" y="5735638"/>
            <a:ext cx="2422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solidFill>
                  <a:srgbClr val="000000"/>
                </a:solidFill>
              </a:rPr>
              <a:t>BERNE  CONVENTION</a:t>
            </a:r>
          </a:p>
        </p:txBody>
      </p:sp>
      <p:sp>
        <p:nvSpPr>
          <p:cNvPr id="5154" name="ZoneTexte 78"/>
          <p:cNvSpPr txBox="1">
            <a:spLocks noChangeArrowheads="1"/>
          </p:cNvSpPr>
          <p:nvPr/>
        </p:nvSpPr>
        <p:spPr bwMode="auto">
          <a:xfrm>
            <a:off x="1295400" y="5410200"/>
            <a:ext cx="3182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solidFill>
                  <a:srgbClr val="000000"/>
                </a:solidFill>
              </a:rPr>
              <a:t>MADRID AGREEMENT  </a:t>
            </a:r>
          </a:p>
        </p:txBody>
      </p:sp>
      <p:sp>
        <p:nvSpPr>
          <p:cNvPr id="5155" name="ZoneTexte 79"/>
          <p:cNvSpPr txBox="1">
            <a:spLocks noChangeArrowheads="1"/>
          </p:cNvSpPr>
          <p:nvPr/>
        </p:nvSpPr>
        <p:spPr bwMode="auto">
          <a:xfrm>
            <a:off x="1981200" y="5029200"/>
            <a:ext cx="15573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solidFill>
                  <a:srgbClr val="000000"/>
                </a:solidFill>
              </a:rPr>
              <a:t>BIRPI</a:t>
            </a:r>
            <a:r>
              <a:rPr lang="fr-FR" sz="1700" dirty="0">
                <a:solidFill>
                  <a:srgbClr val="000000"/>
                </a:solidFill>
              </a:rPr>
              <a:t> </a:t>
            </a:r>
          </a:p>
        </p:txBody>
      </p:sp>
      <p:sp>
        <p:nvSpPr>
          <p:cNvPr id="5156" name="ZoneTexte 81"/>
          <p:cNvSpPr txBox="1">
            <a:spLocks noChangeArrowheads="1"/>
          </p:cNvSpPr>
          <p:nvPr/>
        </p:nvSpPr>
        <p:spPr bwMode="auto">
          <a:xfrm>
            <a:off x="2420937" y="4789573"/>
            <a:ext cx="2608263"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solidFill>
                  <a:srgbClr val="000000"/>
                </a:solidFill>
              </a:rPr>
              <a:t>HAGUE AGREEMENT</a:t>
            </a:r>
          </a:p>
          <a:p>
            <a:pPr eaLnBrk="1" hangingPunct="1"/>
            <a:endParaRPr lang="fr-FR" sz="1700" dirty="0">
              <a:solidFill>
                <a:srgbClr val="000000"/>
              </a:solidFill>
            </a:endParaRPr>
          </a:p>
        </p:txBody>
      </p:sp>
      <p:sp>
        <p:nvSpPr>
          <p:cNvPr id="5157" name="ZoneTexte 82"/>
          <p:cNvSpPr txBox="1">
            <a:spLocks noChangeArrowheads="1"/>
          </p:cNvSpPr>
          <p:nvPr/>
        </p:nvSpPr>
        <p:spPr bwMode="auto">
          <a:xfrm>
            <a:off x="2971800" y="4465836"/>
            <a:ext cx="3581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solidFill>
                  <a:srgbClr val="000000"/>
                </a:solidFill>
              </a:rPr>
              <a:t>BIRPI MOVES TO GENEVA </a:t>
            </a:r>
          </a:p>
        </p:txBody>
      </p:sp>
      <p:sp>
        <p:nvSpPr>
          <p:cNvPr id="5158" name="ZoneTexte 83"/>
          <p:cNvSpPr txBox="1">
            <a:spLocks noChangeArrowheads="1"/>
          </p:cNvSpPr>
          <p:nvPr/>
        </p:nvSpPr>
        <p:spPr bwMode="auto">
          <a:xfrm>
            <a:off x="3607904" y="4064099"/>
            <a:ext cx="259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solidFill>
                  <a:srgbClr val="000000"/>
                </a:solidFill>
              </a:rPr>
              <a:t>WIPO CONVENTION </a:t>
            </a:r>
          </a:p>
        </p:txBody>
      </p:sp>
      <p:sp>
        <p:nvSpPr>
          <p:cNvPr id="5159" name="ZoneTexte 84"/>
          <p:cNvSpPr txBox="1">
            <a:spLocks noChangeArrowheads="1"/>
          </p:cNvSpPr>
          <p:nvPr/>
        </p:nvSpPr>
        <p:spPr bwMode="auto">
          <a:xfrm>
            <a:off x="3960779" y="3709789"/>
            <a:ext cx="449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solidFill>
                  <a:srgbClr val="000000"/>
                </a:solidFill>
              </a:rPr>
              <a:t>PCT ESTABLISHED </a:t>
            </a:r>
          </a:p>
        </p:txBody>
      </p:sp>
      <p:sp>
        <p:nvSpPr>
          <p:cNvPr id="5160" name="ZoneTexte 87"/>
          <p:cNvSpPr txBox="1">
            <a:spLocks noChangeArrowheads="1"/>
          </p:cNvSpPr>
          <p:nvPr/>
        </p:nvSpPr>
        <p:spPr bwMode="auto">
          <a:xfrm>
            <a:off x="4572000" y="3414018"/>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solidFill>
                  <a:srgbClr val="000000"/>
                </a:solidFill>
              </a:rPr>
              <a:t>MADRID PROTOCOL</a:t>
            </a:r>
          </a:p>
        </p:txBody>
      </p:sp>
      <p:sp>
        <p:nvSpPr>
          <p:cNvPr id="5161" name="ZoneTexte 93"/>
          <p:cNvSpPr txBox="1">
            <a:spLocks noChangeArrowheads="1"/>
          </p:cNvSpPr>
          <p:nvPr/>
        </p:nvSpPr>
        <p:spPr bwMode="auto">
          <a:xfrm>
            <a:off x="5067300" y="3056692"/>
            <a:ext cx="3124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solidFill>
                  <a:srgbClr val="000000"/>
                </a:solidFill>
              </a:rPr>
              <a:t>INTERNET TREATIES </a:t>
            </a:r>
          </a:p>
        </p:txBody>
      </p:sp>
      <p:pic>
        <p:nvPicPr>
          <p:cNvPr id="95" name="Picture 36" descr="noname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1143000"/>
            <a:ext cx="2362200" cy="3044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AutoShape 27">
            <a:hlinkClick r:id="" action="ppaction://noaction" highlightClick="1"/>
          </p:cNvPr>
          <p:cNvSpPr>
            <a:spLocks noChangeArrowheads="1"/>
          </p:cNvSpPr>
          <p:nvPr/>
        </p:nvSpPr>
        <p:spPr bwMode="auto">
          <a:xfrm flipH="1">
            <a:off x="7250247" y="15840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solidFill>
                <a:srgbClr val="000000"/>
              </a:solidFill>
              <a:ea typeface="ＭＳ Ｐゴシック" charset="0"/>
            </a:endParaRPr>
          </a:p>
        </p:txBody>
      </p:sp>
      <p:sp>
        <p:nvSpPr>
          <p:cNvPr id="5164" name="ZoneTexte 98"/>
          <p:cNvSpPr txBox="1">
            <a:spLocks noChangeArrowheads="1"/>
          </p:cNvSpPr>
          <p:nvPr/>
        </p:nvSpPr>
        <p:spPr bwMode="auto">
          <a:xfrm>
            <a:off x="6274455" y="2454724"/>
            <a:ext cx="1431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smtClean="0">
                <a:solidFill>
                  <a:srgbClr val="000000"/>
                </a:solidFill>
              </a:rPr>
              <a:t>STLT</a:t>
            </a:r>
            <a:endParaRPr lang="fr-FR" sz="1400" dirty="0">
              <a:solidFill>
                <a:srgbClr val="000000"/>
              </a:solidFill>
            </a:endParaRPr>
          </a:p>
        </p:txBody>
      </p:sp>
      <p:sp>
        <p:nvSpPr>
          <p:cNvPr id="5165" name="ZoneTexte 100"/>
          <p:cNvSpPr txBox="1">
            <a:spLocks noChangeArrowheads="1"/>
          </p:cNvSpPr>
          <p:nvPr/>
        </p:nvSpPr>
        <p:spPr bwMode="auto">
          <a:xfrm>
            <a:off x="6629400" y="2133600"/>
            <a:ext cx="2092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solidFill>
                  <a:srgbClr val="000000"/>
                </a:solidFill>
              </a:rPr>
              <a:t>BEIJING TREATY </a:t>
            </a:r>
          </a:p>
        </p:txBody>
      </p:sp>
      <p:sp>
        <p:nvSpPr>
          <p:cNvPr id="5166" name="ZoneTexte 103"/>
          <p:cNvSpPr txBox="1">
            <a:spLocks noChangeArrowheads="1"/>
          </p:cNvSpPr>
          <p:nvPr/>
        </p:nvSpPr>
        <p:spPr bwMode="auto">
          <a:xfrm>
            <a:off x="6503504" y="1482792"/>
            <a:ext cx="889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solidFill>
                  <a:srgbClr val="000000"/>
                </a:solidFill>
              </a:rPr>
              <a:t>2013 </a:t>
            </a:r>
          </a:p>
        </p:txBody>
      </p:sp>
      <p:sp>
        <p:nvSpPr>
          <p:cNvPr id="5167" name="ZoneTexte 104"/>
          <p:cNvSpPr txBox="1">
            <a:spLocks noChangeArrowheads="1"/>
          </p:cNvSpPr>
          <p:nvPr/>
        </p:nvSpPr>
        <p:spPr bwMode="auto">
          <a:xfrm>
            <a:off x="7052468" y="1741696"/>
            <a:ext cx="2819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dirty="0">
                <a:solidFill>
                  <a:srgbClr val="000000"/>
                </a:solidFill>
              </a:rPr>
              <a:t>  </a:t>
            </a:r>
            <a:r>
              <a:rPr lang="fr-FR" sz="1400" dirty="0">
                <a:solidFill>
                  <a:srgbClr val="000000"/>
                </a:solidFill>
              </a:rPr>
              <a:t>MARRAKESH TREATY </a:t>
            </a:r>
          </a:p>
        </p:txBody>
      </p:sp>
      <p:pic>
        <p:nvPicPr>
          <p:cNvPr id="8499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33343" y="2741507"/>
            <a:ext cx="26828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15752" y="2736503"/>
            <a:ext cx="2037417" cy="307777"/>
          </a:xfrm>
          <a:prstGeom prst="rect">
            <a:avLst/>
          </a:prstGeom>
        </p:spPr>
        <p:txBody>
          <a:bodyPr wrap="none">
            <a:spAutoFit/>
          </a:bodyPr>
          <a:lstStyle/>
          <a:p>
            <a:r>
              <a:rPr lang="en-US" sz="1400" dirty="0" smtClean="0">
                <a:solidFill>
                  <a:srgbClr val="000000"/>
                </a:solidFill>
                <a:ea typeface="ＭＳ Ｐゴシック" charset="0"/>
              </a:rPr>
              <a:t>PATENT LAW TREATY</a:t>
            </a:r>
            <a:endParaRPr lang="en-US" sz="1400" dirty="0">
              <a:solidFill>
                <a:srgbClr val="000000"/>
              </a:solidFill>
              <a:ea typeface="ＭＳ Ｐゴシック" charset="0"/>
            </a:endParaRPr>
          </a:p>
        </p:txBody>
      </p:sp>
      <p:sp>
        <p:nvSpPr>
          <p:cNvPr id="3" name="Rectangle 2"/>
          <p:cNvSpPr/>
          <p:nvPr/>
        </p:nvSpPr>
        <p:spPr>
          <a:xfrm>
            <a:off x="5277678" y="2247269"/>
            <a:ext cx="671979" cy="353943"/>
          </a:xfrm>
          <a:prstGeom prst="rect">
            <a:avLst/>
          </a:prstGeom>
        </p:spPr>
        <p:txBody>
          <a:bodyPr wrap="none">
            <a:spAutoFit/>
          </a:bodyPr>
          <a:lstStyle/>
          <a:p>
            <a:r>
              <a:rPr lang="en-US" sz="1700" b="1" dirty="0" smtClean="0">
                <a:solidFill>
                  <a:srgbClr val="000000"/>
                </a:solidFill>
                <a:ea typeface="ＭＳ Ｐゴシック" charset="0"/>
              </a:rPr>
              <a:t>2006</a:t>
            </a:r>
            <a:endParaRPr lang="en-US" sz="1700" b="1" dirty="0">
              <a:solidFill>
                <a:srgbClr val="000000"/>
              </a:solidFill>
              <a:ea typeface="ＭＳ Ｐゴシック" charset="0"/>
            </a:endParaRPr>
          </a:p>
        </p:txBody>
      </p:sp>
    </p:spTree>
    <p:extLst>
      <p:ext uri="{BB962C8B-B14F-4D97-AF65-F5344CB8AC3E}">
        <p14:creationId xmlns:p14="http://schemas.microsoft.com/office/powerpoint/2010/main" val="1758966125"/>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432300" y="2667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endParaRPr lang="en-US" altLang="en-US" b="1">
              <a:ea typeface="ヒラギノ角ゴ Pro W3" charset="-128"/>
            </a:endParaRPr>
          </a:p>
        </p:txBody>
      </p:sp>
      <p:sp>
        <p:nvSpPr>
          <p:cNvPr id="12291" name="Rectangle 3"/>
          <p:cNvSpPr>
            <a:spLocks noChangeArrowheads="1"/>
          </p:cNvSpPr>
          <p:nvPr/>
        </p:nvSpPr>
        <p:spPr bwMode="auto">
          <a:xfrm>
            <a:off x="1" y="116632"/>
            <a:ext cx="8676456" cy="7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en-US" altLang="en-US" sz="3600" kern="0" dirty="0" smtClean="0">
                <a:solidFill>
                  <a:srgbClr val="00408C"/>
                </a:solidFill>
                <a:latin typeface="Arial"/>
                <a:ea typeface="MS PGothic" pitchFamily="34" charset="-128"/>
                <a:cs typeface="Arial"/>
              </a:rPr>
              <a:t>DAS PCT – SYSTEM  </a:t>
            </a:r>
          </a:p>
        </p:txBody>
      </p:sp>
      <p:sp>
        <p:nvSpPr>
          <p:cNvPr id="12292" name="Freeform 4"/>
          <p:cNvSpPr>
            <a:spLocks/>
          </p:cNvSpPr>
          <p:nvPr/>
        </p:nvSpPr>
        <p:spPr bwMode="auto">
          <a:xfrm flipH="1" flipV="1">
            <a:off x="4480639" y="1388269"/>
            <a:ext cx="2754313" cy="1103312"/>
          </a:xfrm>
          <a:custGeom>
            <a:avLst/>
            <a:gdLst>
              <a:gd name="T0" fmla="*/ 0 w 2112"/>
              <a:gd name="T1" fmla="*/ 2113363488 h 576"/>
              <a:gd name="T2" fmla="*/ 2147483647 w 2112"/>
              <a:gd name="T3" fmla="*/ 2113363488 h 576"/>
              <a:gd name="T4" fmla="*/ 2147483647 w 2112"/>
              <a:gd name="T5" fmla="*/ 0 h 576"/>
              <a:gd name="T6" fmla="*/ 0 60000 65536"/>
              <a:gd name="T7" fmla="*/ 0 60000 65536"/>
              <a:gd name="T8" fmla="*/ 0 60000 65536"/>
            </a:gdLst>
            <a:ahLst/>
            <a:cxnLst>
              <a:cxn ang="T6">
                <a:pos x="T0" y="T1"/>
              </a:cxn>
              <a:cxn ang="T7">
                <a:pos x="T2" y="T3"/>
              </a:cxn>
              <a:cxn ang="T8">
                <a:pos x="T4" y="T5"/>
              </a:cxn>
            </a:cxnLst>
            <a:rect l="0" t="0" r="r" b="b"/>
            <a:pathLst>
              <a:path w="2112" h="576">
                <a:moveTo>
                  <a:pt x="0" y="576"/>
                </a:moveTo>
                <a:lnTo>
                  <a:pt x="1536" y="576"/>
                </a:lnTo>
                <a:lnTo>
                  <a:pt x="2112" y="0"/>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3" name="Text Box 5"/>
          <p:cNvSpPr txBox="1">
            <a:spLocks noChangeArrowheads="1"/>
          </p:cNvSpPr>
          <p:nvPr/>
        </p:nvSpPr>
        <p:spPr bwMode="auto">
          <a:xfrm>
            <a:off x="5634038" y="1163638"/>
            <a:ext cx="2016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dirty="0" err="1">
                <a:ea typeface="ヒラギノ角ゴ Pro W3" charset="-128"/>
              </a:rPr>
              <a:t>Kapitel</a:t>
            </a:r>
            <a:r>
              <a:rPr lang="en-US" altLang="en-US" sz="1400" b="1" dirty="0">
                <a:ea typeface="ヒラギノ角ゴ Pro W3" charset="-128"/>
              </a:rPr>
              <a:t> I</a:t>
            </a:r>
          </a:p>
        </p:txBody>
      </p:sp>
      <p:grpSp>
        <p:nvGrpSpPr>
          <p:cNvPr id="12294" name="Group 6"/>
          <p:cNvGrpSpPr>
            <a:grpSpLocks/>
          </p:cNvGrpSpPr>
          <p:nvPr/>
        </p:nvGrpSpPr>
        <p:grpSpPr bwMode="auto">
          <a:xfrm>
            <a:off x="290514" y="1655763"/>
            <a:ext cx="8729662" cy="4271962"/>
            <a:chOff x="296" y="1043"/>
            <a:chExt cx="5386" cy="2691"/>
          </a:xfrm>
        </p:grpSpPr>
        <p:sp>
          <p:nvSpPr>
            <p:cNvPr id="12295" name="Rectangle 7"/>
            <p:cNvSpPr>
              <a:spLocks noChangeArrowheads="1"/>
            </p:cNvSpPr>
            <p:nvPr/>
          </p:nvSpPr>
          <p:spPr bwMode="auto">
            <a:xfrm>
              <a:off x="2213" y="1735"/>
              <a:ext cx="1182"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2296" name="Rectangle 8"/>
            <p:cNvSpPr>
              <a:spLocks noChangeArrowheads="1"/>
            </p:cNvSpPr>
            <p:nvPr/>
          </p:nvSpPr>
          <p:spPr bwMode="auto">
            <a:xfrm>
              <a:off x="1798" y="2593"/>
              <a:ext cx="153"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2297" name="Rectangle 9"/>
            <p:cNvSpPr>
              <a:spLocks noChangeArrowheads="1"/>
            </p:cNvSpPr>
            <p:nvPr/>
          </p:nvSpPr>
          <p:spPr bwMode="auto">
            <a:xfrm>
              <a:off x="301" y="1748"/>
              <a:ext cx="536"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300">
                  <a:ea typeface="ヒラギノ角ゴ Pro W3" charset="-128"/>
                </a:rPr>
                <a:t>(Monate)</a:t>
              </a:r>
            </a:p>
          </p:txBody>
        </p:sp>
        <p:sp>
          <p:nvSpPr>
            <p:cNvPr id="12298" name="Rectangle 10"/>
            <p:cNvSpPr>
              <a:spLocks noChangeArrowheads="1"/>
            </p:cNvSpPr>
            <p:nvPr/>
          </p:nvSpPr>
          <p:spPr bwMode="auto">
            <a:xfrm>
              <a:off x="951" y="2178"/>
              <a:ext cx="699" cy="413"/>
            </a:xfrm>
            <a:prstGeom prst="rect">
              <a:avLst/>
            </a:prstGeom>
            <a:noFill/>
            <a:ln w="12700" cmpd="thickThin">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b="1">
                  <a:solidFill>
                    <a:srgbClr val="FF0000"/>
                  </a:solidFill>
                  <a:ea typeface="ヒラギノ角ゴ Pro W3" charset="-128"/>
                </a:rPr>
                <a:t>PCT </a:t>
              </a:r>
            </a:p>
            <a:p>
              <a:pPr algn="ctr">
                <a:spcBef>
                  <a:spcPct val="0"/>
                </a:spcBef>
                <a:buFontTx/>
                <a:buNone/>
              </a:pPr>
              <a:r>
                <a:rPr lang="fr-FR" altLang="en-US" sz="1300" b="1">
                  <a:solidFill>
                    <a:srgbClr val="FF0000"/>
                  </a:solidFill>
                  <a:ea typeface="ヒラギノ角ゴ Pro W3" charset="-128"/>
                </a:rPr>
                <a:t>Anmeldung</a:t>
              </a:r>
            </a:p>
            <a:p>
              <a:pPr algn="ctr">
                <a:lnSpc>
                  <a:spcPct val="80000"/>
                </a:lnSpc>
                <a:spcBef>
                  <a:spcPct val="0"/>
                </a:spcBef>
                <a:buFontTx/>
                <a:buNone/>
              </a:pPr>
              <a:endParaRPr lang="en-US" altLang="en-US" sz="1300">
                <a:ea typeface="ヒラギノ角ゴ Pro W3" charset="-128"/>
              </a:endParaRPr>
            </a:p>
          </p:txBody>
        </p:sp>
        <p:sp>
          <p:nvSpPr>
            <p:cNvPr id="12299" name="Rectangle 11"/>
            <p:cNvSpPr>
              <a:spLocks noChangeArrowheads="1"/>
            </p:cNvSpPr>
            <p:nvPr/>
          </p:nvSpPr>
          <p:spPr bwMode="auto">
            <a:xfrm>
              <a:off x="5086" y="1206"/>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dirty="0" err="1">
                  <a:ea typeface="ヒラギノ角ゴ Pro W3" charset="-128"/>
                </a:rPr>
                <a:t>Eintritt</a:t>
              </a:r>
              <a:endParaRPr lang="en-US" altLang="en-US" sz="1400" dirty="0">
                <a:ea typeface="ヒラギノ角ゴ Pro W3" charset="-128"/>
              </a:endParaRPr>
            </a:p>
            <a:p>
              <a:pPr algn="ctr">
                <a:spcBef>
                  <a:spcPct val="0"/>
                </a:spcBef>
                <a:buFontTx/>
                <a:buNone/>
              </a:pPr>
              <a:r>
                <a:rPr lang="en-US" altLang="en-US" sz="1400" dirty="0">
                  <a:ea typeface="ヒラギノ角ゴ Pro W3" charset="-128"/>
                </a:rPr>
                <a:t>in die</a:t>
              </a:r>
            </a:p>
            <a:p>
              <a:pPr algn="ctr">
                <a:spcBef>
                  <a:spcPct val="0"/>
                </a:spcBef>
                <a:buFontTx/>
                <a:buNone/>
              </a:pPr>
              <a:r>
                <a:rPr lang="en-US" altLang="en-US" sz="1400" dirty="0" err="1">
                  <a:ea typeface="ヒラギノ角ゴ Pro W3" charset="-128"/>
                </a:rPr>
                <a:t>Nationale</a:t>
              </a:r>
              <a:endParaRPr lang="en-US" altLang="en-US" sz="1400" dirty="0">
                <a:ea typeface="ヒラギノ角ゴ Pro W3" charset="-128"/>
              </a:endParaRPr>
            </a:p>
            <a:p>
              <a:pPr algn="ctr">
                <a:spcBef>
                  <a:spcPct val="0"/>
                </a:spcBef>
                <a:buFontTx/>
                <a:buNone/>
              </a:pPr>
              <a:r>
                <a:rPr lang="en-US" altLang="en-US" sz="1400" dirty="0">
                  <a:ea typeface="ヒラギノ角ゴ Pro W3" charset="-128"/>
                </a:rPr>
                <a:t>Phase</a:t>
              </a:r>
            </a:p>
          </p:txBody>
        </p:sp>
        <p:sp>
          <p:nvSpPr>
            <p:cNvPr id="12300" name="Rectangle 12"/>
            <p:cNvSpPr>
              <a:spLocks noChangeArrowheads="1"/>
            </p:cNvSpPr>
            <p:nvPr/>
          </p:nvSpPr>
          <p:spPr bwMode="auto">
            <a:xfrm>
              <a:off x="1199"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12</a:t>
              </a:r>
            </a:p>
          </p:txBody>
        </p:sp>
        <p:sp>
          <p:nvSpPr>
            <p:cNvPr id="12301" name="Rectangle 13"/>
            <p:cNvSpPr>
              <a:spLocks noChangeArrowheads="1"/>
            </p:cNvSpPr>
            <p:nvPr/>
          </p:nvSpPr>
          <p:spPr bwMode="auto">
            <a:xfrm>
              <a:off x="389" y="1908"/>
              <a:ext cx="18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0</a:t>
              </a:r>
            </a:p>
          </p:txBody>
        </p:sp>
        <p:sp>
          <p:nvSpPr>
            <p:cNvPr id="12302" name="Rectangle 14"/>
            <p:cNvSpPr>
              <a:spLocks noChangeArrowheads="1"/>
            </p:cNvSpPr>
            <p:nvPr/>
          </p:nvSpPr>
          <p:spPr bwMode="auto">
            <a:xfrm>
              <a:off x="4445" y="1166"/>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12303" name="Rectangle 15"/>
            <p:cNvSpPr>
              <a:spLocks noChangeArrowheads="1"/>
            </p:cNvSpPr>
            <p:nvPr/>
          </p:nvSpPr>
          <p:spPr bwMode="auto">
            <a:xfrm>
              <a:off x="4478" y="2980"/>
              <a:ext cx="24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12304" name="Line 16"/>
            <p:cNvSpPr>
              <a:spLocks noChangeShapeType="1"/>
            </p:cNvSpPr>
            <p:nvPr/>
          </p:nvSpPr>
          <p:spPr bwMode="auto">
            <a:xfrm>
              <a:off x="476" y="2154"/>
              <a:ext cx="272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5" name="Line 17"/>
            <p:cNvSpPr>
              <a:spLocks noChangeShapeType="1"/>
            </p:cNvSpPr>
            <p:nvPr/>
          </p:nvSpPr>
          <p:spPr bwMode="auto">
            <a:xfrm flipV="1">
              <a:off x="1327" y="2067"/>
              <a:ext cx="0" cy="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6" name="Rectangle 18"/>
            <p:cNvSpPr>
              <a:spLocks noChangeArrowheads="1"/>
            </p:cNvSpPr>
            <p:nvPr/>
          </p:nvSpPr>
          <p:spPr bwMode="auto">
            <a:xfrm>
              <a:off x="1537" y="2175"/>
              <a:ext cx="1062" cy="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dirty="0" err="1">
                  <a:ea typeface="ヒラギノ角ゴ Pro W3" charset="-128"/>
                </a:rPr>
                <a:t>Internationaler</a:t>
              </a:r>
              <a:r>
                <a:rPr lang="fr-FR" altLang="en-US" sz="1300" dirty="0">
                  <a:ea typeface="ヒラギノ角ゴ Pro W3" charset="-128"/>
                </a:rPr>
                <a:t> </a:t>
              </a:r>
              <a:r>
                <a:rPr lang="fr-FR" altLang="en-US" sz="1300" dirty="0" err="1">
                  <a:ea typeface="ヒラギノ角ゴ Pro W3" charset="-128"/>
                </a:rPr>
                <a:t>Recherchenbericht</a:t>
              </a:r>
              <a:r>
                <a:rPr lang="fr-FR" altLang="en-US" sz="1300" dirty="0">
                  <a:ea typeface="ヒラギノ角ゴ Pro W3" charset="-128"/>
                </a:rPr>
                <a:t> </a:t>
              </a:r>
              <a:r>
                <a:rPr lang="fr-FR" altLang="en-US" sz="1300" dirty="0" err="1">
                  <a:ea typeface="ヒラギノ角ゴ Pro W3" charset="-128"/>
                </a:rPr>
                <a:t>und</a:t>
              </a:r>
              <a:r>
                <a:rPr lang="fr-FR" altLang="en-US" sz="1300" dirty="0">
                  <a:ea typeface="ヒラギノ角ゴ Pro W3" charset="-128"/>
                </a:rPr>
                <a:t> </a:t>
              </a:r>
              <a:r>
                <a:rPr lang="fr-FR" altLang="en-US" sz="1300" dirty="0" err="1">
                  <a:ea typeface="ヒラギノ角ゴ Pro W3" charset="-128"/>
                </a:rPr>
                <a:t>schriftlicher</a:t>
              </a:r>
              <a:endParaRPr lang="fr-FR" altLang="en-US" sz="1300" dirty="0">
                <a:ea typeface="ヒラギノ角ゴ Pro W3" charset="-128"/>
              </a:endParaRPr>
            </a:p>
            <a:p>
              <a:pPr algn="ctr">
                <a:spcBef>
                  <a:spcPct val="0"/>
                </a:spcBef>
                <a:buFontTx/>
                <a:buNone/>
              </a:pPr>
              <a:r>
                <a:rPr lang="fr-FR" altLang="en-US" sz="1300" dirty="0" err="1">
                  <a:ea typeface="ヒラギノ角ゴ Pro W3" charset="-128"/>
                </a:rPr>
                <a:t>Bescheid</a:t>
              </a:r>
              <a:r>
                <a:rPr lang="fr-FR" altLang="en-US" sz="1300" dirty="0">
                  <a:ea typeface="ヒラギノ角ゴ Pro W3" charset="-128"/>
                </a:rPr>
                <a:t> </a:t>
              </a:r>
            </a:p>
            <a:p>
              <a:pPr algn="ctr">
                <a:spcBef>
                  <a:spcPct val="0"/>
                </a:spcBef>
                <a:buFontTx/>
                <a:buNone/>
              </a:pPr>
              <a:r>
                <a:rPr lang="fr-FR" altLang="en-US" sz="1300" dirty="0">
                  <a:ea typeface="ヒラギノ角ゴ Pro W3" charset="-128"/>
                </a:rPr>
                <a:t>der ISA</a:t>
              </a:r>
            </a:p>
          </p:txBody>
        </p:sp>
        <p:sp>
          <p:nvSpPr>
            <p:cNvPr id="12307" name="Rectangle 19"/>
            <p:cNvSpPr>
              <a:spLocks noChangeArrowheads="1"/>
            </p:cNvSpPr>
            <p:nvPr/>
          </p:nvSpPr>
          <p:spPr bwMode="auto">
            <a:xfrm>
              <a:off x="1903"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16</a:t>
              </a:r>
            </a:p>
          </p:txBody>
        </p:sp>
        <p:sp>
          <p:nvSpPr>
            <p:cNvPr id="12308" name="Rectangle 20"/>
            <p:cNvSpPr>
              <a:spLocks noChangeArrowheads="1"/>
            </p:cNvSpPr>
            <p:nvPr/>
          </p:nvSpPr>
          <p:spPr bwMode="auto">
            <a:xfrm>
              <a:off x="2294" y="1909"/>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18</a:t>
              </a:r>
            </a:p>
          </p:txBody>
        </p:sp>
        <p:sp>
          <p:nvSpPr>
            <p:cNvPr id="12309" name="Line 21"/>
            <p:cNvSpPr>
              <a:spLocks noChangeShapeType="1"/>
            </p:cNvSpPr>
            <p:nvPr/>
          </p:nvSpPr>
          <p:spPr bwMode="auto">
            <a:xfrm flipV="1">
              <a:off x="2419" y="2074"/>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0" name="Line 22"/>
            <p:cNvSpPr>
              <a:spLocks noChangeShapeType="1"/>
            </p:cNvSpPr>
            <p:nvPr/>
          </p:nvSpPr>
          <p:spPr bwMode="auto">
            <a:xfrm flipH="1">
              <a:off x="3198" y="1415"/>
              <a:ext cx="583" cy="7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1" name="Line 23"/>
            <p:cNvSpPr>
              <a:spLocks noChangeShapeType="1"/>
            </p:cNvSpPr>
            <p:nvPr/>
          </p:nvSpPr>
          <p:spPr bwMode="auto">
            <a:xfrm flipV="1">
              <a:off x="4386" y="3180"/>
              <a:ext cx="3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2" name="Rectangle 24"/>
            <p:cNvSpPr>
              <a:spLocks noChangeArrowheads="1"/>
            </p:cNvSpPr>
            <p:nvPr/>
          </p:nvSpPr>
          <p:spPr bwMode="auto">
            <a:xfrm>
              <a:off x="3400" y="2239"/>
              <a:ext cx="110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lang="en-US" altLang="en-US" sz="1400" b="1" i="1">
                  <a:ea typeface="ヒラギノ角ゴ Pro W3" charset="-128"/>
                </a:rPr>
                <a:t>oder wahlweise</a:t>
              </a:r>
              <a:endParaRPr lang="en-US" altLang="en-US" sz="1400" baseline="30000">
                <a:ea typeface="ヒラギノ角ゴ Pro W3" charset="-128"/>
              </a:endParaRPr>
            </a:p>
          </p:txBody>
        </p:sp>
        <p:sp>
          <p:nvSpPr>
            <p:cNvPr id="12313" name="Text Box 25"/>
            <p:cNvSpPr txBox="1">
              <a:spLocks noChangeArrowheads="1"/>
            </p:cNvSpPr>
            <p:nvPr/>
          </p:nvSpPr>
          <p:spPr bwMode="auto">
            <a:xfrm>
              <a:off x="1932" y="1643"/>
              <a:ext cx="1070"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300">
                  <a:ea typeface="ヒラギノ角ゴ Pro W3" charset="-128"/>
                </a:rPr>
                <a:t>Internationale</a:t>
              </a:r>
            </a:p>
            <a:p>
              <a:pPr algn="ctr">
                <a:spcBef>
                  <a:spcPct val="0"/>
                </a:spcBef>
                <a:buFontTx/>
                <a:buNone/>
              </a:pPr>
              <a:r>
                <a:rPr lang="en-US" altLang="en-US" sz="1300">
                  <a:ea typeface="ヒラギノ角ゴ Pro W3" charset="-128"/>
                </a:rPr>
                <a:t>Veröffentlichung</a:t>
              </a:r>
            </a:p>
          </p:txBody>
        </p:sp>
        <p:sp>
          <p:nvSpPr>
            <p:cNvPr id="12314" name="Line 26"/>
            <p:cNvSpPr>
              <a:spLocks noChangeShapeType="1"/>
            </p:cNvSpPr>
            <p:nvPr/>
          </p:nvSpPr>
          <p:spPr bwMode="auto">
            <a:xfrm flipV="1">
              <a:off x="478" y="2070"/>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5" name="Line 27"/>
            <p:cNvSpPr>
              <a:spLocks noChangeShapeType="1"/>
            </p:cNvSpPr>
            <p:nvPr/>
          </p:nvSpPr>
          <p:spPr bwMode="auto">
            <a:xfrm flipV="1">
              <a:off x="2031" y="2074"/>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316" name="Group 28"/>
            <p:cNvGrpSpPr>
              <a:grpSpLocks/>
            </p:cNvGrpSpPr>
            <p:nvPr/>
          </p:nvGrpSpPr>
          <p:grpSpPr bwMode="auto">
            <a:xfrm>
              <a:off x="4654" y="1043"/>
              <a:ext cx="380" cy="727"/>
              <a:chOff x="4047" y="342"/>
              <a:chExt cx="651" cy="1134"/>
            </a:xfrm>
          </p:grpSpPr>
          <p:sp>
            <p:nvSpPr>
              <p:cNvPr id="12344" name="Line 2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5" name="Line 3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6" name="Line 3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7" name="Line 3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8" name="Line 3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9" name="Line 3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317" name="Group 35"/>
            <p:cNvGrpSpPr>
              <a:grpSpLocks/>
            </p:cNvGrpSpPr>
            <p:nvPr/>
          </p:nvGrpSpPr>
          <p:grpSpPr bwMode="auto">
            <a:xfrm>
              <a:off x="4666" y="2823"/>
              <a:ext cx="421" cy="728"/>
              <a:chOff x="4047" y="342"/>
              <a:chExt cx="651" cy="1134"/>
            </a:xfrm>
          </p:grpSpPr>
          <p:sp>
            <p:nvSpPr>
              <p:cNvPr id="12338" name="Line 36"/>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39" name="Line 37"/>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0" name="Line 38"/>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1" name="Line 39"/>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2" name="Line 40"/>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43" name="Line 41"/>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18" name="Freeform 42"/>
            <p:cNvSpPr>
              <a:spLocks/>
            </p:cNvSpPr>
            <p:nvPr/>
          </p:nvSpPr>
          <p:spPr bwMode="auto">
            <a:xfrm>
              <a:off x="2975" y="2598"/>
              <a:ext cx="1705" cy="1030"/>
            </a:xfrm>
            <a:custGeom>
              <a:avLst/>
              <a:gdLst>
                <a:gd name="T0" fmla="*/ 0 w 1920"/>
                <a:gd name="T1" fmla="*/ 0 h 1104"/>
                <a:gd name="T2" fmla="*/ 567 w 1920"/>
                <a:gd name="T3" fmla="*/ 961 h 1104"/>
                <a:gd name="T4" fmla="*/ 1514 w 1920"/>
                <a:gd name="T5" fmla="*/ 961 h 1104"/>
                <a:gd name="T6" fmla="*/ 0 60000 65536"/>
                <a:gd name="T7" fmla="*/ 0 60000 65536"/>
                <a:gd name="T8" fmla="*/ 0 60000 65536"/>
              </a:gdLst>
              <a:ahLst/>
              <a:cxnLst>
                <a:cxn ang="T6">
                  <a:pos x="T0" y="T1"/>
                </a:cxn>
                <a:cxn ang="T7">
                  <a:pos x="T2" y="T3"/>
                </a:cxn>
                <a:cxn ang="T8">
                  <a:pos x="T4" y="T5"/>
                </a:cxn>
              </a:cxnLst>
              <a:rect l="0" t="0" r="r" b="b"/>
              <a:pathLst>
                <a:path w="1920" h="1104">
                  <a:moveTo>
                    <a:pt x="0" y="0"/>
                  </a:moveTo>
                  <a:lnTo>
                    <a:pt x="720" y="1104"/>
                  </a:lnTo>
                  <a:lnTo>
                    <a:pt x="1920" y="1104"/>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9" name="Line 43"/>
            <p:cNvSpPr>
              <a:spLocks noChangeShapeType="1"/>
            </p:cNvSpPr>
            <p:nvPr/>
          </p:nvSpPr>
          <p:spPr bwMode="auto">
            <a:xfrm>
              <a:off x="3781" y="1413"/>
              <a:ext cx="9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0" name="Rectangle 44"/>
            <p:cNvSpPr>
              <a:spLocks noChangeArrowheads="1"/>
            </p:cNvSpPr>
            <p:nvPr/>
          </p:nvSpPr>
          <p:spPr bwMode="auto">
            <a:xfrm>
              <a:off x="296" y="2172"/>
              <a:ext cx="643" cy="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Nationale</a:t>
              </a:r>
            </a:p>
            <a:p>
              <a:pPr algn="ctr">
                <a:spcBef>
                  <a:spcPct val="0"/>
                </a:spcBef>
                <a:buFontTx/>
                <a:buNone/>
              </a:pPr>
              <a:r>
                <a:rPr lang="fr-FR" altLang="en-US" sz="1300">
                  <a:ea typeface="ヒラギノ角ゴ Pro W3" charset="-128"/>
                </a:rPr>
                <a:t>Anmeldung</a:t>
              </a:r>
              <a:endParaRPr lang="en-US" altLang="en-US" sz="1300">
                <a:ea typeface="ヒラギノ角ゴ Pro W3" charset="-128"/>
              </a:endParaRPr>
            </a:p>
            <a:p>
              <a:pPr algn="ctr">
                <a:spcBef>
                  <a:spcPct val="0"/>
                </a:spcBef>
                <a:buFontTx/>
                <a:buNone/>
              </a:pPr>
              <a:endParaRPr lang="en-US" altLang="en-US" sz="1300">
                <a:ea typeface="ヒラギノ角ゴ Pro W3" charset="-128"/>
              </a:endParaRPr>
            </a:p>
          </p:txBody>
        </p:sp>
        <p:sp>
          <p:nvSpPr>
            <p:cNvPr id="12321" name="Rectangle 45"/>
            <p:cNvSpPr>
              <a:spLocks noChangeArrowheads="1"/>
            </p:cNvSpPr>
            <p:nvPr/>
          </p:nvSpPr>
          <p:spPr bwMode="auto">
            <a:xfrm>
              <a:off x="3572" y="1125"/>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20</a:t>
              </a:r>
            </a:p>
          </p:txBody>
        </p:sp>
        <p:grpSp>
          <p:nvGrpSpPr>
            <p:cNvPr id="12322" name="Group 46"/>
            <p:cNvGrpSpPr>
              <a:grpSpLocks/>
            </p:cNvGrpSpPr>
            <p:nvPr/>
          </p:nvGrpSpPr>
          <p:grpSpPr bwMode="auto">
            <a:xfrm>
              <a:off x="3726" y="1052"/>
              <a:ext cx="421" cy="728"/>
              <a:chOff x="4047" y="342"/>
              <a:chExt cx="651" cy="1134"/>
            </a:xfrm>
          </p:grpSpPr>
          <p:sp>
            <p:nvSpPr>
              <p:cNvPr id="12332" name="Line 47"/>
              <p:cNvSpPr>
                <a:spLocks noChangeShapeType="1"/>
              </p:cNvSpPr>
              <p:nvPr/>
            </p:nvSpPr>
            <p:spPr bwMode="auto">
              <a:xfrm rot="-2700000">
                <a:off x="4047" y="705"/>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33" name="Line 48"/>
              <p:cNvSpPr>
                <a:spLocks noChangeShapeType="1"/>
              </p:cNvSpPr>
              <p:nvPr/>
            </p:nvSpPr>
            <p:spPr bwMode="auto">
              <a:xfrm rot="900000">
                <a:off x="4122" y="98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34" name="Line 49"/>
              <p:cNvSpPr>
                <a:spLocks noChangeShapeType="1"/>
              </p:cNvSpPr>
              <p:nvPr/>
            </p:nvSpPr>
            <p:spPr bwMode="auto">
              <a:xfrm rot="2700000">
                <a:off x="4047" y="1113"/>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35" name="Line 50"/>
              <p:cNvSpPr>
                <a:spLocks noChangeShapeType="1"/>
              </p:cNvSpPr>
              <p:nvPr/>
            </p:nvSpPr>
            <p:spPr bwMode="auto">
              <a:xfrm rot="4500000">
                <a:off x="3918" y="1188"/>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36" name="Line 51"/>
              <p:cNvSpPr>
                <a:spLocks noChangeShapeType="1"/>
              </p:cNvSpPr>
              <p:nvPr/>
            </p:nvSpPr>
            <p:spPr bwMode="auto">
              <a:xfrm rot="-900000">
                <a:off x="4122" y="83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37" name="Line 52"/>
              <p:cNvSpPr>
                <a:spLocks noChangeShapeType="1"/>
              </p:cNvSpPr>
              <p:nvPr/>
            </p:nvSpPr>
            <p:spPr bwMode="auto">
              <a:xfrm rot="-4500000">
                <a:off x="3919" y="629"/>
                <a:ext cx="576" cy="1"/>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23" name="Line 53"/>
            <p:cNvSpPr>
              <a:spLocks noChangeShapeType="1"/>
            </p:cNvSpPr>
            <p:nvPr/>
          </p:nvSpPr>
          <p:spPr bwMode="auto">
            <a:xfrm>
              <a:off x="3523" y="2614"/>
              <a:ext cx="213" cy="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4" name="Line 54"/>
            <p:cNvSpPr>
              <a:spLocks noChangeShapeType="1"/>
            </p:cNvSpPr>
            <p:nvPr/>
          </p:nvSpPr>
          <p:spPr bwMode="auto">
            <a:xfrm>
              <a:off x="3204" y="2152"/>
              <a:ext cx="143" cy="2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5" name="Text Box 55"/>
            <p:cNvSpPr txBox="1">
              <a:spLocks noChangeArrowheads="1"/>
            </p:cNvSpPr>
            <p:nvPr/>
          </p:nvSpPr>
          <p:spPr bwMode="auto">
            <a:xfrm>
              <a:off x="3576" y="3542"/>
              <a:ext cx="10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II</a:t>
              </a:r>
            </a:p>
          </p:txBody>
        </p:sp>
        <p:sp>
          <p:nvSpPr>
            <p:cNvPr id="12326" name="Text Box 56"/>
            <p:cNvSpPr txBox="1">
              <a:spLocks noChangeArrowheads="1"/>
            </p:cNvSpPr>
            <p:nvPr/>
          </p:nvSpPr>
          <p:spPr bwMode="auto">
            <a:xfrm>
              <a:off x="3528" y="2955"/>
              <a:ext cx="915"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Internationale</a:t>
              </a:r>
            </a:p>
            <a:p>
              <a:pPr algn="ctr">
                <a:spcBef>
                  <a:spcPct val="0"/>
                </a:spcBef>
                <a:buFontTx/>
                <a:buNone/>
              </a:pPr>
              <a:r>
                <a:rPr lang="en-US" altLang="en-US" sz="1400">
                  <a:ea typeface="ヒラギノ角ゴ Pro W3" charset="-128"/>
                </a:rPr>
                <a:t>vorläufige</a:t>
              </a:r>
            </a:p>
            <a:p>
              <a:pPr algn="ctr">
                <a:spcBef>
                  <a:spcPct val="0"/>
                </a:spcBef>
                <a:buFontTx/>
                <a:buNone/>
              </a:pPr>
              <a:r>
                <a:rPr lang="en-US" altLang="en-US" sz="1400">
                  <a:ea typeface="ヒラギノ角ゴ Pro W3" charset="-128"/>
                </a:rPr>
                <a:t>Prüfung</a:t>
              </a:r>
            </a:p>
          </p:txBody>
        </p:sp>
        <p:sp>
          <p:nvSpPr>
            <p:cNvPr id="12327" name="Rectangle 57"/>
            <p:cNvSpPr>
              <a:spLocks noChangeArrowheads="1"/>
            </p:cNvSpPr>
            <p:nvPr/>
          </p:nvSpPr>
          <p:spPr bwMode="auto">
            <a:xfrm>
              <a:off x="3135" y="2438"/>
              <a:ext cx="1332"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nSpc>
                  <a:spcPct val="80000"/>
                </a:lnSpc>
                <a:spcBef>
                  <a:spcPct val="50000"/>
                </a:spcBef>
                <a:buFontTx/>
                <a:buNone/>
              </a:pPr>
              <a:r>
                <a:rPr lang="fr-FR" altLang="en-US" sz="1400">
                  <a:ea typeface="ヒラギノ角ゴ Pro W3" charset="-128"/>
                </a:rPr>
                <a:t>Antrag nach Kapitel II</a:t>
              </a:r>
              <a:endParaRPr lang="en-US" altLang="en-US" sz="1400">
                <a:ea typeface="ヒラギノ角ゴ Pro W3" charset="-128"/>
              </a:endParaRPr>
            </a:p>
          </p:txBody>
        </p:sp>
        <p:sp>
          <p:nvSpPr>
            <p:cNvPr id="12328" name="Rectangle 58"/>
            <p:cNvSpPr>
              <a:spLocks noChangeArrowheads="1"/>
            </p:cNvSpPr>
            <p:nvPr/>
          </p:nvSpPr>
          <p:spPr bwMode="auto">
            <a:xfrm>
              <a:off x="5083" y="2913"/>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Eintritt</a:t>
              </a:r>
            </a:p>
            <a:p>
              <a:pPr algn="ctr">
                <a:spcBef>
                  <a:spcPct val="0"/>
                </a:spcBef>
                <a:buFontTx/>
                <a:buNone/>
              </a:pPr>
              <a:r>
                <a:rPr lang="en-US" altLang="en-US" sz="1400">
                  <a:ea typeface="ヒラギノ角ゴ Pro W3" charset="-128"/>
                </a:rPr>
                <a:t>in die</a:t>
              </a:r>
            </a:p>
            <a:p>
              <a:pPr algn="ctr">
                <a:spcBef>
                  <a:spcPct val="0"/>
                </a:spcBef>
                <a:buFontTx/>
                <a:buNone/>
              </a:pPr>
              <a:r>
                <a:rPr lang="en-US" altLang="en-US" sz="1400">
                  <a:ea typeface="ヒラギノ角ゴ Pro W3" charset="-128"/>
                </a:rPr>
                <a:t>Nationale</a:t>
              </a:r>
            </a:p>
            <a:p>
              <a:pPr algn="ctr">
                <a:spcBef>
                  <a:spcPct val="0"/>
                </a:spcBef>
                <a:buFontTx/>
                <a:buNone/>
              </a:pPr>
              <a:r>
                <a:rPr lang="en-US" altLang="en-US" sz="1400">
                  <a:ea typeface="ヒラギノ角ゴ Pro W3" charset="-128"/>
                </a:rPr>
                <a:t>Phase</a:t>
              </a:r>
            </a:p>
          </p:txBody>
        </p:sp>
        <p:sp>
          <p:nvSpPr>
            <p:cNvPr id="12329" name="Line 59"/>
            <p:cNvSpPr>
              <a:spLocks noChangeShapeType="1"/>
            </p:cNvSpPr>
            <p:nvPr/>
          </p:nvSpPr>
          <p:spPr bwMode="auto">
            <a:xfrm flipV="1">
              <a:off x="2729" y="2072"/>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30" name="Rectangle 60"/>
            <p:cNvSpPr>
              <a:spLocks noChangeArrowheads="1"/>
            </p:cNvSpPr>
            <p:nvPr/>
          </p:nvSpPr>
          <p:spPr bwMode="auto">
            <a:xfrm>
              <a:off x="2592" y="1912"/>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19</a:t>
              </a:r>
            </a:p>
          </p:txBody>
        </p:sp>
        <p:sp>
          <p:nvSpPr>
            <p:cNvPr id="12331" name="Rectangle 61"/>
            <p:cNvSpPr>
              <a:spLocks noChangeArrowheads="1"/>
            </p:cNvSpPr>
            <p:nvPr/>
          </p:nvSpPr>
          <p:spPr bwMode="auto">
            <a:xfrm>
              <a:off x="2496" y="2187"/>
              <a:ext cx="6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SIS-Antrag</a:t>
              </a:r>
            </a:p>
            <a:p>
              <a:pPr algn="ctr">
                <a:spcBef>
                  <a:spcPct val="0"/>
                </a:spcBef>
                <a:buFontTx/>
                <a:buNone/>
              </a:pPr>
              <a:r>
                <a:rPr lang="fr-FR" altLang="en-US" sz="1300">
                  <a:ea typeface="ヒラギノ角ゴ Pro W3" charset="-128"/>
                </a:rPr>
                <a:t>(ggf.)</a:t>
              </a:r>
              <a:endParaRPr lang="en-US" altLang="en-US" sz="1300">
                <a:ea typeface="ヒラギノ角ゴ Pro W3" charset="-128"/>
              </a:endParaRPr>
            </a:p>
          </p:txBody>
        </p:sp>
      </p:grpSp>
    </p:spTree>
    <p:extLst>
      <p:ext uri="{BB962C8B-B14F-4D97-AF65-F5344CB8AC3E}">
        <p14:creationId xmlns:p14="http://schemas.microsoft.com/office/powerpoint/2010/main" val="1717756742"/>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352928" cy="864096"/>
          </a:xfrm>
        </p:spPr>
        <p:txBody>
          <a:bodyPr/>
          <a:lstStyle/>
          <a:p>
            <a:pPr algn="ctr"/>
            <a:r>
              <a:rPr lang="en-US" altLang="en-US" dirty="0" smtClean="0">
                <a:ea typeface="MS PGothic" pitchFamily="34" charset="-128"/>
              </a:rPr>
              <a:t>DIE INTERNATIONALE ANMELDUNG</a:t>
            </a:r>
            <a:endParaRPr lang="en-US" dirty="0"/>
          </a:p>
        </p:txBody>
      </p:sp>
      <p:sp>
        <p:nvSpPr>
          <p:cNvPr id="3" name="Content Placeholder 2"/>
          <p:cNvSpPr>
            <a:spLocks noGrp="1"/>
          </p:cNvSpPr>
          <p:nvPr>
            <p:ph idx="1"/>
          </p:nvPr>
        </p:nvSpPr>
        <p:spPr>
          <a:xfrm>
            <a:off x="193378" y="1196752"/>
            <a:ext cx="8941252" cy="4968552"/>
          </a:xfrm>
        </p:spPr>
        <p:txBody>
          <a:bodyPr/>
          <a:lstStyle/>
          <a:p>
            <a:pPr>
              <a:lnSpc>
                <a:spcPct val="110000"/>
              </a:lnSpc>
            </a:pPr>
            <a:r>
              <a:rPr lang="de-DE" altLang="en-US" sz="2000" dirty="0"/>
              <a:t>Nur EINE Anmeldung, die standardmäßig die Bestimmung aller </a:t>
            </a:r>
            <a:br>
              <a:rPr lang="de-DE" altLang="en-US" sz="2000" dirty="0"/>
            </a:br>
            <a:r>
              <a:rPr lang="de-DE" altLang="en-US" sz="2000" dirty="0"/>
              <a:t>Staaten für </a:t>
            </a:r>
            <a:r>
              <a:rPr lang="de-DE" altLang="en-US" sz="2000" dirty="0" smtClean="0"/>
              <a:t>jede erhältliche </a:t>
            </a:r>
            <a:r>
              <a:rPr lang="de-DE" altLang="en-US" sz="2000" dirty="0"/>
              <a:t>Schutzrechtsart und die üblichen Prioritätsansprüche </a:t>
            </a:r>
            <a:r>
              <a:rPr lang="de-DE" altLang="en-US" sz="2000" dirty="0" smtClean="0"/>
              <a:t>enthält</a:t>
            </a:r>
          </a:p>
          <a:p>
            <a:pPr>
              <a:lnSpc>
                <a:spcPct val="110000"/>
              </a:lnSpc>
            </a:pPr>
            <a:r>
              <a:rPr lang="de-DE" altLang="en-US" sz="2000" dirty="0"/>
              <a:t>Die internationale Anmeldung hat in jedem Bestimmungsstaat die Wirkung einer vorschriftsmäßigen nationalen Anmeldung einschließlich der Feststellung eines Prioritätsdatums: das internationale Anmeldedatum gilt als Anmeldedatum in jedem Bestimmungsstaat </a:t>
            </a:r>
            <a:endParaRPr lang="en-US" altLang="en-US" sz="2000" dirty="0"/>
          </a:p>
          <a:p>
            <a:pPr marL="381000" indent="-381000" defTabSz="720725">
              <a:lnSpc>
                <a:spcPct val="110000"/>
              </a:lnSpc>
              <a:spcBef>
                <a:spcPct val="25000"/>
              </a:spcBef>
              <a:spcAft>
                <a:spcPct val="35000"/>
              </a:spcAft>
            </a:pPr>
            <a:r>
              <a:rPr lang="de-DE" altLang="en-US" sz="2000" dirty="0"/>
              <a:t>Einreichung in EINER </a:t>
            </a:r>
            <a:r>
              <a:rPr lang="de-DE" altLang="en-US" sz="2000" dirty="0" smtClean="0"/>
              <a:t>Sprache</a:t>
            </a:r>
            <a:endParaRPr lang="de-DE" altLang="en-US" sz="2000" dirty="0"/>
          </a:p>
          <a:p>
            <a:pPr marL="381000" indent="-381000" defTabSz="720725">
              <a:lnSpc>
                <a:spcPct val="110000"/>
              </a:lnSpc>
              <a:spcBef>
                <a:spcPct val="25000"/>
              </a:spcBef>
              <a:spcAft>
                <a:spcPct val="35000"/>
              </a:spcAft>
            </a:pPr>
            <a:r>
              <a:rPr lang="de-DE" altLang="en-US" sz="2000" dirty="0"/>
              <a:t>Einreichung bei EINEM </a:t>
            </a:r>
            <a:r>
              <a:rPr lang="de-DE" altLang="en-US" sz="2000" dirty="0" smtClean="0"/>
              <a:t>Anmeldeamt </a:t>
            </a:r>
            <a:endParaRPr lang="en-US" altLang="en-US" sz="2000" dirty="0"/>
          </a:p>
          <a:p>
            <a:pPr marL="381000" indent="-381000" defTabSz="720725">
              <a:lnSpc>
                <a:spcPct val="110000"/>
              </a:lnSpc>
              <a:spcBef>
                <a:spcPct val="25000"/>
              </a:spcBef>
              <a:spcAft>
                <a:spcPct val="35000"/>
              </a:spcAft>
            </a:pPr>
            <a:r>
              <a:rPr lang="de-DE" altLang="en-US" sz="2000" dirty="0"/>
              <a:t>Einheitliche </a:t>
            </a:r>
            <a:r>
              <a:rPr lang="de-DE" altLang="en-US" sz="2000" dirty="0" smtClean="0"/>
              <a:t>Formvorschriften</a:t>
            </a:r>
            <a:endParaRPr lang="en-US" altLang="en-US" sz="2000" dirty="0"/>
          </a:p>
          <a:p>
            <a:pPr marL="381000" indent="-381000" defTabSz="720725">
              <a:lnSpc>
                <a:spcPct val="110000"/>
              </a:lnSpc>
              <a:spcBef>
                <a:spcPct val="25000"/>
              </a:spcBef>
              <a:spcAft>
                <a:spcPct val="35000"/>
              </a:spcAft>
            </a:pPr>
            <a:r>
              <a:rPr lang="de-DE" altLang="en-US" sz="2000" dirty="0"/>
              <a:t>Aufschiebung der nationalen Phase bis 30 Monate ab Prioritätsdatum (für Ausnahmen, siehe www.wipo.int/pct/en/texts/reservations/res_incomp.pdf)</a:t>
            </a:r>
            <a:endParaRPr lang="en-US" altLang="en-US" sz="2000" dirty="0"/>
          </a:p>
          <a:p>
            <a:pPr marL="0" indent="0">
              <a:buNone/>
            </a:pPr>
            <a:endParaRPr lang="en-US" altLang="en-US" sz="1800" dirty="0"/>
          </a:p>
          <a:p>
            <a:endParaRPr lang="en-US" dirty="0"/>
          </a:p>
        </p:txBody>
      </p:sp>
    </p:spTree>
    <p:extLst>
      <p:ext uri="{BB962C8B-B14F-4D97-AF65-F5344CB8AC3E}">
        <p14:creationId xmlns:p14="http://schemas.microsoft.com/office/powerpoint/2010/main" val="2243078089"/>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432300" y="2667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endParaRPr lang="en-US" altLang="en-US" b="1">
              <a:ea typeface="ヒラギノ角ゴ Pro W3" charset="-128"/>
            </a:endParaRPr>
          </a:p>
        </p:txBody>
      </p:sp>
      <p:sp>
        <p:nvSpPr>
          <p:cNvPr id="14339" name="Rectangle 3"/>
          <p:cNvSpPr>
            <a:spLocks noChangeArrowheads="1"/>
          </p:cNvSpPr>
          <p:nvPr/>
        </p:nvSpPr>
        <p:spPr bwMode="auto">
          <a:xfrm>
            <a:off x="-756592" y="332656"/>
            <a:ext cx="9649073" cy="73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fr-FR" altLang="en-US" sz="2800" dirty="0" smtClean="0">
                <a:solidFill>
                  <a:srgbClr val="0070C0"/>
                </a:solidFill>
              </a:rPr>
              <a:t>    </a:t>
            </a:r>
            <a:r>
              <a:rPr lang="fr-FR" altLang="en-US" sz="3600" dirty="0" smtClean="0">
                <a:solidFill>
                  <a:srgbClr val="000090"/>
                </a:solidFill>
              </a:rPr>
              <a:t>      </a:t>
            </a:r>
            <a:r>
              <a:rPr lang="en-US" altLang="en-US" sz="3600" kern="0" dirty="0" smtClean="0">
                <a:solidFill>
                  <a:srgbClr val="000090"/>
                </a:solidFill>
                <a:latin typeface="Arial"/>
                <a:ea typeface="MS PGothic" pitchFamily="34" charset="-128"/>
                <a:cs typeface="Arial"/>
              </a:rPr>
              <a:t>DAS PCT – SYSTEM</a:t>
            </a:r>
            <a:endParaRPr lang="en-US" altLang="en-US" sz="3600" dirty="0">
              <a:solidFill>
                <a:srgbClr val="000090"/>
              </a:solidFill>
            </a:endParaRPr>
          </a:p>
        </p:txBody>
      </p:sp>
      <p:sp>
        <p:nvSpPr>
          <p:cNvPr id="14340" name="Freeform 4"/>
          <p:cNvSpPr>
            <a:spLocks/>
          </p:cNvSpPr>
          <p:nvPr/>
        </p:nvSpPr>
        <p:spPr bwMode="auto">
          <a:xfrm flipH="1" flipV="1">
            <a:off x="4434042" y="1473545"/>
            <a:ext cx="2754313" cy="1103312"/>
          </a:xfrm>
          <a:custGeom>
            <a:avLst/>
            <a:gdLst>
              <a:gd name="T0" fmla="*/ 0 w 2112"/>
              <a:gd name="T1" fmla="*/ 2113363488 h 576"/>
              <a:gd name="T2" fmla="*/ 2147483647 w 2112"/>
              <a:gd name="T3" fmla="*/ 2113363488 h 576"/>
              <a:gd name="T4" fmla="*/ 2147483647 w 2112"/>
              <a:gd name="T5" fmla="*/ 0 h 576"/>
              <a:gd name="T6" fmla="*/ 0 60000 65536"/>
              <a:gd name="T7" fmla="*/ 0 60000 65536"/>
              <a:gd name="T8" fmla="*/ 0 60000 65536"/>
            </a:gdLst>
            <a:ahLst/>
            <a:cxnLst>
              <a:cxn ang="T6">
                <a:pos x="T0" y="T1"/>
              </a:cxn>
              <a:cxn ang="T7">
                <a:pos x="T2" y="T3"/>
              </a:cxn>
              <a:cxn ang="T8">
                <a:pos x="T4" y="T5"/>
              </a:cxn>
            </a:cxnLst>
            <a:rect l="0" t="0" r="r" b="b"/>
            <a:pathLst>
              <a:path w="2112" h="576">
                <a:moveTo>
                  <a:pt x="0" y="576"/>
                </a:moveTo>
                <a:lnTo>
                  <a:pt x="1536" y="576"/>
                </a:lnTo>
                <a:lnTo>
                  <a:pt x="2112" y="0"/>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1" name="Text Box 5"/>
          <p:cNvSpPr txBox="1">
            <a:spLocks noChangeArrowheads="1"/>
          </p:cNvSpPr>
          <p:nvPr/>
        </p:nvSpPr>
        <p:spPr bwMode="auto">
          <a:xfrm>
            <a:off x="5634038" y="1163638"/>
            <a:ext cx="2016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a:t>
            </a:r>
          </a:p>
        </p:txBody>
      </p:sp>
      <p:grpSp>
        <p:nvGrpSpPr>
          <p:cNvPr id="14342" name="Group 6"/>
          <p:cNvGrpSpPr>
            <a:grpSpLocks/>
          </p:cNvGrpSpPr>
          <p:nvPr/>
        </p:nvGrpSpPr>
        <p:grpSpPr bwMode="auto">
          <a:xfrm>
            <a:off x="179512" y="1655763"/>
            <a:ext cx="8840663" cy="4271962"/>
            <a:chOff x="296" y="1043"/>
            <a:chExt cx="5386" cy="2691"/>
          </a:xfrm>
        </p:grpSpPr>
        <p:sp>
          <p:nvSpPr>
            <p:cNvPr id="14343" name="Rectangle 7"/>
            <p:cNvSpPr>
              <a:spLocks noChangeArrowheads="1"/>
            </p:cNvSpPr>
            <p:nvPr/>
          </p:nvSpPr>
          <p:spPr bwMode="auto">
            <a:xfrm>
              <a:off x="2213" y="1735"/>
              <a:ext cx="1182"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4344" name="Rectangle 8"/>
            <p:cNvSpPr>
              <a:spLocks noChangeArrowheads="1"/>
            </p:cNvSpPr>
            <p:nvPr/>
          </p:nvSpPr>
          <p:spPr bwMode="auto">
            <a:xfrm>
              <a:off x="1798" y="2593"/>
              <a:ext cx="153"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4345" name="Rectangle 9"/>
            <p:cNvSpPr>
              <a:spLocks noChangeArrowheads="1"/>
            </p:cNvSpPr>
            <p:nvPr/>
          </p:nvSpPr>
          <p:spPr bwMode="auto">
            <a:xfrm>
              <a:off x="301" y="1748"/>
              <a:ext cx="536"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300">
                  <a:ea typeface="ヒラギノ角ゴ Pro W3" charset="-128"/>
                </a:rPr>
                <a:t>(Monate)</a:t>
              </a:r>
            </a:p>
          </p:txBody>
        </p:sp>
        <p:sp>
          <p:nvSpPr>
            <p:cNvPr id="14346" name="Rectangle 10"/>
            <p:cNvSpPr>
              <a:spLocks noChangeArrowheads="1"/>
            </p:cNvSpPr>
            <p:nvPr/>
          </p:nvSpPr>
          <p:spPr bwMode="auto">
            <a:xfrm>
              <a:off x="978" y="2178"/>
              <a:ext cx="645"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PCT </a:t>
              </a:r>
            </a:p>
            <a:p>
              <a:pPr algn="ctr">
                <a:spcBef>
                  <a:spcPct val="0"/>
                </a:spcBef>
                <a:buFontTx/>
                <a:buNone/>
              </a:pPr>
              <a:r>
                <a:rPr lang="fr-FR" altLang="en-US" sz="1300">
                  <a:ea typeface="ヒラギノ角ゴ Pro W3" charset="-128"/>
                </a:rPr>
                <a:t>Anmeldung</a:t>
              </a:r>
            </a:p>
            <a:p>
              <a:pPr algn="ctr">
                <a:lnSpc>
                  <a:spcPct val="80000"/>
                </a:lnSpc>
                <a:spcBef>
                  <a:spcPct val="0"/>
                </a:spcBef>
                <a:buFontTx/>
                <a:buNone/>
              </a:pPr>
              <a:endParaRPr lang="en-US" altLang="en-US" sz="1300">
                <a:ea typeface="ヒラギノ角ゴ Pro W3" charset="-128"/>
              </a:endParaRPr>
            </a:p>
          </p:txBody>
        </p:sp>
        <p:sp>
          <p:nvSpPr>
            <p:cNvPr id="14347" name="Rectangle 11"/>
            <p:cNvSpPr>
              <a:spLocks noChangeArrowheads="1"/>
            </p:cNvSpPr>
            <p:nvPr/>
          </p:nvSpPr>
          <p:spPr bwMode="auto">
            <a:xfrm>
              <a:off x="5086" y="1206"/>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Eintritt</a:t>
              </a:r>
            </a:p>
            <a:p>
              <a:pPr algn="ctr">
                <a:spcBef>
                  <a:spcPct val="0"/>
                </a:spcBef>
                <a:buFontTx/>
                <a:buNone/>
              </a:pPr>
              <a:r>
                <a:rPr lang="en-US" altLang="en-US" sz="1400">
                  <a:ea typeface="ヒラギノ角ゴ Pro W3" charset="-128"/>
                </a:rPr>
                <a:t>in die</a:t>
              </a:r>
            </a:p>
            <a:p>
              <a:pPr algn="ctr">
                <a:spcBef>
                  <a:spcPct val="0"/>
                </a:spcBef>
                <a:buFontTx/>
                <a:buNone/>
              </a:pPr>
              <a:r>
                <a:rPr lang="en-US" altLang="en-US" sz="1400">
                  <a:ea typeface="ヒラギノ角ゴ Pro W3" charset="-128"/>
                </a:rPr>
                <a:t>Nationale</a:t>
              </a:r>
            </a:p>
            <a:p>
              <a:pPr algn="ctr">
                <a:spcBef>
                  <a:spcPct val="0"/>
                </a:spcBef>
                <a:buFontTx/>
                <a:buNone/>
              </a:pPr>
              <a:r>
                <a:rPr lang="en-US" altLang="en-US" sz="1400">
                  <a:ea typeface="ヒラギノ角ゴ Pro W3" charset="-128"/>
                </a:rPr>
                <a:t>Phase</a:t>
              </a:r>
            </a:p>
          </p:txBody>
        </p:sp>
        <p:sp>
          <p:nvSpPr>
            <p:cNvPr id="14348" name="Rectangle 12"/>
            <p:cNvSpPr>
              <a:spLocks noChangeArrowheads="1"/>
            </p:cNvSpPr>
            <p:nvPr/>
          </p:nvSpPr>
          <p:spPr bwMode="auto">
            <a:xfrm>
              <a:off x="1199"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12</a:t>
              </a:r>
            </a:p>
          </p:txBody>
        </p:sp>
        <p:sp>
          <p:nvSpPr>
            <p:cNvPr id="14349" name="Rectangle 13"/>
            <p:cNvSpPr>
              <a:spLocks noChangeArrowheads="1"/>
            </p:cNvSpPr>
            <p:nvPr/>
          </p:nvSpPr>
          <p:spPr bwMode="auto">
            <a:xfrm>
              <a:off x="389" y="1908"/>
              <a:ext cx="18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0</a:t>
              </a:r>
            </a:p>
          </p:txBody>
        </p:sp>
        <p:sp>
          <p:nvSpPr>
            <p:cNvPr id="14350" name="Rectangle 14"/>
            <p:cNvSpPr>
              <a:spLocks noChangeArrowheads="1"/>
            </p:cNvSpPr>
            <p:nvPr/>
          </p:nvSpPr>
          <p:spPr bwMode="auto">
            <a:xfrm>
              <a:off x="4445" y="1166"/>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14351" name="Rectangle 15"/>
            <p:cNvSpPr>
              <a:spLocks noChangeArrowheads="1"/>
            </p:cNvSpPr>
            <p:nvPr/>
          </p:nvSpPr>
          <p:spPr bwMode="auto">
            <a:xfrm>
              <a:off x="4478" y="2980"/>
              <a:ext cx="24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14352" name="Line 16"/>
            <p:cNvSpPr>
              <a:spLocks noChangeShapeType="1"/>
            </p:cNvSpPr>
            <p:nvPr/>
          </p:nvSpPr>
          <p:spPr bwMode="auto">
            <a:xfrm>
              <a:off x="476" y="2154"/>
              <a:ext cx="272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3" name="Line 17"/>
            <p:cNvSpPr>
              <a:spLocks noChangeShapeType="1"/>
            </p:cNvSpPr>
            <p:nvPr/>
          </p:nvSpPr>
          <p:spPr bwMode="auto">
            <a:xfrm flipV="1">
              <a:off x="1327" y="2067"/>
              <a:ext cx="0" cy="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4" name="Rectangle 18"/>
            <p:cNvSpPr>
              <a:spLocks noChangeArrowheads="1"/>
            </p:cNvSpPr>
            <p:nvPr/>
          </p:nvSpPr>
          <p:spPr bwMode="auto">
            <a:xfrm>
              <a:off x="1441" y="2175"/>
              <a:ext cx="1158" cy="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b="1">
                  <a:solidFill>
                    <a:srgbClr val="FF0000"/>
                  </a:solidFill>
                  <a:ea typeface="ヒラギノ角ゴ Pro W3" charset="-128"/>
                </a:rPr>
                <a:t>Internationaler Recherchenbericht und schriftlicher</a:t>
              </a:r>
            </a:p>
            <a:p>
              <a:pPr algn="ctr">
                <a:spcBef>
                  <a:spcPct val="0"/>
                </a:spcBef>
                <a:buFontTx/>
                <a:buNone/>
              </a:pPr>
              <a:r>
                <a:rPr lang="fr-FR" altLang="en-US" sz="1300" b="1">
                  <a:solidFill>
                    <a:srgbClr val="FF0000"/>
                  </a:solidFill>
                  <a:ea typeface="ヒラギノ角ゴ Pro W3" charset="-128"/>
                </a:rPr>
                <a:t>Bescheid </a:t>
              </a:r>
            </a:p>
            <a:p>
              <a:pPr algn="ctr">
                <a:spcBef>
                  <a:spcPct val="0"/>
                </a:spcBef>
                <a:buFontTx/>
                <a:buNone/>
              </a:pPr>
              <a:r>
                <a:rPr lang="fr-FR" altLang="en-US" sz="1300" b="1">
                  <a:solidFill>
                    <a:srgbClr val="FF0000"/>
                  </a:solidFill>
                  <a:ea typeface="ヒラギノ角ゴ Pro W3" charset="-128"/>
                </a:rPr>
                <a:t>der ISA</a:t>
              </a:r>
            </a:p>
          </p:txBody>
        </p:sp>
        <p:sp>
          <p:nvSpPr>
            <p:cNvPr id="14355" name="Rectangle 19"/>
            <p:cNvSpPr>
              <a:spLocks noChangeArrowheads="1"/>
            </p:cNvSpPr>
            <p:nvPr/>
          </p:nvSpPr>
          <p:spPr bwMode="auto">
            <a:xfrm>
              <a:off x="1903"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16</a:t>
              </a:r>
            </a:p>
          </p:txBody>
        </p:sp>
        <p:sp>
          <p:nvSpPr>
            <p:cNvPr id="14356" name="Rectangle 20"/>
            <p:cNvSpPr>
              <a:spLocks noChangeArrowheads="1"/>
            </p:cNvSpPr>
            <p:nvPr/>
          </p:nvSpPr>
          <p:spPr bwMode="auto">
            <a:xfrm>
              <a:off x="2294" y="1909"/>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18</a:t>
              </a:r>
            </a:p>
          </p:txBody>
        </p:sp>
        <p:sp>
          <p:nvSpPr>
            <p:cNvPr id="14357" name="Line 21"/>
            <p:cNvSpPr>
              <a:spLocks noChangeShapeType="1"/>
            </p:cNvSpPr>
            <p:nvPr/>
          </p:nvSpPr>
          <p:spPr bwMode="auto">
            <a:xfrm flipV="1">
              <a:off x="2419" y="2074"/>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8" name="Line 22"/>
            <p:cNvSpPr>
              <a:spLocks noChangeShapeType="1"/>
            </p:cNvSpPr>
            <p:nvPr/>
          </p:nvSpPr>
          <p:spPr bwMode="auto">
            <a:xfrm flipH="1">
              <a:off x="3198" y="1415"/>
              <a:ext cx="583" cy="7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9" name="Line 23"/>
            <p:cNvSpPr>
              <a:spLocks noChangeShapeType="1"/>
            </p:cNvSpPr>
            <p:nvPr/>
          </p:nvSpPr>
          <p:spPr bwMode="auto">
            <a:xfrm flipV="1">
              <a:off x="4386" y="3180"/>
              <a:ext cx="3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0" name="Rectangle 24"/>
            <p:cNvSpPr>
              <a:spLocks noChangeArrowheads="1"/>
            </p:cNvSpPr>
            <p:nvPr/>
          </p:nvSpPr>
          <p:spPr bwMode="auto">
            <a:xfrm>
              <a:off x="3400" y="2239"/>
              <a:ext cx="110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lang="en-US" altLang="en-US" sz="1400" b="1" i="1">
                  <a:ea typeface="ヒラギノ角ゴ Pro W3" charset="-128"/>
                </a:rPr>
                <a:t>oder wahlweise</a:t>
              </a:r>
              <a:endParaRPr lang="en-US" altLang="en-US" sz="1400" baseline="30000">
                <a:ea typeface="ヒラギノ角ゴ Pro W3" charset="-128"/>
              </a:endParaRPr>
            </a:p>
          </p:txBody>
        </p:sp>
        <p:sp>
          <p:nvSpPr>
            <p:cNvPr id="14361" name="Text Box 25"/>
            <p:cNvSpPr txBox="1">
              <a:spLocks noChangeArrowheads="1"/>
            </p:cNvSpPr>
            <p:nvPr/>
          </p:nvSpPr>
          <p:spPr bwMode="auto">
            <a:xfrm>
              <a:off x="1932" y="1643"/>
              <a:ext cx="1070"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300">
                  <a:ea typeface="ヒラギノ角ゴ Pro W3" charset="-128"/>
                </a:rPr>
                <a:t>Internationale</a:t>
              </a:r>
            </a:p>
            <a:p>
              <a:pPr algn="ctr">
                <a:spcBef>
                  <a:spcPct val="0"/>
                </a:spcBef>
                <a:buFontTx/>
                <a:buNone/>
              </a:pPr>
              <a:r>
                <a:rPr lang="en-US" altLang="en-US" sz="1300">
                  <a:ea typeface="ヒラギノ角ゴ Pro W3" charset="-128"/>
                </a:rPr>
                <a:t>Veröffentlichung</a:t>
              </a:r>
            </a:p>
          </p:txBody>
        </p:sp>
        <p:sp>
          <p:nvSpPr>
            <p:cNvPr id="14362" name="Line 26"/>
            <p:cNvSpPr>
              <a:spLocks noChangeShapeType="1"/>
            </p:cNvSpPr>
            <p:nvPr/>
          </p:nvSpPr>
          <p:spPr bwMode="auto">
            <a:xfrm flipV="1">
              <a:off x="478" y="2070"/>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3" name="Line 27"/>
            <p:cNvSpPr>
              <a:spLocks noChangeShapeType="1"/>
            </p:cNvSpPr>
            <p:nvPr/>
          </p:nvSpPr>
          <p:spPr bwMode="auto">
            <a:xfrm flipV="1">
              <a:off x="2031" y="2074"/>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364" name="Group 28"/>
            <p:cNvGrpSpPr>
              <a:grpSpLocks/>
            </p:cNvGrpSpPr>
            <p:nvPr/>
          </p:nvGrpSpPr>
          <p:grpSpPr bwMode="auto">
            <a:xfrm>
              <a:off x="4654" y="1043"/>
              <a:ext cx="380" cy="727"/>
              <a:chOff x="4047" y="342"/>
              <a:chExt cx="651" cy="1134"/>
            </a:xfrm>
          </p:grpSpPr>
          <p:sp>
            <p:nvSpPr>
              <p:cNvPr id="14392" name="Line 2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3" name="Line 3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4" name="Line 3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5" name="Line 3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6" name="Line 3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7" name="Line 3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365" name="Group 35"/>
            <p:cNvGrpSpPr>
              <a:grpSpLocks/>
            </p:cNvGrpSpPr>
            <p:nvPr/>
          </p:nvGrpSpPr>
          <p:grpSpPr bwMode="auto">
            <a:xfrm>
              <a:off x="4666" y="2823"/>
              <a:ext cx="421" cy="728"/>
              <a:chOff x="4047" y="342"/>
              <a:chExt cx="651" cy="1134"/>
            </a:xfrm>
          </p:grpSpPr>
          <p:sp>
            <p:nvSpPr>
              <p:cNvPr id="14386" name="Line 36"/>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7" name="Line 37"/>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8" name="Line 38"/>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9" name="Line 39"/>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0" name="Line 40"/>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1" name="Line 41"/>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366" name="Freeform 42"/>
            <p:cNvSpPr>
              <a:spLocks/>
            </p:cNvSpPr>
            <p:nvPr/>
          </p:nvSpPr>
          <p:spPr bwMode="auto">
            <a:xfrm>
              <a:off x="2975" y="2598"/>
              <a:ext cx="1705" cy="1030"/>
            </a:xfrm>
            <a:custGeom>
              <a:avLst/>
              <a:gdLst>
                <a:gd name="T0" fmla="*/ 0 w 1920"/>
                <a:gd name="T1" fmla="*/ 0 h 1104"/>
                <a:gd name="T2" fmla="*/ 567 w 1920"/>
                <a:gd name="T3" fmla="*/ 961 h 1104"/>
                <a:gd name="T4" fmla="*/ 1514 w 1920"/>
                <a:gd name="T5" fmla="*/ 961 h 1104"/>
                <a:gd name="T6" fmla="*/ 0 60000 65536"/>
                <a:gd name="T7" fmla="*/ 0 60000 65536"/>
                <a:gd name="T8" fmla="*/ 0 60000 65536"/>
              </a:gdLst>
              <a:ahLst/>
              <a:cxnLst>
                <a:cxn ang="T6">
                  <a:pos x="T0" y="T1"/>
                </a:cxn>
                <a:cxn ang="T7">
                  <a:pos x="T2" y="T3"/>
                </a:cxn>
                <a:cxn ang="T8">
                  <a:pos x="T4" y="T5"/>
                </a:cxn>
              </a:cxnLst>
              <a:rect l="0" t="0" r="r" b="b"/>
              <a:pathLst>
                <a:path w="1920" h="1104">
                  <a:moveTo>
                    <a:pt x="0" y="0"/>
                  </a:moveTo>
                  <a:lnTo>
                    <a:pt x="720" y="1104"/>
                  </a:lnTo>
                  <a:lnTo>
                    <a:pt x="1920" y="1104"/>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7" name="Line 43"/>
            <p:cNvSpPr>
              <a:spLocks noChangeShapeType="1"/>
            </p:cNvSpPr>
            <p:nvPr/>
          </p:nvSpPr>
          <p:spPr bwMode="auto">
            <a:xfrm>
              <a:off x="3781" y="1413"/>
              <a:ext cx="9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8" name="Rectangle 44"/>
            <p:cNvSpPr>
              <a:spLocks noChangeArrowheads="1"/>
            </p:cNvSpPr>
            <p:nvPr/>
          </p:nvSpPr>
          <p:spPr bwMode="auto">
            <a:xfrm>
              <a:off x="296" y="2172"/>
              <a:ext cx="643" cy="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Nationale</a:t>
              </a:r>
            </a:p>
            <a:p>
              <a:pPr algn="ctr">
                <a:spcBef>
                  <a:spcPct val="0"/>
                </a:spcBef>
                <a:buFontTx/>
                <a:buNone/>
              </a:pPr>
              <a:r>
                <a:rPr lang="fr-FR" altLang="en-US" sz="1300">
                  <a:ea typeface="ヒラギノ角ゴ Pro W3" charset="-128"/>
                </a:rPr>
                <a:t>Anmeldung</a:t>
              </a:r>
              <a:endParaRPr lang="en-US" altLang="en-US" sz="1300">
                <a:ea typeface="ヒラギノ角ゴ Pro W3" charset="-128"/>
              </a:endParaRPr>
            </a:p>
            <a:p>
              <a:pPr algn="ctr">
                <a:spcBef>
                  <a:spcPct val="0"/>
                </a:spcBef>
                <a:buFontTx/>
                <a:buNone/>
              </a:pPr>
              <a:endParaRPr lang="en-US" altLang="en-US" sz="1300">
                <a:ea typeface="ヒラギノ角ゴ Pro W3" charset="-128"/>
              </a:endParaRPr>
            </a:p>
          </p:txBody>
        </p:sp>
        <p:sp>
          <p:nvSpPr>
            <p:cNvPr id="14369" name="Rectangle 45"/>
            <p:cNvSpPr>
              <a:spLocks noChangeArrowheads="1"/>
            </p:cNvSpPr>
            <p:nvPr/>
          </p:nvSpPr>
          <p:spPr bwMode="auto">
            <a:xfrm>
              <a:off x="3572" y="1125"/>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20</a:t>
              </a:r>
            </a:p>
          </p:txBody>
        </p:sp>
        <p:grpSp>
          <p:nvGrpSpPr>
            <p:cNvPr id="14370" name="Group 46"/>
            <p:cNvGrpSpPr>
              <a:grpSpLocks/>
            </p:cNvGrpSpPr>
            <p:nvPr/>
          </p:nvGrpSpPr>
          <p:grpSpPr bwMode="auto">
            <a:xfrm>
              <a:off x="3726" y="1052"/>
              <a:ext cx="421" cy="728"/>
              <a:chOff x="4047" y="342"/>
              <a:chExt cx="651" cy="1134"/>
            </a:xfrm>
          </p:grpSpPr>
          <p:sp>
            <p:nvSpPr>
              <p:cNvPr id="14380" name="Line 47"/>
              <p:cNvSpPr>
                <a:spLocks noChangeShapeType="1"/>
              </p:cNvSpPr>
              <p:nvPr/>
            </p:nvSpPr>
            <p:spPr bwMode="auto">
              <a:xfrm rot="-2700000">
                <a:off x="4047" y="705"/>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1" name="Line 48"/>
              <p:cNvSpPr>
                <a:spLocks noChangeShapeType="1"/>
              </p:cNvSpPr>
              <p:nvPr/>
            </p:nvSpPr>
            <p:spPr bwMode="auto">
              <a:xfrm rot="900000">
                <a:off x="4122" y="98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2" name="Line 49"/>
              <p:cNvSpPr>
                <a:spLocks noChangeShapeType="1"/>
              </p:cNvSpPr>
              <p:nvPr/>
            </p:nvSpPr>
            <p:spPr bwMode="auto">
              <a:xfrm rot="2700000">
                <a:off x="4047" y="1113"/>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3" name="Line 50"/>
              <p:cNvSpPr>
                <a:spLocks noChangeShapeType="1"/>
              </p:cNvSpPr>
              <p:nvPr/>
            </p:nvSpPr>
            <p:spPr bwMode="auto">
              <a:xfrm rot="4500000">
                <a:off x="3918" y="1188"/>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4" name="Line 51"/>
              <p:cNvSpPr>
                <a:spLocks noChangeShapeType="1"/>
              </p:cNvSpPr>
              <p:nvPr/>
            </p:nvSpPr>
            <p:spPr bwMode="auto">
              <a:xfrm rot="-900000">
                <a:off x="4122" y="83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5" name="Line 52"/>
              <p:cNvSpPr>
                <a:spLocks noChangeShapeType="1"/>
              </p:cNvSpPr>
              <p:nvPr/>
            </p:nvSpPr>
            <p:spPr bwMode="auto">
              <a:xfrm rot="-4500000">
                <a:off x="3919" y="629"/>
                <a:ext cx="576" cy="1"/>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371" name="Line 53"/>
            <p:cNvSpPr>
              <a:spLocks noChangeShapeType="1"/>
            </p:cNvSpPr>
            <p:nvPr/>
          </p:nvSpPr>
          <p:spPr bwMode="auto">
            <a:xfrm>
              <a:off x="3523" y="2614"/>
              <a:ext cx="213" cy="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2" name="Line 54"/>
            <p:cNvSpPr>
              <a:spLocks noChangeShapeType="1"/>
            </p:cNvSpPr>
            <p:nvPr/>
          </p:nvSpPr>
          <p:spPr bwMode="auto">
            <a:xfrm>
              <a:off x="3204" y="2152"/>
              <a:ext cx="143" cy="2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3" name="Text Box 55"/>
            <p:cNvSpPr txBox="1">
              <a:spLocks noChangeArrowheads="1"/>
            </p:cNvSpPr>
            <p:nvPr/>
          </p:nvSpPr>
          <p:spPr bwMode="auto">
            <a:xfrm>
              <a:off x="3576" y="3542"/>
              <a:ext cx="10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II</a:t>
              </a:r>
            </a:p>
          </p:txBody>
        </p:sp>
        <p:sp>
          <p:nvSpPr>
            <p:cNvPr id="14374" name="Text Box 56"/>
            <p:cNvSpPr txBox="1">
              <a:spLocks noChangeArrowheads="1"/>
            </p:cNvSpPr>
            <p:nvPr/>
          </p:nvSpPr>
          <p:spPr bwMode="auto">
            <a:xfrm>
              <a:off x="3528" y="2955"/>
              <a:ext cx="915"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Internationale</a:t>
              </a:r>
            </a:p>
            <a:p>
              <a:pPr algn="ctr">
                <a:spcBef>
                  <a:spcPct val="0"/>
                </a:spcBef>
                <a:buFontTx/>
                <a:buNone/>
              </a:pPr>
              <a:r>
                <a:rPr lang="en-US" altLang="en-US" sz="1400">
                  <a:ea typeface="ヒラギノ角ゴ Pro W3" charset="-128"/>
                </a:rPr>
                <a:t>vorläufige</a:t>
              </a:r>
            </a:p>
            <a:p>
              <a:pPr algn="ctr">
                <a:spcBef>
                  <a:spcPct val="0"/>
                </a:spcBef>
                <a:buFontTx/>
                <a:buNone/>
              </a:pPr>
              <a:r>
                <a:rPr lang="en-US" altLang="en-US" sz="1400">
                  <a:ea typeface="ヒラギノ角ゴ Pro W3" charset="-128"/>
                </a:rPr>
                <a:t>Prüfung</a:t>
              </a:r>
            </a:p>
          </p:txBody>
        </p:sp>
        <p:sp>
          <p:nvSpPr>
            <p:cNvPr id="14375" name="Rectangle 57"/>
            <p:cNvSpPr>
              <a:spLocks noChangeArrowheads="1"/>
            </p:cNvSpPr>
            <p:nvPr/>
          </p:nvSpPr>
          <p:spPr bwMode="auto">
            <a:xfrm>
              <a:off x="3135" y="2438"/>
              <a:ext cx="1332"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nSpc>
                  <a:spcPct val="80000"/>
                </a:lnSpc>
                <a:spcBef>
                  <a:spcPct val="50000"/>
                </a:spcBef>
                <a:buFontTx/>
                <a:buNone/>
              </a:pPr>
              <a:r>
                <a:rPr lang="fr-FR" altLang="en-US" sz="1400">
                  <a:ea typeface="ヒラギノ角ゴ Pro W3" charset="-128"/>
                </a:rPr>
                <a:t>Antrag nach Kapitel II</a:t>
              </a:r>
              <a:endParaRPr lang="en-US" altLang="en-US" sz="1400">
                <a:ea typeface="ヒラギノ角ゴ Pro W3" charset="-128"/>
              </a:endParaRPr>
            </a:p>
          </p:txBody>
        </p:sp>
        <p:sp>
          <p:nvSpPr>
            <p:cNvPr id="14376" name="Rectangle 58"/>
            <p:cNvSpPr>
              <a:spLocks noChangeArrowheads="1"/>
            </p:cNvSpPr>
            <p:nvPr/>
          </p:nvSpPr>
          <p:spPr bwMode="auto">
            <a:xfrm>
              <a:off x="5083" y="2913"/>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Eintritt</a:t>
              </a:r>
            </a:p>
            <a:p>
              <a:pPr algn="ctr">
                <a:spcBef>
                  <a:spcPct val="0"/>
                </a:spcBef>
                <a:buFontTx/>
                <a:buNone/>
              </a:pPr>
              <a:r>
                <a:rPr lang="en-US" altLang="en-US" sz="1400">
                  <a:ea typeface="ヒラギノ角ゴ Pro W3" charset="-128"/>
                </a:rPr>
                <a:t>in die</a:t>
              </a:r>
            </a:p>
            <a:p>
              <a:pPr algn="ctr">
                <a:spcBef>
                  <a:spcPct val="0"/>
                </a:spcBef>
                <a:buFontTx/>
                <a:buNone/>
              </a:pPr>
              <a:r>
                <a:rPr lang="en-US" altLang="en-US" sz="1400">
                  <a:ea typeface="ヒラギノ角ゴ Pro W3" charset="-128"/>
                </a:rPr>
                <a:t>Nationale</a:t>
              </a:r>
            </a:p>
            <a:p>
              <a:pPr algn="ctr">
                <a:spcBef>
                  <a:spcPct val="0"/>
                </a:spcBef>
                <a:buFontTx/>
                <a:buNone/>
              </a:pPr>
              <a:r>
                <a:rPr lang="en-US" altLang="en-US" sz="1400">
                  <a:ea typeface="ヒラギノ角ゴ Pro W3" charset="-128"/>
                </a:rPr>
                <a:t>Phase</a:t>
              </a:r>
            </a:p>
          </p:txBody>
        </p:sp>
        <p:sp>
          <p:nvSpPr>
            <p:cNvPr id="14377" name="Line 59"/>
            <p:cNvSpPr>
              <a:spLocks noChangeShapeType="1"/>
            </p:cNvSpPr>
            <p:nvPr/>
          </p:nvSpPr>
          <p:spPr bwMode="auto">
            <a:xfrm flipV="1">
              <a:off x="2729" y="2072"/>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8" name="Rectangle 60"/>
            <p:cNvSpPr>
              <a:spLocks noChangeArrowheads="1"/>
            </p:cNvSpPr>
            <p:nvPr/>
          </p:nvSpPr>
          <p:spPr bwMode="auto">
            <a:xfrm>
              <a:off x="2592" y="1912"/>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19</a:t>
              </a:r>
            </a:p>
          </p:txBody>
        </p:sp>
        <p:sp>
          <p:nvSpPr>
            <p:cNvPr id="14379" name="Rectangle 61"/>
            <p:cNvSpPr>
              <a:spLocks noChangeArrowheads="1"/>
            </p:cNvSpPr>
            <p:nvPr/>
          </p:nvSpPr>
          <p:spPr bwMode="auto">
            <a:xfrm>
              <a:off x="2496" y="2187"/>
              <a:ext cx="6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dirty="0">
                  <a:ea typeface="ヒラギノ角ゴ Pro W3" charset="-128"/>
                </a:rPr>
                <a:t>SIS-</a:t>
              </a:r>
              <a:r>
                <a:rPr lang="fr-FR" altLang="en-US" sz="1300" dirty="0" err="1">
                  <a:ea typeface="ヒラギノ角ゴ Pro W3" charset="-128"/>
                </a:rPr>
                <a:t>Antrag</a:t>
              </a:r>
              <a:endParaRPr lang="fr-FR" altLang="en-US" sz="1300" dirty="0">
                <a:ea typeface="ヒラギノ角ゴ Pro W3" charset="-128"/>
              </a:endParaRPr>
            </a:p>
            <a:p>
              <a:pPr algn="ctr">
                <a:spcBef>
                  <a:spcPct val="0"/>
                </a:spcBef>
                <a:buFontTx/>
                <a:buNone/>
              </a:pPr>
              <a:r>
                <a:rPr lang="fr-FR" altLang="en-US" sz="1300" dirty="0">
                  <a:ea typeface="ヒラギノ角ゴ Pro W3" charset="-128"/>
                </a:rPr>
                <a:t>(</a:t>
              </a:r>
              <a:r>
                <a:rPr lang="fr-FR" altLang="en-US" sz="1300" dirty="0" err="1">
                  <a:ea typeface="ヒラギノ角ゴ Pro W3" charset="-128"/>
                </a:rPr>
                <a:t>ggf</a:t>
              </a:r>
              <a:r>
                <a:rPr lang="fr-FR" altLang="en-US" sz="1300" dirty="0">
                  <a:ea typeface="ヒラギノ角ゴ Pro W3" charset="-128"/>
                </a:rPr>
                <a:t>.)</a:t>
              </a:r>
              <a:endParaRPr lang="en-US" altLang="en-US" sz="1300" dirty="0">
                <a:ea typeface="ヒラギノ角ゴ Pro W3" charset="-128"/>
              </a:endParaRPr>
            </a:p>
          </p:txBody>
        </p:sp>
      </p:grpSp>
    </p:spTree>
    <p:extLst>
      <p:ext uri="{BB962C8B-B14F-4D97-AF65-F5344CB8AC3E}">
        <p14:creationId xmlns:p14="http://schemas.microsoft.com/office/powerpoint/2010/main" val="2324732510"/>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274638"/>
            <a:ext cx="9649072" cy="994122"/>
          </a:xfrm>
        </p:spPr>
        <p:txBody>
          <a:bodyPr/>
          <a:lstStyle/>
          <a:p>
            <a:pPr algn="ctr"/>
            <a:r>
              <a:rPr lang="en-US" altLang="en-US" sz="2800" dirty="0" smtClean="0">
                <a:ea typeface="MS PGothic" pitchFamily="34" charset="-128"/>
              </a:rPr>
              <a:t>PCT INTERNATIONALE RECHERCHENBEHÖRDEN</a:t>
            </a:r>
            <a:r>
              <a:rPr lang="de-DE" altLang="en-US" dirty="0">
                <a:solidFill>
                  <a:srgbClr val="0070C0"/>
                </a:solidFill>
                <a:ea typeface="ヒラギノ角ゴ Pro W3" charset="-128"/>
              </a:rPr>
              <a:t/>
            </a:r>
            <a:br>
              <a:rPr lang="de-DE" altLang="en-US" dirty="0">
                <a:solidFill>
                  <a:srgbClr val="0070C0"/>
                </a:solidFill>
                <a:ea typeface="ヒラギノ角ゴ Pro W3" charset="-128"/>
              </a:rPr>
            </a:br>
            <a:endParaRPr lang="en-US" dirty="0"/>
          </a:p>
        </p:txBody>
      </p:sp>
      <p:sp>
        <p:nvSpPr>
          <p:cNvPr id="3" name="Content Placeholder 2"/>
          <p:cNvSpPr>
            <a:spLocks noGrp="1"/>
          </p:cNvSpPr>
          <p:nvPr>
            <p:ph idx="1"/>
          </p:nvPr>
        </p:nvSpPr>
        <p:spPr>
          <a:xfrm>
            <a:off x="107504" y="1124744"/>
            <a:ext cx="9036496" cy="5112568"/>
          </a:xfrm>
        </p:spPr>
        <p:txBody>
          <a:bodyPr/>
          <a:lstStyle/>
          <a:p>
            <a:pPr eaLnBrk="1" hangingPunct="1">
              <a:lnSpc>
                <a:spcPct val="80000"/>
              </a:lnSpc>
              <a:spcBef>
                <a:spcPct val="10000"/>
              </a:spcBef>
              <a:buFontTx/>
              <a:buNone/>
            </a:pPr>
            <a:r>
              <a:rPr lang="de-DE" altLang="en-US" sz="2000" dirty="0"/>
              <a:t>Die “ISAs” sind die folgenden 18 Patentämter: </a:t>
            </a:r>
          </a:p>
          <a:p>
            <a:pPr eaLnBrk="1" hangingPunct="1">
              <a:lnSpc>
                <a:spcPct val="80000"/>
              </a:lnSpc>
              <a:spcBef>
                <a:spcPct val="10000"/>
              </a:spcBef>
              <a:buFontTx/>
              <a:buNone/>
            </a:pPr>
            <a:endParaRPr lang="de-DE" altLang="en-US" sz="1800" dirty="0"/>
          </a:p>
          <a:p>
            <a:pPr marL="3319463" lvl="1" eaLnBrk="1" hangingPunct="1">
              <a:lnSpc>
                <a:spcPct val="80000"/>
              </a:lnSpc>
              <a:spcBef>
                <a:spcPct val="10000"/>
              </a:spcBef>
            </a:pPr>
            <a:r>
              <a:rPr lang="de-DE" altLang="en-US" sz="1800" dirty="0"/>
              <a:t>Ägypten</a:t>
            </a:r>
          </a:p>
          <a:p>
            <a:pPr marL="3319463" lvl="1" eaLnBrk="1" hangingPunct="1">
              <a:lnSpc>
                <a:spcPct val="80000"/>
              </a:lnSpc>
              <a:spcBef>
                <a:spcPct val="10000"/>
              </a:spcBef>
            </a:pPr>
            <a:r>
              <a:rPr lang="de-DE" altLang="en-US" sz="1800" dirty="0"/>
              <a:t>Australien</a:t>
            </a:r>
          </a:p>
          <a:p>
            <a:pPr marL="3319463" lvl="1" eaLnBrk="1" hangingPunct="1">
              <a:lnSpc>
                <a:spcPct val="80000"/>
              </a:lnSpc>
              <a:spcBef>
                <a:spcPct val="10000"/>
              </a:spcBef>
            </a:pPr>
            <a:r>
              <a:rPr lang="de-DE" altLang="en-US" sz="1800" dirty="0"/>
              <a:t>Brasilien</a:t>
            </a:r>
          </a:p>
          <a:p>
            <a:pPr marL="3319463" lvl="1" eaLnBrk="1" hangingPunct="1">
              <a:lnSpc>
                <a:spcPct val="80000"/>
              </a:lnSpc>
              <a:spcBef>
                <a:spcPct val="10000"/>
              </a:spcBef>
            </a:pPr>
            <a:r>
              <a:rPr lang="de-DE" altLang="en-US" sz="1800" dirty="0"/>
              <a:t>Chile (Arbeit noch nicht aufgenommen)</a:t>
            </a:r>
          </a:p>
          <a:p>
            <a:pPr marL="3319463" lvl="1" eaLnBrk="1" hangingPunct="1">
              <a:lnSpc>
                <a:spcPct val="80000"/>
              </a:lnSpc>
              <a:spcBef>
                <a:spcPct val="10000"/>
              </a:spcBef>
            </a:pPr>
            <a:r>
              <a:rPr lang="de-DE" altLang="en-US" sz="1800" dirty="0"/>
              <a:t>China</a:t>
            </a:r>
          </a:p>
          <a:p>
            <a:pPr marL="3319463" lvl="1" eaLnBrk="1" hangingPunct="1">
              <a:lnSpc>
                <a:spcPct val="80000"/>
              </a:lnSpc>
              <a:spcBef>
                <a:spcPct val="10000"/>
              </a:spcBef>
            </a:pPr>
            <a:r>
              <a:rPr lang="de-DE" altLang="en-US" sz="1800" dirty="0"/>
              <a:t>Finland</a:t>
            </a:r>
          </a:p>
          <a:p>
            <a:pPr marL="3319463" lvl="1" eaLnBrk="1" hangingPunct="1">
              <a:lnSpc>
                <a:spcPct val="80000"/>
              </a:lnSpc>
              <a:spcBef>
                <a:spcPct val="10000"/>
              </a:spcBef>
            </a:pPr>
            <a:r>
              <a:rPr lang="de-DE" altLang="en-US" sz="1800" dirty="0"/>
              <a:t>Indien </a:t>
            </a:r>
          </a:p>
          <a:p>
            <a:pPr marL="3319463" lvl="1" eaLnBrk="1" hangingPunct="1">
              <a:lnSpc>
                <a:spcPct val="80000"/>
              </a:lnSpc>
              <a:spcBef>
                <a:spcPct val="10000"/>
              </a:spcBef>
            </a:pPr>
            <a:r>
              <a:rPr lang="de-DE" altLang="en-US" sz="1800" dirty="0"/>
              <a:t>Israel</a:t>
            </a:r>
          </a:p>
          <a:p>
            <a:pPr marL="3319463" lvl="1" eaLnBrk="1" hangingPunct="1">
              <a:lnSpc>
                <a:spcPct val="80000"/>
              </a:lnSpc>
              <a:spcBef>
                <a:spcPct val="10000"/>
              </a:spcBef>
            </a:pPr>
            <a:r>
              <a:rPr lang="de-DE" altLang="en-US" sz="1800" dirty="0"/>
              <a:t>Japan</a:t>
            </a:r>
          </a:p>
          <a:p>
            <a:pPr marL="3319463" lvl="1" eaLnBrk="1" hangingPunct="1">
              <a:lnSpc>
                <a:spcPct val="80000"/>
              </a:lnSpc>
              <a:spcBef>
                <a:spcPct val="10000"/>
              </a:spcBef>
            </a:pPr>
            <a:r>
              <a:rPr lang="de-DE" altLang="en-US" sz="1800" dirty="0"/>
              <a:t>Kanada</a:t>
            </a:r>
          </a:p>
          <a:p>
            <a:pPr marL="3319463" lvl="1" eaLnBrk="1" hangingPunct="1">
              <a:lnSpc>
                <a:spcPct val="80000"/>
              </a:lnSpc>
              <a:spcBef>
                <a:spcPct val="10000"/>
              </a:spcBef>
            </a:pPr>
            <a:r>
              <a:rPr lang="de-DE" altLang="en-US" sz="1800" dirty="0"/>
              <a:t>Őstereich</a:t>
            </a:r>
          </a:p>
          <a:p>
            <a:pPr marL="3319463" lvl="1" eaLnBrk="1" hangingPunct="1">
              <a:lnSpc>
                <a:spcPct val="80000"/>
              </a:lnSpc>
              <a:spcBef>
                <a:spcPct val="10000"/>
              </a:spcBef>
            </a:pPr>
            <a:r>
              <a:rPr lang="de-DE" altLang="en-US" sz="1800" dirty="0"/>
              <a:t>Republik Korea</a:t>
            </a:r>
          </a:p>
          <a:p>
            <a:pPr marL="3319463" lvl="1" eaLnBrk="1" hangingPunct="1">
              <a:lnSpc>
                <a:spcPct val="80000"/>
              </a:lnSpc>
              <a:spcBef>
                <a:spcPct val="10000"/>
              </a:spcBef>
            </a:pPr>
            <a:r>
              <a:rPr lang="de-DE" altLang="en-US" sz="1800" dirty="0"/>
              <a:t>Russische Föderation</a:t>
            </a:r>
          </a:p>
          <a:p>
            <a:pPr marL="3319463" lvl="1" eaLnBrk="1" hangingPunct="1">
              <a:lnSpc>
                <a:spcPct val="80000"/>
              </a:lnSpc>
              <a:spcBef>
                <a:spcPct val="10000"/>
              </a:spcBef>
            </a:pPr>
            <a:r>
              <a:rPr lang="de-DE" altLang="en-US" sz="1800" dirty="0"/>
              <a:t>Spanien</a:t>
            </a:r>
          </a:p>
          <a:p>
            <a:pPr marL="3319463" lvl="1" eaLnBrk="1" hangingPunct="1">
              <a:lnSpc>
                <a:spcPct val="80000"/>
              </a:lnSpc>
              <a:spcBef>
                <a:spcPct val="10000"/>
              </a:spcBef>
            </a:pPr>
            <a:r>
              <a:rPr lang="de-DE" altLang="en-US" sz="1800" dirty="0"/>
              <a:t>Schweden</a:t>
            </a:r>
          </a:p>
          <a:p>
            <a:pPr marL="3319463" lvl="1" eaLnBrk="1" hangingPunct="1">
              <a:lnSpc>
                <a:spcPct val="80000"/>
              </a:lnSpc>
              <a:spcBef>
                <a:spcPct val="10000"/>
              </a:spcBef>
            </a:pPr>
            <a:r>
              <a:rPr lang="de-DE" altLang="en-US" sz="1800" dirty="0"/>
              <a:t>Vereinigte Staaten von America</a:t>
            </a:r>
          </a:p>
          <a:p>
            <a:pPr marL="3319463" lvl="1" eaLnBrk="1" hangingPunct="1">
              <a:lnSpc>
                <a:spcPct val="80000"/>
              </a:lnSpc>
              <a:spcBef>
                <a:spcPct val="10000"/>
              </a:spcBef>
            </a:pPr>
            <a:r>
              <a:rPr lang="de-DE" altLang="en-US" sz="1800" dirty="0"/>
              <a:t>Europäisches Patentamt</a:t>
            </a:r>
          </a:p>
          <a:p>
            <a:pPr marL="3319463" lvl="1" eaLnBrk="1" hangingPunct="1">
              <a:lnSpc>
                <a:spcPct val="80000"/>
              </a:lnSpc>
              <a:spcBef>
                <a:spcPct val="10000"/>
              </a:spcBef>
            </a:pPr>
            <a:r>
              <a:rPr lang="de-DE" altLang="en-US" sz="1800" dirty="0"/>
              <a:t>Nordisches Patentinstitut</a:t>
            </a:r>
          </a:p>
          <a:p>
            <a:endParaRPr lang="en-US" dirty="0"/>
          </a:p>
        </p:txBody>
      </p:sp>
    </p:spTree>
    <p:extLst>
      <p:ext uri="{BB962C8B-B14F-4D97-AF65-F5344CB8AC3E}">
        <p14:creationId xmlns:p14="http://schemas.microsoft.com/office/powerpoint/2010/main" val="4184695019"/>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856984" cy="1143000"/>
          </a:xfrm>
        </p:spPr>
        <p:txBody>
          <a:bodyPr/>
          <a:lstStyle/>
          <a:p>
            <a:pPr algn="ctr"/>
            <a:r>
              <a:rPr lang="de-DE" altLang="en-US" sz="3000" dirty="0" smtClean="0">
                <a:solidFill>
                  <a:srgbClr val="000090"/>
                </a:solidFill>
              </a:rPr>
              <a:t>EINSCHLÄGIGER STAND DER TECHNIK FÜR </a:t>
            </a:r>
            <a:br>
              <a:rPr lang="de-DE" altLang="en-US" sz="3000" dirty="0" smtClean="0">
                <a:solidFill>
                  <a:srgbClr val="000090"/>
                </a:solidFill>
              </a:rPr>
            </a:br>
            <a:r>
              <a:rPr lang="de-DE" altLang="en-US" sz="3000" dirty="0" smtClean="0">
                <a:solidFill>
                  <a:srgbClr val="000090"/>
                </a:solidFill>
              </a:rPr>
              <a:t>DIE INTERNATIONALE RECHERCHE </a:t>
            </a:r>
            <a:endParaRPr lang="en-US" sz="3000" dirty="0">
              <a:solidFill>
                <a:srgbClr val="000090"/>
              </a:solidFill>
            </a:endParaRPr>
          </a:p>
        </p:txBody>
      </p:sp>
      <p:sp>
        <p:nvSpPr>
          <p:cNvPr id="3" name="Content Placeholder 2"/>
          <p:cNvSpPr>
            <a:spLocks noGrp="1"/>
          </p:cNvSpPr>
          <p:nvPr>
            <p:ph idx="1"/>
          </p:nvPr>
        </p:nvSpPr>
        <p:spPr>
          <a:xfrm>
            <a:off x="251520" y="1844824"/>
            <a:ext cx="8640960" cy="4392488"/>
          </a:xfrm>
        </p:spPr>
        <p:txBody>
          <a:bodyPr/>
          <a:lstStyle/>
          <a:p>
            <a:pPr marL="325438" indent="-325438" defTabSz="720725">
              <a:lnSpc>
                <a:spcPct val="95000"/>
              </a:lnSpc>
              <a:spcAft>
                <a:spcPct val="20000"/>
              </a:spcAft>
            </a:pPr>
            <a:r>
              <a:rPr lang="de-DE" altLang="en-US" sz="1800" dirty="0"/>
              <a:t>Einschlägiger Stand der Technik</a:t>
            </a:r>
            <a:r>
              <a:rPr lang="de-DE" altLang="en-US" sz="1800" dirty="0" smtClean="0"/>
              <a:t>:</a:t>
            </a:r>
          </a:p>
          <a:p>
            <a:pPr marL="0" indent="0" defTabSz="720725">
              <a:lnSpc>
                <a:spcPct val="95000"/>
              </a:lnSpc>
              <a:spcAft>
                <a:spcPct val="20000"/>
              </a:spcAft>
              <a:buNone/>
            </a:pPr>
            <a:endParaRPr lang="de-DE" altLang="en-US" sz="1800" dirty="0"/>
          </a:p>
          <a:p>
            <a:pPr marL="914400" lvl="1" indent="-398463" algn="just" defTabSz="720725">
              <a:lnSpc>
                <a:spcPct val="95000"/>
              </a:lnSpc>
              <a:spcAft>
                <a:spcPct val="20000"/>
              </a:spcAft>
              <a:buFont typeface="Wingdings" panose="05000000000000000000" pitchFamily="2" charset="2"/>
              <a:buChar char="Ø"/>
            </a:pPr>
            <a:r>
              <a:rPr lang="de-DE" altLang="en-US" sz="1800" dirty="0"/>
              <a:t>alles, was der Öffentlichkeit zugänglich gemacht worden ist</a:t>
            </a:r>
          </a:p>
          <a:p>
            <a:pPr marL="914400" lvl="1" indent="-398463" algn="just" defTabSz="720725">
              <a:lnSpc>
                <a:spcPct val="95000"/>
              </a:lnSpc>
              <a:spcAft>
                <a:spcPct val="20000"/>
              </a:spcAft>
              <a:buFont typeface="Wingdings" panose="05000000000000000000" pitchFamily="2" charset="2"/>
              <a:buChar char="Ø"/>
            </a:pPr>
            <a:r>
              <a:rPr lang="de-DE" altLang="en-US" sz="1800" dirty="0"/>
              <a:t>irgendwo in der Welt</a:t>
            </a:r>
          </a:p>
          <a:p>
            <a:pPr marL="914400" lvl="1" indent="-398463" algn="just" defTabSz="720725">
              <a:lnSpc>
                <a:spcPct val="95000"/>
              </a:lnSpc>
              <a:spcAft>
                <a:spcPct val="20000"/>
              </a:spcAft>
              <a:buFont typeface="Wingdings" panose="05000000000000000000" pitchFamily="2" charset="2"/>
              <a:buChar char="Ø"/>
            </a:pPr>
            <a:r>
              <a:rPr lang="de-DE" altLang="en-US" sz="1800" dirty="0"/>
              <a:t>mittels schriftlicher Offenbarung</a:t>
            </a:r>
          </a:p>
          <a:p>
            <a:pPr marL="914400" lvl="1" indent="-398463" algn="just" defTabSz="720725">
              <a:lnSpc>
                <a:spcPct val="95000"/>
              </a:lnSpc>
              <a:spcAft>
                <a:spcPct val="20000"/>
              </a:spcAft>
              <a:buFont typeface="Wingdings" panose="05000000000000000000" pitchFamily="2" charset="2"/>
              <a:buChar char="Ø"/>
            </a:pPr>
            <a:r>
              <a:rPr lang="de-DE" altLang="en-US" sz="1800" dirty="0"/>
              <a:t>was für die Feststellung bedeutsam ist, ob die beanspruchte Erfindung neu ist oder nicht und ob sie auf einer erfinderischen Tätigkeit beruht oder nicht</a:t>
            </a:r>
          </a:p>
          <a:p>
            <a:pPr marL="914400" lvl="1" indent="-398463" algn="just" defTabSz="720725">
              <a:lnSpc>
                <a:spcPct val="95000"/>
              </a:lnSpc>
              <a:spcAft>
                <a:spcPct val="20000"/>
              </a:spcAft>
              <a:buFont typeface="Wingdings" panose="05000000000000000000" pitchFamily="2" charset="2"/>
              <a:buChar char="Ø"/>
            </a:pPr>
            <a:r>
              <a:rPr lang="de-DE" altLang="en-US" sz="1800" dirty="0"/>
              <a:t>vorausgesetzt, daß der Zeitpunkt, zu dem es der Öffentlichkeit zugänglich gemacht wurde, </a:t>
            </a:r>
            <a:r>
              <a:rPr lang="de-DE" altLang="en-US" sz="1800" u="sng" dirty="0"/>
              <a:t>vor dem internationalen Anmeldedatum</a:t>
            </a:r>
            <a:r>
              <a:rPr lang="de-DE" altLang="en-US" sz="1800" dirty="0"/>
              <a:t> </a:t>
            </a:r>
            <a:r>
              <a:rPr lang="de-DE" altLang="en-US" sz="1800" dirty="0" smtClean="0"/>
              <a:t>liegt</a:t>
            </a:r>
          </a:p>
          <a:p>
            <a:pPr marL="515937" lvl="1" indent="0" defTabSz="720725">
              <a:lnSpc>
                <a:spcPct val="95000"/>
              </a:lnSpc>
              <a:spcAft>
                <a:spcPct val="20000"/>
              </a:spcAft>
              <a:buNone/>
            </a:pPr>
            <a:endParaRPr lang="de-DE" altLang="en-US" sz="1800" dirty="0"/>
          </a:p>
          <a:p>
            <a:pPr marL="325438" indent="-325438" defTabSz="720725">
              <a:lnSpc>
                <a:spcPct val="95000"/>
              </a:lnSpc>
              <a:spcAft>
                <a:spcPct val="20000"/>
              </a:spcAft>
            </a:pPr>
            <a:r>
              <a:rPr lang="de-DE" altLang="en-US" sz="1800" dirty="0"/>
              <a:t>PCT-Mindestprüfstoff (Regel 34)</a:t>
            </a:r>
          </a:p>
          <a:p>
            <a:pPr marL="0" indent="0">
              <a:buNone/>
            </a:pPr>
            <a:endParaRPr lang="en-US" dirty="0"/>
          </a:p>
        </p:txBody>
      </p:sp>
    </p:spTree>
    <p:extLst>
      <p:ext uri="{BB962C8B-B14F-4D97-AF65-F5344CB8AC3E}">
        <p14:creationId xmlns:p14="http://schemas.microsoft.com/office/powerpoint/2010/main" val="2249362088"/>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10225136" cy="1143000"/>
          </a:xfrm>
        </p:spPr>
        <p:txBody>
          <a:bodyPr/>
          <a:lstStyle/>
          <a:p>
            <a:r>
              <a:rPr lang="fr-CH" sz="2600" dirty="0" smtClean="0">
                <a:solidFill>
                  <a:srgbClr val="000090"/>
                </a:solidFill>
              </a:rPr>
              <a:t>BEISPIEL: INTERNATIONALER RECHERCHENBERICHT </a:t>
            </a:r>
            <a:endParaRPr lang="en-US" sz="2600" dirty="0">
              <a:solidFill>
                <a:srgbClr val="000090"/>
              </a:solidFill>
            </a:endParaRPr>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49293"/>
            <a:ext cx="8784976" cy="485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xmlns="" val="1"/>
            </a:ext>
          </a:extLst>
        </p:spPr>
      </p:pic>
      <p:sp>
        <p:nvSpPr>
          <p:cNvPr id="19" name="Oval 3"/>
          <p:cNvSpPr>
            <a:spLocks noChangeArrowheads="1"/>
          </p:cNvSpPr>
          <p:nvPr/>
        </p:nvSpPr>
        <p:spPr bwMode="auto">
          <a:xfrm>
            <a:off x="1676400" y="1182296"/>
            <a:ext cx="4232275"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264" y="1404546"/>
            <a:ext cx="1566863" cy="450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Oval 5"/>
          <p:cNvSpPr>
            <a:spLocks noChangeArrowheads="1"/>
          </p:cNvSpPr>
          <p:nvPr/>
        </p:nvSpPr>
        <p:spPr bwMode="auto">
          <a:xfrm>
            <a:off x="281747" y="1233557"/>
            <a:ext cx="1289050"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832695"/>
            <a:ext cx="2411760" cy="202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Oval 6"/>
          <p:cNvSpPr>
            <a:spLocks noChangeArrowheads="1"/>
          </p:cNvSpPr>
          <p:nvPr/>
        </p:nvSpPr>
        <p:spPr bwMode="auto">
          <a:xfrm>
            <a:off x="3419872" y="5784447"/>
            <a:ext cx="2664296" cy="108198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de-DE" altLang="en-US" sz="1100" b="1">
                <a:solidFill>
                  <a:srgbClr val="00279F"/>
                </a:solidFill>
                <a:ea typeface="ヒラギノ角ゴ Pro W3" charset="-128"/>
              </a:rPr>
              <a:t>Dokumente, die  für die Frage der  Patentierbarkeit der Erfindung relevant sind</a:t>
            </a:r>
          </a:p>
        </p:txBody>
      </p:sp>
      <p:pic>
        <p:nvPicPr>
          <p:cNvPr id="512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7107" y="5342007"/>
            <a:ext cx="4032448"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2366327"/>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F91D8F03-918B-440D-A110-5431E61FC665}" type="slidenum">
              <a:rPr lang="en-US" altLang="en-US" sz="1400" smtClean="0"/>
              <a:pPr eaLnBrk="1" hangingPunct="1">
                <a:spcBef>
                  <a:spcPct val="0"/>
                </a:spcBef>
                <a:buFontTx/>
                <a:buNone/>
              </a:pPr>
              <a:t>46</a:t>
            </a:fld>
            <a:endParaRPr lang="en-US" altLang="en-US" sz="1400" smtClean="0"/>
          </a:p>
        </p:txBody>
      </p:sp>
      <p:sp>
        <p:nvSpPr>
          <p:cNvPr id="18435" name="Text Box 2"/>
          <p:cNvSpPr txBox="1">
            <a:spLocks noChangeArrowheads="1"/>
          </p:cNvSpPr>
          <p:nvPr/>
        </p:nvSpPr>
        <p:spPr bwMode="auto">
          <a:xfrm>
            <a:off x="-14652" y="240530"/>
            <a:ext cx="91733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de-DE" altLang="en-US" sz="2800" dirty="0" smtClean="0">
                <a:solidFill>
                  <a:srgbClr val="000090"/>
                </a:solidFill>
                <a:ea typeface="ヒラギノ角ゴ Pro W3" charset="-128"/>
              </a:rPr>
              <a:t>BEISPIEL: SCHRIFTLICHER BESCHEID DER ISA</a:t>
            </a:r>
            <a:endParaRPr lang="de-DE" altLang="en-US" sz="2800" dirty="0">
              <a:solidFill>
                <a:srgbClr val="000090"/>
              </a:solidFill>
              <a:ea typeface="ヒラギノ角ゴ Pro W3" charset="-128"/>
            </a:endParaRPr>
          </a:p>
        </p:txBody>
      </p:sp>
      <p:pic>
        <p:nvPicPr>
          <p:cNvPr id="1843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719" y="923512"/>
            <a:ext cx="7831138" cy="4804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Oval 4"/>
          <p:cNvSpPr>
            <a:spLocks noChangeArrowheads="1"/>
          </p:cNvSpPr>
          <p:nvPr/>
        </p:nvSpPr>
        <p:spPr bwMode="auto">
          <a:xfrm>
            <a:off x="3095625" y="1828800"/>
            <a:ext cx="2671763" cy="19812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8438" name="Oval 5"/>
          <p:cNvSpPr>
            <a:spLocks noChangeArrowheads="1"/>
          </p:cNvSpPr>
          <p:nvPr/>
        </p:nvSpPr>
        <p:spPr bwMode="auto">
          <a:xfrm>
            <a:off x="703263" y="3733800"/>
            <a:ext cx="7737475" cy="22098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8439" name="Oval 6"/>
          <p:cNvSpPr>
            <a:spLocks noChangeArrowheads="1"/>
          </p:cNvSpPr>
          <p:nvPr/>
        </p:nvSpPr>
        <p:spPr bwMode="auto">
          <a:xfrm>
            <a:off x="6611938" y="5702300"/>
            <a:ext cx="2032000" cy="8445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de-DE" altLang="en-US" sz="1100" b="1">
                <a:solidFill>
                  <a:srgbClr val="00279F"/>
                </a:solidFill>
                <a:ea typeface="ヒラギノ角ゴ Pro W3" charset="-128"/>
              </a:rPr>
              <a:t>Beurteilung der Patentierbarkeit der Ansprüche</a:t>
            </a:r>
            <a:endParaRPr lang="de-DE" altLang="en-US" sz="1100" b="1">
              <a:solidFill>
                <a:schemeClr val="bg1"/>
              </a:solidFill>
              <a:ea typeface="ヒラギノ角ゴ Pro W3" charset="-128"/>
            </a:endParaRPr>
          </a:p>
        </p:txBody>
      </p:sp>
      <p:sp>
        <p:nvSpPr>
          <p:cNvPr id="18440" name="Oval 7"/>
          <p:cNvSpPr>
            <a:spLocks noChangeArrowheads="1"/>
          </p:cNvSpPr>
          <p:nvPr/>
        </p:nvSpPr>
        <p:spPr bwMode="auto">
          <a:xfrm>
            <a:off x="561975" y="5745163"/>
            <a:ext cx="2033588" cy="60642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50000"/>
              </a:spcBef>
              <a:buFontTx/>
              <a:buNone/>
            </a:pPr>
            <a:r>
              <a:rPr lang="de-DE" altLang="en-US" sz="1100" b="1">
                <a:solidFill>
                  <a:srgbClr val="00279F"/>
                </a:solidFill>
                <a:ea typeface="ヒラギノ角ゴ Pro W3" charset="-128"/>
              </a:rPr>
              <a:t>Begründung der Beurteilung</a:t>
            </a:r>
            <a:endParaRPr lang="de-DE" altLang="en-US" sz="1100" b="1">
              <a:solidFill>
                <a:schemeClr val="bg1"/>
              </a:solidFill>
              <a:ea typeface="ヒラギノ角ゴ Pro W3" charset="-128"/>
            </a:endParaRPr>
          </a:p>
        </p:txBody>
      </p:sp>
    </p:spTree>
    <p:extLst>
      <p:ext uri="{BB962C8B-B14F-4D97-AF65-F5344CB8AC3E}">
        <p14:creationId xmlns:p14="http://schemas.microsoft.com/office/powerpoint/2010/main" val="3923833471"/>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4432300" y="2667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endParaRPr lang="en-US" altLang="en-US" b="1">
              <a:ea typeface="ヒラギノ角ゴ Pro W3" charset="-128"/>
            </a:endParaRPr>
          </a:p>
        </p:txBody>
      </p:sp>
      <p:sp>
        <p:nvSpPr>
          <p:cNvPr id="19459" name="Rectangle 3"/>
          <p:cNvSpPr>
            <a:spLocks noChangeArrowheads="1"/>
          </p:cNvSpPr>
          <p:nvPr/>
        </p:nvSpPr>
        <p:spPr bwMode="auto">
          <a:xfrm>
            <a:off x="179512" y="274638"/>
            <a:ext cx="856895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fr-FR" altLang="en-US" sz="3600" dirty="0" smtClean="0">
                <a:solidFill>
                  <a:srgbClr val="000090"/>
                </a:solidFill>
              </a:rPr>
              <a:t>DAS PCT-SYSTEM</a:t>
            </a:r>
            <a:endParaRPr lang="en-US" altLang="en-US" sz="3600" dirty="0">
              <a:solidFill>
                <a:srgbClr val="000090"/>
              </a:solidFill>
            </a:endParaRPr>
          </a:p>
        </p:txBody>
      </p:sp>
      <p:sp>
        <p:nvSpPr>
          <p:cNvPr id="19460" name="Freeform 4"/>
          <p:cNvSpPr>
            <a:spLocks/>
          </p:cNvSpPr>
          <p:nvPr/>
        </p:nvSpPr>
        <p:spPr bwMode="auto">
          <a:xfrm flipH="1" flipV="1">
            <a:off x="4651375" y="1341438"/>
            <a:ext cx="2754313" cy="1103312"/>
          </a:xfrm>
          <a:custGeom>
            <a:avLst/>
            <a:gdLst>
              <a:gd name="T0" fmla="*/ 0 w 2112"/>
              <a:gd name="T1" fmla="*/ 2113363488 h 576"/>
              <a:gd name="T2" fmla="*/ 2147483647 w 2112"/>
              <a:gd name="T3" fmla="*/ 2113363488 h 576"/>
              <a:gd name="T4" fmla="*/ 2147483647 w 2112"/>
              <a:gd name="T5" fmla="*/ 0 h 576"/>
              <a:gd name="T6" fmla="*/ 0 60000 65536"/>
              <a:gd name="T7" fmla="*/ 0 60000 65536"/>
              <a:gd name="T8" fmla="*/ 0 60000 65536"/>
            </a:gdLst>
            <a:ahLst/>
            <a:cxnLst>
              <a:cxn ang="T6">
                <a:pos x="T0" y="T1"/>
              </a:cxn>
              <a:cxn ang="T7">
                <a:pos x="T2" y="T3"/>
              </a:cxn>
              <a:cxn ang="T8">
                <a:pos x="T4" y="T5"/>
              </a:cxn>
            </a:cxnLst>
            <a:rect l="0" t="0" r="r" b="b"/>
            <a:pathLst>
              <a:path w="2112" h="576">
                <a:moveTo>
                  <a:pt x="0" y="576"/>
                </a:moveTo>
                <a:lnTo>
                  <a:pt x="1536" y="576"/>
                </a:lnTo>
                <a:lnTo>
                  <a:pt x="2112" y="0"/>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1" name="Text Box 5"/>
          <p:cNvSpPr txBox="1">
            <a:spLocks noChangeArrowheads="1"/>
          </p:cNvSpPr>
          <p:nvPr/>
        </p:nvSpPr>
        <p:spPr bwMode="auto">
          <a:xfrm>
            <a:off x="5634038" y="1163638"/>
            <a:ext cx="2016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a:t>
            </a:r>
          </a:p>
        </p:txBody>
      </p:sp>
      <p:grpSp>
        <p:nvGrpSpPr>
          <p:cNvPr id="19462" name="Group 6"/>
          <p:cNvGrpSpPr>
            <a:grpSpLocks/>
          </p:cNvGrpSpPr>
          <p:nvPr/>
        </p:nvGrpSpPr>
        <p:grpSpPr bwMode="auto">
          <a:xfrm>
            <a:off x="469900" y="1655763"/>
            <a:ext cx="8550275" cy="4271962"/>
            <a:chOff x="296" y="1043"/>
            <a:chExt cx="5386" cy="2691"/>
          </a:xfrm>
        </p:grpSpPr>
        <p:sp>
          <p:nvSpPr>
            <p:cNvPr id="19463" name="Rectangle 7"/>
            <p:cNvSpPr>
              <a:spLocks noChangeArrowheads="1"/>
            </p:cNvSpPr>
            <p:nvPr/>
          </p:nvSpPr>
          <p:spPr bwMode="auto">
            <a:xfrm>
              <a:off x="2213" y="1735"/>
              <a:ext cx="1182"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9464" name="Rectangle 8"/>
            <p:cNvSpPr>
              <a:spLocks noChangeArrowheads="1"/>
            </p:cNvSpPr>
            <p:nvPr/>
          </p:nvSpPr>
          <p:spPr bwMode="auto">
            <a:xfrm>
              <a:off x="1798" y="2593"/>
              <a:ext cx="153"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19465" name="Rectangle 9"/>
            <p:cNvSpPr>
              <a:spLocks noChangeArrowheads="1"/>
            </p:cNvSpPr>
            <p:nvPr/>
          </p:nvSpPr>
          <p:spPr bwMode="auto">
            <a:xfrm>
              <a:off x="301" y="1748"/>
              <a:ext cx="536"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300">
                  <a:ea typeface="ヒラギノ角ゴ Pro W3" charset="-128"/>
                </a:rPr>
                <a:t>(Monate)</a:t>
              </a:r>
            </a:p>
          </p:txBody>
        </p:sp>
        <p:sp>
          <p:nvSpPr>
            <p:cNvPr id="19466" name="Rectangle 10"/>
            <p:cNvSpPr>
              <a:spLocks noChangeArrowheads="1"/>
            </p:cNvSpPr>
            <p:nvPr/>
          </p:nvSpPr>
          <p:spPr bwMode="auto">
            <a:xfrm>
              <a:off x="978" y="2178"/>
              <a:ext cx="645"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PCT </a:t>
              </a:r>
            </a:p>
            <a:p>
              <a:pPr algn="ctr">
                <a:spcBef>
                  <a:spcPct val="0"/>
                </a:spcBef>
                <a:buFontTx/>
                <a:buNone/>
              </a:pPr>
              <a:r>
                <a:rPr lang="fr-FR" altLang="en-US" sz="1300">
                  <a:ea typeface="ヒラギノ角ゴ Pro W3" charset="-128"/>
                </a:rPr>
                <a:t>Anmeldung</a:t>
              </a:r>
            </a:p>
            <a:p>
              <a:pPr algn="ctr">
                <a:lnSpc>
                  <a:spcPct val="80000"/>
                </a:lnSpc>
                <a:spcBef>
                  <a:spcPct val="0"/>
                </a:spcBef>
                <a:buFontTx/>
                <a:buNone/>
              </a:pPr>
              <a:endParaRPr lang="en-US" altLang="en-US" sz="1300">
                <a:ea typeface="ヒラギノ角ゴ Pro W3" charset="-128"/>
              </a:endParaRPr>
            </a:p>
          </p:txBody>
        </p:sp>
        <p:sp>
          <p:nvSpPr>
            <p:cNvPr id="19467" name="Rectangle 11"/>
            <p:cNvSpPr>
              <a:spLocks noChangeArrowheads="1"/>
            </p:cNvSpPr>
            <p:nvPr/>
          </p:nvSpPr>
          <p:spPr bwMode="auto">
            <a:xfrm>
              <a:off x="5086" y="1206"/>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Eintritt</a:t>
              </a:r>
            </a:p>
            <a:p>
              <a:pPr algn="ctr">
                <a:spcBef>
                  <a:spcPct val="0"/>
                </a:spcBef>
                <a:buFontTx/>
                <a:buNone/>
              </a:pPr>
              <a:r>
                <a:rPr lang="en-US" altLang="en-US" sz="1400">
                  <a:ea typeface="ヒラギノ角ゴ Pro W3" charset="-128"/>
                </a:rPr>
                <a:t>in die</a:t>
              </a:r>
            </a:p>
            <a:p>
              <a:pPr algn="ctr">
                <a:spcBef>
                  <a:spcPct val="0"/>
                </a:spcBef>
                <a:buFontTx/>
                <a:buNone/>
              </a:pPr>
              <a:r>
                <a:rPr lang="en-US" altLang="en-US" sz="1400">
                  <a:ea typeface="ヒラギノ角ゴ Pro W3" charset="-128"/>
                </a:rPr>
                <a:t>Nationale</a:t>
              </a:r>
            </a:p>
            <a:p>
              <a:pPr algn="ctr">
                <a:spcBef>
                  <a:spcPct val="0"/>
                </a:spcBef>
                <a:buFontTx/>
                <a:buNone/>
              </a:pPr>
              <a:r>
                <a:rPr lang="en-US" altLang="en-US" sz="1400">
                  <a:ea typeface="ヒラギノ角ゴ Pro W3" charset="-128"/>
                </a:rPr>
                <a:t>Phase</a:t>
              </a:r>
            </a:p>
          </p:txBody>
        </p:sp>
        <p:sp>
          <p:nvSpPr>
            <p:cNvPr id="19468" name="Rectangle 12"/>
            <p:cNvSpPr>
              <a:spLocks noChangeArrowheads="1"/>
            </p:cNvSpPr>
            <p:nvPr/>
          </p:nvSpPr>
          <p:spPr bwMode="auto">
            <a:xfrm>
              <a:off x="1199"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12</a:t>
              </a:r>
            </a:p>
          </p:txBody>
        </p:sp>
        <p:sp>
          <p:nvSpPr>
            <p:cNvPr id="19469" name="Rectangle 13"/>
            <p:cNvSpPr>
              <a:spLocks noChangeArrowheads="1"/>
            </p:cNvSpPr>
            <p:nvPr/>
          </p:nvSpPr>
          <p:spPr bwMode="auto">
            <a:xfrm>
              <a:off x="389" y="1908"/>
              <a:ext cx="18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0</a:t>
              </a:r>
            </a:p>
          </p:txBody>
        </p:sp>
        <p:sp>
          <p:nvSpPr>
            <p:cNvPr id="19470" name="Rectangle 14"/>
            <p:cNvSpPr>
              <a:spLocks noChangeArrowheads="1"/>
            </p:cNvSpPr>
            <p:nvPr/>
          </p:nvSpPr>
          <p:spPr bwMode="auto">
            <a:xfrm>
              <a:off x="4445" y="1166"/>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19471" name="Rectangle 15"/>
            <p:cNvSpPr>
              <a:spLocks noChangeArrowheads="1"/>
            </p:cNvSpPr>
            <p:nvPr/>
          </p:nvSpPr>
          <p:spPr bwMode="auto">
            <a:xfrm>
              <a:off x="4478" y="2980"/>
              <a:ext cx="24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19472" name="Line 16"/>
            <p:cNvSpPr>
              <a:spLocks noChangeShapeType="1"/>
            </p:cNvSpPr>
            <p:nvPr/>
          </p:nvSpPr>
          <p:spPr bwMode="auto">
            <a:xfrm>
              <a:off x="476" y="2154"/>
              <a:ext cx="272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 name="Line 17"/>
            <p:cNvSpPr>
              <a:spLocks noChangeShapeType="1"/>
            </p:cNvSpPr>
            <p:nvPr/>
          </p:nvSpPr>
          <p:spPr bwMode="auto">
            <a:xfrm flipV="1">
              <a:off x="1327" y="2067"/>
              <a:ext cx="0" cy="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4" name="Rectangle 18"/>
            <p:cNvSpPr>
              <a:spLocks noChangeArrowheads="1"/>
            </p:cNvSpPr>
            <p:nvPr/>
          </p:nvSpPr>
          <p:spPr bwMode="auto">
            <a:xfrm>
              <a:off x="1537" y="2175"/>
              <a:ext cx="1062" cy="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Internationaler Recherchenbericht und schriftlicher</a:t>
              </a:r>
            </a:p>
            <a:p>
              <a:pPr algn="ctr">
                <a:spcBef>
                  <a:spcPct val="0"/>
                </a:spcBef>
                <a:buFontTx/>
                <a:buNone/>
              </a:pPr>
              <a:r>
                <a:rPr lang="fr-FR" altLang="en-US" sz="1300">
                  <a:ea typeface="ヒラギノ角ゴ Pro W3" charset="-128"/>
                </a:rPr>
                <a:t>Bescheid </a:t>
              </a:r>
            </a:p>
            <a:p>
              <a:pPr algn="ctr">
                <a:spcBef>
                  <a:spcPct val="0"/>
                </a:spcBef>
                <a:buFontTx/>
                <a:buNone/>
              </a:pPr>
              <a:r>
                <a:rPr lang="fr-FR" altLang="en-US" sz="1300">
                  <a:ea typeface="ヒラギノ角ゴ Pro W3" charset="-128"/>
                </a:rPr>
                <a:t>der ISA</a:t>
              </a:r>
            </a:p>
          </p:txBody>
        </p:sp>
        <p:sp>
          <p:nvSpPr>
            <p:cNvPr id="19475" name="Rectangle 19"/>
            <p:cNvSpPr>
              <a:spLocks noChangeArrowheads="1"/>
            </p:cNvSpPr>
            <p:nvPr/>
          </p:nvSpPr>
          <p:spPr bwMode="auto">
            <a:xfrm>
              <a:off x="1903"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16</a:t>
              </a:r>
            </a:p>
          </p:txBody>
        </p:sp>
        <p:sp>
          <p:nvSpPr>
            <p:cNvPr id="19476" name="Rectangle 20"/>
            <p:cNvSpPr>
              <a:spLocks noChangeArrowheads="1"/>
            </p:cNvSpPr>
            <p:nvPr/>
          </p:nvSpPr>
          <p:spPr bwMode="auto">
            <a:xfrm>
              <a:off x="2294" y="1909"/>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18</a:t>
              </a:r>
            </a:p>
          </p:txBody>
        </p:sp>
        <p:sp>
          <p:nvSpPr>
            <p:cNvPr id="19477" name="Line 21"/>
            <p:cNvSpPr>
              <a:spLocks noChangeShapeType="1"/>
            </p:cNvSpPr>
            <p:nvPr/>
          </p:nvSpPr>
          <p:spPr bwMode="auto">
            <a:xfrm flipV="1">
              <a:off x="2419" y="2074"/>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8" name="Line 22"/>
            <p:cNvSpPr>
              <a:spLocks noChangeShapeType="1"/>
            </p:cNvSpPr>
            <p:nvPr/>
          </p:nvSpPr>
          <p:spPr bwMode="auto">
            <a:xfrm flipH="1">
              <a:off x="3198" y="1415"/>
              <a:ext cx="583" cy="7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9" name="Line 23"/>
            <p:cNvSpPr>
              <a:spLocks noChangeShapeType="1"/>
            </p:cNvSpPr>
            <p:nvPr/>
          </p:nvSpPr>
          <p:spPr bwMode="auto">
            <a:xfrm flipV="1">
              <a:off x="4386" y="3180"/>
              <a:ext cx="3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0" name="Rectangle 24"/>
            <p:cNvSpPr>
              <a:spLocks noChangeArrowheads="1"/>
            </p:cNvSpPr>
            <p:nvPr/>
          </p:nvSpPr>
          <p:spPr bwMode="auto">
            <a:xfrm>
              <a:off x="3400" y="2239"/>
              <a:ext cx="110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lang="en-US" altLang="en-US" sz="1400" b="1" i="1">
                  <a:ea typeface="ヒラギノ角ゴ Pro W3" charset="-128"/>
                </a:rPr>
                <a:t>oder wahlweise</a:t>
              </a:r>
              <a:endParaRPr lang="en-US" altLang="en-US" sz="1400" baseline="30000">
                <a:ea typeface="ヒラギノ角ゴ Pro W3" charset="-128"/>
              </a:endParaRPr>
            </a:p>
          </p:txBody>
        </p:sp>
        <p:sp>
          <p:nvSpPr>
            <p:cNvPr id="19481" name="Text Box 25"/>
            <p:cNvSpPr txBox="1">
              <a:spLocks noChangeArrowheads="1"/>
            </p:cNvSpPr>
            <p:nvPr/>
          </p:nvSpPr>
          <p:spPr bwMode="auto">
            <a:xfrm>
              <a:off x="1932" y="1643"/>
              <a:ext cx="1070"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300" b="1">
                  <a:solidFill>
                    <a:srgbClr val="FF0000"/>
                  </a:solidFill>
                  <a:ea typeface="ヒラギノ角ゴ Pro W3" charset="-128"/>
                </a:rPr>
                <a:t>Internationale</a:t>
              </a:r>
            </a:p>
            <a:p>
              <a:pPr algn="ctr">
                <a:spcBef>
                  <a:spcPct val="0"/>
                </a:spcBef>
                <a:buFontTx/>
                <a:buNone/>
              </a:pPr>
              <a:r>
                <a:rPr lang="en-US" altLang="en-US" sz="1300" b="1">
                  <a:solidFill>
                    <a:srgbClr val="FF0000"/>
                  </a:solidFill>
                  <a:ea typeface="ヒラギノ角ゴ Pro W3" charset="-128"/>
                </a:rPr>
                <a:t>Veröffentlichung</a:t>
              </a:r>
            </a:p>
          </p:txBody>
        </p:sp>
        <p:sp>
          <p:nvSpPr>
            <p:cNvPr id="19482" name="Line 26"/>
            <p:cNvSpPr>
              <a:spLocks noChangeShapeType="1"/>
            </p:cNvSpPr>
            <p:nvPr/>
          </p:nvSpPr>
          <p:spPr bwMode="auto">
            <a:xfrm flipV="1">
              <a:off x="478" y="2070"/>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3" name="Line 27"/>
            <p:cNvSpPr>
              <a:spLocks noChangeShapeType="1"/>
            </p:cNvSpPr>
            <p:nvPr/>
          </p:nvSpPr>
          <p:spPr bwMode="auto">
            <a:xfrm flipV="1">
              <a:off x="2031" y="2074"/>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484" name="Group 28"/>
            <p:cNvGrpSpPr>
              <a:grpSpLocks/>
            </p:cNvGrpSpPr>
            <p:nvPr/>
          </p:nvGrpSpPr>
          <p:grpSpPr bwMode="auto">
            <a:xfrm>
              <a:off x="4654" y="1043"/>
              <a:ext cx="380" cy="727"/>
              <a:chOff x="4047" y="342"/>
              <a:chExt cx="651" cy="1134"/>
            </a:xfrm>
          </p:grpSpPr>
          <p:sp>
            <p:nvSpPr>
              <p:cNvPr id="19512" name="Line 2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3" name="Line 3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4" name="Line 3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5" name="Line 3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6" name="Line 3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7" name="Line 3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485" name="Group 35"/>
            <p:cNvGrpSpPr>
              <a:grpSpLocks/>
            </p:cNvGrpSpPr>
            <p:nvPr/>
          </p:nvGrpSpPr>
          <p:grpSpPr bwMode="auto">
            <a:xfrm>
              <a:off x="4666" y="2823"/>
              <a:ext cx="421" cy="728"/>
              <a:chOff x="4047" y="342"/>
              <a:chExt cx="651" cy="1134"/>
            </a:xfrm>
          </p:grpSpPr>
          <p:sp>
            <p:nvSpPr>
              <p:cNvPr id="19506" name="Line 36"/>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7" name="Line 37"/>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8" name="Line 38"/>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9" name="Line 39"/>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0" name="Line 40"/>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1" name="Line 41"/>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486" name="Freeform 42"/>
            <p:cNvSpPr>
              <a:spLocks/>
            </p:cNvSpPr>
            <p:nvPr/>
          </p:nvSpPr>
          <p:spPr bwMode="auto">
            <a:xfrm>
              <a:off x="2975" y="2598"/>
              <a:ext cx="1705" cy="1030"/>
            </a:xfrm>
            <a:custGeom>
              <a:avLst/>
              <a:gdLst>
                <a:gd name="T0" fmla="*/ 0 w 1920"/>
                <a:gd name="T1" fmla="*/ 0 h 1104"/>
                <a:gd name="T2" fmla="*/ 567 w 1920"/>
                <a:gd name="T3" fmla="*/ 961 h 1104"/>
                <a:gd name="T4" fmla="*/ 1514 w 1920"/>
                <a:gd name="T5" fmla="*/ 961 h 1104"/>
                <a:gd name="T6" fmla="*/ 0 60000 65536"/>
                <a:gd name="T7" fmla="*/ 0 60000 65536"/>
                <a:gd name="T8" fmla="*/ 0 60000 65536"/>
              </a:gdLst>
              <a:ahLst/>
              <a:cxnLst>
                <a:cxn ang="T6">
                  <a:pos x="T0" y="T1"/>
                </a:cxn>
                <a:cxn ang="T7">
                  <a:pos x="T2" y="T3"/>
                </a:cxn>
                <a:cxn ang="T8">
                  <a:pos x="T4" y="T5"/>
                </a:cxn>
              </a:cxnLst>
              <a:rect l="0" t="0" r="r" b="b"/>
              <a:pathLst>
                <a:path w="1920" h="1104">
                  <a:moveTo>
                    <a:pt x="0" y="0"/>
                  </a:moveTo>
                  <a:lnTo>
                    <a:pt x="720" y="1104"/>
                  </a:lnTo>
                  <a:lnTo>
                    <a:pt x="1920" y="1104"/>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7" name="Line 43"/>
            <p:cNvSpPr>
              <a:spLocks noChangeShapeType="1"/>
            </p:cNvSpPr>
            <p:nvPr/>
          </p:nvSpPr>
          <p:spPr bwMode="auto">
            <a:xfrm>
              <a:off x="3781" y="1413"/>
              <a:ext cx="9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8" name="Rectangle 44"/>
            <p:cNvSpPr>
              <a:spLocks noChangeArrowheads="1"/>
            </p:cNvSpPr>
            <p:nvPr/>
          </p:nvSpPr>
          <p:spPr bwMode="auto">
            <a:xfrm>
              <a:off x="296" y="2172"/>
              <a:ext cx="643" cy="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Nationale</a:t>
              </a:r>
            </a:p>
            <a:p>
              <a:pPr algn="ctr">
                <a:spcBef>
                  <a:spcPct val="0"/>
                </a:spcBef>
                <a:buFontTx/>
                <a:buNone/>
              </a:pPr>
              <a:r>
                <a:rPr lang="fr-FR" altLang="en-US" sz="1300">
                  <a:ea typeface="ヒラギノ角ゴ Pro W3" charset="-128"/>
                </a:rPr>
                <a:t>Anmeldung</a:t>
              </a:r>
              <a:endParaRPr lang="en-US" altLang="en-US" sz="1300">
                <a:ea typeface="ヒラギノ角ゴ Pro W3" charset="-128"/>
              </a:endParaRPr>
            </a:p>
            <a:p>
              <a:pPr algn="ctr">
                <a:spcBef>
                  <a:spcPct val="0"/>
                </a:spcBef>
                <a:buFontTx/>
                <a:buNone/>
              </a:pPr>
              <a:endParaRPr lang="en-US" altLang="en-US" sz="1300">
                <a:ea typeface="ヒラギノ角ゴ Pro W3" charset="-128"/>
              </a:endParaRPr>
            </a:p>
          </p:txBody>
        </p:sp>
        <p:sp>
          <p:nvSpPr>
            <p:cNvPr id="19489" name="Rectangle 45"/>
            <p:cNvSpPr>
              <a:spLocks noChangeArrowheads="1"/>
            </p:cNvSpPr>
            <p:nvPr/>
          </p:nvSpPr>
          <p:spPr bwMode="auto">
            <a:xfrm>
              <a:off x="3572" y="1125"/>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20</a:t>
              </a:r>
            </a:p>
          </p:txBody>
        </p:sp>
        <p:grpSp>
          <p:nvGrpSpPr>
            <p:cNvPr id="19490" name="Group 46"/>
            <p:cNvGrpSpPr>
              <a:grpSpLocks/>
            </p:cNvGrpSpPr>
            <p:nvPr/>
          </p:nvGrpSpPr>
          <p:grpSpPr bwMode="auto">
            <a:xfrm>
              <a:off x="3726" y="1052"/>
              <a:ext cx="421" cy="728"/>
              <a:chOff x="4047" y="342"/>
              <a:chExt cx="651" cy="1134"/>
            </a:xfrm>
          </p:grpSpPr>
          <p:sp>
            <p:nvSpPr>
              <p:cNvPr id="19500" name="Line 47"/>
              <p:cNvSpPr>
                <a:spLocks noChangeShapeType="1"/>
              </p:cNvSpPr>
              <p:nvPr/>
            </p:nvSpPr>
            <p:spPr bwMode="auto">
              <a:xfrm rot="-2700000">
                <a:off x="4047" y="705"/>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1" name="Line 48"/>
              <p:cNvSpPr>
                <a:spLocks noChangeShapeType="1"/>
              </p:cNvSpPr>
              <p:nvPr/>
            </p:nvSpPr>
            <p:spPr bwMode="auto">
              <a:xfrm rot="900000">
                <a:off x="4122" y="98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2" name="Line 49"/>
              <p:cNvSpPr>
                <a:spLocks noChangeShapeType="1"/>
              </p:cNvSpPr>
              <p:nvPr/>
            </p:nvSpPr>
            <p:spPr bwMode="auto">
              <a:xfrm rot="2700000">
                <a:off x="4047" y="1113"/>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3" name="Line 50"/>
              <p:cNvSpPr>
                <a:spLocks noChangeShapeType="1"/>
              </p:cNvSpPr>
              <p:nvPr/>
            </p:nvSpPr>
            <p:spPr bwMode="auto">
              <a:xfrm rot="4500000">
                <a:off x="3918" y="1188"/>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4" name="Line 51"/>
              <p:cNvSpPr>
                <a:spLocks noChangeShapeType="1"/>
              </p:cNvSpPr>
              <p:nvPr/>
            </p:nvSpPr>
            <p:spPr bwMode="auto">
              <a:xfrm rot="-900000">
                <a:off x="4122" y="83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5" name="Line 52"/>
              <p:cNvSpPr>
                <a:spLocks noChangeShapeType="1"/>
              </p:cNvSpPr>
              <p:nvPr/>
            </p:nvSpPr>
            <p:spPr bwMode="auto">
              <a:xfrm rot="-4500000">
                <a:off x="3919" y="629"/>
                <a:ext cx="576" cy="1"/>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491" name="Line 53"/>
            <p:cNvSpPr>
              <a:spLocks noChangeShapeType="1"/>
            </p:cNvSpPr>
            <p:nvPr/>
          </p:nvSpPr>
          <p:spPr bwMode="auto">
            <a:xfrm>
              <a:off x="3523" y="2614"/>
              <a:ext cx="213" cy="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2" name="Line 54"/>
            <p:cNvSpPr>
              <a:spLocks noChangeShapeType="1"/>
            </p:cNvSpPr>
            <p:nvPr/>
          </p:nvSpPr>
          <p:spPr bwMode="auto">
            <a:xfrm>
              <a:off x="3204" y="2152"/>
              <a:ext cx="143" cy="2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3" name="Text Box 55"/>
            <p:cNvSpPr txBox="1">
              <a:spLocks noChangeArrowheads="1"/>
            </p:cNvSpPr>
            <p:nvPr/>
          </p:nvSpPr>
          <p:spPr bwMode="auto">
            <a:xfrm>
              <a:off x="3576" y="3542"/>
              <a:ext cx="10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II</a:t>
              </a:r>
            </a:p>
          </p:txBody>
        </p:sp>
        <p:sp>
          <p:nvSpPr>
            <p:cNvPr id="19494" name="Text Box 56"/>
            <p:cNvSpPr txBox="1">
              <a:spLocks noChangeArrowheads="1"/>
            </p:cNvSpPr>
            <p:nvPr/>
          </p:nvSpPr>
          <p:spPr bwMode="auto">
            <a:xfrm>
              <a:off x="3528" y="2955"/>
              <a:ext cx="915"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Internationale</a:t>
              </a:r>
            </a:p>
            <a:p>
              <a:pPr algn="ctr">
                <a:spcBef>
                  <a:spcPct val="0"/>
                </a:spcBef>
                <a:buFontTx/>
                <a:buNone/>
              </a:pPr>
              <a:r>
                <a:rPr lang="en-US" altLang="en-US" sz="1400">
                  <a:ea typeface="ヒラギノ角ゴ Pro W3" charset="-128"/>
                </a:rPr>
                <a:t>vorläufige</a:t>
              </a:r>
            </a:p>
            <a:p>
              <a:pPr algn="ctr">
                <a:spcBef>
                  <a:spcPct val="0"/>
                </a:spcBef>
                <a:buFontTx/>
                <a:buNone/>
              </a:pPr>
              <a:r>
                <a:rPr lang="en-US" altLang="en-US" sz="1400">
                  <a:ea typeface="ヒラギノ角ゴ Pro W3" charset="-128"/>
                </a:rPr>
                <a:t>Prüfung</a:t>
              </a:r>
            </a:p>
          </p:txBody>
        </p:sp>
        <p:sp>
          <p:nvSpPr>
            <p:cNvPr id="19495" name="Rectangle 57"/>
            <p:cNvSpPr>
              <a:spLocks noChangeArrowheads="1"/>
            </p:cNvSpPr>
            <p:nvPr/>
          </p:nvSpPr>
          <p:spPr bwMode="auto">
            <a:xfrm>
              <a:off x="3135" y="2438"/>
              <a:ext cx="1332"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nSpc>
                  <a:spcPct val="80000"/>
                </a:lnSpc>
                <a:spcBef>
                  <a:spcPct val="50000"/>
                </a:spcBef>
                <a:buFontTx/>
                <a:buNone/>
              </a:pPr>
              <a:r>
                <a:rPr lang="fr-FR" altLang="en-US" sz="1400">
                  <a:ea typeface="ヒラギノ角ゴ Pro W3" charset="-128"/>
                </a:rPr>
                <a:t>Antrag nach Kapitel II</a:t>
              </a:r>
              <a:endParaRPr lang="en-US" altLang="en-US" sz="1400">
                <a:ea typeface="ヒラギノ角ゴ Pro W3" charset="-128"/>
              </a:endParaRPr>
            </a:p>
          </p:txBody>
        </p:sp>
        <p:sp>
          <p:nvSpPr>
            <p:cNvPr id="19496" name="Rectangle 58"/>
            <p:cNvSpPr>
              <a:spLocks noChangeArrowheads="1"/>
            </p:cNvSpPr>
            <p:nvPr/>
          </p:nvSpPr>
          <p:spPr bwMode="auto">
            <a:xfrm>
              <a:off x="5083" y="2913"/>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Eintritt</a:t>
              </a:r>
            </a:p>
            <a:p>
              <a:pPr algn="ctr">
                <a:spcBef>
                  <a:spcPct val="0"/>
                </a:spcBef>
                <a:buFontTx/>
                <a:buNone/>
              </a:pPr>
              <a:r>
                <a:rPr lang="en-US" altLang="en-US" sz="1400">
                  <a:ea typeface="ヒラギノ角ゴ Pro W3" charset="-128"/>
                </a:rPr>
                <a:t>in die</a:t>
              </a:r>
            </a:p>
            <a:p>
              <a:pPr algn="ctr">
                <a:spcBef>
                  <a:spcPct val="0"/>
                </a:spcBef>
                <a:buFontTx/>
                <a:buNone/>
              </a:pPr>
              <a:r>
                <a:rPr lang="en-US" altLang="en-US" sz="1400">
                  <a:ea typeface="ヒラギノ角ゴ Pro W3" charset="-128"/>
                </a:rPr>
                <a:t>Nationale</a:t>
              </a:r>
            </a:p>
            <a:p>
              <a:pPr algn="ctr">
                <a:spcBef>
                  <a:spcPct val="0"/>
                </a:spcBef>
                <a:buFontTx/>
                <a:buNone/>
              </a:pPr>
              <a:r>
                <a:rPr lang="en-US" altLang="en-US" sz="1400">
                  <a:ea typeface="ヒラギノ角ゴ Pro W3" charset="-128"/>
                </a:rPr>
                <a:t>Phase</a:t>
              </a:r>
            </a:p>
          </p:txBody>
        </p:sp>
        <p:sp>
          <p:nvSpPr>
            <p:cNvPr id="19497" name="Line 59"/>
            <p:cNvSpPr>
              <a:spLocks noChangeShapeType="1"/>
            </p:cNvSpPr>
            <p:nvPr/>
          </p:nvSpPr>
          <p:spPr bwMode="auto">
            <a:xfrm flipV="1">
              <a:off x="2729" y="2072"/>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8" name="Rectangle 60"/>
            <p:cNvSpPr>
              <a:spLocks noChangeArrowheads="1"/>
            </p:cNvSpPr>
            <p:nvPr/>
          </p:nvSpPr>
          <p:spPr bwMode="auto">
            <a:xfrm>
              <a:off x="2592" y="1912"/>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19</a:t>
              </a:r>
            </a:p>
          </p:txBody>
        </p:sp>
        <p:sp>
          <p:nvSpPr>
            <p:cNvPr id="19499" name="Rectangle 61"/>
            <p:cNvSpPr>
              <a:spLocks noChangeArrowheads="1"/>
            </p:cNvSpPr>
            <p:nvPr/>
          </p:nvSpPr>
          <p:spPr bwMode="auto">
            <a:xfrm>
              <a:off x="2496" y="2187"/>
              <a:ext cx="6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SIS-Antrag</a:t>
              </a:r>
            </a:p>
            <a:p>
              <a:pPr algn="ctr">
                <a:spcBef>
                  <a:spcPct val="0"/>
                </a:spcBef>
                <a:buFontTx/>
                <a:buNone/>
              </a:pPr>
              <a:r>
                <a:rPr lang="fr-FR" altLang="en-US" sz="1300">
                  <a:ea typeface="ヒラギノ角ゴ Pro W3" charset="-128"/>
                </a:rPr>
                <a:t>(ggf.)</a:t>
              </a:r>
              <a:endParaRPr lang="en-US" altLang="en-US" sz="1300">
                <a:ea typeface="ヒラギノ角ゴ Pro W3" charset="-128"/>
              </a:endParaRPr>
            </a:p>
          </p:txBody>
        </p:sp>
      </p:grpSp>
    </p:spTree>
    <p:extLst>
      <p:ext uri="{BB962C8B-B14F-4D97-AF65-F5344CB8AC3E}">
        <p14:creationId xmlns:p14="http://schemas.microsoft.com/office/powerpoint/2010/main" val="714962754"/>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95536" y="0"/>
            <a:ext cx="8294688" cy="1017588"/>
          </a:xfrm>
        </p:spPr>
        <p:txBody>
          <a:bodyPr/>
          <a:lstStyle/>
          <a:p>
            <a:pPr algn="ctr" eaLnBrk="1" hangingPunct="1"/>
            <a:r>
              <a:rPr lang="de-DE" altLang="en-US" sz="2800" dirty="0" smtClean="0">
                <a:solidFill>
                  <a:srgbClr val="000090"/>
                </a:solidFill>
              </a:rPr>
              <a:t>DIE INTERNATIONALE VERÖFFENTLICHUNG </a:t>
            </a:r>
          </a:p>
        </p:txBody>
      </p:sp>
      <p:sp>
        <p:nvSpPr>
          <p:cNvPr id="20483" name="Rectangle 3"/>
          <p:cNvSpPr>
            <a:spLocks noGrp="1" noChangeArrowheads="1"/>
          </p:cNvSpPr>
          <p:nvPr>
            <p:ph type="body" idx="1"/>
          </p:nvPr>
        </p:nvSpPr>
        <p:spPr>
          <a:xfrm>
            <a:off x="239837" y="1052736"/>
            <a:ext cx="8904163" cy="5513040"/>
          </a:xfrm>
        </p:spPr>
        <p:txBody>
          <a:bodyPr/>
          <a:lstStyle/>
          <a:p>
            <a:pPr marL="288925" indent="-288925" eaLnBrk="1" hangingPunct="1">
              <a:lnSpc>
                <a:spcPct val="90000"/>
              </a:lnSpc>
              <a:spcBef>
                <a:spcPct val="25000"/>
              </a:spcBef>
              <a:spcAft>
                <a:spcPct val="35000"/>
              </a:spcAft>
              <a:tabLst>
                <a:tab pos="447675" algn="l"/>
                <a:tab pos="803275" algn="l"/>
                <a:tab pos="1706563" algn="l"/>
                <a:tab pos="1971675" algn="l"/>
              </a:tabLst>
            </a:pPr>
            <a:r>
              <a:rPr lang="de-DE" altLang="en-US" sz="1800" dirty="0" smtClean="0"/>
              <a:t>Wann?  </a:t>
            </a:r>
            <a:br>
              <a:rPr lang="de-DE" altLang="en-US" sz="1800" dirty="0" smtClean="0"/>
            </a:br>
            <a:r>
              <a:rPr lang="de-DE" altLang="en-US" sz="1800" dirty="0" smtClean="0"/>
              <a:t>Unverzüglich nach Ablauf von 18 Monaten ab Prioritätsdatum im Internet (</a:t>
            </a:r>
            <a:r>
              <a:rPr lang="de-DE" altLang="en-US" sz="1800" dirty="0" smtClean="0">
                <a:hlinkClick r:id="rId2"/>
              </a:rPr>
              <a:t>www.wipo.int/pctdb</a:t>
            </a:r>
            <a:r>
              <a:rPr lang="de-DE" altLang="en-US" sz="1800" dirty="0" smtClean="0"/>
              <a:t>)</a:t>
            </a:r>
          </a:p>
          <a:p>
            <a:pPr marL="0" indent="0" eaLnBrk="1" hangingPunct="1">
              <a:lnSpc>
                <a:spcPct val="90000"/>
              </a:lnSpc>
              <a:spcBef>
                <a:spcPct val="25000"/>
              </a:spcBef>
              <a:spcAft>
                <a:spcPct val="35000"/>
              </a:spcAft>
              <a:buNone/>
              <a:tabLst>
                <a:tab pos="447675" algn="l"/>
                <a:tab pos="803275" algn="l"/>
                <a:tab pos="1706563" algn="l"/>
                <a:tab pos="1971675" algn="l"/>
              </a:tabLst>
            </a:pPr>
            <a:endParaRPr lang="de-DE" altLang="en-US" sz="1800" dirty="0" smtClean="0"/>
          </a:p>
          <a:p>
            <a:pPr marL="288925" indent="-288925" eaLnBrk="1" hangingPunct="1">
              <a:lnSpc>
                <a:spcPct val="90000"/>
              </a:lnSpc>
              <a:spcBef>
                <a:spcPct val="25000"/>
              </a:spcBef>
              <a:spcAft>
                <a:spcPct val="35000"/>
              </a:spcAft>
              <a:tabLst>
                <a:tab pos="447675" algn="l"/>
                <a:tab pos="803275" algn="l"/>
                <a:tab pos="1706563" algn="l"/>
                <a:tab pos="1971675" algn="l"/>
              </a:tabLst>
            </a:pPr>
            <a:r>
              <a:rPr lang="de-DE" altLang="en-US" sz="1800" dirty="0" smtClean="0"/>
              <a:t>Veröffentlichungssprachen:</a:t>
            </a:r>
          </a:p>
          <a:p>
            <a:pPr marL="822325" lvl="1" indent="-342900" eaLnBrk="1" hangingPunct="1">
              <a:lnSpc>
                <a:spcPct val="90000"/>
              </a:lnSpc>
              <a:spcBef>
                <a:spcPct val="25000"/>
              </a:spcBef>
              <a:spcAft>
                <a:spcPct val="35000"/>
              </a:spcAft>
              <a:buFont typeface="Wingdings" panose="05000000000000000000" pitchFamily="2" charset="2"/>
              <a:buChar char="Ø"/>
              <a:tabLst>
                <a:tab pos="447675" algn="l"/>
                <a:tab pos="803275" algn="l"/>
                <a:tab pos="1706563" algn="l"/>
                <a:tab pos="1971675" algn="l"/>
              </a:tabLst>
            </a:pPr>
            <a:r>
              <a:rPr lang="de-DE" altLang="en-US" sz="1800" dirty="0" smtClean="0"/>
              <a:t>Arabisch, Chinesisch, Englisch, Französisch, Deutsch, Japanisch, Koreanisch, Portugiesisch, Russisch und Spanisch</a:t>
            </a:r>
          </a:p>
          <a:p>
            <a:pPr marL="822325" lvl="1" indent="-342900" eaLnBrk="1" hangingPunct="1">
              <a:lnSpc>
                <a:spcPct val="90000"/>
              </a:lnSpc>
              <a:spcBef>
                <a:spcPct val="25000"/>
              </a:spcBef>
              <a:spcAft>
                <a:spcPct val="35000"/>
              </a:spcAft>
              <a:buFont typeface="Wingdings" panose="05000000000000000000" pitchFamily="2" charset="2"/>
              <a:buChar char="Ø"/>
              <a:tabLst>
                <a:tab pos="447675" algn="l"/>
                <a:tab pos="803275" algn="l"/>
                <a:tab pos="1706563" algn="l"/>
                <a:tab pos="1971675" algn="l"/>
              </a:tabLst>
            </a:pPr>
            <a:r>
              <a:rPr lang="de-DE" altLang="en-US" sz="1800" dirty="0" smtClean="0"/>
              <a:t>Erfindungsbezeichnung, Zusammenfassung und internationaler Recherchenbericht immer auch in Englisch</a:t>
            </a:r>
          </a:p>
          <a:p>
            <a:pPr marL="479425" lvl="1" indent="0" eaLnBrk="1" hangingPunct="1">
              <a:lnSpc>
                <a:spcPct val="90000"/>
              </a:lnSpc>
              <a:spcBef>
                <a:spcPct val="25000"/>
              </a:spcBef>
              <a:spcAft>
                <a:spcPct val="35000"/>
              </a:spcAft>
              <a:buNone/>
              <a:tabLst>
                <a:tab pos="447675" algn="l"/>
                <a:tab pos="803275" algn="l"/>
                <a:tab pos="1706563" algn="l"/>
                <a:tab pos="1971675" algn="l"/>
              </a:tabLst>
            </a:pPr>
            <a:endParaRPr lang="de-DE" altLang="en-US" sz="1800" dirty="0" smtClean="0"/>
          </a:p>
          <a:p>
            <a:pPr marL="288925" indent="-288925" eaLnBrk="1" hangingPunct="1">
              <a:lnSpc>
                <a:spcPct val="90000"/>
              </a:lnSpc>
              <a:spcBef>
                <a:spcPct val="25000"/>
              </a:spcBef>
              <a:spcAft>
                <a:spcPct val="35000"/>
              </a:spcAft>
              <a:tabLst>
                <a:tab pos="447675" algn="l"/>
                <a:tab pos="803275" algn="l"/>
                <a:tab pos="1706563" algn="l"/>
                <a:tab pos="1971675" algn="l"/>
              </a:tabLst>
            </a:pPr>
            <a:r>
              <a:rPr lang="de-DE" altLang="en-US" sz="1800" dirty="0" smtClean="0"/>
              <a:t>Inhalt der veröffentlichten internationalen Anmeldung</a:t>
            </a:r>
          </a:p>
          <a:p>
            <a:pPr marL="803275" lvl="1" indent="-323850" eaLnBrk="1" hangingPunct="1">
              <a:lnSpc>
                <a:spcPct val="90000"/>
              </a:lnSpc>
              <a:spcBef>
                <a:spcPct val="25000"/>
              </a:spcBef>
              <a:spcAft>
                <a:spcPct val="35000"/>
              </a:spcAft>
              <a:tabLst>
                <a:tab pos="447675" algn="l"/>
                <a:tab pos="803275" algn="l"/>
                <a:tab pos="1706563" algn="l"/>
                <a:tab pos="1971675" algn="l"/>
              </a:tabLst>
            </a:pPr>
            <a:r>
              <a:rPr lang="de-DE" altLang="en-US" sz="1800" dirty="0" smtClean="0"/>
              <a:t>Immer:	</a:t>
            </a:r>
          </a:p>
          <a:p>
            <a:pPr marL="1325563" lvl="2" indent="-342900" eaLnBrk="1" hangingPunct="1">
              <a:lnSpc>
                <a:spcPct val="90000"/>
              </a:lnSpc>
              <a:spcBef>
                <a:spcPct val="25000"/>
              </a:spcBef>
              <a:spcAft>
                <a:spcPct val="35000"/>
              </a:spcAft>
              <a:buFont typeface="Wingdings" panose="05000000000000000000" pitchFamily="2" charset="2"/>
              <a:buChar char="Ø"/>
              <a:tabLst>
                <a:tab pos="447675" algn="l"/>
                <a:tab pos="803275" algn="l"/>
                <a:tab pos="1706563" algn="l"/>
                <a:tab pos="1971675" algn="l"/>
              </a:tabLst>
            </a:pPr>
            <a:r>
              <a:rPr lang="de-DE" altLang="en-US" sz="1800" dirty="0" smtClean="0"/>
              <a:t>Titelseite mit bibliographischen Daten und Zusammenfassung</a:t>
            </a:r>
          </a:p>
          <a:p>
            <a:pPr marL="1325563" lvl="2" indent="-342900" eaLnBrk="1" hangingPunct="1">
              <a:lnSpc>
                <a:spcPct val="90000"/>
              </a:lnSpc>
              <a:spcBef>
                <a:spcPct val="25000"/>
              </a:spcBef>
              <a:spcAft>
                <a:spcPct val="35000"/>
              </a:spcAft>
              <a:buFont typeface="Wingdings" panose="05000000000000000000" pitchFamily="2" charset="2"/>
              <a:buChar char="Ø"/>
              <a:tabLst>
                <a:tab pos="447675" algn="l"/>
                <a:tab pos="803275" algn="l"/>
                <a:tab pos="1706563" algn="l"/>
                <a:tab pos="1971675" algn="l"/>
              </a:tabLst>
            </a:pPr>
            <a:r>
              <a:rPr lang="de-DE" altLang="en-US" sz="1800" dirty="0" smtClean="0"/>
              <a:t>Beschreibung, Ansprüche und Zeichnungen (falls vorhanden)</a:t>
            </a:r>
          </a:p>
          <a:p>
            <a:pPr marL="1325563" lvl="2" indent="-342900" eaLnBrk="1" hangingPunct="1">
              <a:lnSpc>
                <a:spcPct val="90000"/>
              </a:lnSpc>
              <a:spcBef>
                <a:spcPct val="25000"/>
              </a:spcBef>
              <a:spcAft>
                <a:spcPct val="35000"/>
              </a:spcAft>
              <a:buFont typeface="Wingdings" panose="05000000000000000000" pitchFamily="2" charset="2"/>
              <a:buChar char="Ø"/>
              <a:tabLst>
                <a:tab pos="447675" algn="l"/>
                <a:tab pos="803275" algn="l"/>
                <a:tab pos="1706563" algn="l"/>
                <a:tab pos="1971675" algn="l"/>
              </a:tabLst>
            </a:pPr>
            <a:r>
              <a:rPr lang="de-DE" altLang="en-US" sz="1800" dirty="0" smtClean="0"/>
              <a:t>internationaler Recherchenbericht</a:t>
            </a:r>
          </a:p>
        </p:txBody>
      </p:sp>
    </p:spTree>
    <p:extLst>
      <p:ext uri="{BB962C8B-B14F-4D97-AF65-F5344CB8AC3E}">
        <p14:creationId xmlns:p14="http://schemas.microsoft.com/office/powerpoint/2010/main" val="1793988100"/>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4432300" y="2667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endParaRPr lang="en-US" altLang="en-US" b="1">
              <a:ea typeface="ヒラギノ角ゴ Pro W3" charset="-128"/>
            </a:endParaRPr>
          </a:p>
        </p:txBody>
      </p:sp>
      <p:sp>
        <p:nvSpPr>
          <p:cNvPr id="21507" name="Rectangle 3"/>
          <p:cNvSpPr>
            <a:spLocks noChangeArrowheads="1"/>
          </p:cNvSpPr>
          <p:nvPr/>
        </p:nvSpPr>
        <p:spPr bwMode="auto">
          <a:xfrm>
            <a:off x="179512" y="260648"/>
            <a:ext cx="828092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fr-FR" altLang="en-US" sz="3600" dirty="0" smtClean="0">
                <a:solidFill>
                  <a:srgbClr val="000090"/>
                </a:solidFill>
              </a:rPr>
              <a:t>DAS PCT-SYSTEM</a:t>
            </a:r>
            <a:endParaRPr lang="en-US" altLang="en-US" sz="3600" dirty="0">
              <a:solidFill>
                <a:srgbClr val="000090"/>
              </a:solidFill>
            </a:endParaRPr>
          </a:p>
        </p:txBody>
      </p:sp>
      <p:sp>
        <p:nvSpPr>
          <p:cNvPr id="21508" name="Freeform 4"/>
          <p:cNvSpPr>
            <a:spLocks/>
          </p:cNvSpPr>
          <p:nvPr/>
        </p:nvSpPr>
        <p:spPr bwMode="auto">
          <a:xfrm flipH="1" flipV="1">
            <a:off x="4651375" y="1341438"/>
            <a:ext cx="2754313" cy="1103312"/>
          </a:xfrm>
          <a:custGeom>
            <a:avLst/>
            <a:gdLst>
              <a:gd name="T0" fmla="*/ 0 w 2112"/>
              <a:gd name="T1" fmla="*/ 2113363488 h 576"/>
              <a:gd name="T2" fmla="*/ 2147483647 w 2112"/>
              <a:gd name="T3" fmla="*/ 2113363488 h 576"/>
              <a:gd name="T4" fmla="*/ 2147483647 w 2112"/>
              <a:gd name="T5" fmla="*/ 0 h 576"/>
              <a:gd name="T6" fmla="*/ 0 60000 65536"/>
              <a:gd name="T7" fmla="*/ 0 60000 65536"/>
              <a:gd name="T8" fmla="*/ 0 60000 65536"/>
            </a:gdLst>
            <a:ahLst/>
            <a:cxnLst>
              <a:cxn ang="T6">
                <a:pos x="T0" y="T1"/>
              </a:cxn>
              <a:cxn ang="T7">
                <a:pos x="T2" y="T3"/>
              </a:cxn>
              <a:cxn ang="T8">
                <a:pos x="T4" y="T5"/>
              </a:cxn>
            </a:cxnLst>
            <a:rect l="0" t="0" r="r" b="b"/>
            <a:pathLst>
              <a:path w="2112" h="576">
                <a:moveTo>
                  <a:pt x="0" y="576"/>
                </a:moveTo>
                <a:lnTo>
                  <a:pt x="1536" y="576"/>
                </a:lnTo>
                <a:lnTo>
                  <a:pt x="2112" y="0"/>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09" name="Text Box 5"/>
          <p:cNvSpPr txBox="1">
            <a:spLocks noChangeArrowheads="1"/>
          </p:cNvSpPr>
          <p:nvPr/>
        </p:nvSpPr>
        <p:spPr bwMode="auto">
          <a:xfrm>
            <a:off x="5634038" y="1163638"/>
            <a:ext cx="2016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a:t>
            </a:r>
          </a:p>
        </p:txBody>
      </p:sp>
      <p:grpSp>
        <p:nvGrpSpPr>
          <p:cNvPr id="21510" name="Group 6"/>
          <p:cNvGrpSpPr>
            <a:grpSpLocks/>
          </p:cNvGrpSpPr>
          <p:nvPr/>
        </p:nvGrpSpPr>
        <p:grpSpPr bwMode="auto">
          <a:xfrm>
            <a:off x="469900" y="1655763"/>
            <a:ext cx="8550275" cy="4271962"/>
            <a:chOff x="296" y="1043"/>
            <a:chExt cx="5386" cy="2691"/>
          </a:xfrm>
        </p:grpSpPr>
        <p:sp>
          <p:nvSpPr>
            <p:cNvPr id="21511" name="Rectangle 7"/>
            <p:cNvSpPr>
              <a:spLocks noChangeArrowheads="1"/>
            </p:cNvSpPr>
            <p:nvPr/>
          </p:nvSpPr>
          <p:spPr bwMode="auto">
            <a:xfrm>
              <a:off x="2213" y="1735"/>
              <a:ext cx="1182"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21512" name="Rectangle 8"/>
            <p:cNvSpPr>
              <a:spLocks noChangeArrowheads="1"/>
            </p:cNvSpPr>
            <p:nvPr/>
          </p:nvSpPr>
          <p:spPr bwMode="auto">
            <a:xfrm>
              <a:off x="1798" y="2593"/>
              <a:ext cx="153"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21513" name="Rectangle 9"/>
            <p:cNvSpPr>
              <a:spLocks noChangeArrowheads="1"/>
            </p:cNvSpPr>
            <p:nvPr/>
          </p:nvSpPr>
          <p:spPr bwMode="auto">
            <a:xfrm>
              <a:off x="301" y="1748"/>
              <a:ext cx="536"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300">
                  <a:ea typeface="ヒラギノ角ゴ Pro W3" charset="-128"/>
                </a:rPr>
                <a:t>(Monate)</a:t>
              </a:r>
            </a:p>
          </p:txBody>
        </p:sp>
        <p:sp>
          <p:nvSpPr>
            <p:cNvPr id="21514" name="Rectangle 10"/>
            <p:cNvSpPr>
              <a:spLocks noChangeArrowheads="1"/>
            </p:cNvSpPr>
            <p:nvPr/>
          </p:nvSpPr>
          <p:spPr bwMode="auto">
            <a:xfrm>
              <a:off x="978" y="2178"/>
              <a:ext cx="645"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PCT </a:t>
              </a:r>
            </a:p>
            <a:p>
              <a:pPr algn="ctr">
                <a:spcBef>
                  <a:spcPct val="0"/>
                </a:spcBef>
                <a:buFontTx/>
                <a:buNone/>
              </a:pPr>
              <a:r>
                <a:rPr lang="fr-FR" altLang="en-US" sz="1300">
                  <a:ea typeface="ヒラギノ角ゴ Pro W3" charset="-128"/>
                </a:rPr>
                <a:t>Anmeldung</a:t>
              </a:r>
            </a:p>
            <a:p>
              <a:pPr algn="ctr">
                <a:lnSpc>
                  <a:spcPct val="80000"/>
                </a:lnSpc>
                <a:spcBef>
                  <a:spcPct val="0"/>
                </a:spcBef>
                <a:buFontTx/>
                <a:buNone/>
              </a:pPr>
              <a:endParaRPr lang="en-US" altLang="en-US" sz="1300">
                <a:ea typeface="ヒラギノ角ゴ Pro W3" charset="-128"/>
              </a:endParaRPr>
            </a:p>
          </p:txBody>
        </p:sp>
        <p:sp>
          <p:nvSpPr>
            <p:cNvPr id="21515" name="Rectangle 11"/>
            <p:cNvSpPr>
              <a:spLocks noChangeArrowheads="1"/>
            </p:cNvSpPr>
            <p:nvPr/>
          </p:nvSpPr>
          <p:spPr bwMode="auto">
            <a:xfrm>
              <a:off x="5086" y="1206"/>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Eintritt</a:t>
              </a:r>
            </a:p>
            <a:p>
              <a:pPr algn="ctr">
                <a:spcBef>
                  <a:spcPct val="0"/>
                </a:spcBef>
                <a:buFontTx/>
                <a:buNone/>
              </a:pPr>
              <a:r>
                <a:rPr lang="en-US" altLang="en-US" sz="1400">
                  <a:ea typeface="ヒラギノ角ゴ Pro W3" charset="-128"/>
                </a:rPr>
                <a:t>in die</a:t>
              </a:r>
            </a:p>
            <a:p>
              <a:pPr algn="ctr">
                <a:spcBef>
                  <a:spcPct val="0"/>
                </a:spcBef>
                <a:buFontTx/>
                <a:buNone/>
              </a:pPr>
              <a:r>
                <a:rPr lang="en-US" altLang="en-US" sz="1400">
                  <a:ea typeface="ヒラギノ角ゴ Pro W3" charset="-128"/>
                </a:rPr>
                <a:t>Nationale</a:t>
              </a:r>
            </a:p>
            <a:p>
              <a:pPr algn="ctr">
                <a:spcBef>
                  <a:spcPct val="0"/>
                </a:spcBef>
                <a:buFontTx/>
                <a:buNone/>
              </a:pPr>
              <a:r>
                <a:rPr lang="en-US" altLang="en-US" sz="1400">
                  <a:ea typeface="ヒラギノ角ゴ Pro W3" charset="-128"/>
                </a:rPr>
                <a:t>Phase</a:t>
              </a:r>
            </a:p>
          </p:txBody>
        </p:sp>
        <p:sp>
          <p:nvSpPr>
            <p:cNvPr id="21516" name="Rectangle 12"/>
            <p:cNvSpPr>
              <a:spLocks noChangeArrowheads="1"/>
            </p:cNvSpPr>
            <p:nvPr/>
          </p:nvSpPr>
          <p:spPr bwMode="auto">
            <a:xfrm>
              <a:off x="1199"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12</a:t>
              </a:r>
            </a:p>
          </p:txBody>
        </p:sp>
        <p:sp>
          <p:nvSpPr>
            <p:cNvPr id="21517" name="Rectangle 13"/>
            <p:cNvSpPr>
              <a:spLocks noChangeArrowheads="1"/>
            </p:cNvSpPr>
            <p:nvPr/>
          </p:nvSpPr>
          <p:spPr bwMode="auto">
            <a:xfrm>
              <a:off x="389" y="1908"/>
              <a:ext cx="18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0</a:t>
              </a:r>
            </a:p>
          </p:txBody>
        </p:sp>
        <p:sp>
          <p:nvSpPr>
            <p:cNvPr id="21518" name="Rectangle 14"/>
            <p:cNvSpPr>
              <a:spLocks noChangeArrowheads="1"/>
            </p:cNvSpPr>
            <p:nvPr/>
          </p:nvSpPr>
          <p:spPr bwMode="auto">
            <a:xfrm>
              <a:off x="4445" y="1166"/>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21519" name="Rectangle 15"/>
            <p:cNvSpPr>
              <a:spLocks noChangeArrowheads="1"/>
            </p:cNvSpPr>
            <p:nvPr/>
          </p:nvSpPr>
          <p:spPr bwMode="auto">
            <a:xfrm>
              <a:off x="4478" y="2980"/>
              <a:ext cx="24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30</a:t>
              </a:r>
            </a:p>
          </p:txBody>
        </p:sp>
        <p:sp>
          <p:nvSpPr>
            <p:cNvPr id="21520" name="Line 16"/>
            <p:cNvSpPr>
              <a:spLocks noChangeShapeType="1"/>
            </p:cNvSpPr>
            <p:nvPr/>
          </p:nvSpPr>
          <p:spPr bwMode="auto">
            <a:xfrm>
              <a:off x="476" y="2154"/>
              <a:ext cx="272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1" name="Line 17"/>
            <p:cNvSpPr>
              <a:spLocks noChangeShapeType="1"/>
            </p:cNvSpPr>
            <p:nvPr/>
          </p:nvSpPr>
          <p:spPr bwMode="auto">
            <a:xfrm flipV="1">
              <a:off x="1327" y="2067"/>
              <a:ext cx="0" cy="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2" name="Rectangle 18"/>
            <p:cNvSpPr>
              <a:spLocks noChangeArrowheads="1"/>
            </p:cNvSpPr>
            <p:nvPr/>
          </p:nvSpPr>
          <p:spPr bwMode="auto">
            <a:xfrm>
              <a:off x="1537" y="2175"/>
              <a:ext cx="1062" cy="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Internationaler Recherchenbericht und schriftlicher</a:t>
              </a:r>
            </a:p>
            <a:p>
              <a:pPr algn="ctr">
                <a:spcBef>
                  <a:spcPct val="0"/>
                </a:spcBef>
                <a:buFontTx/>
                <a:buNone/>
              </a:pPr>
              <a:r>
                <a:rPr lang="fr-FR" altLang="en-US" sz="1300">
                  <a:ea typeface="ヒラギノ角ゴ Pro W3" charset="-128"/>
                </a:rPr>
                <a:t>Bescheid </a:t>
              </a:r>
            </a:p>
            <a:p>
              <a:pPr algn="ctr">
                <a:spcBef>
                  <a:spcPct val="0"/>
                </a:spcBef>
                <a:buFontTx/>
                <a:buNone/>
              </a:pPr>
              <a:r>
                <a:rPr lang="fr-FR" altLang="en-US" sz="1300">
                  <a:ea typeface="ヒラギノ角ゴ Pro W3" charset="-128"/>
                </a:rPr>
                <a:t>der ISA</a:t>
              </a:r>
            </a:p>
          </p:txBody>
        </p:sp>
        <p:sp>
          <p:nvSpPr>
            <p:cNvPr id="21523" name="Rectangle 19"/>
            <p:cNvSpPr>
              <a:spLocks noChangeArrowheads="1"/>
            </p:cNvSpPr>
            <p:nvPr/>
          </p:nvSpPr>
          <p:spPr bwMode="auto">
            <a:xfrm>
              <a:off x="1903"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16</a:t>
              </a:r>
            </a:p>
          </p:txBody>
        </p:sp>
        <p:sp>
          <p:nvSpPr>
            <p:cNvPr id="21524" name="Rectangle 20"/>
            <p:cNvSpPr>
              <a:spLocks noChangeArrowheads="1"/>
            </p:cNvSpPr>
            <p:nvPr/>
          </p:nvSpPr>
          <p:spPr bwMode="auto">
            <a:xfrm>
              <a:off x="2294" y="1909"/>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18</a:t>
              </a:r>
            </a:p>
          </p:txBody>
        </p:sp>
        <p:sp>
          <p:nvSpPr>
            <p:cNvPr id="21525" name="Line 21"/>
            <p:cNvSpPr>
              <a:spLocks noChangeShapeType="1"/>
            </p:cNvSpPr>
            <p:nvPr/>
          </p:nvSpPr>
          <p:spPr bwMode="auto">
            <a:xfrm flipV="1">
              <a:off x="2419" y="2074"/>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6" name="Line 22"/>
            <p:cNvSpPr>
              <a:spLocks noChangeShapeType="1"/>
            </p:cNvSpPr>
            <p:nvPr/>
          </p:nvSpPr>
          <p:spPr bwMode="auto">
            <a:xfrm flipH="1">
              <a:off x="3198" y="1415"/>
              <a:ext cx="583" cy="7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7" name="Line 23"/>
            <p:cNvSpPr>
              <a:spLocks noChangeShapeType="1"/>
            </p:cNvSpPr>
            <p:nvPr/>
          </p:nvSpPr>
          <p:spPr bwMode="auto">
            <a:xfrm flipV="1">
              <a:off x="4386" y="3180"/>
              <a:ext cx="3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8" name="Rectangle 24"/>
            <p:cNvSpPr>
              <a:spLocks noChangeArrowheads="1"/>
            </p:cNvSpPr>
            <p:nvPr/>
          </p:nvSpPr>
          <p:spPr bwMode="auto">
            <a:xfrm>
              <a:off x="3400" y="2239"/>
              <a:ext cx="110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lang="en-US" altLang="en-US" sz="1400" b="1" i="1">
                  <a:ea typeface="ヒラギノ角ゴ Pro W3" charset="-128"/>
                </a:rPr>
                <a:t>oder wahlweise</a:t>
              </a:r>
              <a:endParaRPr lang="en-US" altLang="en-US" sz="1400" baseline="30000">
                <a:ea typeface="ヒラギノ角ゴ Pro W3" charset="-128"/>
              </a:endParaRPr>
            </a:p>
          </p:txBody>
        </p:sp>
        <p:sp>
          <p:nvSpPr>
            <p:cNvPr id="21529" name="Text Box 25"/>
            <p:cNvSpPr txBox="1">
              <a:spLocks noChangeArrowheads="1"/>
            </p:cNvSpPr>
            <p:nvPr/>
          </p:nvSpPr>
          <p:spPr bwMode="auto">
            <a:xfrm>
              <a:off x="1932" y="1643"/>
              <a:ext cx="1070"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300">
                  <a:ea typeface="ヒラギノ角ゴ Pro W3" charset="-128"/>
                </a:rPr>
                <a:t>Internationale</a:t>
              </a:r>
            </a:p>
            <a:p>
              <a:pPr algn="ctr">
                <a:spcBef>
                  <a:spcPct val="0"/>
                </a:spcBef>
                <a:buFontTx/>
                <a:buNone/>
              </a:pPr>
              <a:r>
                <a:rPr lang="en-US" altLang="en-US" sz="1300">
                  <a:ea typeface="ヒラギノ角ゴ Pro W3" charset="-128"/>
                </a:rPr>
                <a:t>Veröffentlichung</a:t>
              </a:r>
            </a:p>
          </p:txBody>
        </p:sp>
        <p:sp>
          <p:nvSpPr>
            <p:cNvPr id="21530" name="Line 26"/>
            <p:cNvSpPr>
              <a:spLocks noChangeShapeType="1"/>
            </p:cNvSpPr>
            <p:nvPr/>
          </p:nvSpPr>
          <p:spPr bwMode="auto">
            <a:xfrm flipV="1">
              <a:off x="478" y="2070"/>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1" name="Line 27"/>
            <p:cNvSpPr>
              <a:spLocks noChangeShapeType="1"/>
            </p:cNvSpPr>
            <p:nvPr/>
          </p:nvSpPr>
          <p:spPr bwMode="auto">
            <a:xfrm flipV="1">
              <a:off x="2031" y="2074"/>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532" name="Group 28"/>
            <p:cNvGrpSpPr>
              <a:grpSpLocks/>
            </p:cNvGrpSpPr>
            <p:nvPr/>
          </p:nvGrpSpPr>
          <p:grpSpPr bwMode="auto">
            <a:xfrm>
              <a:off x="4654" y="1043"/>
              <a:ext cx="380" cy="727"/>
              <a:chOff x="4047" y="342"/>
              <a:chExt cx="651" cy="1134"/>
            </a:xfrm>
          </p:grpSpPr>
          <p:sp>
            <p:nvSpPr>
              <p:cNvPr id="21560" name="Line 2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61" name="Line 3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62" name="Line 3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63" name="Line 3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64" name="Line 3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65" name="Line 3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533" name="Group 35"/>
            <p:cNvGrpSpPr>
              <a:grpSpLocks/>
            </p:cNvGrpSpPr>
            <p:nvPr/>
          </p:nvGrpSpPr>
          <p:grpSpPr bwMode="auto">
            <a:xfrm>
              <a:off x="4666" y="2823"/>
              <a:ext cx="421" cy="728"/>
              <a:chOff x="4047" y="342"/>
              <a:chExt cx="651" cy="1134"/>
            </a:xfrm>
          </p:grpSpPr>
          <p:sp>
            <p:nvSpPr>
              <p:cNvPr id="21554" name="Line 36"/>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5" name="Line 37"/>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6" name="Line 38"/>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7" name="Line 39"/>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8" name="Line 40"/>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9" name="Line 41"/>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534" name="Freeform 42"/>
            <p:cNvSpPr>
              <a:spLocks/>
            </p:cNvSpPr>
            <p:nvPr/>
          </p:nvSpPr>
          <p:spPr bwMode="auto">
            <a:xfrm>
              <a:off x="2975" y="2598"/>
              <a:ext cx="1705" cy="1030"/>
            </a:xfrm>
            <a:custGeom>
              <a:avLst/>
              <a:gdLst>
                <a:gd name="T0" fmla="*/ 0 w 1920"/>
                <a:gd name="T1" fmla="*/ 0 h 1104"/>
                <a:gd name="T2" fmla="*/ 567 w 1920"/>
                <a:gd name="T3" fmla="*/ 961 h 1104"/>
                <a:gd name="T4" fmla="*/ 1514 w 1920"/>
                <a:gd name="T5" fmla="*/ 961 h 1104"/>
                <a:gd name="T6" fmla="*/ 0 60000 65536"/>
                <a:gd name="T7" fmla="*/ 0 60000 65536"/>
                <a:gd name="T8" fmla="*/ 0 60000 65536"/>
              </a:gdLst>
              <a:ahLst/>
              <a:cxnLst>
                <a:cxn ang="T6">
                  <a:pos x="T0" y="T1"/>
                </a:cxn>
                <a:cxn ang="T7">
                  <a:pos x="T2" y="T3"/>
                </a:cxn>
                <a:cxn ang="T8">
                  <a:pos x="T4" y="T5"/>
                </a:cxn>
              </a:cxnLst>
              <a:rect l="0" t="0" r="r" b="b"/>
              <a:pathLst>
                <a:path w="1920" h="1104">
                  <a:moveTo>
                    <a:pt x="0" y="0"/>
                  </a:moveTo>
                  <a:lnTo>
                    <a:pt x="720" y="1104"/>
                  </a:lnTo>
                  <a:lnTo>
                    <a:pt x="1920" y="1104"/>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5" name="Line 43"/>
            <p:cNvSpPr>
              <a:spLocks noChangeShapeType="1"/>
            </p:cNvSpPr>
            <p:nvPr/>
          </p:nvSpPr>
          <p:spPr bwMode="auto">
            <a:xfrm>
              <a:off x="3781" y="1413"/>
              <a:ext cx="9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6" name="Rectangle 44"/>
            <p:cNvSpPr>
              <a:spLocks noChangeArrowheads="1"/>
            </p:cNvSpPr>
            <p:nvPr/>
          </p:nvSpPr>
          <p:spPr bwMode="auto">
            <a:xfrm>
              <a:off x="296" y="2172"/>
              <a:ext cx="643" cy="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Nationale</a:t>
              </a:r>
            </a:p>
            <a:p>
              <a:pPr algn="ctr">
                <a:spcBef>
                  <a:spcPct val="0"/>
                </a:spcBef>
                <a:buFontTx/>
                <a:buNone/>
              </a:pPr>
              <a:r>
                <a:rPr lang="fr-FR" altLang="en-US" sz="1300">
                  <a:ea typeface="ヒラギノ角ゴ Pro W3" charset="-128"/>
                </a:rPr>
                <a:t>Anmeldung</a:t>
              </a:r>
              <a:endParaRPr lang="en-US" altLang="en-US" sz="1300">
                <a:ea typeface="ヒラギノ角ゴ Pro W3" charset="-128"/>
              </a:endParaRPr>
            </a:p>
            <a:p>
              <a:pPr algn="ctr">
                <a:spcBef>
                  <a:spcPct val="0"/>
                </a:spcBef>
                <a:buFontTx/>
                <a:buNone/>
              </a:pPr>
              <a:endParaRPr lang="en-US" altLang="en-US" sz="1300">
                <a:ea typeface="ヒラギノ角ゴ Pro W3" charset="-128"/>
              </a:endParaRPr>
            </a:p>
          </p:txBody>
        </p:sp>
        <p:sp>
          <p:nvSpPr>
            <p:cNvPr id="21537" name="Rectangle 45"/>
            <p:cNvSpPr>
              <a:spLocks noChangeArrowheads="1"/>
            </p:cNvSpPr>
            <p:nvPr/>
          </p:nvSpPr>
          <p:spPr bwMode="auto">
            <a:xfrm>
              <a:off x="3572" y="1125"/>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20</a:t>
              </a:r>
            </a:p>
          </p:txBody>
        </p:sp>
        <p:grpSp>
          <p:nvGrpSpPr>
            <p:cNvPr id="21538" name="Group 46"/>
            <p:cNvGrpSpPr>
              <a:grpSpLocks/>
            </p:cNvGrpSpPr>
            <p:nvPr/>
          </p:nvGrpSpPr>
          <p:grpSpPr bwMode="auto">
            <a:xfrm>
              <a:off x="3726" y="1052"/>
              <a:ext cx="421" cy="728"/>
              <a:chOff x="4047" y="342"/>
              <a:chExt cx="651" cy="1134"/>
            </a:xfrm>
          </p:grpSpPr>
          <p:sp>
            <p:nvSpPr>
              <p:cNvPr id="21548" name="Line 47"/>
              <p:cNvSpPr>
                <a:spLocks noChangeShapeType="1"/>
              </p:cNvSpPr>
              <p:nvPr/>
            </p:nvSpPr>
            <p:spPr bwMode="auto">
              <a:xfrm rot="-2700000">
                <a:off x="4047" y="705"/>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9" name="Line 48"/>
              <p:cNvSpPr>
                <a:spLocks noChangeShapeType="1"/>
              </p:cNvSpPr>
              <p:nvPr/>
            </p:nvSpPr>
            <p:spPr bwMode="auto">
              <a:xfrm rot="900000">
                <a:off x="4122" y="98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0" name="Line 49"/>
              <p:cNvSpPr>
                <a:spLocks noChangeShapeType="1"/>
              </p:cNvSpPr>
              <p:nvPr/>
            </p:nvSpPr>
            <p:spPr bwMode="auto">
              <a:xfrm rot="2700000">
                <a:off x="4047" y="1113"/>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1" name="Line 50"/>
              <p:cNvSpPr>
                <a:spLocks noChangeShapeType="1"/>
              </p:cNvSpPr>
              <p:nvPr/>
            </p:nvSpPr>
            <p:spPr bwMode="auto">
              <a:xfrm rot="4500000">
                <a:off x="3918" y="1188"/>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2" name="Line 51"/>
              <p:cNvSpPr>
                <a:spLocks noChangeShapeType="1"/>
              </p:cNvSpPr>
              <p:nvPr/>
            </p:nvSpPr>
            <p:spPr bwMode="auto">
              <a:xfrm rot="-900000">
                <a:off x="4122" y="83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3" name="Line 52"/>
              <p:cNvSpPr>
                <a:spLocks noChangeShapeType="1"/>
              </p:cNvSpPr>
              <p:nvPr/>
            </p:nvSpPr>
            <p:spPr bwMode="auto">
              <a:xfrm rot="-4500000">
                <a:off x="3919" y="629"/>
                <a:ext cx="576" cy="1"/>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539" name="Line 53"/>
            <p:cNvSpPr>
              <a:spLocks noChangeShapeType="1"/>
            </p:cNvSpPr>
            <p:nvPr/>
          </p:nvSpPr>
          <p:spPr bwMode="auto">
            <a:xfrm>
              <a:off x="3523" y="2614"/>
              <a:ext cx="213" cy="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0" name="Line 54"/>
            <p:cNvSpPr>
              <a:spLocks noChangeShapeType="1"/>
            </p:cNvSpPr>
            <p:nvPr/>
          </p:nvSpPr>
          <p:spPr bwMode="auto">
            <a:xfrm>
              <a:off x="3204" y="2152"/>
              <a:ext cx="143" cy="2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1" name="Text Box 55"/>
            <p:cNvSpPr txBox="1">
              <a:spLocks noChangeArrowheads="1"/>
            </p:cNvSpPr>
            <p:nvPr/>
          </p:nvSpPr>
          <p:spPr bwMode="auto">
            <a:xfrm>
              <a:off x="3576" y="3542"/>
              <a:ext cx="10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II</a:t>
              </a:r>
            </a:p>
          </p:txBody>
        </p:sp>
        <p:sp>
          <p:nvSpPr>
            <p:cNvPr id="21542" name="Text Box 56"/>
            <p:cNvSpPr txBox="1">
              <a:spLocks noChangeArrowheads="1"/>
            </p:cNvSpPr>
            <p:nvPr/>
          </p:nvSpPr>
          <p:spPr bwMode="auto">
            <a:xfrm>
              <a:off x="3528" y="2955"/>
              <a:ext cx="915"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b="1">
                  <a:solidFill>
                    <a:srgbClr val="FF0000"/>
                  </a:solidFill>
                  <a:ea typeface="ヒラギノ角ゴ Pro W3" charset="-128"/>
                </a:rPr>
                <a:t>Internationale</a:t>
              </a:r>
            </a:p>
            <a:p>
              <a:pPr algn="ctr">
                <a:spcBef>
                  <a:spcPct val="0"/>
                </a:spcBef>
                <a:buFontTx/>
                <a:buNone/>
              </a:pPr>
              <a:r>
                <a:rPr lang="en-US" altLang="en-US" sz="1400" b="1">
                  <a:solidFill>
                    <a:srgbClr val="FF0000"/>
                  </a:solidFill>
                  <a:ea typeface="ヒラギノ角ゴ Pro W3" charset="-128"/>
                </a:rPr>
                <a:t>vorläufige</a:t>
              </a:r>
            </a:p>
            <a:p>
              <a:pPr algn="ctr">
                <a:spcBef>
                  <a:spcPct val="0"/>
                </a:spcBef>
                <a:buFontTx/>
                <a:buNone/>
              </a:pPr>
              <a:r>
                <a:rPr lang="en-US" altLang="en-US" sz="1400" b="1">
                  <a:solidFill>
                    <a:srgbClr val="FF0000"/>
                  </a:solidFill>
                  <a:ea typeface="ヒラギノ角ゴ Pro W3" charset="-128"/>
                </a:rPr>
                <a:t>Prüfung</a:t>
              </a:r>
            </a:p>
          </p:txBody>
        </p:sp>
        <p:sp>
          <p:nvSpPr>
            <p:cNvPr id="21543" name="Rectangle 57"/>
            <p:cNvSpPr>
              <a:spLocks noChangeArrowheads="1"/>
            </p:cNvSpPr>
            <p:nvPr/>
          </p:nvSpPr>
          <p:spPr bwMode="auto">
            <a:xfrm>
              <a:off x="3135" y="2438"/>
              <a:ext cx="1332"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nSpc>
                  <a:spcPct val="80000"/>
                </a:lnSpc>
                <a:spcBef>
                  <a:spcPct val="50000"/>
                </a:spcBef>
                <a:buFontTx/>
                <a:buNone/>
              </a:pPr>
              <a:r>
                <a:rPr lang="fr-FR" altLang="en-US" sz="1400" b="1">
                  <a:solidFill>
                    <a:srgbClr val="FF0000"/>
                  </a:solidFill>
                  <a:ea typeface="ヒラギノ角ゴ Pro W3" charset="-128"/>
                </a:rPr>
                <a:t>Antrag nach Kapitel II</a:t>
              </a:r>
              <a:endParaRPr lang="en-US" altLang="en-US" sz="1400" b="1">
                <a:solidFill>
                  <a:srgbClr val="FF0000"/>
                </a:solidFill>
                <a:ea typeface="ヒラギノ角ゴ Pro W3" charset="-128"/>
              </a:endParaRPr>
            </a:p>
          </p:txBody>
        </p:sp>
        <p:sp>
          <p:nvSpPr>
            <p:cNvPr id="21544" name="Rectangle 58"/>
            <p:cNvSpPr>
              <a:spLocks noChangeArrowheads="1"/>
            </p:cNvSpPr>
            <p:nvPr/>
          </p:nvSpPr>
          <p:spPr bwMode="auto">
            <a:xfrm>
              <a:off x="5083" y="2913"/>
              <a:ext cx="59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Eintritt</a:t>
              </a:r>
            </a:p>
            <a:p>
              <a:pPr algn="ctr">
                <a:spcBef>
                  <a:spcPct val="0"/>
                </a:spcBef>
                <a:buFontTx/>
                <a:buNone/>
              </a:pPr>
              <a:r>
                <a:rPr lang="en-US" altLang="en-US" sz="1400">
                  <a:ea typeface="ヒラギノ角ゴ Pro W3" charset="-128"/>
                </a:rPr>
                <a:t>in die</a:t>
              </a:r>
            </a:p>
            <a:p>
              <a:pPr algn="ctr">
                <a:spcBef>
                  <a:spcPct val="0"/>
                </a:spcBef>
                <a:buFontTx/>
                <a:buNone/>
              </a:pPr>
              <a:r>
                <a:rPr lang="en-US" altLang="en-US" sz="1400">
                  <a:ea typeface="ヒラギノ角ゴ Pro W3" charset="-128"/>
                </a:rPr>
                <a:t>Nationale</a:t>
              </a:r>
            </a:p>
            <a:p>
              <a:pPr algn="ctr">
                <a:spcBef>
                  <a:spcPct val="0"/>
                </a:spcBef>
                <a:buFontTx/>
                <a:buNone/>
              </a:pPr>
              <a:r>
                <a:rPr lang="en-US" altLang="en-US" sz="1400">
                  <a:ea typeface="ヒラギノ角ゴ Pro W3" charset="-128"/>
                </a:rPr>
                <a:t>Phase</a:t>
              </a:r>
            </a:p>
          </p:txBody>
        </p:sp>
        <p:sp>
          <p:nvSpPr>
            <p:cNvPr id="21545" name="Line 59"/>
            <p:cNvSpPr>
              <a:spLocks noChangeShapeType="1"/>
            </p:cNvSpPr>
            <p:nvPr/>
          </p:nvSpPr>
          <p:spPr bwMode="auto">
            <a:xfrm flipV="1">
              <a:off x="2729" y="2072"/>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6" name="Rectangle 60"/>
            <p:cNvSpPr>
              <a:spLocks noChangeArrowheads="1"/>
            </p:cNvSpPr>
            <p:nvPr/>
          </p:nvSpPr>
          <p:spPr bwMode="auto">
            <a:xfrm>
              <a:off x="2592" y="1912"/>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19</a:t>
              </a:r>
            </a:p>
          </p:txBody>
        </p:sp>
        <p:sp>
          <p:nvSpPr>
            <p:cNvPr id="21547" name="Rectangle 61"/>
            <p:cNvSpPr>
              <a:spLocks noChangeArrowheads="1"/>
            </p:cNvSpPr>
            <p:nvPr/>
          </p:nvSpPr>
          <p:spPr bwMode="auto">
            <a:xfrm>
              <a:off x="2496" y="2187"/>
              <a:ext cx="6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SIS-Antrag</a:t>
              </a:r>
            </a:p>
            <a:p>
              <a:pPr algn="ctr">
                <a:spcBef>
                  <a:spcPct val="0"/>
                </a:spcBef>
                <a:buFontTx/>
                <a:buNone/>
              </a:pPr>
              <a:r>
                <a:rPr lang="fr-FR" altLang="en-US" sz="1300">
                  <a:ea typeface="ヒラギノ角ゴ Pro W3" charset="-128"/>
                </a:rPr>
                <a:t>(ggf.)</a:t>
              </a:r>
              <a:endParaRPr lang="en-US" altLang="en-US" sz="1300">
                <a:ea typeface="ヒラギノ角ゴ Pro W3" charset="-128"/>
              </a:endParaRPr>
            </a:p>
          </p:txBody>
        </p:sp>
      </p:grpSp>
    </p:spTree>
    <p:extLst>
      <p:ext uri="{BB962C8B-B14F-4D97-AF65-F5344CB8AC3E}">
        <p14:creationId xmlns:p14="http://schemas.microsoft.com/office/powerpoint/2010/main" val="2884014255"/>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8946740" cy="1008112"/>
          </a:xfrm>
        </p:spPr>
        <p:txBody>
          <a:bodyPr/>
          <a:lstStyle/>
          <a:p>
            <a:pPr algn="ctr"/>
            <a:r>
              <a:rPr lang="en-US" dirty="0" smtClean="0">
                <a:solidFill>
                  <a:srgbClr val="000090"/>
                </a:solidFill>
              </a:rPr>
              <a:t>INTELLECTUAL PROPERTY OUTREACH </a:t>
            </a:r>
            <a:endParaRPr lang="en-US" dirty="0">
              <a:solidFill>
                <a:srgbClr val="000090"/>
              </a:solidFill>
            </a:endParaRPr>
          </a:p>
        </p:txBody>
      </p:sp>
      <p:graphicFrame>
        <p:nvGraphicFramePr>
          <p:cNvPr id="4" name="Objet 3"/>
          <p:cNvGraphicFramePr>
            <a:graphicFrameLocks noChangeAspect="1"/>
          </p:cNvGraphicFramePr>
          <p:nvPr>
            <p:extLst>
              <p:ext uri="{D42A27DB-BD31-4B8C-83A1-F6EECF244321}">
                <p14:modId xmlns:p14="http://schemas.microsoft.com/office/powerpoint/2010/main" val="2330587629"/>
              </p:ext>
            </p:extLst>
          </p:nvPr>
        </p:nvGraphicFramePr>
        <p:xfrm>
          <a:off x="395536" y="2492896"/>
          <a:ext cx="5976664" cy="3215878"/>
        </p:xfrm>
        <a:graphic>
          <a:graphicData uri="http://schemas.openxmlformats.org/presentationml/2006/ole">
            <mc:AlternateContent xmlns:mc="http://schemas.openxmlformats.org/markup-compatibility/2006">
              <mc:Choice xmlns:v="urn:schemas-microsoft-com:vml" Requires="v">
                <p:oleObj spid="_x0000_s1075" r:id="rId3" imgW="6769100" imgH="4127500" progId="">
                  <p:embed/>
                </p:oleObj>
              </mc:Choice>
              <mc:Fallback>
                <p:oleObj r:id="rId3" imgW="6769100" imgH="4127500" progId="">
                  <p:embed/>
                  <p:pic>
                    <p:nvPicPr>
                      <p:cNvPr id="0" name=""/>
                      <p:cNvPicPr/>
                      <p:nvPr/>
                    </p:nvPicPr>
                    <p:blipFill>
                      <a:blip r:embed="rId4"/>
                      <a:stretch>
                        <a:fillRect/>
                      </a:stretch>
                    </p:blipFill>
                    <p:spPr>
                      <a:xfrm>
                        <a:off x="395536" y="2492896"/>
                        <a:ext cx="5976664" cy="3215878"/>
                      </a:xfrm>
                      <a:prstGeom prst="rect">
                        <a:avLst/>
                      </a:prstGeom>
                    </p:spPr>
                  </p:pic>
                </p:oleObj>
              </mc:Fallback>
            </mc:AlternateContent>
          </a:graphicData>
        </a:graphic>
      </p:graphicFrame>
      <p:sp>
        <p:nvSpPr>
          <p:cNvPr id="5" name="ZoneTexte 4"/>
          <p:cNvSpPr txBox="1"/>
          <p:nvPr/>
        </p:nvSpPr>
        <p:spPr>
          <a:xfrm>
            <a:off x="2051720" y="1988840"/>
            <a:ext cx="6264696" cy="400110"/>
          </a:xfrm>
          <a:prstGeom prst="rect">
            <a:avLst/>
          </a:prstGeom>
          <a:noFill/>
        </p:spPr>
        <p:txBody>
          <a:bodyPr wrap="square" rtlCol="0">
            <a:spAutoFit/>
          </a:bodyPr>
          <a:lstStyle/>
          <a:p>
            <a:r>
              <a:rPr lang="fr-FR" sz="2000" b="1" dirty="0" smtClean="0">
                <a:solidFill>
                  <a:srgbClr val="000080"/>
                </a:solidFill>
                <a:ea typeface="ＭＳ Ｐゴシック" charset="0"/>
              </a:rPr>
              <a:t>PUBLIC SECTOR &amp; POLICY MAKERS </a:t>
            </a:r>
            <a:endParaRPr lang="fr-FR" sz="2000" b="1" dirty="0">
              <a:solidFill>
                <a:srgbClr val="000080"/>
              </a:solidFill>
              <a:ea typeface="ＭＳ Ｐゴシック" charset="0"/>
            </a:endParaRPr>
          </a:p>
        </p:txBody>
      </p:sp>
      <p:sp>
        <p:nvSpPr>
          <p:cNvPr id="6" name="ZoneTexte 5"/>
          <p:cNvSpPr txBox="1"/>
          <p:nvPr/>
        </p:nvSpPr>
        <p:spPr>
          <a:xfrm>
            <a:off x="6300192" y="3789040"/>
            <a:ext cx="2952328" cy="707886"/>
          </a:xfrm>
          <a:prstGeom prst="rect">
            <a:avLst/>
          </a:prstGeom>
          <a:noFill/>
        </p:spPr>
        <p:txBody>
          <a:bodyPr wrap="square" rtlCol="0">
            <a:spAutoFit/>
          </a:bodyPr>
          <a:lstStyle/>
          <a:p>
            <a:r>
              <a:rPr lang="fr-FR" sz="2000" b="1" dirty="0" smtClean="0">
                <a:solidFill>
                  <a:srgbClr val="000080"/>
                </a:solidFill>
                <a:ea typeface="ＭＳ Ｐゴシック" charset="0"/>
              </a:rPr>
              <a:t>INTELLECTUAL PROPERTY OFFICES</a:t>
            </a:r>
            <a:endParaRPr lang="fr-FR" sz="2000" b="1" dirty="0">
              <a:solidFill>
                <a:srgbClr val="000080"/>
              </a:solidFill>
              <a:ea typeface="ＭＳ Ｐゴシック" charset="0"/>
            </a:endParaRPr>
          </a:p>
        </p:txBody>
      </p:sp>
      <p:sp>
        <p:nvSpPr>
          <p:cNvPr id="7" name="ZoneTexte 6"/>
          <p:cNvSpPr txBox="1"/>
          <p:nvPr/>
        </p:nvSpPr>
        <p:spPr>
          <a:xfrm>
            <a:off x="1043608" y="3861048"/>
            <a:ext cx="4032448" cy="461665"/>
          </a:xfrm>
          <a:prstGeom prst="rect">
            <a:avLst/>
          </a:prstGeom>
          <a:noFill/>
        </p:spPr>
        <p:txBody>
          <a:bodyPr wrap="square" rtlCol="0">
            <a:spAutoFit/>
          </a:bodyPr>
          <a:lstStyle/>
          <a:p>
            <a:r>
              <a:rPr lang="fr-FR" b="1" dirty="0" smtClean="0">
                <a:solidFill>
                  <a:srgbClr val="000080"/>
                </a:solidFill>
                <a:ea typeface="ＭＳ Ｐゴシック" charset="0"/>
              </a:rPr>
              <a:t>BUILDING AWARENESS</a:t>
            </a:r>
            <a:endParaRPr lang="fr-FR" b="1" dirty="0">
              <a:solidFill>
                <a:srgbClr val="000080"/>
              </a:solidFill>
              <a:ea typeface="ＭＳ Ｐゴシック" charset="0"/>
            </a:endParaRPr>
          </a:p>
        </p:txBody>
      </p:sp>
      <p:sp>
        <p:nvSpPr>
          <p:cNvPr id="9" name="ZoneTexte 8"/>
          <p:cNvSpPr txBox="1"/>
          <p:nvPr/>
        </p:nvSpPr>
        <p:spPr>
          <a:xfrm>
            <a:off x="2123728" y="5877272"/>
            <a:ext cx="4824536" cy="400110"/>
          </a:xfrm>
          <a:prstGeom prst="rect">
            <a:avLst/>
          </a:prstGeom>
          <a:noFill/>
        </p:spPr>
        <p:txBody>
          <a:bodyPr wrap="square" rtlCol="0">
            <a:spAutoFit/>
          </a:bodyPr>
          <a:lstStyle/>
          <a:p>
            <a:r>
              <a:rPr lang="fr-FR" sz="2000" b="1" dirty="0" smtClean="0">
                <a:solidFill>
                  <a:srgbClr val="000080"/>
                </a:solidFill>
                <a:ea typeface="ＭＳ Ｐゴシック" charset="0"/>
              </a:rPr>
              <a:t>GENERAL PUBLIC &amp; CIVIL SOCIETY </a:t>
            </a:r>
            <a:endParaRPr lang="fr-FR" sz="2000" b="1" dirty="0">
              <a:solidFill>
                <a:srgbClr val="000080"/>
              </a:solidFill>
              <a:ea typeface="ＭＳ Ｐゴシック" charset="0"/>
            </a:endParaRPr>
          </a:p>
        </p:txBody>
      </p:sp>
    </p:spTree>
    <p:extLst>
      <p:ext uri="{BB962C8B-B14F-4D97-AF65-F5344CB8AC3E}">
        <p14:creationId xmlns:p14="http://schemas.microsoft.com/office/powerpoint/2010/main" val="1818636716"/>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179513" y="1498601"/>
            <a:ext cx="8784976" cy="4522687"/>
          </a:xfrm>
        </p:spPr>
        <p:txBody>
          <a:bodyPr/>
          <a:lstStyle/>
          <a:p>
            <a:pPr marL="374650" indent="-374650" algn="just">
              <a:spcBef>
                <a:spcPct val="25000"/>
              </a:spcBef>
              <a:spcAft>
                <a:spcPct val="35000"/>
              </a:spcAft>
            </a:pPr>
            <a:r>
              <a:rPr lang="de-DE" altLang="en-US" dirty="0" smtClean="0"/>
              <a:t>Fakultatives Verfahren </a:t>
            </a:r>
          </a:p>
          <a:p>
            <a:pPr marL="374650" indent="-374650" algn="just">
              <a:spcBef>
                <a:spcPct val="25000"/>
              </a:spcBef>
              <a:spcAft>
                <a:spcPct val="35000"/>
              </a:spcAft>
            </a:pPr>
            <a:r>
              <a:rPr lang="de-DE" altLang="en-US" dirty="0" smtClean="0"/>
              <a:t>Es besteht die Möglichkeit, die gesamte internationale Anmeldung vor Eintritt in die nationale Phase zu ändern</a:t>
            </a:r>
            <a:endParaRPr lang="en-US" altLang="en-US" dirty="0" smtClean="0"/>
          </a:p>
          <a:p>
            <a:pPr marL="374650" indent="-374650" algn="just">
              <a:spcBef>
                <a:spcPct val="25000"/>
              </a:spcBef>
              <a:spcAft>
                <a:spcPct val="35000"/>
              </a:spcAft>
            </a:pPr>
            <a:r>
              <a:rPr lang="de-DE" altLang="en-US" dirty="0" smtClean="0"/>
              <a:t>Der Prüfungsbericht ist </a:t>
            </a:r>
          </a:p>
          <a:p>
            <a:pPr marL="914400" lvl="1" indent="-349250" algn="just">
              <a:spcBef>
                <a:spcPct val="25000"/>
              </a:spcBef>
              <a:spcAft>
                <a:spcPct val="35000"/>
              </a:spcAft>
            </a:pPr>
            <a:r>
              <a:rPr lang="de-DE" altLang="en-US" dirty="0" smtClean="0"/>
              <a:t>ein vorläufiges, nicht-bindendes Gutachten der mit der internationalen vorläufigen Prüfung beauftragten Behörde über die Neuheit, erfinderische Tätigkeit und gewerbliche Anwendbarkeit </a:t>
            </a:r>
            <a:endParaRPr lang="en-US" altLang="en-US" dirty="0" smtClean="0"/>
          </a:p>
          <a:p>
            <a:pPr marL="914400" lvl="1" indent="-349250" algn="just">
              <a:spcBef>
                <a:spcPct val="25000"/>
              </a:spcBef>
              <a:spcAft>
                <a:spcPct val="35000"/>
              </a:spcAft>
            </a:pPr>
            <a:r>
              <a:rPr lang="de-DE" altLang="en-US" dirty="0" smtClean="0"/>
              <a:t>kein Gutachten über die Patentierbarkeit nach den nationalen Gesetzen der ausgewählten Staaten</a:t>
            </a:r>
            <a:endParaRPr lang="en-US" altLang="en-US" dirty="0" smtClean="0"/>
          </a:p>
        </p:txBody>
      </p:sp>
      <p:sp>
        <p:nvSpPr>
          <p:cNvPr id="22531" name="Rectangle 3"/>
          <p:cNvSpPr>
            <a:spLocks noGrp="1" noChangeArrowheads="1"/>
          </p:cNvSpPr>
          <p:nvPr>
            <p:ph type="title"/>
          </p:nvPr>
        </p:nvSpPr>
        <p:spPr>
          <a:xfrm>
            <a:off x="467544" y="188640"/>
            <a:ext cx="8270626" cy="1071446"/>
          </a:xfrm>
          <a:extLst>
            <a:ext uri="{91240B29-F687-4F45-9708-019B960494DF}">
              <a14:hiddenLine xmlns:a14="http://schemas.microsoft.com/office/drawing/2010/main" w="12700">
                <a:solidFill>
                  <a:schemeClr val="tx1"/>
                </a:solidFill>
                <a:miter lim="800000"/>
                <a:headEnd/>
                <a:tailEnd/>
              </a14:hiddenLine>
            </a:ext>
          </a:extLst>
        </p:spPr>
        <p:txBody>
          <a:bodyPr wrap="square" lIns="85725" tIns="42862" rIns="85725" bIns="42862">
            <a:spAutoFit/>
          </a:bodyPr>
          <a:lstStyle/>
          <a:p>
            <a:pPr algn="ctr"/>
            <a:r>
              <a:rPr lang="de-DE" altLang="en-US" sz="3200" dirty="0" smtClean="0">
                <a:solidFill>
                  <a:srgbClr val="000090"/>
                </a:solidFill>
              </a:rPr>
              <a:t>GRUNDZÜGE DER INTERNATIONALEN </a:t>
            </a:r>
            <a:br>
              <a:rPr lang="de-DE" altLang="en-US" sz="3200" dirty="0" smtClean="0">
                <a:solidFill>
                  <a:srgbClr val="000090"/>
                </a:solidFill>
              </a:rPr>
            </a:br>
            <a:r>
              <a:rPr lang="de-DE" altLang="en-US" sz="3200" dirty="0" smtClean="0">
                <a:solidFill>
                  <a:srgbClr val="000090"/>
                </a:solidFill>
              </a:rPr>
              <a:t>VORLÄUFIGEN PRÜFUNG</a:t>
            </a:r>
          </a:p>
        </p:txBody>
      </p:sp>
    </p:spTree>
    <p:extLst>
      <p:ext uri="{BB962C8B-B14F-4D97-AF65-F5344CB8AC3E}">
        <p14:creationId xmlns:p14="http://schemas.microsoft.com/office/powerpoint/2010/main" val="1424586114"/>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4432300" y="2667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endParaRPr lang="en-US" altLang="en-US" b="1">
              <a:ea typeface="ヒラギノ角ゴ Pro W3" charset="-128"/>
            </a:endParaRPr>
          </a:p>
        </p:txBody>
      </p:sp>
      <p:sp>
        <p:nvSpPr>
          <p:cNvPr id="23555" name="Rectangle 3"/>
          <p:cNvSpPr>
            <a:spLocks noChangeArrowheads="1"/>
          </p:cNvSpPr>
          <p:nvPr/>
        </p:nvSpPr>
        <p:spPr bwMode="auto">
          <a:xfrm>
            <a:off x="-540568" y="260648"/>
            <a:ext cx="8424936"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fr-FR" altLang="en-US" sz="3600" dirty="0" smtClean="0">
                <a:solidFill>
                  <a:srgbClr val="000090"/>
                </a:solidFill>
              </a:rPr>
              <a:t>DAS PCT-SYSTEM</a:t>
            </a:r>
            <a:endParaRPr lang="en-US" altLang="en-US" sz="3600" dirty="0">
              <a:solidFill>
                <a:srgbClr val="000090"/>
              </a:solidFill>
            </a:endParaRPr>
          </a:p>
        </p:txBody>
      </p:sp>
      <p:sp>
        <p:nvSpPr>
          <p:cNvPr id="23556" name="Freeform 4"/>
          <p:cNvSpPr>
            <a:spLocks/>
          </p:cNvSpPr>
          <p:nvPr/>
        </p:nvSpPr>
        <p:spPr bwMode="auto">
          <a:xfrm flipH="1" flipV="1">
            <a:off x="4651375" y="1341438"/>
            <a:ext cx="2754313" cy="1103312"/>
          </a:xfrm>
          <a:custGeom>
            <a:avLst/>
            <a:gdLst>
              <a:gd name="T0" fmla="*/ 0 w 2112"/>
              <a:gd name="T1" fmla="*/ 2113363488 h 576"/>
              <a:gd name="T2" fmla="*/ 2147483647 w 2112"/>
              <a:gd name="T3" fmla="*/ 2113363488 h 576"/>
              <a:gd name="T4" fmla="*/ 2147483647 w 2112"/>
              <a:gd name="T5" fmla="*/ 0 h 576"/>
              <a:gd name="T6" fmla="*/ 0 60000 65536"/>
              <a:gd name="T7" fmla="*/ 0 60000 65536"/>
              <a:gd name="T8" fmla="*/ 0 60000 65536"/>
            </a:gdLst>
            <a:ahLst/>
            <a:cxnLst>
              <a:cxn ang="T6">
                <a:pos x="T0" y="T1"/>
              </a:cxn>
              <a:cxn ang="T7">
                <a:pos x="T2" y="T3"/>
              </a:cxn>
              <a:cxn ang="T8">
                <a:pos x="T4" y="T5"/>
              </a:cxn>
            </a:cxnLst>
            <a:rect l="0" t="0" r="r" b="b"/>
            <a:pathLst>
              <a:path w="2112" h="576">
                <a:moveTo>
                  <a:pt x="0" y="576"/>
                </a:moveTo>
                <a:lnTo>
                  <a:pt x="1536" y="576"/>
                </a:lnTo>
                <a:lnTo>
                  <a:pt x="2112" y="0"/>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7" name="Text Box 5"/>
          <p:cNvSpPr txBox="1">
            <a:spLocks noChangeArrowheads="1"/>
          </p:cNvSpPr>
          <p:nvPr/>
        </p:nvSpPr>
        <p:spPr bwMode="auto">
          <a:xfrm>
            <a:off x="5634038" y="1163638"/>
            <a:ext cx="2016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a:t>
            </a:r>
          </a:p>
        </p:txBody>
      </p:sp>
      <p:grpSp>
        <p:nvGrpSpPr>
          <p:cNvPr id="23558" name="Group 6"/>
          <p:cNvGrpSpPr>
            <a:grpSpLocks/>
          </p:cNvGrpSpPr>
          <p:nvPr/>
        </p:nvGrpSpPr>
        <p:grpSpPr bwMode="auto">
          <a:xfrm>
            <a:off x="469900" y="1655763"/>
            <a:ext cx="8574088" cy="4271962"/>
            <a:chOff x="296" y="1043"/>
            <a:chExt cx="5401" cy="2691"/>
          </a:xfrm>
        </p:grpSpPr>
        <p:sp>
          <p:nvSpPr>
            <p:cNvPr id="23559" name="Rectangle 7"/>
            <p:cNvSpPr>
              <a:spLocks noChangeArrowheads="1"/>
            </p:cNvSpPr>
            <p:nvPr/>
          </p:nvSpPr>
          <p:spPr bwMode="auto">
            <a:xfrm>
              <a:off x="2213" y="1735"/>
              <a:ext cx="1182"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23560" name="Rectangle 8"/>
            <p:cNvSpPr>
              <a:spLocks noChangeArrowheads="1"/>
            </p:cNvSpPr>
            <p:nvPr/>
          </p:nvSpPr>
          <p:spPr bwMode="auto">
            <a:xfrm>
              <a:off x="1798" y="2593"/>
              <a:ext cx="153"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23561" name="Rectangle 9"/>
            <p:cNvSpPr>
              <a:spLocks noChangeArrowheads="1"/>
            </p:cNvSpPr>
            <p:nvPr/>
          </p:nvSpPr>
          <p:spPr bwMode="auto">
            <a:xfrm>
              <a:off x="301" y="1748"/>
              <a:ext cx="536"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300">
                  <a:ea typeface="ヒラギノ角ゴ Pro W3" charset="-128"/>
                </a:rPr>
                <a:t>(Monate)</a:t>
              </a:r>
            </a:p>
          </p:txBody>
        </p:sp>
        <p:sp>
          <p:nvSpPr>
            <p:cNvPr id="23562" name="Rectangle 10"/>
            <p:cNvSpPr>
              <a:spLocks noChangeArrowheads="1"/>
            </p:cNvSpPr>
            <p:nvPr/>
          </p:nvSpPr>
          <p:spPr bwMode="auto">
            <a:xfrm>
              <a:off x="978" y="2178"/>
              <a:ext cx="645"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PCT </a:t>
              </a:r>
            </a:p>
            <a:p>
              <a:pPr algn="ctr">
                <a:spcBef>
                  <a:spcPct val="0"/>
                </a:spcBef>
                <a:buFontTx/>
                <a:buNone/>
              </a:pPr>
              <a:r>
                <a:rPr lang="fr-FR" altLang="en-US" sz="1300">
                  <a:ea typeface="ヒラギノ角ゴ Pro W3" charset="-128"/>
                </a:rPr>
                <a:t>Anmeldung</a:t>
              </a:r>
            </a:p>
            <a:p>
              <a:pPr algn="ctr">
                <a:lnSpc>
                  <a:spcPct val="80000"/>
                </a:lnSpc>
                <a:spcBef>
                  <a:spcPct val="0"/>
                </a:spcBef>
                <a:buFontTx/>
                <a:buNone/>
              </a:pPr>
              <a:endParaRPr lang="en-US" altLang="en-US" sz="1300">
                <a:ea typeface="ヒラギノ角ゴ Pro W3" charset="-128"/>
              </a:endParaRPr>
            </a:p>
          </p:txBody>
        </p:sp>
        <p:sp>
          <p:nvSpPr>
            <p:cNvPr id="23563" name="Rectangle 11"/>
            <p:cNvSpPr>
              <a:spLocks noChangeArrowheads="1"/>
            </p:cNvSpPr>
            <p:nvPr/>
          </p:nvSpPr>
          <p:spPr bwMode="auto">
            <a:xfrm>
              <a:off x="5071" y="1206"/>
              <a:ext cx="62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b="1">
                  <a:solidFill>
                    <a:srgbClr val="FF0000"/>
                  </a:solidFill>
                  <a:ea typeface="ヒラギノ角ゴ Pro W3" charset="-128"/>
                </a:rPr>
                <a:t>Eintritt</a:t>
              </a:r>
            </a:p>
            <a:p>
              <a:pPr algn="ctr">
                <a:spcBef>
                  <a:spcPct val="0"/>
                </a:spcBef>
                <a:buFontTx/>
                <a:buNone/>
              </a:pPr>
              <a:r>
                <a:rPr lang="en-US" altLang="en-US" sz="1400" b="1">
                  <a:solidFill>
                    <a:srgbClr val="FF0000"/>
                  </a:solidFill>
                  <a:ea typeface="ヒラギノ角ゴ Pro W3" charset="-128"/>
                </a:rPr>
                <a:t>in die</a:t>
              </a:r>
            </a:p>
            <a:p>
              <a:pPr algn="ctr">
                <a:spcBef>
                  <a:spcPct val="0"/>
                </a:spcBef>
                <a:buFontTx/>
                <a:buNone/>
              </a:pPr>
              <a:r>
                <a:rPr lang="en-US" altLang="en-US" sz="1400" b="1">
                  <a:solidFill>
                    <a:srgbClr val="FF0000"/>
                  </a:solidFill>
                  <a:ea typeface="ヒラギノ角ゴ Pro W3" charset="-128"/>
                </a:rPr>
                <a:t>Nationale</a:t>
              </a:r>
            </a:p>
            <a:p>
              <a:pPr algn="ctr">
                <a:spcBef>
                  <a:spcPct val="0"/>
                </a:spcBef>
                <a:buFontTx/>
                <a:buNone/>
              </a:pPr>
              <a:r>
                <a:rPr lang="en-US" altLang="en-US" sz="1400" b="1">
                  <a:solidFill>
                    <a:srgbClr val="FF0000"/>
                  </a:solidFill>
                  <a:ea typeface="ヒラギノ角ゴ Pro W3" charset="-128"/>
                </a:rPr>
                <a:t>Phase</a:t>
              </a:r>
            </a:p>
          </p:txBody>
        </p:sp>
        <p:sp>
          <p:nvSpPr>
            <p:cNvPr id="23564" name="Rectangle 12"/>
            <p:cNvSpPr>
              <a:spLocks noChangeArrowheads="1"/>
            </p:cNvSpPr>
            <p:nvPr/>
          </p:nvSpPr>
          <p:spPr bwMode="auto">
            <a:xfrm>
              <a:off x="1199"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12</a:t>
              </a:r>
            </a:p>
          </p:txBody>
        </p:sp>
        <p:sp>
          <p:nvSpPr>
            <p:cNvPr id="23565" name="Rectangle 13"/>
            <p:cNvSpPr>
              <a:spLocks noChangeArrowheads="1"/>
            </p:cNvSpPr>
            <p:nvPr/>
          </p:nvSpPr>
          <p:spPr bwMode="auto">
            <a:xfrm>
              <a:off x="389" y="1908"/>
              <a:ext cx="18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0</a:t>
              </a:r>
            </a:p>
          </p:txBody>
        </p:sp>
        <p:sp>
          <p:nvSpPr>
            <p:cNvPr id="23566" name="Rectangle 14"/>
            <p:cNvSpPr>
              <a:spLocks noChangeArrowheads="1"/>
            </p:cNvSpPr>
            <p:nvPr/>
          </p:nvSpPr>
          <p:spPr bwMode="auto">
            <a:xfrm>
              <a:off x="4444" y="1166"/>
              <a:ext cx="244"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solidFill>
                    <a:srgbClr val="FF0000"/>
                  </a:solidFill>
                  <a:ea typeface="ヒラギノ角ゴ Pro W3" charset="-128"/>
                </a:rPr>
                <a:t>30</a:t>
              </a:r>
            </a:p>
          </p:txBody>
        </p:sp>
        <p:sp>
          <p:nvSpPr>
            <p:cNvPr id="23567" name="Rectangle 15"/>
            <p:cNvSpPr>
              <a:spLocks noChangeArrowheads="1"/>
            </p:cNvSpPr>
            <p:nvPr/>
          </p:nvSpPr>
          <p:spPr bwMode="auto">
            <a:xfrm>
              <a:off x="4478" y="2980"/>
              <a:ext cx="24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solidFill>
                    <a:srgbClr val="FF0000"/>
                  </a:solidFill>
                  <a:ea typeface="ヒラギノ角ゴ Pro W3" charset="-128"/>
                </a:rPr>
                <a:t>30</a:t>
              </a:r>
            </a:p>
          </p:txBody>
        </p:sp>
        <p:sp>
          <p:nvSpPr>
            <p:cNvPr id="23568" name="Line 16"/>
            <p:cNvSpPr>
              <a:spLocks noChangeShapeType="1"/>
            </p:cNvSpPr>
            <p:nvPr/>
          </p:nvSpPr>
          <p:spPr bwMode="auto">
            <a:xfrm>
              <a:off x="476" y="2154"/>
              <a:ext cx="272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9" name="Line 17"/>
            <p:cNvSpPr>
              <a:spLocks noChangeShapeType="1"/>
            </p:cNvSpPr>
            <p:nvPr/>
          </p:nvSpPr>
          <p:spPr bwMode="auto">
            <a:xfrm flipV="1">
              <a:off x="1327" y="2067"/>
              <a:ext cx="0" cy="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0" name="Rectangle 18"/>
            <p:cNvSpPr>
              <a:spLocks noChangeArrowheads="1"/>
            </p:cNvSpPr>
            <p:nvPr/>
          </p:nvSpPr>
          <p:spPr bwMode="auto">
            <a:xfrm>
              <a:off x="1537" y="2175"/>
              <a:ext cx="1062" cy="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Internationaler Recherchenbericht und schriftlicher</a:t>
              </a:r>
            </a:p>
            <a:p>
              <a:pPr algn="ctr">
                <a:spcBef>
                  <a:spcPct val="0"/>
                </a:spcBef>
                <a:buFontTx/>
                <a:buNone/>
              </a:pPr>
              <a:r>
                <a:rPr lang="fr-FR" altLang="en-US" sz="1300">
                  <a:ea typeface="ヒラギノ角ゴ Pro W3" charset="-128"/>
                </a:rPr>
                <a:t>Bescheid </a:t>
              </a:r>
            </a:p>
            <a:p>
              <a:pPr algn="ctr">
                <a:spcBef>
                  <a:spcPct val="0"/>
                </a:spcBef>
                <a:buFontTx/>
                <a:buNone/>
              </a:pPr>
              <a:r>
                <a:rPr lang="fr-FR" altLang="en-US" sz="1300">
                  <a:ea typeface="ヒラギノ角ゴ Pro W3" charset="-128"/>
                </a:rPr>
                <a:t>der ISA</a:t>
              </a:r>
            </a:p>
          </p:txBody>
        </p:sp>
        <p:sp>
          <p:nvSpPr>
            <p:cNvPr id="23571" name="Rectangle 19"/>
            <p:cNvSpPr>
              <a:spLocks noChangeArrowheads="1"/>
            </p:cNvSpPr>
            <p:nvPr/>
          </p:nvSpPr>
          <p:spPr bwMode="auto">
            <a:xfrm>
              <a:off x="1903" y="1908"/>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16</a:t>
              </a:r>
            </a:p>
          </p:txBody>
        </p:sp>
        <p:sp>
          <p:nvSpPr>
            <p:cNvPr id="23572" name="Rectangle 20"/>
            <p:cNvSpPr>
              <a:spLocks noChangeArrowheads="1"/>
            </p:cNvSpPr>
            <p:nvPr/>
          </p:nvSpPr>
          <p:spPr bwMode="auto">
            <a:xfrm>
              <a:off x="2294" y="1909"/>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18</a:t>
              </a:r>
            </a:p>
          </p:txBody>
        </p:sp>
        <p:sp>
          <p:nvSpPr>
            <p:cNvPr id="23573" name="Line 21"/>
            <p:cNvSpPr>
              <a:spLocks noChangeShapeType="1"/>
            </p:cNvSpPr>
            <p:nvPr/>
          </p:nvSpPr>
          <p:spPr bwMode="auto">
            <a:xfrm flipV="1">
              <a:off x="2419" y="2074"/>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4" name="Line 22"/>
            <p:cNvSpPr>
              <a:spLocks noChangeShapeType="1"/>
            </p:cNvSpPr>
            <p:nvPr/>
          </p:nvSpPr>
          <p:spPr bwMode="auto">
            <a:xfrm flipH="1">
              <a:off x="3198" y="1415"/>
              <a:ext cx="583" cy="7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5" name="Line 23"/>
            <p:cNvSpPr>
              <a:spLocks noChangeShapeType="1"/>
            </p:cNvSpPr>
            <p:nvPr/>
          </p:nvSpPr>
          <p:spPr bwMode="auto">
            <a:xfrm flipV="1">
              <a:off x="4386" y="3180"/>
              <a:ext cx="3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6" name="Rectangle 24"/>
            <p:cNvSpPr>
              <a:spLocks noChangeArrowheads="1"/>
            </p:cNvSpPr>
            <p:nvPr/>
          </p:nvSpPr>
          <p:spPr bwMode="auto">
            <a:xfrm>
              <a:off x="3400" y="2239"/>
              <a:ext cx="110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lang="en-US" altLang="en-US" sz="1400" b="1" i="1">
                  <a:ea typeface="ヒラギノ角ゴ Pro W3" charset="-128"/>
                </a:rPr>
                <a:t>oder wahlweise</a:t>
              </a:r>
              <a:endParaRPr lang="en-US" altLang="en-US" sz="1400" baseline="30000">
                <a:ea typeface="ヒラギノ角ゴ Pro W3" charset="-128"/>
              </a:endParaRPr>
            </a:p>
          </p:txBody>
        </p:sp>
        <p:sp>
          <p:nvSpPr>
            <p:cNvPr id="23577" name="Text Box 25"/>
            <p:cNvSpPr txBox="1">
              <a:spLocks noChangeArrowheads="1"/>
            </p:cNvSpPr>
            <p:nvPr/>
          </p:nvSpPr>
          <p:spPr bwMode="auto">
            <a:xfrm>
              <a:off x="1932" y="1643"/>
              <a:ext cx="1070"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300">
                  <a:ea typeface="ヒラギノ角ゴ Pro W3" charset="-128"/>
                </a:rPr>
                <a:t>Internationale</a:t>
              </a:r>
            </a:p>
            <a:p>
              <a:pPr algn="ctr">
                <a:spcBef>
                  <a:spcPct val="0"/>
                </a:spcBef>
                <a:buFontTx/>
                <a:buNone/>
              </a:pPr>
              <a:r>
                <a:rPr lang="en-US" altLang="en-US" sz="1300">
                  <a:ea typeface="ヒラギノ角ゴ Pro W3" charset="-128"/>
                </a:rPr>
                <a:t>Veröffentlichung</a:t>
              </a:r>
            </a:p>
          </p:txBody>
        </p:sp>
        <p:sp>
          <p:nvSpPr>
            <p:cNvPr id="23578" name="Line 26"/>
            <p:cNvSpPr>
              <a:spLocks noChangeShapeType="1"/>
            </p:cNvSpPr>
            <p:nvPr/>
          </p:nvSpPr>
          <p:spPr bwMode="auto">
            <a:xfrm flipV="1">
              <a:off x="478" y="2070"/>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9" name="Line 27"/>
            <p:cNvSpPr>
              <a:spLocks noChangeShapeType="1"/>
            </p:cNvSpPr>
            <p:nvPr/>
          </p:nvSpPr>
          <p:spPr bwMode="auto">
            <a:xfrm flipV="1">
              <a:off x="2031" y="2074"/>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3580" name="Group 28"/>
            <p:cNvGrpSpPr>
              <a:grpSpLocks/>
            </p:cNvGrpSpPr>
            <p:nvPr/>
          </p:nvGrpSpPr>
          <p:grpSpPr bwMode="auto">
            <a:xfrm>
              <a:off x="4654" y="1043"/>
              <a:ext cx="380" cy="727"/>
              <a:chOff x="4047" y="342"/>
              <a:chExt cx="651" cy="1134"/>
            </a:xfrm>
          </p:grpSpPr>
          <p:sp>
            <p:nvSpPr>
              <p:cNvPr id="23608" name="Line 2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9" name="Line 3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10" name="Line 3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11" name="Line 3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12" name="Line 3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13" name="Line 3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3581" name="Group 35"/>
            <p:cNvGrpSpPr>
              <a:grpSpLocks/>
            </p:cNvGrpSpPr>
            <p:nvPr/>
          </p:nvGrpSpPr>
          <p:grpSpPr bwMode="auto">
            <a:xfrm>
              <a:off x="4666" y="2823"/>
              <a:ext cx="421" cy="728"/>
              <a:chOff x="4047" y="342"/>
              <a:chExt cx="651" cy="1134"/>
            </a:xfrm>
          </p:grpSpPr>
          <p:sp>
            <p:nvSpPr>
              <p:cNvPr id="23602" name="Line 36"/>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3" name="Line 37"/>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4" name="Line 38"/>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5" name="Line 39"/>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6" name="Line 40"/>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7" name="Line 41"/>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582" name="Freeform 42"/>
            <p:cNvSpPr>
              <a:spLocks/>
            </p:cNvSpPr>
            <p:nvPr/>
          </p:nvSpPr>
          <p:spPr bwMode="auto">
            <a:xfrm>
              <a:off x="2975" y="2598"/>
              <a:ext cx="1705" cy="1030"/>
            </a:xfrm>
            <a:custGeom>
              <a:avLst/>
              <a:gdLst>
                <a:gd name="T0" fmla="*/ 0 w 1920"/>
                <a:gd name="T1" fmla="*/ 0 h 1104"/>
                <a:gd name="T2" fmla="*/ 567 w 1920"/>
                <a:gd name="T3" fmla="*/ 961 h 1104"/>
                <a:gd name="T4" fmla="*/ 1514 w 1920"/>
                <a:gd name="T5" fmla="*/ 961 h 1104"/>
                <a:gd name="T6" fmla="*/ 0 60000 65536"/>
                <a:gd name="T7" fmla="*/ 0 60000 65536"/>
                <a:gd name="T8" fmla="*/ 0 60000 65536"/>
              </a:gdLst>
              <a:ahLst/>
              <a:cxnLst>
                <a:cxn ang="T6">
                  <a:pos x="T0" y="T1"/>
                </a:cxn>
                <a:cxn ang="T7">
                  <a:pos x="T2" y="T3"/>
                </a:cxn>
                <a:cxn ang="T8">
                  <a:pos x="T4" y="T5"/>
                </a:cxn>
              </a:cxnLst>
              <a:rect l="0" t="0" r="r" b="b"/>
              <a:pathLst>
                <a:path w="1920" h="1104">
                  <a:moveTo>
                    <a:pt x="0" y="0"/>
                  </a:moveTo>
                  <a:lnTo>
                    <a:pt x="720" y="1104"/>
                  </a:lnTo>
                  <a:lnTo>
                    <a:pt x="1920" y="1104"/>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3" name="Line 43"/>
            <p:cNvSpPr>
              <a:spLocks noChangeShapeType="1"/>
            </p:cNvSpPr>
            <p:nvPr/>
          </p:nvSpPr>
          <p:spPr bwMode="auto">
            <a:xfrm>
              <a:off x="3781" y="1413"/>
              <a:ext cx="9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4" name="Rectangle 44"/>
            <p:cNvSpPr>
              <a:spLocks noChangeArrowheads="1"/>
            </p:cNvSpPr>
            <p:nvPr/>
          </p:nvSpPr>
          <p:spPr bwMode="auto">
            <a:xfrm>
              <a:off x="296" y="2172"/>
              <a:ext cx="643" cy="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Nationale</a:t>
              </a:r>
            </a:p>
            <a:p>
              <a:pPr algn="ctr">
                <a:spcBef>
                  <a:spcPct val="0"/>
                </a:spcBef>
                <a:buFontTx/>
                <a:buNone/>
              </a:pPr>
              <a:r>
                <a:rPr lang="fr-FR" altLang="en-US" sz="1300">
                  <a:ea typeface="ヒラギノ角ゴ Pro W3" charset="-128"/>
                </a:rPr>
                <a:t>Anmeldung</a:t>
              </a:r>
              <a:endParaRPr lang="en-US" altLang="en-US" sz="1300">
                <a:ea typeface="ヒラギノ角ゴ Pro W3" charset="-128"/>
              </a:endParaRPr>
            </a:p>
            <a:p>
              <a:pPr algn="ctr">
                <a:spcBef>
                  <a:spcPct val="0"/>
                </a:spcBef>
                <a:buFontTx/>
                <a:buNone/>
              </a:pPr>
              <a:endParaRPr lang="en-US" altLang="en-US" sz="1300">
                <a:ea typeface="ヒラギノ角ゴ Pro W3" charset="-128"/>
              </a:endParaRPr>
            </a:p>
          </p:txBody>
        </p:sp>
        <p:sp>
          <p:nvSpPr>
            <p:cNvPr id="23585" name="Rectangle 45"/>
            <p:cNvSpPr>
              <a:spLocks noChangeArrowheads="1"/>
            </p:cNvSpPr>
            <p:nvPr/>
          </p:nvSpPr>
          <p:spPr bwMode="auto">
            <a:xfrm>
              <a:off x="3572" y="1125"/>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20</a:t>
              </a:r>
            </a:p>
          </p:txBody>
        </p:sp>
        <p:grpSp>
          <p:nvGrpSpPr>
            <p:cNvPr id="23586" name="Group 46"/>
            <p:cNvGrpSpPr>
              <a:grpSpLocks/>
            </p:cNvGrpSpPr>
            <p:nvPr/>
          </p:nvGrpSpPr>
          <p:grpSpPr bwMode="auto">
            <a:xfrm>
              <a:off x="3726" y="1052"/>
              <a:ext cx="421" cy="728"/>
              <a:chOff x="4047" y="342"/>
              <a:chExt cx="651" cy="1134"/>
            </a:xfrm>
          </p:grpSpPr>
          <p:sp>
            <p:nvSpPr>
              <p:cNvPr id="23596" name="Line 47"/>
              <p:cNvSpPr>
                <a:spLocks noChangeShapeType="1"/>
              </p:cNvSpPr>
              <p:nvPr/>
            </p:nvSpPr>
            <p:spPr bwMode="auto">
              <a:xfrm rot="-2700000">
                <a:off x="4047" y="705"/>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7" name="Line 48"/>
              <p:cNvSpPr>
                <a:spLocks noChangeShapeType="1"/>
              </p:cNvSpPr>
              <p:nvPr/>
            </p:nvSpPr>
            <p:spPr bwMode="auto">
              <a:xfrm rot="900000">
                <a:off x="4122" y="98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8" name="Line 49"/>
              <p:cNvSpPr>
                <a:spLocks noChangeShapeType="1"/>
              </p:cNvSpPr>
              <p:nvPr/>
            </p:nvSpPr>
            <p:spPr bwMode="auto">
              <a:xfrm rot="2700000">
                <a:off x="4047" y="1113"/>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9" name="Line 50"/>
              <p:cNvSpPr>
                <a:spLocks noChangeShapeType="1"/>
              </p:cNvSpPr>
              <p:nvPr/>
            </p:nvSpPr>
            <p:spPr bwMode="auto">
              <a:xfrm rot="4500000">
                <a:off x="3918" y="1188"/>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0" name="Line 51"/>
              <p:cNvSpPr>
                <a:spLocks noChangeShapeType="1"/>
              </p:cNvSpPr>
              <p:nvPr/>
            </p:nvSpPr>
            <p:spPr bwMode="auto">
              <a:xfrm rot="-900000">
                <a:off x="4122" y="83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1" name="Line 52"/>
              <p:cNvSpPr>
                <a:spLocks noChangeShapeType="1"/>
              </p:cNvSpPr>
              <p:nvPr/>
            </p:nvSpPr>
            <p:spPr bwMode="auto">
              <a:xfrm rot="-4500000">
                <a:off x="3919" y="629"/>
                <a:ext cx="576" cy="1"/>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587" name="Line 53"/>
            <p:cNvSpPr>
              <a:spLocks noChangeShapeType="1"/>
            </p:cNvSpPr>
            <p:nvPr/>
          </p:nvSpPr>
          <p:spPr bwMode="auto">
            <a:xfrm>
              <a:off x="3523" y="2614"/>
              <a:ext cx="213" cy="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8" name="Line 54"/>
            <p:cNvSpPr>
              <a:spLocks noChangeShapeType="1"/>
            </p:cNvSpPr>
            <p:nvPr/>
          </p:nvSpPr>
          <p:spPr bwMode="auto">
            <a:xfrm>
              <a:off x="3204" y="2152"/>
              <a:ext cx="143" cy="2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9" name="Text Box 55"/>
            <p:cNvSpPr txBox="1">
              <a:spLocks noChangeArrowheads="1"/>
            </p:cNvSpPr>
            <p:nvPr/>
          </p:nvSpPr>
          <p:spPr bwMode="auto">
            <a:xfrm>
              <a:off x="3576" y="3542"/>
              <a:ext cx="10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b="1">
                  <a:ea typeface="ヒラギノ角ゴ Pro W3" charset="-128"/>
                </a:rPr>
                <a:t>Kapitel II</a:t>
              </a:r>
            </a:p>
          </p:txBody>
        </p:sp>
        <p:sp>
          <p:nvSpPr>
            <p:cNvPr id="23590" name="Text Box 56"/>
            <p:cNvSpPr txBox="1">
              <a:spLocks noChangeArrowheads="1"/>
            </p:cNvSpPr>
            <p:nvPr/>
          </p:nvSpPr>
          <p:spPr bwMode="auto">
            <a:xfrm>
              <a:off x="3528" y="2955"/>
              <a:ext cx="915"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a:ea typeface="ヒラギノ角ゴ Pro W3" charset="-128"/>
                </a:rPr>
                <a:t>Internationale</a:t>
              </a:r>
            </a:p>
            <a:p>
              <a:pPr algn="ctr">
                <a:spcBef>
                  <a:spcPct val="0"/>
                </a:spcBef>
                <a:buFontTx/>
                <a:buNone/>
              </a:pPr>
              <a:r>
                <a:rPr lang="en-US" altLang="en-US" sz="1400">
                  <a:ea typeface="ヒラギノ角ゴ Pro W3" charset="-128"/>
                </a:rPr>
                <a:t>vorläufige</a:t>
              </a:r>
            </a:p>
            <a:p>
              <a:pPr algn="ctr">
                <a:spcBef>
                  <a:spcPct val="0"/>
                </a:spcBef>
                <a:buFontTx/>
                <a:buNone/>
              </a:pPr>
              <a:r>
                <a:rPr lang="en-US" altLang="en-US" sz="1400">
                  <a:ea typeface="ヒラギノ角ゴ Pro W3" charset="-128"/>
                </a:rPr>
                <a:t>Prüfung</a:t>
              </a:r>
            </a:p>
          </p:txBody>
        </p:sp>
        <p:sp>
          <p:nvSpPr>
            <p:cNvPr id="23591" name="Rectangle 57"/>
            <p:cNvSpPr>
              <a:spLocks noChangeArrowheads="1"/>
            </p:cNvSpPr>
            <p:nvPr/>
          </p:nvSpPr>
          <p:spPr bwMode="auto">
            <a:xfrm>
              <a:off x="3135" y="2438"/>
              <a:ext cx="1332"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nSpc>
                  <a:spcPct val="80000"/>
                </a:lnSpc>
                <a:spcBef>
                  <a:spcPct val="50000"/>
                </a:spcBef>
                <a:buFontTx/>
                <a:buNone/>
              </a:pPr>
              <a:r>
                <a:rPr lang="fr-FR" altLang="en-US" sz="1400">
                  <a:ea typeface="ヒラギノ角ゴ Pro W3" charset="-128"/>
                </a:rPr>
                <a:t>Antrag nach Kapitel II</a:t>
              </a:r>
              <a:endParaRPr lang="en-US" altLang="en-US" sz="1400">
                <a:ea typeface="ヒラギノ角ゴ Pro W3" charset="-128"/>
              </a:endParaRPr>
            </a:p>
          </p:txBody>
        </p:sp>
        <p:sp>
          <p:nvSpPr>
            <p:cNvPr id="23592" name="Rectangle 58"/>
            <p:cNvSpPr>
              <a:spLocks noChangeArrowheads="1"/>
            </p:cNvSpPr>
            <p:nvPr/>
          </p:nvSpPr>
          <p:spPr bwMode="auto">
            <a:xfrm>
              <a:off x="5068" y="2913"/>
              <a:ext cx="626"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en-US" altLang="en-US" sz="1400" b="1">
                  <a:solidFill>
                    <a:srgbClr val="FF0000"/>
                  </a:solidFill>
                  <a:ea typeface="ヒラギノ角ゴ Pro W3" charset="-128"/>
                </a:rPr>
                <a:t>Eintritt</a:t>
              </a:r>
            </a:p>
            <a:p>
              <a:pPr algn="ctr">
                <a:spcBef>
                  <a:spcPct val="0"/>
                </a:spcBef>
                <a:buFontTx/>
                <a:buNone/>
              </a:pPr>
              <a:r>
                <a:rPr lang="en-US" altLang="en-US" sz="1400" b="1">
                  <a:solidFill>
                    <a:srgbClr val="FF0000"/>
                  </a:solidFill>
                  <a:ea typeface="ヒラギノ角ゴ Pro W3" charset="-128"/>
                </a:rPr>
                <a:t>in die</a:t>
              </a:r>
            </a:p>
            <a:p>
              <a:pPr algn="ctr">
                <a:spcBef>
                  <a:spcPct val="0"/>
                </a:spcBef>
                <a:buFontTx/>
                <a:buNone/>
              </a:pPr>
              <a:r>
                <a:rPr lang="en-US" altLang="en-US" sz="1400" b="1">
                  <a:solidFill>
                    <a:srgbClr val="FF0000"/>
                  </a:solidFill>
                  <a:ea typeface="ヒラギノ角ゴ Pro W3" charset="-128"/>
                </a:rPr>
                <a:t>Nationale</a:t>
              </a:r>
            </a:p>
            <a:p>
              <a:pPr algn="ctr">
                <a:spcBef>
                  <a:spcPct val="0"/>
                </a:spcBef>
                <a:buFontTx/>
                <a:buNone/>
              </a:pPr>
              <a:r>
                <a:rPr lang="en-US" altLang="en-US" sz="1400" b="1">
                  <a:solidFill>
                    <a:srgbClr val="FF0000"/>
                  </a:solidFill>
                  <a:ea typeface="ヒラギノ角ゴ Pro W3" charset="-128"/>
                </a:rPr>
                <a:t>Phase</a:t>
              </a:r>
            </a:p>
          </p:txBody>
        </p:sp>
        <p:sp>
          <p:nvSpPr>
            <p:cNvPr id="23593" name="Line 59"/>
            <p:cNvSpPr>
              <a:spLocks noChangeShapeType="1"/>
            </p:cNvSpPr>
            <p:nvPr/>
          </p:nvSpPr>
          <p:spPr bwMode="auto">
            <a:xfrm flipV="1">
              <a:off x="2729" y="2072"/>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4" name="Rectangle 60"/>
            <p:cNvSpPr>
              <a:spLocks noChangeArrowheads="1"/>
            </p:cNvSpPr>
            <p:nvPr/>
          </p:nvSpPr>
          <p:spPr bwMode="auto">
            <a:xfrm>
              <a:off x="2592" y="1912"/>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400">
                  <a:ea typeface="ヒラギノ角ゴ Pro W3" charset="-128"/>
                </a:rPr>
                <a:t>19</a:t>
              </a:r>
            </a:p>
          </p:txBody>
        </p:sp>
        <p:sp>
          <p:nvSpPr>
            <p:cNvPr id="23595" name="Rectangle 61"/>
            <p:cNvSpPr>
              <a:spLocks noChangeArrowheads="1"/>
            </p:cNvSpPr>
            <p:nvPr/>
          </p:nvSpPr>
          <p:spPr bwMode="auto">
            <a:xfrm>
              <a:off x="2496" y="2187"/>
              <a:ext cx="6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lang="fr-FR" altLang="en-US" sz="1300">
                  <a:ea typeface="ヒラギノ角ゴ Pro W3" charset="-128"/>
                </a:rPr>
                <a:t>SIS-Antrag</a:t>
              </a:r>
            </a:p>
            <a:p>
              <a:pPr algn="ctr">
                <a:spcBef>
                  <a:spcPct val="0"/>
                </a:spcBef>
                <a:buFontTx/>
                <a:buNone/>
              </a:pPr>
              <a:r>
                <a:rPr lang="fr-FR" altLang="en-US" sz="1300">
                  <a:ea typeface="ヒラギノ角ゴ Pro W3" charset="-128"/>
                </a:rPr>
                <a:t>(ggf.)</a:t>
              </a:r>
              <a:endParaRPr lang="en-US" altLang="en-US" sz="1300">
                <a:ea typeface="ヒラギノ角ゴ Pro W3" charset="-128"/>
              </a:endParaRPr>
            </a:p>
          </p:txBody>
        </p:sp>
      </p:grpSp>
    </p:spTree>
    <p:extLst>
      <p:ext uri="{BB962C8B-B14F-4D97-AF65-F5344CB8AC3E}">
        <p14:creationId xmlns:p14="http://schemas.microsoft.com/office/powerpoint/2010/main" val="1800414548"/>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79512" y="260648"/>
            <a:ext cx="8777287" cy="1065213"/>
          </a:xfrm>
        </p:spPr>
        <p:txBody>
          <a:bodyPr/>
          <a:lstStyle/>
          <a:p>
            <a:pPr algn="ctr" eaLnBrk="1" hangingPunct="1"/>
            <a:r>
              <a:rPr lang="de-DE" altLang="en-US" sz="3000" dirty="0" smtClean="0">
                <a:solidFill>
                  <a:srgbClr val="000090"/>
                </a:solidFill>
              </a:rPr>
              <a:t>DER ANMELDER </a:t>
            </a:r>
            <a:r>
              <a:rPr lang="de-DE" altLang="en-US" sz="3000" dirty="0" err="1" smtClean="0">
                <a:solidFill>
                  <a:srgbClr val="000090"/>
                </a:solidFill>
              </a:rPr>
              <a:t>MUß</a:t>
            </a:r>
            <a:r>
              <a:rPr lang="de-DE" altLang="en-US" sz="3000" dirty="0" smtClean="0">
                <a:solidFill>
                  <a:srgbClr val="000090"/>
                </a:solidFill>
              </a:rPr>
              <a:t> ENTSCHEIDEN</a:t>
            </a:r>
          </a:p>
        </p:txBody>
      </p:sp>
      <p:sp>
        <p:nvSpPr>
          <p:cNvPr id="24579" name="Rectangle 3"/>
          <p:cNvSpPr>
            <a:spLocks noGrp="1" noChangeArrowheads="1"/>
          </p:cNvSpPr>
          <p:nvPr>
            <p:ph type="body" idx="1"/>
          </p:nvPr>
        </p:nvSpPr>
        <p:spPr>
          <a:xfrm>
            <a:off x="395536" y="1700808"/>
            <a:ext cx="8568952" cy="4508500"/>
          </a:xfrm>
        </p:spPr>
        <p:txBody>
          <a:bodyPr/>
          <a:lstStyle/>
          <a:p>
            <a:pPr eaLnBrk="1" hangingPunct="1">
              <a:spcBef>
                <a:spcPct val="25000"/>
              </a:spcBef>
              <a:spcAft>
                <a:spcPct val="35000"/>
              </a:spcAft>
            </a:pPr>
            <a:r>
              <a:rPr lang="de-DE" altLang="en-US" b="1" u="sng" dirty="0" smtClean="0"/>
              <a:t>Ob</a:t>
            </a:r>
            <a:r>
              <a:rPr lang="de-DE" altLang="en-US" dirty="0" smtClean="0"/>
              <a:t>:  die internationale Anmeldung weiterverfolgt oder aufgegeben werden soll </a:t>
            </a:r>
          </a:p>
          <a:p>
            <a:pPr eaLnBrk="1" hangingPunct="1">
              <a:spcBef>
                <a:spcPct val="25000"/>
              </a:spcBef>
              <a:spcAft>
                <a:spcPct val="35000"/>
              </a:spcAft>
            </a:pPr>
            <a:r>
              <a:rPr lang="de-DE" altLang="en-US" b="1" u="sng" dirty="0" smtClean="0"/>
              <a:t>Wann</a:t>
            </a:r>
            <a:r>
              <a:rPr lang="de-DE" altLang="en-US" dirty="0" smtClean="0"/>
              <a:t>:  vor Ablauf von 30 Monaten (in manchen Fällen 31 Monate oder mehr)</a:t>
            </a:r>
          </a:p>
          <a:p>
            <a:pPr marL="1211263" lvl="2" eaLnBrk="1" hangingPunct="1">
              <a:spcBef>
                <a:spcPct val="0"/>
              </a:spcBef>
              <a:spcAft>
                <a:spcPct val="15000"/>
              </a:spcAft>
            </a:pPr>
            <a:r>
              <a:rPr lang="de-DE" altLang="en-US" dirty="0" smtClean="0"/>
              <a:t>am Ende des Verfahrens nach Kapitel I?</a:t>
            </a:r>
          </a:p>
          <a:p>
            <a:pPr marL="1211263" lvl="2" eaLnBrk="1" hangingPunct="1">
              <a:spcBef>
                <a:spcPct val="0"/>
              </a:spcBef>
              <a:spcAft>
                <a:spcPct val="15000"/>
              </a:spcAft>
            </a:pPr>
            <a:r>
              <a:rPr lang="de-DE" altLang="en-US" dirty="0" smtClean="0"/>
              <a:t>am Ende des Verfahrens nach Kapitel II?</a:t>
            </a:r>
          </a:p>
          <a:p>
            <a:pPr marL="868363" lvl="1" indent="-411163" eaLnBrk="1" hangingPunct="1">
              <a:spcBef>
                <a:spcPct val="25000"/>
              </a:spcBef>
              <a:spcAft>
                <a:spcPct val="35000"/>
              </a:spcAft>
            </a:pPr>
            <a:r>
              <a:rPr lang="de-DE" altLang="en-US" dirty="0" smtClean="0"/>
              <a:t>frühzeitiger Eintritt?</a:t>
            </a:r>
          </a:p>
          <a:p>
            <a:pPr eaLnBrk="1" hangingPunct="1">
              <a:spcBef>
                <a:spcPct val="25000"/>
              </a:spcBef>
              <a:spcAft>
                <a:spcPct val="35000"/>
              </a:spcAft>
            </a:pPr>
            <a:r>
              <a:rPr lang="de-DE" altLang="en-US" b="1" u="sng" dirty="0" smtClean="0"/>
              <a:t>Wo</a:t>
            </a:r>
            <a:r>
              <a:rPr lang="de-DE" altLang="en-US" dirty="0" smtClean="0"/>
              <a:t>:  bei welchen nationalen Ämtern/bei welchen regionalen Ämtern</a:t>
            </a:r>
          </a:p>
          <a:p>
            <a:pPr marL="868363" lvl="1" indent="-411163" eaLnBrk="1" hangingPunct="1">
              <a:spcBef>
                <a:spcPct val="25000"/>
              </a:spcBef>
              <a:spcAft>
                <a:spcPct val="35000"/>
              </a:spcAft>
            </a:pPr>
            <a:endParaRPr lang="de-DE" altLang="en-US" dirty="0" smtClean="0"/>
          </a:p>
        </p:txBody>
      </p:sp>
    </p:spTree>
    <p:extLst>
      <p:ext uri="{BB962C8B-B14F-4D97-AF65-F5344CB8AC3E}">
        <p14:creationId xmlns:p14="http://schemas.microsoft.com/office/powerpoint/2010/main" val="3480052580"/>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12A93A9A-2EB0-4698-96DA-2246BEC996B1}" type="slidenum">
              <a:rPr lang="en-US" altLang="en-US" sz="1400" smtClean="0"/>
              <a:pPr eaLnBrk="1" hangingPunct="1">
                <a:spcBef>
                  <a:spcPct val="0"/>
                </a:spcBef>
                <a:buFontTx/>
                <a:buNone/>
              </a:pPr>
              <a:t>53</a:t>
            </a:fld>
            <a:endParaRPr lang="en-US" altLang="en-US" sz="1400" smtClean="0"/>
          </a:p>
        </p:txBody>
      </p:sp>
      <p:sp>
        <p:nvSpPr>
          <p:cNvPr id="25603" name="Rectangle 2"/>
          <p:cNvSpPr>
            <a:spLocks noGrp="1" noChangeArrowheads="1"/>
          </p:cNvSpPr>
          <p:nvPr>
            <p:ph type="title"/>
          </p:nvPr>
        </p:nvSpPr>
        <p:spPr>
          <a:xfrm>
            <a:off x="467544" y="404664"/>
            <a:ext cx="7643192" cy="1143000"/>
          </a:xfrm>
        </p:spPr>
        <p:txBody>
          <a:bodyPr/>
          <a:lstStyle/>
          <a:p>
            <a:pPr algn="ctr" eaLnBrk="1" hangingPunct="1"/>
            <a:r>
              <a:rPr lang="en-US" altLang="en-US" sz="3200" b="1" dirty="0" smtClean="0"/>
              <a:t/>
            </a:r>
            <a:br>
              <a:rPr lang="en-US" altLang="en-US" sz="3200" b="1" dirty="0" smtClean="0"/>
            </a:br>
            <a:r>
              <a:rPr lang="en-US" altLang="en-US" dirty="0" smtClean="0">
                <a:solidFill>
                  <a:srgbClr val="000090"/>
                </a:solidFill>
              </a:rPr>
              <a:t>DER PCT</a:t>
            </a:r>
            <a:r>
              <a:rPr lang="en-US" altLang="en-US" sz="3200" b="1" dirty="0" smtClean="0"/>
              <a:t/>
            </a:r>
            <a:br>
              <a:rPr lang="en-US" altLang="en-US" sz="3200" b="1" dirty="0" smtClean="0"/>
            </a:br>
            <a:endParaRPr lang="en-US" altLang="en-US" sz="3200" b="1" dirty="0" smtClean="0"/>
          </a:p>
        </p:txBody>
      </p:sp>
      <p:grpSp>
        <p:nvGrpSpPr>
          <p:cNvPr id="25604" name="Group 3"/>
          <p:cNvGrpSpPr>
            <a:grpSpLocks noChangeAspect="1"/>
          </p:cNvGrpSpPr>
          <p:nvPr/>
        </p:nvGrpSpPr>
        <p:grpSpPr bwMode="auto">
          <a:xfrm>
            <a:off x="1476375" y="2133600"/>
            <a:ext cx="6119813" cy="4089400"/>
            <a:chOff x="884" y="1525"/>
            <a:chExt cx="3646" cy="2576"/>
          </a:xfrm>
        </p:grpSpPr>
        <p:sp>
          <p:nvSpPr>
            <p:cNvPr id="25606" name="AutoShape 4"/>
            <p:cNvSpPr>
              <a:spLocks noChangeAspect="1" noChangeArrowheads="1" noTextEdit="1"/>
            </p:cNvSpPr>
            <p:nvPr/>
          </p:nvSpPr>
          <p:spPr bwMode="auto">
            <a:xfrm>
              <a:off x="884" y="1525"/>
              <a:ext cx="3646" cy="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560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 y="1525"/>
              <a:ext cx="3650" cy="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5" name="Picture 6" descr="pct treaty boo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280" y="332656"/>
            <a:ext cx="1349996" cy="179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027679"/>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2"/>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A1B5808E-6668-46C6-B321-9C39138CDEA4}" type="slidenum">
              <a:rPr lang="en-US" altLang="en-US" sz="1400" smtClean="0"/>
              <a:pPr eaLnBrk="1" hangingPunct="1">
                <a:spcBef>
                  <a:spcPct val="0"/>
                </a:spcBef>
                <a:buFontTx/>
                <a:buNone/>
              </a:pPr>
              <a:t>54</a:t>
            </a:fld>
            <a:endParaRPr lang="en-US" altLang="en-US" sz="1400" smtClean="0"/>
          </a:p>
        </p:txBody>
      </p:sp>
      <p:sp>
        <p:nvSpPr>
          <p:cNvPr id="26627" name="Rectangle 2"/>
          <p:cNvSpPr>
            <a:spLocks noGrp="1" noChangeArrowheads="1"/>
          </p:cNvSpPr>
          <p:nvPr>
            <p:ph type="title"/>
          </p:nvPr>
        </p:nvSpPr>
        <p:spPr>
          <a:xfrm>
            <a:off x="539552" y="116632"/>
            <a:ext cx="7992888" cy="1143000"/>
          </a:xfrm>
        </p:spPr>
        <p:txBody>
          <a:bodyPr/>
          <a:lstStyle/>
          <a:p>
            <a:pPr algn="ctr" eaLnBrk="1" hangingPunct="1"/>
            <a:r>
              <a:rPr lang="en-US" altLang="en-US" dirty="0" smtClean="0">
                <a:solidFill>
                  <a:srgbClr val="000090"/>
                </a:solidFill>
              </a:rPr>
              <a:t>DER PCT 1978</a:t>
            </a:r>
          </a:p>
        </p:txBody>
      </p:sp>
      <p:pic>
        <p:nvPicPr>
          <p:cNvPr id="26628" name="Picture 3" descr="144-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74" y="1196752"/>
            <a:ext cx="90582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970390"/>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68313" y="0"/>
            <a:ext cx="8229600" cy="1143000"/>
          </a:xfrm>
        </p:spPr>
        <p:txBody>
          <a:bodyPr/>
          <a:lstStyle/>
          <a:p>
            <a:pPr algn="ctr" eaLnBrk="1" hangingPunct="1"/>
            <a:r>
              <a:rPr lang="de-DE" altLang="en-US" dirty="0" smtClean="0">
                <a:solidFill>
                  <a:srgbClr val="000090"/>
                </a:solidFill>
              </a:rPr>
              <a:t>DER PCT HEUTE</a:t>
            </a:r>
          </a:p>
        </p:txBody>
      </p:sp>
      <p:graphicFrame>
        <p:nvGraphicFramePr>
          <p:cNvPr id="27651" name="Object 2"/>
          <p:cNvGraphicFramePr>
            <a:graphicFrameLocks noGrp="1" noChangeAspect="1"/>
          </p:cNvGraphicFramePr>
          <p:nvPr>
            <p:ph idx="1"/>
            <p:extLst>
              <p:ext uri="{D42A27DB-BD31-4B8C-83A1-F6EECF244321}">
                <p14:modId xmlns:p14="http://schemas.microsoft.com/office/powerpoint/2010/main" val="3976801394"/>
              </p:ext>
            </p:extLst>
          </p:nvPr>
        </p:nvGraphicFramePr>
        <p:xfrm>
          <a:off x="-31070" y="188640"/>
          <a:ext cx="10763250" cy="7715250"/>
        </p:xfrm>
        <a:graphic>
          <a:graphicData uri="http://schemas.openxmlformats.org/presentationml/2006/ole">
            <mc:AlternateContent xmlns:mc="http://schemas.openxmlformats.org/markup-compatibility/2006">
              <mc:Choice xmlns:v="urn:schemas-microsoft-com:vml" Requires="v">
                <p:oleObj spid="_x0000_s8249" name="Bitmap Image" r:id="rId3" imgW="0" imgH="0" progId="Paint.Picture">
                  <p:embed/>
                </p:oleObj>
              </mc:Choice>
              <mc:Fallback>
                <p:oleObj name="Bitmap Image" r:id="rId3" imgW="0" imgH="0" progId="Paint.Picture">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70" y="188640"/>
                        <a:ext cx="10763250" cy="771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85213238"/>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1365250" y="0"/>
          <a:ext cx="7696200" cy="4554538"/>
        </p:xfrm>
        <a:graphic>
          <a:graphicData uri="http://schemas.openxmlformats.org/presentationml/2006/ole">
            <mc:AlternateContent xmlns:mc="http://schemas.openxmlformats.org/markup-compatibility/2006">
              <mc:Choice xmlns:v="urn:schemas-microsoft-com:vml" Requires="v">
                <p:oleObj spid="_x0000_s9273" name="Bitmap Image" r:id="rId4" imgW="9752381" imgH="6990476" progId="Paint.Picture">
                  <p:embed/>
                </p:oleObj>
              </mc:Choice>
              <mc:Fallback>
                <p:oleObj name="Bitmap Image" r:id="rId4" imgW="9752381" imgH="6990476"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5250" y="0"/>
                        <a:ext cx="769620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8675" name="Group 3"/>
          <p:cNvGrpSpPr>
            <a:grpSpLocks/>
          </p:cNvGrpSpPr>
          <p:nvPr/>
        </p:nvGrpSpPr>
        <p:grpSpPr bwMode="auto">
          <a:xfrm>
            <a:off x="228600" y="914400"/>
            <a:ext cx="1125538" cy="304800"/>
            <a:chOff x="192" y="336"/>
            <a:chExt cx="768" cy="192"/>
          </a:xfrm>
        </p:grpSpPr>
        <p:sp>
          <p:nvSpPr>
            <p:cNvPr id="28683" name="Rectangle 4"/>
            <p:cNvSpPr>
              <a:spLocks noChangeArrowheads="1"/>
            </p:cNvSpPr>
            <p:nvPr/>
          </p:nvSpPr>
          <p:spPr bwMode="auto">
            <a:xfrm>
              <a:off x="192" y="336"/>
              <a:ext cx="144" cy="180"/>
            </a:xfrm>
            <a:prstGeom prst="rect">
              <a:avLst/>
            </a:prstGeom>
            <a:solidFill>
              <a:srgbClr val="0099CC"/>
            </a:solidFill>
            <a:ln w="12700">
              <a:solidFill>
                <a:schemeClr val="tx1"/>
              </a:solidFill>
              <a:miter lim="800000"/>
              <a:headEnd/>
              <a:tailEnd/>
            </a:ln>
          </p:spPr>
          <p:txBody>
            <a:bodyPr anchor="ctr">
              <a:spAutoFit/>
            </a:bodyPr>
            <a:lstStyle>
              <a:lvl1pPr eaLnBrk="0" hangingPunct="0">
                <a:spcBef>
                  <a:spcPct val="20000"/>
                </a:spcBef>
                <a:buBlip>
                  <a:blip r:embed="rId6"/>
                </a:buBlip>
                <a:defRPr sz="2400">
                  <a:solidFill>
                    <a:schemeClr val="tx1"/>
                  </a:solidFill>
                  <a:latin typeface="Arial" charset="0"/>
                  <a:cs typeface="Arial" charset="0"/>
                </a:defRPr>
              </a:lvl1pPr>
              <a:lvl2pPr marL="742950" indent="-285750" eaLnBrk="0" hangingPunct="0">
                <a:spcBef>
                  <a:spcPct val="20000"/>
                </a:spcBef>
                <a:buBlip>
                  <a:blip r:embed="rId7"/>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8"/>
                </a:buBlip>
                <a:defRPr sz="2400">
                  <a:solidFill>
                    <a:schemeClr val="tx1"/>
                  </a:solidFill>
                  <a:latin typeface="Arial" charset="0"/>
                  <a:cs typeface="Arial" charset="0"/>
                </a:defRPr>
              </a:lvl3pPr>
              <a:lvl4pPr marL="1600200" indent="-228600" eaLnBrk="0" hangingPunct="0">
                <a:spcBef>
                  <a:spcPct val="20000"/>
                </a:spcBef>
                <a:buBlip>
                  <a:blip r:embed="rId9"/>
                </a:buBlip>
                <a:defRPr sz="2400">
                  <a:solidFill>
                    <a:schemeClr val="tx1"/>
                  </a:solidFill>
                  <a:latin typeface="Arial" charset="0"/>
                  <a:cs typeface="Arial" charset="0"/>
                </a:defRPr>
              </a:lvl4pPr>
              <a:lvl5pPr marL="2057400" indent="-228600" eaLnBrk="0" hangingPunct="0">
                <a:spcBef>
                  <a:spcPct val="20000"/>
                </a:spcBef>
                <a:buBlip>
                  <a:blip r:embed="rId6"/>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6"/>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6"/>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6"/>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6"/>
                </a:buBlip>
                <a:defRPr sz="2400">
                  <a:solidFill>
                    <a:schemeClr val="tx1"/>
                  </a:solidFill>
                  <a:latin typeface="Arial" charset="0"/>
                  <a:cs typeface="Arial" charset="0"/>
                </a:defRPr>
              </a:lvl9pPr>
            </a:lstStyle>
            <a:p>
              <a:pPr eaLnBrk="1" hangingPunct="1">
                <a:spcBef>
                  <a:spcPct val="50000"/>
                </a:spcBef>
                <a:buFontTx/>
                <a:buNone/>
              </a:pPr>
              <a:endParaRPr lang="en-US" altLang="en-US">
                <a:ea typeface="ヒラギノ角ゴ Pro W3" charset="-128"/>
              </a:endParaRPr>
            </a:p>
          </p:txBody>
        </p:sp>
        <p:sp>
          <p:nvSpPr>
            <p:cNvPr id="28684" name="Text Box 5"/>
            <p:cNvSpPr txBox="1">
              <a:spLocks noChangeArrowheads="1"/>
            </p:cNvSpPr>
            <p:nvPr/>
          </p:nvSpPr>
          <p:spPr bwMode="auto">
            <a:xfrm>
              <a:off x="288" y="336"/>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Blip>
                  <a:blip r:embed="rId6"/>
                </a:buBlip>
                <a:defRPr sz="2400">
                  <a:solidFill>
                    <a:schemeClr val="tx1"/>
                  </a:solidFill>
                  <a:latin typeface="Arial" charset="0"/>
                  <a:cs typeface="Arial" charset="0"/>
                </a:defRPr>
              </a:lvl1pPr>
              <a:lvl2pPr marL="742950" indent="-285750" eaLnBrk="0" hangingPunct="0">
                <a:spcBef>
                  <a:spcPct val="20000"/>
                </a:spcBef>
                <a:buBlip>
                  <a:blip r:embed="rId7"/>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8"/>
                </a:buBlip>
                <a:defRPr sz="2400">
                  <a:solidFill>
                    <a:schemeClr val="tx1"/>
                  </a:solidFill>
                  <a:latin typeface="Arial" charset="0"/>
                  <a:cs typeface="Arial" charset="0"/>
                </a:defRPr>
              </a:lvl3pPr>
              <a:lvl4pPr marL="1600200" indent="-228600" eaLnBrk="0" hangingPunct="0">
                <a:spcBef>
                  <a:spcPct val="20000"/>
                </a:spcBef>
                <a:buBlip>
                  <a:blip r:embed="rId9"/>
                </a:buBlip>
                <a:defRPr sz="2400">
                  <a:solidFill>
                    <a:schemeClr val="tx1"/>
                  </a:solidFill>
                  <a:latin typeface="Arial" charset="0"/>
                  <a:cs typeface="Arial" charset="0"/>
                </a:defRPr>
              </a:lvl4pPr>
              <a:lvl5pPr marL="2057400" indent="-228600" eaLnBrk="0" hangingPunct="0">
                <a:spcBef>
                  <a:spcPct val="20000"/>
                </a:spcBef>
                <a:buBlip>
                  <a:blip r:embed="rId6"/>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6"/>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6"/>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6"/>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6"/>
                </a:buBlip>
                <a:defRPr sz="2400">
                  <a:solidFill>
                    <a:schemeClr val="tx1"/>
                  </a:solidFill>
                  <a:latin typeface="Arial" charset="0"/>
                  <a:cs typeface="Arial" charset="0"/>
                </a:defRPr>
              </a:lvl9pPr>
            </a:lstStyle>
            <a:p>
              <a:pPr eaLnBrk="1" hangingPunct="1">
                <a:spcBef>
                  <a:spcPct val="50000"/>
                </a:spcBef>
                <a:buFontTx/>
                <a:buNone/>
              </a:pPr>
              <a:r>
                <a:rPr lang="en-US" altLang="en-US" sz="1400" b="1">
                  <a:ea typeface="ヒラギノ角ゴ Pro W3" charset="-128"/>
                </a:rPr>
                <a:t>=PCT</a:t>
              </a:r>
            </a:p>
          </p:txBody>
        </p:sp>
      </p:grpSp>
      <p:sp>
        <p:nvSpPr>
          <p:cNvPr id="28676" name="Text Box 6"/>
          <p:cNvSpPr txBox="1">
            <a:spLocks noChangeArrowheads="1"/>
          </p:cNvSpPr>
          <p:nvPr/>
        </p:nvSpPr>
        <p:spPr bwMode="auto">
          <a:xfrm>
            <a:off x="33338" y="2924175"/>
            <a:ext cx="17526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defTabSz="762000" eaLnBrk="0" hangingPunct="0">
              <a:spcBef>
                <a:spcPct val="20000"/>
              </a:spcBef>
              <a:buBlip>
                <a:blip r:embed="rId6"/>
              </a:buBlip>
              <a:defRPr sz="2400">
                <a:solidFill>
                  <a:schemeClr val="tx1"/>
                </a:solidFill>
                <a:latin typeface="Arial" charset="0"/>
                <a:cs typeface="Arial" charset="0"/>
              </a:defRPr>
            </a:lvl1pPr>
            <a:lvl2pPr marL="742950" indent="-285750" defTabSz="762000" eaLnBrk="0" hangingPunct="0">
              <a:spcBef>
                <a:spcPct val="20000"/>
              </a:spcBef>
              <a:buBlip>
                <a:blip r:embed="rId7"/>
              </a:buBlip>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charset="0"/>
                <a:cs typeface="Arial" charset="0"/>
              </a:defRPr>
            </a:lvl3pPr>
            <a:lvl4pPr marL="1600200" indent="-228600" defTabSz="762000" eaLnBrk="0" hangingPunct="0">
              <a:spcBef>
                <a:spcPct val="20000"/>
              </a:spcBef>
              <a:buBlip>
                <a:blip r:embed="rId9"/>
              </a:buBlip>
              <a:defRPr sz="2400">
                <a:solidFill>
                  <a:schemeClr val="tx1"/>
                </a:solidFill>
                <a:latin typeface="Arial" charset="0"/>
                <a:cs typeface="Arial" charset="0"/>
              </a:defRPr>
            </a:lvl4pPr>
            <a:lvl5pPr marL="2057400" indent="-228600" defTabSz="762000" eaLnBrk="0" hangingPunct="0">
              <a:spcBef>
                <a:spcPct val="20000"/>
              </a:spcBef>
              <a:buBlip>
                <a:blip r:embed="rId6"/>
              </a:buBlip>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9pPr>
          </a:lstStyle>
          <a:p>
            <a:pPr eaLnBrk="1" hangingPunct="1">
              <a:spcBef>
                <a:spcPct val="0"/>
              </a:spcBef>
              <a:buFontTx/>
              <a:buNone/>
            </a:pPr>
            <a:r>
              <a:rPr lang="en-US" altLang="en-US" sz="800">
                <a:ea typeface="ヒラギノ角ゴ Pro W3" charset="-128"/>
              </a:rPr>
              <a:t>Albania		</a:t>
            </a:r>
          </a:p>
          <a:p>
            <a:pPr eaLnBrk="1" hangingPunct="1">
              <a:spcBef>
                <a:spcPct val="0"/>
              </a:spcBef>
              <a:buFontTx/>
              <a:buNone/>
            </a:pPr>
            <a:r>
              <a:rPr lang="en-US" altLang="en-US" sz="800">
                <a:ea typeface="ヒラギノ角ゴ Pro W3" charset="-128"/>
              </a:rPr>
              <a:t>Algeria		</a:t>
            </a:r>
          </a:p>
          <a:p>
            <a:pPr eaLnBrk="1" hangingPunct="1">
              <a:spcBef>
                <a:spcPct val="0"/>
              </a:spcBef>
              <a:buFontTx/>
              <a:buNone/>
            </a:pPr>
            <a:r>
              <a:rPr lang="en-US" altLang="en-US" sz="800">
                <a:ea typeface="ヒラギノ角ゴ Pro W3" charset="-128"/>
              </a:rPr>
              <a:t>Angola</a:t>
            </a:r>
          </a:p>
          <a:p>
            <a:pPr eaLnBrk="1" hangingPunct="1">
              <a:spcBef>
                <a:spcPct val="0"/>
              </a:spcBef>
              <a:buFontTx/>
              <a:buNone/>
            </a:pPr>
            <a:r>
              <a:rPr lang="en-US" altLang="en-US" sz="800">
                <a:ea typeface="ヒラギノ角ゴ Pro W3" charset="-128"/>
              </a:rPr>
              <a:t>Antigua and Barbuda	</a:t>
            </a:r>
          </a:p>
          <a:p>
            <a:pPr eaLnBrk="1" hangingPunct="1">
              <a:spcBef>
                <a:spcPct val="0"/>
              </a:spcBef>
              <a:buFontTx/>
              <a:buNone/>
            </a:pPr>
            <a:r>
              <a:rPr lang="en-US" altLang="en-US" sz="800">
                <a:ea typeface="ヒラギノ角ゴ Pro W3" charset="-128"/>
              </a:rPr>
              <a:t>Armenia		</a:t>
            </a:r>
          </a:p>
          <a:p>
            <a:pPr eaLnBrk="1" hangingPunct="1">
              <a:spcBef>
                <a:spcPct val="0"/>
              </a:spcBef>
              <a:buFontTx/>
              <a:buNone/>
            </a:pPr>
            <a:r>
              <a:rPr lang="en-US" altLang="en-US" sz="800">
                <a:ea typeface="ヒラギノ角ゴ Pro W3" charset="-128"/>
              </a:rPr>
              <a:t>Australia		</a:t>
            </a:r>
          </a:p>
          <a:p>
            <a:pPr eaLnBrk="1" hangingPunct="1">
              <a:spcBef>
                <a:spcPct val="0"/>
              </a:spcBef>
              <a:buFontTx/>
              <a:buNone/>
            </a:pPr>
            <a:r>
              <a:rPr lang="en-US" altLang="en-US" sz="800">
                <a:ea typeface="ヒラギノ角ゴ Pro W3" charset="-128"/>
              </a:rPr>
              <a:t>Austria		</a:t>
            </a:r>
          </a:p>
          <a:p>
            <a:pPr eaLnBrk="1" hangingPunct="1">
              <a:spcBef>
                <a:spcPct val="0"/>
              </a:spcBef>
              <a:buFontTx/>
              <a:buNone/>
            </a:pPr>
            <a:r>
              <a:rPr lang="en-US" altLang="en-US" sz="800">
                <a:ea typeface="ヒラギノ角ゴ Pro W3" charset="-128"/>
              </a:rPr>
              <a:t>Azerbaijan		</a:t>
            </a:r>
          </a:p>
          <a:p>
            <a:pPr eaLnBrk="1" hangingPunct="1">
              <a:spcBef>
                <a:spcPct val="0"/>
              </a:spcBef>
              <a:buFontTx/>
              <a:buNone/>
            </a:pPr>
            <a:r>
              <a:rPr lang="en-US" altLang="en-US" sz="800">
                <a:ea typeface="ヒラギノ角ゴ Pro W3" charset="-128"/>
              </a:rPr>
              <a:t>Bahrain</a:t>
            </a:r>
            <a:r>
              <a:rPr lang="en-US" altLang="en-US" sz="800">
                <a:solidFill>
                  <a:srgbClr val="AF3737"/>
                </a:solidFill>
                <a:ea typeface="ヒラギノ角ゴ Pro W3" charset="-128"/>
              </a:rPr>
              <a:t> </a:t>
            </a:r>
          </a:p>
          <a:p>
            <a:pPr eaLnBrk="1" hangingPunct="1">
              <a:spcBef>
                <a:spcPct val="0"/>
              </a:spcBef>
              <a:buFontTx/>
              <a:buNone/>
            </a:pPr>
            <a:r>
              <a:rPr lang="en-US" altLang="en-US" sz="800">
                <a:ea typeface="ヒラギノ角ゴ Pro W3" charset="-128"/>
              </a:rPr>
              <a:t>Barbados		</a:t>
            </a:r>
          </a:p>
          <a:p>
            <a:pPr eaLnBrk="1" hangingPunct="1">
              <a:spcBef>
                <a:spcPct val="0"/>
              </a:spcBef>
              <a:buFontTx/>
              <a:buNone/>
            </a:pPr>
            <a:r>
              <a:rPr lang="en-US" altLang="en-US" sz="800">
                <a:ea typeface="ヒラギノ角ゴ Pro W3" charset="-128"/>
              </a:rPr>
              <a:t>Belarus		</a:t>
            </a:r>
          </a:p>
          <a:p>
            <a:pPr eaLnBrk="1" hangingPunct="1">
              <a:spcBef>
                <a:spcPct val="0"/>
              </a:spcBef>
              <a:buFontTx/>
              <a:buNone/>
            </a:pPr>
            <a:r>
              <a:rPr lang="en-US" altLang="en-US" sz="800">
                <a:ea typeface="ヒラギノ角ゴ Pro W3" charset="-128"/>
              </a:rPr>
              <a:t>Belgium		</a:t>
            </a:r>
          </a:p>
          <a:p>
            <a:pPr eaLnBrk="1" hangingPunct="1">
              <a:spcBef>
                <a:spcPct val="0"/>
              </a:spcBef>
              <a:buFontTx/>
              <a:buNone/>
            </a:pPr>
            <a:r>
              <a:rPr lang="en-US" altLang="en-US" sz="800">
                <a:ea typeface="ヒラギノ角ゴ Pro W3" charset="-128"/>
              </a:rPr>
              <a:t>Belize		</a:t>
            </a:r>
          </a:p>
          <a:p>
            <a:pPr eaLnBrk="1" hangingPunct="1">
              <a:spcBef>
                <a:spcPct val="0"/>
              </a:spcBef>
              <a:buFontTx/>
              <a:buNone/>
            </a:pPr>
            <a:r>
              <a:rPr lang="en-US" altLang="en-US" sz="800">
                <a:ea typeface="ヒラギノ角ゴ Pro W3" charset="-128"/>
              </a:rPr>
              <a:t>Benin		</a:t>
            </a:r>
          </a:p>
          <a:p>
            <a:pPr eaLnBrk="1" hangingPunct="1">
              <a:spcBef>
                <a:spcPct val="0"/>
              </a:spcBef>
              <a:buFontTx/>
              <a:buNone/>
            </a:pPr>
            <a:r>
              <a:rPr lang="en-US" altLang="en-US" sz="800">
                <a:ea typeface="ヒラギノ角ゴ Pro W3" charset="-128"/>
              </a:rPr>
              <a:t>Bosnia and Herzegovina	</a:t>
            </a:r>
          </a:p>
          <a:p>
            <a:pPr eaLnBrk="1" hangingPunct="1">
              <a:spcBef>
                <a:spcPct val="0"/>
              </a:spcBef>
              <a:buFontTx/>
              <a:buNone/>
            </a:pPr>
            <a:r>
              <a:rPr lang="en-US" altLang="en-US" sz="800">
                <a:ea typeface="ヒラギノ角ゴ Pro W3" charset="-128"/>
              </a:rPr>
              <a:t>Botswana </a:t>
            </a:r>
          </a:p>
          <a:p>
            <a:pPr eaLnBrk="1" hangingPunct="1">
              <a:spcBef>
                <a:spcPct val="0"/>
              </a:spcBef>
              <a:buFontTx/>
              <a:buNone/>
            </a:pPr>
            <a:r>
              <a:rPr lang="en-US" altLang="en-US" sz="800">
                <a:ea typeface="ヒラギノ角ゴ Pro W3" charset="-128"/>
              </a:rPr>
              <a:t>Brazil		</a:t>
            </a:r>
          </a:p>
          <a:p>
            <a:pPr eaLnBrk="1" hangingPunct="1">
              <a:spcBef>
                <a:spcPct val="0"/>
              </a:spcBef>
              <a:buFontTx/>
              <a:buNone/>
            </a:pPr>
            <a:r>
              <a:rPr lang="en-US" altLang="en-US" sz="800">
                <a:ea typeface="ヒラギノ角ゴ Pro W3" charset="-128"/>
              </a:rPr>
              <a:t>Brunei Darussalam</a:t>
            </a:r>
          </a:p>
          <a:p>
            <a:pPr eaLnBrk="1" hangingPunct="1">
              <a:spcBef>
                <a:spcPct val="0"/>
              </a:spcBef>
              <a:buFontTx/>
              <a:buNone/>
            </a:pPr>
            <a:r>
              <a:rPr lang="en-US" altLang="en-US" sz="800">
                <a:ea typeface="ヒラギノ角ゴ Pro W3" charset="-128"/>
              </a:rPr>
              <a:t>Bulgaria		</a:t>
            </a:r>
          </a:p>
          <a:p>
            <a:pPr eaLnBrk="1" hangingPunct="1">
              <a:spcBef>
                <a:spcPct val="0"/>
              </a:spcBef>
              <a:buFontTx/>
              <a:buNone/>
            </a:pPr>
            <a:r>
              <a:rPr lang="en-US" altLang="en-US" sz="800">
                <a:ea typeface="ヒラギノ角ゴ Pro W3" charset="-128"/>
              </a:rPr>
              <a:t>Burkina Faso		</a:t>
            </a:r>
          </a:p>
          <a:p>
            <a:pPr eaLnBrk="1" hangingPunct="1">
              <a:spcBef>
                <a:spcPct val="0"/>
              </a:spcBef>
              <a:buFontTx/>
              <a:buNone/>
            </a:pPr>
            <a:r>
              <a:rPr lang="en-US" altLang="en-US" sz="800">
                <a:ea typeface="ヒラギノ角ゴ Pro W3" charset="-128"/>
              </a:rPr>
              <a:t>Cameroon		</a:t>
            </a:r>
          </a:p>
          <a:p>
            <a:pPr eaLnBrk="1" hangingPunct="1">
              <a:spcBef>
                <a:spcPct val="0"/>
              </a:spcBef>
              <a:buFontTx/>
              <a:buNone/>
            </a:pPr>
            <a:r>
              <a:rPr lang="en-US" altLang="en-US" sz="800">
                <a:ea typeface="ヒラギノ角ゴ Pro W3" charset="-128"/>
              </a:rPr>
              <a:t>Canada		</a:t>
            </a:r>
          </a:p>
          <a:p>
            <a:pPr eaLnBrk="1" hangingPunct="1">
              <a:spcBef>
                <a:spcPct val="0"/>
              </a:spcBef>
              <a:buFontTx/>
              <a:buNone/>
            </a:pPr>
            <a:r>
              <a:rPr lang="en-US" altLang="en-US" sz="800">
                <a:ea typeface="ヒラギノ角ゴ Pro W3" charset="-128"/>
              </a:rPr>
              <a:t>Central African Republic	</a:t>
            </a:r>
          </a:p>
          <a:p>
            <a:pPr eaLnBrk="1" hangingPunct="1">
              <a:spcBef>
                <a:spcPct val="0"/>
              </a:spcBef>
              <a:buFontTx/>
              <a:buNone/>
            </a:pPr>
            <a:r>
              <a:rPr lang="en-US" altLang="en-US" sz="800">
                <a:ea typeface="ヒラギノ角ゴ Pro W3" charset="-128"/>
              </a:rPr>
              <a:t>Chad</a:t>
            </a:r>
          </a:p>
          <a:p>
            <a:pPr eaLnBrk="1" hangingPunct="1">
              <a:spcBef>
                <a:spcPct val="0"/>
              </a:spcBef>
              <a:buFontTx/>
              <a:buNone/>
            </a:pPr>
            <a:r>
              <a:rPr lang="en-GB" altLang="en-US" sz="800">
                <a:ea typeface="ヒラギノ角ゴ Pro W3" charset="-128"/>
              </a:rPr>
              <a:t>Chile</a:t>
            </a:r>
            <a:endParaRPr lang="en-US" altLang="en-US" sz="800">
              <a:ea typeface="ヒラギノ角ゴ Pro W3" charset="-128"/>
            </a:endParaRPr>
          </a:p>
          <a:p>
            <a:pPr eaLnBrk="1" hangingPunct="1">
              <a:spcBef>
                <a:spcPct val="0"/>
              </a:spcBef>
              <a:buFontTx/>
              <a:buNone/>
            </a:pPr>
            <a:r>
              <a:rPr lang="en-US" altLang="en-US" sz="800">
                <a:ea typeface="ヒラギノ角ゴ Pro W3" charset="-128"/>
              </a:rPr>
              <a:t>China </a:t>
            </a:r>
          </a:p>
          <a:p>
            <a:pPr eaLnBrk="1" hangingPunct="1">
              <a:spcBef>
                <a:spcPct val="0"/>
              </a:spcBef>
              <a:buFontTx/>
              <a:buNone/>
            </a:pPr>
            <a:r>
              <a:rPr lang="en-US" altLang="en-US" sz="800">
                <a:ea typeface="ヒラギノ角ゴ Pro W3" charset="-128"/>
              </a:rPr>
              <a:t>Colombia </a:t>
            </a:r>
          </a:p>
          <a:p>
            <a:pPr eaLnBrk="1" hangingPunct="1">
              <a:spcBef>
                <a:spcPct val="0"/>
              </a:spcBef>
              <a:buFontTx/>
              <a:buNone/>
            </a:pPr>
            <a:r>
              <a:rPr lang="en-US" altLang="en-US" sz="800">
                <a:ea typeface="ヒラギノ角ゴ Pro W3" charset="-128"/>
              </a:rPr>
              <a:t>Comoros </a:t>
            </a:r>
          </a:p>
          <a:p>
            <a:pPr eaLnBrk="1" hangingPunct="1">
              <a:spcBef>
                <a:spcPct val="0"/>
              </a:spcBef>
              <a:buFontTx/>
              <a:buNone/>
            </a:pPr>
            <a:r>
              <a:rPr lang="en-US" altLang="en-US" sz="800">
                <a:ea typeface="ヒラギノ角ゴ Pro W3" charset="-128"/>
              </a:rPr>
              <a:t>Congo</a:t>
            </a:r>
          </a:p>
        </p:txBody>
      </p:sp>
      <p:sp>
        <p:nvSpPr>
          <p:cNvPr id="28677" name="Text Box 7"/>
          <p:cNvSpPr txBox="1">
            <a:spLocks noChangeArrowheads="1"/>
          </p:cNvSpPr>
          <p:nvPr/>
        </p:nvSpPr>
        <p:spPr bwMode="auto">
          <a:xfrm>
            <a:off x="1354138" y="3073400"/>
            <a:ext cx="227965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charset="0"/>
                <a:cs typeface="Arial" charset="0"/>
              </a:defRPr>
            </a:lvl1pPr>
            <a:lvl2pPr marL="742950" indent="-285750" defTabSz="762000" eaLnBrk="0" hangingPunct="0">
              <a:spcBef>
                <a:spcPct val="20000"/>
              </a:spcBef>
              <a:buBlip>
                <a:blip r:embed="rId7"/>
              </a:buBlip>
              <a:tabLst>
                <a:tab pos="288925" algn="l"/>
              </a:tabLst>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charset="0"/>
                <a:cs typeface="Arial" charset="0"/>
              </a:defRPr>
            </a:lvl3pPr>
            <a:lvl4pPr marL="1600200" indent="-228600" defTabSz="762000" eaLnBrk="0" hangingPunct="0">
              <a:spcBef>
                <a:spcPct val="20000"/>
              </a:spcBef>
              <a:buBlip>
                <a:blip r:embed="rId9"/>
              </a:buBlip>
              <a:tabLst>
                <a:tab pos="288925" algn="l"/>
              </a:tabLst>
              <a:defRPr sz="2400">
                <a:solidFill>
                  <a:schemeClr val="tx1"/>
                </a:solidFill>
                <a:latin typeface="Arial" charset="0"/>
                <a:cs typeface="Arial" charset="0"/>
              </a:defRPr>
            </a:lvl4pPr>
            <a:lvl5pPr marL="2057400" indent="-228600" defTabSz="762000" eaLnBrk="0" hangingPunct="0">
              <a:spcBef>
                <a:spcPct val="20000"/>
              </a:spcBef>
              <a:buBlip>
                <a:blip r:embed="rId6"/>
              </a:buBlip>
              <a:tabLst>
                <a:tab pos="288925" algn="l"/>
              </a:tabLst>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9pPr>
          </a:lstStyle>
          <a:p>
            <a:pPr eaLnBrk="1" hangingPunct="1">
              <a:spcBef>
                <a:spcPct val="50000"/>
              </a:spcBef>
              <a:buFontTx/>
              <a:buNone/>
            </a:pPr>
            <a:r>
              <a:rPr lang="en-US" altLang="en-US" sz="800">
                <a:ea typeface="ヒラギノ角ゴ Pro W3" charset="-128"/>
              </a:rPr>
              <a:t>		</a:t>
            </a:r>
          </a:p>
          <a:p>
            <a:pPr eaLnBrk="1" hangingPunct="1">
              <a:spcBef>
                <a:spcPct val="0"/>
              </a:spcBef>
              <a:buFontTx/>
              <a:buNone/>
            </a:pPr>
            <a:r>
              <a:rPr lang="en-US" altLang="en-US" sz="800">
                <a:ea typeface="ヒラギノ角ゴ Pro W3" charset="-128"/>
              </a:rPr>
              <a:t>Costa Rica		</a:t>
            </a:r>
          </a:p>
          <a:p>
            <a:pPr eaLnBrk="1" hangingPunct="1">
              <a:spcBef>
                <a:spcPct val="0"/>
              </a:spcBef>
              <a:buFontTx/>
              <a:buNone/>
            </a:pPr>
            <a:r>
              <a:rPr lang="en-US" altLang="en-US" sz="800">
                <a:ea typeface="ヒラギノ角ゴ Pro W3" charset="-128"/>
              </a:rPr>
              <a:t>Côte d'Ivoire		</a:t>
            </a:r>
          </a:p>
          <a:p>
            <a:pPr eaLnBrk="1" hangingPunct="1">
              <a:spcBef>
                <a:spcPct val="0"/>
              </a:spcBef>
              <a:buFontTx/>
              <a:buNone/>
            </a:pPr>
            <a:r>
              <a:rPr lang="en-US" altLang="en-US" sz="800">
                <a:ea typeface="ヒラギノ角ゴ Pro W3" charset="-128"/>
              </a:rPr>
              <a:t>Croatia		</a:t>
            </a:r>
          </a:p>
          <a:p>
            <a:pPr eaLnBrk="1" hangingPunct="1">
              <a:spcBef>
                <a:spcPct val="0"/>
              </a:spcBef>
              <a:buFontTx/>
              <a:buNone/>
            </a:pPr>
            <a:r>
              <a:rPr lang="en-US" altLang="en-US" sz="800">
                <a:ea typeface="ヒラギノ角ゴ Pro W3" charset="-128"/>
              </a:rPr>
              <a:t>Cuba		</a:t>
            </a:r>
          </a:p>
          <a:p>
            <a:pPr eaLnBrk="1" hangingPunct="1">
              <a:spcBef>
                <a:spcPct val="0"/>
              </a:spcBef>
              <a:buFontTx/>
              <a:buNone/>
            </a:pPr>
            <a:r>
              <a:rPr lang="en-US" altLang="en-US" sz="800">
                <a:ea typeface="ヒラギノ角ゴ Pro W3" charset="-128"/>
              </a:rPr>
              <a:t>Cyprus		</a:t>
            </a:r>
          </a:p>
          <a:p>
            <a:pPr eaLnBrk="1" hangingPunct="1">
              <a:spcBef>
                <a:spcPct val="0"/>
              </a:spcBef>
              <a:buFontTx/>
              <a:buNone/>
            </a:pPr>
            <a:r>
              <a:rPr lang="en-US" altLang="en-US" sz="800">
                <a:ea typeface="ヒラギノ角ゴ Pro W3" charset="-128"/>
              </a:rPr>
              <a:t>Czech Republic		</a:t>
            </a:r>
          </a:p>
          <a:p>
            <a:pPr eaLnBrk="1" hangingPunct="1">
              <a:spcBef>
                <a:spcPct val="0"/>
              </a:spcBef>
              <a:buFontTx/>
              <a:buNone/>
            </a:pPr>
            <a:r>
              <a:rPr lang="en-US" altLang="en-US" sz="800">
                <a:ea typeface="ヒラギノ角ゴ Pro W3" charset="-128"/>
              </a:rPr>
              <a:t>Democratic People's	</a:t>
            </a:r>
          </a:p>
          <a:p>
            <a:pPr eaLnBrk="1" hangingPunct="1">
              <a:spcBef>
                <a:spcPct val="0"/>
              </a:spcBef>
              <a:buFontTx/>
              <a:buNone/>
            </a:pPr>
            <a:r>
              <a:rPr lang="en-US" altLang="en-US" sz="800">
                <a:ea typeface="ヒラギノ角ゴ Pro W3" charset="-128"/>
              </a:rPr>
              <a:t>   Republic of Korea	</a:t>
            </a:r>
          </a:p>
          <a:p>
            <a:pPr eaLnBrk="1" hangingPunct="1">
              <a:spcBef>
                <a:spcPct val="0"/>
              </a:spcBef>
              <a:buFontTx/>
              <a:buNone/>
            </a:pPr>
            <a:r>
              <a:rPr lang="en-US" altLang="en-US" sz="800">
                <a:ea typeface="ヒラギノ角ゴ Pro W3" charset="-128"/>
              </a:rPr>
              <a:t>Denmark		</a:t>
            </a:r>
          </a:p>
          <a:p>
            <a:pPr eaLnBrk="1" hangingPunct="1">
              <a:spcBef>
                <a:spcPct val="0"/>
              </a:spcBef>
              <a:buFontTx/>
              <a:buNone/>
            </a:pPr>
            <a:r>
              <a:rPr lang="en-US" altLang="en-US" sz="800">
                <a:ea typeface="ヒラギノ角ゴ Pro W3" charset="-128"/>
              </a:rPr>
              <a:t>Dominica</a:t>
            </a:r>
          </a:p>
          <a:p>
            <a:pPr eaLnBrk="1" hangingPunct="1">
              <a:spcBef>
                <a:spcPct val="0"/>
              </a:spcBef>
              <a:buFontTx/>
              <a:buNone/>
            </a:pPr>
            <a:r>
              <a:rPr lang="en-US" altLang="en-US" sz="800">
                <a:ea typeface="ヒラギノ角ゴ Pro W3" charset="-128"/>
              </a:rPr>
              <a:t>Dominican Republic</a:t>
            </a:r>
            <a:r>
              <a:rPr lang="en-US" altLang="en-US" sz="800">
                <a:solidFill>
                  <a:srgbClr val="AF3737"/>
                </a:solidFill>
                <a:ea typeface="ヒラギノ角ゴ Pro W3" charset="-128"/>
              </a:rPr>
              <a:t>	</a:t>
            </a:r>
            <a:endParaRPr lang="en-US" altLang="en-US" sz="800">
              <a:ea typeface="ヒラギノ角ゴ Pro W3" charset="-128"/>
            </a:endParaRPr>
          </a:p>
          <a:p>
            <a:pPr eaLnBrk="1" hangingPunct="1">
              <a:spcBef>
                <a:spcPct val="0"/>
              </a:spcBef>
              <a:buFontTx/>
              <a:buNone/>
            </a:pPr>
            <a:r>
              <a:rPr lang="en-US" altLang="en-US" sz="800">
                <a:ea typeface="ヒラギノ角ゴ Pro W3" charset="-128"/>
              </a:rPr>
              <a:t>Ecuador</a:t>
            </a:r>
          </a:p>
          <a:p>
            <a:pPr eaLnBrk="1" hangingPunct="1">
              <a:spcBef>
                <a:spcPct val="0"/>
              </a:spcBef>
              <a:buFontTx/>
              <a:buNone/>
            </a:pPr>
            <a:r>
              <a:rPr lang="en-US" altLang="en-US" sz="800">
                <a:ea typeface="ヒラギノ角ゴ Pro W3" charset="-128"/>
              </a:rPr>
              <a:t>Egypt</a:t>
            </a:r>
          </a:p>
          <a:p>
            <a:pPr eaLnBrk="1" hangingPunct="1">
              <a:spcBef>
                <a:spcPct val="0"/>
              </a:spcBef>
              <a:buFontTx/>
              <a:buNone/>
            </a:pPr>
            <a:r>
              <a:rPr lang="en-US" altLang="en-US" sz="800">
                <a:ea typeface="ヒラギノ角ゴ Pro W3" charset="-128"/>
              </a:rPr>
              <a:t>El Salvador</a:t>
            </a:r>
          </a:p>
          <a:p>
            <a:pPr eaLnBrk="1" hangingPunct="1">
              <a:spcBef>
                <a:spcPct val="0"/>
              </a:spcBef>
              <a:buFontTx/>
              <a:buNone/>
            </a:pPr>
            <a:r>
              <a:rPr lang="en-US" altLang="en-US" sz="800">
                <a:ea typeface="ヒラギノ角ゴ Pro W3" charset="-128"/>
              </a:rPr>
              <a:t>Equatorial Guinea </a:t>
            </a:r>
          </a:p>
          <a:p>
            <a:pPr eaLnBrk="1" hangingPunct="1">
              <a:spcBef>
                <a:spcPct val="0"/>
              </a:spcBef>
              <a:buFontTx/>
              <a:buNone/>
            </a:pPr>
            <a:r>
              <a:rPr lang="en-US" altLang="en-US" sz="800">
                <a:ea typeface="ヒラギノ角ゴ Pro W3" charset="-128"/>
              </a:rPr>
              <a:t>Estonia		</a:t>
            </a:r>
          </a:p>
          <a:p>
            <a:pPr eaLnBrk="1" hangingPunct="1">
              <a:spcBef>
                <a:spcPct val="0"/>
              </a:spcBef>
              <a:buFontTx/>
              <a:buNone/>
            </a:pPr>
            <a:r>
              <a:rPr lang="en-US" altLang="en-US" sz="800">
                <a:ea typeface="ヒラギノ角ゴ Pro W3" charset="-128"/>
              </a:rPr>
              <a:t>Finland		</a:t>
            </a:r>
          </a:p>
          <a:p>
            <a:pPr eaLnBrk="1" hangingPunct="1">
              <a:spcBef>
                <a:spcPct val="0"/>
              </a:spcBef>
              <a:buFontTx/>
              <a:buNone/>
            </a:pPr>
            <a:r>
              <a:rPr lang="en-US" altLang="en-US" sz="800">
                <a:ea typeface="ヒラギノ角ゴ Pro W3" charset="-128"/>
              </a:rPr>
              <a:t>France</a:t>
            </a:r>
            <a:r>
              <a:rPr lang="en-US" altLang="en-US" sz="800" baseline="30000">
                <a:ea typeface="ヒラギノ角ゴ Pro W3" charset="-128"/>
              </a:rPr>
              <a:t>,</a:t>
            </a:r>
            <a:r>
              <a:rPr lang="en-US" altLang="en-US" sz="800">
                <a:ea typeface="ヒラギノ角ゴ Pro W3" charset="-128"/>
              </a:rPr>
              <a:t>		</a:t>
            </a:r>
          </a:p>
          <a:p>
            <a:pPr eaLnBrk="1" hangingPunct="1">
              <a:spcBef>
                <a:spcPct val="0"/>
              </a:spcBef>
              <a:buFontTx/>
              <a:buNone/>
            </a:pPr>
            <a:r>
              <a:rPr lang="en-US" altLang="en-US" sz="800">
                <a:ea typeface="ヒラギノ角ゴ Pro W3" charset="-128"/>
              </a:rPr>
              <a:t>Gabon</a:t>
            </a:r>
          </a:p>
          <a:p>
            <a:pPr eaLnBrk="1" hangingPunct="1">
              <a:spcBef>
                <a:spcPct val="0"/>
              </a:spcBef>
              <a:buFontTx/>
              <a:buNone/>
            </a:pPr>
            <a:r>
              <a:rPr lang="en-US" altLang="en-US" sz="800">
                <a:ea typeface="ヒラギノ角ゴ Pro W3" charset="-128"/>
              </a:rPr>
              <a:t>Gambia</a:t>
            </a:r>
          </a:p>
          <a:p>
            <a:pPr eaLnBrk="1" hangingPunct="1">
              <a:spcBef>
                <a:spcPct val="0"/>
              </a:spcBef>
              <a:buFontTx/>
              <a:buNone/>
            </a:pPr>
            <a:r>
              <a:rPr lang="en-US" altLang="en-US" sz="800">
                <a:ea typeface="ヒラギノ角ゴ Pro W3" charset="-128"/>
              </a:rPr>
              <a:t>Georgia </a:t>
            </a:r>
          </a:p>
          <a:p>
            <a:pPr eaLnBrk="1" hangingPunct="1">
              <a:spcBef>
                <a:spcPct val="0"/>
              </a:spcBef>
              <a:buFontTx/>
              <a:buNone/>
            </a:pPr>
            <a:r>
              <a:rPr lang="en-US" altLang="en-US" sz="800">
                <a:ea typeface="ヒラギノ角ゴ Pro W3" charset="-128"/>
              </a:rPr>
              <a:t>Germany</a:t>
            </a:r>
          </a:p>
          <a:p>
            <a:pPr eaLnBrk="1" hangingPunct="1">
              <a:spcBef>
                <a:spcPct val="0"/>
              </a:spcBef>
              <a:buFontTx/>
              <a:buNone/>
            </a:pPr>
            <a:r>
              <a:rPr lang="en-US" altLang="en-US" sz="800">
                <a:ea typeface="ヒラギノ角ゴ Pro W3" charset="-128"/>
              </a:rPr>
              <a:t>Ghana </a:t>
            </a:r>
          </a:p>
          <a:p>
            <a:pPr eaLnBrk="1" hangingPunct="1">
              <a:spcBef>
                <a:spcPct val="0"/>
              </a:spcBef>
              <a:buFontTx/>
              <a:buNone/>
            </a:pPr>
            <a:r>
              <a:rPr lang="en-US" altLang="en-US" sz="800">
                <a:ea typeface="ヒラギノ角ゴ Pro W3" charset="-128"/>
              </a:rPr>
              <a:t>Greece	</a:t>
            </a:r>
          </a:p>
          <a:p>
            <a:pPr eaLnBrk="1" hangingPunct="1">
              <a:spcBef>
                <a:spcPct val="0"/>
              </a:spcBef>
              <a:buFontTx/>
              <a:buNone/>
            </a:pPr>
            <a:r>
              <a:rPr lang="en-US" altLang="en-US" sz="800">
                <a:ea typeface="ヒラギノ角ゴ Pro W3" charset="-128"/>
              </a:rPr>
              <a:t>Grenada	</a:t>
            </a:r>
          </a:p>
          <a:p>
            <a:pPr eaLnBrk="1" hangingPunct="1">
              <a:spcBef>
                <a:spcPct val="0"/>
              </a:spcBef>
              <a:buFontTx/>
              <a:buNone/>
            </a:pPr>
            <a:r>
              <a:rPr lang="en-US" altLang="en-US" sz="800">
                <a:ea typeface="ヒラギノ角ゴ Pro W3" charset="-128"/>
              </a:rPr>
              <a:t>Guatemala</a:t>
            </a:r>
          </a:p>
          <a:p>
            <a:pPr eaLnBrk="1" hangingPunct="1">
              <a:spcBef>
                <a:spcPct val="0"/>
              </a:spcBef>
              <a:buFontTx/>
              <a:buNone/>
            </a:pPr>
            <a:r>
              <a:rPr lang="en-US" altLang="en-US" sz="800">
                <a:ea typeface="ヒラギノ角ゴ Pro W3" charset="-128"/>
              </a:rPr>
              <a:t>Guinea	</a:t>
            </a:r>
          </a:p>
          <a:p>
            <a:pPr eaLnBrk="1" hangingPunct="1">
              <a:spcBef>
                <a:spcPct val="50000"/>
              </a:spcBef>
              <a:buFontTx/>
              <a:buNone/>
            </a:pPr>
            <a:endParaRPr lang="en-US" altLang="en-US" sz="800">
              <a:ea typeface="ヒラギノ角ゴ Pro W3" charset="-128"/>
            </a:endParaRPr>
          </a:p>
          <a:p>
            <a:pPr eaLnBrk="1" hangingPunct="1">
              <a:spcBef>
                <a:spcPct val="50000"/>
              </a:spcBef>
              <a:buFontTx/>
              <a:buNone/>
            </a:pPr>
            <a:endParaRPr lang="en-US" altLang="en-US" sz="800">
              <a:ea typeface="ヒラギノ角ゴ Pro W3" charset="-128"/>
            </a:endParaRPr>
          </a:p>
          <a:p>
            <a:pPr eaLnBrk="1" hangingPunct="1">
              <a:spcBef>
                <a:spcPct val="50000"/>
              </a:spcBef>
              <a:buFontTx/>
              <a:buNone/>
            </a:pPr>
            <a:endParaRPr lang="de-DE" altLang="en-US" sz="800">
              <a:ea typeface="ヒラギノ角ゴ Pro W3" charset="-128"/>
            </a:endParaRPr>
          </a:p>
        </p:txBody>
      </p:sp>
      <p:sp>
        <p:nvSpPr>
          <p:cNvPr id="28678" name="Text Box 8"/>
          <p:cNvSpPr txBox="1">
            <a:spLocks noChangeArrowheads="1"/>
          </p:cNvSpPr>
          <p:nvPr/>
        </p:nvSpPr>
        <p:spPr bwMode="auto">
          <a:xfrm>
            <a:off x="2700338" y="3535363"/>
            <a:ext cx="1541462"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charset="0"/>
                <a:cs typeface="Arial" charset="0"/>
              </a:defRPr>
            </a:lvl1pPr>
            <a:lvl2pPr marL="742950" indent="-285750" defTabSz="762000" eaLnBrk="0" hangingPunct="0">
              <a:spcBef>
                <a:spcPct val="20000"/>
              </a:spcBef>
              <a:buBlip>
                <a:blip r:embed="rId7"/>
              </a:buBlip>
              <a:tabLst>
                <a:tab pos="288925" algn="l"/>
              </a:tabLst>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charset="0"/>
                <a:cs typeface="Arial" charset="0"/>
              </a:defRPr>
            </a:lvl3pPr>
            <a:lvl4pPr marL="1600200" indent="-228600" defTabSz="762000" eaLnBrk="0" hangingPunct="0">
              <a:spcBef>
                <a:spcPct val="20000"/>
              </a:spcBef>
              <a:buBlip>
                <a:blip r:embed="rId9"/>
              </a:buBlip>
              <a:tabLst>
                <a:tab pos="288925" algn="l"/>
              </a:tabLst>
              <a:defRPr sz="2400">
                <a:solidFill>
                  <a:schemeClr val="tx1"/>
                </a:solidFill>
                <a:latin typeface="Arial" charset="0"/>
                <a:cs typeface="Arial" charset="0"/>
              </a:defRPr>
            </a:lvl4pPr>
            <a:lvl5pPr marL="2057400" indent="-228600" defTabSz="762000" eaLnBrk="0" hangingPunct="0">
              <a:spcBef>
                <a:spcPct val="20000"/>
              </a:spcBef>
              <a:buBlip>
                <a:blip r:embed="rId6"/>
              </a:buBlip>
              <a:tabLst>
                <a:tab pos="288925" algn="l"/>
              </a:tabLst>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9pPr>
          </a:lstStyle>
          <a:p>
            <a:pPr eaLnBrk="1" hangingPunct="1">
              <a:spcBef>
                <a:spcPct val="0"/>
              </a:spcBef>
              <a:buFontTx/>
              <a:buNone/>
            </a:pPr>
            <a:r>
              <a:rPr lang="en-US" altLang="en-US" sz="800">
                <a:ea typeface="ヒラギノ角ゴ Pro W3" charset="-128"/>
              </a:rPr>
              <a:t>Guinea-Bissau 	</a:t>
            </a:r>
          </a:p>
          <a:p>
            <a:pPr eaLnBrk="1" hangingPunct="1">
              <a:spcBef>
                <a:spcPct val="0"/>
              </a:spcBef>
              <a:buFontTx/>
              <a:buNone/>
            </a:pPr>
            <a:r>
              <a:rPr lang="en-US" altLang="en-US" sz="800">
                <a:ea typeface="ヒラギノ角ゴ Pro W3" charset="-128"/>
              </a:rPr>
              <a:t>Honduras</a:t>
            </a:r>
          </a:p>
          <a:p>
            <a:pPr eaLnBrk="1" hangingPunct="1">
              <a:spcBef>
                <a:spcPct val="0"/>
              </a:spcBef>
              <a:buFontTx/>
              <a:buNone/>
            </a:pPr>
            <a:r>
              <a:rPr lang="en-US" altLang="en-US" sz="800">
                <a:ea typeface="ヒラギノ角ゴ Pro W3" charset="-128"/>
              </a:rPr>
              <a:t>Hungary	</a:t>
            </a:r>
          </a:p>
          <a:p>
            <a:pPr eaLnBrk="1" hangingPunct="1">
              <a:spcBef>
                <a:spcPct val="0"/>
              </a:spcBef>
              <a:buFontTx/>
              <a:buNone/>
            </a:pPr>
            <a:r>
              <a:rPr lang="en-US" altLang="en-US" sz="800">
                <a:ea typeface="ヒラギノ角ゴ Pro W3" charset="-128"/>
              </a:rPr>
              <a:t>Iceland	</a:t>
            </a:r>
          </a:p>
          <a:p>
            <a:pPr eaLnBrk="1" hangingPunct="1">
              <a:spcBef>
                <a:spcPct val="0"/>
              </a:spcBef>
              <a:buFontTx/>
              <a:buNone/>
            </a:pPr>
            <a:r>
              <a:rPr lang="en-US" altLang="en-US" sz="800">
                <a:ea typeface="ヒラギノ角ゴ Pro W3" charset="-128"/>
              </a:rPr>
              <a:t>India		</a:t>
            </a:r>
          </a:p>
          <a:p>
            <a:pPr eaLnBrk="1" hangingPunct="1">
              <a:spcBef>
                <a:spcPct val="0"/>
              </a:spcBef>
              <a:buFontTx/>
              <a:buNone/>
            </a:pPr>
            <a:r>
              <a:rPr lang="en-US" altLang="en-US" sz="800">
                <a:ea typeface="ヒラギノ角ゴ Pro W3" charset="-128"/>
              </a:rPr>
              <a:t>Indonesia	</a:t>
            </a:r>
          </a:p>
          <a:p>
            <a:pPr eaLnBrk="1" hangingPunct="1">
              <a:spcBef>
                <a:spcPct val="0"/>
              </a:spcBef>
              <a:buFontTx/>
              <a:buNone/>
            </a:pPr>
            <a:r>
              <a:rPr lang="en-US" altLang="en-US" sz="800">
                <a:ea typeface="ヒラギノ角ゴ Pro W3" charset="-128"/>
              </a:rPr>
              <a:t>Iran </a:t>
            </a:r>
          </a:p>
          <a:p>
            <a:pPr eaLnBrk="1" hangingPunct="1">
              <a:spcBef>
                <a:spcPct val="0"/>
              </a:spcBef>
              <a:buFontTx/>
              <a:buNone/>
            </a:pPr>
            <a:r>
              <a:rPr lang="en-US" altLang="en-US" sz="800">
                <a:ea typeface="ヒラギノ角ゴ Pro W3" charset="-128"/>
              </a:rPr>
              <a:t>Ireland 	</a:t>
            </a:r>
          </a:p>
          <a:p>
            <a:pPr eaLnBrk="1" hangingPunct="1">
              <a:spcBef>
                <a:spcPct val="0"/>
              </a:spcBef>
              <a:buFontTx/>
              <a:buNone/>
            </a:pPr>
            <a:r>
              <a:rPr lang="en-US" altLang="en-US" sz="800">
                <a:ea typeface="ヒラギノ角ゴ Pro W3" charset="-128"/>
              </a:rPr>
              <a:t>Israel		</a:t>
            </a:r>
          </a:p>
          <a:p>
            <a:pPr eaLnBrk="1" hangingPunct="1">
              <a:spcBef>
                <a:spcPct val="0"/>
              </a:spcBef>
              <a:buFontTx/>
              <a:buNone/>
            </a:pPr>
            <a:r>
              <a:rPr lang="en-US" altLang="en-US" sz="800">
                <a:ea typeface="ヒラギノ角ゴ Pro W3" charset="-128"/>
              </a:rPr>
              <a:t>Italy		</a:t>
            </a:r>
          </a:p>
          <a:p>
            <a:pPr eaLnBrk="1" hangingPunct="1">
              <a:spcBef>
                <a:spcPct val="0"/>
              </a:spcBef>
              <a:buFontTx/>
              <a:buNone/>
            </a:pPr>
            <a:r>
              <a:rPr lang="en-US" altLang="en-US" sz="800">
                <a:ea typeface="ヒラギノ角ゴ Pro W3" charset="-128"/>
              </a:rPr>
              <a:t>Japan		</a:t>
            </a:r>
          </a:p>
          <a:p>
            <a:pPr eaLnBrk="1" hangingPunct="1">
              <a:spcBef>
                <a:spcPct val="0"/>
              </a:spcBef>
              <a:buFontTx/>
              <a:buNone/>
            </a:pPr>
            <a:r>
              <a:rPr lang="en-US" altLang="en-US" sz="800">
                <a:ea typeface="ヒラギノ角ゴ Pro W3" charset="-128"/>
              </a:rPr>
              <a:t>Kazakhstan	</a:t>
            </a:r>
          </a:p>
          <a:p>
            <a:pPr eaLnBrk="1" hangingPunct="1">
              <a:spcBef>
                <a:spcPct val="0"/>
              </a:spcBef>
              <a:buFontTx/>
              <a:buNone/>
            </a:pPr>
            <a:r>
              <a:rPr lang="en-US" altLang="en-US" sz="800">
                <a:ea typeface="ヒラギノ角ゴ Pro W3" charset="-128"/>
              </a:rPr>
              <a:t>Kenya</a:t>
            </a:r>
          </a:p>
          <a:p>
            <a:pPr eaLnBrk="1" hangingPunct="1">
              <a:spcBef>
                <a:spcPct val="0"/>
              </a:spcBef>
              <a:buFontTx/>
              <a:buNone/>
            </a:pPr>
            <a:r>
              <a:rPr lang="en-US" altLang="en-US" sz="800">
                <a:ea typeface="ヒラギノ角ゴ Pro W3" charset="-128"/>
              </a:rPr>
              <a:t>Kyrgyzstan</a:t>
            </a:r>
          </a:p>
          <a:p>
            <a:pPr eaLnBrk="1" hangingPunct="1">
              <a:spcBef>
                <a:spcPct val="0"/>
              </a:spcBef>
              <a:buFontTx/>
              <a:buNone/>
            </a:pPr>
            <a:r>
              <a:rPr lang="en-US" altLang="en-US" sz="800">
                <a:ea typeface="ヒラギノ角ゴ Pro W3" charset="-128"/>
              </a:rPr>
              <a:t>Lao People’s Dem Rep.</a:t>
            </a:r>
          </a:p>
          <a:p>
            <a:pPr eaLnBrk="1" hangingPunct="1">
              <a:spcBef>
                <a:spcPct val="0"/>
              </a:spcBef>
              <a:buFontTx/>
              <a:buNone/>
            </a:pPr>
            <a:r>
              <a:rPr lang="en-US" altLang="en-US" sz="800">
                <a:ea typeface="ヒラギノ角ゴ Pro W3" charset="-128"/>
              </a:rPr>
              <a:t>Latvia 	</a:t>
            </a:r>
          </a:p>
          <a:p>
            <a:pPr eaLnBrk="1" hangingPunct="1">
              <a:spcBef>
                <a:spcPct val="0"/>
              </a:spcBef>
              <a:buFontTx/>
              <a:buNone/>
            </a:pPr>
            <a:r>
              <a:rPr lang="en-US" altLang="en-US" sz="800">
                <a:ea typeface="ヒラギノ角ゴ Pro W3" charset="-128"/>
              </a:rPr>
              <a:t>Lesotho </a:t>
            </a:r>
          </a:p>
          <a:p>
            <a:pPr eaLnBrk="1" hangingPunct="1">
              <a:spcBef>
                <a:spcPct val="0"/>
              </a:spcBef>
              <a:buFontTx/>
              <a:buNone/>
            </a:pPr>
            <a:r>
              <a:rPr lang="en-US" altLang="en-US" sz="800">
                <a:ea typeface="ヒラギノ角ゴ Pro W3" charset="-128"/>
              </a:rPr>
              <a:t>Liberia	</a:t>
            </a:r>
          </a:p>
          <a:p>
            <a:pPr eaLnBrk="1" hangingPunct="1">
              <a:spcBef>
                <a:spcPct val="0"/>
              </a:spcBef>
              <a:buFontTx/>
              <a:buNone/>
            </a:pPr>
            <a:r>
              <a:rPr lang="en-US" altLang="en-US" sz="800">
                <a:ea typeface="ヒラギノ角ゴ Pro W3" charset="-128"/>
              </a:rPr>
              <a:t>Libyan Arab Jamahiriya</a:t>
            </a:r>
          </a:p>
          <a:p>
            <a:pPr eaLnBrk="1" hangingPunct="1">
              <a:spcBef>
                <a:spcPct val="0"/>
              </a:spcBef>
              <a:buFontTx/>
              <a:buNone/>
            </a:pPr>
            <a:r>
              <a:rPr lang="en-US" altLang="en-US" sz="800">
                <a:ea typeface="ヒラギノ角ゴ Pro W3" charset="-128"/>
              </a:rPr>
              <a:t>Liechtenstein </a:t>
            </a:r>
          </a:p>
          <a:p>
            <a:pPr eaLnBrk="1" hangingPunct="1">
              <a:spcBef>
                <a:spcPct val="0"/>
              </a:spcBef>
              <a:buFontTx/>
              <a:buNone/>
            </a:pPr>
            <a:r>
              <a:rPr lang="en-US" altLang="en-US" sz="800">
                <a:ea typeface="ヒラギノ角ゴ Pro W3" charset="-128"/>
              </a:rPr>
              <a:t>Lithuania	</a:t>
            </a:r>
          </a:p>
          <a:p>
            <a:pPr eaLnBrk="1" hangingPunct="1">
              <a:spcBef>
                <a:spcPct val="0"/>
              </a:spcBef>
              <a:buFontTx/>
              <a:buNone/>
            </a:pPr>
            <a:r>
              <a:rPr lang="en-US" altLang="en-US" sz="800">
                <a:ea typeface="ヒラギノ角ゴ Pro W3" charset="-128"/>
              </a:rPr>
              <a:t>Luxembourg	</a:t>
            </a:r>
          </a:p>
          <a:p>
            <a:pPr eaLnBrk="1" hangingPunct="1">
              <a:spcBef>
                <a:spcPct val="0"/>
              </a:spcBef>
              <a:buFontTx/>
              <a:buNone/>
            </a:pPr>
            <a:r>
              <a:rPr lang="en-US" altLang="en-US" sz="800">
                <a:ea typeface="ヒラギノ角ゴ Pro W3" charset="-128"/>
              </a:rPr>
              <a:t>Madagascar</a:t>
            </a:r>
            <a:endParaRPr lang="de-DE" altLang="en-US" sz="800">
              <a:ea typeface="ヒラギノ角ゴ Pro W3" charset="-128"/>
            </a:endParaRPr>
          </a:p>
        </p:txBody>
      </p:sp>
      <p:sp>
        <p:nvSpPr>
          <p:cNvPr id="28679" name="Text Box 9"/>
          <p:cNvSpPr txBox="1">
            <a:spLocks noChangeArrowheads="1"/>
          </p:cNvSpPr>
          <p:nvPr/>
        </p:nvSpPr>
        <p:spPr bwMode="auto">
          <a:xfrm>
            <a:off x="3995738" y="3135313"/>
            <a:ext cx="26225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defRPr sz="2400">
                <a:solidFill>
                  <a:schemeClr val="tx1"/>
                </a:solidFill>
                <a:latin typeface="Arial" charset="0"/>
                <a:cs typeface="Arial" charset="0"/>
              </a:defRPr>
            </a:lvl1pPr>
            <a:lvl2pPr marL="742950" indent="-285750" defTabSz="762000" eaLnBrk="0" hangingPunct="0">
              <a:spcBef>
                <a:spcPct val="20000"/>
              </a:spcBef>
              <a:buBlip>
                <a:blip r:embed="rId7"/>
              </a:buBlip>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charset="0"/>
                <a:cs typeface="Arial" charset="0"/>
              </a:defRPr>
            </a:lvl3pPr>
            <a:lvl4pPr marL="1600200" indent="-228600" defTabSz="762000" eaLnBrk="0" hangingPunct="0">
              <a:spcBef>
                <a:spcPct val="20000"/>
              </a:spcBef>
              <a:buBlip>
                <a:blip r:embed="rId9"/>
              </a:buBlip>
              <a:defRPr sz="2400">
                <a:solidFill>
                  <a:schemeClr val="tx1"/>
                </a:solidFill>
                <a:latin typeface="Arial" charset="0"/>
                <a:cs typeface="Arial" charset="0"/>
              </a:defRPr>
            </a:lvl4pPr>
            <a:lvl5pPr marL="2057400" indent="-228600" defTabSz="762000" eaLnBrk="0" hangingPunct="0">
              <a:spcBef>
                <a:spcPct val="20000"/>
              </a:spcBef>
              <a:buBlip>
                <a:blip r:embed="rId6"/>
              </a:buBlip>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charset="0"/>
                <a:cs typeface="Arial" charset="0"/>
              </a:defRPr>
            </a:lvl9pPr>
          </a:lstStyle>
          <a:p>
            <a:pPr eaLnBrk="1" hangingPunct="1">
              <a:spcBef>
                <a:spcPct val="50000"/>
              </a:spcBef>
              <a:buFontTx/>
              <a:buNone/>
            </a:pPr>
            <a:endParaRPr lang="en-US" altLang="en-US" sz="800">
              <a:ea typeface="ヒラギノ角ゴ Pro W3" charset="-128"/>
            </a:endParaRPr>
          </a:p>
          <a:p>
            <a:pPr eaLnBrk="1" hangingPunct="1">
              <a:spcBef>
                <a:spcPct val="50000"/>
              </a:spcBef>
              <a:buFontTx/>
              <a:buNone/>
            </a:pPr>
            <a:endParaRPr lang="en-US" altLang="en-US" sz="800">
              <a:ea typeface="ヒラギノ角ゴ Pro W3" charset="-128"/>
            </a:endParaRPr>
          </a:p>
          <a:p>
            <a:pPr eaLnBrk="1" hangingPunct="1">
              <a:spcBef>
                <a:spcPct val="50000"/>
              </a:spcBef>
              <a:buFontTx/>
              <a:buNone/>
            </a:pPr>
            <a:r>
              <a:rPr lang="en-US" altLang="en-US" sz="800">
                <a:ea typeface="ヒラギノ角ゴ Pro W3" charset="-128"/>
              </a:rPr>
              <a:t>	</a:t>
            </a:r>
          </a:p>
          <a:p>
            <a:pPr eaLnBrk="1" hangingPunct="1">
              <a:spcBef>
                <a:spcPct val="0"/>
              </a:spcBef>
              <a:buFontTx/>
              <a:buNone/>
            </a:pPr>
            <a:r>
              <a:rPr lang="en-US" altLang="en-US" sz="800">
                <a:ea typeface="ヒラギノ角ゴ Pro W3" charset="-128"/>
              </a:rPr>
              <a:t>Malawi	</a:t>
            </a:r>
          </a:p>
          <a:p>
            <a:pPr eaLnBrk="1" hangingPunct="1">
              <a:spcBef>
                <a:spcPct val="0"/>
              </a:spcBef>
              <a:buFontTx/>
              <a:buNone/>
            </a:pPr>
            <a:r>
              <a:rPr lang="en-US" altLang="en-US" sz="800">
                <a:ea typeface="ヒラギノ角ゴ Pro W3" charset="-128"/>
              </a:rPr>
              <a:t>Malaysia</a:t>
            </a:r>
          </a:p>
          <a:p>
            <a:pPr eaLnBrk="1" hangingPunct="1">
              <a:spcBef>
                <a:spcPct val="0"/>
              </a:spcBef>
              <a:buFontTx/>
              <a:buNone/>
            </a:pPr>
            <a:r>
              <a:rPr lang="en-US" altLang="en-US" sz="800">
                <a:ea typeface="ヒラギノ角ゴ Pro W3" charset="-128"/>
              </a:rPr>
              <a:t>Mali		</a:t>
            </a:r>
          </a:p>
          <a:p>
            <a:pPr eaLnBrk="1" hangingPunct="1">
              <a:spcBef>
                <a:spcPct val="0"/>
              </a:spcBef>
              <a:buFontTx/>
              <a:buNone/>
            </a:pPr>
            <a:r>
              <a:rPr lang="en-US" altLang="en-US" sz="800">
                <a:ea typeface="ヒラギノ角ゴ Pro W3" charset="-128"/>
              </a:rPr>
              <a:t>Malta</a:t>
            </a:r>
          </a:p>
          <a:p>
            <a:pPr eaLnBrk="1" hangingPunct="1">
              <a:spcBef>
                <a:spcPct val="0"/>
              </a:spcBef>
              <a:buFontTx/>
              <a:buNone/>
            </a:pPr>
            <a:r>
              <a:rPr lang="en-US" altLang="en-US" sz="800">
                <a:ea typeface="ヒラギノ角ゴ Pro W3" charset="-128"/>
              </a:rPr>
              <a:t>Mauritania		</a:t>
            </a:r>
          </a:p>
          <a:p>
            <a:pPr eaLnBrk="1" hangingPunct="1">
              <a:spcBef>
                <a:spcPct val="0"/>
              </a:spcBef>
              <a:buFontTx/>
              <a:buNone/>
            </a:pPr>
            <a:r>
              <a:rPr lang="en-US" altLang="en-US" sz="800">
                <a:ea typeface="ヒラギノ角ゴ Pro W3" charset="-128"/>
              </a:rPr>
              <a:t>Mexico		</a:t>
            </a:r>
          </a:p>
          <a:p>
            <a:pPr eaLnBrk="1" hangingPunct="1">
              <a:spcBef>
                <a:spcPct val="0"/>
              </a:spcBef>
              <a:buFontTx/>
              <a:buNone/>
            </a:pPr>
            <a:r>
              <a:rPr lang="en-US" altLang="en-US" sz="800">
                <a:ea typeface="ヒラギノ角ゴ Pro W3" charset="-128"/>
              </a:rPr>
              <a:t>Monaco		</a:t>
            </a:r>
          </a:p>
          <a:p>
            <a:pPr eaLnBrk="1" hangingPunct="1">
              <a:spcBef>
                <a:spcPct val="0"/>
              </a:spcBef>
              <a:buFontTx/>
              <a:buNone/>
            </a:pPr>
            <a:r>
              <a:rPr lang="en-US" altLang="en-US" sz="800">
                <a:ea typeface="ヒラギノ角ゴ Pro W3" charset="-128"/>
              </a:rPr>
              <a:t>Mongolia		</a:t>
            </a:r>
          </a:p>
          <a:p>
            <a:pPr eaLnBrk="1" hangingPunct="1">
              <a:spcBef>
                <a:spcPct val="0"/>
              </a:spcBef>
              <a:buFontTx/>
              <a:buNone/>
            </a:pPr>
            <a:r>
              <a:rPr lang="en-US" altLang="en-US" sz="800">
                <a:ea typeface="ヒラギノ角ゴ Pro W3" charset="-128"/>
              </a:rPr>
              <a:t>Montenegro</a:t>
            </a:r>
          </a:p>
          <a:p>
            <a:pPr eaLnBrk="1" hangingPunct="1">
              <a:spcBef>
                <a:spcPct val="0"/>
              </a:spcBef>
              <a:buFontTx/>
              <a:buNone/>
            </a:pPr>
            <a:r>
              <a:rPr lang="en-US" altLang="en-US" sz="800">
                <a:ea typeface="ヒラギノ角ゴ Pro W3" charset="-128"/>
              </a:rPr>
              <a:t>Morocco		</a:t>
            </a:r>
          </a:p>
          <a:p>
            <a:pPr eaLnBrk="1" hangingPunct="1">
              <a:spcBef>
                <a:spcPct val="0"/>
              </a:spcBef>
              <a:buFontTx/>
              <a:buNone/>
            </a:pPr>
            <a:r>
              <a:rPr lang="en-US" altLang="en-US" sz="800">
                <a:ea typeface="ヒラギノ角ゴ Pro W3" charset="-128"/>
              </a:rPr>
              <a:t>Mozambique		</a:t>
            </a:r>
          </a:p>
          <a:p>
            <a:pPr eaLnBrk="1" hangingPunct="1">
              <a:spcBef>
                <a:spcPct val="0"/>
              </a:spcBef>
              <a:buFontTx/>
              <a:buNone/>
            </a:pPr>
            <a:r>
              <a:rPr lang="en-US" altLang="en-US" sz="800">
                <a:ea typeface="ヒラギノ角ゴ Pro W3" charset="-128"/>
              </a:rPr>
              <a:t>Namibia </a:t>
            </a:r>
          </a:p>
          <a:p>
            <a:pPr eaLnBrk="1" hangingPunct="1">
              <a:spcBef>
                <a:spcPct val="0"/>
              </a:spcBef>
              <a:buFontTx/>
              <a:buNone/>
            </a:pPr>
            <a:r>
              <a:rPr lang="en-US" altLang="en-US" sz="800">
                <a:ea typeface="ヒラギノ角ゴ Pro W3" charset="-128"/>
              </a:rPr>
              <a:t>Netherlands		</a:t>
            </a:r>
          </a:p>
          <a:p>
            <a:pPr eaLnBrk="1" hangingPunct="1">
              <a:spcBef>
                <a:spcPct val="0"/>
              </a:spcBef>
              <a:buFontTx/>
              <a:buNone/>
            </a:pPr>
            <a:r>
              <a:rPr lang="en-US" altLang="en-US" sz="800">
                <a:ea typeface="ヒラギノ角ゴ Pro W3" charset="-128"/>
              </a:rPr>
              <a:t>New Zealand</a:t>
            </a:r>
          </a:p>
          <a:p>
            <a:pPr eaLnBrk="1" hangingPunct="1">
              <a:spcBef>
                <a:spcPct val="0"/>
              </a:spcBef>
              <a:buFontTx/>
              <a:buNone/>
            </a:pPr>
            <a:r>
              <a:rPr lang="en-US" altLang="en-US" sz="800">
                <a:ea typeface="ヒラギノ角ゴ Pro W3" charset="-128"/>
              </a:rPr>
              <a:t>Nicaragua</a:t>
            </a:r>
          </a:p>
          <a:p>
            <a:pPr eaLnBrk="1" hangingPunct="1">
              <a:spcBef>
                <a:spcPct val="0"/>
              </a:spcBef>
              <a:buFontTx/>
              <a:buNone/>
            </a:pPr>
            <a:r>
              <a:rPr lang="en-US" altLang="en-US" sz="800">
                <a:ea typeface="ヒラギノ角ゴ Pro W3" charset="-128"/>
              </a:rPr>
              <a:t>Niger</a:t>
            </a:r>
          </a:p>
          <a:p>
            <a:pPr eaLnBrk="1" hangingPunct="1">
              <a:spcBef>
                <a:spcPct val="0"/>
              </a:spcBef>
              <a:buFontTx/>
              <a:buNone/>
            </a:pPr>
            <a:r>
              <a:rPr lang="en-US" altLang="en-US" sz="800">
                <a:ea typeface="ヒラギノ角ゴ Pro W3" charset="-128"/>
              </a:rPr>
              <a:t>Nigeria</a:t>
            </a:r>
          </a:p>
          <a:p>
            <a:pPr eaLnBrk="1" hangingPunct="1">
              <a:spcBef>
                <a:spcPct val="0"/>
              </a:spcBef>
              <a:buFontTx/>
              <a:buNone/>
            </a:pPr>
            <a:r>
              <a:rPr lang="en-US" altLang="en-US" sz="800">
                <a:ea typeface="ヒラギノ角ゴ Pro W3" charset="-128"/>
              </a:rPr>
              <a:t>Norway</a:t>
            </a:r>
          </a:p>
          <a:p>
            <a:pPr eaLnBrk="1" hangingPunct="1">
              <a:spcBef>
                <a:spcPct val="0"/>
              </a:spcBef>
              <a:buFontTx/>
              <a:buNone/>
            </a:pPr>
            <a:r>
              <a:rPr lang="en-US" altLang="en-US" sz="800">
                <a:ea typeface="ヒラギノ角ゴ Pro W3" charset="-128"/>
              </a:rPr>
              <a:t>Oman</a:t>
            </a:r>
          </a:p>
          <a:p>
            <a:pPr eaLnBrk="1" hangingPunct="1">
              <a:spcBef>
                <a:spcPct val="0"/>
              </a:spcBef>
              <a:buFontTx/>
              <a:buNone/>
            </a:pPr>
            <a:r>
              <a:rPr lang="en-US" altLang="en-US" sz="800">
                <a:ea typeface="ヒラギノ角ゴ Pro W3" charset="-128"/>
              </a:rPr>
              <a:t>Panama</a:t>
            </a:r>
          </a:p>
          <a:p>
            <a:pPr eaLnBrk="1" hangingPunct="1">
              <a:spcBef>
                <a:spcPct val="0"/>
              </a:spcBef>
              <a:buFontTx/>
              <a:buNone/>
            </a:pPr>
            <a:r>
              <a:rPr lang="en-US" altLang="en-US" sz="800">
                <a:ea typeface="ヒラギノ角ゴ Pro W3" charset="-128"/>
              </a:rPr>
              <a:t>Papua New Guinea</a:t>
            </a:r>
          </a:p>
          <a:p>
            <a:pPr eaLnBrk="1" hangingPunct="1">
              <a:spcBef>
                <a:spcPct val="0"/>
              </a:spcBef>
              <a:buFontTx/>
              <a:buNone/>
            </a:pPr>
            <a:r>
              <a:rPr lang="en-GB" altLang="en-US" sz="800">
                <a:ea typeface="ヒラギノ角ゴ Pro W3" charset="-128"/>
              </a:rPr>
              <a:t>Peru</a:t>
            </a:r>
            <a:endParaRPr lang="en-US" altLang="en-US" sz="800">
              <a:ea typeface="ヒラギノ角ゴ Pro W3" charset="-128"/>
            </a:endParaRPr>
          </a:p>
          <a:p>
            <a:pPr eaLnBrk="1" hangingPunct="1">
              <a:spcBef>
                <a:spcPct val="0"/>
              </a:spcBef>
              <a:buFontTx/>
              <a:buNone/>
            </a:pPr>
            <a:r>
              <a:rPr lang="en-US" altLang="en-US" sz="800">
                <a:ea typeface="ヒラギノ角ゴ Pro W3" charset="-128"/>
              </a:rPr>
              <a:t>Philippines </a:t>
            </a:r>
          </a:p>
          <a:p>
            <a:pPr eaLnBrk="1" hangingPunct="1">
              <a:spcBef>
                <a:spcPct val="50000"/>
              </a:spcBef>
              <a:buFontTx/>
              <a:buNone/>
            </a:pPr>
            <a:r>
              <a:rPr lang="en-US" altLang="en-US" sz="800">
                <a:ea typeface="ヒラギノ角ゴ Pro W3" charset="-128"/>
              </a:rPr>
              <a:t>	</a:t>
            </a:r>
          </a:p>
          <a:p>
            <a:pPr eaLnBrk="1" hangingPunct="1">
              <a:spcBef>
                <a:spcPct val="50000"/>
              </a:spcBef>
              <a:buFontTx/>
              <a:buNone/>
            </a:pPr>
            <a:r>
              <a:rPr lang="en-US" altLang="en-US" sz="800">
                <a:ea typeface="ヒラギノ角ゴ Pro W3" charset="-128"/>
              </a:rPr>
              <a:t>		</a:t>
            </a:r>
          </a:p>
          <a:p>
            <a:pPr eaLnBrk="1" hangingPunct="1">
              <a:spcBef>
                <a:spcPct val="50000"/>
              </a:spcBef>
              <a:buFontTx/>
              <a:buNone/>
            </a:pPr>
            <a:endParaRPr lang="en-US" altLang="en-US" sz="800">
              <a:ea typeface="ヒラギノ角ゴ Pro W3" charset="-128"/>
            </a:endParaRPr>
          </a:p>
        </p:txBody>
      </p:sp>
      <p:sp>
        <p:nvSpPr>
          <p:cNvPr id="28680" name="Text Box 10"/>
          <p:cNvSpPr txBox="1">
            <a:spLocks noChangeArrowheads="1"/>
          </p:cNvSpPr>
          <p:nvPr/>
        </p:nvSpPr>
        <p:spPr bwMode="auto">
          <a:xfrm>
            <a:off x="4932363" y="3276600"/>
            <a:ext cx="2319337"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charset="0"/>
                <a:cs typeface="Arial" charset="0"/>
              </a:defRPr>
            </a:lvl1pPr>
            <a:lvl2pPr marL="742950" indent="-285750" defTabSz="762000" eaLnBrk="0" hangingPunct="0">
              <a:spcBef>
                <a:spcPct val="20000"/>
              </a:spcBef>
              <a:buBlip>
                <a:blip r:embed="rId7"/>
              </a:buBlip>
              <a:tabLst>
                <a:tab pos="288925" algn="l"/>
              </a:tabLst>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charset="0"/>
                <a:cs typeface="Arial" charset="0"/>
              </a:defRPr>
            </a:lvl3pPr>
            <a:lvl4pPr marL="1600200" indent="-228600" defTabSz="762000" eaLnBrk="0" hangingPunct="0">
              <a:spcBef>
                <a:spcPct val="20000"/>
              </a:spcBef>
              <a:buBlip>
                <a:blip r:embed="rId9"/>
              </a:buBlip>
              <a:tabLst>
                <a:tab pos="288925" algn="l"/>
              </a:tabLst>
              <a:defRPr sz="2400">
                <a:solidFill>
                  <a:schemeClr val="tx1"/>
                </a:solidFill>
                <a:latin typeface="Arial" charset="0"/>
                <a:cs typeface="Arial" charset="0"/>
              </a:defRPr>
            </a:lvl4pPr>
            <a:lvl5pPr marL="2057400" indent="-228600" defTabSz="762000" eaLnBrk="0" hangingPunct="0">
              <a:spcBef>
                <a:spcPct val="20000"/>
              </a:spcBef>
              <a:buBlip>
                <a:blip r:embed="rId6"/>
              </a:buBlip>
              <a:tabLst>
                <a:tab pos="288925" algn="l"/>
              </a:tabLst>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9pPr>
          </a:lstStyle>
          <a:p>
            <a:pPr eaLnBrk="1" hangingPunct="1">
              <a:spcBef>
                <a:spcPct val="0"/>
              </a:spcBef>
              <a:buFontTx/>
              <a:buNone/>
            </a:pPr>
            <a:r>
              <a:rPr lang="en-US" altLang="en-US" sz="800">
                <a:ea typeface="ヒラギノ角ゴ Pro W3" charset="-128"/>
              </a:rPr>
              <a:t>Poland</a:t>
            </a:r>
          </a:p>
          <a:p>
            <a:pPr eaLnBrk="1" hangingPunct="1">
              <a:spcBef>
                <a:spcPct val="0"/>
              </a:spcBef>
              <a:buFontTx/>
              <a:buNone/>
            </a:pPr>
            <a:r>
              <a:rPr lang="en-US" altLang="en-US" sz="800">
                <a:ea typeface="ヒラギノ角ゴ Pro W3" charset="-128"/>
              </a:rPr>
              <a:t>Portugal</a:t>
            </a:r>
          </a:p>
          <a:p>
            <a:pPr eaLnBrk="1" hangingPunct="1">
              <a:spcBef>
                <a:spcPct val="0"/>
              </a:spcBef>
              <a:buFontTx/>
              <a:buNone/>
            </a:pPr>
            <a:r>
              <a:rPr lang="en-US" altLang="en-US" sz="800">
                <a:ea typeface="ヒラギノ角ゴ Pro W3" charset="-128"/>
              </a:rPr>
              <a:t>Qatar</a:t>
            </a:r>
          </a:p>
          <a:p>
            <a:pPr eaLnBrk="1" hangingPunct="1">
              <a:spcBef>
                <a:spcPct val="0"/>
              </a:spcBef>
              <a:buFontTx/>
              <a:buNone/>
            </a:pPr>
            <a:r>
              <a:rPr lang="en-US" altLang="en-US" sz="800">
                <a:ea typeface="ヒラギノ角ゴ Pro W3" charset="-128"/>
              </a:rPr>
              <a:t>Republic of Korea </a:t>
            </a:r>
          </a:p>
          <a:p>
            <a:pPr eaLnBrk="1" hangingPunct="1">
              <a:spcBef>
                <a:spcPct val="0"/>
              </a:spcBef>
              <a:buFontTx/>
              <a:buNone/>
            </a:pPr>
            <a:r>
              <a:rPr lang="en-US" altLang="en-US" sz="800">
                <a:ea typeface="ヒラギノ角ゴ Pro W3" charset="-128"/>
              </a:rPr>
              <a:t>Republic of Moldova	</a:t>
            </a:r>
          </a:p>
          <a:p>
            <a:pPr eaLnBrk="1" hangingPunct="1">
              <a:spcBef>
                <a:spcPct val="0"/>
              </a:spcBef>
              <a:buFontTx/>
              <a:buNone/>
            </a:pPr>
            <a:r>
              <a:rPr lang="en-US" altLang="en-US" sz="800">
                <a:ea typeface="ヒラギノ角ゴ Pro W3" charset="-128"/>
              </a:rPr>
              <a:t>Romania		</a:t>
            </a:r>
          </a:p>
          <a:p>
            <a:pPr eaLnBrk="1" hangingPunct="1">
              <a:spcBef>
                <a:spcPct val="0"/>
              </a:spcBef>
              <a:buFontTx/>
              <a:buNone/>
            </a:pPr>
            <a:r>
              <a:rPr lang="en-US" altLang="en-US" sz="800">
                <a:ea typeface="ヒラギノ角ゴ Pro W3" charset="-128"/>
              </a:rPr>
              <a:t>Rwanda</a:t>
            </a:r>
          </a:p>
          <a:p>
            <a:pPr eaLnBrk="1" hangingPunct="1">
              <a:spcBef>
                <a:spcPct val="0"/>
              </a:spcBef>
              <a:buFontTx/>
              <a:buNone/>
            </a:pPr>
            <a:r>
              <a:rPr lang="en-US" altLang="en-US" sz="800">
                <a:ea typeface="ヒラギノ角ゴ Pro W3" charset="-128"/>
              </a:rPr>
              <a:t>Russian Federation	</a:t>
            </a:r>
          </a:p>
          <a:p>
            <a:pPr eaLnBrk="1" hangingPunct="1">
              <a:spcBef>
                <a:spcPct val="0"/>
              </a:spcBef>
              <a:buFontTx/>
              <a:buNone/>
            </a:pPr>
            <a:r>
              <a:rPr lang="en-US" altLang="en-US" sz="800">
                <a:ea typeface="ヒラギノ角ゴ Pro W3" charset="-128"/>
              </a:rPr>
              <a:t>Saint Lucia		</a:t>
            </a:r>
          </a:p>
          <a:p>
            <a:pPr eaLnBrk="1" hangingPunct="1">
              <a:spcBef>
                <a:spcPct val="0"/>
              </a:spcBef>
              <a:buFontTx/>
              <a:buNone/>
            </a:pPr>
            <a:r>
              <a:rPr lang="en-US" altLang="en-US" sz="800">
                <a:ea typeface="ヒラギノ角ゴ Pro W3" charset="-128"/>
              </a:rPr>
              <a:t>Saint Vincent and</a:t>
            </a:r>
            <a:br>
              <a:rPr lang="en-US" altLang="en-US" sz="800">
                <a:ea typeface="ヒラギノ角ゴ Pro W3" charset="-128"/>
              </a:rPr>
            </a:br>
            <a:r>
              <a:rPr lang="en-US" altLang="en-US" sz="800">
                <a:ea typeface="ヒラギノ角ゴ Pro W3" charset="-128"/>
              </a:rPr>
              <a:t>      the Grenadines </a:t>
            </a:r>
          </a:p>
          <a:p>
            <a:pPr eaLnBrk="1" hangingPunct="1">
              <a:spcBef>
                <a:spcPct val="0"/>
              </a:spcBef>
              <a:buFontTx/>
              <a:buNone/>
            </a:pPr>
            <a:r>
              <a:rPr lang="en-US" altLang="en-US" sz="800">
                <a:ea typeface="ヒラギノ角ゴ Pro W3" charset="-128"/>
              </a:rPr>
              <a:t>San Marino</a:t>
            </a:r>
          </a:p>
          <a:p>
            <a:pPr eaLnBrk="1" hangingPunct="1">
              <a:spcBef>
                <a:spcPct val="0"/>
              </a:spcBef>
              <a:buFontTx/>
              <a:buNone/>
            </a:pPr>
            <a:r>
              <a:rPr lang="en-GB" altLang="en-US" sz="800">
                <a:ea typeface="ヒラギノ角ゴ Pro W3" charset="-128"/>
              </a:rPr>
              <a:t>Sao Tomé e Principe</a:t>
            </a:r>
            <a:endParaRPr lang="en-US" altLang="en-US" sz="800">
              <a:ea typeface="ヒラギノ角ゴ Pro W3" charset="-128"/>
            </a:endParaRPr>
          </a:p>
          <a:p>
            <a:pPr eaLnBrk="1" hangingPunct="1">
              <a:spcBef>
                <a:spcPct val="0"/>
              </a:spcBef>
              <a:buFontTx/>
              <a:buNone/>
            </a:pPr>
            <a:r>
              <a:rPr lang="en-US" altLang="en-US" sz="800">
                <a:ea typeface="ヒラギノ角ゴ Pro W3" charset="-128"/>
              </a:rPr>
              <a:t>Saudi Arabia </a:t>
            </a:r>
          </a:p>
          <a:p>
            <a:pPr eaLnBrk="1" hangingPunct="1">
              <a:spcBef>
                <a:spcPct val="0"/>
              </a:spcBef>
              <a:buFontTx/>
              <a:buNone/>
            </a:pPr>
            <a:r>
              <a:rPr lang="en-US" altLang="en-US" sz="800">
                <a:ea typeface="ヒラギノ角ゴ Pro W3" charset="-128"/>
              </a:rPr>
              <a:t>Senegal		</a:t>
            </a:r>
          </a:p>
          <a:p>
            <a:pPr eaLnBrk="1" hangingPunct="1">
              <a:spcBef>
                <a:spcPct val="0"/>
              </a:spcBef>
              <a:buFontTx/>
              <a:buNone/>
            </a:pPr>
            <a:r>
              <a:rPr lang="en-US" altLang="en-US" sz="800">
                <a:ea typeface="ヒラギノ角ゴ Pro W3" charset="-128"/>
              </a:rPr>
              <a:t>Serbia</a:t>
            </a:r>
          </a:p>
          <a:p>
            <a:pPr eaLnBrk="1" hangingPunct="1">
              <a:spcBef>
                <a:spcPct val="0"/>
              </a:spcBef>
              <a:buFontTx/>
              <a:buNone/>
            </a:pPr>
            <a:r>
              <a:rPr lang="en-US" altLang="en-US" sz="800">
                <a:ea typeface="ヒラギノ角ゴ Pro W3" charset="-128"/>
              </a:rPr>
              <a:t>Seychelles</a:t>
            </a:r>
          </a:p>
          <a:p>
            <a:pPr eaLnBrk="1" hangingPunct="1">
              <a:spcBef>
                <a:spcPct val="0"/>
              </a:spcBef>
              <a:buFontTx/>
              <a:buNone/>
            </a:pPr>
            <a:r>
              <a:rPr lang="en-US" altLang="en-US" sz="800">
                <a:ea typeface="ヒラギノ角ゴ Pro W3" charset="-128"/>
              </a:rPr>
              <a:t>Sierra Leone		</a:t>
            </a:r>
          </a:p>
          <a:p>
            <a:pPr eaLnBrk="1" hangingPunct="1">
              <a:spcBef>
                <a:spcPct val="0"/>
              </a:spcBef>
              <a:buFontTx/>
              <a:buNone/>
            </a:pPr>
            <a:r>
              <a:rPr lang="en-US" altLang="en-US" sz="800">
                <a:ea typeface="ヒラギノ角ゴ Pro W3" charset="-128"/>
              </a:rPr>
              <a:t>Singapore		</a:t>
            </a:r>
          </a:p>
          <a:p>
            <a:pPr eaLnBrk="1" hangingPunct="1">
              <a:spcBef>
                <a:spcPct val="0"/>
              </a:spcBef>
              <a:buFontTx/>
              <a:buNone/>
            </a:pPr>
            <a:r>
              <a:rPr lang="en-US" altLang="en-US" sz="800">
                <a:ea typeface="ヒラギノ角ゴ Pro W3" charset="-128"/>
              </a:rPr>
              <a:t>Slovakia		</a:t>
            </a:r>
          </a:p>
          <a:p>
            <a:pPr eaLnBrk="1" hangingPunct="1">
              <a:spcBef>
                <a:spcPct val="0"/>
              </a:spcBef>
              <a:buFontTx/>
              <a:buNone/>
            </a:pPr>
            <a:r>
              <a:rPr lang="en-US" altLang="en-US" sz="800">
                <a:ea typeface="ヒラギノ角ゴ Pro W3" charset="-128"/>
              </a:rPr>
              <a:t>Slovenia		</a:t>
            </a:r>
          </a:p>
          <a:p>
            <a:pPr eaLnBrk="1" hangingPunct="1">
              <a:spcBef>
                <a:spcPct val="0"/>
              </a:spcBef>
              <a:buFontTx/>
              <a:buNone/>
            </a:pPr>
            <a:r>
              <a:rPr lang="en-US" altLang="en-US" sz="800">
                <a:ea typeface="ヒラギノ角ゴ Pro W3" charset="-128"/>
              </a:rPr>
              <a:t>South Africa		</a:t>
            </a:r>
          </a:p>
          <a:p>
            <a:pPr eaLnBrk="1" hangingPunct="1">
              <a:spcBef>
                <a:spcPct val="0"/>
              </a:spcBef>
              <a:buFontTx/>
              <a:buNone/>
            </a:pPr>
            <a:r>
              <a:rPr lang="en-US" altLang="en-US" sz="800">
                <a:ea typeface="ヒラギノ角ゴ Pro W3" charset="-128"/>
              </a:rPr>
              <a:t>Spain		</a:t>
            </a:r>
          </a:p>
          <a:p>
            <a:pPr eaLnBrk="1" hangingPunct="1">
              <a:spcBef>
                <a:spcPct val="0"/>
              </a:spcBef>
              <a:buFontTx/>
              <a:buNone/>
            </a:pPr>
            <a:r>
              <a:rPr lang="en-US" altLang="en-US" sz="800">
                <a:ea typeface="ヒラギノ角ゴ Pro W3" charset="-128"/>
              </a:rPr>
              <a:t>Sri Lanka		</a:t>
            </a:r>
          </a:p>
          <a:p>
            <a:pPr eaLnBrk="1" hangingPunct="1">
              <a:spcBef>
                <a:spcPct val="0"/>
              </a:spcBef>
              <a:buFontTx/>
              <a:buNone/>
            </a:pPr>
            <a:r>
              <a:rPr lang="en-US" altLang="en-US" sz="800">
                <a:ea typeface="ヒラギノ角ゴ Pro W3" charset="-128"/>
              </a:rPr>
              <a:t>Sudan		</a:t>
            </a:r>
          </a:p>
          <a:p>
            <a:pPr eaLnBrk="1" hangingPunct="1">
              <a:spcBef>
                <a:spcPct val="0"/>
              </a:spcBef>
              <a:buFontTx/>
              <a:buNone/>
            </a:pPr>
            <a:r>
              <a:rPr lang="en-US" altLang="en-US" sz="800">
                <a:ea typeface="ヒラギノ角ゴ Pro W3" charset="-128"/>
              </a:rPr>
              <a:t>Swaziland</a:t>
            </a:r>
          </a:p>
        </p:txBody>
      </p:sp>
      <p:sp>
        <p:nvSpPr>
          <p:cNvPr id="28681" name="Text Box 11"/>
          <p:cNvSpPr txBox="1">
            <a:spLocks noChangeArrowheads="1"/>
          </p:cNvSpPr>
          <p:nvPr/>
        </p:nvSpPr>
        <p:spPr bwMode="auto">
          <a:xfrm>
            <a:off x="6372225" y="3459163"/>
            <a:ext cx="227965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charset="0"/>
                <a:cs typeface="Arial" charset="0"/>
              </a:defRPr>
            </a:lvl1pPr>
            <a:lvl2pPr marL="6350" indent="-4763" defTabSz="762000" eaLnBrk="0" hangingPunct="0">
              <a:spcBef>
                <a:spcPct val="20000"/>
              </a:spcBef>
              <a:buBlip>
                <a:blip r:embed="rId7"/>
              </a:buBlip>
              <a:tabLst>
                <a:tab pos="288925" algn="l"/>
              </a:tabLst>
              <a:defRPr sz="2400">
                <a:solidFill>
                  <a:schemeClr val="tx1"/>
                </a:solidFill>
                <a:latin typeface="Arial" charset="0"/>
                <a:cs typeface="Arial"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charset="0"/>
                <a:cs typeface="Arial" charset="0"/>
              </a:defRPr>
            </a:lvl3pPr>
            <a:lvl4pPr marL="1600200" indent="-228600" defTabSz="762000" eaLnBrk="0" hangingPunct="0">
              <a:spcBef>
                <a:spcPct val="20000"/>
              </a:spcBef>
              <a:buBlip>
                <a:blip r:embed="rId9"/>
              </a:buBlip>
              <a:tabLst>
                <a:tab pos="288925" algn="l"/>
              </a:tabLst>
              <a:defRPr sz="2400">
                <a:solidFill>
                  <a:schemeClr val="tx1"/>
                </a:solidFill>
                <a:latin typeface="Arial" charset="0"/>
                <a:cs typeface="Arial" charset="0"/>
              </a:defRPr>
            </a:lvl4pPr>
            <a:lvl5pPr marL="2057400" indent="-228600" defTabSz="762000" eaLnBrk="0" hangingPunct="0">
              <a:spcBef>
                <a:spcPct val="20000"/>
              </a:spcBef>
              <a:buBlip>
                <a:blip r:embed="rId6"/>
              </a:buBlip>
              <a:tabLst>
                <a:tab pos="288925" algn="l"/>
              </a:tabLst>
              <a:defRPr sz="2400">
                <a:solidFill>
                  <a:schemeClr val="tx1"/>
                </a:solidFill>
                <a:latin typeface="Arial" charset="0"/>
                <a:cs typeface="Arial"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charset="0"/>
                <a:cs typeface="Arial" charset="0"/>
              </a:defRPr>
            </a:lvl9pPr>
          </a:lstStyle>
          <a:p>
            <a:pPr eaLnBrk="1" hangingPunct="1">
              <a:spcBef>
                <a:spcPct val="0"/>
              </a:spcBef>
              <a:buFontTx/>
              <a:buNone/>
            </a:pPr>
            <a:r>
              <a:rPr lang="de-DE" altLang="en-US" sz="800">
                <a:ea typeface="ヒラギノ角ゴ Pro W3" charset="-128"/>
              </a:rPr>
              <a:t>St. Kitts and Nevis</a:t>
            </a:r>
          </a:p>
          <a:p>
            <a:pPr eaLnBrk="1" hangingPunct="1">
              <a:spcBef>
                <a:spcPct val="0"/>
              </a:spcBef>
              <a:buFontTx/>
              <a:buNone/>
            </a:pPr>
            <a:r>
              <a:rPr lang="en-US" altLang="en-US" sz="800">
                <a:ea typeface="ヒラギノ角ゴ Pro W3" charset="-128"/>
              </a:rPr>
              <a:t>Sweden</a:t>
            </a:r>
          </a:p>
          <a:p>
            <a:pPr eaLnBrk="1" hangingPunct="1">
              <a:spcBef>
                <a:spcPct val="0"/>
              </a:spcBef>
              <a:buFontTx/>
              <a:buNone/>
            </a:pPr>
            <a:r>
              <a:rPr lang="en-US" altLang="en-US" sz="800">
                <a:ea typeface="ヒラギノ角ゴ Pro W3" charset="-128"/>
              </a:rPr>
              <a:t>Switzerland</a:t>
            </a:r>
          </a:p>
          <a:p>
            <a:pPr eaLnBrk="1" hangingPunct="1">
              <a:spcBef>
                <a:spcPct val="0"/>
              </a:spcBef>
              <a:buFontTx/>
              <a:buNone/>
            </a:pPr>
            <a:r>
              <a:rPr lang="en-US" altLang="en-US" sz="800">
                <a:ea typeface="ヒラギノ角ゴ Pro W3" charset="-128"/>
              </a:rPr>
              <a:t>Syrian Arab Republic</a:t>
            </a:r>
          </a:p>
          <a:p>
            <a:pPr eaLnBrk="1" hangingPunct="1">
              <a:spcBef>
                <a:spcPct val="0"/>
              </a:spcBef>
              <a:buFontTx/>
              <a:buNone/>
            </a:pPr>
            <a:r>
              <a:rPr lang="en-US" altLang="en-US" sz="800">
                <a:ea typeface="ヒラギノ角ゴ Pro W3" charset="-128"/>
              </a:rPr>
              <a:t>Tajikistan </a:t>
            </a:r>
          </a:p>
          <a:p>
            <a:pPr eaLnBrk="1" hangingPunct="1">
              <a:spcBef>
                <a:spcPct val="0"/>
              </a:spcBef>
              <a:buFontTx/>
              <a:buNone/>
            </a:pPr>
            <a:r>
              <a:rPr lang="en-GB" altLang="en-US" sz="800">
                <a:ea typeface="ヒラギノ角ゴ Pro W3" charset="-128"/>
              </a:rPr>
              <a:t>Thailand</a:t>
            </a:r>
            <a:endParaRPr lang="en-US" altLang="en-US" sz="800">
              <a:ea typeface="ヒラギノ角ゴ Pro W3" charset="-128"/>
            </a:endParaRPr>
          </a:p>
          <a:p>
            <a:pPr eaLnBrk="1" hangingPunct="1">
              <a:spcBef>
                <a:spcPct val="0"/>
              </a:spcBef>
              <a:buFontTx/>
              <a:buNone/>
            </a:pPr>
            <a:r>
              <a:rPr lang="en-US" altLang="en-US" sz="800">
                <a:ea typeface="ヒラギノ角ゴ Pro W3" charset="-128"/>
              </a:rPr>
              <a:t>The former Yugoslav 	</a:t>
            </a:r>
          </a:p>
          <a:p>
            <a:pPr eaLnBrk="1" hangingPunct="1">
              <a:spcBef>
                <a:spcPct val="0"/>
              </a:spcBef>
              <a:buFontTx/>
              <a:buNone/>
            </a:pPr>
            <a:r>
              <a:rPr lang="en-US" altLang="en-US" sz="800">
                <a:ea typeface="ヒラギノ角ゴ Pro W3" charset="-128"/>
              </a:rPr>
              <a:t>     Republic of Macedonia </a:t>
            </a:r>
          </a:p>
          <a:p>
            <a:pPr eaLnBrk="1" hangingPunct="1">
              <a:spcBef>
                <a:spcPct val="0"/>
              </a:spcBef>
              <a:buFontTx/>
              <a:buNone/>
            </a:pPr>
            <a:r>
              <a:rPr lang="en-US" altLang="en-US" sz="800">
                <a:ea typeface="ヒラギノ角ゴ Pro W3" charset="-128"/>
              </a:rPr>
              <a:t>Togo		</a:t>
            </a:r>
          </a:p>
          <a:p>
            <a:pPr eaLnBrk="1" hangingPunct="1">
              <a:spcBef>
                <a:spcPct val="0"/>
              </a:spcBef>
              <a:buFontTx/>
              <a:buNone/>
            </a:pPr>
            <a:r>
              <a:rPr lang="en-US" altLang="en-US" sz="800">
                <a:ea typeface="ヒラギノ角ゴ Pro W3" charset="-128"/>
              </a:rPr>
              <a:t>Trinidad and Tobago </a:t>
            </a:r>
          </a:p>
          <a:p>
            <a:pPr eaLnBrk="1" hangingPunct="1">
              <a:spcBef>
                <a:spcPct val="0"/>
              </a:spcBef>
              <a:buFontTx/>
              <a:buNone/>
            </a:pPr>
            <a:r>
              <a:rPr lang="en-US" altLang="en-US" sz="800">
                <a:ea typeface="ヒラギノ角ゴ Pro W3" charset="-128"/>
              </a:rPr>
              <a:t>Tunisia</a:t>
            </a:r>
          </a:p>
          <a:p>
            <a:pPr eaLnBrk="1" hangingPunct="1">
              <a:spcBef>
                <a:spcPct val="0"/>
              </a:spcBef>
              <a:buFontTx/>
              <a:buNone/>
            </a:pPr>
            <a:r>
              <a:rPr lang="en-US" altLang="en-US" sz="800">
                <a:ea typeface="ヒラギノ角ゴ Pro W3" charset="-128"/>
              </a:rPr>
              <a:t>Turkey		</a:t>
            </a:r>
          </a:p>
          <a:p>
            <a:pPr eaLnBrk="1" hangingPunct="1">
              <a:spcBef>
                <a:spcPct val="0"/>
              </a:spcBef>
              <a:buFontTx/>
              <a:buNone/>
            </a:pPr>
            <a:r>
              <a:rPr lang="en-US" altLang="en-US" sz="800">
                <a:ea typeface="ヒラギノ角ゴ Pro W3" charset="-128"/>
              </a:rPr>
              <a:t>Turkmenistan		</a:t>
            </a:r>
          </a:p>
          <a:p>
            <a:pPr eaLnBrk="1" hangingPunct="1">
              <a:spcBef>
                <a:spcPct val="0"/>
              </a:spcBef>
              <a:buFontTx/>
              <a:buNone/>
            </a:pPr>
            <a:r>
              <a:rPr lang="en-US" altLang="en-US" sz="800">
                <a:ea typeface="ヒラギノ角ゴ Pro W3" charset="-128"/>
              </a:rPr>
              <a:t>Uganda		</a:t>
            </a:r>
          </a:p>
          <a:p>
            <a:pPr eaLnBrk="1" hangingPunct="1">
              <a:spcBef>
                <a:spcPct val="0"/>
              </a:spcBef>
              <a:buFontTx/>
              <a:buNone/>
            </a:pPr>
            <a:r>
              <a:rPr lang="en-US" altLang="en-US" sz="800">
                <a:ea typeface="ヒラギノ角ゴ Pro W3" charset="-128"/>
              </a:rPr>
              <a:t>Ukraine		</a:t>
            </a:r>
          </a:p>
          <a:p>
            <a:pPr eaLnBrk="1" hangingPunct="1">
              <a:spcBef>
                <a:spcPct val="0"/>
              </a:spcBef>
              <a:buFontTx/>
              <a:buNone/>
            </a:pPr>
            <a:r>
              <a:rPr lang="en-US" altLang="en-US" sz="800">
                <a:ea typeface="ヒラギノ角ゴ Pro W3" charset="-128"/>
              </a:rPr>
              <a:t>United Arab Emirates</a:t>
            </a:r>
          </a:p>
          <a:p>
            <a:pPr eaLnBrk="1" hangingPunct="1">
              <a:spcBef>
                <a:spcPct val="0"/>
              </a:spcBef>
              <a:buFontTx/>
              <a:buNone/>
            </a:pPr>
            <a:r>
              <a:rPr lang="en-US" altLang="en-US" sz="800">
                <a:ea typeface="ヒラギノ角ゴ Pro W3" charset="-128"/>
              </a:rPr>
              <a:t>United Kingdom		</a:t>
            </a:r>
          </a:p>
          <a:p>
            <a:pPr lvl="1" eaLnBrk="1" hangingPunct="1">
              <a:spcBef>
                <a:spcPct val="0"/>
              </a:spcBef>
              <a:buFontTx/>
              <a:buNone/>
            </a:pPr>
            <a:r>
              <a:rPr lang="en-US" altLang="en-US" sz="800">
                <a:ea typeface="ヒラギノ角ゴ Pro W3" charset="-128"/>
              </a:rPr>
              <a:t>United Republic of Tanzania	</a:t>
            </a:r>
          </a:p>
          <a:p>
            <a:pPr lvl="1" eaLnBrk="1" hangingPunct="1">
              <a:spcBef>
                <a:spcPct val="0"/>
              </a:spcBef>
              <a:buFontTx/>
              <a:buNone/>
            </a:pPr>
            <a:r>
              <a:rPr lang="en-US" altLang="en-US" sz="800">
                <a:ea typeface="ヒラギノ角ゴ Pro W3" charset="-128"/>
              </a:rPr>
              <a:t>United States of America	</a:t>
            </a:r>
          </a:p>
          <a:p>
            <a:pPr eaLnBrk="1" hangingPunct="1">
              <a:spcBef>
                <a:spcPct val="0"/>
              </a:spcBef>
              <a:buFontTx/>
              <a:buNone/>
            </a:pPr>
            <a:r>
              <a:rPr lang="en-US" altLang="en-US" sz="800">
                <a:ea typeface="ヒラギノ角ゴ Pro W3" charset="-128"/>
              </a:rPr>
              <a:t>Uzbekistan		</a:t>
            </a:r>
          </a:p>
          <a:p>
            <a:pPr eaLnBrk="1" hangingPunct="1">
              <a:spcBef>
                <a:spcPct val="0"/>
              </a:spcBef>
              <a:buFontTx/>
              <a:buNone/>
            </a:pPr>
            <a:r>
              <a:rPr lang="en-US" altLang="en-US" sz="800">
                <a:ea typeface="ヒラギノ角ゴ Pro W3" charset="-128"/>
              </a:rPr>
              <a:t>Viet Nam		</a:t>
            </a:r>
          </a:p>
          <a:p>
            <a:pPr eaLnBrk="1" hangingPunct="1">
              <a:spcBef>
                <a:spcPct val="0"/>
              </a:spcBef>
              <a:buFontTx/>
              <a:buNone/>
            </a:pPr>
            <a:r>
              <a:rPr lang="en-US" altLang="en-US" sz="800">
                <a:ea typeface="ヒラギノ角ゴ Pro W3" charset="-128"/>
              </a:rPr>
              <a:t>Zambia</a:t>
            </a:r>
          </a:p>
          <a:p>
            <a:pPr eaLnBrk="1" hangingPunct="1">
              <a:spcBef>
                <a:spcPct val="0"/>
              </a:spcBef>
              <a:buFontTx/>
              <a:buNone/>
            </a:pPr>
            <a:r>
              <a:rPr lang="en-US" altLang="en-US" sz="800">
                <a:ea typeface="ヒラギノ角ゴ Pro W3" charset="-128"/>
              </a:rPr>
              <a:t>Zimbabwe</a:t>
            </a:r>
            <a:endParaRPr lang="de-DE" altLang="en-US" sz="800">
              <a:ea typeface="ヒラギノ角ゴ Pro W3" charset="-128"/>
            </a:endParaRPr>
          </a:p>
        </p:txBody>
      </p:sp>
      <p:sp>
        <p:nvSpPr>
          <p:cNvPr id="28682" name="Rectangle 12"/>
          <p:cNvSpPr>
            <a:spLocks noChangeArrowheads="1"/>
          </p:cNvSpPr>
          <p:nvPr/>
        </p:nvSpPr>
        <p:spPr bwMode="auto">
          <a:xfrm>
            <a:off x="827584" y="188640"/>
            <a:ext cx="7354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6"/>
              </a:buBlip>
              <a:defRPr sz="2400">
                <a:solidFill>
                  <a:schemeClr val="tx1"/>
                </a:solidFill>
                <a:latin typeface="Arial" charset="0"/>
                <a:cs typeface="Arial" charset="0"/>
              </a:defRPr>
            </a:lvl1pPr>
            <a:lvl2pPr marL="742950" indent="-285750" eaLnBrk="0" hangingPunct="0">
              <a:spcBef>
                <a:spcPct val="20000"/>
              </a:spcBef>
              <a:buBlip>
                <a:blip r:embed="rId7"/>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8"/>
              </a:buBlip>
              <a:defRPr sz="2400">
                <a:solidFill>
                  <a:schemeClr val="tx1"/>
                </a:solidFill>
                <a:latin typeface="Arial" charset="0"/>
                <a:cs typeface="Arial" charset="0"/>
              </a:defRPr>
            </a:lvl3pPr>
            <a:lvl4pPr marL="1600200" indent="-228600" eaLnBrk="0" hangingPunct="0">
              <a:spcBef>
                <a:spcPct val="20000"/>
              </a:spcBef>
              <a:buBlip>
                <a:blip r:embed="rId9"/>
              </a:buBlip>
              <a:defRPr sz="2400">
                <a:solidFill>
                  <a:schemeClr val="tx1"/>
                </a:solidFill>
                <a:latin typeface="Arial" charset="0"/>
                <a:cs typeface="Arial" charset="0"/>
              </a:defRPr>
            </a:lvl4pPr>
            <a:lvl5pPr marL="2057400" indent="-228600" eaLnBrk="0" hangingPunct="0">
              <a:spcBef>
                <a:spcPct val="20000"/>
              </a:spcBef>
              <a:buBlip>
                <a:blip r:embed="rId6"/>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6"/>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6"/>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6"/>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6"/>
              </a:buBlip>
              <a:defRPr sz="2400">
                <a:solidFill>
                  <a:schemeClr val="tx1"/>
                </a:solidFill>
                <a:latin typeface="Arial" charset="0"/>
                <a:cs typeface="Arial" charset="0"/>
              </a:defRPr>
            </a:lvl9pPr>
          </a:lstStyle>
          <a:p>
            <a:pPr algn="ctr" eaLnBrk="1" hangingPunct="1">
              <a:spcBef>
                <a:spcPct val="50000"/>
              </a:spcBef>
              <a:buFontTx/>
              <a:buNone/>
            </a:pPr>
            <a:r>
              <a:rPr lang="de-DE" altLang="en-US" sz="3600" dirty="0">
                <a:solidFill>
                  <a:srgbClr val="CC0000"/>
                </a:solidFill>
                <a:ea typeface="ヒラギノ角ゴ Pro W3" charset="-128"/>
              </a:rPr>
              <a:t>148</a:t>
            </a:r>
            <a:r>
              <a:rPr lang="de-DE" altLang="en-US" sz="2800" dirty="0">
                <a:solidFill>
                  <a:schemeClr val="accent2"/>
                </a:solidFill>
                <a:ea typeface="ヒラギノ角ゴ Pro W3" charset="-128"/>
              </a:rPr>
              <a:t> </a:t>
            </a:r>
            <a:r>
              <a:rPr lang="de-DE" altLang="en-US" sz="3600" dirty="0" smtClean="0">
                <a:solidFill>
                  <a:srgbClr val="000090"/>
                </a:solidFill>
                <a:ea typeface="ヒラギノ角ゴ Pro W3" charset="-128"/>
              </a:rPr>
              <a:t>PCT MITGLIEDSTAATEN</a:t>
            </a:r>
            <a:endParaRPr lang="de-DE" altLang="en-US" sz="3600" dirty="0">
              <a:solidFill>
                <a:srgbClr val="000090"/>
              </a:solidFill>
              <a:ea typeface="ヒラギノ角ゴ Pro W3" charset="-128"/>
            </a:endParaRPr>
          </a:p>
        </p:txBody>
      </p:sp>
    </p:spTree>
    <p:extLst>
      <p:ext uri="{BB962C8B-B14F-4D97-AF65-F5344CB8AC3E}">
        <p14:creationId xmlns:p14="http://schemas.microsoft.com/office/powerpoint/2010/main" val="1934315605"/>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57175" y="179388"/>
            <a:ext cx="8810625" cy="1089025"/>
          </a:xfrm>
        </p:spPr>
        <p:txBody>
          <a:bodyPr/>
          <a:lstStyle/>
          <a:p>
            <a:pPr algn="ctr"/>
            <a:r>
              <a:rPr lang="de-DE" altLang="en-US" sz="3200" dirty="0" smtClean="0">
                <a:solidFill>
                  <a:srgbClr val="000090"/>
                </a:solidFill>
              </a:rPr>
              <a:t>PCT STAATEN, DIE DEM PCT NOCH </a:t>
            </a:r>
            <a:br>
              <a:rPr lang="de-DE" altLang="en-US" sz="3200" dirty="0" smtClean="0">
                <a:solidFill>
                  <a:srgbClr val="000090"/>
                </a:solidFill>
              </a:rPr>
            </a:br>
            <a:r>
              <a:rPr lang="de-DE" altLang="en-US" sz="3200" dirty="0" smtClean="0">
                <a:solidFill>
                  <a:srgbClr val="000090"/>
                </a:solidFill>
              </a:rPr>
              <a:t>NICHT BEIGETRETEN SIND (45)</a:t>
            </a:r>
          </a:p>
        </p:txBody>
      </p:sp>
      <p:sp>
        <p:nvSpPr>
          <p:cNvPr id="29699" name="Rectangle 3"/>
          <p:cNvSpPr>
            <a:spLocks noChangeArrowheads="1"/>
          </p:cNvSpPr>
          <p:nvPr/>
        </p:nvSpPr>
        <p:spPr bwMode="auto">
          <a:xfrm>
            <a:off x="304800" y="1435100"/>
            <a:ext cx="34067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Blip>
                <a:blip r:embed="rId3"/>
              </a:buBlip>
              <a:defRPr sz="2400">
                <a:solidFill>
                  <a:schemeClr val="tx1"/>
                </a:solidFill>
                <a:latin typeface="Arial" charset="0"/>
                <a:cs typeface="Arial" charset="0"/>
              </a:defRPr>
            </a:lvl1pPr>
            <a:lvl2pPr marL="37931725" indent="-37474525"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0"/>
              </a:spcBef>
              <a:buFontTx/>
              <a:buNone/>
            </a:pPr>
            <a:r>
              <a:rPr lang="en-GB" altLang="en-US" sz="2000">
                <a:ea typeface="ヒラギノ角ゴ Pro W3" charset="-128"/>
              </a:rPr>
              <a:t>Afghanistan</a:t>
            </a:r>
          </a:p>
          <a:p>
            <a:pPr>
              <a:spcBef>
                <a:spcPct val="0"/>
              </a:spcBef>
              <a:buFontTx/>
              <a:buNone/>
            </a:pPr>
            <a:r>
              <a:rPr lang="en-GB" altLang="en-US" sz="2000">
                <a:ea typeface="ヒラギノ角ゴ Pro W3" charset="-128"/>
              </a:rPr>
              <a:t>Andorra</a:t>
            </a:r>
          </a:p>
          <a:p>
            <a:pPr>
              <a:spcBef>
                <a:spcPct val="0"/>
              </a:spcBef>
              <a:buFontTx/>
              <a:buNone/>
            </a:pPr>
            <a:r>
              <a:rPr lang="en-GB" altLang="en-US" sz="2000">
                <a:ea typeface="ヒラギノ角ゴ Pro W3" charset="-128"/>
              </a:rPr>
              <a:t>Argentinien</a:t>
            </a:r>
          </a:p>
          <a:p>
            <a:pPr>
              <a:spcBef>
                <a:spcPct val="0"/>
              </a:spcBef>
              <a:buFontTx/>
              <a:buNone/>
            </a:pPr>
            <a:r>
              <a:rPr lang="en-US" altLang="en-US" sz="2000">
                <a:ea typeface="ヒラギノ角ゴ Pro W3" charset="-128"/>
              </a:rPr>
              <a:t>Ä</a:t>
            </a:r>
            <a:r>
              <a:rPr lang="en-GB" altLang="en-US" sz="2000">
                <a:ea typeface="ヒラギノ角ゴ Pro W3" charset="-128"/>
              </a:rPr>
              <a:t>thiopien</a:t>
            </a:r>
          </a:p>
          <a:p>
            <a:pPr>
              <a:spcBef>
                <a:spcPct val="0"/>
              </a:spcBef>
              <a:buFontTx/>
              <a:buNone/>
            </a:pPr>
            <a:r>
              <a:rPr lang="en-GB" altLang="en-US" sz="2000">
                <a:ea typeface="ヒラギノ角ゴ Pro W3" charset="-128"/>
              </a:rPr>
              <a:t>Bahamas</a:t>
            </a:r>
          </a:p>
          <a:p>
            <a:pPr>
              <a:spcBef>
                <a:spcPct val="0"/>
              </a:spcBef>
              <a:buFontTx/>
              <a:buNone/>
            </a:pPr>
            <a:r>
              <a:rPr lang="en-GB" altLang="en-US" sz="2000">
                <a:ea typeface="ヒラギノ角ゴ Pro W3" charset="-128"/>
              </a:rPr>
              <a:t>Bangladesch</a:t>
            </a:r>
          </a:p>
          <a:p>
            <a:pPr>
              <a:spcBef>
                <a:spcPct val="0"/>
              </a:spcBef>
              <a:buFontTx/>
              <a:buNone/>
            </a:pPr>
            <a:r>
              <a:rPr lang="en-GB" altLang="en-US" sz="2000">
                <a:ea typeface="ヒラギノ角ゴ Pro W3" charset="-128"/>
              </a:rPr>
              <a:t>Bhutan</a:t>
            </a:r>
          </a:p>
          <a:p>
            <a:pPr>
              <a:spcBef>
                <a:spcPct val="0"/>
              </a:spcBef>
              <a:buFontTx/>
              <a:buNone/>
            </a:pPr>
            <a:r>
              <a:rPr lang="en-GB" altLang="en-US" sz="2000">
                <a:ea typeface="ヒラギノ角ゴ Pro W3" charset="-128"/>
              </a:rPr>
              <a:t>Bolivien</a:t>
            </a:r>
          </a:p>
          <a:p>
            <a:pPr>
              <a:spcBef>
                <a:spcPct val="0"/>
              </a:spcBef>
              <a:buFontTx/>
              <a:buNone/>
            </a:pPr>
            <a:r>
              <a:rPr lang="en-GB" altLang="en-US" sz="2000">
                <a:ea typeface="ヒラギノ角ゴ Pro W3" charset="-128"/>
              </a:rPr>
              <a:t>Burundi</a:t>
            </a:r>
          </a:p>
          <a:p>
            <a:pPr>
              <a:spcBef>
                <a:spcPct val="0"/>
              </a:spcBef>
              <a:buFontTx/>
              <a:buNone/>
            </a:pPr>
            <a:r>
              <a:rPr lang="en-GB" altLang="en-US" sz="2000">
                <a:ea typeface="ヒラギノ角ゴ Pro W3" charset="-128"/>
              </a:rPr>
              <a:t>Dschibuti</a:t>
            </a:r>
          </a:p>
          <a:p>
            <a:pPr>
              <a:spcBef>
                <a:spcPct val="0"/>
              </a:spcBef>
              <a:buFontTx/>
              <a:buNone/>
            </a:pPr>
            <a:r>
              <a:rPr lang="en-GB" altLang="en-US" sz="2000">
                <a:ea typeface="ヒラギノ角ゴ Pro W3" charset="-128"/>
              </a:rPr>
              <a:t>Eritrea</a:t>
            </a:r>
          </a:p>
          <a:p>
            <a:pPr eaLnBrk="1" hangingPunct="1">
              <a:spcBef>
                <a:spcPct val="0"/>
              </a:spcBef>
              <a:buFontTx/>
              <a:buNone/>
            </a:pPr>
            <a:r>
              <a:rPr lang="en-GB" altLang="en-US" sz="2000">
                <a:ea typeface="ヒラギノ角ゴ Pro W3" charset="-128"/>
              </a:rPr>
              <a:t>Fidschi</a:t>
            </a:r>
          </a:p>
          <a:p>
            <a:pPr eaLnBrk="1" hangingPunct="1">
              <a:spcBef>
                <a:spcPct val="0"/>
              </a:spcBef>
              <a:buFontTx/>
              <a:buNone/>
            </a:pPr>
            <a:r>
              <a:rPr lang="en-GB" altLang="en-US" sz="2000">
                <a:ea typeface="ヒラギノ角ゴ Pro W3" charset="-128"/>
              </a:rPr>
              <a:t>Guyana</a:t>
            </a:r>
          </a:p>
          <a:p>
            <a:pPr>
              <a:spcBef>
                <a:spcPct val="0"/>
              </a:spcBef>
              <a:buFontTx/>
              <a:buNone/>
            </a:pPr>
            <a:r>
              <a:rPr lang="en-GB" altLang="en-US" sz="2000">
                <a:ea typeface="ヒラギノ角ゴ Pro W3" charset="-128"/>
              </a:rPr>
              <a:t>Haiti</a:t>
            </a:r>
          </a:p>
          <a:p>
            <a:pPr>
              <a:spcBef>
                <a:spcPct val="0"/>
              </a:spcBef>
              <a:buFontTx/>
              <a:buNone/>
            </a:pPr>
            <a:r>
              <a:rPr lang="en-GB" altLang="en-US" sz="2000">
                <a:ea typeface="ヒラギノ角ゴ Pro W3" charset="-128"/>
              </a:rPr>
              <a:t>Irak</a:t>
            </a:r>
          </a:p>
          <a:p>
            <a:pPr>
              <a:spcBef>
                <a:spcPct val="0"/>
              </a:spcBef>
              <a:buFontTx/>
              <a:buNone/>
            </a:pPr>
            <a:r>
              <a:rPr lang="en-GB" altLang="en-US" sz="2000">
                <a:ea typeface="ヒラギノ角ゴ Pro W3" charset="-128"/>
              </a:rPr>
              <a:t>Jamaika</a:t>
            </a:r>
          </a:p>
        </p:txBody>
      </p:sp>
      <p:sp>
        <p:nvSpPr>
          <p:cNvPr id="29700" name="Text Box 4"/>
          <p:cNvSpPr txBox="1">
            <a:spLocks noChangeArrowheads="1"/>
          </p:cNvSpPr>
          <p:nvPr/>
        </p:nvSpPr>
        <p:spPr bwMode="auto">
          <a:xfrm>
            <a:off x="3721100" y="1435100"/>
            <a:ext cx="29083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Blip>
                <a:blip r:embed="rId3"/>
              </a:buBlip>
              <a:tabLst>
                <a:tab pos="355600" algn="l"/>
              </a:tabLst>
              <a:defRPr sz="2400">
                <a:solidFill>
                  <a:schemeClr val="tx1"/>
                </a:solidFill>
                <a:latin typeface="Arial" charset="0"/>
                <a:cs typeface="Arial" charset="0"/>
              </a:defRPr>
            </a:lvl1pPr>
            <a:lvl2pPr marL="742950" indent="-285750" eaLnBrk="0" hangingPunct="0">
              <a:spcBef>
                <a:spcPct val="20000"/>
              </a:spcBef>
              <a:buBlip>
                <a:blip r:embed="rId4"/>
              </a:buBlip>
              <a:tabLst>
                <a:tab pos="355600" algn="l"/>
              </a:tabLst>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tabLst>
                <a:tab pos="355600" algn="l"/>
              </a:tabLst>
              <a:defRPr sz="2400">
                <a:solidFill>
                  <a:schemeClr val="tx1"/>
                </a:solidFill>
                <a:latin typeface="Arial" charset="0"/>
                <a:cs typeface="Arial" charset="0"/>
              </a:defRPr>
            </a:lvl3pPr>
            <a:lvl4pPr marL="1600200" indent="-228600" eaLnBrk="0" hangingPunct="0">
              <a:spcBef>
                <a:spcPct val="20000"/>
              </a:spcBef>
              <a:buBlip>
                <a:blip r:embed="rId6"/>
              </a:buBlip>
              <a:tabLst>
                <a:tab pos="355600" algn="l"/>
              </a:tabLst>
              <a:defRPr sz="2400">
                <a:solidFill>
                  <a:schemeClr val="tx1"/>
                </a:solidFill>
                <a:latin typeface="Arial" charset="0"/>
                <a:cs typeface="Arial" charset="0"/>
              </a:defRPr>
            </a:lvl4pPr>
            <a:lvl5pPr marL="2057400" indent="-228600" eaLnBrk="0" hangingPunct="0">
              <a:spcBef>
                <a:spcPct val="20000"/>
              </a:spcBef>
              <a:buBlip>
                <a:blip r:embed="rId3"/>
              </a:buBlip>
              <a:tabLst>
                <a:tab pos="355600" algn="l"/>
              </a:tabLst>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tabLst>
                <a:tab pos="355600" algn="l"/>
              </a:tabLst>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tabLst>
                <a:tab pos="355600" algn="l"/>
              </a:tabLst>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tabLst>
                <a:tab pos="355600" algn="l"/>
              </a:tabLst>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tabLst>
                <a:tab pos="355600" algn="l"/>
              </a:tabLst>
              <a:defRPr sz="2400">
                <a:solidFill>
                  <a:schemeClr val="tx1"/>
                </a:solidFill>
                <a:latin typeface="Arial" charset="0"/>
                <a:cs typeface="Arial" charset="0"/>
              </a:defRPr>
            </a:lvl9pPr>
          </a:lstStyle>
          <a:p>
            <a:pPr eaLnBrk="1" hangingPunct="1">
              <a:spcBef>
                <a:spcPct val="0"/>
              </a:spcBef>
              <a:buFontTx/>
              <a:buNone/>
            </a:pPr>
            <a:r>
              <a:rPr lang="fr-CH" altLang="en-US" sz="2000">
                <a:ea typeface="ヒラギノ角ゴ Pro W3" charset="-128"/>
              </a:rPr>
              <a:t>Jemen</a:t>
            </a:r>
            <a:endParaRPr lang="en-US" altLang="en-US" sz="2000">
              <a:ea typeface="ヒラギノ角ゴ Pro W3" charset="-128"/>
            </a:endParaRPr>
          </a:p>
          <a:p>
            <a:pPr eaLnBrk="1" hangingPunct="1">
              <a:spcBef>
                <a:spcPct val="0"/>
              </a:spcBef>
              <a:buFontTx/>
              <a:buNone/>
            </a:pPr>
            <a:r>
              <a:rPr lang="en-US" altLang="en-US" sz="2000">
                <a:ea typeface="ヒラギノ角ゴ Pro W3" charset="-128"/>
              </a:rPr>
              <a:t>Jordanien</a:t>
            </a:r>
          </a:p>
          <a:p>
            <a:pPr eaLnBrk="1" hangingPunct="1">
              <a:spcBef>
                <a:spcPct val="0"/>
              </a:spcBef>
              <a:buFontTx/>
              <a:buNone/>
            </a:pPr>
            <a:r>
              <a:rPr lang="fr-CH" altLang="en-US" sz="2000">
                <a:ea typeface="ヒラギノ角ゴ Pro W3" charset="-128"/>
              </a:rPr>
              <a:t>Kambodscha</a:t>
            </a:r>
          </a:p>
          <a:p>
            <a:pPr eaLnBrk="1" hangingPunct="1">
              <a:spcBef>
                <a:spcPct val="0"/>
              </a:spcBef>
              <a:buFontTx/>
              <a:buNone/>
            </a:pPr>
            <a:r>
              <a:rPr lang="fr-CH" altLang="en-US" sz="2000">
                <a:ea typeface="ヒラギノ角ゴ Pro W3" charset="-128"/>
              </a:rPr>
              <a:t>Kap Verde</a:t>
            </a:r>
            <a:endParaRPr lang="en-US" altLang="en-US" sz="2000">
              <a:ea typeface="ヒラギノ角ゴ Pro W3" charset="-128"/>
            </a:endParaRPr>
          </a:p>
          <a:p>
            <a:pPr eaLnBrk="1" hangingPunct="1">
              <a:spcBef>
                <a:spcPct val="0"/>
              </a:spcBef>
              <a:buFontTx/>
              <a:buNone/>
            </a:pPr>
            <a:r>
              <a:rPr lang="en-US" altLang="en-US" sz="2000">
                <a:ea typeface="ヒラギノ角ゴ Pro W3" charset="-128"/>
              </a:rPr>
              <a:t>Kiribati</a:t>
            </a:r>
          </a:p>
          <a:p>
            <a:pPr eaLnBrk="1" hangingPunct="1">
              <a:spcBef>
                <a:spcPct val="0"/>
              </a:spcBef>
              <a:buFontTx/>
              <a:buNone/>
            </a:pPr>
            <a:r>
              <a:rPr lang="fr-CH" altLang="en-US" sz="2000">
                <a:ea typeface="ヒラギノ角ゴ Pro W3" charset="-128"/>
              </a:rPr>
              <a:t>Kongo (Demokratische 	Republik)</a:t>
            </a:r>
            <a:endParaRPr lang="en-US" altLang="en-US" sz="2000">
              <a:ea typeface="ヒラギノ角ゴ Pro W3" charset="-128"/>
            </a:endParaRPr>
          </a:p>
          <a:p>
            <a:pPr eaLnBrk="1" hangingPunct="1">
              <a:spcBef>
                <a:spcPct val="0"/>
              </a:spcBef>
              <a:buFontTx/>
              <a:buNone/>
            </a:pPr>
            <a:r>
              <a:rPr lang="en-US" altLang="en-US" sz="2000">
                <a:ea typeface="ヒラギノ角ゴ Pro W3" charset="-128"/>
              </a:rPr>
              <a:t>Kuwait</a:t>
            </a:r>
          </a:p>
          <a:p>
            <a:pPr eaLnBrk="1" hangingPunct="1">
              <a:spcBef>
                <a:spcPct val="0"/>
              </a:spcBef>
              <a:buFontTx/>
              <a:buNone/>
            </a:pPr>
            <a:r>
              <a:rPr lang="en-US" altLang="en-US" sz="2000">
                <a:ea typeface="ヒラギノ角ゴ Pro W3" charset="-128"/>
              </a:rPr>
              <a:t>Libanon</a:t>
            </a:r>
          </a:p>
          <a:p>
            <a:pPr eaLnBrk="1" hangingPunct="1">
              <a:spcBef>
                <a:spcPct val="0"/>
              </a:spcBef>
              <a:buFontTx/>
              <a:buNone/>
            </a:pPr>
            <a:r>
              <a:rPr lang="en-US" altLang="en-US" sz="2000">
                <a:ea typeface="ヒラギノ角ゴ Pro W3" charset="-128"/>
              </a:rPr>
              <a:t>Malediven</a:t>
            </a:r>
          </a:p>
          <a:p>
            <a:pPr eaLnBrk="1" hangingPunct="1">
              <a:spcBef>
                <a:spcPct val="0"/>
              </a:spcBef>
              <a:buFontTx/>
              <a:buNone/>
            </a:pPr>
            <a:r>
              <a:rPr lang="en-US" altLang="en-US" sz="2000">
                <a:ea typeface="ヒラギノ角ゴ Pro W3" charset="-128"/>
              </a:rPr>
              <a:t>Marshallinseln</a:t>
            </a:r>
          </a:p>
          <a:p>
            <a:pPr eaLnBrk="1" hangingPunct="1">
              <a:spcBef>
                <a:spcPct val="0"/>
              </a:spcBef>
              <a:buFontTx/>
              <a:buNone/>
            </a:pPr>
            <a:r>
              <a:rPr lang="en-US" altLang="en-US" sz="2000">
                <a:ea typeface="ヒラギノ角ゴ Pro W3" charset="-128"/>
              </a:rPr>
              <a:t>Mauritius</a:t>
            </a:r>
          </a:p>
          <a:p>
            <a:pPr eaLnBrk="1" hangingPunct="1">
              <a:spcBef>
                <a:spcPct val="0"/>
              </a:spcBef>
              <a:buFontTx/>
              <a:buNone/>
            </a:pPr>
            <a:r>
              <a:rPr lang="en-US" altLang="en-US" sz="2000">
                <a:ea typeface="ヒラギノ角ゴ Pro W3" charset="-128"/>
              </a:rPr>
              <a:t>Mikronesien</a:t>
            </a:r>
          </a:p>
          <a:p>
            <a:pPr eaLnBrk="1" hangingPunct="1">
              <a:spcBef>
                <a:spcPct val="0"/>
              </a:spcBef>
              <a:buFontTx/>
              <a:buNone/>
            </a:pPr>
            <a:r>
              <a:rPr lang="en-US" altLang="en-US" sz="2000">
                <a:ea typeface="ヒラギノ角ゴ Pro W3" charset="-128"/>
              </a:rPr>
              <a:t>Myanmar</a:t>
            </a:r>
          </a:p>
          <a:p>
            <a:pPr eaLnBrk="1" hangingPunct="1">
              <a:spcBef>
                <a:spcPct val="0"/>
              </a:spcBef>
              <a:buFontTx/>
              <a:buNone/>
            </a:pPr>
            <a:r>
              <a:rPr lang="en-US" altLang="en-US" sz="2000">
                <a:ea typeface="ヒラギノ角ゴ Pro W3" charset="-128"/>
              </a:rPr>
              <a:t>Nauru</a:t>
            </a:r>
          </a:p>
          <a:p>
            <a:pPr eaLnBrk="1" hangingPunct="1">
              <a:spcBef>
                <a:spcPct val="0"/>
              </a:spcBef>
              <a:buFontTx/>
              <a:buNone/>
            </a:pPr>
            <a:r>
              <a:rPr lang="fr-CH" altLang="en-US" sz="2000">
                <a:ea typeface="ヒラギノ角ゴ Pro W3" charset="-128"/>
              </a:rPr>
              <a:t>Nepal</a:t>
            </a:r>
            <a:endParaRPr lang="en-US" altLang="en-US" sz="2000">
              <a:ea typeface="ヒラギノ角ゴ Pro W3" charset="-128"/>
            </a:endParaRPr>
          </a:p>
        </p:txBody>
      </p:sp>
      <p:sp>
        <p:nvSpPr>
          <p:cNvPr id="29701" name="Text Box 5"/>
          <p:cNvSpPr txBox="1">
            <a:spLocks noChangeArrowheads="1"/>
          </p:cNvSpPr>
          <p:nvPr/>
        </p:nvSpPr>
        <p:spPr bwMode="auto">
          <a:xfrm>
            <a:off x="6675888" y="1484784"/>
            <a:ext cx="2447925"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r>
              <a:rPr lang="en-US" altLang="en-US" sz="2000" dirty="0">
                <a:ea typeface="ヒラギノ角ゴ Pro W3" charset="-128"/>
              </a:rPr>
              <a:t>Pakistan</a:t>
            </a:r>
          </a:p>
          <a:p>
            <a:pPr eaLnBrk="1" hangingPunct="1">
              <a:spcBef>
                <a:spcPct val="0"/>
              </a:spcBef>
              <a:buFontTx/>
              <a:buNone/>
            </a:pPr>
            <a:r>
              <a:rPr lang="en-US" altLang="en-US" sz="2000" dirty="0">
                <a:ea typeface="ヒラギノ角ゴ Pro W3" charset="-128"/>
              </a:rPr>
              <a:t>Palau</a:t>
            </a:r>
          </a:p>
          <a:p>
            <a:pPr eaLnBrk="1" hangingPunct="1">
              <a:spcBef>
                <a:spcPct val="0"/>
              </a:spcBef>
              <a:buFontTx/>
              <a:buNone/>
            </a:pPr>
            <a:r>
              <a:rPr lang="en-US" altLang="en-US" sz="2000" dirty="0">
                <a:ea typeface="ヒラギノ角ゴ Pro W3" charset="-128"/>
              </a:rPr>
              <a:t>Paraguay</a:t>
            </a:r>
          </a:p>
          <a:p>
            <a:pPr eaLnBrk="1" hangingPunct="1">
              <a:spcBef>
                <a:spcPct val="0"/>
              </a:spcBef>
              <a:buFontTx/>
              <a:buNone/>
            </a:pPr>
            <a:r>
              <a:rPr lang="en-US" altLang="en-US" sz="2000" dirty="0">
                <a:ea typeface="ヒラギノ角ゴ Pro W3" charset="-128"/>
              </a:rPr>
              <a:t>Samoa</a:t>
            </a:r>
          </a:p>
          <a:p>
            <a:pPr eaLnBrk="1" hangingPunct="1">
              <a:spcBef>
                <a:spcPct val="0"/>
              </a:spcBef>
              <a:buFontTx/>
              <a:buNone/>
            </a:pPr>
            <a:r>
              <a:rPr lang="en-US" altLang="en-US" sz="2000" dirty="0" err="1">
                <a:ea typeface="ヒラギノ角ゴ Pro W3" charset="-128"/>
              </a:rPr>
              <a:t>Salomonen</a:t>
            </a:r>
            <a:endParaRPr lang="en-US" altLang="en-US" sz="2000" dirty="0">
              <a:ea typeface="ヒラギノ角ゴ Pro W3" charset="-128"/>
            </a:endParaRPr>
          </a:p>
          <a:p>
            <a:pPr eaLnBrk="1" hangingPunct="1">
              <a:spcBef>
                <a:spcPct val="0"/>
              </a:spcBef>
              <a:buFontTx/>
              <a:buNone/>
            </a:pPr>
            <a:r>
              <a:rPr lang="en-US" altLang="en-US" sz="2000" dirty="0">
                <a:ea typeface="ヒラギノ角ゴ Pro W3" charset="-128"/>
              </a:rPr>
              <a:t>Somalia</a:t>
            </a:r>
          </a:p>
          <a:p>
            <a:pPr eaLnBrk="1" hangingPunct="1">
              <a:spcBef>
                <a:spcPct val="0"/>
              </a:spcBef>
              <a:buFontTx/>
              <a:buNone/>
            </a:pPr>
            <a:r>
              <a:rPr lang="en-US" altLang="en-US" sz="2000" dirty="0" err="1">
                <a:ea typeface="ヒラギノ角ゴ Pro W3" charset="-128"/>
              </a:rPr>
              <a:t>Südsudan</a:t>
            </a:r>
            <a:endParaRPr lang="en-US" altLang="en-US" sz="2000" dirty="0">
              <a:ea typeface="ヒラギノ角ゴ Pro W3" charset="-128"/>
            </a:endParaRPr>
          </a:p>
          <a:p>
            <a:pPr eaLnBrk="1" hangingPunct="1">
              <a:spcBef>
                <a:spcPct val="0"/>
              </a:spcBef>
              <a:buFontTx/>
              <a:buNone/>
            </a:pPr>
            <a:r>
              <a:rPr lang="en-US" altLang="en-US" sz="2000" dirty="0">
                <a:ea typeface="ヒラギノ角ゴ Pro W3" charset="-128"/>
              </a:rPr>
              <a:t>Suriname</a:t>
            </a:r>
          </a:p>
          <a:p>
            <a:pPr eaLnBrk="1" hangingPunct="1">
              <a:spcBef>
                <a:spcPct val="0"/>
              </a:spcBef>
              <a:buFontTx/>
              <a:buNone/>
            </a:pPr>
            <a:r>
              <a:rPr lang="en-US" altLang="en-US" sz="2000" dirty="0" err="1">
                <a:ea typeface="ヒラギノ角ゴ Pro W3" charset="-128"/>
              </a:rPr>
              <a:t>Osttimor</a:t>
            </a:r>
            <a:endParaRPr lang="en-US" altLang="en-US" sz="2000" dirty="0">
              <a:ea typeface="ヒラギノ角ゴ Pro W3" charset="-128"/>
            </a:endParaRPr>
          </a:p>
          <a:p>
            <a:pPr eaLnBrk="1" hangingPunct="1">
              <a:spcBef>
                <a:spcPct val="0"/>
              </a:spcBef>
              <a:buFontTx/>
              <a:buNone/>
            </a:pPr>
            <a:r>
              <a:rPr lang="en-US" altLang="en-US" sz="2000" dirty="0">
                <a:ea typeface="ヒラギノ角ゴ Pro W3" charset="-128"/>
              </a:rPr>
              <a:t>Tonga</a:t>
            </a:r>
          </a:p>
          <a:p>
            <a:pPr eaLnBrk="1" hangingPunct="1">
              <a:spcBef>
                <a:spcPct val="0"/>
              </a:spcBef>
              <a:buFontTx/>
              <a:buNone/>
            </a:pPr>
            <a:r>
              <a:rPr lang="en-US" altLang="en-US" sz="2000" dirty="0">
                <a:ea typeface="ヒラギノ角ゴ Pro W3" charset="-128"/>
              </a:rPr>
              <a:t>Tuvalu</a:t>
            </a:r>
          </a:p>
          <a:p>
            <a:pPr eaLnBrk="1" hangingPunct="1">
              <a:spcBef>
                <a:spcPct val="0"/>
              </a:spcBef>
              <a:buFontTx/>
              <a:buNone/>
            </a:pPr>
            <a:r>
              <a:rPr lang="en-US" altLang="en-US" sz="2000" dirty="0">
                <a:ea typeface="ヒラギノ角ゴ Pro W3" charset="-128"/>
              </a:rPr>
              <a:t>Uruguay</a:t>
            </a:r>
          </a:p>
          <a:p>
            <a:pPr eaLnBrk="1" hangingPunct="1">
              <a:spcBef>
                <a:spcPct val="0"/>
              </a:spcBef>
              <a:buFontTx/>
              <a:buNone/>
            </a:pPr>
            <a:r>
              <a:rPr lang="en-US" altLang="en-US" sz="2000" dirty="0">
                <a:ea typeface="ヒラギノ角ゴ Pro W3" charset="-128"/>
              </a:rPr>
              <a:t>Vanuatu</a:t>
            </a:r>
          </a:p>
          <a:p>
            <a:pPr eaLnBrk="1" hangingPunct="1">
              <a:spcBef>
                <a:spcPct val="0"/>
              </a:spcBef>
              <a:buFontTx/>
              <a:buNone/>
            </a:pPr>
            <a:r>
              <a:rPr lang="en-US" altLang="en-US" sz="2000" dirty="0">
                <a:ea typeface="ヒラギノ角ゴ Pro W3" charset="-128"/>
              </a:rPr>
              <a:t>Venezuela</a:t>
            </a:r>
          </a:p>
        </p:txBody>
      </p:sp>
    </p:spTree>
    <p:extLst>
      <p:ext uri="{BB962C8B-B14F-4D97-AF65-F5344CB8AC3E}">
        <p14:creationId xmlns:p14="http://schemas.microsoft.com/office/powerpoint/2010/main" val="4251234679"/>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68313" y="0"/>
            <a:ext cx="8229600" cy="908050"/>
          </a:xfrm>
        </p:spPr>
        <p:txBody>
          <a:bodyPr/>
          <a:lstStyle/>
          <a:p>
            <a:pPr algn="ctr" eaLnBrk="1" hangingPunct="1"/>
            <a:r>
              <a:rPr lang="de-DE" altLang="en-US" dirty="0" smtClean="0">
                <a:solidFill>
                  <a:srgbClr val="000090"/>
                </a:solidFill>
              </a:rPr>
              <a:t>PCT ANMELDUNGEN 2012</a:t>
            </a:r>
          </a:p>
        </p:txBody>
      </p:sp>
      <p:graphicFrame>
        <p:nvGraphicFramePr>
          <p:cNvPr id="2" name="Object 3"/>
          <p:cNvGraphicFramePr>
            <a:graphicFrameLocks noGrp="1" noChangeAspect="1"/>
          </p:cNvGraphicFramePr>
          <p:nvPr>
            <p:ph idx="1"/>
            <p:extLst>
              <p:ext uri="{D42A27DB-BD31-4B8C-83A1-F6EECF244321}">
                <p14:modId xmlns:p14="http://schemas.microsoft.com/office/powerpoint/2010/main" val="780141517"/>
              </p:ext>
            </p:extLst>
          </p:nvPr>
        </p:nvGraphicFramePr>
        <p:xfrm>
          <a:off x="323528" y="188640"/>
          <a:ext cx="8585200" cy="6045200"/>
        </p:xfrm>
        <a:graphic>
          <a:graphicData uri="http://schemas.openxmlformats.org/drawingml/2006/chart">
            <c:chart xmlns:c="http://schemas.openxmlformats.org/drawingml/2006/chart" xmlns:r="http://schemas.openxmlformats.org/officeDocument/2006/relationships" r:id="rId2"/>
          </a:graphicData>
        </a:graphic>
      </p:graphicFrame>
      <p:sp>
        <p:nvSpPr>
          <p:cNvPr id="30724" name="Text Box 4"/>
          <p:cNvSpPr txBox="1">
            <a:spLocks noChangeArrowheads="1"/>
          </p:cNvSpPr>
          <p:nvPr/>
        </p:nvSpPr>
        <p:spPr bwMode="auto">
          <a:xfrm>
            <a:off x="179388" y="5949950"/>
            <a:ext cx="30956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r>
              <a:rPr lang="en-US" altLang="en-US" sz="1400" b="1">
                <a:ea typeface="ヒラギノ角ゴ Pro W3" charset="-128"/>
              </a:rPr>
              <a:t>194,400 PCT Anmeldungen</a:t>
            </a:r>
          </a:p>
          <a:p>
            <a:pPr eaLnBrk="1" hangingPunct="1">
              <a:spcBef>
                <a:spcPct val="0"/>
              </a:spcBef>
              <a:buFontTx/>
              <a:buNone/>
            </a:pPr>
            <a:r>
              <a:rPr lang="en-US" altLang="en-US" sz="1400" b="1">
                <a:ea typeface="ヒラギノ角ゴ Pro W3" charset="-128"/>
              </a:rPr>
              <a:t>+6.6% in 2012</a:t>
            </a:r>
          </a:p>
        </p:txBody>
      </p:sp>
      <p:sp>
        <p:nvSpPr>
          <p:cNvPr id="30725" name="Text Box 5"/>
          <p:cNvSpPr txBox="1">
            <a:spLocks noChangeArrowheads="1"/>
          </p:cNvSpPr>
          <p:nvPr/>
        </p:nvSpPr>
        <p:spPr bwMode="auto">
          <a:xfrm>
            <a:off x="2051050" y="1916113"/>
            <a:ext cx="2881313"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r>
              <a:rPr lang="en-US" altLang="en-US" sz="1400" b="1" dirty="0">
                <a:ea typeface="ヒラギノ角ゴ Pro W3" charset="-128"/>
              </a:rPr>
              <a:t>NL: +14%</a:t>
            </a:r>
          </a:p>
          <a:p>
            <a:pPr eaLnBrk="1" hangingPunct="1">
              <a:spcBef>
                <a:spcPct val="50000"/>
              </a:spcBef>
              <a:buFontTx/>
              <a:buNone/>
            </a:pPr>
            <a:r>
              <a:rPr lang="en-US" altLang="en-US" sz="1400" b="1" dirty="0">
                <a:ea typeface="ヒラギノ角ゴ Pro W3" charset="-128"/>
              </a:rPr>
              <a:t>CN: +13.6%</a:t>
            </a:r>
          </a:p>
          <a:p>
            <a:pPr eaLnBrk="1" hangingPunct="1">
              <a:spcBef>
                <a:spcPct val="50000"/>
              </a:spcBef>
              <a:buFontTx/>
              <a:buNone/>
            </a:pPr>
            <a:r>
              <a:rPr lang="en-US" altLang="en-US" sz="1400" b="1" dirty="0"/>
              <a:t>KR: +13.4%</a:t>
            </a:r>
            <a:endParaRPr lang="en-US" altLang="en-US" sz="1400" b="1" dirty="0">
              <a:ea typeface="ヒラギノ角ゴ Pro W3" charset="-128"/>
            </a:endParaRPr>
          </a:p>
          <a:p>
            <a:pPr eaLnBrk="1" hangingPunct="1">
              <a:spcBef>
                <a:spcPct val="50000"/>
              </a:spcBef>
              <a:buFontTx/>
              <a:buNone/>
            </a:pPr>
            <a:r>
              <a:rPr lang="en-US" altLang="en-US" sz="1400" b="1" dirty="0">
                <a:ea typeface="ヒラギノ角ゴ Pro W3" charset="-128"/>
              </a:rPr>
              <a:t>FI: +13.2%</a:t>
            </a:r>
          </a:p>
          <a:p>
            <a:pPr eaLnBrk="1" hangingPunct="1">
              <a:spcBef>
                <a:spcPct val="50000"/>
              </a:spcBef>
              <a:buFontTx/>
              <a:buNone/>
            </a:pPr>
            <a:r>
              <a:rPr lang="en-US" altLang="en-US" sz="1400" b="1" dirty="0">
                <a:ea typeface="ヒラギノ角ゴ Pro W3" charset="-128"/>
              </a:rPr>
              <a:t>JP: +12.3%</a:t>
            </a:r>
          </a:p>
        </p:txBody>
      </p:sp>
      <p:sp>
        <p:nvSpPr>
          <p:cNvPr id="30726" name="Text Box 6"/>
          <p:cNvSpPr txBox="1">
            <a:spLocks noChangeArrowheads="1"/>
          </p:cNvSpPr>
          <p:nvPr/>
        </p:nvSpPr>
        <p:spPr bwMode="auto">
          <a:xfrm>
            <a:off x="3708400" y="5949950"/>
            <a:ext cx="3095625"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r>
              <a:rPr lang="en-US" altLang="en-US" sz="1400" b="1">
                <a:ea typeface="ヒラギノ角ゴ Pro W3" charset="-128"/>
              </a:rPr>
              <a:t>87.3% voll elektronische Anmeldungen;  Vorhersage: +3.8% in 2013</a:t>
            </a:r>
          </a:p>
        </p:txBody>
      </p:sp>
    </p:spTree>
    <p:extLst>
      <p:ext uri="{BB962C8B-B14F-4D97-AF65-F5344CB8AC3E}">
        <p14:creationId xmlns:p14="http://schemas.microsoft.com/office/powerpoint/2010/main" val="1456373373"/>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sldNum" sz="quarter" idx="10"/>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89FDF731-8B12-41BF-8F8A-C99728AB560A}" type="slidenum">
              <a:rPr lang="en-US" altLang="en-US" sz="1400" smtClean="0"/>
              <a:pPr eaLnBrk="1" hangingPunct="1"/>
              <a:t>59</a:t>
            </a:fld>
            <a:endParaRPr lang="en-US" altLang="en-US" sz="1400" smtClean="0"/>
          </a:p>
        </p:txBody>
      </p:sp>
      <p:sp>
        <p:nvSpPr>
          <p:cNvPr id="31747" name="Title 3"/>
          <p:cNvSpPr>
            <a:spLocks noGrp="1"/>
          </p:cNvSpPr>
          <p:nvPr>
            <p:ph type="title"/>
          </p:nvPr>
        </p:nvSpPr>
        <p:spPr>
          <a:xfrm>
            <a:off x="539552" y="188640"/>
            <a:ext cx="8207375" cy="576263"/>
          </a:xfrm>
        </p:spPr>
        <p:txBody>
          <a:bodyPr/>
          <a:lstStyle/>
          <a:p>
            <a:pPr algn="ctr"/>
            <a:r>
              <a:rPr lang="de-DE" altLang="en-US" sz="3400" dirty="0" smtClean="0">
                <a:solidFill>
                  <a:srgbClr val="000090"/>
                </a:solidFill>
              </a:rPr>
              <a:t>ANMELDUNGEN UND VORHERSAGE</a:t>
            </a:r>
          </a:p>
        </p:txBody>
      </p:sp>
      <p:sp>
        <p:nvSpPr>
          <p:cNvPr id="31748" name="Content Placeholder 9"/>
          <p:cNvSpPr txBox="1">
            <a:spLocks/>
          </p:cNvSpPr>
          <p:nvPr/>
        </p:nvSpPr>
        <p:spPr bwMode="auto">
          <a:xfrm>
            <a:off x="428625" y="893763"/>
            <a:ext cx="79883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5"/>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buFontTx/>
              <a:buNone/>
            </a:pPr>
            <a:endParaRPr lang="en-US" altLang="en-US" sz="1600">
              <a:ea typeface="ヒラギノ角ゴ Pro W3" charset="-128"/>
            </a:endParaRPr>
          </a:p>
        </p:txBody>
      </p:sp>
      <p:sp>
        <p:nvSpPr>
          <p:cNvPr id="31749" name="Text Box 6"/>
          <p:cNvSpPr txBox="1">
            <a:spLocks noChangeArrowheads="1"/>
          </p:cNvSpPr>
          <p:nvPr/>
        </p:nvSpPr>
        <p:spPr bwMode="auto">
          <a:xfrm>
            <a:off x="8748713" y="6453188"/>
            <a:ext cx="1841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endParaRPr lang="en-US" altLang="en-US"/>
          </a:p>
        </p:txBody>
      </p:sp>
      <p:grpSp>
        <p:nvGrpSpPr>
          <p:cNvPr id="31750" name="Group 3"/>
          <p:cNvGrpSpPr>
            <a:grpSpLocks/>
          </p:cNvGrpSpPr>
          <p:nvPr/>
        </p:nvGrpSpPr>
        <p:grpSpPr bwMode="auto">
          <a:xfrm>
            <a:off x="120650" y="903288"/>
            <a:ext cx="8627813" cy="5118000"/>
            <a:chOff x="107503" y="1052736"/>
            <a:chExt cx="8989037" cy="5013117"/>
          </a:xfrm>
        </p:grpSpPr>
        <p:pic>
          <p:nvPicPr>
            <p:cNvPr id="3175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3" y="1052736"/>
              <a:ext cx="8989037" cy="5013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53" name="TextBox 2"/>
            <p:cNvSpPr txBox="1">
              <a:spLocks noChangeArrowheads="1"/>
            </p:cNvSpPr>
            <p:nvPr/>
          </p:nvSpPr>
          <p:spPr bwMode="auto">
            <a:xfrm>
              <a:off x="1115616" y="3409156"/>
              <a:ext cx="10182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r>
                <a:rPr lang="en-US" altLang="en-US" sz="1800"/>
                <a:t>164,340</a:t>
              </a:r>
            </a:p>
          </p:txBody>
        </p:sp>
        <p:sp>
          <p:nvSpPr>
            <p:cNvPr id="31754" name="TextBox 25"/>
            <p:cNvSpPr txBox="1">
              <a:spLocks noChangeArrowheads="1"/>
            </p:cNvSpPr>
            <p:nvPr/>
          </p:nvSpPr>
          <p:spPr bwMode="auto">
            <a:xfrm>
              <a:off x="2473647" y="2915208"/>
              <a:ext cx="10182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r>
                <a:rPr lang="en-US" altLang="en-US" sz="1800"/>
                <a:t>182,429</a:t>
              </a:r>
            </a:p>
          </p:txBody>
        </p:sp>
        <p:sp>
          <p:nvSpPr>
            <p:cNvPr id="31755" name="TextBox 26"/>
            <p:cNvSpPr txBox="1">
              <a:spLocks noChangeArrowheads="1"/>
            </p:cNvSpPr>
            <p:nvPr/>
          </p:nvSpPr>
          <p:spPr bwMode="auto">
            <a:xfrm>
              <a:off x="3779912" y="2560998"/>
              <a:ext cx="10182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r>
                <a:rPr lang="en-US" altLang="en-US" sz="1800" dirty="0"/>
                <a:t>195,292</a:t>
              </a:r>
            </a:p>
          </p:txBody>
        </p:sp>
        <p:sp>
          <p:nvSpPr>
            <p:cNvPr id="31756" name="TextBox 27"/>
            <p:cNvSpPr txBox="1">
              <a:spLocks noChangeArrowheads="1"/>
            </p:cNvSpPr>
            <p:nvPr/>
          </p:nvSpPr>
          <p:spPr bwMode="auto">
            <a:xfrm>
              <a:off x="5148062" y="2244592"/>
              <a:ext cx="10182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r>
                <a:rPr lang="en-US" altLang="en-US" sz="1800"/>
                <a:t>201,700</a:t>
              </a:r>
            </a:p>
          </p:txBody>
        </p:sp>
        <p:sp>
          <p:nvSpPr>
            <p:cNvPr id="31757" name="TextBox 28"/>
            <p:cNvSpPr txBox="1">
              <a:spLocks noChangeArrowheads="1"/>
            </p:cNvSpPr>
            <p:nvPr/>
          </p:nvSpPr>
          <p:spPr bwMode="auto">
            <a:xfrm>
              <a:off x="6500812" y="2059926"/>
              <a:ext cx="10182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r>
                <a:rPr lang="en-US" altLang="en-US" sz="1800"/>
                <a:t>208,300</a:t>
              </a:r>
            </a:p>
          </p:txBody>
        </p:sp>
        <p:sp>
          <p:nvSpPr>
            <p:cNvPr id="31758" name="TextBox 29"/>
            <p:cNvSpPr txBox="1">
              <a:spLocks noChangeArrowheads="1"/>
            </p:cNvSpPr>
            <p:nvPr/>
          </p:nvSpPr>
          <p:spPr bwMode="auto">
            <a:xfrm>
              <a:off x="7802965" y="1832820"/>
              <a:ext cx="10182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r>
                <a:rPr lang="en-US" altLang="en-US" sz="1800"/>
                <a:t>215,600</a:t>
              </a:r>
            </a:p>
          </p:txBody>
        </p:sp>
      </p:grpSp>
      <p:sp>
        <p:nvSpPr>
          <p:cNvPr id="31751" name="TextBox 1"/>
          <p:cNvSpPr txBox="1">
            <a:spLocks noChangeArrowheads="1"/>
          </p:cNvSpPr>
          <p:nvPr/>
        </p:nvSpPr>
        <p:spPr bwMode="auto">
          <a:xfrm>
            <a:off x="395536" y="6381328"/>
            <a:ext cx="3044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r>
              <a:rPr lang="en-US" altLang="en-US" sz="1000" dirty="0"/>
              <a:t>Source:  Economics and Statistics Division, WIPO</a:t>
            </a:r>
          </a:p>
        </p:txBody>
      </p:sp>
    </p:spTree>
    <p:extLst>
      <p:ext uri="{BB962C8B-B14F-4D97-AF65-F5344CB8AC3E}">
        <p14:creationId xmlns:p14="http://schemas.microsoft.com/office/powerpoint/2010/main" val="285846385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AutoShape 4"/>
          <p:cNvSpPr>
            <a:spLocks noChangeArrowheads="1"/>
          </p:cNvSpPr>
          <p:nvPr/>
        </p:nvSpPr>
        <p:spPr bwMode="auto">
          <a:xfrm rot="19215880">
            <a:off x="5330819" y="1913520"/>
            <a:ext cx="609600" cy="457200"/>
          </a:xfrm>
          <a:prstGeom prst="righ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solidFill>
                <a:srgbClr val="002060"/>
              </a:solidFill>
            </a:endParaRPr>
          </a:p>
        </p:txBody>
      </p:sp>
      <p:sp>
        <p:nvSpPr>
          <p:cNvPr id="7172" name="Text Box 5"/>
          <p:cNvSpPr txBox="1">
            <a:spLocks noChangeArrowheads="1"/>
          </p:cNvSpPr>
          <p:nvPr/>
        </p:nvSpPr>
        <p:spPr bwMode="auto">
          <a:xfrm>
            <a:off x="5984171" y="1031772"/>
            <a:ext cx="25922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r>
              <a:rPr lang="en-US" sz="2800" b="1" dirty="0" smtClean="0">
                <a:solidFill>
                  <a:srgbClr val="333399"/>
                </a:solidFill>
                <a:latin typeface="Arial"/>
                <a:cs typeface="Arial"/>
              </a:rPr>
              <a:t>Norm Setting</a:t>
            </a:r>
            <a:r>
              <a:rPr lang="en-US" sz="2800" dirty="0">
                <a:solidFill>
                  <a:srgbClr val="333399"/>
                </a:solidFill>
                <a:latin typeface="Tahoma" charset="0"/>
              </a:rPr>
              <a:t/>
            </a:r>
            <a:br>
              <a:rPr lang="en-US" sz="2800" dirty="0">
                <a:solidFill>
                  <a:srgbClr val="333399"/>
                </a:solidFill>
                <a:latin typeface="Tahoma" charset="0"/>
              </a:rPr>
            </a:br>
            <a:endParaRPr lang="en-US" sz="1200" dirty="0">
              <a:solidFill>
                <a:srgbClr val="333399"/>
              </a:solidFill>
              <a:latin typeface="Comic Sans MS" charset="0"/>
            </a:endParaRPr>
          </a:p>
        </p:txBody>
      </p:sp>
      <p:sp>
        <p:nvSpPr>
          <p:cNvPr id="7173" name="AutoShape 6"/>
          <p:cNvSpPr>
            <a:spLocks noChangeArrowheads="1"/>
          </p:cNvSpPr>
          <p:nvPr/>
        </p:nvSpPr>
        <p:spPr bwMode="auto">
          <a:xfrm rot="18400663">
            <a:off x="5413921" y="4374161"/>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solidFill>
                <a:srgbClr val="FFFFFF"/>
              </a:solidFill>
            </a:endParaRPr>
          </a:p>
        </p:txBody>
      </p:sp>
      <p:sp>
        <p:nvSpPr>
          <p:cNvPr id="23559" name="Text Box 7"/>
          <p:cNvSpPr txBox="1">
            <a:spLocks noChangeArrowheads="1"/>
          </p:cNvSpPr>
          <p:nvPr/>
        </p:nvSpPr>
        <p:spPr bwMode="auto">
          <a:xfrm>
            <a:off x="251520" y="692696"/>
            <a:ext cx="282508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b="1" dirty="0">
                <a:solidFill>
                  <a:srgbClr val="000090"/>
                </a:solidFill>
                <a:latin typeface="Arial"/>
                <a:ea typeface="ＭＳ Ｐゴシック" charset="0"/>
                <a:cs typeface="Arial"/>
              </a:rPr>
              <a:t>Economic Development</a:t>
            </a:r>
          </a:p>
        </p:txBody>
      </p:sp>
      <p:sp>
        <p:nvSpPr>
          <p:cNvPr id="7175" name="AutoShape 8"/>
          <p:cNvSpPr>
            <a:spLocks noChangeArrowheads="1"/>
          </p:cNvSpPr>
          <p:nvPr/>
        </p:nvSpPr>
        <p:spPr bwMode="auto">
          <a:xfrm rot="2616379">
            <a:off x="2771800" y="1886807"/>
            <a:ext cx="609600" cy="457200"/>
          </a:xfrm>
          <a:prstGeom prst="lef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solidFill>
                <a:srgbClr val="FFFFFF"/>
              </a:solidFill>
            </a:endParaRPr>
          </a:p>
        </p:txBody>
      </p:sp>
      <p:sp>
        <p:nvSpPr>
          <p:cNvPr id="7176" name="Text Box 9"/>
          <p:cNvSpPr txBox="1">
            <a:spLocks noChangeArrowheads="1"/>
          </p:cNvSpPr>
          <p:nvPr/>
        </p:nvSpPr>
        <p:spPr bwMode="auto">
          <a:xfrm>
            <a:off x="5232519" y="5301208"/>
            <a:ext cx="38519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en-US" sz="2800" b="1" dirty="0" smtClean="0">
                <a:solidFill>
                  <a:srgbClr val="000090"/>
                </a:solidFill>
                <a:latin typeface="Arial"/>
                <a:ea typeface="Arial Unicode MS" pitchFamily="34" charset="-128"/>
                <a:cs typeface="Arial"/>
              </a:rPr>
              <a:t>Global Infrastructure</a:t>
            </a:r>
            <a:endParaRPr lang="en-US" sz="2800" b="1" dirty="0">
              <a:solidFill>
                <a:srgbClr val="000090"/>
              </a:solidFill>
              <a:latin typeface="Arial"/>
              <a:ea typeface="Arial Unicode MS" pitchFamily="34" charset="-128"/>
              <a:cs typeface="Arial"/>
            </a:endParaRPr>
          </a:p>
        </p:txBody>
      </p:sp>
      <p:pic>
        <p:nvPicPr>
          <p:cNvPr id="7177" name="Picture 10" descr="WIPO-E-BL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4617" y="2491155"/>
            <a:ext cx="2244967"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AutoShape 12"/>
          <p:cNvSpPr>
            <a:spLocks noChangeArrowheads="1"/>
          </p:cNvSpPr>
          <p:nvPr/>
        </p:nvSpPr>
        <p:spPr bwMode="auto">
          <a:xfrm rot="2781833">
            <a:off x="2875597" y="4303877"/>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solidFill>
                <a:srgbClr val="FFFFFF"/>
              </a:solidFill>
            </a:endParaRPr>
          </a:p>
        </p:txBody>
      </p:sp>
      <p:sp>
        <p:nvSpPr>
          <p:cNvPr id="7179" name="Text Box 13"/>
          <p:cNvSpPr txBox="1">
            <a:spLocks noChangeArrowheads="1"/>
          </p:cNvSpPr>
          <p:nvPr/>
        </p:nvSpPr>
        <p:spPr bwMode="auto">
          <a:xfrm>
            <a:off x="179512" y="5301208"/>
            <a:ext cx="38884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en-US" sz="2800" b="1" dirty="0">
                <a:solidFill>
                  <a:srgbClr val="000090"/>
                </a:solidFill>
                <a:latin typeface="Arial"/>
                <a:ea typeface="Arial Unicode MS" pitchFamily="34" charset="-128"/>
                <a:cs typeface="Arial"/>
              </a:rPr>
              <a:t>Services to Industry</a:t>
            </a:r>
          </a:p>
        </p:txBody>
      </p:sp>
    </p:spTree>
    <p:extLst>
      <p:ext uri="{BB962C8B-B14F-4D97-AF65-F5344CB8AC3E}">
        <p14:creationId xmlns:p14="http://schemas.microsoft.com/office/powerpoint/2010/main" val="1056954301"/>
      </p:ext>
    </p:extLst>
  </p:cSld>
  <p:clrMapOvr>
    <a:masterClrMapping/>
  </p:clrMapOvr>
  <p:transition spd="slow" advClick="0">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772816"/>
            <a:ext cx="9001125" cy="391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3"/>
          <p:cNvSpPr>
            <a:spLocks noChangeArrowheads="1"/>
          </p:cNvSpPr>
          <p:nvPr/>
        </p:nvSpPr>
        <p:spPr bwMode="auto">
          <a:xfrm>
            <a:off x="467544" y="188640"/>
            <a:ext cx="8352928"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5"/>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6"/>
              </a:buBlip>
              <a:defRPr sz="2400">
                <a:solidFill>
                  <a:schemeClr val="tx1"/>
                </a:solidFill>
                <a:latin typeface="Arial" charset="0"/>
                <a:cs typeface="Arial" charset="0"/>
              </a:defRPr>
            </a:lvl3pPr>
            <a:lvl4pPr marL="1600200" indent="-228600" eaLnBrk="0" hangingPunct="0">
              <a:spcBef>
                <a:spcPct val="20000"/>
              </a:spcBef>
              <a:buBlip>
                <a:blip r:embed="rId7"/>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eaLnBrk="1" hangingPunct="1">
              <a:lnSpc>
                <a:spcPct val="90000"/>
              </a:lnSpc>
              <a:spcBef>
                <a:spcPct val="50000"/>
              </a:spcBef>
              <a:buFontTx/>
              <a:buNone/>
            </a:pPr>
            <a:r>
              <a:rPr lang="de-DE" altLang="en-US" sz="3600" dirty="0" smtClean="0">
                <a:solidFill>
                  <a:srgbClr val="000090"/>
                </a:solidFill>
              </a:rPr>
              <a:t>TRENDS IN PCT ANMELDUNGEN</a:t>
            </a:r>
            <a:r>
              <a:rPr lang="en-US" altLang="en-US" sz="3600" dirty="0" smtClean="0">
                <a:solidFill>
                  <a:srgbClr val="000090"/>
                </a:solidFill>
              </a:rPr>
              <a:t> </a:t>
            </a:r>
            <a:endParaRPr lang="en-US" altLang="en-US" sz="3600" dirty="0">
              <a:solidFill>
                <a:srgbClr val="000090"/>
              </a:solidFill>
            </a:endParaRPr>
          </a:p>
        </p:txBody>
      </p:sp>
    </p:spTree>
    <p:extLst>
      <p:ext uri="{BB962C8B-B14F-4D97-AF65-F5344CB8AC3E}">
        <p14:creationId xmlns:p14="http://schemas.microsoft.com/office/powerpoint/2010/main" val="3004487698"/>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p:cNvGraphicFramePr>
            <a:graphicFrameLocks noChangeAspect="1"/>
          </p:cNvGraphicFramePr>
          <p:nvPr/>
        </p:nvGraphicFramePr>
        <p:xfrm>
          <a:off x="179388" y="1143000"/>
          <a:ext cx="8964612" cy="5114925"/>
        </p:xfrm>
        <a:graphic>
          <a:graphicData uri="http://schemas.openxmlformats.org/presentationml/2006/ole">
            <mc:AlternateContent xmlns:mc="http://schemas.openxmlformats.org/markup-compatibility/2006">
              <mc:Choice xmlns:v="urn:schemas-microsoft-com:vml" Requires="v">
                <p:oleObj spid="_x0000_s11321" name="Chart" r:id="rId3" imgW="6096000" imgH="4076789" progId="MSGraph.Chart.8">
                  <p:embed followColorScheme="full"/>
                </p:oleObj>
              </mc:Choice>
              <mc:Fallback>
                <p:oleObj name="Chart" r:id="rId3" imgW="6096000" imgH="4076789" progId="MSGraph.Chart.8">
                  <p:embed followColorScheme="full"/>
                  <p:pic>
                    <p:nvPicPr>
                      <p:cNvPr id="0" name=""/>
                      <p:cNvPicPr>
                        <a:picLocks noChangeAspect="1" noChangeArrowheads="1"/>
                      </p:cNvPicPr>
                      <p:nvPr/>
                    </p:nvPicPr>
                    <p:blipFill>
                      <a:blip r:embed="rId4"/>
                      <a:srcRect/>
                      <a:stretch>
                        <a:fillRect/>
                      </a:stretch>
                    </p:blipFill>
                    <p:spPr bwMode="auto">
                      <a:xfrm>
                        <a:off x="179388" y="1143000"/>
                        <a:ext cx="8964612" cy="5114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795" name="Rectangle 3"/>
          <p:cNvSpPr>
            <a:spLocks noChangeArrowheads="1"/>
          </p:cNvSpPr>
          <p:nvPr/>
        </p:nvSpPr>
        <p:spPr bwMode="auto">
          <a:xfrm>
            <a:off x="395536" y="188640"/>
            <a:ext cx="8640960" cy="93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5"/>
              </a:buBlip>
              <a:defRPr sz="2400">
                <a:solidFill>
                  <a:schemeClr val="tx1"/>
                </a:solidFill>
                <a:latin typeface="Arial" charset="0"/>
                <a:cs typeface="Arial" charset="0"/>
              </a:defRPr>
            </a:lvl1pPr>
            <a:lvl2pPr marL="742950" indent="-285750" eaLnBrk="0" hangingPunct="0">
              <a:spcBef>
                <a:spcPct val="20000"/>
              </a:spcBef>
              <a:buBlip>
                <a:blip r:embed="rId6"/>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7"/>
              </a:buBlip>
              <a:defRPr sz="2400">
                <a:solidFill>
                  <a:schemeClr val="tx1"/>
                </a:solidFill>
                <a:latin typeface="Arial" charset="0"/>
                <a:cs typeface="Arial" charset="0"/>
              </a:defRPr>
            </a:lvl3pPr>
            <a:lvl4pPr marL="1600200" indent="-228600" eaLnBrk="0" hangingPunct="0">
              <a:spcBef>
                <a:spcPct val="20000"/>
              </a:spcBef>
              <a:buBlip>
                <a:blip r:embed="rId8"/>
              </a:buBlip>
              <a:defRPr sz="2400">
                <a:solidFill>
                  <a:schemeClr val="tx1"/>
                </a:solidFill>
                <a:latin typeface="Arial" charset="0"/>
                <a:cs typeface="Arial" charset="0"/>
              </a:defRPr>
            </a:lvl4pPr>
            <a:lvl5pPr marL="2057400" indent="-228600" eaLnBrk="0" hangingPunct="0">
              <a:spcBef>
                <a:spcPct val="20000"/>
              </a:spcBef>
              <a:buBlip>
                <a:blip r:embed="rId5"/>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5"/>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5"/>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5"/>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5"/>
              </a:buBlip>
              <a:defRPr sz="2400">
                <a:solidFill>
                  <a:schemeClr val="tx1"/>
                </a:solidFill>
                <a:latin typeface="Arial" charset="0"/>
                <a:cs typeface="Arial" charset="0"/>
              </a:defRPr>
            </a:lvl9pPr>
          </a:lstStyle>
          <a:p>
            <a:pPr algn="ctr" eaLnBrk="1" hangingPunct="1">
              <a:lnSpc>
                <a:spcPct val="90000"/>
              </a:lnSpc>
              <a:spcBef>
                <a:spcPct val="50000"/>
              </a:spcBef>
              <a:buFontTx/>
              <a:buNone/>
            </a:pPr>
            <a:r>
              <a:rPr lang="de-DE" altLang="en-US" sz="2800" dirty="0" smtClean="0">
                <a:solidFill>
                  <a:srgbClr val="000090"/>
                </a:solidFill>
              </a:rPr>
              <a:t>IN 2012 EINGEREICHTE INTERNATIONALE ANMELDUNGEN NACH HERKUNFTSLAND</a:t>
            </a:r>
            <a:endParaRPr lang="de-DE" altLang="en-US" sz="2800" dirty="0">
              <a:solidFill>
                <a:srgbClr val="000090"/>
              </a:solidFill>
            </a:endParaRPr>
          </a:p>
        </p:txBody>
      </p:sp>
      <p:sp>
        <p:nvSpPr>
          <p:cNvPr id="33796" name="Text Box 4"/>
          <p:cNvSpPr txBox="1">
            <a:spLocks noChangeArrowheads="1"/>
          </p:cNvSpPr>
          <p:nvPr/>
        </p:nvSpPr>
        <p:spPr bwMode="auto">
          <a:xfrm>
            <a:off x="468313" y="6165850"/>
            <a:ext cx="67675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Blip>
                <a:blip r:embed="rId5"/>
              </a:buBlip>
              <a:defRPr sz="2400">
                <a:solidFill>
                  <a:schemeClr val="tx1"/>
                </a:solidFill>
                <a:latin typeface="Arial" charset="0"/>
                <a:cs typeface="Arial" charset="0"/>
              </a:defRPr>
            </a:lvl1pPr>
            <a:lvl2pPr marL="742950" indent="-285750" eaLnBrk="0" hangingPunct="0">
              <a:spcBef>
                <a:spcPct val="20000"/>
              </a:spcBef>
              <a:buBlip>
                <a:blip r:embed="rId6"/>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7"/>
              </a:buBlip>
              <a:defRPr sz="2400">
                <a:solidFill>
                  <a:schemeClr val="tx1"/>
                </a:solidFill>
                <a:latin typeface="Arial" charset="0"/>
                <a:cs typeface="Arial" charset="0"/>
              </a:defRPr>
            </a:lvl3pPr>
            <a:lvl4pPr marL="1600200" indent="-228600" eaLnBrk="0" hangingPunct="0">
              <a:spcBef>
                <a:spcPct val="20000"/>
              </a:spcBef>
              <a:buBlip>
                <a:blip r:embed="rId8"/>
              </a:buBlip>
              <a:defRPr sz="2400">
                <a:solidFill>
                  <a:schemeClr val="tx1"/>
                </a:solidFill>
                <a:latin typeface="Arial" charset="0"/>
                <a:cs typeface="Arial" charset="0"/>
              </a:defRPr>
            </a:lvl4pPr>
            <a:lvl5pPr marL="2057400" indent="-228600" eaLnBrk="0" hangingPunct="0">
              <a:spcBef>
                <a:spcPct val="20000"/>
              </a:spcBef>
              <a:buBlip>
                <a:blip r:embed="rId5"/>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5"/>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5"/>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5"/>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5"/>
              </a:buBlip>
              <a:defRPr sz="2400">
                <a:solidFill>
                  <a:schemeClr val="tx1"/>
                </a:solidFill>
                <a:latin typeface="Arial" charset="0"/>
                <a:cs typeface="Arial" charset="0"/>
              </a:defRPr>
            </a:lvl9pPr>
          </a:lstStyle>
          <a:p>
            <a:pPr eaLnBrk="1" hangingPunct="1">
              <a:spcBef>
                <a:spcPct val="0"/>
              </a:spcBef>
              <a:buFontTx/>
              <a:buNone/>
            </a:pPr>
            <a:r>
              <a:rPr lang="en-GB" altLang="en-US" sz="1400"/>
              <a:t>Top 15 Staaten responsible for 92.7% of IAs filed in 2012</a:t>
            </a:r>
            <a:endParaRPr lang="en-US" altLang="en-US" sz="1400"/>
          </a:p>
        </p:txBody>
      </p:sp>
      <p:sp>
        <p:nvSpPr>
          <p:cNvPr id="33797" name="Oval 5"/>
          <p:cNvSpPr>
            <a:spLocks noChangeArrowheads="1"/>
          </p:cNvSpPr>
          <p:nvPr/>
        </p:nvSpPr>
        <p:spPr bwMode="auto">
          <a:xfrm>
            <a:off x="7740650" y="5013325"/>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Blip>
                <a:blip r:embed="rId5"/>
              </a:buBlip>
              <a:defRPr sz="2400">
                <a:solidFill>
                  <a:schemeClr val="tx1"/>
                </a:solidFill>
                <a:latin typeface="Arial" charset="0"/>
                <a:cs typeface="Arial" charset="0"/>
              </a:defRPr>
            </a:lvl1pPr>
            <a:lvl2pPr marL="742950" indent="-285750" eaLnBrk="0" hangingPunct="0">
              <a:spcBef>
                <a:spcPct val="20000"/>
              </a:spcBef>
              <a:buBlip>
                <a:blip r:embed="rId6"/>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7"/>
              </a:buBlip>
              <a:defRPr sz="2400">
                <a:solidFill>
                  <a:schemeClr val="tx1"/>
                </a:solidFill>
                <a:latin typeface="Arial" charset="0"/>
                <a:cs typeface="Arial" charset="0"/>
              </a:defRPr>
            </a:lvl3pPr>
            <a:lvl4pPr marL="1600200" indent="-228600" eaLnBrk="0" hangingPunct="0">
              <a:spcBef>
                <a:spcPct val="20000"/>
              </a:spcBef>
              <a:buBlip>
                <a:blip r:embed="rId8"/>
              </a:buBlip>
              <a:defRPr sz="2400">
                <a:solidFill>
                  <a:schemeClr val="tx1"/>
                </a:solidFill>
                <a:latin typeface="Arial" charset="0"/>
                <a:cs typeface="Arial" charset="0"/>
              </a:defRPr>
            </a:lvl4pPr>
            <a:lvl5pPr marL="2057400" indent="-228600" eaLnBrk="0" hangingPunct="0">
              <a:spcBef>
                <a:spcPct val="20000"/>
              </a:spcBef>
              <a:buBlip>
                <a:blip r:embed="rId5"/>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5"/>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5"/>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5"/>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5"/>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
        <p:nvSpPr>
          <p:cNvPr id="33798" name="Oval 6"/>
          <p:cNvSpPr>
            <a:spLocks noChangeArrowheads="1"/>
          </p:cNvSpPr>
          <p:nvPr/>
        </p:nvSpPr>
        <p:spPr bwMode="auto">
          <a:xfrm>
            <a:off x="7524750" y="4868863"/>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Blip>
                <a:blip r:embed="rId5"/>
              </a:buBlip>
              <a:defRPr sz="2400">
                <a:solidFill>
                  <a:schemeClr val="tx1"/>
                </a:solidFill>
                <a:latin typeface="Arial" charset="0"/>
                <a:cs typeface="Arial" charset="0"/>
              </a:defRPr>
            </a:lvl1pPr>
            <a:lvl2pPr marL="742950" indent="-285750" eaLnBrk="0" hangingPunct="0">
              <a:spcBef>
                <a:spcPct val="20000"/>
              </a:spcBef>
              <a:buBlip>
                <a:blip r:embed="rId6"/>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7"/>
              </a:buBlip>
              <a:defRPr sz="2400">
                <a:solidFill>
                  <a:schemeClr val="tx1"/>
                </a:solidFill>
                <a:latin typeface="Arial" charset="0"/>
                <a:cs typeface="Arial" charset="0"/>
              </a:defRPr>
            </a:lvl3pPr>
            <a:lvl4pPr marL="1600200" indent="-228600" eaLnBrk="0" hangingPunct="0">
              <a:spcBef>
                <a:spcPct val="20000"/>
              </a:spcBef>
              <a:buBlip>
                <a:blip r:embed="rId8"/>
              </a:buBlip>
              <a:defRPr sz="2400">
                <a:solidFill>
                  <a:schemeClr val="tx1"/>
                </a:solidFill>
                <a:latin typeface="Arial" charset="0"/>
                <a:cs typeface="Arial" charset="0"/>
              </a:defRPr>
            </a:lvl4pPr>
            <a:lvl5pPr marL="2057400" indent="-228600" eaLnBrk="0" hangingPunct="0">
              <a:spcBef>
                <a:spcPct val="20000"/>
              </a:spcBef>
              <a:buBlip>
                <a:blip r:embed="rId5"/>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5"/>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5"/>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5"/>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5"/>
              </a:buBlip>
              <a:defRPr sz="2400">
                <a:solidFill>
                  <a:schemeClr val="tx1"/>
                </a:solidFill>
                <a:latin typeface="Arial" charset="0"/>
                <a:cs typeface="Arial" charset="0"/>
              </a:defRPr>
            </a:lvl9pPr>
          </a:lstStyle>
          <a:p>
            <a:pPr eaLnBrk="1" hangingPunct="1">
              <a:spcBef>
                <a:spcPct val="50000"/>
              </a:spcBef>
              <a:buFontTx/>
              <a:buNone/>
            </a:pPr>
            <a:endParaRPr lang="en-US" altLang="en-US"/>
          </a:p>
        </p:txBody>
      </p:sp>
    </p:spTree>
    <p:extLst>
      <p:ext uri="{BB962C8B-B14F-4D97-AF65-F5344CB8AC3E}">
        <p14:creationId xmlns:p14="http://schemas.microsoft.com/office/powerpoint/2010/main" val="2974547192"/>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sldNum" sz="quarter" idx="10"/>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A89CAE1A-0917-45A4-B84B-BC2BBC4071B9}" type="slidenum">
              <a:rPr lang="en-US" altLang="en-US" sz="1400" smtClean="0"/>
              <a:pPr eaLnBrk="1" hangingPunct="1"/>
              <a:t>62</a:t>
            </a:fld>
            <a:endParaRPr lang="en-US" altLang="en-US" sz="1400" smtClean="0"/>
          </a:p>
        </p:txBody>
      </p:sp>
      <p:sp>
        <p:nvSpPr>
          <p:cNvPr id="34819" name="Rectangle 2"/>
          <p:cNvSpPr>
            <a:spLocks noGrp="1" noChangeArrowheads="1"/>
          </p:cNvSpPr>
          <p:nvPr>
            <p:ph type="title" idx="4294967295"/>
          </p:nvPr>
        </p:nvSpPr>
        <p:spPr>
          <a:xfrm>
            <a:off x="611560" y="274638"/>
            <a:ext cx="7992888" cy="778098"/>
          </a:xfrm>
        </p:spPr>
        <p:txBody>
          <a:bodyPr/>
          <a:lstStyle/>
          <a:p>
            <a:pPr algn="ctr" eaLnBrk="1" hangingPunct="1">
              <a:lnSpc>
                <a:spcPct val="90000"/>
              </a:lnSpc>
              <a:spcBef>
                <a:spcPct val="50000"/>
              </a:spcBef>
            </a:pPr>
            <a:r>
              <a:rPr lang="de-DE" altLang="en-US" sz="3200" dirty="0" smtClean="0">
                <a:solidFill>
                  <a:srgbClr val="000090"/>
                </a:solidFill>
              </a:rPr>
              <a:t>PCT EINTRITT IN DIE NATIONAL PHASE</a:t>
            </a:r>
          </a:p>
        </p:txBody>
      </p:sp>
      <p:sp>
        <p:nvSpPr>
          <p:cNvPr id="34820" name="Text Box 9"/>
          <p:cNvSpPr txBox="1">
            <a:spLocks noChangeArrowheads="1"/>
          </p:cNvSpPr>
          <p:nvPr/>
        </p:nvSpPr>
        <p:spPr bwMode="auto">
          <a:xfrm>
            <a:off x="176213" y="5157788"/>
            <a:ext cx="896461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r>
              <a:rPr lang="de-DE" altLang="en-US" sz="2000"/>
              <a:t>458,800 Eintritte in die nationale Phase von “Ausländern”in 2012 (+ 6.2% gegenüber 2011); 540,200 Eintritte in die nationale Phase insgesamt in 2012</a:t>
            </a:r>
            <a:r>
              <a:rPr lang="de-DE" altLang="en-US" sz="1400"/>
              <a:t> </a:t>
            </a:r>
          </a:p>
        </p:txBody>
      </p:sp>
      <p:pic>
        <p:nvPicPr>
          <p:cNvPr id="3482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341438"/>
            <a:ext cx="8918575" cy="311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2" name="TextBox 5"/>
          <p:cNvSpPr txBox="1">
            <a:spLocks noChangeArrowheads="1"/>
          </p:cNvSpPr>
          <p:nvPr/>
        </p:nvSpPr>
        <p:spPr bwMode="auto">
          <a:xfrm>
            <a:off x="409575" y="4551363"/>
            <a:ext cx="6865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r>
              <a:rPr lang="en-US" altLang="en-US" sz="1000"/>
              <a:t>Note:  Data refer to the international phase of the PCT system.   Counts are based on the international application date.</a:t>
            </a:r>
          </a:p>
          <a:p>
            <a:pPr eaLnBrk="1" hangingPunct="1"/>
            <a:r>
              <a:rPr lang="en-US" altLang="en-US" sz="1000"/>
              <a:t>Source:  WIPO Statistics Database, October 2013</a:t>
            </a:r>
          </a:p>
        </p:txBody>
      </p:sp>
    </p:spTree>
    <p:extLst>
      <p:ext uri="{BB962C8B-B14F-4D97-AF65-F5344CB8AC3E}">
        <p14:creationId xmlns:p14="http://schemas.microsoft.com/office/powerpoint/2010/main" val="1507491972"/>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628800"/>
            <a:ext cx="7776864" cy="440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Rectangle 4"/>
          <p:cNvSpPr>
            <a:spLocks noChangeArrowheads="1"/>
          </p:cNvSpPr>
          <p:nvPr/>
        </p:nvSpPr>
        <p:spPr bwMode="auto">
          <a:xfrm>
            <a:off x="107504" y="260648"/>
            <a:ext cx="8784976"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5"/>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6"/>
              </a:buBlip>
              <a:defRPr sz="2400">
                <a:solidFill>
                  <a:schemeClr val="tx1"/>
                </a:solidFill>
                <a:latin typeface="Arial" charset="0"/>
                <a:cs typeface="Arial" charset="0"/>
              </a:defRPr>
            </a:lvl3pPr>
            <a:lvl4pPr marL="1600200" indent="-228600" eaLnBrk="0" hangingPunct="0">
              <a:spcBef>
                <a:spcPct val="20000"/>
              </a:spcBef>
              <a:buBlip>
                <a:blip r:embed="rId7"/>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eaLnBrk="1" hangingPunct="1">
              <a:lnSpc>
                <a:spcPct val="90000"/>
              </a:lnSpc>
              <a:spcBef>
                <a:spcPct val="50000"/>
              </a:spcBef>
              <a:buFontTx/>
              <a:buNone/>
            </a:pPr>
            <a:r>
              <a:rPr lang="de-DE" altLang="en-US" sz="2800" dirty="0" smtClean="0">
                <a:solidFill>
                  <a:srgbClr val="000090"/>
                </a:solidFill>
              </a:rPr>
              <a:t>PCT EINTRITT IN DIE NATIONALE PHASE 2011</a:t>
            </a:r>
            <a:br>
              <a:rPr lang="de-DE" altLang="en-US" sz="2800" dirty="0" smtClean="0">
                <a:solidFill>
                  <a:srgbClr val="000090"/>
                </a:solidFill>
              </a:rPr>
            </a:br>
            <a:r>
              <a:rPr lang="de-DE" altLang="en-US" sz="2800" dirty="0" smtClean="0">
                <a:solidFill>
                  <a:srgbClr val="000090"/>
                </a:solidFill>
              </a:rPr>
              <a:t>— ZIEL-STAATEN (1) </a:t>
            </a:r>
            <a:endParaRPr lang="de-DE" altLang="en-US" sz="2800" dirty="0">
              <a:solidFill>
                <a:srgbClr val="000090"/>
              </a:solidFill>
            </a:endParaRPr>
          </a:p>
        </p:txBody>
      </p:sp>
    </p:spTree>
    <p:extLst>
      <p:ext uri="{BB962C8B-B14F-4D97-AF65-F5344CB8AC3E}">
        <p14:creationId xmlns:p14="http://schemas.microsoft.com/office/powerpoint/2010/main" val="3545035945"/>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12776"/>
            <a:ext cx="7992888" cy="450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Rectangle 3"/>
          <p:cNvSpPr>
            <a:spLocks noChangeArrowheads="1"/>
          </p:cNvSpPr>
          <p:nvPr/>
        </p:nvSpPr>
        <p:spPr bwMode="auto">
          <a:xfrm>
            <a:off x="971600" y="260648"/>
            <a:ext cx="7416824" cy="875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5"/>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6"/>
              </a:buBlip>
              <a:defRPr sz="2400">
                <a:solidFill>
                  <a:schemeClr val="tx1"/>
                </a:solidFill>
                <a:latin typeface="Arial" charset="0"/>
                <a:cs typeface="Arial" charset="0"/>
              </a:defRPr>
            </a:lvl3pPr>
            <a:lvl4pPr marL="1600200" indent="-228600" eaLnBrk="0" hangingPunct="0">
              <a:spcBef>
                <a:spcPct val="20000"/>
              </a:spcBef>
              <a:buBlip>
                <a:blip r:embed="rId7"/>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eaLnBrk="1" hangingPunct="1">
              <a:lnSpc>
                <a:spcPct val="90000"/>
              </a:lnSpc>
              <a:spcBef>
                <a:spcPct val="50000"/>
              </a:spcBef>
              <a:buFontTx/>
              <a:buNone/>
            </a:pPr>
            <a:r>
              <a:rPr lang="de-DE" altLang="en-US" sz="2800" dirty="0" smtClean="0">
                <a:solidFill>
                  <a:srgbClr val="000090"/>
                </a:solidFill>
              </a:rPr>
              <a:t>PCT EINTRITT IN DIE NATIONALE PHASE 2011— ZIEL-STAATEN (2) </a:t>
            </a:r>
            <a:endParaRPr lang="de-DE" altLang="en-US" sz="2800" dirty="0">
              <a:solidFill>
                <a:srgbClr val="000090"/>
              </a:solidFill>
            </a:endParaRPr>
          </a:p>
        </p:txBody>
      </p:sp>
    </p:spTree>
    <p:extLst>
      <p:ext uri="{BB962C8B-B14F-4D97-AF65-F5344CB8AC3E}">
        <p14:creationId xmlns:p14="http://schemas.microsoft.com/office/powerpoint/2010/main" val="4038453834"/>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sldNum" sz="quarter" idx="10"/>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808B57B9-92CD-4D45-AE80-18C3E922047E}" type="slidenum">
              <a:rPr lang="en-US" altLang="en-US" sz="1400" smtClean="0"/>
              <a:pPr eaLnBrk="1" hangingPunct="1"/>
              <a:t>65</a:t>
            </a:fld>
            <a:endParaRPr lang="en-US" altLang="en-US" sz="1400" smtClean="0"/>
          </a:p>
        </p:txBody>
      </p:sp>
      <p:sp>
        <p:nvSpPr>
          <p:cNvPr id="37891" name="Rectangle 2"/>
          <p:cNvSpPr>
            <a:spLocks noGrp="1" noChangeArrowheads="1"/>
          </p:cNvSpPr>
          <p:nvPr>
            <p:ph type="title" idx="4294967295"/>
          </p:nvPr>
        </p:nvSpPr>
        <p:spPr>
          <a:xfrm>
            <a:off x="251520" y="274638"/>
            <a:ext cx="8712968" cy="1143000"/>
          </a:xfrm>
        </p:spPr>
        <p:txBody>
          <a:bodyPr/>
          <a:lstStyle/>
          <a:p>
            <a:pPr algn="ctr"/>
            <a:r>
              <a:rPr lang="de-DE" altLang="en-US" sz="2800" dirty="0" smtClean="0">
                <a:solidFill>
                  <a:srgbClr val="000090"/>
                </a:solidFill>
              </a:rPr>
              <a:t>ANTEIL DER PCT EINTRITTE IN DIE NATIONALE PHASE </a:t>
            </a:r>
            <a:br>
              <a:rPr lang="de-DE" altLang="en-US" sz="2800" dirty="0" smtClean="0">
                <a:solidFill>
                  <a:srgbClr val="000090"/>
                </a:solidFill>
              </a:rPr>
            </a:br>
            <a:r>
              <a:rPr lang="de-DE" altLang="en-US" sz="2800" dirty="0" smtClean="0">
                <a:solidFill>
                  <a:srgbClr val="000090"/>
                </a:solidFill>
              </a:rPr>
              <a:t>VON “AUSLÄNDERN” IN 2012 (AUSZUG)</a:t>
            </a:r>
          </a:p>
        </p:txBody>
      </p:sp>
      <p:sp>
        <p:nvSpPr>
          <p:cNvPr id="37892" name="Text Box 10"/>
          <p:cNvSpPr txBox="1">
            <a:spLocks noChangeArrowheads="1"/>
          </p:cNvSpPr>
          <p:nvPr/>
        </p:nvSpPr>
        <p:spPr bwMode="auto">
          <a:xfrm>
            <a:off x="323528" y="5661248"/>
            <a:ext cx="8569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r>
              <a:rPr lang="de-DE" altLang="en-US" sz="1800" dirty="0"/>
              <a:t>Gesamtanteil der PCT Eintritte in die nationale Phase von  “Ausländern” ca. 54% in 2012</a:t>
            </a:r>
          </a:p>
        </p:txBody>
      </p:sp>
      <p:pic>
        <p:nvPicPr>
          <p:cNvPr id="3789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4824"/>
            <a:ext cx="9150350"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4" name="TextBox 5"/>
          <p:cNvSpPr txBox="1">
            <a:spLocks noChangeArrowheads="1"/>
          </p:cNvSpPr>
          <p:nvPr/>
        </p:nvSpPr>
        <p:spPr bwMode="auto">
          <a:xfrm>
            <a:off x="431800" y="4781550"/>
            <a:ext cx="30051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r>
              <a:rPr lang="en-US" altLang="en-US" sz="1000"/>
              <a:t>Source:  WIPO Statistics Database, October 2013</a:t>
            </a:r>
          </a:p>
        </p:txBody>
      </p:sp>
    </p:spTree>
    <p:extLst>
      <p:ext uri="{BB962C8B-B14F-4D97-AF65-F5344CB8AC3E}">
        <p14:creationId xmlns:p14="http://schemas.microsoft.com/office/powerpoint/2010/main" val="255171142"/>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4"/>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7A363F66-8F8A-482C-A7BE-51C5FF462A89}" type="slidenum">
              <a:rPr lang="en-US" altLang="en-US" sz="1400" smtClean="0"/>
              <a:pPr eaLnBrk="1" hangingPunct="1">
                <a:spcBef>
                  <a:spcPct val="0"/>
                </a:spcBef>
                <a:buFontTx/>
                <a:buNone/>
              </a:pPr>
              <a:t>66</a:t>
            </a:fld>
            <a:endParaRPr lang="en-US" altLang="en-US" sz="1400" smtClean="0"/>
          </a:p>
        </p:txBody>
      </p:sp>
      <p:sp>
        <p:nvSpPr>
          <p:cNvPr id="38915" name="Rectangle 2"/>
          <p:cNvSpPr>
            <a:spLocks noGrp="1" noChangeArrowheads="1"/>
          </p:cNvSpPr>
          <p:nvPr>
            <p:ph type="title"/>
          </p:nvPr>
        </p:nvSpPr>
        <p:spPr>
          <a:xfrm>
            <a:off x="457200" y="274638"/>
            <a:ext cx="7283152" cy="1143000"/>
          </a:xfrm>
        </p:spPr>
        <p:txBody>
          <a:bodyPr/>
          <a:lstStyle/>
          <a:p>
            <a:pPr algn="ctr" eaLnBrk="1" hangingPunct="1"/>
            <a:r>
              <a:rPr lang="de-DE" altLang="en-US" dirty="0" smtClean="0">
                <a:solidFill>
                  <a:srgbClr val="000090"/>
                </a:solidFill>
              </a:rPr>
              <a:t>DER PCT ─ 1970 BIS HEUTE</a:t>
            </a:r>
          </a:p>
        </p:txBody>
      </p:sp>
      <p:pic>
        <p:nvPicPr>
          <p:cNvPr id="38916"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328" y="548680"/>
            <a:ext cx="1349996" cy="179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1"/>
          <p:cNvSpPr>
            <a:spLocks noChangeArrowheads="1"/>
          </p:cNvSpPr>
          <p:nvPr/>
        </p:nvSpPr>
        <p:spPr bwMode="auto">
          <a:xfrm>
            <a:off x="4419600" y="3198813"/>
            <a:ext cx="30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r>
              <a:rPr lang="en-US" altLang="en-US"/>
              <a:t>*</a:t>
            </a:r>
          </a:p>
        </p:txBody>
      </p:sp>
      <p:pic>
        <p:nvPicPr>
          <p:cNvPr id="3891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348880"/>
            <a:ext cx="89281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7222549"/>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39750" y="186422"/>
            <a:ext cx="7772400" cy="646331"/>
          </a:xfrm>
        </p:spPr>
        <p:txBody>
          <a:bodyPr>
            <a:spAutoFit/>
          </a:bodyPr>
          <a:lstStyle/>
          <a:p>
            <a:pPr algn="ctr" eaLnBrk="1" hangingPunct="1"/>
            <a:r>
              <a:rPr lang="de-DE" altLang="en-US" dirty="0" smtClean="0">
                <a:solidFill>
                  <a:srgbClr val="000090"/>
                </a:solidFill>
              </a:rPr>
              <a:t>TOP PCT ANMELDER 2012</a:t>
            </a:r>
          </a:p>
        </p:txBody>
      </p:sp>
      <p:sp>
        <p:nvSpPr>
          <p:cNvPr id="39939" name="Rectangle 3"/>
          <p:cNvSpPr>
            <a:spLocks noChangeArrowheads="1"/>
          </p:cNvSpPr>
          <p:nvPr/>
        </p:nvSpPr>
        <p:spPr bwMode="auto">
          <a:xfrm>
            <a:off x="2483768" y="1340768"/>
            <a:ext cx="511175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AutoNum type="arabicPeriod"/>
            </a:pPr>
            <a:r>
              <a:rPr lang="en-GB" altLang="en-US" sz="1600" dirty="0">
                <a:ea typeface="ヒラギノ角ゴ Pro W3" charset="-128"/>
              </a:rPr>
              <a:t>ZTE Corporation—CN (3906)*</a:t>
            </a:r>
          </a:p>
          <a:p>
            <a:pPr eaLnBrk="1" hangingPunct="1">
              <a:spcBef>
                <a:spcPct val="0"/>
              </a:spcBef>
              <a:buFontTx/>
              <a:buAutoNum type="arabicPeriod"/>
            </a:pPr>
            <a:r>
              <a:rPr lang="en-GB" altLang="en-US" sz="1600" dirty="0">
                <a:ea typeface="ヒラギノ角ゴ Pro W3" charset="-128"/>
              </a:rPr>
              <a:t>Panasonic—JP (2951)  </a:t>
            </a:r>
          </a:p>
          <a:p>
            <a:pPr eaLnBrk="1" hangingPunct="1">
              <a:spcBef>
                <a:spcPct val="0"/>
              </a:spcBef>
              <a:buFontTx/>
              <a:buAutoNum type="arabicPeriod"/>
            </a:pPr>
            <a:r>
              <a:rPr lang="en-GB" altLang="en-US" sz="1600" dirty="0"/>
              <a:t>Sharp—JP (2001)</a:t>
            </a:r>
          </a:p>
          <a:p>
            <a:pPr eaLnBrk="1" hangingPunct="1">
              <a:spcBef>
                <a:spcPct val="0"/>
              </a:spcBef>
              <a:buFontTx/>
              <a:buAutoNum type="arabicPeriod"/>
            </a:pPr>
            <a:r>
              <a:rPr lang="en-GB" altLang="en-US" sz="1600" dirty="0">
                <a:ea typeface="ヒラギノ角ゴ Pro W3" charset="-128"/>
              </a:rPr>
              <a:t>Huawei—CN (1801)</a:t>
            </a:r>
          </a:p>
          <a:p>
            <a:pPr eaLnBrk="1" hangingPunct="1">
              <a:spcBef>
                <a:spcPct val="0"/>
              </a:spcBef>
              <a:buFontTx/>
              <a:buAutoNum type="arabicPeriod"/>
            </a:pPr>
            <a:r>
              <a:rPr lang="en-GB" altLang="en-US" sz="1600" dirty="0">
                <a:ea typeface="ヒラギノ角ゴ Pro W3" charset="-128"/>
              </a:rPr>
              <a:t>Bosch—DE (1775) </a:t>
            </a:r>
          </a:p>
          <a:p>
            <a:pPr eaLnBrk="1" hangingPunct="1">
              <a:spcBef>
                <a:spcPct val="0"/>
              </a:spcBef>
              <a:buFontTx/>
              <a:buAutoNum type="arabicPeriod"/>
            </a:pPr>
            <a:r>
              <a:rPr lang="en-GB" altLang="en-US" sz="1600" dirty="0"/>
              <a:t>Toyota—JP (1652)</a:t>
            </a:r>
          </a:p>
          <a:p>
            <a:pPr eaLnBrk="1" hangingPunct="1">
              <a:spcBef>
                <a:spcPct val="0"/>
              </a:spcBef>
              <a:buFontTx/>
              <a:buAutoNum type="arabicPeriod"/>
            </a:pPr>
            <a:r>
              <a:rPr lang="en-GB" altLang="en-US" sz="1600" dirty="0">
                <a:ea typeface="ヒラギノ角ゴ Pro W3" charset="-128"/>
              </a:rPr>
              <a:t>Qualcomm—US (1305)</a:t>
            </a:r>
          </a:p>
          <a:p>
            <a:pPr eaLnBrk="1" hangingPunct="1">
              <a:spcBef>
                <a:spcPct val="0"/>
              </a:spcBef>
              <a:buFontTx/>
              <a:buAutoNum type="arabicPeriod"/>
            </a:pPr>
            <a:r>
              <a:rPr lang="en-GB" altLang="en-US" sz="1600" dirty="0"/>
              <a:t>Siemens—DE (1272)</a:t>
            </a:r>
          </a:p>
          <a:p>
            <a:pPr eaLnBrk="1" hangingPunct="1">
              <a:spcBef>
                <a:spcPct val="0"/>
              </a:spcBef>
              <a:buFontTx/>
              <a:buAutoNum type="arabicPeriod"/>
            </a:pPr>
            <a:r>
              <a:rPr lang="en-GB" altLang="en-US" sz="1600" dirty="0"/>
              <a:t>Philips—NL (1230)</a:t>
            </a:r>
          </a:p>
          <a:p>
            <a:pPr eaLnBrk="1" hangingPunct="1">
              <a:spcBef>
                <a:spcPct val="0"/>
              </a:spcBef>
              <a:buFontTx/>
              <a:buAutoNum type="arabicPeriod"/>
            </a:pPr>
            <a:r>
              <a:rPr lang="en-GB" altLang="en-US" sz="1600" dirty="0"/>
              <a:t>Ericsson—SE (1197)</a:t>
            </a:r>
          </a:p>
          <a:p>
            <a:pPr eaLnBrk="1" hangingPunct="1">
              <a:spcBef>
                <a:spcPct val="0"/>
              </a:spcBef>
              <a:buFontTx/>
              <a:buAutoNum type="arabicPeriod"/>
            </a:pPr>
            <a:r>
              <a:rPr lang="en-GB" altLang="en-US" sz="1600" dirty="0">
                <a:ea typeface="ヒラギノ角ゴ Pro W3" charset="-128"/>
              </a:rPr>
              <a:t>LG Electronics—KR (1094)</a:t>
            </a:r>
          </a:p>
          <a:p>
            <a:pPr eaLnBrk="1" hangingPunct="1">
              <a:spcBef>
                <a:spcPct val="0"/>
              </a:spcBef>
              <a:buFontTx/>
              <a:buAutoNum type="arabicPeriod"/>
            </a:pPr>
            <a:r>
              <a:rPr lang="en-GB" altLang="en-US" sz="1600" dirty="0"/>
              <a:t>Mitsubishi Electric—JP (1042)</a:t>
            </a:r>
          </a:p>
          <a:p>
            <a:pPr eaLnBrk="1" hangingPunct="1">
              <a:spcBef>
                <a:spcPct val="0"/>
              </a:spcBef>
              <a:buFontTx/>
              <a:buAutoNum type="arabicPeriod"/>
            </a:pPr>
            <a:r>
              <a:rPr lang="en-GB" altLang="en-US" sz="1600" dirty="0">
                <a:ea typeface="ヒラギノ角ゴ Pro W3" charset="-128"/>
              </a:rPr>
              <a:t>NEC—JP (999) </a:t>
            </a:r>
          </a:p>
          <a:p>
            <a:pPr eaLnBrk="1" hangingPunct="1">
              <a:spcBef>
                <a:spcPct val="0"/>
              </a:spcBef>
              <a:buFontTx/>
              <a:buAutoNum type="arabicPeriod"/>
            </a:pPr>
            <a:r>
              <a:rPr lang="en-GB" altLang="en-US" sz="1600" dirty="0">
                <a:ea typeface="ヒラギノ角ゴ Pro W3" charset="-128"/>
              </a:rPr>
              <a:t>Fujifilm Corporation (891)</a:t>
            </a:r>
          </a:p>
          <a:p>
            <a:pPr eaLnBrk="1" hangingPunct="1">
              <a:spcBef>
                <a:spcPct val="0"/>
              </a:spcBef>
              <a:buFontTx/>
              <a:buAutoNum type="arabicPeriod"/>
            </a:pPr>
            <a:r>
              <a:rPr lang="en-GB" altLang="en-US" sz="1600" dirty="0"/>
              <a:t>Hitachi—JP (745) </a:t>
            </a:r>
          </a:p>
          <a:p>
            <a:pPr eaLnBrk="1" hangingPunct="1">
              <a:spcBef>
                <a:spcPct val="0"/>
              </a:spcBef>
              <a:buFontTx/>
              <a:buAutoNum type="arabicPeriod"/>
            </a:pPr>
            <a:r>
              <a:rPr lang="en-GB" altLang="en-US" sz="1600" dirty="0"/>
              <a:t>Samsung Electronics—KR (683)</a:t>
            </a:r>
          </a:p>
          <a:p>
            <a:pPr eaLnBrk="1" hangingPunct="1">
              <a:spcBef>
                <a:spcPct val="0"/>
              </a:spcBef>
              <a:buFontTx/>
              <a:buAutoNum type="arabicPeriod"/>
            </a:pPr>
            <a:r>
              <a:rPr lang="en-GB" altLang="en-US" sz="1600" dirty="0">
                <a:ea typeface="ヒラギノ角ゴ Pro W3" charset="-128"/>
              </a:rPr>
              <a:t>Fujitsu—JP (671)</a:t>
            </a:r>
          </a:p>
          <a:p>
            <a:pPr eaLnBrk="1" hangingPunct="1">
              <a:spcBef>
                <a:spcPct val="0"/>
              </a:spcBef>
              <a:buFontTx/>
              <a:buAutoNum type="arabicPeriod"/>
            </a:pPr>
            <a:r>
              <a:rPr lang="en-GB" altLang="en-US" sz="1600" dirty="0"/>
              <a:t>Nokia—FI (670)</a:t>
            </a:r>
          </a:p>
          <a:p>
            <a:pPr eaLnBrk="1" hangingPunct="1">
              <a:spcBef>
                <a:spcPct val="0"/>
              </a:spcBef>
              <a:buFontTx/>
              <a:buAutoNum type="arabicPeriod"/>
            </a:pPr>
            <a:r>
              <a:rPr lang="en-GB" altLang="en-US" sz="1600" dirty="0">
                <a:ea typeface="ヒラギノ角ゴ Pro W3" charset="-128"/>
              </a:rPr>
              <a:t>BASF—DE (644) </a:t>
            </a:r>
          </a:p>
          <a:p>
            <a:pPr eaLnBrk="1" hangingPunct="1">
              <a:spcBef>
                <a:spcPct val="0"/>
              </a:spcBef>
              <a:buFontTx/>
              <a:buAutoNum type="arabicPeriod"/>
            </a:pPr>
            <a:r>
              <a:rPr lang="en-GB" altLang="en-US" sz="1600" dirty="0">
                <a:ea typeface="ヒラギノ角ゴ Pro W3" charset="-128"/>
              </a:rPr>
              <a:t>Intel—US (640)</a:t>
            </a:r>
          </a:p>
        </p:txBody>
      </p:sp>
      <p:sp>
        <p:nvSpPr>
          <p:cNvPr id="39940" name="Text Box 4"/>
          <p:cNvSpPr txBox="1">
            <a:spLocks noChangeArrowheads="1"/>
          </p:cNvSpPr>
          <p:nvPr/>
        </p:nvSpPr>
        <p:spPr bwMode="auto">
          <a:xfrm>
            <a:off x="179388" y="5516563"/>
            <a:ext cx="2001837"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r>
              <a:rPr lang="en-US" altLang="en-US" sz="1600"/>
              <a:t>*(…) veröffentlichte </a:t>
            </a:r>
            <a:br>
              <a:rPr lang="en-US" altLang="en-US" sz="1600"/>
            </a:br>
            <a:r>
              <a:rPr lang="en-US" altLang="en-US" sz="1600"/>
              <a:t>PCT Anmeldungen</a:t>
            </a:r>
          </a:p>
        </p:txBody>
      </p:sp>
    </p:spTree>
    <p:extLst>
      <p:ext uri="{BB962C8B-B14F-4D97-AF65-F5344CB8AC3E}">
        <p14:creationId xmlns:p14="http://schemas.microsoft.com/office/powerpoint/2010/main" val="2393930952"/>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23528" y="288637"/>
            <a:ext cx="8424936" cy="584776"/>
          </a:xfrm>
        </p:spPr>
        <p:txBody>
          <a:bodyPr wrap="square">
            <a:spAutoFit/>
          </a:bodyPr>
          <a:lstStyle/>
          <a:p>
            <a:pPr algn="ctr" eaLnBrk="1" hangingPunct="1"/>
            <a:r>
              <a:rPr lang="de-DE" altLang="en-US" sz="3200" dirty="0" smtClean="0">
                <a:solidFill>
                  <a:srgbClr val="000090"/>
                </a:solidFill>
              </a:rPr>
              <a:t>TOP UNIVERSITÄTS PCT ANMELDER 2012</a:t>
            </a:r>
          </a:p>
        </p:txBody>
      </p:sp>
      <p:sp>
        <p:nvSpPr>
          <p:cNvPr id="40963" name="Rectangle 3"/>
          <p:cNvSpPr>
            <a:spLocks noChangeArrowheads="1"/>
          </p:cNvSpPr>
          <p:nvPr/>
        </p:nvSpPr>
        <p:spPr bwMode="auto">
          <a:xfrm>
            <a:off x="395536" y="1268760"/>
            <a:ext cx="5976938"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AutoNum type="arabicPeriod"/>
            </a:pPr>
            <a:r>
              <a:rPr lang="en-GB" altLang="en-US" sz="1600" dirty="0">
                <a:ea typeface="ヒラギノ角ゴ Pro W3" charset="-128"/>
              </a:rPr>
              <a:t>University of California (US)</a:t>
            </a:r>
          </a:p>
          <a:p>
            <a:pPr eaLnBrk="1" hangingPunct="1">
              <a:spcBef>
                <a:spcPct val="0"/>
              </a:spcBef>
              <a:buFontTx/>
              <a:buAutoNum type="arabicPeriod"/>
            </a:pPr>
            <a:r>
              <a:rPr lang="en-GB" altLang="en-US" sz="1600" dirty="0">
                <a:ea typeface="ヒラギノ角ゴ Pro W3" charset="-128"/>
              </a:rPr>
              <a:t>MIT </a:t>
            </a:r>
            <a:r>
              <a:rPr lang="en-GB" altLang="en-US" sz="1600" dirty="0"/>
              <a:t>(US)</a:t>
            </a:r>
            <a:endParaRPr lang="en-GB" altLang="en-US" sz="1600" dirty="0">
              <a:ea typeface="ヒラギノ角ゴ Pro W3" charset="-128"/>
            </a:endParaRPr>
          </a:p>
          <a:p>
            <a:pPr eaLnBrk="1" hangingPunct="1">
              <a:spcBef>
                <a:spcPct val="0"/>
              </a:spcBef>
              <a:buFontTx/>
              <a:buAutoNum type="arabicPeriod"/>
            </a:pPr>
            <a:r>
              <a:rPr lang="en-GB" altLang="en-US" sz="1600" dirty="0"/>
              <a:t>Harvard University (US)</a:t>
            </a:r>
          </a:p>
          <a:p>
            <a:pPr eaLnBrk="1" hangingPunct="1">
              <a:spcBef>
                <a:spcPct val="0"/>
              </a:spcBef>
              <a:buFontTx/>
              <a:buAutoNum type="arabicPeriod"/>
            </a:pPr>
            <a:r>
              <a:rPr lang="en-GB" altLang="en-US" sz="1600" dirty="0"/>
              <a:t>Johns Hopkins (US)</a:t>
            </a:r>
          </a:p>
          <a:p>
            <a:pPr eaLnBrk="1" hangingPunct="1">
              <a:spcBef>
                <a:spcPct val="0"/>
              </a:spcBef>
              <a:buFontTx/>
              <a:buAutoNum type="arabicPeriod"/>
            </a:pPr>
            <a:r>
              <a:rPr lang="en-GB" altLang="en-US" sz="1600" dirty="0"/>
              <a:t>Columbia University (US)</a:t>
            </a:r>
          </a:p>
          <a:p>
            <a:pPr eaLnBrk="1" hangingPunct="1">
              <a:spcBef>
                <a:spcPct val="0"/>
              </a:spcBef>
              <a:buFontTx/>
              <a:buAutoNum type="arabicPeriod"/>
            </a:pPr>
            <a:r>
              <a:rPr lang="en-GB" altLang="en-US" sz="1600" dirty="0">
                <a:ea typeface="ヒラギノ角ゴ Pro W3" charset="-128"/>
              </a:rPr>
              <a:t>University of Texas </a:t>
            </a:r>
            <a:r>
              <a:rPr lang="en-GB" altLang="en-US" sz="1600" dirty="0"/>
              <a:t>(US)</a:t>
            </a:r>
          </a:p>
          <a:p>
            <a:pPr eaLnBrk="1" hangingPunct="1">
              <a:spcBef>
                <a:spcPct val="0"/>
              </a:spcBef>
              <a:buFontTx/>
              <a:buAutoNum type="arabicPeriod"/>
            </a:pPr>
            <a:r>
              <a:rPr lang="en-GB" altLang="en-US" sz="1600" dirty="0"/>
              <a:t>Seoul National University (KR)</a:t>
            </a:r>
          </a:p>
          <a:p>
            <a:pPr eaLnBrk="1" hangingPunct="1">
              <a:spcBef>
                <a:spcPct val="0"/>
              </a:spcBef>
              <a:buFontTx/>
              <a:buAutoNum type="arabicPeriod"/>
            </a:pPr>
            <a:r>
              <a:rPr lang="en-GB" altLang="en-US" sz="1600" dirty="0"/>
              <a:t>Leland Stanford University (US)</a:t>
            </a:r>
          </a:p>
          <a:p>
            <a:pPr eaLnBrk="1" hangingPunct="1">
              <a:spcBef>
                <a:spcPct val="0"/>
              </a:spcBef>
              <a:buFontTx/>
              <a:buAutoNum type="arabicPeriod"/>
            </a:pPr>
            <a:r>
              <a:rPr lang="en-GB" altLang="en-US" sz="1600" dirty="0">
                <a:ea typeface="ヒラギノ角ゴ Pro W3" charset="-128"/>
              </a:rPr>
              <a:t>Peking University (CN)</a:t>
            </a:r>
          </a:p>
          <a:p>
            <a:pPr eaLnBrk="1" hangingPunct="1">
              <a:spcBef>
                <a:spcPct val="0"/>
              </a:spcBef>
              <a:buFontTx/>
              <a:buAutoNum type="arabicPeriod"/>
            </a:pPr>
            <a:r>
              <a:rPr lang="en-GB" altLang="en-US" sz="1600" dirty="0"/>
              <a:t>University of Florida (US)</a:t>
            </a:r>
          </a:p>
          <a:p>
            <a:pPr eaLnBrk="1" hangingPunct="1">
              <a:spcBef>
                <a:spcPct val="0"/>
              </a:spcBef>
              <a:buFontTx/>
              <a:buAutoNum type="arabicPeriod"/>
            </a:pPr>
            <a:r>
              <a:rPr lang="en-GB" altLang="en-US" sz="1600" dirty="0"/>
              <a:t>Cal Tech (US)</a:t>
            </a:r>
          </a:p>
          <a:p>
            <a:pPr eaLnBrk="1" hangingPunct="1">
              <a:spcBef>
                <a:spcPct val="0"/>
              </a:spcBef>
              <a:buFontTx/>
              <a:buAutoNum type="arabicPeriod"/>
            </a:pPr>
            <a:r>
              <a:rPr lang="en-GB" altLang="en-US" sz="1600" dirty="0">
                <a:ea typeface="ヒラギノ角ゴ Pro W3" charset="-128"/>
              </a:rPr>
              <a:t>Korea Advanced Institute of Science and Technology (KR)</a:t>
            </a:r>
          </a:p>
          <a:p>
            <a:pPr eaLnBrk="1" hangingPunct="1">
              <a:spcBef>
                <a:spcPct val="0"/>
              </a:spcBef>
              <a:buFontTx/>
              <a:buAutoNum type="arabicPeriod"/>
            </a:pPr>
            <a:r>
              <a:rPr lang="en-GB" altLang="en-US" sz="1600" dirty="0"/>
              <a:t>Cornell University (US)</a:t>
            </a:r>
          </a:p>
          <a:p>
            <a:pPr eaLnBrk="1" hangingPunct="1">
              <a:spcBef>
                <a:spcPct val="0"/>
              </a:spcBef>
              <a:buFontTx/>
              <a:buAutoNum type="arabicPeriod"/>
            </a:pPr>
            <a:r>
              <a:rPr lang="en-GB" altLang="en-US" sz="1600" dirty="0">
                <a:ea typeface="ヒラギノ角ゴ Pro W3" charset="-128"/>
              </a:rPr>
              <a:t>University of Tokyo (JP)</a:t>
            </a:r>
          </a:p>
          <a:p>
            <a:pPr eaLnBrk="1" hangingPunct="1">
              <a:spcBef>
                <a:spcPct val="0"/>
              </a:spcBef>
              <a:buFontTx/>
              <a:buAutoNum type="arabicPeriod"/>
            </a:pPr>
            <a:r>
              <a:rPr lang="en-GB" altLang="en-US" sz="1600" dirty="0" err="1">
                <a:ea typeface="ヒラギノ角ゴ Pro W3" charset="-128"/>
              </a:rPr>
              <a:t>Yonsei</a:t>
            </a:r>
            <a:r>
              <a:rPr lang="en-GB" altLang="en-US" sz="1600" dirty="0">
                <a:ea typeface="ヒラギノ角ゴ Pro W3" charset="-128"/>
              </a:rPr>
              <a:t> University (KR)</a:t>
            </a:r>
          </a:p>
          <a:p>
            <a:pPr eaLnBrk="1" hangingPunct="1">
              <a:spcBef>
                <a:spcPct val="0"/>
              </a:spcBef>
              <a:buFontTx/>
              <a:buAutoNum type="arabicPeriod"/>
            </a:pPr>
            <a:r>
              <a:rPr lang="en-GB" altLang="en-US" sz="1600" dirty="0"/>
              <a:t>Isis Innovation Limited (GB)</a:t>
            </a:r>
          </a:p>
          <a:p>
            <a:pPr eaLnBrk="1" hangingPunct="1">
              <a:spcBef>
                <a:spcPct val="0"/>
              </a:spcBef>
              <a:buFontTx/>
              <a:buAutoNum type="arabicPeriod"/>
            </a:pPr>
            <a:r>
              <a:rPr lang="en-GB" altLang="en-US" sz="1600" dirty="0">
                <a:ea typeface="ヒラギノ角ゴ Pro W3" charset="-128"/>
              </a:rPr>
              <a:t>Tsinghua University (CN)</a:t>
            </a:r>
          </a:p>
          <a:p>
            <a:pPr eaLnBrk="1" hangingPunct="1">
              <a:spcBef>
                <a:spcPct val="0"/>
              </a:spcBef>
              <a:buFontTx/>
              <a:buAutoNum type="arabicPeriod"/>
            </a:pPr>
            <a:r>
              <a:rPr lang="en-GB" altLang="en-US" sz="1600" dirty="0"/>
              <a:t>Kyoto University (JP)</a:t>
            </a:r>
          </a:p>
          <a:p>
            <a:pPr eaLnBrk="1" hangingPunct="1">
              <a:spcBef>
                <a:spcPct val="0"/>
              </a:spcBef>
              <a:buFontTx/>
              <a:buAutoNum type="arabicPeriod"/>
            </a:pPr>
            <a:r>
              <a:rPr lang="en-GB" altLang="en-US" sz="1600" dirty="0">
                <a:ea typeface="ヒラギノ角ゴ Pro W3" charset="-128"/>
              </a:rPr>
              <a:t>University of Michigan </a:t>
            </a:r>
            <a:r>
              <a:rPr lang="en-GB" altLang="en-US" sz="1600" dirty="0"/>
              <a:t>(US)</a:t>
            </a:r>
            <a:endParaRPr lang="en-GB" altLang="en-US" sz="1600" dirty="0">
              <a:ea typeface="ヒラギノ角ゴ Pro W3" charset="-128"/>
            </a:endParaRPr>
          </a:p>
          <a:p>
            <a:pPr eaLnBrk="1" hangingPunct="1">
              <a:spcBef>
                <a:spcPct val="0"/>
              </a:spcBef>
              <a:buFontTx/>
              <a:buAutoNum type="arabicPeriod"/>
            </a:pPr>
            <a:r>
              <a:rPr lang="en-GB" altLang="en-US" sz="1600" dirty="0">
                <a:ea typeface="ヒラギノ角ゴ Pro W3" charset="-128"/>
              </a:rPr>
              <a:t>Purdue University (US)</a:t>
            </a:r>
          </a:p>
        </p:txBody>
      </p:sp>
    </p:spTree>
    <p:extLst>
      <p:ext uri="{BB962C8B-B14F-4D97-AF65-F5344CB8AC3E}">
        <p14:creationId xmlns:p14="http://schemas.microsoft.com/office/powerpoint/2010/main" val="901453693"/>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04788" y="409387"/>
            <a:ext cx="8831708" cy="892552"/>
          </a:xfrm>
        </p:spPr>
        <p:txBody>
          <a:bodyPr wrap="square">
            <a:spAutoFit/>
          </a:bodyPr>
          <a:lstStyle/>
          <a:p>
            <a:pPr algn="ctr" eaLnBrk="1" hangingPunct="1"/>
            <a:r>
              <a:rPr lang="de-DE" altLang="en-US" sz="2600" dirty="0" smtClean="0">
                <a:solidFill>
                  <a:srgbClr val="000090"/>
                </a:solidFill>
              </a:rPr>
              <a:t>TOP REGIERUNGS/FORSCHUNGSEINRICHTUNGEN </a:t>
            </a:r>
            <a:br>
              <a:rPr lang="de-DE" altLang="en-US" sz="2600" dirty="0" smtClean="0">
                <a:solidFill>
                  <a:srgbClr val="000090"/>
                </a:solidFill>
              </a:rPr>
            </a:br>
            <a:r>
              <a:rPr lang="de-DE" altLang="en-US" sz="2600" dirty="0" smtClean="0">
                <a:solidFill>
                  <a:srgbClr val="000090"/>
                </a:solidFill>
              </a:rPr>
              <a:t>PCT ANMELDER 2012</a:t>
            </a:r>
          </a:p>
        </p:txBody>
      </p:sp>
      <p:sp>
        <p:nvSpPr>
          <p:cNvPr id="41987" name="Rectangle 3"/>
          <p:cNvSpPr>
            <a:spLocks noChangeArrowheads="1"/>
          </p:cNvSpPr>
          <p:nvPr/>
        </p:nvSpPr>
        <p:spPr bwMode="auto">
          <a:xfrm>
            <a:off x="395288" y="1628775"/>
            <a:ext cx="83820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AutoNum type="arabicPeriod"/>
            </a:pPr>
            <a:r>
              <a:rPr lang="en-GB" altLang="en-US" sz="1600" dirty="0">
                <a:ea typeface="ヒラギノ角ゴ Pro W3" charset="-128"/>
              </a:rPr>
              <a:t>Commissariat a </a:t>
            </a:r>
            <a:r>
              <a:rPr lang="en-GB" altLang="en-US" sz="1600" dirty="0" err="1">
                <a:ea typeface="ヒラギノ角ゴ Pro W3" charset="-128"/>
              </a:rPr>
              <a:t>l’Energie</a:t>
            </a:r>
            <a:r>
              <a:rPr lang="en-GB" altLang="en-US" sz="1600" dirty="0">
                <a:ea typeface="ヒラギノ角ゴ Pro W3" charset="-128"/>
              </a:rPr>
              <a:t> </a:t>
            </a:r>
            <a:r>
              <a:rPr lang="en-GB" altLang="en-US" sz="1600" dirty="0" err="1">
                <a:ea typeface="ヒラギノ角ゴ Pro W3" charset="-128"/>
              </a:rPr>
              <a:t>Atomique</a:t>
            </a:r>
            <a:r>
              <a:rPr lang="en-GB" altLang="en-US" sz="1600" dirty="0">
                <a:ea typeface="ヒラギノ角ゴ Pro W3" charset="-128"/>
              </a:rPr>
              <a:t> et aux Energies Alternatives (France) </a:t>
            </a:r>
          </a:p>
          <a:p>
            <a:pPr eaLnBrk="1" hangingPunct="1">
              <a:spcBef>
                <a:spcPct val="0"/>
              </a:spcBef>
              <a:buFontTx/>
              <a:buAutoNum type="arabicPeriod"/>
            </a:pPr>
            <a:r>
              <a:rPr lang="en-GB" altLang="en-US" sz="1600" dirty="0" err="1">
                <a:ea typeface="ヒラギノ角ゴ Pro W3" charset="-128"/>
              </a:rPr>
              <a:t>Fraunhofer-Gesellschaft</a:t>
            </a:r>
            <a:r>
              <a:rPr lang="en-GB" altLang="en-US" sz="1600" dirty="0">
                <a:ea typeface="ヒラギノ角ゴ Pro W3" charset="-128"/>
              </a:rPr>
              <a:t> </a:t>
            </a:r>
            <a:r>
              <a:rPr lang="en-GB" altLang="en-US" sz="1600" dirty="0" err="1">
                <a:ea typeface="ヒラギノ角ゴ Pro W3" charset="-128"/>
              </a:rPr>
              <a:t>zur</a:t>
            </a:r>
            <a:r>
              <a:rPr lang="en-GB" altLang="en-US" sz="1600" dirty="0">
                <a:ea typeface="ヒラギノ角ゴ Pro W3" charset="-128"/>
              </a:rPr>
              <a:t> </a:t>
            </a:r>
            <a:r>
              <a:rPr lang="en-GB" altLang="en-US" sz="1600" dirty="0" err="1">
                <a:ea typeface="ヒラギノ角ゴ Pro W3" charset="-128"/>
              </a:rPr>
              <a:t>Forderung</a:t>
            </a:r>
            <a:r>
              <a:rPr lang="en-GB" altLang="en-US" sz="1600" dirty="0">
                <a:ea typeface="ヒラギノ角ゴ Pro W3" charset="-128"/>
              </a:rPr>
              <a:t> Der </a:t>
            </a:r>
            <a:r>
              <a:rPr lang="en-GB" altLang="en-US" sz="1600" dirty="0" err="1">
                <a:ea typeface="ヒラギノ角ゴ Pro W3" charset="-128"/>
              </a:rPr>
              <a:t>Angewandten</a:t>
            </a:r>
            <a:r>
              <a:rPr lang="en-GB" altLang="en-US" sz="1600" dirty="0">
                <a:ea typeface="ヒラギノ角ゴ Pro W3" charset="-128"/>
              </a:rPr>
              <a:t> </a:t>
            </a:r>
            <a:r>
              <a:rPr lang="en-GB" altLang="en-US" sz="1600" dirty="0" err="1">
                <a:ea typeface="ヒラギノ角ゴ Pro W3" charset="-128"/>
              </a:rPr>
              <a:t>Forschung</a:t>
            </a:r>
            <a:r>
              <a:rPr lang="en-GB" altLang="en-US" sz="1600" dirty="0">
                <a:ea typeface="ヒラギノ角ゴ Pro W3" charset="-128"/>
              </a:rPr>
              <a:t> </a:t>
            </a:r>
            <a:r>
              <a:rPr lang="en-GB" altLang="en-US" sz="1600" dirty="0" err="1">
                <a:ea typeface="ヒラギノ角ゴ Pro W3" charset="-128"/>
              </a:rPr>
              <a:t>e.v</a:t>
            </a:r>
            <a:r>
              <a:rPr lang="en-GB" altLang="en-US" sz="1600" dirty="0">
                <a:ea typeface="ヒラギノ角ゴ Pro W3" charset="-128"/>
              </a:rPr>
              <a:t>. (Germany)</a:t>
            </a:r>
          </a:p>
          <a:p>
            <a:pPr eaLnBrk="1" hangingPunct="1">
              <a:spcBef>
                <a:spcPct val="0"/>
              </a:spcBef>
              <a:buFontTx/>
              <a:buAutoNum type="arabicPeriod"/>
            </a:pPr>
            <a:r>
              <a:rPr lang="en-GB" altLang="en-US" sz="1600" dirty="0">
                <a:ea typeface="ヒラギノ角ゴ Pro W3" charset="-128"/>
              </a:rPr>
              <a:t>Centre National de la </a:t>
            </a:r>
            <a:r>
              <a:rPr lang="en-GB" altLang="en-US" sz="1600" dirty="0" err="1">
                <a:ea typeface="ヒラギノ角ゴ Pro W3" charset="-128"/>
              </a:rPr>
              <a:t>Recherche</a:t>
            </a:r>
            <a:r>
              <a:rPr lang="en-GB" altLang="en-US" sz="1600" dirty="0">
                <a:ea typeface="ヒラギノ角ゴ Pro W3" charset="-128"/>
              </a:rPr>
              <a:t> </a:t>
            </a:r>
            <a:r>
              <a:rPr lang="en-GB" altLang="en-US" sz="1600" dirty="0" err="1">
                <a:ea typeface="ヒラギノ角ゴ Pro W3" charset="-128"/>
              </a:rPr>
              <a:t>Scientifique</a:t>
            </a:r>
            <a:r>
              <a:rPr lang="en-GB" altLang="en-US" sz="1600" dirty="0">
                <a:ea typeface="ヒラギノ角ゴ Pro W3" charset="-128"/>
              </a:rPr>
              <a:t> (CNRS) (France)</a:t>
            </a:r>
          </a:p>
          <a:p>
            <a:pPr eaLnBrk="1" hangingPunct="1">
              <a:spcBef>
                <a:spcPct val="0"/>
              </a:spcBef>
              <a:buFontTx/>
              <a:buAutoNum type="arabicPeriod"/>
            </a:pPr>
            <a:r>
              <a:rPr lang="en-GB" altLang="en-US" sz="1600" dirty="0"/>
              <a:t>China Academy of Telecommunications Technology</a:t>
            </a:r>
          </a:p>
          <a:p>
            <a:pPr eaLnBrk="1" hangingPunct="1">
              <a:spcBef>
                <a:spcPct val="0"/>
              </a:spcBef>
              <a:buFontTx/>
              <a:buAutoNum type="arabicPeriod"/>
            </a:pPr>
            <a:r>
              <a:rPr lang="en-GB" altLang="en-US" sz="1600" dirty="0"/>
              <a:t>Institute of Microelectronics of Chinese Academy of Sciences (China)</a:t>
            </a:r>
          </a:p>
          <a:p>
            <a:pPr eaLnBrk="1" hangingPunct="1">
              <a:spcBef>
                <a:spcPct val="0"/>
              </a:spcBef>
              <a:buFontTx/>
              <a:buAutoNum type="arabicPeriod"/>
            </a:pPr>
            <a:r>
              <a:rPr lang="en-GB" altLang="en-US" sz="1600" dirty="0" err="1">
                <a:ea typeface="ヒラギノ角ゴ Pro W3" charset="-128"/>
              </a:rPr>
              <a:t>Mimos</a:t>
            </a:r>
            <a:r>
              <a:rPr lang="en-GB" altLang="en-US" sz="1600" dirty="0">
                <a:ea typeface="ヒラギノ角ゴ Pro W3" charset="-128"/>
              </a:rPr>
              <a:t> </a:t>
            </a:r>
            <a:r>
              <a:rPr lang="en-GB" altLang="en-US" sz="1600" dirty="0" err="1">
                <a:ea typeface="ヒラギノ角ゴ Pro W3" charset="-128"/>
              </a:rPr>
              <a:t>Berhad</a:t>
            </a:r>
            <a:r>
              <a:rPr lang="en-GB" altLang="en-US" sz="1600" dirty="0">
                <a:ea typeface="ヒラギノ角ゴ Pro W3" charset="-128"/>
              </a:rPr>
              <a:t> (Malaysia)</a:t>
            </a:r>
          </a:p>
          <a:p>
            <a:pPr eaLnBrk="1" hangingPunct="1">
              <a:spcBef>
                <a:spcPct val="0"/>
              </a:spcBef>
              <a:buFontTx/>
              <a:buAutoNum type="arabicPeriod"/>
            </a:pPr>
            <a:r>
              <a:rPr lang="en-GB" altLang="en-US" sz="1600" dirty="0" err="1"/>
              <a:t>Institut</a:t>
            </a:r>
            <a:r>
              <a:rPr lang="en-GB" altLang="en-US" sz="1600" dirty="0"/>
              <a:t> National de la </a:t>
            </a:r>
            <a:r>
              <a:rPr lang="en-GB" altLang="en-US" sz="1600" dirty="0" err="1"/>
              <a:t>Sante</a:t>
            </a:r>
            <a:r>
              <a:rPr lang="en-GB" altLang="en-US" sz="1600" dirty="0"/>
              <a:t> et de la </a:t>
            </a:r>
            <a:r>
              <a:rPr lang="en-GB" altLang="en-US" sz="1600" dirty="0" err="1"/>
              <a:t>Recherche</a:t>
            </a:r>
            <a:r>
              <a:rPr lang="en-GB" altLang="en-US" sz="1600" dirty="0"/>
              <a:t> </a:t>
            </a:r>
            <a:r>
              <a:rPr lang="en-GB" altLang="en-US" sz="1600" dirty="0" err="1"/>
              <a:t>Medicale</a:t>
            </a:r>
            <a:r>
              <a:rPr lang="en-GB" altLang="en-US" sz="1600" dirty="0"/>
              <a:t> (INSERM) (France)</a:t>
            </a:r>
          </a:p>
          <a:p>
            <a:pPr eaLnBrk="1" hangingPunct="1">
              <a:spcBef>
                <a:spcPct val="0"/>
              </a:spcBef>
              <a:buFontTx/>
              <a:buAutoNum type="arabicPeriod"/>
            </a:pPr>
            <a:r>
              <a:rPr lang="en-GB" altLang="en-US" sz="1600" dirty="0"/>
              <a:t>Electronics &amp; Telecommunications Research Institute of Korea</a:t>
            </a:r>
          </a:p>
          <a:p>
            <a:pPr eaLnBrk="1" hangingPunct="1">
              <a:spcBef>
                <a:spcPct val="0"/>
              </a:spcBef>
              <a:buFontTx/>
              <a:buAutoNum type="arabicPeriod"/>
            </a:pPr>
            <a:r>
              <a:rPr lang="en-GB" altLang="en-US" sz="1600" dirty="0">
                <a:ea typeface="ヒラギノ角ゴ Pro W3" charset="-128"/>
              </a:rPr>
              <a:t>Agency of Science, Technology and Research (Singapore)</a:t>
            </a:r>
          </a:p>
          <a:p>
            <a:pPr eaLnBrk="1" hangingPunct="1">
              <a:spcBef>
                <a:spcPct val="0"/>
              </a:spcBef>
              <a:buFontTx/>
              <a:buAutoNum type="arabicPeriod"/>
            </a:pPr>
            <a:r>
              <a:rPr lang="en-GB" altLang="en-US" sz="1600" dirty="0" err="1">
                <a:ea typeface="ヒラギノ角ゴ Pro W3" charset="-128"/>
              </a:rPr>
              <a:t>Consejo</a:t>
            </a:r>
            <a:r>
              <a:rPr lang="en-GB" altLang="en-US" sz="1600" dirty="0">
                <a:ea typeface="ヒラギノ角ゴ Pro W3" charset="-128"/>
              </a:rPr>
              <a:t> Superior de </a:t>
            </a:r>
            <a:r>
              <a:rPr lang="en-GB" altLang="en-US" sz="1600" dirty="0" err="1">
                <a:ea typeface="ヒラギノ角ゴ Pro W3" charset="-128"/>
              </a:rPr>
              <a:t>Investigaciones</a:t>
            </a:r>
            <a:r>
              <a:rPr lang="en-GB" altLang="en-US" sz="1600" dirty="0">
                <a:ea typeface="ヒラギノ角ゴ Pro W3" charset="-128"/>
              </a:rPr>
              <a:t> </a:t>
            </a:r>
            <a:r>
              <a:rPr lang="en-GB" altLang="en-US" sz="1600" dirty="0" err="1">
                <a:ea typeface="ヒラギノ角ゴ Pro W3" charset="-128"/>
              </a:rPr>
              <a:t>Cientificas</a:t>
            </a:r>
            <a:r>
              <a:rPr lang="en-GB" altLang="en-US" sz="1600" dirty="0">
                <a:ea typeface="ヒラギノ角ゴ Pro W3" charset="-128"/>
              </a:rPr>
              <a:t> (CSIC) (Spain)</a:t>
            </a:r>
          </a:p>
          <a:p>
            <a:pPr eaLnBrk="1" hangingPunct="1">
              <a:spcBef>
                <a:spcPct val="0"/>
              </a:spcBef>
              <a:buFontTx/>
              <a:buAutoNum type="arabicPeriod"/>
            </a:pPr>
            <a:r>
              <a:rPr lang="en-GB" altLang="en-US" sz="1600" dirty="0"/>
              <a:t>United States of America, represented by the Secretary, Department of Health and Human Services</a:t>
            </a:r>
          </a:p>
          <a:p>
            <a:pPr eaLnBrk="1" hangingPunct="1">
              <a:spcBef>
                <a:spcPct val="0"/>
              </a:spcBef>
              <a:buFontTx/>
              <a:buAutoNum type="arabicPeriod"/>
            </a:pPr>
            <a:r>
              <a:rPr lang="en-GB" altLang="en-US" sz="1600" dirty="0">
                <a:ea typeface="ヒラギノ角ゴ Pro W3" charset="-128"/>
              </a:rPr>
              <a:t>National Institute of Advanced Industrial Science and Technology (Japan)</a:t>
            </a:r>
          </a:p>
          <a:p>
            <a:pPr eaLnBrk="1" hangingPunct="1">
              <a:spcBef>
                <a:spcPct val="0"/>
              </a:spcBef>
              <a:buFontTx/>
              <a:buAutoNum type="arabicPeriod"/>
            </a:pPr>
            <a:r>
              <a:rPr lang="en-GB" altLang="en-US" sz="1600" dirty="0"/>
              <a:t>Council of Scientific and Industrial Research (India)</a:t>
            </a:r>
          </a:p>
          <a:p>
            <a:pPr eaLnBrk="1" hangingPunct="1">
              <a:spcBef>
                <a:spcPct val="0"/>
              </a:spcBef>
              <a:buFontTx/>
              <a:buAutoNum type="arabicPeriod"/>
            </a:pPr>
            <a:r>
              <a:rPr lang="en-GB" altLang="en-US" sz="1600" dirty="0">
                <a:ea typeface="ヒラギノ角ゴ Pro W3" charset="-128"/>
              </a:rPr>
              <a:t>Korea Research Institute of </a:t>
            </a:r>
            <a:r>
              <a:rPr lang="en-GB" altLang="en-US" sz="1600" dirty="0" err="1">
                <a:ea typeface="ヒラギノ角ゴ Pro W3" charset="-128"/>
              </a:rPr>
              <a:t>BioScience</a:t>
            </a:r>
            <a:r>
              <a:rPr lang="en-GB" altLang="en-US" sz="1600" dirty="0">
                <a:ea typeface="ヒラギノ角ゴ Pro W3" charset="-128"/>
              </a:rPr>
              <a:t> and Biotechnology</a:t>
            </a:r>
          </a:p>
          <a:p>
            <a:pPr eaLnBrk="1" hangingPunct="1">
              <a:spcBef>
                <a:spcPct val="0"/>
              </a:spcBef>
              <a:buFontTx/>
              <a:buAutoNum type="arabicPeriod"/>
            </a:pPr>
            <a:r>
              <a:rPr lang="en-GB" altLang="en-US" sz="1600" dirty="0" err="1">
                <a:ea typeface="ヒラギノ角ゴ Pro W3" charset="-128"/>
              </a:rPr>
              <a:t>Nederlandse</a:t>
            </a:r>
            <a:r>
              <a:rPr lang="en-GB" altLang="en-US" sz="1600" dirty="0">
                <a:ea typeface="ヒラギノ角ゴ Pro W3" charset="-128"/>
              </a:rPr>
              <a:t> </a:t>
            </a:r>
            <a:r>
              <a:rPr lang="en-GB" altLang="en-US" sz="1600" dirty="0" err="1">
                <a:ea typeface="ヒラギノ角ゴ Pro W3" charset="-128"/>
              </a:rPr>
              <a:t>Organisatie</a:t>
            </a:r>
            <a:r>
              <a:rPr lang="en-GB" altLang="en-US" sz="1600" dirty="0">
                <a:ea typeface="ヒラギノ角ゴ Pro W3" charset="-128"/>
              </a:rPr>
              <a:t> </a:t>
            </a:r>
            <a:r>
              <a:rPr lang="en-GB" altLang="en-US" sz="1600" dirty="0" err="1">
                <a:ea typeface="ヒラギノ角ゴ Pro W3" charset="-128"/>
              </a:rPr>
              <a:t>voor</a:t>
            </a:r>
            <a:r>
              <a:rPr lang="en-GB" altLang="en-US" sz="1600" dirty="0">
                <a:ea typeface="ヒラギノ角ゴ Pro W3" charset="-128"/>
              </a:rPr>
              <a:t> </a:t>
            </a:r>
            <a:r>
              <a:rPr lang="en-GB" altLang="en-US" sz="1600" dirty="0" err="1">
                <a:ea typeface="ヒラギノ角ゴ Pro W3" charset="-128"/>
              </a:rPr>
              <a:t>Toegepast-Natuurwetenschappelijk</a:t>
            </a:r>
            <a:r>
              <a:rPr lang="en-GB" altLang="en-US" sz="1600" dirty="0">
                <a:ea typeface="ヒラギノ角ゴ Pro W3" charset="-128"/>
              </a:rPr>
              <a:t> </a:t>
            </a:r>
            <a:r>
              <a:rPr lang="en-GB" altLang="en-US" sz="1600" dirty="0" err="1">
                <a:ea typeface="ヒラギノ角ゴ Pro W3" charset="-128"/>
              </a:rPr>
              <a:t>Onderzoek</a:t>
            </a:r>
            <a:r>
              <a:rPr lang="en-GB" altLang="en-US" sz="1600" dirty="0">
                <a:ea typeface="ヒラギノ角ゴ Pro W3" charset="-128"/>
              </a:rPr>
              <a:t> </a:t>
            </a:r>
            <a:r>
              <a:rPr lang="en-GB" altLang="en-US" sz="1600" dirty="0" err="1">
                <a:ea typeface="ヒラギノ角ゴ Pro W3" charset="-128"/>
              </a:rPr>
              <a:t>Tno</a:t>
            </a:r>
            <a:r>
              <a:rPr lang="en-GB" altLang="en-US" sz="1600" dirty="0">
                <a:ea typeface="ヒラギノ角ゴ Pro W3" charset="-128"/>
              </a:rPr>
              <a:t> (Netherlands)</a:t>
            </a:r>
          </a:p>
          <a:p>
            <a:pPr eaLnBrk="1" hangingPunct="1">
              <a:spcBef>
                <a:spcPct val="0"/>
              </a:spcBef>
              <a:buFontTx/>
              <a:buAutoNum type="arabicPeriod"/>
            </a:pPr>
            <a:r>
              <a:rPr lang="en-GB" altLang="en-US" sz="1600" dirty="0">
                <a:ea typeface="ヒラギノ角ゴ Pro W3" charset="-128"/>
              </a:rPr>
              <a:t>Max Plank Institute (Germany)</a:t>
            </a:r>
          </a:p>
        </p:txBody>
      </p:sp>
    </p:spTree>
    <p:extLst>
      <p:ext uri="{BB962C8B-B14F-4D97-AF65-F5344CB8AC3E}">
        <p14:creationId xmlns:p14="http://schemas.microsoft.com/office/powerpoint/2010/main" val="2090333180"/>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88640"/>
            <a:ext cx="8712968" cy="1152128"/>
          </a:xfrm>
        </p:spPr>
        <p:txBody>
          <a:bodyPr/>
          <a:lstStyle/>
          <a:p>
            <a:pPr algn="ctr"/>
            <a:r>
              <a:rPr lang="en-US" sz="3200" dirty="0" smtClean="0"/>
              <a:t>PROVIDER OF PREMIER </a:t>
            </a:r>
            <a:br>
              <a:rPr lang="en-US" sz="3200" dirty="0" smtClean="0"/>
            </a:br>
            <a:r>
              <a:rPr lang="en-US" sz="3200" dirty="0" smtClean="0"/>
              <a:t>GLOBAL IP SERVICES   </a:t>
            </a:r>
            <a:endParaRPr lang="en-US" sz="3200" dirty="0"/>
          </a:p>
        </p:txBody>
      </p:sp>
      <p:sp>
        <p:nvSpPr>
          <p:cNvPr id="3" name="Espace réservé du contenu 2"/>
          <p:cNvSpPr>
            <a:spLocks noGrp="1"/>
          </p:cNvSpPr>
          <p:nvPr>
            <p:ph idx="1"/>
          </p:nvPr>
        </p:nvSpPr>
        <p:spPr>
          <a:xfrm>
            <a:off x="251520" y="1844824"/>
            <a:ext cx="8712968" cy="4569371"/>
          </a:xfrm>
        </p:spPr>
        <p:txBody>
          <a:bodyPr/>
          <a:lstStyle/>
          <a:p>
            <a:r>
              <a:rPr lang="en-US" dirty="0">
                <a:ea typeface="Arial Unicode MS" pitchFamily="34" charset="-128"/>
                <a:cs typeface="Arial Unicode MS" pitchFamily="34" charset="-128"/>
              </a:rPr>
              <a:t>Core </a:t>
            </a:r>
            <a:r>
              <a:rPr lang="en-US" dirty="0" smtClean="0">
                <a:ea typeface="Arial Unicode MS" pitchFamily="34" charset="-128"/>
                <a:cs typeface="Arial Unicode MS" pitchFamily="34" charset="-128"/>
              </a:rPr>
              <a:t>business </a:t>
            </a:r>
            <a:r>
              <a:rPr lang="en-US" dirty="0">
                <a:ea typeface="Arial Unicode MS" pitchFamily="34" charset="-128"/>
                <a:cs typeface="Arial Unicode MS" pitchFamily="34" charset="-128"/>
              </a:rPr>
              <a:t>areas</a:t>
            </a:r>
            <a:r>
              <a:rPr lang="en-US" dirty="0" smtClean="0">
                <a:ea typeface="Arial Unicode MS" pitchFamily="34" charset="-128"/>
                <a:cs typeface="Arial Unicode MS" pitchFamily="34" charset="-128"/>
              </a:rPr>
              <a:t>:</a:t>
            </a:r>
          </a:p>
          <a:p>
            <a:pPr marL="0" indent="0">
              <a:buNone/>
            </a:pPr>
            <a:endParaRPr lang="en-US" sz="1200" dirty="0" smtClean="0">
              <a:ea typeface="Arial Unicode MS" pitchFamily="34" charset="-128"/>
              <a:cs typeface="Arial Unicode MS" pitchFamily="34" charset="-128"/>
            </a:endParaRPr>
          </a:p>
          <a:p>
            <a:pPr lvl="1">
              <a:buFont typeface="Wingdings" charset="2"/>
              <a:buChar char="Ø"/>
            </a:pPr>
            <a:r>
              <a:rPr lang="en-US" dirty="0">
                <a:ea typeface="Arial Unicode MS" pitchFamily="34" charset="-128"/>
                <a:cs typeface="Arial Unicode MS" pitchFamily="34" charset="-128"/>
              </a:rPr>
              <a:t>Patent Cooperation Treaty (Patents)</a:t>
            </a:r>
          </a:p>
          <a:p>
            <a:pPr marL="457200" lvl="1" indent="0">
              <a:buNone/>
            </a:pPr>
            <a:endParaRPr lang="en-US" sz="1200" dirty="0">
              <a:ea typeface="Arial Unicode MS" pitchFamily="34" charset="-128"/>
              <a:cs typeface="Arial Unicode MS" pitchFamily="34" charset="-128"/>
            </a:endParaRPr>
          </a:p>
          <a:p>
            <a:pPr lvl="1">
              <a:buFont typeface="Wingdings" charset="2"/>
              <a:buChar char="Ø"/>
            </a:pPr>
            <a:r>
              <a:rPr lang="en-US" dirty="0">
                <a:ea typeface="Arial Unicode MS" pitchFamily="34" charset="-128"/>
                <a:cs typeface="Arial Unicode MS" pitchFamily="34" charset="-128"/>
              </a:rPr>
              <a:t>Madrid System (Trademarks)</a:t>
            </a:r>
          </a:p>
          <a:p>
            <a:pPr marL="457200" lvl="1" indent="0">
              <a:buNone/>
            </a:pPr>
            <a:endParaRPr lang="en-US" sz="1200" dirty="0">
              <a:ea typeface="Arial Unicode MS" pitchFamily="34" charset="-128"/>
              <a:cs typeface="Arial Unicode MS" pitchFamily="34" charset="-128"/>
            </a:endParaRPr>
          </a:p>
          <a:p>
            <a:pPr lvl="1">
              <a:buFont typeface="Wingdings" charset="2"/>
              <a:buChar char="Ø"/>
            </a:pPr>
            <a:r>
              <a:rPr lang="en-US" dirty="0">
                <a:ea typeface="Arial Unicode MS" pitchFamily="34" charset="-128"/>
                <a:cs typeface="Arial Unicode MS" pitchFamily="34" charset="-128"/>
              </a:rPr>
              <a:t>Hague System (Industrial Designs)</a:t>
            </a:r>
          </a:p>
          <a:p>
            <a:pPr marL="457200" lvl="1" indent="0">
              <a:buNone/>
            </a:pPr>
            <a:endParaRPr lang="en-US" sz="1200" dirty="0">
              <a:ea typeface="Arial Unicode MS" pitchFamily="34" charset="-128"/>
              <a:cs typeface="Arial Unicode MS" pitchFamily="34" charset="-128"/>
            </a:endParaRPr>
          </a:p>
          <a:p>
            <a:pPr lvl="1">
              <a:buFont typeface="Wingdings" charset="2"/>
              <a:buChar char="Ø"/>
            </a:pPr>
            <a:r>
              <a:rPr lang="en-US" dirty="0">
                <a:ea typeface="Arial Unicode MS" pitchFamily="34" charset="-128"/>
                <a:cs typeface="Arial Unicode MS" pitchFamily="34" charset="-128"/>
              </a:rPr>
              <a:t>Lisbon System (Geographical Indications) </a:t>
            </a:r>
          </a:p>
          <a:p>
            <a:pPr marL="457200" lvl="1" indent="0">
              <a:buNone/>
            </a:pPr>
            <a:endParaRPr lang="en-US" sz="1200" dirty="0">
              <a:ea typeface="Arial Unicode MS" pitchFamily="34" charset="-128"/>
              <a:cs typeface="Arial Unicode MS" pitchFamily="34" charset="-128"/>
            </a:endParaRPr>
          </a:p>
          <a:p>
            <a:pPr lvl="1">
              <a:buFont typeface="Wingdings" charset="2"/>
              <a:buChar char="Ø"/>
            </a:pPr>
            <a:r>
              <a:rPr lang="en-US" dirty="0">
                <a:ea typeface="Arial Unicode MS" pitchFamily="34" charset="-128"/>
                <a:cs typeface="Arial Unicode MS" pitchFamily="34" charset="-128"/>
              </a:rPr>
              <a:t>WIPO Arbitration and Mediation Center</a:t>
            </a:r>
          </a:p>
          <a:p>
            <a:pPr marL="0" indent="0">
              <a:buNone/>
            </a:pPr>
            <a:endParaRPr lang="en-US" sz="2000" dirty="0" smtClean="0">
              <a:ea typeface="Arial Unicode MS" pitchFamily="34" charset="-128"/>
              <a:cs typeface="Arial Unicode MS" pitchFamily="34" charset="-128"/>
            </a:endParaRPr>
          </a:p>
          <a:p>
            <a:pPr marL="0" indent="0">
              <a:buNone/>
            </a:pPr>
            <a:endParaRPr lang="en-US" sz="1800" dirty="0">
              <a:ea typeface="Arial Unicode MS" pitchFamily="34" charset="-128"/>
              <a:cs typeface="Arial Unicode MS" pitchFamily="34" charset="-128"/>
            </a:endParaRPr>
          </a:p>
          <a:p>
            <a:pPr marL="457200" lvl="1" indent="0">
              <a:buNone/>
            </a:pPr>
            <a:endParaRPr lang="en-US" sz="1800" dirty="0">
              <a:ea typeface="Arial Unicode MS" pitchFamily="34" charset="-128"/>
              <a:cs typeface="Arial Unicode MS" pitchFamily="34" charset="-128"/>
            </a:endParaRPr>
          </a:p>
        </p:txBody>
      </p:sp>
    </p:spTree>
    <p:extLst>
      <p:ext uri="{BB962C8B-B14F-4D97-AF65-F5344CB8AC3E}">
        <p14:creationId xmlns:p14="http://schemas.microsoft.com/office/powerpoint/2010/main" val="2406868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1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7" dur="10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2" dur="10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2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54073172-44B7-4C53-A193-91596896CF8B}" type="slidenum">
              <a:rPr lang="en-US" altLang="en-US" sz="1400" smtClean="0"/>
              <a:pPr eaLnBrk="1" hangingPunct="1">
                <a:spcBef>
                  <a:spcPct val="0"/>
                </a:spcBef>
                <a:buFontTx/>
                <a:buNone/>
              </a:pPr>
              <a:t>70</a:t>
            </a:fld>
            <a:endParaRPr lang="en-US" altLang="en-US" sz="1400" smtClean="0"/>
          </a:p>
        </p:txBody>
      </p:sp>
      <p:sp>
        <p:nvSpPr>
          <p:cNvPr id="43011" name="Text Box 3"/>
          <p:cNvSpPr txBox="1">
            <a:spLocks noChangeArrowheads="1"/>
          </p:cNvSpPr>
          <p:nvPr/>
        </p:nvSpPr>
        <p:spPr bwMode="auto">
          <a:xfrm>
            <a:off x="344488" y="1281729"/>
            <a:ext cx="8692008" cy="4862870"/>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800100" indent="-34290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spcBef>
                <a:spcPct val="50000"/>
              </a:spcBef>
              <a:buFontTx/>
              <a:buNone/>
            </a:pPr>
            <a:r>
              <a:rPr lang="de-DE" altLang="en-US" sz="2000" dirty="0">
                <a:ea typeface="ヒラギノ角ゴ Pro W3" charset="-128"/>
              </a:rPr>
              <a:t>Der PCT, das „</a:t>
            </a:r>
            <a:r>
              <a:rPr lang="de-DE" altLang="en-US" sz="2000" dirty="0" err="1">
                <a:ea typeface="ヒラギノ角ゴ Pro W3" charset="-128"/>
              </a:rPr>
              <a:t>Rückrat</a:t>
            </a:r>
            <a:r>
              <a:rPr lang="de-DE" altLang="en-US" sz="2000" dirty="0">
                <a:ea typeface="ヒラギノ角ゴ Pro W3" charset="-128"/>
              </a:rPr>
              <a:t>“ des internationalen Patentsystems, ist ein weltweites System für die Einreichung und Bearbeitung von Patentanmeldungen, welches</a:t>
            </a:r>
            <a:r>
              <a:rPr lang="de-DE" altLang="en-US" sz="2000" dirty="0" smtClean="0">
                <a:ea typeface="ヒラギノ角ゴ Pro W3" charset="-128"/>
              </a:rPr>
              <a:t>:</a:t>
            </a:r>
          </a:p>
          <a:p>
            <a:pPr>
              <a:spcBef>
                <a:spcPct val="50000"/>
              </a:spcBef>
              <a:buFontTx/>
              <a:buNone/>
            </a:pPr>
            <a:endParaRPr lang="de-DE" altLang="en-US" sz="2000" dirty="0">
              <a:ea typeface="ヒラギノ角ゴ Pro W3" charset="-128"/>
            </a:endParaRPr>
          </a:p>
          <a:p>
            <a:pPr lvl="1">
              <a:spcBef>
                <a:spcPct val="50000"/>
              </a:spcBef>
              <a:buFont typeface="Arial" charset="0"/>
              <a:buChar char="•"/>
            </a:pPr>
            <a:r>
              <a:rPr lang="de-DE" altLang="en-US" sz="2000" dirty="0">
                <a:ea typeface="ヒラギノ角ゴ Pro W3" charset="-128"/>
              </a:rPr>
              <a:t>die </a:t>
            </a:r>
            <a:r>
              <a:rPr lang="de-DE" altLang="en-US" sz="2000" dirty="0" err="1">
                <a:ea typeface="ヒラギノ角ゴ Pro W3" charset="-128"/>
              </a:rPr>
              <a:t>grössten</a:t>
            </a:r>
            <a:r>
              <a:rPr lang="de-DE" altLang="en-US" sz="2000" dirty="0">
                <a:ea typeface="ヒラギノ角ゴ Pro W3" charset="-128"/>
              </a:rPr>
              <a:t> mit der Internationalisierung einer Patentanmeldung verbundenen Kosten  aufschiebt</a:t>
            </a:r>
          </a:p>
          <a:p>
            <a:pPr lvl="1">
              <a:spcBef>
                <a:spcPct val="50000"/>
              </a:spcBef>
              <a:buFont typeface="Arial" charset="0"/>
              <a:buChar char="•"/>
            </a:pPr>
            <a:r>
              <a:rPr lang="de-DE" altLang="en-US" sz="2000" dirty="0">
                <a:ea typeface="ヒラギノ角ゴ Pro W3" charset="-128"/>
              </a:rPr>
              <a:t>eine starke Basis für Entscheidungen über die Patentierung bietet</a:t>
            </a:r>
          </a:p>
          <a:p>
            <a:pPr lvl="1">
              <a:spcBef>
                <a:spcPct val="50000"/>
              </a:spcBef>
              <a:buFont typeface="Arial" charset="0"/>
              <a:buChar char="•"/>
            </a:pPr>
            <a:r>
              <a:rPr lang="de-DE" altLang="en-US" sz="2000" dirty="0">
                <a:ea typeface="ヒラギノ角ゴ Pro W3" charset="-128"/>
              </a:rPr>
              <a:t>Formalitäten vereinheitlicht</a:t>
            </a:r>
          </a:p>
          <a:p>
            <a:pPr lvl="1">
              <a:spcBef>
                <a:spcPct val="50000"/>
              </a:spcBef>
              <a:buFont typeface="Arial" charset="0"/>
              <a:buChar char="•"/>
            </a:pPr>
            <a:r>
              <a:rPr lang="de-DE" altLang="en-US" sz="2000" dirty="0">
                <a:ea typeface="ヒラギノ角ゴ Pro W3" charset="-128"/>
              </a:rPr>
              <a:t>den Anmelder vor unbeabsichtigten Fehlern schützt</a:t>
            </a:r>
          </a:p>
          <a:p>
            <a:pPr lvl="1">
              <a:spcBef>
                <a:spcPct val="50000"/>
              </a:spcBef>
              <a:buFont typeface="Arial" charset="0"/>
              <a:buChar char="•"/>
            </a:pPr>
            <a:r>
              <a:rPr lang="de-DE" altLang="en-US" sz="2000" dirty="0">
                <a:ea typeface="ヒラギノ角ゴ Pro W3" charset="-128"/>
              </a:rPr>
              <a:t>sich ständig weiterentwickelt mit dem Ziel, den Nutzern zu dienen</a:t>
            </a:r>
          </a:p>
          <a:p>
            <a:pPr lvl="1">
              <a:spcBef>
                <a:spcPct val="50000"/>
              </a:spcBef>
              <a:buFont typeface="Arial" charset="0"/>
              <a:buChar char="•"/>
            </a:pPr>
            <a:r>
              <a:rPr lang="de-DE" altLang="en-US" sz="2000" dirty="0">
                <a:ea typeface="ヒラギノ角ゴ Pro W3" charset="-128"/>
              </a:rPr>
              <a:t>von den </a:t>
            </a:r>
            <a:r>
              <a:rPr lang="de-DE" altLang="en-US" sz="2000" dirty="0" err="1">
                <a:ea typeface="ヒラギノ角ゴ Pro W3" charset="-128"/>
              </a:rPr>
              <a:t>weltgrössten</a:t>
            </a:r>
            <a:r>
              <a:rPr lang="de-DE" altLang="en-US" sz="2000" dirty="0">
                <a:ea typeface="ヒラギノ角ゴ Pro W3" charset="-128"/>
              </a:rPr>
              <a:t> Unternehmen, Universitäten und Forschungseinrichtungen benutzt wird</a:t>
            </a:r>
            <a:endParaRPr lang="en-US" altLang="en-US" sz="2000" dirty="0">
              <a:ea typeface="ヒラギノ角ゴ Pro W3" charset="-128"/>
            </a:endParaRPr>
          </a:p>
        </p:txBody>
      </p:sp>
      <p:sp>
        <p:nvSpPr>
          <p:cNvPr id="43012" name="Rectangle 4"/>
          <p:cNvSpPr>
            <a:spLocks noChangeArrowheads="1"/>
          </p:cNvSpPr>
          <p:nvPr/>
        </p:nvSpPr>
        <p:spPr bwMode="auto">
          <a:xfrm>
            <a:off x="2411760" y="260648"/>
            <a:ext cx="41044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a:spcBef>
                <a:spcPct val="0"/>
              </a:spcBef>
              <a:buFontTx/>
              <a:buNone/>
            </a:pPr>
            <a:r>
              <a:rPr lang="en-US" altLang="en-US" sz="3600" b="1" dirty="0" smtClean="0">
                <a:solidFill>
                  <a:srgbClr val="000090"/>
                </a:solidFill>
                <a:ea typeface="ヒラギノ角ゴ Pro W3" charset="-128"/>
              </a:rPr>
              <a:t> </a:t>
            </a:r>
            <a:r>
              <a:rPr lang="de-DE" altLang="en-US" sz="3600" dirty="0" smtClean="0">
                <a:solidFill>
                  <a:srgbClr val="000090"/>
                </a:solidFill>
                <a:ea typeface="ヒラギノ角ゴ Pro W3" charset="-128"/>
              </a:rPr>
              <a:t>PCT VORTEILE</a:t>
            </a:r>
            <a:endParaRPr lang="de-DE" altLang="en-US" sz="3600" dirty="0">
              <a:solidFill>
                <a:srgbClr val="000090"/>
              </a:solidFill>
              <a:ea typeface="ヒラギノ角ゴ Pro W3" charset="-128"/>
            </a:endParaRPr>
          </a:p>
        </p:txBody>
      </p:sp>
    </p:spTree>
    <p:extLst>
      <p:ext uri="{BB962C8B-B14F-4D97-AF65-F5344CB8AC3E}">
        <p14:creationId xmlns:p14="http://schemas.microsoft.com/office/powerpoint/2010/main" val="2976037779"/>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5F6A8FCB-64A9-4B63-8344-46AB676F8462}" type="slidenum">
              <a:rPr lang="en-US" altLang="en-US" sz="1400" smtClean="0"/>
              <a:pPr eaLnBrk="1" hangingPunct="1">
                <a:spcBef>
                  <a:spcPct val="0"/>
                </a:spcBef>
                <a:buFontTx/>
                <a:buNone/>
              </a:pPr>
              <a:t>71</a:t>
            </a:fld>
            <a:endParaRPr lang="en-US" altLang="en-US" sz="1400" smtClean="0"/>
          </a:p>
        </p:txBody>
      </p:sp>
      <p:sp>
        <p:nvSpPr>
          <p:cNvPr id="44035" name="Rectangle 2"/>
          <p:cNvSpPr>
            <a:spLocks noGrp="1" noChangeArrowheads="1"/>
          </p:cNvSpPr>
          <p:nvPr>
            <p:ph type="title"/>
          </p:nvPr>
        </p:nvSpPr>
        <p:spPr>
          <a:xfrm>
            <a:off x="395536" y="260648"/>
            <a:ext cx="8280920" cy="762000"/>
          </a:xfrm>
        </p:spPr>
        <p:txBody>
          <a:bodyPr/>
          <a:lstStyle/>
          <a:p>
            <a:pPr algn="ctr" eaLnBrk="1" hangingPunct="1"/>
            <a:r>
              <a:rPr lang="de-DE" altLang="en-US" sz="3200" dirty="0" smtClean="0">
                <a:solidFill>
                  <a:srgbClr val="000090"/>
                </a:solidFill>
              </a:rPr>
              <a:t>HERAUSFORDERUNGEN FÜR DEN PCT</a:t>
            </a:r>
          </a:p>
        </p:txBody>
      </p:sp>
      <p:sp>
        <p:nvSpPr>
          <p:cNvPr id="44036" name="Rectangle 3"/>
          <p:cNvSpPr>
            <a:spLocks noGrp="1" noChangeArrowheads="1"/>
          </p:cNvSpPr>
          <p:nvPr>
            <p:ph type="body" idx="1"/>
          </p:nvPr>
        </p:nvSpPr>
        <p:spPr>
          <a:xfrm>
            <a:off x="179512" y="1416676"/>
            <a:ext cx="8686800" cy="5472112"/>
          </a:xfrm>
        </p:spPr>
        <p:txBody>
          <a:bodyPr/>
          <a:lstStyle/>
          <a:p>
            <a:pPr eaLnBrk="1" hangingPunct="1">
              <a:spcBef>
                <a:spcPct val="0"/>
              </a:spcBef>
            </a:pPr>
            <a:r>
              <a:rPr lang="de-DE" altLang="en-US" sz="2000" dirty="0" smtClean="0"/>
              <a:t>Verbesserung der Qualität der während der internationalen Phase erstellten Recherchen- und Prüfungsberichts</a:t>
            </a:r>
          </a:p>
          <a:p>
            <a:pPr eaLnBrk="1" hangingPunct="1">
              <a:spcBef>
                <a:spcPct val="0"/>
              </a:spcBef>
            </a:pPr>
            <a:endParaRPr lang="de-DE" altLang="en-US" sz="2000" dirty="0" smtClean="0"/>
          </a:p>
          <a:p>
            <a:pPr eaLnBrk="1" hangingPunct="1">
              <a:spcBef>
                <a:spcPct val="0"/>
              </a:spcBef>
            </a:pPr>
            <a:r>
              <a:rPr lang="de-DE" altLang="en-US" sz="2000" dirty="0" smtClean="0"/>
              <a:t>Schaffung von Vertrauen zwischen den Patentämtern, so dass </a:t>
            </a:r>
            <a:r>
              <a:rPr lang="de-DE" altLang="en-US" sz="2000" dirty="0" err="1" smtClean="0"/>
              <a:t>Ueberschneidungen</a:t>
            </a:r>
            <a:r>
              <a:rPr lang="de-DE" altLang="en-US" sz="2000" dirty="0" smtClean="0"/>
              <a:t>/Doppelarbeit in der internationalen und der nationalen Phase vermieden oder zumindest verringert werden kann</a:t>
            </a:r>
          </a:p>
          <a:p>
            <a:pPr eaLnBrk="1" hangingPunct="1">
              <a:spcBef>
                <a:spcPct val="0"/>
              </a:spcBef>
            </a:pPr>
            <a:endParaRPr lang="de-DE" altLang="en-US" sz="2000" dirty="0" smtClean="0"/>
          </a:p>
          <a:p>
            <a:pPr eaLnBrk="1" hangingPunct="1">
              <a:spcBef>
                <a:spcPct val="0"/>
              </a:spcBef>
            </a:pPr>
            <a:r>
              <a:rPr lang="de-DE" altLang="en-US" sz="2000" dirty="0" smtClean="0"/>
              <a:t>Sprachen: 33% der Anmeldungen werden auf Chinesisch, Japanisch und Koreanisch eingereicht</a:t>
            </a:r>
          </a:p>
          <a:p>
            <a:pPr lvl="1" eaLnBrk="1" hangingPunct="1">
              <a:spcBef>
                <a:spcPct val="0"/>
              </a:spcBef>
              <a:buFont typeface="Wingdings" pitchFamily="2" charset="2"/>
              <a:buChar char="q"/>
            </a:pPr>
            <a:endParaRPr lang="de-DE" altLang="en-US" sz="2000" dirty="0" smtClean="0"/>
          </a:p>
          <a:p>
            <a:pPr eaLnBrk="1" hangingPunct="1">
              <a:spcBef>
                <a:spcPct val="0"/>
              </a:spcBef>
            </a:pPr>
            <a:r>
              <a:rPr lang="de-DE" altLang="en-US" sz="2000" dirty="0" smtClean="0"/>
              <a:t>Wie Können Entwicklungsländer verstärkt vom PCT profitieren: </a:t>
            </a:r>
            <a:br>
              <a:rPr lang="de-DE" altLang="en-US" sz="2000" dirty="0" smtClean="0"/>
            </a:br>
            <a:r>
              <a:rPr lang="de-DE" altLang="en-US" sz="2000" dirty="0" smtClean="0"/>
              <a:t>15 Länder sind verantwortlich für 92.1% aller in 2011 </a:t>
            </a:r>
            <a:r>
              <a:rPr lang="de-DE" altLang="en-US" sz="2000" dirty="0" err="1" smtClean="0"/>
              <a:t>verföffentlichten</a:t>
            </a:r>
            <a:r>
              <a:rPr lang="de-DE" altLang="en-US" sz="2000" dirty="0" smtClean="0"/>
              <a:t> Anmeldungen</a:t>
            </a:r>
          </a:p>
          <a:p>
            <a:pPr lvl="1" eaLnBrk="1" hangingPunct="1">
              <a:spcBef>
                <a:spcPct val="0"/>
              </a:spcBef>
              <a:buFont typeface="Wingdings" pitchFamily="2" charset="2"/>
              <a:buChar char="q"/>
            </a:pPr>
            <a:endParaRPr lang="de-DE" altLang="en-US" sz="2000" dirty="0" smtClean="0"/>
          </a:p>
          <a:p>
            <a:pPr eaLnBrk="1" hangingPunct="1">
              <a:spcBef>
                <a:spcPct val="0"/>
              </a:spcBef>
            </a:pPr>
            <a:r>
              <a:rPr lang="de-DE" altLang="en-US" sz="2000" dirty="0" smtClean="0"/>
              <a:t>Zugang zum PCT für alle Arten von Anmeldern aus allen </a:t>
            </a:r>
            <a:r>
              <a:rPr lang="de-DE" altLang="en-US" sz="2000" dirty="0" err="1" smtClean="0"/>
              <a:t>Vertragesstaaten</a:t>
            </a:r>
            <a:r>
              <a:rPr lang="de-DE" altLang="en-US" sz="2000" dirty="0" smtClean="0"/>
              <a:t> (zum Beispiel:  KMU)</a:t>
            </a:r>
          </a:p>
          <a:p>
            <a:pPr eaLnBrk="1" hangingPunct="1">
              <a:spcBef>
                <a:spcPct val="0"/>
              </a:spcBef>
            </a:pPr>
            <a:endParaRPr lang="en-GB" altLang="en-US" sz="2000" dirty="0" smtClean="0"/>
          </a:p>
        </p:txBody>
      </p:sp>
    </p:spTree>
    <p:extLst>
      <p:ext uri="{BB962C8B-B14F-4D97-AF65-F5344CB8AC3E}">
        <p14:creationId xmlns:p14="http://schemas.microsoft.com/office/powerpoint/2010/main" val="2224390833"/>
      </p:ext>
    </p:extLst>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B91174A8-A820-488E-B7A3-744C4F1B78C5}" type="slidenum">
              <a:rPr lang="en-US" altLang="en-US" sz="1400" smtClean="0"/>
              <a:pPr eaLnBrk="1" hangingPunct="1">
                <a:spcBef>
                  <a:spcPct val="0"/>
                </a:spcBef>
                <a:buFontTx/>
                <a:buNone/>
              </a:pPr>
              <a:t>72</a:t>
            </a:fld>
            <a:endParaRPr lang="en-US" altLang="en-US" sz="1400" smtClean="0"/>
          </a:p>
        </p:txBody>
      </p:sp>
      <p:sp>
        <p:nvSpPr>
          <p:cNvPr id="45059" name="Rectangle 2"/>
          <p:cNvSpPr>
            <a:spLocks noGrp="1" noChangeArrowheads="1"/>
          </p:cNvSpPr>
          <p:nvPr>
            <p:ph type="title"/>
          </p:nvPr>
        </p:nvSpPr>
        <p:spPr>
          <a:xfrm>
            <a:off x="457200" y="274638"/>
            <a:ext cx="6995120" cy="1143000"/>
          </a:xfrm>
        </p:spPr>
        <p:txBody>
          <a:bodyPr/>
          <a:lstStyle/>
          <a:p>
            <a:pPr algn="ctr" eaLnBrk="1" hangingPunct="1"/>
            <a:r>
              <a:rPr lang="de-DE" altLang="en-US" dirty="0" smtClean="0">
                <a:solidFill>
                  <a:srgbClr val="000090"/>
                </a:solidFill>
              </a:rPr>
              <a:t>DER PCT ─ 1970 BIS HEUTE</a:t>
            </a:r>
          </a:p>
        </p:txBody>
      </p:sp>
      <p:sp>
        <p:nvSpPr>
          <p:cNvPr id="45060" name="Rectangle 3"/>
          <p:cNvSpPr>
            <a:spLocks noGrp="1" noChangeArrowheads="1"/>
          </p:cNvSpPr>
          <p:nvPr>
            <p:ph type="body" idx="1"/>
          </p:nvPr>
        </p:nvSpPr>
        <p:spPr>
          <a:xfrm>
            <a:off x="323528" y="2852936"/>
            <a:ext cx="8496944" cy="4321175"/>
          </a:xfrm>
        </p:spPr>
        <p:txBody>
          <a:bodyPr/>
          <a:lstStyle/>
          <a:p>
            <a:pPr algn="just" eaLnBrk="1" hangingPunct="1">
              <a:lnSpc>
                <a:spcPct val="140000"/>
              </a:lnSpc>
            </a:pPr>
            <a:r>
              <a:rPr lang="de-DE" altLang="en-US" dirty="0" smtClean="0"/>
              <a:t>PCT sehr erfolgreich als Anmeldewerkzeug</a:t>
            </a:r>
          </a:p>
          <a:p>
            <a:pPr algn="just" eaLnBrk="1" hangingPunct="1">
              <a:lnSpc>
                <a:spcPct val="140000"/>
              </a:lnSpc>
            </a:pPr>
            <a:r>
              <a:rPr lang="de-DE" altLang="en-US" dirty="0" smtClean="0"/>
              <a:t>Harmonisierung von Formalitäten und Verfahren (über den PCT hinaus)</a:t>
            </a:r>
          </a:p>
          <a:p>
            <a:pPr lvl="1" algn="just" eaLnBrk="1" hangingPunct="1">
              <a:lnSpc>
                <a:spcPct val="140000"/>
              </a:lnSpc>
            </a:pPr>
            <a:r>
              <a:rPr lang="de-DE" altLang="en-US" dirty="0" smtClean="0"/>
              <a:t>Nationale und regionale Systeme und Gesetze</a:t>
            </a:r>
          </a:p>
          <a:p>
            <a:pPr lvl="1" algn="just" eaLnBrk="1" hangingPunct="1">
              <a:lnSpc>
                <a:spcPct val="140000"/>
              </a:lnSpc>
            </a:pPr>
            <a:r>
              <a:rPr lang="de-DE" altLang="en-US" dirty="0" smtClean="0"/>
              <a:t>Patent Law Treaty (PLT</a:t>
            </a:r>
            <a:r>
              <a:rPr lang="fr-CH" altLang="en-US" dirty="0" smtClean="0"/>
              <a:t>)</a:t>
            </a:r>
            <a:endParaRPr lang="en-US" altLang="en-US" dirty="0" smtClean="0"/>
          </a:p>
          <a:p>
            <a:pPr eaLnBrk="1" hangingPunct="1"/>
            <a:endParaRPr lang="en-US" altLang="en-US" dirty="0" smtClean="0"/>
          </a:p>
          <a:p>
            <a:pPr eaLnBrk="1" hangingPunct="1"/>
            <a:endParaRPr lang="en-US" altLang="en-US" dirty="0" smtClean="0"/>
          </a:p>
        </p:txBody>
      </p:sp>
      <p:pic>
        <p:nvPicPr>
          <p:cNvPr id="45061"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328" y="764704"/>
            <a:ext cx="1349996" cy="179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298191"/>
      </p:ext>
    </p:extLst>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0787700D-0339-44A1-BC7F-3AD7066EE755}" type="slidenum">
              <a:rPr lang="en-US" altLang="en-US" sz="1400" smtClean="0"/>
              <a:pPr eaLnBrk="1" hangingPunct="1">
                <a:spcBef>
                  <a:spcPct val="0"/>
                </a:spcBef>
                <a:buFontTx/>
                <a:buNone/>
              </a:pPr>
              <a:t>73</a:t>
            </a:fld>
            <a:endParaRPr lang="en-US" altLang="en-US" sz="1400" smtClean="0"/>
          </a:p>
        </p:txBody>
      </p:sp>
      <p:sp>
        <p:nvSpPr>
          <p:cNvPr id="46083" name="Rectangle 2"/>
          <p:cNvSpPr>
            <a:spLocks noGrp="1" noChangeArrowheads="1"/>
          </p:cNvSpPr>
          <p:nvPr>
            <p:ph type="title"/>
          </p:nvPr>
        </p:nvSpPr>
        <p:spPr>
          <a:xfrm>
            <a:off x="539552" y="476672"/>
            <a:ext cx="6696744" cy="1282154"/>
          </a:xfrm>
        </p:spPr>
        <p:txBody>
          <a:bodyPr/>
          <a:lstStyle/>
          <a:p>
            <a:pPr algn="ctr" eaLnBrk="1" hangingPunct="1"/>
            <a:r>
              <a:rPr lang="de-DE" altLang="en-US" dirty="0" smtClean="0">
                <a:solidFill>
                  <a:srgbClr val="000090"/>
                </a:solidFill>
              </a:rPr>
              <a:t>DER PCT ─ 1970 BIS HEUTE</a:t>
            </a:r>
            <a:endParaRPr lang="en-US" altLang="en-US" dirty="0" smtClean="0">
              <a:solidFill>
                <a:srgbClr val="000090"/>
              </a:solidFill>
            </a:endParaRPr>
          </a:p>
        </p:txBody>
      </p:sp>
      <p:sp>
        <p:nvSpPr>
          <p:cNvPr id="46084" name="Rectangle 3"/>
          <p:cNvSpPr>
            <a:spLocks noGrp="1" noChangeArrowheads="1"/>
          </p:cNvSpPr>
          <p:nvPr>
            <p:ph type="body" idx="1"/>
          </p:nvPr>
        </p:nvSpPr>
        <p:spPr>
          <a:xfrm>
            <a:off x="395288" y="2420888"/>
            <a:ext cx="8424862" cy="3816400"/>
          </a:xfrm>
        </p:spPr>
        <p:txBody>
          <a:bodyPr/>
          <a:lstStyle/>
          <a:p>
            <a:pPr algn="just" eaLnBrk="1" hangingPunct="1">
              <a:lnSpc>
                <a:spcPct val="120000"/>
              </a:lnSpc>
            </a:pPr>
            <a:r>
              <a:rPr lang="de-DE" altLang="en-US" sz="2000" dirty="0" smtClean="0"/>
              <a:t>Allerdings:  PCT in der Praxis nicht so erfolgreich als Werkzeug zur Arbeitsteilung, um Qualität der nationalen Prüfung zu steigern und Rückstände in Patentämtern abzubauen</a:t>
            </a:r>
          </a:p>
          <a:p>
            <a:pPr algn="just" eaLnBrk="1" hangingPunct="1">
              <a:lnSpc>
                <a:spcPct val="120000"/>
              </a:lnSpc>
            </a:pPr>
            <a:r>
              <a:rPr lang="de-DE" altLang="en-US" sz="2000" dirty="0" smtClean="0"/>
              <a:t>Erwartung war:  Nutzung der PCT Recherchen- und Prüfungsberichte PCT steigert die Qualität oder </a:t>
            </a:r>
            <a:r>
              <a:rPr lang="de-DE" altLang="en-US" sz="2000" dirty="0" err="1" smtClean="0"/>
              <a:t>veringert</a:t>
            </a:r>
            <a:r>
              <a:rPr lang="de-DE" altLang="en-US" sz="2000" dirty="0" smtClean="0"/>
              <a:t> </a:t>
            </a:r>
            <a:r>
              <a:rPr lang="de-DE" altLang="en-US" sz="2000" dirty="0" err="1" smtClean="0"/>
              <a:t>zumindestet</a:t>
            </a:r>
            <a:r>
              <a:rPr lang="de-DE" altLang="en-US" sz="2000" dirty="0" smtClean="0"/>
              <a:t> den Arbeitsaufwand in der nationalen Phase (bei gleichbleibender Qualität)</a:t>
            </a:r>
          </a:p>
          <a:p>
            <a:pPr lvl="1" algn="just" eaLnBrk="1" hangingPunct="1">
              <a:lnSpc>
                <a:spcPct val="120000"/>
              </a:lnSpc>
            </a:pPr>
            <a:r>
              <a:rPr lang="de-DE" altLang="en-US" sz="2000" dirty="0" smtClean="0"/>
              <a:t>“fliegender Start” für Patentämter;  vervollständigen, prüfen und kritisieren der Arbeit anderer, nicht von Vorne beginnen</a:t>
            </a:r>
          </a:p>
          <a:p>
            <a:pPr lvl="1" eaLnBrk="1" hangingPunct="1"/>
            <a:endParaRPr lang="de-DE" altLang="en-US" dirty="0" smtClean="0"/>
          </a:p>
        </p:txBody>
      </p:sp>
      <p:pic>
        <p:nvPicPr>
          <p:cNvPr id="46085"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8304" y="260648"/>
            <a:ext cx="1349996" cy="179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130571"/>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20497207-A082-4D0E-A71B-316E04D182FC}" type="slidenum">
              <a:rPr lang="en-US" altLang="en-US" sz="1400" smtClean="0"/>
              <a:pPr eaLnBrk="1" hangingPunct="1">
                <a:spcBef>
                  <a:spcPct val="0"/>
                </a:spcBef>
                <a:buFontTx/>
                <a:buNone/>
              </a:pPr>
              <a:t>74</a:t>
            </a:fld>
            <a:endParaRPr lang="en-US" altLang="en-US" sz="1400" smtClean="0"/>
          </a:p>
        </p:txBody>
      </p:sp>
      <p:sp>
        <p:nvSpPr>
          <p:cNvPr id="47107" name="Rectangle 2"/>
          <p:cNvSpPr>
            <a:spLocks noGrp="1" noChangeArrowheads="1"/>
          </p:cNvSpPr>
          <p:nvPr>
            <p:ph type="title"/>
          </p:nvPr>
        </p:nvSpPr>
        <p:spPr>
          <a:xfrm>
            <a:off x="457200" y="274638"/>
            <a:ext cx="7715200" cy="1143000"/>
          </a:xfrm>
        </p:spPr>
        <p:txBody>
          <a:bodyPr/>
          <a:lstStyle/>
          <a:p>
            <a:pPr algn="ctr" eaLnBrk="1" hangingPunct="1"/>
            <a:r>
              <a:rPr lang="de-DE" altLang="en-US" dirty="0" smtClean="0">
                <a:solidFill>
                  <a:srgbClr val="000090"/>
                </a:solidFill>
              </a:rPr>
              <a:t>PCT „ROADMAP“</a:t>
            </a:r>
            <a:endParaRPr lang="en-US" altLang="en-US" dirty="0" smtClean="0">
              <a:solidFill>
                <a:srgbClr val="000090"/>
              </a:solidFill>
            </a:endParaRPr>
          </a:p>
        </p:txBody>
      </p:sp>
      <p:sp>
        <p:nvSpPr>
          <p:cNvPr id="47108" name="Rectangle 3"/>
          <p:cNvSpPr>
            <a:spLocks noGrp="1" noChangeArrowheads="1"/>
          </p:cNvSpPr>
          <p:nvPr>
            <p:ph type="body" idx="1"/>
          </p:nvPr>
        </p:nvSpPr>
        <p:spPr>
          <a:xfrm>
            <a:off x="323528" y="1484784"/>
            <a:ext cx="8568952" cy="4895379"/>
          </a:xfrm>
        </p:spPr>
        <p:txBody>
          <a:bodyPr/>
          <a:lstStyle/>
          <a:p>
            <a:pPr eaLnBrk="1" hangingPunct="1"/>
            <a:r>
              <a:rPr lang="de-DE" altLang="en-US" sz="2000" dirty="0" smtClean="0"/>
              <a:t>Ziel:  </a:t>
            </a:r>
          </a:p>
          <a:p>
            <a:pPr marL="0" indent="0" eaLnBrk="1" hangingPunct="1">
              <a:buNone/>
            </a:pPr>
            <a:endParaRPr lang="de-DE" altLang="en-US" sz="2000" dirty="0" smtClean="0"/>
          </a:p>
          <a:p>
            <a:pPr lvl="1" algn="just" eaLnBrk="1" hangingPunct="1">
              <a:lnSpc>
                <a:spcPct val="120000"/>
              </a:lnSpc>
            </a:pPr>
            <a:r>
              <a:rPr lang="de-DE" altLang="en-US" sz="2000" dirty="0" smtClean="0"/>
              <a:t>Verbesserte Nutzung der Möglichkeiten, die das PCT System bietet</a:t>
            </a:r>
          </a:p>
          <a:p>
            <a:pPr marL="457200" lvl="1" indent="0" algn="just" eaLnBrk="1" hangingPunct="1">
              <a:lnSpc>
                <a:spcPct val="120000"/>
              </a:lnSpc>
              <a:buNone/>
            </a:pPr>
            <a:endParaRPr lang="de-DE" altLang="en-US" sz="2000" dirty="0" smtClean="0"/>
          </a:p>
          <a:p>
            <a:pPr lvl="1" algn="just" eaLnBrk="1" hangingPunct="1">
              <a:lnSpc>
                <a:spcPct val="120000"/>
              </a:lnSpc>
            </a:pPr>
            <a:r>
              <a:rPr lang="de-DE" altLang="en-US" sz="2000" dirty="0" smtClean="0"/>
              <a:t>Anreize setzen für Anmelder, das System so nutzen, das sowohl sie als auch die Patentämter den </a:t>
            </a:r>
            <a:r>
              <a:rPr lang="de-DE" altLang="en-US" sz="2000" dirty="0" err="1" smtClean="0"/>
              <a:t>grösst</a:t>
            </a:r>
            <a:r>
              <a:rPr lang="de-DE" altLang="en-US" sz="2000" dirty="0" smtClean="0"/>
              <a:t>-möglichen Nutzen ziehen, zum Vorteil aller</a:t>
            </a:r>
          </a:p>
          <a:p>
            <a:pPr marL="457200" lvl="1" indent="0" algn="just" eaLnBrk="1" hangingPunct="1">
              <a:lnSpc>
                <a:spcPct val="120000"/>
              </a:lnSpc>
              <a:buNone/>
            </a:pPr>
            <a:endParaRPr lang="de-DE" altLang="en-US" sz="2000" dirty="0" smtClean="0"/>
          </a:p>
          <a:p>
            <a:pPr lvl="2" algn="just" eaLnBrk="1" hangingPunct="1">
              <a:lnSpc>
                <a:spcPct val="120000"/>
              </a:lnSpc>
              <a:buFont typeface="Wingdings" charset="2"/>
              <a:buChar char="Ø"/>
            </a:pPr>
            <a:r>
              <a:rPr lang="de-DE" altLang="en-US" sz="2000" dirty="0" smtClean="0"/>
              <a:t>Einreichung von Anmeldungen von hoher Qualität</a:t>
            </a:r>
          </a:p>
          <a:p>
            <a:pPr lvl="2" algn="just" eaLnBrk="1" hangingPunct="1">
              <a:lnSpc>
                <a:spcPct val="120000"/>
              </a:lnSpc>
              <a:buFont typeface="Wingdings" charset="2"/>
              <a:buChar char="Ø"/>
            </a:pPr>
            <a:r>
              <a:rPr lang="de-DE" altLang="en-US" sz="2000" dirty="0" smtClean="0"/>
              <a:t>Berichtigung von Fehlern und „Verbesserung“ der Anmeldung während der internationalen Phase</a:t>
            </a:r>
          </a:p>
          <a:p>
            <a:pPr lvl="2" algn="just" eaLnBrk="1" hangingPunct="1">
              <a:lnSpc>
                <a:spcPct val="120000"/>
              </a:lnSpc>
              <a:buFont typeface="Wingdings" charset="2"/>
              <a:buChar char="Ø"/>
            </a:pPr>
            <a:r>
              <a:rPr lang="de-DE" altLang="en-US" sz="2000" dirty="0" smtClean="0"/>
              <a:t>„Fliegender Start“ für die Patentämter</a:t>
            </a:r>
          </a:p>
        </p:txBody>
      </p:sp>
      <p:pic>
        <p:nvPicPr>
          <p:cNvPr id="47109"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0272" y="188640"/>
            <a:ext cx="1349996" cy="179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434590"/>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C15F031D-2017-4D20-9718-BEFAE6E93899}" type="slidenum">
              <a:rPr lang="en-US" altLang="en-US" sz="1400" smtClean="0"/>
              <a:pPr eaLnBrk="1" hangingPunct="1">
                <a:spcBef>
                  <a:spcPct val="0"/>
                </a:spcBef>
                <a:buFontTx/>
                <a:buNone/>
              </a:pPr>
              <a:t>75</a:t>
            </a:fld>
            <a:endParaRPr lang="en-US" altLang="en-US" sz="1400" smtClean="0"/>
          </a:p>
        </p:txBody>
      </p:sp>
      <p:sp>
        <p:nvSpPr>
          <p:cNvPr id="48131" name="Rectangle 2"/>
          <p:cNvSpPr>
            <a:spLocks noGrp="1" noChangeArrowheads="1"/>
          </p:cNvSpPr>
          <p:nvPr>
            <p:ph type="title"/>
          </p:nvPr>
        </p:nvSpPr>
        <p:spPr>
          <a:xfrm>
            <a:off x="457200" y="548680"/>
            <a:ext cx="7211144" cy="1008112"/>
          </a:xfrm>
        </p:spPr>
        <p:txBody>
          <a:bodyPr/>
          <a:lstStyle/>
          <a:p>
            <a:pPr algn="ctr" eaLnBrk="1" hangingPunct="1"/>
            <a:r>
              <a:rPr lang="de-DE" altLang="en-US" dirty="0" smtClean="0">
                <a:solidFill>
                  <a:srgbClr val="000090"/>
                </a:solidFill>
              </a:rPr>
              <a:t>PCT „ROADMAP“</a:t>
            </a:r>
          </a:p>
        </p:txBody>
      </p:sp>
      <p:sp>
        <p:nvSpPr>
          <p:cNvPr id="48132" name="Rectangle 3"/>
          <p:cNvSpPr>
            <a:spLocks noGrp="1" noChangeArrowheads="1"/>
          </p:cNvSpPr>
          <p:nvPr>
            <p:ph type="body" idx="1"/>
          </p:nvPr>
        </p:nvSpPr>
        <p:spPr>
          <a:xfrm>
            <a:off x="323528" y="2276872"/>
            <a:ext cx="8640886" cy="4032250"/>
          </a:xfrm>
        </p:spPr>
        <p:txBody>
          <a:bodyPr/>
          <a:lstStyle/>
          <a:p>
            <a:pPr eaLnBrk="1" hangingPunct="1"/>
            <a:r>
              <a:rPr lang="de-DE" altLang="en-US" dirty="0" smtClean="0"/>
              <a:t>Verbesserung der Qualität der internationalen Recherche- und Prüfungsberichte:</a:t>
            </a:r>
          </a:p>
          <a:p>
            <a:pPr marL="0" indent="0" eaLnBrk="1" hangingPunct="1">
              <a:buNone/>
            </a:pPr>
            <a:endParaRPr lang="de-DE" altLang="en-US" dirty="0" smtClean="0"/>
          </a:p>
          <a:p>
            <a:pPr lvl="1" eaLnBrk="1" hangingPunct="1">
              <a:buFont typeface="Wingdings" charset="2"/>
              <a:buChar char="Ø"/>
            </a:pPr>
            <a:r>
              <a:rPr lang="de-DE" altLang="en-US" sz="2000" dirty="0" smtClean="0"/>
              <a:t>Je besser die Qualität der Recherche- und Prüfungsberichte, desto besser für alle Vertragsstaaten:  diese erlauben es ihnen, die Patentanmeldungen effektiver nach ihrem nationalen Recht zu bearbeiten</a:t>
            </a:r>
          </a:p>
          <a:p>
            <a:pPr lvl="1" eaLnBrk="1" hangingPunct="1">
              <a:buFont typeface="Wingdings" charset="2"/>
              <a:buChar char="Ø"/>
            </a:pPr>
            <a:endParaRPr lang="de-DE" altLang="en-US" sz="2000" dirty="0"/>
          </a:p>
          <a:p>
            <a:pPr lvl="1" eaLnBrk="1" hangingPunct="1">
              <a:buFont typeface="Wingdings" charset="2"/>
              <a:buChar char="Ø"/>
            </a:pPr>
            <a:r>
              <a:rPr lang="de-DE" altLang="en-US" sz="2000" dirty="0" smtClean="0"/>
              <a:t>Je geringer die nationalen Prüfungskapazitäten, desto grösser die Bedeutung von internationalen Recherche- und Prüfungsberichten von guter Qualität</a:t>
            </a:r>
          </a:p>
          <a:p>
            <a:pPr eaLnBrk="1" hangingPunct="1"/>
            <a:endParaRPr lang="en-US" altLang="en-US" dirty="0" smtClean="0"/>
          </a:p>
          <a:p>
            <a:pPr lvl="1" eaLnBrk="1" hangingPunct="1"/>
            <a:endParaRPr lang="en-US" altLang="en-US" dirty="0" smtClean="0"/>
          </a:p>
          <a:p>
            <a:pPr lvl="1" eaLnBrk="1" hangingPunct="1"/>
            <a:endParaRPr lang="en-US" altLang="en-US" dirty="0" smtClean="0"/>
          </a:p>
          <a:p>
            <a:pPr eaLnBrk="1" hangingPunct="1"/>
            <a:endParaRPr lang="en-US" altLang="en-US" dirty="0" smtClean="0"/>
          </a:p>
        </p:txBody>
      </p:sp>
      <p:pic>
        <p:nvPicPr>
          <p:cNvPr id="48133"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264" y="260648"/>
            <a:ext cx="1349996" cy="179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982577"/>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4EC29ACA-3066-4970-9E15-780EF3A32376}" type="slidenum">
              <a:rPr lang="en-US" altLang="en-US" sz="1400" smtClean="0"/>
              <a:pPr eaLnBrk="1" hangingPunct="1">
                <a:spcBef>
                  <a:spcPct val="0"/>
                </a:spcBef>
                <a:buFontTx/>
                <a:buNone/>
              </a:pPr>
              <a:t>76</a:t>
            </a:fld>
            <a:endParaRPr lang="en-US" altLang="en-US" sz="1400" smtClean="0"/>
          </a:p>
        </p:txBody>
      </p:sp>
      <p:sp>
        <p:nvSpPr>
          <p:cNvPr id="49155" name="Rectangle 2"/>
          <p:cNvSpPr>
            <a:spLocks noGrp="1" noChangeArrowheads="1"/>
          </p:cNvSpPr>
          <p:nvPr>
            <p:ph type="title"/>
          </p:nvPr>
        </p:nvSpPr>
        <p:spPr>
          <a:xfrm>
            <a:off x="457200" y="274638"/>
            <a:ext cx="7715200" cy="1143000"/>
          </a:xfrm>
        </p:spPr>
        <p:txBody>
          <a:bodyPr/>
          <a:lstStyle/>
          <a:p>
            <a:pPr algn="ctr" eaLnBrk="1" hangingPunct="1"/>
            <a:r>
              <a:rPr lang="de-DE" altLang="en-US" dirty="0" smtClean="0">
                <a:solidFill>
                  <a:srgbClr val="000090"/>
                </a:solidFill>
              </a:rPr>
              <a:t>PCT </a:t>
            </a:r>
            <a:r>
              <a:rPr lang="de-DE" altLang="en-US" dirty="0">
                <a:solidFill>
                  <a:srgbClr val="000090"/>
                </a:solidFill>
              </a:rPr>
              <a:t>„</a:t>
            </a:r>
            <a:r>
              <a:rPr lang="de-DE" altLang="en-US" dirty="0" smtClean="0">
                <a:solidFill>
                  <a:srgbClr val="000090"/>
                </a:solidFill>
              </a:rPr>
              <a:t>ROADMAP“</a:t>
            </a:r>
            <a:endParaRPr lang="en-US" altLang="en-US" dirty="0" smtClean="0">
              <a:solidFill>
                <a:srgbClr val="000090"/>
              </a:solidFill>
            </a:endParaRPr>
          </a:p>
        </p:txBody>
      </p:sp>
      <p:sp>
        <p:nvSpPr>
          <p:cNvPr id="49156" name="Rectangle 3"/>
          <p:cNvSpPr>
            <a:spLocks noGrp="1" noChangeArrowheads="1"/>
          </p:cNvSpPr>
          <p:nvPr>
            <p:ph type="body" idx="1"/>
          </p:nvPr>
        </p:nvSpPr>
        <p:spPr>
          <a:xfrm>
            <a:off x="179512" y="1844824"/>
            <a:ext cx="8712968" cy="4752528"/>
          </a:xfrm>
        </p:spPr>
        <p:txBody>
          <a:bodyPr/>
          <a:lstStyle/>
          <a:p>
            <a:pPr algn="just" eaLnBrk="1" hangingPunct="1">
              <a:lnSpc>
                <a:spcPct val="110000"/>
              </a:lnSpc>
            </a:pPr>
            <a:r>
              <a:rPr lang="de-DE" altLang="en-US" dirty="0" smtClean="0"/>
              <a:t>Verbesserung der Qualität der internationalen Recherche- und Prüfungsberichte:</a:t>
            </a:r>
          </a:p>
          <a:p>
            <a:pPr marL="0" indent="0" algn="just" eaLnBrk="1" hangingPunct="1">
              <a:lnSpc>
                <a:spcPct val="110000"/>
              </a:lnSpc>
              <a:buNone/>
            </a:pPr>
            <a:endParaRPr lang="de-DE" altLang="en-US" dirty="0" smtClean="0"/>
          </a:p>
          <a:p>
            <a:pPr lvl="1" algn="just" eaLnBrk="1" hangingPunct="1">
              <a:lnSpc>
                <a:spcPct val="120000"/>
              </a:lnSpc>
              <a:buFont typeface="Wingdings" charset="2"/>
              <a:buChar char="Ø"/>
            </a:pPr>
            <a:r>
              <a:rPr lang="de-DE" altLang="en-US" dirty="0" smtClean="0"/>
              <a:t>Verbesserte Qualitäts-Management Systeme</a:t>
            </a:r>
          </a:p>
          <a:p>
            <a:pPr lvl="1" algn="just" eaLnBrk="1" hangingPunct="1">
              <a:lnSpc>
                <a:spcPct val="120000"/>
              </a:lnSpc>
              <a:buFont typeface="Wingdings" charset="2"/>
              <a:buChar char="Ø"/>
            </a:pPr>
            <a:r>
              <a:rPr lang="de-DE" altLang="en-US" dirty="0" smtClean="0"/>
              <a:t>Erstellung von Qualitätskriterien, die es erlauben, die Nützlichkeit der Berichte zu messen</a:t>
            </a:r>
          </a:p>
          <a:p>
            <a:pPr marL="457200" lvl="1" indent="0" algn="just" eaLnBrk="1" hangingPunct="1">
              <a:lnSpc>
                <a:spcPct val="120000"/>
              </a:lnSpc>
              <a:buNone/>
            </a:pPr>
            <a:endParaRPr lang="de-DE" altLang="en-US" dirty="0" smtClean="0"/>
          </a:p>
          <a:p>
            <a:pPr lvl="3" algn="just" eaLnBrk="1" hangingPunct="1">
              <a:lnSpc>
                <a:spcPct val="120000"/>
              </a:lnSpc>
              <a:spcBef>
                <a:spcPct val="0"/>
              </a:spcBef>
              <a:buFont typeface="Arial"/>
              <a:buChar char="•"/>
            </a:pPr>
            <a:r>
              <a:rPr lang="de-DE" altLang="en-US" dirty="0" smtClean="0"/>
              <a:t>was kann wiederverwertet werden</a:t>
            </a:r>
          </a:p>
          <a:p>
            <a:pPr lvl="3" algn="just" eaLnBrk="1" hangingPunct="1">
              <a:lnSpc>
                <a:spcPct val="120000"/>
              </a:lnSpc>
              <a:spcBef>
                <a:spcPct val="0"/>
              </a:spcBef>
              <a:buFont typeface="Arial"/>
              <a:buChar char="•"/>
            </a:pPr>
            <a:r>
              <a:rPr lang="de-DE" altLang="en-US" dirty="0" smtClean="0"/>
              <a:t>Qualität dessen, was wiederverwertet werden kann</a:t>
            </a:r>
          </a:p>
          <a:p>
            <a:pPr lvl="3" algn="just" eaLnBrk="1" hangingPunct="1">
              <a:lnSpc>
                <a:spcPct val="120000"/>
              </a:lnSpc>
              <a:spcBef>
                <a:spcPct val="0"/>
              </a:spcBef>
              <a:buFont typeface="Arial"/>
              <a:buChar char="•"/>
            </a:pPr>
            <a:r>
              <a:rPr lang="de-DE" altLang="en-US" dirty="0" smtClean="0"/>
              <a:t>Verbesserung der Qualität</a:t>
            </a:r>
          </a:p>
          <a:p>
            <a:pPr lvl="1" eaLnBrk="1" hangingPunct="1"/>
            <a:endParaRPr lang="en-US" altLang="en-US" dirty="0" smtClean="0"/>
          </a:p>
          <a:p>
            <a:pPr eaLnBrk="1" hangingPunct="1"/>
            <a:endParaRPr lang="en-US" altLang="en-US" dirty="0" smtClean="0"/>
          </a:p>
        </p:txBody>
      </p:sp>
      <p:pic>
        <p:nvPicPr>
          <p:cNvPr id="49157"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15201"/>
            <a:ext cx="1376998" cy="183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590894"/>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76134718-91CE-4FF8-8514-DF682CC7114C}" type="slidenum">
              <a:rPr lang="en-US" altLang="en-US" sz="1400" smtClean="0"/>
              <a:pPr eaLnBrk="1" hangingPunct="1">
                <a:spcBef>
                  <a:spcPct val="0"/>
                </a:spcBef>
                <a:buFontTx/>
                <a:buNone/>
              </a:pPr>
              <a:t>77</a:t>
            </a:fld>
            <a:endParaRPr lang="en-US" altLang="en-US" sz="1400" smtClean="0"/>
          </a:p>
        </p:txBody>
      </p:sp>
      <p:sp>
        <p:nvSpPr>
          <p:cNvPr id="50179" name="Rectangle 2"/>
          <p:cNvSpPr>
            <a:spLocks noGrp="1" noChangeArrowheads="1"/>
          </p:cNvSpPr>
          <p:nvPr>
            <p:ph type="title"/>
          </p:nvPr>
        </p:nvSpPr>
        <p:spPr>
          <a:xfrm>
            <a:off x="1691680" y="404664"/>
            <a:ext cx="4762872" cy="1143000"/>
          </a:xfrm>
        </p:spPr>
        <p:txBody>
          <a:bodyPr/>
          <a:lstStyle/>
          <a:p>
            <a:pPr algn="ctr" eaLnBrk="1" hangingPunct="1"/>
            <a:r>
              <a:rPr lang="de-DE" altLang="en-US" dirty="0" smtClean="0">
                <a:solidFill>
                  <a:srgbClr val="000090"/>
                </a:solidFill>
              </a:rPr>
              <a:t>PCT </a:t>
            </a:r>
            <a:r>
              <a:rPr lang="de-DE" altLang="en-US" dirty="0">
                <a:solidFill>
                  <a:srgbClr val="000090"/>
                </a:solidFill>
              </a:rPr>
              <a:t>„</a:t>
            </a:r>
            <a:r>
              <a:rPr lang="de-DE" altLang="en-US" dirty="0" smtClean="0">
                <a:solidFill>
                  <a:srgbClr val="000090"/>
                </a:solidFill>
              </a:rPr>
              <a:t>ROADMAP“</a:t>
            </a:r>
            <a:endParaRPr lang="en-US" altLang="en-US" dirty="0" smtClean="0">
              <a:solidFill>
                <a:srgbClr val="000090"/>
              </a:solidFill>
            </a:endParaRPr>
          </a:p>
        </p:txBody>
      </p:sp>
      <p:sp>
        <p:nvSpPr>
          <p:cNvPr id="50180" name="Rectangle 3"/>
          <p:cNvSpPr>
            <a:spLocks noGrp="1" noChangeArrowheads="1"/>
          </p:cNvSpPr>
          <p:nvPr>
            <p:ph type="body" idx="1"/>
          </p:nvPr>
        </p:nvSpPr>
        <p:spPr>
          <a:xfrm>
            <a:off x="395288" y="2204863"/>
            <a:ext cx="8424862" cy="4103861"/>
          </a:xfrm>
        </p:spPr>
        <p:txBody>
          <a:bodyPr/>
          <a:lstStyle/>
          <a:p>
            <a:pPr eaLnBrk="1" hangingPunct="1">
              <a:lnSpc>
                <a:spcPct val="110000"/>
              </a:lnSpc>
            </a:pPr>
            <a:r>
              <a:rPr lang="de-DE" altLang="en-US" dirty="0" smtClean="0"/>
              <a:t>Verbesserung der Qualität der internationalen Recherche- und Prüfungsberichte:</a:t>
            </a:r>
          </a:p>
          <a:p>
            <a:pPr lvl="1" eaLnBrk="1" hangingPunct="1">
              <a:lnSpc>
                <a:spcPct val="110000"/>
              </a:lnSpc>
              <a:buFont typeface="Wingdings" charset="2"/>
              <a:buChar char="Ø"/>
            </a:pPr>
            <a:r>
              <a:rPr lang="de-DE" altLang="en-US" dirty="0" smtClean="0"/>
              <a:t>Zusammenarbeit bei der Erstellung der Berichte? </a:t>
            </a:r>
          </a:p>
          <a:p>
            <a:pPr lvl="2" eaLnBrk="1" hangingPunct="1">
              <a:lnSpc>
                <a:spcPct val="110000"/>
              </a:lnSpc>
              <a:buFont typeface="Arial"/>
              <a:buChar char="•"/>
            </a:pPr>
            <a:r>
              <a:rPr lang="de-DE" altLang="en-US" dirty="0" smtClean="0"/>
              <a:t>Pilot Projekt (EPO, KIPO, USPTO)</a:t>
            </a:r>
          </a:p>
          <a:p>
            <a:pPr lvl="1" eaLnBrk="1" hangingPunct="1">
              <a:lnSpc>
                <a:spcPct val="110000"/>
              </a:lnSpc>
              <a:buFont typeface="Wingdings" charset="2"/>
              <a:buChar char="Ø"/>
            </a:pPr>
            <a:r>
              <a:rPr lang="de-DE" altLang="en-US" dirty="0" smtClean="0"/>
              <a:t>Kommentare/Anmerkungen Dritter</a:t>
            </a:r>
          </a:p>
          <a:p>
            <a:pPr lvl="2" eaLnBrk="1" hangingPunct="1">
              <a:lnSpc>
                <a:spcPct val="110000"/>
              </a:lnSpc>
              <a:buFont typeface="Arial"/>
              <a:buChar char="•"/>
            </a:pPr>
            <a:r>
              <a:rPr lang="de-DE" altLang="en-US" dirty="0" smtClean="0"/>
              <a:t>seit Juli 2012</a:t>
            </a:r>
          </a:p>
          <a:p>
            <a:pPr lvl="1" eaLnBrk="1" hangingPunct="1">
              <a:lnSpc>
                <a:spcPct val="110000"/>
              </a:lnSpc>
              <a:buFont typeface="Wingdings" charset="2"/>
              <a:buChar char="Ø"/>
            </a:pPr>
            <a:r>
              <a:rPr lang="de-DE" altLang="en-US" dirty="0" smtClean="0"/>
              <a:t>Kommentare/Anmerkungen zur Qualität von Nationalen Patentämtern</a:t>
            </a:r>
          </a:p>
          <a:p>
            <a:pPr lvl="2" eaLnBrk="1" hangingPunct="1">
              <a:lnSpc>
                <a:spcPct val="110000"/>
              </a:lnSpc>
              <a:buFont typeface="Arial"/>
              <a:buChar char="•"/>
            </a:pPr>
            <a:r>
              <a:rPr lang="de-DE" altLang="en-US" dirty="0" smtClean="0"/>
              <a:t>kommt bald</a:t>
            </a:r>
          </a:p>
          <a:p>
            <a:pPr lvl="1" eaLnBrk="1" hangingPunct="1">
              <a:lnSpc>
                <a:spcPct val="90000"/>
              </a:lnSpc>
            </a:pPr>
            <a:endParaRPr lang="en-US" altLang="en-US" sz="2000" dirty="0" smtClean="0"/>
          </a:p>
          <a:p>
            <a:pPr eaLnBrk="1" hangingPunct="1">
              <a:lnSpc>
                <a:spcPct val="90000"/>
              </a:lnSpc>
            </a:pPr>
            <a:endParaRPr lang="en-US" altLang="en-US" sz="2000" dirty="0" smtClean="0"/>
          </a:p>
        </p:txBody>
      </p:sp>
      <p:pic>
        <p:nvPicPr>
          <p:cNvPr id="50181" name="Picture 5"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188640"/>
            <a:ext cx="1368152" cy="182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6219423"/>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4"/>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77A335DF-130C-41DB-AD0E-F8B42810419B}" type="slidenum">
              <a:rPr lang="en-US" altLang="en-US" sz="1400" smtClean="0"/>
              <a:pPr eaLnBrk="1" hangingPunct="1">
                <a:spcBef>
                  <a:spcPct val="0"/>
                </a:spcBef>
                <a:buFontTx/>
                <a:buNone/>
              </a:pPr>
              <a:t>78</a:t>
            </a:fld>
            <a:endParaRPr lang="en-US" altLang="en-US" sz="1400" smtClean="0"/>
          </a:p>
        </p:txBody>
      </p:sp>
      <p:sp>
        <p:nvSpPr>
          <p:cNvPr id="51203" name="Rectangle 2"/>
          <p:cNvSpPr>
            <a:spLocks noGrp="1" noChangeArrowheads="1"/>
          </p:cNvSpPr>
          <p:nvPr>
            <p:ph type="title"/>
          </p:nvPr>
        </p:nvSpPr>
        <p:spPr>
          <a:xfrm>
            <a:off x="457200" y="274638"/>
            <a:ext cx="7571184" cy="1143000"/>
          </a:xfrm>
        </p:spPr>
        <p:txBody>
          <a:bodyPr/>
          <a:lstStyle/>
          <a:p>
            <a:pPr algn="ctr" eaLnBrk="1" hangingPunct="1"/>
            <a:r>
              <a:rPr lang="de-DE" altLang="en-US" sz="3400" dirty="0" smtClean="0">
                <a:solidFill>
                  <a:srgbClr val="000090"/>
                </a:solidFill>
              </a:rPr>
              <a:t>PCT </a:t>
            </a:r>
            <a:r>
              <a:rPr lang="de-DE" altLang="en-US" sz="3200" dirty="0">
                <a:solidFill>
                  <a:srgbClr val="000090"/>
                </a:solidFill>
              </a:rPr>
              <a:t>„</a:t>
            </a:r>
            <a:r>
              <a:rPr lang="de-DE" altLang="en-US" sz="3400" dirty="0" smtClean="0">
                <a:solidFill>
                  <a:srgbClr val="000090"/>
                </a:solidFill>
              </a:rPr>
              <a:t>ROADMAP“</a:t>
            </a:r>
            <a:endParaRPr lang="en-US" altLang="en-US" sz="3400" dirty="0" smtClean="0">
              <a:solidFill>
                <a:srgbClr val="000090"/>
              </a:solidFill>
            </a:endParaRPr>
          </a:p>
        </p:txBody>
      </p:sp>
      <p:sp>
        <p:nvSpPr>
          <p:cNvPr id="51204" name="Rectangle 3"/>
          <p:cNvSpPr>
            <a:spLocks noGrp="1" noChangeArrowheads="1"/>
          </p:cNvSpPr>
          <p:nvPr>
            <p:ph type="body" idx="1"/>
          </p:nvPr>
        </p:nvSpPr>
        <p:spPr>
          <a:xfrm>
            <a:off x="323528" y="1628800"/>
            <a:ext cx="8425185" cy="4608488"/>
          </a:xfrm>
        </p:spPr>
        <p:txBody>
          <a:bodyPr/>
          <a:lstStyle/>
          <a:p>
            <a:pPr eaLnBrk="1" hangingPunct="1">
              <a:spcBef>
                <a:spcPct val="0"/>
              </a:spcBef>
            </a:pPr>
            <a:r>
              <a:rPr lang="de-DE" altLang="en-US" dirty="0" smtClean="0"/>
              <a:t>Noch viel Arbeit vor uns!</a:t>
            </a:r>
          </a:p>
          <a:p>
            <a:pPr marL="0" indent="0" eaLnBrk="1" hangingPunct="1">
              <a:spcBef>
                <a:spcPct val="0"/>
              </a:spcBef>
              <a:buNone/>
            </a:pPr>
            <a:endParaRPr lang="de-DE" altLang="en-US" dirty="0" smtClean="0"/>
          </a:p>
          <a:p>
            <a:pPr lvl="1" eaLnBrk="1" hangingPunct="1">
              <a:spcBef>
                <a:spcPct val="0"/>
              </a:spcBef>
            </a:pPr>
            <a:r>
              <a:rPr lang="de-DE" altLang="en-US" dirty="0" smtClean="0"/>
              <a:t>Fokus: </a:t>
            </a:r>
          </a:p>
          <a:p>
            <a:pPr marL="457200" lvl="1" indent="0" eaLnBrk="1" hangingPunct="1">
              <a:spcBef>
                <a:spcPct val="0"/>
              </a:spcBef>
              <a:buNone/>
            </a:pPr>
            <a:endParaRPr lang="de-DE" altLang="en-US" dirty="0" smtClean="0"/>
          </a:p>
          <a:p>
            <a:pPr lvl="2" eaLnBrk="1" hangingPunct="1">
              <a:spcBef>
                <a:spcPct val="0"/>
              </a:spcBef>
              <a:buFont typeface="Wingdings" charset="2"/>
              <a:buChar char="Ø"/>
            </a:pPr>
            <a:r>
              <a:rPr lang="de-DE" altLang="en-US" dirty="0" smtClean="0"/>
              <a:t>Qualität</a:t>
            </a:r>
          </a:p>
          <a:p>
            <a:pPr lvl="2" eaLnBrk="1" hangingPunct="1">
              <a:spcBef>
                <a:spcPct val="0"/>
              </a:spcBef>
              <a:buFont typeface="Wingdings" charset="2"/>
              <a:buChar char="Ø"/>
            </a:pPr>
            <a:r>
              <a:rPr lang="de-DE" altLang="en-US" dirty="0" smtClean="0"/>
              <a:t>Zusammenarbeit/Arbeitsteilung/Nutzen der Arbeit anderer</a:t>
            </a:r>
          </a:p>
          <a:p>
            <a:pPr lvl="2" eaLnBrk="1" hangingPunct="1">
              <a:spcBef>
                <a:spcPct val="0"/>
              </a:spcBef>
              <a:buFont typeface="Wingdings" charset="2"/>
              <a:buChar char="Ø"/>
            </a:pPr>
            <a:r>
              <a:rPr lang="de-DE" altLang="en-US" dirty="0" smtClean="0"/>
              <a:t>Unterstützung von Entwicklungsländern</a:t>
            </a:r>
          </a:p>
          <a:p>
            <a:pPr marL="0" indent="0" eaLnBrk="1" hangingPunct="1">
              <a:spcBef>
                <a:spcPct val="0"/>
              </a:spcBef>
              <a:buNone/>
            </a:pPr>
            <a:endParaRPr lang="de-DE" altLang="en-US" dirty="0" smtClean="0"/>
          </a:p>
          <a:p>
            <a:pPr eaLnBrk="1" hangingPunct="1">
              <a:spcBef>
                <a:spcPct val="0"/>
              </a:spcBef>
            </a:pPr>
            <a:r>
              <a:rPr lang="de-DE" altLang="en-US" dirty="0" smtClean="0"/>
              <a:t>Ziel der verbesserten “Arbeitsteilung” wird (noch) nicht von allen Mitgliedstaaten unterstützt …</a:t>
            </a:r>
          </a:p>
          <a:p>
            <a:pPr lvl="1" eaLnBrk="1" hangingPunct="1"/>
            <a:endParaRPr lang="en-US" altLang="en-US" dirty="0" smtClean="0"/>
          </a:p>
          <a:p>
            <a:pPr lvl="1" eaLnBrk="1" hangingPunct="1"/>
            <a:endParaRPr lang="en-US" altLang="en-US" dirty="0" smtClean="0"/>
          </a:p>
        </p:txBody>
      </p:sp>
      <p:pic>
        <p:nvPicPr>
          <p:cNvPr id="51205"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265" y="332657"/>
            <a:ext cx="1377166" cy="183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87210"/>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68313" y="261939"/>
            <a:ext cx="8064127" cy="790798"/>
          </a:xfrm>
        </p:spPr>
        <p:txBody>
          <a:bodyPr/>
          <a:lstStyle/>
          <a:p>
            <a:pPr algn="ctr"/>
            <a:r>
              <a:rPr lang="en-US" altLang="en-US" dirty="0" err="1" smtClean="0">
                <a:solidFill>
                  <a:srgbClr val="000090"/>
                </a:solidFill>
              </a:rPr>
              <a:t>ePCT</a:t>
            </a:r>
            <a:endParaRPr lang="en-US" altLang="en-US" dirty="0" smtClean="0">
              <a:solidFill>
                <a:srgbClr val="000090"/>
              </a:solidFill>
            </a:endParaRPr>
          </a:p>
        </p:txBody>
      </p:sp>
      <p:sp>
        <p:nvSpPr>
          <p:cNvPr id="143363" name="Rectangle 3"/>
          <p:cNvSpPr>
            <a:spLocks noGrp="1" noChangeArrowheads="1"/>
          </p:cNvSpPr>
          <p:nvPr>
            <p:ph type="body" idx="1"/>
          </p:nvPr>
        </p:nvSpPr>
        <p:spPr>
          <a:xfrm>
            <a:off x="323528" y="1412875"/>
            <a:ext cx="8568952" cy="4824413"/>
          </a:xfrm>
        </p:spPr>
        <p:txBody>
          <a:bodyPr/>
          <a:lstStyle/>
          <a:p>
            <a:pPr algn="just">
              <a:lnSpc>
                <a:spcPct val="110000"/>
              </a:lnSpc>
              <a:spcAft>
                <a:spcPct val="20000"/>
              </a:spcAft>
              <a:defRPr/>
            </a:pPr>
            <a:r>
              <a:rPr lang="de-DE" altLang="en-US" sz="2000" dirty="0" smtClean="0"/>
              <a:t>WIPO Online-Dienst, der sicheren Zugriff auf PCT Anmeldungen in der vom Internationalen Büro geführten elektronischen Datenbank erlaubt</a:t>
            </a:r>
          </a:p>
          <a:p>
            <a:pPr algn="just">
              <a:lnSpc>
                <a:spcPct val="110000"/>
              </a:lnSpc>
              <a:spcAft>
                <a:spcPct val="20000"/>
              </a:spcAft>
              <a:defRPr/>
            </a:pPr>
            <a:r>
              <a:rPr lang="de-DE" altLang="en-US" sz="2000" dirty="0" smtClean="0"/>
              <a:t>Sicherer Zugang zum “geschützten Teil” von ePCT (“</a:t>
            </a:r>
            <a:r>
              <a:rPr lang="de-DE" altLang="en-US" sz="2000" u="sng" dirty="0" smtClean="0"/>
              <a:t>private services</a:t>
            </a:r>
            <a:r>
              <a:rPr lang="de-DE" altLang="en-US" sz="2000" dirty="0" smtClean="0"/>
              <a:t>”) erfordert ein WIPO Benutzerkonto und ein digitales Zertifikat (nutzbar für alle PCT Anmeldungen, die ab dem 1. Januar 2009 eingereicht wurden)</a:t>
            </a:r>
          </a:p>
          <a:p>
            <a:pPr algn="just">
              <a:lnSpc>
                <a:spcPct val="110000"/>
              </a:lnSpc>
              <a:spcAft>
                <a:spcPct val="20000"/>
              </a:spcAft>
              <a:defRPr/>
            </a:pPr>
            <a:r>
              <a:rPr lang="de-DE" altLang="en-US" sz="2000" dirty="0" smtClean="0"/>
              <a:t>Zugang zum “öffentlichen Teil” von ePCT (“</a:t>
            </a:r>
            <a:r>
              <a:rPr lang="de-DE" altLang="en-US" sz="2000" u="sng" dirty="0" smtClean="0"/>
              <a:t>public services</a:t>
            </a:r>
            <a:r>
              <a:rPr lang="de-DE" altLang="en-US" sz="2000" dirty="0" smtClean="0"/>
              <a:t>”), welcher das elektronische Einreichen von Dokumenten erlaubt, erfordert nur ein einfaches WIPO Benutzerkonto (keine Authentifizierung nötig) (nutzbar für alle PCT Anmeldungen)</a:t>
            </a:r>
          </a:p>
          <a:p>
            <a:pPr algn="just">
              <a:lnSpc>
                <a:spcPct val="110000"/>
              </a:lnSpc>
              <a:spcAft>
                <a:spcPct val="20000"/>
              </a:spcAft>
              <a:defRPr/>
            </a:pPr>
            <a:r>
              <a:rPr lang="de-DE" altLang="en-US" sz="2000" dirty="0" smtClean="0"/>
              <a:t>Weitere Informationen:</a:t>
            </a:r>
          </a:p>
          <a:p>
            <a:pPr lvl="1" algn="just">
              <a:lnSpc>
                <a:spcPct val="110000"/>
              </a:lnSpc>
              <a:spcAft>
                <a:spcPct val="20000"/>
              </a:spcAft>
              <a:defRPr/>
            </a:pPr>
            <a:r>
              <a:rPr lang="de-DE" altLang="en-US" sz="2000" dirty="0" smtClean="0">
                <a:hlinkClick r:id="rId2"/>
              </a:rPr>
              <a:t>https://pct.wipo.int/ePCT</a:t>
            </a:r>
            <a:endParaRPr lang="de-DE" altLang="en-US" sz="2000" dirty="0" smtClean="0"/>
          </a:p>
          <a:p>
            <a:pPr marL="457200" lvl="1" indent="0">
              <a:spcAft>
                <a:spcPct val="20000"/>
              </a:spcAft>
              <a:buFontTx/>
              <a:buNone/>
              <a:defRPr/>
            </a:pPr>
            <a:endParaRPr lang="de-DE" altLang="en-US" sz="2000" dirty="0"/>
          </a:p>
        </p:txBody>
      </p:sp>
    </p:spTree>
    <p:extLst>
      <p:ext uri="{BB962C8B-B14F-4D97-AF65-F5344CB8AC3E}">
        <p14:creationId xmlns:p14="http://schemas.microsoft.com/office/powerpoint/2010/main" val="3121626223"/>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52400" y="116632"/>
            <a:ext cx="8991600" cy="1008112"/>
          </a:xfrm>
        </p:spPr>
        <p:txBody>
          <a:bodyPr/>
          <a:lstStyle/>
          <a:p>
            <a:pPr algn="ctr">
              <a:defRPr sz="2159" b="1" i="0" u="none" strike="noStrike" kern="1200" baseline="0">
                <a:solidFill>
                  <a:srgbClr val="000000"/>
                </a:solidFill>
                <a:latin typeface="+mn-lt"/>
                <a:ea typeface="+mn-ea"/>
                <a:cs typeface="+mn-cs"/>
              </a:defRPr>
            </a:pPr>
            <a:r>
              <a:rPr lang="en-US" dirty="0" smtClean="0">
                <a:latin typeface="Arial" charset="0"/>
                <a:cs typeface="Arial" charset="0"/>
              </a:rPr>
              <a:t>  </a:t>
            </a:r>
            <a:r>
              <a:rPr lang="en-US" dirty="0">
                <a:latin typeface="Arial" charset="0"/>
                <a:cs typeface="Arial" charset="0"/>
              </a:rPr>
              <a:t> </a:t>
            </a:r>
            <a:r>
              <a:rPr lang="en-US" dirty="0" smtClean="0">
                <a:latin typeface="Arial" charset="0"/>
                <a:cs typeface="Arial" charset="0"/>
              </a:rPr>
              <a:t> </a:t>
            </a:r>
            <a:r>
              <a:rPr lang="fr-FR" sz="3200" kern="1200" dirty="0">
                <a:solidFill>
                  <a:srgbClr val="000090"/>
                </a:solidFill>
              </a:rPr>
              <a:t>BUDGET </a:t>
            </a:r>
            <a:r>
              <a:rPr lang="fr-FR" sz="3200" kern="1200" dirty="0" smtClean="0">
                <a:solidFill>
                  <a:srgbClr val="000090"/>
                </a:solidFill>
              </a:rPr>
              <a:t>2014 </a:t>
            </a:r>
            <a:r>
              <a:rPr lang="fr-FR" sz="3200" kern="1200" dirty="0">
                <a:solidFill>
                  <a:srgbClr val="000090"/>
                </a:solidFill>
              </a:rPr>
              <a:t>– </a:t>
            </a:r>
            <a:r>
              <a:rPr lang="fr-FR" sz="3200" kern="1200" dirty="0" smtClean="0">
                <a:solidFill>
                  <a:srgbClr val="000090"/>
                </a:solidFill>
              </a:rPr>
              <a:t>2015: </a:t>
            </a:r>
            <a:r>
              <a:rPr lang="fr-FR" sz="3200" kern="1200" dirty="0">
                <a:solidFill>
                  <a:srgbClr val="000090"/>
                </a:solidFill>
              </a:rPr>
              <a:t>CHF </a:t>
            </a:r>
            <a:r>
              <a:rPr lang="fr-FR" sz="3200" kern="1200" dirty="0" smtClean="0">
                <a:solidFill>
                  <a:srgbClr val="000090"/>
                </a:solidFill>
              </a:rPr>
              <a:t>713.3 </a:t>
            </a:r>
            <a:r>
              <a:rPr lang="fr-FR" sz="3200" kern="1200" dirty="0">
                <a:solidFill>
                  <a:srgbClr val="000090"/>
                </a:solidFill>
              </a:rPr>
              <a:t>MILLION</a:t>
            </a:r>
            <a:r>
              <a:rPr lang="fr-FR" kern="1200" dirty="0">
                <a:solidFill>
                  <a:srgbClr val="000090"/>
                </a:solidFill>
              </a:rPr>
              <a:t> </a:t>
            </a:r>
          </a:p>
        </p:txBody>
      </p:sp>
      <p:graphicFrame>
        <p:nvGraphicFramePr>
          <p:cNvPr id="2" name="Graphique 2"/>
          <p:cNvGraphicFramePr>
            <a:graphicFrameLocks/>
          </p:cNvGraphicFramePr>
          <p:nvPr>
            <p:extLst>
              <p:ext uri="{D42A27DB-BD31-4B8C-83A1-F6EECF244321}">
                <p14:modId xmlns:p14="http://schemas.microsoft.com/office/powerpoint/2010/main" val="3733206468"/>
              </p:ext>
            </p:extLst>
          </p:nvPr>
        </p:nvGraphicFramePr>
        <p:xfrm>
          <a:off x="107504" y="1340768"/>
          <a:ext cx="8954328" cy="4752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6461082"/>
      </p:ext>
    </p:extLst>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4213" y="333375"/>
            <a:ext cx="7737475" cy="581025"/>
          </a:xfrm>
        </p:spPr>
        <p:txBody>
          <a:bodyPr/>
          <a:lstStyle/>
          <a:p>
            <a:pPr algn="ctr" eaLnBrk="1" hangingPunct="1"/>
            <a:r>
              <a:rPr lang="en-US" altLang="en-US" dirty="0" smtClean="0">
                <a:solidFill>
                  <a:srgbClr val="000090"/>
                </a:solidFill>
              </a:rPr>
              <a:t>PCT TRAINING</a:t>
            </a:r>
          </a:p>
        </p:txBody>
      </p:sp>
      <p:sp>
        <p:nvSpPr>
          <p:cNvPr id="58371" name="Rectangle 3"/>
          <p:cNvSpPr>
            <a:spLocks noGrp="1" noChangeArrowheads="1"/>
          </p:cNvSpPr>
          <p:nvPr>
            <p:ph type="body" idx="1"/>
          </p:nvPr>
        </p:nvSpPr>
        <p:spPr>
          <a:xfrm>
            <a:off x="323850" y="1268413"/>
            <a:ext cx="8640763" cy="4824412"/>
          </a:xfrm>
        </p:spPr>
        <p:txBody>
          <a:bodyPr/>
          <a:lstStyle/>
          <a:p>
            <a:pPr eaLnBrk="1" hangingPunct="1">
              <a:spcBef>
                <a:spcPct val="25000"/>
              </a:spcBef>
              <a:spcAft>
                <a:spcPct val="35000"/>
              </a:spcAft>
              <a:defRPr/>
            </a:pPr>
            <a:r>
              <a:rPr lang="de-DE" altLang="en-US" dirty="0" smtClean="0"/>
              <a:t>PCT-Fernlehrgang (Grundkurs) in den 10 Veröffentlichungssprachen</a:t>
            </a:r>
          </a:p>
          <a:p>
            <a:pPr eaLnBrk="1" hangingPunct="1">
              <a:spcBef>
                <a:spcPct val="25000"/>
              </a:spcBef>
              <a:spcAft>
                <a:spcPct val="35000"/>
              </a:spcAft>
              <a:defRPr/>
            </a:pPr>
            <a:r>
              <a:rPr lang="de-DE" altLang="en-US" dirty="0" smtClean="0"/>
              <a:t>PCT-Fernlehrgang für Fortgeschrittene in Vorbereitung</a:t>
            </a:r>
          </a:p>
          <a:p>
            <a:pPr eaLnBrk="1" hangingPunct="1">
              <a:spcBef>
                <a:spcPct val="25000"/>
              </a:spcBef>
              <a:spcAft>
                <a:spcPct val="35000"/>
              </a:spcAft>
              <a:defRPr/>
            </a:pPr>
            <a:r>
              <a:rPr lang="de-DE" altLang="en-US" dirty="0" smtClean="0"/>
              <a:t>PCT-Webinars als weiterer Service an die Nutzer des PCT-Systems, zusätzlich zu Schulungskursen und Seminaren </a:t>
            </a:r>
          </a:p>
          <a:p>
            <a:pPr lvl="1" eaLnBrk="1" hangingPunct="1">
              <a:spcBef>
                <a:spcPct val="25000"/>
              </a:spcBef>
              <a:spcAft>
                <a:spcPct val="35000"/>
              </a:spcAft>
              <a:buFont typeface="Wingdings" charset="2"/>
              <a:buChar char="Ø"/>
              <a:defRPr/>
            </a:pPr>
            <a:r>
              <a:rPr lang="de-DE" altLang="en-US" sz="2000" dirty="0" smtClean="0"/>
              <a:t>Möglichkeit kostenloser Updates zum PCT</a:t>
            </a:r>
          </a:p>
          <a:p>
            <a:pPr lvl="1" eaLnBrk="1" hangingPunct="1">
              <a:spcBef>
                <a:spcPct val="25000"/>
              </a:spcBef>
              <a:spcAft>
                <a:spcPct val="35000"/>
              </a:spcAft>
              <a:buFont typeface="Wingdings" charset="2"/>
              <a:buChar char="Ø"/>
              <a:defRPr/>
            </a:pPr>
            <a:r>
              <a:rPr lang="de-DE" altLang="en-US" sz="2000" dirty="0" smtClean="0"/>
              <a:t>können auch speziell für einzelne Unternehmen und Kanzleien angeboten werden </a:t>
            </a:r>
          </a:p>
          <a:p>
            <a:pPr eaLnBrk="1" hangingPunct="1">
              <a:spcBef>
                <a:spcPct val="25000"/>
              </a:spcBef>
              <a:spcAft>
                <a:spcPct val="35000"/>
              </a:spcAft>
              <a:defRPr/>
            </a:pPr>
            <a:r>
              <a:rPr lang="de-DE" altLang="en-US" dirty="0" smtClean="0"/>
              <a:t>Weitere Informationen auf der Internetseite für Anmelder:</a:t>
            </a:r>
            <a:br>
              <a:rPr lang="de-DE" altLang="en-US" dirty="0" smtClean="0"/>
            </a:br>
            <a:r>
              <a:rPr lang="de-DE" altLang="en-US" dirty="0" smtClean="0">
                <a:hlinkClick r:id="rId3"/>
              </a:rPr>
              <a:t>www.wipo.int/pct/de</a:t>
            </a:r>
            <a:endParaRPr lang="en-US" altLang="en-US" dirty="0" smtClean="0"/>
          </a:p>
          <a:p>
            <a:pPr marL="0" indent="0" eaLnBrk="1" hangingPunct="1">
              <a:lnSpc>
                <a:spcPct val="95000"/>
              </a:lnSpc>
              <a:spcBef>
                <a:spcPct val="25000"/>
              </a:spcBef>
              <a:spcAft>
                <a:spcPct val="25000"/>
              </a:spcAft>
              <a:buNone/>
              <a:defRPr/>
            </a:pPr>
            <a:endParaRPr lang="en-US" altLang="en-US" sz="2100" dirty="0" smtClean="0"/>
          </a:p>
          <a:p>
            <a:pPr marL="868363" lvl="1" indent="-411163" eaLnBrk="1" hangingPunct="1">
              <a:lnSpc>
                <a:spcPct val="95000"/>
              </a:lnSpc>
              <a:spcBef>
                <a:spcPct val="25000"/>
              </a:spcBef>
              <a:spcAft>
                <a:spcPct val="25000"/>
              </a:spcAft>
              <a:defRPr/>
            </a:pPr>
            <a:endParaRPr lang="en-US" altLang="en-US" sz="1800" dirty="0" smtClean="0"/>
          </a:p>
        </p:txBody>
      </p:sp>
    </p:spTree>
    <p:extLst>
      <p:ext uri="{BB962C8B-B14F-4D97-AF65-F5344CB8AC3E}">
        <p14:creationId xmlns:p14="http://schemas.microsoft.com/office/powerpoint/2010/main" val="2999848757"/>
      </p:ext>
    </p:extLst>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subTitle" idx="1"/>
          </p:nvPr>
        </p:nvSpPr>
        <p:spPr>
          <a:xfrm>
            <a:off x="1187450" y="2636838"/>
            <a:ext cx="6264275" cy="2592387"/>
          </a:xfrm>
          <a:noFill/>
        </p:spPr>
        <p:txBody>
          <a:bodyPr/>
          <a:lstStyle/>
          <a:p>
            <a:pPr algn="ctr" eaLnBrk="1" hangingPunct="1">
              <a:lnSpc>
                <a:spcPct val="80000"/>
              </a:lnSpc>
            </a:pPr>
            <a:r>
              <a:rPr lang="en-US" altLang="en-US" sz="3600" dirty="0" err="1" smtClean="0">
                <a:solidFill>
                  <a:srgbClr val="000090"/>
                </a:solidFill>
                <a:ea typeface="ヒラギノ角ゴ Pro W3" charset="-128"/>
              </a:rPr>
              <a:t>Danke</a:t>
            </a:r>
            <a:r>
              <a:rPr lang="fr-CH" altLang="en-US" sz="3600" dirty="0" smtClean="0">
                <a:solidFill>
                  <a:srgbClr val="000090"/>
                </a:solidFill>
                <a:ea typeface="ヒラギノ角ゴ Pro W3" charset="-128"/>
              </a:rPr>
              <a:t>!</a:t>
            </a:r>
          </a:p>
          <a:p>
            <a:pPr algn="ctr" eaLnBrk="1" hangingPunct="1">
              <a:lnSpc>
                <a:spcPct val="80000"/>
              </a:lnSpc>
            </a:pPr>
            <a:endParaRPr lang="fr-CH" altLang="en-US" sz="1700" dirty="0" smtClean="0">
              <a:solidFill>
                <a:srgbClr val="00408C"/>
              </a:solidFill>
              <a:ea typeface="ヒラギノ角ゴ Pro W3" charset="-128"/>
            </a:endParaRPr>
          </a:p>
          <a:p>
            <a:pPr algn="ctr" eaLnBrk="1" hangingPunct="1">
              <a:lnSpc>
                <a:spcPct val="80000"/>
              </a:lnSpc>
            </a:pPr>
            <a:endParaRPr lang="fr-CH" altLang="en-US" sz="1700" dirty="0" smtClean="0">
              <a:solidFill>
                <a:srgbClr val="00408C"/>
              </a:solidFill>
              <a:ea typeface="ヒラギノ角ゴ Pro W3" charset="-128"/>
            </a:endParaRPr>
          </a:p>
          <a:p>
            <a:pPr algn="ctr" eaLnBrk="1" hangingPunct="1">
              <a:lnSpc>
                <a:spcPct val="80000"/>
              </a:lnSpc>
            </a:pPr>
            <a:endParaRPr lang="fr-CH" altLang="en-US" sz="1700" dirty="0" smtClean="0">
              <a:solidFill>
                <a:srgbClr val="00408C"/>
              </a:solidFill>
              <a:ea typeface="ヒラギノ角ゴ Pro W3" charset="-128"/>
            </a:endParaRPr>
          </a:p>
          <a:p>
            <a:pPr algn="ctr" eaLnBrk="1" hangingPunct="1">
              <a:lnSpc>
                <a:spcPct val="80000"/>
              </a:lnSpc>
            </a:pPr>
            <a:r>
              <a:rPr lang="en-US" altLang="ja-JP" sz="1400" dirty="0" smtClean="0">
                <a:ea typeface="ＭＳ Ｐゴシック" pitchFamily="34" charset="-128"/>
              </a:rPr>
              <a:t>Claus Matthes</a:t>
            </a:r>
          </a:p>
          <a:p>
            <a:pPr algn="ctr" eaLnBrk="1" hangingPunct="1">
              <a:lnSpc>
                <a:spcPct val="80000"/>
              </a:lnSpc>
            </a:pPr>
            <a:r>
              <a:rPr lang="en-US" altLang="ja-JP" sz="1400" dirty="0" smtClean="0">
                <a:ea typeface="ＭＳ Ｐゴシック" pitchFamily="34" charset="-128"/>
              </a:rPr>
              <a:t>Director, Patent Cooperation Treaty (PCT) Business Development Division</a:t>
            </a:r>
          </a:p>
          <a:p>
            <a:pPr algn="ctr" eaLnBrk="1" hangingPunct="1">
              <a:lnSpc>
                <a:spcPct val="80000"/>
              </a:lnSpc>
            </a:pPr>
            <a:r>
              <a:rPr lang="en-US" altLang="ja-JP" sz="1400" dirty="0" smtClean="0">
                <a:ea typeface="ＭＳ Ｐゴシック" pitchFamily="34" charset="-128"/>
              </a:rPr>
              <a:t>World Intellectual Property Organization (WIPO)</a:t>
            </a:r>
          </a:p>
          <a:p>
            <a:pPr algn="ctr" eaLnBrk="1" hangingPunct="1">
              <a:lnSpc>
                <a:spcPct val="80000"/>
              </a:lnSpc>
            </a:pPr>
            <a:r>
              <a:rPr lang="en-US" altLang="ja-JP" sz="1400" dirty="0" smtClean="0">
                <a:ea typeface="ＭＳ Ｐゴシック" pitchFamily="34" charset="-128"/>
              </a:rPr>
              <a:t>34 </a:t>
            </a:r>
            <a:r>
              <a:rPr lang="en-US" altLang="ja-JP" sz="1400" dirty="0" err="1" smtClean="0">
                <a:ea typeface="ＭＳ Ｐゴシック" pitchFamily="34" charset="-128"/>
              </a:rPr>
              <a:t>chemin</a:t>
            </a:r>
            <a:r>
              <a:rPr lang="en-US" altLang="ja-JP" sz="1400" dirty="0" smtClean="0">
                <a:ea typeface="ＭＳ Ｐゴシック" pitchFamily="34" charset="-128"/>
              </a:rPr>
              <a:t> des </a:t>
            </a:r>
            <a:r>
              <a:rPr lang="en-US" altLang="ja-JP" sz="1400" dirty="0" err="1" smtClean="0">
                <a:ea typeface="ＭＳ Ｐゴシック" pitchFamily="34" charset="-128"/>
              </a:rPr>
              <a:t>Colombettes</a:t>
            </a:r>
            <a:r>
              <a:rPr lang="en-US" altLang="ja-JP" sz="1400" dirty="0" smtClean="0">
                <a:ea typeface="ＭＳ Ｐゴシック" pitchFamily="34" charset="-128"/>
              </a:rPr>
              <a:t>, 1211 Geneva 20, Switzerland</a:t>
            </a:r>
            <a:br>
              <a:rPr lang="en-US" altLang="ja-JP" sz="1400" dirty="0" smtClean="0">
                <a:ea typeface="ＭＳ Ｐゴシック" pitchFamily="34" charset="-128"/>
              </a:rPr>
            </a:br>
            <a:r>
              <a:rPr lang="en-US" altLang="ja-JP" sz="1400" dirty="0" smtClean="0">
                <a:ea typeface="ＭＳ Ｐゴシック" pitchFamily="34" charset="-128"/>
              </a:rPr>
              <a:t>T + 41 22 338 98 09;  </a:t>
            </a:r>
            <a:r>
              <a:rPr lang="en-US" altLang="ja-JP" sz="1400" dirty="0" smtClean="0">
                <a:ea typeface="ＭＳ Ｐゴシック" pitchFamily="34" charset="-128"/>
                <a:hlinkClick r:id="rId2"/>
              </a:rPr>
              <a:t>claus.matthes@wipo.int</a:t>
            </a:r>
            <a:r>
              <a:rPr lang="en-US" altLang="ja-JP" sz="1400" dirty="0" smtClean="0">
                <a:ea typeface="ＭＳ Ｐゴシック" pitchFamily="34" charset="-128"/>
              </a:rPr>
              <a:t>;  </a:t>
            </a:r>
            <a:r>
              <a:rPr lang="en-US" altLang="ja-JP" sz="1400" dirty="0" smtClean="0">
                <a:ea typeface="ＭＳ Ｐゴシック" pitchFamily="34" charset="-128"/>
                <a:hlinkClick r:id="rId3" tooltip="http://www.wipo.int/"/>
              </a:rPr>
              <a:t>www.wipo.int</a:t>
            </a:r>
            <a:r>
              <a:rPr lang="en-US" altLang="ja-JP" sz="1400" dirty="0" smtClean="0">
                <a:ea typeface="ＭＳ Ｐゴシック" pitchFamily="34" charset="-128"/>
              </a:rPr>
              <a:t> </a:t>
            </a:r>
            <a:endParaRPr lang="fr-CH" altLang="en-US" sz="1400" dirty="0" smtClean="0">
              <a:solidFill>
                <a:srgbClr val="00408C"/>
              </a:solidFill>
              <a:ea typeface="ヒラギノ角ゴ Pro W3" charset="-128"/>
            </a:endParaRPr>
          </a:p>
          <a:p>
            <a:pPr algn="ctr" eaLnBrk="1" hangingPunct="1">
              <a:lnSpc>
                <a:spcPct val="80000"/>
              </a:lnSpc>
            </a:pPr>
            <a:endParaRPr lang="en-US" altLang="en-US" sz="1400" dirty="0" smtClean="0">
              <a:solidFill>
                <a:srgbClr val="00408C"/>
              </a:solidFill>
              <a:ea typeface="ヒラギノ角ゴ Pro W3" charset="-128"/>
            </a:endParaRPr>
          </a:p>
          <a:p>
            <a:pPr algn="ctr" eaLnBrk="1" hangingPunct="1">
              <a:lnSpc>
                <a:spcPct val="80000"/>
              </a:lnSpc>
            </a:pPr>
            <a:endParaRPr lang="en-US" altLang="en-US" sz="1700" dirty="0" smtClean="0">
              <a:solidFill>
                <a:srgbClr val="00408C"/>
              </a:solidFill>
              <a:ea typeface="ヒラギノ角ゴ Pro W3" charset="-128"/>
            </a:endParaRPr>
          </a:p>
        </p:txBody>
      </p:sp>
      <p:sp>
        <p:nvSpPr>
          <p:cNvPr id="54275" name="Rectangle 3"/>
          <p:cNvSpPr>
            <a:spLocks noChangeArrowheads="1"/>
          </p:cNvSpPr>
          <p:nvPr/>
        </p:nvSpPr>
        <p:spPr bwMode="auto">
          <a:xfrm>
            <a:off x="1230313" y="5805488"/>
            <a:ext cx="6934200"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5"/>
              </a:buBlip>
              <a:defRPr sz="2400">
                <a:solidFill>
                  <a:schemeClr val="tx1"/>
                </a:solidFill>
                <a:latin typeface="Arial" charset="0"/>
                <a:cs typeface="Arial" charset="0"/>
              </a:defRPr>
            </a:lvl2pPr>
            <a:lvl3pPr marL="1143000" indent="-228600" eaLnBrk="0" hangingPunct="0">
              <a:spcBef>
                <a:spcPct val="20000"/>
              </a:spcBef>
              <a:buFont typeface="Wingdings" pitchFamily="2" charset="2"/>
              <a:buBlip>
                <a:blip r:embed="rId6"/>
              </a:buBlip>
              <a:defRPr sz="2400">
                <a:solidFill>
                  <a:schemeClr val="tx1"/>
                </a:solidFill>
                <a:latin typeface="Arial" charset="0"/>
                <a:cs typeface="Arial" charset="0"/>
              </a:defRPr>
            </a:lvl3pPr>
            <a:lvl4pPr marL="1600200" indent="-228600" eaLnBrk="0" hangingPunct="0">
              <a:spcBef>
                <a:spcPct val="20000"/>
              </a:spcBef>
              <a:buBlip>
                <a:blip r:embed="rId7"/>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eaLnBrk="1" hangingPunct="1">
              <a:buFontTx/>
              <a:buNone/>
            </a:pPr>
            <a:endParaRPr lang="en-US" altLang="en-US" sz="1800">
              <a:solidFill>
                <a:srgbClr val="00408C"/>
              </a:solidFill>
              <a:ea typeface="ヒラギノ角ゴ Pro W3" charset="-128"/>
            </a:endParaRPr>
          </a:p>
        </p:txBody>
      </p:sp>
    </p:spTree>
    <p:extLst>
      <p:ext uri="{BB962C8B-B14F-4D97-AF65-F5344CB8AC3E}">
        <p14:creationId xmlns:p14="http://schemas.microsoft.com/office/powerpoint/2010/main" val="4215515702"/>
      </p:ext>
    </p:extLst>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ctrTitle"/>
          </p:nvPr>
        </p:nvSpPr>
        <p:spPr>
          <a:xfrm>
            <a:off x="107504" y="1916832"/>
            <a:ext cx="8928992" cy="2306638"/>
          </a:xfrm>
        </p:spPr>
        <p:txBody>
          <a:bodyPr/>
          <a:lstStyle/>
          <a:p>
            <a:pPr algn="ctr" eaLnBrk="1" hangingPunct="1"/>
            <a:r>
              <a:rPr lang="de-DE" altLang="en-US" sz="2000" dirty="0" smtClean="0">
                <a:solidFill>
                  <a:srgbClr val="002060"/>
                </a:solidFill>
                <a:ea typeface="ヒラギノ角ゴ Pro W3"/>
                <a:cs typeface="ヒラギノ角ゴ Pro W3"/>
              </a:rPr>
              <a:t>VERTRAG ÜBER DIE INTERNATIONALE ZUSAMMENARBEIT AUF DEM GEBIET DES PATENTWESENS (PCT)</a:t>
            </a:r>
            <a:br>
              <a:rPr lang="de-DE" altLang="en-US" sz="2000" dirty="0" smtClean="0">
                <a:solidFill>
                  <a:srgbClr val="002060"/>
                </a:solidFill>
                <a:ea typeface="ヒラギノ角ゴ Pro W3"/>
                <a:cs typeface="ヒラギノ角ゴ Pro W3"/>
              </a:rPr>
            </a:br>
            <a:r>
              <a:rPr lang="de-DE" altLang="en-US" sz="2000" dirty="0" smtClean="0">
                <a:solidFill>
                  <a:srgbClr val="002060"/>
                </a:solidFill>
                <a:ea typeface="ヒラギノ角ゴ Pro W3"/>
                <a:cs typeface="ヒラギノ角ゴ Pro W3"/>
              </a:rPr>
              <a:t/>
            </a:r>
            <a:br>
              <a:rPr lang="de-DE" altLang="en-US" sz="2000" dirty="0" smtClean="0">
                <a:solidFill>
                  <a:srgbClr val="002060"/>
                </a:solidFill>
                <a:ea typeface="ヒラギノ角ゴ Pro W3"/>
                <a:cs typeface="ヒラギノ角ゴ Pro W3"/>
              </a:rPr>
            </a:br>
            <a:r>
              <a:rPr lang="de-DE" altLang="en-US" sz="2000" b="0" dirty="0" smtClean="0">
                <a:solidFill>
                  <a:srgbClr val="002060"/>
                </a:solidFill>
                <a:ea typeface="ヒラギノ角ゴ Pro W3"/>
                <a:cs typeface="ヒラギノ角ゴ Pro W3"/>
              </a:rPr>
              <a:t>DIE ROLLE DES ÖPA IM PCT</a:t>
            </a:r>
            <a:br>
              <a:rPr lang="de-DE" altLang="en-US" sz="2000" b="0" dirty="0" smtClean="0">
                <a:solidFill>
                  <a:srgbClr val="002060"/>
                </a:solidFill>
                <a:ea typeface="ヒラギノ角ゴ Pro W3"/>
                <a:cs typeface="ヒラギノ角ゴ Pro W3"/>
              </a:rPr>
            </a:br>
            <a:r>
              <a:rPr lang="de-DE" altLang="en-US" sz="2000" b="0" dirty="0" smtClean="0">
                <a:solidFill>
                  <a:srgbClr val="002060"/>
                </a:solidFill>
                <a:ea typeface="ヒラギノ角ゴ Pro W3"/>
                <a:cs typeface="ヒラギノ角ゴ Pro W3"/>
              </a:rPr>
              <a:t>EPCT FÜR ÖSTERREICHISCHE PCT ANMELDERINNEN</a:t>
            </a:r>
            <a:endParaRPr lang="de-AT" altLang="de-DE" sz="2000" b="0" dirty="0" smtClean="0">
              <a:solidFill>
                <a:srgbClr val="002060"/>
              </a:solidFill>
            </a:endParaRPr>
          </a:p>
        </p:txBody>
      </p:sp>
      <p:sp>
        <p:nvSpPr>
          <p:cNvPr id="14339" name="Untertitel 2"/>
          <p:cNvSpPr>
            <a:spLocks noGrp="1"/>
          </p:cNvSpPr>
          <p:nvPr>
            <p:ph type="subTitle" idx="1"/>
          </p:nvPr>
        </p:nvSpPr>
        <p:spPr>
          <a:xfrm>
            <a:off x="755650" y="4724400"/>
            <a:ext cx="7088188" cy="914400"/>
          </a:xfrm>
        </p:spPr>
        <p:txBody>
          <a:bodyPr/>
          <a:lstStyle/>
          <a:p>
            <a:pPr algn="l"/>
            <a:r>
              <a:rPr lang="de-AT" altLang="de-DE" sz="1800" b="0" smtClean="0"/>
              <a:t>Katharina Fastenbauer</a:t>
            </a:r>
          </a:p>
          <a:p>
            <a:pPr algn="l"/>
            <a:r>
              <a:rPr lang="de-AT" altLang="de-DE" sz="1800" b="0" smtClean="0"/>
              <a:t>Leiterin Stabsstelle Technik und PCT</a:t>
            </a:r>
          </a:p>
          <a:p>
            <a:pPr algn="l"/>
            <a:endParaRPr lang="de-AT" altLang="de-DE" sz="1800" b="0" smtClean="0"/>
          </a:p>
          <a:p>
            <a:pPr algn="l"/>
            <a:r>
              <a:rPr lang="de-AT" altLang="de-DE" sz="1800" b="0" smtClean="0"/>
              <a:t>WIPO Seminar in Wien am 27.2.2014</a:t>
            </a:r>
          </a:p>
        </p:txBody>
      </p:sp>
    </p:spTree>
    <p:extLst>
      <p:ext uri="{BB962C8B-B14F-4D97-AF65-F5344CB8AC3E}">
        <p14:creationId xmlns:p14="http://schemas.microsoft.com/office/powerpoint/2010/main" val="384784342"/>
      </p:ext>
    </p:extLst>
  </p:cSld>
  <p:clrMapOvr>
    <a:masterClrMapping/>
  </p:clrMapOvr>
  <p:transition>
    <p:cove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a:xfrm>
            <a:off x="2135784" y="332656"/>
            <a:ext cx="5973763" cy="647700"/>
          </a:xfrm>
        </p:spPr>
        <p:txBody>
          <a:bodyPr/>
          <a:lstStyle/>
          <a:p>
            <a:pPr algn="ctr"/>
            <a:r>
              <a:rPr lang="de-AT" altLang="en-US" dirty="0" smtClean="0">
                <a:solidFill>
                  <a:srgbClr val="002060"/>
                </a:solidFill>
              </a:rPr>
              <a:t>IHR PCT TEAM IM ÖPA</a:t>
            </a:r>
          </a:p>
        </p:txBody>
      </p:sp>
      <p:graphicFrame>
        <p:nvGraphicFramePr>
          <p:cNvPr id="7" name="Inhaltsplatzhalter 6"/>
          <p:cNvGraphicFramePr>
            <a:graphicFrameLocks noGrp="1"/>
          </p:cNvGraphicFramePr>
          <p:nvPr>
            <p:ph idx="1"/>
          </p:nvPr>
        </p:nvGraphicFramePr>
        <p:xfrm>
          <a:off x="914400" y="1052513"/>
          <a:ext cx="7834313" cy="5578474"/>
        </p:xfrm>
        <a:graphic>
          <a:graphicData uri="http://schemas.openxmlformats.org/drawingml/2006/table">
            <a:tbl>
              <a:tblPr firstRow="1" bandRow="1">
                <a:tableStyleId>{5C22544A-7EE6-4342-B048-85BDC9FD1C3A}</a:tableStyleId>
              </a:tblPr>
              <a:tblGrid>
                <a:gridCol w="1641428"/>
                <a:gridCol w="2275728"/>
                <a:gridCol w="2188910"/>
                <a:gridCol w="1728247"/>
              </a:tblGrid>
              <a:tr h="1188855">
                <a:tc>
                  <a:txBody>
                    <a:bodyPr/>
                    <a:lstStyle/>
                    <a:p>
                      <a:endParaRPr lang="de-AT" sz="1800" dirty="0"/>
                    </a:p>
                  </a:txBody>
                  <a:tcPr marL="91443" marR="91443" marT="45725" marB="45725"/>
                </a:tc>
                <a:tc>
                  <a:txBody>
                    <a:bodyPr/>
                    <a:lstStyle/>
                    <a:p>
                      <a:r>
                        <a:rPr lang="de-AT" sz="1800" dirty="0" smtClean="0"/>
                        <a:t>Renate BISCHINGER</a:t>
                      </a:r>
                    </a:p>
                    <a:p>
                      <a:r>
                        <a:rPr lang="de-AT" sz="1800" dirty="0" smtClean="0"/>
                        <a:t>tel. 424</a:t>
                      </a:r>
                    </a:p>
                    <a:p>
                      <a:r>
                        <a:rPr lang="de-AT" sz="1800" dirty="0" smtClean="0"/>
                        <a:t>RO</a:t>
                      </a:r>
                      <a:endParaRPr lang="de-AT" sz="1800" dirty="0"/>
                    </a:p>
                  </a:txBody>
                  <a:tcPr marL="91443" marR="91443" marT="45725" marB="45725"/>
                </a:tc>
                <a:tc>
                  <a:txBody>
                    <a:bodyPr/>
                    <a:lstStyle/>
                    <a:p>
                      <a:r>
                        <a:rPr lang="de-AT" sz="1800" dirty="0" smtClean="0"/>
                        <a:t>Peter RAUSCHER</a:t>
                      </a:r>
                    </a:p>
                    <a:p>
                      <a:r>
                        <a:rPr lang="de-AT" sz="1800" dirty="0" smtClean="0"/>
                        <a:t>tel. 530 </a:t>
                      </a:r>
                    </a:p>
                    <a:p>
                      <a:r>
                        <a:rPr lang="de-AT" sz="1800" dirty="0" smtClean="0"/>
                        <a:t>Nat. Phase</a:t>
                      </a:r>
                      <a:endParaRPr lang="de-AT" sz="1800" dirty="0"/>
                    </a:p>
                  </a:txBody>
                  <a:tcPr marL="91443" marR="91443" marT="45725" marB="45725"/>
                </a:tc>
                <a:tc>
                  <a:txBody>
                    <a:bodyPr/>
                    <a:lstStyle/>
                    <a:p>
                      <a:endParaRPr lang="de-AT" sz="1800" dirty="0"/>
                    </a:p>
                  </a:txBody>
                  <a:tcPr marL="91443" marR="91443" marT="45725" marB="45725"/>
                </a:tc>
              </a:tr>
              <a:tr h="1188855">
                <a:tc>
                  <a:txBody>
                    <a:bodyPr/>
                    <a:lstStyle/>
                    <a:p>
                      <a:endParaRPr lang="de-AT" sz="1800" dirty="0"/>
                    </a:p>
                  </a:txBody>
                  <a:tcPr marL="91443" marR="91443" marT="45725" marB="45725"/>
                </a:tc>
                <a:tc>
                  <a:txBody>
                    <a:bodyPr/>
                    <a:lstStyle/>
                    <a:p>
                      <a:r>
                        <a:rPr lang="de-AT" sz="1800" dirty="0" smtClean="0"/>
                        <a:t>Martina</a:t>
                      </a:r>
                    </a:p>
                    <a:p>
                      <a:r>
                        <a:rPr lang="de-AT" sz="1800" dirty="0" smtClean="0"/>
                        <a:t>PETSCH-SEMLICKA</a:t>
                      </a:r>
                    </a:p>
                    <a:p>
                      <a:r>
                        <a:rPr lang="de-AT" sz="1800" dirty="0" smtClean="0"/>
                        <a:t>tel. 429</a:t>
                      </a:r>
                      <a:endParaRPr lang="de-AT" sz="1800" dirty="0"/>
                    </a:p>
                  </a:txBody>
                  <a:tcPr marL="91443" marR="91443" marT="45725" marB="45725"/>
                </a:tc>
                <a:tc>
                  <a:txBody>
                    <a:bodyPr/>
                    <a:lstStyle/>
                    <a:p>
                      <a:r>
                        <a:rPr lang="de-AT" sz="1800" dirty="0" smtClean="0"/>
                        <a:t>Martin</a:t>
                      </a:r>
                    </a:p>
                    <a:p>
                      <a:r>
                        <a:rPr lang="de-AT" sz="1800" dirty="0" smtClean="0"/>
                        <a:t>STEPANOVSKY</a:t>
                      </a:r>
                    </a:p>
                    <a:p>
                      <a:r>
                        <a:rPr lang="de-AT" sz="1800" dirty="0" smtClean="0"/>
                        <a:t>tel. 135</a:t>
                      </a:r>
                    </a:p>
                    <a:p>
                      <a:r>
                        <a:rPr lang="de-AT" sz="1800" dirty="0" smtClean="0"/>
                        <a:t>Nat. Phase</a:t>
                      </a:r>
                    </a:p>
                  </a:txBody>
                  <a:tcPr marL="91443" marR="91443" marT="45725" marB="45725"/>
                </a:tc>
                <a:tc>
                  <a:txBody>
                    <a:bodyPr/>
                    <a:lstStyle/>
                    <a:p>
                      <a:endParaRPr lang="de-AT" sz="1800" dirty="0"/>
                    </a:p>
                  </a:txBody>
                  <a:tcPr marL="91443" marR="91443" marT="45725" marB="45725"/>
                </a:tc>
              </a:tr>
              <a:tr h="1188855">
                <a:tc>
                  <a:txBody>
                    <a:bodyPr/>
                    <a:lstStyle/>
                    <a:p>
                      <a:endParaRPr lang="de-AT" sz="1800" dirty="0"/>
                    </a:p>
                  </a:txBody>
                  <a:tcPr marL="91443" marR="91443" marT="45725" marB="45725"/>
                </a:tc>
                <a:tc>
                  <a:txBody>
                    <a:bodyPr/>
                    <a:lstStyle/>
                    <a:p>
                      <a:r>
                        <a:rPr lang="de-AT" sz="1800" dirty="0" smtClean="0"/>
                        <a:t>Hedvig-Cornelia</a:t>
                      </a:r>
                    </a:p>
                    <a:p>
                      <a:r>
                        <a:rPr lang="de-AT" sz="1800" dirty="0" smtClean="0"/>
                        <a:t>PONGRACZ</a:t>
                      </a:r>
                      <a:br>
                        <a:rPr lang="de-AT" sz="1800" dirty="0" smtClean="0"/>
                      </a:br>
                      <a:r>
                        <a:rPr lang="de-AT" sz="1800" dirty="0" smtClean="0"/>
                        <a:t>tel. 450</a:t>
                      </a:r>
                    </a:p>
                    <a:p>
                      <a:r>
                        <a:rPr lang="de-AT" sz="1800" dirty="0" smtClean="0"/>
                        <a:t>RO</a:t>
                      </a:r>
                      <a:endParaRPr lang="de-AT" sz="1800" dirty="0"/>
                    </a:p>
                  </a:txBody>
                  <a:tcPr marL="91443" marR="91443" marT="45725" marB="45725"/>
                </a:tc>
                <a:tc>
                  <a:txBody>
                    <a:bodyPr/>
                    <a:lstStyle/>
                    <a:p>
                      <a:r>
                        <a:rPr lang="de-AT" sz="1800" dirty="0" smtClean="0"/>
                        <a:t>Christine</a:t>
                      </a:r>
                      <a:r>
                        <a:rPr lang="de-AT" sz="1800" baseline="0" dirty="0" smtClean="0"/>
                        <a:t> </a:t>
                      </a:r>
                    </a:p>
                    <a:p>
                      <a:r>
                        <a:rPr lang="de-AT" sz="1800" baseline="0" dirty="0" smtClean="0"/>
                        <a:t>BRÄUER</a:t>
                      </a:r>
                    </a:p>
                    <a:p>
                      <a:r>
                        <a:rPr lang="de-AT" sz="1800" baseline="0" dirty="0" smtClean="0"/>
                        <a:t>Tel. 338</a:t>
                      </a:r>
                    </a:p>
                    <a:p>
                      <a:r>
                        <a:rPr lang="de-AT" sz="1800" baseline="0" dirty="0" smtClean="0"/>
                        <a:t>RO</a:t>
                      </a:r>
                      <a:endParaRPr lang="de-AT" sz="1800" dirty="0"/>
                    </a:p>
                  </a:txBody>
                  <a:tcPr marL="91443" marR="91443" marT="45725" marB="45725"/>
                </a:tc>
                <a:tc>
                  <a:txBody>
                    <a:bodyPr/>
                    <a:lstStyle/>
                    <a:p>
                      <a:endParaRPr lang="de-AT" sz="1800" dirty="0"/>
                    </a:p>
                  </a:txBody>
                  <a:tcPr marL="91443" marR="91443" marT="45725" marB="45725"/>
                </a:tc>
              </a:tr>
              <a:tr h="2011909">
                <a:tc>
                  <a:txBody>
                    <a:bodyPr/>
                    <a:lstStyle/>
                    <a:p>
                      <a:endParaRPr lang="de-AT" sz="1800" dirty="0"/>
                    </a:p>
                  </a:txBody>
                  <a:tcPr marL="91443" marR="91443" marT="45725" marB="45725"/>
                </a:tc>
                <a:tc>
                  <a:txBody>
                    <a:bodyPr/>
                    <a:lstStyle/>
                    <a:p>
                      <a:r>
                        <a:rPr lang="de-AT" sz="1800" dirty="0" smtClean="0"/>
                        <a:t>Susanne</a:t>
                      </a:r>
                    </a:p>
                    <a:p>
                      <a:r>
                        <a:rPr lang="de-AT" sz="1800" dirty="0" smtClean="0"/>
                        <a:t>LANG</a:t>
                      </a:r>
                    </a:p>
                    <a:p>
                      <a:r>
                        <a:rPr lang="de-AT" sz="1800" dirty="0" smtClean="0"/>
                        <a:t>Tel. 263</a:t>
                      </a:r>
                    </a:p>
                    <a:p>
                      <a:r>
                        <a:rPr lang="de-AT" sz="1800" dirty="0" smtClean="0"/>
                        <a:t>Juristische</a:t>
                      </a:r>
                      <a:r>
                        <a:rPr lang="de-AT" sz="1800" baseline="0" dirty="0" smtClean="0"/>
                        <a:t> Spezial Auskünfte</a:t>
                      </a:r>
                      <a:endParaRPr lang="de-AT" sz="1800" dirty="0" smtClean="0"/>
                    </a:p>
                    <a:p>
                      <a:endParaRPr lang="de-AT" sz="1800" dirty="0" smtClean="0"/>
                    </a:p>
                    <a:p>
                      <a:endParaRPr lang="de-AT" sz="1800" dirty="0"/>
                    </a:p>
                  </a:txBody>
                  <a:tcPr marL="91443" marR="91443" marT="45725" marB="45725"/>
                </a:tc>
                <a:tc>
                  <a:txBody>
                    <a:bodyPr/>
                    <a:lstStyle/>
                    <a:p>
                      <a:r>
                        <a:rPr lang="de-AT" sz="1800" dirty="0" smtClean="0"/>
                        <a:t>Katharina</a:t>
                      </a:r>
                    </a:p>
                    <a:p>
                      <a:r>
                        <a:rPr lang="de-AT" sz="1800" dirty="0" smtClean="0"/>
                        <a:t>FASTENBAUER</a:t>
                      </a:r>
                    </a:p>
                    <a:p>
                      <a:r>
                        <a:rPr lang="de-AT" sz="1800" dirty="0" smtClean="0"/>
                        <a:t>Tel. 447</a:t>
                      </a:r>
                    </a:p>
                    <a:p>
                      <a:r>
                        <a:rPr lang="de-AT" sz="1800" dirty="0" smtClean="0"/>
                        <a:t>RO</a:t>
                      </a:r>
                      <a:endParaRPr lang="de-AT" sz="1800" dirty="0"/>
                    </a:p>
                  </a:txBody>
                  <a:tcPr marL="91443" marR="91443" marT="45725" marB="45725"/>
                </a:tc>
                <a:tc>
                  <a:txBody>
                    <a:bodyPr/>
                    <a:lstStyle/>
                    <a:p>
                      <a:endParaRPr lang="de-AT" sz="1800" dirty="0"/>
                    </a:p>
                  </a:txBody>
                  <a:tcPr marL="91443" marR="91443" marT="45725" marB="45725"/>
                </a:tc>
              </a:tr>
            </a:tbl>
          </a:graphicData>
        </a:graphic>
      </p:graphicFrame>
      <p:sp>
        <p:nvSpPr>
          <p:cNvPr id="5" name="Fußzeilenplatzhalter 4"/>
          <p:cNvSpPr>
            <a:spLocks noGrp="1"/>
          </p:cNvSpPr>
          <p:nvPr>
            <p:ph type="ftr" sz="quarter" idx="11"/>
          </p:nvPr>
        </p:nvSpPr>
        <p:spPr/>
        <p:txBody>
          <a:bodyPr/>
          <a:lstStyle/>
          <a:p>
            <a:pPr>
              <a:defRPr/>
            </a:pPr>
            <a:r>
              <a:rPr lang="de-AT" dirty="0" smtClean="0">
                <a:solidFill>
                  <a:srgbClr val="808080"/>
                </a:solidFill>
              </a:rPr>
              <a:t>WIPO Seminar Wien 27.2.2014</a:t>
            </a:r>
            <a:endParaRPr lang="de-AT" dirty="0">
              <a:solidFill>
                <a:srgbClr val="808080"/>
              </a:solidFill>
            </a:endParaRPr>
          </a:p>
        </p:txBody>
      </p:sp>
      <p:sp>
        <p:nvSpPr>
          <p:cNvPr id="6" name="Foliennummernplatzhalter 5"/>
          <p:cNvSpPr>
            <a:spLocks noGrp="1"/>
          </p:cNvSpPr>
          <p:nvPr>
            <p:ph type="sldNum" sz="quarter" idx="12"/>
          </p:nvPr>
        </p:nvSpPr>
        <p:spPr/>
        <p:txBody>
          <a:bodyPr/>
          <a:lstStyle/>
          <a:p>
            <a:pPr>
              <a:defRPr/>
            </a:pPr>
            <a:fld id="{2EA18393-1616-43A3-B055-C20F06B238EA}" type="slidenum">
              <a:rPr lang="de-AT" smtClean="0">
                <a:solidFill>
                  <a:srgbClr val="808080"/>
                </a:solidFill>
              </a:rPr>
              <a:pPr>
                <a:defRPr/>
              </a:pPr>
              <a:t>83</a:t>
            </a:fld>
            <a:endParaRPr lang="de-AT" dirty="0">
              <a:solidFill>
                <a:srgbClr val="808080"/>
              </a:solidFill>
            </a:endParaRPr>
          </a:p>
        </p:txBody>
      </p:sp>
      <p:pic>
        <p:nvPicPr>
          <p:cNvPr id="1539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588" y="1131888"/>
            <a:ext cx="857250" cy="1001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276475"/>
            <a:ext cx="846138" cy="989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9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588" y="3498850"/>
            <a:ext cx="804862" cy="100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9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8113" y="1125538"/>
            <a:ext cx="86360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9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2950" y="2276475"/>
            <a:ext cx="885825" cy="1033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9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7950" y="3573463"/>
            <a:ext cx="804863" cy="938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99"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8463" y="4714875"/>
            <a:ext cx="893762"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40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2013" y="4714875"/>
            <a:ext cx="825500" cy="106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2937762"/>
      </p:ext>
    </p:extLst>
  </p:cSld>
  <p:clrMapOvr>
    <a:masterClrMapping/>
  </p:clrMapOvr>
  <p:transition>
    <p:cove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a:xfrm>
            <a:off x="900112" y="908720"/>
            <a:ext cx="7920359" cy="1142330"/>
          </a:xfrm>
        </p:spPr>
        <p:txBody>
          <a:bodyPr/>
          <a:lstStyle/>
          <a:p>
            <a:r>
              <a:rPr lang="de-AT" altLang="de-DE" dirty="0" smtClean="0">
                <a:solidFill>
                  <a:srgbClr val="002060"/>
                </a:solidFill>
              </a:rPr>
              <a:t>PCT:  	ÖPA ALS ANMELDEAMT </a:t>
            </a:r>
            <a:br>
              <a:rPr lang="de-AT" altLang="de-DE" dirty="0" smtClean="0">
                <a:solidFill>
                  <a:srgbClr val="002060"/>
                </a:solidFill>
              </a:rPr>
            </a:br>
            <a:r>
              <a:rPr lang="de-AT" altLang="de-DE" dirty="0" smtClean="0">
                <a:solidFill>
                  <a:srgbClr val="002060"/>
                </a:solidFill>
              </a:rPr>
              <a:t>		RECEIVING OFFICE RO</a:t>
            </a:r>
          </a:p>
        </p:txBody>
      </p:sp>
      <p:sp>
        <p:nvSpPr>
          <p:cNvPr id="4" name="Datumsplatzhalter 3"/>
          <p:cNvSpPr>
            <a:spLocks noGrp="1"/>
          </p:cNvSpPr>
          <p:nvPr>
            <p:ph type="dt" sz="quarter" idx="10"/>
          </p:nvPr>
        </p:nvSpPr>
        <p:spPr/>
        <p:txBody>
          <a:bodyPr/>
          <a:lstStyle/>
          <a:p>
            <a:pPr>
              <a:defRPr/>
            </a:pPr>
            <a:endParaRPr lang="de-DE">
              <a:solidFill>
                <a:srgbClr val="808080"/>
              </a:solidFill>
            </a:endParaRPr>
          </a:p>
        </p:txBody>
      </p:sp>
      <p:sp>
        <p:nvSpPr>
          <p:cNvPr id="5" name="Fußzeilenplatzhalter 4"/>
          <p:cNvSpPr>
            <a:spLocks noGrp="1"/>
          </p:cNvSpPr>
          <p:nvPr>
            <p:ph type="ftr" sz="quarter" idx="11"/>
          </p:nvPr>
        </p:nvSpPr>
        <p:spPr/>
        <p:txBody>
          <a:bodyPr/>
          <a:lstStyle/>
          <a:p>
            <a:pPr>
              <a:defRPr/>
            </a:pPr>
            <a:r>
              <a:rPr>
                <a:solidFill>
                  <a:srgbClr val="808080"/>
                </a:solidFill>
              </a:rPr>
              <a:t>WIPO Seminar Wien 27.2.2014</a:t>
            </a:r>
          </a:p>
        </p:txBody>
      </p:sp>
      <p:sp>
        <p:nvSpPr>
          <p:cNvPr id="6" name="Foliennummernplatzhalter 5"/>
          <p:cNvSpPr>
            <a:spLocks noGrp="1"/>
          </p:cNvSpPr>
          <p:nvPr>
            <p:ph type="sldNum" sz="quarter" idx="12"/>
          </p:nvPr>
        </p:nvSpPr>
        <p:spPr/>
        <p:txBody>
          <a:bodyPr/>
          <a:lstStyle/>
          <a:p>
            <a:pPr>
              <a:defRPr/>
            </a:pPr>
            <a:fld id="{A285802B-3580-4B69-A801-D88B3B2E8478}" type="slidenum">
              <a:rPr smtClean="0">
                <a:solidFill>
                  <a:srgbClr val="808080"/>
                </a:solidFill>
              </a:rPr>
              <a:pPr>
                <a:defRPr/>
              </a:pPr>
              <a:t>84</a:t>
            </a:fld>
            <a:endParaRPr>
              <a:solidFill>
                <a:srgbClr val="808080"/>
              </a:solidFill>
            </a:endParaRPr>
          </a:p>
        </p:txBody>
      </p:sp>
      <p:sp>
        <p:nvSpPr>
          <p:cNvPr id="16390" name="Inhaltsplatzhalter 7"/>
          <p:cNvSpPr>
            <a:spLocks noGrp="1"/>
          </p:cNvSpPr>
          <p:nvPr>
            <p:ph idx="1"/>
          </p:nvPr>
        </p:nvSpPr>
        <p:spPr>
          <a:xfrm>
            <a:off x="914400" y="5661025"/>
            <a:ext cx="7473950" cy="360363"/>
          </a:xfrm>
        </p:spPr>
        <p:txBody>
          <a:bodyPr/>
          <a:lstStyle/>
          <a:p>
            <a:r>
              <a:rPr lang="de-AT" altLang="de-DE" sz="1600" smtClean="0"/>
              <a:t>Quellen: </a:t>
            </a:r>
            <a:r>
              <a:rPr lang="de-AT" altLang="de-DE" sz="1600" b="0" smtClean="0"/>
              <a:t>intern und http://ipstatsdb.wipo.org/ipstatv2/ipstats/patentsSearch</a:t>
            </a:r>
          </a:p>
        </p:txBody>
      </p:sp>
      <p:pic>
        <p:nvPicPr>
          <p:cNvPr id="163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954213"/>
            <a:ext cx="6191250"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4653023"/>
      </p:ext>
    </p:extLst>
  </p:cSld>
  <p:clrMapOvr>
    <a:masterClrMapping/>
  </p:clrMapOvr>
  <p:transition>
    <p:cove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a:xfrm>
            <a:off x="443428" y="908720"/>
            <a:ext cx="8015288" cy="1143000"/>
          </a:xfrm>
        </p:spPr>
        <p:txBody>
          <a:bodyPr/>
          <a:lstStyle/>
          <a:p>
            <a:pPr algn="ctr"/>
            <a:r>
              <a:rPr lang="de-AT" altLang="de-DE" b="0" dirty="0" smtClean="0">
                <a:solidFill>
                  <a:srgbClr val="002060"/>
                </a:solidFill>
              </a:rPr>
              <a:t>PCT       ÖPA ALS INTERNATIONALE	</a:t>
            </a:r>
            <a:br>
              <a:rPr lang="de-AT" altLang="de-DE" b="0" dirty="0" smtClean="0">
                <a:solidFill>
                  <a:srgbClr val="002060"/>
                </a:solidFill>
              </a:rPr>
            </a:br>
            <a:r>
              <a:rPr lang="de-AT" altLang="de-DE" b="0" dirty="0" smtClean="0">
                <a:solidFill>
                  <a:srgbClr val="002060"/>
                </a:solidFill>
              </a:rPr>
              <a:t>		RECHERCHENBEHÖRDE (ISA)</a:t>
            </a:r>
          </a:p>
        </p:txBody>
      </p:sp>
      <p:sp>
        <p:nvSpPr>
          <p:cNvPr id="5" name="Fußzeilenplatzhalter 4"/>
          <p:cNvSpPr>
            <a:spLocks noGrp="1"/>
          </p:cNvSpPr>
          <p:nvPr>
            <p:ph type="ftr" sz="quarter" idx="11"/>
          </p:nvPr>
        </p:nvSpPr>
        <p:spPr/>
        <p:txBody>
          <a:bodyPr/>
          <a:lstStyle/>
          <a:p>
            <a:pPr>
              <a:defRPr/>
            </a:pPr>
            <a:r>
              <a:rPr>
                <a:solidFill>
                  <a:srgbClr val="808080"/>
                </a:solidFill>
              </a:rPr>
              <a:t>WIPO Seminar Wien 27.2.2014</a:t>
            </a:r>
          </a:p>
        </p:txBody>
      </p:sp>
      <p:sp>
        <p:nvSpPr>
          <p:cNvPr id="6" name="Foliennummernplatzhalter 5"/>
          <p:cNvSpPr>
            <a:spLocks noGrp="1"/>
          </p:cNvSpPr>
          <p:nvPr>
            <p:ph type="sldNum" sz="quarter" idx="12"/>
          </p:nvPr>
        </p:nvSpPr>
        <p:spPr/>
        <p:txBody>
          <a:bodyPr/>
          <a:lstStyle/>
          <a:p>
            <a:pPr>
              <a:defRPr/>
            </a:pPr>
            <a:fld id="{EEC1D8A7-FEEA-48F4-991C-A1D49BFDC01C}" type="slidenum">
              <a:rPr smtClean="0">
                <a:solidFill>
                  <a:srgbClr val="808080"/>
                </a:solidFill>
              </a:rPr>
              <a:pPr>
                <a:defRPr/>
              </a:pPr>
              <a:t>85</a:t>
            </a:fld>
            <a:endParaRPr>
              <a:solidFill>
                <a:srgbClr val="808080"/>
              </a:solidFill>
            </a:endParaRPr>
          </a:p>
        </p:txBody>
      </p:sp>
      <p:sp>
        <p:nvSpPr>
          <p:cNvPr id="8" name="Inhaltsplatzhalter 7"/>
          <p:cNvSpPr txBox="1">
            <a:spLocks/>
          </p:cNvSpPr>
          <p:nvPr/>
        </p:nvSpPr>
        <p:spPr bwMode="auto">
          <a:xfrm>
            <a:off x="949325" y="5661025"/>
            <a:ext cx="74739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defRPr sz="1700" b="1">
                <a:solidFill>
                  <a:schemeClr val="tx1"/>
                </a:solidFill>
                <a:latin typeface="+mn-lt"/>
                <a:ea typeface="+mn-ea"/>
                <a:cs typeface="+mn-cs"/>
              </a:defRPr>
            </a:lvl1pPr>
            <a:lvl2pPr marL="190500" indent="266700" algn="l" rtl="0" eaLnBrk="0" fontAlgn="base" hangingPunct="0">
              <a:spcBef>
                <a:spcPct val="20000"/>
              </a:spcBef>
              <a:spcAft>
                <a:spcPct val="0"/>
              </a:spcAft>
              <a:defRPr sz="1700">
                <a:solidFill>
                  <a:schemeClr val="tx1"/>
                </a:solidFill>
                <a:latin typeface="+mn-lt"/>
              </a:defRPr>
            </a:lvl2pPr>
            <a:lvl3pPr marL="1200150" indent="-228600" algn="l" rtl="0" eaLnBrk="0" fontAlgn="base" hangingPunct="0">
              <a:spcBef>
                <a:spcPct val="20000"/>
              </a:spcBef>
              <a:spcAft>
                <a:spcPct val="0"/>
              </a:spcAft>
              <a:defRPr sz="1600">
                <a:solidFill>
                  <a:schemeClr val="tx1"/>
                </a:solidFill>
                <a:latin typeface="+mn-lt"/>
              </a:defRPr>
            </a:lvl3pPr>
            <a:lvl4pPr marL="1657350" indent="-266700" algn="l" rtl="0" eaLnBrk="0" fontAlgn="base" hangingPunct="0">
              <a:spcBef>
                <a:spcPct val="20000"/>
              </a:spcBef>
              <a:spcAft>
                <a:spcPct val="0"/>
              </a:spcAft>
              <a:buChar char="–"/>
              <a:defRPr sz="2000">
                <a:solidFill>
                  <a:schemeClr val="tx1"/>
                </a:solidFill>
                <a:latin typeface="Times" pitchFamily="18" charset="0"/>
              </a:defRPr>
            </a:lvl4pPr>
            <a:lvl5pPr marL="3375025" indent="-228600" algn="l" rtl="0" eaLnBrk="0" fontAlgn="base" hangingPunct="0">
              <a:spcBef>
                <a:spcPct val="20000"/>
              </a:spcBef>
              <a:spcAft>
                <a:spcPct val="0"/>
              </a:spcAft>
              <a:buChar char="»"/>
              <a:defRPr sz="2000">
                <a:solidFill>
                  <a:schemeClr val="tx1"/>
                </a:solidFill>
                <a:latin typeface="Times" pitchFamily="18" charset="0"/>
              </a:defRPr>
            </a:lvl5pPr>
            <a:lvl6pPr marL="3832225" indent="-228600" algn="l" rtl="0" fontAlgn="base">
              <a:spcBef>
                <a:spcPct val="20000"/>
              </a:spcBef>
              <a:spcAft>
                <a:spcPct val="0"/>
              </a:spcAft>
              <a:buChar char="»"/>
              <a:defRPr sz="2000">
                <a:solidFill>
                  <a:schemeClr val="tx1"/>
                </a:solidFill>
                <a:latin typeface="Times" pitchFamily="18" charset="0"/>
              </a:defRPr>
            </a:lvl6pPr>
            <a:lvl7pPr marL="4289425" indent="-228600" algn="l" rtl="0" fontAlgn="base">
              <a:spcBef>
                <a:spcPct val="20000"/>
              </a:spcBef>
              <a:spcAft>
                <a:spcPct val="0"/>
              </a:spcAft>
              <a:buChar char="»"/>
              <a:defRPr sz="2000">
                <a:solidFill>
                  <a:schemeClr val="tx1"/>
                </a:solidFill>
                <a:latin typeface="Times" pitchFamily="18" charset="0"/>
              </a:defRPr>
            </a:lvl7pPr>
            <a:lvl8pPr marL="4746625" indent="-228600" algn="l" rtl="0" fontAlgn="base">
              <a:spcBef>
                <a:spcPct val="20000"/>
              </a:spcBef>
              <a:spcAft>
                <a:spcPct val="0"/>
              </a:spcAft>
              <a:buChar char="»"/>
              <a:defRPr sz="2000">
                <a:solidFill>
                  <a:schemeClr val="tx1"/>
                </a:solidFill>
                <a:latin typeface="Times" pitchFamily="18" charset="0"/>
              </a:defRPr>
            </a:lvl8pPr>
            <a:lvl9pPr marL="5203825" indent="-228600" algn="l" rtl="0" fontAlgn="base">
              <a:spcBef>
                <a:spcPct val="20000"/>
              </a:spcBef>
              <a:spcAft>
                <a:spcPct val="0"/>
              </a:spcAft>
              <a:buChar char="»"/>
              <a:defRPr sz="2000">
                <a:solidFill>
                  <a:schemeClr val="tx1"/>
                </a:solidFill>
                <a:latin typeface="Times" pitchFamily="18" charset="0"/>
              </a:defRPr>
            </a:lvl9pPr>
          </a:lstStyle>
          <a:p>
            <a:pPr>
              <a:defRPr/>
            </a:pPr>
            <a:r>
              <a:rPr lang="de-AT" sz="1600" kern="0" dirty="0" smtClean="0">
                <a:solidFill>
                  <a:srgbClr val="000000"/>
                </a:solidFill>
              </a:rPr>
              <a:t>Quelle: </a:t>
            </a:r>
            <a:r>
              <a:rPr lang="de-AT" sz="1600" b="0" kern="0" dirty="0" smtClean="0">
                <a:solidFill>
                  <a:srgbClr val="000000"/>
                </a:solidFill>
              </a:rPr>
              <a:t>intern</a:t>
            </a:r>
            <a:endParaRPr lang="de-AT" sz="1600" b="0" kern="0" dirty="0">
              <a:solidFill>
                <a:srgbClr val="000000"/>
              </a:solidFill>
            </a:endParaRPr>
          </a:p>
        </p:txBody>
      </p:sp>
      <p:pic>
        <p:nvPicPr>
          <p:cNvPr id="174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2451100"/>
            <a:ext cx="5686425"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Inhaltsplatzhalter 7"/>
          <p:cNvSpPr txBox="1">
            <a:spLocks/>
          </p:cNvSpPr>
          <p:nvPr/>
        </p:nvSpPr>
        <p:spPr bwMode="auto">
          <a:xfrm>
            <a:off x="6516688" y="2133600"/>
            <a:ext cx="2447925"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defRPr sz="1700" b="1">
                <a:solidFill>
                  <a:schemeClr val="tx1"/>
                </a:solidFill>
                <a:latin typeface="+mn-lt"/>
                <a:ea typeface="+mn-ea"/>
                <a:cs typeface="+mn-cs"/>
              </a:defRPr>
            </a:lvl1pPr>
            <a:lvl2pPr marL="190500" indent="266700" algn="l" rtl="0" eaLnBrk="0" fontAlgn="base" hangingPunct="0">
              <a:spcBef>
                <a:spcPct val="20000"/>
              </a:spcBef>
              <a:spcAft>
                <a:spcPct val="0"/>
              </a:spcAft>
              <a:defRPr sz="1700">
                <a:solidFill>
                  <a:schemeClr val="tx1"/>
                </a:solidFill>
                <a:latin typeface="+mn-lt"/>
              </a:defRPr>
            </a:lvl2pPr>
            <a:lvl3pPr marL="1200150" indent="-228600" algn="l" rtl="0" eaLnBrk="0" fontAlgn="base" hangingPunct="0">
              <a:spcBef>
                <a:spcPct val="20000"/>
              </a:spcBef>
              <a:spcAft>
                <a:spcPct val="0"/>
              </a:spcAft>
              <a:defRPr sz="1600">
                <a:solidFill>
                  <a:schemeClr val="tx1"/>
                </a:solidFill>
                <a:latin typeface="+mn-lt"/>
              </a:defRPr>
            </a:lvl3pPr>
            <a:lvl4pPr marL="1657350" indent="-266700" algn="l" rtl="0" eaLnBrk="0" fontAlgn="base" hangingPunct="0">
              <a:spcBef>
                <a:spcPct val="20000"/>
              </a:spcBef>
              <a:spcAft>
                <a:spcPct val="0"/>
              </a:spcAft>
              <a:buChar char="–"/>
              <a:defRPr sz="2000">
                <a:solidFill>
                  <a:schemeClr val="tx1"/>
                </a:solidFill>
                <a:latin typeface="Times" pitchFamily="18" charset="0"/>
              </a:defRPr>
            </a:lvl4pPr>
            <a:lvl5pPr marL="3375025" indent="-228600" algn="l" rtl="0" eaLnBrk="0" fontAlgn="base" hangingPunct="0">
              <a:spcBef>
                <a:spcPct val="20000"/>
              </a:spcBef>
              <a:spcAft>
                <a:spcPct val="0"/>
              </a:spcAft>
              <a:buChar char="»"/>
              <a:defRPr sz="2000">
                <a:solidFill>
                  <a:schemeClr val="tx1"/>
                </a:solidFill>
                <a:latin typeface="Times" pitchFamily="18" charset="0"/>
              </a:defRPr>
            </a:lvl5pPr>
            <a:lvl6pPr marL="3832225" indent="-228600" algn="l" rtl="0" fontAlgn="base">
              <a:spcBef>
                <a:spcPct val="20000"/>
              </a:spcBef>
              <a:spcAft>
                <a:spcPct val="0"/>
              </a:spcAft>
              <a:buChar char="»"/>
              <a:defRPr sz="2000">
                <a:solidFill>
                  <a:schemeClr val="tx1"/>
                </a:solidFill>
                <a:latin typeface="Times" pitchFamily="18" charset="0"/>
              </a:defRPr>
            </a:lvl6pPr>
            <a:lvl7pPr marL="4289425" indent="-228600" algn="l" rtl="0" fontAlgn="base">
              <a:spcBef>
                <a:spcPct val="20000"/>
              </a:spcBef>
              <a:spcAft>
                <a:spcPct val="0"/>
              </a:spcAft>
              <a:buChar char="»"/>
              <a:defRPr sz="2000">
                <a:solidFill>
                  <a:schemeClr val="tx1"/>
                </a:solidFill>
                <a:latin typeface="Times" pitchFamily="18" charset="0"/>
              </a:defRPr>
            </a:lvl7pPr>
            <a:lvl8pPr marL="4746625" indent="-228600" algn="l" rtl="0" fontAlgn="base">
              <a:spcBef>
                <a:spcPct val="20000"/>
              </a:spcBef>
              <a:spcAft>
                <a:spcPct val="0"/>
              </a:spcAft>
              <a:buChar char="»"/>
              <a:defRPr sz="2000">
                <a:solidFill>
                  <a:schemeClr val="tx1"/>
                </a:solidFill>
                <a:latin typeface="Times" pitchFamily="18" charset="0"/>
              </a:defRPr>
            </a:lvl8pPr>
            <a:lvl9pPr marL="5203825" indent="-228600" algn="l" rtl="0" fontAlgn="base">
              <a:spcBef>
                <a:spcPct val="20000"/>
              </a:spcBef>
              <a:spcAft>
                <a:spcPct val="0"/>
              </a:spcAft>
              <a:buChar char="»"/>
              <a:defRPr sz="2000">
                <a:solidFill>
                  <a:schemeClr val="tx1"/>
                </a:solidFill>
                <a:latin typeface="Times" pitchFamily="18" charset="0"/>
              </a:defRPr>
            </a:lvl9pPr>
          </a:lstStyle>
          <a:p>
            <a:pPr>
              <a:defRPr/>
            </a:pPr>
            <a:r>
              <a:rPr lang="de-AT" sz="1600" kern="0" dirty="0" smtClean="0">
                <a:solidFill>
                  <a:srgbClr val="000000"/>
                </a:solidFill>
                <a:hlinkClick r:id="rId3"/>
              </a:rPr>
              <a:t>Länder</a:t>
            </a:r>
            <a:endParaRPr lang="de-AT" sz="1600" kern="0" dirty="0" smtClean="0">
              <a:solidFill>
                <a:srgbClr val="000000"/>
              </a:solidFill>
            </a:endParaRPr>
          </a:p>
          <a:p>
            <a:pPr>
              <a:defRPr/>
            </a:pPr>
            <a:r>
              <a:rPr lang="de-AT" sz="1600" b="0" kern="0" dirty="0" smtClean="0">
                <a:solidFill>
                  <a:srgbClr val="000000"/>
                </a:solidFill>
              </a:rPr>
              <a:t>AP BH BN BR CO CU </a:t>
            </a:r>
          </a:p>
          <a:p>
            <a:pPr>
              <a:defRPr/>
            </a:pPr>
            <a:r>
              <a:rPr lang="de-AT" sz="1600" b="0" kern="0" dirty="0" smtClean="0">
                <a:solidFill>
                  <a:srgbClr val="000000"/>
                </a:solidFill>
              </a:rPr>
              <a:t>DZ EG GH GT IN KE </a:t>
            </a:r>
          </a:p>
          <a:p>
            <a:pPr>
              <a:defRPr/>
            </a:pPr>
            <a:r>
              <a:rPr lang="de-AT" sz="1600" b="0" kern="0" dirty="0" smtClean="0">
                <a:solidFill>
                  <a:srgbClr val="000000"/>
                </a:solidFill>
              </a:rPr>
              <a:t>KP KR LR LS LY MA </a:t>
            </a:r>
          </a:p>
          <a:p>
            <a:pPr>
              <a:defRPr/>
            </a:pPr>
            <a:r>
              <a:rPr lang="de-AT" sz="1600" b="0" kern="0" dirty="0" smtClean="0">
                <a:solidFill>
                  <a:srgbClr val="000000"/>
                </a:solidFill>
              </a:rPr>
              <a:t>OA PE SG SY TT </a:t>
            </a:r>
          </a:p>
          <a:p>
            <a:pPr>
              <a:defRPr/>
            </a:pPr>
            <a:r>
              <a:rPr lang="de-AT" sz="1600" b="0" kern="0" dirty="0" smtClean="0">
                <a:solidFill>
                  <a:srgbClr val="000000"/>
                </a:solidFill>
              </a:rPr>
              <a:t>VN ZA ZM ZW</a:t>
            </a:r>
          </a:p>
          <a:p>
            <a:pPr marL="0" indent="0">
              <a:defRPr/>
            </a:pPr>
            <a:r>
              <a:rPr lang="de-AT" sz="1600" b="0" kern="0" dirty="0">
                <a:solidFill>
                  <a:srgbClr val="000000"/>
                </a:solidFill>
              </a:rPr>
              <a:t>Aktuelles immer im </a:t>
            </a:r>
          </a:p>
          <a:p>
            <a:pPr marL="0" indent="0">
              <a:defRPr/>
            </a:pPr>
            <a:r>
              <a:rPr lang="de-AT" sz="1400" b="0" kern="0" dirty="0">
                <a:solidFill>
                  <a:srgbClr val="000000"/>
                </a:solidFill>
                <a:hlinkClick r:id="rId4"/>
              </a:rPr>
              <a:t>PCT-Newsletter</a:t>
            </a:r>
            <a:endParaRPr lang="de-AT" sz="1400" b="0" kern="0" dirty="0">
              <a:solidFill>
                <a:srgbClr val="000000"/>
              </a:solidFill>
            </a:endParaRPr>
          </a:p>
          <a:p>
            <a:pPr marL="0" indent="0">
              <a:defRPr/>
            </a:pPr>
            <a:r>
              <a:rPr lang="de-AT" sz="1400" b="0" kern="0" dirty="0" err="1">
                <a:solidFill>
                  <a:srgbClr val="000000"/>
                </a:solidFill>
                <a:hlinkClick r:id="rId5" action="ppaction://hlinkfile"/>
              </a:rPr>
              <a:t>Practical</a:t>
            </a:r>
            <a:r>
              <a:rPr lang="de-AT" sz="1400" b="0" kern="0" dirty="0">
                <a:solidFill>
                  <a:srgbClr val="000000"/>
                </a:solidFill>
                <a:hlinkClick r:id="rId5" action="ppaction://hlinkfile"/>
              </a:rPr>
              <a:t> </a:t>
            </a:r>
            <a:r>
              <a:rPr lang="de-AT" sz="1400" b="0" kern="0" dirty="0" err="1">
                <a:solidFill>
                  <a:srgbClr val="000000"/>
                </a:solidFill>
                <a:hlinkClick r:id="rId5" action="ppaction://hlinkfile"/>
              </a:rPr>
              <a:t>Advice</a:t>
            </a:r>
            <a:endParaRPr lang="de-AT" sz="1400" b="0" kern="0" dirty="0">
              <a:solidFill>
                <a:srgbClr val="000000"/>
              </a:solidFill>
            </a:endParaRPr>
          </a:p>
          <a:p>
            <a:pPr>
              <a:defRPr/>
            </a:pPr>
            <a:endParaRPr lang="de-AT" sz="1600" b="0" kern="0" dirty="0" smtClean="0">
              <a:solidFill>
                <a:srgbClr val="000000"/>
              </a:solidFill>
              <a:hlinkClick r:id="rId6"/>
            </a:endParaRPr>
          </a:p>
          <a:p>
            <a:pPr>
              <a:defRPr/>
            </a:pPr>
            <a:r>
              <a:rPr lang="de-AT" sz="1400" b="0" kern="0" dirty="0" smtClean="0">
                <a:solidFill>
                  <a:srgbClr val="000000"/>
                </a:solidFill>
                <a:hlinkClick r:id=""/>
              </a:rPr>
              <a:t>Zentralisierungs-</a:t>
            </a:r>
          </a:p>
          <a:p>
            <a:pPr>
              <a:defRPr/>
            </a:pPr>
            <a:r>
              <a:rPr lang="de-AT" sz="1400" b="0" kern="0" dirty="0" smtClean="0">
                <a:solidFill>
                  <a:srgbClr val="000000"/>
                </a:solidFill>
                <a:hlinkClick r:id=""/>
              </a:rPr>
              <a:t>Protokoll des EPÜ</a:t>
            </a:r>
            <a:endParaRPr lang="de-AT" sz="1400" b="0" kern="0" dirty="0" smtClean="0">
              <a:solidFill>
                <a:srgbClr val="000000"/>
              </a:solidFill>
            </a:endParaRPr>
          </a:p>
          <a:p>
            <a:pPr>
              <a:defRPr/>
            </a:pPr>
            <a:r>
              <a:rPr lang="de-AT" sz="1200" b="0" kern="0" dirty="0" smtClean="0">
                <a:solidFill>
                  <a:srgbClr val="000000"/>
                </a:solidFill>
              </a:rPr>
              <a:t>Ausnahme </a:t>
            </a:r>
            <a:r>
              <a:rPr lang="de-AT" sz="1200" b="0" kern="0" dirty="0">
                <a:solidFill>
                  <a:srgbClr val="000000"/>
                </a:solidFill>
              </a:rPr>
              <a:t>davon:</a:t>
            </a:r>
          </a:p>
          <a:p>
            <a:pPr marL="0" indent="0">
              <a:defRPr/>
            </a:pPr>
            <a:r>
              <a:rPr lang="de-AT" sz="1200" b="0" kern="0" dirty="0">
                <a:solidFill>
                  <a:srgbClr val="000000"/>
                </a:solidFill>
              </a:rPr>
              <a:t>ÖPA darf Abkommen mit Entwicklungsländern </a:t>
            </a:r>
            <a:r>
              <a:rPr lang="de-AT" sz="1200" b="0" kern="0" dirty="0" smtClean="0">
                <a:solidFill>
                  <a:srgbClr val="000000"/>
                </a:solidFill>
              </a:rPr>
              <a:t>schließen</a:t>
            </a:r>
          </a:p>
          <a:p>
            <a:pPr marL="0" indent="0">
              <a:defRPr/>
            </a:pPr>
            <a:endParaRPr lang="de-AT" sz="1200" b="0" kern="0" dirty="0" smtClean="0">
              <a:solidFill>
                <a:srgbClr val="000000"/>
              </a:solidFill>
            </a:endParaRPr>
          </a:p>
          <a:p>
            <a:pPr marL="0" indent="0">
              <a:defRPr/>
            </a:pPr>
            <a:endParaRPr lang="de-AT" sz="1200" b="0" kern="0" dirty="0" smtClean="0">
              <a:solidFill>
                <a:srgbClr val="000000"/>
              </a:solidFill>
            </a:endParaRPr>
          </a:p>
          <a:p>
            <a:pPr marL="0" indent="0">
              <a:defRPr/>
            </a:pPr>
            <a:endParaRPr lang="de-AT" sz="1200" b="0" kern="0" dirty="0">
              <a:solidFill>
                <a:srgbClr val="000000"/>
              </a:solidFill>
            </a:endParaRPr>
          </a:p>
          <a:p>
            <a:pPr marL="0" indent="0">
              <a:defRPr/>
            </a:pPr>
            <a:endParaRPr lang="de-AT" sz="1200" b="0" kern="0" dirty="0">
              <a:solidFill>
                <a:srgbClr val="000000"/>
              </a:solidFill>
            </a:endParaRPr>
          </a:p>
        </p:txBody>
      </p:sp>
    </p:spTree>
    <p:extLst>
      <p:ext uri="{BB962C8B-B14F-4D97-AF65-F5344CB8AC3E}">
        <p14:creationId xmlns:p14="http://schemas.microsoft.com/office/powerpoint/2010/main" val="2823409785"/>
      </p:ext>
    </p:extLst>
  </p:cSld>
  <p:clrMapOvr>
    <a:masterClrMapping/>
  </p:clrMapOvr>
  <p:transition>
    <p:cove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a:xfrm>
            <a:off x="395536" y="836712"/>
            <a:ext cx="8459787" cy="762471"/>
          </a:xfrm>
        </p:spPr>
        <p:txBody>
          <a:bodyPr/>
          <a:lstStyle/>
          <a:p>
            <a:pPr algn="ctr"/>
            <a:r>
              <a:rPr lang="de-AT" altLang="de-DE" sz="2800" b="0" dirty="0" smtClean="0">
                <a:solidFill>
                  <a:srgbClr val="002060"/>
                </a:solidFill>
              </a:rPr>
              <a:t>PCT 	 	AT-ANMELDER, WELTWEIT</a:t>
            </a:r>
            <a:br>
              <a:rPr lang="de-AT" altLang="de-DE" sz="2800" b="0" dirty="0" smtClean="0">
                <a:solidFill>
                  <a:srgbClr val="002060"/>
                </a:solidFill>
              </a:rPr>
            </a:br>
            <a:r>
              <a:rPr lang="de-AT" altLang="de-DE" sz="2800" b="0" dirty="0" smtClean="0">
                <a:solidFill>
                  <a:srgbClr val="002060"/>
                </a:solidFill>
              </a:rPr>
              <a:t>		EINTRITT IN DIE NATIONALE PHASE</a:t>
            </a:r>
          </a:p>
        </p:txBody>
      </p:sp>
      <p:sp>
        <p:nvSpPr>
          <p:cNvPr id="18435" name="Inhaltsplatzhalter 2"/>
          <p:cNvSpPr>
            <a:spLocks noGrp="1"/>
          </p:cNvSpPr>
          <p:nvPr>
            <p:ph idx="1"/>
          </p:nvPr>
        </p:nvSpPr>
        <p:spPr>
          <a:xfrm>
            <a:off x="914400" y="5157788"/>
            <a:ext cx="7772400" cy="709612"/>
          </a:xfrm>
        </p:spPr>
        <p:txBody>
          <a:bodyPr/>
          <a:lstStyle/>
          <a:p>
            <a:r>
              <a:rPr lang="de-AT" altLang="de-DE" sz="1600" smtClean="0"/>
              <a:t>Quelle: </a:t>
            </a:r>
            <a:r>
              <a:rPr lang="de-AT" altLang="de-DE" sz="1600" b="0" smtClean="0">
                <a:hlinkClick r:id="rId2"/>
              </a:rPr>
              <a:t>http://ipstatsdb.wipo.org/ipstatv2/ipstats/patentsSearch</a:t>
            </a:r>
            <a:endParaRPr lang="de-AT" altLang="de-DE" sz="1600" b="0" smtClean="0"/>
          </a:p>
          <a:p>
            <a:endParaRPr lang="de-AT" altLang="de-DE" sz="1600" b="0" smtClean="0"/>
          </a:p>
          <a:p>
            <a:endParaRPr lang="de-AT" altLang="de-DE" smtClean="0"/>
          </a:p>
        </p:txBody>
      </p:sp>
      <p:sp>
        <p:nvSpPr>
          <p:cNvPr id="5" name="Fußzeilenplatzhalter 4"/>
          <p:cNvSpPr>
            <a:spLocks noGrp="1"/>
          </p:cNvSpPr>
          <p:nvPr>
            <p:ph type="ftr" sz="quarter" idx="11"/>
          </p:nvPr>
        </p:nvSpPr>
        <p:spPr/>
        <p:txBody>
          <a:bodyPr/>
          <a:lstStyle/>
          <a:p>
            <a:pPr>
              <a:defRPr/>
            </a:pPr>
            <a:r>
              <a:rPr dirty="0">
                <a:solidFill>
                  <a:srgbClr val="808080"/>
                </a:solidFill>
              </a:rPr>
              <a:t>WIPO Seminar Wien 27.2.2014</a:t>
            </a:r>
          </a:p>
        </p:txBody>
      </p:sp>
      <p:sp>
        <p:nvSpPr>
          <p:cNvPr id="6" name="Foliennummernplatzhalter 5"/>
          <p:cNvSpPr>
            <a:spLocks noGrp="1"/>
          </p:cNvSpPr>
          <p:nvPr>
            <p:ph type="sldNum" sz="quarter" idx="12"/>
          </p:nvPr>
        </p:nvSpPr>
        <p:spPr/>
        <p:txBody>
          <a:bodyPr/>
          <a:lstStyle/>
          <a:p>
            <a:pPr>
              <a:defRPr/>
            </a:pPr>
            <a:fld id="{7FDE2F13-14DD-4BC5-A3D9-AB29BA8FD410}" type="slidenum">
              <a:rPr smtClean="0">
                <a:solidFill>
                  <a:srgbClr val="808080"/>
                </a:solidFill>
              </a:rPr>
              <a:pPr>
                <a:defRPr/>
              </a:pPr>
              <a:t>86</a:t>
            </a:fld>
            <a:endParaRPr dirty="0">
              <a:solidFill>
                <a:srgbClr val="808080"/>
              </a:solidFill>
            </a:endParaRPr>
          </a:p>
        </p:txBody>
      </p:sp>
      <p:graphicFrame>
        <p:nvGraphicFramePr>
          <p:cNvPr id="8" name="Tabelle 7"/>
          <p:cNvGraphicFramePr>
            <a:graphicFrameLocks noGrp="1"/>
          </p:cNvGraphicFramePr>
          <p:nvPr/>
        </p:nvGraphicFramePr>
        <p:xfrm>
          <a:off x="900113" y="5445125"/>
          <a:ext cx="7772400" cy="533400"/>
        </p:xfrm>
        <a:graphic>
          <a:graphicData uri="http://schemas.openxmlformats.org/drawingml/2006/table">
            <a:tbl>
              <a:tblPr/>
              <a:tblGrid>
                <a:gridCol w="1943100"/>
                <a:gridCol w="1943100"/>
                <a:gridCol w="1730424"/>
                <a:gridCol w="2155776"/>
              </a:tblGrid>
              <a:tr h="194692">
                <a:tc>
                  <a:txBody>
                    <a:bodyPr/>
                    <a:lstStyle/>
                    <a:p>
                      <a:pPr algn="r"/>
                      <a:r>
                        <a:rPr lang="de-AT" sz="1000" dirty="0" err="1"/>
                        <a:t>Intellectual</a:t>
                      </a:r>
                      <a:r>
                        <a:rPr lang="de-AT" sz="1000" dirty="0"/>
                        <a:t> Property </a:t>
                      </a:r>
                      <a:r>
                        <a:rPr lang="de-AT" sz="1000" dirty="0" err="1"/>
                        <a:t>Right</a:t>
                      </a:r>
                      <a:r>
                        <a:rPr lang="de-AT" sz="1000" dirty="0"/>
                        <a:t>:</a:t>
                      </a:r>
                    </a:p>
                  </a:txBody>
                  <a:tcPr marL="38100" marT="76200" marB="38100" anchor="ctr">
                    <a:lnL w="7620" cap="flat" cmpd="sng" algn="ctr">
                      <a:solidFill>
                        <a:srgbClr val="CFCFCF"/>
                      </a:solidFill>
                      <a:prstDash val="solid"/>
                      <a:round/>
                      <a:headEnd type="none" w="med" len="med"/>
                      <a:tailEnd type="none" w="med" len="med"/>
                    </a:lnL>
                    <a:lnR w="7620" cap="flat" cmpd="sng" algn="ctr">
                      <a:solidFill>
                        <a:srgbClr val="CFCFCF"/>
                      </a:solidFill>
                      <a:prstDash val="solid"/>
                      <a:round/>
                      <a:headEnd type="none" w="med" len="med"/>
                      <a:tailEnd type="none" w="med" len="med"/>
                    </a:lnR>
                    <a:lnT w="7620" cap="flat" cmpd="sng" algn="ctr">
                      <a:solidFill>
                        <a:srgbClr val="CFCFCF"/>
                      </a:solidFill>
                      <a:prstDash val="solid"/>
                      <a:round/>
                      <a:headEnd type="none" w="med" len="med"/>
                      <a:tailEnd type="none" w="med" len="med"/>
                    </a:lnT>
                    <a:lnB w="7620" cap="flat" cmpd="sng" algn="ctr">
                      <a:solidFill>
                        <a:srgbClr val="CFCFCF"/>
                      </a:solidFill>
                      <a:prstDash val="solid"/>
                      <a:round/>
                      <a:headEnd type="none" w="med" len="med"/>
                      <a:tailEnd type="none" w="med" len="med"/>
                    </a:lnB>
                    <a:solidFill>
                      <a:srgbClr val="F6F6F6"/>
                    </a:solidFill>
                  </a:tcPr>
                </a:tc>
                <a:tc>
                  <a:txBody>
                    <a:bodyPr/>
                    <a:lstStyle/>
                    <a:p>
                      <a:pPr algn="l"/>
                      <a:r>
                        <a:rPr lang="de-AT" sz="1000" dirty="0"/>
                        <a:t>Patent</a:t>
                      </a:r>
                    </a:p>
                  </a:txBody>
                  <a:tcPr marL="38100" marT="76200" marB="38100" anchor="ctr">
                    <a:lnL w="7620" cap="flat" cmpd="sng" algn="ctr">
                      <a:solidFill>
                        <a:srgbClr val="CFCFCF"/>
                      </a:solidFill>
                      <a:prstDash val="solid"/>
                      <a:round/>
                      <a:headEnd type="none" w="med" len="med"/>
                      <a:tailEnd type="none" w="med" len="med"/>
                    </a:lnL>
                    <a:lnR w="7620" cap="flat" cmpd="sng" algn="ctr">
                      <a:solidFill>
                        <a:srgbClr val="CFCFCF"/>
                      </a:solidFill>
                      <a:prstDash val="solid"/>
                      <a:round/>
                      <a:headEnd type="none" w="med" len="med"/>
                      <a:tailEnd type="none" w="med" len="med"/>
                    </a:lnR>
                    <a:lnT w="7620" cap="flat" cmpd="sng" algn="ctr">
                      <a:solidFill>
                        <a:srgbClr val="CFCFCF"/>
                      </a:solidFill>
                      <a:prstDash val="solid"/>
                      <a:round/>
                      <a:headEnd type="none" w="med" len="med"/>
                      <a:tailEnd type="none" w="med" len="med"/>
                    </a:lnT>
                    <a:lnB w="7620" cap="flat" cmpd="sng" algn="ctr">
                      <a:solidFill>
                        <a:srgbClr val="CFCFCF"/>
                      </a:solidFill>
                      <a:prstDash val="solid"/>
                      <a:round/>
                      <a:headEnd type="none" w="med" len="med"/>
                      <a:tailEnd type="none" w="med" len="med"/>
                    </a:lnB>
                    <a:solidFill>
                      <a:srgbClr val="F6F6F6"/>
                    </a:solidFill>
                  </a:tcPr>
                </a:tc>
                <a:tc>
                  <a:txBody>
                    <a:bodyPr/>
                    <a:lstStyle/>
                    <a:p>
                      <a:pPr algn="r"/>
                      <a:r>
                        <a:rPr lang="de-AT" sz="1000" dirty="0" err="1"/>
                        <a:t>Indicators</a:t>
                      </a:r>
                      <a:r>
                        <a:rPr lang="de-AT" sz="1000" dirty="0"/>
                        <a:t>:</a:t>
                      </a:r>
                    </a:p>
                  </a:txBody>
                  <a:tcPr marL="38100" marT="76200" marB="38100" anchor="ctr">
                    <a:lnL w="7620" cap="flat" cmpd="sng" algn="ctr">
                      <a:solidFill>
                        <a:srgbClr val="CFCFCF"/>
                      </a:solidFill>
                      <a:prstDash val="solid"/>
                      <a:round/>
                      <a:headEnd type="none" w="med" len="med"/>
                      <a:tailEnd type="none" w="med" len="med"/>
                    </a:lnL>
                    <a:lnR w="7620" cap="flat" cmpd="sng" algn="ctr">
                      <a:solidFill>
                        <a:srgbClr val="CFCFCF"/>
                      </a:solidFill>
                      <a:prstDash val="solid"/>
                      <a:round/>
                      <a:headEnd type="none" w="med" len="med"/>
                      <a:tailEnd type="none" w="med" len="med"/>
                    </a:lnR>
                    <a:lnT w="7620" cap="flat" cmpd="sng" algn="ctr">
                      <a:solidFill>
                        <a:srgbClr val="CFCFCF"/>
                      </a:solidFill>
                      <a:prstDash val="solid"/>
                      <a:round/>
                      <a:headEnd type="none" w="med" len="med"/>
                      <a:tailEnd type="none" w="med" len="med"/>
                    </a:lnT>
                    <a:lnB w="7620" cap="flat" cmpd="sng" algn="ctr">
                      <a:solidFill>
                        <a:srgbClr val="CFCFCF"/>
                      </a:solidFill>
                      <a:prstDash val="solid"/>
                      <a:round/>
                      <a:headEnd type="none" w="med" len="med"/>
                      <a:tailEnd type="none" w="med" len="med"/>
                    </a:lnB>
                    <a:solidFill>
                      <a:srgbClr val="F6F6F6"/>
                    </a:solidFill>
                  </a:tcPr>
                </a:tc>
                <a:tc>
                  <a:txBody>
                    <a:bodyPr/>
                    <a:lstStyle/>
                    <a:p>
                      <a:pPr algn="l"/>
                      <a:r>
                        <a:rPr lang="de-AT" sz="1000"/>
                        <a:t>1b- PCT national phase entries</a:t>
                      </a:r>
                    </a:p>
                  </a:txBody>
                  <a:tcPr marL="38100" marT="76200" marB="38100" anchor="ctr">
                    <a:lnL w="7620" cap="flat" cmpd="sng" algn="ctr">
                      <a:solidFill>
                        <a:srgbClr val="CFCFCF"/>
                      </a:solidFill>
                      <a:prstDash val="solid"/>
                      <a:round/>
                      <a:headEnd type="none" w="med" len="med"/>
                      <a:tailEnd type="none" w="med" len="med"/>
                    </a:lnL>
                    <a:lnR w="7620" cap="flat" cmpd="sng" algn="ctr">
                      <a:solidFill>
                        <a:srgbClr val="CFCFCF"/>
                      </a:solidFill>
                      <a:prstDash val="solid"/>
                      <a:round/>
                      <a:headEnd type="none" w="med" len="med"/>
                      <a:tailEnd type="none" w="med" len="med"/>
                    </a:lnR>
                    <a:lnT w="7620" cap="flat" cmpd="sng" algn="ctr">
                      <a:solidFill>
                        <a:srgbClr val="CFCFCF"/>
                      </a:solidFill>
                      <a:prstDash val="solid"/>
                      <a:round/>
                      <a:headEnd type="none" w="med" len="med"/>
                      <a:tailEnd type="none" w="med" len="med"/>
                    </a:lnT>
                    <a:lnB w="7620" cap="flat" cmpd="sng" algn="ctr">
                      <a:solidFill>
                        <a:srgbClr val="CFCFCF"/>
                      </a:solidFill>
                      <a:prstDash val="solid"/>
                      <a:round/>
                      <a:headEnd type="none" w="med" len="med"/>
                      <a:tailEnd type="none" w="med" len="med"/>
                    </a:lnB>
                    <a:solidFill>
                      <a:srgbClr val="F6F6F6"/>
                    </a:solidFill>
                  </a:tcPr>
                </a:tc>
              </a:tr>
              <a:tr h="0">
                <a:tc>
                  <a:txBody>
                    <a:bodyPr/>
                    <a:lstStyle/>
                    <a:p>
                      <a:pPr algn="r"/>
                      <a:r>
                        <a:rPr lang="de-AT" sz="1000" dirty="0"/>
                        <a:t>Reporting Type:</a:t>
                      </a:r>
                    </a:p>
                  </a:txBody>
                  <a:tcPr marL="38100" marT="76200" marB="38100" anchor="ctr">
                    <a:lnL w="7620" cap="flat" cmpd="sng" algn="ctr">
                      <a:solidFill>
                        <a:srgbClr val="CFCFCF"/>
                      </a:solidFill>
                      <a:prstDash val="solid"/>
                      <a:round/>
                      <a:headEnd type="none" w="med" len="med"/>
                      <a:tailEnd type="none" w="med" len="med"/>
                    </a:lnL>
                    <a:lnR w="7620" cap="flat" cmpd="sng" algn="ctr">
                      <a:solidFill>
                        <a:srgbClr val="CFCFCF"/>
                      </a:solidFill>
                      <a:prstDash val="solid"/>
                      <a:round/>
                      <a:headEnd type="none" w="med" len="med"/>
                      <a:tailEnd type="none" w="med" len="med"/>
                    </a:lnR>
                    <a:lnT w="7620" cap="flat" cmpd="sng" algn="ctr">
                      <a:solidFill>
                        <a:srgbClr val="CFCFCF"/>
                      </a:solidFill>
                      <a:prstDash val="solid"/>
                      <a:round/>
                      <a:headEnd type="none" w="med" len="med"/>
                      <a:tailEnd type="none" w="med" len="med"/>
                    </a:lnT>
                    <a:lnB w="7620" cap="flat" cmpd="sng" algn="ctr">
                      <a:solidFill>
                        <a:srgbClr val="CFCFCF"/>
                      </a:solidFill>
                      <a:prstDash val="solid"/>
                      <a:round/>
                      <a:headEnd type="none" w="med" len="med"/>
                      <a:tailEnd type="none" w="med" len="med"/>
                    </a:lnB>
                    <a:solidFill>
                      <a:srgbClr val="F6F6F6"/>
                    </a:solidFill>
                  </a:tcPr>
                </a:tc>
                <a:tc>
                  <a:txBody>
                    <a:bodyPr/>
                    <a:lstStyle/>
                    <a:p>
                      <a:pPr algn="l"/>
                      <a:r>
                        <a:rPr lang="en-US" sz="1000"/>
                        <a:t>Total count by applicant's origin</a:t>
                      </a:r>
                    </a:p>
                  </a:txBody>
                  <a:tcPr marL="38100" marT="76200" marB="38100" anchor="ctr">
                    <a:lnL w="7620" cap="flat" cmpd="sng" algn="ctr">
                      <a:solidFill>
                        <a:srgbClr val="CFCFCF"/>
                      </a:solidFill>
                      <a:prstDash val="solid"/>
                      <a:round/>
                      <a:headEnd type="none" w="med" len="med"/>
                      <a:tailEnd type="none" w="med" len="med"/>
                    </a:lnL>
                    <a:lnR w="7620" cap="flat" cmpd="sng" algn="ctr">
                      <a:solidFill>
                        <a:srgbClr val="CFCFCF"/>
                      </a:solidFill>
                      <a:prstDash val="solid"/>
                      <a:round/>
                      <a:headEnd type="none" w="med" len="med"/>
                      <a:tailEnd type="none" w="med" len="med"/>
                    </a:lnR>
                    <a:lnT w="7620" cap="flat" cmpd="sng" algn="ctr">
                      <a:solidFill>
                        <a:srgbClr val="CFCFCF"/>
                      </a:solidFill>
                      <a:prstDash val="solid"/>
                      <a:round/>
                      <a:headEnd type="none" w="med" len="med"/>
                      <a:tailEnd type="none" w="med" len="med"/>
                    </a:lnT>
                    <a:lnB w="7620" cap="flat" cmpd="sng" algn="ctr">
                      <a:solidFill>
                        <a:srgbClr val="CFCFCF"/>
                      </a:solidFill>
                      <a:prstDash val="solid"/>
                      <a:round/>
                      <a:headEnd type="none" w="med" len="med"/>
                      <a:tailEnd type="none" w="med" len="med"/>
                    </a:lnB>
                    <a:solidFill>
                      <a:srgbClr val="F6F6F6"/>
                    </a:solidFill>
                  </a:tcPr>
                </a:tc>
                <a:tc>
                  <a:txBody>
                    <a:bodyPr/>
                    <a:lstStyle/>
                    <a:p>
                      <a:pPr algn="r"/>
                      <a:r>
                        <a:rPr lang="de-AT" sz="1000" dirty="0"/>
                        <a:t>Year Range:</a:t>
                      </a:r>
                    </a:p>
                  </a:txBody>
                  <a:tcPr marL="38100" marT="76200" marB="38100" anchor="ctr">
                    <a:lnL w="7620" cap="flat" cmpd="sng" algn="ctr">
                      <a:solidFill>
                        <a:srgbClr val="CFCFCF"/>
                      </a:solidFill>
                      <a:prstDash val="solid"/>
                      <a:round/>
                      <a:headEnd type="none" w="med" len="med"/>
                      <a:tailEnd type="none" w="med" len="med"/>
                    </a:lnL>
                    <a:lnR w="7620" cap="flat" cmpd="sng" algn="ctr">
                      <a:solidFill>
                        <a:srgbClr val="CFCFCF"/>
                      </a:solidFill>
                      <a:prstDash val="solid"/>
                      <a:round/>
                      <a:headEnd type="none" w="med" len="med"/>
                      <a:tailEnd type="none" w="med" len="med"/>
                    </a:lnR>
                    <a:lnT w="7620" cap="flat" cmpd="sng" algn="ctr">
                      <a:solidFill>
                        <a:srgbClr val="CFCFCF"/>
                      </a:solidFill>
                      <a:prstDash val="solid"/>
                      <a:round/>
                      <a:headEnd type="none" w="med" len="med"/>
                      <a:tailEnd type="none" w="med" len="med"/>
                    </a:lnT>
                    <a:lnB w="7620" cap="flat" cmpd="sng" algn="ctr">
                      <a:solidFill>
                        <a:srgbClr val="CFCFCF"/>
                      </a:solidFill>
                      <a:prstDash val="solid"/>
                      <a:round/>
                      <a:headEnd type="none" w="med" len="med"/>
                      <a:tailEnd type="none" w="med" len="med"/>
                    </a:lnB>
                    <a:solidFill>
                      <a:srgbClr val="F6F6F6"/>
                    </a:solidFill>
                  </a:tcPr>
                </a:tc>
                <a:tc>
                  <a:txBody>
                    <a:bodyPr/>
                    <a:lstStyle/>
                    <a:p>
                      <a:pPr algn="l"/>
                      <a:r>
                        <a:rPr lang="de-AT" sz="1000" dirty="0"/>
                        <a:t>2004 - 2013</a:t>
                      </a:r>
                    </a:p>
                  </a:txBody>
                  <a:tcPr marL="38100" marT="76200" marB="38100" anchor="ctr">
                    <a:lnL w="7620" cap="flat" cmpd="sng" algn="ctr">
                      <a:solidFill>
                        <a:srgbClr val="CFCFCF"/>
                      </a:solidFill>
                      <a:prstDash val="solid"/>
                      <a:round/>
                      <a:headEnd type="none" w="med" len="med"/>
                      <a:tailEnd type="none" w="med" len="med"/>
                    </a:lnL>
                    <a:lnR w="7620" cap="flat" cmpd="sng" algn="ctr">
                      <a:solidFill>
                        <a:srgbClr val="CFCFCF"/>
                      </a:solidFill>
                      <a:prstDash val="solid"/>
                      <a:round/>
                      <a:headEnd type="none" w="med" len="med"/>
                      <a:tailEnd type="none" w="med" len="med"/>
                    </a:lnR>
                    <a:lnT w="7620" cap="flat" cmpd="sng" algn="ctr">
                      <a:solidFill>
                        <a:srgbClr val="CFCFCF"/>
                      </a:solidFill>
                      <a:prstDash val="solid"/>
                      <a:round/>
                      <a:headEnd type="none" w="med" len="med"/>
                      <a:tailEnd type="none" w="med" len="med"/>
                    </a:lnT>
                    <a:lnB w="7620" cap="flat" cmpd="sng" algn="ctr">
                      <a:solidFill>
                        <a:srgbClr val="CFCFCF"/>
                      </a:solidFill>
                      <a:prstDash val="solid"/>
                      <a:round/>
                      <a:headEnd type="none" w="med" len="med"/>
                      <a:tailEnd type="none" w="med" len="med"/>
                    </a:lnB>
                    <a:solidFill>
                      <a:srgbClr val="F6F6F6"/>
                    </a:solidFill>
                  </a:tcPr>
                </a:tc>
              </a:tr>
            </a:tbl>
          </a:graphicData>
        </a:graphic>
      </p:graphicFrame>
      <p:pic>
        <p:nvPicPr>
          <p:cNvPr id="184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916113"/>
            <a:ext cx="5400675" cy="323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0326808"/>
      </p:ext>
    </p:extLst>
  </p:cSld>
  <p:clrMapOvr>
    <a:masterClrMapping/>
  </p:clrMapOvr>
  <p:transition>
    <p:cove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a:xfrm>
            <a:off x="1187624" y="547663"/>
            <a:ext cx="8459787" cy="936650"/>
          </a:xfrm>
        </p:spPr>
        <p:txBody>
          <a:bodyPr/>
          <a:lstStyle/>
          <a:p>
            <a:pPr algn="ctr"/>
            <a:r>
              <a:rPr lang="de-AT" altLang="de-DE" sz="2800" b="0" dirty="0" smtClean="0">
                <a:solidFill>
                  <a:srgbClr val="002060"/>
                </a:solidFill>
              </a:rPr>
              <a:t>WELTWEIT ANMELDUNGEN VON AT-ANMELDERN</a:t>
            </a:r>
          </a:p>
        </p:txBody>
      </p:sp>
      <p:sp>
        <p:nvSpPr>
          <p:cNvPr id="19459" name="Inhaltsplatzhalter 2"/>
          <p:cNvSpPr>
            <a:spLocks noGrp="1"/>
          </p:cNvSpPr>
          <p:nvPr>
            <p:ph idx="1"/>
          </p:nvPr>
        </p:nvSpPr>
        <p:spPr>
          <a:xfrm>
            <a:off x="900113" y="4724400"/>
            <a:ext cx="7772400" cy="1193800"/>
          </a:xfrm>
        </p:spPr>
        <p:txBody>
          <a:bodyPr/>
          <a:lstStyle/>
          <a:p>
            <a:r>
              <a:rPr lang="de-AT" altLang="de-DE" smtClean="0"/>
              <a:t>Quelle: </a:t>
            </a:r>
            <a:r>
              <a:rPr lang="de-AT" altLang="de-DE" sz="1800" b="0" smtClean="0">
                <a:hlinkClick r:id="rId2"/>
              </a:rPr>
              <a:t>http://ipstatsdb.wipo.org/ipstatv2/ipstats/patentsSearch</a:t>
            </a:r>
            <a:endParaRPr lang="de-AT" altLang="de-DE" sz="1800" b="0" smtClean="0"/>
          </a:p>
          <a:p>
            <a:r>
              <a:rPr lang="de-AT" altLang="de-DE" smtClean="0"/>
              <a:t> </a:t>
            </a:r>
          </a:p>
        </p:txBody>
      </p:sp>
      <p:sp>
        <p:nvSpPr>
          <p:cNvPr id="5" name="Fußzeilenplatzhalter 4"/>
          <p:cNvSpPr>
            <a:spLocks noGrp="1"/>
          </p:cNvSpPr>
          <p:nvPr>
            <p:ph type="ftr" sz="quarter" idx="11"/>
          </p:nvPr>
        </p:nvSpPr>
        <p:spPr/>
        <p:txBody>
          <a:bodyPr/>
          <a:lstStyle/>
          <a:p>
            <a:pPr>
              <a:defRPr/>
            </a:pPr>
            <a:r>
              <a:rPr>
                <a:solidFill>
                  <a:srgbClr val="808080"/>
                </a:solidFill>
              </a:rPr>
              <a:t>WIPO Seminar Wien 27.2.2014</a:t>
            </a:r>
          </a:p>
        </p:txBody>
      </p:sp>
      <p:sp>
        <p:nvSpPr>
          <p:cNvPr id="6" name="Foliennummernplatzhalter 5"/>
          <p:cNvSpPr>
            <a:spLocks noGrp="1"/>
          </p:cNvSpPr>
          <p:nvPr>
            <p:ph type="sldNum" sz="quarter" idx="12"/>
          </p:nvPr>
        </p:nvSpPr>
        <p:spPr/>
        <p:txBody>
          <a:bodyPr/>
          <a:lstStyle/>
          <a:p>
            <a:pPr>
              <a:defRPr/>
            </a:pPr>
            <a:fld id="{B813C697-CFDB-44BC-B486-F91E564D6CFF}" type="slidenum">
              <a:rPr smtClean="0">
                <a:solidFill>
                  <a:srgbClr val="808080"/>
                </a:solidFill>
              </a:rPr>
              <a:pPr>
                <a:defRPr/>
              </a:pPr>
              <a:t>87</a:t>
            </a:fld>
            <a:endParaRPr>
              <a:solidFill>
                <a:srgbClr val="808080"/>
              </a:solidFill>
            </a:endParaRPr>
          </a:p>
        </p:txBody>
      </p:sp>
      <p:graphicFrame>
        <p:nvGraphicFramePr>
          <p:cNvPr id="7" name="Tabelle 6"/>
          <p:cNvGraphicFramePr>
            <a:graphicFrameLocks noGrp="1"/>
          </p:cNvGraphicFramePr>
          <p:nvPr/>
        </p:nvGraphicFramePr>
        <p:xfrm>
          <a:off x="971550" y="5084763"/>
          <a:ext cx="7345362" cy="881063"/>
        </p:xfrm>
        <a:graphic>
          <a:graphicData uri="http://schemas.openxmlformats.org/drawingml/2006/table">
            <a:tbl>
              <a:tblPr/>
              <a:tblGrid>
                <a:gridCol w="1080200"/>
                <a:gridCol w="2808521"/>
                <a:gridCol w="1080200"/>
                <a:gridCol w="2376441"/>
              </a:tblGrid>
              <a:tr h="614377">
                <a:tc>
                  <a:txBody>
                    <a:bodyPr/>
                    <a:lstStyle/>
                    <a:p>
                      <a:pPr algn="r"/>
                      <a:r>
                        <a:rPr lang="de-AT" sz="1000" dirty="0" err="1"/>
                        <a:t>Intellectual</a:t>
                      </a:r>
                      <a:r>
                        <a:rPr lang="de-AT" sz="1000" dirty="0"/>
                        <a:t> Property </a:t>
                      </a:r>
                      <a:r>
                        <a:rPr lang="de-AT" sz="1000" dirty="0" err="1"/>
                        <a:t>Right</a:t>
                      </a:r>
                      <a:r>
                        <a:rPr lang="de-AT" sz="1000" dirty="0"/>
                        <a:t>:</a:t>
                      </a:r>
                    </a:p>
                  </a:txBody>
                  <a:tcPr marL="38103" marR="91447" marT="76191" marB="38095" anchor="ctr">
                    <a:lnL w="7620" cap="flat" cmpd="sng" algn="ctr">
                      <a:solidFill>
                        <a:srgbClr val="CFCFCF"/>
                      </a:solidFill>
                      <a:prstDash val="solid"/>
                      <a:round/>
                      <a:headEnd type="none" w="med" len="med"/>
                      <a:tailEnd type="none" w="med" len="med"/>
                    </a:lnL>
                    <a:lnR w="7620" cap="flat" cmpd="sng" algn="ctr">
                      <a:solidFill>
                        <a:srgbClr val="CFCFCF"/>
                      </a:solidFill>
                      <a:prstDash val="solid"/>
                      <a:round/>
                      <a:headEnd type="none" w="med" len="med"/>
                      <a:tailEnd type="none" w="med" len="med"/>
                    </a:lnR>
                    <a:lnT w="7620" cap="flat" cmpd="sng" algn="ctr">
                      <a:solidFill>
                        <a:srgbClr val="CFCFCF"/>
                      </a:solidFill>
                      <a:prstDash val="solid"/>
                      <a:round/>
                      <a:headEnd type="none" w="med" len="med"/>
                      <a:tailEnd type="none" w="med" len="med"/>
                    </a:lnT>
                    <a:lnB w="7620" cap="flat" cmpd="sng" algn="ctr">
                      <a:solidFill>
                        <a:srgbClr val="CFCFCF"/>
                      </a:solidFill>
                      <a:prstDash val="solid"/>
                      <a:round/>
                      <a:headEnd type="none" w="med" len="med"/>
                      <a:tailEnd type="none" w="med" len="med"/>
                    </a:lnB>
                    <a:solidFill>
                      <a:srgbClr val="F6F6F6"/>
                    </a:solidFill>
                  </a:tcPr>
                </a:tc>
                <a:tc>
                  <a:txBody>
                    <a:bodyPr/>
                    <a:lstStyle/>
                    <a:p>
                      <a:pPr algn="l"/>
                      <a:r>
                        <a:rPr lang="de-AT" sz="1000" dirty="0"/>
                        <a:t>Patent</a:t>
                      </a:r>
                    </a:p>
                  </a:txBody>
                  <a:tcPr marL="38103" marR="91447" marT="76191" marB="38095" anchor="ctr">
                    <a:lnL w="7620" cap="flat" cmpd="sng" algn="ctr">
                      <a:solidFill>
                        <a:srgbClr val="CFCFCF"/>
                      </a:solidFill>
                      <a:prstDash val="solid"/>
                      <a:round/>
                      <a:headEnd type="none" w="med" len="med"/>
                      <a:tailEnd type="none" w="med" len="med"/>
                    </a:lnL>
                    <a:lnR w="7620" cap="flat" cmpd="sng" algn="ctr">
                      <a:solidFill>
                        <a:srgbClr val="CFCFCF"/>
                      </a:solidFill>
                      <a:prstDash val="solid"/>
                      <a:round/>
                      <a:headEnd type="none" w="med" len="med"/>
                      <a:tailEnd type="none" w="med" len="med"/>
                    </a:lnR>
                    <a:lnT w="7620" cap="flat" cmpd="sng" algn="ctr">
                      <a:solidFill>
                        <a:srgbClr val="CFCFCF"/>
                      </a:solidFill>
                      <a:prstDash val="solid"/>
                      <a:round/>
                      <a:headEnd type="none" w="med" len="med"/>
                      <a:tailEnd type="none" w="med" len="med"/>
                    </a:lnT>
                    <a:lnB w="7620" cap="flat" cmpd="sng" algn="ctr">
                      <a:solidFill>
                        <a:srgbClr val="CFCFCF"/>
                      </a:solidFill>
                      <a:prstDash val="solid"/>
                      <a:round/>
                      <a:headEnd type="none" w="med" len="med"/>
                      <a:tailEnd type="none" w="med" len="med"/>
                    </a:lnB>
                    <a:solidFill>
                      <a:srgbClr val="F6F6F6"/>
                    </a:solidFill>
                  </a:tcPr>
                </a:tc>
                <a:tc>
                  <a:txBody>
                    <a:bodyPr/>
                    <a:lstStyle/>
                    <a:p>
                      <a:pPr algn="r"/>
                      <a:r>
                        <a:rPr lang="de-AT" sz="1000" dirty="0" err="1"/>
                        <a:t>Indicators</a:t>
                      </a:r>
                      <a:r>
                        <a:rPr lang="de-AT" sz="1000" dirty="0"/>
                        <a:t>:</a:t>
                      </a:r>
                    </a:p>
                  </a:txBody>
                  <a:tcPr marL="38103" marR="91447" marT="76191" marB="38095" anchor="ctr">
                    <a:lnL w="7620" cap="flat" cmpd="sng" algn="ctr">
                      <a:solidFill>
                        <a:srgbClr val="CFCFCF"/>
                      </a:solidFill>
                      <a:prstDash val="solid"/>
                      <a:round/>
                      <a:headEnd type="none" w="med" len="med"/>
                      <a:tailEnd type="none" w="med" len="med"/>
                    </a:lnL>
                    <a:lnR w="7620" cap="flat" cmpd="sng" algn="ctr">
                      <a:solidFill>
                        <a:srgbClr val="CFCFCF"/>
                      </a:solidFill>
                      <a:prstDash val="solid"/>
                      <a:round/>
                      <a:headEnd type="none" w="med" len="med"/>
                      <a:tailEnd type="none" w="med" len="med"/>
                    </a:lnR>
                    <a:lnT w="7620" cap="flat" cmpd="sng" algn="ctr">
                      <a:solidFill>
                        <a:srgbClr val="CFCFCF"/>
                      </a:solidFill>
                      <a:prstDash val="solid"/>
                      <a:round/>
                      <a:headEnd type="none" w="med" len="med"/>
                      <a:tailEnd type="none" w="med" len="med"/>
                    </a:lnT>
                    <a:lnB w="7620" cap="flat" cmpd="sng" algn="ctr">
                      <a:solidFill>
                        <a:srgbClr val="CFCFCF"/>
                      </a:solidFill>
                      <a:prstDash val="solid"/>
                      <a:round/>
                      <a:headEnd type="none" w="med" len="med"/>
                      <a:tailEnd type="none" w="med" len="med"/>
                    </a:lnB>
                    <a:solidFill>
                      <a:srgbClr val="F6F6F6"/>
                    </a:solidFill>
                  </a:tcPr>
                </a:tc>
                <a:tc>
                  <a:txBody>
                    <a:bodyPr/>
                    <a:lstStyle/>
                    <a:p>
                      <a:pPr algn="l"/>
                      <a:r>
                        <a:rPr lang="de-AT" sz="1000" dirty="0"/>
                        <a:t>1 - Total patent </a:t>
                      </a:r>
                      <a:r>
                        <a:rPr lang="de-AT" sz="1000" dirty="0" err="1"/>
                        <a:t>applications</a:t>
                      </a:r>
                      <a:r>
                        <a:rPr lang="de-AT" sz="1000" dirty="0"/>
                        <a:t> (</a:t>
                      </a:r>
                      <a:r>
                        <a:rPr lang="de-AT" sz="1000" dirty="0" err="1"/>
                        <a:t>direct</a:t>
                      </a:r>
                      <a:r>
                        <a:rPr lang="de-AT" sz="1000" dirty="0"/>
                        <a:t> </a:t>
                      </a:r>
                      <a:r>
                        <a:rPr lang="de-AT" sz="1000" dirty="0" err="1"/>
                        <a:t>and</a:t>
                      </a:r>
                      <a:r>
                        <a:rPr lang="de-AT" sz="1000" dirty="0"/>
                        <a:t> PCT national </a:t>
                      </a:r>
                      <a:r>
                        <a:rPr lang="de-AT" sz="1000" dirty="0" err="1"/>
                        <a:t>phase</a:t>
                      </a:r>
                      <a:r>
                        <a:rPr lang="de-AT" sz="1000" dirty="0"/>
                        <a:t> </a:t>
                      </a:r>
                      <a:r>
                        <a:rPr lang="de-AT" sz="1000" dirty="0" err="1"/>
                        <a:t>entries</a:t>
                      </a:r>
                      <a:r>
                        <a:rPr lang="de-AT" sz="1000" dirty="0"/>
                        <a:t>)</a:t>
                      </a:r>
                    </a:p>
                  </a:txBody>
                  <a:tcPr marL="38103" marR="91447" marT="76191" marB="38095" anchor="ctr">
                    <a:lnL w="7620" cap="flat" cmpd="sng" algn="ctr">
                      <a:solidFill>
                        <a:srgbClr val="CFCFCF"/>
                      </a:solidFill>
                      <a:prstDash val="solid"/>
                      <a:round/>
                      <a:headEnd type="none" w="med" len="med"/>
                      <a:tailEnd type="none" w="med" len="med"/>
                    </a:lnL>
                    <a:lnR w="7620" cap="flat" cmpd="sng" algn="ctr">
                      <a:solidFill>
                        <a:srgbClr val="CFCFCF"/>
                      </a:solidFill>
                      <a:prstDash val="solid"/>
                      <a:round/>
                      <a:headEnd type="none" w="med" len="med"/>
                      <a:tailEnd type="none" w="med" len="med"/>
                    </a:lnR>
                    <a:lnT w="7620" cap="flat" cmpd="sng" algn="ctr">
                      <a:solidFill>
                        <a:srgbClr val="CFCFCF"/>
                      </a:solidFill>
                      <a:prstDash val="solid"/>
                      <a:round/>
                      <a:headEnd type="none" w="med" len="med"/>
                      <a:tailEnd type="none" w="med" len="med"/>
                    </a:lnT>
                    <a:lnB w="7620" cap="flat" cmpd="sng" algn="ctr">
                      <a:solidFill>
                        <a:srgbClr val="CFCFCF"/>
                      </a:solidFill>
                      <a:prstDash val="solid"/>
                      <a:round/>
                      <a:headEnd type="none" w="med" len="med"/>
                      <a:tailEnd type="none" w="med" len="med"/>
                    </a:lnB>
                    <a:solidFill>
                      <a:srgbClr val="F6F6F6"/>
                    </a:solidFill>
                  </a:tcPr>
                </a:tc>
              </a:tr>
              <a:tr h="266685">
                <a:tc>
                  <a:txBody>
                    <a:bodyPr/>
                    <a:lstStyle/>
                    <a:p>
                      <a:pPr algn="r"/>
                      <a:r>
                        <a:rPr lang="de-AT" sz="1000" dirty="0"/>
                        <a:t>Reporting Type:</a:t>
                      </a:r>
                    </a:p>
                  </a:txBody>
                  <a:tcPr marL="38103" marR="91447" marT="76191" marB="38095" anchor="ctr">
                    <a:lnL w="7620" cap="flat" cmpd="sng" algn="ctr">
                      <a:solidFill>
                        <a:srgbClr val="CFCFCF"/>
                      </a:solidFill>
                      <a:prstDash val="solid"/>
                      <a:round/>
                      <a:headEnd type="none" w="med" len="med"/>
                      <a:tailEnd type="none" w="med" len="med"/>
                    </a:lnL>
                    <a:lnR w="7620" cap="flat" cmpd="sng" algn="ctr">
                      <a:solidFill>
                        <a:srgbClr val="CFCFCF"/>
                      </a:solidFill>
                      <a:prstDash val="solid"/>
                      <a:round/>
                      <a:headEnd type="none" w="med" len="med"/>
                      <a:tailEnd type="none" w="med" len="med"/>
                    </a:lnR>
                    <a:lnT w="7620" cap="flat" cmpd="sng" algn="ctr">
                      <a:solidFill>
                        <a:srgbClr val="CFCFCF"/>
                      </a:solidFill>
                      <a:prstDash val="solid"/>
                      <a:round/>
                      <a:headEnd type="none" w="med" len="med"/>
                      <a:tailEnd type="none" w="med" len="med"/>
                    </a:lnT>
                    <a:lnB w="7620" cap="flat" cmpd="sng" algn="ctr">
                      <a:solidFill>
                        <a:srgbClr val="CFCFCF"/>
                      </a:solidFill>
                      <a:prstDash val="solid"/>
                      <a:round/>
                      <a:headEnd type="none" w="med" len="med"/>
                      <a:tailEnd type="none" w="med" len="med"/>
                    </a:lnB>
                    <a:solidFill>
                      <a:srgbClr val="F6F6F6"/>
                    </a:solidFill>
                  </a:tcPr>
                </a:tc>
                <a:tc>
                  <a:txBody>
                    <a:bodyPr/>
                    <a:lstStyle/>
                    <a:p>
                      <a:pPr algn="l"/>
                      <a:r>
                        <a:rPr lang="en-US" sz="1000" dirty="0"/>
                        <a:t>Resident and abroad count by applicant's origin</a:t>
                      </a:r>
                    </a:p>
                  </a:txBody>
                  <a:tcPr marL="38103" marR="91447" marT="76191" marB="38095" anchor="ctr">
                    <a:lnL w="7620" cap="flat" cmpd="sng" algn="ctr">
                      <a:solidFill>
                        <a:srgbClr val="CFCFCF"/>
                      </a:solidFill>
                      <a:prstDash val="solid"/>
                      <a:round/>
                      <a:headEnd type="none" w="med" len="med"/>
                      <a:tailEnd type="none" w="med" len="med"/>
                    </a:lnL>
                    <a:lnR w="7620" cap="flat" cmpd="sng" algn="ctr">
                      <a:solidFill>
                        <a:srgbClr val="CFCFCF"/>
                      </a:solidFill>
                      <a:prstDash val="solid"/>
                      <a:round/>
                      <a:headEnd type="none" w="med" len="med"/>
                      <a:tailEnd type="none" w="med" len="med"/>
                    </a:lnR>
                    <a:lnT w="7620" cap="flat" cmpd="sng" algn="ctr">
                      <a:solidFill>
                        <a:srgbClr val="CFCFCF"/>
                      </a:solidFill>
                      <a:prstDash val="solid"/>
                      <a:round/>
                      <a:headEnd type="none" w="med" len="med"/>
                      <a:tailEnd type="none" w="med" len="med"/>
                    </a:lnT>
                    <a:lnB w="7620" cap="flat" cmpd="sng" algn="ctr">
                      <a:solidFill>
                        <a:srgbClr val="CFCFCF"/>
                      </a:solidFill>
                      <a:prstDash val="solid"/>
                      <a:round/>
                      <a:headEnd type="none" w="med" len="med"/>
                      <a:tailEnd type="none" w="med" len="med"/>
                    </a:lnB>
                    <a:solidFill>
                      <a:srgbClr val="F6F6F6"/>
                    </a:solidFill>
                  </a:tcPr>
                </a:tc>
                <a:tc>
                  <a:txBody>
                    <a:bodyPr/>
                    <a:lstStyle/>
                    <a:p>
                      <a:pPr algn="r"/>
                      <a:r>
                        <a:rPr lang="de-AT" sz="1000"/>
                        <a:t>Year Range:</a:t>
                      </a:r>
                    </a:p>
                  </a:txBody>
                  <a:tcPr marL="38103" marR="91447" marT="76191" marB="38095" anchor="ctr">
                    <a:lnL w="7620" cap="flat" cmpd="sng" algn="ctr">
                      <a:solidFill>
                        <a:srgbClr val="CFCFCF"/>
                      </a:solidFill>
                      <a:prstDash val="solid"/>
                      <a:round/>
                      <a:headEnd type="none" w="med" len="med"/>
                      <a:tailEnd type="none" w="med" len="med"/>
                    </a:lnL>
                    <a:lnR w="7620" cap="flat" cmpd="sng" algn="ctr">
                      <a:solidFill>
                        <a:srgbClr val="CFCFCF"/>
                      </a:solidFill>
                      <a:prstDash val="solid"/>
                      <a:round/>
                      <a:headEnd type="none" w="med" len="med"/>
                      <a:tailEnd type="none" w="med" len="med"/>
                    </a:lnR>
                    <a:lnT w="7620" cap="flat" cmpd="sng" algn="ctr">
                      <a:solidFill>
                        <a:srgbClr val="CFCFCF"/>
                      </a:solidFill>
                      <a:prstDash val="solid"/>
                      <a:round/>
                      <a:headEnd type="none" w="med" len="med"/>
                      <a:tailEnd type="none" w="med" len="med"/>
                    </a:lnT>
                    <a:lnB w="7620" cap="flat" cmpd="sng" algn="ctr">
                      <a:solidFill>
                        <a:srgbClr val="CFCFCF"/>
                      </a:solidFill>
                      <a:prstDash val="solid"/>
                      <a:round/>
                      <a:headEnd type="none" w="med" len="med"/>
                      <a:tailEnd type="none" w="med" len="med"/>
                    </a:lnB>
                    <a:solidFill>
                      <a:srgbClr val="F6F6F6"/>
                    </a:solidFill>
                  </a:tcPr>
                </a:tc>
                <a:tc>
                  <a:txBody>
                    <a:bodyPr/>
                    <a:lstStyle/>
                    <a:p>
                      <a:pPr algn="l"/>
                      <a:r>
                        <a:rPr lang="de-AT" sz="1000" dirty="0"/>
                        <a:t>2004 - 2013</a:t>
                      </a:r>
                    </a:p>
                  </a:txBody>
                  <a:tcPr marL="38103" marR="91447" marT="76191" marB="38095" anchor="ctr">
                    <a:lnL w="7620" cap="flat" cmpd="sng" algn="ctr">
                      <a:solidFill>
                        <a:srgbClr val="CFCFCF"/>
                      </a:solidFill>
                      <a:prstDash val="solid"/>
                      <a:round/>
                      <a:headEnd type="none" w="med" len="med"/>
                      <a:tailEnd type="none" w="med" len="med"/>
                    </a:lnL>
                    <a:lnR w="7620" cap="flat" cmpd="sng" algn="ctr">
                      <a:solidFill>
                        <a:srgbClr val="CFCFCF"/>
                      </a:solidFill>
                      <a:prstDash val="solid"/>
                      <a:round/>
                      <a:headEnd type="none" w="med" len="med"/>
                      <a:tailEnd type="none" w="med" len="med"/>
                    </a:lnR>
                    <a:lnT w="7620" cap="flat" cmpd="sng" algn="ctr">
                      <a:solidFill>
                        <a:srgbClr val="CFCFCF"/>
                      </a:solidFill>
                      <a:prstDash val="solid"/>
                      <a:round/>
                      <a:headEnd type="none" w="med" len="med"/>
                      <a:tailEnd type="none" w="med" len="med"/>
                    </a:lnT>
                    <a:lnB w="7620" cap="flat" cmpd="sng" algn="ctr">
                      <a:solidFill>
                        <a:srgbClr val="CFCFCF"/>
                      </a:solidFill>
                      <a:prstDash val="solid"/>
                      <a:round/>
                      <a:headEnd type="none" w="med" len="med"/>
                      <a:tailEnd type="none" w="med" len="med"/>
                    </a:lnB>
                    <a:solidFill>
                      <a:srgbClr val="F6F6F6"/>
                    </a:solidFill>
                  </a:tcPr>
                </a:tc>
              </a:tr>
            </a:tbl>
          </a:graphicData>
        </a:graphic>
      </p:graphicFrame>
      <p:pic>
        <p:nvPicPr>
          <p:cNvPr id="194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484313"/>
            <a:ext cx="5229225" cy="323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7174545"/>
      </p:ext>
    </p:extLst>
  </p:cSld>
  <p:clrMapOvr>
    <a:masterClrMapping/>
  </p:clrMapOvr>
  <p:transition>
    <p:cove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a:xfrm>
            <a:off x="900113" y="981075"/>
            <a:ext cx="7772400" cy="1143000"/>
          </a:xfrm>
        </p:spPr>
        <p:txBody>
          <a:bodyPr/>
          <a:lstStyle/>
          <a:p>
            <a:pPr algn="ctr"/>
            <a:r>
              <a:rPr lang="de-AT" altLang="de-DE" b="0" dirty="0" smtClean="0">
                <a:solidFill>
                  <a:srgbClr val="002060"/>
                </a:solidFill>
              </a:rPr>
              <a:t>ePCT</a:t>
            </a:r>
          </a:p>
        </p:txBody>
      </p:sp>
      <p:sp>
        <p:nvSpPr>
          <p:cNvPr id="19459" name="Inhaltsplatzhalter 2"/>
          <p:cNvSpPr>
            <a:spLocks noGrp="1"/>
          </p:cNvSpPr>
          <p:nvPr>
            <p:ph idx="1"/>
          </p:nvPr>
        </p:nvSpPr>
        <p:spPr>
          <a:xfrm>
            <a:off x="900113" y="1700213"/>
            <a:ext cx="7772400" cy="4238625"/>
          </a:xfrm>
        </p:spPr>
        <p:txBody>
          <a:bodyPr/>
          <a:lstStyle/>
          <a:p>
            <a:pPr marL="0" indent="0">
              <a:defRPr/>
            </a:pPr>
            <a:r>
              <a:rPr lang="de-DE" altLang="en-US" b="0" dirty="0" smtClean="0"/>
              <a:t>WIPO Online-Dienst, der sicheren Zugriff auf PCT Anmeldungen in der vom Internationalen Büro geführten elektronischen Datenbank erlaubt</a:t>
            </a:r>
          </a:p>
          <a:p>
            <a:pPr>
              <a:defRPr/>
            </a:pPr>
            <a:endParaRPr lang="de-AT" altLang="de-DE" dirty="0" smtClean="0"/>
          </a:p>
        </p:txBody>
      </p:sp>
      <p:sp>
        <p:nvSpPr>
          <p:cNvPr id="4" name="Datumsplatzhalter 3"/>
          <p:cNvSpPr>
            <a:spLocks noGrp="1"/>
          </p:cNvSpPr>
          <p:nvPr>
            <p:ph type="dt" sz="quarter" idx="10"/>
          </p:nvPr>
        </p:nvSpPr>
        <p:spPr/>
        <p:txBody>
          <a:bodyPr/>
          <a:lstStyle/>
          <a:p>
            <a:pPr>
              <a:defRPr/>
            </a:pPr>
            <a:endParaRPr lang="de-DE">
              <a:solidFill>
                <a:srgbClr val="808080"/>
              </a:solidFill>
            </a:endParaRPr>
          </a:p>
        </p:txBody>
      </p:sp>
      <p:sp>
        <p:nvSpPr>
          <p:cNvPr id="5" name="Fußzeilenplatzhalter 4"/>
          <p:cNvSpPr>
            <a:spLocks noGrp="1"/>
          </p:cNvSpPr>
          <p:nvPr>
            <p:ph type="ftr" sz="quarter" idx="11"/>
          </p:nvPr>
        </p:nvSpPr>
        <p:spPr/>
        <p:txBody>
          <a:bodyPr/>
          <a:lstStyle/>
          <a:p>
            <a:pPr>
              <a:defRPr/>
            </a:pPr>
            <a:r>
              <a:rPr>
                <a:solidFill>
                  <a:srgbClr val="808080"/>
                </a:solidFill>
              </a:rPr>
              <a:t>WIPO Seminar Wien 27.2.2014</a:t>
            </a:r>
          </a:p>
        </p:txBody>
      </p:sp>
      <p:sp>
        <p:nvSpPr>
          <p:cNvPr id="6" name="Foliennummernplatzhalter 5"/>
          <p:cNvSpPr>
            <a:spLocks noGrp="1"/>
          </p:cNvSpPr>
          <p:nvPr>
            <p:ph type="sldNum" sz="quarter" idx="12"/>
          </p:nvPr>
        </p:nvSpPr>
        <p:spPr/>
        <p:txBody>
          <a:bodyPr/>
          <a:lstStyle/>
          <a:p>
            <a:pPr>
              <a:defRPr/>
            </a:pPr>
            <a:fld id="{E11ABCC7-FC6E-404F-80FA-9A80D1998577}" type="slidenum">
              <a:rPr smtClean="0">
                <a:solidFill>
                  <a:srgbClr val="808080"/>
                </a:solidFill>
              </a:rPr>
              <a:pPr>
                <a:defRPr/>
              </a:pPr>
              <a:t>88</a:t>
            </a:fld>
            <a:endParaRPr>
              <a:solidFill>
                <a:srgbClr val="808080"/>
              </a:solidFill>
            </a:endParaRPr>
          </a:p>
        </p:txBody>
      </p:sp>
      <p:pic>
        <p:nvPicPr>
          <p:cNvPr id="204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492375"/>
            <a:ext cx="4859337" cy="341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Untertitel 2"/>
          <p:cNvSpPr txBox="1">
            <a:spLocks/>
          </p:cNvSpPr>
          <p:nvPr/>
        </p:nvSpPr>
        <p:spPr bwMode="auto">
          <a:xfrm>
            <a:off x="6156325" y="4292600"/>
            <a:ext cx="2303463"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defRPr sz="1700" b="1">
                <a:solidFill>
                  <a:schemeClr val="tx1"/>
                </a:solidFill>
                <a:latin typeface="+mn-lt"/>
                <a:ea typeface="+mn-ea"/>
                <a:cs typeface="+mn-cs"/>
              </a:defRPr>
            </a:lvl1pPr>
            <a:lvl2pPr marL="190500" indent="266700" algn="l" rtl="0" eaLnBrk="0" fontAlgn="base" hangingPunct="0">
              <a:spcBef>
                <a:spcPct val="20000"/>
              </a:spcBef>
              <a:spcAft>
                <a:spcPct val="0"/>
              </a:spcAft>
              <a:defRPr sz="1700">
                <a:solidFill>
                  <a:schemeClr val="tx1"/>
                </a:solidFill>
                <a:latin typeface="+mn-lt"/>
              </a:defRPr>
            </a:lvl2pPr>
            <a:lvl3pPr marL="1200150" indent="-228600" algn="l" rtl="0" eaLnBrk="0" fontAlgn="base" hangingPunct="0">
              <a:spcBef>
                <a:spcPct val="20000"/>
              </a:spcBef>
              <a:spcAft>
                <a:spcPct val="0"/>
              </a:spcAft>
              <a:defRPr sz="1600">
                <a:solidFill>
                  <a:schemeClr val="tx1"/>
                </a:solidFill>
                <a:latin typeface="+mn-lt"/>
              </a:defRPr>
            </a:lvl3pPr>
            <a:lvl4pPr marL="1657350" indent="-266700" algn="l" rtl="0" eaLnBrk="0" fontAlgn="base" hangingPunct="0">
              <a:spcBef>
                <a:spcPct val="20000"/>
              </a:spcBef>
              <a:spcAft>
                <a:spcPct val="0"/>
              </a:spcAft>
              <a:buChar char="–"/>
              <a:defRPr sz="2000">
                <a:solidFill>
                  <a:schemeClr val="tx1"/>
                </a:solidFill>
                <a:latin typeface="Times" pitchFamily="18" charset="0"/>
              </a:defRPr>
            </a:lvl4pPr>
            <a:lvl5pPr marL="3375025" indent="-228600" algn="l" rtl="0" eaLnBrk="0" fontAlgn="base" hangingPunct="0">
              <a:spcBef>
                <a:spcPct val="20000"/>
              </a:spcBef>
              <a:spcAft>
                <a:spcPct val="0"/>
              </a:spcAft>
              <a:buChar char="»"/>
              <a:defRPr sz="2000">
                <a:solidFill>
                  <a:schemeClr val="tx1"/>
                </a:solidFill>
                <a:latin typeface="Times" pitchFamily="18" charset="0"/>
              </a:defRPr>
            </a:lvl5pPr>
            <a:lvl6pPr marL="3832225" indent="-228600" algn="l" rtl="0" fontAlgn="base">
              <a:spcBef>
                <a:spcPct val="20000"/>
              </a:spcBef>
              <a:spcAft>
                <a:spcPct val="0"/>
              </a:spcAft>
              <a:buChar char="»"/>
              <a:defRPr sz="2000">
                <a:solidFill>
                  <a:schemeClr val="tx1"/>
                </a:solidFill>
                <a:latin typeface="Times" pitchFamily="18" charset="0"/>
              </a:defRPr>
            </a:lvl6pPr>
            <a:lvl7pPr marL="4289425" indent="-228600" algn="l" rtl="0" fontAlgn="base">
              <a:spcBef>
                <a:spcPct val="20000"/>
              </a:spcBef>
              <a:spcAft>
                <a:spcPct val="0"/>
              </a:spcAft>
              <a:buChar char="»"/>
              <a:defRPr sz="2000">
                <a:solidFill>
                  <a:schemeClr val="tx1"/>
                </a:solidFill>
                <a:latin typeface="Times" pitchFamily="18" charset="0"/>
              </a:defRPr>
            </a:lvl7pPr>
            <a:lvl8pPr marL="4746625" indent="-228600" algn="l" rtl="0" fontAlgn="base">
              <a:spcBef>
                <a:spcPct val="20000"/>
              </a:spcBef>
              <a:spcAft>
                <a:spcPct val="0"/>
              </a:spcAft>
              <a:buChar char="»"/>
              <a:defRPr sz="2000">
                <a:solidFill>
                  <a:schemeClr val="tx1"/>
                </a:solidFill>
                <a:latin typeface="Times" pitchFamily="18" charset="0"/>
              </a:defRPr>
            </a:lvl8pPr>
            <a:lvl9pPr marL="5203825" indent="-228600" algn="l" rtl="0" fontAlgn="base">
              <a:spcBef>
                <a:spcPct val="20000"/>
              </a:spcBef>
              <a:spcAft>
                <a:spcPct val="0"/>
              </a:spcAft>
              <a:buChar char="»"/>
              <a:defRPr sz="2000">
                <a:solidFill>
                  <a:schemeClr val="tx1"/>
                </a:solidFill>
                <a:latin typeface="Times" pitchFamily="18" charset="0"/>
              </a:defRPr>
            </a:lvl9pPr>
          </a:lstStyle>
          <a:p>
            <a:pPr>
              <a:defRPr/>
            </a:pPr>
            <a:r>
              <a:rPr lang="de-AT" sz="1800" b="0" kern="0" dirty="0" smtClean="0">
                <a:solidFill>
                  <a:srgbClr val="000000"/>
                </a:solidFill>
              </a:rPr>
              <a:t>Quelle:  WIPO</a:t>
            </a:r>
            <a:endParaRPr lang="de-AT" sz="1800" b="0" kern="0" dirty="0">
              <a:solidFill>
                <a:srgbClr val="000000"/>
              </a:solidFill>
            </a:endParaRPr>
          </a:p>
          <a:p>
            <a:pPr>
              <a:defRPr/>
            </a:pPr>
            <a:r>
              <a:rPr lang="de-AT" sz="1000" dirty="0" smtClean="0">
                <a:solidFill>
                  <a:srgbClr val="000000"/>
                </a:solidFill>
                <a:hlinkClick r:id="rId3"/>
              </a:rPr>
              <a:t>http://www.wipo.int/edocs/mdocs/pct/en/wipo_pct_jrs_13/wipo_pct_jrs_13_ref_b_epctenvironment.pdf</a:t>
            </a:r>
            <a:endParaRPr lang="de-AT" sz="1000" dirty="0" smtClean="0">
              <a:solidFill>
                <a:srgbClr val="000000"/>
              </a:solidFill>
            </a:endParaRPr>
          </a:p>
          <a:p>
            <a:pPr>
              <a:defRPr/>
            </a:pPr>
            <a:endParaRPr lang="de-AT" sz="1800" b="0" kern="0" dirty="0">
              <a:solidFill>
                <a:srgbClr val="000000"/>
              </a:solidFill>
            </a:endParaRPr>
          </a:p>
        </p:txBody>
      </p:sp>
    </p:spTree>
    <p:extLst>
      <p:ext uri="{BB962C8B-B14F-4D97-AF65-F5344CB8AC3E}">
        <p14:creationId xmlns:p14="http://schemas.microsoft.com/office/powerpoint/2010/main" val="530355993"/>
      </p:ext>
    </p:extLst>
  </p:cSld>
  <p:clrMapOvr>
    <a:masterClrMapping/>
  </p:clrMapOvr>
  <p:transition>
    <p:cove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a:xfrm>
            <a:off x="1115616" y="1124744"/>
            <a:ext cx="7704857" cy="1143000"/>
          </a:xfrm>
        </p:spPr>
        <p:txBody>
          <a:bodyPr/>
          <a:lstStyle/>
          <a:p>
            <a:r>
              <a:rPr lang="de-AT" altLang="de-DE" b="0" dirty="0" smtClean="0">
                <a:solidFill>
                  <a:srgbClr val="002060"/>
                </a:solidFill>
              </a:rPr>
              <a:t>PCT – KOMMUNIKATIONSWEGE 2013</a:t>
            </a:r>
          </a:p>
        </p:txBody>
      </p:sp>
      <p:sp>
        <p:nvSpPr>
          <p:cNvPr id="5" name="Fußzeilenplatzhalter 4"/>
          <p:cNvSpPr>
            <a:spLocks noGrp="1"/>
          </p:cNvSpPr>
          <p:nvPr>
            <p:ph type="ftr" sz="quarter" idx="11"/>
          </p:nvPr>
        </p:nvSpPr>
        <p:spPr/>
        <p:txBody>
          <a:bodyPr/>
          <a:lstStyle/>
          <a:p>
            <a:pPr>
              <a:defRPr/>
            </a:pPr>
            <a:r>
              <a:rPr>
                <a:solidFill>
                  <a:srgbClr val="808080"/>
                </a:solidFill>
              </a:rPr>
              <a:t>WIPO Seminar Wien 27.2.2014</a:t>
            </a:r>
          </a:p>
        </p:txBody>
      </p:sp>
      <p:sp>
        <p:nvSpPr>
          <p:cNvPr id="6" name="Foliennummernplatzhalter 5"/>
          <p:cNvSpPr>
            <a:spLocks noGrp="1"/>
          </p:cNvSpPr>
          <p:nvPr>
            <p:ph type="sldNum" sz="quarter" idx="12"/>
          </p:nvPr>
        </p:nvSpPr>
        <p:spPr/>
        <p:txBody>
          <a:bodyPr/>
          <a:lstStyle/>
          <a:p>
            <a:pPr>
              <a:defRPr/>
            </a:pPr>
            <a:fld id="{10668CF7-3D1A-4BF9-9B35-AA92B43172C5}" type="slidenum">
              <a:rPr smtClean="0">
                <a:solidFill>
                  <a:srgbClr val="808080"/>
                </a:solidFill>
              </a:rPr>
              <a:pPr>
                <a:defRPr/>
              </a:pPr>
              <a:t>89</a:t>
            </a:fld>
            <a:endParaRPr>
              <a:solidFill>
                <a:srgbClr val="808080"/>
              </a:solidFill>
            </a:endParaRPr>
          </a:p>
        </p:txBody>
      </p:sp>
      <p:pic>
        <p:nvPicPr>
          <p:cNvPr id="215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1916113"/>
            <a:ext cx="5545138" cy="3910012"/>
          </a:xfrm>
        </p:spPr>
      </p:pic>
    </p:spTree>
    <p:extLst>
      <p:ext uri="{BB962C8B-B14F-4D97-AF65-F5344CB8AC3E}">
        <p14:creationId xmlns:p14="http://schemas.microsoft.com/office/powerpoint/2010/main" val="2754509448"/>
      </p:ext>
    </p:extLst>
  </p:cSld>
  <p:clrMapOvr>
    <a:masterClrMapping/>
  </p:clrMapOvr>
  <p:transition>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252563991_d787f5df75">
            <a:hlinkClick r:id="rId3" tooltip="Extremism"/>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692696"/>
            <a:ext cx="8388424" cy="52847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31512" y="6237312"/>
            <a:ext cx="2160240" cy="276999"/>
          </a:xfrm>
          <a:prstGeom prst="rect">
            <a:avLst/>
          </a:prstGeom>
          <a:noFill/>
        </p:spPr>
        <p:txBody>
          <a:bodyPr wrap="square" rtlCol="0">
            <a:spAutoFit/>
          </a:bodyPr>
          <a:lstStyle/>
          <a:p>
            <a:r>
              <a:rPr lang="en-US" sz="1200" dirty="0" smtClean="0">
                <a:solidFill>
                  <a:schemeClr val="bg1"/>
                </a:solidFill>
              </a:rPr>
              <a:t>Photo: Thomas Hawk / Flickr</a:t>
            </a:r>
            <a:endParaRPr lang="en-US" sz="1200" dirty="0">
              <a:solidFill>
                <a:schemeClr val="bg1"/>
              </a:solidFill>
            </a:endParaRPr>
          </a:p>
        </p:txBody>
      </p:sp>
    </p:spTree>
    <p:extLst>
      <p:ext uri="{BB962C8B-B14F-4D97-AF65-F5344CB8AC3E}">
        <p14:creationId xmlns:p14="http://schemas.microsoft.com/office/powerpoint/2010/main" val="2465342599"/>
      </p:ext>
    </p:extLst>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p>
            <a:pPr>
              <a:defRPr/>
            </a:pPr>
            <a:r>
              <a:rPr>
                <a:solidFill>
                  <a:srgbClr val="808080"/>
                </a:solidFill>
              </a:rPr>
              <a:t>WIPO Seminar Wien 27.2.2014</a:t>
            </a:r>
          </a:p>
        </p:txBody>
      </p:sp>
      <p:sp>
        <p:nvSpPr>
          <p:cNvPr id="6" name="Foliennummernplatzhalter 5"/>
          <p:cNvSpPr>
            <a:spLocks noGrp="1"/>
          </p:cNvSpPr>
          <p:nvPr>
            <p:ph type="sldNum" sz="quarter" idx="12"/>
          </p:nvPr>
        </p:nvSpPr>
        <p:spPr/>
        <p:txBody>
          <a:bodyPr/>
          <a:lstStyle/>
          <a:p>
            <a:pPr>
              <a:defRPr/>
            </a:pPr>
            <a:fld id="{C5C24CF7-7A7D-413B-AE7F-F592B3B1EC66}" type="slidenum">
              <a:rPr smtClean="0">
                <a:solidFill>
                  <a:srgbClr val="808080"/>
                </a:solidFill>
              </a:rPr>
              <a:pPr>
                <a:defRPr/>
              </a:pPr>
              <a:t>90</a:t>
            </a:fld>
            <a:endParaRPr>
              <a:solidFill>
                <a:srgbClr val="808080"/>
              </a:solidFill>
            </a:endParaRPr>
          </a:p>
        </p:txBody>
      </p:sp>
      <p:pic>
        <p:nvPicPr>
          <p:cNvPr id="225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055" y="1008745"/>
            <a:ext cx="6865937" cy="5011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7961951"/>
      </p:ext>
    </p:extLst>
  </p:cSld>
  <p:clrMapOvr>
    <a:masterClrMapping/>
  </p:clrMapOvr>
  <p:transition>
    <p:cove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889000" y="1295400"/>
            <a:ext cx="5087938" cy="693738"/>
          </a:xfrm>
        </p:spPr>
        <p:txBody>
          <a:bodyPr/>
          <a:lstStyle/>
          <a:p>
            <a:pPr algn="ctr"/>
            <a:r>
              <a:rPr lang="de-AT" altLang="de-DE" b="0" dirty="0" smtClean="0">
                <a:solidFill>
                  <a:srgbClr val="002060"/>
                </a:solidFill>
              </a:rPr>
              <a:t>ePCT Portal</a:t>
            </a:r>
            <a:r>
              <a:rPr lang="de-AT" altLang="de-DE" dirty="0" smtClean="0"/>
              <a:t/>
            </a:r>
            <a:br>
              <a:rPr lang="de-AT" altLang="de-DE" dirty="0" smtClean="0"/>
            </a:br>
            <a:r>
              <a:rPr lang="de-AT" altLang="de-DE" sz="1800" dirty="0" smtClean="0"/>
              <a:t/>
            </a:r>
            <a:br>
              <a:rPr lang="de-AT" altLang="de-DE" sz="1800" dirty="0" smtClean="0"/>
            </a:br>
            <a:r>
              <a:rPr lang="de-AT" altLang="de-DE" sz="1800" dirty="0" smtClean="0">
                <a:hlinkClick r:id="rId2"/>
              </a:rPr>
              <a:t>https://pct.wipo.int/ePCT</a:t>
            </a:r>
            <a:r>
              <a:rPr lang="de-AT" altLang="de-DE" sz="1800" dirty="0" smtClean="0"/>
              <a:t> </a:t>
            </a:r>
            <a:br>
              <a:rPr lang="de-AT" altLang="de-DE" sz="1800" dirty="0" smtClean="0"/>
            </a:br>
            <a:r>
              <a:rPr lang="de-AT" altLang="de-DE" sz="1800" dirty="0" smtClean="0"/>
              <a:t/>
            </a:r>
            <a:br>
              <a:rPr lang="de-AT" altLang="de-DE" sz="1800" dirty="0" smtClean="0"/>
            </a:br>
            <a:r>
              <a:rPr lang="de-AT" altLang="en-US" sz="1400" dirty="0" smtClean="0"/>
              <a:t>Derzeit Benutzeroberfläche nur auf Englisch. </a:t>
            </a:r>
            <a:br>
              <a:rPr lang="de-AT" altLang="en-US" sz="1400" dirty="0" smtClean="0"/>
            </a:br>
            <a:r>
              <a:rPr lang="de-AT" altLang="en-US" sz="1400" dirty="0" smtClean="0"/>
              <a:t>Deutsch ist für den Sommer 2014 geplant.</a:t>
            </a:r>
            <a:br>
              <a:rPr lang="de-AT" altLang="en-US" sz="1400" dirty="0" smtClean="0"/>
            </a:br>
            <a:r>
              <a:rPr lang="de-AT" altLang="de-DE" sz="1400" dirty="0" smtClean="0"/>
              <a:t>	</a:t>
            </a:r>
            <a:br>
              <a:rPr lang="de-AT" altLang="de-DE" sz="1400" dirty="0" smtClean="0"/>
            </a:br>
            <a:r>
              <a:rPr lang="de-AT" altLang="de-DE" sz="1400" dirty="0" smtClean="0"/>
              <a:t/>
            </a:r>
            <a:br>
              <a:rPr lang="de-AT" altLang="de-DE" sz="1400" dirty="0" smtClean="0"/>
            </a:br>
            <a:endParaRPr lang="de-AT" altLang="de-DE" sz="1400" dirty="0" smtClean="0"/>
          </a:p>
        </p:txBody>
      </p:sp>
      <p:sp>
        <p:nvSpPr>
          <p:cNvPr id="23555" name="Inhaltsplatzhalter 2"/>
          <p:cNvSpPr>
            <a:spLocks noGrp="1"/>
          </p:cNvSpPr>
          <p:nvPr>
            <p:ph idx="1"/>
          </p:nvPr>
        </p:nvSpPr>
        <p:spPr>
          <a:xfrm>
            <a:off x="6156325" y="620713"/>
            <a:ext cx="2663825" cy="5246687"/>
          </a:xfrm>
        </p:spPr>
        <p:txBody>
          <a:bodyPr/>
          <a:lstStyle/>
          <a:p>
            <a:r>
              <a:rPr lang="de-AT" altLang="de-DE" smtClean="0"/>
              <a:t>1. WIPO-Benutzerkennung</a:t>
            </a:r>
          </a:p>
          <a:p>
            <a:r>
              <a:rPr lang="de-AT" altLang="de-DE" smtClean="0"/>
              <a:t>+ Create an Account</a:t>
            </a:r>
          </a:p>
          <a:p>
            <a:endParaRPr lang="de-AT" altLang="de-DE" smtClean="0"/>
          </a:p>
          <a:p>
            <a:r>
              <a:rPr lang="de-AT" altLang="de-DE" smtClean="0"/>
              <a:t>2. Zertifikat 	</a:t>
            </a:r>
          </a:p>
          <a:p>
            <a:r>
              <a:rPr lang="de-AT" altLang="de-DE" smtClean="0"/>
              <a:t>+ von der WIPO </a:t>
            </a:r>
          </a:p>
          <a:p>
            <a:r>
              <a:rPr lang="de-AT" altLang="de-DE" smtClean="0"/>
              <a:t>+ oder EPA-Karte</a:t>
            </a:r>
          </a:p>
          <a:p>
            <a:endParaRPr lang="de-AT" altLang="de-DE" smtClean="0"/>
          </a:p>
          <a:p>
            <a:r>
              <a:rPr lang="de-AT" altLang="de-DE" smtClean="0"/>
              <a:t>3. Benutzerkennung und Zertifikat „verbinden“ Benutzergeführt</a:t>
            </a:r>
          </a:p>
          <a:p>
            <a:endParaRPr lang="de-AT" altLang="de-DE" smtClean="0"/>
          </a:p>
          <a:p>
            <a:r>
              <a:rPr lang="de-AT" altLang="de-DE" smtClean="0"/>
              <a:t>Getting started:</a:t>
            </a:r>
          </a:p>
          <a:p>
            <a:r>
              <a:rPr lang="de-AT" altLang="de-DE" sz="1200" smtClean="0">
                <a:hlinkClick r:id="rId3"/>
              </a:rPr>
              <a:t>http://www.wipo.int/export/sites/www/pct/en/epct/pdf/epct_getting_started.pdf</a:t>
            </a:r>
            <a:endParaRPr lang="de-AT" altLang="de-DE" sz="1200" smtClean="0"/>
          </a:p>
          <a:p>
            <a:endParaRPr lang="de-AT" altLang="de-DE" smtClean="0"/>
          </a:p>
        </p:txBody>
      </p:sp>
      <p:sp>
        <p:nvSpPr>
          <p:cNvPr id="5" name="Fußzeilenplatzhalter 4"/>
          <p:cNvSpPr>
            <a:spLocks noGrp="1"/>
          </p:cNvSpPr>
          <p:nvPr>
            <p:ph type="ftr" sz="quarter" idx="11"/>
          </p:nvPr>
        </p:nvSpPr>
        <p:spPr/>
        <p:txBody>
          <a:bodyPr/>
          <a:lstStyle/>
          <a:p>
            <a:pPr>
              <a:defRPr/>
            </a:pPr>
            <a:r>
              <a:rPr>
                <a:solidFill>
                  <a:srgbClr val="808080"/>
                </a:solidFill>
              </a:rPr>
              <a:t>WIPO Seminar Wien 27.2.2014</a:t>
            </a:r>
          </a:p>
        </p:txBody>
      </p:sp>
      <p:sp>
        <p:nvSpPr>
          <p:cNvPr id="6" name="Foliennummernplatzhalter 5"/>
          <p:cNvSpPr>
            <a:spLocks noGrp="1"/>
          </p:cNvSpPr>
          <p:nvPr>
            <p:ph type="sldNum" sz="quarter" idx="12"/>
          </p:nvPr>
        </p:nvSpPr>
        <p:spPr/>
        <p:txBody>
          <a:bodyPr/>
          <a:lstStyle/>
          <a:p>
            <a:pPr>
              <a:defRPr/>
            </a:pPr>
            <a:fld id="{2471E87A-AFFF-46AB-B273-3D3736483581}" type="slidenum">
              <a:rPr smtClean="0">
                <a:solidFill>
                  <a:srgbClr val="808080"/>
                </a:solidFill>
              </a:rPr>
              <a:pPr>
                <a:defRPr/>
              </a:pPr>
              <a:t>91</a:t>
            </a:fld>
            <a:endParaRPr>
              <a:solidFill>
                <a:srgbClr val="808080"/>
              </a:solidFill>
            </a:endParaRPr>
          </a:p>
        </p:txBody>
      </p:sp>
      <p:pic>
        <p:nvPicPr>
          <p:cNvPr id="2355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725" y="3290888"/>
            <a:ext cx="5002213" cy="259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0002711"/>
      </p:ext>
    </p:extLst>
  </p:cSld>
  <p:clrMapOvr>
    <a:masterClrMapping/>
  </p:clrMapOvr>
  <p:transition>
    <p:cove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a:xfrm>
            <a:off x="900113" y="836613"/>
            <a:ext cx="7772400" cy="1143000"/>
          </a:xfrm>
        </p:spPr>
        <p:txBody>
          <a:bodyPr/>
          <a:lstStyle/>
          <a:p>
            <a:pPr algn="ctr"/>
            <a:r>
              <a:rPr lang="de-AT" altLang="en-US" b="0" dirty="0" smtClean="0">
                <a:solidFill>
                  <a:srgbClr val="002060"/>
                </a:solidFill>
              </a:rPr>
              <a:t>ePCT filing für PCT/AT Anmeldungen </a:t>
            </a:r>
            <a:br>
              <a:rPr lang="de-AT" altLang="en-US" b="0" dirty="0" smtClean="0">
                <a:solidFill>
                  <a:srgbClr val="002060"/>
                </a:solidFill>
              </a:rPr>
            </a:br>
            <a:r>
              <a:rPr lang="de-AT" altLang="en-US" b="0" dirty="0" smtClean="0">
                <a:solidFill>
                  <a:srgbClr val="002060"/>
                </a:solidFill>
              </a:rPr>
              <a:t>ab 1.3.2014</a:t>
            </a:r>
          </a:p>
        </p:txBody>
      </p:sp>
      <p:sp>
        <p:nvSpPr>
          <p:cNvPr id="24579" name="Inhaltsplatzhalter 2"/>
          <p:cNvSpPr>
            <a:spLocks noGrp="1"/>
          </p:cNvSpPr>
          <p:nvPr>
            <p:ph idx="1"/>
          </p:nvPr>
        </p:nvSpPr>
        <p:spPr>
          <a:xfrm>
            <a:off x="914400" y="1989138"/>
            <a:ext cx="7772400" cy="3878262"/>
          </a:xfrm>
        </p:spPr>
        <p:txBody>
          <a:bodyPr/>
          <a:lstStyle/>
          <a:p>
            <a:endParaRPr lang="de-AT" altLang="en-US" dirty="0" smtClean="0"/>
          </a:p>
          <a:p>
            <a:r>
              <a:rPr lang="de-AT" altLang="en-US" dirty="0" smtClean="0"/>
              <a:t>Zusätzlich zur elektronischen Anmeldung </a:t>
            </a:r>
          </a:p>
          <a:p>
            <a:r>
              <a:rPr lang="de-AT" altLang="en-US" dirty="0" smtClean="0"/>
              <a:t>über den eOLF und über PCT-EASY</a:t>
            </a:r>
          </a:p>
          <a:p>
            <a:endParaRPr lang="de-AT" altLang="en-US" dirty="0" smtClean="0"/>
          </a:p>
          <a:p>
            <a:r>
              <a:rPr lang="de-AT" altLang="en-US" dirty="0" smtClean="0"/>
              <a:t>ePCT Filing: Browser-Schnittstelle; keine Updates mehr zu verwalten!</a:t>
            </a:r>
          </a:p>
          <a:p>
            <a:endParaRPr lang="de-AT" altLang="en-US" dirty="0" smtClean="0"/>
          </a:p>
          <a:p>
            <a:r>
              <a:rPr lang="de-AT" altLang="en-US" dirty="0" smtClean="0"/>
              <a:t>Man kann beim Anmelden ansehen, wie die Abbildungen bei der Publikation aussehen werden! (Stichwort: Färbige Abbildungen)</a:t>
            </a:r>
          </a:p>
          <a:p>
            <a:endParaRPr lang="de-AT" altLang="en-US" dirty="0" smtClean="0"/>
          </a:p>
          <a:p>
            <a:r>
              <a:rPr lang="de-AT" altLang="en-US" dirty="0" smtClean="0">
                <a:hlinkClick r:id="rId2"/>
              </a:rPr>
              <a:t>http://www.wipo.int/export/sites/www/pct/en/epct/pdf/epct_filing_guidelines.pdf</a:t>
            </a:r>
            <a:endParaRPr lang="de-AT" altLang="en-US" dirty="0" smtClean="0"/>
          </a:p>
          <a:p>
            <a:endParaRPr lang="de-AT" altLang="en-US" dirty="0" smtClean="0"/>
          </a:p>
          <a:p>
            <a:r>
              <a:rPr lang="de-AT" altLang="en-US" dirty="0" smtClean="0"/>
              <a:t>Rasche Übermittlung Anmelder &lt;-&gt; RO &lt;-&gt; IB &lt;-&gt; ISA &lt;-&gt; Anmelder</a:t>
            </a:r>
          </a:p>
          <a:p>
            <a:endParaRPr lang="de-AT" altLang="en-US" dirty="0" smtClean="0"/>
          </a:p>
          <a:p>
            <a:endParaRPr lang="de-AT" altLang="en-US" dirty="0" smtClean="0"/>
          </a:p>
          <a:p>
            <a:endParaRPr lang="de-AT" altLang="en-US" dirty="0" smtClean="0"/>
          </a:p>
          <a:p>
            <a:endParaRPr lang="de-AT" altLang="en-US" dirty="0" smtClean="0"/>
          </a:p>
          <a:p>
            <a:endParaRPr lang="de-AT" altLang="en-US" dirty="0" smtClean="0"/>
          </a:p>
        </p:txBody>
      </p:sp>
      <p:sp>
        <p:nvSpPr>
          <p:cNvPr id="5" name="Fußzeilenplatzhalter 4"/>
          <p:cNvSpPr>
            <a:spLocks noGrp="1"/>
          </p:cNvSpPr>
          <p:nvPr>
            <p:ph type="ftr" sz="quarter" idx="11"/>
          </p:nvPr>
        </p:nvSpPr>
        <p:spPr/>
        <p:txBody>
          <a:bodyPr/>
          <a:lstStyle/>
          <a:p>
            <a:pPr>
              <a:defRPr/>
            </a:pPr>
            <a:r>
              <a:rPr lang="de-AT" smtClean="0">
                <a:solidFill>
                  <a:srgbClr val="808080"/>
                </a:solidFill>
              </a:rPr>
              <a:t>WIPO Seminar Wien 27.2.2014</a:t>
            </a:r>
            <a:endParaRPr lang="de-AT">
              <a:solidFill>
                <a:srgbClr val="808080"/>
              </a:solidFill>
            </a:endParaRPr>
          </a:p>
        </p:txBody>
      </p:sp>
      <p:sp>
        <p:nvSpPr>
          <p:cNvPr id="6" name="Foliennummernplatzhalter 5"/>
          <p:cNvSpPr>
            <a:spLocks noGrp="1"/>
          </p:cNvSpPr>
          <p:nvPr>
            <p:ph type="sldNum" sz="quarter" idx="12"/>
          </p:nvPr>
        </p:nvSpPr>
        <p:spPr/>
        <p:txBody>
          <a:bodyPr/>
          <a:lstStyle/>
          <a:p>
            <a:pPr>
              <a:defRPr/>
            </a:pPr>
            <a:fld id="{FF41BC16-1085-49E9-8249-98FC81419E7D}" type="slidenum">
              <a:rPr lang="de-AT" smtClean="0">
                <a:solidFill>
                  <a:srgbClr val="808080"/>
                </a:solidFill>
              </a:rPr>
              <a:pPr>
                <a:defRPr/>
              </a:pPr>
              <a:t>92</a:t>
            </a:fld>
            <a:endParaRPr lang="de-AT">
              <a:solidFill>
                <a:srgbClr val="808080"/>
              </a:solidFill>
            </a:endParaRPr>
          </a:p>
        </p:txBody>
      </p:sp>
    </p:spTree>
    <p:extLst>
      <p:ext uri="{BB962C8B-B14F-4D97-AF65-F5344CB8AC3E}">
        <p14:creationId xmlns:p14="http://schemas.microsoft.com/office/powerpoint/2010/main" val="330329568"/>
      </p:ext>
    </p:extLst>
  </p:cSld>
  <p:clrMapOvr>
    <a:masterClrMapping/>
  </p:clrMapOvr>
  <p:transition>
    <p:cove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a:xfrm>
            <a:off x="899592" y="980728"/>
            <a:ext cx="7772400" cy="1143000"/>
          </a:xfrm>
        </p:spPr>
        <p:txBody>
          <a:bodyPr/>
          <a:lstStyle/>
          <a:p>
            <a:pPr algn="ctr"/>
            <a:r>
              <a:rPr lang="de-AT" altLang="en-US" b="0" dirty="0" smtClean="0">
                <a:solidFill>
                  <a:srgbClr val="002060"/>
                </a:solidFill>
              </a:rPr>
              <a:t>ePCT filing für PCT/AT Anmeldungen </a:t>
            </a:r>
            <a:br>
              <a:rPr lang="de-AT" altLang="en-US" b="0" dirty="0" smtClean="0">
                <a:solidFill>
                  <a:srgbClr val="002060"/>
                </a:solidFill>
              </a:rPr>
            </a:br>
            <a:r>
              <a:rPr lang="de-AT" altLang="en-US" b="0" dirty="0" smtClean="0">
                <a:solidFill>
                  <a:srgbClr val="002060"/>
                </a:solidFill>
              </a:rPr>
              <a:t>ab 1.3.2014</a:t>
            </a:r>
          </a:p>
        </p:txBody>
      </p:sp>
      <p:sp>
        <p:nvSpPr>
          <p:cNvPr id="3" name="Inhaltsplatzhalter 2"/>
          <p:cNvSpPr>
            <a:spLocks noGrp="1"/>
          </p:cNvSpPr>
          <p:nvPr>
            <p:ph idx="1"/>
          </p:nvPr>
        </p:nvSpPr>
        <p:spPr/>
        <p:txBody>
          <a:bodyPr/>
          <a:lstStyle/>
          <a:p>
            <a:pPr>
              <a:defRPr/>
            </a:pPr>
            <a:r>
              <a:rPr lang="de-AT" dirty="0" smtClean="0"/>
              <a:t>PCT Newsletter vom Februar 2014</a:t>
            </a:r>
          </a:p>
          <a:p>
            <a:pPr>
              <a:defRPr/>
            </a:pPr>
            <a:r>
              <a:rPr lang="de-AT" dirty="0" smtClean="0">
                <a:hlinkClick r:id="rId2"/>
              </a:rPr>
              <a:t>http://www.wipo.int/edocs/pctndocs/en/2014/pct_news_2014_2.pdf</a:t>
            </a:r>
            <a:endParaRPr lang="de-AT" dirty="0" smtClean="0"/>
          </a:p>
          <a:p>
            <a:pPr>
              <a:defRPr/>
            </a:pPr>
            <a:endParaRPr lang="de-AT" dirty="0" smtClean="0"/>
          </a:p>
          <a:p>
            <a:pPr marL="0" indent="0">
              <a:defRPr/>
            </a:pPr>
            <a:r>
              <a:rPr lang="en-US" dirty="0" smtClean="0"/>
              <a:t>ePCT-Filing available at RO/AT and RO/SE for Applicants Using the live ePCT-Pilot System</a:t>
            </a:r>
            <a:endParaRPr lang="de-AT" dirty="0" smtClean="0"/>
          </a:p>
          <a:p>
            <a:pPr>
              <a:defRPr/>
            </a:pPr>
            <a:r>
              <a:rPr lang="de-AT" dirty="0" smtClean="0">
                <a:hlinkClick r:id="rId3"/>
              </a:rPr>
              <a:t>http://www.wipo.int/pct/en/newslett/2014/article_0002.html</a:t>
            </a:r>
            <a:endParaRPr lang="de-AT" dirty="0" smtClean="0"/>
          </a:p>
          <a:p>
            <a:pPr>
              <a:defRPr/>
            </a:pPr>
            <a:endParaRPr lang="de-AT" dirty="0" smtClean="0"/>
          </a:p>
          <a:p>
            <a:pPr>
              <a:defRPr/>
            </a:pPr>
            <a:r>
              <a:rPr lang="en-US" i="1" dirty="0" smtClean="0"/>
              <a:t>PCT Applicant’s Guide</a:t>
            </a:r>
            <a:r>
              <a:rPr lang="en-US" dirty="0" smtClean="0"/>
              <a:t>, Annex C (</a:t>
            </a:r>
            <a:r>
              <a:rPr lang="en-US" dirty="0" smtClean="0">
                <a:hlinkClick r:id="rId4"/>
              </a:rPr>
              <a:t>AT</a:t>
            </a:r>
            <a:r>
              <a:rPr lang="en-US" dirty="0" smtClean="0"/>
              <a:t> and </a:t>
            </a:r>
            <a:r>
              <a:rPr lang="en-US" dirty="0" smtClean="0">
                <a:hlinkClick r:id="rId5"/>
              </a:rPr>
              <a:t>SE</a:t>
            </a:r>
            <a:r>
              <a:rPr lang="en-US" dirty="0" smtClean="0"/>
              <a:t>))</a:t>
            </a:r>
          </a:p>
          <a:p>
            <a:pPr>
              <a:defRPr/>
            </a:pPr>
            <a:endParaRPr lang="en-US" dirty="0" smtClean="0"/>
          </a:p>
          <a:p>
            <a:pPr>
              <a:defRPr/>
            </a:pPr>
            <a:r>
              <a:rPr lang="en-US" dirty="0" err="1" smtClean="0"/>
              <a:t>Hinweis</a:t>
            </a:r>
            <a:r>
              <a:rPr lang="en-US" dirty="0" smtClean="0"/>
              <a:t>: </a:t>
            </a:r>
            <a:r>
              <a:rPr lang="en-US" b="0" dirty="0" smtClean="0"/>
              <a:t>Ab 1.3.2014 </a:t>
            </a:r>
            <a:r>
              <a:rPr lang="en-US" b="0" dirty="0" err="1" smtClean="0"/>
              <a:t>akzeptiert</a:t>
            </a:r>
            <a:r>
              <a:rPr lang="en-US" b="0" dirty="0" smtClean="0"/>
              <a:t> das ÖPA </a:t>
            </a:r>
            <a:r>
              <a:rPr lang="en-US" b="0" dirty="0" err="1" smtClean="0"/>
              <a:t>keine</a:t>
            </a:r>
            <a:r>
              <a:rPr lang="en-US" b="0" dirty="0" smtClean="0"/>
              <a:t> PCT-EASY </a:t>
            </a:r>
            <a:r>
              <a:rPr lang="en-US" b="0" dirty="0" err="1" smtClean="0"/>
              <a:t>Anmeldungen</a:t>
            </a:r>
            <a:r>
              <a:rPr lang="en-US" b="0" dirty="0" smtClean="0"/>
              <a:t> auf Diskette </a:t>
            </a:r>
            <a:r>
              <a:rPr lang="en-US" b="0" dirty="0" err="1" smtClean="0"/>
              <a:t>mehr</a:t>
            </a:r>
            <a:r>
              <a:rPr lang="en-US" b="0" dirty="0" smtClean="0"/>
              <a:t>, da von </a:t>
            </a:r>
            <a:r>
              <a:rPr lang="en-US" b="0" dirty="0" err="1" smtClean="0"/>
              <a:t>dieser</a:t>
            </a:r>
            <a:r>
              <a:rPr lang="en-US" b="0" dirty="0" smtClean="0"/>
              <a:t> </a:t>
            </a:r>
            <a:r>
              <a:rPr lang="en-US" b="0" dirty="0" err="1" smtClean="0"/>
              <a:t>Variante</a:t>
            </a:r>
            <a:r>
              <a:rPr lang="en-US" b="0" dirty="0" smtClean="0"/>
              <a:t> </a:t>
            </a:r>
            <a:r>
              <a:rPr lang="en-US" b="0" dirty="0" err="1" smtClean="0"/>
              <a:t>kein</a:t>
            </a:r>
            <a:r>
              <a:rPr lang="en-US" b="0" dirty="0" smtClean="0"/>
              <a:t> </a:t>
            </a:r>
            <a:r>
              <a:rPr lang="en-US" b="0" dirty="0" err="1" smtClean="0"/>
              <a:t>Gebrauch</a:t>
            </a:r>
            <a:r>
              <a:rPr lang="en-US" b="0" dirty="0" smtClean="0"/>
              <a:t> </a:t>
            </a:r>
            <a:r>
              <a:rPr lang="en-US" b="0" dirty="0" err="1" smtClean="0"/>
              <a:t>mehr</a:t>
            </a:r>
            <a:r>
              <a:rPr lang="en-US" b="0" dirty="0" smtClean="0"/>
              <a:t> </a:t>
            </a:r>
            <a:r>
              <a:rPr lang="en-US" b="0" dirty="0" err="1" smtClean="0"/>
              <a:t>gemacht</a:t>
            </a:r>
            <a:r>
              <a:rPr lang="en-US" b="0" dirty="0" smtClean="0"/>
              <a:t> </a:t>
            </a:r>
            <a:r>
              <a:rPr lang="en-US" b="0" dirty="0" err="1" smtClean="0"/>
              <a:t>wird</a:t>
            </a:r>
            <a:r>
              <a:rPr lang="en-US" b="0" dirty="0" smtClean="0"/>
              <a:t>.</a:t>
            </a:r>
            <a:endParaRPr lang="de-AT" b="0" dirty="0" smtClean="0"/>
          </a:p>
          <a:p>
            <a:pPr>
              <a:defRPr/>
            </a:pPr>
            <a:endParaRPr lang="de-AT" dirty="0"/>
          </a:p>
        </p:txBody>
      </p:sp>
      <p:sp>
        <p:nvSpPr>
          <p:cNvPr id="5" name="Fußzeilenplatzhalter 4"/>
          <p:cNvSpPr>
            <a:spLocks noGrp="1"/>
          </p:cNvSpPr>
          <p:nvPr>
            <p:ph type="ftr" sz="quarter" idx="11"/>
          </p:nvPr>
        </p:nvSpPr>
        <p:spPr/>
        <p:txBody>
          <a:bodyPr/>
          <a:lstStyle/>
          <a:p>
            <a:pPr>
              <a:defRPr/>
            </a:pPr>
            <a:r>
              <a:rPr lang="de-AT" smtClean="0">
                <a:solidFill>
                  <a:srgbClr val="808080"/>
                </a:solidFill>
              </a:rPr>
              <a:t>WIPO Seminar Wien 27.2.2014</a:t>
            </a:r>
            <a:endParaRPr lang="de-AT">
              <a:solidFill>
                <a:srgbClr val="808080"/>
              </a:solidFill>
            </a:endParaRPr>
          </a:p>
        </p:txBody>
      </p:sp>
      <p:sp>
        <p:nvSpPr>
          <p:cNvPr id="6" name="Foliennummernplatzhalter 5"/>
          <p:cNvSpPr>
            <a:spLocks noGrp="1"/>
          </p:cNvSpPr>
          <p:nvPr>
            <p:ph type="sldNum" sz="quarter" idx="12"/>
          </p:nvPr>
        </p:nvSpPr>
        <p:spPr/>
        <p:txBody>
          <a:bodyPr/>
          <a:lstStyle/>
          <a:p>
            <a:pPr>
              <a:defRPr/>
            </a:pPr>
            <a:fld id="{0623B848-54D9-4878-A2D0-4CDF8DC11682}" type="slidenum">
              <a:rPr lang="de-AT" smtClean="0">
                <a:solidFill>
                  <a:srgbClr val="808080"/>
                </a:solidFill>
              </a:rPr>
              <a:pPr>
                <a:defRPr/>
              </a:pPr>
              <a:t>93</a:t>
            </a:fld>
            <a:endParaRPr lang="de-AT">
              <a:solidFill>
                <a:srgbClr val="808080"/>
              </a:solidFill>
            </a:endParaRPr>
          </a:p>
        </p:txBody>
      </p:sp>
    </p:spTree>
    <p:extLst>
      <p:ext uri="{BB962C8B-B14F-4D97-AF65-F5344CB8AC3E}">
        <p14:creationId xmlns:p14="http://schemas.microsoft.com/office/powerpoint/2010/main" val="1553097886"/>
      </p:ext>
    </p:extLst>
  </p:cSld>
  <p:clrMapOvr>
    <a:masterClrMapping/>
  </p:clrMapOvr>
  <p:transition>
    <p:cove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p:txBody>
          <a:bodyPr/>
          <a:lstStyle/>
          <a:p>
            <a:pPr algn="ctr"/>
            <a:r>
              <a:rPr lang="de-AT" altLang="en-US" b="0" dirty="0">
                <a:solidFill>
                  <a:srgbClr val="002060"/>
                </a:solidFill>
              </a:rPr>
              <a:t>e</a:t>
            </a:r>
            <a:r>
              <a:rPr lang="de-AT" altLang="en-US" b="0" dirty="0" smtClean="0">
                <a:solidFill>
                  <a:srgbClr val="002060"/>
                </a:solidFill>
              </a:rPr>
              <a:t>PCT </a:t>
            </a:r>
            <a:r>
              <a:rPr lang="de-AT" altLang="en-US" b="0" dirty="0">
                <a:solidFill>
                  <a:srgbClr val="002060"/>
                </a:solidFill>
              </a:rPr>
              <a:t>e</a:t>
            </a:r>
            <a:r>
              <a:rPr lang="de-AT" altLang="en-US" b="0" dirty="0" smtClean="0">
                <a:solidFill>
                  <a:srgbClr val="002060"/>
                </a:solidFill>
              </a:rPr>
              <a:t>-OWNERSHIP</a:t>
            </a:r>
          </a:p>
        </p:txBody>
      </p:sp>
      <p:sp>
        <p:nvSpPr>
          <p:cNvPr id="26627" name="Inhaltsplatzhalter 2"/>
          <p:cNvSpPr>
            <a:spLocks noGrp="1"/>
          </p:cNvSpPr>
          <p:nvPr>
            <p:ph idx="1"/>
          </p:nvPr>
        </p:nvSpPr>
        <p:spPr>
          <a:xfrm>
            <a:off x="539552" y="1998663"/>
            <a:ext cx="8352928" cy="3878262"/>
          </a:xfrm>
        </p:spPr>
        <p:txBody>
          <a:bodyPr/>
          <a:lstStyle/>
          <a:p>
            <a:endParaRPr lang="de-AT" altLang="en-US" dirty="0" smtClean="0"/>
          </a:p>
          <a:p>
            <a:r>
              <a:rPr lang="de-AT" altLang="en-US" dirty="0" smtClean="0"/>
              <a:t>Details siehe </a:t>
            </a:r>
            <a:r>
              <a:rPr lang="de-AT" altLang="en-US" dirty="0" smtClean="0">
                <a:hlinkClick r:id="rId2"/>
              </a:rPr>
              <a:t>http://www.wipo.int/export/sites/www/pct/en/epct/pdf/epct_getting_started.pdf</a:t>
            </a:r>
            <a:endParaRPr lang="de-AT" altLang="en-US" dirty="0" smtClean="0"/>
          </a:p>
          <a:p>
            <a:endParaRPr lang="de-AT" altLang="en-US" dirty="0" smtClean="0"/>
          </a:p>
          <a:p>
            <a:pPr algn="just">
              <a:lnSpc>
                <a:spcPct val="150000"/>
              </a:lnSpc>
            </a:pPr>
            <a:r>
              <a:rPr lang="de-AT" altLang="en-US" sz="1800" b="0" dirty="0" smtClean="0"/>
              <a:t>Man kann Berechtigungen an andere Personen vergeben (Workflow)</a:t>
            </a:r>
          </a:p>
          <a:p>
            <a:pPr algn="just">
              <a:lnSpc>
                <a:spcPct val="150000"/>
              </a:lnSpc>
            </a:pPr>
            <a:endParaRPr lang="de-AT" altLang="en-US" sz="1800" b="0" dirty="0" smtClean="0"/>
          </a:p>
          <a:p>
            <a:pPr algn="just">
              <a:lnSpc>
                <a:spcPct val="150000"/>
              </a:lnSpc>
            </a:pPr>
            <a:r>
              <a:rPr lang="de-AT" altLang="en-US" sz="1800" b="0" dirty="0" smtClean="0"/>
              <a:t>Man kann bei der WIPO um die Berechtigungen zu bereits früher auf Papier oder elektronisch eingereichten Anmeldungen anfragen</a:t>
            </a:r>
          </a:p>
          <a:p>
            <a:endParaRPr lang="de-AT" altLang="en-US" dirty="0" smtClean="0"/>
          </a:p>
          <a:p>
            <a:endParaRPr lang="de-AT" altLang="en-US" dirty="0" smtClean="0"/>
          </a:p>
        </p:txBody>
      </p:sp>
      <p:sp>
        <p:nvSpPr>
          <p:cNvPr id="5" name="Fußzeilenplatzhalter 4"/>
          <p:cNvSpPr>
            <a:spLocks noGrp="1"/>
          </p:cNvSpPr>
          <p:nvPr>
            <p:ph type="ftr" sz="quarter" idx="11"/>
          </p:nvPr>
        </p:nvSpPr>
        <p:spPr/>
        <p:txBody>
          <a:bodyPr/>
          <a:lstStyle/>
          <a:p>
            <a:pPr>
              <a:defRPr/>
            </a:pPr>
            <a:r>
              <a:rPr lang="de-AT" smtClean="0">
                <a:solidFill>
                  <a:srgbClr val="808080"/>
                </a:solidFill>
              </a:rPr>
              <a:t>WIPO Seminar Wien 27.2.2014</a:t>
            </a:r>
            <a:endParaRPr lang="de-AT">
              <a:solidFill>
                <a:srgbClr val="808080"/>
              </a:solidFill>
            </a:endParaRPr>
          </a:p>
        </p:txBody>
      </p:sp>
      <p:sp>
        <p:nvSpPr>
          <p:cNvPr id="6" name="Foliennummernplatzhalter 5"/>
          <p:cNvSpPr>
            <a:spLocks noGrp="1"/>
          </p:cNvSpPr>
          <p:nvPr>
            <p:ph type="sldNum" sz="quarter" idx="12"/>
          </p:nvPr>
        </p:nvSpPr>
        <p:spPr/>
        <p:txBody>
          <a:bodyPr/>
          <a:lstStyle/>
          <a:p>
            <a:pPr>
              <a:defRPr/>
            </a:pPr>
            <a:fld id="{160AC818-FEF2-432E-814E-2C0199F31DF0}" type="slidenum">
              <a:rPr lang="de-AT" smtClean="0">
                <a:solidFill>
                  <a:srgbClr val="808080"/>
                </a:solidFill>
              </a:rPr>
              <a:pPr>
                <a:defRPr/>
              </a:pPr>
              <a:t>94</a:t>
            </a:fld>
            <a:endParaRPr lang="de-AT">
              <a:solidFill>
                <a:srgbClr val="808080"/>
              </a:solidFill>
            </a:endParaRPr>
          </a:p>
        </p:txBody>
      </p:sp>
    </p:spTree>
    <p:extLst>
      <p:ext uri="{BB962C8B-B14F-4D97-AF65-F5344CB8AC3E}">
        <p14:creationId xmlns:p14="http://schemas.microsoft.com/office/powerpoint/2010/main" val="14992078"/>
      </p:ext>
    </p:extLst>
  </p:cSld>
  <p:clrMapOvr>
    <a:masterClrMapping/>
  </p:clrMapOvr>
  <p:transition>
    <p:cove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a:xfrm>
            <a:off x="1115616" y="980728"/>
            <a:ext cx="7772400" cy="1143000"/>
          </a:xfrm>
        </p:spPr>
        <p:txBody>
          <a:bodyPr/>
          <a:lstStyle/>
          <a:p>
            <a:pPr algn="ctr"/>
            <a:r>
              <a:rPr lang="de-AT" altLang="en-US" b="0" dirty="0">
                <a:solidFill>
                  <a:srgbClr val="002060"/>
                </a:solidFill>
              </a:rPr>
              <a:t>e</a:t>
            </a:r>
            <a:r>
              <a:rPr lang="de-AT" altLang="en-US" b="0" dirty="0" smtClean="0">
                <a:solidFill>
                  <a:srgbClr val="002060"/>
                </a:solidFill>
              </a:rPr>
              <a:t>PCT USER SUPPORT </a:t>
            </a:r>
            <a:r>
              <a:rPr lang="de-AT" altLang="en-US" b="0" dirty="0" smtClean="0"/>
              <a:t/>
            </a:r>
            <a:br>
              <a:rPr lang="de-AT" altLang="en-US" b="0" dirty="0" smtClean="0"/>
            </a:br>
            <a:endParaRPr lang="de-AT" altLang="en-US" dirty="0" smtClean="0"/>
          </a:p>
        </p:txBody>
      </p:sp>
      <p:sp>
        <p:nvSpPr>
          <p:cNvPr id="27651" name="Inhaltsplatzhalter 2"/>
          <p:cNvSpPr>
            <a:spLocks noGrp="1"/>
          </p:cNvSpPr>
          <p:nvPr>
            <p:ph idx="1"/>
          </p:nvPr>
        </p:nvSpPr>
        <p:spPr>
          <a:xfrm>
            <a:off x="202013" y="2276872"/>
            <a:ext cx="8941987" cy="3446512"/>
          </a:xfrm>
        </p:spPr>
        <p:txBody>
          <a:bodyPr/>
          <a:lstStyle/>
          <a:p>
            <a:pPr>
              <a:lnSpc>
                <a:spcPct val="150000"/>
              </a:lnSpc>
            </a:pPr>
            <a:r>
              <a:rPr lang="en-US" altLang="en-US" sz="1800" b="0" dirty="0" smtClean="0"/>
              <a:t>Der User-support </a:t>
            </a:r>
            <a:r>
              <a:rPr lang="en-US" altLang="en-US" sz="1800" b="0" dirty="0" err="1" smtClean="0"/>
              <a:t>wird</a:t>
            </a:r>
            <a:r>
              <a:rPr lang="en-US" altLang="en-US" sz="1800" b="0" dirty="0" smtClean="0"/>
              <a:t> von der WIPO </a:t>
            </a:r>
            <a:r>
              <a:rPr lang="en-US" altLang="en-US" sz="1800" b="0" dirty="0" err="1" smtClean="0"/>
              <a:t>über</a:t>
            </a:r>
            <a:r>
              <a:rPr lang="en-US" altLang="en-US" sz="1800" b="0" dirty="0" smtClean="0"/>
              <a:t> den PCT e-Services Help Desk </a:t>
            </a:r>
            <a:r>
              <a:rPr lang="en-US" altLang="en-US" sz="1800" b="0" dirty="0" err="1" smtClean="0"/>
              <a:t>bereitgestellt</a:t>
            </a:r>
            <a:r>
              <a:rPr lang="en-US" altLang="en-US" sz="1800" b="0" dirty="0" smtClean="0"/>
              <a:t> und </a:t>
            </a:r>
            <a:r>
              <a:rPr lang="en-US" altLang="en-US" sz="1800" b="0" dirty="0" err="1" smtClean="0"/>
              <a:t>ist</a:t>
            </a:r>
            <a:r>
              <a:rPr lang="en-US" altLang="en-US" sz="1800" b="0" dirty="0" smtClean="0"/>
              <a:t> </a:t>
            </a:r>
            <a:r>
              <a:rPr lang="en-US" altLang="en-US" sz="1800" b="0" dirty="0" err="1" smtClean="0"/>
              <a:t>über</a:t>
            </a:r>
            <a:r>
              <a:rPr lang="en-US" altLang="en-US" sz="1800" b="0" dirty="0" smtClean="0"/>
              <a:t> den Link “CONTACT US” auf </a:t>
            </a:r>
            <a:r>
              <a:rPr lang="en-US" altLang="en-US" sz="1800" b="0" dirty="0" err="1" smtClean="0"/>
              <a:t>jeder</a:t>
            </a:r>
            <a:r>
              <a:rPr lang="en-US" altLang="en-US" sz="1800" b="0" dirty="0" smtClean="0"/>
              <a:t> </a:t>
            </a:r>
            <a:r>
              <a:rPr lang="en-US" altLang="en-US" sz="1800" b="0" dirty="0" err="1" smtClean="0"/>
              <a:t>Seite</a:t>
            </a:r>
            <a:r>
              <a:rPr lang="en-US" altLang="en-US" sz="1800" b="0" dirty="0" smtClean="0"/>
              <a:t> </a:t>
            </a:r>
            <a:r>
              <a:rPr lang="en-US" altLang="en-US" sz="1800" b="0" dirty="0" err="1" smtClean="0"/>
              <a:t>rechts</a:t>
            </a:r>
            <a:r>
              <a:rPr lang="en-US" altLang="en-US" sz="1800" b="0" dirty="0" smtClean="0"/>
              <a:t> </a:t>
            </a:r>
            <a:r>
              <a:rPr lang="en-US" altLang="en-US" sz="1800" b="0" dirty="0" err="1" smtClean="0"/>
              <a:t>oben</a:t>
            </a:r>
            <a:r>
              <a:rPr lang="en-US" altLang="en-US" sz="1800" b="0" dirty="0" smtClean="0"/>
              <a:t> </a:t>
            </a:r>
            <a:r>
              <a:rPr lang="en-US" altLang="en-US" sz="1800" b="0" dirty="0" err="1" smtClean="0"/>
              <a:t>erreichbar</a:t>
            </a:r>
            <a:r>
              <a:rPr lang="en-US" altLang="en-US" sz="1800" b="0" dirty="0" smtClean="0"/>
              <a:t>.</a:t>
            </a:r>
          </a:p>
          <a:p>
            <a:pPr>
              <a:lnSpc>
                <a:spcPct val="150000"/>
              </a:lnSpc>
            </a:pPr>
            <a:endParaRPr lang="en-US" altLang="en-US" sz="1800" b="0" dirty="0" smtClean="0"/>
          </a:p>
          <a:p>
            <a:pPr>
              <a:lnSpc>
                <a:spcPct val="150000"/>
              </a:lnSpc>
            </a:pPr>
            <a:r>
              <a:rPr lang="en-US" altLang="en-US" sz="1800" b="0" dirty="0" err="1" smtClean="0"/>
              <a:t>Telephonischer</a:t>
            </a:r>
            <a:r>
              <a:rPr lang="en-US" altLang="en-US" sz="1800" b="0" dirty="0" smtClean="0"/>
              <a:t> Support </a:t>
            </a:r>
            <a:r>
              <a:rPr lang="en-US" altLang="en-US" sz="1800" b="0" dirty="0" err="1" smtClean="0"/>
              <a:t>unter</a:t>
            </a:r>
            <a:r>
              <a:rPr lang="en-US" altLang="en-US" sz="1800" b="0" dirty="0" smtClean="0"/>
              <a:t>  +41 22 338 9523</a:t>
            </a:r>
          </a:p>
          <a:p>
            <a:pPr>
              <a:lnSpc>
                <a:spcPct val="150000"/>
              </a:lnSpc>
            </a:pPr>
            <a:endParaRPr lang="en-US" altLang="en-US" sz="1800" b="0" dirty="0" smtClean="0"/>
          </a:p>
          <a:p>
            <a:pPr>
              <a:lnSpc>
                <a:spcPct val="150000"/>
              </a:lnSpc>
            </a:pPr>
            <a:r>
              <a:rPr lang="en-US" altLang="en-US" sz="1800" b="0" dirty="0" smtClean="0"/>
              <a:t>E-mail Support, </a:t>
            </a:r>
            <a:r>
              <a:rPr lang="en-US" altLang="en-US" sz="1800" b="0" dirty="0" err="1" smtClean="0"/>
              <a:t>z.B</a:t>
            </a:r>
            <a:r>
              <a:rPr lang="en-US" altLang="en-US" sz="1800" b="0" dirty="0" smtClean="0"/>
              <a:t>. </a:t>
            </a:r>
            <a:r>
              <a:rPr lang="en-US" altLang="en-US" sz="1800" b="0" dirty="0" err="1" smtClean="0"/>
              <a:t>wenn</a:t>
            </a:r>
            <a:r>
              <a:rPr lang="en-US" altLang="en-US" sz="1800" b="0" dirty="0" smtClean="0"/>
              <a:t> </a:t>
            </a:r>
            <a:r>
              <a:rPr lang="en-US" altLang="en-US" sz="1800" b="0" dirty="0" err="1" smtClean="0"/>
              <a:t>sie</a:t>
            </a:r>
            <a:r>
              <a:rPr lang="en-US" altLang="en-US" sz="1800" b="0" dirty="0" smtClean="0"/>
              <a:t> </a:t>
            </a:r>
            <a:r>
              <a:rPr lang="en-US" altLang="en-US" sz="1800" b="0" dirty="0" err="1" smtClean="0"/>
              <a:t>einen</a:t>
            </a:r>
            <a:r>
              <a:rPr lang="en-US" altLang="en-US" sz="1800" b="0" dirty="0" smtClean="0"/>
              <a:t> Screenshot </a:t>
            </a:r>
            <a:r>
              <a:rPr lang="en-US" altLang="en-US" sz="1800" b="0" dirty="0" err="1" smtClean="0"/>
              <a:t>mitschicken</a:t>
            </a:r>
            <a:r>
              <a:rPr lang="en-US" altLang="en-US" sz="1800" b="0" dirty="0" smtClean="0"/>
              <a:t> </a:t>
            </a:r>
            <a:r>
              <a:rPr lang="en-US" altLang="en-US" sz="1800" b="0" dirty="0" err="1" smtClean="0"/>
              <a:t>wollen</a:t>
            </a:r>
            <a:r>
              <a:rPr lang="en-US" altLang="en-US" sz="1800" b="0" dirty="0" smtClean="0"/>
              <a:t>, </a:t>
            </a:r>
            <a:r>
              <a:rPr lang="en-US" altLang="en-US" sz="1800" b="0" dirty="0" err="1" smtClean="0"/>
              <a:t>erreichen</a:t>
            </a:r>
            <a:r>
              <a:rPr lang="en-US" altLang="en-US" sz="1800" b="0" dirty="0" smtClean="0"/>
              <a:t> </a:t>
            </a:r>
            <a:r>
              <a:rPr lang="en-US" altLang="en-US" sz="1800" b="0" dirty="0" err="1" smtClean="0"/>
              <a:t>sie</a:t>
            </a:r>
            <a:r>
              <a:rPr lang="en-US" altLang="en-US" sz="1800" b="0" dirty="0" smtClean="0"/>
              <a:t> </a:t>
            </a:r>
            <a:r>
              <a:rPr lang="en-US" altLang="en-US" sz="1800" b="0" dirty="0" err="1" smtClean="0"/>
              <a:t>unter</a:t>
            </a:r>
            <a:r>
              <a:rPr lang="en-US" altLang="en-US" sz="1800" b="0" dirty="0" smtClean="0"/>
              <a:t> der e-mail </a:t>
            </a:r>
            <a:r>
              <a:rPr lang="en-US" altLang="en-US" sz="1800" b="0" dirty="0" err="1" smtClean="0"/>
              <a:t>Addresse</a:t>
            </a:r>
            <a:r>
              <a:rPr lang="en-US" altLang="en-US" sz="1800" b="0" dirty="0" smtClean="0"/>
              <a:t> ePCT@wipo.int</a:t>
            </a:r>
            <a:endParaRPr lang="de-AT" altLang="en-US" sz="1800" dirty="0" smtClean="0"/>
          </a:p>
        </p:txBody>
      </p:sp>
      <p:sp>
        <p:nvSpPr>
          <p:cNvPr id="5" name="Fußzeilenplatzhalter 4"/>
          <p:cNvSpPr>
            <a:spLocks noGrp="1"/>
          </p:cNvSpPr>
          <p:nvPr>
            <p:ph type="ftr" sz="quarter" idx="11"/>
          </p:nvPr>
        </p:nvSpPr>
        <p:spPr/>
        <p:txBody>
          <a:bodyPr/>
          <a:lstStyle/>
          <a:p>
            <a:pPr>
              <a:defRPr/>
            </a:pPr>
            <a:r>
              <a:rPr lang="de-AT" smtClean="0">
                <a:solidFill>
                  <a:srgbClr val="808080"/>
                </a:solidFill>
              </a:rPr>
              <a:t>WIPO Seminar Wien 27.2.2014</a:t>
            </a:r>
            <a:endParaRPr lang="de-AT">
              <a:solidFill>
                <a:srgbClr val="808080"/>
              </a:solidFill>
            </a:endParaRPr>
          </a:p>
        </p:txBody>
      </p:sp>
      <p:sp>
        <p:nvSpPr>
          <p:cNvPr id="6" name="Foliennummernplatzhalter 5"/>
          <p:cNvSpPr>
            <a:spLocks noGrp="1"/>
          </p:cNvSpPr>
          <p:nvPr>
            <p:ph type="sldNum" sz="quarter" idx="12"/>
          </p:nvPr>
        </p:nvSpPr>
        <p:spPr/>
        <p:txBody>
          <a:bodyPr/>
          <a:lstStyle/>
          <a:p>
            <a:pPr>
              <a:defRPr/>
            </a:pPr>
            <a:fld id="{47E0D4F5-0C81-45A3-A72F-8484A3309DA9}" type="slidenum">
              <a:rPr lang="de-AT" smtClean="0">
                <a:solidFill>
                  <a:srgbClr val="808080"/>
                </a:solidFill>
              </a:rPr>
              <a:pPr>
                <a:defRPr/>
              </a:pPr>
              <a:t>95</a:t>
            </a:fld>
            <a:endParaRPr lang="de-AT">
              <a:solidFill>
                <a:srgbClr val="808080"/>
              </a:solidFill>
            </a:endParaRPr>
          </a:p>
        </p:txBody>
      </p:sp>
    </p:spTree>
    <p:extLst>
      <p:ext uri="{BB962C8B-B14F-4D97-AF65-F5344CB8AC3E}">
        <p14:creationId xmlns:p14="http://schemas.microsoft.com/office/powerpoint/2010/main" val="4106025387"/>
      </p:ext>
    </p:extLst>
  </p:cSld>
  <p:clrMapOvr>
    <a:masterClrMapping/>
  </p:clrMapOvr>
  <p:transition>
    <p:cove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lstStyle/>
          <a:p>
            <a:pPr algn="ctr"/>
            <a:r>
              <a:rPr lang="de-AT" altLang="en-US" b="0" dirty="0" smtClean="0">
                <a:solidFill>
                  <a:srgbClr val="002060"/>
                </a:solidFill>
              </a:rPr>
              <a:t>INTERESSE AN EINEM EPCT KURS?</a:t>
            </a:r>
          </a:p>
        </p:txBody>
      </p:sp>
      <p:sp>
        <p:nvSpPr>
          <p:cNvPr id="3" name="Inhaltsplatzhalter 2"/>
          <p:cNvSpPr>
            <a:spLocks noGrp="1"/>
          </p:cNvSpPr>
          <p:nvPr>
            <p:ph idx="1"/>
          </p:nvPr>
        </p:nvSpPr>
        <p:spPr/>
        <p:txBody>
          <a:bodyPr/>
          <a:lstStyle/>
          <a:p>
            <a:r>
              <a:rPr lang="de-AT" altLang="en-US" b="0" dirty="0" smtClean="0"/>
              <a:t>Bitte per Mail an </a:t>
            </a:r>
          </a:p>
          <a:p>
            <a:endParaRPr lang="de-AT" altLang="en-US" b="0" dirty="0" smtClean="0"/>
          </a:p>
          <a:p>
            <a:r>
              <a:rPr lang="de-AT" altLang="en-US" b="0" dirty="0" smtClean="0">
                <a:hlinkClick r:id="rId2"/>
              </a:rPr>
              <a:t>Oeffentlichkeitsarbeit@patentamt.at</a:t>
            </a:r>
            <a:endParaRPr lang="de-AT" altLang="en-US" b="0" dirty="0" smtClean="0"/>
          </a:p>
          <a:p>
            <a:r>
              <a:rPr lang="de-AT" altLang="en-US" b="0" dirty="0" smtClean="0"/>
              <a:t>Betreff: ePCT Meldung des Interesses</a:t>
            </a:r>
          </a:p>
          <a:p>
            <a:endParaRPr lang="de-AT" altLang="en-US" b="0" dirty="0" smtClean="0"/>
          </a:p>
          <a:p>
            <a:endParaRPr lang="de-AT" altLang="en-US" b="0" dirty="0" smtClean="0"/>
          </a:p>
          <a:p>
            <a:r>
              <a:rPr lang="de-AT" altLang="en-US" b="0" dirty="0" smtClean="0"/>
              <a:t>Unsere bisherigen Erfahrungen im ÖPA mit ePCT</a:t>
            </a:r>
          </a:p>
          <a:p>
            <a:r>
              <a:rPr lang="de-AT" altLang="en-US" sz="3300" dirty="0" smtClean="0"/>
              <a:t>+</a:t>
            </a:r>
            <a:r>
              <a:rPr lang="de-AT" altLang="en-US" sz="3000" dirty="0" smtClean="0"/>
              <a:t> </a:t>
            </a:r>
            <a:r>
              <a:rPr lang="de-AT" altLang="en-US" sz="3500" dirty="0" smtClean="0"/>
              <a:t>+</a:t>
            </a:r>
            <a:r>
              <a:rPr lang="de-AT" altLang="en-US" sz="3000" dirty="0" smtClean="0"/>
              <a:t> </a:t>
            </a:r>
            <a:r>
              <a:rPr lang="de-AT" altLang="en-US" sz="3700" dirty="0" smtClean="0"/>
              <a:t>+</a:t>
            </a:r>
            <a:r>
              <a:rPr lang="de-AT" altLang="en-US" sz="3000" dirty="0" smtClean="0"/>
              <a:t> </a:t>
            </a:r>
            <a:r>
              <a:rPr lang="de-AT" altLang="en-US" sz="3900" dirty="0" smtClean="0"/>
              <a:t>+</a:t>
            </a:r>
            <a:r>
              <a:rPr lang="de-AT" altLang="en-US" sz="3000" dirty="0" smtClean="0"/>
              <a:t> </a:t>
            </a:r>
            <a:r>
              <a:rPr lang="de-AT" altLang="en-US" sz="4100" dirty="0" smtClean="0"/>
              <a:t>+</a:t>
            </a:r>
            <a:r>
              <a:rPr lang="de-AT" altLang="en-US" sz="3000" dirty="0" smtClean="0"/>
              <a:t> </a:t>
            </a:r>
            <a:r>
              <a:rPr lang="de-AT" altLang="en-US" sz="4300" dirty="0" smtClean="0"/>
              <a:t>+ </a:t>
            </a:r>
            <a:r>
              <a:rPr lang="de-AT" altLang="en-US" sz="4500" dirty="0" smtClean="0"/>
              <a:t>+</a:t>
            </a:r>
            <a:r>
              <a:rPr lang="de-AT" altLang="en-US" sz="4300" dirty="0" smtClean="0"/>
              <a:t> </a:t>
            </a:r>
            <a:r>
              <a:rPr lang="de-AT" altLang="en-US" sz="4700" dirty="0" smtClean="0"/>
              <a:t>+</a:t>
            </a:r>
            <a:r>
              <a:rPr lang="de-AT" altLang="en-US" sz="4300" dirty="0" smtClean="0"/>
              <a:t> </a:t>
            </a:r>
            <a:r>
              <a:rPr lang="de-AT" altLang="en-US" sz="4900" dirty="0" smtClean="0"/>
              <a:t>+</a:t>
            </a:r>
            <a:r>
              <a:rPr lang="de-AT" altLang="en-US" sz="4300" dirty="0" smtClean="0"/>
              <a:t> </a:t>
            </a:r>
            <a:r>
              <a:rPr lang="de-AT" altLang="en-US" sz="5100" dirty="0" smtClean="0"/>
              <a:t>+</a:t>
            </a:r>
            <a:r>
              <a:rPr lang="de-AT" altLang="en-US" sz="4300" dirty="0" smtClean="0"/>
              <a:t> </a:t>
            </a:r>
            <a:r>
              <a:rPr lang="de-AT" altLang="en-US" sz="5300" dirty="0" smtClean="0"/>
              <a:t>+</a:t>
            </a:r>
            <a:r>
              <a:rPr lang="de-AT" altLang="en-US" sz="4300" dirty="0" smtClean="0"/>
              <a:t> </a:t>
            </a:r>
            <a:r>
              <a:rPr lang="de-AT" altLang="en-US" sz="5500" dirty="0" smtClean="0"/>
              <a:t>+ </a:t>
            </a:r>
            <a:r>
              <a:rPr lang="de-AT" altLang="en-US" sz="5700" dirty="0" smtClean="0"/>
              <a:t>+ </a:t>
            </a:r>
            <a:r>
              <a:rPr lang="de-AT" altLang="en-US" sz="5900" dirty="0" smtClean="0"/>
              <a:t>+ </a:t>
            </a:r>
            <a:r>
              <a:rPr lang="de-AT" altLang="en-US" sz="6100" dirty="0" smtClean="0"/>
              <a:t>+</a:t>
            </a:r>
          </a:p>
        </p:txBody>
      </p:sp>
      <p:sp>
        <p:nvSpPr>
          <p:cNvPr id="5" name="Fußzeilenplatzhalter 4"/>
          <p:cNvSpPr>
            <a:spLocks noGrp="1"/>
          </p:cNvSpPr>
          <p:nvPr>
            <p:ph type="ftr" sz="quarter" idx="11"/>
          </p:nvPr>
        </p:nvSpPr>
        <p:spPr/>
        <p:txBody>
          <a:bodyPr/>
          <a:lstStyle/>
          <a:p>
            <a:pPr>
              <a:defRPr/>
            </a:pPr>
            <a:r>
              <a:rPr lang="de-AT" smtClean="0">
                <a:solidFill>
                  <a:srgbClr val="808080"/>
                </a:solidFill>
              </a:rPr>
              <a:t>WIPO Seminar Wien 27.2.2014</a:t>
            </a:r>
            <a:endParaRPr lang="de-AT">
              <a:solidFill>
                <a:srgbClr val="808080"/>
              </a:solidFill>
            </a:endParaRPr>
          </a:p>
        </p:txBody>
      </p:sp>
      <p:sp>
        <p:nvSpPr>
          <p:cNvPr id="6" name="Foliennummernplatzhalter 5"/>
          <p:cNvSpPr>
            <a:spLocks noGrp="1"/>
          </p:cNvSpPr>
          <p:nvPr>
            <p:ph type="sldNum" sz="quarter" idx="12"/>
          </p:nvPr>
        </p:nvSpPr>
        <p:spPr/>
        <p:txBody>
          <a:bodyPr/>
          <a:lstStyle/>
          <a:p>
            <a:pPr>
              <a:defRPr/>
            </a:pPr>
            <a:fld id="{135B44E9-B468-46E5-B196-D93F3969427E}" type="slidenum">
              <a:rPr lang="de-AT" smtClean="0">
                <a:solidFill>
                  <a:srgbClr val="808080"/>
                </a:solidFill>
              </a:rPr>
              <a:pPr>
                <a:defRPr/>
              </a:pPr>
              <a:t>96</a:t>
            </a:fld>
            <a:endParaRPr lang="de-AT">
              <a:solidFill>
                <a:srgbClr val="808080"/>
              </a:solidFill>
            </a:endParaRPr>
          </a:p>
        </p:txBody>
      </p:sp>
    </p:spTree>
    <p:extLst>
      <p:ext uri="{BB962C8B-B14F-4D97-AF65-F5344CB8AC3E}">
        <p14:creationId xmlns:p14="http://schemas.microsoft.com/office/powerpoint/2010/main" val="3026783954"/>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04" y="836712"/>
            <a:ext cx="8784976" cy="720080"/>
          </a:xfrm>
        </p:spPr>
        <p:txBody>
          <a:bodyPr/>
          <a:lstStyle/>
          <a:p>
            <a:pPr algn="ctr"/>
            <a:r>
              <a:rPr lang="de-DE" sz="3200" dirty="0" smtClean="0"/>
              <a:t>WIPO MEDIATION UND ANDERE ADR VERFAHREN</a:t>
            </a:r>
            <a:r>
              <a:rPr lang="de-DE" sz="2800" dirty="0"/>
              <a:t/>
            </a:r>
            <a:br>
              <a:rPr lang="de-DE" sz="2800" dirty="0"/>
            </a:br>
            <a:endParaRPr lang="en-US" sz="2800" dirty="0"/>
          </a:p>
        </p:txBody>
      </p:sp>
      <p:sp>
        <p:nvSpPr>
          <p:cNvPr id="3" name="Content Placeholder 2"/>
          <p:cNvSpPr>
            <a:spLocks noGrp="1"/>
          </p:cNvSpPr>
          <p:nvPr>
            <p:ph idx="1"/>
          </p:nvPr>
        </p:nvSpPr>
        <p:spPr>
          <a:xfrm>
            <a:off x="457200" y="2420888"/>
            <a:ext cx="8229600" cy="3705275"/>
          </a:xfrm>
        </p:spPr>
        <p:txBody>
          <a:bodyPr/>
          <a:lstStyle/>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u="sng" dirty="0" smtClean="0">
                <a:ea typeface="ヒラギノ角ゴ Pro W3" charset="0"/>
                <a:cs typeface="ヒラギノ角ゴ Pro W3" charset="0"/>
              </a:rPr>
              <a:t>Speaker</a:t>
            </a:r>
            <a:r>
              <a:rPr lang="en-US" sz="1200" dirty="0" smtClean="0">
                <a:ea typeface="ヒラギノ角ゴ Pro W3" charset="0"/>
                <a:cs typeface="ヒラギノ角ゴ Pro W3" charset="0"/>
              </a:rPr>
              <a:t>: Marcus Höpperger, Director, Law and Legislative Advice Division, World Intellectual Property Organization WIPO, Geneva</a:t>
            </a:r>
          </a:p>
          <a:p>
            <a:endParaRPr lang="en-US" sz="1200" dirty="0"/>
          </a:p>
        </p:txBody>
      </p:sp>
      <p:pic>
        <p:nvPicPr>
          <p:cNvPr id="7" name="Picture 6"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764" y="2060848"/>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841962234"/>
      </p:ext>
    </p:extLst>
  </p:cSld>
  <p:clrMapOvr>
    <a:masterClrMapping/>
  </p:clrMapOvr>
  <p:transition spd="slow">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nummernplatzhalter 3"/>
          <p:cNvSpPr txBox="1">
            <a:spLocks noGrp="1"/>
          </p:cNvSpPr>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300" b="1">
                <a:solidFill>
                  <a:schemeClr val="tx1"/>
                </a:solidFill>
                <a:latin typeface="Arial" pitchFamily="34" charset="0"/>
                <a:ea typeface="ヒラギノ角ゴ Pro W3" pitchFamily="1" charset="-128"/>
              </a:defRPr>
            </a:lvl1pPr>
            <a:lvl2pPr marL="742950" indent="-285750">
              <a:defRPr kumimoji="1" sz="1300" b="1">
                <a:solidFill>
                  <a:schemeClr val="tx1"/>
                </a:solidFill>
                <a:latin typeface="Arial" pitchFamily="34" charset="0"/>
                <a:ea typeface="ヒラギノ角ゴ Pro W3" pitchFamily="1" charset="-128"/>
              </a:defRPr>
            </a:lvl2pPr>
            <a:lvl3pPr marL="1143000" indent="-228600">
              <a:defRPr kumimoji="1" sz="1300" b="1">
                <a:solidFill>
                  <a:schemeClr val="tx1"/>
                </a:solidFill>
                <a:latin typeface="Arial" pitchFamily="34" charset="0"/>
                <a:ea typeface="ヒラギノ角ゴ Pro W3" pitchFamily="1" charset="-128"/>
              </a:defRPr>
            </a:lvl3pPr>
            <a:lvl4pPr marL="1600200" indent="-228600">
              <a:defRPr kumimoji="1" sz="1300" b="1">
                <a:solidFill>
                  <a:schemeClr val="tx1"/>
                </a:solidFill>
                <a:latin typeface="Arial" pitchFamily="34" charset="0"/>
                <a:ea typeface="ヒラギノ角ゴ Pro W3" pitchFamily="1" charset="-128"/>
              </a:defRPr>
            </a:lvl4pPr>
            <a:lvl5pPr marL="2057400" indent="-228600">
              <a:defRPr kumimoji="1" sz="1300" b="1">
                <a:solidFill>
                  <a:schemeClr val="tx1"/>
                </a:solidFill>
                <a:latin typeface="Arial" pitchFamily="34" charset="0"/>
                <a:ea typeface="ヒラギノ角ゴ Pro W3" pitchFamily="1" charset="-128"/>
              </a:defRPr>
            </a:lvl5pPr>
            <a:lvl6pPr marL="2514600" indent="-228600" algn="ctr" eaLnBrk="0" fontAlgn="base" hangingPunct="0">
              <a:spcBef>
                <a:spcPct val="0"/>
              </a:spcBef>
              <a:spcAft>
                <a:spcPct val="0"/>
              </a:spcAft>
              <a:defRPr kumimoji="1" sz="1300" b="1">
                <a:solidFill>
                  <a:schemeClr val="tx1"/>
                </a:solidFill>
                <a:latin typeface="Arial" pitchFamily="34" charset="0"/>
                <a:ea typeface="ヒラギノ角ゴ Pro W3" pitchFamily="1" charset="-128"/>
              </a:defRPr>
            </a:lvl6pPr>
            <a:lvl7pPr marL="2971800" indent="-228600" algn="ctr" eaLnBrk="0" fontAlgn="base" hangingPunct="0">
              <a:spcBef>
                <a:spcPct val="0"/>
              </a:spcBef>
              <a:spcAft>
                <a:spcPct val="0"/>
              </a:spcAft>
              <a:defRPr kumimoji="1" sz="1300" b="1">
                <a:solidFill>
                  <a:schemeClr val="tx1"/>
                </a:solidFill>
                <a:latin typeface="Arial" pitchFamily="34" charset="0"/>
                <a:ea typeface="ヒラギノ角ゴ Pro W3" pitchFamily="1" charset="-128"/>
              </a:defRPr>
            </a:lvl7pPr>
            <a:lvl8pPr marL="3429000" indent="-228600" algn="ctr" eaLnBrk="0" fontAlgn="base" hangingPunct="0">
              <a:spcBef>
                <a:spcPct val="0"/>
              </a:spcBef>
              <a:spcAft>
                <a:spcPct val="0"/>
              </a:spcAft>
              <a:defRPr kumimoji="1" sz="1300" b="1">
                <a:solidFill>
                  <a:schemeClr val="tx1"/>
                </a:solidFill>
                <a:latin typeface="Arial" pitchFamily="34" charset="0"/>
                <a:ea typeface="ヒラギノ角ゴ Pro W3" pitchFamily="1" charset="-128"/>
              </a:defRPr>
            </a:lvl8pPr>
            <a:lvl9pPr marL="3886200" indent="-228600" algn="ctr" eaLnBrk="0" fontAlgn="base" hangingPunct="0">
              <a:spcBef>
                <a:spcPct val="0"/>
              </a:spcBef>
              <a:spcAft>
                <a:spcPct val="0"/>
              </a:spcAft>
              <a:defRPr kumimoji="1" sz="1300" b="1">
                <a:solidFill>
                  <a:schemeClr val="tx1"/>
                </a:solidFill>
                <a:latin typeface="Arial" pitchFamily="34" charset="0"/>
                <a:ea typeface="ヒラギノ角ゴ Pro W3" pitchFamily="1" charset="-128"/>
              </a:defRPr>
            </a:lvl9pPr>
          </a:lstStyle>
          <a:p>
            <a:pPr algn="r" eaLnBrk="1" hangingPunct="1"/>
            <a:fld id="{5DD77985-AAE8-4918-85EB-D5E655A52CAF}" type="slidenum">
              <a:rPr kumimoji="0" lang="en-US" altLang="en-US" sz="1400" b="0"/>
              <a:pPr algn="r" eaLnBrk="1" hangingPunct="1"/>
              <a:t>98</a:t>
            </a:fld>
            <a:endParaRPr kumimoji="0" lang="en-US" altLang="en-US" sz="1400" b="0"/>
          </a:p>
        </p:txBody>
      </p:sp>
      <p:sp>
        <p:nvSpPr>
          <p:cNvPr id="28675" name="Rectangle 4"/>
          <p:cNvSpPr>
            <a:spLocks noGrp="1" noChangeArrowheads="1"/>
          </p:cNvSpPr>
          <p:nvPr>
            <p:ph type="title" idx="4294967295"/>
          </p:nvPr>
        </p:nvSpPr>
        <p:spPr>
          <a:xfrm>
            <a:off x="457200" y="188640"/>
            <a:ext cx="8229600" cy="936104"/>
          </a:xfrm>
        </p:spPr>
        <p:txBody>
          <a:bodyPr/>
          <a:lstStyle/>
          <a:p>
            <a:pPr algn="ctr" eaLnBrk="1" hangingPunct="1"/>
            <a:r>
              <a:rPr lang="fr-CH" altLang="en-US" sz="3200" dirty="0" smtClean="0"/>
              <a:t>WIPO ARBITRATION </a:t>
            </a:r>
            <a:br>
              <a:rPr lang="fr-CH" altLang="en-US" sz="3200" dirty="0" smtClean="0"/>
            </a:br>
            <a:r>
              <a:rPr lang="fr-CH" altLang="en-US" sz="3200" dirty="0" smtClean="0"/>
              <a:t>AND MEDIATION CENTER</a:t>
            </a:r>
            <a:endParaRPr lang="en-US" altLang="en-US" sz="3200" dirty="0" smtClean="0"/>
          </a:p>
        </p:txBody>
      </p:sp>
      <p:sp>
        <p:nvSpPr>
          <p:cNvPr id="28676" name="Rectangle 5"/>
          <p:cNvSpPr>
            <a:spLocks noGrp="1" noChangeArrowheads="1"/>
          </p:cNvSpPr>
          <p:nvPr>
            <p:ph type="body" idx="4294967295"/>
          </p:nvPr>
        </p:nvSpPr>
        <p:spPr>
          <a:xfrm>
            <a:off x="457200" y="1412776"/>
            <a:ext cx="8229600" cy="4713387"/>
          </a:xfrm>
        </p:spPr>
        <p:txBody>
          <a:bodyPr/>
          <a:lstStyle/>
          <a:p>
            <a:pPr eaLnBrk="1" hangingPunct="1">
              <a:lnSpc>
                <a:spcPct val="80000"/>
              </a:lnSpc>
            </a:pPr>
            <a:r>
              <a:rPr lang="en-US" altLang="en-US" dirty="0" err="1" smtClean="0"/>
              <a:t>Teil</a:t>
            </a:r>
            <a:r>
              <a:rPr lang="en-US" altLang="en-US" dirty="0" smtClean="0"/>
              <a:t> der </a:t>
            </a:r>
            <a:r>
              <a:rPr lang="en-US" altLang="en-US" dirty="0" err="1" smtClean="0"/>
              <a:t>Weltorganisation</a:t>
            </a:r>
            <a:r>
              <a:rPr lang="en-US" altLang="en-US" dirty="0" smtClean="0"/>
              <a:t> </a:t>
            </a:r>
            <a:r>
              <a:rPr lang="en-US" altLang="en-US" dirty="0" err="1" smtClean="0"/>
              <a:t>für</a:t>
            </a:r>
            <a:r>
              <a:rPr lang="en-US" altLang="en-US" dirty="0" smtClean="0"/>
              <a:t> </a:t>
            </a:r>
            <a:r>
              <a:rPr lang="en-US" altLang="en-US" dirty="0" err="1" smtClean="0"/>
              <a:t>geistiges</a:t>
            </a:r>
            <a:r>
              <a:rPr lang="en-US" altLang="en-US" dirty="0" smtClean="0"/>
              <a:t> </a:t>
            </a:r>
            <a:r>
              <a:rPr lang="en-US" altLang="en-US" dirty="0" err="1" smtClean="0"/>
              <a:t>Eigentum</a:t>
            </a:r>
            <a:r>
              <a:rPr lang="en-US" altLang="en-US" dirty="0" smtClean="0"/>
              <a:t> (WIPO)</a:t>
            </a:r>
          </a:p>
          <a:p>
            <a:pPr eaLnBrk="1" hangingPunct="1">
              <a:lnSpc>
                <a:spcPct val="80000"/>
              </a:lnSpc>
            </a:pPr>
            <a:endParaRPr lang="en-US" altLang="en-US" dirty="0" smtClean="0"/>
          </a:p>
          <a:p>
            <a:pPr eaLnBrk="1" hangingPunct="1">
              <a:lnSpc>
                <a:spcPct val="80000"/>
              </a:lnSpc>
            </a:pPr>
            <a:r>
              <a:rPr lang="en-US" altLang="en-US" dirty="0" err="1" smtClean="0"/>
              <a:t>Förderung</a:t>
            </a:r>
            <a:r>
              <a:rPr lang="en-US" altLang="en-US" dirty="0" smtClean="0"/>
              <a:t> der </a:t>
            </a:r>
            <a:r>
              <a:rPr lang="en-US" altLang="en-US" dirty="0" err="1" smtClean="0"/>
              <a:t>effizienten</a:t>
            </a:r>
            <a:r>
              <a:rPr lang="en-US" altLang="en-US" dirty="0" smtClean="0"/>
              <a:t> </a:t>
            </a:r>
            <a:r>
              <a:rPr lang="en-US" altLang="en-US" dirty="0" err="1" smtClean="0"/>
              <a:t>Streitbeilegung</a:t>
            </a:r>
            <a:r>
              <a:rPr lang="en-US" altLang="en-US" dirty="0" smtClean="0"/>
              <a:t> </a:t>
            </a:r>
            <a:r>
              <a:rPr lang="en-US" altLang="en-US" dirty="0" err="1" smtClean="0"/>
              <a:t>im</a:t>
            </a:r>
            <a:r>
              <a:rPr lang="en-US" altLang="en-US" dirty="0" smtClean="0"/>
              <a:t> </a:t>
            </a:r>
            <a:r>
              <a:rPr lang="en-US" altLang="en-US" dirty="0" err="1" smtClean="0"/>
              <a:t>Bereich</a:t>
            </a:r>
            <a:r>
              <a:rPr lang="en-US" altLang="en-US" dirty="0" smtClean="0"/>
              <a:t> des </a:t>
            </a:r>
            <a:r>
              <a:rPr lang="en-US" altLang="en-US" dirty="0" err="1" smtClean="0"/>
              <a:t>geistigen</a:t>
            </a:r>
            <a:r>
              <a:rPr lang="en-US" altLang="en-US" dirty="0" smtClean="0"/>
              <a:t> </a:t>
            </a:r>
            <a:r>
              <a:rPr lang="en-US" altLang="en-US" dirty="0" err="1" smtClean="0"/>
              <a:t>Eigentums</a:t>
            </a:r>
            <a:r>
              <a:rPr lang="en-US" altLang="en-US" dirty="0" smtClean="0"/>
              <a:t> </a:t>
            </a:r>
            <a:r>
              <a:rPr lang="en-US" altLang="en-US" dirty="0" err="1" smtClean="0"/>
              <a:t>durch</a:t>
            </a:r>
            <a:r>
              <a:rPr lang="en-US" altLang="en-US" dirty="0" smtClean="0"/>
              <a:t> “ADR”</a:t>
            </a:r>
          </a:p>
          <a:p>
            <a:pPr eaLnBrk="1" hangingPunct="1">
              <a:lnSpc>
                <a:spcPct val="80000"/>
              </a:lnSpc>
            </a:pPr>
            <a:endParaRPr lang="en-US" altLang="en-US" dirty="0" smtClean="0"/>
          </a:p>
          <a:p>
            <a:pPr lvl="1" eaLnBrk="1" hangingPunct="1">
              <a:lnSpc>
                <a:spcPct val="110000"/>
              </a:lnSpc>
              <a:buFont typeface="Wingdings" charset="2"/>
              <a:buChar char="Ø"/>
            </a:pPr>
            <a:r>
              <a:rPr lang="en-US" altLang="en-US" sz="2200" dirty="0" smtClean="0"/>
              <a:t>WIPO </a:t>
            </a:r>
            <a:r>
              <a:rPr lang="en-US" altLang="en-US" sz="2200" dirty="0" err="1" smtClean="0"/>
              <a:t>Mediationen</a:t>
            </a:r>
            <a:endParaRPr lang="en-US" altLang="en-US" sz="2200" dirty="0"/>
          </a:p>
          <a:p>
            <a:pPr lvl="1" eaLnBrk="1" hangingPunct="1">
              <a:lnSpc>
                <a:spcPct val="110000"/>
              </a:lnSpc>
              <a:buFont typeface="Wingdings" charset="2"/>
              <a:buChar char="Ø"/>
            </a:pPr>
            <a:r>
              <a:rPr lang="en-US" altLang="en-US" sz="2200" dirty="0" smtClean="0"/>
              <a:t>WIPO (</a:t>
            </a:r>
            <a:r>
              <a:rPr lang="en-US" altLang="en-US" sz="2200" dirty="0" err="1" smtClean="0"/>
              <a:t>beschleunigte</a:t>
            </a:r>
            <a:r>
              <a:rPr lang="en-US" altLang="en-US" sz="2200" dirty="0" smtClean="0"/>
              <a:t>) </a:t>
            </a:r>
          </a:p>
          <a:p>
            <a:pPr lvl="1" eaLnBrk="1" hangingPunct="1">
              <a:lnSpc>
                <a:spcPct val="110000"/>
              </a:lnSpc>
              <a:buFontTx/>
              <a:buNone/>
            </a:pPr>
            <a:r>
              <a:rPr lang="en-US" altLang="en-US" sz="2200" dirty="0" err="1" smtClean="0"/>
              <a:t>Schiedsgerichtsverfahren</a:t>
            </a:r>
            <a:endParaRPr lang="en-US" altLang="en-US" sz="2200" dirty="0" smtClean="0"/>
          </a:p>
          <a:p>
            <a:pPr lvl="1" eaLnBrk="1" hangingPunct="1">
              <a:lnSpc>
                <a:spcPct val="110000"/>
              </a:lnSpc>
              <a:buFont typeface="Wingdings" charset="2"/>
              <a:buChar char="Ø"/>
            </a:pPr>
            <a:r>
              <a:rPr lang="en-US" altLang="en-US" sz="2200" dirty="0" smtClean="0"/>
              <a:t>WIPO </a:t>
            </a:r>
            <a:r>
              <a:rPr lang="en-US" altLang="en-US" sz="2200" dirty="0" err="1" smtClean="0"/>
              <a:t>Sachverständigenverfahren</a:t>
            </a:r>
            <a:r>
              <a:rPr lang="en-US" altLang="en-US" sz="2200" dirty="0" smtClean="0"/>
              <a:t> </a:t>
            </a:r>
          </a:p>
          <a:p>
            <a:pPr marL="457200" lvl="1" indent="0" eaLnBrk="1" hangingPunct="1">
              <a:lnSpc>
                <a:spcPct val="110000"/>
              </a:lnSpc>
              <a:buNone/>
            </a:pPr>
            <a:endParaRPr lang="en-US" altLang="en-US" sz="2200" dirty="0" smtClean="0"/>
          </a:p>
          <a:p>
            <a:pPr lvl="1" eaLnBrk="1" hangingPunct="1">
              <a:lnSpc>
                <a:spcPct val="110000"/>
              </a:lnSpc>
              <a:buFont typeface="Wingdings" charset="2"/>
              <a:buChar char="Ø"/>
            </a:pPr>
            <a:r>
              <a:rPr lang="fr-CH" altLang="en-US" sz="2200" dirty="0" smtClean="0"/>
              <a:t>Fortbildungen zu ADR/IP</a:t>
            </a:r>
          </a:p>
          <a:p>
            <a:pPr lvl="1" eaLnBrk="1" hangingPunct="1">
              <a:lnSpc>
                <a:spcPct val="110000"/>
              </a:lnSpc>
              <a:buFont typeface="Wingdings" charset="2"/>
              <a:buChar char="Ø"/>
            </a:pPr>
            <a:r>
              <a:rPr lang="fr-CH" altLang="en-US" sz="2200" dirty="0" smtClean="0"/>
              <a:t>Spezielle Verfahrensregeln</a:t>
            </a:r>
          </a:p>
          <a:p>
            <a:pPr lvl="1" eaLnBrk="1" hangingPunct="1">
              <a:lnSpc>
                <a:spcPct val="110000"/>
              </a:lnSpc>
              <a:buFont typeface="Wingdings" charset="2"/>
              <a:buChar char="Ø"/>
            </a:pPr>
            <a:r>
              <a:rPr lang="fr-CH" altLang="en-US" sz="2200" dirty="0" smtClean="0"/>
              <a:t>Not-for-profit</a:t>
            </a:r>
            <a:endParaRPr lang="en-US" altLang="en-US" sz="2200" dirty="0" smtClean="0"/>
          </a:p>
          <a:p>
            <a:pPr eaLnBrk="1" hangingPunct="1">
              <a:lnSpc>
                <a:spcPct val="80000"/>
              </a:lnSpc>
            </a:pPr>
            <a:endParaRPr lang="en-US" altLang="en-US" dirty="0" smtClean="0"/>
          </a:p>
        </p:txBody>
      </p:sp>
      <p:pic>
        <p:nvPicPr>
          <p:cNvPr id="28677" name="Picture 5" descr="REFL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2924944"/>
            <a:ext cx="2084065" cy="304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997437"/>
      </p:ext>
    </p:extLst>
  </p:cSld>
  <p:clrMapOvr>
    <a:masterClrMapping/>
  </p:clrMapOvr>
  <p:transition spd="slow">
    <p:wip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3568" y="274638"/>
            <a:ext cx="8003232" cy="778098"/>
          </a:xfrm>
        </p:spPr>
        <p:txBody>
          <a:bodyPr/>
          <a:lstStyle/>
          <a:p>
            <a:pPr algn="ctr"/>
            <a:r>
              <a:rPr lang="de-DE" altLang="en-US" sz="3200" dirty="0" smtClean="0"/>
              <a:t>WIPO CENTER - FALLBETREUUNG</a:t>
            </a:r>
            <a:endParaRPr lang="en-US" altLang="en-US" sz="3200" dirty="0" smtClean="0"/>
          </a:p>
        </p:txBody>
      </p:sp>
      <p:sp>
        <p:nvSpPr>
          <p:cNvPr id="29699" name="Rectangle 3"/>
          <p:cNvSpPr>
            <a:spLocks noGrp="1" noChangeArrowheads="1"/>
          </p:cNvSpPr>
          <p:nvPr>
            <p:ph type="body" idx="1"/>
          </p:nvPr>
        </p:nvSpPr>
        <p:spPr>
          <a:xfrm>
            <a:off x="323850" y="1312863"/>
            <a:ext cx="8497888" cy="5545137"/>
          </a:xfrm>
        </p:spPr>
        <p:txBody>
          <a:bodyPr/>
          <a:lstStyle/>
          <a:p>
            <a:pPr lvl="1"/>
            <a:r>
              <a:rPr lang="fr-CH" altLang="en-US" dirty="0" smtClean="0"/>
              <a:t> Prämisse:</a:t>
            </a:r>
          </a:p>
          <a:p>
            <a:pPr marL="457200" lvl="1" indent="0">
              <a:buNone/>
            </a:pPr>
            <a:endParaRPr lang="fr-CH" altLang="en-US" dirty="0" smtClean="0"/>
          </a:p>
          <a:p>
            <a:pPr lvl="2">
              <a:buFont typeface="Wingdings" charset="2"/>
              <a:buChar char="Ø"/>
            </a:pPr>
            <a:r>
              <a:rPr lang="en-US" altLang="en-US" dirty="0" smtClean="0"/>
              <a:t> </a:t>
            </a:r>
            <a:r>
              <a:rPr lang="en-US" altLang="en-US" sz="2000" dirty="0" err="1" smtClean="0"/>
              <a:t>Zeit</a:t>
            </a:r>
            <a:r>
              <a:rPr lang="en-US" altLang="en-US" sz="2000" dirty="0" smtClean="0"/>
              <a:t>- und </a:t>
            </a:r>
            <a:r>
              <a:rPr lang="en-US" altLang="en-US" sz="2000" dirty="0" err="1" smtClean="0"/>
              <a:t>kosteneffiziente</a:t>
            </a:r>
            <a:r>
              <a:rPr lang="en-US" altLang="en-US" sz="2000" dirty="0" smtClean="0"/>
              <a:t> </a:t>
            </a:r>
            <a:r>
              <a:rPr lang="en-US" altLang="en-US" sz="2000" dirty="0" err="1" smtClean="0"/>
              <a:t>Verfahren</a:t>
            </a:r>
            <a:endParaRPr lang="en-US" altLang="en-US" sz="2000" dirty="0"/>
          </a:p>
          <a:p>
            <a:pPr lvl="2">
              <a:buFont typeface="Wingdings" charset="2"/>
              <a:buChar char="Ø"/>
            </a:pPr>
            <a:r>
              <a:rPr lang="en-US" altLang="en-US" sz="2000" dirty="0" err="1" smtClean="0"/>
              <a:t>Faires</a:t>
            </a:r>
            <a:r>
              <a:rPr lang="en-US" altLang="en-US" sz="2000" dirty="0" smtClean="0"/>
              <a:t> und </a:t>
            </a:r>
            <a:r>
              <a:rPr lang="en-US" altLang="en-US" sz="2000" dirty="0" err="1" smtClean="0"/>
              <a:t>durchsetzbares</a:t>
            </a:r>
            <a:r>
              <a:rPr lang="en-US" altLang="en-US" sz="2000" dirty="0" smtClean="0"/>
              <a:t> </a:t>
            </a:r>
            <a:r>
              <a:rPr lang="en-US" altLang="en-US" sz="2000" dirty="0" err="1" smtClean="0"/>
              <a:t>Qualitätsresultat</a:t>
            </a:r>
            <a:r>
              <a:rPr lang="en-US" altLang="en-US" sz="2000" dirty="0" smtClean="0"/>
              <a:t> </a:t>
            </a:r>
            <a:r>
              <a:rPr lang="en-US" altLang="en-US" sz="2000" dirty="0" err="1" smtClean="0"/>
              <a:t>für</a:t>
            </a:r>
            <a:r>
              <a:rPr lang="en-US" altLang="en-US" sz="2000" dirty="0" smtClean="0"/>
              <a:t> die </a:t>
            </a:r>
            <a:r>
              <a:rPr lang="en-US" altLang="en-US" sz="2000" dirty="0" err="1" smtClean="0"/>
              <a:t>Parteien</a:t>
            </a:r>
            <a:endParaRPr lang="en-US" altLang="en-US" sz="2000" dirty="0" smtClean="0"/>
          </a:p>
          <a:p>
            <a:pPr lvl="1"/>
            <a:endParaRPr lang="fr-CH" altLang="en-US" dirty="0" smtClean="0"/>
          </a:p>
          <a:p>
            <a:pPr lvl="1"/>
            <a:r>
              <a:rPr lang="fr-CH" altLang="en-US" dirty="0" smtClean="0"/>
              <a:t>Unterstützung u.a. bei:</a:t>
            </a:r>
          </a:p>
          <a:p>
            <a:pPr marL="457200" lvl="1" indent="0">
              <a:buNone/>
            </a:pPr>
            <a:endParaRPr lang="en-US" altLang="en-US" dirty="0" smtClean="0"/>
          </a:p>
          <a:p>
            <a:pPr lvl="2">
              <a:buFont typeface="Wingdings" charset="2"/>
              <a:buChar char="Ø"/>
            </a:pPr>
            <a:r>
              <a:rPr lang="en-US" altLang="en-US" dirty="0" smtClean="0"/>
              <a:t> </a:t>
            </a:r>
            <a:r>
              <a:rPr lang="en-US" altLang="en-US" sz="2000" dirty="0" err="1" smtClean="0"/>
              <a:t>Verfahrenseinleitung</a:t>
            </a:r>
            <a:r>
              <a:rPr lang="en-US" altLang="en-US" sz="2000" dirty="0" smtClean="0"/>
              <a:t> und </a:t>
            </a:r>
            <a:r>
              <a:rPr lang="en-US" altLang="en-US" sz="2000" dirty="0" err="1" smtClean="0"/>
              <a:t>Durchführung</a:t>
            </a:r>
            <a:endParaRPr lang="en-US" altLang="en-US" sz="2000" dirty="0"/>
          </a:p>
          <a:p>
            <a:pPr lvl="2">
              <a:buFont typeface="Wingdings" charset="2"/>
              <a:buChar char="Ø"/>
            </a:pPr>
            <a:r>
              <a:rPr lang="en-US" altLang="en-US" sz="2000" dirty="0" err="1" smtClean="0"/>
              <a:t>Auswahl</a:t>
            </a:r>
            <a:r>
              <a:rPr lang="en-US" altLang="en-US" sz="2000" dirty="0" smtClean="0"/>
              <a:t> und </a:t>
            </a:r>
            <a:r>
              <a:rPr lang="en-US" altLang="en-US" sz="2000" dirty="0" err="1" smtClean="0"/>
              <a:t>Bestellung</a:t>
            </a:r>
            <a:r>
              <a:rPr lang="en-US" altLang="en-US" sz="2000" dirty="0" smtClean="0"/>
              <a:t> von Mediator/ </a:t>
            </a:r>
            <a:r>
              <a:rPr lang="en-US" altLang="en-US" sz="2000" dirty="0" err="1" smtClean="0"/>
              <a:t>Schiedsrichter</a:t>
            </a:r>
            <a:r>
              <a:rPr lang="en-US" altLang="en-US" sz="2000" dirty="0" smtClean="0"/>
              <a:t>(n)</a:t>
            </a:r>
          </a:p>
          <a:p>
            <a:pPr lvl="2">
              <a:buFont typeface="Wingdings" charset="2"/>
              <a:buChar char="Ø"/>
            </a:pPr>
            <a:r>
              <a:rPr lang="en-US" altLang="en-US" sz="2000" dirty="0" err="1" smtClean="0"/>
              <a:t>Finanzmanagement</a:t>
            </a:r>
            <a:r>
              <a:rPr lang="en-US" altLang="en-US" sz="2000" dirty="0" smtClean="0"/>
              <a:t> </a:t>
            </a:r>
            <a:endParaRPr lang="en-US" altLang="en-US" sz="2000" dirty="0"/>
          </a:p>
          <a:p>
            <a:pPr lvl="2">
              <a:buFont typeface="Wingdings" charset="2"/>
              <a:buChar char="Ø"/>
            </a:pPr>
            <a:r>
              <a:rPr lang="en-US" altLang="en-US" sz="2000" dirty="0" err="1" smtClean="0"/>
              <a:t>Verfahrensfragen</a:t>
            </a:r>
            <a:r>
              <a:rPr lang="en-US" altLang="en-US" sz="2000" dirty="0" smtClean="0"/>
              <a:t> Mediator/</a:t>
            </a:r>
            <a:r>
              <a:rPr lang="en-US" altLang="en-US" sz="2000" dirty="0" err="1" smtClean="0"/>
              <a:t>Schiedsrichter</a:t>
            </a:r>
            <a:r>
              <a:rPr lang="en-US" altLang="en-US" sz="2000" dirty="0" smtClean="0"/>
              <a:t>/</a:t>
            </a:r>
            <a:r>
              <a:rPr lang="en-US" altLang="en-US" sz="2000" dirty="0" err="1" smtClean="0"/>
              <a:t>Parteien</a:t>
            </a:r>
            <a:endParaRPr lang="en-US" altLang="en-US" sz="2000" dirty="0"/>
          </a:p>
          <a:p>
            <a:pPr lvl="2">
              <a:buFont typeface="Wingdings" charset="2"/>
              <a:buChar char="Ø"/>
            </a:pPr>
            <a:r>
              <a:rPr lang="fr-CH" altLang="en-US" sz="2000" dirty="0" smtClean="0"/>
              <a:t>Treffen/Anhörungen</a:t>
            </a:r>
          </a:p>
        </p:txBody>
      </p:sp>
    </p:spTree>
    <p:extLst>
      <p:ext uri="{BB962C8B-B14F-4D97-AF65-F5344CB8AC3E}">
        <p14:creationId xmlns:p14="http://schemas.microsoft.com/office/powerpoint/2010/main" val="1855499755"/>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1_template_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template_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atentamt-neu">
  <a:themeElements>
    <a:clrScheme name="Patentamt-ne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tentamt-neu">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Patentamt-ne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tentamt-ne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tentamt-ne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tentamt-ne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tentamt-ne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tentamt-ne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tentamt-neu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tentamt-ne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tentamt-ne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tentamt-ne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tentamt-ne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tentamt-ne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Hague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Hague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Hague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Hague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Hague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Hague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Hague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Hague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template_english</Template>
  <TotalTime>1644</TotalTime>
  <Words>8249</Words>
  <Application>Microsoft Office PowerPoint</Application>
  <PresentationFormat>On-screen Show (4:3)</PresentationFormat>
  <Paragraphs>2578</Paragraphs>
  <Slides>207</Slides>
  <Notes>51</Notes>
  <HiddenSlides>0</HiddenSlides>
  <MMClips>0</MMClips>
  <ScaleCrop>false</ScaleCrop>
  <HeadingPairs>
    <vt:vector size="6" baseType="variant">
      <vt:variant>
        <vt:lpstr>Theme</vt:lpstr>
      </vt:variant>
      <vt:variant>
        <vt:i4>3</vt:i4>
      </vt:variant>
      <vt:variant>
        <vt:lpstr>Embedded OLE Servers</vt:lpstr>
      </vt:variant>
      <vt:variant>
        <vt:i4>3</vt:i4>
      </vt:variant>
      <vt:variant>
        <vt:lpstr>Slide Titles</vt:lpstr>
      </vt:variant>
      <vt:variant>
        <vt:i4>207</vt:i4>
      </vt:variant>
    </vt:vector>
  </HeadingPairs>
  <TitlesOfParts>
    <vt:vector size="213" baseType="lpstr">
      <vt:lpstr>1_template_english</vt:lpstr>
      <vt:lpstr>2_template_english</vt:lpstr>
      <vt:lpstr>Patentamt-neu</vt:lpstr>
      <vt:lpstr>Bitmap Image</vt:lpstr>
      <vt:lpstr>Chart</vt:lpstr>
      <vt:lpstr>Feuille de calcul</vt:lpstr>
      <vt:lpstr>PowerPoint Presentation</vt:lpstr>
      <vt:lpstr>PowerPoint Presentation</vt:lpstr>
      <vt:lpstr>FACTS ABOUT WIPO </vt:lpstr>
      <vt:lpstr>          MILESTONES: 1883 - 2013 </vt:lpstr>
      <vt:lpstr>INTELLECTUAL PROPERTY OUTREACH </vt:lpstr>
      <vt:lpstr>PowerPoint Presentation</vt:lpstr>
      <vt:lpstr>PROVIDER OF PREMIER  GLOBAL IP SERVICES   </vt:lpstr>
      <vt:lpstr>    BUDGET 2014 – 2015: CHF 713.3 MILLION </vt:lpstr>
      <vt:lpstr>PowerPoint Presentation</vt:lpstr>
      <vt:lpstr>   GLOBAL IP INFRASTRUCTURE </vt:lpstr>
      <vt:lpstr>PowerPoint Presentation</vt:lpstr>
      <vt:lpstr>        STANDING COMMITTEES </vt:lpstr>
      <vt:lpstr>STANDING COMMITTEE ON LAW OF PATENTS </vt:lpstr>
      <vt:lpstr>   THE STANDING COMMITTEE ON LAW OF PATENTS </vt:lpstr>
      <vt:lpstr>WORK OF THE SCT</vt:lpstr>
      <vt:lpstr>        LATEST SCT SESSION (NOVEMBER 2013)</vt:lpstr>
      <vt:lpstr>                     The DLT</vt:lpstr>
      <vt:lpstr>        NEXT SCT SESSION (JUNE 2014)</vt:lpstr>
      <vt:lpstr>BEYOND THE SCT</vt:lpstr>
      <vt:lpstr>SCCR AGENDA</vt:lpstr>
      <vt:lpstr>          BEIJING TREATY ON AUDIOVISUAL            PERFORMANCES, 26 JUNE 2012  </vt:lpstr>
      <vt:lpstr> BEIJING TREATY    </vt:lpstr>
      <vt:lpstr>MARRAKESH TREATY TO FACILITATE ACCESS TO PUBLISHED WORKS FOR PERSONS WHO ARE BLIND, VISUALLY IMPAIRED OR OTHERWISE PRINT DISABLED </vt:lpstr>
      <vt:lpstr>            MARRAKESH TREATY                              </vt:lpstr>
      <vt:lpstr>          INTELLECTUAL PROPERTY AND TRADITIONAL                KNOWLEDGE, ACCESS TO GENETIC         RESOURCES AND FOLKORE  </vt:lpstr>
      <vt:lpstr>AUSTRIA</vt:lpstr>
      <vt:lpstr>   AUSTRIA</vt:lpstr>
      <vt:lpstr>PowerPoint Presentation</vt:lpstr>
      <vt:lpstr>PATENT APPLICATIONS (1997-2011)</vt:lpstr>
      <vt:lpstr>               INTERNATIONAL APPLICATIONS               VIA WIPO ADMINISTERED TREATIES         </vt:lpstr>
      <vt:lpstr>     Christopher Ruggerio     christopher.ruggerio@wipo.int          </vt:lpstr>
      <vt:lpstr>PowerPoint Presentation</vt:lpstr>
      <vt:lpstr>DAS TRADITIONELLE VERFAHREN</vt:lpstr>
      <vt:lpstr>DER PCT – 1970</vt:lpstr>
      <vt:lpstr>GRUNDZÜGE DES PCT</vt:lpstr>
      <vt:lpstr>GRUNDZÜGE DES PCT</vt:lpstr>
      <vt:lpstr>PowerPoint Presentation</vt:lpstr>
      <vt:lpstr>PowerPoint Presentation</vt:lpstr>
      <vt:lpstr> ALLGEMEINE ANMERKUNGEN</vt:lpstr>
      <vt:lpstr>PowerPoint Presentation</vt:lpstr>
      <vt:lpstr>DIE INTERNATIONALE ANMELDUNG</vt:lpstr>
      <vt:lpstr>PowerPoint Presentation</vt:lpstr>
      <vt:lpstr>PCT INTERNATIONALE RECHERCHENBEHÖRDEN </vt:lpstr>
      <vt:lpstr>EINSCHLÄGIGER STAND DER TECHNIK FÜR  DIE INTERNATIONALE RECHERCHE </vt:lpstr>
      <vt:lpstr>BEISPIEL: INTERNATIONALER RECHERCHENBERICHT </vt:lpstr>
      <vt:lpstr>PowerPoint Presentation</vt:lpstr>
      <vt:lpstr>PowerPoint Presentation</vt:lpstr>
      <vt:lpstr>DIE INTERNATIONALE VERÖFFENTLICHUNG </vt:lpstr>
      <vt:lpstr>PowerPoint Presentation</vt:lpstr>
      <vt:lpstr>GRUNDZÜGE DER INTERNATIONALEN  VORLÄUFIGEN PRÜFUNG</vt:lpstr>
      <vt:lpstr>PowerPoint Presentation</vt:lpstr>
      <vt:lpstr>DER ANMELDER MUß ENTSCHEIDEN</vt:lpstr>
      <vt:lpstr> DER PCT </vt:lpstr>
      <vt:lpstr>DER PCT 1978</vt:lpstr>
      <vt:lpstr>DER PCT HEUTE</vt:lpstr>
      <vt:lpstr>PowerPoint Presentation</vt:lpstr>
      <vt:lpstr>PCT STAATEN, DIE DEM PCT NOCH  NICHT BEIGETRETEN SIND (45)</vt:lpstr>
      <vt:lpstr>PCT ANMELDUNGEN 2012</vt:lpstr>
      <vt:lpstr>ANMELDUNGEN UND VORHERSAGE</vt:lpstr>
      <vt:lpstr>PowerPoint Presentation</vt:lpstr>
      <vt:lpstr>PowerPoint Presentation</vt:lpstr>
      <vt:lpstr>PCT EINTRITT IN DIE NATIONAL PHASE</vt:lpstr>
      <vt:lpstr>PowerPoint Presentation</vt:lpstr>
      <vt:lpstr>PowerPoint Presentation</vt:lpstr>
      <vt:lpstr>ANTEIL DER PCT EINTRITTE IN DIE NATIONALE PHASE  VON “AUSLÄNDERN” IN 2012 (AUSZUG)</vt:lpstr>
      <vt:lpstr>DER PCT ─ 1970 BIS HEUTE</vt:lpstr>
      <vt:lpstr>TOP PCT ANMELDER 2012</vt:lpstr>
      <vt:lpstr>TOP UNIVERSITÄTS PCT ANMELDER 2012</vt:lpstr>
      <vt:lpstr>TOP REGIERUNGS/FORSCHUNGSEINRICHTUNGEN  PCT ANMELDER 2012</vt:lpstr>
      <vt:lpstr>PowerPoint Presentation</vt:lpstr>
      <vt:lpstr>HERAUSFORDERUNGEN FÜR DEN PCT</vt:lpstr>
      <vt:lpstr>DER PCT ─ 1970 BIS HEUTE</vt:lpstr>
      <vt:lpstr>DER PCT ─ 1970 BIS HEUTE</vt:lpstr>
      <vt:lpstr>PCT „ROADMAP“</vt:lpstr>
      <vt:lpstr>PCT „ROADMAP“</vt:lpstr>
      <vt:lpstr>PCT „ROADMAP“</vt:lpstr>
      <vt:lpstr>PCT „ROADMAP“</vt:lpstr>
      <vt:lpstr>PCT „ROADMAP“</vt:lpstr>
      <vt:lpstr>ePCT</vt:lpstr>
      <vt:lpstr>PCT TRAINING</vt:lpstr>
      <vt:lpstr>PowerPoint Presentation</vt:lpstr>
      <vt:lpstr>VERTRAG ÜBER DIE INTERNATIONALE ZUSAMMENARBEIT AUF DEM GEBIET DES PATENTWESENS (PCT)  DIE ROLLE DES ÖPA IM PCT EPCT FÜR ÖSTERREICHISCHE PCT ANMELDERINNEN</vt:lpstr>
      <vt:lpstr>IHR PCT TEAM IM ÖPA</vt:lpstr>
      <vt:lpstr>PCT:   ÖPA ALS ANMELDEAMT    RECEIVING OFFICE RO</vt:lpstr>
      <vt:lpstr>PCT       ÖPA ALS INTERNATIONALE    RECHERCHENBEHÖRDE (ISA)</vt:lpstr>
      <vt:lpstr>PCT    AT-ANMELDER, WELTWEIT   EINTRITT IN DIE NATIONALE PHASE</vt:lpstr>
      <vt:lpstr>WELTWEIT ANMELDUNGEN VON AT-ANMELDERN</vt:lpstr>
      <vt:lpstr>ePCT</vt:lpstr>
      <vt:lpstr>PCT – KOMMUNIKATIONSWEGE 2013</vt:lpstr>
      <vt:lpstr>PowerPoint Presentation</vt:lpstr>
      <vt:lpstr>ePCT Portal  https://pct.wipo.int/ePCT   Derzeit Benutzeroberfläche nur auf Englisch.  Deutsch ist für den Sommer 2014 geplant.    </vt:lpstr>
      <vt:lpstr>ePCT filing für PCT/AT Anmeldungen  ab 1.3.2014</vt:lpstr>
      <vt:lpstr>ePCT filing für PCT/AT Anmeldungen  ab 1.3.2014</vt:lpstr>
      <vt:lpstr>ePCT e-OWNERSHIP</vt:lpstr>
      <vt:lpstr>ePCT USER SUPPORT  </vt:lpstr>
      <vt:lpstr>INTERESSE AN EINEM EPCT KURS?</vt:lpstr>
      <vt:lpstr>WIPO MEDIATION UND ANDERE ADR VERFAHREN </vt:lpstr>
      <vt:lpstr>WIPO ARBITRATION  AND MEDIATION CENTER</vt:lpstr>
      <vt:lpstr>WIPO CENTER - FALLBETREUUNG</vt:lpstr>
      <vt:lpstr>IP STREITIGKEITEN </vt:lpstr>
      <vt:lpstr>WIPO VERFAHREN - RECHTSGEBIETE</vt:lpstr>
      <vt:lpstr>ALTERNATIVE DISPUTE RESOLUTION (ADR) </vt:lpstr>
      <vt:lpstr>HOW ARE TECHNOLOGY DISPUTES RESOLVED ? </vt:lpstr>
      <vt:lpstr>RELATIVE TIME &amp; COST OF TECHNOLOGY DISPUTE RESOLUTION </vt:lpstr>
      <vt:lpstr>International Survey on Dispute Resolution in Technology Transactions</vt:lpstr>
      <vt:lpstr>BEISPIELE FÜR SPEZIFISCHE ADR VERFAHREN  FÜR BESTIMMTE BEREICHE</vt:lpstr>
      <vt:lpstr>PowerPoint Presentation</vt:lpstr>
      <vt:lpstr>PowerPoint Presentation</vt:lpstr>
      <vt:lpstr>DAS MADRIDER SYSTEM (MARKEN) DAS HAAGER SYSTEM (MUSTER)</vt:lpstr>
      <vt:lpstr>PowerPoint Presentation</vt:lpstr>
      <vt:lpstr>PowerPoint Presentation</vt:lpstr>
      <vt:lpstr>PowerPoint Presentation</vt:lpstr>
      <vt:lpstr>PowerPoint Presentation</vt:lpstr>
      <vt:lpstr>PowerPoint Presentation</vt:lpstr>
      <vt:lpstr>DER MADRIDER VERBAND </vt:lpstr>
      <vt:lpstr>ANMELDEMÖGLICHKEITEN </vt:lpstr>
      <vt:lpstr>VORTEILE DES MADRIDER SYSTEMS </vt:lpstr>
      <vt:lpstr>BEITRITTE</vt:lpstr>
      <vt:lpstr>DAS INTERNATIONALE VERFAHREN </vt:lpstr>
      <vt:lpstr>DAS INTERNATIONALE VERFAHREN II </vt:lpstr>
      <vt:lpstr>DAS INTERNATIONALE VERFAHREN  III</vt:lpstr>
      <vt:lpstr>ZAHLEN UND FAKTEN </vt:lpstr>
      <vt:lpstr>THE MADRID SYSTEM – FACTS AND FIGURES </vt:lpstr>
      <vt:lpstr>INTERNATIONALE ANMELDUNGEN  2009 – 2013 </vt:lpstr>
      <vt:lpstr>FÜHRENDE ANMELDER(VERTRAGSPARTEIEN)</vt:lpstr>
      <vt:lpstr>FÜHRENDE VERTRAGSPARTEIEN (BENENNUNGEN)</vt:lpstr>
      <vt:lpstr>  DAS ÖSTERREICHISCHE PATENTAMT-   ZUSTÄNDIGKEIT</vt:lpstr>
      <vt:lpstr>                      HISTORIE BEITRITT</vt:lpstr>
      <vt:lpstr>           AT STATISTIK GESUCHE 2013</vt:lpstr>
      <vt:lpstr> AT STATISTIK BENENNUNGEN 2013</vt:lpstr>
      <vt:lpstr>DAS GESUCH </vt:lpstr>
      <vt:lpstr>       BENENNUNG AT </vt:lpstr>
      <vt:lpstr>                       AUSBLICK</vt:lpstr>
      <vt:lpstr>ONLINE INFORMATION SERVICES</vt:lpstr>
      <vt:lpstr>ONLINE TOOLS </vt:lpstr>
      <vt:lpstr>PowerPoint Presentation</vt:lpstr>
      <vt:lpstr>PowerPoint Presentation</vt:lpstr>
      <vt:lpstr>DER HAAGER VERBAND</vt:lpstr>
      <vt:lpstr>ERWARTETE BEITRITTE IN NAHER ZUKUNFT</vt:lpstr>
      <vt:lpstr>DAS INTERNATIONALE VERFAHREN (I) </vt:lpstr>
      <vt:lpstr>DAS INTERNATIONALE VERFAHREN (II) </vt:lpstr>
      <vt:lpstr>PowerPoint Presentation</vt:lpstr>
      <vt:lpstr>PowerPoint Presentation</vt:lpstr>
      <vt:lpstr>PowerPoint Presentation</vt:lpstr>
      <vt:lpstr>PowerPoint Presentation</vt:lpstr>
      <vt:lpstr>2013:  TOP ANMELDER  (NACH BERECHTIGUNG)</vt:lpstr>
      <vt:lpstr>PowerPoint Presentation</vt:lpstr>
      <vt:lpstr>PowerPoint Presentation</vt:lpstr>
      <vt:lpstr>PowerPoint Presentation</vt:lpstr>
      <vt:lpstr>2013:  MOST DESIGNATED CONTRACTING PARTIES</vt:lpstr>
      <vt:lpstr>PowerPoint Presentation</vt:lpstr>
      <vt:lpstr>GLOBAL DATABASES FOR IP PLATFORMS AND TOOLS FOR THE CONNECTED KNOWLEDGE ECONOMY </vt:lpstr>
      <vt:lpstr>STRATEGIC GOALS OF GLOBAL DATABASES AND TOOLS </vt:lpstr>
      <vt:lpstr>BENEFITS TO STAKEHOLDERS </vt:lpstr>
      <vt:lpstr>GLOBAL DATABASES, TOOLS, AND PLATFORMS FOR IP BUSINESS (FREE) </vt:lpstr>
      <vt:lpstr>PATENTSCOPE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TAPTA</vt:lpstr>
      <vt:lpstr>PowerPoint Presentation</vt:lpstr>
      <vt:lpstr>PowerPoint Presentation</vt:lpstr>
      <vt:lpstr>PowerPoint Presentation</vt:lpstr>
      <vt:lpstr>PowerPoint Presentation</vt:lpstr>
      <vt:lpstr>Survey in 2013</vt:lpstr>
      <vt:lpstr>WHO ARE USING PATENTSCOPE ? </vt:lpstr>
      <vt:lpstr>PowerPoint Presentation</vt:lpstr>
      <vt:lpstr>Monthly webinar</vt:lpstr>
      <vt:lpstr>GLOBAL DATABASES, TOOLS, AND PLATFORMS FOR IP BUSINESS (FREE) </vt:lpstr>
      <vt:lpstr>GLOBAL BRANDS DATABASE </vt:lpstr>
      <vt:lpstr>PowerPoint Presentation</vt:lpstr>
      <vt:lpstr>PowerPoint Presentation</vt:lpstr>
      <vt:lpstr>PowerPoint Presentation</vt:lpstr>
      <vt:lpstr>PowerPoint Presentation</vt:lpstr>
      <vt:lpstr>PowerPoint Presentation</vt:lpstr>
      <vt:lpstr>GLOBAL DATABSES, TOOLS, AND PLATFORM FOR IP BUSINESS (FREE) </vt:lpstr>
      <vt:lpstr>PowerPoint Presentation</vt:lpstr>
      <vt:lpstr>PowerPoint Presentation</vt:lpstr>
      <vt:lpstr>PowerPoint Presentation</vt:lpstr>
      <vt:lpstr>PowerPoint Presentation</vt:lpstr>
      <vt:lpstr>PowerPoint Presentation</vt:lpstr>
      <vt:lpstr>PowerPoint Presentation</vt:lpstr>
      <vt:lpstr>GLOBAL DATABASES, TOOLS AND PLATFORMS FOR IP BUSINESS (FREE) </vt:lpstr>
      <vt:lpstr>IPAS AND DAS </vt:lpstr>
      <vt:lpstr>GLOBAL DATABASES, TOOLS, AND PLATFORM FOR IP BUSINESS (FREE) </vt:lpstr>
      <vt:lpstr>WIPO CASE </vt:lpstr>
      <vt:lpstr>WIPO CASE (CONTINUED) </vt:lpstr>
      <vt:lpstr>GLOBAL DOSSIER PLATFORM (WIPO-CASE, OPD AND PATENTSCOPE) </vt:lpstr>
      <vt:lpstr>GLOBAL DATABASES, TOOLS, AND PLATFORMS FOR IP BUSINESS (FREE) </vt:lpstr>
      <vt:lpstr>PowerPoint Presentation</vt:lpstr>
      <vt:lpstr>WIPO RE: SEARCH </vt:lpstr>
      <vt:lpstr>PowerPoint Presentation</vt:lpstr>
      <vt:lpstr>PowerPoint Presentation</vt:lpstr>
      <vt:lpstr>WIPO GREEN </vt:lpstr>
      <vt:lpstr>PowerPoint Presentation</vt:lpstr>
      <vt:lpstr>PowerPoint Presentation</vt:lpstr>
      <vt:lpstr>EXAMPLE: PRODUCT TO LICENSE OR SELL</vt:lpstr>
      <vt:lpstr>CONCLUSION </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GESTO GENDE Lorena</dc:creator>
  <cp:lastModifiedBy>GESTO GENDE Lorena</cp:lastModifiedBy>
  <cp:revision>117</cp:revision>
  <dcterms:created xsi:type="dcterms:W3CDTF">2013-11-19T16:02:28Z</dcterms:created>
  <dcterms:modified xsi:type="dcterms:W3CDTF">2014-02-25T15:50:43Z</dcterms:modified>
</cp:coreProperties>
</file>