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6" r:id="rId3"/>
    <p:sldId id="277" r:id="rId4"/>
    <p:sldId id="282" r:id="rId5"/>
    <p:sldId id="283" r:id="rId6"/>
    <p:sldId id="278" r:id="rId7"/>
    <p:sldId id="281" r:id="rId8"/>
    <p:sldId id="284" r:id="rId9"/>
    <p:sldId id="286" r:id="rId10"/>
    <p:sldId id="287" r:id="rId11"/>
    <p:sldId id="285" r:id="rId12"/>
    <p:sldId id="289" r:id="rId13"/>
    <p:sldId id="288" r:id="rId14"/>
  </p:sldIdLst>
  <p:sldSz cx="9144000" cy="6858000" type="screen4x3"/>
  <p:notesSz cx="6834188" cy="9979025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62A"/>
    <a:srgbClr val="E6C41A"/>
    <a:srgbClr val="83C0DC"/>
    <a:srgbClr val="006B8A"/>
    <a:srgbClr val="B9C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79" autoAdjust="0"/>
  </p:normalViewPr>
  <p:slideViewPr>
    <p:cSldViewPr>
      <p:cViewPr varScale="1">
        <p:scale>
          <a:sx n="76" d="100"/>
          <a:sy n="76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632BD-45F9-4714-8040-6F371D95A3C0}" type="datetimeFigureOut">
              <a:rPr lang="sv-SE" smtClean="0"/>
              <a:pPr/>
              <a:t>2014-03-19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1801E-9201-4371-9E63-2B1214139B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533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ED6D00-7F8E-4261-9232-EF493AA9D0B6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547C6-C1FE-4EF4-9B43-A8676902034E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 smtClean="0"/>
          </a:p>
        </p:txBody>
      </p:sp>
      <p:sp>
        <p:nvSpPr>
          <p:cNvPr id="75780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815FC8-489B-4A24-A399-55AC68094D0E}" type="slidenum">
              <a:rPr lang="sv-SE" smtClean="0"/>
              <a:pPr/>
              <a:t>8</a:t>
            </a:fld>
            <a:endParaRPr lang="sv-S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ACF47-FEF3-42CC-BFFF-9485811FA385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98CE8-A2C2-4F39-9018-4AA6150467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C5A2A-FB0A-4C82-8EBE-399DF2F30A0D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362E-6B16-4058-9879-29157294143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7F631-C896-4348-AD37-C27332D8B1A4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B3913-2C1E-4753-93C9-E064747259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EAC59-16EB-43D3-AFD6-36564D6CFEA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1BA35-0AF1-4410-8542-7F40924FEFD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A85E1-CF49-4BFF-B53F-1B4C3F1FB5A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BAB40-65AB-47C8-94BE-FD80EBB552F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F110D-BBC2-4FAE-A69F-475F722985C9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7179-1B4A-4C70-BF8E-21281E5462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F093-D95B-4610-BF4F-F269D62E853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0A128-E43F-4DA1-9390-44292EAD32F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32187-6586-40B7-8C91-DA4B9FE069AF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38CD0-0EEC-4F79-AC90-18BF9E4C9A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6B6F5-DCD7-432B-8872-DA63BB145A48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0E87D-432B-4992-9B89-4D72BC10C9A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3019-FAA7-4F66-A36D-F69ADA10A064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6D55D-5B41-4B7C-AEB7-BCFDC9D786F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AFC63-1578-4581-A512-748A1C8D378F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F409F-CCFC-4F61-8DE2-D1092E423B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9005AD-3460-4C7D-A8FF-BFDAB66CF313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DBC163-91D7-49AF-80C1-BD3B5B936EE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1032" name="Bildobjekt 5" descr="PRV_pp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40650" y="5983288"/>
            <a:ext cx="91122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ktangel 8"/>
          <p:cNvSpPr/>
          <p:nvPr/>
        </p:nvSpPr>
        <p:spPr>
          <a:xfrm>
            <a:off x="0" y="0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v.s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2520280"/>
          </a:xfrm>
        </p:spPr>
        <p:txBody>
          <a:bodyPr/>
          <a:lstStyle/>
          <a:p>
            <a:r>
              <a:rPr lang="sv-SE" sz="5400" dirty="0" smtClean="0"/>
              <a:t>WIPO and PRV</a:t>
            </a:r>
            <a:r>
              <a:rPr lang="sv-SE" sz="5400" smtClean="0"/>
              <a:t/>
            </a:r>
            <a:br>
              <a:rPr lang="sv-SE" sz="5400" smtClean="0"/>
            </a:br>
            <a:r>
              <a:rPr lang="sv-SE" sz="5400" smtClean="0"/>
              <a:t>14 </a:t>
            </a:r>
            <a:r>
              <a:rPr lang="sv-SE" sz="5400" dirty="0" err="1" smtClean="0"/>
              <a:t>March</a:t>
            </a:r>
            <a:r>
              <a:rPr lang="sv-SE" sz="5400" dirty="0" smtClean="0"/>
              <a:t> 2014</a:t>
            </a:r>
            <a:br>
              <a:rPr lang="sv-SE" sz="5400" dirty="0" smtClean="0"/>
            </a:br>
            <a:r>
              <a:rPr lang="sv-SE" sz="3200" dirty="0" smtClean="0">
                <a:solidFill>
                  <a:schemeClr val="bg1">
                    <a:lumMod val="50000"/>
                  </a:schemeClr>
                </a:solidFill>
              </a:rPr>
              <a:t>Susanne Ås Sivborg</a:t>
            </a:r>
            <a:br>
              <a:rPr lang="sv-SE" sz="3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sv-SE" sz="3200" dirty="0" err="1" smtClean="0">
                <a:solidFill>
                  <a:schemeClr val="bg1">
                    <a:lumMod val="50000"/>
                  </a:schemeClr>
                </a:solidFill>
              </a:rPr>
              <a:t>Director</a:t>
            </a:r>
            <a:r>
              <a:rPr lang="sv-SE" sz="3200" dirty="0" smtClean="0">
                <a:solidFill>
                  <a:schemeClr val="bg1">
                    <a:lumMod val="50000"/>
                  </a:schemeClr>
                </a:solidFill>
              </a:rPr>
              <a:t> General, PRV</a:t>
            </a:r>
            <a:endParaRPr lang="sv-SE" sz="5400" dirty="0"/>
          </a:p>
        </p:txBody>
      </p:sp>
      <p:pic>
        <p:nvPicPr>
          <p:cNvPr id="3" name="Bildobjekt 2" descr="splas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74047" y="577516"/>
            <a:ext cx="2320361" cy="23203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Some examples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Meetings</a:t>
            </a:r>
          </a:p>
          <a:p>
            <a:r>
              <a:rPr lang="en-GB" sz="2800" dirty="0" smtClean="0"/>
              <a:t>Seminars</a:t>
            </a:r>
          </a:p>
          <a:p>
            <a:r>
              <a:rPr lang="en-GB" sz="2800" dirty="0" smtClean="0"/>
              <a:t>Courses</a:t>
            </a:r>
          </a:p>
          <a:p>
            <a:pPr>
              <a:buNone/>
            </a:pPr>
            <a:r>
              <a:rPr lang="en-GB" sz="2800" dirty="0" smtClean="0"/>
              <a:t>But most importantly</a:t>
            </a:r>
          </a:p>
          <a:p>
            <a:pPr>
              <a:buNone/>
            </a:pPr>
            <a:r>
              <a:rPr lang="en-GB" sz="2800" dirty="0" smtClean="0"/>
              <a:t>Our Webpage – </a:t>
            </a:r>
            <a:r>
              <a:rPr lang="en-GB" dirty="0" smtClean="0">
                <a:hlinkClick r:id="rId3"/>
              </a:rPr>
              <a:t>www.prv.se</a:t>
            </a:r>
            <a:r>
              <a:rPr lang="en-GB" dirty="0" smtClean="0"/>
              <a:t> </a:t>
            </a:r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Search Services - Patents</a:t>
            </a:r>
            <a:endParaRPr lang="en-GB" sz="40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556792"/>
            <a:ext cx="871296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2664296"/>
          </a:xfrm>
        </p:spPr>
        <p:txBody>
          <a:bodyPr/>
          <a:lstStyle/>
          <a:p>
            <a:pPr algn="ctr">
              <a:buNone/>
            </a:pPr>
            <a:r>
              <a:rPr lang="en-GB" sz="4000" dirty="0" smtClean="0"/>
              <a:t>Thank you</a:t>
            </a:r>
          </a:p>
          <a:p>
            <a:pPr algn="ctr"/>
            <a:endParaRPr lang="en-GB" dirty="0" smtClean="0"/>
          </a:p>
          <a:p>
            <a:pPr algn="ctr">
              <a:buNone/>
            </a:pPr>
            <a:r>
              <a:rPr lang="en-GB" sz="4000" dirty="0" smtClean="0"/>
              <a:t>Any questions?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75868"/>
            <a:ext cx="6552728" cy="4167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Search Services - Trademarks</a:t>
            </a:r>
            <a:endParaRPr lang="en-GB" sz="4000" dirty="0"/>
          </a:p>
        </p:txBody>
      </p:sp>
      <p:sp>
        <p:nvSpPr>
          <p:cNvPr id="6" name="textruta 5"/>
          <p:cNvSpPr txBox="1"/>
          <p:nvPr/>
        </p:nvSpPr>
        <p:spPr>
          <a:xfrm>
            <a:off x="1475656" y="5229200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Pre-filing searches</a:t>
            </a:r>
            <a:endParaRPr lang="en-GB" sz="1100" dirty="0"/>
          </a:p>
        </p:txBody>
      </p:sp>
      <p:sp>
        <p:nvSpPr>
          <p:cNvPr id="7" name="textruta 6"/>
          <p:cNvSpPr txBox="1"/>
          <p:nvPr/>
        </p:nvSpPr>
        <p:spPr>
          <a:xfrm>
            <a:off x="3419872" y="5229200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Monitoring searches</a:t>
            </a:r>
            <a:endParaRPr lang="en-GB" sz="1100" dirty="0"/>
          </a:p>
        </p:txBody>
      </p:sp>
      <p:sp>
        <p:nvSpPr>
          <p:cNvPr id="8" name="textruta 7"/>
          <p:cNvSpPr txBox="1"/>
          <p:nvPr/>
        </p:nvSpPr>
        <p:spPr>
          <a:xfrm>
            <a:off x="4860032" y="5301208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Freedom to Operate</a:t>
            </a:r>
            <a:endParaRPr lang="en-GB" sz="1100" dirty="0"/>
          </a:p>
        </p:txBody>
      </p:sp>
      <p:sp>
        <p:nvSpPr>
          <p:cNvPr id="9" name="textruta 8"/>
          <p:cNvSpPr txBox="1"/>
          <p:nvPr/>
        </p:nvSpPr>
        <p:spPr>
          <a:xfrm>
            <a:off x="6516216" y="5301208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IP Due Diligence</a:t>
            </a:r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2908920"/>
          </a:xfrm>
        </p:spPr>
        <p:txBody>
          <a:bodyPr/>
          <a:lstStyle/>
          <a:p>
            <a:r>
              <a:rPr lang="en-GB" sz="4000" smtClean="0"/>
              <a:t>Relations between two offices – PRV &amp; WIPO</a:t>
            </a:r>
          </a:p>
          <a:p>
            <a:r>
              <a:rPr lang="en-GB" sz="4000" smtClean="0"/>
              <a:t>PRV in short</a:t>
            </a: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sv-SE" sz="4000" dirty="0" err="1" smtClean="0"/>
              <a:t>Facts</a:t>
            </a:r>
            <a:r>
              <a:rPr lang="sv-SE" sz="4000" dirty="0" smtClean="0"/>
              <a:t> </a:t>
            </a:r>
            <a:r>
              <a:rPr lang="sv-SE" sz="4000" dirty="0" err="1" smtClean="0"/>
              <a:t>about</a:t>
            </a:r>
            <a:r>
              <a:rPr lang="sv-SE" sz="4000" dirty="0" smtClean="0"/>
              <a:t> Sweden and PRV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en-GB" sz="2800" dirty="0" smtClean="0"/>
              <a:t>Sweden is one of the top innovative countries in the world</a:t>
            </a:r>
          </a:p>
          <a:p>
            <a:r>
              <a:rPr lang="en-GB" sz="2800" dirty="0" smtClean="0"/>
              <a:t>Paris Convention 1884</a:t>
            </a:r>
          </a:p>
          <a:p>
            <a:r>
              <a:rPr lang="en-GB" sz="2800" dirty="0" smtClean="0"/>
              <a:t>Bern Convention 1904</a:t>
            </a:r>
          </a:p>
          <a:p>
            <a:r>
              <a:rPr lang="en-GB" sz="2800" dirty="0" smtClean="0"/>
              <a:t>PCT and EPC 1979</a:t>
            </a:r>
          </a:p>
          <a:p>
            <a:r>
              <a:rPr lang="en-GB" sz="2800" dirty="0" smtClean="0"/>
              <a:t>Madrid system 1996 </a:t>
            </a:r>
          </a:p>
          <a:p>
            <a:r>
              <a:rPr lang="en-GB" sz="2800" dirty="0" smtClean="0"/>
              <a:t>EU Trademark and Design systems</a:t>
            </a:r>
          </a:p>
          <a:p>
            <a:r>
              <a:rPr lang="en-GB" sz="2800" dirty="0" smtClean="0"/>
              <a:t>PCT-authority since 1979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Sweden and PRV are active in</a:t>
            </a:r>
          </a:p>
          <a:p>
            <a:r>
              <a:rPr lang="en-GB" sz="2800" dirty="0" smtClean="0"/>
              <a:t>GA</a:t>
            </a:r>
          </a:p>
          <a:p>
            <a:r>
              <a:rPr lang="en-GB" sz="2800" dirty="0" err="1" smtClean="0"/>
              <a:t>CoCo</a:t>
            </a:r>
            <a:endParaRPr lang="en-GB" sz="2800" dirty="0" smtClean="0"/>
          </a:p>
          <a:p>
            <a:r>
              <a:rPr lang="en-GB" sz="2800" dirty="0" smtClean="0"/>
              <a:t>SCP</a:t>
            </a:r>
          </a:p>
          <a:p>
            <a:r>
              <a:rPr lang="en-GB" sz="2800" dirty="0" smtClean="0"/>
              <a:t>SCT</a:t>
            </a:r>
          </a:p>
          <a:p>
            <a:r>
              <a:rPr lang="en-GB" sz="2800" dirty="0" smtClean="0"/>
              <a:t>SCCR</a:t>
            </a:r>
          </a:p>
          <a:p>
            <a:r>
              <a:rPr lang="en-GB" sz="2800" dirty="0" smtClean="0"/>
              <a:t>IGC</a:t>
            </a:r>
          </a:p>
          <a:p>
            <a:r>
              <a:rPr lang="en-GB" sz="2800" dirty="0" smtClean="0"/>
              <a:t>CDIP</a:t>
            </a:r>
          </a:p>
          <a:p>
            <a:r>
              <a:rPr lang="en-GB" sz="2800" dirty="0" smtClean="0"/>
              <a:t>MIA (and </a:t>
            </a:r>
            <a:r>
              <a:rPr lang="en-GB" sz="2800" dirty="0" err="1" smtClean="0"/>
              <a:t>PschA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PCT WG</a:t>
            </a:r>
          </a:p>
          <a:p>
            <a:r>
              <a:rPr lang="en-GB" sz="2800" dirty="0" smtClean="0"/>
              <a:t>And many </a:t>
            </a:r>
            <a:r>
              <a:rPr lang="en-GB" sz="2800" dirty="0" err="1" smtClean="0"/>
              <a:t>many</a:t>
            </a:r>
            <a:r>
              <a:rPr lang="en-GB" sz="2800" dirty="0" smtClean="0"/>
              <a:t> more (incl. CWS and IPC)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Collaboration PRV WIPO SIDA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en-GB" sz="2800" dirty="0" smtClean="0"/>
              <a:t>3 program/year – 3 w + 1 w after 6 m</a:t>
            </a:r>
          </a:p>
          <a:p>
            <a:r>
              <a:rPr lang="en-GB" sz="2800" dirty="0" smtClean="0"/>
              <a:t>IP in the global economy</a:t>
            </a:r>
          </a:p>
          <a:p>
            <a:r>
              <a:rPr lang="en-GB" sz="2800" dirty="0" smtClean="0"/>
              <a:t>Industrial rights for LDC</a:t>
            </a:r>
          </a:p>
          <a:p>
            <a:r>
              <a:rPr lang="en-GB" sz="2800" dirty="0" smtClean="0"/>
              <a:t>Copyright and related rights</a:t>
            </a:r>
          </a:p>
          <a:p>
            <a:r>
              <a:rPr lang="en-GB" sz="2800" dirty="0" smtClean="0"/>
              <a:t>~25 participants at each program</a:t>
            </a:r>
          </a:p>
          <a:p>
            <a:r>
              <a:rPr lang="en-GB" sz="2800" dirty="0" smtClean="0"/>
              <a:t>National projects</a:t>
            </a:r>
          </a:p>
          <a:p>
            <a:r>
              <a:rPr lang="en-GB" sz="2800" dirty="0" smtClean="0"/>
              <a:t>10 y program sequence to be evaluated 2014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r>
              <a:rPr lang="en-GB" sz="4000" dirty="0" smtClean="0"/>
              <a:t>PRV in short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389062"/>
            <a:ext cx="4760912" cy="470423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sz="2400" dirty="0" smtClean="0"/>
              <a:t>Financed by fees 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Belongs to the Ministry of Enterprise, Communication and Energy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Offices in Stockholm and </a:t>
            </a:r>
            <a:r>
              <a:rPr lang="en-GB" sz="2400" dirty="0" err="1" smtClean="0"/>
              <a:t>Söderhamn</a:t>
            </a:r>
            <a:endParaRPr lang="en-GB" sz="2400" dirty="0" smtClean="0"/>
          </a:p>
          <a:p>
            <a:pPr>
              <a:lnSpc>
                <a:spcPct val="110000"/>
              </a:lnSpc>
            </a:pPr>
            <a:r>
              <a:rPr lang="en-GB" sz="2400" dirty="0" smtClean="0"/>
              <a:t>DG Susanne Ås Sivborg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Turnover of about 330 MSEK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About 350 employees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ISO-certified since 2007</a:t>
            </a:r>
          </a:p>
        </p:txBody>
      </p:sp>
      <p:pic>
        <p:nvPicPr>
          <p:cNvPr id="7" name="Bildobjekt 6" descr="splas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628800"/>
            <a:ext cx="3600401" cy="360040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v-SE" sz="4000" dirty="0" smtClean="0"/>
              <a:t>2013 </a:t>
            </a:r>
            <a:r>
              <a:rPr lang="sv-SE" sz="4000" dirty="0" err="1" smtClean="0"/>
              <a:t>facts</a:t>
            </a:r>
            <a:r>
              <a:rPr lang="sv-SE" sz="4000" dirty="0" smtClean="0"/>
              <a:t> and </a:t>
            </a:r>
            <a:r>
              <a:rPr lang="sv-SE" sz="4000" dirty="0" err="1" smtClean="0"/>
              <a:t>numbers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National applications:</a:t>
            </a:r>
          </a:p>
          <a:p>
            <a:r>
              <a:rPr lang="en-GB" sz="2800" dirty="0" smtClean="0"/>
              <a:t>2500 patent applications </a:t>
            </a:r>
          </a:p>
          <a:p>
            <a:r>
              <a:rPr lang="en-GB" sz="2800" dirty="0" smtClean="0"/>
              <a:t>8800 trademark applications</a:t>
            </a:r>
          </a:p>
          <a:p>
            <a:r>
              <a:rPr lang="en-GB" sz="2800" dirty="0" smtClean="0"/>
              <a:t>485 design applications</a:t>
            </a:r>
          </a:p>
          <a:p>
            <a:pPr>
              <a:buNone/>
            </a:pPr>
            <a:r>
              <a:rPr lang="en-GB" sz="2800" dirty="0" smtClean="0"/>
              <a:t>International applications:</a:t>
            </a:r>
          </a:p>
          <a:p>
            <a:r>
              <a:rPr lang="en-GB" sz="2800" dirty="0" smtClean="0"/>
              <a:t>1550 PCT-applications</a:t>
            </a:r>
          </a:p>
          <a:p>
            <a:r>
              <a:rPr lang="en-GB" sz="2800" dirty="0" smtClean="0"/>
              <a:t>1990 Madrid applications</a:t>
            </a:r>
          </a:p>
          <a:p>
            <a:pPr>
              <a:buNone/>
            </a:pPr>
            <a:r>
              <a:rPr lang="en-GB" sz="2800" dirty="0" smtClean="0"/>
              <a:t>Search services:</a:t>
            </a:r>
          </a:p>
          <a:p>
            <a:r>
              <a:rPr lang="en-GB" sz="2800" dirty="0" smtClean="0"/>
              <a:t>11300 hours</a:t>
            </a:r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>
            <a:normAutofit/>
          </a:bodyPr>
          <a:lstStyle/>
          <a:p>
            <a:r>
              <a:rPr lang="sv-SE" sz="4000" dirty="0" smtClean="0"/>
              <a:t>PRV:s </a:t>
            </a:r>
            <a:r>
              <a:rPr lang="sv-SE" sz="4000" dirty="0" err="1" smtClean="0"/>
              <a:t>mandate</a:t>
            </a:r>
            <a:endParaRPr lang="sv-SE" sz="4000" dirty="0" smtClean="0"/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467544" y="1196752"/>
            <a:ext cx="8136904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PRV has two main tasks:  </a:t>
            </a:r>
          </a:p>
          <a:p>
            <a:r>
              <a:rPr lang="en-GB" sz="2400" dirty="0" smtClean="0"/>
              <a:t>to ensure well-functioning systems for the registration of industrial property rights and </a:t>
            </a:r>
          </a:p>
          <a:p>
            <a:r>
              <a:rPr lang="en-GB" sz="2400" dirty="0" smtClean="0"/>
              <a:t>to inform and give service in intellectual property matters. </a:t>
            </a:r>
          </a:p>
          <a:p>
            <a:pPr marL="0" indent="0">
              <a:spcBef>
                <a:spcPts val="0"/>
              </a:spcBef>
              <a:buNone/>
            </a:pPr>
            <a:endParaRPr lang="en-GB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Our instructions adds further:</a:t>
            </a:r>
          </a:p>
          <a:p>
            <a:r>
              <a:rPr lang="en-GB" sz="2400" dirty="0" smtClean="0"/>
              <a:t>PRV shall work to promote growth and strengthen innovation and competitiveness in the whole country</a:t>
            </a:r>
          </a:p>
          <a:p>
            <a:r>
              <a:rPr lang="en-GB" sz="2400" dirty="0" smtClean="0"/>
              <a:t>This should be done through information about and contribution to increased knowledge and understanding of the importance of intellectual property in companies and stakeholders in the public innovation system  </a:t>
            </a:r>
          </a:p>
          <a:p>
            <a:endParaRPr lang="en-GB" sz="2400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sz="4000" dirty="0" smtClean="0"/>
              <a:t>Information and knowledge 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Directed mainly to</a:t>
            </a:r>
          </a:p>
          <a:p>
            <a:r>
              <a:rPr lang="en-GB" sz="2800" dirty="0" smtClean="0"/>
              <a:t>SMEs</a:t>
            </a:r>
          </a:p>
          <a:p>
            <a:r>
              <a:rPr lang="en-GB" sz="2800" dirty="0" smtClean="0"/>
              <a:t>Advisors in the publicly funded innovation system</a:t>
            </a:r>
          </a:p>
          <a:p>
            <a:r>
              <a:rPr lang="en-GB" sz="2800" dirty="0" smtClean="0"/>
              <a:t>Universities R&amp;D and innovation centres</a:t>
            </a:r>
          </a:p>
          <a:p>
            <a:pPr>
              <a:buNone/>
            </a:pPr>
            <a:r>
              <a:rPr lang="en-GB" sz="2800" dirty="0" smtClean="0"/>
              <a:t>Together with </a:t>
            </a:r>
            <a:r>
              <a:rPr lang="en-GB" sz="2800" dirty="0" err="1" smtClean="0"/>
              <a:t>Vinnova</a:t>
            </a:r>
            <a:r>
              <a:rPr lang="en-GB" sz="2800" dirty="0" smtClean="0"/>
              <a:t> – the innovation agency of Sweden and other organisations in the publicly funded innovations system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passat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24606</TotalTime>
  <Words>350</Words>
  <Application>Microsoft Office PowerPoint</Application>
  <PresentationFormat>On-screen Show (4:3)</PresentationFormat>
  <Paragraphs>85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Office-tema</vt:lpstr>
      <vt:lpstr>WIPO and PRV 14 March 2014 Susanne Ås Sivborg Director General, PRV</vt:lpstr>
      <vt:lpstr>PowerPoint Presentation</vt:lpstr>
      <vt:lpstr>Facts about Sweden and PRV</vt:lpstr>
      <vt:lpstr>PowerPoint Presentation</vt:lpstr>
      <vt:lpstr>Collaboration PRV WIPO SIDA</vt:lpstr>
      <vt:lpstr>PRV in short</vt:lpstr>
      <vt:lpstr>2013 facts and numbers</vt:lpstr>
      <vt:lpstr>PRV:s mandate</vt:lpstr>
      <vt:lpstr>Information and knowledge </vt:lpstr>
      <vt:lpstr>Some examples</vt:lpstr>
      <vt:lpstr>Search Services - Patents</vt:lpstr>
      <vt:lpstr>PowerPoint Presentation</vt:lpstr>
      <vt:lpstr>Search Services - Trademarks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Maj-Lis Engqvist</dc:creator>
  <cp:lastModifiedBy>GESTO GENDE Lorena</cp:lastModifiedBy>
  <cp:revision>1528</cp:revision>
  <dcterms:created xsi:type="dcterms:W3CDTF">2013-04-11T14:04:53Z</dcterms:created>
  <dcterms:modified xsi:type="dcterms:W3CDTF">2014-03-19T08:37:59Z</dcterms:modified>
</cp:coreProperties>
</file>