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39.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40.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41.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156"/>
  </p:notesMasterIdLst>
  <p:handoutMasterIdLst>
    <p:handoutMasterId r:id="rId157"/>
  </p:handoutMasterIdLst>
  <p:sldIdLst>
    <p:sldId id="307" r:id="rId2"/>
    <p:sldId id="308" r:id="rId3"/>
    <p:sldId id="309" r:id="rId4"/>
    <p:sldId id="310" r:id="rId5"/>
    <p:sldId id="311" r:id="rId6"/>
    <p:sldId id="312" r:id="rId7"/>
    <p:sldId id="315" r:id="rId8"/>
    <p:sldId id="316" r:id="rId9"/>
    <p:sldId id="313" r:id="rId10"/>
    <p:sldId id="314" r:id="rId11"/>
    <p:sldId id="317" r:id="rId12"/>
    <p:sldId id="318" r:id="rId13"/>
    <p:sldId id="319" r:id="rId14"/>
    <p:sldId id="320" r:id="rId15"/>
    <p:sldId id="321" r:id="rId16"/>
    <p:sldId id="357" r:id="rId17"/>
    <p:sldId id="322" r:id="rId18"/>
    <p:sldId id="323" r:id="rId19"/>
    <p:sldId id="356" r:id="rId20"/>
    <p:sldId id="324" r:id="rId21"/>
    <p:sldId id="325" r:id="rId22"/>
    <p:sldId id="326" r:id="rId23"/>
    <p:sldId id="327" r:id="rId24"/>
    <p:sldId id="353" r:id="rId25"/>
    <p:sldId id="355" r:id="rId26"/>
    <p:sldId id="330" r:id="rId27"/>
    <p:sldId id="331" r:id="rId28"/>
    <p:sldId id="332" r:id="rId29"/>
    <p:sldId id="333" r:id="rId30"/>
    <p:sldId id="334" r:id="rId31"/>
    <p:sldId id="335" r:id="rId32"/>
    <p:sldId id="336" r:id="rId33"/>
    <p:sldId id="337" r:id="rId34"/>
    <p:sldId id="338" r:id="rId35"/>
    <p:sldId id="339" r:id="rId36"/>
    <p:sldId id="347" r:id="rId37"/>
    <p:sldId id="348" r:id="rId38"/>
    <p:sldId id="349" r:id="rId39"/>
    <p:sldId id="350" r:id="rId40"/>
    <p:sldId id="351" r:id="rId41"/>
    <p:sldId id="352" r:id="rId42"/>
    <p:sldId id="346" r:id="rId43"/>
    <p:sldId id="508" r:id="rId44"/>
    <p:sldId id="471" r:id="rId45"/>
    <p:sldId id="472" r:id="rId46"/>
    <p:sldId id="473" r:id="rId47"/>
    <p:sldId id="474" r:id="rId48"/>
    <p:sldId id="475" r:id="rId49"/>
    <p:sldId id="476" r:id="rId50"/>
    <p:sldId id="477" r:id="rId51"/>
    <p:sldId id="478" r:id="rId52"/>
    <p:sldId id="479" r:id="rId53"/>
    <p:sldId id="480" r:id="rId54"/>
    <p:sldId id="481" r:id="rId55"/>
    <p:sldId id="482" r:id="rId56"/>
    <p:sldId id="483" r:id="rId57"/>
    <p:sldId id="484" r:id="rId58"/>
    <p:sldId id="485" r:id="rId59"/>
    <p:sldId id="486" r:id="rId60"/>
    <p:sldId id="487" r:id="rId61"/>
    <p:sldId id="488" r:id="rId62"/>
    <p:sldId id="489" r:id="rId63"/>
    <p:sldId id="490" r:id="rId64"/>
    <p:sldId id="491" r:id="rId65"/>
    <p:sldId id="492" r:id="rId66"/>
    <p:sldId id="493" r:id="rId67"/>
    <p:sldId id="494" r:id="rId68"/>
    <p:sldId id="495" r:id="rId69"/>
    <p:sldId id="496" r:id="rId70"/>
    <p:sldId id="497" r:id="rId71"/>
    <p:sldId id="498" r:id="rId72"/>
    <p:sldId id="499" r:id="rId73"/>
    <p:sldId id="500" r:id="rId74"/>
    <p:sldId id="501" r:id="rId75"/>
    <p:sldId id="502" r:id="rId76"/>
    <p:sldId id="503" r:id="rId77"/>
    <p:sldId id="504" r:id="rId78"/>
    <p:sldId id="505" r:id="rId79"/>
    <p:sldId id="506" r:id="rId80"/>
    <p:sldId id="583" r:id="rId81"/>
    <p:sldId id="584" r:id="rId82"/>
    <p:sldId id="510" r:id="rId83"/>
    <p:sldId id="511" r:id="rId84"/>
    <p:sldId id="512" r:id="rId85"/>
    <p:sldId id="513" r:id="rId86"/>
    <p:sldId id="514" r:id="rId87"/>
    <p:sldId id="515" r:id="rId88"/>
    <p:sldId id="516" r:id="rId89"/>
    <p:sldId id="517" r:id="rId90"/>
    <p:sldId id="518" r:id="rId91"/>
    <p:sldId id="519" r:id="rId92"/>
    <p:sldId id="520" r:id="rId93"/>
    <p:sldId id="521" r:id="rId94"/>
    <p:sldId id="522" r:id="rId95"/>
    <p:sldId id="523" r:id="rId96"/>
    <p:sldId id="524" r:id="rId97"/>
    <p:sldId id="525" r:id="rId98"/>
    <p:sldId id="526" r:id="rId99"/>
    <p:sldId id="527" r:id="rId100"/>
    <p:sldId id="528" r:id="rId101"/>
    <p:sldId id="529" r:id="rId102"/>
    <p:sldId id="530" r:id="rId103"/>
    <p:sldId id="531" r:id="rId104"/>
    <p:sldId id="532" r:id="rId105"/>
    <p:sldId id="533" r:id="rId106"/>
    <p:sldId id="534" r:id="rId107"/>
    <p:sldId id="535" r:id="rId108"/>
    <p:sldId id="536" r:id="rId109"/>
    <p:sldId id="537" r:id="rId110"/>
    <p:sldId id="538" r:id="rId111"/>
    <p:sldId id="539" r:id="rId112"/>
    <p:sldId id="540" r:id="rId113"/>
    <p:sldId id="541" r:id="rId114"/>
    <p:sldId id="542" r:id="rId115"/>
    <p:sldId id="543" r:id="rId116"/>
    <p:sldId id="544" r:id="rId117"/>
    <p:sldId id="545" r:id="rId118"/>
    <p:sldId id="546" r:id="rId119"/>
    <p:sldId id="547" r:id="rId120"/>
    <p:sldId id="548" r:id="rId121"/>
    <p:sldId id="549" r:id="rId122"/>
    <p:sldId id="550" r:id="rId123"/>
    <p:sldId id="551" r:id="rId124"/>
    <p:sldId id="552" r:id="rId125"/>
    <p:sldId id="553" r:id="rId126"/>
    <p:sldId id="554" r:id="rId127"/>
    <p:sldId id="555" r:id="rId128"/>
    <p:sldId id="556" r:id="rId129"/>
    <p:sldId id="557" r:id="rId130"/>
    <p:sldId id="558" r:id="rId131"/>
    <p:sldId id="559" r:id="rId132"/>
    <p:sldId id="560" r:id="rId133"/>
    <p:sldId id="561" r:id="rId134"/>
    <p:sldId id="562" r:id="rId135"/>
    <p:sldId id="563" r:id="rId136"/>
    <p:sldId id="564" r:id="rId137"/>
    <p:sldId id="565" r:id="rId138"/>
    <p:sldId id="566" r:id="rId139"/>
    <p:sldId id="567" r:id="rId140"/>
    <p:sldId id="568" r:id="rId141"/>
    <p:sldId id="569" r:id="rId142"/>
    <p:sldId id="570" r:id="rId143"/>
    <p:sldId id="571" r:id="rId144"/>
    <p:sldId id="572" r:id="rId145"/>
    <p:sldId id="573" r:id="rId146"/>
    <p:sldId id="574" r:id="rId147"/>
    <p:sldId id="575" r:id="rId148"/>
    <p:sldId id="576" r:id="rId149"/>
    <p:sldId id="577" r:id="rId150"/>
    <p:sldId id="578" r:id="rId151"/>
    <p:sldId id="579" r:id="rId152"/>
    <p:sldId id="580" r:id="rId153"/>
    <p:sldId id="581" r:id="rId154"/>
    <p:sldId id="582" r:id="rId155"/>
  </p:sldIdLst>
  <p:sldSz cx="9144000" cy="6858000" type="screen4x3"/>
  <p:notesSz cx="6858000" cy="9144000"/>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656" autoAdjust="0"/>
    <p:restoredTop sz="76219" autoAdjust="0"/>
  </p:normalViewPr>
  <p:slideViewPr>
    <p:cSldViewPr>
      <p:cViewPr>
        <p:scale>
          <a:sx n="62" d="100"/>
          <a:sy n="62" d="100"/>
        </p:scale>
        <p:origin x="-1752" y="-786"/>
      </p:cViewPr>
      <p:guideLst>
        <p:guide orient="horz" pos="2160"/>
        <p:guide pos="2880"/>
      </p:guideLst>
    </p:cSldViewPr>
  </p:slideViewPr>
  <p:notesTextViewPr>
    <p:cViewPr>
      <p:scale>
        <a:sx n="1" d="1"/>
        <a:sy n="1" d="1"/>
      </p:scale>
      <p:origin x="0" y="0"/>
    </p:cViewPr>
  </p:notesTextViewPr>
  <p:sorterViewPr>
    <p:cViewPr>
      <p:scale>
        <a:sx n="100" d="100"/>
        <a:sy n="100" d="100"/>
      </p:scale>
      <p:origin x="0" y="55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s>
</file>

<file path=ppt/charts/_rels/chart4.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E\SE_Stats_Feb2014.xlsx"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E\SE_Stats_Feb2014.xlsx"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oleObject" Target="Book9"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u="sng" dirty="0" smtClean="0">
                <a:solidFill>
                  <a:srgbClr val="000080"/>
                </a:solidFill>
              </a:rPr>
              <a:t>BUDGET</a:t>
            </a:r>
            <a:r>
              <a:rPr lang="fr-FR" u="sng" baseline="0" dirty="0" smtClean="0">
                <a:solidFill>
                  <a:srgbClr val="000080"/>
                </a:solidFill>
              </a:rPr>
              <a:t> 2014 – 2015 : CHF 713.3 MILLION </a:t>
            </a:r>
            <a:endParaRPr lang="fr-FR" u="sng" dirty="0">
              <a:solidFill>
                <a:srgbClr val="000080"/>
              </a:solidFill>
            </a:endParaRPr>
          </a:p>
        </c:rich>
      </c:tx>
      <c:layout>
        <c:manualLayout>
          <c:xMode val="edge"/>
          <c:yMode val="edge"/>
          <c:x val="0.18663167104111988"/>
          <c:y val="0"/>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Feuil1!$B$1</c:f>
              <c:strCache>
                <c:ptCount val="1"/>
                <c:pt idx="0">
                  <c:v>WIPO'S MAIN SOURCES OF REVENUE</c:v>
                </c:pt>
              </c:strCache>
            </c:strRef>
          </c:tx>
          <c:dPt>
            <c:idx val="0"/>
            <c:bubble3D val="0"/>
          </c:dPt>
          <c:dPt>
            <c:idx val="1"/>
            <c:bubble3D val="0"/>
          </c:dPt>
          <c:dPt>
            <c:idx val="2"/>
            <c:bubble3D val="0"/>
          </c:dPt>
          <c:dPt>
            <c:idx val="3"/>
            <c:bubble3D val="0"/>
          </c:dPt>
          <c:dPt>
            <c:idx val="4"/>
            <c:bubble3D val="0"/>
          </c:dPt>
          <c:dLbls>
            <c:showLegendKey val="0"/>
            <c:showVal val="0"/>
            <c:showCatName val="0"/>
            <c:showSerName val="0"/>
            <c:showPercent val="1"/>
            <c:showBubbleSize val="0"/>
            <c:showLeaderLines val="1"/>
          </c:dLbls>
          <c:cat>
            <c:strRef>
              <c:f>Feuil1!$A$2:$A$6</c:f>
              <c:strCache>
                <c:ptCount val="5"/>
                <c:pt idx="0">
                  <c:v>PCT SYSTEM </c:v>
                </c:pt>
                <c:pt idx="1">
                  <c:v>MEMBER STATES</c:v>
                </c:pt>
                <c:pt idx="2">
                  <c:v>MADRID SYSTEM </c:v>
                </c:pt>
                <c:pt idx="3">
                  <c:v>HAGUE SYSTEM</c:v>
                </c:pt>
                <c:pt idx="4">
                  <c:v>OTHER </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showLeaderLines val="1"/>
        </c:dLbls>
      </c:pie3DChart>
      <c:spPr>
        <a:noFill/>
        <a:ln w="25387">
          <a:noFill/>
        </a:ln>
      </c:spPr>
    </c:plotArea>
    <c:legend>
      <c:legendPos val="r"/>
      <c:overlay val="0"/>
    </c:legend>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Feuil1!$B$1</c:f>
              <c:strCache>
                <c:ptCount val="1"/>
                <c:pt idx="0">
                  <c:v>Ventes</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Lbls>
            <c:dLblPos val="inEnd"/>
            <c:showLegendKey val="0"/>
            <c:showVal val="0"/>
            <c:showCatName val="0"/>
            <c:showSerName val="0"/>
            <c:showPercent val="1"/>
            <c:showBubbleSize val="0"/>
            <c:showLeaderLines val="1"/>
          </c:dLbls>
          <c:cat>
            <c:strRef>
              <c:f>Feuil1!$A$2:$A$12</c:f>
              <c:strCache>
                <c:ptCount val="11"/>
                <c:pt idx="0">
                  <c:v>Digital communication  </c:v>
                </c:pt>
                <c:pt idx="1">
                  <c:v>Telecommunication </c:v>
                </c:pt>
                <c:pt idx="2">
                  <c:v>Pharmaceuticals</c:v>
                </c:pt>
                <c:pt idx="3">
                  <c:v>Medical technology</c:v>
                </c:pt>
                <c:pt idx="4">
                  <c:v>Transport </c:v>
                </c:pt>
                <c:pt idx="5">
                  <c:v>Organic fine chemistry </c:v>
                </c:pt>
                <c:pt idx="6">
                  <c:v>Computer technolgy </c:v>
                </c:pt>
                <c:pt idx="7">
                  <c:v>Machine tools </c:v>
                </c:pt>
                <c:pt idx="8">
                  <c:v>Civil engineering </c:v>
                </c:pt>
                <c:pt idx="9">
                  <c:v>Mechanical elements </c:v>
                </c:pt>
                <c:pt idx="10">
                  <c:v>Others </c:v>
                </c:pt>
              </c:strCache>
            </c:strRef>
          </c:cat>
          <c:val>
            <c:numRef>
              <c:f>Feuil1!$B$2:$B$12</c:f>
              <c:numCache>
                <c:formatCode>General</c:formatCode>
                <c:ptCount val="11"/>
                <c:pt idx="0">
                  <c:v>11.19</c:v>
                </c:pt>
                <c:pt idx="1">
                  <c:v>8.56</c:v>
                </c:pt>
                <c:pt idx="2">
                  <c:v>7.4</c:v>
                </c:pt>
                <c:pt idx="3">
                  <c:v>7.14</c:v>
                </c:pt>
                <c:pt idx="4">
                  <c:v>5.42</c:v>
                </c:pt>
                <c:pt idx="5">
                  <c:v>4.79</c:v>
                </c:pt>
                <c:pt idx="6">
                  <c:v>4.34</c:v>
                </c:pt>
                <c:pt idx="7">
                  <c:v>4.05</c:v>
                </c:pt>
                <c:pt idx="8">
                  <c:v>3.93</c:v>
                </c:pt>
                <c:pt idx="9">
                  <c:v>3.92</c:v>
                </c:pt>
                <c:pt idx="10">
                  <c:v>39.26</c:v>
                </c:pt>
              </c:numCache>
            </c:numRef>
          </c:val>
        </c:ser>
        <c:dLbls>
          <c:showLegendKey val="0"/>
          <c:showVal val="0"/>
          <c:showCatName val="0"/>
          <c:showSerName val="0"/>
          <c:showPercent val="0"/>
          <c:showBubbleSize val="0"/>
          <c:showLeaderLines val="1"/>
        </c:dLbls>
        <c:firstSliceAng val="0"/>
      </c:pieChart>
      <c:spPr>
        <a:noFill/>
        <a:ln w="25406">
          <a:noFill/>
        </a:ln>
      </c:spPr>
    </c:plotArea>
    <c:legend>
      <c:legendPos val="r"/>
      <c:layout>
        <c:manualLayout>
          <c:xMode val="edge"/>
          <c:yMode val="edge"/>
          <c:x val="0.60079047008476805"/>
          <c:y val="3.0040887090948501E-2"/>
          <c:w val="0.37404139200762698"/>
          <c:h val="0.8958004286161479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fr-FR" b="0" dirty="0" smtClean="0">
                <a:solidFill>
                  <a:srgbClr val="000090"/>
                </a:solidFill>
              </a:rPr>
              <a:t>STATISTICS</a:t>
            </a:r>
            <a:endParaRPr lang="fr-FR" b="0" dirty="0">
              <a:solidFill>
                <a:srgbClr val="000090"/>
              </a:solidFill>
            </a:endParaRPr>
          </a:p>
        </c:rich>
      </c:tx>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Feuil1!$B$1</c:f>
              <c:strCache>
                <c:ptCount val="1"/>
                <c:pt idx="0">
                  <c:v>2010</c:v>
                </c:pt>
              </c:strCache>
            </c:strRef>
          </c:tx>
          <c:invertIfNegative val="0"/>
          <c:dLbls>
            <c:dLbl>
              <c:idx val="0"/>
              <c:tx>
                <c:rich>
                  <a:bodyPr/>
                  <a:lstStyle/>
                  <a:p>
                    <a:r>
                      <a:rPr lang="fr-CH" dirty="0" smtClean="0"/>
                      <a:t>3314</a:t>
                    </a:r>
                    <a:endParaRPr lang="en-US" dirty="0"/>
                  </a:p>
                </c:rich>
              </c:tx>
              <c:showLegendKey val="0"/>
              <c:showVal val="1"/>
              <c:showCatName val="0"/>
              <c:showSerName val="0"/>
              <c:showPercent val="0"/>
              <c:showBubbleSize val="0"/>
            </c:dLbl>
            <c:dLbl>
              <c:idx val="1"/>
              <c:tx>
                <c:rich>
                  <a:bodyPr/>
                  <a:lstStyle/>
                  <a:p>
                    <a:r>
                      <a:rPr lang="fr-FR" dirty="0" smtClean="0"/>
                      <a:t>284</a:t>
                    </a:r>
                  </a:p>
                </c:rich>
              </c:tx>
              <c:showLegendKey val="0"/>
              <c:showVal val="1"/>
              <c:showCatName val="0"/>
              <c:showSerName val="0"/>
              <c:showPercent val="0"/>
              <c:showBubbleSize val="0"/>
            </c:dLbl>
            <c:dLbl>
              <c:idx val="2"/>
              <c:tx>
                <c:rich>
                  <a:bodyPr/>
                  <a:lstStyle/>
                  <a:p>
                    <a:r>
                      <a:rPr lang="fr-FR" dirty="0" smtClean="0"/>
                      <a:t>11</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Feuil1!$B$2:$B$4</c:f>
              <c:numCache>
                <c:formatCode>General</c:formatCode>
                <c:ptCount val="3"/>
                <c:pt idx="0">
                  <c:v>3314</c:v>
                </c:pt>
                <c:pt idx="1">
                  <c:v>284</c:v>
                </c:pt>
                <c:pt idx="2">
                  <c:v>11</c:v>
                </c:pt>
              </c:numCache>
            </c:numRef>
          </c:val>
        </c:ser>
        <c:ser>
          <c:idx val="1"/>
          <c:order val="1"/>
          <c:tx>
            <c:strRef>
              <c:f>Feuil1!$C$1</c:f>
              <c:strCache>
                <c:ptCount val="1"/>
                <c:pt idx="0">
                  <c:v>2011</c:v>
                </c:pt>
              </c:strCache>
            </c:strRef>
          </c:tx>
          <c:invertIfNegative val="0"/>
          <c:dLbls>
            <c:dLbl>
              <c:idx val="0"/>
              <c:tx>
                <c:rich>
                  <a:bodyPr/>
                  <a:lstStyle/>
                  <a:p>
                    <a:r>
                      <a:rPr lang="fr-CH" dirty="0" smtClean="0"/>
                      <a:t>3462</a:t>
                    </a:r>
                  </a:p>
                </c:rich>
              </c:tx>
              <c:showLegendKey val="0"/>
              <c:showVal val="1"/>
              <c:showCatName val="0"/>
              <c:showSerName val="0"/>
              <c:showPercent val="0"/>
              <c:showBubbleSize val="0"/>
            </c:dLbl>
            <c:dLbl>
              <c:idx val="1"/>
              <c:tx>
                <c:rich>
                  <a:bodyPr/>
                  <a:lstStyle/>
                  <a:p>
                    <a:r>
                      <a:rPr lang="fr-FR" dirty="0" smtClean="0"/>
                      <a:t>259</a:t>
                    </a:r>
                    <a:endParaRPr lang="fr-FR" dirty="0"/>
                  </a:p>
                </c:rich>
              </c:tx>
              <c:showLegendKey val="0"/>
              <c:showVal val="1"/>
              <c:showCatName val="0"/>
              <c:showSerName val="0"/>
              <c:showPercent val="0"/>
              <c:showBubbleSize val="0"/>
            </c:dLbl>
            <c:dLbl>
              <c:idx val="2"/>
              <c:tx>
                <c:rich>
                  <a:bodyPr/>
                  <a:lstStyle/>
                  <a:p>
                    <a:r>
                      <a:rPr lang="fr-FR" dirty="0" smtClean="0"/>
                      <a:t>34</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Feuil1!$C$2:$C$4</c:f>
              <c:numCache>
                <c:formatCode>General</c:formatCode>
                <c:ptCount val="3"/>
                <c:pt idx="0">
                  <c:v>3462</c:v>
                </c:pt>
                <c:pt idx="1">
                  <c:v>259</c:v>
                </c:pt>
                <c:pt idx="2">
                  <c:v>34</c:v>
                </c:pt>
              </c:numCache>
            </c:numRef>
          </c:val>
        </c:ser>
        <c:ser>
          <c:idx val="2"/>
          <c:order val="2"/>
          <c:tx>
            <c:strRef>
              <c:f>Feuil1!$D$1</c:f>
              <c:strCache>
                <c:ptCount val="1"/>
                <c:pt idx="0">
                  <c:v>2012</c:v>
                </c:pt>
              </c:strCache>
            </c:strRef>
          </c:tx>
          <c:invertIfNegative val="0"/>
          <c:dLbls>
            <c:dLbl>
              <c:idx val="0"/>
              <c:tx>
                <c:rich>
                  <a:bodyPr/>
                  <a:lstStyle/>
                  <a:p>
                    <a:r>
                      <a:rPr lang="fr-CH" smtClean="0"/>
                      <a:t>3587</a:t>
                    </a:r>
                    <a:endParaRPr lang="en-US"/>
                  </a:p>
                </c:rich>
              </c:tx>
              <c:showLegendKey val="0"/>
              <c:showVal val="1"/>
              <c:showCatName val="0"/>
              <c:showSerName val="0"/>
              <c:showPercent val="0"/>
              <c:showBubbleSize val="0"/>
            </c:dLbl>
            <c:dLbl>
              <c:idx val="1"/>
              <c:tx>
                <c:rich>
                  <a:bodyPr/>
                  <a:lstStyle/>
                  <a:p>
                    <a:r>
                      <a:rPr lang="fr-FR" dirty="0" smtClean="0"/>
                      <a:t>219</a:t>
                    </a:r>
                    <a:endParaRPr lang="fr-FR" dirty="0"/>
                  </a:p>
                </c:rich>
              </c:tx>
              <c:showLegendKey val="0"/>
              <c:showVal val="1"/>
              <c:showCatName val="0"/>
              <c:showSerName val="0"/>
              <c:showPercent val="0"/>
              <c:showBubbleSize val="0"/>
            </c:dLbl>
            <c:dLbl>
              <c:idx val="2"/>
              <c:tx>
                <c:rich>
                  <a:bodyPr/>
                  <a:lstStyle/>
                  <a:p>
                    <a:r>
                      <a:rPr lang="fr-FR" dirty="0" smtClean="0"/>
                      <a:t>52</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Feuil1!$D$2:$D$4</c:f>
              <c:numCache>
                <c:formatCode>General</c:formatCode>
                <c:ptCount val="3"/>
                <c:pt idx="0">
                  <c:v>3587</c:v>
                </c:pt>
                <c:pt idx="1">
                  <c:v>219</c:v>
                </c:pt>
                <c:pt idx="2">
                  <c:v>52</c:v>
                </c:pt>
              </c:numCache>
            </c:numRef>
          </c:val>
        </c:ser>
        <c:dLbls>
          <c:showLegendKey val="0"/>
          <c:showVal val="1"/>
          <c:showCatName val="0"/>
          <c:showSerName val="0"/>
          <c:showPercent val="0"/>
          <c:showBubbleSize val="0"/>
        </c:dLbls>
        <c:gapWidth val="150"/>
        <c:shape val="box"/>
        <c:axId val="23908736"/>
        <c:axId val="23910272"/>
        <c:axId val="0"/>
      </c:bar3DChart>
      <c:catAx>
        <c:axId val="23908736"/>
        <c:scaling>
          <c:orientation val="minMax"/>
        </c:scaling>
        <c:delete val="0"/>
        <c:axPos val="b"/>
        <c:numFmt formatCode="General" sourceLinked="1"/>
        <c:majorTickMark val="none"/>
        <c:minorTickMark val="none"/>
        <c:tickLblPos val="nextTo"/>
        <c:crossAx val="23910272"/>
        <c:crosses val="autoZero"/>
        <c:auto val="1"/>
        <c:lblAlgn val="ctr"/>
        <c:lblOffset val="100"/>
        <c:noMultiLvlLbl val="0"/>
      </c:catAx>
      <c:valAx>
        <c:axId val="23910272"/>
        <c:scaling>
          <c:orientation val="minMax"/>
        </c:scaling>
        <c:delete val="1"/>
        <c:axPos val="l"/>
        <c:numFmt formatCode="General" sourceLinked="1"/>
        <c:majorTickMark val="out"/>
        <c:minorTickMark val="none"/>
        <c:tickLblPos val="nextTo"/>
        <c:crossAx val="2390873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MS_General!$A$5</c:f>
              <c:strCache>
                <c:ptCount val="1"/>
                <c:pt idx="0">
                  <c:v>United States of America</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MS_General!$B$5:$K$5</c:f>
              <c:numCache>
                <c:formatCode>#,##0</c:formatCode>
                <c:ptCount val="10"/>
                <c:pt idx="0">
                  <c:v>9842</c:v>
                </c:pt>
                <c:pt idx="1">
                  <c:v>19894</c:v>
                </c:pt>
                <c:pt idx="2">
                  <c:v>21202</c:v>
                </c:pt>
                <c:pt idx="3">
                  <c:v>23414</c:v>
                </c:pt>
                <c:pt idx="4">
                  <c:v>22314</c:v>
                </c:pt>
                <c:pt idx="5">
                  <c:v>17461</c:v>
                </c:pt>
                <c:pt idx="6">
                  <c:v>22084</c:v>
                </c:pt>
                <c:pt idx="7">
                  <c:v>27854</c:v>
                </c:pt>
                <c:pt idx="8">
                  <c:v>30339</c:v>
                </c:pt>
                <c:pt idx="9">
                  <c:v>37709</c:v>
                </c:pt>
              </c:numCache>
            </c:numRef>
          </c:val>
          <c:smooth val="0"/>
        </c:ser>
        <c:ser>
          <c:idx val="1"/>
          <c:order val="1"/>
          <c:tx>
            <c:strRef>
              <c:f>MS_General!$A$6</c:f>
              <c:strCache>
                <c:ptCount val="1"/>
                <c:pt idx="0">
                  <c:v>European Union</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MS_General!$B$6:$K$6</c:f>
              <c:numCache>
                <c:formatCode>#,##0</c:formatCode>
                <c:ptCount val="10"/>
                <c:pt idx="0">
                  <c:v>249</c:v>
                </c:pt>
                <c:pt idx="1">
                  <c:v>8475</c:v>
                </c:pt>
                <c:pt idx="2">
                  <c:v>12114</c:v>
                </c:pt>
                <c:pt idx="3">
                  <c:v>16363</c:v>
                </c:pt>
                <c:pt idx="4">
                  <c:v>18818</c:v>
                </c:pt>
                <c:pt idx="5">
                  <c:v>17312</c:v>
                </c:pt>
                <c:pt idx="6">
                  <c:v>19995</c:v>
                </c:pt>
                <c:pt idx="7">
                  <c:v>27775</c:v>
                </c:pt>
                <c:pt idx="8">
                  <c:v>31566</c:v>
                </c:pt>
                <c:pt idx="9">
                  <c:v>36644</c:v>
                </c:pt>
              </c:numCache>
            </c:numRef>
          </c:val>
          <c:smooth val="0"/>
        </c:ser>
        <c:ser>
          <c:idx val="2"/>
          <c:order val="2"/>
          <c:tx>
            <c:strRef>
              <c:f>MS_General!$A$7</c:f>
              <c:strCache>
                <c:ptCount val="1"/>
                <c:pt idx="0">
                  <c:v>Germany</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MS_General!$B$7:$K$7</c:f>
              <c:numCache>
                <c:formatCode>#,##0</c:formatCode>
                <c:ptCount val="10"/>
                <c:pt idx="0">
                  <c:v>75918</c:v>
                </c:pt>
                <c:pt idx="1">
                  <c:v>64357</c:v>
                </c:pt>
                <c:pt idx="2">
                  <c:v>60141</c:v>
                </c:pt>
                <c:pt idx="3">
                  <c:v>55635</c:v>
                </c:pt>
                <c:pt idx="4">
                  <c:v>54848</c:v>
                </c:pt>
                <c:pt idx="5">
                  <c:v>41958</c:v>
                </c:pt>
                <c:pt idx="6">
                  <c:v>32036</c:v>
                </c:pt>
                <c:pt idx="7">
                  <c:v>40659</c:v>
                </c:pt>
                <c:pt idx="8">
                  <c:v>36159</c:v>
                </c:pt>
                <c:pt idx="9">
                  <c:v>34810</c:v>
                </c:pt>
              </c:numCache>
            </c:numRef>
          </c:val>
          <c:smooth val="0"/>
        </c:ser>
        <c:ser>
          <c:idx val="3"/>
          <c:order val="3"/>
          <c:tx>
            <c:strRef>
              <c:f>MS_General!$A$8</c:f>
              <c:strCache>
                <c:ptCount val="1"/>
                <c:pt idx="0">
                  <c:v>China</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MS_General!$B$8:$K$8</c:f>
              <c:numCache>
                <c:formatCode>#,##0</c:formatCode>
                <c:ptCount val="10"/>
                <c:pt idx="0">
                  <c:v>11859</c:v>
                </c:pt>
                <c:pt idx="1">
                  <c:v>18181</c:v>
                </c:pt>
                <c:pt idx="2">
                  <c:v>18782</c:v>
                </c:pt>
                <c:pt idx="3">
                  <c:v>18727</c:v>
                </c:pt>
                <c:pt idx="4">
                  <c:v>20438</c:v>
                </c:pt>
                <c:pt idx="5">
                  <c:v>16909</c:v>
                </c:pt>
                <c:pt idx="6">
                  <c:v>23524</c:v>
                </c:pt>
                <c:pt idx="7">
                  <c:v>28487</c:v>
                </c:pt>
                <c:pt idx="8">
                  <c:v>24666</c:v>
                </c:pt>
                <c:pt idx="9">
                  <c:v>32409</c:v>
                </c:pt>
              </c:numCache>
            </c:numRef>
          </c:val>
          <c:smooth val="0"/>
        </c:ser>
        <c:ser>
          <c:idx val="4"/>
          <c:order val="4"/>
          <c:tx>
            <c:strRef>
              <c:f>MS_General!$A$9</c:f>
              <c:strCache>
                <c:ptCount val="1"/>
                <c:pt idx="0">
                  <c:v>Switzerland</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MS_General!$B$9:$K$9</c:f>
              <c:numCache>
                <c:formatCode>#,##0</c:formatCode>
                <c:ptCount val="10"/>
                <c:pt idx="0">
                  <c:v>27316</c:v>
                </c:pt>
                <c:pt idx="1">
                  <c:v>25249</c:v>
                </c:pt>
                <c:pt idx="2">
                  <c:v>25428</c:v>
                </c:pt>
                <c:pt idx="3">
                  <c:v>28883</c:v>
                </c:pt>
                <c:pt idx="4">
                  <c:v>27319</c:v>
                </c:pt>
                <c:pt idx="5">
                  <c:v>23295</c:v>
                </c:pt>
                <c:pt idx="6">
                  <c:v>25433</c:v>
                </c:pt>
                <c:pt idx="7">
                  <c:v>26882</c:v>
                </c:pt>
                <c:pt idx="8">
                  <c:v>26165</c:v>
                </c:pt>
                <c:pt idx="9">
                  <c:v>26838</c:v>
                </c:pt>
              </c:numCache>
            </c:numRef>
          </c:val>
          <c:smooth val="0"/>
        </c:ser>
        <c:ser>
          <c:idx val="5"/>
          <c:order val="5"/>
          <c:tx>
            <c:strRef>
              <c:f>MS_General!$A$10</c:f>
              <c:strCache>
                <c:ptCount val="1"/>
                <c:pt idx="0">
                  <c:v>Others</c:v>
                </c:pt>
              </c:strCache>
            </c:strRef>
          </c:tx>
          <c:spPr>
            <a:ln>
              <a:noFill/>
            </a:ln>
          </c:spPr>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MS_General!$B$10:$K$10</c:f>
              <c:numCache>
                <c:formatCode>#,##0</c:formatCode>
                <c:ptCount val="10"/>
                <c:pt idx="0">
                  <c:v>173016</c:v>
                </c:pt>
                <c:pt idx="1">
                  <c:v>179761</c:v>
                </c:pt>
                <c:pt idx="2">
                  <c:v>185105</c:v>
                </c:pt>
                <c:pt idx="3">
                  <c:v>182120</c:v>
                </c:pt>
                <c:pt idx="4">
                  <c:v>190862</c:v>
                </c:pt>
                <c:pt idx="5">
                  <c:v>150396</c:v>
                </c:pt>
                <c:pt idx="6">
                  <c:v>138033</c:v>
                </c:pt>
                <c:pt idx="7">
                  <c:v>172198</c:v>
                </c:pt>
                <c:pt idx="8">
                  <c:v>179124</c:v>
                </c:pt>
                <c:pt idx="9">
                  <c:v>183116</c:v>
                </c:pt>
              </c:numCache>
            </c:numRef>
          </c:val>
          <c:smooth val="0"/>
        </c:ser>
        <c:ser>
          <c:idx val="6"/>
          <c:order val="6"/>
          <c:tx>
            <c:strRef>
              <c:f>MS_General!$A$11</c:f>
              <c:strCache>
                <c:ptCount val="1"/>
                <c:pt idx="0">
                  <c:v>Total</c:v>
                </c:pt>
              </c:strCache>
            </c:strRef>
          </c:tx>
          <c:spPr>
            <a:ln>
              <a:noFill/>
            </a:ln>
          </c:spPr>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MS_General!$B$11:$K$11</c:f>
              <c:numCache>
                <c:formatCode>#,##0</c:formatCode>
                <c:ptCount val="10"/>
                <c:pt idx="0">
                  <c:v>298200</c:v>
                </c:pt>
                <c:pt idx="1">
                  <c:v>315917</c:v>
                </c:pt>
                <c:pt idx="2">
                  <c:v>322772</c:v>
                </c:pt>
                <c:pt idx="3">
                  <c:v>325142</c:v>
                </c:pt>
                <c:pt idx="4">
                  <c:v>334599</c:v>
                </c:pt>
                <c:pt idx="5">
                  <c:v>267331</c:v>
                </c:pt>
                <c:pt idx="6">
                  <c:v>261105</c:v>
                </c:pt>
                <c:pt idx="7">
                  <c:v>323855</c:v>
                </c:pt>
                <c:pt idx="8">
                  <c:v>328019</c:v>
                </c:pt>
                <c:pt idx="9">
                  <c:v>351526</c:v>
                </c:pt>
              </c:numCache>
            </c:numRef>
          </c:val>
          <c:smooth val="0"/>
        </c:ser>
        <c:dLbls>
          <c:showLegendKey val="0"/>
          <c:showVal val="0"/>
          <c:showCatName val="0"/>
          <c:showSerName val="0"/>
          <c:showPercent val="0"/>
          <c:showBubbleSize val="0"/>
        </c:dLbls>
        <c:marker val="1"/>
        <c:smooth val="0"/>
        <c:axId val="93409664"/>
        <c:axId val="93411200"/>
      </c:lineChart>
      <c:catAx>
        <c:axId val="93409664"/>
        <c:scaling>
          <c:orientation val="minMax"/>
        </c:scaling>
        <c:delete val="0"/>
        <c:axPos val="b"/>
        <c:majorTickMark val="none"/>
        <c:minorTickMark val="none"/>
        <c:tickLblPos val="nextTo"/>
        <c:crossAx val="93411200"/>
        <c:crosses val="autoZero"/>
        <c:auto val="1"/>
        <c:lblAlgn val="ctr"/>
        <c:lblOffset val="100"/>
        <c:noMultiLvlLbl val="0"/>
      </c:catAx>
      <c:valAx>
        <c:axId val="93411200"/>
        <c:scaling>
          <c:orientation val="minMax"/>
          <c:max val="80000"/>
        </c:scaling>
        <c:delete val="0"/>
        <c:axPos val="l"/>
        <c:majorGridlines/>
        <c:numFmt formatCode="#,##0" sourceLinked="1"/>
        <c:majorTickMark val="none"/>
        <c:minorTickMark val="none"/>
        <c:tickLblPos val="nextTo"/>
        <c:crossAx val="93409664"/>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MS_General!$A$47</c:f>
              <c:strCache>
                <c:ptCount val="1"/>
                <c:pt idx="0">
                  <c:v>China</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MS_General!$B$47:$K$47</c:f>
              <c:numCache>
                <c:formatCode>#,##0</c:formatCode>
                <c:ptCount val="10"/>
                <c:pt idx="0">
                  <c:v>9265</c:v>
                </c:pt>
                <c:pt idx="1">
                  <c:v>11727</c:v>
                </c:pt>
                <c:pt idx="2">
                  <c:v>13748</c:v>
                </c:pt>
                <c:pt idx="3">
                  <c:v>14517</c:v>
                </c:pt>
                <c:pt idx="4">
                  <c:v>15888</c:v>
                </c:pt>
                <c:pt idx="5">
                  <c:v>13267</c:v>
                </c:pt>
                <c:pt idx="6">
                  <c:v>14237</c:v>
                </c:pt>
                <c:pt idx="7">
                  <c:v>18724</c:v>
                </c:pt>
                <c:pt idx="8">
                  <c:v>20120</c:v>
                </c:pt>
                <c:pt idx="9">
                  <c:v>20275</c:v>
                </c:pt>
              </c:numCache>
            </c:numRef>
          </c:val>
          <c:smooth val="0"/>
        </c:ser>
        <c:ser>
          <c:idx val="1"/>
          <c:order val="1"/>
          <c:tx>
            <c:strRef>
              <c:f>MS_General!$A$48</c:f>
              <c:strCache>
                <c:ptCount val="1"/>
                <c:pt idx="0">
                  <c:v>Russian Federation</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MS_General!$B$48:$K$48</c:f>
              <c:numCache>
                <c:formatCode>#,##0</c:formatCode>
                <c:ptCount val="10"/>
                <c:pt idx="0">
                  <c:v>9940</c:v>
                </c:pt>
                <c:pt idx="1">
                  <c:v>11358</c:v>
                </c:pt>
                <c:pt idx="2">
                  <c:v>12748</c:v>
                </c:pt>
                <c:pt idx="3">
                  <c:v>13723</c:v>
                </c:pt>
                <c:pt idx="4">
                  <c:v>14875</c:v>
                </c:pt>
                <c:pt idx="5">
                  <c:v>12762</c:v>
                </c:pt>
                <c:pt idx="6">
                  <c:v>12768</c:v>
                </c:pt>
                <c:pt idx="7">
                  <c:v>15691</c:v>
                </c:pt>
                <c:pt idx="8">
                  <c:v>16634</c:v>
                </c:pt>
                <c:pt idx="9">
                  <c:v>18239</c:v>
                </c:pt>
              </c:numCache>
            </c:numRef>
          </c:val>
          <c:smooth val="0"/>
        </c:ser>
        <c:ser>
          <c:idx val="2"/>
          <c:order val="2"/>
          <c:tx>
            <c:strRef>
              <c:f>MS_General!$A$49</c:f>
              <c:strCache>
                <c:ptCount val="1"/>
                <c:pt idx="0">
                  <c:v>European Union</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MS_General!$B$49:$K$49</c:f>
              <c:numCache>
                <c:formatCode>#,##0</c:formatCode>
                <c:ptCount val="10"/>
                <c:pt idx="0">
                  <c:v>114</c:v>
                </c:pt>
                <c:pt idx="1">
                  <c:v>5791</c:v>
                </c:pt>
                <c:pt idx="2">
                  <c:v>10042</c:v>
                </c:pt>
                <c:pt idx="3">
                  <c:v>11920</c:v>
                </c:pt>
                <c:pt idx="4">
                  <c:v>13698</c:v>
                </c:pt>
                <c:pt idx="5">
                  <c:v>11844</c:v>
                </c:pt>
                <c:pt idx="6">
                  <c:v>13701</c:v>
                </c:pt>
                <c:pt idx="7">
                  <c:v>16344</c:v>
                </c:pt>
                <c:pt idx="8">
                  <c:v>16889</c:v>
                </c:pt>
                <c:pt idx="9">
                  <c:v>17598</c:v>
                </c:pt>
              </c:numCache>
            </c:numRef>
          </c:val>
          <c:smooth val="0"/>
        </c:ser>
        <c:ser>
          <c:idx val="3"/>
          <c:order val="3"/>
          <c:tx>
            <c:strRef>
              <c:f>MS_General!$A$50</c:f>
              <c:strCache>
                <c:ptCount val="1"/>
                <c:pt idx="0">
                  <c:v>United States of America</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MS_General!$B$50:$K$50</c:f>
              <c:numCache>
                <c:formatCode>#,##0</c:formatCode>
                <c:ptCount val="10"/>
                <c:pt idx="0">
                  <c:v>7109</c:v>
                </c:pt>
                <c:pt idx="1">
                  <c:v>10728</c:v>
                </c:pt>
                <c:pt idx="2">
                  <c:v>12688</c:v>
                </c:pt>
                <c:pt idx="3">
                  <c:v>13326</c:v>
                </c:pt>
                <c:pt idx="4">
                  <c:v>14457</c:v>
                </c:pt>
                <c:pt idx="5">
                  <c:v>12186</c:v>
                </c:pt>
                <c:pt idx="6">
                  <c:v>13024</c:v>
                </c:pt>
                <c:pt idx="7">
                  <c:v>15890</c:v>
                </c:pt>
                <c:pt idx="8">
                  <c:v>16411</c:v>
                </c:pt>
                <c:pt idx="9">
                  <c:v>17322</c:v>
                </c:pt>
              </c:numCache>
            </c:numRef>
          </c:val>
          <c:smooth val="0"/>
        </c:ser>
        <c:ser>
          <c:idx val="4"/>
          <c:order val="4"/>
          <c:tx>
            <c:strRef>
              <c:f>MS_General!$A$51</c:f>
              <c:strCache>
                <c:ptCount val="1"/>
                <c:pt idx="0">
                  <c:v>Switzerland</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MS_General!$B$51:$K$51</c:f>
              <c:numCache>
                <c:formatCode>#,##0</c:formatCode>
                <c:ptCount val="10"/>
                <c:pt idx="0">
                  <c:v>10137</c:v>
                </c:pt>
                <c:pt idx="1">
                  <c:v>12538</c:v>
                </c:pt>
                <c:pt idx="2">
                  <c:v>13531</c:v>
                </c:pt>
                <c:pt idx="3">
                  <c:v>13677</c:v>
                </c:pt>
                <c:pt idx="4">
                  <c:v>14080</c:v>
                </c:pt>
                <c:pt idx="5">
                  <c:v>12451</c:v>
                </c:pt>
                <c:pt idx="6">
                  <c:v>11759</c:v>
                </c:pt>
                <c:pt idx="7">
                  <c:v>13695</c:v>
                </c:pt>
                <c:pt idx="8">
                  <c:v>13464</c:v>
                </c:pt>
                <c:pt idx="9">
                  <c:v>13215</c:v>
                </c:pt>
              </c:numCache>
            </c:numRef>
          </c:val>
          <c:smooth val="0"/>
        </c:ser>
        <c:ser>
          <c:idx val="5"/>
          <c:order val="5"/>
          <c:tx>
            <c:strRef>
              <c:f>MS_General!$A$52</c:f>
              <c:strCache>
                <c:ptCount val="1"/>
                <c:pt idx="0">
                  <c:v>Others</c:v>
                </c:pt>
              </c:strCache>
            </c:strRef>
          </c:tx>
          <c:spPr>
            <a:ln>
              <a:noFill/>
            </a:ln>
          </c:spPr>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MS_General!$B$52:$K$52</c:f>
              <c:numCache>
                <c:formatCode>#,##0</c:formatCode>
                <c:ptCount val="10"/>
                <c:pt idx="0">
                  <c:v>261635</c:v>
                </c:pt>
                <c:pt idx="1">
                  <c:v>263775</c:v>
                </c:pt>
                <c:pt idx="2">
                  <c:v>260015</c:v>
                </c:pt>
                <c:pt idx="3">
                  <c:v>257979</c:v>
                </c:pt>
                <c:pt idx="4">
                  <c:v>261601</c:v>
                </c:pt>
                <c:pt idx="5">
                  <c:v>204821</c:v>
                </c:pt>
                <c:pt idx="6">
                  <c:v>195616</c:v>
                </c:pt>
                <c:pt idx="7">
                  <c:v>243511</c:v>
                </c:pt>
                <c:pt idx="8">
                  <c:v>244501</c:v>
                </c:pt>
                <c:pt idx="9">
                  <c:v>264877</c:v>
                </c:pt>
              </c:numCache>
            </c:numRef>
          </c:val>
          <c:smooth val="0"/>
        </c:ser>
        <c:ser>
          <c:idx val="6"/>
          <c:order val="6"/>
          <c:tx>
            <c:strRef>
              <c:f>MS_General!$A$53</c:f>
              <c:strCache>
                <c:ptCount val="1"/>
                <c:pt idx="0">
                  <c:v>Total</c:v>
                </c:pt>
              </c:strCache>
            </c:strRef>
          </c:tx>
          <c:spPr>
            <a:ln>
              <a:noFill/>
            </a:ln>
          </c:spPr>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MS_General!$B$53:$K$53</c:f>
              <c:numCache>
                <c:formatCode>#,##0</c:formatCode>
                <c:ptCount val="10"/>
                <c:pt idx="0">
                  <c:v>298200</c:v>
                </c:pt>
                <c:pt idx="1">
                  <c:v>315917</c:v>
                </c:pt>
                <c:pt idx="2">
                  <c:v>322772</c:v>
                </c:pt>
                <c:pt idx="3">
                  <c:v>325142</c:v>
                </c:pt>
                <c:pt idx="4">
                  <c:v>334599</c:v>
                </c:pt>
                <c:pt idx="5">
                  <c:v>267331</c:v>
                </c:pt>
                <c:pt idx="6">
                  <c:v>261105</c:v>
                </c:pt>
                <c:pt idx="7">
                  <c:v>323855</c:v>
                </c:pt>
                <c:pt idx="8">
                  <c:v>328019</c:v>
                </c:pt>
                <c:pt idx="9">
                  <c:v>351526</c:v>
                </c:pt>
              </c:numCache>
            </c:numRef>
          </c:val>
          <c:smooth val="0"/>
        </c:ser>
        <c:dLbls>
          <c:showLegendKey val="0"/>
          <c:showVal val="0"/>
          <c:showCatName val="0"/>
          <c:showSerName val="0"/>
          <c:showPercent val="0"/>
          <c:showBubbleSize val="0"/>
        </c:dLbls>
        <c:marker val="1"/>
        <c:smooth val="0"/>
        <c:axId val="94000640"/>
        <c:axId val="94002176"/>
      </c:lineChart>
      <c:catAx>
        <c:axId val="94000640"/>
        <c:scaling>
          <c:orientation val="minMax"/>
        </c:scaling>
        <c:delete val="0"/>
        <c:axPos val="b"/>
        <c:numFmt formatCode="General" sourceLinked="1"/>
        <c:majorTickMark val="none"/>
        <c:minorTickMark val="none"/>
        <c:tickLblPos val="nextTo"/>
        <c:crossAx val="94002176"/>
        <c:crosses val="autoZero"/>
        <c:auto val="1"/>
        <c:lblAlgn val="ctr"/>
        <c:lblOffset val="100"/>
        <c:noMultiLvlLbl val="0"/>
      </c:catAx>
      <c:valAx>
        <c:axId val="94002176"/>
        <c:scaling>
          <c:orientation val="minMax"/>
          <c:max val="21000"/>
          <c:min val="0"/>
        </c:scaling>
        <c:delete val="0"/>
        <c:axPos val="l"/>
        <c:majorGridlines/>
        <c:numFmt formatCode="#,##0" sourceLinked="1"/>
        <c:majorTickMark val="none"/>
        <c:minorTickMark val="none"/>
        <c:tickLblPos val="nextTo"/>
        <c:crossAx val="94000640"/>
        <c:crosses val="autoZero"/>
        <c:crossBetween val="between"/>
        <c:majorUnit val="3000"/>
        <c:minorUnit val="800"/>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908831310409956"/>
          <c:y val="8.2854130630240025E-2"/>
          <c:w val="0.48449174050105542"/>
          <c:h val="0.81523127969439591"/>
        </c:manualLayout>
      </c:layout>
      <c:pieChart>
        <c:varyColors val="1"/>
        <c:ser>
          <c:idx val="0"/>
          <c:order val="0"/>
          <c:explosion val="25"/>
          <c:dPt>
            <c:idx val="10"/>
            <c:bubble3D val="0"/>
            <c:spPr>
              <a:solidFill>
                <a:schemeClr val="bg1">
                  <a:lumMod val="75000"/>
                </a:schemeClr>
              </a:solidFill>
            </c:spPr>
          </c:dPt>
          <c:dLbls>
            <c:dLbl>
              <c:idx val="0"/>
              <c:layout>
                <c:manualLayout>
                  <c:x val="-5.0958296879556721E-3"/>
                  <c:y val="1.1405232939405841E-2"/>
                </c:manualLayout>
              </c:layout>
              <c:showLegendKey val="0"/>
              <c:showVal val="1"/>
              <c:showCatName val="1"/>
              <c:showSerName val="0"/>
              <c:showPercent val="1"/>
              <c:showBubbleSize val="0"/>
            </c:dLbl>
            <c:dLbl>
              <c:idx val="4"/>
              <c:layout>
                <c:manualLayout>
                  <c:x val="-8.3716535433070866E-3"/>
                  <c:y val="-1.2096675325671147E-2"/>
                </c:manualLayout>
              </c:layout>
              <c:showLegendKey val="0"/>
              <c:showVal val="1"/>
              <c:showCatName val="1"/>
              <c:showSerName val="0"/>
              <c:showPercent val="1"/>
              <c:showBubbleSize val="0"/>
            </c:dLbl>
            <c:dLbl>
              <c:idx val="10"/>
              <c:layout>
                <c:manualLayout>
                  <c:x val="0.16261230679498395"/>
                  <c:y val="1.4051081142168312E-2"/>
                </c:manualLayout>
              </c:layout>
              <c:showLegendKey val="0"/>
              <c:showVal val="1"/>
              <c:showCatName val="1"/>
              <c:showSerName val="0"/>
              <c:showPercent val="1"/>
              <c:showBubbleSize val="0"/>
            </c:dLbl>
            <c:showLegendKey val="0"/>
            <c:showVal val="1"/>
            <c:showCatName val="1"/>
            <c:showSerName val="0"/>
            <c:showPercent val="1"/>
            <c:showBubbleSize val="0"/>
            <c:showLeaderLines val="0"/>
          </c:dLbls>
          <c:cat>
            <c:strRef>
              <c:f>Sheet1!$A$15:$A$25</c:f>
              <c:strCache>
                <c:ptCount val="11"/>
                <c:pt idx="0">
                  <c:v>Norway</c:v>
                </c:pt>
                <c:pt idx="1">
                  <c:v>United States of America</c:v>
                </c:pt>
                <c:pt idx="2">
                  <c:v>European Union</c:v>
                </c:pt>
                <c:pt idx="3">
                  <c:v>Russian Federation</c:v>
                </c:pt>
                <c:pt idx="4">
                  <c:v>China</c:v>
                </c:pt>
                <c:pt idx="5">
                  <c:v>Republic of Korea</c:v>
                </c:pt>
                <c:pt idx="6">
                  <c:v>Switzerland</c:v>
                </c:pt>
                <c:pt idx="7">
                  <c:v>Japan</c:v>
                </c:pt>
                <c:pt idx="8">
                  <c:v>Australia</c:v>
                </c:pt>
                <c:pt idx="9">
                  <c:v>Finland</c:v>
                </c:pt>
                <c:pt idx="10">
                  <c:v>Others</c:v>
                </c:pt>
              </c:strCache>
            </c:strRef>
          </c:cat>
          <c:val>
            <c:numRef>
              <c:f>Sheet1!$B$15:$B$25</c:f>
              <c:numCache>
                <c:formatCode>General</c:formatCode>
                <c:ptCount val="11"/>
                <c:pt idx="0">
                  <c:v>143</c:v>
                </c:pt>
                <c:pt idx="1">
                  <c:v>116</c:v>
                </c:pt>
                <c:pt idx="2">
                  <c:v>115</c:v>
                </c:pt>
                <c:pt idx="3">
                  <c:v>101</c:v>
                </c:pt>
                <c:pt idx="4">
                  <c:v>94</c:v>
                </c:pt>
                <c:pt idx="5">
                  <c:v>75</c:v>
                </c:pt>
                <c:pt idx="6">
                  <c:v>71</c:v>
                </c:pt>
                <c:pt idx="7">
                  <c:v>69</c:v>
                </c:pt>
                <c:pt idx="8">
                  <c:v>66</c:v>
                </c:pt>
                <c:pt idx="9">
                  <c:v>58</c:v>
                </c:pt>
                <c:pt idx="10">
                  <c:v>922</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104592810974643"/>
          <c:y val="7.9567789862011254E-2"/>
          <c:w val="0.46592493080629055"/>
          <c:h val="0.82664108706583839"/>
        </c:manualLayout>
      </c:layout>
      <c:pieChart>
        <c:varyColors val="1"/>
        <c:ser>
          <c:idx val="0"/>
          <c:order val="0"/>
          <c:explosion val="25"/>
          <c:dPt>
            <c:idx val="10"/>
            <c:bubble3D val="0"/>
            <c:spPr>
              <a:solidFill>
                <a:schemeClr val="bg1">
                  <a:lumMod val="75000"/>
                </a:schemeClr>
              </a:solidFill>
            </c:spPr>
          </c:dPt>
          <c:dLbls>
            <c:dLblPos val="outEnd"/>
            <c:showLegendKey val="0"/>
            <c:showVal val="1"/>
            <c:showCatName val="1"/>
            <c:showSerName val="0"/>
            <c:showPercent val="1"/>
            <c:showBubbleSize val="0"/>
            <c:showLeaderLines val="0"/>
          </c:dLbls>
          <c:cat>
            <c:strRef>
              <c:f>Sheet2!$A$6:$A$16</c:f>
              <c:strCache>
                <c:ptCount val="11"/>
                <c:pt idx="0">
                  <c:v>China</c:v>
                </c:pt>
                <c:pt idx="1">
                  <c:v>Germany</c:v>
                </c:pt>
                <c:pt idx="2">
                  <c:v>Turkey</c:v>
                </c:pt>
                <c:pt idx="3">
                  <c:v>United States of America</c:v>
                </c:pt>
                <c:pt idx="4">
                  <c:v>France</c:v>
                </c:pt>
                <c:pt idx="5">
                  <c:v>Switzerland</c:v>
                </c:pt>
                <c:pt idx="6">
                  <c:v>Russian Federation</c:v>
                </c:pt>
                <c:pt idx="7">
                  <c:v>Benelux</c:v>
                </c:pt>
                <c:pt idx="8">
                  <c:v>Norway</c:v>
                </c:pt>
                <c:pt idx="9">
                  <c:v>Italy</c:v>
                </c:pt>
                <c:pt idx="10">
                  <c:v>Others</c:v>
                </c:pt>
              </c:strCache>
            </c:strRef>
          </c:cat>
          <c:val>
            <c:numRef>
              <c:f>Sheet2!$B$6:$B$16</c:f>
              <c:numCache>
                <c:formatCode>General</c:formatCode>
                <c:ptCount val="11"/>
                <c:pt idx="0">
                  <c:v>317</c:v>
                </c:pt>
                <c:pt idx="1">
                  <c:v>200</c:v>
                </c:pt>
                <c:pt idx="2">
                  <c:v>160</c:v>
                </c:pt>
                <c:pt idx="3">
                  <c:v>151</c:v>
                </c:pt>
                <c:pt idx="4">
                  <c:v>142</c:v>
                </c:pt>
                <c:pt idx="5">
                  <c:v>130</c:v>
                </c:pt>
                <c:pt idx="6">
                  <c:v>126</c:v>
                </c:pt>
                <c:pt idx="7">
                  <c:v>85</c:v>
                </c:pt>
                <c:pt idx="8">
                  <c:v>70</c:v>
                </c:pt>
                <c:pt idx="9">
                  <c:v>63</c:v>
                </c:pt>
                <c:pt idx="10">
                  <c:v>454</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7030A0"/>
              </a:solidFill>
            </c:spPr>
          </c:dPt>
          <c:dPt>
            <c:idx val="2"/>
            <c:bubble3D val="0"/>
            <c:spPr>
              <a:solidFill>
                <a:srgbClr val="92D050"/>
              </a:solidFill>
            </c:spPr>
          </c:dPt>
          <c:dPt>
            <c:idx val="3"/>
            <c:bubble3D val="0"/>
            <c:spPr>
              <a:solidFill>
                <a:schemeClr val="accent6">
                  <a:lumMod val="40000"/>
                  <a:lumOff val="60000"/>
                </a:schemeClr>
              </a:solidFill>
            </c:spPr>
          </c:dPt>
          <c:dPt>
            <c:idx val="4"/>
            <c:bubble3D val="0"/>
            <c:spPr>
              <a:solidFill>
                <a:srgbClr val="FFFF66"/>
              </a:solidFill>
            </c:spPr>
          </c:dPt>
          <c:dPt>
            <c:idx val="5"/>
            <c:bubble3D val="0"/>
            <c:spPr>
              <a:solidFill>
                <a:srgbClr val="00B050"/>
              </a:solidFill>
            </c:spPr>
          </c:dPt>
          <c:dPt>
            <c:idx val="6"/>
            <c:bubble3D val="0"/>
            <c:spPr>
              <a:solidFill>
                <a:srgbClr val="FF0000"/>
              </a:solidFill>
            </c:spPr>
          </c:dPt>
          <c:dPt>
            <c:idx val="7"/>
            <c:bubble3D val="0"/>
            <c:spPr>
              <a:solidFill>
                <a:srgbClr val="FFC68C"/>
              </a:solidFill>
            </c:spPr>
          </c:dPt>
          <c:dPt>
            <c:idx val="8"/>
            <c:bubble3D val="0"/>
            <c:spPr>
              <a:solidFill>
                <a:srgbClr val="FF66FF"/>
              </a:solidFill>
            </c:spPr>
          </c:dPt>
          <c:dPt>
            <c:idx val="9"/>
            <c:bubble3D val="0"/>
            <c:spPr>
              <a:solidFill>
                <a:srgbClr val="CCCC00"/>
              </a:solidFill>
            </c:spPr>
          </c:dPt>
          <c:dPt>
            <c:idx val="10"/>
            <c:bubble3D val="0"/>
            <c:spPr>
              <a:solidFill>
                <a:schemeClr val="accent5">
                  <a:lumMod val="50000"/>
                </a:schemeClr>
              </a:solidFill>
            </c:spPr>
          </c:dPt>
          <c:dLbls>
            <c:numFmt formatCode="0.00%" sourceLinked="0"/>
            <c:dLblPos val="outEnd"/>
            <c:showLegendKey val="0"/>
            <c:showVal val="0"/>
            <c:showCatName val="0"/>
            <c:showSerName val="0"/>
            <c:showPercent val="1"/>
            <c:showBubbleSize val="0"/>
            <c:showLeaderLines val="1"/>
          </c:dLbls>
          <c:cat>
            <c:strRef>
              <c:f>Sheet1!$B$2:$L$2</c:f>
              <c:strCache>
                <c:ptCount val="11"/>
                <c:pt idx="0">
                  <c:v>Germany</c:v>
                </c:pt>
                <c:pt idx="1">
                  <c:v>Switzerland</c:v>
                </c:pt>
                <c:pt idx="2">
                  <c:v>France</c:v>
                </c:pt>
                <c:pt idx="3">
                  <c:v>Italy</c:v>
                </c:pt>
                <c:pt idx="4">
                  <c:v>USA</c:v>
                </c:pt>
                <c:pt idx="5">
                  <c:v>Netherlands</c:v>
                </c:pt>
                <c:pt idx="6">
                  <c:v>Turkey</c:v>
                </c:pt>
                <c:pt idx="7">
                  <c:v>Austria</c:v>
                </c:pt>
                <c:pt idx="8">
                  <c:v>Belgium</c:v>
                </c:pt>
                <c:pt idx="9">
                  <c:v>Finland</c:v>
                </c:pt>
                <c:pt idx="10">
                  <c:v>Others</c:v>
                </c:pt>
              </c:strCache>
            </c:strRef>
          </c:cat>
          <c:val>
            <c:numRef>
              <c:f>Sheet1!$B$3:$L$3</c:f>
              <c:numCache>
                <c:formatCode>General</c:formatCode>
                <c:ptCount val="11"/>
                <c:pt idx="0">
                  <c:v>3785</c:v>
                </c:pt>
                <c:pt idx="1">
                  <c:v>3006</c:v>
                </c:pt>
                <c:pt idx="2">
                  <c:v>1397</c:v>
                </c:pt>
                <c:pt idx="3">
                  <c:v>964</c:v>
                </c:pt>
                <c:pt idx="4">
                  <c:v>656</c:v>
                </c:pt>
                <c:pt idx="5">
                  <c:v>308</c:v>
                </c:pt>
                <c:pt idx="6">
                  <c:v>303</c:v>
                </c:pt>
                <c:pt idx="7">
                  <c:v>184</c:v>
                </c:pt>
                <c:pt idx="8">
                  <c:v>177</c:v>
                </c:pt>
                <c:pt idx="9">
                  <c:v>168</c:v>
                </c:pt>
                <c:pt idx="10">
                  <c:v>1858</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88834723090342171"/>
          <c:y val="0.16888935640581706"/>
          <c:w val="0.10283430346099316"/>
          <c:h val="0.70708439914763643"/>
        </c:manualLayout>
      </c:layout>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9DB4B-95D1-F841-A864-3259C5BBEA88}" type="doc">
      <dgm:prSet loTypeId="urn:microsoft.com/office/officeart/2005/8/layout/orgChart1" loCatId="" qsTypeId="urn:microsoft.com/office/officeart/2005/8/quickstyle/simple3" qsCatId="simple" csTypeId="urn:microsoft.com/office/officeart/2005/8/colors/colorful1" csCatId="colorful" phldr="1"/>
      <dgm:spPr/>
      <dgm:t>
        <a:bodyPr/>
        <a:lstStyle/>
        <a:p>
          <a:endParaRPr lang="fr-FR"/>
        </a:p>
      </dgm:t>
    </dgm:pt>
    <dgm:pt modelId="{85C5A49F-2D2C-8843-9FF6-475155287C85}">
      <dgm:prSet phldrT="[Texte]" custT="1"/>
      <dgm:spPr/>
      <dgm:t>
        <a:bodyPr/>
        <a:lstStyle/>
        <a:p>
          <a:r>
            <a:rPr lang="fr-FR" sz="1500" b="1" dirty="0" smtClean="0">
              <a:latin typeface="+mn-lt"/>
              <a:cs typeface="Times New Roman"/>
            </a:rPr>
            <a:t>OUTPUT SUB INDEX</a:t>
          </a:r>
          <a:r>
            <a:rPr lang="fr-FR" sz="1500" b="1" dirty="0" smtClean="0">
              <a:latin typeface="Times New Roman"/>
              <a:cs typeface="Times New Roman"/>
            </a:rPr>
            <a:t> </a:t>
          </a:r>
          <a:endParaRPr lang="fr-FR" sz="1500" b="1" dirty="0">
            <a:latin typeface="Times New Roman"/>
            <a:cs typeface="Times New Roman"/>
          </a:endParaRPr>
        </a:p>
      </dgm:t>
    </dgm:pt>
    <dgm:pt modelId="{AC5D0ABF-5075-A44B-AD7E-7953190DFB3D}" type="parTrans" cxnId="{462A68DD-D2E5-DA46-BF5C-2D8315F39526}">
      <dgm:prSet/>
      <dgm:spPr/>
      <dgm:t>
        <a:bodyPr/>
        <a:lstStyle/>
        <a:p>
          <a:endParaRPr lang="fr-FR" sz="1500"/>
        </a:p>
      </dgm:t>
    </dgm:pt>
    <dgm:pt modelId="{A7C17F11-AC1D-F346-8D4E-5EBC01710A1E}" type="sibTrans" cxnId="{462A68DD-D2E5-DA46-BF5C-2D8315F39526}">
      <dgm:prSet/>
      <dgm:spPr/>
      <dgm:t>
        <a:bodyPr/>
        <a:lstStyle/>
        <a:p>
          <a:endParaRPr lang="fr-FR" sz="1500"/>
        </a:p>
      </dgm:t>
    </dgm:pt>
    <dgm:pt modelId="{1A946AAB-19CE-9244-B72D-D85C63228176}">
      <dgm:prSet phldrT="[Texte]" custT="1"/>
      <dgm:spPr/>
      <dgm:t>
        <a:bodyPr/>
        <a:lstStyle/>
        <a:p>
          <a:r>
            <a:rPr lang="fr-FR" sz="1500" b="1" dirty="0" smtClean="0">
              <a:latin typeface="+mn-lt"/>
              <a:cs typeface="Times New Roman"/>
            </a:rPr>
            <a:t>INPUT SUB INDEX </a:t>
          </a:r>
          <a:endParaRPr lang="fr-FR" sz="1500" b="1" dirty="0">
            <a:latin typeface="+mn-lt"/>
            <a:cs typeface="Times New Roman"/>
          </a:endParaRPr>
        </a:p>
      </dgm:t>
    </dgm:pt>
    <dgm:pt modelId="{4B493D7C-DB38-3E4E-9F0E-410851A13209}" type="parTrans" cxnId="{40B3EB8F-77BD-5E4D-9926-4EF643064DA1}">
      <dgm:prSet/>
      <dgm:spPr/>
      <dgm:t>
        <a:bodyPr/>
        <a:lstStyle/>
        <a:p>
          <a:endParaRPr lang="fr-FR" sz="1500"/>
        </a:p>
      </dgm:t>
    </dgm:pt>
    <dgm:pt modelId="{EA8322A3-EF56-F14F-A2E5-3E4FAAE3D480}" type="sibTrans" cxnId="{40B3EB8F-77BD-5E4D-9926-4EF643064DA1}">
      <dgm:prSet/>
      <dgm:spPr/>
      <dgm:t>
        <a:bodyPr/>
        <a:lstStyle/>
        <a:p>
          <a:endParaRPr lang="fr-FR" sz="1500"/>
        </a:p>
      </dgm:t>
    </dgm:pt>
    <dgm:pt modelId="{E950CF4E-C48D-6244-9D3F-19F7D94DC6FB}">
      <dgm:prSet phldrT="[Texte]" custT="1"/>
      <dgm:spPr/>
      <dgm:t>
        <a:bodyPr/>
        <a:lstStyle/>
        <a:p>
          <a:r>
            <a:rPr lang="fr-FR" sz="1500" dirty="0" smtClean="0">
              <a:latin typeface="+mn-lt"/>
              <a:cs typeface="Times New Roman"/>
            </a:rPr>
            <a:t>SCIENTIFIC OUTPUT</a:t>
          </a:r>
          <a:endParaRPr lang="fr-FR" sz="1500" dirty="0">
            <a:latin typeface="+mn-lt"/>
            <a:cs typeface="Times New Roman"/>
          </a:endParaRPr>
        </a:p>
      </dgm:t>
    </dgm:pt>
    <dgm:pt modelId="{C6942F9A-6811-6C41-8176-CE4CEDAC3A2C}" type="parTrans" cxnId="{05E392B9-F644-EF42-A2CE-8EE88705BF9B}">
      <dgm:prSet/>
      <dgm:spPr/>
      <dgm:t>
        <a:bodyPr/>
        <a:lstStyle/>
        <a:p>
          <a:endParaRPr lang="fr-FR" sz="1500"/>
        </a:p>
      </dgm:t>
    </dgm:pt>
    <dgm:pt modelId="{0FBD96E2-9D73-0740-8807-26EEA8587359}" type="sibTrans" cxnId="{05E392B9-F644-EF42-A2CE-8EE88705BF9B}">
      <dgm:prSet/>
      <dgm:spPr/>
      <dgm:t>
        <a:bodyPr/>
        <a:lstStyle/>
        <a:p>
          <a:endParaRPr lang="fr-FR" sz="1500"/>
        </a:p>
      </dgm:t>
    </dgm:pt>
    <dgm:pt modelId="{854EA6FD-7D83-EC4B-AABD-EEE76F65E4FC}">
      <dgm:prSet phldrT="[Texte]" custT="1"/>
      <dgm:spPr/>
      <dgm:t>
        <a:bodyPr/>
        <a:lstStyle/>
        <a:p>
          <a:r>
            <a:rPr lang="fr-FR" sz="1500" dirty="0" smtClean="0">
              <a:latin typeface="+mn-lt"/>
              <a:cs typeface="Times New Roman"/>
            </a:rPr>
            <a:t>CREATIVE OUTPUT</a:t>
          </a:r>
          <a:endParaRPr lang="fr-FR" sz="1500" dirty="0">
            <a:latin typeface="+mn-lt"/>
            <a:cs typeface="Times New Roman"/>
          </a:endParaRPr>
        </a:p>
      </dgm:t>
    </dgm:pt>
    <dgm:pt modelId="{6AD678E6-CD42-084D-8C0D-BD5D59194186}" type="parTrans" cxnId="{6B777C77-8887-E647-8810-F6AE2AD0B6C5}">
      <dgm:prSet/>
      <dgm:spPr/>
      <dgm:t>
        <a:bodyPr/>
        <a:lstStyle/>
        <a:p>
          <a:endParaRPr lang="fr-FR" sz="1500"/>
        </a:p>
      </dgm:t>
    </dgm:pt>
    <dgm:pt modelId="{1587AD5C-CC1F-1244-8A2E-45DF74329D86}" type="sibTrans" cxnId="{6B777C77-8887-E647-8810-F6AE2AD0B6C5}">
      <dgm:prSet/>
      <dgm:spPr/>
      <dgm:t>
        <a:bodyPr/>
        <a:lstStyle/>
        <a:p>
          <a:endParaRPr lang="fr-FR" sz="1500"/>
        </a:p>
      </dgm:t>
    </dgm:pt>
    <dgm:pt modelId="{A8DCDE96-3E43-4C42-A568-328ABF7F2C9A}" type="asst">
      <dgm:prSet phldrT="[Texte]" custT="1"/>
      <dgm:spPr/>
      <dgm:t>
        <a:bodyPr/>
        <a:lstStyle/>
        <a:p>
          <a:r>
            <a:rPr lang="fr-FR" sz="1500" dirty="0" smtClean="0">
              <a:latin typeface="+mn-lt"/>
              <a:cs typeface="Times New Roman"/>
            </a:rPr>
            <a:t>HUMAN CAPITAL AND RESEARCH</a:t>
          </a:r>
          <a:r>
            <a:rPr lang="fr-FR" sz="1500" dirty="0" smtClean="0">
              <a:latin typeface="Times New Roman"/>
              <a:cs typeface="Times New Roman"/>
            </a:rPr>
            <a:t> </a:t>
          </a:r>
          <a:endParaRPr lang="fr-FR" sz="1500" dirty="0">
            <a:latin typeface="Times New Roman"/>
            <a:cs typeface="Times New Roman"/>
          </a:endParaRPr>
        </a:p>
      </dgm:t>
    </dgm:pt>
    <dgm:pt modelId="{4A764F21-788D-7746-AF09-B65BFB0C4BCD}" type="parTrans" cxnId="{A8840F48-655A-1541-AC92-241E19330B18}">
      <dgm:prSet/>
      <dgm:spPr/>
      <dgm:t>
        <a:bodyPr/>
        <a:lstStyle/>
        <a:p>
          <a:endParaRPr lang="fr-FR" sz="1500"/>
        </a:p>
      </dgm:t>
    </dgm:pt>
    <dgm:pt modelId="{B7C790A0-F962-4E48-B7AB-A50C567B0696}" type="sibTrans" cxnId="{A8840F48-655A-1541-AC92-241E19330B18}">
      <dgm:prSet/>
      <dgm:spPr/>
      <dgm:t>
        <a:bodyPr/>
        <a:lstStyle/>
        <a:p>
          <a:endParaRPr lang="fr-FR" sz="1500"/>
        </a:p>
      </dgm:t>
    </dgm:pt>
    <dgm:pt modelId="{0CCD135D-C789-6647-AE7A-00A01BFD4453}" type="asst">
      <dgm:prSet phldrT="[Texte]" custT="1"/>
      <dgm:spPr/>
      <dgm:t>
        <a:bodyPr/>
        <a:lstStyle/>
        <a:p>
          <a:r>
            <a:rPr lang="fr-FR" sz="1500" dirty="0" smtClean="0">
              <a:latin typeface="+mn-lt"/>
              <a:cs typeface="Times New Roman"/>
            </a:rPr>
            <a:t>INFRASTRUCTURE</a:t>
          </a:r>
        </a:p>
      </dgm:t>
    </dgm:pt>
    <dgm:pt modelId="{706E9768-581E-AE41-AFE1-F2E87757697D}" type="parTrans" cxnId="{7F860383-1760-5547-9659-9F0A0D1A4BAD}">
      <dgm:prSet/>
      <dgm:spPr/>
      <dgm:t>
        <a:bodyPr/>
        <a:lstStyle/>
        <a:p>
          <a:endParaRPr lang="fr-FR" sz="1500"/>
        </a:p>
      </dgm:t>
    </dgm:pt>
    <dgm:pt modelId="{24925D38-AF13-6F48-B615-5A5F50E75A8A}" type="sibTrans" cxnId="{7F860383-1760-5547-9659-9F0A0D1A4BAD}">
      <dgm:prSet/>
      <dgm:spPr/>
      <dgm:t>
        <a:bodyPr/>
        <a:lstStyle/>
        <a:p>
          <a:endParaRPr lang="fr-FR" sz="1500"/>
        </a:p>
      </dgm:t>
    </dgm:pt>
    <dgm:pt modelId="{2654C183-A9E8-144F-933F-8ECEF9B2FF6B}" type="asst">
      <dgm:prSet phldrT="[Texte]" custT="1"/>
      <dgm:spPr/>
      <dgm:t>
        <a:bodyPr/>
        <a:lstStyle/>
        <a:p>
          <a:r>
            <a:rPr lang="fr-FR" sz="1500" dirty="0" smtClean="0">
              <a:latin typeface="+mn-lt"/>
              <a:cs typeface="Times New Roman"/>
            </a:rPr>
            <a:t>MARKET SOPHISTICATION </a:t>
          </a:r>
        </a:p>
      </dgm:t>
    </dgm:pt>
    <dgm:pt modelId="{A3A71531-3A40-D54D-83C5-4DE1BE1BB5CE}" type="parTrans" cxnId="{86A562A2-7F7C-C64F-A539-688BC5625123}">
      <dgm:prSet/>
      <dgm:spPr/>
      <dgm:t>
        <a:bodyPr/>
        <a:lstStyle/>
        <a:p>
          <a:endParaRPr lang="fr-FR"/>
        </a:p>
      </dgm:t>
    </dgm:pt>
    <dgm:pt modelId="{6438CE0A-52EB-DD41-AAC0-B0AC5FFC21F9}" type="sibTrans" cxnId="{86A562A2-7F7C-C64F-A539-688BC5625123}">
      <dgm:prSet/>
      <dgm:spPr/>
      <dgm:t>
        <a:bodyPr/>
        <a:lstStyle/>
        <a:p>
          <a:endParaRPr lang="fr-FR"/>
        </a:p>
      </dgm:t>
    </dgm:pt>
    <dgm:pt modelId="{4A0EDC3F-1652-A349-A19C-AC3E99081FE9}" type="asst">
      <dgm:prSet phldrT="[Texte]" custT="1"/>
      <dgm:spPr/>
      <dgm:t>
        <a:bodyPr/>
        <a:lstStyle/>
        <a:p>
          <a:r>
            <a:rPr lang="fr-FR" sz="1500" dirty="0" smtClean="0">
              <a:latin typeface="+mn-lt"/>
              <a:cs typeface="Times New Roman"/>
            </a:rPr>
            <a:t>BUSINESS SOPHISTICATION</a:t>
          </a:r>
        </a:p>
      </dgm:t>
    </dgm:pt>
    <dgm:pt modelId="{EDFFE4BD-4399-5F43-BAEF-6C13E6C4EAB3}" type="parTrans" cxnId="{DD750384-08CC-F944-B124-A38934E5DE42}">
      <dgm:prSet/>
      <dgm:spPr/>
      <dgm:t>
        <a:bodyPr/>
        <a:lstStyle/>
        <a:p>
          <a:endParaRPr lang="fr-FR"/>
        </a:p>
      </dgm:t>
    </dgm:pt>
    <dgm:pt modelId="{97BF6BE9-3BB4-FC42-8154-AA83AF6883D9}" type="sibTrans" cxnId="{DD750384-08CC-F944-B124-A38934E5DE42}">
      <dgm:prSet/>
      <dgm:spPr/>
      <dgm:t>
        <a:bodyPr/>
        <a:lstStyle/>
        <a:p>
          <a:endParaRPr lang="fr-FR"/>
        </a:p>
      </dgm:t>
    </dgm:pt>
    <dgm:pt modelId="{49FA7BD1-8EBA-5945-A0F8-7B1454E62884}" type="pres">
      <dgm:prSet presAssocID="{FDE9DB4B-95D1-F841-A864-3259C5BBEA88}" presName="hierChild1" presStyleCnt="0">
        <dgm:presLayoutVars>
          <dgm:orgChart val="1"/>
          <dgm:chPref val="1"/>
          <dgm:dir/>
          <dgm:animOne val="branch"/>
          <dgm:animLvl val="lvl"/>
          <dgm:resizeHandles/>
        </dgm:presLayoutVars>
      </dgm:prSet>
      <dgm:spPr/>
      <dgm:t>
        <a:bodyPr/>
        <a:lstStyle/>
        <a:p>
          <a:endParaRPr lang="fr-FR"/>
        </a:p>
      </dgm:t>
    </dgm:pt>
    <dgm:pt modelId="{B1C56B93-8496-1041-B9E8-E27E4F4BEE8B}" type="pres">
      <dgm:prSet presAssocID="{85C5A49F-2D2C-8843-9FF6-475155287C85}" presName="hierRoot1" presStyleCnt="0">
        <dgm:presLayoutVars>
          <dgm:hierBranch val="init"/>
        </dgm:presLayoutVars>
      </dgm:prSet>
      <dgm:spPr/>
      <dgm:t>
        <a:bodyPr/>
        <a:lstStyle/>
        <a:p>
          <a:endParaRPr lang="fr-FR"/>
        </a:p>
      </dgm:t>
    </dgm:pt>
    <dgm:pt modelId="{CB8A7F05-7A3D-3949-A33E-EF1863DD392B}" type="pres">
      <dgm:prSet presAssocID="{85C5A49F-2D2C-8843-9FF6-475155287C85}" presName="rootComposite1" presStyleCnt="0"/>
      <dgm:spPr/>
      <dgm:t>
        <a:bodyPr/>
        <a:lstStyle/>
        <a:p>
          <a:endParaRPr lang="fr-FR"/>
        </a:p>
      </dgm:t>
    </dgm:pt>
    <dgm:pt modelId="{3905E72E-47EF-724B-94EA-5D3D8A4021D7}" type="pres">
      <dgm:prSet presAssocID="{85C5A49F-2D2C-8843-9FF6-475155287C85}" presName="rootText1" presStyleLbl="node0" presStyleIdx="0" presStyleCnt="2" custScaleX="154654">
        <dgm:presLayoutVars>
          <dgm:chPref val="3"/>
        </dgm:presLayoutVars>
      </dgm:prSet>
      <dgm:spPr/>
      <dgm:t>
        <a:bodyPr/>
        <a:lstStyle/>
        <a:p>
          <a:endParaRPr lang="fr-FR"/>
        </a:p>
      </dgm:t>
    </dgm:pt>
    <dgm:pt modelId="{BC8557B7-4DB4-1F48-B6D0-C23BEA6CCE13}" type="pres">
      <dgm:prSet presAssocID="{85C5A49F-2D2C-8843-9FF6-475155287C85}" presName="rootConnector1" presStyleLbl="node1" presStyleIdx="0" presStyleCnt="0"/>
      <dgm:spPr/>
      <dgm:t>
        <a:bodyPr/>
        <a:lstStyle/>
        <a:p>
          <a:endParaRPr lang="fr-FR"/>
        </a:p>
      </dgm:t>
    </dgm:pt>
    <dgm:pt modelId="{3882FF4C-F045-C345-B2B0-B98FE6CED658}" type="pres">
      <dgm:prSet presAssocID="{85C5A49F-2D2C-8843-9FF6-475155287C85}" presName="hierChild2" presStyleCnt="0"/>
      <dgm:spPr/>
      <dgm:t>
        <a:bodyPr/>
        <a:lstStyle/>
        <a:p>
          <a:endParaRPr lang="fr-FR"/>
        </a:p>
      </dgm:t>
    </dgm:pt>
    <dgm:pt modelId="{18C08C58-084A-FA49-833E-E7D536437EC3}" type="pres">
      <dgm:prSet presAssocID="{C6942F9A-6811-6C41-8176-CE4CEDAC3A2C}" presName="Name37" presStyleLbl="parChTrans1D2" presStyleIdx="0" presStyleCnt="6"/>
      <dgm:spPr/>
      <dgm:t>
        <a:bodyPr/>
        <a:lstStyle/>
        <a:p>
          <a:endParaRPr lang="fr-FR"/>
        </a:p>
      </dgm:t>
    </dgm:pt>
    <dgm:pt modelId="{23F7620A-26DE-9E4F-A409-8F0BC08025A8}" type="pres">
      <dgm:prSet presAssocID="{E950CF4E-C48D-6244-9D3F-19F7D94DC6FB}" presName="hierRoot2" presStyleCnt="0">
        <dgm:presLayoutVars>
          <dgm:hierBranch val="init"/>
        </dgm:presLayoutVars>
      </dgm:prSet>
      <dgm:spPr/>
      <dgm:t>
        <a:bodyPr/>
        <a:lstStyle/>
        <a:p>
          <a:endParaRPr lang="fr-FR"/>
        </a:p>
      </dgm:t>
    </dgm:pt>
    <dgm:pt modelId="{640754F8-D0C8-224C-9710-8737345D6413}" type="pres">
      <dgm:prSet presAssocID="{E950CF4E-C48D-6244-9D3F-19F7D94DC6FB}" presName="rootComposite" presStyleCnt="0"/>
      <dgm:spPr/>
      <dgm:t>
        <a:bodyPr/>
        <a:lstStyle/>
        <a:p>
          <a:endParaRPr lang="fr-FR"/>
        </a:p>
      </dgm:t>
    </dgm:pt>
    <dgm:pt modelId="{ED7A5531-AF94-E44C-8E0A-26470DCDC91B}" type="pres">
      <dgm:prSet presAssocID="{E950CF4E-C48D-6244-9D3F-19F7D94DC6FB}" presName="rootText" presStyleLbl="node2" presStyleIdx="0" presStyleCnt="2" custScaleX="99443" custScaleY="101753" custLinFactNeighborX="-132" custLinFactNeighborY="-2231">
        <dgm:presLayoutVars>
          <dgm:chPref val="3"/>
        </dgm:presLayoutVars>
      </dgm:prSet>
      <dgm:spPr/>
      <dgm:t>
        <a:bodyPr/>
        <a:lstStyle/>
        <a:p>
          <a:endParaRPr lang="fr-FR"/>
        </a:p>
      </dgm:t>
    </dgm:pt>
    <dgm:pt modelId="{F7AA63C9-F51D-E547-96B2-80F8C6279E53}" type="pres">
      <dgm:prSet presAssocID="{E950CF4E-C48D-6244-9D3F-19F7D94DC6FB}" presName="rootConnector" presStyleLbl="node2" presStyleIdx="0" presStyleCnt="2"/>
      <dgm:spPr/>
      <dgm:t>
        <a:bodyPr/>
        <a:lstStyle/>
        <a:p>
          <a:endParaRPr lang="fr-FR"/>
        </a:p>
      </dgm:t>
    </dgm:pt>
    <dgm:pt modelId="{9B842271-02E7-634D-A2FE-0C86EA799C2E}" type="pres">
      <dgm:prSet presAssocID="{E950CF4E-C48D-6244-9D3F-19F7D94DC6FB}" presName="hierChild4" presStyleCnt="0"/>
      <dgm:spPr/>
      <dgm:t>
        <a:bodyPr/>
        <a:lstStyle/>
        <a:p>
          <a:endParaRPr lang="fr-FR"/>
        </a:p>
      </dgm:t>
    </dgm:pt>
    <dgm:pt modelId="{84F80EAB-3EB4-BE42-84CD-72949C4A6661}" type="pres">
      <dgm:prSet presAssocID="{E950CF4E-C48D-6244-9D3F-19F7D94DC6FB}" presName="hierChild5" presStyleCnt="0"/>
      <dgm:spPr/>
      <dgm:t>
        <a:bodyPr/>
        <a:lstStyle/>
        <a:p>
          <a:endParaRPr lang="fr-FR"/>
        </a:p>
      </dgm:t>
    </dgm:pt>
    <dgm:pt modelId="{BD34024D-D4DC-F442-947A-448076AEE9BA}" type="pres">
      <dgm:prSet presAssocID="{6AD678E6-CD42-084D-8C0D-BD5D59194186}" presName="Name37" presStyleLbl="parChTrans1D2" presStyleIdx="1" presStyleCnt="6"/>
      <dgm:spPr/>
      <dgm:t>
        <a:bodyPr/>
        <a:lstStyle/>
        <a:p>
          <a:endParaRPr lang="fr-FR"/>
        </a:p>
      </dgm:t>
    </dgm:pt>
    <dgm:pt modelId="{7C716B5E-12EC-1A48-9D77-2799141EE459}" type="pres">
      <dgm:prSet presAssocID="{854EA6FD-7D83-EC4B-AABD-EEE76F65E4FC}" presName="hierRoot2" presStyleCnt="0">
        <dgm:presLayoutVars>
          <dgm:hierBranch val="init"/>
        </dgm:presLayoutVars>
      </dgm:prSet>
      <dgm:spPr/>
      <dgm:t>
        <a:bodyPr/>
        <a:lstStyle/>
        <a:p>
          <a:endParaRPr lang="fr-FR"/>
        </a:p>
      </dgm:t>
    </dgm:pt>
    <dgm:pt modelId="{5F6B2E7D-2188-FF45-92ED-74908C6B8B0F}" type="pres">
      <dgm:prSet presAssocID="{854EA6FD-7D83-EC4B-AABD-EEE76F65E4FC}" presName="rootComposite" presStyleCnt="0"/>
      <dgm:spPr/>
      <dgm:t>
        <a:bodyPr/>
        <a:lstStyle/>
        <a:p>
          <a:endParaRPr lang="fr-FR"/>
        </a:p>
      </dgm:t>
    </dgm:pt>
    <dgm:pt modelId="{5B06698F-F7DD-1246-A624-B4AF71DC8062}" type="pres">
      <dgm:prSet presAssocID="{854EA6FD-7D83-EC4B-AABD-EEE76F65E4FC}" presName="rootText" presStyleLbl="node2" presStyleIdx="1" presStyleCnt="2">
        <dgm:presLayoutVars>
          <dgm:chPref val="3"/>
        </dgm:presLayoutVars>
      </dgm:prSet>
      <dgm:spPr/>
      <dgm:t>
        <a:bodyPr/>
        <a:lstStyle/>
        <a:p>
          <a:endParaRPr lang="fr-FR"/>
        </a:p>
      </dgm:t>
    </dgm:pt>
    <dgm:pt modelId="{1F52590A-7AA3-294A-A3C5-51B4CA938D40}" type="pres">
      <dgm:prSet presAssocID="{854EA6FD-7D83-EC4B-AABD-EEE76F65E4FC}" presName="rootConnector" presStyleLbl="node2" presStyleIdx="1" presStyleCnt="2"/>
      <dgm:spPr/>
      <dgm:t>
        <a:bodyPr/>
        <a:lstStyle/>
        <a:p>
          <a:endParaRPr lang="fr-FR"/>
        </a:p>
      </dgm:t>
    </dgm:pt>
    <dgm:pt modelId="{0B6B6896-522D-3442-9C79-F40E5A5C8888}" type="pres">
      <dgm:prSet presAssocID="{854EA6FD-7D83-EC4B-AABD-EEE76F65E4FC}" presName="hierChild4" presStyleCnt="0"/>
      <dgm:spPr/>
      <dgm:t>
        <a:bodyPr/>
        <a:lstStyle/>
        <a:p>
          <a:endParaRPr lang="fr-FR"/>
        </a:p>
      </dgm:t>
    </dgm:pt>
    <dgm:pt modelId="{981F7659-BFA3-8A46-A501-40F8DE5F18C6}" type="pres">
      <dgm:prSet presAssocID="{854EA6FD-7D83-EC4B-AABD-EEE76F65E4FC}" presName="hierChild5" presStyleCnt="0"/>
      <dgm:spPr/>
      <dgm:t>
        <a:bodyPr/>
        <a:lstStyle/>
        <a:p>
          <a:endParaRPr lang="fr-FR"/>
        </a:p>
      </dgm:t>
    </dgm:pt>
    <dgm:pt modelId="{A4184F85-BF6C-A94F-99DB-C2DEC4ABAFE8}" type="pres">
      <dgm:prSet presAssocID="{85C5A49F-2D2C-8843-9FF6-475155287C85}" presName="hierChild3" presStyleCnt="0"/>
      <dgm:spPr/>
      <dgm:t>
        <a:bodyPr/>
        <a:lstStyle/>
        <a:p>
          <a:endParaRPr lang="fr-FR"/>
        </a:p>
      </dgm:t>
    </dgm:pt>
    <dgm:pt modelId="{01EB8061-89A8-3547-B39D-B2BD50F0DF10}" type="pres">
      <dgm:prSet presAssocID="{1A946AAB-19CE-9244-B72D-D85C63228176}" presName="hierRoot1" presStyleCnt="0">
        <dgm:presLayoutVars>
          <dgm:hierBranch val="init"/>
        </dgm:presLayoutVars>
      </dgm:prSet>
      <dgm:spPr/>
      <dgm:t>
        <a:bodyPr/>
        <a:lstStyle/>
        <a:p>
          <a:endParaRPr lang="fr-FR"/>
        </a:p>
      </dgm:t>
    </dgm:pt>
    <dgm:pt modelId="{D7F38EA3-922B-454A-AF8F-D71C72B411AD}" type="pres">
      <dgm:prSet presAssocID="{1A946AAB-19CE-9244-B72D-D85C63228176}" presName="rootComposite1" presStyleCnt="0"/>
      <dgm:spPr/>
      <dgm:t>
        <a:bodyPr/>
        <a:lstStyle/>
        <a:p>
          <a:endParaRPr lang="fr-FR"/>
        </a:p>
      </dgm:t>
    </dgm:pt>
    <dgm:pt modelId="{C56CE6B7-4298-9C49-BC7A-FEDBCCF81350}" type="pres">
      <dgm:prSet presAssocID="{1A946AAB-19CE-9244-B72D-D85C63228176}" presName="rootText1" presStyleLbl="node0" presStyleIdx="1" presStyleCnt="2" custScaleX="167052">
        <dgm:presLayoutVars>
          <dgm:chPref val="3"/>
        </dgm:presLayoutVars>
      </dgm:prSet>
      <dgm:spPr/>
      <dgm:t>
        <a:bodyPr/>
        <a:lstStyle/>
        <a:p>
          <a:endParaRPr lang="fr-FR"/>
        </a:p>
      </dgm:t>
    </dgm:pt>
    <dgm:pt modelId="{E6088557-431F-0E4E-B04D-D48C3021C8E8}" type="pres">
      <dgm:prSet presAssocID="{1A946AAB-19CE-9244-B72D-D85C63228176}" presName="rootConnector1" presStyleLbl="node1" presStyleIdx="0" presStyleCnt="0"/>
      <dgm:spPr/>
      <dgm:t>
        <a:bodyPr/>
        <a:lstStyle/>
        <a:p>
          <a:endParaRPr lang="fr-FR"/>
        </a:p>
      </dgm:t>
    </dgm:pt>
    <dgm:pt modelId="{E7C3BBBA-7F78-6A4A-8423-1C6AFC7661B4}" type="pres">
      <dgm:prSet presAssocID="{1A946AAB-19CE-9244-B72D-D85C63228176}" presName="hierChild2" presStyleCnt="0"/>
      <dgm:spPr/>
      <dgm:t>
        <a:bodyPr/>
        <a:lstStyle/>
        <a:p>
          <a:endParaRPr lang="fr-FR"/>
        </a:p>
      </dgm:t>
    </dgm:pt>
    <dgm:pt modelId="{A4062862-5455-484E-AC06-663E7C4602A5}" type="pres">
      <dgm:prSet presAssocID="{1A946AAB-19CE-9244-B72D-D85C63228176}" presName="hierChild3" presStyleCnt="0"/>
      <dgm:spPr/>
      <dgm:t>
        <a:bodyPr/>
        <a:lstStyle/>
        <a:p>
          <a:endParaRPr lang="fr-FR"/>
        </a:p>
      </dgm:t>
    </dgm:pt>
    <dgm:pt modelId="{1F946644-B88E-AC4C-BEF1-98CBFD2C2356}" type="pres">
      <dgm:prSet presAssocID="{4A764F21-788D-7746-AF09-B65BFB0C4BCD}" presName="Name111" presStyleLbl="parChTrans1D2" presStyleIdx="2" presStyleCnt="6"/>
      <dgm:spPr/>
      <dgm:t>
        <a:bodyPr/>
        <a:lstStyle/>
        <a:p>
          <a:endParaRPr lang="fr-FR"/>
        </a:p>
      </dgm:t>
    </dgm:pt>
    <dgm:pt modelId="{38D34FFB-28BF-1941-8B1F-26DCA21F3FA5}" type="pres">
      <dgm:prSet presAssocID="{A8DCDE96-3E43-4C42-A568-328ABF7F2C9A}" presName="hierRoot3" presStyleCnt="0">
        <dgm:presLayoutVars>
          <dgm:hierBranch val="init"/>
        </dgm:presLayoutVars>
      </dgm:prSet>
      <dgm:spPr/>
      <dgm:t>
        <a:bodyPr/>
        <a:lstStyle/>
        <a:p>
          <a:endParaRPr lang="fr-FR"/>
        </a:p>
      </dgm:t>
    </dgm:pt>
    <dgm:pt modelId="{1C8DDEA1-6316-7446-918C-D631DFFF3B70}" type="pres">
      <dgm:prSet presAssocID="{A8DCDE96-3E43-4C42-A568-328ABF7F2C9A}" presName="rootComposite3" presStyleCnt="0"/>
      <dgm:spPr/>
      <dgm:t>
        <a:bodyPr/>
        <a:lstStyle/>
        <a:p>
          <a:endParaRPr lang="fr-FR"/>
        </a:p>
      </dgm:t>
    </dgm:pt>
    <dgm:pt modelId="{F7B4798A-0EEE-A344-BCB4-1F41B880506C}" type="pres">
      <dgm:prSet presAssocID="{A8DCDE96-3E43-4C42-A568-328ABF7F2C9A}" presName="rootText3" presStyleLbl="asst1" presStyleIdx="0" presStyleCnt="4" custScaleX="98396" custLinFactNeighborX="168" custLinFactNeighborY="-315">
        <dgm:presLayoutVars>
          <dgm:chPref val="3"/>
        </dgm:presLayoutVars>
      </dgm:prSet>
      <dgm:spPr/>
      <dgm:t>
        <a:bodyPr/>
        <a:lstStyle/>
        <a:p>
          <a:endParaRPr lang="fr-FR"/>
        </a:p>
      </dgm:t>
    </dgm:pt>
    <dgm:pt modelId="{844AC8FD-4730-9D4E-9BC8-C9FB1B5A8815}" type="pres">
      <dgm:prSet presAssocID="{A8DCDE96-3E43-4C42-A568-328ABF7F2C9A}" presName="rootConnector3" presStyleLbl="asst1" presStyleIdx="0" presStyleCnt="4"/>
      <dgm:spPr/>
      <dgm:t>
        <a:bodyPr/>
        <a:lstStyle/>
        <a:p>
          <a:endParaRPr lang="fr-FR"/>
        </a:p>
      </dgm:t>
    </dgm:pt>
    <dgm:pt modelId="{FC6075CD-BE93-9540-AA11-D090F0837AC6}" type="pres">
      <dgm:prSet presAssocID="{A8DCDE96-3E43-4C42-A568-328ABF7F2C9A}" presName="hierChild6" presStyleCnt="0"/>
      <dgm:spPr/>
      <dgm:t>
        <a:bodyPr/>
        <a:lstStyle/>
        <a:p>
          <a:endParaRPr lang="fr-FR"/>
        </a:p>
      </dgm:t>
    </dgm:pt>
    <dgm:pt modelId="{BEDEBE75-0CCB-3C47-9EF4-B2B4B7981566}" type="pres">
      <dgm:prSet presAssocID="{A8DCDE96-3E43-4C42-A568-328ABF7F2C9A}" presName="hierChild7" presStyleCnt="0"/>
      <dgm:spPr/>
      <dgm:t>
        <a:bodyPr/>
        <a:lstStyle/>
        <a:p>
          <a:endParaRPr lang="fr-FR"/>
        </a:p>
      </dgm:t>
    </dgm:pt>
    <dgm:pt modelId="{E667886E-19D2-4140-86D1-08601A6615CE}" type="pres">
      <dgm:prSet presAssocID="{706E9768-581E-AE41-AFE1-F2E87757697D}" presName="Name111" presStyleLbl="parChTrans1D2" presStyleIdx="3" presStyleCnt="6"/>
      <dgm:spPr/>
      <dgm:t>
        <a:bodyPr/>
        <a:lstStyle/>
        <a:p>
          <a:endParaRPr lang="fr-FR"/>
        </a:p>
      </dgm:t>
    </dgm:pt>
    <dgm:pt modelId="{51A24CBB-DF53-8545-B647-A3496A1BFFF0}" type="pres">
      <dgm:prSet presAssocID="{0CCD135D-C789-6647-AE7A-00A01BFD4453}" presName="hierRoot3" presStyleCnt="0">
        <dgm:presLayoutVars>
          <dgm:hierBranch val="init"/>
        </dgm:presLayoutVars>
      </dgm:prSet>
      <dgm:spPr/>
      <dgm:t>
        <a:bodyPr/>
        <a:lstStyle/>
        <a:p>
          <a:endParaRPr lang="fr-FR"/>
        </a:p>
      </dgm:t>
    </dgm:pt>
    <dgm:pt modelId="{B6CE35A3-3D07-E246-96A8-052F496377B8}" type="pres">
      <dgm:prSet presAssocID="{0CCD135D-C789-6647-AE7A-00A01BFD4453}" presName="rootComposite3" presStyleCnt="0"/>
      <dgm:spPr/>
      <dgm:t>
        <a:bodyPr/>
        <a:lstStyle/>
        <a:p>
          <a:endParaRPr lang="fr-FR"/>
        </a:p>
      </dgm:t>
    </dgm:pt>
    <dgm:pt modelId="{B397DB5A-D622-FA42-9B72-AAB832518D98}" type="pres">
      <dgm:prSet presAssocID="{0CCD135D-C789-6647-AE7A-00A01BFD4453}" presName="rootText3" presStyleLbl="asst1" presStyleIdx="1" presStyleCnt="4" custScaleX="98257">
        <dgm:presLayoutVars>
          <dgm:chPref val="3"/>
        </dgm:presLayoutVars>
      </dgm:prSet>
      <dgm:spPr/>
      <dgm:t>
        <a:bodyPr/>
        <a:lstStyle/>
        <a:p>
          <a:endParaRPr lang="fr-FR"/>
        </a:p>
      </dgm:t>
    </dgm:pt>
    <dgm:pt modelId="{55B32BD7-8DBB-BE42-A47B-E7E21549641F}" type="pres">
      <dgm:prSet presAssocID="{0CCD135D-C789-6647-AE7A-00A01BFD4453}" presName="rootConnector3" presStyleLbl="asst1" presStyleIdx="1" presStyleCnt="4"/>
      <dgm:spPr/>
      <dgm:t>
        <a:bodyPr/>
        <a:lstStyle/>
        <a:p>
          <a:endParaRPr lang="fr-FR"/>
        </a:p>
      </dgm:t>
    </dgm:pt>
    <dgm:pt modelId="{74577AAF-8288-634D-AEA5-A6652C50D0A3}" type="pres">
      <dgm:prSet presAssocID="{0CCD135D-C789-6647-AE7A-00A01BFD4453}" presName="hierChild6" presStyleCnt="0"/>
      <dgm:spPr/>
      <dgm:t>
        <a:bodyPr/>
        <a:lstStyle/>
        <a:p>
          <a:endParaRPr lang="fr-FR"/>
        </a:p>
      </dgm:t>
    </dgm:pt>
    <dgm:pt modelId="{43D95661-01C7-FB49-9BEE-0EE96BA51257}" type="pres">
      <dgm:prSet presAssocID="{0CCD135D-C789-6647-AE7A-00A01BFD4453}" presName="hierChild7" presStyleCnt="0"/>
      <dgm:spPr/>
      <dgm:t>
        <a:bodyPr/>
        <a:lstStyle/>
        <a:p>
          <a:endParaRPr lang="fr-FR"/>
        </a:p>
      </dgm:t>
    </dgm:pt>
    <dgm:pt modelId="{BEA25F7B-7951-B943-B66E-14842166C104}" type="pres">
      <dgm:prSet presAssocID="{A3A71531-3A40-D54D-83C5-4DE1BE1BB5CE}" presName="Name111" presStyleLbl="parChTrans1D2" presStyleIdx="4" presStyleCnt="6"/>
      <dgm:spPr/>
      <dgm:t>
        <a:bodyPr/>
        <a:lstStyle/>
        <a:p>
          <a:endParaRPr lang="fr-FR"/>
        </a:p>
      </dgm:t>
    </dgm:pt>
    <dgm:pt modelId="{C0163AFE-EE82-5949-ADF4-D8D391DB2EEF}" type="pres">
      <dgm:prSet presAssocID="{2654C183-A9E8-144F-933F-8ECEF9B2FF6B}" presName="hierRoot3" presStyleCnt="0">
        <dgm:presLayoutVars>
          <dgm:hierBranch val="init"/>
        </dgm:presLayoutVars>
      </dgm:prSet>
      <dgm:spPr/>
      <dgm:t>
        <a:bodyPr/>
        <a:lstStyle/>
        <a:p>
          <a:endParaRPr lang="fr-FR"/>
        </a:p>
      </dgm:t>
    </dgm:pt>
    <dgm:pt modelId="{4A0C6718-8CF6-604B-95AC-98EEFDE25066}" type="pres">
      <dgm:prSet presAssocID="{2654C183-A9E8-144F-933F-8ECEF9B2FF6B}" presName="rootComposite3" presStyleCnt="0"/>
      <dgm:spPr/>
      <dgm:t>
        <a:bodyPr/>
        <a:lstStyle/>
        <a:p>
          <a:endParaRPr lang="fr-FR"/>
        </a:p>
      </dgm:t>
    </dgm:pt>
    <dgm:pt modelId="{F14D61A5-1BFA-414D-A268-521457E34E28}" type="pres">
      <dgm:prSet presAssocID="{2654C183-A9E8-144F-933F-8ECEF9B2FF6B}" presName="rootText3" presStyleLbl="asst1" presStyleIdx="2" presStyleCnt="4" custScaleX="98396">
        <dgm:presLayoutVars>
          <dgm:chPref val="3"/>
        </dgm:presLayoutVars>
      </dgm:prSet>
      <dgm:spPr/>
      <dgm:t>
        <a:bodyPr/>
        <a:lstStyle/>
        <a:p>
          <a:endParaRPr lang="fr-FR"/>
        </a:p>
      </dgm:t>
    </dgm:pt>
    <dgm:pt modelId="{813C080D-26DB-8A4F-BF88-3DFFDF6371BB}" type="pres">
      <dgm:prSet presAssocID="{2654C183-A9E8-144F-933F-8ECEF9B2FF6B}" presName="rootConnector3" presStyleLbl="asst1" presStyleIdx="2" presStyleCnt="4"/>
      <dgm:spPr/>
      <dgm:t>
        <a:bodyPr/>
        <a:lstStyle/>
        <a:p>
          <a:endParaRPr lang="fr-FR"/>
        </a:p>
      </dgm:t>
    </dgm:pt>
    <dgm:pt modelId="{3D96FDC4-CC8A-8748-86A6-34E6624F49D6}" type="pres">
      <dgm:prSet presAssocID="{2654C183-A9E8-144F-933F-8ECEF9B2FF6B}" presName="hierChild6" presStyleCnt="0"/>
      <dgm:spPr/>
      <dgm:t>
        <a:bodyPr/>
        <a:lstStyle/>
        <a:p>
          <a:endParaRPr lang="fr-FR"/>
        </a:p>
      </dgm:t>
    </dgm:pt>
    <dgm:pt modelId="{1E9D9762-6A49-154F-8B09-0A4988FFE580}" type="pres">
      <dgm:prSet presAssocID="{2654C183-A9E8-144F-933F-8ECEF9B2FF6B}" presName="hierChild7" presStyleCnt="0"/>
      <dgm:spPr/>
      <dgm:t>
        <a:bodyPr/>
        <a:lstStyle/>
        <a:p>
          <a:endParaRPr lang="fr-FR"/>
        </a:p>
      </dgm:t>
    </dgm:pt>
    <dgm:pt modelId="{5C1FDE86-B911-9643-ADBD-2E7E7BBCE2B1}" type="pres">
      <dgm:prSet presAssocID="{EDFFE4BD-4399-5F43-BAEF-6C13E6C4EAB3}" presName="Name111" presStyleLbl="parChTrans1D2" presStyleIdx="5" presStyleCnt="6"/>
      <dgm:spPr/>
      <dgm:t>
        <a:bodyPr/>
        <a:lstStyle/>
        <a:p>
          <a:endParaRPr lang="fr-FR"/>
        </a:p>
      </dgm:t>
    </dgm:pt>
    <dgm:pt modelId="{9A1BD5BB-E060-124E-A336-6FF1F8389F8E}" type="pres">
      <dgm:prSet presAssocID="{4A0EDC3F-1652-A349-A19C-AC3E99081FE9}" presName="hierRoot3" presStyleCnt="0">
        <dgm:presLayoutVars>
          <dgm:hierBranch val="init"/>
        </dgm:presLayoutVars>
      </dgm:prSet>
      <dgm:spPr/>
      <dgm:t>
        <a:bodyPr/>
        <a:lstStyle/>
        <a:p>
          <a:endParaRPr lang="fr-FR"/>
        </a:p>
      </dgm:t>
    </dgm:pt>
    <dgm:pt modelId="{33F8A3BE-E37F-3F4F-B8C2-5F45BCFB8EF2}" type="pres">
      <dgm:prSet presAssocID="{4A0EDC3F-1652-A349-A19C-AC3E99081FE9}" presName="rootComposite3" presStyleCnt="0"/>
      <dgm:spPr/>
      <dgm:t>
        <a:bodyPr/>
        <a:lstStyle/>
        <a:p>
          <a:endParaRPr lang="fr-FR"/>
        </a:p>
      </dgm:t>
    </dgm:pt>
    <dgm:pt modelId="{B7D33220-39E7-A947-9622-753DD34A4BF7}" type="pres">
      <dgm:prSet presAssocID="{4A0EDC3F-1652-A349-A19C-AC3E99081FE9}" presName="rootText3" presStyleLbl="asst1" presStyleIdx="3" presStyleCnt="4" custScaleX="98815">
        <dgm:presLayoutVars>
          <dgm:chPref val="3"/>
        </dgm:presLayoutVars>
      </dgm:prSet>
      <dgm:spPr/>
      <dgm:t>
        <a:bodyPr/>
        <a:lstStyle/>
        <a:p>
          <a:endParaRPr lang="fr-FR"/>
        </a:p>
      </dgm:t>
    </dgm:pt>
    <dgm:pt modelId="{46656EFD-F6F2-A744-AF59-DD15BF358091}" type="pres">
      <dgm:prSet presAssocID="{4A0EDC3F-1652-A349-A19C-AC3E99081FE9}" presName="rootConnector3" presStyleLbl="asst1" presStyleIdx="3" presStyleCnt="4"/>
      <dgm:spPr/>
      <dgm:t>
        <a:bodyPr/>
        <a:lstStyle/>
        <a:p>
          <a:endParaRPr lang="fr-FR"/>
        </a:p>
      </dgm:t>
    </dgm:pt>
    <dgm:pt modelId="{BC9A15EB-D93F-AB4D-89B7-83750745CEF3}" type="pres">
      <dgm:prSet presAssocID="{4A0EDC3F-1652-A349-A19C-AC3E99081FE9}" presName="hierChild6" presStyleCnt="0"/>
      <dgm:spPr/>
      <dgm:t>
        <a:bodyPr/>
        <a:lstStyle/>
        <a:p>
          <a:endParaRPr lang="fr-FR"/>
        </a:p>
      </dgm:t>
    </dgm:pt>
    <dgm:pt modelId="{BC353A8F-8D42-B243-96BA-DADF556F254E}" type="pres">
      <dgm:prSet presAssocID="{4A0EDC3F-1652-A349-A19C-AC3E99081FE9}" presName="hierChild7" presStyleCnt="0"/>
      <dgm:spPr/>
      <dgm:t>
        <a:bodyPr/>
        <a:lstStyle/>
        <a:p>
          <a:endParaRPr lang="fr-FR"/>
        </a:p>
      </dgm:t>
    </dgm:pt>
  </dgm:ptLst>
  <dgm:cxnLst>
    <dgm:cxn modelId="{13E199AE-ACBB-41AC-9DBE-2B9FF0B4D64F}" type="presOf" srcId="{2654C183-A9E8-144F-933F-8ECEF9B2FF6B}" destId="{F14D61A5-1BFA-414D-A268-521457E34E28}" srcOrd="0" destOrd="0" presId="urn:microsoft.com/office/officeart/2005/8/layout/orgChart1"/>
    <dgm:cxn modelId="{55B69F3C-D3CC-4EF6-A621-C3F44F6BFEE3}" type="presOf" srcId="{706E9768-581E-AE41-AFE1-F2E87757697D}" destId="{E667886E-19D2-4140-86D1-08601A6615CE}" srcOrd="0" destOrd="0" presId="urn:microsoft.com/office/officeart/2005/8/layout/orgChart1"/>
    <dgm:cxn modelId="{05E392B9-F644-EF42-A2CE-8EE88705BF9B}" srcId="{85C5A49F-2D2C-8843-9FF6-475155287C85}" destId="{E950CF4E-C48D-6244-9D3F-19F7D94DC6FB}" srcOrd="0" destOrd="0" parTransId="{C6942F9A-6811-6C41-8176-CE4CEDAC3A2C}" sibTransId="{0FBD96E2-9D73-0740-8807-26EEA8587359}"/>
    <dgm:cxn modelId="{6B777C77-8887-E647-8810-F6AE2AD0B6C5}" srcId="{85C5A49F-2D2C-8843-9FF6-475155287C85}" destId="{854EA6FD-7D83-EC4B-AABD-EEE76F65E4FC}" srcOrd="1" destOrd="0" parTransId="{6AD678E6-CD42-084D-8C0D-BD5D59194186}" sibTransId="{1587AD5C-CC1F-1244-8A2E-45DF74329D86}"/>
    <dgm:cxn modelId="{DD750384-08CC-F944-B124-A38934E5DE42}" srcId="{1A946AAB-19CE-9244-B72D-D85C63228176}" destId="{4A0EDC3F-1652-A349-A19C-AC3E99081FE9}" srcOrd="3" destOrd="0" parTransId="{EDFFE4BD-4399-5F43-BAEF-6C13E6C4EAB3}" sibTransId="{97BF6BE9-3BB4-FC42-8154-AA83AF6883D9}"/>
    <dgm:cxn modelId="{C53056FB-CDB3-4B6C-B8CD-A31A7CDF1E04}" type="presOf" srcId="{A8DCDE96-3E43-4C42-A568-328ABF7F2C9A}" destId="{F7B4798A-0EEE-A344-BCB4-1F41B880506C}" srcOrd="0" destOrd="0" presId="urn:microsoft.com/office/officeart/2005/8/layout/orgChart1"/>
    <dgm:cxn modelId="{6E38DA83-226A-4248-8C00-53DDEBEA3942}" type="presOf" srcId="{FDE9DB4B-95D1-F841-A864-3259C5BBEA88}" destId="{49FA7BD1-8EBA-5945-A0F8-7B1454E62884}" srcOrd="0" destOrd="0" presId="urn:microsoft.com/office/officeart/2005/8/layout/orgChart1"/>
    <dgm:cxn modelId="{86A562A2-7F7C-C64F-A539-688BC5625123}" srcId="{1A946AAB-19CE-9244-B72D-D85C63228176}" destId="{2654C183-A9E8-144F-933F-8ECEF9B2FF6B}" srcOrd="2" destOrd="0" parTransId="{A3A71531-3A40-D54D-83C5-4DE1BE1BB5CE}" sibTransId="{6438CE0A-52EB-DD41-AAC0-B0AC5FFC21F9}"/>
    <dgm:cxn modelId="{7F860383-1760-5547-9659-9F0A0D1A4BAD}" srcId="{1A946AAB-19CE-9244-B72D-D85C63228176}" destId="{0CCD135D-C789-6647-AE7A-00A01BFD4453}" srcOrd="1" destOrd="0" parTransId="{706E9768-581E-AE41-AFE1-F2E87757697D}" sibTransId="{24925D38-AF13-6F48-B615-5A5F50E75A8A}"/>
    <dgm:cxn modelId="{676DD96F-7233-4692-A114-B22FDAE2AD67}" type="presOf" srcId="{1A946AAB-19CE-9244-B72D-D85C63228176}" destId="{C56CE6B7-4298-9C49-BC7A-FEDBCCF81350}" srcOrd="0" destOrd="0" presId="urn:microsoft.com/office/officeart/2005/8/layout/orgChart1"/>
    <dgm:cxn modelId="{40B3EB8F-77BD-5E4D-9926-4EF643064DA1}" srcId="{FDE9DB4B-95D1-F841-A864-3259C5BBEA88}" destId="{1A946AAB-19CE-9244-B72D-D85C63228176}" srcOrd="1" destOrd="0" parTransId="{4B493D7C-DB38-3E4E-9F0E-410851A13209}" sibTransId="{EA8322A3-EF56-F14F-A2E5-3E4FAAE3D480}"/>
    <dgm:cxn modelId="{099A4DE1-B082-4E09-AD72-9C6500F1322D}" type="presOf" srcId="{854EA6FD-7D83-EC4B-AABD-EEE76F65E4FC}" destId="{5B06698F-F7DD-1246-A624-B4AF71DC8062}" srcOrd="0" destOrd="0" presId="urn:microsoft.com/office/officeart/2005/8/layout/orgChart1"/>
    <dgm:cxn modelId="{0ADB1E62-3A19-4E94-A221-BFC4F99A8FB8}" type="presOf" srcId="{4A0EDC3F-1652-A349-A19C-AC3E99081FE9}" destId="{46656EFD-F6F2-A744-AF59-DD15BF358091}" srcOrd="1" destOrd="0" presId="urn:microsoft.com/office/officeart/2005/8/layout/orgChart1"/>
    <dgm:cxn modelId="{2629A68B-0B44-435F-A067-DAB0D6667639}" type="presOf" srcId="{4A0EDC3F-1652-A349-A19C-AC3E99081FE9}" destId="{B7D33220-39E7-A947-9622-753DD34A4BF7}" srcOrd="0" destOrd="0" presId="urn:microsoft.com/office/officeart/2005/8/layout/orgChart1"/>
    <dgm:cxn modelId="{0F9B3B1F-C808-4F19-A6C8-7B02B16D73E8}" type="presOf" srcId="{C6942F9A-6811-6C41-8176-CE4CEDAC3A2C}" destId="{18C08C58-084A-FA49-833E-E7D536437EC3}" srcOrd="0" destOrd="0" presId="urn:microsoft.com/office/officeart/2005/8/layout/orgChart1"/>
    <dgm:cxn modelId="{DB1A81C7-7B6F-4BF4-82F7-AB43927BF654}" type="presOf" srcId="{854EA6FD-7D83-EC4B-AABD-EEE76F65E4FC}" destId="{1F52590A-7AA3-294A-A3C5-51B4CA938D40}" srcOrd="1" destOrd="0" presId="urn:microsoft.com/office/officeart/2005/8/layout/orgChart1"/>
    <dgm:cxn modelId="{A8840F48-655A-1541-AC92-241E19330B18}" srcId="{1A946AAB-19CE-9244-B72D-D85C63228176}" destId="{A8DCDE96-3E43-4C42-A568-328ABF7F2C9A}" srcOrd="0" destOrd="0" parTransId="{4A764F21-788D-7746-AF09-B65BFB0C4BCD}" sibTransId="{B7C790A0-F962-4E48-B7AB-A50C567B0696}"/>
    <dgm:cxn modelId="{3CA38474-D1CC-4A14-8278-B82410044B70}" type="presOf" srcId="{EDFFE4BD-4399-5F43-BAEF-6C13E6C4EAB3}" destId="{5C1FDE86-B911-9643-ADBD-2E7E7BBCE2B1}" srcOrd="0" destOrd="0" presId="urn:microsoft.com/office/officeart/2005/8/layout/orgChart1"/>
    <dgm:cxn modelId="{A6EEA457-FD5D-4922-BDAB-58A33A783949}" type="presOf" srcId="{6AD678E6-CD42-084D-8C0D-BD5D59194186}" destId="{BD34024D-D4DC-F442-947A-448076AEE9BA}" srcOrd="0" destOrd="0" presId="urn:microsoft.com/office/officeart/2005/8/layout/orgChart1"/>
    <dgm:cxn modelId="{7877FD0B-EAEC-4F49-89ED-2EC1B82F456D}" type="presOf" srcId="{0CCD135D-C789-6647-AE7A-00A01BFD4453}" destId="{B397DB5A-D622-FA42-9B72-AAB832518D98}" srcOrd="0" destOrd="0" presId="urn:microsoft.com/office/officeart/2005/8/layout/orgChart1"/>
    <dgm:cxn modelId="{0C47CE19-45CC-4948-8A0D-7AF5D12EC92B}" type="presOf" srcId="{E950CF4E-C48D-6244-9D3F-19F7D94DC6FB}" destId="{ED7A5531-AF94-E44C-8E0A-26470DCDC91B}" srcOrd="0" destOrd="0" presId="urn:microsoft.com/office/officeart/2005/8/layout/orgChart1"/>
    <dgm:cxn modelId="{E1DED80F-8611-4B01-86E9-9252850551BA}" type="presOf" srcId="{A3A71531-3A40-D54D-83C5-4DE1BE1BB5CE}" destId="{BEA25F7B-7951-B943-B66E-14842166C104}" srcOrd="0" destOrd="0" presId="urn:microsoft.com/office/officeart/2005/8/layout/orgChart1"/>
    <dgm:cxn modelId="{5104A73E-989F-4084-9B80-171A82CEBB33}" type="presOf" srcId="{E950CF4E-C48D-6244-9D3F-19F7D94DC6FB}" destId="{F7AA63C9-F51D-E547-96B2-80F8C6279E53}" srcOrd="1" destOrd="0" presId="urn:microsoft.com/office/officeart/2005/8/layout/orgChart1"/>
    <dgm:cxn modelId="{462A68DD-D2E5-DA46-BF5C-2D8315F39526}" srcId="{FDE9DB4B-95D1-F841-A864-3259C5BBEA88}" destId="{85C5A49F-2D2C-8843-9FF6-475155287C85}" srcOrd="0" destOrd="0" parTransId="{AC5D0ABF-5075-A44B-AD7E-7953190DFB3D}" sibTransId="{A7C17F11-AC1D-F346-8D4E-5EBC01710A1E}"/>
    <dgm:cxn modelId="{174C2EBD-A98C-4A33-9F59-DC788DCA7FC7}" type="presOf" srcId="{85C5A49F-2D2C-8843-9FF6-475155287C85}" destId="{BC8557B7-4DB4-1F48-B6D0-C23BEA6CCE13}" srcOrd="1" destOrd="0" presId="urn:microsoft.com/office/officeart/2005/8/layout/orgChart1"/>
    <dgm:cxn modelId="{27509537-99BC-4006-B5CD-A9D350C027C9}" type="presOf" srcId="{85C5A49F-2D2C-8843-9FF6-475155287C85}" destId="{3905E72E-47EF-724B-94EA-5D3D8A4021D7}" srcOrd="0" destOrd="0" presId="urn:microsoft.com/office/officeart/2005/8/layout/orgChart1"/>
    <dgm:cxn modelId="{35113D3D-DF35-43B1-8909-B1B9B7202545}" type="presOf" srcId="{4A764F21-788D-7746-AF09-B65BFB0C4BCD}" destId="{1F946644-B88E-AC4C-BEF1-98CBFD2C2356}" srcOrd="0" destOrd="0" presId="urn:microsoft.com/office/officeart/2005/8/layout/orgChart1"/>
    <dgm:cxn modelId="{AFD7C41F-5492-4A31-BDBE-08BDF2B7A4B8}" type="presOf" srcId="{2654C183-A9E8-144F-933F-8ECEF9B2FF6B}" destId="{813C080D-26DB-8A4F-BF88-3DFFDF6371BB}" srcOrd="1" destOrd="0" presId="urn:microsoft.com/office/officeart/2005/8/layout/orgChart1"/>
    <dgm:cxn modelId="{6E9E0F23-A334-40E1-8BB0-2C0BFE6C3FC7}" type="presOf" srcId="{A8DCDE96-3E43-4C42-A568-328ABF7F2C9A}" destId="{844AC8FD-4730-9D4E-9BC8-C9FB1B5A8815}" srcOrd="1" destOrd="0" presId="urn:microsoft.com/office/officeart/2005/8/layout/orgChart1"/>
    <dgm:cxn modelId="{2D60E3D5-7184-44C8-AC15-DC438351AC70}" type="presOf" srcId="{0CCD135D-C789-6647-AE7A-00A01BFD4453}" destId="{55B32BD7-8DBB-BE42-A47B-E7E21549641F}" srcOrd="1" destOrd="0" presId="urn:microsoft.com/office/officeart/2005/8/layout/orgChart1"/>
    <dgm:cxn modelId="{7FAC4545-6E88-4F18-BE83-952EFC8A2430}" type="presOf" srcId="{1A946AAB-19CE-9244-B72D-D85C63228176}" destId="{E6088557-431F-0E4E-B04D-D48C3021C8E8}" srcOrd="1" destOrd="0" presId="urn:microsoft.com/office/officeart/2005/8/layout/orgChart1"/>
    <dgm:cxn modelId="{4237D776-537D-427B-8DBA-85C5451B917C}" type="presParOf" srcId="{49FA7BD1-8EBA-5945-A0F8-7B1454E62884}" destId="{B1C56B93-8496-1041-B9E8-E27E4F4BEE8B}" srcOrd="0" destOrd="0" presId="urn:microsoft.com/office/officeart/2005/8/layout/orgChart1"/>
    <dgm:cxn modelId="{88FCC4C2-1AC4-416D-84F3-27A05D6FC219}" type="presParOf" srcId="{B1C56B93-8496-1041-B9E8-E27E4F4BEE8B}" destId="{CB8A7F05-7A3D-3949-A33E-EF1863DD392B}" srcOrd="0" destOrd="0" presId="urn:microsoft.com/office/officeart/2005/8/layout/orgChart1"/>
    <dgm:cxn modelId="{CF1E3207-AD2D-4CD2-9F33-CBC36C6EAFFE}" type="presParOf" srcId="{CB8A7F05-7A3D-3949-A33E-EF1863DD392B}" destId="{3905E72E-47EF-724B-94EA-5D3D8A4021D7}" srcOrd="0" destOrd="0" presId="urn:microsoft.com/office/officeart/2005/8/layout/orgChart1"/>
    <dgm:cxn modelId="{8C0614AC-A16F-451D-BFB1-7F08F7B05292}" type="presParOf" srcId="{CB8A7F05-7A3D-3949-A33E-EF1863DD392B}" destId="{BC8557B7-4DB4-1F48-B6D0-C23BEA6CCE13}" srcOrd="1" destOrd="0" presId="urn:microsoft.com/office/officeart/2005/8/layout/orgChart1"/>
    <dgm:cxn modelId="{975A3AE7-FCA9-4311-9D98-A3AB3A811317}" type="presParOf" srcId="{B1C56B93-8496-1041-B9E8-E27E4F4BEE8B}" destId="{3882FF4C-F045-C345-B2B0-B98FE6CED658}" srcOrd="1" destOrd="0" presId="urn:microsoft.com/office/officeart/2005/8/layout/orgChart1"/>
    <dgm:cxn modelId="{32C7A285-3541-41C9-B3AF-1EBD652D6521}" type="presParOf" srcId="{3882FF4C-F045-C345-B2B0-B98FE6CED658}" destId="{18C08C58-084A-FA49-833E-E7D536437EC3}" srcOrd="0" destOrd="0" presId="urn:microsoft.com/office/officeart/2005/8/layout/orgChart1"/>
    <dgm:cxn modelId="{F51E9898-C704-4CB4-A437-B7AB5E1F906B}" type="presParOf" srcId="{3882FF4C-F045-C345-B2B0-B98FE6CED658}" destId="{23F7620A-26DE-9E4F-A409-8F0BC08025A8}" srcOrd="1" destOrd="0" presId="urn:microsoft.com/office/officeart/2005/8/layout/orgChart1"/>
    <dgm:cxn modelId="{CD306EB5-F92C-4D11-9512-966CC510D39C}" type="presParOf" srcId="{23F7620A-26DE-9E4F-A409-8F0BC08025A8}" destId="{640754F8-D0C8-224C-9710-8737345D6413}" srcOrd="0" destOrd="0" presId="urn:microsoft.com/office/officeart/2005/8/layout/orgChart1"/>
    <dgm:cxn modelId="{2DBBB3F9-BBE5-452D-B0A5-D269E8DE67E3}" type="presParOf" srcId="{640754F8-D0C8-224C-9710-8737345D6413}" destId="{ED7A5531-AF94-E44C-8E0A-26470DCDC91B}" srcOrd="0" destOrd="0" presId="urn:microsoft.com/office/officeart/2005/8/layout/orgChart1"/>
    <dgm:cxn modelId="{AED703F9-BC36-4BE0-BFC4-7A9D3761ADA0}" type="presParOf" srcId="{640754F8-D0C8-224C-9710-8737345D6413}" destId="{F7AA63C9-F51D-E547-96B2-80F8C6279E53}" srcOrd="1" destOrd="0" presId="urn:microsoft.com/office/officeart/2005/8/layout/orgChart1"/>
    <dgm:cxn modelId="{3BAFAAD7-4925-423B-827E-30DB0A687874}" type="presParOf" srcId="{23F7620A-26DE-9E4F-A409-8F0BC08025A8}" destId="{9B842271-02E7-634D-A2FE-0C86EA799C2E}" srcOrd="1" destOrd="0" presId="urn:microsoft.com/office/officeart/2005/8/layout/orgChart1"/>
    <dgm:cxn modelId="{A8BA22CE-83F0-446C-AA68-976EF88D7972}" type="presParOf" srcId="{23F7620A-26DE-9E4F-A409-8F0BC08025A8}" destId="{84F80EAB-3EB4-BE42-84CD-72949C4A6661}" srcOrd="2" destOrd="0" presId="urn:microsoft.com/office/officeart/2005/8/layout/orgChart1"/>
    <dgm:cxn modelId="{C99874A9-A510-4C1A-B153-CF9B4DE45551}" type="presParOf" srcId="{3882FF4C-F045-C345-B2B0-B98FE6CED658}" destId="{BD34024D-D4DC-F442-947A-448076AEE9BA}" srcOrd="2" destOrd="0" presId="urn:microsoft.com/office/officeart/2005/8/layout/orgChart1"/>
    <dgm:cxn modelId="{D636CEA0-F68F-4BF2-98C0-EB62109DA00B}" type="presParOf" srcId="{3882FF4C-F045-C345-B2B0-B98FE6CED658}" destId="{7C716B5E-12EC-1A48-9D77-2799141EE459}" srcOrd="3" destOrd="0" presId="urn:microsoft.com/office/officeart/2005/8/layout/orgChart1"/>
    <dgm:cxn modelId="{18FE56AE-71F8-4073-928E-2AF695419CBA}" type="presParOf" srcId="{7C716B5E-12EC-1A48-9D77-2799141EE459}" destId="{5F6B2E7D-2188-FF45-92ED-74908C6B8B0F}" srcOrd="0" destOrd="0" presId="urn:microsoft.com/office/officeart/2005/8/layout/orgChart1"/>
    <dgm:cxn modelId="{D55618C6-2CAF-4AE1-9239-BDCF2D3A508A}" type="presParOf" srcId="{5F6B2E7D-2188-FF45-92ED-74908C6B8B0F}" destId="{5B06698F-F7DD-1246-A624-B4AF71DC8062}" srcOrd="0" destOrd="0" presId="urn:microsoft.com/office/officeart/2005/8/layout/orgChart1"/>
    <dgm:cxn modelId="{28D946AE-92EE-48B2-A74A-192936AC266A}" type="presParOf" srcId="{5F6B2E7D-2188-FF45-92ED-74908C6B8B0F}" destId="{1F52590A-7AA3-294A-A3C5-51B4CA938D40}" srcOrd="1" destOrd="0" presId="urn:microsoft.com/office/officeart/2005/8/layout/orgChart1"/>
    <dgm:cxn modelId="{B3378E92-E420-44B1-BDFB-337688B6CE6A}" type="presParOf" srcId="{7C716B5E-12EC-1A48-9D77-2799141EE459}" destId="{0B6B6896-522D-3442-9C79-F40E5A5C8888}" srcOrd="1" destOrd="0" presId="urn:microsoft.com/office/officeart/2005/8/layout/orgChart1"/>
    <dgm:cxn modelId="{94D9CE6B-295B-472D-9D7C-4315EF926B9E}" type="presParOf" srcId="{7C716B5E-12EC-1A48-9D77-2799141EE459}" destId="{981F7659-BFA3-8A46-A501-40F8DE5F18C6}" srcOrd="2" destOrd="0" presId="urn:microsoft.com/office/officeart/2005/8/layout/orgChart1"/>
    <dgm:cxn modelId="{733A0828-4050-482A-91D1-B085CAB0267F}" type="presParOf" srcId="{B1C56B93-8496-1041-B9E8-E27E4F4BEE8B}" destId="{A4184F85-BF6C-A94F-99DB-C2DEC4ABAFE8}" srcOrd="2" destOrd="0" presId="urn:microsoft.com/office/officeart/2005/8/layout/orgChart1"/>
    <dgm:cxn modelId="{B2C835B3-02AF-49CD-AAC9-BC49E8EBF724}" type="presParOf" srcId="{49FA7BD1-8EBA-5945-A0F8-7B1454E62884}" destId="{01EB8061-89A8-3547-B39D-B2BD50F0DF10}" srcOrd="1" destOrd="0" presId="urn:microsoft.com/office/officeart/2005/8/layout/orgChart1"/>
    <dgm:cxn modelId="{83416113-7757-4063-A536-AA10CBEFC5E9}" type="presParOf" srcId="{01EB8061-89A8-3547-B39D-B2BD50F0DF10}" destId="{D7F38EA3-922B-454A-AF8F-D71C72B411AD}" srcOrd="0" destOrd="0" presId="urn:microsoft.com/office/officeart/2005/8/layout/orgChart1"/>
    <dgm:cxn modelId="{199C69E9-4E9C-477D-A26B-D03D316C1E36}" type="presParOf" srcId="{D7F38EA3-922B-454A-AF8F-D71C72B411AD}" destId="{C56CE6B7-4298-9C49-BC7A-FEDBCCF81350}" srcOrd="0" destOrd="0" presId="urn:microsoft.com/office/officeart/2005/8/layout/orgChart1"/>
    <dgm:cxn modelId="{44E2E816-C1E8-4B34-841B-F600084A4959}" type="presParOf" srcId="{D7F38EA3-922B-454A-AF8F-D71C72B411AD}" destId="{E6088557-431F-0E4E-B04D-D48C3021C8E8}" srcOrd="1" destOrd="0" presId="urn:microsoft.com/office/officeart/2005/8/layout/orgChart1"/>
    <dgm:cxn modelId="{F9DFF165-0F64-409C-AD03-DF869264A121}" type="presParOf" srcId="{01EB8061-89A8-3547-B39D-B2BD50F0DF10}" destId="{E7C3BBBA-7F78-6A4A-8423-1C6AFC7661B4}" srcOrd="1" destOrd="0" presId="urn:microsoft.com/office/officeart/2005/8/layout/orgChart1"/>
    <dgm:cxn modelId="{340B2CC6-5506-45BB-A261-989696B0B99F}" type="presParOf" srcId="{01EB8061-89A8-3547-B39D-B2BD50F0DF10}" destId="{A4062862-5455-484E-AC06-663E7C4602A5}" srcOrd="2" destOrd="0" presId="urn:microsoft.com/office/officeart/2005/8/layout/orgChart1"/>
    <dgm:cxn modelId="{0BB29E99-45F8-4A89-B0B2-B46946347100}" type="presParOf" srcId="{A4062862-5455-484E-AC06-663E7C4602A5}" destId="{1F946644-B88E-AC4C-BEF1-98CBFD2C2356}" srcOrd="0" destOrd="0" presId="urn:microsoft.com/office/officeart/2005/8/layout/orgChart1"/>
    <dgm:cxn modelId="{68944A10-4D55-4BC9-9B32-12F6FA6B68D1}" type="presParOf" srcId="{A4062862-5455-484E-AC06-663E7C4602A5}" destId="{38D34FFB-28BF-1941-8B1F-26DCA21F3FA5}" srcOrd="1" destOrd="0" presId="urn:microsoft.com/office/officeart/2005/8/layout/orgChart1"/>
    <dgm:cxn modelId="{60C0EBC0-CE2A-4F4F-9523-3132F4C4D7BA}" type="presParOf" srcId="{38D34FFB-28BF-1941-8B1F-26DCA21F3FA5}" destId="{1C8DDEA1-6316-7446-918C-D631DFFF3B70}" srcOrd="0" destOrd="0" presId="urn:microsoft.com/office/officeart/2005/8/layout/orgChart1"/>
    <dgm:cxn modelId="{9FB01739-DEFB-4B52-8CBF-C8EE163053DF}" type="presParOf" srcId="{1C8DDEA1-6316-7446-918C-D631DFFF3B70}" destId="{F7B4798A-0EEE-A344-BCB4-1F41B880506C}" srcOrd="0" destOrd="0" presId="urn:microsoft.com/office/officeart/2005/8/layout/orgChart1"/>
    <dgm:cxn modelId="{A3274F11-4BF8-47A0-91B0-2DA3CD91A007}" type="presParOf" srcId="{1C8DDEA1-6316-7446-918C-D631DFFF3B70}" destId="{844AC8FD-4730-9D4E-9BC8-C9FB1B5A8815}" srcOrd="1" destOrd="0" presId="urn:microsoft.com/office/officeart/2005/8/layout/orgChart1"/>
    <dgm:cxn modelId="{28F9F477-5F09-45F9-9BEE-9D053A2E7B81}" type="presParOf" srcId="{38D34FFB-28BF-1941-8B1F-26DCA21F3FA5}" destId="{FC6075CD-BE93-9540-AA11-D090F0837AC6}" srcOrd="1" destOrd="0" presId="urn:microsoft.com/office/officeart/2005/8/layout/orgChart1"/>
    <dgm:cxn modelId="{2DB95132-04B8-4043-B42A-AB90F23945AF}" type="presParOf" srcId="{38D34FFB-28BF-1941-8B1F-26DCA21F3FA5}" destId="{BEDEBE75-0CCB-3C47-9EF4-B2B4B7981566}" srcOrd="2" destOrd="0" presId="urn:microsoft.com/office/officeart/2005/8/layout/orgChart1"/>
    <dgm:cxn modelId="{129C0C0F-818A-4982-B98F-3B3928299FA8}" type="presParOf" srcId="{A4062862-5455-484E-AC06-663E7C4602A5}" destId="{E667886E-19D2-4140-86D1-08601A6615CE}" srcOrd="2" destOrd="0" presId="urn:microsoft.com/office/officeart/2005/8/layout/orgChart1"/>
    <dgm:cxn modelId="{8DCB8FB9-D3D3-4196-8012-FC2CF608E56D}" type="presParOf" srcId="{A4062862-5455-484E-AC06-663E7C4602A5}" destId="{51A24CBB-DF53-8545-B647-A3496A1BFFF0}" srcOrd="3" destOrd="0" presId="urn:microsoft.com/office/officeart/2005/8/layout/orgChart1"/>
    <dgm:cxn modelId="{44ED6695-2E73-4D73-A576-02E7AA1BB026}" type="presParOf" srcId="{51A24CBB-DF53-8545-B647-A3496A1BFFF0}" destId="{B6CE35A3-3D07-E246-96A8-052F496377B8}" srcOrd="0" destOrd="0" presId="urn:microsoft.com/office/officeart/2005/8/layout/orgChart1"/>
    <dgm:cxn modelId="{2A7267C5-63CE-45E2-BBDF-CAD241F75BF5}" type="presParOf" srcId="{B6CE35A3-3D07-E246-96A8-052F496377B8}" destId="{B397DB5A-D622-FA42-9B72-AAB832518D98}" srcOrd="0" destOrd="0" presId="urn:microsoft.com/office/officeart/2005/8/layout/orgChart1"/>
    <dgm:cxn modelId="{9DEF05CA-D73B-4C0C-AC55-EFB69DEF929C}" type="presParOf" srcId="{B6CE35A3-3D07-E246-96A8-052F496377B8}" destId="{55B32BD7-8DBB-BE42-A47B-E7E21549641F}" srcOrd="1" destOrd="0" presId="urn:microsoft.com/office/officeart/2005/8/layout/orgChart1"/>
    <dgm:cxn modelId="{FDCB2B95-DE32-4A2E-9B0E-4D45B135FA3C}" type="presParOf" srcId="{51A24CBB-DF53-8545-B647-A3496A1BFFF0}" destId="{74577AAF-8288-634D-AEA5-A6652C50D0A3}" srcOrd="1" destOrd="0" presId="urn:microsoft.com/office/officeart/2005/8/layout/orgChart1"/>
    <dgm:cxn modelId="{A1FD77B3-9B18-4EAE-920E-E9B70DBDABAC}" type="presParOf" srcId="{51A24CBB-DF53-8545-B647-A3496A1BFFF0}" destId="{43D95661-01C7-FB49-9BEE-0EE96BA51257}" srcOrd="2" destOrd="0" presId="urn:microsoft.com/office/officeart/2005/8/layout/orgChart1"/>
    <dgm:cxn modelId="{04956CC2-03F7-4F14-B5CD-FD0BF64896D2}" type="presParOf" srcId="{A4062862-5455-484E-AC06-663E7C4602A5}" destId="{BEA25F7B-7951-B943-B66E-14842166C104}" srcOrd="4" destOrd="0" presId="urn:microsoft.com/office/officeart/2005/8/layout/orgChart1"/>
    <dgm:cxn modelId="{B4141F6B-E131-4BD1-B4E1-DC8876A0FC6D}" type="presParOf" srcId="{A4062862-5455-484E-AC06-663E7C4602A5}" destId="{C0163AFE-EE82-5949-ADF4-D8D391DB2EEF}" srcOrd="5" destOrd="0" presId="urn:microsoft.com/office/officeart/2005/8/layout/orgChart1"/>
    <dgm:cxn modelId="{B619C0EA-5018-49B6-9316-9094DCCBCA0D}" type="presParOf" srcId="{C0163AFE-EE82-5949-ADF4-D8D391DB2EEF}" destId="{4A0C6718-8CF6-604B-95AC-98EEFDE25066}" srcOrd="0" destOrd="0" presId="urn:microsoft.com/office/officeart/2005/8/layout/orgChart1"/>
    <dgm:cxn modelId="{43167EE8-5DE7-4361-A645-6779062B1A6D}" type="presParOf" srcId="{4A0C6718-8CF6-604B-95AC-98EEFDE25066}" destId="{F14D61A5-1BFA-414D-A268-521457E34E28}" srcOrd="0" destOrd="0" presId="urn:microsoft.com/office/officeart/2005/8/layout/orgChart1"/>
    <dgm:cxn modelId="{6FAA7E85-F1D2-41A5-819D-58C2856F267A}" type="presParOf" srcId="{4A0C6718-8CF6-604B-95AC-98EEFDE25066}" destId="{813C080D-26DB-8A4F-BF88-3DFFDF6371BB}" srcOrd="1" destOrd="0" presId="urn:microsoft.com/office/officeart/2005/8/layout/orgChart1"/>
    <dgm:cxn modelId="{086EBECD-1BE6-459C-B3A9-75ACE002465A}" type="presParOf" srcId="{C0163AFE-EE82-5949-ADF4-D8D391DB2EEF}" destId="{3D96FDC4-CC8A-8748-86A6-34E6624F49D6}" srcOrd="1" destOrd="0" presId="urn:microsoft.com/office/officeart/2005/8/layout/orgChart1"/>
    <dgm:cxn modelId="{C45FBAAE-3805-4132-BB19-99059DB6C425}" type="presParOf" srcId="{C0163AFE-EE82-5949-ADF4-D8D391DB2EEF}" destId="{1E9D9762-6A49-154F-8B09-0A4988FFE580}" srcOrd="2" destOrd="0" presId="urn:microsoft.com/office/officeart/2005/8/layout/orgChart1"/>
    <dgm:cxn modelId="{40A261E2-1FC4-4B0F-AB8F-995B92F9C645}" type="presParOf" srcId="{A4062862-5455-484E-AC06-663E7C4602A5}" destId="{5C1FDE86-B911-9643-ADBD-2E7E7BBCE2B1}" srcOrd="6" destOrd="0" presId="urn:microsoft.com/office/officeart/2005/8/layout/orgChart1"/>
    <dgm:cxn modelId="{B2408755-7933-47CE-999E-B5B40655C022}" type="presParOf" srcId="{A4062862-5455-484E-AC06-663E7C4602A5}" destId="{9A1BD5BB-E060-124E-A336-6FF1F8389F8E}" srcOrd="7" destOrd="0" presId="urn:microsoft.com/office/officeart/2005/8/layout/orgChart1"/>
    <dgm:cxn modelId="{43D4A12C-6020-41B5-AD7C-81DA94317B4E}" type="presParOf" srcId="{9A1BD5BB-E060-124E-A336-6FF1F8389F8E}" destId="{33F8A3BE-E37F-3F4F-B8C2-5F45BCFB8EF2}" srcOrd="0" destOrd="0" presId="urn:microsoft.com/office/officeart/2005/8/layout/orgChart1"/>
    <dgm:cxn modelId="{57F84ABE-A640-4F3F-9AEF-CD2AA9A220A7}" type="presParOf" srcId="{33F8A3BE-E37F-3F4F-B8C2-5F45BCFB8EF2}" destId="{B7D33220-39E7-A947-9622-753DD34A4BF7}" srcOrd="0" destOrd="0" presId="urn:microsoft.com/office/officeart/2005/8/layout/orgChart1"/>
    <dgm:cxn modelId="{67DAE3C1-055F-4B0E-B05A-ABF974EC6A1F}" type="presParOf" srcId="{33F8A3BE-E37F-3F4F-B8C2-5F45BCFB8EF2}" destId="{46656EFD-F6F2-A744-AF59-DD15BF358091}" srcOrd="1" destOrd="0" presId="urn:microsoft.com/office/officeart/2005/8/layout/orgChart1"/>
    <dgm:cxn modelId="{45913DB5-3839-48CC-BE99-6CA1A18EC305}" type="presParOf" srcId="{9A1BD5BB-E060-124E-A336-6FF1F8389F8E}" destId="{BC9A15EB-D93F-AB4D-89B7-83750745CEF3}" srcOrd="1" destOrd="0" presId="urn:microsoft.com/office/officeart/2005/8/layout/orgChart1"/>
    <dgm:cxn modelId="{DBE6E578-EE93-485C-A61C-543573E2F4A9}" type="presParOf" srcId="{9A1BD5BB-E060-124E-A336-6FF1F8389F8E}" destId="{BC353A8F-8D42-B243-96BA-DADF556F254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839BC24-9174-4F92-9149-4998BC6BDF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6740E19-F12A-476A-AC6F-69466794333E}">
      <dgm:prSet phldrT="[Text]" custT="1"/>
      <dgm:spPr>
        <a:noFill/>
        <a:ln>
          <a:solidFill>
            <a:schemeClr val="bg1">
              <a:lumMod val="50000"/>
            </a:schemeClr>
          </a:solidFill>
        </a:ln>
      </dgm:spPr>
      <dgm:t>
        <a:bodyPr/>
        <a:lstStyle/>
        <a:p>
          <a:r>
            <a:rPr lang="en-US" sz="1800" noProof="0" dirty="0" smtClean="0">
              <a:solidFill>
                <a:srgbClr val="0070C0"/>
              </a:solidFill>
            </a:rPr>
            <a:t>Office of Origin</a:t>
          </a:r>
          <a:endParaRPr lang="en-US" sz="1800" noProof="0" dirty="0">
            <a:solidFill>
              <a:srgbClr val="0070C0"/>
            </a:solidFill>
          </a:endParaRPr>
        </a:p>
      </dgm:t>
    </dgm:pt>
    <dgm:pt modelId="{72B86010-C187-46B2-8D18-C4F81025B5B8}" type="parTrans" cxnId="{2F3C5FA7-C6E7-4CBB-BEE9-937369E49F7A}">
      <dgm:prSet/>
      <dgm:spPr/>
      <dgm:t>
        <a:bodyPr/>
        <a:lstStyle/>
        <a:p>
          <a:endParaRPr lang="en-US" noProof="0"/>
        </a:p>
      </dgm:t>
    </dgm:pt>
    <dgm:pt modelId="{862E9A3B-BD08-4A2D-9529-B36CB15BBDF9}" type="sibTrans" cxnId="{2F3C5FA7-C6E7-4CBB-BEE9-937369E49F7A}">
      <dgm:prSet/>
      <dgm:spPr/>
      <dgm:t>
        <a:bodyPr/>
        <a:lstStyle/>
        <a:p>
          <a:endParaRPr lang="en-US" noProof="0"/>
        </a:p>
      </dgm:t>
    </dgm:pt>
    <dgm:pt modelId="{23831BAE-DCC2-41A4-8791-270C17FCB007}">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2DB9F4D3-519F-4A80-8B7E-70E8BF8E3A75}" type="parTrans" cxnId="{F4810A07-4907-4D3F-BBE9-9C9E9E0E1725}">
      <dgm:prSet/>
      <dgm:spPr>
        <a:noFill/>
        <a:ln>
          <a:solidFill>
            <a:schemeClr val="bg1">
              <a:lumMod val="50000"/>
            </a:schemeClr>
          </a:solidFill>
          <a:tailEnd type="triangle"/>
        </a:ln>
      </dgm:spPr>
      <dgm:t>
        <a:bodyPr/>
        <a:lstStyle/>
        <a:p>
          <a:endParaRPr lang="en-US" noProof="0">
            <a:solidFill>
              <a:srgbClr val="C00000"/>
            </a:solidFill>
          </a:endParaRPr>
        </a:p>
      </dgm:t>
    </dgm:pt>
    <dgm:pt modelId="{7FA45169-A26B-4933-9F08-55F387967D28}" type="sibTrans" cxnId="{F4810A07-4907-4D3F-BBE9-9C9E9E0E1725}">
      <dgm:prSet/>
      <dgm:spPr/>
      <dgm:t>
        <a:bodyPr/>
        <a:lstStyle/>
        <a:p>
          <a:endParaRPr lang="en-US" noProof="0"/>
        </a:p>
      </dgm:t>
    </dgm:pt>
    <dgm:pt modelId="{61D3D763-E882-4FCC-A5A3-C649D002EABB}">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CE794817-8124-4428-B04E-2A991748D4D2}" type="sibTrans" cxnId="{E2AABECC-0895-48B3-A7C7-7BC4D083AB91}">
      <dgm:prSet/>
      <dgm:spPr/>
      <dgm:t>
        <a:bodyPr/>
        <a:lstStyle/>
        <a:p>
          <a:endParaRPr lang="en-US" noProof="0"/>
        </a:p>
      </dgm:t>
    </dgm:pt>
    <dgm:pt modelId="{AF120042-0BE5-40C1-BDFF-43D0846E1E54}" type="parTrans" cxnId="{E2AABECC-0895-48B3-A7C7-7BC4D083AB91}">
      <dgm:prSet/>
      <dgm:spPr>
        <a:noFill/>
        <a:ln>
          <a:solidFill>
            <a:schemeClr val="bg1">
              <a:lumMod val="50000"/>
            </a:schemeClr>
          </a:solidFill>
          <a:tailEnd type="triangle"/>
        </a:ln>
      </dgm:spPr>
      <dgm:t>
        <a:bodyPr/>
        <a:lstStyle/>
        <a:p>
          <a:endParaRPr lang="en-US" noProof="0">
            <a:solidFill>
              <a:srgbClr val="C00000"/>
            </a:solidFill>
          </a:endParaRPr>
        </a:p>
      </dgm:t>
    </dgm:pt>
    <dgm:pt modelId="{A30AC05D-B8D5-4A9C-A2E2-5BB7FEC22EB9}">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5A32990F-E044-4925-99C2-41EA9C9D97F2}" type="sibTrans" cxnId="{1C806FDD-027A-416F-8706-35F28D3A8500}">
      <dgm:prSet/>
      <dgm:spPr/>
      <dgm:t>
        <a:bodyPr/>
        <a:lstStyle/>
        <a:p>
          <a:endParaRPr lang="en-US" noProof="0"/>
        </a:p>
      </dgm:t>
    </dgm:pt>
    <dgm:pt modelId="{FB81DD96-1BD8-4C7F-95A6-F3F55DF4915F}" type="parTrans" cxnId="{1C806FDD-027A-416F-8706-35F28D3A8500}">
      <dgm:prSet/>
      <dgm:spPr>
        <a:noFill/>
        <a:ln>
          <a:solidFill>
            <a:schemeClr val="bg1">
              <a:lumMod val="50000"/>
            </a:schemeClr>
          </a:solidFill>
          <a:tailEnd type="triangle"/>
        </a:ln>
      </dgm:spPr>
      <dgm:t>
        <a:bodyPr/>
        <a:lstStyle/>
        <a:p>
          <a:endParaRPr lang="en-US" noProof="0">
            <a:solidFill>
              <a:srgbClr val="C00000"/>
            </a:solidFill>
          </a:endParaRPr>
        </a:p>
      </dgm:t>
    </dgm:pt>
    <dgm:pt modelId="{E1990B73-96C9-4D5F-AD9D-7F750CF995CD}">
      <dgm:prSet custT="1"/>
      <dgm:spPr>
        <a:solidFill>
          <a:schemeClr val="bg1"/>
        </a:solidFill>
        <a:ln>
          <a:solidFill>
            <a:schemeClr val="bg1">
              <a:lumMod val="50000"/>
            </a:schemeClr>
          </a:solidFill>
        </a:ln>
      </dgm:spPr>
      <dgm:t>
        <a:bodyPr/>
        <a:lstStyle/>
        <a:p>
          <a:r>
            <a:rPr lang="es-ES_tradnl" sz="2000" noProof="0" dirty="0" smtClean="0">
              <a:solidFill>
                <a:srgbClr val="0070C0"/>
              </a:solidFill>
            </a:rPr>
            <a:t>WIPO</a:t>
          </a:r>
          <a:endParaRPr lang="en-US" sz="2000" noProof="0" dirty="0">
            <a:solidFill>
              <a:srgbClr val="0070C0"/>
            </a:solidFill>
          </a:endParaRPr>
        </a:p>
      </dgm:t>
    </dgm:pt>
    <dgm:pt modelId="{4D887681-4708-47EA-8F42-DAD1C445E108}" type="sibTrans" cxnId="{6E243B9B-3A77-4AFF-BB3C-A62CD89EC28A}">
      <dgm:prSet/>
      <dgm:spPr/>
      <dgm:t>
        <a:bodyPr/>
        <a:lstStyle/>
        <a:p>
          <a:endParaRPr lang="en-US" noProof="0"/>
        </a:p>
      </dgm:t>
    </dgm:pt>
    <dgm:pt modelId="{48CE8052-47AA-47AA-A2BE-703BBC50A70B}" type="parTrans" cxnId="{6E243B9B-3A77-4AFF-BB3C-A62CD89EC28A}">
      <dgm:prSet/>
      <dgm:spPr/>
      <dgm:t>
        <a:bodyPr/>
        <a:lstStyle/>
        <a:p>
          <a:endParaRPr lang="en-US" noProof="0"/>
        </a:p>
      </dgm:t>
    </dgm:pt>
    <dgm:pt modelId="{953BCBF3-AD09-436A-8BA4-630D00358217}">
      <dgm:prSet custT="1"/>
      <dgm:spPr>
        <a:noFill/>
        <a:ln>
          <a:solidFill>
            <a:schemeClr val="bg1">
              <a:lumMod val="50000"/>
            </a:schemeClr>
          </a:solidFill>
        </a:ln>
      </dgm:spPr>
      <dgm:t>
        <a:bodyPr/>
        <a:lstStyle/>
        <a:p>
          <a:r>
            <a:rPr lang="en-US" sz="1800" noProof="0" dirty="0" smtClean="0">
              <a:solidFill>
                <a:srgbClr val="0070C0"/>
              </a:solidFill>
            </a:rPr>
            <a:t>Applicant</a:t>
          </a:r>
          <a:endParaRPr lang="en-US" sz="1800" noProof="0" dirty="0">
            <a:solidFill>
              <a:srgbClr val="0070C0"/>
            </a:solidFill>
          </a:endParaRPr>
        </a:p>
      </dgm:t>
    </dgm:pt>
    <dgm:pt modelId="{7202D7F6-EA28-4E36-88E3-D011B90770AD}" type="parTrans" cxnId="{DCDF6ED9-50AD-4CAC-90C4-2EFAD8FAFB9E}">
      <dgm:prSet/>
      <dgm:spPr/>
      <dgm:t>
        <a:bodyPr/>
        <a:lstStyle/>
        <a:p>
          <a:endParaRPr lang="en-US"/>
        </a:p>
      </dgm:t>
    </dgm:pt>
    <dgm:pt modelId="{4A524ED5-212C-4B93-9293-B4818994920A}" type="sibTrans" cxnId="{DCDF6ED9-50AD-4CAC-90C4-2EFAD8FAFB9E}">
      <dgm:prSet/>
      <dgm:spPr/>
      <dgm:t>
        <a:bodyPr/>
        <a:lstStyle/>
        <a:p>
          <a:endParaRPr lang="en-US"/>
        </a:p>
      </dgm:t>
    </dgm:pt>
    <dgm:pt modelId="{033785F4-5D52-4056-92FF-73D93264982A}" type="pres">
      <dgm:prSet presAssocID="{4839BC24-9174-4F92-9149-4998BC6BDF31}" presName="hierChild1" presStyleCnt="0">
        <dgm:presLayoutVars>
          <dgm:orgChart val="1"/>
          <dgm:chPref val="1"/>
          <dgm:dir/>
          <dgm:animOne val="branch"/>
          <dgm:animLvl val="lvl"/>
          <dgm:resizeHandles/>
        </dgm:presLayoutVars>
      </dgm:prSet>
      <dgm:spPr/>
      <dgm:t>
        <a:bodyPr/>
        <a:lstStyle/>
        <a:p>
          <a:endParaRPr lang="en-US"/>
        </a:p>
      </dgm:t>
    </dgm:pt>
    <dgm:pt modelId="{381379E3-B571-4A6B-859D-6FC673F3FE98}" type="pres">
      <dgm:prSet presAssocID="{E1990B73-96C9-4D5F-AD9D-7F750CF995CD}" presName="hierRoot1" presStyleCnt="0">
        <dgm:presLayoutVars>
          <dgm:hierBranch val="init"/>
        </dgm:presLayoutVars>
      </dgm:prSet>
      <dgm:spPr/>
    </dgm:pt>
    <dgm:pt modelId="{5038B227-B0DB-4D3A-AA9F-70B7E888089E}" type="pres">
      <dgm:prSet presAssocID="{E1990B73-96C9-4D5F-AD9D-7F750CF995CD}" presName="rootComposite1" presStyleCnt="0"/>
      <dgm:spPr/>
    </dgm:pt>
    <dgm:pt modelId="{8C6FCED2-91A0-4DEF-93FC-E21A96383287}" type="pres">
      <dgm:prSet presAssocID="{E1990B73-96C9-4D5F-AD9D-7F750CF995CD}" presName="rootText1" presStyleLbl="node0" presStyleIdx="0" presStyleCnt="3" custLinFactX="47938" custLinFactNeighborX="100000" custLinFactNeighborY="45480">
        <dgm:presLayoutVars>
          <dgm:chPref val="3"/>
        </dgm:presLayoutVars>
      </dgm:prSet>
      <dgm:spPr/>
      <dgm:t>
        <a:bodyPr/>
        <a:lstStyle/>
        <a:p>
          <a:endParaRPr lang="en-US"/>
        </a:p>
      </dgm:t>
    </dgm:pt>
    <dgm:pt modelId="{64B3DFA0-515F-42B8-AD0C-93C9F047BC7F}" type="pres">
      <dgm:prSet presAssocID="{E1990B73-96C9-4D5F-AD9D-7F750CF995CD}" presName="rootConnector1" presStyleLbl="node1" presStyleIdx="0" presStyleCnt="0"/>
      <dgm:spPr/>
      <dgm:t>
        <a:bodyPr/>
        <a:lstStyle/>
        <a:p>
          <a:endParaRPr lang="en-US"/>
        </a:p>
      </dgm:t>
    </dgm:pt>
    <dgm:pt modelId="{962C6D20-7714-4FFF-AE2E-8C5A2A2FFDC2}" type="pres">
      <dgm:prSet presAssocID="{E1990B73-96C9-4D5F-AD9D-7F750CF995CD}" presName="hierChild2" presStyleCnt="0"/>
      <dgm:spPr/>
    </dgm:pt>
    <dgm:pt modelId="{919ABBC9-FA9B-4070-9B5E-4DE4BC3D42ED}" type="pres">
      <dgm:prSet presAssocID="{E1990B73-96C9-4D5F-AD9D-7F750CF995CD}" presName="hierChild3" presStyleCnt="0"/>
      <dgm:spPr/>
    </dgm:pt>
    <dgm:pt modelId="{E0B74C87-91FB-460B-A94C-E4E398E73F51}" type="pres">
      <dgm:prSet presAssocID="{953BCBF3-AD09-436A-8BA4-630D00358217}" presName="hierRoot1" presStyleCnt="0">
        <dgm:presLayoutVars>
          <dgm:hierBranch val="init"/>
        </dgm:presLayoutVars>
      </dgm:prSet>
      <dgm:spPr/>
    </dgm:pt>
    <dgm:pt modelId="{22C77047-E04A-4460-AC23-737560891B17}" type="pres">
      <dgm:prSet presAssocID="{953BCBF3-AD09-436A-8BA4-630D00358217}" presName="rootComposite1" presStyleCnt="0"/>
      <dgm:spPr/>
    </dgm:pt>
    <dgm:pt modelId="{3C2D2E74-34A2-43FD-ADEE-8E5A1A8D6F78}" type="pres">
      <dgm:prSet presAssocID="{953BCBF3-AD09-436A-8BA4-630D00358217}" presName="rootText1" presStyleLbl="node0" presStyleIdx="1" presStyleCnt="3" custLinFactNeighborX="-94940" custLinFactNeighborY="-26869">
        <dgm:presLayoutVars>
          <dgm:chPref val="3"/>
        </dgm:presLayoutVars>
      </dgm:prSet>
      <dgm:spPr/>
      <dgm:t>
        <a:bodyPr/>
        <a:lstStyle/>
        <a:p>
          <a:endParaRPr lang="en-US"/>
        </a:p>
      </dgm:t>
    </dgm:pt>
    <dgm:pt modelId="{AABD5CE9-03CB-464B-9277-33B74BB89B58}" type="pres">
      <dgm:prSet presAssocID="{953BCBF3-AD09-436A-8BA4-630D00358217}" presName="rootConnector1" presStyleLbl="node1" presStyleIdx="0" presStyleCnt="0"/>
      <dgm:spPr/>
      <dgm:t>
        <a:bodyPr/>
        <a:lstStyle/>
        <a:p>
          <a:endParaRPr lang="en-US"/>
        </a:p>
      </dgm:t>
    </dgm:pt>
    <dgm:pt modelId="{1963B278-1363-489C-BE47-4F97B919969B}" type="pres">
      <dgm:prSet presAssocID="{953BCBF3-AD09-436A-8BA4-630D00358217}" presName="hierChild2" presStyleCnt="0"/>
      <dgm:spPr/>
    </dgm:pt>
    <dgm:pt modelId="{5690A289-F3B5-47B8-B39B-61B9B081A261}" type="pres">
      <dgm:prSet presAssocID="{953BCBF3-AD09-436A-8BA4-630D00358217}" presName="hierChild3" presStyleCnt="0"/>
      <dgm:spPr/>
    </dgm:pt>
    <dgm:pt modelId="{EF6D53E4-B332-47F7-B7D3-884ED4A4A524}" type="pres">
      <dgm:prSet presAssocID="{B6740E19-F12A-476A-AC6F-69466794333E}" presName="hierRoot1" presStyleCnt="0">
        <dgm:presLayoutVars>
          <dgm:hierBranch val="init"/>
        </dgm:presLayoutVars>
      </dgm:prSet>
      <dgm:spPr/>
    </dgm:pt>
    <dgm:pt modelId="{FCF056A1-031D-42DB-9AF7-7B2A6332DEF6}" type="pres">
      <dgm:prSet presAssocID="{B6740E19-F12A-476A-AC6F-69466794333E}" presName="rootComposite1" presStyleCnt="0"/>
      <dgm:spPr/>
    </dgm:pt>
    <dgm:pt modelId="{C5D4029E-4A28-431E-8763-ED4723E0DA6D}" type="pres">
      <dgm:prSet presAssocID="{B6740E19-F12A-476A-AC6F-69466794333E}" presName="rootText1" presStyleLbl="node0" presStyleIdx="2" presStyleCnt="3" custLinFactY="-16087" custLinFactNeighborX="-93595" custLinFactNeighborY="-100000">
        <dgm:presLayoutVars>
          <dgm:chPref val="3"/>
        </dgm:presLayoutVars>
      </dgm:prSet>
      <dgm:spPr/>
      <dgm:t>
        <a:bodyPr/>
        <a:lstStyle/>
        <a:p>
          <a:endParaRPr lang="en-US"/>
        </a:p>
      </dgm:t>
    </dgm:pt>
    <dgm:pt modelId="{03210126-3FE3-422F-9943-DCF04AC4AF31}" type="pres">
      <dgm:prSet presAssocID="{B6740E19-F12A-476A-AC6F-69466794333E}" presName="rootConnector1" presStyleLbl="node1" presStyleIdx="0" presStyleCnt="0"/>
      <dgm:spPr/>
      <dgm:t>
        <a:bodyPr/>
        <a:lstStyle/>
        <a:p>
          <a:endParaRPr lang="en-US"/>
        </a:p>
      </dgm:t>
    </dgm:pt>
    <dgm:pt modelId="{1B3BBE5F-DDE3-4036-A5C8-55D6E2CE5443}" type="pres">
      <dgm:prSet presAssocID="{B6740E19-F12A-476A-AC6F-69466794333E}" presName="hierChild2" presStyleCnt="0"/>
      <dgm:spPr/>
    </dgm:pt>
    <dgm:pt modelId="{3B75CA8A-AF57-4AD7-B10D-949E17A39939}" type="pres">
      <dgm:prSet presAssocID="{FB81DD96-1BD8-4C7F-95A6-F3F55DF4915F}" presName="Name37" presStyleLbl="parChTrans1D2" presStyleIdx="0" presStyleCnt="3"/>
      <dgm:spPr/>
      <dgm:t>
        <a:bodyPr/>
        <a:lstStyle/>
        <a:p>
          <a:endParaRPr lang="en-US"/>
        </a:p>
      </dgm:t>
    </dgm:pt>
    <dgm:pt modelId="{E9101B3F-59DD-4B8B-9865-69E2C7B09654}" type="pres">
      <dgm:prSet presAssocID="{A30AC05D-B8D5-4A9C-A2E2-5BB7FEC22EB9}" presName="hierRoot2" presStyleCnt="0">
        <dgm:presLayoutVars>
          <dgm:hierBranch val="init"/>
        </dgm:presLayoutVars>
      </dgm:prSet>
      <dgm:spPr/>
    </dgm:pt>
    <dgm:pt modelId="{78D10B7C-CD95-40EB-8D65-1AB7B7F86DDB}" type="pres">
      <dgm:prSet presAssocID="{A30AC05D-B8D5-4A9C-A2E2-5BB7FEC22EB9}" presName="rootComposite" presStyleCnt="0"/>
      <dgm:spPr/>
    </dgm:pt>
    <dgm:pt modelId="{5C8D78A4-12BE-496E-A652-80D56445F8F6}" type="pres">
      <dgm:prSet presAssocID="{A30AC05D-B8D5-4A9C-A2E2-5BB7FEC22EB9}" presName="rootText" presStyleLbl="node2" presStyleIdx="0" presStyleCnt="3" custLinFactNeighborX="-94199" custLinFactNeighborY="81107">
        <dgm:presLayoutVars>
          <dgm:chPref val="3"/>
        </dgm:presLayoutVars>
      </dgm:prSet>
      <dgm:spPr/>
      <dgm:t>
        <a:bodyPr/>
        <a:lstStyle/>
        <a:p>
          <a:endParaRPr lang="en-US"/>
        </a:p>
      </dgm:t>
    </dgm:pt>
    <dgm:pt modelId="{061AD1BE-56DE-4125-8C05-7E9B2EC2999B}" type="pres">
      <dgm:prSet presAssocID="{A30AC05D-B8D5-4A9C-A2E2-5BB7FEC22EB9}" presName="rootConnector" presStyleLbl="node2" presStyleIdx="0" presStyleCnt="3"/>
      <dgm:spPr/>
      <dgm:t>
        <a:bodyPr/>
        <a:lstStyle/>
        <a:p>
          <a:endParaRPr lang="en-US"/>
        </a:p>
      </dgm:t>
    </dgm:pt>
    <dgm:pt modelId="{99A53519-420B-48A3-9C36-001541C37378}" type="pres">
      <dgm:prSet presAssocID="{A30AC05D-B8D5-4A9C-A2E2-5BB7FEC22EB9}" presName="hierChild4" presStyleCnt="0"/>
      <dgm:spPr/>
    </dgm:pt>
    <dgm:pt modelId="{9A5BF194-4426-4682-9203-4B88321133C2}" type="pres">
      <dgm:prSet presAssocID="{A30AC05D-B8D5-4A9C-A2E2-5BB7FEC22EB9}" presName="hierChild5" presStyleCnt="0"/>
      <dgm:spPr/>
    </dgm:pt>
    <dgm:pt modelId="{2CE0D22C-8A3F-4D16-A3B6-158F4A28EED5}" type="pres">
      <dgm:prSet presAssocID="{2DB9F4D3-519F-4A80-8B7E-70E8BF8E3A75}" presName="Name37" presStyleLbl="parChTrans1D2" presStyleIdx="1" presStyleCnt="3"/>
      <dgm:spPr/>
      <dgm:t>
        <a:bodyPr/>
        <a:lstStyle/>
        <a:p>
          <a:endParaRPr lang="en-US"/>
        </a:p>
      </dgm:t>
    </dgm:pt>
    <dgm:pt modelId="{7DBD0AE4-15FA-4F43-A92B-AECCF5FFE7A8}" type="pres">
      <dgm:prSet presAssocID="{23831BAE-DCC2-41A4-8791-270C17FCB007}" presName="hierRoot2" presStyleCnt="0">
        <dgm:presLayoutVars>
          <dgm:hierBranch val="init"/>
        </dgm:presLayoutVars>
      </dgm:prSet>
      <dgm:spPr/>
    </dgm:pt>
    <dgm:pt modelId="{89A5BA34-3EC3-4B54-90ED-54B0739AB066}" type="pres">
      <dgm:prSet presAssocID="{23831BAE-DCC2-41A4-8791-270C17FCB007}" presName="rootComposite" presStyleCnt="0"/>
      <dgm:spPr/>
    </dgm:pt>
    <dgm:pt modelId="{7EEBEAA8-FBC6-4773-AE7E-AE90595FFC3D}" type="pres">
      <dgm:prSet presAssocID="{23831BAE-DCC2-41A4-8791-270C17FCB007}" presName="rootText" presStyleLbl="node2" presStyleIdx="1" presStyleCnt="3" custLinFactNeighborX="-94199" custLinFactNeighborY="81107">
        <dgm:presLayoutVars>
          <dgm:chPref val="3"/>
        </dgm:presLayoutVars>
      </dgm:prSet>
      <dgm:spPr/>
      <dgm:t>
        <a:bodyPr/>
        <a:lstStyle/>
        <a:p>
          <a:endParaRPr lang="en-US"/>
        </a:p>
      </dgm:t>
    </dgm:pt>
    <dgm:pt modelId="{9B98CFB5-55F7-45EA-94F1-14BCB57ABB14}" type="pres">
      <dgm:prSet presAssocID="{23831BAE-DCC2-41A4-8791-270C17FCB007}" presName="rootConnector" presStyleLbl="node2" presStyleIdx="1" presStyleCnt="3"/>
      <dgm:spPr/>
      <dgm:t>
        <a:bodyPr/>
        <a:lstStyle/>
        <a:p>
          <a:endParaRPr lang="en-US"/>
        </a:p>
      </dgm:t>
    </dgm:pt>
    <dgm:pt modelId="{88B8DC40-77B7-42FE-B5BD-58EB0F4762D7}" type="pres">
      <dgm:prSet presAssocID="{23831BAE-DCC2-41A4-8791-270C17FCB007}" presName="hierChild4" presStyleCnt="0"/>
      <dgm:spPr/>
    </dgm:pt>
    <dgm:pt modelId="{02E895AD-E2C6-49D8-B49F-5E49417877BD}" type="pres">
      <dgm:prSet presAssocID="{23831BAE-DCC2-41A4-8791-270C17FCB007}" presName="hierChild5" presStyleCnt="0"/>
      <dgm:spPr/>
    </dgm:pt>
    <dgm:pt modelId="{B05360C5-2375-4816-A673-2DF9B9B5D7D1}" type="pres">
      <dgm:prSet presAssocID="{AF120042-0BE5-40C1-BDFF-43D0846E1E54}" presName="Name37" presStyleLbl="parChTrans1D2" presStyleIdx="2" presStyleCnt="3"/>
      <dgm:spPr/>
      <dgm:t>
        <a:bodyPr/>
        <a:lstStyle/>
        <a:p>
          <a:endParaRPr lang="en-US"/>
        </a:p>
      </dgm:t>
    </dgm:pt>
    <dgm:pt modelId="{884E0B54-3315-4539-BB67-D450D0B2B952}" type="pres">
      <dgm:prSet presAssocID="{61D3D763-E882-4FCC-A5A3-C649D002EABB}" presName="hierRoot2" presStyleCnt="0">
        <dgm:presLayoutVars>
          <dgm:hierBranch val="init"/>
        </dgm:presLayoutVars>
      </dgm:prSet>
      <dgm:spPr/>
    </dgm:pt>
    <dgm:pt modelId="{A0A3FDDE-1A04-48ED-9C3A-43CB79EBED6D}" type="pres">
      <dgm:prSet presAssocID="{61D3D763-E882-4FCC-A5A3-C649D002EABB}" presName="rootComposite" presStyleCnt="0"/>
      <dgm:spPr/>
    </dgm:pt>
    <dgm:pt modelId="{6A5085D8-3F18-449A-959F-FA32CF0F5B1A}" type="pres">
      <dgm:prSet presAssocID="{61D3D763-E882-4FCC-A5A3-C649D002EABB}" presName="rootText" presStyleLbl="node2" presStyleIdx="2" presStyleCnt="3" custLinFactNeighborX="-94199" custLinFactNeighborY="81107">
        <dgm:presLayoutVars>
          <dgm:chPref val="3"/>
        </dgm:presLayoutVars>
      </dgm:prSet>
      <dgm:spPr/>
      <dgm:t>
        <a:bodyPr/>
        <a:lstStyle/>
        <a:p>
          <a:endParaRPr lang="en-US"/>
        </a:p>
      </dgm:t>
    </dgm:pt>
    <dgm:pt modelId="{01ADD7F9-B49F-46BB-B91C-902FF50D3731}" type="pres">
      <dgm:prSet presAssocID="{61D3D763-E882-4FCC-A5A3-C649D002EABB}" presName="rootConnector" presStyleLbl="node2" presStyleIdx="2" presStyleCnt="3"/>
      <dgm:spPr/>
      <dgm:t>
        <a:bodyPr/>
        <a:lstStyle/>
        <a:p>
          <a:endParaRPr lang="en-US"/>
        </a:p>
      </dgm:t>
    </dgm:pt>
    <dgm:pt modelId="{C3A8E753-E398-46CB-8054-AD0711C38F10}" type="pres">
      <dgm:prSet presAssocID="{61D3D763-E882-4FCC-A5A3-C649D002EABB}" presName="hierChild4" presStyleCnt="0"/>
      <dgm:spPr/>
    </dgm:pt>
    <dgm:pt modelId="{93056761-C221-4236-902E-C5EEDDB690A7}" type="pres">
      <dgm:prSet presAssocID="{61D3D763-E882-4FCC-A5A3-C649D002EABB}" presName="hierChild5" presStyleCnt="0"/>
      <dgm:spPr/>
    </dgm:pt>
    <dgm:pt modelId="{F9229BAC-4C61-45F5-AAF3-58B45FDCF7ED}" type="pres">
      <dgm:prSet presAssocID="{B6740E19-F12A-476A-AC6F-69466794333E}" presName="hierChild3" presStyleCnt="0"/>
      <dgm:spPr/>
    </dgm:pt>
  </dgm:ptLst>
  <dgm:cxnLst>
    <dgm:cxn modelId="{5F594236-72D8-4F39-B839-41F26177CB3F}" type="presOf" srcId="{61D3D763-E882-4FCC-A5A3-C649D002EABB}" destId="{01ADD7F9-B49F-46BB-B91C-902FF50D3731}" srcOrd="1" destOrd="0" presId="urn:microsoft.com/office/officeart/2005/8/layout/orgChart1"/>
    <dgm:cxn modelId="{03E08720-DDE8-43EA-A845-C7EF76D81A55}" type="presOf" srcId="{953BCBF3-AD09-436A-8BA4-630D00358217}" destId="{3C2D2E74-34A2-43FD-ADEE-8E5A1A8D6F78}" srcOrd="0" destOrd="0" presId="urn:microsoft.com/office/officeart/2005/8/layout/orgChart1"/>
    <dgm:cxn modelId="{42AA5E0A-A2F9-4BBA-AC49-D6DD8BB0995A}" type="presOf" srcId="{FB81DD96-1BD8-4C7F-95A6-F3F55DF4915F}" destId="{3B75CA8A-AF57-4AD7-B10D-949E17A39939}" srcOrd="0" destOrd="0" presId="urn:microsoft.com/office/officeart/2005/8/layout/orgChart1"/>
    <dgm:cxn modelId="{72BB7FE8-2B6F-44F9-B947-D98C139CFF1D}" type="presOf" srcId="{4839BC24-9174-4F92-9149-4998BC6BDF31}" destId="{033785F4-5D52-4056-92FF-73D93264982A}" srcOrd="0" destOrd="0" presId="urn:microsoft.com/office/officeart/2005/8/layout/orgChart1"/>
    <dgm:cxn modelId="{BE777862-4376-4465-8B02-A816F15A1EC3}" type="presOf" srcId="{61D3D763-E882-4FCC-A5A3-C649D002EABB}" destId="{6A5085D8-3F18-449A-959F-FA32CF0F5B1A}" srcOrd="0" destOrd="0" presId="urn:microsoft.com/office/officeart/2005/8/layout/orgChart1"/>
    <dgm:cxn modelId="{6E243B9B-3A77-4AFF-BB3C-A62CD89EC28A}" srcId="{4839BC24-9174-4F92-9149-4998BC6BDF31}" destId="{E1990B73-96C9-4D5F-AD9D-7F750CF995CD}" srcOrd="0" destOrd="0" parTransId="{48CE8052-47AA-47AA-A2BE-703BBC50A70B}" sibTransId="{4D887681-4708-47EA-8F42-DAD1C445E108}"/>
    <dgm:cxn modelId="{16DE6B13-3754-4887-8AC0-9E93C36E4B7F}" type="presOf" srcId="{2DB9F4D3-519F-4A80-8B7E-70E8BF8E3A75}" destId="{2CE0D22C-8A3F-4D16-A3B6-158F4A28EED5}" srcOrd="0" destOrd="0" presId="urn:microsoft.com/office/officeart/2005/8/layout/orgChart1"/>
    <dgm:cxn modelId="{DF833606-5777-472A-939D-E08D9D03E877}" type="presOf" srcId="{E1990B73-96C9-4D5F-AD9D-7F750CF995CD}" destId="{64B3DFA0-515F-42B8-AD0C-93C9F047BC7F}" srcOrd="1" destOrd="0" presId="urn:microsoft.com/office/officeart/2005/8/layout/orgChart1"/>
    <dgm:cxn modelId="{B0D5D6DE-C9B8-41CA-9568-AF244C094829}" type="presOf" srcId="{953BCBF3-AD09-436A-8BA4-630D00358217}" destId="{AABD5CE9-03CB-464B-9277-33B74BB89B58}" srcOrd="1" destOrd="0" presId="urn:microsoft.com/office/officeart/2005/8/layout/orgChart1"/>
    <dgm:cxn modelId="{4D41322E-8557-4F1A-8EA2-5B43F5D3F88C}" type="presOf" srcId="{AF120042-0BE5-40C1-BDFF-43D0846E1E54}" destId="{B05360C5-2375-4816-A673-2DF9B9B5D7D1}" srcOrd="0" destOrd="0" presId="urn:microsoft.com/office/officeart/2005/8/layout/orgChart1"/>
    <dgm:cxn modelId="{A7120946-BE5D-457C-8B06-AA310D27D484}" type="presOf" srcId="{A30AC05D-B8D5-4A9C-A2E2-5BB7FEC22EB9}" destId="{061AD1BE-56DE-4125-8C05-7E9B2EC2999B}" srcOrd="1" destOrd="0" presId="urn:microsoft.com/office/officeart/2005/8/layout/orgChart1"/>
    <dgm:cxn modelId="{1C806FDD-027A-416F-8706-35F28D3A8500}" srcId="{B6740E19-F12A-476A-AC6F-69466794333E}" destId="{A30AC05D-B8D5-4A9C-A2E2-5BB7FEC22EB9}" srcOrd="0" destOrd="0" parTransId="{FB81DD96-1BD8-4C7F-95A6-F3F55DF4915F}" sibTransId="{5A32990F-E044-4925-99C2-41EA9C9D97F2}"/>
    <dgm:cxn modelId="{D16601D5-B53D-4B34-AE3C-0939812268EC}" type="presOf" srcId="{B6740E19-F12A-476A-AC6F-69466794333E}" destId="{03210126-3FE3-422F-9943-DCF04AC4AF31}" srcOrd="1" destOrd="0" presId="urn:microsoft.com/office/officeart/2005/8/layout/orgChart1"/>
    <dgm:cxn modelId="{7ABA7F12-FA09-4AF2-9572-89C524588341}" type="presOf" srcId="{E1990B73-96C9-4D5F-AD9D-7F750CF995CD}" destId="{8C6FCED2-91A0-4DEF-93FC-E21A96383287}" srcOrd="0" destOrd="0" presId="urn:microsoft.com/office/officeart/2005/8/layout/orgChart1"/>
    <dgm:cxn modelId="{A44A69D8-9C38-47BA-86D2-6F7EBA279B7E}" type="presOf" srcId="{A30AC05D-B8D5-4A9C-A2E2-5BB7FEC22EB9}" destId="{5C8D78A4-12BE-496E-A652-80D56445F8F6}" srcOrd="0" destOrd="0" presId="urn:microsoft.com/office/officeart/2005/8/layout/orgChart1"/>
    <dgm:cxn modelId="{E2AABECC-0895-48B3-A7C7-7BC4D083AB91}" srcId="{B6740E19-F12A-476A-AC6F-69466794333E}" destId="{61D3D763-E882-4FCC-A5A3-C649D002EABB}" srcOrd="2" destOrd="0" parTransId="{AF120042-0BE5-40C1-BDFF-43D0846E1E54}" sibTransId="{CE794817-8124-4428-B04E-2A991748D4D2}"/>
    <dgm:cxn modelId="{FF95AD1A-2B76-4BB9-9B7D-F58F43B52F8B}" type="presOf" srcId="{B6740E19-F12A-476A-AC6F-69466794333E}" destId="{C5D4029E-4A28-431E-8763-ED4723E0DA6D}" srcOrd="0" destOrd="0" presId="urn:microsoft.com/office/officeart/2005/8/layout/orgChart1"/>
    <dgm:cxn modelId="{F33862B5-8FD4-4028-8EF4-3AA3E9E03851}" type="presOf" srcId="{23831BAE-DCC2-41A4-8791-270C17FCB007}" destId="{9B98CFB5-55F7-45EA-94F1-14BCB57ABB14}" srcOrd="1" destOrd="0" presId="urn:microsoft.com/office/officeart/2005/8/layout/orgChart1"/>
    <dgm:cxn modelId="{2F3C5FA7-C6E7-4CBB-BEE9-937369E49F7A}" srcId="{4839BC24-9174-4F92-9149-4998BC6BDF31}" destId="{B6740E19-F12A-476A-AC6F-69466794333E}" srcOrd="2" destOrd="0" parTransId="{72B86010-C187-46B2-8D18-C4F81025B5B8}" sibTransId="{862E9A3B-BD08-4A2D-9529-B36CB15BBDF9}"/>
    <dgm:cxn modelId="{DCDF6ED9-50AD-4CAC-90C4-2EFAD8FAFB9E}" srcId="{4839BC24-9174-4F92-9149-4998BC6BDF31}" destId="{953BCBF3-AD09-436A-8BA4-630D00358217}" srcOrd="1" destOrd="0" parTransId="{7202D7F6-EA28-4E36-88E3-D011B90770AD}" sibTransId="{4A524ED5-212C-4B93-9293-B4818994920A}"/>
    <dgm:cxn modelId="{F4810A07-4907-4D3F-BBE9-9C9E9E0E1725}" srcId="{B6740E19-F12A-476A-AC6F-69466794333E}" destId="{23831BAE-DCC2-41A4-8791-270C17FCB007}" srcOrd="1" destOrd="0" parTransId="{2DB9F4D3-519F-4A80-8B7E-70E8BF8E3A75}" sibTransId="{7FA45169-A26B-4933-9F08-55F387967D28}"/>
    <dgm:cxn modelId="{94739BA7-2DF0-4A64-BC44-BA1BADF1C496}" type="presOf" srcId="{23831BAE-DCC2-41A4-8791-270C17FCB007}" destId="{7EEBEAA8-FBC6-4773-AE7E-AE90595FFC3D}" srcOrd="0" destOrd="0" presId="urn:microsoft.com/office/officeart/2005/8/layout/orgChart1"/>
    <dgm:cxn modelId="{EB62D93E-060A-4D29-91A8-67F46E339C7B}" type="presParOf" srcId="{033785F4-5D52-4056-92FF-73D93264982A}" destId="{381379E3-B571-4A6B-859D-6FC673F3FE98}" srcOrd="0" destOrd="0" presId="urn:microsoft.com/office/officeart/2005/8/layout/orgChart1"/>
    <dgm:cxn modelId="{8834F283-EB98-40B3-92B8-E325B898848F}" type="presParOf" srcId="{381379E3-B571-4A6B-859D-6FC673F3FE98}" destId="{5038B227-B0DB-4D3A-AA9F-70B7E888089E}" srcOrd="0" destOrd="0" presId="urn:microsoft.com/office/officeart/2005/8/layout/orgChart1"/>
    <dgm:cxn modelId="{B6E25EC9-FD0F-4549-8152-C14BCBA2F2A4}" type="presParOf" srcId="{5038B227-B0DB-4D3A-AA9F-70B7E888089E}" destId="{8C6FCED2-91A0-4DEF-93FC-E21A96383287}" srcOrd="0" destOrd="0" presId="urn:microsoft.com/office/officeart/2005/8/layout/orgChart1"/>
    <dgm:cxn modelId="{4326C1BB-7F7E-4119-A44A-06FFA8787C70}" type="presParOf" srcId="{5038B227-B0DB-4D3A-AA9F-70B7E888089E}" destId="{64B3DFA0-515F-42B8-AD0C-93C9F047BC7F}" srcOrd="1" destOrd="0" presId="urn:microsoft.com/office/officeart/2005/8/layout/orgChart1"/>
    <dgm:cxn modelId="{4211D1AD-C707-4003-A389-42F8E66E3F82}" type="presParOf" srcId="{381379E3-B571-4A6B-859D-6FC673F3FE98}" destId="{962C6D20-7714-4FFF-AE2E-8C5A2A2FFDC2}" srcOrd="1" destOrd="0" presId="urn:microsoft.com/office/officeart/2005/8/layout/orgChart1"/>
    <dgm:cxn modelId="{FAF540D5-0923-4949-8A80-2565BCA457CF}" type="presParOf" srcId="{381379E3-B571-4A6B-859D-6FC673F3FE98}" destId="{919ABBC9-FA9B-4070-9B5E-4DE4BC3D42ED}" srcOrd="2" destOrd="0" presId="urn:microsoft.com/office/officeart/2005/8/layout/orgChart1"/>
    <dgm:cxn modelId="{31C30C42-22AB-4E44-8B72-2652E50E682F}" type="presParOf" srcId="{033785F4-5D52-4056-92FF-73D93264982A}" destId="{E0B74C87-91FB-460B-A94C-E4E398E73F51}" srcOrd="1" destOrd="0" presId="urn:microsoft.com/office/officeart/2005/8/layout/orgChart1"/>
    <dgm:cxn modelId="{0EF499E9-F094-492D-B4FF-1F1DD1E5BE12}" type="presParOf" srcId="{E0B74C87-91FB-460B-A94C-E4E398E73F51}" destId="{22C77047-E04A-4460-AC23-737560891B17}" srcOrd="0" destOrd="0" presId="urn:microsoft.com/office/officeart/2005/8/layout/orgChart1"/>
    <dgm:cxn modelId="{FCF245F0-1379-4F26-9FDA-49F652210960}" type="presParOf" srcId="{22C77047-E04A-4460-AC23-737560891B17}" destId="{3C2D2E74-34A2-43FD-ADEE-8E5A1A8D6F78}" srcOrd="0" destOrd="0" presId="urn:microsoft.com/office/officeart/2005/8/layout/orgChart1"/>
    <dgm:cxn modelId="{814FEC35-D728-44BE-8963-03E3C3FD2A5B}" type="presParOf" srcId="{22C77047-E04A-4460-AC23-737560891B17}" destId="{AABD5CE9-03CB-464B-9277-33B74BB89B58}" srcOrd="1" destOrd="0" presId="urn:microsoft.com/office/officeart/2005/8/layout/orgChart1"/>
    <dgm:cxn modelId="{CC6470AB-5095-413C-8AD3-EB3FA197DA24}" type="presParOf" srcId="{E0B74C87-91FB-460B-A94C-E4E398E73F51}" destId="{1963B278-1363-489C-BE47-4F97B919969B}" srcOrd="1" destOrd="0" presId="urn:microsoft.com/office/officeart/2005/8/layout/orgChart1"/>
    <dgm:cxn modelId="{62D956E3-AD94-4302-83DD-D36964E243AA}" type="presParOf" srcId="{E0B74C87-91FB-460B-A94C-E4E398E73F51}" destId="{5690A289-F3B5-47B8-B39B-61B9B081A261}" srcOrd="2" destOrd="0" presId="urn:microsoft.com/office/officeart/2005/8/layout/orgChart1"/>
    <dgm:cxn modelId="{962AECD1-5CB3-46F9-8D81-96C0F76C296C}" type="presParOf" srcId="{033785F4-5D52-4056-92FF-73D93264982A}" destId="{EF6D53E4-B332-47F7-B7D3-884ED4A4A524}" srcOrd="2" destOrd="0" presId="urn:microsoft.com/office/officeart/2005/8/layout/orgChart1"/>
    <dgm:cxn modelId="{B9B250C1-11E3-4A8E-BEF4-BAA5A17EBE23}" type="presParOf" srcId="{EF6D53E4-B332-47F7-B7D3-884ED4A4A524}" destId="{FCF056A1-031D-42DB-9AF7-7B2A6332DEF6}" srcOrd="0" destOrd="0" presId="urn:microsoft.com/office/officeart/2005/8/layout/orgChart1"/>
    <dgm:cxn modelId="{5FC4F253-4E3A-4CF4-8BE3-E7CA221CF4C1}" type="presParOf" srcId="{FCF056A1-031D-42DB-9AF7-7B2A6332DEF6}" destId="{C5D4029E-4A28-431E-8763-ED4723E0DA6D}" srcOrd="0" destOrd="0" presId="urn:microsoft.com/office/officeart/2005/8/layout/orgChart1"/>
    <dgm:cxn modelId="{06474C0C-5C37-493C-82D7-E69DDCB4F850}" type="presParOf" srcId="{FCF056A1-031D-42DB-9AF7-7B2A6332DEF6}" destId="{03210126-3FE3-422F-9943-DCF04AC4AF31}" srcOrd="1" destOrd="0" presId="urn:microsoft.com/office/officeart/2005/8/layout/orgChart1"/>
    <dgm:cxn modelId="{B8238565-D4B4-464F-8157-AAE5ACFB8D5A}" type="presParOf" srcId="{EF6D53E4-B332-47F7-B7D3-884ED4A4A524}" destId="{1B3BBE5F-DDE3-4036-A5C8-55D6E2CE5443}" srcOrd="1" destOrd="0" presId="urn:microsoft.com/office/officeart/2005/8/layout/orgChart1"/>
    <dgm:cxn modelId="{52137439-83A3-4F0F-8CA1-AA915953A070}" type="presParOf" srcId="{1B3BBE5F-DDE3-4036-A5C8-55D6E2CE5443}" destId="{3B75CA8A-AF57-4AD7-B10D-949E17A39939}" srcOrd="0" destOrd="0" presId="urn:microsoft.com/office/officeart/2005/8/layout/orgChart1"/>
    <dgm:cxn modelId="{C8112CBF-9795-49A5-9D26-51A4858F4FA7}" type="presParOf" srcId="{1B3BBE5F-DDE3-4036-A5C8-55D6E2CE5443}" destId="{E9101B3F-59DD-4B8B-9865-69E2C7B09654}" srcOrd="1" destOrd="0" presId="urn:microsoft.com/office/officeart/2005/8/layout/orgChart1"/>
    <dgm:cxn modelId="{1C8A748C-2381-44B2-B749-8D434D9157E1}" type="presParOf" srcId="{E9101B3F-59DD-4B8B-9865-69E2C7B09654}" destId="{78D10B7C-CD95-40EB-8D65-1AB7B7F86DDB}" srcOrd="0" destOrd="0" presId="urn:microsoft.com/office/officeart/2005/8/layout/orgChart1"/>
    <dgm:cxn modelId="{3080A0F7-75F2-4833-8948-231947123F34}" type="presParOf" srcId="{78D10B7C-CD95-40EB-8D65-1AB7B7F86DDB}" destId="{5C8D78A4-12BE-496E-A652-80D56445F8F6}" srcOrd="0" destOrd="0" presId="urn:microsoft.com/office/officeart/2005/8/layout/orgChart1"/>
    <dgm:cxn modelId="{96062636-9382-4F56-8CE3-1EF2AF527126}" type="presParOf" srcId="{78D10B7C-CD95-40EB-8D65-1AB7B7F86DDB}" destId="{061AD1BE-56DE-4125-8C05-7E9B2EC2999B}" srcOrd="1" destOrd="0" presId="urn:microsoft.com/office/officeart/2005/8/layout/orgChart1"/>
    <dgm:cxn modelId="{AB26AD32-50D2-420E-8D54-61710F0B6EAB}" type="presParOf" srcId="{E9101B3F-59DD-4B8B-9865-69E2C7B09654}" destId="{99A53519-420B-48A3-9C36-001541C37378}" srcOrd="1" destOrd="0" presId="urn:microsoft.com/office/officeart/2005/8/layout/orgChart1"/>
    <dgm:cxn modelId="{BEB81A42-64B5-4FD4-9B98-08100AA32890}" type="presParOf" srcId="{E9101B3F-59DD-4B8B-9865-69E2C7B09654}" destId="{9A5BF194-4426-4682-9203-4B88321133C2}" srcOrd="2" destOrd="0" presId="urn:microsoft.com/office/officeart/2005/8/layout/orgChart1"/>
    <dgm:cxn modelId="{BA71AB1F-20F3-4435-833C-1D79DC25C765}" type="presParOf" srcId="{1B3BBE5F-DDE3-4036-A5C8-55D6E2CE5443}" destId="{2CE0D22C-8A3F-4D16-A3B6-158F4A28EED5}" srcOrd="2" destOrd="0" presId="urn:microsoft.com/office/officeart/2005/8/layout/orgChart1"/>
    <dgm:cxn modelId="{6FADA763-D712-4F15-96D0-CDD76F15E00D}" type="presParOf" srcId="{1B3BBE5F-DDE3-4036-A5C8-55D6E2CE5443}" destId="{7DBD0AE4-15FA-4F43-A92B-AECCF5FFE7A8}" srcOrd="3" destOrd="0" presId="urn:microsoft.com/office/officeart/2005/8/layout/orgChart1"/>
    <dgm:cxn modelId="{25D1A812-52F2-40B0-AF7D-1912FA6A24AB}" type="presParOf" srcId="{7DBD0AE4-15FA-4F43-A92B-AECCF5FFE7A8}" destId="{89A5BA34-3EC3-4B54-90ED-54B0739AB066}" srcOrd="0" destOrd="0" presId="urn:microsoft.com/office/officeart/2005/8/layout/orgChart1"/>
    <dgm:cxn modelId="{ACCA826E-1E5B-4E19-BF35-0036E9F0CCDC}" type="presParOf" srcId="{89A5BA34-3EC3-4B54-90ED-54B0739AB066}" destId="{7EEBEAA8-FBC6-4773-AE7E-AE90595FFC3D}" srcOrd="0" destOrd="0" presId="urn:microsoft.com/office/officeart/2005/8/layout/orgChart1"/>
    <dgm:cxn modelId="{505C380D-4D82-49CF-BEE9-62ECCB4759A6}" type="presParOf" srcId="{89A5BA34-3EC3-4B54-90ED-54B0739AB066}" destId="{9B98CFB5-55F7-45EA-94F1-14BCB57ABB14}" srcOrd="1" destOrd="0" presId="urn:microsoft.com/office/officeart/2005/8/layout/orgChart1"/>
    <dgm:cxn modelId="{362B3C4C-547D-4A4B-ABC5-D87883197697}" type="presParOf" srcId="{7DBD0AE4-15FA-4F43-A92B-AECCF5FFE7A8}" destId="{88B8DC40-77B7-42FE-B5BD-58EB0F4762D7}" srcOrd="1" destOrd="0" presId="urn:microsoft.com/office/officeart/2005/8/layout/orgChart1"/>
    <dgm:cxn modelId="{30C67BFA-B51E-46F7-A650-EA7F3FEDFD36}" type="presParOf" srcId="{7DBD0AE4-15FA-4F43-A92B-AECCF5FFE7A8}" destId="{02E895AD-E2C6-49D8-B49F-5E49417877BD}" srcOrd="2" destOrd="0" presId="urn:microsoft.com/office/officeart/2005/8/layout/orgChart1"/>
    <dgm:cxn modelId="{133510E0-DCBC-45A4-878C-8EEEA1B2CC80}" type="presParOf" srcId="{1B3BBE5F-DDE3-4036-A5C8-55D6E2CE5443}" destId="{B05360C5-2375-4816-A673-2DF9B9B5D7D1}" srcOrd="4" destOrd="0" presId="urn:microsoft.com/office/officeart/2005/8/layout/orgChart1"/>
    <dgm:cxn modelId="{7A5A451E-85C3-41AF-A12F-7018E9C62171}" type="presParOf" srcId="{1B3BBE5F-DDE3-4036-A5C8-55D6E2CE5443}" destId="{884E0B54-3315-4539-BB67-D450D0B2B952}" srcOrd="5" destOrd="0" presId="urn:microsoft.com/office/officeart/2005/8/layout/orgChart1"/>
    <dgm:cxn modelId="{0A7881C0-504A-4CA5-81B9-0CB832682423}" type="presParOf" srcId="{884E0B54-3315-4539-BB67-D450D0B2B952}" destId="{A0A3FDDE-1A04-48ED-9C3A-43CB79EBED6D}" srcOrd="0" destOrd="0" presId="urn:microsoft.com/office/officeart/2005/8/layout/orgChart1"/>
    <dgm:cxn modelId="{8EF2287C-E5EB-44E1-87B5-6631C4E7FAF7}" type="presParOf" srcId="{A0A3FDDE-1A04-48ED-9C3A-43CB79EBED6D}" destId="{6A5085D8-3F18-449A-959F-FA32CF0F5B1A}" srcOrd="0" destOrd="0" presId="urn:microsoft.com/office/officeart/2005/8/layout/orgChart1"/>
    <dgm:cxn modelId="{44F1821D-DD3C-425C-B176-5896E279C9EB}" type="presParOf" srcId="{A0A3FDDE-1A04-48ED-9C3A-43CB79EBED6D}" destId="{01ADD7F9-B49F-46BB-B91C-902FF50D3731}" srcOrd="1" destOrd="0" presId="urn:microsoft.com/office/officeart/2005/8/layout/orgChart1"/>
    <dgm:cxn modelId="{46BABC62-77F7-4F13-BAB8-878A60892853}" type="presParOf" srcId="{884E0B54-3315-4539-BB67-D450D0B2B952}" destId="{C3A8E753-E398-46CB-8054-AD0711C38F10}" srcOrd="1" destOrd="0" presId="urn:microsoft.com/office/officeart/2005/8/layout/orgChart1"/>
    <dgm:cxn modelId="{6A5FB1C0-6D92-4966-BF5E-0E37F2C6B5DE}" type="presParOf" srcId="{884E0B54-3315-4539-BB67-D450D0B2B952}" destId="{93056761-C221-4236-902E-C5EEDDB690A7}" srcOrd="2" destOrd="0" presId="urn:microsoft.com/office/officeart/2005/8/layout/orgChart1"/>
    <dgm:cxn modelId="{EEA271F0-C937-479D-AEDC-0F9B4A6F83D5}" type="presParOf" srcId="{EF6D53E4-B332-47F7-B7D3-884ED4A4A524}" destId="{F9229BAC-4C61-45F5-AAF3-58B45FDCF7ED}"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360C5-2375-4816-A673-2DF9B9B5D7D1}">
      <dsp:nvSpPr>
        <dsp:cNvPr id="0" name=""/>
        <dsp:cNvSpPr/>
      </dsp:nvSpPr>
      <dsp:spPr>
        <a:xfrm>
          <a:off x="3527161" y="959395"/>
          <a:ext cx="2137766" cy="2123579"/>
        </a:xfrm>
        <a:custGeom>
          <a:avLst/>
          <a:gdLst/>
          <a:ahLst/>
          <a:cxnLst/>
          <a:rect l="0" t="0" r="0" b="0"/>
          <a:pathLst>
            <a:path>
              <a:moveTo>
                <a:pt x="0" y="0"/>
              </a:moveTo>
              <a:lnTo>
                <a:pt x="0" y="1937140"/>
              </a:lnTo>
              <a:lnTo>
                <a:pt x="2137766" y="1937140"/>
              </a:lnTo>
              <a:lnTo>
                <a:pt x="2137766"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2CE0D22C-8A3F-4D16-A3B6-158F4A28EED5}">
      <dsp:nvSpPr>
        <dsp:cNvPr id="0" name=""/>
        <dsp:cNvSpPr/>
      </dsp:nvSpPr>
      <dsp:spPr>
        <a:xfrm>
          <a:off x="3470716" y="959395"/>
          <a:ext cx="91440" cy="2123579"/>
        </a:xfrm>
        <a:custGeom>
          <a:avLst/>
          <a:gdLst/>
          <a:ahLst/>
          <a:cxnLst/>
          <a:rect l="0" t="0" r="0" b="0"/>
          <a:pathLst>
            <a:path>
              <a:moveTo>
                <a:pt x="56444" y="0"/>
              </a:moveTo>
              <a:lnTo>
                <a:pt x="56444" y="1937140"/>
              </a:lnTo>
              <a:lnTo>
                <a:pt x="45720" y="1937140"/>
              </a:lnTo>
              <a:lnTo>
                <a:pt x="45720"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3B75CA8A-AF57-4AD7-B10D-949E17A39939}">
      <dsp:nvSpPr>
        <dsp:cNvPr id="0" name=""/>
        <dsp:cNvSpPr/>
      </dsp:nvSpPr>
      <dsp:spPr>
        <a:xfrm>
          <a:off x="1367945" y="959395"/>
          <a:ext cx="2159215" cy="2123579"/>
        </a:xfrm>
        <a:custGeom>
          <a:avLst/>
          <a:gdLst/>
          <a:ahLst/>
          <a:cxnLst/>
          <a:rect l="0" t="0" r="0" b="0"/>
          <a:pathLst>
            <a:path>
              <a:moveTo>
                <a:pt x="2159215" y="0"/>
              </a:moveTo>
              <a:lnTo>
                <a:pt x="2159215" y="1937140"/>
              </a:lnTo>
              <a:lnTo>
                <a:pt x="0" y="1937140"/>
              </a:lnTo>
              <a:lnTo>
                <a:pt x="0"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8C6FCED2-91A0-4DEF-93FC-E21A96383287}">
      <dsp:nvSpPr>
        <dsp:cNvPr id="0" name=""/>
        <dsp:cNvSpPr/>
      </dsp:nvSpPr>
      <dsp:spPr>
        <a:xfrm>
          <a:off x="2631062" y="1505991"/>
          <a:ext cx="1775612" cy="887806"/>
        </a:xfrm>
        <a:prstGeom prst="rect">
          <a:avLst/>
        </a:prstGeom>
        <a:solidFill>
          <a:schemeClr val="bg1"/>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_tradnl" sz="2000" kern="1200" noProof="0" dirty="0" smtClean="0">
              <a:solidFill>
                <a:srgbClr val="0070C0"/>
              </a:solidFill>
            </a:rPr>
            <a:t>WIPO</a:t>
          </a:r>
          <a:endParaRPr lang="en-US" sz="2000" kern="1200" noProof="0" dirty="0">
            <a:solidFill>
              <a:srgbClr val="0070C0"/>
            </a:solidFill>
          </a:endParaRPr>
        </a:p>
      </dsp:txBody>
      <dsp:txXfrm>
        <a:off x="2631062" y="1505991"/>
        <a:ext cx="1775612" cy="887806"/>
      </dsp:txXfrm>
    </dsp:sp>
    <dsp:sp modelId="{3C2D2E74-34A2-43FD-ADEE-8E5A1A8D6F78}">
      <dsp:nvSpPr>
        <dsp:cNvPr id="0" name=""/>
        <dsp:cNvSpPr/>
      </dsp:nvSpPr>
      <dsp:spPr>
        <a:xfrm>
          <a:off x="466981" y="863672"/>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Applicant</a:t>
          </a:r>
          <a:endParaRPr lang="en-US" sz="1800" kern="1200" noProof="0" dirty="0">
            <a:solidFill>
              <a:srgbClr val="0070C0"/>
            </a:solidFill>
          </a:endParaRPr>
        </a:p>
      </dsp:txBody>
      <dsp:txXfrm>
        <a:off x="466981" y="863672"/>
        <a:ext cx="1775612" cy="887806"/>
      </dsp:txXfrm>
    </dsp:sp>
    <dsp:sp modelId="{C5D4029E-4A28-431E-8763-ED4723E0DA6D}">
      <dsp:nvSpPr>
        <dsp:cNvPr id="0" name=""/>
        <dsp:cNvSpPr/>
      </dsp:nvSpPr>
      <dsp:spPr>
        <a:xfrm>
          <a:off x="2639354" y="71589"/>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Office of Origin</a:t>
          </a:r>
          <a:endParaRPr lang="en-US" sz="1800" kern="1200" noProof="0" dirty="0">
            <a:solidFill>
              <a:srgbClr val="0070C0"/>
            </a:solidFill>
          </a:endParaRPr>
        </a:p>
      </dsp:txBody>
      <dsp:txXfrm>
        <a:off x="2639354" y="71589"/>
        <a:ext cx="1775612" cy="887806"/>
      </dsp:txXfrm>
    </dsp:sp>
    <dsp:sp modelId="{5C8D78A4-12BE-496E-A652-80D56445F8F6}">
      <dsp:nvSpPr>
        <dsp:cNvPr id="0" name=""/>
        <dsp:cNvSpPr/>
      </dsp:nvSpPr>
      <dsp:spPr>
        <a:xfrm>
          <a:off x="480138"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480138" y="3082974"/>
        <a:ext cx="1775612" cy="887806"/>
      </dsp:txXfrm>
    </dsp:sp>
    <dsp:sp modelId="{7EEBEAA8-FBC6-4773-AE7E-AE90595FFC3D}">
      <dsp:nvSpPr>
        <dsp:cNvPr id="0" name=""/>
        <dsp:cNvSpPr/>
      </dsp:nvSpPr>
      <dsp:spPr>
        <a:xfrm>
          <a:off x="2628630"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2628630" y="3082974"/>
        <a:ext cx="1775612" cy="887806"/>
      </dsp:txXfrm>
    </dsp:sp>
    <dsp:sp modelId="{6A5085D8-3F18-449A-959F-FA32CF0F5B1A}">
      <dsp:nvSpPr>
        <dsp:cNvPr id="0" name=""/>
        <dsp:cNvSpPr/>
      </dsp:nvSpPr>
      <dsp:spPr>
        <a:xfrm>
          <a:off x="4777121"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4777121" y="3082974"/>
        <a:ext cx="1775612" cy="8878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12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112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12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4E2D2A46-31D4-42C3-9BFC-281959225605}" type="slidenum">
              <a:rPr lang="en-US"/>
              <a:pPr>
                <a:defRPr/>
              </a:pPr>
              <a:t>‹#›</a:t>
            </a:fld>
            <a:endParaRPr lang="en-US"/>
          </a:p>
        </p:txBody>
      </p:sp>
    </p:spTree>
    <p:extLst>
      <p:ext uri="{BB962C8B-B14F-4D97-AF65-F5344CB8AC3E}">
        <p14:creationId xmlns:p14="http://schemas.microsoft.com/office/powerpoint/2010/main" val="2954750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CA84FE9B-D5D4-4B76-87EA-A08EA8B20C62}" type="slidenum">
              <a:rPr lang="en-US"/>
              <a:pPr>
                <a:defRPr/>
              </a:pPr>
              <a:t>‹#›</a:t>
            </a:fld>
            <a:endParaRPr lang="en-US"/>
          </a:p>
        </p:txBody>
      </p:sp>
    </p:spTree>
    <p:extLst>
      <p:ext uri="{BB962C8B-B14F-4D97-AF65-F5344CB8AC3E}">
        <p14:creationId xmlns:p14="http://schemas.microsoft.com/office/powerpoint/2010/main" val="2440272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2</a:t>
            </a:fld>
            <a:endParaRPr lang="en-US" dirty="0"/>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5284390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C5361F0-AA0A-4D9D-8EA1-C4A652F5F866}" type="slidenum">
              <a:rPr lang="fr-FR" altLang="en-US"/>
              <a:pPr/>
              <a:t>154</a:t>
            </a:fld>
            <a:endParaRPr lang="fr-FR" altLang="en-US"/>
          </a:p>
        </p:txBody>
      </p:sp>
      <p:sp>
        <p:nvSpPr>
          <p:cNvPr id="8192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r>
              <a:rPr lang="en-US" dirty="0" smtClean="0"/>
              <a:t>Toolkit for management for the management of IP interests in the documentation of TK</a:t>
            </a:r>
          </a:p>
          <a:p>
            <a:pPr eaLnBrk="1" hangingPunct="1">
              <a:defRPr/>
            </a:pPr>
            <a:r>
              <a:rPr lang="en-US" dirty="0" smtClean="0"/>
              <a:t>A guide for the Protection of Expressions of Traditional Culture</a:t>
            </a:r>
          </a:p>
          <a:p>
            <a:pPr eaLnBrk="1" hangingPunct="1">
              <a:defRPr/>
            </a:pPr>
            <a:r>
              <a:rPr lang="en-US" dirty="0" smtClean="0"/>
              <a:t>Survey of practical experience in legal protection of TK.</a:t>
            </a:r>
          </a:p>
          <a:p>
            <a:pPr eaLnBrk="1" hangingPunct="1">
              <a:defRPr/>
            </a:pPr>
            <a:r>
              <a:rPr lang="en-US" dirty="0" smtClean="0"/>
              <a:t>Information materials</a:t>
            </a:r>
          </a:p>
          <a:p>
            <a:pPr eaLnBrk="1" hangingPunct="1">
              <a:defRPr/>
            </a:pPr>
            <a:r>
              <a:rPr lang="en-US" dirty="0" smtClean="0"/>
              <a:t>Best practices reflecting international consensus on IP issues concerning TK, TCEs and genetic resources</a:t>
            </a:r>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66704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36</a:t>
            </a:fld>
            <a:endParaRPr lang="en-US" dirty="0"/>
          </a:p>
        </p:txBody>
      </p:sp>
    </p:spTree>
    <p:extLst>
      <p:ext uri="{BB962C8B-B14F-4D97-AF65-F5344CB8AC3E}">
        <p14:creationId xmlns:p14="http://schemas.microsoft.com/office/powerpoint/2010/main" val="1424279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39</a:t>
            </a:fld>
            <a:endParaRPr lang="en-US" dirty="0"/>
          </a:p>
        </p:txBody>
      </p:sp>
    </p:spTree>
    <p:extLst>
      <p:ext uri="{BB962C8B-B14F-4D97-AF65-F5344CB8AC3E}">
        <p14:creationId xmlns:p14="http://schemas.microsoft.com/office/powerpoint/2010/main" val="3156583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pPr eaLnBrk="1" hangingPunct="1"/>
              <a:t>42</a:t>
            </a:fld>
            <a:endParaRPr lang="en-US" sz="1200" dirty="0"/>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E37687A7-CCCF-4758-8B0E-E23CB6AC99B8}" type="slidenum">
              <a:rPr lang="en-US" altLang="en-US" sz="1200">
                <a:ea typeface="ヒラギノ角ゴ Pro W3"/>
                <a:cs typeface="ヒラギノ角ゴ Pro W3"/>
              </a:rPr>
              <a:pPr algn="r" eaLnBrk="1" hangingPunct="1">
                <a:buFontTx/>
                <a:buNone/>
              </a:pPr>
              <a:t>48</a:t>
            </a:fld>
            <a:endParaRPr lang="en-US" altLang="en-US" sz="1200">
              <a:ea typeface="ヒラギノ角ゴ Pro W3"/>
              <a:cs typeface="ヒラギノ角ゴ Pro W3"/>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914508" y="4343144"/>
            <a:ext cx="5028986" cy="4115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pPr eaLnBrk="1" hangingPunct="1"/>
              <a:t>4</a:t>
            </a:fld>
            <a:endParaRPr lang="fr-FR"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C56861B9-90C9-4112-913E-7783A1D9D9F8}" type="slidenum">
              <a:rPr lang="en-US" altLang="en-US" sz="1200">
                <a:ea typeface="ヒラギノ角ゴ Pro W3"/>
                <a:cs typeface="ヒラギノ角ゴ Pro W3"/>
              </a:rPr>
              <a:pPr algn="r" eaLnBrk="1" hangingPunct="1">
                <a:buFontTx/>
                <a:buNone/>
              </a:pPr>
              <a:t>76</a:t>
            </a:fld>
            <a:endParaRPr lang="en-US" altLang="en-US" sz="1200">
              <a:ea typeface="ヒラギノ角ゴ Pro W3"/>
              <a:cs typeface="ヒラギノ角ゴ Pro W3"/>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24958812-A99D-4107-AFAD-B3C7CF89A466}" type="slidenum">
              <a:rPr lang="en-US" altLang="en-US" sz="1200">
                <a:ea typeface="ヒラギノ角ゴ Pro W3"/>
                <a:cs typeface="ヒラギノ角ゴ Pro W3"/>
              </a:rPr>
              <a:pPr algn="r" eaLnBrk="1" hangingPunct="1">
                <a:buFontTx/>
                <a:buNone/>
              </a:pPr>
              <a:t>77</a:t>
            </a:fld>
            <a:endParaRPr lang="en-US" altLang="en-US" sz="1200">
              <a:ea typeface="ヒラギノ角ゴ Pro W3"/>
              <a:cs typeface="ヒラギノ角ゴ Pro W3"/>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7</a:t>
            </a:fld>
            <a:endParaRPr lang="en-US" dirty="0"/>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B3F1FC4-A4EA-48E9-A0E2-8E2B3BF119AE}" type="slidenum">
              <a:rPr lang="en-US" altLang="en-US" smtClean="0"/>
              <a:pPr eaLnBrk="1" hangingPunct="1">
                <a:spcBef>
                  <a:spcPct val="0"/>
                </a:spcBef>
              </a:pPr>
              <a:t>84</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43000" y="685800"/>
            <a:ext cx="4572000" cy="3429000"/>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D5983A6-78DB-4199-B505-3583B23DC62F}" type="slidenum">
              <a:rPr lang="en-US" altLang="en-US" smtClean="0"/>
              <a:pPr eaLnBrk="1" hangingPunct="1">
                <a:spcBef>
                  <a:spcPct val="0"/>
                </a:spcBef>
              </a:pPr>
              <a:t>86</a:t>
            </a:fld>
            <a:endParaRPr lang="en-US"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8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B3B1A08-0D48-4573-983F-45575476E5E5}" type="slidenum">
              <a:rPr lang="en-US" altLang="en-US" smtClean="0"/>
              <a:pPr eaLnBrk="1" hangingPunct="1">
                <a:spcBef>
                  <a:spcPct val="0"/>
                </a:spcBef>
              </a:pPr>
              <a:t>89</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95BEEEE-56E1-4950-A806-0CD65EBF79F0}" type="slidenum">
              <a:rPr lang="en-US" altLang="en-US" smtClean="0"/>
              <a:pPr eaLnBrk="1" hangingPunct="1">
                <a:spcBef>
                  <a:spcPct val="0"/>
                </a:spcBef>
              </a:pPr>
              <a:t>90</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5275" y="8684899"/>
            <a:ext cx="2971092" cy="4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charset="0"/>
                <a:cs typeface="Arial" charset="0"/>
              </a:defRPr>
            </a:lvl1pPr>
            <a:lvl2pPr marL="742950" indent="-285750" defTabSz="909638" eaLnBrk="0" hangingPunct="0">
              <a:spcBef>
                <a:spcPct val="30000"/>
              </a:spcBef>
              <a:defRPr sz="1200">
                <a:solidFill>
                  <a:schemeClr val="tx1"/>
                </a:solidFill>
                <a:latin typeface="Arial" charset="0"/>
                <a:cs typeface="Arial" charset="0"/>
              </a:defRPr>
            </a:lvl2pPr>
            <a:lvl3pPr marL="1143000" indent="-228600" defTabSz="909638" eaLnBrk="0" hangingPunct="0">
              <a:spcBef>
                <a:spcPct val="30000"/>
              </a:spcBef>
              <a:defRPr sz="1200">
                <a:solidFill>
                  <a:schemeClr val="tx1"/>
                </a:solidFill>
                <a:latin typeface="Arial" charset="0"/>
                <a:cs typeface="Arial" charset="0"/>
              </a:defRPr>
            </a:lvl3pPr>
            <a:lvl4pPr marL="1600200" indent="-228600" defTabSz="909638" eaLnBrk="0" hangingPunct="0">
              <a:spcBef>
                <a:spcPct val="30000"/>
              </a:spcBef>
              <a:defRPr sz="1200">
                <a:solidFill>
                  <a:schemeClr val="tx1"/>
                </a:solidFill>
                <a:latin typeface="Arial" charset="0"/>
                <a:cs typeface="Arial" charset="0"/>
              </a:defRPr>
            </a:lvl4pPr>
            <a:lvl5pPr marL="2057400" indent="-228600" defTabSz="909638" eaLnBrk="0" hangingPunct="0">
              <a:spcBef>
                <a:spcPct val="30000"/>
              </a:spcBef>
              <a:defRPr sz="1200">
                <a:solidFill>
                  <a:schemeClr val="tx1"/>
                </a:solidFill>
                <a:latin typeface="Arial" charset="0"/>
                <a:cs typeface="Arial" charset="0"/>
              </a:defRPr>
            </a:lvl5pPr>
            <a:lvl6pPr marL="2514600" indent="-228600" defTabSz="909638" eaLnBrk="0" fontAlgn="base" hangingPunct="0">
              <a:spcBef>
                <a:spcPct val="30000"/>
              </a:spcBef>
              <a:spcAft>
                <a:spcPct val="0"/>
              </a:spcAft>
              <a:defRPr sz="1200">
                <a:solidFill>
                  <a:schemeClr val="tx1"/>
                </a:solidFill>
                <a:latin typeface="Arial" charset="0"/>
                <a:cs typeface="Arial" charset="0"/>
              </a:defRPr>
            </a:lvl6pPr>
            <a:lvl7pPr marL="2971800" indent="-228600" defTabSz="909638" eaLnBrk="0" fontAlgn="base" hangingPunct="0">
              <a:spcBef>
                <a:spcPct val="30000"/>
              </a:spcBef>
              <a:spcAft>
                <a:spcPct val="0"/>
              </a:spcAft>
              <a:defRPr sz="1200">
                <a:solidFill>
                  <a:schemeClr val="tx1"/>
                </a:solidFill>
                <a:latin typeface="Arial" charset="0"/>
                <a:cs typeface="Arial" charset="0"/>
              </a:defRPr>
            </a:lvl7pPr>
            <a:lvl8pPr marL="3429000" indent="-228600" defTabSz="909638" eaLnBrk="0" fontAlgn="base" hangingPunct="0">
              <a:spcBef>
                <a:spcPct val="30000"/>
              </a:spcBef>
              <a:spcAft>
                <a:spcPct val="0"/>
              </a:spcAft>
              <a:defRPr sz="1200">
                <a:solidFill>
                  <a:schemeClr val="tx1"/>
                </a:solidFill>
                <a:latin typeface="Arial" charset="0"/>
                <a:cs typeface="Arial" charset="0"/>
              </a:defRPr>
            </a:lvl8pPr>
            <a:lvl9pPr marL="3886200" indent="-228600" defTabSz="909638"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82A714C4-2672-4009-B8E8-F8B783628395}" type="slidenum">
              <a:rPr lang="en-US" altLang="en-US"/>
              <a:pPr algn="r">
                <a:spcBef>
                  <a:spcPct val="0"/>
                </a:spcBef>
              </a:pPr>
              <a:t>91</a:t>
            </a:fld>
            <a:endParaRPr lang="en-US" altLang="en-US"/>
          </a:p>
        </p:txBody>
      </p:sp>
      <p:sp>
        <p:nvSpPr>
          <p:cNvPr id="51203" name="Rectangle 2"/>
          <p:cNvSpPr>
            <a:spLocks noGrp="1" noRot="1" noChangeAspect="1" noChangeArrowheads="1" noTextEdit="1"/>
          </p:cNvSpPr>
          <p:nvPr>
            <p:ph type="sldImg"/>
          </p:nvPr>
        </p:nvSpPr>
        <p:spPr>
          <a:xfrm>
            <a:off x="1144588" y="685800"/>
            <a:ext cx="4570412" cy="3427413"/>
          </a:xfrm>
          <a:ln/>
        </p:spPr>
      </p:sp>
      <p:sp>
        <p:nvSpPr>
          <p:cNvPr id="51204" name="Rectangle 3"/>
          <p:cNvSpPr>
            <a:spLocks noGrp="1" noChangeArrowheads="1"/>
          </p:cNvSpPr>
          <p:nvPr>
            <p:ph type="body" idx="1"/>
          </p:nvPr>
        </p:nvSpPr>
        <p:spPr>
          <a:xfrm>
            <a:off x="914183" y="4342450"/>
            <a:ext cx="5029635" cy="41158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C716CFA-B37F-49FD-A724-9DDF57B7F421}" type="slidenum">
              <a:rPr lang="en-US" altLang="en-US" smtClean="0"/>
              <a:pPr eaLnBrk="1" hangingPunct="1">
                <a:spcBef>
                  <a:spcPct val="0"/>
                </a:spcBef>
              </a:pPr>
              <a:t>92</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2F9E8AD-B39C-455D-B8FE-1B49CEAC7FAD}" type="slidenum">
              <a:rPr lang="en-US" altLang="en-US" smtClean="0"/>
              <a:pPr eaLnBrk="1" hangingPunct="1">
                <a:spcBef>
                  <a:spcPct val="0"/>
                </a:spcBef>
              </a:pPr>
              <a:t>93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i="1" dirty="0" smtClean="0">
                <a:cs typeface="Arial" charset="0"/>
              </a:rPr>
              <a:t>“Just as participation in the physical economy requires access to roads, bridges, and vehicles to transport goods, similar infrastructure is needed in the virtual and knowledge economy.  However, here the highway is the Internet and other networks, bridges are interoperable data standards, and vehicles are computers and databases</a:t>
            </a:r>
            <a:r>
              <a:rPr lang="en-US" sz="1200" dirty="0" smtClean="0">
                <a:cs typeface="Arial" charset="0"/>
              </a:rPr>
              <a:t>.</a:t>
            </a:r>
            <a:r>
              <a:rPr lang="en-US" altLang="ja-JP" sz="1200" dirty="0" smtClean="0">
                <a:cs typeface="Arial" charset="0"/>
              </a:rPr>
              <a:t>”</a:t>
            </a:r>
          </a:p>
          <a:p>
            <a:pPr marL="0" indent="0" algn="just">
              <a:buNone/>
            </a:pPr>
            <a:r>
              <a:rPr lang="en-US" altLang="ja-JP" sz="1200" dirty="0" smtClean="0">
                <a:cs typeface="Arial" charset="0"/>
              </a:rPr>
              <a:t>				</a:t>
            </a:r>
            <a:r>
              <a:rPr lang="en-US" sz="1100" dirty="0" smtClean="0"/>
              <a:t>WIPO DIRECTOR GENERAL, FRANCIS GURRY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9</a:t>
            </a:fld>
            <a:endParaRPr lang="en-US" dirty="0"/>
          </a:p>
        </p:txBody>
      </p:sp>
    </p:spTree>
    <p:extLst>
      <p:ext uri="{BB962C8B-B14F-4D97-AF65-F5344CB8AC3E}">
        <p14:creationId xmlns:p14="http://schemas.microsoft.com/office/powerpoint/2010/main" val="430681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128087B-A78A-4844-9DDA-8017EBBFEEBE}" type="slidenum">
              <a:rPr lang="en-US" altLang="en-US" smtClean="0"/>
              <a:pPr eaLnBrk="1" hangingPunct="1">
                <a:spcBef>
                  <a:spcPct val="0"/>
                </a:spcBef>
              </a:pPr>
              <a:t>94</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2959EDF-C125-47EA-861A-CB400072C2A5}" type="slidenum">
              <a:rPr lang="en-US" altLang="en-US" smtClean="0"/>
              <a:pPr eaLnBrk="1" hangingPunct="1">
                <a:spcBef>
                  <a:spcPct val="0"/>
                </a:spcBef>
              </a:pPr>
              <a:t>95</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85275" y="8684899"/>
            <a:ext cx="2971092" cy="4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21E8C9B-AD98-4E5E-9567-3842EA6C0FDA}" type="slidenum">
              <a:rPr lang="en-US" altLang="en-US" b="0"/>
              <a:pPr algn="r" eaLnBrk="1" hangingPunct="1">
                <a:spcBef>
                  <a:spcPct val="0"/>
                </a:spcBef>
              </a:pPr>
              <a:t>97</a:t>
            </a:fld>
            <a:endParaRPr lang="en-US" altLang="en-US" b="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5275" y="8684899"/>
            <a:ext cx="2971092" cy="4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E9F5FFD-DEF7-4097-8562-CCF294006D41}" type="slidenum">
              <a:rPr lang="en-US" altLang="en-US" b="0"/>
              <a:pPr algn="r" eaLnBrk="1" hangingPunct="1">
                <a:spcBef>
                  <a:spcPct val="0"/>
                </a:spcBef>
              </a:pPr>
              <a:t>100</a:t>
            </a:fld>
            <a:endParaRPr lang="en-US" altLang="en-US" b="0"/>
          </a:p>
        </p:txBody>
      </p:sp>
      <p:sp>
        <p:nvSpPr>
          <p:cNvPr id="60419" name="Rectangle 7"/>
          <p:cNvSpPr txBox="1">
            <a:spLocks noGrp="1" noChangeArrowheads="1"/>
          </p:cNvSpPr>
          <p:nvPr/>
        </p:nvSpPr>
        <p:spPr bwMode="auto">
          <a:xfrm>
            <a:off x="3885275" y="8684899"/>
            <a:ext cx="2971092" cy="4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charset="0"/>
                <a:cs typeface="Arial" charset="0"/>
              </a:defRPr>
            </a:lvl1pPr>
            <a:lvl2pPr marL="742950" indent="-285750" defTabSz="909638" eaLnBrk="0" hangingPunct="0">
              <a:spcBef>
                <a:spcPct val="30000"/>
              </a:spcBef>
              <a:defRPr sz="1200">
                <a:solidFill>
                  <a:schemeClr val="tx1"/>
                </a:solidFill>
                <a:latin typeface="Arial" charset="0"/>
                <a:cs typeface="Arial" charset="0"/>
              </a:defRPr>
            </a:lvl2pPr>
            <a:lvl3pPr marL="1143000" indent="-228600" defTabSz="909638" eaLnBrk="0" hangingPunct="0">
              <a:spcBef>
                <a:spcPct val="30000"/>
              </a:spcBef>
              <a:defRPr sz="1200">
                <a:solidFill>
                  <a:schemeClr val="tx1"/>
                </a:solidFill>
                <a:latin typeface="Arial" charset="0"/>
                <a:cs typeface="Arial" charset="0"/>
              </a:defRPr>
            </a:lvl3pPr>
            <a:lvl4pPr marL="1600200" indent="-228600" defTabSz="909638" eaLnBrk="0" hangingPunct="0">
              <a:spcBef>
                <a:spcPct val="30000"/>
              </a:spcBef>
              <a:defRPr sz="1200">
                <a:solidFill>
                  <a:schemeClr val="tx1"/>
                </a:solidFill>
                <a:latin typeface="Arial" charset="0"/>
                <a:cs typeface="Arial" charset="0"/>
              </a:defRPr>
            </a:lvl4pPr>
            <a:lvl5pPr marL="2057400" indent="-228600" defTabSz="909638" eaLnBrk="0" hangingPunct="0">
              <a:spcBef>
                <a:spcPct val="30000"/>
              </a:spcBef>
              <a:defRPr sz="1200">
                <a:solidFill>
                  <a:schemeClr val="tx1"/>
                </a:solidFill>
                <a:latin typeface="Arial" charset="0"/>
                <a:cs typeface="Arial" charset="0"/>
              </a:defRPr>
            </a:lvl5pPr>
            <a:lvl6pPr marL="2514600" indent="-228600" defTabSz="909638" eaLnBrk="0" fontAlgn="base" hangingPunct="0">
              <a:spcBef>
                <a:spcPct val="30000"/>
              </a:spcBef>
              <a:spcAft>
                <a:spcPct val="0"/>
              </a:spcAft>
              <a:defRPr sz="1200">
                <a:solidFill>
                  <a:schemeClr val="tx1"/>
                </a:solidFill>
                <a:latin typeface="Arial" charset="0"/>
                <a:cs typeface="Arial" charset="0"/>
              </a:defRPr>
            </a:lvl6pPr>
            <a:lvl7pPr marL="2971800" indent="-228600" defTabSz="909638" eaLnBrk="0" fontAlgn="base" hangingPunct="0">
              <a:spcBef>
                <a:spcPct val="30000"/>
              </a:spcBef>
              <a:spcAft>
                <a:spcPct val="0"/>
              </a:spcAft>
              <a:defRPr sz="1200">
                <a:solidFill>
                  <a:schemeClr val="tx1"/>
                </a:solidFill>
                <a:latin typeface="Arial" charset="0"/>
                <a:cs typeface="Arial" charset="0"/>
              </a:defRPr>
            </a:lvl7pPr>
            <a:lvl8pPr marL="3429000" indent="-228600" defTabSz="909638" eaLnBrk="0" fontAlgn="base" hangingPunct="0">
              <a:spcBef>
                <a:spcPct val="30000"/>
              </a:spcBef>
              <a:spcAft>
                <a:spcPct val="0"/>
              </a:spcAft>
              <a:defRPr sz="1200">
                <a:solidFill>
                  <a:schemeClr val="tx1"/>
                </a:solidFill>
                <a:latin typeface="Arial" charset="0"/>
                <a:cs typeface="Arial" charset="0"/>
              </a:defRPr>
            </a:lvl8pPr>
            <a:lvl9pPr marL="3886200" indent="-228600" defTabSz="909638"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9247D52B-D351-447F-A250-A62A4CCC9A60}" type="slidenum">
              <a:rPr lang="en-US" altLang="en-US"/>
              <a:pPr algn="r">
                <a:spcBef>
                  <a:spcPct val="0"/>
                </a:spcBef>
              </a:pPr>
              <a:t>100</a:t>
            </a:fld>
            <a:endParaRPr lang="en-US" altLang="en-US"/>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AU"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44588" y="685800"/>
            <a:ext cx="4573587" cy="3429000"/>
          </a:xfrm>
          <a:ln/>
        </p:spPr>
      </p:sp>
      <p:sp>
        <p:nvSpPr>
          <p:cNvPr id="62467" name="Rectangle 3"/>
          <p:cNvSpPr>
            <a:spLocks noGrp="1" noChangeArrowheads="1"/>
          </p:cNvSpPr>
          <p:nvPr>
            <p:ph type="body" idx="1"/>
          </p:nvPr>
        </p:nvSpPr>
        <p:spPr>
          <a:xfrm>
            <a:off x="914183" y="4342450"/>
            <a:ext cx="5029635" cy="41158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5987D0B-4AC2-459B-8CF2-137DE4D965AC}" type="slidenum">
              <a:rPr lang="en-US" altLang="en-US" smtClean="0"/>
              <a:pPr eaLnBrk="1" hangingPunct="1">
                <a:spcBef>
                  <a:spcPct val="0"/>
                </a:spcBef>
              </a:pPr>
              <a:t>103</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pPr eaLnBrk="1" hangingPunct="1"/>
              <a:t>11</a:t>
            </a:fld>
            <a:endParaRPr lang="en-US" sz="1200" dirty="0"/>
          </a:p>
        </p:txBody>
      </p:sp>
      <p:sp>
        <p:nvSpPr>
          <p:cNvPr id="43011" name="Rectangle 2"/>
          <p:cNvSpPr>
            <a:spLocks noGrp="1" noRot="1" noChangeAspect="1" noChangeArrowheads="1" noTextEdit="1"/>
          </p:cNvSpPr>
          <p:nvPr>
            <p:ph type="sldImg"/>
          </p:nvPr>
        </p:nvSpPr>
        <p:spPr>
          <a:xfrm>
            <a:off x="924117" y="685837"/>
            <a:ext cx="5009767" cy="3430645"/>
          </a:xfrm>
          <a:ln/>
        </p:spPr>
      </p:sp>
      <p:sp>
        <p:nvSpPr>
          <p:cNvPr id="43012"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s-ES_tradnl"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5275" y="8684899"/>
            <a:ext cx="2971092" cy="4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74EF9AE-3F09-4C0F-B50D-5E4BF79380B8}" type="slidenum">
              <a:rPr lang="en-US" altLang="en-US" b="0"/>
              <a:pPr algn="r" eaLnBrk="1" hangingPunct="1">
                <a:spcBef>
                  <a:spcPct val="0"/>
                </a:spcBef>
              </a:pPr>
              <a:t>104</a:t>
            </a:fld>
            <a:endParaRPr lang="en-US" altLang="en-US" b="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nb-NO" altLang="en-US" sz="10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DDCA774-2FF1-42A2-B8CD-4FAF9E42FA68}" type="slidenum">
              <a:rPr lang="en-US" altLang="en-US" smtClean="0"/>
              <a:pPr eaLnBrk="1" hangingPunct="1">
                <a:spcBef>
                  <a:spcPct val="0"/>
                </a:spcBef>
              </a:pPr>
              <a:t>105</a:t>
            </a:fld>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5275" y="8684899"/>
            <a:ext cx="2971092" cy="4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D38AD84-C777-44EF-8206-9935614470BD}" type="slidenum">
              <a:rPr lang="en-US" altLang="en-US" b="0"/>
              <a:pPr algn="r" eaLnBrk="1" hangingPunct="1">
                <a:spcBef>
                  <a:spcPct val="0"/>
                </a:spcBef>
              </a:pPr>
              <a:t>106</a:t>
            </a:fld>
            <a:endParaRPr lang="en-US" altLang="en-US" b="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solidFill>
                <a:schemeClr val="hlin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80000"/>
              </a:lnSpc>
            </a:pPr>
            <a:endParaRPr lang="en-US" altLang="en-US" sz="900" b="1"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5275" y="8684899"/>
            <a:ext cx="2971092" cy="4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9823CC6-1D7F-482D-993B-FAAF35F2A209}" type="slidenum">
              <a:rPr lang="en-US" altLang="en-US"/>
              <a:pPr algn="r" eaLnBrk="1" hangingPunct="1">
                <a:spcBef>
                  <a:spcPct val="0"/>
                </a:spcBef>
              </a:pPr>
              <a:t>110</a:t>
            </a:fld>
            <a:endParaRPr lang="en-US"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5275" y="8684899"/>
            <a:ext cx="2971092" cy="4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charset="0"/>
                <a:cs typeface="Arial" charset="0"/>
              </a:defRPr>
            </a:lvl1pPr>
            <a:lvl2pPr marL="742950" indent="-285750" defTabSz="909638" eaLnBrk="0" hangingPunct="0">
              <a:spcBef>
                <a:spcPct val="30000"/>
              </a:spcBef>
              <a:defRPr sz="1200">
                <a:solidFill>
                  <a:schemeClr val="tx1"/>
                </a:solidFill>
                <a:latin typeface="Arial" charset="0"/>
                <a:cs typeface="Arial" charset="0"/>
              </a:defRPr>
            </a:lvl2pPr>
            <a:lvl3pPr marL="1143000" indent="-228600" defTabSz="909638" eaLnBrk="0" hangingPunct="0">
              <a:spcBef>
                <a:spcPct val="30000"/>
              </a:spcBef>
              <a:defRPr sz="1200">
                <a:solidFill>
                  <a:schemeClr val="tx1"/>
                </a:solidFill>
                <a:latin typeface="Arial" charset="0"/>
                <a:cs typeface="Arial" charset="0"/>
              </a:defRPr>
            </a:lvl3pPr>
            <a:lvl4pPr marL="1600200" indent="-228600" defTabSz="909638" eaLnBrk="0" hangingPunct="0">
              <a:spcBef>
                <a:spcPct val="30000"/>
              </a:spcBef>
              <a:defRPr sz="1200">
                <a:solidFill>
                  <a:schemeClr val="tx1"/>
                </a:solidFill>
                <a:latin typeface="Arial" charset="0"/>
                <a:cs typeface="Arial" charset="0"/>
              </a:defRPr>
            </a:lvl4pPr>
            <a:lvl5pPr marL="2057400" indent="-228600" defTabSz="909638" eaLnBrk="0" hangingPunct="0">
              <a:spcBef>
                <a:spcPct val="30000"/>
              </a:spcBef>
              <a:defRPr sz="1200">
                <a:solidFill>
                  <a:schemeClr val="tx1"/>
                </a:solidFill>
                <a:latin typeface="Arial" charset="0"/>
                <a:cs typeface="Arial" charset="0"/>
              </a:defRPr>
            </a:lvl5pPr>
            <a:lvl6pPr marL="2514600" indent="-228600" defTabSz="909638" eaLnBrk="0" fontAlgn="base" hangingPunct="0">
              <a:spcBef>
                <a:spcPct val="30000"/>
              </a:spcBef>
              <a:spcAft>
                <a:spcPct val="0"/>
              </a:spcAft>
              <a:defRPr sz="1200">
                <a:solidFill>
                  <a:schemeClr val="tx1"/>
                </a:solidFill>
                <a:latin typeface="Arial" charset="0"/>
                <a:cs typeface="Arial" charset="0"/>
              </a:defRPr>
            </a:lvl6pPr>
            <a:lvl7pPr marL="2971800" indent="-228600" defTabSz="909638" eaLnBrk="0" fontAlgn="base" hangingPunct="0">
              <a:spcBef>
                <a:spcPct val="30000"/>
              </a:spcBef>
              <a:spcAft>
                <a:spcPct val="0"/>
              </a:spcAft>
              <a:defRPr sz="1200">
                <a:solidFill>
                  <a:schemeClr val="tx1"/>
                </a:solidFill>
                <a:latin typeface="Arial" charset="0"/>
                <a:cs typeface="Arial" charset="0"/>
              </a:defRPr>
            </a:lvl7pPr>
            <a:lvl8pPr marL="3429000" indent="-228600" defTabSz="909638" eaLnBrk="0" fontAlgn="base" hangingPunct="0">
              <a:spcBef>
                <a:spcPct val="30000"/>
              </a:spcBef>
              <a:spcAft>
                <a:spcPct val="0"/>
              </a:spcAft>
              <a:defRPr sz="1200">
                <a:solidFill>
                  <a:schemeClr val="tx1"/>
                </a:solidFill>
                <a:latin typeface="Arial" charset="0"/>
                <a:cs typeface="Arial" charset="0"/>
              </a:defRPr>
            </a:lvl8pPr>
            <a:lvl9pPr marL="3886200" indent="-228600" defTabSz="909638"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4063A807-B855-413C-ADE4-5F84F381760C}" type="slidenum">
              <a:rPr lang="en-US" altLang="en-US"/>
              <a:pPr algn="r">
                <a:spcBef>
                  <a:spcPct val="0"/>
                </a:spcBef>
              </a:pPr>
              <a:t>111</a:t>
            </a:fld>
            <a:endParaRPr lang="en-US" altLang="en-US"/>
          </a:p>
        </p:txBody>
      </p:sp>
      <p:sp>
        <p:nvSpPr>
          <p:cNvPr id="71683" name="Rectangle 2"/>
          <p:cNvSpPr>
            <a:spLocks noGrp="1" noRot="1" noChangeAspect="1" noChangeArrowheads="1" noTextEdit="1"/>
          </p:cNvSpPr>
          <p:nvPr>
            <p:ph type="sldImg"/>
          </p:nvPr>
        </p:nvSpPr>
        <p:spPr>
          <a:xfrm>
            <a:off x="1144588" y="685800"/>
            <a:ext cx="4570412" cy="3427413"/>
          </a:xfrm>
          <a:ln/>
        </p:spPr>
      </p:sp>
      <p:sp>
        <p:nvSpPr>
          <p:cNvPr id="71684" name="Rectangle 3"/>
          <p:cNvSpPr>
            <a:spLocks noGrp="1" noChangeArrowheads="1"/>
          </p:cNvSpPr>
          <p:nvPr>
            <p:ph type="body" idx="1"/>
          </p:nvPr>
        </p:nvSpPr>
        <p:spPr>
          <a:xfrm>
            <a:off x="914183" y="4342450"/>
            <a:ext cx="5029635" cy="41158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fr-CH"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71884F2-BB35-42CF-B8BE-178BCAEB411C}" type="slidenum">
              <a:rPr lang="en-US" altLang="en-US" smtClean="0"/>
              <a:pPr eaLnBrk="1" hangingPunct="1">
                <a:spcBef>
                  <a:spcPct val="0"/>
                </a:spcBef>
              </a:pPr>
              <a:t>112</a:t>
            </a:fld>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DFC4A33-5FA1-4EB2-9269-CADB0A1306C9}" type="slidenum">
              <a:rPr lang="en-US" altLang="en-US" smtClean="0"/>
              <a:pPr eaLnBrk="1" hangingPunct="1">
                <a:spcBef>
                  <a:spcPct val="0"/>
                </a:spcBef>
              </a:pPr>
              <a:t>113</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92871551-8634-3A4A-8821-A7FE9CE1C000}" type="slidenum">
              <a:rPr lang="en-US" sz="1200"/>
              <a:pPr eaLnBrk="1" hangingPunct="1"/>
              <a:t>12</a:t>
            </a:fld>
            <a:endParaRPr lang="en-US" sz="1200" dirty="0"/>
          </a:p>
        </p:txBody>
      </p:sp>
      <p:sp>
        <p:nvSpPr>
          <p:cNvPr id="44035" name="Rectangle 2"/>
          <p:cNvSpPr>
            <a:spLocks noGrp="1" noRot="1" noChangeAspect="1" noChangeArrowheads="1" noTextEdit="1"/>
          </p:cNvSpPr>
          <p:nvPr>
            <p:ph type="sldImg"/>
          </p:nvPr>
        </p:nvSpPr>
        <p:spPr>
          <a:xfrm>
            <a:off x="924117" y="685837"/>
            <a:ext cx="5009767" cy="3430645"/>
          </a:xfrm>
          <a:ln/>
        </p:spPr>
      </p:sp>
      <p:sp>
        <p:nvSpPr>
          <p:cNvPr id="44036"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s-ES_tradnl"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00CBA25-F2FC-4DCD-858C-FDB4B219D68A}" type="slidenum">
              <a:rPr lang="en-US" altLang="en-US" smtClean="0"/>
              <a:pPr eaLnBrk="1" hangingPunct="1">
                <a:spcBef>
                  <a:spcPct val="0"/>
                </a:spcBef>
              </a:pPr>
              <a:t>114</a:t>
            </a:fld>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0B4AA41-8303-42DA-A8B1-F26F14E851F0}" type="slidenum">
              <a:rPr lang="en-US" altLang="en-US" smtClean="0"/>
              <a:pPr eaLnBrk="1" hangingPunct="1">
                <a:spcBef>
                  <a:spcPct val="0"/>
                </a:spcBef>
              </a:pPr>
              <a:t>115</a:t>
            </a:fld>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44588" y="682625"/>
            <a:ext cx="4575175" cy="3430588"/>
          </a:xfrm>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fr-CH" altLang="en-US" sz="100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25758AE-B7A3-4981-BF9C-0796E7741725}" type="slidenum">
              <a:rPr lang="fr-FR" altLang="en-US"/>
              <a:pPr/>
              <a:t>117</a:t>
            </a:fld>
            <a:endParaRPr lang="fr-FR" altLang="en-US"/>
          </a:p>
        </p:txBody>
      </p:sp>
      <p:sp>
        <p:nvSpPr>
          <p:cNvPr id="4403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3F30D89-F293-4419-989B-827826F34E3E}" type="slidenum">
              <a:rPr lang="fr-FR" altLang="en-US"/>
              <a:pPr/>
              <a:t>118</a:t>
            </a:fld>
            <a:endParaRPr lang="fr-FR" altLang="en-US"/>
          </a:p>
        </p:txBody>
      </p:sp>
      <p:sp>
        <p:nvSpPr>
          <p:cNvPr id="4505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8E742D3-0C14-47F9-859A-79B97F5409A8}" type="slidenum">
              <a:rPr lang="fr-FR" altLang="en-US"/>
              <a:pPr/>
              <a:t>119</a:t>
            </a:fld>
            <a:endParaRPr lang="fr-FR" altLang="en-US"/>
          </a:p>
        </p:txBody>
      </p:sp>
      <p:sp>
        <p:nvSpPr>
          <p:cNvPr id="4608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BF9C2FA-E737-4C7A-949B-1D85F24E54A1}" type="slidenum">
              <a:rPr lang="fr-FR" altLang="en-US"/>
              <a:pPr/>
              <a:t>120</a:t>
            </a:fld>
            <a:endParaRPr lang="fr-FR" altLang="en-US"/>
          </a:p>
        </p:txBody>
      </p:sp>
      <p:sp>
        <p:nvSpPr>
          <p:cNvPr id="4710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43697CE-DFB0-4D5F-B71C-F55036CB7106}" type="slidenum">
              <a:rPr lang="fr-FR" altLang="en-US"/>
              <a:pPr/>
              <a:t>121</a:t>
            </a:fld>
            <a:endParaRPr lang="fr-FR" altLang="en-US"/>
          </a:p>
        </p:txBody>
      </p:sp>
      <p:sp>
        <p:nvSpPr>
          <p:cNvPr id="4812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F96EF50-F092-4922-9E7C-F7FE7531464B}" type="slidenum">
              <a:rPr lang="fr-FR" altLang="en-US"/>
              <a:pPr/>
              <a:t>122</a:t>
            </a:fld>
            <a:endParaRPr lang="fr-FR" altLang="en-US"/>
          </a:p>
        </p:txBody>
      </p:sp>
      <p:sp>
        <p:nvSpPr>
          <p:cNvPr id="4915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318F194-8AE7-4CB8-9068-22D0034C1379}" type="slidenum">
              <a:rPr lang="fr-FR" altLang="en-US"/>
              <a:pPr/>
              <a:t>123</a:t>
            </a:fld>
            <a:endParaRPr lang="fr-FR" altLang="en-US"/>
          </a:p>
        </p:txBody>
      </p:sp>
      <p:sp>
        <p:nvSpPr>
          <p:cNvPr id="5017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13</a:t>
            </a:fld>
            <a:endParaRPr lang="en-US" dirty="0"/>
          </a:p>
        </p:txBody>
      </p:sp>
    </p:spTree>
    <p:extLst>
      <p:ext uri="{BB962C8B-B14F-4D97-AF65-F5344CB8AC3E}">
        <p14:creationId xmlns:p14="http://schemas.microsoft.com/office/powerpoint/2010/main" val="38314486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EC5EAC9-5FB8-4155-B343-9A0D7400865E}" type="slidenum">
              <a:rPr lang="fr-FR" altLang="en-US"/>
              <a:pPr/>
              <a:t>124</a:t>
            </a:fld>
            <a:endParaRPr lang="fr-FR" altLang="en-US"/>
          </a:p>
        </p:txBody>
      </p:sp>
      <p:sp>
        <p:nvSpPr>
          <p:cNvPr id="5120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1DC44C9-9F2B-4226-BFC2-22D0F98125B3}" type="slidenum">
              <a:rPr lang="fr-FR" altLang="en-US"/>
              <a:pPr/>
              <a:t>125</a:t>
            </a:fld>
            <a:endParaRPr lang="fr-FR" altLang="en-US"/>
          </a:p>
        </p:txBody>
      </p:sp>
      <p:sp>
        <p:nvSpPr>
          <p:cNvPr id="5222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D004EF6-BA86-43B6-A9D4-A6FD22753063}" type="slidenum">
              <a:rPr lang="fr-FR" altLang="en-US"/>
              <a:pPr/>
              <a:t>126</a:t>
            </a:fld>
            <a:endParaRPr lang="fr-FR" altLang="en-US"/>
          </a:p>
        </p:txBody>
      </p:sp>
      <p:sp>
        <p:nvSpPr>
          <p:cNvPr id="5324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B085059-6573-4AE6-89FF-915036B91A23}" type="slidenum">
              <a:rPr lang="fr-FR" altLang="en-US"/>
              <a:pPr/>
              <a:t>127</a:t>
            </a:fld>
            <a:endParaRPr lang="fr-FR" altLang="en-US"/>
          </a:p>
        </p:txBody>
      </p:sp>
      <p:sp>
        <p:nvSpPr>
          <p:cNvPr id="5427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928C0D8-F8F8-409C-9D0C-07346BEC23AE}" type="slidenum">
              <a:rPr lang="fr-FR" altLang="en-US"/>
              <a:pPr/>
              <a:t>128</a:t>
            </a:fld>
            <a:endParaRPr lang="fr-FR" altLang="en-US"/>
          </a:p>
        </p:txBody>
      </p:sp>
      <p:sp>
        <p:nvSpPr>
          <p:cNvPr id="5529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B37196E-8EC7-4825-B8DB-B37DCDBCDD92}" type="slidenum">
              <a:rPr lang="fr-FR" altLang="en-US"/>
              <a:pPr/>
              <a:t>129</a:t>
            </a:fld>
            <a:endParaRPr lang="fr-FR" altLang="en-US"/>
          </a:p>
        </p:txBody>
      </p:sp>
      <p:sp>
        <p:nvSpPr>
          <p:cNvPr id="5632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9A5BE33-1B47-4469-9121-6EF47CE49019}" type="slidenum">
              <a:rPr lang="fr-FR" altLang="en-US"/>
              <a:pPr/>
              <a:t>130</a:t>
            </a:fld>
            <a:endParaRPr lang="fr-FR" altLang="en-US"/>
          </a:p>
        </p:txBody>
      </p:sp>
      <p:sp>
        <p:nvSpPr>
          <p:cNvPr id="5734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4D97C9D-1F04-403E-8AF6-A345FFCB0C41}" type="slidenum">
              <a:rPr lang="fr-FR" altLang="en-US"/>
              <a:pPr/>
              <a:t>131</a:t>
            </a:fld>
            <a:endParaRPr lang="fr-FR" altLang="en-US"/>
          </a:p>
        </p:txBody>
      </p:sp>
      <p:sp>
        <p:nvSpPr>
          <p:cNvPr id="5836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00930E2-0826-447E-880B-D6C95A871C5E}" type="slidenum">
              <a:rPr lang="fr-FR" altLang="en-US"/>
              <a:pPr/>
              <a:t>132</a:t>
            </a:fld>
            <a:endParaRPr lang="fr-FR" altLang="en-US"/>
          </a:p>
        </p:txBody>
      </p:sp>
      <p:sp>
        <p:nvSpPr>
          <p:cNvPr id="5939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832FC54-D2AC-4DFF-81F5-01CA77A72756}" type="slidenum">
              <a:rPr lang="fr-FR" altLang="en-US"/>
              <a:pPr/>
              <a:t>133</a:t>
            </a:fld>
            <a:endParaRPr lang="fr-FR" altLang="en-US"/>
          </a:p>
        </p:txBody>
      </p:sp>
      <p:sp>
        <p:nvSpPr>
          <p:cNvPr id="6041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private and/or non-commercial use; experimental</a:t>
            </a:r>
          </a:p>
          <a:p>
            <a:r>
              <a:rPr lang="en-US" dirty="0"/>
              <a:t>use and/or scientific research; preparation of medicines; prior use; use of</a:t>
            </a:r>
          </a:p>
          <a:p>
            <a:r>
              <a:rPr lang="en-US" dirty="0"/>
              <a:t>articles on foreign vessels, aircrafts and land vehicles. The document should</a:t>
            </a:r>
          </a:p>
          <a:p>
            <a:r>
              <a:rPr lang="en-US" dirty="0"/>
              <a:t>also cover practical challenges encountered by Member States in</a:t>
            </a:r>
          </a:p>
          <a:p>
            <a:r>
              <a:rPr lang="en-US" dirty="0"/>
              <a:t>implementing them.</a:t>
            </a:r>
            <a:endParaRPr lang="es-ES_tradnl" dirty="0"/>
          </a:p>
        </p:txBody>
      </p:sp>
      <p:sp>
        <p:nvSpPr>
          <p:cNvPr id="471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6CD01A1-DED5-494C-80B1-82B50B83F516}" type="slidenum">
              <a:rPr lang="en-US" sz="1200"/>
              <a:pPr eaLnBrk="1" hangingPunct="1"/>
              <a:t>15</a:t>
            </a:fld>
            <a:endParaRPr lang="en-US" sz="120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E47DA71-27A9-4ED7-BEDF-3C534B7A452C}" type="slidenum">
              <a:rPr lang="fr-FR" altLang="en-US"/>
              <a:pPr/>
              <a:t>134</a:t>
            </a:fld>
            <a:endParaRPr lang="fr-FR" altLang="en-US"/>
          </a:p>
        </p:txBody>
      </p:sp>
      <p:sp>
        <p:nvSpPr>
          <p:cNvPr id="6144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6EE6C6-190C-4D1F-A7F9-3A77DBE39BDC}" type="slidenum">
              <a:rPr lang="fr-FR" altLang="en-US"/>
              <a:pPr/>
              <a:t>135</a:t>
            </a:fld>
            <a:endParaRPr lang="fr-FR" altLang="en-US"/>
          </a:p>
        </p:txBody>
      </p:sp>
      <p:sp>
        <p:nvSpPr>
          <p:cNvPr id="6246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F98ED46-1A52-4245-A3E2-FF86564786C0}" type="slidenum">
              <a:rPr lang="fr-FR" altLang="en-US"/>
              <a:pPr/>
              <a:t>136</a:t>
            </a:fld>
            <a:endParaRPr lang="fr-FR" altLang="en-US"/>
          </a:p>
        </p:txBody>
      </p:sp>
      <p:sp>
        <p:nvSpPr>
          <p:cNvPr id="6348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6941D90-A4A8-43FB-A659-B29A83D772D4}" type="slidenum">
              <a:rPr lang="fr-FR" altLang="en-US"/>
              <a:pPr/>
              <a:t>137</a:t>
            </a:fld>
            <a:endParaRPr lang="fr-FR" altLang="en-US"/>
          </a:p>
        </p:txBody>
      </p:sp>
      <p:sp>
        <p:nvSpPr>
          <p:cNvPr id="6451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906D6F0-C62C-44A7-818A-627E9FC443B0}" type="slidenum">
              <a:rPr lang="fr-FR" altLang="en-US"/>
              <a:pPr/>
              <a:t>138</a:t>
            </a:fld>
            <a:endParaRPr lang="fr-FR" altLang="en-US"/>
          </a:p>
        </p:txBody>
      </p:sp>
      <p:sp>
        <p:nvSpPr>
          <p:cNvPr id="6553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330962E-DAD3-497C-8443-35D453779E3B}" type="slidenum">
              <a:rPr lang="fr-FR" altLang="en-US"/>
              <a:pPr/>
              <a:t>139</a:t>
            </a:fld>
            <a:endParaRPr lang="fr-FR" altLang="en-US"/>
          </a:p>
        </p:txBody>
      </p:sp>
      <p:sp>
        <p:nvSpPr>
          <p:cNvPr id="6656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94EE31A-9242-492D-AC58-E941D9FADC6A}" type="slidenum">
              <a:rPr lang="fr-FR" altLang="en-US"/>
              <a:pPr/>
              <a:t>140</a:t>
            </a:fld>
            <a:endParaRPr lang="fr-FR" altLang="en-US"/>
          </a:p>
        </p:txBody>
      </p:sp>
      <p:sp>
        <p:nvSpPr>
          <p:cNvPr id="6758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2D986A9-8693-47E2-A404-1819A63FDE5C}" type="slidenum">
              <a:rPr lang="fr-FR" altLang="en-US"/>
              <a:pPr/>
              <a:t>141</a:t>
            </a:fld>
            <a:endParaRPr lang="fr-FR" altLang="en-US"/>
          </a:p>
        </p:txBody>
      </p:sp>
      <p:sp>
        <p:nvSpPr>
          <p:cNvPr id="6860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689A6F2-2CD8-4B21-99A8-30B6062AC109}" type="slidenum">
              <a:rPr lang="fr-FR" altLang="en-US"/>
              <a:pPr/>
              <a:t>142</a:t>
            </a:fld>
            <a:endParaRPr lang="fr-FR" altLang="en-US"/>
          </a:p>
        </p:txBody>
      </p:sp>
      <p:sp>
        <p:nvSpPr>
          <p:cNvPr id="6963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AB005B7-1AD2-4B29-B7F6-B933A830A8F6}" type="slidenum">
              <a:rPr lang="fr-FR" altLang="en-US"/>
              <a:pPr/>
              <a:t>143</a:t>
            </a:fld>
            <a:endParaRPr lang="fr-FR" altLang="en-US"/>
          </a:p>
        </p:txBody>
      </p:sp>
      <p:sp>
        <p:nvSpPr>
          <p:cNvPr id="7065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28E15E-D7B5-4331-9408-58FEB9B59B6A}" type="slidenum">
              <a:rPr lang="en-US">
                <a:solidFill>
                  <a:srgbClr val="000000"/>
                </a:solidFill>
                <a:latin typeface="Arial" charset="0"/>
                <a:ea typeface="ＭＳ Ｐゴシック" pitchFamily="34" charset="-128"/>
                <a:cs typeface="Arial" charset="0"/>
              </a:rPr>
              <a:pPr fontAlgn="base">
                <a:spcBef>
                  <a:spcPct val="0"/>
                </a:spcBef>
                <a:spcAft>
                  <a:spcPct val="0"/>
                </a:spcAft>
              </a:pPr>
              <a:t>17</a:t>
            </a:fld>
            <a:endParaRPr lang="en-US" dirty="0">
              <a:solidFill>
                <a:srgbClr val="000000"/>
              </a:solidFill>
              <a:latin typeface="Arial" charset="0"/>
              <a:ea typeface="ＭＳ Ｐゴシック" pitchFamily="34" charset="-128"/>
              <a:cs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3679C7E-6D10-4698-A01E-FDD3561C18FA}" type="slidenum">
              <a:rPr lang="fr-FR" altLang="en-US"/>
              <a:pPr/>
              <a:t>144</a:t>
            </a:fld>
            <a:endParaRPr lang="fr-FR" altLang="en-US"/>
          </a:p>
        </p:txBody>
      </p:sp>
      <p:sp>
        <p:nvSpPr>
          <p:cNvPr id="7168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14B4A0B-AD2A-409D-93C7-6FCD7514D47D}" type="slidenum">
              <a:rPr lang="fr-FR" altLang="en-US"/>
              <a:pPr/>
              <a:t>145</a:t>
            </a:fld>
            <a:endParaRPr lang="fr-FR" altLang="en-US"/>
          </a:p>
        </p:txBody>
      </p:sp>
      <p:sp>
        <p:nvSpPr>
          <p:cNvPr id="7270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484A81-E9DF-4A56-A85D-F3942EBE2070}" type="slidenum">
              <a:rPr lang="fr-FR" altLang="en-US"/>
              <a:pPr/>
              <a:t>146</a:t>
            </a:fld>
            <a:endParaRPr lang="fr-FR" altLang="en-US"/>
          </a:p>
        </p:txBody>
      </p:sp>
      <p:sp>
        <p:nvSpPr>
          <p:cNvPr id="7372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D895EE6-3737-430A-8D43-E60B5F09AADE}" type="slidenum">
              <a:rPr lang="fr-FR" altLang="en-US"/>
              <a:pPr/>
              <a:t>147</a:t>
            </a:fld>
            <a:endParaRPr lang="fr-FR" altLang="en-US"/>
          </a:p>
        </p:txBody>
      </p:sp>
      <p:sp>
        <p:nvSpPr>
          <p:cNvPr id="7475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12BF6F1-BC63-4668-BBB7-AB4B2345244F}" type="slidenum">
              <a:rPr lang="fr-FR" altLang="en-US"/>
              <a:pPr/>
              <a:t>148</a:t>
            </a:fld>
            <a:endParaRPr lang="fr-FR" altLang="en-US"/>
          </a:p>
        </p:txBody>
      </p:sp>
      <p:sp>
        <p:nvSpPr>
          <p:cNvPr id="7577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FD3D7A0-15DF-4DC0-8A37-B0D0224313AF}" type="slidenum">
              <a:rPr lang="fr-FR" altLang="en-US"/>
              <a:pPr/>
              <a:t>149</a:t>
            </a:fld>
            <a:endParaRPr lang="fr-FR" altLang="en-US"/>
          </a:p>
        </p:txBody>
      </p:sp>
      <p:sp>
        <p:nvSpPr>
          <p:cNvPr id="7680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87767C8-B53F-4EBF-B6B0-627537170A86}" type="slidenum">
              <a:rPr lang="fr-FR" altLang="en-US"/>
              <a:pPr/>
              <a:t>150</a:t>
            </a:fld>
            <a:endParaRPr lang="fr-FR" altLang="en-US"/>
          </a:p>
        </p:txBody>
      </p:sp>
      <p:sp>
        <p:nvSpPr>
          <p:cNvPr id="7782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D7EA5E7-154F-4A9C-B9D2-079F8CEAF053}" type="slidenum">
              <a:rPr lang="fr-FR" altLang="en-US"/>
              <a:pPr/>
              <a:t>151</a:t>
            </a:fld>
            <a:endParaRPr lang="fr-FR" altLang="en-US"/>
          </a:p>
        </p:txBody>
      </p:sp>
      <p:sp>
        <p:nvSpPr>
          <p:cNvPr id="7884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9F06876-73E6-4FBE-8DCC-F265F828818B}" type="slidenum">
              <a:rPr lang="fr-FR" altLang="en-US"/>
              <a:pPr/>
              <a:t>152</a:t>
            </a:fld>
            <a:endParaRPr lang="fr-FR" altLang="en-US"/>
          </a:p>
        </p:txBody>
      </p:sp>
      <p:sp>
        <p:nvSpPr>
          <p:cNvPr id="7987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A941042-D3E8-42CE-B6FF-E2E771F55088}" type="slidenum">
              <a:rPr lang="fr-FR" altLang="en-US"/>
              <a:pPr/>
              <a:t>153</a:t>
            </a:fld>
            <a:endParaRPr lang="fr-FR" altLang="en-US"/>
          </a:p>
        </p:txBody>
      </p:sp>
      <p:sp>
        <p:nvSpPr>
          <p:cNvPr id="8089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46673065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96156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859886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89944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6994231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8256774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45089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3BF75D5A-584C-412C-9C53-4318B90F43B3}" type="slidenum">
              <a:rPr lang="en-US"/>
              <a:pPr>
                <a:defRPr/>
              </a:pPr>
              <a:t>‹#›</a:t>
            </a:fld>
            <a:endParaRPr lang="en-US"/>
          </a:p>
        </p:txBody>
      </p:sp>
    </p:spTree>
    <p:extLst>
      <p:ext uri="{BB962C8B-B14F-4D97-AF65-F5344CB8AC3E}">
        <p14:creationId xmlns:p14="http://schemas.microsoft.com/office/powerpoint/2010/main" val="3406833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7997571F-B5D7-4943-8A4E-2517D7AACD2D}" type="slidenum">
              <a:rPr lang="en-US"/>
              <a:pPr>
                <a:defRPr/>
              </a:pPr>
              <a:t>‹#›</a:t>
            </a:fld>
            <a:endParaRPr lang="en-US"/>
          </a:p>
        </p:txBody>
      </p:sp>
    </p:spTree>
    <p:extLst>
      <p:ext uri="{BB962C8B-B14F-4D97-AF65-F5344CB8AC3E}">
        <p14:creationId xmlns:p14="http://schemas.microsoft.com/office/powerpoint/2010/main" val="3794932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635435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855656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811013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305453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281626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541478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568704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47095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2EF27FD-0019-AC47-B185-1B8B6BB8DE5C}" type="slidenum">
              <a:rPr lang="en-US">
                <a:solidFill>
                  <a:srgbClr val="000000"/>
                </a:solidFill>
                <a:ea typeface="ＭＳ Ｐゴシック" charset="0"/>
              </a: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24168091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ransition spd="slow">
    <p:wipe/>
  </p:transition>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20"/>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0"/>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0"/>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0"/>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0"/>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0"/>
        </a:buBlip>
        <a:defRPr sz="2400">
          <a:solidFill>
            <a:schemeClr val="tx1"/>
          </a:solidFill>
          <a:latin typeface="+mn-lt"/>
          <a:cs typeface="+mn-cs"/>
        </a:defRPr>
      </a:lvl6pPr>
      <a:lvl7pPr marL="2971800" indent="-228600" algn="l" rtl="0" fontAlgn="base">
        <a:spcBef>
          <a:spcPct val="20000"/>
        </a:spcBef>
        <a:spcAft>
          <a:spcPct val="0"/>
        </a:spcAft>
        <a:buBlip>
          <a:blip r:embed="rId20"/>
        </a:buBlip>
        <a:defRPr sz="2400">
          <a:solidFill>
            <a:schemeClr val="tx1"/>
          </a:solidFill>
          <a:latin typeface="+mn-lt"/>
          <a:cs typeface="+mn-cs"/>
        </a:defRPr>
      </a:lvl7pPr>
      <a:lvl8pPr marL="3429000" indent="-228600" algn="l" rtl="0" fontAlgn="base">
        <a:spcBef>
          <a:spcPct val="20000"/>
        </a:spcBef>
        <a:spcAft>
          <a:spcPct val="0"/>
        </a:spcAft>
        <a:buBlip>
          <a:blip r:embed="rId20"/>
        </a:buBlip>
        <a:defRPr sz="2400">
          <a:solidFill>
            <a:schemeClr val="tx1"/>
          </a:solidFill>
          <a:latin typeface="+mn-lt"/>
          <a:cs typeface="+mn-cs"/>
        </a:defRPr>
      </a:lvl8pPr>
      <a:lvl9pPr marL="3886200" indent="-228600" algn="l" rtl="0" fontAlgn="base">
        <a:spcBef>
          <a:spcPct val="20000"/>
        </a:spcBef>
        <a:spcAft>
          <a:spcPct val="0"/>
        </a:spcAft>
        <a:buBlip>
          <a:blip r:embed="rId20"/>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0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www.wipo.int/ipa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1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1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09.png"/><Relationship Id="rId7" Type="http://schemas.openxmlformats.org/officeDocument/2006/relationships/image" Target="../media/image124.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11.png"/><Relationship Id="rId10" Type="http://schemas.openxmlformats.org/officeDocument/2006/relationships/image" Target="../media/image127.png"/><Relationship Id="rId4" Type="http://schemas.openxmlformats.org/officeDocument/2006/relationships/image" Target="../media/image110.png"/><Relationship Id="rId9" Type="http://schemas.openxmlformats.org/officeDocument/2006/relationships/image" Target="../media/image126.png"/></Relationships>
</file>

<file path=ppt/slides/_rels/slide1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www.wipo.int/"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www.wipo.int/contact/e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wipo.int/econ_stat/en/economics/wipr"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victor.vazquez-lopez@wipo.int"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www.wipo.int/dcea/en/roving_seminars.htm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5.jpeg"/><Relationship Id="rId5" Type="http://schemas.openxmlformats.org/officeDocument/2006/relationships/image" Target="../media/image48.png"/><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4.vml"/><Relationship Id="rId5" Type="http://schemas.openxmlformats.org/officeDocument/2006/relationships/image" Target="../media/image45.jpeg"/><Relationship Id="rId4" Type="http://schemas.openxmlformats.org/officeDocument/2006/relationships/image" Target="../media/image49.emf"/></Relationships>
</file>

<file path=ppt/slides/_rels/slide5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5.jpeg"/><Relationship Id="rId4" Type="http://schemas.openxmlformats.org/officeDocument/2006/relationships/image" Target="../media/image51.emf"/></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s://pct.wipo.int/ePCT"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wipo.int/pct/en/filing/pct_pph.html"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www.youtube.com/watch?v=XnSShsUHXs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jpo.go.jp/cgi/cgi-bin/ppph-portal/statistics/statistics.cgi"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www.jpo.go.jp/ppph-portal/statistics.htm" TargetMode="External"/><Relationship Id="rId4" Type="http://schemas.openxmlformats.org/officeDocument/2006/relationships/image" Target="../media/image45.jpe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www.jpo.go.jp/ppph-portal/globalpph.htm" TargetMode="External"/><Relationship Id="rId4" Type="http://schemas.openxmlformats.org/officeDocument/2006/relationships/image" Target="../media/image4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wipo.int/pct/en/warning/pct_warning.html"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mailto:matthew.bryan@wipo.int"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9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97.xml.rels><?xml version="1.0" encoding="UTF-8" standalone="yes"?>
<Relationships xmlns="http://schemas.openxmlformats.org/package/2006/relationships"><Relationship Id="rId3" Type="http://schemas.openxmlformats.org/officeDocument/2006/relationships/hyperlink" Target="http://www.wipo.int/madrid/en/"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hyperlink" Target="http://www.wipo.int/madrid/en/service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80430" y="2958901"/>
            <a:ext cx="7689686" cy="1694235"/>
          </a:xfrm>
          <a:noFill/>
        </p:spPr>
        <p:txBody>
          <a:bodyPr/>
          <a:lstStyle/>
          <a:p>
            <a:pPr eaLnBrk="1" hangingPunct="1"/>
            <a:r>
              <a:rPr lang="en-US" sz="2800" b="1" u="sng" dirty="0" smtClean="0">
                <a:solidFill>
                  <a:srgbClr val="000090"/>
                </a:solidFill>
                <a:latin typeface="Arial" charset="0"/>
                <a:ea typeface="ヒラギノ角ゴ Pro W3" charset="0"/>
                <a:cs typeface="ヒラギノ角ゴ Pro W3" charset="0"/>
              </a:rPr>
              <a:t>Seminar on WIPO Services and Initiatives </a:t>
            </a:r>
            <a:endParaRPr lang="en-US" sz="2800" b="1" u="sng" dirty="0">
              <a:solidFill>
                <a:srgbClr val="000090"/>
              </a:solidFill>
              <a:latin typeface="Arial" charset="0"/>
              <a:ea typeface="ヒラギノ角ゴ Pro W3" charset="0"/>
              <a:cs typeface="ヒラギノ角ゴ Pro W3" charset="0"/>
            </a:endParaRPr>
          </a:p>
          <a:p>
            <a:pPr eaLnBrk="1" hangingPunct="1"/>
            <a:endParaRPr lang="en-US" sz="3200" dirty="0"/>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012160" y="3735835"/>
            <a:ext cx="3372298"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800" dirty="0" smtClean="0">
                <a:solidFill>
                  <a:srgbClr val="00408C"/>
                </a:solidFill>
                <a:latin typeface="+mj-lt"/>
                <a:ea typeface="ヒラギノ角ゴ Pro W3" charset="0"/>
                <a:cs typeface="ヒラギノ角ゴ Pro W3" charset="0"/>
              </a:rPr>
              <a:t>Ideon Science Park, Sweden </a:t>
            </a:r>
          </a:p>
          <a:p>
            <a:pPr>
              <a:lnSpc>
                <a:spcPct val="40000"/>
              </a:lnSpc>
            </a:pPr>
            <a:r>
              <a:rPr lang="en-US" sz="1800" dirty="0" smtClean="0">
                <a:solidFill>
                  <a:srgbClr val="00408C"/>
                </a:solidFill>
                <a:latin typeface="+mj-lt"/>
                <a:ea typeface="ヒラギノ角ゴ Pro W3" charset="0"/>
                <a:cs typeface="ヒラギノ角ゴ Pro W3" charset="0"/>
              </a:rPr>
              <a:t>March 13, 2014</a:t>
            </a:r>
            <a:endParaRPr lang="en-US" sz="1800" dirty="0">
              <a:solidFill>
                <a:srgbClr val="00408C"/>
              </a:solidFill>
              <a:latin typeface="+mj-lt"/>
              <a:ea typeface="ヒラギノ角ゴ Pro W3" charset="0"/>
              <a:cs typeface="ヒラギノ角ゴ Pro W3" charset="0"/>
            </a:endParaRPr>
          </a:p>
        </p:txBody>
      </p:sp>
      <p:sp>
        <p:nvSpPr>
          <p:cNvPr id="3076" name="Rectangle 6"/>
          <p:cNvSpPr>
            <a:spLocks noChangeArrowheads="1"/>
          </p:cNvSpPr>
          <p:nvPr/>
        </p:nvSpPr>
        <p:spPr bwMode="auto">
          <a:xfrm>
            <a:off x="983499" y="2276872"/>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a:spcBef>
                <a:spcPct val="20000"/>
              </a:spcBef>
              <a:buFontTx/>
              <a:buChar char="-"/>
            </a:pPr>
            <a:endParaRPr lang="en-US" sz="1000" dirty="0">
              <a:solidFill>
                <a:srgbClr val="00408C"/>
              </a:solidFill>
              <a:ea typeface="ヒラギノ角ゴ Pro W3" charset="0"/>
              <a:cs typeface="ヒラギノ角ゴ Pro W3"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59" y="4189429"/>
            <a:ext cx="1299901" cy="333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descr="D:\Users\gesto\Desktop\00018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744" y="4189429"/>
            <a:ext cx="1208721" cy="1611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348" name="Picture 12" descr="D:\Users\gesto\Desktop\lope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479" y="4153975"/>
            <a:ext cx="1227638" cy="1647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3554" name="Picture 2" descr="Maze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945" y="4183890"/>
            <a:ext cx="1179507" cy="1570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4889297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792088"/>
          </a:xfrm>
        </p:spPr>
        <p:txBody>
          <a:bodyPr/>
          <a:lstStyle/>
          <a:p>
            <a:r>
              <a:rPr lang="en-US" dirty="0" smtClean="0"/>
              <a:t>	GLOBAL IP INFRASTRUCTURE </a:t>
            </a:r>
            <a:endParaRPr lang="en-US" dirty="0"/>
          </a:p>
        </p:txBody>
      </p:sp>
      <p:sp>
        <p:nvSpPr>
          <p:cNvPr id="3" name="Espace réservé du contenu 2"/>
          <p:cNvSpPr>
            <a:spLocks noGrp="1"/>
          </p:cNvSpPr>
          <p:nvPr>
            <p:ph idx="1"/>
          </p:nvPr>
        </p:nvSpPr>
        <p:spPr>
          <a:xfrm>
            <a:off x="179512" y="1268760"/>
            <a:ext cx="8784976" cy="4680521"/>
          </a:xfrm>
        </p:spPr>
        <p:txBody>
          <a:bodyPr/>
          <a:lstStyle/>
          <a:p>
            <a:pPr marL="0" indent="0" eaLnBrk="1" hangingPunct="1">
              <a:lnSpc>
                <a:spcPct val="90000"/>
              </a:lnSpc>
              <a:buNone/>
            </a:pPr>
            <a:endParaRPr lang="en-US" sz="1800" b="1" u="sng" dirty="0" smtClean="0">
              <a:solidFill>
                <a:srgbClr val="000090"/>
              </a:solidFill>
              <a:latin typeface="Arial" charset="0"/>
              <a:cs typeface="Arial" charset="0"/>
            </a:endParaRPr>
          </a:p>
          <a:p>
            <a:pPr eaLnBrk="1" hangingPunct="1">
              <a:lnSpc>
                <a:spcPct val="90000"/>
              </a:lnSpc>
            </a:pPr>
            <a:r>
              <a:rPr lang="en-US" sz="1800" b="1" u="sng" dirty="0" smtClean="0">
                <a:solidFill>
                  <a:srgbClr val="000090"/>
                </a:solidFill>
                <a:latin typeface="Arial" charset="0"/>
                <a:cs typeface="Arial" charset="0"/>
              </a:rPr>
              <a:t>INFRASTRUCTURE INCLUDES : </a:t>
            </a:r>
            <a:r>
              <a:rPr lang="en-US" sz="1800" dirty="0" smtClean="0">
                <a:latin typeface="Arial" charset="0"/>
                <a:cs typeface="Arial" charset="0"/>
              </a:rPr>
              <a:t>	</a:t>
            </a:r>
          </a:p>
          <a:p>
            <a:pPr marL="0" indent="0" eaLnBrk="1" hangingPunct="1">
              <a:lnSpc>
                <a:spcPct val="90000"/>
              </a:lnSpc>
              <a:buNone/>
            </a:pPr>
            <a:endParaRPr lang="en-US" sz="1800" dirty="0" smtClean="0">
              <a:latin typeface="Arial" charset="0"/>
              <a:cs typeface="Arial" charset="0"/>
            </a:endParaRPr>
          </a:p>
          <a:p>
            <a:pPr lvl="1" algn="just" eaLnBrk="1" hangingPunct="1">
              <a:lnSpc>
                <a:spcPct val="120000"/>
              </a:lnSpc>
              <a:buFont typeface="Wingdings" charset="2"/>
              <a:buChar char="Ø"/>
            </a:pPr>
            <a:r>
              <a:rPr lang="en-US" sz="1700" dirty="0" smtClean="0">
                <a:latin typeface="Arial" charset="0"/>
                <a:cs typeface="Arial" charset="0"/>
              </a:rPr>
              <a:t> </a:t>
            </a:r>
            <a:r>
              <a:rPr lang="en-US" sz="1700" i="1" dirty="0" smtClean="0">
                <a:latin typeface="Arial" charset="0"/>
                <a:cs typeface="Arial" charset="0"/>
              </a:rPr>
              <a:t>Databases</a:t>
            </a:r>
            <a:r>
              <a:rPr lang="en-US" sz="1700" dirty="0" smtClean="0">
                <a:latin typeface="Arial" charset="0"/>
                <a:cs typeface="Arial" charset="0"/>
              </a:rPr>
              <a:t> (PATENTSCOPE, Global Brand DB &amp; access to </a:t>
            </a:r>
            <a:r>
              <a:rPr lang="en-US" sz="1700" dirty="0" err="1" smtClean="0">
                <a:latin typeface="Arial" charset="0"/>
                <a:cs typeface="Arial" charset="0"/>
              </a:rPr>
              <a:t>aRDI</a:t>
            </a:r>
            <a:r>
              <a:rPr lang="en-US" sz="1700" dirty="0" smtClean="0">
                <a:latin typeface="Arial" charset="0"/>
                <a:cs typeface="Arial" charset="0"/>
              </a:rPr>
              <a:t> and ASPI)</a:t>
            </a:r>
          </a:p>
          <a:p>
            <a:pPr lvl="1" algn="just" eaLnBrk="1" hangingPunct="1">
              <a:lnSpc>
                <a:spcPct val="120000"/>
              </a:lnSpc>
              <a:buFont typeface="Wingdings" charset="2"/>
              <a:buChar char="Ø"/>
            </a:pPr>
            <a:r>
              <a:rPr lang="en-US" sz="1700" dirty="0" smtClean="0">
                <a:latin typeface="Arial" charset="0"/>
                <a:cs typeface="Arial" charset="0"/>
              </a:rPr>
              <a:t> Common platform for e-data </a:t>
            </a:r>
            <a:r>
              <a:rPr lang="en-US" sz="1700" i="1" dirty="0" smtClean="0">
                <a:latin typeface="Arial" charset="0"/>
                <a:cs typeface="Arial" charset="0"/>
              </a:rPr>
              <a:t>exchange</a:t>
            </a:r>
            <a:r>
              <a:rPr lang="en-US" sz="1700" dirty="0" smtClean="0">
                <a:latin typeface="Arial" charset="0"/>
                <a:cs typeface="Arial" charset="0"/>
              </a:rPr>
              <a:t> among </a:t>
            </a:r>
            <a:r>
              <a:rPr lang="en-US" sz="1700" dirty="0">
                <a:latin typeface="Arial" charset="0"/>
                <a:cs typeface="Arial" charset="0"/>
              </a:rPr>
              <a:t>IPOs (WIPO Case for Global Dossier, the Digital Access </a:t>
            </a:r>
            <a:r>
              <a:rPr lang="en-US" sz="1700" dirty="0" smtClean="0">
                <a:latin typeface="Arial" charset="0"/>
                <a:cs typeface="Arial" charset="0"/>
              </a:rPr>
              <a:t>Service)</a:t>
            </a:r>
          </a:p>
          <a:p>
            <a:pPr lvl="1" algn="just" eaLnBrk="1" hangingPunct="1">
              <a:lnSpc>
                <a:spcPct val="120000"/>
              </a:lnSpc>
              <a:buFont typeface="Wingdings" charset="2"/>
              <a:buChar char="Ø"/>
            </a:pPr>
            <a:r>
              <a:rPr lang="en-US" sz="1700" dirty="0" smtClean="0">
                <a:latin typeface="Arial" charset="0"/>
                <a:cs typeface="Arial" charset="0"/>
              </a:rPr>
              <a:t> Other platforms: WIPO Green; WIPO Research. </a:t>
            </a:r>
          </a:p>
          <a:p>
            <a:pPr lvl="1" algn="just" eaLnBrk="1" hangingPunct="1">
              <a:lnSpc>
                <a:spcPct val="120000"/>
              </a:lnSpc>
              <a:buFont typeface="Wingdings" charset="2"/>
              <a:buChar char="Ø"/>
            </a:pPr>
            <a:r>
              <a:rPr lang="en-US" sz="1700" dirty="0" smtClean="0">
                <a:latin typeface="Arial" charset="0"/>
                <a:cs typeface="Arial" charset="0"/>
              </a:rPr>
              <a:t>Tools (international </a:t>
            </a:r>
            <a:r>
              <a:rPr lang="en-US" sz="1700" i="1" dirty="0" smtClean="0">
                <a:latin typeface="Arial" charset="0"/>
                <a:cs typeface="Arial" charset="0"/>
              </a:rPr>
              <a:t>classifications</a:t>
            </a:r>
            <a:r>
              <a:rPr lang="en-US" sz="1700" dirty="0" smtClean="0">
                <a:latin typeface="Arial" charset="0"/>
                <a:cs typeface="Arial" charset="0"/>
              </a:rPr>
              <a:t> in TMs/design; IPC, Green inventory, Nice classification)</a:t>
            </a:r>
          </a:p>
          <a:p>
            <a:pPr lvl="1" algn="just" eaLnBrk="1" hangingPunct="1">
              <a:lnSpc>
                <a:spcPct val="120000"/>
              </a:lnSpc>
              <a:buFont typeface="Wingdings" charset="2"/>
              <a:buChar char="Ø"/>
            </a:pPr>
            <a:r>
              <a:rPr lang="en-US" sz="1700" i="1" dirty="0" smtClean="0">
                <a:latin typeface="Arial" charset="0"/>
                <a:cs typeface="Arial" charset="0"/>
              </a:rPr>
              <a:t>Standards</a:t>
            </a:r>
            <a:r>
              <a:rPr lang="en-US" sz="1700" dirty="0" smtClean="0">
                <a:latin typeface="Arial" charset="0"/>
                <a:cs typeface="Arial" charset="0"/>
              </a:rPr>
              <a:t> &amp; technical agreements</a:t>
            </a:r>
          </a:p>
          <a:p>
            <a:pPr lvl="1" algn="just" eaLnBrk="1" hangingPunct="1">
              <a:lnSpc>
                <a:spcPct val="120000"/>
              </a:lnSpc>
              <a:buFont typeface="Wingdings" charset="2"/>
              <a:buChar char="Ø"/>
            </a:pPr>
            <a:r>
              <a:rPr lang="en-US" sz="1700" dirty="0" smtClean="0">
                <a:latin typeface="Arial" charset="0"/>
                <a:cs typeface="Arial" charset="0"/>
              </a:rPr>
              <a:t>Services (International Cooperation for Patent Examination (ICE), Patent Information Services, including Legal Status of Patents)</a:t>
            </a:r>
          </a:p>
          <a:p>
            <a:pPr marL="0" indent="0">
              <a:buNone/>
            </a:pPr>
            <a:endParaRPr lang="en-US" dirty="0"/>
          </a:p>
        </p:txBody>
      </p:sp>
    </p:spTree>
    <p:extLst>
      <p:ext uri="{BB962C8B-B14F-4D97-AF65-F5344CB8AC3E}">
        <p14:creationId xmlns:p14="http://schemas.microsoft.com/office/powerpoint/2010/main" val="1621255621"/>
      </p:ext>
    </p:extLst>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83568" y="260648"/>
            <a:ext cx="8064896" cy="685800"/>
          </a:xfrm>
        </p:spPr>
        <p:txBody>
          <a:bodyPr/>
          <a:lstStyle/>
          <a:p>
            <a:pPr algn="ctr" eaLnBrk="1" hangingPunct="1"/>
            <a:r>
              <a:rPr lang="en-US" altLang="ja-JP" sz="2800" dirty="0" smtClean="0">
                <a:ea typeface="MS PGothic" pitchFamily="34" charset="-128"/>
              </a:rPr>
              <a:t>BENEFITS FOR TRADEMARK OWNERS</a:t>
            </a:r>
          </a:p>
        </p:txBody>
      </p:sp>
      <p:sp>
        <p:nvSpPr>
          <p:cNvPr id="22531" name="Rectangle 3"/>
          <p:cNvSpPr>
            <a:spLocks noGrp="1" noChangeArrowheads="1"/>
          </p:cNvSpPr>
          <p:nvPr>
            <p:ph type="body" idx="4294967295"/>
          </p:nvPr>
        </p:nvSpPr>
        <p:spPr>
          <a:xfrm>
            <a:off x="179512" y="1268759"/>
            <a:ext cx="8784975" cy="5039965"/>
          </a:xfrm>
        </p:spPr>
        <p:txBody>
          <a:bodyPr/>
          <a:lstStyle/>
          <a:p>
            <a:pPr eaLnBrk="1" hangingPunct="1"/>
            <a:r>
              <a:rPr lang="en-US" altLang="ja-JP" sz="2000" dirty="0" smtClean="0">
                <a:ea typeface="MS PGothic" pitchFamily="34" charset="-128"/>
              </a:rPr>
              <a:t>Simple and economical procedure</a:t>
            </a:r>
          </a:p>
          <a:p>
            <a:pPr marL="0" indent="0" eaLnBrk="1" hangingPunct="1">
              <a:buNone/>
            </a:pPr>
            <a:endParaRPr lang="en-US" altLang="ja-JP" sz="2000" dirty="0" smtClean="0">
              <a:ea typeface="MS PGothic" pitchFamily="34" charset="-128"/>
            </a:endParaRPr>
          </a:p>
          <a:p>
            <a:pPr lvl="1" eaLnBrk="1" hangingPunct="1">
              <a:buFont typeface="Wingdings" panose="05000000000000000000" pitchFamily="2" charset="2"/>
              <a:buChar char="Ø"/>
            </a:pPr>
            <a:r>
              <a:rPr lang="en-US" altLang="ja-JP" sz="1800" dirty="0" smtClean="0">
                <a:ea typeface="MS PGothic" pitchFamily="34" charset="-128"/>
              </a:rPr>
              <a:t>A single set of simple formalities</a:t>
            </a:r>
          </a:p>
          <a:p>
            <a:pPr lvl="1" eaLnBrk="1" hangingPunct="1">
              <a:buFont typeface="Wingdings" panose="05000000000000000000" pitchFamily="2" charset="2"/>
              <a:buChar char="Ø"/>
            </a:pPr>
            <a:r>
              <a:rPr lang="en-US" altLang="ja-JP" sz="1800" dirty="0" smtClean="0">
                <a:ea typeface="MS PGothic" pitchFamily="34" charset="-128"/>
              </a:rPr>
              <a:t>A single filing Office</a:t>
            </a:r>
          </a:p>
          <a:p>
            <a:pPr lvl="1" eaLnBrk="1" hangingPunct="1">
              <a:buFont typeface="Wingdings" panose="05000000000000000000" pitchFamily="2" charset="2"/>
              <a:buChar char="Ø"/>
            </a:pPr>
            <a:r>
              <a:rPr lang="en-US" altLang="ja-JP" sz="1800" dirty="0" smtClean="0">
                <a:ea typeface="MS PGothic" pitchFamily="34" charset="-128"/>
              </a:rPr>
              <a:t>Low registration fees </a:t>
            </a:r>
          </a:p>
          <a:p>
            <a:pPr lvl="1" eaLnBrk="1" hangingPunct="1">
              <a:buFont typeface="Wingdings" panose="05000000000000000000" pitchFamily="2" charset="2"/>
              <a:buChar char="Ø"/>
            </a:pPr>
            <a:r>
              <a:rPr lang="en-US" altLang="ja-JP" sz="1800" dirty="0" smtClean="0">
                <a:ea typeface="MS PGothic" pitchFamily="34" charset="-128"/>
              </a:rPr>
              <a:t>No need to pay foreign agents for filings</a:t>
            </a:r>
          </a:p>
          <a:p>
            <a:pPr lvl="1" eaLnBrk="1" hangingPunct="1">
              <a:buFont typeface="Wingdings" panose="05000000000000000000" pitchFamily="2" charset="2"/>
              <a:buChar char="Ø"/>
            </a:pPr>
            <a:r>
              <a:rPr lang="en-US" altLang="ja-JP" sz="1800" dirty="0" smtClean="0">
                <a:ea typeface="MS PGothic" pitchFamily="34" charset="-128"/>
              </a:rPr>
              <a:t>No need to pay translation of the paperwork into several languages</a:t>
            </a:r>
          </a:p>
          <a:p>
            <a:pPr marL="457200" lvl="1" indent="0" eaLnBrk="1" hangingPunct="1">
              <a:buNone/>
            </a:pPr>
            <a:endParaRPr lang="fr-CH" altLang="ja-JP" sz="1800" dirty="0">
              <a:ea typeface="MS PGothic" pitchFamily="34" charset="-128"/>
            </a:endParaRPr>
          </a:p>
          <a:p>
            <a:pPr marL="457200" lvl="1" indent="0" eaLnBrk="1" hangingPunct="1">
              <a:buNone/>
            </a:pPr>
            <a:endParaRPr lang="en-US" altLang="ja-JP" sz="1800" dirty="0" smtClean="0">
              <a:ea typeface="MS PGothic" pitchFamily="34" charset="-128"/>
            </a:endParaRPr>
          </a:p>
          <a:p>
            <a:pPr eaLnBrk="1" hangingPunct="1"/>
            <a:r>
              <a:rPr lang="en-US" altLang="ja-JP" sz="2000" dirty="0" smtClean="0">
                <a:ea typeface="MS PGothic" pitchFamily="34" charset="-128"/>
              </a:rPr>
              <a:t>Effective procedure</a:t>
            </a:r>
          </a:p>
          <a:p>
            <a:pPr marL="0" indent="0" eaLnBrk="1" hangingPunct="1">
              <a:buNone/>
            </a:pPr>
            <a:endParaRPr lang="en-US" altLang="ja-JP" dirty="0" smtClean="0">
              <a:ea typeface="MS PGothic" pitchFamily="34" charset="-128"/>
            </a:endParaRPr>
          </a:p>
          <a:p>
            <a:pPr lvl="1" eaLnBrk="1" hangingPunct="1">
              <a:buFont typeface="Wingdings" panose="05000000000000000000" pitchFamily="2" charset="2"/>
              <a:buChar char="Ø"/>
            </a:pPr>
            <a:r>
              <a:rPr lang="en-US" altLang="ja-JP" sz="1800" dirty="0" smtClean="0">
                <a:ea typeface="MS PGothic" pitchFamily="34" charset="-128"/>
              </a:rPr>
              <a:t>A single international application produces the same legal effect in various countries </a:t>
            </a:r>
          </a:p>
          <a:p>
            <a:pPr lvl="1" eaLnBrk="1" hangingPunct="1">
              <a:buFont typeface="Wingdings" panose="05000000000000000000" pitchFamily="2" charset="2"/>
              <a:buChar char="Ø"/>
            </a:pPr>
            <a:r>
              <a:rPr lang="en-US" altLang="ja-JP" sz="1800" dirty="0" smtClean="0">
                <a:ea typeface="MS PGothic" pitchFamily="34" charset="-128"/>
              </a:rPr>
              <a:t>A fixed deadline for the confirmation or refusal of the legal effects in each designated country</a:t>
            </a:r>
          </a:p>
        </p:txBody>
      </p:sp>
    </p:spTree>
    <p:extLst>
      <p:ext uri="{BB962C8B-B14F-4D97-AF65-F5344CB8AC3E}">
        <p14:creationId xmlns:p14="http://schemas.microsoft.com/office/powerpoint/2010/main" val="2950370338"/>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67544" y="980728"/>
            <a:ext cx="8280920" cy="4352925"/>
          </a:xfrm>
        </p:spPr>
        <p:txBody>
          <a:bodyPr/>
          <a:lstStyle/>
          <a:p>
            <a:pPr>
              <a:buFontTx/>
              <a:buNone/>
            </a:pPr>
            <a:endParaRPr lang="fr-CH" altLang="en-US" dirty="0" smtClean="0"/>
          </a:p>
          <a:p>
            <a:pPr>
              <a:buFontTx/>
              <a:buNone/>
            </a:pPr>
            <a:r>
              <a:rPr lang="fr-CH" altLang="en-US" dirty="0" smtClean="0"/>
              <a:t>		</a:t>
            </a:r>
          </a:p>
          <a:p>
            <a:pPr>
              <a:buFontTx/>
              <a:buNone/>
            </a:pPr>
            <a:endParaRPr lang="fr-CH" altLang="en-US" dirty="0" smtClean="0"/>
          </a:p>
          <a:p>
            <a:pPr>
              <a:buFontTx/>
              <a:buNone/>
            </a:pPr>
            <a:r>
              <a:rPr lang="fr-CH" altLang="en-US" dirty="0" smtClean="0"/>
              <a:t>		</a:t>
            </a:r>
            <a:r>
              <a:rPr lang="fr-CH" altLang="en-US" sz="3200" dirty="0" smtClean="0">
                <a:solidFill>
                  <a:srgbClr val="00408C"/>
                </a:solidFill>
              </a:rPr>
              <a:t>	</a:t>
            </a:r>
            <a:r>
              <a:rPr lang="fr-CH" altLang="en-US" sz="3600" dirty="0" smtClean="0">
                <a:solidFill>
                  <a:srgbClr val="00408C"/>
                </a:solidFill>
              </a:rPr>
              <a:t>The Hague System:</a:t>
            </a:r>
          </a:p>
          <a:p>
            <a:pPr algn="ctr">
              <a:buFontTx/>
              <a:buNone/>
            </a:pPr>
            <a:r>
              <a:rPr lang="fr-CH" altLang="en-US" sz="3600" dirty="0" smtClean="0">
                <a:solidFill>
                  <a:srgbClr val="00408C"/>
                </a:solidFill>
              </a:rPr>
              <a:t>The International Design System</a:t>
            </a:r>
            <a:endParaRPr lang="en-US" altLang="en-US" sz="3600" dirty="0" smtClean="0">
              <a:solidFill>
                <a:srgbClr val="00408C"/>
              </a:solidFill>
            </a:endParaRPr>
          </a:p>
        </p:txBody>
      </p:sp>
    </p:spTree>
    <p:extLst>
      <p:ext uri="{BB962C8B-B14F-4D97-AF65-F5344CB8AC3E}">
        <p14:creationId xmlns:p14="http://schemas.microsoft.com/office/powerpoint/2010/main" val="263486786"/>
      </p:ext>
    </p:extLst>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928" y="2276872"/>
            <a:ext cx="201622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3"/>
          <p:cNvSpPr>
            <a:spLocks noGrp="1" noChangeArrowheads="1"/>
          </p:cNvSpPr>
          <p:nvPr>
            <p:ph type="title"/>
          </p:nvPr>
        </p:nvSpPr>
        <p:spPr/>
        <p:txBody>
          <a:bodyPr/>
          <a:lstStyle/>
          <a:p>
            <a:pPr algn="ctr"/>
            <a:r>
              <a:rPr lang="fr-CH" altLang="en-US" sz="2800" dirty="0" smtClean="0"/>
              <a:t>IN A NUTSHELL</a:t>
            </a:r>
            <a:endParaRPr lang="en-US" altLang="en-US" sz="2800" dirty="0" smtClean="0"/>
          </a:p>
        </p:txBody>
      </p:sp>
      <p:sp>
        <p:nvSpPr>
          <p:cNvPr id="24580" name="Rectangle 4"/>
          <p:cNvSpPr>
            <a:spLocks noGrp="1" noChangeArrowheads="1"/>
          </p:cNvSpPr>
          <p:nvPr>
            <p:ph type="body" idx="1"/>
          </p:nvPr>
        </p:nvSpPr>
        <p:spPr/>
        <p:txBody>
          <a:bodyPr/>
          <a:lstStyle/>
          <a:p>
            <a:endParaRPr lang="fr-CH" altLang="en-US" dirty="0" smtClean="0"/>
          </a:p>
          <a:p>
            <a:endParaRPr lang="fr-CH" altLang="en-US" dirty="0" smtClean="0"/>
          </a:p>
          <a:p>
            <a:endParaRPr lang="fr-CH" altLang="en-US" dirty="0" smtClean="0"/>
          </a:p>
          <a:p>
            <a:endParaRPr lang="fr-CH" altLang="en-US" dirty="0" smtClean="0"/>
          </a:p>
          <a:p>
            <a:endParaRPr lang="fr-CH" altLang="en-US" dirty="0" smtClean="0"/>
          </a:p>
          <a:p>
            <a:pPr lvl="4"/>
            <a:endParaRPr lang="en-US" altLang="en-US" dirty="0" smtClean="0"/>
          </a:p>
        </p:txBody>
      </p:sp>
      <p:sp>
        <p:nvSpPr>
          <p:cNvPr id="24581" name="Rectangle 5"/>
          <p:cNvSpPr>
            <a:spLocks noChangeArrowheads="1"/>
          </p:cNvSpPr>
          <p:nvPr/>
        </p:nvSpPr>
        <p:spPr bwMode="auto">
          <a:xfrm>
            <a:off x="279024" y="4509120"/>
            <a:ext cx="87849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spcBef>
                <a:spcPct val="0"/>
              </a:spcBef>
              <a:buFontTx/>
              <a:buNone/>
            </a:pPr>
            <a:r>
              <a:rPr lang="en-US" altLang="en-US" b="0" dirty="0" smtClean="0"/>
              <a:t>“</a:t>
            </a:r>
            <a:r>
              <a:rPr lang="en-US" altLang="en-US" sz="2000" b="0" dirty="0" smtClean="0"/>
              <a:t>The Hague Agreement provides creators and holders of designs with a simple, rapid and economical procedure to secure and maintain the protection of industrial designs, through a single international registration"</a:t>
            </a:r>
            <a:endParaRPr lang="en-US" altLang="en-US" sz="2000" b="0" dirty="0"/>
          </a:p>
        </p:txBody>
      </p:sp>
    </p:spTree>
    <p:extLst>
      <p:ext uri="{BB962C8B-B14F-4D97-AF65-F5344CB8AC3E}">
        <p14:creationId xmlns:p14="http://schemas.microsoft.com/office/powerpoint/2010/main" val="1596668024"/>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en-US" altLang="en-US" i="1" dirty="0" smtClean="0"/>
              <a:t/>
            </a:r>
            <a:br>
              <a:rPr lang="en-US" altLang="en-US" i="1" dirty="0" smtClean="0"/>
            </a:br>
            <a:r>
              <a:rPr lang="en-US" altLang="en-US" sz="2800" dirty="0" smtClean="0"/>
              <a:t>WIPO Director General Francis Gurry:</a:t>
            </a:r>
            <a:r>
              <a:rPr lang="en-US" altLang="en-US" i="1" dirty="0" smtClean="0"/>
              <a:t/>
            </a:r>
            <a:br>
              <a:rPr lang="en-US" altLang="en-US" i="1" dirty="0" smtClean="0"/>
            </a:br>
            <a:endParaRPr lang="en-US" altLang="en-US" i="1" dirty="0" smtClean="0"/>
          </a:p>
        </p:txBody>
      </p:sp>
      <p:sp>
        <p:nvSpPr>
          <p:cNvPr id="25603" name="Rectangle 3"/>
          <p:cNvSpPr>
            <a:spLocks noGrp="1" noChangeArrowheads="1"/>
          </p:cNvSpPr>
          <p:nvPr>
            <p:ph type="body" idx="1"/>
          </p:nvPr>
        </p:nvSpPr>
        <p:spPr>
          <a:xfrm>
            <a:off x="179512" y="1341150"/>
            <a:ext cx="8856984" cy="4352925"/>
          </a:xfrm>
        </p:spPr>
        <p:txBody>
          <a:bodyPr/>
          <a:lstStyle/>
          <a:p>
            <a:pPr>
              <a:buFontTx/>
              <a:buNone/>
            </a:pPr>
            <a:endParaRPr lang="en-US" altLang="en-US" i="1" dirty="0" smtClean="0"/>
          </a:p>
          <a:p>
            <a:pPr algn="just">
              <a:buFontTx/>
              <a:buNone/>
            </a:pPr>
            <a:r>
              <a:rPr lang="en-US" altLang="en-US" i="1" dirty="0" smtClean="0"/>
              <a:t>	</a:t>
            </a:r>
            <a:r>
              <a:rPr lang="en-US" altLang="en-US" sz="2000" i="1" dirty="0" smtClean="0"/>
              <a:t>“Design is one of the principal means of </a:t>
            </a:r>
            <a:r>
              <a:rPr lang="en-US" altLang="en-US" sz="2000" i="1" u="sng" dirty="0" smtClean="0"/>
              <a:t>differentiating a range of mass produced household and consumer items</a:t>
            </a:r>
            <a:r>
              <a:rPr lang="en-US" altLang="en-US" sz="2000" i="1" dirty="0" smtClean="0"/>
              <a:t>, such as chairs and tables, for which the technological possibilities for development have been exhausted.”</a:t>
            </a:r>
          </a:p>
          <a:p>
            <a:pPr>
              <a:buFontTx/>
              <a:buNone/>
            </a:pPr>
            <a:endParaRPr lang="fr-CH" altLang="en-US" i="1" dirty="0" smtClean="0"/>
          </a:p>
          <a:p>
            <a:pPr>
              <a:buFontTx/>
              <a:buNone/>
            </a:pPr>
            <a:endParaRPr lang="en-US" altLang="en-US" i="1" dirty="0" smtClean="0"/>
          </a:p>
          <a:p>
            <a:pPr>
              <a:buFontTx/>
              <a:buNone/>
            </a:pPr>
            <a:r>
              <a:rPr lang="fr-CH" altLang="en-US" b="1" i="1" dirty="0" smtClean="0"/>
              <a:t>	DM/075065                 		    	DM/076022</a:t>
            </a:r>
          </a:p>
          <a:p>
            <a:pPr>
              <a:buFontTx/>
              <a:buNone/>
            </a:pPr>
            <a:r>
              <a:rPr lang="fr-CH" altLang="en-US" b="1" i="1" dirty="0" smtClean="0"/>
              <a:t>	« Chair »		       		    	« Chair »</a:t>
            </a:r>
          </a:p>
          <a:p>
            <a:pPr>
              <a:buFontTx/>
              <a:buNone/>
            </a:pPr>
            <a:endParaRPr lang="en-US" altLang="en-US" b="1" i="1" dirty="0" smtClean="0"/>
          </a:p>
          <a:p>
            <a:pPr>
              <a:buFontTx/>
              <a:buNone/>
            </a:pPr>
            <a:r>
              <a:rPr lang="fr-CH" altLang="en-US" dirty="0" smtClean="0"/>
              <a:t>	</a:t>
            </a:r>
            <a:endParaRPr lang="en-US" altLang="en-US" dirty="0" smtClean="0"/>
          </a:p>
        </p:txBody>
      </p:sp>
      <p:pic>
        <p:nvPicPr>
          <p:cNvPr id="25604" name="Picture 4" descr="s001_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501981"/>
            <a:ext cx="160165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s001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3284984"/>
            <a:ext cx="1152128" cy="252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491385"/>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755576" y="476672"/>
            <a:ext cx="7431088" cy="685800"/>
          </a:xfrm>
        </p:spPr>
        <p:txBody>
          <a:bodyPr/>
          <a:lstStyle/>
          <a:p>
            <a:pPr algn="ctr" eaLnBrk="1" hangingPunct="1"/>
            <a:r>
              <a:rPr lang="en-US" altLang="en-US" sz="2800" dirty="0" smtClean="0"/>
              <a:t>THE HAGUE SYSTEM</a:t>
            </a:r>
            <a:endParaRPr lang="en-GB" altLang="en-US" sz="2800" dirty="0" smtClean="0"/>
          </a:p>
        </p:txBody>
      </p:sp>
      <p:sp>
        <p:nvSpPr>
          <p:cNvPr id="26627" name="Rectangle 3"/>
          <p:cNvSpPr>
            <a:spLocks noGrp="1" noChangeArrowheads="1"/>
          </p:cNvSpPr>
          <p:nvPr>
            <p:ph type="body" idx="4294967295"/>
          </p:nvPr>
        </p:nvSpPr>
        <p:spPr>
          <a:xfrm>
            <a:off x="323528" y="1628775"/>
            <a:ext cx="8640960" cy="4464050"/>
          </a:xfrm>
        </p:spPr>
        <p:txBody>
          <a:bodyPr/>
          <a:lstStyle/>
          <a:p>
            <a:pPr eaLnBrk="1" hangingPunct="1">
              <a:lnSpc>
                <a:spcPct val="150000"/>
              </a:lnSpc>
            </a:pPr>
            <a:r>
              <a:rPr lang="en-US" altLang="ja-JP" sz="2000" dirty="0" smtClean="0">
                <a:ea typeface="MS PGothic" pitchFamily="34" charset="-128"/>
              </a:rPr>
              <a:t>A centralized filing mechanism </a:t>
            </a:r>
          </a:p>
          <a:p>
            <a:pPr eaLnBrk="1" hangingPunct="1">
              <a:lnSpc>
                <a:spcPct val="150000"/>
              </a:lnSpc>
            </a:pPr>
            <a:r>
              <a:rPr lang="en-US" altLang="ja-JP" sz="2000" dirty="0" smtClean="0">
                <a:ea typeface="MS PGothic" pitchFamily="34" charset="-128"/>
              </a:rPr>
              <a:t>A closed system </a:t>
            </a:r>
          </a:p>
          <a:p>
            <a:pPr eaLnBrk="1" hangingPunct="1">
              <a:lnSpc>
                <a:spcPct val="150000"/>
              </a:lnSpc>
            </a:pPr>
            <a:r>
              <a:rPr lang="en-US" altLang="ja-JP" sz="2000" dirty="0" smtClean="0">
                <a:ea typeface="MS PGothic" pitchFamily="34" charset="-128"/>
              </a:rPr>
              <a:t>A one-stop shop to obtain and maintain design protection in export markets</a:t>
            </a:r>
          </a:p>
          <a:p>
            <a:pPr eaLnBrk="1" hangingPunct="1">
              <a:lnSpc>
                <a:spcPct val="150000"/>
              </a:lnSpc>
            </a:pPr>
            <a:r>
              <a:rPr lang="fr-CH" altLang="ja-JP" sz="2000" dirty="0" smtClean="0">
                <a:ea typeface="MS PGothic" pitchFamily="34" charset="-128"/>
              </a:rPr>
              <a:t>An option to the national route</a:t>
            </a:r>
          </a:p>
          <a:p>
            <a:pPr eaLnBrk="1" hangingPunct="1">
              <a:lnSpc>
                <a:spcPct val="150000"/>
              </a:lnSpc>
            </a:pPr>
            <a:r>
              <a:rPr lang="nb-NO" altLang="en-US" sz="2000" dirty="0" smtClean="0"/>
              <a:t>A purely procedural treaty</a:t>
            </a:r>
          </a:p>
          <a:p>
            <a:pPr eaLnBrk="1" hangingPunct="1">
              <a:lnSpc>
                <a:spcPct val="150000"/>
              </a:lnSpc>
            </a:pPr>
            <a:r>
              <a:rPr lang="nb-NO" altLang="en-US" sz="2000" dirty="0" smtClean="0"/>
              <a:t>The domestic legislations of the designated Contracting Parties set the conditions for protecting the design and determine the rights which result from protection</a:t>
            </a:r>
          </a:p>
          <a:p>
            <a:pPr eaLnBrk="1" hangingPunct="1"/>
            <a:endParaRPr lang="en-GB" altLang="en-US" dirty="0" smtClean="0"/>
          </a:p>
        </p:txBody>
      </p:sp>
    </p:spTree>
    <p:extLst>
      <p:ext uri="{BB962C8B-B14F-4D97-AF65-F5344CB8AC3E}">
        <p14:creationId xmlns:p14="http://schemas.microsoft.com/office/powerpoint/2010/main" val="2561108215"/>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571500"/>
          </a:xfrm>
          <a:prstGeom prst="rect">
            <a:avLst/>
          </a:prstGeom>
        </p:spPr>
        <p:txBody>
          <a:bodyPr/>
          <a:lstStyle>
            <a:lvl1pPr algn="l" rtl="0" fontAlgn="base">
              <a:spcBef>
                <a:spcPct val="0"/>
              </a:spcBef>
              <a:spcAft>
                <a:spcPct val="0"/>
              </a:spcAft>
              <a:defRPr sz="3600">
                <a:solidFill>
                  <a:srgbClr val="70899B"/>
                </a:solidFill>
                <a:latin typeface="+mj-lt"/>
                <a:ea typeface="+mj-ea"/>
                <a:cs typeface="+mj-cs"/>
              </a:defRPr>
            </a:lvl1pPr>
            <a:lvl2pPr algn="l" rtl="0" fontAlgn="base">
              <a:spcBef>
                <a:spcPct val="0"/>
              </a:spcBef>
              <a:spcAft>
                <a:spcPct val="0"/>
              </a:spcAft>
              <a:defRPr sz="3600">
                <a:solidFill>
                  <a:srgbClr val="70899B"/>
                </a:solidFill>
                <a:latin typeface="Arial" charset="0"/>
                <a:cs typeface="Arial" charset="0"/>
              </a:defRPr>
            </a:lvl2pPr>
            <a:lvl3pPr algn="l" rtl="0" fontAlgn="base">
              <a:spcBef>
                <a:spcPct val="0"/>
              </a:spcBef>
              <a:spcAft>
                <a:spcPct val="0"/>
              </a:spcAft>
              <a:defRPr sz="3600">
                <a:solidFill>
                  <a:srgbClr val="70899B"/>
                </a:solidFill>
                <a:latin typeface="Arial" charset="0"/>
                <a:cs typeface="Arial" charset="0"/>
              </a:defRPr>
            </a:lvl3pPr>
            <a:lvl4pPr algn="l" rtl="0" fontAlgn="base">
              <a:spcBef>
                <a:spcPct val="0"/>
              </a:spcBef>
              <a:spcAft>
                <a:spcPct val="0"/>
              </a:spcAft>
              <a:defRPr sz="3600">
                <a:solidFill>
                  <a:srgbClr val="70899B"/>
                </a:solidFill>
                <a:latin typeface="Arial" charset="0"/>
                <a:cs typeface="Arial" charset="0"/>
              </a:defRPr>
            </a:lvl4pPr>
            <a:lvl5pPr algn="l" rtl="0" fontAlgn="base">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a:defRPr/>
            </a:pPr>
            <a:r>
              <a:rPr lang="en-US" altLang="en-US" sz="2800" b="0" kern="0" dirty="0" smtClean="0">
                <a:solidFill>
                  <a:srgbClr val="00408C"/>
                </a:solidFill>
              </a:rPr>
              <a:t>MEMBERS OF THE HAGUE SYSTEM</a:t>
            </a:r>
          </a:p>
        </p:txBody>
      </p:sp>
      <p:sp>
        <p:nvSpPr>
          <p:cNvPr id="3" name="Rectangle 1971"/>
          <p:cNvSpPr txBox="1">
            <a:spLocks noChangeArrowheads="1"/>
          </p:cNvSpPr>
          <p:nvPr/>
        </p:nvSpPr>
        <p:spPr>
          <a:xfrm>
            <a:off x="2843213" y="5734050"/>
            <a:ext cx="4465637" cy="936625"/>
          </a:xfrm>
          <a:prstGeom prst="rect">
            <a:avLst/>
          </a:prstGeom>
          <a:noFill/>
          <a:extLst>
            <a:ext uri="{91240B29-F687-4F45-9708-019B960494DF}">
              <a14:hiddenLine xmlns:a14="http://schemas.microsoft.com/office/drawing/2010/main" w="12700">
                <a:solidFill>
                  <a:schemeClr val="tx1"/>
                </a:solidFill>
                <a:miter lim="800000"/>
                <a:headEnd/>
                <a:tailEnd/>
              </a14:hiddenLine>
            </a:ext>
          </a:extLst>
        </p:spPr>
        <p:txBody>
          <a:bodyPr/>
          <a:lstStyle>
            <a:lvl1pPr marL="342900" indent="-342900" algn="l" rtl="0" fontAlgn="base">
              <a:spcBef>
                <a:spcPct val="20000"/>
              </a:spcBef>
              <a:spcAft>
                <a:spcPct val="0"/>
              </a:spcAft>
              <a:buBlip>
                <a:blip r:embed="rId3"/>
              </a:buBlip>
              <a:defRPr sz="2400">
                <a:solidFill>
                  <a:schemeClr val="tx1"/>
                </a:solidFill>
                <a:latin typeface="+mn-lt"/>
                <a:ea typeface="+mn-ea"/>
                <a:cs typeface="+mn-cs"/>
              </a:defRPr>
            </a:lvl1pPr>
            <a:lvl2pPr marL="742950" indent="-285750" algn="l" rtl="0" fontAlgn="base">
              <a:spcBef>
                <a:spcPct val="20000"/>
              </a:spcBef>
              <a:spcAft>
                <a:spcPct val="0"/>
              </a:spcAft>
              <a:buBlip>
                <a:blip r:embed="rId3"/>
              </a:buBlip>
              <a:defRPr sz="2400">
                <a:solidFill>
                  <a:schemeClr val="tx1"/>
                </a:solidFill>
                <a:latin typeface="+mn-lt"/>
                <a:cs typeface="+mn-cs"/>
              </a:defRPr>
            </a:lvl2pPr>
            <a:lvl3pPr marL="1143000" indent="-228600" algn="l" rtl="0" fontAlgn="base">
              <a:spcBef>
                <a:spcPct val="20000"/>
              </a:spcBef>
              <a:spcAft>
                <a:spcPct val="0"/>
              </a:spcAft>
              <a:buBlip>
                <a:blip r:embed="rId3"/>
              </a:buBlip>
              <a:defRPr sz="2400">
                <a:solidFill>
                  <a:schemeClr val="tx1"/>
                </a:solidFill>
                <a:latin typeface="+mn-lt"/>
                <a:cs typeface="+mn-cs"/>
              </a:defRPr>
            </a:lvl3pPr>
            <a:lvl4pPr marL="1600200" indent="-228600" algn="l" rtl="0" fontAlgn="base">
              <a:spcBef>
                <a:spcPct val="20000"/>
              </a:spcBef>
              <a:spcAft>
                <a:spcPct val="0"/>
              </a:spcAft>
              <a:buBlip>
                <a:blip r:embed="rId3"/>
              </a:buBlip>
              <a:defRPr sz="2400">
                <a:solidFill>
                  <a:schemeClr val="tx1"/>
                </a:solidFill>
                <a:latin typeface="+mn-lt"/>
                <a:cs typeface="+mn-cs"/>
              </a:defRPr>
            </a:lvl4pPr>
            <a:lvl5pPr marL="2057400" indent="-228600" algn="l" rtl="0" fontAlgn="base">
              <a:spcBef>
                <a:spcPct val="20000"/>
              </a:spcBef>
              <a:spcAft>
                <a:spcPct val="0"/>
              </a:spcAft>
              <a:buBlip>
                <a:blip r:embed="rId3"/>
              </a:buBlip>
              <a:defRPr sz="2400">
                <a:solidFill>
                  <a:schemeClr val="tx1"/>
                </a:solidFill>
                <a:latin typeface="+mn-lt"/>
                <a:cs typeface="+mn-cs"/>
              </a:defRPr>
            </a:lvl5pPr>
            <a:lvl6pPr marL="2514600" indent="-228600" algn="l" rtl="0" fontAlgn="base">
              <a:spcBef>
                <a:spcPct val="20000"/>
              </a:spcBef>
              <a:spcAft>
                <a:spcPct val="0"/>
              </a:spcAft>
              <a:buBlip>
                <a:blip r:embed="rId3"/>
              </a:buBlip>
              <a:defRPr sz="2400">
                <a:solidFill>
                  <a:schemeClr val="tx1"/>
                </a:solidFill>
                <a:latin typeface="+mn-lt"/>
                <a:cs typeface="+mn-cs"/>
              </a:defRPr>
            </a:lvl6pPr>
            <a:lvl7pPr marL="2971800" indent="-228600" algn="l" rtl="0" fontAlgn="base">
              <a:spcBef>
                <a:spcPct val="20000"/>
              </a:spcBef>
              <a:spcAft>
                <a:spcPct val="0"/>
              </a:spcAft>
              <a:buBlip>
                <a:blip r:embed="rId3"/>
              </a:buBlip>
              <a:defRPr sz="2400">
                <a:solidFill>
                  <a:schemeClr val="tx1"/>
                </a:solidFill>
                <a:latin typeface="+mn-lt"/>
                <a:cs typeface="+mn-cs"/>
              </a:defRPr>
            </a:lvl7pPr>
            <a:lvl8pPr marL="3429000" indent="-228600" algn="l" rtl="0" fontAlgn="base">
              <a:spcBef>
                <a:spcPct val="20000"/>
              </a:spcBef>
              <a:spcAft>
                <a:spcPct val="0"/>
              </a:spcAft>
              <a:buBlip>
                <a:blip r:embed="rId3"/>
              </a:buBlip>
              <a:defRPr sz="2400">
                <a:solidFill>
                  <a:schemeClr val="tx1"/>
                </a:solidFill>
                <a:latin typeface="+mn-lt"/>
                <a:cs typeface="+mn-cs"/>
              </a:defRPr>
            </a:lvl8pPr>
            <a:lvl9pPr marL="3886200" indent="-228600" algn="l" rtl="0" fontAlgn="base">
              <a:spcBef>
                <a:spcPct val="20000"/>
              </a:spcBef>
              <a:spcAft>
                <a:spcPct val="0"/>
              </a:spcAft>
              <a:buBlip>
                <a:blip r:embed="rId3"/>
              </a:buBlip>
              <a:defRPr sz="2400">
                <a:solidFill>
                  <a:schemeClr val="tx1"/>
                </a:solidFill>
                <a:latin typeface="+mn-lt"/>
                <a:cs typeface="+mn-cs"/>
              </a:defRPr>
            </a:lvl9pPr>
          </a:lstStyle>
          <a:p>
            <a:pPr marL="0" indent="0">
              <a:spcBef>
                <a:spcPct val="0"/>
              </a:spcBef>
              <a:buFontTx/>
              <a:buNone/>
              <a:tabLst>
                <a:tab pos="2857500" algn="l"/>
              </a:tabLst>
              <a:defRPr/>
            </a:pPr>
            <a:r>
              <a:rPr lang="en-US" altLang="en-US" sz="1500" kern="0" smtClean="0">
                <a:solidFill>
                  <a:srgbClr val="0033CC"/>
                </a:solidFill>
              </a:rPr>
              <a:t>46 Geneva Act (1999) </a:t>
            </a:r>
            <a:r>
              <a:rPr lang="en-US" altLang="en-US" sz="1200" kern="0" smtClean="0">
                <a:solidFill>
                  <a:srgbClr val="0033CC"/>
                </a:solidFill>
              </a:rPr>
              <a:t>(including EU and OAPI)</a:t>
            </a:r>
            <a:r>
              <a:rPr lang="en-US" altLang="en-US" sz="1500" kern="0" smtClean="0">
                <a:solidFill>
                  <a:srgbClr val="0033CC"/>
                </a:solidFill>
              </a:rPr>
              <a:t> </a:t>
            </a:r>
          </a:p>
          <a:p>
            <a:pPr marL="0" indent="0">
              <a:spcBef>
                <a:spcPct val="0"/>
              </a:spcBef>
              <a:buFontTx/>
              <a:buNone/>
              <a:tabLst>
                <a:tab pos="2857500" algn="l"/>
              </a:tabLst>
              <a:defRPr/>
            </a:pPr>
            <a:r>
              <a:rPr lang="en-US" altLang="en-US" sz="1500" kern="0" smtClean="0">
                <a:solidFill>
                  <a:srgbClr val="CC0000"/>
                </a:solidFill>
              </a:rPr>
              <a:t>15 Hague Act (1960)</a:t>
            </a:r>
            <a:br>
              <a:rPr lang="en-US" altLang="en-US" sz="1500" kern="0" smtClean="0">
                <a:solidFill>
                  <a:srgbClr val="CC0000"/>
                </a:solidFill>
              </a:rPr>
            </a:br>
            <a:endParaRPr lang="en-US" altLang="en-US" sz="800" kern="0" smtClean="0">
              <a:solidFill>
                <a:srgbClr val="CC0000"/>
              </a:solidFill>
            </a:endParaRPr>
          </a:p>
          <a:p>
            <a:pPr marL="0" indent="0">
              <a:spcBef>
                <a:spcPct val="0"/>
              </a:spcBef>
              <a:buFontTx/>
              <a:buNone/>
              <a:tabLst>
                <a:tab pos="2857500" algn="l"/>
              </a:tabLst>
              <a:defRPr/>
            </a:pPr>
            <a:r>
              <a:rPr lang="fr-CH" altLang="en-US" sz="1500" kern="0" smtClean="0"/>
              <a:t>61 Contracting Parties</a:t>
            </a:r>
            <a:endParaRPr lang="en-US" altLang="en-US" sz="1500" kern="0" smtClean="0"/>
          </a:p>
        </p:txBody>
      </p:sp>
      <p:sp>
        <p:nvSpPr>
          <p:cNvPr id="27652" name="Line 1972"/>
          <p:cNvSpPr>
            <a:spLocks noChangeShapeType="1"/>
          </p:cNvSpPr>
          <p:nvPr/>
        </p:nvSpPr>
        <p:spPr bwMode="auto">
          <a:xfrm>
            <a:off x="2914650" y="6308725"/>
            <a:ext cx="3744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27653" name="Group 4290"/>
          <p:cNvGrpSpPr>
            <a:grpSpLocks/>
          </p:cNvGrpSpPr>
          <p:nvPr/>
        </p:nvGrpSpPr>
        <p:grpSpPr bwMode="auto">
          <a:xfrm>
            <a:off x="179388" y="1458913"/>
            <a:ext cx="8785225" cy="4654550"/>
            <a:chOff x="113" y="919"/>
            <a:chExt cx="5534" cy="2932"/>
          </a:xfrm>
        </p:grpSpPr>
        <p:sp>
          <p:nvSpPr>
            <p:cNvPr id="27654" name="Freeform 3860"/>
            <p:cNvSpPr>
              <a:spLocks/>
            </p:cNvSpPr>
            <p:nvPr/>
          </p:nvSpPr>
          <p:spPr bwMode="auto">
            <a:xfrm>
              <a:off x="4447" y="2495"/>
              <a:ext cx="167" cy="133"/>
            </a:xfrm>
            <a:custGeom>
              <a:avLst/>
              <a:gdLst>
                <a:gd name="T0" fmla="*/ 445 w 149"/>
                <a:gd name="T1" fmla="*/ 0 h 107"/>
                <a:gd name="T2" fmla="*/ 486 w 149"/>
                <a:gd name="T3" fmla="*/ 96 h 107"/>
                <a:gd name="T4" fmla="*/ 475 w 149"/>
                <a:gd name="T5" fmla="*/ 260 h 107"/>
                <a:gd name="T6" fmla="*/ 499 w 149"/>
                <a:gd name="T7" fmla="*/ 184 h 107"/>
                <a:gd name="T8" fmla="*/ 499 w 149"/>
                <a:gd name="T9" fmla="*/ 260 h 107"/>
                <a:gd name="T10" fmla="*/ 512 w 149"/>
                <a:gd name="T11" fmla="*/ 285 h 107"/>
                <a:gd name="T12" fmla="*/ 585 w 149"/>
                <a:gd name="T13" fmla="*/ 400 h 107"/>
                <a:gd name="T14" fmla="*/ 528 w 149"/>
                <a:gd name="T15" fmla="*/ 497 h 107"/>
                <a:gd name="T16" fmla="*/ 539 w 149"/>
                <a:gd name="T17" fmla="*/ 583 h 107"/>
                <a:gd name="T18" fmla="*/ 493 w 149"/>
                <a:gd name="T19" fmla="*/ 635 h 107"/>
                <a:gd name="T20" fmla="*/ 486 w 149"/>
                <a:gd name="T21" fmla="*/ 680 h 107"/>
                <a:gd name="T22" fmla="*/ 436 w 149"/>
                <a:gd name="T23" fmla="*/ 635 h 107"/>
                <a:gd name="T24" fmla="*/ 383 w 149"/>
                <a:gd name="T25" fmla="*/ 618 h 107"/>
                <a:gd name="T26" fmla="*/ 365 w 149"/>
                <a:gd name="T27" fmla="*/ 796 h 107"/>
                <a:gd name="T28" fmla="*/ 353 w 149"/>
                <a:gd name="T29" fmla="*/ 956 h 107"/>
                <a:gd name="T30" fmla="*/ 331 w 149"/>
                <a:gd name="T31" fmla="*/ 1060 h 107"/>
                <a:gd name="T32" fmla="*/ 308 w 149"/>
                <a:gd name="T33" fmla="*/ 1295 h 107"/>
                <a:gd name="T34" fmla="*/ 261 w 149"/>
                <a:gd name="T35" fmla="*/ 1342 h 107"/>
                <a:gd name="T36" fmla="*/ 178 w 149"/>
                <a:gd name="T37" fmla="*/ 1295 h 107"/>
                <a:gd name="T38" fmla="*/ 159 w 149"/>
                <a:gd name="T39" fmla="*/ 1392 h 107"/>
                <a:gd name="T40" fmla="*/ 76 w 149"/>
                <a:gd name="T41" fmla="*/ 1454 h 107"/>
                <a:gd name="T42" fmla="*/ 21 w 149"/>
                <a:gd name="T43" fmla="*/ 1318 h 107"/>
                <a:gd name="T44" fmla="*/ 0 w 149"/>
                <a:gd name="T45" fmla="*/ 1165 h 107"/>
                <a:gd name="T46" fmla="*/ 0 w 149"/>
                <a:gd name="T47" fmla="*/ 1188 h 107"/>
                <a:gd name="T48" fmla="*/ 48 w 149"/>
                <a:gd name="T49" fmla="*/ 1295 h 107"/>
                <a:gd name="T50" fmla="*/ 103 w 149"/>
                <a:gd name="T51" fmla="*/ 1318 h 107"/>
                <a:gd name="T52" fmla="*/ 95 w 149"/>
                <a:gd name="T53" fmla="*/ 1318 h 107"/>
                <a:gd name="T54" fmla="*/ 95 w 149"/>
                <a:gd name="T55" fmla="*/ 1295 h 107"/>
                <a:gd name="T56" fmla="*/ 103 w 149"/>
                <a:gd name="T57" fmla="*/ 1165 h 107"/>
                <a:gd name="T58" fmla="*/ 103 w 149"/>
                <a:gd name="T59" fmla="*/ 1127 h 107"/>
                <a:gd name="T60" fmla="*/ 115 w 149"/>
                <a:gd name="T61" fmla="*/ 1025 h 107"/>
                <a:gd name="T62" fmla="*/ 159 w 149"/>
                <a:gd name="T63" fmla="*/ 956 h 107"/>
                <a:gd name="T64" fmla="*/ 200 w 149"/>
                <a:gd name="T65" fmla="*/ 941 h 107"/>
                <a:gd name="T66" fmla="*/ 232 w 149"/>
                <a:gd name="T67" fmla="*/ 754 h 107"/>
                <a:gd name="T68" fmla="*/ 269 w 149"/>
                <a:gd name="T69" fmla="*/ 583 h 107"/>
                <a:gd name="T70" fmla="*/ 295 w 149"/>
                <a:gd name="T71" fmla="*/ 680 h 107"/>
                <a:gd name="T72" fmla="*/ 316 w 149"/>
                <a:gd name="T73" fmla="*/ 583 h 107"/>
                <a:gd name="T74" fmla="*/ 326 w 149"/>
                <a:gd name="T75" fmla="*/ 497 h 107"/>
                <a:gd name="T76" fmla="*/ 347 w 149"/>
                <a:gd name="T77" fmla="*/ 618 h 107"/>
                <a:gd name="T78" fmla="*/ 347 w 149"/>
                <a:gd name="T79" fmla="*/ 511 h 107"/>
                <a:gd name="T80" fmla="*/ 353 w 149"/>
                <a:gd name="T81" fmla="*/ 444 h 107"/>
                <a:gd name="T82" fmla="*/ 347 w 149"/>
                <a:gd name="T83" fmla="*/ 400 h 107"/>
                <a:gd name="T84" fmla="*/ 365 w 149"/>
                <a:gd name="T85" fmla="*/ 323 h 107"/>
                <a:gd name="T86" fmla="*/ 393 w 149"/>
                <a:gd name="T87" fmla="*/ 168 h 107"/>
                <a:gd name="T88" fmla="*/ 418 w 149"/>
                <a:gd name="T89" fmla="*/ 0 h 107"/>
                <a:gd name="T90" fmla="*/ 429 w 149"/>
                <a:gd name="T91" fmla="*/ 62 h 107"/>
                <a:gd name="T92" fmla="*/ 445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27655" name="Freeform 3828"/>
            <p:cNvSpPr>
              <a:spLocks/>
            </p:cNvSpPr>
            <p:nvPr/>
          </p:nvSpPr>
          <p:spPr bwMode="auto">
            <a:xfrm>
              <a:off x="1488" y="3804"/>
              <a:ext cx="65" cy="47"/>
            </a:xfrm>
            <a:custGeom>
              <a:avLst/>
              <a:gdLst>
                <a:gd name="T0" fmla="*/ 19 w 59"/>
                <a:gd name="T1" fmla="*/ 93 h 38"/>
                <a:gd name="T2" fmla="*/ 0 w 59"/>
                <a:gd name="T3" fmla="*/ 0 h 38"/>
                <a:gd name="T4" fmla="*/ 23 w 59"/>
                <a:gd name="T5" fmla="*/ 256 h 38"/>
                <a:gd name="T6" fmla="*/ 52 w 59"/>
                <a:gd name="T7" fmla="*/ 486 h 38"/>
                <a:gd name="T8" fmla="*/ 121 w 59"/>
                <a:gd name="T9" fmla="*/ 486 h 38"/>
                <a:gd name="T10" fmla="*/ 189 w 59"/>
                <a:gd name="T11" fmla="*/ 486 h 38"/>
                <a:gd name="T12" fmla="*/ 182 w 59"/>
                <a:gd name="T13" fmla="*/ 425 h 38"/>
                <a:gd name="T14" fmla="*/ 84 w 59"/>
                <a:gd name="T15" fmla="*/ 317 h 38"/>
                <a:gd name="T16" fmla="*/ 19 w 59"/>
                <a:gd name="T17" fmla="*/ 93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7656" name="Freeform 3829"/>
            <p:cNvSpPr>
              <a:spLocks/>
            </p:cNvSpPr>
            <p:nvPr/>
          </p:nvSpPr>
          <p:spPr bwMode="auto">
            <a:xfrm>
              <a:off x="1452" y="3802"/>
              <a:ext cx="53" cy="49"/>
            </a:xfrm>
            <a:custGeom>
              <a:avLst/>
              <a:gdLst>
                <a:gd name="T0" fmla="*/ 129 w 47"/>
                <a:gd name="T1" fmla="*/ 2 h 40"/>
                <a:gd name="T2" fmla="*/ 160 w 47"/>
                <a:gd name="T3" fmla="*/ 243 h 40"/>
                <a:gd name="T4" fmla="*/ 202 w 47"/>
                <a:gd name="T5" fmla="*/ 461 h 40"/>
                <a:gd name="T6" fmla="*/ 180 w 47"/>
                <a:gd name="T7" fmla="*/ 461 h 40"/>
                <a:gd name="T8" fmla="*/ 157 w 47"/>
                <a:gd name="T9" fmla="*/ 461 h 40"/>
                <a:gd name="T10" fmla="*/ 78 w 47"/>
                <a:gd name="T11" fmla="*/ 418 h 40"/>
                <a:gd name="T12" fmla="*/ 60 w 47"/>
                <a:gd name="T13" fmla="*/ 418 h 40"/>
                <a:gd name="T14" fmla="*/ 0 w 47"/>
                <a:gd name="T15" fmla="*/ 407 h 40"/>
                <a:gd name="T16" fmla="*/ 3 w 47"/>
                <a:gd name="T17" fmla="*/ 407 h 40"/>
                <a:gd name="T18" fmla="*/ 53 w 47"/>
                <a:gd name="T19" fmla="*/ 376 h 40"/>
                <a:gd name="T20" fmla="*/ 69 w 47"/>
                <a:gd name="T21" fmla="*/ 407 h 40"/>
                <a:gd name="T22" fmla="*/ 88 w 47"/>
                <a:gd name="T23" fmla="*/ 407 h 40"/>
                <a:gd name="T24" fmla="*/ 53 w 47"/>
                <a:gd name="T25" fmla="*/ 341 h 40"/>
                <a:gd name="T26" fmla="*/ 99 w 47"/>
                <a:gd name="T27" fmla="*/ 376 h 40"/>
                <a:gd name="T28" fmla="*/ 111 w 47"/>
                <a:gd name="T29" fmla="*/ 376 h 40"/>
                <a:gd name="T30" fmla="*/ 157 w 47"/>
                <a:gd name="T31" fmla="*/ 407 h 40"/>
                <a:gd name="T32" fmla="*/ 160 w 47"/>
                <a:gd name="T33" fmla="*/ 407 h 40"/>
                <a:gd name="T34" fmla="*/ 78 w 47"/>
                <a:gd name="T35" fmla="*/ 258 h 40"/>
                <a:gd name="T36" fmla="*/ 111 w 47"/>
                <a:gd name="T37" fmla="*/ 196 h 40"/>
                <a:gd name="T38" fmla="*/ 60 w 47"/>
                <a:gd name="T39" fmla="*/ 196 h 40"/>
                <a:gd name="T40" fmla="*/ 53 w 47"/>
                <a:gd name="T41" fmla="*/ 47 h 40"/>
                <a:gd name="T42" fmla="*/ 69 w 47"/>
                <a:gd name="T43" fmla="*/ 0 h 40"/>
                <a:gd name="T44" fmla="*/ 129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27657" name="Freeform 3830"/>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7658" name="Freeform 3831"/>
            <p:cNvSpPr>
              <a:spLocks/>
            </p:cNvSpPr>
            <p:nvPr/>
          </p:nvSpPr>
          <p:spPr bwMode="auto">
            <a:xfrm>
              <a:off x="4433" y="2551"/>
              <a:ext cx="179" cy="187"/>
            </a:xfrm>
            <a:custGeom>
              <a:avLst/>
              <a:gdLst>
                <a:gd name="T0" fmla="*/ 661 w 159"/>
                <a:gd name="T1" fmla="*/ 806 h 151"/>
                <a:gd name="T2" fmla="*/ 601 w 159"/>
                <a:gd name="T3" fmla="*/ 806 h 151"/>
                <a:gd name="T4" fmla="*/ 589 w 159"/>
                <a:gd name="T5" fmla="*/ 806 h 151"/>
                <a:gd name="T6" fmla="*/ 561 w 159"/>
                <a:gd name="T7" fmla="*/ 1101 h 151"/>
                <a:gd name="T8" fmla="*/ 571 w 159"/>
                <a:gd name="T9" fmla="*/ 1101 h 151"/>
                <a:gd name="T10" fmla="*/ 561 w 159"/>
                <a:gd name="T11" fmla="*/ 1236 h 151"/>
                <a:gd name="T12" fmla="*/ 523 w 159"/>
                <a:gd name="T13" fmla="*/ 1292 h 151"/>
                <a:gd name="T14" fmla="*/ 491 w 159"/>
                <a:gd name="T15" fmla="*/ 1442 h 151"/>
                <a:gd name="T16" fmla="*/ 491 w 159"/>
                <a:gd name="T17" fmla="*/ 1531 h 151"/>
                <a:gd name="T18" fmla="*/ 500 w 159"/>
                <a:gd name="T19" fmla="*/ 1531 h 151"/>
                <a:gd name="T20" fmla="*/ 491 w 159"/>
                <a:gd name="T21" fmla="*/ 1600 h 151"/>
                <a:gd name="T22" fmla="*/ 472 w 159"/>
                <a:gd name="T23" fmla="*/ 1688 h 151"/>
                <a:gd name="T24" fmla="*/ 465 w 159"/>
                <a:gd name="T25" fmla="*/ 1861 h 151"/>
                <a:gd name="T26" fmla="*/ 372 w 159"/>
                <a:gd name="T27" fmla="*/ 1967 h 151"/>
                <a:gd name="T28" fmla="*/ 365 w 159"/>
                <a:gd name="T29" fmla="*/ 1816 h 151"/>
                <a:gd name="T30" fmla="*/ 343 w 159"/>
                <a:gd name="T31" fmla="*/ 1786 h 151"/>
                <a:gd name="T32" fmla="*/ 305 w 159"/>
                <a:gd name="T33" fmla="*/ 1786 h 151"/>
                <a:gd name="T34" fmla="*/ 262 w 159"/>
                <a:gd name="T35" fmla="*/ 1715 h 151"/>
                <a:gd name="T36" fmla="*/ 230 w 159"/>
                <a:gd name="T37" fmla="*/ 1786 h 151"/>
                <a:gd name="T38" fmla="*/ 184 w 159"/>
                <a:gd name="T39" fmla="*/ 1816 h 151"/>
                <a:gd name="T40" fmla="*/ 179 w 159"/>
                <a:gd name="T41" fmla="*/ 1688 h 151"/>
                <a:gd name="T42" fmla="*/ 124 w 159"/>
                <a:gd name="T43" fmla="*/ 1715 h 151"/>
                <a:gd name="T44" fmla="*/ 128 w 159"/>
                <a:gd name="T45" fmla="*/ 1688 h 151"/>
                <a:gd name="T46" fmla="*/ 124 w 159"/>
                <a:gd name="T47" fmla="*/ 1715 h 151"/>
                <a:gd name="T48" fmla="*/ 78 w 159"/>
                <a:gd name="T49" fmla="*/ 1688 h 151"/>
                <a:gd name="T50" fmla="*/ 69 w 159"/>
                <a:gd name="T51" fmla="*/ 1442 h 151"/>
                <a:gd name="T52" fmla="*/ 69 w 159"/>
                <a:gd name="T53" fmla="*/ 1269 h 151"/>
                <a:gd name="T54" fmla="*/ 33 w 159"/>
                <a:gd name="T55" fmla="*/ 1164 h 151"/>
                <a:gd name="T56" fmla="*/ 33 w 159"/>
                <a:gd name="T57" fmla="*/ 1164 h 151"/>
                <a:gd name="T58" fmla="*/ 23 w 159"/>
                <a:gd name="T59" fmla="*/ 1043 h 151"/>
                <a:gd name="T60" fmla="*/ 23 w 159"/>
                <a:gd name="T61" fmla="*/ 980 h 151"/>
                <a:gd name="T62" fmla="*/ 0 w 159"/>
                <a:gd name="T63" fmla="*/ 830 h 151"/>
                <a:gd name="T64" fmla="*/ 23 w 159"/>
                <a:gd name="T65" fmla="*/ 670 h 151"/>
                <a:gd name="T66" fmla="*/ 3 w 159"/>
                <a:gd name="T67" fmla="*/ 670 h 151"/>
                <a:gd name="T68" fmla="*/ 53 w 159"/>
                <a:gd name="T69" fmla="*/ 526 h 151"/>
                <a:gd name="T70" fmla="*/ 69 w 159"/>
                <a:gd name="T71" fmla="*/ 670 h 151"/>
                <a:gd name="T72" fmla="*/ 128 w 159"/>
                <a:gd name="T73" fmla="*/ 806 h 151"/>
                <a:gd name="T74" fmla="*/ 214 w 159"/>
                <a:gd name="T75" fmla="*/ 747 h 151"/>
                <a:gd name="T76" fmla="*/ 233 w 159"/>
                <a:gd name="T77" fmla="*/ 651 h 151"/>
                <a:gd name="T78" fmla="*/ 329 w 159"/>
                <a:gd name="T79" fmla="*/ 710 h 151"/>
                <a:gd name="T80" fmla="*/ 372 w 159"/>
                <a:gd name="T81" fmla="*/ 651 h 151"/>
                <a:gd name="T82" fmla="*/ 400 w 159"/>
                <a:gd name="T83" fmla="*/ 436 h 151"/>
                <a:gd name="T84" fmla="*/ 421 w 159"/>
                <a:gd name="T85" fmla="*/ 343 h 151"/>
                <a:gd name="T86" fmla="*/ 435 w 159"/>
                <a:gd name="T87" fmla="*/ 181 h 151"/>
                <a:gd name="T88" fmla="*/ 450 w 159"/>
                <a:gd name="T89" fmla="*/ 0 h 151"/>
                <a:gd name="T90" fmla="*/ 507 w 159"/>
                <a:gd name="T91" fmla="*/ 2 h 151"/>
                <a:gd name="T92" fmla="*/ 561 w 159"/>
                <a:gd name="T93" fmla="*/ 62 h 151"/>
                <a:gd name="T94" fmla="*/ 561 w 159"/>
                <a:gd name="T95" fmla="*/ 62 h 151"/>
                <a:gd name="T96" fmla="*/ 561 w 159"/>
                <a:gd name="T97" fmla="*/ 95 h 151"/>
                <a:gd name="T98" fmla="*/ 571 w 159"/>
                <a:gd name="T99" fmla="*/ 181 h 151"/>
                <a:gd name="T100" fmla="*/ 561 w 159"/>
                <a:gd name="T101" fmla="*/ 181 h 151"/>
                <a:gd name="T102" fmla="*/ 537 w 159"/>
                <a:gd name="T103" fmla="*/ 181 h 151"/>
                <a:gd name="T104" fmla="*/ 552 w 159"/>
                <a:gd name="T105" fmla="*/ 277 h 151"/>
                <a:gd name="T106" fmla="*/ 601 w 159"/>
                <a:gd name="T107" fmla="*/ 490 h 151"/>
                <a:gd name="T108" fmla="*/ 589 w 159"/>
                <a:gd name="T109" fmla="*/ 580 h 151"/>
                <a:gd name="T110" fmla="*/ 617 w 159"/>
                <a:gd name="T111" fmla="*/ 670 h 151"/>
                <a:gd name="T112" fmla="*/ 661 w 159"/>
                <a:gd name="T113" fmla="*/ 806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27659" name="Freeform 3832"/>
            <p:cNvSpPr>
              <a:spLocks/>
            </p:cNvSpPr>
            <p:nvPr/>
          </p:nvSpPr>
          <p:spPr bwMode="auto">
            <a:xfrm>
              <a:off x="4191" y="2525"/>
              <a:ext cx="193" cy="251"/>
            </a:xfrm>
            <a:custGeom>
              <a:avLst/>
              <a:gdLst>
                <a:gd name="T0" fmla="*/ 684 w 172"/>
                <a:gd name="T1" fmla="*/ 1999 h 203"/>
                <a:gd name="T2" fmla="*/ 674 w 172"/>
                <a:gd name="T3" fmla="*/ 2013 h 203"/>
                <a:gd name="T4" fmla="*/ 672 w 172"/>
                <a:gd name="T5" fmla="*/ 2284 h 203"/>
                <a:gd name="T6" fmla="*/ 658 w 172"/>
                <a:gd name="T7" fmla="*/ 2590 h 203"/>
                <a:gd name="T8" fmla="*/ 627 w 172"/>
                <a:gd name="T9" fmla="*/ 2496 h 203"/>
                <a:gd name="T10" fmla="*/ 622 w 172"/>
                <a:gd name="T11" fmla="*/ 2572 h 203"/>
                <a:gd name="T12" fmla="*/ 594 w 172"/>
                <a:gd name="T13" fmla="*/ 2540 h 203"/>
                <a:gd name="T14" fmla="*/ 594 w 172"/>
                <a:gd name="T15" fmla="*/ 2590 h 203"/>
                <a:gd name="T16" fmla="*/ 535 w 172"/>
                <a:gd name="T17" fmla="*/ 2407 h 203"/>
                <a:gd name="T18" fmla="*/ 495 w 172"/>
                <a:gd name="T19" fmla="*/ 2284 h 203"/>
                <a:gd name="T20" fmla="*/ 462 w 172"/>
                <a:gd name="T21" fmla="*/ 2172 h 203"/>
                <a:gd name="T22" fmla="*/ 424 w 172"/>
                <a:gd name="T23" fmla="*/ 2055 h 203"/>
                <a:gd name="T24" fmla="*/ 393 w 172"/>
                <a:gd name="T25" fmla="*/ 1947 h 203"/>
                <a:gd name="T26" fmla="*/ 367 w 172"/>
                <a:gd name="T27" fmla="*/ 1777 h 203"/>
                <a:gd name="T28" fmla="*/ 348 w 172"/>
                <a:gd name="T29" fmla="*/ 1601 h 203"/>
                <a:gd name="T30" fmla="*/ 329 w 172"/>
                <a:gd name="T31" fmla="*/ 1526 h 203"/>
                <a:gd name="T32" fmla="*/ 301 w 172"/>
                <a:gd name="T33" fmla="*/ 1391 h 203"/>
                <a:gd name="T34" fmla="*/ 268 w 172"/>
                <a:gd name="T35" fmla="*/ 1197 h 203"/>
                <a:gd name="T36" fmla="*/ 239 w 172"/>
                <a:gd name="T37" fmla="*/ 1061 h 203"/>
                <a:gd name="T38" fmla="*/ 229 w 172"/>
                <a:gd name="T39" fmla="*/ 910 h 203"/>
                <a:gd name="T40" fmla="*/ 180 w 172"/>
                <a:gd name="T41" fmla="*/ 744 h 203"/>
                <a:gd name="T42" fmla="*/ 141 w 172"/>
                <a:gd name="T43" fmla="*/ 575 h 203"/>
                <a:gd name="T44" fmla="*/ 85 w 172"/>
                <a:gd name="T45" fmla="*/ 425 h 203"/>
                <a:gd name="T46" fmla="*/ 34 w 172"/>
                <a:gd name="T47" fmla="*/ 270 h 203"/>
                <a:gd name="T48" fmla="*/ 0 w 172"/>
                <a:gd name="T49" fmla="*/ 0 h 203"/>
                <a:gd name="T50" fmla="*/ 48 w 172"/>
                <a:gd name="T51" fmla="*/ 2 h 203"/>
                <a:gd name="T52" fmla="*/ 93 w 172"/>
                <a:gd name="T53" fmla="*/ 61 h 203"/>
                <a:gd name="T54" fmla="*/ 141 w 172"/>
                <a:gd name="T55" fmla="*/ 93 h 203"/>
                <a:gd name="T56" fmla="*/ 185 w 172"/>
                <a:gd name="T57" fmla="*/ 293 h 203"/>
                <a:gd name="T58" fmla="*/ 206 w 172"/>
                <a:gd name="T59" fmla="*/ 334 h 203"/>
                <a:gd name="T60" fmla="*/ 257 w 172"/>
                <a:gd name="T61" fmla="*/ 486 h 203"/>
                <a:gd name="T62" fmla="*/ 312 w 172"/>
                <a:gd name="T63" fmla="*/ 662 h 203"/>
                <a:gd name="T64" fmla="*/ 367 w 172"/>
                <a:gd name="T65" fmla="*/ 819 h 203"/>
                <a:gd name="T66" fmla="*/ 360 w 172"/>
                <a:gd name="T67" fmla="*/ 744 h 203"/>
                <a:gd name="T68" fmla="*/ 414 w 172"/>
                <a:gd name="T69" fmla="*/ 910 h 203"/>
                <a:gd name="T70" fmla="*/ 441 w 172"/>
                <a:gd name="T71" fmla="*/ 1024 h 203"/>
                <a:gd name="T72" fmla="*/ 512 w 172"/>
                <a:gd name="T73" fmla="*/ 1138 h 203"/>
                <a:gd name="T74" fmla="*/ 512 w 172"/>
                <a:gd name="T75" fmla="*/ 1138 h 203"/>
                <a:gd name="T76" fmla="*/ 554 w 172"/>
                <a:gd name="T77" fmla="*/ 1266 h 203"/>
                <a:gd name="T78" fmla="*/ 518 w 172"/>
                <a:gd name="T79" fmla="*/ 1343 h 203"/>
                <a:gd name="T80" fmla="*/ 527 w 172"/>
                <a:gd name="T81" fmla="*/ 1345 h 203"/>
                <a:gd name="T82" fmla="*/ 518 w 172"/>
                <a:gd name="T83" fmla="*/ 1391 h 203"/>
                <a:gd name="T84" fmla="*/ 535 w 172"/>
                <a:gd name="T85" fmla="*/ 1453 h 203"/>
                <a:gd name="T86" fmla="*/ 581 w 172"/>
                <a:gd name="T87" fmla="*/ 1512 h 203"/>
                <a:gd name="T88" fmla="*/ 594 w 172"/>
                <a:gd name="T89" fmla="*/ 1662 h 203"/>
                <a:gd name="T90" fmla="*/ 600 w 172"/>
                <a:gd name="T91" fmla="*/ 1720 h 203"/>
                <a:gd name="T92" fmla="*/ 600 w 172"/>
                <a:gd name="T93" fmla="*/ 1825 h 203"/>
                <a:gd name="T94" fmla="*/ 658 w 172"/>
                <a:gd name="T95" fmla="*/ 1825 h 203"/>
                <a:gd name="T96" fmla="*/ 684 w 172"/>
                <a:gd name="T97" fmla="*/ 1999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27660" name="Freeform 3833"/>
            <p:cNvSpPr>
              <a:spLocks/>
            </p:cNvSpPr>
            <p:nvPr/>
          </p:nvSpPr>
          <p:spPr bwMode="auto">
            <a:xfrm>
              <a:off x="4826" y="2656"/>
              <a:ext cx="170" cy="194"/>
            </a:xfrm>
            <a:custGeom>
              <a:avLst/>
              <a:gdLst>
                <a:gd name="T0" fmla="*/ 418 w 153"/>
                <a:gd name="T1" fmla="*/ 1809 h 156"/>
                <a:gd name="T2" fmla="*/ 437 w 153"/>
                <a:gd name="T3" fmla="*/ 1865 h 156"/>
                <a:gd name="T4" fmla="*/ 490 w 153"/>
                <a:gd name="T5" fmla="*/ 1967 h 156"/>
                <a:gd name="T6" fmla="*/ 527 w 153"/>
                <a:gd name="T7" fmla="*/ 1950 h 156"/>
                <a:gd name="T8" fmla="*/ 538 w 153"/>
                <a:gd name="T9" fmla="*/ 1568 h 156"/>
                <a:gd name="T10" fmla="*/ 543 w 153"/>
                <a:gd name="T11" fmla="*/ 1132 h 156"/>
                <a:gd name="T12" fmla="*/ 543 w 153"/>
                <a:gd name="T13" fmla="*/ 756 h 156"/>
                <a:gd name="T14" fmla="*/ 509 w 153"/>
                <a:gd name="T15" fmla="*/ 514 h 156"/>
                <a:gd name="T16" fmla="*/ 376 w 153"/>
                <a:gd name="T17" fmla="*/ 261 h 156"/>
                <a:gd name="T18" fmla="*/ 286 w 153"/>
                <a:gd name="T19" fmla="*/ 497 h 156"/>
                <a:gd name="T20" fmla="*/ 209 w 153"/>
                <a:gd name="T21" fmla="*/ 639 h 156"/>
                <a:gd name="T22" fmla="*/ 184 w 153"/>
                <a:gd name="T23" fmla="*/ 583 h 156"/>
                <a:gd name="T24" fmla="*/ 166 w 153"/>
                <a:gd name="T25" fmla="*/ 184 h 156"/>
                <a:gd name="T26" fmla="*/ 120 w 153"/>
                <a:gd name="T27" fmla="*/ 40 h 156"/>
                <a:gd name="T28" fmla="*/ 2 w 153"/>
                <a:gd name="T29" fmla="*/ 169 h 156"/>
                <a:gd name="T30" fmla="*/ 37 w 153"/>
                <a:gd name="T31" fmla="*/ 325 h 156"/>
                <a:gd name="T32" fmla="*/ 120 w 153"/>
                <a:gd name="T33" fmla="*/ 449 h 156"/>
                <a:gd name="T34" fmla="*/ 149 w 153"/>
                <a:gd name="T35" fmla="*/ 497 h 156"/>
                <a:gd name="T36" fmla="*/ 138 w 153"/>
                <a:gd name="T37" fmla="*/ 514 h 156"/>
                <a:gd name="T38" fmla="*/ 74 w 153"/>
                <a:gd name="T39" fmla="*/ 583 h 156"/>
                <a:gd name="T40" fmla="*/ 98 w 153"/>
                <a:gd name="T41" fmla="*/ 776 h 156"/>
                <a:gd name="T42" fmla="*/ 120 w 153"/>
                <a:gd name="T43" fmla="*/ 902 h 156"/>
                <a:gd name="T44" fmla="*/ 138 w 153"/>
                <a:gd name="T45" fmla="*/ 806 h 156"/>
                <a:gd name="T46" fmla="*/ 201 w 153"/>
                <a:gd name="T47" fmla="*/ 871 h 156"/>
                <a:gd name="T48" fmla="*/ 238 w 153"/>
                <a:gd name="T49" fmla="*/ 1002 h 156"/>
                <a:gd name="T50" fmla="*/ 324 w 153"/>
                <a:gd name="T51" fmla="*/ 1132 h 156"/>
                <a:gd name="T52" fmla="*/ 380 w 153"/>
                <a:gd name="T53" fmla="*/ 1306 h 156"/>
                <a:gd name="T54" fmla="*/ 422 w 153"/>
                <a:gd name="T55" fmla="*/ 1624 h 156"/>
                <a:gd name="T56" fmla="*/ 437 w 153"/>
                <a:gd name="T57" fmla="*/ 1659 h 156"/>
                <a:gd name="T58" fmla="*/ 418 w 153"/>
                <a:gd name="T59" fmla="*/ 1751 h 156"/>
                <a:gd name="T60" fmla="*/ 342 w 153"/>
                <a:gd name="T61" fmla="*/ 1950 h 156"/>
                <a:gd name="T62" fmla="*/ 418 w 153"/>
                <a:gd name="T63" fmla="*/ 1778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27661" name="Freeform 3834"/>
            <p:cNvSpPr>
              <a:spLocks/>
            </p:cNvSpPr>
            <p:nvPr/>
          </p:nvSpPr>
          <p:spPr bwMode="auto">
            <a:xfrm>
              <a:off x="4610" y="2613"/>
              <a:ext cx="113" cy="161"/>
            </a:xfrm>
            <a:custGeom>
              <a:avLst/>
              <a:gdLst>
                <a:gd name="T0" fmla="*/ 388 w 101"/>
                <a:gd name="T1" fmla="*/ 2 h 130"/>
                <a:gd name="T2" fmla="*/ 373 w 101"/>
                <a:gd name="T3" fmla="*/ 0 h 130"/>
                <a:gd name="T4" fmla="*/ 310 w 101"/>
                <a:gd name="T5" fmla="*/ 181 h 130"/>
                <a:gd name="T6" fmla="*/ 234 w 101"/>
                <a:gd name="T7" fmla="*/ 167 h 130"/>
                <a:gd name="T8" fmla="*/ 152 w 101"/>
                <a:gd name="T9" fmla="*/ 95 h 130"/>
                <a:gd name="T10" fmla="*/ 128 w 101"/>
                <a:gd name="T11" fmla="*/ 95 h 130"/>
                <a:gd name="T12" fmla="*/ 97 w 101"/>
                <a:gd name="T13" fmla="*/ 181 h 130"/>
                <a:gd name="T14" fmla="*/ 87 w 101"/>
                <a:gd name="T15" fmla="*/ 181 h 130"/>
                <a:gd name="T16" fmla="*/ 55 w 101"/>
                <a:gd name="T17" fmla="*/ 367 h 130"/>
                <a:gd name="T18" fmla="*/ 62 w 101"/>
                <a:gd name="T19" fmla="*/ 541 h 130"/>
                <a:gd name="T20" fmla="*/ 55 w 101"/>
                <a:gd name="T21" fmla="*/ 541 h 130"/>
                <a:gd name="T22" fmla="*/ 26 w 101"/>
                <a:gd name="T23" fmla="*/ 759 h 130"/>
                <a:gd name="T24" fmla="*/ 0 w 101"/>
                <a:gd name="T25" fmla="*/ 973 h 130"/>
                <a:gd name="T26" fmla="*/ 2 w 101"/>
                <a:gd name="T27" fmla="*/ 1201 h 130"/>
                <a:gd name="T28" fmla="*/ 32 w 101"/>
                <a:gd name="T29" fmla="*/ 1214 h 130"/>
                <a:gd name="T30" fmla="*/ 32 w 101"/>
                <a:gd name="T31" fmla="*/ 1377 h 130"/>
                <a:gd name="T32" fmla="*/ 32 w 101"/>
                <a:gd name="T33" fmla="*/ 1531 h 130"/>
                <a:gd name="T34" fmla="*/ 32 w 101"/>
                <a:gd name="T35" fmla="*/ 1689 h 130"/>
                <a:gd name="T36" fmla="*/ 87 w 101"/>
                <a:gd name="T37" fmla="*/ 1632 h 130"/>
                <a:gd name="T38" fmla="*/ 87 w 101"/>
                <a:gd name="T39" fmla="*/ 1377 h 130"/>
                <a:gd name="T40" fmla="*/ 78 w 101"/>
                <a:gd name="T41" fmla="*/ 1070 h 130"/>
                <a:gd name="T42" fmla="*/ 128 w 101"/>
                <a:gd name="T43" fmla="*/ 973 h 130"/>
                <a:gd name="T44" fmla="*/ 128 w 101"/>
                <a:gd name="T45" fmla="*/ 1101 h 130"/>
                <a:gd name="T46" fmla="*/ 134 w 101"/>
                <a:gd name="T47" fmla="*/ 1214 h 130"/>
                <a:gd name="T48" fmla="*/ 152 w 101"/>
                <a:gd name="T49" fmla="*/ 1352 h 130"/>
                <a:gd name="T50" fmla="*/ 170 w 101"/>
                <a:gd name="T51" fmla="*/ 1466 h 130"/>
                <a:gd name="T52" fmla="*/ 188 w 101"/>
                <a:gd name="T53" fmla="*/ 1466 h 130"/>
                <a:gd name="T54" fmla="*/ 227 w 101"/>
                <a:gd name="T55" fmla="*/ 1377 h 130"/>
                <a:gd name="T56" fmla="*/ 238 w 101"/>
                <a:gd name="T57" fmla="*/ 1352 h 130"/>
                <a:gd name="T58" fmla="*/ 201 w 101"/>
                <a:gd name="T59" fmla="*/ 1164 h 130"/>
                <a:gd name="T60" fmla="*/ 213 w 101"/>
                <a:gd name="T61" fmla="*/ 1101 h 130"/>
                <a:gd name="T62" fmla="*/ 188 w 101"/>
                <a:gd name="T63" fmla="*/ 940 h 130"/>
                <a:gd name="T64" fmla="*/ 152 w 101"/>
                <a:gd name="T65" fmla="*/ 791 h 130"/>
                <a:gd name="T66" fmla="*/ 170 w 101"/>
                <a:gd name="T67" fmla="*/ 791 h 130"/>
                <a:gd name="T68" fmla="*/ 213 w 101"/>
                <a:gd name="T69" fmla="*/ 710 h 130"/>
                <a:gd name="T70" fmla="*/ 262 w 101"/>
                <a:gd name="T71" fmla="*/ 580 h 130"/>
                <a:gd name="T72" fmla="*/ 282 w 101"/>
                <a:gd name="T73" fmla="*/ 580 h 130"/>
                <a:gd name="T74" fmla="*/ 270 w 101"/>
                <a:gd name="T75" fmla="*/ 490 h 130"/>
                <a:gd name="T76" fmla="*/ 238 w 101"/>
                <a:gd name="T77" fmla="*/ 526 h 130"/>
                <a:gd name="T78" fmla="*/ 170 w 101"/>
                <a:gd name="T79" fmla="*/ 580 h 130"/>
                <a:gd name="T80" fmla="*/ 128 w 101"/>
                <a:gd name="T81" fmla="*/ 710 h 130"/>
                <a:gd name="T82" fmla="*/ 69 w 101"/>
                <a:gd name="T83" fmla="*/ 455 h 130"/>
                <a:gd name="T84" fmla="*/ 97 w 101"/>
                <a:gd name="T85" fmla="*/ 256 h 130"/>
                <a:gd name="T86" fmla="*/ 181 w 101"/>
                <a:gd name="T87" fmla="*/ 277 h 130"/>
                <a:gd name="T88" fmla="*/ 262 w 101"/>
                <a:gd name="T89" fmla="*/ 296 h 130"/>
                <a:gd name="T90" fmla="*/ 354 w 101"/>
                <a:gd name="T91" fmla="*/ 256 h 130"/>
                <a:gd name="T92" fmla="*/ 388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27662" name="Freeform 3835"/>
            <p:cNvSpPr>
              <a:spLocks/>
            </p:cNvSpPr>
            <p:nvPr/>
          </p:nvSpPr>
          <p:spPr bwMode="auto">
            <a:xfrm>
              <a:off x="4367" y="2779"/>
              <a:ext cx="160" cy="62"/>
            </a:xfrm>
            <a:custGeom>
              <a:avLst/>
              <a:gdLst>
                <a:gd name="T0" fmla="*/ 597 w 142"/>
                <a:gd name="T1" fmla="*/ 658 h 50"/>
                <a:gd name="T2" fmla="*/ 597 w 142"/>
                <a:gd name="T3" fmla="*/ 636 h 50"/>
                <a:gd name="T4" fmla="*/ 597 w 142"/>
                <a:gd name="T5" fmla="*/ 443 h 50"/>
                <a:gd name="T6" fmla="*/ 546 w 142"/>
                <a:gd name="T7" fmla="*/ 443 h 50"/>
                <a:gd name="T8" fmla="*/ 498 w 142"/>
                <a:gd name="T9" fmla="*/ 399 h 50"/>
                <a:gd name="T10" fmla="*/ 473 w 142"/>
                <a:gd name="T11" fmla="*/ 257 h 50"/>
                <a:gd name="T12" fmla="*/ 398 w 142"/>
                <a:gd name="T13" fmla="*/ 207 h 50"/>
                <a:gd name="T14" fmla="*/ 370 w 142"/>
                <a:gd name="T15" fmla="*/ 135 h 50"/>
                <a:gd name="T16" fmla="*/ 348 w 142"/>
                <a:gd name="T17" fmla="*/ 224 h 50"/>
                <a:gd name="T18" fmla="*/ 291 w 142"/>
                <a:gd name="T19" fmla="*/ 224 h 50"/>
                <a:gd name="T20" fmla="*/ 239 w 142"/>
                <a:gd name="T21" fmla="*/ 224 h 50"/>
                <a:gd name="T22" fmla="*/ 216 w 142"/>
                <a:gd name="T23" fmla="*/ 135 h 50"/>
                <a:gd name="T24" fmla="*/ 128 w 142"/>
                <a:gd name="T25" fmla="*/ 40 h 50"/>
                <a:gd name="T26" fmla="*/ 53 w 142"/>
                <a:gd name="T27" fmla="*/ 0 h 50"/>
                <a:gd name="T28" fmla="*/ 23 w 142"/>
                <a:gd name="T29" fmla="*/ 167 h 50"/>
                <a:gd name="T30" fmla="*/ 0 w 142"/>
                <a:gd name="T31" fmla="*/ 207 h 50"/>
                <a:gd name="T32" fmla="*/ 69 w 142"/>
                <a:gd name="T33" fmla="*/ 257 h 50"/>
                <a:gd name="T34" fmla="*/ 69 w 142"/>
                <a:gd name="T35" fmla="*/ 284 h 50"/>
                <a:gd name="T36" fmla="*/ 128 w 142"/>
                <a:gd name="T37" fmla="*/ 345 h 50"/>
                <a:gd name="T38" fmla="*/ 203 w 142"/>
                <a:gd name="T39" fmla="*/ 399 h 50"/>
                <a:gd name="T40" fmla="*/ 269 w 142"/>
                <a:gd name="T41" fmla="*/ 443 h 50"/>
                <a:gd name="T42" fmla="*/ 328 w 142"/>
                <a:gd name="T43" fmla="*/ 495 h 50"/>
                <a:gd name="T44" fmla="*/ 407 w 142"/>
                <a:gd name="T45" fmla="*/ 541 h 50"/>
                <a:gd name="T46" fmla="*/ 498 w 142"/>
                <a:gd name="T47" fmla="*/ 564 h 50"/>
                <a:gd name="T48" fmla="*/ 546 w 142"/>
                <a:gd name="T49" fmla="*/ 601 h 50"/>
                <a:gd name="T50" fmla="*/ 597 w 142"/>
                <a:gd name="T51" fmla="*/ 658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27663" name="Freeform 3836"/>
            <p:cNvSpPr>
              <a:spLocks/>
            </p:cNvSpPr>
            <p:nvPr/>
          </p:nvSpPr>
          <p:spPr bwMode="auto">
            <a:xfrm>
              <a:off x="4684" y="2835"/>
              <a:ext cx="67" cy="40"/>
            </a:xfrm>
            <a:custGeom>
              <a:avLst/>
              <a:gdLst>
                <a:gd name="T0" fmla="*/ 191 w 61"/>
                <a:gd name="T1" fmla="*/ 0 h 33"/>
                <a:gd name="T2" fmla="*/ 120 w 61"/>
                <a:gd name="T3" fmla="*/ 0 h 33"/>
                <a:gd name="T4" fmla="*/ 70 w 61"/>
                <a:gd name="T5" fmla="*/ 103 h 33"/>
                <a:gd name="T6" fmla="*/ 22 w 61"/>
                <a:gd name="T7" fmla="*/ 168 h 33"/>
                <a:gd name="T8" fmla="*/ 2 w 61"/>
                <a:gd name="T9" fmla="*/ 286 h 33"/>
                <a:gd name="T10" fmla="*/ 0 w 61"/>
                <a:gd name="T11" fmla="*/ 313 h 33"/>
                <a:gd name="T12" fmla="*/ 2 w 61"/>
                <a:gd name="T13" fmla="*/ 327 h 33"/>
                <a:gd name="T14" fmla="*/ 64 w 61"/>
                <a:gd name="T15" fmla="*/ 236 h 33"/>
                <a:gd name="T16" fmla="*/ 132 w 61"/>
                <a:gd name="T17" fmla="*/ 125 h 33"/>
                <a:gd name="T18" fmla="*/ 191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27664" name="Freeform 3837"/>
            <p:cNvSpPr>
              <a:spLocks/>
            </p:cNvSpPr>
            <p:nvPr/>
          </p:nvSpPr>
          <p:spPr bwMode="auto">
            <a:xfrm>
              <a:off x="4762" y="2600"/>
              <a:ext cx="24" cy="69"/>
            </a:xfrm>
            <a:custGeom>
              <a:avLst/>
              <a:gdLst>
                <a:gd name="T0" fmla="*/ 104 w 21"/>
                <a:gd name="T1" fmla="*/ 537 h 55"/>
                <a:gd name="T2" fmla="*/ 70 w 21"/>
                <a:gd name="T3" fmla="*/ 340 h 55"/>
                <a:gd name="T4" fmla="*/ 95 w 21"/>
                <a:gd name="T5" fmla="*/ 217 h 55"/>
                <a:gd name="T6" fmla="*/ 70 w 21"/>
                <a:gd name="T7" fmla="*/ 153 h 55"/>
                <a:gd name="T8" fmla="*/ 43 w 21"/>
                <a:gd name="T9" fmla="*/ 247 h 55"/>
                <a:gd name="T10" fmla="*/ 22 w 21"/>
                <a:gd name="T11" fmla="*/ 366 h 55"/>
                <a:gd name="T12" fmla="*/ 22 w 21"/>
                <a:gd name="T13" fmla="*/ 292 h 55"/>
                <a:gd name="T14" fmla="*/ 33 w 21"/>
                <a:gd name="T15" fmla="*/ 110 h 55"/>
                <a:gd name="T16" fmla="*/ 33 w 21"/>
                <a:gd name="T17" fmla="*/ 0 h 55"/>
                <a:gd name="T18" fmla="*/ 0 w 21"/>
                <a:gd name="T19" fmla="*/ 186 h 55"/>
                <a:gd name="T20" fmla="*/ 2 w 21"/>
                <a:gd name="T21" fmla="*/ 366 h 55"/>
                <a:gd name="T22" fmla="*/ 2 w 21"/>
                <a:gd name="T23" fmla="*/ 576 h 55"/>
                <a:gd name="T24" fmla="*/ 70 w 21"/>
                <a:gd name="T25" fmla="*/ 843 h 55"/>
                <a:gd name="T26" fmla="*/ 33 w 21"/>
                <a:gd name="T27" fmla="*/ 488 h 55"/>
                <a:gd name="T28" fmla="*/ 104 w 21"/>
                <a:gd name="T29" fmla="*/ 53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27665" name="Freeform 3838"/>
            <p:cNvSpPr>
              <a:spLocks/>
            </p:cNvSpPr>
            <p:nvPr/>
          </p:nvSpPr>
          <p:spPr bwMode="auto">
            <a:xfrm>
              <a:off x="4770" y="2709"/>
              <a:ext cx="49" cy="24"/>
            </a:xfrm>
            <a:custGeom>
              <a:avLst/>
              <a:gdLst>
                <a:gd name="T0" fmla="*/ 125 w 45"/>
                <a:gd name="T1" fmla="*/ 260 h 19"/>
                <a:gd name="T2" fmla="*/ 117 w 45"/>
                <a:gd name="T3" fmla="*/ 313 h 19"/>
                <a:gd name="T4" fmla="*/ 64 w 45"/>
                <a:gd name="T5" fmla="*/ 152 h 19"/>
                <a:gd name="T6" fmla="*/ 32 w 45"/>
                <a:gd name="T7" fmla="*/ 196 h 19"/>
                <a:gd name="T8" fmla="*/ 0 w 45"/>
                <a:gd name="T9" fmla="*/ 120 h 19"/>
                <a:gd name="T10" fmla="*/ 0 w 45"/>
                <a:gd name="T11" fmla="*/ 196 h 19"/>
                <a:gd name="T12" fmla="*/ 0 w 45"/>
                <a:gd name="T13" fmla="*/ 64 h 19"/>
                <a:gd name="T14" fmla="*/ 25 w 45"/>
                <a:gd name="T15" fmla="*/ 0 h 19"/>
                <a:gd name="T16" fmla="*/ 64 w 45"/>
                <a:gd name="T17" fmla="*/ 40 h 19"/>
                <a:gd name="T18" fmla="*/ 106 w 45"/>
                <a:gd name="T19" fmla="*/ 64 h 19"/>
                <a:gd name="T20" fmla="*/ 125 w 45"/>
                <a:gd name="T21" fmla="*/ 26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27666" name="Freeform 3839"/>
            <p:cNvSpPr>
              <a:spLocks/>
            </p:cNvSpPr>
            <p:nvPr/>
          </p:nvSpPr>
          <p:spPr bwMode="auto">
            <a:xfrm>
              <a:off x="4620" y="2830"/>
              <a:ext cx="57" cy="14"/>
            </a:xfrm>
            <a:custGeom>
              <a:avLst/>
              <a:gdLst>
                <a:gd name="T0" fmla="*/ 157 w 52"/>
                <a:gd name="T1" fmla="*/ 46 h 11"/>
                <a:gd name="T2" fmla="*/ 143 w 52"/>
                <a:gd name="T3" fmla="*/ 0 h 11"/>
                <a:gd name="T4" fmla="*/ 130 w 52"/>
                <a:gd name="T5" fmla="*/ 75 h 11"/>
                <a:gd name="T6" fmla="*/ 99 w 52"/>
                <a:gd name="T7" fmla="*/ 75 h 11"/>
                <a:gd name="T8" fmla="*/ 62 w 52"/>
                <a:gd name="T9" fmla="*/ 46 h 11"/>
                <a:gd name="T10" fmla="*/ 22 w 52"/>
                <a:gd name="T11" fmla="*/ 46 h 11"/>
                <a:gd name="T12" fmla="*/ 0 w 52"/>
                <a:gd name="T13" fmla="*/ 157 h 11"/>
                <a:gd name="T14" fmla="*/ 22 w 52"/>
                <a:gd name="T15" fmla="*/ 200 h 11"/>
                <a:gd name="T16" fmla="*/ 72 w 52"/>
                <a:gd name="T17" fmla="*/ 157 h 11"/>
                <a:gd name="T18" fmla="*/ 114 w 52"/>
                <a:gd name="T19" fmla="*/ 157 h 11"/>
                <a:gd name="T20" fmla="*/ 157 w 52"/>
                <a:gd name="T21" fmla="*/ 46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27667" name="Freeform 3840"/>
            <p:cNvSpPr>
              <a:spLocks/>
            </p:cNvSpPr>
            <p:nvPr/>
          </p:nvSpPr>
          <p:spPr bwMode="auto">
            <a:xfrm>
              <a:off x="4367" y="2683"/>
              <a:ext cx="29" cy="31"/>
            </a:xfrm>
            <a:custGeom>
              <a:avLst/>
              <a:gdLst>
                <a:gd name="T0" fmla="*/ 96 w 26"/>
                <a:gd name="T1" fmla="*/ 147 h 26"/>
                <a:gd name="T2" fmla="*/ 88 w 26"/>
                <a:gd name="T3" fmla="*/ 212 h 26"/>
                <a:gd name="T4" fmla="*/ 45 w 26"/>
                <a:gd name="T5" fmla="*/ 147 h 26"/>
                <a:gd name="T6" fmla="*/ 26 w 26"/>
                <a:gd name="T7" fmla="*/ 86 h 26"/>
                <a:gd name="T8" fmla="*/ 0 w 26"/>
                <a:gd name="T9" fmla="*/ 42 h 26"/>
                <a:gd name="T10" fmla="*/ 26 w 26"/>
                <a:gd name="T11" fmla="*/ 29 h 26"/>
                <a:gd name="T12" fmla="*/ 45 w 26"/>
                <a:gd name="T13" fmla="*/ 0 h 26"/>
                <a:gd name="T14" fmla="*/ 62 w 26"/>
                <a:gd name="T15" fmla="*/ 124 h 26"/>
                <a:gd name="T16" fmla="*/ 96 w 26"/>
                <a:gd name="T17" fmla="*/ 1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27668" name="Freeform 3841"/>
            <p:cNvSpPr>
              <a:spLocks/>
            </p:cNvSpPr>
            <p:nvPr/>
          </p:nvSpPr>
          <p:spPr bwMode="auto">
            <a:xfrm>
              <a:off x="4567" y="2826"/>
              <a:ext cx="43" cy="21"/>
            </a:xfrm>
            <a:custGeom>
              <a:avLst/>
              <a:gdLst>
                <a:gd name="T0" fmla="*/ 165 w 38"/>
                <a:gd name="T1" fmla="*/ 122 h 17"/>
                <a:gd name="T2" fmla="*/ 157 w 38"/>
                <a:gd name="T3" fmla="*/ 61 h 17"/>
                <a:gd name="T4" fmla="*/ 129 w 38"/>
                <a:gd name="T5" fmla="*/ 93 h 17"/>
                <a:gd name="T6" fmla="*/ 69 w 38"/>
                <a:gd name="T7" fmla="*/ 0 h 17"/>
                <a:gd name="T8" fmla="*/ 100 w 38"/>
                <a:gd name="T9" fmla="*/ 122 h 17"/>
                <a:gd name="T10" fmla="*/ 69 w 38"/>
                <a:gd name="T11" fmla="*/ 122 h 17"/>
                <a:gd name="T12" fmla="*/ 2 w 38"/>
                <a:gd name="T13" fmla="*/ 93 h 17"/>
                <a:gd name="T14" fmla="*/ 0 w 38"/>
                <a:gd name="T15" fmla="*/ 216 h 17"/>
                <a:gd name="T16" fmla="*/ 54 w 38"/>
                <a:gd name="T17" fmla="*/ 175 h 17"/>
                <a:gd name="T18" fmla="*/ 113 w 38"/>
                <a:gd name="T19" fmla="*/ 151 h 17"/>
                <a:gd name="T20" fmla="*/ 129 w 38"/>
                <a:gd name="T21" fmla="*/ 151 h 17"/>
                <a:gd name="T22" fmla="*/ 129 w 38"/>
                <a:gd name="T23" fmla="*/ 151 h 17"/>
                <a:gd name="T24" fmla="*/ 165 w 38"/>
                <a:gd name="T25" fmla="*/ 12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27669" name="Freeform 3842"/>
            <p:cNvSpPr>
              <a:spLocks/>
            </p:cNvSpPr>
            <p:nvPr/>
          </p:nvSpPr>
          <p:spPr bwMode="auto">
            <a:xfrm>
              <a:off x="4605" y="2855"/>
              <a:ext cx="29" cy="20"/>
            </a:xfrm>
            <a:custGeom>
              <a:avLst/>
              <a:gdLst>
                <a:gd name="T0" fmla="*/ 96 w 26"/>
                <a:gd name="T1" fmla="*/ 185 h 16"/>
                <a:gd name="T2" fmla="*/ 62 w 26"/>
                <a:gd name="T3" fmla="*/ 233 h 16"/>
                <a:gd name="T4" fmla="*/ 3 w 26"/>
                <a:gd name="T5" fmla="*/ 110 h 16"/>
                <a:gd name="T6" fmla="*/ 0 w 26"/>
                <a:gd name="T7" fmla="*/ 0 h 16"/>
                <a:gd name="T8" fmla="*/ 62 w 26"/>
                <a:gd name="T9" fmla="*/ 0 h 16"/>
                <a:gd name="T10" fmla="*/ 96 w 26"/>
                <a:gd name="T11" fmla="*/ 185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27670" name="Freeform 3843"/>
            <p:cNvSpPr>
              <a:spLocks/>
            </p:cNvSpPr>
            <p:nvPr/>
          </p:nvSpPr>
          <p:spPr bwMode="auto">
            <a:xfrm>
              <a:off x="4734" y="2714"/>
              <a:ext cx="22" cy="19"/>
            </a:xfrm>
            <a:custGeom>
              <a:avLst/>
              <a:gdLst>
                <a:gd name="T0" fmla="*/ 34 w 21"/>
                <a:gd name="T1" fmla="*/ 134 h 15"/>
                <a:gd name="T2" fmla="*/ 26 w 21"/>
                <a:gd name="T3" fmla="*/ 252 h 15"/>
                <a:gd name="T4" fmla="*/ 0 w 21"/>
                <a:gd name="T5" fmla="*/ 84 h 15"/>
                <a:gd name="T6" fmla="*/ 9 w 21"/>
                <a:gd name="T7" fmla="*/ 0 h 15"/>
                <a:gd name="T8" fmla="*/ 34 w 21"/>
                <a:gd name="T9" fmla="*/ 134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27671" name="Freeform 3844"/>
            <p:cNvSpPr>
              <a:spLocks/>
            </p:cNvSpPr>
            <p:nvPr/>
          </p:nvSpPr>
          <p:spPr bwMode="auto">
            <a:xfrm>
              <a:off x="4527" y="2826"/>
              <a:ext cx="21" cy="15"/>
            </a:xfrm>
            <a:custGeom>
              <a:avLst/>
              <a:gdLst>
                <a:gd name="T0" fmla="*/ 62 w 19"/>
                <a:gd name="T1" fmla="*/ 76 h 12"/>
                <a:gd name="T2" fmla="*/ 56 w 19"/>
                <a:gd name="T3" fmla="*/ 49 h 12"/>
                <a:gd name="T4" fmla="*/ 0 w 19"/>
                <a:gd name="T5" fmla="*/ 0 h 12"/>
                <a:gd name="T6" fmla="*/ 31 w 19"/>
                <a:gd name="T7" fmla="*/ 185 h 12"/>
                <a:gd name="T8" fmla="*/ 62 w 19"/>
                <a:gd name="T9" fmla="*/ 7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27672" name="Freeform 3845"/>
            <p:cNvSpPr>
              <a:spLocks/>
            </p:cNvSpPr>
            <p:nvPr/>
          </p:nvSpPr>
          <p:spPr bwMode="auto">
            <a:xfrm>
              <a:off x="4228" y="2616"/>
              <a:ext cx="13" cy="20"/>
            </a:xfrm>
            <a:custGeom>
              <a:avLst/>
              <a:gdLst>
                <a:gd name="T0" fmla="*/ 30 w 12"/>
                <a:gd name="T1" fmla="*/ 68 h 17"/>
                <a:gd name="T2" fmla="*/ 30 w 12"/>
                <a:gd name="T3" fmla="*/ 122 h 17"/>
                <a:gd name="T4" fmla="*/ 0 w 12"/>
                <a:gd name="T5" fmla="*/ 0 h 17"/>
                <a:gd name="T6" fmla="*/ 2 w 12"/>
                <a:gd name="T7" fmla="*/ 0 h 17"/>
                <a:gd name="T8" fmla="*/ 30 w 12"/>
                <a:gd name="T9" fmla="*/ 6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27673" name="Freeform 3846"/>
            <p:cNvSpPr>
              <a:spLocks/>
            </p:cNvSpPr>
            <p:nvPr/>
          </p:nvSpPr>
          <p:spPr bwMode="auto">
            <a:xfrm>
              <a:off x="4552" y="2830"/>
              <a:ext cx="15" cy="17"/>
            </a:xfrm>
            <a:custGeom>
              <a:avLst/>
              <a:gdLst>
                <a:gd name="T0" fmla="*/ 185 w 12"/>
                <a:gd name="T1" fmla="*/ 2 h 14"/>
                <a:gd name="T2" fmla="*/ 110 w 12"/>
                <a:gd name="T3" fmla="*/ 0 h 14"/>
                <a:gd name="T4" fmla="*/ 0 w 12"/>
                <a:gd name="T5" fmla="*/ 90 h 14"/>
                <a:gd name="T6" fmla="*/ 76 w 12"/>
                <a:gd name="T7" fmla="*/ 151 h 14"/>
                <a:gd name="T8" fmla="*/ 185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27674" name="Freeform 3847"/>
            <p:cNvSpPr>
              <a:spLocks/>
            </p:cNvSpPr>
            <p:nvPr/>
          </p:nvSpPr>
          <p:spPr bwMode="auto">
            <a:xfrm>
              <a:off x="4413" y="2706"/>
              <a:ext cx="11" cy="12"/>
            </a:xfrm>
            <a:custGeom>
              <a:avLst/>
              <a:gdLst>
                <a:gd name="T0" fmla="*/ 97 w 9"/>
                <a:gd name="T1" fmla="*/ 29 h 10"/>
                <a:gd name="T2" fmla="*/ 2 w 9"/>
                <a:gd name="T3" fmla="*/ 86 h 10"/>
                <a:gd name="T4" fmla="*/ 0 w 9"/>
                <a:gd name="T5" fmla="*/ 86 h 10"/>
                <a:gd name="T6" fmla="*/ 0 w 9"/>
                <a:gd name="T7" fmla="*/ 0 h 10"/>
                <a:gd name="T8" fmla="*/ 97 w 9"/>
                <a:gd name="T9" fmla="*/ 2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27675" name="Freeform 3848"/>
            <p:cNvSpPr>
              <a:spLocks/>
            </p:cNvSpPr>
            <p:nvPr/>
          </p:nvSpPr>
          <p:spPr bwMode="auto">
            <a:xfrm>
              <a:off x="4671" y="2746"/>
              <a:ext cx="14" cy="28"/>
            </a:xfrm>
            <a:custGeom>
              <a:avLst/>
              <a:gdLst>
                <a:gd name="T0" fmla="*/ 76 w 12"/>
                <a:gd name="T1" fmla="*/ 271 h 22"/>
                <a:gd name="T2" fmla="*/ 47 w 12"/>
                <a:gd name="T3" fmla="*/ 213 h 22"/>
                <a:gd name="T4" fmla="*/ 65 w 12"/>
                <a:gd name="T5" fmla="*/ 95 h 22"/>
                <a:gd name="T6" fmla="*/ 65 w 12"/>
                <a:gd name="T7" fmla="*/ 0 h 22"/>
                <a:gd name="T8" fmla="*/ 0 w 12"/>
                <a:gd name="T9" fmla="*/ 403 h 22"/>
                <a:gd name="T10" fmla="*/ 76 w 12"/>
                <a:gd name="T11" fmla="*/ 27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27676" name="Freeform 3849"/>
            <p:cNvSpPr>
              <a:spLocks/>
            </p:cNvSpPr>
            <p:nvPr/>
          </p:nvSpPr>
          <p:spPr bwMode="auto">
            <a:xfrm>
              <a:off x="4879" y="2770"/>
              <a:ext cx="6" cy="19"/>
            </a:xfrm>
            <a:custGeom>
              <a:avLst/>
              <a:gdLst>
                <a:gd name="T0" fmla="*/ 3 w 7"/>
                <a:gd name="T1" fmla="*/ 170 h 15"/>
                <a:gd name="T2" fmla="*/ 3 w 7"/>
                <a:gd name="T3" fmla="*/ 0 h 15"/>
                <a:gd name="T4" fmla="*/ 0 w 7"/>
                <a:gd name="T5" fmla="*/ 52 h 15"/>
                <a:gd name="T6" fmla="*/ 0 w 7"/>
                <a:gd name="T7" fmla="*/ 252 h 15"/>
                <a:gd name="T8" fmla="*/ 3 w 7"/>
                <a:gd name="T9" fmla="*/ 17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27677" name="Freeform 3850"/>
            <p:cNvSpPr>
              <a:spLocks/>
            </p:cNvSpPr>
            <p:nvPr/>
          </p:nvSpPr>
          <p:spPr bwMode="auto">
            <a:xfrm>
              <a:off x="4254" y="2669"/>
              <a:ext cx="11" cy="17"/>
            </a:xfrm>
            <a:custGeom>
              <a:avLst/>
              <a:gdLst>
                <a:gd name="T0" fmla="*/ 97 w 9"/>
                <a:gd name="T1" fmla="*/ 151 h 14"/>
                <a:gd name="T2" fmla="*/ 2 w 9"/>
                <a:gd name="T3" fmla="*/ 151 h 14"/>
                <a:gd name="T4" fmla="*/ 0 w 9"/>
                <a:gd name="T5" fmla="*/ 0 h 14"/>
                <a:gd name="T6" fmla="*/ 97 w 9"/>
                <a:gd name="T7" fmla="*/ 151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27678" name="Freeform 3851"/>
            <p:cNvSpPr>
              <a:spLocks/>
            </p:cNvSpPr>
            <p:nvPr/>
          </p:nvSpPr>
          <p:spPr bwMode="auto">
            <a:xfrm>
              <a:off x="4670" y="2750"/>
              <a:ext cx="7" cy="18"/>
            </a:xfrm>
            <a:custGeom>
              <a:avLst/>
              <a:gdLst>
                <a:gd name="T0" fmla="*/ 7 w 7"/>
                <a:gd name="T1" fmla="*/ 140 h 14"/>
                <a:gd name="T2" fmla="*/ 7 w 7"/>
                <a:gd name="T3" fmla="*/ 0 h 14"/>
                <a:gd name="T4" fmla="*/ 2 w 7"/>
                <a:gd name="T5" fmla="*/ 46 h 14"/>
                <a:gd name="T6" fmla="*/ 0 w 7"/>
                <a:gd name="T7" fmla="*/ 288 h 14"/>
                <a:gd name="T8" fmla="*/ 7 w 7"/>
                <a:gd name="T9" fmla="*/ 14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7679" name="Freeform 3852"/>
            <p:cNvSpPr>
              <a:spLocks/>
            </p:cNvSpPr>
            <p:nvPr/>
          </p:nvSpPr>
          <p:spPr bwMode="auto">
            <a:xfrm>
              <a:off x="4706" y="2686"/>
              <a:ext cx="17" cy="2"/>
            </a:xfrm>
            <a:custGeom>
              <a:avLst/>
              <a:gdLst>
                <a:gd name="T0" fmla="*/ 151 w 14"/>
                <a:gd name="T1" fmla="*/ 2 h 2"/>
                <a:gd name="T2" fmla="*/ 74 w 14"/>
                <a:gd name="T3" fmla="*/ 0 h 2"/>
                <a:gd name="T4" fmla="*/ 0 w 14"/>
                <a:gd name="T5" fmla="*/ 2 h 2"/>
                <a:gd name="T6" fmla="*/ 151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27680" name="Freeform 3853"/>
            <p:cNvSpPr>
              <a:spLocks/>
            </p:cNvSpPr>
            <p:nvPr/>
          </p:nvSpPr>
          <p:spPr bwMode="auto">
            <a:xfrm>
              <a:off x="4874" y="2789"/>
              <a:ext cx="7" cy="10"/>
            </a:xfrm>
            <a:custGeom>
              <a:avLst/>
              <a:gdLst>
                <a:gd name="T0" fmla="*/ 295 w 5"/>
                <a:gd name="T1" fmla="*/ 4 h 9"/>
                <a:gd name="T2" fmla="*/ 0 w 5"/>
                <a:gd name="T3" fmla="*/ 30 h 9"/>
                <a:gd name="T4" fmla="*/ 0 w 5"/>
                <a:gd name="T5" fmla="*/ 0 h 9"/>
                <a:gd name="T6" fmla="*/ 295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27681" name="Freeform 3854"/>
            <p:cNvSpPr>
              <a:spLocks/>
            </p:cNvSpPr>
            <p:nvPr/>
          </p:nvSpPr>
          <p:spPr bwMode="auto">
            <a:xfrm>
              <a:off x="4497" y="2802"/>
              <a:ext cx="25" cy="4"/>
            </a:xfrm>
            <a:custGeom>
              <a:avLst/>
              <a:gdLst>
                <a:gd name="T0" fmla="*/ 100 w 22"/>
                <a:gd name="T1" fmla="*/ 0 h 3"/>
                <a:gd name="T2" fmla="*/ 32 w 22"/>
                <a:gd name="T3" fmla="*/ 87 h 3"/>
                <a:gd name="T4" fmla="*/ 0 w 22"/>
                <a:gd name="T5" fmla="*/ 0 h 3"/>
                <a:gd name="T6" fmla="*/ 100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27682" name="Freeform 3855"/>
            <p:cNvSpPr>
              <a:spLocks/>
            </p:cNvSpPr>
            <p:nvPr/>
          </p:nvSpPr>
          <p:spPr bwMode="auto">
            <a:xfrm>
              <a:off x="4523" y="2540"/>
              <a:ext cx="17" cy="17"/>
            </a:xfrm>
            <a:custGeom>
              <a:avLst/>
              <a:gdLst>
                <a:gd name="T0" fmla="*/ 74 w 14"/>
                <a:gd name="T1" fmla="*/ 151 h 14"/>
                <a:gd name="T2" fmla="*/ 0 w 14"/>
                <a:gd name="T3" fmla="*/ 74 h 14"/>
                <a:gd name="T4" fmla="*/ 151 w 14"/>
                <a:gd name="T5" fmla="*/ 0 h 14"/>
                <a:gd name="T6" fmla="*/ 151 w 14"/>
                <a:gd name="T7" fmla="*/ 0 h 14"/>
                <a:gd name="T8" fmla="*/ 131 w 14"/>
                <a:gd name="T9" fmla="*/ 74 h 14"/>
                <a:gd name="T10" fmla="*/ 74 w 14"/>
                <a:gd name="T11" fmla="*/ 151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27683" name="Freeform 3856"/>
            <p:cNvSpPr>
              <a:spLocks/>
            </p:cNvSpPr>
            <p:nvPr/>
          </p:nvSpPr>
          <p:spPr bwMode="auto">
            <a:xfrm>
              <a:off x="5296" y="2495"/>
              <a:ext cx="2" cy="4"/>
            </a:xfrm>
            <a:custGeom>
              <a:avLst/>
              <a:gdLst>
                <a:gd name="T0" fmla="*/ 0 w 2"/>
                <a:gd name="T1" fmla="*/ 0 h 3"/>
                <a:gd name="T2" fmla="*/ 0 w 2"/>
                <a:gd name="T3" fmla="*/ 0 h 3"/>
                <a:gd name="T4" fmla="*/ 0 w 2"/>
                <a:gd name="T5" fmla="*/ 87 h 3"/>
                <a:gd name="T6" fmla="*/ 2 w 2"/>
                <a:gd name="T7" fmla="*/ 87 h 3"/>
                <a:gd name="T8" fmla="*/ 2 w 2"/>
                <a:gd name="T9" fmla="*/ 87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684" name="Freeform 3857"/>
            <p:cNvSpPr>
              <a:spLocks/>
            </p:cNvSpPr>
            <p:nvPr/>
          </p:nvSpPr>
          <p:spPr bwMode="auto">
            <a:xfrm>
              <a:off x="5385" y="2527"/>
              <a:ext cx="1" cy="4"/>
            </a:xfrm>
            <a:custGeom>
              <a:avLst/>
              <a:gdLst>
                <a:gd name="T0" fmla="*/ 1 w 2"/>
                <a:gd name="T1" fmla="*/ 87 h 3"/>
                <a:gd name="T2" fmla="*/ 0 w 2"/>
                <a:gd name="T3" fmla="*/ 87 h 3"/>
                <a:gd name="T4" fmla="*/ 0 w 2"/>
                <a:gd name="T5" fmla="*/ 0 h 3"/>
                <a:gd name="T6" fmla="*/ 1 w 2"/>
                <a:gd name="T7" fmla="*/ 8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7685" name="Freeform 3858"/>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686" name="Freeform 3859"/>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687" name="Freeform 3861"/>
            <p:cNvSpPr>
              <a:spLocks/>
            </p:cNvSpPr>
            <p:nvPr/>
          </p:nvSpPr>
          <p:spPr bwMode="auto">
            <a:xfrm>
              <a:off x="4275" y="2504"/>
              <a:ext cx="77" cy="112"/>
            </a:xfrm>
            <a:custGeom>
              <a:avLst/>
              <a:gdLst>
                <a:gd name="T0" fmla="*/ 264 w 68"/>
                <a:gd name="T1" fmla="*/ 1243 h 90"/>
                <a:gd name="T2" fmla="*/ 178 w 68"/>
                <a:gd name="T3" fmla="*/ 1079 h 90"/>
                <a:gd name="T4" fmla="*/ 96 w 68"/>
                <a:gd name="T5" fmla="*/ 886 h 90"/>
                <a:gd name="T6" fmla="*/ 48 w 68"/>
                <a:gd name="T7" fmla="*/ 590 h 90"/>
                <a:gd name="T8" fmla="*/ 29 w 68"/>
                <a:gd name="T9" fmla="*/ 329 h 90"/>
                <a:gd name="T10" fmla="*/ 0 w 68"/>
                <a:gd name="T11" fmla="*/ 40 h 90"/>
                <a:gd name="T12" fmla="*/ 2 w 68"/>
                <a:gd name="T13" fmla="*/ 0 h 90"/>
                <a:gd name="T14" fmla="*/ 61 w 68"/>
                <a:gd name="T15" fmla="*/ 62 h 90"/>
                <a:gd name="T16" fmla="*/ 61 w 68"/>
                <a:gd name="T17" fmla="*/ 170 h 90"/>
                <a:gd name="T18" fmla="*/ 113 w 68"/>
                <a:gd name="T19" fmla="*/ 170 h 90"/>
                <a:gd name="T20" fmla="*/ 138 w 68"/>
                <a:gd name="T21" fmla="*/ 62 h 90"/>
                <a:gd name="T22" fmla="*/ 186 w 68"/>
                <a:gd name="T23" fmla="*/ 229 h 90"/>
                <a:gd name="T24" fmla="*/ 233 w 68"/>
                <a:gd name="T25" fmla="*/ 355 h 90"/>
                <a:gd name="T26" fmla="*/ 239 w 68"/>
                <a:gd name="T27" fmla="*/ 590 h 90"/>
                <a:gd name="T28" fmla="*/ 239 w 68"/>
                <a:gd name="T29" fmla="*/ 806 h 90"/>
                <a:gd name="T30" fmla="*/ 277 w 68"/>
                <a:gd name="T31" fmla="*/ 1052 h 90"/>
                <a:gd name="T32" fmla="*/ 303 w 68"/>
                <a:gd name="T33" fmla="*/ 1243 h 90"/>
                <a:gd name="T34" fmla="*/ 277 w 68"/>
                <a:gd name="T35" fmla="*/ 1221 h 90"/>
                <a:gd name="T36" fmla="*/ 264 w 68"/>
                <a:gd name="T37" fmla="*/ 1243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27688" name="Freeform 3862"/>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27689" name="Freeform 3863"/>
            <p:cNvSpPr>
              <a:spLocks/>
            </p:cNvSpPr>
            <p:nvPr/>
          </p:nvSpPr>
          <p:spPr bwMode="auto">
            <a:xfrm>
              <a:off x="5536" y="2489"/>
              <a:ext cx="3" cy="1"/>
            </a:xfrm>
            <a:custGeom>
              <a:avLst/>
              <a:gdLst>
                <a:gd name="T0" fmla="*/ 0 w 2"/>
                <a:gd name="T1" fmla="*/ 0 h 1"/>
                <a:gd name="T2" fmla="*/ 315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690" name="Freeform 3864"/>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7691" name="Freeform 3865"/>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692" name="Freeform 3866"/>
            <p:cNvSpPr>
              <a:spLocks/>
            </p:cNvSpPr>
            <p:nvPr/>
          </p:nvSpPr>
          <p:spPr bwMode="auto">
            <a:xfrm>
              <a:off x="4879" y="2478"/>
              <a:ext cx="2" cy="6"/>
            </a:xfrm>
            <a:custGeom>
              <a:avLst/>
              <a:gdLst>
                <a:gd name="T0" fmla="*/ 0 w 2"/>
                <a:gd name="T1" fmla="*/ 42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42 h 5"/>
                <a:gd name="T16" fmla="*/ 2 w 2"/>
                <a:gd name="T17" fmla="*/ 42 h 5"/>
                <a:gd name="T18" fmla="*/ 0 w 2"/>
                <a:gd name="T19" fmla="*/ 42 h 5"/>
                <a:gd name="T20" fmla="*/ 0 w 2"/>
                <a:gd name="T21" fmla="*/ 4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7693" name="Freeform 3867"/>
            <p:cNvSpPr>
              <a:spLocks/>
            </p:cNvSpPr>
            <p:nvPr/>
          </p:nvSpPr>
          <p:spPr bwMode="auto">
            <a:xfrm>
              <a:off x="4879" y="2486"/>
              <a:ext cx="1" cy="3"/>
            </a:xfrm>
            <a:custGeom>
              <a:avLst/>
              <a:gdLst>
                <a:gd name="T0" fmla="*/ 0 w 1"/>
                <a:gd name="T1" fmla="*/ 315 h 2"/>
                <a:gd name="T2" fmla="*/ 0 w 1"/>
                <a:gd name="T3" fmla="*/ 0 h 2"/>
                <a:gd name="T4" fmla="*/ 0 w 1"/>
                <a:gd name="T5" fmla="*/ 315 h 2"/>
                <a:gd name="T6" fmla="*/ 0 w 1"/>
                <a:gd name="T7" fmla="*/ 0 h 2"/>
                <a:gd name="T8" fmla="*/ 0 w 1"/>
                <a:gd name="T9" fmla="*/ 0 h 2"/>
                <a:gd name="T10" fmla="*/ 0 w 1"/>
                <a:gd name="T11" fmla="*/ 315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7694" name="Freeform 3868"/>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7695" name="Freeform 3869"/>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7696" name="Freeform 3870"/>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697" name="Freeform 3871"/>
            <p:cNvSpPr>
              <a:spLocks/>
            </p:cNvSpPr>
            <p:nvPr/>
          </p:nvSpPr>
          <p:spPr bwMode="auto">
            <a:xfrm>
              <a:off x="4989" y="2703"/>
              <a:ext cx="172" cy="179"/>
            </a:xfrm>
            <a:custGeom>
              <a:avLst/>
              <a:gdLst>
                <a:gd name="T0" fmla="*/ 579 w 154"/>
                <a:gd name="T1" fmla="*/ 1894 h 144"/>
                <a:gd name="T2" fmla="*/ 560 w 154"/>
                <a:gd name="T3" fmla="*/ 1928 h 144"/>
                <a:gd name="T4" fmla="*/ 560 w 154"/>
                <a:gd name="T5" fmla="*/ 1963 h 144"/>
                <a:gd name="T6" fmla="*/ 524 w 154"/>
                <a:gd name="T7" fmla="*/ 1928 h 144"/>
                <a:gd name="T8" fmla="*/ 471 w 154"/>
                <a:gd name="T9" fmla="*/ 1894 h 144"/>
                <a:gd name="T10" fmla="*/ 415 w 154"/>
                <a:gd name="T11" fmla="*/ 1846 h 144"/>
                <a:gd name="T12" fmla="*/ 385 w 154"/>
                <a:gd name="T13" fmla="*/ 1742 h 144"/>
                <a:gd name="T14" fmla="*/ 355 w 154"/>
                <a:gd name="T15" fmla="*/ 1610 h 144"/>
                <a:gd name="T16" fmla="*/ 318 w 154"/>
                <a:gd name="T17" fmla="*/ 1452 h 144"/>
                <a:gd name="T18" fmla="*/ 295 w 154"/>
                <a:gd name="T19" fmla="*/ 1318 h 144"/>
                <a:gd name="T20" fmla="*/ 212 w 154"/>
                <a:gd name="T21" fmla="*/ 1226 h 144"/>
                <a:gd name="T22" fmla="*/ 212 w 154"/>
                <a:gd name="T23" fmla="*/ 1295 h 144"/>
                <a:gd name="T24" fmla="*/ 182 w 154"/>
                <a:gd name="T25" fmla="*/ 1226 h 144"/>
                <a:gd name="T26" fmla="*/ 182 w 154"/>
                <a:gd name="T27" fmla="*/ 1343 h 144"/>
                <a:gd name="T28" fmla="*/ 163 w 154"/>
                <a:gd name="T29" fmla="*/ 1343 h 144"/>
                <a:gd name="T30" fmla="*/ 163 w 154"/>
                <a:gd name="T31" fmla="*/ 1407 h 144"/>
                <a:gd name="T32" fmla="*/ 78 w 154"/>
                <a:gd name="T33" fmla="*/ 1392 h 144"/>
                <a:gd name="T34" fmla="*/ 151 w 154"/>
                <a:gd name="T35" fmla="*/ 1515 h 144"/>
                <a:gd name="T36" fmla="*/ 118 w 154"/>
                <a:gd name="T37" fmla="*/ 1610 h 144"/>
                <a:gd name="T38" fmla="*/ 63 w 154"/>
                <a:gd name="T39" fmla="*/ 1610 h 144"/>
                <a:gd name="T40" fmla="*/ 0 w 154"/>
                <a:gd name="T41" fmla="*/ 1610 h 144"/>
                <a:gd name="T42" fmla="*/ 3 w 154"/>
                <a:gd name="T43" fmla="*/ 1407 h 144"/>
                <a:gd name="T44" fmla="*/ 21 w 154"/>
                <a:gd name="T45" fmla="*/ 1226 h 144"/>
                <a:gd name="T46" fmla="*/ 21 w 154"/>
                <a:gd name="T47" fmla="*/ 1028 h 144"/>
                <a:gd name="T48" fmla="*/ 26 w 154"/>
                <a:gd name="T49" fmla="*/ 797 h 144"/>
                <a:gd name="T50" fmla="*/ 26 w 154"/>
                <a:gd name="T51" fmla="*/ 618 h 144"/>
                <a:gd name="T52" fmla="*/ 26 w 154"/>
                <a:gd name="T53" fmla="*/ 428 h 144"/>
                <a:gd name="T54" fmla="*/ 26 w 154"/>
                <a:gd name="T55" fmla="*/ 229 h 144"/>
                <a:gd name="T56" fmla="*/ 26 w 154"/>
                <a:gd name="T57" fmla="*/ 0 h 144"/>
                <a:gd name="T58" fmla="*/ 92 w 154"/>
                <a:gd name="T59" fmla="*/ 119 h 144"/>
                <a:gd name="T60" fmla="*/ 151 w 154"/>
                <a:gd name="T61" fmla="*/ 229 h 144"/>
                <a:gd name="T62" fmla="*/ 204 w 154"/>
                <a:gd name="T63" fmla="*/ 285 h 144"/>
                <a:gd name="T64" fmla="*/ 262 w 154"/>
                <a:gd name="T65" fmla="*/ 393 h 144"/>
                <a:gd name="T66" fmla="*/ 314 w 154"/>
                <a:gd name="T67" fmla="*/ 618 h 144"/>
                <a:gd name="T68" fmla="*/ 314 w 154"/>
                <a:gd name="T69" fmla="*/ 730 h 144"/>
                <a:gd name="T70" fmla="*/ 367 w 154"/>
                <a:gd name="T71" fmla="*/ 797 h 144"/>
                <a:gd name="T72" fmla="*/ 415 w 154"/>
                <a:gd name="T73" fmla="*/ 901 h 144"/>
                <a:gd name="T74" fmla="*/ 415 w 154"/>
                <a:gd name="T75" fmla="*/ 1028 h 144"/>
                <a:gd name="T76" fmla="*/ 376 w 154"/>
                <a:gd name="T77" fmla="*/ 1060 h 144"/>
                <a:gd name="T78" fmla="*/ 408 w 154"/>
                <a:gd name="T79" fmla="*/ 1248 h 144"/>
                <a:gd name="T80" fmla="*/ 438 w 154"/>
                <a:gd name="T81" fmla="*/ 1407 h 144"/>
                <a:gd name="T82" fmla="*/ 462 w 154"/>
                <a:gd name="T83" fmla="*/ 1610 h 144"/>
                <a:gd name="T84" fmla="*/ 501 w 154"/>
                <a:gd name="T85" fmla="*/ 1610 h 144"/>
                <a:gd name="T86" fmla="*/ 501 w 154"/>
                <a:gd name="T87" fmla="*/ 1698 h 144"/>
                <a:gd name="T88" fmla="*/ 536 w 154"/>
                <a:gd name="T89" fmla="*/ 1775 h 144"/>
                <a:gd name="T90" fmla="*/ 516 w 154"/>
                <a:gd name="T91" fmla="*/ 1805 h 144"/>
                <a:gd name="T92" fmla="*/ 579 w 154"/>
                <a:gd name="T93" fmla="*/ 1894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27698" name="Freeform 3872"/>
            <p:cNvSpPr>
              <a:spLocks/>
            </p:cNvSpPr>
            <p:nvPr/>
          </p:nvSpPr>
          <p:spPr bwMode="auto">
            <a:xfrm>
              <a:off x="5127" y="2744"/>
              <a:ext cx="71" cy="45"/>
            </a:xfrm>
            <a:custGeom>
              <a:avLst/>
              <a:gdLst>
                <a:gd name="T0" fmla="*/ 225 w 64"/>
                <a:gd name="T1" fmla="*/ 0 h 36"/>
                <a:gd name="T2" fmla="*/ 204 w 64"/>
                <a:gd name="T3" fmla="*/ 185 h 36"/>
                <a:gd name="T4" fmla="*/ 202 w 64"/>
                <a:gd name="T5" fmla="*/ 216 h 36"/>
                <a:gd name="T6" fmla="*/ 204 w 64"/>
                <a:gd name="T7" fmla="*/ 289 h 36"/>
                <a:gd name="T8" fmla="*/ 166 w 64"/>
                <a:gd name="T9" fmla="*/ 361 h 36"/>
                <a:gd name="T10" fmla="*/ 91 w 64"/>
                <a:gd name="T11" fmla="*/ 529 h 36"/>
                <a:gd name="T12" fmla="*/ 41 w 64"/>
                <a:gd name="T13" fmla="*/ 455 h 36"/>
                <a:gd name="T14" fmla="*/ 3 w 64"/>
                <a:gd name="T15" fmla="*/ 381 h 36"/>
                <a:gd name="T16" fmla="*/ 0 w 64"/>
                <a:gd name="T17" fmla="*/ 289 h 36"/>
                <a:gd name="T18" fmla="*/ 74 w 64"/>
                <a:gd name="T19" fmla="*/ 305 h 36"/>
                <a:gd name="T20" fmla="*/ 91 w 64"/>
                <a:gd name="T21" fmla="*/ 185 h 36"/>
                <a:gd name="T22" fmla="*/ 91 w 64"/>
                <a:gd name="T23" fmla="*/ 244 h 36"/>
                <a:gd name="T24" fmla="*/ 124 w 64"/>
                <a:gd name="T25" fmla="*/ 305 h 36"/>
                <a:gd name="T26" fmla="*/ 171 w 64"/>
                <a:gd name="T27" fmla="*/ 149 h 36"/>
                <a:gd name="T28" fmla="*/ 171 w 64"/>
                <a:gd name="T29" fmla="*/ 0 h 36"/>
                <a:gd name="T30" fmla="*/ 204 w 64"/>
                <a:gd name="T31" fmla="*/ 0 h 36"/>
                <a:gd name="T32" fmla="*/ 225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27699" name="Freeform 3873"/>
            <p:cNvSpPr>
              <a:spLocks/>
            </p:cNvSpPr>
            <p:nvPr/>
          </p:nvSpPr>
          <p:spPr bwMode="auto">
            <a:xfrm>
              <a:off x="5238" y="2768"/>
              <a:ext cx="20" cy="31"/>
            </a:xfrm>
            <a:custGeom>
              <a:avLst/>
              <a:gdLst>
                <a:gd name="T0" fmla="*/ 63 w 18"/>
                <a:gd name="T1" fmla="*/ 209 h 26"/>
                <a:gd name="T2" fmla="*/ 51 w 18"/>
                <a:gd name="T3" fmla="*/ 212 h 26"/>
                <a:gd name="T4" fmla="*/ 2 w 18"/>
                <a:gd name="T5" fmla="*/ 123 h 26"/>
                <a:gd name="T6" fmla="*/ 0 w 18"/>
                <a:gd name="T7" fmla="*/ 0 h 26"/>
                <a:gd name="T8" fmla="*/ 30 w 18"/>
                <a:gd name="T9" fmla="*/ 103 h 26"/>
                <a:gd name="T10" fmla="*/ 63 w 18"/>
                <a:gd name="T11" fmla="*/ 209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27700" name="Freeform 3874"/>
            <p:cNvSpPr>
              <a:spLocks/>
            </p:cNvSpPr>
            <p:nvPr/>
          </p:nvSpPr>
          <p:spPr bwMode="auto">
            <a:xfrm>
              <a:off x="5174" y="2709"/>
              <a:ext cx="37" cy="43"/>
            </a:xfrm>
            <a:custGeom>
              <a:avLst/>
              <a:gdLst>
                <a:gd name="T0" fmla="*/ 129 w 33"/>
                <a:gd name="T1" fmla="*/ 332 h 35"/>
                <a:gd name="T2" fmla="*/ 110 w 33"/>
                <a:gd name="T3" fmla="*/ 412 h 35"/>
                <a:gd name="T4" fmla="*/ 62 w 33"/>
                <a:gd name="T5" fmla="*/ 163 h 35"/>
                <a:gd name="T6" fmla="*/ 27 w 33"/>
                <a:gd name="T7" fmla="*/ 88 h 35"/>
                <a:gd name="T8" fmla="*/ 0 w 33"/>
                <a:gd name="T9" fmla="*/ 0 h 35"/>
                <a:gd name="T10" fmla="*/ 48 w 33"/>
                <a:gd name="T11" fmla="*/ 88 h 35"/>
                <a:gd name="T12" fmla="*/ 92 w 33"/>
                <a:gd name="T13" fmla="*/ 198 h 35"/>
                <a:gd name="T14" fmla="*/ 129 w 33"/>
                <a:gd name="T15" fmla="*/ 332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27701" name="Freeform 3875"/>
            <p:cNvSpPr>
              <a:spLocks/>
            </p:cNvSpPr>
            <p:nvPr/>
          </p:nvSpPr>
          <p:spPr bwMode="auto">
            <a:xfrm>
              <a:off x="5164" y="2864"/>
              <a:ext cx="4" cy="6"/>
            </a:xfrm>
            <a:custGeom>
              <a:avLst/>
              <a:gdLst>
                <a:gd name="T0" fmla="*/ 2 w 5"/>
                <a:gd name="T1" fmla="*/ 2 h 5"/>
                <a:gd name="T2" fmla="*/ 2 w 5"/>
                <a:gd name="T3" fmla="*/ 42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7702" name="Freeform 3876"/>
            <p:cNvSpPr>
              <a:spLocks/>
            </p:cNvSpPr>
            <p:nvPr/>
          </p:nvSpPr>
          <p:spPr bwMode="auto">
            <a:xfrm>
              <a:off x="5058" y="2310"/>
              <a:ext cx="2" cy="4"/>
            </a:xfrm>
            <a:custGeom>
              <a:avLst/>
              <a:gdLst>
                <a:gd name="T0" fmla="*/ 2 w 2"/>
                <a:gd name="T1" fmla="*/ 0 h 3"/>
                <a:gd name="T2" fmla="*/ 0 w 2"/>
                <a:gd name="T3" fmla="*/ 0 h 3"/>
                <a:gd name="T4" fmla="*/ 0 w 2"/>
                <a:gd name="T5" fmla="*/ 87 h 3"/>
                <a:gd name="T6" fmla="*/ 0 w 2"/>
                <a:gd name="T7" fmla="*/ 87 h 3"/>
                <a:gd name="T8" fmla="*/ 2 w 2"/>
                <a:gd name="T9" fmla="*/ 87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7703" name="Freeform 3877"/>
            <p:cNvSpPr>
              <a:spLocks/>
            </p:cNvSpPr>
            <p:nvPr/>
          </p:nvSpPr>
          <p:spPr bwMode="auto">
            <a:xfrm>
              <a:off x="5055" y="2314"/>
              <a:ext cx="3" cy="5"/>
            </a:xfrm>
            <a:custGeom>
              <a:avLst/>
              <a:gdLst>
                <a:gd name="T0" fmla="*/ 0 w 3"/>
                <a:gd name="T1" fmla="*/ 0 h 4"/>
                <a:gd name="T2" fmla="*/ 0 w 3"/>
                <a:gd name="T3" fmla="*/ 39 h 4"/>
                <a:gd name="T4" fmla="*/ 0 w 3"/>
                <a:gd name="T5" fmla="*/ 61 h 4"/>
                <a:gd name="T6" fmla="*/ 3 w 3"/>
                <a:gd name="T7" fmla="*/ 39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704" name="Freeform 3878"/>
            <p:cNvSpPr>
              <a:spLocks/>
            </p:cNvSpPr>
            <p:nvPr/>
          </p:nvSpPr>
          <p:spPr bwMode="auto">
            <a:xfrm>
              <a:off x="5049" y="2334"/>
              <a:ext cx="4" cy="4"/>
            </a:xfrm>
            <a:custGeom>
              <a:avLst/>
              <a:gdLst>
                <a:gd name="T0" fmla="*/ 0 w 2"/>
                <a:gd name="T1" fmla="*/ 87 h 3"/>
                <a:gd name="T2" fmla="*/ 0 w 2"/>
                <a:gd name="T3" fmla="*/ 0 h 3"/>
                <a:gd name="T4" fmla="*/ 0 w 2"/>
                <a:gd name="T5" fmla="*/ 0 h 3"/>
                <a:gd name="T6" fmla="*/ 8192 w 2"/>
                <a:gd name="T7" fmla="*/ 0 h 3"/>
                <a:gd name="T8" fmla="*/ 0 w 2"/>
                <a:gd name="T9" fmla="*/ 8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7705" name="Freeform 3879"/>
            <p:cNvSpPr>
              <a:spLocks/>
            </p:cNvSpPr>
            <p:nvPr/>
          </p:nvSpPr>
          <p:spPr bwMode="auto">
            <a:xfrm>
              <a:off x="5047" y="2247"/>
              <a:ext cx="0" cy="4"/>
            </a:xfrm>
            <a:custGeom>
              <a:avLst/>
              <a:gdLst>
                <a:gd name="T0" fmla="*/ 0 h 3"/>
                <a:gd name="T1" fmla="*/ 87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706" name="Rectangle 3880"/>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7707" name="Freeform 3881"/>
            <p:cNvSpPr>
              <a:spLocks/>
            </p:cNvSpPr>
            <p:nvPr/>
          </p:nvSpPr>
          <p:spPr bwMode="auto">
            <a:xfrm>
              <a:off x="5049" y="2285"/>
              <a:ext cx="4" cy="2"/>
            </a:xfrm>
            <a:custGeom>
              <a:avLst/>
              <a:gdLst>
                <a:gd name="T0" fmla="*/ 8192 w 2"/>
                <a:gd name="T1" fmla="*/ 0 h 2"/>
                <a:gd name="T2" fmla="*/ 0 w 2"/>
                <a:gd name="T3" fmla="*/ 2 h 2"/>
                <a:gd name="T4" fmla="*/ 0 w 2"/>
                <a:gd name="T5" fmla="*/ 0 h 2"/>
                <a:gd name="T6" fmla="*/ 8192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7708" name="Freeform 3882"/>
            <p:cNvSpPr>
              <a:spLocks/>
            </p:cNvSpPr>
            <p:nvPr/>
          </p:nvSpPr>
          <p:spPr bwMode="auto">
            <a:xfrm>
              <a:off x="4024" y="2059"/>
              <a:ext cx="89" cy="129"/>
            </a:xfrm>
            <a:custGeom>
              <a:avLst/>
              <a:gdLst>
                <a:gd name="T0" fmla="*/ 139 w 78"/>
                <a:gd name="T1" fmla="*/ 1121 h 104"/>
                <a:gd name="T2" fmla="*/ 139 w 78"/>
                <a:gd name="T3" fmla="*/ 1159 h 104"/>
                <a:gd name="T4" fmla="*/ 112 w 78"/>
                <a:gd name="T5" fmla="*/ 1103 h 104"/>
                <a:gd name="T6" fmla="*/ 112 w 78"/>
                <a:gd name="T7" fmla="*/ 1103 h 104"/>
                <a:gd name="T8" fmla="*/ 95 w 78"/>
                <a:gd name="T9" fmla="*/ 936 h 104"/>
                <a:gd name="T10" fmla="*/ 76 w 78"/>
                <a:gd name="T11" fmla="*/ 755 h 104"/>
                <a:gd name="T12" fmla="*/ 67 w 78"/>
                <a:gd name="T13" fmla="*/ 616 h 104"/>
                <a:gd name="T14" fmla="*/ 2 w 78"/>
                <a:gd name="T15" fmla="*/ 463 h 104"/>
                <a:gd name="T16" fmla="*/ 33 w 78"/>
                <a:gd name="T17" fmla="*/ 373 h 104"/>
                <a:gd name="T18" fmla="*/ 59 w 78"/>
                <a:gd name="T19" fmla="*/ 351 h 104"/>
                <a:gd name="T20" fmla="*/ 0 w 78"/>
                <a:gd name="T21" fmla="*/ 184 h 104"/>
                <a:gd name="T22" fmla="*/ 0 w 78"/>
                <a:gd name="T23" fmla="*/ 0 h 104"/>
                <a:gd name="T24" fmla="*/ 59 w 78"/>
                <a:gd name="T25" fmla="*/ 62 h 104"/>
                <a:gd name="T26" fmla="*/ 76 w 78"/>
                <a:gd name="T27" fmla="*/ 167 h 104"/>
                <a:gd name="T28" fmla="*/ 95 w 78"/>
                <a:gd name="T29" fmla="*/ 119 h 104"/>
                <a:gd name="T30" fmla="*/ 139 w 78"/>
                <a:gd name="T31" fmla="*/ 319 h 104"/>
                <a:gd name="T32" fmla="*/ 207 w 78"/>
                <a:gd name="T33" fmla="*/ 319 h 104"/>
                <a:gd name="T34" fmla="*/ 285 w 78"/>
                <a:gd name="T35" fmla="*/ 351 h 104"/>
                <a:gd name="T36" fmla="*/ 324 w 78"/>
                <a:gd name="T37" fmla="*/ 437 h 104"/>
                <a:gd name="T38" fmla="*/ 324 w 78"/>
                <a:gd name="T39" fmla="*/ 540 h 104"/>
                <a:gd name="T40" fmla="*/ 265 w 78"/>
                <a:gd name="T41" fmla="*/ 616 h 104"/>
                <a:gd name="T42" fmla="*/ 277 w 78"/>
                <a:gd name="T43" fmla="*/ 815 h 104"/>
                <a:gd name="T44" fmla="*/ 285 w 78"/>
                <a:gd name="T45" fmla="*/ 845 h 104"/>
                <a:gd name="T46" fmla="*/ 324 w 78"/>
                <a:gd name="T47" fmla="*/ 697 h 104"/>
                <a:gd name="T48" fmla="*/ 354 w 78"/>
                <a:gd name="T49" fmla="*/ 896 h 104"/>
                <a:gd name="T50" fmla="*/ 380 w 78"/>
                <a:gd name="T51" fmla="*/ 1103 h 104"/>
                <a:gd name="T52" fmla="*/ 380 w 78"/>
                <a:gd name="T53" fmla="*/ 1254 h 104"/>
                <a:gd name="T54" fmla="*/ 370 w 78"/>
                <a:gd name="T55" fmla="*/ 1283 h 104"/>
                <a:gd name="T56" fmla="*/ 380 w 78"/>
                <a:gd name="T57" fmla="*/ 1378 h 104"/>
                <a:gd name="T58" fmla="*/ 333 w 78"/>
                <a:gd name="T59" fmla="*/ 1121 h 104"/>
                <a:gd name="T60" fmla="*/ 285 w 78"/>
                <a:gd name="T61" fmla="*/ 896 h 104"/>
                <a:gd name="T62" fmla="*/ 238 w 78"/>
                <a:gd name="T63" fmla="*/ 896 h 104"/>
                <a:gd name="T64" fmla="*/ 207 w 78"/>
                <a:gd name="T65" fmla="*/ 755 h 104"/>
                <a:gd name="T66" fmla="*/ 139 w 78"/>
                <a:gd name="T67" fmla="*/ 616 h 104"/>
                <a:gd name="T68" fmla="*/ 112 w 78"/>
                <a:gd name="T69" fmla="*/ 616 h 104"/>
                <a:gd name="T70" fmla="*/ 192 w 78"/>
                <a:gd name="T71" fmla="*/ 786 h 104"/>
                <a:gd name="T72" fmla="*/ 218 w 78"/>
                <a:gd name="T73" fmla="*/ 896 h 104"/>
                <a:gd name="T74" fmla="*/ 232 w 78"/>
                <a:gd name="T75" fmla="*/ 975 h 104"/>
                <a:gd name="T76" fmla="*/ 207 w 78"/>
                <a:gd name="T77" fmla="*/ 1159 h 104"/>
                <a:gd name="T78" fmla="*/ 192 w 78"/>
                <a:gd name="T79" fmla="*/ 1064 h 104"/>
                <a:gd name="T80" fmla="*/ 168 w 78"/>
                <a:gd name="T81" fmla="*/ 1103 h 104"/>
                <a:gd name="T82" fmla="*/ 160 w 78"/>
                <a:gd name="T83" fmla="*/ 1121 h 104"/>
                <a:gd name="T84" fmla="*/ 139 w 78"/>
                <a:gd name="T85" fmla="*/ 1121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27709" name="Freeform 3883"/>
            <p:cNvSpPr>
              <a:spLocks/>
            </p:cNvSpPr>
            <p:nvPr/>
          </p:nvSpPr>
          <p:spPr bwMode="auto">
            <a:xfrm>
              <a:off x="4031" y="2025"/>
              <a:ext cx="54" cy="32"/>
            </a:xfrm>
            <a:custGeom>
              <a:avLst/>
              <a:gdLst>
                <a:gd name="T0" fmla="*/ 105 w 49"/>
                <a:gd name="T1" fmla="*/ 2 h 26"/>
                <a:gd name="T2" fmla="*/ 34 w 49"/>
                <a:gd name="T3" fmla="*/ 0 h 26"/>
                <a:gd name="T4" fmla="*/ 0 w 49"/>
                <a:gd name="T5" fmla="*/ 199 h 26"/>
                <a:gd name="T6" fmla="*/ 2 w 49"/>
                <a:gd name="T7" fmla="*/ 273 h 26"/>
                <a:gd name="T8" fmla="*/ 74 w 49"/>
                <a:gd name="T9" fmla="*/ 315 h 26"/>
                <a:gd name="T10" fmla="*/ 120 w 49"/>
                <a:gd name="T11" fmla="*/ 273 h 26"/>
                <a:gd name="T12" fmla="*/ 158 w 49"/>
                <a:gd name="T13" fmla="*/ 273 h 26"/>
                <a:gd name="T14" fmla="*/ 150 w 49"/>
                <a:gd name="T15" fmla="*/ 169 h 26"/>
                <a:gd name="T16" fmla="*/ 133 w 49"/>
                <a:gd name="T17" fmla="*/ 111 h 26"/>
                <a:gd name="T18" fmla="*/ 105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27710" name="Freeform 3884"/>
            <p:cNvSpPr>
              <a:spLocks/>
            </p:cNvSpPr>
            <p:nvPr/>
          </p:nvSpPr>
          <p:spPr bwMode="auto">
            <a:xfrm>
              <a:off x="4306" y="2323"/>
              <a:ext cx="88" cy="93"/>
            </a:xfrm>
            <a:custGeom>
              <a:avLst/>
              <a:gdLst>
                <a:gd name="T0" fmla="*/ 189 w 80"/>
                <a:gd name="T1" fmla="*/ 745 h 75"/>
                <a:gd name="T2" fmla="*/ 196 w 80"/>
                <a:gd name="T3" fmla="*/ 936 h 75"/>
                <a:gd name="T4" fmla="*/ 162 w 80"/>
                <a:gd name="T5" fmla="*/ 895 h 75"/>
                <a:gd name="T6" fmla="*/ 147 w 80"/>
                <a:gd name="T7" fmla="*/ 936 h 75"/>
                <a:gd name="T8" fmla="*/ 119 w 80"/>
                <a:gd name="T9" fmla="*/ 987 h 75"/>
                <a:gd name="T10" fmla="*/ 89 w 80"/>
                <a:gd name="T11" fmla="*/ 987 h 75"/>
                <a:gd name="T12" fmla="*/ 74 w 80"/>
                <a:gd name="T13" fmla="*/ 936 h 75"/>
                <a:gd name="T14" fmla="*/ 67 w 80"/>
                <a:gd name="T15" fmla="*/ 844 h 75"/>
                <a:gd name="T16" fmla="*/ 52 w 80"/>
                <a:gd name="T17" fmla="*/ 895 h 75"/>
                <a:gd name="T18" fmla="*/ 45 w 80"/>
                <a:gd name="T19" fmla="*/ 745 h 75"/>
                <a:gd name="T20" fmla="*/ 34 w 80"/>
                <a:gd name="T21" fmla="*/ 717 h 75"/>
                <a:gd name="T22" fmla="*/ 4 w 80"/>
                <a:gd name="T23" fmla="*/ 531 h 75"/>
                <a:gd name="T24" fmla="*/ 0 w 80"/>
                <a:gd name="T25" fmla="*/ 345 h 75"/>
                <a:gd name="T26" fmla="*/ 28 w 80"/>
                <a:gd name="T27" fmla="*/ 95 h 75"/>
                <a:gd name="T28" fmla="*/ 84 w 80"/>
                <a:gd name="T29" fmla="*/ 95 h 75"/>
                <a:gd name="T30" fmla="*/ 133 w 80"/>
                <a:gd name="T31" fmla="*/ 95 h 75"/>
                <a:gd name="T32" fmla="*/ 177 w 80"/>
                <a:gd name="T33" fmla="*/ 181 h 75"/>
                <a:gd name="T34" fmla="*/ 177 w 80"/>
                <a:gd name="T35" fmla="*/ 118 h 75"/>
                <a:gd name="T36" fmla="*/ 191 w 80"/>
                <a:gd name="T37" fmla="*/ 50 h 75"/>
                <a:gd name="T38" fmla="*/ 215 w 80"/>
                <a:gd name="T39" fmla="*/ 95 h 75"/>
                <a:gd name="T40" fmla="*/ 251 w 80"/>
                <a:gd name="T41" fmla="*/ 0 h 75"/>
                <a:gd name="T42" fmla="*/ 253 w 80"/>
                <a:gd name="T43" fmla="*/ 210 h 75"/>
                <a:gd name="T44" fmla="*/ 253 w 80"/>
                <a:gd name="T45" fmla="*/ 396 h 75"/>
                <a:gd name="T46" fmla="*/ 253 w 80"/>
                <a:gd name="T47" fmla="*/ 601 h 75"/>
                <a:gd name="T48" fmla="*/ 209 w 80"/>
                <a:gd name="T49" fmla="*/ 681 h 75"/>
                <a:gd name="T50" fmla="*/ 189 w 80"/>
                <a:gd name="T51" fmla="*/ 745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27711" name="Freeform 3885"/>
            <p:cNvSpPr>
              <a:spLocks/>
            </p:cNvSpPr>
            <p:nvPr/>
          </p:nvSpPr>
          <p:spPr bwMode="auto">
            <a:xfrm>
              <a:off x="5046" y="2349"/>
              <a:ext cx="3" cy="7"/>
            </a:xfrm>
            <a:custGeom>
              <a:avLst/>
              <a:gdLst>
                <a:gd name="T0" fmla="*/ 0 w 5"/>
                <a:gd name="T1" fmla="*/ 295 h 5"/>
                <a:gd name="T2" fmla="*/ 0 w 5"/>
                <a:gd name="T3" fmla="*/ 112 h 5"/>
                <a:gd name="T4" fmla="*/ 1 w 5"/>
                <a:gd name="T5" fmla="*/ 0 h 5"/>
                <a:gd name="T6" fmla="*/ 1 w 5"/>
                <a:gd name="T7" fmla="*/ 0 h 5"/>
                <a:gd name="T8" fmla="*/ 0 w 5"/>
                <a:gd name="T9" fmla="*/ 29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7712" name="Freeform 3886"/>
            <p:cNvSpPr>
              <a:spLocks/>
            </p:cNvSpPr>
            <p:nvPr/>
          </p:nvSpPr>
          <p:spPr bwMode="auto">
            <a:xfrm>
              <a:off x="4479" y="2153"/>
              <a:ext cx="3" cy="5"/>
            </a:xfrm>
            <a:custGeom>
              <a:avLst/>
              <a:gdLst>
                <a:gd name="T0" fmla="*/ 315 w 2"/>
                <a:gd name="T1" fmla="*/ 0 h 4"/>
                <a:gd name="T2" fmla="*/ 0 w 2"/>
                <a:gd name="T3" fmla="*/ 61 h 4"/>
                <a:gd name="T4" fmla="*/ 0 w 2"/>
                <a:gd name="T5" fmla="*/ 39 h 4"/>
                <a:gd name="T6" fmla="*/ 315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7713" name="Freeform 3887"/>
            <p:cNvSpPr>
              <a:spLocks/>
            </p:cNvSpPr>
            <p:nvPr/>
          </p:nvSpPr>
          <p:spPr bwMode="auto">
            <a:xfrm>
              <a:off x="4246" y="2153"/>
              <a:ext cx="146" cy="188"/>
            </a:xfrm>
            <a:custGeom>
              <a:avLst/>
              <a:gdLst>
                <a:gd name="T0" fmla="*/ 269 w 131"/>
                <a:gd name="T1" fmla="*/ 558 h 151"/>
                <a:gd name="T2" fmla="*/ 254 w 131"/>
                <a:gd name="T3" fmla="*/ 451 h 151"/>
                <a:gd name="T4" fmla="*/ 228 w 131"/>
                <a:gd name="T5" fmla="*/ 360 h 151"/>
                <a:gd name="T6" fmla="*/ 194 w 131"/>
                <a:gd name="T7" fmla="*/ 393 h 151"/>
                <a:gd name="T8" fmla="*/ 156 w 131"/>
                <a:gd name="T9" fmla="*/ 243 h 151"/>
                <a:gd name="T10" fmla="*/ 137 w 131"/>
                <a:gd name="T11" fmla="*/ 149 h 151"/>
                <a:gd name="T12" fmla="*/ 98 w 131"/>
                <a:gd name="T13" fmla="*/ 0 h 151"/>
                <a:gd name="T14" fmla="*/ 69 w 131"/>
                <a:gd name="T15" fmla="*/ 0 h 151"/>
                <a:gd name="T16" fmla="*/ 82 w 131"/>
                <a:gd name="T17" fmla="*/ 289 h 151"/>
                <a:gd name="T18" fmla="*/ 62 w 131"/>
                <a:gd name="T19" fmla="*/ 243 h 151"/>
                <a:gd name="T20" fmla="*/ 56 w 131"/>
                <a:gd name="T21" fmla="*/ 228 h 151"/>
                <a:gd name="T22" fmla="*/ 28 w 131"/>
                <a:gd name="T23" fmla="*/ 393 h 151"/>
                <a:gd name="T24" fmla="*/ 0 w 131"/>
                <a:gd name="T25" fmla="*/ 489 h 151"/>
                <a:gd name="T26" fmla="*/ 28 w 131"/>
                <a:gd name="T27" fmla="*/ 558 h 151"/>
                <a:gd name="T28" fmla="*/ 28 w 131"/>
                <a:gd name="T29" fmla="*/ 684 h 151"/>
                <a:gd name="T30" fmla="*/ 69 w 131"/>
                <a:gd name="T31" fmla="*/ 684 h 151"/>
                <a:gd name="T32" fmla="*/ 82 w 131"/>
                <a:gd name="T33" fmla="*/ 944 h 151"/>
                <a:gd name="T34" fmla="*/ 82 w 131"/>
                <a:gd name="T35" fmla="*/ 1198 h 151"/>
                <a:gd name="T36" fmla="*/ 133 w 131"/>
                <a:gd name="T37" fmla="*/ 1037 h 151"/>
                <a:gd name="T38" fmla="*/ 165 w 131"/>
                <a:gd name="T39" fmla="*/ 1086 h 151"/>
                <a:gd name="T40" fmla="*/ 194 w 131"/>
                <a:gd name="T41" fmla="*/ 1037 h 151"/>
                <a:gd name="T42" fmla="*/ 228 w 131"/>
                <a:gd name="T43" fmla="*/ 962 h 151"/>
                <a:gd name="T44" fmla="*/ 286 w 131"/>
                <a:gd name="T45" fmla="*/ 1198 h 151"/>
                <a:gd name="T46" fmla="*/ 296 w 131"/>
                <a:gd name="T47" fmla="*/ 1366 h 151"/>
                <a:gd name="T48" fmla="*/ 354 w 131"/>
                <a:gd name="T49" fmla="*/ 1645 h 151"/>
                <a:gd name="T50" fmla="*/ 368 w 131"/>
                <a:gd name="T51" fmla="*/ 1858 h 151"/>
                <a:gd name="T52" fmla="*/ 350 w 131"/>
                <a:gd name="T53" fmla="*/ 2001 h 151"/>
                <a:gd name="T54" fmla="*/ 397 w 131"/>
                <a:gd name="T55" fmla="*/ 2095 h 151"/>
                <a:gd name="T56" fmla="*/ 397 w 131"/>
                <a:gd name="T57" fmla="*/ 2031 h 151"/>
                <a:gd name="T58" fmla="*/ 419 w 131"/>
                <a:gd name="T59" fmla="*/ 1962 h 151"/>
                <a:gd name="T60" fmla="*/ 442 w 131"/>
                <a:gd name="T61" fmla="*/ 2001 h 151"/>
                <a:gd name="T62" fmla="*/ 484 w 131"/>
                <a:gd name="T63" fmla="*/ 1905 h 151"/>
                <a:gd name="T64" fmla="*/ 469 w 131"/>
                <a:gd name="T65" fmla="*/ 1688 h 151"/>
                <a:gd name="T66" fmla="*/ 463 w 131"/>
                <a:gd name="T67" fmla="*/ 1645 h 151"/>
                <a:gd name="T68" fmla="*/ 463 w 131"/>
                <a:gd name="T69" fmla="*/ 1576 h 151"/>
                <a:gd name="T70" fmla="*/ 412 w 131"/>
                <a:gd name="T71" fmla="*/ 1403 h 151"/>
                <a:gd name="T72" fmla="*/ 388 w 131"/>
                <a:gd name="T73" fmla="*/ 1234 h 151"/>
                <a:gd name="T74" fmla="*/ 340 w 131"/>
                <a:gd name="T75" fmla="*/ 1086 h 151"/>
                <a:gd name="T76" fmla="*/ 315 w 131"/>
                <a:gd name="T77" fmla="*/ 913 h 151"/>
                <a:gd name="T78" fmla="*/ 231 w 131"/>
                <a:gd name="T79" fmla="*/ 727 h 151"/>
                <a:gd name="T80" fmla="*/ 251 w 131"/>
                <a:gd name="T81" fmla="*/ 656 h 151"/>
                <a:gd name="T82" fmla="*/ 282 w 131"/>
                <a:gd name="T83" fmla="*/ 609 h 151"/>
                <a:gd name="T84" fmla="*/ 269 w 131"/>
                <a:gd name="T85" fmla="*/ 558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27714" name="Freeform 3888"/>
            <p:cNvSpPr>
              <a:spLocks/>
            </p:cNvSpPr>
            <p:nvPr/>
          </p:nvSpPr>
          <p:spPr bwMode="auto">
            <a:xfrm>
              <a:off x="4108" y="2015"/>
              <a:ext cx="155" cy="407"/>
            </a:xfrm>
            <a:custGeom>
              <a:avLst/>
              <a:gdLst>
                <a:gd name="T0" fmla="*/ 295 w 138"/>
                <a:gd name="T1" fmla="*/ 1064 h 329"/>
                <a:gd name="T2" fmla="*/ 295 w 138"/>
                <a:gd name="T3" fmla="*/ 880 h 329"/>
                <a:gd name="T4" fmla="*/ 331 w 138"/>
                <a:gd name="T5" fmla="*/ 606 h 329"/>
                <a:gd name="T6" fmla="*/ 320 w 138"/>
                <a:gd name="T7" fmla="*/ 256 h 329"/>
                <a:gd name="T8" fmla="*/ 231 w 138"/>
                <a:gd name="T9" fmla="*/ 0 h 329"/>
                <a:gd name="T10" fmla="*/ 226 w 138"/>
                <a:gd name="T11" fmla="*/ 218 h 329"/>
                <a:gd name="T12" fmla="*/ 226 w 138"/>
                <a:gd name="T13" fmla="*/ 334 h 329"/>
                <a:gd name="T14" fmla="*/ 119 w 138"/>
                <a:gd name="T15" fmla="*/ 527 h 329"/>
                <a:gd name="T16" fmla="*/ 111 w 138"/>
                <a:gd name="T17" fmla="*/ 803 h 329"/>
                <a:gd name="T18" fmla="*/ 48 w 138"/>
                <a:gd name="T19" fmla="*/ 1064 h 329"/>
                <a:gd name="T20" fmla="*/ 38 w 138"/>
                <a:gd name="T21" fmla="*/ 1528 h 329"/>
                <a:gd name="T22" fmla="*/ 3 w 138"/>
                <a:gd name="T23" fmla="*/ 1666 h 329"/>
                <a:gd name="T24" fmla="*/ 38 w 138"/>
                <a:gd name="T25" fmla="*/ 1916 h 329"/>
                <a:gd name="T26" fmla="*/ 61 w 138"/>
                <a:gd name="T27" fmla="*/ 1890 h 329"/>
                <a:gd name="T28" fmla="*/ 78 w 138"/>
                <a:gd name="T29" fmla="*/ 2007 h 329"/>
                <a:gd name="T30" fmla="*/ 126 w 138"/>
                <a:gd name="T31" fmla="*/ 2113 h 329"/>
                <a:gd name="T32" fmla="*/ 126 w 138"/>
                <a:gd name="T33" fmla="*/ 2226 h 329"/>
                <a:gd name="T34" fmla="*/ 157 w 138"/>
                <a:gd name="T35" fmla="*/ 2313 h 329"/>
                <a:gd name="T36" fmla="*/ 176 w 138"/>
                <a:gd name="T37" fmla="*/ 2713 h 329"/>
                <a:gd name="T38" fmla="*/ 203 w 138"/>
                <a:gd name="T39" fmla="*/ 2770 h 329"/>
                <a:gd name="T40" fmla="*/ 226 w 138"/>
                <a:gd name="T41" fmla="*/ 2968 h 329"/>
                <a:gd name="T42" fmla="*/ 254 w 138"/>
                <a:gd name="T43" fmla="*/ 2892 h 329"/>
                <a:gd name="T44" fmla="*/ 288 w 138"/>
                <a:gd name="T45" fmla="*/ 2825 h 329"/>
                <a:gd name="T46" fmla="*/ 320 w 138"/>
                <a:gd name="T47" fmla="*/ 2802 h 329"/>
                <a:gd name="T48" fmla="*/ 353 w 138"/>
                <a:gd name="T49" fmla="*/ 2713 h 329"/>
                <a:gd name="T50" fmla="*/ 412 w 138"/>
                <a:gd name="T51" fmla="*/ 3109 h 329"/>
                <a:gd name="T52" fmla="*/ 438 w 138"/>
                <a:gd name="T53" fmla="*/ 3371 h 329"/>
                <a:gd name="T54" fmla="*/ 483 w 138"/>
                <a:gd name="T55" fmla="*/ 3719 h 329"/>
                <a:gd name="T56" fmla="*/ 491 w 138"/>
                <a:gd name="T57" fmla="*/ 4071 h 329"/>
                <a:gd name="T58" fmla="*/ 493 w 138"/>
                <a:gd name="T59" fmla="*/ 4207 h 329"/>
                <a:gd name="T60" fmla="*/ 550 w 138"/>
                <a:gd name="T61" fmla="*/ 3891 h 329"/>
                <a:gd name="T62" fmla="*/ 509 w 138"/>
                <a:gd name="T63" fmla="*/ 3466 h 329"/>
                <a:gd name="T64" fmla="*/ 438 w 138"/>
                <a:gd name="T65" fmla="*/ 3197 h 329"/>
                <a:gd name="T66" fmla="*/ 453 w 138"/>
                <a:gd name="T67" fmla="*/ 2968 h 329"/>
                <a:gd name="T68" fmla="*/ 453 w 138"/>
                <a:gd name="T69" fmla="*/ 2802 h 329"/>
                <a:gd name="T70" fmla="*/ 347 w 138"/>
                <a:gd name="T71" fmla="*/ 2313 h 329"/>
                <a:gd name="T72" fmla="*/ 388 w 138"/>
                <a:gd name="T73" fmla="*/ 2061 h 329"/>
                <a:gd name="T74" fmla="*/ 461 w 138"/>
                <a:gd name="T75" fmla="*/ 1916 h 329"/>
                <a:gd name="T76" fmla="*/ 527 w 138"/>
                <a:gd name="T77" fmla="*/ 1799 h 329"/>
                <a:gd name="T78" fmla="*/ 534 w 138"/>
                <a:gd name="T79" fmla="*/ 1576 h 329"/>
                <a:gd name="T80" fmla="*/ 461 w 138"/>
                <a:gd name="T81" fmla="*/ 1492 h 329"/>
                <a:gd name="T82" fmla="*/ 436 w 138"/>
                <a:gd name="T83" fmla="*/ 1284 h 329"/>
                <a:gd name="T84" fmla="*/ 372 w 138"/>
                <a:gd name="T85" fmla="*/ 1064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27715" name="Freeform 3889"/>
            <p:cNvSpPr>
              <a:spLocks/>
            </p:cNvSpPr>
            <p:nvPr/>
          </p:nvSpPr>
          <p:spPr bwMode="auto">
            <a:xfrm>
              <a:off x="4603" y="2235"/>
              <a:ext cx="85" cy="135"/>
            </a:xfrm>
            <a:custGeom>
              <a:avLst/>
              <a:gdLst>
                <a:gd name="T0" fmla="*/ 55 w 76"/>
                <a:gd name="T1" fmla="*/ 882 h 109"/>
                <a:gd name="T2" fmla="*/ 55 w 76"/>
                <a:gd name="T3" fmla="*/ 973 h 109"/>
                <a:gd name="T4" fmla="*/ 2 w 76"/>
                <a:gd name="T5" fmla="*/ 718 h 109"/>
                <a:gd name="T6" fmla="*/ 0 w 76"/>
                <a:gd name="T7" fmla="*/ 580 h 109"/>
                <a:gd name="T8" fmla="*/ 32 w 76"/>
                <a:gd name="T9" fmla="*/ 580 h 109"/>
                <a:gd name="T10" fmla="*/ 26 w 76"/>
                <a:gd name="T11" fmla="*/ 343 h 109"/>
                <a:gd name="T12" fmla="*/ 21 w 76"/>
                <a:gd name="T13" fmla="*/ 118 h 109"/>
                <a:gd name="T14" fmla="*/ 26 w 76"/>
                <a:gd name="T15" fmla="*/ 0 h 109"/>
                <a:gd name="T16" fmla="*/ 107 w 76"/>
                <a:gd name="T17" fmla="*/ 50 h 109"/>
                <a:gd name="T18" fmla="*/ 120 w 76"/>
                <a:gd name="T19" fmla="*/ 118 h 109"/>
                <a:gd name="T20" fmla="*/ 134 w 76"/>
                <a:gd name="T21" fmla="*/ 296 h 109"/>
                <a:gd name="T22" fmla="*/ 147 w 76"/>
                <a:gd name="T23" fmla="*/ 436 h 109"/>
                <a:gd name="T24" fmla="*/ 128 w 76"/>
                <a:gd name="T25" fmla="*/ 580 h 109"/>
                <a:gd name="T26" fmla="*/ 107 w 76"/>
                <a:gd name="T27" fmla="*/ 670 h 109"/>
                <a:gd name="T28" fmla="*/ 107 w 76"/>
                <a:gd name="T29" fmla="*/ 830 h 109"/>
                <a:gd name="T30" fmla="*/ 147 w 76"/>
                <a:gd name="T31" fmla="*/ 1089 h 109"/>
                <a:gd name="T32" fmla="*/ 162 w 76"/>
                <a:gd name="T33" fmla="*/ 1089 h 109"/>
                <a:gd name="T34" fmla="*/ 162 w 76"/>
                <a:gd name="T35" fmla="*/ 1043 h 109"/>
                <a:gd name="T36" fmla="*/ 201 w 76"/>
                <a:gd name="T37" fmla="*/ 1043 h 109"/>
                <a:gd name="T38" fmla="*/ 226 w 76"/>
                <a:gd name="T39" fmla="*/ 1138 h 109"/>
                <a:gd name="T40" fmla="*/ 234 w 76"/>
                <a:gd name="T41" fmla="*/ 1089 h 109"/>
                <a:gd name="T42" fmla="*/ 262 w 76"/>
                <a:gd name="T43" fmla="*/ 1164 h 109"/>
                <a:gd name="T44" fmla="*/ 251 w 76"/>
                <a:gd name="T45" fmla="*/ 1201 h 109"/>
                <a:gd name="T46" fmla="*/ 268 w 76"/>
                <a:gd name="T47" fmla="*/ 1292 h 109"/>
                <a:gd name="T48" fmla="*/ 293 w 76"/>
                <a:gd name="T49" fmla="*/ 1319 h 109"/>
                <a:gd name="T50" fmla="*/ 268 w 76"/>
                <a:gd name="T51" fmla="*/ 1419 h 109"/>
                <a:gd name="T52" fmla="*/ 268 w 76"/>
                <a:gd name="T53" fmla="*/ 1352 h 109"/>
                <a:gd name="T54" fmla="*/ 234 w 76"/>
                <a:gd name="T55" fmla="*/ 1292 h 109"/>
                <a:gd name="T56" fmla="*/ 205 w 76"/>
                <a:gd name="T57" fmla="*/ 1164 h 109"/>
                <a:gd name="T58" fmla="*/ 181 w 76"/>
                <a:gd name="T59" fmla="*/ 1138 h 109"/>
                <a:gd name="T60" fmla="*/ 189 w 76"/>
                <a:gd name="T61" fmla="*/ 1292 h 109"/>
                <a:gd name="T62" fmla="*/ 128 w 76"/>
                <a:gd name="T63" fmla="*/ 1101 h 109"/>
                <a:gd name="T64" fmla="*/ 87 w 76"/>
                <a:gd name="T65" fmla="*/ 1164 h 109"/>
                <a:gd name="T66" fmla="*/ 70 w 76"/>
                <a:gd name="T67" fmla="*/ 1138 h 109"/>
                <a:gd name="T68" fmla="*/ 70 w 76"/>
                <a:gd name="T69" fmla="*/ 1027 h 109"/>
                <a:gd name="T70" fmla="*/ 78 w 76"/>
                <a:gd name="T71" fmla="*/ 925 h 109"/>
                <a:gd name="T72" fmla="*/ 55 w 76"/>
                <a:gd name="T73" fmla="*/ 882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27716" name="Freeform 3890"/>
            <p:cNvSpPr>
              <a:spLocks/>
            </p:cNvSpPr>
            <p:nvPr/>
          </p:nvSpPr>
          <p:spPr bwMode="auto">
            <a:xfrm>
              <a:off x="4660" y="2434"/>
              <a:ext cx="80" cy="91"/>
            </a:xfrm>
            <a:custGeom>
              <a:avLst/>
              <a:gdLst>
                <a:gd name="T0" fmla="*/ 165 w 73"/>
                <a:gd name="T1" fmla="*/ 1023 h 73"/>
                <a:gd name="T2" fmla="*/ 162 w 73"/>
                <a:gd name="T3" fmla="*/ 925 h 73"/>
                <a:gd name="T4" fmla="*/ 155 w 73"/>
                <a:gd name="T5" fmla="*/ 964 h 73"/>
                <a:gd name="T6" fmla="*/ 99 w 73"/>
                <a:gd name="T7" fmla="*/ 785 h 73"/>
                <a:gd name="T8" fmla="*/ 104 w 73"/>
                <a:gd name="T9" fmla="*/ 588 h 73"/>
                <a:gd name="T10" fmla="*/ 85 w 73"/>
                <a:gd name="T11" fmla="*/ 469 h 73"/>
                <a:gd name="T12" fmla="*/ 68 w 73"/>
                <a:gd name="T13" fmla="*/ 517 h 73"/>
                <a:gd name="T14" fmla="*/ 54 w 73"/>
                <a:gd name="T15" fmla="*/ 517 h 73"/>
                <a:gd name="T16" fmla="*/ 49 w 73"/>
                <a:gd name="T17" fmla="*/ 562 h 73"/>
                <a:gd name="T18" fmla="*/ 31 w 73"/>
                <a:gd name="T19" fmla="*/ 469 h 73"/>
                <a:gd name="T20" fmla="*/ 4 w 73"/>
                <a:gd name="T21" fmla="*/ 623 h 73"/>
                <a:gd name="T22" fmla="*/ 0 w 73"/>
                <a:gd name="T23" fmla="*/ 686 h 73"/>
                <a:gd name="T24" fmla="*/ 2 w 73"/>
                <a:gd name="T25" fmla="*/ 500 h 73"/>
                <a:gd name="T26" fmla="*/ 49 w 73"/>
                <a:gd name="T27" fmla="*/ 362 h 73"/>
                <a:gd name="T28" fmla="*/ 68 w 73"/>
                <a:gd name="T29" fmla="*/ 244 h 73"/>
                <a:gd name="T30" fmla="*/ 85 w 73"/>
                <a:gd name="T31" fmla="*/ 401 h 73"/>
                <a:gd name="T32" fmla="*/ 104 w 73"/>
                <a:gd name="T33" fmla="*/ 362 h 73"/>
                <a:gd name="T34" fmla="*/ 122 w 73"/>
                <a:gd name="T35" fmla="*/ 290 h 73"/>
                <a:gd name="T36" fmla="*/ 125 w 73"/>
                <a:gd name="T37" fmla="*/ 187 h 73"/>
                <a:gd name="T38" fmla="*/ 148 w 73"/>
                <a:gd name="T39" fmla="*/ 187 h 73"/>
                <a:gd name="T40" fmla="*/ 155 w 73"/>
                <a:gd name="T41" fmla="*/ 187 h 73"/>
                <a:gd name="T42" fmla="*/ 155 w 73"/>
                <a:gd name="T43" fmla="*/ 0 h 73"/>
                <a:gd name="T44" fmla="*/ 192 w 73"/>
                <a:gd name="T45" fmla="*/ 96 h 73"/>
                <a:gd name="T46" fmla="*/ 197 w 73"/>
                <a:gd name="T47" fmla="*/ 290 h 73"/>
                <a:gd name="T48" fmla="*/ 217 w 73"/>
                <a:gd name="T49" fmla="*/ 588 h 73"/>
                <a:gd name="T50" fmla="*/ 204 w 73"/>
                <a:gd name="T51" fmla="*/ 733 h 73"/>
                <a:gd name="T52" fmla="*/ 204 w 73"/>
                <a:gd name="T53" fmla="*/ 833 h 73"/>
                <a:gd name="T54" fmla="*/ 181 w 73"/>
                <a:gd name="T55" fmla="*/ 623 h 73"/>
                <a:gd name="T56" fmla="*/ 162 w 73"/>
                <a:gd name="T57" fmla="*/ 686 h 73"/>
                <a:gd name="T58" fmla="*/ 178 w 73"/>
                <a:gd name="T59" fmla="*/ 833 h 73"/>
                <a:gd name="T60" fmla="*/ 165 w 73"/>
                <a:gd name="T61" fmla="*/ 1023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27717" name="Freeform 3891"/>
            <p:cNvSpPr>
              <a:spLocks/>
            </p:cNvSpPr>
            <p:nvPr/>
          </p:nvSpPr>
          <p:spPr bwMode="auto">
            <a:xfrm>
              <a:off x="4663" y="2408"/>
              <a:ext cx="16" cy="38"/>
            </a:xfrm>
            <a:custGeom>
              <a:avLst/>
              <a:gdLst>
                <a:gd name="T0" fmla="*/ 70 w 14"/>
                <a:gd name="T1" fmla="*/ 0 h 31"/>
                <a:gd name="T2" fmla="*/ 61 w 14"/>
                <a:gd name="T3" fmla="*/ 272 h 31"/>
                <a:gd name="T4" fmla="*/ 61 w 14"/>
                <a:gd name="T5" fmla="*/ 362 h 31"/>
                <a:gd name="T6" fmla="*/ 0 w 14"/>
                <a:gd name="T7" fmla="*/ 253 h 31"/>
                <a:gd name="T8" fmla="*/ 3 w 14"/>
                <a:gd name="T9" fmla="*/ 199 h 31"/>
                <a:gd name="T10" fmla="*/ 33 w 14"/>
                <a:gd name="T11" fmla="*/ 0 h 31"/>
                <a:gd name="T12" fmla="*/ 70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7718" name="Freeform 3892"/>
            <p:cNvSpPr>
              <a:spLocks/>
            </p:cNvSpPr>
            <p:nvPr/>
          </p:nvSpPr>
          <p:spPr bwMode="auto">
            <a:xfrm>
              <a:off x="4691" y="2370"/>
              <a:ext cx="28" cy="35"/>
            </a:xfrm>
            <a:custGeom>
              <a:avLst/>
              <a:gdLst>
                <a:gd name="T0" fmla="*/ 46 w 26"/>
                <a:gd name="T1" fmla="*/ 381 h 28"/>
                <a:gd name="T2" fmla="*/ 28 w 26"/>
                <a:gd name="T3" fmla="*/ 270 h 28"/>
                <a:gd name="T4" fmla="*/ 0 w 26"/>
                <a:gd name="T5" fmla="*/ 39 h 28"/>
                <a:gd name="T6" fmla="*/ 32 w 26"/>
                <a:gd name="T7" fmla="*/ 0 h 28"/>
                <a:gd name="T8" fmla="*/ 46 w 26"/>
                <a:gd name="T9" fmla="*/ 173 h 28"/>
                <a:gd name="T10" fmla="*/ 62 w 26"/>
                <a:gd name="T11" fmla="*/ 413 h 28"/>
                <a:gd name="T12" fmla="*/ 46 w 26"/>
                <a:gd name="T13" fmla="*/ 381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27719" name="Freeform 3893"/>
            <p:cNvSpPr>
              <a:spLocks/>
            </p:cNvSpPr>
            <p:nvPr/>
          </p:nvSpPr>
          <p:spPr bwMode="auto">
            <a:xfrm>
              <a:off x="4651" y="2387"/>
              <a:ext cx="20" cy="29"/>
            </a:xfrm>
            <a:custGeom>
              <a:avLst/>
              <a:gdLst>
                <a:gd name="T0" fmla="*/ 33 w 19"/>
                <a:gd name="T1" fmla="*/ 63 h 23"/>
                <a:gd name="T2" fmla="*/ 3 w 19"/>
                <a:gd name="T3" fmla="*/ 0 h 23"/>
                <a:gd name="T4" fmla="*/ 0 w 19"/>
                <a:gd name="T5" fmla="*/ 0 h 23"/>
                <a:gd name="T6" fmla="*/ 5 w 19"/>
                <a:gd name="T7" fmla="*/ 376 h 23"/>
                <a:gd name="T8" fmla="*/ 33 w 19"/>
                <a:gd name="T9" fmla="*/ 117 h 23"/>
                <a:gd name="T10" fmla="*/ 33 w 19"/>
                <a:gd name="T11" fmla="*/ 63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27720" name="Freeform 3894"/>
            <p:cNvSpPr>
              <a:spLocks/>
            </p:cNvSpPr>
            <p:nvPr/>
          </p:nvSpPr>
          <p:spPr bwMode="auto">
            <a:xfrm>
              <a:off x="4575" y="2399"/>
              <a:ext cx="39" cy="62"/>
            </a:xfrm>
            <a:custGeom>
              <a:avLst/>
              <a:gdLst>
                <a:gd name="T0" fmla="*/ 126 w 35"/>
                <a:gd name="T1" fmla="*/ 181 h 50"/>
                <a:gd name="T2" fmla="*/ 77 w 35"/>
                <a:gd name="T3" fmla="*/ 391 h 50"/>
                <a:gd name="T4" fmla="*/ 43 w 35"/>
                <a:gd name="T5" fmla="*/ 495 h 50"/>
                <a:gd name="T6" fmla="*/ 0 w 35"/>
                <a:gd name="T7" fmla="*/ 658 h 50"/>
                <a:gd name="T8" fmla="*/ 0 w 35"/>
                <a:gd name="T9" fmla="*/ 614 h 50"/>
                <a:gd name="T10" fmla="*/ 43 w 35"/>
                <a:gd name="T11" fmla="*/ 436 h 50"/>
                <a:gd name="T12" fmla="*/ 86 w 35"/>
                <a:gd name="T13" fmla="*/ 257 h 50"/>
                <a:gd name="T14" fmla="*/ 101 w 35"/>
                <a:gd name="T15" fmla="*/ 95 h 50"/>
                <a:gd name="T16" fmla="*/ 113 w 35"/>
                <a:gd name="T17" fmla="*/ 0 h 50"/>
                <a:gd name="T18" fmla="*/ 126 w 35"/>
                <a:gd name="T19" fmla="*/ 181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27721" name="Freeform 3895"/>
            <p:cNvSpPr>
              <a:spLocks/>
            </p:cNvSpPr>
            <p:nvPr/>
          </p:nvSpPr>
          <p:spPr bwMode="auto">
            <a:xfrm>
              <a:off x="4620" y="2352"/>
              <a:ext cx="21" cy="27"/>
            </a:xfrm>
            <a:custGeom>
              <a:avLst/>
              <a:gdLst>
                <a:gd name="T0" fmla="*/ 62 w 19"/>
                <a:gd name="T1" fmla="*/ 171 h 22"/>
                <a:gd name="T2" fmla="*/ 56 w 19"/>
                <a:gd name="T3" fmla="*/ 258 h 22"/>
                <a:gd name="T4" fmla="*/ 23 w 19"/>
                <a:gd name="T5" fmla="*/ 113 h 22"/>
                <a:gd name="T6" fmla="*/ 0 w 19"/>
                <a:gd name="T7" fmla="*/ 0 h 22"/>
                <a:gd name="T8" fmla="*/ 56 w 19"/>
                <a:gd name="T9" fmla="*/ 0 h 22"/>
                <a:gd name="T10" fmla="*/ 62 w 19"/>
                <a:gd name="T11" fmla="*/ 17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27722" name="Freeform 3896"/>
            <p:cNvSpPr>
              <a:spLocks/>
            </p:cNvSpPr>
            <p:nvPr/>
          </p:nvSpPr>
          <p:spPr bwMode="auto">
            <a:xfrm>
              <a:off x="4694" y="2396"/>
              <a:ext cx="18" cy="28"/>
            </a:xfrm>
            <a:custGeom>
              <a:avLst/>
              <a:gdLst>
                <a:gd name="T0" fmla="*/ 24 w 17"/>
                <a:gd name="T1" fmla="*/ 2 h 23"/>
                <a:gd name="T2" fmla="*/ 32 w 17"/>
                <a:gd name="T3" fmla="*/ 224 h 23"/>
                <a:gd name="T4" fmla="*/ 24 w 17"/>
                <a:gd name="T5" fmla="*/ 224 h 23"/>
                <a:gd name="T6" fmla="*/ 24 w 17"/>
                <a:gd name="T7" fmla="*/ 241 h 23"/>
                <a:gd name="T8" fmla="*/ 5 w 17"/>
                <a:gd name="T9" fmla="*/ 90 h 23"/>
                <a:gd name="T10" fmla="*/ 0 w 17"/>
                <a:gd name="T11" fmla="*/ 0 h 23"/>
                <a:gd name="T12" fmla="*/ 24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27723" name="Freeform 3897"/>
            <p:cNvSpPr>
              <a:spLocks/>
            </p:cNvSpPr>
            <p:nvPr/>
          </p:nvSpPr>
          <p:spPr bwMode="auto">
            <a:xfrm>
              <a:off x="4671" y="2372"/>
              <a:ext cx="17" cy="15"/>
            </a:xfrm>
            <a:custGeom>
              <a:avLst/>
              <a:gdLst>
                <a:gd name="T0" fmla="*/ 67 w 15"/>
                <a:gd name="T1" fmla="*/ 185 h 12"/>
                <a:gd name="T2" fmla="*/ 3 w 15"/>
                <a:gd name="T3" fmla="*/ 110 h 12"/>
                <a:gd name="T4" fmla="*/ 0 w 15"/>
                <a:gd name="T5" fmla="*/ 110 h 12"/>
                <a:gd name="T6" fmla="*/ 0 w 15"/>
                <a:gd name="T7" fmla="*/ 0 h 12"/>
                <a:gd name="T8" fmla="*/ 67 w 15"/>
                <a:gd name="T9" fmla="*/ 185 h 12"/>
                <a:gd name="T10" fmla="*/ 67 w 15"/>
                <a:gd name="T11" fmla="*/ 18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27724" name="Freeform 3898"/>
            <p:cNvSpPr>
              <a:spLocks/>
            </p:cNvSpPr>
            <p:nvPr/>
          </p:nvSpPr>
          <p:spPr bwMode="auto">
            <a:xfrm>
              <a:off x="4688" y="2424"/>
              <a:ext cx="16" cy="7"/>
            </a:xfrm>
            <a:custGeom>
              <a:avLst/>
              <a:gdLst>
                <a:gd name="T0" fmla="*/ 70 w 14"/>
                <a:gd name="T1" fmla="*/ 295 h 5"/>
                <a:gd name="T2" fmla="*/ 43 w 14"/>
                <a:gd name="T3" fmla="*/ 0 h 5"/>
                <a:gd name="T4" fmla="*/ 0 w 14"/>
                <a:gd name="T5" fmla="*/ 295 h 5"/>
                <a:gd name="T6" fmla="*/ 70 w 14"/>
                <a:gd name="T7" fmla="*/ 29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27725" name="Freeform 3899"/>
            <p:cNvSpPr>
              <a:spLocks/>
            </p:cNvSpPr>
            <p:nvPr/>
          </p:nvSpPr>
          <p:spPr bwMode="auto">
            <a:xfrm>
              <a:off x="4679" y="2399"/>
              <a:ext cx="12" cy="40"/>
            </a:xfrm>
            <a:custGeom>
              <a:avLst/>
              <a:gdLst>
                <a:gd name="T0" fmla="*/ 86 w 10"/>
                <a:gd name="T1" fmla="*/ 0 h 33"/>
                <a:gd name="T2" fmla="*/ 86 w 10"/>
                <a:gd name="T3" fmla="*/ 103 h 33"/>
                <a:gd name="T4" fmla="*/ 42 w 10"/>
                <a:gd name="T5" fmla="*/ 204 h 33"/>
                <a:gd name="T6" fmla="*/ 0 w 10"/>
                <a:gd name="T7" fmla="*/ 327 h 33"/>
                <a:gd name="T8" fmla="*/ 42 w 10"/>
                <a:gd name="T9" fmla="*/ 168 h 33"/>
                <a:gd name="T10" fmla="*/ 86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7726" name="Freeform 3900"/>
            <p:cNvSpPr>
              <a:spLocks/>
            </p:cNvSpPr>
            <p:nvPr/>
          </p:nvSpPr>
          <p:spPr bwMode="auto">
            <a:xfrm>
              <a:off x="4205" y="2197"/>
              <a:ext cx="152" cy="322"/>
            </a:xfrm>
            <a:custGeom>
              <a:avLst/>
              <a:gdLst>
                <a:gd name="T0" fmla="*/ 154 w 137"/>
                <a:gd name="T1" fmla="*/ 2393 h 260"/>
                <a:gd name="T2" fmla="*/ 183 w 137"/>
                <a:gd name="T3" fmla="*/ 2015 h 260"/>
                <a:gd name="T4" fmla="*/ 183 w 137"/>
                <a:gd name="T5" fmla="*/ 1632 h 260"/>
                <a:gd name="T6" fmla="*/ 234 w 137"/>
                <a:gd name="T7" fmla="*/ 1786 h 260"/>
                <a:gd name="T8" fmla="*/ 326 w 137"/>
                <a:gd name="T9" fmla="*/ 1951 h 260"/>
                <a:gd name="T10" fmla="*/ 326 w 137"/>
                <a:gd name="T11" fmla="*/ 1848 h 260"/>
                <a:gd name="T12" fmla="*/ 342 w 137"/>
                <a:gd name="T13" fmla="*/ 1419 h 260"/>
                <a:gd name="T14" fmla="*/ 459 w 137"/>
                <a:gd name="T15" fmla="*/ 1419 h 260"/>
                <a:gd name="T16" fmla="*/ 465 w 137"/>
                <a:gd name="T17" fmla="*/ 1089 h 260"/>
                <a:gd name="T18" fmla="*/ 403 w 137"/>
                <a:gd name="T19" fmla="*/ 670 h 260"/>
                <a:gd name="T20" fmla="*/ 313 w 137"/>
                <a:gd name="T21" fmla="*/ 526 h 260"/>
                <a:gd name="T22" fmla="*/ 254 w 137"/>
                <a:gd name="T23" fmla="*/ 526 h 260"/>
                <a:gd name="T24" fmla="*/ 204 w 137"/>
                <a:gd name="T25" fmla="*/ 436 h 260"/>
                <a:gd name="T26" fmla="*/ 154 w 137"/>
                <a:gd name="T27" fmla="*/ 181 h 260"/>
                <a:gd name="T28" fmla="*/ 125 w 137"/>
                <a:gd name="T29" fmla="*/ 0 h 260"/>
                <a:gd name="T30" fmla="*/ 82 w 137"/>
                <a:gd name="T31" fmla="*/ 167 h 260"/>
                <a:gd name="T32" fmla="*/ 4 w 137"/>
                <a:gd name="T33" fmla="*/ 436 h 260"/>
                <a:gd name="T34" fmla="*/ 37 w 137"/>
                <a:gd name="T35" fmla="*/ 670 h 260"/>
                <a:gd name="T36" fmla="*/ 102 w 137"/>
                <a:gd name="T37" fmla="*/ 940 h 260"/>
                <a:gd name="T38" fmla="*/ 82 w 137"/>
                <a:gd name="T39" fmla="*/ 1164 h 260"/>
                <a:gd name="T40" fmla="*/ 113 w 137"/>
                <a:gd name="T41" fmla="*/ 1487 h 260"/>
                <a:gd name="T42" fmla="*/ 154 w 137"/>
                <a:gd name="T43" fmla="*/ 1816 h 260"/>
                <a:gd name="T44" fmla="*/ 154 w 137"/>
                <a:gd name="T45" fmla="*/ 2191 h 260"/>
                <a:gd name="T46" fmla="*/ 125 w 137"/>
                <a:gd name="T47" fmla="*/ 2374 h 260"/>
                <a:gd name="T48" fmla="*/ 113 w 137"/>
                <a:gd name="T49" fmla="*/ 2835 h 260"/>
                <a:gd name="T50" fmla="*/ 154 w 137"/>
                <a:gd name="T51" fmla="*/ 2940 h 260"/>
                <a:gd name="T52" fmla="*/ 194 w 137"/>
                <a:gd name="T53" fmla="*/ 3117 h 260"/>
                <a:gd name="T54" fmla="*/ 229 w 137"/>
                <a:gd name="T55" fmla="*/ 3225 h 260"/>
                <a:gd name="T56" fmla="*/ 276 w 137"/>
                <a:gd name="T57" fmla="*/ 3387 h 260"/>
                <a:gd name="T58" fmla="*/ 326 w 137"/>
                <a:gd name="T59" fmla="*/ 3298 h 260"/>
                <a:gd name="T60" fmla="*/ 260 w 137"/>
                <a:gd name="T61" fmla="*/ 3131 h 260"/>
                <a:gd name="T62" fmla="*/ 225 w 137"/>
                <a:gd name="T63" fmla="*/ 2835 h 260"/>
                <a:gd name="T64" fmla="*/ 170 w 137"/>
                <a:gd name="T65" fmla="*/ 2616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27727" name="Freeform 3901"/>
            <p:cNvSpPr>
              <a:spLocks/>
            </p:cNvSpPr>
            <p:nvPr/>
          </p:nvSpPr>
          <p:spPr bwMode="auto">
            <a:xfrm>
              <a:off x="4275" y="2133"/>
              <a:ext cx="154" cy="322"/>
            </a:xfrm>
            <a:custGeom>
              <a:avLst/>
              <a:gdLst>
                <a:gd name="T0" fmla="*/ 170 w 137"/>
                <a:gd name="T1" fmla="*/ 651 h 260"/>
                <a:gd name="T2" fmla="*/ 106 w 137"/>
                <a:gd name="T3" fmla="*/ 580 h 260"/>
                <a:gd name="T4" fmla="*/ 43 w 137"/>
                <a:gd name="T5" fmla="*/ 367 h 260"/>
                <a:gd name="T6" fmla="*/ 4 w 137"/>
                <a:gd name="T7" fmla="*/ 167 h 260"/>
                <a:gd name="T8" fmla="*/ 62 w 137"/>
                <a:gd name="T9" fmla="*/ 167 h 260"/>
                <a:gd name="T10" fmla="*/ 106 w 137"/>
                <a:gd name="T11" fmla="*/ 167 h 260"/>
                <a:gd name="T12" fmla="*/ 134 w 137"/>
                <a:gd name="T13" fmla="*/ 167 h 260"/>
                <a:gd name="T14" fmla="*/ 202 w 137"/>
                <a:gd name="T15" fmla="*/ 2 h 260"/>
                <a:gd name="T16" fmla="*/ 287 w 137"/>
                <a:gd name="T17" fmla="*/ 277 h 260"/>
                <a:gd name="T18" fmla="*/ 373 w 137"/>
                <a:gd name="T19" fmla="*/ 436 h 260"/>
                <a:gd name="T20" fmla="*/ 306 w 137"/>
                <a:gd name="T21" fmla="*/ 564 h 260"/>
                <a:gd name="T22" fmla="*/ 287 w 137"/>
                <a:gd name="T23" fmla="*/ 759 h 260"/>
                <a:gd name="T24" fmla="*/ 306 w 137"/>
                <a:gd name="T25" fmla="*/ 1201 h 260"/>
                <a:gd name="T26" fmla="*/ 363 w 137"/>
                <a:gd name="T27" fmla="*/ 1419 h 260"/>
                <a:gd name="T28" fmla="*/ 454 w 137"/>
                <a:gd name="T29" fmla="*/ 1689 h 260"/>
                <a:gd name="T30" fmla="*/ 529 w 137"/>
                <a:gd name="T31" fmla="*/ 2161 h 260"/>
                <a:gd name="T32" fmla="*/ 553 w 137"/>
                <a:gd name="T33" fmla="*/ 2555 h 260"/>
                <a:gd name="T34" fmla="*/ 550 w 137"/>
                <a:gd name="T35" fmla="*/ 2735 h 260"/>
                <a:gd name="T36" fmla="*/ 454 w 137"/>
                <a:gd name="T37" fmla="*/ 2992 h 260"/>
                <a:gd name="T38" fmla="*/ 414 w 137"/>
                <a:gd name="T39" fmla="*/ 3017 h 260"/>
                <a:gd name="T40" fmla="*/ 404 w 137"/>
                <a:gd name="T41" fmla="*/ 3117 h 260"/>
                <a:gd name="T42" fmla="*/ 373 w 137"/>
                <a:gd name="T43" fmla="*/ 3209 h 260"/>
                <a:gd name="T44" fmla="*/ 295 w 137"/>
                <a:gd name="T45" fmla="*/ 3387 h 260"/>
                <a:gd name="T46" fmla="*/ 259 w 137"/>
                <a:gd name="T47" fmla="*/ 2992 h 260"/>
                <a:gd name="T48" fmla="*/ 319 w 137"/>
                <a:gd name="T49" fmla="*/ 2897 h 260"/>
                <a:gd name="T50" fmla="*/ 346 w 137"/>
                <a:gd name="T51" fmla="*/ 2735 h 260"/>
                <a:gd name="T52" fmla="*/ 435 w 137"/>
                <a:gd name="T53" fmla="*/ 2591 h 260"/>
                <a:gd name="T54" fmla="*/ 435 w 137"/>
                <a:gd name="T55" fmla="*/ 2212 h 260"/>
                <a:gd name="T56" fmla="*/ 414 w 137"/>
                <a:gd name="T57" fmla="*/ 1812 h 260"/>
                <a:gd name="T58" fmla="*/ 404 w 137"/>
                <a:gd name="T59" fmla="*/ 1689 h 260"/>
                <a:gd name="T60" fmla="*/ 319 w 137"/>
                <a:gd name="T61" fmla="*/ 1377 h 260"/>
                <a:gd name="T62" fmla="*/ 241 w 137"/>
                <a:gd name="T63" fmla="*/ 1089 h 260"/>
                <a:gd name="T64" fmla="*/ 163 w 137"/>
                <a:gd name="T65" fmla="*/ 830 h 260"/>
                <a:gd name="T66" fmla="*/ 191 w 137"/>
                <a:gd name="T67" fmla="*/ 747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27728" name="Freeform 3902"/>
            <p:cNvSpPr>
              <a:spLocks/>
            </p:cNvSpPr>
            <p:nvPr/>
          </p:nvSpPr>
          <p:spPr bwMode="auto">
            <a:xfrm>
              <a:off x="3388" y="2071"/>
              <a:ext cx="10" cy="31"/>
            </a:xfrm>
            <a:custGeom>
              <a:avLst/>
              <a:gdLst>
                <a:gd name="T0" fmla="*/ 24 w 9"/>
                <a:gd name="T1" fmla="*/ 212 h 26"/>
                <a:gd name="T2" fmla="*/ 4 w 9"/>
                <a:gd name="T3" fmla="*/ 212 h 26"/>
                <a:gd name="T4" fmla="*/ 0 w 9"/>
                <a:gd name="T5" fmla="*/ 209 h 26"/>
                <a:gd name="T6" fmla="*/ 0 w 9"/>
                <a:gd name="T7" fmla="*/ 60 h 26"/>
                <a:gd name="T8" fmla="*/ 4 w 9"/>
                <a:gd name="T9" fmla="*/ 0 h 26"/>
                <a:gd name="T10" fmla="*/ 30 w 9"/>
                <a:gd name="T11" fmla="*/ 124 h 26"/>
                <a:gd name="T12" fmla="*/ 24 w 9"/>
                <a:gd name="T13" fmla="*/ 212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27729" name="Freeform 3903"/>
            <p:cNvSpPr>
              <a:spLocks/>
            </p:cNvSpPr>
            <p:nvPr/>
          </p:nvSpPr>
          <p:spPr bwMode="auto">
            <a:xfrm>
              <a:off x="3237" y="1772"/>
              <a:ext cx="356" cy="320"/>
            </a:xfrm>
            <a:custGeom>
              <a:avLst/>
              <a:gdLst>
                <a:gd name="T0" fmla="*/ 132 w 319"/>
                <a:gd name="T1" fmla="*/ 1378 h 258"/>
                <a:gd name="T2" fmla="*/ 139 w 319"/>
                <a:gd name="T3" fmla="*/ 1033 h 258"/>
                <a:gd name="T4" fmla="*/ 106 w 319"/>
                <a:gd name="T5" fmla="*/ 845 h 258"/>
                <a:gd name="T6" fmla="*/ 21 w 319"/>
                <a:gd name="T7" fmla="*/ 399 h 258"/>
                <a:gd name="T8" fmla="*/ 0 w 319"/>
                <a:gd name="T9" fmla="*/ 62 h 258"/>
                <a:gd name="T10" fmla="*/ 26 w 319"/>
                <a:gd name="T11" fmla="*/ 0 h 258"/>
                <a:gd name="T12" fmla="*/ 96 w 319"/>
                <a:gd name="T13" fmla="*/ 184 h 258"/>
                <a:gd name="T14" fmla="*/ 203 w 319"/>
                <a:gd name="T15" fmla="*/ 0 h 258"/>
                <a:gd name="T16" fmla="*/ 212 w 319"/>
                <a:gd name="T17" fmla="*/ 167 h 258"/>
                <a:gd name="T18" fmla="*/ 292 w 319"/>
                <a:gd name="T19" fmla="*/ 495 h 258"/>
                <a:gd name="T20" fmla="*/ 410 w 319"/>
                <a:gd name="T21" fmla="*/ 670 h 258"/>
                <a:gd name="T22" fmla="*/ 513 w 319"/>
                <a:gd name="T23" fmla="*/ 681 h 258"/>
                <a:gd name="T24" fmla="*/ 552 w 319"/>
                <a:gd name="T25" fmla="*/ 636 h 258"/>
                <a:gd name="T26" fmla="*/ 577 w 319"/>
                <a:gd name="T27" fmla="*/ 540 h 258"/>
                <a:gd name="T28" fmla="*/ 670 w 319"/>
                <a:gd name="T29" fmla="*/ 391 h 258"/>
                <a:gd name="T30" fmla="*/ 806 w 319"/>
                <a:gd name="T31" fmla="*/ 485 h 258"/>
                <a:gd name="T32" fmla="*/ 911 w 319"/>
                <a:gd name="T33" fmla="*/ 681 h 258"/>
                <a:gd name="T34" fmla="*/ 979 w 319"/>
                <a:gd name="T35" fmla="*/ 936 h 258"/>
                <a:gd name="T36" fmla="*/ 971 w 319"/>
                <a:gd name="T37" fmla="*/ 1256 h 258"/>
                <a:gd name="T38" fmla="*/ 988 w 319"/>
                <a:gd name="T39" fmla="*/ 1440 h 258"/>
                <a:gd name="T40" fmla="*/ 999 w 319"/>
                <a:gd name="T41" fmla="*/ 1657 h 258"/>
                <a:gd name="T42" fmla="*/ 1060 w 319"/>
                <a:gd name="T43" fmla="*/ 1940 h 258"/>
                <a:gd name="T44" fmla="*/ 1033 w 319"/>
                <a:gd name="T45" fmla="*/ 2304 h 258"/>
                <a:gd name="T46" fmla="*/ 1115 w 319"/>
                <a:gd name="T47" fmla="*/ 2637 h 258"/>
                <a:gd name="T48" fmla="*/ 1170 w 319"/>
                <a:gd name="T49" fmla="*/ 2915 h 258"/>
                <a:gd name="T50" fmla="*/ 1189 w 319"/>
                <a:gd name="T51" fmla="*/ 3075 h 258"/>
                <a:gd name="T52" fmla="*/ 1118 w 319"/>
                <a:gd name="T53" fmla="*/ 3238 h 258"/>
                <a:gd name="T54" fmla="*/ 1060 w 319"/>
                <a:gd name="T55" fmla="*/ 3398 h 258"/>
                <a:gd name="T56" fmla="*/ 926 w 319"/>
                <a:gd name="T57" fmla="*/ 3289 h 258"/>
                <a:gd name="T58" fmla="*/ 848 w 319"/>
                <a:gd name="T59" fmla="*/ 3103 h 258"/>
                <a:gd name="T60" fmla="*/ 777 w 319"/>
                <a:gd name="T61" fmla="*/ 3041 h 258"/>
                <a:gd name="T62" fmla="*/ 636 w 319"/>
                <a:gd name="T63" fmla="*/ 3013 h 258"/>
                <a:gd name="T64" fmla="*/ 538 w 319"/>
                <a:gd name="T65" fmla="*/ 2799 h 258"/>
                <a:gd name="T66" fmla="*/ 460 w 319"/>
                <a:gd name="T67" fmla="*/ 2479 h 258"/>
                <a:gd name="T68" fmla="*/ 387 w 319"/>
                <a:gd name="T69" fmla="*/ 2257 h 258"/>
                <a:gd name="T70" fmla="*/ 364 w 319"/>
                <a:gd name="T71" fmla="*/ 2164 h 258"/>
                <a:gd name="T72" fmla="*/ 334 w 319"/>
                <a:gd name="T73" fmla="*/ 2304 h 258"/>
                <a:gd name="T74" fmla="*/ 292 w 319"/>
                <a:gd name="T75" fmla="*/ 2047 h 258"/>
                <a:gd name="T76" fmla="*/ 268 w 319"/>
                <a:gd name="T77" fmla="*/ 1860 h 258"/>
                <a:gd name="T78" fmla="*/ 212 w 319"/>
                <a:gd name="T79" fmla="*/ 1637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27730" name="Freeform 3904"/>
            <p:cNvSpPr>
              <a:spLocks/>
            </p:cNvSpPr>
            <p:nvPr/>
          </p:nvSpPr>
          <p:spPr bwMode="auto">
            <a:xfrm>
              <a:off x="3165" y="1825"/>
              <a:ext cx="173" cy="181"/>
            </a:xfrm>
            <a:custGeom>
              <a:avLst/>
              <a:gdLst>
                <a:gd name="T0" fmla="*/ 398 w 154"/>
                <a:gd name="T1" fmla="*/ 808 h 146"/>
                <a:gd name="T2" fmla="*/ 398 w 154"/>
                <a:gd name="T3" fmla="*/ 676 h 146"/>
                <a:gd name="T4" fmla="*/ 413 w 154"/>
                <a:gd name="T5" fmla="*/ 455 h 146"/>
                <a:gd name="T6" fmla="*/ 413 w 154"/>
                <a:gd name="T7" fmla="*/ 367 h 146"/>
                <a:gd name="T8" fmla="*/ 371 w 154"/>
                <a:gd name="T9" fmla="*/ 278 h 146"/>
                <a:gd name="T10" fmla="*/ 315 w 154"/>
                <a:gd name="T11" fmla="*/ 0 h 146"/>
                <a:gd name="T12" fmla="*/ 280 w 154"/>
                <a:gd name="T13" fmla="*/ 2 h 146"/>
                <a:gd name="T14" fmla="*/ 263 w 154"/>
                <a:gd name="T15" fmla="*/ 0 h 146"/>
                <a:gd name="T16" fmla="*/ 191 w 154"/>
                <a:gd name="T17" fmla="*/ 0 h 146"/>
                <a:gd name="T18" fmla="*/ 176 w 154"/>
                <a:gd name="T19" fmla="*/ 2 h 146"/>
                <a:gd name="T20" fmla="*/ 112 w 154"/>
                <a:gd name="T21" fmla="*/ 210 h 146"/>
                <a:gd name="T22" fmla="*/ 112 w 154"/>
                <a:gd name="T23" fmla="*/ 436 h 146"/>
                <a:gd name="T24" fmla="*/ 112 w 154"/>
                <a:gd name="T25" fmla="*/ 652 h 146"/>
                <a:gd name="T26" fmla="*/ 55 w 154"/>
                <a:gd name="T27" fmla="*/ 786 h 146"/>
                <a:gd name="T28" fmla="*/ 0 w 154"/>
                <a:gd name="T29" fmla="*/ 890 h 146"/>
                <a:gd name="T30" fmla="*/ 27 w 154"/>
                <a:gd name="T31" fmla="*/ 1185 h 146"/>
                <a:gd name="T32" fmla="*/ 99 w 154"/>
                <a:gd name="T33" fmla="*/ 1242 h 146"/>
                <a:gd name="T34" fmla="*/ 157 w 154"/>
                <a:gd name="T35" fmla="*/ 1367 h 146"/>
                <a:gd name="T36" fmla="*/ 207 w 154"/>
                <a:gd name="T37" fmla="*/ 1436 h 146"/>
                <a:gd name="T38" fmla="*/ 263 w 154"/>
                <a:gd name="T39" fmla="*/ 1535 h 146"/>
                <a:gd name="T40" fmla="*/ 324 w 154"/>
                <a:gd name="T41" fmla="*/ 1713 h 146"/>
                <a:gd name="T42" fmla="*/ 390 w 154"/>
                <a:gd name="T43" fmla="*/ 1866 h 146"/>
                <a:gd name="T44" fmla="*/ 502 w 154"/>
                <a:gd name="T45" fmla="*/ 1929 h 146"/>
                <a:gd name="T46" fmla="*/ 531 w 154"/>
                <a:gd name="T47" fmla="*/ 1713 h 146"/>
                <a:gd name="T48" fmla="*/ 582 w 154"/>
                <a:gd name="T49" fmla="*/ 1675 h 146"/>
                <a:gd name="T50" fmla="*/ 621 w 154"/>
                <a:gd name="T51" fmla="*/ 1713 h 146"/>
                <a:gd name="T52" fmla="*/ 601 w 154"/>
                <a:gd name="T53" fmla="*/ 1610 h 146"/>
                <a:gd name="T54" fmla="*/ 575 w 154"/>
                <a:gd name="T55" fmla="*/ 1468 h 146"/>
                <a:gd name="T56" fmla="*/ 553 w 154"/>
                <a:gd name="T57" fmla="*/ 1468 h 146"/>
                <a:gd name="T58" fmla="*/ 553 w 154"/>
                <a:gd name="T59" fmla="*/ 1278 h 146"/>
                <a:gd name="T60" fmla="*/ 531 w 154"/>
                <a:gd name="T61" fmla="*/ 1185 h 146"/>
                <a:gd name="T62" fmla="*/ 491 w 154"/>
                <a:gd name="T63" fmla="*/ 1048 h 146"/>
                <a:gd name="T64" fmla="*/ 434 w 154"/>
                <a:gd name="T65" fmla="*/ 974 h 146"/>
                <a:gd name="T66" fmla="*/ 398 w 154"/>
                <a:gd name="T67" fmla="*/ 808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27731" name="Freeform 3905"/>
            <p:cNvSpPr>
              <a:spLocks/>
            </p:cNvSpPr>
            <p:nvPr/>
          </p:nvSpPr>
          <p:spPr bwMode="auto">
            <a:xfrm>
              <a:off x="3306" y="1983"/>
              <a:ext cx="32" cy="32"/>
            </a:xfrm>
            <a:custGeom>
              <a:avLst/>
              <a:gdLst>
                <a:gd name="T0" fmla="*/ 77 w 29"/>
                <a:gd name="T1" fmla="*/ 116 h 26"/>
                <a:gd name="T2" fmla="*/ 62 w 29"/>
                <a:gd name="T3" fmla="*/ 116 h 26"/>
                <a:gd name="T4" fmla="*/ 62 w 29"/>
                <a:gd name="T5" fmla="*/ 176 h 26"/>
                <a:gd name="T6" fmla="*/ 94 w 29"/>
                <a:gd name="T7" fmla="*/ 315 h 26"/>
                <a:gd name="T8" fmla="*/ 56 w 29"/>
                <a:gd name="T9" fmla="*/ 298 h 26"/>
                <a:gd name="T10" fmla="*/ 51 w 29"/>
                <a:gd name="T11" fmla="*/ 222 h 26"/>
                <a:gd name="T12" fmla="*/ 0 w 29"/>
                <a:gd name="T13" fmla="*/ 222 h 26"/>
                <a:gd name="T14" fmla="*/ 23 w 29"/>
                <a:gd name="T15" fmla="*/ 39 h 26"/>
                <a:gd name="T16" fmla="*/ 62 w 29"/>
                <a:gd name="T17" fmla="*/ 0 h 26"/>
                <a:gd name="T18" fmla="*/ 77 w 29"/>
                <a:gd name="T19" fmla="*/ 11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27732" name="Freeform 3906"/>
            <p:cNvSpPr>
              <a:spLocks/>
            </p:cNvSpPr>
            <p:nvPr/>
          </p:nvSpPr>
          <p:spPr bwMode="auto">
            <a:xfrm>
              <a:off x="3876" y="1974"/>
              <a:ext cx="144" cy="88"/>
            </a:xfrm>
            <a:custGeom>
              <a:avLst/>
              <a:gdLst>
                <a:gd name="T0" fmla="*/ 305 w 128"/>
                <a:gd name="T1" fmla="*/ 752 h 71"/>
                <a:gd name="T2" fmla="*/ 230 w 128"/>
                <a:gd name="T3" fmla="*/ 718 h 71"/>
                <a:gd name="T4" fmla="*/ 159 w 128"/>
                <a:gd name="T5" fmla="*/ 657 h 71"/>
                <a:gd name="T6" fmla="*/ 78 w 128"/>
                <a:gd name="T7" fmla="*/ 540 h 71"/>
                <a:gd name="T8" fmla="*/ 0 w 128"/>
                <a:gd name="T9" fmla="*/ 398 h 71"/>
                <a:gd name="T10" fmla="*/ 0 w 128"/>
                <a:gd name="T11" fmla="*/ 257 h 71"/>
                <a:gd name="T12" fmla="*/ 29 w 128"/>
                <a:gd name="T13" fmla="*/ 62 h 71"/>
                <a:gd name="T14" fmla="*/ 42 w 128"/>
                <a:gd name="T15" fmla="*/ 95 h 71"/>
                <a:gd name="T16" fmla="*/ 69 w 128"/>
                <a:gd name="T17" fmla="*/ 0 h 71"/>
                <a:gd name="T18" fmla="*/ 124 w 128"/>
                <a:gd name="T19" fmla="*/ 95 h 71"/>
                <a:gd name="T20" fmla="*/ 205 w 128"/>
                <a:gd name="T21" fmla="*/ 319 h 71"/>
                <a:gd name="T22" fmla="*/ 230 w 128"/>
                <a:gd name="T23" fmla="*/ 284 h 71"/>
                <a:gd name="T24" fmla="*/ 241 w 128"/>
                <a:gd name="T25" fmla="*/ 345 h 71"/>
                <a:gd name="T26" fmla="*/ 305 w 128"/>
                <a:gd name="T27" fmla="*/ 436 h 71"/>
                <a:gd name="T28" fmla="*/ 315 w 128"/>
                <a:gd name="T29" fmla="*/ 493 h 71"/>
                <a:gd name="T30" fmla="*/ 386 w 128"/>
                <a:gd name="T31" fmla="*/ 564 h 71"/>
                <a:gd name="T32" fmla="*/ 433 w 128"/>
                <a:gd name="T33" fmla="*/ 599 h 71"/>
                <a:gd name="T34" fmla="*/ 522 w 128"/>
                <a:gd name="T35" fmla="*/ 599 h 71"/>
                <a:gd name="T36" fmla="*/ 528 w 128"/>
                <a:gd name="T37" fmla="*/ 932 h 71"/>
                <a:gd name="T38" fmla="*/ 469 w 128"/>
                <a:gd name="T39" fmla="*/ 932 h 71"/>
                <a:gd name="T40" fmla="*/ 386 w 128"/>
                <a:gd name="T41" fmla="*/ 920 h 71"/>
                <a:gd name="T42" fmla="*/ 331 w 128"/>
                <a:gd name="T43" fmla="*/ 884 h 71"/>
                <a:gd name="T44" fmla="*/ 305 w 128"/>
                <a:gd name="T45" fmla="*/ 752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27733" name="Freeform 3907"/>
            <p:cNvSpPr>
              <a:spLocks/>
            </p:cNvSpPr>
            <p:nvPr/>
          </p:nvSpPr>
          <p:spPr bwMode="auto">
            <a:xfrm>
              <a:off x="3546" y="1831"/>
              <a:ext cx="259" cy="293"/>
            </a:xfrm>
            <a:custGeom>
              <a:avLst/>
              <a:gdLst>
                <a:gd name="T0" fmla="*/ 396 w 231"/>
                <a:gd name="T1" fmla="*/ 2879 h 236"/>
                <a:gd name="T2" fmla="*/ 457 w 231"/>
                <a:gd name="T3" fmla="*/ 3103 h 236"/>
                <a:gd name="T4" fmla="*/ 527 w 231"/>
                <a:gd name="T5" fmla="*/ 3103 h 236"/>
                <a:gd name="T6" fmla="*/ 585 w 231"/>
                <a:gd name="T7" fmla="*/ 3037 h 236"/>
                <a:gd name="T8" fmla="*/ 663 w 231"/>
                <a:gd name="T9" fmla="*/ 2997 h 236"/>
                <a:gd name="T10" fmla="*/ 603 w 231"/>
                <a:gd name="T11" fmla="*/ 2673 h 236"/>
                <a:gd name="T12" fmla="*/ 551 w 231"/>
                <a:gd name="T13" fmla="*/ 2446 h 236"/>
                <a:gd name="T14" fmla="*/ 603 w 231"/>
                <a:gd name="T15" fmla="*/ 2150 h 236"/>
                <a:gd name="T16" fmla="*/ 705 w 231"/>
                <a:gd name="T17" fmla="*/ 1955 h 236"/>
                <a:gd name="T18" fmla="*/ 777 w 231"/>
                <a:gd name="T19" fmla="*/ 1592 h 236"/>
                <a:gd name="T20" fmla="*/ 784 w 231"/>
                <a:gd name="T21" fmla="*/ 1259 h 236"/>
                <a:gd name="T22" fmla="*/ 805 w 231"/>
                <a:gd name="T23" fmla="*/ 1073 h 236"/>
                <a:gd name="T24" fmla="*/ 747 w 231"/>
                <a:gd name="T25" fmla="*/ 937 h 236"/>
                <a:gd name="T26" fmla="*/ 736 w 231"/>
                <a:gd name="T27" fmla="*/ 721 h 236"/>
                <a:gd name="T28" fmla="*/ 705 w 231"/>
                <a:gd name="T29" fmla="*/ 541 h 236"/>
                <a:gd name="T30" fmla="*/ 851 w 231"/>
                <a:gd name="T31" fmla="*/ 541 h 236"/>
                <a:gd name="T32" fmla="*/ 825 w 231"/>
                <a:gd name="T33" fmla="*/ 238 h 236"/>
                <a:gd name="T34" fmla="*/ 767 w 231"/>
                <a:gd name="T35" fmla="*/ 50 h 236"/>
                <a:gd name="T36" fmla="*/ 623 w 231"/>
                <a:gd name="T37" fmla="*/ 50 h 236"/>
                <a:gd name="T38" fmla="*/ 521 w 231"/>
                <a:gd name="T39" fmla="*/ 238 h 236"/>
                <a:gd name="T40" fmla="*/ 544 w 231"/>
                <a:gd name="T41" fmla="*/ 621 h 236"/>
                <a:gd name="T42" fmla="*/ 473 w 231"/>
                <a:gd name="T43" fmla="*/ 721 h 236"/>
                <a:gd name="T44" fmla="*/ 465 w 231"/>
                <a:gd name="T45" fmla="*/ 1003 h 236"/>
                <a:gd name="T46" fmla="*/ 396 w 231"/>
                <a:gd name="T47" fmla="*/ 1259 h 236"/>
                <a:gd name="T48" fmla="*/ 324 w 231"/>
                <a:gd name="T49" fmla="*/ 1428 h 236"/>
                <a:gd name="T50" fmla="*/ 315 w 231"/>
                <a:gd name="T51" fmla="*/ 1664 h 236"/>
                <a:gd name="T52" fmla="*/ 195 w 231"/>
                <a:gd name="T53" fmla="*/ 1793 h 236"/>
                <a:gd name="T54" fmla="*/ 43 w 231"/>
                <a:gd name="T55" fmla="*/ 1734 h 236"/>
                <a:gd name="T56" fmla="*/ 34 w 231"/>
                <a:gd name="T57" fmla="*/ 1831 h 236"/>
                <a:gd name="T58" fmla="*/ 129 w 231"/>
                <a:gd name="T59" fmla="*/ 2093 h 236"/>
                <a:gd name="T60" fmla="*/ 165 w 231"/>
                <a:gd name="T61" fmla="*/ 2379 h 236"/>
                <a:gd name="T62" fmla="*/ 120 w 231"/>
                <a:gd name="T63" fmla="*/ 2545 h 236"/>
                <a:gd name="T64" fmla="*/ 85 w 231"/>
                <a:gd name="T65" fmla="*/ 2821 h 236"/>
                <a:gd name="T66" fmla="*/ 205 w 231"/>
                <a:gd name="T67" fmla="*/ 2784 h 236"/>
                <a:gd name="T68" fmla="*/ 315 w 231"/>
                <a:gd name="T69" fmla="*/ 2784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27734" name="Freeform 3908"/>
            <p:cNvSpPr>
              <a:spLocks/>
            </p:cNvSpPr>
            <p:nvPr/>
          </p:nvSpPr>
          <p:spPr bwMode="auto">
            <a:xfrm>
              <a:off x="2935" y="1948"/>
              <a:ext cx="196" cy="219"/>
            </a:xfrm>
            <a:custGeom>
              <a:avLst/>
              <a:gdLst>
                <a:gd name="T0" fmla="*/ 548 w 175"/>
                <a:gd name="T1" fmla="*/ 852 h 177"/>
                <a:gd name="T2" fmla="*/ 495 w 175"/>
                <a:gd name="T3" fmla="*/ 601 h 177"/>
                <a:gd name="T4" fmla="*/ 459 w 175"/>
                <a:gd name="T5" fmla="*/ 393 h 177"/>
                <a:gd name="T6" fmla="*/ 457 w 175"/>
                <a:gd name="T7" fmla="*/ 428 h 177"/>
                <a:gd name="T8" fmla="*/ 482 w 175"/>
                <a:gd name="T9" fmla="*/ 601 h 177"/>
                <a:gd name="T10" fmla="*/ 495 w 175"/>
                <a:gd name="T11" fmla="*/ 804 h 177"/>
                <a:gd name="T12" fmla="*/ 524 w 175"/>
                <a:gd name="T13" fmla="*/ 933 h 177"/>
                <a:gd name="T14" fmla="*/ 553 w 175"/>
                <a:gd name="T15" fmla="*/ 1136 h 177"/>
                <a:gd name="T16" fmla="*/ 577 w 175"/>
                <a:gd name="T17" fmla="*/ 1271 h 177"/>
                <a:gd name="T18" fmla="*/ 610 w 175"/>
                <a:gd name="T19" fmla="*/ 1428 h 177"/>
                <a:gd name="T20" fmla="*/ 645 w 175"/>
                <a:gd name="T21" fmla="*/ 1613 h 177"/>
                <a:gd name="T22" fmla="*/ 683 w 175"/>
                <a:gd name="T23" fmla="*/ 1767 h 177"/>
                <a:gd name="T24" fmla="*/ 675 w 175"/>
                <a:gd name="T25" fmla="*/ 1767 h 177"/>
                <a:gd name="T26" fmla="*/ 675 w 175"/>
                <a:gd name="T27" fmla="*/ 1982 h 177"/>
                <a:gd name="T28" fmla="*/ 645 w 175"/>
                <a:gd name="T29" fmla="*/ 2027 h 177"/>
                <a:gd name="T30" fmla="*/ 641 w 175"/>
                <a:gd name="T31" fmla="*/ 2027 h 177"/>
                <a:gd name="T32" fmla="*/ 619 w 175"/>
                <a:gd name="T33" fmla="*/ 2160 h 177"/>
                <a:gd name="T34" fmla="*/ 592 w 175"/>
                <a:gd name="T35" fmla="*/ 2186 h 177"/>
                <a:gd name="T36" fmla="*/ 575 w 175"/>
                <a:gd name="T37" fmla="*/ 2272 h 177"/>
                <a:gd name="T38" fmla="*/ 495 w 175"/>
                <a:gd name="T39" fmla="*/ 2259 h 177"/>
                <a:gd name="T40" fmla="*/ 424 w 175"/>
                <a:gd name="T41" fmla="*/ 2226 h 177"/>
                <a:gd name="T42" fmla="*/ 424 w 175"/>
                <a:gd name="T43" fmla="*/ 2186 h 177"/>
                <a:gd name="T44" fmla="*/ 417 w 175"/>
                <a:gd name="T45" fmla="*/ 2226 h 177"/>
                <a:gd name="T46" fmla="*/ 367 w 175"/>
                <a:gd name="T47" fmla="*/ 2226 h 177"/>
                <a:gd name="T48" fmla="*/ 325 w 175"/>
                <a:gd name="T49" fmla="*/ 2226 h 177"/>
                <a:gd name="T50" fmla="*/ 280 w 175"/>
                <a:gd name="T51" fmla="*/ 2226 h 177"/>
                <a:gd name="T52" fmla="*/ 231 w 175"/>
                <a:gd name="T53" fmla="*/ 2226 h 177"/>
                <a:gd name="T54" fmla="*/ 186 w 175"/>
                <a:gd name="T55" fmla="*/ 2226 h 177"/>
                <a:gd name="T56" fmla="*/ 129 w 175"/>
                <a:gd name="T57" fmla="*/ 2226 h 177"/>
                <a:gd name="T58" fmla="*/ 84 w 175"/>
                <a:gd name="T59" fmla="*/ 2226 h 177"/>
                <a:gd name="T60" fmla="*/ 38 w 175"/>
                <a:gd name="T61" fmla="*/ 2226 h 177"/>
                <a:gd name="T62" fmla="*/ 38 w 175"/>
                <a:gd name="T63" fmla="*/ 2008 h 177"/>
                <a:gd name="T64" fmla="*/ 38 w 175"/>
                <a:gd name="T65" fmla="*/ 1799 h 177"/>
                <a:gd name="T66" fmla="*/ 27 w 175"/>
                <a:gd name="T67" fmla="*/ 1579 h 177"/>
                <a:gd name="T68" fmla="*/ 21 w 175"/>
                <a:gd name="T69" fmla="*/ 1360 h 177"/>
                <a:gd name="T70" fmla="*/ 21 w 175"/>
                <a:gd name="T71" fmla="*/ 1154 h 177"/>
                <a:gd name="T72" fmla="*/ 21 w 175"/>
                <a:gd name="T73" fmla="*/ 918 h 177"/>
                <a:gd name="T74" fmla="*/ 3 w 175"/>
                <a:gd name="T75" fmla="*/ 695 h 177"/>
                <a:gd name="T76" fmla="*/ 0 w 175"/>
                <a:gd name="T77" fmla="*/ 511 h 177"/>
                <a:gd name="T78" fmla="*/ 0 w 175"/>
                <a:gd name="T79" fmla="*/ 334 h 177"/>
                <a:gd name="T80" fmla="*/ 0 w 175"/>
                <a:gd name="T81" fmla="*/ 167 h 177"/>
                <a:gd name="T82" fmla="*/ 3 w 175"/>
                <a:gd name="T83" fmla="*/ 0 h 177"/>
                <a:gd name="T84" fmla="*/ 48 w 175"/>
                <a:gd name="T85" fmla="*/ 0 h 177"/>
                <a:gd name="T86" fmla="*/ 142 w 175"/>
                <a:gd name="T87" fmla="*/ 93 h 177"/>
                <a:gd name="T88" fmla="*/ 231 w 175"/>
                <a:gd name="T89" fmla="*/ 176 h 177"/>
                <a:gd name="T90" fmla="*/ 315 w 175"/>
                <a:gd name="T91" fmla="*/ 93 h 177"/>
                <a:gd name="T92" fmla="*/ 352 w 175"/>
                <a:gd name="T93" fmla="*/ 2 h 177"/>
                <a:gd name="T94" fmla="*/ 328 w 175"/>
                <a:gd name="T95" fmla="*/ 61 h 177"/>
                <a:gd name="T96" fmla="*/ 355 w 175"/>
                <a:gd name="T97" fmla="*/ 2 h 177"/>
                <a:gd name="T98" fmla="*/ 417 w 175"/>
                <a:gd name="T99" fmla="*/ 93 h 177"/>
                <a:gd name="T100" fmla="*/ 435 w 175"/>
                <a:gd name="T101" fmla="*/ 135 h 177"/>
                <a:gd name="T102" fmla="*/ 459 w 175"/>
                <a:gd name="T103" fmla="*/ 167 h 177"/>
                <a:gd name="T104" fmla="*/ 548 w 175"/>
                <a:gd name="T105" fmla="*/ 93 h 177"/>
                <a:gd name="T106" fmla="*/ 575 w 175"/>
                <a:gd name="T107" fmla="*/ 317 h 177"/>
                <a:gd name="T108" fmla="*/ 599 w 175"/>
                <a:gd name="T109" fmla="*/ 511 h 177"/>
                <a:gd name="T110" fmla="*/ 592 w 175"/>
                <a:gd name="T111" fmla="*/ 695 h 177"/>
                <a:gd name="T112" fmla="*/ 575 w 175"/>
                <a:gd name="T113" fmla="*/ 880 h 177"/>
                <a:gd name="T114" fmla="*/ 548 w 175"/>
                <a:gd name="T115" fmla="*/ 852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27735" name="Freeform 3909"/>
            <p:cNvSpPr>
              <a:spLocks/>
            </p:cNvSpPr>
            <p:nvPr/>
          </p:nvSpPr>
          <p:spPr bwMode="auto">
            <a:xfrm>
              <a:off x="3689" y="1864"/>
              <a:ext cx="481" cy="606"/>
            </a:xfrm>
            <a:custGeom>
              <a:avLst/>
              <a:gdLst>
                <a:gd name="T0" fmla="*/ 279 w 431"/>
                <a:gd name="T1" fmla="*/ 209 h 489"/>
                <a:gd name="T2" fmla="*/ 227 w 431"/>
                <a:gd name="T3" fmla="*/ 367 h 489"/>
                <a:gd name="T4" fmla="*/ 256 w 431"/>
                <a:gd name="T5" fmla="*/ 647 h 489"/>
                <a:gd name="T6" fmla="*/ 264 w 431"/>
                <a:gd name="T7" fmla="*/ 890 h 489"/>
                <a:gd name="T8" fmla="*/ 227 w 431"/>
                <a:gd name="T9" fmla="*/ 1390 h 489"/>
                <a:gd name="T10" fmla="*/ 96 w 431"/>
                <a:gd name="T11" fmla="*/ 1759 h 489"/>
                <a:gd name="T12" fmla="*/ 88 w 431"/>
                <a:gd name="T13" fmla="*/ 2138 h 489"/>
                <a:gd name="T14" fmla="*/ 152 w 431"/>
                <a:gd name="T15" fmla="*/ 2601 h 489"/>
                <a:gd name="T16" fmla="*/ 26 w 431"/>
                <a:gd name="T17" fmla="*/ 2601 h 489"/>
                <a:gd name="T18" fmla="*/ 0 w 431"/>
                <a:gd name="T19" fmla="*/ 2746 h 489"/>
                <a:gd name="T20" fmla="*/ 62 w 431"/>
                <a:gd name="T21" fmla="*/ 2967 h 489"/>
                <a:gd name="T22" fmla="*/ 85 w 431"/>
                <a:gd name="T23" fmla="*/ 3063 h 489"/>
                <a:gd name="T24" fmla="*/ 163 w 431"/>
                <a:gd name="T25" fmla="*/ 3436 h 489"/>
                <a:gd name="T26" fmla="*/ 253 w 431"/>
                <a:gd name="T27" fmla="*/ 3093 h 489"/>
                <a:gd name="T28" fmla="*/ 264 w 431"/>
                <a:gd name="T29" fmla="*/ 3223 h 489"/>
                <a:gd name="T30" fmla="*/ 283 w 431"/>
                <a:gd name="T31" fmla="*/ 3363 h 489"/>
                <a:gd name="T32" fmla="*/ 301 w 431"/>
                <a:gd name="T33" fmla="*/ 3849 h 489"/>
                <a:gd name="T34" fmla="*/ 353 w 431"/>
                <a:gd name="T35" fmla="*/ 4434 h 489"/>
                <a:gd name="T36" fmla="*/ 419 w 431"/>
                <a:gd name="T37" fmla="*/ 4994 h 489"/>
                <a:gd name="T38" fmla="*/ 506 w 431"/>
                <a:gd name="T39" fmla="*/ 5647 h 489"/>
                <a:gd name="T40" fmla="*/ 577 w 431"/>
                <a:gd name="T41" fmla="*/ 6164 h 489"/>
                <a:gd name="T42" fmla="*/ 667 w 431"/>
                <a:gd name="T43" fmla="*/ 6283 h 489"/>
                <a:gd name="T44" fmla="*/ 710 w 431"/>
                <a:gd name="T45" fmla="*/ 6072 h 489"/>
                <a:gd name="T46" fmla="*/ 748 w 431"/>
                <a:gd name="T47" fmla="*/ 5706 h 489"/>
                <a:gd name="T48" fmla="*/ 770 w 431"/>
                <a:gd name="T49" fmla="*/ 5165 h 489"/>
                <a:gd name="T50" fmla="*/ 786 w 431"/>
                <a:gd name="T51" fmla="*/ 4614 h 489"/>
                <a:gd name="T52" fmla="*/ 826 w 431"/>
                <a:gd name="T53" fmla="*/ 4486 h 489"/>
                <a:gd name="T54" fmla="*/ 927 w 431"/>
                <a:gd name="T55" fmla="*/ 4064 h 489"/>
                <a:gd name="T56" fmla="*/ 1070 w 431"/>
                <a:gd name="T57" fmla="*/ 3620 h 489"/>
                <a:gd name="T58" fmla="*/ 1155 w 431"/>
                <a:gd name="T59" fmla="*/ 3166 h 489"/>
                <a:gd name="T60" fmla="*/ 1203 w 431"/>
                <a:gd name="T61" fmla="*/ 3223 h 489"/>
                <a:gd name="T62" fmla="*/ 1194 w 431"/>
                <a:gd name="T63" fmla="*/ 3004 h 489"/>
                <a:gd name="T64" fmla="*/ 1134 w 431"/>
                <a:gd name="T65" fmla="*/ 2531 h 489"/>
                <a:gd name="T66" fmla="*/ 1127 w 431"/>
                <a:gd name="T67" fmla="*/ 2252 h 489"/>
                <a:gd name="T68" fmla="*/ 1184 w 431"/>
                <a:gd name="T69" fmla="*/ 2227 h 489"/>
                <a:gd name="T70" fmla="*/ 1281 w 431"/>
                <a:gd name="T71" fmla="*/ 2394 h 489"/>
                <a:gd name="T72" fmla="*/ 1373 w 431"/>
                <a:gd name="T73" fmla="*/ 2601 h 489"/>
                <a:gd name="T74" fmla="*/ 1345 w 431"/>
                <a:gd name="T75" fmla="*/ 2910 h 489"/>
                <a:gd name="T76" fmla="*/ 1415 w 431"/>
                <a:gd name="T77" fmla="*/ 3166 h 489"/>
                <a:gd name="T78" fmla="*/ 1449 w 431"/>
                <a:gd name="T79" fmla="*/ 2689 h 489"/>
                <a:gd name="T80" fmla="*/ 1505 w 431"/>
                <a:gd name="T81" fmla="*/ 2315 h 489"/>
                <a:gd name="T82" fmla="*/ 1606 w 431"/>
                <a:gd name="T83" fmla="*/ 1933 h 489"/>
                <a:gd name="T84" fmla="*/ 1606 w 431"/>
                <a:gd name="T85" fmla="*/ 1708 h 489"/>
                <a:gd name="T86" fmla="*/ 1532 w 431"/>
                <a:gd name="T87" fmla="*/ 1507 h 489"/>
                <a:gd name="T88" fmla="*/ 1474 w 431"/>
                <a:gd name="T89" fmla="*/ 1507 h 489"/>
                <a:gd name="T90" fmla="*/ 1345 w 431"/>
                <a:gd name="T91" fmla="*/ 1737 h 489"/>
                <a:gd name="T92" fmla="*/ 1322 w 431"/>
                <a:gd name="T93" fmla="*/ 2008 h 489"/>
                <a:gd name="T94" fmla="*/ 1152 w 431"/>
                <a:gd name="T95" fmla="*/ 2008 h 489"/>
                <a:gd name="T96" fmla="*/ 1095 w 431"/>
                <a:gd name="T97" fmla="*/ 1759 h 489"/>
                <a:gd name="T98" fmla="*/ 973 w 431"/>
                <a:gd name="T99" fmla="*/ 2076 h 489"/>
                <a:gd name="T100" fmla="*/ 831 w 431"/>
                <a:gd name="T101" fmla="*/ 1892 h 489"/>
                <a:gd name="T102" fmla="*/ 626 w 431"/>
                <a:gd name="T103" fmla="*/ 1578 h 489"/>
                <a:gd name="T104" fmla="*/ 600 w 431"/>
                <a:gd name="T105" fmla="*/ 1112 h 489"/>
                <a:gd name="T106" fmla="*/ 481 w 431"/>
                <a:gd name="T107" fmla="*/ 674 h 489"/>
                <a:gd name="T108" fmla="*/ 483 w 431"/>
                <a:gd name="T109" fmla="*/ 436 h 489"/>
                <a:gd name="T110" fmla="*/ 483 w 431"/>
                <a:gd name="T111" fmla="*/ 278 h 489"/>
                <a:gd name="T112" fmla="*/ 460 w 431"/>
                <a:gd name="T113" fmla="*/ 146 h 489"/>
                <a:gd name="T114" fmla="*/ 410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27736" name="Freeform 3910"/>
            <p:cNvSpPr>
              <a:spLocks/>
            </p:cNvSpPr>
            <p:nvPr/>
          </p:nvSpPr>
          <p:spPr bwMode="auto">
            <a:xfrm>
              <a:off x="3092" y="1914"/>
              <a:ext cx="21" cy="83"/>
            </a:xfrm>
            <a:custGeom>
              <a:avLst/>
              <a:gdLst>
                <a:gd name="T0" fmla="*/ 46 w 19"/>
                <a:gd name="T1" fmla="*/ 736 h 68"/>
                <a:gd name="T2" fmla="*/ 23 w 19"/>
                <a:gd name="T3" fmla="*/ 566 h 68"/>
                <a:gd name="T4" fmla="*/ 0 w 19"/>
                <a:gd name="T5" fmla="*/ 380 h 68"/>
                <a:gd name="T6" fmla="*/ 4 w 19"/>
                <a:gd name="T7" fmla="*/ 208 h 68"/>
                <a:gd name="T8" fmla="*/ 38 w 19"/>
                <a:gd name="T9" fmla="*/ 2 h 68"/>
                <a:gd name="T10" fmla="*/ 62 w 19"/>
                <a:gd name="T11" fmla="*/ 0 h 68"/>
                <a:gd name="T12" fmla="*/ 62 w 19"/>
                <a:gd name="T13" fmla="*/ 94 h 68"/>
                <a:gd name="T14" fmla="*/ 62 w 19"/>
                <a:gd name="T15" fmla="*/ 254 h 68"/>
                <a:gd name="T16" fmla="*/ 54 w 19"/>
                <a:gd name="T17" fmla="*/ 405 h 68"/>
                <a:gd name="T18" fmla="*/ 46 w 19"/>
                <a:gd name="T19" fmla="*/ 566 h 68"/>
                <a:gd name="T20" fmla="*/ 46 w 19"/>
                <a:gd name="T21" fmla="*/ 734 h 68"/>
                <a:gd name="T22" fmla="*/ 46 w 19"/>
                <a:gd name="T23" fmla="*/ 73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27737" name="Freeform 3911"/>
            <p:cNvSpPr>
              <a:spLocks/>
            </p:cNvSpPr>
            <p:nvPr/>
          </p:nvSpPr>
          <p:spPr bwMode="auto">
            <a:xfrm>
              <a:off x="3108" y="1910"/>
              <a:ext cx="66" cy="94"/>
            </a:xfrm>
            <a:custGeom>
              <a:avLst/>
              <a:gdLst>
                <a:gd name="T0" fmla="*/ 94 w 59"/>
                <a:gd name="T1" fmla="*/ 256 h 76"/>
                <a:gd name="T2" fmla="*/ 21 w 59"/>
                <a:gd name="T3" fmla="*/ 167 h 76"/>
                <a:gd name="T4" fmla="*/ 21 w 59"/>
                <a:gd name="T5" fmla="*/ 334 h 76"/>
                <a:gd name="T6" fmla="*/ 2 w 59"/>
                <a:gd name="T7" fmla="*/ 526 h 76"/>
                <a:gd name="T8" fmla="*/ 0 w 59"/>
                <a:gd name="T9" fmla="*/ 710 h 76"/>
                <a:gd name="T10" fmla="*/ 0 w 59"/>
                <a:gd name="T11" fmla="*/ 879 h 76"/>
                <a:gd name="T12" fmla="*/ 0 w 59"/>
                <a:gd name="T13" fmla="*/ 918 h 76"/>
                <a:gd name="T14" fmla="*/ 63 w 59"/>
                <a:gd name="T15" fmla="*/ 968 h 76"/>
                <a:gd name="T16" fmla="*/ 107 w 59"/>
                <a:gd name="T17" fmla="*/ 801 h 76"/>
                <a:gd name="T18" fmla="*/ 147 w 59"/>
                <a:gd name="T19" fmla="*/ 801 h 76"/>
                <a:gd name="T20" fmla="*/ 170 w 59"/>
                <a:gd name="T21" fmla="*/ 664 h 76"/>
                <a:gd name="T22" fmla="*/ 107 w 59"/>
                <a:gd name="T23" fmla="*/ 465 h 76"/>
                <a:gd name="T24" fmla="*/ 170 w 59"/>
                <a:gd name="T25" fmla="*/ 334 h 76"/>
                <a:gd name="T26" fmla="*/ 226 w 59"/>
                <a:gd name="T27" fmla="*/ 278 h 76"/>
                <a:gd name="T28" fmla="*/ 201 w 59"/>
                <a:gd name="T29" fmla="*/ 0 h 76"/>
                <a:gd name="T30" fmla="*/ 134 w 59"/>
                <a:gd name="T31" fmla="*/ 135 h 76"/>
                <a:gd name="T32" fmla="*/ 94 w 59"/>
                <a:gd name="T33" fmla="*/ 256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27738" name="Freeform 3912"/>
            <p:cNvSpPr>
              <a:spLocks/>
            </p:cNvSpPr>
            <p:nvPr/>
          </p:nvSpPr>
          <p:spPr bwMode="auto">
            <a:xfrm>
              <a:off x="3416" y="2094"/>
              <a:ext cx="130" cy="185"/>
            </a:xfrm>
            <a:custGeom>
              <a:avLst/>
              <a:gdLst>
                <a:gd name="T0" fmla="*/ 457 w 116"/>
                <a:gd name="T1" fmla="*/ 647 h 149"/>
                <a:gd name="T2" fmla="*/ 409 w 116"/>
                <a:gd name="T3" fmla="*/ 490 h 149"/>
                <a:gd name="T4" fmla="*/ 363 w 116"/>
                <a:gd name="T5" fmla="*/ 351 h 149"/>
                <a:gd name="T6" fmla="*/ 314 w 116"/>
                <a:gd name="T7" fmla="*/ 259 h 149"/>
                <a:gd name="T8" fmla="*/ 260 w 116"/>
                <a:gd name="T9" fmla="*/ 184 h 149"/>
                <a:gd name="T10" fmla="*/ 232 w 116"/>
                <a:gd name="T11" fmla="*/ 0 h 149"/>
                <a:gd name="T12" fmla="*/ 210 w 116"/>
                <a:gd name="T13" fmla="*/ 62 h 149"/>
                <a:gd name="T14" fmla="*/ 205 w 116"/>
                <a:gd name="T15" fmla="*/ 0 h 149"/>
                <a:gd name="T16" fmla="*/ 210 w 116"/>
                <a:gd name="T17" fmla="*/ 228 h 149"/>
                <a:gd name="T18" fmla="*/ 185 w 116"/>
                <a:gd name="T19" fmla="*/ 259 h 149"/>
                <a:gd name="T20" fmla="*/ 178 w 116"/>
                <a:gd name="T21" fmla="*/ 579 h 149"/>
                <a:gd name="T22" fmla="*/ 205 w 116"/>
                <a:gd name="T23" fmla="*/ 729 h 149"/>
                <a:gd name="T24" fmla="*/ 191 w 116"/>
                <a:gd name="T25" fmla="*/ 951 h 149"/>
                <a:gd name="T26" fmla="*/ 178 w 116"/>
                <a:gd name="T27" fmla="*/ 1218 h 149"/>
                <a:gd name="T28" fmla="*/ 136 w 116"/>
                <a:gd name="T29" fmla="*/ 1283 h 149"/>
                <a:gd name="T30" fmla="*/ 92 w 116"/>
                <a:gd name="T31" fmla="*/ 1336 h 149"/>
                <a:gd name="T32" fmla="*/ 48 w 116"/>
                <a:gd name="T33" fmla="*/ 1396 h 149"/>
                <a:gd name="T34" fmla="*/ 0 w 116"/>
                <a:gd name="T35" fmla="*/ 1466 h 149"/>
                <a:gd name="T36" fmla="*/ 0 w 116"/>
                <a:gd name="T37" fmla="*/ 1562 h 149"/>
                <a:gd name="T38" fmla="*/ 34 w 116"/>
                <a:gd name="T39" fmla="*/ 1792 h 149"/>
                <a:gd name="T40" fmla="*/ 76 w 116"/>
                <a:gd name="T41" fmla="*/ 2005 h 149"/>
                <a:gd name="T42" fmla="*/ 129 w 116"/>
                <a:gd name="T43" fmla="*/ 1978 h 149"/>
                <a:gd name="T44" fmla="*/ 178 w 116"/>
                <a:gd name="T45" fmla="*/ 1939 h 149"/>
                <a:gd name="T46" fmla="*/ 210 w 116"/>
                <a:gd name="T47" fmla="*/ 1839 h 149"/>
                <a:gd name="T48" fmla="*/ 232 w 116"/>
                <a:gd name="T49" fmla="*/ 1712 h 149"/>
                <a:gd name="T50" fmla="*/ 289 w 116"/>
                <a:gd name="T51" fmla="*/ 1655 h 149"/>
                <a:gd name="T52" fmla="*/ 308 w 116"/>
                <a:gd name="T53" fmla="*/ 1487 h 149"/>
                <a:gd name="T54" fmla="*/ 352 w 116"/>
                <a:gd name="T55" fmla="*/ 1443 h 149"/>
                <a:gd name="T56" fmla="*/ 352 w 116"/>
                <a:gd name="T57" fmla="*/ 1150 h 149"/>
                <a:gd name="T58" fmla="*/ 368 w 116"/>
                <a:gd name="T59" fmla="*/ 1111 h 149"/>
                <a:gd name="T60" fmla="*/ 389 w 116"/>
                <a:gd name="T61" fmla="*/ 1085 h 149"/>
                <a:gd name="T62" fmla="*/ 429 w 116"/>
                <a:gd name="T63" fmla="*/ 849 h 149"/>
                <a:gd name="T64" fmla="*/ 457 w 116"/>
                <a:gd name="T65" fmla="*/ 647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27739" name="Freeform 3913"/>
            <p:cNvSpPr>
              <a:spLocks/>
            </p:cNvSpPr>
            <p:nvPr/>
          </p:nvSpPr>
          <p:spPr bwMode="auto">
            <a:xfrm>
              <a:off x="3474" y="2068"/>
              <a:ext cx="6" cy="11"/>
            </a:xfrm>
            <a:custGeom>
              <a:avLst/>
              <a:gdLst>
                <a:gd name="T0" fmla="*/ 548 w 4"/>
                <a:gd name="T1" fmla="*/ 0 h 9"/>
                <a:gd name="T2" fmla="*/ 0 w 4"/>
                <a:gd name="T3" fmla="*/ 53 h 9"/>
                <a:gd name="T4" fmla="*/ 315 w 4"/>
                <a:gd name="T5" fmla="*/ 97 h 9"/>
                <a:gd name="T6" fmla="*/ 548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7740" name="Freeform 3914"/>
            <p:cNvSpPr>
              <a:spLocks/>
            </p:cNvSpPr>
            <p:nvPr/>
          </p:nvSpPr>
          <p:spPr bwMode="auto">
            <a:xfrm>
              <a:off x="3105" y="1936"/>
              <a:ext cx="369" cy="366"/>
            </a:xfrm>
            <a:custGeom>
              <a:avLst/>
              <a:gdLst>
                <a:gd name="T0" fmla="*/ 266 w 331"/>
                <a:gd name="T1" fmla="*/ 2373 h 295"/>
                <a:gd name="T2" fmla="*/ 230 w 331"/>
                <a:gd name="T3" fmla="*/ 2006 h 295"/>
                <a:gd name="T4" fmla="*/ 153 w 331"/>
                <a:gd name="T5" fmla="*/ 1754 h 295"/>
                <a:gd name="T6" fmla="*/ 69 w 331"/>
                <a:gd name="T7" fmla="*/ 1256 h 295"/>
                <a:gd name="T8" fmla="*/ 0 w 331"/>
                <a:gd name="T9" fmla="*/ 978 h 295"/>
                <a:gd name="T10" fmla="*/ 69 w 331"/>
                <a:gd name="T11" fmla="*/ 717 h 295"/>
                <a:gd name="T12" fmla="*/ 148 w 331"/>
                <a:gd name="T13" fmla="*/ 540 h 295"/>
                <a:gd name="T14" fmla="*/ 109 w 331"/>
                <a:gd name="T15" fmla="*/ 184 h 295"/>
                <a:gd name="T16" fmla="*/ 227 w 331"/>
                <a:gd name="T17" fmla="*/ 0 h 295"/>
                <a:gd name="T18" fmla="*/ 339 w 331"/>
                <a:gd name="T19" fmla="*/ 184 h 295"/>
                <a:gd name="T20" fmla="*/ 441 w 331"/>
                <a:gd name="T21" fmla="*/ 351 h 295"/>
                <a:gd name="T22" fmla="*/ 554 w 331"/>
                <a:gd name="T23" fmla="*/ 697 h 295"/>
                <a:gd name="T24" fmla="*/ 715 w 331"/>
                <a:gd name="T25" fmla="*/ 747 h 295"/>
                <a:gd name="T26" fmla="*/ 768 w 331"/>
                <a:gd name="T27" fmla="*/ 839 h 295"/>
                <a:gd name="T28" fmla="*/ 825 w 331"/>
                <a:gd name="T29" fmla="*/ 1124 h 295"/>
                <a:gd name="T30" fmla="*/ 880 w 331"/>
                <a:gd name="T31" fmla="*/ 1439 h 295"/>
                <a:gd name="T32" fmla="*/ 931 w 331"/>
                <a:gd name="T33" fmla="*/ 1754 h 295"/>
                <a:gd name="T34" fmla="*/ 955 w 331"/>
                <a:gd name="T35" fmla="*/ 1785 h 295"/>
                <a:gd name="T36" fmla="*/ 965 w 331"/>
                <a:gd name="T37" fmla="*/ 1842 h 295"/>
                <a:gd name="T38" fmla="*/ 965 w 331"/>
                <a:gd name="T39" fmla="*/ 1913 h 295"/>
                <a:gd name="T40" fmla="*/ 1009 w 331"/>
                <a:gd name="T41" fmla="*/ 2166 h 295"/>
                <a:gd name="T42" fmla="*/ 1183 w 331"/>
                <a:gd name="T43" fmla="*/ 2285 h 295"/>
                <a:gd name="T44" fmla="*/ 1220 w 331"/>
                <a:gd name="T45" fmla="*/ 2422 h 295"/>
                <a:gd name="T46" fmla="*/ 1189 w 331"/>
                <a:gd name="T47" fmla="*/ 2891 h 295"/>
                <a:gd name="T48" fmla="*/ 1115 w 331"/>
                <a:gd name="T49" fmla="*/ 3020 h 295"/>
                <a:gd name="T50" fmla="*/ 1026 w 331"/>
                <a:gd name="T51" fmla="*/ 3151 h 295"/>
                <a:gd name="T52" fmla="*/ 940 w 331"/>
                <a:gd name="T53" fmla="*/ 3200 h 295"/>
                <a:gd name="T54" fmla="*/ 854 w 331"/>
                <a:gd name="T55" fmla="*/ 3306 h 295"/>
                <a:gd name="T56" fmla="*/ 781 w 331"/>
                <a:gd name="T57" fmla="*/ 3594 h 295"/>
                <a:gd name="T58" fmla="*/ 724 w 331"/>
                <a:gd name="T59" fmla="*/ 3926 h 295"/>
                <a:gd name="T60" fmla="*/ 663 w 331"/>
                <a:gd name="T61" fmla="*/ 3587 h 295"/>
                <a:gd name="T62" fmla="*/ 540 w 331"/>
                <a:gd name="T63" fmla="*/ 3481 h 295"/>
                <a:gd name="T64" fmla="*/ 515 w 331"/>
                <a:gd name="T65" fmla="*/ 3739 h 295"/>
                <a:gd name="T66" fmla="*/ 455 w 331"/>
                <a:gd name="T67" fmla="*/ 3422 h 295"/>
                <a:gd name="T68" fmla="*/ 355 w 331"/>
                <a:gd name="T69" fmla="*/ 2891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27741" name="Freeform 3915"/>
            <p:cNvSpPr>
              <a:spLocks/>
            </p:cNvSpPr>
            <p:nvPr/>
          </p:nvSpPr>
          <p:spPr bwMode="auto">
            <a:xfrm>
              <a:off x="3398" y="2074"/>
              <a:ext cx="85" cy="75"/>
            </a:xfrm>
            <a:custGeom>
              <a:avLst/>
              <a:gdLst>
                <a:gd name="T0" fmla="*/ 0 w 76"/>
                <a:gd name="T1" fmla="*/ 390 h 61"/>
                <a:gd name="T2" fmla="*/ 21 w 76"/>
                <a:gd name="T3" fmla="*/ 455 h 61"/>
                <a:gd name="T4" fmla="*/ 45 w 76"/>
                <a:gd name="T5" fmla="*/ 621 h 61"/>
                <a:gd name="T6" fmla="*/ 135 w 76"/>
                <a:gd name="T7" fmla="*/ 674 h 61"/>
                <a:gd name="T8" fmla="*/ 226 w 76"/>
                <a:gd name="T9" fmla="*/ 725 h 61"/>
                <a:gd name="T10" fmla="*/ 235 w 76"/>
                <a:gd name="T11" fmla="*/ 707 h 61"/>
                <a:gd name="T12" fmla="*/ 251 w 76"/>
                <a:gd name="T13" fmla="*/ 416 h 61"/>
                <a:gd name="T14" fmla="*/ 268 w 76"/>
                <a:gd name="T15" fmla="*/ 390 h 61"/>
                <a:gd name="T16" fmla="*/ 263 w 76"/>
                <a:gd name="T17" fmla="*/ 199 h 61"/>
                <a:gd name="T18" fmla="*/ 268 w 76"/>
                <a:gd name="T19" fmla="*/ 252 h 61"/>
                <a:gd name="T20" fmla="*/ 293 w 76"/>
                <a:gd name="T21" fmla="*/ 199 h 61"/>
                <a:gd name="T22" fmla="*/ 268 w 76"/>
                <a:gd name="T23" fmla="*/ 48 h 61"/>
                <a:gd name="T24" fmla="*/ 263 w 76"/>
                <a:gd name="T25" fmla="*/ 0 h 61"/>
                <a:gd name="T26" fmla="*/ 210 w 76"/>
                <a:gd name="T27" fmla="*/ 199 h 61"/>
                <a:gd name="T28" fmla="*/ 151 w 76"/>
                <a:gd name="T29" fmla="*/ 390 h 61"/>
                <a:gd name="T30" fmla="*/ 63 w 76"/>
                <a:gd name="T31" fmla="*/ 416 h 61"/>
                <a:gd name="T32" fmla="*/ 21 w 76"/>
                <a:gd name="T33" fmla="*/ 390 h 61"/>
                <a:gd name="T34" fmla="*/ 0 w 76"/>
                <a:gd name="T35" fmla="*/ 357 h 61"/>
                <a:gd name="T36" fmla="*/ 0 w 76"/>
                <a:gd name="T37" fmla="*/ 39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27742" name="Freeform 3916"/>
            <p:cNvSpPr>
              <a:spLocks/>
            </p:cNvSpPr>
            <p:nvPr/>
          </p:nvSpPr>
          <p:spPr bwMode="auto">
            <a:xfrm>
              <a:off x="3260" y="2229"/>
              <a:ext cx="179" cy="137"/>
            </a:xfrm>
            <a:custGeom>
              <a:avLst/>
              <a:gdLst>
                <a:gd name="T0" fmla="*/ 23 w 159"/>
                <a:gd name="T1" fmla="*/ 488 h 111"/>
                <a:gd name="T2" fmla="*/ 0 w 159"/>
                <a:gd name="T3" fmla="*/ 564 h 111"/>
                <a:gd name="T4" fmla="*/ 0 w 159"/>
                <a:gd name="T5" fmla="*/ 820 h 111"/>
                <a:gd name="T6" fmla="*/ 29 w 159"/>
                <a:gd name="T7" fmla="*/ 1123 h 111"/>
                <a:gd name="T8" fmla="*/ 60 w 159"/>
                <a:gd name="T9" fmla="*/ 1386 h 111"/>
                <a:gd name="T10" fmla="*/ 140 w 159"/>
                <a:gd name="T11" fmla="*/ 1386 h 111"/>
                <a:gd name="T12" fmla="*/ 214 w 159"/>
                <a:gd name="T13" fmla="*/ 1238 h 111"/>
                <a:gd name="T14" fmla="*/ 288 w 159"/>
                <a:gd name="T15" fmla="*/ 1158 h 111"/>
                <a:gd name="T16" fmla="*/ 353 w 159"/>
                <a:gd name="T17" fmla="*/ 1103 h 111"/>
                <a:gd name="T18" fmla="*/ 400 w 159"/>
                <a:gd name="T19" fmla="*/ 1040 h 111"/>
                <a:gd name="T20" fmla="*/ 463 w 159"/>
                <a:gd name="T21" fmla="*/ 949 h 111"/>
                <a:gd name="T22" fmla="*/ 507 w 159"/>
                <a:gd name="T23" fmla="*/ 910 h 111"/>
                <a:gd name="T24" fmla="*/ 561 w 159"/>
                <a:gd name="T25" fmla="*/ 820 h 111"/>
                <a:gd name="T26" fmla="*/ 605 w 159"/>
                <a:gd name="T27" fmla="*/ 765 h 111"/>
                <a:gd name="T28" fmla="*/ 605 w 159"/>
                <a:gd name="T29" fmla="*/ 650 h 111"/>
                <a:gd name="T30" fmla="*/ 661 w 159"/>
                <a:gd name="T31" fmla="*/ 488 h 111"/>
                <a:gd name="T32" fmla="*/ 617 w 159"/>
                <a:gd name="T33" fmla="*/ 305 h 111"/>
                <a:gd name="T34" fmla="*/ 579 w 159"/>
                <a:gd name="T35" fmla="*/ 90 h 111"/>
                <a:gd name="T36" fmla="*/ 579 w 159"/>
                <a:gd name="T37" fmla="*/ 0 h 111"/>
                <a:gd name="T38" fmla="*/ 531 w 159"/>
                <a:gd name="T39" fmla="*/ 2 h 111"/>
                <a:gd name="T40" fmla="*/ 477 w 159"/>
                <a:gd name="T41" fmla="*/ 59 h 111"/>
                <a:gd name="T42" fmla="*/ 433 w 159"/>
                <a:gd name="T43" fmla="*/ 111 h 111"/>
                <a:gd name="T44" fmla="*/ 385 w 159"/>
                <a:gd name="T45" fmla="*/ 151 h 111"/>
                <a:gd name="T46" fmla="*/ 343 w 159"/>
                <a:gd name="T47" fmla="*/ 305 h 111"/>
                <a:gd name="T48" fmla="*/ 304 w 159"/>
                <a:gd name="T49" fmla="*/ 433 h 111"/>
                <a:gd name="T50" fmla="*/ 262 w 159"/>
                <a:gd name="T51" fmla="*/ 592 h 111"/>
                <a:gd name="T52" fmla="*/ 233 w 159"/>
                <a:gd name="T53" fmla="*/ 737 h 111"/>
                <a:gd name="T54" fmla="*/ 230 w 159"/>
                <a:gd name="T55" fmla="*/ 488 h 111"/>
                <a:gd name="T56" fmla="*/ 163 w 159"/>
                <a:gd name="T57" fmla="*/ 417 h 111"/>
                <a:gd name="T58" fmla="*/ 110 w 159"/>
                <a:gd name="T59" fmla="*/ 351 h 111"/>
                <a:gd name="T60" fmla="*/ 29 w 159"/>
                <a:gd name="T61" fmla="*/ 318 h 111"/>
                <a:gd name="T62" fmla="*/ 23 w 159"/>
                <a:gd name="T63" fmla="*/ 488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27743" name="Freeform 3917"/>
            <p:cNvSpPr>
              <a:spLocks/>
            </p:cNvSpPr>
            <p:nvPr/>
          </p:nvSpPr>
          <p:spPr bwMode="auto">
            <a:xfrm>
              <a:off x="3916" y="2431"/>
              <a:ext cx="37" cy="86"/>
            </a:xfrm>
            <a:custGeom>
              <a:avLst/>
              <a:gdLst>
                <a:gd name="T0" fmla="*/ 27 w 33"/>
                <a:gd name="T1" fmla="*/ 40 h 69"/>
                <a:gd name="T2" fmla="*/ 55 w 33"/>
                <a:gd name="T3" fmla="*/ 171 h 69"/>
                <a:gd name="T4" fmla="*/ 85 w 33"/>
                <a:gd name="T5" fmla="*/ 330 h 69"/>
                <a:gd name="T6" fmla="*/ 110 w 33"/>
                <a:gd name="T7" fmla="*/ 504 h 69"/>
                <a:gd name="T8" fmla="*/ 129 w 33"/>
                <a:gd name="T9" fmla="*/ 699 h 69"/>
                <a:gd name="T10" fmla="*/ 103 w 33"/>
                <a:gd name="T11" fmla="*/ 909 h 69"/>
                <a:gd name="T12" fmla="*/ 34 w 33"/>
                <a:gd name="T13" fmla="*/ 967 h 69"/>
                <a:gd name="T14" fmla="*/ 2 w 33"/>
                <a:gd name="T15" fmla="*/ 628 h 69"/>
                <a:gd name="T16" fmla="*/ 0 w 33"/>
                <a:gd name="T17" fmla="*/ 404 h 69"/>
                <a:gd name="T18" fmla="*/ 2 w 33"/>
                <a:gd name="T19" fmla="*/ 441 h 69"/>
                <a:gd name="T20" fmla="*/ 2 w 33"/>
                <a:gd name="T21" fmla="*/ 233 h 69"/>
                <a:gd name="T22" fmla="*/ 27 w 33"/>
                <a:gd name="T23" fmla="*/ 62 h 69"/>
                <a:gd name="T24" fmla="*/ 27 w 33"/>
                <a:gd name="T25" fmla="*/ 62 h 69"/>
                <a:gd name="T26" fmla="*/ 2 w 33"/>
                <a:gd name="T27" fmla="*/ 0 h 69"/>
                <a:gd name="T28" fmla="*/ 27 w 33"/>
                <a:gd name="T29" fmla="*/ 4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27744" name="Freeform 3918"/>
            <p:cNvSpPr>
              <a:spLocks/>
            </p:cNvSpPr>
            <p:nvPr/>
          </p:nvSpPr>
          <p:spPr bwMode="auto">
            <a:xfrm>
              <a:off x="3026" y="2671"/>
              <a:ext cx="33" cy="38"/>
            </a:xfrm>
            <a:custGeom>
              <a:avLst/>
              <a:gdLst>
                <a:gd name="T0" fmla="*/ 34 w 30"/>
                <a:gd name="T1" fmla="*/ 87 h 31"/>
                <a:gd name="T2" fmla="*/ 2 w 30"/>
                <a:gd name="T3" fmla="*/ 212 h 31"/>
                <a:gd name="T4" fmla="*/ 0 w 30"/>
                <a:gd name="T5" fmla="*/ 319 h 31"/>
                <a:gd name="T6" fmla="*/ 0 w 30"/>
                <a:gd name="T7" fmla="*/ 362 h 31"/>
                <a:gd name="T8" fmla="*/ 2 w 30"/>
                <a:gd name="T9" fmla="*/ 362 h 31"/>
                <a:gd name="T10" fmla="*/ 45 w 30"/>
                <a:gd name="T11" fmla="*/ 319 h 31"/>
                <a:gd name="T12" fmla="*/ 52 w 30"/>
                <a:gd name="T13" fmla="*/ 272 h 31"/>
                <a:gd name="T14" fmla="*/ 84 w 30"/>
                <a:gd name="T15" fmla="*/ 272 h 31"/>
                <a:gd name="T16" fmla="*/ 94 w 30"/>
                <a:gd name="T17" fmla="*/ 272 h 31"/>
                <a:gd name="T18" fmla="*/ 74 w 30"/>
                <a:gd name="T19" fmla="*/ 0 h 31"/>
                <a:gd name="T20" fmla="*/ 45 w 30"/>
                <a:gd name="T21" fmla="*/ 87 h 31"/>
                <a:gd name="T22" fmla="*/ 34 w 30"/>
                <a:gd name="T23" fmla="*/ 8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27745" name="Rectangle 3919"/>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7746" name="Freeform 3920"/>
            <p:cNvSpPr>
              <a:spLocks/>
            </p:cNvSpPr>
            <p:nvPr/>
          </p:nvSpPr>
          <p:spPr bwMode="auto">
            <a:xfrm>
              <a:off x="3815" y="2656"/>
              <a:ext cx="3" cy="1"/>
            </a:xfrm>
            <a:custGeom>
              <a:avLst/>
              <a:gdLst>
                <a:gd name="T0" fmla="*/ 0 w 2"/>
                <a:gd name="T1" fmla="*/ 0 h 1"/>
                <a:gd name="T2" fmla="*/ 315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747" name="Freeform 3921"/>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748" name="Freeform 3922"/>
            <p:cNvSpPr>
              <a:spLocks/>
            </p:cNvSpPr>
            <p:nvPr/>
          </p:nvSpPr>
          <p:spPr bwMode="auto">
            <a:xfrm>
              <a:off x="3805" y="2662"/>
              <a:ext cx="3" cy="3"/>
            </a:xfrm>
            <a:custGeom>
              <a:avLst/>
              <a:gdLst>
                <a:gd name="T0" fmla="*/ 3 w 3"/>
                <a:gd name="T1" fmla="*/ 0 h 2"/>
                <a:gd name="T2" fmla="*/ 0 w 3"/>
                <a:gd name="T3" fmla="*/ 315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749" name="Freeform 3923"/>
            <p:cNvSpPr>
              <a:spLocks/>
            </p:cNvSpPr>
            <p:nvPr/>
          </p:nvSpPr>
          <p:spPr bwMode="auto">
            <a:xfrm>
              <a:off x="3808" y="2665"/>
              <a:ext cx="1" cy="4"/>
            </a:xfrm>
            <a:custGeom>
              <a:avLst/>
              <a:gdLst>
                <a:gd name="T0" fmla="*/ 0 w 1"/>
                <a:gd name="T1" fmla="*/ 87 h 3"/>
                <a:gd name="T2" fmla="*/ 0 w 1"/>
                <a:gd name="T3" fmla="*/ 0 h 3"/>
                <a:gd name="T4" fmla="*/ 0 w 1"/>
                <a:gd name="T5" fmla="*/ 87 h 3"/>
                <a:gd name="T6" fmla="*/ 0 w 1"/>
                <a:gd name="T7" fmla="*/ 8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7750" name="Freeform 3924"/>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7751" name="Freeform 3925"/>
            <p:cNvSpPr>
              <a:spLocks/>
            </p:cNvSpPr>
            <p:nvPr/>
          </p:nvSpPr>
          <p:spPr bwMode="auto">
            <a:xfrm>
              <a:off x="3810" y="2662"/>
              <a:ext cx="3" cy="3"/>
            </a:xfrm>
            <a:custGeom>
              <a:avLst/>
              <a:gdLst>
                <a:gd name="T0" fmla="*/ 0 w 3"/>
                <a:gd name="T1" fmla="*/ 315 h 2"/>
                <a:gd name="T2" fmla="*/ 3 w 3"/>
                <a:gd name="T3" fmla="*/ 0 h 2"/>
                <a:gd name="T4" fmla="*/ 0 w 3"/>
                <a:gd name="T5" fmla="*/ 0 h 2"/>
                <a:gd name="T6" fmla="*/ 0 w 3"/>
                <a:gd name="T7" fmla="*/ 315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7752" name="Freeform 3926"/>
            <p:cNvSpPr>
              <a:spLocks/>
            </p:cNvSpPr>
            <p:nvPr/>
          </p:nvSpPr>
          <p:spPr bwMode="auto">
            <a:xfrm>
              <a:off x="3815" y="2600"/>
              <a:ext cx="3" cy="2"/>
            </a:xfrm>
            <a:custGeom>
              <a:avLst/>
              <a:gdLst>
                <a:gd name="T0" fmla="*/ 315 w 2"/>
                <a:gd name="T1" fmla="*/ 0 h 2"/>
                <a:gd name="T2" fmla="*/ 315 w 2"/>
                <a:gd name="T3" fmla="*/ 0 h 2"/>
                <a:gd name="T4" fmla="*/ 0 w 2"/>
                <a:gd name="T5" fmla="*/ 0 h 2"/>
                <a:gd name="T6" fmla="*/ 315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7753" name="Freeform 3927"/>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7754" name="Freeform 3928"/>
            <p:cNvSpPr>
              <a:spLocks/>
            </p:cNvSpPr>
            <p:nvPr/>
          </p:nvSpPr>
          <p:spPr bwMode="auto">
            <a:xfrm>
              <a:off x="3808" y="2607"/>
              <a:ext cx="2" cy="6"/>
            </a:xfrm>
            <a:custGeom>
              <a:avLst/>
              <a:gdLst>
                <a:gd name="T0" fmla="*/ 2 w 2"/>
                <a:gd name="T1" fmla="*/ 2 h 5"/>
                <a:gd name="T2" fmla="*/ 2 w 2"/>
                <a:gd name="T3" fmla="*/ 0 h 5"/>
                <a:gd name="T4" fmla="*/ 0 w 2"/>
                <a:gd name="T5" fmla="*/ 42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7755" name="Freeform 3929"/>
            <p:cNvSpPr>
              <a:spLocks/>
            </p:cNvSpPr>
            <p:nvPr/>
          </p:nvSpPr>
          <p:spPr bwMode="auto">
            <a:xfrm>
              <a:off x="3813" y="2595"/>
              <a:ext cx="1" cy="3"/>
            </a:xfrm>
            <a:custGeom>
              <a:avLst/>
              <a:gdLst>
                <a:gd name="T0" fmla="*/ 0 w 1"/>
                <a:gd name="T1" fmla="*/ 315 h 2"/>
                <a:gd name="T2" fmla="*/ 0 w 1"/>
                <a:gd name="T3" fmla="*/ 0 h 2"/>
                <a:gd name="T4" fmla="*/ 0 w 1"/>
                <a:gd name="T5" fmla="*/ 315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7756" name="Freeform 3930"/>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757" name="Freeform 3931"/>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7758" name="Freeform 3932"/>
            <p:cNvSpPr>
              <a:spLocks/>
            </p:cNvSpPr>
            <p:nvPr/>
          </p:nvSpPr>
          <p:spPr bwMode="auto">
            <a:xfrm>
              <a:off x="3796" y="2585"/>
              <a:ext cx="4" cy="2"/>
            </a:xfrm>
            <a:custGeom>
              <a:avLst/>
              <a:gdLst>
                <a:gd name="T0" fmla="*/ 87 w 3"/>
                <a:gd name="T1" fmla="*/ 0 h 2"/>
                <a:gd name="T2" fmla="*/ 0 w 3"/>
                <a:gd name="T3" fmla="*/ 0 h 2"/>
                <a:gd name="T4" fmla="*/ 87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759" name="Freeform 3933"/>
            <p:cNvSpPr>
              <a:spLocks/>
            </p:cNvSpPr>
            <p:nvPr/>
          </p:nvSpPr>
          <p:spPr bwMode="auto">
            <a:xfrm>
              <a:off x="3800" y="2489"/>
              <a:ext cx="3" cy="4"/>
            </a:xfrm>
            <a:custGeom>
              <a:avLst/>
              <a:gdLst>
                <a:gd name="T0" fmla="*/ 315 w 2"/>
                <a:gd name="T1" fmla="*/ 87 h 3"/>
                <a:gd name="T2" fmla="*/ 315 w 2"/>
                <a:gd name="T3" fmla="*/ 0 h 3"/>
                <a:gd name="T4" fmla="*/ 0 w 2"/>
                <a:gd name="T5" fmla="*/ 87 h 3"/>
                <a:gd name="T6" fmla="*/ 315 w 2"/>
                <a:gd name="T7" fmla="*/ 8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7760" name="Freeform 3934"/>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761" name="Rectangle 3935"/>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7762" name="Freeform 3936"/>
            <p:cNvSpPr>
              <a:spLocks/>
            </p:cNvSpPr>
            <p:nvPr/>
          </p:nvSpPr>
          <p:spPr bwMode="auto">
            <a:xfrm>
              <a:off x="3800" y="2495"/>
              <a:ext cx="3" cy="1"/>
            </a:xfrm>
            <a:custGeom>
              <a:avLst/>
              <a:gdLst>
                <a:gd name="T0" fmla="*/ 0 w 2"/>
                <a:gd name="T1" fmla="*/ 0 h 1"/>
                <a:gd name="T2" fmla="*/ 315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763" name="Freeform 3937"/>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764" name="Freeform 3938"/>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765" name="Freeform 3939"/>
            <p:cNvSpPr>
              <a:spLocks/>
            </p:cNvSpPr>
            <p:nvPr/>
          </p:nvSpPr>
          <p:spPr bwMode="auto">
            <a:xfrm>
              <a:off x="3491" y="2746"/>
              <a:ext cx="3" cy="6"/>
            </a:xfrm>
            <a:custGeom>
              <a:avLst/>
              <a:gdLst>
                <a:gd name="T0" fmla="*/ 315 w 2"/>
                <a:gd name="T1" fmla="*/ 42 h 5"/>
                <a:gd name="T2" fmla="*/ 0 w 2"/>
                <a:gd name="T3" fmla="*/ 0 h 5"/>
                <a:gd name="T4" fmla="*/ 0 w 2"/>
                <a:gd name="T5" fmla="*/ 29 h 5"/>
                <a:gd name="T6" fmla="*/ 315 w 2"/>
                <a:gd name="T7" fmla="*/ 4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7766" name="Freeform 3940"/>
            <p:cNvSpPr>
              <a:spLocks/>
            </p:cNvSpPr>
            <p:nvPr/>
          </p:nvSpPr>
          <p:spPr bwMode="auto">
            <a:xfrm>
              <a:off x="3326" y="2855"/>
              <a:ext cx="6" cy="1"/>
            </a:xfrm>
            <a:custGeom>
              <a:avLst/>
              <a:gdLst>
                <a:gd name="T0" fmla="*/ 42 w 5"/>
                <a:gd name="T1" fmla="*/ 0 h 1"/>
                <a:gd name="T2" fmla="*/ 0 w 5"/>
                <a:gd name="T3" fmla="*/ 0 h 1"/>
                <a:gd name="T4" fmla="*/ 42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7767" name="Freeform 3941"/>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7768" name="Freeform 3942"/>
            <p:cNvSpPr>
              <a:spLocks/>
            </p:cNvSpPr>
            <p:nvPr/>
          </p:nvSpPr>
          <p:spPr bwMode="auto">
            <a:xfrm>
              <a:off x="2753" y="2130"/>
              <a:ext cx="180" cy="350"/>
            </a:xfrm>
            <a:custGeom>
              <a:avLst/>
              <a:gdLst>
                <a:gd name="T0" fmla="*/ 615 w 161"/>
                <a:gd name="T1" fmla="*/ 918 h 283"/>
                <a:gd name="T2" fmla="*/ 550 w 161"/>
                <a:gd name="T3" fmla="*/ 782 h 283"/>
                <a:gd name="T4" fmla="*/ 489 w 161"/>
                <a:gd name="T5" fmla="*/ 664 h 283"/>
                <a:gd name="T6" fmla="*/ 434 w 161"/>
                <a:gd name="T7" fmla="*/ 537 h 283"/>
                <a:gd name="T8" fmla="*/ 369 w 161"/>
                <a:gd name="T9" fmla="*/ 448 h 283"/>
                <a:gd name="T10" fmla="*/ 307 w 161"/>
                <a:gd name="T11" fmla="*/ 334 h 283"/>
                <a:gd name="T12" fmla="*/ 253 w 161"/>
                <a:gd name="T13" fmla="*/ 208 h 283"/>
                <a:gd name="T14" fmla="*/ 189 w 161"/>
                <a:gd name="T15" fmla="*/ 93 h 283"/>
                <a:gd name="T16" fmla="*/ 125 w 161"/>
                <a:gd name="T17" fmla="*/ 0 h 283"/>
                <a:gd name="T18" fmla="*/ 70 w 161"/>
                <a:gd name="T19" fmla="*/ 93 h 283"/>
                <a:gd name="T20" fmla="*/ 78 w 161"/>
                <a:gd name="T21" fmla="*/ 270 h 283"/>
                <a:gd name="T22" fmla="*/ 78 w 161"/>
                <a:gd name="T23" fmla="*/ 448 h 283"/>
                <a:gd name="T24" fmla="*/ 133 w 161"/>
                <a:gd name="T25" fmla="*/ 694 h 283"/>
                <a:gd name="T26" fmla="*/ 119 w 161"/>
                <a:gd name="T27" fmla="*/ 782 h 283"/>
                <a:gd name="T28" fmla="*/ 119 w 161"/>
                <a:gd name="T29" fmla="*/ 967 h 283"/>
                <a:gd name="T30" fmla="*/ 119 w 161"/>
                <a:gd name="T31" fmla="*/ 1137 h 283"/>
                <a:gd name="T32" fmla="*/ 119 w 161"/>
                <a:gd name="T33" fmla="*/ 1343 h 283"/>
                <a:gd name="T34" fmla="*/ 106 w 161"/>
                <a:gd name="T35" fmla="*/ 1516 h 283"/>
                <a:gd name="T36" fmla="*/ 78 w 161"/>
                <a:gd name="T37" fmla="*/ 1623 h 283"/>
                <a:gd name="T38" fmla="*/ 55 w 161"/>
                <a:gd name="T39" fmla="*/ 1750 h 283"/>
                <a:gd name="T40" fmla="*/ 26 w 161"/>
                <a:gd name="T41" fmla="*/ 1908 h 283"/>
                <a:gd name="T42" fmla="*/ 0 w 161"/>
                <a:gd name="T43" fmla="*/ 2054 h 283"/>
                <a:gd name="T44" fmla="*/ 0 w 161"/>
                <a:gd name="T45" fmla="*/ 2203 h 283"/>
                <a:gd name="T46" fmla="*/ 26 w 161"/>
                <a:gd name="T47" fmla="*/ 2360 h 283"/>
                <a:gd name="T48" fmla="*/ 55 w 161"/>
                <a:gd name="T49" fmla="*/ 2360 h 283"/>
                <a:gd name="T50" fmla="*/ 78 w 161"/>
                <a:gd name="T51" fmla="*/ 2596 h 283"/>
                <a:gd name="T52" fmla="*/ 93 w 161"/>
                <a:gd name="T53" fmla="*/ 2838 h 283"/>
                <a:gd name="T54" fmla="*/ 125 w 161"/>
                <a:gd name="T55" fmla="*/ 3051 h 283"/>
                <a:gd name="T56" fmla="*/ 55 w 161"/>
                <a:gd name="T57" fmla="*/ 3051 h 283"/>
                <a:gd name="T58" fmla="*/ 26 w 161"/>
                <a:gd name="T59" fmla="*/ 3115 h 283"/>
                <a:gd name="T60" fmla="*/ 78 w 161"/>
                <a:gd name="T61" fmla="*/ 3353 h 283"/>
                <a:gd name="T62" fmla="*/ 119 w 161"/>
                <a:gd name="T63" fmla="*/ 3629 h 283"/>
                <a:gd name="T64" fmla="*/ 169 w 161"/>
                <a:gd name="T65" fmla="*/ 3578 h 283"/>
                <a:gd name="T66" fmla="*/ 189 w 161"/>
                <a:gd name="T67" fmla="*/ 3604 h 283"/>
                <a:gd name="T68" fmla="*/ 220 w 161"/>
                <a:gd name="T69" fmla="*/ 3578 h 283"/>
                <a:gd name="T70" fmla="*/ 307 w 161"/>
                <a:gd name="T71" fmla="*/ 3509 h 283"/>
                <a:gd name="T72" fmla="*/ 335 w 161"/>
                <a:gd name="T73" fmla="*/ 3420 h 283"/>
                <a:gd name="T74" fmla="*/ 328 w 161"/>
                <a:gd name="T75" fmla="*/ 3327 h 283"/>
                <a:gd name="T76" fmla="*/ 410 w 161"/>
                <a:gd name="T77" fmla="*/ 3261 h 283"/>
                <a:gd name="T78" fmla="*/ 448 w 161"/>
                <a:gd name="T79" fmla="*/ 3089 h 283"/>
                <a:gd name="T80" fmla="*/ 494 w 161"/>
                <a:gd name="T81" fmla="*/ 2914 h 283"/>
                <a:gd name="T82" fmla="*/ 559 w 161"/>
                <a:gd name="T83" fmla="*/ 2868 h 283"/>
                <a:gd name="T84" fmla="*/ 550 w 161"/>
                <a:gd name="T85" fmla="*/ 2751 h 283"/>
                <a:gd name="T86" fmla="*/ 542 w 161"/>
                <a:gd name="T87" fmla="*/ 2596 h 283"/>
                <a:gd name="T88" fmla="*/ 517 w 161"/>
                <a:gd name="T89" fmla="*/ 2444 h 283"/>
                <a:gd name="T90" fmla="*/ 489 w 161"/>
                <a:gd name="T91" fmla="*/ 2422 h 283"/>
                <a:gd name="T92" fmla="*/ 517 w 161"/>
                <a:gd name="T93" fmla="*/ 2263 h 283"/>
                <a:gd name="T94" fmla="*/ 521 w 161"/>
                <a:gd name="T95" fmla="*/ 2151 h 283"/>
                <a:gd name="T96" fmla="*/ 521 w 161"/>
                <a:gd name="T97" fmla="*/ 2088 h 283"/>
                <a:gd name="T98" fmla="*/ 521 w 161"/>
                <a:gd name="T99" fmla="*/ 2005 h 283"/>
                <a:gd name="T100" fmla="*/ 559 w 161"/>
                <a:gd name="T101" fmla="*/ 1840 h 283"/>
                <a:gd name="T102" fmla="*/ 578 w 161"/>
                <a:gd name="T103" fmla="*/ 1781 h 283"/>
                <a:gd name="T104" fmla="*/ 615 w 161"/>
                <a:gd name="T105" fmla="*/ 1750 h 283"/>
                <a:gd name="T106" fmla="*/ 615 w 161"/>
                <a:gd name="T107" fmla="*/ 1531 h 283"/>
                <a:gd name="T108" fmla="*/ 615 w 161"/>
                <a:gd name="T109" fmla="*/ 1343 h 283"/>
                <a:gd name="T110" fmla="*/ 615 w 161"/>
                <a:gd name="T111" fmla="*/ 1124 h 283"/>
                <a:gd name="T112" fmla="*/ 615 w 161"/>
                <a:gd name="T113" fmla="*/ 918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27769" name="Freeform 3943"/>
            <p:cNvSpPr>
              <a:spLocks/>
            </p:cNvSpPr>
            <p:nvPr/>
          </p:nvSpPr>
          <p:spPr bwMode="auto">
            <a:xfrm>
              <a:off x="3247" y="2370"/>
              <a:ext cx="27" cy="35"/>
            </a:xfrm>
            <a:custGeom>
              <a:avLst/>
              <a:gdLst>
                <a:gd name="T0" fmla="*/ 0 w 24"/>
                <a:gd name="T1" fmla="*/ 413 h 28"/>
                <a:gd name="T2" fmla="*/ 78 w 24"/>
                <a:gd name="T3" fmla="*/ 413 h 28"/>
                <a:gd name="T4" fmla="*/ 99 w 24"/>
                <a:gd name="T5" fmla="*/ 270 h 28"/>
                <a:gd name="T6" fmla="*/ 69 w 24"/>
                <a:gd name="T7" fmla="*/ 0 h 28"/>
                <a:gd name="T8" fmla="*/ 53 w 24"/>
                <a:gd name="T9" fmla="*/ 39 h 28"/>
                <a:gd name="T10" fmla="*/ 0 w 24"/>
                <a:gd name="T11" fmla="*/ 413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27770" name="Freeform 3944"/>
            <p:cNvSpPr>
              <a:spLocks/>
            </p:cNvSpPr>
            <p:nvPr/>
          </p:nvSpPr>
          <p:spPr bwMode="auto">
            <a:xfrm>
              <a:off x="3150" y="2251"/>
              <a:ext cx="117" cy="128"/>
            </a:xfrm>
            <a:custGeom>
              <a:avLst/>
              <a:gdLst>
                <a:gd name="T0" fmla="*/ 0 w 104"/>
                <a:gd name="T1" fmla="*/ 964 h 104"/>
                <a:gd name="T2" fmla="*/ 2 w 104"/>
                <a:gd name="T3" fmla="*/ 762 h 104"/>
                <a:gd name="T4" fmla="*/ 23 w 104"/>
                <a:gd name="T5" fmla="*/ 479 h 104"/>
                <a:gd name="T6" fmla="*/ 37 w 104"/>
                <a:gd name="T7" fmla="*/ 199 h 104"/>
                <a:gd name="T8" fmla="*/ 88 w 104"/>
                <a:gd name="T9" fmla="*/ 111 h 104"/>
                <a:gd name="T10" fmla="*/ 128 w 104"/>
                <a:gd name="T11" fmla="*/ 2 h 104"/>
                <a:gd name="T12" fmla="*/ 140 w 104"/>
                <a:gd name="T13" fmla="*/ 0 h 104"/>
                <a:gd name="T14" fmla="*/ 159 w 104"/>
                <a:gd name="T15" fmla="*/ 137 h 104"/>
                <a:gd name="T16" fmla="*/ 178 w 104"/>
                <a:gd name="T17" fmla="*/ 315 h 104"/>
                <a:gd name="T18" fmla="*/ 200 w 104"/>
                <a:gd name="T19" fmla="*/ 479 h 104"/>
                <a:gd name="T20" fmla="*/ 214 w 104"/>
                <a:gd name="T21" fmla="*/ 628 h 104"/>
                <a:gd name="T22" fmla="*/ 226 w 104"/>
                <a:gd name="T23" fmla="*/ 564 h 104"/>
                <a:gd name="T24" fmla="*/ 232 w 104"/>
                <a:gd name="T25" fmla="*/ 590 h 104"/>
                <a:gd name="T26" fmla="*/ 285 w 104"/>
                <a:gd name="T27" fmla="*/ 724 h 104"/>
                <a:gd name="T28" fmla="*/ 361 w 104"/>
                <a:gd name="T29" fmla="*/ 897 h 104"/>
                <a:gd name="T30" fmla="*/ 433 w 104"/>
                <a:gd name="T31" fmla="*/ 1104 h 104"/>
                <a:gd name="T32" fmla="*/ 433 w 104"/>
                <a:gd name="T33" fmla="*/ 1142 h 104"/>
                <a:gd name="T34" fmla="*/ 433 w 104"/>
                <a:gd name="T35" fmla="*/ 1170 h 104"/>
                <a:gd name="T36" fmla="*/ 407 w 104"/>
                <a:gd name="T37" fmla="*/ 1202 h 104"/>
                <a:gd name="T38" fmla="*/ 371 w 104"/>
                <a:gd name="T39" fmla="*/ 1260 h 104"/>
                <a:gd name="T40" fmla="*/ 371 w 104"/>
                <a:gd name="T41" fmla="*/ 1202 h 104"/>
                <a:gd name="T42" fmla="*/ 315 w 104"/>
                <a:gd name="T43" fmla="*/ 1142 h 104"/>
                <a:gd name="T44" fmla="*/ 271 w 104"/>
                <a:gd name="T45" fmla="*/ 987 h 104"/>
                <a:gd name="T46" fmla="*/ 254 w 104"/>
                <a:gd name="T47" fmla="*/ 897 h 104"/>
                <a:gd name="T48" fmla="*/ 214 w 104"/>
                <a:gd name="T49" fmla="*/ 854 h 104"/>
                <a:gd name="T50" fmla="*/ 178 w 104"/>
                <a:gd name="T51" fmla="*/ 854 h 104"/>
                <a:gd name="T52" fmla="*/ 140 w 104"/>
                <a:gd name="T53" fmla="*/ 854 h 104"/>
                <a:gd name="T54" fmla="*/ 110 w 104"/>
                <a:gd name="T55" fmla="*/ 762 h 104"/>
                <a:gd name="T56" fmla="*/ 88 w 104"/>
                <a:gd name="T57" fmla="*/ 938 h 104"/>
                <a:gd name="T58" fmla="*/ 60 w 104"/>
                <a:gd name="T59" fmla="*/ 854 h 104"/>
                <a:gd name="T60" fmla="*/ 37 w 104"/>
                <a:gd name="T61" fmla="*/ 964 h 104"/>
                <a:gd name="T62" fmla="*/ 0 w 104"/>
                <a:gd name="T63" fmla="*/ 964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27771" name="Freeform 3945"/>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27772" name="Freeform 3946"/>
            <p:cNvSpPr>
              <a:spLocks/>
            </p:cNvSpPr>
            <p:nvPr/>
          </p:nvSpPr>
          <p:spPr bwMode="auto">
            <a:xfrm>
              <a:off x="3237" y="2384"/>
              <a:ext cx="177" cy="302"/>
            </a:xfrm>
            <a:custGeom>
              <a:avLst/>
              <a:gdLst>
                <a:gd name="T0" fmla="*/ 604 w 158"/>
                <a:gd name="T1" fmla="*/ 432 h 244"/>
                <a:gd name="T2" fmla="*/ 581 w 158"/>
                <a:gd name="T3" fmla="*/ 710 h 244"/>
                <a:gd name="T4" fmla="*/ 533 w 158"/>
                <a:gd name="T5" fmla="*/ 967 h 244"/>
                <a:gd name="T6" fmla="*/ 499 w 158"/>
                <a:gd name="T7" fmla="*/ 1235 h 244"/>
                <a:gd name="T8" fmla="*/ 459 w 158"/>
                <a:gd name="T9" fmla="*/ 1500 h 244"/>
                <a:gd name="T10" fmla="*/ 413 w 158"/>
                <a:gd name="T11" fmla="*/ 1774 h 244"/>
                <a:gd name="T12" fmla="*/ 379 w 158"/>
                <a:gd name="T13" fmla="*/ 1922 h 244"/>
                <a:gd name="T14" fmla="*/ 338 w 158"/>
                <a:gd name="T15" fmla="*/ 2061 h 244"/>
                <a:gd name="T16" fmla="*/ 302 w 158"/>
                <a:gd name="T17" fmla="*/ 2172 h 244"/>
                <a:gd name="T18" fmla="*/ 262 w 158"/>
                <a:gd name="T19" fmla="*/ 2298 h 244"/>
                <a:gd name="T20" fmla="*/ 225 w 158"/>
                <a:gd name="T21" fmla="*/ 2416 h 244"/>
                <a:gd name="T22" fmla="*/ 185 w 158"/>
                <a:gd name="T23" fmla="*/ 2563 h 244"/>
                <a:gd name="T24" fmla="*/ 136 w 158"/>
                <a:gd name="T25" fmla="*/ 2727 h 244"/>
                <a:gd name="T26" fmla="*/ 94 w 158"/>
                <a:gd name="T27" fmla="*/ 2844 h 244"/>
                <a:gd name="T28" fmla="*/ 62 w 158"/>
                <a:gd name="T29" fmla="*/ 2992 h 244"/>
                <a:gd name="T30" fmla="*/ 34 w 158"/>
                <a:gd name="T31" fmla="*/ 3157 h 244"/>
                <a:gd name="T32" fmla="*/ 0 w 158"/>
                <a:gd name="T33" fmla="*/ 2935 h 244"/>
                <a:gd name="T34" fmla="*/ 0 w 158"/>
                <a:gd name="T35" fmla="*/ 2727 h 244"/>
                <a:gd name="T36" fmla="*/ 0 w 158"/>
                <a:gd name="T37" fmla="*/ 2551 h 244"/>
                <a:gd name="T38" fmla="*/ 0 w 158"/>
                <a:gd name="T39" fmla="*/ 2332 h 244"/>
                <a:gd name="T40" fmla="*/ 0 w 158"/>
                <a:gd name="T41" fmla="*/ 2103 h 244"/>
                <a:gd name="T42" fmla="*/ 27 w 158"/>
                <a:gd name="T43" fmla="*/ 1964 h 244"/>
                <a:gd name="T44" fmla="*/ 55 w 158"/>
                <a:gd name="T45" fmla="*/ 1836 h 244"/>
                <a:gd name="T46" fmla="*/ 94 w 158"/>
                <a:gd name="T47" fmla="*/ 1774 h 244"/>
                <a:gd name="T48" fmla="*/ 148 w 158"/>
                <a:gd name="T49" fmla="*/ 1661 h 244"/>
                <a:gd name="T50" fmla="*/ 199 w 158"/>
                <a:gd name="T51" fmla="*/ 1661 h 244"/>
                <a:gd name="T52" fmla="*/ 234 w 158"/>
                <a:gd name="T53" fmla="*/ 1629 h 244"/>
                <a:gd name="T54" fmla="*/ 285 w 158"/>
                <a:gd name="T55" fmla="*/ 1433 h 244"/>
                <a:gd name="T56" fmla="*/ 329 w 158"/>
                <a:gd name="T57" fmla="*/ 1255 h 244"/>
                <a:gd name="T58" fmla="*/ 379 w 158"/>
                <a:gd name="T59" fmla="*/ 1092 h 244"/>
                <a:gd name="T60" fmla="*/ 425 w 158"/>
                <a:gd name="T61" fmla="*/ 882 h 244"/>
                <a:gd name="T62" fmla="*/ 366 w 158"/>
                <a:gd name="T63" fmla="*/ 882 h 244"/>
                <a:gd name="T64" fmla="*/ 326 w 158"/>
                <a:gd name="T65" fmla="*/ 863 h 244"/>
                <a:gd name="T66" fmla="*/ 280 w 158"/>
                <a:gd name="T67" fmla="*/ 806 h 244"/>
                <a:gd name="T68" fmla="*/ 232 w 158"/>
                <a:gd name="T69" fmla="*/ 743 h 244"/>
                <a:gd name="T70" fmla="*/ 185 w 158"/>
                <a:gd name="T71" fmla="*/ 670 h 244"/>
                <a:gd name="T72" fmla="*/ 136 w 158"/>
                <a:gd name="T73" fmla="*/ 535 h 244"/>
                <a:gd name="T74" fmla="*/ 101 w 158"/>
                <a:gd name="T75" fmla="*/ 343 h 244"/>
                <a:gd name="T76" fmla="*/ 108 w 158"/>
                <a:gd name="T77" fmla="*/ 224 h 244"/>
                <a:gd name="T78" fmla="*/ 129 w 158"/>
                <a:gd name="T79" fmla="*/ 95 h 244"/>
                <a:gd name="T80" fmla="*/ 165 w 158"/>
                <a:gd name="T81" fmla="*/ 256 h 244"/>
                <a:gd name="T82" fmla="*/ 203 w 158"/>
                <a:gd name="T83" fmla="*/ 343 h 244"/>
                <a:gd name="T84" fmla="*/ 280 w 158"/>
                <a:gd name="T85" fmla="*/ 256 h 244"/>
                <a:gd name="T86" fmla="*/ 329 w 158"/>
                <a:gd name="T87" fmla="*/ 282 h 244"/>
                <a:gd name="T88" fmla="*/ 397 w 158"/>
                <a:gd name="T89" fmla="*/ 207 h 244"/>
                <a:gd name="T90" fmla="*/ 482 w 158"/>
                <a:gd name="T91" fmla="*/ 135 h 244"/>
                <a:gd name="T92" fmla="*/ 560 w 158"/>
                <a:gd name="T93" fmla="*/ 62 h 244"/>
                <a:gd name="T94" fmla="*/ 604 w 158"/>
                <a:gd name="T95" fmla="*/ 0 h 244"/>
                <a:gd name="T96" fmla="*/ 612 w 158"/>
                <a:gd name="T97" fmla="*/ 62 h 244"/>
                <a:gd name="T98" fmla="*/ 612 w 158"/>
                <a:gd name="T99" fmla="*/ 343 h 244"/>
                <a:gd name="T100" fmla="*/ 618 w 158"/>
                <a:gd name="T101" fmla="*/ 343 h 244"/>
                <a:gd name="T102" fmla="*/ 604 w 158"/>
                <a:gd name="T103" fmla="*/ 432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27773" name="Freeform 3947"/>
            <p:cNvSpPr>
              <a:spLocks/>
            </p:cNvSpPr>
            <p:nvPr/>
          </p:nvSpPr>
          <p:spPr bwMode="auto">
            <a:xfrm>
              <a:off x="3026" y="2701"/>
              <a:ext cx="33" cy="45"/>
            </a:xfrm>
            <a:custGeom>
              <a:avLst/>
              <a:gdLst>
                <a:gd name="T0" fmla="*/ 84 w 30"/>
                <a:gd name="T1" fmla="*/ 90 h 37"/>
                <a:gd name="T2" fmla="*/ 84 w 30"/>
                <a:gd name="T3" fmla="*/ 0 h 37"/>
                <a:gd name="T4" fmla="*/ 52 w 30"/>
                <a:gd name="T5" fmla="*/ 0 h 37"/>
                <a:gd name="T6" fmla="*/ 45 w 30"/>
                <a:gd name="T7" fmla="*/ 41 h 37"/>
                <a:gd name="T8" fmla="*/ 2 w 30"/>
                <a:gd name="T9" fmla="*/ 74 h 37"/>
                <a:gd name="T10" fmla="*/ 0 w 30"/>
                <a:gd name="T11" fmla="*/ 74 h 37"/>
                <a:gd name="T12" fmla="*/ 2 w 30"/>
                <a:gd name="T13" fmla="*/ 74 h 37"/>
                <a:gd name="T14" fmla="*/ 4 w 30"/>
                <a:gd name="T15" fmla="*/ 240 h 37"/>
                <a:gd name="T16" fmla="*/ 23 w 30"/>
                <a:gd name="T17" fmla="*/ 389 h 37"/>
                <a:gd name="T18" fmla="*/ 34 w 30"/>
                <a:gd name="T19" fmla="*/ 389 h 37"/>
                <a:gd name="T20" fmla="*/ 61 w 30"/>
                <a:gd name="T21" fmla="*/ 272 h 37"/>
                <a:gd name="T22" fmla="*/ 94 w 30"/>
                <a:gd name="T23" fmla="*/ 151 h 37"/>
                <a:gd name="T24" fmla="*/ 84 w 30"/>
                <a:gd name="T25" fmla="*/ 9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27774" name="Freeform 3948"/>
            <p:cNvSpPr>
              <a:spLocks/>
            </p:cNvSpPr>
            <p:nvPr/>
          </p:nvSpPr>
          <p:spPr bwMode="auto">
            <a:xfrm>
              <a:off x="2711" y="2569"/>
              <a:ext cx="132" cy="190"/>
            </a:xfrm>
            <a:custGeom>
              <a:avLst/>
              <a:gdLst>
                <a:gd name="T0" fmla="*/ 78 w 118"/>
                <a:gd name="T1" fmla="*/ 1332 h 154"/>
                <a:gd name="T2" fmla="*/ 36 w 118"/>
                <a:gd name="T3" fmla="*/ 1356 h 154"/>
                <a:gd name="T4" fmla="*/ 36 w 118"/>
                <a:gd name="T5" fmla="*/ 1420 h 154"/>
                <a:gd name="T6" fmla="*/ 36 w 118"/>
                <a:gd name="T7" fmla="*/ 1469 h 154"/>
                <a:gd name="T8" fmla="*/ 45 w 118"/>
                <a:gd name="T9" fmla="*/ 1564 h 154"/>
                <a:gd name="T10" fmla="*/ 36 w 118"/>
                <a:gd name="T11" fmla="*/ 1609 h 154"/>
                <a:gd name="T12" fmla="*/ 21 w 118"/>
                <a:gd name="T13" fmla="*/ 1564 h 154"/>
                <a:gd name="T14" fmla="*/ 0 w 118"/>
                <a:gd name="T15" fmla="*/ 1678 h 154"/>
                <a:gd name="T16" fmla="*/ 55 w 118"/>
                <a:gd name="T17" fmla="*/ 1915 h 154"/>
                <a:gd name="T18" fmla="*/ 94 w 118"/>
                <a:gd name="T19" fmla="*/ 1793 h 154"/>
                <a:gd name="T20" fmla="*/ 120 w 118"/>
                <a:gd name="T21" fmla="*/ 1822 h 154"/>
                <a:gd name="T22" fmla="*/ 152 w 118"/>
                <a:gd name="T23" fmla="*/ 1856 h 154"/>
                <a:gd name="T24" fmla="*/ 170 w 118"/>
                <a:gd name="T25" fmla="*/ 1793 h 154"/>
                <a:gd name="T26" fmla="*/ 201 w 118"/>
                <a:gd name="T27" fmla="*/ 1793 h 154"/>
                <a:gd name="T28" fmla="*/ 210 w 118"/>
                <a:gd name="T29" fmla="*/ 1896 h 154"/>
                <a:gd name="T30" fmla="*/ 263 w 118"/>
                <a:gd name="T31" fmla="*/ 1741 h 154"/>
                <a:gd name="T32" fmla="*/ 314 w 118"/>
                <a:gd name="T33" fmla="*/ 1594 h 154"/>
                <a:gd name="T34" fmla="*/ 314 w 118"/>
                <a:gd name="T35" fmla="*/ 1420 h 154"/>
                <a:gd name="T36" fmla="*/ 317 w 118"/>
                <a:gd name="T37" fmla="*/ 1246 h 154"/>
                <a:gd name="T38" fmla="*/ 367 w 118"/>
                <a:gd name="T39" fmla="*/ 1057 h 154"/>
                <a:gd name="T40" fmla="*/ 397 w 118"/>
                <a:gd name="T41" fmla="*/ 891 h 154"/>
                <a:gd name="T42" fmla="*/ 412 w 118"/>
                <a:gd name="T43" fmla="*/ 737 h 154"/>
                <a:gd name="T44" fmla="*/ 425 w 118"/>
                <a:gd name="T45" fmla="*/ 563 h 154"/>
                <a:gd name="T46" fmla="*/ 425 w 118"/>
                <a:gd name="T47" fmla="*/ 389 h 154"/>
                <a:gd name="T48" fmla="*/ 444 w 118"/>
                <a:gd name="T49" fmla="*/ 209 h 154"/>
                <a:gd name="T50" fmla="*/ 458 w 118"/>
                <a:gd name="T51" fmla="*/ 39 h 154"/>
                <a:gd name="T52" fmla="*/ 412 w 118"/>
                <a:gd name="T53" fmla="*/ 0 h 154"/>
                <a:gd name="T54" fmla="*/ 367 w 118"/>
                <a:gd name="T55" fmla="*/ 0 h 154"/>
                <a:gd name="T56" fmla="*/ 328 w 118"/>
                <a:gd name="T57" fmla="*/ 59 h 154"/>
                <a:gd name="T58" fmla="*/ 314 w 118"/>
                <a:gd name="T59" fmla="*/ 305 h 154"/>
                <a:gd name="T60" fmla="*/ 298 w 118"/>
                <a:gd name="T61" fmla="*/ 417 h 154"/>
                <a:gd name="T62" fmla="*/ 251 w 118"/>
                <a:gd name="T63" fmla="*/ 359 h 154"/>
                <a:gd name="T64" fmla="*/ 190 w 118"/>
                <a:gd name="T65" fmla="*/ 318 h 154"/>
                <a:gd name="T66" fmla="*/ 136 w 118"/>
                <a:gd name="T67" fmla="*/ 318 h 154"/>
                <a:gd name="T68" fmla="*/ 128 w 118"/>
                <a:gd name="T69" fmla="*/ 532 h 154"/>
                <a:gd name="T70" fmla="*/ 201 w 118"/>
                <a:gd name="T71" fmla="*/ 487 h 154"/>
                <a:gd name="T72" fmla="*/ 201 w 118"/>
                <a:gd name="T73" fmla="*/ 645 h 154"/>
                <a:gd name="T74" fmla="*/ 170 w 118"/>
                <a:gd name="T75" fmla="*/ 766 h 154"/>
                <a:gd name="T76" fmla="*/ 210 w 118"/>
                <a:gd name="T77" fmla="*/ 965 h 154"/>
                <a:gd name="T78" fmla="*/ 190 w 118"/>
                <a:gd name="T79" fmla="*/ 1292 h 154"/>
                <a:gd name="T80" fmla="*/ 170 w 118"/>
                <a:gd name="T81" fmla="*/ 1356 h 154"/>
                <a:gd name="T82" fmla="*/ 152 w 118"/>
                <a:gd name="T83" fmla="*/ 1268 h 154"/>
                <a:gd name="T84" fmla="*/ 128 w 118"/>
                <a:gd name="T85" fmla="*/ 1332 h 154"/>
                <a:gd name="T86" fmla="*/ 94 w 118"/>
                <a:gd name="T87" fmla="*/ 1212 h 154"/>
                <a:gd name="T88" fmla="*/ 78 w 118"/>
                <a:gd name="T89" fmla="*/ 1332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27775" name="Freeform 3949"/>
            <p:cNvSpPr>
              <a:spLocks/>
            </p:cNvSpPr>
            <p:nvPr/>
          </p:nvSpPr>
          <p:spPr bwMode="auto">
            <a:xfrm>
              <a:off x="3113" y="2545"/>
              <a:ext cx="140" cy="205"/>
            </a:xfrm>
            <a:custGeom>
              <a:avLst/>
              <a:gdLst>
                <a:gd name="T0" fmla="*/ 231 w 125"/>
                <a:gd name="T1" fmla="*/ 1725 h 166"/>
                <a:gd name="T2" fmla="*/ 164 w 125"/>
                <a:gd name="T3" fmla="*/ 1612 h 166"/>
                <a:gd name="T4" fmla="*/ 108 w 125"/>
                <a:gd name="T5" fmla="*/ 1505 h 166"/>
                <a:gd name="T6" fmla="*/ 62 w 125"/>
                <a:gd name="T7" fmla="*/ 1377 h 166"/>
                <a:gd name="T8" fmla="*/ 0 w 125"/>
                <a:gd name="T9" fmla="*/ 1286 h 166"/>
                <a:gd name="T10" fmla="*/ 0 w 125"/>
                <a:gd name="T11" fmla="*/ 1018 h 166"/>
                <a:gd name="T12" fmla="*/ 48 w 125"/>
                <a:gd name="T13" fmla="*/ 804 h 166"/>
                <a:gd name="T14" fmla="*/ 62 w 125"/>
                <a:gd name="T15" fmla="*/ 634 h 166"/>
                <a:gd name="T16" fmla="*/ 48 w 125"/>
                <a:gd name="T17" fmla="*/ 452 h 166"/>
                <a:gd name="T18" fmla="*/ 27 w 125"/>
                <a:gd name="T19" fmla="*/ 278 h 166"/>
                <a:gd name="T20" fmla="*/ 0 w 125"/>
                <a:gd name="T21" fmla="*/ 93 h 166"/>
                <a:gd name="T22" fmla="*/ 27 w 125"/>
                <a:gd name="T23" fmla="*/ 0 h 166"/>
                <a:gd name="T24" fmla="*/ 75 w 125"/>
                <a:gd name="T25" fmla="*/ 0 h 166"/>
                <a:gd name="T26" fmla="*/ 118 w 125"/>
                <a:gd name="T27" fmla="*/ 0 h 166"/>
                <a:gd name="T28" fmla="*/ 178 w 125"/>
                <a:gd name="T29" fmla="*/ 40 h 166"/>
                <a:gd name="T30" fmla="*/ 251 w 125"/>
                <a:gd name="T31" fmla="*/ 216 h 166"/>
                <a:gd name="T32" fmla="*/ 338 w 125"/>
                <a:gd name="T33" fmla="*/ 278 h 166"/>
                <a:gd name="T34" fmla="*/ 366 w 125"/>
                <a:gd name="T35" fmla="*/ 186 h 166"/>
                <a:gd name="T36" fmla="*/ 435 w 125"/>
                <a:gd name="T37" fmla="*/ 122 h 166"/>
                <a:gd name="T38" fmla="*/ 489 w 125"/>
                <a:gd name="T39" fmla="*/ 151 h 166"/>
                <a:gd name="T40" fmla="*/ 459 w 125"/>
                <a:gd name="T41" fmla="*/ 278 h 166"/>
                <a:gd name="T42" fmla="*/ 435 w 125"/>
                <a:gd name="T43" fmla="*/ 424 h 166"/>
                <a:gd name="T44" fmla="*/ 435 w 125"/>
                <a:gd name="T45" fmla="*/ 634 h 166"/>
                <a:gd name="T46" fmla="*/ 435 w 125"/>
                <a:gd name="T47" fmla="*/ 851 h 166"/>
                <a:gd name="T48" fmla="*/ 435 w 125"/>
                <a:gd name="T49" fmla="*/ 1018 h 166"/>
                <a:gd name="T50" fmla="*/ 435 w 125"/>
                <a:gd name="T51" fmla="*/ 1225 h 166"/>
                <a:gd name="T52" fmla="*/ 467 w 125"/>
                <a:gd name="T53" fmla="*/ 1435 h 166"/>
                <a:gd name="T54" fmla="*/ 435 w 125"/>
                <a:gd name="T55" fmla="*/ 1458 h 166"/>
                <a:gd name="T56" fmla="*/ 411 w 125"/>
                <a:gd name="T57" fmla="*/ 1612 h 166"/>
                <a:gd name="T58" fmla="*/ 388 w 125"/>
                <a:gd name="T59" fmla="*/ 1701 h 166"/>
                <a:gd name="T60" fmla="*/ 352 w 125"/>
                <a:gd name="T61" fmla="*/ 1870 h 166"/>
                <a:gd name="T62" fmla="*/ 328 w 125"/>
                <a:gd name="T63" fmla="*/ 2082 h 166"/>
                <a:gd name="T64" fmla="*/ 317 w 125"/>
                <a:gd name="T65" fmla="*/ 2082 h 166"/>
                <a:gd name="T66" fmla="*/ 280 w 125"/>
                <a:gd name="T67" fmla="*/ 1934 h 166"/>
                <a:gd name="T68" fmla="*/ 231 w 125"/>
                <a:gd name="T69" fmla="*/ 1786 h 166"/>
                <a:gd name="T70" fmla="*/ 231 w 125"/>
                <a:gd name="T71" fmla="*/ 1725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27776" name="Freeform 3950"/>
            <p:cNvSpPr>
              <a:spLocks/>
            </p:cNvSpPr>
            <p:nvPr/>
          </p:nvSpPr>
          <p:spPr bwMode="auto">
            <a:xfrm>
              <a:off x="5557" y="2580"/>
              <a:ext cx="3" cy="3"/>
            </a:xfrm>
            <a:custGeom>
              <a:avLst/>
              <a:gdLst>
                <a:gd name="T0" fmla="*/ 315 w 2"/>
                <a:gd name="T1" fmla="*/ 0 h 2"/>
                <a:gd name="T2" fmla="*/ 0 w 2"/>
                <a:gd name="T3" fmla="*/ 315 h 2"/>
                <a:gd name="T4" fmla="*/ 0 w 2"/>
                <a:gd name="T5" fmla="*/ 0 h 2"/>
                <a:gd name="T6" fmla="*/ 315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7777" name="Freeform 3951"/>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7778" name="Rectangle 3952"/>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7779" name="Freeform 3953"/>
            <p:cNvSpPr>
              <a:spLocks/>
            </p:cNvSpPr>
            <p:nvPr/>
          </p:nvSpPr>
          <p:spPr bwMode="auto">
            <a:xfrm>
              <a:off x="5567" y="2604"/>
              <a:ext cx="5" cy="3"/>
            </a:xfrm>
            <a:custGeom>
              <a:avLst/>
              <a:gdLst>
                <a:gd name="T0" fmla="*/ 0 w 3"/>
                <a:gd name="T1" fmla="*/ 315 h 2"/>
                <a:gd name="T2" fmla="*/ 1328 w 3"/>
                <a:gd name="T3" fmla="*/ 0 h 2"/>
                <a:gd name="T4" fmla="*/ 0 w 3"/>
                <a:gd name="T5" fmla="*/ 0 h 2"/>
                <a:gd name="T6" fmla="*/ 0 w 3"/>
                <a:gd name="T7" fmla="*/ 315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7780" name="Freeform 3954"/>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781" name="Freeform 3955"/>
            <p:cNvSpPr>
              <a:spLocks/>
            </p:cNvSpPr>
            <p:nvPr/>
          </p:nvSpPr>
          <p:spPr bwMode="auto">
            <a:xfrm>
              <a:off x="2564" y="2343"/>
              <a:ext cx="207" cy="208"/>
            </a:xfrm>
            <a:custGeom>
              <a:avLst/>
              <a:gdLst>
                <a:gd name="T0" fmla="*/ 417 w 187"/>
                <a:gd name="T1" fmla="*/ 1576 h 168"/>
                <a:gd name="T2" fmla="*/ 377 w 187"/>
                <a:gd name="T3" fmla="*/ 1633 h 168"/>
                <a:gd name="T4" fmla="*/ 359 w 187"/>
                <a:gd name="T5" fmla="*/ 1746 h 168"/>
                <a:gd name="T6" fmla="*/ 328 w 187"/>
                <a:gd name="T7" fmla="*/ 1905 h 168"/>
                <a:gd name="T8" fmla="*/ 320 w 187"/>
                <a:gd name="T9" fmla="*/ 2086 h 168"/>
                <a:gd name="T10" fmla="*/ 293 w 187"/>
                <a:gd name="T11" fmla="*/ 2063 h 168"/>
                <a:gd name="T12" fmla="*/ 293 w 187"/>
                <a:gd name="T13" fmla="*/ 2159 h 168"/>
                <a:gd name="T14" fmla="*/ 251 w 187"/>
                <a:gd name="T15" fmla="*/ 2159 h 168"/>
                <a:gd name="T16" fmla="*/ 239 w 187"/>
                <a:gd name="T17" fmla="*/ 2118 h 168"/>
                <a:gd name="T18" fmla="*/ 229 w 187"/>
                <a:gd name="T19" fmla="*/ 2159 h 168"/>
                <a:gd name="T20" fmla="*/ 227 w 187"/>
                <a:gd name="T21" fmla="*/ 2159 h 168"/>
                <a:gd name="T22" fmla="*/ 216 w 187"/>
                <a:gd name="T23" fmla="*/ 2086 h 168"/>
                <a:gd name="T24" fmla="*/ 216 w 187"/>
                <a:gd name="T25" fmla="*/ 2178 h 168"/>
                <a:gd name="T26" fmla="*/ 207 w 187"/>
                <a:gd name="T27" fmla="*/ 2159 h 168"/>
                <a:gd name="T28" fmla="*/ 207 w 187"/>
                <a:gd name="T29" fmla="*/ 2159 h 168"/>
                <a:gd name="T30" fmla="*/ 188 w 187"/>
                <a:gd name="T31" fmla="*/ 2159 h 168"/>
                <a:gd name="T32" fmla="*/ 167 w 187"/>
                <a:gd name="T33" fmla="*/ 2178 h 168"/>
                <a:gd name="T34" fmla="*/ 139 w 187"/>
                <a:gd name="T35" fmla="*/ 1926 h 168"/>
                <a:gd name="T36" fmla="*/ 153 w 187"/>
                <a:gd name="T37" fmla="*/ 1926 h 168"/>
                <a:gd name="T38" fmla="*/ 136 w 187"/>
                <a:gd name="T39" fmla="*/ 1905 h 168"/>
                <a:gd name="T40" fmla="*/ 139 w 187"/>
                <a:gd name="T41" fmla="*/ 1905 h 168"/>
                <a:gd name="T42" fmla="*/ 126 w 187"/>
                <a:gd name="T43" fmla="*/ 1847 h 168"/>
                <a:gd name="T44" fmla="*/ 69 w 187"/>
                <a:gd name="T45" fmla="*/ 1727 h 168"/>
                <a:gd name="T46" fmla="*/ 46 w 187"/>
                <a:gd name="T47" fmla="*/ 1685 h 168"/>
                <a:gd name="T48" fmla="*/ 55 w 187"/>
                <a:gd name="T49" fmla="*/ 1665 h 168"/>
                <a:gd name="T50" fmla="*/ 0 w 187"/>
                <a:gd name="T51" fmla="*/ 1727 h 168"/>
                <a:gd name="T52" fmla="*/ 2 w 187"/>
                <a:gd name="T53" fmla="*/ 1410 h 168"/>
                <a:gd name="T54" fmla="*/ 2 w 187"/>
                <a:gd name="T55" fmla="*/ 1086 h 168"/>
                <a:gd name="T56" fmla="*/ 46 w 187"/>
                <a:gd name="T57" fmla="*/ 830 h 168"/>
                <a:gd name="T58" fmla="*/ 55 w 187"/>
                <a:gd name="T59" fmla="*/ 612 h 168"/>
                <a:gd name="T60" fmla="*/ 46 w 187"/>
                <a:gd name="T61" fmla="*/ 489 h 168"/>
                <a:gd name="T62" fmla="*/ 46 w 187"/>
                <a:gd name="T63" fmla="*/ 395 h 168"/>
                <a:gd name="T64" fmla="*/ 62 w 187"/>
                <a:gd name="T65" fmla="*/ 256 h 168"/>
                <a:gd name="T66" fmla="*/ 76 w 187"/>
                <a:gd name="T67" fmla="*/ 62 h 168"/>
                <a:gd name="T68" fmla="*/ 126 w 187"/>
                <a:gd name="T69" fmla="*/ 0 h 168"/>
                <a:gd name="T70" fmla="*/ 185 w 187"/>
                <a:gd name="T71" fmla="*/ 40 h 168"/>
                <a:gd name="T72" fmla="*/ 216 w 187"/>
                <a:gd name="T73" fmla="*/ 167 h 168"/>
                <a:gd name="T74" fmla="*/ 276 w 187"/>
                <a:gd name="T75" fmla="*/ 95 h 168"/>
                <a:gd name="T76" fmla="*/ 310 w 187"/>
                <a:gd name="T77" fmla="*/ 167 h 168"/>
                <a:gd name="T78" fmla="*/ 354 w 187"/>
                <a:gd name="T79" fmla="*/ 224 h 168"/>
                <a:gd name="T80" fmla="*/ 405 w 187"/>
                <a:gd name="T81" fmla="*/ 95 h 168"/>
                <a:gd name="T82" fmla="*/ 465 w 187"/>
                <a:gd name="T83" fmla="*/ 135 h 168"/>
                <a:gd name="T84" fmla="*/ 516 w 187"/>
                <a:gd name="T85" fmla="*/ 167 h 168"/>
                <a:gd name="T86" fmla="*/ 573 w 187"/>
                <a:gd name="T87" fmla="*/ 0 h 168"/>
                <a:gd name="T88" fmla="*/ 599 w 187"/>
                <a:gd name="T89" fmla="*/ 167 h 168"/>
                <a:gd name="T90" fmla="*/ 606 w 187"/>
                <a:gd name="T91" fmla="*/ 343 h 168"/>
                <a:gd name="T92" fmla="*/ 632 w 187"/>
                <a:gd name="T93" fmla="*/ 395 h 168"/>
                <a:gd name="T94" fmla="*/ 623 w 187"/>
                <a:gd name="T95" fmla="*/ 561 h 168"/>
                <a:gd name="T96" fmla="*/ 578 w 187"/>
                <a:gd name="T97" fmla="*/ 670 h 168"/>
                <a:gd name="T98" fmla="*/ 570 w 187"/>
                <a:gd name="T99" fmla="*/ 860 h 168"/>
                <a:gd name="T100" fmla="*/ 546 w 187"/>
                <a:gd name="T101" fmla="*/ 1015 h 168"/>
                <a:gd name="T102" fmla="*/ 531 w 187"/>
                <a:gd name="T103" fmla="*/ 1197 h 168"/>
                <a:gd name="T104" fmla="*/ 508 w 187"/>
                <a:gd name="T105" fmla="*/ 1319 h 168"/>
                <a:gd name="T106" fmla="*/ 486 w 187"/>
                <a:gd name="T107" fmla="*/ 1530 h 168"/>
                <a:gd name="T108" fmla="*/ 446 w 187"/>
                <a:gd name="T109" fmla="*/ 1685 h 168"/>
                <a:gd name="T110" fmla="*/ 417 w 187"/>
                <a:gd name="T111" fmla="*/ 1576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27782" name="Freeform 3956"/>
            <p:cNvSpPr>
              <a:spLocks/>
            </p:cNvSpPr>
            <p:nvPr/>
          </p:nvSpPr>
          <p:spPr bwMode="auto">
            <a:xfrm>
              <a:off x="2529" y="2375"/>
              <a:ext cx="52" cy="135"/>
            </a:xfrm>
            <a:custGeom>
              <a:avLst/>
              <a:gdLst>
                <a:gd name="T0" fmla="*/ 2 w 47"/>
                <a:gd name="T1" fmla="*/ 317 h 109"/>
                <a:gd name="T2" fmla="*/ 0 w 47"/>
                <a:gd name="T3" fmla="*/ 396 h 109"/>
                <a:gd name="T4" fmla="*/ 28 w 47"/>
                <a:gd name="T5" fmla="*/ 526 h 109"/>
                <a:gd name="T6" fmla="*/ 38 w 47"/>
                <a:gd name="T7" fmla="*/ 747 h 109"/>
                <a:gd name="T8" fmla="*/ 38 w 47"/>
                <a:gd name="T9" fmla="*/ 889 h 109"/>
                <a:gd name="T10" fmla="*/ 46 w 47"/>
                <a:gd name="T11" fmla="*/ 1089 h 109"/>
                <a:gd name="T12" fmla="*/ 46 w 47"/>
                <a:gd name="T13" fmla="*/ 1272 h 109"/>
                <a:gd name="T14" fmla="*/ 46 w 47"/>
                <a:gd name="T15" fmla="*/ 1419 h 109"/>
                <a:gd name="T16" fmla="*/ 103 w 47"/>
                <a:gd name="T17" fmla="*/ 1402 h 109"/>
                <a:gd name="T18" fmla="*/ 112 w 47"/>
                <a:gd name="T19" fmla="*/ 1089 h 109"/>
                <a:gd name="T20" fmla="*/ 112 w 47"/>
                <a:gd name="T21" fmla="*/ 747 h 109"/>
                <a:gd name="T22" fmla="*/ 152 w 47"/>
                <a:gd name="T23" fmla="*/ 490 h 109"/>
                <a:gd name="T24" fmla="*/ 158 w 47"/>
                <a:gd name="T25" fmla="*/ 284 h 109"/>
                <a:gd name="T26" fmla="*/ 152 w 47"/>
                <a:gd name="T27" fmla="*/ 167 h 109"/>
                <a:gd name="T28" fmla="*/ 103 w 47"/>
                <a:gd name="T29" fmla="*/ 0 h 109"/>
                <a:gd name="T30" fmla="*/ 89 w 47"/>
                <a:gd name="T31" fmla="*/ 62 h 109"/>
                <a:gd name="T32" fmla="*/ 89 w 47"/>
                <a:gd name="T33" fmla="*/ 95 h 109"/>
                <a:gd name="T34" fmla="*/ 89 w 47"/>
                <a:gd name="T35" fmla="*/ 135 h 109"/>
                <a:gd name="T36" fmla="*/ 89 w 47"/>
                <a:gd name="T37" fmla="*/ 135 h 109"/>
                <a:gd name="T38" fmla="*/ 46 w 47"/>
                <a:gd name="T39" fmla="*/ 224 h 109"/>
                <a:gd name="T40" fmla="*/ 2 w 47"/>
                <a:gd name="T41" fmla="*/ 317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27783" name="Freeform 3957"/>
            <p:cNvSpPr>
              <a:spLocks/>
            </p:cNvSpPr>
            <p:nvPr/>
          </p:nvSpPr>
          <p:spPr bwMode="auto">
            <a:xfrm>
              <a:off x="2419" y="2314"/>
              <a:ext cx="138" cy="123"/>
            </a:xfrm>
            <a:custGeom>
              <a:avLst/>
              <a:gdLst>
                <a:gd name="T0" fmla="*/ 332 w 125"/>
                <a:gd name="T1" fmla="*/ 986 h 99"/>
                <a:gd name="T2" fmla="*/ 318 w 125"/>
                <a:gd name="T3" fmla="*/ 986 h 99"/>
                <a:gd name="T4" fmla="*/ 282 w 125"/>
                <a:gd name="T5" fmla="*/ 955 h 99"/>
                <a:gd name="T6" fmla="*/ 261 w 125"/>
                <a:gd name="T7" fmla="*/ 955 h 99"/>
                <a:gd name="T8" fmla="*/ 199 w 125"/>
                <a:gd name="T9" fmla="*/ 986 h 99"/>
                <a:gd name="T10" fmla="*/ 138 w 125"/>
                <a:gd name="T11" fmla="*/ 986 h 99"/>
                <a:gd name="T12" fmla="*/ 148 w 125"/>
                <a:gd name="T13" fmla="*/ 1170 h 99"/>
                <a:gd name="T14" fmla="*/ 148 w 125"/>
                <a:gd name="T15" fmla="*/ 1338 h 99"/>
                <a:gd name="T16" fmla="*/ 98 w 125"/>
                <a:gd name="T17" fmla="*/ 1244 h 99"/>
                <a:gd name="T18" fmla="*/ 52 w 125"/>
                <a:gd name="T19" fmla="*/ 1316 h 99"/>
                <a:gd name="T20" fmla="*/ 23 w 125"/>
                <a:gd name="T21" fmla="*/ 1170 h 99"/>
                <a:gd name="T22" fmla="*/ 0 w 125"/>
                <a:gd name="T23" fmla="*/ 1113 h 99"/>
                <a:gd name="T24" fmla="*/ 4 w 125"/>
                <a:gd name="T25" fmla="*/ 794 h 99"/>
                <a:gd name="T26" fmla="*/ 28 w 125"/>
                <a:gd name="T27" fmla="*/ 728 h 99"/>
                <a:gd name="T28" fmla="*/ 57 w 125"/>
                <a:gd name="T29" fmla="*/ 626 h 99"/>
                <a:gd name="T30" fmla="*/ 68 w 125"/>
                <a:gd name="T31" fmla="*/ 547 h 99"/>
                <a:gd name="T32" fmla="*/ 75 w 125"/>
                <a:gd name="T33" fmla="*/ 401 h 99"/>
                <a:gd name="T34" fmla="*/ 115 w 125"/>
                <a:gd name="T35" fmla="*/ 467 h 99"/>
                <a:gd name="T36" fmla="*/ 115 w 125"/>
                <a:gd name="T37" fmla="*/ 376 h 99"/>
                <a:gd name="T38" fmla="*/ 131 w 125"/>
                <a:gd name="T39" fmla="*/ 354 h 99"/>
                <a:gd name="T40" fmla="*/ 155 w 125"/>
                <a:gd name="T41" fmla="*/ 222 h 99"/>
                <a:gd name="T42" fmla="*/ 177 w 125"/>
                <a:gd name="T43" fmla="*/ 222 h 99"/>
                <a:gd name="T44" fmla="*/ 185 w 125"/>
                <a:gd name="T45" fmla="*/ 119 h 99"/>
                <a:gd name="T46" fmla="*/ 248 w 125"/>
                <a:gd name="T47" fmla="*/ 0 h 99"/>
                <a:gd name="T48" fmla="*/ 289 w 125"/>
                <a:gd name="T49" fmla="*/ 2 h 99"/>
                <a:gd name="T50" fmla="*/ 311 w 125"/>
                <a:gd name="T51" fmla="*/ 222 h 99"/>
                <a:gd name="T52" fmla="*/ 347 w 125"/>
                <a:gd name="T53" fmla="*/ 401 h 99"/>
                <a:gd name="T54" fmla="*/ 343 w 125"/>
                <a:gd name="T55" fmla="*/ 401 h 99"/>
                <a:gd name="T56" fmla="*/ 332 w 125"/>
                <a:gd name="T57" fmla="*/ 467 h 99"/>
                <a:gd name="T58" fmla="*/ 368 w 125"/>
                <a:gd name="T59" fmla="*/ 572 h 99"/>
                <a:gd name="T60" fmla="*/ 388 w 125"/>
                <a:gd name="T61" fmla="*/ 572 h 99"/>
                <a:gd name="T62" fmla="*/ 394 w 125"/>
                <a:gd name="T63" fmla="*/ 626 h 99"/>
                <a:gd name="T64" fmla="*/ 406 w 125"/>
                <a:gd name="T65" fmla="*/ 758 h 99"/>
                <a:gd name="T66" fmla="*/ 406 w 125"/>
                <a:gd name="T67" fmla="*/ 794 h 99"/>
                <a:gd name="T68" fmla="*/ 406 w 125"/>
                <a:gd name="T69" fmla="*/ 794 h 99"/>
                <a:gd name="T70" fmla="*/ 368 w 125"/>
                <a:gd name="T71" fmla="*/ 896 h 99"/>
                <a:gd name="T72" fmla="*/ 332 w 125"/>
                <a:gd name="T73" fmla="*/ 986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27784" name="Freeform 3958"/>
            <p:cNvSpPr>
              <a:spLocks/>
            </p:cNvSpPr>
            <p:nvPr/>
          </p:nvSpPr>
          <p:spPr bwMode="auto">
            <a:xfrm>
              <a:off x="2666" y="2358"/>
              <a:ext cx="135" cy="251"/>
            </a:xfrm>
            <a:custGeom>
              <a:avLst/>
              <a:gdLst>
                <a:gd name="T0" fmla="*/ 413 w 121"/>
                <a:gd name="T1" fmla="*/ 694 h 203"/>
                <a:gd name="T2" fmla="*/ 346 w 121"/>
                <a:gd name="T3" fmla="*/ 694 h 203"/>
                <a:gd name="T4" fmla="*/ 316 w 121"/>
                <a:gd name="T5" fmla="*/ 744 h 203"/>
                <a:gd name="T6" fmla="*/ 369 w 121"/>
                <a:gd name="T7" fmla="*/ 992 h 203"/>
                <a:gd name="T8" fmla="*/ 409 w 121"/>
                <a:gd name="T9" fmla="*/ 1266 h 203"/>
                <a:gd name="T10" fmla="*/ 377 w 121"/>
                <a:gd name="T11" fmla="*/ 1454 h 203"/>
                <a:gd name="T12" fmla="*/ 346 w 121"/>
                <a:gd name="T13" fmla="*/ 1662 h 203"/>
                <a:gd name="T14" fmla="*/ 369 w 121"/>
                <a:gd name="T15" fmla="*/ 1966 h 203"/>
                <a:gd name="T16" fmla="*/ 409 w 121"/>
                <a:gd name="T17" fmla="*/ 2116 h 203"/>
                <a:gd name="T18" fmla="*/ 432 w 121"/>
                <a:gd name="T19" fmla="*/ 2263 h 203"/>
                <a:gd name="T20" fmla="*/ 450 w 121"/>
                <a:gd name="T21" fmla="*/ 2480 h 203"/>
                <a:gd name="T22" fmla="*/ 440 w 121"/>
                <a:gd name="T23" fmla="*/ 2590 h 203"/>
                <a:gd name="T24" fmla="*/ 387 w 121"/>
                <a:gd name="T25" fmla="*/ 2541 h 203"/>
                <a:gd name="T26" fmla="*/ 334 w 121"/>
                <a:gd name="T27" fmla="*/ 2496 h 203"/>
                <a:gd name="T28" fmla="*/ 283 w 121"/>
                <a:gd name="T29" fmla="*/ 2496 h 203"/>
                <a:gd name="T30" fmla="*/ 224 w 121"/>
                <a:gd name="T31" fmla="*/ 2496 h 203"/>
                <a:gd name="T32" fmla="*/ 165 w 121"/>
                <a:gd name="T33" fmla="*/ 2496 h 203"/>
                <a:gd name="T34" fmla="*/ 122 w 121"/>
                <a:gd name="T35" fmla="*/ 2480 h 203"/>
                <a:gd name="T36" fmla="*/ 77 w 121"/>
                <a:gd name="T37" fmla="*/ 2480 h 203"/>
                <a:gd name="T38" fmla="*/ 77 w 121"/>
                <a:gd name="T39" fmla="*/ 2222 h 203"/>
                <a:gd name="T40" fmla="*/ 61 w 121"/>
                <a:gd name="T41" fmla="*/ 2116 h 203"/>
                <a:gd name="T42" fmla="*/ 61 w 121"/>
                <a:gd name="T43" fmla="*/ 2055 h 203"/>
                <a:gd name="T44" fmla="*/ 26 w 121"/>
                <a:gd name="T45" fmla="*/ 2055 h 203"/>
                <a:gd name="T46" fmla="*/ 2 w 121"/>
                <a:gd name="T47" fmla="*/ 1935 h 203"/>
                <a:gd name="T48" fmla="*/ 0 w 121"/>
                <a:gd name="T49" fmla="*/ 1935 h 203"/>
                <a:gd name="T50" fmla="*/ 2 w 121"/>
                <a:gd name="T51" fmla="*/ 1908 h 203"/>
                <a:gd name="T52" fmla="*/ 21 w 121"/>
                <a:gd name="T53" fmla="*/ 1720 h 203"/>
                <a:gd name="T54" fmla="*/ 55 w 121"/>
                <a:gd name="T55" fmla="*/ 1569 h 203"/>
                <a:gd name="T56" fmla="*/ 69 w 121"/>
                <a:gd name="T57" fmla="*/ 1454 h 203"/>
                <a:gd name="T58" fmla="*/ 118 w 121"/>
                <a:gd name="T59" fmla="*/ 1391 h 203"/>
                <a:gd name="T60" fmla="*/ 148 w 121"/>
                <a:gd name="T61" fmla="*/ 1512 h 203"/>
                <a:gd name="T62" fmla="*/ 193 w 121"/>
                <a:gd name="T63" fmla="*/ 1345 h 203"/>
                <a:gd name="T64" fmla="*/ 212 w 121"/>
                <a:gd name="T65" fmla="*/ 1138 h 203"/>
                <a:gd name="T66" fmla="*/ 237 w 121"/>
                <a:gd name="T67" fmla="*/ 1024 h 203"/>
                <a:gd name="T68" fmla="*/ 255 w 121"/>
                <a:gd name="T69" fmla="*/ 847 h 203"/>
                <a:gd name="T70" fmla="*/ 283 w 121"/>
                <a:gd name="T71" fmla="*/ 694 h 203"/>
                <a:gd name="T72" fmla="*/ 297 w 121"/>
                <a:gd name="T73" fmla="*/ 511 h 203"/>
                <a:gd name="T74" fmla="*/ 346 w 121"/>
                <a:gd name="T75" fmla="*/ 393 h 203"/>
                <a:gd name="T76" fmla="*/ 353 w 121"/>
                <a:gd name="T77" fmla="*/ 237 h 203"/>
                <a:gd name="T78" fmla="*/ 322 w 121"/>
                <a:gd name="T79" fmla="*/ 176 h 203"/>
                <a:gd name="T80" fmla="*/ 316 w 121"/>
                <a:gd name="T81" fmla="*/ 0 h 203"/>
                <a:gd name="T82" fmla="*/ 346 w 121"/>
                <a:gd name="T83" fmla="*/ 0 h 203"/>
                <a:gd name="T84" fmla="*/ 369 w 121"/>
                <a:gd name="T85" fmla="*/ 237 h 203"/>
                <a:gd name="T86" fmla="*/ 377 w 121"/>
                <a:gd name="T87" fmla="*/ 486 h 203"/>
                <a:gd name="T88" fmla="*/ 413 w 121"/>
                <a:gd name="T89" fmla="*/ 694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27785" name="Freeform 3959"/>
            <p:cNvSpPr>
              <a:spLocks/>
            </p:cNvSpPr>
            <p:nvPr/>
          </p:nvSpPr>
          <p:spPr bwMode="auto">
            <a:xfrm>
              <a:off x="2769" y="2408"/>
              <a:ext cx="230" cy="190"/>
            </a:xfrm>
            <a:custGeom>
              <a:avLst/>
              <a:gdLst>
                <a:gd name="T0" fmla="*/ 281 w 206"/>
                <a:gd name="T1" fmla="*/ 532 h 154"/>
                <a:gd name="T2" fmla="*/ 265 w 206"/>
                <a:gd name="T3" fmla="*/ 443 h 154"/>
                <a:gd name="T4" fmla="*/ 346 w 206"/>
                <a:gd name="T5" fmla="*/ 389 h 154"/>
                <a:gd name="T6" fmla="*/ 392 w 206"/>
                <a:gd name="T7" fmla="*/ 209 h 154"/>
                <a:gd name="T8" fmla="*/ 438 w 206"/>
                <a:gd name="T9" fmla="*/ 39 h 154"/>
                <a:gd name="T10" fmla="*/ 495 w 206"/>
                <a:gd name="T11" fmla="*/ 0 h 154"/>
                <a:gd name="T12" fmla="*/ 516 w 206"/>
                <a:gd name="T13" fmla="*/ 151 h 154"/>
                <a:gd name="T14" fmla="*/ 550 w 206"/>
                <a:gd name="T15" fmla="*/ 274 h 154"/>
                <a:gd name="T16" fmla="*/ 536 w 206"/>
                <a:gd name="T17" fmla="*/ 480 h 154"/>
                <a:gd name="T18" fmla="*/ 577 w 206"/>
                <a:gd name="T19" fmla="*/ 532 h 154"/>
                <a:gd name="T20" fmla="*/ 584 w 206"/>
                <a:gd name="T21" fmla="*/ 597 h 154"/>
                <a:gd name="T22" fmla="*/ 639 w 206"/>
                <a:gd name="T23" fmla="*/ 706 h 154"/>
                <a:gd name="T24" fmla="*/ 645 w 206"/>
                <a:gd name="T25" fmla="*/ 796 h 154"/>
                <a:gd name="T26" fmla="*/ 709 w 206"/>
                <a:gd name="T27" fmla="*/ 965 h 154"/>
                <a:gd name="T28" fmla="*/ 728 w 206"/>
                <a:gd name="T29" fmla="*/ 1099 h 154"/>
                <a:gd name="T30" fmla="*/ 766 w 206"/>
                <a:gd name="T31" fmla="*/ 1246 h 154"/>
                <a:gd name="T32" fmla="*/ 773 w 206"/>
                <a:gd name="T33" fmla="*/ 1292 h 154"/>
                <a:gd name="T34" fmla="*/ 742 w 206"/>
                <a:gd name="T35" fmla="*/ 1268 h 154"/>
                <a:gd name="T36" fmla="*/ 697 w 206"/>
                <a:gd name="T37" fmla="*/ 1268 h 154"/>
                <a:gd name="T38" fmla="*/ 645 w 206"/>
                <a:gd name="T39" fmla="*/ 1246 h 154"/>
                <a:gd name="T40" fmla="*/ 624 w 206"/>
                <a:gd name="T41" fmla="*/ 1332 h 154"/>
                <a:gd name="T42" fmla="*/ 584 w 206"/>
                <a:gd name="T43" fmla="*/ 1332 h 154"/>
                <a:gd name="T44" fmla="*/ 523 w 206"/>
                <a:gd name="T45" fmla="*/ 1383 h 154"/>
                <a:gd name="T46" fmla="*/ 495 w 206"/>
                <a:gd name="T47" fmla="*/ 1356 h 154"/>
                <a:gd name="T48" fmla="*/ 470 w 206"/>
                <a:gd name="T49" fmla="*/ 1504 h 154"/>
                <a:gd name="T50" fmla="*/ 415 w 206"/>
                <a:gd name="T51" fmla="*/ 1439 h 154"/>
                <a:gd name="T52" fmla="*/ 355 w 206"/>
                <a:gd name="T53" fmla="*/ 1383 h 154"/>
                <a:gd name="T54" fmla="*/ 294 w 206"/>
                <a:gd name="T55" fmla="*/ 1268 h 154"/>
                <a:gd name="T56" fmla="*/ 252 w 206"/>
                <a:gd name="T57" fmla="*/ 1469 h 154"/>
                <a:gd name="T58" fmla="*/ 252 w 206"/>
                <a:gd name="T59" fmla="*/ 1648 h 154"/>
                <a:gd name="T60" fmla="*/ 204 w 206"/>
                <a:gd name="T61" fmla="*/ 1609 h 154"/>
                <a:gd name="T62" fmla="*/ 163 w 206"/>
                <a:gd name="T63" fmla="*/ 1609 h 154"/>
                <a:gd name="T64" fmla="*/ 122 w 206"/>
                <a:gd name="T65" fmla="*/ 1678 h 154"/>
                <a:gd name="T66" fmla="*/ 108 w 206"/>
                <a:gd name="T67" fmla="*/ 1915 h 154"/>
                <a:gd name="T68" fmla="*/ 88 w 206"/>
                <a:gd name="T69" fmla="*/ 1706 h 154"/>
                <a:gd name="T70" fmla="*/ 63 w 206"/>
                <a:gd name="T71" fmla="*/ 1564 h 154"/>
                <a:gd name="T72" fmla="*/ 26 w 206"/>
                <a:gd name="T73" fmla="*/ 1420 h 154"/>
                <a:gd name="T74" fmla="*/ 0 w 206"/>
                <a:gd name="T75" fmla="*/ 1121 h 154"/>
                <a:gd name="T76" fmla="*/ 36 w 206"/>
                <a:gd name="T77" fmla="*/ 914 h 154"/>
                <a:gd name="T78" fmla="*/ 63 w 206"/>
                <a:gd name="T79" fmla="*/ 737 h 154"/>
                <a:gd name="T80" fmla="*/ 118 w 206"/>
                <a:gd name="T81" fmla="*/ 688 h 154"/>
                <a:gd name="T82" fmla="*/ 135 w 206"/>
                <a:gd name="T83" fmla="*/ 706 h 154"/>
                <a:gd name="T84" fmla="*/ 163 w 206"/>
                <a:gd name="T85" fmla="*/ 688 h 154"/>
                <a:gd name="T86" fmla="*/ 252 w 206"/>
                <a:gd name="T87" fmla="*/ 621 h 154"/>
                <a:gd name="T88" fmla="*/ 281 w 206"/>
                <a:gd name="T89" fmla="*/ 532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27786" name="Freeform 3960"/>
            <p:cNvSpPr>
              <a:spLocks/>
            </p:cNvSpPr>
            <p:nvPr/>
          </p:nvSpPr>
          <p:spPr bwMode="auto">
            <a:xfrm>
              <a:off x="2223" y="2343"/>
              <a:ext cx="48" cy="15"/>
            </a:xfrm>
            <a:custGeom>
              <a:avLst/>
              <a:gdLst>
                <a:gd name="T0" fmla="*/ 2 w 44"/>
                <a:gd name="T1" fmla="*/ 76 h 12"/>
                <a:gd name="T2" fmla="*/ 0 w 44"/>
                <a:gd name="T3" fmla="*/ 185 h 12"/>
                <a:gd name="T4" fmla="*/ 29 w 44"/>
                <a:gd name="T5" fmla="*/ 110 h 12"/>
                <a:gd name="T6" fmla="*/ 63 w 44"/>
                <a:gd name="T7" fmla="*/ 76 h 12"/>
                <a:gd name="T8" fmla="*/ 125 w 44"/>
                <a:gd name="T9" fmla="*/ 110 h 12"/>
                <a:gd name="T10" fmla="*/ 119 w 44"/>
                <a:gd name="T11" fmla="*/ 76 h 12"/>
                <a:gd name="T12" fmla="*/ 58 w 44"/>
                <a:gd name="T13" fmla="*/ 0 h 12"/>
                <a:gd name="T14" fmla="*/ 58 w 44"/>
                <a:gd name="T15" fmla="*/ 76 h 12"/>
                <a:gd name="T16" fmla="*/ 4 w 44"/>
                <a:gd name="T17" fmla="*/ 76 h 12"/>
                <a:gd name="T18" fmla="*/ 4 w 44"/>
                <a:gd name="T19" fmla="*/ 76 h 12"/>
                <a:gd name="T20" fmla="*/ 52 w 44"/>
                <a:gd name="T21" fmla="*/ 76 h 12"/>
                <a:gd name="T22" fmla="*/ 25 w 44"/>
                <a:gd name="T23" fmla="*/ 149 h 12"/>
                <a:gd name="T24" fmla="*/ 2 w 44"/>
                <a:gd name="T25" fmla="*/ 76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7787" name="Freeform 3961"/>
            <p:cNvSpPr>
              <a:spLocks/>
            </p:cNvSpPr>
            <p:nvPr/>
          </p:nvSpPr>
          <p:spPr bwMode="auto">
            <a:xfrm>
              <a:off x="2459" y="2403"/>
              <a:ext cx="77" cy="139"/>
            </a:xfrm>
            <a:custGeom>
              <a:avLst/>
              <a:gdLst>
                <a:gd name="T0" fmla="*/ 227 w 69"/>
                <a:gd name="T1" fmla="*/ 1146 h 113"/>
                <a:gd name="T2" fmla="*/ 184 w 69"/>
                <a:gd name="T3" fmla="*/ 1191 h 113"/>
                <a:gd name="T4" fmla="*/ 139 w 69"/>
                <a:gd name="T5" fmla="*/ 1245 h 113"/>
                <a:gd name="T6" fmla="*/ 96 w 69"/>
                <a:gd name="T7" fmla="*/ 1297 h 113"/>
                <a:gd name="T8" fmla="*/ 62 w 69"/>
                <a:gd name="T9" fmla="*/ 1351 h 113"/>
                <a:gd name="T10" fmla="*/ 0 w 69"/>
                <a:gd name="T11" fmla="*/ 1297 h 113"/>
                <a:gd name="T12" fmla="*/ 21 w 69"/>
                <a:gd name="T13" fmla="*/ 1245 h 113"/>
                <a:gd name="T14" fmla="*/ 3 w 69"/>
                <a:gd name="T15" fmla="*/ 1066 h 113"/>
                <a:gd name="T16" fmla="*/ 0 w 69"/>
                <a:gd name="T17" fmla="*/ 932 h 113"/>
                <a:gd name="T18" fmla="*/ 21 w 69"/>
                <a:gd name="T19" fmla="*/ 755 h 113"/>
                <a:gd name="T20" fmla="*/ 45 w 69"/>
                <a:gd name="T21" fmla="*/ 624 h 113"/>
                <a:gd name="T22" fmla="*/ 29 w 69"/>
                <a:gd name="T23" fmla="*/ 335 h 113"/>
                <a:gd name="T24" fmla="*/ 29 w 69"/>
                <a:gd name="T25" fmla="*/ 199 h 113"/>
                <a:gd name="T26" fmla="*/ 21 w 69"/>
                <a:gd name="T27" fmla="*/ 2 h 113"/>
                <a:gd name="T28" fmla="*/ 88 w 69"/>
                <a:gd name="T29" fmla="*/ 2 h 113"/>
                <a:gd name="T30" fmla="*/ 163 w 69"/>
                <a:gd name="T31" fmla="*/ 0 h 113"/>
                <a:gd name="T32" fmla="*/ 182 w 69"/>
                <a:gd name="T33" fmla="*/ 0 h 113"/>
                <a:gd name="T34" fmla="*/ 184 w 69"/>
                <a:gd name="T35" fmla="*/ 48 h 113"/>
                <a:gd name="T36" fmla="*/ 212 w 69"/>
                <a:gd name="T37" fmla="*/ 256 h 113"/>
                <a:gd name="T38" fmla="*/ 212 w 69"/>
                <a:gd name="T39" fmla="*/ 335 h 113"/>
                <a:gd name="T40" fmla="*/ 212 w 69"/>
                <a:gd name="T41" fmla="*/ 507 h 113"/>
                <a:gd name="T42" fmla="*/ 227 w 69"/>
                <a:gd name="T43" fmla="*/ 646 h 113"/>
                <a:gd name="T44" fmla="*/ 227 w 69"/>
                <a:gd name="T45" fmla="*/ 795 h 113"/>
                <a:gd name="T46" fmla="*/ 227 w 69"/>
                <a:gd name="T47" fmla="*/ 958 h 113"/>
                <a:gd name="T48" fmla="*/ 256 w 69"/>
                <a:gd name="T49" fmla="*/ 1066 h 113"/>
                <a:gd name="T50" fmla="*/ 227 w 69"/>
                <a:gd name="T51" fmla="*/ 1132 h 113"/>
                <a:gd name="T52" fmla="*/ 204 w 69"/>
                <a:gd name="T53" fmla="*/ 1066 h 113"/>
                <a:gd name="T54" fmla="*/ 227 w 69"/>
                <a:gd name="T55" fmla="*/ 1146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27788" name="Freeform 3962"/>
            <p:cNvSpPr>
              <a:spLocks/>
            </p:cNvSpPr>
            <p:nvPr/>
          </p:nvSpPr>
          <p:spPr bwMode="auto">
            <a:xfrm>
              <a:off x="2252" y="2366"/>
              <a:ext cx="128" cy="120"/>
            </a:xfrm>
            <a:custGeom>
              <a:avLst/>
              <a:gdLst>
                <a:gd name="T0" fmla="*/ 376 w 115"/>
                <a:gd name="T1" fmla="*/ 317 h 97"/>
                <a:gd name="T2" fmla="*/ 366 w 115"/>
                <a:gd name="T3" fmla="*/ 376 h 97"/>
                <a:gd name="T4" fmla="*/ 376 w 115"/>
                <a:gd name="T5" fmla="*/ 376 h 97"/>
                <a:gd name="T6" fmla="*/ 403 w 115"/>
                <a:gd name="T7" fmla="*/ 575 h 97"/>
                <a:gd name="T8" fmla="*/ 392 w 115"/>
                <a:gd name="T9" fmla="*/ 750 h 97"/>
                <a:gd name="T10" fmla="*/ 410 w 115"/>
                <a:gd name="T11" fmla="*/ 803 h 97"/>
                <a:gd name="T12" fmla="*/ 410 w 115"/>
                <a:gd name="T13" fmla="*/ 852 h 97"/>
                <a:gd name="T14" fmla="*/ 415 w 115"/>
                <a:gd name="T15" fmla="*/ 918 h 97"/>
                <a:gd name="T16" fmla="*/ 410 w 115"/>
                <a:gd name="T17" fmla="*/ 975 h 97"/>
                <a:gd name="T18" fmla="*/ 392 w 115"/>
                <a:gd name="T19" fmla="*/ 998 h 97"/>
                <a:gd name="T20" fmla="*/ 392 w 115"/>
                <a:gd name="T21" fmla="*/ 1089 h 97"/>
                <a:gd name="T22" fmla="*/ 376 w 115"/>
                <a:gd name="T23" fmla="*/ 1181 h 97"/>
                <a:gd name="T24" fmla="*/ 376 w 115"/>
                <a:gd name="T25" fmla="*/ 1181 h 97"/>
                <a:gd name="T26" fmla="*/ 355 w 115"/>
                <a:gd name="T27" fmla="*/ 1181 h 97"/>
                <a:gd name="T28" fmla="*/ 333 w 115"/>
                <a:gd name="T29" fmla="*/ 1238 h 97"/>
                <a:gd name="T30" fmla="*/ 319 w 115"/>
                <a:gd name="T31" fmla="*/ 1228 h 97"/>
                <a:gd name="T32" fmla="*/ 308 w 115"/>
                <a:gd name="T33" fmla="*/ 975 h 97"/>
                <a:gd name="T34" fmla="*/ 269 w 115"/>
                <a:gd name="T35" fmla="*/ 975 h 97"/>
                <a:gd name="T36" fmla="*/ 249 w 115"/>
                <a:gd name="T37" fmla="*/ 998 h 97"/>
                <a:gd name="T38" fmla="*/ 256 w 115"/>
                <a:gd name="T39" fmla="*/ 828 h 97"/>
                <a:gd name="T40" fmla="*/ 224 w 115"/>
                <a:gd name="T41" fmla="*/ 601 h 97"/>
                <a:gd name="T42" fmla="*/ 147 w 115"/>
                <a:gd name="T43" fmla="*/ 710 h 97"/>
                <a:gd name="T44" fmla="*/ 100 w 115"/>
                <a:gd name="T45" fmla="*/ 852 h 97"/>
                <a:gd name="T46" fmla="*/ 96 w 115"/>
                <a:gd name="T47" fmla="*/ 750 h 97"/>
                <a:gd name="T48" fmla="*/ 77 w 115"/>
                <a:gd name="T49" fmla="*/ 742 h 97"/>
                <a:gd name="T50" fmla="*/ 77 w 115"/>
                <a:gd name="T51" fmla="*/ 669 h 97"/>
                <a:gd name="T52" fmla="*/ 51 w 115"/>
                <a:gd name="T53" fmla="*/ 601 h 97"/>
                <a:gd name="T54" fmla="*/ 24 w 115"/>
                <a:gd name="T55" fmla="*/ 486 h 97"/>
                <a:gd name="T56" fmla="*/ 24 w 115"/>
                <a:gd name="T57" fmla="*/ 465 h 97"/>
                <a:gd name="T58" fmla="*/ 24 w 115"/>
                <a:gd name="T59" fmla="*/ 465 h 97"/>
                <a:gd name="T60" fmla="*/ 4 w 115"/>
                <a:gd name="T61" fmla="*/ 393 h 97"/>
                <a:gd name="T62" fmla="*/ 0 w 115"/>
                <a:gd name="T63" fmla="*/ 426 h 97"/>
                <a:gd name="T64" fmla="*/ 2 w 115"/>
                <a:gd name="T65" fmla="*/ 426 h 97"/>
                <a:gd name="T66" fmla="*/ 4 w 115"/>
                <a:gd name="T67" fmla="*/ 317 h 97"/>
                <a:gd name="T68" fmla="*/ 63 w 115"/>
                <a:gd name="T69" fmla="*/ 256 h 97"/>
                <a:gd name="T70" fmla="*/ 63 w 115"/>
                <a:gd name="T71" fmla="*/ 135 h 97"/>
                <a:gd name="T72" fmla="*/ 77 w 115"/>
                <a:gd name="T73" fmla="*/ 0 h 97"/>
                <a:gd name="T74" fmla="*/ 124 w 115"/>
                <a:gd name="T75" fmla="*/ 61 h 97"/>
                <a:gd name="T76" fmla="*/ 204 w 115"/>
                <a:gd name="T77" fmla="*/ 61 h 97"/>
                <a:gd name="T78" fmla="*/ 204 w 115"/>
                <a:gd name="T79" fmla="*/ 135 h 97"/>
                <a:gd name="T80" fmla="*/ 235 w 115"/>
                <a:gd name="T81" fmla="*/ 135 h 97"/>
                <a:gd name="T82" fmla="*/ 256 w 115"/>
                <a:gd name="T83" fmla="*/ 167 h 97"/>
                <a:gd name="T84" fmla="*/ 287 w 115"/>
                <a:gd name="T85" fmla="*/ 167 h 97"/>
                <a:gd name="T86" fmla="*/ 319 w 115"/>
                <a:gd name="T87" fmla="*/ 93 h 97"/>
                <a:gd name="T88" fmla="*/ 333 w 115"/>
                <a:gd name="T89" fmla="*/ 61 h 97"/>
                <a:gd name="T90" fmla="*/ 352 w 115"/>
                <a:gd name="T91" fmla="*/ 256 h 97"/>
                <a:gd name="T92" fmla="*/ 376 w 115"/>
                <a:gd name="T93" fmla="*/ 317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27789" name="Freeform 3963"/>
            <p:cNvSpPr>
              <a:spLocks/>
            </p:cNvSpPr>
            <p:nvPr/>
          </p:nvSpPr>
          <p:spPr bwMode="auto">
            <a:xfrm>
              <a:off x="2223" y="2366"/>
              <a:ext cx="51" cy="42"/>
            </a:xfrm>
            <a:custGeom>
              <a:avLst/>
              <a:gdLst>
                <a:gd name="T0" fmla="*/ 60 w 47"/>
                <a:gd name="T1" fmla="*/ 345 h 33"/>
                <a:gd name="T2" fmla="*/ 55 w 47"/>
                <a:gd name="T3" fmla="*/ 439 h 33"/>
                <a:gd name="T4" fmla="*/ 69 w 47"/>
                <a:gd name="T5" fmla="*/ 527 h 33"/>
                <a:gd name="T6" fmla="*/ 75 w 47"/>
                <a:gd name="T7" fmla="*/ 580 h 33"/>
                <a:gd name="T8" fmla="*/ 81 w 47"/>
                <a:gd name="T9" fmla="*/ 439 h 33"/>
                <a:gd name="T10" fmla="*/ 118 w 47"/>
                <a:gd name="T11" fmla="*/ 345 h 33"/>
                <a:gd name="T12" fmla="*/ 118 w 47"/>
                <a:gd name="T13" fmla="*/ 196 h 33"/>
                <a:gd name="T14" fmla="*/ 126 w 47"/>
                <a:gd name="T15" fmla="*/ 0 h 33"/>
                <a:gd name="T16" fmla="*/ 92 w 47"/>
                <a:gd name="T17" fmla="*/ 59 h 33"/>
                <a:gd name="T18" fmla="*/ 55 w 47"/>
                <a:gd name="T19" fmla="*/ 59 h 33"/>
                <a:gd name="T20" fmla="*/ 0 w 47"/>
                <a:gd name="T21" fmla="*/ 123 h 33"/>
                <a:gd name="T22" fmla="*/ 24 w 47"/>
                <a:gd name="T23" fmla="*/ 196 h 33"/>
                <a:gd name="T24" fmla="*/ 20 w 47"/>
                <a:gd name="T25" fmla="*/ 213 h 33"/>
                <a:gd name="T26" fmla="*/ 36 w 47"/>
                <a:gd name="T27" fmla="*/ 213 h 33"/>
                <a:gd name="T28" fmla="*/ 28 w 47"/>
                <a:gd name="T29" fmla="*/ 255 h 33"/>
                <a:gd name="T30" fmla="*/ 60 w 47"/>
                <a:gd name="T31" fmla="*/ 255 h 33"/>
                <a:gd name="T32" fmla="*/ 75 w 47"/>
                <a:gd name="T33" fmla="*/ 317 h 33"/>
                <a:gd name="T34" fmla="*/ 50 w 47"/>
                <a:gd name="T35" fmla="*/ 317 h 33"/>
                <a:gd name="T36" fmla="*/ 60 w 47"/>
                <a:gd name="T37" fmla="*/ 345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27790" name="Freeform 3964"/>
            <p:cNvSpPr>
              <a:spLocks/>
            </p:cNvSpPr>
            <p:nvPr/>
          </p:nvSpPr>
          <p:spPr bwMode="auto">
            <a:xfrm>
              <a:off x="2367" y="2411"/>
              <a:ext cx="106" cy="140"/>
            </a:xfrm>
            <a:custGeom>
              <a:avLst/>
              <a:gdLst>
                <a:gd name="T0" fmla="*/ 226 w 94"/>
                <a:gd name="T1" fmla="*/ 118 h 113"/>
                <a:gd name="T2" fmla="*/ 189 w 94"/>
                <a:gd name="T3" fmla="*/ 50 h 113"/>
                <a:gd name="T4" fmla="*/ 145 w 94"/>
                <a:gd name="T5" fmla="*/ 95 h 113"/>
                <a:gd name="T6" fmla="*/ 141 w 94"/>
                <a:gd name="T7" fmla="*/ 0 h 113"/>
                <a:gd name="T8" fmla="*/ 123 w 94"/>
                <a:gd name="T9" fmla="*/ 50 h 113"/>
                <a:gd name="T10" fmla="*/ 88 w 94"/>
                <a:gd name="T11" fmla="*/ 118 h 113"/>
                <a:gd name="T12" fmla="*/ 47 w 94"/>
                <a:gd name="T13" fmla="*/ 95 h 113"/>
                <a:gd name="T14" fmla="*/ 29 w 94"/>
                <a:gd name="T15" fmla="*/ 118 h 113"/>
                <a:gd name="T16" fmla="*/ 20 w 94"/>
                <a:gd name="T17" fmla="*/ 296 h 113"/>
                <a:gd name="T18" fmla="*/ 37 w 94"/>
                <a:gd name="T19" fmla="*/ 344 h 113"/>
                <a:gd name="T20" fmla="*/ 37 w 94"/>
                <a:gd name="T21" fmla="*/ 393 h 113"/>
                <a:gd name="T22" fmla="*/ 47 w 94"/>
                <a:gd name="T23" fmla="*/ 455 h 113"/>
                <a:gd name="T24" fmla="*/ 37 w 94"/>
                <a:gd name="T25" fmla="*/ 528 h 113"/>
                <a:gd name="T26" fmla="*/ 20 w 94"/>
                <a:gd name="T27" fmla="*/ 541 h 113"/>
                <a:gd name="T28" fmla="*/ 20 w 94"/>
                <a:gd name="T29" fmla="*/ 644 h 113"/>
                <a:gd name="T30" fmla="*/ 0 w 94"/>
                <a:gd name="T31" fmla="*/ 721 h 113"/>
                <a:gd name="T32" fmla="*/ 0 w 94"/>
                <a:gd name="T33" fmla="*/ 721 h 113"/>
                <a:gd name="T34" fmla="*/ 0 w 94"/>
                <a:gd name="T35" fmla="*/ 955 h 113"/>
                <a:gd name="T36" fmla="*/ 0 w 94"/>
                <a:gd name="T37" fmla="*/ 978 h 113"/>
                <a:gd name="T38" fmla="*/ 37 w 94"/>
                <a:gd name="T39" fmla="*/ 1106 h 113"/>
                <a:gd name="T40" fmla="*/ 68 w 94"/>
                <a:gd name="T41" fmla="*/ 1205 h 113"/>
                <a:gd name="T42" fmla="*/ 60 w 94"/>
                <a:gd name="T43" fmla="*/ 1467 h 113"/>
                <a:gd name="T44" fmla="*/ 141 w 94"/>
                <a:gd name="T45" fmla="*/ 1380 h 113"/>
                <a:gd name="T46" fmla="*/ 229 w 94"/>
                <a:gd name="T47" fmla="*/ 1296 h 113"/>
                <a:gd name="T48" fmla="*/ 205 w 94"/>
                <a:gd name="T49" fmla="*/ 1296 h 113"/>
                <a:gd name="T50" fmla="*/ 290 w 94"/>
                <a:gd name="T51" fmla="*/ 1296 h 113"/>
                <a:gd name="T52" fmla="*/ 255 w 94"/>
                <a:gd name="T53" fmla="*/ 1296 h 113"/>
                <a:gd name="T54" fmla="*/ 300 w 94"/>
                <a:gd name="T55" fmla="*/ 1272 h 113"/>
                <a:gd name="T56" fmla="*/ 338 w 94"/>
                <a:gd name="T57" fmla="*/ 1296 h 113"/>
                <a:gd name="T58" fmla="*/ 345 w 94"/>
                <a:gd name="T59" fmla="*/ 1319 h 113"/>
                <a:gd name="T60" fmla="*/ 369 w 94"/>
                <a:gd name="T61" fmla="*/ 1272 h 113"/>
                <a:gd name="T62" fmla="*/ 360 w 94"/>
                <a:gd name="T63" fmla="*/ 1073 h 113"/>
                <a:gd name="T64" fmla="*/ 345 w 94"/>
                <a:gd name="T65" fmla="*/ 925 h 113"/>
                <a:gd name="T66" fmla="*/ 369 w 94"/>
                <a:gd name="T67" fmla="*/ 721 h 113"/>
                <a:gd name="T68" fmla="*/ 397 w 94"/>
                <a:gd name="T69" fmla="*/ 582 h 113"/>
                <a:gd name="T70" fmla="*/ 381 w 94"/>
                <a:gd name="T71" fmla="*/ 278 h 113"/>
                <a:gd name="T72" fmla="*/ 319 w 94"/>
                <a:gd name="T73" fmla="*/ 181 h 113"/>
                <a:gd name="T74" fmla="*/ 258 w 94"/>
                <a:gd name="T75" fmla="*/ 256 h 113"/>
                <a:gd name="T76" fmla="*/ 226 w 94"/>
                <a:gd name="T77" fmla="*/ 118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27791" name="Freeform 3965"/>
            <p:cNvSpPr>
              <a:spLocks/>
            </p:cNvSpPr>
            <p:nvPr/>
          </p:nvSpPr>
          <p:spPr bwMode="auto">
            <a:xfrm>
              <a:off x="2283" y="2424"/>
              <a:ext cx="53" cy="71"/>
            </a:xfrm>
            <a:custGeom>
              <a:avLst/>
              <a:gdLst>
                <a:gd name="T0" fmla="*/ 202 w 47"/>
                <a:gd name="T1" fmla="*/ 404 h 57"/>
                <a:gd name="T2" fmla="*/ 168 w 47"/>
                <a:gd name="T3" fmla="*/ 582 h 57"/>
                <a:gd name="T4" fmla="*/ 141 w 47"/>
                <a:gd name="T5" fmla="*/ 695 h 57"/>
                <a:gd name="T6" fmla="*/ 123 w 47"/>
                <a:gd name="T7" fmla="*/ 795 h 57"/>
                <a:gd name="T8" fmla="*/ 53 w 47"/>
                <a:gd name="T9" fmla="*/ 669 h 57"/>
                <a:gd name="T10" fmla="*/ 60 w 47"/>
                <a:gd name="T11" fmla="*/ 627 h 57"/>
                <a:gd name="T12" fmla="*/ 53 w 47"/>
                <a:gd name="T13" fmla="*/ 595 h 57"/>
                <a:gd name="T14" fmla="*/ 0 w 47"/>
                <a:gd name="T15" fmla="*/ 441 h 57"/>
                <a:gd name="T16" fmla="*/ 23 w 47"/>
                <a:gd name="T17" fmla="*/ 404 h 57"/>
                <a:gd name="T18" fmla="*/ 0 w 47"/>
                <a:gd name="T19" fmla="*/ 330 h 57"/>
                <a:gd name="T20" fmla="*/ 23 w 47"/>
                <a:gd name="T21" fmla="*/ 304 h 57"/>
                <a:gd name="T22" fmla="*/ 0 w 47"/>
                <a:gd name="T23" fmla="*/ 265 h 57"/>
                <a:gd name="T24" fmla="*/ 53 w 47"/>
                <a:gd name="T25" fmla="*/ 110 h 57"/>
                <a:gd name="T26" fmla="*/ 141 w 47"/>
                <a:gd name="T27" fmla="*/ 0 h 57"/>
                <a:gd name="T28" fmla="*/ 180 w 47"/>
                <a:gd name="T29" fmla="*/ 232 h 57"/>
                <a:gd name="T30" fmla="*/ 168 w 47"/>
                <a:gd name="T31" fmla="*/ 441 h 57"/>
                <a:gd name="T32" fmla="*/ 202 w 47"/>
                <a:gd name="T33" fmla="*/ 404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27792" name="Freeform 3966"/>
            <p:cNvSpPr>
              <a:spLocks/>
            </p:cNvSpPr>
            <p:nvPr/>
          </p:nvSpPr>
          <p:spPr bwMode="auto">
            <a:xfrm>
              <a:off x="2513" y="2403"/>
              <a:ext cx="31" cy="110"/>
            </a:xfrm>
            <a:custGeom>
              <a:avLst/>
              <a:gdLst>
                <a:gd name="T0" fmla="*/ 41 w 28"/>
                <a:gd name="T1" fmla="*/ 2 h 89"/>
                <a:gd name="T2" fmla="*/ 0 w 28"/>
                <a:gd name="T3" fmla="*/ 0 h 89"/>
                <a:gd name="T4" fmla="*/ 2 w 28"/>
                <a:gd name="T5" fmla="*/ 49 h 89"/>
                <a:gd name="T6" fmla="*/ 30 w 28"/>
                <a:gd name="T7" fmla="*/ 269 h 89"/>
                <a:gd name="T8" fmla="*/ 30 w 28"/>
                <a:gd name="T9" fmla="*/ 358 h 89"/>
                <a:gd name="T10" fmla="*/ 30 w 28"/>
                <a:gd name="T11" fmla="*/ 535 h 89"/>
                <a:gd name="T12" fmla="*/ 41 w 28"/>
                <a:gd name="T13" fmla="*/ 693 h 89"/>
                <a:gd name="T14" fmla="*/ 41 w 28"/>
                <a:gd name="T15" fmla="*/ 834 h 89"/>
                <a:gd name="T16" fmla="*/ 41 w 28"/>
                <a:gd name="T17" fmla="*/ 1017 h 89"/>
                <a:gd name="T18" fmla="*/ 71 w 28"/>
                <a:gd name="T19" fmla="*/ 1135 h 89"/>
                <a:gd name="T20" fmla="*/ 96 w 28"/>
                <a:gd name="T21" fmla="*/ 1105 h 89"/>
                <a:gd name="T22" fmla="*/ 96 w 28"/>
                <a:gd name="T23" fmla="*/ 958 h 89"/>
                <a:gd name="T24" fmla="*/ 96 w 28"/>
                <a:gd name="T25" fmla="*/ 775 h 89"/>
                <a:gd name="T26" fmla="*/ 89 w 28"/>
                <a:gd name="T27" fmla="*/ 601 h 89"/>
                <a:gd name="T28" fmla="*/ 89 w 28"/>
                <a:gd name="T29" fmla="*/ 442 h 89"/>
                <a:gd name="T30" fmla="*/ 79 w 28"/>
                <a:gd name="T31" fmla="*/ 225 h 89"/>
                <a:gd name="T32" fmla="*/ 50 w 28"/>
                <a:gd name="T33" fmla="*/ 115 h 89"/>
                <a:gd name="T34" fmla="*/ 55 w 28"/>
                <a:gd name="T35" fmla="*/ 2 h 89"/>
                <a:gd name="T36" fmla="*/ 41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27793" name="Freeform 3967"/>
            <p:cNvSpPr>
              <a:spLocks/>
            </p:cNvSpPr>
            <p:nvPr/>
          </p:nvSpPr>
          <p:spPr bwMode="auto">
            <a:xfrm>
              <a:off x="2367" y="1831"/>
              <a:ext cx="355" cy="396"/>
            </a:xfrm>
            <a:custGeom>
              <a:avLst/>
              <a:gdLst>
                <a:gd name="T0" fmla="*/ 0 w 317"/>
                <a:gd name="T1" fmla="*/ 2202 h 319"/>
                <a:gd name="T2" fmla="*/ 55 w 317"/>
                <a:gd name="T3" fmla="*/ 2443 h 319"/>
                <a:gd name="T4" fmla="*/ 178 w 317"/>
                <a:gd name="T5" fmla="*/ 2726 h 319"/>
                <a:gd name="T6" fmla="*/ 280 w 317"/>
                <a:gd name="T7" fmla="*/ 2988 h 319"/>
                <a:gd name="T8" fmla="*/ 355 w 317"/>
                <a:gd name="T9" fmla="*/ 3225 h 319"/>
                <a:gd name="T10" fmla="*/ 457 w 317"/>
                <a:gd name="T11" fmla="*/ 3424 h 319"/>
                <a:gd name="T12" fmla="*/ 541 w 317"/>
                <a:gd name="T13" fmla="*/ 3667 h 319"/>
                <a:gd name="T14" fmla="*/ 587 w 317"/>
                <a:gd name="T15" fmla="*/ 3857 h 319"/>
                <a:gd name="T16" fmla="*/ 694 w 317"/>
                <a:gd name="T17" fmla="*/ 4066 h 319"/>
                <a:gd name="T18" fmla="*/ 773 w 317"/>
                <a:gd name="T19" fmla="*/ 4273 h 319"/>
                <a:gd name="T20" fmla="*/ 866 w 317"/>
                <a:gd name="T21" fmla="*/ 4175 h 319"/>
                <a:gd name="T22" fmla="*/ 965 w 317"/>
                <a:gd name="T23" fmla="*/ 3857 h 319"/>
                <a:gd name="T24" fmla="*/ 1091 w 317"/>
                <a:gd name="T25" fmla="*/ 3533 h 319"/>
                <a:gd name="T26" fmla="*/ 1234 w 317"/>
                <a:gd name="T27" fmla="*/ 3225 h 319"/>
                <a:gd name="T28" fmla="*/ 1138 w 317"/>
                <a:gd name="T29" fmla="*/ 2988 h 319"/>
                <a:gd name="T30" fmla="*/ 1071 w 317"/>
                <a:gd name="T31" fmla="*/ 2591 h 319"/>
                <a:gd name="T32" fmla="*/ 1102 w 317"/>
                <a:gd name="T33" fmla="*/ 2202 h 319"/>
                <a:gd name="T34" fmla="*/ 1071 w 317"/>
                <a:gd name="T35" fmla="*/ 1662 h 319"/>
                <a:gd name="T36" fmla="*/ 1061 w 317"/>
                <a:gd name="T37" fmla="*/ 1394 h 319"/>
                <a:gd name="T38" fmla="*/ 1001 w 317"/>
                <a:gd name="T39" fmla="*/ 982 h 319"/>
                <a:gd name="T40" fmla="*/ 973 w 317"/>
                <a:gd name="T41" fmla="*/ 564 h 319"/>
                <a:gd name="T42" fmla="*/ 1001 w 317"/>
                <a:gd name="T43" fmla="*/ 96 h 319"/>
                <a:gd name="T44" fmla="*/ 917 w 317"/>
                <a:gd name="T45" fmla="*/ 0 h 319"/>
                <a:gd name="T46" fmla="*/ 809 w 317"/>
                <a:gd name="T47" fmla="*/ 50 h 319"/>
                <a:gd name="T48" fmla="*/ 679 w 317"/>
                <a:gd name="T49" fmla="*/ 50 h 319"/>
                <a:gd name="T50" fmla="*/ 521 w 317"/>
                <a:gd name="T51" fmla="*/ 211 h 319"/>
                <a:gd name="T52" fmla="*/ 441 w 317"/>
                <a:gd name="T53" fmla="*/ 375 h 319"/>
                <a:gd name="T54" fmla="*/ 408 w 317"/>
                <a:gd name="T55" fmla="*/ 497 h 319"/>
                <a:gd name="T56" fmla="*/ 411 w 317"/>
                <a:gd name="T57" fmla="*/ 843 h 319"/>
                <a:gd name="T58" fmla="*/ 441 w 317"/>
                <a:gd name="T59" fmla="*/ 1150 h 319"/>
                <a:gd name="T60" fmla="*/ 301 w 317"/>
                <a:gd name="T61" fmla="*/ 1259 h 319"/>
                <a:gd name="T62" fmla="*/ 259 w 317"/>
                <a:gd name="T63" fmla="*/ 1482 h 319"/>
                <a:gd name="T64" fmla="*/ 164 w 317"/>
                <a:gd name="T65" fmla="*/ 1662 h 319"/>
                <a:gd name="T66" fmla="*/ 62 w 317"/>
                <a:gd name="T67" fmla="*/ 1831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27794" name="Freeform 3968"/>
            <p:cNvSpPr>
              <a:spLocks/>
            </p:cNvSpPr>
            <p:nvPr/>
          </p:nvSpPr>
          <p:spPr bwMode="auto">
            <a:xfrm>
              <a:off x="2271" y="2010"/>
              <a:ext cx="12" cy="11"/>
            </a:xfrm>
            <a:custGeom>
              <a:avLst/>
              <a:gdLst>
                <a:gd name="T0" fmla="*/ 86 w 10"/>
                <a:gd name="T1" fmla="*/ 0 h 9"/>
                <a:gd name="T2" fmla="*/ 86 w 10"/>
                <a:gd name="T3" fmla="*/ 79 h 9"/>
                <a:gd name="T4" fmla="*/ 0 w 10"/>
                <a:gd name="T5" fmla="*/ 97 h 9"/>
                <a:gd name="T6" fmla="*/ 86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7795" name="Freeform 3969"/>
            <p:cNvSpPr>
              <a:spLocks/>
            </p:cNvSpPr>
            <p:nvPr/>
          </p:nvSpPr>
          <p:spPr bwMode="auto">
            <a:xfrm>
              <a:off x="2232" y="2019"/>
              <a:ext cx="9" cy="9"/>
            </a:xfrm>
            <a:custGeom>
              <a:avLst/>
              <a:gdLst>
                <a:gd name="T0" fmla="*/ 140 w 7"/>
                <a:gd name="T1" fmla="*/ 0 h 7"/>
                <a:gd name="T2" fmla="*/ 0 w 7"/>
                <a:gd name="T3" fmla="*/ 140 h 7"/>
                <a:gd name="T4" fmla="*/ 0 w 7"/>
                <a:gd name="T5" fmla="*/ 46 h 7"/>
                <a:gd name="T6" fmla="*/ 140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7796" name="Freeform 3970"/>
            <p:cNvSpPr>
              <a:spLocks/>
            </p:cNvSpPr>
            <p:nvPr/>
          </p:nvSpPr>
          <p:spPr bwMode="auto">
            <a:xfrm>
              <a:off x="2245" y="2030"/>
              <a:ext cx="9" cy="4"/>
            </a:xfrm>
            <a:custGeom>
              <a:avLst/>
              <a:gdLst>
                <a:gd name="T0" fmla="*/ 140 w 7"/>
                <a:gd name="T1" fmla="*/ 0 h 3"/>
                <a:gd name="T2" fmla="*/ 140 w 7"/>
                <a:gd name="T3" fmla="*/ 87 h 3"/>
                <a:gd name="T4" fmla="*/ 0 w 7"/>
                <a:gd name="T5" fmla="*/ 0 h 3"/>
                <a:gd name="T6" fmla="*/ 140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7797" name="Freeform 3971"/>
            <p:cNvSpPr>
              <a:spLocks/>
            </p:cNvSpPr>
            <p:nvPr/>
          </p:nvSpPr>
          <p:spPr bwMode="auto">
            <a:xfrm>
              <a:off x="2283" y="2001"/>
              <a:ext cx="5" cy="3"/>
            </a:xfrm>
            <a:custGeom>
              <a:avLst/>
              <a:gdLst>
                <a:gd name="T0" fmla="*/ 5 w 5"/>
                <a:gd name="T1" fmla="*/ 315 h 2"/>
                <a:gd name="T2" fmla="*/ 5 w 5"/>
                <a:gd name="T3" fmla="*/ 0 h 2"/>
                <a:gd name="T4" fmla="*/ 0 w 5"/>
                <a:gd name="T5" fmla="*/ 315 h 2"/>
                <a:gd name="T6" fmla="*/ 5 w 5"/>
                <a:gd name="T7" fmla="*/ 315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7798" name="Freeform 3972"/>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7799" name="Freeform 3973"/>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27800" name="Freeform 3974"/>
            <p:cNvSpPr>
              <a:spLocks/>
            </p:cNvSpPr>
            <p:nvPr/>
          </p:nvSpPr>
          <p:spPr bwMode="auto">
            <a:xfrm>
              <a:off x="2676" y="1914"/>
              <a:ext cx="272" cy="304"/>
            </a:xfrm>
            <a:custGeom>
              <a:avLst/>
              <a:gdLst>
                <a:gd name="T0" fmla="*/ 844 w 244"/>
                <a:gd name="T1" fmla="*/ 3129 h 246"/>
                <a:gd name="T2" fmla="*/ 844 w 244"/>
                <a:gd name="T3" fmla="*/ 2999 h 246"/>
                <a:gd name="T4" fmla="*/ 898 w 244"/>
                <a:gd name="T5" fmla="*/ 2999 h 246"/>
                <a:gd name="T6" fmla="*/ 898 w 244"/>
                <a:gd name="T7" fmla="*/ 2747 h 246"/>
                <a:gd name="T8" fmla="*/ 894 w 244"/>
                <a:gd name="T9" fmla="*/ 2540 h 246"/>
                <a:gd name="T10" fmla="*/ 894 w 244"/>
                <a:gd name="T11" fmla="*/ 2332 h 246"/>
                <a:gd name="T12" fmla="*/ 894 w 244"/>
                <a:gd name="T13" fmla="*/ 2139 h 246"/>
                <a:gd name="T14" fmla="*/ 880 w 244"/>
                <a:gd name="T15" fmla="*/ 1918 h 246"/>
                <a:gd name="T16" fmla="*/ 873 w 244"/>
                <a:gd name="T17" fmla="*/ 1703 h 246"/>
                <a:gd name="T18" fmla="*/ 873 w 244"/>
                <a:gd name="T19" fmla="*/ 1492 h 246"/>
                <a:gd name="T20" fmla="*/ 873 w 244"/>
                <a:gd name="T21" fmla="*/ 1256 h 246"/>
                <a:gd name="T22" fmla="*/ 866 w 244"/>
                <a:gd name="T23" fmla="*/ 1031 h 246"/>
                <a:gd name="T24" fmla="*/ 856 w 244"/>
                <a:gd name="T25" fmla="*/ 861 h 246"/>
                <a:gd name="T26" fmla="*/ 856 w 244"/>
                <a:gd name="T27" fmla="*/ 693 h 246"/>
                <a:gd name="T28" fmla="*/ 856 w 244"/>
                <a:gd name="T29" fmla="*/ 504 h 246"/>
                <a:gd name="T30" fmla="*/ 866 w 244"/>
                <a:gd name="T31" fmla="*/ 352 h 246"/>
                <a:gd name="T32" fmla="*/ 832 w 244"/>
                <a:gd name="T33" fmla="*/ 285 h 246"/>
                <a:gd name="T34" fmla="*/ 740 w 244"/>
                <a:gd name="T35" fmla="*/ 208 h 246"/>
                <a:gd name="T36" fmla="*/ 732 w 244"/>
                <a:gd name="T37" fmla="*/ 115 h 246"/>
                <a:gd name="T38" fmla="*/ 664 w 244"/>
                <a:gd name="T39" fmla="*/ 49 h 246"/>
                <a:gd name="T40" fmla="*/ 630 w 244"/>
                <a:gd name="T41" fmla="*/ 151 h 246"/>
                <a:gd name="T42" fmla="*/ 583 w 244"/>
                <a:gd name="T43" fmla="*/ 267 h 246"/>
                <a:gd name="T44" fmla="*/ 583 w 244"/>
                <a:gd name="T45" fmla="*/ 575 h 246"/>
                <a:gd name="T46" fmla="*/ 521 w 244"/>
                <a:gd name="T47" fmla="*/ 661 h 246"/>
                <a:gd name="T48" fmla="*/ 463 w 244"/>
                <a:gd name="T49" fmla="*/ 575 h 246"/>
                <a:gd name="T50" fmla="*/ 402 w 244"/>
                <a:gd name="T51" fmla="*/ 435 h 246"/>
                <a:gd name="T52" fmla="*/ 331 w 244"/>
                <a:gd name="T53" fmla="*/ 425 h 246"/>
                <a:gd name="T54" fmla="*/ 310 w 244"/>
                <a:gd name="T55" fmla="*/ 208 h 246"/>
                <a:gd name="T56" fmla="*/ 251 w 244"/>
                <a:gd name="T57" fmla="*/ 151 h 246"/>
                <a:gd name="T58" fmla="*/ 191 w 244"/>
                <a:gd name="T59" fmla="*/ 93 h 246"/>
                <a:gd name="T60" fmla="*/ 107 w 244"/>
                <a:gd name="T61" fmla="*/ 0 h 246"/>
                <a:gd name="T62" fmla="*/ 107 w 244"/>
                <a:gd name="T63" fmla="*/ 208 h 246"/>
                <a:gd name="T64" fmla="*/ 69 w 244"/>
                <a:gd name="T65" fmla="*/ 285 h 246"/>
                <a:gd name="T66" fmla="*/ 25 w 244"/>
                <a:gd name="T67" fmla="*/ 425 h 246"/>
                <a:gd name="T68" fmla="*/ 25 w 244"/>
                <a:gd name="T69" fmla="*/ 601 h 246"/>
                <a:gd name="T70" fmla="*/ 0 w 244"/>
                <a:gd name="T71" fmla="*/ 693 h 246"/>
                <a:gd name="T72" fmla="*/ 0 w 244"/>
                <a:gd name="T73" fmla="*/ 744 h 246"/>
                <a:gd name="T74" fmla="*/ 20 w 244"/>
                <a:gd name="T75" fmla="*/ 1016 h 246"/>
                <a:gd name="T76" fmla="*/ 25 w 244"/>
                <a:gd name="T77" fmla="*/ 1256 h 246"/>
                <a:gd name="T78" fmla="*/ 25 w 244"/>
                <a:gd name="T79" fmla="*/ 1515 h 246"/>
                <a:gd name="T80" fmla="*/ 0 w 244"/>
                <a:gd name="T81" fmla="*/ 1615 h 246"/>
                <a:gd name="T82" fmla="*/ 35 w 244"/>
                <a:gd name="T83" fmla="*/ 1796 h 246"/>
                <a:gd name="T84" fmla="*/ 62 w 244"/>
                <a:gd name="T85" fmla="*/ 1982 h 246"/>
                <a:gd name="T86" fmla="*/ 122 w 244"/>
                <a:gd name="T87" fmla="*/ 2034 h 246"/>
                <a:gd name="T88" fmla="*/ 152 w 244"/>
                <a:gd name="T89" fmla="*/ 2219 h 246"/>
                <a:gd name="T90" fmla="*/ 234 w 244"/>
                <a:gd name="T91" fmla="*/ 2263 h 246"/>
                <a:gd name="T92" fmla="*/ 282 w 244"/>
                <a:gd name="T93" fmla="*/ 2396 h 246"/>
                <a:gd name="T94" fmla="*/ 324 w 244"/>
                <a:gd name="T95" fmla="*/ 2312 h 246"/>
                <a:gd name="T96" fmla="*/ 376 w 244"/>
                <a:gd name="T97" fmla="*/ 2219 h 246"/>
                <a:gd name="T98" fmla="*/ 439 w 244"/>
                <a:gd name="T99" fmla="*/ 2312 h 246"/>
                <a:gd name="T100" fmla="*/ 496 w 244"/>
                <a:gd name="T101" fmla="*/ 2427 h 246"/>
                <a:gd name="T102" fmla="*/ 546 w 244"/>
                <a:gd name="T103" fmla="*/ 2540 h 246"/>
                <a:gd name="T104" fmla="*/ 609 w 244"/>
                <a:gd name="T105" fmla="*/ 2673 h 246"/>
                <a:gd name="T106" fmla="*/ 672 w 244"/>
                <a:gd name="T107" fmla="*/ 2747 h 246"/>
                <a:gd name="T108" fmla="*/ 725 w 244"/>
                <a:gd name="T109" fmla="*/ 2882 h 246"/>
                <a:gd name="T110" fmla="*/ 783 w 244"/>
                <a:gd name="T111" fmla="*/ 2999 h 246"/>
                <a:gd name="T112" fmla="*/ 844 w 244"/>
                <a:gd name="T113" fmla="*/ 3129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27801" name="Freeform 3975"/>
            <p:cNvSpPr>
              <a:spLocks/>
            </p:cNvSpPr>
            <p:nvPr/>
          </p:nvSpPr>
          <p:spPr bwMode="auto">
            <a:xfrm>
              <a:off x="2301" y="2094"/>
              <a:ext cx="287" cy="328"/>
            </a:xfrm>
            <a:custGeom>
              <a:avLst/>
              <a:gdLst>
                <a:gd name="T0" fmla="*/ 205 w 258"/>
                <a:gd name="T1" fmla="*/ 3217 h 265"/>
                <a:gd name="T2" fmla="*/ 240 w 258"/>
                <a:gd name="T3" fmla="*/ 3432 h 265"/>
                <a:gd name="T4" fmla="*/ 287 w 258"/>
                <a:gd name="T5" fmla="*/ 3432 h 265"/>
                <a:gd name="T6" fmla="*/ 334 w 258"/>
                <a:gd name="T7" fmla="*/ 3310 h 265"/>
                <a:gd name="T8" fmla="*/ 377 w 258"/>
                <a:gd name="T9" fmla="*/ 3368 h 265"/>
                <a:gd name="T10" fmla="*/ 409 w 258"/>
                <a:gd name="T11" fmla="*/ 2992 h 265"/>
                <a:gd name="T12" fmla="*/ 454 w 258"/>
                <a:gd name="T13" fmla="*/ 2812 h 265"/>
                <a:gd name="T14" fmla="*/ 505 w 258"/>
                <a:gd name="T15" fmla="*/ 2758 h 265"/>
                <a:gd name="T16" fmla="*/ 518 w 258"/>
                <a:gd name="T17" fmla="*/ 2635 h 265"/>
                <a:gd name="T18" fmla="*/ 572 w 258"/>
                <a:gd name="T19" fmla="*/ 2506 h 265"/>
                <a:gd name="T20" fmla="*/ 642 w 258"/>
                <a:gd name="T21" fmla="*/ 2298 h 265"/>
                <a:gd name="T22" fmla="*/ 713 w 258"/>
                <a:gd name="T23" fmla="*/ 2332 h 265"/>
                <a:gd name="T24" fmla="*/ 829 w 258"/>
                <a:gd name="T25" fmla="*/ 2240 h 265"/>
                <a:gd name="T26" fmla="*/ 922 w 258"/>
                <a:gd name="T27" fmla="*/ 2061 h 265"/>
                <a:gd name="T28" fmla="*/ 926 w 258"/>
                <a:gd name="T29" fmla="*/ 1675 h 265"/>
                <a:gd name="T30" fmla="*/ 926 w 258"/>
                <a:gd name="T31" fmla="*/ 1373 h 265"/>
                <a:gd name="T32" fmla="*/ 859 w 258"/>
                <a:gd name="T33" fmla="*/ 1197 h 265"/>
                <a:gd name="T34" fmla="*/ 758 w 258"/>
                <a:gd name="T35" fmla="*/ 979 h 265"/>
                <a:gd name="T36" fmla="*/ 713 w 258"/>
                <a:gd name="T37" fmla="*/ 806 h 265"/>
                <a:gd name="T38" fmla="*/ 635 w 258"/>
                <a:gd name="T39" fmla="*/ 559 h 265"/>
                <a:gd name="T40" fmla="*/ 543 w 258"/>
                <a:gd name="T41" fmla="*/ 376 h 265"/>
                <a:gd name="T42" fmla="*/ 467 w 258"/>
                <a:gd name="T43" fmla="*/ 135 h 265"/>
                <a:gd name="T44" fmla="*/ 377 w 258"/>
                <a:gd name="T45" fmla="*/ 0 h 265"/>
                <a:gd name="T46" fmla="*/ 334 w 258"/>
                <a:gd name="T47" fmla="*/ 256 h 265"/>
                <a:gd name="T48" fmla="*/ 340 w 258"/>
                <a:gd name="T49" fmla="*/ 756 h 265"/>
                <a:gd name="T50" fmla="*/ 355 w 258"/>
                <a:gd name="T51" fmla="*/ 1235 h 265"/>
                <a:gd name="T52" fmla="*/ 377 w 258"/>
                <a:gd name="T53" fmla="*/ 1745 h 265"/>
                <a:gd name="T54" fmla="*/ 393 w 258"/>
                <a:gd name="T55" fmla="*/ 2016 h 265"/>
                <a:gd name="T56" fmla="*/ 334 w 258"/>
                <a:gd name="T57" fmla="*/ 2198 h 265"/>
                <a:gd name="T58" fmla="*/ 225 w 258"/>
                <a:gd name="T59" fmla="*/ 2198 h 265"/>
                <a:gd name="T60" fmla="*/ 164 w 258"/>
                <a:gd name="T61" fmla="*/ 2198 h 265"/>
                <a:gd name="T62" fmla="*/ 78 w 258"/>
                <a:gd name="T63" fmla="*/ 2270 h 265"/>
                <a:gd name="T64" fmla="*/ 20 w 258"/>
                <a:gd name="T65" fmla="*/ 2385 h 265"/>
                <a:gd name="T66" fmla="*/ 20 w 258"/>
                <a:gd name="T67" fmla="*/ 2599 h 265"/>
                <a:gd name="T68" fmla="*/ 41 w 258"/>
                <a:gd name="T69" fmla="*/ 2901 h 265"/>
                <a:gd name="T70" fmla="*/ 78 w 258"/>
                <a:gd name="T71" fmla="*/ 2982 h 265"/>
                <a:gd name="T72" fmla="*/ 131 w 258"/>
                <a:gd name="T73" fmla="*/ 2992 h 265"/>
                <a:gd name="T74" fmla="*/ 169 w 258"/>
                <a:gd name="T75" fmla="*/ 2901 h 265"/>
                <a:gd name="T76" fmla="*/ 216 w 258"/>
                <a:gd name="T77" fmla="*/ 315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27802" name="Freeform 3976"/>
            <p:cNvSpPr>
              <a:spLocks/>
            </p:cNvSpPr>
            <p:nvPr/>
          </p:nvSpPr>
          <p:spPr bwMode="auto">
            <a:xfrm>
              <a:off x="2753" y="1854"/>
              <a:ext cx="3" cy="1"/>
            </a:xfrm>
            <a:custGeom>
              <a:avLst/>
              <a:gdLst>
                <a:gd name="T0" fmla="*/ 315 w 2"/>
                <a:gd name="T1" fmla="*/ 0 h 1"/>
                <a:gd name="T2" fmla="*/ 315 w 2"/>
                <a:gd name="T3" fmla="*/ 0 h 1"/>
                <a:gd name="T4" fmla="*/ 0 w 2"/>
                <a:gd name="T5" fmla="*/ 0 h 1"/>
                <a:gd name="T6" fmla="*/ 315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27803" name="Freeform 3977"/>
            <p:cNvSpPr>
              <a:spLocks/>
            </p:cNvSpPr>
            <p:nvPr/>
          </p:nvSpPr>
          <p:spPr bwMode="auto">
            <a:xfrm>
              <a:off x="2223" y="2044"/>
              <a:ext cx="209" cy="279"/>
            </a:xfrm>
            <a:custGeom>
              <a:avLst/>
              <a:gdLst>
                <a:gd name="T0" fmla="*/ 28 w 189"/>
                <a:gd name="T1" fmla="*/ 2571 h 225"/>
                <a:gd name="T2" fmla="*/ 4 w 189"/>
                <a:gd name="T3" fmla="*/ 2652 h 225"/>
                <a:gd name="T4" fmla="*/ 28 w 189"/>
                <a:gd name="T5" fmla="*/ 2375 h 225"/>
                <a:gd name="T6" fmla="*/ 34 w 189"/>
                <a:gd name="T7" fmla="*/ 2088 h 225"/>
                <a:gd name="T8" fmla="*/ 28 w 189"/>
                <a:gd name="T9" fmla="*/ 1872 h 225"/>
                <a:gd name="T10" fmla="*/ 28 w 189"/>
                <a:gd name="T11" fmla="*/ 1636 h 225"/>
                <a:gd name="T12" fmla="*/ 0 w 189"/>
                <a:gd name="T13" fmla="*/ 1468 h 225"/>
                <a:gd name="T14" fmla="*/ 0 w 189"/>
                <a:gd name="T15" fmla="*/ 1539 h 225"/>
                <a:gd name="T16" fmla="*/ 0 w 189"/>
                <a:gd name="T17" fmla="*/ 1391 h 225"/>
                <a:gd name="T18" fmla="*/ 54 w 189"/>
                <a:gd name="T19" fmla="*/ 1391 h 225"/>
                <a:gd name="T20" fmla="*/ 100 w 189"/>
                <a:gd name="T21" fmla="*/ 1391 h 225"/>
                <a:gd name="T22" fmla="*/ 158 w 189"/>
                <a:gd name="T23" fmla="*/ 1391 h 225"/>
                <a:gd name="T24" fmla="*/ 205 w 189"/>
                <a:gd name="T25" fmla="*/ 1391 h 225"/>
                <a:gd name="T26" fmla="*/ 205 w 189"/>
                <a:gd name="T27" fmla="*/ 1213 h 225"/>
                <a:gd name="T28" fmla="*/ 209 w 189"/>
                <a:gd name="T29" fmla="*/ 1004 h 225"/>
                <a:gd name="T30" fmla="*/ 259 w 189"/>
                <a:gd name="T31" fmla="*/ 924 h 225"/>
                <a:gd name="T32" fmla="*/ 259 w 189"/>
                <a:gd name="T33" fmla="*/ 601 h 225"/>
                <a:gd name="T34" fmla="*/ 264 w 189"/>
                <a:gd name="T35" fmla="*/ 319 h 225"/>
                <a:gd name="T36" fmla="*/ 310 w 189"/>
                <a:gd name="T37" fmla="*/ 319 h 225"/>
                <a:gd name="T38" fmla="*/ 345 w 189"/>
                <a:gd name="T39" fmla="*/ 319 h 225"/>
                <a:gd name="T40" fmla="*/ 395 w 189"/>
                <a:gd name="T41" fmla="*/ 319 h 225"/>
                <a:gd name="T42" fmla="*/ 437 w 189"/>
                <a:gd name="T43" fmla="*/ 319 h 225"/>
                <a:gd name="T44" fmla="*/ 437 w 189"/>
                <a:gd name="T45" fmla="*/ 0 h 225"/>
                <a:gd name="T46" fmla="*/ 483 w 189"/>
                <a:gd name="T47" fmla="*/ 135 h 225"/>
                <a:gd name="T48" fmla="*/ 533 w 189"/>
                <a:gd name="T49" fmla="*/ 278 h 225"/>
                <a:gd name="T50" fmla="*/ 589 w 189"/>
                <a:gd name="T51" fmla="*/ 399 h 225"/>
                <a:gd name="T52" fmla="*/ 631 w 189"/>
                <a:gd name="T53" fmla="*/ 531 h 225"/>
                <a:gd name="T54" fmla="*/ 589 w 189"/>
                <a:gd name="T55" fmla="*/ 531 h 225"/>
                <a:gd name="T56" fmla="*/ 542 w 189"/>
                <a:gd name="T57" fmla="*/ 531 h 225"/>
                <a:gd name="T58" fmla="*/ 542 w 189"/>
                <a:gd name="T59" fmla="*/ 786 h 225"/>
                <a:gd name="T60" fmla="*/ 550 w 189"/>
                <a:gd name="T61" fmla="*/ 1064 h 225"/>
                <a:gd name="T62" fmla="*/ 550 w 189"/>
                <a:gd name="T63" fmla="*/ 1319 h 225"/>
                <a:gd name="T64" fmla="*/ 562 w 189"/>
                <a:gd name="T65" fmla="*/ 1539 h 225"/>
                <a:gd name="T66" fmla="*/ 567 w 189"/>
                <a:gd name="T67" fmla="*/ 1786 h 225"/>
                <a:gd name="T68" fmla="*/ 575 w 189"/>
                <a:gd name="T69" fmla="*/ 2042 h 225"/>
                <a:gd name="T70" fmla="*/ 589 w 189"/>
                <a:gd name="T71" fmla="*/ 2313 h 225"/>
                <a:gd name="T72" fmla="*/ 589 w 189"/>
                <a:gd name="T73" fmla="*/ 2571 h 225"/>
                <a:gd name="T74" fmla="*/ 598 w 189"/>
                <a:gd name="T75" fmla="*/ 2589 h 225"/>
                <a:gd name="T76" fmla="*/ 592 w 189"/>
                <a:gd name="T77" fmla="*/ 2768 h 225"/>
                <a:gd name="T78" fmla="*/ 542 w 189"/>
                <a:gd name="T79" fmla="*/ 2768 h 225"/>
                <a:gd name="T80" fmla="*/ 487 w 189"/>
                <a:gd name="T81" fmla="*/ 2768 h 225"/>
                <a:gd name="T82" fmla="*/ 440 w 189"/>
                <a:gd name="T83" fmla="*/ 2768 h 225"/>
                <a:gd name="T84" fmla="*/ 382 w 189"/>
                <a:gd name="T85" fmla="*/ 2768 h 225"/>
                <a:gd name="T86" fmla="*/ 382 w 189"/>
                <a:gd name="T87" fmla="*/ 2768 h 225"/>
                <a:gd name="T88" fmla="*/ 312 w 189"/>
                <a:gd name="T89" fmla="*/ 2801 h 225"/>
                <a:gd name="T90" fmla="*/ 310 w 189"/>
                <a:gd name="T91" fmla="*/ 2837 h 225"/>
                <a:gd name="T92" fmla="*/ 278 w 189"/>
                <a:gd name="T93" fmla="*/ 2768 h 225"/>
                <a:gd name="T94" fmla="*/ 253 w 189"/>
                <a:gd name="T95" fmla="*/ 2972 h 225"/>
                <a:gd name="T96" fmla="*/ 231 w 189"/>
                <a:gd name="T97" fmla="*/ 2972 h 225"/>
                <a:gd name="T98" fmla="*/ 195 w 189"/>
                <a:gd name="T99" fmla="*/ 2768 h 225"/>
                <a:gd name="T100" fmla="*/ 158 w 189"/>
                <a:gd name="T101" fmla="*/ 2629 h 225"/>
                <a:gd name="T102" fmla="*/ 111 w 189"/>
                <a:gd name="T103" fmla="*/ 2494 h 225"/>
                <a:gd name="T104" fmla="*/ 69 w 189"/>
                <a:gd name="T105" fmla="*/ 2540 h 225"/>
                <a:gd name="T106" fmla="*/ 28 w 189"/>
                <a:gd name="T107" fmla="*/ 2571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27804" name="Freeform 3978"/>
            <p:cNvSpPr>
              <a:spLocks/>
            </p:cNvSpPr>
            <p:nvPr/>
          </p:nvSpPr>
          <p:spPr bwMode="auto">
            <a:xfrm>
              <a:off x="2291" y="1854"/>
              <a:ext cx="209" cy="182"/>
            </a:xfrm>
            <a:custGeom>
              <a:avLst/>
              <a:gdLst>
                <a:gd name="T0" fmla="*/ 369 w 187"/>
                <a:gd name="T1" fmla="*/ 468 h 147"/>
                <a:gd name="T2" fmla="*/ 301 w 187"/>
                <a:gd name="T3" fmla="*/ 579 h 147"/>
                <a:gd name="T4" fmla="*/ 263 w 187"/>
                <a:gd name="T5" fmla="*/ 711 h 147"/>
                <a:gd name="T6" fmla="*/ 235 w 187"/>
                <a:gd name="T7" fmla="*/ 888 h 147"/>
                <a:gd name="T8" fmla="*/ 203 w 187"/>
                <a:gd name="T9" fmla="*/ 1086 h 147"/>
                <a:gd name="T10" fmla="*/ 203 w 187"/>
                <a:gd name="T11" fmla="*/ 1257 h 147"/>
                <a:gd name="T12" fmla="*/ 181 w 187"/>
                <a:gd name="T13" fmla="*/ 1457 h 147"/>
                <a:gd name="T14" fmla="*/ 151 w 187"/>
                <a:gd name="T15" fmla="*/ 1591 h 147"/>
                <a:gd name="T16" fmla="*/ 118 w 187"/>
                <a:gd name="T17" fmla="*/ 1685 h 147"/>
                <a:gd name="T18" fmla="*/ 70 w 187"/>
                <a:gd name="T19" fmla="*/ 1811 h 147"/>
                <a:gd name="T20" fmla="*/ 0 w 187"/>
                <a:gd name="T21" fmla="*/ 1905 h 147"/>
                <a:gd name="T22" fmla="*/ 70 w 187"/>
                <a:gd name="T23" fmla="*/ 1905 h 147"/>
                <a:gd name="T24" fmla="*/ 124 w 187"/>
                <a:gd name="T25" fmla="*/ 1905 h 147"/>
                <a:gd name="T26" fmla="*/ 201 w 187"/>
                <a:gd name="T27" fmla="*/ 1905 h 147"/>
                <a:gd name="T28" fmla="*/ 263 w 187"/>
                <a:gd name="T29" fmla="*/ 1905 h 147"/>
                <a:gd name="T30" fmla="*/ 281 w 187"/>
                <a:gd name="T31" fmla="*/ 1665 h 147"/>
                <a:gd name="T32" fmla="*/ 321 w 187"/>
                <a:gd name="T33" fmla="*/ 1539 h 147"/>
                <a:gd name="T34" fmla="*/ 369 w 187"/>
                <a:gd name="T35" fmla="*/ 1457 h 147"/>
                <a:gd name="T36" fmla="*/ 420 w 187"/>
                <a:gd name="T37" fmla="*/ 1382 h 147"/>
                <a:gd name="T38" fmla="*/ 475 w 187"/>
                <a:gd name="T39" fmla="*/ 1319 h 147"/>
                <a:gd name="T40" fmla="*/ 514 w 187"/>
                <a:gd name="T41" fmla="*/ 1205 h 147"/>
                <a:gd name="T42" fmla="*/ 559 w 187"/>
                <a:gd name="T43" fmla="*/ 1108 h 147"/>
                <a:gd name="T44" fmla="*/ 559 w 187"/>
                <a:gd name="T45" fmla="*/ 979 h 147"/>
                <a:gd name="T46" fmla="*/ 628 w 187"/>
                <a:gd name="T47" fmla="*/ 888 h 147"/>
                <a:gd name="T48" fmla="*/ 691 w 187"/>
                <a:gd name="T49" fmla="*/ 877 h 147"/>
                <a:gd name="T50" fmla="*/ 712 w 187"/>
                <a:gd name="T51" fmla="*/ 781 h 147"/>
                <a:gd name="T52" fmla="*/ 666 w 187"/>
                <a:gd name="T53" fmla="*/ 579 h 147"/>
                <a:gd name="T54" fmla="*/ 666 w 187"/>
                <a:gd name="T55" fmla="*/ 437 h 147"/>
                <a:gd name="T56" fmla="*/ 655 w 187"/>
                <a:gd name="T57" fmla="*/ 256 h 147"/>
                <a:gd name="T58" fmla="*/ 640 w 187"/>
                <a:gd name="T59" fmla="*/ 207 h 147"/>
                <a:gd name="T60" fmla="*/ 605 w 187"/>
                <a:gd name="T61" fmla="*/ 167 h 147"/>
                <a:gd name="T62" fmla="*/ 583 w 187"/>
                <a:gd name="T63" fmla="*/ 167 h 147"/>
                <a:gd name="T64" fmla="*/ 487 w 187"/>
                <a:gd name="T65" fmla="*/ 135 h 147"/>
                <a:gd name="T66" fmla="*/ 460 w 187"/>
                <a:gd name="T67" fmla="*/ 0 h 147"/>
                <a:gd name="T68" fmla="*/ 420 w 187"/>
                <a:gd name="T69" fmla="*/ 109 h 147"/>
                <a:gd name="T70" fmla="*/ 395 w 187"/>
                <a:gd name="T71" fmla="*/ 282 h 147"/>
                <a:gd name="T72" fmla="*/ 369 w 187"/>
                <a:gd name="T73" fmla="*/ 468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27805" name="Freeform 3979"/>
            <p:cNvSpPr>
              <a:spLocks/>
            </p:cNvSpPr>
            <p:nvPr/>
          </p:nvSpPr>
          <p:spPr bwMode="auto">
            <a:xfrm>
              <a:off x="2518" y="2130"/>
              <a:ext cx="275" cy="260"/>
            </a:xfrm>
            <a:custGeom>
              <a:avLst/>
              <a:gdLst>
                <a:gd name="T0" fmla="*/ 108 w 246"/>
                <a:gd name="T1" fmla="*/ 2477 h 210"/>
                <a:gd name="T2" fmla="*/ 93 w 246"/>
                <a:gd name="T3" fmla="*/ 2477 h 210"/>
                <a:gd name="T4" fmla="*/ 45 w 246"/>
                <a:gd name="T5" fmla="*/ 2385 h 210"/>
                <a:gd name="T6" fmla="*/ 56 w 246"/>
                <a:gd name="T7" fmla="*/ 2323 h 210"/>
                <a:gd name="T8" fmla="*/ 63 w 246"/>
                <a:gd name="T9" fmla="*/ 2323 h 210"/>
                <a:gd name="T10" fmla="*/ 21 w 246"/>
                <a:gd name="T11" fmla="*/ 2138 h 210"/>
                <a:gd name="T12" fmla="*/ 0 w 246"/>
                <a:gd name="T13" fmla="*/ 1964 h 210"/>
                <a:gd name="T14" fmla="*/ 21 w 246"/>
                <a:gd name="T15" fmla="*/ 1964 h 210"/>
                <a:gd name="T16" fmla="*/ 70 w 246"/>
                <a:gd name="T17" fmla="*/ 1858 h 210"/>
                <a:gd name="T18" fmla="*/ 135 w 246"/>
                <a:gd name="T19" fmla="*/ 1858 h 210"/>
                <a:gd name="T20" fmla="*/ 201 w 246"/>
                <a:gd name="T21" fmla="*/ 1858 h 210"/>
                <a:gd name="T22" fmla="*/ 235 w 246"/>
                <a:gd name="T23" fmla="*/ 1685 h 210"/>
                <a:gd name="T24" fmla="*/ 235 w 246"/>
                <a:gd name="T25" fmla="*/ 1492 h 210"/>
                <a:gd name="T26" fmla="*/ 241 w 246"/>
                <a:gd name="T27" fmla="*/ 1315 h 210"/>
                <a:gd name="T28" fmla="*/ 241 w 246"/>
                <a:gd name="T29" fmla="*/ 1148 h 210"/>
                <a:gd name="T30" fmla="*/ 241 w 246"/>
                <a:gd name="T31" fmla="*/ 1015 h 210"/>
                <a:gd name="T32" fmla="*/ 287 w 246"/>
                <a:gd name="T33" fmla="*/ 938 h 210"/>
                <a:gd name="T34" fmla="*/ 335 w 246"/>
                <a:gd name="T35" fmla="*/ 920 h 210"/>
                <a:gd name="T36" fmla="*/ 388 w 246"/>
                <a:gd name="T37" fmla="*/ 758 h 210"/>
                <a:gd name="T38" fmla="*/ 434 w 246"/>
                <a:gd name="T39" fmla="*/ 605 h 210"/>
                <a:gd name="T40" fmla="*/ 495 w 246"/>
                <a:gd name="T41" fmla="*/ 453 h 210"/>
                <a:gd name="T42" fmla="*/ 559 w 246"/>
                <a:gd name="T43" fmla="*/ 296 h 210"/>
                <a:gd name="T44" fmla="*/ 635 w 246"/>
                <a:gd name="T45" fmla="*/ 146 h 210"/>
                <a:gd name="T46" fmla="*/ 699 w 246"/>
                <a:gd name="T47" fmla="*/ 0 h 210"/>
                <a:gd name="T48" fmla="*/ 783 w 246"/>
                <a:gd name="T49" fmla="*/ 50 h 210"/>
                <a:gd name="T50" fmla="*/ 831 w 246"/>
                <a:gd name="T51" fmla="*/ 181 h 210"/>
                <a:gd name="T52" fmla="*/ 875 w 246"/>
                <a:gd name="T53" fmla="*/ 95 h 210"/>
                <a:gd name="T54" fmla="*/ 884 w 246"/>
                <a:gd name="T55" fmla="*/ 277 h 210"/>
                <a:gd name="T56" fmla="*/ 884 w 246"/>
                <a:gd name="T57" fmla="*/ 453 h 210"/>
                <a:gd name="T58" fmla="*/ 932 w 246"/>
                <a:gd name="T59" fmla="*/ 708 h 210"/>
                <a:gd name="T60" fmla="*/ 924 w 246"/>
                <a:gd name="T61" fmla="*/ 791 h 210"/>
                <a:gd name="T62" fmla="*/ 924 w 246"/>
                <a:gd name="T63" fmla="*/ 973 h 210"/>
                <a:gd name="T64" fmla="*/ 924 w 246"/>
                <a:gd name="T65" fmla="*/ 1148 h 210"/>
                <a:gd name="T66" fmla="*/ 924 w 246"/>
                <a:gd name="T67" fmla="*/ 1350 h 210"/>
                <a:gd name="T68" fmla="*/ 908 w 246"/>
                <a:gd name="T69" fmla="*/ 1530 h 210"/>
                <a:gd name="T70" fmla="*/ 884 w 246"/>
                <a:gd name="T71" fmla="*/ 1644 h 210"/>
                <a:gd name="T72" fmla="*/ 857 w 246"/>
                <a:gd name="T73" fmla="*/ 1779 h 210"/>
                <a:gd name="T74" fmla="*/ 831 w 246"/>
                <a:gd name="T75" fmla="*/ 1926 h 210"/>
                <a:gd name="T76" fmla="*/ 806 w 246"/>
                <a:gd name="T77" fmla="*/ 2069 h 210"/>
                <a:gd name="T78" fmla="*/ 806 w 246"/>
                <a:gd name="T79" fmla="*/ 2234 h 210"/>
                <a:gd name="T80" fmla="*/ 742 w 246"/>
                <a:gd name="T81" fmla="*/ 2385 h 210"/>
                <a:gd name="T82" fmla="*/ 677 w 246"/>
                <a:gd name="T83" fmla="*/ 2359 h 210"/>
                <a:gd name="T84" fmla="*/ 614 w 246"/>
                <a:gd name="T85" fmla="*/ 2323 h 210"/>
                <a:gd name="T86" fmla="*/ 552 w 246"/>
                <a:gd name="T87" fmla="*/ 2454 h 210"/>
                <a:gd name="T88" fmla="*/ 512 w 246"/>
                <a:gd name="T89" fmla="*/ 2385 h 210"/>
                <a:gd name="T90" fmla="*/ 462 w 246"/>
                <a:gd name="T91" fmla="*/ 2323 h 210"/>
                <a:gd name="T92" fmla="*/ 396 w 246"/>
                <a:gd name="T93" fmla="*/ 2385 h 210"/>
                <a:gd name="T94" fmla="*/ 359 w 246"/>
                <a:gd name="T95" fmla="*/ 2272 h 210"/>
                <a:gd name="T96" fmla="*/ 300 w 246"/>
                <a:gd name="T97" fmla="*/ 2234 h 210"/>
                <a:gd name="T98" fmla="*/ 241 w 246"/>
                <a:gd name="T99" fmla="*/ 2298 h 210"/>
                <a:gd name="T100" fmla="*/ 227 w 246"/>
                <a:gd name="T101" fmla="*/ 2477 h 210"/>
                <a:gd name="T102" fmla="*/ 206 w 246"/>
                <a:gd name="T103" fmla="*/ 2637 h 210"/>
                <a:gd name="T104" fmla="*/ 206 w 246"/>
                <a:gd name="T105" fmla="*/ 2728 h 210"/>
                <a:gd name="T106" fmla="*/ 155 w 246"/>
                <a:gd name="T107" fmla="*/ 2562 h 210"/>
                <a:gd name="T108" fmla="*/ 135 w 246"/>
                <a:gd name="T109" fmla="*/ 2637 h 210"/>
                <a:gd name="T110" fmla="*/ 135 w 246"/>
                <a:gd name="T111" fmla="*/ 2663 h 210"/>
                <a:gd name="T112" fmla="*/ 118 w 246"/>
                <a:gd name="T113" fmla="*/ 2552 h 210"/>
                <a:gd name="T114" fmla="*/ 108 w 246"/>
                <a:gd name="T115" fmla="*/ 2477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27806" name="Freeform 3980"/>
            <p:cNvSpPr>
              <a:spLocks/>
            </p:cNvSpPr>
            <p:nvPr/>
          </p:nvSpPr>
          <p:spPr bwMode="auto">
            <a:xfrm>
              <a:off x="2212" y="2279"/>
              <a:ext cx="102" cy="96"/>
            </a:xfrm>
            <a:custGeom>
              <a:avLst/>
              <a:gdLst>
                <a:gd name="T0" fmla="*/ 65 w 92"/>
                <a:gd name="T1" fmla="*/ 59 h 78"/>
                <a:gd name="T2" fmla="*/ 50 w 92"/>
                <a:gd name="T3" fmla="*/ 143 h 78"/>
                <a:gd name="T4" fmla="*/ 24 w 92"/>
                <a:gd name="T5" fmla="*/ 298 h 78"/>
                <a:gd name="T6" fmla="*/ 0 w 92"/>
                <a:gd name="T7" fmla="*/ 427 h 78"/>
                <a:gd name="T8" fmla="*/ 33 w 92"/>
                <a:gd name="T9" fmla="*/ 613 h 78"/>
                <a:gd name="T10" fmla="*/ 50 w 92"/>
                <a:gd name="T11" fmla="*/ 540 h 78"/>
                <a:gd name="T12" fmla="*/ 33 w 92"/>
                <a:gd name="T13" fmla="*/ 588 h 78"/>
                <a:gd name="T14" fmla="*/ 50 w 92"/>
                <a:gd name="T15" fmla="*/ 628 h 78"/>
                <a:gd name="T16" fmla="*/ 50 w 92"/>
                <a:gd name="T17" fmla="*/ 684 h 78"/>
                <a:gd name="T18" fmla="*/ 109 w 92"/>
                <a:gd name="T19" fmla="*/ 684 h 78"/>
                <a:gd name="T20" fmla="*/ 109 w 92"/>
                <a:gd name="T21" fmla="*/ 628 h 78"/>
                <a:gd name="T22" fmla="*/ 183 w 92"/>
                <a:gd name="T23" fmla="*/ 684 h 78"/>
                <a:gd name="T24" fmla="*/ 187 w 92"/>
                <a:gd name="T25" fmla="*/ 724 h 78"/>
                <a:gd name="T26" fmla="*/ 113 w 92"/>
                <a:gd name="T27" fmla="*/ 684 h 78"/>
                <a:gd name="T28" fmla="*/ 72 w 92"/>
                <a:gd name="T29" fmla="*/ 724 h 78"/>
                <a:gd name="T30" fmla="*/ 33 w 92"/>
                <a:gd name="T31" fmla="*/ 773 h 78"/>
                <a:gd name="T32" fmla="*/ 41 w 92"/>
                <a:gd name="T33" fmla="*/ 854 h 78"/>
                <a:gd name="T34" fmla="*/ 72 w 92"/>
                <a:gd name="T35" fmla="*/ 854 h 78"/>
                <a:gd name="T36" fmla="*/ 109 w 92"/>
                <a:gd name="T37" fmla="*/ 839 h 78"/>
                <a:gd name="T38" fmla="*/ 109 w 92"/>
                <a:gd name="T39" fmla="*/ 854 h 78"/>
                <a:gd name="T40" fmla="*/ 50 w 92"/>
                <a:gd name="T41" fmla="*/ 894 h 78"/>
                <a:gd name="T42" fmla="*/ 33 w 92"/>
                <a:gd name="T43" fmla="*/ 938 h 78"/>
                <a:gd name="T44" fmla="*/ 109 w 92"/>
                <a:gd name="T45" fmla="*/ 894 h 78"/>
                <a:gd name="T46" fmla="*/ 154 w 92"/>
                <a:gd name="T47" fmla="*/ 894 h 78"/>
                <a:gd name="T48" fmla="*/ 195 w 92"/>
                <a:gd name="T49" fmla="*/ 854 h 78"/>
                <a:gd name="T50" fmla="*/ 249 w 92"/>
                <a:gd name="T51" fmla="*/ 928 h 78"/>
                <a:gd name="T52" fmla="*/ 318 w 92"/>
                <a:gd name="T53" fmla="*/ 928 h 78"/>
                <a:gd name="T54" fmla="*/ 309 w 92"/>
                <a:gd name="T55" fmla="*/ 724 h 78"/>
                <a:gd name="T56" fmla="*/ 292 w 92"/>
                <a:gd name="T57" fmla="*/ 628 h 78"/>
                <a:gd name="T58" fmla="*/ 278 w 92"/>
                <a:gd name="T59" fmla="*/ 427 h 78"/>
                <a:gd name="T60" fmla="*/ 237 w 92"/>
                <a:gd name="T61" fmla="*/ 256 h 78"/>
                <a:gd name="T62" fmla="*/ 195 w 92"/>
                <a:gd name="T63" fmla="*/ 116 h 78"/>
                <a:gd name="T64" fmla="*/ 150 w 92"/>
                <a:gd name="T65" fmla="*/ 0 h 78"/>
                <a:gd name="T66" fmla="*/ 109 w 92"/>
                <a:gd name="T67" fmla="*/ 39 h 78"/>
                <a:gd name="T68" fmla="*/ 65 w 92"/>
                <a:gd name="T69" fmla="*/ 59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27807" name="Freeform 3981"/>
            <p:cNvSpPr>
              <a:spLocks/>
            </p:cNvSpPr>
            <p:nvPr/>
          </p:nvSpPr>
          <p:spPr bwMode="auto">
            <a:xfrm>
              <a:off x="2643" y="1825"/>
              <a:ext cx="65" cy="156"/>
            </a:xfrm>
            <a:custGeom>
              <a:avLst/>
              <a:gdLst>
                <a:gd name="T0" fmla="*/ 120 w 59"/>
                <a:gd name="T1" fmla="*/ 1676 h 125"/>
                <a:gd name="T2" fmla="*/ 95 w 59"/>
                <a:gd name="T3" fmla="*/ 1782 h 125"/>
                <a:gd name="T4" fmla="*/ 84 w 59"/>
                <a:gd name="T5" fmla="*/ 1559 h 125"/>
                <a:gd name="T6" fmla="*/ 74 w 59"/>
                <a:gd name="T7" fmla="*/ 1327 h 125"/>
                <a:gd name="T8" fmla="*/ 34 w 59"/>
                <a:gd name="T9" fmla="*/ 1107 h 125"/>
                <a:gd name="T10" fmla="*/ 0 w 59"/>
                <a:gd name="T11" fmla="*/ 879 h 125"/>
                <a:gd name="T12" fmla="*/ 4 w 59"/>
                <a:gd name="T13" fmla="*/ 683 h 125"/>
                <a:gd name="T14" fmla="*/ 34 w 59"/>
                <a:gd name="T15" fmla="*/ 504 h 125"/>
                <a:gd name="T16" fmla="*/ 34 w 59"/>
                <a:gd name="T17" fmla="*/ 173 h 125"/>
                <a:gd name="T18" fmla="*/ 45 w 59"/>
                <a:gd name="T19" fmla="*/ 62 h 125"/>
                <a:gd name="T20" fmla="*/ 95 w 59"/>
                <a:gd name="T21" fmla="*/ 0 h 125"/>
                <a:gd name="T22" fmla="*/ 112 w 59"/>
                <a:gd name="T23" fmla="*/ 62 h 125"/>
                <a:gd name="T24" fmla="*/ 128 w 59"/>
                <a:gd name="T25" fmla="*/ 120 h 125"/>
                <a:gd name="T26" fmla="*/ 156 w 59"/>
                <a:gd name="T27" fmla="*/ 62 h 125"/>
                <a:gd name="T28" fmla="*/ 133 w 59"/>
                <a:gd name="T29" fmla="*/ 331 h 125"/>
                <a:gd name="T30" fmla="*/ 165 w 59"/>
                <a:gd name="T31" fmla="*/ 504 h 125"/>
                <a:gd name="T32" fmla="*/ 145 w 59"/>
                <a:gd name="T33" fmla="*/ 683 h 125"/>
                <a:gd name="T34" fmla="*/ 112 w 59"/>
                <a:gd name="T35" fmla="*/ 817 h 125"/>
                <a:gd name="T36" fmla="*/ 156 w 59"/>
                <a:gd name="T37" fmla="*/ 930 h 125"/>
                <a:gd name="T38" fmla="*/ 189 w 59"/>
                <a:gd name="T39" fmla="*/ 1020 h 125"/>
                <a:gd name="T40" fmla="*/ 189 w 59"/>
                <a:gd name="T41" fmla="*/ 1249 h 125"/>
                <a:gd name="T42" fmla="*/ 156 w 59"/>
                <a:gd name="T43" fmla="*/ 1333 h 125"/>
                <a:gd name="T44" fmla="*/ 120 w 59"/>
                <a:gd name="T45" fmla="*/ 1480 h 125"/>
                <a:gd name="T46" fmla="*/ 120 w 59"/>
                <a:gd name="T47" fmla="*/ 1676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27808" name="Freeform 3982"/>
            <p:cNvSpPr>
              <a:spLocks/>
            </p:cNvSpPr>
            <p:nvPr/>
          </p:nvSpPr>
          <p:spPr bwMode="auto">
            <a:xfrm>
              <a:off x="2314" y="2461"/>
              <a:ext cx="71" cy="90"/>
            </a:xfrm>
            <a:custGeom>
              <a:avLst/>
              <a:gdLst>
                <a:gd name="T0" fmla="*/ 215 w 64"/>
                <a:gd name="T1" fmla="*/ 901 h 73"/>
                <a:gd name="T2" fmla="*/ 154 w 64"/>
                <a:gd name="T3" fmla="*/ 785 h 73"/>
                <a:gd name="T4" fmla="*/ 101 w 64"/>
                <a:gd name="T5" fmla="*/ 671 h 73"/>
                <a:gd name="T6" fmla="*/ 54 w 64"/>
                <a:gd name="T7" fmla="*/ 485 h 73"/>
                <a:gd name="T8" fmla="*/ 0 w 64"/>
                <a:gd name="T9" fmla="*/ 346 h 73"/>
                <a:gd name="T10" fmla="*/ 20 w 64"/>
                <a:gd name="T11" fmla="*/ 256 h 73"/>
                <a:gd name="T12" fmla="*/ 41 w 64"/>
                <a:gd name="T13" fmla="*/ 145 h 73"/>
                <a:gd name="T14" fmla="*/ 67 w 64"/>
                <a:gd name="T15" fmla="*/ 0 h 73"/>
                <a:gd name="T16" fmla="*/ 101 w 64"/>
                <a:gd name="T17" fmla="*/ 0 h 73"/>
                <a:gd name="T18" fmla="*/ 113 w 64"/>
                <a:gd name="T19" fmla="*/ 228 h 73"/>
                <a:gd name="T20" fmla="*/ 124 w 64"/>
                <a:gd name="T21" fmla="*/ 256 h 73"/>
                <a:gd name="T22" fmla="*/ 150 w 64"/>
                <a:gd name="T23" fmla="*/ 207 h 73"/>
                <a:gd name="T24" fmla="*/ 166 w 64"/>
                <a:gd name="T25" fmla="*/ 207 h 73"/>
                <a:gd name="T26" fmla="*/ 166 w 64"/>
                <a:gd name="T27" fmla="*/ 413 h 73"/>
                <a:gd name="T28" fmla="*/ 166 w 64"/>
                <a:gd name="T29" fmla="*/ 427 h 73"/>
                <a:gd name="T30" fmla="*/ 202 w 64"/>
                <a:gd name="T31" fmla="*/ 555 h 73"/>
                <a:gd name="T32" fmla="*/ 225 w 64"/>
                <a:gd name="T33" fmla="*/ 637 h 73"/>
                <a:gd name="T34" fmla="*/ 215 w 64"/>
                <a:gd name="T35" fmla="*/ 90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27809" name="Freeform 3983"/>
            <p:cNvSpPr>
              <a:spLocks/>
            </p:cNvSpPr>
            <p:nvPr/>
          </p:nvSpPr>
          <p:spPr bwMode="auto">
            <a:xfrm>
              <a:off x="1060" y="2437"/>
              <a:ext cx="53" cy="52"/>
            </a:xfrm>
            <a:custGeom>
              <a:avLst/>
              <a:gdLst>
                <a:gd name="T0" fmla="*/ 0 w 49"/>
                <a:gd name="T1" fmla="*/ 343 h 42"/>
                <a:gd name="T2" fmla="*/ 0 w 49"/>
                <a:gd name="T3" fmla="*/ 181 h 42"/>
                <a:gd name="T4" fmla="*/ 0 w 49"/>
                <a:gd name="T5" fmla="*/ 2 h 42"/>
                <a:gd name="T6" fmla="*/ 19 w 49"/>
                <a:gd name="T7" fmla="*/ 0 h 42"/>
                <a:gd name="T8" fmla="*/ 29 w 49"/>
                <a:gd name="T9" fmla="*/ 95 h 42"/>
                <a:gd name="T10" fmla="*/ 40 w 49"/>
                <a:gd name="T11" fmla="*/ 118 h 42"/>
                <a:gd name="T12" fmla="*/ 59 w 49"/>
                <a:gd name="T13" fmla="*/ 181 h 42"/>
                <a:gd name="T14" fmla="*/ 115 w 49"/>
                <a:gd name="T15" fmla="*/ 95 h 42"/>
                <a:gd name="T16" fmla="*/ 120 w 49"/>
                <a:gd name="T17" fmla="*/ 95 h 42"/>
                <a:gd name="T18" fmla="*/ 124 w 49"/>
                <a:gd name="T19" fmla="*/ 181 h 42"/>
                <a:gd name="T20" fmla="*/ 97 w 49"/>
                <a:gd name="T21" fmla="*/ 317 h 42"/>
                <a:gd name="T22" fmla="*/ 115 w 49"/>
                <a:gd name="T23" fmla="*/ 453 h 42"/>
                <a:gd name="T24" fmla="*/ 84 w 49"/>
                <a:gd name="T25" fmla="*/ 541 h 42"/>
                <a:gd name="T26" fmla="*/ 71 w 49"/>
                <a:gd name="T27" fmla="*/ 395 h 42"/>
                <a:gd name="T28" fmla="*/ 66 w 49"/>
                <a:gd name="T29" fmla="*/ 453 h 42"/>
                <a:gd name="T30" fmla="*/ 51 w 49"/>
                <a:gd name="T31" fmla="*/ 343 h 42"/>
                <a:gd name="T32" fmla="*/ 4 w 49"/>
                <a:gd name="T33" fmla="*/ 317 h 42"/>
                <a:gd name="T34" fmla="*/ 0 w 49"/>
                <a:gd name="T35" fmla="*/ 343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27810" name="Freeform 3984"/>
            <p:cNvSpPr>
              <a:spLocks/>
            </p:cNvSpPr>
            <p:nvPr/>
          </p:nvSpPr>
          <p:spPr bwMode="auto">
            <a:xfrm>
              <a:off x="1117" y="2439"/>
              <a:ext cx="39" cy="50"/>
            </a:xfrm>
            <a:custGeom>
              <a:avLst/>
              <a:gdLst>
                <a:gd name="T0" fmla="*/ 69 w 35"/>
                <a:gd name="T1" fmla="*/ 330 h 40"/>
                <a:gd name="T2" fmla="*/ 96 w 35"/>
                <a:gd name="T3" fmla="*/ 330 h 40"/>
                <a:gd name="T4" fmla="*/ 86 w 35"/>
                <a:gd name="T5" fmla="*/ 289 h 40"/>
                <a:gd name="T6" fmla="*/ 69 w 35"/>
                <a:gd name="T7" fmla="*/ 244 h 40"/>
                <a:gd name="T8" fmla="*/ 59 w 35"/>
                <a:gd name="T9" fmla="*/ 185 h 40"/>
                <a:gd name="T10" fmla="*/ 4 w 35"/>
                <a:gd name="T11" fmla="*/ 110 h 40"/>
                <a:gd name="T12" fmla="*/ 0 w 35"/>
                <a:gd name="T13" fmla="*/ 76 h 40"/>
                <a:gd name="T14" fmla="*/ 0 w 35"/>
                <a:gd name="T15" fmla="*/ 0 h 40"/>
                <a:gd name="T16" fmla="*/ 53 w 35"/>
                <a:gd name="T17" fmla="*/ 0 h 40"/>
                <a:gd name="T18" fmla="*/ 86 w 35"/>
                <a:gd name="T19" fmla="*/ 110 h 40"/>
                <a:gd name="T20" fmla="*/ 126 w 35"/>
                <a:gd name="T21" fmla="*/ 185 h 40"/>
                <a:gd name="T22" fmla="*/ 126 w 35"/>
                <a:gd name="T23" fmla="*/ 423 h 40"/>
                <a:gd name="T24" fmla="*/ 109 w 35"/>
                <a:gd name="T25" fmla="*/ 476 h 40"/>
                <a:gd name="T26" fmla="*/ 96 w 35"/>
                <a:gd name="T27" fmla="*/ 594 h 40"/>
                <a:gd name="T28" fmla="*/ 86 w 35"/>
                <a:gd name="T29" fmla="*/ 476 h 40"/>
                <a:gd name="T30" fmla="*/ 69 w 35"/>
                <a:gd name="T31" fmla="*/ 330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27811" name="Freeform 3985"/>
            <p:cNvSpPr>
              <a:spLocks/>
            </p:cNvSpPr>
            <p:nvPr/>
          </p:nvSpPr>
          <p:spPr bwMode="auto">
            <a:xfrm>
              <a:off x="1553" y="2522"/>
              <a:ext cx="53" cy="78"/>
            </a:xfrm>
            <a:custGeom>
              <a:avLst/>
              <a:gdLst>
                <a:gd name="T0" fmla="*/ 160 w 47"/>
                <a:gd name="T1" fmla="*/ 193 h 64"/>
                <a:gd name="T2" fmla="*/ 99 w 47"/>
                <a:gd name="T3" fmla="*/ 35 h 64"/>
                <a:gd name="T4" fmla="*/ 53 w 47"/>
                <a:gd name="T5" fmla="*/ 0 h 64"/>
                <a:gd name="T6" fmla="*/ 29 w 47"/>
                <a:gd name="T7" fmla="*/ 52 h 64"/>
                <a:gd name="T8" fmla="*/ 23 w 47"/>
                <a:gd name="T9" fmla="*/ 239 h 64"/>
                <a:gd name="T10" fmla="*/ 42 w 47"/>
                <a:gd name="T11" fmla="*/ 461 h 64"/>
                <a:gd name="T12" fmla="*/ 0 w 47"/>
                <a:gd name="T13" fmla="*/ 673 h 64"/>
                <a:gd name="T14" fmla="*/ 53 w 47"/>
                <a:gd name="T15" fmla="*/ 673 h 64"/>
                <a:gd name="T16" fmla="*/ 111 w 47"/>
                <a:gd name="T17" fmla="*/ 687 h 64"/>
                <a:gd name="T18" fmla="*/ 157 w 47"/>
                <a:gd name="T19" fmla="*/ 518 h 64"/>
                <a:gd name="T20" fmla="*/ 202 w 47"/>
                <a:gd name="T21" fmla="*/ 310 h 64"/>
                <a:gd name="T22" fmla="*/ 180 w 47"/>
                <a:gd name="T23" fmla="*/ 199 h 64"/>
                <a:gd name="T24" fmla="*/ 180 w 47"/>
                <a:gd name="T25" fmla="*/ 254 h 64"/>
                <a:gd name="T26" fmla="*/ 160 w 47"/>
                <a:gd name="T27" fmla="*/ 193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27812" name="Freeform 3986"/>
            <p:cNvSpPr>
              <a:spLocks/>
            </p:cNvSpPr>
            <p:nvPr/>
          </p:nvSpPr>
          <p:spPr bwMode="auto">
            <a:xfrm>
              <a:off x="1125" y="2375"/>
              <a:ext cx="212" cy="367"/>
            </a:xfrm>
            <a:custGeom>
              <a:avLst/>
              <a:gdLst>
                <a:gd name="T0" fmla="*/ 301 w 189"/>
                <a:gd name="T1" fmla="*/ 391 h 296"/>
                <a:gd name="T2" fmla="*/ 268 w 189"/>
                <a:gd name="T3" fmla="*/ 345 h 296"/>
                <a:gd name="T4" fmla="*/ 213 w 189"/>
                <a:gd name="T5" fmla="*/ 681 h 296"/>
                <a:gd name="T6" fmla="*/ 141 w 189"/>
                <a:gd name="T7" fmla="*/ 1032 h 296"/>
                <a:gd name="T8" fmla="*/ 112 w 189"/>
                <a:gd name="T9" fmla="*/ 844 h 296"/>
                <a:gd name="T10" fmla="*/ 93 w 189"/>
                <a:gd name="T11" fmla="*/ 1115 h 296"/>
                <a:gd name="T12" fmla="*/ 93 w 189"/>
                <a:gd name="T13" fmla="*/ 1328 h 296"/>
                <a:gd name="T14" fmla="*/ 93 w 189"/>
                <a:gd name="T15" fmla="*/ 1635 h 296"/>
                <a:gd name="T16" fmla="*/ 104 w 189"/>
                <a:gd name="T17" fmla="*/ 1968 h 296"/>
                <a:gd name="T18" fmla="*/ 62 w 189"/>
                <a:gd name="T19" fmla="*/ 2254 h 296"/>
                <a:gd name="T20" fmla="*/ 21 w 189"/>
                <a:gd name="T21" fmla="*/ 2440 h 296"/>
                <a:gd name="T22" fmla="*/ 0 w 189"/>
                <a:gd name="T23" fmla="*/ 2569 h 296"/>
                <a:gd name="T24" fmla="*/ 93 w 189"/>
                <a:gd name="T25" fmla="*/ 2800 h 296"/>
                <a:gd name="T26" fmla="*/ 229 w 189"/>
                <a:gd name="T27" fmla="*/ 2927 h 296"/>
                <a:gd name="T28" fmla="*/ 261 w 189"/>
                <a:gd name="T29" fmla="*/ 3030 h 296"/>
                <a:gd name="T30" fmla="*/ 348 w 189"/>
                <a:gd name="T31" fmla="*/ 3338 h 296"/>
                <a:gd name="T32" fmla="*/ 441 w 189"/>
                <a:gd name="T33" fmla="*/ 3469 h 296"/>
                <a:gd name="T34" fmla="*/ 552 w 189"/>
                <a:gd name="T35" fmla="*/ 3517 h 296"/>
                <a:gd name="T36" fmla="*/ 560 w 189"/>
                <a:gd name="T37" fmla="*/ 3904 h 296"/>
                <a:gd name="T38" fmla="*/ 592 w 189"/>
                <a:gd name="T39" fmla="*/ 3243 h 296"/>
                <a:gd name="T40" fmla="*/ 552 w 189"/>
                <a:gd name="T41" fmla="*/ 2795 h 296"/>
                <a:gd name="T42" fmla="*/ 612 w 189"/>
                <a:gd name="T43" fmla="*/ 2717 h 296"/>
                <a:gd name="T44" fmla="*/ 560 w 189"/>
                <a:gd name="T45" fmla="*/ 2493 h 296"/>
                <a:gd name="T46" fmla="*/ 674 w 189"/>
                <a:gd name="T47" fmla="*/ 2493 h 296"/>
                <a:gd name="T48" fmla="*/ 686 w 189"/>
                <a:gd name="T49" fmla="*/ 2493 h 296"/>
                <a:gd name="T50" fmla="*/ 745 w 189"/>
                <a:gd name="T51" fmla="*/ 2624 h 296"/>
                <a:gd name="T52" fmla="*/ 745 w 189"/>
                <a:gd name="T53" fmla="*/ 2403 h 296"/>
                <a:gd name="T54" fmla="*/ 720 w 189"/>
                <a:gd name="T55" fmla="*/ 2146 h 296"/>
                <a:gd name="T56" fmla="*/ 701 w 189"/>
                <a:gd name="T57" fmla="*/ 1635 h 296"/>
                <a:gd name="T58" fmla="*/ 674 w 189"/>
                <a:gd name="T59" fmla="*/ 1468 h 296"/>
                <a:gd name="T60" fmla="*/ 560 w 189"/>
                <a:gd name="T61" fmla="*/ 1280 h 296"/>
                <a:gd name="T62" fmla="*/ 461 w 189"/>
                <a:gd name="T63" fmla="*/ 1255 h 296"/>
                <a:gd name="T64" fmla="*/ 420 w 189"/>
                <a:gd name="T65" fmla="*/ 1002 h 296"/>
                <a:gd name="T66" fmla="*/ 366 w 189"/>
                <a:gd name="T67" fmla="*/ 755 h 296"/>
                <a:gd name="T68" fmla="*/ 420 w 189"/>
                <a:gd name="T69" fmla="*/ 345 h 296"/>
                <a:gd name="T70" fmla="*/ 510 w 189"/>
                <a:gd name="T71" fmla="*/ 135 h 296"/>
                <a:gd name="T72" fmla="*/ 466 w 189"/>
                <a:gd name="T73" fmla="*/ 40 h 296"/>
                <a:gd name="T74" fmla="*/ 354 w 189"/>
                <a:gd name="T75" fmla="*/ 257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27813" name="Freeform 3987"/>
            <p:cNvSpPr>
              <a:spLocks/>
            </p:cNvSpPr>
            <p:nvPr/>
          </p:nvSpPr>
          <p:spPr bwMode="auto">
            <a:xfrm>
              <a:off x="1436" y="2461"/>
              <a:ext cx="86" cy="157"/>
            </a:xfrm>
            <a:custGeom>
              <a:avLst/>
              <a:gdLst>
                <a:gd name="T0" fmla="*/ 269 w 76"/>
                <a:gd name="T1" fmla="*/ 1176 h 127"/>
                <a:gd name="T2" fmla="*/ 230 w 76"/>
                <a:gd name="T3" fmla="*/ 1061 h 127"/>
                <a:gd name="T4" fmla="*/ 230 w 76"/>
                <a:gd name="T5" fmla="*/ 847 h 127"/>
                <a:gd name="T6" fmla="*/ 269 w 76"/>
                <a:gd name="T7" fmla="*/ 817 h 127"/>
                <a:gd name="T8" fmla="*/ 283 w 76"/>
                <a:gd name="T9" fmla="*/ 694 h 127"/>
                <a:gd name="T10" fmla="*/ 283 w 76"/>
                <a:gd name="T11" fmla="*/ 509 h 127"/>
                <a:gd name="T12" fmla="*/ 201 w 76"/>
                <a:gd name="T13" fmla="*/ 362 h 127"/>
                <a:gd name="T14" fmla="*/ 187 w 76"/>
                <a:gd name="T15" fmla="*/ 448 h 127"/>
                <a:gd name="T16" fmla="*/ 201 w 76"/>
                <a:gd name="T17" fmla="*/ 237 h 127"/>
                <a:gd name="T18" fmla="*/ 157 w 76"/>
                <a:gd name="T19" fmla="*/ 115 h 127"/>
                <a:gd name="T20" fmla="*/ 113 w 76"/>
                <a:gd name="T21" fmla="*/ 2 h 127"/>
                <a:gd name="T22" fmla="*/ 124 w 76"/>
                <a:gd name="T23" fmla="*/ 61 h 127"/>
                <a:gd name="T24" fmla="*/ 96 w 76"/>
                <a:gd name="T25" fmla="*/ 0 h 127"/>
                <a:gd name="T26" fmla="*/ 113 w 76"/>
                <a:gd name="T27" fmla="*/ 61 h 127"/>
                <a:gd name="T28" fmla="*/ 37 w 76"/>
                <a:gd name="T29" fmla="*/ 208 h 127"/>
                <a:gd name="T30" fmla="*/ 76 w 76"/>
                <a:gd name="T31" fmla="*/ 293 h 127"/>
                <a:gd name="T32" fmla="*/ 23 w 76"/>
                <a:gd name="T33" fmla="*/ 393 h 127"/>
                <a:gd name="T34" fmla="*/ 0 w 76"/>
                <a:gd name="T35" fmla="*/ 575 h 127"/>
                <a:gd name="T36" fmla="*/ 37 w 76"/>
                <a:gd name="T37" fmla="*/ 744 h 127"/>
                <a:gd name="T38" fmla="*/ 76 w 76"/>
                <a:gd name="T39" fmla="*/ 744 h 127"/>
                <a:gd name="T40" fmla="*/ 86 w 76"/>
                <a:gd name="T41" fmla="*/ 872 h 127"/>
                <a:gd name="T42" fmla="*/ 113 w 76"/>
                <a:gd name="T43" fmla="*/ 991 h 127"/>
                <a:gd name="T44" fmla="*/ 96 w 76"/>
                <a:gd name="T45" fmla="*/ 1197 h 127"/>
                <a:gd name="T46" fmla="*/ 109 w 76"/>
                <a:gd name="T47" fmla="*/ 1445 h 127"/>
                <a:gd name="T48" fmla="*/ 145 w 76"/>
                <a:gd name="T49" fmla="*/ 1622 h 127"/>
                <a:gd name="T50" fmla="*/ 187 w 76"/>
                <a:gd name="T51" fmla="*/ 1622 h 127"/>
                <a:gd name="T52" fmla="*/ 260 w 76"/>
                <a:gd name="T53" fmla="*/ 1506 h 127"/>
                <a:gd name="T54" fmla="*/ 333 w 76"/>
                <a:gd name="T55" fmla="*/ 1480 h 127"/>
                <a:gd name="T56" fmla="*/ 304 w 76"/>
                <a:gd name="T57" fmla="*/ 1333 h 127"/>
                <a:gd name="T58" fmla="*/ 269 w 76"/>
                <a:gd name="T59" fmla="*/ 1176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27814" name="Freeform 3988"/>
            <p:cNvSpPr>
              <a:spLocks/>
            </p:cNvSpPr>
            <p:nvPr/>
          </p:nvSpPr>
          <p:spPr bwMode="auto">
            <a:xfrm>
              <a:off x="1495" y="2519"/>
              <a:ext cx="69" cy="88"/>
            </a:xfrm>
            <a:custGeom>
              <a:avLst/>
              <a:gdLst>
                <a:gd name="T0" fmla="*/ 30 w 62"/>
                <a:gd name="T1" fmla="*/ 599 h 71"/>
                <a:gd name="T2" fmla="*/ 0 w 62"/>
                <a:gd name="T3" fmla="*/ 483 h 71"/>
                <a:gd name="T4" fmla="*/ 0 w 62"/>
                <a:gd name="T5" fmla="*/ 257 h 71"/>
                <a:gd name="T6" fmla="*/ 30 w 62"/>
                <a:gd name="T7" fmla="*/ 224 h 71"/>
                <a:gd name="T8" fmla="*/ 41 w 62"/>
                <a:gd name="T9" fmla="*/ 95 h 71"/>
                <a:gd name="T10" fmla="*/ 51 w 62"/>
                <a:gd name="T11" fmla="*/ 0 h 71"/>
                <a:gd name="T12" fmla="*/ 120 w 62"/>
                <a:gd name="T13" fmla="*/ 0 h 71"/>
                <a:gd name="T14" fmla="*/ 168 w 62"/>
                <a:gd name="T15" fmla="*/ 0 h 71"/>
                <a:gd name="T16" fmla="*/ 227 w 62"/>
                <a:gd name="T17" fmla="*/ 0 h 71"/>
                <a:gd name="T18" fmla="*/ 211 w 62"/>
                <a:gd name="T19" fmla="*/ 95 h 71"/>
                <a:gd name="T20" fmla="*/ 206 w 62"/>
                <a:gd name="T21" fmla="*/ 319 h 71"/>
                <a:gd name="T22" fmla="*/ 227 w 62"/>
                <a:gd name="T23" fmla="*/ 599 h 71"/>
                <a:gd name="T24" fmla="*/ 187 w 62"/>
                <a:gd name="T25" fmla="*/ 835 h 71"/>
                <a:gd name="T26" fmla="*/ 154 w 62"/>
                <a:gd name="T27" fmla="*/ 771 h 71"/>
                <a:gd name="T28" fmla="*/ 100 w 62"/>
                <a:gd name="T29" fmla="*/ 835 h 71"/>
                <a:gd name="T30" fmla="*/ 111 w 62"/>
                <a:gd name="T31" fmla="*/ 932 h 71"/>
                <a:gd name="T32" fmla="*/ 87 w 62"/>
                <a:gd name="T33" fmla="*/ 920 h 71"/>
                <a:gd name="T34" fmla="*/ 62 w 62"/>
                <a:gd name="T35" fmla="*/ 752 h 71"/>
                <a:gd name="T36" fmla="*/ 30 w 62"/>
                <a:gd name="T37" fmla="*/ 599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27815" name="Freeform 3989"/>
            <p:cNvSpPr>
              <a:spLocks/>
            </p:cNvSpPr>
            <p:nvPr/>
          </p:nvSpPr>
          <p:spPr bwMode="auto">
            <a:xfrm>
              <a:off x="1432" y="2411"/>
              <a:ext cx="16" cy="13"/>
            </a:xfrm>
            <a:custGeom>
              <a:avLst/>
              <a:gdLst>
                <a:gd name="T0" fmla="*/ 3 w 14"/>
                <a:gd name="T1" fmla="*/ 0 h 11"/>
                <a:gd name="T2" fmla="*/ 70 w 14"/>
                <a:gd name="T3" fmla="*/ 0 h 11"/>
                <a:gd name="T4" fmla="*/ 49 w 14"/>
                <a:gd name="T5" fmla="*/ 79 h 11"/>
                <a:gd name="T6" fmla="*/ 0 w 14"/>
                <a:gd name="T7" fmla="*/ 79 h 11"/>
                <a:gd name="T8" fmla="*/ 33 w 14"/>
                <a:gd name="T9" fmla="*/ 30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816" name="Freeform 3990"/>
            <p:cNvSpPr>
              <a:spLocks/>
            </p:cNvSpPr>
            <p:nvPr/>
          </p:nvSpPr>
          <p:spPr bwMode="auto">
            <a:xfrm>
              <a:off x="1228" y="2379"/>
              <a:ext cx="238" cy="252"/>
            </a:xfrm>
            <a:custGeom>
              <a:avLst/>
              <a:gdLst>
                <a:gd name="T0" fmla="*/ 666 w 213"/>
                <a:gd name="T1" fmla="*/ 564 h 203"/>
                <a:gd name="T2" fmla="*/ 627 w 213"/>
                <a:gd name="T3" fmla="*/ 497 h 203"/>
                <a:gd name="T4" fmla="*/ 627 w 213"/>
                <a:gd name="T5" fmla="*/ 441 h 203"/>
                <a:gd name="T6" fmla="*/ 617 w 213"/>
                <a:gd name="T7" fmla="*/ 375 h 203"/>
                <a:gd name="T8" fmla="*/ 574 w 213"/>
                <a:gd name="T9" fmla="*/ 400 h 203"/>
                <a:gd name="T10" fmla="*/ 432 w 213"/>
                <a:gd name="T11" fmla="*/ 400 h 203"/>
                <a:gd name="T12" fmla="*/ 318 w 213"/>
                <a:gd name="T13" fmla="*/ 400 h 203"/>
                <a:gd name="T14" fmla="*/ 235 w 213"/>
                <a:gd name="T15" fmla="*/ 148 h 203"/>
                <a:gd name="T16" fmla="*/ 189 w 213"/>
                <a:gd name="T17" fmla="*/ 96 h 203"/>
                <a:gd name="T18" fmla="*/ 203 w 213"/>
                <a:gd name="T19" fmla="*/ 148 h 203"/>
                <a:gd name="T20" fmla="*/ 118 w 213"/>
                <a:gd name="T21" fmla="*/ 351 h 203"/>
                <a:gd name="T22" fmla="*/ 106 w 213"/>
                <a:gd name="T23" fmla="*/ 755 h 203"/>
                <a:gd name="T24" fmla="*/ 106 w 213"/>
                <a:gd name="T25" fmla="*/ 375 h 203"/>
                <a:gd name="T26" fmla="*/ 135 w 213"/>
                <a:gd name="T27" fmla="*/ 96 h 203"/>
                <a:gd name="T28" fmla="*/ 55 w 213"/>
                <a:gd name="T29" fmla="*/ 318 h 203"/>
                <a:gd name="T30" fmla="*/ 0 w 213"/>
                <a:gd name="T31" fmla="*/ 721 h 203"/>
                <a:gd name="T32" fmla="*/ 55 w 213"/>
                <a:gd name="T33" fmla="*/ 982 h 203"/>
                <a:gd name="T34" fmla="*/ 93 w 213"/>
                <a:gd name="T35" fmla="*/ 1230 h 203"/>
                <a:gd name="T36" fmla="*/ 189 w 213"/>
                <a:gd name="T37" fmla="*/ 1259 h 203"/>
                <a:gd name="T38" fmla="*/ 295 w 213"/>
                <a:gd name="T39" fmla="*/ 1444 h 203"/>
                <a:gd name="T40" fmla="*/ 318 w 213"/>
                <a:gd name="T41" fmla="*/ 1611 h 203"/>
                <a:gd name="T42" fmla="*/ 344 w 213"/>
                <a:gd name="T43" fmla="*/ 2148 h 203"/>
                <a:gd name="T44" fmla="*/ 355 w 213"/>
                <a:gd name="T45" fmla="*/ 2407 h 203"/>
                <a:gd name="T46" fmla="*/ 413 w 213"/>
                <a:gd name="T47" fmla="*/ 2726 h 203"/>
                <a:gd name="T48" fmla="*/ 460 w 213"/>
                <a:gd name="T49" fmla="*/ 2726 h 203"/>
                <a:gd name="T50" fmla="*/ 561 w 213"/>
                <a:gd name="T51" fmla="*/ 2407 h 203"/>
                <a:gd name="T52" fmla="*/ 545 w 213"/>
                <a:gd name="T53" fmla="*/ 2273 h 203"/>
                <a:gd name="T54" fmla="*/ 502 w 213"/>
                <a:gd name="T55" fmla="*/ 1883 h 203"/>
                <a:gd name="T56" fmla="*/ 617 w 213"/>
                <a:gd name="T57" fmla="*/ 2053 h 203"/>
                <a:gd name="T58" fmla="*/ 680 w 213"/>
                <a:gd name="T59" fmla="*/ 1883 h 203"/>
                <a:gd name="T60" fmla="*/ 744 w 213"/>
                <a:gd name="T61" fmla="*/ 1662 h 203"/>
                <a:gd name="T62" fmla="*/ 710 w 213"/>
                <a:gd name="T63" fmla="*/ 1482 h 203"/>
                <a:gd name="T64" fmla="*/ 773 w 213"/>
                <a:gd name="T65" fmla="*/ 1188 h 203"/>
                <a:gd name="T66" fmla="*/ 808 w 213"/>
                <a:gd name="T67" fmla="*/ 951 h 203"/>
                <a:gd name="T68" fmla="*/ 733 w 213"/>
                <a:gd name="T69" fmla="*/ 891 h 203"/>
                <a:gd name="T70" fmla="*/ 710 w 213"/>
                <a:gd name="T71" fmla="*/ 843 h 203"/>
                <a:gd name="T72" fmla="*/ 744 w 213"/>
                <a:gd name="T73" fmla="*/ 700 h 203"/>
                <a:gd name="T74" fmla="*/ 680 w 213"/>
                <a:gd name="T75" fmla="*/ 564 h 203"/>
                <a:gd name="T76" fmla="*/ 668 w 213"/>
                <a:gd name="T77" fmla="*/ 608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27817" name="Freeform 3991"/>
            <p:cNvSpPr>
              <a:spLocks/>
            </p:cNvSpPr>
            <p:nvPr/>
          </p:nvSpPr>
          <p:spPr bwMode="auto">
            <a:xfrm>
              <a:off x="1388" y="2403"/>
              <a:ext cx="8" cy="2"/>
            </a:xfrm>
            <a:custGeom>
              <a:avLst/>
              <a:gdLst>
                <a:gd name="T0" fmla="*/ 33 w 7"/>
                <a:gd name="T1" fmla="*/ 2 h 2"/>
                <a:gd name="T2" fmla="*/ 0 w 7"/>
                <a:gd name="T3" fmla="*/ 0 h 2"/>
                <a:gd name="T4" fmla="*/ 33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7818" name="Freeform 3992"/>
            <p:cNvSpPr>
              <a:spLocks/>
            </p:cNvSpPr>
            <p:nvPr/>
          </p:nvSpPr>
          <p:spPr bwMode="auto">
            <a:xfrm>
              <a:off x="1052" y="2135"/>
              <a:ext cx="178" cy="70"/>
            </a:xfrm>
            <a:custGeom>
              <a:avLst/>
              <a:gdLst>
                <a:gd name="T0" fmla="*/ 408 w 160"/>
                <a:gd name="T1" fmla="*/ 278 h 57"/>
                <a:gd name="T2" fmla="*/ 408 w 160"/>
                <a:gd name="T3" fmla="*/ 302 h 57"/>
                <a:gd name="T4" fmla="*/ 354 w 160"/>
                <a:gd name="T5" fmla="*/ 220 h 57"/>
                <a:gd name="T6" fmla="*/ 293 w 160"/>
                <a:gd name="T7" fmla="*/ 113 h 57"/>
                <a:gd name="T8" fmla="*/ 256 w 160"/>
                <a:gd name="T9" fmla="*/ 59 h 57"/>
                <a:gd name="T10" fmla="*/ 209 w 160"/>
                <a:gd name="T11" fmla="*/ 39 h 57"/>
                <a:gd name="T12" fmla="*/ 194 w 160"/>
                <a:gd name="T13" fmla="*/ 0 h 57"/>
                <a:gd name="T14" fmla="*/ 123 w 160"/>
                <a:gd name="T15" fmla="*/ 59 h 57"/>
                <a:gd name="T16" fmla="*/ 57 w 160"/>
                <a:gd name="T17" fmla="*/ 88 h 57"/>
                <a:gd name="T18" fmla="*/ 30 w 160"/>
                <a:gd name="T19" fmla="*/ 220 h 57"/>
                <a:gd name="T20" fmla="*/ 0 w 160"/>
                <a:gd name="T21" fmla="*/ 302 h 57"/>
                <a:gd name="T22" fmla="*/ 24 w 160"/>
                <a:gd name="T23" fmla="*/ 258 h 57"/>
                <a:gd name="T24" fmla="*/ 69 w 160"/>
                <a:gd name="T25" fmla="*/ 200 h 57"/>
                <a:gd name="T26" fmla="*/ 108 w 160"/>
                <a:gd name="T27" fmla="*/ 139 h 57"/>
                <a:gd name="T28" fmla="*/ 187 w 160"/>
                <a:gd name="T29" fmla="*/ 113 h 57"/>
                <a:gd name="T30" fmla="*/ 151 w 160"/>
                <a:gd name="T31" fmla="*/ 171 h 57"/>
                <a:gd name="T32" fmla="*/ 202 w 160"/>
                <a:gd name="T33" fmla="*/ 220 h 57"/>
                <a:gd name="T34" fmla="*/ 233 w 160"/>
                <a:gd name="T35" fmla="*/ 258 h 57"/>
                <a:gd name="T36" fmla="*/ 256 w 160"/>
                <a:gd name="T37" fmla="*/ 278 h 57"/>
                <a:gd name="T38" fmla="*/ 330 w 160"/>
                <a:gd name="T39" fmla="*/ 341 h 57"/>
                <a:gd name="T40" fmla="*/ 352 w 160"/>
                <a:gd name="T41" fmla="*/ 449 h 57"/>
                <a:gd name="T42" fmla="*/ 418 w 160"/>
                <a:gd name="T43" fmla="*/ 560 h 57"/>
                <a:gd name="T44" fmla="*/ 380 w 160"/>
                <a:gd name="T45" fmla="*/ 674 h 57"/>
                <a:gd name="T46" fmla="*/ 441 w 160"/>
                <a:gd name="T47" fmla="*/ 674 h 57"/>
                <a:gd name="T48" fmla="*/ 491 w 160"/>
                <a:gd name="T49" fmla="*/ 674 h 57"/>
                <a:gd name="T50" fmla="*/ 540 w 160"/>
                <a:gd name="T51" fmla="*/ 674 h 57"/>
                <a:gd name="T52" fmla="*/ 575 w 160"/>
                <a:gd name="T53" fmla="*/ 650 h 57"/>
                <a:gd name="T54" fmla="*/ 542 w 160"/>
                <a:gd name="T55" fmla="*/ 560 h 57"/>
                <a:gd name="T56" fmla="*/ 500 w 160"/>
                <a:gd name="T57" fmla="*/ 505 h 57"/>
                <a:gd name="T58" fmla="*/ 491 w 160"/>
                <a:gd name="T59" fmla="*/ 449 h 57"/>
                <a:gd name="T60" fmla="*/ 457 w 160"/>
                <a:gd name="T61" fmla="*/ 389 h 57"/>
                <a:gd name="T62" fmla="*/ 418 w 160"/>
                <a:gd name="T63" fmla="*/ 341 h 57"/>
                <a:gd name="T64" fmla="*/ 408 w 160"/>
                <a:gd name="T65" fmla="*/ 278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27819" name="Freeform 3993"/>
            <p:cNvSpPr>
              <a:spLocks/>
            </p:cNvSpPr>
            <p:nvPr/>
          </p:nvSpPr>
          <p:spPr bwMode="auto">
            <a:xfrm>
              <a:off x="1083" y="2162"/>
              <a:ext cx="8" cy="11"/>
            </a:xfrm>
            <a:custGeom>
              <a:avLst/>
              <a:gdLst>
                <a:gd name="T0" fmla="*/ 0 w 7"/>
                <a:gd name="T1" fmla="*/ 97 h 9"/>
                <a:gd name="T2" fmla="*/ 33 w 7"/>
                <a:gd name="T3" fmla="*/ 97 h 9"/>
                <a:gd name="T4" fmla="*/ 0 w 7"/>
                <a:gd name="T5" fmla="*/ 0 h 9"/>
                <a:gd name="T6" fmla="*/ 0 w 7"/>
                <a:gd name="T7" fmla="*/ 9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27820" name="Freeform 3994"/>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7821" name="Freeform 3995"/>
            <p:cNvSpPr>
              <a:spLocks/>
            </p:cNvSpPr>
            <p:nvPr/>
          </p:nvSpPr>
          <p:spPr bwMode="auto">
            <a:xfrm>
              <a:off x="1131" y="2211"/>
              <a:ext cx="5" cy="2"/>
            </a:xfrm>
            <a:custGeom>
              <a:avLst/>
              <a:gdLst>
                <a:gd name="T0" fmla="*/ 61 w 4"/>
                <a:gd name="T1" fmla="*/ 0 h 2"/>
                <a:gd name="T2" fmla="*/ 61 w 4"/>
                <a:gd name="T3" fmla="*/ 0 h 2"/>
                <a:gd name="T4" fmla="*/ 39 w 4"/>
                <a:gd name="T5" fmla="*/ 0 h 2"/>
                <a:gd name="T6" fmla="*/ 39 w 4"/>
                <a:gd name="T7" fmla="*/ 0 h 2"/>
                <a:gd name="T8" fmla="*/ 0 w 4"/>
                <a:gd name="T9" fmla="*/ 0 h 2"/>
                <a:gd name="T10" fmla="*/ 39 w 4"/>
                <a:gd name="T11" fmla="*/ 0 h 2"/>
                <a:gd name="T12" fmla="*/ 61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7822" name="Freeform 3996"/>
            <p:cNvSpPr>
              <a:spLocks/>
            </p:cNvSpPr>
            <p:nvPr/>
          </p:nvSpPr>
          <p:spPr bwMode="auto">
            <a:xfrm>
              <a:off x="1127" y="2211"/>
              <a:ext cx="4" cy="3"/>
            </a:xfrm>
            <a:custGeom>
              <a:avLst/>
              <a:gdLst>
                <a:gd name="T0" fmla="*/ 87 w 3"/>
                <a:gd name="T1" fmla="*/ 0 h 2"/>
                <a:gd name="T2" fmla="*/ 87 w 3"/>
                <a:gd name="T3" fmla="*/ 0 h 2"/>
                <a:gd name="T4" fmla="*/ 0 w 3"/>
                <a:gd name="T5" fmla="*/ 0 h 2"/>
                <a:gd name="T6" fmla="*/ 0 w 3"/>
                <a:gd name="T7" fmla="*/ 315 h 2"/>
                <a:gd name="T8" fmla="*/ 0 w 3"/>
                <a:gd name="T9" fmla="*/ 0 h 2"/>
                <a:gd name="T10" fmla="*/ 87 w 3"/>
                <a:gd name="T11" fmla="*/ 0 h 2"/>
                <a:gd name="T12" fmla="*/ 8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823" name="Freeform 3997"/>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7824" name="Freeform 3998"/>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825" name="Freeform 3999"/>
            <p:cNvSpPr>
              <a:spLocks/>
            </p:cNvSpPr>
            <p:nvPr/>
          </p:nvSpPr>
          <p:spPr bwMode="auto">
            <a:xfrm>
              <a:off x="1396" y="2238"/>
              <a:ext cx="5" cy="2"/>
            </a:xfrm>
            <a:custGeom>
              <a:avLst/>
              <a:gdLst>
                <a:gd name="T0" fmla="*/ 1328 w 3"/>
                <a:gd name="T1" fmla="*/ 0 h 2"/>
                <a:gd name="T2" fmla="*/ 1328 w 3"/>
                <a:gd name="T3" fmla="*/ 2 h 2"/>
                <a:gd name="T4" fmla="*/ 0 w 3"/>
                <a:gd name="T5" fmla="*/ 2 h 2"/>
                <a:gd name="T6" fmla="*/ 0 w 3"/>
                <a:gd name="T7" fmla="*/ 0 h 2"/>
                <a:gd name="T8" fmla="*/ 0 w 3"/>
                <a:gd name="T9" fmla="*/ 2 h 2"/>
                <a:gd name="T10" fmla="*/ 1328 w 3"/>
                <a:gd name="T11" fmla="*/ 2 h 2"/>
                <a:gd name="T12" fmla="*/ 1328 w 3"/>
                <a:gd name="T13" fmla="*/ 0 h 2"/>
                <a:gd name="T14" fmla="*/ 1328 w 3"/>
                <a:gd name="T15" fmla="*/ 2 h 2"/>
                <a:gd name="T16" fmla="*/ 1328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826" name="Freeform 4000"/>
            <p:cNvSpPr>
              <a:spLocks/>
            </p:cNvSpPr>
            <p:nvPr/>
          </p:nvSpPr>
          <p:spPr bwMode="auto">
            <a:xfrm>
              <a:off x="1388" y="2240"/>
              <a:ext cx="5" cy="2"/>
            </a:xfrm>
            <a:custGeom>
              <a:avLst/>
              <a:gdLst>
                <a:gd name="T0" fmla="*/ 1328 w 3"/>
                <a:gd name="T1" fmla="*/ 0 h 2"/>
                <a:gd name="T2" fmla="*/ 0 w 3"/>
                <a:gd name="T3" fmla="*/ 0 h 2"/>
                <a:gd name="T4" fmla="*/ 1328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827" name="Rectangle 4001"/>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7828" name="Freeform 4002"/>
            <p:cNvSpPr>
              <a:spLocks/>
            </p:cNvSpPr>
            <p:nvPr/>
          </p:nvSpPr>
          <p:spPr bwMode="auto">
            <a:xfrm>
              <a:off x="1268" y="2208"/>
              <a:ext cx="61" cy="50"/>
            </a:xfrm>
            <a:custGeom>
              <a:avLst/>
              <a:gdLst>
                <a:gd name="T0" fmla="*/ 20 w 54"/>
                <a:gd name="T1" fmla="*/ 35 h 41"/>
                <a:gd name="T2" fmla="*/ 2 w 54"/>
                <a:gd name="T3" fmla="*/ 194 h 41"/>
                <a:gd name="T4" fmla="*/ 0 w 54"/>
                <a:gd name="T5" fmla="*/ 241 h 41"/>
                <a:gd name="T6" fmla="*/ 0 w 54"/>
                <a:gd name="T7" fmla="*/ 361 h 41"/>
                <a:gd name="T8" fmla="*/ 29 w 54"/>
                <a:gd name="T9" fmla="*/ 440 h 41"/>
                <a:gd name="T10" fmla="*/ 47 w 54"/>
                <a:gd name="T11" fmla="*/ 332 h 41"/>
                <a:gd name="T12" fmla="*/ 96 w 54"/>
                <a:gd name="T13" fmla="*/ 289 h 41"/>
                <a:gd name="T14" fmla="*/ 124 w 54"/>
                <a:gd name="T15" fmla="*/ 311 h 41"/>
                <a:gd name="T16" fmla="*/ 203 w 54"/>
                <a:gd name="T17" fmla="*/ 311 h 41"/>
                <a:gd name="T18" fmla="*/ 234 w 54"/>
                <a:gd name="T19" fmla="*/ 241 h 41"/>
                <a:gd name="T20" fmla="*/ 159 w 54"/>
                <a:gd name="T21" fmla="*/ 162 h 41"/>
                <a:gd name="T22" fmla="*/ 180 w 54"/>
                <a:gd name="T23" fmla="*/ 109 h 41"/>
                <a:gd name="T24" fmla="*/ 141 w 54"/>
                <a:gd name="T25" fmla="*/ 89 h 41"/>
                <a:gd name="T26" fmla="*/ 47 w 54"/>
                <a:gd name="T27" fmla="*/ 0 h 41"/>
                <a:gd name="T28" fmla="*/ 20 w 54"/>
                <a:gd name="T29" fmla="*/ 35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7829" name="Freeform 4003"/>
            <p:cNvSpPr>
              <a:spLocks/>
            </p:cNvSpPr>
            <p:nvPr/>
          </p:nvSpPr>
          <p:spPr bwMode="auto">
            <a:xfrm>
              <a:off x="1221" y="2208"/>
              <a:ext cx="52" cy="43"/>
            </a:xfrm>
            <a:custGeom>
              <a:avLst/>
              <a:gdLst>
                <a:gd name="T0" fmla="*/ 251 w 45"/>
                <a:gd name="T1" fmla="*/ 51 h 34"/>
                <a:gd name="T2" fmla="*/ 246 w 45"/>
                <a:gd name="T3" fmla="*/ 291 h 34"/>
                <a:gd name="T4" fmla="*/ 229 w 45"/>
                <a:gd name="T5" fmla="*/ 368 h 34"/>
                <a:gd name="T6" fmla="*/ 229 w 45"/>
                <a:gd name="T7" fmla="*/ 567 h 34"/>
                <a:gd name="T8" fmla="*/ 146 w 45"/>
                <a:gd name="T9" fmla="*/ 512 h 34"/>
                <a:gd name="T10" fmla="*/ 58 w 45"/>
                <a:gd name="T11" fmla="*/ 512 h 34"/>
                <a:gd name="T12" fmla="*/ 0 w 45"/>
                <a:gd name="T13" fmla="*/ 443 h 34"/>
                <a:gd name="T14" fmla="*/ 37 w 45"/>
                <a:gd name="T15" fmla="*/ 368 h 34"/>
                <a:gd name="T16" fmla="*/ 122 w 45"/>
                <a:gd name="T17" fmla="*/ 398 h 34"/>
                <a:gd name="T18" fmla="*/ 187 w 45"/>
                <a:gd name="T19" fmla="*/ 398 h 34"/>
                <a:gd name="T20" fmla="*/ 163 w 45"/>
                <a:gd name="T21" fmla="*/ 167 h 34"/>
                <a:gd name="T22" fmla="*/ 122 w 45"/>
                <a:gd name="T23" fmla="*/ 82 h 34"/>
                <a:gd name="T24" fmla="*/ 106 w 45"/>
                <a:gd name="T25" fmla="*/ 0 h 34"/>
                <a:gd name="T26" fmla="*/ 209 w 45"/>
                <a:gd name="T27" fmla="*/ 51 h 34"/>
                <a:gd name="T28" fmla="*/ 251 w 45"/>
                <a:gd name="T29" fmla="*/ 51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27830" name="Freeform 4004"/>
            <p:cNvSpPr>
              <a:spLocks/>
            </p:cNvSpPr>
            <p:nvPr/>
          </p:nvSpPr>
          <p:spPr bwMode="auto">
            <a:xfrm>
              <a:off x="1268" y="2164"/>
              <a:ext cx="2" cy="3"/>
            </a:xfrm>
            <a:custGeom>
              <a:avLst/>
              <a:gdLst>
                <a:gd name="T0" fmla="*/ 2 w 2"/>
                <a:gd name="T1" fmla="*/ 315 h 2"/>
                <a:gd name="T2" fmla="*/ 0 w 2"/>
                <a:gd name="T3" fmla="*/ 315 h 2"/>
                <a:gd name="T4" fmla="*/ 0 w 2"/>
                <a:gd name="T5" fmla="*/ 0 h 2"/>
                <a:gd name="T6" fmla="*/ 2 w 2"/>
                <a:gd name="T7" fmla="*/ 315 h 2"/>
                <a:gd name="T8" fmla="*/ 2 w 2"/>
                <a:gd name="T9" fmla="*/ 315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7831" name="Freeform 4005"/>
            <p:cNvSpPr>
              <a:spLocks/>
            </p:cNvSpPr>
            <p:nvPr/>
          </p:nvSpPr>
          <p:spPr bwMode="auto">
            <a:xfrm>
              <a:off x="1276" y="2164"/>
              <a:ext cx="5" cy="3"/>
            </a:xfrm>
            <a:custGeom>
              <a:avLst/>
              <a:gdLst>
                <a:gd name="T0" fmla="*/ 61 w 4"/>
                <a:gd name="T1" fmla="*/ 315 h 2"/>
                <a:gd name="T2" fmla="*/ 0 w 4"/>
                <a:gd name="T3" fmla="*/ 0 h 2"/>
                <a:gd name="T4" fmla="*/ 39 w 4"/>
                <a:gd name="T5" fmla="*/ 315 h 2"/>
                <a:gd name="T6" fmla="*/ 61 w 4"/>
                <a:gd name="T7" fmla="*/ 315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27832" name="Freeform 4006"/>
            <p:cNvSpPr>
              <a:spLocks/>
            </p:cNvSpPr>
            <p:nvPr/>
          </p:nvSpPr>
          <p:spPr bwMode="auto">
            <a:xfrm>
              <a:off x="1448" y="2338"/>
              <a:ext cx="4" cy="5"/>
            </a:xfrm>
            <a:custGeom>
              <a:avLst/>
              <a:gdLst>
                <a:gd name="T0" fmla="*/ 2 w 5"/>
                <a:gd name="T1" fmla="*/ 61 h 4"/>
                <a:gd name="T2" fmla="*/ 0 w 5"/>
                <a:gd name="T3" fmla="*/ 39 h 4"/>
                <a:gd name="T4" fmla="*/ 2 w 5"/>
                <a:gd name="T5" fmla="*/ 0 h 4"/>
                <a:gd name="T6" fmla="*/ 2 w 5"/>
                <a:gd name="T7" fmla="*/ 6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27833" name="Freeform 4007"/>
            <p:cNvSpPr>
              <a:spLocks/>
            </p:cNvSpPr>
            <p:nvPr/>
          </p:nvSpPr>
          <p:spPr bwMode="auto">
            <a:xfrm>
              <a:off x="1009" y="2403"/>
              <a:ext cx="57" cy="67"/>
            </a:xfrm>
            <a:custGeom>
              <a:avLst/>
              <a:gdLst>
                <a:gd name="T0" fmla="*/ 35 w 52"/>
                <a:gd name="T1" fmla="*/ 375 h 54"/>
                <a:gd name="T2" fmla="*/ 0 w 52"/>
                <a:gd name="T3" fmla="*/ 184 h 54"/>
                <a:gd name="T4" fmla="*/ 2 w 52"/>
                <a:gd name="T5" fmla="*/ 96 h 54"/>
                <a:gd name="T6" fmla="*/ 2 w 52"/>
                <a:gd name="T7" fmla="*/ 50 h 54"/>
                <a:gd name="T8" fmla="*/ 4 w 52"/>
                <a:gd name="T9" fmla="*/ 0 h 54"/>
                <a:gd name="T10" fmla="*/ 79 w 52"/>
                <a:gd name="T11" fmla="*/ 50 h 54"/>
                <a:gd name="T12" fmla="*/ 104 w 52"/>
                <a:gd name="T13" fmla="*/ 50 h 54"/>
                <a:gd name="T14" fmla="*/ 136 w 52"/>
                <a:gd name="T15" fmla="*/ 210 h 54"/>
                <a:gd name="T16" fmla="*/ 157 w 52"/>
                <a:gd name="T17" fmla="*/ 375 h 54"/>
                <a:gd name="T18" fmla="*/ 136 w 52"/>
                <a:gd name="T19" fmla="*/ 397 h 54"/>
                <a:gd name="T20" fmla="*/ 136 w 52"/>
                <a:gd name="T21" fmla="*/ 563 h 54"/>
                <a:gd name="T22" fmla="*/ 136 w 52"/>
                <a:gd name="T23" fmla="*/ 718 h 54"/>
                <a:gd name="T24" fmla="*/ 114 w 52"/>
                <a:gd name="T25" fmla="*/ 563 h 54"/>
                <a:gd name="T26" fmla="*/ 114 w 52"/>
                <a:gd name="T27" fmla="*/ 619 h 54"/>
                <a:gd name="T28" fmla="*/ 99 w 52"/>
                <a:gd name="T29" fmla="*/ 563 h 54"/>
                <a:gd name="T30" fmla="*/ 94 w 52"/>
                <a:gd name="T31" fmla="*/ 439 h 54"/>
                <a:gd name="T32" fmla="*/ 57 w 52"/>
                <a:gd name="T33" fmla="*/ 315 h 54"/>
                <a:gd name="T34" fmla="*/ 26 w 52"/>
                <a:gd name="T35" fmla="*/ 210 h 54"/>
                <a:gd name="T36" fmla="*/ 42 w 52"/>
                <a:gd name="T37" fmla="*/ 315 h 54"/>
                <a:gd name="T38" fmla="*/ 35 w 52"/>
                <a:gd name="T39" fmla="*/ 375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27834" name="Freeform 4008"/>
            <p:cNvSpPr>
              <a:spLocks/>
            </p:cNvSpPr>
            <p:nvPr/>
          </p:nvSpPr>
          <p:spPr bwMode="auto">
            <a:xfrm>
              <a:off x="1288" y="2370"/>
              <a:ext cx="6" cy="2"/>
            </a:xfrm>
            <a:custGeom>
              <a:avLst/>
              <a:gdLst>
                <a:gd name="T0" fmla="*/ 0 w 5"/>
                <a:gd name="T1" fmla="*/ 0 h 2"/>
                <a:gd name="T2" fmla="*/ 42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835" name="Freeform 4009"/>
            <p:cNvSpPr>
              <a:spLocks/>
            </p:cNvSpPr>
            <p:nvPr/>
          </p:nvSpPr>
          <p:spPr bwMode="auto">
            <a:xfrm>
              <a:off x="1475" y="2352"/>
              <a:ext cx="1" cy="6"/>
            </a:xfrm>
            <a:custGeom>
              <a:avLst/>
              <a:gdLst>
                <a:gd name="T0" fmla="*/ 1 w 2"/>
                <a:gd name="T1" fmla="*/ 42 h 5"/>
                <a:gd name="T2" fmla="*/ 0 w 2"/>
                <a:gd name="T3" fmla="*/ 42 h 5"/>
                <a:gd name="T4" fmla="*/ 0 w 2"/>
                <a:gd name="T5" fmla="*/ 0 h 5"/>
                <a:gd name="T6" fmla="*/ 1 w 2"/>
                <a:gd name="T7" fmla="*/ 4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7836" name="Freeform 4010"/>
            <p:cNvSpPr>
              <a:spLocks/>
            </p:cNvSpPr>
            <p:nvPr/>
          </p:nvSpPr>
          <p:spPr bwMode="auto">
            <a:xfrm>
              <a:off x="1443" y="2305"/>
              <a:ext cx="5" cy="5"/>
            </a:xfrm>
            <a:custGeom>
              <a:avLst/>
              <a:gdLst>
                <a:gd name="T0" fmla="*/ 61 w 4"/>
                <a:gd name="T1" fmla="*/ 3 h 5"/>
                <a:gd name="T2" fmla="*/ 39 w 4"/>
                <a:gd name="T3" fmla="*/ 5 h 5"/>
                <a:gd name="T4" fmla="*/ 0 w 4"/>
                <a:gd name="T5" fmla="*/ 0 h 5"/>
                <a:gd name="T6" fmla="*/ 61 w 4"/>
                <a:gd name="T7" fmla="*/ 0 h 5"/>
                <a:gd name="T8" fmla="*/ 61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7837" name="Freeform 4011"/>
            <p:cNvSpPr>
              <a:spLocks/>
            </p:cNvSpPr>
            <p:nvPr/>
          </p:nvSpPr>
          <p:spPr bwMode="auto">
            <a:xfrm>
              <a:off x="940" y="2328"/>
              <a:ext cx="40" cy="30"/>
            </a:xfrm>
            <a:custGeom>
              <a:avLst/>
              <a:gdLst>
                <a:gd name="T0" fmla="*/ 124 w 36"/>
                <a:gd name="T1" fmla="*/ 289 h 24"/>
                <a:gd name="T2" fmla="*/ 120 w 36"/>
                <a:gd name="T3" fmla="*/ 361 h 24"/>
                <a:gd name="T4" fmla="*/ 87 w 36"/>
                <a:gd name="T5" fmla="*/ 330 h 24"/>
                <a:gd name="T6" fmla="*/ 41 w 36"/>
                <a:gd name="T7" fmla="*/ 244 h 24"/>
                <a:gd name="T8" fmla="*/ 0 w 36"/>
                <a:gd name="T9" fmla="*/ 185 h 24"/>
                <a:gd name="T10" fmla="*/ 51 w 36"/>
                <a:gd name="T11" fmla="*/ 0 h 24"/>
                <a:gd name="T12" fmla="*/ 87 w 36"/>
                <a:gd name="T13" fmla="*/ 119 h 24"/>
                <a:gd name="T14" fmla="*/ 124 w 36"/>
                <a:gd name="T15" fmla="*/ 149 h 24"/>
                <a:gd name="T16" fmla="*/ 124 w 36"/>
                <a:gd name="T17" fmla="*/ 289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27838" name="Freeform 4012"/>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7839" name="Freeform 4013"/>
            <p:cNvSpPr>
              <a:spLocks/>
            </p:cNvSpPr>
            <p:nvPr/>
          </p:nvSpPr>
          <p:spPr bwMode="auto">
            <a:xfrm>
              <a:off x="1436" y="2375"/>
              <a:ext cx="3" cy="4"/>
            </a:xfrm>
            <a:custGeom>
              <a:avLst/>
              <a:gdLst>
                <a:gd name="T0" fmla="*/ 315 w 2"/>
                <a:gd name="T1" fmla="*/ 0 h 3"/>
                <a:gd name="T2" fmla="*/ 315 w 2"/>
                <a:gd name="T3" fmla="*/ 87 h 3"/>
                <a:gd name="T4" fmla="*/ 0 w 2"/>
                <a:gd name="T5" fmla="*/ 0 h 3"/>
                <a:gd name="T6" fmla="*/ 315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7840" name="Freeform 4014"/>
            <p:cNvSpPr>
              <a:spLocks/>
            </p:cNvSpPr>
            <p:nvPr/>
          </p:nvSpPr>
          <p:spPr bwMode="auto">
            <a:xfrm>
              <a:off x="955" y="2296"/>
              <a:ext cx="109" cy="65"/>
            </a:xfrm>
            <a:custGeom>
              <a:avLst/>
              <a:gdLst>
                <a:gd name="T0" fmla="*/ 207 w 97"/>
                <a:gd name="T1" fmla="*/ 529 h 52"/>
                <a:gd name="T2" fmla="*/ 183 w 97"/>
                <a:gd name="T3" fmla="*/ 564 h 52"/>
                <a:gd name="T4" fmla="*/ 157 w 97"/>
                <a:gd name="T5" fmla="*/ 635 h 52"/>
                <a:gd name="T6" fmla="*/ 140 w 97"/>
                <a:gd name="T7" fmla="*/ 758 h 52"/>
                <a:gd name="T8" fmla="*/ 126 w 97"/>
                <a:gd name="T9" fmla="*/ 758 h 52"/>
                <a:gd name="T10" fmla="*/ 119 w 97"/>
                <a:gd name="T11" fmla="*/ 661 h 52"/>
                <a:gd name="T12" fmla="*/ 89 w 97"/>
                <a:gd name="T13" fmla="*/ 661 h 52"/>
                <a:gd name="T14" fmla="*/ 89 w 97"/>
                <a:gd name="T15" fmla="*/ 529 h 52"/>
                <a:gd name="T16" fmla="*/ 38 w 97"/>
                <a:gd name="T17" fmla="*/ 508 h 52"/>
                <a:gd name="T18" fmla="*/ 0 w 97"/>
                <a:gd name="T19" fmla="*/ 381 h 52"/>
                <a:gd name="T20" fmla="*/ 38 w 97"/>
                <a:gd name="T21" fmla="*/ 185 h 52"/>
                <a:gd name="T22" fmla="*/ 78 w 97"/>
                <a:gd name="T23" fmla="*/ 49 h 52"/>
                <a:gd name="T24" fmla="*/ 89 w 97"/>
                <a:gd name="T25" fmla="*/ 49 h 52"/>
                <a:gd name="T26" fmla="*/ 157 w 97"/>
                <a:gd name="T27" fmla="*/ 49 h 52"/>
                <a:gd name="T28" fmla="*/ 207 w 97"/>
                <a:gd name="T29" fmla="*/ 0 h 52"/>
                <a:gd name="T30" fmla="*/ 260 w 97"/>
                <a:gd name="T31" fmla="*/ 0 h 52"/>
                <a:gd name="T32" fmla="*/ 323 w 97"/>
                <a:gd name="T33" fmla="*/ 49 h 52"/>
                <a:gd name="T34" fmla="*/ 354 w 97"/>
                <a:gd name="T35" fmla="*/ 110 h 52"/>
                <a:gd name="T36" fmla="*/ 347 w 97"/>
                <a:gd name="T37" fmla="*/ 110 h 52"/>
                <a:gd name="T38" fmla="*/ 347 w 97"/>
                <a:gd name="T39" fmla="*/ 149 h 52"/>
                <a:gd name="T40" fmla="*/ 364 w 97"/>
                <a:gd name="T41" fmla="*/ 149 h 52"/>
                <a:gd name="T42" fmla="*/ 390 w 97"/>
                <a:gd name="T43" fmla="*/ 244 h 52"/>
                <a:gd name="T44" fmla="*/ 347 w 97"/>
                <a:gd name="T45" fmla="*/ 289 h 52"/>
                <a:gd name="T46" fmla="*/ 288 w 97"/>
                <a:gd name="T47" fmla="*/ 330 h 52"/>
                <a:gd name="T48" fmla="*/ 207 w 97"/>
                <a:gd name="T49" fmla="*/ 529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27841" name="Freeform 4015"/>
            <p:cNvSpPr>
              <a:spLocks/>
            </p:cNvSpPr>
            <p:nvPr/>
          </p:nvSpPr>
          <p:spPr bwMode="auto">
            <a:xfrm>
              <a:off x="1448" y="2319"/>
              <a:ext cx="4" cy="9"/>
            </a:xfrm>
            <a:custGeom>
              <a:avLst/>
              <a:gdLst>
                <a:gd name="T0" fmla="*/ 2 w 5"/>
                <a:gd name="T1" fmla="*/ 140 h 7"/>
                <a:gd name="T2" fmla="*/ 0 w 5"/>
                <a:gd name="T3" fmla="*/ 0 h 7"/>
                <a:gd name="T4" fmla="*/ 2 w 5"/>
                <a:gd name="T5" fmla="*/ 140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7842" name="Freeform 4016"/>
            <p:cNvSpPr>
              <a:spLocks/>
            </p:cNvSpPr>
            <p:nvPr/>
          </p:nvSpPr>
          <p:spPr bwMode="auto">
            <a:xfrm>
              <a:off x="982" y="2317"/>
              <a:ext cx="82" cy="91"/>
            </a:xfrm>
            <a:custGeom>
              <a:avLst/>
              <a:gdLst>
                <a:gd name="T0" fmla="*/ 112 w 73"/>
                <a:gd name="T1" fmla="*/ 267 h 73"/>
                <a:gd name="T2" fmla="*/ 88 w 73"/>
                <a:gd name="T3" fmla="*/ 290 h 73"/>
                <a:gd name="T4" fmla="*/ 55 w 73"/>
                <a:gd name="T5" fmla="*/ 362 h 73"/>
                <a:gd name="T6" fmla="*/ 38 w 73"/>
                <a:gd name="T7" fmla="*/ 500 h 73"/>
                <a:gd name="T8" fmla="*/ 27 w 73"/>
                <a:gd name="T9" fmla="*/ 500 h 73"/>
                <a:gd name="T10" fmla="*/ 0 w 73"/>
                <a:gd name="T11" fmla="*/ 536 h 73"/>
                <a:gd name="T12" fmla="*/ 55 w 73"/>
                <a:gd name="T13" fmla="*/ 733 h 73"/>
                <a:gd name="T14" fmla="*/ 112 w 73"/>
                <a:gd name="T15" fmla="*/ 969 h 73"/>
                <a:gd name="T16" fmla="*/ 203 w 73"/>
                <a:gd name="T17" fmla="*/ 1023 h 73"/>
                <a:gd name="T18" fmla="*/ 234 w 73"/>
                <a:gd name="T19" fmla="*/ 1023 h 73"/>
                <a:gd name="T20" fmla="*/ 234 w 73"/>
                <a:gd name="T21" fmla="*/ 855 h 73"/>
                <a:gd name="T22" fmla="*/ 255 w 73"/>
                <a:gd name="T23" fmla="*/ 733 h 73"/>
                <a:gd name="T24" fmla="*/ 259 w 73"/>
                <a:gd name="T25" fmla="*/ 562 h 73"/>
                <a:gd name="T26" fmla="*/ 263 w 73"/>
                <a:gd name="T27" fmla="*/ 630 h 73"/>
                <a:gd name="T28" fmla="*/ 263 w 73"/>
                <a:gd name="T29" fmla="*/ 441 h 73"/>
                <a:gd name="T30" fmla="*/ 280 w 73"/>
                <a:gd name="T31" fmla="*/ 233 h 73"/>
                <a:gd name="T32" fmla="*/ 280 w 73"/>
                <a:gd name="T33" fmla="*/ 2 h 73"/>
                <a:gd name="T34" fmla="*/ 294 w 73"/>
                <a:gd name="T35" fmla="*/ 0 h 73"/>
                <a:gd name="T36" fmla="*/ 255 w 73"/>
                <a:gd name="T37" fmla="*/ 2 h 73"/>
                <a:gd name="T38" fmla="*/ 191 w 73"/>
                <a:gd name="T39" fmla="*/ 62 h 73"/>
                <a:gd name="T40" fmla="*/ 112 w 73"/>
                <a:gd name="T41" fmla="*/ 267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27843" name="Freeform 4017"/>
            <p:cNvSpPr>
              <a:spLocks/>
            </p:cNvSpPr>
            <p:nvPr/>
          </p:nvSpPr>
          <p:spPr bwMode="auto">
            <a:xfrm>
              <a:off x="1445" y="2352"/>
              <a:ext cx="3" cy="6"/>
            </a:xfrm>
            <a:custGeom>
              <a:avLst/>
              <a:gdLst>
                <a:gd name="T0" fmla="*/ 315 w 2"/>
                <a:gd name="T1" fmla="*/ 42 h 5"/>
                <a:gd name="T2" fmla="*/ 315 w 2"/>
                <a:gd name="T3" fmla="*/ 0 h 5"/>
                <a:gd name="T4" fmla="*/ 0 w 2"/>
                <a:gd name="T5" fmla="*/ 29 h 5"/>
                <a:gd name="T6" fmla="*/ 315 w 2"/>
                <a:gd name="T7" fmla="*/ 4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7844" name="Freeform 4018"/>
            <p:cNvSpPr>
              <a:spLocks/>
            </p:cNvSpPr>
            <p:nvPr/>
          </p:nvSpPr>
          <p:spPr bwMode="auto">
            <a:xfrm>
              <a:off x="1425" y="2270"/>
              <a:ext cx="4" cy="1"/>
            </a:xfrm>
            <a:custGeom>
              <a:avLst/>
              <a:gdLst>
                <a:gd name="T0" fmla="*/ 0 w 3"/>
                <a:gd name="T1" fmla="*/ 0 h 1"/>
                <a:gd name="T2" fmla="*/ 0 w 3"/>
                <a:gd name="T3" fmla="*/ 0 h 1"/>
                <a:gd name="T4" fmla="*/ 87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845" name="Freeform 4019"/>
            <p:cNvSpPr>
              <a:spLocks/>
            </p:cNvSpPr>
            <p:nvPr/>
          </p:nvSpPr>
          <p:spPr bwMode="auto">
            <a:xfrm>
              <a:off x="1423" y="2263"/>
              <a:ext cx="2" cy="4"/>
            </a:xfrm>
            <a:custGeom>
              <a:avLst/>
              <a:gdLst>
                <a:gd name="T0" fmla="*/ 2 w 2"/>
                <a:gd name="T1" fmla="*/ 87 h 3"/>
                <a:gd name="T2" fmla="*/ 0 w 2"/>
                <a:gd name="T3" fmla="*/ 0 h 3"/>
                <a:gd name="T4" fmla="*/ 2 w 2"/>
                <a:gd name="T5" fmla="*/ 0 h 3"/>
                <a:gd name="T6" fmla="*/ 2 w 2"/>
                <a:gd name="T7" fmla="*/ 8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7846" name="Freeform 4020"/>
            <p:cNvSpPr>
              <a:spLocks/>
            </p:cNvSpPr>
            <p:nvPr/>
          </p:nvSpPr>
          <p:spPr bwMode="auto">
            <a:xfrm>
              <a:off x="1439" y="2287"/>
              <a:ext cx="4" cy="7"/>
            </a:xfrm>
            <a:custGeom>
              <a:avLst/>
              <a:gdLst>
                <a:gd name="T0" fmla="*/ 87 w 3"/>
                <a:gd name="T1" fmla="*/ 0 h 5"/>
                <a:gd name="T2" fmla="*/ 87 w 3"/>
                <a:gd name="T3" fmla="*/ 157 h 5"/>
                <a:gd name="T4" fmla="*/ 0 w 3"/>
                <a:gd name="T5" fmla="*/ 295 h 5"/>
                <a:gd name="T6" fmla="*/ 87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847" name="Freeform 4021"/>
            <p:cNvSpPr>
              <a:spLocks/>
            </p:cNvSpPr>
            <p:nvPr/>
          </p:nvSpPr>
          <p:spPr bwMode="auto">
            <a:xfrm>
              <a:off x="1417" y="2244"/>
              <a:ext cx="5" cy="3"/>
            </a:xfrm>
            <a:custGeom>
              <a:avLst/>
              <a:gdLst>
                <a:gd name="T0" fmla="*/ 1328 w 3"/>
                <a:gd name="T1" fmla="*/ 0 h 2"/>
                <a:gd name="T2" fmla="*/ 1328 w 3"/>
                <a:gd name="T3" fmla="*/ 0 h 2"/>
                <a:gd name="T4" fmla="*/ 1328 w 3"/>
                <a:gd name="T5" fmla="*/ 315 h 2"/>
                <a:gd name="T6" fmla="*/ 0 w 3"/>
                <a:gd name="T7" fmla="*/ 315 h 2"/>
                <a:gd name="T8" fmla="*/ 0 w 3"/>
                <a:gd name="T9" fmla="*/ 315 h 2"/>
                <a:gd name="T10" fmla="*/ 0 w 3"/>
                <a:gd name="T11" fmla="*/ 315 h 2"/>
                <a:gd name="T12" fmla="*/ 1328 w 3"/>
                <a:gd name="T13" fmla="*/ 315 h 2"/>
                <a:gd name="T14" fmla="*/ 1328 w 3"/>
                <a:gd name="T15" fmla="*/ 315 h 2"/>
                <a:gd name="T16" fmla="*/ 1328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848" name="Freeform 4022"/>
            <p:cNvSpPr>
              <a:spLocks/>
            </p:cNvSpPr>
            <p:nvPr/>
          </p:nvSpPr>
          <p:spPr bwMode="auto">
            <a:xfrm>
              <a:off x="1439" y="2270"/>
              <a:ext cx="4" cy="2"/>
            </a:xfrm>
            <a:custGeom>
              <a:avLst/>
              <a:gdLst>
                <a:gd name="T0" fmla="*/ 87 w 3"/>
                <a:gd name="T1" fmla="*/ 0 h 2"/>
                <a:gd name="T2" fmla="*/ 0 w 3"/>
                <a:gd name="T3" fmla="*/ 0 h 2"/>
                <a:gd name="T4" fmla="*/ 0 w 3"/>
                <a:gd name="T5" fmla="*/ 2 h 2"/>
                <a:gd name="T6" fmla="*/ 87 w 3"/>
                <a:gd name="T7" fmla="*/ 0 h 2"/>
                <a:gd name="T8" fmla="*/ 87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849" name="Freeform 4023"/>
            <p:cNvSpPr>
              <a:spLocks/>
            </p:cNvSpPr>
            <p:nvPr/>
          </p:nvSpPr>
          <p:spPr bwMode="auto">
            <a:xfrm>
              <a:off x="1439" y="2255"/>
              <a:ext cx="4" cy="6"/>
            </a:xfrm>
            <a:custGeom>
              <a:avLst/>
              <a:gdLst>
                <a:gd name="T0" fmla="*/ 87 w 3"/>
                <a:gd name="T1" fmla="*/ 42 h 5"/>
                <a:gd name="T2" fmla="*/ 87 w 3"/>
                <a:gd name="T3" fmla="*/ 42 h 5"/>
                <a:gd name="T4" fmla="*/ 0 w 3"/>
                <a:gd name="T5" fmla="*/ 29 h 5"/>
                <a:gd name="T6" fmla="*/ 0 w 3"/>
                <a:gd name="T7" fmla="*/ 0 h 5"/>
                <a:gd name="T8" fmla="*/ 87 w 3"/>
                <a:gd name="T9" fmla="*/ 29 h 5"/>
                <a:gd name="T10" fmla="*/ 87 w 3"/>
                <a:gd name="T11" fmla="*/ 42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27850" name="Freeform 4024"/>
            <p:cNvSpPr>
              <a:spLocks/>
            </p:cNvSpPr>
            <p:nvPr/>
          </p:nvSpPr>
          <p:spPr bwMode="auto">
            <a:xfrm>
              <a:off x="961" y="2240"/>
              <a:ext cx="23" cy="56"/>
            </a:xfrm>
            <a:custGeom>
              <a:avLst/>
              <a:gdLst>
                <a:gd name="T0" fmla="*/ 41 w 21"/>
                <a:gd name="T1" fmla="*/ 499 h 45"/>
                <a:gd name="T2" fmla="*/ 5 w 21"/>
                <a:gd name="T3" fmla="*/ 621 h 45"/>
                <a:gd name="T4" fmla="*/ 0 w 21"/>
                <a:gd name="T5" fmla="*/ 621 h 45"/>
                <a:gd name="T6" fmla="*/ 3 w 21"/>
                <a:gd name="T7" fmla="*/ 401 h 45"/>
                <a:gd name="T8" fmla="*/ 5 w 21"/>
                <a:gd name="T9" fmla="*/ 170 h 45"/>
                <a:gd name="T10" fmla="*/ 56 w 21"/>
                <a:gd name="T11" fmla="*/ 0 h 45"/>
                <a:gd name="T12" fmla="*/ 61 w 21"/>
                <a:gd name="T13" fmla="*/ 40 h 45"/>
                <a:gd name="T14" fmla="*/ 51 w 21"/>
                <a:gd name="T15" fmla="*/ 264 h 45"/>
                <a:gd name="T16" fmla="*/ 41 w 21"/>
                <a:gd name="T17" fmla="*/ 499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27851" name="Freeform 4025"/>
            <p:cNvSpPr>
              <a:spLocks/>
            </p:cNvSpPr>
            <p:nvPr/>
          </p:nvSpPr>
          <p:spPr bwMode="auto">
            <a:xfrm>
              <a:off x="906" y="2255"/>
              <a:ext cx="71" cy="88"/>
            </a:xfrm>
            <a:custGeom>
              <a:avLst/>
              <a:gdLst>
                <a:gd name="T0" fmla="*/ 20 w 64"/>
                <a:gd name="T1" fmla="*/ 835 h 71"/>
                <a:gd name="T2" fmla="*/ 0 w 64"/>
                <a:gd name="T3" fmla="*/ 752 h 71"/>
                <a:gd name="T4" fmla="*/ 0 w 64"/>
                <a:gd name="T5" fmla="*/ 599 h 71"/>
                <a:gd name="T6" fmla="*/ 41 w 64"/>
                <a:gd name="T7" fmla="*/ 398 h 71"/>
                <a:gd name="T8" fmla="*/ 109 w 64"/>
                <a:gd name="T9" fmla="*/ 390 h 71"/>
                <a:gd name="T10" fmla="*/ 67 w 64"/>
                <a:gd name="T11" fmla="*/ 135 h 71"/>
                <a:gd name="T12" fmla="*/ 83 w 64"/>
                <a:gd name="T13" fmla="*/ 135 h 71"/>
                <a:gd name="T14" fmla="*/ 92 w 64"/>
                <a:gd name="T15" fmla="*/ 0 h 71"/>
                <a:gd name="T16" fmla="*/ 139 w 64"/>
                <a:gd name="T17" fmla="*/ 0 h 71"/>
                <a:gd name="T18" fmla="*/ 190 w 64"/>
                <a:gd name="T19" fmla="*/ 0 h 71"/>
                <a:gd name="T20" fmla="*/ 184 w 64"/>
                <a:gd name="T21" fmla="*/ 224 h 71"/>
                <a:gd name="T22" fmla="*/ 171 w 64"/>
                <a:gd name="T23" fmla="*/ 436 h 71"/>
                <a:gd name="T24" fmla="*/ 190 w 64"/>
                <a:gd name="T25" fmla="*/ 436 h 71"/>
                <a:gd name="T26" fmla="*/ 210 w 64"/>
                <a:gd name="T27" fmla="*/ 483 h 71"/>
                <a:gd name="T28" fmla="*/ 225 w 64"/>
                <a:gd name="T29" fmla="*/ 483 h 71"/>
                <a:gd name="T30" fmla="*/ 190 w 64"/>
                <a:gd name="T31" fmla="*/ 599 h 71"/>
                <a:gd name="T32" fmla="*/ 154 w 64"/>
                <a:gd name="T33" fmla="*/ 771 h 71"/>
                <a:gd name="T34" fmla="*/ 109 w 64"/>
                <a:gd name="T35" fmla="*/ 932 h 71"/>
                <a:gd name="T36" fmla="*/ 67 w 64"/>
                <a:gd name="T37" fmla="*/ 884 h 71"/>
                <a:gd name="T38" fmla="*/ 20 w 64"/>
                <a:gd name="T39" fmla="*/ 835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27852" name="Freeform 4026"/>
            <p:cNvSpPr>
              <a:spLocks/>
            </p:cNvSpPr>
            <p:nvPr/>
          </p:nvSpPr>
          <p:spPr bwMode="auto">
            <a:xfrm>
              <a:off x="1154" y="2240"/>
              <a:ext cx="37" cy="15"/>
            </a:xfrm>
            <a:custGeom>
              <a:avLst/>
              <a:gdLst>
                <a:gd name="T0" fmla="*/ 55 w 33"/>
                <a:gd name="T1" fmla="*/ 0 h 12"/>
                <a:gd name="T2" fmla="*/ 0 w 33"/>
                <a:gd name="T3" fmla="*/ 76 h 12"/>
                <a:gd name="T4" fmla="*/ 76 w 33"/>
                <a:gd name="T5" fmla="*/ 185 h 12"/>
                <a:gd name="T6" fmla="*/ 129 w 33"/>
                <a:gd name="T7" fmla="*/ 149 h 12"/>
                <a:gd name="T8" fmla="*/ 55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7853" name="Freeform 4027"/>
            <p:cNvSpPr>
              <a:spLocks/>
            </p:cNvSpPr>
            <p:nvPr/>
          </p:nvSpPr>
          <p:spPr bwMode="auto">
            <a:xfrm>
              <a:off x="1350" y="2238"/>
              <a:ext cx="26" cy="13"/>
            </a:xfrm>
            <a:custGeom>
              <a:avLst/>
              <a:gdLst>
                <a:gd name="T0" fmla="*/ 64 w 24"/>
                <a:gd name="T1" fmla="*/ 170 h 10"/>
                <a:gd name="T2" fmla="*/ 55 w 24"/>
                <a:gd name="T3" fmla="*/ 170 h 10"/>
                <a:gd name="T4" fmla="*/ 5 w 24"/>
                <a:gd name="T5" fmla="*/ 237 h 10"/>
                <a:gd name="T6" fmla="*/ 0 w 24"/>
                <a:gd name="T7" fmla="*/ 170 h 10"/>
                <a:gd name="T8" fmla="*/ 0 w 24"/>
                <a:gd name="T9" fmla="*/ 0 h 10"/>
                <a:gd name="T10" fmla="*/ 64 w 24"/>
                <a:gd name="T11" fmla="*/ 17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27854" name="Rectangle 4028"/>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7855" name="Freeform 4029"/>
            <p:cNvSpPr>
              <a:spLocks/>
            </p:cNvSpPr>
            <p:nvPr/>
          </p:nvSpPr>
          <p:spPr bwMode="auto">
            <a:xfrm>
              <a:off x="553" y="1929"/>
              <a:ext cx="464" cy="396"/>
            </a:xfrm>
            <a:custGeom>
              <a:avLst/>
              <a:gdLst>
                <a:gd name="T0" fmla="*/ 193 w 416"/>
                <a:gd name="T1" fmla="*/ 1900 h 321"/>
                <a:gd name="T2" fmla="*/ 122 w 416"/>
                <a:gd name="T3" fmla="*/ 1377 h 321"/>
                <a:gd name="T4" fmla="*/ 55 w 416"/>
                <a:gd name="T5" fmla="*/ 1132 h 321"/>
                <a:gd name="T6" fmla="*/ 77 w 416"/>
                <a:gd name="T7" fmla="*/ 849 h 321"/>
                <a:gd name="T8" fmla="*/ 2 w 416"/>
                <a:gd name="T9" fmla="*/ 283 h 321"/>
                <a:gd name="T10" fmla="*/ 136 w 416"/>
                <a:gd name="T11" fmla="*/ 0 h 321"/>
                <a:gd name="T12" fmla="*/ 268 w 416"/>
                <a:gd name="T13" fmla="*/ 207 h 321"/>
                <a:gd name="T14" fmla="*/ 470 w 416"/>
                <a:gd name="T15" fmla="*/ 283 h 321"/>
                <a:gd name="T16" fmla="*/ 617 w 416"/>
                <a:gd name="T17" fmla="*/ 417 h 321"/>
                <a:gd name="T18" fmla="*/ 708 w 416"/>
                <a:gd name="T19" fmla="*/ 782 h 321"/>
                <a:gd name="T20" fmla="*/ 850 w 416"/>
                <a:gd name="T21" fmla="*/ 849 h 321"/>
                <a:gd name="T22" fmla="*/ 938 w 416"/>
                <a:gd name="T23" fmla="*/ 1429 h 321"/>
                <a:gd name="T24" fmla="*/ 938 w 416"/>
                <a:gd name="T25" fmla="*/ 2064 h 321"/>
                <a:gd name="T26" fmla="*/ 963 w 416"/>
                <a:gd name="T27" fmla="*/ 2756 h 321"/>
                <a:gd name="T28" fmla="*/ 1007 w 416"/>
                <a:gd name="T29" fmla="*/ 3079 h 321"/>
                <a:gd name="T30" fmla="*/ 1183 w 416"/>
                <a:gd name="T31" fmla="*/ 3105 h 321"/>
                <a:gd name="T32" fmla="*/ 1262 w 416"/>
                <a:gd name="T33" fmla="*/ 3079 h 321"/>
                <a:gd name="T34" fmla="*/ 1327 w 416"/>
                <a:gd name="T35" fmla="*/ 2613 h 321"/>
                <a:gd name="T36" fmla="*/ 1505 w 416"/>
                <a:gd name="T37" fmla="*/ 2457 h 321"/>
                <a:gd name="T38" fmla="*/ 1544 w 416"/>
                <a:gd name="T39" fmla="*/ 2547 h 321"/>
                <a:gd name="T40" fmla="*/ 1478 w 416"/>
                <a:gd name="T41" fmla="*/ 2914 h 321"/>
                <a:gd name="T42" fmla="*/ 1436 w 416"/>
                <a:gd name="T43" fmla="*/ 3079 h 321"/>
                <a:gd name="T44" fmla="*/ 1323 w 416"/>
                <a:gd name="T45" fmla="*/ 3281 h 321"/>
                <a:gd name="T46" fmla="*/ 1246 w 416"/>
                <a:gd name="T47" fmla="*/ 3400 h 321"/>
                <a:gd name="T48" fmla="*/ 1169 w 416"/>
                <a:gd name="T49" fmla="*/ 3838 h 321"/>
                <a:gd name="T50" fmla="*/ 1061 w 416"/>
                <a:gd name="T51" fmla="*/ 3607 h 321"/>
                <a:gd name="T52" fmla="*/ 1023 w 416"/>
                <a:gd name="T53" fmla="*/ 3631 h 321"/>
                <a:gd name="T54" fmla="*/ 924 w 416"/>
                <a:gd name="T55" fmla="*/ 3727 h 321"/>
                <a:gd name="T56" fmla="*/ 726 w 416"/>
                <a:gd name="T57" fmla="*/ 3422 h 321"/>
                <a:gd name="T58" fmla="*/ 584 w 416"/>
                <a:gd name="T59" fmla="*/ 3190 h 321"/>
                <a:gd name="T60" fmla="*/ 464 w 416"/>
                <a:gd name="T61" fmla="*/ 2852 h 321"/>
                <a:gd name="T62" fmla="*/ 470 w 416"/>
                <a:gd name="T63" fmla="*/ 2613 h 321"/>
                <a:gd name="T64" fmla="*/ 444 w 416"/>
                <a:gd name="T65" fmla="*/ 2118 h 321"/>
                <a:gd name="T66" fmla="*/ 393 w 416"/>
                <a:gd name="T67" fmla="*/ 1811 h 321"/>
                <a:gd name="T68" fmla="*/ 368 w 416"/>
                <a:gd name="T69" fmla="*/ 1673 h 321"/>
                <a:gd name="T70" fmla="*/ 303 w 416"/>
                <a:gd name="T71" fmla="*/ 1519 h 321"/>
                <a:gd name="T72" fmla="*/ 268 w 416"/>
                <a:gd name="T73" fmla="*/ 1077 h 321"/>
                <a:gd name="T74" fmla="*/ 205 w 416"/>
                <a:gd name="T75" fmla="*/ 734 h 321"/>
                <a:gd name="T76" fmla="*/ 148 w 416"/>
                <a:gd name="T77" fmla="*/ 257 h 321"/>
                <a:gd name="T78" fmla="*/ 96 w 416"/>
                <a:gd name="T79" fmla="*/ 601 h 321"/>
                <a:gd name="T80" fmla="*/ 164 w 416"/>
                <a:gd name="T81" fmla="*/ 1132 h 321"/>
                <a:gd name="T82" fmla="*/ 193 w 416"/>
                <a:gd name="T83" fmla="*/ 1519 h 321"/>
                <a:gd name="T84" fmla="*/ 254 w 416"/>
                <a:gd name="T85" fmla="*/ 1966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27856" name="Freeform 4030"/>
            <p:cNvSpPr>
              <a:spLocks/>
            </p:cNvSpPr>
            <p:nvPr/>
          </p:nvSpPr>
          <p:spPr bwMode="auto">
            <a:xfrm>
              <a:off x="1173" y="2092"/>
              <a:ext cx="8" cy="17"/>
            </a:xfrm>
            <a:custGeom>
              <a:avLst/>
              <a:gdLst>
                <a:gd name="T0" fmla="*/ 8 w 8"/>
                <a:gd name="T1" fmla="*/ 151 h 14"/>
                <a:gd name="T2" fmla="*/ 5 w 8"/>
                <a:gd name="T3" fmla="*/ 0 h 14"/>
                <a:gd name="T4" fmla="*/ 0 w 8"/>
                <a:gd name="T5" fmla="*/ 90 h 14"/>
                <a:gd name="T6" fmla="*/ 3 w 8"/>
                <a:gd name="T7" fmla="*/ 151 h 14"/>
                <a:gd name="T8" fmla="*/ 8 w 8"/>
                <a:gd name="T9" fmla="*/ 151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27857" name="Freeform 4031"/>
            <p:cNvSpPr>
              <a:spLocks/>
            </p:cNvSpPr>
            <p:nvPr/>
          </p:nvSpPr>
          <p:spPr bwMode="auto">
            <a:xfrm>
              <a:off x="1189" y="2053"/>
              <a:ext cx="10" cy="21"/>
            </a:xfrm>
            <a:custGeom>
              <a:avLst/>
              <a:gdLst>
                <a:gd name="T0" fmla="*/ 4 w 9"/>
                <a:gd name="T1" fmla="*/ 216 h 17"/>
                <a:gd name="T2" fmla="*/ 24 w 9"/>
                <a:gd name="T3" fmla="*/ 122 h 17"/>
                <a:gd name="T4" fmla="*/ 0 w 9"/>
                <a:gd name="T5" fmla="*/ 0 h 17"/>
                <a:gd name="T6" fmla="*/ 30 w 9"/>
                <a:gd name="T7" fmla="*/ 122 h 17"/>
                <a:gd name="T8" fmla="*/ 4 w 9"/>
                <a:gd name="T9" fmla="*/ 2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27858" name="Freeform 4032"/>
            <p:cNvSpPr>
              <a:spLocks/>
            </p:cNvSpPr>
            <p:nvPr/>
          </p:nvSpPr>
          <p:spPr bwMode="auto">
            <a:xfrm>
              <a:off x="1201" y="2086"/>
              <a:ext cx="9" cy="14"/>
            </a:xfrm>
            <a:custGeom>
              <a:avLst/>
              <a:gdLst>
                <a:gd name="T0" fmla="*/ 23 w 8"/>
                <a:gd name="T1" fmla="*/ 76 h 12"/>
                <a:gd name="T2" fmla="*/ 33 w 8"/>
                <a:gd name="T3" fmla="*/ 47 h 12"/>
                <a:gd name="T4" fmla="*/ 0 w 8"/>
                <a:gd name="T5" fmla="*/ 0 h 12"/>
                <a:gd name="T6" fmla="*/ 0 w 8"/>
                <a:gd name="T7" fmla="*/ 0 h 12"/>
                <a:gd name="T8" fmla="*/ 23 w 8"/>
                <a:gd name="T9" fmla="*/ 34 h 12"/>
                <a:gd name="T10" fmla="*/ 33 w 8"/>
                <a:gd name="T11" fmla="*/ 47 h 12"/>
                <a:gd name="T12" fmla="*/ 23 w 8"/>
                <a:gd name="T13" fmla="*/ 7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7859" name="Freeform 4033"/>
            <p:cNvSpPr>
              <a:spLocks/>
            </p:cNvSpPr>
            <p:nvPr/>
          </p:nvSpPr>
          <p:spPr bwMode="auto">
            <a:xfrm>
              <a:off x="1244" y="2176"/>
              <a:ext cx="11" cy="10"/>
            </a:xfrm>
            <a:custGeom>
              <a:avLst/>
              <a:gdLst>
                <a:gd name="T0" fmla="*/ 31 w 10"/>
                <a:gd name="T1" fmla="*/ 0 h 8"/>
                <a:gd name="T2" fmla="*/ 31 w 10"/>
                <a:gd name="T3" fmla="*/ 49 h 8"/>
                <a:gd name="T4" fmla="*/ 0 w 10"/>
                <a:gd name="T5" fmla="*/ 119 h 8"/>
                <a:gd name="T6" fmla="*/ 31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7860" name="Freeform 4034"/>
            <p:cNvSpPr>
              <a:spLocks/>
            </p:cNvSpPr>
            <p:nvPr/>
          </p:nvSpPr>
          <p:spPr bwMode="auto">
            <a:xfrm>
              <a:off x="1236" y="2147"/>
              <a:ext cx="8" cy="9"/>
            </a:xfrm>
            <a:custGeom>
              <a:avLst/>
              <a:gdLst>
                <a:gd name="T0" fmla="*/ 33 w 7"/>
                <a:gd name="T1" fmla="*/ 46 h 7"/>
                <a:gd name="T2" fmla="*/ 25 w 7"/>
                <a:gd name="T3" fmla="*/ 0 h 7"/>
                <a:gd name="T4" fmla="*/ 0 w 7"/>
                <a:gd name="T5" fmla="*/ 140 h 7"/>
                <a:gd name="T6" fmla="*/ 33 w 7"/>
                <a:gd name="T7" fmla="*/ 4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7861" name="Freeform 4035"/>
            <p:cNvSpPr>
              <a:spLocks/>
            </p:cNvSpPr>
            <p:nvPr/>
          </p:nvSpPr>
          <p:spPr bwMode="auto">
            <a:xfrm>
              <a:off x="1167" y="2059"/>
              <a:ext cx="18" cy="2"/>
            </a:xfrm>
            <a:custGeom>
              <a:avLst/>
              <a:gdLst>
                <a:gd name="T0" fmla="*/ 29 w 16"/>
                <a:gd name="T1" fmla="*/ 0 h 2"/>
                <a:gd name="T2" fmla="*/ 68 w 16"/>
                <a:gd name="T3" fmla="*/ 0 h 2"/>
                <a:gd name="T4" fmla="*/ 37 w 16"/>
                <a:gd name="T5" fmla="*/ 0 h 2"/>
                <a:gd name="T6" fmla="*/ 0 w 16"/>
                <a:gd name="T7" fmla="*/ 0 h 2"/>
                <a:gd name="T8" fmla="*/ 29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7862" name="Freeform 4036"/>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42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7863" name="Freeform 4037"/>
            <p:cNvSpPr>
              <a:spLocks/>
            </p:cNvSpPr>
            <p:nvPr/>
          </p:nvSpPr>
          <p:spPr bwMode="auto">
            <a:xfrm>
              <a:off x="3506" y="3092"/>
              <a:ext cx="8" cy="6"/>
            </a:xfrm>
            <a:custGeom>
              <a:avLst/>
              <a:gdLst>
                <a:gd name="T0" fmla="*/ 33 w 7"/>
                <a:gd name="T1" fmla="*/ 0 h 5"/>
                <a:gd name="T2" fmla="*/ 0 w 7"/>
                <a:gd name="T3" fmla="*/ 42 h 5"/>
                <a:gd name="T4" fmla="*/ 33 w 7"/>
                <a:gd name="T5" fmla="*/ 29 h 5"/>
                <a:gd name="T6" fmla="*/ 33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7864" name="Freeform 4038"/>
            <p:cNvSpPr>
              <a:spLocks/>
            </p:cNvSpPr>
            <p:nvPr/>
          </p:nvSpPr>
          <p:spPr bwMode="auto">
            <a:xfrm>
              <a:off x="4433" y="2885"/>
              <a:ext cx="700" cy="623"/>
            </a:xfrm>
            <a:custGeom>
              <a:avLst/>
              <a:gdLst>
                <a:gd name="T0" fmla="*/ 1326 w 627"/>
                <a:gd name="T1" fmla="*/ 146 h 503"/>
                <a:gd name="T2" fmla="*/ 1350 w 627"/>
                <a:gd name="T3" fmla="*/ 343 h 503"/>
                <a:gd name="T4" fmla="*/ 1245 w 627"/>
                <a:gd name="T5" fmla="*/ 436 h 503"/>
                <a:gd name="T6" fmla="*/ 1200 w 627"/>
                <a:gd name="T7" fmla="*/ 607 h 503"/>
                <a:gd name="T8" fmla="*/ 1174 w 627"/>
                <a:gd name="T9" fmla="*/ 919 h 503"/>
                <a:gd name="T10" fmla="*/ 1131 w 627"/>
                <a:gd name="T11" fmla="*/ 1027 h 503"/>
                <a:gd name="T12" fmla="*/ 1052 w 627"/>
                <a:gd name="T13" fmla="*/ 1101 h 503"/>
                <a:gd name="T14" fmla="*/ 1003 w 627"/>
                <a:gd name="T15" fmla="*/ 718 h 503"/>
                <a:gd name="T16" fmla="*/ 952 w 627"/>
                <a:gd name="T17" fmla="*/ 759 h 503"/>
                <a:gd name="T18" fmla="*/ 896 w 627"/>
                <a:gd name="T19" fmla="*/ 1027 h 503"/>
                <a:gd name="T20" fmla="*/ 844 w 627"/>
                <a:gd name="T21" fmla="*/ 1153 h 503"/>
                <a:gd name="T22" fmla="*/ 835 w 627"/>
                <a:gd name="T23" fmla="*/ 1292 h 503"/>
                <a:gd name="T24" fmla="*/ 792 w 627"/>
                <a:gd name="T25" fmla="*/ 1292 h 503"/>
                <a:gd name="T26" fmla="*/ 773 w 627"/>
                <a:gd name="T27" fmla="*/ 1647 h 503"/>
                <a:gd name="T28" fmla="*/ 685 w 627"/>
                <a:gd name="T29" fmla="*/ 1600 h 503"/>
                <a:gd name="T30" fmla="*/ 536 w 627"/>
                <a:gd name="T31" fmla="*/ 2129 h 503"/>
                <a:gd name="T32" fmla="*/ 351 w 627"/>
                <a:gd name="T33" fmla="*/ 2283 h 503"/>
                <a:gd name="T34" fmla="*/ 163 w 627"/>
                <a:gd name="T35" fmla="*/ 2555 h 503"/>
                <a:gd name="T36" fmla="*/ 108 w 627"/>
                <a:gd name="T37" fmla="*/ 3422 h 503"/>
                <a:gd name="T38" fmla="*/ 85 w 627"/>
                <a:gd name="T39" fmla="*/ 3446 h 503"/>
                <a:gd name="T40" fmla="*/ 70 w 627"/>
                <a:gd name="T41" fmla="*/ 3780 h 503"/>
                <a:gd name="T42" fmla="*/ 88 w 627"/>
                <a:gd name="T43" fmla="*/ 4590 h 503"/>
                <a:gd name="T44" fmla="*/ 29 w 627"/>
                <a:gd name="T45" fmla="*/ 5338 h 503"/>
                <a:gd name="T46" fmla="*/ 85 w 627"/>
                <a:gd name="T47" fmla="*/ 5671 h 503"/>
                <a:gd name="T48" fmla="*/ 265 w 627"/>
                <a:gd name="T49" fmla="*/ 5415 h 503"/>
                <a:gd name="T50" fmla="*/ 536 w 627"/>
                <a:gd name="T51" fmla="*/ 5201 h 503"/>
                <a:gd name="T52" fmla="*/ 815 w 627"/>
                <a:gd name="T53" fmla="*/ 4923 h 503"/>
                <a:gd name="T54" fmla="*/ 1084 w 627"/>
                <a:gd name="T55" fmla="*/ 4984 h 503"/>
                <a:gd name="T56" fmla="*/ 1116 w 627"/>
                <a:gd name="T57" fmla="*/ 5384 h 503"/>
                <a:gd name="T58" fmla="*/ 1158 w 627"/>
                <a:gd name="T59" fmla="*/ 5564 h 503"/>
                <a:gd name="T60" fmla="*/ 1297 w 627"/>
                <a:gd name="T61" fmla="*/ 5265 h 503"/>
                <a:gd name="T62" fmla="*/ 1224 w 627"/>
                <a:gd name="T63" fmla="*/ 5692 h 503"/>
                <a:gd name="T64" fmla="*/ 1278 w 627"/>
                <a:gd name="T65" fmla="*/ 5753 h 503"/>
                <a:gd name="T66" fmla="*/ 1286 w 627"/>
                <a:gd name="T67" fmla="*/ 6301 h 503"/>
                <a:gd name="T68" fmla="*/ 1508 w 627"/>
                <a:gd name="T69" fmla="*/ 6403 h 503"/>
                <a:gd name="T70" fmla="*/ 1526 w 627"/>
                <a:gd name="T71" fmla="*/ 6442 h 503"/>
                <a:gd name="T72" fmla="*/ 1591 w 627"/>
                <a:gd name="T73" fmla="*/ 6490 h 503"/>
                <a:gd name="T74" fmla="*/ 1843 w 627"/>
                <a:gd name="T75" fmla="*/ 6097 h 503"/>
                <a:gd name="T76" fmla="*/ 2052 w 627"/>
                <a:gd name="T77" fmla="*/ 5294 h 503"/>
                <a:gd name="T78" fmla="*/ 2244 w 627"/>
                <a:gd name="T79" fmla="*/ 4598 h 503"/>
                <a:gd name="T80" fmla="*/ 2323 w 627"/>
                <a:gd name="T81" fmla="*/ 3877 h 503"/>
                <a:gd name="T82" fmla="*/ 2323 w 627"/>
                <a:gd name="T83" fmla="*/ 3226 h 503"/>
                <a:gd name="T84" fmla="*/ 2263 w 627"/>
                <a:gd name="T85" fmla="*/ 2737 h 503"/>
                <a:gd name="T86" fmla="*/ 2221 w 627"/>
                <a:gd name="T87" fmla="*/ 2525 h 503"/>
                <a:gd name="T88" fmla="*/ 2150 w 627"/>
                <a:gd name="T89" fmla="*/ 2063 h 503"/>
                <a:gd name="T90" fmla="*/ 2068 w 627"/>
                <a:gd name="T91" fmla="*/ 1272 h 503"/>
                <a:gd name="T92" fmla="*/ 1989 w 627"/>
                <a:gd name="T93" fmla="*/ 866 h 503"/>
                <a:gd name="T94" fmla="*/ 1963 w 627"/>
                <a:gd name="T95" fmla="*/ 181 h 503"/>
                <a:gd name="T96" fmla="*/ 1902 w 627"/>
                <a:gd name="T97" fmla="*/ 296 h 503"/>
                <a:gd name="T98" fmla="*/ 1876 w 627"/>
                <a:gd name="T99" fmla="*/ 541 h 503"/>
                <a:gd name="T100" fmla="*/ 1843 w 627"/>
                <a:gd name="T101" fmla="*/ 1043 h 503"/>
                <a:gd name="T102" fmla="*/ 1684 w 627"/>
                <a:gd name="T103" fmla="*/ 1466 h 503"/>
                <a:gd name="T104" fmla="*/ 1493 w 627"/>
                <a:gd name="T105" fmla="*/ 919 h 503"/>
                <a:gd name="T106" fmla="*/ 1580 w 627"/>
                <a:gd name="T107" fmla="*/ 526 h 503"/>
                <a:gd name="T108" fmla="*/ 1546 w 627"/>
                <a:gd name="T109" fmla="*/ 343 h 503"/>
                <a:gd name="T110" fmla="*/ 1448 w 627"/>
                <a:gd name="T111" fmla="*/ 296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27865" name="Freeform 4039"/>
            <p:cNvSpPr>
              <a:spLocks/>
            </p:cNvSpPr>
            <p:nvPr/>
          </p:nvSpPr>
          <p:spPr bwMode="auto">
            <a:xfrm>
              <a:off x="4844" y="3549"/>
              <a:ext cx="68" cy="61"/>
            </a:xfrm>
            <a:custGeom>
              <a:avLst/>
              <a:gdLst>
                <a:gd name="T0" fmla="*/ 72 w 62"/>
                <a:gd name="T1" fmla="*/ 405 h 50"/>
                <a:gd name="T2" fmla="*/ 22 w 62"/>
                <a:gd name="T3" fmla="*/ 537 h 50"/>
                <a:gd name="T4" fmla="*/ 0 w 62"/>
                <a:gd name="T5" fmla="*/ 493 h 50"/>
                <a:gd name="T6" fmla="*/ 0 w 62"/>
                <a:gd name="T7" fmla="*/ 462 h 50"/>
                <a:gd name="T8" fmla="*/ 0 w 62"/>
                <a:gd name="T9" fmla="*/ 290 h 50"/>
                <a:gd name="T10" fmla="*/ 2 w 62"/>
                <a:gd name="T11" fmla="*/ 290 h 50"/>
                <a:gd name="T12" fmla="*/ 5 w 62"/>
                <a:gd name="T13" fmla="*/ 290 h 50"/>
                <a:gd name="T14" fmla="*/ 22 w 62"/>
                <a:gd name="T15" fmla="*/ 160 h 50"/>
                <a:gd name="T16" fmla="*/ 22 w 62"/>
                <a:gd name="T17" fmla="*/ 35 h 50"/>
                <a:gd name="T18" fmla="*/ 35 w 62"/>
                <a:gd name="T19" fmla="*/ 0 h 50"/>
                <a:gd name="T20" fmla="*/ 79 w 62"/>
                <a:gd name="T21" fmla="*/ 52 h 50"/>
                <a:gd name="T22" fmla="*/ 114 w 62"/>
                <a:gd name="T23" fmla="*/ 109 h 50"/>
                <a:gd name="T24" fmla="*/ 133 w 62"/>
                <a:gd name="T25" fmla="*/ 35 h 50"/>
                <a:gd name="T26" fmla="*/ 191 w 62"/>
                <a:gd name="T27" fmla="*/ 35 h 50"/>
                <a:gd name="T28" fmla="*/ 146 w 62"/>
                <a:gd name="T29" fmla="*/ 255 h 50"/>
                <a:gd name="T30" fmla="*/ 136 w 62"/>
                <a:gd name="T31" fmla="*/ 255 h 50"/>
                <a:gd name="T32" fmla="*/ 79 w 62"/>
                <a:gd name="T33" fmla="*/ 462 h 50"/>
                <a:gd name="T34" fmla="*/ 86 w 62"/>
                <a:gd name="T35" fmla="*/ 405 h 50"/>
                <a:gd name="T36" fmla="*/ 79 w 62"/>
                <a:gd name="T37" fmla="*/ 405 h 50"/>
                <a:gd name="T38" fmla="*/ 72 w 62"/>
                <a:gd name="T39" fmla="*/ 405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27866" name="Freeform 4040"/>
            <p:cNvSpPr>
              <a:spLocks/>
            </p:cNvSpPr>
            <p:nvPr/>
          </p:nvSpPr>
          <p:spPr bwMode="auto">
            <a:xfrm>
              <a:off x="5597" y="3031"/>
              <a:ext cx="21" cy="18"/>
            </a:xfrm>
            <a:custGeom>
              <a:avLst/>
              <a:gdLst>
                <a:gd name="T0" fmla="*/ 62 w 19"/>
                <a:gd name="T1" fmla="*/ 231 h 14"/>
                <a:gd name="T2" fmla="*/ 0 w 19"/>
                <a:gd name="T3" fmla="*/ 288 h 14"/>
                <a:gd name="T4" fmla="*/ 0 w 19"/>
                <a:gd name="T5" fmla="*/ 140 h 14"/>
                <a:gd name="T6" fmla="*/ 46 w 19"/>
                <a:gd name="T7" fmla="*/ 0 h 14"/>
                <a:gd name="T8" fmla="*/ 62 w 19"/>
                <a:gd name="T9" fmla="*/ 231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27867" name="Freeform 4041"/>
            <p:cNvSpPr>
              <a:spLocks/>
            </p:cNvSpPr>
            <p:nvPr/>
          </p:nvSpPr>
          <p:spPr bwMode="auto">
            <a:xfrm>
              <a:off x="5625" y="3008"/>
              <a:ext cx="22" cy="14"/>
            </a:xfrm>
            <a:custGeom>
              <a:avLst/>
              <a:gdLst>
                <a:gd name="T0" fmla="*/ 28 w 21"/>
                <a:gd name="T1" fmla="*/ 47 h 12"/>
                <a:gd name="T2" fmla="*/ 34 w 21"/>
                <a:gd name="T3" fmla="*/ 0 h 12"/>
                <a:gd name="T4" fmla="*/ 0 w 21"/>
                <a:gd name="T5" fmla="*/ 47 h 12"/>
                <a:gd name="T6" fmla="*/ 0 w 21"/>
                <a:gd name="T7" fmla="*/ 76 h 12"/>
                <a:gd name="T8" fmla="*/ 28 w 21"/>
                <a:gd name="T9" fmla="*/ 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27868" name="Freeform 4042"/>
            <p:cNvSpPr>
              <a:spLocks/>
            </p:cNvSpPr>
            <p:nvPr/>
          </p:nvSpPr>
          <p:spPr bwMode="auto">
            <a:xfrm>
              <a:off x="5355" y="3096"/>
              <a:ext cx="39" cy="43"/>
            </a:xfrm>
            <a:custGeom>
              <a:avLst/>
              <a:gdLst>
                <a:gd name="T0" fmla="*/ 126 w 35"/>
                <a:gd name="T1" fmla="*/ 412 h 35"/>
                <a:gd name="T2" fmla="*/ 101 w 35"/>
                <a:gd name="T3" fmla="*/ 412 h 35"/>
                <a:gd name="T4" fmla="*/ 59 w 35"/>
                <a:gd name="T5" fmla="*/ 246 h 35"/>
                <a:gd name="T6" fmla="*/ 4 w 35"/>
                <a:gd name="T7" fmla="*/ 108 h 35"/>
                <a:gd name="T8" fmla="*/ 0 w 35"/>
                <a:gd name="T9" fmla="*/ 0 h 35"/>
                <a:gd name="T10" fmla="*/ 31 w 35"/>
                <a:gd name="T11" fmla="*/ 88 h 35"/>
                <a:gd name="T12" fmla="*/ 69 w 35"/>
                <a:gd name="T13" fmla="*/ 198 h 35"/>
                <a:gd name="T14" fmla="*/ 101 w 35"/>
                <a:gd name="T15" fmla="*/ 302 h 35"/>
                <a:gd name="T16" fmla="*/ 126 w 35"/>
                <a:gd name="T17" fmla="*/ 412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27869" name="Freeform 4043"/>
            <p:cNvSpPr>
              <a:spLocks/>
            </p:cNvSpPr>
            <p:nvPr/>
          </p:nvSpPr>
          <p:spPr bwMode="auto">
            <a:xfrm>
              <a:off x="5129" y="3543"/>
              <a:ext cx="198" cy="132"/>
            </a:xfrm>
            <a:custGeom>
              <a:avLst/>
              <a:gdLst>
                <a:gd name="T0" fmla="*/ 441 w 177"/>
                <a:gd name="T1" fmla="*/ 706 h 107"/>
                <a:gd name="T2" fmla="*/ 425 w 177"/>
                <a:gd name="T3" fmla="*/ 595 h 107"/>
                <a:gd name="T4" fmla="*/ 413 w 177"/>
                <a:gd name="T5" fmla="*/ 595 h 107"/>
                <a:gd name="T6" fmla="*/ 397 w 177"/>
                <a:gd name="T7" fmla="*/ 621 h 107"/>
                <a:gd name="T8" fmla="*/ 425 w 177"/>
                <a:gd name="T9" fmla="*/ 741 h 107"/>
                <a:gd name="T10" fmla="*/ 373 w 177"/>
                <a:gd name="T11" fmla="*/ 796 h 107"/>
                <a:gd name="T12" fmla="*/ 345 w 177"/>
                <a:gd name="T13" fmla="*/ 796 h 107"/>
                <a:gd name="T14" fmla="*/ 333 w 177"/>
                <a:gd name="T15" fmla="*/ 891 h 107"/>
                <a:gd name="T16" fmla="*/ 315 w 177"/>
                <a:gd name="T17" fmla="*/ 965 h 107"/>
                <a:gd name="T18" fmla="*/ 308 w 177"/>
                <a:gd name="T19" fmla="*/ 965 h 107"/>
                <a:gd name="T20" fmla="*/ 234 w 177"/>
                <a:gd name="T21" fmla="*/ 1177 h 107"/>
                <a:gd name="T22" fmla="*/ 97 w 177"/>
                <a:gd name="T23" fmla="*/ 1329 h 107"/>
                <a:gd name="T24" fmla="*/ 69 w 177"/>
                <a:gd name="T25" fmla="*/ 1304 h 107"/>
                <a:gd name="T26" fmla="*/ 26 w 177"/>
                <a:gd name="T27" fmla="*/ 1268 h 107"/>
                <a:gd name="T28" fmla="*/ 0 w 177"/>
                <a:gd name="T29" fmla="*/ 1244 h 107"/>
                <a:gd name="T30" fmla="*/ 2 w 177"/>
                <a:gd name="T31" fmla="*/ 1211 h 107"/>
                <a:gd name="T32" fmla="*/ 0 w 177"/>
                <a:gd name="T33" fmla="*/ 1177 h 107"/>
                <a:gd name="T34" fmla="*/ 32 w 177"/>
                <a:gd name="T35" fmla="*/ 1116 h 107"/>
                <a:gd name="T36" fmla="*/ 40 w 177"/>
                <a:gd name="T37" fmla="*/ 1099 h 107"/>
                <a:gd name="T38" fmla="*/ 62 w 177"/>
                <a:gd name="T39" fmla="*/ 1075 h 107"/>
                <a:gd name="T40" fmla="*/ 87 w 177"/>
                <a:gd name="T41" fmla="*/ 965 h 107"/>
                <a:gd name="T42" fmla="*/ 117 w 177"/>
                <a:gd name="T43" fmla="*/ 945 h 107"/>
                <a:gd name="T44" fmla="*/ 152 w 177"/>
                <a:gd name="T45" fmla="*/ 891 h 107"/>
                <a:gd name="T46" fmla="*/ 226 w 177"/>
                <a:gd name="T47" fmla="*/ 766 h 107"/>
                <a:gd name="T48" fmla="*/ 253 w 177"/>
                <a:gd name="T49" fmla="*/ 741 h 107"/>
                <a:gd name="T50" fmla="*/ 358 w 177"/>
                <a:gd name="T51" fmla="*/ 595 h 107"/>
                <a:gd name="T52" fmla="*/ 411 w 177"/>
                <a:gd name="T53" fmla="*/ 514 h 107"/>
                <a:gd name="T54" fmla="*/ 473 w 177"/>
                <a:gd name="T55" fmla="*/ 389 h 107"/>
                <a:gd name="T56" fmla="*/ 458 w 177"/>
                <a:gd name="T57" fmla="*/ 389 h 107"/>
                <a:gd name="T58" fmla="*/ 512 w 177"/>
                <a:gd name="T59" fmla="*/ 274 h 107"/>
                <a:gd name="T60" fmla="*/ 615 w 177"/>
                <a:gd name="T61" fmla="*/ 0 h 107"/>
                <a:gd name="T62" fmla="*/ 645 w 177"/>
                <a:gd name="T63" fmla="*/ 0 h 107"/>
                <a:gd name="T64" fmla="*/ 624 w 177"/>
                <a:gd name="T65" fmla="*/ 59 h 107"/>
                <a:gd name="T66" fmla="*/ 615 w 177"/>
                <a:gd name="T67" fmla="*/ 151 h 107"/>
                <a:gd name="T68" fmla="*/ 673 w 177"/>
                <a:gd name="T69" fmla="*/ 99 h 107"/>
                <a:gd name="T70" fmla="*/ 662 w 177"/>
                <a:gd name="T71" fmla="*/ 122 h 107"/>
                <a:gd name="T72" fmla="*/ 673 w 177"/>
                <a:gd name="T73" fmla="*/ 151 h 107"/>
                <a:gd name="T74" fmla="*/ 662 w 177"/>
                <a:gd name="T75" fmla="*/ 151 h 107"/>
                <a:gd name="T76" fmla="*/ 677 w 177"/>
                <a:gd name="T77" fmla="*/ 151 h 107"/>
                <a:gd name="T78" fmla="*/ 652 w 177"/>
                <a:gd name="T79" fmla="*/ 229 h 107"/>
                <a:gd name="T80" fmla="*/ 578 w 177"/>
                <a:gd name="T81" fmla="*/ 389 h 107"/>
                <a:gd name="T82" fmla="*/ 512 w 177"/>
                <a:gd name="T83" fmla="*/ 563 h 107"/>
                <a:gd name="T84" fmla="*/ 473 w 177"/>
                <a:gd name="T85" fmla="*/ 595 h 107"/>
                <a:gd name="T86" fmla="*/ 473 w 177"/>
                <a:gd name="T87" fmla="*/ 645 h 107"/>
                <a:gd name="T88" fmla="*/ 441 w 177"/>
                <a:gd name="T89" fmla="*/ 645 h 107"/>
                <a:gd name="T90" fmla="*/ 473 w 177"/>
                <a:gd name="T91" fmla="*/ 688 h 107"/>
                <a:gd name="T92" fmla="*/ 473 w 177"/>
                <a:gd name="T93" fmla="*/ 741 h 107"/>
                <a:gd name="T94" fmla="*/ 441 w 177"/>
                <a:gd name="T95" fmla="*/ 706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27870" name="Freeform 4044"/>
            <p:cNvSpPr>
              <a:spLocks/>
            </p:cNvSpPr>
            <p:nvPr/>
          </p:nvSpPr>
          <p:spPr bwMode="auto">
            <a:xfrm>
              <a:off x="5333" y="3409"/>
              <a:ext cx="113" cy="157"/>
            </a:xfrm>
            <a:custGeom>
              <a:avLst/>
              <a:gdLst>
                <a:gd name="T0" fmla="*/ 45 w 101"/>
                <a:gd name="T1" fmla="*/ 1087 h 127"/>
                <a:gd name="T2" fmla="*/ 70 w 101"/>
                <a:gd name="T3" fmla="*/ 1197 h 127"/>
                <a:gd name="T4" fmla="*/ 87 w 101"/>
                <a:gd name="T5" fmla="*/ 1294 h 127"/>
                <a:gd name="T6" fmla="*/ 0 w 101"/>
                <a:gd name="T7" fmla="*/ 1568 h 127"/>
                <a:gd name="T8" fmla="*/ 4 w 101"/>
                <a:gd name="T9" fmla="*/ 1622 h 127"/>
                <a:gd name="T10" fmla="*/ 97 w 101"/>
                <a:gd name="T11" fmla="*/ 1445 h 127"/>
                <a:gd name="T12" fmla="*/ 181 w 101"/>
                <a:gd name="T13" fmla="*/ 1294 h 127"/>
                <a:gd name="T14" fmla="*/ 227 w 101"/>
                <a:gd name="T15" fmla="*/ 1118 h 127"/>
                <a:gd name="T16" fmla="*/ 286 w 101"/>
                <a:gd name="T17" fmla="*/ 1047 h 127"/>
                <a:gd name="T18" fmla="*/ 318 w 101"/>
                <a:gd name="T19" fmla="*/ 962 h 127"/>
                <a:gd name="T20" fmla="*/ 388 w 101"/>
                <a:gd name="T21" fmla="*/ 711 h 127"/>
                <a:gd name="T22" fmla="*/ 384 w 101"/>
                <a:gd name="T23" fmla="*/ 711 h 127"/>
                <a:gd name="T24" fmla="*/ 318 w 101"/>
                <a:gd name="T25" fmla="*/ 778 h 127"/>
                <a:gd name="T26" fmla="*/ 254 w 101"/>
                <a:gd name="T27" fmla="*/ 694 h 127"/>
                <a:gd name="T28" fmla="*/ 270 w 101"/>
                <a:gd name="T29" fmla="*/ 486 h 127"/>
                <a:gd name="T30" fmla="*/ 251 w 101"/>
                <a:gd name="T31" fmla="*/ 601 h 127"/>
                <a:gd name="T32" fmla="*/ 213 w 101"/>
                <a:gd name="T33" fmla="*/ 535 h 127"/>
                <a:gd name="T34" fmla="*/ 227 w 101"/>
                <a:gd name="T35" fmla="*/ 486 h 127"/>
                <a:gd name="T36" fmla="*/ 251 w 101"/>
                <a:gd name="T37" fmla="*/ 293 h 127"/>
                <a:gd name="T38" fmla="*/ 254 w 101"/>
                <a:gd name="T39" fmla="*/ 208 h 127"/>
                <a:gd name="T40" fmla="*/ 251 w 101"/>
                <a:gd name="T41" fmla="*/ 208 h 127"/>
                <a:gd name="T42" fmla="*/ 227 w 101"/>
                <a:gd name="T43" fmla="*/ 93 h 127"/>
                <a:gd name="T44" fmla="*/ 205 w 101"/>
                <a:gd name="T45" fmla="*/ 2 h 127"/>
                <a:gd name="T46" fmla="*/ 205 w 101"/>
                <a:gd name="T47" fmla="*/ 0 h 127"/>
                <a:gd name="T48" fmla="*/ 201 w 101"/>
                <a:gd name="T49" fmla="*/ 176 h 127"/>
                <a:gd name="T50" fmla="*/ 205 w 101"/>
                <a:gd name="T51" fmla="*/ 237 h 127"/>
                <a:gd name="T52" fmla="*/ 201 w 101"/>
                <a:gd name="T53" fmla="*/ 425 h 127"/>
                <a:gd name="T54" fmla="*/ 201 w 101"/>
                <a:gd name="T55" fmla="*/ 333 h 127"/>
                <a:gd name="T56" fmla="*/ 205 w 101"/>
                <a:gd name="T57" fmla="*/ 387 h 127"/>
                <a:gd name="T58" fmla="*/ 205 w 101"/>
                <a:gd name="T59" fmla="*/ 425 h 127"/>
                <a:gd name="T60" fmla="*/ 201 w 101"/>
                <a:gd name="T61" fmla="*/ 486 h 127"/>
                <a:gd name="T62" fmla="*/ 188 w 101"/>
                <a:gd name="T63" fmla="*/ 575 h 127"/>
                <a:gd name="T64" fmla="*/ 205 w 101"/>
                <a:gd name="T65" fmla="*/ 575 h 127"/>
                <a:gd name="T66" fmla="*/ 201 w 101"/>
                <a:gd name="T67" fmla="*/ 629 h 127"/>
                <a:gd name="T68" fmla="*/ 181 w 101"/>
                <a:gd name="T69" fmla="*/ 711 h 127"/>
                <a:gd name="T70" fmla="*/ 128 w 101"/>
                <a:gd name="T71" fmla="*/ 962 h 127"/>
                <a:gd name="T72" fmla="*/ 45 w 101"/>
                <a:gd name="T73" fmla="*/ 1087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27871" name="Freeform 4045"/>
            <p:cNvSpPr>
              <a:spLocks/>
            </p:cNvSpPr>
            <p:nvPr/>
          </p:nvSpPr>
          <p:spPr bwMode="auto">
            <a:xfrm>
              <a:off x="5129" y="3681"/>
              <a:ext cx="11" cy="5"/>
            </a:xfrm>
            <a:custGeom>
              <a:avLst/>
              <a:gdLst>
                <a:gd name="T0" fmla="*/ 97 w 9"/>
                <a:gd name="T1" fmla="*/ 39 h 4"/>
                <a:gd name="T2" fmla="*/ 97 w 9"/>
                <a:gd name="T3" fmla="*/ 0 h 4"/>
                <a:gd name="T4" fmla="*/ 43 w 9"/>
                <a:gd name="T5" fmla="*/ 0 h 4"/>
                <a:gd name="T6" fmla="*/ 0 w 9"/>
                <a:gd name="T7" fmla="*/ 61 h 4"/>
                <a:gd name="T8" fmla="*/ 97 w 9"/>
                <a:gd name="T9" fmla="*/ 3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27872" name="Freeform 4046"/>
            <p:cNvSpPr>
              <a:spLocks/>
            </p:cNvSpPr>
            <p:nvPr/>
          </p:nvSpPr>
          <p:spPr bwMode="auto">
            <a:xfrm>
              <a:off x="3471" y="3111"/>
              <a:ext cx="9" cy="9"/>
            </a:xfrm>
            <a:custGeom>
              <a:avLst/>
              <a:gdLst>
                <a:gd name="T0" fmla="*/ 59 w 7"/>
                <a:gd name="T1" fmla="*/ 0 h 7"/>
                <a:gd name="T2" fmla="*/ 0 w 7"/>
                <a:gd name="T3" fmla="*/ 140 h 7"/>
                <a:gd name="T4" fmla="*/ 140 w 7"/>
                <a:gd name="T5" fmla="*/ 76 h 7"/>
                <a:gd name="T6" fmla="*/ 59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873" name="Freeform 4047"/>
            <p:cNvSpPr>
              <a:spLocks/>
            </p:cNvSpPr>
            <p:nvPr/>
          </p:nvSpPr>
          <p:spPr bwMode="auto">
            <a:xfrm>
              <a:off x="5317" y="2853"/>
              <a:ext cx="20" cy="13"/>
            </a:xfrm>
            <a:custGeom>
              <a:avLst/>
              <a:gdLst>
                <a:gd name="T0" fmla="*/ 63 w 18"/>
                <a:gd name="T1" fmla="*/ 79 h 11"/>
                <a:gd name="T2" fmla="*/ 63 w 18"/>
                <a:gd name="T3" fmla="*/ 67 h 11"/>
                <a:gd name="T4" fmla="*/ 2 w 18"/>
                <a:gd name="T5" fmla="*/ 0 h 11"/>
                <a:gd name="T6" fmla="*/ 0 w 18"/>
                <a:gd name="T7" fmla="*/ 48 h 11"/>
                <a:gd name="T8" fmla="*/ 63 w 18"/>
                <a:gd name="T9" fmla="*/ 7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27874" name="Freeform 4048"/>
            <p:cNvSpPr>
              <a:spLocks/>
            </p:cNvSpPr>
            <p:nvPr/>
          </p:nvSpPr>
          <p:spPr bwMode="auto">
            <a:xfrm>
              <a:off x="5269" y="2794"/>
              <a:ext cx="16" cy="17"/>
            </a:xfrm>
            <a:custGeom>
              <a:avLst/>
              <a:gdLst>
                <a:gd name="T0" fmla="*/ 0 w 14"/>
                <a:gd name="T1" fmla="*/ 0 h 14"/>
                <a:gd name="T2" fmla="*/ 70 w 14"/>
                <a:gd name="T3" fmla="*/ 151 h 14"/>
                <a:gd name="T4" fmla="*/ 2 w 14"/>
                <a:gd name="T5" fmla="*/ 108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875" name="Freeform 4049"/>
            <p:cNvSpPr>
              <a:spLocks/>
            </p:cNvSpPr>
            <p:nvPr/>
          </p:nvSpPr>
          <p:spPr bwMode="auto">
            <a:xfrm>
              <a:off x="5346" y="2873"/>
              <a:ext cx="12" cy="15"/>
            </a:xfrm>
            <a:custGeom>
              <a:avLst/>
              <a:gdLst>
                <a:gd name="T0" fmla="*/ 29 w 11"/>
                <a:gd name="T1" fmla="*/ 185 h 12"/>
                <a:gd name="T2" fmla="*/ 0 w 11"/>
                <a:gd name="T3" fmla="*/ 76 h 12"/>
                <a:gd name="T4" fmla="*/ 0 w 11"/>
                <a:gd name="T5" fmla="*/ 0 h 12"/>
                <a:gd name="T6" fmla="*/ 29 w 11"/>
                <a:gd name="T7" fmla="*/ 149 h 12"/>
                <a:gd name="T8" fmla="*/ 29 w 11"/>
                <a:gd name="T9" fmla="*/ 18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27876" name="Freeform 4050"/>
            <p:cNvSpPr>
              <a:spLocks/>
            </p:cNvSpPr>
            <p:nvPr/>
          </p:nvSpPr>
          <p:spPr bwMode="auto">
            <a:xfrm>
              <a:off x="5279" y="2826"/>
              <a:ext cx="8" cy="9"/>
            </a:xfrm>
            <a:custGeom>
              <a:avLst/>
              <a:gdLst>
                <a:gd name="T0" fmla="*/ 33 w 7"/>
                <a:gd name="T1" fmla="*/ 140 h 7"/>
                <a:gd name="T2" fmla="*/ 25 w 7"/>
                <a:gd name="T3" fmla="*/ 0 h 7"/>
                <a:gd name="T4" fmla="*/ 0 w 7"/>
                <a:gd name="T5" fmla="*/ 59 h 7"/>
                <a:gd name="T6" fmla="*/ 3 w 7"/>
                <a:gd name="T7" fmla="*/ 98 h 7"/>
                <a:gd name="T8" fmla="*/ 33 w 7"/>
                <a:gd name="T9" fmla="*/ 14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7877" name="Freeform 4051"/>
            <p:cNvSpPr>
              <a:spLocks/>
            </p:cNvSpPr>
            <p:nvPr/>
          </p:nvSpPr>
          <p:spPr bwMode="auto">
            <a:xfrm>
              <a:off x="5337" y="2832"/>
              <a:ext cx="9" cy="29"/>
            </a:xfrm>
            <a:custGeom>
              <a:avLst/>
              <a:gdLst>
                <a:gd name="T0" fmla="*/ 0 w 8"/>
                <a:gd name="T1" fmla="*/ 0 h 24"/>
                <a:gd name="T2" fmla="*/ 33 w 8"/>
                <a:gd name="T3" fmla="*/ 236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878" name="Freeform 4052"/>
            <p:cNvSpPr>
              <a:spLocks/>
            </p:cNvSpPr>
            <p:nvPr/>
          </p:nvSpPr>
          <p:spPr bwMode="auto">
            <a:xfrm>
              <a:off x="5302" y="2817"/>
              <a:ext cx="23" cy="18"/>
            </a:xfrm>
            <a:custGeom>
              <a:avLst/>
              <a:gdLst>
                <a:gd name="T0" fmla="*/ 31 w 22"/>
                <a:gd name="T1" fmla="*/ 288 h 14"/>
                <a:gd name="T2" fmla="*/ 35 w 22"/>
                <a:gd name="T3" fmla="*/ 288 h 14"/>
                <a:gd name="T4" fmla="*/ 24 w 22"/>
                <a:gd name="T5" fmla="*/ 140 h 14"/>
                <a:gd name="T6" fmla="*/ 0 w 22"/>
                <a:gd name="T7" fmla="*/ 0 h 14"/>
                <a:gd name="T8" fmla="*/ 10 w 22"/>
                <a:gd name="T9" fmla="*/ 140 h 14"/>
                <a:gd name="T10" fmla="*/ 31 w 22"/>
                <a:gd name="T11" fmla="*/ 288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27879" name="Freeform 4053"/>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7880" name="Freeform 4054"/>
            <p:cNvSpPr>
              <a:spLocks/>
            </p:cNvSpPr>
            <p:nvPr/>
          </p:nvSpPr>
          <p:spPr bwMode="auto">
            <a:xfrm>
              <a:off x="5420" y="2972"/>
              <a:ext cx="11" cy="21"/>
            </a:xfrm>
            <a:custGeom>
              <a:avLst/>
              <a:gdLst>
                <a:gd name="T0" fmla="*/ 97 w 9"/>
                <a:gd name="T1" fmla="*/ 187 h 17"/>
                <a:gd name="T2" fmla="*/ 97 w 9"/>
                <a:gd name="T3" fmla="*/ 99 h 17"/>
                <a:gd name="T4" fmla="*/ 97 w 9"/>
                <a:gd name="T5" fmla="*/ 99 h 17"/>
                <a:gd name="T6" fmla="*/ 53 w 9"/>
                <a:gd name="T7" fmla="*/ 0 h 17"/>
                <a:gd name="T8" fmla="*/ 0 w 9"/>
                <a:gd name="T9" fmla="*/ 216 h 17"/>
                <a:gd name="T10" fmla="*/ 97 w 9"/>
                <a:gd name="T11" fmla="*/ 18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27881" name="Freeform 4055"/>
            <p:cNvSpPr>
              <a:spLocks/>
            </p:cNvSpPr>
            <p:nvPr/>
          </p:nvSpPr>
          <p:spPr bwMode="auto">
            <a:xfrm>
              <a:off x="5431" y="2999"/>
              <a:ext cx="5" cy="12"/>
            </a:xfrm>
            <a:custGeom>
              <a:avLst/>
              <a:gdLst>
                <a:gd name="T0" fmla="*/ 5 w 5"/>
                <a:gd name="T1" fmla="*/ 276 h 9"/>
                <a:gd name="T2" fmla="*/ 0 w 5"/>
                <a:gd name="T3" fmla="*/ 276 h 9"/>
                <a:gd name="T4" fmla="*/ 0 w 5"/>
                <a:gd name="T5" fmla="*/ 0 h 9"/>
                <a:gd name="T6" fmla="*/ 5 w 5"/>
                <a:gd name="T7" fmla="*/ 27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27882" name="Freeform 4056"/>
            <p:cNvSpPr>
              <a:spLocks/>
            </p:cNvSpPr>
            <p:nvPr/>
          </p:nvSpPr>
          <p:spPr bwMode="auto">
            <a:xfrm>
              <a:off x="5443" y="3002"/>
              <a:ext cx="1" cy="9"/>
            </a:xfrm>
            <a:custGeom>
              <a:avLst/>
              <a:gdLst>
                <a:gd name="T0" fmla="*/ 0 w 1"/>
                <a:gd name="T1" fmla="*/ 0 h 7"/>
                <a:gd name="T2" fmla="*/ 0 w 1"/>
                <a:gd name="T3" fmla="*/ 140 h 7"/>
                <a:gd name="T4" fmla="*/ 0 w 1"/>
                <a:gd name="T5" fmla="*/ 98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883" name="Freeform 4057"/>
            <p:cNvSpPr>
              <a:spLocks/>
            </p:cNvSpPr>
            <p:nvPr/>
          </p:nvSpPr>
          <p:spPr bwMode="auto">
            <a:xfrm>
              <a:off x="5446" y="3060"/>
              <a:ext cx="6" cy="6"/>
            </a:xfrm>
            <a:custGeom>
              <a:avLst/>
              <a:gdLst>
                <a:gd name="T0" fmla="*/ 42 w 5"/>
                <a:gd name="T1" fmla="*/ 29 h 5"/>
                <a:gd name="T2" fmla="*/ 42 w 5"/>
                <a:gd name="T3" fmla="*/ 0 h 5"/>
                <a:gd name="T4" fmla="*/ 0 w 5"/>
                <a:gd name="T5" fmla="*/ 42 h 5"/>
                <a:gd name="T6" fmla="*/ 42 w 5"/>
                <a:gd name="T7" fmla="*/ 29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27884" name="Freeform 4058"/>
            <p:cNvSpPr>
              <a:spLocks/>
            </p:cNvSpPr>
            <p:nvPr/>
          </p:nvSpPr>
          <p:spPr bwMode="auto">
            <a:xfrm>
              <a:off x="1619" y="3774"/>
              <a:ext cx="24" cy="24"/>
            </a:xfrm>
            <a:custGeom>
              <a:avLst/>
              <a:gdLst>
                <a:gd name="T0" fmla="*/ 104 w 21"/>
                <a:gd name="T1" fmla="*/ 120 h 19"/>
                <a:gd name="T2" fmla="*/ 83 w 21"/>
                <a:gd name="T3" fmla="*/ 81 h 19"/>
                <a:gd name="T4" fmla="*/ 61 w 21"/>
                <a:gd name="T5" fmla="*/ 81 h 19"/>
                <a:gd name="T6" fmla="*/ 49 w 21"/>
                <a:gd name="T7" fmla="*/ 51 h 19"/>
                <a:gd name="T8" fmla="*/ 25 w 21"/>
                <a:gd name="T9" fmla="*/ 0 h 19"/>
                <a:gd name="T10" fmla="*/ 25 w 21"/>
                <a:gd name="T11" fmla="*/ 120 h 19"/>
                <a:gd name="T12" fmla="*/ 0 w 21"/>
                <a:gd name="T13" fmla="*/ 196 h 19"/>
                <a:gd name="T14" fmla="*/ 25 w 21"/>
                <a:gd name="T15" fmla="*/ 313 h 19"/>
                <a:gd name="T16" fmla="*/ 33 w 21"/>
                <a:gd name="T17" fmla="*/ 243 h 19"/>
                <a:gd name="T18" fmla="*/ 49 w 21"/>
                <a:gd name="T19" fmla="*/ 243 h 19"/>
                <a:gd name="T20" fmla="*/ 49 w 21"/>
                <a:gd name="T21" fmla="*/ 196 h 19"/>
                <a:gd name="T22" fmla="*/ 104 w 21"/>
                <a:gd name="T23" fmla="*/ 12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27885" name="Freeform 4059"/>
            <p:cNvSpPr>
              <a:spLocks/>
            </p:cNvSpPr>
            <p:nvPr/>
          </p:nvSpPr>
          <p:spPr bwMode="auto">
            <a:xfrm>
              <a:off x="1598" y="3778"/>
              <a:ext cx="21" cy="13"/>
            </a:xfrm>
            <a:custGeom>
              <a:avLst/>
              <a:gdLst>
                <a:gd name="T0" fmla="*/ 23 w 19"/>
                <a:gd name="T1" fmla="*/ 30 h 11"/>
                <a:gd name="T2" fmla="*/ 3 w 19"/>
                <a:gd name="T3" fmla="*/ 0 h 11"/>
                <a:gd name="T4" fmla="*/ 62 w 19"/>
                <a:gd name="T5" fmla="*/ 0 h 11"/>
                <a:gd name="T6" fmla="*/ 38 w 19"/>
                <a:gd name="T7" fmla="*/ 67 h 11"/>
                <a:gd name="T8" fmla="*/ 0 w 19"/>
                <a:gd name="T9" fmla="*/ 79 h 11"/>
                <a:gd name="T10" fmla="*/ 23 w 19"/>
                <a:gd name="T11" fmla="*/ 48 h 11"/>
                <a:gd name="T12" fmla="*/ 3 w 19"/>
                <a:gd name="T13" fmla="*/ 48 h 11"/>
                <a:gd name="T14" fmla="*/ 23 w 19"/>
                <a:gd name="T15" fmla="*/ 30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27886" name="Freeform 4060"/>
            <p:cNvSpPr>
              <a:spLocks/>
            </p:cNvSpPr>
            <p:nvPr/>
          </p:nvSpPr>
          <p:spPr bwMode="auto">
            <a:xfrm>
              <a:off x="2718" y="3022"/>
              <a:ext cx="237" cy="263"/>
            </a:xfrm>
            <a:custGeom>
              <a:avLst/>
              <a:gdLst>
                <a:gd name="T0" fmla="*/ 509 w 211"/>
                <a:gd name="T1" fmla="*/ 1841 h 212"/>
                <a:gd name="T2" fmla="*/ 509 w 211"/>
                <a:gd name="T3" fmla="*/ 1502 h 212"/>
                <a:gd name="T4" fmla="*/ 518 w 211"/>
                <a:gd name="T5" fmla="*/ 1196 h 212"/>
                <a:gd name="T6" fmla="*/ 572 w 211"/>
                <a:gd name="T7" fmla="*/ 1196 h 212"/>
                <a:gd name="T8" fmla="*/ 584 w 211"/>
                <a:gd name="T9" fmla="*/ 976 h 212"/>
                <a:gd name="T10" fmla="*/ 584 w 211"/>
                <a:gd name="T11" fmla="*/ 747 h 212"/>
                <a:gd name="T12" fmla="*/ 584 w 211"/>
                <a:gd name="T13" fmla="*/ 540 h 212"/>
                <a:gd name="T14" fmla="*/ 584 w 211"/>
                <a:gd name="T15" fmla="*/ 315 h 212"/>
                <a:gd name="T16" fmla="*/ 656 w 211"/>
                <a:gd name="T17" fmla="*/ 315 h 212"/>
                <a:gd name="T18" fmla="*/ 724 w 211"/>
                <a:gd name="T19" fmla="*/ 257 h 212"/>
                <a:gd name="T20" fmla="*/ 755 w 211"/>
                <a:gd name="T21" fmla="*/ 351 h 212"/>
                <a:gd name="T22" fmla="*/ 803 w 211"/>
                <a:gd name="T23" fmla="*/ 257 h 212"/>
                <a:gd name="T24" fmla="*/ 850 w 211"/>
                <a:gd name="T25" fmla="*/ 184 h 212"/>
                <a:gd name="T26" fmla="*/ 784 w 211"/>
                <a:gd name="T27" fmla="*/ 119 h 212"/>
                <a:gd name="T28" fmla="*/ 735 w 211"/>
                <a:gd name="T29" fmla="*/ 167 h 212"/>
                <a:gd name="T30" fmla="*/ 642 w 211"/>
                <a:gd name="T31" fmla="*/ 184 h 212"/>
                <a:gd name="T32" fmla="*/ 550 w 211"/>
                <a:gd name="T33" fmla="*/ 257 h 212"/>
                <a:gd name="T34" fmla="*/ 491 w 211"/>
                <a:gd name="T35" fmla="*/ 184 h 212"/>
                <a:gd name="T36" fmla="*/ 436 w 211"/>
                <a:gd name="T37" fmla="*/ 167 h 212"/>
                <a:gd name="T38" fmla="*/ 418 w 211"/>
                <a:gd name="T39" fmla="*/ 96 h 212"/>
                <a:gd name="T40" fmla="*/ 345 w 211"/>
                <a:gd name="T41" fmla="*/ 96 h 212"/>
                <a:gd name="T42" fmla="*/ 280 w 211"/>
                <a:gd name="T43" fmla="*/ 96 h 212"/>
                <a:gd name="T44" fmla="*/ 203 w 211"/>
                <a:gd name="T45" fmla="*/ 96 h 212"/>
                <a:gd name="T46" fmla="*/ 134 w 211"/>
                <a:gd name="T47" fmla="*/ 96 h 212"/>
                <a:gd name="T48" fmla="*/ 89 w 211"/>
                <a:gd name="T49" fmla="*/ 0 h 212"/>
                <a:gd name="T50" fmla="*/ 3 w 211"/>
                <a:gd name="T51" fmla="*/ 50 h 212"/>
                <a:gd name="T52" fmla="*/ 0 w 211"/>
                <a:gd name="T53" fmla="*/ 184 h 212"/>
                <a:gd name="T54" fmla="*/ 48 w 211"/>
                <a:gd name="T55" fmla="*/ 499 h 212"/>
                <a:gd name="T56" fmla="*/ 89 w 211"/>
                <a:gd name="T57" fmla="*/ 787 h 212"/>
                <a:gd name="T58" fmla="*/ 134 w 211"/>
                <a:gd name="T59" fmla="*/ 1064 h 212"/>
                <a:gd name="T60" fmla="*/ 176 w 211"/>
                <a:gd name="T61" fmla="*/ 1332 h 212"/>
                <a:gd name="T62" fmla="*/ 183 w 211"/>
                <a:gd name="T63" fmla="*/ 1474 h 212"/>
                <a:gd name="T64" fmla="*/ 163 w 211"/>
                <a:gd name="T65" fmla="*/ 1439 h 212"/>
                <a:gd name="T66" fmla="*/ 176 w 211"/>
                <a:gd name="T67" fmla="*/ 1726 h 212"/>
                <a:gd name="T68" fmla="*/ 183 w 211"/>
                <a:gd name="T69" fmla="*/ 1939 h 212"/>
                <a:gd name="T70" fmla="*/ 203 w 211"/>
                <a:gd name="T71" fmla="*/ 2196 h 212"/>
                <a:gd name="T72" fmla="*/ 207 w 211"/>
                <a:gd name="T73" fmla="*/ 2443 h 212"/>
                <a:gd name="T74" fmla="*/ 254 w 211"/>
                <a:gd name="T75" fmla="*/ 2593 h 212"/>
                <a:gd name="T76" fmla="*/ 280 w 211"/>
                <a:gd name="T77" fmla="*/ 2769 h 212"/>
                <a:gd name="T78" fmla="*/ 307 w 211"/>
                <a:gd name="T79" fmla="*/ 2635 h 212"/>
                <a:gd name="T80" fmla="*/ 331 w 211"/>
                <a:gd name="T81" fmla="*/ 2769 h 212"/>
                <a:gd name="T82" fmla="*/ 436 w 211"/>
                <a:gd name="T83" fmla="*/ 2815 h 212"/>
                <a:gd name="T84" fmla="*/ 491 w 211"/>
                <a:gd name="T85" fmla="*/ 2724 h 212"/>
                <a:gd name="T86" fmla="*/ 491 w 211"/>
                <a:gd name="T87" fmla="*/ 2513 h 212"/>
                <a:gd name="T88" fmla="*/ 493 w 211"/>
                <a:gd name="T89" fmla="*/ 2284 h 212"/>
                <a:gd name="T90" fmla="*/ 493 w 211"/>
                <a:gd name="T91" fmla="*/ 2079 h 212"/>
                <a:gd name="T92" fmla="*/ 509 w 211"/>
                <a:gd name="T93" fmla="*/ 1841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27887" name="Freeform 4061"/>
            <p:cNvSpPr>
              <a:spLocks/>
            </p:cNvSpPr>
            <p:nvPr/>
          </p:nvSpPr>
          <p:spPr bwMode="auto">
            <a:xfrm>
              <a:off x="1299" y="2864"/>
              <a:ext cx="217" cy="290"/>
            </a:xfrm>
            <a:custGeom>
              <a:avLst/>
              <a:gdLst>
                <a:gd name="T0" fmla="*/ 440 w 196"/>
                <a:gd name="T1" fmla="*/ 2420 h 234"/>
                <a:gd name="T2" fmla="*/ 434 w 196"/>
                <a:gd name="T3" fmla="*/ 2669 h 234"/>
                <a:gd name="T4" fmla="*/ 419 w 196"/>
                <a:gd name="T5" fmla="*/ 2911 h 234"/>
                <a:gd name="T6" fmla="*/ 405 w 196"/>
                <a:gd name="T7" fmla="*/ 2858 h 234"/>
                <a:gd name="T8" fmla="*/ 354 w 196"/>
                <a:gd name="T9" fmla="*/ 2911 h 234"/>
                <a:gd name="T10" fmla="*/ 328 w 196"/>
                <a:gd name="T11" fmla="*/ 3004 h 234"/>
                <a:gd name="T12" fmla="*/ 306 w 196"/>
                <a:gd name="T13" fmla="*/ 2888 h 234"/>
                <a:gd name="T14" fmla="*/ 239 w 196"/>
                <a:gd name="T15" fmla="*/ 2858 h 234"/>
                <a:gd name="T16" fmla="*/ 229 w 196"/>
                <a:gd name="T17" fmla="*/ 2797 h 234"/>
                <a:gd name="T18" fmla="*/ 190 w 196"/>
                <a:gd name="T19" fmla="*/ 3064 h 234"/>
                <a:gd name="T20" fmla="*/ 153 w 196"/>
                <a:gd name="T21" fmla="*/ 3004 h 234"/>
                <a:gd name="T22" fmla="*/ 125 w 196"/>
                <a:gd name="T23" fmla="*/ 2818 h 234"/>
                <a:gd name="T24" fmla="*/ 102 w 196"/>
                <a:gd name="T25" fmla="*/ 2614 h 234"/>
                <a:gd name="T26" fmla="*/ 89 w 196"/>
                <a:gd name="T27" fmla="*/ 2394 h 234"/>
                <a:gd name="T28" fmla="*/ 96 w 196"/>
                <a:gd name="T29" fmla="*/ 2227 h 234"/>
                <a:gd name="T30" fmla="*/ 64 w 196"/>
                <a:gd name="T31" fmla="*/ 2077 h 234"/>
                <a:gd name="T32" fmla="*/ 50 w 196"/>
                <a:gd name="T33" fmla="*/ 1932 h 234"/>
                <a:gd name="T34" fmla="*/ 30 w 196"/>
                <a:gd name="T35" fmla="*/ 1797 h 234"/>
                <a:gd name="T36" fmla="*/ 30 w 196"/>
                <a:gd name="T37" fmla="*/ 1708 h 234"/>
                <a:gd name="T38" fmla="*/ 55 w 196"/>
                <a:gd name="T39" fmla="*/ 1527 h 234"/>
                <a:gd name="T40" fmla="*/ 37 w 196"/>
                <a:gd name="T41" fmla="*/ 1497 h 234"/>
                <a:gd name="T42" fmla="*/ 30 w 196"/>
                <a:gd name="T43" fmla="*/ 1298 h 234"/>
                <a:gd name="T44" fmla="*/ 30 w 196"/>
                <a:gd name="T45" fmla="*/ 1096 h 234"/>
                <a:gd name="T46" fmla="*/ 37 w 196"/>
                <a:gd name="T47" fmla="*/ 994 h 234"/>
                <a:gd name="T48" fmla="*/ 37 w 196"/>
                <a:gd name="T49" fmla="*/ 674 h 234"/>
                <a:gd name="T50" fmla="*/ 55 w 196"/>
                <a:gd name="T51" fmla="*/ 611 h 234"/>
                <a:gd name="T52" fmla="*/ 24 w 196"/>
                <a:gd name="T53" fmla="*/ 455 h 234"/>
                <a:gd name="T54" fmla="*/ 0 w 196"/>
                <a:gd name="T55" fmla="*/ 278 h 234"/>
                <a:gd name="T56" fmla="*/ 71 w 196"/>
                <a:gd name="T57" fmla="*/ 278 h 234"/>
                <a:gd name="T58" fmla="*/ 89 w 196"/>
                <a:gd name="T59" fmla="*/ 224 h 234"/>
                <a:gd name="T60" fmla="*/ 136 w 196"/>
                <a:gd name="T61" fmla="*/ 118 h 234"/>
                <a:gd name="T62" fmla="*/ 176 w 196"/>
                <a:gd name="T63" fmla="*/ 0 h 234"/>
                <a:gd name="T64" fmla="*/ 214 w 196"/>
                <a:gd name="T65" fmla="*/ 0 h 234"/>
                <a:gd name="T66" fmla="*/ 227 w 196"/>
                <a:gd name="T67" fmla="*/ 224 h 234"/>
                <a:gd name="T68" fmla="*/ 229 w 196"/>
                <a:gd name="T69" fmla="*/ 398 h 234"/>
                <a:gd name="T70" fmla="*/ 276 w 196"/>
                <a:gd name="T71" fmla="*/ 597 h 234"/>
                <a:gd name="T72" fmla="*/ 311 w 196"/>
                <a:gd name="T73" fmla="*/ 611 h 234"/>
                <a:gd name="T74" fmla="*/ 359 w 196"/>
                <a:gd name="T75" fmla="*/ 713 h 234"/>
                <a:gd name="T76" fmla="*/ 419 w 196"/>
                <a:gd name="T77" fmla="*/ 866 h 234"/>
                <a:gd name="T78" fmla="*/ 482 w 196"/>
                <a:gd name="T79" fmla="*/ 917 h 234"/>
                <a:gd name="T80" fmla="*/ 494 w 196"/>
                <a:gd name="T81" fmla="*/ 994 h 234"/>
                <a:gd name="T82" fmla="*/ 494 w 196"/>
                <a:gd name="T83" fmla="*/ 1250 h 234"/>
                <a:gd name="T84" fmla="*/ 487 w 196"/>
                <a:gd name="T85" fmla="*/ 1250 h 234"/>
                <a:gd name="T86" fmla="*/ 514 w 196"/>
                <a:gd name="T87" fmla="*/ 1330 h 234"/>
                <a:gd name="T88" fmla="*/ 517 w 196"/>
                <a:gd name="T89" fmla="*/ 1527 h 234"/>
                <a:gd name="T90" fmla="*/ 562 w 196"/>
                <a:gd name="T91" fmla="*/ 1527 h 234"/>
                <a:gd name="T92" fmla="*/ 620 w 196"/>
                <a:gd name="T93" fmla="*/ 1549 h 234"/>
                <a:gd name="T94" fmla="*/ 620 w 196"/>
                <a:gd name="T95" fmla="*/ 1773 h 234"/>
                <a:gd name="T96" fmla="*/ 659 w 196"/>
                <a:gd name="T97" fmla="*/ 1892 h 234"/>
                <a:gd name="T98" fmla="*/ 668 w 196"/>
                <a:gd name="T99" fmla="*/ 1983 h 234"/>
                <a:gd name="T100" fmla="*/ 659 w 196"/>
                <a:gd name="T101" fmla="*/ 2138 h 234"/>
                <a:gd name="T102" fmla="*/ 639 w 196"/>
                <a:gd name="T103" fmla="*/ 2316 h 234"/>
                <a:gd name="T104" fmla="*/ 649 w 196"/>
                <a:gd name="T105" fmla="*/ 2394 h 234"/>
                <a:gd name="T106" fmla="*/ 639 w 196"/>
                <a:gd name="T107" fmla="*/ 2458 h 234"/>
                <a:gd name="T108" fmla="*/ 639 w 196"/>
                <a:gd name="T109" fmla="*/ 2394 h 234"/>
                <a:gd name="T110" fmla="*/ 595 w 196"/>
                <a:gd name="T111" fmla="*/ 2227 h 234"/>
                <a:gd name="T112" fmla="*/ 517 w 196"/>
                <a:gd name="T113" fmla="*/ 2299 h 234"/>
                <a:gd name="T114" fmla="*/ 446 w 196"/>
                <a:gd name="T115" fmla="*/ 2299 h 234"/>
                <a:gd name="T116" fmla="*/ 440 w 196"/>
                <a:gd name="T117" fmla="*/ 2420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27888" name="Freeform 4062"/>
            <p:cNvSpPr>
              <a:spLocks/>
            </p:cNvSpPr>
            <p:nvPr/>
          </p:nvSpPr>
          <p:spPr bwMode="auto">
            <a:xfrm>
              <a:off x="2860" y="3040"/>
              <a:ext cx="160" cy="202"/>
            </a:xfrm>
            <a:custGeom>
              <a:avLst/>
              <a:gdLst>
                <a:gd name="T0" fmla="*/ 0 w 144"/>
                <a:gd name="T1" fmla="*/ 1646 h 163"/>
                <a:gd name="T2" fmla="*/ 0 w 144"/>
                <a:gd name="T3" fmla="*/ 1298 h 163"/>
                <a:gd name="T4" fmla="*/ 2 w 144"/>
                <a:gd name="T5" fmla="*/ 994 h 163"/>
                <a:gd name="T6" fmla="*/ 57 w 144"/>
                <a:gd name="T7" fmla="*/ 994 h 163"/>
                <a:gd name="T8" fmla="*/ 67 w 144"/>
                <a:gd name="T9" fmla="*/ 771 h 163"/>
                <a:gd name="T10" fmla="*/ 67 w 144"/>
                <a:gd name="T11" fmla="*/ 544 h 163"/>
                <a:gd name="T12" fmla="*/ 67 w 144"/>
                <a:gd name="T13" fmla="*/ 345 h 163"/>
                <a:gd name="T14" fmla="*/ 67 w 144"/>
                <a:gd name="T15" fmla="*/ 118 h 163"/>
                <a:gd name="T16" fmla="*/ 133 w 144"/>
                <a:gd name="T17" fmla="*/ 118 h 163"/>
                <a:gd name="T18" fmla="*/ 189 w 144"/>
                <a:gd name="T19" fmla="*/ 62 h 163"/>
                <a:gd name="T20" fmla="*/ 214 w 144"/>
                <a:gd name="T21" fmla="*/ 167 h 163"/>
                <a:gd name="T22" fmla="*/ 258 w 144"/>
                <a:gd name="T23" fmla="*/ 62 h 163"/>
                <a:gd name="T24" fmla="*/ 300 w 144"/>
                <a:gd name="T25" fmla="*/ 0 h 163"/>
                <a:gd name="T26" fmla="*/ 333 w 144"/>
                <a:gd name="T27" fmla="*/ 257 h 163"/>
                <a:gd name="T28" fmla="*/ 370 w 144"/>
                <a:gd name="T29" fmla="*/ 455 h 163"/>
                <a:gd name="T30" fmla="*/ 411 w 144"/>
                <a:gd name="T31" fmla="*/ 597 h 163"/>
                <a:gd name="T32" fmla="*/ 418 w 144"/>
                <a:gd name="T33" fmla="*/ 611 h 163"/>
                <a:gd name="T34" fmla="*/ 422 w 144"/>
                <a:gd name="T35" fmla="*/ 711 h 163"/>
                <a:gd name="T36" fmla="*/ 447 w 144"/>
                <a:gd name="T37" fmla="*/ 890 h 163"/>
                <a:gd name="T38" fmla="*/ 490 w 144"/>
                <a:gd name="T39" fmla="*/ 994 h 163"/>
                <a:gd name="T40" fmla="*/ 509 w 144"/>
                <a:gd name="T41" fmla="*/ 1027 h 163"/>
                <a:gd name="T42" fmla="*/ 509 w 144"/>
                <a:gd name="T43" fmla="*/ 1047 h 163"/>
                <a:gd name="T44" fmla="*/ 437 w 144"/>
                <a:gd name="T45" fmla="*/ 1208 h 163"/>
                <a:gd name="T46" fmla="*/ 380 w 144"/>
                <a:gd name="T47" fmla="*/ 1390 h 163"/>
                <a:gd name="T48" fmla="*/ 353 w 144"/>
                <a:gd name="T49" fmla="*/ 1609 h 163"/>
                <a:gd name="T50" fmla="*/ 318 w 144"/>
                <a:gd name="T51" fmla="*/ 1677 h 163"/>
                <a:gd name="T52" fmla="*/ 286 w 144"/>
                <a:gd name="T53" fmla="*/ 1861 h 163"/>
                <a:gd name="T54" fmla="*/ 201 w 144"/>
                <a:gd name="T55" fmla="*/ 1817 h 163"/>
                <a:gd name="T56" fmla="*/ 163 w 144"/>
                <a:gd name="T57" fmla="*/ 1767 h 163"/>
                <a:gd name="T58" fmla="*/ 133 w 144"/>
                <a:gd name="T59" fmla="*/ 1920 h 163"/>
                <a:gd name="T60" fmla="*/ 108 w 144"/>
                <a:gd name="T61" fmla="*/ 2076 h 163"/>
                <a:gd name="T62" fmla="*/ 51 w 144"/>
                <a:gd name="T63" fmla="*/ 2138 h 163"/>
                <a:gd name="T64" fmla="*/ 24 w 144"/>
                <a:gd name="T65" fmla="*/ 2076 h 163"/>
                <a:gd name="T66" fmla="*/ 30 w 144"/>
                <a:gd name="T67" fmla="*/ 1861 h 163"/>
                <a:gd name="T68" fmla="*/ 0 w 144"/>
                <a:gd name="T69" fmla="*/ 1646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27889" name="Freeform 4063"/>
            <p:cNvSpPr>
              <a:spLocks/>
            </p:cNvSpPr>
            <p:nvPr/>
          </p:nvSpPr>
          <p:spPr bwMode="auto">
            <a:xfrm>
              <a:off x="3274" y="2899"/>
              <a:ext cx="2" cy="12"/>
            </a:xfrm>
            <a:custGeom>
              <a:avLst/>
              <a:gdLst>
                <a:gd name="T0" fmla="*/ 2 w 2"/>
                <a:gd name="T1" fmla="*/ 86 h 10"/>
                <a:gd name="T2" fmla="*/ 2 w 2"/>
                <a:gd name="T3" fmla="*/ 60 h 10"/>
                <a:gd name="T4" fmla="*/ 0 w 2"/>
                <a:gd name="T5" fmla="*/ 0 h 10"/>
                <a:gd name="T6" fmla="*/ 2 w 2"/>
                <a:gd name="T7" fmla="*/ 86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27890" name="Freeform 4064"/>
            <p:cNvSpPr>
              <a:spLocks/>
            </p:cNvSpPr>
            <p:nvPr/>
          </p:nvSpPr>
          <p:spPr bwMode="auto">
            <a:xfrm>
              <a:off x="2975" y="3281"/>
              <a:ext cx="37" cy="43"/>
            </a:xfrm>
            <a:custGeom>
              <a:avLst/>
              <a:gdLst>
                <a:gd name="T0" fmla="*/ 55 w 33"/>
                <a:gd name="T1" fmla="*/ 48 h 35"/>
                <a:gd name="T2" fmla="*/ 0 w 33"/>
                <a:gd name="T3" fmla="*/ 220 h 35"/>
                <a:gd name="T4" fmla="*/ 34 w 33"/>
                <a:gd name="T5" fmla="*/ 412 h 35"/>
                <a:gd name="T6" fmla="*/ 62 w 33"/>
                <a:gd name="T7" fmla="*/ 356 h 35"/>
                <a:gd name="T8" fmla="*/ 120 w 33"/>
                <a:gd name="T9" fmla="*/ 220 h 35"/>
                <a:gd name="T10" fmla="*/ 129 w 33"/>
                <a:gd name="T11" fmla="*/ 88 h 35"/>
                <a:gd name="T12" fmla="*/ 85 w 33"/>
                <a:gd name="T13" fmla="*/ 0 h 35"/>
                <a:gd name="T14" fmla="*/ 55 w 33"/>
                <a:gd name="T15" fmla="*/ 48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7891" name="Freeform 4065"/>
            <p:cNvSpPr>
              <a:spLocks/>
            </p:cNvSpPr>
            <p:nvPr/>
          </p:nvSpPr>
          <p:spPr bwMode="auto">
            <a:xfrm>
              <a:off x="3265" y="2913"/>
              <a:ext cx="130" cy="299"/>
            </a:xfrm>
            <a:custGeom>
              <a:avLst/>
              <a:gdLst>
                <a:gd name="T0" fmla="*/ 133 w 118"/>
                <a:gd name="T1" fmla="*/ 927 h 241"/>
                <a:gd name="T2" fmla="*/ 120 w 118"/>
                <a:gd name="T3" fmla="*/ 938 h 241"/>
                <a:gd name="T4" fmla="*/ 74 w 118"/>
                <a:gd name="T5" fmla="*/ 1012 h 241"/>
                <a:gd name="T6" fmla="*/ 57 w 118"/>
                <a:gd name="T7" fmla="*/ 1197 h 241"/>
                <a:gd name="T8" fmla="*/ 45 w 118"/>
                <a:gd name="T9" fmla="*/ 1427 h 241"/>
                <a:gd name="T10" fmla="*/ 57 w 118"/>
                <a:gd name="T11" fmla="*/ 1650 h 241"/>
                <a:gd name="T12" fmla="*/ 57 w 118"/>
                <a:gd name="T13" fmla="*/ 1881 h 241"/>
                <a:gd name="T14" fmla="*/ 34 w 118"/>
                <a:gd name="T15" fmla="*/ 2048 h 241"/>
                <a:gd name="T16" fmla="*/ 2 w 118"/>
                <a:gd name="T17" fmla="*/ 2215 h 241"/>
                <a:gd name="T18" fmla="*/ 0 w 118"/>
                <a:gd name="T19" fmla="*/ 2514 h 241"/>
                <a:gd name="T20" fmla="*/ 2 w 118"/>
                <a:gd name="T21" fmla="*/ 2769 h 241"/>
                <a:gd name="T22" fmla="*/ 23 w 118"/>
                <a:gd name="T23" fmla="*/ 3088 h 241"/>
                <a:gd name="T24" fmla="*/ 90 w 118"/>
                <a:gd name="T25" fmla="*/ 3200 h 241"/>
                <a:gd name="T26" fmla="*/ 133 w 118"/>
                <a:gd name="T27" fmla="*/ 3119 h 241"/>
                <a:gd name="T28" fmla="*/ 172 w 118"/>
                <a:gd name="T29" fmla="*/ 3019 h 241"/>
                <a:gd name="T30" fmla="*/ 194 w 118"/>
                <a:gd name="T31" fmla="*/ 2806 h 241"/>
                <a:gd name="T32" fmla="*/ 212 w 118"/>
                <a:gd name="T33" fmla="*/ 2579 h 241"/>
                <a:gd name="T34" fmla="*/ 234 w 118"/>
                <a:gd name="T35" fmla="*/ 2371 h 241"/>
                <a:gd name="T36" fmla="*/ 251 w 118"/>
                <a:gd name="T37" fmla="*/ 2148 h 241"/>
                <a:gd name="T38" fmla="*/ 260 w 118"/>
                <a:gd name="T39" fmla="*/ 1952 h 241"/>
                <a:gd name="T40" fmla="*/ 285 w 118"/>
                <a:gd name="T41" fmla="*/ 1731 h 241"/>
                <a:gd name="T42" fmla="*/ 303 w 118"/>
                <a:gd name="T43" fmla="*/ 1514 h 241"/>
                <a:gd name="T44" fmla="*/ 321 w 118"/>
                <a:gd name="T45" fmla="*/ 1292 h 241"/>
                <a:gd name="T46" fmla="*/ 337 w 118"/>
                <a:gd name="T47" fmla="*/ 1164 h 241"/>
                <a:gd name="T48" fmla="*/ 337 w 118"/>
                <a:gd name="T49" fmla="*/ 831 h 241"/>
                <a:gd name="T50" fmla="*/ 368 w 118"/>
                <a:gd name="T51" fmla="*/ 927 h 241"/>
                <a:gd name="T52" fmla="*/ 380 w 118"/>
                <a:gd name="T53" fmla="*/ 787 h 241"/>
                <a:gd name="T54" fmla="*/ 362 w 118"/>
                <a:gd name="T55" fmla="*/ 485 h 241"/>
                <a:gd name="T56" fmla="*/ 346 w 118"/>
                <a:gd name="T57" fmla="*/ 184 h 241"/>
                <a:gd name="T58" fmla="*/ 334 w 118"/>
                <a:gd name="T59" fmla="*/ 0 h 241"/>
                <a:gd name="T60" fmla="*/ 321 w 118"/>
                <a:gd name="T61" fmla="*/ 0 h 241"/>
                <a:gd name="T62" fmla="*/ 313 w 118"/>
                <a:gd name="T63" fmla="*/ 96 h 241"/>
                <a:gd name="T64" fmla="*/ 303 w 118"/>
                <a:gd name="T65" fmla="*/ 319 h 241"/>
                <a:gd name="T66" fmla="*/ 278 w 118"/>
                <a:gd name="T67" fmla="*/ 391 h 241"/>
                <a:gd name="T68" fmla="*/ 275 w 118"/>
                <a:gd name="T69" fmla="*/ 402 h 241"/>
                <a:gd name="T70" fmla="*/ 258 w 118"/>
                <a:gd name="T71" fmla="*/ 391 h 241"/>
                <a:gd name="T72" fmla="*/ 260 w 118"/>
                <a:gd name="T73" fmla="*/ 499 h 241"/>
                <a:gd name="T74" fmla="*/ 251 w 118"/>
                <a:gd name="T75" fmla="*/ 602 h 241"/>
                <a:gd name="T76" fmla="*/ 251 w 118"/>
                <a:gd name="T77" fmla="*/ 619 h 241"/>
                <a:gd name="T78" fmla="*/ 227 w 118"/>
                <a:gd name="T79" fmla="*/ 697 h 241"/>
                <a:gd name="T80" fmla="*/ 227 w 118"/>
                <a:gd name="T81" fmla="*/ 619 h 241"/>
                <a:gd name="T82" fmla="*/ 212 w 118"/>
                <a:gd name="T83" fmla="*/ 787 h 241"/>
                <a:gd name="T84" fmla="*/ 201 w 118"/>
                <a:gd name="T85" fmla="*/ 787 h 241"/>
                <a:gd name="T86" fmla="*/ 194 w 118"/>
                <a:gd name="T87" fmla="*/ 787 h 241"/>
                <a:gd name="T88" fmla="*/ 172 w 118"/>
                <a:gd name="T89" fmla="*/ 883 h 241"/>
                <a:gd name="T90" fmla="*/ 133 w 118"/>
                <a:gd name="T91" fmla="*/ 927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27892" name="Freeform 4066"/>
            <p:cNvSpPr>
              <a:spLocks/>
            </p:cNvSpPr>
            <p:nvPr/>
          </p:nvSpPr>
          <p:spPr bwMode="auto">
            <a:xfrm>
              <a:off x="3085" y="2855"/>
              <a:ext cx="57" cy="170"/>
            </a:xfrm>
            <a:custGeom>
              <a:avLst/>
              <a:gdLst>
                <a:gd name="T0" fmla="*/ 137 w 50"/>
                <a:gd name="T1" fmla="*/ 1292 h 137"/>
                <a:gd name="T2" fmla="*/ 113 w 50"/>
                <a:gd name="T3" fmla="*/ 1506 h 137"/>
                <a:gd name="T4" fmla="*/ 147 w 50"/>
                <a:gd name="T5" fmla="*/ 1657 h 137"/>
                <a:gd name="T6" fmla="*/ 182 w 50"/>
                <a:gd name="T7" fmla="*/ 1823 h 137"/>
                <a:gd name="T8" fmla="*/ 178 w 50"/>
                <a:gd name="T9" fmla="*/ 1702 h 137"/>
                <a:gd name="T10" fmla="*/ 215 w 50"/>
                <a:gd name="T11" fmla="*/ 1612 h 137"/>
                <a:gd name="T12" fmla="*/ 231 w 50"/>
                <a:gd name="T13" fmla="*/ 1426 h 137"/>
                <a:gd name="T14" fmla="*/ 239 w 50"/>
                <a:gd name="T15" fmla="*/ 1257 h 137"/>
                <a:gd name="T16" fmla="*/ 192 w 50"/>
                <a:gd name="T17" fmla="*/ 1106 h 137"/>
                <a:gd name="T18" fmla="*/ 147 w 50"/>
                <a:gd name="T19" fmla="*/ 978 h 137"/>
                <a:gd name="T20" fmla="*/ 137 w 50"/>
                <a:gd name="T21" fmla="*/ 718 h 137"/>
                <a:gd name="T22" fmla="*/ 147 w 50"/>
                <a:gd name="T23" fmla="*/ 563 h 137"/>
                <a:gd name="T24" fmla="*/ 182 w 50"/>
                <a:gd name="T25" fmla="*/ 541 h 137"/>
                <a:gd name="T26" fmla="*/ 160 w 50"/>
                <a:gd name="T27" fmla="*/ 320 h 137"/>
                <a:gd name="T28" fmla="*/ 137 w 50"/>
                <a:gd name="T29" fmla="*/ 96 h 137"/>
                <a:gd name="T30" fmla="*/ 113 w 50"/>
                <a:gd name="T31" fmla="*/ 2 h 137"/>
                <a:gd name="T32" fmla="*/ 33 w 50"/>
                <a:gd name="T33" fmla="*/ 0 h 137"/>
                <a:gd name="T34" fmla="*/ 33 w 50"/>
                <a:gd name="T35" fmla="*/ 62 h 137"/>
                <a:gd name="T36" fmla="*/ 83 w 50"/>
                <a:gd name="T37" fmla="*/ 258 h 137"/>
                <a:gd name="T38" fmla="*/ 67 w 50"/>
                <a:gd name="T39" fmla="*/ 320 h 137"/>
                <a:gd name="T40" fmla="*/ 59 w 50"/>
                <a:gd name="T41" fmla="*/ 541 h 137"/>
                <a:gd name="T42" fmla="*/ 59 w 50"/>
                <a:gd name="T43" fmla="*/ 699 h 137"/>
                <a:gd name="T44" fmla="*/ 43 w 50"/>
                <a:gd name="T45" fmla="*/ 759 h 137"/>
                <a:gd name="T46" fmla="*/ 0 w 50"/>
                <a:gd name="T47" fmla="*/ 1013 h 137"/>
                <a:gd name="T48" fmla="*/ 33 w 50"/>
                <a:gd name="T49" fmla="*/ 1106 h 137"/>
                <a:gd name="T50" fmla="*/ 67 w 50"/>
                <a:gd name="T51" fmla="*/ 1197 h 137"/>
                <a:gd name="T52" fmla="*/ 113 w 50"/>
                <a:gd name="T53" fmla="*/ 1197 h 137"/>
                <a:gd name="T54" fmla="*/ 137 w 50"/>
                <a:gd name="T55" fmla="*/ 1292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27893" name="Freeform 4067"/>
            <p:cNvSpPr>
              <a:spLocks/>
            </p:cNvSpPr>
            <p:nvPr/>
          </p:nvSpPr>
          <p:spPr bwMode="auto">
            <a:xfrm>
              <a:off x="3040" y="2879"/>
              <a:ext cx="187" cy="363"/>
            </a:xfrm>
            <a:custGeom>
              <a:avLst/>
              <a:gdLst>
                <a:gd name="T0" fmla="*/ 306 w 165"/>
                <a:gd name="T1" fmla="*/ 2221 h 293"/>
                <a:gd name="T2" fmla="*/ 329 w 165"/>
                <a:gd name="T3" fmla="*/ 2152 h 293"/>
                <a:gd name="T4" fmla="*/ 468 w 165"/>
                <a:gd name="T5" fmla="*/ 1759 h 293"/>
                <a:gd name="T6" fmla="*/ 584 w 165"/>
                <a:gd name="T7" fmla="*/ 1541 h 293"/>
                <a:gd name="T8" fmla="*/ 733 w 165"/>
                <a:gd name="T9" fmla="*/ 1106 h 293"/>
                <a:gd name="T10" fmla="*/ 741 w 165"/>
                <a:gd name="T11" fmla="*/ 925 h 293"/>
                <a:gd name="T12" fmla="*/ 741 w 165"/>
                <a:gd name="T13" fmla="*/ 455 h 293"/>
                <a:gd name="T14" fmla="*/ 741 w 165"/>
                <a:gd name="T15" fmla="*/ 0 h 293"/>
                <a:gd name="T16" fmla="*/ 654 w 165"/>
                <a:gd name="T17" fmla="*/ 118 h 293"/>
                <a:gd name="T18" fmla="*/ 553 w 165"/>
                <a:gd name="T19" fmla="*/ 208 h 293"/>
                <a:gd name="T20" fmla="*/ 413 w 165"/>
                <a:gd name="T21" fmla="*/ 256 h 293"/>
                <a:gd name="T22" fmla="*/ 348 w 165"/>
                <a:gd name="T23" fmla="*/ 278 h 293"/>
                <a:gd name="T24" fmla="*/ 306 w 165"/>
                <a:gd name="T25" fmla="*/ 455 h 293"/>
                <a:gd name="T26" fmla="*/ 363 w 165"/>
                <a:gd name="T27" fmla="*/ 830 h 293"/>
                <a:gd name="T28" fmla="*/ 393 w 165"/>
                <a:gd name="T29" fmla="*/ 1141 h 293"/>
                <a:gd name="T30" fmla="*/ 339 w 165"/>
                <a:gd name="T31" fmla="*/ 1420 h 293"/>
                <a:gd name="T32" fmla="*/ 320 w 165"/>
                <a:gd name="T33" fmla="*/ 1380 h 293"/>
                <a:gd name="T34" fmla="*/ 306 w 165"/>
                <a:gd name="T35" fmla="*/ 1027 h 293"/>
                <a:gd name="T36" fmla="*/ 239 w 165"/>
                <a:gd name="T37" fmla="*/ 925 h 293"/>
                <a:gd name="T38" fmla="*/ 160 w 165"/>
                <a:gd name="T39" fmla="*/ 888 h 293"/>
                <a:gd name="T40" fmla="*/ 54 w 165"/>
                <a:gd name="T41" fmla="*/ 1027 h 293"/>
                <a:gd name="T42" fmla="*/ 23 w 165"/>
                <a:gd name="T43" fmla="*/ 1205 h 293"/>
                <a:gd name="T44" fmla="*/ 54 w 165"/>
                <a:gd name="T45" fmla="*/ 1296 h 293"/>
                <a:gd name="T46" fmla="*/ 186 w 165"/>
                <a:gd name="T47" fmla="*/ 1463 h 293"/>
                <a:gd name="T48" fmla="*/ 181 w 165"/>
                <a:gd name="T49" fmla="*/ 1953 h 293"/>
                <a:gd name="T50" fmla="*/ 160 w 165"/>
                <a:gd name="T51" fmla="*/ 2349 h 293"/>
                <a:gd name="T52" fmla="*/ 96 w 165"/>
                <a:gd name="T53" fmla="*/ 2649 h 293"/>
                <a:gd name="T54" fmla="*/ 69 w 165"/>
                <a:gd name="T55" fmla="*/ 2930 h 293"/>
                <a:gd name="T56" fmla="*/ 86 w 165"/>
                <a:gd name="T57" fmla="*/ 3374 h 293"/>
                <a:gd name="T58" fmla="*/ 96 w 165"/>
                <a:gd name="T59" fmla="*/ 3836 h 293"/>
                <a:gd name="T60" fmla="*/ 145 w 165"/>
                <a:gd name="T61" fmla="*/ 3676 h 293"/>
                <a:gd name="T62" fmla="*/ 210 w 165"/>
                <a:gd name="T63" fmla="*/ 3393 h 293"/>
                <a:gd name="T64" fmla="*/ 329 w 165"/>
                <a:gd name="T65" fmla="*/ 3224 h 293"/>
                <a:gd name="T66" fmla="*/ 339 w 165"/>
                <a:gd name="T67" fmla="*/ 2930 h 293"/>
                <a:gd name="T68" fmla="*/ 329 w 165"/>
                <a:gd name="T69" fmla="*/ 2788 h 293"/>
                <a:gd name="T70" fmla="*/ 306 w 165"/>
                <a:gd name="T71" fmla="*/ 2379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27894" name="Freeform 4068"/>
            <p:cNvSpPr>
              <a:spLocks/>
            </p:cNvSpPr>
            <p:nvPr/>
          </p:nvSpPr>
          <p:spPr bwMode="auto">
            <a:xfrm>
              <a:off x="2796" y="3139"/>
              <a:ext cx="283" cy="279"/>
            </a:xfrm>
            <a:custGeom>
              <a:avLst/>
              <a:gdLst>
                <a:gd name="T0" fmla="*/ 205 w 253"/>
                <a:gd name="T1" fmla="*/ 816 h 225"/>
                <a:gd name="T2" fmla="*/ 201 w 253"/>
                <a:gd name="T3" fmla="*/ 1255 h 225"/>
                <a:gd name="T4" fmla="*/ 147 w 253"/>
                <a:gd name="T5" fmla="*/ 1556 h 225"/>
                <a:gd name="T6" fmla="*/ 26 w 253"/>
                <a:gd name="T7" fmla="*/ 1376 h 225"/>
                <a:gd name="T8" fmla="*/ 26 w 253"/>
                <a:gd name="T9" fmla="*/ 1724 h 225"/>
                <a:gd name="T10" fmla="*/ 70 w 253"/>
                <a:gd name="T11" fmla="*/ 2146 h 225"/>
                <a:gd name="T12" fmla="*/ 70 w 253"/>
                <a:gd name="T13" fmla="*/ 2475 h 225"/>
                <a:gd name="T14" fmla="*/ 87 w 253"/>
                <a:gd name="T15" fmla="*/ 2801 h 225"/>
                <a:gd name="T16" fmla="*/ 147 w 253"/>
                <a:gd name="T17" fmla="*/ 2878 h 225"/>
                <a:gd name="T18" fmla="*/ 251 w 253"/>
                <a:gd name="T19" fmla="*/ 2878 h 225"/>
                <a:gd name="T20" fmla="*/ 358 w 253"/>
                <a:gd name="T21" fmla="*/ 2801 h 225"/>
                <a:gd name="T22" fmla="*/ 511 w 253"/>
                <a:gd name="T23" fmla="*/ 2748 h 225"/>
                <a:gd name="T24" fmla="*/ 605 w 253"/>
                <a:gd name="T25" fmla="*/ 2589 h 225"/>
                <a:gd name="T26" fmla="*/ 705 w 253"/>
                <a:gd name="T27" fmla="*/ 2360 h 225"/>
                <a:gd name="T28" fmla="*/ 789 w 253"/>
                <a:gd name="T29" fmla="*/ 2042 h 225"/>
                <a:gd name="T30" fmla="*/ 862 w 253"/>
                <a:gd name="T31" fmla="*/ 1724 h 225"/>
                <a:gd name="T32" fmla="*/ 930 w 253"/>
                <a:gd name="T33" fmla="*/ 1328 h 225"/>
                <a:gd name="T34" fmla="*/ 926 w 253"/>
                <a:gd name="T35" fmla="*/ 1102 h 225"/>
                <a:gd name="T36" fmla="*/ 850 w 253"/>
                <a:gd name="T37" fmla="*/ 1121 h 225"/>
                <a:gd name="T38" fmla="*/ 894 w 253"/>
                <a:gd name="T39" fmla="*/ 816 h 225"/>
                <a:gd name="T40" fmla="*/ 916 w 253"/>
                <a:gd name="T41" fmla="*/ 636 h 225"/>
                <a:gd name="T42" fmla="*/ 906 w 253"/>
                <a:gd name="T43" fmla="*/ 181 h 225"/>
                <a:gd name="T44" fmla="*/ 831 w 253"/>
                <a:gd name="T45" fmla="*/ 0 h 225"/>
                <a:gd name="T46" fmla="*/ 771 w 253"/>
                <a:gd name="T47" fmla="*/ 0 h 225"/>
                <a:gd name="T48" fmla="*/ 638 w 253"/>
                <a:gd name="T49" fmla="*/ 345 h 225"/>
                <a:gd name="T50" fmla="*/ 558 w 253"/>
                <a:gd name="T51" fmla="*/ 636 h 225"/>
                <a:gd name="T52" fmla="*/ 433 w 253"/>
                <a:gd name="T53" fmla="*/ 786 h 225"/>
                <a:gd name="T54" fmla="*/ 358 w 253"/>
                <a:gd name="T55" fmla="*/ 867 h 225"/>
                <a:gd name="T56" fmla="*/ 268 w 253"/>
                <a:gd name="T57" fmla="*/ 1102 h 225"/>
                <a:gd name="T58" fmla="*/ 253 w 253"/>
                <a:gd name="T59" fmla="*/ 816 h 225"/>
                <a:gd name="T60" fmla="*/ 671 w 253"/>
                <a:gd name="T61" fmla="*/ 1556 h 225"/>
                <a:gd name="T62" fmla="*/ 651 w 253"/>
                <a:gd name="T63" fmla="*/ 1968 h 225"/>
                <a:gd name="T64" fmla="*/ 732 w 253"/>
                <a:gd name="T65" fmla="*/ 1762 h 225"/>
                <a:gd name="T66" fmla="*/ 698 w 253"/>
                <a:gd name="T67" fmla="*/ 1504 h 225"/>
                <a:gd name="T68" fmla="*/ 224 w 253"/>
                <a:gd name="T69" fmla="*/ 601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95" name="Freeform 4069"/>
            <p:cNvSpPr>
              <a:spLocks/>
            </p:cNvSpPr>
            <p:nvPr/>
          </p:nvSpPr>
          <p:spPr bwMode="auto">
            <a:xfrm>
              <a:off x="2796" y="3139"/>
              <a:ext cx="283" cy="279"/>
            </a:xfrm>
            <a:custGeom>
              <a:avLst/>
              <a:gdLst>
                <a:gd name="T0" fmla="*/ 224 w 253"/>
                <a:gd name="T1" fmla="*/ 601 h 225"/>
                <a:gd name="T2" fmla="*/ 205 w 253"/>
                <a:gd name="T3" fmla="*/ 816 h 225"/>
                <a:gd name="T4" fmla="*/ 205 w 253"/>
                <a:gd name="T5" fmla="*/ 1032 h 225"/>
                <a:gd name="T6" fmla="*/ 201 w 253"/>
                <a:gd name="T7" fmla="*/ 1255 h 225"/>
                <a:gd name="T8" fmla="*/ 201 w 253"/>
                <a:gd name="T9" fmla="*/ 1468 h 225"/>
                <a:gd name="T10" fmla="*/ 147 w 253"/>
                <a:gd name="T11" fmla="*/ 1556 h 225"/>
                <a:gd name="T12" fmla="*/ 55 w 253"/>
                <a:gd name="T13" fmla="*/ 1504 h 225"/>
                <a:gd name="T14" fmla="*/ 26 w 253"/>
                <a:gd name="T15" fmla="*/ 1376 h 225"/>
                <a:gd name="T16" fmla="*/ 0 w 253"/>
                <a:gd name="T17" fmla="*/ 1504 h 225"/>
                <a:gd name="T18" fmla="*/ 26 w 253"/>
                <a:gd name="T19" fmla="*/ 1724 h 225"/>
                <a:gd name="T20" fmla="*/ 45 w 253"/>
                <a:gd name="T21" fmla="*/ 1939 h 225"/>
                <a:gd name="T22" fmla="*/ 70 w 253"/>
                <a:gd name="T23" fmla="*/ 2146 h 225"/>
                <a:gd name="T24" fmla="*/ 87 w 253"/>
                <a:gd name="T25" fmla="*/ 2375 h 225"/>
                <a:gd name="T26" fmla="*/ 70 w 253"/>
                <a:gd name="T27" fmla="*/ 2475 h 225"/>
                <a:gd name="T28" fmla="*/ 70 w 253"/>
                <a:gd name="T29" fmla="*/ 2589 h 225"/>
                <a:gd name="T30" fmla="*/ 87 w 253"/>
                <a:gd name="T31" fmla="*/ 2801 h 225"/>
                <a:gd name="T32" fmla="*/ 120 w 253"/>
                <a:gd name="T33" fmla="*/ 2801 h 225"/>
                <a:gd name="T34" fmla="*/ 147 w 253"/>
                <a:gd name="T35" fmla="*/ 2878 h 225"/>
                <a:gd name="T36" fmla="*/ 181 w 253"/>
                <a:gd name="T37" fmla="*/ 2972 h 225"/>
                <a:gd name="T38" fmla="*/ 251 w 253"/>
                <a:gd name="T39" fmla="*/ 2878 h 225"/>
                <a:gd name="T40" fmla="*/ 298 w 253"/>
                <a:gd name="T41" fmla="*/ 2801 h 225"/>
                <a:gd name="T42" fmla="*/ 358 w 253"/>
                <a:gd name="T43" fmla="*/ 2801 h 225"/>
                <a:gd name="T44" fmla="*/ 425 w 253"/>
                <a:gd name="T45" fmla="*/ 2801 h 225"/>
                <a:gd name="T46" fmla="*/ 511 w 253"/>
                <a:gd name="T47" fmla="*/ 2748 h 225"/>
                <a:gd name="T48" fmla="*/ 546 w 253"/>
                <a:gd name="T49" fmla="*/ 2721 h 225"/>
                <a:gd name="T50" fmla="*/ 605 w 253"/>
                <a:gd name="T51" fmla="*/ 2589 h 225"/>
                <a:gd name="T52" fmla="*/ 671 w 253"/>
                <a:gd name="T53" fmla="*/ 2475 h 225"/>
                <a:gd name="T54" fmla="*/ 705 w 253"/>
                <a:gd name="T55" fmla="*/ 2360 h 225"/>
                <a:gd name="T56" fmla="*/ 743 w 253"/>
                <a:gd name="T57" fmla="*/ 2194 h 225"/>
                <a:gd name="T58" fmla="*/ 789 w 253"/>
                <a:gd name="T59" fmla="*/ 2042 h 225"/>
                <a:gd name="T60" fmla="*/ 814 w 253"/>
                <a:gd name="T61" fmla="*/ 1908 h 225"/>
                <a:gd name="T62" fmla="*/ 862 w 253"/>
                <a:gd name="T63" fmla="*/ 1724 h 225"/>
                <a:gd name="T64" fmla="*/ 906 w 253"/>
                <a:gd name="T65" fmla="*/ 1556 h 225"/>
                <a:gd name="T66" fmla="*/ 930 w 253"/>
                <a:gd name="T67" fmla="*/ 1328 h 225"/>
                <a:gd name="T68" fmla="*/ 974 w 253"/>
                <a:gd name="T69" fmla="*/ 1102 h 225"/>
                <a:gd name="T70" fmla="*/ 926 w 253"/>
                <a:gd name="T71" fmla="*/ 1102 h 225"/>
                <a:gd name="T72" fmla="*/ 906 w 253"/>
                <a:gd name="T73" fmla="*/ 1185 h 225"/>
                <a:gd name="T74" fmla="*/ 850 w 253"/>
                <a:gd name="T75" fmla="*/ 1121 h 225"/>
                <a:gd name="T76" fmla="*/ 850 w 253"/>
                <a:gd name="T77" fmla="*/ 936 h 225"/>
                <a:gd name="T78" fmla="*/ 894 w 253"/>
                <a:gd name="T79" fmla="*/ 816 h 225"/>
                <a:gd name="T80" fmla="*/ 916 w 253"/>
                <a:gd name="T81" fmla="*/ 867 h 225"/>
                <a:gd name="T82" fmla="*/ 916 w 253"/>
                <a:gd name="T83" fmla="*/ 636 h 225"/>
                <a:gd name="T84" fmla="*/ 916 w 253"/>
                <a:gd name="T85" fmla="*/ 391 h 225"/>
                <a:gd name="T86" fmla="*/ 906 w 253"/>
                <a:gd name="T87" fmla="*/ 181 h 225"/>
                <a:gd name="T88" fmla="*/ 894 w 253"/>
                <a:gd name="T89" fmla="*/ 40 h 225"/>
                <a:gd name="T90" fmla="*/ 831 w 253"/>
                <a:gd name="T91" fmla="*/ 0 h 225"/>
                <a:gd name="T92" fmla="*/ 780 w 253"/>
                <a:gd name="T93" fmla="*/ 0 h 225"/>
                <a:gd name="T94" fmla="*/ 771 w 253"/>
                <a:gd name="T95" fmla="*/ 0 h 225"/>
                <a:gd name="T96" fmla="*/ 689 w 253"/>
                <a:gd name="T97" fmla="*/ 167 h 225"/>
                <a:gd name="T98" fmla="*/ 638 w 253"/>
                <a:gd name="T99" fmla="*/ 345 h 225"/>
                <a:gd name="T100" fmla="*/ 597 w 253"/>
                <a:gd name="T101" fmla="*/ 564 h 225"/>
                <a:gd name="T102" fmla="*/ 558 w 253"/>
                <a:gd name="T103" fmla="*/ 636 h 225"/>
                <a:gd name="T104" fmla="*/ 523 w 253"/>
                <a:gd name="T105" fmla="*/ 816 h 225"/>
                <a:gd name="T106" fmla="*/ 433 w 253"/>
                <a:gd name="T107" fmla="*/ 786 h 225"/>
                <a:gd name="T108" fmla="*/ 393 w 253"/>
                <a:gd name="T109" fmla="*/ 722 h 225"/>
                <a:gd name="T110" fmla="*/ 358 w 253"/>
                <a:gd name="T111" fmla="*/ 867 h 225"/>
                <a:gd name="T112" fmla="*/ 333 w 253"/>
                <a:gd name="T113" fmla="*/ 1032 h 225"/>
                <a:gd name="T114" fmla="*/ 268 w 253"/>
                <a:gd name="T115" fmla="*/ 1102 h 225"/>
                <a:gd name="T116" fmla="*/ 251 w 253"/>
                <a:gd name="T117" fmla="*/ 1032 h 225"/>
                <a:gd name="T118" fmla="*/ 253 w 253"/>
                <a:gd name="T119" fmla="*/ 816 h 225"/>
                <a:gd name="T120" fmla="*/ 224 w 253"/>
                <a:gd name="T121" fmla="*/ 601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27896" name="Freeform 4070"/>
            <p:cNvSpPr>
              <a:spLocks/>
            </p:cNvSpPr>
            <p:nvPr/>
          </p:nvSpPr>
          <p:spPr bwMode="auto">
            <a:xfrm>
              <a:off x="2975" y="3281"/>
              <a:ext cx="37" cy="43"/>
            </a:xfrm>
            <a:custGeom>
              <a:avLst/>
              <a:gdLst>
                <a:gd name="T0" fmla="*/ 55 w 33"/>
                <a:gd name="T1" fmla="*/ 48 h 35"/>
                <a:gd name="T2" fmla="*/ 0 w 33"/>
                <a:gd name="T3" fmla="*/ 220 h 35"/>
                <a:gd name="T4" fmla="*/ 34 w 33"/>
                <a:gd name="T5" fmla="*/ 412 h 35"/>
                <a:gd name="T6" fmla="*/ 62 w 33"/>
                <a:gd name="T7" fmla="*/ 356 h 35"/>
                <a:gd name="T8" fmla="*/ 120 w 33"/>
                <a:gd name="T9" fmla="*/ 220 h 35"/>
                <a:gd name="T10" fmla="*/ 129 w 33"/>
                <a:gd name="T11" fmla="*/ 88 h 35"/>
                <a:gd name="T12" fmla="*/ 85 w 33"/>
                <a:gd name="T13" fmla="*/ 0 h 35"/>
                <a:gd name="T14" fmla="*/ 55 w 33"/>
                <a:gd name="T15" fmla="*/ 48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7897" name="Freeform 4071"/>
            <p:cNvSpPr>
              <a:spLocks/>
            </p:cNvSpPr>
            <p:nvPr/>
          </p:nvSpPr>
          <p:spPr bwMode="auto">
            <a:xfrm>
              <a:off x="2763" y="3148"/>
              <a:ext cx="6" cy="12"/>
            </a:xfrm>
            <a:custGeom>
              <a:avLst/>
              <a:gdLst>
                <a:gd name="T0" fmla="*/ 42 w 5"/>
                <a:gd name="T1" fmla="*/ 86 h 10"/>
                <a:gd name="T2" fmla="*/ 0 w 5"/>
                <a:gd name="T3" fmla="*/ 60 h 10"/>
                <a:gd name="T4" fmla="*/ 29 w 5"/>
                <a:gd name="T5" fmla="*/ 0 h 10"/>
                <a:gd name="T6" fmla="*/ 42 w 5"/>
                <a:gd name="T7" fmla="*/ 86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27898" name="Freeform 4072"/>
            <p:cNvSpPr>
              <a:spLocks/>
            </p:cNvSpPr>
            <p:nvPr/>
          </p:nvSpPr>
          <p:spPr bwMode="auto">
            <a:xfrm>
              <a:off x="3043" y="3216"/>
              <a:ext cx="22" cy="34"/>
            </a:xfrm>
            <a:custGeom>
              <a:avLst/>
              <a:gdLst>
                <a:gd name="T0" fmla="*/ 60 w 19"/>
                <a:gd name="T1" fmla="*/ 0 h 28"/>
                <a:gd name="T2" fmla="*/ 0 w 19"/>
                <a:gd name="T3" fmla="*/ 90 h 28"/>
                <a:gd name="T4" fmla="*/ 0 w 19"/>
                <a:gd name="T5" fmla="*/ 236 h 28"/>
                <a:gd name="T6" fmla="*/ 80 w 19"/>
                <a:gd name="T7" fmla="*/ 287 h 28"/>
                <a:gd name="T8" fmla="*/ 108 w 19"/>
                <a:gd name="T9" fmla="*/ 206 h 28"/>
                <a:gd name="T10" fmla="*/ 102 w 19"/>
                <a:gd name="T11" fmla="*/ 41 h 28"/>
                <a:gd name="T12" fmla="*/ 60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7899" name="Freeform 4073"/>
            <p:cNvSpPr>
              <a:spLocks/>
            </p:cNvSpPr>
            <p:nvPr/>
          </p:nvSpPr>
          <p:spPr bwMode="auto">
            <a:xfrm>
              <a:off x="2722" y="2776"/>
              <a:ext cx="213" cy="270"/>
            </a:xfrm>
            <a:custGeom>
              <a:avLst/>
              <a:gdLst>
                <a:gd name="T0" fmla="*/ 708 w 191"/>
                <a:gd name="T1" fmla="*/ 1671 h 218"/>
                <a:gd name="T2" fmla="*/ 652 w 191"/>
                <a:gd name="T3" fmla="*/ 1671 h 218"/>
                <a:gd name="T4" fmla="*/ 594 w 191"/>
                <a:gd name="T5" fmla="*/ 1671 h 218"/>
                <a:gd name="T6" fmla="*/ 594 w 191"/>
                <a:gd name="T7" fmla="*/ 1848 h 218"/>
                <a:gd name="T8" fmla="*/ 594 w 191"/>
                <a:gd name="T9" fmla="*/ 2039 h 218"/>
                <a:gd name="T10" fmla="*/ 582 w 191"/>
                <a:gd name="T11" fmla="*/ 2212 h 218"/>
                <a:gd name="T12" fmla="*/ 582 w 191"/>
                <a:gd name="T13" fmla="*/ 2416 h 218"/>
                <a:gd name="T14" fmla="*/ 629 w 191"/>
                <a:gd name="T15" fmla="*/ 2591 h 218"/>
                <a:gd name="T16" fmla="*/ 666 w 191"/>
                <a:gd name="T17" fmla="*/ 2740 h 218"/>
                <a:gd name="T18" fmla="*/ 579 w 191"/>
                <a:gd name="T19" fmla="*/ 2781 h 218"/>
                <a:gd name="T20" fmla="*/ 485 w 191"/>
                <a:gd name="T21" fmla="*/ 2835 h 218"/>
                <a:gd name="T22" fmla="*/ 435 w 191"/>
                <a:gd name="T23" fmla="*/ 2781 h 218"/>
                <a:gd name="T24" fmla="*/ 387 w 191"/>
                <a:gd name="T25" fmla="*/ 2740 h 218"/>
                <a:gd name="T26" fmla="*/ 375 w 191"/>
                <a:gd name="T27" fmla="*/ 2676 h 218"/>
                <a:gd name="T28" fmla="*/ 301 w 191"/>
                <a:gd name="T29" fmla="*/ 2676 h 218"/>
                <a:gd name="T30" fmla="*/ 250 w 191"/>
                <a:gd name="T31" fmla="*/ 2676 h 218"/>
                <a:gd name="T32" fmla="*/ 171 w 191"/>
                <a:gd name="T33" fmla="*/ 2676 h 218"/>
                <a:gd name="T34" fmla="*/ 109 w 191"/>
                <a:gd name="T35" fmla="*/ 2676 h 218"/>
                <a:gd name="T36" fmla="*/ 69 w 191"/>
                <a:gd name="T37" fmla="*/ 2591 h 218"/>
                <a:gd name="T38" fmla="*/ 0 w 191"/>
                <a:gd name="T39" fmla="*/ 2643 h 218"/>
                <a:gd name="T40" fmla="*/ 0 w 191"/>
                <a:gd name="T41" fmla="*/ 2463 h 218"/>
                <a:gd name="T42" fmla="*/ 2 w 191"/>
                <a:gd name="T43" fmla="*/ 2281 h 218"/>
                <a:gd name="T44" fmla="*/ 31 w 191"/>
                <a:gd name="T45" fmla="*/ 2015 h 218"/>
                <a:gd name="T46" fmla="*/ 54 w 191"/>
                <a:gd name="T47" fmla="*/ 1689 h 218"/>
                <a:gd name="T48" fmla="*/ 86 w 191"/>
                <a:gd name="T49" fmla="*/ 1531 h 218"/>
                <a:gd name="T50" fmla="*/ 109 w 191"/>
                <a:gd name="T51" fmla="*/ 1377 h 218"/>
                <a:gd name="T52" fmla="*/ 105 w 191"/>
                <a:gd name="T53" fmla="*/ 1089 h 218"/>
                <a:gd name="T54" fmla="*/ 86 w 191"/>
                <a:gd name="T55" fmla="*/ 889 h 218"/>
                <a:gd name="T56" fmla="*/ 77 w 191"/>
                <a:gd name="T57" fmla="*/ 747 h 218"/>
                <a:gd name="T58" fmla="*/ 96 w 191"/>
                <a:gd name="T59" fmla="*/ 607 h 218"/>
                <a:gd name="T60" fmla="*/ 69 w 191"/>
                <a:gd name="T61" fmla="*/ 343 h 218"/>
                <a:gd name="T62" fmla="*/ 39 w 191"/>
                <a:gd name="T63" fmla="*/ 62 h 218"/>
                <a:gd name="T64" fmla="*/ 86 w 191"/>
                <a:gd name="T65" fmla="*/ 0 h 218"/>
                <a:gd name="T66" fmla="*/ 130 w 191"/>
                <a:gd name="T67" fmla="*/ 0 h 218"/>
                <a:gd name="T68" fmla="*/ 183 w 191"/>
                <a:gd name="T69" fmla="*/ 2 h 218"/>
                <a:gd name="T70" fmla="*/ 230 w 191"/>
                <a:gd name="T71" fmla="*/ 2 h 218"/>
                <a:gd name="T72" fmla="*/ 285 w 191"/>
                <a:gd name="T73" fmla="*/ 2 h 218"/>
                <a:gd name="T74" fmla="*/ 301 w 191"/>
                <a:gd name="T75" fmla="*/ 277 h 218"/>
                <a:gd name="T76" fmla="*/ 330 w 191"/>
                <a:gd name="T77" fmla="*/ 468 h 218"/>
                <a:gd name="T78" fmla="*/ 375 w 191"/>
                <a:gd name="T79" fmla="*/ 526 h 218"/>
                <a:gd name="T80" fmla="*/ 442 w 191"/>
                <a:gd name="T81" fmla="*/ 468 h 218"/>
                <a:gd name="T82" fmla="*/ 457 w 191"/>
                <a:gd name="T83" fmla="*/ 277 h 218"/>
                <a:gd name="T84" fmla="*/ 515 w 191"/>
                <a:gd name="T85" fmla="*/ 277 h 218"/>
                <a:gd name="T86" fmla="*/ 510 w 191"/>
                <a:gd name="T87" fmla="*/ 343 h 218"/>
                <a:gd name="T88" fmla="*/ 582 w 191"/>
                <a:gd name="T89" fmla="*/ 367 h 218"/>
                <a:gd name="T90" fmla="*/ 594 w 191"/>
                <a:gd name="T91" fmla="*/ 651 h 218"/>
                <a:gd name="T92" fmla="*/ 594 w 191"/>
                <a:gd name="T93" fmla="*/ 925 h 218"/>
                <a:gd name="T94" fmla="*/ 611 w 191"/>
                <a:gd name="T95" fmla="*/ 1146 h 218"/>
                <a:gd name="T96" fmla="*/ 611 w 191"/>
                <a:gd name="T97" fmla="*/ 1236 h 218"/>
                <a:gd name="T98" fmla="*/ 666 w 191"/>
                <a:gd name="T99" fmla="*/ 1201 h 218"/>
                <a:gd name="T100" fmla="*/ 708 w 191"/>
                <a:gd name="T101" fmla="*/ 1164 h 218"/>
                <a:gd name="T102" fmla="*/ 708 w 191"/>
                <a:gd name="T103" fmla="*/ 1419 h 218"/>
                <a:gd name="T104" fmla="*/ 708 w 191"/>
                <a:gd name="T105" fmla="*/ 1671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27900" name="Freeform 4074"/>
            <p:cNvSpPr>
              <a:spLocks/>
            </p:cNvSpPr>
            <p:nvPr/>
          </p:nvSpPr>
          <p:spPr bwMode="auto">
            <a:xfrm>
              <a:off x="2727" y="2746"/>
              <a:ext cx="18" cy="30"/>
            </a:xfrm>
            <a:custGeom>
              <a:avLst/>
              <a:gdLst>
                <a:gd name="T0" fmla="*/ 3 w 17"/>
                <a:gd name="T1" fmla="*/ 361 h 24"/>
                <a:gd name="T2" fmla="*/ 0 w 17"/>
                <a:gd name="T3" fmla="*/ 149 h 24"/>
                <a:gd name="T4" fmla="*/ 22 w 17"/>
                <a:gd name="T5" fmla="*/ 0 h 24"/>
                <a:gd name="T6" fmla="*/ 32 w 17"/>
                <a:gd name="T7" fmla="*/ 49 h 24"/>
                <a:gd name="T8" fmla="*/ 22 w 17"/>
                <a:gd name="T9" fmla="*/ 149 h 24"/>
                <a:gd name="T10" fmla="*/ 7 w 17"/>
                <a:gd name="T11" fmla="*/ 330 h 24"/>
                <a:gd name="T12" fmla="*/ 3 w 17"/>
                <a:gd name="T13" fmla="*/ 36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27901" name="Freeform 4075"/>
            <p:cNvSpPr>
              <a:spLocks/>
            </p:cNvSpPr>
            <p:nvPr/>
          </p:nvSpPr>
          <p:spPr bwMode="auto">
            <a:xfrm>
              <a:off x="1219" y="2533"/>
              <a:ext cx="686" cy="861"/>
            </a:xfrm>
            <a:custGeom>
              <a:avLst/>
              <a:gdLst>
                <a:gd name="T0" fmla="*/ 1707 w 615"/>
                <a:gd name="T1" fmla="*/ 1759 h 695"/>
                <a:gd name="T2" fmla="*/ 1681 w 615"/>
                <a:gd name="T3" fmla="*/ 1576 h 695"/>
                <a:gd name="T4" fmla="*/ 1604 w 615"/>
                <a:gd name="T5" fmla="*/ 1458 h 695"/>
                <a:gd name="T6" fmla="*/ 1524 w 615"/>
                <a:gd name="T7" fmla="*/ 1380 h 695"/>
                <a:gd name="T8" fmla="*/ 1447 w 615"/>
                <a:gd name="T9" fmla="*/ 1606 h 695"/>
                <a:gd name="T10" fmla="*/ 1375 w 615"/>
                <a:gd name="T11" fmla="*/ 1634 h 695"/>
                <a:gd name="T12" fmla="*/ 1254 w 615"/>
                <a:gd name="T13" fmla="*/ 1606 h 695"/>
                <a:gd name="T14" fmla="*/ 1350 w 615"/>
                <a:gd name="T15" fmla="*/ 1091 h 695"/>
                <a:gd name="T16" fmla="*/ 1327 w 615"/>
                <a:gd name="T17" fmla="*/ 528 h 695"/>
                <a:gd name="T18" fmla="*/ 1297 w 615"/>
                <a:gd name="T19" fmla="*/ 256 h 695"/>
                <a:gd name="T20" fmla="*/ 1210 w 615"/>
                <a:gd name="T21" fmla="*/ 711 h 695"/>
                <a:gd name="T22" fmla="*/ 1023 w 615"/>
                <a:gd name="T23" fmla="*/ 670 h 695"/>
                <a:gd name="T24" fmla="*/ 887 w 615"/>
                <a:gd name="T25" fmla="*/ 888 h 695"/>
                <a:gd name="T26" fmla="*/ 828 w 615"/>
                <a:gd name="T27" fmla="*/ 256 h 695"/>
                <a:gd name="T28" fmla="*/ 762 w 615"/>
                <a:gd name="T29" fmla="*/ 0 h 695"/>
                <a:gd name="T30" fmla="*/ 639 w 615"/>
                <a:gd name="T31" fmla="*/ 367 h 695"/>
                <a:gd name="T32" fmla="*/ 569 w 615"/>
                <a:gd name="T33" fmla="*/ 582 h 695"/>
                <a:gd name="T34" fmla="*/ 483 w 615"/>
                <a:gd name="T35" fmla="*/ 1027 h 695"/>
                <a:gd name="T36" fmla="*/ 387 w 615"/>
                <a:gd name="T37" fmla="*/ 925 h 695"/>
                <a:gd name="T38" fmla="*/ 320 w 615"/>
                <a:gd name="T39" fmla="*/ 798 h 695"/>
                <a:gd name="T40" fmla="*/ 263 w 615"/>
                <a:gd name="T41" fmla="*/ 1027 h 695"/>
                <a:gd name="T42" fmla="*/ 250 w 615"/>
                <a:gd name="T43" fmla="*/ 1540 h 695"/>
                <a:gd name="T44" fmla="*/ 148 w 615"/>
                <a:gd name="T45" fmla="*/ 2221 h 695"/>
                <a:gd name="T46" fmla="*/ 26 w 615"/>
                <a:gd name="T47" fmla="*/ 2739 h 695"/>
                <a:gd name="T48" fmla="*/ 40 w 615"/>
                <a:gd name="T49" fmla="*/ 3393 h 695"/>
                <a:gd name="T50" fmla="*/ 193 w 615"/>
                <a:gd name="T51" fmla="*/ 3432 h 695"/>
                <a:gd name="T52" fmla="*/ 345 w 615"/>
                <a:gd name="T53" fmla="*/ 3766 h 695"/>
                <a:gd name="T54" fmla="*/ 495 w 615"/>
                <a:gd name="T55" fmla="*/ 3485 h 695"/>
                <a:gd name="T56" fmla="*/ 602 w 615"/>
                <a:gd name="T57" fmla="*/ 4106 h 695"/>
                <a:gd name="T58" fmla="*/ 805 w 615"/>
                <a:gd name="T59" fmla="*/ 4485 h 695"/>
                <a:gd name="T60" fmla="*/ 832 w 615"/>
                <a:gd name="T61" fmla="*/ 4999 h 695"/>
                <a:gd name="T62" fmla="*/ 983 w 615"/>
                <a:gd name="T63" fmla="*/ 5374 h 695"/>
                <a:gd name="T64" fmla="*/ 973 w 615"/>
                <a:gd name="T65" fmla="*/ 5872 h 695"/>
                <a:gd name="T66" fmla="*/ 1065 w 615"/>
                <a:gd name="T67" fmla="*/ 6391 h 695"/>
                <a:gd name="T68" fmla="*/ 1179 w 615"/>
                <a:gd name="T69" fmla="*/ 6800 h 695"/>
                <a:gd name="T70" fmla="*/ 1247 w 615"/>
                <a:gd name="T71" fmla="*/ 7161 h 695"/>
                <a:gd name="T72" fmla="*/ 1163 w 615"/>
                <a:gd name="T73" fmla="*/ 7820 h 695"/>
                <a:gd name="T74" fmla="*/ 1103 w 615"/>
                <a:gd name="T75" fmla="*/ 8248 h 695"/>
                <a:gd name="T76" fmla="*/ 1287 w 615"/>
                <a:gd name="T77" fmla="*/ 8660 h 695"/>
                <a:gd name="T78" fmla="*/ 1375 w 615"/>
                <a:gd name="T79" fmla="*/ 8921 h 695"/>
                <a:gd name="T80" fmla="*/ 1438 w 615"/>
                <a:gd name="T81" fmla="*/ 8404 h 695"/>
                <a:gd name="T82" fmla="*/ 1472 w 615"/>
                <a:gd name="T83" fmla="*/ 8268 h 695"/>
                <a:gd name="T84" fmla="*/ 1411 w 615"/>
                <a:gd name="T85" fmla="*/ 8687 h 695"/>
                <a:gd name="T86" fmla="*/ 1534 w 615"/>
                <a:gd name="T87" fmla="*/ 7940 h 695"/>
                <a:gd name="T88" fmla="*/ 1552 w 615"/>
                <a:gd name="T89" fmla="*/ 7449 h 695"/>
                <a:gd name="T90" fmla="*/ 1544 w 615"/>
                <a:gd name="T91" fmla="*/ 7131 h 695"/>
                <a:gd name="T92" fmla="*/ 1707 w 615"/>
                <a:gd name="T93" fmla="*/ 6733 h 695"/>
                <a:gd name="T94" fmla="*/ 1800 w 615"/>
                <a:gd name="T95" fmla="*/ 6568 h 695"/>
                <a:gd name="T96" fmla="*/ 1931 w 615"/>
                <a:gd name="T97" fmla="*/ 6391 h 695"/>
                <a:gd name="T98" fmla="*/ 2017 w 615"/>
                <a:gd name="T99" fmla="*/ 5705 h 695"/>
                <a:gd name="T100" fmla="*/ 2051 w 615"/>
                <a:gd name="T101" fmla="*/ 4814 h 695"/>
                <a:gd name="T102" fmla="*/ 2051 w 615"/>
                <a:gd name="T103" fmla="*/ 4202 h 695"/>
                <a:gd name="T104" fmla="*/ 2141 w 615"/>
                <a:gd name="T105" fmla="*/ 3848 h 695"/>
                <a:gd name="T106" fmla="*/ 2218 w 615"/>
                <a:gd name="T107" fmla="*/ 3455 h 695"/>
                <a:gd name="T108" fmla="*/ 2223 w 615"/>
                <a:gd name="T109" fmla="*/ 2396 h 695"/>
                <a:gd name="T110" fmla="*/ 2008 w 615"/>
                <a:gd name="T111" fmla="*/ 1952 h 695"/>
                <a:gd name="T112" fmla="*/ 1767 w 615"/>
                <a:gd name="T113" fmla="*/ 1793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27902" name="Freeform 4076"/>
            <p:cNvSpPr>
              <a:spLocks/>
            </p:cNvSpPr>
            <p:nvPr/>
          </p:nvSpPr>
          <p:spPr bwMode="auto">
            <a:xfrm>
              <a:off x="1623" y="2650"/>
              <a:ext cx="41" cy="38"/>
            </a:xfrm>
            <a:custGeom>
              <a:avLst/>
              <a:gdLst>
                <a:gd name="T0" fmla="*/ 61 w 37"/>
                <a:gd name="T1" fmla="*/ 333 h 31"/>
                <a:gd name="T2" fmla="*/ 55 w 37"/>
                <a:gd name="T3" fmla="*/ 333 h 31"/>
                <a:gd name="T4" fmla="*/ 24 w 37"/>
                <a:gd name="T5" fmla="*/ 299 h 31"/>
                <a:gd name="T6" fmla="*/ 4 w 37"/>
                <a:gd name="T7" fmla="*/ 362 h 31"/>
                <a:gd name="T8" fmla="*/ 0 w 37"/>
                <a:gd name="T9" fmla="*/ 199 h 31"/>
                <a:gd name="T10" fmla="*/ 2 w 37"/>
                <a:gd name="T11" fmla="*/ 199 h 31"/>
                <a:gd name="T12" fmla="*/ 0 w 37"/>
                <a:gd name="T13" fmla="*/ 112 h 31"/>
                <a:gd name="T14" fmla="*/ 4 w 37"/>
                <a:gd name="T15" fmla="*/ 0 h 31"/>
                <a:gd name="T16" fmla="*/ 71 w 37"/>
                <a:gd name="T17" fmla="*/ 38 h 31"/>
                <a:gd name="T18" fmla="*/ 125 w 37"/>
                <a:gd name="T19" fmla="*/ 58 h 31"/>
                <a:gd name="T20" fmla="*/ 98 w 37"/>
                <a:gd name="T21" fmla="*/ 212 h 31"/>
                <a:gd name="T22" fmla="*/ 98 w 37"/>
                <a:gd name="T23" fmla="*/ 253 h 31"/>
                <a:gd name="T24" fmla="*/ 89 w 37"/>
                <a:gd name="T25" fmla="*/ 299 h 31"/>
                <a:gd name="T26" fmla="*/ 79 w 37"/>
                <a:gd name="T27" fmla="*/ 299 h 31"/>
                <a:gd name="T28" fmla="*/ 61 w 37"/>
                <a:gd name="T29" fmla="*/ 333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27903" name="Freeform 4077"/>
            <p:cNvSpPr>
              <a:spLocks/>
            </p:cNvSpPr>
            <p:nvPr/>
          </p:nvSpPr>
          <p:spPr bwMode="auto">
            <a:xfrm>
              <a:off x="2681" y="2598"/>
              <a:ext cx="35" cy="30"/>
            </a:xfrm>
            <a:custGeom>
              <a:avLst/>
              <a:gdLst>
                <a:gd name="T0" fmla="*/ 29 w 31"/>
                <a:gd name="T1" fmla="*/ 361 h 24"/>
                <a:gd name="T2" fmla="*/ 0 w 31"/>
                <a:gd name="T3" fmla="*/ 289 h 24"/>
                <a:gd name="T4" fmla="*/ 2 w 31"/>
                <a:gd name="T5" fmla="*/ 216 h 24"/>
                <a:gd name="T6" fmla="*/ 29 w 31"/>
                <a:gd name="T7" fmla="*/ 0 h 24"/>
                <a:gd name="T8" fmla="*/ 79 w 31"/>
                <a:gd name="T9" fmla="*/ 0 h 24"/>
                <a:gd name="T10" fmla="*/ 134 w 31"/>
                <a:gd name="T11" fmla="*/ 39 h 24"/>
                <a:gd name="T12" fmla="*/ 134 w 31"/>
                <a:gd name="T13" fmla="*/ 361 h 24"/>
                <a:gd name="T14" fmla="*/ 79 w 31"/>
                <a:gd name="T15" fmla="*/ 361 h 24"/>
                <a:gd name="T16" fmla="*/ 29 w 31"/>
                <a:gd name="T17" fmla="*/ 36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27904" name="Freeform 4078"/>
            <p:cNvSpPr>
              <a:spLocks/>
            </p:cNvSpPr>
            <p:nvPr/>
          </p:nvSpPr>
          <p:spPr bwMode="auto">
            <a:xfrm>
              <a:off x="2666" y="2566"/>
              <a:ext cx="9" cy="11"/>
            </a:xfrm>
            <a:custGeom>
              <a:avLst/>
              <a:gdLst>
                <a:gd name="T0" fmla="*/ 140 w 7"/>
                <a:gd name="T1" fmla="*/ 0 h 9"/>
                <a:gd name="T2" fmla="*/ 98 w 7"/>
                <a:gd name="T3" fmla="*/ 0 h 9"/>
                <a:gd name="T4" fmla="*/ 0 w 7"/>
                <a:gd name="T5" fmla="*/ 97 h 9"/>
                <a:gd name="T6" fmla="*/ 140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7905" name="Freeform 4079"/>
            <p:cNvSpPr>
              <a:spLocks/>
            </p:cNvSpPr>
            <p:nvPr/>
          </p:nvSpPr>
          <p:spPr bwMode="auto">
            <a:xfrm>
              <a:off x="2671" y="2600"/>
              <a:ext cx="100" cy="136"/>
            </a:xfrm>
            <a:custGeom>
              <a:avLst/>
              <a:gdLst>
                <a:gd name="T0" fmla="*/ 51 w 90"/>
                <a:gd name="T1" fmla="*/ 306 h 109"/>
                <a:gd name="T2" fmla="*/ 37 w 90"/>
                <a:gd name="T3" fmla="*/ 363 h 109"/>
                <a:gd name="T4" fmla="*/ 24 w 90"/>
                <a:gd name="T5" fmla="*/ 413 h 109"/>
                <a:gd name="T6" fmla="*/ 57 w 90"/>
                <a:gd name="T7" fmla="*/ 515 h 109"/>
                <a:gd name="T8" fmla="*/ 30 w 90"/>
                <a:gd name="T9" fmla="*/ 472 h 109"/>
                <a:gd name="T10" fmla="*/ 4 w 90"/>
                <a:gd name="T11" fmla="*/ 742 h 109"/>
                <a:gd name="T12" fmla="*/ 0 w 90"/>
                <a:gd name="T13" fmla="*/ 742 h 109"/>
                <a:gd name="T14" fmla="*/ 4 w 90"/>
                <a:gd name="T15" fmla="*/ 917 h 109"/>
                <a:gd name="T16" fmla="*/ 30 w 90"/>
                <a:gd name="T17" fmla="*/ 928 h 109"/>
                <a:gd name="T18" fmla="*/ 4 w 90"/>
                <a:gd name="T19" fmla="*/ 880 h 109"/>
                <a:gd name="T20" fmla="*/ 30 w 90"/>
                <a:gd name="T21" fmla="*/ 1011 h 109"/>
                <a:gd name="T22" fmla="*/ 30 w 90"/>
                <a:gd name="T23" fmla="*/ 1011 h 109"/>
                <a:gd name="T24" fmla="*/ 67 w 90"/>
                <a:gd name="T25" fmla="*/ 1185 h 109"/>
                <a:gd name="T26" fmla="*/ 57 w 90"/>
                <a:gd name="T27" fmla="*/ 1185 h 109"/>
                <a:gd name="T28" fmla="*/ 91 w 90"/>
                <a:gd name="T29" fmla="*/ 1355 h 109"/>
                <a:gd name="T30" fmla="*/ 123 w 90"/>
                <a:gd name="T31" fmla="*/ 1558 h 109"/>
                <a:gd name="T32" fmla="*/ 138 w 90"/>
                <a:gd name="T33" fmla="*/ 1427 h 109"/>
                <a:gd name="T34" fmla="*/ 163 w 90"/>
                <a:gd name="T35" fmla="*/ 1479 h 109"/>
                <a:gd name="T36" fmla="*/ 166 w 90"/>
                <a:gd name="T37" fmla="*/ 1427 h 109"/>
                <a:gd name="T38" fmla="*/ 163 w 90"/>
                <a:gd name="T39" fmla="*/ 1308 h 109"/>
                <a:gd name="T40" fmla="*/ 163 w 90"/>
                <a:gd name="T41" fmla="*/ 1253 h 109"/>
                <a:gd name="T42" fmla="*/ 163 w 90"/>
                <a:gd name="T43" fmla="*/ 1185 h 109"/>
                <a:gd name="T44" fmla="*/ 201 w 90"/>
                <a:gd name="T45" fmla="*/ 1155 h 109"/>
                <a:gd name="T46" fmla="*/ 209 w 90"/>
                <a:gd name="T47" fmla="*/ 1011 h 109"/>
                <a:gd name="T48" fmla="*/ 238 w 90"/>
                <a:gd name="T49" fmla="*/ 1155 h 109"/>
                <a:gd name="T50" fmla="*/ 263 w 90"/>
                <a:gd name="T51" fmla="*/ 1086 h 109"/>
                <a:gd name="T52" fmla="*/ 286 w 90"/>
                <a:gd name="T53" fmla="*/ 1185 h 109"/>
                <a:gd name="T54" fmla="*/ 300 w 90"/>
                <a:gd name="T55" fmla="*/ 1107 h 109"/>
                <a:gd name="T56" fmla="*/ 319 w 90"/>
                <a:gd name="T57" fmla="*/ 742 h 109"/>
                <a:gd name="T58" fmla="*/ 286 w 90"/>
                <a:gd name="T59" fmla="*/ 515 h 109"/>
                <a:gd name="T60" fmla="*/ 308 w 90"/>
                <a:gd name="T61" fmla="*/ 363 h 109"/>
                <a:gd name="T62" fmla="*/ 308 w 90"/>
                <a:gd name="T63" fmla="*/ 187 h 109"/>
                <a:gd name="T64" fmla="*/ 238 w 90"/>
                <a:gd name="T65" fmla="*/ 233 h 109"/>
                <a:gd name="T66" fmla="*/ 252 w 90"/>
                <a:gd name="T67" fmla="*/ 0 h 109"/>
                <a:gd name="T68" fmla="*/ 189 w 90"/>
                <a:gd name="T69" fmla="*/ 0 h 109"/>
                <a:gd name="T70" fmla="*/ 138 w 90"/>
                <a:gd name="T71" fmla="*/ 0 h 109"/>
                <a:gd name="T72" fmla="*/ 138 w 90"/>
                <a:gd name="T73" fmla="*/ 306 h 109"/>
                <a:gd name="T74" fmla="*/ 98 w 90"/>
                <a:gd name="T75" fmla="*/ 306 h 109"/>
                <a:gd name="T76" fmla="*/ 57 w 90"/>
                <a:gd name="T77" fmla="*/ 306 h 109"/>
                <a:gd name="T78" fmla="*/ 51 w 90"/>
                <a:gd name="T79" fmla="*/ 306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27906" name="Freeform 4080"/>
            <p:cNvSpPr>
              <a:spLocks/>
            </p:cNvSpPr>
            <p:nvPr/>
          </p:nvSpPr>
          <p:spPr bwMode="auto">
            <a:xfrm>
              <a:off x="1435" y="3074"/>
              <a:ext cx="147" cy="183"/>
            </a:xfrm>
            <a:custGeom>
              <a:avLst/>
              <a:gdLst>
                <a:gd name="T0" fmla="*/ 25 w 132"/>
                <a:gd name="T1" fmla="*/ 185 h 147"/>
                <a:gd name="T2" fmla="*/ 4 w 132"/>
                <a:gd name="T3" fmla="*/ 451 h 147"/>
                <a:gd name="T4" fmla="*/ 0 w 132"/>
                <a:gd name="T5" fmla="*/ 727 h 147"/>
                <a:gd name="T6" fmla="*/ 59 w 132"/>
                <a:gd name="T7" fmla="*/ 913 h 147"/>
                <a:gd name="T8" fmla="*/ 108 w 132"/>
                <a:gd name="T9" fmla="*/ 1127 h 147"/>
                <a:gd name="T10" fmla="*/ 165 w 132"/>
                <a:gd name="T11" fmla="*/ 1229 h 147"/>
                <a:gd name="T12" fmla="*/ 205 w 132"/>
                <a:gd name="T13" fmla="*/ 1282 h 147"/>
                <a:gd name="T14" fmla="*/ 257 w 132"/>
                <a:gd name="T15" fmla="*/ 1415 h 147"/>
                <a:gd name="T16" fmla="*/ 313 w 132"/>
                <a:gd name="T17" fmla="*/ 1506 h 147"/>
                <a:gd name="T18" fmla="*/ 284 w 132"/>
                <a:gd name="T19" fmla="*/ 1747 h 147"/>
                <a:gd name="T20" fmla="*/ 265 w 132"/>
                <a:gd name="T21" fmla="*/ 1969 h 147"/>
                <a:gd name="T22" fmla="*/ 335 w 132"/>
                <a:gd name="T23" fmla="*/ 2001 h 147"/>
                <a:gd name="T24" fmla="*/ 408 w 132"/>
                <a:gd name="T25" fmla="*/ 2042 h 147"/>
                <a:gd name="T26" fmla="*/ 437 w 132"/>
                <a:gd name="T27" fmla="*/ 1969 h 147"/>
                <a:gd name="T28" fmla="*/ 483 w 132"/>
                <a:gd name="T29" fmla="*/ 1701 h 147"/>
                <a:gd name="T30" fmla="*/ 471 w 132"/>
                <a:gd name="T31" fmla="*/ 1534 h 147"/>
                <a:gd name="T32" fmla="*/ 471 w 132"/>
                <a:gd name="T33" fmla="*/ 1347 h 147"/>
                <a:gd name="T34" fmla="*/ 483 w 132"/>
                <a:gd name="T35" fmla="*/ 1138 h 147"/>
                <a:gd name="T36" fmla="*/ 448 w 132"/>
                <a:gd name="T37" fmla="*/ 1138 h 147"/>
                <a:gd name="T38" fmla="*/ 412 w 132"/>
                <a:gd name="T39" fmla="*/ 1138 h 147"/>
                <a:gd name="T40" fmla="*/ 408 w 132"/>
                <a:gd name="T41" fmla="*/ 913 h 147"/>
                <a:gd name="T42" fmla="*/ 389 w 132"/>
                <a:gd name="T43" fmla="*/ 727 h 147"/>
                <a:gd name="T44" fmla="*/ 341 w 132"/>
                <a:gd name="T45" fmla="*/ 727 h 147"/>
                <a:gd name="T46" fmla="*/ 265 w 132"/>
                <a:gd name="T47" fmla="*/ 669 h 147"/>
                <a:gd name="T48" fmla="*/ 257 w 132"/>
                <a:gd name="T49" fmla="*/ 330 h 147"/>
                <a:gd name="T50" fmla="*/ 239 w 132"/>
                <a:gd name="T51" fmla="*/ 230 h 147"/>
                <a:gd name="T52" fmla="*/ 239 w 132"/>
                <a:gd name="T53" fmla="*/ 171 h 147"/>
                <a:gd name="T54" fmla="*/ 189 w 132"/>
                <a:gd name="T55" fmla="*/ 0 h 147"/>
                <a:gd name="T56" fmla="*/ 108 w 132"/>
                <a:gd name="T57" fmla="*/ 62 h 147"/>
                <a:gd name="T58" fmla="*/ 31 w 132"/>
                <a:gd name="T59" fmla="*/ 62 h 147"/>
                <a:gd name="T60" fmla="*/ 25 w 132"/>
                <a:gd name="T61" fmla="*/ 185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27907" name="Freeform 4081"/>
            <p:cNvSpPr>
              <a:spLocks/>
            </p:cNvSpPr>
            <p:nvPr/>
          </p:nvSpPr>
          <p:spPr bwMode="auto">
            <a:xfrm>
              <a:off x="2629" y="2638"/>
              <a:ext cx="5" cy="9"/>
            </a:xfrm>
            <a:custGeom>
              <a:avLst/>
              <a:gdLst>
                <a:gd name="T0" fmla="*/ 5 w 5"/>
                <a:gd name="T1" fmla="*/ 46 h 7"/>
                <a:gd name="T2" fmla="*/ 2 w 5"/>
                <a:gd name="T3" fmla="*/ 140 h 7"/>
                <a:gd name="T4" fmla="*/ 0 w 5"/>
                <a:gd name="T5" fmla="*/ 98 h 7"/>
                <a:gd name="T6" fmla="*/ 2 w 5"/>
                <a:gd name="T7" fmla="*/ 0 h 7"/>
                <a:gd name="T8" fmla="*/ 5 w 5"/>
                <a:gd name="T9" fmla="*/ 4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7908" name="Freeform 4082"/>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909" name="Freeform 4083"/>
            <p:cNvSpPr>
              <a:spLocks/>
            </p:cNvSpPr>
            <p:nvPr/>
          </p:nvSpPr>
          <p:spPr bwMode="auto">
            <a:xfrm>
              <a:off x="3034" y="2671"/>
              <a:ext cx="190" cy="234"/>
            </a:xfrm>
            <a:custGeom>
              <a:avLst/>
              <a:gdLst>
                <a:gd name="T0" fmla="*/ 493 w 170"/>
                <a:gd name="T1" fmla="*/ 526 h 189"/>
                <a:gd name="T2" fmla="*/ 493 w 170"/>
                <a:gd name="T3" fmla="*/ 453 h 189"/>
                <a:gd name="T4" fmla="*/ 429 w 170"/>
                <a:gd name="T5" fmla="*/ 343 h 189"/>
                <a:gd name="T6" fmla="*/ 376 w 170"/>
                <a:gd name="T7" fmla="*/ 224 h 189"/>
                <a:gd name="T8" fmla="*/ 330 w 170"/>
                <a:gd name="T9" fmla="*/ 95 h 189"/>
                <a:gd name="T10" fmla="*/ 266 w 170"/>
                <a:gd name="T11" fmla="*/ 0 h 189"/>
                <a:gd name="T12" fmla="*/ 226 w 170"/>
                <a:gd name="T13" fmla="*/ 0 h 189"/>
                <a:gd name="T14" fmla="*/ 162 w 170"/>
                <a:gd name="T15" fmla="*/ 0 h 189"/>
                <a:gd name="T16" fmla="*/ 116 w 170"/>
                <a:gd name="T17" fmla="*/ 0 h 189"/>
                <a:gd name="T18" fmla="*/ 61 w 170"/>
                <a:gd name="T19" fmla="*/ 0 h 189"/>
                <a:gd name="T20" fmla="*/ 87 w 170"/>
                <a:gd name="T21" fmla="*/ 317 h 189"/>
                <a:gd name="T22" fmla="*/ 70 w 170"/>
                <a:gd name="T23" fmla="*/ 317 h 189"/>
                <a:gd name="T24" fmla="*/ 70 w 170"/>
                <a:gd name="T25" fmla="*/ 432 h 189"/>
                <a:gd name="T26" fmla="*/ 87 w 170"/>
                <a:gd name="T27" fmla="*/ 489 h 189"/>
                <a:gd name="T28" fmla="*/ 45 w 170"/>
                <a:gd name="T29" fmla="*/ 651 h 189"/>
                <a:gd name="T30" fmla="*/ 4 w 170"/>
                <a:gd name="T31" fmla="*/ 791 h 189"/>
                <a:gd name="T32" fmla="*/ 0 w 170"/>
                <a:gd name="T33" fmla="*/ 791 h 189"/>
                <a:gd name="T34" fmla="*/ 0 w 170"/>
                <a:gd name="T35" fmla="*/ 938 h 189"/>
                <a:gd name="T36" fmla="*/ 0 w 170"/>
                <a:gd name="T37" fmla="*/ 1099 h 189"/>
                <a:gd name="T38" fmla="*/ 26 w 170"/>
                <a:gd name="T39" fmla="*/ 1319 h 189"/>
                <a:gd name="T40" fmla="*/ 55 w 170"/>
                <a:gd name="T41" fmla="*/ 1463 h 189"/>
                <a:gd name="T42" fmla="*/ 70 w 170"/>
                <a:gd name="T43" fmla="*/ 1665 h 189"/>
                <a:gd name="T44" fmla="*/ 78 w 170"/>
                <a:gd name="T45" fmla="*/ 1685 h 189"/>
                <a:gd name="T46" fmla="*/ 145 w 170"/>
                <a:gd name="T47" fmla="*/ 1804 h 189"/>
                <a:gd name="T48" fmla="*/ 203 w 170"/>
                <a:gd name="T49" fmla="*/ 1926 h 189"/>
                <a:gd name="T50" fmla="*/ 266 w 170"/>
                <a:gd name="T51" fmla="*/ 1964 h 189"/>
                <a:gd name="T52" fmla="*/ 284 w 170"/>
                <a:gd name="T53" fmla="*/ 2022 h 189"/>
                <a:gd name="T54" fmla="*/ 301 w 170"/>
                <a:gd name="T55" fmla="*/ 2242 h 189"/>
                <a:gd name="T56" fmla="*/ 321 w 170"/>
                <a:gd name="T57" fmla="*/ 2454 h 189"/>
                <a:gd name="T58" fmla="*/ 351 w 170"/>
                <a:gd name="T59" fmla="*/ 2454 h 189"/>
                <a:gd name="T60" fmla="*/ 376 w 170"/>
                <a:gd name="T61" fmla="*/ 2432 h 189"/>
                <a:gd name="T62" fmla="*/ 448 w 170"/>
                <a:gd name="T63" fmla="*/ 2454 h 189"/>
                <a:gd name="T64" fmla="*/ 493 w 170"/>
                <a:gd name="T65" fmla="*/ 2385 h 189"/>
                <a:gd name="T66" fmla="*/ 519 w 170"/>
                <a:gd name="T67" fmla="*/ 2385 h 189"/>
                <a:gd name="T68" fmla="*/ 580 w 170"/>
                <a:gd name="T69" fmla="*/ 2298 h 189"/>
                <a:gd name="T70" fmla="*/ 646 w 170"/>
                <a:gd name="T71" fmla="*/ 2178 h 189"/>
                <a:gd name="T72" fmla="*/ 612 w 170"/>
                <a:gd name="T73" fmla="*/ 2022 h 189"/>
                <a:gd name="T74" fmla="*/ 598 w 170"/>
                <a:gd name="T75" fmla="*/ 1847 h 189"/>
                <a:gd name="T76" fmla="*/ 593 w 170"/>
                <a:gd name="T77" fmla="*/ 1628 h 189"/>
                <a:gd name="T78" fmla="*/ 580 w 170"/>
                <a:gd name="T79" fmla="*/ 1576 h 189"/>
                <a:gd name="T80" fmla="*/ 598 w 170"/>
                <a:gd name="T81" fmla="*/ 1350 h 189"/>
                <a:gd name="T82" fmla="*/ 553 w 170"/>
                <a:gd name="T83" fmla="*/ 1138 h 189"/>
                <a:gd name="T84" fmla="*/ 580 w 170"/>
                <a:gd name="T85" fmla="*/ 830 h 189"/>
                <a:gd name="T86" fmla="*/ 541 w 170"/>
                <a:gd name="T87" fmla="*/ 670 h 189"/>
                <a:gd name="T88" fmla="*/ 493 w 170"/>
                <a:gd name="T89" fmla="*/ 526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27910" name="Freeform 4084"/>
            <p:cNvSpPr>
              <a:spLocks/>
            </p:cNvSpPr>
            <p:nvPr/>
          </p:nvSpPr>
          <p:spPr bwMode="auto">
            <a:xfrm>
              <a:off x="3204" y="2776"/>
              <a:ext cx="6" cy="16"/>
            </a:xfrm>
            <a:custGeom>
              <a:avLst/>
              <a:gdLst>
                <a:gd name="T0" fmla="*/ 42 w 5"/>
                <a:gd name="T1" fmla="*/ 368 h 12"/>
                <a:gd name="T2" fmla="*/ 29 w 5"/>
                <a:gd name="T3" fmla="*/ 0 h 12"/>
                <a:gd name="T4" fmla="*/ 0 w 5"/>
                <a:gd name="T5" fmla="*/ 155 h 12"/>
                <a:gd name="T6" fmla="*/ 42 w 5"/>
                <a:gd name="T7" fmla="*/ 36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7911" name="Freeform 4085"/>
            <p:cNvSpPr>
              <a:spLocks/>
            </p:cNvSpPr>
            <p:nvPr/>
          </p:nvSpPr>
          <p:spPr bwMode="auto">
            <a:xfrm>
              <a:off x="3038" y="2553"/>
              <a:ext cx="93" cy="127"/>
            </a:xfrm>
            <a:custGeom>
              <a:avLst/>
              <a:gdLst>
                <a:gd name="T0" fmla="*/ 291 w 83"/>
                <a:gd name="T1" fmla="*/ 213 h 102"/>
                <a:gd name="T2" fmla="*/ 261 w 83"/>
                <a:gd name="T3" fmla="*/ 0 h 102"/>
                <a:gd name="T4" fmla="*/ 233 w 83"/>
                <a:gd name="T5" fmla="*/ 137 h 102"/>
                <a:gd name="T6" fmla="*/ 167 w 83"/>
                <a:gd name="T7" fmla="*/ 137 h 102"/>
                <a:gd name="T8" fmla="*/ 142 w 83"/>
                <a:gd name="T9" fmla="*/ 171 h 102"/>
                <a:gd name="T10" fmla="*/ 121 w 83"/>
                <a:gd name="T11" fmla="*/ 137 h 102"/>
                <a:gd name="T12" fmla="*/ 76 w 83"/>
                <a:gd name="T13" fmla="*/ 171 h 102"/>
                <a:gd name="T14" fmla="*/ 76 w 83"/>
                <a:gd name="T15" fmla="*/ 213 h 102"/>
                <a:gd name="T16" fmla="*/ 68 w 83"/>
                <a:gd name="T17" fmla="*/ 401 h 102"/>
                <a:gd name="T18" fmla="*/ 101 w 83"/>
                <a:gd name="T19" fmla="*/ 527 h 102"/>
                <a:gd name="T20" fmla="*/ 61 w 83"/>
                <a:gd name="T21" fmla="*/ 695 h 102"/>
                <a:gd name="T22" fmla="*/ 21 w 83"/>
                <a:gd name="T23" fmla="*/ 865 h 102"/>
                <a:gd name="T24" fmla="*/ 3 w 83"/>
                <a:gd name="T25" fmla="*/ 1127 h 102"/>
                <a:gd name="T26" fmla="*/ 0 w 83"/>
                <a:gd name="T27" fmla="*/ 1416 h 102"/>
                <a:gd name="T28" fmla="*/ 3 w 83"/>
                <a:gd name="T29" fmla="*/ 1416 h 102"/>
                <a:gd name="T30" fmla="*/ 48 w 83"/>
                <a:gd name="T31" fmla="*/ 1321 h 102"/>
                <a:gd name="T32" fmla="*/ 101 w 83"/>
                <a:gd name="T33" fmla="*/ 1321 h 102"/>
                <a:gd name="T34" fmla="*/ 149 w 83"/>
                <a:gd name="T35" fmla="*/ 1321 h 102"/>
                <a:gd name="T36" fmla="*/ 213 w 83"/>
                <a:gd name="T37" fmla="*/ 1321 h 102"/>
                <a:gd name="T38" fmla="*/ 261 w 83"/>
                <a:gd name="T39" fmla="*/ 1321 h 102"/>
                <a:gd name="T40" fmla="*/ 261 w 83"/>
                <a:gd name="T41" fmla="*/ 1030 h 102"/>
                <a:gd name="T42" fmla="*/ 311 w 83"/>
                <a:gd name="T43" fmla="*/ 793 h 102"/>
                <a:gd name="T44" fmla="*/ 326 w 83"/>
                <a:gd name="T45" fmla="*/ 594 h 102"/>
                <a:gd name="T46" fmla="*/ 311 w 83"/>
                <a:gd name="T47" fmla="*/ 401 h 102"/>
                <a:gd name="T48" fmla="*/ 291 w 83"/>
                <a:gd name="T49" fmla="*/ 213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27912" name="Freeform 4086"/>
            <p:cNvSpPr>
              <a:spLocks/>
            </p:cNvSpPr>
            <p:nvPr/>
          </p:nvSpPr>
          <p:spPr bwMode="auto">
            <a:xfrm>
              <a:off x="2729" y="2531"/>
              <a:ext cx="338" cy="413"/>
            </a:xfrm>
            <a:custGeom>
              <a:avLst/>
              <a:gdLst>
                <a:gd name="T0" fmla="*/ 1034 w 302"/>
                <a:gd name="T1" fmla="*/ 1752 h 333"/>
                <a:gd name="T2" fmla="*/ 1026 w 302"/>
                <a:gd name="T3" fmla="*/ 1909 h 333"/>
                <a:gd name="T4" fmla="*/ 1038 w 302"/>
                <a:gd name="T5" fmla="*/ 2118 h 333"/>
                <a:gd name="T6" fmla="*/ 1050 w 302"/>
                <a:gd name="T7" fmla="*/ 2464 h 333"/>
                <a:gd name="T8" fmla="*/ 1078 w 302"/>
                <a:gd name="T9" fmla="*/ 2858 h 333"/>
                <a:gd name="T10" fmla="*/ 1128 w 302"/>
                <a:gd name="T11" fmla="*/ 3197 h 333"/>
                <a:gd name="T12" fmla="*/ 1026 w 302"/>
                <a:gd name="T13" fmla="*/ 3247 h 333"/>
                <a:gd name="T14" fmla="*/ 997 w 302"/>
                <a:gd name="T15" fmla="*/ 3651 h 333"/>
                <a:gd name="T16" fmla="*/ 986 w 302"/>
                <a:gd name="T17" fmla="*/ 4027 h 333"/>
                <a:gd name="T18" fmla="*/ 1068 w 302"/>
                <a:gd name="T19" fmla="*/ 4130 h 333"/>
                <a:gd name="T20" fmla="*/ 1034 w 302"/>
                <a:gd name="T21" fmla="*/ 4410 h 333"/>
                <a:gd name="T22" fmla="*/ 957 w 302"/>
                <a:gd name="T23" fmla="*/ 4190 h 333"/>
                <a:gd name="T24" fmla="*/ 901 w 302"/>
                <a:gd name="T25" fmla="*/ 4008 h 333"/>
                <a:gd name="T26" fmla="*/ 790 w 302"/>
                <a:gd name="T27" fmla="*/ 3969 h 333"/>
                <a:gd name="T28" fmla="*/ 732 w 302"/>
                <a:gd name="T29" fmla="*/ 3930 h 333"/>
                <a:gd name="T30" fmla="*/ 666 w 302"/>
                <a:gd name="T31" fmla="*/ 3837 h 333"/>
                <a:gd name="T32" fmla="*/ 610 w 302"/>
                <a:gd name="T33" fmla="*/ 3790 h 333"/>
                <a:gd name="T34" fmla="*/ 591 w 302"/>
                <a:gd name="T35" fmla="*/ 3289 h 333"/>
                <a:gd name="T36" fmla="*/ 498 w 302"/>
                <a:gd name="T37" fmla="*/ 2972 h 333"/>
                <a:gd name="T38" fmla="*/ 445 w 302"/>
                <a:gd name="T39" fmla="*/ 2896 h 333"/>
                <a:gd name="T40" fmla="*/ 366 w 302"/>
                <a:gd name="T41" fmla="*/ 3151 h 333"/>
                <a:gd name="T42" fmla="*/ 292 w 302"/>
                <a:gd name="T43" fmla="*/ 2896 h 333"/>
                <a:gd name="T44" fmla="*/ 216 w 302"/>
                <a:gd name="T45" fmla="*/ 2652 h 333"/>
                <a:gd name="T46" fmla="*/ 107 w 302"/>
                <a:gd name="T47" fmla="*/ 2627 h 333"/>
                <a:gd name="T48" fmla="*/ 4 w 302"/>
                <a:gd name="T49" fmla="*/ 2652 h 333"/>
                <a:gd name="T50" fmla="*/ 4 w 302"/>
                <a:gd name="T51" fmla="*/ 2591 h 333"/>
                <a:gd name="T52" fmla="*/ 55 w 302"/>
                <a:gd name="T53" fmla="*/ 2350 h 333"/>
                <a:gd name="T54" fmla="*/ 107 w 302"/>
                <a:gd name="T55" fmla="*/ 2306 h 333"/>
                <a:gd name="T56" fmla="*/ 148 w 302"/>
                <a:gd name="T57" fmla="*/ 2406 h 333"/>
                <a:gd name="T58" fmla="*/ 251 w 302"/>
                <a:gd name="T59" fmla="*/ 2089 h 333"/>
                <a:gd name="T60" fmla="*/ 254 w 302"/>
                <a:gd name="T61" fmla="*/ 1724 h 333"/>
                <a:gd name="T62" fmla="*/ 337 w 302"/>
                <a:gd name="T63" fmla="*/ 1332 h 333"/>
                <a:gd name="T64" fmla="*/ 366 w 302"/>
                <a:gd name="T65" fmla="*/ 993 h 333"/>
                <a:gd name="T66" fmla="*/ 385 w 302"/>
                <a:gd name="T67" fmla="*/ 614 h 333"/>
                <a:gd name="T68" fmla="*/ 389 w 302"/>
                <a:gd name="T69" fmla="*/ 229 h 333"/>
                <a:gd name="T70" fmla="*/ 498 w 302"/>
                <a:gd name="T71" fmla="*/ 146 h 333"/>
                <a:gd name="T72" fmla="*/ 621 w 302"/>
                <a:gd name="T73" fmla="*/ 278 h 333"/>
                <a:gd name="T74" fmla="*/ 675 w 302"/>
                <a:gd name="T75" fmla="*/ 146 h 333"/>
                <a:gd name="T76" fmla="*/ 778 w 302"/>
                <a:gd name="T77" fmla="*/ 95 h 333"/>
                <a:gd name="T78" fmla="*/ 848 w 302"/>
                <a:gd name="T79" fmla="*/ 2 h 333"/>
                <a:gd name="T80" fmla="*/ 929 w 302"/>
                <a:gd name="T81" fmla="*/ 50 h 333"/>
                <a:gd name="T82" fmla="*/ 997 w 302"/>
                <a:gd name="T83" fmla="*/ 210 h 333"/>
                <a:gd name="T84" fmla="*/ 1050 w 302"/>
                <a:gd name="T85" fmla="*/ 146 h 333"/>
                <a:gd name="T86" fmla="*/ 1137 w 302"/>
                <a:gd name="T87" fmla="*/ 437 h 333"/>
                <a:gd name="T88" fmla="*/ 1164 w 302"/>
                <a:gd name="T89" fmla="*/ 747 h 333"/>
                <a:gd name="T90" fmla="*/ 1083 w 302"/>
                <a:gd name="T91" fmla="*/ 1064 h 333"/>
                <a:gd name="T92" fmla="*/ 1068 w 302"/>
                <a:gd name="T93" fmla="*/ 1589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27913" name="Freeform 4087"/>
            <p:cNvSpPr>
              <a:spLocks/>
            </p:cNvSpPr>
            <p:nvPr/>
          </p:nvSpPr>
          <p:spPr bwMode="auto">
            <a:xfrm>
              <a:off x="2898" y="2830"/>
              <a:ext cx="207" cy="216"/>
            </a:xfrm>
            <a:custGeom>
              <a:avLst/>
              <a:gdLst>
                <a:gd name="T0" fmla="*/ 128 w 185"/>
                <a:gd name="T1" fmla="*/ 1060 h 175"/>
                <a:gd name="T2" fmla="*/ 70 w 185"/>
                <a:gd name="T3" fmla="*/ 1060 h 175"/>
                <a:gd name="T4" fmla="*/ 2 w 185"/>
                <a:gd name="T5" fmla="*/ 1060 h 175"/>
                <a:gd name="T6" fmla="*/ 2 w 185"/>
                <a:gd name="T7" fmla="*/ 1238 h 175"/>
                <a:gd name="T8" fmla="*/ 2 w 185"/>
                <a:gd name="T9" fmla="*/ 1407 h 175"/>
                <a:gd name="T10" fmla="*/ 0 w 185"/>
                <a:gd name="T11" fmla="*/ 1587 h 175"/>
                <a:gd name="T12" fmla="*/ 0 w 185"/>
                <a:gd name="T13" fmla="*/ 1775 h 175"/>
                <a:gd name="T14" fmla="*/ 45 w 185"/>
                <a:gd name="T15" fmla="*/ 1958 h 175"/>
                <a:gd name="T16" fmla="*/ 78 w 185"/>
                <a:gd name="T17" fmla="*/ 2093 h 175"/>
                <a:gd name="T18" fmla="*/ 128 w 185"/>
                <a:gd name="T19" fmla="*/ 2069 h 175"/>
                <a:gd name="T20" fmla="*/ 191 w 185"/>
                <a:gd name="T21" fmla="*/ 2128 h 175"/>
                <a:gd name="T22" fmla="*/ 282 w 185"/>
                <a:gd name="T23" fmla="*/ 2191 h 175"/>
                <a:gd name="T24" fmla="*/ 338 w 185"/>
                <a:gd name="T25" fmla="*/ 2038 h 175"/>
                <a:gd name="T26" fmla="*/ 398 w 185"/>
                <a:gd name="T27" fmla="*/ 1861 h 175"/>
                <a:gd name="T28" fmla="*/ 420 w 185"/>
                <a:gd name="T29" fmla="*/ 1737 h 175"/>
                <a:gd name="T30" fmla="*/ 462 w 185"/>
                <a:gd name="T31" fmla="*/ 1676 h 175"/>
                <a:gd name="T32" fmla="*/ 515 w 185"/>
                <a:gd name="T33" fmla="*/ 1651 h 175"/>
                <a:gd name="T34" fmla="*/ 492 w 185"/>
                <a:gd name="T35" fmla="*/ 1542 h 175"/>
                <a:gd name="T36" fmla="*/ 540 w 185"/>
                <a:gd name="T37" fmla="*/ 1476 h 175"/>
                <a:gd name="T38" fmla="*/ 578 w 185"/>
                <a:gd name="T39" fmla="*/ 1407 h 175"/>
                <a:gd name="T40" fmla="*/ 624 w 185"/>
                <a:gd name="T41" fmla="*/ 1340 h 175"/>
                <a:gd name="T42" fmla="*/ 675 w 185"/>
                <a:gd name="T43" fmla="*/ 1298 h 175"/>
                <a:gd name="T44" fmla="*/ 646 w 185"/>
                <a:gd name="T45" fmla="*/ 1218 h 175"/>
                <a:gd name="T46" fmla="*/ 681 w 185"/>
                <a:gd name="T47" fmla="*/ 969 h 175"/>
                <a:gd name="T48" fmla="*/ 695 w 185"/>
                <a:gd name="T49" fmla="*/ 912 h 175"/>
                <a:gd name="T50" fmla="*/ 695 w 185"/>
                <a:gd name="T51" fmla="*/ 765 h 175"/>
                <a:gd name="T52" fmla="*/ 698 w 185"/>
                <a:gd name="T53" fmla="*/ 564 h 175"/>
                <a:gd name="T54" fmla="*/ 716 w 185"/>
                <a:gd name="T55" fmla="*/ 488 h 175"/>
                <a:gd name="T56" fmla="*/ 675 w 185"/>
                <a:gd name="T57" fmla="*/ 318 h 175"/>
                <a:gd name="T58" fmla="*/ 675 w 185"/>
                <a:gd name="T59" fmla="*/ 258 h 175"/>
                <a:gd name="T60" fmla="*/ 614 w 185"/>
                <a:gd name="T61" fmla="*/ 137 h 175"/>
                <a:gd name="T62" fmla="*/ 549 w 185"/>
                <a:gd name="T63" fmla="*/ 2 h 175"/>
                <a:gd name="T64" fmla="*/ 540 w 185"/>
                <a:gd name="T65" fmla="*/ 0 h 175"/>
                <a:gd name="T66" fmla="*/ 483 w 185"/>
                <a:gd name="T67" fmla="*/ 2 h 175"/>
                <a:gd name="T68" fmla="*/ 440 w 185"/>
                <a:gd name="T69" fmla="*/ 48 h 175"/>
                <a:gd name="T70" fmla="*/ 398 w 185"/>
                <a:gd name="T71" fmla="*/ 230 h 175"/>
                <a:gd name="T72" fmla="*/ 412 w 185"/>
                <a:gd name="T73" fmla="*/ 433 h 175"/>
                <a:gd name="T74" fmla="*/ 398 w 185"/>
                <a:gd name="T75" fmla="*/ 602 h 175"/>
                <a:gd name="T76" fmla="*/ 398 w 185"/>
                <a:gd name="T77" fmla="*/ 785 h 175"/>
                <a:gd name="T78" fmla="*/ 459 w 185"/>
                <a:gd name="T79" fmla="*/ 944 h 175"/>
                <a:gd name="T80" fmla="*/ 483 w 185"/>
                <a:gd name="T81" fmla="*/ 900 h 175"/>
                <a:gd name="T82" fmla="*/ 462 w 185"/>
                <a:gd name="T83" fmla="*/ 1158 h 175"/>
                <a:gd name="T84" fmla="*/ 445 w 185"/>
                <a:gd name="T85" fmla="*/ 1158 h 175"/>
                <a:gd name="T86" fmla="*/ 431 w 185"/>
                <a:gd name="T87" fmla="*/ 1158 h 175"/>
                <a:gd name="T88" fmla="*/ 375 w 185"/>
                <a:gd name="T89" fmla="*/ 944 h 175"/>
                <a:gd name="T90" fmla="*/ 338 w 185"/>
                <a:gd name="T91" fmla="*/ 852 h 175"/>
                <a:gd name="T92" fmla="*/ 314 w 185"/>
                <a:gd name="T93" fmla="*/ 765 h 175"/>
                <a:gd name="T94" fmla="*/ 293 w 185"/>
                <a:gd name="T95" fmla="*/ 852 h 175"/>
                <a:gd name="T96" fmla="*/ 206 w 185"/>
                <a:gd name="T97" fmla="*/ 739 h 175"/>
                <a:gd name="T98" fmla="*/ 201 w 185"/>
                <a:gd name="T99" fmla="*/ 683 h 175"/>
                <a:gd name="T100" fmla="*/ 147 w 185"/>
                <a:gd name="T101" fmla="*/ 696 h 175"/>
                <a:gd name="T102" fmla="*/ 128 w 185"/>
                <a:gd name="T103" fmla="*/ 592 h 175"/>
                <a:gd name="T104" fmla="*/ 128 w 185"/>
                <a:gd name="T105" fmla="*/ 820 h 175"/>
                <a:gd name="T106" fmla="*/ 128 w 185"/>
                <a:gd name="T107" fmla="*/ 1060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27914" name="Freeform 4088"/>
            <p:cNvSpPr>
              <a:spLocks/>
            </p:cNvSpPr>
            <p:nvPr/>
          </p:nvSpPr>
          <p:spPr bwMode="auto">
            <a:xfrm>
              <a:off x="2955" y="2993"/>
              <a:ext cx="134" cy="150"/>
            </a:xfrm>
            <a:custGeom>
              <a:avLst/>
              <a:gdLst>
                <a:gd name="T0" fmla="*/ 226 w 120"/>
                <a:gd name="T1" fmla="*/ 1535 h 121"/>
                <a:gd name="T2" fmla="*/ 203 w 120"/>
                <a:gd name="T3" fmla="*/ 1500 h 121"/>
                <a:gd name="T4" fmla="*/ 160 w 120"/>
                <a:gd name="T5" fmla="*/ 1391 h 121"/>
                <a:gd name="T6" fmla="*/ 132 w 120"/>
                <a:gd name="T7" fmla="*/ 1210 h 121"/>
                <a:gd name="T8" fmla="*/ 122 w 120"/>
                <a:gd name="T9" fmla="*/ 1114 h 121"/>
                <a:gd name="T10" fmla="*/ 118 w 120"/>
                <a:gd name="T11" fmla="*/ 1096 h 121"/>
                <a:gd name="T12" fmla="*/ 70 w 120"/>
                <a:gd name="T13" fmla="*/ 956 h 121"/>
                <a:gd name="T14" fmla="*/ 32 w 120"/>
                <a:gd name="T15" fmla="*/ 752 h 121"/>
                <a:gd name="T16" fmla="*/ 0 w 120"/>
                <a:gd name="T17" fmla="*/ 495 h 121"/>
                <a:gd name="T18" fmla="*/ 87 w 120"/>
                <a:gd name="T19" fmla="*/ 564 h 121"/>
                <a:gd name="T20" fmla="*/ 143 w 120"/>
                <a:gd name="T21" fmla="*/ 399 h 121"/>
                <a:gd name="T22" fmla="*/ 203 w 120"/>
                <a:gd name="T23" fmla="*/ 224 h 121"/>
                <a:gd name="T24" fmla="*/ 226 w 120"/>
                <a:gd name="T25" fmla="*/ 95 h 121"/>
                <a:gd name="T26" fmla="*/ 265 w 120"/>
                <a:gd name="T27" fmla="*/ 2 h 121"/>
                <a:gd name="T28" fmla="*/ 314 w 120"/>
                <a:gd name="T29" fmla="*/ 0 h 121"/>
                <a:gd name="T30" fmla="*/ 314 w 120"/>
                <a:gd name="T31" fmla="*/ 95 h 121"/>
                <a:gd name="T32" fmla="*/ 338 w 120"/>
                <a:gd name="T33" fmla="*/ 95 h 121"/>
                <a:gd name="T34" fmla="*/ 392 w 120"/>
                <a:gd name="T35" fmla="*/ 181 h 121"/>
                <a:gd name="T36" fmla="*/ 456 w 120"/>
                <a:gd name="T37" fmla="*/ 257 h 121"/>
                <a:gd name="T38" fmla="*/ 456 w 120"/>
                <a:gd name="T39" fmla="*/ 564 h 121"/>
                <a:gd name="T40" fmla="*/ 442 w 120"/>
                <a:gd name="T41" fmla="*/ 752 h 121"/>
                <a:gd name="T42" fmla="*/ 442 w 120"/>
                <a:gd name="T43" fmla="*/ 956 h 121"/>
                <a:gd name="T44" fmla="*/ 421 w 120"/>
                <a:gd name="T45" fmla="*/ 1155 h 121"/>
                <a:gd name="T46" fmla="*/ 415 w 120"/>
                <a:gd name="T47" fmla="*/ 1333 h 121"/>
                <a:gd name="T48" fmla="*/ 372 w 120"/>
                <a:gd name="T49" fmla="*/ 1468 h 121"/>
                <a:gd name="T50" fmla="*/ 338 w 120"/>
                <a:gd name="T51" fmla="*/ 1597 h 121"/>
                <a:gd name="T52" fmla="*/ 283 w 120"/>
                <a:gd name="T53" fmla="*/ 1556 h 121"/>
                <a:gd name="T54" fmla="*/ 228 w 120"/>
                <a:gd name="T55" fmla="*/ 1556 h 121"/>
                <a:gd name="T56" fmla="*/ 226 w 120"/>
                <a:gd name="T57" fmla="*/ 1535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27915" name="Freeform 4089"/>
            <p:cNvSpPr>
              <a:spLocks/>
            </p:cNvSpPr>
            <p:nvPr/>
          </p:nvSpPr>
          <p:spPr bwMode="auto">
            <a:xfrm>
              <a:off x="1540" y="3315"/>
              <a:ext cx="84" cy="105"/>
            </a:xfrm>
            <a:custGeom>
              <a:avLst/>
              <a:gdLst>
                <a:gd name="T0" fmla="*/ 249 w 76"/>
                <a:gd name="T1" fmla="*/ 537 h 85"/>
                <a:gd name="T2" fmla="*/ 195 w 76"/>
                <a:gd name="T3" fmla="*/ 392 h 85"/>
                <a:gd name="T4" fmla="*/ 144 w 76"/>
                <a:gd name="T5" fmla="*/ 231 h 85"/>
                <a:gd name="T6" fmla="*/ 103 w 76"/>
                <a:gd name="T7" fmla="*/ 175 h 85"/>
                <a:gd name="T8" fmla="*/ 97 w 76"/>
                <a:gd name="T9" fmla="*/ 175 h 85"/>
                <a:gd name="T10" fmla="*/ 31 w 76"/>
                <a:gd name="T11" fmla="*/ 0 h 85"/>
                <a:gd name="T12" fmla="*/ 0 w 76"/>
                <a:gd name="T13" fmla="*/ 0 h 85"/>
                <a:gd name="T14" fmla="*/ 0 w 76"/>
                <a:gd name="T15" fmla="*/ 2 h 85"/>
                <a:gd name="T16" fmla="*/ 0 w 76"/>
                <a:gd name="T17" fmla="*/ 267 h 85"/>
                <a:gd name="T18" fmla="*/ 0 w 76"/>
                <a:gd name="T19" fmla="*/ 504 h 85"/>
                <a:gd name="T20" fmla="*/ 0 w 76"/>
                <a:gd name="T21" fmla="*/ 537 h 85"/>
                <a:gd name="T22" fmla="*/ 0 w 76"/>
                <a:gd name="T23" fmla="*/ 712 h 85"/>
                <a:gd name="T24" fmla="*/ 23 w 76"/>
                <a:gd name="T25" fmla="*/ 903 h 85"/>
                <a:gd name="T26" fmla="*/ 88 w 76"/>
                <a:gd name="T27" fmla="*/ 1012 h 85"/>
                <a:gd name="T28" fmla="*/ 171 w 76"/>
                <a:gd name="T29" fmla="*/ 1081 h 85"/>
                <a:gd name="T30" fmla="*/ 210 w 76"/>
                <a:gd name="T31" fmla="*/ 987 h 85"/>
                <a:gd name="T32" fmla="*/ 254 w 76"/>
                <a:gd name="T33" fmla="*/ 804 h 85"/>
                <a:gd name="T34" fmla="*/ 232 w 76"/>
                <a:gd name="T35" fmla="*/ 635 h 85"/>
                <a:gd name="T36" fmla="*/ 249 w 76"/>
                <a:gd name="T37" fmla="*/ 53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27916" name="Freeform 4090"/>
            <p:cNvSpPr>
              <a:spLocks/>
            </p:cNvSpPr>
            <p:nvPr/>
          </p:nvSpPr>
          <p:spPr bwMode="auto">
            <a:xfrm>
              <a:off x="1329" y="3128"/>
              <a:ext cx="269" cy="670"/>
            </a:xfrm>
            <a:custGeom>
              <a:avLst/>
              <a:gdLst>
                <a:gd name="T0" fmla="*/ 510 w 241"/>
                <a:gd name="T1" fmla="*/ 4460 h 541"/>
                <a:gd name="T2" fmla="*/ 486 w 241"/>
                <a:gd name="T3" fmla="*/ 4740 h 541"/>
                <a:gd name="T4" fmla="*/ 526 w 241"/>
                <a:gd name="T5" fmla="*/ 4764 h 541"/>
                <a:gd name="T6" fmla="*/ 554 w 241"/>
                <a:gd name="T7" fmla="*/ 4897 h 541"/>
                <a:gd name="T8" fmla="*/ 492 w 241"/>
                <a:gd name="T9" fmla="*/ 4852 h 541"/>
                <a:gd name="T10" fmla="*/ 492 w 241"/>
                <a:gd name="T11" fmla="*/ 5099 h 541"/>
                <a:gd name="T12" fmla="*/ 492 w 241"/>
                <a:gd name="T13" fmla="*/ 5376 h 541"/>
                <a:gd name="T14" fmla="*/ 432 w 241"/>
                <a:gd name="T15" fmla="*/ 5730 h 541"/>
                <a:gd name="T16" fmla="*/ 549 w 241"/>
                <a:gd name="T17" fmla="*/ 5942 h 541"/>
                <a:gd name="T18" fmla="*/ 549 w 241"/>
                <a:gd name="T19" fmla="*/ 6065 h 541"/>
                <a:gd name="T20" fmla="*/ 492 w 241"/>
                <a:gd name="T21" fmla="*/ 6367 h 541"/>
                <a:gd name="T22" fmla="*/ 462 w 241"/>
                <a:gd name="T23" fmla="*/ 6491 h 541"/>
                <a:gd name="T24" fmla="*/ 468 w 241"/>
                <a:gd name="T25" fmla="*/ 6593 h 541"/>
                <a:gd name="T26" fmla="*/ 457 w 241"/>
                <a:gd name="T27" fmla="*/ 6748 h 541"/>
                <a:gd name="T28" fmla="*/ 462 w 241"/>
                <a:gd name="T29" fmla="*/ 6876 h 541"/>
                <a:gd name="T30" fmla="*/ 526 w 241"/>
                <a:gd name="T31" fmla="*/ 7048 h 541"/>
                <a:gd name="T32" fmla="*/ 336 w 241"/>
                <a:gd name="T33" fmla="*/ 6929 h 541"/>
                <a:gd name="T34" fmla="*/ 270 w 241"/>
                <a:gd name="T35" fmla="*/ 6669 h 541"/>
                <a:gd name="T36" fmla="*/ 194 w 241"/>
                <a:gd name="T37" fmla="*/ 6367 h 541"/>
                <a:gd name="T38" fmla="*/ 224 w 241"/>
                <a:gd name="T39" fmla="*/ 5911 h 541"/>
                <a:gd name="T40" fmla="*/ 203 w 241"/>
                <a:gd name="T41" fmla="*/ 5507 h 541"/>
                <a:gd name="T42" fmla="*/ 169 w 241"/>
                <a:gd name="T43" fmla="*/ 5344 h 541"/>
                <a:gd name="T44" fmla="*/ 163 w 241"/>
                <a:gd name="T45" fmla="*/ 5193 h 541"/>
                <a:gd name="T46" fmla="*/ 106 w 241"/>
                <a:gd name="T47" fmla="*/ 4823 h 541"/>
                <a:gd name="T48" fmla="*/ 78 w 241"/>
                <a:gd name="T49" fmla="*/ 4333 h 541"/>
                <a:gd name="T50" fmla="*/ 88 w 241"/>
                <a:gd name="T51" fmla="*/ 3974 h 541"/>
                <a:gd name="T52" fmla="*/ 63 w 241"/>
                <a:gd name="T53" fmla="*/ 3641 h 541"/>
                <a:gd name="T54" fmla="*/ 70 w 241"/>
                <a:gd name="T55" fmla="*/ 3298 h 541"/>
                <a:gd name="T56" fmla="*/ 70 w 241"/>
                <a:gd name="T57" fmla="*/ 2825 h 541"/>
                <a:gd name="T58" fmla="*/ 26 w 241"/>
                <a:gd name="T59" fmla="*/ 2495 h 541"/>
                <a:gd name="T60" fmla="*/ 0 w 241"/>
                <a:gd name="T61" fmla="*/ 2150 h 541"/>
                <a:gd name="T62" fmla="*/ 2 w 241"/>
                <a:gd name="T63" fmla="*/ 1848 h 541"/>
                <a:gd name="T64" fmla="*/ 26 w 241"/>
                <a:gd name="T65" fmla="*/ 1466 h 541"/>
                <a:gd name="T66" fmla="*/ 70 w 241"/>
                <a:gd name="T67" fmla="*/ 1201 h 541"/>
                <a:gd name="T68" fmla="*/ 45 w 241"/>
                <a:gd name="T69" fmla="*/ 747 h 541"/>
                <a:gd name="T70" fmla="*/ 106 w 241"/>
                <a:gd name="T71" fmla="*/ 526 h 541"/>
                <a:gd name="T72" fmla="*/ 106 w 241"/>
                <a:gd name="T73" fmla="*/ 277 h 541"/>
                <a:gd name="T74" fmla="*/ 163 w 241"/>
                <a:gd name="T75" fmla="*/ 62 h 541"/>
                <a:gd name="T76" fmla="*/ 256 w 241"/>
                <a:gd name="T77" fmla="*/ 208 h 541"/>
                <a:gd name="T78" fmla="*/ 346 w 241"/>
                <a:gd name="T79" fmla="*/ 62 h 541"/>
                <a:gd name="T80" fmla="*/ 415 w 241"/>
                <a:gd name="T81" fmla="*/ 296 h 541"/>
                <a:gd name="T82" fmla="*/ 522 w 241"/>
                <a:gd name="T83" fmla="*/ 580 h 541"/>
                <a:gd name="T84" fmla="*/ 618 w 241"/>
                <a:gd name="T85" fmla="*/ 759 h 541"/>
                <a:gd name="T86" fmla="*/ 645 w 241"/>
                <a:gd name="T87" fmla="*/ 1089 h 541"/>
                <a:gd name="T88" fmla="*/ 699 w 241"/>
                <a:gd name="T89" fmla="*/ 1318 h 541"/>
                <a:gd name="T90" fmla="*/ 804 w 241"/>
                <a:gd name="T91" fmla="*/ 1292 h 541"/>
                <a:gd name="T92" fmla="*/ 840 w 241"/>
                <a:gd name="T93" fmla="*/ 882 h 541"/>
                <a:gd name="T94" fmla="*/ 899 w 241"/>
                <a:gd name="T95" fmla="*/ 1201 h 541"/>
                <a:gd name="T96" fmla="*/ 830 w 241"/>
                <a:gd name="T97" fmla="*/ 1419 h 541"/>
                <a:gd name="T98" fmla="*/ 770 w 241"/>
                <a:gd name="T99" fmla="*/ 1689 h 541"/>
                <a:gd name="T100" fmla="*/ 709 w 241"/>
                <a:gd name="T101" fmla="*/ 1967 h 541"/>
                <a:gd name="T102" fmla="*/ 709 w 241"/>
                <a:gd name="T103" fmla="*/ 2244 h 541"/>
                <a:gd name="T104" fmla="*/ 709 w 241"/>
                <a:gd name="T105" fmla="*/ 2643 h 541"/>
                <a:gd name="T106" fmla="*/ 727 w 241"/>
                <a:gd name="T107" fmla="*/ 2997 h 541"/>
                <a:gd name="T108" fmla="*/ 804 w 241"/>
                <a:gd name="T109" fmla="*/ 3340 h 541"/>
                <a:gd name="T110" fmla="*/ 826 w 241"/>
                <a:gd name="T111" fmla="*/ 3658 h 541"/>
                <a:gd name="T112" fmla="*/ 749 w 241"/>
                <a:gd name="T113" fmla="*/ 3915 h 541"/>
                <a:gd name="T114" fmla="*/ 652 w 241"/>
                <a:gd name="T115" fmla="*/ 3974 h 541"/>
                <a:gd name="T116" fmla="*/ 569 w 241"/>
                <a:gd name="T117" fmla="*/ 3994 h 541"/>
                <a:gd name="T118" fmla="*/ 587 w 241"/>
                <a:gd name="T119" fmla="*/ 4367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27917" name="Freeform 4091"/>
            <p:cNvSpPr>
              <a:spLocks/>
            </p:cNvSpPr>
            <p:nvPr/>
          </p:nvSpPr>
          <p:spPr bwMode="auto">
            <a:xfrm>
              <a:off x="1294" y="3034"/>
              <a:ext cx="194" cy="796"/>
            </a:xfrm>
            <a:custGeom>
              <a:avLst/>
              <a:gdLst>
                <a:gd name="T0" fmla="*/ 68 w 173"/>
                <a:gd name="T1" fmla="*/ 3309 h 643"/>
                <a:gd name="T2" fmla="*/ 76 w 173"/>
                <a:gd name="T3" fmla="*/ 3870 h 643"/>
                <a:gd name="T4" fmla="*/ 55 w 173"/>
                <a:gd name="T5" fmla="*/ 4474 h 643"/>
                <a:gd name="T6" fmla="*/ 87 w 173"/>
                <a:gd name="T7" fmla="*/ 4962 h 643"/>
                <a:gd name="T8" fmla="*/ 130 w 173"/>
                <a:gd name="T9" fmla="*/ 5567 h 643"/>
                <a:gd name="T10" fmla="*/ 178 w 173"/>
                <a:gd name="T11" fmla="*/ 5567 h 643"/>
                <a:gd name="T12" fmla="*/ 206 w 173"/>
                <a:gd name="T13" fmla="*/ 5722 h 643"/>
                <a:gd name="T14" fmla="*/ 206 w 173"/>
                <a:gd name="T15" fmla="*/ 5911 h 643"/>
                <a:gd name="T16" fmla="*/ 246 w 173"/>
                <a:gd name="T17" fmla="*/ 6252 h 643"/>
                <a:gd name="T18" fmla="*/ 232 w 173"/>
                <a:gd name="T19" fmla="*/ 6427 h 643"/>
                <a:gd name="T20" fmla="*/ 232 w 173"/>
                <a:gd name="T21" fmla="*/ 6632 h 643"/>
                <a:gd name="T22" fmla="*/ 219 w 173"/>
                <a:gd name="T23" fmla="*/ 6647 h 643"/>
                <a:gd name="T24" fmla="*/ 190 w 173"/>
                <a:gd name="T25" fmla="*/ 6548 h 643"/>
                <a:gd name="T26" fmla="*/ 151 w 173"/>
                <a:gd name="T27" fmla="*/ 6743 h 643"/>
                <a:gd name="T28" fmla="*/ 246 w 173"/>
                <a:gd name="T29" fmla="*/ 6863 h 643"/>
                <a:gd name="T30" fmla="*/ 219 w 173"/>
                <a:gd name="T31" fmla="*/ 6955 h 643"/>
                <a:gd name="T32" fmla="*/ 292 w 173"/>
                <a:gd name="T33" fmla="*/ 7025 h 643"/>
                <a:gd name="T34" fmla="*/ 232 w 173"/>
                <a:gd name="T35" fmla="*/ 7039 h 643"/>
                <a:gd name="T36" fmla="*/ 292 w 173"/>
                <a:gd name="T37" fmla="*/ 7400 h 643"/>
                <a:gd name="T38" fmla="*/ 327 w 173"/>
                <a:gd name="T39" fmla="*/ 7565 h 643"/>
                <a:gd name="T40" fmla="*/ 379 w 173"/>
                <a:gd name="T41" fmla="*/ 7787 h 643"/>
                <a:gd name="T42" fmla="*/ 405 w 173"/>
                <a:gd name="T43" fmla="*/ 7883 h 643"/>
                <a:gd name="T44" fmla="*/ 433 w 173"/>
                <a:gd name="T45" fmla="*/ 8075 h 643"/>
                <a:gd name="T46" fmla="*/ 465 w 173"/>
                <a:gd name="T47" fmla="*/ 8179 h 643"/>
                <a:gd name="T48" fmla="*/ 581 w 173"/>
                <a:gd name="T49" fmla="*/ 8062 h 643"/>
                <a:gd name="T50" fmla="*/ 589 w 173"/>
                <a:gd name="T51" fmla="*/ 7927 h 643"/>
                <a:gd name="T52" fmla="*/ 412 w 173"/>
                <a:gd name="T53" fmla="*/ 7627 h 643"/>
                <a:gd name="T54" fmla="*/ 364 w 173"/>
                <a:gd name="T55" fmla="*/ 7169 h 643"/>
                <a:gd name="T56" fmla="*/ 338 w 173"/>
                <a:gd name="T57" fmla="*/ 6465 h 643"/>
                <a:gd name="T58" fmla="*/ 338 w 173"/>
                <a:gd name="T59" fmla="*/ 6252 h 643"/>
                <a:gd name="T60" fmla="*/ 232 w 173"/>
                <a:gd name="T61" fmla="*/ 5791 h 643"/>
                <a:gd name="T62" fmla="*/ 200 w 173"/>
                <a:gd name="T63" fmla="*/ 5055 h 643"/>
                <a:gd name="T64" fmla="*/ 190 w 173"/>
                <a:gd name="T65" fmla="*/ 4587 h 643"/>
                <a:gd name="T66" fmla="*/ 190 w 173"/>
                <a:gd name="T67" fmla="*/ 4100 h 643"/>
                <a:gd name="T68" fmla="*/ 151 w 173"/>
                <a:gd name="T69" fmla="*/ 3467 h 643"/>
                <a:gd name="T70" fmla="*/ 142 w 173"/>
                <a:gd name="T71" fmla="*/ 2959 h 643"/>
                <a:gd name="T72" fmla="*/ 151 w 173"/>
                <a:gd name="T73" fmla="*/ 2450 h 643"/>
                <a:gd name="T74" fmla="*/ 178 w 173"/>
                <a:gd name="T75" fmla="*/ 2062 h 643"/>
                <a:gd name="T76" fmla="*/ 232 w 173"/>
                <a:gd name="T77" fmla="*/ 1500 h 643"/>
                <a:gd name="T78" fmla="*/ 190 w 173"/>
                <a:gd name="T79" fmla="*/ 1197 h 643"/>
                <a:gd name="T80" fmla="*/ 116 w 173"/>
                <a:gd name="T81" fmla="*/ 579 h 643"/>
                <a:gd name="T82" fmla="*/ 68 w 173"/>
                <a:gd name="T83" fmla="*/ 135 h 643"/>
                <a:gd name="T84" fmla="*/ 3 w 173"/>
                <a:gd name="T85" fmla="*/ 181 h 643"/>
                <a:gd name="T86" fmla="*/ 27 w 173"/>
                <a:gd name="T87" fmla="*/ 806 h 643"/>
                <a:gd name="T88" fmla="*/ 27 w 173"/>
                <a:gd name="T89" fmla="*/ 1410 h 643"/>
                <a:gd name="T90" fmla="*/ 38 w 173"/>
                <a:gd name="T91" fmla="*/ 2272 h 643"/>
                <a:gd name="T92" fmla="*/ 48 w 173"/>
                <a:gd name="T93" fmla="*/ 2959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27918" name="Freeform 4092"/>
            <p:cNvSpPr>
              <a:spLocks/>
            </p:cNvSpPr>
            <p:nvPr/>
          </p:nvSpPr>
          <p:spPr bwMode="auto">
            <a:xfrm>
              <a:off x="1327" y="3572"/>
              <a:ext cx="12" cy="33"/>
            </a:xfrm>
            <a:custGeom>
              <a:avLst/>
              <a:gdLst>
                <a:gd name="T0" fmla="*/ 4 w 11"/>
                <a:gd name="T1" fmla="*/ 0 h 26"/>
                <a:gd name="T2" fmla="*/ 0 w 11"/>
                <a:gd name="T3" fmla="*/ 0 h 26"/>
                <a:gd name="T4" fmla="*/ 21 w 11"/>
                <a:gd name="T5" fmla="*/ 453 h 26"/>
                <a:gd name="T6" fmla="*/ 25 w 11"/>
                <a:gd name="T7" fmla="*/ 407 h 26"/>
                <a:gd name="T8" fmla="*/ 29 w 11"/>
                <a:gd name="T9" fmla="*/ 321 h 26"/>
                <a:gd name="T10" fmla="*/ 25 w 11"/>
                <a:gd name="T11" fmla="*/ 122 h 26"/>
                <a:gd name="T12" fmla="*/ 25 w 11"/>
                <a:gd name="T13" fmla="*/ 122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7919" name="Freeform 4093"/>
            <p:cNvSpPr>
              <a:spLocks/>
            </p:cNvSpPr>
            <p:nvPr/>
          </p:nvSpPr>
          <p:spPr bwMode="auto">
            <a:xfrm>
              <a:off x="1357" y="3722"/>
              <a:ext cx="17" cy="26"/>
            </a:xfrm>
            <a:custGeom>
              <a:avLst/>
              <a:gdLst>
                <a:gd name="T0" fmla="*/ 74 w 14"/>
                <a:gd name="T1" fmla="*/ 0 h 21"/>
                <a:gd name="T2" fmla="*/ 0 w 14"/>
                <a:gd name="T3" fmla="*/ 118 h 21"/>
                <a:gd name="T4" fmla="*/ 74 w 14"/>
                <a:gd name="T5" fmla="*/ 256 h 21"/>
                <a:gd name="T6" fmla="*/ 151 w 14"/>
                <a:gd name="T7" fmla="*/ 277 h 21"/>
                <a:gd name="T8" fmla="*/ 151 w 14"/>
                <a:gd name="T9" fmla="*/ 181 h 21"/>
                <a:gd name="T10" fmla="*/ 74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7920" name="Freeform 4094"/>
            <p:cNvSpPr>
              <a:spLocks/>
            </p:cNvSpPr>
            <p:nvPr/>
          </p:nvSpPr>
          <p:spPr bwMode="auto">
            <a:xfrm>
              <a:off x="1091" y="2616"/>
              <a:ext cx="100" cy="143"/>
            </a:xfrm>
            <a:custGeom>
              <a:avLst/>
              <a:gdLst>
                <a:gd name="T0" fmla="*/ 0 w 90"/>
                <a:gd name="T1" fmla="*/ 588 h 116"/>
                <a:gd name="T2" fmla="*/ 2 w 90"/>
                <a:gd name="T3" fmla="*/ 785 h 116"/>
                <a:gd name="T4" fmla="*/ 0 w 90"/>
                <a:gd name="T5" fmla="*/ 847 h 116"/>
                <a:gd name="T6" fmla="*/ 41 w 90"/>
                <a:gd name="T7" fmla="*/ 873 h 116"/>
                <a:gd name="T8" fmla="*/ 51 w 90"/>
                <a:gd name="T9" fmla="*/ 847 h 116"/>
                <a:gd name="T10" fmla="*/ 60 w 90"/>
                <a:gd name="T11" fmla="*/ 873 h 116"/>
                <a:gd name="T12" fmla="*/ 60 w 90"/>
                <a:gd name="T13" fmla="*/ 1019 h 116"/>
                <a:gd name="T14" fmla="*/ 33 w 90"/>
                <a:gd name="T15" fmla="*/ 1076 h 116"/>
                <a:gd name="T16" fmla="*/ 33 w 90"/>
                <a:gd name="T17" fmla="*/ 1193 h 116"/>
                <a:gd name="T18" fmla="*/ 24 w 90"/>
                <a:gd name="T19" fmla="*/ 1281 h 116"/>
                <a:gd name="T20" fmla="*/ 41 w 90"/>
                <a:gd name="T21" fmla="*/ 1281 h 116"/>
                <a:gd name="T22" fmla="*/ 109 w 90"/>
                <a:gd name="T23" fmla="*/ 1430 h 116"/>
                <a:gd name="T24" fmla="*/ 124 w 90"/>
                <a:gd name="T25" fmla="*/ 1331 h 116"/>
                <a:gd name="T26" fmla="*/ 124 w 90"/>
                <a:gd name="T27" fmla="*/ 1256 h 116"/>
                <a:gd name="T28" fmla="*/ 138 w 90"/>
                <a:gd name="T29" fmla="*/ 1170 h 116"/>
                <a:gd name="T30" fmla="*/ 152 w 90"/>
                <a:gd name="T31" fmla="*/ 1019 h 116"/>
                <a:gd name="T32" fmla="*/ 152 w 90"/>
                <a:gd name="T33" fmla="*/ 1019 h 116"/>
                <a:gd name="T34" fmla="*/ 152 w 90"/>
                <a:gd name="T35" fmla="*/ 1076 h 116"/>
                <a:gd name="T36" fmla="*/ 166 w 90"/>
                <a:gd name="T37" fmla="*/ 1076 h 116"/>
                <a:gd name="T38" fmla="*/ 163 w 90"/>
                <a:gd name="T39" fmla="*/ 1019 h 116"/>
                <a:gd name="T40" fmla="*/ 181 w 90"/>
                <a:gd name="T41" fmla="*/ 985 h 116"/>
                <a:gd name="T42" fmla="*/ 209 w 90"/>
                <a:gd name="T43" fmla="*/ 941 h 116"/>
                <a:gd name="T44" fmla="*/ 264 w 90"/>
                <a:gd name="T45" fmla="*/ 785 h 116"/>
                <a:gd name="T46" fmla="*/ 300 w 90"/>
                <a:gd name="T47" fmla="*/ 555 h 116"/>
                <a:gd name="T48" fmla="*/ 319 w 90"/>
                <a:gd name="T49" fmla="*/ 555 h 116"/>
                <a:gd name="T50" fmla="*/ 292 w 90"/>
                <a:gd name="T51" fmla="*/ 346 h 116"/>
                <a:gd name="T52" fmla="*/ 311 w 90"/>
                <a:gd name="T53" fmla="*/ 346 h 116"/>
                <a:gd name="T54" fmla="*/ 252 w 90"/>
                <a:gd name="T55" fmla="*/ 228 h 116"/>
                <a:gd name="T56" fmla="*/ 189 w 90"/>
                <a:gd name="T57" fmla="*/ 228 h 116"/>
                <a:gd name="T58" fmla="*/ 163 w 90"/>
                <a:gd name="T59" fmla="*/ 118 h 116"/>
                <a:gd name="T60" fmla="*/ 109 w 90"/>
                <a:gd name="T61" fmla="*/ 0 h 116"/>
                <a:gd name="T62" fmla="*/ 91 w 90"/>
                <a:gd name="T63" fmla="*/ 90 h 116"/>
                <a:gd name="T64" fmla="*/ 41 w 90"/>
                <a:gd name="T65" fmla="*/ 169 h 116"/>
                <a:gd name="T66" fmla="*/ 24 w 90"/>
                <a:gd name="T67" fmla="*/ 346 h 116"/>
                <a:gd name="T68" fmla="*/ 24 w 90"/>
                <a:gd name="T69" fmla="*/ 441 h 116"/>
                <a:gd name="T70" fmla="*/ 0 w 90"/>
                <a:gd name="T71" fmla="*/ 588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27921" name="Freeform 4095"/>
            <p:cNvSpPr>
              <a:spLocks/>
            </p:cNvSpPr>
            <p:nvPr/>
          </p:nvSpPr>
          <p:spPr bwMode="auto">
            <a:xfrm>
              <a:off x="903" y="2647"/>
              <a:ext cx="11" cy="22"/>
            </a:xfrm>
            <a:custGeom>
              <a:avLst/>
              <a:gdLst>
                <a:gd name="T0" fmla="*/ 0 w 10"/>
                <a:gd name="T1" fmla="*/ 0 h 17"/>
                <a:gd name="T2" fmla="*/ 23 w 10"/>
                <a:gd name="T3" fmla="*/ 221 h 17"/>
                <a:gd name="T4" fmla="*/ 0 w 10"/>
                <a:gd name="T5" fmla="*/ 305 h 17"/>
                <a:gd name="T6" fmla="*/ 31 w 10"/>
                <a:gd name="T7" fmla="*/ 370 h 17"/>
                <a:gd name="T8" fmla="*/ 19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7922" name="Freeform 4096"/>
            <p:cNvSpPr>
              <a:spLocks/>
            </p:cNvSpPr>
            <p:nvPr/>
          </p:nvSpPr>
          <p:spPr bwMode="auto">
            <a:xfrm>
              <a:off x="1104" y="2709"/>
              <a:ext cx="5" cy="3"/>
            </a:xfrm>
            <a:custGeom>
              <a:avLst/>
              <a:gdLst>
                <a:gd name="T0" fmla="*/ 5 w 5"/>
                <a:gd name="T1" fmla="*/ 0 h 2"/>
                <a:gd name="T2" fmla="*/ 0 w 5"/>
                <a:gd name="T3" fmla="*/ 315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7923" name="Freeform 4097"/>
            <p:cNvSpPr>
              <a:spLocks/>
            </p:cNvSpPr>
            <p:nvPr/>
          </p:nvSpPr>
          <p:spPr bwMode="auto">
            <a:xfrm>
              <a:off x="918" y="2660"/>
              <a:ext cx="8" cy="2"/>
            </a:xfrm>
            <a:custGeom>
              <a:avLst/>
              <a:gdLst>
                <a:gd name="T0" fmla="*/ 33 w 7"/>
                <a:gd name="T1" fmla="*/ 2 h 2"/>
                <a:gd name="T2" fmla="*/ 25 w 7"/>
                <a:gd name="T3" fmla="*/ 2 h 2"/>
                <a:gd name="T4" fmla="*/ 0 w 7"/>
                <a:gd name="T5" fmla="*/ 0 h 2"/>
                <a:gd name="T6" fmla="*/ 33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7924" name="Freeform 4098"/>
            <p:cNvSpPr>
              <a:spLocks/>
            </p:cNvSpPr>
            <p:nvPr/>
          </p:nvSpPr>
          <p:spPr bwMode="auto">
            <a:xfrm>
              <a:off x="1084" y="2647"/>
              <a:ext cx="230" cy="408"/>
            </a:xfrm>
            <a:custGeom>
              <a:avLst/>
              <a:gdLst>
                <a:gd name="T0" fmla="*/ 746 w 206"/>
                <a:gd name="T1" fmla="*/ 3409 h 329"/>
                <a:gd name="T2" fmla="*/ 754 w 206"/>
                <a:gd name="T3" fmla="*/ 3820 h 329"/>
                <a:gd name="T4" fmla="*/ 746 w 206"/>
                <a:gd name="T5" fmla="*/ 4040 h 329"/>
                <a:gd name="T6" fmla="*/ 728 w 206"/>
                <a:gd name="T7" fmla="*/ 4225 h 329"/>
                <a:gd name="T8" fmla="*/ 702 w 206"/>
                <a:gd name="T9" fmla="*/ 4360 h 329"/>
                <a:gd name="T10" fmla="*/ 643 w 206"/>
                <a:gd name="T11" fmla="*/ 4095 h 329"/>
                <a:gd name="T12" fmla="*/ 536 w 206"/>
                <a:gd name="T13" fmla="*/ 3909 h 329"/>
                <a:gd name="T14" fmla="*/ 438 w 206"/>
                <a:gd name="T15" fmla="*/ 3687 h 329"/>
                <a:gd name="T16" fmla="*/ 330 w 206"/>
                <a:gd name="T17" fmla="*/ 3347 h 329"/>
                <a:gd name="T18" fmla="*/ 294 w 206"/>
                <a:gd name="T19" fmla="*/ 2935 h 329"/>
                <a:gd name="T20" fmla="*/ 226 w 206"/>
                <a:gd name="T21" fmla="*/ 2541 h 329"/>
                <a:gd name="T22" fmla="*/ 169 w 206"/>
                <a:gd name="T23" fmla="*/ 2217 h 329"/>
                <a:gd name="T24" fmla="*/ 122 w 206"/>
                <a:gd name="T25" fmla="*/ 1859 h 329"/>
                <a:gd name="T26" fmla="*/ 56 w 206"/>
                <a:gd name="T27" fmla="*/ 1558 h 329"/>
                <a:gd name="T28" fmla="*/ 21 w 206"/>
                <a:gd name="T29" fmla="*/ 1377 h 329"/>
                <a:gd name="T30" fmla="*/ 26 w 206"/>
                <a:gd name="T31" fmla="*/ 936 h 329"/>
                <a:gd name="T32" fmla="*/ 56 w 206"/>
                <a:gd name="T33" fmla="*/ 936 h 329"/>
                <a:gd name="T34" fmla="*/ 63 w 206"/>
                <a:gd name="T35" fmla="*/ 1033 h 329"/>
                <a:gd name="T36" fmla="*/ 152 w 206"/>
                <a:gd name="T37" fmla="*/ 1102 h 329"/>
                <a:gd name="T38" fmla="*/ 169 w 206"/>
                <a:gd name="T39" fmla="*/ 924 h 329"/>
                <a:gd name="T40" fmla="*/ 182 w 206"/>
                <a:gd name="T41" fmla="*/ 755 h 329"/>
                <a:gd name="T42" fmla="*/ 200 w 206"/>
                <a:gd name="T43" fmla="*/ 817 h 329"/>
                <a:gd name="T44" fmla="*/ 204 w 206"/>
                <a:gd name="T45" fmla="*/ 717 h 329"/>
                <a:gd name="T46" fmla="*/ 301 w 206"/>
                <a:gd name="T47" fmla="*/ 495 h 329"/>
                <a:gd name="T48" fmla="*/ 355 w 206"/>
                <a:gd name="T49" fmla="*/ 257 h 329"/>
                <a:gd name="T50" fmla="*/ 351 w 206"/>
                <a:gd name="T51" fmla="*/ 2 h 329"/>
                <a:gd name="T52" fmla="*/ 385 w 206"/>
                <a:gd name="T53" fmla="*/ 135 h 329"/>
                <a:gd name="T54" fmla="*/ 462 w 206"/>
                <a:gd name="T55" fmla="*/ 437 h 329"/>
                <a:gd name="T56" fmla="*/ 550 w 206"/>
                <a:gd name="T57" fmla="*/ 564 h 329"/>
                <a:gd name="T58" fmla="*/ 654 w 206"/>
                <a:gd name="T59" fmla="*/ 614 h 329"/>
                <a:gd name="T60" fmla="*/ 668 w 206"/>
                <a:gd name="T61" fmla="*/ 1011 h 329"/>
                <a:gd name="T62" fmla="*/ 598 w 206"/>
                <a:gd name="T63" fmla="*/ 1033 h 329"/>
                <a:gd name="T64" fmla="*/ 510 w 206"/>
                <a:gd name="T65" fmla="*/ 1191 h 329"/>
                <a:gd name="T66" fmla="*/ 470 w 206"/>
                <a:gd name="T67" fmla="*/ 1558 h 329"/>
                <a:gd name="T68" fmla="*/ 470 w 206"/>
                <a:gd name="T69" fmla="*/ 1909 h 329"/>
                <a:gd name="T70" fmla="*/ 489 w 206"/>
                <a:gd name="T71" fmla="*/ 2217 h 329"/>
                <a:gd name="T72" fmla="*/ 550 w 206"/>
                <a:gd name="T73" fmla="*/ 2313 h 329"/>
                <a:gd name="T74" fmla="*/ 643 w 206"/>
                <a:gd name="T75" fmla="*/ 2256 h 329"/>
                <a:gd name="T76" fmla="*/ 645 w 206"/>
                <a:gd name="T77" fmla="*/ 2589 h 329"/>
                <a:gd name="T78" fmla="*/ 742 w 206"/>
                <a:gd name="T79" fmla="*/ 2769 h 329"/>
                <a:gd name="T80" fmla="*/ 754 w 206"/>
                <a:gd name="T81" fmla="*/ 3009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27925" name="Freeform 4099"/>
            <p:cNvSpPr>
              <a:spLocks/>
            </p:cNvSpPr>
            <p:nvPr/>
          </p:nvSpPr>
          <p:spPr bwMode="auto">
            <a:xfrm>
              <a:off x="3714" y="1474"/>
              <a:ext cx="900" cy="726"/>
            </a:xfrm>
            <a:custGeom>
              <a:avLst/>
              <a:gdLst>
                <a:gd name="T0" fmla="*/ 1220 w 804"/>
                <a:gd name="T1" fmla="*/ 5848 h 586"/>
                <a:gd name="T2" fmla="*/ 962 w 804"/>
                <a:gd name="T3" fmla="*/ 5874 h 586"/>
                <a:gd name="T4" fmla="*/ 772 w 804"/>
                <a:gd name="T5" fmla="*/ 5571 h 586"/>
                <a:gd name="T6" fmla="*/ 584 w 804"/>
                <a:gd name="T7" fmla="*/ 5347 h 586"/>
                <a:gd name="T8" fmla="*/ 448 w 804"/>
                <a:gd name="T9" fmla="*/ 4806 h 586"/>
                <a:gd name="T10" fmla="*/ 400 w 804"/>
                <a:gd name="T11" fmla="*/ 4358 h 586"/>
                <a:gd name="T12" fmla="*/ 328 w 804"/>
                <a:gd name="T13" fmla="*/ 4144 h 586"/>
                <a:gd name="T14" fmla="*/ 94 w 804"/>
                <a:gd name="T15" fmla="*/ 3784 h 586"/>
                <a:gd name="T16" fmla="*/ 34 w 804"/>
                <a:gd name="T17" fmla="*/ 3393 h 586"/>
                <a:gd name="T18" fmla="*/ 128 w 804"/>
                <a:gd name="T19" fmla="*/ 2998 h 586"/>
                <a:gd name="T20" fmla="*/ 293 w 804"/>
                <a:gd name="T21" fmla="*/ 2446 h 586"/>
                <a:gd name="T22" fmla="*/ 224 w 804"/>
                <a:gd name="T23" fmla="*/ 1953 h 586"/>
                <a:gd name="T24" fmla="*/ 319 w 804"/>
                <a:gd name="T25" fmla="*/ 1380 h 586"/>
                <a:gd name="T26" fmla="*/ 485 w 804"/>
                <a:gd name="T27" fmla="*/ 989 h 586"/>
                <a:gd name="T28" fmla="*/ 676 w 804"/>
                <a:gd name="T29" fmla="*/ 1272 h 586"/>
                <a:gd name="T30" fmla="*/ 926 w 804"/>
                <a:gd name="T31" fmla="*/ 1920 h 586"/>
                <a:gd name="T32" fmla="*/ 1266 w 804"/>
                <a:gd name="T33" fmla="*/ 2446 h 586"/>
                <a:gd name="T34" fmla="*/ 1594 w 804"/>
                <a:gd name="T35" fmla="*/ 2604 h 586"/>
                <a:gd name="T36" fmla="*/ 1851 w 804"/>
                <a:gd name="T37" fmla="*/ 2531 h 586"/>
                <a:gd name="T38" fmla="*/ 1971 w 804"/>
                <a:gd name="T39" fmla="*/ 1881 h 586"/>
                <a:gd name="T40" fmla="*/ 2234 w 804"/>
                <a:gd name="T41" fmla="*/ 1541 h 586"/>
                <a:gd name="T42" fmla="*/ 2145 w 804"/>
                <a:gd name="T43" fmla="*/ 1272 h 586"/>
                <a:gd name="T44" fmla="*/ 2034 w 804"/>
                <a:gd name="T45" fmla="*/ 810 h 586"/>
                <a:gd name="T46" fmla="*/ 2100 w 804"/>
                <a:gd name="T47" fmla="*/ 181 h 586"/>
                <a:gd name="T48" fmla="*/ 2380 w 804"/>
                <a:gd name="T49" fmla="*/ 167 h 586"/>
                <a:gd name="T50" fmla="*/ 2664 w 804"/>
                <a:gd name="T51" fmla="*/ 893 h 586"/>
                <a:gd name="T52" fmla="*/ 3058 w 804"/>
                <a:gd name="T53" fmla="*/ 1146 h 586"/>
                <a:gd name="T54" fmla="*/ 3021 w 804"/>
                <a:gd name="T55" fmla="*/ 1974 h 586"/>
                <a:gd name="T56" fmla="*/ 3030 w 804"/>
                <a:gd name="T57" fmla="*/ 2379 h 586"/>
                <a:gd name="T58" fmla="*/ 2929 w 804"/>
                <a:gd name="T59" fmla="*/ 2690 h 586"/>
                <a:gd name="T60" fmla="*/ 2773 w 804"/>
                <a:gd name="T61" fmla="*/ 3224 h 586"/>
                <a:gd name="T62" fmla="*/ 2690 w 804"/>
                <a:gd name="T63" fmla="*/ 2947 h 586"/>
                <a:gd name="T64" fmla="*/ 2526 w 804"/>
                <a:gd name="T65" fmla="*/ 3282 h 586"/>
                <a:gd name="T66" fmla="*/ 2675 w 804"/>
                <a:gd name="T67" fmla="*/ 3676 h 586"/>
                <a:gd name="T68" fmla="*/ 2792 w 804"/>
                <a:gd name="T69" fmla="*/ 3810 h 586"/>
                <a:gd name="T70" fmla="*/ 2792 w 804"/>
                <a:gd name="T71" fmla="*/ 4459 h 586"/>
                <a:gd name="T72" fmla="*/ 2856 w 804"/>
                <a:gd name="T73" fmla="*/ 4948 h 586"/>
                <a:gd name="T74" fmla="*/ 2918 w 804"/>
                <a:gd name="T75" fmla="*/ 5378 h 586"/>
                <a:gd name="T76" fmla="*/ 2994 w 804"/>
                <a:gd name="T77" fmla="*/ 5571 h 586"/>
                <a:gd name="T78" fmla="*/ 2994 w 804"/>
                <a:gd name="T79" fmla="*/ 5781 h 586"/>
                <a:gd name="T80" fmla="*/ 2929 w 804"/>
                <a:gd name="T81" fmla="*/ 6202 h 586"/>
                <a:gd name="T82" fmla="*/ 2929 w 804"/>
                <a:gd name="T83" fmla="*/ 6352 h 586"/>
                <a:gd name="T84" fmla="*/ 2904 w 804"/>
                <a:gd name="T85" fmla="*/ 6587 h 586"/>
                <a:gd name="T86" fmla="*/ 2841 w 804"/>
                <a:gd name="T87" fmla="*/ 6844 h 586"/>
                <a:gd name="T88" fmla="*/ 2735 w 804"/>
                <a:gd name="T89" fmla="*/ 7069 h 586"/>
                <a:gd name="T90" fmla="*/ 2675 w 804"/>
                <a:gd name="T91" fmla="*/ 7171 h 586"/>
                <a:gd name="T92" fmla="*/ 2604 w 804"/>
                <a:gd name="T93" fmla="*/ 7171 h 586"/>
                <a:gd name="T94" fmla="*/ 2559 w 804"/>
                <a:gd name="T95" fmla="*/ 7319 h 586"/>
                <a:gd name="T96" fmla="*/ 2443 w 804"/>
                <a:gd name="T97" fmla="*/ 7551 h 586"/>
                <a:gd name="T98" fmla="*/ 2374 w 804"/>
                <a:gd name="T99" fmla="*/ 7388 h 586"/>
                <a:gd name="T100" fmla="*/ 2244 w 804"/>
                <a:gd name="T101" fmla="*/ 7293 h 586"/>
                <a:gd name="T102" fmla="*/ 2072 w 804"/>
                <a:gd name="T103" fmla="*/ 7110 h 586"/>
                <a:gd name="T104" fmla="*/ 1987 w 804"/>
                <a:gd name="T105" fmla="*/ 7139 h 586"/>
                <a:gd name="T106" fmla="*/ 1907 w 804"/>
                <a:gd name="T107" fmla="*/ 7415 h 586"/>
                <a:gd name="T108" fmla="*/ 1776 w 804"/>
                <a:gd name="T109" fmla="*/ 7204 h 586"/>
                <a:gd name="T110" fmla="*/ 1648 w 804"/>
                <a:gd name="T111" fmla="*/ 6803 h 586"/>
                <a:gd name="T112" fmla="*/ 1679 w 804"/>
                <a:gd name="T113" fmla="*/ 6166 h 586"/>
                <a:gd name="T114" fmla="*/ 1511 w 804"/>
                <a:gd name="T115" fmla="*/ 5706 h 586"/>
                <a:gd name="T116" fmla="*/ 1437 w 804"/>
                <a:gd name="T117" fmla="*/ 5622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27926" name="Freeform 4100"/>
            <p:cNvSpPr>
              <a:spLocks/>
            </p:cNvSpPr>
            <p:nvPr/>
          </p:nvSpPr>
          <p:spPr bwMode="auto">
            <a:xfrm>
              <a:off x="4400" y="2205"/>
              <a:ext cx="39" cy="39"/>
            </a:xfrm>
            <a:custGeom>
              <a:avLst/>
              <a:gdLst>
                <a:gd name="T0" fmla="*/ 96 w 35"/>
                <a:gd name="T1" fmla="*/ 0 h 31"/>
                <a:gd name="T2" fmla="*/ 43 w 35"/>
                <a:gd name="T3" fmla="*/ 39 h 31"/>
                <a:gd name="T4" fmla="*/ 0 w 35"/>
                <a:gd name="T5" fmla="*/ 155 h 31"/>
                <a:gd name="T6" fmla="*/ 2 w 35"/>
                <a:gd name="T7" fmla="*/ 370 h 31"/>
                <a:gd name="T8" fmla="*/ 53 w 35"/>
                <a:gd name="T9" fmla="*/ 487 h 31"/>
                <a:gd name="T10" fmla="*/ 69 w 35"/>
                <a:gd name="T11" fmla="*/ 430 h 31"/>
                <a:gd name="T12" fmla="*/ 101 w 35"/>
                <a:gd name="T13" fmla="*/ 294 h 31"/>
                <a:gd name="T14" fmla="*/ 126 w 35"/>
                <a:gd name="T15" fmla="*/ 114 h 31"/>
                <a:gd name="T16" fmla="*/ 121 w 35"/>
                <a:gd name="T17" fmla="*/ 0 h 31"/>
                <a:gd name="T18" fmla="*/ 96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27927" name="Freeform 4101"/>
            <p:cNvSpPr>
              <a:spLocks/>
            </p:cNvSpPr>
            <p:nvPr/>
          </p:nvSpPr>
          <p:spPr bwMode="auto">
            <a:xfrm>
              <a:off x="4698" y="1735"/>
              <a:ext cx="148" cy="175"/>
            </a:xfrm>
            <a:custGeom>
              <a:avLst/>
              <a:gdLst>
                <a:gd name="T0" fmla="*/ 488 w 132"/>
                <a:gd name="T1" fmla="*/ 1426 h 141"/>
                <a:gd name="T2" fmla="*/ 478 w 132"/>
                <a:gd name="T3" fmla="*/ 1337 h 141"/>
                <a:gd name="T4" fmla="*/ 478 w 132"/>
                <a:gd name="T5" fmla="*/ 1443 h 141"/>
                <a:gd name="T6" fmla="*/ 454 w 132"/>
                <a:gd name="T7" fmla="*/ 1513 h 141"/>
                <a:gd name="T8" fmla="*/ 454 w 132"/>
                <a:gd name="T9" fmla="*/ 1565 h 141"/>
                <a:gd name="T10" fmla="*/ 433 w 132"/>
                <a:gd name="T11" fmla="*/ 1481 h 141"/>
                <a:gd name="T12" fmla="*/ 416 w 132"/>
                <a:gd name="T13" fmla="*/ 1604 h 141"/>
                <a:gd name="T14" fmla="*/ 353 w 132"/>
                <a:gd name="T15" fmla="*/ 1604 h 141"/>
                <a:gd name="T16" fmla="*/ 327 w 132"/>
                <a:gd name="T17" fmla="*/ 1565 h 141"/>
                <a:gd name="T18" fmla="*/ 309 w 132"/>
                <a:gd name="T19" fmla="*/ 1513 h 141"/>
                <a:gd name="T20" fmla="*/ 327 w 132"/>
                <a:gd name="T21" fmla="*/ 1604 h 141"/>
                <a:gd name="T22" fmla="*/ 335 w 132"/>
                <a:gd name="T23" fmla="*/ 1659 h 141"/>
                <a:gd name="T24" fmla="*/ 309 w 132"/>
                <a:gd name="T25" fmla="*/ 1770 h 141"/>
                <a:gd name="T26" fmla="*/ 299 w 132"/>
                <a:gd name="T27" fmla="*/ 1880 h 141"/>
                <a:gd name="T28" fmla="*/ 256 w 132"/>
                <a:gd name="T29" fmla="*/ 1731 h 141"/>
                <a:gd name="T30" fmla="*/ 238 w 132"/>
                <a:gd name="T31" fmla="*/ 1565 h 141"/>
                <a:gd name="T32" fmla="*/ 169 w 132"/>
                <a:gd name="T33" fmla="*/ 1604 h 141"/>
                <a:gd name="T34" fmla="*/ 85 w 132"/>
                <a:gd name="T35" fmla="*/ 1659 h 141"/>
                <a:gd name="T36" fmla="*/ 68 w 132"/>
                <a:gd name="T37" fmla="*/ 1770 h 141"/>
                <a:gd name="T38" fmla="*/ 0 w 132"/>
                <a:gd name="T39" fmla="*/ 1731 h 141"/>
                <a:gd name="T40" fmla="*/ 2 w 132"/>
                <a:gd name="T41" fmla="*/ 1621 h 141"/>
                <a:gd name="T42" fmla="*/ 48 w 132"/>
                <a:gd name="T43" fmla="*/ 1513 h 141"/>
                <a:gd name="T44" fmla="*/ 85 w 132"/>
                <a:gd name="T45" fmla="*/ 1394 h 141"/>
                <a:gd name="T46" fmla="*/ 138 w 132"/>
                <a:gd name="T47" fmla="*/ 1337 h 141"/>
                <a:gd name="T48" fmla="*/ 205 w 132"/>
                <a:gd name="T49" fmla="*/ 1337 h 141"/>
                <a:gd name="T50" fmla="*/ 212 w 132"/>
                <a:gd name="T51" fmla="*/ 1394 h 141"/>
                <a:gd name="T52" fmla="*/ 256 w 132"/>
                <a:gd name="T53" fmla="*/ 1330 h 141"/>
                <a:gd name="T54" fmla="*/ 238 w 132"/>
                <a:gd name="T55" fmla="*/ 1188 h 141"/>
                <a:gd name="T56" fmla="*/ 232 w 132"/>
                <a:gd name="T57" fmla="*/ 999 h 141"/>
                <a:gd name="T58" fmla="*/ 260 w 132"/>
                <a:gd name="T59" fmla="*/ 937 h 141"/>
                <a:gd name="T60" fmla="*/ 260 w 132"/>
                <a:gd name="T61" fmla="*/ 999 h 141"/>
                <a:gd name="T62" fmla="*/ 281 w 132"/>
                <a:gd name="T63" fmla="*/ 1103 h 141"/>
                <a:gd name="T64" fmla="*/ 309 w 132"/>
                <a:gd name="T65" fmla="*/ 982 h 141"/>
                <a:gd name="T66" fmla="*/ 335 w 132"/>
                <a:gd name="T67" fmla="*/ 889 h 141"/>
                <a:gd name="T68" fmla="*/ 349 w 132"/>
                <a:gd name="T69" fmla="*/ 721 h 141"/>
                <a:gd name="T70" fmla="*/ 349 w 132"/>
                <a:gd name="T71" fmla="*/ 541 h 141"/>
                <a:gd name="T72" fmla="*/ 315 w 132"/>
                <a:gd name="T73" fmla="*/ 351 h 141"/>
                <a:gd name="T74" fmla="*/ 299 w 132"/>
                <a:gd name="T75" fmla="*/ 148 h 141"/>
                <a:gd name="T76" fmla="*/ 299 w 132"/>
                <a:gd name="T77" fmla="*/ 2 h 141"/>
                <a:gd name="T78" fmla="*/ 327 w 132"/>
                <a:gd name="T79" fmla="*/ 96 h 141"/>
                <a:gd name="T80" fmla="*/ 349 w 132"/>
                <a:gd name="T81" fmla="*/ 50 h 141"/>
                <a:gd name="T82" fmla="*/ 335 w 132"/>
                <a:gd name="T83" fmla="*/ 2 h 141"/>
                <a:gd name="T84" fmla="*/ 309 w 132"/>
                <a:gd name="T85" fmla="*/ 2 h 141"/>
                <a:gd name="T86" fmla="*/ 315 w 132"/>
                <a:gd name="T87" fmla="*/ 0 h 141"/>
                <a:gd name="T88" fmla="*/ 349 w 132"/>
                <a:gd name="T89" fmla="*/ 0 h 141"/>
                <a:gd name="T90" fmla="*/ 405 w 132"/>
                <a:gd name="T91" fmla="*/ 211 h 141"/>
                <a:gd name="T92" fmla="*/ 457 w 132"/>
                <a:gd name="T93" fmla="*/ 439 h 141"/>
                <a:gd name="T94" fmla="*/ 465 w 132"/>
                <a:gd name="T95" fmla="*/ 721 h 141"/>
                <a:gd name="T96" fmla="*/ 454 w 132"/>
                <a:gd name="T97" fmla="*/ 791 h 141"/>
                <a:gd name="T98" fmla="*/ 488 w 132"/>
                <a:gd name="T99" fmla="*/ 1103 h 141"/>
                <a:gd name="T100" fmla="*/ 521 w 132"/>
                <a:gd name="T101" fmla="*/ 1330 h 141"/>
                <a:gd name="T102" fmla="*/ 493 w 132"/>
                <a:gd name="T103" fmla="*/ 1513 h 141"/>
                <a:gd name="T104" fmla="*/ 488 w 132"/>
                <a:gd name="T105" fmla="*/ 1426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prstDash val="solid"/>
              <a:round/>
              <a:headEnd/>
              <a:tailEnd/>
            </a:ln>
          </p:spPr>
          <p:txBody>
            <a:bodyPr/>
            <a:lstStyle/>
            <a:p>
              <a:endParaRPr lang="en-US"/>
            </a:p>
          </p:txBody>
        </p:sp>
        <p:sp>
          <p:nvSpPr>
            <p:cNvPr id="27928" name="Freeform 4102"/>
            <p:cNvSpPr>
              <a:spLocks/>
            </p:cNvSpPr>
            <p:nvPr/>
          </p:nvSpPr>
          <p:spPr bwMode="auto">
            <a:xfrm>
              <a:off x="4751" y="1644"/>
              <a:ext cx="85" cy="91"/>
            </a:xfrm>
            <a:custGeom>
              <a:avLst/>
              <a:gdLst>
                <a:gd name="T0" fmla="*/ 226 w 76"/>
                <a:gd name="T1" fmla="*/ 347 h 74"/>
                <a:gd name="T2" fmla="*/ 169 w 76"/>
                <a:gd name="T3" fmla="*/ 314 h 74"/>
                <a:gd name="T4" fmla="*/ 94 w 76"/>
                <a:gd name="T5" fmla="*/ 168 h 74"/>
                <a:gd name="T6" fmla="*/ 0 w 76"/>
                <a:gd name="T7" fmla="*/ 0 h 74"/>
                <a:gd name="T8" fmla="*/ 3 w 76"/>
                <a:gd name="T9" fmla="*/ 113 h 74"/>
                <a:gd name="T10" fmla="*/ 36 w 76"/>
                <a:gd name="T11" fmla="*/ 314 h 74"/>
                <a:gd name="T12" fmla="*/ 63 w 76"/>
                <a:gd name="T13" fmla="*/ 478 h 74"/>
                <a:gd name="T14" fmla="*/ 26 w 76"/>
                <a:gd name="T15" fmla="*/ 478 h 74"/>
                <a:gd name="T16" fmla="*/ 21 w 76"/>
                <a:gd name="T17" fmla="*/ 478 h 74"/>
                <a:gd name="T18" fmla="*/ 21 w 76"/>
                <a:gd name="T19" fmla="*/ 590 h 74"/>
                <a:gd name="T20" fmla="*/ 26 w 76"/>
                <a:gd name="T21" fmla="*/ 718 h 74"/>
                <a:gd name="T22" fmla="*/ 70 w 76"/>
                <a:gd name="T23" fmla="*/ 889 h 74"/>
                <a:gd name="T24" fmla="*/ 94 w 76"/>
                <a:gd name="T25" fmla="*/ 834 h 74"/>
                <a:gd name="T26" fmla="*/ 120 w 76"/>
                <a:gd name="T27" fmla="*/ 834 h 74"/>
                <a:gd name="T28" fmla="*/ 45 w 76"/>
                <a:gd name="T29" fmla="*/ 680 h 74"/>
                <a:gd name="T30" fmla="*/ 70 w 76"/>
                <a:gd name="T31" fmla="*/ 664 h 74"/>
                <a:gd name="T32" fmla="*/ 97 w 76"/>
                <a:gd name="T33" fmla="*/ 621 h 74"/>
                <a:gd name="T34" fmla="*/ 210 w 76"/>
                <a:gd name="T35" fmla="*/ 735 h 74"/>
                <a:gd name="T36" fmla="*/ 224 w 76"/>
                <a:gd name="T37" fmla="*/ 680 h 74"/>
                <a:gd name="T38" fmla="*/ 251 w 76"/>
                <a:gd name="T39" fmla="*/ 540 h 74"/>
                <a:gd name="T40" fmla="*/ 293 w 76"/>
                <a:gd name="T41" fmla="*/ 478 h 74"/>
                <a:gd name="T42" fmla="*/ 263 w 76"/>
                <a:gd name="T43" fmla="*/ 390 h 74"/>
                <a:gd name="T44" fmla="*/ 251 w 76"/>
                <a:gd name="T45" fmla="*/ 258 h 74"/>
                <a:gd name="T46" fmla="*/ 226 w 76"/>
                <a:gd name="T47" fmla="*/ 347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prstDash val="solid"/>
              <a:round/>
              <a:headEnd/>
              <a:tailEnd/>
            </a:ln>
          </p:spPr>
          <p:txBody>
            <a:bodyPr/>
            <a:lstStyle/>
            <a:p>
              <a:endParaRPr lang="en-US"/>
            </a:p>
          </p:txBody>
        </p:sp>
        <p:sp>
          <p:nvSpPr>
            <p:cNvPr id="27929" name="Freeform 4103"/>
            <p:cNvSpPr>
              <a:spLocks/>
            </p:cNvSpPr>
            <p:nvPr/>
          </p:nvSpPr>
          <p:spPr bwMode="auto">
            <a:xfrm>
              <a:off x="4684" y="1898"/>
              <a:ext cx="43" cy="62"/>
            </a:xfrm>
            <a:custGeom>
              <a:avLst/>
              <a:gdLst>
                <a:gd name="T0" fmla="*/ 95 w 40"/>
                <a:gd name="T1" fmla="*/ 210 h 50"/>
                <a:gd name="T2" fmla="*/ 90 w 40"/>
                <a:gd name="T3" fmla="*/ 399 h 50"/>
                <a:gd name="T4" fmla="*/ 90 w 40"/>
                <a:gd name="T5" fmla="*/ 601 h 50"/>
                <a:gd name="T6" fmla="*/ 78 w 40"/>
                <a:gd name="T7" fmla="*/ 658 h 50"/>
                <a:gd name="T8" fmla="*/ 61 w 40"/>
                <a:gd name="T9" fmla="*/ 531 h 50"/>
                <a:gd name="T10" fmla="*/ 66 w 40"/>
                <a:gd name="T11" fmla="*/ 614 h 50"/>
                <a:gd name="T12" fmla="*/ 55 w 40"/>
                <a:gd name="T13" fmla="*/ 601 h 50"/>
                <a:gd name="T14" fmla="*/ 46 w 40"/>
                <a:gd name="T15" fmla="*/ 399 h 50"/>
                <a:gd name="T16" fmla="*/ 46 w 40"/>
                <a:gd name="T17" fmla="*/ 319 h 50"/>
                <a:gd name="T18" fmla="*/ 22 w 40"/>
                <a:gd name="T19" fmla="*/ 181 h 50"/>
                <a:gd name="T20" fmla="*/ 32 w 40"/>
                <a:gd name="T21" fmla="*/ 319 h 50"/>
                <a:gd name="T22" fmla="*/ 22 w 40"/>
                <a:gd name="T23" fmla="*/ 319 h 50"/>
                <a:gd name="T24" fmla="*/ 5 w 40"/>
                <a:gd name="T25" fmla="*/ 210 h 50"/>
                <a:gd name="T26" fmla="*/ 19 w 40"/>
                <a:gd name="T27" fmla="*/ 210 h 50"/>
                <a:gd name="T28" fmla="*/ 0 w 40"/>
                <a:gd name="T29" fmla="*/ 118 h 50"/>
                <a:gd name="T30" fmla="*/ 37 w 40"/>
                <a:gd name="T31" fmla="*/ 0 h 50"/>
                <a:gd name="T32" fmla="*/ 61 w 40"/>
                <a:gd name="T33" fmla="*/ 62 h 50"/>
                <a:gd name="T34" fmla="*/ 73 w 40"/>
                <a:gd name="T35" fmla="*/ 118 h 50"/>
                <a:gd name="T36" fmla="*/ 73 w 40"/>
                <a:gd name="T37" fmla="*/ 167 h 50"/>
                <a:gd name="T38" fmla="*/ 95 w 40"/>
                <a:gd name="T39" fmla="*/ 21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prstDash val="solid"/>
              <a:round/>
              <a:headEnd/>
              <a:tailEnd/>
            </a:ln>
          </p:spPr>
          <p:txBody>
            <a:bodyPr/>
            <a:lstStyle/>
            <a:p>
              <a:endParaRPr lang="en-US"/>
            </a:p>
          </p:txBody>
        </p:sp>
        <p:sp>
          <p:nvSpPr>
            <p:cNvPr id="27930" name="Freeform 4104"/>
            <p:cNvSpPr>
              <a:spLocks/>
            </p:cNvSpPr>
            <p:nvPr/>
          </p:nvSpPr>
          <p:spPr bwMode="auto">
            <a:xfrm>
              <a:off x="4725" y="1890"/>
              <a:ext cx="39" cy="35"/>
            </a:xfrm>
            <a:custGeom>
              <a:avLst/>
              <a:gdLst>
                <a:gd name="T0" fmla="*/ 101 w 35"/>
                <a:gd name="T1" fmla="*/ 233 h 28"/>
                <a:gd name="T2" fmla="*/ 59 w 35"/>
                <a:gd name="T3" fmla="*/ 233 h 28"/>
                <a:gd name="T4" fmla="*/ 53 w 35"/>
                <a:gd name="T5" fmla="*/ 413 h 28"/>
                <a:gd name="T6" fmla="*/ 4 w 35"/>
                <a:gd name="T7" fmla="*/ 289 h 28"/>
                <a:gd name="T8" fmla="*/ 0 w 35"/>
                <a:gd name="T9" fmla="*/ 233 h 28"/>
                <a:gd name="T10" fmla="*/ 0 w 35"/>
                <a:gd name="T11" fmla="*/ 233 h 28"/>
                <a:gd name="T12" fmla="*/ 25 w 35"/>
                <a:gd name="T13" fmla="*/ 76 h 28"/>
                <a:gd name="T14" fmla="*/ 59 w 35"/>
                <a:gd name="T15" fmla="*/ 76 h 28"/>
                <a:gd name="T16" fmla="*/ 86 w 35"/>
                <a:gd name="T17" fmla="*/ 0 h 28"/>
                <a:gd name="T18" fmla="*/ 109 w 35"/>
                <a:gd name="T19" fmla="*/ 76 h 28"/>
                <a:gd name="T20" fmla="*/ 126 w 35"/>
                <a:gd name="T21" fmla="*/ 138 h 28"/>
                <a:gd name="T22" fmla="*/ 101 w 35"/>
                <a:gd name="T23" fmla="*/ 233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prstDash val="solid"/>
              <a:round/>
              <a:headEnd/>
              <a:tailEnd/>
            </a:ln>
          </p:spPr>
          <p:txBody>
            <a:bodyPr/>
            <a:lstStyle/>
            <a:p>
              <a:endParaRPr lang="en-US"/>
            </a:p>
          </p:txBody>
        </p:sp>
        <p:sp>
          <p:nvSpPr>
            <p:cNvPr id="27931" name="Freeform 4105"/>
            <p:cNvSpPr>
              <a:spLocks/>
            </p:cNvSpPr>
            <p:nvPr/>
          </p:nvSpPr>
          <p:spPr bwMode="auto">
            <a:xfrm>
              <a:off x="4698" y="2057"/>
              <a:ext cx="8" cy="14"/>
            </a:xfrm>
            <a:custGeom>
              <a:avLst/>
              <a:gdLst>
                <a:gd name="T0" fmla="*/ 0 w 7"/>
                <a:gd name="T1" fmla="*/ 200 h 11"/>
                <a:gd name="T2" fmla="*/ 33 w 7"/>
                <a:gd name="T3" fmla="*/ 0 h 11"/>
                <a:gd name="T4" fmla="*/ 25 w 7"/>
                <a:gd name="T5" fmla="*/ 0 h 11"/>
                <a:gd name="T6" fmla="*/ 0 w 7"/>
                <a:gd name="T7" fmla="*/ 20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27932" name="Freeform 4106"/>
            <p:cNvSpPr>
              <a:spLocks/>
            </p:cNvSpPr>
            <p:nvPr/>
          </p:nvSpPr>
          <p:spPr bwMode="auto">
            <a:xfrm>
              <a:off x="4783" y="1802"/>
              <a:ext cx="3" cy="6"/>
            </a:xfrm>
            <a:custGeom>
              <a:avLst/>
              <a:gdLst>
                <a:gd name="T0" fmla="*/ 315 w 2"/>
                <a:gd name="T1" fmla="*/ 42 h 5"/>
                <a:gd name="T2" fmla="*/ 0 w 2"/>
                <a:gd name="T3" fmla="*/ 0 h 5"/>
                <a:gd name="T4" fmla="*/ 0 w 2"/>
                <a:gd name="T5" fmla="*/ 42 h 5"/>
                <a:gd name="T6" fmla="*/ 315 w 2"/>
                <a:gd name="T7" fmla="*/ 4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7933" name="Freeform 4107"/>
            <p:cNvSpPr>
              <a:spLocks/>
            </p:cNvSpPr>
            <p:nvPr/>
          </p:nvSpPr>
          <p:spPr bwMode="auto">
            <a:xfrm>
              <a:off x="4697" y="1930"/>
              <a:ext cx="1" cy="3"/>
            </a:xfrm>
            <a:custGeom>
              <a:avLst/>
              <a:gdLst>
                <a:gd name="T0" fmla="*/ 1 w 2"/>
                <a:gd name="T1" fmla="*/ 0 h 2"/>
                <a:gd name="T2" fmla="*/ 1 w 2"/>
                <a:gd name="T3" fmla="*/ 315 h 2"/>
                <a:gd name="T4" fmla="*/ 0 w 2"/>
                <a:gd name="T5" fmla="*/ 315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7934" name="Freeform 4108"/>
            <p:cNvSpPr>
              <a:spLocks/>
            </p:cNvSpPr>
            <p:nvPr/>
          </p:nvSpPr>
          <p:spPr bwMode="auto">
            <a:xfrm>
              <a:off x="4534" y="1699"/>
              <a:ext cx="80" cy="112"/>
            </a:xfrm>
            <a:custGeom>
              <a:avLst/>
              <a:gdLst>
                <a:gd name="T0" fmla="*/ 78 w 71"/>
                <a:gd name="T1" fmla="*/ 851 h 90"/>
                <a:gd name="T2" fmla="*/ 42 w 71"/>
                <a:gd name="T3" fmla="*/ 806 h 90"/>
                <a:gd name="T4" fmla="*/ 0 w 71"/>
                <a:gd name="T5" fmla="*/ 724 h 90"/>
                <a:gd name="T6" fmla="*/ 42 w 71"/>
                <a:gd name="T7" fmla="*/ 590 h 90"/>
                <a:gd name="T8" fmla="*/ 69 w 71"/>
                <a:gd name="T9" fmla="*/ 355 h 90"/>
                <a:gd name="T10" fmla="*/ 99 w 71"/>
                <a:gd name="T11" fmla="*/ 329 h 90"/>
                <a:gd name="T12" fmla="*/ 170 w 71"/>
                <a:gd name="T13" fmla="*/ 401 h 90"/>
                <a:gd name="T14" fmla="*/ 151 w 71"/>
                <a:gd name="T15" fmla="*/ 264 h 90"/>
                <a:gd name="T16" fmla="*/ 170 w 71"/>
                <a:gd name="T17" fmla="*/ 229 h 90"/>
                <a:gd name="T18" fmla="*/ 206 w 71"/>
                <a:gd name="T19" fmla="*/ 137 h 90"/>
                <a:gd name="T20" fmla="*/ 206 w 71"/>
                <a:gd name="T21" fmla="*/ 0 h 90"/>
                <a:gd name="T22" fmla="*/ 281 w 71"/>
                <a:gd name="T23" fmla="*/ 137 h 90"/>
                <a:gd name="T24" fmla="*/ 291 w 71"/>
                <a:gd name="T25" fmla="*/ 170 h 90"/>
                <a:gd name="T26" fmla="*/ 259 w 71"/>
                <a:gd name="T27" fmla="*/ 285 h 90"/>
                <a:gd name="T28" fmla="*/ 291 w 71"/>
                <a:gd name="T29" fmla="*/ 550 h 90"/>
                <a:gd name="T30" fmla="*/ 243 w 71"/>
                <a:gd name="T31" fmla="*/ 684 h 90"/>
                <a:gd name="T32" fmla="*/ 216 w 71"/>
                <a:gd name="T33" fmla="*/ 806 h 90"/>
                <a:gd name="T34" fmla="*/ 230 w 71"/>
                <a:gd name="T35" fmla="*/ 957 h 90"/>
                <a:gd name="T36" fmla="*/ 294 w 71"/>
                <a:gd name="T37" fmla="*/ 1079 h 90"/>
                <a:gd name="T38" fmla="*/ 269 w 71"/>
                <a:gd name="T39" fmla="*/ 1136 h 90"/>
                <a:gd name="T40" fmla="*/ 216 w 71"/>
                <a:gd name="T41" fmla="*/ 1221 h 90"/>
                <a:gd name="T42" fmla="*/ 216 w 71"/>
                <a:gd name="T43" fmla="*/ 1243 h 90"/>
                <a:gd name="T44" fmla="*/ 170 w 71"/>
                <a:gd name="T45" fmla="*/ 1243 h 90"/>
                <a:gd name="T46" fmla="*/ 151 w 71"/>
                <a:gd name="T47" fmla="*/ 1243 h 90"/>
                <a:gd name="T48" fmla="*/ 124 w 71"/>
                <a:gd name="T49" fmla="*/ 1221 h 90"/>
                <a:gd name="T50" fmla="*/ 99 w 71"/>
                <a:gd name="T51" fmla="*/ 1174 h 90"/>
                <a:gd name="T52" fmla="*/ 110 w 71"/>
                <a:gd name="T53" fmla="*/ 1052 h 90"/>
                <a:gd name="T54" fmla="*/ 124 w 71"/>
                <a:gd name="T55" fmla="*/ 1052 h 90"/>
                <a:gd name="T56" fmla="*/ 94 w 71"/>
                <a:gd name="T57" fmla="*/ 981 h 90"/>
                <a:gd name="T58" fmla="*/ 78 w 71"/>
                <a:gd name="T59" fmla="*/ 851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27935" name="Freeform 4109"/>
            <p:cNvSpPr>
              <a:spLocks/>
            </p:cNvSpPr>
            <p:nvPr/>
          </p:nvSpPr>
          <p:spPr bwMode="auto">
            <a:xfrm>
              <a:off x="4592" y="1796"/>
              <a:ext cx="69" cy="90"/>
            </a:xfrm>
            <a:custGeom>
              <a:avLst/>
              <a:gdLst>
                <a:gd name="T0" fmla="*/ 132 w 62"/>
                <a:gd name="T1" fmla="*/ 874 h 73"/>
                <a:gd name="T2" fmla="*/ 132 w 62"/>
                <a:gd name="T3" fmla="*/ 847 h 73"/>
                <a:gd name="T4" fmla="*/ 107 w 62"/>
                <a:gd name="T5" fmla="*/ 874 h 73"/>
                <a:gd name="T6" fmla="*/ 96 w 62"/>
                <a:gd name="T7" fmla="*/ 901 h 73"/>
                <a:gd name="T8" fmla="*/ 87 w 62"/>
                <a:gd name="T9" fmla="*/ 874 h 73"/>
                <a:gd name="T10" fmla="*/ 87 w 62"/>
                <a:gd name="T11" fmla="*/ 847 h 73"/>
                <a:gd name="T12" fmla="*/ 87 w 62"/>
                <a:gd name="T13" fmla="*/ 847 h 73"/>
                <a:gd name="T14" fmla="*/ 69 w 62"/>
                <a:gd name="T15" fmla="*/ 785 h 73"/>
                <a:gd name="T16" fmla="*/ 62 w 62"/>
                <a:gd name="T17" fmla="*/ 637 h 73"/>
                <a:gd name="T18" fmla="*/ 62 w 62"/>
                <a:gd name="T19" fmla="*/ 588 h 73"/>
                <a:gd name="T20" fmla="*/ 62 w 62"/>
                <a:gd name="T21" fmla="*/ 555 h 73"/>
                <a:gd name="T22" fmla="*/ 24 w 62"/>
                <a:gd name="T23" fmla="*/ 441 h 73"/>
                <a:gd name="T24" fmla="*/ 20 w 62"/>
                <a:gd name="T25" fmla="*/ 413 h 73"/>
                <a:gd name="T26" fmla="*/ 20 w 62"/>
                <a:gd name="T27" fmla="*/ 358 h 73"/>
                <a:gd name="T28" fmla="*/ 41 w 62"/>
                <a:gd name="T29" fmla="*/ 413 h 73"/>
                <a:gd name="T30" fmla="*/ 41 w 62"/>
                <a:gd name="T31" fmla="*/ 358 h 73"/>
                <a:gd name="T32" fmla="*/ 3 w 62"/>
                <a:gd name="T33" fmla="*/ 208 h 73"/>
                <a:gd name="T34" fmla="*/ 0 w 62"/>
                <a:gd name="T35" fmla="*/ 145 h 73"/>
                <a:gd name="T36" fmla="*/ 0 w 62"/>
                <a:gd name="T37" fmla="*/ 118 h 73"/>
                <a:gd name="T38" fmla="*/ 41 w 62"/>
                <a:gd name="T39" fmla="*/ 59 h 73"/>
                <a:gd name="T40" fmla="*/ 69 w 62"/>
                <a:gd name="T41" fmla="*/ 0 h 73"/>
                <a:gd name="T42" fmla="*/ 132 w 62"/>
                <a:gd name="T43" fmla="*/ 208 h 73"/>
                <a:gd name="T44" fmla="*/ 187 w 62"/>
                <a:gd name="T45" fmla="*/ 413 h 73"/>
                <a:gd name="T46" fmla="*/ 227 w 62"/>
                <a:gd name="T47" fmla="*/ 731 h 73"/>
                <a:gd name="T48" fmla="*/ 200 w 62"/>
                <a:gd name="T49" fmla="*/ 763 h 73"/>
                <a:gd name="T50" fmla="*/ 171 w 62"/>
                <a:gd name="T51" fmla="*/ 811 h 73"/>
                <a:gd name="T52" fmla="*/ 154 w 62"/>
                <a:gd name="T53" fmla="*/ 785 h 73"/>
                <a:gd name="T54" fmla="*/ 154 w 62"/>
                <a:gd name="T55" fmla="*/ 811 h 73"/>
                <a:gd name="T56" fmla="*/ 149 w 62"/>
                <a:gd name="T57" fmla="*/ 847 h 73"/>
                <a:gd name="T58" fmla="*/ 136 w 62"/>
                <a:gd name="T59" fmla="*/ 847 h 73"/>
                <a:gd name="T60" fmla="*/ 132 w 62"/>
                <a:gd name="T61" fmla="*/ 874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E1E1E1"/>
            </a:solidFill>
            <a:ln w="3175">
              <a:solidFill>
                <a:srgbClr val="000000"/>
              </a:solidFill>
              <a:prstDash val="solid"/>
              <a:round/>
              <a:headEnd/>
              <a:tailEnd/>
            </a:ln>
          </p:spPr>
          <p:txBody>
            <a:bodyPr/>
            <a:lstStyle/>
            <a:p>
              <a:endParaRPr lang="en-US"/>
            </a:p>
          </p:txBody>
        </p:sp>
        <p:sp>
          <p:nvSpPr>
            <p:cNvPr id="27936" name="Freeform 4110"/>
            <p:cNvSpPr>
              <a:spLocks/>
            </p:cNvSpPr>
            <p:nvPr/>
          </p:nvSpPr>
          <p:spPr bwMode="auto">
            <a:xfrm>
              <a:off x="4583" y="2092"/>
              <a:ext cx="27" cy="70"/>
            </a:xfrm>
            <a:custGeom>
              <a:avLst/>
              <a:gdLst>
                <a:gd name="T0" fmla="*/ 68 w 24"/>
                <a:gd name="T1" fmla="*/ 674 h 57"/>
                <a:gd name="T2" fmla="*/ 2 w 24"/>
                <a:gd name="T3" fmla="*/ 501 h 57"/>
                <a:gd name="T4" fmla="*/ 0 w 24"/>
                <a:gd name="T5" fmla="*/ 246 h 57"/>
                <a:gd name="T6" fmla="*/ 29 w 24"/>
                <a:gd name="T7" fmla="*/ 139 h 57"/>
                <a:gd name="T8" fmla="*/ 60 w 24"/>
                <a:gd name="T9" fmla="*/ 0 h 57"/>
                <a:gd name="T10" fmla="*/ 99 w 24"/>
                <a:gd name="T11" fmla="*/ 2 h 57"/>
                <a:gd name="T12" fmla="*/ 88 w 24"/>
                <a:gd name="T13" fmla="*/ 198 h 57"/>
                <a:gd name="T14" fmla="*/ 78 w 24"/>
                <a:gd name="T15" fmla="*/ 366 h 57"/>
                <a:gd name="T16" fmla="*/ 68 w 24"/>
                <a:gd name="T17" fmla="*/ 501 h 57"/>
                <a:gd name="T18" fmla="*/ 68 w 24"/>
                <a:gd name="T19" fmla="*/ 674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27937" name="Freeform 4111"/>
            <p:cNvSpPr>
              <a:spLocks/>
            </p:cNvSpPr>
            <p:nvPr/>
          </p:nvSpPr>
          <p:spPr bwMode="auto">
            <a:xfrm>
              <a:off x="3866" y="1503"/>
              <a:ext cx="520" cy="228"/>
            </a:xfrm>
            <a:custGeom>
              <a:avLst/>
              <a:gdLst>
                <a:gd name="T0" fmla="*/ 1033 w 466"/>
                <a:gd name="T1" fmla="*/ 2297 h 184"/>
                <a:gd name="T2" fmla="*/ 946 w 466"/>
                <a:gd name="T3" fmla="*/ 2209 h 184"/>
                <a:gd name="T4" fmla="*/ 795 w 466"/>
                <a:gd name="T5" fmla="*/ 2162 h 184"/>
                <a:gd name="T6" fmla="*/ 645 w 466"/>
                <a:gd name="T7" fmla="*/ 2138 h 184"/>
                <a:gd name="T8" fmla="*/ 548 w 466"/>
                <a:gd name="T9" fmla="*/ 1767 h 184"/>
                <a:gd name="T10" fmla="*/ 387 w 466"/>
                <a:gd name="T11" fmla="*/ 1607 h 184"/>
                <a:gd name="T12" fmla="*/ 264 w 466"/>
                <a:gd name="T13" fmla="*/ 1541 h 184"/>
                <a:gd name="T14" fmla="*/ 228 w 466"/>
                <a:gd name="T15" fmla="*/ 1145 h 184"/>
                <a:gd name="T16" fmla="*/ 106 w 466"/>
                <a:gd name="T17" fmla="*/ 929 h 184"/>
                <a:gd name="T18" fmla="*/ 2 w 466"/>
                <a:gd name="T19" fmla="*/ 672 h 184"/>
                <a:gd name="T20" fmla="*/ 26 w 466"/>
                <a:gd name="T21" fmla="*/ 597 h 184"/>
                <a:gd name="T22" fmla="*/ 132 w 466"/>
                <a:gd name="T23" fmla="*/ 394 h 184"/>
                <a:gd name="T24" fmla="*/ 283 w 466"/>
                <a:gd name="T25" fmla="*/ 344 h 184"/>
                <a:gd name="T26" fmla="*/ 378 w 466"/>
                <a:gd name="T27" fmla="*/ 455 h 184"/>
                <a:gd name="T28" fmla="*/ 503 w 466"/>
                <a:gd name="T29" fmla="*/ 394 h 184"/>
                <a:gd name="T30" fmla="*/ 460 w 466"/>
                <a:gd name="T31" fmla="*/ 0 h 184"/>
                <a:gd name="T32" fmla="*/ 645 w 466"/>
                <a:gd name="T33" fmla="*/ 167 h 184"/>
                <a:gd name="T34" fmla="*/ 760 w 466"/>
                <a:gd name="T35" fmla="*/ 436 h 184"/>
                <a:gd name="T36" fmla="*/ 926 w 466"/>
                <a:gd name="T37" fmla="*/ 436 h 184"/>
                <a:gd name="T38" fmla="*/ 1020 w 466"/>
                <a:gd name="T39" fmla="*/ 542 h 184"/>
                <a:gd name="T40" fmla="*/ 1186 w 466"/>
                <a:gd name="T41" fmla="*/ 611 h 184"/>
                <a:gd name="T42" fmla="*/ 1303 w 466"/>
                <a:gd name="T43" fmla="*/ 436 h 184"/>
                <a:gd name="T44" fmla="*/ 1451 w 466"/>
                <a:gd name="T45" fmla="*/ 493 h 184"/>
                <a:gd name="T46" fmla="*/ 1473 w 466"/>
                <a:gd name="T47" fmla="*/ 866 h 184"/>
                <a:gd name="T48" fmla="*/ 1500 w 466"/>
                <a:gd name="T49" fmla="*/ 980 h 184"/>
                <a:gd name="T50" fmla="*/ 1579 w 466"/>
                <a:gd name="T51" fmla="*/ 980 h 184"/>
                <a:gd name="T52" fmla="*/ 1717 w 466"/>
                <a:gd name="T53" fmla="*/ 1112 h 184"/>
                <a:gd name="T54" fmla="*/ 1646 w 466"/>
                <a:gd name="T55" fmla="*/ 1232 h 184"/>
                <a:gd name="T56" fmla="*/ 1569 w 466"/>
                <a:gd name="T57" fmla="*/ 1527 h 184"/>
                <a:gd name="T58" fmla="*/ 1473 w 466"/>
                <a:gd name="T59" fmla="*/ 1669 h 184"/>
                <a:gd name="T60" fmla="*/ 1405 w 466"/>
                <a:gd name="T61" fmla="*/ 1797 h 184"/>
                <a:gd name="T62" fmla="*/ 1387 w 466"/>
                <a:gd name="T63" fmla="*/ 2072 h 184"/>
                <a:gd name="T64" fmla="*/ 1280 w 466"/>
                <a:gd name="T65" fmla="*/ 2227 h 184"/>
                <a:gd name="T66" fmla="*/ 1168 w 466"/>
                <a:gd name="T67" fmla="*/ 2310 h 184"/>
                <a:gd name="T68" fmla="*/ 1094 w 466"/>
                <a:gd name="T69" fmla="*/ 2310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27938" name="Freeform 4112"/>
            <p:cNvSpPr>
              <a:spLocks/>
            </p:cNvSpPr>
            <p:nvPr/>
          </p:nvSpPr>
          <p:spPr bwMode="auto">
            <a:xfrm>
              <a:off x="3237" y="1433"/>
              <a:ext cx="618" cy="302"/>
            </a:xfrm>
            <a:custGeom>
              <a:avLst/>
              <a:gdLst>
                <a:gd name="T0" fmla="*/ 241 w 553"/>
                <a:gd name="T1" fmla="*/ 1857 h 244"/>
                <a:gd name="T2" fmla="*/ 169 w 553"/>
                <a:gd name="T3" fmla="*/ 1987 h 244"/>
                <a:gd name="T4" fmla="*/ 61 w 553"/>
                <a:gd name="T5" fmla="*/ 1623 h 244"/>
                <a:gd name="T6" fmla="*/ 2 w 553"/>
                <a:gd name="T7" fmla="*/ 1197 h 244"/>
                <a:gd name="T8" fmla="*/ 78 w 553"/>
                <a:gd name="T9" fmla="*/ 1036 h 244"/>
                <a:gd name="T10" fmla="*/ 132 w 553"/>
                <a:gd name="T11" fmla="*/ 856 h 244"/>
                <a:gd name="T12" fmla="*/ 241 w 553"/>
                <a:gd name="T13" fmla="*/ 743 h 244"/>
                <a:gd name="T14" fmla="*/ 387 w 553"/>
                <a:gd name="T15" fmla="*/ 936 h 244"/>
                <a:gd name="T16" fmla="*/ 570 w 553"/>
                <a:gd name="T17" fmla="*/ 920 h 244"/>
                <a:gd name="T18" fmla="*/ 682 w 553"/>
                <a:gd name="T19" fmla="*/ 920 h 244"/>
                <a:gd name="T20" fmla="*/ 645 w 553"/>
                <a:gd name="T21" fmla="*/ 432 h 244"/>
                <a:gd name="T22" fmla="*/ 626 w 553"/>
                <a:gd name="T23" fmla="*/ 343 h 244"/>
                <a:gd name="T24" fmla="*/ 762 w 553"/>
                <a:gd name="T25" fmla="*/ 277 h 244"/>
                <a:gd name="T26" fmla="*/ 894 w 553"/>
                <a:gd name="T27" fmla="*/ 118 h 244"/>
                <a:gd name="T28" fmla="*/ 1011 w 553"/>
                <a:gd name="T29" fmla="*/ 2 h 244"/>
                <a:gd name="T30" fmla="*/ 1105 w 553"/>
                <a:gd name="T31" fmla="*/ 118 h 244"/>
                <a:gd name="T32" fmla="*/ 1236 w 553"/>
                <a:gd name="T33" fmla="*/ 343 h 244"/>
                <a:gd name="T34" fmla="*/ 1353 w 553"/>
                <a:gd name="T35" fmla="*/ 277 h 244"/>
                <a:gd name="T36" fmla="*/ 1433 w 553"/>
                <a:gd name="T37" fmla="*/ 224 h 244"/>
                <a:gd name="T38" fmla="*/ 1495 w 553"/>
                <a:gd name="T39" fmla="*/ 488 h 244"/>
                <a:gd name="T40" fmla="*/ 1635 w 553"/>
                <a:gd name="T41" fmla="*/ 829 h 244"/>
                <a:gd name="T42" fmla="*/ 1713 w 553"/>
                <a:gd name="T43" fmla="*/ 920 h 244"/>
                <a:gd name="T44" fmla="*/ 1819 w 553"/>
                <a:gd name="T45" fmla="*/ 936 h 244"/>
                <a:gd name="T46" fmla="*/ 1967 w 553"/>
                <a:gd name="T47" fmla="*/ 1255 h 244"/>
                <a:gd name="T48" fmla="*/ 2100 w 553"/>
                <a:gd name="T49" fmla="*/ 1410 h 244"/>
                <a:gd name="T50" fmla="*/ 2043 w 553"/>
                <a:gd name="T51" fmla="*/ 1623 h 244"/>
                <a:gd name="T52" fmla="*/ 2027 w 553"/>
                <a:gd name="T53" fmla="*/ 1857 h 244"/>
                <a:gd name="T54" fmla="*/ 1943 w 553"/>
                <a:gd name="T55" fmla="*/ 2016 h 244"/>
                <a:gd name="T56" fmla="*/ 1969 w 553"/>
                <a:gd name="T57" fmla="*/ 2287 h 244"/>
                <a:gd name="T58" fmla="*/ 1841 w 553"/>
                <a:gd name="T59" fmla="*/ 2344 h 244"/>
                <a:gd name="T60" fmla="*/ 1895 w 553"/>
                <a:gd name="T61" fmla="*/ 2563 h 244"/>
                <a:gd name="T62" fmla="*/ 1920 w 553"/>
                <a:gd name="T63" fmla="*/ 2776 h 244"/>
                <a:gd name="T64" fmla="*/ 1841 w 553"/>
                <a:gd name="T65" fmla="*/ 2688 h 244"/>
                <a:gd name="T66" fmla="*/ 1698 w 553"/>
                <a:gd name="T67" fmla="*/ 2718 h 244"/>
                <a:gd name="T68" fmla="*/ 1571 w 553"/>
                <a:gd name="T69" fmla="*/ 2718 h 244"/>
                <a:gd name="T70" fmla="*/ 1477 w 553"/>
                <a:gd name="T71" fmla="*/ 2844 h 244"/>
                <a:gd name="T72" fmla="*/ 1391 w 553"/>
                <a:gd name="T73" fmla="*/ 2901 h 244"/>
                <a:gd name="T74" fmla="*/ 1282 w 553"/>
                <a:gd name="T75" fmla="*/ 3157 h 244"/>
                <a:gd name="T76" fmla="*/ 1176 w 553"/>
                <a:gd name="T77" fmla="*/ 2992 h 244"/>
                <a:gd name="T78" fmla="*/ 1125 w 553"/>
                <a:gd name="T79" fmla="*/ 2625 h 244"/>
                <a:gd name="T80" fmla="*/ 995 w 553"/>
                <a:gd name="T81" fmla="*/ 2625 h 244"/>
                <a:gd name="T82" fmla="*/ 890 w 553"/>
                <a:gd name="T83" fmla="*/ 2599 h 244"/>
                <a:gd name="T84" fmla="*/ 762 w 553"/>
                <a:gd name="T85" fmla="*/ 2240 h 244"/>
                <a:gd name="T86" fmla="*/ 618 w 553"/>
                <a:gd name="T87" fmla="*/ 2196 h 244"/>
                <a:gd name="T88" fmla="*/ 570 w 553"/>
                <a:gd name="T89" fmla="*/ 2487 h 244"/>
                <a:gd name="T90" fmla="*/ 598 w 553"/>
                <a:gd name="T91" fmla="*/ 2901 h 244"/>
                <a:gd name="T92" fmla="*/ 546 w 553"/>
                <a:gd name="T93" fmla="*/ 3030 h 244"/>
                <a:gd name="T94" fmla="*/ 492 w 553"/>
                <a:gd name="T95" fmla="*/ 2812 h 244"/>
                <a:gd name="T96" fmla="*/ 351 w 553"/>
                <a:gd name="T97" fmla="*/ 2758 h 244"/>
                <a:gd name="T98" fmla="*/ 281 w 553"/>
                <a:gd name="T99" fmla="*/ 2487 h 244"/>
                <a:gd name="T100" fmla="*/ 316 w 553"/>
                <a:gd name="T101" fmla="*/ 2416 h 244"/>
                <a:gd name="T102" fmla="*/ 321 w 553"/>
                <a:gd name="T103" fmla="*/ 2240 h 244"/>
                <a:gd name="T104" fmla="*/ 369 w 553"/>
                <a:gd name="T105" fmla="*/ 2129 h 244"/>
                <a:gd name="T106" fmla="*/ 287 w 553"/>
                <a:gd name="T107" fmla="*/ 1857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27939" name="Freeform 4113"/>
            <p:cNvSpPr>
              <a:spLocks/>
            </p:cNvSpPr>
            <p:nvPr/>
          </p:nvSpPr>
          <p:spPr bwMode="auto">
            <a:xfrm>
              <a:off x="3139" y="1675"/>
              <a:ext cx="135" cy="60"/>
            </a:xfrm>
            <a:custGeom>
              <a:avLst/>
              <a:gdLst>
                <a:gd name="T0" fmla="*/ 88 w 121"/>
                <a:gd name="T1" fmla="*/ 244 h 48"/>
                <a:gd name="T2" fmla="*/ 0 w 121"/>
                <a:gd name="T3" fmla="*/ 49 h 48"/>
                <a:gd name="T4" fmla="*/ 3 w 121"/>
                <a:gd name="T5" fmla="*/ 0 h 48"/>
                <a:gd name="T6" fmla="*/ 69 w 121"/>
                <a:gd name="T7" fmla="*/ 49 h 48"/>
                <a:gd name="T8" fmla="*/ 133 w 121"/>
                <a:gd name="T9" fmla="*/ 49 h 48"/>
                <a:gd name="T10" fmla="*/ 204 w 121"/>
                <a:gd name="T11" fmla="*/ 185 h 48"/>
                <a:gd name="T12" fmla="*/ 289 w 121"/>
                <a:gd name="T13" fmla="*/ 330 h 48"/>
                <a:gd name="T14" fmla="*/ 373 w 121"/>
                <a:gd name="T15" fmla="*/ 423 h 48"/>
                <a:gd name="T16" fmla="*/ 450 w 121"/>
                <a:gd name="T17" fmla="*/ 564 h 48"/>
                <a:gd name="T18" fmla="*/ 432 w 121"/>
                <a:gd name="T19" fmla="*/ 705 h 48"/>
                <a:gd name="T20" fmla="*/ 377 w 121"/>
                <a:gd name="T21" fmla="*/ 661 h 48"/>
                <a:gd name="T22" fmla="*/ 299 w 121"/>
                <a:gd name="T23" fmla="*/ 635 h 48"/>
                <a:gd name="T24" fmla="*/ 224 w 121"/>
                <a:gd name="T25" fmla="*/ 635 h 48"/>
                <a:gd name="T26" fmla="*/ 152 w 121"/>
                <a:gd name="T27" fmla="*/ 661 h 48"/>
                <a:gd name="T28" fmla="*/ 152 w 121"/>
                <a:gd name="T29" fmla="*/ 455 h 48"/>
                <a:gd name="T30" fmla="*/ 88 w 121"/>
                <a:gd name="T31" fmla="*/ 244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27940" name="Freeform 4114"/>
            <p:cNvSpPr>
              <a:spLocks/>
            </p:cNvSpPr>
            <p:nvPr/>
          </p:nvSpPr>
          <p:spPr bwMode="auto">
            <a:xfrm>
              <a:off x="3647" y="1691"/>
              <a:ext cx="158" cy="87"/>
            </a:xfrm>
            <a:custGeom>
              <a:avLst/>
              <a:gdLst>
                <a:gd name="T0" fmla="*/ 185 w 141"/>
                <a:gd name="T1" fmla="*/ 499 h 71"/>
                <a:gd name="T2" fmla="*/ 119 w 141"/>
                <a:gd name="T3" fmla="*/ 361 h 71"/>
                <a:gd name="T4" fmla="*/ 34 w 141"/>
                <a:gd name="T5" fmla="*/ 361 h 71"/>
                <a:gd name="T6" fmla="*/ 0 w 141"/>
                <a:gd name="T7" fmla="*/ 199 h 71"/>
                <a:gd name="T8" fmla="*/ 34 w 141"/>
                <a:gd name="T9" fmla="*/ 87 h 71"/>
                <a:gd name="T10" fmla="*/ 90 w 141"/>
                <a:gd name="T11" fmla="*/ 137 h 71"/>
                <a:gd name="T12" fmla="*/ 145 w 141"/>
                <a:gd name="T13" fmla="*/ 162 h 71"/>
                <a:gd name="T14" fmla="*/ 185 w 141"/>
                <a:gd name="T15" fmla="*/ 2 h 71"/>
                <a:gd name="T16" fmla="*/ 232 w 141"/>
                <a:gd name="T17" fmla="*/ 58 h 71"/>
                <a:gd name="T18" fmla="*/ 314 w 141"/>
                <a:gd name="T19" fmla="*/ 2 h 71"/>
                <a:gd name="T20" fmla="*/ 389 w 141"/>
                <a:gd name="T21" fmla="*/ 2 h 71"/>
                <a:gd name="T22" fmla="*/ 459 w 141"/>
                <a:gd name="T23" fmla="*/ 0 h 71"/>
                <a:gd name="T24" fmla="*/ 539 w 141"/>
                <a:gd name="T25" fmla="*/ 137 h 71"/>
                <a:gd name="T26" fmla="*/ 552 w 141"/>
                <a:gd name="T27" fmla="*/ 211 h 71"/>
                <a:gd name="T28" fmla="*/ 512 w 141"/>
                <a:gd name="T29" fmla="*/ 317 h 71"/>
                <a:gd name="T30" fmla="*/ 459 w 141"/>
                <a:gd name="T31" fmla="*/ 442 h 71"/>
                <a:gd name="T32" fmla="*/ 394 w 141"/>
                <a:gd name="T33" fmla="*/ 499 h 71"/>
                <a:gd name="T34" fmla="*/ 366 w 141"/>
                <a:gd name="T35" fmla="*/ 613 h 71"/>
                <a:gd name="T36" fmla="*/ 331 w 141"/>
                <a:gd name="T37" fmla="*/ 572 h 71"/>
                <a:gd name="T38" fmla="*/ 305 w 141"/>
                <a:gd name="T39" fmla="*/ 602 h 71"/>
                <a:gd name="T40" fmla="*/ 260 w 141"/>
                <a:gd name="T41" fmla="*/ 673 h 71"/>
                <a:gd name="T42" fmla="*/ 235 w 141"/>
                <a:gd name="T43" fmla="*/ 814 h 71"/>
                <a:gd name="T44" fmla="*/ 136 w 141"/>
                <a:gd name="T45" fmla="*/ 793 h 71"/>
                <a:gd name="T46" fmla="*/ 43 w 141"/>
                <a:gd name="T47" fmla="*/ 751 h 71"/>
                <a:gd name="T48" fmla="*/ 34 w 141"/>
                <a:gd name="T49" fmla="*/ 613 h 71"/>
                <a:gd name="T50" fmla="*/ 108 w 141"/>
                <a:gd name="T51" fmla="*/ 542 h 71"/>
                <a:gd name="T52" fmla="*/ 185 w 141"/>
                <a:gd name="T53" fmla="*/ 499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27941" name="Freeform 4115"/>
            <p:cNvSpPr>
              <a:spLocks/>
            </p:cNvSpPr>
            <p:nvPr/>
          </p:nvSpPr>
          <p:spPr bwMode="auto">
            <a:xfrm>
              <a:off x="3356" y="1703"/>
              <a:ext cx="237" cy="166"/>
            </a:xfrm>
            <a:custGeom>
              <a:avLst/>
              <a:gdLst>
                <a:gd name="T0" fmla="*/ 737 w 213"/>
                <a:gd name="T1" fmla="*/ 1363 h 134"/>
                <a:gd name="T2" fmla="*/ 710 w 213"/>
                <a:gd name="T3" fmla="*/ 1536 h 134"/>
                <a:gd name="T4" fmla="*/ 669 w 213"/>
                <a:gd name="T5" fmla="*/ 1634 h 134"/>
                <a:gd name="T6" fmla="*/ 650 w 213"/>
                <a:gd name="T7" fmla="*/ 1749 h 134"/>
                <a:gd name="T8" fmla="*/ 612 w 213"/>
                <a:gd name="T9" fmla="*/ 1724 h 134"/>
                <a:gd name="T10" fmla="*/ 562 w 213"/>
                <a:gd name="T11" fmla="*/ 1648 h 134"/>
                <a:gd name="T12" fmla="*/ 546 w 213"/>
                <a:gd name="T13" fmla="*/ 1412 h 134"/>
                <a:gd name="T14" fmla="*/ 494 w 213"/>
                <a:gd name="T15" fmla="*/ 1412 h 134"/>
                <a:gd name="T16" fmla="*/ 454 w 213"/>
                <a:gd name="T17" fmla="*/ 1292 h 134"/>
                <a:gd name="T18" fmla="*/ 399 w 213"/>
                <a:gd name="T19" fmla="*/ 1204 h 134"/>
                <a:gd name="T20" fmla="*/ 317 w 213"/>
                <a:gd name="T21" fmla="*/ 1073 h 134"/>
                <a:gd name="T22" fmla="*/ 264 w 213"/>
                <a:gd name="T23" fmla="*/ 1106 h 134"/>
                <a:gd name="T24" fmla="*/ 206 w 213"/>
                <a:gd name="T25" fmla="*/ 1140 h 134"/>
                <a:gd name="T26" fmla="*/ 171 w 213"/>
                <a:gd name="T27" fmla="*/ 1251 h 134"/>
                <a:gd name="T28" fmla="*/ 149 w 213"/>
                <a:gd name="T29" fmla="*/ 1251 h 134"/>
                <a:gd name="T30" fmla="*/ 136 w 213"/>
                <a:gd name="T31" fmla="*/ 1073 h 134"/>
                <a:gd name="T32" fmla="*/ 120 w 213"/>
                <a:gd name="T33" fmla="*/ 888 h 134"/>
                <a:gd name="T34" fmla="*/ 87 w 213"/>
                <a:gd name="T35" fmla="*/ 798 h 134"/>
                <a:gd name="T36" fmla="*/ 87 w 213"/>
                <a:gd name="T37" fmla="*/ 798 h 134"/>
                <a:gd name="T38" fmla="*/ 96 w 213"/>
                <a:gd name="T39" fmla="*/ 767 h 134"/>
                <a:gd name="T40" fmla="*/ 107 w 213"/>
                <a:gd name="T41" fmla="*/ 721 h 134"/>
                <a:gd name="T42" fmla="*/ 87 w 213"/>
                <a:gd name="T43" fmla="*/ 644 h 134"/>
                <a:gd name="T44" fmla="*/ 69 w 213"/>
                <a:gd name="T45" fmla="*/ 670 h 134"/>
                <a:gd name="T46" fmla="*/ 69 w 213"/>
                <a:gd name="T47" fmla="*/ 670 h 134"/>
                <a:gd name="T48" fmla="*/ 56 w 213"/>
                <a:gd name="T49" fmla="*/ 455 h 134"/>
                <a:gd name="T50" fmla="*/ 56 w 213"/>
                <a:gd name="T51" fmla="*/ 436 h 134"/>
                <a:gd name="T52" fmla="*/ 87 w 213"/>
                <a:gd name="T53" fmla="*/ 455 h 134"/>
                <a:gd name="T54" fmla="*/ 110 w 213"/>
                <a:gd name="T55" fmla="*/ 487 h 134"/>
                <a:gd name="T56" fmla="*/ 132 w 213"/>
                <a:gd name="T57" fmla="*/ 487 h 134"/>
                <a:gd name="T58" fmla="*/ 132 w 213"/>
                <a:gd name="T59" fmla="*/ 455 h 134"/>
                <a:gd name="T60" fmla="*/ 136 w 213"/>
                <a:gd name="T61" fmla="*/ 367 h 134"/>
                <a:gd name="T62" fmla="*/ 87 w 213"/>
                <a:gd name="T63" fmla="*/ 208 h 134"/>
                <a:gd name="T64" fmla="*/ 41 w 213"/>
                <a:gd name="T65" fmla="*/ 181 h 134"/>
                <a:gd name="T66" fmla="*/ 41 w 213"/>
                <a:gd name="T67" fmla="*/ 367 h 134"/>
                <a:gd name="T68" fmla="*/ 41 w 213"/>
                <a:gd name="T69" fmla="*/ 367 h 134"/>
                <a:gd name="T70" fmla="*/ 3 w 213"/>
                <a:gd name="T71" fmla="*/ 146 h 134"/>
                <a:gd name="T72" fmla="*/ 3 w 213"/>
                <a:gd name="T73" fmla="*/ 2 h 134"/>
                <a:gd name="T74" fmla="*/ 0 w 213"/>
                <a:gd name="T75" fmla="*/ 0 h 134"/>
                <a:gd name="T76" fmla="*/ 87 w 213"/>
                <a:gd name="T77" fmla="*/ 0 h 134"/>
                <a:gd name="T78" fmla="*/ 78 w 213"/>
                <a:gd name="T79" fmla="*/ 181 h 134"/>
                <a:gd name="T80" fmla="*/ 136 w 213"/>
                <a:gd name="T81" fmla="*/ 208 h 134"/>
                <a:gd name="T82" fmla="*/ 200 w 213"/>
                <a:gd name="T83" fmla="*/ 296 h 134"/>
                <a:gd name="T84" fmla="*/ 276 w 213"/>
                <a:gd name="T85" fmla="*/ 367 h 134"/>
                <a:gd name="T86" fmla="*/ 264 w 213"/>
                <a:gd name="T87" fmla="*/ 208 h 134"/>
                <a:gd name="T88" fmla="*/ 290 w 213"/>
                <a:gd name="T89" fmla="*/ 181 h 134"/>
                <a:gd name="T90" fmla="*/ 334 w 213"/>
                <a:gd name="T91" fmla="*/ 0 h 134"/>
                <a:gd name="T92" fmla="*/ 399 w 213"/>
                <a:gd name="T93" fmla="*/ 181 h 134"/>
                <a:gd name="T94" fmla="*/ 437 w 213"/>
                <a:gd name="T95" fmla="*/ 393 h 134"/>
                <a:gd name="T96" fmla="*/ 513 w 213"/>
                <a:gd name="T97" fmla="*/ 526 h 134"/>
                <a:gd name="T98" fmla="*/ 550 w 213"/>
                <a:gd name="T99" fmla="*/ 579 h 134"/>
                <a:gd name="T100" fmla="*/ 650 w 213"/>
                <a:gd name="T101" fmla="*/ 798 h 134"/>
                <a:gd name="T102" fmla="*/ 737 w 213"/>
                <a:gd name="T103" fmla="*/ 976 h 134"/>
                <a:gd name="T104" fmla="*/ 770 w 213"/>
                <a:gd name="T105" fmla="*/ 1225 h 134"/>
                <a:gd name="T106" fmla="*/ 747 w 213"/>
                <a:gd name="T107" fmla="*/ 1292 h 134"/>
                <a:gd name="T108" fmla="*/ 737 w 213"/>
                <a:gd name="T109" fmla="*/ 1363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US"/>
            </a:p>
          </p:txBody>
        </p:sp>
        <p:sp>
          <p:nvSpPr>
            <p:cNvPr id="27942" name="Freeform 4116"/>
            <p:cNvSpPr>
              <a:spLocks/>
            </p:cNvSpPr>
            <p:nvPr/>
          </p:nvSpPr>
          <p:spPr bwMode="auto">
            <a:xfrm>
              <a:off x="3527" y="1799"/>
              <a:ext cx="219" cy="198"/>
            </a:xfrm>
            <a:custGeom>
              <a:avLst/>
              <a:gdLst>
                <a:gd name="T0" fmla="*/ 0 w 196"/>
                <a:gd name="T1" fmla="*/ 911 h 160"/>
                <a:gd name="T2" fmla="*/ 0 w 196"/>
                <a:gd name="T3" fmla="*/ 934 h 160"/>
                <a:gd name="T4" fmla="*/ 0 w 196"/>
                <a:gd name="T5" fmla="*/ 1059 h 160"/>
                <a:gd name="T6" fmla="*/ 21 w 196"/>
                <a:gd name="T7" fmla="*/ 1127 h 160"/>
                <a:gd name="T8" fmla="*/ 2 w 196"/>
                <a:gd name="T9" fmla="*/ 1143 h 160"/>
                <a:gd name="T10" fmla="*/ 26 w 196"/>
                <a:gd name="T11" fmla="*/ 1346 h 160"/>
                <a:gd name="T12" fmla="*/ 36 w 196"/>
                <a:gd name="T13" fmla="*/ 1553 h 160"/>
                <a:gd name="T14" fmla="*/ 93 w 196"/>
                <a:gd name="T15" fmla="*/ 1622 h 160"/>
                <a:gd name="T16" fmla="*/ 97 w 196"/>
                <a:gd name="T17" fmla="*/ 1698 h 160"/>
                <a:gd name="T18" fmla="*/ 63 w 196"/>
                <a:gd name="T19" fmla="*/ 1947 h 160"/>
                <a:gd name="T20" fmla="*/ 106 w 196"/>
                <a:gd name="T21" fmla="*/ 2013 h 160"/>
                <a:gd name="T22" fmla="*/ 163 w 196"/>
                <a:gd name="T23" fmla="*/ 2062 h 160"/>
                <a:gd name="T24" fmla="*/ 253 w 196"/>
                <a:gd name="T25" fmla="*/ 2062 h 160"/>
                <a:gd name="T26" fmla="*/ 316 w 196"/>
                <a:gd name="T27" fmla="*/ 2013 h 160"/>
                <a:gd name="T28" fmla="*/ 369 w 196"/>
                <a:gd name="T29" fmla="*/ 1947 h 160"/>
                <a:gd name="T30" fmla="*/ 369 w 196"/>
                <a:gd name="T31" fmla="*/ 1856 h 160"/>
                <a:gd name="T32" fmla="*/ 375 w 196"/>
                <a:gd name="T33" fmla="*/ 1698 h 160"/>
                <a:gd name="T34" fmla="*/ 432 w 196"/>
                <a:gd name="T35" fmla="*/ 1622 h 160"/>
                <a:gd name="T36" fmla="*/ 444 w 196"/>
                <a:gd name="T37" fmla="*/ 1553 h 160"/>
                <a:gd name="T38" fmla="*/ 502 w 196"/>
                <a:gd name="T39" fmla="*/ 1553 h 160"/>
                <a:gd name="T40" fmla="*/ 514 w 196"/>
                <a:gd name="T41" fmla="*/ 1311 h 160"/>
                <a:gd name="T42" fmla="*/ 554 w 196"/>
                <a:gd name="T43" fmla="*/ 1143 h 160"/>
                <a:gd name="T44" fmla="*/ 518 w 196"/>
                <a:gd name="T45" fmla="*/ 1036 h 160"/>
                <a:gd name="T46" fmla="*/ 574 w 196"/>
                <a:gd name="T47" fmla="*/ 1036 h 160"/>
                <a:gd name="T48" fmla="*/ 582 w 196"/>
                <a:gd name="T49" fmla="*/ 934 h 160"/>
                <a:gd name="T50" fmla="*/ 603 w 196"/>
                <a:gd name="T51" fmla="*/ 755 h 160"/>
                <a:gd name="T52" fmla="*/ 561 w 196"/>
                <a:gd name="T53" fmla="*/ 563 h 160"/>
                <a:gd name="T54" fmla="*/ 587 w 196"/>
                <a:gd name="T55" fmla="*/ 432 h 160"/>
                <a:gd name="T56" fmla="*/ 666 w 196"/>
                <a:gd name="T57" fmla="*/ 392 h 160"/>
                <a:gd name="T58" fmla="*/ 726 w 196"/>
                <a:gd name="T59" fmla="*/ 343 h 160"/>
                <a:gd name="T60" fmla="*/ 726 w 196"/>
                <a:gd name="T61" fmla="*/ 277 h 160"/>
                <a:gd name="T62" fmla="*/ 744 w 196"/>
                <a:gd name="T63" fmla="*/ 277 h 160"/>
                <a:gd name="T64" fmla="*/ 701 w 196"/>
                <a:gd name="T65" fmla="*/ 228 h 160"/>
                <a:gd name="T66" fmla="*/ 680 w 196"/>
                <a:gd name="T67" fmla="*/ 228 h 160"/>
                <a:gd name="T68" fmla="*/ 640 w 196"/>
                <a:gd name="T69" fmla="*/ 277 h 160"/>
                <a:gd name="T70" fmla="*/ 561 w 196"/>
                <a:gd name="T71" fmla="*/ 392 h 160"/>
                <a:gd name="T72" fmla="*/ 545 w 196"/>
                <a:gd name="T73" fmla="*/ 118 h 160"/>
                <a:gd name="T74" fmla="*/ 525 w 196"/>
                <a:gd name="T75" fmla="*/ 95 h 160"/>
                <a:gd name="T76" fmla="*/ 514 w 196"/>
                <a:gd name="T77" fmla="*/ 0 h 160"/>
                <a:gd name="T78" fmla="*/ 485 w 196"/>
                <a:gd name="T79" fmla="*/ 2 h 160"/>
                <a:gd name="T80" fmla="*/ 470 w 196"/>
                <a:gd name="T81" fmla="*/ 181 h 160"/>
                <a:gd name="T82" fmla="*/ 440 w 196"/>
                <a:gd name="T83" fmla="*/ 228 h 160"/>
                <a:gd name="T84" fmla="*/ 419 w 196"/>
                <a:gd name="T85" fmla="*/ 277 h 160"/>
                <a:gd name="T86" fmla="*/ 387 w 196"/>
                <a:gd name="T87" fmla="*/ 277 h 160"/>
                <a:gd name="T88" fmla="*/ 355 w 196"/>
                <a:gd name="T89" fmla="*/ 295 h 160"/>
                <a:gd name="T90" fmla="*/ 344 w 196"/>
                <a:gd name="T91" fmla="*/ 277 h 160"/>
                <a:gd name="T92" fmla="*/ 278 w 196"/>
                <a:gd name="T93" fmla="*/ 228 h 160"/>
                <a:gd name="T94" fmla="*/ 226 w 196"/>
                <a:gd name="T95" fmla="*/ 208 h 160"/>
                <a:gd name="T96" fmla="*/ 203 w 196"/>
                <a:gd name="T97" fmla="*/ 277 h 160"/>
                <a:gd name="T98" fmla="*/ 189 w 196"/>
                <a:gd name="T99" fmla="*/ 343 h 160"/>
                <a:gd name="T100" fmla="*/ 163 w 196"/>
                <a:gd name="T101" fmla="*/ 525 h 160"/>
                <a:gd name="T102" fmla="*/ 118 w 196"/>
                <a:gd name="T103" fmla="*/ 604 h 160"/>
                <a:gd name="T104" fmla="*/ 97 w 196"/>
                <a:gd name="T105" fmla="*/ 712 h 160"/>
                <a:gd name="T106" fmla="*/ 63 w 196"/>
                <a:gd name="T107" fmla="*/ 697 h 160"/>
                <a:gd name="T108" fmla="*/ 2 w 196"/>
                <a:gd name="T109" fmla="*/ 632 h 160"/>
                <a:gd name="T110" fmla="*/ 0 w 196"/>
                <a:gd name="T111" fmla="*/ 911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27943" name="Freeform 4117"/>
            <p:cNvSpPr>
              <a:spLocks/>
            </p:cNvSpPr>
            <p:nvPr/>
          </p:nvSpPr>
          <p:spPr bwMode="auto">
            <a:xfrm>
              <a:off x="3054" y="1860"/>
              <a:ext cx="35" cy="23"/>
            </a:xfrm>
            <a:custGeom>
              <a:avLst/>
              <a:gdLst>
                <a:gd name="T0" fmla="*/ 193 w 30"/>
                <a:gd name="T1" fmla="*/ 0 h 19"/>
                <a:gd name="T2" fmla="*/ 75 w 30"/>
                <a:gd name="T3" fmla="*/ 48 h 19"/>
                <a:gd name="T4" fmla="*/ 0 w 30"/>
                <a:gd name="T5" fmla="*/ 125 h 19"/>
                <a:gd name="T6" fmla="*/ 29 w 30"/>
                <a:gd name="T7" fmla="*/ 194 h 19"/>
                <a:gd name="T8" fmla="*/ 140 w 30"/>
                <a:gd name="T9" fmla="*/ 125 h 19"/>
                <a:gd name="T10" fmla="*/ 140 w 30"/>
                <a:gd name="T11" fmla="*/ 70 h 19"/>
                <a:gd name="T12" fmla="*/ 193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27944" name="Line 4118"/>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45" name="Line 4119"/>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46" name="Line 4120"/>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47" name="Line 4121"/>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48" name="Line 4122"/>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49" name="Line 4123"/>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0" name="Line 4124"/>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1" name="Line 4125"/>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2" name="Freeform 4126"/>
            <p:cNvSpPr>
              <a:spLocks/>
            </p:cNvSpPr>
            <p:nvPr/>
          </p:nvSpPr>
          <p:spPr bwMode="auto">
            <a:xfrm>
              <a:off x="3726" y="1864"/>
              <a:ext cx="5" cy="11"/>
            </a:xfrm>
            <a:custGeom>
              <a:avLst/>
              <a:gdLst>
                <a:gd name="T0" fmla="*/ 0 w 2"/>
                <a:gd name="T1" fmla="*/ 0 h 4"/>
                <a:gd name="T2" fmla="*/ 76488 w 2"/>
                <a:gd name="T3" fmla="*/ 422139 h 4"/>
                <a:gd name="T4" fmla="*/ 126958 w 2"/>
                <a:gd name="T5" fmla="*/ 745671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27953" name="Line 4127"/>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4" name="Freeform 4128"/>
            <p:cNvSpPr>
              <a:spLocks/>
            </p:cNvSpPr>
            <p:nvPr/>
          </p:nvSpPr>
          <p:spPr bwMode="auto">
            <a:xfrm>
              <a:off x="3746" y="1901"/>
              <a:ext cx="1" cy="15"/>
            </a:xfrm>
            <a:custGeom>
              <a:avLst/>
              <a:gdLst>
                <a:gd name="T0" fmla="*/ 0 w 1"/>
                <a:gd name="T1" fmla="*/ 0 h 5"/>
                <a:gd name="T2" fmla="*/ 0 w 1"/>
                <a:gd name="T3" fmla="*/ 1594323 h 5"/>
                <a:gd name="T4" fmla="*/ 0 w 1"/>
                <a:gd name="T5" fmla="*/ 265720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27955" name="Freeform 4129"/>
            <p:cNvSpPr>
              <a:spLocks/>
            </p:cNvSpPr>
            <p:nvPr/>
          </p:nvSpPr>
          <p:spPr bwMode="auto">
            <a:xfrm>
              <a:off x="3746" y="1914"/>
              <a:ext cx="14" cy="5"/>
            </a:xfrm>
            <a:custGeom>
              <a:avLst/>
              <a:gdLst>
                <a:gd name="T0" fmla="*/ 0 w 5"/>
                <a:gd name="T1" fmla="*/ 0 h 2"/>
                <a:gd name="T2" fmla="*/ 657244 w 5"/>
                <a:gd name="T3" fmla="*/ 126958 h 2"/>
                <a:gd name="T4" fmla="*/ 1152236 w 5"/>
                <a:gd name="T5" fmla="*/ 126958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27956" name="Line 4130"/>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7" name="Freeform 4131"/>
            <p:cNvSpPr>
              <a:spLocks/>
            </p:cNvSpPr>
            <p:nvPr/>
          </p:nvSpPr>
          <p:spPr bwMode="auto">
            <a:xfrm>
              <a:off x="3843" y="1860"/>
              <a:ext cx="5" cy="32"/>
            </a:xfrm>
            <a:custGeom>
              <a:avLst/>
              <a:gdLst>
                <a:gd name="T0" fmla="*/ 0 w 2"/>
                <a:gd name="T1" fmla="*/ 4041542 h 11"/>
                <a:gd name="T2" fmla="*/ 76488 w 2"/>
                <a:gd name="T3" fmla="*/ 2523279 h 11"/>
                <a:gd name="T4" fmla="*/ 126958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27958" name="Line 4132"/>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9" name="Line 4133"/>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60" name="Freeform 4134"/>
            <p:cNvSpPr>
              <a:spLocks/>
            </p:cNvSpPr>
            <p:nvPr/>
          </p:nvSpPr>
          <p:spPr bwMode="auto">
            <a:xfrm>
              <a:off x="3105" y="1883"/>
              <a:ext cx="17" cy="33"/>
            </a:xfrm>
            <a:custGeom>
              <a:avLst/>
              <a:gdLst>
                <a:gd name="T0" fmla="*/ 28 w 16"/>
                <a:gd name="T1" fmla="*/ 199 h 26"/>
                <a:gd name="T2" fmla="*/ 7 w 16"/>
                <a:gd name="T3" fmla="*/ 407 h 26"/>
                <a:gd name="T4" fmla="*/ 0 w 16"/>
                <a:gd name="T5" fmla="*/ 453 h 26"/>
                <a:gd name="T6" fmla="*/ 2 w 16"/>
                <a:gd name="T7" fmla="*/ 199 h 26"/>
                <a:gd name="T8" fmla="*/ 7 w 16"/>
                <a:gd name="T9" fmla="*/ 0 h 26"/>
                <a:gd name="T10" fmla="*/ 32 w 16"/>
                <a:gd name="T11" fmla="*/ 46 h 26"/>
                <a:gd name="T12" fmla="*/ 28 w 16"/>
                <a:gd name="T13" fmla="*/ 199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27961" name="Freeform 4135"/>
            <p:cNvSpPr>
              <a:spLocks/>
            </p:cNvSpPr>
            <p:nvPr/>
          </p:nvSpPr>
          <p:spPr bwMode="auto">
            <a:xfrm>
              <a:off x="3110" y="1825"/>
              <a:ext cx="104" cy="108"/>
            </a:xfrm>
            <a:custGeom>
              <a:avLst/>
              <a:gdLst>
                <a:gd name="T0" fmla="*/ 223 w 93"/>
                <a:gd name="T1" fmla="*/ 96 h 87"/>
                <a:gd name="T2" fmla="*/ 135 w 93"/>
                <a:gd name="T3" fmla="*/ 96 h 87"/>
                <a:gd name="T4" fmla="*/ 56 w 93"/>
                <a:gd name="T5" fmla="*/ 119 h 87"/>
                <a:gd name="T6" fmla="*/ 26 w 93"/>
                <a:gd name="T7" fmla="*/ 168 h 87"/>
                <a:gd name="T8" fmla="*/ 26 w 93"/>
                <a:gd name="T9" fmla="*/ 259 h 87"/>
                <a:gd name="T10" fmla="*/ 3 w 93"/>
                <a:gd name="T11" fmla="*/ 318 h 87"/>
                <a:gd name="T12" fmla="*/ 0 w 93"/>
                <a:gd name="T13" fmla="*/ 318 h 87"/>
                <a:gd name="T14" fmla="*/ 3 w 93"/>
                <a:gd name="T15" fmla="*/ 621 h 87"/>
                <a:gd name="T16" fmla="*/ 45 w 93"/>
                <a:gd name="T17" fmla="*/ 658 h 87"/>
                <a:gd name="T18" fmla="*/ 36 w 93"/>
                <a:gd name="T19" fmla="*/ 791 h 87"/>
                <a:gd name="T20" fmla="*/ 3 w 93"/>
                <a:gd name="T21" fmla="*/ 951 h 87"/>
                <a:gd name="T22" fmla="*/ 3 w 93"/>
                <a:gd name="T23" fmla="*/ 1073 h 87"/>
                <a:gd name="T24" fmla="*/ 86 w 93"/>
                <a:gd name="T25" fmla="*/ 1163 h 87"/>
                <a:gd name="T26" fmla="*/ 127 w 93"/>
                <a:gd name="T27" fmla="*/ 1046 h 87"/>
                <a:gd name="T28" fmla="*/ 189 w 93"/>
                <a:gd name="T29" fmla="*/ 905 h 87"/>
                <a:gd name="T30" fmla="*/ 249 w 93"/>
                <a:gd name="T31" fmla="*/ 791 h 87"/>
                <a:gd name="T32" fmla="*/ 295 w 93"/>
                <a:gd name="T33" fmla="*/ 658 h 87"/>
                <a:gd name="T34" fmla="*/ 295 w 93"/>
                <a:gd name="T35" fmla="*/ 441 h 87"/>
                <a:gd name="T36" fmla="*/ 295 w 93"/>
                <a:gd name="T37" fmla="*/ 211 h 87"/>
                <a:gd name="T38" fmla="*/ 353 w 93"/>
                <a:gd name="T39" fmla="*/ 2 h 87"/>
                <a:gd name="T40" fmla="*/ 335 w 93"/>
                <a:gd name="T41" fmla="*/ 0 h 87"/>
                <a:gd name="T42" fmla="*/ 283 w 93"/>
                <a:gd name="T43" fmla="*/ 62 h 87"/>
                <a:gd name="T44" fmla="*/ 223 w 93"/>
                <a:gd name="T45" fmla="*/ 96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27962" name="Freeform 4136"/>
            <p:cNvSpPr>
              <a:spLocks/>
            </p:cNvSpPr>
            <p:nvPr/>
          </p:nvSpPr>
          <p:spPr bwMode="auto">
            <a:xfrm>
              <a:off x="3612" y="1729"/>
              <a:ext cx="141" cy="107"/>
            </a:xfrm>
            <a:custGeom>
              <a:avLst/>
              <a:gdLst>
                <a:gd name="T0" fmla="*/ 440 w 125"/>
                <a:gd name="T1" fmla="*/ 893 h 87"/>
                <a:gd name="T2" fmla="*/ 390 w 125"/>
                <a:gd name="T3" fmla="*/ 932 h 87"/>
                <a:gd name="T4" fmla="*/ 307 w 125"/>
                <a:gd name="T5" fmla="*/ 1042 h 87"/>
                <a:gd name="T6" fmla="*/ 290 w 125"/>
                <a:gd name="T7" fmla="*/ 795 h 87"/>
                <a:gd name="T8" fmla="*/ 270 w 125"/>
                <a:gd name="T9" fmla="*/ 767 h 87"/>
                <a:gd name="T10" fmla="*/ 255 w 125"/>
                <a:gd name="T11" fmla="*/ 683 h 87"/>
                <a:gd name="T12" fmla="*/ 226 w 125"/>
                <a:gd name="T13" fmla="*/ 718 h 87"/>
                <a:gd name="T14" fmla="*/ 205 w 125"/>
                <a:gd name="T15" fmla="*/ 847 h 87"/>
                <a:gd name="T16" fmla="*/ 168 w 125"/>
                <a:gd name="T17" fmla="*/ 893 h 87"/>
                <a:gd name="T18" fmla="*/ 147 w 125"/>
                <a:gd name="T19" fmla="*/ 932 h 87"/>
                <a:gd name="T20" fmla="*/ 111 w 125"/>
                <a:gd name="T21" fmla="*/ 932 h 87"/>
                <a:gd name="T22" fmla="*/ 79 w 125"/>
                <a:gd name="T23" fmla="*/ 958 h 87"/>
                <a:gd name="T24" fmla="*/ 60 w 125"/>
                <a:gd name="T25" fmla="*/ 932 h 87"/>
                <a:gd name="T26" fmla="*/ 79 w 125"/>
                <a:gd name="T27" fmla="*/ 795 h 87"/>
                <a:gd name="T28" fmla="*/ 89 w 125"/>
                <a:gd name="T29" fmla="*/ 646 h 87"/>
                <a:gd name="T30" fmla="*/ 68 w 125"/>
                <a:gd name="T31" fmla="*/ 560 h 87"/>
                <a:gd name="T32" fmla="*/ 29 w 125"/>
                <a:gd name="T33" fmla="*/ 507 h 87"/>
                <a:gd name="T34" fmla="*/ 0 w 125"/>
                <a:gd name="T35" fmla="*/ 419 h 87"/>
                <a:gd name="T36" fmla="*/ 60 w 125"/>
                <a:gd name="T37" fmla="*/ 255 h 87"/>
                <a:gd name="T38" fmla="*/ 130 w 125"/>
                <a:gd name="T39" fmla="*/ 90 h 87"/>
                <a:gd name="T40" fmla="*/ 168 w 125"/>
                <a:gd name="T41" fmla="*/ 0 h 87"/>
                <a:gd name="T42" fmla="*/ 258 w 125"/>
                <a:gd name="T43" fmla="*/ 0 h 87"/>
                <a:gd name="T44" fmla="*/ 328 w 125"/>
                <a:gd name="T45" fmla="*/ 139 h 87"/>
                <a:gd name="T46" fmla="*/ 255 w 125"/>
                <a:gd name="T47" fmla="*/ 199 h 87"/>
                <a:gd name="T48" fmla="*/ 168 w 125"/>
                <a:gd name="T49" fmla="*/ 272 h 87"/>
                <a:gd name="T50" fmla="*/ 179 w 125"/>
                <a:gd name="T51" fmla="*/ 419 h 87"/>
                <a:gd name="T52" fmla="*/ 277 w 125"/>
                <a:gd name="T53" fmla="*/ 455 h 87"/>
                <a:gd name="T54" fmla="*/ 390 w 125"/>
                <a:gd name="T55" fmla="*/ 478 h 87"/>
                <a:gd name="T56" fmla="*/ 433 w 125"/>
                <a:gd name="T57" fmla="*/ 646 h 87"/>
                <a:gd name="T58" fmla="*/ 476 w 125"/>
                <a:gd name="T59" fmla="*/ 683 h 87"/>
                <a:gd name="T60" fmla="*/ 529 w 125"/>
                <a:gd name="T61" fmla="*/ 893 h 87"/>
                <a:gd name="T62" fmla="*/ 505 w 125"/>
                <a:gd name="T63" fmla="*/ 932 h 87"/>
                <a:gd name="T64" fmla="*/ 467 w 125"/>
                <a:gd name="T65" fmla="*/ 893 h 87"/>
                <a:gd name="T66" fmla="*/ 440 w 125"/>
                <a:gd name="T67" fmla="*/ 893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27963" name="Freeform 4137"/>
            <p:cNvSpPr>
              <a:spLocks/>
            </p:cNvSpPr>
            <p:nvPr/>
          </p:nvSpPr>
          <p:spPr bwMode="auto">
            <a:xfrm>
              <a:off x="3402" y="1635"/>
              <a:ext cx="255" cy="190"/>
            </a:xfrm>
            <a:custGeom>
              <a:avLst/>
              <a:gdLst>
                <a:gd name="T0" fmla="*/ 598 w 229"/>
                <a:gd name="T1" fmla="*/ 1609 h 154"/>
                <a:gd name="T2" fmla="*/ 507 w 229"/>
                <a:gd name="T3" fmla="*/ 1439 h 154"/>
                <a:gd name="T4" fmla="*/ 412 w 229"/>
                <a:gd name="T5" fmla="*/ 1231 h 154"/>
                <a:gd name="T6" fmla="*/ 367 w 229"/>
                <a:gd name="T7" fmla="*/ 1178 h 154"/>
                <a:gd name="T8" fmla="*/ 287 w 229"/>
                <a:gd name="T9" fmla="*/ 1057 h 154"/>
                <a:gd name="T10" fmla="*/ 255 w 229"/>
                <a:gd name="T11" fmla="*/ 857 h 154"/>
                <a:gd name="T12" fmla="*/ 187 w 229"/>
                <a:gd name="T13" fmla="*/ 688 h 154"/>
                <a:gd name="T14" fmla="*/ 148 w 229"/>
                <a:gd name="T15" fmla="*/ 857 h 154"/>
                <a:gd name="T16" fmla="*/ 120 w 229"/>
                <a:gd name="T17" fmla="*/ 891 h 154"/>
                <a:gd name="T18" fmla="*/ 124 w 229"/>
                <a:gd name="T19" fmla="*/ 1028 h 154"/>
                <a:gd name="T20" fmla="*/ 51 w 229"/>
                <a:gd name="T21" fmla="*/ 965 h 154"/>
                <a:gd name="T22" fmla="*/ 37 w 229"/>
                <a:gd name="T23" fmla="*/ 766 h 154"/>
                <a:gd name="T24" fmla="*/ 24 w 229"/>
                <a:gd name="T25" fmla="*/ 563 h 154"/>
                <a:gd name="T26" fmla="*/ 2 w 229"/>
                <a:gd name="T27" fmla="*/ 359 h 154"/>
                <a:gd name="T28" fmla="*/ 0 w 229"/>
                <a:gd name="T29" fmla="*/ 169 h 154"/>
                <a:gd name="T30" fmla="*/ 57 w 229"/>
                <a:gd name="T31" fmla="*/ 90 h 154"/>
                <a:gd name="T32" fmla="*/ 120 w 229"/>
                <a:gd name="T33" fmla="*/ 0 h 154"/>
                <a:gd name="T34" fmla="*/ 199 w 229"/>
                <a:gd name="T35" fmla="*/ 122 h 154"/>
                <a:gd name="T36" fmla="*/ 263 w 229"/>
                <a:gd name="T37" fmla="*/ 258 h 154"/>
                <a:gd name="T38" fmla="*/ 316 w 229"/>
                <a:gd name="T39" fmla="*/ 480 h 154"/>
                <a:gd name="T40" fmla="*/ 367 w 229"/>
                <a:gd name="T41" fmla="*/ 480 h 154"/>
                <a:gd name="T42" fmla="*/ 418 w 229"/>
                <a:gd name="T43" fmla="*/ 487 h 154"/>
                <a:gd name="T44" fmla="*/ 483 w 229"/>
                <a:gd name="T45" fmla="*/ 487 h 154"/>
                <a:gd name="T46" fmla="*/ 542 w 229"/>
                <a:gd name="T47" fmla="*/ 487 h 154"/>
                <a:gd name="T48" fmla="*/ 598 w 229"/>
                <a:gd name="T49" fmla="*/ 645 h 154"/>
                <a:gd name="T50" fmla="*/ 598 w 229"/>
                <a:gd name="T51" fmla="*/ 857 h 154"/>
                <a:gd name="T52" fmla="*/ 643 w 229"/>
                <a:gd name="T53" fmla="*/ 945 h 154"/>
                <a:gd name="T54" fmla="*/ 693 w 229"/>
                <a:gd name="T55" fmla="*/ 1010 h 154"/>
                <a:gd name="T56" fmla="*/ 744 w 229"/>
                <a:gd name="T57" fmla="*/ 891 h 154"/>
                <a:gd name="T58" fmla="*/ 801 w 229"/>
                <a:gd name="T59" fmla="*/ 766 h 154"/>
                <a:gd name="T60" fmla="*/ 834 w 229"/>
                <a:gd name="T61" fmla="*/ 945 h 154"/>
                <a:gd name="T62" fmla="*/ 801 w 229"/>
                <a:gd name="T63" fmla="*/ 1028 h 154"/>
                <a:gd name="T64" fmla="*/ 742 w 229"/>
                <a:gd name="T65" fmla="*/ 1212 h 154"/>
                <a:gd name="T66" fmla="*/ 689 w 229"/>
                <a:gd name="T67" fmla="*/ 1383 h 154"/>
                <a:gd name="T68" fmla="*/ 713 w 229"/>
                <a:gd name="T69" fmla="*/ 1469 h 154"/>
                <a:gd name="T70" fmla="*/ 744 w 229"/>
                <a:gd name="T71" fmla="*/ 1537 h 154"/>
                <a:gd name="T72" fmla="*/ 767 w 229"/>
                <a:gd name="T73" fmla="*/ 1609 h 154"/>
                <a:gd name="T74" fmla="*/ 755 w 229"/>
                <a:gd name="T75" fmla="*/ 1764 h 154"/>
                <a:gd name="T76" fmla="*/ 742 w 229"/>
                <a:gd name="T77" fmla="*/ 1915 h 154"/>
                <a:gd name="T78" fmla="*/ 676 w 229"/>
                <a:gd name="T79" fmla="*/ 1874 h 154"/>
                <a:gd name="T80" fmla="*/ 624 w 229"/>
                <a:gd name="T81" fmla="*/ 1856 h 154"/>
                <a:gd name="T82" fmla="*/ 598 w 229"/>
                <a:gd name="T83" fmla="*/ 1609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27964" name="Freeform 4138"/>
            <p:cNvSpPr>
              <a:spLocks/>
            </p:cNvSpPr>
            <p:nvPr/>
          </p:nvSpPr>
          <p:spPr bwMode="auto">
            <a:xfrm>
              <a:off x="2843" y="1714"/>
              <a:ext cx="40" cy="32"/>
            </a:xfrm>
            <a:custGeom>
              <a:avLst/>
              <a:gdLst>
                <a:gd name="T0" fmla="*/ 33 w 36"/>
                <a:gd name="T1" fmla="*/ 315 h 26"/>
                <a:gd name="T2" fmla="*/ 0 w 36"/>
                <a:gd name="T3" fmla="*/ 90 h 26"/>
                <a:gd name="T4" fmla="*/ 20 w 36"/>
                <a:gd name="T5" fmla="*/ 90 h 26"/>
                <a:gd name="T6" fmla="*/ 20 w 36"/>
                <a:gd name="T7" fmla="*/ 59 h 26"/>
                <a:gd name="T8" fmla="*/ 33 w 36"/>
                <a:gd name="T9" fmla="*/ 2 h 26"/>
                <a:gd name="T10" fmla="*/ 41 w 36"/>
                <a:gd name="T11" fmla="*/ 59 h 26"/>
                <a:gd name="T12" fmla="*/ 54 w 36"/>
                <a:gd name="T13" fmla="*/ 0 h 26"/>
                <a:gd name="T14" fmla="*/ 60 w 36"/>
                <a:gd name="T15" fmla="*/ 0 h 26"/>
                <a:gd name="T16" fmla="*/ 78 w 36"/>
                <a:gd name="T17" fmla="*/ 2 h 26"/>
                <a:gd name="T18" fmla="*/ 78 w 36"/>
                <a:gd name="T19" fmla="*/ 0 h 26"/>
                <a:gd name="T20" fmla="*/ 91 w 36"/>
                <a:gd name="T21" fmla="*/ 0 h 26"/>
                <a:gd name="T22" fmla="*/ 109 w 36"/>
                <a:gd name="T23" fmla="*/ 59 h 26"/>
                <a:gd name="T24" fmla="*/ 121 w 36"/>
                <a:gd name="T25" fmla="*/ 2 h 26"/>
                <a:gd name="T26" fmla="*/ 124 w 36"/>
                <a:gd name="T27" fmla="*/ 59 h 26"/>
                <a:gd name="T28" fmla="*/ 124 w 36"/>
                <a:gd name="T29" fmla="*/ 222 h 26"/>
                <a:gd name="T30" fmla="*/ 33 w 36"/>
                <a:gd name="T31" fmla="*/ 315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27965" name="Freeform 4139"/>
            <p:cNvSpPr>
              <a:spLocks/>
            </p:cNvSpPr>
            <p:nvPr/>
          </p:nvSpPr>
          <p:spPr bwMode="auto">
            <a:xfrm>
              <a:off x="2876" y="1673"/>
              <a:ext cx="94" cy="64"/>
            </a:xfrm>
            <a:custGeom>
              <a:avLst/>
              <a:gdLst>
                <a:gd name="T0" fmla="*/ 19 w 85"/>
                <a:gd name="T1" fmla="*/ 59 h 52"/>
                <a:gd name="T2" fmla="*/ 0 w 85"/>
                <a:gd name="T3" fmla="*/ 0 h 52"/>
                <a:gd name="T4" fmla="*/ 0 w 85"/>
                <a:gd name="T5" fmla="*/ 111 h 52"/>
                <a:gd name="T6" fmla="*/ 19 w 85"/>
                <a:gd name="T7" fmla="*/ 256 h 52"/>
                <a:gd name="T8" fmla="*/ 0 w 85"/>
                <a:gd name="T9" fmla="*/ 336 h 52"/>
                <a:gd name="T10" fmla="*/ 19 w 85"/>
                <a:gd name="T11" fmla="*/ 420 h 52"/>
                <a:gd name="T12" fmla="*/ 23 w 85"/>
                <a:gd name="T13" fmla="*/ 458 h 52"/>
                <a:gd name="T14" fmla="*/ 23 w 85"/>
                <a:gd name="T15" fmla="*/ 628 h 52"/>
                <a:gd name="T16" fmla="*/ 76 w 85"/>
                <a:gd name="T17" fmla="*/ 613 h 52"/>
                <a:gd name="T18" fmla="*/ 166 w 85"/>
                <a:gd name="T19" fmla="*/ 628 h 52"/>
                <a:gd name="T20" fmla="*/ 184 w 85"/>
                <a:gd name="T21" fmla="*/ 540 h 52"/>
                <a:gd name="T22" fmla="*/ 195 w 85"/>
                <a:gd name="T23" fmla="*/ 540 h 52"/>
                <a:gd name="T24" fmla="*/ 195 w 85"/>
                <a:gd name="T25" fmla="*/ 479 h 52"/>
                <a:gd name="T26" fmla="*/ 264 w 85"/>
                <a:gd name="T27" fmla="*/ 458 h 52"/>
                <a:gd name="T28" fmla="*/ 253 w 85"/>
                <a:gd name="T29" fmla="*/ 372 h 52"/>
                <a:gd name="T30" fmla="*/ 259 w 85"/>
                <a:gd name="T31" fmla="*/ 315 h 52"/>
                <a:gd name="T32" fmla="*/ 280 w 85"/>
                <a:gd name="T33" fmla="*/ 169 h 52"/>
                <a:gd name="T34" fmla="*/ 282 w 85"/>
                <a:gd name="T35" fmla="*/ 90 h 52"/>
                <a:gd name="T36" fmla="*/ 195 w 85"/>
                <a:gd name="T37" fmla="*/ 2 h 52"/>
                <a:gd name="T38" fmla="*/ 118 w 85"/>
                <a:gd name="T39" fmla="*/ 111 h 52"/>
                <a:gd name="T40" fmla="*/ 62 w 85"/>
                <a:gd name="T41" fmla="*/ 59 h 52"/>
                <a:gd name="T42" fmla="*/ 19 w 85"/>
                <a:gd name="T43" fmla="*/ 59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27966" name="Freeform 4140"/>
            <p:cNvSpPr>
              <a:spLocks/>
            </p:cNvSpPr>
            <p:nvPr/>
          </p:nvSpPr>
          <p:spPr bwMode="auto">
            <a:xfrm>
              <a:off x="2826" y="1708"/>
              <a:ext cx="27" cy="64"/>
            </a:xfrm>
            <a:custGeom>
              <a:avLst/>
              <a:gdLst>
                <a:gd name="T0" fmla="*/ 0 w 24"/>
                <a:gd name="T1" fmla="*/ 143 h 52"/>
                <a:gd name="T2" fmla="*/ 3 w 24"/>
                <a:gd name="T3" fmla="*/ 427 h 52"/>
                <a:gd name="T4" fmla="*/ 60 w 24"/>
                <a:gd name="T5" fmla="*/ 628 h 52"/>
                <a:gd name="T6" fmla="*/ 69 w 24"/>
                <a:gd name="T7" fmla="*/ 588 h 52"/>
                <a:gd name="T8" fmla="*/ 99 w 24"/>
                <a:gd name="T9" fmla="*/ 405 h 52"/>
                <a:gd name="T10" fmla="*/ 99 w 24"/>
                <a:gd name="T11" fmla="*/ 372 h 52"/>
                <a:gd name="T12" fmla="*/ 60 w 24"/>
                <a:gd name="T13" fmla="*/ 143 h 52"/>
                <a:gd name="T14" fmla="*/ 53 w 24"/>
                <a:gd name="T15" fmla="*/ 39 h 52"/>
                <a:gd name="T16" fmla="*/ 3 w 24"/>
                <a:gd name="T17" fmla="*/ 0 h 52"/>
                <a:gd name="T18" fmla="*/ 0 w 24"/>
                <a:gd name="T19" fmla="*/ 143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27967" name="Freeform 4141"/>
            <p:cNvSpPr>
              <a:spLocks/>
            </p:cNvSpPr>
            <p:nvPr/>
          </p:nvSpPr>
          <p:spPr bwMode="auto">
            <a:xfrm>
              <a:off x="3204" y="1729"/>
              <a:ext cx="75" cy="58"/>
            </a:xfrm>
            <a:custGeom>
              <a:avLst/>
              <a:gdLst>
                <a:gd name="T0" fmla="*/ 38 w 67"/>
                <a:gd name="T1" fmla="*/ 90 h 47"/>
                <a:gd name="T2" fmla="*/ 0 w 67"/>
                <a:gd name="T3" fmla="*/ 0 h 47"/>
                <a:gd name="T4" fmla="*/ 86 w 67"/>
                <a:gd name="T5" fmla="*/ 0 h 47"/>
                <a:gd name="T6" fmla="*/ 166 w 67"/>
                <a:gd name="T7" fmla="*/ 2 h 47"/>
                <a:gd name="T8" fmla="*/ 224 w 67"/>
                <a:gd name="T9" fmla="*/ 59 h 47"/>
                <a:gd name="T10" fmla="*/ 210 w 67"/>
                <a:gd name="T11" fmla="*/ 230 h 47"/>
                <a:gd name="T12" fmla="*/ 235 w 67"/>
                <a:gd name="T13" fmla="*/ 284 h 47"/>
                <a:gd name="T14" fmla="*/ 224 w 67"/>
                <a:gd name="T15" fmla="*/ 350 h 47"/>
                <a:gd name="T16" fmla="*/ 261 w 67"/>
                <a:gd name="T17" fmla="*/ 524 h 47"/>
                <a:gd name="T18" fmla="*/ 235 w 67"/>
                <a:gd name="T19" fmla="*/ 592 h 47"/>
                <a:gd name="T20" fmla="*/ 224 w 67"/>
                <a:gd name="T21" fmla="*/ 524 h 47"/>
                <a:gd name="T22" fmla="*/ 210 w 67"/>
                <a:gd name="T23" fmla="*/ 487 h 47"/>
                <a:gd name="T24" fmla="*/ 204 w 67"/>
                <a:gd name="T25" fmla="*/ 480 h 47"/>
                <a:gd name="T26" fmla="*/ 186 w 67"/>
                <a:gd name="T27" fmla="*/ 480 h 47"/>
                <a:gd name="T28" fmla="*/ 166 w 67"/>
                <a:gd name="T29" fmla="*/ 432 h 47"/>
                <a:gd name="T30" fmla="*/ 160 w 67"/>
                <a:gd name="T31" fmla="*/ 432 h 47"/>
                <a:gd name="T32" fmla="*/ 139 w 67"/>
                <a:gd name="T33" fmla="*/ 432 h 47"/>
                <a:gd name="T34" fmla="*/ 86 w 67"/>
                <a:gd name="T35" fmla="*/ 350 h 47"/>
                <a:gd name="T36" fmla="*/ 67 w 67"/>
                <a:gd name="T37" fmla="*/ 230 h 47"/>
                <a:gd name="T38" fmla="*/ 38 w 67"/>
                <a:gd name="T39" fmla="*/ 90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27968" name="Freeform 4142"/>
            <p:cNvSpPr>
              <a:spLocks/>
            </p:cNvSpPr>
            <p:nvPr/>
          </p:nvSpPr>
          <p:spPr bwMode="auto">
            <a:xfrm>
              <a:off x="3267" y="1722"/>
              <a:ext cx="65" cy="77"/>
            </a:xfrm>
            <a:custGeom>
              <a:avLst/>
              <a:gdLst>
                <a:gd name="T0" fmla="*/ 37 w 59"/>
                <a:gd name="T1" fmla="*/ 626 h 62"/>
                <a:gd name="T2" fmla="*/ 2 w 59"/>
                <a:gd name="T3" fmla="*/ 441 h 62"/>
                <a:gd name="T4" fmla="*/ 23 w 59"/>
                <a:gd name="T5" fmla="*/ 375 h 62"/>
                <a:gd name="T6" fmla="*/ 0 w 59"/>
                <a:gd name="T7" fmla="*/ 323 h 62"/>
                <a:gd name="T8" fmla="*/ 2 w 59"/>
                <a:gd name="T9" fmla="*/ 135 h 62"/>
                <a:gd name="T10" fmla="*/ 23 w 59"/>
                <a:gd name="T11" fmla="*/ 0 h 62"/>
                <a:gd name="T12" fmla="*/ 99 w 59"/>
                <a:gd name="T13" fmla="*/ 62 h 62"/>
                <a:gd name="T14" fmla="*/ 128 w 59"/>
                <a:gd name="T15" fmla="*/ 229 h 62"/>
                <a:gd name="T16" fmla="*/ 189 w 59"/>
                <a:gd name="T17" fmla="*/ 375 h 62"/>
                <a:gd name="T18" fmla="*/ 160 w 59"/>
                <a:gd name="T19" fmla="*/ 375 h 62"/>
                <a:gd name="T20" fmla="*/ 145 w 59"/>
                <a:gd name="T21" fmla="*/ 676 h 62"/>
                <a:gd name="T22" fmla="*/ 145 w 59"/>
                <a:gd name="T23" fmla="*/ 840 h 62"/>
                <a:gd name="T24" fmla="*/ 99 w 59"/>
                <a:gd name="T25" fmla="*/ 709 h 62"/>
                <a:gd name="T26" fmla="*/ 105 w 59"/>
                <a:gd name="T27" fmla="*/ 626 h 62"/>
                <a:gd name="T28" fmla="*/ 90 w 59"/>
                <a:gd name="T29" fmla="*/ 544 h 62"/>
                <a:gd name="T30" fmla="*/ 37 w 59"/>
                <a:gd name="T31" fmla="*/ 626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27969" name="Freeform 4143"/>
            <p:cNvSpPr>
              <a:spLocks/>
            </p:cNvSpPr>
            <p:nvPr/>
          </p:nvSpPr>
          <p:spPr bwMode="auto">
            <a:xfrm>
              <a:off x="3245" y="1772"/>
              <a:ext cx="29" cy="17"/>
            </a:xfrm>
            <a:custGeom>
              <a:avLst/>
              <a:gdLst>
                <a:gd name="T0" fmla="*/ 96 w 26"/>
                <a:gd name="T1" fmla="*/ 131 h 14"/>
                <a:gd name="T2" fmla="*/ 69 w 26"/>
                <a:gd name="T3" fmla="*/ 151 h 14"/>
                <a:gd name="T4" fmla="*/ 2 w 26"/>
                <a:gd name="T5" fmla="*/ 50 h 14"/>
                <a:gd name="T6" fmla="*/ 0 w 26"/>
                <a:gd name="T7" fmla="*/ 0 h 14"/>
                <a:gd name="T8" fmla="*/ 0 w 26"/>
                <a:gd name="T9" fmla="*/ 0 h 14"/>
                <a:gd name="T10" fmla="*/ 21 w 26"/>
                <a:gd name="T11" fmla="*/ 0 h 14"/>
                <a:gd name="T12" fmla="*/ 26 w 26"/>
                <a:gd name="T13" fmla="*/ 0 h 14"/>
                <a:gd name="T14" fmla="*/ 45 w 26"/>
                <a:gd name="T15" fmla="*/ 34 h 14"/>
                <a:gd name="T16" fmla="*/ 62 w 26"/>
                <a:gd name="T17" fmla="*/ 34 h 14"/>
                <a:gd name="T18" fmla="*/ 69 w 26"/>
                <a:gd name="T19" fmla="*/ 50 h 14"/>
                <a:gd name="T20" fmla="*/ 77 w 26"/>
                <a:gd name="T21" fmla="*/ 74 h 14"/>
                <a:gd name="T22" fmla="*/ 96 w 26"/>
                <a:gd name="T23" fmla="*/ 131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27970" name="Freeform 4144"/>
            <p:cNvSpPr>
              <a:spLocks/>
            </p:cNvSpPr>
            <p:nvPr/>
          </p:nvSpPr>
          <p:spPr bwMode="auto">
            <a:xfrm>
              <a:off x="2843" y="1729"/>
              <a:ext cx="101" cy="111"/>
            </a:xfrm>
            <a:custGeom>
              <a:avLst/>
              <a:gdLst>
                <a:gd name="T0" fmla="*/ 68 w 90"/>
                <a:gd name="T1" fmla="*/ 592 h 90"/>
                <a:gd name="T2" fmla="*/ 21 w 90"/>
                <a:gd name="T3" fmla="*/ 523 h 90"/>
                <a:gd name="T4" fmla="*/ 0 w 90"/>
                <a:gd name="T5" fmla="*/ 428 h 90"/>
                <a:gd name="T6" fmla="*/ 3 w 90"/>
                <a:gd name="T7" fmla="*/ 389 h 90"/>
                <a:gd name="T8" fmla="*/ 38 w 90"/>
                <a:gd name="T9" fmla="*/ 207 h 90"/>
                <a:gd name="T10" fmla="*/ 38 w 90"/>
                <a:gd name="T11" fmla="*/ 169 h 90"/>
                <a:gd name="T12" fmla="*/ 144 w 90"/>
                <a:gd name="T13" fmla="*/ 90 h 90"/>
                <a:gd name="T14" fmla="*/ 206 w 90"/>
                <a:gd name="T15" fmla="*/ 59 h 90"/>
                <a:gd name="T16" fmla="*/ 313 w 90"/>
                <a:gd name="T17" fmla="*/ 90 h 90"/>
                <a:gd name="T18" fmla="*/ 329 w 90"/>
                <a:gd name="T19" fmla="*/ 0 h 90"/>
                <a:gd name="T20" fmla="*/ 351 w 90"/>
                <a:gd name="T21" fmla="*/ 0 h 90"/>
                <a:gd name="T22" fmla="*/ 360 w 90"/>
                <a:gd name="T23" fmla="*/ 59 h 90"/>
                <a:gd name="T24" fmla="*/ 329 w 90"/>
                <a:gd name="T25" fmla="*/ 207 h 90"/>
                <a:gd name="T26" fmla="*/ 264 w 90"/>
                <a:gd name="T27" fmla="*/ 150 h 90"/>
                <a:gd name="T28" fmla="*/ 206 w 90"/>
                <a:gd name="T29" fmla="*/ 228 h 90"/>
                <a:gd name="T30" fmla="*/ 235 w 90"/>
                <a:gd name="T31" fmla="*/ 317 h 90"/>
                <a:gd name="T32" fmla="*/ 206 w 90"/>
                <a:gd name="T33" fmla="*/ 317 h 90"/>
                <a:gd name="T34" fmla="*/ 206 w 90"/>
                <a:gd name="T35" fmla="*/ 347 h 90"/>
                <a:gd name="T36" fmla="*/ 192 w 90"/>
                <a:gd name="T37" fmla="*/ 347 h 90"/>
                <a:gd name="T38" fmla="*/ 202 w 90"/>
                <a:gd name="T39" fmla="*/ 389 h 90"/>
                <a:gd name="T40" fmla="*/ 164 w 90"/>
                <a:gd name="T41" fmla="*/ 228 h 90"/>
                <a:gd name="T42" fmla="*/ 144 w 90"/>
                <a:gd name="T43" fmla="*/ 281 h 90"/>
                <a:gd name="T44" fmla="*/ 171 w 90"/>
                <a:gd name="T45" fmla="*/ 480 h 90"/>
                <a:gd name="T46" fmla="*/ 182 w 90"/>
                <a:gd name="T47" fmla="*/ 562 h 90"/>
                <a:gd name="T48" fmla="*/ 164 w 90"/>
                <a:gd name="T49" fmla="*/ 523 h 90"/>
                <a:gd name="T50" fmla="*/ 164 w 90"/>
                <a:gd name="T51" fmla="*/ 592 h 90"/>
                <a:gd name="T52" fmla="*/ 152 w 90"/>
                <a:gd name="T53" fmla="*/ 598 h 90"/>
                <a:gd name="T54" fmla="*/ 235 w 90"/>
                <a:gd name="T55" fmla="*/ 796 h 90"/>
                <a:gd name="T56" fmla="*/ 229 w 90"/>
                <a:gd name="T57" fmla="*/ 846 h 90"/>
                <a:gd name="T58" fmla="*/ 202 w 90"/>
                <a:gd name="T59" fmla="*/ 814 h 90"/>
                <a:gd name="T60" fmla="*/ 192 w 90"/>
                <a:gd name="T61" fmla="*/ 814 h 90"/>
                <a:gd name="T62" fmla="*/ 202 w 90"/>
                <a:gd name="T63" fmla="*/ 939 h 90"/>
                <a:gd name="T64" fmla="*/ 171 w 90"/>
                <a:gd name="T65" fmla="*/ 939 h 90"/>
                <a:gd name="T66" fmla="*/ 192 w 90"/>
                <a:gd name="T67" fmla="*/ 1115 h 90"/>
                <a:gd name="T68" fmla="*/ 164 w 90"/>
                <a:gd name="T69" fmla="*/ 1077 h 90"/>
                <a:gd name="T70" fmla="*/ 144 w 90"/>
                <a:gd name="T71" fmla="*/ 1115 h 90"/>
                <a:gd name="T72" fmla="*/ 126 w 90"/>
                <a:gd name="T73" fmla="*/ 1024 h 90"/>
                <a:gd name="T74" fmla="*/ 117 w 90"/>
                <a:gd name="T75" fmla="*/ 1077 h 90"/>
                <a:gd name="T76" fmla="*/ 89 w 90"/>
                <a:gd name="T77" fmla="*/ 890 h 90"/>
                <a:gd name="T78" fmla="*/ 76 w 90"/>
                <a:gd name="T79" fmla="*/ 796 h 90"/>
                <a:gd name="T80" fmla="*/ 126 w 90"/>
                <a:gd name="T81" fmla="*/ 733 h 90"/>
                <a:gd name="T82" fmla="*/ 182 w 90"/>
                <a:gd name="T83" fmla="*/ 796 h 90"/>
                <a:gd name="T84" fmla="*/ 182 w 90"/>
                <a:gd name="T85" fmla="*/ 761 h 90"/>
                <a:gd name="T86" fmla="*/ 144 w 90"/>
                <a:gd name="T87" fmla="*/ 705 h 90"/>
                <a:gd name="T88" fmla="*/ 89 w 90"/>
                <a:gd name="T89" fmla="*/ 705 h 90"/>
                <a:gd name="T90" fmla="*/ 68 w 90"/>
                <a:gd name="T91" fmla="*/ 705 h 90"/>
                <a:gd name="T92" fmla="*/ 48 w 90"/>
                <a:gd name="T93" fmla="*/ 592 h 90"/>
                <a:gd name="T94" fmla="*/ 68 w 90"/>
                <a:gd name="T95" fmla="*/ 592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27971" name="Freeform 4145"/>
            <p:cNvSpPr>
              <a:spLocks/>
            </p:cNvSpPr>
            <p:nvPr/>
          </p:nvSpPr>
          <p:spPr bwMode="auto">
            <a:xfrm>
              <a:off x="2906" y="1864"/>
              <a:ext cx="49" cy="11"/>
            </a:xfrm>
            <a:custGeom>
              <a:avLst/>
              <a:gdLst>
                <a:gd name="T0" fmla="*/ 147 w 43"/>
                <a:gd name="T1" fmla="*/ 43 h 9"/>
                <a:gd name="T2" fmla="*/ 47 w 43"/>
                <a:gd name="T3" fmla="*/ 0 h 9"/>
                <a:gd name="T4" fmla="*/ 3 w 43"/>
                <a:gd name="T5" fmla="*/ 0 h 9"/>
                <a:gd name="T6" fmla="*/ 0 w 43"/>
                <a:gd name="T7" fmla="*/ 43 h 9"/>
                <a:gd name="T8" fmla="*/ 67 w 43"/>
                <a:gd name="T9" fmla="*/ 79 h 9"/>
                <a:gd name="T10" fmla="*/ 147 w 43"/>
                <a:gd name="T11" fmla="*/ 97 h 9"/>
                <a:gd name="T12" fmla="*/ 207 w 43"/>
                <a:gd name="T13" fmla="*/ 43 h 9"/>
                <a:gd name="T14" fmla="*/ 147 w 43"/>
                <a:gd name="T15" fmla="*/ 43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27972" name="Freeform 4146"/>
            <p:cNvSpPr>
              <a:spLocks/>
            </p:cNvSpPr>
            <p:nvPr/>
          </p:nvSpPr>
          <p:spPr bwMode="auto">
            <a:xfrm>
              <a:off x="2892" y="1787"/>
              <a:ext cx="26" cy="21"/>
            </a:xfrm>
            <a:custGeom>
              <a:avLst/>
              <a:gdLst>
                <a:gd name="T0" fmla="*/ 164 w 22"/>
                <a:gd name="T1" fmla="*/ 216 h 17"/>
                <a:gd name="T2" fmla="*/ 76 w 22"/>
                <a:gd name="T3" fmla="*/ 61 h 17"/>
                <a:gd name="T4" fmla="*/ 0 w 22"/>
                <a:gd name="T5" fmla="*/ 0 h 17"/>
                <a:gd name="T6" fmla="*/ 76 w 22"/>
                <a:gd name="T7" fmla="*/ 93 h 17"/>
                <a:gd name="T8" fmla="*/ 164 w 22"/>
                <a:gd name="T9" fmla="*/ 2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27973" name="Freeform 4147"/>
            <p:cNvSpPr>
              <a:spLocks/>
            </p:cNvSpPr>
            <p:nvPr/>
          </p:nvSpPr>
          <p:spPr bwMode="auto">
            <a:xfrm>
              <a:off x="2938" y="1778"/>
              <a:ext cx="10" cy="6"/>
            </a:xfrm>
            <a:custGeom>
              <a:avLst/>
              <a:gdLst>
                <a:gd name="T0" fmla="*/ 30 w 9"/>
                <a:gd name="T1" fmla="*/ 42 h 5"/>
                <a:gd name="T2" fmla="*/ 2 w 9"/>
                <a:gd name="T3" fmla="*/ 2 h 5"/>
                <a:gd name="T4" fmla="*/ 0 w 9"/>
                <a:gd name="T5" fmla="*/ 0 h 5"/>
                <a:gd name="T6" fmla="*/ 24 w 9"/>
                <a:gd name="T7" fmla="*/ 2 h 5"/>
                <a:gd name="T8" fmla="*/ 30 w 9"/>
                <a:gd name="T9" fmla="*/ 4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27974" name="Freeform 4148"/>
            <p:cNvSpPr>
              <a:spLocks/>
            </p:cNvSpPr>
            <p:nvPr/>
          </p:nvSpPr>
          <p:spPr bwMode="auto">
            <a:xfrm>
              <a:off x="2851" y="1802"/>
              <a:ext cx="4" cy="6"/>
            </a:xfrm>
            <a:custGeom>
              <a:avLst/>
              <a:gdLst>
                <a:gd name="T0" fmla="*/ 0 w 4"/>
                <a:gd name="T1" fmla="*/ 0 h 5"/>
                <a:gd name="T2" fmla="*/ 4 w 4"/>
                <a:gd name="T3" fmla="*/ 2 h 5"/>
                <a:gd name="T4" fmla="*/ 0 w 4"/>
                <a:gd name="T5" fmla="*/ 42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27975" name="Freeform 4149"/>
            <p:cNvSpPr>
              <a:spLocks/>
            </p:cNvSpPr>
            <p:nvPr/>
          </p:nvSpPr>
          <p:spPr bwMode="auto">
            <a:xfrm>
              <a:off x="2941" y="1796"/>
              <a:ext cx="3" cy="6"/>
            </a:xfrm>
            <a:custGeom>
              <a:avLst/>
              <a:gdLst>
                <a:gd name="T0" fmla="*/ 315 w 2"/>
                <a:gd name="T1" fmla="*/ 0 h 5"/>
                <a:gd name="T2" fmla="*/ 0 w 2"/>
                <a:gd name="T3" fmla="*/ 42 h 5"/>
                <a:gd name="T4" fmla="*/ 0 w 2"/>
                <a:gd name="T5" fmla="*/ 0 h 5"/>
                <a:gd name="T6" fmla="*/ 315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7976" name="Freeform 4150"/>
            <p:cNvSpPr>
              <a:spLocks/>
            </p:cNvSpPr>
            <p:nvPr/>
          </p:nvSpPr>
          <p:spPr bwMode="auto">
            <a:xfrm>
              <a:off x="2623" y="1615"/>
              <a:ext cx="190" cy="196"/>
            </a:xfrm>
            <a:custGeom>
              <a:avLst/>
              <a:gdLst>
                <a:gd name="T0" fmla="*/ 359 w 170"/>
                <a:gd name="T1" fmla="*/ 50 h 158"/>
                <a:gd name="T2" fmla="*/ 281 w 170"/>
                <a:gd name="T3" fmla="*/ 0 h 158"/>
                <a:gd name="T4" fmla="*/ 226 w 170"/>
                <a:gd name="T5" fmla="*/ 2 h 158"/>
                <a:gd name="T6" fmla="*/ 189 w 170"/>
                <a:gd name="T7" fmla="*/ 0 h 158"/>
                <a:gd name="T8" fmla="*/ 189 w 170"/>
                <a:gd name="T9" fmla="*/ 2 h 158"/>
                <a:gd name="T10" fmla="*/ 181 w 170"/>
                <a:gd name="T11" fmla="*/ 50 h 158"/>
                <a:gd name="T12" fmla="*/ 163 w 170"/>
                <a:gd name="T13" fmla="*/ 119 h 158"/>
                <a:gd name="T14" fmla="*/ 124 w 170"/>
                <a:gd name="T15" fmla="*/ 119 h 158"/>
                <a:gd name="T16" fmla="*/ 106 w 170"/>
                <a:gd name="T17" fmla="*/ 210 h 158"/>
                <a:gd name="T18" fmla="*/ 70 w 170"/>
                <a:gd name="T19" fmla="*/ 119 h 158"/>
                <a:gd name="T20" fmla="*/ 45 w 170"/>
                <a:gd name="T21" fmla="*/ 210 h 158"/>
                <a:gd name="T22" fmla="*/ 2 w 170"/>
                <a:gd name="T23" fmla="*/ 210 h 158"/>
                <a:gd name="T24" fmla="*/ 2 w 170"/>
                <a:gd name="T25" fmla="*/ 315 h 158"/>
                <a:gd name="T26" fmla="*/ 0 w 170"/>
                <a:gd name="T27" fmla="*/ 396 h 158"/>
                <a:gd name="T28" fmla="*/ 0 w 170"/>
                <a:gd name="T29" fmla="*/ 463 h 158"/>
                <a:gd name="T30" fmla="*/ 0 w 170"/>
                <a:gd name="T31" fmla="*/ 562 h 158"/>
                <a:gd name="T32" fmla="*/ 45 w 170"/>
                <a:gd name="T33" fmla="*/ 619 h 158"/>
                <a:gd name="T34" fmla="*/ 45 w 170"/>
                <a:gd name="T35" fmla="*/ 717 h 158"/>
                <a:gd name="T36" fmla="*/ 93 w 170"/>
                <a:gd name="T37" fmla="*/ 602 h 158"/>
                <a:gd name="T38" fmla="*/ 163 w 170"/>
                <a:gd name="T39" fmla="*/ 657 h 158"/>
                <a:gd name="T40" fmla="*/ 203 w 170"/>
                <a:gd name="T41" fmla="*/ 883 h 158"/>
                <a:gd name="T42" fmla="*/ 253 w 170"/>
                <a:gd name="T43" fmla="*/ 1035 h 158"/>
                <a:gd name="T44" fmla="*/ 295 w 170"/>
                <a:gd name="T45" fmla="*/ 1182 h 158"/>
                <a:gd name="T46" fmla="*/ 316 w 170"/>
                <a:gd name="T47" fmla="*/ 1217 h 158"/>
                <a:gd name="T48" fmla="*/ 321 w 170"/>
                <a:gd name="T49" fmla="*/ 1217 h 158"/>
                <a:gd name="T50" fmla="*/ 359 w 170"/>
                <a:gd name="T51" fmla="*/ 1320 h 158"/>
                <a:gd name="T52" fmla="*/ 433 w 170"/>
                <a:gd name="T53" fmla="*/ 1470 h 158"/>
                <a:gd name="T54" fmla="*/ 460 w 170"/>
                <a:gd name="T55" fmla="*/ 1500 h 158"/>
                <a:gd name="T56" fmla="*/ 487 w 170"/>
                <a:gd name="T57" fmla="*/ 1593 h 158"/>
                <a:gd name="T58" fmla="*/ 519 w 170"/>
                <a:gd name="T59" fmla="*/ 1835 h 158"/>
                <a:gd name="T60" fmla="*/ 510 w 170"/>
                <a:gd name="T61" fmla="*/ 2031 h 158"/>
                <a:gd name="T62" fmla="*/ 531 w 170"/>
                <a:gd name="T63" fmla="*/ 2090 h 158"/>
                <a:gd name="T64" fmla="*/ 559 w 170"/>
                <a:gd name="T65" fmla="*/ 1939 h 158"/>
                <a:gd name="T66" fmla="*/ 574 w 170"/>
                <a:gd name="T67" fmla="*/ 1835 h 158"/>
                <a:gd name="T68" fmla="*/ 583 w 170"/>
                <a:gd name="T69" fmla="*/ 1784 h 158"/>
                <a:gd name="T70" fmla="*/ 559 w 170"/>
                <a:gd name="T71" fmla="*/ 1685 h 158"/>
                <a:gd name="T72" fmla="*/ 570 w 170"/>
                <a:gd name="T73" fmla="*/ 1500 h 158"/>
                <a:gd name="T74" fmla="*/ 605 w 170"/>
                <a:gd name="T75" fmla="*/ 1535 h 158"/>
                <a:gd name="T76" fmla="*/ 640 w 170"/>
                <a:gd name="T77" fmla="*/ 1637 h 158"/>
                <a:gd name="T78" fmla="*/ 646 w 170"/>
                <a:gd name="T79" fmla="*/ 1535 h 158"/>
                <a:gd name="T80" fmla="*/ 574 w 170"/>
                <a:gd name="T81" fmla="*/ 1407 h 158"/>
                <a:gd name="T82" fmla="*/ 514 w 170"/>
                <a:gd name="T83" fmla="*/ 1284 h 158"/>
                <a:gd name="T84" fmla="*/ 519 w 170"/>
                <a:gd name="T85" fmla="*/ 1182 h 158"/>
                <a:gd name="T86" fmla="*/ 493 w 170"/>
                <a:gd name="T87" fmla="*/ 1159 h 158"/>
                <a:gd name="T88" fmla="*/ 420 w 170"/>
                <a:gd name="T89" fmla="*/ 1095 h 158"/>
                <a:gd name="T90" fmla="*/ 395 w 170"/>
                <a:gd name="T91" fmla="*/ 937 h 158"/>
                <a:gd name="T92" fmla="*/ 369 w 170"/>
                <a:gd name="T93" fmla="*/ 786 h 158"/>
                <a:gd name="T94" fmla="*/ 316 w 170"/>
                <a:gd name="T95" fmla="*/ 697 h 158"/>
                <a:gd name="T96" fmla="*/ 295 w 170"/>
                <a:gd name="T97" fmla="*/ 491 h 158"/>
                <a:gd name="T98" fmla="*/ 287 w 170"/>
                <a:gd name="T99" fmla="*/ 373 h 158"/>
                <a:gd name="T100" fmla="*/ 332 w 170"/>
                <a:gd name="T101" fmla="*/ 283 h 158"/>
                <a:gd name="T102" fmla="*/ 369 w 170"/>
                <a:gd name="T103" fmla="*/ 315 h 158"/>
                <a:gd name="T104" fmla="*/ 351 w 170"/>
                <a:gd name="T105" fmla="*/ 148 h 158"/>
                <a:gd name="T106" fmla="*/ 359 w 170"/>
                <a:gd name="T107" fmla="*/ 50 h 158"/>
                <a:gd name="T108" fmla="*/ 301 w 170"/>
                <a:gd name="T109" fmla="*/ 697 h 158"/>
                <a:gd name="T110" fmla="*/ 295 w 170"/>
                <a:gd name="T111" fmla="*/ 697 h 158"/>
                <a:gd name="T112" fmla="*/ 301 w 170"/>
                <a:gd name="T113" fmla="*/ 697 h 158"/>
                <a:gd name="T114" fmla="*/ 301 w 170"/>
                <a:gd name="T115" fmla="*/ 697 h 158"/>
                <a:gd name="T116" fmla="*/ 359 w 170"/>
                <a:gd name="T117" fmla="*/ 50 h 158"/>
                <a:gd name="T118" fmla="*/ 321 w 170"/>
                <a:gd name="T119" fmla="*/ 1217 h 158"/>
                <a:gd name="T120" fmla="*/ 359 w 170"/>
                <a:gd name="T121" fmla="*/ 50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977" name="Freeform 4151"/>
            <p:cNvSpPr>
              <a:spLocks/>
            </p:cNvSpPr>
            <p:nvPr/>
          </p:nvSpPr>
          <p:spPr bwMode="auto">
            <a:xfrm>
              <a:off x="2623" y="1615"/>
              <a:ext cx="190" cy="196"/>
            </a:xfrm>
            <a:custGeom>
              <a:avLst/>
              <a:gdLst>
                <a:gd name="T0" fmla="*/ 359 w 170"/>
                <a:gd name="T1" fmla="*/ 50 h 158"/>
                <a:gd name="T2" fmla="*/ 281 w 170"/>
                <a:gd name="T3" fmla="*/ 0 h 158"/>
                <a:gd name="T4" fmla="*/ 226 w 170"/>
                <a:gd name="T5" fmla="*/ 2 h 158"/>
                <a:gd name="T6" fmla="*/ 189 w 170"/>
                <a:gd name="T7" fmla="*/ 0 h 158"/>
                <a:gd name="T8" fmla="*/ 189 w 170"/>
                <a:gd name="T9" fmla="*/ 2 h 158"/>
                <a:gd name="T10" fmla="*/ 181 w 170"/>
                <a:gd name="T11" fmla="*/ 50 h 158"/>
                <a:gd name="T12" fmla="*/ 163 w 170"/>
                <a:gd name="T13" fmla="*/ 119 h 158"/>
                <a:gd name="T14" fmla="*/ 124 w 170"/>
                <a:gd name="T15" fmla="*/ 119 h 158"/>
                <a:gd name="T16" fmla="*/ 106 w 170"/>
                <a:gd name="T17" fmla="*/ 210 h 158"/>
                <a:gd name="T18" fmla="*/ 70 w 170"/>
                <a:gd name="T19" fmla="*/ 119 h 158"/>
                <a:gd name="T20" fmla="*/ 45 w 170"/>
                <a:gd name="T21" fmla="*/ 210 h 158"/>
                <a:gd name="T22" fmla="*/ 2 w 170"/>
                <a:gd name="T23" fmla="*/ 210 h 158"/>
                <a:gd name="T24" fmla="*/ 2 w 170"/>
                <a:gd name="T25" fmla="*/ 315 h 158"/>
                <a:gd name="T26" fmla="*/ 0 w 170"/>
                <a:gd name="T27" fmla="*/ 396 h 158"/>
                <a:gd name="T28" fmla="*/ 0 w 170"/>
                <a:gd name="T29" fmla="*/ 463 h 158"/>
                <a:gd name="T30" fmla="*/ 0 w 170"/>
                <a:gd name="T31" fmla="*/ 562 h 158"/>
                <a:gd name="T32" fmla="*/ 45 w 170"/>
                <a:gd name="T33" fmla="*/ 619 h 158"/>
                <a:gd name="T34" fmla="*/ 45 w 170"/>
                <a:gd name="T35" fmla="*/ 717 h 158"/>
                <a:gd name="T36" fmla="*/ 93 w 170"/>
                <a:gd name="T37" fmla="*/ 602 h 158"/>
                <a:gd name="T38" fmla="*/ 163 w 170"/>
                <a:gd name="T39" fmla="*/ 657 h 158"/>
                <a:gd name="T40" fmla="*/ 203 w 170"/>
                <a:gd name="T41" fmla="*/ 883 h 158"/>
                <a:gd name="T42" fmla="*/ 253 w 170"/>
                <a:gd name="T43" fmla="*/ 1035 h 158"/>
                <a:gd name="T44" fmla="*/ 295 w 170"/>
                <a:gd name="T45" fmla="*/ 1182 h 158"/>
                <a:gd name="T46" fmla="*/ 316 w 170"/>
                <a:gd name="T47" fmla="*/ 1217 h 158"/>
                <a:gd name="T48" fmla="*/ 321 w 170"/>
                <a:gd name="T49" fmla="*/ 1217 h 158"/>
                <a:gd name="T50" fmla="*/ 359 w 170"/>
                <a:gd name="T51" fmla="*/ 1320 h 158"/>
                <a:gd name="T52" fmla="*/ 433 w 170"/>
                <a:gd name="T53" fmla="*/ 1470 h 158"/>
                <a:gd name="T54" fmla="*/ 460 w 170"/>
                <a:gd name="T55" fmla="*/ 1500 h 158"/>
                <a:gd name="T56" fmla="*/ 487 w 170"/>
                <a:gd name="T57" fmla="*/ 1593 h 158"/>
                <a:gd name="T58" fmla="*/ 519 w 170"/>
                <a:gd name="T59" fmla="*/ 1835 h 158"/>
                <a:gd name="T60" fmla="*/ 510 w 170"/>
                <a:gd name="T61" fmla="*/ 2031 h 158"/>
                <a:gd name="T62" fmla="*/ 531 w 170"/>
                <a:gd name="T63" fmla="*/ 2090 h 158"/>
                <a:gd name="T64" fmla="*/ 559 w 170"/>
                <a:gd name="T65" fmla="*/ 1939 h 158"/>
                <a:gd name="T66" fmla="*/ 574 w 170"/>
                <a:gd name="T67" fmla="*/ 1835 h 158"/>
                <a:gd name="T68" fmla="*/ 583 w 170"/>
                <a:gd name="T69" fmla="*/ 1784 h 158"/>
                <a:gd name="T70" fmla="*/ 559 w 170"/>
                <a:gd name="T71" fmla="*/ 1685 h 158"/>
                <a:gd name="T72" fmla="*/ 570 w 170"/>
                <a:gd name="T73" fmla="*/ 1500 h 158"/>
                <a:gd name="T74" fmla="*/ 605 w 170"/>
                <a:gd name="T75" fmla="*/ 1535 h 158"/>
                <a:gd name="T76" fmla="*/ 640 w 170"/>
                <a:gd name="T77" fmla="*/ 1637 h 158"/>
                <a:gd name="T78" fmla="*/ 646 w 170"/>
                <a:gd name="T79" fmla="*/ 1535 h 158"/>
                <a:gd name="T80" fmla="*/ 574 w 170"/>
                <a:gd name="T81" fmla="*/ 1407 h 158"/>
                <a:gd name="T82" fmla="*/ 514 w 170"/>
                <a:gd name="T83" fmla="*/ 1284 h 158"/>
                <a:gd name="T84" fmla="*/ 519 w 170"/>
                <a:gd name="T85" fmla="*/ 1182 h 158"/>
                <a:gd name="T86" fmla="*/ 493 w 170"/>
                <a:gd name="T87" fmla="*/ 1159 h 158"/>
                <a:gd name="T88" fmla="*/ 420 w 170"/>
                <a:gd name="T89" fmla="*/ 1095 h 158"/>
                <a:gd name="T90" fmla="*/ 395 w 170"/>
                <a:gd name="T91" fmla="*/ 937 h 158"/>
                <a:gd name="T92" fmla="*/ 369 w 170"/>
                <a:gd name="T93" fmla="*/ 786 h 158"/>
                <a:gd name="T94" fmla="*/ 316 w 170"/>
                <a:gd name="T95" fmla="*/ 697 h 158"/>
                <a:gd name="T96" fmla="*/ 295 w 170"/>
                <a:gd name="T97" fmla="*/ 491 h 158"/>
                <a:gd name="T98" fmla="*/ 287 w 170"/>
                <a:gd name="T99" fmla="*/ 373 h 158"/>
                <a:gd name="T100" fmla="*/ 332 w 170"/>
                <a:gd name="T101" fmla="*/ 283 h 158"/>
                <a:gd name="T102" fmla="*/ 369 w 170"/>
                <a:gd name="T103" fmla="*/ 315 h 158"/>
                <a:gd name="T104" fmla="*/ 351 w 170"/>
                <a:gd name="T105" fmla="*/ 148 h 158"/>
                <a:gd name="T106" fmla="*/ 359 w 170"/>
                <a:gd name="T107" fmla="*/ 50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27978" name="Freeform 4152"/>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7979" name="Freeform 4153"/>
            <p:cNvSpPr>
              <a:spLocks/>
            </p:cNvSpPr>
            <p:nvPr/>
          </p:nvSpPr>
          <p:spPr bwMode="auto">
            <a:xfrm>
              <a:off x="2722" y="1802"/>
              <a:ext cx="49" cy="34"/>
            </a:xfrm>
            <a:custGeom>
              <a:avLst/>
              <a:gdLst>
                <a:gd name="T0" fmla="*/ 105 w 45"/>
                <a:gd name="T1" fmla="*/ 194 h 28"/>
                <a:gd name="T2" fmla="*/ 105 w 45"/>
                <a:gd name="T3" fmla="*/ 287 h 28"/>
                <a:gd name="T4" fmla="*/ 58 w 45"/>
                <a:gd name="T5" fmla="*/ 206 h 28"/>
                <a:gd name="T6" fmla="*/ 2 w 45"/>
                <a:gd name="T7" fmla="*/ 131 h 28"/>
                <a:gd name="T8" fmla="*/ 0 w 45"/>
                <a:gd name="T9" fmla="*/ 50 h 28"/>
                <a:gd name="T10" fmla="*/ 29 w 45"/>
                <a:gd name="T11" fmla="*/ 50 h 28"/>
                <a:gd name="T12" fmla="*/ 76 w 45"/>
                <a:gd name="T13" fmla="*/ 2 h 28"/>
                <a:gd name="T14" fmla="*/ 125 w 45"/>
                <a:gd name="T15" fmla="*/ 0 h 28"/>
                <a:gd name="T16" fmla="*/ 105 w 45"/>
                <a:gd name="T17" fmla="*/ 194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27980" name="Freeform 4154"/>
            <p:cNvSpPr>
              <a:spLocks/>
            </p:cNvSpPr>
            <p:nvPr/>
          </p:nvSpPr>
          <p:spPr bwMode="auto">
            <a:xfrm>
              <a:off x="2650" y="1737"/>
              <a:ext cx="25" cy="52"/>
            </a:xfrm>
            <a:custGeom>
              <a:avLst/>
              <a:gdLst>
                <a:gd name="T0" fmla="*/ 101 w 21"/>
                <a:gd name="T1" fmla="*/ 453 h 42"/>
                <a:gd name="T2" fmla="*/ 35 w 21"/>
                <a:gd name="T3" fmla="*/ 541 h 42"/>
                <a:gd name="T4" fmla="*/ 2 w 21"/>
                <a:gd name="T5" fmla="*/ 432 h 42"/>
                <a:gd name="T6" fmla="*/ 0 w 21"/>
                <a:gd name="T7" fmla="*/ 256 h 42"/>
                <a:gd name="T8" fmla="*/ 0 w 21"/>
                <a:gd name="T9" fmla="*/ 62 h 42"/>
                <a:gd name="T10" fmla="*/ 101 w 21"/>
                <a:gd name="T11" fmla="*/ 0 h 42"/>
                <a:gd name="T12" fmla="*/ 176 w 21"/>
                <a:gd name="T13" fmla="*/ 167 h 42"/>
                <a:gd name="T14" fmla="*/ 151 w 21"/>
                <a:gd name="T15" fmla="*/ 453 h 42"/>
                <a:gd name="T16" fmla="*/ 101 w 21"/>
                <a:gd name="T17" fmla="*/ 45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27981" name="Freeform 4155"/>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27982" name="Freeform 4156"/>
            <p:cNvSpPr>
              <a:spLocks/>
            </p:cNvSpPr>
            <p:nvPr/>
          </p:nvSpPr>
          <p:spPr bwMode="auto">
            <a:xfrm>
              <a:off x="2944" y="1722"/>
              <a:ext cx="309" cy="132"/>
            </a:xfrm>
            <a:custGeom>
              <a:avLst/>
              <a:gdLst>
                <a:gd name="T0" fmla="*/ 687 w 277"/>
                <a:gd name="T1" fmla="*/ 1245 h 106"/>
                <a:gd name="T2" fmla="*/ 579 w 277"/>
                <a:gd name="T3" fmla="*/ 1321 h 106"/>
                <a:gd name="T4" fmla="*/ 564 w 277"/>
                <a:gd name="T5" fmla="*/ 1471 h 106"/>
                <a:gd name="T6" fmla="*/ 552 w 277"/>
                <a:gd name="T7" fmla="*/ 1458 h 106"/>
                <a:gd name="T8" fmla="*/ 539 w 277"/>
                <a:gd name="T9" fmla="*/ 1283 h 106"/>
                <a:gd name="T10" fmla="*/ 450 w 277"/>
                <a:gd name="T11" fmla="*/ 1352 h 106"/>
                <a:gd name="T12" fmla="*/ 353 w 277"/>
                <a:gd name="T13" fmla="*/ 1379 h 106"/>
                <a:gd name="T14" fmla="*/ 255 w 277"/>
                <a:gd name="T15" fmla="*/ 1352 h 106"/>
                <a:gd name="T16" fmla="*/ 182 w 277"/>
                <a:gd name="T17" fmla="*/ 1321 h 106"/>
                <a:gd name="T18" fmla="*/ 118 w 277"/>
                <a:gd name="T19" fmla="*/ 1283 h 106"/>
                <a:gd name="T20" fmla="*/ 122 w 277"/>
                <a:gd name="T21" fmla="*/ 1232 h 106"/>
                <a:gd name="T22" fmla="*/ 85 w 277"/>
                <a:gd name="T23" fmla="*/ 1149 h 106"/>
                <a:gd name="T24" fmla="*/ 62 w 277"/>
                <a:gd name="T25" fmla="*/ 989 h 106"/>
                <a:gd name="T26" fmla="*/ 3 w 277"/>
                <a:gd name="T27" fmla="*/ 817 h 106"/>
                <a:gd name="T28" fmla="*/ 45 w 277"/>
                <a:gd name="T29" fmla="*/ 903 h 106"/>
                <a:gd name="T30" fmla="*/ 36 w 277"/>
                <a:gd name="T31" fmla="*/ 732 h 106"/>
                <a:gd name="T32" fmla="*/ 0 w 277"/>
                <a:gd name="T33" fmla="*/ 595 h 106"/>
                <a:gd name="T34" fmla="*/ 55 w 277"/>
                <a:gd name="T35" fmla="*/ 394 h 106"/>
                <a:gd name="T36" fmla="*/ 139 w 277"/>
                <a:gd name="T37" fmla="*/ 360 h 106"/>
                <a:gd name="T38" fmla="*/ 165 w 277"/>
                <a:gd name="T39" fmla="*/ 289 h 106"/>
                <a:gd name="T40" fmla="*/ 236 w 277"/>
                <a:gd name="T41" fmla="*/ 186 h 106"/>
                <a:gd name="T42" fmla="*/ 373 w 277"/>
                <a:gd name="T43" fmla="*/ 0 h 106"/>
                <a:gd name="T44" fmla="*/ 458 w 277"/>
                <a:gd name="T45" fmla="*/ 0 h 106"/>
                <a:gd name="T46" fmla="*/ 511 w 277"/>
                <a:gd name="T47" fmla="*/ 137 h 106"/>
                <a:gd name="T48" fmla="*/ 648 w 277"/>
                <a:gd name="T49" fmla="*/ 232 h 106"/>
                <a:gd name="T50" fmla="*/ 804 w 277"/>
                <a:gd name="T51" fmla="*/ 96 h 106"/>
                <a:gd name="T52" fmla="*/ 906 w 277"/>
                <a:gd name="T53" fmla="*/ 171 h 106"/>
                <a:gd name="T54" fmla="*/ 952 w 277"/>
                <a:gd name="T55" fmla="*/ 467 h 106"/>
                <a:gd name="T56" fmla="*/ 974 w 277"/>
                <a:gd name="T57" fmla="*/ 624 h 106"/>
                <a:gd name="T58" fmla="*/ 1000 w 277"/>
                <a:gd name="T59" fmla="*/ 989 h 106"/>
                <a:gd name="T60" fmla="*/ 1000 w 277"/>
                <a:gd name="T61" fmla="*/ 1181 h 106"/>
                <a:gd name="T62" fmla="*/ 912 w 277"/>
                <a:gd name="T63" fmla="*/ 1149 h 106"/>
                <a:gd name="T64" fmla="*/ 879 w 277"/>
                <a:gd name="T65" fmla="*/ 1149 h 106"/>
                <a:gd name="T66" fmla="*/ 766 w 277"/>
                <a:gd name="T67" fmla="*/ 1245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27983" name="Freeform 4157"/>
            <p:cNvSpPr>
              <a:spLocks/>
            </p:cNvSpPr>
            <p:nvPr/>
          </p:nvSpPr>
          <p:spPr bwMode="auto">
            <a:xfrm>
              <a:off x="2935" y="1720"/>
              <a:ext cx="50" cy="41"/>
            </a:xfrm>
            <a:custGeom>
              <a:avLst/>
              <a:gdLst>
                <a:gd name="T0" fmla="*/ 20 w 45"/>
                <a:gd name="T1" fmla="*/ 2 h 33"/>
                <a:gd name="T2" fmla="*/ 20 w 45"/>
                <a:gd name="T3" fmla="*/ 96 h 33"/>
                <a:gd name="T4" fmla="*/ 24 w 45"/>
                <a:gd name="T5" fmla="*/ 168 h 33"/>
                <a:gd name="T6" fmla="*/ 0 w 45"/>
                <a:gd name="T7" fmla="*/ 318 h 33"/>
                <a:gd name="T8" fmla="*/ 33 w 45"/>
                <a:gd name="T9" fmla="*/ 354 h 33"/>
                <a:gd name="T10" fmla="*/ 20 w 45"/>
                <a:gd name="T11" fmla="*/ 444 h 33"/>
                <a:gd name="T12" fmla="*/ 74 w 45"/>
                <a:gd name="T13" fmla="*/ 285 h 33"/>
                <a:gd name="T14" fmla="*/ 163 w 45"/>
                <a:gd name="T15" fmla="*/ 260 h 33"/>
                <a:gd name="T16" fmla="*/ 124 w 45"/>
                <a:gd name="T17" fmla="*/ 168 h 33"/>
                <a:gd name="T18" fmla="*/ 91 w 45"/>
                <a:gd name="T19" fmla="*/ 0 h 33"/>
                <a:gd name="T20" fmla="*/ 20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7984" name="Freeform 4158"/>
            <p:cNvSpPr>
              <a:spLocks/>
            </p:cNvSpPr>
            <p:nvPr/>
          </p:nvSpPr>
          <p:spPr bwMode="auto">
            <a:xfrm>
              <a:off x="2862" y="1422"/>
              <a:ext cx="136" cy="96"/>
            </a:xfrm>
            <a:custGeom>
              <a:avLst/>
              <a:gdLst>
                <a:gd name="T0" fmla="*/ 491 w 121"/>
                <a:gd name="T1" fmla="*/ 510 h 78"/>
                <a:gd name="T2" fmla="*/ 469 w 121"/>
                <a:gd name="T3" fmla="*/ 564 h 78"/>
                <a:gd name="T4" fmla="*/ 491 w 121"/>
                <a:gd name="T5" fmla="*/ 762 h 78"/>
                <a:gd name="T6" fmla="*/ 424 w 121"/>
                <a:gd name="T7" fmla="*/ 842 h 78"/>
                <a:gd name="T8" fmla="*/ 424 w 121"/>
                <a:gd name="T9" fmla="*/ 938 h 78"/>
                <a:gd name="T10" fmla="*/ 327 w 121"/>
                <a:gd name="T11" fmla="*/ 891 h 78"/>
                <a:gd name="T12" fmla="*/ 232 w 121"/>
                <a:gd name="T13" fmla="*/ 818 h 78"/>
                <a:gd name="T14" fmla="*/ 134 w 121"/>
                <a:gd name="T15" fmla="*/ 818 h 78"/>
                <a:gd name="T16" fmla="*/ 34 w 121"/>
                <a:gd name="T17" fmla="*/ 818 h 78"/>
                <a:gd name="T18" fmla="*/ 2 w 121"/>
                <a:gd name="T19" fmla="*/ 762 h 78"/>
                <a:gd name="T20" fmla="*/ 48 w 121"/>
                <a:gd name="T21" fmla="*/ 628 h 78"/>
                <a:gd name="T22" fmla="*/ 0 w 121"/>
                <a:gd name="T23" fmla="*/ 336 h 78"/>
                <a:gd name="T24" fmla="*/ 78 w 121"/>
                <a:gd name="T25" fmla="*/ 199 h 78"/>
                <a:gd name="T26" fmla="*/ 163 w 121"/>
                <a:gd name="T27" fmla="*/ 2 h 78"/>
                <a:gd name="T28" fmla="*/ 237 w 121"/>
                <a:gd name="T29" fmla="*/ 0 h 78"/>
                <a:gd name="T30" fmla="*/ 317 w 121"/>
                <a:gd name="T31" fmla="*/ 48 h 78"/>
                <a:gd name="T32" fmla="*/ 400 w 121"/>
                <a:gd name="T33" fmla="*/ 90 h 78"/>
                <a:gd name="T34" fmla="*/ 416 w 121"/>
                <a:gd name="T35" fmla="*/ 336 h 78"/>
                <a:gd name="T36" fmla="*/ 491 w 121"/>
                <a:gd name="T37" fmla="*/ 51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27985" name="Freeform 4159"/>
            <p:cNvSpPr>
              <a:spLocks/>
            </p:cNvSpPr>
            <p:nvPr/>
          </p:nvSpPr>
          <p:spPr bwMode="auto">
            <a:xfrm>
              <a:off x="2637" y="1400"/>
              <a:ext cx="34" cy="44"/>
            </a:xfrm>
            <a:custGeom>
              <a:avLst/>
              <a:gdLst>
                <a:gd name="T0" fmla="*/ 50 w 31"/>
                <a:gd name="T1" fmla="*/ 509 h 35"/>
                <a:gd name="T2" fmla="*/ 50 w 31"/>
                <a:gd name="T3" fmla="*/ 541 h 35"/>
                <a:gd name="T4" fmla="*/ 5 w 31"/>
                <a:gd name="T5" fmla="*/ 541 h 35"/>
                <a:gd name="T6" fmla="*/ 5 w 31"/>
                <a:gd name="T7" fmla="*/ 509 h 35"/>
                <a:gd name="T8" fmla="*/ 0 w 31"/>
                <a:gd name="T9" fmla="*/ 370 h 35"/>
                <a:gd name="T10" fmla="*/ 0 w 31"/>
                <a:gd name="T11" fmla="*/ 114 h 35"/>
                <a:gd name="T12" fmla="*/ 22 w 31"/>
                <a:gd name="T13" fmla="*/ 78 h 35"/>
                <a:gd name="T14" fmla="*/ 26 w 31"/>
                <a:gd name="T15" fmla="*/ 114 h 35"/>
                <a:gd name="T16" fmla="*/ 35 w 31"/>
                <a:gd name="T17" fmla="*/ 78 h 35"/>
                <a:gd name="T18" fmla="*/ 57 w 31"/>
                <a:gd name="T19" fmla="*/ 0 h 35"/>
                <a:gd name="T20" fmla="*/ 72 w 31"/>
                <a:gd name="T21" fmla="*/ 114 h 35"/>
                <a:gd name="T22" fmla="*/ 94 w 31"/>
                <a:gd name="T23" fmla="*/ 114 h 35"/>
                <a:gd name="T24" fmla="*/ 86 w 31"/>
                <a:gd name="T25" fmla="*/ 226 h 35"/>
                <a:gd name="T26" fmla="*/ 57 w 31"/>
                <a:gd name="T27" fmla="*/ 322 h 35"/>
                <a:gd name="T28" fmla="*/ 57 w 31"/>
                <a:gd name="T29" fmla="*/ 370 h 35"/>
                <a:gd name="T30" fmla="*/ 50 w 31"/>
                <a:gd name="T31" fmla="*/ 509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27986" name="Freeform 4160"/>
            <p:cNvSpPr>
              <a:spLocks/>
            </p:cNvSpPr>
            <p:nvPr/>
          </p:nvSpPr>
          <p:spPr bwMode="auto">
            <a:xfrm>
              <a:off x="2676" y="1422"/>
              <a:ext cx="25" cy="20"/>
            </a:xfrm>
            <a:custGeom>
              <a:avLst/>
              <a:gdLst>
                <a:gd name="T0" fmla="*/ 100 w 22"/>
                <a:gd name="T1" fmla="*/ 61 h 16"/>
                <a:gd name="T2" fmla="*/ 88 w 22"/>
                <a:gd name="T3" fmla="*/ 39 h 16"/>
                <a:gd name="T4" fmla="*/ 68 w 22"/>
                <a:gd name="T5" fmla="*/ 0 h 16"/>
                <a:gd name="T6" fmla="*/ 68 w 22"/>
                <a:gd name="T7" fmla="*/ 61 h 16"/>
                <a:gd name="T8" fmla="*/ 47 w 22"/>
                <a:gd name="T9" fmla="*/ 61 h 16"/>
                <a:gd name="T10" fmla="*/ 25 w 22"/>
                <a:gd name="T11" fmla="*/ 0 h 16"/>
                <a:gd name="T12" fmla="*/ 3 w 22"/>
                <a:gd name="T13" fmla="*/ 61 h 16"/>
                <a:gd name="T14" fmla="*/ 0 w 22"/>
                <a:gd name="T15" fmla="*/ 110 h 16"/>
                <a:gd name="T16" fmla="*/ 57 w 22"/>
                <a:gd name="T17" fmla="*/ 233 h 16"/>
                <a:gd name="T18" fmla="*/ 77 w 22"/>
                <a:gd name="T19" fmla="*/ 173 h 16"/>
                <a:gd name="T20" fmla="*/ 77 w 22"/>
                <a:gd name="T21" fmla="*/ 138 h 16"/>
                <a:gd name="T22" fmla="*/ 100 w 22"/>
                <a:gd name="T23" fmla="*/ 61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27987" name="Freeform 4161"/>
            <p:cNvSpPr>
              <a:spLocks/>
            </p:cNvSpPr>
            <p:nvPr/>
          </p:nvSpPr>
          <p:spPr bwMode="auto">
            <a:xfrm>
              <a:off x="2639" y="1386"/>
              <a:ext cx="29" cy="21"/>
            </a:xfrm>
            <a:custGeom>
              <a:avLst/>
              <a:gdLst>
                <a:gd name="T0" fmla="*/ 85 w 26"/>
                <a:gd name="T1" fmla="*/ 151 h 17"/>
                <a:gd name="T2" fmla="*/ 3 w 26"/>
                <a:gd name="T3" fmla="*/ 151 h 17"/>
                <a:gd name="T4" fmla="*/ 0 w 26"/>
                <a:gd name="T5" fmla="*/ 216 h 17"/>
                <a:gd name="T6" fmla="*/ 0 w 26"/>
                <a:gd name="T7" fmla="*/ 122 h 17"/>
                <a:gd name="T8" fmla="*/ 55 w 26"/>
                <a:gd name="T9" fmla="*/ 122 h 17"/>
                <a:gd name="T10" fmla="*/ 96 w 26"/>
                <a:gd name="T11" fmla="*/ 0 h 17"/>
                <a:gd name="T12" fmla="*/ 85 w 26"/>
                <a:gd name="T13" fmla="*/ 151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27988" name="Freeform 4162"/>
            <p:cNvSpPr>
              <a:spLocks/>
            </p:cNvSpPr>
            <p:nvPr/>
          </p:nvSpPr>
          <p:spPr bwMode="auto">
            <a:xfrm>
              <a:off x="2658" y="1431"/>
              <a:ext cx="17" cy="11"/>
            </a:xfrm>
            <a:custGeom>
              <a:avLst/>
              <a:gdLst>
                <a:gd name="T0" fmla="*/ 151 w 14"/>
                <a:gd name="T1" fmla="*/ 43 h 9"/>
                <a:gd name="T2" fmla="*/ 90 w 14"/>
                <a:gd name="T3" fmla="*/ 0 h 9"/>
                <a:gd name="T4" fmla="*/ 0 w 14"/>
                <a:gd name="T5" fmla="*/ 2 h 9"/>
                <a:gd name="T6" fmla="*/ 131 w 14"/>
                <a:gd name="T7" fmla="*/ 97 h 9"/>
                <a:gd name="T8" fmla="*/ 151 w 14"/>
                <a:gd name="T9" fmla="*/ 43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27989" name="Freeform 4163"/>
            <p:cNvSpPr>
              <a:spLocks/>
            </p:cNvSpPr>
            <p:nvPr/>
          </p:nvSpPr>
          <p:spPr bwMode="auto">
            <a:xfrm>
              <a:off x="2689" y="1444"/>
              <a:ext cx="6" cy="3"/>
            </a:xfrm>
            <a:custGeom>
              <a:avLst/>
              <a:gdLst>
                <a:gd name="T0" fmla="*/ 42 w 5"/>
                <a:gd name="T1" fmla="*/ 0 h 3"/>
                <a:gd name="T2" fmla="*/ 29 w 5"/>
                <a:gd name="T3" fmla="*/ 0 h 3"/>
                <a:gd name="T4" fmla="*/ 0 w 5"/>
                <a:gd name="T5" fmla="*/ 3 h 3"/>
                <a:gd name="T6" fmla="*/ 42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7990" name="Freeform 4164"/>
            <p:cNvSpPr>
              <a:spLocks/>
            </p:cNvSpPr>
            <p:nvPr/>
          </p:nvSpPr>
          <p:spPr bwMode="auto">
            <a:xfrm>
              <a:off x="2847" y="1347"/>
              <a:ext cx="68" cy="37"/>
            </a:xfrm>
            <a:custGeom>
              <a:avLst/>
              <a:gdLst>
                <a:gd name="T0" fmla="*/ 323 w 59"/>
                <a:gd name="T1" fmla="*/ 356 h 29"/>
                <a:gd name="T2" fmla="*/ 303 w 59"/>
                <a:gd name="T3" fmla="*/ 59 h 29"/>
                <a:gd name="T4" fmla="*/ 137 w 59"/>
                <a:gd name="T5" fmla="*/ 0 h 29"/>
                <a:gd name="T6" fmla="*/ 0 w 59"/>
                <a:gd name="T7" fmla="*/ 156 h 29"/>
                <a:gd name="T8" fmla="*/ 3 w 59"/>
                <a:gd name="T9" fmla="*/ 219 h 29"/>
                <a:gd name="T10" fmla="*/ 67 w 59"/>
                <a:gd name="T11" fmla="*/ 413 h 29"/>
                <a:gd name="T12" fmla="*/ 95 w 59"/>
                <a:gd name="T13" fmla="*/ 413 h 29"/>
                <a:gd name="T14" fmla="*/ 192 w 59"/>
                <a:gd name="T15" fmla="*/ 454 h 29"/>
                <a:gd name="T16" fmla="*/ 288 w 59"/>
                <a:gd name="T17" fmla="*/ 537 h 29"/>
                <a:gd name="T18" fmla="*/ 323 w 59"/>
                <a:gd name="T19" fmla="*/ 356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27991" name="Freeform 4165"/>
            <p:cNvSpPr>
              <a:spLocks/>
            </p:cNvSpPr>
            <p:nvPr/>
          </p:nvSpPr>
          <p:spPr bwMode="auto">
            <a:xfrm>
              <a:off x="2822" y="1375"/>
              <a:ext cx="105" cy="49"/>
            </a:xfrm>
            <a:custGeom>
              <a:avLst/>
              <a:gdLst>
                <a:gd name="T0" fmla="*/ 159 w 95"/>
                <a:gd name="T1" fmla="*/ 298 h 40"/>
                <a:gd name="T2" fmla="*/ 90 w 95"/>
                <a:gd name="T3" fmla="*/ 341 h 40"/>
                <a:gd name="T4" fmla="*/ 19 w 95"/>
                <a:gd name="T5" fmla="*/ 376 h 40"/>
                <a:gd name="T6" fmla="*/ 0 w 95"/>
                <a:gd name="T7" fmla="*/ 376 h 40"/>
                <a:gd name="T8" fmla="*/ 19 w 95"/>
                <a:gd name="T9" fmla="*/ 136 h 40"/>
                <a:gd name="T10" fmla="*/ 56 w 95"/>
                <a:gd name="T11" fmla="*/ 136 h 40"/>
                <a:gd name="T12" fmla="*/ 114 w 95"/>
                <a:gd name="T13" fmla="*/ 243 h 40"/>
                <a:gd name="T14" fmla="*/ 137 w 95"/>
                <a:gd name="T15" fmla="*/ 162 h 40"/>
                <a:gd name="T16" fmla="*/ 137 w 95"/>
                <a:gd name="T17" fmla="*/ 0 h 40"/>
                <a:gd name="T18" fmla="*/ 198 w 95"/>
                <a:gd name="T19" fmla="*/ 2 h 40"/>
                <a:gd name="T20" fmla="*/ 254 w 95"/>
                <a:gd name="T21" fmla="*/ 87 h 40"/>
                <a:gd name="T22" fmla="*/ 283 w 95"/>
                <a:gd name="T23" fmla="*/ 211 h 40"/>
                <a:gd name="T24" fmla="*/ 313 w 95"/>
                <a:gd name="T25" fmla="*/ 441 h 40"/>
                <a:gd name="T26" fmla="*/ 254 w 95"/>
                <a:gd name="T27" fmla="*/ 461 h 40"/>
                <a:gd name="T28" fmla="*/ 159 w 95"/>
                <a:gd name="T29" fmla="*/ 29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27992" name="Freeform 4166"/>
            <p:cNvSpPr>
              <a:spLocks/>
            </p:cNvSpPr>
            <p:nvPr/>
          </p:nvSpPr>
          <p:spPr bwMode="auto">
            <a:xfrm>
              <a:off x="2822" y="1407"/>
              <a:ext cx="84" cy="49"/>
            </a:xfrm>
            <a:custGeom>
              <a:avLst/>
              <a:gdLst>
                <a:gd name="T0" fmla="*/ 3 w 76"/>
                <a:gd name="T1" fmla="*/ 341 h 40"/>
                <a:gd name="T2" fmla="*/ 0 w 76"/>
                <a:gd name="T3" fmla="*/ 87 h 40"/>
                <a:gd name="T4" fmla="*/ 19 w 76"/>
                <a:gd name="T5" fmla="*/ 87 h 40"/>
                <a:gd name="T6" fmla="*/ 90 w 76"/>
                <a:gd name="T7" fmla="*/ 47 h 40"/>
                <a:gd name="T8" fmla="*/ 159 w 76"/>
                <a:gd name="T9" fmla="*/ 0 h 40"/>
                <a:gd name="T10" fmla="*/ 254 w 76"/>
                <a:gd name="T11" fmla="*/ 162 h 40"/>
                <a:gd name="T12" fmla="*/ 185 w 76"/>
                <a:gd name="T13" fmla="*/ 316 h 40"/>
                <a:gd name="T14" fmla="*/ 120 w 76"/>
                <a:gd name="T15" fmla="*/ 461 h 40"/>
                <a:gd name="T16" fmla="*/ 81 w 76"/>
                <a:gd name="T17" fmla="*/ 461 h 40"/>
                <a:gd name="T18" fmla="*/ 81 w 76"/>
                <a:gd name="T19" fmla="*/ 376 h 40"/>
                <a:gd name="T20" fmla="*/ 38 w 76"/>
                <a:gd name="T21" fmla="*/ 341 h 40"/>
                <a:gd name="T22" fmla="*/ 3 w 76"/>
                <a:gd name="T23" fmla="*/ 341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27993" name="Freeform 4167"/>
            <p:cNvSpPr>
              <a:spLocks/>
            </p:cNvSpPr>
            <p:nvPr/>
          </p:nvSpPr>
          <p:spPr bwMode="auto">
            <a:xfrm>
              <a:off x="2566" y="1474"/>
              <a:ext cx="57" cy="58"/>
            </a:xfrm>
            <a:custGeom>
              <a:avLst/>
              <a:gdLst>
                <a:gd name="T0" fmla="*/ 122 w 52"/>
                <a:gd name="T1" fmla="*/ 350 h 47"/>
                <a:gd name="T2" fmla="*/ 150 w 52"/>
                <a:gd name="T3" fmla="*/ 258 h 47"/>
                <a:gd name="T4" fmla="*/ 143 w 52"/>
                <a:gd name="T5" fmla="*/ 169 h 47"/>
                <a:gd name="T6" fmla="*/ 157 w 52"/>
                <a:gd name="T7" fmla="*/ 59 h 47"/>
                <a:gd name="T8" fmla="*/ 109 w 52"/>
                <a:gd name="T9" fmla="*/ 0 h 47"/>
                <a:gd name="T10" fmla="*/ 52 w 52"/>
                <a:gd name="T11" fmla="*/ 151 h 47"/>
                <a:gd name="T12" fmla="*/ 5 w 52"/>
                <a:gd name="T13" fmla="*/ 350 h 47"/>
                <a:gd name="T14" fmla="*/ 0 w 52"/>
                <a:gd name="T15" fmla="*/ 443 h 47"/>
                <a:gd name="T16" fmla="*/ 35 w 52"/>
                <a:gd name="T17" fmla="*/ 443 h 47"/>
                <a:gd name="T18" fmla="*/ 94 w 52"/>
                <a:gd name="T19" fmla="*/ 443 h 47"/>
                <a:gd name="T20" fmla="*/ 99 w 52"/>
                <a:gd name="T21" fmla="*/ 533 h 47"/>
                <a:gd name="T22" fmla="*/ 109 w 52"/>
                <a:gd name="T23" fmla="*/ 592 h 47"/>
                <a:gd name="T24" fmla="*/ 122 w 52"/>
                <a:gd name="T25" fmla="*/ 35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27994" name="Freeform 4168"/>
            <p:cNvSpPr>
              <a:spLocks/>
            </p:cNvSpPr>
            <p:nvPr/>
          </p:nvSpPr>
          <p:spPr bwMode="auto">
            <a:xfrm>
              <a:off x="2727" y="1447"/>
              <a:ext cx="154" cy="121"/>
            </a:xfrm>
            <a:custGeom>
              <a:avLst/>
              <a:gdLst>
                <a:gd name="T0" fmla="*/ 212 w 138"/>
                <a:gd name="T1" fmla="*/ 62 h 97"/>
                <a:gd name="T2" fmla="*/ 204 w 138"/>
                <a:gd name="T3" fmla="*/ 0 h 97"/>
                <a:gd name="T4" fmla="*/ 133 w 138"/>
                <a:gd name="T5" fmla="*/ 2 h 97"/>
                <a:gd name="T6" fmla="*/ 69 w 138"/>
                <a:gd name="T7" fmla="*/ 96 h 97"/>
                <a:gd name="T8" fmla="*/ 0 w 138"/>
                <a:gd name="T9" fmla="*/ 172 h 97"/>
                <a:gd name="T10" fmla="*/ 21 w 138"/>
                <a:gd name="T11" fmla="*/ 231 h 97"/>
                <a:gd name="T12" fmla="*/ 3 w 138"/>
                <a:gd name="T13" fmla="*/ 268 h 97"/>
                <a:gd name="T14" fmla="*/ 3 w 138"/>
                <a:gd name="T15" fmla="*/ 472 h 97"/>
                <a:gd name="T16" fmla="*/ 36 w 138"/>
                <a:gd name="T17" fmla="*/ 736 h 97"/>
                <a:gd name="T18" fmla="*/ 45 w 138"/>
                <a:gd name="T19" fmla="*/ 927 h 97"/>
                <a:gd name="T20" fmla="*/ 56 w 138"/>
                <a:gd name="T21" fmla="*/ 927 h 97"/>
                <a:gd name="T22" fmla="*/ 122 w 138"/>
                <a:gd name="T23" fmla="*/ 1010 h 97"/>
                <a:gd name="T24" fmla="*/ 139 w 138"/>
                <a:gd name="T25" fmla="*/ 1103 h 97"/>
                <a:gd name="T26" fmla="*/ 163 w 138"/>
                <a:gd name="T27" fmla="*/ 1065 h 97"/>
                <a:gd name="T28" fmla="*/ 204 w 138"/>
                <a:gd name="T29" fmla="*/ 1065 h 97"/>
                <a:gd name="T30" fmla="*/ 256 w 138"/>
                <a:gd name="T31" fmla="*/ 1279 h 97"/>
                <a:gd name="T32" fmla="*/ 316 w 138"/>
                <a:gd name="T33" fmla="*/ 1279 h 97"/>
                <a:gd name="T34" fmla="*/ 329 w 138"/>
                <a:gd name="T35" fmla="*/ 1304 h 97"/>
                <a:gd name="T36" fmla="*/ 378 w 138"/>
                <a:gd name="T37" fmla="*/ 1304 h 97"/>
                <a:gd name="T38" fmla="*/ 453 w 138"/>
                <a:gd name="T39" fmla="*/ 1376 h 97"/>
                <a:gd name="T40" fmla="*/ 460 w 138"/>
                <a:gd name="T41" fmla="*/ 1304 h 97"/>
                <a:gd name="T42" fmla="*/ 517 w 138"/>
                <a:gd name="T43" fmla="*/ 1038 h 97"/>
                <a:gd name="T44" fmla="*/ 517 w 138"/>
                <a:gd name="T45" fmla="*/ 927 h 97"/>
                <a:gd name="T46" fmla="*/ 483 w 138"/>
                <a:gd name="T47" fmla="*/ 672 h 97"/>
                <a:gd name="T48" fmla="*/ 460 w 138"/>
                <a:gd name="T49" fmla="*/ 590 h 97"/>
                <a:gd name="T50" fmla="*/ 494 w 138"/>
                <a:gd name="T51" fmla="*/ 448 h 97"/>
                <a:gd name="T52" fmla="*/ 453 w 138"/>
                <a:gd name="T53" fmla="*/ 96 h 97"/>
                <a:gd name="T54" fmla="*/ 353 w 138"/>
                <a:gd name="T55" fmla="*/ 96 h 97"/>
                <a:gd name="T56" fmla="*/ 264 w 138"/>
                <a:gd name="T57" fmla="*/ 62 h 97"/>
                <a:gd name="T58" fmla="*/ 212 w 138"/>
                <a:gd name="T59" fmla="*/ 62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27995" name="Freeform 4169"/>
            <p:cNvSpPr>
              <a:spLocks/>
            </p:cNvSpPr>
            <p:nvPr/>
          </p:nvSpPr>
          <p:spPr bwMode="auto">
            <a:xfrm>
              <a:off x="2833" y="1585"/>
              <a:ext cx="152" cy="99"/>
            </a:xfrm>
            <a:custGeom>
              <a:avLst/>
              <a:gdLst>
                <a:gd name="T0" fmla="*/ 437 w 137"/>
                <a:gd name="T1" fmla="*/ 828 h 80"/>
                <a:gd name="T2" fmla="*/ 427 w 137"/>
                <a:gd name="T3" fmla="*/ 1014 h 80"/>
                <a:gd name="T4" fmla="*/ 340 w 137"/>
                <a:gd name="T5" fmla="*/ 934 h 80"/>
                <a:gd name="T6" fmla="*/ 254 w 137"/>
                <a:gd name="T7" fmla="*/ 1036 h 80"/>
                <a:gd name="T8" fmla="*/ 202 w 137"/>
                <a:gd name="T9" fmla="*/ 979 h 80"/>
                <a:gd name="T10" fmla="*/ 150 w 137"/>
                <a:gd name="T11" fmla="*/ 979 h 80"/>
                <a:gd name="T12" fmla="*/ 134 w 137"/>
                <a:gd name="T13" fmla="*/ 919 h 80"/>
                <a:gd name="T14" fmla="*/ 134 w 137"/>
                <a:gd name="T15" fmla="*/ 828 h 80"/>
                <a:gd name="T16" fmla="*/ 113 w 137"/>
                <a:gd name="T17" fmla="*/ 782 h 80"/>
                <a:gd name="T18" fmla="*/ 98 w 137"/>
                <a:gd name="T19" fmla="*/ 782 h 80"/>
                <a:gd name="T20" fmla="*/ 74 w 137"/>
                <a:gd name="T21" fmla="*/ 755 h 80"/>
                <a:gd name="T22" fmla="*/ 0 w 137"/>
                <a:gd name="T23" fmla="*/ 488 h 80"/>
                <a:gd name="T24" fmla="*/ 30 w 137"/>
                <a:gd name="T25" fmla="*/ 432 h 80"/>
                <a:gd name="T26" fmla="*/ 74 w 137"/>
                <a:gd name="T27" fmla="*/ 256 h 80"/>
                <a:gd name="T28" fmla="*/ 113 w 137"/>
                <a:gd name="T29" fmla="*/ 62 h 80"/>
                <a:gd name="T30" fmla="*/ 113 w 137"/>
                <a:gd name="T31" fmla="*/ 62 h 80"/>
                <a:gd name="T32" fmla="*/ 211 w 137"/>
                <a:gd name="T33" fmla="*/ 95 h 80"/>
                <a:gd name="T34" fmla="*/ 294 w 137"/>
                <a:gd name="T35" fmla="*/ 0 h 80"/>
                <a:gd name="T36" fmla="*/ 294 w 137"/>
                <a:gd name="T37" fmla="*/ 0 h 80"/>
                <a:gd name="T38" fmla="*/ 340 w 137"/>
                <a:gd name="T39" fmla="*/ 118 h 80"/>
                <a:gd name="T40" fmla="*/ 372 w 137"/>
                <a:gd name="T41" fmla="*/ 277 h 80"/>
                <a:gd name="T42" fmla="*/ 385 w 137"/>
                <a:gd name="T43" fmla="*/ 452 h 80"/>
                <a:gd name="T44" fmla="*/ 403 w 137"/>
                <a:gd name="T45" fmla="*/ 650 h 80"/>
                <a:gd name="T46" fmla="*/ 437 w 137"/>
                <a:gd name="T47" fmla="*/ 650 h 80"/>
                <a:gd name="T48" fmla="*/ 466 w 137"/>
                <a:gd name="T49" fmla="*/ 669 h 80"/>
                <a:gd name="T50" fmla="*/ 479 w 137"/>
                <a:gd name="T51" fmla="*/ 743 h 80"/>
                <a:gd name="T52" fmla="*/ 446 w 137"/>
                <a:gd name="T53" fmla="*/ 782 h 80"/>
                <a:gd name="T54" fmla="*/ 446 w 137"/>
                <a:gd name="T55" fmla="*/ 755 h 80"/>
                <a:gd name="T56" fmla="*/ 437 w 137"/>
                <a:gd name="T57" fmla="*/ 828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27996" name="Freeform 4170"/>
            <p:cNvSpPr>
              <a:spLocks/>
            </p:cNvSpPr>
            <p:nvPr/>
          </p:nvSpPr>
          <p:spPr bwMode="auto">
            <a:xfrm>
              <a:off x="2702" y="1527"/>
              <a:ext cx="102" cy="50"/>
            </a:xfrm>
            <a:custGeom>
              <a:avLst/>
              <a:gdLst>
                <a:gd name="T0" fmla="*/ 339 w 90"/>
                <a:gd name="T1" fmla="*/ 173 h 40"/>
                <a:gd name="T2" fmla="*/ 403 w 90"/>
                <a:gd name="T3" fmla="*/ 381 h 40"/>
                <a:gd name="T4" fmla="*/ 403 w 90"/>
                <a:gd name="T5" fmla="*/ 381 h 40"/>
                <a:gd name="T6" fmla="*/ 394 w 90"/>
                <a:gd name="T7" fmla="*/ 413 h 40"/>
                <a:gd name="T8" fmla="*/ 373 w 90"/>
                <a:gd name="T9" fmla="*/ 451 h 40"/>
                <a:gd name="T10" fmla="*/ 373 w 90"/>
                <a:gd name="T11" fmla="*/ 476 h 40"/>
                <a:gd name="T12" fmla="*/ 348 w 90"/>
                <a:gd name="T13" fmla="*/ 548 h 40"/>
                <a:gd name="T14" fmla="*/ 320 w 90"/>
                <a:gd name="T15" fmla="*/ 548 h 40"/>
                <a:gd name="T16" fmla="*/ 298 w 90"/>
                <a:gd name="T17" fmla="*/ 594 h 40"/>
                <a:gd name="T18" fmla="*/ 277 w 90"/>
                <a:gd name="T19" fmla="*/ 548 h 40"/>
                <a:gd name="T20" fmla="*/ 181 w 90"/>
                <a:gd name="T21" fmla="*/ 516 h 40"/>
                <a:gd name="T22" fmla="*/ 141 w 90"/>
                <a:gd name="T23" fmla="*/ 594 h 40"/>
                <a:gd name="T24" fmla="*/ 109 w 90"/>
                <a:gd name="T25" fmla="*/ 548 h 40"/>
                <a:gd name="T26" fmla="*/ 23 w 90"/>
                <a:gd name="T27" fmla="*/ 289 h 40"/>
                <a:gd name="T28" fmla="*/ 0 w 90"/>
                <a:gd name="T29" fmla="*/ 216 h 40"/>
                <a:gd name="T30" fmla="*/ 141 w 90"/>
                <a:gd name="T31" fmla="*/ 0 h 40"/>
                <a:gd name="T32" fmla="*/ 145 w 90"/>
                <a:gd name="T33" fmla="*/ 39 h 40"/>
                <a:gd name="T34" fmla="*/ 161 w 90"/>
                <a:gd name="T35" fmla="*/ 39 h 40"/>
                <a:gd name="T36" fmla="*/ 239 w 90"/>
                <a:gd name="T37" fmla="*/ 110 h 40"/>
                <a:gd name="T38" fmla="*/ 264 w 90"/>
                <a:gd name="T39" fmla="*/ 216 h 40"/>
                <a:gd name="T40" fmla="*/ 290 w 90"/>
                <a:gd name="T41" fmla="*/ 173 h 40"/>
                <a:gd name="T42" fmla="*/ 339 w 90"/>
                <a:gd name="T43" fmla="*/ 173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27997" name="Freeform 4171"/>
            <p:cNvSpPr>
              <a:spLocks/>
            </p:cNvSpPr>
            <p:nvPr/>
          </p:nvSpPr>
          <p:spPr bwMode="auto">
            <a:xfrm>
              <a:off x="2552" y="1518"/>
              <a:ext cx="58" cy="41"/>
            </a:xfrm>
            <a:custGeom>
              <a:avLst/>
              <a:gdLst>
                <a:gd name="T0" fmla="*/ 45 w 52"/>
                <a:gd name="T1" fmla="*/ 0 h 33"/>
                <a:gd name="T2" fmla="*/ 0 w 52"/>
                <a:gd name="T3" fmla="*/ 50 h 33"/>
                <a:gd name="T4" fmla="*/ 26 w 52"/>
                <a:gd name="T5" fmla="*/ 148 h 33"/>
                <a:gd name="T6" fmla="*/ 88 w 52"/>
                <a:gd name="T7" fmla="*/ 318 h 33"/>
                <a:gd name="T8" fmla="*/ 122 w 52"/>
                <a:gd name="T9" fmla="*/ 285 h 33"/>
                <a:gd name="T10" fmla="*/ 122 w 52"/>
                <a:gd name="T11" fmla="*/ 318 h 33"/>
                <a:gd name="T12" fmla="*/ 182 w 52"/>
                <a:gd name="T13" fmla="*/ 444 h 33"/>
                <a:gd name="T14" fmla="*/ 182 w 52"/>
                <a:gd name="T15" fmla="*/ 376 h 33"/>
                <a:gd name="T16" fmla="*/ 193 w 52"/>
                <a:gd name="T17" fmla="*/ 285 h 33"/>
                <a:gd name="T18" fmla="*/ 193 w 52"/>
                <a:gd name="T19" fmla="*/ 148 h 33"/>
                <a:gd name="T20" fmla="*/ 182 w 52"/>
                <a:gd name="T21" fmla="*/ 148 h 33"/>
                <a:gd name="T22" fmla="*/ 165 w 52"/>
                <a:gd name="T23" fmla="*/ 96 h 33"/>
                <a:gd name="T24" fmla="*/ 163 w 52"/>
                <a:gd name="T25" fmla="*/ 0 h 33"/>
                <a:gd name="T26" fmla="*/ 88 w 52"/>
                <a:gd name="T27" fmla="*/ 0 h 33"/>
                <a:gd name="T28" fmla="*/ 45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27998" name="Freeform 4172"/>
            <p:cNvSpPr>
              <a:spLocks/>
            </p:cNvSpPr>
            <p:nvPr/>
          </p:nvSpPr>
          <p:spPr bwMode="auto">
            <a:xfrm>
              <a:off x="2606" y="1444"/>
              <a:ext cx="134" cy="159"/>
            </a:xfrm>
            <a:custGeom>
              <a:avLst/>
              <a:gdLst>
                <a:gd name="T0" fmla="*/ 115 w 120"/>
                <a:gd name="T1" fmla="*/ 323 h 128"/>
                <a:gd name="T2" fmla="*/ 122 w 120"/>
                <a:gd name="T3" fmla="*/ 323 h 128"/>
                <a:gd name="T4" fmla="*/ 122 w 120"/>
                <a:gd name="T5" fmla="*/ 298 h 128"/>
                <a:gd name="T6" fmla="*/ 136 w 120"/>
                <a:gd name="T7" fmla="*/ 229 h 128"/>
                <a:gd name="T8" fmla="*/ 179 w 120"/>
                <a:gd name="T9" fmla="*/ 298 h 128"/>
                <a:gd name="T10" fmla="*/ 160 w 120"/>
                <a:gd name="T11" fmla="*/ 229 h 128"/>
                <a:gd name="T12" fmla="*/ 136 w 120"/>
                <a:gd name="T13" fmla="*/ 135 h 128"/>
                <a:gd name="T14" fmla="*/ 132 w 120"/>
                <a:gd name="T15" fmla="*/ 135 h 128"/>
                <a:gd name="T16" fmla="*/ 122 w 120"/>
                <a:gd name="T17" fmla="*/ 0 h 128"/>
                <a:gd name="T18" fmla="*/ 164 w 120"/>
                <a:gd name="T19" fmla="*/ 0 h 128"/>
                <a:gd name="T20" fmla="*/ 179 w 120"/>
                <a:gd name="T21" fmla="*/ 0 h 128"/>
                <a:gd name="T22" fmla="*/ 183 w 120"/>
                <a:gd name="T23" fmla="*/ 109 h 128"/>
                <a:gd name="T24" fmla="*/ 236 w 120"/>
                <a:gd name="T25" fmla="*/ 135 h 128"/>
                <a:gd name="T26" fmla="*/ 236 w 120"/>
                <a:gd name="T27" fmla="*/ 168 h 128"/>
                <a:gd name="T28" fmla="*/ 255 w 120"/>
                <a:gd name="T29" fmla="*/ 209 h 128"/>
                <a:gd name="T30" fmla="*/ 329 w 120"/>
                <a:gd name="T31" fmla="*/ 109 h 128"/>
                <a:gd name="T32" fmla="*/ 329 w 120"/>
                <a:gd name="T33" fmla="*/ 135 h 128"/>
                <a:gd name="T34" fmla="*/ 392 w 120"/>
                <a:gd name="T35" fmla="*/ 209 h 128"/>
                <a:gd name="T36" fmla="*/ 410 w 120"/>
                <a:gd name="T37" fmla="*/ 209 h 128"/>
                <a:gd name="T38" fmla="*/ 421 w 120"/>
                <a:gd name="T39" fmla="*/ 260 h 128"/>
                <a:gd name="T40" fmla="*/ 415 w 120"/>
                <a:gd name="T41" fmla="*/ 298 h 128"/>
                <a:gd name="T42" fmla="*/ 415 w 120"/>
                <a:gd name="T43" fmla="*/ 491 h 128"/>
                <a:gd name="T44" fmla="*/ 442 w 120"/>
                <a:gd name="T45" fmla="*/ 730 h 128"/>
                <a:gd name="T46" fmla="*/ 456 w 120"/>
                <a:gd name="T47" fmla="*/ 937 h 128"/>
                <a:gd name="T48" fmla="*/ 442 w 120"/>
                <a:gd name="T49" fmla="*/ 904 h 128"/>
                <a:gd name="T50" fmla="*/ 329 w 120"/>
                <a:gd name="T51" fmla="*/ 1094 h 128"/>
                <a:gd name="T52" fmla="*/ 346 w 120"/>
                <a:gd name="T53" fmla="*/ 1164 h 128"/>
                <a:gd name="T54" fmla="*/ 415 w 120"/>
                <a:gd name="T55" fmla="*/ 1400 h 128"/>
                <a:gd name="T56" fmla="*/ 372 w 120"/>
                <a:gd name="T57" fmla="*/ 1543 h 128"/>
                <a:gd name="T58" fmla="*/ 377 w 120"/>
                <a:gd name="T59" fmla="*/ 1661 h 128"/>
                <a:gd name="T60" fmla="*/ 360 w 120"/>
                <a:gd name="T61" fmla="*/ 1709 h 128"/>
                <a:gd name="T62" fmla="*/ 298 w 120"/>
                <a:gd name="T63" fmla="*/ 1709 h 128"/>
                <a:gd name="T64" fmla="*/ 255 w 120"/>
                <a:gd name="T65" fmla="*/ 1709 h 128"/>
                <a:gd name="T66" fmla="*/ 236 w 120"/>
                <a:gd name="T67" fmla="*/ 1733 h 128"/>
                <a:gd name="T68" fmla="*/ 200 w 120"/>
                <a:gd name="T69" fmla="*/ 1733 h 128"/>
                <a:gd name="T70" fmla="*/ 151 w 120"/>
                <a:gd name="T71" fmla="*/ 1661 h 128"/>
                <a:gd name="T72" fmla="*/ 87 w 120"/>
                <a:gd name="T73" fmla="*/ 1709 h 128"/>
                <a:gd name="T74" fmla="*/ 115 w 120"/>
                <a:gd name="T75" fmla="*/ 1339 h 128"/>
                <a:gd name="T76" fmla="*/ 32 w 120"/>
                <a:gd name="T77" fmla="*/ 1287 h 128"/>
                <a:gd name="T78" fmla="*/ 26 w 120"/>
                <a:gd name="T79" fmla="*/ 1260 h 128"/>
                <a:gd name="T80" fmla="*/ 26 w 120"/>
                <a:gd name="T81" fmla="*/ 1260 h 128"/>
                <a:gd name="T82" fmla="*/ 4 w 120"/>
                <a:gd name="T83" fmla="*/ 1094 h 128"/>
                <a:gd name="T84" fmla="*/ 4 w 120"/>
                <a:gd name="T85" fmla="*/ 955 h 128"/>
                <a:gd name="T86" fmla="*/ 0 w 120"/>
                <a:gd name="T87" fmla="*/ 955 h 128"/>
                <a:gd name="T88" fmla="*/ 4 w 120"/>
                <a:gd name="T89" fmla="*/ 709 h 128"/>
                <a:gd name="T90" fmla="*/ 55 w 120"/>
                <a:gd name="T91" fmla="*/ 610 h 128"/>
                <a:gd name="T92" fmla="*/ 40 w 120"/>
                <a:gd name="T93" fmla="*/ 504 h 128"/>
                <a:gd name="T94" fmla="*/ 61 w 120"/>
                <a:gd name="T95" fmla="*/ 395 h 128"/>
                <a:gd name="T96" fmla="*/ 55 w 120"/>
                <a:gd name="T97" fmla="*/ 353 h 128"/>
                <a:gd name="T98" fmla="*/ 61 w 120"/>
                <a:gd name="T99" fmla="*/ 298 h 128"/>
                <a:gd name="T100" fmla="*/ 115 w 120"/>
                <a:gd name="T101" fmla="*/ 323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27999" name="Freeform 4173"/>
            <p:cNvSpPr>
              <a:spLocks/>
            </p:cNvSpPr>
            <p:nvPr/>
          </p:nvSpPr>
          <p:spPr bwMode="auto">
            <a:xfrm>
              <a:off x="2708" y="1450"/>
              <a:ext cx="10" cy="6"/>
            </a:xfrm>
            <a:custGeom>
              <a:avLst/>
              <a:gdLst>
                <a:gd name="T0" fmla="*/ 0 w 9"/>
                <a:gd name="T1" fmla="*/ 42 h 5"/>
                <a:gd name="T2" fmla="*/ 30 w 9"/>
                <a:gd name="T3" fmla="*/ 42 h 5"/>
                <a:gd name="T4" fmla="*/ 4 w 9"/>
                <a:gd name="T5" fmla="*/ 0 h 5"/>
                <a:gd name="T6" fmla="*/ 0 w 9"/>
                <a:gd name="T7" fmla="*/ 4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28000" name="Freeform 4174"/>
            <p:cNvSpPr>
              <a:spLocks/>
            </p:cNvSpPr>
            <p:nvPr/>
          </p:nvSpPr>
          <p:spPr bwMode="auto">
            <a:xfrm>
              <a:off x="2606" y="1545"/>
              <a:ext cx="7" cy="14"/>
            </a:xfrm>
            <a:custGeom>
              <a:avLst/>
              <a:gdLst>
                <a:gd name="T0" fmla="*/ 4 w 7"/>
                <a:gd name="T1" fmla="*/ 0 h 12"/>
                <a:gd name="T2" fmla="*/ 0 w 7"/>
                <a:gd name="T3" fmla="*/ 47 h 12"/>
                <a:gd name="T4" fmla="*/ 0 w 7"/>
                <a:gd name="T5" fmla="*/ 76 h 12"/>
                <a:gd name="T6" fmla="*/ 7 w 7"/>
                <a:gd name="T7" fmla="*/ 76 h 12"/>
                <a:gd name="T8" fmla="*/ 7 w 7"/>
                <a:gd name="T9" fmla="*/ 76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28001" name="Freeform 4175"/>
            <p:cNvSpPr>
              <a:spLocks/>
            </p:cNvSpPr>
            <p:nvPr/>
          </p:nvSpPr>
          <p:spPr bwMode="auto">
            <a:xfrm>
              <a:off x="2927" y="1573"/>
              <a:ext cx="71" cy="77"/>
            </a:xfrm>
            <a:custGeom>
              <a:avLst/>
              <a:gdLst>
                <a:gd name="T0" fmla="*/ 62 w 62"/>
                <a:gd name="T1" fmla="*/ 0 h 62"/>
                <a:gd name="T2" fmla="*/ 0 w 62"/>
                <a:gd name="T3" fmla="*/ 135 h 62"/>
                <a:gd name="T4" fmla="*/ 0 w 62"/>
                <a:gd name="T5" fmla="*/ 135 h 62"/>
                <a:gd name="T6" fmla="*/ 62 w 62"/>
                <a:gd name="T7" fmla="*/ 260 h 62"/>
                <a:gd name="T8" fmla="*/ 107 w 62"/>
                <a:gd name="T9" fmla="*/ 426 h 62"/>
                <a:gd name="T10" fmla="*/ 135 w 62"/>
                <a:gd name="T11" fmla="*/ 610 h 62"/>
                <a:gd name="T12" fmla="*/ 161 w 62"/>
                <a:gd name="T13" fmla="*/ 816 h 62"/>
                <a:gd name="T14" fmla="*/ 206 w 62"/>
                <a:gd name="T15" fmla="*/ 816 h 62"/>
                <a:gd name="T16" fmla="*/ 250 w 62"/>
                <a:gd name="T17" fmla="*/ 840 h 62"/>
                <a:gd name="T18" fmla="*/ 250 w 62"/>
                <a:gd name="T19" fmla="*/ 729 h 62"/>
                <a:gd name="T20" fmla="*/ 317 w 62"/>
                <a:gd name="T21" fmla="*/ 579 h 62"/>
                <a:gd name="T22" fmla="*/ 250 w 62"/>
                <a:gd name="T23" fmla="*/ 460 h 62"/>
                <a:gd name="T24" fmla="*/ 190 w 62"/>
                <a:gd name="T25" fmla="*/ 323 h 62"/>
                <a:gd name="T26" fmla="*/ 142 w 62"/>
                <a:gd name="T27" fmla="*/ 168 h 62"/>
                <a:gd name="T28" fmla="*/ 85 w 62"/>
                <a:gd name="T29" fmla="*/ 40 h 62"/>
                <a:gd name="T30" fmla="*/ 62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28002" name="Freeform 4176"/>
            <p:cNvSpPr>
              <a:spLocks/>
            </p:cNvSpPr>
            <p:nvPr/>
          </p:nvSpPr>
          <p:spPr bwMode="auto">
            <a:xfrm>
              <a:off x="2586" y="1126"/>
              <a:ext cx="320" cy="251"/>
            </a:xfrm>
            <a:custGeom>
              <a:avLst/>
              <a:gdLst>
                <a:gd name="T0" fmla="*/ 643 w 286"/>
                <a:gd name="T1" fmla="*/ 334 h 203"/>
                <a:gd name="T2" fmla="*/ 609 w 286"/>
                <a:gd name="T3" fmla="*/ 293 h 203"/>
                <a:gd name="T4" fmla="*/ 602 w 286"/>
                <a:gd name="T5" fmla="*/ 334 h 203"/>
                <a:gd name="T6" fmla="*/ 555 w 286"/>
                <a:gd name="T7" fmla="*/ 334 h 203"/>
                <a:gd name="T8" fmla="*/ 540 w 286"/>
                <a:gd name="T9" fmla="*/ 448 h 203"/>
                <a:gd name="T10" fmla="*/ 526 w 286"/>
                <a:gd name="T11" fmla="*/ 535 h 203"/>
                <a:gd name="T12" fmla="*/ 483 w 286"/>
                <a:gd name="T13" fmla="*/ 575 h 203"/>
                <a:gd name="T14" fmla="*/ 445 w 286"/>
                <a:gd name="T15" fmla="*/ 575 h 203"/>
                <a:gd name="T16" fmla="*/ 445 w 286"/>
                <a:gd name="T17" fmla="*/ 662 h 203"/>
                <a:gd name="T18" fmla="*/ 420 w 286"/>
                <a:gd name="T19" fmla="*/ 732 h 203"/>
                <a:gd name="T20" fmla="*/ 384 w 286"/>
                <a:gd name="T21" fmla="*/ 819 h 203"/>
                <a:gd name="T22" fmla="*/ 354 w 286"/>
                <a:gd name="T23" fmla="*/ 920 h 203"/>
                <a:gd name="T24" fmla="*/ 328 w 286"/>
                <a:gd name="T25" fmla="*/ 1024 h 203"/>
                <a:gd name="T26" fmla="*/ 335 w 286"/>
                <a:gd name="T27" fmla="*/ 1138 h 203"/>
                <a:gd name="T28" fmla="*/ 293 w 286"/>
                <a:gd name="T29" fmla="*/ 1266 h 203"/>
                <a:gd name="T30" fmla="*/ 227 w 286"/>
                <a:gd name="T31" fmla="*/ 1391 h 203"/>
                <a:gd name="T32" fmla="*/ 263 w 286"/>
                <a:gd name="T33" fmla="*/ 1407 h 203"/>
                <a:gd name="T34" fmla="*/ 234 w 286"/>
                <a:gd name="T35" fmla="*/ 1480 h 203"/>
                <a:gd name="T36" fmla="*/ 181 w 286"/>
                <a:gd name="T37" fmla="*/ 1480 h 203"/>
                <a:gd name="T38" fmla="*/ 153 w 286"/>
                <a:gd name="T39" fmla="*/ 1601 h 203"/>
                <a:gd name="T40" fmla="*/ 94 w 286"/>
                <a:gd name="T41" fmla="*/ 1601 h 203"/>
                <a:gd name="T42" fmla="*/ 128 w 286"/>
                <a:gd name="T43" fmla="*/ 1622 h 203"/>
                <a:gd name="T44" fmla="*/ 94 w 286"/>
                <a:gd name="T45" fmla="*/ 1740 h 203"/>
                <a:gd name="T46" fmla="*/ 63 w 286"/>
                <a:gd name="T47" fmla="*/ 1740 h 203"/>
                <a:gd name="T48" fmla="*/ 21 w 286"/>
                <a:gd name="T49" fmla="*/ 1777 h 203"/>
                <a:gd name="T50" fmla="*/ 63 w 286"/>
                <a:gd name="T51" fmla="*/ 1831 h 203"/>
                <a:gd name="T52" fmla="*/ 2 w 286"/>
                <a:gd name="T53" fmla="*/ 1935 h 203"/>
                <a:gd name="T54" fmla="*/ 63 w 286"/>
                <a:gd name="T55" fmla="*/ 1935 h 203"/>
                <a:gd name="T56" fmla="*/ 107 w 286"/>
                <a:gd name="T57" fmla="*/ 1999 h 203"/>
                <a:gd name="T58" fmla="*/ 0 w 286"/>
                <a:gd name="T59" fmla="*/ 1999 h 203"/>
                <a:gd name="T60" fmla="*/ 0 w 286"/>
                <a:gd name="T61" fmla="*/ 2055 h 203"/>
                <a:gd name="T62" fmla="*/ 2 w 286"/>
                <a:gd name="T63" fmla="*/ 2148 h 203"/>
                <a:gd name="T64" fmla="*/ 63 w 286"/>
                <a:gd name="T65" fmla="*/ 2112 h 203"/>
                <a:gd name="T66" fmla="*/ 63 w 286"/>
                <a:gd name="T67" fmla="*/ 2112 h 203"/>
                <a:gd name="T68" fmla="*/ 21 w 286"/>
                <a:gd name="T69" fmla="*/ 2284 h 203"/>
                <a:gd name="T70" fmla="*/ 55 w 286"/>
                <a:gd name="T71" fmla="*/ 2284 h 203"/>
                <a:gd name="T72" fmla="*/ 32 w 286"/>
                <a:gd name="T73" fmla="*/ 2407 h 203"/>
                <a:gd name="T74" fmla="*/ 147 w 286"/>
                <a:gd name="T75" fmla="*/ 2590 h 203"/>
                <a:gd name="T76" fmla="*/ 263 w 286"/>
                <a:gd name="T77" fmla="*/ 2263 h 203"/>
                <a:gd name="T78" fmla="*/ 310 w 286"/>
                <a:gd name="T79" fmla="*/ 2407 h 203"/>
                <a:gd name="T80" fmla="*/ 354 w 286"/>
                <a:gd name="T81" fmla="*/ 1999 h 203"/>
                <a:gd name="T82" fmla="*/ 328 w 286"/>
                <a:gd name="T83" fmla="*/ 1622 h 203"/>
                <a:gd name="T84" fmla="*/ 420 w 286"/>
                <a:gd name="T85" fmla="*/ 1343 h 203"/>
                <a:gd name="T86" fmla="*/ 420 w 286"/>
                <a:gd name="T87" fmla="*/ 966 h 203"/>
                <a:gd name="T88" fmla="*/ 498 w 286"/>
                <a:gd name="T89" fmla="*/ 601 h 203"/>
                <a:gd name="T90" fmla="*/ 646 w 286"/>
                <a:gd name="T91" fmla="*/ 486 h 203"/>
                <a:gd name="T92" fmla="*/ 695 w 286"/>
                <a:gd name="T93" fmla="*/ 334 h 203"/>
                <a:gd name="T94" fmla="*/ 853 w 286"/>
                <a:gd name="T95" fmla="*/ 448 h 203"/>
                <a:gd name="T96" fmla="*/ 954 w 286"/>
                <a:gd name="T97" fmla="*/ 176 h 203"/>
                <a:gd name="T98" fmla="*/ 1072 w 286"/>
                <a:gd name="T99" fmla="*/ 293 h 203"/>
                <a:gd name="T100" fmla="*/ 1079 w 286"/>
                <a:gd name="T101" fmla="*/ 237 h 203"/>
                <a:gd name="T102" fmla="*/ 1104 w 286"/>
                <a:gd name="T103" fmla="*/ 155 h 203"/>
                <a:gd name="T104" fmla="*/ 991 w 286"/>
                <a:gd name="T105" fmla="*/ 93 h 203"/>
                <a:gd name="T106" fmla="*/ 976 w 286"/>
                <a:gd name="T107" fmla="*/ 93 h 203"/>
                <a:gd name="T108" fmla="*/ 939 w 286"/>
                <a:gd name="T109" fmla="*/ 2 h 203"/>
                <a:gd name="T110" fmla="*/ 839 w 286"/>
                <a:gd name="T111" fmla="*/ 176 h 203"/>
                <a:gd name="T112" fmla="*/ 820 w 286"/>
                <a:gd name="T113" fmla="*/ 2 h 203"/>
                <a:gd name="T114" fmla="*/ 741 w 286"/>
                <a:gd name="T115" fmla="*/ 176 h 203"/>
                <a:gd name="T116" fmla="*/ 721 w 286"/>
                <a:gd name="T117" fmla="*/ 176 h 203"/>
                <a:gd name="T118" fmla="*/ 655 w 286"/>
                <a:gd name="T119" fmla="*/ 270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28003" name="Freeform 4177"/>
            <p:cNvSpPr>
              <a:spLocks/>
            </p:cNvSpPr>
            <p:nvPr/>
          </p:nvSpPr>
          <p:spPr bwMode="auto">
            <a:xfrm>
              <a:off x="2637" y="973"/>
              <a:ext cx="119" cy="59"/>
            </a:xfrm>
            <a:custGeom>
              <a:avLst/>
              <a:gdLst>
                <a:gd name="T0" fmla="*/ 106 w 106"/>
                <a:gd name="T1" fmla="*/ 78 h 47"/>
                <a:gd name="T2" fmla="*/ 48 w 106"/>
                <a:gd name="T3" fmla="*/ 78 h 47"/>
                <a:gd name="T4" fmla="*/ 0 w 106"/>
                <a:gd name="T5" fmla="*/ 78 h 47"/>
                <a:gd name="T6" fmla="*/ 2 w 106"/>
                <a:gd name="T7" fmla="*/ 186 h 47"/>
                <a:gd name="T8" fmla="*/ 48 w 106"/>
                <a:gd name="T9" fmla="*/ 138 h 47"/>
                <a:gd name="T10" fmla="*/ 48 w 106"/>
                <a:gd name="T11" fmla="*/ 217 h 47"/>
                <a:gd name="T12" fmla="*/ 21 w 106"/>
                <a:gd name="T13" fmla="*/ 217 h 47"/>
                <a:gd name="T14" fmla="*/ 62 w 106"/>
                <a:gd name="T15" fmla="*/ 292 h 47"/>
                <a:gd name="T16" fmla="*/ 112 w 106"/>
                <a:gd name="T17" fmla="*/ 367 h 47"/>
                <a:gd name="T18" fmla="*/ 141 w 106"/>
                <a:gd name="T19" fmla="*/ 313 h 47"/>
                <a:gd name="T20" fmla="*/ 168 w 106"/>
                <a:gd name="T21" fmla="*/ 242 h 47"/>
                <a:gd name="T22" fmla="*/ 183 w 106"/>
                <a:gd name="T23" fmla="*/ 292 h 47"/>
                <a:gd name="T24" fmla="*/ 230 w 106"/>
                <a:gd name="T25" fmla="*/ 242 h 47"/>
                <a:gd name="T26" fmla="*/ 234 w 106"/>
                <a:gd name="T27" fmla="*/ 313 h 47"/>
                <a:gd name="T28" fmla="*/ 134 w 106"/>
                <a:gd name="T29" fmla="*/ 393 h 47"/>
                <a:gd name="T30" fmla="*/ 126 w 106"/>
                <a:gd name="T31" fmla="*/ 427 h 47"/>
                <a:gd name="T32" fmla="*/ 234 w 106"/>
                <a:gd name="T33" fmla="*/ 427 h 47"/>
                <a:gd name="T34" fmla="*/ 189 w 106"/>
                <a:gd name="T35" fmla="*/ 480 h 47"/>
                <a:gd name="T36" fmla="*/ 216 w 106"/>
                <a:gd name="T37" fmla="*/ 493 h 47"/>
                <a:gd name="T38" fmla="*/ 141 w 106"/>
                <a:gd name="T39" fmla="*/ 536 h 47"/>
                <a:gd name="T40" fmla="*/ 216 w 106"/>
                <a:gd name="T41" fmla="*/ 611 h 47"/>
                <a:gd name="T42" fmla="*/ 258 w 106"/>
                <a:gd name="T43" fmla="*/ 722 h 47"/>
                <a:gd name="T44" fmla="*/ 263 w 106"/>
                <a:gd name="T45" fmla="*/ 649 h 47"/>
                <a:gd name="T46" fmla="*/ 305 w 106"/>
                <a:gd name="T47" fmla="*/ 493 h 47"/>
                <a:gd name="T48" fmla="*/ 322 w 106"/>
                <a:gd name="T49" fmla="*/ 393 h 47"/>
                <a:gd name="T50" fmla="*/ 331 w 106"/>
                <a:gd name="T51" fmla="*/ 367 h 47"/>
                <a:gd name="T52" fmla="*/ 424 w 106"/>
                <a:gd name="T53" fmla="*/ 242 h 47"/>
                <a:gd name="T54" fmla="*/ 314 w 106"/>
                <a:gd name="T55" fmla="*/ 186 h 47"/>
                <a:gd name="T56" fmla="*/ 305 w 106"/>
                <a:gd name="T57" fmla="*/ 110 h 47"/>
                <a:gd name="T58" fmla="*/ 272 w 106"/>
                <a:gd name="T59" fmla="*/ 110 h 47"/>
                <a:gd name="T60" fmla="*/ 263 w 106"/>
                <a:gd name="T61" fmla="*/ 78 h 47"/>
                <a:gd name="T62" fmla="*/ 216 w 106"/>
                <a:gd name="T63" fmla="*/ 0 h 47"/>
                <a:gd name="T64" fmla="*/ 216 w 106"/>
                <a:gd name="T65" fmla="*/ 217 h 47"/>
                <a:gd name="T66" fmla="*/ 152 w 106"/>
                <a:gd name="T67" fmla="*/ 39 h 47"/>
                <a:gd name="T68" fmla="*/ 126 w 106"/>
                <a:gd name="T69" fmla="*/ 110 h 47"/>
                <a:gd name="T70" fmla="*/ 95 w 106"/>
                <a:gd name="T71" fmla="*/ 110 h 47"/>
                <a:gd name="T72" fmla="*/ 106 w 106"/>
                <a:gd name="T73" fmla="*/ 78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28004" name="Freeform 4178"/>
            <p:cNvSpPr>
              <a:spLocks/>
            </p:cNvSpPr>
            <p:nvPr/>
          </p:nvSpPr>
          <p:spPr bwMode="auto">
            <a:xfrm>
              <a:off x="2716" y="967"/>
              <a:ext cx="97" cy="18"/>
            </a:xfrm>
            <a:custGeom>
              <a:avLst/>
              <a:gdLst>
                <a:gd name="T0" fmla="*/ 137 w 87"/>
                <a:gd name="T1" fmla="*/ 98 h 14"/>
                <a:gd name="T2" fmla="*/ 54 w 87"/>
                <a:gd name="T3" fmla="*/ 46 h 14"/>
                <a:gd name="T4" fmla="*/ 25 w 87"/>
                <a:gd name="T5" fmla="*/ 98 h 14"/>
                <a:gd name="T6" fmla="*/ 0 w 87"/>
                <a:gd name="T7" fmla="*/ 98 h 14"/>
                <a:gd name="T8" fmla="*/ 0 w 87"/>
                <a:gd name="T9" fmla="*/ 140 h 14"/>
                <a:gd name="T10" fmla="*/ 130 w 87"/>
                <a:gd name="T11" fmla="*/ 208 h 14"/>
                <a:gd name="T12" fmla="*/ 69 w 87"/>
                <a:gd name="T13" fmla="*/ 231 h 14"/>
                <a:gd name="T14" fmla="*/ 165 w 87"/>
                <a:gd name="T15" fmla="*/ 288 h 14"/>
                <a:gd name="T16" fmla="*/ 282 w 87"/>
                <a:gd name="T17" fmla="*/ 231 h 14"/>
                <a:gd name="T18" fmla="*/ 318 w 87"/>
                <a:gd name="T19" fmla="*/ 140 h 14"/>
                <a:gd name="T20" fmla="*/ 294 w 87"/>
                <a:gd name="T21" fmla="*/ 98 h 14"/>
                <a:gd name="T22" fmla="*/ 191 w 87"/>
                <a:gd name="T23" fmla="*/ 46 h 14"/>
                <a:gd name="T24" fmla="*/ 171 w 87"/>
                <a:gd name="T25" fmla="*/ 46 h 14"/>
                <a:gd name="T26" fmla="*/ 153 w 87"/>
                <a:gd name="T27" fmla="*/ 0 h 14"/>
                <a:gd name="T28" fmla="*/ 148 w 87"/>
                <a:gd name="T29" fmla="*/ 46 h 14"/>
                <a:gd name="T30" fmla="*/ 137 w 87"/>
                <a:gd name="T31" fmla="*/ 98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28005" name="Freeform 4179"/>
            <p:cNvSpPr>
              <a:spLocks/>
            </p:cNvSpPr>
            <p:nvPr/>
          </p:nvSpPr>
          <p:spPr bwMode="auto">
            <a:xfrm>
              <a:off x="2751" y="1006"/>
              <a:ext cx="47" cy="11"/>
            </a:xfrm>
            <a:custGeom>
              <a:avLst/>
              <a:gdLst>
                <a:gd name="T0" fmla="*/ 128 w 42"/>
                <a:gd name="T1" fmla="*/ 97 h 9"/>
                <a:gd name="T2" fmla="*/ 75 w 42"/>
                <a:gd name="T3" fmla="*/ 97 h 9"/>
                <a:gd name="T4" fmla="*/ 4 w 42"/>
                <a:gd name="T5" fmla="*/ 97 h 9"/>
                <a:gd name="T6" fmla="*/ 34 w 42"/>
                <a:gd name="T7" fmla="*/ 2 h 9"/>
                <a:gd name="T8" fmla="*/ 0 w 42"/>
                <a:gd name="T9" fmla="*/ 0 h 9"/>
                <a:gd name="T10" fmla="*/ 98 w 42"/>
                <a:gd name="T11" fmla="*/ 0 h 9"/>
                <a:gd name="T12" fmla="*/ 162 w 42"/>
                <a:gd name="T13" fmla="*/ 53 h 9"/>
                <a:gd name="T14" fmla="*/ 128 w 42"/>
                <a:gd name="T15" fmla="*/ 9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28006" name="Freeform 4180"/>
            <p:cNvSpPr>
              <a:spLocks/>
            </p:cNvSpPr>
            <p:nvPr/>
          </p:nvSpPr>
          <p:spPr bwMode="auto">
            <a:xfrm>
              <a:off x="2711" y="1167"/>
              <a:ext cx="16" cy="8"/>
            </a:xfrm>
            <a:custGeom>
              <a:avLst/>
              <a:gdLst>
                <a:gd name="T0" fmla="*/ 33 w 14"/>
                <a:gd name="T1" fmla="*/ 0 h 7"/>
                <a:gd name="T2" fmla="*/ 2 w 14"/>
                <a:gd name="T3" fmla="*/ 25 h 7"/>
                <a:gd name="T4" fmla="*/ 0 w 14"/>
                <a:gd name="T5" fmla="*/ 33 h 7"/>
                <a:gd name="T6" fmla="*/ 25 w 14"/>
                <a:gd name="T7" fmla="*/ 25 h 7"/>
                <a:gd name="T8" fmla="*/ 49 w 14"/>
                <a:gd name="T9" fmla="*/ 33 h 7"/>
                <a:gd name="T10" fmla="*/ 70 w 14"/>
                <a:gd name="T11" fmla="*/ 0 h 7"/>
                <a:gd name="T12" fmla="*/ 49 w 14"/>
                <a:gd name="T13" fmla="*/ 2 h 7"/>
                <a:gd name="T14" fmla="*/ 33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8007" name="Freeform 4181"/>
            <p:cNvSpPr>
              <a:spLocks/>
            </p:cNvSpPr>
            <p:nvPr/>
          </p:nvSpPr>
          <p:spPr bwMode="auto">
            <a:xfrm>
              <a:off x="2780" y="1143"/>
              <a:ext cx="166" cy="199"/>
            </a:xfrm>
            <a:custGeom>
              <a:avLst/>
              <a:gdLst>
                <a:gd name="T0" fmla="*/ 458 w 149"/>
                <a:gd name="T1" fmla="*/ 1105 h 161"/>
                <a:gd name="T2" fmla="*/ 439 w 149"/>
                <a:gd name="T3" fmla="*/ 1022 h 161"/>
                <a:gd name="T4" fmla="*/ 439 w 149"/>
                <a:gd name="T5" fmla="*/ 845 h 161"/>
                <a:gd name="T6" fmla="*/ 379 w 149"/>
                <a:gd name="T7" fmla="*/ 637 h 161"/>
                <a:gd name="T8" fmla="*/ 413 w 149"/>
                <a:gd name="T9" fmla="*/ 507 h 161"/>
                <a:gd name="T10" fmla="*/ 354 w 149"/>
                <a:gd name="T11" fmla="*/ 362 h 161"/>
                <a:gd name="T12" fmla="*/ 346 w 149"/>
                <a:gd name="T13" fmla="*/ 237 h 161"/>
                <a:gd name="T14" fmla="*/ 346 w 149"/>
                <a:gd name="T15" fmla="*/ 218 h 161"/>
                <a:gd name="T16" fmla="*/ 346 w 149"/>
                <a:gd name="T17" fmla="*/ 93 h 161"/>
                <a:gd name="T18" fmla="*/ 279 w 149"/>
                <a:gd name="T19" fmla="*/ 0 h 161"/>
                <a:gd name="T20" fmla="*/ 216 w 149"/>
                <a:gd name="T21" fmla="*/ 93 h 161"/>
                <a:gd name="T22" fmla="*/ 201 w 149"/>
                <a:gd name="T23" fmla="*/ 237 h 161"/>
                <a:gd name="T24" fmla="*/ 182 w 149"/>
                <a:gd name="T25" fmla="*/ 269 h 161"/>
                <a:gd name="T26" fmla="*/ 121 w 149"/>
                <a:gd name="T27" fmla="*/ 269 h 161"/>
                <a:gd name="T28" fmla="*/ 77 w 149"/>
                <a:gd name="T29" fmla="*/ 237 h 161"/>
                <a:gd name="T30" fmla="*/ 25 w 149"/>
                <a:gd name="T31" fmla="*/ 155 h 161"/>
                <a:gd name="T32" fmla="*/ 0 w 149"/>
                <a:gd name="T33" fmla="*/ 218 h 161"/>
                <a:gd name="T34" fmla="*/ 121 w 149"/>
                <a:gd name="T35" fmla="*/ 393 h 161"/>
                <a:gd name="T36" fmla="*/ 165 w 149"/>
                <a:gd name="T37" fmla="*/ 661 h 161"/>
                <a:gd name="T38" fmla="*/ 182 w 149"/>
                <a:gd name="T39" fmla="*/ 845 h 161"/>
                <a:gd name="T40" fmla="*/ 205 w 149"/>
                <a:gd name="T41" fmla="*/ 817 h 161"/>
                <a:gd name="T42" fmla="*/ 226 w 149"/>
                <a:gd name="T43" fmla="*/ 879 h 161"/>
                <a:gd name="T44" fmla="*/ 241 w 149"/>
                <a:gd name="T45" fmla="*/ 1022 h 161"/>
                <a:gd name="T46" fmla="*/ 165 w 149"/>
                <a:gd name="T47" fmla="*/ 1203 h 161"/>
                <a:gd name="T48" fmla="*/ 126 w 149"/>
                <a:gd name="T49" fmla="*/ 1323 h 161"/>
                <a:gd name="T50" fmla="*/ 96 w 149"/>
                <a:gd name="T51" fmla="*/ 1387 h 161"/>
                <a:gd name="T52" fmla="*/ 101 w 149"/>
                <a:gd name="T53" fmla="*/ 1623 h 161"/>
                <a:gd name="T54" fmla="*/ 109 w 149"/>
                <a:gd name="T55" fmla="*/ 1871 h 161"/>
                <a:gd name="T56" fmla="*/ 165 w 149"/>
                <a:gd name="T57" fmla="*/ 1929 h 161"/>
                <a:gd name="T58" fmla="*/ 165 w 149"/>
                <a:gd name="T59" fmla="*/ 1947 h 161"/>
                <a:gd name="T60" fmla="*/ 189 w 149"/>
                <a:gd name="T61" fmla="*/ 1947 h 161"/>
                <a:gd name="T62" fmla="*/ 205 w 149"/>
                <a:gd name="T63" fmla="*/ 2051 h 161"/>
                <a:gd name="T64" fmla="*/ 216 w 149"/>
                <a:gd name="T65" fmla="*/ 2006 h 161"/>
                <a:gd name="T66" fmla="*/ 329 w 149"/>
                <a:gd name="T67" fmla="*/ 1929 h 161"/>
                <a:gd name="T68" fmla="*/ 354 w 149"/>
                <a:gd name="T69" fmla="*/ 1890 h 161"/>
                <a:gd name="T70" fmla="*/ 413 w 149"/>
                <a:gd name="T71" fmla="*/ 1890 h 161"/>
                <a:gd name="T72" fmla="*/ 449 w 149"/>
                <a:gd name="T73" fmla="*/ 1771 h 161"/>
                <a:gd name="T74" fmla="*/ 484 w 149"/>
                <a:gd name="T75" fmla="*/ 1659 h 161"/>
                <a:gd name="T76" fmla="*/ 510 w 149"/>
                <a:gd name="T77" fmla="*/ 1543 h 161"/>
                <a:gd name="T78" fmla="*/ 545 w 149"/>
                <a:gd name="T79" fmla="*/ 1405 h 161"/>
                <a:gd name="T80" fmla="*/ 463 w 149"/>
                <a:gd name="T81" fmla="*/ 1263 h 161"/>
                <a:gd name="T82" fmla="*/ 484 w 149"/>
                <a:gd name="T83" fmla="*/ 1203 h 161"/>
                <a:gd name="T84" fmla="*/ 458 w 149"/>
                <a:gd name="T85" fmla="*/ 1105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28008" name="Freeform 4182"/>
            <p:cNvSpPr>
              <a:spLocks/>
            </p:cNvSpPr>
            <p:nvPr/>
          </p:nvSpPr>
          <p:spPr bwMode="auto">
            <a:xfrm>
              <a:off x="2664" y="1605"/>
              <a:ext cx="2" cy="6"/>
            </a:xfrm>
            <a:custGeom>
              <a:avLst/>
              <a:gdLst>
                <a:gd name="T0" fmla="*/ 0 w 2"/>
                <a:gd name="T1" fmla="*/ 0 h 5"/>
                <a:gd name="T2" fmla="*/ 0 w 2"/>
                <a:gd name="T3" fmla="*/ 42 h 5"/>
                <a:gd name="T4" fmla="*/ 2 w 2"/>
                <a:gd name="T5" fmla="*/ 42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28009" name="Freeform 4183"/>
            <p:cNvSpPr>
              <a:spLocks/>
            </p:cNvSpPr>
            <p:nvPr/>
          </p:nvSpPr>
          <p:spPr bwMode="auto">
            <a:xfrm>
              <a:off x="2664" y="1570"/>
              <a:ext cx="118" cy="53"/>
            </a:xfrm>
            <a:custGeom>
              <a:avLst/>
              <a:gdLst>
                <a:gd name="T0" fmla="*/ 134 w 106"/>
                <a:gd name="T1" fmla="*/ 440 h 43"/>
                <a:gd name="T2" fmla="*/ 86 w 106"/>
                <a:gd name="T3" fmla="*/ 466 h 43"/>
                <a:gd name="T4" fmla="*/ 51 w 106"/>
                <a:gd name="T5" fmla="*/ 440 h 43"/>
                <a:gd name="T6" fmla="*/ 2 w 106"/>
                <a:gd name="T7" fmla="*/ 413 h 43"/>
                <a:gd name="T8" fmla="*/ 0 w 106"/>
                <a:gd name="T9" fmla="*/ 378 h 43"/>
                <a:gd name="T10" fmla="*/ 0 w 106"/>
                <a:gd name="T11" fmla="*/ 346 h 43"/>
                <a:gd name="T12" fmla="*/ 0 w 106"/>
                <a:gd name="T13" fmla="*/ 316 h 43"/>
                <a:gd name="T14" fmla="*/ 30 w 106"/>
                <a:gd name="T15" fmla="*/ 316 h 43"/>
                <a:gd name="T16" fmla="*/ 37 w 106"/>
                <a:gd name="T17" fmla="*/ 316 h 43"/>
                <a:gd name="T18" fmla="*/ 57 w 106"/>
                <a:gd name="T19" fmla="*/ 301 h 43"/>
                <a:gd name="T20" fmla="*/ 100 w 106"/>
                <a:gd name="T21" fmla="*/ 301 h 43"/>
                <a:gd name="T22" fmla="*/ 163 w 106"/>
                <a:gd name="T23" fmla="*/ 301 h 43"/>
                <a:gd name="T24" fmla="*/ 181 w 106"/>
                <a:gd name="T25" fmla="*/ 256 h 43"/>
                <a:gd name="T26" fmla="*/ 168 w 106"/>
                <a:gd name="T27" fmla="*/ 145 h 43"/>
                <a:gd name="T28" fmla="*/ 212 w 106"/>
                <a:gd name="T29" fmla="*/ 2 h 43"/>
                <a:gd name="T30" fmla="*/ 236 w 106"/>
                <a:gd name="T31" fmla="*/ 59 h 43"/>
                <a:gd name="T32" fmla="*/ 269 w 106"/>
                <a:gd name="T33" fmla="*/ 0 h 43"/>
                <a:gd name="T34" fmla="*/ 352 w 106"/>
                <a:gd name="T35" fmla="*/ 2 h 43"/>
                <a:gd name="T36" fmla="*/ 382 w 106"/>
                <a:gd name="T37" fmla="*/ 208 h 43"/>
                <a:gd name="T38" fmla="*/ 367 w 106"/>
                <a:gd name="T39" fmla="*/ 256 h 43"/>
                <a:gd name="T40" fmla="*/ 355 w 106"/>
                <a:gd name="T41" fmla="*/ 301 h 43"/>
                <a:gd name="T42" fmla="*/ 341 w 106"/>
                <a:gd name="T43" fmla="*/ 413 h 43"/>
                <a:gd name="T44" fmla="*/ 333 w 106"/>
                <a:gd name="T45" fmla="*/ 440 h 43"/>
                <a:gd name="T46" fmla="*/ 236 w 106"/>
                <a:gd name="T47" fmla="*/ 525 h 43"/>
                <a:gd name="T48" fmla="*/ 212 w 106"/>
                <a:gd name="T49" fmla="*/ 484 h 43"/>
                <a:gd name="T50" fmla="*/ 134 w 106"/>
                <a:gd name="T51" fmla="*/ 440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28010" name="Freeform 4184"/>
            <p:cNvSpPr>
              <a:spLocks/>
            </p:cNvSpPr>
            <p:nvPr/>
          </p:nvSpPr>
          <p:spPr bwMode="auto">
            <a:xfrm>
              <a:off x="2763" y="1650"/>
              <a:ext cx="63" cy="58"/>
            </a:xfrm>
            <a:custGeom>
              <a:avLst/>
              <a:gdLst>
                <a:gd name="T0" fmla="*/ 171 w 57"/>
                <a:gd name="T1" fmla="*/ 90 h 47"/>
                <a:gd name="T2" fmla="*/ 171 w 57"/>
                <a:gd name="T3" fmla="*/ 111 h 47"/>
                <a:gd name="T4" fmla="*/ 171 w 57"/>
                <a:gd name="T5" fmla="*/ 151 h 47"/>
                <a:gd name="T6" fmla="*/ 159 w 57"/>
                <a:gd name="T7" fmla="*/ 169 h 47"/>
                <a:gd name="T8" fmla="*/ 159 w 57"/>
                <a:gd name="T9" fmla="*/ 209 h 47"/>
                <a:gd name="T10" fmla="*/ 171 w 57"/>
                <a:gd name="T11" fmla="*/ 209 h 47"/>
                <a:gd name="T12" fmla="*/ 189 w 57"/>
                <a:gd name="T13" fmla="*/ 258 h 47"/>
                <a:gd name="T14" fmla="*/ 171 w 57"/>
                <a:gd name="T15" fmla="*/ 305 h 47"/>
                <a:gd name="T16" fmla="*/ 189 w 57"/>
                <a:gd name="T17" fmla="*/ 318 h 47"/>
                <a:gd name="T18" fmla="*/ 189 w 57"/>
                <a:gd name="T19" fmla="*/ 389 h 47"/>
                <a:gd name="T20" fmla="*/ 159 w 57"/>
                <a:gd name="T21" fmla="*/ 417 h 47"/>
                <a:gd name="T22" fmla="*/ 171 w 57"/>
                <a:gd name="T23" fmla="*/ 432 h 47"/>
                <a:gd name="T24" fmla="*/ 167 w 57"/>
                <a:gd name="T25" fmla="*/ 432 h 47"/>
                <a:gd name="T26" fmla="*/ 159 w 57"/>
                <a:gd name="T27" fmla="*/ 432 h 47"/>
                <a:gd name="T28" fmla="*/ 151 w 57"/>
                <a:gd name="T29" fmla="*/ 487 h 47"/>
                <a:gd name="T30" fmla="*/ 144 w 57"/>
                <a:gd name="T31" fmla="*/ 487 h 47"/>
                <a:gd name="T32" fmla="*/ 151 w 57"/>
                <a:gd name="T33" fmla="*/ 592 h 47"/>
                <a:gd name="T34" fmla="*/ 144 w 57"/>
                <a:gd name="T35" fmla="*/ 592 h 47"/>
                <a:gd name="T36" fmla="*/ 126 w 57"/>
                <a:gd name="T37" fmla="*/ 564 h 47"/>
                <a:gd name="T38" fmla="*/ 120 w 57"/>
                <a:gd name="T39" fmla="*/ 533 h 47"/>
                <a:gd name="T40" fmla="*/ 103 w 57"/>
                <a:gd name="T41" fmla="*/ 487 h 47"/>
                <a:gd name="T42" fmla="*/ 103 w 57"/>
                <a:gd name="T43" fmla="*/ 487 h 47"/>
                <a:gd name="T44" fmla="*/ 81 w 57"/>
                <a:gd name="T45" fmla="*/ 432 h 47"/>
                <a:gd name="T46" fmla="*/ 81 w 57"/>
                <a:gd name="T47" fmla="*/ 417 h 47"/>
                <a:gd name="T48" fmla="*/ 73 w 57"/>
                <a:gd name="T49" fmla="*/ 389 h 47"/>
                <a:gd name="T50" fmla="*/ 31 w 57"/>
                <a:gd name="T51" fmla="*/ 258 h 47"/>
                <a:gd name="T52" fmla="*/ 31 w 57"/>
                <a:gd name="T53" fmla="*/ 230 h 47"/>
                <a:gd name="T54" fmla="*/ 25 w 57"/>
                <a:gd name="T55" fmla="*/ 230 h 47"/>
                <a:gd name="T56" fmla="*/ 19 w 57"/>
                <a:gd name="T57" fmla="*/ 111 h 47"/>
                <a:gd name="T58" fmla="*/ 0 w 57"/>
                <a:gd name="T59" fmla="*/ 111 h 47"/>
                <a:gd name="T60" fmla="*/ 0 w 57"/>
                <a:gd name="T61" fmla="*/ 0 h 47"/>
                <a:gd name="T62" fmla="*/ 19 w 57"/>
                <a:gd name="T63" fmla="*/ 0 h 47"/>
                <a:gd name="T64" fmla="*/ 31 w 57"/>
                <a:gd name="T65" fmla="*/ 59 h 47"/>
                <a:gd name="T66" fmla="*/ 38 w 57"/>
                <a:gd name="T67" fmla="*/ 0 h 47"/>
                <a:gd name="T68" fmla="*/ 56 w 57"/>
                <a:gd name="T69" fmla="*/ 0 h 47"/>
                <a:gd name="T70" fmla="*/ 73 w 57"/>
                <a:gd name="T71" fmla="*/ 0 h 47"/>
                <a:gd name="T72" fmla="*/ 103 w 57"/>
                <a:gd name="T73" fmla="*/ 59 h 47"/>
                <a:gd name="T74" fmla="*/ 114 w 57"/>
                <a:gd name="T75" fmla="*/ 0 h 47"/>
                <a:gd name="T76" fmla="*/ 114 w 57"/>
                <a:gd name="T77" fmla="*/ 2 h 47"/>
                <a:gd name="T78" fmla="*/ 120 w 57"/>
                <a:gd name="T79" fmla="*/ 2 h 47"/>
                <a:gd name="T80" fmla="*/ 137 w 57"/>
                <a:gd name="T81" fmla="*/ 2 h 47"/>
                <a:gd name="T82" fmla="*/ 137 w 57"/>
                <a:gd name="T83" fmla="*/ 2 h 47"/>
                <a:gd name="T84" fmla="*/ 151 w 57"/>
                <a:gd name="T85" fmla="*/ 59 h 47"/>
                <a:gd name="T86" fmla="*/ 159 w 57"/>
                <a:gd name="T87" fmla="*/ 90 h 47"/>
                <a:gd name="T88" fmla="*/ 171 w 57"/>
                <a:gd name="T89" fmla="*/ 90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28011" name="Freeform 4185"/>
            <p:cNvSpPr>
              <a:spLocks/>
            </p:cNvSpPr>
            <p:nvPr/>
          </p:nvSpPr>
          <p:spPr bwMode="auto">
            <a:xfrm>
              <a:off x="2731" y="1620"/>
              <a:ext cx="91" cy="79"/>
            </a:xfrm>
            <a:custGeom>
              <a:avLst/>
              <a:gdLst>
                <a:gd name="T0" fmla="*/ 342 w 80"/>
                <a:gd name="T1" fmla="*/ 363 h 64"/>
                <a:gd name="T2" fmla="*/ 351 w 80"/>
                <a:gd name="T3" fmla="*/ 390 h 64"/>
                <a:gd name="T4" fmla="*/ 351 w 80"/>
                <a:gd name="T5" fmla="*/ 320 h 64"/>
                <a:gd name="T6" fmla="*/ 375 w 80"/>
                <a:gd name="T7" fmla="*/ 305 h 64"/>
                <a:gd name="T8" fmla="*/ 375 w 80"/>
                <a:gd name="T9" fmla="*/ 305 h 64"/>
                <a:gd name="T10" fmla="*/ 351 w 80"/>
                <a:gd name="T11" fmla="*/ 275 h 64"/>
                <a:gd name="T12" fmla="*/ 342 w 80"/>
                <a:gd name="T13" fmla="*/ 275 h 64"/>
                <a:gd name="T14" fmla="*/ 351 w 80"/>
                <a:gd name="T15" fmla="*/ 275 h 64"/>
                <a:gd name="T16" fmla="*/ 342 w 80"/>
                <a:gd name="T17" fmla="*/ 230 h 64"/>
                <a:gd name="T18" fmla="*/ 332 w 80"/>
                <a:gd name="T19" fmla="*/ 151 h 64"/>
                <a:gd name="T20" fmla="*/ 235 w 80"/>
                <a:gd name="T21" fmla="*/ 151 h 64"/>
                <a:gd name="T22" fmla="*/ 180 w 80"/>
                <a:gd name="T23" fmla="*/ 0 h 64"/>
                <a:gd name="T24" fmla="*/ 180 w 80"/>
                <a:gd name="T25" fmla="*/ 40 h 64"/>
                <a:gd name="T26" fmla="*/ 168 w 80"/>
                <a:gd name="T27" fmla="*/ 40 h 64"/>
                <a:gd name="T28" fmla="*/ 143 w 80"/>
                <a:gd name="T29" fmla="*/ 60 h 64"/>
                <a:gd name="T30" fmla="*/ 130 w 80"/>
                <a:gd name="T31" fmla="*/ 60 h 64"/>
                <a:gd name="T32" fmla="*/ 124 w 80"/>
                <a:gd name="T33" fmla="*/ 60 h 64"/>
                <a:gd name="T34" fmla="*/ 124 w 80"/>
                <a:gd name="T35" fmla="*/ 122 h 64"/>
                <a:gd name="T36" fmla="*/ 124 w 80"/>
                <a:gd name="T37" fmla="*/ 151 h 64"/>
                <a:gd name="T38" fmla="*/ 130 w 80"/>
                <a:gd name="T39" fmla="*/ 170 h 64"/>
                <a:gd name="T40" fmla="*/ 124 w 80"/>
                <a:gd name="T41" fmla="*/ 170 h 64"/>
                <a:gd name="T42" fmla="*/ 98 w 80"/>
                <a:gd name="T43" fmla="*/ 210 h 64"/>
                <a:gd name="T44" fmla="*/ 98 w 80"/>
                <a:gd name="T45" fmla="*/ 210 h 64"/>
                <a:gd name="T46" fmla="*/ 98 w 80"/>
                <a:gd name="T47" fmla="*/ 275 h 64"/>
                <a:gd name="T48" fmla="*/ 77 w 80"/>
                <a:gd name="T49" fmla="*/ 275 h 64"/>
                <a:gd name="T50" fmla="*/ 65 w 80"/>
                <a:gd name="T51" fmla="*/ 230 h 64"/>
                <a:gd name="T52" fmla="*/ 65 w 80"/>
                <a:gd name="T53" fmla="*/ 230 h 64"/>
                <a:gd name="T54" fmla="*/ 57 w 80"/>
                <a:gd name="T55" fmla="*/ 210 h 64"/>
                <a:gd name="T56" fmla="*/ 47 w 80"/>
                <a:gd name="T57" fmla="*/ 275 h 64"/>
                <a:gd name="T58" fmla="*/ 2 w 80"/>
                <a:gd name="T59" fmla="*/ 275 h 64"/>
                <a:gd name="T60" fmla="*/ 0 w 80"/>
                <a:gd name="T61" fmla="*/ 230 h 64"/>
                <a:gd name="T62" fmla="*/ 2 w 80"/>
                <a:gd name="T63" fmla="*/ 305 h 64"/>
                <a:gd name="T64" fmla="*/ 25 w 80"/>
                <a:gd name="T65" fmla="*/ 363 h 64"/>
                <a:gd name="T66" fmla="*/ 47 w 80"/>
                <a:gd name="T67" fmla="*/ 305 h 64"/>
                <a:gd name="T68" fmla="*/ 88 w 80"/>
                <a:gd name="T69" fmla="*/ 534 h 64"/>
                <a:gd name="T70" fmla="*/ 111 w 80"/>
                <a:gd name="T71" fmla="*/ 599 h 64"/>
                <a:gd name="T72" fmla="*/ 180 w 80"/>
                <a:gd name="T73" fmla="*/ 690 h 64"/>
                <a:gd name="T74" fmla="*/ 248 w 80"/>
                <a:gd name="T75" fmla="*/ 804 h 64"/>
                <a:gd name="T76" fmla="*/ 267 w 80"/>
                <a:gd name="T77" fmla="*/ 804 h 64"/>
                <a:gd name="T78" fmla="*/ 272 w 80"/>
                <a:gd name="T79" fmla="*/ 804 h 64"/>
                <a:gd name="T80" fmla="*/ 272 w 80"/>
                <a:gd name="T81" fmla="*/ 804 h 64"/>
                <a:gd name="T82" fmla="*/ 239 w 80"/>
                <a:gd name="T83" fmla="*/ 739 h 64"/>
                <a:gd name="T84" fmla="*/ 239 w 80"/>
                <a:gd name="T85" fmla="*/ 707 h 64"/>
                <a:gd name="T86" fmla="*/ 235 w 80"/>
                <a:gd name="T87" fmla="*/ 690 h 64"/>
                <a:gd name="T88" fmla="*/ 180 w 80"/>
                <a:gd name="T89" fmla="*/ 567 h 64"/>
                <a:gd name="T90" fmla="*/ 180 w 80"/>
                <a:gd name="T91" fmla="*/ 534 h 64"/>
                <a:gd name="T92" fmla="*/ 168 w 80"/>
                <a:gd name="T93" fmla="*/ 534 h 64"/>
                <a:gd name="T94" fmla="*/ 158 w 80"/>
                <a:gd name="T95" fmla="*/ 418 h 64"/>
                <a:gd name="T96" fmla="*/ 130 w 80"/>
                <a:gd name="T97" fmla="*/ 418 h 64"/>
                <a:gd name="T98" fmla="*/ 130 w 80"/>
                <a:gd name="T99" fmla="*/ 305 h 64"/>
                <a:gd name="T100" fmla="*/ 158 w 80"/>
                <a:gd name="T101" fmla="*/ 305 h 64"/>
                <a:gd name="T102" fmla="*/ 180 w 80"/>
                <a:gd name="T103" fmla="*/ 363 h 64"/>
                <a:gd name="T104" fmla="*/ 185 w 80"/>
                <a:gd name="T105" fmla="*/ 305 h 64"/>
                <a:gd name="T106" fmla="*/ 209 w 80"/>
                <a:gd name="T107" fmla="*/ 305 h 64"/>
                <a:gd name="T108" fmla="*/ 235 w 80"/>
                <a:gd name="T109" fmla="*/ 305 h 64"/>
                <a:gd name="T110" fmla="*/ 272 w 80"/>
                <a:gd name="T111" fmla="*/ 363 h 64"/>
                <a:gd name="T112" fmla="*/ 292 w 80"/>
                <a:gd name="T113" fmla="*/ 305 h 64"/>
                <a:gd name="T114" fmla="*/ 292 w 80"/>
                <a:gd name="T115" fmla="*/ 320 h 64"/>
                <a:gd name="T116" fmla="*/ 301 w 80"/>
                <a:gd name="T117" fmla="*/ 320 h 64"/>
                <a:gd name="T118" fmla="*/ 321 w 80"/>
                <a:gd name="T119" fmla="*/ 320 h 64"/>
                <a:gd name="T120" fmla="*/ 321 w 80"/>
                <a:gd name="T121" fmla="*/ 320 h 64"/>
                <a:gd name="T122" fmla="*/ 342 w 80"/>
                <a:gd name="T123" fmla="*/ 363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28012" name="Freeform 4186"/>
            <p:cNvSpPr>
              <a:spLocks/>
            </p:cNvSpPr>
            <p:nvPr/>
          </p:nvSpPr>
          <p:spPr bwMode="auto">
            <a:xfrm>
              <a:off x="2788" y="1699"/>
              <a:ext cx="22" cy="13"/>
            </a:xfrm>
            <a:custGeom>
              <a:avLst/>
              <a:gdLst>
                <a:gd name="T0" fmla="*/ 31 w 21"/>
                <a:gd name="T1" fmla="*/ 237 h 10"/>
                <a:gd name="T2" fmla="*/ 34 w 21"/>
                <a:gd name="T3" fmla="*/ 170 h 10"/>
                <a:gd name="T4" fmla="*/ 28 w 21"/>
                <a:gd name="T5" fmla="*/ 131 h 10"/>
                <a:gd name="T6" fmla="*/ 26 w 21"/>
                <a:gd name="T7" fmla="*/ 78 h 10"/>
                <a:gd name="T8" fmla="*/ 9 w 21"/>
                <a:gd name="T9" fmla="*/ 0 h 10"/>
                <a:gd name="T10" fmla="*/ 7 w 21"/>
                <a:gd name="T11" fmla="*/ 0 h 10"/>
                <a:gd name="T12" fmla="*/ 0 w 21"/>
                <a:gd name="T13" fmla="*/ 0 h 10"/>
                <a:gd name="T14" fmla="*/ 31 w 21"/>
                <a:gd name="T15" fmla="*/ 237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28013" name="Freeform 4187"/>
            <p:cNvSpPr>
              <a:spLocks/>
            </p:cNvSpPr>
            <p:nvPr/>
          </p:nvSpPr>
          <p:spPr bwMode="auto">
            <a:xfrm>
              <a:off x="2441" y="1523"/>
              <a:ext cx="198" cy="189"/>
            </a:xfrm>
            <a:custGeom>
              <a:avLst/>
              <a:gdLst>
                <a:gd name="T0" fmla="*/ 673 w 177"/>
                <a:gd name="T1" fmla="*/ 1659 h 152"/>
                <a:gd name="T2" fmla="*/ 673 w 177"/>
                <a:gd name="T3" fmla="*/ 1747 h 152"/>
                <a:gd name="T4" fmla="*/ 664 w 177"/>
                <a:gd name="T5" fmla="*/ 1747 h 152"/>
                <a:gd name="T6" fmla="*/ 652 w 177"/>
                <a:gd name="T7" fmla="*/ 1747 h 152"/>
                <a:gd name="T8" fmla="*/ 652 w 177"/>
                <a:gd name="T9" fmla="*/ 1778 h 152"/>
                <a:gd name="T10" fmla="*/ 605 w 177"/>
                <a:gd name="T11" fmla="*/ 1906 h 152"/>
                <a:gd name="T12" fmla="*/ 531 w 177"/>
                <a:gd name="T13" fmla="*/ 1848 h 152"/>
                <a:gd name="T14" fmla="*/ 517 w 177"/>
                <a:gd name="T15" fmla="*/ 1809 h 152"/>
                <a:gd name="T16" fmla="*/ 512 w 177"/>
                <a:gd name="T17" fmla="*/ 1848 h 152"/>
                <a:gd name="T18" fmla="*/ 461 w 177"/>
                <a:gd name="T19" fmla="*/ 1848 h 152"/>
                <a:gd name="T20" fmla="*/ 425 w 177"/>
                <a:gd name="T21" fmla="*/ 1906 h 152"/>
                <a:gd name="T22" fmla="*/ 425 w 177"/>
                <a:gd name="T23" fmla="*/ 2075 h 152"/>
                <a:gd name="T24" fmla="*/ 352 w 177"/>
                <a:gd name="T25" fmla="*/ 2037 h 152"/>
                <a:gd name="T26" fmla="*/ 352 w 177"/>
                <a:gd name="T27" fmla="*/ 2037 h 152"/>
                <a:gd name="T28" fmla="*/ 333 w 177"/>
                <a:gd name="T29" fmla="*/ 2037 h 152"/>
                <a:gd name="T30" fmla="*/ 190 w 177"/>
                <a:gd name="T31" fmla="*/ 1906 h 152"/>
                <a:gd name="T32" fmla="*/ 152 w 177"/>
                <a:gd name="T33" fmla="*/ 1848 h 152"/>
                <a:gd name="T34" fmla="*/ 181 w 177"/>
                <a:gd name="T35" fmla="*/ 1720 h 152"/>
                <a:gd name="T36" fmla="*/ 190 w 177"/>
                <a:gd name="T37" fmla="*/ 1523 h 152"/>
                <a:gd name="T38" fmla="*/ 190 w 177"/>
                <a:gd name="T39" fmla="*/ 1355 h 152"/>
                <a:gd name="T40" fmla="*/ 224 w 177"/>
                <a:gd name="T41" fmla="*/ 1455 h 152"/>
                <a:gd name="T42" fmla="*/ 190 w 177"/>
                <a:gd name="T43" fmla="*/ 1258 h 152"/>
                <a:gd name="T44" fmla="*/ 201 w 177"/>
                <a:gd name="T45" fmla="*/ 1200 h 152"/>
                <a:gd name="T46" fmla="*/ 170 w 177"/>
                <a:gd name="T47" fmla="*/ 1130 h 152"/>
                <a:gd name="T48" fmla="*/ 147 w 177"/>
                <a:gd name="T49" fmla="*/ 965 h 152"/>
                <a:gd name="T50" fmla="*/ 152 w 177"/>
                <a:gd name="T51" fmla="*/ 901 h 152"/>
                <a:gd name="T52" fmla="*/ 128 w 177"/>
                <a:gd name="T53" fmla="*/ 870 h 152"/>
                <a:gd name="T54" fmla="*/ 94 w 177"/>
                <a:gd name="T55" fmla="*/ 846 h 152"/>
                <a:gd name="T56" fmla="*/ 45 w 177"/>
                <a:gd name="T57" fmla="*/ 776 h 152"/>
                <a:gd name="T58" fmla="*/ 2 w 177"/>
                <a:gd name="T59" fmla="*/ 756 h 152"/>
                <a:gd name="T60" fmla="*/ 21 w 177"/>
                <a:gd name="T61" fmla="*/ 680 h 152"/>
                <a:gd name="T62" fmla="*/ 26 w 177"/>
                <a:gd name="T63" fmla="*/ 662 h 152"/>
                <a:gd name="T64" fmla="*/ 0 w 177"/>
                <a:gd name="T65" fmla="*/ 662 h 152"/>
                <a:gd name="T66" fmla="*/ 62 w 177"/>
                <a:gd name="T67" fmla="*/ 547 h 152"/>
                <a:gd name="T68" fmla="*/ 107 w 177"/>
                <a:gd name="T69" fmla="*/ 583 h 152"/>
                <a:gd name="T70" fmla="*/ 170 w 177"/>
                <a:gd name="T71" fmla="*/ 583 h 152"/>
                <a:gd name="T72" fmla="*/ 152 w 177"/>
                <a:gd name="T73" fmla="*/ 354 h 152"/>
                <a:gd name="T74" fmla="*/ 170 w 177"/>
                <a:gd name="T75" fmla="*/ 325 h 152"/>
                <a:gd name="T76" fmla="*/ 190 w 177"/>
                <a:gd name="T77" fmla="*/ 428 h 152"/>
                <a:gd name="T78" fmla="*/ 282 w 177"/>
                <a:gd name="T79" fmla="*/ 400 h 152"/>
                <a:gd name="T80" fmla="*/ 262 w 177"/>
                <a:gd name="T81" fmla="*/ 400 h 152"/>
                <a:gd name="T82" fmla="*/ 328 w 177"/>
                <a:gd name="T83" fmla="*/ 229 h 152"/>
                <a:gd name="T84" fmla="*/ 333 w 177"/>
                <a:gd name="T85" fmla="*/ 62 h 152"/>
                <a:gd name="T86" fmla="*/ 380 w 177"/>
                <a:gd name="T87" fmla="*/ 0 h 152"/>
                <a:gd name="T88" fmla="*/ 411 w 177"/>
                <a:gd name="T89" fmla="*/ 96 h 152"/>
                <a:gd name="T90" fmla="*/ 473 w 177"/>
                <a:gd name="T91" fmla="*/ 261 h 152"/>
                <a:gd name="T92" fmla="*/ 512 w 177"/>
                <a:gd name="T93" fmla="*/ 229 h 152"/>
                <a:gd name="T94" fmla="*/ 512 w 177"/>
                <a:gd name="T95" fmla="*/ 261 h 152"/>
                <a:gd name="T96" fmla="*/ 559 w 177"/>
                <a:gd name="T97" fmla="*/ 400 h 152"/>
                <a:gd name="T98" fmla="*/ 592 w 177"/>
                <a:gd name="T99" fmla="*/ 400 h 152"/>
                <a:gd name="T100" fmla="*/ 602 w 177"/>
                <a:gd name="T101" fmla="*/ 428 h 152"/>
                <a:gd name="T102" fmla="*/ 677 w 177"/>
                <a:gd name="T103" fmla="*/ 497 h 152"/>
                <a:gd name="T104" fmla="*/ 652 w 177"/>
                <a:gd name="T105" fmla="*/ 846 h 152"/>
                <a:gd name="T106" fmla="*/ 645 w 177"/>
                <a:gd name="T107" fmla="*/ 870 h 152"/>
                <a:gd name="T108" fmla="*/ 624 w 177"/>
                <a:gd name="T109" fmla="*/ 901 h 152"/>
                <a:gd name="T110" fmla="*/ 578 w 177"/>
                <a:gd name="T111" fmla="*/ 1130 h 152"/>
                <a:gd name="T112" fmla="*/ 605 w 177"/>
                <a:gd name="T113" fmla="*/ 1112 h 152"/>
                <a:gd name="T114" fmla="*/ 639 w 177"/>
                <a:gd name="T115" fmla="*/ 1230 h 152"/>
                <a:gd name="T116" fmla="*/ 639 w 177"/>
                <a:gd name="T117" fmla="*/ 1334 h 152"/>
                <a:gd name="T118" fmla="*/ 624 w 177"/>
                <a:gd name="T119" fmla="*/ 1413 h 152"/>
                <a:gd name="T120" fmla="*/ 624 w 177"/>
                <a:gd name="T121" fmla="*/ 1492 h 152"/>
                <a:gd name="T122" fmla="*/ 624 w 177"/>
                <a:gd name="T123" fmla="*/ 1582 h 152"/>
                <a:gd name="T124" fmla="*/ 673 w 177"/>
                <a:gd name="T125" fmla="*/ 1659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28014" name="Freeform 4188"/>
            <p:cNvSpPr>
              <a:spLocks/>
            </p:cNvSpPr>
            <p:nvPr/>
          </p:nvSpPr>
          <p:spPr bwMode="auto">
            <a:xfrm>
              <a:off x="2655" y="1703"/>
              <a:ext cx="13" cy="28"/>
            </a:xfrm>
            <a:custGeom>
              <a:avLst/>
              <a:gdLst>
                <a:gd name="T0" fmla="*/ 22 w 12"/>
                <a:gd name="T1" fmla="*/ 241 h 23"/>
                <a:gd name="T2" fmla="*/ 3 w 12"/>
                <a:gd name="T3" fmla="*/ 224 h 23"/>
                <a:gd name="T4" fmla="*/ 0 w 12"/>
                <a:gd name="T5" fmla="*/ 90 h 23"/>
                <a:gd name="T6" fmla="*/ 22 w 12"/>
                <a:gd name="T7" fmla="*/ 0 h 23"/>
                <a:gd name="T8" fmla="*/ 30 w 12"/>
                <a:gd name="T9" fmla="*/ 90 h 23"/>
                <a:gd name="T10" fmla="*/ 22 w 12"/>
                <a:gd name="T11" fmla="*/ 241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28015" name="Freeform 4189"/>
            <p:cNvSpPr>
              <a:spLocks/>
            </p:cNvSpPr>
            <p:nvPr/>
          </p:nvSpPr>
          <p:spPr bwMode="auto">
            <a:xfrm>
              <a:off x="2768" y="1583"/>
              <a:ext cx="102" cy="52"/>
            </a:xfrm>
            <a:custGeom>
              <a:avLst/>
              <a:gdLst>
                <a:gd name="T0" fmla="*/ 137 w 92"/>
                <a:gd name="T1" fmla="*/ 541 h 42"/>
                <a:gd name="T2" fmla="*/ 65 w 92"/>
                <a:gd name="T3" fmla="*/ 541 h 42"/>
                <a:gd name="T4" fmla="*/ 24 w 92"/>
                <a:gd name="T5" fmla="*/ 392 h 42"/>
                <a:gd name="T6" fmla="*/ 2 w 92"/>
                <a:gd name="T7" fmla="*/ 366 h 42"/>
                <a:gd name="T8" fmla="*/ 0 w 92"/>
                <a:gd name="T9" fmla="*/ 343 h 42"/>
                <a:gd name="T10" fmla="*/ 2 w 92"/>
                <a:gd name="T11" fmla="*/ 296 h 42"/>
                <a:gd name="T12" fmla="*/ 24 w 92"/>
                <a:gd name="T13" fmla="*/ 181 h 42"/>
                <a:gd name="T14" fmla="*/ 30 w 92"/>
                <a:gd name="T15" fmla="*/ 146 h 42"/>
                <a:gd name="T16" fmla="*/ 50 w 92"/>
                <a:gd name="T17" fmla="*/ 95 h 42"/>
                <a:gd name="T18" fmla="*/ 65 w 92"/>
                <a:gd name="T19" fmla="*/ 95 h 42"/>
                <a:gd name="T20" fmla="*/ 122 w 92"/>
                <a:gd name="T21" fmla="*/ 95 h 42"/>
                <a:gd name="T22" fmla="*/ 195 w 92"/>
                <a:gd name="T23" fmla="*/ 0 h 42"/>
                <a:gd name="T24" fmla="*/ 278 w 92"/>
                <a:gd name="T25" fmla="*/ 0 h 42"/>
                <a:gd name="T26" fmla="*/ 318 w 92"/>
                <a:gd name="T27" fmla="*/ 95 h 42"/>
                <a:gd name="T28" fmla="*/ 278 w 92"/>
                <a:gd name="T29" fmla="*/ 277 h 42"/>
                <a:gd name="T30" fmla="*/ 234 w 92"/>
                <a:gd name="T31" fmla="*/ 453 h 42"/>
                <a:gd name="T32" fmla="*/ 204 w 92"/>
                <a:gd name="T33" fmla="*/ 526 h 42"/>
                <a:gd name="T34" fmla="*/ 137 w 92"/>
                <a:gd name="T35" fmla="*/ 541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28016" name="Freeform 4190"/>
            <p:cNvSpPr>
              <a:spLocks/>
            </p:cNvSpPr>
            <p:nvPr/>
          </p:nvSpPr>
          <p:spPr bwMode="auto">
            <a:xfrm>
              <a:off x="2884" y="1011"/>
              <a:ext cx="2095" cy="718"/>
            </a:xfrm>
            <a:custGeom>
              <a:avLst/>
              <a:gdLst>
                <a:gd name="T0" fmla="*/ 6159 w 1874"/>
                <a:gd name="T1" fmla="*/ 1652 h 579"/>
                <a:gd name="T2" fmla="*/ 5582 w 1874"/>
                <a:gd name="T3" fmla="*/ 1319 h 579"/>
                <a:gd name="T4" fmla="*/ 5037 w 1874"/>
                <a:gd name="T5" fmla="*/ 1075 h 579"/>
                <a:gd name="T6" fmla="*/ 4632 w 1874"/>
                <a:gd name="T7" fmla="*/ 936 h 579"/>
                <a:gd name="T8" fmla="*/ 4490 w 1874"/>
                <a:gd name="T9" fmla="*/ 1075 h 579"/>
                <a:gd name="T10" fmla="*/ 4068 w 1874"/>
                <a:gd name="T11" fmla="*/ 987 h 579"/>
                <a:gd name="T12" fmla="*/ 3373 w 1874"/>
                <a:gd name="T13" fmla="*/ 681 h 579"/>
                <a:gd name="T14" fmla="*/ 3307 w 1874"/>
                <a:gd name="T15" fmla="*/ 396 h 579"/>
                <a:gd name="T16" fmla="*/ 2946 w 1874"/>
                <a:gd name="T17" fmla="*/ 210 h 579"/>
                <a:gd name="T18" fmla="*/ 2666 w 1874"/>
                <a:gd name="T19" fmla="*/ 257 h 579"/>
                <a:gd name="T20" fmla="*/ 2264 w 1874"/>
                <a:gd name="T21" fmla="*/ 531 h 579"/>
                <a:gd name="T22" fmla="*/ 2145 w 1874"/>
                <a:gd name="T23" fmla="*/ 975 h 579"/>
                <a:gd name="T24" fmla="*/ 2264 w 1874"/>
                <a:gd name="T25" fmla="*/ 1075 h 579"/>
                <a:gd name="T26" fmla="*/ 1940 w 1874"/>
                <a:gd name="T27" fmla="*/ 1151 h 579"/>
                <a:gd name="T28" fmla="*/ 2087 w 1874"/>
                <a:gd name="T29" fmla="*/ 1589 h 579"/>
                <a:gd name="T30" fmla="*/ 2058 w 1874"/>
                <a:gd name="T31" fmla="*/ 1865 h 579"/>
                <a:gd name="T32" fmla="*/ 1940 w 1874"/>
                <a:gd name="T33" fmla="*/ 2029 h 579"/>
                <a:gd name="T34" fmla="*/ 1623 w 1874"/>
                <a:gd name="T35" fmla="*/ 867 h 579"/>
                <a:gd name="T36" fmla="*/ 1765 w 1874"/>
                <a:gd name="T37" fmla="*/ 1652 h 579"/>
                <a:gd name="T38" fmla="*/ 1363 w 1874"/>
                <a:gd name="T39" fmla="*/ 1770 h 579"/>
                <a:gd name="T40" fmla="*/ 1121 w 1874"/>
                <a:gd name="T41" fmla="*/ 1636 h 579"/>
                <a:gd name="T42" fmla="*/ 742 w 1874"/>
                <a:gd name="T43" fmla="*/ 1930 h 579"/>
                <a:gd name="T44" fmla="*/ 688 w 1874"/>
                <a:gd name="T45" fmla="*/ 2147 h 579"/>
                <a:gd name="T46" fmla="*/ 494 w 1874"/>
                <a:gd name="T47" fmla="*/ 2653 h 579"/>
                <a:gd name="T48" fmla="*/ 209 w 1874"/>
                <a:gd name="T49" fmla="*/ 2029 h 579"/>
                <a:gd name="T50" fmla="*/ 182 w 1874"/>
                <a:gd name="T51" fmla="*/ 1636 h 579"/>
                <a:gd name="T52" fmla="*/ 45 w 1874"/>
                <a:gd name="T53" fmla="*/ 1518 h 579"/>
                <a:gd name="T54" fmla="*/ 145 w 1874"/>
                <a:gd name="T55" fmla="*/ 2653 h 579"/>
                <a:gd name="T56" fmla="*/ 108 w 1874"/>
                <a:gd name="T57" fmla="*/ 3406 h 579"/>
                <a:gd name="T58" fmla="*/ 216 w 1874"/>
                <a:gd name="T59" fmla="*/ 4431 h 579"/>
                <a:gd name="T60" fmla="*/ 579 w 1874"/>
                <a:gd name="T61" fmla="*/ 5456 h 579"/>
                <a:gd name="T62" fmla="*/ 783 w 1874"/>
                <a:gd name="T63" fmla="*/ 6458 h 579"/>
                <a:gd name="T64" fmla="*/ 794 w 1874"/>
                <a:gd name="T65" fmla="*/ 6983 h 579"/>
                <a:gd name="T66" fmla="*/ 1420 w 1874"/>
                <a:gd name="T67" fmla="*/ 7660 h 579"/>
                <a:gd name="T68" fmla="*/ 1381 w 1874"/>
                <a:gd name="T69" fmla="*/ 6587 h 579"/>
                <a:gd name="T70" fmla="*/ 1336 w 1874"/>
                <a:gd name="T71" fmla="*/ 5367 h 579"/>
                <a:gd name="T72" fmla="*/ 1830 w 1874"/>
                <a:gd name="T73" fmla="*/ 5208 h 579"/>
                <a:gd name="T74" fmla="*/ 2219 w 1874"/>
                <a:gd name="T75" fmla="*/ 4523 h 579"/>
                <a:gd name="T76" fmla="*/ 2627 w 1874"/>
                <a:gd name="T77" fmla="*/ 4845 h 579"/>
                <a:gd name="T78" fmla="*/ 3173 w 1874"/>
                <a:gd name="T79" fmla="*/ 5776 h 579"/>
                <a:gd name="T80" fmla="*/ 3660 w 1874"/>
                <a:gd name="T81" fmla="*/ 5686 h 579"/>
                <a:gd name="T82" fmla="*/ 4115 w 1874"/>
                <a:gd name="T83" fmla="*/ 5686 h 579"/>
                <a:gd name="T84" fmla="*/ 4786 w 1874"/>
                <a:gd name="T85" fmla="*/ 5744 h 579"/>
                <a:gd name="T86" fmla="*/ 4973 w 1874"/>
                <a:gd name="T87" fmla="*/ 4964 h 579"/>
                <a:gd name="T88" fmla="*/ 5612 w 1874"/>
                <a:gd name="T89" fmla="*/ 5988 h 579"/>
                <a:gd name="T90" fmla="*/ 5849 w 1874"/>
                <a:gd name="T91" fmla="*/ 7155 h 579"/>
                <a:gd name="T92" fmla="*/ 5957 w 1874"/>
                <a:gd name="T93" fmla="*/ 7378 h 579"/>
                <a:gd name="T94" fmla="*/ 6096 w 1874"/>
                <a:gd name="T95" fmla="*/ 5940 h 579"/>
                <a:gd name="T96" fmla="*/ 5744 w 1874"/>
                <a:gd name="T97" fmla="*/ 4751 h 579"/>
                <a:gd name="T98" fmla="*/ 5582 w 1874"/>
                <a:gd name="T99" fmla="*/ 4272 h 579"/>
                <a:gd name="T100" fmla="*/ 5809 w 1874"/>
                <a:gd name="T101" fmla="*/ 3631 h 579"/>
                <a:gd name="T102" fmla="*/ 6163 w 1874"/>
                <a:gd name="T103" fmla="*/ 3685 h 579"/>
                <a:gd name="T104" fmla="*/ 6335 w 1874"/>
                <a:gd name="T105" fmla="*/ 3287 h 579"/>
                <a:gd name="T106" fmla="*/ 6455 w 1874"/>
                <a:gd name="T107" fmla="*/ 3002 h 579"/>
                <a:gd name="T108" fmla="*/ 6455 w 1874"/>
                <a:gd name="T109" fmla="*/ 4185 h 579"/>
                <a:gd name="T110" fmla="*/ 6850 w 1874"/>
                <a:gd name="T111" fmla="*/ 5004 h 579"/>
                <a:gd name="T112" fmla="*/ 6850 w 1874"/>
                <a:gd name="T113" fmla="*/ 4363 h 579"/>
                <a:gd name="T114" fmla="*/ 6660 w 1874"/>
                <a:gd name="T115" fmla="*/ 3518 h 579"/>
                <a:gd name="T116" fmla="*/ 6932 w 1874"/>
                <a:gd name="T117" fmla="*/ 3287 h 579"/>
                <a:gd name="T118" fmla="*/ 7100 w 1874"/>
                <a:gd name="T119" fmla="*/ 2868 h 579"/>
                <a:gd name="T120" fmla="*/ 6780 w 1874"/>
                <a:gd name="T121" fmla="*/ 2029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28017" name="Freeform 4191"/>
            <p:cNvSpPr>
              <a:spLocks/>
            </p:cNvSpPr>
            <p:nvPr/>
          </p:nvSpPr>
          <p:spPr bwMode="auto">
            <a:xfrm>
              <a:off x="4622" y="1454"/>
              <a:ext cx="145" cy="178"/>
            </a:xfrm>
            <a:custGeom>
              <a:avLst/>
              <a:gdLst>
                <a:gd name="T0" fmla="*/ 421 w 130"/>
                <a:gd name="T1" fmla="*/ 1263 h 144"/>
                <a:gd name="T2" fmla="*/ 357 w 130"/>
                <a:gd name="T3" fmla="*/ 1087 h 144"/>
                <a:gd name="T4" fmla="*/ 299 w 130"/>
                <a:gd name="T5" fmla="*/ 871 h 144"/>
                <a:gd name="T6" fmla="*/ 229 w 130"/>
                <a:gd name="T7" fmla="*/ 693 h 144"/>
                <a:gd name="T8" fmla="*/ 163 w 130"/>
                <a:gd name="T9" fmla="*/ 509 h 144"/>
                <a:gd name="T10" fmla="*/ 152 w 130"/>
                <a:gd name="T11" fmla="*/ 425 h 144"/>
                <a:gd name="T12" fmla="*/ 85 w 130"/>
                <a:gd name="T13" fmla="*/ 208 h 144"/>
                <a:gd name="T14" fmla="*/ 3 w 130"/>
                <a:gd name="T15" fmla="*/ 0 h 144"/>
                <a:gd name="T16" fmla="*/ 0 w 130"/>
                <a:gd name="T17" fmla="*/ 2 h 144"/>
                <a:gd name="T18" fmla="*/ 56 w 130"/>
                <a:gd name="T19" fmla="*/ 176 h 144"/>
                <a:gd name="T20" fmla="*/ 56 w 130"/>
                <a:gd name="T21" fmla="*/ 208 h 144"/>
                <a:gd name="T22" fmla="*/ 21 w 130"/>
                <a:gd name="T23" fmla="*/ 225 h 144"/>
                <a:gd name="T24" fmla="*/ 85 w 130"/>
                <a:gd name="T25" fmla="*/ 425 h 144"/>
                <a:gd name="T26" fmla="*/ 133 w 130"/>
                <a:gd name="T27" fmla="*/ 629 h 144"/>
                <a:gd name="T28" fmla="*/ 184 w 130"/>
                <a:gd name="T29" fmla="*/ 802 h 144"/>
                <a:gd name="T30" fmla="*/ 229 w 130"/>
                <a:gd name="T31" fmla="*/ 1022 h 144"/>
                <a:gd name="T32" fmla="*/ 279 w 130"/>
                <a:gd name="T33" fmla="*/ 1225 h 144"/>
                <a:gd name="T34" fmla="*/ 317 w 130"/>
                <a:gd name="T35" fmla="*/ 1405 h 144"/>
                <a:gd name="T36" fmla="*/ 357 w 130"/>
                <a:gd name="T37" fmla="*/ 1618 h 144"/>
                <a:gd name="T38" fmla="*/ 407 w 130"/>
                <a:gd name="T39" fmla="*/ 1831 h 144"/>
                <a:gd name="T40" fmla="*/ 416 w 130"/>
                <a:gd name="T41" fmla="*/ 1831 h 144"/>
                <a:gd name="T42" fmla="*/ 416 w 130"/>
                <a:gd name="T43" fmla="*/ 1671 h 144"/>
                <a:gd name="T44" fmla="*/ 457 w 130"/>
                <a:gd name="T45" fmla="*/ 1771 h 144"/>
                <a:gd name="T46" fmla="*/ 483 w 130"/>
                <a:gd name="T47" fmla="*/ 1831 h 144"/>
                <a:gd name="T48" fmla="*/ 448 w 130"/>
                <a:gd name="T49" fmla="*/ 1671 h 144"/>
                <a:gd name="T50" fmla="*/ 347 w 130"/>
                <a:gd name="T51" fmla="*/ 1405 h 144"/>
                <a:gd name="T52" fmla="*/ 317 w 130"/>
                <a:gd name="T53" fmla="*/ 1117 h 144"/>
                <a:gd name="T54" fmla="*/ 347 w 130"/>
                <a:gd name="T55" fmla="*/ 1117 h 144"/>
                <a:gd name="T56" fmla="*/ 407 w 130"/>
                <a:gd name="T57" fmla="*/ 1195 h 144"/>
                <a:gd name="T58" fmla="*/ 421 w 130"/>
                <a:gd name="T59" fmla="*/ 1263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28018" name="Freeform 4192"/>
            <p:cNvSpPr>
              <a:spLocks/>
            </p:cNvSpPr>
            <p:nvPr/>
          </p:nvSpPr>
          <p:spPr bwMode="auto">
            <a:xfrm>
              <a:off x="3163" y="1023"/>
              <a:ext cx="149" cy="62"/>
            </a:xfrm>
            <a:custGeom>
              <a:avLst/>
              <a:gdLst>
                <a:gd name="T0" fmla="*/ 483 w 134"/>
                <a:gd name="T1" fmla="*/ 2 h 50"/>
                <a:gd name="T2" fmla="*/ 445 w 134"/>
                <a:gd name="T3" fmla="*/ 135 h 50"/>
                <a:gd name="T4" fmla="*/ 339 w 134"/>
                <a:gd name="T5" fmla="*/ 257 h 50"/>
                <a:gd name="T6" fmla="*/ 232 w 134"/>
                <a:gd name="T7" fmla="*/ 345 h 50"/>
                <a:gd name="T8" fmla="*/ 201 w 134"/>
                <a:gd name="T9" fmla="*/ 345 h 50"/>
                <a:gd name="T10" fmla="*/ 222 w 134"/>
                <a:gd name="T11" fmla="*/ 367 h 50"/>
                <a:gd name="T12" fmla="*/ 209 w 134"/>
                <a:gd name="T13" fmla="*/ 399 h 50"/>
                <a:gd name="T14" fmla="*/ 192 w 134"/>
                <a:gd name="T15" fmla="*/ 399 h 50"/>
                <a:gd name="T16" fmla="*/ 192 w 134"/>
                <a:gd name="T17" fmla="*/ 436 h 50"/>
                <a:gd name="T18" fmla="*/ 150 w 134"/>
                <a:gd name="T19" fmla="*/ 436 h 50"/>
                <a:gd name="T20" fmla="*/ 163 w 134"/>
                <a:gd name="T21" fmla="*/ 495 h 50"/>
                <a:gd name="T22" fmla="*/ 150 w 134"/>
                <a:gd name="T23" fmla="*/ 531 h 50"/>
                <a:gd name="T24" fmla="*/ 163 w 134"/>
                <a:gd name="T25" fmla="*/ 601 h 50"/>
                <a:gd name="T26" fmla="*/ 108 w 134"/>
                <a:gd name="T27" fmla="*/ 564 h 50"/>
                <a:gd name="T28" fmla="*/ 150 w 134"/>
                <a:gd name="T29" fmla="*/ 601 h 50"/>
                <a:gd name="T30" fmla="*/ 123 w 134"/>
                <a:gd name="T31" fmla="*/ 601 h 50"/>
                <a:gd name="T32" fmla="*/ 133 w 134"/>
                <a:gd name="T33" fmla="*/ 658 h 50"/>
                <a:gd name="T34" fmla="*/ 24 w 134"/>
                <a:gd name="T35" fmla="*/ 614 h 50"/>
                <a:gd name="T36" fmla="*/ 51 w 134"/>
                <a:gd name="T37" fmla="*/ 601 h 50"/>
                <a:gd name="T38" fmla="*/ 0 w 134"/>
                <a:gd name="T39" fmla="*/ 601 h 50"/>
                <a:gd name="T40" fmla="*/ 51 w 134"/>
                <a:gd name="T41" fmla="*/ 495 h 50"/>
                <a:gd name="T42" fmla="*/ 67 w 134"/>
                <a:gd name="T43" fmla="*/ 495 h 50"/>
                <a:gd name="T44" fmla="*/ 37 w 134"/>
                <a:gd name="T45" fmla="*/ 485 h 50"/>
                <a:gd name="T46" fmla="*/ 51 w 134"/>
                <a:gd name="T47" fmla="*/ 436 h 50"/>
                <a:gd name="T48" fmla="*/ 75 w 134"/>
                <a:gd name="T49" fmla="*/ 399 h 50"/>
                <a:gd name="T50" fmla="*/ 67 w 134"/>
                <a:gd name="T51" fmla="*/ 367 h 50"/>
                <a:gd name="T52" fmla="*/ 67 w 134"/>
                <a:gd name="T53" fmla="*/ 345 h 50"/>
                <a:gd name="T54" fmla="*/ 37 w 134"/>
                <a:gd name="T55" fmla="*/ 345 h 50"/>
                <a:gd name="T56" fmla="*/ 75 w 134"/>
                <a:gd name="T57" fmla="*/ 278 h 50"/>
                <a:gd name="T58" fmla="*/ 98 w 134"/>
                <a:gd name="T59" fmla="*/ 278 h 50"/>
                <a:gd name="T60" fmla="*/ 192 w 134"/>
                <a:gd name="T61" fmla="*/ 181 h 50"/>
                <a:gd name="T62" fmla="*/ 201 w 134"/>
                <a:gd name="T63" fmla="*/ 135 h 50"/>
                <a:gd name="T64" fmla="*/ 360 w 134"/>
                <a:gd name="T65" fmla="*/ 62 h 50"/>
                <a:gd name="T66" fmla="*/ 439 w 134"/>
                <a:gd name="T67" fmla="*/ 0 h 50"/>
                <a:gd name="T68" fmla="*/ 483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28019" name="Freeform 4193"/>
            <p:cNvSpPr>
              <a:spLocks/>
            </p:cNvSpPr>
            <p:nvPr/>
          </p:nvSpPr>
          <p:spPr bwMode="auto">
            <a:xfrm>
              <a:off x="3153" y="1085"/>
              <a:ext cx="86" cy="49"/>
            </a:xfrm>
            <a:custGeom>
              <a:avLst/>
              <a:gdLst>
                <a:gd name="T0" fmla="*/ 252 w 78"/>
                <a:gd name="T1" fmla="*/ 441 h 40"/>
                <a:gd name="T2" fmla="*/ 153 w 78"/>
                <a:gd name="T3" fmla="*/ 298 h 40"/>
                <a:gd name="T4" fmla="*/ 130 w 78"/>
                <a:gd name="T5" fmla="*/ 136 h 40"/>
                <a:gd name="T6" fmla="*/ 130 w 78"/>
                <a:gd name="T7" fmla="*/ 87 h 40"/>
                <a:gd name="T8" fmla="*/ 130 w 78"/>
                <a:gd name="T9" fmla="*/ 87 h 40"/>
                <a:gd name="T10" fmla="*/ 139 w 78"/>
                <a:gd name="T11" fmla="*/ 2 h 40"/>
                <a:gd name="T12" fmla="*/ 45 w 78"/>
                <a:gd name="T13" fmla="*/ 0 h 40"/>
                <a:gd name="T14" fmla="*/ 31 w 78"/>
                <a:gd name="T15" fmla="*/ 47 h 40"/>
                <a:gd name="T16" fmla="*/ 19 w 78"/>
                <a:gd name="T17" fmla="*/ 107 h 40"/>
                <a:gd name="T18" fmla="*/ 31 w 78"/>
                <a:gd name="T19" fmla="*/ 136 h 40"/>
                <a:gd name="T20" fmla="*/ 19 w 78"/>
                <a:gd name="T21" fmla="*/ 211 h 40"/>
                <a:gd name="T22" fmla="*/ 0 w 78"/>
                <a:gd name="T23" fmla="*/ 243 h 40"/>
                <a:gd name="T24" fmla="*/ 23 w 78"/>
                <a:gd name="T25" fmla="*/ 316 h 40"/>
                <a:gd name="T26" fmla="*/ 55 w 78"/>
                <a:gd name="T27" fmla="*/ 316 h 40"/>
                <a:gd name="T28" fmla="*/ 76 w 78"/>
                <a:gd name="T29" fmla="*/ 316 h 40"/>
                <a:gd name="T30" fmla="*/ 93 w 78"/>
                <a:gd name="T31" fmla="*/ 316 h 40"/>
                <a:gd name="T32" fmla="*/ 107 w 78"/>
                <a:gd name="T33" fmla="*/ 376 h 40"/>
                <a:gd name="T34" fmla="*/ 99 w 78"/>
                <a:gd name="T35" fmla="*/ 407 h 40"/>
                <a:gd name="T36" fmla="*/ 139 w 78"/>
                <a:gd name="T37" fmla="*/ 441 h 40"/>
                <a:gd name="T38" fmla="*/ 169 w 78"/>
                <a:gd name="T39" fmla="*/ 461 h 40"/>
                <a:gd name="T40" fmla="*/ 208 w 78"/>
                <a:gd name="T41" fmla="*/ 461 h 40"/>
                <a:gd name="T42" fmla="*/ 238 w 78"/>
                <a:gd name="T43" fmla="*/ 461 h 40"/>
                <a:gd name="T44" fmla="*/ 252 w 78"/>
                <a:gd name="T45" fmla="*/ 441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28020" name="Freeform 4194"/>
            <p:cNvSpPr>
              <a:spLocks/>
            </p:cNvSpPr>
            <p:nvPr/>
          </p:nvSpPr>
          <p:spPr bwMode="auto">
            <a:xfrm>
              <a:off x="4125" y="1035"/>
              <a:ext cx="103" cy="27"/>
            </a:xfrm>
            <a:custGeom>
              <a:avLst/>
              <a:gdLst>
                <a:gd name="T0" fmla="*/ 355 w 92"/>
                <a:gd name="T1" fmla="*/ 180 h 21"/>
                <a:gd name="T2" fmla="*/ 129 w 92"/>
                <a:gd name="T3" fmla="*/ 0 h 21"/>
                <a:gd name="T4" fmla="*/ 156 w 92"/>
                <a:gd name="T5" fmla="*/ 76 h 21"/>
                <a:gd name="T6" fmla="*/ 129 w 92"/>
                <a:gd name="T7" fmla="*/ 46 h 21"/>
                <a:gd name="T8" fmla="*/ 148 w 92"/>
                <a:gd name="T9" fmla="*/ 140 h 21"/>
                <a:gd name="T10" fmla="*/ 34 w 92"/>
                <a:gd name="T11" fmla="*/ 46 h 21"/>
                <a:gd name="T12" fmla="*/ 0 w 92"/>
                <a:gd name="T13" fmla="*/ 76 h 21"/>
                <a:gd name="T14" fmla="*/ 0 w 92"/>
                <a:gd name="T15" fmla="*/ 140 h 21"/>
                <a:gd name="T16" fmla="*/ 4 w 92"/>
                <a:gd name="T17" fmla="*/ 180 h 21"/>
                <a:gd name="T18" fmla="*/ 27 w 92"/>
                <a:gd name="T19" fmla="*/ 224 h 21"/>
                <a:gd name="T20" fmla="*/ 175 w 92"/>
                <a:gd name="T21" fmla="*/ 432 h 21"/>
                <a:gd name="T22" fmla="*/ 175 w 92"/>
                <a:gd name="T23" fmla="*/ 370 h 21"/>
                <a:gd name="T24" fmla="*/ 283 w 92"/>
                <a:gd name="T25" fmla="*/ 336 h 21"/>
                <a:gd name="T26" fmla="*/ 337 w 92"/>
                <a:gd name="T27" fmla="*/ 336 h 21"/>
                <a:gd name="T28" fmla="*/ 313 w 92"/>
                <a:gd name="T29" fmla="*/ 336 h 21"/>
                <a:gd name="T30" fmla="*/ 355 w 92"/>
                <a:gd name="T31" fmla="*/ 224 h 21"/>
                <a:gd name="T32" fmla="*/ 355 w 92"/>
                <a:gd name="T33" fmla="*/ 18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28021" name="Freeform 4195"/>
            <p:cNvSpPr>
              <a:spLocks/>
            </p:cNvSpPr>
            <p:nvPr/>
          </p:nvSpPr>
          <p:spPr bwMode="auto">
            <a:xfrm>
              <a:off x="3548" y="973"/>
              <a:ext cx="80" cy="18"/>
            </a:xfrm>
            <a:custGeom>
              <a:avLst/>
              <a:gdLst>
                <a:gd name="T0" fmla="*/ 243 w 71"/>
                <a:gd name="T1" fmla="*/ 46 h 14"/>
                <a:gd name="T2" fmla="*/ 180 w 71"/>
                <a:gd name="T3" fmla="*/ 0 h 14"/>
                <a:gd name="T4" fmla="*/ 144 w 71"/>
                <a:gd name="T5" fmla="*/ 46 h 14"/>
                <a:gd name="T6" fmla="*/ 119 w 71"/>
                <a:gd name="T7" fmla="*/ 0 h 14"/>
                <a:gd name="T8" fmla="*/ 2 w 71"/>
                <a:gd name="T9" fmla="*/ 46 h 14"/>
                <a:gd name="T10" fmla="*/ 0 w 71"/>
                <a:gd name="T11" fmla="*/ 140 h 14"/>
                <a:gd name="T12" fmla="*/ 29 w 71"/>
                <a:gd name="T13" fmla="*/ 140 h 14"/>
                <a:gd name="T14" fmla="*/ 88 w 71"/>
                <a:gd name="T15" fmla="*/ 288 h 14"/>
                <a:gd name="T16" fmla="*/ 294 w 71"/>
                <a:gd name="T17" fmla="*/ 288 h 14"/>
                <a:gd name="T18" fmla="*/ 269 w 71"/>
                <a:gd name="T19" fmla="*/ 231 h 14"/>
                <a:gd name="T20" fmla="*/ 243 w 71"/>
                <a:gd name="T21" fmla="*/ 46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28022" name="Freeform 4196"/>
            <p:cNvSpPr>
              <a:spLocks/>
            </p:cNvSpPr>
            <p:nvPr/>
          </p:nvSpPr>
          <p:spPr bwMode="auto">
            <a:xfrm>
              <a:off x="3638" y="982"/>
              <a:ext cx="62" cy="24"/>
            </a:xfrm>
            <a:custGeom>
              <a:avLst/>
              <a:gdLst>
                <a:gd name="T0" fmla="*/ 225 w 55"/>
                <a:gd name="T1" fmla="*/ 196 h 19"/>
                <a:gd name="T2" fmla="*/ 110 w 55"/>
                <a:gd name="T3" fmla="*/ 81 h 19"/>
                <a:gd name="T4" fmla="*/ 78 w 55"/>
                <a:gd name="T5" fmla="*/ 152 h 19"/>
                <a:gd name="T6" fmla="*/ 61 w 55"/>
                <a:gd name="T7" fmla="*/ 40 h 19"/>
                <a:gd name="T8" fmla="*/ 33 w 55"/>
                <a:gd name="T9" fmla="*/ 0 h 19"/>
                <a:gd name="T10" fmla="*/ 42 w 55"/>
                <a:gd name="T11" fmla="*/ 81 h 19"/>
                <a:gd name="T12" fmla="*/ 0 w 55"/>
                <a:gd name="T13" fmla="*/ 81 h 19"/>
                <a:gd name="T14" fmla="*/ 3 w 55"/>
                <a:gd name="T15" fmla="*/ 120 h 19"/>
                <a:gd name="T16" fmla="*/ 33 w 55"/>
                <a:gd name="T17" fmla="*/ 152 h 19"/>
                <a:gd name="T18" fmla="*/ 3 w 55"/>
                <a:gd name="T19" fmla="*/ 196 h 19"/>
                <a:gd name="T20" fmla="*/ 23 w 55"/>
                <a:gd name="T21" fmla="*/ 313 h 19"/>
                <a:gd name="T22" fmla="*/ 230 w 55"/>
                <a:gd name="T23" fmla="*/ 196 h 19"/>
                <a:gd name="T24" fmla="*/ 225 w 55"/>
                <a:gd name="T25" fmla="*/ 196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28023" name="Freeform 4197"/>
            <p:cNvSpPr>
              <a:spLocks/>
            </p:cNvSpPr>
            <p:nvPr/>
          </p:nvSpPr>
          <p:spPr bwMode="auto">
            <a:xfrm>
              <a:off x="3514" y="958"/>
              <a:ext cx="63" cy="15"/>
            </a:xfrm>
            <a:custGeom>
              <a:avLst/>
              <a:gdLst>
                <a:gd name="T0" fmla="*/ 281 w 55"/>
                <a:gd name="T1" fmla="*/ 76 h 12"/>
                <a:gd name="T2" fmla="*/ 162 w 55"/>
                <a:gd name="T3" fmla="*/ 0 h 12"/>
                <a:gd name="T4" fmla="*/ 3 w 55"/>
                <a:gd name="T5" fmla="*/ 39 h 12"/>
                <a:gd name="T6" fmla="*/ 50 w 55"/>
                <a:gd name="T7" fmla="*/ 39 h 12"/>
                <a:gd name="T8" fmla="*/ 33 w 55"/>
                <a:gd name="T9" fmla="*/ 110 h 12"/>
                <a:gd name="T10" fmla="*/ 0 w 55"/>
                <a:gd name="T11" fmla="*/ 110 h 12"/>
                <a:gd name="T12" fmla="*/ 71 w 55"/>
                <a:gd name="T13" fmla="*/ 138 h 12"/>
                <a:gd name="T14" fmla="*/ 62 w 55"/>
                <a:gd name="T15" fmla="*/ 185 h 12"/>
                <a:gd name="T16" fmla="*/ 281 w 55"/>
                <a:gd name="T17" fmla="*/ 138 h 12"/>
                <a:gd name="T18" fmla="*/ 250 w 55"/>
                <a:gd name="T19" fmla="*/ 110 h 12"/>
                <a:gd name="T20" fmla="*/ 281 w 55"/>
                <a:gd name="T21" fmla="*/ 7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28024" name="Freeform 4198"/>
            <p:cNvSpPr>
              <a:spLocks/>
            </p:cNvSpPr>
            <p:nvPr/>
          </p:nvSpPr>
          <p:spPr bwMode="auto">
            <a:xfrm>
              <a:off x="4236" y="1047"/>
              <a:ext cx="66" cy="15"/>
            </a:xfrm>
            <a:custGeom>
              <a:avLst/>
              <a:gdLst>
                <a:gd name="T0" fmla="*/ 226 w 59"/>
                <a:gd name="T1" fmla="*/ 76 h 12"/>
                <a:gd name="T2" fmla="*/ 55 w 59"/>
                <a:gd name="T3" fmla="*/ 39 h 12"/>
                <a:gd name="T4" fmla="*/ 0 w 59"/>
                <a:gd name="T5" fmla="*/ 0 h 12"/>
                <a:gd name="T6" fmla="*/ 26 w 59"/>
                <a:gd name="T7" fmla="*/ 76 h 12"/>
                <a:gd name="T8" fmla="*/ 205 w 59"/>
                <a:gd name="T9" fmla="*/ 185 h 12"/>
                <a:gd name="T10" fmla="*/ 226 w 59"/>
                <a:gd name="T11" fmla="*/ 76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28025" name="Freeform 4199"/>
            <p:cNvSpPr>
              <a:spLocks/>
            </p:cNvSpPr>
            <p:nvPr/>
          </p:nvSpPr>
          <p:spPr bwMode="auto">
            <a:xfrm>
              <a:off x="2813" y="1444"/>
              <a:ext cx="34" cy="12"/>
            </a:xfrm>
            <a:custGeom>
              <a:avLst/>
              <a:gdLst>
                <a:gd name="T0" fmla="*/ 29 w 31"/>
                <a:gd name="T1" fmla="*/ 0 h 10"/>
                <a:gd name="T2" fmla="*/ 29 w 31"/>
                <a:gd name="T3" fmla="*/ 29 h 10"/>
                <a:gd name="T4" fmla="*/ 3 w 31"/>
                <a:gd name="T5" fmla="*/ 0 h 10"/>
                <a:gd name="T6" fmla="*/ 0 w 31"/>
                <a:gd name="T7" fmla="*/ 29 h 10"/>
                <a:gd name="T8" fmla="*/ 3 w 31"/>
                <a:gd name="T9" fmla="*/ 42 h 10"/>
                <a:gd name="T10" fmla="*/ 3 w 31"/>
                <a:gd name="T11" fmla="*/ 42 h 10"/>
                <a:gd name="T12" fmla="*/ 0 w 31"/>
                <a:gd name="T13" fmla="*/ 72 h 10"/>
                <a:gd name="T14" fmla="*/ 22 w 31"/>
                <a:gd name="T15" fmla="*/ 86 h 10"/>
                <a:gd name="T16" fmla="*/ 94 w 31"/>
                <a:gd name="T17" fmla="*/ 86 h 10"/>
                <a:gd name="T18" fmla="*/ 94 w 31"/>
                <a:gd name="T19" fmla="*/ 29 h 10"/>
                <a:gd name="T20" fmla="*/ 57 w 31"/>
                <a:gd name="T21" fmla="*/ 0 h 10"/>
                <a:gd name="T22" fmla="*/ 29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8026" name="Freeform 4200"/>
            <p:cNvSpPr>
              <a:spLocks/>
            </p:cNvSpPr>
            <p:nvPr/>
          </p:nvSpPr>
          <p:spPr bwMode="auto">
            <a:xfrm>
              <a:off x="4209" y="1076"/>
              <a:ext cx="51" cy="11"/>
            </a:xfrm>
            <a:custGeom>
              <a:avLst/>
              <a:gdLst>
                <a:gd name="T0" fmla="*/ 205 w 45"/>
                <a:gd name="T1" fmla="*/ 97 h 9"/>
                <a:gd name="T2" fmla="*/ 0 w 45"/>
                <a:gd name="T3" fmla="*/ 79 h 9"/>
                <a:gd name="T4" fmla="*/ 67 w 45"/>
                <a:gd name="T5" fmla="*/ 0 h 9"/>
                <a:gd name="T6" fmla="*/ 182 w 45"/>
                <a:gd name="T7" fmla="*/ 79 h 9"/>
                <a:gd name="T8" fmla="*/ 205 w 45"/>
                <a:gd name="T9" fmla="*/ 9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28027" name="Freeform 4201"/>
            <p:cNvSpPr>
              <a:spLocks/>
            </p:cNvSpPr>
            <p:nvPr/>
          </p:nvSpPr>
          <p:spPr bwMode="auto">
            <a:xfrm>
              <a:off x="3131" y="1155"/>
              <a:ext cx="29" cy="15"/>
            </a:xfrm>
            <a:custGeom>
              <a:avLst/>
              <a:gdLst>
                <a:gd name="T0" fmla="*/ 96 w 26"/>
                <a:gd name="T1" fmla="*/ 119 h 12"/>
                <a:gd name="T2" fmla="*/ 26 w 26"/>
                <a:gd name="T3" fmla="*/ 185 h 12"/>
                <a:gd name="T4" fmla="*/ 0 w 26"/>
                <a:gd name="T5" fmla="*/ 49 h 12"/>
                <a:gd name="T6" fmla="*/ 26 w 26"/>
                <a:gd name="T7" fmla="*/ 0 h 12"/>
                <a:gd name="T8" fmla="*/ 96 w 26"/>
                <a:gd name="T9" fmla="*/ 11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28028" name="Freeform 4202"/>
            <p:cNvSpPr>
              <a:spLocks/>
            </p:cNvSpPr>
            <p:nvPr/>
          </p:nvSpPr>
          <p:spPr bwMode="auto">
            <a:xfrm>
              <a:off x="3028" y="961"/>
              <a:ext cx="48" cy="12"/>
            </a:xfrm>
            <a:custGeom>
              <a:avLst/>
              <a:gdLst>
                <a:gd name="T0" fmla="*/ 163 w 43"/>
                <a:gd name="T1" fmla="*/ 29 h 10"/>
                <a:gd name="T2" fmla="*/ 63 w 43"/>
                <a:gd name="T3" fmla="*/ 60 h 10"/>
                <a:gd name="T4" fmla="*/ 26 w 43"/>
                <a:gd name="T5" fmla="*/ 86 h 10"/>
                <a:gd name="T6" fmla="*/ 0 w 43"/>
                <a:gd name="T7" fmla="*/ 86 h 10"/>
                <a:gd name="T8" fmla="*/ 32 w 43"/>
                <a:gd name="T9" fmla="*/ 42 h 10"/>
                <a:gd name="T10" fmla="*/ 88 w 43"/>
                <a:gd name="T11" fmla="*/ 29 h 10"/>
                <a:gd name="T12" fmla="*/ 132 w 43"/>
                <a:gd name="T13" fmla="*/ 0 h 10"/>
                <a:gd name="T14" fmla="*/ 163 w 43"/>
                <a:gd name="T15" fmla="*/ 29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28029" name="Freeform 4203"/>
            <p:cNvSpPr>
              <a:spLocks/>
            </p:cNvSpPr>
            <p:nvPr/>
          </p:nvSpPr>
          <p:spPr bwMode="auto">
            <a:xfrm>
              <a:off x="4844" y="1647"/>
              <a:ext cx="15" cy="23"/>
            </a:xfrm>
            <a:custGeom>
              <a:avLst/>
              <a:gdLst>
                <a:gd name="T0" fmla="*/ 31 w 14"/>
                <a:gd name="T1" fmla="*/ 0 h 19"/>
                <a:gd name="T2" fmla="*/ 2 w 14"/>
                <a:gd name="T3" fmla="*/ 2 h 19"/>
                <a:gd name="T4" fmla="*/ 0 w 14"/>
                <a:gd name="T5" fmla="*/ 194 h 19"/>
                <a:gd name="T6" fmla="*/ 19 w 14"/>
                <a:gd name="T7" fmla="*/ 90 h 19"/>
                <a:gd name="T8" fmla="*/ 27 w 14"/>
                <a:gd name="T9" fmla="*/ 2 h 19"/>
                <a:gd name="T10" fmla="*/ 31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8030" name="Freeform 4204"/>
            <p:cNvSpPr>
              <a:spLocks/>
            </p:cNvSpPr>
            <p:nvPr/>
          </p:nvSpPr>
          <p:spPr bwMode="auto">
            <a:xfrm>
              <a:off x="4746" y="1118"/>
              <a:ext cx="18" cy="14"/>
            </a:xfrm>
            <a:custGeom>
              <a:avLst/>
              <a:gdLst>
                <a:gd name="T0" fmla="*/ 20 w 16"/>
                <a:gd name="T1" fmla="*/ 0 h 12"/>
                <a:gd name="T2" fmla="*/ 0 w 16"/>
                <a:gd name="T3" fmla="*/ 29 h 12"/>
                <a:gd name="T4" fmla="*/ 37 w 16"/>
                <a:gd name="T5" fmla="*/ 76 h 12"/>
                <a:gd name="T6" fmla="*/ 68 w 16"/>
                <a:gd name="T7" fmla="*/ 64 h 12"/>
                <a:gd name="T8" fmla="*/ 20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8031" name="Freeform 4205"/>
            <p:cNvSpPr>
              <a:spLocks/>
            </p:cNvSpPr>
            <p:nvPr/>
          </p:nvSpPr>
          <p:spPr bwMode="auto">
            <a:xfrm>
              <a:off x="3253" y="1137"/>
              <a:ext cx="31" cy="12"/>
            </a:xfrm>
            <a:custGeom>
              <a:avLst/>
              <a:gdLst>
                <a:gd name="T0" fmla="*/ 96 w 28"/>
                <a:gd name="T1" fmla="*/ 86 h 10"/>
                <a:gd name="T2" fmla="*/ 2 w 28"/>
                <a:gd name="T3" fmla="*/ 0 h 10"/>
                <a:gd name="T4" fmla="*/ 0 w 28"/>
                <a:gd name="T5" fmla="*/ 29 h 10"/>
                <a:gd name="T6" fmla="*/ 58 w 28"/>
                <a:gd name="T7" fmla="*/ 86 h 10"/>
                <a:gd name="T8" fmla="*/ 96 w 28"/>
                <a:gd name="T9" fmla="*/ 86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28032" name="Freeform 4206"/>
            <p:cNvSpPr>
              <a:spLocks/>
            </p:cNvSpPr>
            <p:nvPr/>
          </p:nvSpPr>
          <p:spPr bwMode="auto">
            <a:xfrm>
              <a:off x="2831" y="1369"/>
              <a:ext cx="16" cy="8"/>
            </a:xfrm>
            <a:custGeom>
              <a:avLst/>
              <a:gdLst>
                <a:gd name="T0" fmla="*/ 16 w 16"/>
                <a:gd name="T1" fmla="*/ 2 h 7"/>
                <a:gd name="T2" fmla="*/ 2 w 16"/>
                <a:gd name="T3" fmla="*/ 33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28033" name="Freeform 4207"/>
            <p:cNvSpPr>
              <a:spLocks/>
            </p:cNvSpPr>
            <p:nvPr/>
          </p:nvSpPr>
          <p:spPr bwMode="auto">
            <a:xfrm>
              <a:off x="4844" y="1354"/>
              <a:ext cx="11" cy="15"/>
            </a:xfrm>
            <a:custGeom>
              <a:avLst/>
              <a:gdLst>
                <a:gd name="T0" fmla="*/ 31 w 10"/>
                <a:gd name="T1" fmla="*/ 49 h 12"/>
                <a:gd name="T2" fmla="*/ 19 w 10"/>
                <a:gd name="T3" fmla="*/ 185 h 12"/>
                <a:gd name="T4" fmla="*/ 0 w 10"/>
                <a:gd name="T5" fmla="*/ 110 h 12"/>
                <a:gd name="T6" fmla="*/ 19 w 10"/>
                <a:gd name="T7" fmla="*/ 0 h 12"/>
                <a:gd name="T8" fmla="*/ 31 w 10"/>
                <a:gd name="T9" fmla="*/ 4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28034" name="Freeform 4208"/>
            <p:cNvSpPr>
              <a:spLocks/>
            </p:cNvSpPr>
            <p:nvPr/>
          </p:nvSpPr>
          <p:spPr bwMode="auto">
            <a:xfrm>
              <a:off x="4645" y="1149"/>
              <a:ext cx="22" cy="3"/>
            </a:xfrm>
            <a:custGeom>
              <a:avLst/>
              <a:gdLst>
                <a:gd name="T0" fmla="*/ 108 w 19"/>
                <a:gd name="T1" fmla="*/ 0 h 2"/>
                <a:gd name="T2" fmla="*/ 93 w 19"/>
                <a:gd name="T3" fmla="*/ 315 h 2"/>
                <a:gd name="T4" fmla="*/ 0 w 19"/>
                <a:gd name="T5" fmla="*/ 0 h 2"/>
                <a:gd name="T6" fmla="*/ 93 w 19"/>
                <a:gd name="T7" fmla="*/ 0 h 2"/>
                <a:gd name="T8" fmla="*/ 108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28035" name="Freeform 4209"/>
            <p:cNvSpPr>
              <a:spLocks/>
            </p:cNvSpPr>
            <p:nvPr/>
          </p:nvSpPr>
          <p:spPr bwMode="auto">
            <a:xfrm>
              <a:off x="3367" y="1081"/>
              <a:ext cx="21" cy="9"/>
            </a:xfrm>
            <a:custGeom>
              <a:avLst/>
              <a:gdLst>
                <a:gd name="T0" fmla="*/ 62 w 19"/>
                <a:gd name="T1" fmla="*/ 98 h 7"/>
                <a:gd name="T2" fmla="*/ 0 w 19"/>
                <a:gd name="T3" fmla="*/ 140 h 7"/>
                <a:gd name="T4" fmla="*/ 2 w 19"/>
                <a:gd name="T5" fmla="*/ 0 h 7"/>
                <a:gd name="T6" fmla="*/ 28 w 19"/>
                <a:gd name="T7" fmla="*/ 59 h 7"/>
                <a:gd name="T8" fmla="*/ 62 w 19"/>
                <a:gd name="T9" fmla="*/ 98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28036" name="Freeform 4210"/>
            <p:cNvSpPr>
              <a:spLocks/>
            </p:cNvSpPr>
            <p:nvPr/>
          </p:nvSpPr>
          <p:spPr bwMode="auto">
            <a:xfrm>
              <a:off x="3157" y="965"/>
              <a:ext cx="31" cy="2"/>
            </a:xfrm>
            <a:custGeom>
              <a:avLst/>
              <a:gdLst>
                <a:gd name="T0" fmla="*/ 96 w 28"/>
                <a:gd name="T1" fmla="*/ 0 h 2"/>
                <a:gd name="T2" fmla="*/ 0 w 28"/>
                <a:gd name="T3" fmla="*/ 0 h 2"/>
                <a:gd name="T4" fmla="*/ 50 w 28"/>
                <a:gd name="T5" fmla="*/ 2 h 2"/>
                <a:gd name="T6" fmla="*/ 96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28037" name="Freeform 4211"/>
            <p:cNvSpPr>
              <a:spLocks/>
            </p:cNvSpPr>
            <p:nvPr/>
          </p:nvSpPr>
          <p:spPr bwMode="auto">
            <a:xfrm>
              <a:off x="3192" y="958"/>
              <a:ext cx="32" cy="3"/>
            </a:xfrm>
            <a:custGeom>
              <a:avLst/>
              <a:gdLst>
                <a:gd name="T0" fmla="*/ 139 w 28"/>
                <a:gd name="T1" fmla="*/ 315 h 2"/>
                <a:gd name="T2" fmla="*/ 0 w 28"/>
                <a:gd name="T3" fmla="*/ 315 h 2"/>
                <a:gd name="T4" fmla="*/ 112 w 28"/>
                <a:gd name="T5" fmla="*/ 0 h 2"/>
                <a:gd name="T6" fmla="*/ 139 w 28"/>
                <a:gd name="T7" fmla="*/ 315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28038" name="Freeform 4212"/>
            <p:cNvSpPr>
              <a:spLocks/>
            </p:cNvSpPr>
            <p:nvPr/>
          </p:nvSpPr>
          <p:spPr bwMode="auto">
            <a:xfrm>
              <a:off x="3849" y="1064"/>
              <a:ext cx="22" cy="6"/>
            </a:xfrm>
            <a:custGeom>
              <a:avLst/>
              <a:gdLst>
                <a:gd name="T0" fmla="*/ 108 w 19"/>
                <a:gd name="T1" fmla="*/ 0 h 5"/>
                <a:gd name="T2" fmla="*/ 0 w 19"/>
                <a:gd name="T3" fmla="*/ 29 h 5"/>
                <a:gd name="T4" fmla="*/ 108 w 19"/>
                <a:gd name="T5" fmla="*/ 42 h 5"/>
                <a:gd name="T6" fmla="*/ 108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28039" name="Freeform 4213"/>
            <p:cNvSpPr>
              <a:spLocks/>
            </p:cNvSpPr>
            <p:nvPr/>
          </p:nvSpPr>
          <p:spPr bwMode="auto">
            <a:xfrm>
              <a:off x="4889" y="1532"/>
              <a:ext cx="4" cy="15"/>
            </a:xfrm>
            <a:custGeom>
              <a:avLst/>
              <a:gdLst>
                <a:gd name="T0" fmla="*/ 2 w 5"/>
                <a:gd name="T1" fmla="*/ 49 h 12"/>
                <a:gd name="T2" fmla="*/ 0 w 5"/>
                <a:gd name="T3" fmla="*/ 185 h 12"/>
                <a:gd name="T4" fmla="*/ 0 w 5"/>
                <a:gd name="T5" fmla="*/ 0 h 12"/>
                <a:gd name="T6" fmla="*/ 2 w 5"/>
                <a:gd name="T7" fmla="*/ 4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28040" name="Freeform 4214"/>
            <p:cNvSpPr>
              <a:spLocks/>
            </p:cNvSpPr>
            <p:nvPr/>
          </p:nvSpPr>
          <p:spPr bwMode="auto">
            <a:xfrm>
              <a:off x="4830" y="1667"/>
              <a:ext cx="8" cy="15"/>
            </a:xfrm>
            <a:custGeom>
              <a:avLst/>
              <a:gdLst>
                <a:gd name="T0" fmla="*/ 33 w 7"/>
                <a:gd name="T1" fmla="*/ 0 h 12"/>
                <a:gd name="T2" fmla="*/ 0 w 7"/>
                <a:gd name="T3" fmla="*/ 185 h 12"/>
                <a:gd name="T4" fmla="*/ 0 w 7"/>
                <a:gd name="T5" fmla="*/ 49 h 12"/>
                <a:gd name="T6" fmla="*/ 33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8041" name="Freeform 4215"/>
            <p:cNvSpPr>
              <a:spLocks/>
            </p:cNvSpPr>
            <p:nvPr/>
          </p:nvSpPr>
          <p:spPr bwMode="auto">
            <a:xfrm>
              <a:off x="4198" y="1070"/>
              <a:ext cx="9" cy="6"/>
            </a:xfrm>
            <a:custGeom>
              <a:avLst/>
              <a:gdLst>
                <a:gd name="T0" fmla="*/ 9 w 9"/>
                <a:gd name="T1" fmla="*/ 0 h 5"/>
                <a:gd name="T2" fmla="*/ 0 w 9"/>
                <a:gd name="T3" fmla="*/ 0 h 5"/>
                <a:gd name="T4" fmla="*/ 9 w 9"/>
                <a:gd name="T5" fmla="*/ 42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28042" name="Freeform 4216"/>
            <p:cNvSpPr>
              <a:spLocks/>
            </p:cNvSpPr>
            <p:nvPr/>
          </p:nvSpPr>
          <p:spPr bwMode="auto">
            <a:xfrm>
              <a:off x="3012" y="965"/>
              <a:ext cx="31" cy="2"/>
            </a:xfrm>
            <a:custGeom>
              <a:avLst/>
              <a:gdLst>
                <a:gd name="T0" fmla="*/ 96 w 28"/>
                <a:gd name="T1" fmla="*/ 0 h 2"/>
                <a:gd name="T2" fmla="*/ 0 w 28"/>
                <a:gd name="T3" fmla="*/ 2 h 2"/>
                <a:gd name="T4" fmla="*/ 24 w 28"/>
                <a:gd name="T5" fmla="*/ 0 h 2"/>
                <a:gd name="T6" fmla="*/ 96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28043" name="Freeform 4217"/>
            <p:cNvSpPr>
              <a:spLocks/>
            </p:cNvSpPr>
            <p:nvPr/>
          </p:nvSpPr>
          <p:spPr bwMode="auto">
            <a:xfrm>
              <a:off x="3463" y="1100"/>
              <a:ext cx="14" cy="5"/>
            </a:xfrm>
            <a:custGeom>
              <a:avLst/>
              <a:gdLst>
                <a:gd name="T0" fmla="*/ 76 w 12"/>
                <a:gd name="T1" fmla="*/ 0 h 4"/>
                <a:gd name="T2" fmla="*/ 0 w 12"/>
                <a:gd name="T3" fmla="*/ 61 h 4"/>
                <a:gd name="T4" fmla="*/ 0 w 12"/>
                <a:gd name="T5" fmla="*/ 0 h 4"/>
                <a:gd name="T6" fmla="*/ 76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28044" name="Freeform 4218"/>
            <p:cNvSpPr>
              <a:spLocks/>
            </p:cNvSpPr>
            <p:nvPr/>
          </p:nvSpPr>
          <p:spPr bwMode="auto">
            <a:xfrm>
              <a:off x="3139" y="970"/>
              <a:ext cx="21" cy="3"/>
            </a:xfrm>
            <a:custGeom>
              <a:avLst/>
              <a:gdLst>
                <a:gd name="T0" fmla="*/ 62 w 19"/>
                <a:gd name="T1" fmla="*/ 0 h 3"/>
                <a:gd name="T2" fmla="*/ 0 w 19"/>
                <a:gd name="T3" fmla="*/ 0 h 3"/>
                <a:gd name="T4" fmla="*/ 31 w 19"/>
                <a:gd name="T5" fmla="*/ 3 h 3"/>
                <a:gd name="T6" fmla="*/ 62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28045" name="Freeform 4219"/>
            <p:cNvSpPr>
              <a:spLocks/>
            </p:cNvSpPr>
            <p:nvPr/>
          </p:nvSpPr>
          <p:spPr bwMode="auto">
            <a:xfrm>
              <a:off x="4950" y="1436"/>
              <a:ext cx="25" cy="14"/>
            </a:xfrm>
            <a:custGeom>
              <a:avLst/>
              <a:gdLst>
                <a:gd name="T0" fmla="*/ 63 w 23"/>
                <a:gd name="T1" fmla="*/ 76 h 12"/>
                <a:gd name="T2" fmla="*/ 0 w 23"/>
                <a:gd name="T3" fmla="*/ 0 h 12"/>
                <a:gd name="T4" fmla="*/ 53 w 23"/>
                <a:gd name="T5" fmla="*/ 47 h 12"/>
                <a:gd name="T6" fmla="*/ 63 w 23"/>
                <a:gd name="T7" fmla="*/ 7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28046" name="Freeform 4220"/>
            <p:cNvSpPr>
              <a:spLocks/>
            </p:cNvSpPr>
            <p:nvPr/>
          </p:nvSpPr>
          <p:spPr bwMode="auto">
            <a:xfrm>
              <a:off x="4104" y="1040"/>
              <a:ext cx="13" cy="9"/>
            </a:xfrm>
            <a:custGeom>
              <a:avLst/>
              <a:gdLst>
                <a:gd name="T0" fmla="*/ 30 w 12"/>
                <a:gd name="T1" fmla="*/ 98 h 7"/>
                <a:gd name="T2" fmla="*/ 0 w 12"/>
                <a:gd name="T3" fmla="*/ 0 h 7"/>
                <a:gd name="T4" fmla="*/ 30 w 12"/>
                <a:gd name="T5" fmla="*/ 140 h 7"/>
                <a:gd name="T6" fmla="*/ 30 w 12"/>
                <a:gd name="T7" fmla="*/ 98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28047" name="Freeform 4221"/>
            <p:cNvSpPr>
              <a:spLocks/>
            </p:cNvSpPr>
            <p:nvPr/>
          </p:nvSpPr>
          <p:spPr bwMode="auto">
            <a:xfrm>
              <a:off x="2831" y="1360"/>
              <a:ext cx="12" cy="2"/>
            </a:xfrm>
            <a:custGeom>
              <a:avLst/>
              <a:gdLst>
                <a:gd name="T0" fmla="*/ 29 w 11"/>
                <a:gd name="T1" fmla="*/ 2 h 2"/>
                <a:gd name="T2" fmla="*/ 0 w 11"/>
                <a:gd name="T3" fmla="*/ 2 h 2"/>
                <a:gd name="T4" fmla="*/ 4 w 11"/>
                <a:gd name="T5" fmla="*/ 0 h 2"/>
                <a:gd name="T6" fmla="*/ 29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28048" name="Freeform 4222"/>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8049" name="Freeform 4223"/>
            <p:cNvSpPr>
              <a:spLocks/>
            </p:cNvSpPr>
            <p:nvPr/>
          </p:nvSpPr>
          <p:spPr bwMode="auto">
            <a:xfrm>
              <a:off x="2771" y="1559"/>
              <a:ext cx="91" cy="33"/>
            </a:xfrm>
            <a:custGeom>
              <a:avLst/>
              <a:gdLst>
                <a:gd name="T0" fmla="*/ 130 w 80"/>
                <a:gd name="T1" fmla="*/ 0 h 26"/>
                <a:gd name="T2" fmla="*/ 130 w 80"/>
                <a:gd name="T3" fmla="*/ 0 h 26"/>
                <a:gd name="T4" fmla="*/ 124 w 80"/>
                <a:gd name="T5" fmla="*/ 46 h 26"/>
                <a:gd name="T6" fmla="*/ 98 w 80"/>
                <a:gd name="T7" fmla="*/ 74 h 26"/>
                <a:gd name="T8" fmla="*/ 98 w 80"/>
                <a:gd name="T9" fmla="*/ 122 h 26"/>
                <a:gd name="T10" fmla="*/ 74 w 80"/>
                <a:gd name="T11" fmla="*/ 197 h 26"/>
                <a:gd name="T12" fmla="*/ 41 w 80"/>
                <a:gd name="T13" fmla="*/ 197 h 26"/>
                <a:gd name="T14" fmla="*/ 22 w 80"/>
                <a:gd name="T15" fmla="*/ 250 h 26"/>
                <a:gd name="T16" fmla="*/ 0 w 80"/>
                <a:gd name="T17" fmla="*/ 197 h 26"/>
                <a:gd name="T18" fmla="*/ 41 w 80"/>
                <a:gd name="T19" fmla="*/ 453 h 26"/>
                <a:gd name="T20" fmla="*/ 65 w 80"/>
                <a:gd name="T21" fmla="*/ 453 h 26"/>
                <a:gd name="T22" fmla="*/ 141 w 80"/>
                <a:gd name="T23" fmla="*/ 453 h 26"/>
                <a:gd name="T24" fmla="*/ 239 w 80"/>
                <a:gd name="T25" fmla="*/ 321 h 26"/>
                <a:gd name="T26" fmla="*/ 350 w 80"/>
                <a:gd name="T27" fmla="*/ 321 h 26"/>
                <a:gd name="T28" fmla="*/ 375 w 80"/>
                <a:gd name="T29" fmla="*/ 122 h 26"/>
                <a:gd name="T30" fmla="*/ 282 w 80"/>
                <a:gd name="T31" fmla="*/ 46 h 26"/>
                <a:gd name="T32" fmla="*/ 217 w 80"/>
                <a:gd name="T33" fmla="*/ 46 h 26"/>
                <a:gd name="T34" fmla="*/ 207 w 80"/>
                <a:gd name="T35" fmla="*/ 0 h 26"/>
                <a:gd name="T36" fmla="*/ 130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28050" name="Freeform 4224"/>
            <p:cNvSpPr>
              <a:spLocks/>
            </p:cNvSpPr>
            <p:nvPr/>
          </p:nvSpPr>
          <p:spPr bwMode="auto">
            <a:xfrm>
              <a:off x="2727" y="1615"/>
              <a:ext cx="46" cy="32"/>
            </a:xfrm>
            <a:custGeom>
              <a:avLst/>
              <a:gdLst>
                <a:gd name="T0" fmla="*/ 7 w 43"/>
                <a:gd name="T1" fmla="*/ 315 h 26"/>
                <a:gd name="T2" fmla="*/ 32 w 43"/>
                <a:gd name="T3" fmla="*/ 315 h 26"/>
                <a:gd name="T4" fmla="*/ 36 w 43"/>
                <a:gd name="T5" fmla="*/ 256 h 26"/>
                <a:gd name="T6" fmla="*/ 42 w 43"/>
                <a:gd name="T7" fmla="*/ 273 h 26"/>
                <a:gd name="T8" fmla="*/ 42 w 43"/>
                <a:gd name="T9" fmla="*/ 273 h 26"/>
                <a:gd name="T10" fmla="*/ 51 w 43"/>
                <a:gd name="T11" fmla="*/ 315 h 26"/>
                <a:gd name="T12" fmla="*/ 59 w 43"/>
                <a:gd name="T13" fmla="*/ 315 h 26"/>
                <a:gd name="T14" fmla="*/ 59 w 43"/>
                <a:gd name="T15" fmla="*/ 256 h 26"/>
                <a:gd name="T16" fmla="*/ 59 w 43"/>
                <a:gd name="T17" fmla="*/ 256 h 26"/>
                <a:gd name="T18" fmla="*/ 68 w 43"/>
                <a:gd name="T19" fmla="*/ 217 h 26"/>
                <a:gd name="T20" fmla="*/ 73 w 43"/>
                <a:gd name="T21" fmla="*/ 217 h 26"/>
                <a:gd name="T22" fmla="*/ 68 w 43"/>
                <a:gd name="T23" fmla="*/ 199 h 26"/>
                <a:gd name="T24" fmla="*/ 68 w 43"/>
                <a:gd name="T25" fmla="*/ 169 h 26"/>
                <a:gd name="T26" fmla="*/ 68 w 43"/>
                <a:gd name="T27" fmla="*/ 111 h 26"/>
                <a:gd name="T28" fmla="*/ 73 w 43"/>
                <a:gd name="T29" fmla="*/ 111 h 26"/>
                <a:gd name="T30" fmla="*/ 82 w 43"/>
                <a:gd name="T31" fmla="*/ 111 h 26"/>
                <a:gd name="T32" fmla="*/ 92 w 43"/>
                <a:gd name="T33" fmla="*/ 90 h 26"/>
                <a:gd name="T34" fmla="*/ 95 w 43"/>
                <a:gd name="T35" fmla="*/ 90 h 26"/>
                <a:gd name="T36" fmla="*/ 95 w 43"/>
                <a:gd name="T37" fmla="*/ 48 h 26"/>
                <a:gd name="T38" fmla="*/ 86 w 43"/>
                <a:gd name="T39" fmla="*/ 2 h 26"/>
                <a:gd name="T40" fmla="*/ 82 w 43"/>
                <a:gd name="T41" fmla="*/ 0 h 26"/>
                <a:gd name="T42" fmla="*/ 22 w 43"/>
                <a:gd name="T43" fmla="*/ 90 h 26"/>
                <a:gd name="T44" fmla="*/ 3 w 43"/>
                <a:gd name="T45" fmla="*/ 48 h 26"/>
                <a:gd name="T46" fmla="*/ 0 w 43"/>
                <a:gd name="T47" fmla="*/ 137 h 26"/>
                <a:gd name="T48" fmla="*/ 5 w 43"/>
                <a:gd name="T49" fmla="*/ 273 h 26"/>
                <a:gd name="T50" fmla="*/ 7 w 43"/>
                <a:gd name="T51" fmla="*/ 315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28051" name="Freeform 4225"/>
            <p:cNvSpPr>
              <a:spLocks/>
            </p:cNvSpPr>
            <p:nvPr/>
          </p:nvSpPr>
          <p:spPr bwMode="auto">
            <a:xfrm>
              <a:off x="2675" y="1165"/>
              <a:ext cx="160" cy="268"/>
            </a:xfrm>
            <a:custGeom>
              <a:avLst/>
              <a:gdLst>
                <a:gd name="T0" fmla="*/ 360 w 144"/>
                <a:gd name="T1" fmla="*/ 1028 h 217"/>
                <a:gd name="T2" fmla="*/ 300 w 144"/>
                <a:gd name="T3" fmla="*/ 1181 h 217"/>
                <a:gd name="T4" fmla="*/ 264 w 144"/>
                <a:gd name="T5" fmla="*/ 1270 h 217"/>
                <a:gd name="T6" fmla="*/ 258 w 144"/>
                <a:gd name="T7" fmla="*/ 1433 h 217"/>
                <a:gd name="T8" fmla="*/ 319 w 144"/>
                <a:gd name="T9" fmla="*/ 1725 h 217"/>
                <a:gd name="T10" fmla="*/ 300 w 144"/>
                <a:gd name="T11" fmla="*/ 1929 h 217"/>
                <a:gd name="T12" fmla="*/ 286 w 144"/>
                <a:gd name="T13" fmla="*/ 1869 h 217"/>
                <a:gd name="T14" fmla="*/ 324 w 144"/>
                <a:gd name="T15" fmla="*/ 1929 h 217"/>
                <a:gd name="T16" fmla="*/ 286 w 144"/>
                <a:gd name="T17" fmla="*/ 1962 h 217"/>
                <a:gd name="T18" fmla="*/ 248 w 144"/>
                <a:gd name="T19" fmla="*/ 2076 h 217"/>
                <a:gd name="T20" fmla="*/ 252 w 144"/>
                <a:gd name="T21" fmla="*/ 2196 h 217"/>
                <a:gd name="T22" fmla="*/ 252 w 144"/>
                <a:gd name="T23" fmla="*/ 2226 h 217"/>
                <a:gd name="T24" fmla="*/ 232 w 144"/>
                <a:gd name="T25" fmla="*/ 2556 h 217"/>
                <a:gd name="T26" fmla="*/ 152 w 144"/>
                <a:gd name="T27" fmla="*/ 2734 h 217"/>
                <a:gd name="T28" fmla="*/ 87 w 144"/>
                <a:gd name="T29" fmla="*/ 2556 h 217"/>
                <a:gd name="T30" fmla="*/ 30 w 144"/>
                <a:gd name="T31" fmla="*/ 2226 h 217"/>
                <a:gd name="T32" fmla="*/ 24 w 144"/>
                <a:gd name="T33" fmla="*/ 2140 h 217"/>
                <a:gd name="T34" fmla="*/ 0 w 144"/>
                <a:gd name="T35" fmla="*/ 2027 h 217"/>
                <a:gd name="T36" fmla="*/ 41 w 144"/>
                <a:gd name="T37" fmla="*/ 1822 h 217"/>
                <a:gd name="T38" fmla="*/ 51 w 144"/>
                <a:gd name="T39" fmla="*/ 1568 h 217"/>
                <a:gd name="T40" fmla="*/ 30 w 144"/>
                <a:gd name="T41" fmla="*/ 1433 h 217"/>
                <a:gd name="T42" fmla="*/ 24 w 144"/>
                <a:gd name="T43" fmla="*/ 1028 h 217"/>
                <a:gd name="T44" fmla="*/ 109 w 144"/>
                <a:gd name="T45" fmla="*/ 916 h 217"/>
                <a:gd name="T46" fmla="*/ 120 w 144"/>
                <a:gd name="T47" fmla="*/ 622 h 217"/>
                <a:gd name="T48" fmla="*/ 152 w 144"/>
                <a:gd name="T49" fmla="*/ 527 h 217"/>
                <a:gd name="T50" fmla="*/ 184 w 144"/>
                <a:gd name="T51" fmla="*/ 207 h 217"/>
                <a:gd name="T52" fmla="*/ 248 w 144"/>
                <a:gd name="T53" fmla="*/ 93 h 217"/>
                <a:gd name="T54" fmla="*/ 319 w 144"/>
                <a:gd name="T55" fmla="*/ 0 h 217"/>
                <a:gd name="T56" fmla="*/ 456 w 144"/>
                <a:gd name="T57" fmla="*/ 175 h 217"/>
                <a:gd name="T58" fmla="*/ 509 w 144"/>
                <a:gd name="T59" fmla="*/ 622 h 217"/>
                <a:gd name="T60" fmla="*/ 441 w 144"/>
                <a:gd name="T61" fmla="*/ 622 h 217"/>
                <a:gd name="T62" fmla="*/ 427 w 144"/>
                <a:gd name="T63" fmla="*/ 651 h 217"/>
                <a:gd name="T64" fmla="*/ 393 w 144"/>
                <a:gd name="T65" fmla="*/ 799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28052" name="Freeform 4226"/>
            <p:cNvSpPr>
              <a:spLocks/>
            </p:cNvSpPr>
            <p:nvPr/>
          </p:nvSpPr>
          <p:spPr bwMode="auto">
            <a:xfrm>
              <a:off x="2777" y="1384"/>
              <a:ext cx="7" cy="16"/>
            </a:xfrm>
            <a:custGeom>
              <a:avLst/>
              <a:gdLst>
                <a:gd name="T0" fmla="*/ 7 w 7"/>
                <a:gd name="T1" fmla="*/ 0 h 14"/>
                <a:gd name="T2" fmla="*/ 7 w 7"/>
                <a:gd name="T3" fmla="*/ 2 h 14"/>
                <a:gd name="T4" fmla="*/ 5 w 7"/>
                <a:gd name="T5" fmla="*/ 61 h 14"/>
                <a:gd name="T6" fmla="*/ 5 w 7"/>
                <a:gd name="T7" fmla="*/ 70 h 14"/>
                <a:gd name="T8" fmla="*/ 0 w 7"/>
                <a:gd name="T9" fmla="*/ 33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28053" name="Freeform 4227"/>
            <p:cNvSpPr>
              <a:spLocks/>
            </p:cNvSpPr>
            <p:nvPr/>
          </p:nvSpPr>
          <p:spPr bwMode="auto">
            <a:xfrm>
              <a:off x="2610" y="1597"/>
              <a:ext cx="69" cy="38"/>
            </a:xfrm>
            <a:custGeom>
              <a:avLst/>
              <a:gdLst>
                <a:gd name="T0" fmla="*/ 211 w 62"/>
                <a:gd name="T1" fmla="*/ 212 h 31"/>
                <a:gd name="T2" fmla="*/ 200 w 62"/>
                <a:gd name="T3" fmla="*/ 272 h 31"/>
                <a:gd name="T4" fmla="*/ 164 w 62"/>
                <a:gd name="T5" fmla="*/ 272 h 31"/>
                <a:gd name="T6" fmla="*/ 147 w 62"/>
                <a:gd name="T7" fmla="*/ 362 h 31"/>
                <a:gd name="T8" fmla="*/ 111 w 62"/>
                <a:gd name="T9" fmla="*/ 272 h 31"/>
                <a:gd name="T10" fmla="*/ 87 w 62"/>
                <a:gd name="T11" fmla="*/ 362 h 31"/>
                <a:gd name="T12" fmla="*/ 51 w 62"/>
                <a:gd name="T13" fmla="*/ 362 h 31"/>
                <a:gd name="T14" fmla="*/ 24 w 62"/>
                <a:gd name="T15" fmla="*/ 253 h 31"/>
                <a:gd name="T16" fmla="*/ 0 w 62"/>
                <a:gd name="T17" fmla="*/ 272 h 31"/>
                <a:gd name="T18" fmla="*/ 41 w 62"/>
                <a:gd name="T19" fmla="*/ 87 h 31"/>
                <a:gd name="T20" fmla="*/ 62 w 62"/>
                <a:gd name="T21" fmla="*/ 58 h 31"/>
                <a:gd name="T22" fmla="*/ 69 w 62"/>
                <a:gd name="T23" fmla="*/ 38 h 31"/>
                <a:gd name="T24" fmla="*/ 132 w 62"/>
                <a:gd name="T25" fmla="*/ 0 h 31"/>
                <a:gd name="T26" fmla="*/ 171 w 62"/>
                <a:gd name="T27" fmla="*/ 58 h 31"/>
                <a:gd name="T28" fmla="*/ 171 w 62"/>
                <a:gd name="T29" fmla="*/ 87 h 31"/>
                <a:gd name="T30" fmla="*/ 171 w 62"/>
                <a:gd name="T31" fmla="*/ 112 h 31"/>
                <a:gd name="T32" fmla="*/ 171 w 62"/>
                <a:gd name="T33" fmla="*/ 137 h 31"/>
                <a:gd name="T34" fmla="*/ 183 w 62"/>
                <a:gd name="T35" fmla="*/ 137 h 31"/>
                <a:gd name="T36" fmla="*/ 227 w 62"/>
                <a:gd name="T37" fmla="*/ 168 h 31"/>
                <a:gd name="T38" fmla="*/ 227 w 62"/>
                <a:gd name="T39" fmla="*/ 199 h 31"/>
                <a:gd name="T40" fmla="*/ 211 w 62"/>
                <a:gd name="T41" fmla="*/ 212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28054" name="Freeform 4228"/>
            <p:cNvSpPr>
              <a:spLocks/>
            </p:cNvSpPr>
            <p:nvPr/>
          </p:nvSpPr>
          <p:spPr bwMode="auto">
            <a:xfrm>
              <a:off x="2855" y="1495"/>
              <a:ext cx="287" cy="172"/>
            </a:xfrm>
            <a:custGeom>
              <a:avLst/>
              <a:gdLst>
                <a:gd name="T0" fmla="*/ 530 w 256"/>
                <a:gd name="T1" fmla="*/ 0 h 139"/>
                <a:gd name="T2" fmla="*/ 496 w 256"/>
                <a:gd name="T3" fmla="*/ 49 h 139"/>
                <a:gd name="T4" fmla="*/ 429 w 256"/>
                <a:gd name="T5" fmla="*/ 142 h 139"/>
                <a:gd name="T6" fmla="*/ 429 w 256"/>
                <a:gd name="T7" fmla="*/ 256 h 139"/>
                <a:gd name="T8" fmla="*/ 335 w 256"/>
                <a:gd name="T9" fmla="*/ 176 h 139"/>
                <a:gd name="T10" fmla="*/ 246 w 256"/>
                <a:gd name="T11" fmla="*/ 115 h 139"/>
                <a:gd name="T12" fmla="*/ 151 w 256"/>
                <a:gd name="T13" fmla="*/ 115 h 139"/>
                <a:gd name="T14" fmla="*/ 55 w 256"/>
                <a:gd name="T15" fmla="*/ 115 h 139"/>
                <a:gd name="T16" fmla="*/ 87 w 256"/>
                <a:gd name="T17" fmla="*/ 365 h 139"/>
                <a:gd name="T18" fmla="*/ 87 w 256"/>
                <a:gd name="T19" fmla="*/ 452 h 139"/>
                <a:gd name="T20" fmla="*/ 27 w 256"/>
                <a:gd name="T21" fmla="*/ 697 h 139"/>
                <a:gd name="T22" fmla="*/ 21 w 256"/>
                <a:gd name="T23" fmla="*/ 754 h 139"/>
                <a:gd name="T24" fmla="*/ 0 w 256"/>
                <a:gd name="T25" fmla="*/ 918 h 139"/>
                <a:gd name="T26" fmla="*/ 48 w 256"/>
                <a:gd name="T27" fmla="*/ 1005 h 139"/>
                <a:gd name="T28" fmla="*/ 48 w 256"/>
                <a:gd name="T29" fmla="*/ 1005 h 139"/>
                <a:gd name="T30" fmla="*/ 159 w 256"/>
                <a:gd name="T31" fmla="*/ 1034 h 139"/>
                <a:gd name="T32" fmla="*/ 253 w 256"/>
                <a:gd name="T33" fmla="*/ 933 h 139"/>
                <a:gd name="T34" fmla="*/ 299 w 256"/>
                <a:gd name="T35" fmla="*/ 812 h 139"/>
                <a:gd name="T36" fmla="*/ 318 w 256"/>
                <a:gd name="T37" fmla="*/ 856 h 139"/>
                <a:gd name="T38" fmla="*/ 363 w 256"/>
                <a:gd name="T39" fmla="*/ 968 h 139"/>
                <a:gd name="T40" fmla="*/ 400 w 256"/>
                <a:gd name="T41" fmla="*/ 1127 h 139"/>
                <a:gd name="T42" fmla="*/ 448 w 256"/>
                <a:gd name="T43" fmla="*/ 1244 h 139"/>
                <a:gd name="T44" fmla="*/ 496 w 256"/>
                <a:gd name="T45" fmla="*/ 1360 h 139"/>
                <a:gd name="T46" fmla="*/ 530 w 256"/>
                <a:gd name="T47" fmla="*/ 1279 h 139"/>
                <a:gd name="T48" fmla="*/ 552 w 256"/>
                <a:gd name="T49" fmla="*/ 1310 h 139"/>
                <a:gd name="T50" fmla="*/ 552 w 256"/>
                <a:gd name="T51" fmla="*/ 1182 h 139"/>
                <a:gd name="T52" fmla="*/ 558 w 256"/>
                <a:gd name="T53" fmla="*/ 1279 h 139"/>
                <a:gd name="T54" fmla="*/ 601 w 256"/>
                <a:gd name="T55" fmla="*/ 1310 h 139"/>
                <a:gd name="T56" fmla="*/ 539 w 256"/>
                <a:gd name="T57" fmla="*/ 1310 h 139"/>
                <a:gd name="T58" fmla="*/ 558 w 256"/>
                <a:gd name="T59" fmla="*/ 1360 h 139"/>
                <a:gd name="T60" fmla="*/ 604 w 256"/>
                <a:gd name="T61" fmla="*/ 1429 h 139"/>
                <a:gd name="T62" fmla="*/ 663 w 256"/>
                <a:gd name="T63" fmla="*/ 1429 h 139"/>
                <a:gd name="T64" fmla="*/ 604 w 256"/>
                <a:gd name="T65" fmla="*/ 1583 h 139"/>
                <a:gd name="T66" fmla="*/ 642 w 256"/>
                <a:gd name="T67" fmla="*/ 1621 h 139"/>
                <a:gd name="T68" fmla="*/ 675 w 256"/>
                <a:gd name="T69" fmla="*/ 1698 h 139"/>
                <a:gd name="T70" fmla="*/ 677 w 256"/>
                <a:gd name="T71" fmla="*/ 1798 h 139"/>
                <a:gd name="T72" fmla="*/ 757 w 256"/>
                <a:gd name="T73" fmla="*/ 1698 h 139"/>
                <a:gd name="T74" fmla="*/ 790 w 256"/>
                <a:gd name="T75" fmla="*/ 1669 h 139"/>
                <a:gd name="T76" fmla="*/ 833 w 256"/>
                <a:gd name="T77" fmla="*/ 1621 h 139"/>
                <a:gd name="T78" fmla="*/ 785 w 256"/>
                <a:gd name="T79" fmla="*/ 1583 h 139"/>
                <a:gd name="T80" fmla="*/ 725 w 256"/>
                <a:gd name="T81" fmla="*/ 1455 h 139"/>
                <a:gd name="T82" fmla="*/ 747 w 256"/>
                <a:gd name="T83" fmla="*/ 1360 h 139"/>
                <a:gd name="T84" fmla="*/ 735 w 256"/>
                <a:gd name="T85" fmla="*/ 1429 h 139"/>
                <a:gd name="T86" fmla="*/ 747 w 256"/>
                <a:gd name="T87" fmla="*/ 1360 h 139"/>
                <a:gd name="T88" fmla="*/ 833 w 256"/>
                <a:gd name="T89" fmla="*/ 1279 h 139"/>
                <a:gd name="T90" fmla="*/ 911 w 256"/>
                <a:gd name="T91" fmla="*/ 1140 h 139"/>
                <a:gd name="T92" fmla="*/ 941 w 256"/>
                <a:gd name="T93" fmla="*/ 1140 h 139"/>
                <a:gd name="T94" fmla="*/ 968 w 256"/>
                <a:gd name="T95" fmla="*/ 1034 h 139"/>
                <a:gd name="T96" fmla="*/ 1011 w 256"/>
                <a:gd name="T97" fmla="*/ 968 h 139"/>
                <a:gd name="T98" fmla="*/ 968 w 256"/>
                <a:gd name="T99" fmla="*/ 632 h 139"/>
                <a:gd name="T100" fmla="*/ 886 w 256"/>
                <a:gd name="T101" fmla="*/ 541 h 139"/>
                <a:gd name="T102" fmla="*/ 809 w 256"/>
                <a:gd name="T103" fmla="*/ 452 h 139"/>
                <a:gd name="T104" fmla="*/ 778 w 256"/>
                <a:gd name="T105" fmla="*/ 511 h 139"/>
                <a:gd name="T106" fmla="*/ 702 w 256"/>
                <a:gd name="T107" fmla="*/ 295 h 139"/>
                <a:gd name="T108" fmla="*/ 631 w 256"/>
                <a:gd name="T109" fmla="*/ 93 h 139"/>
                <a:gd name="T110" fmla="*/ 626 w 256"/>
                <a:gd name="T111" fmla="*/ 2 h 139"/>
                <a:gd name="T112" fmla="*/ 530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28055" name="Freeform 4229"/>
            <p:cNvSpPr>
              <a:spLocks/>
            </p:cNvSpPr>
            <p:nvPr/>
          </p:nvSpPr>
          <p:spPr bwMode="auto">
            <a:xfrm>
              <a:off x="2808" y="1689"/>
              <a:ext cx="22" cy="30"/>
            </a:xfrm>
            <a:custGeom>
              <a:avLst/>
              <a:gdLst>
                <a:gd name="T0" fmla="*/ 66 w 19"/>
                <a:gd name="T1" fmla="*/ 0 h 30"/>
                <a:gd name="T2" fmla="*/ 52 w 19"/>
                <a:gd name="T3" fmla="*/ 0 h 30"/>
                <a:gd name="T4" fmla="*/ 39 w 19"/>
                <a:gd name="T5" fmla="*/ 0 h 30"/>
                <a:gd name="T6" fmla="*/ 25 w 19"/>
                <a:gd name="T7" fmla="*/ 7 h 30"/>
                <a:gd name="T8" fmla="*/ 2 w 19"/>
                <a:gd name="T9" fmla="*/ 7 h 30"/>
                <a:gd name="T10" fmla="*/ 25 w 19"/>
                <a:gd name="T11" fmla="*/ 15 h 30"/>
                <a:gd name="T12" fmla="*/ 2 w 19"/>
                <a:gd name="T13" fmla="*/ 15 h 30"/>
                <a:gd name="T14" fmla="*/ 0 w 19"/>
                <a:gd name="T15" fmla="*/ 19 h 30"/>
                <a:gd name="T16" fmla="*/ 66 w 19"/>
                <a:gd name="T17" fmla="*/ 28 h 30"/>
                <a:gd name="T18" fmla="*/ 93 w 19"/>
                <a:gd name="T19" fmla="*/ 30 h 30"/>
                <a:gd name="T20" fmla="*/ 108 w 19"/>
                <a:gd name="T21" fmla="*/ 15 h 30"/>
                <a:gd name="T22" fmla="*/ 88 w 19"/>
                <a:gd name="T23" fmla="*/ 8 h 30"/>
                <a:gd name="T24" fmla="*/ 66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28056" name="Freeform 4230"/>
            <p:cNvSpPr>
              <a:spLocks/>
            </p:cNvSpPr>
            <p:nvPr/>
          </p:nvSpPr>
          <p:spPr bwMode="auto">
            <a:xfrm>
              <a:off x="535" y="1109"/>
              <a:ext cx="1146" cy="620"/>
            </a:xfrm>
            <a:custGeom>
              <a:avLst/>
              <a:gdLst>
                <a:gd name="T0" fmla="*/ 3015 w 1025"/>
                <a:gd name="T1" fmla="*/ 1090 h 501"/>
                <a:gd name="T2" fmla="*/ 3186 w 1025"/>
                <a:gd name="T3" fmla="*/ 452 h 501"/>
                <a:gd name="T4" fmla="*/ 2872 w 1025"/>
                <a:gd name="T5" fmla="*/ 712 h 501"/>
                <a:gd name="T6" fmla="*/ 2744 w 1025"/>
                <a:gd name="T7" fmla="*/ 432 h 501"/>
                <a:gd name="T8" fmla="*/ 2736 w 1025"/>
                <a:gd name="T9" fmla="*/ 50 h 501"/>
                <a:gd name="T10" fmla="*/ 2688 w 1025"/>
                <a:gd name="T11" fmla="*/ 525 h 501"/>
                <a:gd name="T12" fmla="*/ 2490 w 1025"/>
                <a:gd name="T13" fmla="*/ 968 h 501"/>
                <a:gd name="T14" fmla="*/ 2529 w 1025"/>
                <a:gd name="T15" fmla="*/ 712 h 501"/>
                <a:gd name="T16" fmla="*/ 2371 w 1025"/>
                <a:gd name="T17" fmla="*/ 819 h 501"/>
                <a:gd name="T18" fmla="*/ 2068 w 1025"/>
                <a:gd name="T19" fmla="*/ 697 h 501"/>
                <a:gd name="T20" fmla="*/ 1938 w 1025"/>
                <a:gd name="T21" fmla="*/ 856 h 501"/>
                <a:gd name="T22" fmla="*/ 1659 w 1025"/>
                <a:gd name="T23" fmla="*/ 604 h 501"/>
                <a:gd name="T24" fmla="*/ 1307 w 1025"/>
                <a:gd name="T25" fmla="*/ 452 h 501"/>
                <a:gd name="T26" fmla="*/ 1104 w 1025"/>
                <a:gd name="T27" fmla="*/ 365 h 501"/>
                <a:gd name="T28" fmla="*/ 483 w 1025"/>
                <a:gd name="T29" fmla="*/ 919 h 501"/>
                <a:gd name="T30" fmla="*/ 93 w 1025"/>
                <a:gd name="T31" fmla="*/ 2439 h 501"/>
                <a:gd name="T32" fmla="*/ 283 w 1025"/>
                <a:gd name="T33" fmla="*/ 3262 h 501"/>
                <a:gd name="T34" fmla="*/ 182 w 1025"/>
                <a:gd name="T35" fmla="*/ 3558 h 501"/>
                <a:gd name="T36" fmla="*/ 246 w 1025"/>
                <a:gd name="T37" fmla="*/ 3838 h 501"/>
                <a:gd name="T38" fmla="*/ 246 w 1025"/>
                <a:gd name="T39" fmla="*/ 4140 h 501"/>
                <a:gd name="T40" fmla="*/ 145 w 1025"/>
                <a:gd name="T41" fmla="*/ 4326 h 501"/>
                <a:gd name="T42" fmla="*/ 226 w 1025"/>
                <a:gd name="T43" fmla="*/ 4403 h 501"/>
                <a:gd name="T44" fmla="*/ 268 w 1025"/>
                <a:gd name="T45" fmla="*/ 4622 h 501"/>
                <a:gd name="T46" fmla="*/ 293 w 1025"/>
                <a:gd name="T47" fmla="*/ 4789 h 501"/>
                <a:gd name="T48" fmla="*/ 1033 w 1025"/>
                <a:gd name="T49" fmla="*/ 4789 h 501"/>
                <a:gd name="T50" fmla="*/ 1779 w 1025"/>
                <a:gd name="T51" fmla="*/ 4721 h 501"/>
                <a:gd name="T52" fmla="*/ 2210 w 1025"/>
                <a:gd name="T53" fmla="*/ 5276 h 501"/>
                <a:gd name="T54" fmla="*/ 2195 w 1025"/>
                <a:gd name="T55" fmla="*/ 6368 h 501"/>
                <a:gd name="T56" fmla="*/ 2644 w 1025"/>
                <a:gd name="T57" fmla="*/ 5879 h 501"/>
                <a:gd name="T58" fmla="*/ 3113 w 1025"/>
                <a:gd name="T59" fmla="*/ 5182 h 501"/>
                <a:gd name="T60" fmla="*/ 3294 w 1025"/>
                <a:gd name="T61" fmla="*/ 5487 h 501"/>
                <a:gd name="T62" fmla="*/ 3199 w 1025"/>
                <a:gd name="T63" fmla="*/ 5790 h 501"/>
                <a:gd name="T64" fmla="*/ 3476 w 1025"/>
                <a:gd name="T65" fmla="*/ 5647 h 501"/>
                <a:gd name="T66" fmla="*/ 3287 w 1025"/>
                <a:gd name="T67" fmla="*/ 5235 h 501"/>
                <a:gd name="T68" fmla="*/ 3387 w 1025"/>
                <a:gd name="T69" fmla="*/ 4836 h 501"/>
                <a:gd name="T70" fmla="*/ 3074 w 1025"/>
                <a:gd name="T71" fmla="*/ 4996 h 501"/>
                <a:gd name="T72" fmla="*/ 3720 w 1025"/>
                <a:gd name="T73" fmla="*/ 4326 h 501"/>
                <a:gd name="T74" fmla="*/ 3908 w 1025"/>
                <a:gd name="T75" fmla="*/ 3804 h 501"/>
                <a:gd name="T76" fmla="*/ 3716 w 1025"/>
                <a:gd name="T77" fmla="*/ 3804 h 501"/>
                <a:gd name="T78" fmla="*/ 3749 w 1025"/>
                <a:gd name="T79" fmla="*/ 3496 h 501"/>
                <a:gd name="T80" fmla="*/ 3725 w 1025"/>
                <a:gd name="T81" fmla="*/ 3357 h 501"/>
                <a:gd name="T82" fmla="*/ 3675 w 1025"/>
                <a:gd name="T83" fmla="*/ 3074 h 501"/>
                <a:gd name="T84" fmla="*/ 3675 w 1025"/>
                <a:gd name="T85" fmla="*/ 2807 h 501"/>
                <a:gd name="T86" fmla="*/ 3667 w 1025"/>
                <a:gd name="T87" fmla="*/ 2407 h 501"/>
                <a:gd name="T88" fmla="*/ 3586 w 1025"/>
                <a:gd name="T89" fmla="*/ 2588 h 501"/>
                <a:gd name="T90" fmla="*/ 3413 w 1025"/>
                <a:gd name="T91" fmla="*/ 2825 h 501"/>
                <a:gd name="T92" fmla="*/ 3392 w 1025"/>
                <a:gd name="T93" fmla="*/ 2491 h 501"/>
                <a:gd name="T94" fmla="*/ 3358 w 1025"/>
                <a:gd name="T95" fmla="*/ 2062 h 501"/>
                <a:gd name="T96" fmla="*/ 3077 w 1025"/>
                <a:gd name="T97" fmla="*/ 2101 h 501"/>
                <a:gd name="T98" fmla="*/ 2939 w 1025"/>
                <a:gd name="T99" fmla="*/ 3262 h 501"/>
                <a:gd name="T100" fmla="*/ 2678 w 1025"/>
                <a:gd name="T101" fmla="*/ 4206 h 501"/>
                <a:gd name="T102" fmla="*/ 2592 w 1025"/>
                <a:gd name="T103" fmla="*/ 3645 h 501"/>
                <a:gd name="T104" fmla="*/ 2274 w 1025"/>
                <a:gd name="T105" fmla="*/ 2981 h 501"/>
                <a:gd name="T106" fmla="*/ 2168 w 1025"/>
                <a:gd name="T107" fmla="*/ 2588 h 501"/>
                <a:gd name="T108" fmla="*/ 2459 w 1025"/>
                <a:gd name="T109" fmla="*/ 1810 h 501"/>
                <a:gd name="T110" fmla="*/ 2605 w 1025"/>
                <a:gd name="T111" fmla="*/ 1587 h 501"/>
                <a:gd name="T112" fmla="*/ 2744 w 1025"/>
                <a:gd name="T113" fmla="*/ 1255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28057" name="Freeform 4231"/>
            <p:cNvSpPr>
              <a:spLocks/>
            </p:cNvSpPr>
            <p:nvPr/>
          </p:nvSpPr>
          <p:spPr bwMode="auto">
            <a:xfrm>
              <a:off x="1396" y="1076"/>
              <a:ext cx="313" cy="226"/>
            </a:xfrm>
            <a:custGeom>
              <a:avLst/>
              <a:gdLst>
                <a:gd name="T0" fmla="*/ 780 w 280"/>
                <a:gd name="T1" fmla="*/ 567 h 182"/>
                <a:gd name="T2" fmla="*/ 742 w 280"/>
                <a:gd name="T3" fmla="*/ 441 h 182"/>
                <a:gd name="T4" fmla="*/ 699 w 280"/>
                <a:gd name="T5" fmla="*/ 441 h 182"/>
                <a:gd name="T6" fmla="*/ 625 w 280"/>
                <a:gd name="T7" fmla="*/ 498 h 182"/>
                <a:gd name="T8" fmla="*/ 641 w 280"/>
                <a:gd name="T9" fmla="*/ 351 h 182"/>
                <a:gd name="T10" fmla="*/ 667 w 280"/>
                <a:gd name="T11" fmla="*/ 318 h 182"/>
                <a:gd name="T12" fmla="*/ 512 w 280"/>
                <a:gd name="T13" fmla="*/ 318 h 182"/>
                <a:gd name="T14" fmla="*/ 487 w 280"/>
                <a:gd name="T15" fmla="*/ 351 h 182"/>
                <a:gd name="T16" fmla="*/ 461 w 280"/>
                <a:gd name="T17" fmla="*/ 318 h 182"/>
                <a:gd name="T18" fmla="*/ 414 w 280"/>
                <a:gd name="T19" fmla="*/ 318 h 182"/>
                <a:gd name="T20" fmla="*/ 353 w 280"/>
                <a:gd name="T21" fmla="*/ 96 h 182"/>
                <a:gd name="T22" fmla="*/ 283 w 280"/>
                <a:gd name="T23" fmla="*/ 148 h 182"/>
                <a:gd name="T24" fmla="*/ 263 w 280"/>
                <a:gd name="T25" fmla="*/ 283 h 182"/>
                <a:gd name="T26" fmla="*/ 235 w 280"/>
                <a:gd name="T27" fmla="*/ 466 h 182"/>
                <a:gd name="T28" fmla="*/ 169 w 280"/>
                <a:gd name="T29" fmla="*/ 351 h 182"/>
                <a:gd name="T30" fmla="*/ 93 w 280"/>
                <a:gd name="T31" fmla="*/ 184 h 182"/>
                <a:gd name="T32" fmla="*/ 21 w 280"/>
                <a:gd name="T33" fmla="*/ 659 h 182"/>
                <a:gd name="T34" fmla="*/ 118 w 280"/>
                <a:gd name="T35" fmla="*/ 721 h 182"/>
                <a:gd name="T36" fmla="*/ 287 w 280"/>
                <a:gd name="T37" fmla="*/ 721 h 182"/>
                <a:gd name="T38" fmla="*/ 434 w 280"/>
                <a:gd name="T39" fmla="*/ 659 h 182"/>
                <a:gd name="T40" fmla="*/ 482 w 280"/>
                <a:gd name="T41" fmla="*/ 818 h 182"/>
                <a:gd name="T42" fmla="*/ 461 w 280"/>
                <a:gd name="T43" fmla="*/ 1003 h 182"/>
                <a:gd name="T44" fmla="*/ 579 w 280"/>
                <a:gd name="T45" fmla="*/ 1003 h 182"/>
                <a:gd name="T46" fmla="*/ 552 w 280"/>
                <a:gd name="T47" fmla="*/ 1428 h 182"/>
                <a:gd name="T48" fmla="*/ 667 w 280"/>
                <a:gd name="T49" fmla="*/ 1516 h 182"/>
                <a:gd name="T50" fmla="*/ 515 w 280"/>
                <a:gd name="T51" fmla="*/ 1447 h 182"/>
                <a:gd name="T52" fmla="*/ 369 w 280"/>
                <a:gd name="T53" fmla="*/ 1773 h 182"/>
                <a:gd name="T54" fmla="*/ 235 w 280"/>
                <a:gd name="T55" fmla="*/ 1878 h 182"/>
                <a:gd name="T56" fmla="*/ 388 w 280"/>
                <a:gd name="T57" fmla="*/ 1878 h 182"/>
                <a:gd name="T58" fmla="*/ 442 w 280"/>
                <a:gd name="T59" fmla="*/ 1878 h 182"/>
                <a:gd name="T60" fmla="*/ 482 w 280"/>
                <a:gd name="T61" fmla="*/ 2059 h 182"/>
                <a:gd name="T62" fmla="*/ 559 w 280"/>
                <a:gd name="T63" fmla="*/ 2284 h 182"/>
                <a:gd name="T64" fmla="*/ 667 w 280"/>
                <a:gd name="T65" fmla="*/ 2187 h 182"/>
                <a:gd name="T66" fmla="*/ 714 w 280"/>
                <a:gd name="T67" fmla="*/ 2187 h 182"/>
                <a:gd name="T68" fmla="*/ 780 w 280"/>
                <a:gd name="T69" fmla="*/ 2284 h 182"/>
                <a:gd name="T70" fmla="*/ 819 w 280"/>
                <a:gd name="T71" fmla="*/ 2097 h 182"/>
                <a:gd name="T72" fmla="*/ 809 w 280"/>
                <a:gd name="T73" fmla="*/ 1940 h 182"/>
                <a:gd name="T74" fmla="*/ 783 w 280"/>
                <a:gd name="T75" fmla="*/ 1839 h 182"/>
                <a:gd name="T76" fmla="*/ 757 w 280"/>
                <a:gd name="T77" fmla="*/ 1740 h 182"/>
                <a:gd name="T78" fmla="*/ 742 w 280"/>
                <a:gd name="T79" fmla="*/ 1616 h 182"/>
                <a:gd name="T80" fmla="*/ 780 w 280"/>
                <a:gd name="T81" fmla="*/ 1546 h 182"/>
                <a:gd name="T82" fmla="*/ 819 w 280"/>
                <a:gd name="T83" fmla="*/ 1447 h 182"/>
                <a:gd name="T84" fmla="*/ 924 w 280"/>
                <a:gd name="T85" fmla="*/ 1488 h 182"/>
                <a:gd name="T86" fmla="*/ 848 w 280"/>
                <a:gd name="T87" fmla="*/ 1673 h 182"/>
                <a:gd name="T88" fmla="*/ 897 w 280"/>
                <a:gd name="T89" fmla="*/ 1740 h 182"/>
                <a:gd name="T90" fmla="*/ 965 w 280"/>
                <a:gd name="T91" fmla="*/ 1658 h 182"/>
                <a:gd name="T92" fmla="*/ 1009 w 280"/>
                <a:gd name="T93" fmla="*/ 1546 h 182"/>
                <a:gd name="T94" fmla="*/ 1042 w 280"/>
                <a:gd name="T95" fmla="*/ 1447 h 182"/>
                <a:gd name="T96" fmla="*/ 1019 w 280"/>
                <a:gd name="T97" fmla="*/ 1428 h 182"/>
                <a:gd name="T98" fmla="*/ 965 w 280"/>
                <a:gd name="T99" fmla="*/ 1396 h 182"/>
                <a:gd name="T100" fmla="*/ 965 w 280"/>
                <a:gd name="T101" fmla="*/ 1301 h 182"/>
                <a:gd name="T102" fmla="*/ 965 w 280"/>
                <a:gd name="T103" fmla="*/ 1262 h 182"/>
                <a:gd name="T104" fmla="*/ 932 w 280"/>
                <a:gd name="T105" fmla="*/ 1150 h 182"/>
                <a:gd name="T106" fmla="*/ 903 w 280"/>
                <a:gd name="T107" fmla="*/ 1150 h 182"/>
                <a:gd name="T108" fmla="*/ 848 w 280"/>
                <a:gd name="T109" fmla="*/ 1109 h 182"/>
                <a:gd name="T110" fmla="*/ 831 w 280"/>
                <a:gd name="T111" fmla="*/ 1003 h 182"/>
                <a:gd name="T112" fmla="*/ 857 w 280"/>
                <a:gd name="T113" fmla="*/ 952 h 182"/>
                <a:gd name="T114" fmla="*/ 848 w 280"/>
                <a:gd name="T115" fmla="*/ 893 h 182"/>
                <a:gd name="T116" fmla="*/ 783 w 280"/>
                <a:gd name="T117" fmla="*/ 818 h 182"/>
                <a:gd name="T118" fmla="*/ 780 w 280"/>
                <a:gd name="T119" fmla="*/ 818 h 182"/>
                <a:gd name="T120" fmla="*/ 831 w 280"/>
                <a:gd name="T121" fmla="*/ 626 h 182"/>
                <a:gd name="T122" fmla="*/ 730 w 280"/>
                <a:gd name="T123" fmla="*/ 721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28058" name="Freeform 4232"/>
            <p:cNvSpPr>
              <a:spLocks/>
            </p:cNvSpPr>
            <p:nvPr/>
          </p:nvSpPr>
          <p:spPr bwMode="auto">
            <a:xfrm>
              <a:off x="1489" y="935"/>
              <a:ext cx="382" cy="97"/>
            </a:xfrm>
            <a:custGeom>
              <a:avLst/>
              <a:gdLst>
                <a:gd name="T0" fmla="*/ 329 w 341"/>
                <a:gd name="T1" fmla="*/ 776 h 78"/>
                <a:gd name="T2" fmla="*/ 239 w 341"/>
                <a:gd name="T3" fmla="*/ 871 h 78"/>
                <a:gd name="T4" fmla="*/ 199 w 341"/>
                <a:gd name="T5" fmla="*/ 776 h 78"/>
                <a:gd name="T6" fmla="*/ 239 w 341"/>
                <a:gd name="T7" fmla="*/ 756 h 78"/>
                <a:gd name="T8" fmla="*/ 159 w 341"/>
                <a:gd name="T9" fmla="*/ 680 h 78"/>
                <a:gd name="T10" fmla="*/ 365 w 341"/>
                <a:gd name="T11" fmla="*/ 618 h 78"/>
                <a:gd name="T12" fmla="*/ 268 w 341"/>
                <a:gd name="T13" fmla="*/ 439 h 78"/>
                <a:gd name="T14" fmla="*/ 397 w 341"/>
                <a:gd name="T15" fmla="*/ 439 h 78"/>
                <a:gd name="T16" fmla="*/ 457 w 341"/>
                <a:gd name="T17" fmla="*/ 449 h 78"/>
                <a:gd name="T18" fmla="*/ 417 w 341"/>
                <a:gd name="T19" fmla="*/ 393 h 78"/>
                <a:gd name="T20" fmla="*/ 612 w 341"/>
                <a:gd name="T21" fmla="*/ 285 h 78"/>
                <a:gd name="T22" fmla="*/ 702 w 341"/>
                <a:gd name="T23" fmla="*/ 229 h 78"/>
                <a:gd name="T24" fmla="*/ 512 w 341"/>
                <a:gd name="T25" fmla="*/ 285 h 78"/>
                <a:gd name="T26" fmla="*/ 294 w 341"/>
                <a:gd name="T27" fmla="*/ 325 h 78"/>
                <a:gd name="T28" fmla="*/ 472 w 341"/>
                <a:gd name="T29" fmla="*/ 261 h 78"/>
                <a:gd name="T30" fmla="*/ 268 w 341"/>
                <a:gd name="T31" fmla="*/ 354 h 78"/>
                <a:gd name="T32" fmla="*/ 203 w 341"/>
                <a:gd name="T33" fmla="*/ 285 h 78"/>
                <a:gd name="T34" fmla="*/ 397 w 341"/>
                <a:gd name="T35" fmla="*/ 261 h 78"/>
                <a:gd name="T36" fmla="*/ 199 w 341"/>
                <a:gd name="T37" fmla="*/ 261 h 78"/>
                <a:gd name="T38" fmla="*/ 326 w 341"/>
                <a:gd name="T39" fmla="*/ 184 h 78"/>
                <a:gd name="T40" fmla="*/ 166 w 341"/>
                <a:gd name="T41" fmla="*/ 184 h 78"/>
                <a:gd name="T42" fmla="*/ 379 w 341"/>
                <a:gd name="T43" fmla="*/ 96 h 78"/>
                <a:gd name="T44" fmla="*/ 641 w 341"/>
                <a:gd name="T45" fmla="*/ 169 h 78"/>
                <a:gd name="T46" fmla="*/ 612 w 341"/>
                <a:gd name="T47" fmla="*/ 2 h 78"/>
                <a:gd name="T48" fmla="*/ 810 w 341"/>
                <a:gd name="T49" fmla="*/ 2 h 78"/>
                <a:gd name="T50" fmla="*/ 758 w 341"/>
                <a:gd name="T51" fmla="*/ 0 h 78"/>
                <a:gd name="T52" fmla="*/ 1045 w 341"/>
                <a:gd name="T53" fmla="*/ 2 h 78"/>
                <a:gd name="T54" fmla="*/ 1333 w 341"/>
                <a:gd name="T55" fmla="*/ 96 h 78"/>
                <a:gd name="T56" fmla="*/ 1148 w 341"/>
                <a:gd name="T57" fmla="*/ 184 h 78"/>
                <a:gd name="T58" fmla="*/ 953 w 341"/>
                <a:gd name="T59" fmla="*/ 261 h 78"/>
                <a:gd name="T60" fmla="*/ 1177 w 341"/>
                <a:gd name="T61" fmla="*/ 184 h 78"/>
                <a:gd name="T62" fmla="*/ 972 w 341"/>
                <a:gd name="T63" fmla="*/ 354 h 78"/>
                <a:gd name="T64" fmla="*/ 758 w 341"/>
                <a:gd name="T65" fmla="*/ 497 h 78"/>
                <a:gd name="T66" fmla="*/ 575 w 341"/>
                <a:gd name="T67" fmla="*/ 547 h 78"/>
                <a:gd name="T68" fmla="*/ 686 w 341"/>
                <a:gd name="T69" fmla="*/ 618 h 78"/>
                <a:gd name="T70" fmla="*/ 524 w 341"/>
                <a:gd name="T71" fmla="*/ 639 h 78"/>
                <a:gd name="T72" fmla="*/ 656 w 341"/>
                <a:gd name="T73" fmla="*/ 680 h 78"/>
                <a:gd name="T74" fmla="*/ 482 w 341"/>
                <a:gd name="T75" fmla="*/ 776 h 78"/>
                <a:gd name="T76" fmla="*/ 472 w 341"/>
                <a:gd name="T77" fmla="*/ 902 h 78"/>
                <a:gd name="T78" fmla="*/ 329 w 341"/>
                <a:gd name="T79" fmla="*/ 902 h 78"/>
                <a:gd name="T80" fmla="*/ 445 w 341"/>
                <a:gd name="T81" fmla="*/ 1050 h 78"/>
                <a:gd name="T82" fmla="*/ 302 w 341"/>
                <a:gd name="T83" fmla="*/ 1073 h 78"/>
                <a:gd name="T84" fmla="*/ 148 w 341"/>
                <a:gd name="T85" fmla="*/ 1073 h 78"/>
                <a:gd name="T86" fmla="*/ 0 w 341"/>
                <a:gd name="T87" fmla="*/ 1050 h 78"/>
                <a:gd name="T88" fmla="*/ 101 w 341"/>
                <a:gd name="T89" fmla="*/ 941 h 78"/>
                <a:gd name="T90" fmla="*/ 86 w 341"/>
                <a:gd name="T91" fmla="*/ 846 h 78"/>
                <a:gd name="T92" fmla="*/ 239 w 341"/>
                <a:gd name="T93" fmla="*/ 902 h 78"/>
                <a:gd name="T94" fmla="*/ 329 w 341"/>
                <a:gd name="T95" fmla="*/ 776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28059" name="Freeform 4233"/>
            <p:cNvSpPr>
              <a:spLocks/>
            </p:cNvSpPr>
            <p:nvPr/>
          </p:nvSpPr>
          <p:spPr bwMode="auto">
            <a:xfrm>
              <a:off x="1027" y="1085"/>
              <a:ext cx="212" cy="88"/>
            </a:xfrm>
            <a:custGeom>
              <a:avLst/>
              <a:gdLst>
                <a:gd name="T0" fmla="*/ 460 w 190"/>
                <a:gd name="T1" fmla="*/ 835 h 71"/>
                <a:gd name="T2" fmla="*/ 443 w 190"/>
                <a:gd name="T3" fmla="*/ 771 h 71"/>
                <a:gd name="T4" fmla="*/ 421 w 190"/>
                <a:gd name="T5" fmla="*/ 771 h 71"/>
                <a:gd name="T6" fmla="*/ 347 w 190"/>
                <a:gd name="T7" fmla="*/ 835 h 71"/>
                <a:gd name="T8" fmla="*/ 229 w 190"/>
                <a:gd name="T9" fmla="*/ 890 h 71"/>
                <a:gd name="T10" fmla="*/ 107 w 190"/>
                <a:gd name="T11" fmla="*/ 932 h 71"/>
                <a:gd name="T12" fmla="*/ 107 w 190"/>
                <a:gd name="T13" fmla="*/ 835 h 71"/>
                <a:gd name="T14" fmla="*/ 0 w 190"/>
                <a:gd name="T15" fmla="*/ 713 h 71"/>
                <a:gd name="T16" fmla="*/ 26 w 190"/>
                <a:gd name="T17" fmla="*/ 611 h 71"/>
                <a:gd name="T18" fmla="*/ 152 w 190"/>
                <a:gd name="T19" fmla="*/ 599 h 71"/>
                <a:gd name="T20" fmla="*/ 279 w 190"/>
                <a:gd name="T21" fmla="*/ 544 h 71"/>
                <a:gd name="T22" fmla="*/ 163 w 190"/>
                <a:gd name="T23" fmla="*/ 530 h 71"/>
                <a:gd name="T24" fmla="*/ 36 w 190"/>
                <a:gd name="T25" fmla="*/ 493 h 71"/>
                <a:gd name="T26" fmla="*/ 26 w 190"/>
                <a:gd name="T27" fmla="*/ 455 h 71"/>
                <a:gd name="T28" fmla="*/ 184 w 190"/>
                <a:gd name="T29" fmla="*/ 345 h 71"/>
                <a:gd name="T30" fmla="*/ 62 w 190"/>
                <a:gd name="T31" fmla="*/ 367 h 71"/>
                <a:gd name="T32" fmla="*/ 96 w 190"/>
                <a:gd name="T33" fmla="*/ 315 h 71"/>
                <a:gd name="T34" fmla="*/ 36 w 190"/>
                <a:gd name="T35" fmla="*/ 315 h 71"/>
                <a:gd name="T36" fmla="*/ 122 w 190"/>
                <a:gd name="T37" fmla="*/ 209 h 71"/>
                <a:gd name="T38" fmla="*/ 118 w 190"/>
                <a:gd name="T39" fmla="*/ 167 h 71"/>
                <a:gd name="T40" fmla="*/ 229 w 190"/>
                <a:gd name="T41" fmla="*/ 95 h 71"/>
                <a:gd name="T42" fmla="*/ 329 w 190"/>
                <a:gd name="T43" fmla="*/ 0 h 71"/>
                <a:gd name="T44" fmla="*/ 347 w 190"/>
                <a:gd name="T45" fmla="*/ 50 h 71"/>
                <a:gd name="T46" fmla="*/ 283 w 190"/>
                <a:gd name="T47" fmla="*/ 167 h 71"/>
                <a:gd name="T48" fmla="*/ 329 w 190"/>
                <a:gd name="T49" fmla="*/ 118 h 71"/>
                <a:gd name="T50" fmla="*/ 373 w 190"/>
                <a:gd name="T51" fmla="*/ 50 h 71"/>
                <a:gd name="T52" fmla="*/ 415 w 190"/>
                <a:gd name="T53" fmla="*/ 167 h 71"/>
                <a:gd name="T54" fmla="*/ 387 w 190"/>
                <a:gd name="T55" fmla="*/ 209 h 71"/>
                <a:gd name="T56" fmla="*/ 409 w 190"/>
                <a:gd name="T57" fmla="*/ 181 h 71"/>
                <a:gd name="T58" fmla="*/ 460 w 190"/>
                <a:gd name="T59" fmla="*/ 167 h 71"/>
                <a:gd name="T60" fmla="*/ 469 w 190"/>
                <a:gd name="T61" fmla="*/ 118 h 71"/>
                <a:gd name="T62" fmla="*/ 481 w 190"/>
                <a:gd name="T63" fmla="*/ 50 h 71"/>
                <a:gd name="T64" fmla="*/ 519 w 190"/>
                <a:gd name="T65" fmla="*/ 167 h 71"/>
                <a:gd name="T66" fmla="*/ 494 w 190"/>
                <a:gd name="T67" fmla="*/ 315 h 71"/>
                <a:gd name="T68" fmla="*/ 539 w 190"/>
                <a:gd name="T69" fmla="*/ 257 h 71"/>
                <a:gd name="T70" fmla="*/ 579 w 190"/>
                <a:gd name="T71" fmla="*/ 2 h 71"/>
                <a:gd name="T72" fmla="*/ 652 w 190"/>
                <a:gd name="T73" fmla="*/ 2 h 71"/>
                <a:gd name="T74" fmla="*/ 667 w 190"/>
                <a:gd name="T75" fmla="*/ 167 h 71"/>
                <a:gd name="T76" fmla="*/ 616 w 190"/>
                <a:gd name="T77" fmla="*/ 395 h 71"/>
                <a:gd name="T78" fmla="*/ 626 w 190"/>
                <a:gd name="T79" fmla="*/ 530 h 71"/>
                <a:gd name="T80" fmla="*/ 638 w 190"/>
                <a:gd name="T81" fmla="*/ 530 h 71"/>
                <a:gd name="T82" fmla="*/ 707 w 190"/>
                <a:gd name="T83" fmla="*/ 611 h 71"/>
                <a:gd name="T84" fmla="*/ 698 w 190"/>
                <a:gd name="T85" fmla="*/ 652 h 71"/>
                <a:gd name="T86" fmla="*/ 669 w 190"/>
                <a:gd name="T87" fmla="*/ 713 h 71"/>
                <a:gd name="T88" fmla="*/ 669 w 190"/>
                <a:gd name="T89" fmla="*/ 652 h 71"/>
                <a:gd name="T90" fmla="*/ 645 w 190"/>
                <a:gd name="T91" fmla="*/ 674 h 71"/>
                <a:gd name="T92" fmla="*/ 626 w 190"/>
                <a:gd name="T93" fmla="*/ 674 h 71"/>
                <a:gd name="T94" fmla="*/ 588 w 190"/>
                <a:gd name="T95" fmla="*/ 713 h 71"/>
                <a:gd name="T96" fmla="*/ 579 w 190"/>
                <a:gd name="T97" fmla="*/ 713 h 71"/>
                <a:gd name="T98" fmla="*/ 568 w 190"/>
                <a:gd name="T99" fmla="*/ 835 h 71"/>
                <a:gd name="T100" fmla="*/ 626 w 190"/>
                <a:gd name="T101" fmla="*/ 742 h 71"/>
                <a:gd name="T102" fmla="*/ 626 w 190"/>
                <a:gd name="T103" fmla="*/ 771 h 71"/>
                <a:gd name="T104" fmla="*/ 588 w 190"/>
                <a:gd name="T105" fmla="*/ 835 h 71"/>
                <a:gd name="T106" fmla="*/ 460 w 190"/>
                <a:gd name="T107" fmla="*/ 835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28060" name="Freeform 4234"/>
            <p:cNvSpPr>
              <a:spLocks/>
            </p:cNvSpPr>
            <p:nvPr/>
          </p:nvSpPr>
          <p:spPr bwMode="auto">
            <a:xfrm>
              <a:off x="967" y="1064"/>
              <a:ext cx="152" cy="62"/>
            </a:xfrm>
            <a:custGeom>
              <a:avLst/>
              <a:gdLst>
                <a:gd name="T0" fmla="*/ 211 w 137"/>
                <a:gd name="T1" fmla="*/ 436 h 50"/>
                <a:gd name="T2" fmla="*/ 138 w 137"/>
                <a:gd name="T3" fmla="*/ 601 h 50"/>
                <a:gd name="T4" fmla="*/ 30 w 137"/>
                <a:gd name="T5" fmla="*/ 658 h 50"/>
                <a:gd name="T6" fmla="*/ 20 w 137"/>
                <a:gd name="T7" fmla="*/ 531 h 50"/>
                <a:gd name="T8" fmla="*/ 0 w 137"/>
                <a:gd name="T9" fmla="*/ 485 h 50"/>
                <a:gd name="T10" fmla="*/ 67 w 137"/>
                <a:gd name="T11" fmla="*/ 345 h 50"/>
                <a:gd name="T12" fmla="*/ 91 w 137"/>
                <a:gd name="T13" fmla="*/ 278 h 50"/>
                <a:gd name="T14" fmla="*/ 171 w 137"/>
                <a:gd name="T15" fmla="*/ 135 h 50"/>
                <a:gd name="T16" fmla="*/ 171 w 137"/>
                <a:gd name="T17" fmla="*/ 40 h 50"/>
                <a:gd name="T18" fmla="*/ 320 w 137"/>
                <a:gd name="T19" fmla="*/ 0 h 50"/>
                <a:gd name="T20" fmla="*/ 355 w 137"/>
                <a:gd name="T21" fmla="*/ 62 h 50"/>
                <a:gd name="T22" fmla="*/ 362 w 137"/>
                <a:gd name="T23" fmla="*/ 95 h 50"/>
                <a:gd name="T24" fmla="*/ 446 w 137"/>
                <a:gd name="T25" fmla="*/ 62 h 50"/>
                <a:gd name="T26" fmla="*/ 479 w 137"/>
                <a:gd name="T27" fmla="*/ 181 h 50"/>
                <a:gd name="T28" fmla="*/ 372 w 137"/>
                <a:gd name="T29" fmla="*/ 319 h 50"/>
                <a:gd name="T30" fmla="*/ 261 w 137"/>
                <a:gd name="T31" fmla="*/ 399 h 50"/>
                <a:gd name="T32" fmla="*/ 211 w 137"/>
                <a:gd name="T33" fmla="*/ 436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28061" name="Freeform 4235"/>
            <p:cNvSpPr>
              <a:spLocks/>
            </p:cNvSpPr>
            <p:nvPr/>
          </p:nvSpPr>
          <p:spPr bwMode="auto">
            <a:xfrm>
              <a:off x="1596" y="1514"/>
              <a:ext cx="102" cy="106"/>
            </a:xfrm>
            <a:custGeom>
              <a:avLst/>
              <a:gdLst>
                <a:gd name="T0" fmla="*/ 165 w 92"/>
                <a:gd name="T1" fmla="*/ 971 h 85"/>
                <a:gd name="T2" fmla="*/ 165 w 92"/>
                <a:gd name="T3" fmla="*/ 913 h 85"/>
                <a:gd name="T4" fmla="*/ 72 w 92"/>
                <a:gd name="T5" fmla="*/ 971 h 85"/>
                <a:gd name="T6" fmla="*/ 0 w 92"/>
                <a:gd name="T7" fmla="*/ 927 h 85"/>
                <a:gd name="T8" fmla="*/ 20 w 92"/>
                <a:gd name="T9" fmla="*/ 833 h 85"/>
                <a:gd name="T10" fmla="*/ 55 w 92"/>
                <a:gd name="T11" fmla="*/ 736 h 85"/>
                <a:gd name="T12" fmla="*/ 20 w 92"/>
                <a:gd name="T13" fmla="*/ 736 h 85"/>
                <a:gd name="T14" fmla="*/ 30 w 92"/>
                <a:gd name="T15" fmla="*/ 705 h 85"/>
                <a:gd name="T16" fmla="*/ 72 w 92"/>
                <a:gd name="T17" fmla="*/ 612 h 85"/>
                <a:gd name="T18" fmla="*/ 83 w 92"/>
                <a:gd name="T19" fmla="*/ 612 h 85"/>
                <a:gd name="T20" fmla="*/ 89 w 92"/>
                <a:gd name="T21" fmla="*/ 536 h 85"/>
                <a:gd name="T22" fmla="*/ 83 w 92"/>
                <a:gd name="T23" fmla="*/ 536 h 85"/>
                <a:gd name="T24" fmla="*/ 98 w 92"/>
                <a:gd name="T25" fmla="*/ 509 h 85"/>
                <a:gd name="T26" fmla="*/ 154 w 92"/>
                <a:gd name="T27" fmla="*/ 187 h 85"/>
                <a:gd name="T28" fmla="*/ 204 w 92"/>
                <a:gd name="T29" fmla="*/ 40 h 85"/>
                <a:gd name="T30" fmla="*/ 227 w 92"/>
                <a:gd name="T31" fmla="*/ 0 h 85"/>
                <a:gd name="T32" fmla="*/ 252 w 92"/>
                <a:gd name="T33" fmla="*/ 0 h 85"/>
                <a:gd name="T34" fmla="*/ 225 w 92"/>
                <a:gd name="T35" fmla="*/ 62 h 85"/>
                <a:gd name="T36" fmla="*/ 225 w 92"/>
                <a:gd name="T37" fmla="*/ 96 h 85"/>
                <a:gd name="T38" fmla="*/ 204 w 92"/>
                <a:gd name="T39" fmla="*/ 187 h 85"/>
                <a:gd name="T40" fmla="*/ 149 w 92"/>
                <a:gd name="T41" fmla="*/ 509 h 85"/>
                <a:gd name="T42" fmla="*/ 195 w 92"/>
                <a:gd name="T43" fmla="*/ 333 h 85"/>
                <a:gd name="T44" fmla="*/ 183 w 92"/>
                <a:gd name="T45" fmla="*/ 363 h 85"/>
                <a:gd name="T46" fmla="*/ 225 w 92"/>
                <a:gd name="T47" fmla="*/ 363 h 85"/>
                <a:gd name="T48" fmla="*/ 187 w 92"/>
                <a:gd name="T49" fmla="*/ 441 h 85"/>
                <a:gd name="T50" fmla="*/ 187 w 92"/>
                <a:gd name="T51" fmla="*/ 509 h 85"/>
                <a:gd name="T52" fmla="*/ 225 w 92"/>
                <a:gd name="T53" fmla="*/ 536 h 85"/>
                <a:gd name="T54" fmla="*/ 211 w 92"/>
                <a:gd name="T55" fmla="*/ 565 h 85"/>
                <a:gd name="T56" fmla="*/ 261 w 92"/>
                <a:gd name="T57" fmla="*/ 509 h 85"/>
                <a:gd name="T58" fmla="*/ 252 w 92"/>
                <a:gd name="T59" fmla="*/ 536 h 85"/>
                <a:gd name="T60" fmla="*/ 300 w 92"/>
                <a:gd name="T61" fmla="*/ 536 h 85"/>
                <a:gd name="T62" fmla="*/ 265 w 92"/>
                <a:gd name="T63" fmla="*/ 668 h 85"/>
                <a:gd name="T64" fmla="*/ 278 w 92"/>
                <a:gd name="T65" fmla="*/ 705 h 85"/>
                <a:gd name="T66" fmla="*/ 261 w 92"/>
                <a:gd name="T67" fmla="*/ 779 h 85"/>
                <a:gd name="T68" fmla="*/ 318 w 92"/>
                <a:gd name="T69" fmla="*/ 705 h 85"/>
                <a:gd name="T70" fmla="*/ 261 w 92"/>
                <a:gd name="T71" fmla="*/ 833 h 85"/>
                <a:gd name="T72" fmla="*/ 265 w 92"/>
                <a:gd name="T73" fmla="*/ 879 h 85"/>
                <a:gd name="T74" fmla="*/ 261 w 92"/>
                <a:gd name="T75" fmla="*/ 879 h 85"/>
                <a:gd name="T76" fmla="*/ 261 w 92"/>
                <a:gd name="T77" fmla="*/ 971 h 85"/>
                <a:gd name="T78" fmla="*/ 309 w 92"/>
                <a:gd name="T79" fmla="*/ 833 h 85"/>
                <a:gd name="T80" fmla="*/ 292 w 92"/>
                <a:gd name="T81" fmla="*/ 971 h 85"/>
                <a:gd name="T82" fmla="*/ 309 w 92"/>
                <a:gd name="T83" fmla="*/ 913 h 85"/>
                <a:gd name="T84" fmla="*/ 318 w 92"/>
                <a:gd name="T85" fmla="*/ 1005 h 85"/>
                <a:gd name="T86" fmla="*/ 278 w 92"/>
                <a:gd name="T87" fmla="*/ 1203 h 85"/>
                <a:gd name="T88" fmla="*/ 252 w 92"/>
                <a:gd name="T89" fmla="*/ 1183 h 85"/>
                <a:gd name="T90" fmla="*/ 252 w 92"/>
                <a:gd name="T91" fmla="*/ 1097 h 85"/>
                <a:gd name="T92" fmla="*/ 227 w 92"/>
                <a:gd name="T93" fmla="*/ 1145 h 85"/>
                <a:gd name="T94" fmla="*/ 252 w 92"/>
                <a:gd name="T95" fmla="*/ 971 h 85"/>
                <a:gd name="T96" fmla="*/ 249 w 92"/>
                <a:gd name="T97" fmla="*/ 913 h 85"/>
                <a:gd name="T98" fmla="*/ 225 w 92"/>
                <a:gd name="T99" fmla="*/ 1026 h 85"/>
                <a:gd name="T100" fmla="*/ 227 w 92"/>
                <a:gd name="T101" fmla="*/ 971 h 85"/>
                <a:gd name="T102" fmla="*/ 154 w 92"/>
                <a:gd name="T103" fmla="*/ 1183 h 85"/>
                <a:gd name="T104" fmla="*/ 154 w 92"/>
                <a:gd name="T105" fmla="*/ 1097 h 85"/>
                <a:gd name="T106" fmla="*/ 211 w 92"/>
                <a:gd name="T107" fmla="*/ 927 h 85"/>
                <a:gd name="T108" fmla="*/ 195 w 92"/>
                <a:gd name="T109" fmla="*/ 971 h 85"/>
                <a:gd name="T110" fmla="*/ 211 w 92"/>
                <a:gd name="T111" fmla="*/ 927 h 85"/>
                <a:gd name="T112" fmla="*/ 183 w 92"/>
                <a:gd name="T113" fmla="*/ 927 h 85"/>
                <a:gd name="T114" fmla="*/ 165 w 92"/>
                <a:gd name="T115" fmla="*/ 1005 h 85"/>
                <a:gd name="T116" fmla="*/ 137 w 92"/>
                <a:gd name="T117" fmla="*/ 1005 h 85"/>
                <a:gd name="T118" fmla="*/ 165 w 92"/>
                <a:gd name="T119" fmla="*/ 971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28062" name="Freeform 4236"/>
            <p:cNvSpPr>
              <a:spLocks/>
            </p:cNvSpPr>
            <p:nvPr/>
          </p:nvSpPr>
          <p:spPr bwMode="auto">
            <a:xfrm>
              <a:off x="1396" y="1025"/>
              <a:ext cx="181" cy="37"/>
            </a:xfrm>
            <a:custGeom>
              <a:avLst/>
              <a:gdLst>
                <a:gd name="T0" fmla="*/ 261 w 161"/>
                <a:gd name="T1" fmla="*/ 279 h 29"/>
                <a:gd name="T2" fmla="*/ 201 w 161"/>
                <a:gd name="T3" fmla="*/ 156 h 29"/>
                <a:gd name="T4" fmla="*/ 291 w 161"/>
                <a:gd name="T5" fmla="*/ 156 h 29"/>
                <a:gd name="T6" fmla="*/ 119 w 161"/>
                <a:gd name="T7" fmla="*/ 96 h 29"/>
                <a:gd name="T8" fmla="*/ 159 w 161"/>
                <a:gd name="T9" fmla="*/ 0 h 29"/>
                <a:gd name="T10" fmla="*/ 0 w 161"/>
                <a:gd name="T11" fmla="*/ 0 h 29"/>
                <a:gd name="T12" fmla="*/ 141 w 161"/>
                <a:gd name="T13" fmla="*/ 156 h 29"/>
                <a:gd name="T14" fmla="*/ 106 w 161"/>
                <a:gd name="T15" fmla="*/ 324 h 29"/>
                <a:gd name="T16" fmla="*/ 89 w 161"/>
                <a:gd name="T17" fmla="*/ 537 h 29"/>
                <a:gd name="T18" fmla="*/ 232 w 161"/>
                <a:gd name="T19" fmla="*/ 537 h 29"/>
                <a:gd name="T20" fmla="*/ 362 w 161"/>
                <a:gd name="T21" fmla="*/ 537 h 29"/>
                <a:gd name="T22" fmla="*/ 500 w 161"/>
                <a:gd name="T23" fmla="*/ 482 h 29"/>
                <a:gd name="T24" fmla="*/ 642 w 161"/>
                <a:gd name="T25" fmla="*/ 482 h 29"/>
                <a:gd name="T26" fmla="*/ 653 w 161"/>
                <a:gd name="T27" fmla="*/ 356 h 29"/>
                <a:gd name="T28" fmla="*/ 551 w 161"/>
                <a:gd name="T29" fmla="*/ 219 h 29"/>
                <a:gd name="T30" fmla="*/ 408 w 161"/>
                <a:gd name="T31" fmla="*/ 279 h 29"/>
                <a:gd name="T32" fmla="*/ 261 w 161"/>
                <a:gd name="T33" fmla="*/ 279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28063" name="Freeform 4237"/>
            <p:cNvSpPr>
              <a:spLocks/>
            </p:cNvSpPr>
            <p:nvPr/>
          </p:nvSpPr>
          <p:spPr bwMode="auto">
            <a:xfrm>
              <a:off x="1458" y="958"/>
              <a:ext cx="115" cy="46"/>
            </a:xfrm>
            <a:custGeom>
              <a:avLst/>
              <a:gdLst>
                <a:gd name="T0" fmla="*/ 69 w 104"/>
                <a:gd name="T1" fmla="*/ 221 h 36"/>
                <a:gd name="T2" fmla="*/ 46 w 104"/>
                <a:gd name="T3" fmla="*/ 135 h 36"/>
                <a:gd name="T4" fmla="*/ 167 w 104"/>
                <a:gd name="T5" fmla="*/ 0 h 36"/>
                <a:gd name="T6" fmla="*/ 310 w 104"/>
                <a:gd name="T7" fmla="*/ 135 h 36"/>
                <a:gd name="T8" fmla="*/ 280 w 104"/>
                <a:gd name="T9" fmla="*/ 360 h 36"/>
                <a:gd name="T10" fmla="*/ 345 w 104"/>
                <a:gd name="T11" fmla="*/ 460 h 36"/>
                <a:gd name="T12" fmla="*/ 224 w 104"/>
                <a:gd name="T13" fmla="*/ 535 h 36"/>
                <a:gd name="T14" fmla="*/ 167 w 104"/>
                <a:gd name="T15" fmla="*/ 684 h 36"/>
                <a:gd name="T16" fmla="*/ 139 w 104"/>
                <a:gd name="T17" fmla="*/ 588 h 36"/>
                <a:gd name="T18" fmla="*/ 139 w 104"/>
                <a:gd name="T19" fmla="*/ 684 h 36"/>
                <a:gd name="T20" fmla="*/ 23 w 104"/>
                <a:gd name="T21" fmla="*/ 488 h 36"/>
                <a:gd name="T22" fmla="*/ 167 w 104"/>
                <a:gd name="T23" fmla="*/ 460 h 36"/>
                <a:gd name="T24" fmla="*/ 0 w 104"/>
                <a:gd name="T25" fmla="*/ 328 h 36"/>
                <a:gd name="T26" fmla="*/ 69 w 104"/>
                <a:gd name="T27" fmla="*/ 221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28064" name="Freeform 4238"/>
            <p:cNvSpPr>
              <a:spLocks/>
            </p:cNvSpPr>
            <p:nvPr/>
          </p:nvSpPr>
          <p:spPr bwMode="auto">
            <a:xfrm>
              <a:off x="1125" y="1025"/>
              <a:ext cx="156" cy="39"/>
            </a:xfrm>
            <a:custGeom>
              <a:avLst/>
              <a:gdLst>
                <a:gd name="T0" fmla="*/ 152 w 139"/>
                <a:gd name="T1" fmla="*/ 487 h 31"/>
                <a:gd name="T2" fmla="*/ 93 w 139"/>
                <a:gd name="T3" fmla="*/ 449 h 31"/>
                <a:gd name="T4" fmla="*/ 270 w 139"/>
                <a:gd name="T5" fmla="*/ 294 h 31"/>
                <a:gd name="T6" fmla="*/ 141 w 139"/>
                <a:gd name="T7" fmla="*/ 294 h 31"/>
                <a:gd name="T8" fmla="*/ 0 w 139"/>
                <a:gd name="T9" fmla="*/ 294 h 31"/>
                <a:gd name="T10" fmla="*/ 131 w 139"/>
                <a:gd name="T11" fmla="*/ 264 h 31"/>
                <a:gd name="T12" fmla="*/ 76 w 139"/>
                <a:gd name="T13" fmla="*/ 234 h 31"/>
                <a:gd name="T14" fmla="*/ 162 w 139"/>
                <a:gd name="T15" fmla="*/ 186 h 31"/>
                <a:gd name="T16" fmla="*/ 126 w 139"/>
                <a:gd name="T17" fmla="*/ 123 h 31"/>
                <a:gd name="T18" fmla="*/ 286 w 139"/>
                <a:gd name="T19" fmla="*/ 155 h 31"/>
                <a:gd name="T20" fmla="*/ 389 w 139"/>
                <a:gd name="T21" fmla="*/ 264 h 31"/>
                <a:gd name="T22" fmla="*/ 394 w 139"/>
                <a:gd name="T23" fmla="*/ 78 h 31"/>
                <a:gd name="T24" fmla="*/ 493 w 139"/>
                <a:gd name="T25" fmla="*/ 0 h 31"/>
                <a:gd name="T26" fmla="*/ 442 w 139"/>
                <a:gd name="T27" fmla="*/ 234 h 31"/>
                <a:gd name="T28" fmla="*/ 554 w 139"/>
                <a:gd name="T29" fmla="*/ 186 h 31"/>
                <a:gd name="T30" fmla="*/ 470 w 139"/>
                <a:gd name="T31" fmla="*/ 370 h 31"/>
                <a:gd name="T32" fmla="*/ 407 w 139"/>
                <a:gd name="T33" fmla="*/ 370 h 31"/>
                <a:gd name="T34" fmla="*/ 270 w 139"/>
                <a:gd name="T35" fmla="*/ 449 h 31"/>
                <a:gd name="T36" fmla="*/ 152 w 139"/>
                <a:gd name="T37" fmla="*/ 487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28065" name="Freeform 4239"/>
            <p:cNvSpPr>
              <a:spLocks/>
            </p:cNvSpPr>
            <p:nvPr/>
          </p:nvSpPr>
          <p:spPr bwMode="auto">
            <a:xfrm>
              <a:off x="1331" y="1223"/>
              <a:ext cx="98" cy="56"/>
            </a:xfrm>
            <a:custGeom>
              <a:avLst/>
              <a:gdLst>
                <a:gd name="T0" fmla="*/ 228 w 88"/>
                <a:gd name="T1" fmla="*/ 450 h 45"/>
                <a:gd name="T2" fmla="*/ 189 w 88"/>
                <a:gd name="T3" fmla="*/ 439 h 45"/>
                <a:gd name="T4" fmla="*/ 203 w 88"/>
                <a:gd name="T5" fmla="*/ 393 h 45"/>
                <a:gd name="T6" fmla="*/ 173 w 88"/>
                <a:gd name="T7" fmla="*/ 439 h 45"/>
                <a:gd name="T8" fmla="*/ 69 w 88"/>
                <a:gd name="T9" fmla="*/ 621 h 45"/>
                <a:gd name="T10" fmla="*/ 62 w 88"/>
                <a:gd name="T11" fmla="*/ 489 h 45"/>
                <a:gd name="T12" fmla="*/ 0 w 88"/>
                <a:gd name="T13" fmla="*/ 489 h 45"/>
                <a:gd name="T14" fmla="*/ 62 w 88"/>
                <a:gd name="T15" fmla="*/ 355 h 45"/>
                <a:gd name="T16" fmla="*/ 107 w 88"/>
                <a:gd name="T17" fmla="*/ 184 h 45"/>
                <a:gd name="T18" fmla="*/ 149 w 88"/>
                <a:gd name="T19" fmla="*/ 0 h 45"/>
                <a:gd name="T20" fmla="*/ 173 w 88"/>
                <a:gd name="T21" fmla="*/ 62 h 45"/>
                <a:gd name="T22" fmla="*/ 165 w 88"/>
                <a:gd name="T23" fmla="*/ 170 h 45"/>
                <a:gd name="T24" fmla="*/ 189 w 88"/>
                <a:gd name="T25" fmla="*/ 96 h 45"/>
                <a:gd name="T26" fmla="*/ 281 w 88"/>
                <a:gd name="T27" fmla="*/ 322 h 45"/>
                <a:gd name="T28" fmla="*/ 254 w 88"/>
                <a:gd name="T29" fmla="*/ 439 h 45"/>
                <a:gd name="T30" fmla="*/ 313 w 88"/>
                <a:gd name="T31" fmla="*/ 439 h 45"/>
                <a:gd name="T32" fmla="*/ 319 w 88"/>
                <a:gd name="T33" fmla="*/ 489 h 45"/>
                <a:gd name="T34" fmla="*/ 266 w 88"/>
                <a:gd name="T35" fmla="*/ 518 h 45"/>
                <a:gd name="T36" fmla="*/ 228 w 88"/>
                <a:gd name="T37" fmla="*/ 45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28066" name="Freeform 4240"/>
            <p:cNvSpPr>
              <a:spLocks/>
            </p:cNvSpPr>
            <p:nvPr/>
          </p:nvSpPr>
          <p:spPr bwMode="auto">
            <a:xfrm>
              <a:off x="1259" y="1079"/>
              <a:ext cx="88" cy="40"/>
            </a:xfrm>
            <a:custGeom>
              <a:avLst/>
              <a:gdLst>
                <a:gd name="T0" fmla="*/ 286 w 79"/>
                <a:gd name="T1" fmla="*/ 0 h 33"/>
                <a:gd name="T2" fmla="*/ 113 w 79"/>
                <a:gd name="T3" fmla="*/ 0 h 33"/>
                <a:gd name="T4" fmla="*/ 137 w 79"/>
                <a:gd name="T5" fmla="*/ 70 h 33"/>
                <a:gd name="T6" fmla="*/ 96 w 79"/>
                <a:gd name="T7" fmla="*/ 125 h 33"/>
                <a:gd name="T8" fmla="*/ 0 w 79"/>
                <a:gd name="T9" fmla="*/ 125 h 33"/>
                <a:gd name="T10" fmla="*/ 62 w 79"/>
                <a:gd name="T11" fmla="*/ 236 h 33"/>
                <a:gd name="T12" fmla="*/ 123 w 79"/>
                <a:gd name="T13" fmla="*/ 327 h 33"/>
                <a:gd name="T14" fmla="*/ 133 w 79"/>
                <a:gd name="T15" fmla="*/ 268 h 33"/>
                <a:gd name="T16" fmla="*/ 203 w 79"/>
                <a:gd name="T17" fmla="*/ 268 h 33"/>
                <a:gd name="T18" fmla="*/ 250 w 79"/>
                <a:gd name="T19" fmla="*/ 125 h 33"/>
                <a:gd name="T20" fmla="*/ 286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28067" name="Freeform 4241"/>
            <p:cNvSpPr>
              <a:spLocks/>
            </p:cNvSpPr>
            <p:nvPr/>
          </p:nvSpPr>
          <p:spPr bwMode="auto">
            <a:xfrm>
              <a:off x="1339" y="1070"/>
              <a:ext cx="90" cy="39"/>
            </a:xfrm>
            <a:custGeom>
              <a:avLst/>
              <a:gdLst>
                <a:gd name="T0" fmla="*/ 181 w 81"/>
                <a:gd name="T1" fmla="*/ 294 h 31"/>
                <a:gd name="T2" fmla="*/ 87 w 81"/>
                <a:gd name="T3" fmla="*/ 294 h 31"/>
                <a:gd name="T4" fmla="*/ 91 w 81"/>
                <a:gd name="T5" fmla="*/ 370 h 31"/>
                <a:gd name="T6" fmla="*/ 54 w 81"/>
                <a:gd name="T7" fmla="*/ 487 h 31"/>
                <a:gd name="T8" fmla="*/ 0 w 81"/>
                <a:gd name="T9" fmla="*/ 487 h 31"/>
                <a:gd name="T10" fmla="*/ 3 w 81"/>
                <a:gd name="T11" fmla="*/ 430 h 31"/>
                <a:gd name="T12" fmla="*/ 67 w 81"/>
                <a:gd name="T13" fmla="*/ 143 h 31"/>
                <a:gd name="T14" fmla="*/ 91 w 81"/>
                <a:gd name="T15" fmla="*/ 114 h 31"/>
                <a:gd name="T16" fmla="*/ 91 w 81"/>
                <a:gd name="T17" fmla="*/ 78 h 31"/>
                <a:gd name="T18" fmla="*/ 121 w 81"/>
                <a:gd name="T19" fmla="*/ 0 h 31"/>
                <a:gd name="T20" fmla="*/ 287 w 81"/>
                <a:gd name="T21" fmla="*/ 78 h 31"/>
                <a:gd name="T22" fmla="*/ 248 w 81"/>
                <a:gd name="T23" fmla="*/ 143 h 31"/>
                <a:gd name="T24" fmla="*/ 181 w 81"/>
                <a:gd name="T25" fmla="*/ 294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28068" name="Freeform 4242"/>
            <p:cNvSpPr>
              <a:spLocks/>
            </p:cNvSpPr>
            <p:nvPr/>
          </p:nvSpPr>
          <p:spPr bwMode="auto">
            <a:xfrm>
              <a:off x="563" y="1532"/>
              <a:ext cx="47" cy="51"/>
            </a:xfrm>
            <a:custGeom>
              <a:avLst/>
              <a:gdLst>
                <a:gd name="T0" fmla="*/ 89 w 43"/>
                <a:gd name="T1" fmla="*/ 401 h 41"/>
                <a:gd name="T2" fmla="*/ 81 w 43"/>
                <a:gd name="T3" fmla="*/ 401 h 41"/>
                <a:gd name="T4" fmla="*/ 51 w 43"/>
                <a:gd name="T5" fmla="*/ 401 h 41"/>
                <a:gd name="T6" fmla="*/ 56 w 43"/>
                <a:gd name="T7" fmla="*/ 355 h 41"/>
                <a:gd name="T8" fmla="*/ 51 w 43"/>
                <a:gd name="T9" fmla="*/ 325 h 41"/>
                <a:gd name="T10" fmla="*/ 21 w 43"/>
                <a:gd name="T11" fmla="*/ 325 h 41"/>
                <a:gd name="T12" fmla="*/ 56 w 43"/>
                <a:gd name="T13" fmla="*/ 261 h 41"/>
                <a:gd name="T14" fmla="*/ 21 w 43"/>
                <a:gd name="T15" fmla="*/ 210 h 41"/>
                <a:gd name="T16" fmla="*/ 21 w 43"/>
                <a:gd name="T17" fmla="*/ 169 h 41"/>
                <a:gd name="T18" fmla="*/ 2 w 43"/>
                <a:gd name="T19" fmla="*/ 136 h 41"/>
                <a:gd name="T20" fmla="*/ 2 w 43"/>
                <a:gd name="T21" fmla="*/ 96 h 41"/>
                <a:gd name="T22" fmla="*/ 21 w 43"/>
                <a:gd name="T23" fmla="*/ 40 h 41"/>
                <a:gd name="T24" fmla="*/ 5 w 43"/>
                <a:gd name="T25" fmla="*/ 62 h 41"/>
                <a:gd name="T26" fmla="*/ 0 w 43"/>
                <a:gd name="T27" fmla="*/ 0 h 41"/>
                <a:gd name="T28" fmla="*/ 51 w 43"/>
                <a:gd name="T29" fmla="*/ 40 h 41"/>
                <a:gd name="T30" fmla="*/ 89 w 43"/>
                <a:gd name="T31" fmla="*/ 62 h 41"/>
                <a:gd name="T32" fmla="*/ 95 w 43"/>
                <a:gd name="T33" fmla="*/ 169 h 41"/>
                <a:gd name="T34" fmla="*/ 116 w 43"/>
                <a:gd name="T35" fmla="*/ 325 h 41"/>
                <a:gd name="T36" fmla="*/ 125 w 43"/>
                <a:gd name="T37" fmla="*/ 499 h 41"/>
                <a:gd name="T38" fmla="*/ 125 w 43"/>
                <a:gd name="T39" fmla="*/ 560 h 41"/>
                <a:gd name="T40" fmla="*/ 61 w 43"/>
                <a:gd name="T41" fmla="*/ 450 h 41"/>
                <a:gd name="T42" fmla="*/ 89 w 43"/>
                <a:gd name="T43" fmla="*/ 401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28069" name="Freeform 4243"/>
            <p:cNvSpPr>
              <a:spLocks/>
            </p:cNvSpPr>
            <p:nvPr/>
          </p:nvSpPr>
          <p:spPr bwMode="auto">
            <a:xfrm>
              <a:off x="1083" y="1017"/>
              <a:ext cx="113" cy="23"/>
            </a:xfrm>
            <a:custGeom>
              <a:avLst/>
              <a:gdLst>
                <a:gd name="T0" fmla="*/ 208 w 102"/>
                <a:gd name="T1" fmla="*/ 125 h 19"/>
                <a:gd name="T2" fmla="*/ 208 w 102"/>
                <a:gd name="T3" fmla="*/ 70 h 19"/>
                <a:gd name="T4" fmla="*/ 170 w 102"/>
                <a:gd name="T5" fmla="*/ 125 h 19"/>
                <a:gd name="T6" fmla="*/ 132 w 102"/>
                <a:gd name="T7" fmla="*/ 151 h 19"/>
                <a:gd name="T8" fmla="*/ 132 w 102"/>
                <a:gd name="T9" fmla="*/ 151 h 19"/>
                <a:gd name="T10" fmla="*/ 97 w 102"/>
                <a:gd name="T11" fmla="*/ 194 h 19"/>
                <a:gd name="T12" fmla="*/ 64 w 102"/>
                <a:gd name="T13" fmla="*/ 194 h 19"/>
                <a:gd name="T14" fmla="*/ 64 w 102"/>
                <a:gd name="T15" fmla="*/ 166 h 19"/>
                <a:gd name="T16" fmla="*/ 41 w 102"/>
                <a:gd name="T17" fmla="*/ 194 h 19"/>
                <a:gd name="T18" fmla="*/ 0 w 102"/>
                <a:gd name="T19" fmla="*/ 194 h 19"/>
                <a:gd name="T20" fmla="*/ 24 w 102"/>
                <a:gd name="T21" fmla="*/ 151 h 19"/>
                <a:gd name="T22" fmla="*/ 150 w 102"/>
                <a:gd name="T23" fmla="*/ 70 h 19"/>
                <a:gd name="T24" fmla="*/ 235 w 102"/>
                <a:gd name="T25" fmla="*/ 0 h 19"/>
                <a:gd name="T26" fmla="*/ 289 w 102"/>
                <a:gd name="T27" fmla="*/ 0 h 19"/>
                <a:gd name="T28" fmla="*/ 348 w 102"/>
                <a:gd name="T29" fmla="*/ 0 h 19"/>
                <a:gd name="T30" fmla="*/ 289 w 102"/>
                <a:gd name="T31" fmla="*/ 33 h 19"/>
                <a:gd name="T32" fmla="*/ 308 w 102"/>
                <a:gd name="T33" fmla="*/ 70 h 19"/>
                <a:gd name="T34" fmla="*/ 289 w 102"/>
                <a:gd name="T35" fmla="*/ 70 h 19"/>
                <a:gd name="T36" fmla="*/ 235 w 102"/>
                <a:gd name="T37" fmla="*/ 125 h 19"/>
                <a:gd name="T38" fmla="*/ 204 w 102"/>
                <a:gd name="T39" fmla="*/ 151 h 19"/>
                <a:gd name="T40" fmla="*/ 208 w 102"/>
                <a:gd name="T41" fmla="*/ 125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28070" name="Freeform 4244"/>
            <p:cNvSpPr>
              <a:spLocks/>
            </p:cNvSpPr>
            <p:nvPr/>
          </p:nvSpPr>
          <p:spPr bwMode="auto">
            <a:xfrm>
              <a:off x="1310" y="1029"/>
              <a:ext cx="68" cy="27"/>
            </a:xfrm>
            <a:custGeom>
              <a:avLst/>
              <a:gdLst>
                <a:gd name="T0" fmla="*/ 87 w 62"/>
                <a:gd name="T1" fmla="*/ 140 h 21"/>
                <a:gd name="T2" fmla="*/ 57 w 62"/>
                <a:gd name="T3" fmla="*/ 98 h 21"/>
                <a:gd name="T4" fmla="*/ 72 w 62"/>
                <a:gd name="T5" fmla="*/ 98 h 21"/>
                <a:gd name="T6" fmla="*/ 52 w 62"/>
                <a:gd name="T7" fmla="*/ 140 h 21"/>
                <a:gd name="T8" fmla="*/ 46 w 62"/>
                <a:gd name="T9" fmla="*/ 180 h 21"/>
                <a:gd name="T10" fmla="*/ 46 w 62"/>
                <a:gd name="T11" fmla="*/ 180 h 21"/>
                <a:gd name="T12" fmla="*/ 0 w 62"/>
                <a:gd name="T13" fmla="*/ 288 h 21"/>
                <a:gd name="T14" fmla="*/ 124 w 62"/>
                <a:gd name="T15" fmla="*/ 231 h 21"/>
                <a:gd name="T16" fmla="*/ 52 w 62"/>
                <a:gd name="T17" fmla="*/ 336 h 21"/>
                <a:gd name="T18" fmla="*/ 46 w 62"/>
                <a:gd name="T19" fmla="*/ 382 h 21"/>
                <a:gd name="T20" fmla="*/ 114 w 62"/>
                <a:gd name="T21" fmla="*/ 432 h 21"/>
                <a:gd name="T22" fmla="*/ 124 w 62"/>
                <a:gd name="T23" fmla="*/ 382 h 21"/>
                <a:gd name="T24" fmla="*/ 136 w 62"/>
                <a:gd name="T25" fmla="*/ 336 h 21"/>
                <a:gd name="T26" fmla="*/ 160 w 62"/>
                <a:gd name="T27" fmla="*/ 336 h 21"/>
                <a:gd name="T28" fmla="*/ 175 w 62"/>
                <a:gd name="T29" fmla="*/ 288 h 21"/>
                <a:gd name="T30" fmla="*/ 150 w 62"/>
                <a:gd name="T31" fmla="*/ 231 h 21"/>
                <a:gd name="T32" fmla="*/ 191 w 62"/>
                <a:gd name="T33" fmla="*/ 98 h 21"/>
                <a:gd name="T34" fmla="*/ 181 w 62"/>
                <a:gd name="T35" fmla="*/ 0 h 21"/>
                <a:gd name="T36" fmla="*/ 147 w 62"/>
                <a:gd name="T37" fmla="*/ 46 h 21"/>
                <a:gd name="T38" fmla="*/ 103 w 62"/>
                <a:gd name="T39" fmla="*/ 46 h 21"/>
                <a:gd name="T40" fmla="*/ 114 w 62"/>
                <a:gd name="T41" fmla="*/ 140 h 21"/>
                <a:gd name="T42" fmla="*/ 103 w 62"/>
                <a:gd name="T43" fmla="*/ 140 h 21"/>
                <a:gd name="T44" fmla="*/ 87 w 62"/>
                <a:gd name="T45" fmla="*/ 140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28071" name="Freeform 4245"/>
            <p:cNvSpPr>
              <a:spLocks/>
            </p:cNvSpPr>
            <p:nvPr/>
          </p:nvSpPr>
          <p:spPr bwMode="auto">
            <a:xfrm>
              <a:off x="1337" y="989"/>
              <a:ext cx="59" cy="22"/>
            </a:xfrm>
            <a:custGeom>
              <a:avLst/>
              <a:gdLst>
                <a:gd name="T0" fmla="*/ 95 w 54"/>
                <a:gd name="T1" fmla="*/ 2 h 19"/>
                <a:gd name="T2" fmla="*/ 104 w 54"/>
                <a:gd name="T3" fmla="*/ 2 h 19"/>
                <a:gd name="T4" fmla="*/ 137 w 54"/>
                <a:gd name="T5" fmla="*/ 2 h 19"/>
                <a:gd name="T6" fmla="*/ 152 w 54"/>
                <a:gd name="T7" fmla="*/ 2 h 19"/>
                <a:gd name="T8" fmla="*/ 152 w 54"/>
                <a:gd name="T9" fmla="*/ 52 h 19"/>
                <a:gd name="T10" fmla="*/ 154 w 54"/>
                <a:gd name="T11" fmla="*/ 80 h 19"/>
                <a:gd name="T12" fmla="*/ 116 w 54"/>
                <a:gd name="T13" fmla="*/ 108 h 19"/>
                <a:gd name="T14" fmla="*/ 68 w 54"/>
                <a:gd name="T15" fmla="*/ 69 h 19"/>
                <a:gd name="T16" fmla="*/ 0 w 54"/>
                <a:gd name="T17" fmla="*/ 69 h 19"/>
                <a:gd name="T18" fmla="*/ 5 w 54"/>
                <a:gd name="T19" fmla="*/ 39 h 19"/>
                <a:gd name="T20" fmla="*/ 56 w 54"/>
                <a:gd name="T21" fmla="*/ 39 h 19"/>
                <a:gd name="T22" fmla="*/ 51 w 54"/>
                <a:gd name="T23" fmla="*/ 2 h 19"/>
                <a:gd name="T24" fmla="*/ 27 w 54"/>
                <a:gd name="T25" fmla="*/ 2 h 19"/>
                <a:gd name="T26" fmla="*/ 5 w 54"/>
                <a:gd name="T27" fmla="*/ 0 h 19"/>
                <a:gd name="T28" fmla="*/ 95 w 54"/>
                <a:gd name="T29" fmla="*/ 0 h 19"/>
                <a:gd name="T30" fmla="*/ 95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28072" name="Freeform 4246"/>
            <p:cNvSpPr>
              <a:spLocks/>
            </p:cNvSpPr>
            <p:nvPr/>
          </p:nvSpPr>
          <p:spPr bwMode="auto">
            <a:xfrm>
              <a:off x="1241" y="1149"/>
              <a:ext cx="53" cy="24"/>
            </a:xfrm>
            <a:custGeom>
              <a:avLst/>
              <a:gdLst>
                <a:gd name="T0" fmla="*/ 168 w 47"/>
                <a:gd name="T1" fmla="*/ 152 h 19"/>
                <a:gd name="T2" fmla="*/ 168 w 47"/>
                <a:gd name="T3" fmla="*/ 120 h 19"/>
                <a:gd name="T4" fmla="*/ 111 w 47"/>
                <a:gd name="T5" fmla="*/ 0 h 19"/>
                <a:gd name="T6" fmla="*/ 88 w 47"/>
                <a:gd name="T7" fmla="*/ 64 h 19"/>
                <a:gd name="T8" fmla="*/ 78 w 47"/>
                <a:gd name="T9" fmla="*/ 40 h 19"/>
                <a:gd name="T10" fmla="*/ 60 w 47"/>
                <a:gd name="T11" fmla="*/ 120 h 19"/>
                <a:gd name="T12" fmla="*/ 0 w 47"/>
                <a:gd name="T13" fmla="*/ 196 h 19"/>
                <a:gd name="T14" fmla="*/ 111 w 47"/>
                <a:gd name="T15" fmla="*/ 313 h 19"/>
                <a:gd name="T16" fmla="*/ 202 w 47"/>
                <a:gd name="T17" fmla="*/ 243 h 19"/>
                <a:gd name="T18" fmla="*/ 179 w 47"/>
                <a:gd name="T19" fmla="*/ 243 h 19"/>
                <a:gd name="T20" fmla="*/ 168 w 47"/>
                <a:gd name="T21" fmla="*/ 152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28073" name="Freeform 4247"/>
            <p:cNvSpPr>
              <a:spLocks/>
            </p:cNvSpPr>
            <p:nvPr/>
          </p:nvSpPr>
          <p:spPr bwMode="auto">
            <a:xfrm>
              <a:off x="1533" y="1079"/>
              <a:ext cx="55" cy="17"/>
            </a:xfrm>
            <a:custGeom>
              <a:avLst/>
              <a:gdLst>
                <a:gd name="T0" fmla="*/ 179 w 48"/>
                <a:gd name="T1" fmla="*/ 0 h 14"/>
                <a:gd name="T2" fmla="*/ 3 w 48"/>
                <a:gd name="T3" fmla="*/ 0 h 14"/>
                <a:gd name="T4" fmla="*/ 0 w 48"/>
                <a:gd name="T5" fmla="*/ 50 h 14"/>
                <a:gd name="T6" fmla="*/ 25 w 48"/>
                <a:gd name="T7" fmla="*/ 90 h 14"/>
                <a:gd name="T8" fmla="*/ 50 w 48"/>
                <a:gd name="T9" fmla="*/ 151 h 14"/>
                <a:gd name="T10" fmla="*/ 246 w 48"/>
                <a:gd name="T11" fmla="*/ 131 h 14"/>
                <a:gd name="T12" fmla="*/ 179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28074" name="Freeform 4248"/>
            <p:cNvSpPr>
              <a:spLocks/>
            </p:cNvSpPr>
            <p:nvPr/>
          </p:nvSpPr>
          <p:spPr bwMode="auto">
            <a:xfrm>
              <a:off x="1511" y="1177"/>
              <a:ext cx="34" cy="19"/>
            </a:xfrm>
            <a:custGeom>
              <a:avLst/>
              <a:gdLst>
                <a:gd name="T0" fmla="*/ 79 w 31"/>
                <a:gd name="T1" fmla="*/ 170 h 15"/>
                <a:gd name="T2" fmla="*/ 3 w 31"/>
                <a:gd name="T3" fmla="*/ 252 h 15"/>
                <a:gd name="T4" fmla="*/ 0 w 31"/>
                <a:gd name="T5" fmla="*/ 122 h 15"/>
                <a:gd name="T6" fmla="*/ 57 w 31"/>
                <a:gd name="T7" fmla="*/ 0 h 15"/>
                <a:gd name="T8" fmla="*/ 94 w 31"/>
                <a:gd name="T9" fmla="*/ 52 h 15"/>
                <a:gd name="T10" fmla="*/ 79 w 31"/>
                <a:gd name="T11" fmla="*/ 17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28075" name="Freeform 4249"/>
            <p:cNvSpPr>
              <a:spLocks/>
            </p:cNvSpPr>
            <p:nvPr/>
          </p:nvSpPr>
          <p:spPr bwMode="auto">
            <a:xfrm>
              <a:off x="1411" y="994"/>
              <a:ext cx="37" cy="17"/>
            </a:xfrm>
            <a:custGeom>
              <a:avLst/>
              <a:gdLst>
                <a:gd name="T0" fmla="*/ 0 w 33"/>
                <a:gd name="T1" fmla="*/ 33 h 15"/>
                <a:gd name="T2" fmla="*/ 21 w 33"/>
                <a:gd name="T3" fmla="*/ 0 h 15"/>
                <a:gd name="T4" fmla="*/ 129 w 33"/>
                <a:gd name="T5" fmla="*/ 33 h 15"/>
                <a:gd name="T6" fmla="*/ 115 w 33"/>
                <a:gd name="T7" fmla="*/ 42 h 15"/>
                <a:gd name="T8" fmla="*/ 21 w 33"/>
                <a:gd name="T9" fmla="*/ 67 h 15"/>
                <a:gd name="T10" fmla="*/ 3 w 33"/>
                <a:gd name="T11" fmla="*/ 42 h 15"/>
                <a:gd name="T12" fmla="*/ 0 w 33"/>
                <a:gd name="T13" fmla="*/ 33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28076" name="Freeform 4250"/>
            <p:cNvSpPr>
              <a:spLocks/>
            </p:cNvSpPr>
            <p:nvPr/>
          </p:nvSpPr>
          <p:spPr bwMode="auto">
            <a:xfrm>
              <a:off x="1368" y="1047"/>
              <a:ext cx="40" cy="15"/>
            </a:xfrm>
            <a:custGeom>
              <a:avLst/>
              <a:gdLst>
                <a:gd name="T0" fmla="*/ 33 w 36"/>
                <a:gd name="T1" fmla="*/ 138 h 12"/>
                <a:gd name="T2" fmla="*/ 0 w 36"/>
                <a:gd name="T3" fmla="*/ 110 h 12"/>
                <a:gd name="T4" fmla="*/ 101 w 36"/>
                <a:gd name="T5" fmla="*/ 0 h 12"/>
                <a:gd name="T6" fmla="*/ 124 w 36"/>
                <a:gd name="T7" fmla="*/ 110 h 12"/>
                <a:gd name="T8" fmla="*/ 109 w 36"/>
                <a:gd name="T9" fmla="*/ 185 h 12"/>
                <a:gd name="T10" fmla="*/ 33 w 36"/>
                <a:gd name="T11" fmla="*/ 13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28077" name="Freeform 4251"/>
            <p:cNvSpPr>
              <a:spLocks/>
            </p:cNvSpPr>
            <p:nvPr/>
          </p:nvSpPr>
          <p:spPr bwMode="auto">
            <a:xfrm>
              <a:off x="1219" y="1079"/>
              <a:ext cx="32" cy="15"/>
            </a:xfrm>
            <a:custGeom>
              <a:avLst/>
              <a:gdLst>
                <a:gd name="T0" fmla="*/ 21 w 30"/>
                <a:gd name="T1" fmla="*/ 185 h 12"/>
                <a:gd name="T2" fmla="*/ 0 w 30"/>
                <a:gd name="T3" fmla="*/ 39 h 12"/>
                <a:gd name="T4" fmla="*/ 57 w 30"/>
                <a:gd name="T5" fmla="*/ 0 h 12"/>
                <a:gd name="T6" fmla="*/ 65 w 30"/>
                <a:gd name="T7" fmla="*/ 39 h 12"/>
                <a:gd name="T8" fmla="*/ 21 w 30"/>
                <a:gd name="T9" fmla="*/ 18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28078" name="Freeform 4252"/>
            <p:cNvSpPr>
              <a:spLocks/>
            </p:cNvSpPr>
            <p:nvPr/>
          </p:nvSpPr>
          <p:spPr bwMode="auto">
            <a:xfrm>
              <a:off x="1822" y="1137"/>
              <a:ext cx="35" cy="21"/>
            </a:xfrm>
            <a:custGeom>
              <a:avLst/>
              <a:gdLst>
                <a:gd name="T0" fmla="*/ 134 w 31"/>
                <a:gd name="T1" fmla="*/ 151 h 17"/>
                <a:gd name="T2" fmla="*/ 29 w 31"/>
                <a:gd name="T3" fmla="*/ 0 h 17"/>
                <a:gd name="T4" fmla="*/ 0 w 31"/>
                <a:gd name="T5" fmla="*/ 61 h 17"/>
                <a:gd name="T6" fmla="*/ 0 w 31"/>
                <a:gd name="T7" fmla="*/ 93 h 17"/>
                <a:gd name="T8" fmla="*/ 0 w 31"/>
                <a:gd name="T9" fmla="*/ 122 h 17"/>
                <a:gd name="T10" fmla="*/ 3 w 31"/>
                <a:gd name="T11" fmla="*/ 151 h 17"/>
                <a:gd name="T12" fmla="*/ 29 w 31"/>
                <a:gd name="T13" fmla="*/ 175 h 17"/>
                <a:gd name="T14" fmla="*/ 3 w 31"/>
                <a:gd name="T15" fmla="*/ 216 h 17"/>
                <a:gd name="T16" fmla="*/ 134 w 31"/>
                <a:gd name="T17" fmla="*/ 15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prstDash val="solid"/>
              <a:round/>
              <a:headEnd/>
              <a:tailEnd/>
            </a:ln>
          </p:spPr>
          <p:txBody>
            <a:bodyPr/>
            <a:lstStyle/>
            <a:p>
              <a:endParaRPr lang="en-US"/>
            </a:p>
          </p:txBody>
        </p:sp>
        <p:sp>
          <p:nvSpPr>
            <p:cNvPr id="28079" name="Freeform 4253"/>
            <p:cNvSpPr>
              <a:spLocks/>
            </p:cNvSpPr>
            <p:nvPr/>
          </p:nvSpPr>
          <p:spPr bwMode="auto">
            <a:xfrm>
              <a:off x="2191" y="1210"/>
              <a:ext cx="143" cy="60"/>
            </a:xfrm>
            <a:custGeom>
              <a:avLst/>
              <a:gdLst>
                <a:gd name="T0" fmla="*/ 445 w 126"/>
                <a:gd name="T1" fmla="*/ 0 h 48"/>
                <a:gd name="T2" fmla="*/ 436 w 126"/>
                <a:gd name="T3" fmla="*/ 76 h 48"/>
                <a:gd name="T4" fmla="*/ 378 w 126"/>
                <a:gd name="T5" fmla="*/ 110 h 48"/>
                <a:gd name="T6" fmla="*/ 338 w 126"/>
                <a:gd name="T7" fmla="*/ 76 h 48"/>
                <a:gd name="T8" fmla="*/ 338 w 126"/>
                <a:gd name="T9" fmla="*/ 185 h 48"/>
                <a:gd name="T10" fmla="*/ 338 w 126"/>
                <a:gd name="T11" fmla="*/ 149 h 48"/>
                <a:gd name="T12" fmla="*/ 283 w 126"/>
                <a:gd name="T13" fmla="*/ 110 h 48"/>
                <a:gd name="T14" fmla="*/ 270 w 126"/>
                <a:gd name="T15" fmla="*/ 185 h 48"/>
                <a:gd name="T16" fmla="*/ 232 w 126"/>
                <a:gd name="T17" fmla="*/ 110 h 48"/>
                <a:gd name="T18" fmla="*/ 200 w 126"/>
                <a:gd name="T19" fmla="*/ 244 h 48"/>
                <a:gd name="T20" fmla="*/ 176 w 126"/>
                <a:gd name="T21" fmla="*/ 289 h 48"/>
                <a:gd name="T22" fmla="*/ 141 w 126"/>
                <a:gd name="T23" fmla="*/ 231 h 48"/>
                <a:gd name="T24" fmla="*/ 163 w 126"/>
                <a:gd name="T25" fmla="*/ 185 h 48"/>
                <a:gd name="T26" fmla="*/ 87 w 126"/>
                <a:gd name="T27" fmla="*/ 0 h 48"/>
                <a:gd name="T28" fmla="*/ 99 w 126"/>
                <a:gd name="T29" fmla="*/ 76 h 48"/>
                <a:gd name="T30" fmla="*/ 109 w 126"/>
                <a:gd name="T31" fmla="*/ 149 h 48"/>
                <a:gd name="T32" fmla="*/ 68 w 126"/>
                <a:gd name="T33" fmla="*/ 76 h 48"/>
                <a:gd name="T34" fmla="*/ 57 w 126"/>
                <a:gd name="T35" fmla="*/ 149 h 48"/>
                <a:gd name="T36" fmla="*/ 57 w 126"/>
                <a:gd name="T37" fmla="*/ 149 h 48"/>
                <a:gd name="T38" fmla="*/ 68 w 126"/>
                <a:gd name="T39" fmla="*/ 185 h 48"/>
                <a:gd name="T40" fmla="*/ 57 w 126"/>
                <a:gd name="T41" fmla="*/ 185 h 48"/>
                <a:gd name="T42" fmla="*/ 3 w 126"/>
                <a:gd name="T43" fmla="*/ 185 h 48"/>
                <a:gd name="T44" fmla="*/ 23 w 126"/>
                <a:gd name="T45" fmla="*/ 231 h 48"/>
                <a:gd name="T46" fmla="*/ 0 w 126"/>
                <a:gd name="T47" fmla="*/ 231 h 48"/>
                <a:gd name="T48" fmla="*/ 124 w 126"/>
                <a:gd name="T49" fmla="*/ 244 h 48"/>
                <a:gd name="T50" fmla="*/ 99 w 126"/>
                <a:gd name="T51" fmla="*/ 289 h 48"/>
                <a:gd name="T52" fmla="*/ 109 w 126"/>
                <a:gd name="T53" fmla="*/ 330 h 48"/>
                <a:gd name="T54" fmla="*/ 3 w 126"/>
                <a:gd name="T55" fmla="*/ 361 h 48"/>
                <a:gd name="T56" fmla="*/ 87 w 126"/>
                <a:gd name="T57" fmla="*/ 423 h 48"/>
                <a:gd name="T58" fmla="*/ 124 w 126"/>
                <a:gd name="T59" fmla="*/ 455 h 48"/>
                <a:gd name="T60" fmla="*/ 109 w 126"/>
                <a:gd name="T61" fmla="*/ 476 h 48"/>
                <a:gd name="T62" fmla="*/ 124 w 126"/>
                <a:gd name="T63" fmla="*/ 476 h 48"/>
                <a:gd name="T64" fmla="*/ 109 w 126"/>
                <a:gd name="T65" fmla="*/ 529 h 48"/>
                <a:gd name="T66" fmla="*/ 68 w 126"/>
                <a:gd name="T67" fmla="*/ 595 h 48"/>
                <a:gd name="T68" fmla="*/ 109 w 126"/>
                <a:gd name="T69" fmla="*/ 635 h 48"/>
                <a:gd name="T70" fmla="*/ 176 w 126"/>
                <a:gd name="T71" fmla="*/ 661 h 48"/>
                <a:gd name="T72" fmla="*/ 305 w 126"/>
                <a:gd name="T73" fmla="*/ 705 h 48"/>
                <a:gd name="T74" fmla="*/ 393 w 126"/>
                <a:gd name="T75" fmla="*/ 635 h 48"/>
                <a:gd name="T76" fmla="*/ 487 w 126"/>
                <a:gd name="T77" fmla="*/ 529 h 48"/>
                <a:gd name="T78" fmla="*/ 532 w 126"/>
                <a:gd name="T79" fmla="*/ 423 h 48"/>
                <a:gd name="T80" fmla="*/ 571 w 126"/>
                <a:gd name="T81" fmla="*/ 361 h 48"/>
                <a:gd name="T82" fmla="*/ 574 w 126"/>
                <a:gd name="T83" fmla="*/ 361 h 48"/>
                <a:gd name="T84" fmla="*/ 553 w 126"/>
                <a:gd name="T85" fmla="*/ 330 h 48"/>
                <a:gd name="T86" fmla="*/ 574 w 126"/>
                <a:gd name="T87" fmla="*/ 289 h 48"/>
                <a:gd name="T88" fmla="*/ 574 w 126"/>
                <a:gd name="T89" fmla="*/ 244 h 48"/>
                <a:gd name="T90" fmla="*/ 532 w 126"/>
                <a:gd name="T91" fmla="*/ 244 h 48"/>
                <a:gd name="T92" fmla="*/ 542 w 126"/>
                <a:gd name="T93" fmla="*/ 231 h 48"/>
                <a:gd name="T94" fmla="*/ 518 w 126"/>
                <a:gd name="T95" fmla="*/ 185 h 48"/>
                <a:gd name="T96" fmla="*/ 507 w 126"/>
                <a:gd name="T97" fmla="*/ 110 h 48"/>
                <a:gd name="T98" fmla="*/ 542 w 126"/>
                <a:gd name="T99" fmla="*/ 49 h 48"/>
                <a:gd name="T100" fmla="*/ 487 w 126"/>
                <a:gd name="T101" fmla="*/ 76 h 48"/>
                <a:gd name="T102" fmla="*/ 445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28080" name="Freeform 4254"/>
            <p:cNvSpPr>
              <a:spLocks/>
            </p:cNvSpPr>
            <p:nvPr/>
          </p:nvSpPr>
          <p:spPr bwMode="auto">
            <a:xfrm>
              <a:off x="2360" y="1436"/>
              <a:ext cx="61" cy="78"/>
            </a:xfrm>
            <a:custGeom>
              <a:avLst/>
              <a:gdLst>
                <a:gd name="T0" fmla="*/ 156 w 56"/>
                <a:gd name="T1" fmla="*/ 518 h 64"/>
                <a:gd name="T2" fmla="*/ 156 w 56"/>
                <a:gd name="T3" fmla="*/ 355 h 64"/>
                <a:gd name="T4" fmla="*/ 156 w 56"/>
                <a:gd name="T5" fmla="*/ 199 h 64"/>
                <a:gd name="T6" fmla="*/ 131 w 56"/>
                <a:gd name="T7" fmla="*/ 193 h 64"/>
                <a:gd name="T8" fmla="*/ 124 w 56"/>
                <a:gd name="T9" fmla="*/ 193 h 64"/>
                <a:gd name="T10" fmla="*/ 97 w 56"/>
                <a:gd name="T11" fmla="*/ 193 h 64"/>
                <a:gd name="T12" fmla="*/ 117 w 56"/>
                <a:gd name="T13" fmla="*/ 52 h 64"/>
                <a:gd name="T14" fmla="*/ 131 w 56"/>
                <a:gd name="T15" fmla="*/ 0 h 64"/>
                <a:gd name="T16" fmla="*/ 114 w 56"/>
                <a:gd name="T17" fmla="*/ 35 h 64"/>
                <a:gd name="T18" fmla="*/ 97 w 56"/>
                <a:gd name="T19" fmla="*/ 35 h 64"/>
                <a:gd name="T20" fmla="*/ 74 w 56"/>
                <a:gd name="T21" fmla="*/ 77 h 64"/>
                <a:gd name="T22" fmla="*/ 76 w 56"/>
                <a:gd name="T23" fmla="*/ 132 h 64"/>
                <a:gd name="T24" fmla="*/ 74 w 56"/>
                <a:gd name="T25" fmla="*/ 193 h 64"/>
                <a:gd name="T26" fmla="*/ 21 w 56"/>
                <a:gd name="T27" fmla="*/ 199 h 64"/>
                <a:gd name="T28" fmla="*/ 25 w 56"/>
                <a:gd name="T29" fmla="*/ 254 h 64"/>
                <a:gd name="T30" fmla="*/ 4 w 56"/>
                <a:gd name="T31" fmla="*/ 310 h 64"/>
                <a:gd name="T32" fmla="*/ 52 w 56"/>
                <a:gd name="T33" fmla="*/ 391 h 64"/>
                <a:gd name="T34" fmla="*/ 21 w 56"/>
                <a:gd name="T35" fmla="*/ 490 h 64"/>
                <a:gd name="T36" fmla="*/ 52 w 56"/>
                <a:gd name="T37" fmla="*/ 461 h 64"/>
                <a:gd name="T38" fmla="*/ 21 w 56"/>
                <a:gd name="T39" fmla="*/ 536 h 64"/>
                <a:gd name="T40" fmla="*/ 0 w 56"/>
                <a:gd name="T41" fmla="*/ 562 h 64"/>
                <a:gd name="T42" fmla="*/ 4 w 56"/>
                <a:gd name="T43" fmla="*/ 597 h 64"/>
                <a:gd name="T44" fmla="*/ 0 w 56"/>
                <a:gd name="T45" fmla="*/ 603 h 64"/>
                <a:gd name="T46" fmla="*/ 21 w 56"/>
                <a:gd name="T47" fmla="*/ 631 h 64"/>
                <a:gd name="T48" fmla="*/ 4 w 56"/>
                <a:gd name="T49" fmla="*/ 673 h 64"/>
                <a:gd name="T50" fmla="*/ 25 w 56"/>
                <a:gd name="T51" fmla="*/ 673 h 64"/>
                <a:gd name="T52" fmla="*/ 25 w 56"/>
                <a:gd name="T53" fmla="*/ 687 h 64"/>
                <a:gd name="T54" fmla="*/ 63 w 56"/>
                <a:gd name="T55" fmla="*/ 673 h 64"/>
                <a:gd name="T56" fmla="*/ 105 w 56"/>
                <a:gd name="T57" fmla="*/ 597 h 64"/>
                <a:gd name="T58" fmla="*/ 147 w 56"/>
                <a:gd name="T59" fmla="*/ 562 h 64"/>
                <a:gd name="T60" fmla="*/ 156 w 56"/>
                <a:gd name="T61" fmla="*/ 518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28081" name="Freeform 4255"/>
            <p:cNvSpPr>
              <a:spLocks/>
            </p:cNvSpPr>
            <p:nvPr/>
          </p:nvSpPr>
          <p:spPr bwMode="auto">
            <a:xfrm>
              <a:off x="2428" y="1369"/>
              <a:ext cx="113" cy="176"/>
            </a:xfrm>
            <a:custGeom>
              <a:avLst/>
              <a:gdLst>
                <a:gd name="T0" fmla="*/ 30 w 102"/>
                <a:gd name="T1" fmla="*/ 564 h 142"/>
                <a:gd name="T2" fmla="*/ 58 w 102"/>
                <a:gd name="T3" fmla="*/ 564 h 142"/>
                <a:gd name="T4" fmla="*/ 41 w 102"/>
                <a:gd name="T5" fmla="*/ 752 h 142"/>
                <a:gd name="T6" fmla="*/ 71 w 102"/>
                <a:gd name="T7" fmla="*/ 808 h 142"/>
                <a:gd name="T8" fmla="*/ 107 w 102"/>
                <a:gd name="T9" fmla="*/ 866 h 142"/>
                <a:gd name="T10" fmla="*/ 132 w 102"/>
                <a:gd name="T11" fmla="*/ 1114 h 142"/>
                <a:gd name="T12" fmla="*/ 58 w 102"/>
                <a:gd name="T13" fmla="*/ 1251 h 142"/>
                <a:gd name="T14" fmla="*/ 83 w 102"/>
                <a:gd name="T15" fmla="*/ 1330 h 142"/>
                <a:gd name="T16" fmla="*/ 30 w 102"/>
                <a:gd name="T17" fmla="*/ 1489 h 142"/>
                <a:gd name="T18" fmla="*/ 97 w 102"/>
                <a:gd name="T19" fmla="*/ 1590 h 142"/>
                <a:gd name="T20" fmla="*/ 132 w 102"/>
                <a:gd name="T21" fmla="*/ 1590 h 142"/>
                <a:gd name="T22" fmla="*/ 50 w 102"/>
                <a:gd name="T23" fmla="*/ 1739 h 142"/>
                <a:gd name="T24" fmla="*/ 20 w 102"/>
                <a:gd name="T25" fmla="*/ 1863 h 142"/>
                <a:gd name="T26" fmla="*/ 89 w 102"/>
                <a:gd name="T27" fmla="*/ 1821 h 142"/>
                <a:gd name="T28" fmla="*/ 150 w 102"/>
                <a:gd name="T29" fmla="*/ 1739 h 142"/>
                <a:gd name="T30" fmla="*/ 277 w 102"/>
                <a:gd name="T31" fmla="*/ 1739 h 142"/>
                <a:gd name="T32" fmla="*/ 289 w 102"/>
                <a:gd name="T33" fmla="*/ 1551 h 142"/>
                <a:gd name="T34" fmla="*/ 348 w 102"/>
                <a:gd name="T35" fmla="*/ 1330 h 142"/>
                <a:gd name="T36" fmla="*/ 277 w 102"/>
                <a:gd name="T37" fmla="*/ 1273 h 142"/>
                <a:gd name="T38" fmla="*/ 251 w 102"/>
                <a:gd name="T39" fmla="*/ 1096 h 142"/>
                <a:gd name="T40" fmla="*/ 260 w 102"/>
                <a:gd name="T41" fmla="*/ 1001 h 142"/>
                <a:gd name="T42" fmla="*/ 179 w 102"/>
                <a:gd name="T43" fmla="*/ 599 h 142"/>
                <a:gd name="T44" fmla="*/ 150 w 102"/>
                <a:gd name="T45" fmla="*/ 493 h 142"/>
                <a:gd name="T46" fmla="*/ 136 w 102"/>
                <a:gd name="T47" fmla="*/ 455 h 142"/>
                <a:gd name="T48" fmla="*/ 97 w 102"/>
                <a:gd name="T49" fmla="*/ 224 h 142"/>
                <a:gd name="T50" fmla="*/ 97 w 102"/>
                <a:gd name="T51" fmla="*/ 167 h 142"/>
                <a:gd name="T52" fmla="*/ 58 w 102"/>
                <a:gd name="T53" fmla="*/ 0 h 142"/>
                <a:gd name="T54" fmla="*/ 41 w 102"/>
                <a:gd name="T55" fmla="*/ 167 h 142"/>
                <a:gd name="T56" fmla="*/ 20 w 102"/>
                <a:gd name="T57" fmla="*/ 224 h 142"/>
                <a:gd name="T58" fmla="*/ 20 w 102"/>
                <a:gd name="T59" fmla="*/ 319 h 142"/>
                <a:gd name="T60" fmla="*/ 2 w 102"/>
                <a:gd name="T61" fmla="*/ 398 h 142"/>
                <a:gd name="T62" fmla="*/ 30 w 102"/>
                <a:gd name="T63" fmla="*/ 398 h 142"/>
                <a:gd name="T64" fmla="*/ 2 w 102"/>
                <a:gd name="T65" fmla="*/ 713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28082" name="Freeform 4256"/>
            <p:cNvSpPr>
              <a:spLocks/>
            </p:cNvSpPr>
            <p:nvPr/>
          </p:nvSpPr>
          <p:spPr bwMode="auto">
            <a:xfrm>
              <a:off x="2399" y="1436"/>
              <a:ext cx="33" cy="23"/>
            </a:xfrm>
            <a:custGeom>
              <a:avLst/>
              <a:gdLst>
                <a:gd name="T0" fmla="*/ 65 w 31"/>
                <a:gd name="T1" fmla="*/ 151 h 19"/>
                <a:gd name="T2" fmla="*/ 59 w 31"/>
                <a:gd name="T3" fmla="*/ 103 h 19"/>
                <a:gd name="T4" fmla="*/ 38 w 31"/>
                <a:gd name="T5" fmla="*/ 0 h 19"/>
                <a:gd name="T6" fmla="*/ 7 w 31"/>
                <a:gd name="T7" fmla="*/ 48 h 19"/>
                <a:gd name="T8" fmla="*/ 0 w 31"/>
                <a:gd name="T9" fmla="*/ 166 h 19"/>
                <a:gd name="T10" fmla="*/ 21 w 31"/>
                <a:gd name="T11" fmla="*/ 166 h 19"/>
                <a:gd name="T12" fmla="*/ 24 w 31"/>
                <a:gd name="T13" fmla="*/ 166 h 19"/>
                <a:gd name="T14" fmla="*/ 43 w 31"/>
                <a:gd name="T15" fmla="*/ 194 h 19"/>
                <a:gd name="T16" fmla="*/ 65 w 31"/>
                <a:gd name="T17" fmla="*/ 151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28083" name="Freeform 4257"/>
            <p:cNvSpPr>
              <a:spLocks/>
            </p:cNvSpPr>
            <p:nvPr/>
          </p:nvSpPr>
          <p:spPr bwMode="auto">
            <a:xfrm>
              <a:off x="2419" y="1389"/>
              <a:ext cx="13" cy="9"/>
            </a:xfrm>
            <a:custGeom>
              <a:avLst/>
              <a:gdLst>
                <a:gd name="T0" fmla="*/ 20 w 12"/>
                <a:gd name="T1" fmla="*/ 46 h 7"/>
                <a:gd name="T2" fmla="*/ 2 w 12"/>
                <a:gd name="T3" fmla="*/ 0 h 7"/>
                <a:gd name="T4" fmla="*/ 0 w 12"/>
                <a:gd name="T5" fmla="*/ 46 h 7"/>
                <a:gd name="T6" fmla="*/ 24 w 12"/>
                <a:gd name="T7" fmla="*/ 140 h 7"/>
                <a:gd name="T8" fmla="*/ 30 w 12"/>
                <a:gd name="T9" fmla="*/ 76 h 7"/>
                <a:gd name="T10" fmla="*/ 20 w 12"/>
                <a:gd name="T11" fmla="*/ 46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28084" name="Freeform 4258"/>
            <p:cNvSpPr>
              <a:spLocks/>
            </p:cNvSpPr>
            <p:nvPr/>
          </p:nvSpPr>
          <p:spPr bwMode="auto">
            <a:xfrm>
              <a:off x="2416" y="1371"/>
              <a:ext cx="12" cy="13"/>
            </a:xfrm>
            <a:custGeom>
              <a:avLst/>
              <a:gdLst>
                <a:gd name="T0" fmla="*/ 12 w 12"/>
                <a:gd name="T1" fmla="*/ 131 h 10"/>
                <a:gd name="T2" fmla="*/ 10 w 12"/>
                <a:gd name="T3" fmla="*/ 0 h 10"/>
                <a:gd name="T4" fmla="*/ 3 w 12"/>
                <a:gd name="T5" fmla="*/ 131 h 10"/>
                <a:gd name="T6" fmla="*/ 0 w 12"/>
                <a:gd name="T7" fmla="*/ 237 h 10"/>
                <a:gd name="T8" fmla="*/ 12 w 12"/>
                <a:gd name="T9" fmla="*/ 131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28085" name="Freeform 4259"/>
            <p:cNvSpPr>
              <a:spLocks/>
            </p:cNvSpPr>
            <p:nvPr/>
          </p:nvSpPr>
          <p:spPr bwMode="auto">
            <a:xfrm>
              <a:off x="2498" y="1328"/>
              <a:ext cx="2" cy="10"/>
            </a:xfrm>
            <a:custGeom>
              <a:avLst/>
              <a:gdLst>
                <a:gd name="T0" fmla="*/ 0 w 2"/>
                <a:gd name="T1" fmla="*/ 0 h 9"/>
                <a:gd name="T2" fmla="*/ 0 w 2"/>
                <a:gd name="T3" fmla="*/ 20 h 9"/>
                <a:gd name="T4" fmla="*/ 0 w 2"/>
                <a:gd name="T5" fmla="*/ 24 h 9"/>
                <a:gd name="T6" fmla="*/ 0 w 2"/>
                <a:gd name="T7" fmla="*/ 30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28086" name="Freeform 4260"/>
            <p:cNvSpPr>
              <a:spLocks/>
            </p:cNvSpPr>
            <p:nvPr/>
          </p:nvSpPr>
          <p:spPr bwMode="auto">
            <a:xfrm>
              <a:off x="2426" y="1412"/>
              <a:ext cx="6" cy="4"/>
            </a:xfrm>
            <a:custGeom>
              <a:avLst/>
              <a:gdLst>
                <a:gd name="T0" fmla="*/ 0 w 7"/>
                <a:gd name="T1" fmla="*/ 87 h 3"/>
                <a:gd name="T2" fmla="*/ 3 w 7"/>
                <a:gd name="T3" fmla="*/ 0 h 3"/>
                <a:gd name="T4" fmla="*/ 0 w 7"/>
                <a:gd name="T5" fmla="*/ 0 h 3"/>
                <a:gd name="T6" fmla="*/ 0 w 7"/>
                <a:gd name="T7" fmla="*/ 8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28087" name="Freeform 4261"/>
            <p:cNvSpPr>
              <a:spLocks/>
            </p:cNvSpPr>
            <p:nvPr/>
          </p:nvSpPr>
          <p:spPr bwMode="auto">
            <a:xfrm>
              <a:off x="2449" y="1474"/>
              <a:ext cx="6" cy="6"/>
            </a:xfrm>
            <a:custGeom>
              <a:avLst/>
              <a:gdLst>
                <a:gd name="T0" fmla="*/ 42 w 5"/>
                <a:gd name="T1" fmla="*/ 42 h 5"/>
                <a:gd name="T2" fmla="*/ 0 w 5"/>
                <a:gd name="T3" fmla="*/ 0 h 5"/>
                <a:gd name="T4" fmla="*/ 0 w 5"/>
                <a:gd name="T5" fmla="*/ 42 h 5"/>
                <a:gd name="T6" fmla="*/ 42 w 5"/>
                <a:gd name="T7" fmla="*/ 4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28088" name="Rectangle 4262"/>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8089" name="Freeform 4263"/>
            <p:cNvSpPr>
              <a:spLocks/>
            </p:cNvSpPr>
            <p:nvPr/>
          </p:nvSpPr>
          <p:spPr bwMode="auto">
            <a:xfrm>
              <a:off x="2089" y="1811"/>
              <a:ext cx="14" cy="2"/>
            </a:xfrm>
            <a:custGeom>
              <a:avLst/>
              <a:gdLst>
                <a:gd name="T0" fmla="*/ 34 w 12"/>
                <a:gd name="T1" fmla="*/ 2 h 2"/>
                <a:gd name="T2" fmla="*/ 0 w 12"/>
                <a:gd name="T3" fmla="*/ 0 h 2"/>
                <a:gd name="T4" fmla="*/ 76 w 12"/>
                <a:gd name="T5" fmla="*/ 0 h 2"/>
                <a:gd name="T6" fmla="*/ 34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8090" name="Freeform 4264"/>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8091" name="Rectangle 4265"/>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8092" name="Freeform 4266"/>
            <p:cNvSpPr>
              <a:spLocks/>
            </p:cNvSpPr>
            <p:nvPr/>
          </p:nvSpPr>
          <p:spPr bwMode="auto">
            <a:xfrm>
              <a:off x="1425" y="1933"/>
              <a:ext cx="4" cy="1"/>
            </a:xfrm>
            <a:custGeom>
              <a:avLst/>
              <a:gdLst>
                <a:gd name="T0" fmla="*/ 87 w 3"/>
                <a:gd name="T1" fmla="*/ 0 h 1"/>
                <a:gd name="T2" fmla="*/ 87 w 3"/>
                <a:gd name="T3" fmla="*/ 0 h 1"/>
                <a:gd name="T4" fmla="*/ 0 w 3"/>
                <a:gd name="T5" fmla="*/ 0 h 1"/>
                <a:gd name="T6" fmla="*/ 87 w 3"/>
                <a:gd name="T7" fmla="*/ 0 h 1"/>
                <a:gd name="T8" fmla="*/ 87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8093" name="Freeform 4267"/>
            <p:cNvSpPr>
              <a:spLocks/>
            </p:cNvSpPr>
            <p:nvPr/>
          </p:nvSpPr>
          <p:spPr bwMode="auto">
            <a:xfrm>
              <a:off x="2360" y="1720"/>
              <a:ext cx="52" cy="111"/>
            </a:xfrm>
            <a:custGeom>
              <a:avLst/>
              <a:gdLst>
                <a:gd name="T0" fmla="*/ 69 w 47"/>
                <a:gd name="T1" fmla="*/ 0 h 90"/>
                <a:gd name="T2" fmla="*/ 46 w 47"/>
                <a:gd name="T3" fmla="*/ 2 h 90"/>
                <a:gd name="T4" fmla="*/ 46 w 47"/>
                <a:gd name="T5" fmla="*/ 281 h 90"/>
                <a:gd name="T6" fmla="*/ 28 w 47"/>
                <a:gd name="T7" fmla="*/ 428 h 90"/>
                <a:gd name="T8" fmla="*/ 4 w 47"/>
                <a:gd name="T9" fmla="*/ 592 h 90"/>
                <a:gd name="T10" fmla="*/ 0 w 47"/>
                <a:gd name="T11" fmla="*/ 733 h 90"/>
                <a:gd name="T12" fmla="*/ 23 w 47"/>
                <a:gd name="T13" fmla="*/ 796 h 90"/>
                <a:gd name="T14" fmla="*/ 34 w 47"/>
                <a:gd name="T15" fmla="*/ 796 h 90"/>
                <a:gd name="T16" fmla="*/ 28 w 47"/>
                <a:gd name="T17" fmla="*/ 1115 h 90"/>
                <a:gd name="T18" fmla="*/ 101 w 47"/>
                <a:gd name="T19" fmla="*/ 1055 h 90"/>
                <a:gd name="T20" fmla="*/ 101 w 47"/>
                <a:gd name="T21" fmla="*/ 1015 h 90"/>
                <a:gd name="T22" fmla="*/ 119 w 47"/>
                <a:gd name="T23" fmla="*/ 890 h 90"/>
                <a:gd name="T24" fmla="*/ 119 w 47"/>
                <a:gd name="T25" fmla="*/ 814 h 90"/>
                <a:gd name="T26" fmla="*/ 119 w 47"/>
                <a:gd name="T27" fmla="*/ 693 h 90"/>
                <a:gd name="T28" fmla="*/ 101 w 47"/>
                <a:gd name="T29" fmla="*/ 523 h 90"/>
                <a:gd name="T30" fmla="*/ 119 w 47"/>
                <a:gd name="T31" fmla="*/ 523 h 90"/>
                <a:gd name="T32" fmla="*/ 136 w 47"/>
                <a:gd name="T33" fmla="*/ 257 h 90"/>
                <a:gd name="T34" fmla="*/ 158 w 47"/>
                <a:gd name="T35" fmla="*/ 150 h 90"/>
                <a:gd name="T36" fmla="*/ 158 w 47"/>
                <a:gd name="T37" fmla="*/ 2 h 90"/>
                <a:gd name="T38" fmla="*/ 93 w 47"/>
                <a:gd name="T39" fmla="*/ 2 h 90"/>
                <a:gd name="T40" fmla="*/ 69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28094" name="Freeform 4268"/>
            <p:cNvSpPr>
              <a:spLocks/>
            </p:cNvSpPr>
            <p:nvPr/>
          </p:nvSpPr>
          <p:spPr bwMode="auto">
            <a:xfrm>
              <a:off x="2370" y="1682"/>
              <a:ext cx="196" cy="167"/>
            </a:xfrm>
            <a:custGeom>
              <a:avLst/>
              <a:gdLst>
                <a:gd name="T0" fmla="*/ 148 w 175"/>
                <a:gd name="T1" fmla="*/ 426 h 135"/>
                <a:gd name="T2" fmla="*/ 75 w 175"/>
                <a:gd name="T3" fmla="*/ 426 h 135"/>
                <a:gd name="T4" fmla="*/ 48 w 175"/>
                <a:gd name="T5" fmla="*/ 393 h 135"/>
                <a:gd name="T6" fmla="*/ 21 w 175"/>
                <a:gd name="T7" fmla="*/ 426 h 135"/>
                <a:gd name="T8" fmla="*/ 21 w 175"/>
                <a:gd name="T9" fmla="*/ 334 h 135"/>
                <a:gd name="T10" fmla="*/ 2 w 175"/>
                <a:gd name="T11" fmla="*/ 317 h 135"/>
                <a:gd name="T12" fmla="*/ 2 w 175"/>
                <a:gd name="T13" fmla="*/ 270 h 135"/>
                <a:gd name="T14" fmla="*/ 0 w 175"/>
                <a:gd name="T15" fmla="*/ 256 h 135"/>
                <a:gd name="T16" fmla="*/ 0 w 175"/>
                <a:gd name="T17" fmla="*/ 115 h 135"/>
                <a:gd name="T18" fmla="*/ 84 w 175"/>
                <a:gd name="T19" fmla="*/ 0 h 135"/>
                <a:gd name="T20" fmla="*/ 159 w 175"/>
                <a:gd name="T21" fmla="*/ 2 h 135"/>
                <a:gd name="T22" fmla="*/ 224 w 175"/>
                <a:gd name="T23" fmla="*/ 61 h 135"/>
                <a:gd name="T24" fmla="*/ 283 w 175"/>
                <a:gd name="T25" fmla="*/ 61 h 135"/>
                <a:gd name="T26" fmla="*/ 352 w 175"/>
                <a:gd name="T27" fmla="*/ 93 h 135"/>
                <a:gd name="T28" fmla="*/ 408 w 175"/>
                <a:gd name="T29" fmla="*/ 93 h 135"/>
                <a:gd name="T30" fmla="*/ 442 w 175"/>
                <a:gd name="T31" fmla="*/ 167 h 135"/>
                <a:gd name="T32" fmla="*/ 587 w 175"/>
                <a:gd name="T33" fmla="*/ 270 h 135"/>
                <a:gd name="T34" fmla="*/ 587 w 175"/>
                <a:gd name="T35" fmla="*/ 270 h 135"/>
                <a:gd name="T36" fmla="*/ 610 w 175"/>
                <a:gd name="T37" fmla="*/ 270 h 135"/>
                <a:gd name="T38" fmla="*/ 683 w 175"/>
                <a:gd name="T39" fmla="*/ 317 h 135"/>
                <a:gd name="T40" fmla="*/ 675 w 175"/>
                <a:gd name="T41" fmla="*/ 450 h 135"/>
                <a:gd name="T42" fmla="*/ 610 w 175"/>
                <a:gd name="T43" fmla="*/ 575 h 135"/>
                <a:gd name="T44" fmla="*/ 553 w 175"/>
                <a:gd name="T45" fmla="*/ 669 h 135"/>
                <a:gd name="T46" fmla="*/ 514 w 175"/>
                <a:gd name="T47" fmla="*/ 852 h 135"/>
                <a:gd name="T48" fmla="*/ 489 w 175"/>
                <a:gd name="T49" fmla="*/ 998 h 135"/>
                <a:gd name="T50" fmla="*/ 514 w 175"/>
                <a:gd name="T51" fmla="*/ 1148 h 135"/>
                <a:gd name="T52" fmla="*/ 459 w 175"/>
                <a:gd name="T53" fmla="*/ 1343 h 135"/>
                <a:gd name="T54" fmla="*/ 457 w 175"/>
                <a:gd name="T55" fmla="*/ 1405 h 135"/>
                <a:gd name="T56" fmla="*/ 408 w 175"/>
                <a:gd name="T57" fmla="*/ 1483 h 135"/>
                <a:gd name="T58" fmla="*/ 379 w 175"/>
                <a:gd name="T59" fmla="*/ 1613 h 135"/>
                <a:gd name="T60" fmla="*/ 314 w 175"/>
                <a:gd name="T61" fmla="*/ 1613 h 135"/>
                <a:gd name="T62" fmla="*/ 234 w 175"/>
                <a:gd name="T63" fmla="*/ 1634 h 135"/>
                <a:gd name="T64" fmla="*/ 199 w 175"/>
                <a:gd name="T65" fmla="*/ 1738 h 135"/>
                <a:gd name="T66" fmla="*/ 159 w 175"/>
                <a:gd name="T67" fmla="*/ 1738 h 135"/>
                <a:gd name="T68" fmla="*/ 148 w 175"/>
                <a:gd name="T69" fmla="*/ 1567 h 135"/>
                <a:gd name="T70" fmla="*/ 101 w 175"/>
                <a:gd name="T71" fmla="*/ 1483 h 135"/>
                <a:gd name="T72" fmla="*/ 84 w 175"/>
                <a:gd name="T73" fmla="*/ 1483 h 135"/>
                <a:gd name="T74" fmla="*/ 84 w 175"/>
                <a:gd name="T75" fmla="*/ 1454 h 135"/>
                <a:gd name="T76" fmla="*/ 101 w 175"/>
                <a:gd name="T77" fmla="*/ 1311 h 135"/>
                <a:gd name="T78" fmla="*/ 101 w 175"/>
                <a:gd name="T79" fmla="*/ 1238 h 135"/>
                <a:gd name="T80" fmla="*/ 101 w 175"/>
                <a:gd name="T81" fmla="*/ 1124 h 135"/>
                <a:gd name="T82" fmla="*/ 84 w 175"/>
                <a:gd name="T83" fmla="*/ 928 h 135"/>
                <a:gd name="T84" fmla="*/ 101 w 175"/>
                <a:gd name="T85" fmla="*/ 928 h 135"/>
                <a:gd name="T86" fmla="*/ 121 w 175"/>
                <a:gd name="T87" fmla="*/ 649 h 135"/>
                <a:gd name="T88" fmla="*/ 148 w 175"/>
                <a:gd name="T89" fmla="*/ 557 h 135"/>
                <a:gd name="T90" fmla="*/ 148 w 175"/>
                <a:gd name="T91" fmla="*/ 426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28095" name="Freeform 4269"/>
            <p:cNvSpPr>
              <a:spLocks/>
            </p:cNvSpPr>
            <p:nvPr/>
          </p:nvSpPr>
          <p:spPr bwMode="auto">
            <a:xfrm>
              <a:off x="2555" y="1768"/>
              <a:ext cx="17" cy="10"/>
            </a:xfrm>
            <a:custGeom>
              <a:avLst/>
              <a:gdLst>
                <a:gd name="T0" fmla="*/ 151 w 14"/>
                <a:gd name="T1" fmla="*/ 2 h 9"/>
                <a:gd name="T2" fmla="*/ 74 w 14"/>
                <a:gd name="T3" fmla="*/ 30 h 9"/>
                <a:gd name="T4" fmla="*/ 0 w 14"/>
                <a:gd name="T5" fmla="*/ 4 h 9"/>
                <a:gd name="T6" fmla="*/ 90 w 14"/>
                <a:gd name="T7" fmla="*/ 0 h 9"/>
                <a:gd name="T8" fmla="*/ 151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28096" name="Freeform 4270"/>
            <p:cNvSpPr>
              <a:spLocks/>
            </p:cNvSpPr>
            <p:nvPr/>
          </p:nvSpPr>
          <p:spPr bwMode="auto">
            <a:xfrm>
              <a:off x="498" y="1561"/>
              <a:ext cx="960" cy="529"/>
            </a:xfrm>
            <a:custGeom>
              <a:avLst/>
              <a:gdLst>
                <a:gd name="T0" fmla="*/ 3226 w 859"/>
                <a:gd name="T1" fmla="*/ 466 h 426"/>
                <a:gd name="T2" fmla="*/ 3053 w 859"/>
                <a:gd name="T3" fmla="*/ 936 h 426"/>
                <a:gd name="T4" fmla="*/ 2706 w 859"/>
                <a:gd name="T5" fmla="*/ 1335 h 426"/>
                <a:gd name="T6" fmla="*/ 2446 w 859"/>
                <a:gd name="T7" fmla="*/ 1658 h 426"/>
                <a:gd name="T8" fmla="*/ 2405 w 859"/>
                <a:gd name="T9" fmla="*/ 1335 h 426"/>
                <a:gd name="T10" fmla="*/ 2373 w 859"/>
                <a:gd name="T11" fmla="*/ 767 h 426"/>
                <a:gd name="T12" fmla="*/ 2192 w 859"/>
                <a:gd name="T13" fmla="*/ 260 h 426"/>
                <a:gd name="T14" fmla="*/ 1895 w 859"/>
                <a:gd name="T15" fmla="*/ 119 h 426"/>
                <a:gd name="T16" fmla="*/ 1612 w 859"/>
                <a:gd name="T17" fmla="*/ 62 h 426"/>
                <a:gd name="T18" fmla="*/ 1154 w 859"/>
                <a:gd name="T19" fmla="*/ 62 h 426"/>
                <a:gd name="T20" fmla="*/ 701 w 859"/>
                <a:gd name="T21" fmla="*/ 62 h 426"/>
                <a:gd name="T22" fmla="*/ 387 w 859"/>
                <a:gd name="T23" fmla="*/ 441 h 426"/>
                <a:gd name="T24" fmla="*/ 351 w 859"/>
                <a:gd name="T25" fmla="*/ 441 h 426"/>
                <a:gd name="T26" fmla="*/ 283 w 859"/>
                <a:gd name="T27" fmla="*/ 541 h 426"/>
                <a:gd name="T28" fmla="*/ 241 w 859"/>
                <a:gd name="T29" fmla="*/ 704 h 426"/>
                <a:gd name="T30" fmla="*/ 97 w 859"/>
                <a:gd name="T31" fmla="*/ 1488 h 426"/>
                <a:gd name="T32" fmla="*/ 0 w 859"/>
                <a:gd name="T33" fmla="*/ 2347 h 426"/>
                <a:gd name="T34" fmla="*/ 36 w 859"/>
                <a:gd name="T35" fmla="*/ 2674 h 426"/>
                <a:gd name="T36" fmla="*/ 36 w 859"/>
                <a:gd name="T37" fmla="*/ 2932 h 426"/>
                <a:gd name="T38" fmla="*/ 63 w 859"/>
                <a:gd name="T39" fmla="*/ 3522 h 426"/>
                <a:gd name="T40" fmla="*/ 321 w 859"/>
                <a:gd name="T41" fmla="*/ 3979 h 426"/>
                <a:gd name="T42" fmla="*/ 578 w 859"/>
                <a:gd name="T43" fmla="*/ 4294 h 426"/>
                <a:gd name="T44" fmla="*/ 833 w 859"/>
                <a:gd name="T45" fmla="*/ 4628 h 426"/>
                <a:gd name="T46" fmla="*/ 1054 w 859"/>
                <a:gd name="T47" fmla="*/ 4896 h 426"/>
                <a:gd name="T48" fmla="*/ 1204 w 859"/>
                <a:gd name="T49" fmla="*/ 5312 h 426"/>
                <a:gd name="T50" fmla="*/ 1230 w 859"/>
                <a:gd name="T51" fmla="*/ 5078 h 426"/>
                <a:gd name="T52" fmla="*/ 1295 w 859"/>
                <a:gd name="T53" fmla="*/ 4963 h 426"/>
                <a:gd name="T54" fmla="*/ 1412 w 859"/>
                <a:gd name="T55" fmla="*/ 4705 h 426"/>
                <a:gd name="T56" fmla="*/ 1543 w 859"/>
                <a:gd name="T57" fmla="*/ 4674 h 426"/>
                <a:gd name="T58" fmla="*/ 1660 w 859"/>
                <a:gd name="T59" fmla="*/ 4705 h 426"/>
                <a:gd name="T60" fmla="*/ 1713 w 859"/>
                <a:gd name="T61" fmla="*/ 4612 h 426"/>
                <a:gd name="T62" fmla="*/ 1785 w 859"/>
                <a:gd name="T63" fmla="*/ 4515 h 426"/>
                <a:gd name="T64" fmla="*/ 1852 w 859"/>
                <a:gd name="T65" fmla="*/ 4515 h 426"/>
                <a:gd name="T66" fmla="*/ 1940 w 859"/>
                <a:gd name="T67" fmla="*/ 4567 h 426"/>
                <a:gd name="T68" fmla="*/ 2087 w 859"/>
                <a:gd name="T69" fmla="*/ 4896 h 426"/>
                <a:gd name="T70" fmla="*/ 2074 w 859"/>
                <a:gd name="T71" fmla="*/ 5235 h 426"/>
                <a:gd name="T72" fmla="*/ 2104 w 859"/>
                <a:gd name="T73" fmla="*/ 5432 h 426"/>
                <a:gd name="T74" fmla="*/ 2206 w 859"/>
                <a:gd name="T75" fmla="*/ 5337 h 426"/>
                <a:gd name="T76" fmla="*/ 2192 w 859"/>
                <a:gd name="T77" fmla="*/ 4730 h 426"/>
                <a:gd name="T78" fmla="*/ 2227 w 859"/>
                <a:gd name="T79" fmla="*/ 4124 h 426"/>
                <a:gd name="T80" fmla="*/ 2354 w 859"/>
                <a:gd name="T81" fmla="*/ 3822 h 426"/>
                <a:gd name="T82" fmla="*/ 2506 w 859"/>
                <a:gd name="T83" fmla="*/ 3332 h 426"/>
                <a:gd name="T84" fmla="*/ 2592 w 859"/>
                <a:gd name="T85" fmla="*/ 3175 h 426"/>
                <a:gd name="T86" fmla="*/ 2569 w 859"/>
                <a:gd name="T87" fmla="*/ 3142 h 426"/>
                <a:gd name="T88" fmla="*/ 2585 w 859"/>
                <a:gd name="T89" fmla="*/ 2932 h 426"/>
                <a:gd name="T90" fmla="*/ 2592 w 859"/>
                <a:gd name="T91" fmla="*/ 2821 h 426"/>
                <a:gd name="T92" fmla="*/ 2578 w 859"/>
                <a:gd name="T93" fmla="*/ 2518 h 426"/>
                <a:gd name="T94" fmla="*/ 2614 w 859"/>
                <a:gd name="T95" fmla="*/ 2381 h 426"/>
                <a:gd name="T96" fmla="*/ 2631 w 859"/>
                <a:gd name="T97" fmla="*/ 2604 h 426"/>
                <a:gd name="T98" fmla="*/ 2680 w 859"/>
                <a:gd name="T99" fmla="*/ 2580 h 426"/>
                <a:gd name="T100" fmla="*/ 2690 w 859"/>
                <a:gd name="T101" fmla="*/ 2450 h 426"/>
                <a:gd name="T102" fmla="*/ 2797 w 859"/>
                <a:gd name="T103" fmla="*/ 2007 h 426"/>
                <a:gd name="T104" fmla="*/ 2952 w 859"/>
                <a:gd name="T105" fmla="*/ 1823 h 426"/>
                <a:gd name="T106" fmla="*/ 3026 w 859"/>
                <a:gd name="T107" fmla="*/ 1720 h 426"/>
                <a:gd name="T108" fmla="*/ 3070 w 859"/>
                <a:gd name="T109" fmla="*/ 1301 h 426"/>
                <a:gd name="T110" fmla="*/ 3162 w 859"/>
                <a:gd name="T111" fmla="*/ 1150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prstDash val="solid"/>
              <a:round/>
              <a:headEnd/>
              <a:tailEnd/>
            </a:ln>
          </p:spPr>
          <p:txBody>
            <a:bodyPr/>
            <a:lstStyle/>
            <a:p>
              <a:endParaRPr lang="en-US"/>
            </a:p>
          </p:txBody>
        </p:sp>
        <p:sp>
          <p:nvSpPr>
            <p:cNvPr id="28097" name="Freeform 4271"/>
            <p:cNvSpPr>
              <a:spLocks/>
            </p:cNvSpPr>
            <p:nvPr/>
          </p:nvSpPr>
          <p:spPr bwMode="auto">
            <a:xfrm>
              <a:off x="113" y="1122"/>
              <a:ext cx="609" cy="322"/>
            </a:xfrm>
            <a:custGeom>
              <a:avLst/>
              <a:gdLst>
                <a:gd name="T0" fmla="*/ 1620 w 546"/>
                <a:gd name="T1" fmla="*/ 2956 h 260"/>
                <a:gd name="T2" fmla="*/ 1559 w 546"/>
                <a:gd name="T3" fmla="*/ 2374 h 260"/>
                <a:gd name="T4" fmla="*/ 1472 w 546"/>
                <a:gd name="T5" fmla="*/ 2281 h 260"/>
                <a:gd name="T6" fmla="*/ 1553 w 546"/>
                <a:gd name="T7" fmla="*/ 1736 h 260"/>
                <a:gd name="T8" fmla="*/ 1867 w 546"/>
                <a:gd name="T9" fmla="*/ 783 h 260"/>
                <a:gd name="T10" fmla="*/ 1831 w 546"/>
                <a:gd name="T11" fmla="*/ 207 h 260"/>
                <a:gd name="T12" fmla="*/ 1581 w 546"/>
                <a:gd name="T13" fmla="*/ 62 h 260"/>
                <a:gd name="T14" fmla="*/ 1519 w 546"/>
                <a:gd name="T15" fmla="*/ 0 h 260"/>
                <a:gd name="T16" fmla="*/ 1297 w 546"/>
                <a:gd name="T17" fmla="*/ 135 h 260"/>
                <a:gd name="T18" fmla="*/ 1190 w 546"/>
                <a:gd name="T19" fmla="*/ 207 h 260"/>
                <a:gd name="T20" fmla="*/ 841 w 546"/>
                <a:gd name="T21" fmla="*/ 564 h 260"/>
                <a:gd name="T22" fmla="*/ 924 w 546"/>
                <a:gd name="T23" fmla="*/ 925 h 260"/>
                <a:gd name="T24" fmla="*/ 887 w 546"/>
                <a:gd name="T25" fmla="*/ 970 h 260"/>
                <a:gd name="T26" fmla="*/ 815 w 546"/>
                <a:gd name="T27" fmla="*/ 925 h 260"/>
                <a:gd name="T28" fmla="*/ 573 w 546"/>
                <a:gd name="T29" fmla="*/ 1205 h 260"/>
                <a:gd name="T30" fmla="*/ 805 w 546"/>
                <a:gd name="T31" fmla="*/ 1236 h 260"/>
                <a:gd name="T32" fmla="*/ 655 w 546"/>
                <a:gd name="T33" fmla="*/ 1548 h 260"/>
                <a:gd name="T34" fmla="*/ 464 w 546"/>
                <a:gd name="T35" fmla="*/ 1736 h 260"/>
                <a:gd name="T36" fmla="*/ 349 w 546"/>
                <a:gd name="T37" fmla="*/ 1917 h 260"/>
                <a:gd name="T38" fmla="*/ 393 w 546"/>
                <a:gd name="T39" fmla="*/ 1982 h 260"/>
                <a:gd name="T40" fmla="*/ 377 w 546"/>
                <a:gd name="T41" fmla="*/ 2092 h 260"/>
                <a:gd name="T42" fmla="*/ 287 w 546"/>
                <a:gd name="T43" fmla="*/ 2161 h 260"/>
                <a:gd name="T44" fmla="*/ 393 w 546"/>
                <a:gd name="T45" fmla="*/ 2281 h 260"/>
                <a:gd name="T46" fmla="*/ 419 w 546"/>
                <a:gd name="T47" fmla="*/ 2526 h 260"/>
                <a:gd name="T48" fmla="*/ 518 w 546"/>
                <a:gd name="T49" fmla="*/ 2503 h 260"/>
                <a:gd name="T50" fmla="*/ 500 w 546"/>
                <a:gd name="T51" fmla="*/ 2676 h 260"/>
                <a:gd name="T52" fmla="*/ 419 w 546"/>
                <a:gd name="T53" fmla="*/ 2835 h 260"/>
                <a:gd name="T54" fmla="*/ 184 w 546"/>
                <a:gd name="T55" fmla="*/ 3173 h 260"/>
                <a:gd name="T56" fmla="*/ 0 w 546"/>
                <a:gd name="T57" fmla="*/ 3360 h 260"/>
                <a:gd name="T58" fmla="*/ 55 w 546"/>
                <a:gd name="T59" fmla="*/ 3360 h 260"/>
                <a:gd name="T60" fmla="*/ 184 w 546"/>
                <a:gd name="T61" fmla="*/ 3209 h 260"/>
                <a:gd name="T62" fmla="*/ 311 w 546"/>
                <a:gd name="T63" fmla="*/ 3161 h 260"/>
                <a:gd name="T64" fmla="*/ 742 w 546"/>
                <a:gd name="T65" fmla="*/ 2526 h 260"/>
                <a:gd name="T66" fmla="*/ 850 w 546"/>
                <a:gd name="T67" fmla="*/ 2237 h 260"/>
                <a:gd name="T68" fmla="*/ 1057 w 546"/>
                <a:gd name="T69" fmla="*/ 2015 h 260"/>
                <a:gd name="T70" fmla="*/ 858 w 546"/>
                <a:gd name="T71" fmla="*/ 2347 h 260"/>
                <a:gd name="T72" fmla="*/ 938 w 546"/>
                <a:gd name="T73" fmla="*/ 2347 h 260"/>
                <a:gd name="T74" fmla="*/ 963 w 546"/>
                <a:gd name="T75" fmla="*/ 2305 h 260"/>
                <a:gd name="T76" fmla="*/ 1082 w 546"/>
                <a:gd name="T77" fmla="*/ 2191 h 260"/>
                <a:gd name="T78" fmla="*/ 1117 w 546"/>
                <a:gd name="T79" fmla="*/ 2092 h 260"/>
                <a:gd name="T80" fmla="*/ 1137 w 546"/>
                <a:gd name="T81" fmla="*/ 2092 h 260"/>
                <a:gd name="T82" fmla="*/ 1183 w 546"/>
                <a:gd name="T83" fmla="*/ 2134 h 260"/>
                <a:gd name="T84" fmla="*/ 1204 w 546"/>
                <a:gd name="T85" fmla="*/ 2237 h 260"/>
                <a:gd name="T86" fmla="*/ 1317 w 546"/>
                <a:gd name="T87" fmla="*/ 2281 h 260"/>
                <a:gd name="T88" fmla="*/ 1472 w 546"/>
                <a:gd name="T89" fmla="*/ 2305 h 260"/>
                <a:gd name="T90" fmla="*/ 1467 w 546"/>
                <a:gd name="T91" fmla="*/ 2503 h 260"/>
                <a:gd name="T92" fmla="*/ 1531 w 546"/>
                <a:gd name="T93" fmla="*/ 2526 h 260"/>
                <a:gd name="T94" fmla="*/ 1553 w 546"/>
                <a:gd name="T95" fmla="*/ 2616 h 260"/>
                <a:gd name="T96" fmla="*/ 1604 w 546"/>
                <a:gd name="T97" fmla="*/ 2676 h 260"/>
                <a:gd name="T98" fmla="*/ 1635 w 546"/>
                <a:gd name="T99" fmla="*/ 2739 h 260"/>
                <a:gd name="T100" fmla="*/ 1604 w 546"/>
                <a:gd name="T101" fmla="*/ 2835 h 260"/>
                <a:gd name="T102" fmla="*/ 1620 w 546"/>
                <a:gd name="T103" fmla="*/ 3091 h 260"/>
                <a:gd name="T104" fmla="*/ 1639 w 546"/>
                <a:gd name="T105" fmla="*/ 3117 h 260"/>
                <a:gd name="T106" fmla="*/ 1597 w 546"/>
                <a:gd name="T107" fmla="*/ 3360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prstDash val="solid"/>
              <a:round/>
              <a:headEnd/>
              <a:tailEnd/>
            </a:ln>
          </p:spPr>
          <p:txBody>
            <a:bodyPr/>
            <a:lstStyle/>
            <a:p>
              <a:endParaRPr lang="en-US"/>
            </a:p>
          </p:txBody>
        </p:sp>
        <p:sp>
          <p:nvSpPr>
            <p:cNvPr id="28098" name="Freeform 4272"/>
            <p:cNvSpPr>
              <a:spLocks/>
            </p:cNvSpPr>
            <p:nvPr/>
          </p:nvSpPr>
          <p:spPr bwMode="auto">
            <a:xfrm>
              <a:off x="286" y="1380"/>
              <a:ext cx="41" cy="27"/>
            </a:xfrm>
            <a:custGeom>
              <a:avLst/>
              <a:gdLst>
                <a:gd name="T0" fmla="*/ 125 w 37"/>
                <a:gd name="T1" fmla="*/ 59 h 22"/>
                <a:gd name="T2" fmla="*/ 122 w 37"/>
                <a:gd name="T3" fmla="*/ 59 h 22"/>
                <a:gd name="T4" fmla="*/ 122 w 37"/>
                <a:gd name="T5" fmla="*/ 39 h 22"/>
                <a:gd name="T6" fmla="*/ 122 w 37"/>
                <a:gd name="T7" fmla="*/ 39 h 22"/>
                <a:gd name="T8" fmla="*/ 102 w 37"/>
                <a:gd name="T9" fmla="*/ 0 h 22"/>
                <a:gd name="T10" fmla="*/ 98 w 37"/>
                <a:gd name="T11" fmla="*/ 39 h 22"/>
                <a:gd name="T12" fmla="*/ 79 w 37"/>
                <a:gd name="T13" fmla="*/ 39 h 22"/>
                <a:gd name="T14" fmla="*/ 55 w 37"/>
                <a:gd name="T15" fmla="*/ 59 h 22"/>
                <a:gd name="T16" fmla="*/ 37 w 37"/>
                <a:gd name="T17" fmla="*/ 139 h 22"/>
                <a:gd name="T18" fmla="*/ 37 w 37"/>
                <a:gd name="T19" fmla="*/ 59 h 22"/>
                <a:gd name="T20" fmla="*/ 0 w 37"/>
                <a:gd name="T21" fmla="*/ 139 h 22"/>
                <a:gd name="T22" fmla="*/ 0 w 37"/>
                <a:gd name="T23" fmla="*/ 200 h 22"/>
                <a:gd name="T24" fmla="*/ 2 w 37"/>
                <a:gd name="T25" fmla="*/ 171 h 22"/>
                <a:gd name="T26" fmla="*/ 4 w 37"/>
                <a:gd name="T27" fmla="*/ 171 h 22"/>
                <a:gd name="T28" fmla="*/ 0 w 37"/>
                <a:gd name="T29" fmla="*/ 258 h 22"/>
                <a:gd name="T30" fmla="*/ 24 w 37"/>
                <a:gd name="T31" fmla="*/ 200 h 22"/>
                <a:gd name="T32" fmla="*/ 79 w 37"/>
                <a:gd name="T33" fmla="*/ 113 h 22"/>
                <a:gd name="T34" fmla="*/ 98 w 37"/>
                <a:gd name="T35" fmla="*/ 113 h 22"/>
                <a:gd name="T36" fmla="*/ 125 w 37"/>
                <a:gd name="T37" fmla="*/ 59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prstDash val="solid"/>
              <a:round/>
              <a:headEnd/>
              <a:tailEnd/>
            </a:ln>
          </p:spPr>
          <p:txBody>
            <a:bodyPr/>
            <a:lstStyle/>
            <a:p>
              <a:endParaRPr lang="en-US"/>
            </a:p>
          </p:txBody>
        </p:sp>
        <p:sp>
          <p:nvSpPr>
            <p:cNvPr id="28099" name="Freeform 4273"/>
            <p:cNvSpPr>
              <a:spLocks/>
            </p:cNvSpPr>
            <p:nvPr/>
          </p:nvSpPr>
          <p:spPr bwMode="auto">
            <a:xfrm>
              <a:off x="179" y="1266"/>
              <a:ext cx="38" cy="15"/>
            </a:xfrm>
            <a:custGeom>
              <a:avLst/>
              <a:gdLst>
                <a:gd name="T0" fmla="*/ 94 w 35"/>
                <a:gd name="T1" fmla="*/ 110 h 12"/>
                <a:gd name="T2" fmla="*/ 46 w 35"/>
                <a:gd name="T3" fmla="*/ 185 h 12"/>
                <a:gd name="T4" fmla="*/ 30 w 35"/>
                <a:gd name="T5" fmla="*/ 49 h 12"/>
                <a:gd name="T6" fmla="*/ 36 w 35"/>
                <a:gd name="T7" fmla="*/ 110 h 12"/>
                <a:gd name="T8" fmla="*/ 0 w 35"/>
                <a:gd name="T9" fmla="*/ 110 h 12"/>
                <a:gd name="T10" fmla="*/ 5 w 35"/>
                <a:gd name="T11" fmla="*/ 0 h 12"/>
                <a:gd name="T12" fmla="*/ 51 w 35"/>
                <a:gd name="T13" fmla="*/ 0 h 12"/>
                <a:gd name="T14" fmla="*/ 94 w 35"/>
                <a:gd name="T15" fmla="*/ 11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prstDash val="solid"/>
              <a:round/>
              <a:headEnd/>
              <a:tailEnd/>
            </a:ln>
          </p:spPr>
          <p:txBody>
            <a:bodyPr/>
            <a:lstStyle/>
            <a:p>
              <a:endParaRPr lang="en-US"/>
            </a:p>
          </p:txBody>
        </p:sp>
        <p:sp>
          <p:nvSpPr>
            <p:cNvPr id="28100" name="Freeform 4274"/>
            <p:cNvSpPr>
              <a:spLocks/>
            </p:cNvSpPr>
            <p:nvPr/>
          </p:nvSpPr>
          <p:spPr bwMode="auto">
            <a:xfrm>
              <a:off x="559" y="1416"/>
              <a:ext cx="18" cy="31"/>
            </a:xfrm>
            <a:custGeom>
              <a:avLst/>
              <a:gdLst>
                <a:gd name="T0" fmla="*/ 37 w 16"/>
                <a:gd name="T1" fmla="*/ 185 h 26"/>
                <a:gd name="T2" fmla="*/ 29 w 16"/>
                <a:gd name="T3" fmla="*/ 212 h 26"/>
                <a:gd name="T4" fmla="*/ 29 w 16"/>
                <a:gd name="T5" fmla="*/ 176 h 26"/>
                <a:gd name="T6" fmla="*/ 0 w 16"/>
                <a:gd name="T7" fmla="*/ 130 h 26"/>
                <a:gd name="T8" fmla="*/ 29 w 16"/>
                <a:gd name="T9" fmla="*/ 130 h 26"/>
                <a:gd name="T10" fmla="*/ 37 w 16"/>
                <a:gd name="T11" fmla="*/ 103 h 26"/>
                <a:gd name="T12" fmla="*/ 20 w 16"/>
                <a:gd name="T13" fmla="*/ 103 h 26"/>
                <a:gd name="T14" fmla="*/ 37 w 16"/>
                <a:gd name="T15" fmla="*/ 60 h 26"/>
                <a:gd name="T16" fmla="*/ 37 w 16"/>
                <a:gd name="T17" fmla="*/ 0 h 26"/>
                <a:gd name="T18" fmla="*/ 60 w 16"/>
                <a:gd name="T19" fmla="*/ 0 h 26"/>
                <a:gd name="T20" fmla="*/ 68 w 16"/>
                <a:gd name="T21" fmla="*/ 103 h 26"/>
                <a:gd name="T22" fmla="*/ 60 w 16"/>
                <a:gd name="T23" fmla="*/ 103 h 26"/>
                <a:gd name="T24" fmla="*/ 60 w 16"/>
                <a:gd name="T25" fmla="*/ 123 h 26"/>
                <a:gd name="T26" fmla="*/ 37 w 16"/>
                <a:gd name="T27" fmla="*/ 185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28101" name="Freeform 4275"/>
            <p:cNvSpPr>
              <a:spLocks/>
            </p:cNvSpPr>
            <p:nvPr/>
          </p:nvSpPr>
          <p:spPr bwMode="auto">
            <a:xfrm>
              <a:off x="569" y="1375"/>
              <a:ext cx="22" cy="25"/>
            </a:xfrm>
            <a:custGeom>
              <a:avLst/>
              <a:gdLst>
                <a:gd name="T0" fmla="*/ 102 w 19"/>
                <a:gd name="T1" fmla="*/ 101 h 21"/>
                <a:gd name="T2" fmla="*/ 80 w 19"/>
                <a:gd name="T3" fmla="*/ 120 h 21"/>
                <a:gd name="T4" fmla="*/ 0 w 19"/>
                <a:gd name="T5" fmla="*/ 176 h 21"/>
                <a:gd name="T6" fmla="*/ 29 w 19"/>
                <a:gd name="T7" fmla="*/ 127 h 21"/>
                <a:gd name="T8" fmla="*/ 80 w 19"/>
                <a:gd name="T9" fmla="*/ 0 h 21"/>
                <a:gd name="T10" fmla="*/ 108 w 19"/>
                <a:gd name="T11" fmla="*/ 2 h 21"/>
                <a:gd name="T12" fmla="*/ 102 w 19"/>
                <a:gd name="T13" fmla="*/ 10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28102" name="Freeform 4276"/>
            <p:cNvSpPr>
              <a:spLocks/>
            </p:cNvSpPr>
            <p:nvPr/>
          </p:nvSpPr>
          <p:spPr bwMode="auto">
            <a:xfrm>
              <a:off x="163" y="1331"/>
              <a:ext cx="21" cy="11"/>
            </a:xfrm>
            <a:custGeom>
              <a:avLst/>
              <a:gdLst>
                <a:gd name="T0" fmla="*/ 62 w 19"/>
                <a:gd name="T1" fmla="*/ 23 h 10"/>
                <a:gd name="T2" fmla="*/ 38 w 19"/>
                <a:gd name="T3" fmla="*/ 31 h 10"/>
                <a:gd name="T4" fmla="*/ 0 w 19"/>
                <a:gd name="T5" fmla="*/ 23 h 10"/>
                <a:gd name="T6" fmla="*/ 62 w 19"/>
                <a:gd name="T7" fmla="*/ 0 h 10"/>
                <a:gd name="T8" fmla="*/ 62 w 19"/>
                <a:gd name="T9" fmla="*/ 2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E1E1E1"/>
            </a:solidFill>
            <a:ln w="3175">
              <a:solidFill>
                <a:srgbClr val="000000"/>
              </a:solidFill>
              <a:prstDash val="solid"/>
              <a:round/>
              <a:headEnd/>
              <a:tailEnd/>
            </a:ln>
          </p:spPr>
          <p:txBody>
            <a:bodyPr/>
            <a:lstStyle/>
            <a:p>
              <a:endParaRPr lang="en-US"/>
            </a:p>
          </p:txBody>
        </p:sp>
        <p:sp>
          <p:nvSpPr>
            <p:cNvPr id="28103" name="Freeform 4277"/>
            <p:cNvSpPr>
              <a:spLocks/>
            </p:cNvSpPr>
            <p:nvPr/>
          </p:nvSpPr>
          <p:spPr bwMode="auto">
            <a:xfrm>
              <a:off x="557" y="1375"/>
              <a:ext cx="20" cy="17"/>
            </a:xfrm>
            <a:custGeom>
              <a:avLst/>
              <a:gdLst>
                <a:gd name="T0" fmla="*/ 29 w 19"/>
                <a:gd name="T1" fmla="*/ 151 h 14"/>
                <a:gd name="T2" fmla="*/ 26 w 19"/>
                <a:gd name="T3" fmla="*/ 90 h 14"/>
                <a:gd name="T4" fmla="*/ 22 w 19"/>
                <a:gd name="T5" fmla="*/ 41 h 14"/>
                <a:gd name="T6" fmla="*/ 33 w 19"/>
                <a:gd name="T7" fmla="*/ 74 h 14"/>
                <a:gd name="T8" fmla="*/ 29 w 19"/>
                <a:gd name="T9" fmla="*/ 74 h 14"/>
                <a:gd name="T10" fmla="*/ 24 w 19"/>
                <a:gd name="T11" fmla="*/ 41 h 14"/>
                <a:gd name="T12" fmla="*/ 29 w 19"/>
                <a:gd name="T13" fmla="*/ 0 h 14"/>
                <a:gd name="T14" fmla="*/ 7 w 19"/>
                <a:gd name="T15" fmla="*/ 2 h 14"/>
                <a:gd name="T16" fmla="*/ 5 w 19"/>
                <a:gd name="T17" fmla="*/ 74 h 14"/>
                <a:gd name="T18" fmla="*/ 0 w 19"/>
                <a:gd name="T19" fmla="*/ 74 h 14"/>
                <a:gd name="T20" fmla="*/ 5 w 19"/>
                <a:gd name="T21" fmla="*/ 151 h 14"/>
                <a:gd name="T22" fmla="*/ 7 w 19"/>
                <a:gd name="T23" fmla="*/ 90 h 14"/>
                <a:gd name="T24" fmla="*/ 29 w 19"/>
                <a:gd name="T25" fmla="*/ 15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28104" name="Freeform 4278"/>
            <p:cNvSpPr>
              <a:spLocks/>
            </p:cNvSpPr>
            <p:nvPr/>
          </p:nvSpPr>
          <p:spPr bwMode="auto">
            <a:xfrm>
              <a:off x="557" y="1392"/>
              <a:ext cx="10" cy="24"/>
            </a:xfrm>
            <a:custGeom>
              <a:avLst/>
              <a:gdLst>
                <a:gd name="T0" fmla="*/ 0 w 10"/>
                <a:gd name="T1" fmla="*/ 313 h 19"/>
                <a:gd name="T2" fmla="*/ 10 w 10"/>
                <a:gd name="T3" fmla="*/ 0 h 19"/>
                <a:gd name="T4" fmla="*/ 3 w 10"/>
                <a:gd name="T5" fmla="*/ 40 h 19"/>
                <a:gd name="T6" fmla="*/ 0 w 10"/>
                <a:gd name="T7" fmla="*/ 313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28105" name="Freeform 4279"/>
            <p:cNvSpPr>
              <a:spLocks/>
            </p:cNvSpPr>
            <p:nvPr/>
          </p:nvSpPr>
          <p:spPr bwMode="auto">
            <a:xfrm>
              <a:off x="575" y="1398"/>
              <a:ext cx="14" cy="14"/>
            </a:xfrm>
            <a:custGeom>
              <a:avLst/>
              <a:gdLst>
                <a:gd name="T0" fmla="*/ 76 w 12"/>
                <a:gd name="T1" fmla="*/ 123 h 11"/>
                <a:gd name="T2" fmla="*/ 76 w 12"/>
                <a:gd name="T3" fmla="*/ 75 h 11"/>
                <a:gd name="T4" fmla="*/ 34 w 12"/>
                <a:gd name="T5" fmla="*/ 0 h 11"/>
                <a:gd name="T6" fmla="*/ 0 w 12"/>
                <a:gd name="T7" fmla="*/ 157 h 11"/>
                <a:gd name="T8" fmla="*/ 34 w 12"/>
                <a:gd name="T9" fmla="*/ 200 h 11"/>
                <a:gd name="T10" fmla="*/ 47 w 12"/>
                <a:gd name="T11" fmla="*/ 123 h 11"/>
                <a:gd name="T12" fmla="*/ 76 w 12"/>
                <a:gd name="T13" fmla="*/ 123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28106" name="Freeform 4280"/>
            <p:cNvSpPr>
              <a:spLocks/>
            </p:cNvSpPr>
            <p:nvPr/>
          </p:nvSpPr>
          <p:spPr bwMode="auto">
            <a:xfrm>
              <a:off x="563" y="1403"/>
              <a:ext cx="12" cy="15"/>
            </a:xfrm>
            <a:custGeom>
              <a:avLst/>
              <a:gdLst>
                <a:gd name="T0" fmla="*/ 12 w 12"/>
                <a:gd name="T1" fmla="*/ 76 h 12"/>
                <a:gd name="T2" fmla="*/ 0 w 12"/>
                <a:gd name="T3" fmla="*/ 185 h 12"/>
                <a:gd name="T4" fmla="*/ 7 w 12"/>
                <a:gd name="T5" fmla="*/ 0 h 12"/>
                <a:gd name="T6" fmla="*/ 12 w 12"/>
                <a:gd name="T7" fmla="*/ 7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28107" name="Freeform 4281"/>
            <p:cNvSpPr>
              <a:spLocks/>
            </p:cNvSpPr>
            <p:nvPr/>
          </p:nvSpPr>
          <p:spPr bwMode="auto">
            <a:xfrm>
              <a:off x="1319" y="1740"/>
              <a:ext cx="36" cy="13"/>
            </a:xfrm>
            <a:custGeom>
              <a:avLst/>
              <a:gdLst>
                <a:gd name="T0" fmla="*/ 95 w 33"/>
                <a:gd name="T1" fmla="*/ 0 h 10"/>
                <a:gd name="T2" fmla="*/ 63 w 33"/>
                <a:gd name="T3" fmla="*/ 78 h 10"/>
                <a:gd name="T4" fmla="*/ 74 w 33"/>
                <a:gd name="T5" fmla="*/ 0 h 10"/>
                <a:gd name="T6" fmla="*/ 0 w 33"/>
                <a:gd name="T7" fmla="*/ 237 h 10"/>
                <a:gd name="T8" fmla="*/ 45 w 33"/>
                <a:gd name="T9" fmla="*/ 131 h 10"/>
                <a:gd name="T10" fmla="*/ 95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28108" name="Freeform 4282"/>
            <p:cNvSpPr>
              <a:spLocks/>
            </p:cNvSpPr>
            <p:nvPr/>
          </p:nvSpPr>
          <p:spPr bwMode="auto">
            <a:xfrm>
              <a:off x="2223" y="2036"/>
              <a:ext cx="144" cy="152"/>
            </a:xfrm>
            <a:custGeom>
              <a:avLst/>
              <a:gdLst>
                <a:gd name="T0" fmla="*/ 0 w 130"/>
                <a:gd name="T1" fmla="*/ 1433 h 123"/>
                <a:gd name="T2" fmla="*/ 0 w 130"/>
                <a:gd name="T3" fmla="*/ 1563 h 123"/>
                <a:gd name="T4" fmla="*/ 0 w 130"/>
                <a:gd name="T5" fmla="*/ 1433 h 123"/>
                <a:gd name="T6" fmla="*/ 30 w 130"/>
                <a:gd name="T7" fmla="*/ 1174 h 123"/>
                <a:gd name="T8" fmla="*/ 71 w 130"/>
                <a:gd name="T9" fmla="*/ 907 h 123"/>
                <a:gd name="T10" fmla="*/ 55 w 130"/>
                <a:gd name="T11" fmla="*/ 907 h 123"/>
                <a:gd name="T12" fmla="*/ 97 w 130"/>
                <a:gd name="T13" fmla="*/ 723 h 123"/>
                <a:gd name="T14" fmla="*/ 122 w 130"/>
                <a:gd name="T15" fmla="*/ 538 h 123"/>
                <a:gd name="T16" fmla="*/ 136 w 130"/>
                <a:gd name="T17" fmla="*/ 393 h 123"/>
                <a:gd name="T18" fmla="*/ 179 w 130"/>
                <a:gd name="T19" fmla="*/ 231 h 123"/>
                <a:gd name="T20" fmla="*/ 207 w 130"/>
                <a:gd name="T21" fmla="*/ 0 h 123"/>
                <a:gd name="T22" fmla="*/ 277 w 130"/>
                <a:gd name="T23" fmla="*/ 0 h 123"/>
                <a:gd name="T24" fmla="*/ 320 w 130"/>
                <a:gd name="T25" fmla="*/ 0 h 123"/>
                <a:gd name="T26" fmla="*/ 381 w 130"/>
                <a:gd name="T27" fmla="*/ 0 h 123"/>
                <a:gd name="T28" fmla="*/ 444 w 130"/>
                <a:gd name="T29" fmla="*/ 0 h 123"/>
                <a:gd name="T30" fmla="*/ 444 w 130"/>
                <a:gd name="T31" fmla="*/ 93 h 123"/>
                <a:gd name="T32" fmla="*/ 444 w 130"/>
                <a:gd name="T33" fmla="*/ 393 h 123"/>
                <a:gd name="T34" fmla="*/ 402 w 130"/>
                <a:gd name="T35" fmla="*/ 393 h 123"/>
                <a:gd name="T36" fmla="*/ 354 w 130"/>
                <a:gd name="T37" fmla="*/ 393 h 123"/>
                <a:gd name="T38" fmla="*/ 311 w 130"/>
                <a:gd name="T39" fmla="*/ 393 h 123"/>
                <a:gd name="T40" fmla="*/ 277 w 130"/>
                <a:gd name="T41" fmla="*/ 393 h 123"/>
                <a:gd name="T42" fmla="*/ 263 w 130"/>
                <a:gd name="T43" fmla="*/ 661 h 123"/>
                <a:gd name="T44" fmla="*/ 263 w 130"/>
                <a:gd name="T45" fmla="*/ 966 h 123"/>
                <a:gd name="T46" fmla="*/ 214 w 130"/>
                <a:gd name="T47" fmla="*/ 1058 h 123"/>
                <a:gd name="T48" fmla="*/ 207 w 130"/>
                <a:gd name="T49" fmla="*/ 1256 h 123"/>
                <a:gd name="T50" fmla="*/ 207 w 130"/>
                <a:gd name="T51" fmla="*/ 1433 h 123"/>
                <a:gd name="T52" fmla="*/ 162 w 130"/>
                <a:gd name="T53" fmla="*/ 1433 h 123"/>
                <a:gd name="T54" fmla="*/ 102 w 130"/>
                <a:gd name="T55" fmla="*/ 1433 h 123"/>
                <a:gd name="T56" fmla="*/ 55 w 130"/>
                <a:gd name="T57" fmla="*/ 1433 h 123"/>
                <a:gd name="T58" fmla="*/ 0 w 130"/>
                <a:gd name="T59" fmla="*/ 1433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28109" name="Freeform 4283"/>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28110" name="Freeform 4284"/>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28111" name="Oval 4285"/>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8112" name="Freeform 4286"/>
            <p:cNvSpPr>
              <a:spLocks/>
            </p:cNvSpPr>
            <p:nvPr/>
          </p:nvSpPr>
          <p:spPr bwMode="auto">
            <a:xfrm>
              <a:off x="2810" y="1633"/>
              <a:ext cx="70" cy="90"/>
            </a:xfrm>
            <a:custGeom>
              <a:avLst/>
              <a:gdLst>
                <a:gd name="T0" fmla="*/ 37 w 62"/>
                <a:gd name="T1" fmla="*/ 17 h 90"/>
                <a:gd name="T2" fmla="*/ 37 w 62"/>
                <a:gd name="T3" fmla="*/ 17 h 90"/>
                <a:gd name="T4" fmla="*/ 23 w 62"/>
                <a:gd name="T5" fmla="*/ 20 h 90"/>
                <a:gd name="T6" fmla="*/ 23 w 62"/>
                <a:gd name="T7" fmla="*/ 26 h 90"/>
                <a:gd name="T8" fmla="*/ 37 w 62"/>
                <a:gd name="T9" fmla="*/ 26 h 90"/>
                <a:gd name="T10" fmla="*/ 37 w 62"/>
                <a:gd name="T11" fmla="*/ 28 h 90"/>
                <a:gd name="T12" fmla="*/ 37 w 62"/>
                <a:gd name="T13" fmla="*/ 32 h 90"/>
                <a:gd name="T14" fmla="*/ 23 w 62"/>
                <a:gd name="T15" fmla="*/ 35 h 90"/>
                <a:gd name="T16" fmla="*/ 23 w 62"/>
                <a:gd name="T17" fmla="*/ 38 h 90"/>
                <a:gd name="T18" fmla="*/ 37 w 62"/>
                <a:gd name="T19" fmla="*/ 38 h 90"/>
                <a:gd name="T20" fmla="*/ 60 w 62"/>
                <a:gd name="T21" fmla="*/ 43 h 90"/>
                <a:gd name="T22" fmla="*/ 37 w 62"/>
                <a:gd name="T23" fmla="*/ 47 h 90"/>
                <a:gd name="T24" fmla="*/ 60 w 62"/>
                <a:gd name="T25" fmla="*/ 49 h 90"/>
                <a:gd name="T26" fmla="*/ 37 w 62"/>
                <a:gd name="T27" fmla="*/ 61 h 90"/>
                <a:gd name="T28" fmla="*/ 37 w 62"/>
                <a:gd name="T29" fmla="*/ 57 h 90"/>
                <a:gd name="T30" fmla="*/ 53 w 62"/>
                <a:gd name="T31" fmla="*/ 62 h 90"/>
                <a:gd name="T32" fmla="*/ 53 w 62"/>
                <a:gd name="T33" fmla="*/ 60 h 90"/>
                <a:gd name="T34" fmla="*/ 53 w 62"/>
                <a:gd name="T35" fmla="*/ 62 h 90"/>
                <a:gd name="T36" fmla="*/ 42 w 62"/>
                <a:gd name="T37" fmla="*/ 65 h 90"/>
                <a:gd name="T38" fmla="*/ 53 w 62"/>
                <a:gd name="T39" fmla="*/ 65 h 90"/>
                <a:gd name="T40" fmla="*/ 55 w 62"/>
                <a:gd name="T41" fmla="*/ 63 h 90"/>
                <a:gd name="T42" fmla="*/ 55 w 62"/>
                <a:gd name="T43" fmla="*/ 68 h 90"/>
                <a:gd name="T44" fmla="*/ 55 w 62"/>
                <a:gd name="T45" fmla="*/ 71 h 90"/>
                <a:gd name="T46" fmla="*/ 62 w 62"/>
                <a:gd name="T47" fmla="*/ 71 h 90"/>
                <a:gd name="T48" fmla="*/ 79 w 62"/>
                <a:gd name="T49" fmla="*/ 74 h 90"/>
                <a:gd name="T50" fmla="*/ 70 w 62"/>
                <a:gd name="T51" fmla="*/ 75 h 90"/>
                <a:gd name="T52" fmla="*/ 111 w 62"/>
                <a:gd name="T53" fmla="*/ 79 h 90"/>
                <a:gd name="T54" fmla="*/ 124 w 62"/>
                <a:gd name="T55" fmla="*/ 90 h 90"/>
                <a:gd name="T56" fmla="*/ 141 w 62"/>
                <a:gd name="T57" fmla="*/ 90 h 90"/>
                <a:gd name="T58" fmla="*/ 141 w 62"/>
                <a:gd name="T59" fmla="*/ 88 h 90"/>
                <a:gd name="T60" fmla="*/ 164 w 62"/>
                <a:gd name="T61" fmla="*/ 84 h 90"/>
                <a:gd name="T62" fmla="*/ 170 w 62"/>
                <a:gd name="T63" fmla="*/ 88 h 90"/>
                <a:gd name="T64" fmla="*/ 185 w 62"/>
                <a:gd name="T65" fmla="*/ 81 h 90"/>
                <a:gd name="T66" fmla="*/ 192 w 62"/>
                <a:gd name="T67" fmla="*/ 81 h 90"/>
                <a:gd name="T68" fmla="*/ 211 w 62"/>
                <a:gd name="T69" fmla="*/ 84 h 90"/>
                <a:gd name="T70" fmla="*/ 211 w 62"/>
                <a:gd name="T71" fmla="*/ 81 h 90"/>
                <a:gd name="T72" fmla="*/ 230 w 62"/>
                <a:gd name="T73" fmla="*/ 81 h 90"/>
                <a:gd name="T74" fmla="*/ 256 w 62"/>
                <a:gd name="T75" fmla="*/ 88 h 90"/>
                <a:gd name="T76" fmla="*/ 266 w 62"/>
                <a:gd name="T77" fmla="*/ 84 h 90"/>
                <a:gd name="T78" fmla="*/ 240 w 62"/>
                <a:gd name="T79" fmla="*/ 75 h 90"/>
                <a:gd name="T80" fmla="*/ 266 w 62"/>
                <a:gd name="T81" fmla="*/ 67 h 90"/>
                <a:gd name="T82" fmla="*/ 240 w 62"/>
                <a:gd name="T83" fmla="*/ 52 h 90"/>
                <a:gd name="T84" fmla="*/ 240 w 62"/>
                <a:gd name="T85" fmla="*/ 41 h 90"/>
                <a:gd name="T86" fmla="*/ 240 w 62"/>
                <a:gd name="T87" fmla="*/ 32 h 90"/>
                <a:gd name="T88" fmla="*/ 227 w 62"/>
                <a:gd name="T89" fmla="*/ 28 h 90"/>
                <a:gd name="T90" fmla="*/ 203 w 62"/>
                <a:gd name="T91" fmla="*/ 28 h 90"/>
                <a:gd name="T92" fmla="*/ 170 w 62"/>
                <a:gd name="T93" fmla="*/ 26 h 90"/>
                <a:gd name="T94" fmla="*/ 79 w 62"/>
                <a:gd name="T95" fmla="*/ 0 h 90"/>
                <a:gd name="T96" fmla="*/ 0 w 62"/>
                <a:gd name="T97" fmla="*/ 2 h 90"/>
                <a:gd name="T98" fmla="*/ 2 w 62"/>
                <a:gd name="T99" fmla="*/ 11 h 90"/>
                <a:gd name="T100" fmla="*/ 23 w 62"/>
                <a:gd name="T101" fmla="*/ 15 h 90"/>
                <a:gd name="T102" fmla="*/ 2 w 62"/>
                <a:gd name="T103" fmla="*/ 15 h 90"/>
                <a:gd name="T104" fmla="*/ 23 w 62"/>
                <a:gd name="T105" fmla="*/ 15 h 90"/>
                <a:gd name="T106" fmla="*/ 37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28113" name="Freeform 4287"/>
            <p:cNvSpPr>
              <a:spLocks/>
            </p:cNvSpPr>
            <p:nvPr/>
          </p:nvSpPr>
          <p:spPr bwMode="auto">
            <a:xfrm>
              <a:off x="2893" y="2129"/>
              <a:ext cx="295" cy="333"/>
            </a:xfrm>
            <a:custGeom>
              <a:avLst/>
              <a:gdLst>
                <a:gd name="T0" fmla="*/ 48 w 290"/>
                <a:gd name="T1" fmla="*/ 112 h 322"/>
                <a:gd name="T2" fmla="*/ 66 w 290"/>
                <a:gd name="T3" fmla="*/ 71 h 322"/>
                <a:gd name="T4" fmla="*/ 199 w 290"/>
                <a:gd name="T5" fmla="*/ 39 h 322"/>
                <a:gd name="T6" fmla="*/ 199 w 290"/>
                <a:gd name="T7" fmla="*/ 39 h 322"/>
                <a:gd name="T8" fmla="*/ 253 w 290"/>
                <a:gd name="T9" fmla="*/ 48 h 322"/>
                <a:gd name="T10" fmla="*/ 266 w 290"/>
                <a:gd name="T11" fmla="*/ 32 h 322"/>
                <a:gd name="T12" fmla="*/ 281 w 290"/>
                <a:gd name="T13" fmla="*/ 7 h 322"/>
                <a:gd name="T14" fmla="*/ 304 w 290"/>
                <a:gd name="T15" fmla="*/ 13 h 322"/>
                <a:gd name="T16" fmla="*/ 327 w 290"/>
                <a:gd name="T17" fmla="*/ 71 h 322"/>
                <a:gd name="T18" fmla="*/ 334 w 290"/>
                <a:gd name="T19" fmla="*/ 152 h 322"/>
                <a:gd name="T20" fmla="*/ 341 w 290"/>
                <a:gd name="T21" fmla="*/ 192 h 322"/>
                <a:gd name="T22" fmla="*/ 319 w 290"/>
                <a:gd name="T23" fmla="*/ 252 h 322"/>
                <a:gd name="T24" fmla="*/ 312 w 290"/>
                <a:gd name="T25" fmla="*/ 322 h 322"/>
                <a:gd name="T26" fmla="*/ 288 w 290"/>
                <a:gd name="T27" fmla="*/ 413 h 322"/>
                <a:gd name="T28" fmla="*/ 273 w 290"/>
                <a:gd name="T29" fmla="*/ 451 h 322"/>
                <a:gd name="T30" fmla="*/ 215 w 290"/>
                <a:gd name="T31" fmla="*/ 408 h 322"/>
                <a:gd name="T32" fmla="*/ 194 w 290"/>
                <a:gd name="T33" fmla="*/ 429 h 322"/>
                <a:gd name="T34" fmla="*/ 191 w 290"/>
                <a:gd name="T35" fmla="*/ 434 h 322"/>
                <a:gd name="T36" fmla="*/ 185 w 290"/>
                <a:gd name="T37" fmla="*/ 429 h 322"/>
                <a:gd name="T38" fmla="*/ 173 w 290"/>
                <a:gd name="T39" fmla="*/ 435 h 322"/>
                <a:gd name="T40" fmla="*/ 169 w 290"/>
                <a:gd name="T41" fmla="*/ 443 h 322"/>
                <a:gd name="T42" fmla="*/ 164 w 290"/>
                <a:gd name="T43" fmla="*/ 444 h 322"/>
                <a:gd name="T44" fmla="*/ 144 w 290"/>
                <a:gd name="T45" fmla="*/ 448 h 322"/>
                <a:gd name="T46" fmla="*/ 74 w 290"/>
                <a:gd name="T47" fmla="*/ 451 h 322"/>
                <a:gd name="T48" fmla="*/ 63 w 290"/>
                <a:gd name="T49" fmla="*/ 466 h 322"/>
                <a:gd name="T50" fmla="*/ 71 w 290"/>
                <a:gd name="T51" fmla="*/ 451 h 322"/>
                <a:gd name="T52" fmla="*/ 155 w 290"/>
                <a:gd name="T53" fmla="*/ 450 h 322"/>
                <a:gd name="T54" fmla="*/ 205 w 290"/>
                <a:gd name="T55" fmla="*/ 420 h 322"/>
                <a:gd name="T56" fmla="*/ 266 w 290"/>
                <a:gd name="T57" fmla="*/ 450 h 322"/>
                <a:gd name="T58" fmla="*/ 231 w 290"/>
                <a:gd name="T59" fmla="*/ 388 h 322"/>
                <a:gd name="T60" fmla="*/ 142 w 290"/>
                <a:gd name="T61" fmla="*/ 455 h 322"/>
                <a:gd name="T62" fmla="*/ 71 w 290"/>
                <a:gd name="T63" fmla="*/ 451 h 322"/>
                <a:gd name="T64" fmla="*/ 42 w 290"/>
                <a:gd name="T65" fmla="*/ 481 h 322"/>
                <a:gd name="T66" fmla="*/ 42 w 290"/>
                <a:gd name="T67" fmla="*/ 433 h 322"/>
                <a:gd name="T68" fmla="*/ 18 w 290"/>
                <a:gd name="T69" fmla="*/ 393 h 322"/>
                <a:gd name="T70" fmla="*/ 6 w 290"/>
                <a:gd name="T71" fmla="*/ 354 h 322"/>
                <a:gd name="T72" fmla="*/ 6 w 290"/>
                <a:gd name="T73" fmla="*/ 322 h 322"/>
                <a:gd name="T74" fmla="*/ 12 w 290"/>
                <a:gd name="T75" fmla="*/ 302 h 322"/>
                <a:gd name="T76" fmla="*/ 18 w 290"/>
                <a:gd name="T77" fmla="*/ 262 h 322"/>
                <a:gd name="T78" fmla="*/ 48 w 290"/>
                <a:gd name="T79" fmla="*/ 252 h 322"/>
                <a:gd name="T80" fmla="*/ 48 w 290"/>
                <a:gd name="T81" fmla="*/ 192 h 322"/>
                <a:gd name="T82" fmla="*/ 48 w 290"/>
                <a:gd name="T83" fmla="*/ 121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28114" name="Freeform 4288"/>
            <p:cNvSpPr>
              <a:spLocks/>
            </p:cNvSpPr>
            <p:nvPr/>
          </p:nvSpPr>
          <p:spPr bwMode="auto">
            <a:xfrm>
              <a:off x="2935" y="2394"/>
              <a:ext cx="217" cy="177"/>
            </a:xfrm>
            <a:custGeom>
              <a:avLst/>
              <a:gdLst>
                <a:gd name="T0" fmla="*/ 26 w 209"/>
                <a:gd name="T1" fmla="*/ 12 h 198"/>
                <a:gd name="T2" fmla="*/ 118 w 209"/>
                <a:gd name="T3" fmla="*/ 12 h 198"/>
                <a:gd name="T4" fmla="*/ 169 w 209"/>
                <a:gd name="T5" fmla="*/ 10 h 198"/>
                <a:gd name="T6" fmla="*/ 226 w 209"/>
                <a:gd name="T7" fmla="*/ 2 h 198"/>
                <a:gd name="T8" fmla="*/ 272 w 209"/>
                <a:gd name="T9" fmla="*/ 12 h 198"/>
                <a:gd name="T10" fmla="*/ 277 w 209"/>
                <a:gd name="T11" fmla="*/ 12 h 198"/>
                <a:gd name="T12" fmla="*/ 242 w 209"/>
                <a:gd name="T13" fmla="*/ 24 h 198"/>
                <a:gd name="T14" fmla="*/ 251 w 209"/>
                <a:gd name="T15" fmla="*/ 25 h 198"/>
                <a:gd name="T16" fmla="*/ 280 w 209"/>
                <a:gd name="T17" fmla="*/ 29 h 198"/>
                <a:gd name="T18" fmla="*/ 288 w 209"/>
                <a:gd name="T19" fmla="*/ 33 h 198"/>
                <a:gd name="T20" fmla="*/ 308 w 209"/>
                <a:gd name="T21" fmla="*/ 38 h 198"/>
                <a:gd name="T22" fmla="*/ 318 w 209"/>
                <a:gd name="T23" fmla="*/ 38 h 198"/>
                <a:gd name="T24" fmla="*/ 328 w 209"/>
                <a:gd name="T25" fmla="*/ 45 h 198"/>
                <a:gd name="T26" fmla="*/ 280 w 209"/>
                <a:gd name="T27" fmla="*/ 45 h 198"/>
                <a:gd name="T28" fmla="*/ 271 w 209"/>
                <a:gd name="T29" fmla="*/ 46 h 198"/>
                <a:gd name="T30" fmla="*/ 261 w 209"/>
                <a:gd name="T31" fmla="*/ 50 h 198"/>
                <a:gd name="T32" fmla="*/ 233 w 209"/>
                <a:gd name="T33" fmla="*/ 50 h 198"/>
                <a:gd name="T34" fmla="*/ 214 w 209"/>
                <a:gd name="T35" fmla="*/ 50 h 198"/>
                <a:gd name="T36" fmla="*/ 214 w 209"/>
                <a:gd name="T37" fmla="*/ 50 h 198"/>
                <a:gd name="T38" fmla="*/ 195 w 209"/>
                <a:gd name="T39" fmla="*/ 50 h 198"/>
                <a:gd name="T40" fmla="*/ 186 w 209"/>
                <a:gd name="T41" fmla="*/ 51 h 198"/>
                <a:gd name="T42" fmla="*/ 166 w 209"/>
                <a:gd name="T43" fmla="*/ 48 h 198"/>
                <a:gd name="T44" fmla="*/ 148 w 209"/>
                <a:gd name="T45" fmla="*/ 45 h 198"/>
                <a:gd name="T46" fmla="*/ 138 w 209"/>
                <a:gd name="T47" fmla="*/ 46 h 198"/>
                <a:gd name="T48" fmla="*/ 118 w 209"/>
                <a:gd name="T49" fmla="*/ 46 h 198"/>
                <a:gd name="T50" fmla="*/ 101 w 209"/>
                <a:gd name="T51" fmla="*/ 41 h 198"/>
                <a:gd name="T52" fmla="*/ 90 w 209"/>
                <a:gd name="T53" fmla="*/ 41 h 198"/>
                <a:gd name="T54" fmla="*/ 90 w 209"/>
                <a:gd name="T55" fmla="*/ 38 h 198"/>
                <a:gd name="T56" fmla="*/ 72 w 209"/>
                <a:gd name="T57" fmla="*/ 34 h 198"/>
                <a:gd name="T58" fmla="*/ 64 w 209"/>
                <a:gd name="T59" fmla="*/ 33 h 198"/>
                <a:gd name="T60" fmla="*/ 34 w 209"/>
                <a:gd name="T61" fmla="*/ 27 h 198"/>
                <a:gd name="T62" fmla="*/ 34 w 209"/>
                <a:gd name="T63" fmla="*/ 25 h 198"/>
                <a:gd name="T64" fmla="*/ 32 w 209"/>
                <a:gd name="T65" fmla="*/ 24 h 198"/>
                <a:gd name="T66" fmla="*/ 3 w 209"/>
                <a:gd name="T67" fmla="*/ 21 h 198"/>
                <a:gd name="T68" fmla="*/ 3 w 209"/>
                <a:gd name="T69" fmla="*/ 19 h 198"/>
                <a:gd name="T70" fmla="*/ 0 w 209"/>
                <a:gd name="T71" fmla="*/ 19 h 198"/>
                <a:gd name="T72" fmla="*/ 27 w 209"/>
                <a:gd name="T73" fmla="*/ 12 h 198"/>
                <a:gd name="T74" fmla="*/ 32 w 209"/>
                <a:gd name="T75" fmla="*/ 12 h 198"/>
                <a:gd name="T76" fmla="*/ 65 w 209"/>
                <a:gd name="T77" fmla="*/ 12 h 198"/>
                <a:gd name="T78" fmla="*/ 78 w 209"/>
                <a:gd name="T79" fmla="*/ 12 h 198"/>
                <a:gd name="T80" fmla="*/ 106 w 209"/>
                <a:gd name="T81" fmla="*/ 13 h 198"/>
                <a:gd name="T82" fmla="*/ 131 w 209"/>
                <a:gd name="T83" fmla="*/ 12 h 198"/>
                <a:gd name="T84" fmla="*/ 163 w 209"/>
                <a:gd name="T85" fmla="*/ 10 h 198"/>
                <a:gd name="T86" fmla="*/ 195 w 209"/>
                <a:gd name="T87" fmla="*/ 6 h 198"/>
                <a:gd name="T88" fmla="*/ 228 w 209"/>
                <a:gd name="T89" fmla="*/ 2 h 198"/>
                <a:gd name="T90" fmla="*/ 271 w 209"/>
                <a:gd name="T91" fmla="*/ 12 h 198"/>
                <a:gd name="T92" fmla="*/ 255 w 209"/>
                <a:gd name="T93" fmla="*/ 9 h 198"/>
                <a:gd name="T94" fmla="*/ 224 w 209"/>
                <a:gd name="T95" fmla="*/ 0 h 198"/>
                <a:gd name="T96" fmla="*/ 186 w 209"/>
                <a:gd name="T97" fmla="*/ 8 h 198"/>
                <a:gd name="T98" fmla="*/ 116 w 209"/>
                <a:gd name="T99" fmla="*/ 12 h 198"/>
                <a:gd name="T100" fmla="*/ 97 w 209"/>
                <a:gd name="T101" fmla="*/ 13 h 198"/>
                <a:gd name="T102" fmla="*/ 27 w 209"/>
                <a:gd name="T103" fmla="*/ 12 h 198"/>
                <a:gd name="T104" fmla="*/ 3 w 209"/>
                <a:gd name="T105" fmla="*/ 17 h 198"/>
                <a:gd name="T106" fmla="*/ 26 w 209"/>
                <a:gd name="T107" fmla="*/ 12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28115" name="Freeform 4289"/>
            <p:cNvSpPr>
              <a:spLocks/>
            </p:cNvSpPr>
            <p:nvPr/>
          </p:nvSpPr>
          <p:spPr bwMode="auto">
            <a:xfrm>
              <a:off x="1691" y="919"/>
              <a:ext cx="703" cy="418"/>
            </a:xfrm>
            <a:custGeom>
              <a:avLst/>
              <a:gdLst>
                <a:gd name="T0" fmla="*/ 144 w 694"/>
                <a:gd name="T1" fmla="*/ 1226 h 371"/>
                <a:gd name="T2" fmla="*/ 168 w 694"/>
                <a:gd name="T3" fmla="*/ 1200 h 371"/>
                <a:gd name="T4" fmla="*/ 150 w 694"/>
                <a:gd name="T5" fmla="*/ 1275 h 371"/>
                <a:gd name="T6" fmla="*/ 162 w 694"/>
                <a:gd name="T7" fmla="*/ 1324 h 371"/>
                <a:gd name="T8" fmla="*/ 174 w 694"/>
                <a:gd name="T9" fmla="*/ 1402 h 371"/>
                <a:gd name="T10" fmla="*/ 174 w 694"/>
                <a:gd name="T11" fmla="*/ 1453 h 371"/>
                <a:gd name="T12" fmla="*/ 192 w 694"/>
                <a:gd name="T13" fmla="*/ 1476 h 371"/>
                <a:gd name="T14" fmla="*/ 227 w 694"/>
                <a:gd name="T15" fmla="*/ 1501 h 371"/>
                <a:gd name="T16" fmla="*/ 240 w 694"/>
                <a:gd name="T17" fmla="*/ 1527 h 371"/>
                <a:gd name="T18" fmla="*/ 258 w 694"/>
                <a:gd name="T19" fmla="*/ 1501 h 371"/>
                <a:gd name="T20" fmla="*/ 270 w 694"/>
                <a:gd name="T21" fmla="*/ 1453 h 371"/>
                <a:gd name="T22" fmla="*/ 278 w 694"/>
                <a:gd name="T23" fmla="*/ 1377 h 371"/>
                <a:gd name="T24" fmla="*/ 302 w 694"/>
                <a:gd name="T25" fmla="*/ 1296 h 371"/>
                <a:gd name="T26" fmla="*/ 318 w 694"/>
                <a:gd name="T27" fmla="*/ 1252 h 371"/>
                <a:gd name="T28" fmla="*/ 354 w 694"/>
                <a:gd name="T29" fmla="*/ 1130 h 371"/>
                <a:gd name="T30" fmla="*/ 413 w 694"/>
                <a:gd name="T31" fmla="*/ 1104 h 371"/>
                <a:gd name="T32" fmla="*/ 475 w 694"/>
                <a:gd name="T33" fmla="*/ 958 h 371"/>
                <a:gd name="T34" fmla="*/ 580 w 694"/>
                <a:gd name="T35" fmla="*/ 904 h 371"/>
                <a:gd name="T36" fmla="*/ 545 w 694"/>
                <a:gd name="T37" fmla="*/ 802 h 371"/>
                <a:gd name="T38" fmla="*/ 588 w 694"/>
                <a:gd name="T39" fmla="*/ 730 h 371"/>
                <a:gd name="T40" fmla="*/ 615 w 694"/>
                <a:gd name="T41" fmla="*/ 802 h 371"/>
                <a:gd name="T42" fmla="*/ 636 w 694"/>
                <a:gd name="T43" fmla="*/ 730 h 371"/>
                <a:gd name="T44" fmla="*/ 595 w 694"/>
                <a:gd name="T45" fmla="*/ 651 h 371"/>
                <a:gd name="T46" fmla="*/ 573 w 694"/>
                <a:gd name="T47" fmla="*/ 625 h 371"/>
                <a:gd name="T48" fmla="*/ 615 w 694"/>
                <a:gd name="T49" fmla="*/ 577 h 371"/>
                <a:gd name="T50" fmla="*/ 656 w 694"/>
                <a:gd name="T51" fmla="*/ 552 h 371"/>
                <a:gd name="T52" fmla="*/ 671 w 694"/>
                <a:gd name="T53" fmla="*/ 473 h 371"/>
                <a:gd name="T54" fmla="*/ 663 w 694"/>
                <a:gd name="T55" fmla="*/ 425 h 371"/>
                <a:gd name="T56" fmla="*/ 712 w 694"/>
                <a:gd name="T57" fmla="*/ 373 h 371"/>
                <a:gd name="T58" fmla="*/ 671 w 694"/>
                <a:gd name="T59" fmla="*/ 303 h 371"/>
                <a:gd name="T60" fmla="*/ 732 w 694"/>
                <a:gd name="T61" fmla="*/ 178 h 371"/>
                <a:gd name="T62" fmla="*/ 776 w 694"/>
                <a:gd name="T63" fmla="*/ 126 h 371"/>
                <a:gd name="T64" fmla="*/ 679 w 694"/>
                <a:gd name="T65" fmla="*/ 99 h 371"/>
                <a:gd name="T66" fmla="*/ 559 w 694"/>
                <a:gd name="T67" fmla="*/ 99 h 371"/>
                <a:gd name="T68" fmla="*/ 552 w 694"/>
                <a:gd name="T69" fmla="*/ 26 h 371"/>
                <a:gd name="T70" fmla="*/ 461 w 694"/>
                <a:gd name="T71" fmla="*/ 26 h 371"/>
                <a:gd name="T72" fmla="*/ 446 w 694"/>
                <a:gd name="T73" fmla="*/ 53 h 371"/>
                <a:gd name="T74" fmla="*/ 335 w 694"/>
                <a:gd name="T75" fmla="*/ 77 h 371"/>
                <a:gd name="T76" fmla="*/ 252 w 694"/>
                <a:gd name="T77" fmla="*/ 99 h 371"/>
                <a:gd name="T78" fmla="*/ 162 w 694"/>
                <a:gd name="T79" fmla="*/ 126 h 371"/>
                <a:gd name="T80" fmla="*/ 6 w 694"/>
                <a:gd name="T81" fmla="*/ 274 h 371"/>
                <a:gd name="T82" fmla="*/ 78 w 694"/>
                <a:gd name="T83" fmla="*/ 328 h 371"/>
                <a:gd name="T84" fmla="*/ 30 w 694"/>
                <a:gd name="T85" fmla="*/ 373 h 371"/>
                <a:gd name="T86" fmla="*/ 96 w 694"/>
                <a:gd name="T87" fmla="*/ 402 h 371"/>
                <a:gd name="T88" fmla="*/ 174 w 694"/>
                <a:gd name="T89" fmla="*/ 530 h 371"/>
                <a:gd name="T90" fmla="*/ 162 w 694"/>
                <a:gd name="T91" fmla="*/ 677 h 371"/>
                <a:gd name="T92" fmla="*/ 200 w 694"/>
                <a:gd name="T93" fmla="*/ 677 h 371"/>
                <a:gd name="T94" fmla="*/ 200 w 694"/>
                <a:gd name="T95" fmla="*/ 730 h 371"/>
                <a:gd name="T96" fmla="*/ 168 w 694"/>
                <a:gd name="T97" fmla="*/ 758 h 371"/>
                <a:gd name="T98" fmla="*/ 209 w 694"/>
                <a:gd name="T99" fmla="*/ 879 h 371"/>
                <a:gd name="T100" fmla="*/ 186 w 694"/>
                <a:gd name="T101" fmla="*/ 930 h 371"/>
                <a:gd name="T102" fmla="*/ 156 w 694"/>
                <a:gd name="T103" fmla="*/ 958 h 371"/>
                <a:gd name="T104" fmla="*/ 186 w 694"/>
                <a:gd name="T105" fmla="*/ 980 h 371"/>
                <a:gd name="T106" fmla="*/ 186 w 694"/>
                <a:gd name="T107" fmla="*/ 1031 h 371"/>
                <a:gd name="T108" fmla="*/ 150 w 694"/>
                <a:gd name="T109" fmla="*/ 1058 h 371"/>
                <a:gd name="T110" fmla="*/ 136 w 694"/>
                <a:gd name="T111" fmla="*/ 1104 h 371"/>
                <a:gd name="T112" fmla="*/ 174 w 694"/>
                <a:gd name="T113" fmla="*/ 1130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1247204784"/>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71600" y="188640"/>
            <a:ext cx="6984776" cy="1143000"/>
          </a:xfrm>
        </p:spPr>
        <p:txBody>
          <a:bodyPr/>
          <a:lstStyle/>
          <a:p>
            <a:pPr algn="ctr" eaLnBrk="1" hangingPunct="1"/>
            <a:r>
              <a:rPr lang="fr-CH" altLang="en-US" sz="2800" dirty="0" smtClean="0"/>
              <a:t>ACCESSIONS</a:t>
            </a:r>
            <a:endParaRPr lang="en-US" altLang="en-US" sz="2800" dirty="0" smtClean="0"/>
          </a:p>
        </p:txBody>
      </p:sp>
      <p:sp>
        <p:nvSpPr>
          <p:cNvPr id="243715" name="Rectangle 3"/>
          <p:cNvSpPr>
            <a:spLocks noGrp="1" noChangeArrowheads="1"/>
          </p:cNvSpPr>
          <p:nvPr>
            <p:ph type="body" idx="4294967295"/>
          </p:nvPr>
        </p:nvSpPr>
        <p:spPr>
          <a:xfrm>
            <a:off x="323528" y="1412776"/>
            <a:ext cx="8640959" cy="4895850"/>
          </a:xfrm>
        </p:spPr>
        <p:txBody>
          <a:bodyPr/>
          <a:lstStyle/>
          <a:p>
            <a:pPr>
              <a:lnSpc>
                <a:spcPct val="150000"/>
              </a:lnSpc>
              <a:buClr>
                <a:schemeClr val="tx2"/>
              </a:buClr>
              <a:defRPr/>
            </a:pPr>
            <a:r>
              <a:rPr lang="en-US" sz="2000" dirty="0" smtClean="0"/>
              <a:t>2011: Finland, Monaco, Rwanda</a:t>
            </a:r>
          </a:p>
          <a:p>
            <a:pPr>
              <a:lnSpc>
                <a:spcPct val="150000"/>
              </a:lnSpc>
              <a:buClr>
                <a:schemeClr val="tx2"/>
              </a:buClr>
              <a:defRPr/>
            </a:pPr>
            <a:r>
              <a:rPr lang="en-US" sz="2000" dirty="0" smtClean="0"/>
              <a:t>2012: Montenegro, Tajikistan, Tunisia</a:t>
            </a:r>
          </a:p>
          <a:p>
            <a:pPr>
              <a:lnSpc>
                <a:spcPct val="150000"/>
              </a:lnSpc>
              <a:buClr>
                <a:schemeClr val="tx2"/>
              </a:buClr>
              <a:defRPr/>
            </a:pPr>
            <a:r>
              <a:rPr lang="en-US" sz="2000" dirty="0" smtClean="0"/>
              <a:t>2013: Brunei Darussalam (December 24, 2014)</a:t>
            </a:r>
          </a:p>
          <a:p>
            <a:pPr>
              <a:buClr>
                <a:schemeClr val="tx2"/>
              </a:buClr>
              <a:defRPr/>
            </a:pPr>
            <a:endParaRPr lang="fr-CH" sz="2000" dirty="0" smtClean="0"/>
          </a:p>
          <a:p>
            <a:pPr eaLnBrk="1" hangingPunct="1">
              <a:defRPr/>
            </a:pPr>
            <a:r>
              <a:rPr lang="fr-CH" sz="2000" dirty="0" smtClean="0"/>
              <a:t>Future accessions?</a:t>
            </a:r>
          </a:p>
          <a:p>
            <a:pPr marL="0" indent="0" eaLnBrk="1" hangingPunct="1">
              <a:buNone/>
              <a:defRPr/>
            </a:pPr>
            <a:endParaRPr lang="fr-CH" dirty="0" smtClean="0"/>
          </a:p>
          <a:p>
            <a:pPr lvl="1" eaLnBrk="1" hangingPunct="1">
              <a:lnSpc>
                <a:spcPct val="150000"/>
              </a:lnSpc>
              <a:buFont typeface="Wingdings" panose="05000000000000000000" pitchFamily="2" charset="2"/>
              <a:buChar char="Ø"/>
              <a:defRPr/>
            </a:pPr>
            <a:r>
              <a:rPr lang="en-US" sz="1800" dirty="0" smtClean="0"/>
              <a:t>China, Japan, Republic of Korea and USA</a:t>
            </a:r>
          </a:p>
          <a:p>
            <a:pPr lvl="1" eaLnBrk="1" hangingPunct="1">
              <a:lnSpc>
                <a:spcPct val="150000"/>
              </a:lnSpc>
              <a:buFont typeface="Wingdings" panose="05000000000000000000" pitchFamily="2" charset="2"/>
              <a:buChar char="Ø"/>
              <a:defRPr/>
            </a:pPr>
            <a:r>
              <a:rPr lang="en-US" sz="1800" dirty="0" smtClean="0"/>
              <a:t>Russian Federation and Belarus</a:t>
            </a:r>
          </a:p>
          <a:p>
            <a:pPr lvl="1" eaLnBrk="1" hangingPunct="1">
              <a:lnSpc>
                <a:spcPct val="150000"/>
              </a:lnSpc>
              <a:buFont typeface="Wingdings" panose="05000000000000000000" pitchFamily="2" charset="2"/>
              <a:buChar char="Ø"/>
              <a:defRPr/>
            </a:pPr>
            <a:r>
              <a:rPr lang="en-US" sz="1800" dirty="0" smtClean="0"/>
              <a:t>ASEAN countries by 2015</a:t>
            </a:r>
          </a:p>
          <a:p>
            <a:pPr lvl="1" eaLnBrk="1" hangingPunct="1">
              <a:lnSpc>
                <a:spcPct val="150000"/>
              </a:lnSpc>
              <a:buFont typeface="Wingdings" panose="05000000000000000000" pitchFamily="2" charset="2"/>
              <a:buChar char="Ø"/>
              <a:defRPr/>
            </a:pPr>
            <a:r>
              <a:rPr lang="en-US" sz="1800" dirty="0" smtClean="0"/>
              <a:t>Barbados and Trinidad &amp; Tobago </a:t>
            </a:r>
          </a:p>
          <a:p>
            <a:pPr lvl="1" eaLnBrk="1" hangingPunct="1">
              <a:lnSpc>
                <a:spcPct val="150000"/>
              </a:lnSpc>
              <a:buFont typeface="Wingdings" panose="05000000000000000000" pitchFamily="2" charset="2"/>
              <a:buChar char="Ø"/>
              <a:defRPr/>
            </a:pPr>
            <a:r>
              <a:rPr lang="en-US" sz="1800" dirty="0" smtClean="0"/>
              <a:t>Madagascar and Morocco</a:t>
            </a:r>
          </a:p>
        </p:txBody>
      </p:sp>
    </p:spTree>
    <p:extLst>
      <p:ext uri="{BB962C8B-B14F-4D97-AF65-F5344CB8AC3E}">
        <p14:creationId xmlns:p14="http://schemas.microsoft.com/office/powerpoint/2010/main" val="3224181235"/>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11560" y="188640"/>
            <a:ext cx="8229600" cy="1143000"/>
          </a:xfrm>
        </p:spPr>
        <p:txBody>
          <a:bodyPr/>
          <a:lstStyle/>
          <a:p>
            <a:pPr algn="ctr"/>
            <a:r>
              <a:rPr lang="en-US" altLang="en-US" sz="2800" dirty="0" smtClean="0"/>
              <a:t>KEY PRINCIPLES OF THE HAGUE SYSTEM (1)</a:t>
            </a:r>
          </a:p>
        </p:txBody>
      </p:sp>
      <p:sp>
        <p:nvSpPr>
          <p:cNvPr id="29699" name="Rectangle 3"/>
          <p:cNvSpPr>
            <a:spLocks noGrp="1" noChangeArrowheads="1"/>
          </p:cNvSpPr>
          <p:nvPr>
            <p:ph type="body" idx="1"/>
          </p:nvPr>
        </p:nvSpPr>
        <p:spPr>
          <a:xfrm>
            <a:off x="261129" y="1412776"/>
            <a:ext cx="8893175" cy="5183187"/>
          </a:xfrm>
        </p:spPr>
        <p:txBody>
          <a:bodyPr/>
          <a:lstStyle/>
          <a:p>
            <a:pPr>
              <a:lnSpc>
                <a:spcPct val="90000"/>
              </a:lnSpc>
            </a:pPr>
            <a:r>
              <a:rPr lang="en-US" altLang="en-US" sz="2000" u="sng" dirty="0" smtClean="0"/>
              <a:t>Entitlement: </a:t>
            </a:r>
          </a:p>
          <a:p>
            <a:pPr marL="0" indent="0">
              <a:lnSpc>
                <a:spcPct val="90000"/>
              </a:lnSpc>
              <a:buNone/>
            </a:pPr>
            <a:endParaRPr lang="en-US" altLang="en-US" sz="2000" u="sng" dirty="0" smtClean="0"/>
          </a:p>
          <a:p>
            <a:pPr>
              <a:lnSpc>
                <a:spcPct val="90000"/>
              </a:lnSpc>
              <a:buFontTx/>
              <a:buNone/>
            </a:pPr>
            <a:r>
              <a:rPr lang="en-US" altLang="en-US" sz="2000" dirty="0" smtClean="0"/>
              <a:t>	</a:t>
            </a:r>
            <a:r>
              <a:rPr lang="en-US" altLang="en-US" sz="1800" dirty="0" smtClean="0"/>
              <a:t>To use the Hague system, you need a connection with a Contracting Party (CP), like establishment, domicile,  nationality or habitual residence</a:t>
            </a:r>
          </a:p>
          <a:p>
            <a:pPr lvl="1">
              <a:lnSpc>
                <a:spcPct val="90000"/>
              </a:lnSpc>
            </a:pPr>
            <a:endParaRPr lang="en-US" altLang="en-US" sz="2000" dirty="0" smtClean="0"/>
          </a:p>
          <a:p>
            <a:pPr>
              <a:lnSpc>
                <a:spcPct val="90000"/>
              </a:lnSpc>
            </a:pPr>
            <a:r>
              <a:rPr lang="en-US" altLang="en-US" sz="2000" u="sng" dirty="0" smtClean="0"/>
              <a:t>One to many relationship</a:t>
            </a:r>
            <a:r>
              <a:rPr lang="en-US" altLang="en-US" sz="2000" dirty="0" smtClean="0"/>
              <a:t>: </a:t>
            </a:r>
          </a:p>
          <a:p>
            <a:pPr marL="0" indent="0">
              <a:lnSpc>
                <a:spcPct val="90000"/>
              </a:lnSpc>
              <a:buNone/>
            </a:pPr>
            <a:endParaRPr lang="en-US" altLang="en-US" sz="2000" dirty="0" smtClean="0"/>
          </a:p>
          <a:p>
            <a:pPr>
              <a:lnSpc>
                <a:spcPct val="90000"/>
              </a:lnSpc>
              <a:buFontTx/>
              <a:buNone/>
            </a:pPr>
            <a:r>
              <a:rPr lang="en-US" altLang="en-US" sz="2000" dirty="0" smtClean="0"/>
              <a:t>	</a:t>
            </a:r>
            <a:r>
              <a:rPr lang="en-US" altLang="en-US" sz="1800" dirty="0" smtClean="0"/>
              <a:t>File a single international application for a single international registration (IR) in which one or more Contracting Parties (CP) are designated (“self-designation“ is possible)</a:t>
            </a:r>
          </a:p>
          <a:p>
            <a:pPr>
              <a:lnSpc>
                <a:spcPct val="90000"/>
              </a:lnSpc>
              <a:buFontTx/>
              <a:buNone/>
            </a:pPr>
            <a:endParaRPr lang="en-US" altLang="en-US" sz="2000" dirty="0" smtClean="0"/>
          </a:p>
          <a:p>
            <a:pPr>
              <a:lnSpc>
                <a:spcPct val="90000"/>
              </a:lnSpc>
            </a:pPr>
            <a:r>
              <a:rPr lang="en-US" altLang="en-US" sz="2000" u="sng" dirty="0" smtClean="0"/>
              <a:t>Renewal:</a:t>
            </a:r>
          </a:p>
          <a:p>
            <a:pPr marL="0" indent="0">
              <a:lnSpc>
                <a:spcPct val="90000"/>
              </a:lnSpc>
              <a:buNone/>
            </a:pPr>
            <a:endParaRPr lang="en-US" altLang="en-US" sz="2000" u="sng" dirty="0" smtClean="0"/>
          </a:p>
          <a:p>
            <a:pPr>
              <a:lnSpc>
                <a:spcPct val="90000"/>
              </a:lnSpc>
              <a:buFontTx/>
              <a:buNone/>
            </a:pPr>
            <a:r>
              <a:rPr lang="en-US" altLang="en-US" sz="2000" dirty="0" smtClean="0"/>
              <a:t>	</a:t>
            </a:r>
            <a:r>
              <a:rPr lang="en-US" altLang="en-US" sz="1800" dirty="0" smtClean="0"/>
              <a:t>Duration: 5 years renewable. 15 years for the 1999 Act or possibly longer if allowed by designated CP</a:t>
            </a:r>
          </a:p>
        </p:txBody>
      </p:sp>
    </p:spTree>
    <p:extLst>
      <p:ext uri="{BB962C8B-B14F-4D97-AF65-F5344CB8AC3E}">
        <p14:creationId xmlns:p14="http://schemas.microsoft.com/office/powerpoint/2010/main" val="1577407793"/>
      </p:ext>
    </p:extLst>
  </p:cSld>
  <p:clrMapOvr>
    <a:masterClrMapping/>
  </p:clrMapOvr>
  <p:transition spd="slow">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9552" y="91440"/>
            <a:ext cx="8229600" cy="1143000"/>
          </a:xfrm>
        </p:spPr>
        <p:txBody>
          <a:bodyPr/>
          <a:lstStyle/>
          <a:p>
            <a:pPr algn="ctr"/>
            <a:r>
              <a:rPr lang="en-US" altLang="en-US" sz="2800" dirty="0" smtClean="0"/>
              <a:t>KEY PRINCIPLES OF THE HAGUE SYSTEM (2)</a:t>
            </a:r>
          </a:p>
        </p:txBody>
      </p:sp>
      <p:sp>
        <p:nvSpPr>
          <p:cNvPr id="30723" name="Rectangle 3"/>
          <p:cNvSpPr>
            <a:spLocks noGrp="1" noChangeArrowheads="1"/>
          </p:cNvSpPr>
          <p:nvPr>
            <p:ph type="body" idx="1"/>
          </p:nvPr>
        </p:nvSpPr>
        <p:spPr>
          <a:xfrm>
            <a:off x="251520" y="1340768"/>
            <a:ext cx="8568952" cy="4568825"/>
          </a:xfrm>
        </p:spPr>
        <p:txBody>
          <a:bodyPr/>
          <a:lstStyle/>
          <a:p>
            <a:pPr>
              <a:lnSpc>
                <a:spcPct val="90000"/>
              </a:lnSpc>
            </a:pPr>
            <a:r>
              <a:rPr lang="en-US" altLang="en-US" sz="2000" u="sng" dirty="0" smtClean="0"/>
              <a:t>Possible deferment of up to 12 months:</a:t>
            </a:r>
          </a:p>
          <a:p>
            <a:pPr marL="0" indent="0">
              <a:lnSpc>
                <a:spcPct val="90000"/>
              </a:lnSpc>
              <a:buNone/>
            </a:pPr>
            <a:endParaRPr lang="en-US" altLang="en-US" u="sng" dirty="0" smtClean="0"/>
          </a:p>
          <a:p>
            <a:pPr>
              <a:lnSpc>
                <a:spcPct val="90000"/>
              </a:lnSpc>
              <a:buFontTx/>
              <a:buNone/>
            </a:pPr>
            <a:r>
              <a:rPr lang="en-US" altLang="en-US" dirty="0" smtClean="0"/>
              <a:t>	</a:t>
            </a:r>
            <a:r>
              <a:rPr lang="en-US" altLang="en-US" sz="1800" dirty="0" smtClean="0"/>
              <a:t>Counted from date of filing or priority date </a:t>
            </a:r>
          </a:p>
          <a:p>
            <a:pPr>
              <a:lnSpc>
                <a:spcPct val="90000"/>
              </a:lnSpc>
              <a:buFontTx/>
              <a:buNone/>
            </a:pPr>
            <a:endParaRPr lang="en-US" altLang="en-US" dirty="0" smtClean="0"/>
          </a:p>
          <a:p>
            <a:pPr>
              <a:lnSpc>
                <a:spcPct val="90000"/>
              </a:lnSpc>
            </a:pPr>
            <a:r>
              <a:rPr lang="en-US" altLang="en-US" sz="2000" u="sng" dirty="0" smtClean="0"/>
              <a:t>Fixed time limit for refusal:</a:t>
            </a:r>
          </a:p>
          <a:p>
            <a:pPr marL="0" indent="0">
              <a:lnSpc>
                <a:spcPct val="90000"/>
              </a:lnSpc>
              <a:buNone/>
            </a:pPr>
            <a:endParaRPr lang="en-US" altLang="en-US" u="sng" dirty="0" smtClean="0"/>
          </a:p>
          <a:p>
            <a:pPr>
              <a:lnSpc>
                <a:spcPct val="90000"/>
              </a:lnSpc>
              <a:buFontTx/>
              <a:buNone/>
            </a:pPr>
            <a:r>
              <a:rPr lang="en-US" altLang="en-US" dirty="0" smtClean="0"/>
              <a:t>	</a:t>
            </a:r>
            <a:r>
              <a:rPr lang="en-US" altLang="en-US" sz="1800" dirty="0" smtClean="0"/>
              <a:t>Any refusal must be notified to the International Bureau within 6 or 12 months from the publication of the international registration on the WIPO website, otherwise the design will be deemed protected</a:t>
            </a:r>
          </a:p>
          <a:p>
            <a:pPr>
              <a:lnSpc>
                <a:spcPct val="90000"/>
              </a:lnSpc>
              <a:buFontTx/>
              <a:buNone/>
            </a:pPr>
            <a:endParaRPr lang="en-US" altLang="en-US" u="sng" dirty="0" smtClean="0"/>
          </a:p>
          <a:p>
            <a:pPr>
              <a:lnSpc>
                <a:spcPct val="90000"/>
              </a:lnSpc>
            </a:pPr>
            <a:r>
              <a:rPr lang="en-US" altLang="en-US" sz="2000" u="sng" dirty="0" smtClean="0"/>
              <a:t>“</a:t>
            </a:r>
            <a:r>
              <a:rPr lang="fr-CH" altLang="en-US" sz="2000" u="sng" dirty="0" smtClean="0"/>
              <a:t>Bundle of rights</a:t>
            </a:r>
            <a:r>
              <a:rPr lang="en-US" altLang="en-US" sz="2000" u="sng" dirty="0" smtClean="0"/>
              <a:t>”:</a:t>
            </a:r>
            <a:r>
              <a:rPr lang="en-US" altLang="en-US" sz="2000" dirty="0" smtClean="0"/>
              <a:t> </a:t>
            </a:r>
          </a:p>
          <a:p>
            <a:pPr marL="0" indent="0">
              <a:lnSpc>
                <a:spcPct val="90000"/>
              </a:lnSpc>
              <a:buNone/>
            </a:pPr>
            <a:endParaRPr lang="en-US" altLang="en-US" dirty="0" smtClean="0"/>
          </a:p>
          <a:p>
            <a:pPr>
              <a:lnSpc>
                <a:spcPct val="90000"/>
              </a:lnSpc>
              <a:buFontTx/>
              <a:buNone/>
            </a:pPr>
            <a:r>
              <a:rPr lang="en-US" altLang="en-US" dirty="0" smtClean="0"/>
              <a:t>	</a:t>
            </a:r>
            <a:r>
              <a:rPr lang="en-US" altLang="en-US" sz="1800" dirty="0" smtClean="0"/>
              <a:t>If no refusal is issued, the resulting IR has the effect of a grant of protection in each designated CP</a:t>
            </a:r>
          </a:p>
          <a:p>
            <a:pPr>
              <a:lnSpc>
                <a:spcPct val="90000"/>
              </a:lnSpc>
            </a:pPr>
            <a:endParaRPr lang="en-US" altLang="en-US" dirty="0" smtClean="0"/>
          </a:p>
        </p:txBody>
      </p:sp>
    </p:spTree>
    <p:extLst>
      <p:ext uri="{BB962C8B-B14F-4D97-AF65-F5344CB8AC3E}">
        <p14:creationId xmlns:p14="http://schemas.microsoft.com/office/powerpoint/2010/main" val="3295165671"/>
      </p:ext>
    </p:extLst>
  </p:cSld>
  <p:clrMapOvr>
    <a:masterClrMapping/>
  </p:clrMapOvr>
  <p:transition spd="slow">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50825" y="274638"/>
            <a:ext cx="8435975" cy="1143000"/>
          </a:xfrm>
        </p:spPr>
        <p:txBody>
          <a:bodyPr/>
          <a:lstStyle/>
          <a:p>
            <a:pPr algn="ctr"/>
            <a:r>
              <a:rPr lang="en-US" altLang="en-US" sz="2800" dirty="0" smtClean="0"/>
              <a:t>THE REGISTRATION PROCEDURE </a:t>
            </a:r>
          </a:p>
        </p:txBody>
      </p:sp>
      <p:sp>
        <p:nvSpPr>
          <p:cNvPr id="31747" name="Rectangle 3"/>
          <p:cNvSpPr>
            <a:spLocks noGrp="1" noChangeArrowheads="1"/>
          </p:cNvSpPr>
          <p:nvPr>
            <p:ph type="body" idx="1"/>
          </p:nvPr>
        </p:nvSpPr>
        <p:spPr>
          <a:xfrm>
            <a:off x="250825" y="1557338"/>
            <a:ext cx="8686800" cy="4967287"/>
          </a:xfrm>
        </p:spPr>
        <p:txBody>
          <a:bodyPr/>
          <a:lstStyle/>
          <a:p>
            <a:pPr>
              <a:lnSpc>
                <a:spcPct val="80000"/>
              </a:lnSpc>
            </a:pPr>
            <a:endParaRPr lang="en-US" altLang="en-US" sz="1800" dirty="0" smtClean="0"/>
          </a:p>
          <a:p>
            <a:pPr>
              <a:lnSpc>
                <a:spcPct val="80000"/>
              </a:lnSpc>
              <a:buFontTx/>
              <a:buNone/>
            </a:pPr>
            <a:r>
              <a:rPr lang="en-US" altLang="en-US" sz="2000" dirty="0" smtClean="0"/>
              <a:t> </a:t>
            </a:r>
          </a:p>
          <a:p>
            <a:pPr>
              <a:lnSpc>
                <a:spcPct val="80000"/>
              </a:lnSpc>
            </a:pPr>
            <a:r>
              <a:rPr lang="en-US" altLang="en-US" sz="2000" dirty="0" smtClean="0"/>
              <a:t>Only formal examination in the International Bureau</a:t>
            </a:r>
          </a:p>
          <a:p>
            <a:pPr marL="0" indent="0">
              <a:lnSpc>
                <a:spcPct val="80000"/>
              </a:lnSpc>
              <a:buNone/>
            </a:pPr>
            <a:endParaRPr lang="en-US" altLang="en-US" sz="2000" dirty="0" smtClean="0"/>
          </a:p>
          <a:p>
            <a:pPr lvl="1">
              <a:lnSpc>
                <a:spcPct val="80000"/>
              </a:lnSpc>
              <a:buFont typeface="Wingdings" panose="05000000000000000000" pitchFamily="2" charset="2"/>
              <a:buChar char="Ø"/>
            </a:pPr>
            <a:r>
              <a:rPr lang="en-US" altLang="en-US" sz="1800" dirty="0" smtClean="0"/>
              <a:t>Recording in the International Register</a:t>
            </a:r>
          </a:p>
          <a:p>
            <a:pPr lvl="1">
              <a:lnSpc>
                <a:spcPct val="80000"/>
              </a:lnSpc>
              <a:buFont typeface="Wingdings" panose="05000000000000000000" pitchFamily="2" charset="2"/>
              <a:buChar char="Ø"/>
            </a:pPr>
            <a:r>
              <a:rPr lang="en-US" altLang="en-US" sz="1800" dirty="0" smtClean="0"/>
              <a:t>Publication in the </a:t>
            </a:r>
            <a:r>
              <a:rPr lang="en-US" altLang="en-US" sz="1800" i="1" dirty="0" smtClean="0"/>
              <a:t>International Designs Bulletin</a:t>
            </a:r>
          </a:p>
          <a:p>
            <a:pPr lvl="1">
              <a:lnSpc>
                <a:spcPct val="80000"/>
              </a:lnSpc>
              <a:buFont typeface="Wingdings" panose="05000000000000000000" pitchFamily="2" charset="2"/>
              <a:buChar char="Ø"/>
            </a:pPr>
            <a:r>
              <a:rPr lang="en-US" altLang="en-US" sz="1800" dirty="0" smtClean="0"/>
              <a:t>Notification to designated CPs through the publication </a:t>
            </a:r>
          </a:p>
          <a:p>
            <a:pPr>
              <a:lnSpc>
                <a:spcPct val="80000"/>
              </a:lnSpc>
              <a:buFontTx/>
              <a:buNone/>
            </a:pPr>
            <a:endParaRPr lang="fr-CH" altLang="en-US" dirty="0" smtClean="0"/>
          </a:p>
          <a:p>
            <a:pPr>
              <a:lnSpc>
                <a:spcPct val="80000"/>
              </a:lnSpc>
              <a:buFontTx/>
              <a:buNone/>
            </a:pPr>
            <a:endParaRPr lang="fr-CH" altLang="en-US" dirty="0"/>
          </a:p>
          <a:p>
            <a:pPr>
              <a:lnSpc>
                <a:spcPct val="80000"/>
              </a:lnSpc>
              <a:buFontTx/>
              <a:buNone/>
            </a:pPr>
            <a:endParaRPr lang="en-US" altLang="en-US" dirty="0" smtClean="0"/>
          </a:p>
          <a:p>
            <a:pPr>
              <a:lnSpc>
                <a:spcPct val="80000"/>
              </a:lnSpc>
            </a:pPr>
            <a:r>
              <a:rPr lang="en-US" altLang="en-US" sz="2000" dirty="0" smtClean="0"/>
              <a:t>Substantive examination by the designated Contracting Parties only</a:t>
            </a:r>
          </a:p>
          <a:p>
            <a:pPr marL="0" indent="0">
              <a:lnSpc>
                <a:spcPct val="80000"/>
              </a:lnSpc>
              <a:buNone/>
            </a:pPr>
            <a:endParaRPr lang="en-US" altLang="en-US" sz="2000" dirty="0" smtClean="0"/>
          </a:p>
          <a:p>
            <a:pPr lvl="1">
              <a:lnSpc>
                <a:spcPct val="80000"/>
              </a:lnSpc>
              <a:buFont typeface="Wingdings" panose="05000000000000000000" pitchFamily="2" charset="2"/>
              <a:buChar char="Ø"/>
            </a:pPr>
            <a:r>
              <a:rPr lang="en-US" altLang="en-US" sz="1800" dirty="0" smtClean="0"/>
              <a:t>Refusal must be received in the International Bureau within a set time limit publication, 6 or 12 months</a:t>
            </a:r>
          </a:p>
          <a:p>
            <a:pPr>
              <a:lnSpc>
                <a:spcPct val="80000"/>
              </a:lnSpc>
            </a:pPr>
            <a:endParaRPr lang="en-US" altLang="en-US" dirty="0" smtClean="0"/>
          </a:p>
          <a:p>
            <a:pPr>
              <a:lnSpc>
                <a:spcPct val="80000"/>
              </a:lnSpc>
            </a:pPr>
            <a:endParaRPr lang="en-US" altLang="en-US" dirty="0" smtClean="0"/>
          </a:p>
          <a:p>
            <a:pPr>
              <a:lnSpc>
                <a:spcPct val="80000"/>
              </a:lnSpc>
              <a:buFontTx/>
              <a:buNone/>
            </a:pPr>
            <a:r>
              <a:rPr lang="en-US" altLang="en-US" sz="1600" dirty="0" smtClean="0"/>
              <a:t/>
            </a:r>
            <a:br>
              <a:rPr lang="en-US" altLang="en-US" sz="1600" dirty="0" smtClean="0"/>
            </a:br>
            <a:endParaRPr lang="en-US" altLang="en-US" sz="1600" dirty="0" smtClean="0"/>
          </a:p>
        </p:txBody>
      </p:sp>
    </p:spTree>
    <p:extLst>
      <p:ext uri="{BB962C8B-B14F-4D97-AF65-F5344CB8AC3E}">
        <p14:creationId xmlns:p14="http://schemas.microsoft.com/office/powerpoint/2010/main" val="3203361169"/>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323850" y="2636911"/>
            <a:ext cx="8424863" cy="4221089"/>
          </a:xfrm>
        </p:spPr>
        <p:txBody>
          <a:bodyPr/>
          <a:lstStyle/>
          <a:p>
            <a:pPr eaLnBrk="1" hangingPunct="1">
              <a:lnSpc>
                <a:spcPct val="120000"/>
              </a:lnSpc>
              <a:defRPr/>
            </a:pPr>
            <a:r>
              <a:rPr lang="en-US" sz="2000" dirty="0" smtClean="0">
                <a:ea typeface="Arial Unicode MS" pitchFamily="34" charset="-128"/>
                <a:cs typeface="Arial Unicode MS" pitchFamily="34" charset="-128"/>
              </a:rPr>
              <a:t>AIM </a:t>
            </a:r>
            <a:r>
              <a:rPr lang="en-US" sz="2000" dirty="0" smtClean="0">
                <a:ea typeface="Arial Unicode MS" pitchFamily="34" charset="-128"/>
                <a:cs typeface="Arial Unicode MS" pitchFamily="34" charset="-128"/>
                <a:sym typeface="Wingdings"/>
              </a:rPr>
              <a:t> </a:t>
            </a:r>
            <a:r>
              <a:rPr lang="en-US" sz="2000" dirty="0" smtClean="0">
                <a:ea typeface="Arial Unicode MS" pitchFamily="34" charset="-128"/>
                <a:cs typeface="Arial Unicode MS" pitchFamily="34" charset="-128"/>
              </a:rPr>
              <a:t>Progressive development of international IP law for an IP system that is:</a:t>
            </a:r>
          </a:p>
          <a:p>
            <a:pPr marL="0" indent="0" eaLnBrk="1" hangingPunct="1">
              <a:buNone/>
              <a:defRPr/>
            </a:pPr>
            <a:endParaRPr lang="en-US" sz="2000" dirty="0" smtClean="0">
              <a:ea typeface="Arial Unicode MS" pitchFamily="34" charset="-128"/>
              <a:cs typeface="Arial Unicode MS" pitchFamily="34" charset="-128"/>
            </a:endParaRPr>
          </a:p>
          <a:p>
            <a:pPr lvl="1" algn="just" eaLnBrk="1" hangingPunct="1">
              <a:lnSpc>
                <a:spcPct val="130000"/>
              </a:lnSpc>
              <a:buFont typeface="Wingdings" charset="2"/>
              <a:buChar char="Ø"/>
              <a:defRPr/>
            </a:pPr>
            <a:r>
              <a:rPr lang="en-US" sz="1700" b="1" dirty="0" smtClean="0">
                <a:solidFill>
                  <a:srgbClr val="262673"/>
                </a:solidFill>
                <a:ea typeface="Arial Unicode MS" pitchFamily="34" charset="-128"/>
                <a:cs typeface="Arial Unicode MS" pitchFamily="34" charset="-128"/>
              </a:rPr>
              <a:t>balanced/responsive </a:t>
            </a:r>
            <a:r>
              <a:rPr lang="en-US" sz="1700" dirty="0" smtClean="0">
                <a:ea typeface="Arial Unicode MS" pitchFamily="34" charset="-128"/>
                <a:cs typeface="Arial Unicode MS" pitchFamily="34" charset="-128"/>
              </a:rPr>
              <a:t>to emerging needs</a:t>
            </a:r>
          </a:p>
          <a:p>
            <a:pPr lvl="1" algn="just" eaLnBrk="1" hangingPunct="1">
              <a:lnSpc>
                <a:spcPct val="130000"/>
              </a:lnSpc>
              <a:buFont typeface="Wingdings" charset="2"/>
              <a:buChar char="Ø"/>
              <a:defRPr/>
            </a:pPr>
            <a:r>
              <a:rPr lang="en-US" sz="1700" b="1" dirty="0" smtClean="0">
                <a:solidFill>
                  <a:srgbClr val="262673"/>
                </a:solidFill>
                <a:ea typeface="Arial Unicode MS" pitchFamily="34" charset="-128"/>
                <a:cs typeface="Arial Unicode MS" pitchFamily="34" charset="-128"/>
              </a:rPr>
              <a:t>effective</a:t>
            </a:r>
            <a:r>
              <a:rPr lang="en-US" sz="1700" dirty="0" smtClean="0">
                <a:ea typeface="Arial Unicode MS" pitchFamily="34" charset="-128"/>
                <a:cs typeface="Arial Unicode MS" pitchFamily="34" charset="-128"/>
              </a:rPr>
              <a:t> in encouraging innovation/creativity</a:t>
            </a:r>
          </a:p>
          <a:p>
            <a:pPr lvl="1" algn="just" eaLnBrk="1" hangingPunct="1">
              <a:lnSpc>
                <a:spcPct val="130000"/>
              </a:lnSpc>
              <a:buFont typeface="Wingdings" charset="2"/>
              <a:buChar char="Ø"/>
              <a:defRPr/>
            </a:pPr>
            <a:r>
              <a:rPr lang="en-US" sz="1700" b="1" dirty="0" smtClean="0">
                <a:solidFill>
                  <a:schemeClr val="accent2">
                    <a:lumMod val="75000"/>
                  </a:schemeClr>
                </a:solidFill>
                <a:ea typeface="Arial Unicode MS" pitchFamily="34" charset="-128"/>
                <a:cs typeface="Arial Unicode MS" pitchFamily="34" charset="-128"/>
              </a:rPr>
              <a:t>sufficiently flexible </a:t>
            </a:r>
            <a:r>
              <a:rPr lang="en-US" sz="1700" dirty="0" smtClean="0">
                <a:ea typeface="Arial Unicode MS" pitchFamily="34" charset="-128"/>
                <a:cs typeface="Arial Unicode MS" pitchFamily="34" charset="-128"/>
              </a:rPr>
              <a:t>to accommodate national policy objectives</a:t>
            </a:r>
          </a:p>
          <a:p>
            <a:pPr marL="457200" lvl="1" indent="0" eaLnBrk="1" hangingPunct="1">
              <a:buFontTx/>
              <a:buNone/>
              <a:defRPr/>
            </a:pPr>
            <a:endParaRPr lang="en-US" sz="2000" dirty="0" smtClean="0">
              <a:ea typeface="Arial Unicode MS" pitchFamily="34" charset="-128"/>
              <a:cs typeface="Arial Unicode MS" pitchFamily="34" charset="-128"/>
            </a:endParaRPr>
          </a:p>
          <a:p>
            <a:pPr eaLnBrk="1" hangingPunct="1">
              <a:defRPr/>
            </a:pPr>
            <a:r>
              <a:rPr lang="en-US" sz="2000" dirty="0" smtClean="0">
                <a:ea typeface="Arial Unicode MS" pitchFamily="34" charset="-128"/>
                <a:cs typeface="Arial Unicode MS" pitchFamily="34" charset="-128"/>
              </a:rPr>
              <a:t>Topical issues reviewed/discussed in Standing Committees</a:t>
            </a:r>
          </a:p>
          <a:p>
            <a:pPr lvl="1" eaLnBrk="1" hangingPunct="1">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395536" y="692696"/>
            <a:ext cx="66967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a:defRPr/>
            </a:pPr>
            <a:r>
              <a:rPr lang="en-US" sz="3600" dirty="0" smtClean="0">
                <a:solidFill>
                  <a:srgbClr val="00408C"/>
                </a:solidFill>
                <a:ea typeface="ヒラギノ角ゴ Pro W3" charset="0"/>
                <a:cs typeface="ヒラギノ角ゴ Pro W3" charset="0"/>
              </a:rPr>
              <a:t>              NORM SETTING </a:t>
            </a:r>
            <a:endParaRPr lang="en-US" sz="3600" dirty="0">
              <a:solidFill>
                <a:srgbClr val="00408C"/>
              </a:solidFill>
              <a:ea typeface="ヒラギノ角ゴ Pro W3" charset="0"/>
              <a:cs typeface="ヒラギノ角ゴ Pro W3" charset="0"/>
            </a:endParaRPr>
          </a:p>
          <a:p>
            <a:pPr algn="ctr">
              <a:defRPr/>
            </a:pPr>
            <a:endParaRPr lang="en-US" sz="3600" dirty="0" smtClean="0">
              <a:solidFill>
                <a:srgbClr val="002060"/>
              </a:solidFill>
              <a:latin typeface="+mj-lt"/>
              <a:ea typeface="+mn-ea"/>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520000" cy="1650721"/>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188640"/>
            <a:ext cx="2495639" cy="1650721"/>
          </a:xfrm>
          <a:prstGeom prst="rect">
            <a:avLst/>
          </a:prstGeom>
          <a:ln>
            <a:noFill/>
          </a:ln>
          <a:effectLst>
            <a:softEdge rad="112500"/>
          </a:effectLst>
        </p:spPr>
      </p:pic>
    </p:spTree>
    <p:extLst>
      <p:ext uri="{BB962C8B-B14F-4D97-AF65-F5344CB8AC3E}">
        <p14:creationId xmlns:p14="http://schemas.microsoft.com/office/powerpoint/2010/main" val="348667861"/>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2" end="2"/>
                                            </p:txEl>
                                          </p:spTgt>
                                        </p:tgtEl>
                                        <p:attrNameLst>
                                          <p:attrName>style.visibility</p:attrName>
                                        </p:attrNameLst>
                                      </p:cBhvr>
                                      <p:to>
                                        <p:strVal val="visible"/>
                                      </p:to>
                                    </p:set>
                                    <p:animEffect transition="in" filter="blinds(horizontal)">
                                      <p:cBhvr>
                                        <p:cTn id="7" dur="500"/>
                                        <p:tgtEl>
                                          <p:spTgt spid="1126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12" dur="500"/>
                                        <p:tgtEl>
                                          <p:spTgt spid="1126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7" dur="500"/>
                                        <p:tgtEl>
                                          <p:spTgt spid="112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p:txBody>
          <a:bodyPr/>
          <a:lstStyle/>
          <a:p>
            <a:pPr algn="ctr" eaLnBrk="1" hangingPunct="1"/>
            <a:r>
              <a:rPr lang="fr-CH" altLang="en-US" sz="2800" dirty="0" smtClean="0"/>
              <a:t>THE USE OF THE HAGUE SYSTEM IN 2013</a:t>
            </a:r>
            <a:endParaRPr lang="en-US" altLang="en-US" sz="2800" dirty="0" smtClean="0"/>
          </a:p>
        </p:txBody>
      </p:sp>
      <p:sp>
        <p:nvSpPr>
          <p:cNvPr id="32771" name="Rectangle 3"/>
          <p:cNvSpPr>
            <a:spLocks noGrp="1" noChangeArrowheads="1"/>
          </p:cNvSpPr>
          <p:nvPr>
            <p:ph type="body" idx="4294967295"/>
          </p:nvPr>
        </p:nvSpPr>
        <p:spPr>
          <a:xfrm>
            <a:off x="251520" y="1700808"/>
            <a:ext cx="8713663" cy="4968875"/>
          </a:xfrm>
        </p:spPr>
        <p:txBody>
          <a:bodyPr/>
          <a:lstStyle/>
          <a:p>
            <a:pPr eaLnBrk="1" hangingPunct="1"/>
            <a:r>
              <a:rPr lang="en-US" altLang="en-US" sz="2000" dirty="0" smtClean="0"/>
              <a:t>2,990 international applications filed (13,172 designs)</a:t>
            </a:r>
          </a:p>
          <a:p>
            <a:pPr marL="0" indent="0" eaLnBrk="1" hangingPunct="1">
              <a:buNone/>
            </a:pPr>
            <a:endParaRPr lang="en-US" altLang="en-US" sz="2000" dirty="0" smtClean="0"/>
          </a:p>
          <a:p>
            <a:pPr eaLnBrk="1" hangingPunct="1"/>
            <a:r>
              <a:rPr lang="en-US" altLang="en-US" sz="2000" dirty="0" smtClean="0"/>
              <a:t>2,734 international registrations recorded (12,806 designs)</a:t>
            </a:r>
          </a:p>
          <a:p>
            <a:pPr marL="0" indent="0" eaLnBrk="1" hangingPunct="1">
              <a:buNone/>
            </a:pPr>
            <a:endParaRPr lang="en-US" altLang="en-US" sz="2000" dirty="0" smtClean="0"/>
          </a:p>
          <a:p>
            <a:pPr eaLnBrk="1" hangingPunct="1"/>
            <a:r>
              <a:rPr lang="en-US" altLang="en-US" sz="2000" dirty="0" smtClean="0"/>
              <a:t>Largest filers: Swatch AG, The Proctor and Gamble Company; Daimler AG, Volkswagen Aktiengesellschaft; Koninklijke Philips Electronics</a:t>
            </a:r>
          </a:p>
          <a:p>
            <a:pPr eaLnBrk="1" hangingPunct="1"/>
            <a:endParaRPr lang="fr-CH" altLang="en-US" sz="2000" dirty="0" smtClean="0"/>
          </a:p>
          <a:p>
            <a:pPr eaLnBrk="1" hangingPunct="1"/>
            <a:r>
              <a:rPr lang="en-US" altLang="en-US" sz="2000" dirty="0" smtClean="0"/>
              <a:t>Approximately 26,877 international registrations in force</a:t>
            </a:r>
          </a:p>
          <a:p>
            <a:pPr marL="0" indent="0" eaLnBrk="1" hangingPunct="1">
              <a:lnSpc>
                <a:spcPct val="150000"/>
              </a:lnSpc>
              <a:buNone/>
            </a:pPr>
            <a:endParaRPr lang="en-US" altLang="en-US" sz="2000" dirty="0" smtClean="0"/>
          </a:p>
          <a:p>
            <a:pPr lvl="1" eaLnBrk="1" hangingPunct="1">
              <a:lnSpc>
                <a:spcPct val="150000"/>
              </a:lnSpc>
              <a:buFont typeface="Wingdings" panose="05000000000000000000" pitchFamily="2" charset="2"/>
              <a:buChar char="Ø"/>
            </a:pPr>
            <a:r>
              <a:rPr lang="en-US" altLang="en-US" sz="1800" dirty="0" smtClean="0"/>
              <a:t>Equivalent to over 134,385 designations in force </a:t>
            </a:r>
          </a:p>
          <a:p>
            <a:pPr lvl="1" eaLnBrk="1" hangingPunct="1">
              <a:lnSpc>
                <a:spcPct val="150000"/>
              </a:lnSpc>
              <a:buFont typeface="Wingdings" panose="05000000000000000000" pitchFamily="2" charset="2"/>
              <a:buChar char="Ø"/>
            </a:pPr>
            <a:r>
              <a:rPr lang="en-US" altLang="en-US" sz="1800" dirty="0" smtClean="0"/>
              <a:t>Involving 8,204 holders</a:t>
            </a:r>
          </a:p>
          <a:p>
            <a:pPr lvl="1" eaLnBrk="1" hangingPunct="1">
              <a:lnSpc>
                <a:spcPct val="150000"/>
              </a:lnSpc>
              <a:buFont typeface="Wingdings" panose="05000000000000000000" pitchFamily="2" charset="2"/>
              <a:buChar char="Ø"/>
            </a:pPr>
            <a:r>
              <a:rPr lang="en-US" altLang="en-US" sz="1800" dirty="0" smtClean="0"/>
              <a:t>80% SMEs?</a:t>
            </a:r>
          </a:p>
        </p:txBody>
      </p:sp>
    </p:spTree>
    <p:extLst>
      <p:ext uri="{BB962C8B-B14F-4D97-AF65-F5344CB8AC3E}">
        <p14:creationId xmlns:p14="http://schemas.microsoft.com/office/powerpoint/2010/main" val="1884474276"/>
      </p:ext>
    </p:extLst>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457200" y="1773238"/>
          <a:ext cx="8229600" cy="3455988"/>
        </p:xfrm>
        <a:graphic>
          <a:graphicData uri="http://schemas.openxmlformats.org/drawingml/2006/table">
            <a:tbl>
              <a:tblPr/>
              <a:tblGrid>
                <a:gridCol w="4834880"/>
                <a:gridCol w="3394720"/>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2,734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3 to 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4.68</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Less than 1,000 CHF </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79.2% &lt; 2,000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33809" name="Rectangle 30"/>
          <p:cNvSpPr>
            <a:spLocks noChangeArrowheads="1"/>
          </p:cNvSpPr>
          <p:nvPr/>
        </p:nvSpPr>
        <p:spPr bwMode="auto">
          <a:xfrm>
            <a:off x="1835696" y="327660"/>
            <a:ext cx="5964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2800" b="0" dirty="0" smtClean="0">
                <a:solidFill>
                  <a:srgbClr val="00408C"/>
                </a:solidFill>
                <a:latin typeface="Verdana" pitchFamily="34" charset="0"/>
              </a:rPr>
              <a:t>GENERAL PROFILE 2013</a:t>
            </a:r>
            <a:endParaRPr lang="en-US" altLang="en-US" sz="2800" b="0" dirty="0">
              <a:solidFill>
                <a:srgbClr val="00408C"/>
              </a:solidFill>
              <a:latin typeface="Verdana" pitchFamily="34" charset="0"/>
            </a:endParaRPr>
          </a:p>
        </p:txBody>
      </p:sp>
    </p:spTree>
    <p:extLst>
      <p:ext uri="{BB962C8B-B14F-4D97-AF65-F5344CB8AC3E}">
        <p14:creationId xmlns:p14="http://schemas.microsoft.com/office/powerpoint/2010/main" val="137647242"/>
      </p:ext>
    </p:extLst>
  </p:cSld>
  <p:clrMapOvr>
    <a:masterClrMapping/>
  </p:clrMapOvr>
  <p:transition>
    <p:pull/>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eaLnBrk="1" hangingPunct="1"/>
            <a:r>
              <a:rPr lang="en-US" altLang="en-US" sz="2800" dirty="0" smtClean="0"/>
              <a:t>2013:  TOP FILING CONTRACTING PARTIES</a:t>
            </a:r>
            <a:r>
              <a:rPr lang="en-US" altLang="en-US" b="1" u="sng" dirty="0" smtClean="0"/>
              <a:t/>
            </a:r>
            <a:br>
              <a:rPr lang="en-US" altLang="en-US" b="1" u="sng" dirty="0" smtClean="0"/>
            </a:br>
            <a:endParaRPr lang="en-US" altLang="en-US" u="sng" dirty="0" smtClean="0"/>
          </a:p>
        </p:txBody>
      </p:sp>
      <p:sp>
        <p:nvSpPr>
          <p:cNvPr id="34819" name="Rectangle 3"/>
          <p:cNvSpPr>
            <a:spLocks noGrp="1" noChangeArrowheads="1"/>
          </p:cNvSpPr>
          <p:nvPr>
            <p:ph type="body" idx="1"/>
          </p:nvPr>
        </p:nvSpPr>
        <p:spPr>
          <a:xfrm>
            <a:off x="467544" y="1196752"/>
            <a:ext cx="8424935" cy="4321175"/>
          </a:xfrm>
        </p:spPr>
        <p:txBody>
          <a:bodyPr/>
          <a:lstStyle/>
          <a:p>
            <a:pPr eaLnBrk="1" hangingPunct="1">
              <a:lnSpc>
                <a:spcPct val="80000"/>
              </a:lnSpc>
              <a:buFontTx/>
              <a:buNone/>
            </a:pPr>
            <a:r>
              <a:rPr lang="en-US" altLang="en-US" sz="2000" dirty="0" smtClean="0"/>
              <a:t>Contracting Party of entitlement:</a:t>
            </a:r>
          </a:p>
          <a:p>
            <a:pPr eaLnBrk="1" hangingPunct="1">
              <a:lnSpc>
                <a:spcPct val="80000"/>
              </a:lnSpc>
              <a:buFontTx/>
              <a:buNone/>
            </a:pPr>
            <a:endParaRPr lang="en-US" altLang="en-US" dirty="0" smtClean="0"/>
          </a:p>
          <a:p>
            <a:pPr eaLnBrk="1" hangingPunct="1">
              <a:lnSpc>
                <a:spcPct val="150000"/>
              </a:lnSpc>
            </a:pPr>
            <a:r>
              <a:rPr lang="en-US" altLang="en-US" sz="1800" dirty="0" smtClean="0"/>
              <a:t>1.	European Union 		(5084 designs, 39.7%)</a:t>
            </a:r>
          </a:p>
          <a:p>
            <a:pPr eaLnBrk="1" hangingPunct="1">
              <a:lnSpc>
                <a:spcPct val="150000"/>
              </a:lnSpc>
            </a:pPr>
            <a:r>
              <a:rPr lang="en-US" altLang="en-US" sz="1800" dirty="0" smtClean="0"/>
              <a:t>2.	Switzerland 		(3529 designs, 27.6%)</a:t>
            </a:r>
          </a:p>
          <a:p>
            <a:pPr eaLnBrk="1" hangingPunct="1">
              <a:lnSpc>
                <a:spcPct val="150000"/>
              </a:lnSpc>
            </a:pPr>
            <a:r>
              <a:rPr lang="en-US" altLang="en-US" sz="1800" dirty="0" smtClean="0"/>
              <a:t>3.	Germany 		(1681 designs, 13.1%)</a:t>
            </a:r>
          </a:p>
          <a:p>
            <a:pPr eaLnBrk="1" hangingPunct="1">
              <a:lnSpc>
                <a:spcPct val="150000"/>
              </a:lnSpc>
            </a:pPr>
            <a:r>
              <a:rPr lang="en-US" altLang="en-US" sz="1800" dirty="0" smtClean="0"/>
              <a:t>4.	France 			(1284 designs, 10.0%)</a:t>
            </a:r>
          </a:p>
          <a:p>
            <a:pPr eaLnBrk="1" hangingPunct="1">
              <a:lnSpc>
                <a:spcPct val="150000"/>
              </a:lnSpc>
            </a:pPr>
            <a:r>
              <a:rPr lang="en-US" altLang="en-US" sz="1800" dirty="0" smtClean="0"/>
              <a:t>5.	Turkey 			(303 designs, 2.4%)</a:t>
            </a:r>
          </a:p>
          <a:p>
            <a:pPr eaLnBrk="1" hangingPunct="1">
              <a:lnSpc>
                <a:spcPct val="150000"/>
              </a:lnSpc>
            </a:pPr>
            <a:r>
              <a:rPr lang="en-US" altLang="en-US" sz="1800" dirty="0" smtClean="0"/>
              <a:t>6.	 Liechtenstein		(166 designs, 1.3%)		</a:t>
            </a:r>
          </a:p>
          <a:p>
            <a:pPr eaLnBrk="1" hangingPunct="1">
              <a:lnSpc>
                <a:spcPct val="150000"/>
              </a:lnSpc>
            </a:pPr>
            <a:r>
              <a:rPr lang="en-US" altLang="en-US" sz="1800" dirty="0" smtClean="0"/>
              <a:t>7.	 Norway 			(149 designs, 1.2%)</a:t>
            </a:r>
          </a:p>
          <a:p>
            <a:pPr eaLnBrk="1" hangingPunct="1">
              <a:lnSpc>
                <a:spcPct val="150000"/>
              </a:lnSpc>
            </a:pPr>
            <a:r>
              <a:rPr lang="en-US" altLang="en-US" sz="1800" dirty="0" smtClean="0"/>
              <a:t>8.	 Spain			(103 designs, 0.8%)</a:t>
            </a:r>
          </a:p>
          <a:p>
            <a:pPr eaLnBrk="1" hangingPunct="1">
              <a:lnSpc>
                <a:spcPct val="150000"/>
              </a:lnSpc>
            </a:pPr>
            <a:r>
              <a:rPr lang="en-US" altLang="en-US" sz="1800" dirty="0" smtClean="0"/>
              <a:t>9.	 Singapore 		(76 designs, 0.6%)</a:t>
            </a:r>
          </a:p>
          <a:p>
            <a:pPr eaLnBrk="1" hangingPunct="1">
              <a:lnSpc>
                <a:spcPct val="150000"/>
              </a:lnSpc>
            </a:pPr>
            <a:r>
              <a:rPr lang="en-US" altLang="en-US" sz="1800" dirty="0" smtClean="0"/>
              <a:t>10.	 Bulgaria 		(76 designs, 0.6%)</a:t>
            </a:r>
          </a:p>
          <a:p>
            <a:pPr eaLnBrk="1" hangingPunct="1">
              <a:lnSpc>
                <a:spcPct val="80000"/>
              </a:lnSpc>
              <a:buFontTx/>
              <a:buNone/>
            </a:pPr>
            <a:endParaRPr lang="en-US" altLang="en-US" sz="2000" dirty="0" smtClean="0"/>
          </a:p>
        </p:txBody>
      </p:sp>
    </p:spTree>
    <p:extLst>
      <p:ext uri="{BB962C8B-B14F-4D97-AF65-F5344CB8AC3E}">
        <p14:creationId xmlns:p14="http://schemas.microsoft.com/office/powerpoint/2010/main" val="2669354229"/>
      </p:ext>
    </p:extLst>
  </p:cSld>
  <p:clrMapOvr>
    <a:masterClrMapping/>
  </p:clrMapOvr>
  <p:transition spd="slow">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251519" y="1484784"/>
          <a:ext cx="8640959" cy="5095478"/>
        </p:xfrm>
        <a:graphic>
          <a:graphicData uri="http://schemas.openxmlformats.org/drawingml/2006/chart">
            <c:chart xmlns:c="http://schemas.openxmlformats.org/drawingml/2006/chart" xmlns:r="http://schemas.openxmlformats.org/officeDocument/2006/relationships" r:id="rId3"/>
          </a:graphicData>
        </a:graphic>
      </p:graphicFrame>
      <p:sp>
        <p:nvSpPr>
          <p:cNvPr id="35843" name="Rectangle 2"/>
          <p:cNvSpPr>
            <a:spLocks noChangeArrowheads="1"/>
          </p:cNvSpPr>
          <p:nvPr/>
        </p:nvSpPr>
        <p:spPr bwMode="auto">
          <a:xfrm>
            <a:off x="395536" y="303540"/>
            <a:ext cx="8497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spcBef>
                <a:spcPct val="0"/>
              </a:spcBef>
              <a:buFontTx/>
              <a:buNone/>
            </a:pPr>
            <a:r>
              <a:rPr lang="en-US" altLang="en-US" sz="2800" b="0" dirty="0" smtClean="0">
                <a:solidFill>
                  <a:srgbClr val="00408C"/>
                </a:solidFill>
              </a:rPr>
              <a:t>DESIGNS IN IR: TOP ORIGINS 2013</a:t>
            </a:r>
            <a:endParaRPr lang="en-US" altLang="en-US" sz="2800" b="0" dirty="0">
              <a:solidFill>
                <a:srgbClr val="00408C"/>
              </a:solidFill>
            </a:endParaRPr>
          </a:p>
        </p:txBody>
      </p:sp>
    </p:spTree>
    <p:extLst>
      <p:ext uri="{BB962C8B-B14F-4D97-AF65-F5344CB8AC3E}">
        <p14:creationId xmlns:p14="http://schemas.microsoft.com/office/powerpoint/2010/main" val="793213321"/>
      </p:ext>
    </p:extLst>
  </p:cSld>
  <p:clrMapOvr>
    <a:masterClrMapping/>
  </p:clrMapOvr>
  <p:transition spd="slow">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395536" y="1124744"/>
            <a:ext cx="8928992" cy="4537075"/>
          </a:xfrm>
        </p:spPr>
        <p:txBody>
          <a:bodyPr/>
          <a:lstStyle/>
          <a:p>
            <a:pPr eaLnBrk="1" hangingPunct="1">
              <a:buFontTx/>
              <a:buNone/>
            </a:pPr>
            <a:r>
              <a:rPr lang="en-US" altLang="en-US" sz="1800" dirty="0" smtClean="0"/>
              <a:t>Number of designs recorded:</a:t>
            </a:r>
          </a:p>
          <a:p>
            <a:pPr eaLnBrk="1" hangingPunct="1">
              <a:buFontTx/>
              <a:buNone/>
            </a:pPr>
            <a:endParaRPr lang="en-US" altLang="en-US" sz="2000" dirty="0" smtClean="0"/>
          </a:p>
          <a:p>
            <a:pPr eaLnBrk="1" hangingPunct="1">
              <a:lnSpc>
                <a:spcPct val="150000"/>
              </a:lnSpc>
            </a:pPr>
            <a:r>
              <a:rPr lang="en-US" altLang="en-US" sz="1800" dirty="0" smtClean="0"/>
              <a:t>1. European Union    		(10178 designs, 79.5%)</a:t>
            </a:r>
          </a:p>
          <a:p>
            <a:pPr eaLnBrk="1" hangingPunct="1">
              <a:lnSpc>
                <a:spcPct val="150000"/>
              </a:lnSpc>
            </a:pPr>
            <a:r>
              <a:rPr lang="en-US" altLang="en-US" sz="1800" dirty="0" smtClean="0"/>
              <a:t>2. Switzerland			(9287 designs, 72.5%)</a:t>
            </a:r>
          </a:p>
          <a:p>
            <a:pPr eaLnBrk="1" hangingPunct="1">
              <a:lnSpc>
                <a:spcPct val="150000"/>
              </a:lnSpc>
            </a:pPr>
            <a:r>
              <a:rPr lang="en-US" altLang="en-US" sz="1800" dirty="0" smtClean="0"/>
              <a:t>3. Turkey			(5993 designs, 46.8%)</a:t>
            </a:r>
          </a:p>
          <a:p>
            <a:pPr eaLnBrk="1" hangingPunct="1">
              <a:lnSpc>
                <a:spcPct val="150000"/>
              </a:lnSpc>
            </a:pPr>
            <a:r>
              <a:rPr lang="en-US" altLang="en-US" sz="1800" dirty="0" smtClean="0"/>
              <a:t>4. Norway 			(3152 designs, 24.6%)</a:t>
            </a:r>
          </a:p>
          <a:p>
            <a:pPr eaLnBrk="1" hangingPunct="1">
              <a:lnSpc>
                <a:spcPct val="150000"/>
              </a:lnSpc>
            </a:pPr>
            <a:r>
              <a:rPr lang="en-US" altLang="en-US" sz="1800" dirty="0" smtClean="0"/>
              <a:t>5. Ukraine	 		(2911 designs, 22.7%)</a:t>
            </a:r>
          </a:p>
          <a:p>
            <a:pPr eaLnBrk="1" hangingPunct="1">
              <a:lnSpc>
                <a:spcPct val="150000"/>
              </a:lnSpc>
            </a:pPr>
            <a:r>
              <a:rPr lang="en-US" altLang="en-US" sz="1800" dirty="0" smtClean="0"/>
              <a:t>6. Singapore			(2639 designs, 20.6%)</a:t>
            </a:r>
          </a:p>
          <a:p>
            <a:pPr eaLnBrk="1" hangingPunct="1">
              <a:lnSpc>
                <a:spcPct val="150000"/>
              </a:lnSpc>
            </a:pPr>
            <a:r>
              <a:rPr lang="en-US" altLang="en-US" sz="1800" dirty="0" smtClean="0"/>
              <a:t>7. Morocco			(1932 designs, 15.0%)</a:t>
            </a:r>
          </a:p>
          <a:p>
            <a:pPr eaLnBrk="1" hangingPunct="1">
              <a:lnSpc>
                <a:spcPct val="150000"/>
              </a:lnSpc>
            </a:pPr>
            <a:r>
              <a:rPr lang="en-US" altLang="en-US" sz="1800" dirty="0" smtClean="0"/>
              <a:t>8. Croatia 			(1884 designs, 14.7%)</a:t>
            </a:r>
          </a:p>
          <a:p>
            <a:pPr eaLnBrk="1" hangingPunct="1">
              <a:lnSpc>
                <a:spcPct val="150000"/>
              </a:lnSpc>
            </a:pPr>
            <a:r>
              <a:rPr lang="en-US" altLang="en-US" sz="1800" dirty="0" smtClean="0"/>
              <a:t>9. Monaco			(1724 designs, 13.5%)</a:t>
            </a:r>
          </a:p>
          <a:p>
            <a:pPr eaLnBrk="1" hangingPunct="1">
              <a:lnSpc>
                <a:spcPct val="150000"/>
              </a:lnSpc>
            </a:pPr>
            <a:r>
              <a:rPr lang="en-US" altLang="en-US" sz="1800" dirty="0" smtClean="0"/>
              <a:t>10. Liechtenstein 		(1706 designs, 13.3%)</a:t>
            </a:r>
          </a:p>
        </p:txBody>
      </p:sp>
      <p:sp>
        <p:nvSpPr>
          <p:cNvPr id="36867" name="Rectangle 3"/>
          <p:cNvSpPr>
            <a:spLocks noGrp="1" noChangeArrowheads="1"/>
          </p:cNvSpPr>
          <p:nvPr>
            <p:ph type="title"/>
          </p:nvPr>
        </p:nvSpPr>
        <p:spPr>
          <a:xfrm>
            <a:off x="683568" y="0"/>
            <a:ext cx="8064896" cy="993775"/>
          </a:xfrm>
        </p:spPr>
        <p:txBody>
          <a:bodyPr/>
          <a:lstStyle/>
          <a:p>
            <a:pPr algn="ctr" eaLnBrk="1" hangingPunct="1"/>
            <a:r>
              <a:rPr lang="en-US" altLang="en-US" sz="2800" dirty="0" smtClean="0"/>
              <a:t>2013:  Most Designated Contracting Parties</a:t>
            </a:r>
          </a:p>
        </p:txBody>
      </p:sp>
    </p:spTree>
    <p:extLst>
      <p:ext uri="{BB962C8B-B14F-4D97-AF65-F5344CB8AC3E}">
        <p14:creationId xmlns:p14="http://schemas.microsoft.com/office/powerpoint/2010/main" val="1058244187"/>
      </p:ext>
    </p:extLst>
  </p:cSld>
  <p:clrMapOvr>
    <a:masterClrMapping/>
  </p:clrMapOvr>
  <p:transition spd="slow">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fr-CH" altLang="en-US" smtClean="0"/>
              <a:t>Advantages</a:t>
            </a:r>
            <a:endParaRPr lang="en-US" altLang="en-US" sz="3000" smtClean="0"/>
          </a:p>
        </p:txBody>
      </p:sp>
      <p:sp>
        <p:nvSpPr>
          <p:cNvPr id="37891" name="Rectangle 3"/>
          <p:cNvSpPr>
            <a:spLocks noGrp="1" noChangeArrowheads="1"/>
          </p:cNvSpPr>
          <p:nvPr>
            <p:ph type="body" idx="1"/>
          </p:nvPr>
        </p:nvSpPr>
        <p:spPr>
          <a:xfrm>
            <a:off x="457200" y="1341438"/>
            <a:ext cx="8229600" cy="4784725"/>
          </a:xfrm>
        </p:spPr>
        <p:txBody>
          <a:bodyPr/>
          <a:lstStyle/>
          <a:p>
            <a:pPr>
              <a:buFontTx/>
              <a:buNone/>
            </a:pPr>
            <a:endParaRPr lang="en-US" altLang="en-US" smtClean="0"/>
          </a:p>
          <a:p>
            <a:r>
              <a:rPr lang="en-US" altLang="en-US" smtClean="0"/>
              <a:t>The Hague System is cost-effective and efficient, thereby creating opportunities that would not otherwise exist for any enterprise with a limited legal budget</a:t>
            </a:r>
          </a:p>
          <a:p>
            <a:r>
              <a:rPr lang="en-US" altLang="en-US" smtClean="0"/>
              <a:t>It is flexible affording right holders great flexibility in targeting national, regional or global markets for particular goods</a:t>
            </a:r>
          </a:p>
          <a:p>
            <a:r>
              <a:rPr lang="en-US" altLang="en-US" smtClean="0"/>
              <a:t>The centralized acquisition and maintenance of industrial design rights by filing a single international application for a single international registration with effect in one or more designated Contracting Parties</a:t>
            </a:r>
          </a:p>
          <a:p>
            <a:endParaRPr lang="en-US" altLang="en-US" smtClean="0"/>
          </a:p>
        </p:txBody>
      </p:sp>
    </p:spTree>
    <p:extLst>
      <p:ext uri="{BB962C8B-B14F-4D97-AF65-F5344CB8AC3E}">
        <p14:creationId xmlns:p14="http://schemas.microsoft.com/office/powerpoint/2010/main" val="2008082931"/>
      </p:ext>
    </p:extLst>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ChangeArrowheads="1"/>
          </p:cNvSpPr>
          <p:nvPr/>
        </p:nvSpPr>
        <p:spPr bwMode="auto">
          <a:xfrm>
            <a:off x="250825"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a:spcBef>
                <a:spcPct val="0"/>
              </a:spcBef>
              <a:buFontTx/>
              <a:buNone/>
            </a:pPr>
            <a:r>
              <a:rPr lang="en-US" altLang="en-US" sz="2000" b="0" dirty="0">
                <a:solidFill>
                  <a:srgbClr val="00408C"/>
                </a:solidFill>
              </a:rPr>
              <a:t/>
            </a:r>
            <a:br>
              <a:rPr lang="en-US" altLang="en-US" sz="2000" b="0" dirty="0">
                <a:solidFill>
                  <a:srgbClr val="00408C"/>
                </a:solidFill>
              </a:rPr>
            </a:br>
            <a:r>
              <a:rPr lang="en-US" altLang="en-US" sz="1800" b="0" dirty="0">
                <a:solidFill>
                  <a:srgbClr val="00408C"/>
                </a:solidFill>
              </a:rPr>
              <a:t/>
            </a:r>
            <a:br>
              <a:rPr lang="en-US" altLang="en-US" sz="1800" b="0" dirty="0">
                <a:solidFill>
                  <a:srgbClr val="00408C"/>
                </a:solidFill>
              </a:rPr>
            </a:br>
            <a:r>
              <a:rPr lang="en-US" altLang="en-US" sz="2600" b="0" dirty="0">
                <a:solidFill>
                  <a:srgbClr val="00408C"/>
                </a:solidFill>
              </a:rPr>
              <a:t>Thank you </a:t>
            </a:r>
          </a:p>
          <a:p>
            <a:pPr algn="ctr">
              <a:spcBef>
                <a:spcPct val="0"/>
              </a:spcBef>
              <a:buFontTx/>
              <a:buNone/>
            </a:pPr>
            <a:r>
              <a:rPr lang="en-US" altLang="en-US" sz="2600" b="0" dirty="0">
                <a:solidFill>
                  <a:srgbClr val="00408C"/>
                </a:solidFill>
              </a:rPr>
              <a:t>for your attention</a:t>
            </a:r>
          </a:p>
          <a:p>
            <a:pPr algn="ctr">
              <a:spcBef>
                <a:spcPct val="0"/>
              </a:spcBef>
              <a:buFontTx/>
              <a:buNone/>
            </a:pPr>
            <a:endParaRPr lang="en-US" altLang="en-US" sz="3600" b="0" dirty="0">
              <a:solidFill>
                <a:schemeClr val="hlink"/>
              </a:solidFill>
            </a:endParaRPr>
          </a:p>
        </p:txBody>
      </p:sp>
      <p:sp>
        <p:nvSpPr>
          <p:cNvPr id="38916" name="Text Box 4"/>
          <p:cNvSpPr txBox="1">
            <a:spLocks noChangeArrowheads="1"/>
          </p:cNvSpPr>
          <p:nvPr/>
        </p:nvSpPr>
        <p:spPr bwMode="auto">
          <a:xfrm>
            <a:off x="1043608" y="4428093"/>
            <a:ext cx="2855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50000"/>
              </a:spcBef>
              <a:buFontTx/>
              <a:buNone/>
            </a:pPr>
            <a:r>
              <a:rPr lang="es-ES_tradnl" altLang="en-US" sz="1800" b="0" dirty="0">
                <a:solidFill>
                  <a:srgbClr val="00408C"/>
                </a:solidFill>
              </a:rPr>
              <a:t>debbie.roenning@wipo.int</a:t>
            </a:r>
            <a:endParaRPr lang="en-US" altLang="en-US" sz="1800" b="0" dirty="0">
              <a:solidFill>
                <a:srgbClr val="00408C"/>
              </a:solidFill>
            </a:endParaRPr>
          </a:p>
        </p:txBody>
      </p:sp>
    </p:spTree>
    <p:extLst>
      <p:ext uri="{BB962C8B-B14F-4D97-AF65-F5344CB8AC3E}">
        <p14:creationId xmlns:p14="http://schemas.microsoft.com/office/powerpoint/2010/main" val="4135974947"/>
      </p:ext>
    </p:extLst>
  </p:cSld>
  <p:clrMapOvr>
    <a:masterClrMapping/>
  </p:clrMapOvr>
  <p:transition>
    <p:fade thruBlk="1"/>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179388" y="274638"/>
            <a:ext cx="8856662"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a:solidFill>
                  <a:srgbClr val="00408C"/>
                </a:solidFill>
              </a:rPr>
              <a:t>Global Databases for IP Platforms and</a:t>
            </a:r>
            <a:br>
              <a:rPr lang="en-US" altLang="en-US" sz="2800" dirty="0">
                <a:solidFill>
                  <a:srgbClr val="00408C"/>
                </a:solidFill>
              </a:rPr>
            </a:br>
            <a:r>
              <a:rPr lang="en-US" altLang="en-US" sz="2800" dirty="0">
                <a:solidFill>
                  <a:srgbClr val="00408C"/>
                </a:solidFill>
              </a:rPr>
              <a:t>Tools for the Connected Knowledge Economy </a:t>
            </a:r>
          </a:p>
        </p:txBody>
      </p:sp>
      <p:sp>
        <p:nvSpPr>
          <p:cNvPr id="5122" name="Text Box 2"/>
          <p:cNvSpPr txBox="1">
            <a:spLocks noChangeArrowheads="1"/>
          </p:cNvSpPr>
          <p:nvPr/>
        </p:nvSpPr>
        <p:spPr bwMode="auto">
          <a:xfrm>
            <a:off x="179388" y="5084763"/>
            <a:ext cx="8964612"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9pPr>
          </a:lstStyle>
          <a:p>
            <a:pPr>
              <a:lnSpc>
                <a:spcPct val="100000"/>
              </a:lnSpc>
              <a:spcBef>
                <a:spcPts val="488"/>
              </a:spcBef>
              <a:buSzPct val="222000"/>
              <a:buFont typeface="Times New Roman" pitchFamily="16" charset="0"/>
              <a:buBlip>
                <a:blip r:embed="rId3"/>
              </a:buBlip>
            </a:pPr>
            <a:r>
              <a:rPr lang="en-US" altLang="en-US" sz="1200" u="sng"/>
              <a:t>Speaker</a:t>
            </a:r>
            <a:r>
              <a:rPr lang="en-US" altLang="en-US" sz="1200"/>
              <a:t>: Christophe Mazenc, Head, Global Databases Service, Global Infrastructure Sector</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71675"/>
            <a:ext cx="8424863" cy="194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4686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539552" y="274638"/>
            <a:ext cx="8425061"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BENEFITS TO STAKEHOLDERS </a:t>
            </a:r>
            <a:endParaRPr lang="en-US" altLang="en-US" sz="2800" dirty="0">
              <a:solidFill>
                <a:srgbClr val="00408C"/>
              </a:solidFill>
            </a:endParaRPr>
          </a:p>
        </p:txBody>
      </p:sp>
      <p:sp>
        <p:nvSpPr>
          <p:cNvPr id="6146" name="Text Box 2"/>
          <p:cNvSpPr txBox="1">
            <a:spLocks noChangeArrowheads="1"/>
          </p:cNvSpPr>
          <p:nvPr/>
        </p:nvSpPr>
        <p:spPr bwMode="auto">
          <a:xfrm>
            <a:off x="395536" y="1988840"/>
            <a:ext cx="8748464"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1pPr>
            <a:lvl2pPr marL="739775" indent="-28257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a:t>For Business/Research: </a:t>
            </a:r>
          </a:p>
          <a:p>
            <a:pPr>
              <a:lnSpc>
                <a:spcPct val="100000"/>
              </a:lnSpc>
              <a:spcBef>
                <a:spcPts val="488"/>
              </a:spcBef>
              <a:buClrTx/>
              <a:buFontTx/>
              <a:buNone/>
            </a:pPr>
            <a:endParaRPr lang="en-US" altLang="en-US" sz="2000" dirty="0"/>
          </a:p>
          <a:p>
            <a:pPr lvl="1">
              <a:lnSpc>
                <a:spcPct val="100000"/>
              </a:lnSpc>
              <a:spcBef>
                <a:spcPts val="488"/>
              </a:spcBef>
              <a:buSzPct val="75000"/>
              <a:buFont typeface="Wingdings" charset="2"/>
              <a:buChar char=""/>
            </a:pPr>
            <a:r>
              <a:rPr lang="en-US" altLang="en-US" sz="1800" dirty="0"/>
              <a:t>Providing search facilities for IP collections (patents, trademarks, industrial designs)</a:t>
            </a:r>
          </a:p>
          <a:p>
            <a:pPr lvl="1">
              <a:lnSpc>
                <a:spcPct val="100000"/>
              </a:lnSpc>
              <a:spcBef>
                <a:spcPts val="488"/>
              </a:spcBef>
              <a:buSzPct val="75000"/>
              <a:buFont typeface="Wingdings" charset="2"/>
              <a:buChar char=""/>
            </a:pPr>
            <a:r>
              <a:rPr lang="en-US" altLang="en-US" sz="1800" dirty="0"/>
              <a:t>Simplifying application procedures to multiple IP authorities</a:t>
            </a:r>
          </a:p>
          <a:p>
            <a:pPr lvl="1">
              <a:lnSpc>
                <a:spcPct val="100000"/>
              </a:lnSpc>
              <a:spcBef>
                <a:spcPts val="488"/>
              </a:spcBef>
              <a:buSzPct val="75000"/>
              <a:buFont typeface="Wingdings" charset="2"/>
              <a:buChar char=""/>
            </a:pPr>
            <a:r>
              <a:rPr lang="en-US" altLang="en-US" sz="1800" dirty="0"/>
              <a:t>Providing IP related matchmaking services</a:t>
            </a:r>
          </a:p>
          <a:p>
            <a:pPr>
              <a:lnSpc>
                <a:spcPct val="100000"/>
              </a:lnSpc>
              <a:spcBef>
                <a:spcPts val="488"/>
              </a:spcBef>
              <a:buClrTx/>
              <a:buFontTx/>
              <a:buNone/>
            </a:pPr>
            <a:endParaRPr lang="en-US" altLang="en-US" sz="2000" dirty="0"/>
          </a:p>
          <a:p>
            <a:pPr>
              <a:lnSpc>
                <a:spcPct val="100000"/>
              </a:lnSpc>
              <a:spcBef>
                <a:spcPts val="488"/>
              </a:spcBef>
              <a:buSzPct val="133000"/>
              <a:buFont typeface="StarSymbol" charset="0"/>
              <a:buBlip>
                <a:blip r:embed="rId3"/>
              </a:buBlip>
            </a:pPr>
            <a:r>
              <a:rPr lang="en-US" altLang="en-US" sz="2000" dirty="0"/>
              <a:t>For IP offices: </a:t>
            </a:r>
          </a:p>
          <a:p>
            <a:pPr>
              <a:lnSpc>
                <a:spcPct val="100000"/>
              </a:lnSpc>
              <a:spcBef>
                <a:spcPts val="488"/>
              </a:spcBef>
              <a:buClrTx/>
              <a:buFontTx/>
              <a:buNone/>
            </a:pPr>
            <a:endParaRPr lang="en-US" altLang="en-US" sz="2000" dirty="0"/>
          </a:p>
          <a:p>
            <a:pPr lvl="1">
              <a:lnSpc>
                <a:spcPct val="100000"/>
              </a:lnSpc>
              <a:spcBef>
                <a:spcPts val="488"/>
              </a:spcBef>
              <a:buSzPct val="75000"/>
              <a:buFont typeface="Wingdings" charset="2"/>
              <a:buChar char=""/>
            </a:pPr>
            <a:r>
              <a:rPr lang="en-US" altLang="en-US" sz="1800" dirty="0" smtClean="0"/>
              <a:t>Assisting automation, IP information dissemination to the public, and exchange of IP documents with other offices</a:t>
            </a:r>
            <a:endParaRPr lang="en-US" altLang="en-US" sz="1800" dirty="0"/>
          </a:p>
          <a:p>
            <a:pPr>
              <a:lnSpc>
                <a:spcPct val="100000"/>
              </a:lnSpc>
              <a:spcBef>
                <a:spcPts val="488"/>
              </a:spcBef>
              <a:buClrTx/>
              <a:buFontTx/>
              <a:buNone/>
            </a:pPr>
            <a:endParaRPr lang="en-US" altLang="en-US" sz="2000" dirty="0"/>
          </a:p>
        </p:txBody>
      </p:sp>
    </p:spTree>
    <p:extLst>
      <p:ext uri="{BB962C8B-B14F-4D97-AF65-F5344CB8AC3E}">
        <p14:creationId xmlns:p14="http://schemas.microsoft.com/office/powerpoint/2010/main" val="15787705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395536" y="156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a:solidFill>
                  <a:srgbClr val="00408C"/>
                </a:solidFill>
              </a:rPr>
              <a:t>GLOBAL DATABASES, TOOLS, AND PLATFORMS FOR IP BUSINESS (FREE) </a:t>
            </a:r>
          </a:p>
        </p:txBody>
      </p:sp>
      <p:sp>
        <p:nvSpPr>
          <p:cNvPr id="7170" name="Text Box 2"/>
          <p:cNvSpPr txBox="1">
            <a:spLocks noChangeArrowheads="1"/>
          </p:cNvSpPr>
          <p:nvPr/>
        </p:nvSpPr>
        <p:spPr bwMode="auto">
          <a:xfrm>
            <a:off x="2231232" y="1460807"/>
            <a:ext cx="6912768"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9pPr>
          </a:lstStyle>
          <a:p>
            <a:pPr>
              <a:lnSpc>
                <a:spcPct val="150000"/>
              </a:lnSpc>
              <a:spcBef>
                <a:spcPts val="488"/>
              </a:spcBef>
              <a:buSzPct val="95000"/>
              <a:buFont typeface="Times New Roman" pitchFamily="16" charset="0"/>
              <a:buBlip>
                <a:blip r:embed="rId3"/>
              </a:buBlip>
            </a:pPr>
            <a:r>
              <a:rPr lang="en-US" altLang="en-US" sz="2000" dirty="0">
                <a:solidFill>
                  <a:srgbClr val="2300DC"/>
                </a:solidFill>
              </a:rPr>
              <a:t>PATENTSCOPE</a:t>
            </a:r>
            <a:r>
              <a:rPr lang="en-US" altLang="en-US" sz="2000" dirty="0"/>
              <a:t> </a:t>
            </a:r>
          </a:p>
          <a:p>
            <a:pPr>
              <a:lnSpc>
                <a:spcPct val="150000"/>
              </a:lnSpc>
              <a:spcBef>
                <a:spcPts val="488"/>
              </a:spcBef>
              <a:buSzPct val="95000"/>
              <a:buFont typeface="Times New Roman" pitchFamily="16" charset="0"/>
              <a:buBlip>
                <a:blip r:embed="rId3"/>
              </a:buBlip>
            </a:pPr>
            <a:r>
              <a:rPr lang="en-US" altLang="en-US" sz="2000" dirty="0">
                <a:solidFill>
                  <a:srgbClr val="2300DC"/>
                </a:solidFill>
              </a:rPr>
              <a:t>Global Brand Database</a:t>
            </a:r>
          </a:p>
          <a:p>
            <a:pPr>
              <a:lnSpc>
                <a:spcPct val="150000"/>
              </a:lnSpc>
              <a:spcBef>
                <a:spcPts val="488"/>
              </a:spcBef>
              <a:buSzPct val="95000"/>
              <a:buFont typeface="Times New Roman" pitchFamily="16" charset="0"/>
              <a:buBlip>
                <a:blip r:embed="rId3"/>
              </a:buBlip>
            </a:pPr>
            <a:r>
              <a:rPr lang="en-US" altLang="en-US" sz="2000" dirty="0"/>
              <a:t>WIPO Lex (see www.wipo.int/lex)</a:t>
            </a:r>
          </a:p>
          <a:p>
            <a:pPr>
              <a:lnSpc>
                <a:spcPct val="150000"/>
              </a:lnSpc>
              <a:spcBef>
                <a:spcPts val="488"/>
              </a:spcBef>
              <a:buSzPct val="95000"/>
              <a:buFont typeface="Times New Roman" pitchFamily="16" charset="0"/>
              <a:buBlip>
                <a:blip r:embed="rId3"/>
              </a:buBlip>
            </a:pPr>
            <a:r>
              <a:rPr lang="en-US" altLang="en-US" sz="2000" dirty="0"/>
              <a:t>WIPO IPAS, WIPO DAS (</a:t>
            </a:r>
            <a:r>
              <a:rPr lang="en-US" altLang="en-US" sz="2000" dirty="0" smtClean="0"/>
              <a:t>see </a:t>
            </a:r>
            <a:r>
              <a:rPr lang="en-US" altLang="en-US" sz="2000" dirty="0" smtClean="0">
                <a:hlinkClick r:id="rId4"/>
              </a:rPr>
              <a:t>www.wipo.int/ipas</a:t>
            </a:r>
            <a:r>
              <a:rPr lang="en-US" altLang="en-US" sz="2000" dirty="0" smtClean="0"/>
              <a:t> </a:t>
            </a:r>
            <a:r>
              <a:rPr lang="en-US" altLang="en-US" sz="2000" dirty="0"/>
              <a:t>and www.wipo.int/das)</a:t>
            </a:r>
          </a:p>
          <a:p>
            <a:pPr>
              <a:lnSpc>
                <a:spcPct val="150000"/>
              </a:lnSpc>
              <a:spcBef>
                <a:spcPts val="488"/>
              </a:spcBef>
              <a:buSzPct val="95000"/>
              <a:buFont typeface="Times New Roman" pitchFamily="16" charset="0"/>
              <a:buBlip>
                <a:blip r:embed="rId3"/>
              </a:buBlip>
            </a:pPr>
            <a:r>
              <a:rPr lang="en-US" altLang="en-US" sz="2000" dirty="0"/>
              <a:t>WIPO CASE (see www.wipo.int/case)</a:t>
            </a:r>
          </a:p>
          <a:p>
            <a:pPr>
              <a:lnSpc>
                <a:spcPct val="150000"/>
              </a:lnSpc>
              <a:spcBef>
                <a:spcPts val="488"/>
              </a:spcBef>
              <a:buSzPct val="95000"/>
              <a:buFont typeface="Times New Roman" pitchFamily="16" charset="0"/>
              <a:buBlip>
                <a:blip r:embed="rId3"/>
              </a:buBlip>
            </a:pPr>
            <a:r>
              <a:rPr lang="en-US" altLang="en-US" sz="2000" dirty="0"/>
              <a:t>WIPO RE:SEARCH (see www.wipo.int/research)</a:t>
            </a:r>
          </a:p>
          <a:p>
            <a:pPr>
              <a:lnSpc>
                <a:spcPct val="150000"/>
              </a:lnSpc>
              <a:spcBef>
                <a:spcPts val="488"/>
              </a:spcBef>
              <a:buSzPct val="95000"/>
              <a:buFont typeface="Times New Roman" pitchFamily="16" charset="0"/>
              <a:buBlip>
                <a:blip r:embed="rId3"/>
              </a:buBlip>
            </a:pPr>
            <a:r>
              <a:rPr lang="en-US" altLang="en-US" sz="2000" dirty="0"/>
              <a:t>WIPO GREEN (see www.wipo.int/green)</a:t>
            </a:r>
          </a:p>
          <a:p>
            <a:pPr>
              <a:lnSpc>
                <a:spcPct val="100000"/>
              </a:lnSpc>
              <a:spcBef>
                <a:spcPts val="488"/>
              </a:spcBef>
              <a:buClrTx/>
              <a:buFontTx/>
              <a:buNone/>
            </a:pPr>
            <a:endParaRPr lang="en-US" altLang="en-US" sz="2800" dirty="0"/>
          </a:p>
        </p:txBody>
      </p:sp>
    </p:spTree>
    <p:extLst>
      <p:ext uri="{BB962C8B-B14F-4D97-AF65-F5344CB8AC3E}">
        <p14:creationId xmlns:p14="http://schemas.microsoft.com/office/powerpoint/2010/main" val="14579755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07505" y="2564904"/>
            <a:ext cx="8784976" cy="4293096"/>
          </a:xfrm>
        </p:spPr>
        <p:txBody>
          <a:bodyPr/>
          <a:lstStyle/>
          <a:p>
            <a:pPr algn="just" eaLnBrk="1" hangingPunct="1">
              <a:defRPr/>
            </a:pPr>
            <a:r>
              <a:rPr lang="en-US" sz="2000" dirty="0" smtClean="0">
                <a:ea typeface="Arial Unicode MS" pitchFamily="34" charset="-128"/>
                <a:cs typeface="Arial Unicode MS" pitchFamily="34" charset="-128"/>
              </a:rPr>
              <a:t>WIPO treaties are often closely connected to infrastructure and services:</a:t>
            </a:r>
          </a:p>
          <a:p>
            <a:pPr marL="0" indent="0" algn="just" eaLnBrk="1" hangingPunct="1">
              <a:buNone/>
              <a:defRPr/>
            </a:pPr>
            <a:endParaRPr lang="en-US" sz="2000" dirty="0" smtClean="0">
              <a:ea typeface="Arial Unicode MS" pitchFamily="34" charset="-128"/>
              <a:cs typeface="Arial Unicode MS" pitchFamily="34" charset="-128"/>
            </a:endParaRPr>
          </a:p>
          <a:p>
            <a:pPr marL="0" indent="0" algn="just" eaLnBrk="1" hangingPunct="1">
              <a:buNone/>
              <a:defRPr/>
            </a:pPr>
            <a:endParaRPr lang="en-US" sz="2000" dirty="0" smtClean="0">
              <a:ea typeface="Arial Unicode MS" pitchFamily="34" charset="-128"/>
              <a:cs typeface="Arial Unicode MS" pitchFamily="34" charset="-128"/>
            </a:endParaRPr>
          </a:p>
          <a:p>
            <a:pPr lvl="1" algn="just" eaLnBrk="1" hangingPunct="1">
              <a:buFont typeface="Wingdings" charset="2"/>
              <a:buChar char="Ø"/>
              <a:defRPr/>
            </a:pPr>
            <a:r>
              <a:rPr lang="en-US" sz="1800" dirty="0" smtClean="0">
                <a:ea typeface="Arial Unicode MS" pitchFamily="34" charset="-128"/>
                <a:cs typeface="Arial Unicode MS" pitchFamily="34" charset="-128"/>
              </a:rPr>
              <a:t>Treaties that provide legal support to international infrastructure and services: PCT, Madrid.</a:t>
            </a:r>
          </a:p>
          <a:p>
            <a:pPr marL="457200" lvl="1" indent="0" algn="just" eaLnBrk="1" hangingPunct="1">
              <a:buNone/>
              <a:defRPr/>
            </a:pPr>
            <a:endParaRPr lang="en-US" sz="1800" dirty="0" smtClean="0">
              <a:ea typeface="Arial Unicode MS" pitchFamily="34" charset="-128"/>
              <a:cs typeface="Arial Unicode MS" pitchFamily="34" charset="-128"/>
            </a:endParaRPr>
          </a:p>
          <a:p>
            <a:pPr lvl="1" algn="just" eaLnBrk="1" hangingPunct="1">
              <a:buFont typeface="Wingdings" charset="2"/>
              <a:buChar char="Ø"/>
              <a:defRPr/>
            </a:pPr>
            <a:r>
              <a:rPr lang="en-US" sz="1800" dirty="0" smtClean="0">
                <a:solidFill>
                  <a:srgbClr val="000000"/>
                </a:solidFill>
                <a:ea typeface="+mn-ea"/>
              </a:rPr>
              <a:t>Business simplification treaties, which simplify the operation of national infrastructure and services: Singapore Treaty on the Law of Marks (2006), Patent Law Treaty ( 2000)</a:t>
            </a:r>
          </a:p>
        </p:txBody>
      </p:sp>
      <p:sp>
        <p:nvSpPr>
          <p:cNvPr id="9219" name="Text Box 3"/>
          <p:cNvSpPr txBox="1">
            <a:spLocks noChangeArrowheads="1"/>
          </p:cNvSpPr>
          <p:nvPr/>
        </p:nvSpPr>
        <p:spPr bwMode="auto">
          <a:xfrm>
            <a:off x="467544" y="692696"/>
            <a:ext cx="7358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spcBef>
                <a:spcPct val="20000"/>
              </a:spcBef>
            </a:pPr>
            <a:r>
              <a:rPr lang="en-US" sz="3600" dirty="0" smtClean="0">
                <a:solidFill>
                  <a:srgbClr val="00408C"/>
                </a:solidFill>
                <a:ea typeface="ヒラギノ角ゴ Pro W3" charset="0"/>
                <a:cs typeface="ヒラギノ角ゴ Pro W3" charset="0"/>
              </a:rPr>
              <a:t>		   NORM SETTING </a:t>
            </a:r>
            <a:endParaRPr lang="en-US" sz="3600" dirty="0">
              <a:solidFill>
                <a:srgbClr val="00408C"/>
              </a:solidFill>
              <a:ea typeface="ヒラギノ角ゴ Pro W3" charset="0"/>
              <a:cs typeface="ヒラギノ角ゴ Pro W3" charset="0"/>
            </a:endParaRPr>
          </a:p>
        </p:txBody>
      </p:sp>
      <p:pic>
        <p:nvPicPr>
          <p:cNvPr id="2" name="Image 1" descr="law.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489862" cy="1656000"/>
          </a:xfrm>
          <a:prstGeom prst="rect">
            <a:avLst/>
          </a:prstGeom>
          <a:ln>
            <a:noFill/>
          </a:ln>
          <a:effectLst>
            <a:softEdge rad="112500"/>
          </a:effectLst>
        </p:spPr>
      </p:pic>
      <p:pic>
        <p:nvPicPr>
          <p:cNvPr id="4" name="Image 3" descr="images.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0" y="188640"/>
            <a:ext cx="2520000" cy="1656000"/>
          </a:xfrm>
          <a:prstGeom prst="rect">
            <a:avLst/>
          </a:prstGeom>
          <a:ln>
            <a:noFill/>
          </a:ln>
          <a:effectLst>
            <a:softEdge rad="112500"/>
          </a:effectLst>
        </p:spPr>
      </p:pic>
    </p:spTree>
    <p:extLst>
      <p:ext uri="{BB962C8B-B14F-4D97-AF65-F5344CB8AC3E}">
        <p14:creationId xmlns:p14="http://schemas.microsoft.com/office/powerpoint/2010/main" val="3587755121"/>
      </p:ext>
    </p:extLst>
  </p:cSld>
  <p:clrMapOvr>
    <a:masterClrMapping/>
  </p:clrMapOvr>
  <p:transition spd="slow" advClick="0">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67544" y="548680"/>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a:solidFill>
                  <a:srgbClr val="00408C"/>
                </a:solidFill>
              </a:rPr>
              <a:t>PATENTSCOPE</a:t>
            </a:r>
          </a:p>
        </p:txBody>
      </p:sp>
      <p:sp>
        <p:nvSpPr>
          <p:cNvPr id="8194" name="Text Box 2"/>
          <p:cNvSpPr txBox="1">
            <a:spLocks noChangeArrowheads="1"/>
          </p:cNvSpPr>
          <p:nvPr/>
        </p:nvSpPr>
        <p:spPr bwMode="auto">
          <a:xfrm>
            <a:off x="395536" y="2204864"/>
            <a:ext cx="8755672"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9pPr>
          </a:lstStyle>
          <a:p>
            <a:pPr>
              <a:lnSpc>
                <a:spcPct val="150000"/>
              </a:lnSpc>
              <a:spcBef>
                <a:spcPts val="488"/>
              </a:spcBef>
              <a:buSzPct val="95000"/>
              <a:buFont typeface="Times New Roman" pitchFamily="16" charset="0"/>
              <a:buBlip>
                <a:blip r:embed="rId3"/>
              </a:buBlip>
            </a:pPr>
            <a:r>
              <a:rPr lang="en-US" altLang="en-US" sz="2000" dirty="0"/>
              <a:t>2.4 million PCT data (first publish every week, high quality full text)</a:t>
            </a:r>
          </a:p>
          <a:p>
            <a:pPr>
              <a:lnSpc>
                <a:spcPct val="150000"/>
              </a:lnSpc>
              <a:spcBef>
                <a:spcPts val="488"/>
              </a:spcBef>
              <a:buSzPct val="95000"/>
              <a:buFont typeface="Times New Roman" pitchFamily="16" charset="0"/>
              <a:buBlip>
                <a:blip r:embed="rId3"/>
              </a:buBlip>
            </a:pPr>
            <a:r>
              <a:rPr lang="en-US" altLang="en-US" sz="2000" dirty="0"/>
              <a:t>35 million records from 36 countries or regions</a:t>
            </a:r>
          </a:p>
          <a:p>
            <a:pPr>
              <a:lnSpc>
                <a:spcPct val="150000"/>
              </a:lnSpc>
              <a:spcBef>
                <a:spcPts val="488"/>
              </a:spcBef>
              <a:buSzPct val="95000"/>
              <a:buFont typeface="Times New Roman" pitchFamily="16" charset="0"/>
              <a:buBlip>
                <a:blip r:embed="rId3"/>
              </a:buBlip>
            </a:pPr>
            <a:r>
              <a:rPr lang="en-US" altLang="en-US" sz="2000" dirty="0"/>
              <a:t>Full text data from 18 countries or regions</a:t>
            </a:r>
          </a:p>
          <a:p>
            <a:pPr>
              <a:lnSpc>
                <a:spcPct val="150000"/>
              </a:lnSpc>
              <a:spcBef>
                <a:spcPts val="488"/>
              </a:spcBef>
              <a:buSzPct val="95000"/>
              <a:buFont typeface="Times New Roman" pitchFamily="16" charset="0"/>
              <a:buBlip>
                <a:blip r:embed="rId3"/>
              </a:buBlip>
            </a:pPr>
            <a:r>
              <a:rPr lang="en-US" altLang="en-US" sz="2000" dirty="0"/>
              <a:t>15,000 pageviews per hour</a:t>
            </a:r>
          </a:p>
          <a:p>
            <a:pPr>
              <a:lnSpc>
                <a:spcPct val="150000"/>
              </a:lnSpc>
              <a:spcBef>
                <a:spcPts val="488"/>
              </a:spcBef>
              <a:buSzPct val="95000"/>
              <a:buFont typeface="Times New Roman" pitchFamily="16" charset="0"/>
              <a:buBlip>
                <a:blip r:embed="rId3"/>
              </a:buBlip>
            </a:pPr>
            <a:r>
              <a:rPr lang="en-US" altLang="en-US" sz="2000" dirty="0"/>
              <a:t>Analyze results by graphs and charts</a:t>
            </a:r>
          </a:p>
          <a:p>
            <a:pPr>
              <a:lnSpc>
                <a:spcPct val="150000"/>
              </a:lnSpc>
              <a:spcBef>
                <a:spcPts val="488"/>
              </a:spcBef>
              <a:buSzPct val="95000"/>
              <a:buFont typeface="Times New Roman" pitchFamily="16" charset="0"/>
              <a:buBlip>
                <a:blip r:embed="rId3"/>
              </a:buBlip>
            </a:pPr>
            <a:r>
              <a:rPr lang="en-US" altLang="en-US" sz="2000" dirty="0"/>
              <a:t>Search and read in your language</a:t>
            </a:r>
          </a:p>
          <a:p>
            <a:pPr>
              <a:lnSpc>
                <a:spcPct val="150000"/>
              </a:lnSpc>
              <a:spcBef>
                <a:spcPts val="488"/>
              </a:spcBef>
              <a:buClrTx/>
              <a:buFontTx/>
              <a:buNone/>
            </a:pPr>
            <a:endParaRPr lang="en-US" altLang="en-US" sz="2000" dirty="0"/>
          </a:p>
          <a:p>
            <a:pPr>
              <a:lnSpc>
                <a:spcPct val="150000"/>
              </a:lnSpc>
              <a:spcBef>
                <a:spcPts val="488"/>
              </a:spcBef>
              <a:buClrTx/>
              <a:buFontTx/>
              <a:buNone/>
            </a:pPr>
            <a:r>
              <a:rPr lang="en-US" altLang="en-US" sz="2000" dirty="0"/>
              <a:t>How to use it?</a:t>
            </a:r>
          </a:p>
        </p:txBody>
      </p:sp>
    </p:spTree>
    <p:extLst>
      <p:ext uri="{BB962C8B-B14F-4D97-AF65-F5344CB8AC3E}">
        <p14:creationId xmlns:p14="http://schemas.microsoft.com/office/powerpoint/2010/main" val="11836174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9218" name="AutoShape 2"/>
          <p:cNvCxnSpPr>
            <a:cxnSpLocks noChangeShapeType="1"/>
          </p:cNvCxnSpPr>
          <p:nvPr/>
        </p:nvCxnSpPr>
        <p:spPr bwMode="auto">
          <a:xfrm>
            <a:off x="4067175" y="5553075"/>
            <a:ext cx="1588" cy="317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219" name="Oval 3"/>
          <p:cNvSpPr>
            <a:spLocks noChangeArrowheads="1"/>
          </p:cNvSpPr>
          <p:nvPr/>
        </p:nvSpPr>
        <p:spPr bwMode="auto">
          <a:xfrm>
            <a:off x="931863" y="5076825"/>
            <a:ext cx="4679950" cy="1771650"/>
          </a:xfrm>
          <a:prstGeom prst="ellipse">
            <a:avLst/>
          </a:prstGeom>
          <a:noFill/>
          <a:ln w="93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0" name="AutoShape 4"/>
          <p:cNvSpPr>
            <a:spLocks noChangeArrowheads="1"/>
          </p:cNvSpPr>
          <p:nvPr/>
        </p:nvSpPr>
        <p:spPr bwMode="auto">
          <a:xfrm>
            <a:off x="3268663" y="4914900"/>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1"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a:solidFill>
                  <a:srgbClr val="FFFF00"/>
                </a:solidFill>
              </a:rPr>
              <a:t>www.wipo.int</a:t>
            </a:r>
          </a:p>
        </p:txBody>
      </p:sp>
    </p:spTree>
    <p:extLst>
      <p:ext uri="{BB962C8B-B14F-4D97-AF65-F5344CB8AC3E}">
        <p14:creationId xmlns:p14="http://schemas.microsoft.com/office/powerpoint/2010/main" val="34126504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274638"/>
            <a:ext cx="8229600" cy="1143000"/>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a:p>
        </p:txBody>
      </p:sp>
      <p:sp>
        <p:nvSpPr>
          <p:cNvPr id="1024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67813"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AutoShape 4"/>
          <p:cNvSpPr>
            <a:spLocks noChangeArrowheads="1"/>
          </p:cNvSpPr>
          <p:nvPr/>
        </p:nvSpPr>
        <p:spPr bwMode="auto">
          <a:xfrm rot="10800000">
            <a:off x="2790825" y="2689225"/>
            <a:ext cx="647700" cy="360363"/>
          </a:xfrm>
          <a:prstGeom prst="rightArrow">
            <a:avLst>
              <a:gd name="adj1" fmla="val 50000"/>
              <a:gd name="adj2" fmla="val 4493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5929069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052513"/>
            <a:ext cx="7715250" cy="276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AutoShape 2"/>
          <p:cNvSpPr>
            <a:spLocks noChangeArrowheads="1"/>
          </p:cNvSpPr>
          <p:nvPr/>
        </p:nvSpPr>
        <p:spPr bwMode="auto">
          <a:xfrm>
            <a:off x="334963" y="1943100"/>
            <a:ext cx="576262" cy="215900"/>
          </a:xfrm>
          <a:prstGeom prst="rightArrow">
            <a:avLst>
              <a:gd name="adj1" fmla="val 50000"/>
              <a:gd name="adj2" fmla="val 66728"/>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1914525"/>
            <a:ext cx="2171700" cy="1114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7521113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81075"/>
            <a:ext cx="7553325" cy="461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AutoShape 2"/>
          <p:cNvSpPr>
            <a:spLocks noChangeArrowheads="1"/>
          </p:cNvSpPr>
          <p:nvPr/>
        </p:nvSpPr>
        <p:spPr bwMode="auto">
          <a:xfrm>
            <a:off x="539750" y="2925763"/>
            <a:ext cx="647700" cy="287337"/>
          </a:xfrm>
          <a:prstGeom prst="rightArrow">
            <a:avLst>
              <a:gd name="adj1" fmla="val 50000"/>
              <a:gd name="adj2" fmla="val 56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1" name="AutoShape 3"/>
          <p:cNvSpPr>
            <a:spLocks noChangeArrowheads="1"/>
          </p:cNvSpPr>
          <p:nvPr/>
        </p:nvSpPr>
        <p:spPr bwMode="auto">
          <a:xfrm>
            <a:off x="539750" y="3789363"/>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0547068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5338" y="266700"/>
            <a:ext cx="6608762" cy="647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AutoShape 3"/>
          <p:cNvSpPr>
            <a:spLocks noChangeArrowheads="1"/>
          </p:cNvSpPr>
          <p:nvPr/>
        </p:nvSpPr>
        <p:spPr bwMode="auto">
          <a:xfrm rot="20160000">
            <a:off x="606425" y="1557338"/>
            <a:ext cx="863600" cy="4318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6" name="Rectangle 4"/>
          <p:cNvSpPr>
            <a:spLocks noChangeArrowheads="1"/>
          </p:cNvSpPr>
          <p:nvPr/>
        </p:nvSpPr>
        <p:spPr bwMode="auto">
          <a:xfrm>
            <a:off x="236538" y="1398588"/>
            <a:ext cx="1481137"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400"/>
              <a:t>Electric car  - only 16,000 hits</a:t>
            </a:r>
          </a:p>
          <a:p>
            <a:pPr hangingPunct="1">
              <a:lnSpc>
                <a:spcPct val="100000"/>
              </a:lnSpc>
              <a:spcBef>
                <a:spcPts val="900"/>
              </a:spcBef>
              <a:buClrTx/>
              <a:buFontTx/>
              <a:buNone/>
            </a:pPr>
            <a:endParaRPr lang="fr-FR" altLang="en-US" sz="1200"/>
          </a:p>
          <a:p>
            <a:pPr hangingPunct="1">
              <a:lnSpc>
                <a:spcPct val="100000"/>
              </a:lnSpc>
              <a:spcBef>
                <a:spcPts val="900"/>
              </a:spcBef>
              <a:buClrTx/>
              <a:buFontTx/>
              <a:buNone/>
            </a:pPr>
            <a:endParaRPr lang="fr-FR" altLang="en-US" sz="1200"/>
          </a:p>
        </p:txBody>
      </p:sp>
      <p:sp>
        <p:nvSpPr>
          <p:cNvPr id="13317" name="AutoShape 5"/>
          <p:cNvSpPr>
            <a:spLocks/>
          </p:cNvSpPr>
          <p:nvPr/>
        </p:nvSpPr>
        <p:spPr bwMode="auto">
          <a:xfrm>
            <a:off x="1403350" y="1773238"/>
            <a:ext cx="611188" cy="3095625"/>
          </a:xfrm>
          <a:prstGeom prst="leftBrace">
            <a:avLst>
              <a:gd name="adj1" fmla="val 42208"/>
              <a:gd name="adj2" fmla="val 50000"/>
            </a:avLst>
          </a:prstGeom>
          <a:noFill/>
          <a:ln w="381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8" name="Rectangle 6"/>
          <p:cNvSpPr>
            <a:spLocks noChangeArrowheads="1"/>
          </p:cNvSpPr>
          <p:nvPr/>
        </p:nvSpPr>
        <p:spPr bwMode="auto">
          <a:xfrm>
            <a:off x="179388" y="3059113"/>
            <a:ext cx="1346200"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400"/>
              <a:t>Search Query </a:t>
            </a:r>
          </a:p>
          <a:p>
            <a:pPr hangingPunct="1">
              <a:lnSpc>
                <a:spcPct val="100000"/>
              </a:lnSpc>
              <a:spcBef>
                <a:spcPts val="900"/>
              </a:spcBef>
              <a:buClrTx/>
              <a:buFontTx/>
              <a:buNone/>
            </a:pPr>
            <a:r>
              <a:rPr lang="fr-FR" altLang="en-US" sz="1400"/>
              <a:t>(synonyms &amp; technologically related terms)</a:t>
            </a:r>
          </a:p>
        </p:txBody>
      </p:sp>
      <p:sp>
        <p:nvSpPr>
          <p:cNvPr id="13319" name="AutoShape 7"/>
          <p:cNvSpPr>
            <a:spLocks noChangeArrowheads="1"/>
          </p:cNvSpPr>
          <p:nvPr/>
        </p:nvSpPr>
        <p:spPr bwMode="auto">
          <a:xfrm>
            <a:off x="1042988" y="6281738"/>
            <a:ext cx="852487" cy="287337"/>
          </a:xfrm>
          <a:prstGeom prst="rightArrow">
            <a:avLst>
              <a:gd name="adj1" fmla="val 50000"/>
              <a:gd name="adj2" fmla="val 74171"/>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0" name="AutoShape 8"/>
          <p:cNvSpPr>
            <a:spLocks noChangeArrowheads="1"/>
          </p:cNvSpPr>
          <p:nvPr/>
        </p:nvSpPr>
        <p:spPr bwMode="auto">
          <a:xfrm>
            <a:off x="1331913" y="1069975"/>
            <a:ext cx="1965325" cy="468313"/>
          </a:xfrm>
          <a:prstGeom prst="curvedDownArrow">
            <a:avLst>
              <a:gd name="adj1" fmla="val 83932"/>
              <a:gd name="adj2" fmla="val 167864"/>
              <a:gd name="adj3" fmla="val 3333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9481504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15888"/>
            <a:ext cx="6510338" cy="666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AutoShape 3"/>
          <p:cNvSpPr>
            <a:spLocks noChangeArrowheads="1"/>
          </p:cNvSpPr>
          <p:nvPr/>
        </p:nvSpPr>
        <p:spPr bwMode="auto">
          <a:xfrm>
            <a:off x="2627313" y="1160463"/>
            <a:ext cx="287337" cy="360362"/>
          </a:xfrm>
          <a:prstGeom prst="downArrow">
            <a:avLst>
              <a:gd name="adj1" fmla="val 50000"/>
              <a:gd name="adj2" fmla="val 31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40" name="AutoShape 4"/>
          <p:cNvSpPr>
            <a:spLocks noChangeArrowheads="1"/>
          </p:cNvSpPr>
          <p:nvPr/>
        </p:nvSpPr>
        <p:spPr bwMode="auto">
          <a:xfrm>
            <a:off x="684213" y="3951288"/>
            <a:ext cx="792162" cy="431800"/>
          </a:xfrm>
          <a:prstGeom prst="rightArrow">
            <a:avLst>
              <a:gd name="adj1" fmla="val 50000"/>
              <a:gd name="adj2" fmla="val 4586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5028247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AutoShape 2"/>
          <p:cNvSpPr>
            <a:spLocks noChangeArrowheads="1"/>
          </p:cNvSpPr>
          <p:nvPr/>
        </p:nvSpPr>
        <p:spPr bwMode="auto">
          <a:xfrm>
            <a:off x="6948488" y="1268413"/>
            <a:ext cx="431800" cy="360362"/>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3" name="AutoShape 3"/>
          <p:cNvSpPr>
            <a:spLocks/>
          </p:cNvSpPr>
          <p:nvPr/>
        </p:nvSpPr>
        <p:spPr bwMode="auto">
          <a:xfrm>
            <a:off x="7613650" y="2205038"/>
            <a:ext cx="528638" cy="4319587"/>
          </a:xfrm>
          <a:prstGeom prst="rightBrace">
            <a:avLst>
              <a:gd name="adj1" fmla="val 315233"/>
              <a:gd name="adj2" fmla="val 238653"/>
            </a:avLst>
          </a:prstGeom>
          <a:noFill/>
          <a:ln w="381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15888"/>
            <a:ext cx="7135813" cy="660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Rectangle 5"/>
          <p:cNvSpPr>
            <a:spLocks noChangeArrowheads="1"/>
          </p:cNvSpPr>
          <p:nvPr/>
        </p:nvSpPr>
        <p:spPr bwMode="auto">
          <a:xfrm>
            <a:off x="7896225" y="3638550"/>
            <a:ext cx="1139825"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hangingPunct="1">
              <a:lnSpc>
                <a:spcPct val="100000"/>
              </a:lnSpc>
              <a:spcBef>
                <a:spcPts val="900"/>
              </a:spcBef>
              <a:buClrTx/>
              <a:buFontTx/>
              <a:buNone/>
            </a:pPr>
            <a:r>
              <a:rPr lang="fr-FR" altLang="en-US" sz="4000">
                <a:solidFill>
                  <a:srgbClr val="FF0000"/>
                </a:solidFill>
              </a:rPr>
              <a:t>???</a:t>
            </a:r>
          </a:p>
        </p:txBody>
      </p:sp>
    </p:spTree>
    <p:extLst>
      <p:ext uri="{BB962C8B-B14F-4D97-AF65-F5344CB8AC3E}">
        <p14:creationId xmlns:p14="http://schemas.microsoft.com/office/powerpoint/2010/main" val="30931720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5888"/>
            <a:ext cx="7180262" cy="6624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AutoShape 3"/>
          <p:cNvSpPr>
            <a:spLocks noChangeArrowheads="1"/>
          </p:cNvSpPr>
          <p:nvPr/>
        </p:nvSpPr>
        <p:spPr bwMode="auto">
          <a:xfrm>
            <a:off x="6948488"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8" name="AutoShape 4"/>
          <p:cNvSpPr>
            <a:spLocks noChangeArrowheads="1"/>
          </p:cNvSpPr>
          <p:nvPr/>
        </p:nvSpPr>
        <p:spPr bwMode="auto">
          <a:xfrm>
            <a:off x="5148263"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5442784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0" name="AutoShape 2"/>
          <p:cNvSpPr>
            <a:spLocks noChangeArrowheads="1"/>
          </p:cNvSpPr>
          <p:nvPr/>
        </p:nvSpPr>
        <p:spPr bwMode="auto">
          <a:xfrm>
            <a:off x="427038" y="2565400"/>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0"/>
            <a:ext cx="7219950" cy="6740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28240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864096"/>
          </a:xfrm>
        </p:spPr>
        <p:txBody>
          <a:bodyPr/>
          <a:lstStyle/>
          <a:p>
            <a:r>
              <a:rPr lang="en-US" smtClean="0"/>
              <a:t>	       STANDING COMMITTEES </a:t>
            </a:r>
            <a:endParaRPr lang="en-US" dirty="0"/>
          </a:p>
        </p:txBody>
      </p:sp>
      <p:sp>
        <p:nvSpPr>
          <p:cNvPr id="3" name="Espace réservé du contenu 2"/>
          <p:cNvSpPr>
            <a:spLocks noGrp="1"/>
          </p:cNvSpPr>
          <p:nvPr>
            <p:ph idx="1"/>
          </p:nvPr>
        </p:nvSpPr>
        <p:spPr>
          <a:xfrm>
            <a:off x="179512" y="1052736"/>
            <a:ext cx="8964488" cy="5073427"/>
          </a:xfrm>
        </p:spPr>
        <p:txBody>
          <a:bodyPr/>
          <a:lstStyle/>
          <a:p>
            <a:pPr>
              <a:lnSpc>
                <a:spcPct val="110000"/>
              </a:lnSpc>
            </a:pPr>
            <a:r>
              <a:rPr lang="en-US" sz="2000" dirty="0" smtClean="0"/>
              <a:t>PATENTS (SCP)</a:t>
            </a:r>
            <a:endParaRPr lang="en-US" sz="1600" dirty="0" smtClean="0">
              <a:cs typeface="Arial Unicode MS" charset="0"/>
            </a:endParaRPr>
          </a:p>
          <a:p>
            <a:pPr marL="0" indent="0">
              <a:buNone/>
            </a:pPr>
            <a:endParaRPr lang="en-US" sz="2000" dirty="0" smtClean="0"/>
          </a:p>
          <a:p>
            <a:r>
              <a:rPr lang="en-US" sz="2000" dirty="0" smtClean="0"/>
              <a:t>COPYRIGHT &amp; RELATED RIGHTS  (SCCR</a:t>
            </a:r>
            <a:r>
              <a:rPr lang="en-US" sz="2000" dirty="0"/>
              <a:t>)</a:t>
            </a:r>
            <a:endParaRPr lang="en-US" sz="1600" dirty="0" smtClean="0">
              <a:effectLst>
                <a:outerShdw blurRad="38100" dist="38100" dir="2700000" algn="tl">
                  <a:srgbClr val="DDDDDD"/>
                </a:outerShdw>
              </a:effectLst>
              <a:cs typeface="Arial Unicode MS" charset="0"/>
            </a:endParaRPr>
          </a:p>
          <a:p>
            <a:endParaRPr lang="en-US" sz="2000" dirty="0" smtClean="0"/>
          </a:p>
          <a:p>
            <a:r>
              <a:rPr lang="en-US" sz="2000" dirty="0" smtClean="0"/>
              <a:t>TRADEMARKS, DESIGNS &amp; GEOGRAPHICAL INDICATIONS (SCT)</a:t>
            </a:r>
            <a:r>
              <a:rPr lang="en-US" sz="2000" dirty="0" smtClean="0">
                <a:cs typeface="Arial Unicode MS" charset="0"/>
              </a:rPr>
              <a:t> </a:t>
            </a:r>
          </a:p>
          <a:p>
            <a:pPr marL="0" indent="0">
              <a:buNone/>
            </a:pPr>
            <a:endParaRPr lang="en-US" sz="2000" dirty="0" smtClean="0">
              <a:cs typeface="Arial Unicode MS" charset="0"/>
            </a:endParaRPr>
          </a:p>
          <a:p>
            <a:r>
              <a:rPr lang="en-US" sz="2000" b="1" u="sng" dirty="0" smtClean="0">
                <a:solidFill>
                  <a:srgbClr val="262673"/>
                </a:solidFill>
              </a:rPr>
              <a:t>AIM : </a:t>
            </a:r>
          </a:p>
          <a:p>
            <a:pPr lvl="3">
              <a:buFont typeface="Arial"/>
              <a:buChar char="•"/>
            </a:pPr>
            <a:r>
              <a:rPr lang="en-US" sz="1800" dirty="0" smtClean="0">
                <a:cs typeface="Arial Unicode MS" charset="0"/>
              </a:rPr>
              <a:t>Build consensus on topical issues</a:t>
            </a:r>
          </a:p>
          <a:p>
            <a:pPr lvl="3">
              <a:buFont typeface="Arial"/>
              <a:buChar char="•"/>
            </a:pPr>
            <a:r>
              <a:rPr lang="en-US" sz="1800" dirty="0" smtClean="0">
                <a:cs typeface="Arial Unicode MS" charset="0"/>
              </a:rPr>
              <a:t>Take into account interests of all stakeholders for a   balanced, reliable, efficient, user-friendly, cost-effective system.</a:t>
            </a:r>
          </a:p>
          <a:p>
            <a:pPr lvl="3">
              <a:buFont typeface="Arial"/>
              <a:buChar char="•"/>
            </a:pPr>
            <a:endParaRPr lang="en-US" sz="1800" dirty="0" smtClean="0"/>
          </a:p>
          <a:p>
            <a:pPr marL="0" lvl="3" indent="0">
              <a:buNone/>
            </a:pPr>
            <a:r>
              <a:rPr lang="en-US" sz="2000" dirty="0" smtClean="0">
                <a:effectLst>
                  <a:outerShdw blurRad="38100" dist="38100" dir="2700000" algn="tl">
                    <a:srgbClr val="DDDDDD"/>
                  </a:outerShdw>
                </a:effectLst>
                <a:cs typeface="Arial Unicode MS" charset="0"/>
              </a:rPr>
              <a:t>N.B.  Enforcement issues are discussed within the </a:t>
            </a:r>
            <a:r>
              <a:rPr lang="en-US" sz="2000" u="sng" dirty="0" smtClean="0">
                <a:effectLst>
                  <a:outerShdw blurRad="38100" dist="38100" dir="2700000" algn="tl">
                    <a:srgbClr val="DDDDDD"/>
                  </a:outerShdw>
                </a:effectLst>
                <a:cs typeface="Arial Unicode MS" charset="0"/>
              </a:rPr>
              <a:t>Advisory</a:t>
            </a:r>
            <a:r>
              <a:rPr lang="en-US" sz="2000" dirty="0" smtClean="0">
                <a:effectLst>
                  <a:outerShdw blurRad="38100" dist="38100" dir="2700000" algn="tl">
                    <a:srgbClr val="DDDDDD"/>
                  </a:outerShdw>
                </a:effectLst>
                <a:cs typeface="Arial Unicode MS" charset="0"/>
              </a:rPr>
              <a:t> Committee on Enforcement (ACE)</a:t>
            </a:r>
          </a:p>
          <a:p>
            <a:pPr marL="0" indent="0">
              <a:buNone/>
            </a:pPr>
            <a:endParaRPr lang="en-US" sz="2000" dirty="0" smtClean="0"/>
          </a:p>
          <a:p>
            <a:pPr marL="0" indent="0">
              <a:buNone/>
            </a:pPr>
            <a:endParaRPr lang="en-US" sz="2000" dirty="0" smtClean="0"/>
          </a:p>
          <a:p>
            <a:pPr lvl="3">
              <a:buFont typeface="Arial"/>
              <a:buChar char="•"/>
            </a:pPr>
            <a:endParaRPr lang="en-US" sz="2000" dirty="0" smtClean="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1568910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10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10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linds(horizontal)">
                                      <p:cBhvr>
                                        <p:cTn id="3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1763713" y="1123950"/>
            <a:ext cx="7005637"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nSpc>
                <a:spcPct val="100000"/>
              </a:lnSpc>
              <a:spcBef>
                <a:spcPts val="488"/>
              </a:spcBef>
              <a:buClrTx/>
              <a:buFontTx/>
              <a:buNone/>
            </a:pPr>
            <a:r>
              <a:rPr lang="en-US" altLang="en-US" sz="2400"/>
              <a:t>What if you do not know a term in English?</a:t>
            </a:r>
          </a:p>
          <a:p>
            <a:pPr>
              <a:lnSpc>
                <a:spcPct val="100000"/>
              </a:lnSpc>
              <a:spcBef>
                <a:spcPts val="488"/>
              </a:spcBef>
              <a:buClrTx/>
              <a:buFontTx/>
              <a:buNone/>
            </a:pPr>
            <a:endParaRPr lang="en-US" altLang="en-US" sz="2400"/>
          </a:p>
          <a:p>
            <a:pPr>
              <a:lnSpc>
                <a:spcPct val="100000"/>
              </a:lnSpc>
              <a:spcBef>
                <a:spcPts val="488"/>
              </a:spcBef>
              <a:buClrTx/>
              <a:buFontTx/>
              <a:buNone/>
            </a:pPr>
            <a:endParaRPr lang="en-US" altLang="en-US" sz="2400"/>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708275"/>
            <a:ext cx="1631950" cy="181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2133600"/>
            <a:ext cx="5327650" cy="3567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28567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908050"/>
            <a:ext cx="7610475" cy="4657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488" y="3763963"/>
            <a:ext cx="1019175" cy="2028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9" name="AutoShape 3"/>
          <p:cNvSpPr>
            <a:spLocks noChangeArrowheads="1"/>
          </p:cNvSpPr>
          <p:nvPr/>
        </p:nvSpPr>
        <p:spPr bwMode="auto">
          <a:xfrm>
            <a:off x="611188" y="2844800"/>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18458925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fill="hold" grpId="0" nodeType="withEffect">
                                  <p:stCondLst>
                                    <p:cond delay="0"/>
                                  </p:stCondLst>
                                  <p:childTnLst>
                                    <p:set>
                                      <p:cBhvr additive="repl">
                                        <p:cTn id="6" dur="1" fill="hold">
                                          <p:stCondLst>
                                            <p:cond delay="0"/>
                                          </p:stCondLst>
                                        </p:cTn>
                                        <p:tgtEl>
                                          <p:spTgt spid="19459"/>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971550"/>
            <a:ext cx="7572375" cy="4619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663" y="4076700"/>
            <a:ext cx="962025" cy="52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AutoShape 3"/>
          <p:cNvSpPr>
            <a:spLocks noChangeArrowheads="1"/>
          </p:cNvSpPr>
          <p:nvPr/>
        </p:nvSpPr>
        <p:spPr bwMode="auto">
          <a:xfrm>
            <a:off x="611188" y="5005388"/>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687011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fill="hold" nodeType="clickEffect">
                                  <p:stCondLst>
                                    <p:cond delay="0"/>
                                  </p:stCondLst>
                                  <p:childTnLst>
                                    <p:set>
                                      <p:cBhvr additive="repl">
                                        <p:cTn id="6" dur="1" fill="hold">
                                          <p:stCondLst>
                                            <p:cond delay="0"/>
                                          </p:stCondLst>
                                        </p:cTn>
                                        <p:tgtEl>
                                          <p:spTgt spid="2048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grpId="0" nodeType="clickEffect">
                                  <p:stCondLst>
                                    <p:cond delay="0"/>
                                  </p:stCondLst>
                                  <p:childTnLst>
                                    <p:set>
                                      <p:cBhvr additive="repl">
                                        <p:cTn id="10" dur="1" fill="hold">
                                          <p:stCondLst>
                                            <p:cond delay="0"/>
                                          </p:stCondLst>
                                        </p:cTn>
                                        <p:tgtEl>
                                          <p:spTgt spid="20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6556375" cy="6656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57803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620713"/>
            <a:ext cx="7591425" cy="473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463" y="3759200"/>
            <a:ext cx="161925" cy="14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3759200"/>
            <a:ext cx="161925" cy="14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550" y="3762375"/>
            <a:ext cx="161925" cy="14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71132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25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5" y="692150"/>
            <a:ext cx="7515225"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714448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765175"/>
            <a:ext cx="7534275" cy="463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AutoShape 2"/>
          <p:cNvSpPr>
            <a:spLocks noChangeArrowheads="1"/>
          </p:cNvSpPr>
          <p:nvPr/>
        </p:nvSpPr>
        <p:spPr bwMode="auto">
          <a:xfrm>
            <a:off x="220663" y="5010150"/>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8" y="2339975"/>
            <a:ext cx="6400800" cy="1571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13" y="2338388"/>
            <a:ext cx="6400800"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688" y="2328863"/>
            <a:ext cx="6400800" cy="154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738" y="2339975"/>
            <a:ext cx="6381750"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500" y="2339975"/>
            <a:ext cx="6391275" cy="154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038" y="2339975"/>
            <a:ext cx="6391275"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738" y="2349500"/>
            <a:ext cx="6391275"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213" y="2339975"/>
            <a:ext cx="6391275" cy="154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5975" y="2347913"/>
            <a:ext cx="6391275" cy="154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8"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0738" y="2349500"/>
            <a:ext cx="6381750"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9"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213" y="2347913"/>
            <a:ext cx="6391275" cy="1533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90"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688" y="2322513"/>
            <a:ext cx="7162800" cy="1819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607541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45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45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45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45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45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2458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2458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245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2458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2458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2458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fill="hold" nodeType="clickEffect">
                                  <p:stCondLst>
                                    <p:cond delay="0"/>
                                  </p:stCondLst>
                                  <p:childTnLst>
                                    <p:set>
                                      <p:cBhvr additive="repl">
                                        <p:cTn id="50" dur="1" fill="hold">
                                          <p:stCondLst>
                                            <p:cond delay="0"/>
                                          </p:stCondLst>
                                        </p:cTn>
                                        <p:tgtEl>
                                          <p:spTgt spid="2459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fill="hold" grpId="0" nodeType="clickEffect">
                                  <p:stCondLst>
                                    <p:cond delay="0"/>
                                  </p:stCondLst>
                                  <p:childTnLst>
                                    <p:set>
                                      <p:cBhvr additive="repl">
                                        <p:cTn id="54" dur="1" fill="hold">
                                          <p:stCondLst>
                                            <p:cond delay="0"/>
                                          </p:stCondLst>
                                        </p:cTn>
                                        <p:tgtEl>
                                          <p:spTgt spid="24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04813"/>
            <a:ext cx="7658100" cy="558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AutoShape 2"/>
          <p:cNvSpPr>
            <a:spLocks noChangeArrowheads="1"/>
          </p:cNvSpPr>
          <p:nvPr/>
        </p:nvSpPr>
        <p:spPr bwMode="auto">
          <a:xfrm>
            <a:off x="107950" y="4005263"/>
            <a:ext cx="576263"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6710015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3" y="280988"/>
            <a:ext cx="7762875" cy="6296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63141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2555875" y="5715000"/>
            <a:ext cx="8229600" cy="1143000"/>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SURVEY IN 2013</a:t>
            </a:r>
            <a:endParaRPr lang="en-US" altLang="en-US" sz="2800" dirty="0">
              <a:solidFill>
                <a:srgbClr val="00408C"/>
              </a:solidFill>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32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47050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4638"/>
            <a:ext cx="8640960" cy="706090"/>
          </a:xfrm>
        </p:spPr>
        <p:txBody>
          <a:bodyPr/>
          <a:lstStyle/>
          <a:p>
            <a:r>
              <a:rPr lang="en-US" sz="2600" smtClean="0">
                <a:latin typeface="Arial" charset="0"/>
                <a:cs typeface="Arial" charset="0"/>
              </a:rPr>
              <a:t>THE STANDING COMMITTEE ON LAW OF PATENTS </a:t>
            </a:r>
            <a:endParaRPr lang="en-US" sz="2600" dirty="0"/>
          </a:p>
        </p:txBody>
      </p:sp>
      <p:sp>
        <p:nvSpPr>
          <p:cNvPr id="3" name="Espace réservé du contenu 2"/>
          <p:cNvSpPr>
            <a:spLocks noGrp="1"/>
          </p:cNvSpPr>
          <p:nvPr>
            <p:ph idx="1"/>
          </p:nvPr>
        </p:nvSpPr>
        <p:spPr>
          <a:xfrm>
            <a:off x="251520" y="3356992"/>
            <a:ext cx="8640960" cy="2769171"/>
          </a:xfrm>
        </p:spPr>
        <p:txBody>
          <a:bodyPr/>
          <a:lstStyle/>
          <a:p>
            <a:pPr algn="just" eaLnBrk="1" hangingPunct="1">
              <a:lnSpc>
                <a:spcPct val="150000"/>
              </a:lnSpc>
              <a:buClr>
                <a:srgbClr val="CC0000"/>
              </a:buClr>
            </a:pPr>
            <a:r>
              <a:rPr lang="en-US" sz="1800" dirty="0">
                <a:solidFill>
                  <a:srgbClr val="002450"/>
                </a:solidFill>
                <a:cs typeface="Arial" charset="0"/>
              </a:rPr>
              <a:t>Member States’ Committee (IGOs and NGOs: observers)</a:t>
            </a:r>
          </a:p>
          <a:p>
            <a:pPr algn="just" eaLnBrk="1" hangingPunct="1">
              <a:lnSpc>
                <a:spcPct val="150000"/>
              </a:lnSpc>
              <a:buClr>
                <a:srgbClr val="CC0000"/>
              </a:buClr>
            </a:pPr>
            <a:r>
              <a:rPr lang="en-US" sz="1800" dirty="0">
                <a:solidFill>
                  <a:srgbClr val="002450"/>
                </a:solidFill>
                <a:cs typeface="Arial" charset="0"/>
              </a:rPr>
              <a:t>Established in 1998</a:t>
            </a:r>
          </a:p>
          <a:p>
            <a:pPr algn="just" eaLnBrk="1" hangingPunct="1">
              <a:lnSpc>
                <a:spcPct val="150000"/>
              </a:lnSpc>
            </a:pPr>
            <a:r>
              <a:rPr lang="en-US" sz="1800" dirty="0">
                <a:solidFill>
                  <a:srgbClr val="002450"/>
                </a:solidFill>
                <a:cs typeface="Arial" charset="0"/>
              </a:rPr>
              <a:t>Forum to discuss issues, facilitate coordination and provide guidance concerning the </a:t>
            </a:r>
            <a:r>
              <a:rPr lang="en-US" sz="1800" i="1" dirty="0">
                <a:solidFill>
                  <a:srgbClr val="002450"/>
                </a:solidFill>
                <a:cs typeface="Arial" charset="0"/>
              </a:rPr>
              <a:t>progressive international development of patent law</a:t>
            </a:r>
          </a:p>
          <a:p>
            <a:pPr algn="just" eaLnBrk="1" hangingPunct="1">
              <a:lnSpc>
                <a:spcPct val="150000"/>
              </a:lnSpc>
            </a:pPr>
            <a:r>
              <a:rPr lang="en-US" sz="1800" dirty="0">
                <a:solidFill>
                  <a:srgbClr val="002450"/>
                </a:solidFill>
                <a:cs typeface="Arial" charset="0"/>
              </a:rPr>
              <a:t>Forum that deals with a cluster of issues rather than each issue in isolation</a:t>
            </a:r>
          </a:p>
          <a:p>
            <a:pPr algn="just" eaLnBrk="1" hangingPunct="1">
              <a:lnSpc>
                <a:spcPct val="150000"/>
              </a:lnSpc>
            </a:pPr>
            <a:r>
              <a:rPr lang="en-US" sz="1800" dirty="0">
                <a:solidFill>
                  <a:srgbClr val="002450"/>
                </a:solidFill>
                <a:cs typeface="Arial" charset="0"/>
              </a:rPr>
              <a:t>Since 2008, discussions on various issues identified by Member States</a:t>
            </a:r>
          </a:p>
          <a:p>
            <a:pPr marL="0" indent="0" algn="just">
              <a:lnSpc>
                <a:spcPct val="150000"/>
              </a:lnSpc>
              <a:buNone/>
            </a:pPr>
            <a:endParaRPr lang="en-US" sz="1800" dirty="0"/>
          </a:p>
        </p:txBody>
      </p:sp>
      <p:pic>
        <p:nvPicPr>
          <p:cNvPr id="860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3568" y="1139449"/>
            <a:ext cx="3096344" cy="1690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descr="D:\Users\gesto\Desktop\8515829186_49910d47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08104" y="1162878"/>
            <a:ext cx="2894720" cy="1688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72336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WHO ARE USING PATENTSCOPE ? </a:t>
            </a:r>
            <a:endParaRPr lang="en-US" altLang="en-US" sz="2800" dirty="0">
              <a:solidFill>
                <a:srgbClr val="00408C"/>
              </a:solidFill>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557338"/>
            <a:ext cx="6434138" cy="3671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25625"/>
            <a:ext cx="6278562"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4588217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8675"/>
                                        </p:tgtEl>
                                        <p:attrNameLst>
                                          <p:attrName>style.visibility</p:attrName>
                                        </p:attrNameLst>
                                      </p:cBhvr>
                                      <p:to>
                                        <p:strVal val="visible"/>
                                      </p:to>
                                    </p:set>
                                    <p:anim calcmode="lin" valueType="num">
                                      <p:cBhvr additive="repl">
                                        <p:cTn id="7" dur="500" fill="hold"/>
                                        <p:tgtEl>
                                          <p:spTgt spid="28675"/>
                                        </p:tgtEl>
                                        <p:attrNameLst>
                                          <p:attrName>ppt_x</p:attrName>
                                        </p:attrNameLst>
                                      </p:cBhvr>
                                      <p:tavLst>
                                        <p:tav tm="100000">
                                          <p:val>
                                            <p:strVal val="#ppt_x"/>
                                          </p:val>
                                        </p:tav>
                                        <p:tav>
                                          <p:val>
                                            <p:strVal val="#ppt_x"/>
                                          </p:val>
                                        </p:tav>
                                      </p:tavLst>
                                    </p:anim>
                                    <p:anim calcmode="lin" valueType="num">
                                      <p:cBhvr additive="repl">
                                        <p:cTn id="8" dur="500" fill="hold"/>
                                        <p:tgtEl>
                                          <p:spTgt spid="2867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0338"/>
            <a:ext cx="5903912" cy="5903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Rectangle 3"/>
          <p:cNvSpPr>
            <a:spLocks noChangeArrowheads="1"/>
          </p:cNvSpPr>
          <p:nvPr/>
        </p:nvSpPr>
        <p:spPr bwMode="auto">
          <a:xfrm>
            <a:off x="1457325" y="2646363"/>
            <a:ext cx="5545138"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3600" b="1"/>
              <a:t>71% : interface is good</a:t>
            </a:r>
          </a:p>
        </p:txBody>
      </p:sp>
    </p:spTree>
    <p:extLst>
      <p:ext uri="{BB962C8B-B14F-4D97-AF65-F5344CB8AC3E}">
        <p14:creationId xmlns:p14="http://schemas.microsoft.com/office/powerpoint/2010/main" val="5794015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9699"/>
                                        </p:tgtEl>
                                        <p:attrNameLst>
                                          <p:attrName>style.visibility</p:attrName>
                                        </p:attrNameLst>
                                      </p:cBhvr>
                                      <p:to>
                                        <p:strVal val="visible"/>
                                      </p:to>
                                    </p:set>
                                    <p:anim calcmode="lin" valueType="num">
                                      <p:cBhvr additive="repl">
                                        <p:cTn id="7" dur="500" fill="hold"/>
                                        <p:tgtEl>
                                          <p:spTgt spid="29699"/>
                                        </p:tgtEl>
                                        <p:attrNameLst>
                                          <p:attrName>ppt_x</p:attrName>
                                        </p:attrNameLst>
                                      </p:cBhvr>
                                      <p:tavLst>
                                        <p:tav tm="100000">
                                          <p:val>
                                            <p:strVal val="#ppt_x"/>
                                          </p:val>
                                        </p:tav>
                                        <p:tav>
                                          <p:val>
                                            <p:strVal val="#ppt_x"/>
                                          </p:val>
                                        </p:tav>
                                      </p:tavLst>
                                    </p:anim>
                                    <p:anim calcmode="lin" valueType="num">
                                      <p:cBhvr additive="repl">
                                        <p:cTn id="8" dur="500" fill="hold"/>
                                        <p:tgtEl>
                                          <p:spTgt spid="29699"/>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MONTHLY WEBINAR</a:t>
            </a:r>
            <a:endParaRPr lang="en-US" altLang="en-US" sz="2800" dirty="0">
              <a:solidFill>
                <a:srgbClr val="00408C"/>
              </a:solidFill>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484313"/>
            <a:ext cx="9161463" cy="312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454774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a:solidFill>
                  <a:srgbClr val="00408C"/>
                </a:solidFill>
              </a:rPr>
              <a:t>GLOBAL DATABASES, TOOLS, AND PLATFORMS FOR IP BUSINESS (FREE) </a:t>
            </a:r>
          </a:p>
        </p:txBody>
      </p:sp>
      <p:sp>
        <p:nvSpPr>
          <p:cNvPr id="31746" name="Text Box 2"/>
          <p:cNvSpPr txBox="1">
            <a:spLocks noChangeArrowheads="1"/>
          </p:cNvSpPr>
          <p:nvPr/>
        </p:nvSpPr>
        <p:spPr bwMode="auto">
          <a:xfrm>
            <a:off x="2771800" y="2132855"/>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9pPr>
          </a:lstStyle>
          <a:p>
            <a:pPr>
              <a:lnSpc>
                <a:spcPct val="200000"/>
              </a:lnSpc>
              <a:spcBef>
                <a:spcPts val="488"/>
              </a:spcBef>
              <a:buSzPct val="95000"/>
              <a:buFont typeface="Times New Roman" pitchFamily="16" charset="0"/>
              <a:buBlip>
                <a:blip r:embed="rId3"/>
              </a:buBlip>
            </a:pPr>
            <a:r>
              <a:rPr lang="en-US" altLang="en-US" sz="2200" dirty="0" smtClean="0"/>
              <a:t>PATENTSCOPE </a:t>
            </a:r>
          </a:p>
          <a:p>
            <a:pPr>
              <a:lnSpc>
                <a:spcPct val="200000"/>
              </a:lnSpc>
              <a:spcBef>
                <a:spcPts val="488"/>
              </a:spcBef>
              <a:buSzPct val="95000"/>
              <a:buFont typeface="Times New Roman" pitchFamily="16" charset="0"/>
              <a:buBlip>
                <a:blip r:embed="rId3"/>
              </a:buBlip>
            </a:pPr>
            <a:r>
              <a:rPr lang="en-US" altLang="en-US" sz="2200" dirty="0" smtClean="0">
                <a:solidFill>
                  <a:srgbClr val="2300DC"/>
                </a:solidFill>
              </a:rPr>
              <a:t>GLOBAL BRAND DATABASE</a:t>
            </a:r>
          </a:p>
          <a:p>
            <a:pPr>
              <a:lnSpc>
                <a:spcPct val="200000"/>
              </a:lnSpc>
              <a:spcBef>
                <a:spcPts val="488"/>
              </a:spcBef>
              <a:buSzPct val="95000"/>
            </a:pPr>
            <a:endParaRPr lang="en-US" altLang="en-US" sz="2800" dirty="0"/>
          </a:p>
          <a:p>
            <a:pPr>
              <a:lnSpc>
                <a:spcPct val="200000"/>
              </a:lnSpc>
              <a:spcBef>
                <a:spcPts val="488"/>
              </a:spcBef>
              <a:buClrTx/>
              <a:buFontTx/>
              <a:buNone/>
            </a:pPr>
            <a:endParaRPr lang="en-US" altLang="en-US" sz="2800" dirty="0"/>
          </a:p>
        </p:txBody>
      </p:sp>
    </p:spTree>
    <p:extLst>
      <p:ext uri="{BB962C8B-B14F-4D97-AF65-F5344CB8AC3E}">
        <p14:creationId xmlns:p14="http://schemas.microsoft.com/office/powerpoint/2010/main" val="39310337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GLOBAL BRANDS DATABASE </a:t>
            </a:r>
            <a:endParaRPr lang="en-US" altLang="en-US" sz="2800" dirty="0">
              <a:solidFill>
                <a:srgbClr val="00408C"/>
              </a:solidFill>
            </a:endParaRPr>
          </a:p>
        </p:txBody>
      </p:sp>
      <p:sp>
        <p:nvSpPr>
          <p:cNvPr id="32770" name="Text Box 2"/>
          <p:cNvSpPr txBox="1">
            <a:spLocks noChangeArrowheads="1"/>
          </p:cNvSpPr>
          <p:nvPr/>
        </p:nvSpPr>
        <p:spPr bwMode="auto">
          <a:xfrm>
            <a:off x="251520" y="1844824"/>
            <a:ext cx="8725934"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1pPr>
            <a:lvl2pPr marL="739775" indent="-28257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Microsoft YaHei" charset="-122"/>
              </a:defRPr>
            </a:lvl9pPr>
          </a:lstStyle>
          <a:p>
            <a:pPr algn="just" hangingPunct="1">
              <a:lnSpc>
                <a:spcPct val="100000"/>
              </a:lnSpc>
              <a:spcBef>
                <a:spcPts val="488"/>
              </a:spcBef>
              <a:buSzPct val="111000"/>
              <a:buFont typeface="Times New Roman" pitchFamily="16" charset="0"/>
              <a:buBlip>
                <a:blip r:embed="rId3"/>
              </a:buBlip>
            </a:pPr>
            <a:r>
              <a:rPr lang="en-US" altLang="en-US" sz="2000" dirty="0"/>
              <a:t>Over 12 million records relating to internationally-protected trademarks, etc.</a:t>
            </a:r>
          </a:p>
          <a:p>
            <a:pPr algn="just" hangingPunct="1">
              <a:lnSpc>
                <a:spcPct val="100000"/>
              </a:lnSpc>
              <a:spcBef>
                <a:spcPts val="488"/>
              </a:spcBef>
              <a:buClrTx/>
              <a:buFontTx/>
              <a:buNone/>
            </a:pPr>
            <a:endParaRPr lang="en-US" altLang="en-US" sz="2000" dirty="0"/>
          </a:p>
          <a:p>
            <a:pPr algn="just" hangingPunct="1">
              <a:lnSpc>
                <a:spcPct val="100000"/>
              </a:lnSpc>
              <a:spcBef>
                <a:spcPts val="488"/>
              </a:spcBef>
              <a:buSzPct val="111000"/>
              <a:buFont typeface="Times New Roman" pitchFamily="16" charset="0"/>
              <a:buBlip>
                <a:blip r:embed="rId3"/>
              </a:buBlip>
            </a:pPr>
            <a:r>
              <a:rPr lang="en-US" altLang="en-US" sz="2000" dirty="0"/>
              <a:t>Free of charge simultaneous brand-related searches across multiple collections, including:</a:t>
            </a:r>
          </a:p>
          <a:p>
            <a:pPr algn="just" hangingPunct="1">
              <a:lnSpc>
                <a:spcPct val="100000"/>
              </a:lnSpc>
              <a:spcBef>
                <a:spcPts val="488"/>
              </a:spcBef>
              <a:buClrTx/>
              <a:buFontTx/>
              <a:buNone/>
            </a:pPr>
            <a:endParaRPr lang="en-US" altLang="en-US" sz="2400" dirty="0"/>
          </a:p>
          <a:p>
            <a:pPr lvl="1" hangingPunct="1">
              <a:lnSpc>
                <a:spcPct val="100000"/>
              </a:lnSpc>
              <a:spcBef>
                <a:spcPts val="488"/>
              </a:spcBef>
              <a:buSzPct val="75000"/>
              <a:buFont typeface="Wingdings" charset="2"/>
              <a:buChar char=""/>
            </a:pPr>
            <a:r>
              <a:rPr lang="en-US" altLang="en-US" sz="1800" dirty="0"/>
              <a:t>Trademarks registered under Madrid System</a:t>
            </a:r>
          </a:p>
          <a:p>
            <a:pPr lvl="1" hangingPunct="1">
              <a:lnSpc>
                <a:spcPct val="100000"/>
              </a:lnSpc>
              <a:spcBef>
                <a:spcPts val="488"/>
              </a:spcBef>
              <a:buSzPct val="75000"/>
              <a:buFont typeface="Wingdings" charset="2"/>
              <a:buChar char=""/>
            </a:pPr>
            <a:r>
              <a:rPr lang="en-US" altLang="en-US" sz="1800" dirty="0"/>
              <a:t>Appellations of Origin registered under Lisbon System</a:t>
            </a:r>
          </a:p>
          <a:p>
            <a:pPr lvl="1" hangingPunct="1">
              <a:lnSpc>
                <a:spcPct val="100000"/>
              </a:lnSpc>
              <a:spcBef>
                <a:spcPts val="488"/>
              </a:spcBef>
              <a:buSzPct val="75000"/>
              <a:buFont typeface="Wingdings" charset="2"/>
              <a:buChar char=""/>
            </a:pPr>
            <a:r>
              <a:rPr lang="en-US" altLang="en-US" sz="1800" dirty="0"/>
              <a:t>Emblems protected under the Paris Convention 6ter </a:t>
            </a:r>
          </a:p>
          <a:p>
            <a:pPr lvl="1" hangingPunct="1">
              <a:lnSpc>
                <a:spcPct val="100000"/>
              </a:lnSpc>
              <a:spcBef>
                <a:spcPts val="488"/>
              </a:spcBef>
              <a:buSzPct val="75000"/>
              <a:buFont typeface="Wingdings" charset="2"/>
              <a:buChar char=""/>
            </a:pPr>
            <a:r>
              <a:rPr lang="en-US" altLang="en-US" sz="1800" dirty="0"/>
              <a:t>Algeria, Australia, Canada, Egypt, Estonia, Israel, Morocco, Singapore, Switzerland, UAE, US</a:t>
            </a:r>
          </a:p>
          <a:p>
            <a:pPr hangingPunct="1">
              <a:lnSpc>
                <a:spcPct val="100000"/>
              </a:lnSpc>
              <a:spcBef>
                <a:spcPts val="488"/>
              </a:spcBef>
              <a:buClrTx/>
              <a:buFontTx/>
              <a:buNone/>
            </a:pPr>
            <a:endParaRPr lang="en-US" altLang="en-US" sz="2400" dirty="0"/>
          </a:p>
        </p:txBody>
      </p:sp>
    </p:spTree>
    <p:extLst>
      <p:ext uri="{BB962C8B-B14F-4D97-AF65-F5344CB8AC3E}">
        <p14:creationId xmlns:p14="http://schemas.microsoft.com/office/powerpoint/2010/main" val="25160952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3794" name="AutoShape 2"/>
          <p:cNvCxnSpPr>
            <a:cxnSpLocks noChangeShapeType="1"/>
          </p:cNvCxnSpPr>
          <p:nvPr/>
        </p:nvCxnSpPr>
        <p:spPr bwMode="auto">
          <a:xfrm>
            <a:off x="4067175" y="5553075"/>
            <a:ext cx="1588" cy="317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3795" name="Oval 3"/>
          <p:cNvSpPr>
            <a:spLocks noChangeArrowheads="1"/>
          </p:cNvSpPr>
          <p:nvPr/>
        </p:nvSpPr>
        <p:spPr bwMode="auto">
          <a:xfrm>
            <a:off x="931863" y="5076825"/>
            <a:ext cx="4679950" cy="1771650"/>
          </a:xfrm>
          <a:prstGeom prst="ellipse">
            <a:avLst/>
          </a:prstGeom>
          <a:noFill/>
          <a:ln w="93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6" name="AutoShape 4"/>
          <p:cNvSpPr>
            <a:spLocks noChangeArrowheads="1"/>
          </p:cNvSpPr>
          <p:nvPr/>
        </p:nvSpPr>
        <p:spPr bwMode="auto">
          <a:xfrm>
            <a:off x="3278188" y="5391150"/>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7"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a:solidFill>
                  <a:srgbClr val="FFFF00"/>
                </a:solidFill>
              </a:rPr>
              <a:t>www.wipo.int</a:t>
            </a:r>
          </a:p>
        </p:txBody>
      </p:sp>
    </p:spTree>
    <p:extLst>
      <p:ext uri="{BB962C8B-B14F-4D97-AF65-F5344CB8AC3E}">
        <p14:creationId xmlns:p14="http://schemas.microsoft.com/office/powerpoint/2010/main" val="11462178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700213"/>
            <a:ext cx="1295400" cy="2073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700" y="1698625"/>
            <a:ext cx="1295400" cy="211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0065418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48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260350"/>
            <a:ext cx="9050338" cy="6394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AutoShape 2"/>
          <p:cNvSpPr>
            <a:spLocks noChangeArrowheads="1"/>
          </p:cNvSpPr>
          <p:nvPr/>
        </p:nvSpPr>
        <p:spPr bwMode="auto">
          <a:xfrm rot="5400000">
            <a:off x="6417469" y="1080294"/>
            <a:ext cx="431800" cy="360362"/>
          </a:xfrm>
          <a:prstGeom prst="rightArrow">
            <a:avLst>
              <a:gd name="adj1" fmla="val 50000"/>
              <a:gd name="adj2" fmla="val 29956"/>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38" y="1476375"/>
            <a:ext cx="4278312" cy="1484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4" name="AutoShape 4"/>
          <p:cNvSpPr>
            <a:spLocks noChangeArrowheads="1"/>
          </p:cNvSpPr>
          <p:nvPr/>
        </p:nvSpPr>
        <p:spPr bwMode="auto">
          <a:xfrm rot="5400000">
            <a:off x="3682207" y="3112293"/>
            <a:ext cx="431800" cy="360363"/>
          </a:xfrm>
          <a:prstGeom prst="rightArrow">
            <a:avLst>
              <a:gd name="adj1" fmla="val 50000"/>
              <a:gd name="adj2" fmla="val 29956"/>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3543300"/>
            <a:ext cx="8932863" cy="3109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502416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358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fill="hold" grpId="1" nodeType="clickEffect">
                                  <p:stCondLst>
                                    <p:cond delay="0"/>
                                  </p:stCondLst>
                                  <p:childTnLst>
                                    <p:set>
                                      <p:cBhvr additive="repl">
                                        <p:cTn id="10" dur="1" fill="hold">
                                          <p:stCondLst>
                                            <p:cond delay="0"/>
                                          </p:stCondLst>
                                        </p:cTn>
                                        <p:tgtEl>
                                          <p:spTgt spid="35842"/>
                                        </p:tgtEl>
                                        <p:attrNameLst>
                                          <p:attrName>style.visibility</p:attrName>
                                        </p:attrNameLst>
                                      </p:cBhvr>
                                      <p:to>
                                        <p:strVal val="hidden"/>
                                      </p:to>
                                    </p:set>
                                  </p:childTnLst>
                                </p:cTn>
                              </p:par>
                              <p:par>
                                <p:cTn id="11" presetID="1" presetClass="entr" fill="hold" nodeType="withEffect">
                                  <p:stCondLst>
                                    <p:cond delay="0"/>
                                  </p:stCondLst>
                                  <p:childTnLst>
                                    <p:set>
                                      <p:cBhvr additive="repl">
                                        <p:cTn id="12" dur="1" fill="hold">
                                          <p:stCondLst>
                                            <p:cond delay="0"/>
                                          </p:stCondLst>
                                        </p:cTn>
                                        <p:tgtEl>
                                          <p:spTgt spid="35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grpId="0" nodeType="clickEffect">
                                  <p:stCondLst>
                                    <p:cond delay="0"/>
                                  </p:stCondLst>
                                  <p:childTnLst>
                                    <p:set>
                                      <p:cBhvr additive="repl">
                                        <p:cTn id="16" dur="1" fill="hold">
                                          <p:stCondLst>
                                            <p:cond delay="0"/>
                                          </p:stCondLst>
                                        </p:cTn>
                                        <p:tgtEl>
                                          <p:spTgt spid="3584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fill="hold" grpId="1" nodeType="clickEffect">
                                  <p:stCondLst>
                                    <p:cond delay="0"/>
                                  </p:stCondLst>
                                  <p:childTnLst>
                                    <p:set>
                                      <p:cBhvr additive="repl">
                                        <p:cTn id="20" dur="1" fill="hold">
                                          <p:stCondLst>
                                            <p:cond delay="0"/>
                                          </p:stCondLst>
                                        </p:cTn>
                                        <p:tgtEl>
                                          <p:spTgt spid="35844"/>
                                        </p:tgtEl>
                                        <p:attrNameLst>
                                          <p:attrName>style.visibility</p:attrName>
                                        </p:attrNameLst>
                                      </p:cBhvr>
                                      <p:to>
                                        <p:strVal val="hidden"/>
                                      </p:to>
                                    </p:set>
                                  </p:childTnLst>
                                </p:cTn>
                              </p:par>
                              <p:par>
                                <p:cTn id="21" presetID="1" presetClass="entr" fill="hold" nodeType="withEffect">
                                  <p:stCondLst>
                                    <p:cond delay="0"/>
                                  </p:stCondLst>
                                  <p:childTnLst>
                                    <p:set>
                                      <p:cBhvr additive="repl">
                                        <p:cTn id="22" dur="1" fill="hold">
                                          <p:stCondLst>
                                            <p:cond delay="0"/>
                                          </p:stCondLst>
                                        </p:cTn>
                                        <p:tgtEl>
                                          <p:spTgt spid="3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p:bldP spid="35842" grpId="1" animBg="1"/>
      <p:bldP spid="35844" grpId="0" animBg="1"/>
      <p:bldP spid="35844"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60350"/>
            <a:ext cx="8974138" cy="6245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361164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0"/>
            <a:ext cx="8208962" cy="6737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3" y="5680075"/>
            <a:ext cx="2947987" cy="982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3" y="5680075"/>
            <a:ext cx="3336925" cy="1017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00" y="5670550"/>
            <a:ext cx="6743700" cy="1017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088" y="5651500"/>
            <a:ext cx="7165975" cy="102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738" y="5662613"/>
            <a:ext cx="8148637" cy="1017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738" y="5661025"/>
            <a:ext cx="8355012" cy="102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663" y="5656263"/>
            <a:ext cx="7829550" cy="102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913" y="5661025"/>
            <a:ext cx="7805737" cy="1017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963" y="5640388"/>
            <a:ext cx="7508875" cy="103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935131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7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78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78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789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789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3789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3789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37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251520" y="116632"/>
            <a:ext cx="9073008" cy="792088"/>
          </a:xfrm>
        </p:spPr>
        <p:txBody>
          <a:bodyPr/>
          <a:lstStyle/>
          <a:p>
            <a:r>
              <a:rPr lang="en-US" sz="2600" dirty="0" smtClean="0">
                <a:latin typeface="Arial" charset="0"/>
                <a:cs typeface="Arial" charset="0"/>
              </a:rPr>
              <a:t>   THE STANDING COMMITTEE ON LAW OF PATENTS </a:t>
            </a:r>
            <a:br>
              <a:rPr lang="en-US" sz="2600" dirty="0" smtClean="0">
                <a:latin typeface="Arial" charset="0"/>
                <a:cs typeface="Arial" charset="0"/>
              </a:rPr>
            </a:br>
            <a:r>
              <a:rPr lang="en-US" sz="2600" dirty="0" smtClean="0">
                <a:latin typeface="Arial" charset="0"/>
                <a:cs typeface="Arial" charset="0"/>
              </a:rPr>
              <a:t>			       PART II </a:t>
            </a:r>
            <a:endParaRPr lang="en-US" sz="2600" dirty="0">
              <a:latin typeface="Arial" charset="0"/>
              <a:cs typeface="Arial" charset="0"/>
            </a:endParaRPr>
          </a:p>
        </p:txBody>
      </p:sp>
      <p:sp>
        <p:nvSpPr>
          <p:cNvPr id="3" name="Espace réservé du contenu 2"/>
          <p:cNvSpPr>
            <a:spLocks noGrp="1"/>
          </p:cNvSpPr>
          <p:nvPr>
            <p:ph idx="1"/>
          </p:nvPr>
        </p:nvSpPr>
        <p:spPr>
          <a:xfrm>
            <a:off x="179512" y="1124744"/>
            <a:ext cx="8856984" cy="5112568"/>
          </a:xfrm>
        </p:spPr>
        <p:txBody>
          <a:bodyPr/>
          <a:lstStyle/>
          <a:p>
            <a:pPr algn="just">
              <a:lnSpc>
                <a:spcPct val="110000"/>
              </a:lnSpc>
              <a:buFont typeface="Wingdings" panose="05000000000000000000" pitchFamily="2" charset="2"/>
              <a:buChar char="§"/>
            </a:pPr>
            <a:r>
              <a:rPr lang="en-US" sz="1800" dirty="0" smtClean="0">
                <a:latin typeface="Arial" charset="0"/>
                <a:cs typeface="Arial" charset="0"/>
              </a:rPr>
              <a:t>Twentieth Session of the SCP took place from January </a:t>
            </a:r>
            <a:r>
              <a:rPr lang="fr-CH" sz="1800" dirty="0" smtClean="0">
                <a:latin typeface="Arial" charset="0"/>
                <a:cs typeface="Arial" charset="0"/>
              </a:rPr>
              <a:t>27 to 31, 2014 </a:t>
            </a:r>
          </a:p>
          <a:p>
            <a:pPr marL="0" indent="0" algn="just">
              <a:lnSpc>
                <a:spcPct val="110000"/>
              </a:lnSpc>
              <a:buNone/>
            </a:pPr>
            <a:endParaRPr lang="fr-CH" sz="1600" dirty="0" smtClean="0">
              <a:latin typeface="Arial" charset="0"/>
              <a:cs typeface="Arial" charset="0"/>
            </a:endParaRPr>
          </a:p>
          <a:p>
            <a:pPr marL="0" indent="0" algn="just">
              <a:lnSpc>
                <a:spcPct val="110000"/>
              </a:lnSpc>
              <a:buFontTx/>
              <a:buNone/>
            </a:pPr>
            <a:endParaRPr lang="en-US" sz="1600" dirty="0" smtClean="0">
              <a:latin typeface="Arial" charset="0"/>
              <a:cs typeface="Arial" charset="0"/>
            </a:endParaRPr>
          </a:p>
          <a:p>
            <a:pPr lvl="0"/>
            <a:r>
              <a:rPr lang="en-US" sz="1800" b="1" dirty="0" smtClean="0"/>
              <a:t>Quality of patents: </a:t>
            </a:r>
            <a:r>
              <a:rPr lang="en-US" sz="1800" dirty="0" smtClean="0"/>
              <a:t>The Committee shared a general understanding that the proposal submitted with respect to the quality of patents did not lead to harmonization of substantive patent law and to automatic acceptance of work sharing products</a:t>
            </a:r>
          </a:p>
          <a:p>
            <a:pPr marL="0" lvl="0" indent="0">
              <a:buNone/>
            </a:pPr>
            <a:endParaRPr lang="en-US" sz="1800" dirty="0"/>
          </a:p>
          <a:p>
            <a:pPr lvl="2">
              <a:buFont typeface="Wingdings" panose="05000000000000000000" pitchFamily="2" charset="2"/>
              <a:buChar char="Ø"/>
            </a:pPr>
            <a:r>
              <a:rPr lang="en-US" sz="1700" dirty="0" smtClean="0"/>
              <a:t>A study will be prepared on inventive step containing the definition of the person skilled in the art, methodologies employed for evaluating an inventive step and the level of the inventive step </a:t>
            </a:r>
          </a:p>
          <a:p>
            <a:pPr marL="914400" lvl="2" indent="0">
              <a:buNone/>
            </a:pPr>
            <a:endParaRPr lang="en-US" sz="1700" dirty="0" smtClean="0"/>
          </a:p>
          <a:p>
            <a:pPr lvl="2">
              <a:buFont typeface="Wingdings" panose="05000000000000000000" pitchFamily="2" charset="2"/>
              <a:buChar char="Ø"/>
            </a:pPr>
            <a:r>
              <a:rPr lang="en-US" sz="1700" dirty="0" smtClean="0"/>
              <a:t>A study on sufficiency on of disclosure containing the enabling disclosure requirement, support requirement and written description requirement</a:t>
            </a:r>
          </a:p>
          <a:p>
            <a:pPr marL="914400" lvl="2" indent="0">
              <a:buNone/>
            </a:pPr>
            <a:endParaRPr lang="en-US" sz="1800" dirty="0" smtClean="0"/>
          </a:p>
        </p:txBody>
      </p:sp>
    </p:spTree>
    <p:extLst>
      <p:ext uri="{BB962C8B-B14F-4D97-AF65-F5344CB8AC3E}">
        <p14:creationId xmlns:p14="http://schemas.microsoft.com/office/powerpoint/2010/main" val="1213797831"/>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260350"/>
            <a:ext cx="9050338" cy="6394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38" y="1476375"/>
            <a:ext cx="4278312" cy="1484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3543300"/>
            <a:ext cx="8932863" cy="3109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234950"/>
            <a:ext cx="9036050" cy="556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2388" y="2124075"/>
            <a:ext cx="1481137" cy="153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00" y="234950"/>
            <a:ext cx="9109075" cy="5176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2500" y="2835275"/>
            <a:ext cx="2647950" cy="3562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1788" y="2749550"/>
            <a:ext cx="2571750" cy="373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7376492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38914"/>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389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389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3891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fill="hold" nodeType="clickEffect">
                                  <p:stCondLst>
                                    <p:cond delay="0"/>
                                  </p:stCondLst>
                                  <p:childTnLst>
                                    <p:set>
                                      <p:cBhvr additive="repl">
                                        <p:cTn id="20" dur="1" fill="hold">
                                          <p:stCondLst>
                                            <p:cond delay="0"/>
                                          </p:stCondLst>
                                        </p:cTn>
                                        <p:tgtEl>
                                          <p:spTgt spid="3891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additive="repl">
                                        <p:cTn id="24" dur="1" fill="hold">
                                          <p:stCondLst>
                                            <p:cond delay="0"/>
                                          </p:stCondLst>
                                        </p:cTn>
                                        <p:tgtEl>
                                          <p:spTgt spid="38919"/>
                                        </p:tgtEl>
                                        <p:attrNameLst>
                                          <p:attrName>style.visibility</p:attrName>
                                        </p:attrNameLst>
                                      </p:cBhvr>
                                      <p:to>
                                        <p:strVal val="visible"/>
                                      </p:to>
                                    </p:set>
                                    <p:anim calcmode="lin" valueType="num">
                                      <p:cBhvr additive="repl">
                                        <p:cTn id="25" dur="500" fill="hold"/>
                                        <p:tgtEl>
                                          <p:spTgt spid="38919"/>
                                        </p:tgtEl>
                                        <p:attrNameLst>
                                          <p:attrName>ppt_w</p:attrName>
                                        </p:attrNameLst>
                                      </p:cBhvr>
                                      <p:tavLst>
                                        <p:tav tm="100000">
                                          <p:val>
                                            <p:fltVal val="0"/>
                                          </p:val>
                                        </p:tav>
                                        <p:tav>
                                          <p:val>
                                            <p:strVal val="#ppt_w"/>
                                          </p:val>
                                        </p:tav>
                                      </p:tavLst>
                                    </p:anim>
                                    <p:anim calcmode="lin" valueType="num">
                                      <p:cBhvr additive="repl">
                                        <p:cTn id="26" dur="500" fill="hold"/>
                                        <p:tgtEl>
                                          <p:spTgt spid="38919"/>
                                        </p:tgtEl>
                                        <p:attrNameLst>
                                          <p:attrName>ppt_h</p:attrName>
                                        </p:attrNameLst>
                                      </p:cBhvr>
                                      <p:tavLst>
                                        <p:tav tm="100000">
                                          <p:val>
                                            <p:fltVal val="0"/>
                                          </p:val>
                                        </p:tav>
                                        <p:tav>
                                          <p:val>
                                            <p:strVal val="#ppt_h"/>
                                          </p:val>
                                        </p:tav>
                                      </p:tavLst>
                                    </p:anim>
                                    <p:animEffect transition="in" filter="fade">
                                      <p:cBhvr additive="repl">
                                        <p:cTn id="27" dur="500"/>
                                        <p:tgtEl>
                                          <p:spTgt spid="389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xit" presetSubtype="32" fill="hold" nodeType="clickEffect">
                                  <p:stCondLst>
                                    <p:cond delay="0"/>
                                  </p:stCondLst>
                                  <p:childTnLst>
                                    <p:anim calcmode="lin" valueType="num">
                                      <p:cBhvr additive="repl">
                                        <p:cTn id="31" dur="500" fill="hold"/>
                                        <p:tgtEl>
                                          <p:spTgt spid="38919"/>
                                        </p:tgtEl>
                                        <p:attrNameLst>
                                          <p:attrName>ppt_w</p:attrName>
                                        </p:attrNameLst>
                                      </p:cBhvr>
                                      <p:tavLst>
                                        <p:tav tm="100000">
                                          <p:val>
                                            <p:strVal val="#ppt_w"/>
                                          </p:val>
                                        </p:tav>
                                        <p:tav>
                                          <p:val>
                                            <p:fltVal val="0"/>
                                          </p:val>
                                        </p:tav>
                                      </p:tavLst>
                                    </p:anim>
                                    <p:anim calcmode="lin" valueType="num">
                                      <p:cBhvr additive="repl">
                                        <p:cTn id="32" dur="500" fill="hold"/>
                                        <p:tgtEl>
                                          <p:spTgt spid="38919"/>
                                        </p:tgtEl>
                                        <p:attrNameLst>
                                          <p:attrName>ppt_h</p:attrName>
                                        </p:attrNameLst>
                                      </p:cBhvr>
                                      <p:tavLst>
                                        <p:tav tm="100000">
                                          <p:val>
                                            <p:strVal val="#ppt_h"/>
                                          </p:val>
                                        </p:tav>
                                        <p:tav>
                                          <p:val>
                                            <p:fltVal val="0"/>
                                          </p:val>
                                        </p:tav>
                                      </p:tavLst>
                                    </p:anim>
                                    <p:animEffect transition="out" filter="fade">
                                      <p:cBhvr additive="repl">
                                        <p:cTn id="33" dur="500"/>
                                        <p:tgtEl>
                                          <p:spTgt spid="38919"/>
                                        </p:tgtEl>
                                      </p:cBhvr>
                                    </p:animEffect>
                                    <p:set>
                                      <p:cBhvr additive="repl">
                                        <p:cTn id="34" dur="1" fill="hold">
                                          <p:stCondLst>
                                            <p:cond delay="0"/>
                                          </p:stCondLst>
                                        </p:cTn>
                                        <p:tgtEl>
                                          <p:spTgt spid="3891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additive="repl">
                                        <p:cTn id="38" dur="1" fill="hold">
                                          <p:stCondLst>
                                            <p:cond delay="0"/>
                                          </p:stCondLst>
                                        </p:cTn>
                                        <p:tgtEl>
                                          <p:spTgt spid="38920"/>
                                        </p:tgtEl>
                                        <p:attrNameLst>
                                          <p:attrName>style.visibility</p:attrName>
                                        </p:attrNameLst>
                                      </p:cBhvr>
                                      <p:to>
                                        <p:strVal val="visible"/>
                                      </p:to>
                                    </p:set>
                                    <p:anim calcmode="lin" valueType="num">
                                      <p:cBhvr additive="repl">
                                        <p:cTn id="39" dur="500" fill="hold"/>
                                        <p:tgtEl>
                                          <p:spTgt spid="38920"/>
                                        </p:tgtEl>
                                        <p:attrNameLst>
                                          <p:attrName>ppt_w</p:attrName>
                                        </p:attrNameLst>
                                      </p:cBhvr>
                                      <p:tavLst>
                                        <p:tav tm="100000">
                                          <p:val>
                                            <p:fltVal val="0"/>
                                          </p:val>
                                        </p:tav>
                                        <p:tav>
                                          <p:val>
                                            <p:strVal val="#ppt_w"/>
                                          </p:val>
                                        </p:tav>
                                      </p:tavLst>
                                    </p:anim>
                                    <p:anim calcmode="lin" valueType="num">
                                      <p:cBhvr additive="repl">
                                        <p:cTn id="40" dur="500" fill="hold"/>
                                        <p:tgtEl>
                                          <p:spTgt spid="38920"/>
                                        </p:tgtEl>
                                        <p:attrNameLst>
                                          <p:attrName>ppt_h</p:attrName>
                                        </p:attrNameLst>
                                      </p:cBhvr>
                                      <p:tavLst>
                                        <p:tav tm="100000">
                                          <p:val>
                                            <p:fltVal val="0"/>
                                          </p:val>
                                        </p:tav>
                                        <p:tav>
                                          <p:val>
                                            <p:strVal val="#ppt_h"/>
                                          </p:val>
                                        </p:tav>
                                      </p:tavLst>
                                    </p:anim>
                                    <p:animEffect transition="in" filter="fade">
                                      <p:cBhvr additive="repl">
                                        <p:cTn id="41" dur="500"/>
                                        <p:tgtEl>
                                          <p:spTgt spid="3892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xit" presetSubtype="32" fill="hold" nodeType="clickEffect">
                                  <p:stCondLst>
                                    <p:cond delay="0"/>
                                  </p:stCondLst>
                                  <p:childTnLst>
                                    <p:anim calcmode="lin" valueType="num">
                                      <p:cBhvr additive="repl">
                                        <p:cTn id="45" dur="500" fill="hold"/>
                                        <p:tgtEl>
                                          <p:spTgt spid="38920"/>
                                        </p:tgtEl>
                                        <p:attrNameLst>
                                          <p:attrName>ppt_w</p:attrName>
                                        </p:attrNameLst>
                                      </p:cBhvr>
                                      <p:tavLst>
                                        <p:tav tm="100000">
                                          <p:val>
                                            <p:strVal val="#ppt_w"/>
                                          </p:val>
                                        </p:tav>
                                        <p:tav>
                                          <p:val>
                                            <p:fltVal val="0"/>
                                          </p:val>
                                        </p:tav>
                                      </p:tavLst>
                                    </p:anim>
                                    <p:anim calcmode="lin" valueType="num">
                                      <p:cBhvr additive="repl">
                                        <p:cTn id="46" dur="500" fill="hold"/>
                                        <p:tgtEl>
                                          <p:spTgt spid="38920"/>
                                        </p:tgtEl>
                                        <p:attrNameLst>
                                          <p:attrName>ppt_h</p:attrName>
                                        </p:attrNameLst>
                                      </p:cBhvr>
                                      <p:tavLst>
                                        <p:tav tm="100000">
                                          <p:val>
                                            <p:strVal val="#ppt_h"/>
                                          </p:val>
                                        </p:tav>
                                        <p:tav>
                                          <p:val>
                                            <p:fltVal val="0"/>
                                          </p:val>
                                        </p:tav>
                                      </p:tavLst>
                                    </p:anim>
                                    <p:animEffect transition="out" filter="fade">
                                      <p:cBhvr additive="repl">
                                        <p:cTn id="47" dur="500"/>
                                        <p:tgtEl>
                                          <p:spTgt spid="38920"/>
                                        </p:tgtEl>
                                      </p:cBhvr>
                                    </p:animEffect>
                                    <p:set>
                                      <p:cBhvr additive="repl">
                                        <p:cTn id="48" dur="1" fill="hold">
                                          <p:stCondLst>
                                            <p:cond delay="0"/>
                                          </p:stCondLst>
                                        </p:cTn>
                                        <p:tgtEl>
                                          <p:spTgt spid="389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04813"/>
            <a:ext cx="8783638"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248411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765175"/>
            <a:ext cx="8640762" cy="5157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81779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692150"/>
            <a:ext cx="8759825"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43880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243488" y="1124744"/>
            <a:ext cx="8712968"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a:lnSpc>
                <a:spcPct val="100000"/>
              </a:lnSpc>
              <a:spcBef>
                <a:spcPts val="488"/>
              </a:spcBef>
            </a:pPr>
            <a:r>
              <a:rPr lang="en-US" altLang="en-US" sz="3000" dirty="0" smtClean="0"/>
              <a:t>THANK YOU!</a:t>
            </a:r>
          </a:p>
          <a:p>
            <a:pPr algn="ctr">
              <a:lnSpc>
                <a:spcPct val="100000"/>
              </a:lnSpc>
              <a:spcBef>
                <a:spcPts val="488"/>
              </a:spcBef>
            </a:pPr>
            <a:endParaRPr lang="en-US" altLang="en-US" sz="2800" dirty="0"/>
          </a:p>
          <a:p>
            <a:pPr algn="ctr">
              <a:lnSpc>
                <a:spcPct val="100000"/>
              </a:lnSpc>
              <a:spcBef>
                <a:spcPts val="488"/>
              </a:spcBef>
            </a:pPr>
            <a:r>
              <a:rPr lang="en-US" altLang="en-US" dirty="0" smtClean="0">
                <a:hlinkClick r:id="rId3"/>
              </a:rPr>
              <a:t>www.wipo.int</a:t>
            </a:r>
          </a:p>
          <a:p>
            <a:pPr algn="ctr">
              <a:lnSpc>
                <a:spcPct val="100000"/>
              </a:lnSpc>
              <a:spcBef>
                <a:spcPts val="488"/>
              </a:spcBef>
            </a:pPr>
            <a:endParaRPr lang="fr-CH" altLang="en-US" dirty="0">
              <a:hlinkClick r:id="rId3"/>
            </a:endParaRPr>
          </a:p>
          <a:p>
            <a:pPr algn="ctr">
              <a:lnSpc>
                <a:spcPct val="100000"/>
              </a:lnSpc>
              <a:spcBef>
                <a:spcPts val="488"/>
              </a:spcBef>
            </a:pPr>
            <a:endParaRPr lang="en-US" altLang="en-US" dirty="0">
              <a:hlinkClick r:id="rId3"/>
            </a:endParaRPr>
          </a:p>
          <a:p>
            <a:pPr algn="ctr">
              <a:lnSpc>
                <a:spcPct val="100000"/>
              </a:lnSpc>
              <a:spcBef>
                <a:spcPts val="488"/>
              </a:spcBef>
            </a:pPr>
            <a:r>
              <a:rPr lang="en-US" altLang="en-US" sz="2800" dirty="0"/>
              <a:t>“CONTACT US” </a:t>
            </a:r>
            <a:r>
              <a:rPr lang="en-US" altLang="en-US" sz="2800" dirty="0" smtClean="0"/>
              <a:t>Website </a:t>
            </a:r>
            <a:r>
              <a:rPr lang="en-US" altLang="en-US" sz="2800" dirty="0"/>
              <a:t>at</a:t>
            </a:r>
          </a:p>
          <a:p>
            <a:pPr algn="ctr">
              <a:lnSpc>
                <a:spcPct val="100000"/>
              </a:lnSpc>
              <a:spcBef>
                <a:spcPts val="488"/>
              </a:spcBef>
            </a:pPr>
            <a:r>
              <a:rPr lang="en-US" altLang="en-US" sz="3200" dirty="0"/>
              <a:t> </a:t>
            </a:r>
            <a:r>
              <a:rPr lang="en-US" altLang="en-US" dirty="0">
                <a:hlinkClick r:id="rId4"/>
              </a:rPr>
              <a:t>http://www.wipo.int/contact/en/</a:t>
            </a:r>
          </a:p>
          <a:p>
            <a:pPr algn="ctr">
              <a:lnSpc>
                <a:spcPct val="100000"/>
              </a:lnSpc>
              <a:spcBef>
                <a:spcPts val="488"/>
              </a:spcBef>
            </a:pPr>
            <a:endParaRPr lang="en-US" altLang="en-US" sz="3200" dirty="0"/>
          </a:p>
          <a:p>
            <a:pPr>
              <a:lnSpc>
                <a:spcPct val="100000"/>
              </a:lnSpc>
              <a:spcBef>
                <a:spcPts val="488"/>
              </a:spcBef>
            </a:pPr>
            <a:endParaRPr lang="en-US" altLang="en-US" sz="2400" dirty="0"/>
          </a:p>
        </p:txBody>
      </p:sp>
    </p:spTree>
    <p:extLst>
      <p:ext uri="{BB962C8B-B14F-4D97-AF65-F5344CB8AC3E}">
        <p14:creationId xmlns:p14="http://schemas.microsoft.com/office/powerpoint/2010/main" val="2107484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 y="332656"/>
            <a:ext cx="9140871" cy="1368152"/>
          </a:xfrm>
        </p:spPr>
        <p:txBody>
          <a:bodyPr/>
          <a:lstStyle/>
          <a:p>
            <a:pPr algn="ctr"/>
            <a:r>
              <a:rPr lang="en-US" sz="2800" dirty="0" smtClean="0">
                <a:latin typeface="Arial" charset="0"/>
                <a:cs typeface="Arial" charset="0"/>
              </a:rPr>
              <a:t>THE STANDING COMMITTEE ON LAW OF PATENTS </a:t>
            </a:r>
            <a:br>
              <a:rPr lang="en-US" sz="2800" dirty="0" smtClean="0">
                <a:latin typeface="Arial" charset="0"/>
                <a:cs typeface="Arial" charset="0"/>
              </a:rPr>
            </a:br>
            <a:r>
              <a:rPr lang="en-US" sz="2800" dirty="0" smtClean="0">
                <a:latin typeface="Arial" charset="0"/>
                <a:cs typeface="Arial" charset="0"/>
              </a:rPr>
              <a:t>PART III</a:t>
            </a:r>
            <a:r>
              <a:rPr lang="en-US" sz="2800" dirty="0">
                <a:latin typeface="Arial" charset="0"/>
                <a:cs typeface="Arial" charset="0"/>
              </a:rPr>
              <a:t/>
            </a:r>
            <a:br>
              <a:rPr lang="en-US" sz="2800" dirty="0">
                <a:latin typeface="Arial" charset="0"/>
                <a:cs typeface="Arial" charset="0"/>
              </a:rPr>
            </a:br>
            <a:r>
              <a:rPr lang="en-US" sz="2800" dirty="0">
                <a:latin typeface="Arial" charset="0"/>
                <a:cs typeface="Arial" charset="0"/>
              </a:rPr>
              <a:t>			     </a:t>
            </a:r>
            <a:endParaRPr lang="en-US" sz="2800" dirty="0"/>
          </a:p>
        </p:txBody>
      </p:sp>
      <p:sp>
        <p:nvSpPr>
          <p:cNvPr id="3" name="Content Placeholder 2"/>
          <p:cNvSpPr>
            <a:spLocks noGrp="1"/>
          </p:cNvSpPr>
          <p:nvPr>
            <p:ph idx="1"/>
          </p:nvPr>
        </p:nvSpPr>
        <p:spPr>
          <a:xfrm>
            <a:off x="251520" y="2276872"/>
            <a:ext cx="8712968" cy="3849291"/>
          </a:xfrm>
        </p:spPr>
        <p:txBody>
          <a:bodyPr/>
          <a:lstStyle/>
          <a:p>
            <a:pPr lvl="0"/>
            <a:r>
              <a:rPr lang="en-US" sz="1800" dirty="0"/>
              <a:t>The Secretariat will prepare a document on how </a:t>
            </a:r>
            <a:r>
              <a:rPr lang="en-US" sz="1800" dirty="0" smtClean="0"/>
              <a:t>exceptions </a:t>
            </a:r>
            <a:r>
              <a:rPr lang="en-US" sz="1800" dirty="0"/>
              <a:t>and limitations are implemented in Member States, without evaluating the effectiveness of those exceptions and limitations </a:t>
            </a:r>
          </a:p>
          <a:p>
            <a:pPr marL="0" lvl="0" indent="0">
              <a:buNone/>
            </a:pPr>
            <a:r>
              <a:rPr lang="en-US" sz="1800" dirty="0"/>
              <a:t> </a:t>
            </a:r>
          </a:p>
          <a:p>
            <a:pPr lvl="0"/>
            <a:r>
              <a:rPr lang="en-US" sz="1800" dirty="0"/>
              <a:t> </a:t>
            </a:r>
            <a:r>
              <a:rPr lang="en-US" sz="1800" dirty="0" smtClean="0"/>
              <a:t>The Secretariat will collect more practical examples and experiences on patent-related and impediments to transfer of technology from members and observers of the Committee</a:t>
            </a:r>
          </a:p>
          <a:p>
            <a:pPr marL="0" lvl="0" indent="0">
              <a:buNone/>
            </a:pPr>
            <a:endParaRPr lang="en-US" sz="1800" dirty="0" smtClean="0"/>
          </a:p>
          <a:p>
            <a:pPr lvl="0"/>
            <a:r>
              <a:rPr lang="en-US" sz="1800" dirty="0" smtClean="0">
                <a:latin typeface="Arial" charset="0"/>
                <a:cs typeface="Arial" charset="0"/>
              </a:rPr>
              <a:t>The Twenty-First session would be held from November 3 to 7, 2014 </a:t>
            </a:r>
          </a:p>
          <a:p>
            <a:endParaRPr lang="en-US" dirty="0"/>
          </a:p>
        </p:txBody>
      </p:sp>
    </p:spTree>
    <p:extLst>
      <p:ext uri="{BB962C8B-B14F-4D97-AF65-F5344CB8AC3E}">
        <p14:creationId xmlns:p14="http://schemas.microsoft.com/office/powerpoint/2010/main" val="71809159"/>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p:cNvSpPr>
            <a:spLocks noGrp="1"/>
          </p:cNvSpPr>
          <p:nvPr>
            <p:ph type="title"/>
          </p:nvPr>
        </p:nvSpPr>
        <p:spPr>
          <a:xfrm>
            <a:off x="0" y="274638"/>
            <a:ext cx="8991600" cy="792162"/>
          </a:xfrm>
        </p:spPr>
        <p:txBody>
          <a:bodyPr/>
          <a:lstStyle/>
          <a:p>
            <a:r>
              <a:rPr lang="en-US" smtClean="0">
                <a:ea typeface="ＭＳ Ｐゴシック" pitchFamily="34" charset="-128"/>
              </a:rPr>
              <a:t>	           </a:t>
            </a:r>
            <a:br>
              <a:rPr lang="en-US" smtClean="0">
                <a:ea typeface="ＭＳ Ｐゴシック" pitchFamily="34" charset="-128"/>
              </a:rPr>
            </a:br>
            <a:r>
              <a:rPr lang="en-US" smtClean="0">
                <a:ea typeface="ＭＳ Ｐゴシック" pitchFamily="34" charset="-128"/>
              </a:rPr>
              <a:t>		         </a:t>
            </a:r>
            <a:r>
              <a:rPr lang="en-US" sz="2600" smtClean="0">
                <a:ea typeface="ＭＳ Ｐゴシック" pitchFamily="34" charset="-128"/>
              </a:rPr>
              <a:t>NORM SETTING : </a:t>
            </a:r>
            <a:br>
              <a:rPr lang="en-US" sz="2600" smtClean="0">
                <a:ea typeface="ＭＳ Ｐゴシック" pitchFamily="34" charset="-128"/>
              </a:rPr>
            </a:br>
            <a:r>
              <a:rPr lang="en-US" sz="2600" smtClean="0">
                <a:ea typeface="ＭＳ Ｐゴシック" pitchFamily="34" charset="-128"/>
              </a:rPr>
              <a:t>		         INDUSTRIAL DESIGNS</a:t>
            </a:r>
            <a:endParaRPr lang="en-US" sz="2600" dirty="0" smtClean="0">
              <a:ea typeface="ＭＳ Ｐゴシック" pitchFamily="34" charset="-128"/>
            </a:endParaRPr>
          </a:p>
        </p:txBody>
      </p:sp>
      <p:sp>
        <p:nvSpPr>
          <p:cNvPr id="3" name="Espace réservé du contenu 2"/>
          <p:cNvSpPr>
            <a:spLocks noGrp="1"/>
          </p:cNvSpPr>
          <p:nvPr>
            <p:ph idx="1"/>
          </p:nvPr>
        </p:nvSpPr>
        <p:spPr>
          <a:xfrm>
            <a:off x="0" y="1700808"/>
            <a:ext cx="8964613" cy="4699993"/>
          </a:xfrm>
        </p:spPr>
        <p:txBody>
          <a:bodyPr/>
          <a:lstStyle/>
          <a:p>
            <a:pPr algn="just"/>
            <a:r>
              <a:rPr lang="en-US" sz="1800" b="1" dirty="0" smtClean="0">
                <a:solidFill>
                  <a:srgbClr val="000080"/>
                </a:solidFill>
                <a:ea typeface="ＭＳ Ｐゴシック" pitchFamily="34" charset="-128"/>
              </a:rPr>
              <a:t>THE STANDING COMMITTEE ON THE LAW OF TRADEMARKS, INDUSTRIAL DESIGNS AND GEOGRAPHICAL INDICATIONS (SCT</a:t>
            </a:r>
            <a:r>
              <a:rPr lang="en-US" sz="1700" b="1" dirty="0" smtClean="0">
                <a:solidFill>
                  <a:srgbClr val="000080"/>
                </a:solidFill>
                <a:ea typeface="ＭＳ Ｐゴシック" pitchFamily="34" charset="-128"/>
              </a:rPr>
              <a:t>)</a:t>
            </a:r>
          </a:p>
          <a:p>
            <a:pPr algn="just">
              <a:buFontTx/>
              <a:buNone/>
            </a:pPr>
            <a:endParaRPr lang="en-US" sz="1500" dirty="0" smtClean="0">
              <a:ea typeface="ＭＳ Ｐゴシック" pitchFamily="34" charset="-128"/>
            </a:endParaRPr>
          </a:p>
          <a:p>
            <a:pPr lvl="1" algn="just">
              <a:lnSpc>
                <a:spcPct val="120000"/>
              </a:lnSpc>
              <a:buFont typeface="Wingdings" pitchFamily="2" charset="2"/>
              <a:buChar char="Ø"/>
            </a:pPr>
            <a:r>
              <a:rPr lang="en-US" sz="1800" dirty="0" smtClean="0"/>
              <a:t>The SCT has substantially advanced work on the draft of a design law treaty</a:t>
            </a:r>
          </a:p>
          <a:p>
            <a:pPr marL="457200" lvl="1" indent="0" algn="just">
              <a:lnSpc>
                <a:spcPct val="120000"/>
              </a:lnSpc>
              <a:buNone/>
            </a:pPr>
            <a:endParaRPr lang="en-US" sz="1800" dirty="0" smtClean="0"/>
          </a:p>
          <a:p>
            <a:pPr lvl="1" algn="just">
              <a:lnSpc>
                <a:spcPct val="120000"/>
              </a:lnSpc>
              <a:buFont typeface="Wingdings" pitchFamily="2" charset="2"/>
              <a:buChar char="Ø"/>
            </a:pPr>
            <a:r>
              <a:rPr lang="en-US" sz="1800" dirty="0" smtClean="0"/>
              <a:t>The idea would be to have a design law treaty similar to the Patent Law Treaty and the Singapore Treaty </a:t>
            </a:r>
          </a:p>
          <a:p>
            <a:pPr lvl="1" algn="just">
              <a:lnSpc>
                <a:spcPct val="120000"/>
              </a:lnSpc>
              <a:buFontTx/>
              <a:buNone/>
            </a:pPr>
            <a:endParaRPr lang="en-US" sz="1800" dirty="0" smtClean="0"/>
          </a:p>
          <a:p>
            <a:pPr lvl="1" algn="just">
              <a:lnSpc>
                <a:spcPct val="120000"/>
              </a:lnSpc>
              <a:buFont typeface="Wingdings" pitchFamily="2" charset="2"/>
              <a:buChar char="Ø"/>
            </a:pPr>
            <a:r>
              <a:rPr lang="en-US" sz="1800" dirty="0" smtClean="0"/>
              <a:t> A </a:t>
            </a:r>
            <a:r>
              <a:rPr lang="en-US" sz="1800" i="1" dirty="0" smtClean="0"/>
              <a:t>business simplification treaty </a:t>
            </a:r>
            <a:r>
              <a:rPr lang="en-US" sz="1800" dirty="0" smtClean="0"/>
              <a:t>will </a:t>
            </a:r>
            <a:r>
              <a:rPr lang="en-US" sz="1800" dirty="0" smtClean="0">
                <a:solidFill>
                  <a:srgbClr val="000000"/>
                </a:solidFill>
                <a:ea typeface="ＭＳ Ｐゴシック" pitchFamily="34" charset="-128"/>
              </a:rPr>
              <a:t>simplify and standardize the registration and ancillary procedures applied </a:t>
            </a:r>
            <a:r>
              <a:rPr lang="en-US" sz="1800" dirty="0" smtClean="0"/>
              <a:t>to industrial designs in different countries </a:t>
            </a:r>
          </a:p>
          <a:p>
            <a:pPr marL="457200" lvl="1" indent="0" algn="just">
              <a:lnSpc>
                <a:spcPct val="120000"/>
              </a:lnSpc>
              <a:buNone/>
            </a:pPr>
            <a:endParaRPr lang="en-US" sz="1800" dirty="0" smtClean="0"/>
          </a:p>
          <a:p>
            <a:pPr lvl="1" algn="just">
              <a:lnSpc>
                <a:spcPct val="120000"/>
              </a:lnSpc>
              <a:buFont typeface="Wingdings" pitchFamily="2" charset="2"/>
              <a:buChar char="Ø"/>
            </a:pPr>
            <a:r>
              <a:rPr lang="en-US" sz="1800" dirty="0" smtClean="0"/>
              <a:t>Final decision to convene a diplomatic conference for the adoption of the Design Law Treaty will be taken in June 2014 </a:t>
            </a:r>
          </a:p>
        </p:txBody>
      </p:sp>
      <p:pic>
        <p:nvPicPr>
          <p:cNvPr id="4" name="Image 3"/>
          <p:cNvPicPr>
            <a:picLocks noChangeAspect="1"/>
          </p:cNvPicPr>
          <p:nvPr/>
        </p:nvPicPr>
        <p:blipFill>
          <a:blip r:embed="rId3"/>
          <a:stretch>
            <a:fillRect/>
          </a:stretch>
        </p:blipFill>
        <p:spPr>
          <a:xfrm>
            <a:off x="6857999" y="228599"/>
            <a:ext cx="2164176" cy="1404000"/>
          </a:xfrm>
          <a:prstGeom prst="rect">
            <a:avLst/>
          </a:prstGeom>
          <a:ln>
            <a:noFill/>
          </a:ln>
          <a:effectLst>
            <a:softEdge rad="112500"/>
          </a:effectLst>
        </p:spPr>
      </p:pic>
      <p:pic>
        <p:nvPicPr>
          <p:cNvPr id="6" name="Image 5"/>
          <p:cNvPicPr>
            <a:picLocks noChangeAspect="1"/>
          </p:cNvPicPr>
          <p:nvPr/>
        </p:nvPicPr>
        <p:blipFill>
          <a:blip r:embed="rId4"/>
          <a:stretch>
            <a:fillRect/>
          </a:stretch>
        </p:blipFill>
        <p:spPr>
          <a:xfrm>
            <a:off x="228600" y="228600"/>
            <a:ext cx="1764000" cy="1140517"/>
          </a:xfrm>
          <a:prstGeom prst="rect">
            <a:avLst/>
          </a:prstGeom>
          <a:ln>
            <a:noFill/>
          </a:ln>
          <a:effectLst>
            <a:softEdge rad="112500"/>
          </a:effectLst>
        </p:spPr>
      </p:pic>
    </p:spTree>
    <p:extLst>
      <p:ext uri="{BB962C8B-B14F-4D97-AF65-F5344CB8AC3E}">
        <p14:creationId xmlns:p14="http://schemas.microsoft.com/office/powerpoint/2010/main" val="144027477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476672" y="116632"/>
            <a:ext cx="11305256" cy="576064"/>
          </a:xfrm>
        </p:spPr>
        <p:txBody>
          <a:bodyPr/>
          <a:lstStyle/>
          <a:p>
            <a:pPr algn="ctr"/>
            <a:r>
              <a:rPr lang="en-US" dirty="0" smtClean="0">
                <a:ea typeface="ＭＳ Ｐゴシック" pitchFamily="34" charset="-128"/>
              </a:rPr>
              <a:t>        </a:t>
            </a:r>
            <a:r>
              <a:rPr lang="en-US" sz="2600" dirty="0" smtClean="0">
                <a:ea typeface="ＭＳ Ｐゴシック" pitchFamily="34" charset="-128"/>
              </a:rPr>
              <a:t>LATEST SCT SESSION (NOVEMBER 2013) </a:t>
            </a:r>
          </a:p>
        </p:txBody>
      </p:sp>
      <p:sp>
        <p:nvSpPr>
          <p:cNvPr id="49155" name="Rectangle 3"/>
          <p:cNvSpPr>
            <a:spLocks noGrp="1" noChangeArrowheads="1"/>
          </p:cNvSpPr>
          <p:nvPr>
            <p:ph type="body" idx="4294967295"/>
          </p:nvPr>
        </p:nvSpPr>
        <p:spPr>
          <a:xfrm>
            <a:off x="35496" y="1340768"/>
            <a:ext cx="9001000" cy="4914335"/>
          </a:xfrm>
        </p:spPr>
        <p:txBody>
          <a:bodyPr/>
          <a:lstStyle/>
          <a:p>
            <a:pPr algn="just"/>
            <a:r>
              <a:rPr lang="en-US" sz="1500" dirty="0" smtClean="0">
                <a:ea typeface="ＭＳ Ｐゴシック" pitchFamily="34" charset="-128"/>
              </a:rPr>
              <a:t>All the countries that took the floor in the latest SCT were in favor of convening a diplomatic conference for the adoption of the Design Law Treaty. Delegations however disagreed with respect to the conditions in order to do so:</a:t>
            </a:r>
          </a:p>
          <a:p>
            <a:pPr marL="0" indent="0" algn="just">
              <a:buNone/>
            </a:pPr>
            <a:endParaRPr lang="en-US" sz="1800" dirty="0" smtClean="0">
              <a:ea typeface="ＭＳ Ｐゴシック" pitchFamily="34" charset="-128"/>
            </a:endParaRPr>
          </a:p>
          <a:p>
            <a:pPr lvl="1" algn="just">
              <a:buFont typeface="Wingdings" pitchFamily="2" charset="2"/>
              <a:buChar char="Ø"/>
            </a:pPr>
            <a:r>
              <a:rPr lang="en-US" sz="1400" b="1" u="sng" dirty="0" smtClean="0">
                <a:solidFill>
                  <a:srgbClr val="0066FF"/>
                </a:solidFill>
                <a:ea typeface="ＭＳ Ｐゴシック" pitchFamily="34" charset="-128"/>
              </a:rPr>
              <a:t>Technical assistance and capacity building to help implementing the new treaty: </a:t>
            </a:r>
          </a:p>
          <a:p>
            <a:pPr marL="457200" lvl="1" indent="0" algn="just">
              <a:buNone/>
            </a:pPr>
            <a:endParaRPr lang="en-US" sz="1400" b="1" u="sng" dirty="0" smtClean="0">
              <a:solidFill>
                <a:srgbClr val="0066FF"/>
              </a:solidFill>
              <a:ea typeface="ＭＳ Ｐゴシック" pitchFamily="34" charset="-128"/>
            </a:endParaRPr>
          </a:p>
          <a:p>
            <a:pPr marL="1257300" lvl="2" indent="-342900" algn="just">
              <a:buFont typeface="+mj-lt"/>
              <a:buAutoNum type="arabicPeriod"/>
            </a:pPr>
            <a:r>
              <a:rPr lang="en-US" sz="1400" dirty="0" smtClean="0">
                <a:ea typeface="ＭＳ Ｐゴシック" pitchFamily="34" charset="-128"/>
              </a:rPr>
              <a:t>For a large number of delegations an agreement in the form of an article in the Treaty had to be reached prior to convening the DC. </a:t>
            </a:r>
          </a:p>
          <a:p>
            <a:pPr marL="1257300" lvl="2" indent="-342900" algn="just">
              <a:buFont typeface="+mj-lt"/>
              <a:buAutoNum type="arabicPeriod"/>
            </a:pPr>
            <a:r>
              <a:rPr lang="en-US" sz="1400" dirty="0" smtClean="0">
                <a:ea typeface="ＭＳ Ｐゴシック" pitchFamily="34" charset="-128"/>
              </a:rPr>
              <a:t>Other delegations considered that the SCT could already recommend to the GA the convening of a DC. </a:t>
            </a:r>
          </a:p>
          <a:p>
            <a:pPr marL="914400" lvl="2" indent="0" algn="just">
              <a:buNone/>
            </a:pPr>
            <a:endParaRPr lang="en-US" sz="1400" dirty="0" smtClean="0">
              <a:ea typeface="ＭＳ Ｐゴシック" pitchFamily="34" charset="-128"/>
            </a:endParaRPr>
          </a:p>
          <a:p>
            <a:pPr lvl="1" algn="just">
              <a:buFont typeface="Wingdings" pitchFamily="2" charset="2"/>
              <a:buChar char="Ø"/>
            </a:pPr>
            <a:r>
              <a:rPr lang="en-US" sz="1400" b="1" u="sng" dirty="0" smtClean="0">
                <a:solidFill>
                  <a:srgbClr val="0066FF"/>
                </a:solidFill>
                <a:ea typeface="ＭＳ Ｐゴシック" pitchFamily="34" charset="-128"/>
              </a:rPr>
              <a:t>A facilitator has been appointed for the next GA</a:t>
            </a:r>
          </a:p>
          <a:p>
            <a:pPr marL="0" indent="0" algn="just">
              <a:buNone/>
            </a:pPr>
            <a:endParaRPr lang="en-US" sz="1800" dirty="0" smtClean="0">
              <a:ea typeface="ＭＳ Ｐゴシック" pitchFamily="34" charset="-128"/>
            </a:endParaRPr>
          </a:p>
          <a:p>
            <a:pPr algn="just"/>
            <a:r>
              <a:rPr lang="en-US" sz="1500" dirty="0" smtClean="0">
                <a:ea typeface="ＭＳ Ｐゴシック" pitchFamily="34" charset="-128"/>
              </a:rPr>
              <a:t>Important SCT work is related to the protection of </a:t>
            </a:r>
            <a:r>
              <a:rPr lang="en-US" sz="1500" i="1" dirty="0" smtClean="0">
                <a:ea typeface="ＭＳ Ｐゴシック" pitchFamily="34" charset="-128"/>
              </a:rPr>
              <a:t>country names </a:t>
            </a:r>
            <a:r>
              <a:rPr lang="en-US" sz="1500" dirty="0" smtClean="0">
                <a:ea typeface="ＭＳ Ｐゴシック" pitchFamily="34" charset="-128"/>
              </a:rPr>
              <a:t>against registration or use of trademarks. This work is situated at the interface between private trademark rights and the interests of States to control the use and appropriation of their names.</a:t>
            </a:r>
            <a:r>
              <a:rPr lang="en-US" sz="1400" dirty="0" smtClean="0">
                <a:ea typeface="ＭＳ Ｐゴシック" pitchFamily="34" charset="-128"/>
              </a:rPr>
              <a:t>. </a:t>
            </a:r>
          </a:p>
          <a:p>
            <a:pPr marL="0" indent="0" algn="just">
              <a:buNone/>
            </a:pPr>
            <a:endParaRPr lang="en-US" sz="1500" dirty="0" smtClean="0">
              <a:ea typeface="ＭＳ Ｐゴシック" pitchFamily="34" charset="-128"/>
            </a:endParaRPr>
          </a:p>
          <a:p>
            <a:pPr marL="0" indent="0">
              <a:buNone/>
            </a:pPr>
            <a:endParaRPr lang="en-US" sz="1800" dirty="0" smtClean="0">
              <a:ea typeface="ＭＳ Ｐゴシック" pitchFamily="34" charset="-128"/>
            </a:endParaRPr>
          </a:p>
        </p:txBody>
      </p:sp>
    </p:spTree>
    <p:extLst>
      <p:ext uri="{BB962C8B-B14F-4D97-AF65-F5344CB8AC3E}">
        <p14:creationId xmlns:p14="http://schemas.microsoft.com/office/powerpoint/2010/main" val="2712627581"/>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90"/>
                </a:solidFill>
                <a:ea typeface="ＭＳ Ｐゴシック" pitchFamily="34" charset="-128"/>
              </a:rPr>
              <a:t>BEYOND THE SCT</a:t>
            </a:r>
            <a:endParaRPr lang="en-US" dirty="0"/>
          </a:p>
        </p:txBody>
      </p:sp>
      <p:sp>
        <p:nvSpPr>
          <p:cNvPr id="3" name="Content Placeholder 2"/>
          <p:cNvSpPr>
            <a:spLocks noGrp="1"/>
          </p:cNvSpPr>
          <p:nvPr>
            <p:ph idx="1"/>
          </p:nvPr>
        </p:nvSpPr>
        <p:spPr>
          <a:xfrm>
            <a:off x="457200" y="2636912"/>
            <a:ext cx="8229600" cy="3489251"/>
          </a:xfrm>
        </p:spPr>
        <p:txBody>
          <a:bodyPr/>
          <a:lstStyle/>
          <a:p>
            <a:pPr algn="just"/>
            <a:r>
              <a:rPr lang="en-US" i="1" dirty="0">
                <a:ea typeface="ＭＳ Ｐゴシック" pitchFamily="34" charset="-128"/>
              </a:rPr>
              <a:t>Beyond SCT</a:t>
            </a:r>
            <a:r>
              <a:rPr lang="en-US" dirty="0">
                <a:ea typeface="ＭＳ Ｐゴシック" pitchFamily="34" charset="-128"/>
              </a:rPr>
              <a:t>: GA September 2013 decided on the </a:t>
            </a:r>
            <a:r>
              <a:rPr lang="en-US" dirty="0"/>
              <a:t>convening of a Diplomatic Conference  for the adoption of a </a:t>
            </a:r>
            <a:r>
              <a:rPr lang="en-US" i="1" dirty="0"/>
              <a:t>Revised Lisbon Agreement </a:t>
            </a:r>
            <a:r>
              <a:rPr lang="en-US" dirty="0"/>
              <a:t>on Appellations of Origin and Geographical Indications in 2015. </a:t>
            </a:r>
            <a:endParaRPr lang="en-US" dirty="0">
              <a:ea typeface="ＭＳ Ｐゴシック" pitchFamily="34" charset="-128"/>
            </a:endParaRPr>
          </a:p>
        </p:txBody>
      </p:sp>
    </p:spTree>
    <p:extLst>
      <p:ext uri="{BB962C8B-B14F-4D97-AF65-F5344CB8AC3E}">
        <p14:creationId xmlns:p14="http://schemas.microsoft.com/office/powerpoint/2010/main" val="216618632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85184"/>
            <a:ext cx="9144000" cy="1512168"/>
          </a:xfrm>
        </p:spPr>
        <p:txBody>
          <a:bodyPr/>
          <a:lstStyle/>
          <a:p>
            <a:r>
              <a:rPr lang="en-US" sz="1200" u="sng" dirty="0" smtClean="0"/>
              <a:t>Speaker</a:t>
            </a:r>
            <a:r>
              <a:rPr lang="en-US" sz="1200" dirty="0" smtClean="0"/>
              <a:t>: V</a:t>
            </a:r>
            <a:r>
              <a:rPr lang="en-US" sz="1200" dirty="0" smtClean="0">
                <a:ea typeface="ヒラギノ角ゴ Pro W3" charset="0"/>
                <a:cs typeface="ヒラギノ角ゴ Pro W3" charset="0"/>
              </a:rPr>
              <a:t>íctor Vázquez, Head, Section for Coordination of Developed Countries, Department for Transition and developed Countries (TDC)  </a:t>
            </a:r>
            <a:endParaRPr lang="en-US" sz="1200" dirty="0"/>
          </a:p>
        </p:txBody>
      </p:sp>
      <p:pic>
        <p:nvPicPr>
          <p:cNvPr id="870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76672"/>
            <a:ext cx="9291169"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descr="D:\Users\gesto\Desktop\banner-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1971599"/>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1641061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9396536" cy="864096"/>
          </a:xfrm>
        </p:spPr>
        <p:txBody>
          <a:bodyPr/>
          <a:lstStyle/>
          <a:p>
            <a:r>
              <a:rPr lang="en-US" sz="2600" smtClean="0">
                <a:latin typeface="Arial" charset="0"/>
                <a:cs typeface="Times New Roman" charset="0"/>
              </a:rPr>
              <a:t>  </a:t>
            </a:r>
            <a:br>
              <a:rPr lang="en-US" sz="2600" smtClean="0">
                <a:latin typeface="Arial" charset="0"/>
                <a:cs typeface="Times New Roman" charset="0"/>
              </a:rPr>
            </a:br>
            <a:r>
              <a:rPr lang="en-US" sz="2600" smtClean="0">
                <a:latin typeface="Arial" charset="0"/>
                <a:cs typeface="Times New Roman" charset="0"/>
              </a:rPr>
              <a:t>       </a:t>
            </a:r>
            <a:r>
              <a:rPr lang="en-US" smtClean="0">
                <a:cs typeface="Times New Roman"/>
              </a:rPr>
              <a:t>BEIJING TREATY ON AUDIOVISUAL   	</a:t>
            </a:r>
            <a:br>
              <a:rPr lang="en-US" smtClean="0">
                <a:cs typeface="Times New Roman"/>
              </a:rPr>
            </a:br>
            <a:r>
              <a:rPr lang="en-US" smtClean="0">
                <a:cs typeface="Times New Roman"/>
              </a:rPr>
              <a:t>       PERFORMANCES JUNE, 26 2012  </a:t>
            </a:r>
            <a:endParaRPr lang="en-US" dirty="0">
              <a:latin typeface="Arial" charset="0"/>
              <a:cs typeface="Arial" charset="0"/>
            </a:endParaRPr>
          </a:p>
        </p:txBody>
      </p:sp>
      <p:pic>
        <p:nvPicPr>
          <p:cNvPr id="9" name="Espace réservé du contenu 4" descr="url.jpg"/>
          <p:cNvPicPr>
            <a:picLocks noGrp="1" noChangeAspect="1"/>
          </p:cNvPicPr>
          <p:nvPr/>
        </p:nvPicPr>
        <p:blipFill>
          <a:blip r:embed="rId2">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a:srcRect l="21329" r="21329"/>
          <a:stretch>
            <a:fillRect/>
          </a:stretch>
        </p:blipFill>
        <p:spPr>
          <a:xfrm>
            <a:off x="4860032" y="1700808"/>
            <a:ext cx="3962400" cy="4191000"/>
          </a:xfrm>
          <a:prstGeom prst="rect">
            <a:avLst/>
          </a:prstGeom>
          <a:ln>
            <a:noFill/>
          </a:ln>
          <a:effectLst>
            <a:softEdge rad="112500"/>
          </a:effectLst>
        </p:spPr>
      </p:pic>
    </p:spTree>
    <p:extLst>
      <p:ext uri="{BB962C8B-B14F-4D97-AF65-F5344CB8AC3E}">
        <p14:creationId xmlns:p14="http://schemas.microsoft.com/office/powerpoint/2010/main" val="369307389"/>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381000"/>
            <a:ext cx="4267200" cy="1143000"/>
          </a:xfrm>
        </p:spPr>
        <p:txBody>
          <a:bodyPr/>
          <a:lstStyle/>
          <a:p>
            <a:r>
              <a:rPr lang="en-US" b="1" smtClean="0">
                <a:latin typeface="Times New Roman" charset="0"/>
                <a:cs typeface="Times New Roman" charset="0"/>
              </a:rPr>
              <a:t> </a:t>
            </a:r>
            <a:r>
              <a:rPr lang="en-US" smtClean="0">
                <a:latin typeface="Arial" charset="0"/>
                <a:cs typeface="Times New Roman" charset="0"/>
              </a:rPr>
              <a:t>BEIJING TREATY  </a:t>
            </a:r>
            <a:br>
              <a:rPr lang="en-US" smtClean="0">
                <a:latin typeface="Arial" charset="0"/>
                <a:cs typeface="Times New Roman" charset="0"/>
              </a:rPr>
            </a:br>
            <a:r>
              <a:rPr lang="en-US"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060848"/>
            <a:ext cx="8753475" cy="4065315"/>
          </a:xfrm>
        </p:spPr>
        <p:txBody>
          <a:bodyPr/>
          <a:lstStyle/>
          <a:p>
            <a:pPr algn="just"/>
            <a:r>
              <a:rPr lang="en-US" sz="1800" smtClean="0">
                <a:latin typeface="Arial" charset="0"/>
                <a:cs typeface="Times New Roman" charset="0"/>
              </a:rPr>
              <a:t>The treaty on audiovisual performances was adopted on June 2012. The treaty will enter into force with 30 ratifications.  </a:t>
            </a:r>
          </a:p>
          <a:p>
            <a:pPr algn="just">
              <a:buFontTx/>
              <a:buNone/>
            </a:pPr>
            <a:endParaRPr lang="en-US" sz="1800" smtClean="0">
              <a:latin typeface="Arial" charset="0"/>
              <a:cs typeface="Times New Roman" charset="0"/>
            </a:endParaRPr>
          </a:p>
          <a:p>
            <a:pPr algn="just"/>
            <a:r>
              <a:rPr lang="en-US" sz="1800" smtClean="0">
                <a:latin typeface="Arial" charset="0"/>
                <a:cs typeface="Times New Roman" charset="0"/>
              </a:rPr>
              <a:t>This treaty will strengthen the position of performers, giving them moral and economic rights for the international use of their performances. </a:t>
            </a:r>
          </a:p>
          <a:p>
            <a:pPr algn="just"/>
            <a:endParaRPr lang="en-US" sz="1800" smtClean="0">
              <a:latin typeface="Arial" charset="0"/>
              <a:cs typeface="Times New Roman" charset="0"/>
            </a:endParaRPr>
          </a:p>
          <a:p>
            <a:pPr algn="just">
              <a:lnSpc>
                <a:spcPct val="110000"/>
              </a:lnSpc>
            </a:pPr>
            <a:r>
              <a:rPr lang="en-US" sz="1800" smtClean="0">
                <a:latin typeface="Arial" charset="0"/>
                <a:cs typeface="Times New Roman" charset="0"/>
              </a:rPr>
              <a:t>Countries becoming party will pay for the use of foreign audiovisual performances. Some or all of this money will be going to performers. </a:t>
            </a:r>
          </a:p>
          <a:p>
            <a:pPr algn="just">
              <a:lnSpc>
                <a:spcPct val="110000"/>
              </a:lnSpc>
            </a:pPr>
            <a:endParaRPr lang="en-US" sz="1800" smtClean="0">
              <a:latin typeface="Arial" charset="0"/>
              <a:cs typeface="Times New Roman" charset="0"/>
            </a:endParaRPr>
          </a:p>
          <a:p>
            <a:pPr algn="just">
              <a:lnSpc>
                <a:spcPct val="110000"/>
              </a:lnSpc>
            </a:pPr>
            <a:r>
              <a:rPr lang="en-US" sz="1800" i="1" smtClean="0">
                <a:latin typeface="Arial" charset="0"/>
                <a:cs typeface="Times New Roman" charset="0"/>
              </a:rPr>
              <a:t>« The conclusion of the Beijing Treaty is an important milestone toward closing the gap in the international rights system for audiovisual performers » </a:t>
            </a:r>
            <a:r>
              <a:rPr lang="en-US" sz="1800" smtClean="0">
                <a:latin typeface="Arial" charset="0"/>
                <a:cs typeface="Times New Roman" charset="0"/>
              </a:rPr>
              <a:t>WIPO Director General, Francis Gurry</a:t>
            </a:r>
            <a:endParaRPr lang="en-US" sz="1800" smtClean="0">
              <a:latin typeface="Arial" charset="0"/>
              <a:cs typeface="Arial" charset="0"/>
            </a:endParaRPr>
          </a:p>
          <a:p>
            <a:pPr algn="just"/>
            <a:endParaRPr lang="en-US" sz="1600" smtClean="0">
              <a:latin typeface="Arial" charset="0"/>
              <a:cs typeface="Times New Roman" charset="0"/>
            </a:endParaRPr>
          </a:p>
          <a:p>
            <a:pPr algn="just">
              <a:buFontTx/>
              <a:buNone/>
            </a:pPr>
            <a:endParaRPr lang="en-US" sz="1700" smtClean="0">
              <a:latin typeface="Arial" charset="0"/>
              <a:cs typeface="Times New Roman" charset="0"/>
            </a:endParaRPr>
          </a:p>
          <a:p>
            <a:pPr algn="just">
              <a:buFontTx/>
              <a:buNone/>
            </a:pPr>
            <a:endParaRPr lang="en-US" sz="1700" smtClean="0">
              <a:latin typeface="Arial" charset="0"/>
              <a:cs typeface="Times New Roman" charset="0"/>
            </a:endParaRPr>
          </a:p>
          <a:p>
            <a:pPr algn="just"/>
            <a:endParaRPr lang="en-US"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52400"/>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05600" y="152400"/>
            <a:ext cx="2200558" cy="1562396"/>
          </a:xfrm>
          <a:prstGeom prst="rect">
            <a:avLst/>
          </a:prstGeom>
          <a:ln>
            <a:noFill/>
          </a:ln>
          <a:effectLst>
            <a:softEdge rad="112500"/>
          </a:effectLst>
        </p:spPr>
      </p:pic>
    </p:spTree>
    <p:extLst>
      <p:ext uri="{BB962C8B-B14F-4D97-AF65-F5344CB8AC3E}">
        <p14:creationId xmlns:p14="http://schemas.microsoft.com/office/powerpoint/2010/main" val="1376564498"/>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lgn="ctr">
              <a:defRPr/>
            </a:pPr>
            <a:r>
              <a:rPr lang="en-US" sz="2800" smtClean="0">
                <a:latin typeface="+mn-lt"/>
                <a:ea typeface="+mj-ea"/>
                <a:cs typeface="Times New Roman"/>
              </a:rPr>
              <a:t>MARRAKESH TREATY TO FACILITATE ACCESS TO PUBLISHED WORKS FOR PERSONS WHO ARE BLIND, VISUALLY IMPAIRED OR OTHERWISE PRINT DISABLED </a:t>
            </a:r>
            <a:endParaRPr lang="en-US" sz="2800" dirty="0">
              <a:latin typeface="+mn-lt"/>
              <a:ea typeface="+mj-ea"/>
            </a:endParaRPr>
          </a:p>
        </p:txBody>
      </p:sp>
      <p:pic>
        <p:nvPicPr>
          <p:cNvPr id="4" name="Espace réservé du contenu 20" descr="DSCF2517-e1372047581598.jpg"/>
          <p:cNvPicPr>
            <a:picLocks noGrp="1"/>
          </p:cNvPicPr>
          <p:nvPr/>
        </p:nvPicPr>
        <p:blipFill>
          <a:blip r:embed="rId2"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3">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extLst>
      <p:ext uri="{BB962C8B-B14F-4D97-AF65-F5344CB8AC3E}">
        <p14:creationId xmlns:p14="http://schemas.microsoft.com/office/powerpoint/2010/main" val="2448463147"/>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763000" cy="720080"/>
          </a:xfrm>
        </p:spPr>
        <p:txBody>
          <a:bodyPr/>
          <a:lstStyle/>
          <a:p>
            <a:pPr algn="ctr"/>
            <a:r>
              <a:rPr lang="en-US" dirty="0" smtClean="0">
                <a:latin typeface="Times New Roman" charset="0"/>
                <a:cs typeface="Times New Roman" charset="0"/>
              </a:rPr>
              <a:t>	       </a:t>
            </a:r>
            <a:r>
              <a:rPr lang="en-US" dirty="0" smtClean="0">
                <a:latin typeface="Arial" charset="0"/>
                <a:cs typeface="Times New Roman" charset="0"/>
              </a:rPr>
              <a:t> </a:t>
            </a:r>
            <a:br>
              <a:rPr lang="en-US" dirty="0" smtClean="0">
                <a:latin typeface="Arial" charset="0"/>
                <a:cs typeface="Times New Roman" charset="0"/>
              </a:rPr>
            </a:br>
            <a:r>
              <a:rPr lang="en-US" dirty="0" smtClean="0">
                <a:latin typeface="Arial" charset="0"/>
                <a:cs typeface="Times New Roman" charset="0"/>
              </a:rPr>
              <a:t>MARRAKESH TREATY</a:t>
            </a:r>
            <a:br>
              <a:rPr lang="en-US"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07950" y="2047529"/>
            <a:ext cx="8883650" cy="4124671"/>
          </a:xfrm>
        </p:spPr>
        <p:txBody>
          <a:bodyPr/>
          <a:lstStyle/>
          <a:p>
            <a:pPr algn="just"/>
            <a:r>
              <a:rPr lang="en-US" sz="1800" dirty="0" smtClean="0">
                <a:latin typeface="Arial" charset="0"/>
                <a:cs typeface="Times New Roman" charset="0"/>
              </a:rPr>
              <a:t>The Diplomatic Conference took place in Marrakesh from June 18 to 28, 2013 (600 negotiators from WIPO’s 186 member states)</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There are more than 285 million blind and VIP- 90 % living in developing countries. </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Only 5 % of the books published are available in braille or other accessible formats. </a:t>
            </a:r>
          </a:p>
          <a:p>
            <a:pPr algn="just">
              <a:buFontTx/>
              <a:buNone/>
            </a:pPr>
            <a:endParaRPr lang="en-US" sz="1800" dirty="0" smtClean="0">
              <a:latin typeface="Arial" charset="0"/>
              <a:cs typeface="Times New Roman" charset="0"/>
            </a:endParaRPr>
          </a:p>
          <a:p>
            <a:r>
              <a:rPr lang="en-US" sz="1800" dirty="0" smtClean="0">
                <a:latin typeface="Arial" charset="0"/>
                <a:cs typeface="Arial" charset="0"/>
              </a:rPr>
              <a:t>Requires contracting parties to adopt </a:t>
            </a:r>
            <a:r>
              <a:rPr lang="en-US" sz="1800" i="1" dirty="0" smtClean="0">
                <a:latin typeface="Arial" charset="0"/>
                <a:cs typeface="Arial" charset="0"/>
              </a:rPr>
              <a:t>limitations </a:t>
            </a:r>
            <a:r>
              <a:rPr lang="en-US" sz="1800" dirty="0" smtClean="0">
                <a:latin typeface="Arial" charset="0"/>
                <a:cs typeface="Arial" charset="0"/>
              </a:rPr>
              <a:t>for the benefit the people who are blind, visually impaired, and print disabled. </a:t>
            </a:r>
          </a:p>
          <a:p>
            <a:pPr>
              <a:buFontTx/>
              <a:buNone/>
            </a:pPr>
            <a:endParaRPr lang="en-US" sz="1800" dirty="0" smtClean="0">
              <a:latin typeface="Arial" charset="0"/>
              <a:cs typeface="Arial" charset="0"/>
            </a:endParaRPr>
          </a:p>
          <a:p>
            <a:r>
              <a:rPr lang="en-US" sz="1800" dirty="0" smtClean="0">
                <a:latin typeface="Arial" charset="0"/>
                <a:cs typeface="Arial" charset="0"/>
              </a:rPr>
              <a:t>It also provides for the </a:t>
            </a:r>
            <a:r>
              <a:rPr lang="en-US" sz="1800" i="1" dirty="0" smtClean="0">
                <a:latin typeface="Arial" charset="0"/>
                <a:cs typeface="Arial" charset="0"/>
              </a:rPr>
              <a:t>exchange</a:t>
            </a:r>
            <a:r>
              <a:rPr lang="en-US" sz="1800" dirty="0" smtClean="0">
                <a:latin typeface="Arial" charset="0"/>
                <a:cs typeface="Arial" charset="0"/>
              </a:rPr>
              <a:t> of accessible format works across borders.  </a:t>
            </a:r>
          </a:p>
          <a:p>
            <a:pPr marL="0" indent="0" algn="just">
              <a:buNone/>
            </a:pPr>
            <a:endParaRPr lang="en-US" sz="1600" dirty="0" smtClean="0">
              <a:latin typeface="Arial" charset="0"/>
              <a:cs typeface="Times New Roman" charset="0"/>
            </a:endParaRPr>
          </a:p>
          <a:p>
            <a:pPr algn="just"/>
            <a:endParaRPr lang="en-US" sz="1600" dirty="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1066801"/>
          </a:xfrm>
          <a:prstGeom prst="rect">
            <a:avLst/>
          </a:prstGeom>
          <a:ln>
            <a:noFill/>
          </a:ln>
          <a:effectLst>
            <a:softEdge rad="112500"/>
          </a:effectLst>
        </p:spPr>
      </p:pic>
    </p:spTree>
    <p:extLst>
      <p:ext uri="{BB962C8B-B14F-4D97-AF65-F5344CB8AC3E}">
        <p14:creationId xmlns:p14="http://schemas.microsoft.com/office/powerpoint/2010/main" val="127654644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7992888" cy="1152128"/>
          </a:xfrm>
        </p:spPr>
        <p:txBody>
          <a:bodyPr/>
          <a:lstStyle/>
          <a:p>
            <a:pPr algn="ctr"/>
            <a:r>
              <a:rPr lang="en-US" sz="2400" dirty="0" smtClean="0"/>
              <a:t>INTELLECTUAL </a:t>
            </a:r>
            <a:r>
              <a:rPr lang="en-US" sz="2400" dirty="0"/>
              <a:t>PROPERTY AND </a:t>
            </a:r>
            <a:r>
              <a:rPr lang="en-US" sz="2400" dirty="0" smtClean="0"/>
              <a:t/>
            </a:r>
            <a:br>
              <a:rPr lang="en-US" sz="2400" dirty="0" smtClean="0"/>
            </a:br>
            <a:r>
              <a:rPr lang="en-US" sz="2400" dirty="0" smtClean="0"/>
              <a:t>GENETIC </a:t>
            </a:r>
            <a:r>
              <a:rPr lang="en-US" sz="2400" dirty="0"/>
              <a:t>RESOURCES, TRADITIONAL KNOWLEDGE </a:t>
            </a:r>
            <a:br>
              <a:rPr lang="en-US" sz="2400" dirty="0"/>
            </a:br>
            <a:r>
              <a:rPr lang="en-US" sz="2400" dirty="0"/>
              <a:t>AND TRADITIONAL CULTURAL EXPRESSIONS </a:t>
            </a:r>
          </a:p>
        </p:txBody>
      </p:sp>
      <p:sp>
        <p:nvSpPr>
          <p:cNvPr id="3" name="Espace réservé du contenu 2"/>
          <p:cNvSpPr>
            <a:spLocks noGrp="1"/>
          </p:cNvSpPr>
          <p:nvPr>
            <p:ph idx="1"/>
          </p:nvPr>
        </p:nvSpPr>
        <p:spPr>
          <a:xfrm>
            <a:off x="179512" y="1340768"/>
            <a:ext cx="8856984" cy="5040560"/>
          </a:xfrm>
        </p:spPr>
        <p:txBody>
          <a:bodyPr/>
          <a:lstStyle/>
          <a:p>
            <a:pPr algn="just">
              <a:lnSpc>
                <a:spcPct val="150000"/>
              </a:lnSpc>
            </a:pPr>
            <a:endParaRPr lang="en-US" sz="1400" dirty="0" smtClean="0">
              <a:cs typeface="Arial Unicode MS" charset="0"/>
            </a:endParaRPr>
          </a:p>
          <a:p>
            <a:pPr algn="just">
              <a:lnSpc>
                <a:spcPct val="150000"/>
              </a:lnSpc>
            </a:pPr>
            <a:r>
              <a:rPr lang="en-US" sz="1400" dirty="0" smtClean="0">
                <a:cs typeface="Arial Unicode MS" charset="0"/>
              </a:rPr>
              <a:t>IGC: Created in 2000, the 26</a:t>
            </a:r>
            <a:r>
              <a:rPr lang="en-US" sz="1400" baseline="30000" dirty="0" smtClean="0">
                <a:cs typeface="Arial Unicode MS" charset="0"/>
              </a:rPr>
              <a:t>th</a:t>
            </a:r>
            <a:r>
              <a:rPr lang="en-US" sz="1400" dirty="0" smtClean="0">
                <a:cs typeface="Arial Unicode MS" charset="0"/>
              </a:rPr>
              <a:t> session took place from February 3 to 7, 2014 </a:t>
            </a:r>
          </a:p>
          <a:p>
            <a:pPr algn="just">
              <a:lnSpc>
                <a:spcPct val="150000"/>
              </a:lnSpc>
            </a:pPr>
            <a:r>
              <a:rPr lang="en-US" sz="1400" dirty="0" smtClean="0">
                <a:cs typeface="Arial Unicode MS" charset="0"/>
              </a:rPr>
              <a:t>Undertakes negotiations with the objective of reaching agreement on a text(s) of an international legal instrument(s) which will ensure the effective protection of traditional knowledge (TK), traditional cultural expressions (TCEs) and genetics resources (GRs) </a:t>
            </a:r>
          </a:p>
          <a:p>
            <a:pPr algn="just">
              <a:lnSpc>
                <a:spcPct val="150000"/>
              </a:lnSpc>
            </a:pPr>
            <a:r>
              <a:rPr lang="en-US" sz="1400" dirty="0" smtClean="0">
                <a:cs typeface="Arial Unicode MS" charset="0"/>
              </a:rPr>
              <a:t>Draft articles on TK and TCEs and a Consolidated Document Related to IP and GRs have been prepared</a:t>
            </a:r>
          </a:p>
          <a:p>
            <a:pPr marL="0" indent="0" algn="just">
              <a:lnSpc>
                <a:spcPct val="110000"/>
              </a:lnSpc>
              <a:buNone/>
            </a:pPr>
            <a:endParaRPr lang="en-US" sz="1800" dirty="0" smtClean="0">
              <a:latin typeface="Arial Unicode MS" charset="0"/>
              <a:cs typeface="Arial Unicode MS" charset="0"/>
            </a:endParaRPr>
          </a:p>
          <a:p>
            <a:pPr marL="0" indent="0" algn="just">
              <a:lnSpc>
                <a:spcPct val="120000"/>
              </a:lnSpc>
              <a:buNone/>
            </a:pPr>
            <a:endParaRPr lang="en-US" sz="1800" dirty="0" smtClean="0">
              <a:latin typeface="Arial Unicode MS" charset="0"/>
              <a:cs typeface="Arial Unicode MS" charset="0"/>
            </a:endParaRPr>
          </a:p>
          <a:p>
            <a:pPr algn="just"/>
            <a:endParaRPr lang="en-US" sz="1800" dirty="0" smtClean="0">
              <a:cs typeface="Arial Unicode MS" charset="0"/>
            </a:endParaRPr>
          </a:p>
          <a:p>
            <a:pPr algn="just"/>
            <a:endParaRPr lang="en-US" sz="1800" dirty="0"/>
          </a:p>
        </p:txBody>
      </p:sp>
      <p:pic>
        <p:nvPicPr>
          <p:cNvPr id="6"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1720" y="3717032"/>
            <a:ext cx="1368425" cy="2262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3711220"/>
            <a:ext cx="1366837" cy="22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815088"/>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520" y="274638"/>
            <a:ext cx="9145016" cy="850106"/>
          </a:xfrm>
        </p:spPr>
        <p:txBody>
          <a:bodyPr/>
          <a:lstStyle/>
          <a:p>
            <a:pPr algn="ctr"/>
            <a:r>
              <a:rPr lang="en-US" sz="2400" dirty="0" smtClean="0"/>
              <a:t>INTELLECTUAL PROPERTY AND </a:t>
            </a:r>
            <a:br>
              <a:rPr lang="en-US" sz="2400" dirty="0" smtClean="0"/>
            </a:br>
            <a:r>
              <a:rPr lang="en-US" sz="2400" dirty="0" smtClean="0"/>
              <a:t>GENETIC RESOURCES, TRADITIONAL KNOWLEDGE </a:t>
            </a:r>
            <a:br>
              <a:rPr lang="en-US" sz="2400" dirty="0" smtClean="0"/>
            </a:br>
            <a:r>
              <a:rPr lang="en-US" sz="2400" dirty="0" smtClean="0"/>
              <a:t>AND TRADITIONAL CULTURAL EXPRESSIONS </a:t>
            </a:r>
            <a:endParaRPr lang="en-US" sz="2400" dirty="0"/>
          </a:p>
        </p:txBody>
      </p:sp>
      <p:sp>
        <p:nvSpPr>
          <p:cNvPr id="3" name="Espace réservé du contenu 2"/>
          <p:cNvSpPr>
            <a:spLocks noGrp="1"/>
          </p:cNvSpPr>
          <p:nvPr>
            <p:ph idx="1"/>
          </p:nvPr>
        </p:nvSpPr>
        <p:spPr>
          <a:xfrm>
            <a:off x="323528" y="2780928"/>
            <a:ext cx="8496944" cy="3960440"/>
          </a:xfrm>
        </p:spPr>
        <p:txBody>
          <a:bodyPr/>
          <a:lstStyle/>
          <a:p>
            <a:r>
              <a:rPr lang="en-US" sz="1600" b="1" dirty="0" smtClean="0">
                <a:solidFill>
                  <a:srgbClr val="3366FF"/>
                </a:solidFill>
              </a:rPr>
              <a:t>IGC’s MANDATE FOR 2014 – 2015: </a:t>
            </a:r>
          </a:p>
          <a:p>
            <a:pPr marL="457200" lvl="1" indent="0">
              <a:buNone/>
            </a:pPr>
            <a:endParaRPr lang="en-US" sz="1600" b="1" dirty="0" smtClean="0">
              <a:solidFill>
                <a:srgbClr val="3366FF"/>
              </a:solidFill>
            </a:endParaRPr>
          </a:p>
          <a:p>
            <a:pPr lvl="1" algn="just">
              <a:buFont typeface="Wingdings" pitchFamily="2" charset="2"/>
              <a:buChar char="Ø"/>
            </a:pPr>
            <a:r>
              <a:rPr lang="en-US" sz="1400" dirty="0" smtClean="0"/>
              <a:t>Continue to expedite work with open and full engagement on text-based negotiations </a:t>
            </a:r>
          </a:p>
          <a:p>
            <a:pPr lvl="1" algn="just">
              <a:buFont typeface="Wingdings" pitchFamily="2" charset="2"/>
              <a:buChar char="Ø"/>
            </a:pPr>
            <a:r>
              <a:rPr lang="en-US" sz="1400" dirty="0" smtClean="0"/>
              <a:t>Follow a clearly defined work program: three sessions of the IGC in 2014, including thematic and cross cutting/stocktaking sessions </a:t>
            </a:r>
          </a:p>
          <a:p>
            <a:pPr lvl="1" algn="just">
              <a:buFont typeface="Wingdings" pitchFamily="2" charset="2"/>
              <a:buChar char="Ø"/>
            </a:pPr>
            <a:r>
              <a:rPr lang="en-US" sz="1400" dirty="0" smtClean="0"/>
              <a:t>Build on existing work, in particular the existing draft texts </a:t>
            </a:r>
          </a:p>
          <a:p>
            <a:pPr lvl="1" algn="just">
              <a:buFont typeface="Wingdings" pitchFamily="2" charset="2"/>
              <a:buChar char="Ø"/>
            </a:pPr>
            <a:r>
              <a:rPr lang="en-US" sz="1400" dirty="0" smtClean="0"/>
              <a:t>Submit text(s) to the GA in 2014</a:t>
            </a:r>
            <a:endParaRPr lang="en-US" sz="1400" b="1" dirty="0" smtClean="0">
              <a:solidFill>
                <a:srgbClr val="3366FF"/>
              </a:solidFill>
            </a:endParaRPr>
          </a:p>
          <a:p>
            <a:pPr marL="457200" lvl="1" indent="0">
              <a:buNone/>
            </a:pPr>
            <a:endParaRPr lang="en-US" sz="1600" b="1" dirty="0" smtClean="0">
              <a:solidFill>
                <a:schemeClr val="tx1">
                  <a:lumMod val="75000"/>
                  <a:lumOff val="25000"/>
                </a:schemeClr>
              </a:solidFill>
            </a:endParaRPr>
          </a:p>
          <a:p>
            <a:r>
              <a:rPr lang="en-US" sz="1600" b="1" dirty="0" smtClean="0">
                <a:solidFill>
                  <a:srgbClr val="3366FF"/>
                </a:solidFill>
                <a:latin typeface="Arial"/>
                <a:cs typeface="Arial"/>
              </a:rPr>
              <a:t>2014 GENERAL ASSEMBLY </a:t>
            </a:r>
          </a:p>
          <a:p>
            <a:pPr marL="0" indent="0">
              <a:buNone/>
            </a:pPr>
            <a:endParaRPr lang="en-US" sz="1600" dirty="0" smtClean="0">
              <a:latin typeface="Arial"/>
              <a:cs typeface="Arial"/>
            </a:endParaRPr>
          </a:p>
          <a:p>
            <a:pPr marL="685800" lvl="2" algn="just">
              <a:buFont typeface="Wingdings" pitchFamily="2" charset="2"/>
              <a:buChar char="Ø"/>
            </a:pPr>
            <a:r>
              <a:rPr lang="en-US" sz="1400" dirty="0" smtClean="0"/>
              <a:t>Take stock </a:t>
            </a:r>
          </a:p>
          <a:p>
            <a:pPr marL="685800" lvl="2" algn="just">
              <a:buFont typeface="Wingdings" pitchFamily="2" charset="2"/>
              <a:buChar char="Ø"/>
            </a:pPr>
            <a:r>
              <a:rPr lang="en-US" sz="1400" dirty="0" smtClean="0"/>
              <a:t>Consider text(s) and progress made </a:t>
            </a:r>
          </a:p>
          <a:p>
            <a:pPr marL="685800" lvl="2" algn="just">
              <a:buFont typeface="Wingdings" pitchFamily="2" charset="2"/>
              <a:buChar char="Ø"/>
            </a:pPr>
            <a:r>
              <a:rPr lang="en-US" sz="1400" dirty="0" smtClean="0"/>
              <a:t>Decide on convening a Diplomatic Conference </a:t>
            </a:r>
          </a:p>
          <a:p>
            <a:pPr marL="685800" lvl="2" algn="just">
              <a:buFont typeface="Wingdings" pitchFamily="2" charset="2"/>
              <a:buChar char="Ø"/>
            </a:pPr>
            <a:r>
              <a:rPr lang="en-US" sz="1400" dirty="0" smtClean="0"/>
              <a:t>Consider need for additional meetings   </a:t>
            </a:r>
            <a:endParaRPr lang="en-US" sz="1400" b="1" dirty="0" smtClean="0">
              <a:solidFill>
                <a:srgbClr val="3366FF"/>
              </a:solidFill>
            </a:endParaRPr>
          </a:p>
          <a:p>
            <a:pPr marL="0" indent="0">
              <a:buNone/>
            </a:pPr>
            <a:endParaRPr lang="en-US" dirty="0"/>
          </a:p>
        </p:txBody>
      </p:sp>
      <p:pic>
        <p:nvPicPr>
          <p:cNvPr id="4" name="Picture 4"/>
          <p:cNvPicPr>
            <a:picLocks/>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64288" y="1343677"/>
            <a:ext cx="1584000" cy="118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cstate="email">
            <a:extLst>
              <a:ext uri="{28A0092B-C50C-407E-A947-70E740481C1C}">
                <a14:useLocalDpi xmlns:a14="http://schemas.microsoft.com/office/drawing/2010/main" val="0"/>
              </a:ext>
            </a:extLst>
          </a:blip>
          <a:srcRect t="13464" b="13464"/>
          <a:stretch>
            <a:fillRect/>
          </a:stretch>
        </p:blipFill>
        <p:spPr bwMode="auto">
          <a:xfrm>
            <a:off x="375454" y="1412776"/>
            <a:ext cx="1584176" cy="1198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553679681"/>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107950" y="274638"/>
            <a:ext cx="9099550" cy="1143000"/>
          </a:xfrm>
        </p:spPr>
        <p:txBody>
          <a:bodyPr/>
          <a:lstStyle/>
          <a:p>
            <a:r>
              <a:rPr lang="en-US" smtClean="0">
                <a:latin typeface="Arial" charset="0"/>
                <a:cs typeface="Arial" charset="0"/>
              </a:rPr>
              <a:t>      MAJOR ECONOMIC STUDIES ON IP</a:t>
            </a:r>
            <a:endParaRPr lang="en-US" dirty="0">
              <a:latin typeface="Arial" charset="0"/>
              <a:cs typeface="Arial" charset="0"/>
            </a:endParaRPr>
          </a:p>
        </p:txBody>
      </p:sp>
      <p:pic>
        <p:nvPicPr>
          <p:cNvPr id="5" name="Espace réservé du contenu 4"/>
          <p:cNvPicPr>
            <a:picLocks noGrp="1" noChangeAspect="1"/>
          </p:cNvPicPr>
          <p:nvPr>
            <p:ph sz="half" idx="1"/>
          </p:nvPr>
        </p:nvPicPr>
        <p:blipFill rotWithShape="1">
          <a:blip r:embed="rId2"/>
          <a:srcRect l="-4925" r="-6975"/>
          <a:stretch/>
        </p:blipFill>
        <p:spPr>
          <a:effectLst>
            <a:softEdge rad="112500"/>
          </a:effectLst>
        </p:spPr>
      </p:pic>
      <p:sp>
        <p:nvSpPr>
          <p:cNvPr id="4" name="Espace réservé du contenu 3"/>
          <p:cNvSpPr>
            <a:spLocks noGrp="1"/>
          </p:cNvSpPr>
          <p:nvPr>
            <p:ph sz="half" idx="2"/>
          </p:nvPr>
        </p:nvSpPr>
        <p:spPr>
          <a:xfrm>
            <a:off x="4495800" y="1828800"/>
            <a:ext cx="4419600" cy="4297363"/>
          </a:xfrm>
        </p:spPr>
        <p:txBody>
          <a:bodyPr/>
          <a:lstStyle/>
          <a:p>
            <a:pPr algn="just">
              <a:lnSpc>
                <a:spcPct val="110000"/>
              </a:lnSpc>
            </a:pPr>
            <a:r>
              <a:rPr lang="en-US" sz="1500" dirty="0" smtClean="0">
                <a:latin typeface="Arial" charset="0"/>
                <a:cs typeface="Arial" charset="0"/>
              </a:rPr>
              <a:t>A NEW WIPO UNIT  – THE ECONOMICS AND STATISTICS DIVISION- REFLECTS THE GROWING CONSENSUS ON THE IMPORTANCE OF THE ECONOMIC DIMENSION OF IP. </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THE DIVISION APPLIES STATISTIC AND ECONOMIC ANALYSIS TO THE USE OF WIPO SERVICES.</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THIS NEW STRUCTURE ALSO IMPROVES WIPO ECONOMIC INSIGHT ON IP DEVELOPMENT. </a:t>
            </a:r>
          </a:p>
          <a:p>
            <a:pPr algn="just"/>
            <a:endParaRPr lang="en-US" sz="1700" dirty="0" smtClean="0">
              <a:latin typeface="Arial" charset="0"/>
              <a:cs typeface="Arial" charset="0"/>
            </a:endParaRPr>
          </a:p>
          <a:p>
            <a:pPr algn="just"/>
            <a:endParaRPr lang="en-US" sz="1700" dirty="0" smtClean="0">
              <a:latin typeface="Arial" charset="0"/>
              <a:cs typeface="Arial" charset="0"/>
            </a:endParaRPr>
          </a:p>
          <a:p>
            <a:endParaRPr lang="en-US" sz="1700" dirty="0">
              <a:latin typeface="Arial" charset="0"/>
              <a:cs typeface="Arial" charset="0"/>
            </a:endParaRPr>
          </a:p>
        </p:txBody>
      </p:sp>
    </p:spTree>
    <p:extLst>
      <p:ext uri="{BB962C8B-B14F-4D97-AF65-F5344CB8AC3E}">
        <p14:creationId xmlns:p14="http://schemas.microsoft.com/office/powerpoint/2010/main" val="1785157580"/>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463877"/>
            <a:ext cx="8077200" cy="523220"/>
          </a:xfrm>
        </p:spPr>
        <p:txBody>
          <a:bodyPr>
            <a:spAutoFit/>
          </a:bodyPr>
          <a:lstStyle/>
          <a:p>
            <a:pPr algn="ctr"/>
            <a:r>
              <a:rPr lang="en-US" sz="2800" dirty="0" smtClean="0">
                <a:solidFill>
                  <a:schemeClr val="accent2"/>
                </a:solidFill>
              </a:rPr>
              <a:t>STRATEGIC REALIGNMENT WITHIN WIPO</a:t>
            </a:r>
            <a:endParaRPr lang="en-US" sz="2800" dirty="0">
              <a:solidFill>
                <a:schemeClr val="accent2"/>
              </a:solidFill>
            </a:endParaRPr>
          </a:p>
        </p:txBody>
      </p:sp>
      <p:sp>
        <p:nvSpPr>
          <p:cNvPr id="33795" name="Text Box 3"/>
          <p:cNvSpPr txBox="1">
            <a:spLocks noChangeArrowheads="1"/>
          </p:cNvSpPr>
          <p:nvPr/>
        </p:nvSpPr>
        <p:spPr bwMode="auto">
          <a:xfrm>
            <a:off x="2193925" y="1841500"/>
            <a:ext cx="47371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Economics and Statistics Division</a:t>
            </a:r>
          </a:p>
          <a:p>
            <a:pPr algn="ctr" eaLnBrk="0" hangingPunct="0">
              <a:spcBef>
                <a:spcPct val="0"/>
              </a:spcBef>
            </a:pPr>
            <a:r>
              <a:rPr lang="en-US" i="1" dirty="0">
                <a:latin typeface="Charcoal" charset="0"/>
              </a:rPr>
              <a:t>WIPO Chief Economist</a:t>
            </a:r>
          </a:p>
        </p:txBody>
      </p:sp>
      <p:sp>
        <p:nvSpPr>
          <p:cNvPr id="33796" name="Text Box 4"/>
          <p:cNvSpPr txBox="1">
            <a:spLocks noChangeArrowheads="1"/>
          </p:cNvSpPr>
          <p:nvPr/>
        </p:nvSpPr>
        <p:spPr bwMode="auto">
          <a:xfrm>
            <a:off x="831850" y="4186238"/>
            <a:ext cx="1868488"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IP Statistics </a:t>
            </a:r>
            <a:br>
              <a:rPr lang="en-US" dirty="0">
                <a:latin typeface="Charcoal" charset="0"/>
              </a:rPr>
            </a:br>
            <a:r>
              <a:rPr lang="en-US" dirty="0">
                <a:latin typeface="Charcoal" charset="0"/>
              </a:rPr>
              <a:t>Section</a:t>
            </a:r>
          </a:p>
        </p:txBody>
      </p:sp>
      <p:sp>
        <p:nvSpPr>
          <p:cNvPr id="33797" name="Text Box 5"/>
          <p:cNvSpPr txBox="1">
            <a:spLocks noChangeArrowheads="1"/>
          </p:cNvSpPr>
          <p:nvPr/>
        </p:nvSpPr>
        <p:spPr bwMode="auto">
          <a:xfrm>
            <a:off x="6613525" y="4186238"/>
            <a:ext cx="177006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Economics </a:t>
            </a:r>
            <a:br>
              <a:rPr lang="en-US" dirty="0">
                <a:latin typeface="Charcoal" charset="0"/>
              </a:rPr>
            </a:br>
            <a:r>
              <a:rPr lang="en-US" dirty="0">
                <a:latin typeface="Charcoal" charset="0"/>
              </a:rPr>
              <a:t>Section</a:t>
            </a:r>
          </a:p>
        </p:txBody>
      </p:sp>
      <p:sp>
        <p:nvSpPr>
          <p:cNvPr id="33798" name="Line 6"/>
          <p:cNvSpPr>
            <a:spLocks noChangeShapeType="1"/>
          </p:cNvSpPr>
          <p:nvPr/>
        </p:nvSpPr>
        <p:spPr bwMode="auto">
          <a:xfrm>
            <a:off x="5653088"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799"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800" name="Text Box 8"/>
          <p:cNvSpPr txBox="1">
            <a:spLocks noChangeArrowheads="1"/>
          </p:cNvSpPr>
          <p:nvPr/>
        </p:nvSpPr>
        <p:spPr bwMode="auto">
          <a:xfrm>
            <a:off x="3276600" y="4195763"/>
            <a:ext cx="280511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Data Development </a:t>
            </a:r>
            <a:br>
              <a:rPr lang="en-US" dirty="0">
                <a:latin typeface="Charcoal" charset="0"/>
              </a:rPr>
            </a:br>
            <a:r>
              <a:rPr lang="en-US" dirty="0">
                <a:latin typeface="Charcoal" charset="0"/>
              </a:rPr>
              <a:t>Section</a:t>
            </a:r>
          </a:p>
        </p:txBody>
      </p:sp>
      <p:sp>
        <p:nvSpPr>
          <p:cNvPr id="33801"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3930397759"/>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180528" y="332656"/>
            <a:ext cx="9324528" cy="914400"/>
          </a:xfrm>
        </p:spPr>
        <p:txBody>
          <a:bodyPr/>
          <a:lstStyle/>
          <a:p>
            <a:pPr algn="ctr"/>
            <a:r>
              <a:rPr lang="en-US" sz="3200" smtClean="0">
                <a:latin typeface="Arial" charset="0"/>
                <a:cs typeface="Arial" charset="0"/>
              </a:rPr>
              <a:t>  </a:t>
            </a:r>
            <a:r>
              <a:rPr lang="en-US" sz="3200" smtClean="0"/>
              <a:t>TREND IN HAGUE FILINGS (DESIGNS)</a:t>
            </a:r>
            <a:endParaRPr lang="en-US" sz="3200" dirty="0">
              <a:latin typeface="Arial" charset="0"/>
              <a:cs typeface="Arial" charset="0"/>
            </a:endParaRPr>
          </a:p>
        </p:txBody>
      </p:sp>
      <p:pic>
        <p:nvPicPr>
          <p:cNvPr id="3" name="Picture 4" descr="A_1_1-Hag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0"/>
            <a:ext cx="9144000" cy="4157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58038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576" y="288936"/>
            <a:ext cx="9144000" cy="584775"/>
          </a:xfrm>
        </p:spPr>
        <p:txBody>
          <a:bodyPr wrap="square">
            <a:spAutoFit/>
          </a:bodyPr>
          <a:lstStyle/>
          <a:p>
            <a:pPr algn="ctr"/>
            <a:r>
              <a:rPr lang="en-US" sz="3200" dirty="0" smtClean="0">
                <a:solidFill>
                  <a:schemeClr val="accent2"/>
                </a:solidFill>
              </a:rPr>
              <a:t>DEMAND FOR IP RIGHTS HAS GROWN</a:t>
            </a:r>
            <a:endParaRPr lang="en-US" sz="3200" dirty="0">
              <a:solidFill>
                <a:schemeClr val="accent2"/>
              </a:solidFill>
            </a:endParaRP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664" y="1177769"/>
            <a:ext cx="5760640" cy="476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537361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9036496" cy="850106"/>
          </a:xfrm>
        </p:spPr>
        <p:txBody>
          <a:bodyPr/>
          <a:lstStyle/>
          <a:p>
            <a:r>
              <a:rPr lang="en-US" dirty="0" smtClean="0"/>
              <a:t>	  BASICS FACTS ABOUT WIPO </a:t>
            </a:r>
            <a:endParaRPr lang="en-US" dirty="0"/>
          </a:p>
        </p:txBody>
      </p:sp>
      <p:sp>
        <p:nvSpPr>
          <p:cNvPr id="4" name="Espace réservé du contenu 3"/>
          <p:cNvSpPr>
            <a:spLocks noGrp="1"/>
          </p:cNvSpPr>
          <p:nvPr>
            <p:ph sz="half" idx="2"/>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WIPO’s MISSION:</a:t>
            </a:r>
            <a:r>
              <a:rPr lang="en-US" sz="1700" dirty="0" smtClean="0">
                <a:cs typeface="Arial Unicode MS" charset="0"/>
              </a:rPr>
              <a:t> </a:t>
            </a:r>
            <a:r>
              <a:rPr lang="en-US" sz="1600" dirty="0" smtClean="0">
                <a:cs typeface="Arial Unicode MS" charset="0"/>
              </a:rPr>
              <a:t>To promote the protection of IP rights worldwide and extend the benefits of the international IP system to all member states.</a:t>
            </a:r>
          </a:p>
          <a:p>
            <a:pPr marL="0" indent="0">
              <a:buNone/>
            </a:pPr>
            <a:r>
              <a:rPr lang="en-US" sz="1400" dirty="0" smtClean="0">
                <a:cs typeface="Arial Unicode MS" charset="0"/>
              </a:rPr>
              <a:t> </a:t>
            </a:r>
          </a:p>
          <a:p>
            <a:r>
              <a:rPr lang="en-US" sz="1700" dirty="0" smtClean="0">
                <a:solidFill>
                  <a:srgbClr val="0000FF"/>
                </a:solidFill>
              </a:rPr>
              <a:t>MEMBER STATES: </a:t>
            </a:r>
            <a:r>
              <a:rPr lang="en-US" sz="1400" dirty="0" smtClean="0"/>
              <a:t>186</a:t>
            </a:r>
          </a:p>
          <a:p>
            <a:pPr marL="0" indent="0">
              <a:buNone/>
            </a:pPr>
            <a:endParaRPr lang="en-US" sz="1400" dirty="0" smtClean="0"/>
          </a:p>
          <a:p>
            <a:r>
              <a:rPr lang="en-US" sz="1700" dirty="0" smtClean="0">
                <a:solidFill>
                  <a:srgbClr val="0000FF"/>
                </a:solidFill>
              </a:rPr>
              <a:t>OBSERVERS </a:t>
            </a:r>
            <a:r>
              <a:rPr lang="en-US" sz="1400" dirty="0" smtClean="0">
                <a:solidFill>
                  <a:srgbClr val="0000FF"/>
                </a:solidFill>
              </a:rPr>
              <a:t>: </a:t>
            </a:r>
            <a:r>
              <a:rPr lang="en-US" sz="1400" dirty="0" smtClean="0"/>
              <a:t>+ 390 </a:t>
            </a:r>
          </a:p>
          <a:p>
            <a:pPr marL="0" indent="0">
              <a:buNone/>
            </a:pPr>
            <a:endParaRPr lang="en-US" sz="1400" dirty="0" smtClean="0"/>
          </a:p>
          <a:p>
            <a:r>
              <a:rPr lang="en-US" sz="1700" dirty="0" smtClean="0">
                <a:solidFill>
                  <a:srgbClr val="0000FF"/>
                </a:solidFill>
              </a:rPr>
              <a:t>STAFF : </a:t>
            </a:r>
            <a:r>
              <a:rPr lang="en-US" sz="1400" dirty="0" smtClean="0"/>
              <a:t>950 FROM 101 COUNTRIES</a:t>
            </a:r>
          </a:p>
          <a:p>
            <a:pPr marL="0" indent="0">
              <a:buNone/>
            </a:pPr>
            <a:endParaRPr lang="en-US" sz="1400" dirty="0" smtClean="0"/>
          </a:p>
          <a:p>
            <a:r>
              <a:rPr lang="en-US" sz="1700" dirty="0" smtClean="0">
                <a:solidFill>
                  <a:srgbClr val="0000FF"/>
                </a:solidFill>
              </a:rPr>
              <a:t>ADMINISTERED TREATIES </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MAIN ORGANS/BODIES</a:t>
            </a:r>
            <a:r>
              <a:rPr lang="en-US" sz="1600" dirty="0" smtClean="0">
                <a:solidFill>
                  <a:srgbClr val="0000FF"/>
                </a:solidFill>
              </a:rPr>
              <a:t> : </a:t>
            </a:r>
            <a:r>
              <a:rPr lang="en-US" sz="1400" dirty="0" smtClean="0"/>
              <a:t>GA,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53652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245343"/>
            <a:ext cx="9143999" cy="1077218"/>
          </a:xfrm>
        </p:spPr>
        <p:txBody>
          <a:bodyPr wrap="square">
            <a:spAutoFit/>
          </a:bodyPr>
          <a:lstStyle/>
          <a:p>
            <a:pPr algn="ctr"/>
            <a:r>
              <a:rPr lang="en-US" sz="3200" dirty="0" smtClean="0">
                <a:solidFill>
                  <a:schemeClr val="accent2"/>
                </a:solidFill>
              </a:rPr>
              <a:t>MORE INVENTIONS AND GREATER 	INTERNATIONALIZATION</a:t>
            </a:r>
            <a:endParaRPr lang="en-US" sz="3200" dirty="0">
              <a:solidFill>
                <a:schemeClr val="accent2"/>
              </a:solidFill>
            </a:endParaRPr>
          </a:p>
        </p:txBody>
      </p:sp>
      <p:sp>
        <p:nvSpPr>
          <p:cNvPr id="64515" name="Text Box 3"/>
          <p:cNvSpPr txBox="1">
            <a:spLocks noChangeArrowheads="1"/>
          </p:cNvSpPr>
          <p:nvPr/>
        </p:nvSpPr>
        <p:spPr bwMode="auto">
          <a:xfrm>
            <a:off x="231775" y="6354763"/>
            <a:ext cx="1392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t>Source: WIPO (2011)</a:t>
            </a:r>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56792"/>
            <a:ext cx="6548213" cy="462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515919"/>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143000"/>
          </a:xfrm>
        </p:spPr>
        <p:txBody>
          <a:bodyPr/>
          <a:lstStyle/>
          <a:p>
            <a:r>
              <a:rPr lang="en-US" smtClean="0"/>
              <a:t>	   STUDIES AND REPORTS </a:t>
            </a:r>
            <a:endParaRPr lang="en-US" dirty="0"/>
          </a:p>
        </p:txBody>
      </p:sp>
      <p:sp>
        <p:nvSpPr>
          <p:cNvPr id="3" name="Espace réservé du contenu 2"/>
          <p:cNvSpPr>
            <a:spLocks noGrp="1"/>
          </p:cNvSpPr>
          <p:nvPr>
            <p:ph idx="1"/>
          </p:nvPr>
        </p:nvSpPr>
        <p:spPr>
          <a:xfrm>
            <a:off x="179512" y="1484784"/>
            <a:ext cx="8784976" cy="4352925"/>
          </a:xfrm>
        </p:spPr>
        <p:txBody>
          <a:bodyPr/>
          <a:lstStyle/>
          <a:p>
            <a:pPr lvl="0" algn="just"/>
            <a:r>
              <a:rPr lang="en-US" sz="1400" b="1" dirty="0" smtClean="0"/>
              <a:t>World Intellectual Property Indicators (WIPI)</a:t>
            </a:r>
            <a:r>
              <a:rPr lang="en-US" sz="1400" dirty="0" smtClean="0"/>
              <a:t>: This is our flagship IP statistics publication. It provides an overview of latest </a:t>
            </a:r>
            <a:r>
              <a:rPr lang="en-US" sz="1400" i="1" dirty="0" smtClean="0"/>
              <a:t>trend </a:t>
            </a:r>
            <a:r>
              <a:rPr lang="en-US" sz="1400" dirty="0" smtClean="0"/>
              <a:t>in IP filings and registrations covering more than 100 offices : </a:t>
            </a:r>
            <a:r>
              <a:rPr lang="en-US" sz="1400" u="sng" dirty="0" smtClean="0">
                <a:hlinkClick r:id="rId2"/>
              </a:rPr>
              <a:t>http://www.wipo.int/ipstats/en/wipi/index.html</a:t>
            </a:r>
            <a:endParaRPr lang="en-US" sz="1400" u="sng" dirty="0" smtClean="0"/>
          </a:p>
          <a:p>
            <a:pPr marL="0" lvl="0" indent="0" algn="just">
              <a:buNone/>
            </a:pPr>
            <a:endParaRPr lang="en-US" sz="1400" dirty="0" smtClean="0"/>
          </a:p>
          <a:p>
            <a:pPr algn="just"/>
            <a:r>
              <a:rPr lang="en-US" sz="1400" b="1" dirty="0" smtClean="0"/>
              <a:t>The PCT Yearly Review </a:t>
            </a:r>
            <a:r>
              <a:rPr lang="en-US" sz="1400" dirty="0" smtClean="0"/>
              <a:t>provides an overview of the performance and development of the PCT system. It includes a comprehensive set of statistics for the latest available year See: </a:t>
            </a:r>
            <a:r>
              <a:rPr lang="en-US" sz="1400" u="sng" dirty="0" smtClean="0">
                <a:hlinkClick r:id="rId3"/>
              </a:rPr>
              <a:t>http://www.wipo.int/ipstats/en/statistics/pct/</a:t>
            </a:r>
            <a:endParaRPr lang="en-US" sz="1400" u="sng" dirty="0" smtClean="0"/>
          </a:p>
          <a:p>
            <a:pPr marL="0" indent="0" algn="just">
              <a:buNone/>
            </a:pPr>
            <a:endParaRPr lang="en-US" sz="1400" dirty="0" smtClean="0"/>
          </a:p>
          <a:p>
            <a:pPr algn="just"/>
            <a:r>
              <a:rPr lang="en-US" sz="1400" dirty="0" smtClean="0"/>
              <a:t> </a:t>
            </a:r>
            <a:r>
              <a:rPr lang="en-US" sz="1400" b="1" dirty="0" smtClean="0"/>
              <a:t>Madrid Yearly Review</a:t>
            </a:r>
            <a:r>
              <a:rPr lang="en-US" sz="1400" dirty="0" smtClean="0"/>
              <a:t>: </a:t>
            </a:r>
            <a:r>
              <a:rPr lang="en-US" sz="1400" u="sng" dirty="0" smtClean="0">
                <a:hlinkClick r:id="rId4"/>
              </a:rPr>
              <a:t>http://www.wipo.int/ipstats/en/</a:t>
            </a:r>
            <a:endParaRPr lang="en-US" sz="1400" u="sng" dirty="0" smtClean="0"/>
          </a:p>
          <a:p>
            <a:pPr marL="0" indent="0" algn="just">
              <a:buNone/>
            </a:pPr>
            <a:endParaRPr lang="en-US" sz="1400" dirty="0" smtClean="0"/>
          </a:p>
          <a:p>
            <a:pPr algn="just"/>
            <a:r>
              <a:rPr lang="en-US" sz="1400" dirty="0" smtClean="0"/>
              <a:t> </a:t>
            </a:r>
            <a:r>
              <a:rPr lang="en-US" sz="1400" b="1" dirty="0" smtClean="0"/>
              <a:t>Hague Yearly Review</a:t>
            </a:r>
            <a:r>
              <a:rPr lang="en-US" sz="1400" dirty="0" smtClean="0"/>
              <a:t>: </a:t>
            </a:r>
            <a:r>
              <a:rPr lang="en-US" sz="1400" u="sng" dirty="0" smtClean="0">
                <a:hlinkClick r:id="rId4"/>
              </a:rPr>
              <a:t>http://www.wipo.int/ipstats/en/</a:t>
            </a:r>
            <a:endParaRPr lang="en-US" sz="1400" u="sng" dirty="0" smtClean="0"/>
          </a:p>
          <a:p>
            <a:pPr marL="0" indent="0" algn="just">
              <a:buNone/>
            </a:pPr>
            <a:endParaRPr lang="en-US" sz="1400" dirty="0" smtClean="0"/>
          </a:p>
          <a:p>
            <a:pPr algn="just"/>
            <a:r>
              <a:rPr lang="en-US" sz="1400" dirty="0" smtClean="0"/>
              <a:t> </a:t>
            </a:r>
            <a:r>
              <a:rPr lang="en-US" sz="1400" b="1" dirty="0" smtClean="0"/>
              <a:t>The </a:t>
            </a:r>
            <a:r>
              <a:rPr lang="en-US" sz="1400" b="1" i="1" dirty="0" smtClean="0"/>
              <a:t>WIPO IP Facts and Figures </a:t>
            </a:r>
            <a:r>
              <a:rPr lang="en-US" sz="1400" dirty="0" smtClean="0"/>
              <a:t>provides an overview of intellectual property (IP) activity based on the latest available year of statistics. It serves as a quick reference guide for statistics: </a:t>
            </a:r>
            <a:r>
              <a:rPr lang="en-US" sz="1400" u="sng" dirty="0" smtClean="0">
                <a:hlinkClick r:id="rId4"/>
              </a:rPr>
              <a:t>http://www.wipo.int/ipstats/en/</a:t>
            </a:r>
            <a:endParaRPr lang="en-US" sz="1400" u="sng" dirty="0" smtClean="0"/>
          </a:p>
          <a:p>
            <a:pPr marL="0" indent="0" algn="just">
              <a:buNone/>
            </a:pPr>
            <a:endParaRPr lang="en-US" sz="1400" u="sng" dirty="0" smtClean="0"/>
          </a:p>
          <a:p>
            <a:pPr algn="just"/>
            <a:r>
              <a:rPr lang="en-US" sz="1400" b="1" dirty="0" smtClean="0"/>
              <a:t>WIPO IP Statistics Data Center</a:t>
            </a:r>
            <a:r>
              <a:rPr lang="en-US" sz="1400" dirty="0" smtClean="0"/>
              <a:t> is an on-line service enabling access to WIPO’s statistical data. Users can select from a wide range of indicators and view or download data according to their needs: </a:t>
            </a:r>
            <a:r>
              <a:rPr lang="en-US" sz="1400" u="sng" dirty="0" smtClean="0">
                <a:hlinkClick r:id="rId5"/>
              </a:rPr>
              <a:t>http://ipstatsdb.wipo.org/ipstatv2/ipstats/patentsSearch</a:t>
            </a:r>
            <a:endParaRPr lang="en-US" sz="1400" dirty="0" smtClean="0"/>
          </a:p>
          <a:p>
            <a:endParaRPr lang="en-US" sz="1800" dirty="0" smtClean="0"/>
          </a:p>
          <a:p>
            <a:endParaRPr lang="en-US" sz="1800" dirty="0" smtClean="0"/>
          </a:p>
          <a:p>
            <a:pPr marL="0" indent="0" algn="just">
              <a:lnSpc>
                <a:spcPct val="130000"/>
              </a:lnSpc>
              <a:buNone/>
            </a:pPr>
            <a:endParaRPr lang="en-US" sz="1800" dirty="0"/>
          </a:p>
        </p:txBody>
      </p:sp>
    </p:spTree>
    <p:extLst>
      <p:ext uri="{BB962C8B-B14F-4D97-AF65-F5344CB8AC3E}">
        <p14:creationId xmlns:p14="http://schemas.microsoft.com/office/powerpoint/2010/main" val="1588691490"/>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lstStyle/>
          <a:p>
            <a:pPr algn="ctr"/>
            <a:r>
              <a:rPr lang="en-US" smtClean="0"/>
              <a:t>STUDIES AND REPORTS</a:t>
            </a:r>
            <a:br>
              <a:rPr lang="en-US" smtClean="0"/>
            </a:br>
            <a:r>
              <a:rPr lang="en-US" smtClean="0"/>
              <a:t>II </a:t>
            </a:r>
            <a:endParaRPr lang="en-US" dirty="0"/>
          </a:p>
        </p:txBody>
      </p:sp>
      <p:sp>
        <p:nvSpPr>
          <p:cNvPr id="3" name="Content Placeholder 2"/>
          <p:cNvSpPr>
            <a:spLocks noGrp="1"/>
          </p:cNvSpPr>
          <p:nvPr>
            <p:ph idx="1"/>
          </p:nvPr>
        </p:nvSpPr>
        <p:spPr>
          <a:xfrm>
            <a:off x="107504" y="1844824"/>
            <a:ext cx="8928992" cy="4680520"/>
          </a:xfrm>
        </p:spPr>
        <p:txBody>
          <a:bodyPr/>
          <a:lstStyle/>
          <a:p>
            <a:r>
              <a:rPr lang="en-US" sz="1800" dirty="0" smtClean="0"/>
              <a:t>New report « Brands – Reputation and Image in the Global Marketplace» </a:t>
            </a:r>
          </a:p>
          <a:p>
            <a:pPr marL="0" indent="0">
              <a:buNone/>
            </a:pPr>
            <a:endParaRPr lang="en-US" sz="1800" dirty="0" smtClean="0"/>
          </a:p>
          <a:p>
            <a:pPr marL="0" indent="0" algn="just">
              <a:lnSpc>
                <a:spcPct val="150000"/>
              </a:lnSpc>
              <a:buNone/>
            </a:pPr>
            <a:r>
              <a:rPr lang="en-US" sz="1800" dirty="0" smtClean="0"/>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None/>
            </a:pPr>
            <a:endParaRPr lang="en-US" sz="1800" dirty="0" smtClean="0"/>
          </a:p>
          <a:p>
            <a:pPr marL="0" indent="0" algn="just">
              <a:lnSpc>
                <a:spcPct val="150000"/>
              </a:lnSpc>
              <a:buNone/>
            </a:pPr>
            <a:r>
              <a:rPr lang="en-US" sz="1400" dirty="0" smtClean="0"/>
              <a:t>For further information and the full report : </a:t>
            </a:r>
          </a:p>
          <a:p>
            <a:pPr marL="0" indent="0" algn="just">
              <a:lnSpc>
                <a:spcPct val="150000"/>
              </a:lnSpc>
              <a:buNone/>
            </a:pPr>
            <a:endParaRPr lang="en-US" sz="1400" dirty="0" smtClean="0"/>
          </a:p>
          <a:p>
            <a:pPr marL="0" indent="0" algn="just">
              <a:lnSpc>
                <a:spcPct val="150000"/>
              </a:lnSpc>
              <a:buNone/>
            </a:pPr>
            <a:r>
              <a:rPr lang="en-US" sz="1200" dirty="0" smtClean="0">
                <a:hlinkClick r:id="rId2"/>
              </a:rPr>
              <a:t>http://www.wipo.int/econ_stat/en/economics/wipr</a:t>
            </a:r>
            <a:endParaRPr lang="en-US" sz="1200" dirty="0" smtClean="0"/>
          </a:p>
          <a:p>
            <a:pPr marL="0" indent="0" algn="just">
              <a:lnSpc>
                <a:spcPct val="150000"/>
              </a:lnSpc>
              <a:buNone/>
            </a:pPr>
            <a:endParaRPr lang="en-US" sz="1800" dirty="0" smtClean="0"/>
          </a:p>
        </p:txBody>
      </p:sp>
      <p:pic>
        <p:nvPicPr>
          <p:cNvPr id="86019"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9401" y="1540003"/>
            <a:ext cx="1151721" cy="86379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8064" y="4078289"/>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051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2000"/>
                                        <p:tgtEl>
                                          <p:spTgt spid="86019"/>
                                        </p:tgtEl>
                                      </p:cBhvr>
                                    </p:animEffect>
                                    <p:anim calcmode="lin" valueType="num">
                                      <p:cBhvr>
                                        <p:cTn id="8" dur="2000" fill="hold"/>
                                        <p:tgtEl>
                                          <p:spTgt spid="86019"/>
                                        </p:tgtEl>
                                        <p:attrNameLst>
                                          <p:attrName>ppt_w</p:attrName>
                                        </p:attrNameLst>
                                      </p:cBhvr>
                                      <p:tavLst>
                                        <p:tav tm="0" fmla="#ppt_w*sin(2.5*pi*$)">
                                          <p:val>
                                            <p:fltVal val="0"/>
                                          </p:val>
                                        </p:tav>
                                        <p:tav tm="100000">
                                          <p:val>
                                            <p:fltVal val="1"/>
                                          </p:val>
                                        </p:tav>
                                      </p:tavLst>
                                    </p:anim>
                                    <p:anim calcmode="lin" valueType="num">
                                      <p:cBhvr>
                                        <p:cTn id="9" dur="2000" fill="hold"/>
                                        <p:tgtEl>
                                          <p:spTgt spid="860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6020"/>
                                        </p:tgtEl>
                                        <p:attrNameLst>
                                          <p:attrName>r</p:attrName>
                                        </p:attrNameLst>
                                      </p:cBhvr>
                                    </p:animRot>
                                    <p:animRot by="-240000">
                                      <p:cBhvr>
                                        <p:cTn id="14" dur="200" fill="hold">
                                          <p:stCondLst>
                                            <p:cond delay="200"/>
                                          </p:stCondLst>
                                        </p:cTn>
                                        <p:tgtEl>
                                          <p:spTgt spid="86020"/>
                                        </p:tgtEl>
                                        <p:attrNameLst>
                                          <p:attrName>r</p:attrName>
                                        </p:attrNameLst>
                                      </p:cBhvr>
                                    </p:animRot>
                                    <p:animRot by="240000">
                                      <p:cBhvr>
                                        <p:cTn id="15" dur="200" fill="hold">
                                          <p:stCondLst>
                                            <p:cond delay="400"/>
                                          </p:stCondLst>
                                        </p:cTn>
                                        <p:tgtEl>
                                          <p:spTgt spid="86020"/>
                                        </p:tgtEl>
                                        <p:attrNameLst>
                                          <p:attrName>r</p:attrName>
                                        </p:attrNameLst>
                                      </p:cBhvr>
                                    </p:animRot>
                                    <p:animRot by="-240000">
                                      <p:cBhvr>
                                        <p:cTn id="16" dur="200" fill="hold">
                                          <p:stCondLst>
                                            <p:cond delay="600"/>
                                          </p:stCondLst>
                                        </p:cTn>
                                        <p:tgtEl>
                                          <p:spTgt spid="86020"/>
                                        </p:tgtEl>
                                        <p:attrNameLst>
                                          <p:attrName>r</p:attrName>
                                        </p:attrNameLst>
                                      </p:cBhvr>
                                    </p:animRot>
                                    <p:animRot by="120000">
                                      <p:cBhvr>
                                        <p:cTn id="17" dur="200" fill="hold">
                                          <p:stCondLst>
                                            <p:cond delay="800"/>
                                          </p:stCondLst>
                                        </p:cTn>
                                        <p:tgtEl>
                                          <p:spTgt spid="860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6" end="6"/>
                                            </p:txEl>
                                          </p:spTgt>
                                        </p:tgtEl>
                                        <p:attrNameLst>
                                          <p:attrName>ppt_x</p:attrName>
                                          <p:attrName>ppt_y</p:attrName>
                                        </p:attrNameLst>
                                      </p:cBhvr>
                                    </p:animMotion>
                                    <p:animRot by="1500000">
                                      <p:cBhvr>
                                        <p:cTn id="22" dur="125" fill="hold">
                                          <p:stCondLst>
                                            <p:cond delay="0"/>
                                          </p:stCondLst>
                                        </p:cTn>
                                        <p:tgtEl>
                                          <p:spTgt spid="3">
                                            <p:txEl>
                                              <p:pRg st="6" end="6"/>
                                            </p:txEl>
                                          </p:spTgt>
                                        </p:tgtEl>
                                        <p:attrNameLst>
                                          <p:attrName>r</p:attrName>
                                        </p:attrNameLst>
                                      </p:cBhvr>
                                    </p:animRot>
                                    <p:animRot by="-1500000">
                                      <p:cBhvr>
                                        <p:cTn id="23" dur="125" fill="hold">
                                          <p:stCondLst>
                                            <p:cond delay="125"/>
                                          </p:stCondLst>
                                        </p:cTn>
                                        <p:tgtEl>
                                          <p:spTgt spid="3">
                                            <p:txEl>
                                              <p:pRg st="6" end="6"/>
                                            </p:txEl>
                                          </p:spTgt>
                                        </p:tgtEl>
                                        <p:attrNameLst>
                                          <p:attrName>r</p:attrName>
                                        </p:attrNameLst>
                                      </p:cBhvr>
                                    </p:animRot>
                                    <p:animRot by="-1500000">
                                      <p:cBhvr>
                                        <p:cTn id="24" dur="125" fill="hold">
                                          <p:stCondLst>
                                            <p:cond delay="250"/>
                                          </p:stCondLst>
                                        </p:cTn>
                                        <p:tgtEl>
                                          <p:spTgt spid="3">
                                            <p:txEl>
                                              <p:pRg st="6" end="6"/>
                                            </p:txEl>
                                          </p:spTgt>
                                        </p:tgtEl>
                                        <p:attrNameLst>
                                          <p:attrName>r</p:attrName>
                                        </p:attrNameLst>
                                      </p:cBhvr>
                                    </p:animRot>
                                    <p:animRot by="1500000">
                                      <p:cBhvr>
                                        <p:cTn id="25"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lstStyle/>
          <a:p>
            <a:pPr>
              <a:defRPr/>
            </a:pPr>
            <a:r>
              <a:rPr lang="en-US" smtClean="0">
                <a:latin typeface="+mn-lt"/>
                <a:ea typeface="+mj-ea"/>
                <a:cs typeface="Times New Roman"/>
              </a:rPr>
              <a:t> THE GLOBAL INNOVATION INDEX 2013 </a:t>
            </a:r>
            <a:endParaRPr lang="en-US" dirty="0">
              <a:latin typeface="+mn-lt"/>
              <a:ea typeface="+mj-ea"/>
            </a:endParaRPr>
          </a:p>
        </p:txBody>
      </p:sp>
      <p:sp>
        <p:nvSpPr>
          <p:cNvPr id="6" name="Espace réservé du contenu 5"/>
          <p:cNvSpPr>
            <a:spLocks noGrp="1"/>
          </p:cNvSpPr>
          <p:nvPr>
            <p:ph sz="quarter" idx="4"/>
          </p:nvPr>
        </p:nvSpPr>
        <p:spPr>
          <a:xfrm>
            <a:off x="4645025" y="2057400"/>
            <a:ext cx="4041775" cy="4068763"/>
          </a:xfrm>
        </p:spPr>
        <p:txBody>
          <a:bodyPr/>
          <a:lstStyle/>
          <a:p>
            <a:pPr lvl="0" algn="just">
              <a:defRPr/>
            </a:pPr>
            <a:r>
              <a:rPr lang="en-US" sz="1600" smtClean="0"/>
              <a:t>Annual publication that provides the latest trends in innovation activities across the world. It is co-published by INSEAD, Cornell Univ. and WIPO </a:t>
            </a:r>
            <a:r>
              <a:rPr lang="en-US" sz="1600" u="sng" smtClean="0">
                <a:hlinkClick r:id="rId2"/>
              </a:rPr>
              <a:t>http://www.wipo.int/econ_stat/en/economics/gii/index.html</a:t>
            </a:r>
            <a:endParaRPr lang="en-US" sz="1600" u="sng" smtClean="0"/>
          </a:p>
          <a:p>
            <a:pPr marL="0" lvl="0" indent="0" algn="just">
              <a:buNone/>
              <a:defRPr/>
            </a:pPr>
            <a:endParaRPr lang="en-US" sz="1600" smtClean="0"/>
          </a:p>
          <a:p>
            <a:pPr algn="just">
              <a:defRPr/>
            </a:pPr>
            <a:r>
              <a:rPr lang="en-US" sz="1600" smtClean="0">
                <a:ea typeface="+mn-ea"/>
                <a:cs typeface="Times New Roman"/>
              </a:rPr>
              <a:t>Its results are </a:t>
            </a:r>
            <a:r>
              <a:rPr lang="en-US" sz="1600" b="1" u="sng" smtClean="0">
                <a:solidFill>
                  <a:srgbClr val="000090"/>
                </a:solidFill>
                <a:ea typeface="+mn-ea"/>
                <a:cs typeface="Times New Roman"/>
              </a:rPr>
              <a:t>useful:</a:t>
            </a:r>
            <a:r>
              <a:rPr lang="en-US" sz="1600" smtClean="0">
                <a:solidFill>
                  <a:srgbClr val="000090"/>
                </a:solidFill>
                <a:ea typeface="+mn-ea"/>
                <a:cs typeface="Times New Roman"/>
              </a:rPr>
              <a:t> </a:t>
            </a:r>
          </a:p>
          <a:p>
            <a:pPr lvl="1" algn="just">
              <a:defRPr/>
            </a:pPr>
            <a:r>
              <a:rPr lang="en-US" sz="1600" smtClean="0">
                <a:cs typeface="Times New Roman"/>
              </a:rPr>
              <a:t>To benchmark countries against their </a:t>
            </a:r>
            <a:r>
              <a:rPr lang="en-US" sz="1600" i="1" smtClean="0">
                <a:cs typeface="Times New Roman"/>
              </a:rPr>
              <a:t>peers</a:t>
            </a:r>
          </a:p>
          <a:p>
            <a:pPr lvl="1" algn="just">
              <a:defRPr/>
            </a:pPr>
            <a:r>
              <a:rPr lang="en-US" sz="1600" smtClean="0">
                <a:cs typeface="Times New Roman"/>
              </a:rPr>
              <a:t>To study countries profiles over </a:t>
            </a:r>
            <a:r>
              <a:rPr lang="en-US" sz="1600" i="1" smtClean="0">
                <a:cs typeface="Times New Roman"/>
              </a:rPr>
              <a:t>time </a:t>
            </a:r>
          </a:p>
          <a:p>
            <a:pPr lvl="1" algn="just">
              <a:defRPr/>
            </a:pPr>
            <a:r>
              <a:rPr lang="en-US" sz="1600" smtClean="0">
                <a:cs typeface="Times New Roman"/>
              </a:rPr>
              <a:t>Identify countries </a:t>
            </a:r>
            <a:r>
              <a:rPr lang="en-US" sz="1600" i="1" smtClean="0">
                <a:cs typeface="Times New Roman"/>
              </a:rPr>
              <a:t>strengths and weaknesses</a:t>
            </a:r>
          </a:p>
          <a:p>
            <a:pPr marL="0" indent="0">
              <a:buFontTx/>
              <a:buNone/>
              <a:defRPr/>
            </a:pPr>
            <a:endParaRPr lang="en-US" dirty="0">
              <a:ea typeface="+mn-ea"/>
            </a:endParaRPr>
          </a:p>
        </p:txBody>
      </p:sp>
      <p:pic>
        <p:nvPicPr>
          <p:cNvPr id="7" name="Espace réservé du contenu 4" descr="pr_2013_743_1.jpg"/>
          <p:cNvPicPr>
            <a:picLocks noGrp="1" noChangeAspect="1"/>
          </p:cNvPicPr>
          <p:nvPr/>
        </p:nvPicPr>
        <p:blipFill>
          <a:blip r:embed="rId3">
            <a:extLst>
              <a:ext uri="{28A0092B-C50C-407E-A947-70E740481C1C}">
                <a14:useLocalDpi xmlns:a14="http://schemas.microsoft.com/office/drawing/2010/main" val="0"/>
              </a:ext>
            </a:extLst>
          </a:blip>
          <a:srcRect t="6416" b="6416"/>
          <a:stretch>
            <a:fillRect/>
          </a:stretch>
        </p:blipFill>
        <p:spPr>
          <a:xfrm>
            <a:off x="381000" y="1981200"/>
            <a:ext cx="4038600" cy="4395107"/>
          </a:xfrm>
          <a:prstGeom prst="rect">
            <a:avLst/>
          </a:prstGeom>
          <a:ln>
            <a:noFill/>
          </a:ln>
          <a:effectLst>
            <a:softEdge rad="112500"/>
          </a:effectLst>
        </p:spPr>
      </p:pic>
    </p:spTree>
    <p:extLst>
      <p:ext uri="{BB962C8B-B14F-4D97-AF65-F5344CB8AC3E}">
        <p14:creationId xmlns:p14="http://schemas.microsoft.com/office/powerpoint/2010/main" val="4028092432"/>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52400" y="274638"/>
            <a:ext cx="8883650" cy="944562"/>
          </a:xfrm>
        </p:spPr>
        <p:txBody>
          <a:bodyPr/>
          <a:lstStyle/>
          <a:p>
            <a:r>
              <a:rPr lang="en-US" smtClean="0">
                <a:latin typeface="Arial" charset="0"/>
                <a:cs typeface="Arial" charset="0"/>
              </a:rPr>
              <a:t> THE GLOBAL INNOVATION INDEX 2013 </a:t>
            </a:r>
            <a:endParaRPr lang="en-US" dirty="0">
              <a:latin typeface="Arial" charset="0"/>
              <a:cs typeface="Arial" charset="0"/>
            </a:endParaRPr>
          </a:p>
        </p:txBody>
      </p:sp>
      <p:sp>
        <p:nvSpPr>
          <p:cNvPr id="3" name="Espace réservé du contenu 2"/>
          <p:cNvSpPr>
            <a:spLocks noGrp="1"/>
          </p:cNvSpPr>
          <p:nvPr>
            <p:ph idx="1"/>
          </p:nvPr>
        </p:nvSpPr>
        <p:spPr>
          <a:xfrm>
            <a:off x="304800" y="1773238"/>
            <a:ext cx="8803704" cy="4352925"/>
          </a:xfrm>
        </p:spPr>
        <p:txBody>
          <a:bodyPr/>
          <a:lstStyle/>
          <a:p>
            <a:pPr algn="just">
              <a:lnSpc>
                <a:spcPct val="110000"/>
              </a:lnSpc>
              <a:defRPr/>
            </a:pPr>
            <a:r>
              <a:rPr lang="en-US" sz="1800" dirty="0" smtClean="0">
                <a:ea typeface="+mn-ea"/>
              </a:rPr>
              <a:t>The framework is revised and adjusted every year in a transparent exercise</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This year, out of 84 indicators, 64 are identical to GII 2012, and a total of 20 indicators were modified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were deleted/replaced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underwent changes such as the computation methodology at the source, change of scaling factor, change of classification etc.</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The year per year comparison has to be carefully taken into consideration </a:t>
            </a:r>
            <a:endParaRPr lang="en-US" sz="1800" dirty="0">
              <a:ea typeface="+mn-ea"/>
            </a:endParaRPr>
          </a:p>
        </p:txBody>
      </p:sp>
    </p:spTree>
    <p:extLst>
      <p:ext uri="{BB962C8B-B14F-4D97-AF65-F5344CB8AC3E}">
        <p14:creationId xmlns:p14="http://schemas.microsoft.com/office/powerpoint/2010/main" val="2567940356"/>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152400" y="228600"/>
            <a:ext cx="8991600" cy="1189038"/>
          </a:xfrm>
        </p:spPr>
        <p:txBody>
          <a:bodyPr/>
          <a:lstStyle/>
          <a:p>
            <a:r>
              <a:rPr lang="en-US" smtClean="0">
                <a:latin typeface="Times New Roman" charset="0"/>
                <a:cs typeface="Times New Roman" charset="0"/>
              </a:rPr>
              <a:t>	</a:t>
            </a:r>
            <a:r>
              <a:rPr lang="en-US" smtClean="0">
                <a:latin typeface="Arial" charset="0"/>
                <a:cs typeface="Times New Roman" charset="0"/>
              </a:rPr>
              <a:t>GLOBAL INNOVATION INDEX 				FRAMEWORK</a:t>
            </a:r>
            <a:endParaRPr lang="en-US" dirty="0">
              <a:latin typeface="Arial" charset="0"/>
              <a:cs typeface="Arial" charset="0"/>
            </a:endParaRPr>
          </a:p>
        </p:txBody>
      </p:sp>
      <p:graphicFrame>
        <p:nvGraphicFramePr>
          <p:cNvPr id="4" name="Espace réservé du contenu 5"/>
          <p:cNvGraphicFramePr>
            <a:graphicFrameLocks noGrp="1"/>
          </p:cNvGraphicFramePr>
          <p:nvPr/>
        </p:nvGraphicFramePr>
        <p:xfrm>
          <a:off x="228600" y="1828800"/>
          <a:ext cx="8686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8090307"/>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0" y="-99392"/>
            <a:ext cx="9252520" cy="1008112"/>
          </a:xfrm>
        </p:spPr>
        <p:txBody>
          <a:bodyPr/>
          <a:lstStyle/>
          <a:p>
            <a:pPr algn="ctr"/>
            <a:r>
              <a:rPr lang="fr-FR" dirty="0" smtClean="0">
                <a:latin typeface="Arial" charset="0"/>
                <a:cs typeface="Times New Roman" charset="0"/>
              </a:rPr>
              <a:t> SWEDEN  </a:t>
            </a:r>
            <a:r>
              <a:rPr lang="fr-FR" dirty="0">
                <a:latin typeface="Arial" charset="0"/>
                <a:cs typeface="Times New Roman" charset="0"/>
              </a:rPr>
              <a:t>PROFILE </a:t>
            </a:r>
          </a:p>
        </p:txBody>
      </p:sp>
      <p:sp>
        <p:nvSpPr>
          <p:cNvPr id="2" name="TextBox 1"/>
          <p:cNvSpPr txBox="1"/>
          <p:nvPr/>
        </p:nvSpPr>
        <p:spPr>
          <a:xfrm>
            <a:off x="971600" y="6165304"/>
            <a:ext cx="3744416" cy="230832"/>
          </a:xfrm>
          <a:prstGeom prst="rect">
            <a:avLst/>
          </a:prstGeom>
          <a:noFill/>
        </p:spPr>
        <p:txBody>
          <a:bodyPr wrap="square" rtlCol="0">
            <a:spAutoFit/>
          </a:bodyPr>
          <a:lstStyle/>
          <a:p>
            <a:r>
              <a:rPr lang="fr-CH" sz="900" i="1" dirty="0" err="1" smtClean="0"/>
              <a:t>Very</a:t>
            </a:r>
            <a:r>
              <a:rPr lang="fr-CH" sz="900" i="1" dirty="0" smtClean="0"/>
              <a:t> </a:t>
            </a:r>
            <a:r>
              <a:rPr lang="fr-CH" sz="900" i="1" dirty="0" err="1" smtClean="0"/>
              <a:t>artistic</a:t>
            </a:r>
            <a:r>
              <a:rPr lang="fr-CH" sz="900" i="1" dirty="0" smtClean="0"/>
              <a:t> </a:t>
            </a:r>
            <a:r>
              <a:rPr lang="fr-CH" sz="900" i="1" dirty="0" err="1" smtClean="0"/>
              <a:t>subway</a:t>
            </a:r>
            <a:r>
              <a:rPr lang="fr-CH" sz="900" i="1" dirty="0" smtClean="0"/>
              <a:t> in Stockholm, </a:t>
            </a:r>
            <a:r>
              <a:rPr lang="fr-CH" sz="900" i="1" dirty="0" err="1" smtClean="0"/>
              <a:t>Sweden</a:t>
            </a:r>
            <a:r>
              <a:rPr lang="fr-CH" sz="900" i="1" dirty="0" smtClean="0"/>
              <a:t>   </a:t>
            </a:r>
            <a:endParaRPr lang="en-US" sz="900" i="1" dirty="0"/>
          </a:p>
        </p:txBody>
      </p:sp>
      <p:pic>
        <p:nvPicPr>
          <p:cNvPr id="84994" name="Picture 2" descr="D:\Users\gesto\Desktop\Metro-Stockholm-Station-Art-0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9669" y="769260"/>
            <a:ext cx="7839683" cy="5288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710668518"/>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152400" y="274638"/>
            <a:ext cx="9067800" cy="792162"/>
          </a:xfrm>
        </p:spPr>
        <p:txBody>
          <a:bodyPr/>
          <a:lstStyle/>
          <a:p>
            <a:r>
              <a:rPr lang="fr-FR" dirty="0" smtClean="0">
                <a:latin typeface="Arial" charset="0"/>
                <a:cs typeface="Times New Roman" charset="0"/>
              </a:rPr>
              <a:t>     THE </a:t>
            </a:r>
            <a:r>
              <a:rPr lang="fr-FR" dirty="0">
                <a:latin typeface="Arial" charset="0"/>
                <a:cs typeface="Times New Roman" charset="0"/>
              </a:rPr>
              <a:t>GLOBAL INNOVATION </a:t>
            </a:r>
            <a:r>
              <a:rPr lang="fr-FR" dirty="0" smtClean="0">
                <a:latin typeface="Arial" charset="0"/>
                <a:cs typeface="Times New Roman" charset="0"/>
              </a:rPr>
              <a:t>INDEX</a:t>
            </a:r>
            <a:endParaRPr lang="fr-FR" dirty="0">
              <a:latin typeface="Arial" charset="0"/>
              <a:cs typeface="Arial" charset="0"/>
            </a:endParaRPr>
          </a:p>
        </p:txBody>
      </p:sp>
      <p:sp>
        <p:nvSpPr>
          <p:cNvPr id="4" name="Espace réservé du contenu 3"/>
          <p:cNvSpPr>
            <a:spLocks noGrp="1"/>
          </p:cNvSpPr>
          <p:nvPr>
            <p:ph sz="half" idx="2"/>
          </p:nvPr>
        </p:nvSpPr>
        <p:spPr>
          <a:xfrm>
            <a:off x="990600" y="1772816"/>
            <a:ext cx="3506788" cy="4780384"/>
          </a:xfrm>
        </p:spPr>
        <p:txBody>
          <a:bodyPr/>
          <a:lstStyle/>
          <a:p>
            <a:pPr algn="just">
              <a:defRPr/>
            </a:pPr>
            <a:r>
              <a:rPr lang="fr-FR" sz="1200" dirty="0">
                <a:ea typeface="+mn-ea"/>
                <a:cs typeface="Times New Roman"/>
              </a:rPr>
              <a:t>1. </a:t>
            </a:r>
            <a:r>
              <a:rPr lang="fr-FR" sz="1200" dirty="0" smtClean="0">
                <a:ea typeface="+mn-ea"/>
                <a:cs typeface="Times New Roman"/>
              </a:rPr>
              <a:t>SWITZERLAND</a:t>
            </a:r>
          </a:p>
          <a:p>
            <a:pPr marL="0" indent="0" algn="just">
              <a:buFontTx/>
              <a:buNone/>
              <a:defRPr/>
            </a:pPr>
            <a:endParaRPr lang="fr-FR" sz="1200" dirty="0">
              <a:ea typeface="+mn-ea"/>
              <a:cs typeface="Times New Roman"/>
            </a:endParaRPr>
          </a:p>
          <a:p>
            <a:pPr algn="just">
              <a:defRPr/>
            </a:pPr>
            <a:r>
              <a:rPr lang="fr-FR" sz="1200" b="1" dirty="0">
                <a:solidFill>
                  <a:srgbClr val="33CCFF"/>
                </a:solidFill>
                <a:ea typeface="+mn-ea"/>
                <a:cs typeface="Times New Roman"/>
              </a:rPr>
              <a:t>2. SWEDEN </a:t>
            </a:r>
            <a:endParaRPr lang="fr-FR" sz="1200" b="1" dirty="0" smtClean="0">
              <a:solidFill>
                <a:srgbClr val="33CCFF"/>
              </a:solidFill>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3. SINGAPORE	</a:t>
            </a:r>
            <a:endParaRPr lang="fr-FR" sz="1200" dirty="0" smtClean="0">
              <a:ea typeface="+mn-ea"/>
              <a:cs typeface="Times New Roman"/>
            </a:endParaRPr>
          </a:p>
          <a:p>
            <a:pPr marL="0" indent="0" algn="just">
              <a:buFontTx/>
              <a:buNone/>
              <a:defRPr/>
            </a:pPr>
            <a:r>
              <a:rPr lang="fr-FR" sz="1200" dirty="0">
                <a:ea typeface="+mn-ea"/>
                <a:cs typeface="Times New Roman"/>
              </a:rPr>
              <a:t>	</a:t>
            </a:r>
          </a:p>
          <a:p>
            <a:pPr algn="just">
              <a:defRPr/>
            </a:pPr>
            <a:r>
              <a:rPr lang="fr-FR" sz="1200" dirty="0">
                <a:ea typeface="+mn-ea"/>
                <a:cs typeface="Times New Roman"/>
              </a:rPr>
              <a:t>4. </a:t>
            </a:r>
            <a:r>
              <a:rPr lang="fr-FR" sz="1200" dirty="0" smtClean="0">
                <a:ea typeface="+mn-ea"/>
                <a:cs typeface="Times New Roman"/>
              </a:rPr>
              <a:t>FINLAND</a:t>
            </a:r>
          </a:p>
          <a:p>
            <a:pPr marL="0" indent="0" algn="just">
              <a:buFontTx/>
              <a:buNone/>
              <a:defRPr/>
            </a:pPr>
            <a:endParaRPr lang="fr-FR" sz="1200" dirty="0">
              <a:ea typeface="+mn-ea"/>
              <a:cs typeface="Times New Roman"/>
            </a:endParaRPr>
          </a:p>
          <a:p>
            <a:pPr algn="just">
              <a:defRPr/>
            </a:pPr>
            <a:r>
              <a:rPr lang="fr-FR" sz="1200" dirty="0">
                <a:ea typeface="+mn-ea"/>
                <a:cs typeface="Times New Roman"/>
              </a:rPr>
              <a:t>5. UNITED KINGDOM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6. </a:t>
            </a:r>
            <a:r>
              <a:rPr lang="fr-FR" sz="1200" dirty="0" smtClean="0">
                <a:ea typeface="+mn-ea"/>
                <a:cs typeface="Times New Roman"/>
              </a:rPr>
              <a:t>NETHERLANDS</a:t>
            </a:r>
          </a:p>
          <a:p>
            <a:pPr marL="0" indent="0" algn="just">
              <a:buFontTx/>
              <a:buNone/>
              <a:defRPr/>
            </a:pPr>
            <a:endParaRPr lang="fr-FR" sz="1200" dirty="0">
              <a:ea typeface="+mn-ea"/>
              <a:cs typeface="Times New Roman"/>
            </a:endParaRPr>
          </a:p>
          <a:p>
            <a:pPr algn="just">
              <a:defRPr/>
            </a:pPr>
            <a:r>
              <a:rPr lang="fr-FR" sz="1200" dirty="0">
                <a:ea typeface="+mn-ea"/>
                <a:cs typeface="Times New Roman"/>
              </a:rPr>
              <a:t>7. DENMARK </a:t>
            </a:r>
            <a:endParaRPr lang="fr-FR" sz="1200" dirty="0" smtClean="0">
              <a:ea typeface="+mn-ea"/>
              <a:cs typeface="Times New Roman"/>
            </a:endParaRPr>
          </a:p>
          <a:p>
            <a:pPr marL="0" indent="0" algn="just">
              <a:buFontTx/>
              <a:buNone/>
              <a:defRPr/>
            </a:pPr>
            <a:endParaRPr lang="fr-FR" sz="1200" b="1" dirty="0">
              <a:solidFill>
                <a:srgbClr val="000080"/>
              </a:solidFill>
              <a:ea typeface="+mn-ea"/>
              <a:cs typeface="Times New Roman"/>
            </a:endParaRPr>
          </a:p>
          <a:p>
            <a:pPr algn="just">
              <a:defRPr/>
            </a:pPr>
            <a:r>
              <a:rPr lang="fr-FR" sz="1200" dirty="0">
                <a:ea typeface="+mn-ea"/>
                <a:cs typeface="Times New Roman"/>
              </a:rPr>
              <a:t>8. HONG KONG (CHINA</a:t>
            </a:r>
            <a:r>
              <a:rPr lang="fr-FR" sz="1200" dirty="0" smtClean="0">
                <a:ea typeface="+mn-ea"/>
                <a:cs typeface="Times New Roman"/>
              </a:rPr>
              <a:t>)</a:t>
            </a:r>
          </a:p>
          <a:p>
            <a:pPr marL="0" indent="0" algn="just">
              <a:buFontTx/>
              <a:buNone/>
              <a:defRPr/>
            </a:pPr>
            <a:endParaRPr lang="fr-FR" sz="1200" dirty="0">
              <a:ea typeface="+mn-ea"/>
              <a:cs typeface="Times New Roman"/>
            </a:endParaRPr>
          </a:p>
          <a:p>
            <a:pPr algn="just">
              <a:defRPr/>
            </a:pPr>
            <a:r>
              <a:rPr lang="fr-FR" sz="1200" dirty="0">
                <a:ea typeface="+mn-ea"/>
                <a:cs typeface="Times New Roman"/>
              </a:rPr>
              <a:t>9. </a:t>
            </a:r>
            <a:r>
              <a:rPr lang="fr-FR" sz="1200" dirty="0" smtClean="0">
                <a:ea typeface="+mn-ea"/>
                <a:cs typeface="Times New Roman"/>
              </a:rPr>
              <a:t>IRELAND </a:t>
            </a:r>
          </a:p>
          <a:p>
            <a:pPr marL="0" indent="0" algn="just">
              <a:buNone/>
              <a:defRPr/>
            </a:pPr>
            <a:r>
              <a:rPr lang="fr-FR" sz="1200" dirty="0" smtClean="0">
                <a:ea typeface="+mn-ea"/>
                <a:cs typeface="Times New Roman"/>
              </a:rPr>
              <a:t> </a:t>
            </a:r>
          </a:p>
          <a:p>
            <a:pPr algn="just">
              <a:defRPr/>
            </a:pPr>
            <a:r>
              <a:rPr lang="fr-FR" sz="1200" dirty="0" smtClean="0">
                <a:ea typeface="+mn-ea"/>
                <a:cs typeface="Times New Roman"/>
              </a:rPr>
              <a:t>10. UNITED STATES OF AMERICA </a:t>
            </a:r>
          </a:p>
          <a:p>
            <a:pPr marL="0" indent="0" algn="just">
              <a:buNone/>
              <a:defRPr/>
            </a:pPr>
            <a:endParaRPr lang="fr-FR" sz="900" dirty="0" smtClean="0">
              <a:ea typeface="+mn-ea"/>
              <a:cs typeface="Times New Roman"/>
            </a:endParaRPr>
          </a:p>
          <a:p>
            <a:pPr marL="0" indent="0" algn="just">
              <a:buNone/>
              <a:defRPr/>
            </a:pPr>
            <a:endParaRPr lang="fr-FR" sz="900" dirty="0" smtClean="0">
              <a:ea typeface="+mn-ea"/>
              <a:cs typeface="Times New Roman"/>
            </a:endParaRPr>
          </a:p>
          <a:p>
            <a:pPr marL="0" indent="0" algn="just">
              <a:buNone/>
              <a:defRPr/>
            </a:pPr>
            <a:endParaRPr lang="fr-FR" dirty="0">
              <a:ea typeface="+mn-ea"/>
            </a:endParaRPr>
          </a:p>
        </p:txBody>
      </p:sp>
      <p:sp>
        <p:nvSpPr>
          <p:cNvPr id="32772" name="Espace réservé du texte 4"/>
          <p:cNvSpPr>
            <a:spLocks noGrp="1"/>
          </p:cNvSpPr>
          <p:nvPr>
            <p:ph type="body" sz="quarter" idx="3"/>
          </p:nvPr>
        </p:nvSpPr>
        <p:spPr>
          <a:xfrm>
            <a:off x="4788024" y="1196752"/>
            <a:ext cx="3744416"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2013</a:t>
            </a:r>
          </a:p>
        </p:txBody>
      </p:sp>
      <p:sp>
        <p:nvSpPr>
          <p:cNvPr id="6" name="Espace réservé du contenu 5"/>
          <p:cNvSpPr>
            <a:spLocks noGrp="1"/>
          </p:cNvSpPr>
          <p:nvPr>
            <p:ph sz="quarter" idx="4"/>
          </p:nvPr>
        </p:nvSpPr>
        <p:spPr>
          <a:xfrm>
            <a:off x="5004048" y="1844824"/>
            <a:ext cx="3600400" cy="4896544"/>
          </a:xfrm>
        </p:spPr>
        <p:txBody>
          <a:bodyPr/>
          <a:lstStyle/>
          <a:p>
            <a:pPr algn="just">
              <a:defRPr/>
            </a:pPr>
            <a:r>
              <a:rPr lang="fr-FR" sz="1200" dirty="0">
                <a:ea typeface="+mn-ea"/>
                <a:cs typeface="Times New Roman"/>
              </a:rPr>
              <a:t>1. </a:t>
            </a:r>
            <a:r>
              <a:rPr lang="fr-FR" sz="1200" dirty="0" smtClean="0">
                <a:ea typeface="+mn-ea"/>
                <a:cs typeface="Times New Roman"/>
              </a:rPr>
              <a:t>SWITZERLAND</a:t>
            </a:r>
          </a:p>
          <a:p>
            <a:pPr marL="0" indent="0" algn="just">
              <a:buFontTx/>
              <a:buNone/>
              <a:defRPr/>
            </a:pPr>
            <a:endParaRPr lang="fr-FR" sz="1200" dirty="0">
              <a:ea typeface="+mn-ea"/>
              <a:cs typeface="Times New Roman"/>
            </a:endParaRPr>
          </a:p>
          <a:p>
            <a:pPr algn="just">
              <a:defRPr/>
            </a:pPr>
            <a:r>
              <a:rPr lang="fr-FR" sz="1200" b="1" dirty="0">
                <a:solidFill>
                  <a:srgbClr val="33CCFF"/>
                </a:solidFill>
                <a:ea typeface="+mn-ea"/>
                <a:cs typeface="Times New Roman"/>
              </a:rPr>
              <a:t>2</a:t>
            </a:r>
            <a:r>
              <a:rPr lang="fr-FR" sz="1200" b="1" dirty="0" smtClean="0">
                <a:solidFill>
                  <a:srgbClr val="33CCFF"/>
                </a:solidFill>
                <a:ea typeface="+mn-ea"/>
                <a:cs typeface="Times New Roman"/>
              </a:rPr>
              <a:t>. SWEDEN</a:t>
            </a:r>
          </a:p>
          <a:p>
            <a:pPr marL="0" indent="0" algn="just">
              <a:buNone/>
              <a:defRPr/>
            </a:pPr>
            <a:endParaRPr lang="fr-FR" sz="1200" dirty="0">
              <a:ea typeface="+mn-ea"/>
              <a:cs typeface="Times New Roman"/>
            </a:endParaRPr>
          </a:p>
          <a:p>
            <a:pPr algn="just">
              <a:defRPr/>
            </a:pPr>
            <a:r>
              <a:rPr lang="fr-FR" sz="1200" dirty="0">
                <a:ea typeface="+mn-ea"/>
                <a:cs typeface="Times New Roman"/>
              </a:rPr>
              <a:t>3. </a:t>
            </a:r>
            <a:r>
              <a:rPr lang="fr-FR" sz="1200" dirty="0" smtClean="0">
                <a:ea typeface="+mn-ea"/>
                <a:cs typeface="Times New Roman"/>
              </a:rPr>
              <a:t>UNITED KINGDOM </a:t>
            </a:r>
          </a:p>
          <a:p>
            <a:pPr marL="0" indent="0" algn="just">
              <a:buFontTx/>
              <a:buNone/>
              <a:defRPr/>
            </a:pPr>
            <a:r>
              <a:rPr lang="fr-FR" sz="1200" dirty="0">
                <a:ea typeface="+mn-ea"/>
                <a:cs typeface="Times New Roman"/>
              </a:rPr>
              <a:t>		</a:t>
            </a:r>
          </a:p>
          <a:p>
            <a:pPr algn="just">
              <a:defRPr/>
            </a:pPr>
            <a:r>
              <a:rPr lang="fr-FR" sz="1200" dirty="0">
                <a:ea typeface="+mn-ea"/>
                <a:cs typeface="Times New Roman"/>
              </a:rPr>
              <a:t>4. </a:t>
            </a:r>
            <a:r>
              <a:rPr lang="fr-FR" sz="1200" dirty="0" smtClean="0">
                <a:ea typeface="+mn-ea"/>
                <a:cs typeface="Times New Roman"/>
              </a:rPr>
              <a:t>NETHERLANDS</a:t>
            </a:r>
          </a:p>
          <a:p>
            <a:pPr marL="0" indent="0" algn="just">
              <a:buFontTx/>
              <a:buNone/>
              <a:defRPr/>
            </a:pPr>
            <a:endParaRPr lang="fr-FR" sz="1200" dirty="0">
              <a:ea typeface="+mn-ea"/>
              <a:cs typeface="Times New Roman"/>
            </a:endParaRPr>
          </a:p>
          <a:p>
            <a:pPr algn="just">
              <a:defRPr/>
            </a:pPr>
            <a:r>
              <a:rPr lang="fr-FR" sz="1200" dirty="0">
                <a:ea typeface="+mn-ea"/>
                <a:cs typeface="Times New Roman"/>
              </a:rPr>
              <a:t>5. UNITED STATES OF </a:t>
            </a:r>
            <a:r>
              <a:rPr lang="fr-FR" sz="1200" dirty="0" smtClean="0">
                <a:ea typeface="+mn-ea"/>
                <a:cs typeface="Times New Roman"/>
              </a:rPr>
              <a:t>AMERICA</a:t>
            </a:r>
          </a:p>
          <a:p>
            <a:pPr marL="0" indent="0" algn="just">
              <a:buFontTx/>
              <a:buNone/>
              <a:defRPr/>
            </a:pPr>
            <a:endParaRPr lang="fr-FR" sz="1200" dirty="0">
              <a:ea typeface="+mn-ea"/>
              <a:cs typeface="Times New Roman"/>
            </a:endParaRPr>
          </a:p>
          <a:p>
            <a:pPr algn="just">
              <a:defRPr/>
            </a:pPr>
            <a:r>
              <a:rPr lang="fr-FR" sz="1200" dirty="0">
                <a:ea typeface="+mn-ea"/>
                <a:cs typeface="Times New Roman"/>
              </a:rPr>
              <a:t>6. FINLAND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7. HONG KONG (CHINA)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8. SINGAPORE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9. DENMARK </a:t>
            </a:r>
            <a:endParaRPr lang="fr-FR" sz="1200" dirty="0" smtClean="0">
              <a:ea typeface="+mn-ea"/>
              <a:cs typeface="Times New Roman"/>
            </a:endParaRPr>
          </a:p>
          <a:p>
            <a:pPr marL="0" indent="0" algn="just">
              <a:buNone/>
              <a:defRPr/>
            </a:pPr>
            <a:endParaRPr lang="fr-FR" sz="1200" dirty="0" smtClean="0">
              <a:ea typeface="+mn-ea"/>
              <a:cs typeface="Times New Roman"/>
            </a:endParaRPr>
          </a:p>
          <a:p>
            <a:pPr algn="just">
              <a:defRPr/>
            </a:pPr>
            <a:r>
              <a:rPr lang="fr-FR" sz="1200" dirty="0" smtClean="0">
                <a:ea typeface="+mn-ea"/>
                <a:cs typeface="Times New Roman"/>
              </a:rPr>
              <a:t>10. IRELAND </a:t>
            </a:r>
          </a:p>
          <a:p>
            <a:pPr marL="0" indent="0">
              <a:buNone/>
              <a:defRPr/>
            </a:pPr>
            <a:endParaRPr lang="fr-FR" dirty="0">
              <a:ea typeface="+mn-ea"/>
            </a:endParaRPr>
          </a:p>
        </p:txBody>
      </p:sp>
      <p:sp>
        <p:nvSpPr>
          <p:cNvPr id="32774" name="Espace réservé du texte 6"/>
          <p:cNvSpPr>
            <a:spLocks noGrp="1"/>
          </p:cNvSpPr>
          <p:nvPr>
            <p:ph type="body" idx="1"/>
          </p:nvPr>
        </p:nvSpPr>
        <p:spPr>
          <a:xfrm>
            <a:off x="539552" y="1196752"/>
            <a:ext cx="3600400"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2012 </a:t>
            </a:r>
          </a:p>
        </p:txBody>
      </p:sp>
    </p:spTree>
    <p:extLst>
      <p:ext uri="{BB962C8B-B14F-4D97-AF65-F5344CB8AC3E}">
        <p14:creationId xmlns:p14="http://schemas.microsoft.com/office/powerpoint/2010/main" val="3715348539"/>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179512" y="260648"/>
            <a:ext cx="8964488" cy="868362"/>
          </a:xfrm>
        </p:spPr>
        <p:txBody>
          <a:bodyPr/>
          <a:lstStyle/>
          <a:p>
            <a:r>
              <a:rPr lang="fr-FR" dirty="0">
                <a:latin typeface="Arial" charset="0"/>
                <a:cs typeface="Arial" charset="0"/>
              </a:rPr>
              <a:t>           </a:t>
            </a:r>
            <a:r>
              <a:rPr lang="fr-FR" dirty="0" smtClean="0">
                <a:latin typeface="Arial" charset="0"/>
                <a:cs typeface="Arial" charset="0"/>
              </a:rPr>
              <a:t>    SWEDEN  </a:t>
            </a:r>
            <a:r>
              <a:rPr lang="fr-FR" dirty="0">
                <a:latin typeface="Arial" charset="0"/>
                <a:cs typeface="Arial" charset="0"/>
              </a:rPr>
              <a:t>PROFILE </a:t>
            </a:r>
          </a:p>
        </p:txBody>
      </p:sp>
      <p:sp>
        <p:nvSpPr>
          <p:cNvPr id="3" name="Espace réservé du contenu 2"/>
          <p:cNvSpPr>
            <a:spLocks noGrp="1"/>
          </p:cNvSpPr>
          <p:nvPr>
            <p:ph idx="1"/>
          </p:nvPr>
        </p:nvSpPr>
        <p:spPr>
          <a:xfrm>
            <a:off x="-252536" y="1556792"/>
            <a:ext cx="9320336" cy="4896544"/>
          </a:xfrm>
        </p:spPr>
        <p:txBody>
          <a:bodyPr/>
          <a:lstStyle/>
          <a:p>
            <a:pPr lvl="1" algn="just">
              <a:lnSpc>
                <a:spcPct val="110000"/>
              </a:lnSpc>
            </a:pPr>
            <a:r>
              <a:rPr lang="en-US" sz="1600" dirty="0" smtClean="0">
                <a:latin typeface="Arial" charset="0"/>
                <a:ea typeface="ＭＳ Ｐゴシック" charset="0"/>
                <a:cs typeface="Times New Roman" charset="0"/>
              </a:rPr>
              <a:t>Sweden is ranked 2</a:t>
            </a:r>
            <a:r>
              <a:rPr lang="en-US" sz="1600" baseline="30000" dirty="0" smtClean="0">
                <a:latin typeface="Arial" charset="0"/>
                <a:ea typeface="ＭＳ Ｐゴシック" charset="0"/>
                <a:cs typeface="Times New Roman" charset="0"/>
              </a:rPr>
              <a:t>nd</a:t>
            </a:r>
            <a:r>
              <a:rPr lang="en-US" sz="1600" dirty="0" smtClean="0">
                <a:latin typeface="Arial" charset="0"/>
                <a:ea typeface="ＭＳ Ｐゴシック" charset="0"/>
                <a:cs typeface="Times New Roman" charset="0"/>
              </a:rPr>
              <a:t> in the Global Innovation Index </a:t>
            </a:r>
            <a:endParaRPr lang="en-US" sz="1600" b="1" dirty="0" smtClean="0">
              <a:solidFill>
                <a:srgbClr val="000090"/>
              </a:solidFill>
              <a:latin typeface="Arial" charset="0"/>
              <a:ea typeface="ＭＳ Ｐゴシック" charset="0"/>
              <a:cs typeface="Times New Roman" charset="0"/>
            </a:endParaRP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Sweden is leading the rank within the Output sub-index category (</a:t>
            </a:r>
            <a:r>
              <a:rPr lang="en-US" sz="1600" dirty="0">
                <a:latin typeface="Arial" charset="0"/>
                <a:ea typeface="ＭＳ Ｐゴシック" charset="0"/>
                <a:cs typeface="Times New Roman" charset="0"/>
              </a:rPr>
              <a:t>3</a:t>
            </a:r>
            <a:r>
              <a:rPr lang="en-US" sz="1600" baseline="30000" dirty="0">
                <a:latin typeface="Arial" charset="0"/>
                <a:ea typeface="ＭＳ Ｐゴシック" charset="0"/>
                <a:cs typeface="Times New Roman" charset="0"/>
              </a:rPr>
              <a:t>rd</a:t>
            </a:r>
            <a:r>
              <a:rPr lang="en-US" sz="1600" dirty="0" smtClean="0">
                <a:latin typeface="Arial" charset="0"/>
                <a:ea typeface="ＭＳ Ｐゴシック" charset="0"/>
                <a:cs typeface="Times New Roman" charset="0"/>
              </a:rPr>
              <a:t>) due to the Knowledge &amp; technology outputs where it has the 5</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position. Sweden has also a  leading position in the input sub-index (5</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due to proficiency in human capital and research (4</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infrastructure (2</a:t>
            </a:r>
            <a:r>
              <a:rPr lang="en-US" sz="1600" baseline="30000" dirty="0" smtClean="0">
                <a:latin typeface="Arial" charset="0"/>
                <a:ea typeface="ＭＳ Ｐゴシック" charset="0"/>
                <a:cs typeface="Times New Roman" charset="0"/>
              </a:rPr>
              <a:t>nd</a:t>
            </a:r>
            <a:r>
              <a:rPr lang="en-US" sz="1600" dirty="0" smtClean="0">
                <a:latin typeface="Arial" charset="0"/>
                <a:ea typeface="ＭＳ Ｐゴシック" charset="0"/>
                <a:cs typeface="Times New Roman" charset="0"/>
              </a:rPr>
              <a:t>) and institutions (10</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a:t>
            </a:r>
          </a:p>
          <a:p>
            <a:pPr marL="457200" lvl="1" indent="0" algn="just">
              <a:lnSpc>
                <a:spcPct val="110000"/>
              </a:lnSpc>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Sweden stands high in the institution index. The political environment and its efficiency are its most valuable strength together with infrastructure</a:t>
            </a: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Sweden’s strengths are also drawn from </a:t>
            </a:r>
            <a:r>
              <a:rPr lang="en-US" sz="1600" b="1" dirty="0">
                <a:solidFill>
                  <a:srgbClr val="000080"/>
                </a:solidFill>
                <a:latin typeface="Arial" charset="0"/>
                <a:ea typeface="ＭＳ Ｐゴシック" charset="0"/>
                <a:cs typeface="Times New Roman" charset="0"/>
              </a:rPr>
              <a:t>k</a:t>
            </a:r>
            <a:r>
              <a:rPr lang="en-US" sz="1600" b="1" dirty="0" smtClean="0">
                <a:solidFill>
                  <a:srgbClr val="000080"/>
                </a:solidFill>
                <a:latin typeface="Arial" charset="0"/>
                <a:ea typeface="ＭＳ Ｐゴシック" charset="0"/>
                <a:cs typeface="Times New Roman" charset="0"/>
              </a:rPr>
              <a:t>nowledge creation and intangible assets together with online creativity </a:t>
            </a:r>
          </a:p>
          <a:p>
            <a:pPr marL="457200" lvl="1" indent="0" algn="just">
              <a:lnSpc>
                <a:spcPct val="110000"/>
              </a:lnSpc>
              <a:buNone/>
            </a:pPr>
            <a:r>
              <a:rPr lang="en-US" sz="1600" b="1" dirty="0" smtClean="0">
                <a:solidFill>
                  <a:srgbClr val="000080"/>
                </a:solidFill>
                <a:latin typeface="Arial" charset="0"/>
                <a:ea typeface="ＭＳ Ｐゴシック" charset="0"/>
                <a:cs typeface="Times New Roman" charset="0"/>
              </a:rPr>
              <a:t> </a:t>
            </a:r>
          </a:p>
          <a:p>
            <a:pPr lvl="1" algn="just">
              <a:lnSpc>
                <a:spcPct val="110000"/>
              </a:lnSpc>
            </a:pPr>
            <a:r>
              <a:rPr lang="en-US" sz="1600" dirty="0" smtClean="0">
                <a:latin typeface="Arial" charset="0"/>
                <a:ea typeface="ＭＳ Ｐゴシック" charset="0"/>
                <a:cs typeface="Times New Roman" charset="0"/>
              </a:rPr>
              <a:t>Sweden’s relative weaknesses are drawn from </a:t>
            </a:r>
            <a:r>
              <a:rPr lang="en-US" sz="1600" b="1" dirty="0" smtClean="0">
                <a:solidFill>
                  <a:srgbClr val="000090"/>
                </a:solidFill>
                <a:latin typeface="Arial" charset="0"/>
                <a:ea typeface="ＭＳ Ｐゴシック" charset="0"/>
                <a:cs typeface="Times New Roman" charset="0"/>
              </a:rPr>
              <a:t>both Market and Business Sophistication</a:t>
            </a:r>
            <a:r>
              <a:rPr lang="en-US" sz="1600" b="1" dirty="0" smtClean="0">
                <a:latin typeface="Arial" charset="0"/>
                <a:ea typeface="ＭＳ Ｐゴシック" charset="0"/>
                <a:cs typeface="Times New Roman" charset="0"/>
              </a:rPr>
              <a:t> </a:t>
            </a:r>
            <a:r>
              <a:rPr lang="en-US" sz="1600" dirty="0" smtClean="0">
                <a:latin typeface="Arial" charset="0"/>
                <a:ea typeface="ＭＳ Ｐゴシック" charset="0"/>
                <a:cs typeface="Times New Roman" charset="0"/>
              </a:rPr>
              <a:t>with not a high score in the financial support from abroad in the research and development field</a:t>
            </a:r>
            <a:endParaRPr lang="en-US" sz="1600" b="1" dirty="0" smtClean="0">
              <a:solidFill>
                <a:srgbClr val="000090"/>
              </a:solidFill>
              <a:latin typeface="Arial" charset="0"/>
              <a:ea typeface="ＭＳ Ｐゴシック" charset="0"/>
              <a:cs typeface="Times New Roman" charset="0"/>
            </a:endParaRPr>
          </a:p>
          <a:p>
            <a:pPr lvl="1" algn="just">
              <a:lnSpc>
                <a:spcPct val="110000"/>
              </a:lnSpc>
              <a:buFontTx/>
              <a:buNone/>
            </a:pPr>
            <a:endParaRPr lang="fr-FR" sz="1700" dirty="0">
              <a:latin typeface="Times New Roman" charset="0"/>
              <a:ea typeface="ＭＳ Ｐゴシック" charset="0"/>
              <a:cs typeface="Times New Roman" charset="0"/>
            </a:endParaRPr>
          </a:p>
          <a:p>
            <a:endParaRPr lang="fr-FR" dirty="0">
              <a:latin typeface="Arial" charset="0"/>
              <a:cs typeface="Arial" charset="0"/>
            </a:endParaRPr>
          </a:p>
        </p:txBody>
      </p:sp>
      <p:pic>
        <p:nvPicPr>
          <p:cNvPr id="86019" name="Picture 3" descr="D:\Users\gesto\Desktop\images.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3528" y="116632"/>
            <a:ext cx="1336104" cy="1336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6020" name="Picture 4" descr="D:\Users\gesto\Desktop\thumb_COLOURBOX566281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86022" y="555758"/>
            <a:ext cx="2232248" cy="1339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9310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500" decel="50000" fill="hold">
                                          <p:stCondLst>
                                            <p:cond delay="0"/>
                                          </p:stCondLst>
                                        </p:cTn>
                                        <p:tgtEl>
                                          <p:spTgt spid="3">
                                            <p:txEl>
                                              <p:pRg st="7" end="7"/>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7" end="7"/>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7" end="7"/>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7" end="7"/>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7" end="7"/>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7" end="7"/>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p:cTn id="67"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70"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20472" cy="922114"/>
          </a:xfrm>
        </p:spPr>
        <p:txBody>
          <a:bodyPr/>
          <a:lstStyle/>
          <a:p>
            <a:pPr algn="ctr"/>
            <a:r>
              <a:rPr lang="fr-CH" sz="2600" dirty="0" smtClean="0"/>
              <a:t>      </a:t>
            </a:r>
            <a:r>
              <a:rPr lang="fr-CH" sz="2600" dirty="0" err="1" smtClean="0"/>
              <a:t>Sweden’s</a:t>
            </a:r>
            <a:r>
              <a:rPr lang="fr-CH" sz="2600" dirty="0" smtClean="0"/>
              <a:t> evolution with respect to IP </a:t>
            </a:r>
            <a:r>
              <a:rPr lang="en-US" sz="2600" dirty="0" smtClean="0"/>
              <a:t>filings</a:t>
            </a:r>
            <a:r>
              <a:rPr lang="fr-CH" sz="2600" dirty="0" smtClean="0"/>
              <a:t> and</a:t>
            </a:r>
            <a:br>
              <a:rPr lang="fr-CH" sz="2600" dirty="0" smtClean="0"/>
            </a:br>
            <a:r>
              <a:rPr lang="en-US" sz="2600" dirty="0" smtClean="0"/>
              <a:t>Economic</a:t>
            </a:r>
            <a:r>
              <a:rPr lang="fr-CH" sz="2600" dirty="0" smtClean="0"/>
              <a:t> Growth from 1997 to 2012  </a:t>
            </a:r>
            <a:endParaRPr lang="en-US" sz="2600" dirty="0"/>
          </a:p>
        </p:txBody>
      </p:sp>
      <p:sp>
        <p:nvSpPr>
          <p:cNvPr id="5" name="TextBox 4"/>
          <p:cNvSpPr txBox="1"/>
          <p:nvPr/>
        </p:nvSpPr>
        <p:spPr>
          <a:xfrm>
            <a:off x="755576" y="2424343"/>
            <a:ext cx="2016224" cy="2092881"/>
          </a:xfrm>
          <a:prstGeom prst="rect">
            <a:avLst/>
          </a:prstGeom>
          <a:noFill/>
        </p:spPr>
        <p:txBody>
          <a:bodyPr wrap="square" rtlCol="0" anchor="t">
            <a:spAutoFit/>
          </a:bodyPr>
          <a:lstStyle/>
          <a:p>
            <a:pPr marL="171450" indent="-171450" algn="just">
              <a:buFont typeface="Wingdings" pitchFamily="2" charset="2"/>
              <a:buChar char="Ø"/>
            </a:pPr>
            <a:r>
              <a:rPr lang="fr-CH" sz="1000" dirty="0" smtClean="0"/>
              <a:t>The graphic shows a </a:t>
            </a:r>
            <a:r>
              <a:rPr lang="fr-CH" sz="1000" dirty="0" err="1" smtClean="0"/>
              <a:t>recent</a:t>
            </a:r>
            <a:r>
              <a:rPr lang="fr-CH" sz="1000" dirty="0" smtClean="0"/>
              <a:t> </a:t>
            </a:r>
            <a:r>
              <a:rPr lang="fr-CH" sz="1000" dirty="0" err="1" smtClean="0"/>
              <a:t>peak</a:t>
            </a:r>
            <a:r>
              <a:rPr lang="fr-CH" sz="1000" dirty="0" smtClean="0"/>
              <a:t> (2007) in industrial design’s filling, which is still growing strongly today. This is a sign of the strength of industrial designs in </a:t>
            </a:r>
            <a:r>
              <a:rPr lang="fr-CH" sz="1000" dirty="0" err="1" smtClean="0"/>
              <a:t>Sweden</a:t>
            </a:r>
            <a:endParaRPr lang="fr-CH" sz="1000" dirty="0" smtClean="0"/>
          </a:p>
          <a:p>
            <a:pPr algn="just"/>
            <a:endParaRPr lang="fr-CH" sz="1000" dirty="0" smtClean="0"/>
          </a:p>
          <a:p>
            <a:pPr marL="171450" indent="-171450" algn="just">
              <a:buFont typeface="Wingdings" pitchFamily="2" charset="2"/>
              <a:buChar char="Ø"/>
            </a:pPr>
            <a:r>
              <a:rPr lang="fr-CH" sz="1000" dirty="0" smtClean="0"/>
              <a:t>The patent and </a:t>
            </a:r>
            <a:r>
              <a:rPr lang="fr-CH" sz="1000" dirty="0" err="1" smtClean="0"/>
              <a:t>trademark</a:t>
            </a:r>
            <a:r>
              <a:rPr lang="fr-CH" sz="1000" dirty="0" smtClean="0"/>
              <a:t> filings are also strong. This steady growth is a sign of </a:t>
            </a:r>
            <a:r>
              <a:rPr lang="fr-CH" sz="1000" dirty="0" err="1" smtClean="0"/>
              <a:t>Sweden’s</a:t>
            </a:r>
            <a:r>
              <a:rPr lang="fr-CH" sz="1000" dirty="0" smtClean="0"/>
              <a:t> reliance on IP for </a:t>
            </a:r>
            <a:r>
              <a:rPr lang="fr-CH" sz="1000" dirty="0" err="1" smtClean="0"/>
              <a:t>economic</a:t>
            </a:r>
            <a:r>
              <a:rPr lang="fr-CH" sz="1000" dirty="0" smtClean="0"/>
              <a:t> development. </a:t>
            </a:r>
            <a:endParaRPr lang="en-US" sz="1000" dirty="0"/>
          </a:p>
        </p:txBody>
      </p:sp>
      <p:pic>
        <p:nvPicPr>
          <p:cNvPr id="17410" name="Picture 2" descr="http://www.wipo.int/ipstats/en/statistics/country_profile/countries/graphs/s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829" y="1816604"/>
            <a:ext cx="4814193" cy="361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62370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304800"/>
            <a:ext cx="9372600" cy="609600"/>
          </a:xfrm>
        </p:spPr>
        <p:txBody>
          <a:bodyPr/>
          <a:lstStyle/>
          <a:p>
            <a:r>
              <a:rPr lang="en-US" dirty="0" smtClean="0">
                <a:latin typeface="Arial" charset="0"/>
                <a:cs typeface="Arial" charset="0"/>
              </a:rPr>
              <a:t>	     	   </a:t>
            </a:r>
            <a:r>
              <a:rPr lang="en-US" dirty="0" smtClean="0"/>
              <a:t>MILESTONES: 1883 - 2013 </a:t>
            </a:r>
            <a:endParaRPr lang="en-US" dirty="0">
              <a:solidFill>
                <a:srgbClr val="00206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sz="1700" dirty="0"/>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smtClean="0"/>
              <a:t>2000</a:t>
            </a:r>
            <a:endParaRPr lang="fr-FR" sz="1700" b="1" dirty="0"/>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MADRID AGREEMENT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BIRPI</a:t>
            </a:r>
            <a:r>
              <a:rPr lang="fr-FR" sz="1700" dirty="0"/>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HAGUE AGREEMENT</a:t>
            </a:r>
          </a:p>
          <a:p>
            <a:pPr eaLnBrk="1" hangingPunct="1"/>
            <a:endParaRPr lang="fr-FR" sz="1700" dirty="0"/>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smtClean="0"/>
              <a:t>STLT</a:t>
            </a:r>
            <a:endParaRPr lang="fr-FR" sz="1400" dirty="0"/>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dirty="0"/>
              <a:t>  </a:t>
            </a:r>
            <a:r>
              <a:rPr lang="fr-FR" sz="1400" dirty="0"/>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37417" cy="307777"/>
          </a:xfrm>
          <a:prstGeom prst="rect">
            <a:avLst/>
          </a:prstGeom>
        </p:spPr>
        <p:txBody>
          <a:bodyPr wrap="none">
            <a:spAutoFit/>
          </a:bodyPr>
          <a:lstStyle/>
          <a:p>
            <a:r>
              <a:rPr lang="en-US" sz="1400" dirty="0" smtClean="0"/>
              <a:t>PATENT LAW TREATY</a:t>
            </a:r>
            <a:endParaRPr lang="en-US" sz="1400" dirty="0"/>
          </a:p>
        </p:txBody>
      </p:sp>
      <p:sp>
        <p:nvSpPr>
          <p:cNvPr id="3" name="Rectangle 2"/>
          <p:cNvSpPr/>
          <p:nvPr/>
        </p:nvSpPr>
        <p:spPr>
          <a:xfrm>
            <a:off x="5277678" y="2247269"/>
            <a:ext cx="671979" cy="353943"/>
          </a:xfrm>
          <a:prstGeom prst="rect">
            <a:avLst/>
          </a:prstGeom>
        </p:spPr>
        <p:txBody>
          <a:bodyPr wrap="none">
            <a:spAutoFit/>
          </a:bodyPr>
          <a:lstStyle/>
          <a:p>
            <a:r>
              <a:rPr lang="en-US" sz="1700" b="1" dirty="0" smtClean="0"/>
              <a:t>2006</a:t>
            </a:r>
            <a:endParaRPr lang="en-US" sz="1700" b="1" dirty="0"/>
          </a:p>
        </p:txBody>
      </p:sp>
    </p:spTree>
    <p:extLst>
      <p:ext uri="{BB962C8B-B14F-4D97-AF65-F5344CB8AC3E}">
        <p14:creationId xmlns:p14="http://schemas.microsoft.com/office/powerpoint/2010/main" val="136041326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107950" y="152400"/>
            <a:ext cx="9217025" cy="973138"/>
          </a:xfrm>
        </p:spPr>
        <p:txBody>
          <a:bodyPr/>
          <a:lstStyle/>
          <a:p>
            <a:r>
              <a:rPr lang="fr-FR" sz="2600" dirty="0">
                <a:latin typeface="Arial" charset="0"/>
                <a:cs typeface="Times New Roman" charset="0"/>
              </a:rPr>
              <a:t>           PATENT APPLICATION BY TOP FIELDS OF 		           TECHNOLOGY (1997-2011)</a:t>
            </a:r>
            <a:endParaRPr lang="fr-FR" sz="2600" dirty="0">
              <a:latin typeface="Arial" charset="0"/>
              <a:cs typeface="Arial" charset="0"/>
            </a:endParaRPr>
          </a:p>
        </p:txBody>
      </p:sp>
      <p:graphicFrame>
        <p:nvGraphicFramePr>
          <p:cNvPr id="2" name="Espace réservé du contenu 3"/>
          <p:cNvGraphicFramePr>
            <a:graphicFrameLocks noGrp="1"/>
          </p:cNvGraphicFramePr>
          <p:nvPr>
            <p:extLst>
              <p:ext uri="{D42A27DB-BD31-4B8C-83A1-F6EECF244321}">
                <p14:modId xmlns:p14="http://schemas.microsoft.com/office/powerpoint/2010/main" val="646080086"/>
              </p:ext>
            </p:extLst>
          </p:nvPr>
        </p:nvGraphicFramePr>
        <p:xfrm>
          <a:off x="-6350" y="1524000"/>
          <a:ext cx="9118600"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6557137"/>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395288" y="981075"/>
            <a:ext cx="9372600" cy="144463"/>
          </a:xfrm>
        </p:spPr>
        <p:txBody>
          <a:bodyPr/>
          <a:lstStyle/>
          <a:p>
            <a:r>
              <a:rPr lang="fr-FR" dirty="0">
                <a:latin typeface="Arial" charset="0"/>
                <a:cs typeface="Arial" charset="0"/>
              </a:rPr>
              <a:t>            </a:t>
            </a:r>
            <a:r>
              <a:rPr lang="fr-FR" sz="2600" dirty="0">
                <a:latin typeface="Arial" charset="0"/>
                <a:cs typeface="Arial" charset="0"/>
              </a:rPr>
              <a:t>INTERNATIONAL APPLICATIONS</a:t>
            </a:r>
            <a:br>
              <a:rPr lang="fr-FR" sz="2600" dirty="0">
                <a:latin typeface="Arial" charset="0"/>
                <a:cs typeface="Arial" charset="0"/>
              </a:rPr>
            </a:br>
            <a:r>
              <a:rPr lang="fr-FR" sz="2600" dirty="0">
                <a:latin typeface="Arial" charset="0"/>
                <a:cs typeface="Arial" charset="0"/>
              </a:rPr>
              <a:t>              VIA WIPO ADMINISTERED TREATIES </a:t>
            </a:r>
            <a:br>
              <a:rPr lang="fr-FR" sz="2600" dirty="0">
                <a:latin typeface="Arial" charset="0"/>
                <a:cs typeface="Arial" charset="0"/>
              </a:rPr>
            </a:br>
            <a:r>
              <a:rPr lang="fr-FR" sz="2600" dirty="0">
                <a:latin typeface="Arial" charset="0"/>
                <a:cs typeface="Arial" charset="0"/>
              </a:rPr>
              <a:t>			     </a:t>
            </a:r>
            <a:r>
              <a:rPr lang="fr-FR" sz="2600" dirty="0" smtClean="0">
                <a:latin typeface="Arial" charset="0"/>
                <a:cs typeface="Arial" charset="0"/>
              </a:rPr>
              <a:t>  SWEDEN  </a:t>
            </a:r>
            <a:r>
              <a:rPr lang="fr-FR" dirty="0">
                <a:latin typeface="Arial" charset="0"/>
                <a:cs typeface="Arial" charset="0"/>
              </a:rPr>
              <a:t/>
            </a:r>
            <a:br>
              <a:rPr lang="fr-FR" dirty="0">
                <a:latin typeface="Arial" charset="0"/>
                <a:cs typeface="Arial" charset="0"/>
              </a:rPr>
            </a:br>
            <a:r>
              <a:rPr lang="fr-FR" dirty="0">
                <a:latin typeface="Arial" charset="0"/>
                <a:cs typeface="Arial" charset="0"/>
              </a:rPr>
              <a:t>			</a:t>
            </a:r>
          </a:p>
        </p:txBody>
      </p:sp>
      <p:graphicFrame>
        <p:nvGraphicFramePr>
          <p:cNvPr id="2" name="Graphique 4"/>
          <p:cNvGraphicFramePr>
            <a:graphicFrameLocks/>
          </p:cNvGraphicFramePr>
          <p:nvPr>
            <p:extLst>
              <p:ext uri="{D42A27DB-BD31-4B8C-83A1-F6EECF244321}">
                <p14:modId xmlns:p14="http://schemas.microsoft.com/office/powerpoint/2010/main" val="874091027"/>
              </p:ext>
            </p:extLst>
          </p:nvPr>
        </p:nvGraphicFramePr>
        <p:xfrm>
          <a:off x="-77788" y="1846263"/>
          <a:ext cx="9224963" cy="4090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9846874"/>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709742" cy="2735635"/>
          </a:xfrm>
        </p:spPr>
        <p:txBody>
          <a:bodyPr/>
          <a:lstStyle/>
          <a:p>
            <a:pPr algn="ctr" eaLnBrk="1" hangingPunct="1">
              <a:lnSpc>
                <a:spcPct val="8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2600" dirty="0" smtClean="0">
                <a:solidFill>
                  <a:schemeClr val="accent2"/>
                </a:solidFill>
                <a:latin typeface="Arial Unicode MS" charset="0"/>
                <a:cs typeface="Arial Unicode MS" charset="0"/>
              </a:rPr>
              <a:t>THANK YOU!</a:t>
            </a:r>
            <a:br>
              <a:rPr lang="en-US" sz="2600"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200" dirty="0" smtClean="0">
                <a:ea typeface="MS PGothic" pitchFamily="34" charset="-128"/>
              </a:rPr>
              <a:t>V</a:t>
            </a:r>
            <a:r>
              <a:rPr lang="en-US" sz="1100" dirty="0" smtClean="0">
                <a:ea typeface="MS PGothic" pitchFamily="34" charset="-128"/>
              </a:rPr>
              <a:t>ictor </a:t>
            </a:r>
            <a:r>
              <a:rPr lang="en-US" sz="1000" dirty="0" smtClean="0">
                <a:ea typeface="MS PGothic" pitchFamily="34" charset="-128"/>
              </a:rPr>
              <a:t>Vazquez</a:t>
            </a:r>
            <a:r>
              <a:rPr lang="en-US" sz="1100" dirty="0" smtClean="0">
                <a:ea typeface="MS PGothic" pitchFamily="34" charset="-128"/>
              </a:rPr>
              <a:t> </a:t>
            </a:r>
            <a:br>
              <a:rPr lang="en-US" sz="1100" dirty="0" smtClean="0">
                <a:ea typeface="MS PGothic" pitchFamily="34" charset="-128"/>
              </a:rPr>
            </a:br>
            <a:r>
              <a:rPr lang="en-US" altLang="ja-JP" sz="1200" dirty="0" smtClean="0">
                <a:ea typeface="MS PGothic" pitchFamily="34" charset="-128"/>
              </a:rPr>
              <a:t>Head, Section for coordination of developed countries, </a:t>
            </a:r>
            <a:br>
              <a:rPr lang="en-US" altLang="ja-JP" sz="1200" dirty="0" smtClean="0">
                <a:ea typeface="MS PGothic" pitchFamily="34" charset="-128"/>
              </a:rPr>
            </a:br>
            <a:r>
              <a:rPr lang="en-US" altLang="ja-JP" sz="1200" dirty="0" smtClean="0">
                <a:ea typeface="MS PGothic" pitchFamily="34" charset="-128"/>
              </a:rPr>
              <a:t>Department for Transition and Developed countries (TDC) </a:t>
            </a:r>
            <a:br>
              <a:rPr lang="en-US" altLang="ja-JP" sz="1200" dirty="0" smtClean="0">
                <a:ea typeface="MS PGothic" pitchFamily="34" charset="-128"/>
              </a:rPr>
            </a:br>
            <a:r>
              <a:rPr lang="en-US" altLang="ja-JP" sz="1200" dirty="0" smtClean="0">
                <a:ea typeface="MS PGothic" pitchFamily="34" charset="-128"/>
              </a:rPr>
              <a:t>World Intellectual Property Organization (WIPO)</a:t>
            </a:r>
            <a:br>
              <a:rPr lang="en-US" altLang="ja-JP" sz="1200" dirty="0" smtClean="0">
                <a:ea typeface="MS PGothic" pitchFamily="34" charset="-128"/>
              </a:rPr>
            </a:br>
            <a:r>
              <a:rPr lang="en-US" altLang="ja-JP" sz="1200" dirty="0" smtClean="0">
                <a:ea typeface="MS PGothic" pitchFamily="34" charset="-128"/>
              </a:rPr>
              <a:t>34 chemin des Colombettes, 1211 Geneva 20, Switzerland</a:t>
            </a:r>
            <a:br>
              <a:rPr lang="en-US" altLang="ja-JP" sz="1200" dirty="0" smtClean="0">
                <a:ea typeface="MS PGothic" pitchFamily="34" charset="-128"/>
              </a:rPr>
            </a:br>
            <a:r>
              <a:rPr lang="en-US" altLang="ja-JP" sz="1200" dirty="0" smtClean="0">
                <a:ea typeface="MS PGothic" pitchFamily="34" charset="-128"/>
              </a:rPr>
              <a:t>T + 41 22 338 99 97;  </a:t>
            </a:r>
            <a:r>
              <a:rPr lang="en-US" altLang="ja-JP" sz="1200" dirty="0" smtClean="0">
                <a:ea typeface="MS PGothic" pitchFamily="34" charset="-128"/>
                <a:hlinkClick r:id="rId3"/>
              </a:rPr>
              <a:t>victor.vazquez-lopez@wipo.int</a:t>
            </a:r>
            <a:r>
              <a:rPr lang="en-US" altLang="ja-JP" sz="1200" dirty="0" smtClean="0">
                <a:ea typeface="MS PGothic" pitchFamily="34" charset="-128"/>
              </a:rPr>
              <a:t> ;  </a:t>
            </a:r>
            <a:r>
              <a:rPr lang="en-US" altLang="ja-JP" sz="1200" dirty="0" smtClean="0">
                <a:ea typeface="MS PGothic" pitchFamily="34" charset="-128"/>
                <a:hlinkClick r:id="rId4" tooltip="http://www.wipo.int/"/>
              </a:rPr>
              <a:t>www.wipo.int/dcea/en/roving_seminars.html</a:t>
            </a:r>
            <a:r>
              <a:rPr lang="en-US" altLang="ja-JP" sz="1200" dirty="0" smtClean="0">
                <a:ea typeface="MS PGothic" pitchFamily="34" charset="-128"/>
              </a:rPr>
              <a:t> </a:t>
            </a: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2227979117"/>
      </p:ext>
    </p:extLst>
  </p:cSld>
  <p:clrMapOvr>
    <a:masterClrMapping/>
  </p:clrMapOvr>
  <p:transition spd="slow" advClick="0">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7920880" cy="796950"/>
          </a:xfrm>
        </p:spPr>
        <p:txBody>
          <a:bodyPr/>
          <a:lstStyle/>
          <a:p>
            <a:pPr marL="457200" indent="-457200" algn="ctr" eaLnBrk="1" hangingPunct="1"/>
            <a:r>
              <a:rPr lang="en-US" altLang="en-US" sz="2400" dirty="0" smtClean="0"/>
              <a:t>THE PATENT COOPERATION TREATY </a:t>
            </a:r>
            <a:br>
              <a:rPr lang="en-US" altLang="en-US" sz="2400" dirty="0" smtClean="0"/>
            </a:br>
            <a:r>
              <a:rPr lang="en-US" altLang="en-US" sz="2400" dirty="0" smtClean="0"/>
              <a:t>(PCT)</a:t>
            </a:r>
            <a:br>
              <a:rPr lang="en-US" altLang="en-US" sz="2400" dirty="0" smtClean="0"/>
            </a:br>
            <a:r>
              <a:rPr lang="en-US" altLang="en-US" sz="2400" dirty="0" smtClean="0"/>
              <a:t>RECENT AND FUTURE DEVELOPMENTS</a:t>
            </a:r>
            <a:r>
              <a:rPr lang="en-US" altLang="en-US" b="1" dirty="0">
                <a:solidFill>
                  <a:srgbClr val="000099"/>
                </a:solidFill>
              </a:rPr>
              <a:t/>
            </a:r>
            <a:br>
              <a:rPr lang="en-US" altLang="en-US" b="1" dirty="0">
                <a:solidFill>
                  <a:srgbClr val="000099"/>
                </a:solidFill>
              </a:rPr>
            </a:br>
            <a:endParaRPr lang="en-US" dirty="0"/>
          </a:p>
        </p:txBody>
      </p:sp>
      <p:pic>
        <p:nvPicPr>
          <p:cNvPr id="4" name="Content Placeholder 3" descr="D:\Users\gesto\Desktop\banner-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1" y="1871298"/>
            <a:ext cx="8213316" cy="2264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754908" y="5162408"/>
            <a:ext cx="7488832" cy="276999"/>
          </a:xfrm>
          <a:prstGeom prst="rect">
            <a:avLst/>
          </a:prstGeom>
        </p:spPr>
        <p:txBody>
          <a:bodyPr wrap="square">
            <a:spAutoFit/>
          </a:bodyPr>
          <a:lstStyle/>
          <a:p>
            <a:r>
              <a:rPr lang="en-US" sz="1200" u="sng" dirty="0"/>
              <a:t>Speaker</a:t>
            </a:r>
            <a:r>
              <a:rPr lang="en-US" sz="1200" dirty="0"/>
              <a:t>: Mr. Matthew Bryan</a:t>
            </a:r>
            <a:r>
              <a:rPr lang="en-US" sz="1200" dirty="0">
                <a:ea typeface="ヒラギノ角ゴ Pro W3" charset="0"/>
                <a:cs typeface="ヒラギノ角ゴ Pro W3" charset="0"/>
              </a:rPr>
              <a:t>, Director, PCT Legal Division, Innovation and Technology Sector (ITS)  </a:t>
            </a:r>
            <a:endParaRPr lang="en-US" sz="1200" dirty="0"/>
          </a:p>
        </p:txBody>
      </p:sp>
    </p:spTree>
    <p:extLst>
      <p:ext uri="{BB962C8B-B14F-4D97-AF65-F5344CB8AC3E}">
        <p14:creationId xmlns:p14="http://schemas.microsoft.com/office/powerpoint/2010/main" val="1356319001"/>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690813" y="576659"/>
            <a:ext cx="3770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2800" dirty="0" smtClean="0">
                <a:solidFill>
                  <a:srgbClr val="00408C"/>
                </a:solidFill>
                <a:ea typeface="ヒラギノ角ゴ Pro W3"/>
                <a:cs typeface="ヒラギノ角ゴ Pro W3"/>
              </a:rPr>
              <a:t>THE PCT SYSTEM</a:t>
            </a:r>
          </a:p>
          <a:p>
            <a:pPr algn="ctr">
              <a:spcBef>
                <a:spcPct val="0"/>
              </a:spcBef>
              <a:buFontTx/>
              <a:buNone/>
            </a:pPr>
            <a:endParaRPr lang="en-US" altLang="en-US" sz="2000" b="1" dirty="0">
              <a:solidFill>
                <a:srgbClr val="004072"/>
              </a:solidFill>
              <a:ea typeface="ヒラギノ角ゴ Pro W3"/>
              <a:cs typeface="ヒラギノ角ゴ Pro W3"/>
            </a:endParaRPr>
          </a:p>
        </p:txBody>
      </p:sp>
      <p:sp>
        <p:nvSpPr>
          <p:cNvPr id="4099" name="Rectangle 3"/>
          <p:cNvSpPr>
            <a:spLocks noChangeArrowheads="1"/>
          </p:cNvSpPr>
          <p:nvPr/>
        </p:nvSpPr>
        <p:spPr bwMode="auto">
          <a:xfrm>
            <a:off x="3411538" y="2762250"/>
            <a:ext cx="2241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endParaRPr lang="en-US" altLang="en-US" sz="1800">
              <a:solidFill>
                <a:srgbClr val="000000"/>
              </a:solidFill>
            </a:endParaRPr>
          </a:p>
        </p:txBody>
      </p:sp>
      <p:sp>
        <p:nvSpPr>
          <p:cNvPr id="4100" name="Rectangle 4"/>
          <p:cNvSpPr>
            <a:spLocks noChangeArrowheads="1"/>
          </p:cNvSpPr>
          <p:nvPr/>
        </p:nvSpPr>
        <p:spPr bwMode="auto">
          <a:xfrm>
            <a:off x="2625725" y="4205288"/>
            <a:ext cx="288925"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endParaRPr lang="en-US" altLang="en-US" sz="1800">
              <a:solidFill>
                <a:srgbClr val="000000"/>
              </a:solidFill>
            </a:endParaRPr>
          </a:p>
        </p:txBody>
      </p:sp>
      <p:sp>
        <p:nvSpPr>
          <p:cNvPr id="4101" name="Rectangle 5"/>
          <p:cNvSpPr>
            <a:spLocks noChangeArrowheads="1"/>
          </p:cNvSpPr>
          <p:nvPr/>
        </p:nvSpPr>
        <p:spPr bwMode="auto">
          <a:xfrm>
            <a:off x="158750" y="2784475"/>
            <a:ext cx="88582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(months)</a:t>
            </a:r>
          </a:p>
        </p:txBody>
      </p:sp>
      <p:sp>
        <p:nvSpPr>
          <p:cNvPr id="4102" name="Rectangle 6"/>
          <p:cNvSpPr>
            <a:spLocks noChangeArrowheads="1"/>
          </p:cNvSpPr>
          <p:nvPr/>
        </p:nvSpPr>
        <p:spPr bwMode="auto">
          <a:xfrm>
            <a:off x="1620838" y="3536950"/>
            <a:ext cx="12350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File PCT</a:t>
            </a:r>
          </a:p>
          <a:p>
            <a:pPr algn="ctr">
              <a:spcBef>
                <a:spcPct val="0"/>
              </a:spcBef>
              <a:buFontTx/>
              <a:buNone/>
            </a:pPr>
            <a:r>
              <a:rPr lang="en-US" altLang="en-US" sz="1400">
                <a:solidFill>
                  <a:srgbClr val="000000"/>
                </a:solidFill>
                <a:ea typeface="ヒラギノ角ゴ Pro W3"/>
                <a:cs typeface="ヒラギノ角ゴ Pro W3"/>
              </a:rPr>
              <a:t>application</a:t>
            </a:r>
          </a:p>
        </p:txBody>
      </p:sp>
      <p:sp>
        <p:nvSpPr>
          <p:cNvPr id="4103" name="Rectangle 7"/>
          <p:cNvSpPr>
            <a:spLocks noChangeArrowheads="1"/>
          </p:cNvSpPr>
          <p:nvPr/>
        </p:nvSpPr>
        <p:spPr bwMode="auto">
          <a:xfrm>
            <a:off x="2081213" y="3052763"/>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12</a:t>
            </a:r>
          </a:p>
        </p:txBody>
      </p:sp>
      <p:sp>
        <p:nvSpPr>
          <p:cNvPr id="4104" name="Rectangle 8"/>
          <p:cNvSpPr>
            <a:spLocks noChangeArrowheads="1"/>
          </p:cNvSpPr>
          <p:nvPr/>
        </p:nvSpPr>
        <p:spPr bwMode="auto">
          <a:xfrm>
            <a:off x="412750" y="3052763"/>
            <a:ext cx="2873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0</a:t>
            </a:r>
          </a:p>
        </p:txBody>
      </p:sp>
      <p:sp>
        <p:nvSpPr>
          <p:cNvPr id="4105" name="Rectangle 9"/>
          <p:cNvSpPr>
            <a:spLocks noChangeArrowheads="1"/>
          </p:cNvSpPr>
          <p:nvPr/>
        </p:nvSpPr>
        <p:spPr bwMode="auto">
          <a:xfrm>
            <a:off x="8213725" y="3073400"/>
            <a:ext cx="4714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30</a:t>
            </a:r>
          </a:p>
        </p:txBody>
      </p:sp>
      <p:sp>
        <p:nvSpPr>
          <p:cNvPr id="4106" name="Line 10"/>
          <p:cNvSpPr>
            <a:spLocks noChangeShapeType="1"/>
          </p:cNvSpPr>
          <p:nvPr/>
        </p:nvSpPr>
        <p:spPr bwMode="auto">
          <a:xfrm>
            <a:off x="536575" y="3476625"/>
            <a:ext cx="79787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7" name="Line 11"/>
          <p:cNvSpPr>
            <a:spLocks noChangeShapeType="1"/>
          </p:cNvSpPr>
          <p:nvPr/>
        </p:nvSpPr>
        <p:spPr bwMode="auto">
          <a:xfrm flipV="1">
            <a:off x="2298700" y="3330575"/>
            <a:ext cx="0" cy="146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8" name="Rectangle 12"/>
          <p:cNvSpPr>
            <a:spLocks noChangeArrowheads="1"/>
          </p:cNvSpPr>
          <p:nvPr/>
        </p:nvSpPr>
        <p:spPr bwMode="auto">
          <a:xfrm>
            <a:off x="2995613" y="3541713"/>
            <a:ext cx="15970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International </a:t>
            </a:r>
          </a:p>
          <a:p>
            <a:pPr algn="ctr">
              <a:spcBef>
                <a:spcPct val="0"/>
              </a:spcBef>
              <a:buFontTx/>
              <a:buNone/>
            </a:pPr>
            <a:r>
              <a:rPr lang="en-US" altLang="en-US" sz="1400">
                <a:solidFill>
                  <a:srgbClr val="000000"/>
                </a:solidFill>
                <a:ea typeface="ヒラギノ角ゴ Pro W3"/>
                <a:cs typeface="ヒラギノ角ゴ Pro W3"/>
              </a:rPr>
              <a:t>search report &amp; written opinion</a:t>
            </a:r>
          </a:p>
        </p:txBody>
      </p:sp>
      <p:sp>
        <p:nvSpPr>
          <p:cNvPr id="4109" name="Rectangle 13"/>
          <p:cNvSpPr>
            <a:spLocks noChangeArrowheads="1"/>
          </p:cNvSpPr>
          <p:nvPr/>
        </p:nvSpPr>
        <p:spPr bwMode="auto">
          <a:xfrm>
            <a:off x="3598863" y="3052763"/>
            <a:ext cx="385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16</a:t>
            </a:r>
          </a:p>
        </p:txBody>
      </p:sp>
      <p:sp>
        <p:nvSpPr>
          <p:cNvPr id="4110" name="Rectangle 14"/>
          <p:cNvSpPr>
            <a:spLocks noChangeArrowheads="1"/>
          </p:cNvSpPr>
          <p:nvPr/>
        </p:nvSpPr>
        <p:spPr bwMode="auto">
          <a:xfrm>
            <a:off x="4465638" y="3054350"/>
            <a:ext cx="385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18</a:t>
            </a:r>
          </a:p>
        </p:txBody>
      </p:sp>
      <p:sp>
        <p:nvSpPr>
          <p:cNvPr id="4111" name="Text Box 15"/>
          <p:cNvSpPr txBox="1">
            <a:spLocks noChangeArrowheads="1"/>
          </p:cNvSpPr>
          <p:nvPr/>
        </p:nvSpPr>
        <p:spPr bwMode="auto">
          <a:xfrm>
            <a:off x="3767138" y="2627313"/>
            <a:ext cx="1733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International</a:t>
            </a:r>
          </a:p>
          <a:p>
            <a:pPr algn="ctr">
              <a:spcBef>
                <a:spcPct val="0"/>
              </a:spcBef>
              <a:buFontTx/>
              <a:buNone/>
            </a:pPr>
            <a:r>
              <a:rPr lang="en-US" altLang="en-US" sz="1400">
                <a:solidFill>
                  <a:srgbClr val="000000"/>
                </a:solidFill>
                <a:ea typeface="ヒラギノ角ゴ Pro W3"/>
                <a:cs typeface="ヒラギノ角ゴ Pro W3"/>
              </a:rPr>
              <a:t>publication</a:t>
            </a:r>
          </a:p>
        </p:txBody>
      </p:sp>
      <p:sp>
        <p:nvSpPr>
          <p:cNvPr id="4112" name="Line 16"/>
          <p:cNvSpPr>
            <a:spLocks noChangeShapeType="1"/>
          </p:cNvSpPr>
          <p:nvPr/>
        </p:nvSpPr>
        <p:spPr bwMode="auto">
          <a:xfrm flipV="1">
            <a:off x="3783013" y="3332163"/>
            <a:ext cx="0"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3" name="Rectangle 17"/>
          <p:cNvSpPr>
            <a:spLocks noChangeArrowheads="1"/>
          </p:cNvSpPr>
          <p:nvPr/>
        </p:nvSpPr>
        <p:spPr bwMode="auto">
          <a:xfrm>
            <a:off x="4735513" y="3557588"/>
            <a:ext cx="1846262"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File</a:t>
            </a:r>
            <a:br>
              <a:rPr lang="en-US" altLang="en-US" sz="1400">
                <a:solidFill>
                  <a:srgbClr val="000000"/>
                </a:solidFill>
                <a:ea typeface="ヒラギノ角ゴ Pro W3"/>
                <a:cs typeface="ヒラギノ角ゴ Pro W3"/>
              </a:rPr>
            </a:br>
            <a:r>
              <a:rPr lang="en-US" altLang="en-US" sz="1400">
                <a:solidFill>
                  <a:srgbClr val="000000"/>
                </a:solidFill>
                <a:ea typeface="ヒラギノ角ゴ Pro W3"/>
                <a:cs typeface="ヒラギノ角ゴ Pro W3"/>
              </a:rPr>
              <a:t> demand for</a:t>
            </a:r>
            <a:br>
              <a:rPr lang="en-US" altLang="en-US" sz="1400">
                <a:solidFill>
                  <a:srgbClr val="000000"/>
                </a:solidFill>
                <a:ea typeface="ヒラギノ角ゴ Pro W3"/>
                <a:cs typeface="ヒラギノ角ゴ Pro W3"/>
              </a:rPr>
            </a:br>
            <a:r>
              <a:rPr lang="en-US" altLang="en-US" sz="1400">
                <a:solidFill>
                  <a:srgbClr val="000000"/>
                </a:solidFill>
                <a:ea typeface="ヒラギノ角ゴ Pro W3"/>
                <a:cs typeface="ヒラギノ角ゴ Pro W3"/>
              </a:rPr>
              <a:t>International</a:t>
            </a:r>
          </a:p>
          <a:p>
            <a:pPr>
              <a:spcBef>
                <a:spcPct val="0"/>
              </a:spcBef>
              <a:buFontTx/>
              <a:buNone/>
            </a:pPr>
            <a:r>
              <a:rPr lang="en-US" altLang="en-US" sz="1400">
                <a:solidFill>
                  <a:srgbClr val="000000"/>
                </a:solidFill>
                <a:ea typeface="ヒラギノ角ゴ Pro W3"/>
                <a:cs typeface="ヒラギノ角ゴ Pro W3"/>
              </a:rPr>
              <a:t>       preliminary</a:t>
            </a:r>
          </a:p>
          <a:p>
            <a:pPr>
              <a:spcBef>
                <a:spcPct val="0"/>
              </a:spcBef>
              <a:buFontTx/>
              <a:buNone/>
            </a:pPr>
            <a:r>
              <a:rPr lang="en-US" altLang="en-US" sz="1400">
                <a:solidFill>
                  <a:srgbClr val="000000"/>
                </a:solidFill>
                <a:ea typeface="ヒラギノ角ゴ Pro W3"/>
                <a:cs typeface="ヒラギノ角ゴ Pro W3"/>
              </a:rPr>
              <a:t>      examination</a:t>
            </a:r>
          </a:p>
          <a:p>
            <a:pPr>
              <a:spcBef>
                <a:spcPct val="0"/>
              </a:spcBef>
              <a:buFontTx/>
              <a:buNone/>
            </a:pPr>
            <a:endParaRPr lang="en-US" altLang="en-US" sz="1400">
              <a:solidFill>
                <a:srgbClr val="000000"/>
              </a:solidFill>
              <a:ea typeface="ヒラギノ角ゴ Pro W3"/>
              <a:cs typeface="ヒラギノ角ゴ Pro W3"/>
            </a:endParaRPr>
          </a:p>
        </p:txBody>
      </p:sp>
      <p:grpSp>
        <p:nvGrpSpPr>
          <p:cNvPr id="4114" name="Group 18"/>
          <p:cNvGrpSpPr>
            <a:grpSpLocks/>
          </p:cNvGrpSpPr>
          <p:nvPr/>
        </p:nvGrpSpPr>
        <p:grpSpPr bwMode="auto">
          <a:xfrm>
            <a:off x="8429625" y="2830513"/>
            <a:ext cx="714375" cy="1292225"/>
            <a:chOff x="4047" y="342"/>
            <a:chExt cx="651" cy="1134"/>
          </a:xfrm>
        </p:grpSpPr>
        <p:sp>
          <p:nvSpPr>
            <p:cNvPr id="4130"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2"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3"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4"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5"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15" name="Rectangle 25"/>
          <p:cNvSpPr>
            <a:spLocks noChangeArrowheads="1"/>
          </p:cNvSpPr>
          <p:nvPr/>
        </p:nvSpPr>
        <p:spPr bwMode="auto">
          <a:xfrm>
            <a:off x="0" y="3514725"/>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solidFill>
                  <a:srgbClr val="000000"/>
                </a:solidFill>
                <a:ea typeface="ヒラギノ角ゴ Pro W3"/>
                <a:cs typeface="ヒラギノ角ゴ Pro W3"/>
              </a:rPr>
              <a:t>File local</a:t>
            </a:r>
          </a:p>
          <a:p>
            <a:pPr>
              <a:spcBef>
                <a:spcPct val="0"/>
              </a:spcBef>
              <a:buFontTx/>
              <a:buNone/>
            </a:pPr>
            <a:r>
              <a:rPr lang="en-US" altLang="en-US" sz="1400">
                <a:solidFill>
                  <a:srgbClr val="000000"/>
                </a:solidFill>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rgbClr val="FFFFFF"/>
              </a:solidFill>
              <a:ea typeface="ヒラギノ角ゴ Pro W3"/>
              <a:cs typeface="ヒラギノ角ゴ Pro W3"/>
            </a:endParaRPr>
          </a:p>
        </p:txBody>
      </p:sp>
      <p:sp>
        <p:nvSpPr>
          <p:cNvPr id="4116" name="Line 26"/>
          <p:cNvSpPr>
            <a:spLocks noChangeShapeType="1"/>
          </p:cNvSpPr>
          <p:nvPr/>
        </p:nvSpPr>
        <p:spPr bwMode="auto">
          <a:xfrm flipV="1">
            <a:off x="4651375"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7" name="Line 27"/>
          <p:cNvSpPr>
            <a:spLocks noChangeShapeType="1"/>
          </p:cNvSpPr>
          <p:nvPr/>
        </p:nvSpPr>
        <p:spPr bwMode="auto">
          <a:xfrm flipV="1">
            <a:off x="536575"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8" name="Rectangle 28"/>
          <p:cNvSpPr>
            <a:spLocks noChangeArrowheads="1"/>
          </p:cNvSpPr>
          <p:nvPr/>
        </p:nvSpPr>
        <p:spPr bwMode="auto">
          <a:xfrm>
            <a:off x="5322888" y="3073400"/>
            <a:ext cx="6731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22</a:t>
            </a:r>
          </a:p>
        </p:txBody>
      </p:sp>
      <p:sp>
        <p:nvSpPr>
          <p:cNvPr id="4119" name="Line 29"/>
          <p:cNvSpPr>
            <a:spLocks noChangeShapeType="1"/>
          </p:cNvSpPr>
          <p:nvPr/>
        </p:nvSpPr>
        <p:spPr bwMode="auto">
          <a:xfrm flipV="1">
            <a:off x="5657850"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Rectangle 30"/>
          <p:cNvSpPr>
            <a:spLocks noChangeArrowheads="1"/>
          </p:cNvSpPr>
          <p:nvPr/>
        </p:nvSpPr>
        <p:spPr bwMode="auto">
          <a:xfrm>
            <a:off x="7337425" y="3073400"/>
            <a:ext cx="6731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28</a:t>
            </a:r>
          </a:p>
        </p:txBody>
      </p:sp>
      <p:sp>
        <p:nvSpPr>
          <p:cNvPr id="4121" name="Line 31"/>
          <p:cNvSpPr>
            <a:spLocks noChangeShapeType="1"/>
          </p:cNvSpPr>
          <p:nvPr/>
        </p:nvSpPr>
        <p:spPr bwMode="auto">
          <a:xfrm flipV="1">
            <a:off x="7675563"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Rectangle 32"/>
          <p:cNvSpPr>
            <a:spLocks noChangeArrowheads="1"/>
          </p:cNvSpPr>
          <p:nvPr/>
        </p:nvSpPr>
        <p:spPr bwMode="auto">
          <a:xfrm>
            <a:off x="6918325" y="3557588"/>
            <a:ext cx="1598613"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International </a:t>
            </a:r>
          </a:p>
          <a:p>
            <a:pPr algn="ctr">
              <a:spcBef>
                <a:spcPct val="0"/>
              </a:spcBef>
              <a:buFontTx/>
              <a:buNone/>
            </a:pPr>
            <a:r>
              <a:rPr lang="en-US" altLang="en-US" sz="1400">
                <a:solidFill>
                  <a:srgbClr val="000000"/>
                </a:solidFill>
                <a:ea typeface="ヒラギノ角ゴ Pro W3"/>
                <a:cs typeface="ヒラギノ角ゴ Pro W3"/>
              </a:rPr>
              <a:t>preliminary report on patentability</a:t>
            </a:r>
          </a:p>
        </p:txBody>
      </p:sp>
      <p:sp>
        <p:nvSpPr>
          <p:cNvPr id="4123" name="Rectangle 33"/>
          <p:cNvSpPr>
            <a:spLocks noChangeArrowheads="1"/>
          </p:cNvSpPr>
          <p:nvPr/>
        </p:nvSpPr>
        <p:spPr bwMode="auto">
          <a:xfrm>
            <a:off x="4733925" y="304958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19</a:t>
            </a:r>
          </a:p>
        </p:txBody>
      </p:sp>
      <p:sp>
        <p:nvSpPr>
          <p:cNvPr id="4124" name="Line 34"/>
          <p:cNvSpPr>
            <a:spLocks noChangeShapeType="1"/>
          </p:cNvSpPr>
          <p:nvPr/>
        </p:nvSpPr>
        <p:spPr bwMode="auto">
          <a:xfrm flipV="1">
            <a:off x="4932363" y="3316288"/>
            <a:ext cx="0"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25" name="Group 35"/>
          <p:cNvGrpSpPr>
            <a:grpSpLocks/>
          </p:cNvGrpSpPr>
          <p:nvPr/>
        </p:nvGrpSpPr>
        <p:grpSpPr bwMode="auto">
          <a:xfrm>
            <a:off x="3203575" y="3429000"/>
            <a:ext cx="1728788" cy="2527300"/>
            <a:chOff x="2018" y="2160"/>
            <a:chExt cx="1089" cy="1592"/>
          </a:xfrm>
        </p:grpSpPr>
        <p:sp>
          <p:nvSpPr>
            <p:cNvPr id="4128" name="Line 36"/>
            <p:cNvSpPr>
              <a:spLocks noChangeShapeType="1"/>
            </p:cNvSpPr>
            <p:nvPr/>
          </p:nvSpPr>
          <p:spPr bwMode="auto">
            <a:xfrm flipV="1">
              <a:off x="2789" y="2160"/>
              <a:ext cx="318" cy="90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9" name="Rectangle 37"/>
            <p:cNvSpPr>
              <a:spLocks noChangeArrowheads="1"/>
            </p:cNvSpPr>
            <p:nvPr/>
          </p:nvSpPr>
          <p:spPr bwMode="auto">
            <a:xfrm>
              <a:off x="2018" y="3022"/>
              <a:ext cx="1006" cy="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Request for supplementary international </a:t>
              </a:r>
            </a:p>
            <a:p>
              <a:pPr algn="ctr">
                <a:spcBef>
                  <a:spcPct val="0"/>
                </a:spcBef>
                <a:buFontTx/>
                <a:buNone/>
              </a:pPr>
              <a:r>
                <a:rPr lang="en-US" altLang="en-US" sz="1400">
                  <a:solidFill>
                    <a:srgbClr val="000000"/>
                  </a:solidFill>
                  <a:ea typeface="ヒラギノ角ゴ Pro W3"/>
                  <a:cs typeface="ヒラギノ角ゴ Pro W3"/>
                </a:rPr>
                <a:t>search</a:t>
              </a:r>
            </a:p>
          </p:txBody>
        </p:sp>
      </p:grpSp>
      <p:sp>
        <p:nvSpPr>
          <p:cNvPr id="4126" name="Rectangle 38"/>
          <p:cNvSpPr>
            <a:spLocks noChangeArrowheads="1"/>
          </p:cNvSpPr>
          <p:nvPr/>
        </p:nvSpPr>
        <p:spPr bwMode="auto">
          <a:xfrm>
            <a:off x="6877050" y="1844675"/>
            <a:ext cx="15970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Supplementary international </a:t>
            </a:r>
          </a:p>
          <a:p>
            <a:pPr algn="ctr">
              <a:spcBef>
                <a:spcPct val="0"/>
              </a:spcBef>
              <a:buFontTx/>
              <a:buNone/>
            </a:pPr>
            <a:r>
              <a:rPr lang="en-US" altLang="en-US" sz="1400">
                <a:solidFill>
                  <a:srgbClr val="000000"/>
                </a:solidFill>
                <a:ea typeface="ヒラギノ角ゴ Pro W3"/>
                <a:cs typeface="ヒラギノ角ゴ Pro W3"/>
              </a:rPr>
              <a:t>search report</a:t>
            </a:r>
          </a:p>
        </p:txBody>
      </p:sp>
      <p:sp>
        <p:nvSpPr>
          <p:cNvPr id="4127" name="Line 39"/>
          <p:cNvSpPr>
            <a:spLocks noChangeShapeType="1"/>
          </p:cNvSpPr>
          <p:nvPr/>
        </p:nvSpPr>
        <p:spPr bwMode="auto">
          <a:xfrm>
            <a:off x="7667625" y="28527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42860920"/>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182885" y="2636912"/>
            <a:ext cx="8915400" cy="3642023"/>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a:spcBef>
                <a:spcPct val="20000"/>
              </a:spcBef>
              <a:buBlip>
                <a:blip r:embed="rId2"/>
              </a:buBlip>
              <a:defRPr sz="2400">
                <a:solidFill>
                  <a:schemeClr val="tx1"/>
                </a:solidFill>
                <a:latin typeface="Arial" pitchFamily="34" charset="0"/>
                <a:cs typeface="Arial" pitchFamily="34" charset="0"/>
              </a:defRPr>
            </a:lvl1pPr>
            <a:lvl2pPr marL="5651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lvl="1">
              <a:lnSpc>
                <a:spcPct val="150000"/>
              </a:lnSpc>
              <a:buFontTx/>
              <a:buNone/>
            </a:pPr>
            <a:r>
              <a:rPr lang="en-US" altLang="en-US" sz="1800" dirty="0">
                <a:solidFill>
                  <a:srgbClr val="004072"/>
                </a:solidFill>
                <a:ea typeface="ヒラギノ角ゴ Pro W3"/>
                <a:cs typeface="ヒラギノ角ゴ Pro W3"/>
              </a:rPr>
              <a:t>1. postpones the major costs associated with internationalizing a patent application</a:t>
            </a:r>
          </a:p>
          <a:p>
            <a:pPr lvl="1">
              <a:lnSpc>
                <a:spcPct val="150000"/>
              </a:lnSpc>
              <a:buFontTx/>
              <a:buNone/>
            </a:pPr>
            <a:r>
              <a:rPr lang="en-US" altLang="en-US" sz="1800" dirty="0">
                <a:solidFill>
                  <a:srgbClr val="004072"/>
                </a:solidFill>
                <a:ea typeface="ヒラギノ角ゴ Pro W3"/>
                <a:cs typeface="ヒラギノ角ゴ Pro W3"/>
              </a:rPr>
              <a:t>2. provides a strong basis for patenting decisions</a:t>
            </a:r>
          </a:p>
          <a:p>
            <a:pPr lvl="1">
              <a:lnSpc>
                <a:spcPct val="150000"/>
              </a:lnSpc>
              <a:buFontTx/>
              <a:buNone/>
            </a:pPr>
            <a:r>
              <a:rPr lang="en-US" altLang="en-US" sz="1800" dirty="0">
                <a:solidFill>
                  <a:srgbClr val="004072"/>
                </a:solidFill>
                <a:ea typeface="ヒラギノ角ゴ Pro W3"/>
                <a:cs typeface="ヒラギノ角ゴ Pro W3"/>
              </a:rPr>
              <a:t>3. harmonizes formal requirements</a:t>
            </a:r>
          </a:p>
          <a:p>
            <a:pPr lvl="1">
              <a:lnSpc>
                <a:spcPct val="150000"/>
              </a:lnSpc>
              <a:buFontTx/>
              <a:buNone/>
            </a:pPr>
            <a:r>
              <a:rPr lang="en-US" altLang="en-US" sz="1800" dirty="0">
                <a:solidFill>
                  <a:srgbClr val="004072"/>
                </a:solidFill>
                <a:ea typeface="ヒラギノ角ゴ Pro W3"/>
                <a:cs typeface="ヒラギノ角ゴ Pro W3"/>
              </a:rPr>
              <a:t>4. </a:t>
            </a:r>
            <a:r>
              <a:rPr lang="en-GB" altLang="en-US" sz="1800" dirty="0">
                <a:solidFill>
                  <a:srgbClr val="004072"/>
                </a:solidFill>
                <a:ea typeface="ヒラギノ角ゴ Pro W3"/>
                <a:cs typeface="ヒラギノ角ゴ Pro W3"/>
              </a:rPr>
              <a:t>protects applicant from certain inadvertent errors</a:t>
            </a:r>
          </a:p>
          <a:p>
            <a:pPr lvl="1">
              <a:lnSpc>
                <a:spcPct val="150000"/>
              </a:lnSpc>
              <a:buFontTx/>
              <a:buNone/>
            </a:pPr>
            <a:r>
              <a:rPr lang="en-GB" altLang="en-US" sz="1800" dirty="0">
                <a:solidFill>
                  <a:srgbClr val="004072"/>
                </a:solidFill>
                <a:ea typeface="ヒラギノ角ゴ Pro W3"/>
                <a:cs typeface="ヒラギノ角ゴ Pro W3"/>
              </a:rPr>
              <a:t>5. evolves to meet user needs</a:t>
            </a:r>
            <a:endParaRPr lang="en-US" altLang="en-US" sz="1800" dirty="0">
              <a:solidFill>
                <a:srgbClr val="004072"/>
              </a:solidFill>
              <a:ea typeface="ヒラギノ角ゴ Pro W3"/>
              <a:cs typeface="ヒラギノ角ゴ Pro W3"/>
            </a:endParaRPr>
          </a:p>
          <a:p>
            <a:pPr lvl="1">
              <a:lnSpc>
                <a:spcPct val="150000"/>
              </a:lnSpc>
              <a:buFontTx/>
              <a:buNone/>
            </a:pPr>
            <a:r>
              <a:rPr lang="en-US" altLang="en-US" sz="1800" dirty="0">
                <a:solidFill>
                  <a:srgbClr val="004072"/>
                </a:solidFill>
                <a:ea typeface="ヒラギノ角ゴ Pro W3"/>
                <a:cs typeface="ヒラギノ角ゴ Pro W3"/>
              </a:rPr>
              <a:t>6. is used by the world’s major corporations, universities and research institutions when they seek international patent protection  </a:t>
            </a:r>
            <a:endParaRPr lang="en-US" altLang="en-US" sz="1800" dirty="0">
              <a:ea typeface="ヒラギノ角ゴ Pro W3"/>
              <a:cs typeface="ヒラギノ角ゴ Pro W3"/>
            </a:endParaRPr>
          </a:p>
        </p:txBody>
      </p:sp>
      <p:sp>
        <p:nvSpPr>
          <p:cNvPr id="5123" name="Text Box 3"/>
          <p:cNvSpPr txBox="1">
            <a:spLocks noChangeArrowheads="1"/>
          </p:cNvSpPr>
          <p:nvPr/>
        </p:nvSpPr>
        <p:spPr bwMode="auto">
          <a:xfrm>
            <a:off x="182885" y="1367384"/>
            <a:ext cx="8856662" cy="1569660"/>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just">
              <a:spcBef>
                <a:spcPct val="50000"/>
              </a:spcBef>
              <a:buFontTx/>
              <a:buNone/>
            </a:pPr>
            <a:r>
              <a:rPr lang="en-US" altLang="en-US" sz="2000" dirty="0">
                <a:ea typeface="ヒラギノ角ゴ Pro W3"/>
                <a:cs typeface="ヒラギノ角ゴ Pro W3"/>
              </a:rPr>
              <a:t>The PCT, as the cornerstone of the international patent system, provides a worldwide system for simplified filing and processing of patent applications, </a:t>
            </a:r>
            <a:r>
              <a:rPr lang="en-US" altLang="en-US" sz="2000" dirty="0" smtClean="0">
                <a:ea typeface="ヒラギノ角ゴ Pro W3"/>
                <a:cs typeface="ヒラギノ角ゴ Pro W3"/>
              </a:rPr>
              <a:t>which: </a:t>
            </a:r>
            <a:endParaRPr lang="en-US" altLang="en-US" sz="2000" dirty="0">
              <a:ea typeface="ヒラギノ角ゴ Pro W3"/>
              <a:cs typeface="ヒラギノ角ゴ Pro W3"/>
            </a:endParaRPr>
          </a:p>
          <a:p>
            <a:pPr>
              <a:spcBef>
                <a:spcPct val="50000"/>
              </a:spcBef>
            </a:pPr>
            <a:endParaRPr lang="en-US" altLang="en-US" sz="2400" dirty="0">
              <a:ea typeface="ヒラギノ角ゴ Pro W3"/>
              <a:cs typeface="ヒラギノ角ゴ Pro W3"/>
            </a:endParaRPr>
          </a:p>
        </p:txBody>
      </p:sp>
      <p:sp>
        <p:nvSpPr>
          <p:cNvPr id="5124" name="Rectangle 4"/>
          <p:cNvSpPr>
            <a:spLocks noChangeArrowheads="1"/>
          </p:cNvSpPr>
          <p:nvPr/>
        </p:nvSpPr>
        <p:spPr bwMode="auto">
          <a:xfrm>
            <a:off x="1615120" y="260648"/>
            <a:ext cx="59766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ctr">
              <a:buFontTx/>
              <a:buNone/>
            </a:pPr>
            <a:r>
              <a:rPr lang="en-US" altLang="en-US" sz="3600" b="1" dirty="0">
                <a:solidFill>
                  <a:srgbClr val="004072"/>
                </a:solidFill>
                <a:ea typeface="ヒラギノ角ゴ Pro W3"/>
                <a:cs typeface="ヒラギノ角ゴ Pro W3"/>
              </a:rPr>
              <a:t> </a:t>
            </a:r>
            <a:r>
              <a:rPr lang="en-US" altLang="en-US" sz="2800" dirty="0" smtClean="0">
                <a:solidFill>
                  <a:schemeClr val="accent2"/>
                </a:solidFill>
                <a:ea typeface="ヒラギノ角ゴ Pro W3"/>
                <a:cs typeface="ヒラギノ角ゴ Pro W3"/>
              </a:rPr>
              <a:t>CERTAIN PCT ADVANTAGES</a:t>
            </a:r>
            <a:endParaRPr lang="en-US" altLang="en-US" sz="2800" dirty="0">
              <a:solidFill>
                <a:schemeClr val="accent2"/>
              </a:solidFill>
              <a:ea typeface="ヒラギノ角ゴ Pro W3"/>
              <a:cs typeface="ヒラギノ角ゴ Pro W3"/>
            </a:endParaRPr>
          </a:p>
        </p:txBody>
      </p:sp>
    </p:spTree>
    <p:extLst>
      <p:ext uri="{BB962C8B-B14F-4D97-AF65-F5344CB8AC3E}">
        <p14:creationId xmlns:p14="http://schemas.microsoft.com/office/powerpoint/2010/main" val="26156310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6114">
                                            <p:txEl>
                                              <p:pRg st="5" end="5"/>
                                            </p:txEl>
                                          </p:spTgt>
                                        </p:tgtEl>
                                        <p:attrNameLst>
                                          <p:attrName>style.visibility</p:attrName>
                                        </p:attrNameLst>
                                      </p:cBhvr>
                                      <p:to>
                                        <p:strVal val="visible"/>
                                      </p:to>
                                    </p:set>
                                    <p:animEffect transition="in" filter="dissolve">
                                      <p:cBhvr>
                                        <p:cTn id="7" dur="500"/>
                                        <p:tgtEl>
                                          <p:spTgt spid="346114">
                                            <p:txEl>
                                              <p:pRg st="5" end="5"/>
                                            </p:txEl>
                                          </p:spTgt>
                                        </p:tgtEl>
                                      </p:cBhvr>
                                    </p:animEffect>
                                  </p:childTnLst>
                                  <p:subTnLst>
                                    <p:animClr clrSpc="rgb" dir="cw">
                                      <p:cBhvr override="childStyle">
                                        <p:cTn dur="1" fill="hold" display="0" masterRel="nextClick" afterEffect="1"/>
                                        <p:tgtEl>
                                          <p:spTgt spid="346114">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457201" y="188640"/>
            <a:ext cx="8229600" cy="908050"/>
          </a:xfrm>
        </p:spPr>
        <p:txBody>
          <a:bodyPr/>
          <a:lstStyle/>
          <a:p>
            <a:pPr algn="ctr" eaLnBrk="1" hangingPunct="1"/>
            <a:r>
              <a:rPr lang="en-US" altLang="en-US" sz="2800" dirty="0" smtClean="0">
                <a:solidFill>
                  <a:schemeClr val="accent2"/>
                </a:solidFill>
              </a:rPr>
              <a:t>THE PCT IN 1978</a:t>
            </a:r>
          </a:p>
        </p:txBody>
      </p:sp>
      <p:pic>
        <p:nvPicPr>
          <p:cNvPr id="6147" name="Picture 3" descr="14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40768"/>
            <a:ext cx="91440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14655"/>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7544" y="188640"/>
            <a:ext cx="8229600" cy="1143000"/>
          </a:xfrm>
        </p:spPr>
        <p:txBody>
          <a:bodyPr/>
          <a:lstStyle/>
          <a:p>
            <a:pPr algn="ctr"/>
            <a:r>
              <a:rPr lang="en-US" altLang="en-US" sz="2800" dirty="0" smtClean="0">
                <a:solidFill>
                  <a:srgbClr val="000099"/>
                </a:solidFill>
              </a:rPr>
              <a:t>PCT COVERAGE TODAY</a:t>
            </a:r>
            <a:r>
              <a:rPr lang="en-US" altLang="en-US" sz="2800" dirty="0" smtClean="0"/>
              <a:t> </a:t>
            </a:r>
          </a:p>
        </p:txBody>
      </p:sp>
      <p:graphicFrame>
        <p:nvGraphicFramePr>
          <p:cNvPr id="7171" name="Object 2"/>
          <p:cNvGraphicFramePr>
            <a:graphicFrameLocks noGrp="1" noChangeAspect="1"/>
          </p:cNvGraphicFramePr>
          <p:nvPr>
            <p:ph idx="1"/>
            <p:extLst>
              <p:ext uri="{D42A27DB-BD31-4B8C-83A1-F6EECF244321}">
                <p14:modId xmlns:p14="http://schemas.microsoft.com/office/powerpoint/2010/main" val="1372972762"/>
              </p:ext>
            </p:extLst>
          </p:nvPr>
        </p:nvGraphicFramePr>
        <p:xfrm>
          <a:off x="0" y="332656"/>
          <a:ext cx="10764838" cy="7715250"/>
        </p:xfrm>
        <a:graphic>
          <a:graphicData uri="http://schemas.openxmlformats.org/presentationml/2006/ole">
            <mc:AlternateContent xmlns:mc="http://schemas.openxmlformats.org/markup-compatibility/2006">
              <mc:Choice xmlns:v="urn:schemas-microsoft-com:vml" Requires="v">
                <p:oleObj spid="_x0000_s17445" name="Bitmap Image" r:id="rId3" imgW="9752381" imgH="6990476" progId="Paint.Picture">
                  <p:embed/>
                </p:oleObj>
              </mc:Choice>
              <mc:Fallback>
                <p:oleObj name="Bitmap Image" r:id="rId3" imgW="9752381" imgH="6990476"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32656"/>
                        <a:ext cx="10764838"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72458015"/>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447800" y="0"/>
          <a:ext cx="7696200" cy="4554538"/>
        </p:xfrm>
        <a:graphic>
          <a:graphicData uri="http://schemas.openxmlformats.org/presentationml/2006/ole">
            <mc:AlternateContent xmlns:mc="http://schemas.openxmlformats.org/markup-compatibility/2006">
              <mc:Choice xmlns:v="urn:schemas-microsoft-com:vml" Requires="v">
                <p:oleObj spid="_x0000_s18469"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195" name="Group 3"/>
          <p:cNvGrpSpPr>
            <a:grpSpLocks/>
          </p:cNvGrpSpPr>
          <p:nvPr/>
        </p:nvGrpSpPr>
        <p:grpSpPr bwMode="auto">
          <a:xfrm>
            <a:off x="228600" y="914400"/>
            <a:ext cx="1125538" cy="304800"/>
            <a:chOff x="192" y="336"/>
            <a:chExt cx="768" cy="192"/>
          </a:xfrm>
        </p:grpSpPr>
        <p:sp>
          <p:nvSpPr>
            <p:cNvPr id="8203"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ea typeface="ヒラギノ角ゴ Pro W3"/>
                <a:cs typeface="ヒラギノ角ゴ Pro W3"/>
              </a:endParaRPr>
            </a:p>
          </p:txBody>
        </p:sp>
        <p:sp>
          <p:nvSpPr>
            <p:cNvPr id="8204"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ea typeface="ヒラギノ角ゴ Pro W3"/>
                  <a:cs typeface="ヒラギノ角ゴ Pro W3"/>
                </a:rPr>
                <a:t>=PCT</a:t>
              </a:r>
            </a:p>
          </p:txBody>
        </p:sp>
      </p:grpSp>
      <p:sp>
        <p:nvSpPr>
          <p:cNvPr id="8196" name="Text Box 6"/>
          <p:cNvSpPr txBox="1">
            <a:spLocks noChangeArrowheads="1"/>
          </p:cNvSpPr>
          <p:nvPr/>
        </p:nvSpPr>
        <p:spPr bwMode="auto">
          <a:xfrm>
            <a:off x="0"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a:spcBef>
                <a:spcPct val="20000"/>
              </a:spcBef>
              <a:buBlip>
                <a:blip r:embed="rId6"/>
              </a:buBlip>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defTabSz="762000">
              <a:spcBef>
                <a:spcPct val="20000"/>
              </a:spcBef>
              <a:buBlip>
                <a:blip r:embed="rId6"/>
              </a:buBlip>
              <a:defRPr sz="2400">
                <a:solidFill>
                  <a:schemeClr val="tx1"/>
                </a:solidFill>
                <a:latin typeface="Arial" pitchFamily="34" charset="0"/>
                <a:cs typeface="Arial" pitchFamily="34" charset="0"/>
              </a:defRPr>
            </a:lvl4pPr>
            <a:lvl5pPr marL="2057400" indent="-228600" defTabSz="76200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Albania		</a:t>
            </a:r>
          </a:p>
          <a:p>
            <a:pPr>
              <a:spcBef>
                <a:spcPct val="0"/>
              </a:spcBef>
              <a:buFontTx/>
              <a:buNone/>
            </a:pPr>
            <a:r>
              <a:rPr lang="en-US" altLang="en-US" sz="800">
                <a:ea typeface="ヒラギノ角ゴ Pro W3"/>
                <a:cs typeface="ヒラギノ角ゴ Pro W3"/>
              </a:rPr>
              <a:t>Algeria		</a:t>
            </a:r>
          </a:p>
          <a:p>
            <a:pPr>
              <a:spcBef>
                <a:spcPct val="0"/>
              </a:spcBef>
              <a:buFontTx/>
              <a:buNone/>
            </a:pPr>
            <a:r>
              <a:rPr lang="en-US" altLang="en-US" sz="800">
                <a:ea typeface="ヒラギノ角ゴ Pro W3"/>
                <a:cs typeface="ヒラギノ角ゴ Pro W3"/>
              </a:rPr>
              <a:t>Angola</a:t>
            </a:r>
          </a:p>
          <a:p>
            <a:pPr>
              <a:spcBef>
                <a:spcPct val="0"/>
              </a:spcBef>
              <a:buFontTx/>
              <a:buNone/>
            </a:pPr>
            <a:r>
              <a:rPr lang="en-US" altLang="en-US" sz="800">
                <a:ea typeface="ヒラギノ角ゴ Pro W3"/>
                <a:cs typeface="ヒラギノ角ゴ Pro W3"/>
              </a:rPr>
              <a:t>Antigua and Barbuda	</a:t>
            </a:r>
          </a:p>
          <a:p>
            <a:pPr>
              <a:spcBef>
                <a:spcPct val="0"/>
              </a:spcBef>
              <a:buFontTx/>
              <a:buNone/>
            </a:pPr>
            <a:r>
              <a:rPr lang="en-US" altLang="en-US" sz="800">
                <a:ea typeface="ヒラギノ角ゴ Pro W3"/>
                <a:cs typeface="ヒラギノ角ゴ Pro W3"/>
              </a:rPr>
              <a:t>Armenia		</a:t>
            </a:r>
          </a:p>
          <a:p>
            <a:pPr>
              <a:spcBef>
                <a:spcPct val="0"/>
              </a:spcBef>
              <a:buFontTx/>
              <a:buNone/>
            </a:pPr>
            <a:r>
              <a:rPr lang="en-US" altLang="en-US" sz="800">
                <a:ea typeface="ヒラギノ角ゴ Pro W3"/>
                <a:cs typeface="ヒラギノ角ゴ Pro W3"/>
              </a:rPr>
              <a:t>Australia		</a:t>
            </a:r>
          </a:p>
          <a:p>
            <a:pPr>
              <a:spcBef>
                <a:spcPct val="0"/>
              </a:spcBef>
              <a:buFontTx/>
              <a:buNone/>
            </a:pPr>
            <a:r>
              <a:rPr lang="en-US" altLang="en-US" sz="800">
                <a:ea typeface="ヒラギノ角ゴ Pro W3"/>
                <a:cs typeface="ヒラギノ角ゴ Pro W3"/>
              </a:rPr>
              <a:t>Austria		</a:t>
            </a:r>
          </a:p>
          <a:p>
            <a:pPr>
              <a:spcBef>
                <a:spcPct val="0"/>
              </a:spcBef>
              <a:buFontTx/>
              <a:buNone/>
            </a:pPr>
            <a:r>
              <a:rPr lang="en-US" altLang="en-US" sz="800">
                <a:ea typeface="ヒラギノ角ゴ Pro W3"/>
                <a:cs typeface="ヒラギノ角ゴ Pro W3"/>
              </a:rPr>
              <a:t>Azerbaijan		</a:t>
            </a:r>
          </a:p>
          <a:p>
            <a:pPr>
              <a:spcBef>
                <a:spcPct val="0"/>
              </a:spcBef>
              <a:buFontTx/>
              <a:buNone/>
            </a:pPr>
            <a:r>
              <a:rPr lang="en-US" altLang="en-US" sz="800">
                <a:ea typeface="ヒラギノ角ゴ Pro W3"/>
                <a:cs typeface="ヒラギノ角ゴ Pro W3"/>
              </a:rPr>
              <a:t>Bahrain</a:t>
            </a:r>
            <a:r>
              <a:rPr lang="en-US" altLang="en-US" sz="800">
                <a:solidFill>
                  <a:srgbClr val="AF3737"/>
                </a:solidFill>
                <a:ea typeface="ヒラギノ角ゴ Pro W3"/>
                <a:cs typeface="ヒラギノ角ゴ Pro W3"/>
              </a:rPr>
              <a:t> </a:t>
            </a:r>
          </a:p>
          <a:p>
            <a:pPr>
              <a:spcBef>
                <a:spcPct val="0"/>
              </a:spcBef>
              <a:buFontTx/>
              <a:buNone/>
            </a:pPr>
            <a:r>
              <a:rPr lang="en-US" altLang="en-US" sz="800">
                <a:ea typeface="ヒラギノ角ゴ Pro W3"/>
                <a:cs typeface="ヒラギノ角ゴ Pro W3"/>
              </a:rPr>
              <a:t>Barbados		</a:t>
            </a:r>
          </a:p>
          <a:p>
            <a:pPr>
              <a:spcBef>
                <a:spcPct val="0"/>
              </a:spcBef>
              <a:buFontTx/>
              <a:buNone/>
            </a:pPr>
            <a:r>
              <a:rPr lang="en-US" altLang="en-US" sz="800">
                <a:ea typeface="ヒラギノ角ゴ Pro W3"/>
                <a:cs typeface="ヒラギノ角ゴ Pro W3"/>
              </a:rPr>
              <a:t>Belarus		</a:t>
            </a:r>
          </a:p>
          <a:p>
            <a:pPr>
              <a:spcBef>
                <a:spcPct val="0"/>
              </a:spcBef>
              <a:buFontTx/>
              <a:buNone/>
            </a:pPr>
            <a:r>
              <a:rPr lang="en-US" altLang="en-US" sz="800">
                <a:ea typeface="ヒラギノ角ゴ Pro W3"/>
                <a:cs typeface="ヒラギノ角ゴ Pro W3"/>
              </a:rPr>
              <a:t>Belgium		</a:t>
            </a:r>
          </a:p>
          <a:p>
            <a:pPr>
              <a:spcBef>
                <a:spcPct val="0"/>
              </a:spcBef>
              <a:buFontTx/>
              <a:buNone/>
            </a:pPr>
            <a:r>
              <a:rPr lang="en-US" altLang="en-US" sz="800">
                <a:ea typeface="ヒラギノ角ゴ Pro W3"/>
                <a:cs typeface="ヒラギノ角ゴ Pro W3"/>
              </a:rPr>
              <a:t>Belize		</a:t>
            </a:r>
          </a:p>
          <a:p>
            <a:pPr>
              <a:spcBef>
                <a:spcPct val="0"/>
              </a:spcBef>
              <a:buFontTx/>
              <a:buNone/>
            </a:pPr>
            <a:r>
              <a:rPr lang="en-US" altLang="en-US" sz="800">
                <a:ea typeface="ヒラギノ角ゴ Pro W3"/>
                <a:cs typeface="ヒラギノ角ゴ Pro W3"/>
              </a:rPr>
              <a:t>Benin		</a:t>
            </a:r>
          </a:p>
          <a:p>
            <a:pPr>
              <a:spcBef>
                <a:spcPct val="0"/>
              </a:spcBef>
              <a:buFontTx/>
              <a:buNone/>
            </a:pPr>
            <a:r>
              <a:rPr lang="en-US" altLang="en-US" sz="800">
                <a:ea typeface="ヒラギノ角ゴ Pro W3"/>
                <a:cs typeface="ヒラギノ角ゴ Pro W3"/>
              </a:rPr>
              <a:t>Bosnia and Herzegovina	</a:t>
            </a:r>
          </a:p>
          <a:p>
            <a:pPr>
              <a:spcBef>
                <a:spcPct val="0"/>
              </a:spcBef>
              <a:buFontTx/>
              <a:buNone/>
            </a:pPr>
            <a:r>
              <a:rPr lang="en-US" altLang="en-US" sz="800">
                <a:ea typeface="ヒラギノ角ゴ Pro W3"/>
                <a:cs typeface="ヒラギノ角ゴ Pro W3"/>
              </a:rPr>
              <a:t>Botswana </a:t>
            </a:r>
          </a:p>
          <a:p>
            <a:pPr>
              <a:spcBef>
                <a:spcPct val="0"/>
              </a:spcBef>
              <a:buFontTx/>
              <a:buNone/>
            </a:pPr>
            <a:r>
              <a:rPr lang="en-US" altLang="en-US" sz="800">
                <a:ea typeface="ヒラギノ角ゴ Pro W3"/>
                <a:cs typeface="ヒラギノ角ゴ Pro W3"/>
              </a:rPr>
              <a:t>Brazil		</a:t>
            </a:r>
          </a:p>
          <a:p>
            <a:pPr>
              <a:spcBef>
                <a:spcPct val="0"/>
              </a:spcBef>
              <a:buFontTx/>
              <a:buNone/>
            </a:pPr>
            <a:r>
              <a:rPr lang="en-US" altLang="en-US" sz="800">
                <a:ea typeface="ヒラギノ角ゴ Pro W3"/>
                <a:cs typeface="ヒラギノ角ゴ Pro W3"/>
              </a:rPr>
              <a:t>Brunei Darussalam</a:t>
            </a:r>
          </a:p>
          <a:p>
            <a:pPr>
              <a:spcBef>
                <a:spcPct val="0"/>
              </a:spcBef>
              <a:buFontTx/>
              <a:buNone/>
            </a:pPr>
            <a:r>
              <a:rPr lang="en-US" altLang="en-US" sz="800">
                <a:ea typeface="ヒラギノ角ゴ Pro W3"/>
                <a:cs typeface="ヒラギノ角ゴ Pro W3"/>
              </a:rPr>
              <a:t>Bulgaria		</a:t>
            </a:r>
          </a:p>
          <a:p>
            <a:pPr>
              <a:spcBef>
                <a:spcPct val="0"/>
              </a:spcBef>
              <a:buFontTx/>
              <a:buNone/>
            </a:pPr>
            <a:r>
              <a:rPr lang="en-US" altLang="en-US" sz="800">
                <a:ea typeface="ヒラギノ角ゴ Pro W3"/>
                <a:cs typeface="ヒラギノ角ゴ Pro W3"/>
              </a:rPr>
              <a:t>Burkina Faso		</a:t>
            </a:r>
          </a:p>
          <a:p>
            <a:pPr>
              <a:spcBef>
                <a:spcPct val="0"/>
              </a:spcBef>
              <a:buFontTx/>
              <a:buNone/>
            </a:pPr>
            <a:r>
              <a:rPr lang="en-US" altLang="en-US" sz="800">
                <a:ea typeface="ヒラギノ角ゴ Pro W3"/>
                <a:cs typeface="ヒラギノ角ゴ Pro W3"/>
              </a:rPr>
              <a:t>Cameroon		</a:t>
            </a:r>
          </a:p>
          <a:p>
            <a:pPr>
              <a:spcBef>
                <a:spcPct val="0"/>
              </a:spcBef>
              <a:buFontTx/>
              <a:buNone/>
            </a:pPr>
            <a:r>
              <a:rPr lang="en-US" altLang="en-US" sz="800">
                <a:ea typeface="ヒラギノ角ゴ Pro W3"/>
                <a:cs typeface="ヒラギノ角ゴ Pro W3"/>
              </a:rPr>
              <a:t>Canada		</a:t>
            </a:r>
          </a:p>
          <a:p>
            <a:pPr>
              <a:spcBef>
                <a:spcPct val="0"/>
              </a:spcBef>
              <a:buFontTx/>
              <a:buNone/>
            </a:pPr>
            <a:r>
              <a:rPr lang="en-US" altLang="en-US" sz="800">
                <a:ea typeface="ヒラギノ角ゴ Pro W3"/>
                <a:cs typeface="ヒラギノ角ゴ Pro W3"/>
              </a:rPr>
              <a:t>Central African Republic	</a:t>
            </a:r>
          </a:p>
          <a:p>
            <a:pPr>
              <a:spcBef>
                <a:spcPct val="0"/>
              </a:spcBef>
              <a:buFontTx/>
              <a:buNone/>
            </a:pPr>
            <a:r>
              <a:rPr lang="en-US" altLang="en-US" sz="800">
                <a:ea typeface="ヒラギノ角ゴ Pro W3"/>
                <a:cs typeface="ヒラギノ角ゴ Pro W3"/>
              </a:rPr>
              <a:t>Chad</a:t>
            </a:r>
          </a:p>
          <a:p>
            <a:pPr>
              <a:spcBef>
                <a:spcPct val="0"/>
              </a:spcBef>
              <a:buFontTx/>
              <a:buNone/>
            </a:pPr>
            <a:r>
              <a:rPr lang="en-GB" altLang="en-US" sz="800">
                <a:ea typeface="ヒラギノ角ゴ Pro W3"/>
                <a:cs typeface="ヒラギノ角ゴ Pro W3"/>
              </a:rPr>
              <a:t>Chile</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China </a:t>
            </a:r>
          </a:p>
          <a:p>
            <a:pPr>
              <a:spcBef>
                <a:spcPct val="0"/>
              </a:spcBef>
              <a:buFontTx/>
              <a:buNone/>
            </a:pPr>
            <a:r>
              <a:rPr lang="en-US" altLang="en-US" sz="800">
                <a:ea typeface="ヒラギノ角ゴ Pro W3"/>
                <a:cs typeface="ヒラギノ角ゴ Pro W3"/>
              </a:rPr>
              <a:t>Colombia </a:t>
            </a:r>
          </a:p>
          <a:p>
            <a:pPr>
              <a:spcBef>
                <a:spcPct val="0"/>
              </a:spcBef>
              <a:buFontTx/>
              <a:buNone/>
            </a:pPr>
            <a:r>
              <a:rPr lang="en-US" altLang="en-US" sz="800">
                <a:ea typeface="ヒラギノ角ゴ Pro W3"/>
                <a:cs typeface="ヒラギノ角ゴ Pro W3"/>
              </a:rPr>
              <a:t>Comoros </a:t>
            </a:r>
          </a:p>
          <a:p>
            <a:pPr>
              <a:spcBef>
                <a:spcPct val="0"/>
              </a:spcBef>
              <a:buFontTx/>
              <a:buNone/>
            </a:pPr>
            <a:r>
              <a:rPr lang="en-US" altLang="en-US" sz="800">
                <a:ea typeface="ヒラギノ角ゴ Pro W3"/>
                <a:cs typeface="ヒラギノ角ゴ Pro W3"/>
              </a:rPr>
              <a:t>Congo</a:t>
            </a:r>
          </a:p>
        </p:txBody>
      </p:sp>
      <p:sp>
        <p:nvSpPr>
          <p:cNvPr id="8197" name="Text Box 7"/>
          <p:cNvSpPr txBox="1">
            <a:spLocks noChangeArrowheads="1"/>
          </p:cNvSpPr>
          <p:nvPr/>
        </p:nvSpPr>
        <p:spPr bwMode="auto">
          <a:xfrm>
            <a:off x="1600200" y="2819400"/>
            <a:ext cx="227965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Costa Rica		</a:t>
            </a:r>
          </a:p>
          <a:p>
            <a:pPr>
              <a:spcBef>
                <a:spcPct val="0"/>
              </a:spcBef>
              <a:buFontTx/>
              <a:buNone/>
            </a:pPr>
            <a:r>
              <a:rPr lang="en-US" altLang="en-US" sz="800">
                <a:ea typeface="ヒラギノ角ゴ Pro W3"/>
                <a:cs typeface="ヒラギノ角ゴ Pro W3"/>
              </a:rPr>
              <a:t>Côte d'Ivoire		</a:t>
            </a:r>
          </a:p>
          <a:p>
            <a:pPr>
              <a:spcBef>
                <a:spcPct val="0"/>
              </a:spcBef>
              <a:buFontTx/>
              <a:buNone/>
            </a:pPr>
            <a:r>
              <a:rPr lang="en-US" altLang="en-US" sz="800">
                <a:ea typeface="ヒラギノ角ゴ Pro W3"/>
                <a:cs typeface="ヒラギノ角ゴ Pro W3"/>
              </a:rPr>
              <a:t>Croatia		</a:t>
            </a:r>
          </a:p>
          <a:p>
            <a:pPr>
              <a:spcBef>
                <a:spcPct val="0"/>
              </a:spcBef>
              <a:buFontTx/>
              <a:buNone/>
            </a:pPr>
            <a:r>
              <a:rPr lang="en-US" altLang="en-US" sz="800">
                <a:ea typeface="ヒラギノ角ゴ Pro W3"/>
                <a:cs typeface="ヒラギノ角ゴ Pro W3"/>
              </a:rPr>
              <a:t>Cuba		</a:t>
            </a:r>
          </a:p>
          <a:p>
            <a:pPr>
              <a:spcBef>
                <a:spcPct val="0"/>
              </a:spcBef>
              <a:buFontTx/>
              <a:buNone/>
            </a:pPr>
            <a:r>
              <a:rPr lang="en-US" altLang="en-US" sz="800">
                <a:ea typeface="ヒラギノ角ゴ Pro W3"/>
                <a:cs typeface="ヒラギノ角ゴ Pro W3"/>
              </a:rPr>
              <a:t>Cyprus		</a:t>
            </a:r>
          </a:p>
          <a:p>
            <a:pPr>
              <a:spcBef>
                <a:spcPct val="0"/>
              </a:spcBef>
              <a:buFontTx/>
              <a:buNone/>
            </a:pPr>
            <a:r>
              <a:rPr lang="en-US" altLang="en-US" sz="800">
                <a:ea typeface="ヒラギノ角ゴ Pro W3"/>
                <a:cs typeface="ヒラギノ角ゴ Pro W3"/>
              </a:rPr>
              <a:t>Czech Republic		</a:t>
            </a:r>
          </a:p>
          <a:p>
            <a:pPr>
              <a:spcBef>
                <a:spcPct val="0"/>
              </a:spcBef>
              <a:buFontTx/>
              <a:buNone/>
            </a:pPr>
            <a:r>
              <a:rPr lang="en-US" altLang="en-US" sz="800">
                <a:ea typeface="ヒラギノ角ゴ Pro W3"/>
                <a:cs typeface="ヒラギノ角ゴ Pro W3"/>
              </a:rPr>
              <a:t>Democratic People's	</a:t>
            </a:r>
          </a:p>
          <a:p>
            <a:pPr>
              <a:spcBef>
                <a:spcPct val="0"/>
              </a:spcBef>
              <a:buFontTx/>
              <a:buNone/>
            </a:pPr>
            <a:r>
              <a:rPr lang="en-US" altLang="en-US" sz="800">
                <a:ea typeface="ヒラギノ角ゴ Pro W3"/>
                <a:cs typeface="ヒラギノ角ゴ Pro W3"/>
              </a:rPr>
              <a:t>   Republic of Korea	</a:t>
            </a:r>
          </a:p>
          <a:p>
            <a:pPr>
              <a:spcBef>
                <a:spcPct val="0"/>
              </a:spcBef>
              <a:buFontTx/>
              <a:buNone/>
            </a:pPr>
            <a:r>
              <a:rPr lang="en-US" altLang="en-US" sz="800">
                <a:ea typeface="ヒラギノ角ゴ Pro W3"/>
                <a:cs typeface="ヒラギノ角ゴ Pro W3"/>
              </a:rPr>
              <a:t>Denmark		</a:t>
            </a:r>
          </a:p>
          <a:p>
            <a:pPr>
              <a:spcBef>
                <a:spcPct val="0"/>
              </a:spcBef>
              <a:buFontTx/>
              <a:buNone/>
            </a:pPr>
            <a:r>
              <a:rPr lang="en-US" altLang="en-US" sz="800">
                <a:ea typeface="ヒラギノ角ゴ Pro W3"/>
                <a:cs typeface="ヒラギノ角ゴ Pro W3"/>
              </a:rPr>
              <a:t>Dominica</a:t>
            </a:r>
          </a:p>
          <a:p>
            <a:pPr>
              <a:spcBef>
                <a:spcPct val="0"/>
              </a:spcBef>
              <a:buFontTx/>
              <a:buNone/>
            </a:pPr>
            <a:r>
              <a:rPr lang="en-US" altLang="en-US" sz="800">
                <a:ea typeface="ヒラギノ角ゴ Pro W3"/>
                <a:cs typeface="ヒラギノ角ゴ Pro W3"/>
              </a:rPr>
              <a:t>Dominican Republic</a:t>
            </a:r>
            <a:r>
              <a:rPr lang="en-US" altLang="en-US" sz="800">
                <a:solidFill>
                  <a:srgbClr val="AF3737"/>
                </a:solidFill>
                <a:ea typeface="ヒラギノ角ゴ Pro W3"/>
                <a:cs typeface="ヒラギノ角ゴ Pro W3"/>
              </a:rPr>
              <a:t>	</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Ecuador</a:t>
            </a:r>
          </a:p>
          <a:p>
            <a:pPr>
              <a:spcBef>
                <a:spcPct val="0"/>
              </a:spcBef>
              <a:buFontTx/>
              <a:buNone/>
            </a:pPr>
            <a:r>
              <a:rPr lang="en-US" altLang="en-US" sz="800">
                <a:ea typeface="ヒラギノ角ゴ Pro W3"/>
                <a:cs typeface="ヒラギノ角ゴ Pro W3"/>
              </a:rPr>
              <a:t>Egypt</a:t>
            </a:r>
          </a:p>
          <a:p>
            <a:pPr>
              <a:spcBef>
                <a:spcPct val="0"/>
              </a:spcBef>
              <a:buFontTx/>
              <a:buNone/>
            </a:pPr>
            <a:r>
              <a:rPr lang="en-US" altLang="en-US" sz="800">
                <a:ea typeface="ヒラギノ角ゴ Pro W3"/>
                <a:cs typeface="ヒラギノ角ゴ Pro W3"/>
              </a:rPr>
              <a:t>El Salvador</a:t>
            </a:r>
          </a:p>
          <a:p>
            <a:pPr>
              <a:spcBef>
                <a:spcPct val="0"/>
              </a:spcBef>
              <a:buFontTx/>
              <a:buNone/>
            </a:pPr>
            <a:r>
              <a:rPr lang="en-US" altLang="en-US" sz="800">
                <a:ea typeface="ヒラギノ角ゴ Pro W3"/>
                <a:cs typeface="ヒラギノ角ゴ Pro W3"/>
              </a:rPr>
              <a:t>Equatorial Guinea </a:t>
            </a:r>
          </a:p>
          <a:p>
            <a:pPr>
              <a:spcBef>
                <a:spcPct val="0"/>
              </a:spcBef>
              <a:buFontTx/>
              <a:buNone/>
            </a:pPr>
            <a:r>
              <a:rPr lang="en-US" altLang="en-US" sz="800">
                <a:ea typeface="ヒラギノ角ゴ Pro W3"/>
                <a:cs typeface="ヒラギノ角ゴ Pro W3"/>
              </a:rPr>
              <a:t>Estonia		</a:t>
            </a:r>
          </a:p>
          <a:p>
            <a:pPr>
              <a:spcBef>
                <a:spcPct val="0"/>
              </a:spcBef>
              <a:buFontTx/>
              <a:buNone/>
            </a:pPr>
            <a:r>
              <a:rPr lang="en-US" altLang="en-US" sz="800">
                <a:ea typeface="ヒラギノ角ゴ Pro W3"/>
                <a:cs typeface="ヒラギノ角ゴ Pro W3"/>
              </a:rPr>
              <a:t>Finland		</a:t>
            </a:r>
          </a:p>
          <a:p>
            <a:pPr>
              <a:spcBef>
                <a:spcPct val="0"/>
              </a:spcBef>
              <a:buFontTx/>
              <a:buNone/>
            </a:pPr>
            <a:r>
              <a:rPr lang="en-US" altLang="en-US" sz="800">
                <a:ea typeface="ヒラギノ角ゴ Pro W3"/>
                <a:cs typeface="ヒラギノ角ゴ Pro W3"/>
              </a:rPr>
              <a:t>France</a:t>
            </a:r>
            <a:r>
              <a:rPr lang="en-US" altLang="en-US" sz="800" baseline="30000">
                <a:ea typeface="ヒラギノ角ゴ Pro W3"/>
                <a:cs typeface="ヒラギノ角ゴ Pro W3"/>
              </a:rPr>
              <a:t>,</a:t>
            </a: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Gabon</a:t>
            </a:r>
          </a:p>
          <a:p>
            <a:pPr>
              <a:spcBef>
                <a:spcPct val="0"/>
              </a:spcBef>
              <a:buFontTx/>
              <a:buNone/>
            </a:pPr>
            <a:r>
              <a:rPr lang="en-US" altLang="en-US" sz="800">
                <a:ea typeface="ヒラギノ角ゴ Pro W3"/>
                <a:cs typeface="ヒラギノ角ゴ Pro W3"/>
              </a:rPr>
              <a:t>Gambia</a:t>
            </a:r>
          </a:p>
          <a:p>
            <a:pPr>
              <a:spcBef>
                <a:spcPct val="0"/>
              </a:spcBef>
              <a:buFontTx/>
              <a:buNone/>
            </a:pPr>
            <a:r>
              <a:rPr lang="en-US" altLang="en-US" sz="800">
                <a:ea typeface="ヒラギノ角ゴ Pro W3"/>
                <a:cs typeface="ヒラギノ角ゴ Pro W3"/>
              </a:rPr>
              <a:t>Georgia </a:t>
            </a:r>
          </a:p>
          <a:p>
            <a:pPr>
              <a:spcBef>
                <a:spcPct val="0"/>
              </a:spcBef>
              <a:buFontTx/>
              <a:buNone/>
            </a:pPr>
            <a:r>
              <a:rPr lang="en-US" altLang="en-US" sz="800">
                <a:ea typeface="ヒラギノ角ゴ Pro W3"/>
                <a:cs typeface="ヒラギノ角ゴ Pro W3"/>
              </a:rPr>
              <a:t>Germany</a:t>
            </a:r>
          </a:p>
          <a:p>
            <a:pPr>
              <a:spcBef>
                <a:spcPct val="0"/>
              </a:spcBef>
              <a:buFontTx/>
              <a:buNone/>
            </a:pPr>
            <a:r>
              <a:rPr lang="en-US" altLang="en-US" sz="800">
                <a:ea typeface="ヒラギノ角ゴ Pro W3"/>
                <a:cs typeface="ヒラギノ角ゴ Pro W3"/>
              </a:rPr>
              <a:t>Ghana </a:t>
            </a:r>
          </a:p>
          <a:p>
            <a:pPr>
              <a:spcBef>
                <a:spcPct val="0"/>
              </a:spcBef>
              <a:buFontTx/>
              <a:buNone/>
            </a:pPr>
            <a:r>
              <a:rPr lang="en-US" altLang="en-US" sz="800">
                <a:ea typeface="ヒラギノ角ゴ Pro W3"/>
                <a:cs typeface="ヒラギノ角ゴ Pro W3"/>
              </a:rPr>
              <a:t>Greece	</a:t>
            </a:r>
          </a:p>
          <a:p>
            <a:pPr>
              <a:spcBef>
                <a:spcPct val="0"/>
              </a:spcBef>
              <a:buFontTx/>
              <a:buNone/>
            </a:pPr>
            <a:r>
              <a:rPr lang="en-US" altLang="en-US" sz="800">
                <a:ea typeface="ヒラギノ角ゴ Pro W3"/>
                <a:cs typeface="ヒラギノ角ゴ Pro W3"/>
              </a:rPr>
              <a:t>Grenada	</a:t>
            </a:r>
          </a:p>
          <a:p>
            <a:pPr>
              <a:spcBef>
                <a:spcPct val="0"/>
              </a:spcBef>
              <a:buFontTx/>
              <a:buNone/>
            </a:pPr>
            <a:r>
              <a:rPr lang="en-US" altLang="en-US" sz="800">
                <a:ea typeface="ヒラギノ角ゴ Pro W3"/>
                <a:cs typeface="ヒラギノ角ゴ Pro W3"/>
              </a:rPr>
              <a:t>Guatemala</a:t>
            </a:r>
          </a:p>
          <a:p>
            <a:pPr>
              <a:spcBef>
                <a:spcPct val="0"/>
              </a:spcBef>
              <a:buFontTx/>
              <a:buNone/>
            </a:pPr>
            <a:r>
              <a:rPr lang="en-US" altLang="en-US" sz="800">
                <a:ea typeface="ヒラギノ角ゴ Pro W3"/>
                <a:cs typeface="ヒラギノ角ゴ Pro W3"/>
              </a:rPr>
              <a:t>Guinea	</a:t>
            </a:r>
          </a:p>
          <a:p>
            <a:pPr>
              <a:spcBef>
                <a:spcPct val="0"/>
              </a:spcBef>
              <a:buFontTx/>
              <a:buNone/>
            </a:pPr>
            <a:endParaRPr lang="en-US" altLang="en-US" sz="800">
              <a:ea typeface="ヒラギノ角ゴ Pro W3"/>
              <a:cs typeface="ヒラギノ角ゴ Pro W3"/>
            </a:endParaRPr>
          </a:p>
          <a:p>
            <a:pPr>
              <a:spcBef>
                <a:spcPct val="0"/>
              </a:spcBef>
              <a:buFontTx/>
              <a:buNone/>
            </a:pPr>
            <a:endParaRPr lang="en-US" altLang="en-US" sz="800">
              <a:ea typeface="ヒラギノ角ゴ Pro W3"/>
              <a:cs typeface="ヒラギノ角ゴ Pro W3"/>
            </a:endParaRPr>
          </a:p>
          <a:p>
            <a:pPr>
              <a:spcBef>
                <a:spcPct val="0"/>
              </a:spcBef>
              <a:buFontTx/>
              <a:buNone/>
            </a:pPr>
            <a:endParaRPr lang="de-DE" altLang="en-US" sz="800">
              <a:ea typeface="ヒラギノ角ゴ Pro W3"/>
              <a:cs typeface="ヒラギノ角ゴ Pro W3"/>
            </a:endParaRPr>
          </a:p>
        </p:txBody>
      </p:sp>
      <p:sp>
        <p:nvSpPr>
          <p:cNvPr id="8198" name="Text Box 8"/>
          <p:cNvSpPr txBox="1">
            <a:spLocks noChangeArrowheads="1"/>
          </p:cNvSpPr>
          <p:nvPr/>
        </p:nvSpPr>
        <p:spPr bwMode="auto">
          <a:xfrm>
            <a:off x="3276600" y="3200400"/>
            <a:ext cx="15414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Guinea-Bissau 	</a:t>
            </a:r>
          </a:p>
          <a:p>
            <a:pPr>
              <a:spcBef>
                <a:spcPct val="0"/>
              </a:spcBef>
              <a:buFontTx/>
              <a:buNone/>
            </a:pPr>
            <a:r>
              <a:rPr lang="en-US" altLang="en-US" sz="800">
                <a:ea typeface="ヒラギノ角ゴ Pro W3"/>
                <a:cs typeface="ヒラギノ角ゴ Pro W3"/>
              </a:rPr>
              <a:t>Honduras</a:t>
            </a:r>
          </a:p>
          <a:p>
            <a:pPr>
              <a:spcBef>
                <a:spcPct val="0"/>
              </a:spcBef>
              <a:buFontTx/>
              <a:buNone/>
            </a:pPr>
            <a:r>
              <a:rPr lang="en-US" altLang="en-US" sz="800">
                <a:ea typeface="ヒラギノ角ゴ Pro W3"/>
                <a:cs typeface="ヒラギノ角ゴ Pro W3"/>
              </a:rPr>
              <a:t>Hungary	</a:t>
            </a:r>
          </a:p>
          <a:p>
            <a:pPr>
              <a:spcBef>
                <a:spcPct val="0"/>
              </a:spcBef>
              <a:buFontTx/>
              <a:buNone/>
            </a:pPr>
            <a:r>
              <a:rPr lang="en-US" altLang="en-US" sz="800">
                <a:ea typeface="ヒラギノ角ゴ Pro W3"/>
                <a:cs typeface="ヒラギノ角ゴ Pro W3"/>
              </a:rPr>
              <a:t>Iceland	</a:t>
            </a:r>
          </a:p>
          <a:p>
            <a:pPr>
              <a:spcBef>
                <a:spcPct val="0"/>
              </a:spcBef>
              <a:buFontTx/>
              <a:buNone/>
            </a:pPr>
            <a:r>
              <a:rPr lang="en-US" altLang="en-US" sz="800">
                <a:ea typeface="ヒラギノ角ゴ Pro W3"/>
                <a:cs typeface="ヒラギノ角ゴ Pro W3"/>
              </a:rPr>
              <a:t>India		</a:t>
            </a:r>
          </a:p>
          <a:p>
            <a:pPr>
              <a:spcBef>
                <a:spcPct val="0"/>
              </a:spcBef>
              <a:buFontTx/>
              <a:buNone/>
            </a:pPr>
            <a:r>
              <a:rPr lang="en-US" altLang="en-US" sz="800">
                <a:ea typeface="ヒラギノ角ゴ Pro W3"/>
                <a:cs typeface="ヒラギノ角ゴ Pro W3"/>
              </a:rPr>
              <a:t>Indonesia	</a:t>
            </a:r>
          </a:p>
          <a:p>
            <a:pPr>
              <a:spcBef>
                <a:spcPct val="0"/>
              </a:spcBef>
              <a:buFontTx/>
              <a:buNone/>
            </a:pPr>
            <a:r>
              <a:rPr lang="en-US" altLang="en-US" sz="800">
                <a:ea typeface="ヒラギノ角ゴ Pro W3"/>
                <a:cs typeface="ヒラギノ角ゴ Pro W3"/>
              </a:rPr>
              <a:t>Iran (Islamic Republic of)</a:t>
            </a:r>
          </a:p>
          <a:p>
            <a:pPr>
              <a:spcBef>
                <a:spcPct val="0"/>
              </a:spcBef>
              <a:buFontTx/>
              <a:buNone/>
            </a:pPr>
            <a:r>
              <a:rPr lang="en-US" altLang="en-US" sz="800">
                <a:ea typeface="ヒラギノ角ゴ Pro W3"/>
                <a:cs typeface="ヒラギノ角ゴ Pro W3"/>
              </a:rPr>
              <a:t>Ireland 	</a:t>
            </a:r>
          </a:p>
          <a:p>
            <a:pPr>
              <a:spcBef>
                <a:spcPct val="0"/>
              </a:spcBef>
              <a:buFontTx/>
              <a:buNone/>
            </a:pPr>
            <a:r>
              <a:rPr lang="en-US" altLang="en-US" sz="800">
                <a:ea typeface="ヒラギノ角ゴ Pro W3"/>
                <a:cs typeface="ヒラギノ角ゴ Pro W3"/>
              </a:rPr>
              <a:t>Israel		</a:t>
            </a:r>
          </a:p>
          <a:p>
            <a:pPr>
              <a:spcBef>
                <a:spcPct val="0"/>
              </a:spcBef>
              <a:buFontTx/>
              <a:buNone/>
            </a:pPr>
            <a:r>
              <a:rPr lang="en-US" altLang="en-US" sz="800">
                <a:ea typeface="ヒラギノ角ゴ Pro W3"/>
                <a:cs typeface="ヒラギノ角ゴ Pro W3"/>
              </a:rPr>
              <a:t>Italy		</a:t>
            </a:r>
          </a:p>
          <a:p>
            <a:pPr>
              <a:spcBef>
                <a:spcPct val="0"/>
              </a:spcBef>
              <a:buFontTx/>
              <a:buNone/>
            </a:pPr>
            <a:r>
              <a:rPr lang="en-US" altLang="en-US" sz="800">
                <a:ea typeface="ヒラギノ角ゴ Pro W3"/>
                <a:cs typeface="ヒラギノ角ゴ Pro W3"/>
              </a:rPr>
              <a:t>Japan		</a:t>
            </a:r>
          </a:p>
          <a:p>
            <a:pPr>
              <a:spcBef>
                <a:spcPct val="0"/>
              </a:spcBef>
              <a:buFontTx/>
              <a:buNone/>
            </a:pPr>
            <a:r>
              <a:rPr lang="en-US" altLang="en-US" sz="800">
                <a:ea typeface="ヒラギノ角ゴ Pro W3"/>
                <a:cs typeface="ヒラギノ角ゴ Pro W3"/>
              </a:rPr>
              <a:t>Kazakhstan	</a:t>
            </a:r>
          </a:p>
          <a:p>
            <a:pPr>
              <a:spcBef>
                <a:spcPct val="0"/>
              </a:spcBef>
              <a:buFontTx/>
              <a:buNone/>
            </a:pPr>
            <a:r>
              <a:rPr lang="en-US" altLang="en-US" sz="800">
                <a:ea typeface="ヒラギノ角ゴ Pro W3"/>
                <a:cs typeface="ヒラギノ角ゴ Pro W3"/>
              </a:rPr>
              <a:t>Kenya</a:t>
            </a:r>
          </a:p>
          <a:p>
            <a:pPr>
              <a:spcBef>
                <a:spcPct val="0"/>
              </a:spcBef>
              <a:buFontTx/>
              <a:buNone/>
            </a:pPr>
            <a:r>
              <a:rPr lang="en-US" altLang="en-US" sz="800">
                <a:ea typeface="ヒラギノ角ゴ Pro W3"/>
                <a:cs typeface="ヒラギノ角ゴ Pro W3"/>
              </a:rPr>
              <a:t>Kyrgyzstan</a:t>
            </a:r>
          </a:p>
          <a:p>
            <a:pPr>
              <a:spcBef>
                <a:spcPct val="0"/>
              </a:spcBef>
              <a:buFontTx/>
              <a:buNone/>
            </a:pPr>
            <a:r>
              <a:rPr lang="en-US" altLang="en-US" sz="800">
                <a:ea typeface="ヒラギノ角ゴ Pro W3"/>
                <a:cs typeface="ヒラギノ角ゴ Pro W3"/>
              </a:rPr>
              <a:t>Lao People’s Dem Rep.</a:t>
            </a:r>
          </a:p>
          <a:p>
            <a:pPr>
              <a:spcBef>
                <a:spcPct val="0"/>
              </a:spcBef>
              <a:buFontTx/>
              <a:buNone/>
            </a:pPr>
            <a:r>
              <a:rPr lang="en-US" altLang="en-US" sz="800">
                <a:ea typeface="ヒラギノ角ゴ Pro W3"/>
                <a:cs typeface="ヒラギノ角ゴ Pro W3"/>
              </a:rPr>
              <a:t>Latvia 	</a:t>
            </a:r>
          </a:p>
          <a:p>
            <a:pPr>
              <a:spcBef>
                <a:spcPct val="0"/>
              </a:spcBef>
              <a:buFontTx/>
              <a:buNone/>
            </a:pPr>
            <a:r>
              <a:rPr lang="en-US" altLang="en-US" sz="800">
                <a:ea typeface="ヒラギノ角ゴ Pro W3"/>
                <a:cs typeface="ヒラギノ角ゴ Pro W3"/>
              </a:rPr>
              <a:t>Lesotho </a:t>
            </a:r>
          </a:p>
          <a:p>
            <a:pPr>
              <a:spcBef>
                <a:spcPct val="0"/>
              </a:spcBef>
              <a:buFontTx/>
              <a:buNone/>
            </a:pPr>
            <a:r>
              <a:rPr lang="en-US" altLang="en-US" sz="800">
                <a:ea typeface="ヒラギノ角ゴ Pro W3"/>
                <a:cs typeface="ヒラギノ角ゴ Pro W3"/>
              </a:rPr>
              <a:t>Liberia	</a:t>
            </a:r>
          </a:p>
          <a:p>
            <a:pPr>
              <a:spcBef>
                <a:spcPct val="0"/>
              </a:spcBef>
              <a:buFontTx/>
              <a:buNone/>
            </a:pPr>
            <a:r>
              <a:rPr lang="en-US" altLang="en-US" sz="800">
                <a:ea typeface="ヒラギノ角ゴ Pro W3"/>
                <a:cs typeface="ヒラギノ角ゴ Pro W3"/>
              </a:rPr>
              <a:t>Libyan Arab Jamahiriya</a:t>
            </a:r>
          </a:p>
          <a:p>
            <a:pPr>
              <a:spcBef>
                <a:spcPct val="0"/>
              </a:spcBef>
              <a:buFontTx/>
              <a:buNone/>
            </a:pPr>
            <a:r>
              <a:rPr lang="en-US" altLang="en-US" sz="800">
                <a:ea typeface="ヒラギノ角ゴ Pro W3"/>
                <a:cs typeface="ヒラギノ角ゴ Pro W3"/>
              </a:rPr>
              <a:t>Liechtenstein </a:t>
            </a:r>
          </a:p>
          <a:p>
            <a:pPr>
              <a:spcBef>
                <a:spcPct val="0"/>
              </a:spcBef>
              <a:buFontTx/>
              <a:buNone/>
            </a:pPr>
            <a:r>
              <a:rPr lang="en-US" altLang="en-US" sz="800">
                <a:ea typeface="ヒラギノ角ゴ Pro W3"/>
                <a:cs typeface="ヒラギノ角ゴ Pro W3"/>
              </a:rPr>
              <a:t>Lithuania	</a:t>
            </a:r>
          </a:p>
          <a:p>
            <a:pPr>
              <a:spcBef>
                <a:spcPct val="0"/>
              </a:spcBef>
              <a:buFontTx/>
              <a:buNone/>
            </a:pPr>
            <a:r>
              <a:rPr lang="en-US" altLang="en-US" sz="800">
                <a:ea typeface="ヒラギノ角ゴ Pro W3"/>
                <a:cs typeface="ヒラギノ角ゴ Pro W3"/>
              </a:rPr>
              <a:t>Luxembourg	</a:t>
            </a:r>
          </a:p>
          <a:p>
            <a:pPr>
              <a:spcBef>
                <a:spcPct val="0"/>
              </a:spcBef>
              <a:buFontTx/>
              <a:buNone/>
            </a:pPr>
            <a:r>
              <a:rPr lang="en-US" altLang="en-US" sz="800">
                <a:ea typeface="ヒラギノ角ゴ Pro W3"/>
                <a:cs typeface="ヒラギノ角ゴ Pro W3"/>
              </a:rPr>
              <a:t>Madagascar</a:t>
            </a:r>
            <a:endParaRPr lang="de-DE" altLang="en-US" sz="800">
              <a:ea typeface="ヒラギノ角ゴ Pro W3"/>
              <a:cs typeface="ヒラギノ角ゴ Pro W3"/>
            </a:endParaRPr>
          </a:p>
        </p:txBody>
      </p:sp>
      <p:sp>
        <p:nvSpPr>
          <p:cNvPr id="8199" name="Text Box 9"/>
          <p:cNvSpPr txBox="1">
            <a:spLocks noChangeArrowheads="1"/>
          </p:cNvSpPr>
          <p:nvPr/>
        </p:nvSpPr>
        <p:spPr bwMode="auto">
          <a:xfrm>
            <a:off x="4572000" y="2819400"/>
            <a:ext cx="262255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defTabSz="762000">
              <a:spcBef>
                <a:spcPct val="20000"/>
              </a:spcBef>
              <a:buBlip>
                <a:blip r:embed="rId6"/>
              </a:buBlip>
              <a:defRPr sz="2400">
                <a:solidFill>
                  <a:schemeClr val="tx1"/>
                </a:solidFill>
                <a:latin typeface="Arial" pitchFamily="34" charset="0"/>
                <a:cs typeface="Arial" pitchFamily="34" charset="0"/>
              </a:defRPr>
            </a:lvl4pPr>
            <a:lvl5pPr marL="2057400" indent="-228600" defTabSz="76200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endParaRPr lang="en-US" altLang="en-US" sz="800">
              <a:ea typeface="ヒラギノ角ゴ Pro W3"/>
              <a:cs typeface="ヒラギノ角ゴ Pro W3"/>
            </a:endParaRPr>
          </a:p>
          <a:p>
            <a:pPr>
              <a:spcBef>
                <a:spcPct val="0"/>
              </a:spcBef>
              <a:buFontTx/>
              <a:buNone/>
            </a:pP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Malawi	</a:t>
            </a:r>
          </a:p>
          <a:p>
            <a:pPr>
              <a:spcBef>
                <a:spcPct val="0"/>
              </a:spcBef>
              <a:buFontTx/>
              <a:buNone/>
            </a:pPr>
            <a:r>
              <a:rPr lang="en-US" altLang="en-US" sz="800">
                <a:ea typeface="ヒラギノ角ゴ Pro W3"/>
                <a:cs typeface="ヒラギノ角ゴ Pro W3"/>
              </a:rPr>
              <a:t>Malaysia</a:t>
            </a:r>
          </a:p>
          <a:p>
            <a:pPr>
              <a:spcBef>
                <a:spcPct val="0"/>
              </a:spcBef>
              <a:buFontTx/>
              <a:buNone/>
            </a:pPr>
            <a:r>
              <a:rPr lang="en-US" altLang="en-US" sz="800">
                <a:ea typeface="ヒラギノ角ゴ Pro W3"/>
                <a:cs typeface="ヒラギノ角ゴ Pro W3"/>
              </a:rPr>
              <a:t>Mali		</a:t>
            </a:r>
          </a:p>
          <a:p>
            <a:pPr>
              <a:spcBef>
                <a:spcPct val="0"/>
              </a:spcBef>
              <a:buFontTx/>
              <a:buNone/>
            </a:pPr>
            <a:r>
              <a:rPr lang="en-US" altLang="en-US" sz="800">
                <a:ea typeface="ヒラギノ角ゴ Pro W3"/>
                <a:cs typeface="ヒラギノ角ゴ Pro W3"/>
              </a:rPr>
              <a:t>Malta</a:t>
            </a:r>
          </a:p>
          <a:p>
            <a:pPr>
              <a:spcBef>
                <a:spcPct val="0"/>
              </a:spcBef>
              <a:buFontTx/>
              <a:buNone/>
            </a:pPr>
            <a:r>
              <a:rPr lang="en-US" altLang="en-US" sz="800">
                <a:ea typeface="ヒラギノ角ゴ Pro W3"/>
                <a:cs typeface="ヒラギノ角ゴ Pro W3"/>
              </a:rPr>
              <a:t>Mauritania		</a:t>
            </a:r>
          </a:p>
          <a:p>
            <a:pPr>
              <a:spcBef>
                <a:spcPct val="0"/>
              </a:spcBef>
              <a:buFontTx/>
              <a:buNone/>
            </a:pPr>
            <a:r>
              <a:rPr lang="en-US" altLang="en-US" sz="800">
                <a:ea typeface="ヒラギノ角ゴ Pro W3"/>
                <a:cs typeface="ヒラギノ角ゴ Pro W3"/>
              </a:rPr>
              <a:t>Mexico		</a:t>
            </a:r>
          </a:p>
          <a:p>
            <a:pPr>
              <a:spcBef>
                <a:spcPct val="0"/>
              </a:spcBef>
              <a:buFontTx/>
              <a:buNone/>
            </a:pPr>
            <a:r>
              <a:rPr lang="en-US" altLang="en-US" sz="800">
                <a:ea typeface="ヒラギノ角ゴ Pro W3"/>
                <a:cs typeface="ヒラギノ角ゴ Pro W3"/>
              </a:rPr>
              <a:t>Monaco		</a:t>
            </a:r>
          </a:p>
          <a:p>
            <a:pPr>
              <a:spcBef>
                <a:spcPct val="0"/>
              </a:spcBef>
              <a:buFontTx/>
              <a:buNone/>
            </a:pPr>
            <a:r>
              <a:rPr lang="en-US" altLang="en-US" sz="800">
                <a:ea typeface="ヒラギノ角ゴ Pro W3"/>
                <a:cs typeface="ヒラギノ角ゴ Pro W3"/>
              </a:rPr>
              <a:t>Mongolia		</a:t>
            </a:r>
          </a:p>
          <a:p>
            <a:pPr>
              <a:spcBef>
                <a:spcPct val="0"/>
              </a:spcBef>
              <a:buFontTx/>
              <a:buNone/>
            </a:pPr>
            <a:r>
              <a:rPr lang="en-US" altLang="en-US" sz="800">
                <a:ea typeface="ヒラギノ角ゴ Pro W3"/>
                <a:cs typeface="ヒラギノ角ゴ Pro W3"/>
              </a:rPr>
              <a:t>Montenegro</a:t>
            </a:r>
          </a:p>
          <a:p>
            <a:pPr>
              <a:spcBef>
                <a:spcPct val="0"/>
              </a:spcBef>
              <a:buFontTx/>
              <a:buNone/>
            </a:pPr>
            <a:r>
              <a:rPr lang="en-US" altLang="en-US" sz="800">
                <a:ea typeface="ヒラギノ角ゴ Pro W3"/>
                <a:cs typeface="ヒラギノ角ゴ Pro W3"/>
              </a:rPr>
              <a:t>Morocco		</a:t>
            </a:r>
          </a:p>
          <a:p>
            <a:pPr>
              <a:spcBef>
                <a:spcPct val="0"/>
              </a:spcBef>
              <a:buFontTx/>
              <a:buNone/>
            </a:pPr>
            <a:r>
              <a:rPr lang="en-US" altLang="en-US" sz="800">
                <a:ea typeface="ヒラギノ角ゴ Pro W3"/>
                <a:cs typeface="ヒラギノ角ゴ Pro W3"/>
              </a:rPr>
              <a:t>Mozambique		</a:t>
            </a:r>
          </a:p>
          <a:p>
            <a:pPr>
              <a:spcBef>
                <a:spcPct val="0"/>
              </a:spcBef>
              <a:buFontTx/>
              <a:buNone/>
            </a:pPr>
            <a:r>
              <a:rPr lang="en-US" altLang="en-US" sz="800">
                <a:ea typeface="ヒラギノ角ゴ Pro W3"/>
                <a:cs typeface="ヒラギノ角ゴ Pro W3"/>
              </a:rPr>
              <a:t>Namibia </a:t>
            </a:r>
          </a:p>
          <a:p>
            <a:pPr>
              <a:spcBef>
                <a:spcPct val="0"/>
              </a:spcBef>
              <a:buFontTx/>
              <a:buNone/>
            </a:pPr>
            <a:r>
              <a:rPr lang="en-US" altLang="en-US" sz="800">
                <a:ea typeface="ヒラギノ角ゴ Pro W3"/>
                <a:cs typeface="ヒラギノ角ゴ Pro W3"/>
              </a:rPr>
              <a:t>Netherlands		</a:t>
            </a:r>
          </a:p>
          <a:p>
            <a:pPr>
              <a:spcBef>
                <a:spcPct val="0"/>
              </a:spcBef>
              <a:buFontTx/>
              <a:buNone/>
            </a:pPr>
            <a:r>
              <a:rPr lang="en-US" altLang="en-US" sz="800">
                <a:ea typeface="ヒラギノ角ゴ Pro W3"/>
                <a:cs typeface="ヒラギノ角ゴ Pro W3"/>
              </a:rPr>
              <a:t>New Zealand</a:t>
            </a:r>
          </a:p>
          <a:p>
            <a:pPr>
              <a:spcBef>
                <a:spcPct val="0"/>
              </a:spcBef>
              <a:buFontTx/>
              <a:buNone/>
            </a:pPr>
            <a:r>
              <a:rPr lang="en-US" altLang="en-US" sz="800">
                <a:ea typeface="ヒラギノ角ゴ Pro W3"/>
                <a:cs typeface="ヒラギノ角ゴ Pro W3"/>
              </a:rPr>
              <a:t>Nicaragua</a:t>
            </a:r>
          </a:p>
          <a:p>
            <a:pPr>
              <a:spcBef>
                <a:spcPct val="0"/>
              </a:spcBef>
              <a:buFontTx/>
              <a:buNone/>
            </a:pPr>
            <a:r>
              <a:rPr lang="en-US" altLang="en-US" sz="800">
                <a:ea typeface="ヒラギノ角ゴ Pro W3"/>
                <a:cs typeface="ヒラギノ角ゴ Pro W3"/>
              </a:rPr>
              <a:t>Niger</a:t>
            </a:r>
          </a:p>
          <a:p>
            <a:pPr>
              <a:spcBef>
                <a:spcPct val="0"/>
              </a:spcBef>
              <a:buFontTx/>
              <a:buNone/>
            </a:pPr>
            <a:r>
              <a:rPr lang="en-US" altLang="en-US" sz="800">
                <a:ea typeface="ヒラギノ角ゴ Pro W3"/>
                <a:cs typeface="ヒラギノ角ゴ Pro W3"/>
              </a:rPr>
              <a:t>Nigeria</a:t>
            </a:r>
          </a:p>
          <a:p>
            <a:pPr>
              <a:spcBef>
                <a:spcPct val="0"/>
              </a:spcBef>
              <a:buFontTx/>
              <a:buNone/>
            </a:pPr>
            <a:r>
              <a:rPr lang="en-US" altLang="en-US" sz="800">
                <a:ea typeface="ヒラギノ角ゴ Pro W3"/>
                <a:cs typeface="ヒラギノ角ゴ Pro W3"/>
              </a:rPr>
              <a:t>Norway</a:t>
            </a:r>
          </a:p>
          <a:p>
            <a:pPr>
              <a:spcBef>
                <a:spcPct val="0"/>
              </a:spcBef>
              <a:buFontTx/>
              <a:buNone/>
            </a:pPr>
            <a:r>
              <a:rPr lang="en-US" altLang="en-US" sz="800">
                <a:ea typeface="ヒラギノ角ゴ Pro W3"/>
                <a:cs typeface="ヒラギノ角ゴ Pro W3"/>
              </a:rPr>
              <a:t>Oman</a:t>
            </a:r>
          </a:p>
          <a:p>
            <a:pPr>
              <a:spcBef>
                <a:spcPct val="0"/>
              </a:spcBef>
              <a:buFontTx/>
              <a:buNone/>
            </a:pPr>
            <a:r>
              <a:rPr lang="en-US" altLang="en-US" sz="800">
                <a:ea typeface="ヒラギノ角ゴ Pro W3"/>
                <a:cs typeface="ヒラギノ角ゴ Pro W3"/>
              </a:rPr>
              <a:t>Panama</a:t>
            </a:r>
          </a:p>
          <a:p>
            <a:pPr>
              <a:spcBef>
                <a:spcPct val="0"/>
              </a:spcBef>
              <a:buFontTx/>
              <a:buNone/>
            </a:pPr>
            <a:r>
              <a:rPr lang="en-US" altLang="en-US" sz="800">
                <a:ea typeface="ヒラギノ角ゴ Pro W3"/>
                <a:cs typeface="ヒラギノ角ゴ Pro W3"/>
              </a:rPr>
              <a:t>Papua New Guinea</a:t>
            </a:r>
          </a:p>
          <a:p>
            <a:pPr>
              <a:spcBef>
                <a:spcPct val="0"/>
              </a:spcBef>
              <a:buFontTx/>
              <a:buNone/>
            </a:pPr>
            <a:r>
              <a:rPr lang="en-GB" altLang="en-US" sz="800">
                <a:ea typeface="ヒラギノ角ゴ Pro W3"/>
                <a:cs typeface="ヒラギノ角ゴ Pro W3"/>
              </a:rPr>
              <a:t>Peru</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Philippines </a:t>
            </a:r>
          </a:p>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		</a:t>
            </a:r>
          </a:p>
          <a:p>
            <a:pPr>
              <a:spcBef>
                <a:spcPct val="0"/>
              </a:spcBef>
              <a:buFontTx/>
              <a:buNone/>
            </a:pPr>
            <a:endParaRPr lang="en-US" altLang="en-US" sz="800">
              <a:ea typeface="ヒラギノ角ゴ Pro W3"/>
              <a:cs typeface="ヒラギノ角ゴ Pro W3"/>
            </a:endParaRPr>
          </a:p>
        </p:txBody>
      </p:sp>
      <p:sp>
        <p:nvSpPr>
          <p:cNvPr id="8200" name="Text Box 10"/>
          <p:cNvSpPr txBox="1">
            <a:spLocks noChangeArrowheads="1"/>
          </p:cNvSpPr>
          <p:nvPr/>
        </p:nvSpPr>
        <p:spPr bwMode="auto">
          <a:xfrm>
            <a:off x="5791200" y="3276600"/>
            <a:ext cx="2319338"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Poland</a:t>
            </a:r>
          </a:p>
          <a:p>
            <a:pPr>
              <a:spcBef>
                <a:spcPct val="0"/>
              </a:spcBef>
              <a:buFontTx/>
              <a:buNone/>
            </a:pPr>
            <a:r>
              <a:rPr lang="en-US" altLang="en-US" sz="800">
                <a:ea typeface="ヒラギノ角ゴ Pro W3"/>
                <a:cs typeface="ヒラギノ角ゴ Pro W3"/>
              </a:rPr>
              <a:t>Portugal</a:t>
            </a:r>
          </a:p>
          <a:p>
            <a:pPr>
              <a:spcBef>
                <a:spcPct val="0"/>
              </a:spcBef>
              <a:buFontTx/>
              <a:buNone/>
            </a:pPr>
            <a:r>
              <a:rPr lang="en-US" altLang="en-US" sz="800">
                <a:ea typeface="ヒラギノ角ゴ Pro W3"/>
                <a:cs typeface="ヒラギノ角ゴ Pro W3"/>
              </a:rPr>
              <a:t>Qatar</a:t>
            </a:r>
          </a:p>
          <a:p>
            <a:pPr>
              <a:spcBef>
                <a:spcPct val="0"/>
              </a:spcBef>
              <a:buFontTx/>
              <a:buNone/>
            </a:pPr>
            <a:r>
              <a:rPr lang="en-US" altLang="en-US" sz="800">
                <a:ea typeface="ヒラギノ角ゴ Pro W3"/>
                <a:cs typeface="ヒラギノ角ゴ Pro W3"/>
              </a:rPr>
              <a:t>Republic of Korea </a:t>
            </a:r>
          </a:p>
          <a:p>
            <a:pPr>
              <a:spcBef>
                <a:spcPct val="0"/>
              </a:spcBef>
              <a:buFontTx/>
              <a:buNone/>
            </a:pPr>
            <a:r>
              <a:rPr lang="en-US" altLang="en-US" sz="800">
                <a:ea typeface="ヒラギノ角ゴ Pro W3"/>
                <a:cs typeface="ヒラギノ角ゴ Pro W3"/>
              </a:rPr>
              <a:t>Republic of Moldova	</a:t>
            </a:r>
          </a:p>
          <a:p>
            <a:pPr>
              <a:spcBef>
                <a:spcPct val="0"/>
              </a:spcBef>
              <a:buFontTx/>
              <a:buNone/>
            </a:pPr>
            <a:r>
              <a:rPr lang="en-US" altLang="en-US" sz="800">
                <a:ea typeface="ヒラギノ角ゴ Pro W3"/>
                <a:cs typeface="ヒラギノ角ゴ Pro W3"/>
              </a:rPr>
              <a:t>Romania		</a:t>
            </a:r>
          </a:p>
          <a:p>
            <a:pPr>
              <a:spcBef>
                <a:spcPct val="0"/>
              </a:spcBef>
              <a:buFontTx/>
              <a:buNone/>
            </a:pPr>
            <a:r>
              <a:rPr lang="en-US" altLang="en-US" sz="800">
                <a:ea typeface="ヒラギノ角ゴ Pro W3"/>
                <a:cs typeface="ヒラギノ角ゴ Pro W3"/>
              </a:rPr>
              <a:t>Rwanda</a:t>
            </a:r>
          </a:p>
          <a:p>
            <a:pPr>
              <a:spcBef>
                <a:spcPct val="0"/>
              </a:spcBef>
              <a:buFontTx/>
              <a:buNone/>
            </a:pPr>
            <a:r>
              <a:rPr lang="en-US" altLang="en-US" sz="800">
                <a:ea typeface="ヒラギノ角ゴ Pro W3"/>
                <a:cs typeface="ヒラギノ角ゴ Pro W3"/>
              </a:rPr>
              <a:t>Russian Federation	</a:t>
            </a:r>
          </a:p>
          <a:p>
            <a:pPr>
              <a:spcBef>
                <a:spcPct val="0"/>
              </a:spcBef>
              <a:buFontTx/>
              <a:buNone/>
            </a:pPr>
            <a:r>
              <a:rPr lang="en-US" altLang="en-US" sz="800">
                <a:ea typeface="ヒラギノ角ゴ Pro W3"/>
                <a:cs typeface="ヒラギノ角ゴ Pro W3"/>
              </a:rPr>
              <a:t>Saint Lucia		</a:t>
            </a:r>
          </a:p>
          <a:p>
            <a:pPr>
              <a:spcBef>
                <a:spcPct val="0"/>
              </a:spcBef>
              <a:buFontTx/>
              <a:buNone/>
            </a:pPr>
            <a:r>
              <a:rPr lang="en-US" altLang="en-US" sz="800">
                <a:ea typeface="ヒラギノ角ゴ Pro W3"/>
                <a:cs typeface="ヒラギノ角ゴ Pro W3"/>
              </a:rPr>
              <a:t>Saint Vincent and</a:t>
            </a:r>
            <a:br>
              <a:rPr lang="en-US" altLang="en-US" sz="800">
                <a:ea typeface="ヒラギノ角ゴ Pro W3"/>
                <a:cs typeface="ヒラギノ角ゴ Pro W3"/>
              </a:rPr>
            </a:br>
            <a:r>
              <a:rPr lang="en-US" altLang="en-US" sz="800">
                <a:ea typeface="ヒラギノ角ゴ Pro W3"/>
                <a:cs typeface="ヒラギノ角ゴ Pro W3"/>
              </a:rPr>
              <a:t>      the Grenadines </a:t>
            </a:r>
          </a:p>
          <a:p>
            <a:pPr>
              <a:spcBef>
                <a:spcPct val="0"/>
              </a:spcBef>
              <a:buFontTx/>
              <a:buNone/>
            </a:pPr>
            <a:r>
              <a:rPr lang="en-US" altLang="en-US" sz="800">
                <a:ea typeface="ヒラギノ角ゴ Pro W3"/>
                <a:cs typeface="ヒラギノ角ゴ Pro W3"/>
              </a:rPr>
              <a:t>San Marino</a:t>
            </a:r>
          </a:p>
          <a:p>
            <a:pPr>
              <a:spcBef>
                <a:spcPct val="0"/>
              </a:spcBef>
              <a:buFontTx/>
              <a:buNone/>
            </a:pPr>
            <a:r>
              <a:rPr lang="en-GB" altLang="en-US" sz="800">
                <a:ea typeface="ヒラギノ角ゴ Pro W3"/>
                <a:cs typeface="ヒラギノ角ゴ Pro W3"/>
              </a:rPr>
              <a:t>Sao Tomé e Principe</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Saudi Arabia</a:t>
            </a:r>
            <a:endParaRPr lang="en-US" altLang="en-US" sz="800" b="1" u="sng">
              <a:ea typeface="ヒラギノ角ゴ Pro W3"/>
              <a:cs typeface="ヒラギノ角ゴ Pro W3"/>
            </a:endParaRPr>
          </a:p>
          <a:p>
            <a:pPr>
              <a:spcBef>
                <a:spcPct val="0"/>
              </a:spcBef>
              <a:buFontTx/>
              <a:buNone/>
            </a:pPr>
            <a:r>
              <a:rPr lang="en-US" altLang="en-US" sz="800">
                <a:ea typeface="ヒラギノ角ゴ Pro W3"/>
                <a:cs typeface="ヒラギノ角ゴ Pro W3"/>
              </a:rPr>
              <a:t>Senegal		</a:t>
            </a:r>
          </a:p>
          <a:p>
            <a:pPr>
              <a:spcBef>
                <a:spcPct val="0"/>
              </a:spcBef>
              <a:buFontTx/>
              <a:buNone/>
            </a:pPr>
            <a:r>
              <a:rPr lang="en-US" altLang="en-US" sz="800">
                <a:ea typeface="ヒラギノ角ゴ Pro W3"/>
                <a:cs typeface="ヒラギノ角ゴ Pro W3"/>
              </a:rPr>
              <a:t>Serbia</a:t>
            </a:r>
          </a:p>
          <a:p>
            <a:pPr>
              <a:spcBef>
                <a:spcPct val="0"/>
              </a:spcBef>
              <a:buFontTx/>
              <a:buNone/>
            </a:pPr>
            <a:r>
              <a:rPr lang="en-US" altLang="en-US" sz="800">
                <a:ea typeface="ヒラギノ角ゴ Pro W3"/>
                <a:cs typeface="ヒラギノ角ゴ Pro W3"/>
              </a:rPr>
              <a:t>Seychelles</a:t>
            </a:r>
          </a:p>
          <a:p>
            <a:pPr>
              <a:spcBef>
                <a:spcPct val="0"/>
              </a:spcBef>
              <a:buFontTx/>
              <a:buNone/>
            </a:pPr>
            <a:r>
              <a:rPr lang="en-US" altLang="en-US" sz="800">
                <a:ea typeface="ヒラギノ角ゴ Pro W3"/>
                <a:cs typeface="ヒラギノ角ゴ Pro W3"/>
              </a:rPr>
              <a:t>Sierra Leone		</a:t>
            </a:r>
          </a:p>
          <a:p>
            <a:pPr>
              <a:spcBef>
                <a:spcPct val="0"/>
              </a:spcBef>
              <a:buFontTx/>
              <a:buNone/>
            </a:pPr>
            <a:r>
              <a:rPr lang="en-US" altLang="en-US" sz="800">
                <a:ea typeface="ヒラギノ角ゴ Pro W3"/>
                <a:cs typeface="ヒラギノ角ゴ Pro W3"/>
              </a:rPr>
              <a:t>Singapore		</a:t>
            </a:r>
          </a:p>
          <a:p>
            <a:pPr>
              <a:spcBef>
                <a:spcPct val="0"/>
              </a:spcBef>
              <a:buFontTx/>
              <a:buNone/>
            </a:pPr>
            <a:r>
              <a:rPr lang="en-US" altLang="en-US" sz="800">
                <a:ea typeface="ヒラギノ角ゴ Pro W3"/>
                <a:cs typeface="ヒラギノ角ゴ Pro W3"/>
              </a:rPr>
              <a:t>Slovakia		</a:t>
            </a:r>
          </a:p>
          <a:p>
            <a:pPr>
              <a:spcBef>
                <a:spcPct val="0"/>
              </a:spcBef>
              <a:buFontTx/>
              <a:buNone/>
            </a:pPr>
            <a:r>
              <a:rPr lang="en-US" altLang="en-US" sz="800">
                <a:ea typeface="ヒラギノ角ゴ Pro W3"/>
                <a:cs typeface="ヒラギノ角ゴ Pro W3"/>
              </a:rPr>
              <a:t>Slovenia		</a:t>
            </a:r>
          </a:p>
          <a:p>
            <a:pPr>
              <a:spcBef>
                <a:spcPct val="0"/>
              </a:spcBef>
              <a:buFontTx/>
              <a:buNone/>
            </a:pPr>
            <a:r>
              <a:rPr lang="en-US" altLang="en-US" sz="800">
                <a:ea typeface="ヒラギノ角ゴ Pro W3"/>
                <a:cs typeface="ヒラギノ角ゴ Pro W3"/>
              </a:rPr>
              <a:t>South Africa		</a:t>
            </a:r>
          </a:p>
          <a:p>
            <a:pPr>
              <a:spcBef>
                <a:spcPct val="0"/>
              </a:spcBef>
              <a:buFontTx/>
              <a:buNone/>
            </a:pPr>
            <a:r>
              <a:rPr lang="en-US" altLang="en-US" sz="800">
                <a:ea typeface="ヒラギノ角ゴ Pro W3"/>
                <a:cs typeface="ヒラギノ角ゴ Pro W3"/>
              </a:rPr>
              <a:t>Spain		</a:t>
            </a:r>
          </a:p>
          <a:p>
            <a:pPr>
              <a:spcBef>
                <a:spcPct val="0"/>
              </a:spcBef>
              <a:buFontTx/>
              <a:buNone/>
            </a:pPr>
            <a:r>
              <a:rPr lang="en-US" altLang="en-US" sz="800">
                <a:ea typeface="ヒラギノ角ゴ Pro W3"/>
                <a:cs typeface="ヒラギノ角ゴ Pro W3"/>
              </a:rPr>
              <a:t>Sri Lanka		</a:t>
            </a:r>
          </a:p>
          <a:p>
            <a:pPr>
              <a:spcBef>
                <a:spcPct val="0"/>
              </a:spcBef>
              <a:buFontTx/>
              <a:buNone/>
            </a:pPr>
            <a:r>
              <a:rPr lang="en-US" altLang="en-US" sz="800">
                <a:ea typeface="ヒラギノ角ゴ Pro W3"/>
                <a:cs typeface="ヒラギノ角ゴ Pro W3"/>
              </a:rPr>
              <a:t>Sudan		</a:t>
            </a:r>
          </a:p>
          <a:p>
            <a:pPr>
              <a:spcBef>
                <a:spcPct val="0"/>
              </a:spcBef>
              <a:buFontTx/>
              <a:buNone/>
            </a:pPr>
            <a:r>
              <a:rPr lang="en-US" altLang="en-US" sz="800">
                <a:ea typeface="ヒラギノ角ゴ Pro W3"/>
                <a:cs typeface="ヒラギノ角ゴ Pro W3"/>
              </a:rPr>
              <a:t>Swaziland</a:t>
            </a:r>
          </a:p>
        </p:txBody>
      </p:sp>
      <p:sp>
        <p:nvSpPr>
          <p:cNvPr id="8201" name="Text Box 11"/>
          <p:cNvSpPr txBox="1">
            <a:spLocks noChangeArrowheads="1"/>
          </p:cNvSpPr>
          <p:nvPr/>
        </p:nvSpPr>
        <p:spPr bwMode="auto">
          <a:xfrm>
            <a:off x="7391400" y="3200400"/>
            <a:ext cx="227965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6350" indent="-4763"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de-DE" altLang="en-US" sz="800">
                <a:ea typeface="ヒラギノ角ゴ Pro W3"/>
                <a:cs typeface="ヒラギノ角ゴ Pro W3"/>
              </a:rPr>
              <a:t>St. Kitts and Nevis</a:t>
            </a:r>
          </a:p>
          <a:p>
            <a:pPr>
              <a:spcBef>
                <a:spcPct val="0"/>
              </a:spcBef>
              <a:buFontTx/>
              <a:buNone/>
            </a:pPr>
            <a:r>
              <a:rPr lang="en-US" altLang="en-US" sz="800">
                <a:ea typeface="ヒラギノ角ゴ Pro W3"/>
                <a:cs typeface="ヒラギノ角ゴ Pro W3"/>
              </a:rPr>
              <a:t>Sweden</a:t>
            </a:r>
          </a:p>
          <a:p>
            <a:pPr>
              <a:spcBef>
                <a:spcPct val="0"/>
              </a:spcBef>
              <a:buFontTx/>
              <a:buNone/>
            </a:pPr>
            <a:r>
              <a:rPr lang="en-US" altLang="en-US" sz="800">
                <a:ea typeface="ヒラギノ角ゴ Pro W3"/>
                <a:cs typeface="ヒラギノ角ゴ Pro W3"/>
              </a:rPr>
              <a:t>Switzerland</a:t>
            </a:r>
          </a:p>
          <a:p>
            <a:pPr>
              <a:spcBef>
                <a:spcPct val="0"/>
              </a:spcBef>
              <a:buFontTx/>
              <a:buNone/>
            </a:pPr>
            <a:r>
              <a:rPr lang="en-US" altLang="en-US" sz="800">
                <a:ea typeface="ヒラギノ角ゴ Pro W3"/>
                <a:cs typeface="ヒラギノ角ゴ Pro W3"/>
              </a:rPr>
              <a:t>Syrian Arab Republic</a:t>
            </a:r>
          </a:p>
          <a:p>
            <a:pPr>
              <a:spcBef>
                <a:spcPct val="0"/>
              </a:spcBef>
              <a:buFontTx/>
              <a:buNone/>
            </a:pPr>
            <a:r>
              <a:rPr lang="en-US" altLang="en-US" sz="800">
                <a:ea typeface="ヒラギノ角ゴ Pro W3"/>
                <a:cs typeface="ヒラギノ角ゴ Pro W3"/>
              </a:rPr>
              <a:t>Tajikistan </a:t>
            </a:r>
          </a:p>
          <a:p>
            <a:pPr>
              <a:spcBef>
                <a:spcPct val="0"/>
              </a:spcBef>
              <a:buFontTx/>
              <a:buNone/>
            </a:pPr>
            <a:r>
              <a:rPr lang="en-GB" altLang="en-US" sz="800">
                <a:ea typeface="ヒラギノ角ゴ Pro W3"/>
                <a:cs typeface="ヒラギノ角ゴ Pro W3"/>
              </a:rPr>
              <a:t>Thailand</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The former Yugoslav 	</a:t>
            </a:r>
          </a:p>
          <a:p>
            <a:pPr>
              <a:spcBef>
                <a:spcPct val="0"/>
              </a:spcBef>
              <a:buFontTx/>
              <a:buNone/>
            </a:pPr>
            <a:r>
              <a:rPr lang="en-US" altLang="en-US" sz="800">
                <a:ea typeface="ヒラギノ角ゴ Pro W3"/>
                <a:cs typeface="ヒラギノ角ゴ Pro W3"/>
              </a:rPr>
              <a:t>     Republic of Macedonia </a:t>
            </a:r>
          </a:p>
          <a:p>
            <a:pPr>
              <a:spcBef>
                <a:spcPct val="0"/>
              </a:spcBef>
              <a:buFontTx/>
              <a:buNone/>
            </a:pPr>
            <a:r>
              <a:rPr lang="en-US" altLang="en-US" sz="800">
                <a:ea typeface="ヒラギノ角ゴ Pro W3"/>
                <a:cs typeface="ヒラギノ角ゴ Pro W3"/>
              </a:rPr>
              <a:t>Togo		</a:t>
            </a:r>
          </a:p>
          <a:p>
            <a:pPr>
              <a:spcBef>
                <a:spcPct val="0"/>
              </a:spcBef>
              <a:buFontTx/>
              <a:buNone/>
            </a:pPr>
            <a:r>
              <a:rPr lang="en-US" altLang="en-US" sz="800">
                <a:ea typeface="ヒラギノ角ゴ Pro W3"/>
                <a:cs typeface="ヒラギノ角ゴ Pro W3"/>
              </a:rPr>
              <a:t>Trinidad and Tobago </a:t>
            </a:r>
          </a:p>
          <a:p>
            <a:pPr>
              <a:spcBef>
                <a:spcPct val="0"/>
              </a:spcBef>
              <a:buFontTx/>
              <a:buNone/>
            </a:pPr>
            <a:r>
              <a:rPr lang="en-US" altLang="en-US" sz="800">
                <a:ea typeface="ヒラギノ角ゴ Pro W3"/>
                <a:cs typeface="ヒラギノ角ゴ Pro W3"/>
              </a:rPr>
              <a:t>Tunisia</a:t>
            </a:r>
          </a:p>
          <a:p>
            <a:pPr>
              <a:spcBef>
                <a:spcPct val="0"/>
              </a:spcBef>
              <a:buFontTx/>
              <a:buNone/>
            </a:pPr>
            <a:r>
              <a:rPr lang="en-US" altLang="en-US" sz="800">
                <a:ea typeface="ヒラギノ角ゴ Pro W3"/>
                <a:cs typeface="ヒラギノ角ゴ Pro W3"/>
              </a:rPr>
              <a:t>Turkey		</a:t>
            </a:r>
          </a:p>
          <a:p>
            <a:pPr>
              <a:spcBef>
                <a:spcPct val="0"/>
              </a:spcBef>
              <a:buFontTx/>
              <a:buNone/>
            </a:pPr>
            <a:r>
              <a:rPr lang="en-US" altLang="en-US" sz="800">
                <a:ea typeface="ヒラギノ角ゴ Pro W3"/>
                <a:cs typeface="ヒラギノ角ゴ Pro W3"/>
              </a:rPr>
              <a:t>Turkmenistan		</a:t>
            </a:r>
          </a:p>
          <a:p>
            <a:pPr>
              <a:spcBef>
                <a:spcPct val="0"/>
              </a:spcBef>
              <a:buFontTx/>
              <a:buNone/>
            </a:pPr>
            <a:r>
              <a:rPr lang="en-US" altLang="en-US" sz="800">
                <a:ea typeface="ヒラギノ角ゴ Pro W3"/>
                <a:cs typeface="ヒラギノ角ゴ Pro W3"/>
              </a:rPr>
              <a:t>Uganda		</a:t>
            </a:r>
          </a:p>
          <a:p>
            <a:pPr>
              <a:spcBef>
                <a:spcPct val="0"/>
              </a:spcBef>
              <a:buFontTx/>
              <a:buNone/>
            </a:pPr>
            <a:r>
              <a:rPr lang="en-US" altLang="en-US" sz="800">
                <a:ea typeface="ヒラギノ角ゴ Pro W3"/>
                <a:cs typeface="ヒラギノ角ゴ Pro W3"/>
              </a:rPr>
              <a:t>Ukraine		</a:t>
            </a:r>
          </a:p>
          <a:p>
            <a:pPr>
              <a:spcBef>
                <a:spcPct val="0"/>
              </a:spcBef>
              <a:buFontTx/>
              <a:buNone/>
            </a:pPr>
            <a:r>
              <a:rPr lang="en-US" altLang="en-US" sz="800">
                <a:ea typeface="ヒラギノ角ゴ Pro W3"/>
                <a:cs typeface="ヒラギノ角ゴ Pro W3"/>
              </a:rPr>
              <a:t>United Arab Emirates</a:t>
            </a:r>
          </a:p>
          <a:p>
            <a:pPr>
              <a:spcBef>
                <a:spcPct val="0"/>
              </a:spcBef>
              <a:buFontTx/>
              <a:buNone/>
            </a:pPr>
            <a:r>
              <a:rPr lang="en-US" altLang="en-US" sz="800">
                <a:ea typeface="ヒラギノ角ゴ Pro W3"/>
                <a:cs typeface="ヒラギノ角ゴ Pro W3"/>
              </a:rPr>
              <a:t>United Kingdom		</a:t>
            </a:r>
          </a:p>
          <a:p>
            <a:pPr lvl="1">
              <a:spcBef>
                <a:spcPct val="0"/>
              </a:spcBef>
              <a:buFontTx/>
              <a:buNone/>
            </a:pPr>
            <a:r>
              <a:rPr lang="en-US" altLang="en-US" sz="800">
                <a:ea typeface="ヒラギノ角ゴ Pro W3"/>
                <a:cs typeface="ヒラギノ角ゴ Pro W3"/>
              </a:rPr>
              <a:t>United Republic of Tanzania	</a:t>
            </a:r>
          </a:p>
          <a:p>
            <a:pPr lvl="1">
              <a:spcBef>
                <a:spcPct val="0"/>
              </a:spcBef>
              <a:buFontTx/>
              <a:buNone/>
            </a:pPr>
            <a:r>
              <a:rPr lang="en-US" altLang="en-US" sz="800">
                <a:ea typeface="ヒラギノ角ゴ Pro W3"/>
                <a:cs typeface="ヒラギノ角ゴ Pro W3"/>
              </a:rPr>
              <a:t>United States of America	</a:t>
            </a:r>
          </a:p>
          <a:p>
            <a:pPr>
              <a:spcBef>
                <a:spcPct val="0"/>
              </a:spcBef>
              <a:buFontTx/>
              <a:buNone/>
            </a:pPr>
            <a:r>
              <a:rPr lang="en-US" altLang="en-US" sz="800">
                <a:ea typeface="ヒラギノ角ゴ Pro W3"/>
                <a:cs typeface="ヒラギノ角ゴ Pro W3"/>
              </a:rPr>
              <a:t>Uzbekistan		</a:t>
            </a:r>
          </a:p>
          <a:p>
            <a:pPr>
              <a:spcBef>
                <a:spcPct val="0"/>
              </a:spcBef>
              <a:buFontTx/>
              <a:buNone/>
            </a:pPr>
            <a:r>
              <a:rPr lang="en-US" altLang="en-US" sz="800">
                <a:ea typeface="ヒラギノ角ゴ Pro W3"/>
                <a:cs typeface="ヒラギノ角ゴ Pro W3"/>
              </a:rPr>
              <a:t>Viet Nam		</a:t>
            </a:r>
          </a:p>
          <a:p>
            <a:pPr>
              <a:spcBef>
                <a:spcPct val="0"/>
              </a:spcBef>
              <a:buFontTx/>
              <a:buNone/>
            </a:pPr>
            <a:r>
              <a:rPr lang="en-US" altLang="en-US" sz="800">
                <a:ea typeface="ヒラギノ角ゴ Pro W3"/>
                <a:cs typeface="ヒラギノ角ゴ Pro W3"/>
              </a:rPr>
              <a:t>Zambia</a:t>
            </a:r>
          </a:p>
          <a:p>
            <a:pPr>
              <a:spcBef>
                <a:spcPct val="0"/>
              </a:spcBef>
              <a:buFontTx/>
              <a:buNone/>
            </a:pPr>
            <a:r>
              <a:rPr lang="en-US" altLang="en-US" sz="800">
                <a:ea typeface="ヒラギノ角ゴ Pro W3"/>
                <a:cs typeface="ヒラギノ角ゴ Pro W3"/>
              </a:rPr>
              <a:t>Zimbabwe</a:t>
            </a:r>
            <a:endParaRPr lang="de-DE" altLang="en-US" sz="800">
              <a:ea typeface="ヒラギノ角ゴ Pro W3"/>
              <a:cs typeface="ヒラギノ角ゴ Pro W3"/>
            </a:endParaRPr>
          </a:p>
        </p:txBody>
      </p:sp>
      <p:sp>
        <p:nvSpPr>
          <p:cNvPr id="8202" name="Rectangle 12"/>
          <p:cNvSpPr>
            <a:spLocks noChangeArrowheads="1"/>
          </p:cNvSpPr>
          <p:nvPr/>
        </p:nvSpPr>
        <p:spPr bwMode="auto">
          <a:xfrm>
            <a:off x="3038824" y="131664"/>
            <a:ext cx="30663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r>
              <a:rPr lang="en-US" altLang="en-US" sz="2800" b="1" dirty="0">
                <a:solidFill>
                  <a:srgbClr val="CC0000"/>
                </a:solidFill>
                <a:ea typeface="ヒラギノ角ゴ Pro W3"/>
                <a:cs typeface="ヒラギノ角ゴ Pro W3"/>
              </a:rPr>
              <a:t>148</a:t>
            </a:r>
            <a:r>
              <a:rPr lang="en-US" altLang="en-US" sz="3600" b="1" dirty="0">
                <a:solidFill>
                  <a:schemeClr val="accent2"/>
                </a:solidFill>
                <a:ea typeface="ヒラギノ角ゴ Pro W3"/>
                <a:cs typeface="ヒラギノ角ゴ Pro W3"/>
              </a:rPr>
              <a:t> </a:t>
            </a:r>
            <a:r>
              <a:rPr lang="en-US" altLang="en-US" sz="2800" dirty="0" smtClean="0">
                <a:solidFill>
                  <a:schemeClr val="accent2"/>
                </a:solidFill>
                <a:ea typeface="ヒラギノ角ゴ Pro W3"/>
                <a:cs typeface="ヒラギノ角ゴ Pro W3"/>
              </a:rPr>
              <a:t>PCT STATES</a:t>
            </a:r>
            <a:endParaRPr lang="en-US" altLang="en-US" sz="2800" dirty="0">
              <a:solidFill>
                <a:schemeClr val="accent2"/>
              </a:solidFill>
              <a:ea typeface="ヒラギノ角ゴ Pro W3"/>
              <a:cs typeface="ヒラギノ角ゴ Pro W3"/>
            </a:endParaRPr>
          </a:p>
        </p:txBody>
      </p:sp>
    </p:spTree>
    <p:extLst>
      <p:ext uri="{BB962C8B-B14F-4D97-AF65-F5344CB8AC3E}">
        <p14:creationId xmlns:p14="http://schemas.microsoft.com/office/powerpoint/2010/main" val="1429651294"/>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683568" y="260648"/>
            <a:ext cx="7556376" cy="523220"/>
          </a:xfrm>
        </p:spPr>
        <p:txBody>
          <a:bodyPr wrap="square">
            <a:spAutoFit/>
          </a:bodyPr>
          <a:lstStyle/>
          <a:p>
            <a:pPr algn="ctr"/>
            <a:r>
              <a:rPr lang="en-GB" altLang="en-US" sz="2800" dirty="0" smtClean="0">
                <a:solidFill>
                  <a:srgbClr val="000099"/>
                </a:solidFill>
              </a:rPr>
              <a:t>COUNTRIES NOT YET IN PCT</a:t>
            </a:r>
          </a:p>
        </p:txBody>
      </p:sp>
      <p:sp>
        <p:nvSpPr>
          <p:cNvPr id="9219" name="Rectangle 3"/>
          <p:cNvSpPr>
            <a:spLocks noChangeArrowheads="1"/>
          </p:cNvSpPr>
          <p:nvPr/>
        </p:nvSpPr>
        <p:spPr bwMode="auto">
          <a:xfrm>
            <a:off x="204813" y="1071092"/>
            <a:ext cx="3240088"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651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GB" altLang="en-US" sz="2000" dirty="0">
                <a:ea typeface="ヒラギノ角ゴ Pro W3"/>
                <a:cs typeface="ヒラギノ角ゴ Pro W3"/>
              </a:rPr>
              <a:t>Afghanistan</a:t>
            </a:r>
          </a:p>
          <a:p>
            <a:pPr>
              <a:spcBef>
                <a:spcPct val="0"/>
              </a:spcBef>
              <a:buFontTx/>
              <a:buNone/>
            </a:pPr>
            <a:r>
              <a:rPr lang="en-GB" altLang="en-US" sz="2000" dirty="0">
                <a:ea typeface="ヒラギノ角ゴ Pro W3"/>
                <a:cs typeface="ヒラギノ角ゴ Pro W3"/>
              </a:rPr>
              <a:t>Andorra</a:t>
            </a:r>
          </a:p>
          <a:p>
            <a:pPr>
              <a:spcBef>
                <a:spcPct val="0"/>
              </a:spcBef>
              <a:buFontTx/>
              <a:buNone/>
            </a:pPr>
            <a:r>
              <a:rPr lang="en-GB" altLang="en-US" sz="2000" dirty="0">
                <a:ea typeface="ヒラギノ角ゴ Pro W3"/>
                <a:cs typeface="ヒラギノ角ゴ Pro W3"/>
              </a:rPr>
              <a:t>Argentina</a:t>
            </a:r>
          </a:p>
          <a:p>
            <a:pPr>
              <a:spcBef>
                <a:spcPct val="0"/>
              </a:spcBef>
              <a:buFontTx/>
              <a:buNone/>
            </a:pPr>
            <a:r>
              <a:rPr lang="en-GB" altLang="en-US" sz="2000" dirty="0">
                <a:ea typeface="ヒラギノ角ゴ Pro W3"/>
                <a:cs typeface="ヒラギノ角ゴ Pro W3"/>
              </a:rPr>
              <a:t>Bahamas</a:t>
            </a:r>
          </a:p>
          <a:p>
            <a:pPr>
              <a:spcBef>
                <a:spcPct val="0"/>
              </a:spcBef>
              <a:buFontTx/>
              <a:buNone/>
            </a:pPr>
            <a:r>
              <a:rPr lang="en-GB" altLang="en-US" sz="2000" dirty="0">
                <a:ea typeface="ヒラギノ角ゴ Pro W3"/>
                <a:cs typeface="ヒラギノ角ゴ Pro W3"/>
              </a:rPr>
              <a:t>Bangladesh</a:t>
            </a:r>
          </a:p>
          <a:p>
            <a:pPr>
              <a:spcBef>
                <a:spcPct val="0"/>
              </a:spcBef>
              <a:buFontTx/>
              <a:buNone/>
            </a:pPr>
            <a:r>
              <a:rPr lang="en-GB" altLang="en-US" sz="2000" dirty="0">
                <a:ea typeface="ヒラギノ角ゴ Pro W3"/>
                <a:cs typeface="ヒラギノ角ゴ Pro W3"/>
              </a:rPr>
              <a:t>Bhutan</a:t>
            </a:r>
          </a:p>
          <a:p>
            <a:pPr>
              <a:spcBef>
                <a:spcPct val="0"/>
              </a:spcBef>
              <a:buFontTx/>
              <a:buNone/>
            </a:pPr>
            <a:r>
              <a:rPr lang="en-GB" altLang="en-US" sz="2000" dirty="0">
                <a:ea typeface="ヒラギノ角ゴ Pro W3"/>
                <a:cs typeface="ヒラギノ角ゴ Pro W3"/>
              </a:rPr>
              <a:t>Bolivia</a:t>
            </a:r>
          </a:p>
          <a:p>
            <a:pPr>
              <a:spcBef>
                <a:spcPct val="0"/>
              </a:spcBef>
              <a:buFontTx/>
              <a:buNone/>
            </a:pPr>
            <a:r>
              <a:rPr lang="en-GB" altLang="en-US" sz="2000" dirty="0">
                <a:ea typeface="ヒラギノ角ゴ Pro W3"/>
                <a:cs typeface="ヒラギノ角ゴ Pro W3"/>
              </a:rPr>
              <a:t>Burundi</a:t>
            </a:r>
          </a:p>
          <a:p>
            <a:pPr>
              <a:spcBef>
                <a:spcPct val="0"/>
              </a:spcBef>
              <a:buFontTx/>
              <a:buNone/>
            </a:pPr>
            <a:r>
              <a:rPr lang="en-GB" altLang="en-US" sz="2000" dirty="0">
                <a:ea typeface="ヒラギノ角ゴ Pro W3"/>
                <a:cs typeface="ヒラギノ角ゴ Pro W3"/>
              </a:rPr>
              <a:t>Cambodia</a:t>
            </a:r>
          </a:p>
          <a:p>
            <a:pPr>
              <a:spcBef>
                <a:spcPct val="0"/>
              </a:spcBef>
              <a:buFontTx/>
              <a:buNone/>
            </a:pPr>
            <a:r>
              <a:rPr lang="en-GB" altLang="en-US" sz="2000" dirty="0">
                <a:ea typeface="ヒラギノ角ゴ Pro W3"/>
                <a:cs typeface="ヒラギノ角ゴ Pro W3"/>
              </a:rPr>
              <a:t>Cape Verde</a:t>
            </a:r>
          </a:p>
          <a:p>
            <a:pPr>
              <a:spcBef>
                <a:spcPct val="0"/>
              </a:spcBef>
              <a:buFontTx/>
              <a:buNone/>
            </a:pPr>
            <a:r>
              <a:rPr lang="en-GB" altLang="en-US" sz="2000" dirty="0">
                <a:ea typeface="ヒラギノ角ゴ Pro W3"/>
                <a:cs typeface="ヒラギノ角ゴ Pro W3"/>
              </a:rPr>
              <a:t>Democratic Republic </a:t>
            </a:r>
            <a:r>
              <a:rPr lang="en-GB" altLang="en-US" sz="2000" dirty="0" smtClean="0">
                <a:ea typeface="ヒラギノ角ゴ Pro W3"/>
                <a:cs typeface="ヒラギノ角ゴ Pro W3"/>
              </a:rPr>
              <a:t>of Congo</a:t>
            </a:r>
            <a:endParaRPr lang="en-GB" altLang="en-US" sz="2000" dirty="0">
              <a:ea typeface="ヒラギノ角ゴ Pro W3"/>
              <a:cs typeface="ヒラギノ角ゴ Pro W3"/>
            </a:endParaRPr>
          </a:p>
          <a:p>
            <a:pPr>
              <a:spcBef>
                <a:spcPct val="0"/>
              </a:spcBef>
              <a:buFontTx/>
              <a:buNone/>
            </a:pPr>
            <a:r>
              <a:rPr lang="en-GB" altLang="en-US" sz="2000" dirty="0">
                <a:ea typeface="ヒラギノ角ゴ Pro W3"/>
                <a:cs typeface="ヒラギノ角ゴ Pro W3"/>
              </a:rPr>
              <a:t>Djibouti</a:t>
            </a:r>
          </a:p>
          <a:p>
            <a:pPr>
              <a:spcBef>
                <a:spcPct val="0"/>
              </a:spcBef>
              <a:buFontTx/>
              <a:buNone/>
            </a:pPr>
            <a:r>
              <a:rPr lang="en-GB" altLang="en-US" sz="2000" dirty="0">
                <a:ea typeface="ヒラギノ角ゴ Pro W3"/>
                <a:cs typeface="ヒラギノ角ゴ Pro W3"/>
              </a:rPr>
              <a:t>Eritrea</a:t>
            </a:r>
          </a:p>
          <a:p>
            <a:pPr>
              <a:spcBef>
                <a:spcPct val="0"/>
              </a:spcBef>
              <a:buFontTx/>
              <a:buNone/>
            </a:pPr>
            <a:r>
              <a:rPr lang="en-GB" altLang="en-US" sz="2000" dirty="0">
                <a:ea typeface="ヒラギノ角ゴ Pro W3"/>
                <a:cs typeface="ヒラギノ角ゴ Pro W3"/>
              </a:rPr>
              <a:t>Ethiopia</a:t>
            </a:r>
          </a:p>
          <a:p>
            <a:pPr>
              <a:spcBef>
                <a:spcPct val="0"/>
              </a:spcBef>
              <a:buFontTx/>
              <a:buNone/>
            </a:pPr>
            <a:r>
              <a:rPr lang="en-GB" altLang="en-US" sz="2000" dirty="0">
                <a:ea typeface="ヒラギノ角ゴ Pro W3"/>
                <a:cs typeface="ヒラギノ角ゴ Pro W3"/>
              </a:rPr>
              <a:t>Fiji</a:t>
            </a:r>
          </a:p>
          <a:p>
            <a:pPr>
              <a:spcBef>
                <a:spcPct val="0"/>
              </a:spcBef>
              <a:buFontTx/>
              <a:buNone/>
            </a:pPr>
            <a:r>
              <a:rPr lang="en-GB" altLang="en-US" sz="2000" dirty="0">
                <a:ea typeface="ヒラギノ角ゴ Pro W3"/>
                <a:cs typeface="ヒラギノ角ゴ Pro W3"/>
              </a:rPr>
              <a:t>Guyana</a:t>
            </a:r>
          </a:p>
          <a:p>
            <a:pPr>
              <a:spcBef>
                <a:spcPct val="0"/>
              </a:spcBef>
              <a:buFontTx/>
              <a:buNone/>
            </a:pPr>
            <a:r>
              <a:rPr lang="en-GB" altLang="en-US" sz="2000" dirty="0">
                <a:ea typeface="ヒラギノ角ゴ Pro W3"/>
                <a:cs typeface="ヒラギノ角ゴ Pro W3"/>
              </a:rPr>
              <a:t>Haiti</a:t>
            </a:r>
          </a:p>
        </p:txBody>
      </p:sp>
      <p:sp>
        <p:nvSpPr>
          <p:cNvPr id="9220" name="Text Box 4"/>
          <p:cNvSpPr txBox="1">
            <a:spLocks noChangeArrowheads="1"/>
          </p:cNvSpPr>
          <p:nvPr/>
        </p:nvSpPr>
        <p:spPr bwMode="auto">
          <a:xfrm>
            <a:off x="3605411" y="1052736"/>
            <a:ext cx="25209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dirty="0"/>
              <a:t>Iraq</a:t>
            </a:r>
          </a:p>
          <a:p>
            <a:pPr eaLnBrk="1" hangingPunct="1">
              <a:spcBef>
                <a:spcPct val="0"/>
              </a:spcBef>
              <a:buFontTx/>
              <a:buNone/>
            </a:pPr>
            <a:r>
              <a:rPr lang="en-US" altLang="en-US" sz="2000" dirty="0"/>
              <a:t>Jamaica</a:t>
            </a:r>
          </a:p>
          <a:p>
            <a:pPr eaLnBrk="1" hangingPunct="1">
              <a:spcBef>
                <a:spcPct val="0"/>
              </a:spcBef>
              <a:buFontTx/>
              <a:buNone/>
            </a:pPr>
            <a:r>
              <a:rPr lang="en-US" altLang="en-US" sz="2000" dirty="0"/>
              <a:t>Jordan</a:t>
            </a:r>
          </a:p>
          <a:p>
            <a:pPr eaLnBrk="1" hangingPunct="1">
              <a:spcBef>
                <a:spcPct val="0"/>
              </a:spcBef>
              <a:buFontTx/>
              <a:buNone/>
            </a:pPr>
            <a:r>
              <a:rPr lang="en-US" altLang="en-US" sz="2000" dirty="0"/>
              <a:t>Kiribati</a:t>
            </a:r>
          </a:p>
          <a:p>
            <a:pPr eaLnBrk="1" hangingPunct="1">
              <a:spcBef>
                <a:spcPct val="0"/>
              </a:spcBef>
              <a:buFontTx/>
              <a:buNone/>
            </a:pPr>
            <a:r>
              <a:rPr lang="en-US" altLang="en-US" sz="2000" dirty="0"/>
              <a:t>Kuwait</a:t>
            </a:r>
          </a:p>
          <a:p>
            <a:pPr eaLnBrk="1" hangingPunct="1">
              <a:spcBef>
                <a:spcPct val="0"/>
              </a:spcBef>
              <a:buFontTx/>
              <a:buNone/>
            </a:pPr>
            <a:r>
              <a:rPr lang="en-US" altLang="en-US" sz="2000" dirty="0"/>
              <a:t>Lebanon</a:t>
            </a:r>
          </a:p>
          <a:p>
            <a:pPr eaLnBrk="1" hangingPunct="1">
              <a:spcBef>
                <a:spcPct val="0"/>
              </a:spcBef>
              <a:buFontTx/>
              <a:buNone/>
            </a:pPr>
            <a:r>
              <a:rPr lang="en-US" altLang="en-US" sz="2000" dirty="0"/>
              <a:t>Maldives</a:t>
            </a:r>
          </a:p>
          <a:p>
            <a:pPr eaLnBrk="1" hangingPunct="1">
              <a:spcBef>
                <a:spcPct val="0"/>
              </a:spcBef>
              <a:buFontTx/>
              <a:buNone/>
            </a:pPr>
            <a:r>
              <a:rPr lang="en-US" altLang="en-US" sz="2000" dirty="0"/>
              <a:t>Marshall Islands</a:t>
            </a:r>
          </a:p>
          <a:p>
            <a:pPr eaLnBrk="1" hangingPunct="1">
              <a:spcBef>
                <a:spcPct val="0"/>
              </a:spcBef>
              <a:buFontTx/>
              <a:buNone/>
            </a:pPr>
            <a:r>
              <a:rPr lang="en-US" altLang="en-US" sz="2000" dirty="0"/>
              <a:t>Mauritius</a:t>
            </a:r>
          </a:p>
          <a:p>
            <a:pPr eaLnBrk="1" hangingPunct="1">
              <a:spcBef>
                <a:spcPct val="0"/>
              </a:spcBef>
              <a:buFontTx/>
              <a:buNone/>
            </a:pPr>
            <a:r>
              <a:rPr lang="en-US" altLang="en-US" sz="2000" dirty="0"/>
              <a:t>Micronesia</a:t>
            </a:r>
          </a:p>
          <a:p>
            <a:pPr eaLnBrk="1" hangingPunct="1">
              <a:spcBef>
                <a:spcPct val="0"/>
              </a:spcBef>
              <a:buFontTx/>
              <a:buNone/>
            </a:pPr>
            <a:r>
              <a:rPr lang="en-US" altLang="en-US" sz="2000" dirty="0"/>
              <a:t>Myanmar</a:t>
            </a:r>
          </a:p>
          <a:p>
            <a:pPr eaLnBrk="1" hangingPunct="1">
              <a:spcBef>
                <a:spcPct val="0"/>
              </a:spcBef>
              <a:buFontTx/>
              <a:buNone/>
            </a:pPr>
            <a:r>
              <a:rPr lang="en-US" altLang="en-US" sz="2000" dirty="0"/>
              <a:t>Nauru</a:t>
            </a:r>
          </a:p>
          <a:p>
            <a:pPr eaLnBrk="1" hangingPunct="1">
              <a:spcBef>
                <a:spcPct val="0"/>
              </a:spcBef>
              <a:buFontTx/>
              <a:buNone/>
            </a:pPr>
            <a:r>
              <a:rPr lang="en-US" altLang="en-US" sz="2000" dirty="0"/>
              <a:t>Nepal</a:t>
            </a:r>
          </a:p>
          <a:p>
            <a:pPr eaLnBrk="1" hangingPunct="1">
              <a:spcBef>
                <a:spcPct val="0"/>
              </a:spcBef>
              <a:buFontTx/>
              <a:buNone/>
            </a:pPr>
            <a:r>
              <a:rPr lang="en-US" altLang="en-US" sz="2000" dirty="0"/>
              <a:t>Pakistan</a:t>
            </a:r>
          </a:p>
          <a:p>
            <a:pPr eaLnBrk="1" hangingPunct="1">
              <a:spcBef>
                <a:spcPct val="0"/>
              </a:spcBef>
              <a:buFontTx/>
              <a:buNone/>
            </a:pPr>
            <a:r>
              <a:rPr lang="en-US" altLang="en-US" sz="2000" dirty="0"/>
              <a:t>Palau</a:t>
            </a:r>
          </a:p>
          <a:p>
            <a:pPr eaLnBrk="1" hangingPunct="1">
              <a:spcBef>
                <a:spcPct val="0"/>
              </a:spcBef>
              <a:buFontTx/>
              <a:buNone/>
            </a:pPr>
            <a:r>
              <a:rPr lang="en-US" altLang="en-US" sz="2000" dirty="0"/>
              <a:t>Paraguay</a:t>
            </a:r>
          </a:p>
          <a:p>
            <a:pPr eaLnBrk="1" hangingPunct="1">
              <a:spcBef>
                <a:spcPct val="0"/>
              </a:spcBef>
              <a:buFontTx/>
              <a:buNone/>
            </a:pPr>
            <a:r>
              <a:rPr lang="en-US" altLang="en-US" sz="2000" dirty="0"/>
              <a:t>Samoa</a:t>
            </a:r>
          </a:p>
          <a:p>
            <a:pPr eaLnBrk="1" hangingPunct="1">
              <a:spcBef>
                <a:spcPct val="0"/>
              </a:spcBef>
              <a:buFontTx/>
              <a:buNone/>
            </a:pPr>
            <a:r>
              <a:rPr lang="en-US" altLang="en-US" sz="2000" dirty="0"/>
              <a:t>Solomon Islands</a:t>
            </a:r>
          </a:p>
        </p:txBody>
      </p:sp>
      <p:sp>
        <p:nvSpPr>
          <p:cNvPr id="9221" name="Text Box 5"/>
          <p:cNvSpPr txBox="1">
            <a:spLocks noChangeArrowheads="1"/>
          </p:cNvSpPr>
          <p:nvPr/>
        </p:nvSpPr>
        <p:spPr bwMode="auto">
          <a:xfrm>
            <a:off x="6293518" y="1196752"/>
            <a:ext cx="24479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dirty="0"/>
              <a:t>Somalia</a:t>
            </a:r>
          </a:p>
          <a:p>
            <a:pPr eaLnBrk="1" hangingPunct="1">
              <a:spcBef>
                <a:spcPct val="0"/>
              </a:spcBef>
              <a:buFontTx/>
              <a:buNone/>
            </a:pPr>
            <a:r>
              <a:rPr lang="en-US" altLang="en-US" sz="2000" dirty="0"/>
              <a:t>South Sudan</a:t>
            </a:r>
          </a:p>
          <a:p>
            <a:pPr eaLnBrk="1" hangingPunct="1">
              <a:spcBef>
                <a:spcPct val="0"/>
              </a:spcBef>
              <a:buFontTx/>
              <a:buNone/>
            </a:pPr>
            <a:r>
              <a:rPr lang="en-US" altLang="en-US" sz="2000" dirty="0"/>
              <a:t>Suriname</a:t>
            </a:r>
          </a:p>
          <a:p>
            <a:pPr eaLnBrk="1" hangingPunct="1">
              <a:spcBef>
                <a:spcPct val="0"/>
              </a:spcBef>
              <a:buFontTx/>
              <a:buNone/>
            </a:pPr>
            <a:r>
              <a:rPr lang="en-US" altLang="en-US" sz="2000" dirty="0"/>
              <a:t>Timor-Leste</a:t>
            </a:r>
          </a:p>
          <a:p>
            <a:pPr eaLnBrk="1" hangingPunct="1">
              <a:spcBef>
                <a:spcPct val="0"/>
              </a:spcBef>
              <a:buFontTx/>
              <a:buNone/>
            </a:pPr>
            <a:r>
              <a:rPr lang="en-US" altLang="en-US" sz="2000" dirty="0"/>
              <a:t>Tonga</a:t>
            </a:r>
          </a:p>
          <a:p>
            <a:pPr eaLnBrk="1" hangingPunct="1">
              <a:spcBef>
                <a:spcPct val="0"/>
              </a:spcBef>
              <a:buFontTx/>
              <a:buNone/>
            </a:pPr>
            <a:r>
              <a:rPr lang="en-US" altLang="en-US" sz="2000" dirty="0"/>
              <a:t>Tuvalu</a:t>
            </a:r>
          </a:p>
          <a:p>
            <a:pPr eaLnBrk="1" hangingPunct="1">
              <a:spcBef>
                <a:spcPct val="0"/>
              </a:spcBef>
              <a:buFontTx/>
              <a:buNone/>
            </a:pPr>
            <a:r>
              <a:rPr lang="en-US" altLang="en-US" sz="2000" dirty="0"/>
              <a:t>Uruguay</a:t>
            </a:r>
          </a:p>
          <a:p>
            <a:pPr eaLnBrk="1" hangingPunct="1">
              <a:spcBef>
                <a:spcPct val="0"/>
              </a:spcBef>
              <a:buFontTx/>
              <a:buNone/>
            </a:pPr>
            <a:r>
              <a:rPr lang="en-US" altLang="en-US" sz="2000" dirty="0"/>
              <a:t>Vanuatu</a:t>
            </a:r>
          </a:p>
          <a:p>
            <a:pPr eaLnBrk="1" hangingPunct="1">
              <a:spcBef>
                <a:spcPct val="0"/>
              </a:spcBef>
              <a:buFontTx/>
              <a:buNone/>
            </a:pPr>
            <a:r>
              <a:rPr lang="en-US" altLang="en-US" sz="2000" dirty="0"/>
              <a:t>Venezuela</a:t>
            </a:r>
          </a:p>
          <a:p>
            <a:pPr eaLnBrk="1" hangingPunct="1">
              <a:spcBef>
                <a:spcPct val="0"/>
              </a:spcBef>
              <a:buFontTx/>
              <a:buNone/>
            </a:pPr>
            <a:r>
              <a:rPr lang="en-US" altLang="en-US" sz="2000" dirty="0"/>
              <a:t>Yemen</a:t>
            </a:r>
          </a:p>
          <a:p>
            <a:pPr eaLnBrk="1" hangingPunct="1">
              <a:spcBef>
                <a:spcPct val="0"/>
              </a:spcBef>
              <a:buFontTx/>
              <a:buNone/>
            </a:pPr>
            <a:endParaRPr lang="en-US" altLang="en-US" sz="2000" dirty="0"/>
          </a:p>
          <a:p>
            <a:pPr eaLnBrk="1" hangingPunct="1">
              <a:spcBef>
                <a:spcPct val="0"/>
              </a:spcBef>
              <a:buFontTx/>
              <a:buNone/>
            </a:pPr>
            <a:r>
              <a:rPr lang="en-US" altLang="en-US" sz="2000" dirty="0"/>
              <a:t>(45)</a:t>
            </a:r>
          </a:p>
        </p:txBody>
      </p:sp>
    </p:spTree>
    <p:extLst>
      <p:ext uri="{BB962C8B-B14F-4D97-AF65-F5344CB8AC3E}">
        <p14:creationId xmlns:p14="http://schemas.microsoft.com/office/powerpoint/2010/main" val="252719331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9036496" cy="1008112"/>
          </a:xfrm>
        </p:spPr>
        <p:txBody>
          <a:bodyPr/>
          <a:lstStyle/>
          <a:p>
            <a:r>
              <a:rPr lang="en-US" dirty="0" smtClean="0"/>
              <a:t>	   INTELLECTUAL PROPERTY : 			           OUTREACH </a:t>
            </a:r>
            <a:endParaRPr lang="en-US" dirty="0"/>
          </a:p>
        </p:txBody>
      </p:sp>
      <p:graphicFrame>
        <p:nvGraphicFramePr>
          <p:cNvPr id="4" name="Objet 3"/>
          <p:cNvGraphicFramePr>
            <a:graphicFrameLocks noChangeAspect="1"/>
          </p:cNvGraphicFramePr>
          <p:nvPr>
            <p:extLst>
              <p:ext uri="{D42A27DB-BD31-4B8C-83A1-F6EECF244321}">
                <p14:modId xmlns:p14="http://schemas.microsoft.com/office/powerpoint/2010/main" val="1394757980"/>
              </p:ext>
            </p:extLst>
          </p:nvPr>
        </p:nvGraphicFramePr>
        <p:xfrm>
          <a:off x="395536" y="2492896"/>
          <a:ext cx="5976664" cy="3215878"/>
        </p:xfrm>
        <a:graphic>
          <a:graphicData uri="http://schemas.openxmlformats.org/presentationml/2006/ole">
            <mc:AlternateContent xmlns:mc="http://schemas.openxmlformats.org/markup-compatibility/2006">
              <mc:Choice xmlns:v="urn:schemas-microsoft-com:vml" Requires="v">
                <p:oleObj spid="_x0000_s15420" r:id="rId3" imgW="6769100" imgH="4127500" progId="">
                  <p:embed/>
                </p:oleObj>
              </mc:Choice>
              <mc:Fallback>
                <p:oleObj r:id="rId3" imgW="6769100" imgH="4127500" progId="">
                  <p:embed/>
                  <p:pic>
                    <p:nvPicPr>
                      <p:cNvPr id="0" name=""/>
                      <p:cNvPicPr/>
                      <p:nvPr/>
                    </p:nvPicPr>
                    <p:blipFill>
                      <a:blip r:embed="rId4"/>
                      <a:stretch>
                        <a:fillRect/>
                      </a:stretch>
                    </p:blipFill>
                    <p:spPr>
                      <a:xfrm>
                        <a:off x="395536" y="2492896"/>
                        <a:ext cx="5976664" cy="3215878"/>
                      </a:xfrm>
                      <a:prstGeom prst="rect">
                        <a:avLst/>
                      </a:prstGeom>
                    </p:spPr>
                  </p:pic>
                </p:oleObj>
              </mc:Fallback>
            </mc:AlternateContent>
          </a:graphicData>
        </a:graphic>
      </p:graphicFrame>
      <p:sp>
        <p:nvSpPr>
          <p:cNvPr id="5" name="ZoneTexte 4"/>
          <p:cNvSpPr txBox="1"/>
          <p:nvPr/>
        </p:nvSpPr>
        <p:spPr>
          <a:xfrm>
            <a:off x="2051720" y="1988840"/>
            <a:ext cx="6264696" cy="400110"/>
          </a:xfrm>
          <a:prstGeom prst="rect">
            <a:avLst/>
          </a:prstGeom>
          <a:noFill/>
        </p:spPr>
        <p:txBody>
          <a:bodyPr wrap="square" rtlCol="0">
            <a:spAutoFit/>
          </a:bodyPr>
          <a:lstStyle/>
          <a:p>
            <a:r>
              <a:rPr lang="fr-FR" sz="2000" dirty="0" smtClean="0">
                <a:solidFill>
                  <a:srgbClr val="000080"/>
                </a:solidFill>
              </a:rPr>
              <a:t>PUBLIC SECTOR &amp; POLICY MAKERS </a:t>
            </a:r>
            <a:endParaRPr lang="fr-FR" sz="2000" dirty="0">
              <a:solidFill>
                <a:srgbClr val="000080"/>
              </a:solidFill>
            </a:endParaRPr>
          </a:p>
        </p:txBody>
      </p:sp>
      <p:sp>
        <p:nvSpPr>
          <p:cNvPr id="6" name="ZoneTexte 5"/>
          <p:cNvSpPr txBox="1"/>
          <p:nvPr/>
        </p:nvSpPr>
        <p:spPr>
          <a:xfrm>
            <a:off x="6300192" y="3789040"/>
            <a:ext cx="2952328" cy="707886"/>
          </a:xfrm>
          <a:prstGeom prst="rect">
            <a:avLst/>
          </a:prstGeom>
          <a:noFill/>
        </p:spPr>
        <p:txBody>
          <a:bodyPr wrap="square" rtlCol="0">
            <a:spAutoFit/>
          </a:bodyPr>
          <a:lstStyle/>
          <a:p>
            <a:r>
              <a:rPr lang="fr-FR" sz="2000" dirty="0" smtClean="0">
                <a:solidFill>
                  <a:srgbClr val="000080"/>
                </a:solidFill>
              </a:rPr>
              <a:t>INTELLECTUAL PROPERTY OFFICES</a:t>
            </a:r>
            <a:endParaRPr lang="fr-FR" sz="2000" dirty="0">
              <a:solidFill>
                <a:srgbClr val="000080"/>
              </a:solidFill>
            </a:endParaRPr>
          </a:p>
        </p:txBody>
      </p:sp>
      <p:sp>
        <p:nvSpPr>
          <p:cNvPr id="7" name="ZoneTexte 6"/>
          <p:cNvSpPr txBox="1"/>
          <p:nvPr/>
        </p:nvSpPr>
        <p:spPr>
          <a:xfrm>
            <a:off x="1043608" y="3861048"/>
            <a:ext cx="4032448" cy="461665"/>
          </a:xfrm>
          <a:prstGeom prst="rect">
            <a:avLst/>
          </a:prstGeom>
          <a:noFill/>
        </p:spPr>
        <p:txBody>
          <a:bodyPr wrap="square" rtlCol="0">
            <a:spAutoFit/>
          </a:bodyPr>
          <a:lstStyle/>
          <a:p>
            <a:r>
              <a:rPr lang="fr-FR" b="1" dirty="0" smtClean="0">
                <a:solidFill>
                  <a:srgbClr val="000080"/>
                </a:solidFill>
              </a:rPr>
              <a:t>BUILDING AWARENESS</a:t>
            </a:r>
            <a:endParaRPr lang="fr-FR" b="1" dirty="0">
              <a:solidFill>
                <a:srgbClr val="000080"/>
              </a:solidFill>
            </a:endParaRPr>
          </a:p>
        </p:txBody>
      </p:sp>
      <p:sp>
        <p:nvSpPr>
          <p:cNvPr id="9" name="ZoneTexte 8"/>
          <p:cNvSpPr txBox="1"/>
          <p:nvPr/>
        </p:nvSpPr>
        <p:spPr>
          <a:xfrm>
            <a:off x="2123728" y="5877272"/>
            <a:ext cx="4824536" cy="400110"/>
          </a:xfrm>
          <a:prstGeom prst="rect">
            <a:avLst/>
          </a:prstGeom>
          <a:noFill/>
        </p:spPr>
        <p:txBody>
          <a:bodyPr wrap="square" rtlCol="0">
            <a:spAutoFit/>
          </a:bodyPr>
          <a:lstStyle/>
          <a:p>
            <a:r>
              <a:rPr lang="fr-FR" sz="2000" dirty="0" smtClean="0">
                <a:solidFill>
                  <a:srgbClr val="000080"/>
                </a:solidFill>
              </a:rPr>
              <a:t>GENERAL PUBLIC &amp; CIVIL SOCIETY </a:t>
            </a:r>
            <a:endParaRPr lang="fr-FR" sz="2000" dirty="0">
              <a:solidFill>
                <a:srgbClr val="000080"/>
              </a:solidFill>
            </a:endParaRPr>
          </a:p>
        </p:txBody>
      </p:sp>
    </p:spTree>
    <p:extLst>
      <p:ext uri="{BB962C8B-B14F-4D97-AF65-F5344CB8AC3E}">
        <p14:creationId xmlns:p14="http://schemas.microsoft.com/office/powerpoint/2010/main" val="311444703"/>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0"/>
            <a:ext cx="8229600" cy="908050"/>
          </a:xfrm>
        </p:spPr>
        <p:txBody>
          <a:bodyPr/>
          <a:lstStyle/>
          <a:p>
            <a:pPr algn="ctr"/>
            <a:r>
              <a:rPr lang="en-US" altLang="en-US" sz="2800" dirty="0" smtClean="0">
                <a:solidFill>
                  <a:srgbClr val="000099"/>
                </a:solidFill>
              </a:rPr>
              <a:t>PCT APPLICATIONS</a:t>
            </a:r>
          </a:p>
        </p:txBody>
      </p:sp>
      <p:graphicFrame>
        <p:nvGraphicFramePr>
          <p:cNvPr id="10243" name="Object 3"/>
          <p:cNvGraphicFramePr>
            <a:graphicFrameLocks noGrp="1" noChangeAspect="1"/>
          </p:cNvGraphicFramePr>
          <p:nvPr>
            <p:ph idx="1"/>
            <p:extLst>
              <p:ext uri="{D42A27DB-BD31-4B8C-83A1-F6EECF244321}">
                <p14:modId xmlns:p14="http://schemas.microsoft.com/office/powerpoint/2010/main" val="124889599"/>
              </p:ext>
            </p:extLst>
          </p:nvPr>
        </p:nvGraphicFramePr>
        <p:xfrm>
          <a:off x="-52180" y="-31328"/>
          <a:ext cx="9196180" cy="6255420"/>
        </p:xfrm>
        <a:graphic>
          <a:graphicData uri="http://schemas.openxmlformats.org/presentationml/2006/ole">
            <mc:AlternateContent xmlns:mc="http://schemas.openxmlformats.org/markup-compatibility/2006">
              <mc:Choice xmlns:v="urn:schemas-microsoft-com:vml" Requires="v">
                <p:oleObj spid="_x0000_s19493" name="Chart" r:id="rId3" imgW="6143743" imgH="4352916" progId="MSGraph.Chart.8">
                  <p:embed followColorScheme="full"/>
                </p:oleObj>
              </mc:Choice>
              <mc:Fallback>
                <p:oleObj name="Chart" r:id="rId3" imgW="6143743" imgH="4352916" progId="MSGraph.Chart.8">
                  <p:embed followColorScheme="full"/>
                  <p:pic>
                    <p:nvPicPr>
                      <p:cNvPr id="0" name=""/>
                      <p:cNvPicPr>
                        <a:picLocks noGrp="1" noChangeAspect="1" noChangeArrowheads="1"/>
                      </p:cNvPicPr>
                      <p:nvPr/>
                    </p:nvPicPr>
                    <p:blipFill>
                      <a:blip r:embed="rId4"/>
                      <a:srcRect/>
                      <a:stretch>
                        <a:fillRect/>
                      </a:stretch>
                    </p:blipFill>
                    <p:spPr bwMode="auto">
                      <a:xfrm>
                        <a:off x="-52180" y="-31328"/>
                        <a:ext cx="9196180" cy="6255420"/>
                      </a:xfrm>
                      <a:prstGeom prst="rect">
                        <a:avLst/>
                      </a:prstGeom>
                      <a:noFill/>
                      <a:ln>
                        <a:noFill/>
                      </a:ln>
                      <a:effectLst/>
                    </p:spPr>
                  </p:pic>
                </p:oleObj>
              </mc:Fallback>
            </mc:AlternateContent>
          </a:graphicData>
        </a:graphic>
      </p:graphicFrame>
      <p:sp>
        <p:nvSpPr>
          <p:cNvPr id="10244" name="Text Box 4"/>
          <p:cNvSpPr txBox="1">
            <a:spLocks noChangeArrowheads="1"/>
          </p:cNvSpPr>
          <p:nvPr/>
        </p:nvSpPr>
        <p:spPr bwMode="auto">
          <a:xfrm>
            <a:off x="395536" y="6151388"/>
            <a:ext cx="30956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600" dirty="0">
                <a:ea typeface="ヒラギノ角ゴ Pro W3"/>
                <a:cs typeface="ヒラギノ角ゴ Pro W3"/>
              </a:rPr>
              <a:t>2012: 194,400 PCT applications (+6.6%)</a:t>
            </a:r>
          </a:p>
        </p:txBody>
      </p:sp>
      <p:sp>
        <p:nvSpPr>
          <p:cNvPr id="10245" name="Text Box 6"/>
          <p:cNvSpPr txBox="1">
            <a:spLocks noChangeArrowheads="1"/>
          </p:cNvSpPr>
          <p:nvPr/>
        </p:nvSpPr>
        <p:spPr bwMode="auto">
          <a:xfrm>
            <a:off x="3779912" y="6128692"/>
            <a:ext cx="30956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55000"/>
              </a:spcBef>
              <a:buFontTx/>
              <a:buNone/>
            </a:pPr>
            <a:r>
              <a:rPr lang="en-US" altLang="en-US" sz="1600" dirty="0">
                <a:ea typeface="ヒラギノ角ゴ Pro W3"/>
                <a:cs typeface="ヒラギノ角ゴ Pro W3"/>
              </a:rPr>
              <a:t>Forecasting +4% in 2013 (more than 200,000—all-time high)</a:t>
            </a:r>
          </a:p>
        </p:txBody>
      </p:sp>
    </p:spTree>
    <p:extLst>
      <p:ext uri="{BB962C8B-B14F-4D97-AF65-F5344CB8AC3E}">
        <p14:creationId xmlns:p14="http://schemas.microsoft.com/office/powerpoint/2010/main" val="2885525874"/>
      </p:ext>
    </p:extLst>
  </p:cSld>
  <p:clrMapOvr>
    <a:masterClrMapping/>
  </p:clrMapOvr>
  <p:transition spd="slow" advClick="0">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412875"/>
            <a:ext cx="9001125" cy="391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3"/>
          <p:cNvSpPr>
            <a:spLocks noChangeArrowheads="1"/>
          </p:cNvSpPr>
          <p:nvPr/>
        </p:nvSpPr>
        <p:spPr bwMode="auto">
          <a:xfrm>
            <a:off x="684212" y="0"/>
            <a:ext cx="8280276"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lnSpc>
                <a:spcPct val="90000"/>
              </a:lnSpc>
              <a:spcBef>
                <a:spcPct val="0"/>
              </a:spcBef>
              <a:buFontTx/>
              <a:buNone/>
            </a:pPr>
            <a:r>
              <a:rPr lang="en-US" altLang="en-US" sz="2800" dirty="0" smtClean="0">
                <a:solidFill>
                  <a:schemeClr val="accent2"/>
                </a:solidFill>
              </a:rPr>
              <a:t>TRENDS IN PCT FILING</a:t>
            </a:r>
            <a:r>
              <a:rPr lang="en-US" altLang="en-US" sz="2800" dirty="0" smtClean="0">
                <a:solidFill>
                  <a:srgbClr val="70899B"/>
                </a:solidFill>
              </a:rPr>
              <a:t> </a:t>
            </a:r>
            <a:endParaRPr lang="en-US" altLang="en-US" sz="2800" dirty="0">
              <a:solidFill>
                <a:srgbClr val="70899B"/>
              </a:solidFill>
            </a:endParaRPr>
          </a:p>
        </p:txBody>
      </p:sp>
    </p:spTree>
    <p:extLst>
      <p:ext uri="{BB962C8B-B14F-4D97-AF65-F5344CB8AC3E}">
        <p14:creationId xmlns:p14="http://schemas.microsoft.com/office/powerpoint/2010/main" val="3925461172"/>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179388" y="1052513"/>
          <a:ext cx="8964612" cy="5114925"/>
        </p:xfrm>
        <a:graphic>
          <a:graphicData uri="http://schemas.openxmlformats.org/presentationml/2006/ole">
            <mc:AlternateContent xmlns:mc="http://schemas.openxmlformats.org/markup-compatibility/2006">
              <mc:Choice xmlns:v="urn:schemas-microsoft-com:vml" Requires="v">
                <p:oleObj spid="_x0000_s20518" name="Chart" r:id="rId3" imgW="6096000" imgH="4076789" progId="MSGraph.Chart.8">
                  <p:embed followColorScheme="full"/>
                </p:oleObj>
              </mc:Choice>
              <mc:Fallback>
                <p:oleObj name="Chart" r:id="rId3" imgW="6096000" imgH="4076789" progId="MSGraph.Chart.8">
                  <p:embed followColorScheme="full"/>
                  <p:pic>
                    <p:nvPicPr>
                      <p:cNvPr id="0" name=""/>
                      <p:cNvPicPr>
                        <a:picLocks noChangeAspect="1" noChangeArrowheads="1"/>
                      </p:cNvPicPr>
                      <p:nvPr/>
                    </p:nvPicPr>
                    <p:blipFill>
                      <a:blip r:embed="rId4"/>
                      <a:srcRect/>
                      <a:stretch>
                        <a:fillRect/>
                      </a:stretch>
                    </p:blipFill>
                    <p:spPr bwMode="auto">
                      <a:xfrm>
                        <a:off x="179388" y="1052513"/>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1" name="Rectangle 3"/>
          <p:cNvSpPr>
            <a:spLocks noChangeArrowheads="1"/>
          </p:cNvSpPr>
          <p:nvPr/>
        </p:nvSpPr>
        <p:spPr bwMode="auto">
          <a:xfrm>
            <a:off x="107504" y="63500"/>
            <a:ext cx="9036496"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gn="ctr">
              <a:lnSpc>
                <a:spcPct val="90000"/>
              </a:lnSpc>
              <a:spcBef>
                <a:spcPct val="0"/>
              </a:spcBef>
              <a:buFontTx/>
              <a:buNone/>
            </a:pPr>
            <a:r>
              <a:rPr lang="en-US" altLang="en-US" sz="2800" dirty="0" smtClean="0">
                <a:solidFill>
                  <a:schemeClr val="accent2"/>
                </a:solidFill>
              </a:rPr>
              <a:t>INTERNATIONAL APPLICATIONS RECEIVED IN 2012 BY COUNTRY OF ORIGIN</a:t>
            </a:r>
            <a:r>
              <a:rPr lang="en-US" altLang="en-US" sz="2800" dirty="0" smtClean="0">
                <a:solidFill>
                  <a:srgbClr val="70899B"/>
                </a:solidFill>
              </a:rPr>
              <a:t> </a:t>
            </a:r>
            <a:endParaRPr lang="en-US" altLang="en-US" sz="2800" dirty="0">
              <a:solidFill>
                <a:srgbClr val="70899B"/>
              </a:solidFill>
            </a:endParaRPr>
          </a:p>
        </p:txBody>
      </p:sp>
      <p:sp>
        <p:nvSpPr>
          <p:cNvPr id="12292" name="Text Box 4"/>
          <p:cNvSpPr txBox="1">
            <a:spLocks noChangeArrowheads="1"/>
          </p:cNvSpPr>
          <p:nvPr/>
        </p:nvSpPr>
        <p:spPr bwMode="auto">
          <a:xfrm>
            <a:off x="468313" y="6165850"/>
            <a:ext cx="67675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50000"/>
              </a:spcBef>
              <a:buFontTx/>
              <a:buNone/>
            </a:pPr>
            <a:r>
              <a:rPr lang="en-GB" altLang="en-US" sz="1800"/>
              <a:t>Top 15 countries responsible for 92.7% of IAs filed in 2012</a:t>
            </a:r>
            <a:endParaRPr lang="en-US" altLang="en-US" sz="1800"/>
          </a:p>
        </p:txBody>
      </p:sp>
      <p:sp>
        <p:nvSpPr>
          <p:cNvPr id="12293"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12294"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Tree>
    <p:extLst>
      <p:ext uri="{BB962C8B-B14F-4D97-AF65-F5344CB8AC3E}">
        <p14:creationId xmlns:p14="http://schemas.microsoft.com/office/powerpoint/2010/main" val="3736764706"/>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135136" y="5628619"/>
            <a:ext cx="878522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r>
              <a:rPr lang="en-US" altLang="en-US" sz="1600" dirty="0">
                <a:ea typeface="ヒラギノ角ゴ Pro W3"/>
                <a:cs typeface="ヒラギノ角ゴ Pro W3"/>
              </a:rPr>
              <a:t>  </a:t>
            </a:r>
            <a:r>
              <a:rPr lang="en-US" altLang="en-US" sz="1400" dirty="0">
                <a:ea typeface="ヒラギノ角ゴ Pro W3"/>
                <a:cs typeface="ヒラギノ角ゴ Pro W3"/>
              </a:rPr>
              <a:t>507,400 national phase entries estimated in 2011 (+ 4.2%)</a:t>
            </a:r>
          </a:p>
          <a:p>
            <a:pPr>
              <a:spcBef>
                <a:spcPct val="0"/>
              </a:spcBef>
              <a:buFontTx/>
              <a:buChar char="•"/>
            </a:pPr>
            <a:r>
              <a:rPr lang="en-US" altLang="en-US" sz="1400" dirty="0">
                <a:ea typeface="ヒラギノ角ゴ Pro W3"/>
                <a:cs typeface="ヒラギノ角ゴ Pro W3"/>
              </a:rPr>
              <a:t>  431,800 (about 85%) of NPEs are from non-resident applicants</a:t>
            </a:r>
          </a:p>
        </p:txBody>
      </p:sp>
      <p:pic>
        <p:nvPicPr>
          <p:cNvPr id="133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44824"/>
            <a:ext cx="9144000" cy="31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Rectangle 6"/>
          <p:cNvSpPr>
            <a:spLocks noChangeArrowheads="1"/>
          </p:cNvSpPr>
          <p:nvPr/>
        </p:nvSpPr>
        <p:spPr bwMode="auto">
          <a:xfrm>
            <a:off x="650924" y="188640"/>
            <a:ext cx="788151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lnSpc>
                <a:spcPct val="90000"/>
              </a:lnSpc>
              <a:spcBef>
                <a:spcPct val="0"/>
              </a:spcBef>
              <a:buFontTx/>
              <a:buNone/>
            </a:pPr>
            <a:r>
              <a:rPr lang="en-US" altLang="en-US" sz="2800" dirty="0" smtClean="0">
                <a:solidFill>
                  <a:schemeClr val="accent2"/>
                </a:solidFill>
              </a:rPr>
              <a:t>PCT NATIONAL PHASE ENTRIES—TOTAL</a:t>
            </a:r>
            <a:r>
              <a:rPr lang="en-US" altLang="en-US" sz="2800" dirty="0" smtClean="0">
                <a:solidFill>
                  <a:srgbClr val="70899B"/>
                </a:solidFill>
              </a:rPr>
              <a:t> </a:t>
            </a:r>
            <a:endParaRPr lang="en-US" altLang="en-US" sz="2800" dirty="0">
              <a:solidFill>
                <a:srgbClr val="70899B"/>
              </a:solidFill>
            </a:endParaRPr>
          </a:p>
        </p:txBody>
      </p:sp>
    </p:spTree>
    <p:extLst>
      <p:ext uri="{BB962C8B-B14F-4D97-AF65-F5344CB8AC3E}">
        <p14:creationId xmlns:p14="http://schemas.microsoft.com/office/powerpoint/2010/main" val="1787365076"/>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51148" y="332656"/>
            <a:ext cx="8297316" cy="1143000"/>
          </a:xfrm>
        </p:spPr>
        <p:txBody>
          <a:bodyPr/>
          <a:lstStyle/>
          <a:p>
            <a:pPr algn="ctr" eaLnBrk="1" hangingPunct="1"/>
            <a:r>
              <a:rPr lang="en-US" altLang="en-US" sz="2800" dirty="0" smtClean="0">
                <a:solidFill>
                  <a:schemeClr val="accent2"/>
                </a:solidFill>
              </a:rPr>
              <a:t>PARIS ROUTE VS. PCT NATIONAL PHASE</a:t>
            </a:r>
          </a:p>
        </p:txBody>
      </p:sp>
      <p:sp>
        <p:nvSpPr>
          <p:cNvPr id="14339"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1434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2314972"/>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06418"/>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9552" y="260648"/>
            <a:ext cx="7999040" cy="523220"/>
          </a:xfrm>
        </p:spPr>
        <p:txBody>
          <a:bodyPr wrap="square">
            <a:spAutoFit/>
          </a:bodyPr>
          <a:lstStyle/>
          <a:p>
            <a:pPr algn="ctr"/>
            <a:r>
              <a:rPr lang="en-GB" altLang="en-US" sz="2800" dirty="0" smtClean="0">
                <a:solidFill>
                  <a:schemeClr val="accent2"/>
                </a:solidFill>
              </a:rPr>
              <a:t>TOP PCT APPLICANTS 2012</a:t>
            </a:r>
          </a:p>
        </p:txBody>
      </p:sp>
      <p:sp>
        <p:nvSpPr>
          <p:cNvPr id="15363" name="Rectangle 3"/>
          <p:cNvSpPr>
            <a:spLocks noChangeArrowheads="1"/>
          </p:cNvSpPr>
          <p:nvPr/>
        </p:nvSpPr>
        <p:spPr bwMode="auto">
          <a:xfrm>
            <a:off x="2819400" y="1017687"/>
            <a:ext cx="511175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800" dirty="0">
                <a:ea typeface="ヒラギノ角ゴ Pro W3"/>
                <a:cs typeface="ヒラギノ角ゴ Pro W3"/>
              </a:rPr>
              <a:t>ZTE Corporation—CN (3906)*</a:t>
            </a:r>
          </a:p>
          <a:p>
            <a:pPr>
              <a:spcBef>
                <a:spcPct val="0"/>
              </a:spcBef>
              <a:buFontTx/>
              <a:buAutoNum type="arabicPeriod"/>
            </a:pPr>
            <a:r>
              <a:rPr lang="en-GB" altLang="en-US" sz="1800" dirty="0">
                <a:ea typeface="ヒラギノ角ゴ Pro W3"/>
                <a:cs typeface="ヒラギノ角ゴ Pro W3"/>
              </a:rPr>
              <a:t>Panasonic—JP (2951)  </a:t>
            </a:r>
          </a:p>
          <a:p>
            <a:pPr>
              <a:spcBef>
                <a:spcPct val="0"/>
              </a:spcBef>
              <a:buFontTx/>
              <a:buAutoNum type="arabicPeriod"/>
            </a:pPr>
            <a:r>
              <a:rPr lang="en-GB" altLang="en-US" sz="1800" dirty="0"/>
              <a:t>Sharp—JP (2001)</a:t>
            </a:r>
          </a:p>
          <a:p>
            <a:pPr>
              <a:spcBef>
                <a:spcPct val="0"/>
              </a:spcBef>
              <a:buFontTx/>
              <a:buAutoNum type="arabicPeriod"/>
            </a:pPr>
            <a:r>
              <a:rPr lang="en-GB" altLang="en-US" sz="1800" dirty="0">
                <a:ea typeface="ヒラギノ角ゴ Pro W3"/>
                <a:cs typeface="ヒラギノ角ゴ Pro W3"/>
              </a:rPr>
              <a:t>Huawei—CN (1801)</a:t>
            </a:r>
          </a:p>
          <a:p>
            <a:pPr>
              <a:spcBef>
                <a:spcPct val="0"/>
              </a:spcBef>
              <a:buFontTx/>
              <a:buAutoNum type="arabicPeriod"/>
            </a:pPr>
            <a:r>
              <a:rPr lang="en-GB" altLang="en-US" sz="1800" dirty="0">
                <a:ea typeface="ヒラギノ角ゴ Pro W3"/>
                <a:cs typeface="ヒラギノ角ゴ Pro W3"/>
              </a:rPr>
              <a:t>Bosch—DE (1775) </a:t>
            </a:r>
          </a:p>
          <a:p>
            <a:pPr>
              <a:spcBef>
                <a:spcPct val="0"/>
              </a:spcBef>
              <a:buFontTx/>
              <a:buAutoNum type="arabicPeriod"/>
            </a:pPr>
            <a:r>
              <a:rPr lang="en-GB" altLang="en-US" sz="1800" dirty="0"/>
              <a:t>Toyota—JP (1652)</a:t>
            </a:r>
          </a:p>
          <a:p>
            <a:pPr>
              <a:spcBef>
                <a:spcPct val="0"/>
              </a:spcBef>
              <a:buFontTx/>
              <a:buAutoNum type="arabicPeriod"/>
            </a:pPr>
            <a:r>
              <a:rPr lang="en-GB" altLang="en-US" sz="1800" dirty="0">
                <a:ea typeface="ヒラギノ角ゴ Pro W3"/>
                <a:cs typeface="ヒラギノ角ゴ Pro W3"/>
              </a:rPr>
              <a:t>Qualcomm—US (1305)</a:t>
            </a:r>
          </a:p>
          <a:p>
            <a:pPr>
              <a:spcBef>
                <a:spcPct val="0"/>
              </a:spcBef>
              <a:buFontTx/>
              <a:buAutoNum type="arabicPeriod"/>
            </a:pPr>
            <a:r>
              <a:rPr lang="en-GB" altLang="en-US" sz="1800" dirty="0"/>
              <a:t>Siemens—DE (1272)</a:t>
            </a:r>
          </a:p>
          <a:p>
            <a:pPr>
              <a:spcBef>
                <a:spcPct val="0"/>
              </a:spcBef>
              <a:buFontTx/>
              <a:buAutoNum type="arabicPeriod"/>
            </a:pPr>
            <a:r>
              <a:rPr lang="en-GB" altLang="en-US" sz="1800" dirty="0"/>
              <a:t>Philips—NL (1230)</a:t>
            </a:r>
          </a:p>
          <a:p>
            <a:pPr>
              <a:spcBef>
                <a:spcPct val="0"/>
              </a:spcBef>
              <a:buFontTx/>
              <a:buAutoNum type="arabicPeriod"/>
            </a:pPr>
            <a:r>
              <a:rPr lang="en-GB" altLang="en-US" sz="1800" dirty="0"/>
              <a:t>Ericsson—SE (1197)</a:t>
            </a:r>
          </a:p>
          <a:p>
            <a:pPr>
              <a:spcBef>
                <a:spcPct val="0"/>
              </a:spcBef>
              <a:buFontTx/>
              <a:buAutoNum type="arabicPeriod"/>
            </a:pPr>
            <a:r>
              <a:rPr lang="en-GB" altLang="en-US" sz="1800" dirty="0">
                <a:ea typeface="ヒラギノ角ゴ Pro W3"/>
                <a:cs typeface="ヒラギノ角ゴ Pro W3"/>
              </a:rPr>
              <a:t>LG Electronics—KR (1094)</a:t>
            </a:r>
          </a:p>
          <a:p>
            <a:pPr>
              <a:spcBef>
                <a:spcPct val="0"/>
              </a:spcBef>
              <a:buFontTx/>
              <a:buAutoNum type="arabicPeriod"/>
            </a:pPr>
            <a:r>
              <a:rPr lang="en-GB" altLang="en-US" sz="1800" dirty="0"/>
              <a:t>Mitsubishi Electric—JP (1042)</a:t>
            </a:r>
          </a:p>
          <a:p>
            <a:pPr>
              <a:spcBef>
                <a:spcPct val="0"/>
              </a:spcBef>
              <a:buFontTx/>
              <a:buAutoNum type="arabicPeriod"/>
            </a:pPr>
            <a:r>
              <a:rPr lang="en-GB" altLang="en-US" sz="1800" dirty="0">
                <a:ea typeface="ヒラギノ角ゴ Pro W3"/>
                <a:cs typeface="ヒラギノ角ゴ Pro W3"/>
              </a:rPr>
              <a:t>NEC—JP (999) </a:t>
            </a:r>
          </a:p>
          <a:p>
            <a:pPr>
              <a:spcBef>
                <a:spcPct val="0"/>
              </a:spcBef>
              <a:buFontTx/>
              <a:buAutoNum type="arabicPeriod"/>
            </a:pPr>
            <a:r>
              <a:rPr lang="en-GB" altLang="en-US" sz="1800" dirty="0">
                <a:ea typeface="ヒラギノ角ゴ Pro W3"/>
                <a:cs typeface="ヒラギノ角ゴ Pro W3"/>
              </a:rPr>
              <a:t>Fujifilm Corporation (891)</a:t>
            </a:r>
          </a:p>
          <a:p>
            <a:pPr>
              <a:spcBef>
                <a:spcPct val="0"/>
              </a:spcBef>
              <a:buFontTx/>
              <a:buAutoNum type="arabicPeriod"/>
            </a:pPr>
            <a:r>
              <a:rPr lang="en-GB" altLang="en-US" sz="1800" dirty="0"/>
              <a:t>Hitachi—JP (745) </a:t>
            </a:r>
          </a:p>
          <a:p>
            <a:pPr>
              <a:spcBef>
                <a:spcPct val="0"/>
              </a:spcBef>
              <a:buFontTx/>
              <a:buAutoNum type="arabicPeriod"/>
            </a:pPr>
            <a:r>
              <a:rPr lang="en-GB" altLang="en-US" sz="1800" dirty="0"/>
              <a:t>Samsung Electronics—KR (683)</a:t>
            </a:r>
          </a:p>
          <a:p>
            <a:pPr>
              <a:spcBef>
                <a:spcPct val="0"/>
              </a:spcBef>
              <a:buFontTx/>
              <a:buAutoNum type="arabicPeriod"/>
            </a:pPr>
            <a:r>
              <a:rPr lang="en-GB" altLang="en-US" sz="1800" dirty="0">
                <a:ea typeface="ヒラギノ角ゴ Pro W3"/>
                <a:cs typeface="ヒラギノ角ゴ Pro W3"/>
              </a:rPr>
              <a:t>Fujitsu—JP (671)</a:t>
            </a:r>
          </a:p>
          <a:p>
            <a:pPr>
              <a:spcBef>
                <a:spcPct val="0"/>
              </a:spcBef>
              <a:buFontTx/>
              <a:buAutoNum type="arabicPeriod"/>
            </a:pPr>
            <a:r>
              <a:rPr lang="en-GB" altLang="en-US" sz="1800" dirty="0"/>
              <a:t>Nokia—FI (670)</a:t>
            </a:r>
          </a:p>
          <a:p>
            <a:pPr>
              <a:spcBef>
                <a:spcPct val="0"/>
              </a:spcBef>
              <a:buFontTx/>
              <a:buAutoNum type="arabicPeriod"/>
            </a:pPr>
            <a:r>
              <a:rPr lang="en-GB" altLang="en-US" sz="1800" dirty="0">
                <a:ea typeface="ヒラギノ角ゴ Pro W3"/>
                <a:cs typeface="ヒラギノ角ゴ Pro W3"/>
              </a:rPr>
              <a:t>BASF—DE (644) </a:t>
            </a:r>
          </a:p>
          <a:p>
            <a:pPr>
              <a:spcBef>
                <a:spcPct val="0"/>
              </a:spcBef>
              <a:buFontTx/>
              <a:buAutoNum type="arabicPeriod"/>
            </a:pPr>
            <a:r>
              <a:rPr lang="en-GB" altLang="en-US" sz="1800" dirty="0">
                <a:ea typeface="ヒラギノ角ゴ Pro W3"/>
                <a:cs typeface="ヒラギノ角ゴ Pro W3"/>
              </a:rPr>
              <a:t>Intel—US (640)</a:t>
            </a:r>
          </a:p>
        </p:txBody>
      </p:sp>
      <p:sp>
        <p:nvSpPr>
          <p:cNvPr id="15364" name="Text Box 4"/>
          <p:cNvSpPr txBox="1">
            <a:spLocks noChangeArrowheads="1"/>
          </p:cNvSpPr>
          <p:nvPr/>
        </p:nvSpPr>
        <p:spPr bwMode="auto">
          <a:xfrm>
            <a:off x="179388" y="5516563"/>
            <a:ext cx="172784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600" dirty="0"/>
              <a:t>() of published</a:t>
            </a:r>
          </a:p>
          <a:p>
            <a:pPr>
              <a:spcBef>
                <a:spcPct val="0"/>
              </a:spcBef>
              <a:buFontTx/>
              <a:buNone/>
            </a:pPr>
            <a:r>
              <a:rPr lang="en-US" altLang="en-US" sz="1600" dirty="0"/>
              <a:t>PCT applications</a:t>
            </a:r>
          </a:p>
        </p:txBody>
      </p:sp>
      <p:sp>
        <p:nvSpPr>
          <p:cNvPr id="15365" name="Text Box 5"/>
          <p:cNvSpPr txBox="1">
            <a:spLocks noChangeArrowheads="1"/>
          </p:cNvSpPr>
          <p:nvPr/>
        </p:nvSpPr>
        <p:spPr bwMode="auto">
          <a:xfrm>
            <a:off x="6983413" y="981075"/>
            <a:ext cx="216058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600" dirty="0"/>
              <a:t>*Almost 18 IAs/working day</a:t>
            </a:r>
          </a:p>
        </p:txBody>
      </p:sp>
    </p:spTree>
    <p:extLst>
      <p:ext uri="{BB962C8B-B14F-4D97-AF65-F5344CB8AC3E}">
        <p14:creationId xmlns:p14="http://schemas.microsoft.com/office/powerpoint/2010/main" val="3362847611"/>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528" y="260648"/>
            <a:ext cx="8497888" cy="523220"/>
          </a:xfrm>
        </p:spPr>
        <p:txBody>
          <a:bodyPr>
            <a:spAutoFit/>
          </a:bodyPr>
          <a:lstStyle/>
          <a:p>
            <a:pPr algn="ctr"/>
            <a:r>
              <a:rPr lang="en-GB" altLang="en-US" sz="2800" dirty="0" smtClean="0">
                <a:solidFill>
                  <a:schemeClr val="accent2"/>
                </a:solidFill>
              </a:rPr>
              <a:t>TOP UNIVERSITY PCT APPLICANTS 2012</a:t>
            </a:r>
          </a:p>
        </p:txBody>
      </p:sp>
      <p:sp>
        <p:nvSpPr>
          <p:cNvPr id="16387" name="Rectangle 3"/>
          <p:cNvSpPr>
            <a:spLocks noChangeArrowheads="1"/>
          </p:cNvSpPr>
          <p:nvPr/>
        </p:nvSpPr>
        <p:spPr bwMode="auto">
          <a:xfrm>
            <a:off x="1979711" y="1052736"/>
            <a:ext cx="835342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800" dirty="0">
                <a:ea typeface="ヒラギノ角ゴ Pro W3"/>
                <a:cs typeface="ヒラギノ角ゴ Pro W3"/>
              </a:rPr>
              <a:t>University of California (US)</a:t>
            </a:r>
          </a:p>
          <a:p>
            <a:pPr>
              <a:spcBef>
                <a:spcPct val="0"/>
              </a:spcBef>
              <a:buFontTx/>
              <a:buAutoNum type="arabicPeriod"/>
            </a:pPr>
            <a:r>
              <a:rPr lang="en-GB" altLang="en-US" sz="1800" dirty="0">
                <a:ea typeface="ヒラギノ角ゴ Pro W3"/>
                <a:cs typeface="ヒラギノ角ゴ Pro W3"/>
              </a:rPr>
              <a:t>MIT </a:t>
            </a:r>
            <a:r>
              <a:rPr lang="en-GB" altLang="en-US" sz="1800" dirty="0"/>
              <a:t>(US)</a:t>
            </a:r>
            <a:endParaRPr lang="en-GB" altLang="en-US" sz="1800" dirty="0">
              <a:ea typeface="ヒラギノ角ゴ Pro W3"/>
              <a:cs typeface="ヒラギノ角ゴ Pro W3"/>
            </a:endParaRPr>
          </a:p>
          <a:p>
            <a:pPr>
              <a:spcBef>
                <a:spcPct val="0"/>
              </a:spcBef>
              <a:buFontTx/>
              <a:buAutoNum type="arabicPeriod"/>
            </a:pPr>
            <a:r>
              <a:rPr lang="en-GB" altLang="en-US" sz="1800" dirty="0"/>
              <a:t>Harvard University (US)</a:t>
            </a:r>
          </a:p>
          <a:p>
            <a:pPr>
              <a:spcBef>
                <a:spcPct val="0"/>
              </a:spcBef>
              <a:buFontTx/>
              <a:buAutoNum type="arabicPeriod"/>
            </a:pPr>
            <a:r>
              <a:rPr lang="en-GB" altLang="en-US" sz="1800" dirty="0"/>
              <a:t>Johns Hopkins (US)</a:t>
            </a:r>
          </a:p>
          <a:p>
            <a:pPr>
              <a:spcBef>
                <a:spcPct val="0"/>
              </a:spcBef>
              <a:buFontTx/>
              <a:buAutoNum type="arabicPeriod"/>
            </a:pPr>
            <a:r>
              <a:rPr lang="en-GB" altLang="en-US" sz="1800" dirty="0"/>
              <a:t>Columbia University (US)</a:t>
            </a:r>
          </a:p>
          <a:p>
            <a:pPr>
              <a:spcBef>
                <a:spcPct val="0"/>
              </a:spcBef>
              <a:buFontTx/>
              <a:buAutoNum type="arabicPeriod"/>
            </a:pPr>
            <a:r>
              <a:rPr lang="en-GB" altLang="en-US" sz="1800" dirty="0">
                <a:ea typeface="ヒラギノ角ゴ Pro W3"/>
                <a:cs typeface="ヒラギノ角ゴ Pro W3"/>
              </a:rPr>
              <a:t>University of Texas </a:t>
            </a:r>
            <a:r>
              <a:rPr lang="en-GB" altLang="en-US" sz="1800" dirty="0"/>
              <a:t>(US)</a:t>
            </a:r>
          </a:p>
          <a:p>
            <a:pPr>
              <a:spcBef>
                <a:spcPct val="0"/>
              </a:spcBef>
              <a:buFontTx/>
              <a:buAutoNum type="arabicPeriod"/>
            </a:pPr>
            <a:r>
              <a:rPr lang="en-GB" altLang="en-US" sz="1800" dirty="0"/>
              <a:t>Seoul National University (KR)</a:t>
            </a:r>
          </a:p>
          <a:p>
            <a:pPr>
              <a:spcBef>
                <a:spcPct val="0"/>
              </a:spcBef>
              <a:buFontTx/>
              <a:buAutoNum type="arabicPeriod"/>
            </a:pPr>
            <a:r>
              <a:rPr lang="en-GB" altLang="en-US" sz="1800" dirty="0"/>
              <a:t>Leland Stanford University (US)</a:t>
            </a:r>
          </a:p>
          <a:p>
            <a:pPr>
              <a:spcBef>
                <a:spcPct val="0"/>
              </a:spcBef>
              <a:buFontTx/>
              <a:buAutoNum type="arabicPeriod"/>
            </a:pPr>
            <a:r>
              <a:rPr lang="en-GB" altLang="en-US" sz="1800" dirty="0">
                <a:ea typeface="ヒラギノ角ゴ Pro W3"/>
                <a:cs typeface="ヒラギノ角ゴ Pro W3"/>
              </a:rPr>
              <a:t>Peking University (CN)</a:t>
            </a:r>
          </a:p>
          <a:p>
            <a:pPr>
              <a:spcBef>
                <a:spcPct val="0"/>
              </a:spcBef>
              <a:buFontTx/>
              <a:buAutoNum type="arabicPeriod"/>
            </a:pPr>
            <a:r>
              <a:rPr lang="en-GB" altLang="en-US" sz="1800" dirty="0"/>
              <a:t>University of Florida (US)</a:t>
            </a:r>
          </a:p>
          <a:p>
            <a:pPr>
              <a:spcBef>
                <a:spcPct val="0"/>
              </a:spcBef>
              <a:buFontTx/>
              <a:buAutoNum type="arabicPeriod"/>
            </a:pPr>
            <a:r>
              <a:rPr lang="en-GB" altLang="en-US" sz="1800" dirty="0"/>
              <a:t>Cal Tech (US)</a:t>
            </a:r>
          </a:p>
          <a:p>
            <a:pPr>
              <a:spcBef>
                <a:spcPct val="0"/>
              </a:spcBef>
              <a:buFontTx/>
              <a:buAutoNum type="arabicPeriod"/>
            </a:pPr>
            <a:r>
              <a:rPr lang="en-GB" altLang="en-US" sz="1800" dirty="0">
                <a:ea typeface="ヒラギノ角ゴ Pro W3"/>
                <a:cs typeface="ヒラギノ角ゴ Pro W3"/>
              </a:rPr>
              <a:t>Korea Advanced Institute of Science and Technology (KR)</a:t>
            </a:r>
          </a:p>
          <a:p>
            <a:pPr>
              <a:spcBef>
                <a:spcPct val="0"/>
              </a:spcBef>
              <a:buFontTx/>
              <a:buAutoNum type="arabicPeriod"/>
            </a:pPr>
            <a:r>
              <a:rPr lang="en-GB" altLang="en-US" sz="1800" dirty="0"/>
              <a:t>Cornell University (US)</a:t>
            </a:r>
          </a:p>
          <a:p>
            <a:pPr>
              <a:spcBef>
                <a:spcPct val="0"/>
              </a:spcBef>
              <a:buFontTx/>
              <a:buAutoNum type="arabicPeriod"/>
            </a:pPr>
            <a:r>
              <a:rPr lang="en-GB" altLang="en-US" sz="1800" dirty="0">
                <a:ea typeface="ヒラギノ角ゴ Pro W3"/>
                <a:cs typeface="ヒラギノ角ゴ Pro W3"/>
              </a:rPr>
              <a:t>University of Tokyo (JP)</a:t>
            </a:r>
          </a:p>
          <a:p>
            <a:pPr>
              <a:spcBef>
                <a:spcPct val="0"/>
              </a:spcBef>
              <a:buFontTx/>
              <a:buAutoNum type="arabicPeriod"/>
            </a:pPr>
            <a:r>
              <a:rPr lang="en-GB" altLang="en-US" sz="1800" dirty="0" err="1">
                <a:ea typeface="ヒラギノ角ゴ Pro W3"/>
                <a:cs typeface="ヒラギノ角ゴ Pro W3"/>
              </a:rPr>
              <a:t>Yonsei</a:t>
            </a:r>
            <a:r>
              <a:rPr lang="en-GB" altLang="en-US" sz="1800" dirty="0">
                <a:ea typeface="ヒラギノ角ゴ Pro W3"/>
                <a:cs typeface="ヒラギノ角ゴ Pro W3"/>
              </a:rPr>
              <a:t> University (KR)</a:t>
            </a:r>
          </a:p>
          <a:p>
            <a:pPr>
              <a:spcBef>
                <a:spcPct val="0"/>
              </a:spcBef>
              <a:buFontTx/>
              <a:buAutoNum type="arabicPeriod"/>
            </a:pPr>
            <a:r>
              <a:rPr lang="en-GB" altLang="en-US" sz="1800" dirty="0"/>
              <a:t>Isis Innovation Limited (GB)</a:t>
            </a:r>
          </a:p>
          <a:p>
            <a:pPr>
              <a:spcBef>
                <a:spcPct val="0"/>
              </a:spcBef>
              <a:buFontTx/>
              <a:buAutoNum type="arabicPeriod"/>
            </a:pPr>
            <a:r>
              <a:rPr lang="en-GB" altLang="en-US" sz="1800" dirty="0">
                <a:ea typeface="ヒラギノ角ゴ Pro W3"/>
                <a:cs typeface="ヒラギノ角ゴ Pro W3"/>
              </a:rPr>
              <a:t>Tsinghua University (CN)</a:t>
            </a:r>
          </a:p>
          <a:p>
            <a:pPr>
              <a:spcBef>
                <a:spcPct val="0"/>
              </a:spcBef>
              <a:buFontTx/>
              <a:buAutoNum type="arabicPeriod"/>
            </a:pPr>
            <a:r>
              <a:rPr lang="en-GB" altLang="en-US" sz="1800" dirty="0"/>
              <a:t>Kyoto University (JP)</a:t>
            </a:r>
          </a:p>
          <a:p>
            <a:pPr>
              <a:spcBef>
                <a:spcPct val="0"/>
              </a:spcBef>
              <a:buFontTx/>
              <a:buAutoNum type="arabicPeriod"/>
            </a:pPr>
            <a:r>
              <a:rPr lang="en-GB" altLang="en-US" sz="1800" dirty="0">
                <a:ea typeface="ヒラギノ角ゴ Pro W3"/>
                <a:cs typeface="ヒラギノ角ゴ Pro W3"/>
              </a:rPr>
              <a:t>University of Michigan </a:t>
            </a:r>
            <a:r>
              <a:rPr lang="en-GB" altLang="en-US" sz="1800" dirty="0"/>
              <a:t>(US)</a:t>
            </a:r>
            <a:endParaRPr lang="en-GB" altLang="en-US" sz="1800" dirty="0">
              <a:ea typeface="ヒラギノ角ゴ Pro W3"/>
              <a:cs typeface="ヒラギノ角ゴ Pro W3"/>
            </a:endParaRPr>
          </a:p>
          <a:p>
            <a:pPr>
              <a:spcBef>
                <a:spcPct val="0"/>
              </a:spcBef>
              <a:buFontTx/>
              <a:buAutoNum type="arabicPeriod"/>
            </a:pPr>
            <a:r>
              <a:rPr lang="en-GB" altLang="en-US" sz="1800" dirty="0">
                <a:ea typeface="ヒラギノ角ゴ Pro W3"/>
                <a:cs typeface="ヒラギノ角ゴ Pro W3"/>
              </a:rPr>
              <a:t>Purdue University (US)</a:t>
            </a:r>
          </a:p>
        </p:txBody>
      </p:sp>
    </p:spTree>
    <p:extLst>
      <p:ext uri="{BB962C8B-B14F-4D97-AF65-F5344CB8AC3E}">
        <p14:creationId xmlns:p14="http://schemas.microsoft.com/office/powerpoint/2010/main" val="727513927"/>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0664" y="188640"/>
            <a:ext cx="9036496" cy="954107"/>
          </a:xfrm>
        </p:spPr>
        <p:txBody>
          <a:bodyPr wrap="square">
            <a:spAutoFit/>
          </a:bodyPr>
          <a:lstStyle/>
          <a:p>
            <a:pPr algn="ctr"/>
            <a:r>
              <a:rPr lang="en-GB" altLang="en-US" sz="2800" dirty="0" smtClean="0">
                <a:solidFill>
                  <a:schemeClr val="accent2"/>
                </a:solidFill>
              </a:rPr>
              <a:t>TOP GOVERNMENT/RESEARCH INSTITUTION PCT APPLICANTS 2012</a:t>
            </a:r>
          </a:p>
        </p:txBody>
      </p:sp>
      <p:sp>
        <p:nvSpPr>
          <p:cNvPr id="17411" name="Rectangle 3"/>
          <p:cNvSpPr>
            <a:spLocks noChangeArrowheads="1"/>
          </p:cNvSpPr>
          <p:nvPr/>
        </p:nvSpPr>
        <p:spPr bwMode="auto">
          <a:xfrm>
            <a:off x="323528" y="1484784"/>
            <a:ext cx="849076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700" dirty="0">
                <a:ea typeface="ヒラギノ角ゴ Pro W3"/>
                <a:cs typeface="ヒラギノ角ゴ Pro W3"/>
              </a:rPr>
              <a:t>Commissariat a </a:t>
            </a:r>
            <a:r>
              <a:rPr lang="en-GB" altLang="en-US" sz="1700" dirty="0" err="1">
                <a:ea typeface="ヒラギノ角ゴ Pro W3"/>
                <a:cs typeface="ヒラギノ角ゴ Pro W3"/>
              </a:rPr>
              <a:t>l’Energie</a:t>
            </a:r>
            <a:r>
              <a:rPr lang="en-GB" altLang="en-US" sz="1700" dirty="0">
                <a:ea typeface="ヒラギノ角ゴ Pro W3"/>
                <a:cs typeface="ヒラギノ角ゴ Pro W3"/>
              </a:rPr>
              <a:t> </a:t>
            </a:r>
            <a:r>
              <a:rPr lang="en-GB" altLang="en-US" sz="1700" dirty="0" err="1">
                <a:ea typeface="ヒラギノ角ゴ Pro W3"/>
                <a:cs typeface="ヒラギノ角ゴ Pro W3"/>
              </a:rPr>
              <a:t>Atomique</a:t>
            </a:r>
            <a:r>
              <a:rPr lang="en-GB" altLang="en-US" sz="1700" dirty="0">
                <a:ea typeface="ヒラギノ角ゴ Pro W3"/>
                <a:cs typeface="ヒラギノ角ゴ Pro W3"/>
              </a:rPr>
              <a:t> et aux Energies Alternatives (France) </a:t>
            </a:r>
          </a:p>
          <a:p>
            <a:pPr>
              <a:spcBef>
                <a:spcPct val="0"/>
              </a:spcBef>
              <a:buFontTx/>
              <a:buAutoNum type="arabicPeriod"/>
            </a:pPr>
            <a:r>
              <a:rPr lang="en-GB" altLang="en-US" sz="1700" dirty="0" err="1">
                <a:ea typeface="ヒラギノ角ゴ Pro W3"/>
                <a:cs typeface="ヒラギノ角ゴ Pro W3"/>
              </a:rPr>
              <a:t>Fraunhofer-Gesellschaft</a:t>
            </a:r>
            <a:r>
              <a:rPr lang="en-GB" altLang="en-US" sz="1700" dirty="0">
                <a:ea typeface="ヒラギノ角ゴ Pro W3"/>
                <a:cs typeface="ヒラギノ角ゴ Pro W3"/>
              </a:rPr>
              <a:t> </a:t>
            </a:r>
            <a:r>
              <a:rPr lang="en-GB" altLang="en-US" sz="1700" dirty="0" err="1">
                <a:ea typeface="ヒラギノ角ゴ Pro W3"/>
                <a:cs typeface="ヒラギノ角ゴ Pro W3"/>
              </a:rPr>
              <a:t>zur</a:t>
            </a:r>
            <a:r>
              <a:rPr lang="en-GB" altLang="en-US" sz="1700" dirty="0">
                <a:ea typeface="ヒラギノ角ゴ Pro W3"/>
                <a:cs typeface="ヒラギノ角ゴ Pro W3"/>
              </a:rPr>
              <a:t> </a:t>
            </a:r>
            <a:r>
              <a:rPr lang="en-GB" altLang="en-US" sz="1700" dirty="0" err="1">
                <a:ea typeface="ヒラギノ角ゴ Pro W3"/>
                <a:cs typeface="ヒラギノ角ゴ Pro W3"/>
              </a:rPr>
              <a:t>Forderung</a:t>
            </a:r>
            <a:r>
              <a:rPr lang="en-GB" altLang="en-US" sz="1700" dirty="0">
                <a:ea typeface="ヒラギノ角ゴ Pro W3"/>
                <a:cs typeface="ヒラギノ角ゴ Pro W3"/>
              </a:rPr>
              <a:t> Der </a:t>
            </a:r>
            <a:r>
              <a:rPr lang="en-GB" altLang="en-US" sz="1700" dirty="0" err="1">
                <a:ea typeface="ヒラギノ角ゴ Pro W3"/>
                <a:cs typeface="ヒラギノ角ゴ Pro W3"/>
              </a:rPr>
              <a:t>Angewandten</a:t>
            </a:r>
            <a:r>
              <a:rPr lang="en-GB" altLang="en-US" sz="1700" dirty="0">
                <a:ea typeface="ヒラギノ角ゴ Pro W3"/>
                <a:cs typeface="ヒラギノ角ゴ Pro W3"/>
              </a:rPr>
              <a:t> </a:t>
            </a:r>
            <a:r>
              <a:rPr lang="en-GB" altLang="en-US" sz="1700" dirty="0" err="1">
                <a:ea typeface="ヒラギノ角ゴ Pro W3"/>
                <a:cs typeface="ヒラギノ角ゴ Pro W3"/>
              </a:rPr>
              <a:t>Forschung</a:t>
            </a:r>
            <a:r>
              <a:rPr lang="en-GB" altLang="en-US" sz="1700" dirty="0">
                <a:ea typeface="ヒラギノ角ゴ Pro W3"/>
                <a:cs typeface="ヒラギノ角ゴ Pro W3"/>
              </a:rPr>
              <a:t> </a:t>
            </a:r>
            <a:r>
              <a:rPr lang="en-GB" altLang="en-US" sz="1700" dirty="0" err="1">
                <a:ea typeface="ヒラギノ角ゴ Pro W3"/>
                <a:cs typeface="ヒラギノ角ゴ Pro W3"/>
              </a:rPr>
              <a:t>e.v</a:t>
            </a:r>
            <a:r>
              <a:rPr lang="en-GB" altLang="en-US" sz="1700" dirty="0">
                <a:ea typeface="ヒラギノ角ゴ Pro W3"/>
                <a:cs typeface="ヒラギノ角ゴ Pro W3"/>
              </a:rPr>
              <a:t>. (Germany)</a:t>
            </a:r>
          </a:p>
          <a:p>
            <a:pPr>
              <a:spcBef>
                <a:spcPct val="0"/>
              </a:spcBef>
              <a:buFontTx/>
              <a:buAutoNum type="arabicPeriod"/>
            </a:pPr>
            <a:r>
              <a:rPr lang="en-GB" altLang="en-US" sz="1700" dirty="0">
                <a:ea typeface="ヒラギノ角ゴ Pro W3"/>
                <a:cs typeface="ヒラギノ角ゴ Pro W3"/>
              </a:rPr>
              <a:t>Centre National de la </a:t>
            </a:r>
            <a:r>
              <a:rPr lang="en-GB" altLang="en-US" sz="1700" dirty="0" err="1">
                <a:ea typeface="ヒラギノ角ゴ Pro W3"/>
                <a:cs typeface="ヒラギノ角ゴ Pro W3"/>
              </a:rPr>
              <a:t>Recherche</a:t>
            </a:r>
            <a:r>
              <a:rPr lang="en-GB" altLang="en-US" sz="1700" dirty="0">
                <a:ea typeface="ヒラギノ角ゴ Pro W3"/>
                <a:cs typeface="ヒラギノ角ゴ Pro W3"/>
              </a:rPr>
              <a:t> </a:t>
            </a:r>
            <a:r>
              <a:rPr lang="en-GB" altLang="en-US" sz="1700" dirty="0" err="1">
                <a:ea typeface="ヒラギノ角ゴ Pro W3"/>
                <a:cs typeface="ヒラギノ角ゴ Pro W3"/>
              </a:rPr>
              <a:t>Scientifique</a:t>
            </a:r>
            <a:r>
              <a:rPr lang="en-GB" altLang="en-US" sz="1700" dirty="0">
                <a:ea typeface="ヒラギノ角ゴ Pro W3"/>
                <a:cs typeface="ヒラギノ角ゴ Pro W3"/>
              </a:rPr>
              <a:t> (CNRS) (France)</a:t>
            </a:r>
          </a:p>
          <a:p>
            <a:pPr>
              <a:spcBef>
                <a:spcPct val="0"/>
              </a:spcBef>
              <a:buFontTx/>
              <a:buAutoNum type="arabicPeriod"/>
            </a:pPr>
            <a:r>
              <a:rPr lang="en-GB" altLang="en-US" sz="1700" dirty="0"/>
              <a:t>China Academy of Telecommunications Technology</a:t>
            </a:r>
          </a:p>
          <a:p>
            <a:pPr>
              <a:spcBef>
                <a:spcPct val="0"/>
              </a:spcBef>
              <a:buFontTx/>
              <a:buAutoNum type="arabicPeriod"/>
            </a:pPr>
            <a:r>
              <a:rPr lang="en-GB" altLang="en-US" sz="1700" dirty="0"/>
              <a:t>Institute of Microelectronics of Chinese Academy of Sciences (China)</a:t>
            </a:r>
          </a:p>
          <a:p>
            <a:pPr>
              <a:spcBef>
                <a:spcPct val="0"/>
              </a:spcBef>
              <a:buFontTx/>
              <a:buAutoNum type="arabicPeriod"/>
            </a:pPr>
            <a:r>
              <a:rPr lang="en-GB" altLang="en-US" sz="1700" dirty="0" err="1">
                <a:ea typeface="ヒラギノ角ゴ Pro W3"/>
                <a:cs typeface="ヒラギノ角ゴ Pro W3"/>
              </a:rPr>
              <a:t>Mimos</a:t>
            </a:r>
            <a:r>
              <a:rPr lang="en-GB" altLang="en-US" sz="1700" dirty="0">
                <a:ea typeface="ヒラギノ角ゴ Pro W3"/>
                <a:cs typeface="ヒラギノ角ゴ Pro W3"/>
              </a:rPr>
              <a:t> </a:t>
            </a:r>
            <a:r>
              <a:rPr lang="en-GB" altLang="en-US" sz="1700" dirty="0" err="1">
                <a:ea typeface="ヒラギノ角ゴ Pro W3"/>
                <a:cs typeface="ヒラギノ角ゴ Pro W3"/>
              </a:rPr>
              <a:t>Berhad</a:t>
            </a:r>
            <a:r>
              <a:rPr lang="en-GB" altLang="en-US" sz="1700" dirty="0">
                <a:ea typeface="ヒラギノ角ゴ Pro W3"/>
                <a:cs typeface="ヒラギノ角ゴ Pro W3"/>
              </a:rPr>
              <a:t> (Malaysia)</a:t>
            </a:r>
          </a:p>
          <a:p>
            <a:pPr>
              <a:spcBef>
                <a:spcPct val="0"/>
              </a:spcBef>
              <a:buFontTx/>
              <a:buAutoNum type="arabicPeriod"/>
            </a:pPr>
            <a:r>
              <a:rPr lang="en-GB" altLang="en-US" sz="1700" dirty="0" err="1"/>
              <a:t>Institut</a:t>
            </a:r>
            <a:r>
              <a:rPr lang="en-GB" altLang="en-US" sz="1700" dirty="0"/>
              <a:t> National de la </a:t>
            </a:r>
            <a:r>
              <a:rPr lang="en-GB" altLang="en-US" sz="1700" dirty="0" err="1"/>
              <a:t>Sante</a:t>
            </a:r>
            <a:r>
              <a:rPr lang="en-GB" altLang="en-US" sz="1700" dirty="0"/>
              <a:t> et de la </a:t>
            </a:r>
            <a:r>
              <a:rPr lang="en-GB" altLang="en-US" sz="1700" dirty="0" err="1"/>
              <a:t>Recherche</a:t>
            </a:r>
            <a:r>
              <a:rPr lang="en-GB" altLang="en-US" sz="1700" dirty="0"/>
              <a:t> </a:t>
            </a:r>
            <a:r>
              <a:rPr lang="en-GB" altLang="en-US" sz="1700" dirty="0" err="1"/>
              <a:t>Medicale</a:t>
            </a:r>
            <a:r>
              <a:rPr lang="en-GB" altLang="en-US" sz="1700" dirty="0"/>
              <a:t> (INSERM) (France)</a:t>
            </a:r>
          </a:p>
          <a:p>
            <a:pPr>
              <a:spcBef>
                <a:spcPct val="0"/>
              </a:spcBef>
              <a:buFontTx/>
              <a:buAutoNum type="arabicPeriod"/>
            </a:pPr>
            <a:r>
              <a:rPr lang="en-GB" altLang="en-US" sz="1700" dirty="0"/>
              <a:t>Electronics &amp; Telecommunications Research Institute of Korea</a:t>
            </a:r>
          </a:p>
          <a:p>
            <a:pPr>
              <a:spcBef>
                <a:spcPct val="0"/>
              </a:spcBef>
              <a:buFontTx/>
              <a:buAutoNum type="arabicPeriod"/>
            </a:pPr>
            <a:r>
              <a:rPr lang="en-GB" altLang="en-US" sz="1700" dirty="0">
                <a:ea typeface="ヒラギノ角ゴ Pro W3"/>
                <a:cs typeface="ヒラギノ角ゴ Pro W3"/>
              </a:rPr>
              <a:t>Agency of Science, Technology and Research (Singapore)</a:t>
            </a:r>
          </a:p>
          <a:p>
            <a:pPr>
              <a:spcBef>
                <a:spcPct val="0"/>
              </a:spcBef>
              <a:buFontTx/>
              <a:buAutoNum type="arabicPeriod"/>
            </a:pPr>
            <a:r>
              <a:rPr lang="en-GB" altLang="en-US" sz="1700" dirty="0" err="1">
                <a:ea typeface="ヒラギノ角ゴ Pro W3"/>
                <a:cs typeface="ヒラギノ角ゴ Pro W3"/>
              </a:rPr>
              <a:t>Consejo</a:t>
            </a:r>
            <a:r>
              <a:rPr lang="en-GB" altLang="en-US" sz="1700" dirty="0">
                <a:ea typeface="ヒラギノ角ゴ Pro W3"/>
                <a:cs typeface="ヒラギノ角ゴ Pro W3"/>
              </a:rPr>
              <a:t> Superior de </a:t>
            </a:r>
            <a:r>
              <a:rPr lang="en-GB" altLang="en-US" sz="1700" dirty="0" err="1">
                <a:ea typeface="ヒラギノ角ゴ Pro W3"/>
                <a:cs typeface="ヒラギノ角ゴ Pro W3"/>
              </a:rPr>
              <a:t>Investigaciones</a:t>
            </a:r>
            <a:r>
              <a:rPr lang="en-GB" altLang="en-US" sz="1700" dirty="0">
                <a:ea typeface="ヒラギノ角ゴ Pro W3"/>
                <a:cs typeface="ヒラギノ角ゴ Pro W3"/>
              </a:rPr>
              <a:t> </a:t>
            </a:r>
            <a:r>
              <a:rPr lang="en-GB" altLang="en-US" sz="1700" dirty="0" err="1">
                <a:ea typeface="ヒラギノ角ゴ Pro W3"/>
                <a:cs typeface="ヒラギノ角ゴ Pro W3"/>
              </a:rPr>
              <a:t>Cientificas</a:t>
            </a:r>
            <a:r>
              <a:rPr lang="en-GB" altLang="en-US" sz="1700" dirty="0">
                <a:ea typeface="ヒラギノ角ゴ Pro W3"/>
                <a:cs typeface="ヒラギノ角ゴ Pro W3"/>
              </a:rPr>
              <a:t> (CSIC) (Spain)</a:t>
            </a:r>
          </a:p>
          <a:p>
            <a:pPr>
              <a:spcBef>
                <a:spcPct val="0"/>
              </a:spcBef>
              <a:buFontTx/>
              <a:buAutoNum type="arabicPeriod"/>
            </a:pPr>
            <a:r>
              <a:rPr lang="en-GB" altLang="en-US" sz="1700" dirty="0"/>
              <a:t>United States of America, represented by the Secretary, Department of Health and Human Services</a:t>
            </a:r>
          </a:p>
          <a:p>
            <a:pPr>
              <a:spcBef>
                <a:spcPct val="0"/>
              </a:spcBef>
              <a:buFontTx/>
              <a:buAutoNum type="arabicPeriod"/>
            </a:pPr>
            <a:r>
              <a:rPr lang="en-GB" altLang="en-US" sz="1700" dirty="0">
                <a:ea typeface="ヒラギノ角ゴ Pro W3"/>
                <a:cs typeface="ヒラギノ角ゴ Pro W3"/>
              </a:rPr>
              <a:t>National Institute of Advanced Industrial Science and Technology (Japan)</a:t>
            </a:r>
          </a:p>
          <a:p>
            <a:pPr>
              <a:spcBef>
                <a:spcPct val="0"/>
              </a:spcBef>
              <a:buFontTx/>
              <a:buAutoNum type="arabicPeriod"/>
            </a:pPr>
            <a:r>
              <a:rPr lang="en-GB" altLang="en-US" sz="1700" dirty="0"/>
              <a:t>Council of Scientific and Industrial Research (India)</a:t>
            </a:r>
          </a:p>
          <a:p>
            <a:pPr>
              <a:spcBef>
                <a:spcPct val="0"/>
              </a:spcBef>
              <a:buFontTx/>
              <a:buAutoNum type="arabicPeriod"/>
            </a:pPr>
            <a:r>
              <a:rPr lang="en-GB" altLang="en-US" sz="1700" dirty="0">
                <a:ea typeface="ヒラギノ角ゴ Pro W3"/>
                <a:cs typeface="ヒラギノ角ゴ Pro W3"/>
              </a:rPr>
              <a:t>Korea Research Institute of </a:t>
            </a:r>
            <a:r>
              <a:rPr lang="en-GB" altLang="en-US" sz="1700" dirty="0" err="1">
                <a:ea typeface="ヒラギノ角ゴ Pro W3"/>
                <a:cs typeface="ヒラギノ角ゴ Pro W3"/>
              </a:rPr>
              <a:t>BioScience</a:t>
            </a:r>
            <a:r>
              <a:rPr lang="en-GB" altLang="en-US" sz="1700" dirty="0">
                <a:ea typeface="ヒラギノ角ゴ Pro W3"/>
                <a:cs typeface="ヒラギノ角ゴ Pro W3"/>
              </a:rPr>
              <a:t> and Biotechnology</a:t>
            </a:r>
          </a:p>
          <a:p>
            <a:pPr>
              <a:spcBef>
                <a:spcPct val="0"/>
              </a:spcBef>
              <a:buFontTx/>
              <a:buAutoNum type="arabicPeriod"/>
            </a:pPr>
            <a:r>
              <a:rPr lang="en-GB" altLang="en-US" sz="1700" dirty="0" err="1">
                <a:ea typeface="ヒラギノ角ゴ Pro W3"/>
                <a:cs typeface="ヒラギノ角ゴ Pro W3"/>
              </a:rPr>
              <a:t>Nederlandse</a:t>
            </a:r>
            <a:r>
              <a:rPr lang="en-GB" altLang="en-US" sz="1700" dirty="0">
                <a:ea typeface="ヒラギノ角ゴ Pro W3"/>
                <a:cs typeface="ヒラギノ角ゴ Pro W3"/>
              </a:rPr>
              <a:t> </a:t>
            </a:r>
            <a:r>
              <a:rPr lang="en-GB" altLang="en-US" sz="1700" dirty="0" err="1">
                <a:ea typeface="ヒラギノ角ゴ Pro W3"/>
                <a:cs typeface="ヒラギノ角ゴ Pro W3"/>
              </a:rPr>
              <a:t>Organisatie</a:t>
            </a:r>
            <a:r>
              <a:rPr lang="en-GB" altLang="en-US" sz="1700" dirty="0">
                <a:ea typeface="ヒラギノ角ゴ Pro W3"/>
                <a:cs typeface="ヒラギノ角ゴ Pro W3"/>
              </a:rPr>
              <a:t> </a:t>
            </a:r>
            <a:r>
              <a:rPr lang="en-GB" altLang="en-US" sz="1700" dirty="0" err="1">
                <a:ea typeface="ヒラギノ角ゴ Pro W3"/>
                <a:cs typeface="ヒラギノ角ゴ Pro W3"/>
              </a:rPr>
              <a:t>voor</a:t>
            </a:r>
            <a:r>
              <a:rPr lang="en-GB" altLang="en-US" sz="1700" dirty="0">
                <a:ea typeface="ヒラギノ角ゴ Pro W3"/>
                <a:cs typeface="ヒラギノ角ゴ Pro W3"/>
              </a:rPr>
              <a:t> </a:t>
            </a:r>
            <a:r>
              <a:rPr lang="en-GB" altLang="en-US" sz="1700" dirty="0" err="1">
                <a:ea typeface="ヒラギノ角ゴ Pro W3"/>
                <a:cs typeface="ヒラギノ角ゴ Pro W3"/>
              </a:rPr>
              <a:t>Toegepast-Natuurwetenschappelijk</a:t>
            </a:r>
            <a:r>
              <a:rPr lang="en-GB" altLang="en-US" sz="1700" dirty="0">
                <a:ea typeface="ヒラギノ角ゴ Pro W3"/>
                <a:cs typeface="ヒラギノ角ゴ Pro W3"/>
              </a:rPr>
              <a:t> </a:t>
            </a:r>
            <a:r>
              <a:rPr lang="en-GB" altLang="en-US" sz="1700" dirty="0" err="1">
                <a:ea typeface="ヒラギノ角ゴ Pro W3"/>
                <a:cs typeface="ヒラギノ角ゴ Pro W3"/>
              </a:rPr>
              <a:t>Onderzoek</a:t>
            </a:r>
            <a:r>
              <a:rPr lang="en-GB" altLang="en-US" sz="1700" dirty="0">
                <a:ea typeface="ヒラギノ角ゴ Pro W3"/>
                <a:cs typeface="ヒラギノ角ゴ Pro W3"/>
              </a:rPr>
              <a:t> </a:t>
            </a:r>
            <a:r>
              <a:rPr lang="en-GB" altLang="en-US" sz="1700" dirty="0" err="1">
                <a:ea typeface="ヒラギノ角ゴ Pro W3"/>
                <a:cs typeface="ヒラギノ角ゴ Pro W3"/>
              </a:rPr>
              <a:t>Tno</a:t>
            </a:r>
            <a:r>
              <a:rPr lang="en-GB" altLang="en-US" sz="1700" dirty="0">
                <a:ea typeface="ヒラギノ角ゴ Pro W3"/>
                <a:cs typeface="ヒラギノ角ゴ Pro W3"/>
              </a:rPr>
              <a:t> (Netherlands)</a:t>
            </a:r>
          </a:p>
          <a:p>
            <a:pPr>
              <a:spcBef>
                <a:spcPct val="0"/>
              </a:spcBef>
              <a:buFontTx/>
              <a:buAutoNum type="arabicPeriod"/>
            </a:pPr>
            <a:r>
              <a:rPr lang="en-GB" altLang="en-US" sz="1700" dirty="0">
                <a:ea typeface="ヒラギノ角ゴ Pro W3"/>
                <a:cs typeface="ヒラギノ角ゴ Pro W3"/>
              </a:rPr>
              <a:t>Max Plank Institute (Germany</a:t>
            </a:r>
            <a:r>
              <a:rPr lang="en-GB" altLang="en-US" sz="1800" dirty="0">
                <a:ea typeface="ヒラギノ角ゴ Pro W3"/>
                <a:cs typeface="ヒラギノ角ゴ Pro W3"/>
              </a:rPr>
              <a:t>)</a:t>
            </a:r>
          </a:p>
        </p:txBody>
      </p:sp>
    </p:spTree>
    <p:extLst>
      <p:ext uri="{BB962C8B-B14F-4D97-AF65-F5344CB8AC3E}">
        <p14:creationId xmlns:p14="http://schemas.microsoft.com/office/powerpoint/2010/main" val="3068340045"/>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28600" y="333703"/>
            <a:ext cx="8663880" cy="523220"/>
          </a:xfrm>
        </p:spPr>
        <p:txBody>
          <a:bodyPr wrap="square">
            <a:spAutoFit/>
          </a:bodyPr>
          <a:lstStyle/>
          <a:p>
            <a:pPr algn="ctr"/>
            <a:r>
              <a:rPr lang="en-GB" altLang="en-US" sz="2800" dirty="0" smtClean="0">
                <a:solidFill>
                  <a:schemeClr val="accent2"/>
                </a:solidFill>
              </a:rPr>
              <a:t>SOME SWEDISH PCT APPLICANTS</a:t>
            </a:r>
          </a:p>
        </p:txBody>
      </p:sp>
      <p:sp>
        <p:nvSpPr>
          <p:cNvPr id="18435" name="Rectangle 3"/>
          <p:cNvSpPr>
            <a:spLocks noChangeArrowheads="1"/>
          </p:cNvSpPr>
          <p:nvPr/>
        </p:nvSpPr>
        <p:spPr bwMode="auto">
          <a:xfrm>
            <a:off x="3199532" y="1988840"/>
            <a:ext cx="8382000" cy="280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nSpc>
                <a:spcPct val="150000"/>
              </a:lnSpc>
              <a:spcBef>
                <a:spcPct val="0"/>
              </a:spcBef>
              <a:buFontTx/>
              <a:buNone/>
            </a:pPr>
            <a:r>
              <a:rPr lang="en-US" altLang="en-US" sz="2000" dirty="0" smtClean="0">
                <a:ea typeface="ヒラギノ角ゴ Pro W3"/>
                <a:cs typeface="ヒラギノ角ゴ Pro W3"/>
              </a:rPr>
              <a:t>ERICSSON</a:t>
            </a:r>
          </a:p>
          <a:p>
            <a:pPr>
              <a:lnSpc>
                <a:spcPct val="150000"/>
              </a:lnSpc>
              <a:spcBef>
                <a:spcPct val="0"/>
              </a:spcBef>
              <a:buFontTx/>
              <a:buNone/>
            </a:pPr>
            <a:r>
              <a:rPr lang="en-US" altLang="en-US" sz="2000" dirty="0" smtClean="0">
                <a:ea typeface="ヒラギノ角ゴ Pro W3"/>
                <a:cs typeface="ヒラギノ角ゴ Pro W3"/>
              </a:rPr>
              <a:t>ASTRAZENECA</a:t>
            </a:r>
          </a:p>
          <a:p>
            <a:pPr>
              <a:lnSpc>
                <a:spcPct val="150000"/>
              </a:lnSpc>
              <a:spcBef>
                <a:spcPct val="0"/>
              </a:spcBef>
              <a:buFontTx/>
              <a:buNone/>
            </a:pPr>
            <a:r>
              <a:rPr lang="en-US" altLang="en-US" sz="2000" dirty="0" smtClean="0">
                <a:ea typeface="ヒラギノ角ゴ Pro W3"/>
                <a:cs typeface="ヒラギノ角ゴ Pro W3"/>
              </a:rPr>
              <a:t>SCANIA</a:t>
            </a:r>
          </a:p>
          <a:p>
            <a:pPr>
              <a:lnSpc>
                <a:spcPct val="150000"/>
              </a:lnSpc>
              <a:spcBef>
                <a:spcPct val="0"/>
              </a:spcBef>
              <a:buFontTx/>
              <a:buNone/>
            </a:pPr>
            <a:r>
              <a:rPr lang="en-US" altLang="en-US" sz="2000" dirty="0" smtClean="0">
                <a:ea typeface="ヒラギノ角ゴ Pro W3"/>
                <a:cs typeface="ヒラギノ角ゴ Pro W3"/>
              </a:rPr>
              <a:t>HUSQVARNA</a:t>
            </a:r>
          </a:p>
          <a:p>
            <a:pPr>
              <a:lnSpc>
                <a:spcPct val="150000"/>
              </a:lnSpc>
              <a:spcBef>
                <a:spcPct val="0"/>
              </a:spcBef>
              <a:buFontTx/>
              <a:buNone/>
            </a:pPr>
            <a:r>
              <a:rPr lang="en-US" altLang="en-US" sz="2000" dirty="0" smtClean="0">
                <a:ea typeface="ヒラギノ角ゴ Pro W3"/>
                <a:cs typeface="ヒラギノ角ゴ Pro W3"/>
              </a:rPr>
              <a:t>AKTIEBOLAGET</a:t>
            </a:r>
          </a:p>
          <a:p>
            <a:pPr>
              <a:lnSpc>
                <a:spcPct val="150000"/>
              </a:lnSpc>
              <a:spcBef>
                <a:spcPct val="0"/>
              </a:spcBef>
              <a:buFontTx/>
              <a:buNone/>
            </a:pPr>
            <a:r>
              <a:rPr lang="en-US" altLang="en-US" sz="2000" dirty="0" smtClean="0">
                <a:ea typeface="ヒラギノ角ゴ Pro W3"/>
                <a:cs typeface="ヒラギノ角ゴ Pro W3"/>
              </a:rPr>
              <a:t>VOLVO</a:t>
            </a:r>
            <a:endParaRPr lang="en-GB" altLang="en-US" sz="2000" dirty="0">
              <a:ea typeface="ヒラギノ角ゴ Pro W3"/>
              <a:cs typeface="ヒラギノ角ゴ Pro W3"/>
            </a:endParaRPr>
          </a:p>
        </p:txBody>
      </p:sp>
    </p:spTree>
    <p:extLst>
      <p:ext uri="{BB962C8B-B14F-4D97-AF65-F5344CB8AC3E}">
        <p14:creationId xmlns:p14="http://schemas.microsoft.com/office/powerpoint/2010/main" val="820808040"/>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627061" y="1124744"/>
            <a:ext cx="8061325" cy="6092825"/>
          </a:xfrm>
        </p:spPr>
        <p:txBody>
          <a:bodyPr/>
          <a:lstStyle/>
          <a:p>
            <a:pPr>
              <a:lnSpc>
                <a:spcPct val="90000"/>
              </a:lnSpc>
              <a:spcBef>
                <a:spcPct val="10000"/>
              </a:spcBef>
              <a:buFontTx/>
              <a:buNone/>
            </a:pPr>
            <a:r>
              <a:rPr lang="en-US" altLang="en-US" sz="2200" dirty="0" smtClean="0"/>
              <a:t>The ISAs are the following 19 offices: </a:t>
            </a:r>
          </a:p>
          <a:p>
            <a:pPr>
              <a:lnSpc>
                <a:spcPct val="90000"/>
              </a:lnSpc>
              <a:spcBef>
                <a:spcPct val="10000"/>
              </a:spcBef>
              <a:buFontTx/>
              <a:buNone/>
            </a:pPr>
            <a:endParaRPr lang="en-US" altLang="en-US" sz="1100" dirty="0" smtClean="0"/>
          </a:p>
          <a:p>
            <a:pPr marL="3319463" lvl="1">
              <a:lnSpc>
                <a:spcPct val="90000"/>
              </a:lnSpc>
              <a:spcBef>
                <a:spcPct val="10000"/>
              </a:spcBef>
              <a:buFont typeface="Wingdings" pitchFamily="2" charset="2"/>
              <a:buNone/>
            </a:pPr>
            <a:r>
              <a:rPr lang="en-US" altLang="en-US" sz="1700" dirty="0" smtClean="0"/>
              <a:t>Australia</a:t>
            </a:r>
          </a:p>
          <a:p>
            <a:pPr marL="3319463" lvl="1">
              <a:lnSpc>
                <a:spcPct val="90000"/>
              </a:lnSpc>
              <a:spcBef>
                <a:spcPct val="10000"/>
              </a:spcBef>
              <a:buFont typeface="Wingdings" pitchFamily="2" charset="2"/>
              <a:buNone/>
            </a:pPr>
            <a:r>
              <a:rPr lang="en-US" altLang="en-US" sz="1700" dirty="0" smtClean="0"/>
              <a:t>Austria</a:t>
            </a:r>
          </a:p>
          <a:p>
            <a:pPr marL="3319463" lvl="1">
              <a:lnSpc>
                <a:spcPct val="90000"/>
              </a:lnSpc>
              <a:spcBef>
                <a:spcPct val="10000"/>
              </a:spcBef>
              <a:buFont typeface="Wingdings" pitchFamily="2" charset="2"/>
              <a:buNone/>
            </a:pPr>
            <a:r>
              <a:rPr lang="en-GB" altLang="en-US" sz="1700" dirty="0" smtClean="0"/>
              <a:t>Brazil</a:t>
            </a:r>
            <a:endParaRPr lang="en-US" altLang="en-US" sz="1700" dirty="0" smtClean="0"/>
          </a:p>
          <a:p>
            <a:pPr marL="3319463" lvl="1">
              <a:lnSpc>
                <a:spcPct val="90000"/>
              </a:lnSpc>
              <a:spcBef>
                <a:spcPct val="10000"/>
              </a:spcBef>
              <a:buFont typeface="Wingdings" pitchFamily="2" charset="2"/>
              <a:buNone/>
            </a:pPr>
            <a:r>
              <a:rPr lang="en-US" altLang="en-US" sz="1700" dirty="0" smtClean="0"/>
              <a:t>Canada</a:t>
            </a:r>
          </a:p>
          <a:p>
            <a:pPr marL="3319463" lvl="1">
              <a:lnSpc>
                <a:spcPct val="90000"/>
              </a:lnSpc>
              <a:spcBef>
                <a:spcPct val="10000"/>
              </a:spcBef>
              <a:buFont typeface="Wingdings" pitchFamily="2" charset="2"/>
              <a:buNone/>
            </a:pPr>
            <a:r>
              <a:rPr lang="en-US" altLang="en-US" sz="1700" dirty="0" smtClean="0"/>
              <a:t>Chile (not yet operating)</a:t>
            </a:r>
          </a:p>
          <a:p>
            <a:pPr marL="3319463" lvl="1">
              <a:lnSpc>
                <a:spcPct val="90000"/>
              </a:lnSpc>
              <a:spcBef>
                <a:spcPct val="10000"/>
              </a:spcBef>
              <a:buFont typeface="Wingdings" pitchFamily="2" charset="2"/>
              <a:buNone/>
            </a:pPr>
            <a:r>
              <a:rPr lang="en-US" altLang="en-US" sz="1700" dirty="0" smtClean="0"/>
              <a:t>China</a:t>
            </a:r>
          </a:p>
          <a:p>
            <a:pPr marL="3319463" lvl="1">
              <a:lnSpc>
                <a:spcPct val="90000"/>
              </a:lnSpc>
              <a:spcBef>
                <a:spcPct val="10000"/>
              </a:spcBef>
              <a:buFont typeface="Wingdings" pitchFamily="2" charset="2"/>
              <a:buNone/>
            </a:pPr>
            <a:r>
              <a:rPr lang="en-US" altLang="en-US" sz="1700" dirty="0" smtClean="0"/>
              <a:t>Egypt</a:t>
            </a:r>
          </a:p>
          <a:p>
            <a:pPr marL="3319463" lvl="1">
              <a:lnSpc>
                <a:spcPct val="90000"/>
              </a:lnSpc>
              <a:spcBef>
                <a:spcPct val="10000"/>
              </a:spcBef>
              <a:buFont typeface="Wingdings" pitchFamily="2" charset="2"/>
              <a:buNone/>
            </a:pPr>
            <a:r>
              <a:rPr lang="en-US" altLang="en-US" sz="1700" dirty="0" smtClean="0"/>
              <a:t>Finland</a:t>
            </a:r>
          </a:p>
          <a:p>
            <a:pPr marL="3319463" lvl="1">
              <a:lnSpc>
                <a:spcPct val="90000"/>
              </a:lnSpc>
              <a:spcBef>
                <a:spcPct val="10000"/>
              </a:spcBef>
              <a:buFont typeface="Wingdings" pitchFamily="2" charset="2"/>
              <a:buNone/>
            </a:pPr>
            <a:r>
              <a:rPr lang="en-US" altLang="en-US" sz="1700" dirty="0" smtClean="0"/>
              <a:t>India</a:t>
            </a:r>
          </a:p>
          <a:p>
            <a:pPr marL="3319463" lvl="1">
              <a:lnSpc>
                <a:spcPct val="90000"/>
              </a:lnSpc>
              <a:spcBef>
                <a:spcPct val="10000"/>
              </a:spcBef>
              <a:buFont typeface="Wingdings" pitchFamily="2" charset="2"/>
              <a:buNone/>
            </a:pPr>
            <a:r>
              <a:rPr lang="en-US" altLang="en-US" sz="1700" dirty="0" smtClean="0"/>
              <a:t>Israel</a:t>
            </a:r>
          </a:p>
          <a:p>
            <a:pPr marL="3319463" lvl="1">
              <a:lnSpc>
                <a:spcPct val="90000"/>
              </a:lnSpc>
              <a:spcBef>
                <a:spcPct val="10000"/>
              </a:spcBef>
              <a:buFont typeface="Wingdings" pitchFamily="2" charset="2"/>
              <a:buNone/>
            </a:pPr>
            <a:r>
              <a:rPr lang="en-US" altLang="en-US" sz="1700" dirty="0" smtClean="0"/>
              <a:t>Japan</a:t>
            </a:r>
          </a:p>
          <a:p>
            <a:pPr marL="3319463" lvl="1">
              <a:lnSpc>
                <a:spcPct val="90000"/>
              </a:lnSpc>
              <a:spcBef>
                <a:spcPct val="10000"/>
              </a:spcBef>
              <a:buFont typeface="Wingdings" pitchFamily="2" charset="2"/>
              <a:buNone/>
            </a:pPr>
            <a:r>
              <a:rPr lang="en-US" altLang="en-US" sz="1700" dirty="0" smtClean="0"/>
              <a:t>Republic of Korea</a:t>
            </a:r>
          </a:p>
          <a:p>
            <a:pPr marL="3319463" lvl="1">
              <a:lnSpc>
                <a:spcPct val="90000"/>
              </a:lnSpc>
              <a:spcBef>
                <a:spcPct val="10000"/>
              </a:spcBef>
              <a:buFont typeface="Wingdings" pitchFamily="2" charset="2"/>
              <a:buNone/>
            </a:pPr>
            <a:r>
              <a:rPr lang="en-US" altLang="en-US" sz="1700" dirty="0" smtClean="0"/>
              <a:t>Russian Federation</a:t>
            </a:r>
          </a:p>
          <a:p>
            <a:pPr marL="3319463" lvl="1">
              <a:lnSpc>
                <a:spcPct val="90000"/>
              </a:lnSpc>
              <a:spcBef>
                <a:spcPct val="10000"/>
              </a:spcBef>
              <a:buFont typeface="Wingdings" pitchFamily="2" charset="2"/>
              <a:buNone/>
            </a:pPr>
            <a:r>
              <a:rPr lang="en-US" altLang="en-US" sz="1700" dirty="0" smtClean="0"/>
              <a:t>Spain</a:t>
            </a:r>
          </a:p>
          <a:p>
            <a:pPr marL="3319463" lvl="1">
              <a:lnSpc>
                <a:spcPct val="90000"/>
              </a:lnSpc>
              <a:spcBef>
                <a:spcPct val="10000"/>
              </a:spcBef>
              <a:buFont typeface="Wingdings" pitchFamily="2" charset="2"/>
              <a:buNone/>
            </a:pPr>
            <a:r>
              <a:rPr lang="en-US" altLang="en-US" sz="1700" dirty="0" smtClean="0"/>
              <a:t>Sweden</a:t>
            </a:r>
          </a:p>
          <a:p>
            <a:pPr marL="3319463" lvl="1">
              <a:lnSpc>
                <a:spcPct val="90000"/>
              </a:lnSpc>
              <a:spcBef>
                <a:spcPct val="10000"/>
              </a:spcBef>
              <a:buFont typeface="Wingdings" pitchFamily="2" charset="2"/>
              <a:buNone/>
            </a:pPr>
            <a:r>
              <a:rPr lang="en-US" altLang="en-US" sz="1700" dirty="0" smtClean="0"/>
              <a:t>Ukraine (not yet operating)</a:t>
            </a:r>
          </a:p>
          <a:p>
            <a:pPr marL="3319463" lvl="1">
              <a:lnSpc>
                <a:spcPct val="90000"/>
              </a:lnSpc>
              <a:spcBef>
                <a:spcPct val="10000"/>
              </a:spcBef>
              <a:buFont typeface="Wingdings" pitchFamily="2" charset="2"/>
              <a:buNone/>
            </a:pPr>
            <a:r>
              <a:rPr lang="en-US" altLang="en-US" sz="1700" dirty="0" smtClean="0"/>
              <a:t>United States of America</a:t>
            </a:r>
          </a:p>
          <a:p>
            <a:pPr marL="3319463" lvl="1">
              <a:lnSpc>
                <a:spcPct val="90000"/>
              </a:lnSpc>
              <a:spcBef>
                <a:spcPct val="10000"/>
              </a:spcBef>
              <a:buFont typeface="Wingdings" pitchFamily="2" charset="2"/>
              <a:buNone/>
            </a:pPr>
            <a:r>
              <a:rPr lang="en-US" altLang="en-US" sz="1700" dirty="0" smtClean="0"/>
              <a:t>European Patent Office</a:t>
            </a:r>
          </a:p>
          <a:p>
            <a:pPr marL="3319463" lvl="1">
              <a:lnSpc>
                <a:spcPct val="90000"/>
              </a:lnSpc>
              <a:spcBef>
                <a:spcPct val="10000"/>
              </a:spcBef>
              <a:buFont typeface="Wingdings" pitchFamily="2" charset="2"/>
              <a:buNone/>
            </a:pPr>
            <a:r>
              <a:rPr lang="en-US" altLang="en-US" sz="1700" dirty="0" smtClean="0"/>
              <a:t>Nordic Patent Institute</a:t>
            </a:r>
          </a:p>
        </p:txBody>
      </p:sp>
      <p:sp>
        <p:nvSpPr>
          <p:cNvPr id="19459" name="Rectangle 3"/>
          <p:cNvSpPr>
            <a:spLocks noChangeArrowheads="1"/>
          </p:cNvSpPr>
          <p:nvPr/>
        </p:nvSpPr>
        <p:spPr bwMode="auto">
          <a:xfrm>
            <a:off x="1" y="188640"/>
            <a:ext cx="90364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b="1" dirty="0">
                <a:solidFill>
                  <a:srgbClr val="004072"/>
                </a:solidFill>
                <a:ea typeface="ヒラギノ角ゴ Pro W3"/>
                <a:cs typeface="ヒラギノ角ゴ Pro W3"/>
              </a:rPr>
              <a:t> </a:t>
            </a:r>
            <a:r>
              <a:rPr lang="en-US" altLang="en-US" sz="2800" dirty="0" smtClean="0">
                <a:solidFill>
                  <a:schemeClr val="accent2"/>
                </a:solidFill>
                <a:ea typeface="ヒラギノ角ゴ Pro W3"/>
                <a:cs typeface="ヒラギノ角ゴ Pro W3"/>
              </a:rPr>
              <a:t>PCT INTERNATIONAL SEARCHING AUTHORITIES</a:t>
            </a:r>
            <a:endParaRPr lang="en-US" altLang="en-US" sz="2800" dirty="0">
              <a:solidFill>
                <a:schemeClr val="accent2"/>
              </a:solidFill>
              <a:ea typeface="ヒラギノ角ゴ Pro W3"/>
              <a:cs typeface="ヒラギノ角ゴ Pro W3"/>
            </a:endParaRPr>
          </a:p>
        </p:txBody>
      </p:sp>
    </p:spTree>
    <p:extLst>
      <p:ext uri="{BB962C8B-B14F-4D97-AF65-F5344CB8AC3E}">
        <p14:creationId xmlns:p14="http://schemas.microsoft.com/office/powerpoint/2010/main" val="327539980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549275"/>
            <a:ext cx="91090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fr-CH" sz="3600" dirty="0">
                <a:solidFill>
                  <a:srgbClr val="000090"/>
                </a:solidFill>
                <a:cs typeface="Arial Unicode MS" charset="0"/>
              </a:rPr>
              <a:t>WIPO’s MAIN ACTIVITIES</a:t>
            </a:r>
            <a:endParaRPr lang="en-US" sz="3600" dirty="0">
              <a:solidFill>
                <a:srgbClr val="000090"/>
              </a:solidFill>
              <a:cs typeface="Arial Unicode MS" charset="0"/>
            </a:endParaRPr>
          </a:p>
        </p:txBody>
      </p:sp>
      <p:sp>
        <p:nvSpPr>
          <p:cNvPr id="7171" name="AutoShape 4"/>
          <p:cNvSpPr>
            <a:spLocks noChangeArrowheads="1"/>
          </p:cNvSpPr>
          <p:nvPr/>
        </p:nvSpPr>
        <p:spPr bwMode="auto">
          <a:xfrm>
            <a:off x="6156176" y="27089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solidFill>
                <a:srgbClr val="002060"/>
              </a:solidFill>
            </a:endParaRPr>
          </a:p>
        </p:txBody>
      </p:sp>
      <p:sp>
        <p:nvSpPr>
          <p:cNvPr id="7172" name="Text Box 5"/>
          <p:cNvSpPr txBox="1">
            <a:spLocks noChangeArrowheads="1"/>
          </p:cNvSpPr>
          <p:nvPr/>
        </p:nvSpPr>
        <p:spPr bwMode="auto">
          <a:xfrm>
            <a:off x="6983760" y="2636912"/>
            <a:ext cx="21602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r>
              <a:rPr lang="en-US" dirty="0" smtClean="0">
                <a:solidFill>
                  <a:schemeClr val="accent2"/>
                </a:solidFill>
                <a:latin typeface="Arial"/>
                <a:cs typeface="Arial"/>
              </a:rPr>
              <a:t>Norm Setting</a:t>
            </a:r>
            <a:r>
              <a:rPr lang="en-US" sz="2800" dirty="0">
                <a:solidFill>
                  <a:schemeClr val="accent2"/>
                </a:solidFill>
                <a:latin typeface="Tahoma" charset="0"/>
              </a:rPr>
              <a:t/>
            </a:r>
            <a:br>
              <a:rPr lang="en-US" sz="2800" dirty="0">
                <a:solidFill>
                  <a:schemeClr val="accent2"/>
                </a:solidFill>
                <a:latin typeface="Tahoma" charset="0"/>
              </a:rPr>
            </a:br>
            <a:endParaRPr lang="en-US" sz="1200" dirty="0">
              <a:solidFill>
                <a:schemeClr val="accent2"/>
              </a:solidFill>
              <a:latin typeface="Comic Sans MS" charset="0"/>
            </a:endParaRPr>
          </a:p>
        </p:txBody>
      </p:sp>
      <p:sp>
        <p:nvSpPr>
          <p:cNvPr id="7173" name="AutoShape 6"/>
          <p:cNvSpPr>
            <a:spLocks noChangeArrowheads="1"/>
          </p:cNvSpPr>
          <p:nvPr/>
        </p:nvSpPr>
        <p:spPr bwMode="auto">
          <a:xfrm rot="19354945">
            <a:off x="5335084" y="452113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23559" name="Text Box 7"/>
          <p:cNvSpPr txBox="1">
            <a:spLocks noChangeArrowheads="1"/>
          </p:cNvSpPr>
          <p:nvPr/>
        </p:nvSpPr>
        <p:spPr bwMode="auto">
          <a:xfrm>
            <a:off x="251520" y="2708920"/>
            <a:ext cx="2808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solidFill>
                  <a:srgbClr val="000090"/>
                </a:solidFill>
                <a:latin typeface="Arial"/>
                <a:cs typeface="Arial"/>
              </a:rPr>
              <a:t>Economic Development</a:t>
            </a:r>
          </a:p>
        </p:txBody>
      </p:sp>
      <p:sp>
        <p:nvSpPr>
          <p:cNvPr id="7175" name="AutoShape 8"/>
          <p:cNvSpPr>
            <a:spLocks noChangeArrowheads="1"/>
          </p:cNvSpPr>
          <p:nvPr/>
        </p:nvSpPr>
        <p:spPr bwMode="auto">
          <a:xfrm>
            <a:off x="2627784" y="2780928"/>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7176" name="Text Box 9"/>
          <p:cNvSpPr txBox="1">
            <a:spLocks noChangeArrowheads="1"/>
          </p:cNvSpPr>
          <p:nvPr/>
        </p:nvSpPr>
        <p:spPr bwMode="auto">
          <a:xfrm>
            <a:off x="827584" y="5138559"/>
            <a:ext cx="34198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dirty="0" smtClean="0">
                <a:solidFill>
                  <a:srgbClr val="000090"/>
                </a:solidFill>
                <a:latin typeface="Arial"/>
                <a:ea typeface="Arial Unicode MS" pitchFamily="34" charset="-128"/>
                <a:cs typeface="Arial"/>
              </a:rPr>
              <a:t>Global Infrastructure</a:t>
            </a:r>
            <a:endParaRPr lang="en-US"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420888"/>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1894366">
            <a:off x="3021616" y="444531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7179" name="Text Box 13"/>
          <p:cNvSpPr txBox="1">
            <a:spLocks noChangeArrowheads="1"/>
          </p:cNvSpPr>
          <p:nvPr/>
        </p:nvSpPr>
        <p:spPr bwMode="auto">
          <a:xfrm>
            <a:off x="5304262" y="5369391"/>
            <a:ext cx="3528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dirty="0">
                <a:solidFill>
                  <a:srgbClr val="000090"/>
                </a:solidFill>
                <a:latin typeface="Arial"/>
                <a:ea typeface="Arial Unicode MS" pitchFamily="34" charset="-128"/>
                <a:cs typeface="Arial"/>
              </a:rPr>
              <a:t>Services to Industry</a:t>
            </a:r>
          </a:p>
        </p:txBody>
      </p:sp>
    </p:spTree>
    <p:extLst>
      <p:ext uri="{BB962C8B-B14F-4D97-AF65-F5344CB8AC3E}">
        <p14:creationId xmlns:p14="http://schemas.microsoft.com/office/powerpoint/2010/main" val="88822171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3000" fill="hold"/>
                                        <p:tgtEl>
                                          <p:spTgt spid="717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6000000">
                                      <p:cBhvr>
                                        <p:cTn id="10" dur="3000" fill="hold"/>
                                        <p:tgtEl>
                                          <p:spTgt spid="717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5400000">
                                      <p:cBhvr>
                                        <p:cTn id="14" dur="3000" fill="hold"/>
                                        <p:tgtEl>
                                          <p:spTgt spid="717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10800000">
                                      <p:cBhvr>
                                        <p:cTn id="18" dur="3000" fill="hold"/>
                                        <p:tgtEl>
                                          <p:spTgt spid="71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P spid="7175" grpId="0" animBg="1"/>
      <p:bldP spid="717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5536" y="332656"/>
            <a:ext cx="8278564" cy="765175"/>
          </a:xfrm>
        </p:spPr>
        <p:txBody>
          <a:bodyPr/>
          <a:lstStyle/>
          <a:p>
            <a:pPr algn="ctr"/>
            <a:r>
              <a:rPr lang="de-CH" altLang="en-US" sz="2800" u="sng" dirty="0" smtClean="0">
                <a:solidFill>
                  <a:srgbClr val="000099"/>
                </a:solidFill>
              </a:rPr>
              <a:t>RECENT</a:t>
            </a:r>
            <a:r>
              <a:rPr lang="de-CH" altLang="en-US" sz="2800" dirty="0" smtClean="0">
                <a:solidFill>
                  <a:srgbClr val="000099"/>
                </a:solidFill>
              </a:rPr>
              <a:t> PCT DEVELOPMENTS</a:t>
            </a:r>
            <a:endParaRPr lang="en-US" altLang="en-US" sz="2800" dirty="0" smtClean="0">
              <a:solidFill>
                <a:schemeClr val="tx1"/>
              </a:solidFill>
            </a:endParaRPr>
          </a:p>
        </p:txBody>
      </p:sp>
      <p:sp>
        <p:nvSpPr>
          <p:cNvPr id="20483" name="Rectangle 3"/>
          <p:cNvSpPr>
            <a:spLocks noGrp="1" noChangeArrowheads="1"/>
          </p:cNvSpPr>
          <p:nvPr>
            <p:ph type="body" idx="4294967295"/>
          </p:nvPr>
        </p:nvSpPr>
        <p:spPr>
          <a:xfrm>
            <a:off x="251520" y="1844824"/>
            <a:ext cx="8712968" cy="5356225"/>
          </a:xfrm>
        </p:spPr>
        <p:txBody>
          <a:bodyPr/>
          <a:lstStyle/>
          <a:p>
            <a:pPr>
              <a:buFontTx/>
              <a:buNone/>
            </a:pPr>
            <a:endParaRPr lang="de-CH" altLang="en-US" sz="2000" dirty="0" smtClean="0"/>
          </a:p>
          <a:p>
            <a:pPr algn="just">
              <a:lnSpc>
                <a:spcPct val="150000"/>
              </a:lnSpc>
            </a:pPr>
            <a:r>
              <a:rPr lang="en-US" altLang="en-US" sz="1800" dirty="0" smtClean="0"/>
              <a:t>America Invents Act (AIA) Simplification for PCT</a:t>
            </a:r>
            <a:endParaRPr lang="de-CH" altLang="en-US" sz="1800" dirty="0" smtClean="0"/>
          </a:p>
          <a:p>
            <a:pPr algn="just">
              <a:lnSpc>
                <a:spcPct val="150000"/>
              </a:lnSpc>
              <a:spcBef>
                <a:spcPct val="10000"/>
              </a:spcBef>
            </a:pPr>
            <a:r>
              <a:rPr lang="en-US" altLang="en-US" sz="1800" dirty="0" smtClean="0"/>
              <a:t>3</a:t>
            </a:r>
            <a:r>
              <a:rPr lang="en-US" altLang="en-US" sz="1800" baseline="30000" dirty="0" smtClean="0"/>
              <a:t>rd</a:t>
            </a:r>
            <a:r>
              <a:rPr lang="en-US" altLang="en-US" sz="1800" dirty="0" smtClean="0"/>
              <a:t> Party Observation system</a:t>
            </a:r>
          </a:p>
          <a:p>
            <a:pPr algn="just">
              <a:lnSpc>
                <a:spcPct val="150000"/>
              </a:lnSpc>
            </a:pPr>
            <a:r>
              <a:rPr lang="de-CH" altLang="en-US" sz="1800" dirty="0" smtClean="0"/>
              <a:t>Indication of availability for license</a:t>
            </a:r>
          </a:p>
          <a:p>
            <a:pPr algn="just">
              <a:lnSpc>
                <a:spcPct val="150000"/>
              </a:lnSpc>
              <a:spcBef>
                <a:spcPct val="10000"/>
              </a:spcBef>
            </a:pPr>
            <a:r>
              <a:rPr lang="en-US" altLang="en-US" sz="1800" dirty="0" smtClean="0"/>
              <a:t>ePCT</a:t>
            </a:r>
          </a:p>
          <a:p>
            <a:pPr algn="just">
              <a:lnSpc>
                <a:spcPct val="150000"/>
              </a:lnSpc>
              <a:spcBef>
                <a:spcPct val="10000"/>
              </a:spcBef>
            </a:pPr>
            <a:r>
              <a:rPr lang="en-US" altLang="en-US" sz="1800" dirty="0" smtClean="0"/>
              <a:t>PCT-PPH</a:t>
            </a:r>
          </a:p>
          <a:p>
            <a:pPr algn="just">
              <a:lnSpc>
                <a:spcPct val="150000"/>
              </a:lnSpc>
              <a:spcBef>
                <a:spcPct val="10000"/>
              </a:spcBef>
            </a:pPr>
            <a:r>
              <a:rPr lang="en-US" altLang="en-US" sz="1800" dirty="0" smtClean="0"/>
              <a:t>WIPO AMC fee reduction for PCT users </a:t>
            </a:r>
          </a:p>
          <a:p>
            <a:pPr algn="just">
              <a:lnSpc>
                <a:spcPct val="150000"/>
              </a:lnSpc>
              <a:spcBef>
                <a:spcPct val="10000"/>
              </a:spcBef>
            </a:pPr>
            <a:r>
              <a:rPr lang="en-US" altLang="en-US" sz="1800" dirty="0" smtClean="0"/>
              <a:t>Misleading invitations</a:t>
            </a:r>
          </a:p>
          <a:p>
            <a:pPr algn="just">
              <a:lnSpc>
                <a:spcPct val="150000"/>
              </a:lnSpc>
              <a:spcBef>
                <a:spcPct val="10000"/>
              </a:spcBef>
            </a:pPr>
            <a:r>
              <a:rPr lang="en-US" altLang="en-US" sz="1800" dirty="0" smtClean="0"/>
              <a:t>PCT Working Group 2013</a:t>
            </a:r>
          </a:p>
          <a:p>
            <a:pPr>
              <a:spcBef>
                <a:spcPct val="10000"/>
              </a:spcBef>
            </a:pPr>
            <a:endParaRPr lang="en-US" altLang="en-US" dirty="0" smtClean="0"/>
          </a:p>
        </p:txBody>
      </p:sp>
    </p:spTree>
    <p:extLst>
      <p:ext uri="{BB962C8B-B14F-4D97-AF65-F5344CB8AC3E}">
        <p14:creationId xmlns:p14="http://schemas.microsoft.com/office/powerpoint/2010/main" val="3839400743"/>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395536" y="332656"/>
            <a:ext cx="8496944" cy="581025"/>
          </a:xfrm>
        </p:spPr>
        <p:txBody>
          <a:bodyPr/>
          <a:lstStyle/>
          <a:p>
            <a:pPr algn="ctr"/>
            <a:r>
              <a:rPr lang="en-US" altLang="en-US" sz="2800" dirty="0" smtClean="0">
                <a:solidFill>
                  <a:schemeClr val="accent2"/>
                </a:solidFill>
              </a:rPr>
              <a:t>AIA SIMPLIFICATION FOR PCT</a:t>
            </a:r>
          </a:p>
        </p:txBody>
      </p:sp>
      <p:sp>
        <p:nvSpPr>
          <p:cNvPr id="40963" name="Rectangle 3"/>
          <p:cNvSpPr>
            <a:spLocks noGrp="1" noChangeArrowheads="1"/>
          </p:cNvSpPr>
          <p:nvPr>
            <p:ph type="body" idx="4294967295"/>
          </p:nvPr>
        </p:nvSpPr>
        <p:spPr>
          <a:xfrm>
            <a:off x="107504" y="1268760"/>
            <a:ext cx="8856984" cy="6092825"/>
          </a:xfrm>
        </p:spPr>
        <p:txBody>
          <a:bodyPr/>
          <a:lstStyle/>
          <a:p>
            <a:pPr algn="just">
              <a:lnSpc>
                <a:spcPct val="150000"/>
              </a:lnSpc>
              <a:spcBef>
                <a:spcPct val="25000"/>
              </a:spcBef>
              <a:spcAft>
                <a:spcPct val="35000"/>
              </a:spcAft>
              <a:defRPr/>
            </a:pPr>
            <a:r>
              <a:rPr lang="en-US" altLang="en-US" sz="2000" dirty="0" smtClean="0"/>
              <a:t>US national law changes which entered into force on 16 September 2012 had the effect of simplifying use of the PCT</a:t>
            </a:r>
          </a:p>
          <a:p>
            <a:pPr lvl="1">
              <a:spcBef>
                <a:spcPct val="25000"/>
              </a:spcBef>
              <a:spcAft>
                <a:spcPct val="35000"/>
              </a:spcAft>
              <a:buFont typeface="Wingdings" panose="05000000000000000000" pitchFamily="2" charset="2"/>
              <a:buChar char="Ø"/>
              <a:defRPr/>
            </a:pPr>
            <a:r>
              <a:rPr lang="en-US" altLang="en-US" sz="1600" dirty="0" smtClean="0"/>
              <a:t>Related PCT Rule changes were adopted by the PCT Assembly in October 2012 and entered into force on 1 January 2013</a:t>
            </a:r>
          </a:p>
          <a:p>
            <a:pPr marL="457200" lvl="1" indent="0">
              <a:spcBef>
                <a:spcPct val="25000"/>
              </a:spcBef>
              <a:spcAft>
                <a:spcPct val="35000"/>
              </a:spcAft>
              <a:buNone/>
              <a:defRPr/>
            </a:pPr>
            <a:endParaRPr lang="fr-CH" altLang="en-US" sz="1600" dirty="0" smtClean="0"/>
          </a:p>
          <a:p>
            <a:pPr marL="457200" lvl="1" indent="0">
              <a:spcBef>
                <a:spcPct val="25000"/>
              </a:spcBef>
              <a:spcAft>
                <a:spcPct val="35000"/>
              </a:spcAft>
              <a:buNone/>
              <a:defRPr/>
            </a:pPr>
            <a:endParaRPr lang="en-US" altLang="en-US" sz="1600" dirty="0" smtClean="0"/>
          </a:p>
          <a:p>
            <a:pPr marL="468313" indent="-411163">
              <a:lnSpc>
                <a:spcPct val="150000"/>
              </a:lnSpc>
              <a:spcBef>
                <a:spcPct val="25000"/>
              </a:spcBef>
              <a:spcAft>
                <a:spcPct val="35000"/>
              </a:spcAft>
              <a:defRPr/>
            </a:pPr>
            <a:r>
              <a:rPr lang="en-US" altLang="en-US" sz="2000" dirty="0" smtClean="0"/>
              <a:t>PCT applications can be filed in the name of a corporate applicant for all designated States, including the US</a:t>
            </a:r>
          </a:p>
          <a:p>
            <a:pPr lvl="1">
              <a:spcBef>
                <a:spcPct val="25000"/>
              </a:spcBef>
              <a:spcAft>
                <a:spcPct val="35000"/>
              </a:spcAft>
              <a:buFont typeface="Wingdings" panose="05000000000000000000" pitchFamily="2" charset="2"/>
              <a:buChar char="Ø"/>
              <a:defRPr/>
            </a:pPr>
            <a:r>
              <a:rPr lang="en-US" altLang="en-US" sz="1600" dirty="0" smtClean="0"/>
              <a:t>Only declarations of inventorship (PCT Rule 4.17(iv)) complying with new standardized wording (Section 214 PCT/AIs) will be accepted by DO/US</a:t>
            </a:r>
          </a:p>
          <a:p>
            <a:pPr lvl="1">
              <a:spcBef>
                <a:spcPct val="25000"/>
              </a:spcBef>
              <a:spcAft>
                <a:spcPct val="35000"/>
              </a:spcAft>
              <a:buFont typeface="Wingdings" panose="05000000000000000000" pitchFamily="2" charset="2"/>
              <a:buChar char="Ø"/>
              <a:defRPr/>
            </a:pPr>
            <a:r>
              <a:rPr lang="en-US" altLang="en-US" sz="1600" dirty="0" smtClean="0"/>
              <a:t>The request form (PCT/RO/101) and PCT-SAFE software were modified accordingly</a:t>
            </a:r>
            <a:r>
              <a:rPr lang="en-US" altLang="en-US" sz="1600" i="1" dirty="0" smtClean="0"/>
              <a:t> </a:t>
            </a:r>
          </a:p>
        </p:txBody>
      </p:sp>
    </p:spTree>
    <p:extLst>
      <p:ext uri="{BB962C8B-B14F-4D97-AF65-F5344CB8AC3E}">
        <p14:creationId xmlns:p14="http://schemas.microsoft.com/office/powerpoint/2010/main" val="2587610493"/>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0" y="116632"/>
            <a:ext cx="9144000" cy="765175"/>
          </a:xfrm>
        </p:spPr>
        <p:txBody>
          <a:bodyPr/>
          <a:lstStyle/>
          <a:p>
            <a:pPr algn="ctr"/>
            <a:r>
              <a:rPr lang="en-US" altLang="ja-JP" sz="2800" dirty="0" smtClean="0">
                <a:solidFill>
                  <a:schemeClr val="accent2"/>
                </a:solidFill>
                <a:ea typeface="MS PGothic" pitchFamily="34" charset="-128"/>
              </a:rPr>
              <a:t>3</a:t>
            </a:r>
            <a:r>
              <a:rPr lang="en-US" altLang="ja-JP" sz="2800" baseline="30000" dirty="0" smtClean="0">
                <a:solidFill>
                  <a:schemeClr val="accent2"/>
                </a:solidFill>
                <a:ea typeface="MS PGothic" pitchFamily="34" charset="-128"/>
              </a:rPr>
              <a:t>RD</a:t>
            </a:r>
            <a:r>
              <a:rPr lang="en-US" altLang="ja-JP" sz="2800" dirty="0" smtClean="0">
                <a:solidFill>
                  <a:schemeClr val="accent2"/>
                </a:solidFill>
                <a:ea typeface="MS PGothic" pitchFamily="34" charset="-128"/>
              </a:rPr>
              <a:t> PARTY OBSERVATION SYSTEM</a:t>
            </a:r>
            <a:endParaRPr lang="en-US" altLang="en-US" sz="2800" dirty="0" smtClean="0">
              <a:solidFill>
                <a:schemeClr val="accent2"/>
              </a:solidFill>
            </a:endParaRPr>
          </a:p>
        </p:txBody>
      </p:sp>
      <p:sp>
        <p:nvSpPr>
          <p:cNvPr id="22531" name="Rectangle 3"/>
          <p:cNvSpPr>
            <a:spLocks noGrp="1" noChangeArrowheads="1"/>
          </p:cNvSpPr>
          <p:nvPr>
            <p:ph type="body" idx="4294967295"/>
          </p:nvPr>
        </p:nvSpPr>
        <p:spPr>
          <a:xfrm>
            <a:off x="179512" y="980728"/>
            <a:ext cx="8785225" cy="6021387"/>
          </a:xfrm>
        </p:spPr>
        <p:txBody>
          <a:bodyPr/>
          <a:lstStyle/>
          <a:p>
            <a:pPr>
              <a:spcBef>
                <a:spcPct val="0"/>
              </a:spcBef>
            </a:pPr>
            <a:r>
              <a:rPr lang="en-US" altLang="en-US" sz="2000" dirty="0" smtClean="0"/>
              <a:t>Allows third parties to submit prior art observations relevant to </a:t>
            </a:r>
            <a:r>
              <a:rPr lang="en-US" altLang="en-US" sz="2000" u="sng" dirty="0" smtClean="0"/>
              <a:t>novelty</a:t>
            </a:r>
            <a:r>
              <a:rPr lang="en-US" altLang="en-US" sz="2000" dirty="0" smtClean="0"/>
              <a:t> and </a:t>
            </a:r>
            <a:r>
              <a:rPr lang="en-US" altLang="en-US" sz="2000" u="sng" dirty="0" smtClean="0"/>
              <a:t>inventive step</a:t>
            </a:r>
            <a:r>
              <a:rPr lang="en-US" altLang="en-US" sz="2000" dirty="0" smtClean="0"/>
              <a:t> as to published PCT </a:t>
            </a:r>
            <a:r>
              <a:rPr lang="fr-CH" altLang="en-US" sz="2000" dirty="0" smtClean="0"/>
              <a:t>applications</a:t>
            </a:r>
          </a:p>
          <a:p>
            <a:pPr marL="0" indent="0">
              <a:spcBef>
                <a:spcPct val="0"/>
              </a:spcBef>
              <a:buNone/>
            </a:pPr>
            <a:endParaRPr lang="fr-CH" altLang="en-US" sz="2000" dirty="0" smtClean="0"/>
          </a:p>
          <a:p>
            <a:pPr lvl="1">
              <a:spcBef>
                <a:spcPct val="0"/>
              </a:spcBef>
              <a:buFont typeface="Wingdings" panose="05000000000000000000" pitchFamily="2" charset="2"/>
              <a:buChar char="Ø"/>
            </a:pPr>
            <a:r>
              <a:rPr lang="en-US" altLang="en-US" sz="1700" dirty="0" smtClean="0"/>
              <a:t>Goal: Improve patent quality--give national offices (and PCT Authorities) better/more complete information on which to base their decisions</a:t>
            </a:r>
          </a:p>
          <a:p>
            <a:pPr marL="457200" lvl="1" indent="0">
              <a:spcBef>
                <a:spcPct val="0"/>
              </a:spcBef>
              <a:buNone/>
            </a:pPr>
            <a:endParaRPr lang="en-US" altLang="en-US" sz="1700" dirty="0" smtClean="0"/>
          </a:p>
          <a:p>
            <a:pPr>
              <a:spcBef>
                <a:spcPct val="0"/>
              </a:spcBef>
            </a:pPr>
            <a:r>
              <a:rPr lang="en-US" altLang="en-US" sz="2000" dirty="0" smtClean="0"/>
              <a:t>Web-based system using in PATENTSCOPE or via ePCT public services</a:t>
            </a:r>
          </a:p>
          <a:p>
            <a:pPr marL="0" indent="0">
              <a:spcBef>
                <a:spcPct val="0"/>
              </a:spcBef>
              <a:buNone/>
            </a:pPr>
            <a:endParaRPr lang="en-US" altLang="en-US" sz="2000" dirty="0" smtClean="0"/>
          </a:p>
          <a:p>
            <a:pPr>
              <a:spcBef>
                <a:spcPct val="0"/>
              </a:spcBef>
            </a:pPr>
            <a:r>
              <a:rPr lang="en-US" altLang="en-US" sz="2000" dirty="0" smtClean="0"/>
              <a:t>Free-of-charge</a:t>
            </a:r>
          </a:p>
          <a:p>
            <a:pPr marL="0" indent="0">
              <a:spcBef>
                <a:spcPct val="0"/>
              </a:spcBef>
              <a:buNone/>
            </a:pPr>
            <a:endParaRPr lang="en-US" altLang="en-US" sz="2000" dirty="0" smtClean="0"/>
          </a:p>
          <a:p>
            <a:pPr>
              <a:spcBef>
                <a:spcPct val="0"/>
              </a:spcBef>
            </a:pPr>
            <a:r>
              <a:rPr lang="en-US" altLang="en-US" sz="2000" dirty="0" smtClean="0"/>
              <a:t>Submissions possible until the expiration of </a:t>
            </a:r>
            <a:r>
              <a:rPr lang="en-US" altLang="en-US" sz="2000" u="sng" dirty="0" smtClean="0"/>
              <a:t>28 months</a:t>
            </a:r>
            <a:r>
              <a:rPr lang="en-US" altLang="en-US" sz="2000" dirty="0" smtClean="0"/>
              <a:t> from the priority date</a:t>
            </a:r>
          </a:p>
          <a:p>
            <a:pPr marL="0" indent="0">
              <a:spcBef>
                <a:spcPct val="0"/>
              </a:spcBef>
              <a:buNone/>
            </a:pPr>
            <a:endParaRPr lang="en-US" altLang="en-US" sz="2000" dirty="0" smtClean="0"/>
          </a:p>
          <a:p>
            <a:pPr>
              <a:spcBef>
                <a:spcPct val="0"/>
              </a:spcBef>
            </a:pPr>
            <a:r>
              <a:rPr lang="en-US" altLang="en-US" sz="2000" dirty="0" smtClean="0"/>
              <a:t>Applicants may submit comments in response to submitted observations until the expiration of </a:t>
            </a:r>
            <a:r>
              <a:rPr lang="en-US" altLang="en-US" sz="2000" u="sng" dirty="0" smtClean="0"/>
              <a:t>30 months</a:t>
            </a:r>
            <a:r>
              <a:rPr lang="en-US" altLang="en-US" sz="2000" dirty="0" smtClean="0"/>
              <a:t> from the priority date</a:t>
            </a:r>
          </a:p>
          <a:p>
            <a:pPr marL="0" indent="0">
              <a:spcBef>
                <a:spcPct val="0"/>
              </a:spcBef>
              <a:buNone/>
            </a:pPr>
            <a:endParaRPr lang="en-US" altLang="en-US" sz="2000" dirty="0" smtClean="0"/>
          </a:p>
          <a:p>
            <a:pPr>
              <a:spcBef>
                <a:spcPct val="0"/>
              </a:spcBef>
            </a:pPr>
            <a:r>
              <a:rPr lang="en-US" altLang="en-US" sz="2000" dirty="0" smtClean="0"/>
              <a:t>Anonymous submission of third party observations possible</a:t>
            </a:r>
          </a:p>
        </p:txBody>
      </p:sp>
    </p:spTree>
    <p:extLst>
      <p:ext uri="{BB962C8B-B14F-4D97-AF65-F5344CB8AC3E}">
        <p14:creationId xmlns:p14="http://schemas.microsoft.com/office/powerpoint/2010/main" val="1921837826"/>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467544" y="116632"/>
            <a:ext cx="8229600" cy="863600"/>
          </a:xfrm>
        </p:spPr>
        <p:txBody>
          <a:bodyPr/>
          <a:lstStyle/>
          <a:p>
            <a:pPr algn="ctr"/>
            <a:r>
              <a:rPr lang="en-US" altLang="en-US" sz="2800" dirty="0" smtClean="0">
                <a:solidFill>
                  <a:schemeClr val="accent2"/>
                </a:solidFill>
              </a:rPr>
              <a:t>INDICATION OF AVAILABILITY FOR LICENSE</a:t>
            </a:r>
          </a:p>
        </p:txBody>
      </p:sp>
      <p:sp>
        <p:nvSpPr>
          <p:cNvPr id="23555" name="Rectangle 3"/>
          <p:cNvSpPr>
            <a:spLocks noGrp="1" noChangeArrowheads="1"/>
          </p:cNvSpPr>
          <p:nvPr>
            <p:ph type="body" idx="4294967295"/>
          </p:nvPr>
        </p:nvSpPr>
        <p:spPr>
          <a:xfrm>
            <a:off x="0" y="980728"/>
            <a:ext cx="9144000" cy="6021288"/>
          </a:xfrm>
        </p:spPr>
        <p:txBody>
          <a:bodyPr/>
          <a:lstStyle/>
          <a:p>
            <a:pPr>
              <a:spcBef>
                <a:spcPct val="0"/>
              </a:spcBef>
            </a:pPr>
            <a:r>
              <a:rPr lang="en-US" altLang="en-US" sz="2000" dirty="0" smtClean="0"/>
              <a:t>PCT applicants can indicate in relation to their published applications that the invention is available for license</a:t>
            </a:r>
          </a:p>
          <a:p>
            <a:pPr marL="0" indent="0">
              <a:spcBef>
                <a:spcPct val="0"/>
              </a:spcBef>
              <a:buNone/>
            </a:pPr>
            <a:endParaRPr lang="en-US" altLang="en-US" dirty="0" smtClean="0"/>
          </a:p>
          <a:p>
            <a:pPr lvl="1">
              <a:spcBef>
                <a:spcPct val="0"/>
              </a:spcBef>
              <a:buFont typeface="Wingdings" panose="05000000000000000000" pitchFamily="2" charset="2"/>
              <a:buChar char="Ø"/>
            </a:pPr>
            <a:r>
              <a:rPr lang="en-US" altLang="en-US" sz="1800" dirty="0" smtClean="0"/>
              <a:t>How? Applicants may submit a “licensing request” (see PCT Form PCT/IB/382) directly to the IB</a:t>
            </a:r>
          </a:p>
          <a:p>
            <a:pPr lvl="1">
              <a:spcBef>
                <a:spcPct val="0"/>
              </a:spcBef>
              <a:buFont typeface="Wingdings" panose="05000000000000000000" pitchFamily="2" charset="2"/>
              <a:buChar char="Ø"/>
            </a:pPr>
            <a:r>
              <a:rPr lang="en-US" altLang="en-US" sz="1800" dirty="0" smtClean="0"/>
              <a:t>When? At the time of filing or within 30 months from the priority date</a:t>
            </a:r>
          </a:p>
          <a:p>
            <a:pPr lvl="1">
              <a:spcBef>
                <a:spcPct val="0"/>
              </a:spcBef>
              <a:buFont typeface="Wingdings" panose="05000000000000000000" pitchFamily="2" charset="2"/>
              <a:buChar char="Ø"/>
            </a:pPr>
            <a:r>
              <a:rPr lang="en-US" altLang="en-US" sz="1800" dirty="0" smtClean="0"/>
              <a:t>Free of charge</a:t>
            </a:r>
          </a:p>
          <a:p>
            <a:pPr lvl="1">
              <a:spcBef>
                <a:spcPct val="0"/>
              </a:spcBef>
              <a:buFont typeface="Wingdings" panose="05000000000000000000" pitchFamily="2" charset="2"/>
              <a:buChar char="Ø"/>
            </a:pPr>
            <a:r>
              <a:rPr lang="en-US" altLang="en-US" sz="1800" dirty="0" smtClean="0"/>
              <a:t>Applicants can file multiple licensing requests or update previously submitted ones (within 30 months from the priority date) and such requests may be revoked by the applicant at any time, that is, also after 30 months from the priority date</a:t>
            </a:r>
          </a:p>
          <a:p>
            <a:pPr marL="457200" lvl="1" indent="0">
              <a:spcBef>
                <a:spcPct val="0"/>
              </a:spcBef>
              <a:buNone/>
            </a:pPr>
            <a:endParaRPr lang="en-US" altLang="en-US" sz="1800" dirty="0" smtClean="0"/>
          </a:p>
          <a:p>
            <a:pPr>
              <a:spcBef>
                <a:spcPct val="0"/>
              </a:spcBef>
            </a:pPr>
            <a:r>
              <a:rPr lang="en-US" altLang="en-US" sz="2000" dirty="0" smtClean="0"/>
              <a:t>Submitted licensing indications made publicly available after international publication of the application on PATENTSCOPE under “</a:t>
            </a:r>
            <a:r>
              <a:rPr lang="en-US" altLang="en-US" sz="2000" i="1" dirty="0" smtClean="0"/>
              <a:t>Bibliographic data</a:t>
            </a:r>
            <a:r>
              <a:rPr lang="en-US" altLang="en-US" sz="2000" dirty="0" smtClean="0"/>
              <a:t>” tab with a link to the submitted licensing request itself</a:t>
            </a:r>
          </a:p>
          <a:p>
            <a:pPr marL="0" indent="0">
              <a:spcBef>
                <a:spcPct val="0"/>
              </a:spcBef>
              <a:buNone/>
            </a:pPr>
            <a:endParaRPr lang="en-US" altLang="en-US" sz="2000" dirty="0" smtClean="0"/>
          </a:p>
          <a:p>
            <a:pPr>
              <a:spcBef>
                <a:spcPct val="0"/>
              </a:spcBef>
            </a:pPr>
            <a:r>
              <a:rPr lang="en-US" altLang="en-US" sz="2000" dirty="0" smtClean="0"/>
              <a:t>International applications containing such licensing indication requests can be searched in PATENTSCOPE</a:t>
            </a:r>
          </a:p>
          <a:p>
            <a:pPr marL="0" indent="0">
              <a:spcBef>
                <a:spcPct val="0"/>
              </a:spcBef>
              <a:buNone/>
            </a:pPr>
            <a:endParaRPr lang="en-US" altLang="en-US" sz="2000" dirty="0" smtClean="0"/>
          </a:p>
          <a:p>
            <a:pPr>
              <a:spcBef>
                <a:spcPct val="0"/>
              </a:spcBef>
            </a:pPr>
            <a:r>
              <a:rPr lang="en-US" altLang="en-US" sz="2000" dirty="0" smtClean="0"/>
              <a:t>Most use thus far from universities/research institutions</a:t>
            </a:r>
          </a:p>
          <a:p>
            <a:pPr>
              <a:spcBef>
                <a:spcPct val="0"/>
              </a:spcBef>
            </a:pPr>
            <a:endParaRPr lang="en-US" altLang="en-US" sz="2000" dirty="0" smtClean="0"/>
          </a:p>
        </p:txBody>
      </p:sp>
    </p:spTree>
    <p:extLst>
      <p:ext uri="{BB962C8B-B14F-4D97-AF65-F5344CB8AC3E}">
        <p14:creationId xmlns:p14="http://schemas.microsoft.com/office/powerpoint/2010/main" val="2645505422"/>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468313" y="0"/>
            <a:ext cx="8229600" cy="620713"/>
          </a:xfrm>
        </p:spPr>
        <p:txBody>
          <a:bodyPr/>
          <a:lstStyle/>
          <a:p>
            <a:pPr algn="ctr"/>
            <a:r>
              <a:rPr lang="en-US" altLang="en-US" sz="2800" dirty="0" smtClean="0">
                <a:solidFill>
                  <a:srgbClr val="000099"/>
                </a:solidFill>
              </a:rPr>
              <a:t>ePCT</a:t>
            </a:r>
            <a:endParaRPr lang="en-US" altLang="en-US" sz="2800" dirty="0" smtClean="0"/>
          </a:p>
        </p:txBody>
      </p:sp>
      <p:sp>
        <p:nvSpPr>
          <p:cNvPr id="44035" name="Rectangle 3"/>
          <p:cNvSpPr>
            <a:spLocks noGrp="1" noChangeArrowheads="1"/>
          </p:cNvSpPr>
          <p:nvPr>
            <p:ph type="body" idx="4294967295"/>
          </p:nvPr>
        </p:nvSpPr>
        <p:spPr>
          <a:xfrm>
            <a:off x="179388" y="549275"/>
            <a:ext cx="8857108" cy="6048375"/>
          </a:xfrm>
        </p:spPr>
        <p:txBody>
          <a:bodyPr/>
          <a:lstStyle/>
          <a:p>
            <a:pPr>
              <a:spcBef>
                <a:spcPct val="25000"/>
              </a:spcBef>
              <a:spcAft>
                <a:spcPct val="25000"/>
              </a:spcAft>
              <a:defRPr/>
            </a:pPr>
            <a:r>
              <a:rPr lang="en-US" altLang="en-US" sz="1800" dirty="0" smtClean="0"/>
              <a:t>WIPO online service that provides secure electronic access to/interaction with IB’s PCT application files by applicants/agents</a:t>
            </a:r>
          </a:p>
          <a:p>
            <a:pPr marL="0" indent="0">
              <a:spcBef>
                <a:spcPct val="25000"/>
              </a:spcBef>
              <a:spcAft>
                <a:spcPct val="25000"/>
              </a:spcAft>
              <a:buNone/>
              <a:defRPr/>
            </a:pPr>
            <a:endParaRPr lang="en-US" altLang="en-US" sz="1800" dirty="0" smtClean="0"/>
          </a:p>
          <a:p>
            <a:pPr>
              <a:spcBef>
                <a:spcPct val="15000"/>
              </a:spcBef>
              <a:spcAft>
                <a:spcPct val="15000"/>
              </a:spcAft>
              <a:defRPr/>
            </a:pPr>
            <a:r>
              <a:rPr lang="en-US" altLang="en-US" sz="1800" dirty="0" smtClean="0"/>
              <a:t>8500 users in over 100 countries, 30+ offices</a:t>
            </a:r>
          </a:p>
          <a:p>
            <a:pPr marL="0" indent="0">
              <a:spcBef>
                <a:spcPct val="15000"/>
              </a:spcBef>
              <a:spcAft>
                <a:spcPct val="15000"/>
              </a:spcAft>
              <a:buNone/>
              <a:defRPr/>
            </a:pPr>
            <a:endParaRPr lang="en-US" altLang="en-US" sz="1800" dirty="0" smtClean="0"/>
          </a:p>
          <a:p>
            <a:pPr>
              <a:spcBef>
                <a:spcPct val="15000"/>
              </a:spcBef>
              <a:spcAft>
                <a:spcPct val="15000"/>
              </a:spcAft>
              <a:defRPr/>
            </a:pPr>
            <a:r>
              <a:rPr lang="en-US" altLang="en-US" sz="1800" dirty="0" smtClean="0"/>
              <a:t>Positive feedback from users</a:t>
            </a:r>
          </a:p>
          <a:p>
            <a:pPr lvl="1">
              <a:buFont typeface="Wingdings" panose="05000000000000000000" pitchFamily="2" charset="2"/>
              <a:buChar char="Ø"/>
              <a:defRPr/>
            </a:pPr>
            <a:r>
              <a:rPr lang="en-US" altLang="en-US" sz="1700" dirty="0" smtClean="0"/>
              <a:t>applicant features generally reckoned best in class</a:t>
            </a:r>
          </a:p>
          <a:p>
            <a:pPr lvl="1">
              <a:buFont typeface="Wingdings" panose="05000000000000000000" pitchFamily="2" charset="2"/>
              <a:buChar char="Ø"/>
              <a:defRPr/>
            </a:pPr>
            <a:r>
              <a:rPr lang="en-US" altLang="en-US" sz="1700" dirty="0" smtClean="0"/>
              <a:t>unique notifications feature already saved applicants</a:t>
            </a:r>
          </a:p>
          <a:p>
            <a:pPr lvl="1">
              <a:buFont typeface="Wingdings" panose="05000000000000000000" pitchFamily="2" charset="2"/>
              <a:buChar char="Ø"/>
              <a:defRPr/>
            </a:pPr>
            <a:r>
              <a:rPr lang="en-US" altLang="en-US" sz="1700" dirty="0" smtClean="0"/>
              <a:t>Office features found easy to use</a:t>
            </a:r>
          </a:p>
          <a:p>
            <a:pPr marL="457200" lvl="1" indent="0">
              <a:buNone/>
              <a:defRPr/>
            </a:pPr>
            <a:endParaRPr lang="en-US" altLang="en-US" sz="1700" dirty="0" smtClean="0"/>
          </a:p>
          <a:p>
            <a:pPr>
              <a:spcBef>
                <a:spcPct val="25000"/>
              </a:spcBef>
              <a:spcAft>
                <a:spcPct val="25000"/>
              </a:spcAft>
              <a:defRPr/>
            </a:pPr>
            <a:r>
              <a:rPr lang="en-US" altLang="en-US" sz="1800" dirty="0" smtClean="0"/>
              <a:t>More information: </a:t>
            </a:r>
            <a:r>
              <a:rPr lang="en-US" altLang="en-US" sz="1800" dirty="0" smtClean="0">
                <a:hlinkClick r:id="rId2"/>
              </a:rPr>
              <a:t>https://pct.wipo.int/ePCT</a:t>
            </a:r>
            <a:endParaRPr lang="en-US" altLang="en-US" sz="1800" dirty="0"/>
          </a:p>
          <a:p>
            <a:pPr marL="0" indent="0">
              <a:spcBef>
                <a:spcPct val="25000"/>
              </a:spcBef>
              <a:spcAft>
                <a:spcPct val="25000"/>
              </a:spcAft>
              <a:buNone/>
              <a:defRPr/>
            </a:pPr>
            <a:endParaRPr lang="en-US" altLang="en-US" sz="1800" dirty="0" smtClean="0"/>
          </a:p>
          <a:p>
            <a:pPr>
              <a:spcBef>
                <a:spcPct val="0"/>
              </a:spcBef>
              <a:defRPr/>
            </a:pPr>
            <a:r>
              <a:rPr lang="en-US" altLang="en-US" sz="1800" dirty="0" smtClean="0"/>
              <a:t>ePCT-Filing: web-based </a:t>
            </a:r>
            <a:r>
              <a:rPr lang="en-US" altLang="en-US" sz="1800" dirty="0"/>
              <a:t>electronic filing of new PCT </a:t>
            </a:r>
            <a:r>
              <a:rPr lang="en-US" altLang="en-US" sz="1800" dirty="0" smtClean="0"/>
              <a:t>applications</a:t>
            </a:r>
            <a:endParaRPr lang="en-US" altLang="en-US" sz="1800" dirty="0"/>
          </a:p>
          <a:p>
            <a:pPr lvl="1">
              <a:spcBef>
                <a:spcPct val="0"/>
              </a:spcBef>
              <a:buFont typeface="Wingdings" panose="05000000000000000000" pitchFamily="2" charset="2"/>
              <a:buChar char="Ø"/>
              <a:defRPr/>
            </a:pPr>
            <a:r>
              <a:rPr lang="en-US" altLang="en-US" sz="1700" dirty="0"/>
              <a:t>Currently </a:t>
            </a:r>
            <a:r>
              <a:rPr lang="en-US" altLang="en-US" sz="1700" dirty="0" smtClean="0"/>
              <a:t>available live </a:t>
            </a:r>
            <a:r>
              <a:rPr lang="en-US" altLang="en-US" sz="1700" dirty="0"/>
              <a:t>for filings with </a:t>
            </a:r>
            <a:r>
              <a:rPr lang="en-US" altLang="en-US" sz="1700" dirty="0" smtClean="0"/>
              <a:t>RO/IB, RO/AT &amp; RO/SE; </a:t>
            </a:r>
            <a:r>
              <a:rPr lang="en-US" altLang="en-US" sz="1700" dirty="0"/>
              <a:t>awaiting other ROs</a:t>
            </a:r>
          </a:p>
          <a:p>
            <a:pPr lvl="1">
              <a:spcBef>
                <a:spcPct val="0"/>
              </a:spcBef>
              <a:buFont typeface="Wingdings" panose="05000000000000000000" pitchFamily="2" charset="2"/>
              <a:buChar char="Ø"/>
              <a:defRPr/>
            </a:pPr>
            <a:r>
              <a:rPr lang="en-US" altLang="en-US" sz="1700" dirty="0" smtClean="0"/>
              <a:t>We believe if has even </a:t>
            </a:r>
            <a:r>
              <a:rPr lang="en-US" altLang="en-US" sz="1700" dirty="0"/>
              <a:t>better validations than PCT-SAFE, including up-to-date validation direct from IB database, and validations and feedback not possible with PCT-SAFE (such as automatically detecting and converting color drawings to B/W)</a:t>
            </a:r>
          </a:p>
          <a:p>
            <a:pPr>
              <a:spcBef>
                <a:spcPct val="25000"/>
              </a:spcBef>
              <a:spcAft>
                <a:spcPct val="25000"/>
              </a:spcAft>
              <a:defRPr/>
            </a:pPr>
            <a:endParaRPr lang="en-US" altLang="en-US" dirty="0" smtClean="0"/>
          </a:p>
        </p:txBody>
      </p:sp>
    </p:spTree>
    <p:extLst>
      <p:ext uri="{BB962C8B-B14F-4D97-AF65-F5344CB8AC3E}">
        <p14:creationId xmlns:p14="http://schemas.microsoft.com/office/powerpoint/2010/main" val="1508939890"/>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07504" y="260648"/>
            <a:ext cx="9036496" cy="581025"/>
          </a:xfrm>
        </p:spPr>
        <p:txBody>
          <a:bodyPr/>
          <a:lstStyle/>
          <a:p>
            <a:pPr algn="ctr"/>
            <a:r>
              <a:rPr lang="en-US" altLang="en-US" sz="2800" dirty="0" smtClean="0">
                <a:solidFill>
                  <a:schemeClr val="accent2"/>
                </a:solidFill>
              </a:rPr>
              <a:t>PCT-PPH (1)</a:t>
            </a:r>
          </a:p>
        </p:txBody>
      </p:sp>
      <p:sp>
        <p:nvSpPr>
          <p:cNvPr id="25603" name="Rectangle 3"/>
          <p:cNvSpPr>
            <a:spLocks noGrp="1" noChangeArrowheads="1"/>
          </p:cNvSpPr>
          <p:nvPr>
            <p:ph type="body" idx="4294967295"/>
          </p:nvPr>
        </p:nvSpPr>
        <p:spPr>
          <a:xfrm>
            <a:off x="107504" y="1046832"/>
            <a:ext cx="9036496" cy="5805488"/>
          </a:xfrm>
        </p:spPr>
        <p:txBody>
          <a:bodyPr/>
          <a:lstStyle/>
          <a:p>
            <a:pPr>
              <a:lnSpc>
                <a:spcPct val="95000"/>
              </a:lnSpc>
              <a:spcBef>
                <a:spcPct val="10000"/>
              </a:spcBef>
              <a:spcAft>
                <a:spcPct val="10000"/>
              </a:spcAft>
            </a:pPr>
            <a:r>
              <a:rPr lang="en-US" altLang="en-US" sz="2000" dirty="0" smtClean="0"/>
              <a:t>Accelerated national phase examination based on positive work product of PCT International Authority (written opinion of the ISA or the IPEA, IPRP (</a:t>
            </a:r>
            <a:r>
              <a:rPr lang="en-US" altLang="en-US" sz="2000" dirty="0" err="1" smtClean="0"/>
              <a:t>Ch</a:t>
            </a:r>
            <a:r>
              <a:rPr lang="en-US" altLang="en-US" sz="2000" dirty="0" smtClean="0"/>
              <a:t> I or II)</a:t>
            </a:r>
          </a:p>
          <a:p>
            <a:pPr marL="0" indent="0">
              <a:lnSpc>
                <a:spcPct val="95000"/>
              </a:lnSpc>
              <a:spcBef>
                <a:spcPct val="10000"/>
              </a:spcBef>
              <a:spcAft>
                <a:spcPct val="10000"/>
              </a:spcAft>
              <a:buNone/>
            </a:pPr>
            <a:endParaRPr lang="en-US" altLang="en-US" sz="2000" dirty="0" smtClean="0"/>
          </a:p>
          <a:p>
            <a:pPr>
              <a:lnSpc>
                <a:spcPct val="95000"/>
              </a:lnSpc>
              <a:spcBef>
                <a:spcPct val="10000"/>
              </a:spcBef>
              <a:spcAft>
                <a:spcPct val="10000"/>
              </a:spcAft>
            </a:pPr>
            <a:r>
              <a:rPr lang="en-US" altLang="en-US" sz="2000" dirty="0" smtClean="0"/>
              <a:t>MANY individual PCT-PPH pathways</a:t>
            </a:r>
          </a:p>
          <a:p>
            <a:pPr lvl="2">
              <a:lnSpc>
                <a:spcPct val="95000"/>
              </a:lnSpc>
              <a:spcBef>
                <a:spcPct val="10000"/>
              </a:spcBef>
              <a:spcAft>
                <a:spcPct val="10000"/>
              </a:spcAft>
              <a:buFont typeface="Wingdings" panose="05000000000000000000" pitchFamily="2" charset="2"/>
              <a:buChar char="Ø"/>
            </a:pPr>
            <a:r>
              <a:rPr lang="en-US" altLang="en-US" sz="1700" dirty="0" smtClean="0"/>
              <a:t>Information on the PCT  Website: </a:t>
            </a:r>
            <a:r>
              <a:rPr lang="en-US" altLang="en-US" sz="1700" dirty="0" smtClean="0">
                <a:hlinkClick r:id="rId3"/>
              </a:rPr>
              <a:t>http://www.wipo.int/pct/en/filing/pct_pph.html</a:t>
            </a:r>
            <a:endParaRPr lang="en-US" altLang="en-US" sz="1700"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lvl="2">
              <a:lnSpc>
                <a:spcPct val="95000"/>
              </a:lnSpc>
              <a:spcBef>
                <a:spcPct val="10000"/>
              </a:spcBef>
              <a:spcAft>
                <a:spcPct val="10000"/>
              </a:spcAft>
              <a:buFont typeface="Wingdings" panose="05000000000000000000" pitchFamily="2" charset="2"/>
              <a:buChar char="Ø"/>
            </a:pPr>
            <a:r>
              <a:rPr lang="en-US" altLang="en-US" sz="1700" dirty="0" smtClean="0"/>
              <a:t>PCT-PPH user experience/strategy: </a:t>
            </a:r>
            <a:r>
              <a:rPr lang="en-US" altLang="en-US" sz="1700" dirty="0" smtClean="0">
                <a:hlinkClick r:id="rId4"/>
              </a:rPr>
              <a:t>http://www.youtube.com/watch?v=XnSShsUHXss</a:t>
            </a:r>
            <a:r>
              <a:rPr lang="en-US" altLang="en-US" sz="1700" dirty="0" smtClean="0"/>
              <a:t> (Carl </a:t>
            </a:r>
            <a:r>
              <a:rPr lang="en-US" altLang="en-US" sz="1700" dirty="0" err="1" smtClean="0"/>
              <a:t>Oppedahl</a:t>
            </a:r>
            <a:r>
              <a:rPr lang="en-US" altLang="en-US" sz="1700" dirty="0" smtClean="0"/>
              <a:t> video)</a:t>
            </a:r>
          </a:p>
        </p:txBody>
      </p:sp>
      <p:pic>
        <p:nvPicPr>
          <p:cNvPr id="25604" name="Picture 4" descr="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158480"/>
            <a:ext cx="2664346" cy="212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479132"/>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323850" y="115888"/>
            <a:ext cx="8496300" cy="581025"/>
          </a:xfrm>
        </p:spPr>
        <p:txBody>
          <a:bodyPr/>
          <a:lstStyle/>
          <a:p>
            <a:pPr algn="ctr"/>
            <a:r>
              <a:rPr lang="en-US" altLang="en-US" sz="2800" dirty="0" smtClean="0">
                <a:solidFill>
                  <a:schemeClr val="accent2"/>
                </a:solidFill>
              </a:rPr>
              <a:t>PCT-PPH (2)</a:t>
            </a:r>
          </a:p>
        </p:txBody>
      </p:sp>
      <p:graphicFrame>
        <p:nvGraphicFramePr>
          <p:cNvPr id="801795" name="Group 3"/>
          <p:cNvGraphicFramePr>
            <a:graphicFrameLocks noGrp="1"/>
          </p:cNvGraphicFramePr>
          <p:nvPr/>
        </p:nvGraphicFramePr>
        <p:xfrm>
          <a:off x="827088" y="836613"/>
          <a:ext cx="7272337" cy="5168900"/>
        </p:xfrm>
        <a:graphic>
          <a:graphicData uri="http://schemas.openxmlformats.org/drawingml/2006/table">
            <a:tbl>
              <a:tblPr/>
              <a:tblGrid>
                <a:gridCol w="2232025"/>
                <a:gridCol w="1008062"/>
                <a:gridCol w="1123950"/>
                <a:gridCol w="1454150"/>
                <a:gridCol w="1454150"/>
              </a:tblGrid>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JP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KR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CA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Grant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93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(69)</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88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85.9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100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1</a:t>
                      </a:r>
                      <a:r>
                        <a:rPr kumimoji="0" lang="en-US" sz="1600" b="0" i="0" u="none" strike="noStrike" cap="none" normalizeH="0" baseline="30000" smtClean="0">
                          <a:ln>
                            <a:noFill/>
                          </a:ln>
                          <a:solidFill>
                            <a:schemeClr val="tx1"/>
                          </a:solidFill>
                          <a:effectLst/>
                          <a:latin typeface="Arial" pitchFamily="34" charset="0"/>
                          <a:cs typeface="Arial" pitchFamily="34" charset="0"/>
                        </a:rPr>
                        <a:t>st</a:t>
                      </a:r>
                      <a:r>
                        <a:rPr kumimoji="0" lang="en-US" sz="1600" b="0" i="0" u="none" strike="noStrike" cap="none" normalizeH="0" baseline="0" smtClean="0">
                          <a:ln>
                            <a:noFill/>
                          </a:ln>
                          <a:solidFill>
                            <a:schemeClr val="tx1"/>
                          </a:solidFill>
                          <a:effectLst/>
                          <a:latin typeface="Arial" pitchFamily="34" charset="0"/>
                          <a:cs typeface="Arial" pitchFamily="34" charset="0"/>
                        </a:rPr>
                        <a:t> action allowance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19.3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16.8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Pendency from PPH Request </a:t>
                      </a:r>
                      <a:br>
                        <a:rPr kumimoji="0" lang="en-US" sz="1600" b="0" i="0" u="none" strike="noStrike" cap="none" normalizeH="0" baseline="0" smtClean="0">
                          <a:ln>
                            <a:noFill/>
                          </a:ln>
                          <a:solidFill>
                            <a:schemeClr val="tx1"/>
                          </a:solidFill>
                          <a:effectLst/>
                          <a:latin typeface="Arial" pitchFamily="34" charset="0"/>
                          <a:cs typeface="Arial" pitchFamily="34" charset="0"/>
                        </a:rPr>
                      </a:br>
                      <a:r>
                        <a:rPr kumimoji="0" lang="en-US" sz="1600" b="0" i="0" u="none" strike="noStrike" cap="none" normalizeH="0" baseline="0" smtClean="0">
                          <a:ln>
                            <a:noFill/>
                          </a:ln>
                          <a:solidFill>
                            <a:schemeClr val="tx1"/>
                          </a:solidFill>
                          <a:effectLst/>
                          <a:latin typeface="Arial" pitchFamily="34" charset="0"/>
                          <a:cs typeface="Arial" pitchFamily="34" charset="0"/>
                        </a:rPr>
                        <a:t>to First Office Action {months}</a:t>
                      </a:r>
                      <a:r>
                        <a:rPr kumimoji="0" lang="en-US" sz="1600" b="0" i="0" u="none" strike="noStrike" cap="none" normalizeH="0" baseline="0" smtClean="0">
                          <a:ln>
                            <a:noFill/>
                          </a:ln>
                          <a:solidFill>
                            <a:schemeClr val="tx1"/>
                          </a:solidFill>
                          <a:effectLst/>
                          <a:latin typeface="Arial" pitchFamily="34" charset="0"/>
                          <a:cs typeface="Arial" pitchFamily="34" charset="0"/>
                          <a:hlinkClick r:id="rId3"/>
                        </a:rPr>
                        <a:t> </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5.6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3.4</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2.25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(17.8)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Pendency from PPH Request </a:t>
                      </a:r>
                      <a:br>
                        <a:rPr kumimoji="0" lang="en-US" sz="1600" b="0" i="0" u="none" strike="noStrike" cap="none" normalizeH="0" baseline="0" smtClean="0">
                          <a:ln>
                            <a:noFill/>
                          </a:ln>
                          <a:solidFill>
                            <a:schemeClr val="tx1"/>
                          </a:solidFill>
                          <a:effectLst/>
                          <a:latin typeface="Arial" pitchFamily="34" charset="0"/>
                          <a:cs typeface="Arial" pitchFamily="34" charset="0"/>
                        </a:rPr>
                      </a:br>
                      <a:r>
                        <a:rPr kumimoji="0" lang="en-US" sz="1600" b="0" i="0" u="none" strike="noStrike" cap="none" normalizeH="0" baseline="0" smtClean="0">
                          <a:ln>
                            <a:noFill/>
                          </a:ln>
                          <a:solidFill>
                            <a:schemeClr val="tx1"/>
                          </a:solidFill>
                          <a:effectLst/>
                          <a:latin typeface="Arial" pitchFamily="34" charset="0"/>
                          <a:cs typeface="Arial" pitchFamily="34" charset="0"/>
                        </a:rPr>
                        <a:t>to Final Decision {months}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4.0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9.9</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(21.6)</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3.7</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Number of Office Actions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0.43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TBD</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671" name="Text Box 47"/>
          <p:cNvSpPr txBox="1">
            <a:spLocks noChangeArrowheads="1"/>
          </p:cNvSpPr>
          <p:nvPr/>
        </p:nvSpPr>
        <p:spPr bwMode="auto">
          <a:xfrm>
            <a:off x="325438" y="6165850"/>
            <a:ext cx="7342187" cy="661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spcBef>
                <a:spcPct val="50000"/>
              </a:spcBef>
              <a:buFontTx/>
              <a:buNone/>
            </a:pPr>
            <a:r>
              <a:rPr lang="en-US" altLang="en-US" sz="1600" dirty="0"/>
              <a:t> </a:t>
            </a:r>
            <a:r>
              <a:rPr lang="en-US" altLang="en-US" sz="1400" dirty="0"/>
              <a:t>See </a:t>
            </a:r>
            <a:r>
              <a:rPr lang="en-US" altLang="en-US" sz="1400" dirty="0">
                <a:hlinkClick r:id="rId5"/>
              </a:rPr>
              <a:t>http://www.jpo.go.jp/ppph-portal/statistics.htm</a:t>
            </a:r>
            <a:endParaRPr lang="en-US" altLang="en-US" sz="1400" dirty="0"/>
          </a:p>
          <a:p>
            <a:pPr>
              <a:spcBef>
                <a:spcPct val="50000"/>
              </a:spcBef>
              <a:buFontTx/>
              <a:buNone/>
            </a:pPr>
            <a:r>
              <a:rPr lang="en-US" altLang="en-US" sz="1400" dirty="0"/>
              <a:t>() = all applications (PPH and non-PPH)</a:t>
            </a:r>
          </a:p>
        </p:txBody>
      </p:sp>
    </p:spTree>
    <p:extLst>
      <p:ext uri="{BB962C8B-B14F-4D97-AF65-F5344CB8AC3E}">
        <p14:creationId xmlns:p14="http://schemas.microsoft.com/office/powerpoint/2010/main" val="4224798436"/>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323850" y="115888"/>
            <a:ext cx="8496300" cy="581025"/>
          </a:xfrm>
        </p:spPr>
        <p:txBody>
          <a:bodyPr/>
          <a:lstStyle/>
          <a:p>
            <a:pPr algn="ctr"/>
            <a:r>
              <a:rPr lang="en-US" altLang="en-US" sz="2800" dirty="0" smtClean="0">
                <a:solidFill>
                  <a:schemeClr val="accent2"/>
                </a:solidFill>
              </a:rPr>
              <a:t>PCT-PPH (3)</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848271"/>
            <a:ext cx="8452892"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Box 2"/>
          <p:cNvSpPr txBox="1">
            <a:spLocks noChangeArrowheads="1"/>
          </p:cNvSpPr>
          <p:nvPr/>
        </p:nvSpPr>
        <p:spPr bwMode="auto">
          <a:xfrm>
            <a:off x="179388" y="5301208"/>
            <a:ext cx="80645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spcBef>
                <a:spcPct val="0"/>
              </a:spcBef>
              <a:buFontTx/>
              <a:buChar char="•"/>
            </a:pPr>
            <a:r>
              <a:rPr lang="en-US" altLang="en-US" sz="1600" dirty="0"/>
              <a:t> Global Patent Prosecution Highway (GPPH) pilot began 6 January 2014, using single set of qualifying requirements, and includes PCT reports </a:t>
            </a:r>
          </a:p>
          <a:p>
            <a:pPr>
              <a:spcBef>
                <a:spcPct val="0"/>
              </a:spcBef>
              <a:buFontTx/>
              <a:buChar char="•"/>
            </a:pPr>
            <a:endParaRPr lang="en-US" altLang="en-US" sz="1600" dirty="0"/>
          </a:p>
          <a:p>
            <a:pPr>
              <a:spcBef>
                <a:spcPct val="0"/>
              </a:spcBef>
              <a:buFontTx/>
              <a:buChar char="•"/>
            </a:pPr>
            <a:r>
              <a:rPr lang="en-US" altLang="en-US" sz="1600" dirty="0"/>
              <a:t> Framework provisions: </a:t>
            </a:r>
            <a:r>
              <a:rPr lang="en-US" altLang="en-US" sz="1600" dirty="0">
                <a:hlinkClick r:id="rId5"/>
              </a:rPr>
              <a:t>http://www.jpo.go.jp/ppph-portal/globalpph.htm</a:t>
            </a:r>
            <a:endParaRPr lang="en-US" altLang="en-US" sz="1600" dirty="0"/>
          </a:p>
          <a:p>
            <a:pPr>
              <a:spcBef>
                <a:spcPct val="0"/>
              </a:spcBef>
              <a:buFontTx/>
              <a:buChar char="•"/>
            </a:pPr>
            <a:endParaRPr lang="en-US" altLang="en-US" sz="1800" dirty="0"/>
          </a:p>
        </p:txBody>
      </p:sp>
    </p:spTree>
    <p:extLst>
      <p:ext uri="{BB962C8B-B14F-4D97-AF65-F5344CB8AC3E}">
        <p14:creationId xmlns:p14="http://schemas.microsoft.com/office/powerpoint/2010/main" val="2368921984"/>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47587" y="0"/>
            <a:ext cx="8964613" cy="620713"/>
          </a:xfrm>
        </p:spPr>
        <p:txBody>
          <a:bodyPr/>
          <a:lstStyle/>
          <a:p>
            <a:pPr algn="ctr"/>
            <a:r>
              <a:rPr lang="en-US" altLang="en-US" sz="2800" dirty="0" smtClean="0">
                <a:solidFill>
                  <a:schemeClr val="accent2"/>
                </a:solidFill>
              </a:rPr>
              <a:t>WIPO AMC fee reduction for PCT users</a:t>
            </a:r>
          </a:p>
        </p:txBody>
      </p:sp>
      <p:sp>
        <p:nvSpPr>
          <p:cNvPr id="28675" name="Rectangle 3"/>
          <p:cNvSpPr>
            <a:spLocks noGrp="1" noChangeArrowheads="1"/>
          </p:cNvSpPr>
          <p:nvPr>
            <p:ph type="body" sz="half" idx="4294967295"/>
          </p:nvPr>
        </p:nvSpPr>
        <p:spPr>
          <a:xfrm>
            <a:off x="179388" y="765175"/>
            <a:ext cx="8785225" cy="1655763"/>
          </a:xfrm>
        </p:spPr>
        <p:txBody>
          <a:bodyPr/>
          <a:lstStyle/>
          <a:p>
            <a:pPr marL="228600" indent="-228600">
              <a:lnSpc>
                <a:spcPct val="80000"/>
              </a:lnSpc>
              <a:spcBef>
                <a:spcPct val="10000"/>
              </a:spcBef>
            </a:pPr>
            <a:r>
              <a:rPr lang="en-US" altLang="en-US" dirty="0" smtClean="0"/>
              <a:t> </a:t>
            </a:r>
            <a:r>
              <a:rPr lang="en-US" altLang="en-US" sz="2200" dirty="0" smtClean="0"/>
              <a:t>AMC=WIPO Arbitration and Mediation Center</a:t>
            </a:r>
          </a:p>
          <a:p>
            <a:pPr marL="228600" indent="-228600">
              <a:lnSpc>
                <a:spcPct val="80000"/>
              </a:lnSpc>
              <a:spcBef>
                <a:spcPct val="10000"/>
              </a:spcBef>
            </a:pPr>
            <a:endParaRPr lang="en-US" altLang="en-US" sz="1000" dirty="0" smtClean="0"/>
          </a:p>
          <a:p>
            <a:pPr marL="685800" lvl="1" indent="-342900">
              <a:lnSpc>
                <a:spcPct val="80000"/>
              </a:lnSpc>
              <a:spcBef>
                <a:spcPct val="10000"/>
              </a:spcBef>
              <a:buFont typeface="Wingdings" panose="05000000000000000000" pitchFamily="2" charset="2"/>
              <a:buChar char="Ø"/>
            </a:pPr>
            <a:r>
              <a:rPr lang="en-US" altLang="en-US" b="1" i="1" dirty="0" smtClean="0"/>
              <a:t> </a:t>
            </a:r>
            <a:r>
              <a:rPr lang="en-US" altLang="en-US" sz="2000" b="1" i="1" dirty="0" smtClean="0"/>
              <a:t>AMC offers a 25% reduction in the Center’s registration and administration fees where at least one party to the dispute has been named as an applicant or inventor in a published PCT application </a:t>
            </a:r>
          </a:p>
          <a:p>
            <a:pPr marL="520700" lvl="1" indent="-177800">
              <a:lnSpc>
                <a:spcPct val="80000"/>
              </a:lnSpc>
              <a:spcBef>
                <a:spcPct val="10000"/>
              </a:spcBef>
            </a:pPr>
            <a:endParaRPr lang="en-US" altLang="en-US" b="1" i="1" dirty="0" smtClean="0"/>
          </a:p>
        </p:txBody>
      </p:sp>
      <p:graphicFrame>
        <p:nvGraphicFramePr>
          <p:cNvPr id="803844" name="Group 4"/>
          <p:cNvGraphicFramePr>
            <a:graphicFrameLocks noGrp="1"/>
          </p:cNvGraphicFramePr>
          <p:nvPr>
            <p:ph sz="half" idx="4294967295"/>
          </p:nvPr>
        </p:nvGraphicFramePr>
        <p:xfrm>
          <a:off x="395288" y="2636838"/>
          <a:ext cx="4176712" cy="3856038"/>
        </p:xfrm>
        <a:graphic>
          <a:graphicData uri="http://schemas.openxmlformats.org/drawingml/2006/table">
            <a:tbl>
              <a:tblPr/>
              <a:tblGrid>
                <a:gridCol w="1044575"/>
                <a:gridCol w="1044575"/>
                <a:gridCol w="1042987"/>
                <a:gridCol w="1044575"/>
              </a:tblGrid>
              <a:tr h="6047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Type of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Amount in dispute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Expedited Arbitration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Arbitration</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Registration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Any amount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2,000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Administration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Up to 2.5M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2,000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Over 2.5M and up to 10M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5,000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6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Over 10M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5,000 </a:t>
                      </a:r>
                      <a:br>
                        <a:rPr kumimoji="0" lang="en-US" sz="1200" b="0" i="0" u="none" strike="noStrike" cap="none" normalizeH="0" baseline="0" smtClean="0">
                          <a:ln>
                            <a:noFill/>
                          </a:ln>
                          <a:solidFill>
                            <a:schemeClr val="tx1"/>
                          </a:solidFill>
                          <a:effectLst/>
                          <a:latin typeface="Arial" pitchFamily="34" charset="0"/>
                          <a:cs typeface="Arial" pitchFamily="34" charset="0"/>
                        </a:rPr>
                      </a:br>
                      <a:r>
                        <a:rPr kumimoji="0" lang="en-US" sz="1200" b="0" i="0" u="none" strike="noStrike" cap="none" normalizeH="0" baseline="0" smtClean="0">
                          <a:ln>
                            <a:noFill/>
                          </a:ln>
                          <a:solidFill>
                            <a:schemeClr val="tx1"/>
                          </a:solidFill>
                          <a:effectLst/>
                          <a:latin typeface="Arial" pitchFamily="34" charset="0"/>
                          <a:cs typeface="Arial" pitchFamily="34" charset="0"/>
                        </a:rPr>
                        <a:t>+0.05% of amount over $10M up to a maximum fee of $15,000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10,000 </a:t>
                      </a:r>
                      <a:br>
                        <a:rPr kumimoji="0" lang="en-US" sz="1200" b="0" i="0" u="none" strike="noStrike" cap="none" normalizeH="0" baseline="0" smtClean="0">
                          <a:ln>
                            <a:noFill/>
                          </a:ln>
                          <a:solidFill>
                            <a:schemeClr val="tx1"/>
                          </a:solidFill>
                          <a:effectLst/>
                          <a:latin typeface="Arial" pitchFamily="34" charset="0"/>
                          <a:cs typeface="Arial" pitchFamily="34" charset="0"/>
                        </a:rPr>
                      </a:br>
                      <a:r>
                        <a:rPr kumimoji="0" lang="en-US" sz="1200" b="0" i="0" u="none" strike="noStrike" cap="none" normalizeH="0" baseline="0" smtClean="0">
                          <a:ln>
                            <a:noFill/>
                          </a:ln>
                          <a:solidFill>
                            <a:schemeClr val="tx1"/>
                          </a:solidFill>
                          <a:effectLst/>
                          <a:latin typeface="Arial" pitchFamily="34" charset="0"/>
                          <a:cs typeface="Arial" pitchFamily="34" charset="0"/>
                        </a:rPr>
                        <a:t>+0.05% of amount over $10M up to a maximum fee of $25,000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803876" name="Group 36"/>
          <p:cNvGraphicFramePr>
            <a:graphicFrameLocks noGrp="1"/>
          </p:cNvGraphicFramePr>
          <p:nvPr/>
        </p:nvGraphicFramePr>
        <p:xfrm>
          <a:off x="4787900" y="2636838"/>
          <a:ext cx="4103688" cy="1085851"/>
        </p:xfrm>
        <a:graphic>
          <a:graphicData uri="http://schemas.openxmlformats.org/drawingml/2006/table">
            <a:tbl>
              <a:tblPr/>
              <a:tblGrid>
                <a:gridCol w="2052638"/>
                <a:gridCol w="2051050"/>
              </a:tblGrid>
              <a:tr h="4458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Type of fee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Mediation</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Administration fee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0.10% of the value of the mediation, subject to a maximum of USD 10,000 </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37098472"/>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0"/>
            <a:ext cx="47847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16238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712968" cy="1152128"/>
          </a:xfrm>
        </p:spPr>
        <p:txBody>
          <a:bodyPr/>
          <a:lstStyle/>
          <a:p>
            <a:r>
              <a:rPr lang="en-US" smtClean="0"/>
              <a:t>	WIPO … PROVIDER OF PREMIER 		GLOBAL IP SERVICES   </a:t>
            </a:r>
            <a:endParaRPr lang="en-US" dirty="0"/>
          </a:p>
        </p:txBody>
      </p:sp>
      <p:sp>
        <p:nvSpPr>
          <p:cNvPr id="3" name="Espace réservé du contenu 2"/>
          <p:cNvSpPr>
            <a:spLocks noGrp="1"/>
          </p:cNvSpPr>
          <p:nvPr>
            <p:ph idx="1"/>
          </p:nvPr>
        </p:nvSpPr>
        <p:spPr>
          <a:xfrm>
            <a:off x="251520" y="1556792"/>
            <a:ext cx="8712968" cy="4569371"/>
          </a:xfrm>
        </p:spPr>
        <p:txBody>
          <a:bodyPr/>
          <a:lstStyle/>
          <a:p>
            <a:r>
              <a:rPr lang="en-US" sz="2000" dirty="0">
                <a:ea typeface="Arial Unicode MS" pitchFamily="34" charset="-128"/>
                <a:cs typeface="Arial Unicode MS" pitchFamily="34" charset="-128"/>
              </a:rPr>
              <a:t>Core income generating business areas</a:t>
            </a:r>
            <a:r>
              <a:rPr lang="en-US" sz="2000" dirty="0" smtClean="0">
                <a:ea typeface="Arial Unicode MS" pitchFamily="34" charset="-128"/>
                <a:cs typeface="Arial Unicode MS" pitchFamily="34" charset="-128"/>
              </a:rPr>
              <a:t>:</a:t>
            </a:r>
          </a:p>
          <a:p>
            <a:pPr marL="0" indent="0">
              <a:buNone/>
            </a:pPr>
            <a:endParaRPr lang="en-US" sz="2000" dirty="0" smtClean="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Patent Cooperation Treaty (Patents)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Madrid System (Trademarks)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Hague System (Industrial Designs)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Lisbon System (Geographical Indications) </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WIPO Arbitration and Mediation Center</a:t>
            </a:r>
          </a:p>
          <a:p>
            <a:pPr marL="0" indent="0">
              <a:buNone/>
            </a:pPr>
            <a:endParaRPr lang="en-US" sz="2000" dirty="0" smtClean="0">
              <a:ea typeface="Arial Unicode MS" pitchFamily="34" charset="-128"/>
              <a:cs typeface="Arial Unicode MS" pitchFamily="34" charset="-128"/>
            </a:endParaRPr>
          </a:p>
          <a:p>
            <a:r>
              <a:rPr lang="en-US" sz="2000" b="1" dirty="0" smtClean="0">
                <a:solidFill>
                  <a:srgbClr val="000080"/>
                </a:solidFill>
                <a:ea typeface="Arial Unicode MS" pitchFamily="34" charset="-128"/>
                <a:cs typeface="Arial Unicode MS" pitchFamily="34" charset="-128"/>
              </a:rPr>
              <a:t>AIM :  </a:t>
            </a:r>
            <a:r>
              <a:rPr lang="en-US" sz="2000" dirty="0" smtClean="0">
                <a:ea typeface="Arial Unicode MS" pitchFamily="34" charset="-128"/>
                <a:cs typeface="Arial Unicode MS" pitchFamily="34" charset="-128"/>
              </a:rPr>
              <a:t>to be the first choice for users by continuing to offer cost-effective and value-added services </a:t>
            </a: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2207625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1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896461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b="1">
                <a:solidFill>
                  <a:schemeClr val="accent2"/>
                </a:solidFill>
              </a:rPr>
              <a:t>WIPO warnings</a:t>
            </a:r>
          </a:p>
        </p:txBody>
      </p:sp>
      <p:sp>
        <p:nvSpPr>
          <p:cNvPr id="30723" name="Rectangle 3"/>
          <p:cNvSpPr>
            <a:spLocks noChangeArrowheads="1"/>
          </p:cNvSpPr>
          <p:nvPr/>
        </p:nvSpPr>
        <p:spPr bwMode="auto">
          <a:xfrm>
            <a:off x="179388" y="908050"/>
            <a:ext cx="8713787" cy="437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06400" indent="-406400">
              <a:spcBef>
                <a:spcPct val="20000"/>
              </a:spcBef>
              <a:buBlip>
                <a:blip r:embed="rId2"/>
              </a:buBlip>
              <a:defRPr sz="2400">
                <a:solidFill>
                  <a:schemeClr val="tx1"/>
                </a:solidFill>
                <a:latin typeface="Arial" pitchFamily="34" charset="0"/>
                <a:cs typeface="Arial" pitchFamily="34" charset="0"/>
              </a:defRPr>
            </a:lvl1pPr>
            <a:lvl2pPr marL="5207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nSpc>
                <a:spcPct val="95000"/>
              </a:lnSpc>
              <a:spcBef>
                <a:spcPct val="10000"/>
              </a:spcBef>
              <a:spcAft>
                <a:spcPct val="10000"/>
              </a:spcAft>
            </a:pPr>
            <a:r>
              <a:rPr lang="en-US" altLang="en-US" dirty="0">
                <a:hlinkClick r:id="rId3"/>
              </a:rPr>
              <a:t>http://www.wipo.int/pct/en/warning/pct_warning.html</a:t>
            </a:r>
            <a:endParaRPr lang="en-US" altLang="en-US" dirty="0"/>
          </a:p>
          <a:p>
            <a:pPr>
              <a:lnSpc>
                <a:spcPct val="95000"/>
              </a:lnSpc>
              <a:spcBef>
                <a:spcPct val="10000"/>
              </a:spcBef>
              <a:spcAft>
                <a:spcPct val="10000"/>
              </a:spcAft>
            </a:pPr>
            <a:r>
              <a:rPr lang="en-US" altLang="en-US" dirty="0"/>
              <a:t>WIPO continues various efforts concerning such notifications, including:</a:t>
            </a:r>
          </a:p>
          <a:p>
            <a:pPr lvl="1">
              <a:lnSpc>
                <a:spcPct val="95000"/>
              </a:lnSpc>
              <a:spcBef>
                <a:spcPct val="10000"/>
              </a:spcBef>
              <a:spcAft>
                <a:spcPct val="10000"/>
              </a:spcAft>
              <a:buFontTx/>
              <a:buChar char="•"/>
            </a:pPr>
            <a:r>
              <a:rPr lang="en-US" altLang="en-US" sz="1800" dirty="0"/>
              <a:t> keeping the warning page up to date with newly submitted examples</a:t>
            </a:r>
          </a:p>
          <a:p>
            <a:pPr lvl="1">
              <a:lnSpc>
                <a:spcPct val="95000"/>
              </a:lnSpc>
              <a:spcBef>
                <a:spcPct val="10000"/>
              </a:spcBef>
              <a:spcAft>
                <a:spcPct val="10000"/>
              </a:spcAft>
              <a:buFontTx/>
              <a:buChar char="•"/>
            </a:pPr>
            <a:r>
              <a:rPr lang="en-US" altLang="en-US" sz="1800" dirty="0"/>
              <a:t> WIPO letters to offices requesting assistance and cooperation</a:t>
            </a:r>
          </a:p>
          <a:p>
            <a:pPr lvl="1">
              <a:lnSpc>
                <a:spcPct val="95000"/>
              </a:lnSpc>
              <a:spcBef>
                <a:spcPct val="10000"/>
              </a:spcBef>
              <a:spcAft>
                <a:spcPct val="10000"/>
              </a:spcAft>
              <a:buFontTx/>
              <a:buChar char="•"/>
            </a:pPr>
            <a:r>
              <a:rPr lang="en-US" altLang="en-US" sz="1800" dirty="0"/>
              <a:t> WIPO letters to IP associations requesting that all clients be warned</a:t>
            </a:r>
          </a:p>
          <a:p>
            <a:pPr lvl="1">
              <a:lnSpc>
                <a:spcPct val="95000"/>
              </a:lnSpc>
              <a:spcBef>
                <a:spcPct val="10000"/>
              </a:spcBef>
              <a:spcAft>
                <a:spcPct val="10000"/>
              </a:spcAft>
              <a:buFontTx/>
              <a:buChar char="•"/>
            </a:pPr>
            <a:r>
              <a:rPr lang="en-US" altLang="en-US" sz="1800" dirty="0"/>
              <a:t> WIPO letters to banks doing business with the entities behind these notifications</a:t>
            </a:r>
          </a:p>
          <a:p>
            <a:pPr lvl="1">
              <a:lnSpc>
                <a:spcPct val="95000"/>
              </a:lnSpc>
              <a:spcBef>
                <a:spcPct val="10000"/>
              </a:spcBef>
              <a:spcAft>
                <a:spcPct val="10000"/>
              </a:spcAft>
              <a:buFontTx/>
              <a:buChar char="•"/>
            </a:pPr>
            <a:r>
              <a:rPr lang="en-US" altLang="en-US" sz="1800" dirty="0"/>
              <a:t> working with government agencies in countries where these entities are based</a:t>
            </a:r>
          </a:p>
          <a:p>
            <a:pPr>
              <a:lnSpc>
                <a:spcPct val="95000"/>
              </a:lnSpc>
              <a:spcBef>
                <a:spcPct val="10000"/>
              </a:spcBef>
              <a:spcAft>
                <a:spcPct val="10000"/>
              </a:spcAft>
            </a:pPr>
            <a:r>
              <a:rPr lang="en-US" altLang="en-US" dirty="0"/>
              <a:t>Help us by making complaints to appropriate consumer protection authorities in your country and/or state/locality</a:t>
            </a:r>
          </a:p>
          <a:p>
            <a:pPr>
              <a:spcBef>
                <a:spcPct val="0"/>
              </a:spcBef>
              <a:buFontTx/>
              <a:buChar char="•"/>
            </a:pPr>
            <a:endParaRPr lang="en-US" altLang="en-US" sz="1800" dirty="0"/>
          </a:p>
        </p:txBody>
      </p:sp>
    </p:spTree>
    <p:extLst>
      <p:ext uri="{BB962C8B-B14F-4D97-AF65-F5344CB8AC3E}">
        <p14:creationId xmlns:p14="http://schemas.microsoft.com/office/powerpoint/2010/main" val="1237732730"/>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0"/>
            <a:ext cx="5156200"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399566"/>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188640"/>
            <a:ext cx="9144000" cy="581025"/>
          </a:xfrm>
        </p:spPr>
        <p:txBody>
          <a:bodyPr/>
          <a:lstStyle/>
          <a:p>
            <a:pPr algn="ctr"/>
            <a:r>
              <a:rPr lang="en-US" altLang="en-US" sz="2800" dirty="0" smtClean="0">
                <a:solidFill>
                  <a:schemeClr val="accent2"/>
                </a:solidFill>
              </a:rPr>
              <a:t>PCT WORKING GROUP MAY 21-24, 2013</a:t>
            </a:r>
          </a:p>
        </p:txBody>
      </p:sp>
      <p:sp>
        <p:nvSpPr>
          <p:cNvPr id="32771" name="Rectangle 3"/>
          <p:cNvSpPr>
            <a:spLocks noGrp="1" noChangeArrowheads="1"/>
          </p:cNvSpPr>
          <p:nvPr>
            <p:ph type="body" idx="4294967295"/>
          </p:nvPr>
        </p:nvSpPr>
        <p:spPr>
          <a:xfrm>
            <a:off x="179388" y="908050"/>
            <a:ext cx="8785225" cy="5689600"/>
          </a:xfrm>
        </p:spPr>
        <p:txBody>
          <a:bodyPr/>
          <a:lstStyle/>
          <a:p>
            <a:pPr>
              <a:lnSpc>
                <a:spcPct val="90000"/>
              </a:lnSpc>
              <a:spcBef>
                <a:spcPct val="0"/>
              </a:spcBef>
              <a:spcAft>
                <a:spcPct val="20000"/>
              </a:spcAft>
            </a:pPr>
            <a:r>
              <a:rPr lang="en-US" altLang="en-US" sz="2200" dirty="0" smtClean="0"/>
              <a:t>Mandatory response to negative comments in the national phase (PCT/WG/6/16)</a:t>
            </a:r>
          </a:p>
          <a:p>
            <a:pPr>
              <a:lnSpc>
                <a:spcPct val="90000"/>
              </a:lnSpc>
              <a:spcBef>
                <a:spcPct val="0"/>
              </a:spcBef>
              <a:spcAft>
                <a:spcPct val="20000"/>
              </a:spcAft>
            </a:pPr>
            <a:r>
              <a:rPr lang="en-US" altLang="en-US" sz="2200" dirty="0" smtClean="0"/>
              <a:t>Formal integration of PPH into PCT (PCT/WG/6/17)</a:t>
            </a:r>
          </a:p>
          <a:p>
            <a:pPr>
              <a:lnSpc>
                <a:spcPct val="90000"/>
              </a:lnSpc>
              <a:spcBef>
                <a:spcPct val="0"/>
              </a:spcBef>
              <a:spcAft>
                <a:spcPct val="20000"/>
              </a:spcAft>
            </a:pPr>
            <a:r>
              <a:rPr lang="en-US" altLang="en-US" sz="2200" dirty="0" smtClean="0"/>
              <a:t>Mandatory recordation of search strategies (PCT/WG/6/?)</a:t>
            </a:r>
          </a:p>
          <a:p>
            <a:pPr>
              <a:lnSpc>
                <a:spcPct val="90000"/>
              </a:lnSpc>
              <a:spcBef>
                <a:spcPct val="0"/>
              </a:spcBef>
            </a:pPr>
            <a:r>
              <a:rPr lang="en-US" altLang="zh-CN" sz="2200" dirty="0" smtClean="0">
                <a:ea typeface="SimSun" pitchFamily="2" charset="-122"/>
              </a:rPr>
              <a:t>Requirements and procedures of appointment of International Authorities (PCT/WG/6/4)</a:t>
            </a:r>
          </a:p>
          <a:p>
            <a:pPr>
              <a:lnSpc>
                <a:spcPct val="90000"/>
              </a:lnSpc>
            </a:pPr>
            <a:r>
              <a:rPr lang="en-US" altLang="zh-CN" sz="2200" dirty="0" smtClean="0">
                <a:ea typeface="SimSun" pitchFamily="2" charset="-122"/>
              </a:rPr>
              <a:t>PCT Fee Reductions (PCT/WG/6/10)</a:t>
            </a:r>
          </a:p>
          <a:p>
            <a:r>
              <a:rPr lang="fr-FR" altLang="zh-CN" sz="2200" dirty="0" smtClean="0">
                <a:ea typeface="SimSun" pitchFamily="2" charset="-122"/>
              </a:rPr>
              <a:t>PCT Minimum Documentation (PCT/WG/6/9)</a:t>
            </a:r>
            <a:endParaRPr lang="en-US" altLang="zh-CN" sz="2200" dirty="0" smtClean="0">
              <a:ea typeface="SimSun" pitchFamily="2" charset="-122"/>
            </a:endParaRPr>
          </a:p>
          <a:p>
            <a:r>
              <a:rPr lang="en-US" altLang="zh-CN" sz="2200" dirty="0" smtClean="0">
                <a:ea typeface="SimSun" pitchFamily="2" charset="-122"/>
              </a:rPr>
              <a:t>PCT Sequence Listing Standard (PCT/WG/6/7)</a:t>
            </a:r>
          </a:p>
          <a:p>
            <a:pPr>
              <a:lnSpc>
                <a:spcPct val="90000"/>
              </a:lnSpc>
              <a:spcBef>
                <a:spcPct val="0"/>
              </a:spcBef>
              <a:spcAft>
                <a:spcPct val="20000"/>
              </a:spcAft>
            </a:pPr>
            <a:r>
              <a:rPr lang="en-US" altLang="en-US" sz="2200" dirty="0" smtClean="0"/>
              <a:t>Other USPTO/UK “20/20” proposals:</a:t>
            </a:r>
          </a:p>
          <a:p>
            <a:pPr lvl="1">
              <a:lnSpc>
                <a:spcPct val="90000"/>
              </a:lnSpc>
              <a:spcBef>
                <a:spcPct val="0"/>
              </a:spcBef>
              <a:spcAft>
                <a:spcPct val="20000"/>
              </a:spcAft>
              <a:buFont typeface="Wingdings" panose="05000000000000000000" pitchFamily="2" charset="2"/>
              <a:buChar char="Ø"/>
            </a:pPr>
            <a:r>
              <a:rPr lang="en-US" altLang="en-US" sz="1800" dirty="0" smtClean="0"/>
              <a:t>Self-service 92bis changes and priority claim corrections</a:t>
            </a:r>
          </a:p>
          <a:p>
            <a:pPr lvl="1">
              <a:lnSpc>
                <a:spcPct val="90000"/>
              </a:lnSpc>
              <a:spcBef>
                <a:spcPct val="0"/>
              </a:spcBef>
              <a:spcAft>
                <a:spcPct val="20000"/>
              </a:spcAft>
              <a:buFont typeface="Wingdings" panose="05000000000000000000" pitchFamily="2" charset="2"/>
              <a:buChar char="Ø"/>
            </a:pPr>
            <a:r>
              <a:rPr lang="en-US" altLang="en-US" sz="1800" dirty="0" smtClean="0"/>
              <a:t>Limited Chapter I corrections to claims</a:t>
            </a:r>
          </a:p>
          <a:p>
            <a:pPr lvl="1">
              <a:lnSpc>
                <a:spcPct val="90000"/>
              </a:lnSpc>
              <a:spcBef>
                <a:spcPct val="0"/>
              </a:spcBef>
              <a:spcAft>
                <a:spcPct val="20000"/>
              </a:spcAft>
              <a:buFont typeface="Wingdings" panose="05000000000000000000" pitchFamily="2" charset="2"/>
              <a:buChar char="Ø"/>
            </a:pPr>
            <a:r>
              <a:rPr lang="en-US" altLang="en-US" sz="1800" dirty="0" smtClean="0"/>
              <a:t>Simplified withdrawal without signatures within limited period</a:t>
            </a:r>
          </a:p>
          <a:p>
            <a:pPr lvl="1">
              <a:lnSpc>
                <a:spcPct val="90000"/>
              </a:lnSpc>
              <a:spcBef>
                <a:spcPct val="0"/>
              </a:spcBef>
              <a:spcAft>
                <a:spcPct val="20000"/>
              </a:spcAft>
              <a:buFont typeface="Wingdings" panose="05000000000000000000" pitchFamily="2" charset="2"/>
              <a:buChar char="Ø"/>
            </a:pPr>
            <a:r>
              <a:rPr lang="en-US" altLang="en-US" sz="1800" dirty="0" smtClean="0"/>
              <a:t>Formally integrate collaborative search into PCT</a:t>
            </a:r>
          </a:p>
          <a:p>
            <a:pPr lvl="1">
              <a:lnSpc>
                <a:spcPct val="90000"/>
              </a:lnSpc>
              <a:spcBef>
                <a:spcPct val="0"/>
              </a:spcBef>
              <a:spcAft>
                <a:spcPct val="20000"/>
              </a:spcAft>
              <a:buFont typeface="Wingdings" panose="05000000000000000000" pitchFamily="2" charset="2"/>
              <a:buChar char="Ø"/>
            </a:pPr>
            <a:r>
              <a:rPr lang="en-US" altLang="en-US" sz="1800" dirty="0" smtClean="0"/>
              <a:t>Incorporate Global Dossier into PCT</a:t>
            </a:r>
            <a:endParaRPr lang="en-US" altLang="zh-CN" sz="1800" dirty="0" smtClean="0">
              <a:ea typeface="SimSun" pitchFamily="2" charset="-122"/>
            </a:endParaRPr>
          </a:p>
          <a:p>
            <a:pPr marL="0" indent="0">
              <a:lnSpc>
                <a:spcPct val="90000"/>
              </a:lnSpc>
              <a:buNone/>
            </a:pPr>
            <a:endParaRPr lang="en-US" altLang="zh-CN" sz="2000" dirty="0" smtClean="0">
              <a:ea typeface="SimSun" pitchFamily="2" charset="-122"/>
            </a:endParaRPr>
          </a:p>
        </p:txBody>
      </p:sp>
    </p:spTree>
    <p:extLst>
      <p:ext uri="{BB962C8B-B14F-4D97-AF65-F5344CB8AC3E}">
        <p14:creationId xmlns:p14="http://schemas.microsoft.com/office/powerpoint/2010/main" val="2943041974"/>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539552" y="476672"/>
            <a:ext cx="8229600" cy="765175"/>
          </a:xfrm>
        </p:spPr>
        <p:txBody>
          <a:bodyPr/>
          <a:lstStyle/>
          <a:p>
            <a:pPr algn="ctr"/>
            <a:r>
              <a:rPr lang="de-CH" altLang="en-US" sz="2800" u="sng" dirty="0" smtClean="0">
                <a:solidFill>
                  <a:srgbClr val="000099"/>
                </a:solidFill>
              </a:rPr>
              <a:t>FUTURE</a:t>
            </a:r>
            <a:r>
              <a:rPr lang="de-CH" altLang="en-US" sz="2800" dirty="0" smtClean="0">
                <a:solidFill>
                  <a:srgbClr val="000099"/>
                </a:solidFill>
              </a:rPr>
              <a:t> PCT DEVELOPMENTS</a:t>
            </a:r>
            <a:endParaRPr lang="en-US" altLang="en-US" sz="2800" dirty="0" smtClean="0">
              <a:solidFill>
                <a:srgbClr val="000099"/>
              </a:solidFill>
            </a:endParaRPr>
          </a:p>
        </p:txBody>
      </p:sp>
      <p:sp>
        <p:nvSpPr>
          <p:cNvPr id="33795" name="Rectangle 3"/>
          <p:cNvSpPr>
            <a:spLocks noGrp="1" noChangeArrowheads="1"/>
          </p:cNvSpPr>
          <p:nvPr>
            <p:ph type="body" idx="4294967295"/>
          </p:nvPr>
        </p:nvSpPr>
        <p:spPr>
          <a:xfrm>
            <a:off x="2411760" y="1772816"/>
            <a:ext cx="8142287" cy="6337300"/>
          </a:xfrm>
        </p:spPr>
        <p:txBody>
          <a:bodyPr/>
          <a:lstStyle/>
          <a:p>
            <a:pPr>
              <a:buFontTx/>
              <a:buNone/>
            </a:pPr>
            <a:endParaRPr lang="de-CH" altLang="en-US" sz="2000" dirty="0" smtClean="0"/>
          </a:p>
          <a:p>
            <a:pPr>
              <a:lnSpc>
                <a:spcPct val="150000"/>
              </a:lnSpc>
              <a:spcBef>
                <a:spcPct val="10000"/>
              </a:spcBef>
            </a:pPr>
            <a:r>
              <a:rPr lang="en-US" altLang="en-US" dirty="0" smtClean="0"/>
              <a:t>New Rules—July 2014</a:t>
            </a:r>
          </a:p>
          <a:p>
            <a:pPr>
              <a:lnSpc>
                <a:spcPct val="150000"/>
              </a:lnSpc>
              <a:spcBef>
                <a:spcPct val="10000"/>
              </a:spcBef>
            </a:pPr>
            <a:r>
              <a:rPr lang="en-US" altLang="en-US" dirty="0" smtClean="0"/>
              <a:t>ePCT further improvements</a:t>
            </a:r>
          </a:p>
          <a:p>
            <a:pPr>
              <a:lnSpc>
                <a:spcPct val="150000"/>
              </a:lnSpc>
              <a:spcBef>
                <a:spcPct val="10000"/>
              </a:spcBef>
            </a:pPr>
            <a:r>
              <a:rPr lang="en-US" altLang="en-US" dirty="0" smtClean="0"/>
              <a:t>PCT/WG 2014</a:t>
            </a:r>
          </a:p>
          <a:p>
            <a:pPr>
              <a:lnSpc>
                <a:spcPct val="150000"/>
              </a:lnSpc>
              <a:spcBef>
                <a:spcPct val="10000"/>
              </a:spcBef>
            </a:pPr>
            <a:r>
              <a:rPr lang="en-US" altLang="en-US" dirty="0" smtClean="0"/>
              <a:t>Collaborative search</a:t>
            </a:r>
          </a:p>
          <a:p>
            <a:pPr>
              <a:spcBef>
                <a:spcPct val="10000"/>
              </a:spcBef>
            </a:pPr>
            <a:endParaRPr lang="en-US" altLang="en-US" dirty="0" smtClean="0"/>
          </a:p>
        </p:txBody>
      </p:sp>
    </p:spTree>
    <p:extLst>
      <p:ext uri="{BB962C8B-B14F-4D97-AF65-F5344CB8AC3E}">
        <p14:creationId xmlns:p14="http://schemas.microsoft.com/office/powerpoint/2010/main" val="2708024566"/>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476672"/>
            <a:ext cx="9144000" cy="581025"/>
          </a:xfrm>
        </p:spPr>
        <p:txBody>
          <a:bodyPr/>
          <a:lstStyle/>
          <a:p>
            <a:pPr algn="ctr"/>
            <a:r>
              <a:rPr lang="en-US" altLang="en-US" dirty="0" smtClean="0">
                <a:solidFill>
                  <a:schemeClr val="accent2"/>
                </a:solidFill>
              </a:rPr>
              <a:t>NEW RULES—JULY 2014</a:t>
            </a:r>
          </a:p>
        </p:txBody>
      </p:sp>
      <p:sp>
        <p:nvSpPr>
          <p:cNvPr id="34819" name="Rectangle 3"/>
          <p:cNvSpPr>
            <a:spLocks noGrp="1" noChangeArrowheads="1"/>
          </p:cNvSpPr>
          <p:nvPr>
            <p:ph type="body" idx="4294967295"/>
          </p:nvPr>
        </p:nvSpPr>
        <p:spPr>
          <a:xfrm>
            <a:off x="323528" y="1844824"/>
            <a:ext cx="8640763" cy="5689600"/>
          </a:xfrm>
        </p:spPr>
        <p:txBody>
          <a:bodyPr/>
          <a:lstStyle/>
          <a:p>
            <a:r>
              <a:rPr lang="fr-FR" altLang="zh-CN" dirty="0" smtClean="0">
                <a:ea typeface="SimSun" pitchFamily="2" charset="-122"/>
              </a:rPr>
              <a:t>2 sets of </a:t>
            </a:r>
            <a:r>
              <a:rPr lang="en-AU" altLang="zh-CN" dirty="0" smtClean="0">
                <a:ea typeface="SimSun" pitchFamily="2" charset="-122"/>
              </a:rPr>
              <a:t>amendments approved by PCT Assembly </a:t>
            </a:r>
            <a:r>
              <a:rPr lang="fr-FR" altLang="zh-CN" dirty="0" smtClean="0">
                <a:ea typeface="SimSun" pitchFamily="2" charset="-122"/>
              </a:rPr>
              <a:t>2013</a:t>
            </a:r>
          </a:p>
          <a:p>
            <a:pPr marL="868363" lvl="1" indent="-411163"/>
            <a:endParaRPr lang="en-US" altLang="en-US" sz="1800" dirty="0" smtClean="0"/>
          </a:p>
          <a:p>
            <a:pPr marL="868363" lvl="1" indent="-411163"/>
            <a:r>
              <a:rPr lang="en-US" altLang="en-US" sz="1800" dirty="0" smtClean="0"/>
              <a:t>Amend PCT Rules 66 and 70 to require IPEAs to conduct top-up searches during IPE</a:t>
            </a:r>
          </a:p>
          <a:p>
            <a:pPr marL="457200" lvl="1" indent="0">
              <a:buNone/>
            </a:pPr>
            <a:endParaRPr lang="en-US" altLang="en-US" sz="1800" dirty="0" smtClean="0"/>
          </a:p>
          <a:p>
            <a:pPr marL="868363" lvl="1" indent="-411163"/>
            <a:r>
              <a:rPr lang="en-US" altLang="en-US" sz="1800" dirty="0" smtClean="0"/>
              <a:t>Delete PCT Rule 44</a:t>
            </a:r>
            <a:r>
              <a:rPr lang="en-US" altLang="en-US" sz="1800" i="1" dirty="0" smtClean="0"/>
              <a:t>ter</a:t>
            </a:r>
            <a:r>
              <a:rPr lang="en-US" altLang="en-US" sz="1800" dirty="0" smtClean="0"/>
              <a:t> and amend PCT Rule 94 to make WO/ISA available to the public via PATENTSCOPE </a:t>
            </a:r>
            <a:r>
              <a:rPr lang="en-US" altLang="en-US" sz="1800" u="sng" dirty="0" smtClean="0"/>
              <a:t>at international publication</a:t>
            </a:r>
          </a:p>
          <a:p>
            <a:pPr marL="868363" lvl="1" indent="-411163">
              <a:buFont typeface="Wingdings" pitchFamily="2" charset="2"/>
              <a:buChar char="Ø"/>
            </a:pPr>
            <a:endParaRPr lang="en-US" altLang="en-US" sz="1800" dirty="0" smtClean="0"/>
          </a:p>
          <a:p>
            <a:pPr marL="868363" lvl="1" indent="-411163">
              <a:buFont typeface="Wingdings" pitchFamily="2" charset="2"/>
              <a:buChar char="Ø"/>
            </a:pPr>
            <a:r>
              <a:rPr lang="en-US" altLang="en-US" sz="1800" dirty="0" smtClean="0"/>
              <a:t>These amendments to the PCT Regulations will enter into force July 1, 2014, for demands for IPE filed on or after that date, and for applications filed on or after that date, respectively</a:t>
            </a:r>
          </a:p>
          <a:p>
            <a:endParaRPr lang="en-US" altLang="en-US" dirty="0" smtClean="0"/>
          </a:p>
          <a:p>
            <a:pPr>
              <a:buFontTx/>
              <a:buNone/>
            </a:pPr>
            <a:endParaRPr lang="en-US" altLang="en-US" sz="1800" dirty="0" smtClean="0"/>
          </a:p>
        </p:txBody>
      </p:sp>
    </p:spTree>
    <p:extLst>
      <p:ext uri="{BB962C8B-B14F-4D97-AF65-F5344CB8AC3E}">
        <p14:creationId xmlns:p14="http://schemas.microsoft.com/office/powerpoint/2010/main" val="410265226"/>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467544" y="260648"/>
            <a:ext cx="8280400" cy="581025"/>
          </a:xfrm>
        </p:spPr>
        <p:txBody>
          <a:bodyPr/>
          <a:lstStyle/>
          <a:p>
            <a:pPr algn="ctr"/>
            <a:r>
              <a:rPr lang="en-US" altLang="en-US" sz="2800" dirty="0" smtClean="0">
                <a:solidFill>
                  <a:schemeClr val="accent2"/>
                </a:solidFill>
              </a:rPr>
              <a:t>EPCT: FURTHER IMPROVEMENTS</a:t>
            </a:r>
          </a:p>
        </p:txBody>
      </p:sp>
      <p:sp>
        <p:nvSpPr>
          <p:cNvPr id="45059" name="Rectangle 3"/>
          <p:cNvSpPr>
            <a:spLocks noGrp="1" noChangeArrowheads="1"/>
          </p:cNvSpPr>
          <p:nvPr>
            <p:ph type="body" idx="4294967295"/>
          </p:nvPr>
        </p:nvSpPr>
        <p:spPr>
          <a:xfrm>
            <a:off x="200720" y="1052736"/>
            <a:ext cx="8964612" cy="6192837"/>
          </a:xfrm>
        </p:spPr>
        <p:txBody>
          <a:bodyPr/>
          <a:lstStyle/>
          <a:p>
            <a:pPr>
              <a:defRPr/>
            </a:pPr>
            <a:endParaRPr lang="en-US" altLang="en-US" sz="1800" dirty="0" smtClean="0"/>
          </a:p>
          <a:p>
            <a:pPr>
              <a:spcBef>
                <a:spcPct val="0"/>
              </a:spcBef>
              <a:defRPr/>
            </a:pPr>
            <a:r>
              <a:rPr lang="en-US" altLang="en-US" sz="1800" dirty="0" smtClean="0"/>
              <a:t>Aiming for fully hosted RO service by end 2014</a:t>
            </a:r>
          </a:p>
          <a:p>
            <a:pPr>
              <a:spcBef>
                <a:spcPct val="0"/>
              </a:spcBef>
              <a:defRPr/>
            </a:pPr>
            <a:endParaRPr lang="en-US" altLang="en-US" sz="1800" dirty="0" smtClean="0"/>
          </a:p>
          <a:p>
            <a:pPr>
              <a:spcBef>
                <a:spcPct val="0"/>
              </a:spcBef>
              <a:defRPr/>
            </a:pPr>
            <a:r>
              <a:rPr lang="en-US" altLang="en-US" sz="1800" dirty="0" smtClean="0"/>
              <a:t>Multilingual interface (eventually 10 languages)</a:t>
            </a:r>
          </a:p>
          <a:p>
            <a:pPr>
              <a:spcBef>
                <a:spcPct val="0"/>
              </a:spcBef>
              <a:defRPr/>
            </a:pPr>
            <a:endParaRPr lang="en-US" altLang="en-US" sz="1800" dirty="0" smtClean="0"/>
          </a:p>
          <a:p>
            <a:pPr>
              <a:spcBef>
                <a:spcPct val="0"/>
              </a:spcBef>
              <a:defRPr/>
            </a:pPr>
            <a:r>
              <a:rPr lang="en-US" altLang="en-US" sz="1800" dirty="0" smtClean="0"/>
              <a:t>Extension of </a:t>
            </a:r>
            <a:r>
              <a:rPr lang="en-US" altLang="en-US" sz="1800" dirty="0" err="1" smtClean="0"/>
              <a:t>ePCT</a:t>
            </a:r>
            <a:r>
              <a:rPr lang="en-US" altLang="en-US" sz="1800" dirty="0" smtClean="0"/>
              <a:t> to interested Offices in their various capacities (RO, ISA, SISA, IPEA, DO, EO)</a:t>
            </a:r>
          </a:p>
          <a:p>
            <a:pPr>
              <a:spcBef>
                <a:spcPct val="0"/>
              </a:spcBef>
              <a:defRPr/>
            </a:pPr>
            <a:endParaRPr lang="en-US" altLang="en-US" sz="1800" dirty="0" smtClean="0"/>
          </a:p>
          <a:p>
            <a:pPr marL="0" indent="0">
              <a:spcBef>
                <a:spcPct val="0"/>
              </a:spcBef>
              <a:defRPr/>
            </a:pPr>
            <a:r>
              <a:rPr lang="en-US" altLang="en-US" sz="1800" dirty="0" smtClean="0"/>
              <a:t> Goal to offer centralized real-time credit card transactions for all fee types and all authorities</a:t>
            </a:r>
          </a:p>
          <a:p>
            <a:pPr marL="0" indent="0">
              <a:spcBef>
                <a:spcPct val="0"/>
              </a:spcBef>
              <a:defRPr/>
            </a:pPr>
            <a:endParaRPr lang="en-US" altLang="en-US" sz="1800" dirty="0" smtClean="0"/>
          </a:p>
          <a:p>
            <a:pPr>
              <a:spcBef>
                <a:spcPct val="0"/>
              </a:spcBef>
              <a:defRPr/>
            </a:pPr>
            <a:r>
              <a:rPr lang="en-US" altLang="en-US" sz="1800" dirty="0" smtClean="0"/>
              <a:t>National phase entry function could be added to ePCT</a:t>
            </a:r>
          </a:p>
          <a:p>
            <a:pPr marL="0" indent="0">
              <a:spcBef>
                <a:spcPct val="0"/>
              </a:spcBef>
              <a:buNone/>
              <a:defRPr/>
            </a:pPr>
            <a:endParaRPr lang="en-US" altLang="en-US" dirty="0" smtClean="0"/>
          </a:p>
          <a:p>
            <a:pPr lvl="1" algn="just">
              <a:spcBef>
                <a:spcPct val="0"/>
              </a:spcBef>
              <a:buFont typeface="Wingdings" panose="05000000000000000000" pitchFamily="2" charset="2"/>
              <a:buChar char="Ø"/>
              <a:defRPr/>
            </a:pPr>
            <a:r>
              <a:rPr lang="en-US" altLang="en-US" sz="1600" dirty="0" smtClean="0"/>
              <a:t>Opt-in for DOs</a:t>
            </a:r>
          </a:p>
          <a:p>
            <a:pPr lvl="1" algn="just">
              <a:spcBef>
                <a:spcPct val="0"/>
              </a:spcBef>
              <a:buFont typeface="Wingdings" panose="05000000000000000000" pitchFamily="2" charset="2"/>
              <a:buChar char="Ø"/>
              <a:defRPr/>
            </a:pPr>
            <a:r>
              <a:rPr lang="en-US" altLang="en-US" sz="1600" dirty="0" smtClean="0"/>
              <a:t>Applicant would select from among participating DOs, upload any necessary documents and add any bibliographic data not already available to IB</a:t>
            </a:r>
          </a:p>
          <a:p>
            <a:pPr lvl="1" algn="just">
              <a:spcBef>
                <a:spcPct val="0"/>
              </a:spcBef>
              <a:buFont typeface="Wingdings" panose="05000000000000000000" pitchFamily="2" charset="2"/>
              <a:buChar char="Ø"/>
              <a:defRPr/>
            </a:pPr>
            <a:r>
              <a:rPr lang="en-US" altLang="en-US" sz="1600" dirty="0" smtClean="0"/>
              <a:t>Local counsel could be fully involved, as needed</a:t>
            </a:r>
          </a:p>
          <a:p>
            <a:pPr lvl="1" algn="just">
              <a:spcBef>
                <a:spcPct val="0"/>
              </a:spcBef>
              <a:buFont typeface="Wingdings" panose="05000000000000000000" pitchFamily="2" charset="2"/>
              <a:buChar char="Ø"/>
              <a:defRPr/>
            </a:pPr>
            <a:r>
              <a:rPr lang="en-US" altLang="en-US" sz="1600" dirty="0" smtClean="0"/>
              <a:t>Positive reaction during an initial discussion at Feb. 2013 IP5 meeting</a:t>
            </a:r>
          </a:p>
          <a:p>
            <a:pPr marL="468313" indent="-411163">
              <a:spcBef>
                <a:spcPct val="0"/>
              </a:spcBef>
              <a:defRPr/>
            </a:pPr>
            <a:endParaRPr lang="en-US" altLang="en-US" sz="2800" dirty="0" smtClean="0"/>
          </a:p>
        </p:txBody>
      </p:sp>
    </p:spTree>
    <p:extLst>
      <p:ext uri="{BB962C8B-B14F-4D97-AF65-F5344CB8AC3E}">
        <p14:creationId xmlns:p14="http://schemas.microsoft.com/office/powerpoint/2010/main" val="3818169621"/>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4294967295"/>
          </p:nvPr>
        </p:nvSpPr>
        <p:spPr>
          <a:xfrm>
            <a:off x="107504" y="836712"/>
            <a:ext cx="8902824" cy="6308725"/>
          </a:xfrm>
        </p:spPr>
        <p:txBody>
          <a:bodyPr/>
          <a:lstStyle/>
          <a:p>
            <a:pPr>
              <a:spcBef>
                <a:spcPct val="0"/>
              </a:spcBef>
              <a:spcAft>
                <a:spcPct val="15000"/>
              </a:spcAft>
            </a:pPr>
            <a:endParaRPr lang="en-GB" altLang="en-US" dirty="0" smtClean="0"/>
          </a:p>
          <a:p>
            <a:pPr>
              <a:spcBef>
                <a:spcPct val="0"/>
              </a:spcBef>
              <a:spcAft>
                <a:spcPct val="15000"/>
              </a:spcAft>
            </a:pPr>
            <a:r>
              <a:rPr lang="en-GB" altLang="en-US" dirty="0" smtClean="0"/>
              <a:t>Review of revised US/UK “20/20” proposals</a:t>
            </a:r>
          </a:p>
          <a:p>
            <a:pPr marL="0" indent="0">
              <a:spcBef>
                <a:spcPct val="0"/>
              </a:spcBef>
              <a:spcAft>
                <a:spcPct val="15000"/>
              </a:spcAft>
              <a:buNone/>
            </a:pPr>
            <a:endParaRPr lang="en-GB" altLang="en-US" dirty="0" smtClean="0"/>
          </a:p>
          <a:p>
            <a:pPr lvl="1">
              <a:spcBef>
                <a:spcPct val="0"/>
              </a:spcBef>
              <a:spcAft>
                <a:spcPct val="15000"/>
              </a:spcAft>
              <a:buFont typeface="Wingdings" panose="05000000000000000000" pitchFamily="2" charset="2"/>
              <a:buChar char="Ø"/>
            </a:pPr>
            <a:r>
              <a:rPr lang="en-GB" altLang="en-US" sz="1800" dirty="0" smtClean="0"/>
              <a:t>Limited Ch. I amendments</a:t>
            </a:r>
          </a:p>
          <a:p>
            <a:pPr lvl="1">
              <a:spcBef>
                <a:spcPct val="0"/>
              </a:spcBef>
              <a:spcAft>
                <a:spcPct val="15000"/>
              </a:spcAft>
              <a:buFont typeface="Wingdings" panose="05000000000000000000" pitchFamily="2" charset="2"/>
              <a:buChar char="Ø"/>
            </a:pPr>
            <a:r>
              <a:rPr lang="en-GB" altLang="en-US" sz="1800" dirty="0" smtClean="0"/>
              <a:t>Self-service changes</a:t>
            </a:r>
          </a:p>
          <a:p>
            <a:pPr lvl="1">
              <a:spcBef>
                <a:spcPct val="0"/>
              </a:spcBef>
              <a:spcAft>
                <a:spcPct val="15000"/>
              </a:spcAft>
              <a:buFont typeface="Wingdings" panose="05000000000000000000" pitchFamily="2" charset="2"/>
              <a:buChar char="Ø"/>
            </a:pPr>
            <a:r>
              <a:rPr lang="en-GB" altLang="en-US" sz="1800" dirty="0" smtClean="0"/>
              <a:t>Simplifying withdrawal</a:t>
            </a:r>
          </a:p>
          <a:p>
            <a:pPr lvl="1">
              <a:spcBef>
                <a:spcPct val="0"/>
              </a:spcBef>
              <a:spcAft>
                <a:spcPct val="15000"/>
              </a:spcAft>
              <a:buFont typeface="Wingdings" panose="05000000000000000000" pitchFamily="2" charset="2"/>
              <a:buChar char="Ø"/>
            </a:pPr>
            <a:r>
              <a:rPr lang="en-GB" altLang="en-US" sz="1800" dirty="0" smtClean="0"/>
              <a:t>Mandatory response to negative written opinion</a:t>
            </a:r>
          </a:p>
          <a:p>
            <a:pPr lvl="1">
              <a:spcBef>
                <a:spcPct val="0"/>
              </a:spcBef>
              <a:spcAft>
                <a:spcPct val="15000"/>
              </a:spcAft>
              <a:buFont typeface="Wingdings" panose="05000000000000000000" pitchFamily="2" charset="2"/>
              <a:buChar char="Ø"/>
            </a:pPr>
            <a:r>
              <a:rPr lang="en-GB" altLang="en-US" sz="1800" dirty="0" smtClean="0"/>
              <a:t>Formal PCT integration of PPH</a:t>
            </a:r>
          </a:p>
          <a:p>
            <a:pPr lvl="1">
              <a:spcBef>
                <a:spcPct val="0"/>
              </a:spcBef>
              <a:spcAft>
                <a:spcPct val="15000"/>
              </a:spcAft>
              <a:buFont typeface="Wingdings" panose="05000000000000000000" pitchFamily="2" charset="2"/>
              <a:buChar char="Ø"/>
            </a:pPr>
            <a:r>
              <a:rPr lang="en-GB" altLang="en-US" sz="1800" dirty="0" smtClean="0"/>
              <a:t>International/national phase linkage</a:t>
            </a:r>
          </a:p>
          <a:p>
            <a:pPr lvl="1">
              <a:spcBef>
                <a:spcPct val="0"/>
              </a:spcBef>
              <a:spcAft>
                <a:spcPct val="15000"/>
              </a:spcAft>
              <a:buFont typeface="Wingdings" panose="05000000000000000000" pitchFamily="2" charset="2"/>
              <a:buChar char="Ø"/>
            </a:pPr>
            <a:r>
              <a:rPr lang="en-GB" altLang="en-US" sz="1800" dirty="0" smtClean="0"/>
              <a:t>National phase fee reductions</a:t>
            </a:r>
          </a:p>
          <a:p>
            <a:pPr marL="457200" lvl="1" indent="0">
              <a:spcBef>
                <a:spcPct val="0"/>
              </a:spcBef>
              <a:spcAft>
                <a:spcPct val="15000"/>
              </a:spcAft>
              <a:buNone/>
            </a:pPr>
            <a:endParaRPr lang="en-GB" altLang="en-US" sz="1800" dirty="0" smtClean="0"/>
          </a:p>
          <a:p>
            <a:pPr>
              <a:spcBef>
                <a:spcPct val="0"/>
              </a:spcBef>
              <a:spcAft>
                <a:spcPct val="15000"/>
              </a:spcAft>
            </a:pPr>
            <a:r>
              <a:rPr lang="en-GB" altLang="en-US" dirty="0" smtClean="0"/>
              <a:t>Collaborative international search</a:t>
            </a:r>
          </a:p>
          <a:p>
            <a:pPr marL="0" indent="0">
              <a:spcBef>
                <a:spcPct val="0"/>
              </a:spcBef>
              <a:spcAft>
                <a:spcPct val="15000"/>
              </a:spcAft>
              <a:buNone/>
            </a:pPr>
            <a:endParaRPr lang="en-GB" altLang="en-US" dirty="0" smtClean="0"/>
          </a:p>
          <a:p>
            <a:pPr>
              <a:spcBef>
                <a:spcPct val="0"/>
              </a:spcBef>
              <a:spcAft>
                <a:spcPct val="15000"/>
              </a:spcAft>
            </a:pPr>
            <a:r>
              <a:rPr lang="en-GB" altLang="en-US" dirty="0" smtClean="0"/>
              <a:t>Colour drawings</a:t>
            </a:r>
          </a:p>
          <a:p>
            <a:pPr>
              <a:spcBef>
                <a:spcPct val="0"/>
              </a:spcBef>
              <a:spcAft>
                <a:spcPct val="15000"/>
              </a:spcAft>
            </a:pPr>
            <a:endParaRPr lang="en-GB" altLang="en-US" dirty="0" smtClean="0"/>
          </a:p>
        </p:txBody>
      </p:sp>
      <p:sp>
        <p:nvSpPr>
          <p:cNvPr id="36867" name="Rectangle 3"/>
          <p:cNvSpPr>
            <a:spLocks noGrp="1" noChangeArrowheads="1"/>
          </p:cNvSpPr>
          <p:nvPr>
            <p:ph type="title" idx="4294967295"/>
          </p:nvPr>
        </p:nvSpPr>
        <p:spPr>
          <a:xfrm>
            <a:off x="179512" y="188640"/>
            <a:ext cx="8351837" cy="981076"/>
          </a:xfrm>
        </p:spPr>
        <p:txBody>
          <a:bodyPr/>
          <a:lstStyle/>
          <a:p>
            <a:pPr algn="ctr"/>
            <a:r>
              <a:rPr lang="en-US" altLang="en-US" sz="2800" dirty="0" smtClean="0">
                <a:solidFill>
                  <a:schemeClr val="accent2"/>
                </a:solidFill>
              </a:rPr>
              <a:t>PCT/WG 2014</a:t>
            </a:r>
          </a:p>
        </p:txBody>
      </p:sp>
    </p:spTree>
    <p:extLst>
      <p:ext uri="{BB962C8B-B14F-4D97-AF65-F5344CB8AC3E}">
        <p14:creationId xmlns:p14="http://schemas.microsoft.com/office/powerpoint/2010/main" val="927594060"/>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4294967295"/>
          </p:nvPr>
        </p:nvSpPr>
        <p:spPr>
          <a:xfrm>
            <a:off x="251520" y="577255"/>
            <a:ext cx="8686800" cy="6308725"/>
          </a:xfrm>
        </p:spPr>
        <p:txBody>
          <a:bodyPr/>
          <a:lstStyle/>
          <a:p>
            <a:pPr>
              <a:spcBef>
                <a:spcPct val="0"/>
              </a:spcBef>
              <a:spcAft>
                <a:spcPct val="15000"/>
              </a:spcAft>
            </a:pPr>
            <a:endParaRPr lang="en-GB" altLang="en-US" dirty="0" smtClean="0"/>
          </a:p>
          <a:p>
            <a:pPr>
              <a:spcBef>
                <a:spcPct val="0"/>
              </a:spcBef>
              <a:spcAft>
                <a:spcPct val="15000"/>
              </a:spcAft>
            </a:pPr>
            <a:r>
              <a:rPr lang="en-GB" altLang="en-US" dirty="0" smtClean="0"/>
              <a:t>PCT past discussions</a:t>
            </a:r>
          </a:p>
          <a:p>
            <a:pPr marL="0" indent="0">
              <a:spcBef>
                <a:spcPct val="0"/>
              </a:spcBef>
              <a:spcAft>
                <a:spcPct val="15000"/>
              </a:spcAft>
              <a:buNone/>
            </a:pPr>
            <a:endParaRPr lang="en-GB" altLang="en-US" dirty="0" smtClean="0"/>
          </a:p>
          <a:p>
            <a:pPr lvl="1">
              <a:spcBef>
                <a:spcPct val="0"/>
              </a:spcBef>
              <a:spcAft>
                <a:spcPct val="15000"/>
              </a:spcAft>
              <a:buFont typeface="Wingdings" panose="05000000000000000000" pitchFamily="2" charset="2"/>
              <a:buChar char="Ø"/>
            </a:pPr>
            <a:r>
              <a:rPr lang="en-GB" altLang="en-US" sz="1700" dirty="0" smtClean="0"/>
              <a:t>PCT Collaborative Search (and Examination) were important elements of initial “PCT Roadmap” proposal presented at the 2009 PCT WG</a:t>
            </a:r>
          </a:p>
          <a:p>
            <a:pPr marL="457200" lvl="1" indent="0">
              <a:spcBef>
                <a:spcPct val="0"/>
              </a:spcBef>
              <a:spcAft>
                <a:spcPct val="15000"/>
              </a:spcAft>
              <a:buNone/>
            </a:pPr>
            <a:endParaRPr lang="en-GB" altLang="en-US" sz="1700" dirty="0" smtClean="0"/>
          </a:p>
          <a:p>
            <a:pPr lvl="1">
              <a:spcBef>
                <a:spcPct val="0"/>
              </a:spcBef>
              <a:spcAft>
                <a:spcPct val="15000"/>
              </a:spcAft>
              <a:buFont typeface="Wingdings" panose="05000000000000000000" pitchFamily="2" charset="2"/>
              <a:buChar char="Ø"/>
            </a:pPr>
            <a:r>
              <a:rPr lang="en-GB" altLang="en-US" sz="1700" dirty="0" smtClean="0"/>
              <a:t>Most recent status reports at 2013 PCT MIA (PCT/MIA/20/4) and 2013 PCT WG (PCT/WG/6/22 Rev.)</a:t>
            </a:r>
          </a:p>
          <a:p>
            <a:pPr lvl="1">
              <a:spcBef>
                <a:spcPct val="0"/>
              </a:spcBef>
              <a:spcAft>
                <a:spcPct val="15000"/>
              </a:spcAft>
            </a:pPr>
            <a:endParaRPr lang="en-GB" altLang="en-US" sz="1800" dirty="0" smtClean="0"/>
          </a:p>
          <a:p>
            <a:pPr>
              <a:spcBef>
                <a:spcPct val="0"/>
              </a:spcBef>
              <a:spcAft>
                <a:spcPct val="15000"/>
              </a:spcAft>
            </a:pPr>
            <a:r>
              <a:rPr lang="en-GB" altLang="en-US" dirty="0" smtClean="0"/>
              <a:t>2nd IP5 pilot</a:t>
            </a:r>
          </a:p>
          <a:p>
            <a:pPr marL="0" indent="0">
              <a:spcBef>
                <a:spcPct val="0"/>
              </a:spcBef>
              <a:spcAft>
                <a:spcPct val="15000"/>
              </a:spcAft>
              <a:buNone/>
            </a:pPr>
            <a:endParaRPr lang="en-GB" altLang="en-US" dirty="0" smtClean="0"/>
          </a:p>
          <a:p>
            <a:pPr lvl="1">
              <a:spcBef>
                <a:spcPct val="0"/>
              </a:spcBef>
              <a:spcAft>
                <a:spcPct val="15000"/>
              </a:spcAft>
            </a:pPr>
            <a:r>
              <a:rPr lang="en-GB" altLang="en-US" sz="1700" dirty="0" smtClean="0"/>
              <a:t>In very large % of pilot cases (from 40% to almost 90%), collaboration between examiners resulted in new citations in ISR</a:t>
            </a:r>
          </a:p>
          <a:p>
            <a:pPr marL="457200" lvl="1" indent="0">
              <a:spcBef>
                <a:spcPct val="0"/>
              </a:spcBef>
              <a:spcAft>
                <a:spcPct val="15000"/>
              </a:spcAft>
              <a:buNone/>
            </a:pPr>
            <a:endParaRPr lang="en-GB" altLang="en-US" sz="1700" dirty="0" smtClean="0"/>
          </a:p>
          <a:p>
            <a:pPr lvl="1">
              <a:spcBef>
                <a:spcPct val="0"/>
              </a:spcBef>
              <a:spcAft>
                <a:spcPct val="15000"/>
              </a:spcAft>
            </a:pPr>
            <a:r>
              <a:rPr lang="en-GB" altLang="en-US" sz="1700" dirty="0" smtClean="0"/>
              <a:t>In vast majority of pilot cases, examiners perceived significant improvement in quality as a result of collaboration, and would trust search and examination results produced via collaboration in national/regional phases</a:t>
            </a:r>
          </a:p>
          <a:p>
            <a:pPr lvl="1">
              <a:spcBef>
                <a:spcPct val="0"/>
              </a:spcBef>
              <a:spcAft>
                <a:spcPct val="15000"/>
              </a:spcAft>
            </a:pPr>
            <a:endParaRPr lang="en-GB" altLang="en-US" dirty="0" smtClean="0"/>
          </a:p>
        </p:txBody>
      </p:sp>
      <p:sp>
        <p:nvSpPr>
          <p:cNvPr id="37891" name="Rectangle 3"/>
          <p:cNvSpPr>
            <a:spLocks noGrp="1" noChangeArrowheads="1"/>
          </p:cNvSpPr>
          <p:nvPr>
            <p:ph type="title" idx="4294967295"/>
          </p:nvPr>
        </p:nvSpPr>
        <p:spPr>
          <a:xfrm>
            <a:off x="647056" y="2332"/>
            <a:ext cx="8496944" cy="981076"/>
          </a:xfrm>
        </p:spPr>
        <p:txBody>
          <a:bodyPr/>
          <a:lstStyle/>
          <a:p>
            <a:pPr algn="ctr"/>
            <a:r>
              <a:rPr lang="en-US" altLang="en-US" sz="2800" dirty="0" smtClean="0">
                <a:solidFill>
                  <a:schemeClr val="accent2"/>
                </a:solidFill>
              </a:rPr>
              <a:t>COLLABORATIVE PCT SEARCH</a:t>
            </a:r>
          </a:p>
        </p:txBody>
      </p:sp>
    </p:spTree>
    <p:extLst>
      <p:ext uri="{BB962C8B-B14F-4D97-AF65-F5344CB8AC3E}">
        <p14:creationId xmlns:p14="http://schemas.microsoft.com/office/powerpoint/2010/main" val="1484843104"/>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55576" y="260648"/>
            <a:ext cx="7737475" cy="581025"/>
          </a:xfrm>
        </p:spPr>
        <p:txBody>
          <a:bodyPr/>
          <a:lstStyle/>
          <a:p>
            <a:pPr algn="ctr"/>
            <a:r>
              <a:rPr lang="en-US" altLang="en-US" sz="2800" dirty="0" smtClean="0">
                <a:solidFill>
                  <a:schemeClr val="accent2"/>
                </a:solidFill>
              </a:rPr>
              <a:t>PCT TRAINING OPTIONS</a:t>
            </a:r>
          </a:p>
        </p:txBody>
      </p:sp>
      <p:sp>
        <p:nvSpPr>
          <p:cNvPr id="38915" name="Rectangle 3"/>
          <p:cNvSpPr>
            <a:spLocks noGrp="1" noChangeArrowheads="1"/>
          </p:cNvSpPr>
          <p:nvPr>
            <p:ph type="body" idx="1"/>
          </p:nvPr>
        </p:nvSpPr>
        <p:spPr>
          <a:xfrm>
            <a:off x="323528" y="1124744"/>
            <a:ext cx="8640763" cy="4824413"/>
          </a:xfrm>
        </p:spPr>
        <p:txBody>
          <a:bodyPr/>
          <a:lstStyle/>
          <a:p>
            <a:pPr>
              <a:lnSpc>
                <a:spcPct val="95000"/>
              </a:lnSpc>
              <a:spcBef>
                <a:spcPct val="25000"/>
              </a:spcBef>
              <a:spcAft>
                <a:spcPct val="25000"/>
              </a:spcAft>
            </a:pPr>
            <a:r>
              <a:rPr lang="en-US" altLang="en-US" sz="2200" dirty="0" smtClean="0">
                <a:solidFill>
                  <a:srgbClr val="FF0000"/>
                </a:solidFill>
              </a:rPr>
              <a:t>New:</a:t>
            </a:r>
            <a:r>
              <a:rPr lang="en-US" altLang="en-US" sz="2200" dirty="0" smtClean="0"/>
              <a:t> 29 video segments on WIPO’s YouTube channel and WIPO’s PCT page about individual PCT topics</a:t>
            </a:r>
          </a:p>
          <a:p>
            <a:pPr marL="0" indent="0">
              <a:lnSpc>
                <a:spcPct val="95000"/>
              </a:lnSpc>
              <a:spcBef>
                <a:spcPct val="25000"/>
              </a:spcBef>
              <a:spcAft>
                <a:spcPct val="25000"/>
              </a:spcAft>
              <a:buNone/>
            </a:pPr>
            <a:endParaRPr lang="en-US" altLang="en-US" sz="2200" dirty="0" smtClean="0"/>
          </a:p>
          <a:p>
            <a:pPr>
              <a:lnSpc>
                <a:spcPct val="95000"/>
              </a:lnSpc>
              <a:spcBef>
                <a:spcPct val="25000"/>
              </a:spcBef>
              <a:spcAft>
                <a:spcPct val="25000"/>
              </a:spcAft>
            </a:pPr>
            <a:r>
              <a:rPr lang="en-US" altLang="en-US" sz="2200" dirty="0" smtClean="0"/>
              <a:t>PCT Distance learning course content available in the 10 PCT publication languages</a:t>
            </a:r>
          </a:p>
          <a:p>
            <a:pPr marL="0" indent="0">
              <a:lnSpc>
                <a:spcPct val="95000"/>
              </a:lnSpc>
              <a:spcBef>
                <a:spcPct val="25000"/>
              </a:spcBef>
              <a:spcAft>
                <a:spcPct val="25000"/>
              </a:spcAft>
              <a:buNone/>
            </a:pPr>
            <a:endParaRPr lang="en-US" altLang="en-US" sz="2200" dirty="0" smtClean="0"/>
          </a:p>
          <a:p>
            <a:pPr>
              <a:lnSpc>
                <a:spcPct val="95000"/>
              </a:lnSpc>
              <a:spcBef>
                <a:spcPct val="25000"/>
              </a:spcBef>
              <a:spcAft>
                <a:spcPct val="25000"/>
              </a:spcAft>
            </a:pPr>
            <a:r>
              <a:rPr lang="en-US" altLang="en-US" sz="2200" dirty="0" smtClean="0"/>
              <a:t>PCT Webinars </a:t>
            </a:r>
          </a:p>
          <a:p>
            <a:pPr lvl="1">
              <a:lnSpc>
                <a:spcPct val="95000"/>
              </a:lnSpc>
              <a:spcBef>
                <a:spcPct val="25000"/>
              </a:spcBef>
              <a:spcAft>
                <a:spcPct val="25000"/>
              </a:spcAft>
              <a:buFont typeface="Wingdings" panose="05000000000000000000" pitchFamily="2" charset="2"/>
              <a:buChar char="Ø"/>
            </a:pPr>
            <a:r>
              <a:rPr lang="en-US" altLang="en-US" sz="1800" dirty="0" smtClean="0"/>
              <a:t>providing free updates on developments in PCT procedures, and PCT strategies—previous webinars are archived and freely available</a:t>
            </a:r>
          </a:p>
          <a:p>
            <a:pPr lvl="1">
              <a:lnSpc>
                <a:spcPct val="95000"/>
              </a:lnSpc>
              <a:spcBef>
                <a:spcPct val="25000"/>
              </a:spcBef>
              <a:spcAft>
                <a:spcPct val="25000"/>
              </a:spcAft>
              <a:buFont typeface="Wingdings" panose="05000000000000000000" pitchFamily="2" charset="2"/>
              <a:buChar char="Ø"/>
            </a:pPr>
            <a:r>
              <a:rPr lang="en-US" altLang="en-US" sz="1800" dirty="0" smtClean="0"/>
              <a:t>upon request also for companies or law firms, for example, for focused training on how to use ePCT </a:t>
            </a:r>
          </a:p>
          <a:p>
            <a:pPr marL="457200" lvl="1" indent="0">
              <a:lnSpc>
                <a:spcPct val="95000"/>
              </a:lnSpc>
              <a:spcBef>
                <a:spcPct val="25000"/>
              </a:spcBef>
              <a:spcAft>
                <a:spcPct val="25000"/>
              </a:spcAft>
              <a:buNone/>
            </a:pPr>
            <a:endParaRPr lang="en-US" altLang="en-US" sz="1800" dirty="0" smtClean="0"/>
          </a:p>
          <a:p>
            <a:pPr>
              <a:lnSpc>
                <a:spcPct val="95000"/>
              </a:lnSpc>
              <a:spcBef>
                <a:spcPct val="25000"/>
              </a:spcBef>
              <a:spcAft>
                <a:spcPct val="25000"/>
              </a:spcAft>
            </a:pPr>
            <a:r>
              <a:rPr lang="en-US" altLang="en-US" sz="2200" dirty="0" smtClean="0"/>
              <a:t>In-person PCT Seminars and training sessions </a:t>
            </a:r>
          </a:p>
          <a:p>
            <a:pPr marL="868363" lvl="1" indent="-411163">
              <a:lnSpc>
                <a:spcPct val="95000"/>
              </a:lnSpc>
              <a:spcBef>
                <a:spcPct val="25000"/>
              </a:spcBef>
              <a:spcAft>
                <a:spcPct val="25000"/>
              </a:spcAft>
            </a:pPr>
            <a:endParaRPr lang="en-US" altLang="en-US" sz="2400" dirty="0" smtClean="0"/>
          </a:p>
        </p:txBody>
      </p:sp>
    </p:spTree>
    <p:extLst>
      <p:ext uri="{BB962C8B-B14F-4D97-AF65-F5344CB8AC3E}">
        <p14:creationId xmlns:p14="http://schemas.microsoft.com/office/powerpoint/2010/main" val="3602352143"/>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79511" y="1340768"/>
            <a:ext cx="8964489" cy="608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9525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Clr>
                <a:schemeClr val="tx1"/>
              </a:buClr>
              <a:buFontTx/>
              <a:buNone/>
            </a:pPr>
            <a:r>
              <a:rPr lang="en-US" altLang="en-US" b="1" dirty="0">
                <a:ea typeface="ヒラギノ角ゴ Pro W3"/>
                <a:cs typeface="ヒラギノ角ゴ Pro W3"/>
              </a:rPr>
              <a:t>For further information about the PCT, see</a:t>
            </a:r>
          </a:p>
          <a:p>
            <a:pPr>
              <a:spcBef>
                <a:spcPct val="50000"/>
              </a:spcBef>
              <a:buFontTx/>
              <a:buNone/>
            </a:pPr>
            <a:r>
              <a:rPr lang="en-US" altLang="en-US" sz="1800" dirty="0" smtClean="0">
                <a:solidFill>
                  <a:srgbClr val="004072"/>
                </a:solidFill>
                <a:ea typeface="ヒラギノ角ゴ Pro W3"/>
                <a:cs typeface="ヒラギノ角ゴ Pro W3"/>
              </a:rPr>
              <a:t>http</a:t>
            </a:r>
            <a:r>
              <a:rPr lang="en-US" altLang="en-US" sz="1800" dirty="0">
                <a:solidFill>
                  <a:srgbClr val="004072"/>
                </a:solidFill>
                <a:ea typeface="ヒラギノ角ゴ Pro W3"/>
                <a:cs typeface="ヒラギノ角ゴ Pro W3"/>
              </a:rPr>
              <a:t>://www.wipo.int/pct/en/</a:t>
            </a:r>
            <a:endParaRPr lang="en-US" altLang="en-US" sz="1800" b="1" dirty="0">
              <a:solidFill>
                <a:srgbClr val="004072"/>
              </a:solidFill>
              <a:ea typeface="ヒラギノ角ゴ Pro W3"/>
              <a:cs typeface="ヒラギノ角ゴ Pro W3"/>
            </a:endParaRPr>
          </a:p>
          <a:p>
            <a:pPr>
              <a:spcBef>
                <a:spcPct val="50000"/>
              </a:spcBef>
              <a:buFontTx/>
              <a:buNone/>
            </a:pPr>
            <a:endParaRPr lang="en-US" altLang="en-US" b="1" dirty="0" smtClean="0">
              <a:ea typeface="ヒラギノ角ゴ Pro W3"/>
              <a:cs typeface="ヒラギノ角ゴ Pro W3"/>
            </a:endParaRPr>
          </a:p>
          <a:p>
            <a:pPr>
              <a:spcBef>
                <a:spcPct val="50000"/>
              </a:spcBef>
              <a:buFontTx/>
              <a:buNone/>
            </a:pPr>
            <a:r>
              <a:rPr lang="en-US" altLang="en-US" b="1" dirty="0" smtClean="0">
                <a:ea typeface="ヒラギノ角ゴ Pro W3"/>
                <a:cs typeface="ヒラギノ角ゴ Pro W3"/>
              </a:rPr>
              <a:t>For </a:t>
            </a:r>
            <a:r>
              <a:rPr lang="en-US" altLang="en-US" b="1" dirty="0">
                <a:ea typeface="ヒラギノ角ゴ Pro W3"/>
                <a:cs typeface="ヒラギノ角ゴ Pro W3"/>
              </a:rPr>
              <a:t>general questions about the PCT, contact the PCT Information Service </a:t>
            </a:r>
            <a:r>
              <a:rPr lang="en-US" altLang="en-US" b="1" dirty="0" smtClean="0">
                <a:ea typeface="ヒラギノ角ゴ Pro W3"/>
                <a:cs typeface="ヒラギノ角ゴ Pro W3"/>
              </a:rPr>
              <a:t>at:</a:t>
            </a:r>
          </a:p>
          <a:p>
            <a:pPr>
              <a:spcBef>
                <a:spcPct val="50000"/>
              </a:spcBef>
              <a:buFontTx/>
              <a:buNone/>
            </a:pPr>
            <a:endParaRPr lang="en-US" altLang="en-US" b="1" dirty="0" smtClean="0">
              <a:ea typeface="ヒラギノ角ゴ Pro W3"/>
              <a:cs typeface="ヒラギノ角ゴ Pro W3"/>
            </a:endParaRPr>
          </a:p>
          <a:p>
            <a:pPr>
              <a:spcBef>
                <a:spcPct val="50000"/>
              </a:spcBef>
              <a:buFontTx/>
              <a:buNone/>
            </a:pPr>
            <a:r>
              <a:rPr lang="en-US" altLang="en-US" sz="1800" dirty="0" smtClean="0">
                <a:solidFill>
                  <a:srgbClr val="004072"/>
                </a:solidFill>
                <a:ea typeface="ヒラギノ角ゴ Pro W3"/>
                <a:cs typeface="ヒラギノ角ゴ Pro W3"/>
              </a:rPr>
              <a:t>Telephone</a:t>
            </a:r>
            <a:r>
              <a:rPr lang="en-US" altLang="en-US" sz="1800" dirty="0">
                <a:solidFill>
                  <a:srgbClr val="004072"/>
                </a:solidFill>
                <a:ea typeface="ヒラギノ角ゴ Pro W3"/>
                <a:cs typeface="ヒラギノ角ゴ Pro W3"/>
              </a:rPr>
              <a:t>: (+41-22) 338 83 38 </a:t>
            </a:r>
            <a:endParaRPr lang="en-US" altLang="en-US" sz="1800" dirty="0" smtClean="0">
              <a:solidFill>
                <a:srgbClr val="004072"/>
              </a:solidFill>
              <a:ea typeface="ヒラギノ角ゴ Pro W3"/>
              <a:cs typeface="ヒラギノ角ゴ Pro W3"/>
            </a:endParaRPr>
          </a:p>
          <a:p>
            <a:pPr>
              <a:spcBef>
                <a:spcPct val="50000"/>
              </a:spcBef>
              <a:buFontTx/>
              <a:buNone/>
            </a:pPr>
            <a:r>
              <a:rPr lang="en-US" altLang="en-US" sz="1800" dirty="0" smtClean="0">
                <a:solidFill>
                  <a:srgbClr val="004072"/>
                </a:solidFill>
                <a:ea typeface="ヒラギノ角ゴ Pro W3"/>
                <a:cs typeface="ヒラギノ角ゴ Pro W3"/>
              </a:rPr>
              <a:t>Facsimile</a:t>
            </a:r>
            <a:r>
              <a:rPr lang="en-US" altLang="en-US" sz="1800" dirty="0">
                <a:solidFill>
                  <a:srgbClr val="004072"/>
                </a:solidFill>
                <a:ea typeface="ヒラギノ角ゴ Pro W3"/>
                <a:cs typeface="ヒラギノ角ゴ Pro W3"/>
              </a:rPr>
              <a:t>: (+41-22) 338 83 39 </a:t>
            </a:r>
            <a:endParaRPr lang="en-US" altLang="en-US" sz="1800" dirty="0" smtClean="0">
              <a:solidFill>
                <a:srgbClr val="004072"/>
              </a:solidFill>
              <a:ea typeface="ヒラギノ角ゴ Pro W3"/>
              <a:cs typeface="ヒラギノ角ゴ Pro W3"/>
            </a:endParaRPr>
          </a:p>
          <a:p>
            <a:pPr>
              <a:spcBef>
                <a:spcPct val="50000"/>
              </a:spcBef>
              <a:buFontTx/>
              <a:buNone/>
            </a:pPr>
            <a:r>
              <a:rPr lang="en-US" altLang="en-US" sz="1800" dirty="0" smtClean="0">
                <a:solidFill>
                  <a:srgbClr val="004072"/>
                </a:solidFill>
                <a:ea typeface="ヒラギノ角ゴ Pro W3"/>
                <a:cs typeface="ヒラギノ角ゴ Pro W3"/>
              </a:rPr>
              <a:t>E-mail</a:t>
            </a:r>
            <a:r>
              <a:rPr lang="en-US" altLang="en-US" sz="1800" dirty="0">
                <a:solidFill>
                  <a:srgbClr val="004072"/>
                </a:solidFill>
                <a:ea typeface="ヒラギノ角ゴ Pro W3"/>
                <a:cs typeface="ヒラギノ角ゴ Pro W3"/>
              </a:rPr>
              <a:t>: pct.infoline@wipo.int </a:t>
            </a:r>
          </a:p>
          <a:p>
            <a:pPr lvl="3">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 typeface="Symbol" pitchFamily="18" charset="2"/>
              <a:buNone/>
            </a:pPr>
            <a:r>
              <a:rPr lang="en-US" altLang="en-US" sz="2200" dirty="0">
                <a:solidFill>
                  <a:srgbClr val="004072"/>
                </a:solidFill>
                <a:ea typeface="ヒラギノ角ゴ Pro W3"/>
                <a:cs typeface="ヒラギノ角ゴ Pro W3"/>
              </a:rPr>
              <a:t> </a:t>
            </a:r>
            <a:r>
              <a:rPr lang="en-US" altLang="en-US" sz="1800" dirty="0">
                <a:solidFill>
                  <a:srgbClr val="004072"/>
                </a:solidFill>
                <a:ea typeface="ヒラギノ角ゴ Pro W3"/>
                <a:cs typeface="ヒラギノ角ゴ Pro W3"/>
                <a:hlinkClick r:id="rId3"/>
              </a:rPr>
              <a:t>matthew.bryan@wipo.int</a:t>
            </a:r>
            <a:endParaRPr lang="en-US" altLang="en-US" sz="1800" dirty="0">
              <a:solidFill>
                <a:srgbClr val="004072"/>
              </a:solidFill>
              <a:ea typeface="ヒラギノ角ゴ Pro W3"/>
              <a:cs typeface="ヒラギノ角ゴ Pro W3"/>
            </a:endParaRPr>
          </a:p>
          <a:p>
            <a:pPr>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Tx/>
              <a:buNone/>
            </a:pPr>
            <a:r>
              <a:rPr lang="en-GB" altLang="en-US" dirty="0">
                <a:solidFill>
                  <a:srgbClr val="CCCC00"/>
                </a:solidFill>
                <a:ea typeface="ヒラギノ角ゴ Pro W3"/>
                <a:cs typeface="ヒラギノ角ゴ Pro W3"/>
              </a:rPr>
              <a:t> </a:t>
            </a:r>
          </a:p>
        </p:txBody>
      </p:sp>
      <p:sp>
        <p:nvSpPr>
          <p:cNvPr id="39939" name="Rectangle 3"/>
          <p:cNvSpPr>
            <a:spLocks noChangeArrowheads="1"/>
          </p:cNvSpPr>
          <p:nvPr/>
        </p:nvSpPr>
        <p:spPr bwMode="auto">
          <a:xfrm>
            <a:off x="1476374" y="317500"/>
            <a:ext cx="6480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ja-JP" sz="2800" dirty="0" smtClean="0">
                <a:solidFill>
                  <a:schemeClr val="accent2"/>
                </a:solidFill>
                <a:ea typeface="MS PGothic" pitchFamily="34" charset="-128"/>
              </a:rPr>
              <a:t>PCT RESOURCES/INFORMATION</a:t>
            </a:r>
            <a:endParaRPr lang="en-US" altLang="en-US" sz="2800" dirty="0">
              <a:solidFill>
                <a:schemeClr val="accent2"/>
              </a:solidFill>
              <a:ea typeface="ヒラギノ角ゴ Pro W3"/>
              <a:cs typeface="ヒラギノ角ゴ Pro W3"/>
            </a:endParaRPr>
          </a:p>
        </p:txBody>
      </p:sp>
    </p:spTree>
    <p:extLst>
      <p:ext uri="{BB962C8B-B14F-4D97-AF65-F5344CB8AC3E}">
        <p14:creationId xmlns:p14="http://schemas.microsoft.com/office/powerpoint/2010/main" val="3467423827"/>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52400" y="274638"/>
            <a:ext cx="8991600" cy="1143000"/>
          </a:xfrm>
        </p:spPr>
        <p:txBody>
          <a:bodyPr/>
          <a:lstStyle/>
          <a:p>
            <a:r>
              <a:rPr lang="en-US" smtClean="0">
                <a:latin typeface="Arial" charset="0"/>
                <a:cs typeface="Arial" charset="0"/>
              </a:rPr>
              <a:t>  WIPO’s MAIN SOURCES OF REVENUE</a:t>
            </a:r>
            <a:endParaRPr lang="en-US" dirty="0">
              <a:latin typeface="Arial" charset="0"/>
              <a:cs typeface="Arial" charset="0"/>
            </a:endParaRPr>
          </a:p>
        </p:txBody>
      </p:sp>
      <p:graphicFrame>
        <p:nvGraphicFramePr>
          <p:cNvPr id="2" name="Graphique 2"/>
          <p:cNvGraphicFramePr>
            <a:graphicFrameLocks/>
          </p:cNvGraphicFramePr>
          <p:nvPr>
            <p:extLst>
              <p:ext uri="{D42A27DB-BD31-4B8C-83A1-F6EECF244321}">
                <p14:modId xmlns:p14="http://schemas.microsoft.com/office/powerpoint/2010/main" val="228530969"/>
              </p:ext>
            </p:extLst>
          </p:nvPr>
        </p:nvGraphicFramePr>
        <p:xfrm>
          <a:off x="0" y="1905000"/>
          <a:ext cx="89916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4837228"/>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775790750"/>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784976" cy="1143000"/>
          </a:xfrm>
        </p:spPr>
        <p:txBody>
          <a:bodyPr/>
          <a:lstStyle/>
          <a:p>
            <a:pPr algn="ctr"/>
            <a:r>
              <a:rPr lang="fr-CH" sz="2800" dirty="0" smtClean="0"/>
              <a:t>GLOBAL IP SYSTEMS: THE MADRID SYSTEM &amp; </a:t>
            </a:r>
            <a:br>
              <a:rPr lang="fr-CH" sz="2800" dirty="0" smtClean="0"/>
            </a:br>
            <a:r>
              <a:rPr lang="fr-CH" sz="2800" dirty="0" smtClean="0"/>
              <a:t>THE HAGUE SYSTEM </a:t>
            </a:r>
            <a:endParaRPr lang="en-US" sz="2800" dirty="0"/>
          </a:p>
        </p:txBody>
      </p:sp>
      <p:pic>
        <p:nvPicPr>
          <p:cNvPr id="4" name="Content Placeholder 3" descr="D:\Users\gesto\Desktop\banner-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8352928" cy="2231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611560" y="4997456"/>
            <a:ext cx="7488832" cy="276999"/>
          </a:xfrm>
          <a:prstGeom prst="rect">
            <a:avLst/>
          </a:prstGeom>
        </p:spPr>
        <p:txBody>
          <a:bodyPr wrap="square">
            <a:spAutoFit/>
          </a:bodyPr>
          <a:lstStyle/>
          <a:p>
            <a:r>
              <a:rPr lang="en-US" sz="1200" u="sng" dirty="0">
                <a:solidFill>
                  <a:srgbClr val="000000"/>
                </a:solidFill>
              </a:rPr>
              <a:t>Speaker</a:t>
            </a:r>
            <a:r>
              <a:rPr lang="en-US" sz="1200" dirty="0">
                <a:solidFill>
                  <a:srgbClr val="000000"/>
                </a:solidFill>
              </a:rPr>
              <a:t>: </a:t>
            </a:r>
            <a:r>
              <a:rPr lang="en-US" sz="1200" dirty="0" smtClean="0">
                <a:solidFill>
                  <a:srgbClr val="000000"/>
                </a:solidFill>
              </a:rPr>
              <a:t>Mrs. Debbie Roenning, Legal Division, Madrid Registry, Brands and Designs Sector  </a:t>
            </a:r>
            <a:endParaRPr lang="en-US" sz="1200" dirty="0">
              <a:solidFill>
                <a:srgbClr val="000000"/>
              </a:solidFill>
            </a:endParaRPr>
          </a:p>
        </p:txBody>
      </p:sp>
    </p:spTree>
    <p:extLst>
      <p:ext uri="{BB962C8B-B14F-4D97-AF65-F5344CB8AC3E}">
        <p14:creationId xmlns:p14="http://schemas.microsoft.com/office/powerpoint/2010/main" val="3795954169"/>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611560" y="1052736"/>
            <a:ext cx="8136904" cy="4352925"/>
          </a:xfrm>
        </p:spPr>
        <p:txBody>
          <a:bodyPr/>
          <a:lstStyle/>
          <a:p>
            <a:pPr>
              <a:buFontTx/>
              <a:buNone/>
            </a:pPr>
            <a:endParaRPr lang="fr-CH" altLang="en-US" dirty="0" smtClean="0"/>
          </a:p>
          <a:p>
            <a:pPr>
              <a:buFontTx/>
              <a:buNone/>
            </a:pPr>
            <a:r>
              <a:rPr lang="fr-CH" altLang="en-US" dirty="0" smtClean="0"/>
              <a:t>		</a:t>
            </a:r>
          </a:p>
          <a:p>
            <a:pPr>
              <a:buFontTx/>
              <a:buNone/>
            </a:pPr>
            <a:endParaRPr lang="fr-CH" altLang="en-US" dirty="0" smtClean="0"/>
          </a:p>
          <a:p>
            <a:pPr>
              <a:buFontTx/>
              <a:buNone/>
            </a:pPr>
            <a:r>
              <a:rPr lang="fr-CH" altLang="en-US" dirty="0" smtClean="0"/>
              <a:t>		</a:t>
            </a:r>
            <a:r>
              <a:rPr lang="fr-CH" altLang="en-US" sz="3200" dirty="0" smtClean="0">
                <a:solidFill>
                  <a:schemeClr val="hlink"/>
                </a:solidFill>
              </a:rPr>
              <a:t>	</a:t>
            </a:r>
            <a:r>
              <a:rPr lang="fr-CH" altLang="en-US" sz="2800" dirty="0" smtClean="0">
                <a:solidFill>
                  <a:srgbClr val="00408C"/>
                </a:solidFill>
              </a:rPr>
              <a:t>THE MADRID SYSTEM:</a:t>
            </a:r>
          </a:p>
          <a:p>
            <a:pPr>
              <a:buFontTx/>
              <a:buNone/>
            </a:pPr>
            <a:r>
              <a:rPr lang="fr-CH" altLang="en-US" sz="2800" dirty="0" smtClean="0">
                <a:solidFill>
                  <a:srgbClr val="00408C"/>
                </a:solidFill>
              </a:rPr>
              <a:t>   THE INTERNATIONAL TRADEMARK SYSTEM</a:t>
            </a:r>
            <a:endParaRPr lang="en-US" altLang="en-US" sz="2800" dirty="0" smtClean="0">
              <a:solidFill>
                <a:srgbClr val="00408C"/>
              </a:solidFill>
            </a:endParaRPr>
          </a:p>
        </p:txBody>
      </p:sp>
    </p:spTree>
    <p:extLst>
      <p:ext uri="{BB962C8B-B14F-4D97-AF65-F5344CB8AC3E}">
        <p14:creationId xmlns:p14="http://schemas.microsoft.com/office/powerpoint/2010/main" val="843154973"/>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83568" y="476672"/>
            <a:ext cx="7863136" cy="685800"/>
          </a:xfrm>
        </p:spPr>
        <p:txBody>
          <a:bodyPr/>
          <a:lstStyle/>
          <a:p>
            <a:pPr algn="ctr"/>
            <a:r>
              <a:rPr lang="en-US" altLang="en-US" sz="2800" dirty="0" smtClean="0"/>
              <a:t>ROUTES FOR PROTECTING A TRADEMARK</a:t>
            </a:r>
            <a:endParaRPr lang="en-GB" altLang="en-US" sz="2800" dirty="0" smtClean="0"/>
          </a:p>
        </p:txBody>
      </p:sp>
      <p:sp>
        <p:nvSpPr>
          <p:cNvPr id="5123" name="Rectangle 3"/>
          <p:cNvSpPr>
            <a:spLocks noGrp="1" noChangeArrowheads="1"/>
          </p:cNvSpPr>
          <p:nvPr>
            <p:ph type="body" idx="4294967295"/>
          </p:nvPr>
        </p:nvSpPr>
        <p:spPr>
          <a:xfrm>
            <a:off x="467544" y="1628800"/>
            <a:ext cx="8352928" cy="4392613"/>
          </a:xfrm>
        </p:spPr>
        <p:txBody>
          <a:bodyPr/>
          <a:lstStyle/>
          <a:p>
            <a:pPr>
              <a:lnSpc>
                <a:spcPct val="150000"/>
              </a:lnSpc>
            </a:pPr>
            <a:r>
              <a:rPr lang="en-GB" altLang="en-US" sz="2000" dirty="0" smtClean="0"/>
              <a:t>The national route: Filing trademark application with the Trademark Office of each country in which protection of the mark is sought</a:t>
            </a:r>
          </a:p>
          <a:p>
            <a:pPr marL="0" indent="0">
              <a:lnSpc>
                <a:spcPct val="150000"/>
              </a:lnSpc>
              <a:buNone/>
            </a:pPr>
            <a:endParaRPr lang="en-GB" altLang="en-US" sz="2000" dirty="0" smtClean="0"/>
          </a:p>
          <a:p>
            <a:pPr>
              <a:lnSpc>
                <a:spcPct val="150000"/>
              </a:lnSpc>
            </a:pPr>
            <a:r>
              <a:rPr lang="en-GB" altLang="en-US" sz="2000" dirty="0" smtClean="0"/>
              <a:t>The regional route: Apply for protection in countries which are members of a regional trademarks registration system with effect in the territories of all Member States (ARIPO, Benelux Trademark Office, OHIM and OAPI)</a:t>
            </a:r>
          </a:p>
          <a:p>
            <a:pPr marL="0" indent="0">
              <a:lnSpc>
                <a:spcPct val="150000"/>
              </a:lnSpc>
              <a:buNone/>
            </a:pPr>
            <a:endParaRPr lang="en-GB" altLang="en-US" sz="2000" dirty="0" smtClean="0"/>
          </a:p>
          <a:p>
            <a:pPr>
              <a:lnSpc>
                <a:spcPct val="150000"/>
              </a:lnSpc>
            </a:pPr>
            <a:r>
              <a:rPr lang="en-GB" altLang="en-US" sz="2000" dirty="0" smtClean="0"/>
              <a:t>The international route: The Madrid System</a:t>
            </a:r>
          </a:p>
          <a:p>
            <a:pPr>
              <a:lnSpc>
                <a:spcPct val="90000"/>
              </a:lnSpc>
            </a:pPr>
            <a:endParaRPr lang="en-GB" altLang="en-US" dirty="0" smtClean="0"/>
          </a:p>
        </p:txBody>
      </p:sp>
    </p:spTree>
    <p:extLst>
      <p:ext uri="{BB962C8B-B14F-4D97-AF65-F5344CB8AC3E}">
        <p14:creationId xmlns:p14="http://schemas.microsoft.com/office/powerpoint/2010/main" val="2165285084"/>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827584" y="332656"/>
            <a:ext cx="7431088" cy="685800"/>
          </a:xfrm>
        </p:spPr>
        <p:txBody>
          <a:bodyPr/>
          <a:lstStyle/>
          <a:p>
            <a:pPr algn="ctr" eaLnBrk="1" hangingPunct="1"/>
            <a:r>
              <a:rPr lang="en-US" altLang="en-US" sz="2800" dirty="0" smtClean="0"/>
              <a:t>THE MADRID SYSTEM</a:t>
            </a:r>
            <a:endParaRPr lang="en-GB" altLang="en-US" sz="2800" dirty="0" smtClean="0"/>
          </a:p>
        </p:txBody>
      </p:sp>
      <p:sp>
        <p:nvSpPr>
          <p:cNvPr id="6147" name="Rectangle 3"/>
          <p:cNvSpPr>
            <a:spLocks noGrp="1" noChangeArrowheads="1"/>
          </p:cNvSpPr>
          <p:nvPr>
            <p:ph type="body" idx="4294967295"/>
          </p:nvPr>
        </p:nvSpPr>
        <p:spPr>
          <a:xfrm>
            <a:off x="323528" y="1670209"/>
            <a:ext cx="8208963" cy="5184775"/>
          </a:xfrm>
        </p:spPr>
        <p:txBody>
          <a:bodyPr/>
          <a:lstStyle/>
          <a:p>
            <a:pPr eaLnBrk="1" hangingPunct="1"/>
            <a:r>
              <a:rPr lang="en-US" altLang="ja-JP" sz="2000" dirty="0" smtClean="0">
                <a:ea typeface="MS PGothic" pitchFamily="34" charset="-128"/>
              </a:rPr>
              <a:t>A centralized filing mechanism </a:t>
            </a:r>
          </a:p>
          <a:p>
            <a:pPr eaLnBrk="1" hangingPunct="1"/>
            <a:endParaRPr lang="en-US" altLang="ja-JP" sz="2000" dirty="0" smtClean="0">
              <a:ea typeface="MS PGothic" pitchFamily="34" charset="-128"/>
            </a:endParaRPr>
          </a:p>
          <a:p>
            <a:pPr eaLnBrk="1" hangingPunct="1"/>
            <a:r>
              <a:rPr lang="en-US" altLang="ja-JP" sz="2000" dirty="0" smtClean="0">
                <a:ea typeface="MS PGothic" pitchFamily="34" charset="-128"/>
              </a:rPr>
              <a:t>A one-stop shop for trademark holders to obtain and maintain trademark protection in export markets</a:t>
            </a:r>
          </a:p>
          <a:p>
            <a:pPr eaLnBrk="1" hangingPunct="1"/>
            <a:endParaRPr lang="fr-CH" altLang="ja-JP" sz="2000" dirty="0" smtClean="0">
              <a:ea typeface="MS PGothic" pitchFamily="34" charset="-128"/>
            </a:endParaRPr>
          </a:p>
          <a:p>
            <a:pPr eaLnBrk="1" hangingPunct="1"/>
            <a:r>
              <a:rPr lang="fr-CH" altLang="ja-JP" sz="2000" dirty="0" smtClean="0">
                <a:ea typeface="MS PGothic" pitchFamily="34" charset="-128"/>
              </a:rPr>
              <a:t>An option to the national route</a:t>
            </a:r>
          </a:p>
          <a:p>
            <a:pPr eaLnBrk="1" hangingPunct="1"/>
            <a:endParaRPr lang="nb-NO" altLang="en-US" sz="2000" dirty="0" smtClean="0"/>
          </a:p>
          <a:p>
            <a:pPr eaLnBrk="1" hangingPunct="1"/>
            <a:r>
              <a:rPr lang="nb-NO" altLang="en-US" sz="2000" dirty="0" smtClean="0"/>
              <a:t>A purely procedural treaty</a:t>
            </a:r>
          </a:p>
          <a:p>
            <a:pPr eaLnBrk="1" hangingPunct="1"/>
            <a:endParaRPr lang="nb-NO" altLang="en-US" sz="2000" dirty="0" smtClean="0"/>
          </a:p>
          <a:p>
            <a:pPr eaLnBrk="1" hangingPunct="1"/>
            <a:r>
              <a:rPr lang="nb-NO" altLang="en-US" sz="2000" dirty="0" smtClean="0"/>
              <a:t>The domestic legislations of the designated Contracting Parties set the conditions for protecting a trademark and determine the rights which result from protection</a:t>
            </a:r>
          </a:p>
          <a:p>
            <a:pPr eaLnBrk="1" hangingPunct="1"/>
            <a:endParaRPr lang="en-GB" altLang="en-US" dirty="0" smtClean="0"/>
          </a:p>
        </p:txBody>
      </p:sp>
    </p:spTree>
    <p:extLst>
      <p:ext uri="{BB962C8B-B14F-4D97-AF65-F5344CB8AC3E}">
        <p14:creationId xmlns:p14="http://schemas.microsoft.com/office/powerpoint/2010/main" val="3431399827"/>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457200" y="274638"/>
            <a:ext cx="8229600" cy="923925"/>
          </a:xfrm>
        </p:spPr>
        <p:txBody>
          <a:bodyPr/>
          <a:lstStyle/>
          <a:p>
            <a:pPr algn="ctr" eaLnBrk="1" hangingPunct="1"/>
            <a:r>
              <a:rPr lang="en-US" altLang="en-US" sz="2800" dirty="0" smtClean="0"/>
              <a:t>THE MEMBERS OF THE MADRID SYSTEM</a:t>
            </a:r>
          </a:p>
        </p:txBody>
      </p:sp>
      <p:grpSp>
        <p:nvGrpSpPr>
          <p:cNvPr id="7171" name="Group 6"/>
          <p:cNvGrpSpPr>
            <a:grpSpLocks/>
          </p:cNvGrpSpPr>
          <p:nvPr/>
        </p:nvGrpSpPr>
        <p:grpSpPr bwMode="auto">
          <a:xfrm>
            <a:off x="142875" y="1277938"/>
            <a:ext cx="8893175" cy="4729162"/>
            <a:chOff x="90" y="805"/>
            <a:chExt cx="5602" cy="2979"/>
          </a:xfrm>
        </p:grpSpPr>
        <p:sp>
          <p:nvSpPr>
            <p:cNvPr id="7173" name="Freeform 7"/>
            <p:cNvSpPr>
              <a:spLocks/>
            </p:cNvSpPr>
            <p:nvPr/>
          </p:nvSpPr>
          <p:spPr bwMode="auto">
            <a:xfrm>
              <a:off x="91" y="1062"/>
              <a:ext cx="618" cy="330"/>
            </a:xfrm>
            <a:custGeom>
              <a:avLst/>
              <a:gdLst>
                <a:gd name="T0" fmla="*/ 574 w 610"/>
                <a:gd name="T1" fmla="*/ 1067 h 293"/>
                <a:gd name="T2" fmla="*/ 539 w 610"/>
                <a:gd name="T3" fmla="*/ 894 h 293"/>
                <a:gd name="T4" fmla="*/ 532 w 610"/>
                <a:gd name="T5" fmla="*/ 794 h 293"/>
                <a:gd name="T6" fmla="*/ 574 w 610"/>
                <a:gd name="T7" fmla="*/ 548 h 293"/>
                <a:gd name="T8" fmla="*/ 686 w 610"/>
                <a:gd name="T9" fmla="*/ 203 h 293"/>
                <a:gd name="T10" fmla="*/ 616 w 610"/>
                <a:gd name="T11" fmla="*/ 77 h 293"/>
                <a:gd name="T12" fmla="*/ 546 w 610"/>
                <a:gd name="T13" fmla="*/ 26 h 293"/>
                <a:gd name="T14" fmla="*/ 525 w 610"/>
                <a:gd name="T15" fmla="*/ 0 h 293"/>
                <a:gd name="T16" fmla="*/ 462 w 610"/>
                <a:gd name="T17" fmla="*/ 53 h 293"/>
                <a:gd name="T18" fmla="*/ 385 w 610"/>
                <a:gd name="T19" fmla="*/ 126 h 293"/>
                <a:gd name="T20" fmla="*/ 317 w 610"/>
                <a:gd name="T21" fmla="*/ 271 h 293"/>
                <a:gd name="T22" fmla="*/ 341 w 610"/>
                <a:gd name="T23" fmla="*/ 351 h 293"/>
                <a:gd name="T24" fmla="*/ 323 w 610"/>
                <a:gd name="T25" fmla="*/ 372 h 293"/>
                <a:gd name="T26" fmla="*/ 252 w 610"/>
                <a:gd name="T27" fmla="*/ 372 h 293"/>
                <a:gd name="T28" fmla="*/ 192 w 610"/>
                <a:gd name="T29" fmla="*/ 471 h 293"/>
                <a:gd name="T30" fmla="*/ 279 w 610"/>
                <a:gd name="T31" fmla="*/ 471 h 293"/>
                <a:gd name="T32" fmla="*/ 192 w 610"/>
                <a:gd name="T33" fmla="*/ 597 h 293"/>
                <a:gd name="T34" fmla="*/ 174 w 610"/>
                <a:gd name="T35" fmla="*/ 621 h 293"/>
                <a:gd name="T36" fmla="*/ 125 w 610"/>
                <a:gd name="T37" fmla="*/ 695 h 293"/>
                <a:gd name="T38" fmla="*/ 125 w 610"/>
                <a:gd name="T39" fmla="*/ 747 h 293"/>
                <a:gd name="T40" fmla="*/ 144 w 610"/>
                <a:gd name="T41" fmla="*/ 770 h 293"/>
                <a:gd name="T42" fmla="*/ 108 w 610"/>
                <a:gd name="T43" fmla="*/ 850 h 293"/>
                <a:gd name="T44" fmla="*/ 137 w 610"/>
                <a:gd name="T45" fmla="*/ 871 h 293"/>
                <a:gd name="T46" fmla="*/ 150 w 610"/>
                <a:gd name="T47" fmla="*/ 894 h 293"/>
                <a:gd name="T48" fmla="*/ 180 w 610"/>
                <a:gd name="T49" fmla="*/ 894 h 293"/>
                <a:gd name="T50" fmla="*/ 174 w 610"/>
                <a:gd name="T51" fmla="*/ 966 h 293"/>
                <a:gd name="T52" fmla="*/ 156 w 610"/>
                <a:gd name="T53" fmla="*/ 1020 h 293"/>
                <a:gd name="T54" fmla="*/ 72 w 610"/>
                <a:gd name="T55" fmla="*/ 1147 h 293"/>
                <a:gd name="T56" fmla="*/ 0 w 610"/>
                <a:gd name="T57" fmla="*/ 1223 h 293"/>
                <a:gd name="T58" fmla="*/ 18 w 610"/>
                <a:gd name="T59" fmla="*/ 1196 h 293"/>
                <a:gd name="T60" fmla="*/ 72 w 610"/>
                <a:gd name="T61" fmla="*/ 1147 h 293"/>
                <a:gd name="T62" fmla="*/ 108 w 610"/>
                <a:gd name="T63" fmla="*/ 1118 h 293"/>
                <a:gd name="T64" fmla="*/ 258 w 610"/>
                <a:gd name="T65" fmla="*/ 920 h 293"/>
                <a:gd name="T66" fmla="*/ 301 w 610"/>
                <a:gd name="T67" fmla="*/ 794 h 293"/>
                <a:gd name="T68" fmla="*/ 370 w 610"/>
                <a:gd name="T69" fmla="*/ 723 h 293"/>
                <a:gd name="T70" fmla="*/ 309 w 610"/>
                <a:gd name="T71" fmla="*/ 850 h 293"/>
                <a:gd name="T72" fmla="*/ 335 w 610"/>
                <a:gd name="T73" fmla="*/ 850 h 293"/>
                <a:gd name="T74" fmla="*/ 341 w 610"/>
                <a:gd name="T75" fmla="*/ 823 h 293"/>
                <a:gd name="T76" fmla="*/ 385 w 610"/>
                <a:gd name="T77" fmla="*/ 794 h 293"/>
                <a:gd name="T78" fmla="*/ 392 w 610"/>
                <a:gd name="T79" fmla="*/ 747 h 293"/>
                <a:gd name="T80" fmla="*/ 407 w 610"/>
                <a:gd name="T81" fmla="*/ 747 h 293"/>
                <a:gd name="T82" fmla="*/ 419 w 610"/>
                <a:gd name="T83" fmla="*/ 770 h 293"/>
                <a:gd name="T84" fmla="*/ 426 w 610"/>
                <a:gd name="T85" fmla="*/ 794 h 293"/>
                <a:gd name="T86" fmla="*/ 462 w 610"/>
                <a:gd name="T87" fmla="*/ 823 h 293"/>
                <a:gd name="T88" fmla="*/ 518 w 610"/>
                <a:gd name="T89" fmla="*/ 850 h 293"/>
                <a:gd name="T90" fmla="*/ 518 w 610"/>
                <a:gd name="T91" fmla="*/ 894 h 293"/>
                <a:gd name="T92" fmla="*/ 539 w 610"/>
                <a:gd name="T93" fmla="*/ 920 h 293"/>
                <a:gd name="T94" fmla="*/ 546 w 610"/>
                <a:gd name="T95" fmla="*/ 944 h 293"/>
                <a:gd name="T96" fmla="*/ 567 w 610"/>
                <a:gd name="T97" fmla="*/ 966 h 293"/>
                <a:gd name="T98" fmla="*/ 582 w 610"/>
                <a:gd name="T99" fmla="*/ 993 h 293"/>
                <a:gd name="T100" fmla="*/ 567 w 610"/>
                <a:gd name="T101" fmla="*/ 1020 h 293"/>
                <a:gd name="T102" fmla="*/ 574 w 610"/>
                <a:gd name="T103" fmla="*/ 1118 h 293"/>
                <a:gd name="T104" fmla="*/ 582 w 610"/>
                <a:gd name="T105" fmla="*/ 1118 h 293"/>
                <a:gd name="T106" fmla="*/ 567 w 610"/>
                <a:gd name="T107" fmla="*/ 1196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round/>
              <a:headEnd/>
              <a:tailEnd/>
            </a:ln>
          </p:spPr>
          <p:txBody>
            <a:bodyPr/>
            <a:lstStyle/>
            <a:p>
              <a:endParaRPr lang="en-US"/>
            </a:p>
          </p:txBody>
        </p:sp>
        <p:grpSp>
          <p:nvGrpSpPr>
            <p:cNvPr id="7174" name="Group 8"/>
            <p:cNvGrpSpPr>
              <a:grpSpLocks/>
            </p:cNvGrpSpPr>
            <p:nvPr/>
          </p:nvGrpSpPr>
          <p:grpSpPr bwMode="auto">
            <a:xfrm>
              <a:off x="91" y="1061"/>
              <a:ext cx="1365" cy="983"/>
              <a:chOff x="851" y="1207"/>
              <a:chExt cx="1313" cy="983"/>
            </a:xfrm>
          </p:grpSpPr>
          <p:sp>
            <p:nvSpPr>
              <p:cNvPr id="7671" name="Freeform 9"/>
              <p:cNvSpPr>
                <a:spLocks/>
              </p:cNvSpPr>
              <p:nvPr/>
            </p:nvSpPr>
            <p:spPr bwMode="auto">
              <a:xfrm>
                <a:off x="1230" y="1652"/>
                <a:ext cx="934" cy="538"/>
              </a:xfrm>
              <a:custGeom>
                <a:avLst/>
                <a:gdLst>
                  <a:gd name="T0" fmla="*/ 705 w 957"/>
                  <a:gd name="T1" fmla="*/ 178 h 478"/>
                  <a:gd name="T2" fmla="*/ 669 w 957"/>
                  <a:gd name="T3" fmla="*/ 343 h 478"/>
                  <a:gd name="T4" fmla="*/ 589 w 957"/>
                  <a:gd name="T5" fmla="*/ 468 h 478"/>
                  <a:gd name="T6" fmla="*/ 536 w 957"/>
                  <a:gd name="T7" fmla="*/ 593 h 478"/>
                  <a:gd name="T8" fmla="*/ 527 w 957"/>
                  <a:gd name="T9" fmla="*/ 468 h 478"/>
                  <a:gd name="T10" fmla="*/ 522 w 957"/>
                  <a:gd name="T11" fmla="*/ 271 h 478"/>
                  <a:gd name="T12" fmla="*/ 464 w 957"/>
                  <a:gd name="T13" fmla="*/ 125 h 478"/>
                  <a:gd name="T14" fmla="*/ 416 w 957"/>
                  <a:gd name="T15" fmla="*/ 0 h 478"/>
                  <a:gd name="T16" fmla="*/ 90 w 957"/>
                  <a:gd name="T17" fmla="*/ 99 h 478"/>
                  <a:gd name="T18" fmla="*/ 86 w 957"/>
                  <a:gd name="T19" fmla="*/ 125 h 478"/>
                  <a:gd name="T20" fmla="*/ 66 w 957"/>
                  <a:gd name="T21" fmla="*/ 99 h 478"/>
                  <a:gd name="T22" fmla="*/ 58 w 957"/>
                  <a:gd name="T23" fmla="*/ 226 h 478"/>
                  <a:gd name="T24" fmla="*/ 36 w 957"/>
                  <a:gd name="T25" fmla="*/ 418 h 478"/>
                  <a:gd name="T26" fmla="*/ 0 w 957"/>
                  <a:gd name="T27" fmla="*/ 763 h 478"/>
                  <a:gd name="T28" fmla="*/ 0 w 957"/>
                  <a:gd name="T29" fmla="*/ 936 h 478"/>
                  <a:gd name="T30" fmla="*/ 6 w 957"/>
                  <a:gd name="T31" fmla="*/ 962 h 478"/>
                  <a:gd name="T32" fmla="*/ 6 w 957"/>
                  <a:gd name="T33" fmla="*/ 1211 h 478"/>
                  <a:gd name="T34" fmla="*/ 66 w 957"/>
                  <a:gd name="T35" fmla="*/ 1382 h 478"/>
                  <a:gd name="T36" fmla="*/ 147 w 957"/>
                  <a:gd name="T37" fmla="*/ 1435 h 478"/>
                  <a:gd name="T38" fmla="*/ 197 w 957"/>
                  <a:gd name="T39" fmla="*/ 1683 h 478"/>
                  <a:gd name="T40" fmla="*/ 241 w 957"/>
                  <a:gd name="T41" fmla="*/ 1875 h 478"/>
                  <a:gd name="T42" fmla="*/ 259 w 957"/>
                  <a:gd name="T43" fmla="*/ 1803 h 478"/>
                  <a:gd name="T44" fmla="*/ 282 w 957"/>
                  <a:gd name="T45" fmla="*/ 1707 h 478"/>
                  <a:gd name="T46" fmla="*/ 291 w 957"/>
                  <a:gd name="T47" fmla="*/ 1707 h 478"/>
                  <a:gd name="T48" fmla="*/ 318 w 957"/>
                  <a:gd name="T49" fmla="*/ 1608 h 478"/>
                  <a:gd name="T50" fmla="*/ 349 w 957"/>
                  <a:gd name="T51" fmla="*/ 1637 h 478"/>
                  <a:gd name="T52" fmla="*/ 371 w 957"/>
                  <a:gd name="T53" fmla="*/ 1683 h 478"/>
                  <a:gd name="T54" fmla="*/ 371 w 957"/>
                  <a:gd name="T55" fmla="*/ 1584 h 478"/>
                  <a:gd name="T56" fmla="*/ 393 w 957"/>
                  <a:gd name="T57" fmla="*/ 1555 h 478"/>
                  <a:gd name="T58" fmla="*/ 411 w 957"/>
                  <a:gd name="T59" fmla="*/ 1555 h 478"/>
                  <a:gd name="T60" fmla="*/ 424 w 957"/>
                  <a:gd name="T61" fmla="*/ 1608 h 478"/>
                  <a:gd name="T62" fmla="*/ 451 w 957"/>
                  <a:gd name="T63" fmla="*/ 1779 h 478"/>
                  <a:gd name="T64" fmla="*/ 461 w 957"/>
                  <a:gd name="T65" fmla="*/ 1847 h 478"/>
                  <a:gd name="T66" fmla="*/ 469 w 957"/>
                  <a:gd name="T67" fmla="*/ 1976 h 478"/>
                  <a:gd name="T68" fmla="*/ 483 w 957"/>
                  <a:gd name="T69" fmla="*/ 1756 h 478"/>
                  <a:gd name="T70" fmla="*/ 483 w 957"/>
                  <a:gd name="T71" fmla="*/ 1483 h 478"/>
                  <a:gd name="T72" fmla="*/ 496 w 957"/>
                  <a:gd name="T73" fmla="*/ 1382 h 478"/>
                  <a:gd name="T74" fmla="*/ 541 w 957"/>
                  <a:gd name="T75" fmla="*/ 1211 h 478"/>
                  <a:gd name="T76" fmla="*/ 549 w 957"/>
                  <a:gd name="T77" fmla="*/ 1137 h 478"/>
                  <a:gd name="T78" fmla="*/ 558 w 957"/>
                  <a:gd name="T79" fmla="*/ 1088 h 478"/>
                  <a:gd name="T80" fmla="*/ 568 w 957"/>
                  <a:gd name="T81" fmla="*/ 1040 h 478"/>
                  <a:gd name="T82" fmla="*/ 568 w 957"/>
                  <a:gd name="T83" fmla="*/ 1015 h 478"/>
                  <a:gd name="T84" fmla="*/ 563 w 957"/>
                  <a:gd name="T85" fmla="*/ 887 h 478"/>
                  <a:gd name="T86" fmla="*/ 568 w 957"/>
                  <a:gd name="T87" fmla="*/ 860 h 478"/>
                  <a:gd name="T88" fmla="*/ 576 w 957"/>
                  <a:gd name="T89" fmla="*/ 887 h 478"/>
                  <a:gd name="T90" fmla="*/ 572 w 957"/>
                  <a:gd name="T91" fmla="*/ 962 h 478"/>
                  <a:gd name="T92" fmla="*/ 585 w 957"/>
                  <a:gd name="T93" fmla="*/ 788 h 478"/>
                  <a:gd name="T94" fmla="*/ 608 w 957"/>
                  <a:gd name="T95" fmla="*/ 735 h 478"/>
                  <a:gd name="T96" fmla="*/ 643 w 957"/>
                  <a:gd name="T97" fmla="*/ 667 h 478"/>
                  <a:gd name="T98" fmla="*/ 656 w 957"/>
                  <a:gd name="T99" fmla="*/ 642 h 478"/>
                  <a:gd name="T100" fmla="*/ 656 w 957"/>
                  <a:gd name="T101" fmla="*/ 564 h 478"/>
                  <a:gd name="T102" fmla="*/ 687 w 957"/>
                  <a:gd name="T103" fmla="*/ 391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72" name="Freeform 10"/>
              <p:cNvSpPr>
                <a:spLocks/>
              </p:cNvSpPr>
              <p:nvPr/>
            </p:nvSpPr>
            <p:spPr bwMode="auto">
              <a:xfrm>
                <a:off x="851" y="1207"/>
                <a:ext cx="595" cy="330"/>
              </a:xfrm>
              <a:custGeom>
                <a:avLst/>
                <a:gdLst>
                  <a:gd name="T0" fmla="*/ 365 w 610"/>
                  <a:gd name="T1" fmla="*/ 1067 h 293"/>
                  <a:gd name="T2" fmla="*/ 341 w 610"/>
                  <a:gd name="T3" fmla="*/ 894 h 293"/>
                  <a:gd name="T4" fmla="*/ 337 w 610"/>
                  <a:gd name="T5" fmla="*/ 794 h 293"/>
                  <a:gd name="T6" fmla="*/ 365 w 610"/>
                  <a:gd name="T7" fmla="*/ 548 h 293"/>
                  <a:gd name="T8" fmla="*/ 435 w 610"/>
                  <a:gd name="T9" fmla="*/ 203 h 293"/>
                  <a:gd name="T10" fmla="*/ 391 w 610"/>
                  <a:gd name="T11" fmla="*/ 77 h 293"/>
                  <a:gd name="T12" fmla="*/ 347 w 610"/>
                  <a:gd name="T13" fmla="*/ 26 h 293"/>
                  <a:gd name="T14" fmla="*/ 333 w 610"/>
                  <a:gd name="T15" fmla="*/ 0 h 293"/>
                  <a:gd name="T16" fmla="*/ 293 w 610"/>
                  <a:gd name="T17" fmla="*/ 53 h 293"/>
                  <a:gd name="T18" fmla="*/ 245 w 610"/>
                  <a:gd name="T19" fmla="*/ 126 h 293"/>
                  <a:gd name="T20" fmla="*/ 200 w 610"/>
                  <a:gd name="T21" fmla="*/ 271 h 293"/>
                  <a:gd name="T22" fmla="*/ 217 w 610"/>
                  <a:gd name="T23" fmla="*/ 351 h 293"/>
                  <a:gd name="T24" fmla="*/ 204 w 610"/>
                  <a:gd name="T25" fmla="*/ 372 h 293"/>
                  <a:gd name="T26" fmla="*/ 161 w 610"/>
                  <a:gd name="T27" fmla="*/ 372 h 293"/>
                  <a:gd name="T28" fmla="*/ 125 w 610"/>
                  <a:gd name="T29" fmla="*/ 471 h 293"/>
                  <a:gd name="T30" fmla="*/ 178 w 610"/>
                  <a:gd name="T31" fmla="*/ 471 h 293"/>
                  <a:gd name="T32" fmla="*/ 125 w 610"/>
                  <a:gd name="T33" fmla="*/ 597 h 293"/>
                  <a:gd name="T34" fmla="*/ 112 w 610"/>
                  <a:gd name="T35" fmla="*/ 621 h 293"/>
                  <a:gd name="T36" fmla="*/ 81 w 610"/>
                  <a:gd name="T37" fmla="*/ 695 h 293"/>
                  <a:gd name="T38" fmla="*/ 81 w 610"/>
                  <a:gd name="T39" fmla="*/ 747 h 293"/>
                  <a:gd name="T40" fmla="*/ 89 w 610"/>
                  <a:gd name="T41" fmla="*/ 770 h 293"/>
                  <a:gd name="T42" fmla="*/ 72 w 610"/>
                  <a:gd name="T43" fmla="*/ 850 h 293"/>
                  <a:gd name="T44" fmla="*/ 85 w 610"/>
                  <a:gd name="T45" fmla="*/ 871 h 293"/>
                  <a:gd name="T46" fmla="*/ 93 w 610"/>
                  <a:gd name="T47" fmla="*/ 894 h 293"/>
                  <a:gd name="T48" fmla="*/ 116 w 610"/>
                  <a:gd name="T49" fmla="*/ 894 h 293"/>
                  <a:gd name="T50" fmla="*/ 112 w 610"/>
                  <a:gd name="T51" fmla="*/ 966 h 293"/>
                  <a:gd name="T52" fmla="*/ 97 w 610"/>
                  <a:gd name="T53" fmla="*/ 1020 h 293"/>
                  <a:gd name="T54" fmla="*/ 48 w 610"/>
                  <a:gd name="T55" fmla="*/ 1147 h 293"/>
                  <a:gd name="T56" fmla="*/ 0 w 610"/>
                  <a:gd name="T57" fmla="*/ 1223 h 293"/>
                  <a:gd name="T58" fmla="*/ 18 w 610"/>
                  <a:gd name="T59" fmla="*/ 1196 h 293"/>
                  <a:gd name="T60" fmla="*/ 48 w 610"/>
                  <a:gd name="T61" fmla="*/ 1147 h 293"/>
                  <a:gd name="T62" fmla="*/ 72 w 610"/>
                  <a:gd name="T63" fmla="*/ 1118 h 293"/>
                  <a:gd name="T64" fmla="*/ 166 w 610"/>
                  <a:gd name="T65" fmla="*/ 920 h 293"/>
                  <a:gd name="T66" fmla="*/ 191 w 610"/>
                  <a:gd name="T67" fmla="*/ 794 h 293"/>
                  <a:gd name="T68" fmla="*/ 235 w 610"/>
                  <a:gd name="T69" fmla="*/ 723 h 293"/>
                  <a:gd name="T70" fmla="*/ 196 w 610"/>
                  <a:gd name="T71" fmla="*/ 850 h 293"/>
                  <a:gd name="T72" fmla="*/ 213 w 610"/>
                  <a:gd name="T73" fmla="*/ 850 h 293"/>
                  <a:gd name="T74" fmla="*/ 217 w 610"/>
                  <a:gd name="T75" fmla="*/ 823 h 293"/>
                  <a:gd name="T76" fmla="*/ 245 w 610"/>
                  <a:gd name="T77" fmla="*/ 794 h 293"/>
                  <a:gd name="T78" fmla="*/ 249 w 610"/>
                  <a:gd name="T79" fmla="*/ 747 h 293"/>
                  <a:gd name="T80" fmla="*/ 257 w 610"/>
                  <a:gd name="T81" fmla="*/ 747 h 293"/>
                  <a:gd name="T82" fmla="*/ 266 w 610"/>
                  <a:gd name="T83" fmla="*/ 770 h 293"/>
                  <a:gd name="T84" fmla="*/ 270 w 610"/>
                  <a:gd name="T85" fmla="*/ 794 h 293"/>
                  <a:gd name="T86" fmla="*/ 293 w 610"/>
                  <a:gd name="T87" fmla="*/ 823 h 293"/>
                  <a:gd name="T88" fmla="*/ 329 w 610"/>
                  <a:gd name="T89" fmla="*/ 850 h 293"/>
                  <a:gd name="T90" fmla="*/ 329 w 610"/>
                  <a:gd name="T91" fmla="*/ 894 h 293"/>
                  <a:gd name="T92" fmla="*/ 341 w 610"/>
                  <a:gd name="T93" fmla="*/ 920 h 293"/>
                  <a:gd name="T94" fmla="*/ 347 w 610"/>
                  <a:gd name="T95" fmla="*/ 944 h 293"/>
                  <a:gd name="T96" fmla="*/ 359 w 610"/>
                  <a:gd name="T97" fmla="*/ 966 h 293"/>
                  <a:gd name="T98" fmla="*/ 368 w 610"/>
                  <a:gd name="T99" fmla="*/ 993 h 293"/>
                  <a:gd name="T100" fmla="*/ 359 w 610"/>
                  <a:gd name="T101" fmla="*/ 1020 h 293"/>
                  <a:gd name="T102" fmla="*/ 365 w 610"/>
                  <a:gd name="T103" fmla="*/ 1118 h 293"/>
                  <a:gd name="T104" fmla="*/ 368 w 610"/>
                  <a:gd name="T105" fmla="*/ 1118 h 293"/>
                  <a:gd name="T106" fmla="*/ 359 w 610"/>
                  <a:gd name="T107" fmla="*/ 1196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5" name="Group 11"/>
            <p:cNvGrpSpPr>
              <a:grpSpLocks/>
            </p:cNvGrpSpPr>
            <p:nvPr/>
          </p:nvGrpSpPr>
          <p:grpSpPr bwMode="auto">
            <a:xfrm>
              <a:off x="90" y="1060"/>
              <a:ext cx="1365" cy="983"/>
              <a:chOff x="851" y="1207"/>
              <a:chExt cx="1313" cy="983"/>
            </a:xfrm>
          </p:grpSpPr>
          <p:sp>
            <p:nvSpPr>
              <p:cNvPr id="7669" name="Freeform 12"/>
              <p:cNvSpPr>
                <a:spLocks/>
              </p:cNvSpPr>
              <p:nvPr/>
            </p:nvSpPr>
            <p:spPr bwMode="auto">
              <a:xfrm>
                <a:off x="1230" y="1652"/>
                <a:ext cx="934" cy="538"/>
              </a:xfrm>
              <a:custGeom>
                <a:avLst/>
                <a:gdLst>
                  <a:gd name="T0" fmla="*/ 705 w 957"/>
                  <a:gd name="T1" fmla="*/ 178 h 478"/>
                  <a:gd name="T2" fmla="*/ 669 w 957"/>
                  <a:gd name="T3" fmla="*/ 343 h 478"/>
                  <a:gd name="T4" fmla="*/ 589 w 957"/>
                  <a:gd name="T5" fmla="*/ 468 h 478"/>
                  <a:gd name="T6" fmla="*/ 536 w 957"/>
                  <a:gd name="T7" fmla="*/ 593 h 478"/>
                  <a:gd name="T8" fmla="*/ 527 w 957"/>
                  <a:gd name="T9" fmla="*/ 468 h 478"/>
                  <a:gd name="T10" fmla="*/ 522 w 957"/>
                  <a:gd name="T11" fmla="*/ 271 h 478"/>
                  <a:gd name="T12" fmla="*/ 464 w 957"/>
                  <a:gd name="T13" fmla="*/ 125 h 478"/>
                  <a:gd name="T14" fmla="*/ 416 w 957"/>
                  <a:gd name="T15" fmla="*/ 0 h 478"/>
                  <a:gd name="T16" fmla="*/ 90 w 957"/>
                  <a:gd name="T17" fmla="*/ 99 h 478"/>
                  <a:gd name="T18" fmla="*/ 86 w 957"/>
                  <a:gd name="T19" fmla="*/ 125 h 478"/>
                  <a:gd name="T20" fmla="*/ 66 w 957"/>
                  <a:gd name="T21" fmla="*/ 99 h 478"/>
                  <a:gd name="T22" fmla="*/ 58 w 957"/>
                  <a:gd name="T23" fmla="*/ 226 h 478"/>
                  <a:gd name="T24" fmla="*/ 36 w 957"/>
                  <a:gd name="T25" fmla="*/ 418 h 478"/>
                  <a:gd name="T26" fmla="*/ 0 w 957"/>
                  <a:gd name="T27" fmla="*/ 763 h 478"/>
                  <a:gd name="T28" fmla="*/ 0 w 957"/>
                  <a:gd name="T29" fmla="*/ 936 h 478"/>
                  <a:gd name="T30" fmla="*/ 6 w 957"/>
                  <a:gd name="T31" fmla="*/ 962 h 478"/>
                  <a:gd name="T32" fmla="*/ 6 w 957"/>
                  <a:gd name="T33" fmla="*/ 1211 h 478"/>
                  <a:gd name="T34" fmla="*/ 66 w 957"/>
                  <a:gd name="T35" fmla="*/ 1382 h 478"/>
                  <a:gd name="T36" fmla="*/ 147 w 957"/>
                  <a:gd name="T37" fmla="*/ 1435 h 478"/>
                  <a:gd name="T38" fmla="*/ 197 w 957"/>
                  <a:gd name="T39" fmla="*/ 1683 h 478"/>
                  <a:gd name="T40" fmla="*/ 241 w 957"/>
                  <a:gd name="T41" fmla="*/ 1875 h 478"/>
                  <a:gd name="T42" fmla="*/ 259 w 957"/>
                  <a:gd name="T43" fmla="*/ 1803 h 478"/>
                  <a:gd name="T44" fmla="*/ 282 w 957"/>
                  <a:gd name="T45" fmla="*/ 1707 h 478"/>
                  <a:gd name="T46" fmla="*/ 291 w 957"/>
                  <a:gd name="T47" fmla="*/ 1707 h 478"/>
                  <a:gd name="T48" fmla="*/ 318 w 957"/>
                  <a:gd name="T49" fmla="*/ 1608 h 478"/>
                  <a:gd name="T50" fmla="*/ 349 w 957"/>
                  <a:gd name="T51" fmla="*/ 1637 h 478"/>
                  <a:gd name="T52" fmla="*/ 371 w 957"/>
                  <a:gd name="T53" fmla="*/ 1683 h 478"/>
                  <a:gd name="T54" fmla="*/ 371 w 957"/>
                  <a:gd name="T55" fmla="*/ 1584 h 478"/>
                  <a:gd name="T56" fmla="*/ 393 w 957"/>
                  <a:gd name="T57" fmla="*/ 1555 h 478"/>
                  <a:gd name="T58" fmla="*/ 411 w 957"/>
                  <a:gd name="T59" fmla="*/ 1555 h 478"/>
                  <a:gd name="T60" fmla="*/ 424 w 957"/>
                  <a:gd name="T61" fmla="*/ 1608 h 478"/>
                  <a:gd name="T62" fmla="*/ 451 w 957"/>
                  <a:gd name="T63" fmla="*/ 1779 h 478"/>
                  <a:gd name="T64" fmla="*/ 461 w 957"/>
                  <a:gd name="T65" fmla="*/ 1847 h 478"/>
                  <a:gd name="T66" fmla="*/ 469 w 957"/>
                  <a:gd name="T67" fmla="*/ 1976 h 478"/>
                  <a:gd name="T68" fmla="*/ 483 w 957"/>
                  <a:gd name="T69" fmla="*/ 1756 h 478"/>
                  <a:gd name="T70" fmla="*/ 483 w 957"/>
                  <a:gd name="T71" fmla="*/ 1483 h 478"/>
                  <a:gd name="T72" fmla="*/ 496 w 957"/>
                  <a:gd name="T73" fmla="*/ 1382 h 478"/>
                  <a:gd name="T74" fmla="*/ 541 w 957"/>
                  <a:gd name="T75" fmla="*/ 1211 h 478"/>
                  <a:gd name="T76" fmla="*/ 549 w 957"/>
                  <a:gd name="T77" fmla="*/ 1137 h 478"/>
                  <a:gd name="T78" fmla="*/ 558 w 957"/>
                  <a:gd name="T79" fmla="*/ 1088 h 478"/>
                  <a:gd name="T80" fmla="*/ 568 w 957"/>
                  <a:gd name="T81" fmla="*/ 1040 h 478"/>
                  <a:gd name="T82" fmla="*/ 568 w 957"/>
                  <a:gd name="T83" fmla="*/ 1015 h 478"/>
                  <a:gd name="T84" fmla="*/ 563 w 957"/>
                  <a:gd name="T85" fmla="*/ 887 h 478"/>
                  <a:gd name="T86" fmla="*/ 568 w 957"/>
                  <a:gd name="T87" fmla="*/ 860 h 478"/>
                  <a:gd name="T88" fmla="*/ 576 w 957"/>
                  <a:gd name="T89" fmla="*/ 887 h 478"/>
                  <a:gd name="T90" fmla="*/ 572 w 957"/>
                  <a:gd name="T91" fmla="*/ 962 h 478"/>
                  <a:gd name="T92" fmla="*/ 585 w 957"/>
                  <a:gd name="T93" fmla="*/ 788 h 478"/>
                  <a:gd name="T94" fmla="*/ 608 w 957"/>
                  <a:gd name="T95" fmla="*/ 735 h 478"/>
                  <a:gd name="T96" fmla="*/ 643 w 957"/>
                  <a:gd name="T97" fmla="*/ 667 h 478"/>
                  <a:gd name="T98" fmla="*/ 656 w 957"/>
                  <a:gd name="T99" fmla="*/ 642 h 478"/>
                  <a:gd name="T100" fmla="*/ 656 w 957"/>
                  <a:gd name="T101" fmla="*/ 564 h 478"/>
                  <a:gd name="T102" fmla="*/ 687 w 957"/>
                  <a:gd name="T103" fmla="*/ 391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70" name="Freeform 13"/>
              <p:cNvSpPr>
                <a:spLocks/>
              </p:cNvSpPr>
              <p:nvPr/>
            </p:nvSpPr>
            <p:spPr bwMode="auto">
              <a:xfrm>
                <a:off x="851" y="1207"/>
                <a:ext cx="595" cy="330"/>
              </a:xfrm>
              <a:custGeom>
                <a:avLst/>
                <a:gdLst>
                  <a:gd name="T0" fmla="*/ 365 w 610"/>
                  <a:gd name="T1" fmla="*/ 1067 h 293"/>
                  <a:gd name="T2" fmla="*/ 341 w 610"/>
                  <a:gd name="T3" fmla="*/ 894 h 293"/>
                  <a:gd name="T4" fmla="*/ 337 w 610"/>
                  <a:gd name="T5" fmla="*/ 794 h 293"/>
                  <a:gd name="T6" fmla="*/ 365 w 610"/>
                  <a:gd name="T7" fmla="*/ 548 h 293"/>
                  <a:gd name="T8" fmla="*/ 435 w 610"/>
                  <a:gd name="T9" fmla="*/ 203 h 293"/>
                  <a:gd name="T10" fmla="*/ 391 w 610"/>
                  <a:gd name="T11" fmla="*/ 77 h 293"/>
                  <a:gd name="T12" fmla="*/ 347 w 610"/>
                  <a:gd name="T13" fmla="*/ 26 h 293"/>
                  <a:gd name="T14" fmla="*/ 333 w 610"/>
                  <a:gd name="T15" fmla="*/ 0 h 293"/>
                  <a:gd name="T16" fmla="*/ 293 w 610"/>
                  <a:gd name="T17" fmla="*/ 53 h 293"/>
                  <a:gd name="T18" fmla="*/ 245 w 610"/>
                  <a:gd name="T19" fmla="*/ 126 h 293"/>
                  <a:gd name="T20" fmla="*/ 200 w 610"/>
                  <a:gd name="T21" fmla="*/ 271 h 293"/>
                  <a:gd name="T22" fmla="*/ 217 w 610"/>
                  <a:gd name="T23" fmla="*/ 351 h 293"/>
                  <a:gd name="T24" fmla="*/ 204 w 610"/>
                  <a:gd name="T25" fmla="*/ 372 h 293"/>
                  <a:gd name="T26" fmla="*/ 161 w 610"/>
                  <a:gd name="T27" fmla="*/ 372 h 293"/>
                  <a:gd name="T28" fmla="*/ 125 w 610"/>
                  <a:gd name="T29" fmla="*/ 471 h 293"/>
                  <a:gd name="T30" fmla="*/ 178 w 610"/>
                  <a:gd name="T31" fmla="*/ 471 h 293"/>
                  <a:gd name="T32" fmla="*/ 125 w 610"/>
                  <a:gd name="T33" fmla="*/ 597 h 293"/>
                  <a:gd name="T34" fmla="*/ 112 w 610"/>
                  <a:gd name="T35" fmla="*/ 621 h 293"/>
                  <a:gd name="T36" fmla="*/ 81 w 610"/>
                  <a:gd name="T37" fmla="*/ 695 h 293"/>
                  <a:gd name="T38" fmla="*/ 81 w 610"/>
                  <a:gd name="T39" fmla="*/ 747 h 293"/>
                  <a:gd name="T40" fmla="*/ 89 w 610"/>
                  <a:gd name="T41" fmla="*/ 770 h 293"/>
                  <a:gd name="T42" fmla="*/ 72 w 610"/>
                  <a:gd name="T43" fmla="*/ 850 h 293"/>
                  <a:gd name="T44" fmla="*/ 85 w 610"/>
                  <a:gd name="T45" fmla="*/ 871 h 293"/>
                  <a:gd name="T46" fmla="*/ 93 w 610"/>
                  <a:gd name="T47" fmla="*/ 894 h 293"/>
                  <a:gd name="T48" fmla="*/ 116 w 610"/>
                  <a:gd name="T49" fmla="*/ 894 h 293"/>
                  <a:gd name="T50" fmla="*/ 112 w 610"/>
                  <a:gd name="T51" fmla="*/ 966 h 293"/>
                  <a:gd name="T52" fmla="*/ 97 w 610"/>
                  <a:gd name="T53" fmla="*/ 1020 h 293"/>
                  <a:gd name="T54" fmla="*/ 48 w 610"/>
                  <a:gd name="T55" fmla="*/ 1147 h 293"/>
                  <a:gd name="T56" fmla="*/ 0 w 610"/>
                  <a:gd name="T57" fmla="*/ 1223 h 293"/>
                  <a:gd name="T58" fmla="*/ 18 w 610"/>
                  <a:gd name="T59" fmla="*/ 1196 h 293"/>
                  <a:gd name="T60" fmla="*/ 48 w 610"/>
                  <a:gd name="T61" fmla="*/ 1147 h 293"/>
                  <a:gd name="T62" fmla="*/ 72 w 610"/>
                  <a:gd name="T63" fmla="*/ 1118 h 293"/>
                  <a:gd name="T64" fmla="*/ 166 w 610"/>
                  <a:gd name="T65" fmla="*/ 920 h 293"/>
                  <a:gd name="T66" fmla="*/ 191 w 610"/>
                  <a:gd name="T67" fmla="*/ 794 h 293"/>
                  <a:gd name="T68" fmla="*/ 235 w 610"/>
                  <a:gd name="T69" fmla="*/ 723 h 293"/>
                  <a:gd name="T70" fmla="*/ 196 w 610"/>
                  <a:gd name="T71" fmla="*/ 850 h 293"/>
                  <a:gd name="T72" fmla="*/ 213 w 610"/>
                  <a:gd name="T73" fmla="*/ 850 h 293"/>
                  <a:gd name="T74" fmla="*/ 217 w 610"/>
                  <a:gd name="T75" fmla="*/ 823 h 293"/>
                  <a:gd name="T76" fmla="*/ 245 w 610"/>
                  <a:gd name="T77" fmla="*/ 794 h 293"/>
                  <a:gd name="T78" fmla="*/ 249 w 610"/>
                  <a:gd name="T79" fmla="*/ 747 h 293"/>
                  <a:gd name="T80" fmla="*/ 257 w 610"/>
                  <a:gd name="T81" fmla="*/ 747 h 293"/>
                  <a:gd name="T82" fmla="*/ 266 w 610"/>
                  <a:gd name="T83" fmla="*/ 770 h 293"/>
                  <a:gd name="T84" fmla="*/ 270 w 610"/>
                  <a:gd name="T85" fmla="*/ 794 h 293"/>
                  <a:gd name="T86" fmla="*/ 293 w 610"/>
                  <a:gd name="T87" fmla="*/ 823 h 293"/>
                  <a:gd name="T88" fmla="*/ 329 w 610"/>
                  <a:gd name="T89" fmla="*/ 850 h 293"/>
                  <a:gd name="T90" fmla="*/ 329 w 610"/>
                  <a:gd name="T91" fmla="*/ 894 h 293"/>
                  <a:gd name="T92" fmla="*/ 341 w 610"/>
                  <a:gd name="T93" fmla="*/ 920 h 293"/>
                  <a:gd name="T94" fmla="*/ 347 w 610"/>
                  <a:gd name="T95" fmla="*/ 944 h 293"/>
                  <a:gd name="T96" fmla="*/ 359 w 610"/>
                  <a:gd name="T97" fmla="*/ 966 h 293"/>
                  <a:gd name="T98" fmla="*/ 368 w 610"/>
                  <a:gd name="T99" fmla="*/ 993 h 293"/>
                  <a:gd name="T100" fmla="*/ 359 w 610"/>
                  <a:gd name="T101" fmla="*/ 1020 h 293"/>
                  <a:gd name="T102" fmla="*/ 365 w 610"/>
                  <a:gd name="T103" fmla="*/ 1118 h 293"/>
                  <a:gd name="T104" fmla="*/ 368 w 610"/>
                  <a:gd name="T105" fmla="*/ 1118 h 293"/>
                  <a:gd name="T106" fmla="*/ 359 w 610"/>
                  <a:gd name="T107" fmla="*/ 1196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6" name="Group 14"/>
            <p:cNvGrpSpPr>
              <a:grpSpLocks/>
            </p:cNvGrpSpPr>
            <p:nvPr/>
          </p:nvGrpSpPr>
          <p:grpSpPr bwMode="auto">
            <a:xfrm>
              <a:off x="90" y="1060"/>
              <a:ext cx="1365" cy="983"/>
              <a:chOff x="851" y="1207"/>
              <a:chExt cx="1313" cy="983"/>
            </a:xfrm>
          </p:grpSpPr>
          <p:sp>
            <p:nvSpPr>
              <p:cNvPr id="7667" name="Freeform 15"/>
              <p:cNvSpPr>
                <a:spLocks/>
              </p:cNvSpPr>
              <p:nvPr/>
            </p:nvSpPr>
            <p:spPr bwMode="auto">
              <a:xfrm>
                <a:off x="1230" y="1652"/>
                <a:ext cx="934" cy="538"/>
              </a:xfrm>
              <a:custGeom>
                <a:avLst/>
                <a:gdLst>
                  <a:gd name="T0" fmla="*/ 705 w 957"/>
                  <a:gd name="T1" fmla="*/ 178 h 478"/>
                  <a:gd name="T2" fmla="*/ 669 w 957"/>
                  <a:gd name="T3" fmla="*/ 343 h 478"/>
                  <a:gd name="T4" fmla="*/ 589 w 957"/>
                  <a:gd name="T5" fmla="*/ 468 h 478"/>
                  <a:gd name="T6" fmla="*/ 536 w 957"/>
                  <a:gd name="T7" fmla="*/ 593 h 478"/>
                  <a:gd name="T8" fmla="*/ 527 w 957"/>
                  <a:gd name="T9" fmla="*/ 468 h 478"/>
                  <a:gd name="T10" fmla="*/ 522 w 957"/>
                  <a:gd name="T11" fmla="*/ 271 h 478"/>
                  <a:gd name="T12" fmla="*/ 464 w 957"/>
                  <a:gd name="T13" fmla="*/ 125 h 478"/>
                  <a:gd name="T14" fmla="*/ 416 w 957"/>
                  <a:gd name="T15" fmla="*/ 0 h 478"/>
                  <a:gd name="T16" fmla="*/ 90 w 957"/>
                  <a:gd name="T17" fmla="*/ 99 h 478"/>
                  <a:gd name="T18" fmla="*/ 86 w 957"/>
                  <a:gd name="T19" fmla="*/ 125 h 478"/>
                  <a:gd name="T20" fmla="*/ 66 w 957"/>
                  <a:gd name="T21" fmla="*/ 99 h 478"/>
                  <a:gd name="T22" fmla="*/ 58 w 957"/>
                  <a:gd name="T23" fmla="*/ 226 h 478"/>
                  <a:gd name="T24" fmla="*/ 36 w 957"/>
                  <a:gd name="T25" fmla="*/ 418 h 478"/>
                  <a:gd name="T26" fmla="*/ 0 w 957"/>
                  <a:gd name="T27" fmla="*/ 763 h 478"/>
                  <a:gd name="T28" fmla="*/ 0 w 957"/>
                  <a:gd name="T29" fmla="*/ 936 h 478"/>
                  <a:gd name="T30" fmla="*/ 6 w 957"/>
                  <a:gd name="T31" fmla="*/ 962 h 478"/>
                  <a:gd name="T32" fmla="*/ 6 w 957"/>
                  <a:gd name="T33" fmla="*/ 1211 h 478"/>
                  <a:gd name="T34" fmla="*/ 66 w 957"/>
                  <a:gd name="T35" fmla="*/ 1382 h 478"/>
                  <a:gd name="T36" fmla="*/ 147 w 957"/>
                  <a:gd name="T37" fmla="*/ 1435 h 478"/>
                  <a:gd name="T38" fmla="*/ 197 w 957"/>
                  <a:gd name="T39" fmla="*/ 1683 h 478"/>
                  <a:gd name="T40" fmla="*/ 241 w 957"/>
                  <a:gd name="T41" fmla="*/ 1875 h 478"/>
                  <a:gd name="T42" fmla="*/ 259 w 957"/>
                  <a:gd name="T43" fmla="*/ 1803 h 478"/>
                  <a:gd name="T44" fmla="*/ 282 w 957"/>
                  <a:gd name="T45" fmla="*/ 1707 h 478"/>
                  <a:gd name="T46" fmla="*/ 291 w 957"/>
                  <a:gd name="T47" fmla="*/ 1707 h 478"/>
                  <a:gd name="T48" fmla="*/ 318 w 957"/>
                  <a:gd name="T49" fmla="*/ 1608 h 478"/>
                  <a:gd name="T50" fmla="*/ 349 w 957"/>
                  <a:gd name="T51" fmla="*/ 1637 h 478"/>
                  <a:gd name="T52" fmla="*/ 371 w 957"/>
                  <a:gd name="T53" fmla="*/ 1683 h 478"/>
                  <a:gd name="T54" fmla="*/ 371 w 957"/>
                  <a:gd name="T55" fmla="*/ 1584 h 478"/>
                  <a:gd name="T56" fmla="*/ 393 w 957"/>
                  <a:gd name="T57" fmla="*/ 1555 h 478"/>
                  <a:gd name="T58" fmla="*/ 411 w 957"/>
                  <a:gd name="T59" fmla="*/ 1555 h 478"/>
                  <a:gd name="T60" fmla="*/ 424 w 957"/>
                  <a:gd name="T61" fmla="*/ 1608 h 478"/>
                  <a:gd name="T62" fmla="*/ 451 w 957"/>
                  <a:gd name="T63" fmla="*/ 1779 h 478"/>
                  <a:gd name="T64" fmla="*/ 461 w 957"/>
                  <a:gd name="T65" fmla="*/ 1847 h 478"/>
                  <a:gd name="T66" fmla="*/ 469 w 957"/>
                  <a:gd name="T67" fmla="*/ 1976 h 478"/>
                  <a:gd name="T68" fmla="*/ 483 w 957"/>
                  <a:gd name="T69" fmla="*/ 1756 h 478"/>
                  <a:gd name="T70" fmla="*/ 483 w 957"/>
                  <a:gd name="T71" fmla="*/ 1483 h 478"/>
                  <a:gd name="T72" fmla="*/ 496 w 957"/>
                  <a:gd name="T73" fmla="*/ 1382 h 478"/>
                  <a:gd name="T74" fmla="*/ 541 w 957"/>
                  <a:gd name="T75" fmla="*/ 1211 h 478"/>
                  <a:gd name="T76" fmla="*/ 549 w 957"/>
                  <a:gd name="T77" fmla="*/ 1137 h 478"/>
                  <a:gd name="T78" fmla="*/ 558 w 957"/>
                  <a:gd name="T79" fmla="*/ 1088 h 478"/>
                  <a:gd name="T80" fmla="*/ 568 w 957"/>
                  <a:gd name="T81" fmla="*/ 1040 h 478"/>
                  <a:gd name="T82" fmla="*/ 568 w 957"/>
                  <a:gd name="T83" fmla="*/ 1015 h 478"/>
                  <a:gd name="T84" fmla="*/ 563 w 957"/>
                  <a:gd name="T85" fmla="*/ 887 h 478"/>
                  <a:gd name="T86" fmla="*/ 568 w 957"/>
                  <a:gd name="T87" fmla="*/ 860 h 478"/>
                  <a:gd name="T88" fmla="*/ 576 w 957"/>
                  <a:gd name="T89" fmla="*/ 887 h 478"/>
                  <a:gd name="T90" fmla="*/ 572 w 957"/>
                  <a:gd name="T91" fmla="*/ 962 h 478"/>
                  <a:gd name="T92" fmla="*/ 585 w 957"/>
                  <a:gd name="T93" fmla="*/ 788 h 478"/>
                  <a:gd name="T94" fmla="*/ 608 w 957"/>
                  <a:gd name="T95" fmla="*/ 735 h 478"/>
                  <a:gd name="T96" fmla="*/ 643 w 957"/>
                  <a:gd name="T97" fmla="*/ 667 h 478"/>
                  <a:gd name="T98" fmla="*/ 656 w 957"/>
                  <a:gd name="T99" fmla="*/ 642 h 478"/>
                  <a:gd name="T100" fmla="*/ 656 w 957"/>
                  <a:gd name="T101" fmla="*/ 564 h 478"/>
                  <a:gd name="T102" fmla="*/ 687 w 957"/>
                  <a:gd name="T103" fmla="*/ 391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8" name="Freeform 16"/>
              <p:cNvSpPr>
                <a:spLocks/>
              </p:cNvSpPr>
              <p:nvPr/>
            </p:nvSpPr>
            <p:spPr bwMode="auto">
              <a:xfrm>
                <a:off x="851" y="1207"/>
                <a:ext cx="595" cy="330"/>
              </a:xfrm>
              <a:custGeom>
                <a:avLst/>
                <a:gdLst>
                  <a:gd name="T0" fmla="*/ 365 w 610"/>
                  <a:gd name="T1" fmla="*/ 1067 h 293"/>
                  <a:gd name="T2" fmla="*/ 341 w 610"/>
                  <a:gd name="T3" fmla="*/ 894 h 293"/>
                  <a:gd name="T4" fmla="*/ 337 w 610"/>
                  <a:gd name="T5" fmla="*/ 794 h 293"/>
                  <a:gd name="T6" fmla="*/ 365 w 610"/>
                  <a:gd name="T7" fmla="*/ 548 h 293"/>
                  <a:gd name="T8" fmla="*/ 435 w 610"/>
                  <a:gd name="T9" fmla="*/ 203 h 293"/>
                  <a:gd name="T10" fmla="*/ 391 w 610"/>
                  <a:gd name="T11" fmla="*/ 77 h 293"/>
                  <a:gd name="T12" fmla="*/ 347 w 610"/>
                  <a:gd name="T13" fmla="*/ 26 h 293"/>
                  <a:gd name="T14" fmla="*/ 333 w 610"/>
                  <a:gd name="T15" fmla="*/ 0 h 293"/>
                  <a:gd name="T16" fmla="*/ 293 w 610"/>
                  <a:gd name="T17" fmla="*/ 53 h 293"/>
                  <a:gd name="T18" fmla="*/ 245 w 610"/>
                  <a:gd name="T19" fmla="*/ 126 h 293"/>
                  <a:gd name="T20" fmla="*/ 200 w 610"/>
                  <a:gd name="T21" fmla="*/ 271 h 293"/>
                  <a:gd name="T22" fmla="*/ 217 w 610"/>
                  <a:gd name="T23" fmla="*/ 351 h 293"/>
                  <a:gd name="T24" fmla="*/ 204 w 610"/>
                  <a:gd name="T25" fmla="*/ 372 h 293"/>
                  <a:gd name="T26" fmla="*/ 161 w 610"/>
                  <a:gd name="T27" fmla="*/ 372 h 293"/>
                  <a:gd name="T28" fmla="*/ 125 w 610"/>
                  <a:gd name="T29" fmla="*/ 471 h 293"/>
                  <a:gd name="T30" fmla="*/ 178 w 610"/>
                  <a:gd name="T31" fmla="*/ 471 h 293"/>
                  <a:gd name="T32" fmla="*/ 125 w 610"/>
                  <a:gd name="T33" fmla="*/ 597 h 293"/>
                  <a:gd name="T34" fmla="*/ 112 w 610"/>
                  <a:gd name="T35" fmla="*/ 621 h 293"/>
                  <a:gd name="T36" fmla="*/ 81 w 610"/>
                  <a:gd name="T37" fmla="*/ 695 h 293"/>
                  <a:gd name="T38" fmla="*/ 81 w 610"/>
                  <a:gd name="T39" fmla="*/ 747 h 293"/>
                  <a:gd name="T40" fmla="*/ 89 w 610"/>
                  <a:gd name="T41" fmla="*/ 770 h 293"/>
                  <a:gd name="T42" fmla="*/ 72 w 610"/>
                  <a:gd name="T43" fmla="*/ 850 h 293"/>
                  <a:gd name="T44" fmla="*/ 85 w 610"/>
                  <a:gd name="T45" fmla="*/ 871 h 293"/>
                  <a:gd name="T46" fmla="*/ 93 w 610"/>
                  <a:gd name="T47" fmla="*/ 894 h 293"/>
                  <a:gd name="T48" fmla="*/ 116 w 610"/>
                  <a:gd name="T49" fmla="*/ 894 h 293"/>
                  <a:gd name="T50" fmla="*/ 112 w 610"/>
                  <a:gd name="T51" fmla="*/ 966 h 293"/>
                  <a:gd name="T52" fmla="*/ 97 w 610"/>
                  <a:gd name="T53" fmla="*/ 1020 h 293"/>
                  <a:gd name="T54" fmla="*/ 48 w 610"/>
                  <a:gd name="T55" fmla="*/ 1147 h 293"/>
                  <a:gd name="T56" fmla="*/ 0 w 610"/>
                  <a:gd name="T57" fmla="*/ 1223 h 293"/>
                  <a:gd name="T58" fmla="*/ 18 w 610"/>
                  <a:gd name="T59" fmla="*/ 1196 h 293"/>
                  <a:gd name="T60" fmla="*/ 48 w 610"/>
                  <a:gd name="T61" fmla="*/ 1147 h 293"/>
                  <a:gd name="T62" fmla="*/ 72 w 610"/>
                  <a:gd name="T63" fmla="*/ 1118 h 293"/>
                  <a:gd name="T64" fmla="*/ 166 w 610"/>
                  <a:gd name="T65" fmla="*/ 920 h 293"/>
                  <a:gd name="T66" fmla="*/ 191 w 610"/>
                  <a:gd name="T67" fmla="*/ 794 h 293"/>
                  <a:gd name="T68" fmla="*/ 235 w 610"/>
                  <a:gd name="T69" fmla="*/ 723 h 293"/>
                  <a:gd name="T70" fmla="*/ 196 w 610"/>
                  <a:gd name="T71" fmla="*/ 850 h 293"/>
                  <a:gd name="T72" fmla="*/ 213 w 610"/>
                  <a:gd name="T73" fmla="*/ 850 h 293"/>
                  <a:gd name="T74" fmla="*/ 217 w 610"/>
                  <a:gd name="T75" fmla="*/ 823 h 293"/>
                  <a:gd name="T76" fmla="*/ 245 w 610"/>
                  <a:gd name="T77" fmla="*/ 794 h 293"/>
                  <a:gd name="T78" fmla="*/ 249 w 610"/>
                  <a:gd name="T79" fmla="*/ 747 h 293"/>
                  <a:gd name="T80" fmla="*/ 257 w 610"/>
                  <a:gd name="T81" fmla="*/ 747 h 293"/>
                  <a:gd name="T82" fmla="*/ 266 w 610"/>
                  <a:gd name="T83" fmla="*/ 770 h 293"/>
                  <a:gd name="T84" fmla="*/ 270 w 610"/>
                  <a:gd name="T85" fmla="*/ 794 h 293"/>
                  <a:gd name="T86" fmla="*/ 293 w 610"/>
                  <a:gd name="T87" fmla="*/ 823 h 293"/>
                  <a:gd name="T88" fmla="*/ 329 w 610"/>
                  <a:gd name="T89" fmla="*/ 850 h 293"/>
                  <a:gd name="T90" fmla="*/ 329 w 610"/>
                  <a:gd name="T91" fmla="*/ 894 h 293"/>
                  <a:gd name="T92" fmla="*/ 341 w 610"/>
                  <a:gd name="T93" fmla="*/ 920 h 293"/>
                  <a:gd name="T94" fmla="*/ 347 w 610"/>
                  <a:gd name="T95" fmla="*/ 944 h 293"/>
                  <a:gd name="T96" fmla="*/ 359 w 610"/>
                  <a:gd name="T97" fmla="*/ 966 h 293"/>
                  <a:gd name="T98" fmla="*/ 368 w 610"/>
                  <a:gd name="T99" fmla="*/ 993 h 293"/>
                  <a:gd name="T100" fmla="*/ 359 w 610"/>
                  <a:gd name="T101" fmla="*/ 1020 h 293"/>
                  <a:gd name="T102" fmla="*/ 365 w 610"/>
                  <a:gd name="T103" fmla="*/ 1118 h 293"/>
                  <a:gd name="T104" fmla="*/ 368 w 610"/>
                  <a:gd name="T105" fmla="*/ 1118 h 293"/>
                  <a:gd name="T106" fmla="*/ 359 w 610"/>
                  <a:gd name="T107" fmla="*/ 1196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7" name="Group 17"/>
            <p:cNvGrpSpPr>
              <a:grpSpLocks/>
            </p:cNvGrpSpPr>
            <p:nvPr/>
          </p:nvGrpSpPr>
          <p:grpSpPr bwMode="auto">
            <a:xfrm>
              <a:off x="90" y="1060"/>
              <a:ext cx="1365" cy="983"/>
              <a:chOff x="851" y="1207"/>
              <a:chExt cx="1313" cy="983"/>
            </a:xfrm>
          </p:grpSpPr>
          <p:sp>
            <p:nvSpPr>
              <p:cNvPr id="7665" name="Freeform 18"/>
              <p:cNvSpPr>
                <a:spLocks/>
              </p:cNvSpPr>
              <p:nvPr/>
            </p:nvSpPr>
            <p:spPr bwMode="auto">
              <a:xfrm>
                <a:off x="1230" y="1652"/>
                <a:ext cx="934" cy="538"/>
              </a:xfrm>
              <a:custGeom>
                <a:avLst/>
                <a:gdLst>
                  <a:gd name="T0" fmla="*/ 705 w 957"/>
                  <a:gd name="T1" fmla="*/ 178 h 478"/>
                  <a:gd name="T2" fmla="*/ 669 w 957"/>
                  <a:gd name="T3" fmla="*/ 343 h 478"/>
                  <a:gd name="T4" fmla="*/ 589 w 957"/>
                  <a:gd name="T5" fmla="*/ 468 h 478"/>
                  <a:gd name="T6" fmla="*/ 536 w 957"/>
                  <a:gd name="T7" fmla="*/ 593 h 478"/>
                  <a:gd name="T8" fmla="*/ 527 w 957"/>
                  <a:gd name="T9" fmla="*/ 468 h 478"/>
                  <a:gd name="T10" fmla="*/ 522 w 957"/>
                  <a:gd name="T11" fmla="*/ 271 h 478"/>
                  <a:gd name="T12" fmla="*/ 464 w 957"/>
                  <a:gd name="T13" fmla="*/ 125 h 478"/>
                  <a:gd name="T14" fmla="*/ 416 w 957"/>
                  <a:gd name="T15" fmla="*/ 0 h 478"/>
                  <a:gd name="T16" fmla="*/ 90 w 957"/>
                  <a:gd name="T17" fmla="*/ 99 h 478"/>
                  <a:gd name="T18" fmla="*/ 86 w 957"/>
                  <a:gd name="T19" fmla="*/ 125 h 478"/>
                  <a:gd name="T20" fmla="*/ 66 w 957"/>
                  <a:gd name="T21" fmla="*/ 99 h 478"/>
                  <a:gd name="T22" fmla="*/ 58 w 957"/>
                  <a:gd name="T23" fmla="*/ 226 h 478"/>
                  <a:gd name="T24" fmla="*/ 36 w 957"/>
                  <a:gd name="T25" fmla="*/ 418 h 478"/>
                  <a:gd name="T26" fmla="*/ 0 w 957"/>
                  <a:gd name="T27" fmla="*/ 763 h 478"/>
                  <a:gd name="T28" fmla="*/ 0 w 957"/>
                  <a:gd name="T29" fmla="*/ 936 h 478"/>
                  <a:gd name="T30" fmla="*/ 6 w 957"/>
                  <a:gd name="T31" fmla="*/ 962 h 478"/>
                  <a:gd name="T32" fmla="*/ 6 w 957"/>
                  <a:gd name="T33" fmla="*/ 1211 h 478"/>
                  <a:gd name="T34" fmla="*/ 66 w 957"/>
                  <a:gd name="T35" fmla="*/ 1382 h 478"/>
                  <a:gd name="T36" fmla="*/ 147 w 957"/>
                  <a:gd name="T37" fmla="*/ 1435 h 478"/>
                  <a:gd name="T38" fmla="*/ 197 w 957"/>
                  <a:gd name="T39" fmla="*/ 1683 h 478"/>
                  <a:gd name="T40" fmla="*/ 241 w 957"/>
                  <a:gd name="T41" fmla="*/ 1875 h 478"/>
                  <a:gd name="T42" fmla="*/ 259 w 957"/>
                  <a:gd name="T43" fmla="*/ 1803 h 478"/>
                  <a:gd name="T44" fmla="*/ 282 w 957"/>
                  <a:gd name="T45" fmla="*/ 1707 h 478"/>
                  <a:gd name="T46" fmla="*/ 291 w 957"/>
                  <a:gd name="T47" fmla="*/ 1707 h 478"/>
                  <a:gd name="T48" fmla="*/ 318 w 957"/>
                  <a:gd name="T49" fmla="*/ 1608 h 478"/>
                  <a:gd name="T50" fmla="*/ 349 w 957"/>
                  <a:gd name="T51" fmla="*/ 1637 h 478"/>
                  <a:gd name="T52" fmla="*/ 371 w 957"/>
                  <a:gd name="T53" fmla="*/ 1683 h 478"/>
                  <a:gd name="T54" fmla="*/ 371 w 957"/>
                  <a:gd name="T55" fmla="*/ 1584 h 478"/>
                  <a:gd name="T56" fmla="*/ 393 w 957"/>
                  <a:gd name="T57" fmla="*/ 1555 h 478"/>
                  <a:gd name="T58" fmla="*/ 411 w 957"/>
                  <a:gd name="T59" fmla="*/ 1555 h 478"/>
                  <a:gd name="T60" fmla="*/ 424 w 957"/>
                  <a:gd name="T61" fmla="*/ 1608 h 478"/>
                  <a:gd name="T62" fmla="*/ 451 w 957"/>
                  <a:gd name="T63" fmla="*/ 1779 h 478"/>
                  <a:gd name="T64" fmla="*/ 461 w 957"/>
                  <a:gd name="T65" fmla="*/ 1847 h 478"/>
                  <a:gd name="T66" fmla="*/ 469 w 957"/>
                  <a:gd name="T67" fmla="*/ 1976 h 478"/>
                  <a:gd name="T68" fmla="*/ 483 w 957"/>
                  <a:gd name="T69" fmla="*/ 1756 h 478"/>
                  <a:gd name="T70" fmla="*/ 483 w 957"/>
                  <a:gd name="T71" fmla="*/ 1483 h 478"/>
                  <a:gd name="T72" fmla="*/ 496 w 957"/>
                  <a:gd name="T73" fmla="*/ 1382 h 478"/>
                  <a:gd name="T74" fmla="*/ 541 w 957"/>
                  <a:gd name="T75" fmla="*/ 1211 h 478"/>
                  <a:gd name="T76" fmla="*/ 549 w 957"/>
                  <a:gd name="T77" fmla="*/ 1137 h 478"/>
                  <a:gd name="T78" fmla="*/ 558 w 957"/>
                  <a:gd name="T79" fmla="*/ 1088 h 478"/>
                  <a:gd name="T80" fmla="*/ 568 w 957"/>
                  <a:gd name="T81" fmla="*/ 1040 h 478"/>
                  <a:gd name="T82" fmla="*/ 568 w 957"/>
                  <a:gd name="T83" fmla="*/ 1015 h 478"/>
                  <a:gd name="T84" fmla="*/ 563 w 957"/>
                  <a:gd name="T85" fmla="*/ 887 h 478"/>
                  <a:gd name="T86" fmla="*/ 568 w 957"/>
                  <a:gd name="T87" fmla="*/ 860 h 478"/>
                  <a:gd name="T88" fmla="*/ 576 w 957"/>
                  <a:gd name="T89" fmla="*/ 887 h 478"/>
                  <a:gd name="T90" fmla="*/ 572 w 957"/>
                  <a:gd name="T91" fmla="*/ 962 h 478"/>
                  <a:gd name="T92" fmla="*/ 585 w 957"/>
                  <a:gd name="T93" fmla="*/ 788 h 478"/>
                  <a:gd name="T94" fmla="*/ 608 w 957"/>
                  <a:gd name="T95" fmla="*/ 735 h 478"/>
                  <a:gd name="T96" fmla="*/ 643 w 957"/>
                  <a:gd name="T97" fmla="*/ 667 h 478"/>
                  <a:gd name="T98" fmla="*/ 656 w 957"/>
                  <a:gd name="T99" fmla="*/ 642 h 478"/>
                  <a:gd name="T100" fmla="*/ 656 w 957"/>
                  <a:gd name="T101" fmla="*/ 564 h 478"/>
                  <a:gd name="T102" fmla="*/ 687 w 957"/>
                  <a:gd name="T103" fmla="*/ 391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6" name="Freeform 19"/>
              <p:cNvSpPr>
                <a:spLocks/>
              </p:cNvSpPr>
              <p:nvPr/>
            </p:nvSpPr>
            <p:spPr bwMode="auto">
              <a:xfrm>
                <a:off x="851" y="1207"/>
                <a:ext cx="595" cy="330"/>
              </a:xfrm>
              <a:custGeom>
                <a:avLst/>
                <a:gdLst>
                  <a:gd name="T0" fmla="*/ 365 w 610"/>
                  <a:gd name="T1" fmla="*/ 1067 h 293"/>
                  <a:gd name="T2" fmla="*/ 341 w 610"/>
                  <a:gd name="T3" fmla="*/ 894 h 293"/>
                  <a:gd name="T4" fmla="*/ 337 w 610"/>
                  <a:gd name="T5" fmla="*/ 794 h 293"/>
                  <a:gd name="T6" fmla="*/ 365 w 610"/>
                  <a:gd name="T7" fmla="*/ 548 h 293"/>
                  <a:gd name="T8" fmla="*/ 435 w 610"/>
                  <a:gd name="T9" fmla="*/ 203 h 293"/>
                  <a:gd name="T10" fmla="*/ 391 w 610"/>
                  <a:gd name="T11" fmla="*/ 77 h 293"/>
                  <a:gd name="T12" fmla="*/ 347 w 610"/>
                  <a:gd name="T13" fmla="*/ 26 h 293"/>
                  <a:gd name="T14" fmla="*/ 333 w 610"/>
                  <a:gd name="T15" fmla="*/ 0 h 293"/>
                  <a:gd name="T16" fmla="*/ 293 w 610"/>
                  <a:gd name="T17" fmla="*/ 53 h 293"/>
                  <a:gd name="T18" fmla="*/ 245 w 610"/>
                  <a:gd name="T19" fmla="*/ 126 h 293"/>
                  <a:gd name="T20" fmla="*/ 200 w 610"/>
                  <a:gd name="T21" fmla="*/ 271 h 293"/>
                  <a:gd name="T22" fmla="*/ 217 w 610"/>
                  <a:gd name="T23" fmla="*/ 351 h 293"/>
                  <a:gd name="T24" fmla="*/ 204 w 610"/>
                  <a:gd name="T25" fmla="*/ 372 h 293"/>
                  <a:gd name="T26" fmla="*/ 161 w 610"/>
                  <a:gd name="T27" fmla="*/ 372 h 293"/>
                  <a:gd name="T28" fmla="*/ 125 w 610"/>
                  <a:gd name="T29" fmla="*/ 471 h 293"/>
                  <a:gd name="T30" fmla="*/ 178 w 610"/>
                  <a:gd name="T31" fmla="*/ 471 h 293"/>
                  <a:gd name="T32" fmla="*/ 125 w 610"/>
                  <a:gd name="T33" fmla="*/ 597 h 293"/>
                  <a:gd name="T34" fmla="*/ 112 w 610"/>
                  <a:gd name="T35" fmla="*/ 621 h 293"/>
                  <a:gd name="T36" fmla="*/ 81 w 610"/>
                  <a:gd name="T37" fmla="*/ 695 h 293"/>
                  <a:gd name="T38" fmla="*/ 81 w 610"/>
                  <a:gd name="T39" fmla="*/ 747 h 293"/>
                  <a:gd name="T40" fmla="*/ 89 w 610"/>
                  <a:gd name="T41" fmla="*/ 770 h 293"/>
                  <a:gd name="T42" fmla="*/ 72 w 610"/>
                  <a:gd name="T43" fmla="*/ 850 h 293"/>
                  <a:gd name="T44" fmla="*/ 85 w 610"/>
                  <a:gd name="T45" fmla="*/ 871 h 293"/>
                  <a:gd name="T46" fmla="*/ 93 w 610"/>
                  <a:gd name="T47" fmla="*/ 894 h 293"/>
                  <a:gd name="T48" fmla="*/ 116 w 610"/>
                  <a:gd name="T49" fmla="*/ 894 h 293"/>
                  <a:gd name="T50" fmla="*/ 112 w 610"/>
                  <a:gd name="T51" fmla="*/ 966 h 293"/>
                  <a:gd name="T52" fmla="*/ 97 w 610"/>
                  <a:gd name="T53" fmla="*/ 1020 h 293"/>
                  <a:gd name="T54" fmla="*/ 48 w 610"/>
                  <a:gd name="T55" fmla="*/ 1147 h 293"/>
                  <a:gd name="T56" fmla="*/ 0 w 610"/>
                  <a:gd name="T57" fmla="*/ 1223 h 293"/>
                  <a:gd name="T58" fmla="*/ 18 w 610"/>
                  <a:gd name="T59" fmla="*/ 1196 h 293"/>
                  <a:gd name="T60" fmla="*/ 48 w 610"/>
                  <a:gd name="T61" fmla="*/ 1147 h 293"/>
                  <a:gd name="T62" fmla="*/ 72 w 610"/>
                  <a:gd name="T63" fmla="*/ 1118 h 293"/>
                  <a:gd name="T64" fmla="*/ 166 w 610"/>
                  <a:gd name="T65" fmla="*/ 920 h 293"/>
                  <a:gd name="T66" fmla="*/ 191 w 610"/>
                  <a:gd name="T67" fmla="*/ 794 h 293"/>
                  <a:gd name="T68" fmla="*/ 235 w 610"/>
                  <a:gd name="T69" fmla="*/ 723 h 293"/>
                  <a:gd name="T70" fmla="*/ 196 w 610"/>
                  <a:gd name="T71" fmla="*/ 850 h 293"/>
                  <a:gd name="T72" fmla="*/ 213 w 610"/>
                  <a:gd name="T73" fmla="*/ 850 h 293"/>
                  <a:gd name="T74" fmla="*/ 217 w 610"/>
                  <a:gd name="T75" fmla="*/ 823 h 293"/>
                  <a:gd name="T76" fmla="*/ 245 w 610"/>
                  <a:gd name="T77" fmla="*/ 794 h 293"/>
                  <a:gd name="T78" fmla="*/ 249 w 610"/>
                  <a:gd name="T79" fmla="*/ 747 h 293"/>
                  <a:gd name="T80" fmla="*/ 257 w 610"/>
                  <a:gd name="T81" fmla="*/ 747 h 293"/>
                  <a:gd name="T82" fmla="*/ 266 w 610"/>
                  <a:gd name="T83" fmla="*/ 770 h 293"/>
                  <a:gd name="T84" fmla="*/ 270 w 610"/>
                  <a:gd name="T85" fmla="*/ 794 h 293"/>
                  <a:gd name="T86" fmla="*/ 293 w 610"/>
                  <a:gd name="T87" fmla="*/ 823 h 293"/>
                  <a:gd name="T88" fmla="*/ 329 w 610"/>
                  <a:gd name="T89" fmla="*/ 850 h 293"/>
                  <a:gd name="T90" fmla="*/ 329 w 610"/>
                  <a:gd name="T91" fmla="*/ 894 h 293"/>
                  <a:gd name="T92" fmla="*/ 341 w 610"/>
                  <a:gd name="T93" fmla="*/ 920 h 293"/>
                  <a:gd name="T94" fmla="*/ 347 w 610"/>
                  <a:gd name="T95" fmla="*/ 944 h 293"/>
                  <a:gd name="T96" fmla="*/ 359 w 610"/>
                  <a:gd name="T97" fmla="*/ 966 h 293"/>
                  <a:gd name="T98" fmla="*/ 368 w 610"/>
                  <a:gd name="T99" fmla="*/ 993 h 293"/>
                  <a:gd name="T100" fmla="*/ 359 w 610"/>
                  <a:gd name="T101" fmla="*/ 1020 h 293"/>
                  <a:gd name="T102" fmla="*/ 365 w 610"/>
                  <a:gd name="T103" fmla="*/ 1118 h 293"/>
                  <a:gd name="T104" fmla="*/ 368 w 610"/>
                  <a:gd name="T105" fmla="*/ 1118 h 293"/>
                  <a:gd name="T106" fmla="*/ 359 w 610"/>
                  <a:gd name="T107" fmla="*/ 1196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8" name="Group 20"/>
            <p:cNvGrpSpPr>
              <a:grpSpLocks/>
            </p:cNvGrpSpPr>
            <p:nvPr/>
          </p:nvGrpSpPr>
          <p:grpSpPr bwMode="auto">
            <a:xfrm>
              <a:off x="90" y="1060"/>
              <a:ext cx="1365" cy="983"/>
              <a:chOff x="851" y="1207"/>
              <a:chExt cx="1313" cy="983"/>
            </a:xfrm>
          </p:grpSpPr>
          <p:sp>
            <p:nvSpPr>
              <p:cNvPr id="7663" name="Freeform 21"/>
              <p:cNvSpPr>
                <a:spLocks/>
              </p:cNvSpPr>
              <p:nvPr/>
            </p:nvSpPr>
            <p:spPr bwMode="auto">
              <a:xfrm>
                <a:off x="1230" y="1652"/>
                <a:ext cx="934" cy="538"/>
              </a:xfrm>
              <a:custGeom>
                <a:avLst/>
                <a:gdLst>
                  <a:gd name="T0" fmla="*/ 705 w 957"/>
                  <a:gd name="T1" fmla="*/ 178 h 478"/>
                  <a:gd name="T2" fmla="*/ 669 w 957"/>
                  <a:gd name="T3" fmla="*/ 343 h 478"/>
                  <a:gd name="T4" fmla="*/ 589 w 957"/>
                  <a:gd name="T5" fmla="*/ 468 h 478"/>
                  <a:gd name="T6" fmla="*/ 536 w 957"/>
                  <a:gd name="T7" fmla="*/ 593 h 478"/>
                  <a:gd name="T8" fmla="*/ 527 w 957"/>
                  <a:gd name="T9" fmla="*/ 468 h 478"/>
                  <a:gd name="T10" fmla="*/ 522 w 957"/>
                  <a:gd name="T11" fmla="*/ 271 h 478"/>
                  <a:gd name="T12" fmla="*/ 464 w 957"/>
                  <a:gd name="T13" fmla="*/ 125 h 478"/>
                  <a:gd name="T14" fmla="*/ 416 w 957"/>
                  <a:gd name="T15" fmla="*/ 0 h 478"/>
                  <a:gd name="T16" fmla="*/ 90 w 957"/>
                  <a:gd name="T17" fmla="*/ 99 h 478"/>
                  <a:gd name="T18" fmla="*/ 86 w 957"/>
                  <a:gd name="T19" fmla="*/ 125 h 478"/>
                  <a:gd name="T20" fmla="*/ 66 w 957"/>
                  <a:gd name="T21" fmla="*/ 99 h 478"/>
                  <a:gd name="T22" fmla="*/ 58 w 957"/>
                  <a:gd name="T23" fmla="*/ 226 h 478"/>
                  <a:gd name="T24" fmla="*/ 36 w 957"/>
                  <a:gd name="T25" fmla="*/ 418 h 478"/>
                  <a:gd name="T26" fmla="*/ 0 w 957"/>
                  <a:gd name="T27" fmla="*/ 763 h 478"/>
                  <a:gd name="T28" fmla="*/ 0 w 957"/>
                  <a:gd name="T29" fmla="*/ 936 h 478"/>
                  <a:gd name="T30" fmla="*/ 6 w 957"/>
                  <a:gd name="T31" fmla="*/ 962 h 478"/>
                  <a:gd name="T32" fmla="*/ 6 w 957"/>
                  <a:gd name="T33" fmla="*/ 1211 h 478"/>
                  <a:gd name="T34" fmla="*/ 66 w 957"/>
                  <a:gd name="T35" fmla="*/ 1382 h 478"/>
                  <a:gd name="T36" fmla="*/ 147 w 957"/>
                  <a:gd name="T37" fmla="*/ 1435 h 478"/>
                  <a:gd name="T38" fmla="*/ 197 w 957"/>
                  <a:gd name="T39" fmla="*/ 1683 h 478"/>
                  <a:gd name="T40" fmla="*/ 241 w 957"/>
                  <a:gd name="T41" fmla="*/ 1875 h 478"/>
                  <a:gd name="T42" fmla="*/ 259 w 957"/>
                  <a:gd name="T43" fmla="*/ 1803 h 478"/>
                  <a:gd name="T44" fmla="*/ 282 w 957"/>
                  <a:gd name="T45" fmla="*/ 1707 h 478"/>
                  <a:gd name="T46" fmla="*/ 291 w 957"/>
                  <a:gd name="T47" fmla="*/ 1707 h 478"/>
                  <a:gd name="T48" fmla="*/ 318 w 957"/>
                  <a:gd name="T49" fmla="*/ 1608 h 478"/>
                  <a:gd name="T50" fmla="*/ 349 w 957"/>
                  <a:gd name="T51" fmla="*/ 1637 h 478"/>
                  <a:gd name="T52" fmla="*/ 371 w 957"/>
                  <a:gd name="T53" fmla="*/ 1683 h 478"/>
                  <a:gd name="T54" fmla="*/ 371 w 957"/>
                  <a:gd name="T55" fmla="*/ 1584 h 478"/>
                  <a:gd name="T56" fmla="*/ 393 w 957"/>
                  <a:gd name="T57" fmla="*/ 1555 h 478"/>
                  <a:gd name="T58" fmla="*/ 411 w 957"/>
                  <a:gd name="T59" fmla="*/ 1555 h 478"/>
                  <a:gd name="T60" fmla="*/ 424 w 957"/>
                  <a:gd name="T61" fmla="*/ 1608 h 478"/>
                  <a:gd name="T62" fmla="*/ 451 w 957"/>
                  <a:gd name="T63" fmla="*/ 1779 h 478"/>
                  <a:gd name="T64" fmla="*/ 461 w 957"/>
                  <a:gd name="T65" fmla="*/ 1847 h 478"/>
                  <a:gd name="T66" fmla="*/ 469 w 957"/>
                  <a:gd name="T67" fmla="*/ 1976 h 478"/>
                  <a:gd name="T68" fmla="*/ 483 w 957"/>
                  <a:gd name="T69" fmla="*/ 1756 h 478"/>
                  <a:gd name="T70" fmla="*/ 483 w 957"/>
                  <a:gd name="T71" fmla="*/ 1483 h 478"/>
                  <a:gd name="T72" fmla="*/ 496 w 957"/>
                  <a:gd name="T73" fmla="*/ 1382 h 478"/>
                  <a:gd name="T74" fmla="*/ 541 w 957"/>
                  <a:gd name="T75" fmla="*/ 1211 h 478"/>
                  <a:gd name="T76" fmla="*/ 549 w 957"/>
                  <a:gd name="T77" fmla="*/ 1137 h 478"/>
                  <a:gd name="T78" fmla="*/ 558 w 957"/>
                  <a:gd name="T79" fmla="*/ 1088 h 478"/>
                  <a:gd name="T80" fmla="*/ 568 w 957"/>
                  <a:gd name="T81" fmla="*/ 1040 h 478"/>
                  <a:gd name="T82" fmla="*/ 568 w 957"/>
                  <a:gd name="T83" fmla="*/ 1015 h 478"/>
                  <a:gd name="T84" fmla="*/ 563 w 957"/>
                  <a:gd name="T85" fmla="*/ 887 h 478"/>
                  <a:gd name="T86" fmla="*/ 568 w 957"/>
                  <a:gd name="T87" fmla="*/ 860 h 478"/>
                  <a:gd name="T88" fmla="*/ 576 w 957"/>
                  <a:gd name="T89" fmla="*/ 887 h 478"/>
                  <a:gd name="T90" fmla="*/ 572 w 957"/>
                  <a:gd name="T91" fmla="*/ 962 h 478"/>
                  <a:gd name="T92" fmla="*/ 585 w 957"/>
                  <a:gd name="T93" fmla="*/ 788 h 478"/>
                  <a:gd name="T94" fmla="*/ 608 w 957"/>
                  <a:gd name="T95" fmla="*/ 735 h 478"/>
                  <a:gd name="T96" fmla="*/ 643 w 957"/>
                  <a:gd name="T97" fmla="*/ 667 h 478"/>
                  <a:gd name="T98" fmla="*/ 656 w 957"/>
                  <a:gd name="T99" fmla="*/ 642 h 478"/>
                  <a:gd name="T100" fmla="*/ 656 w 957"/>
                  <a:gd name="T101" fmla="*/ 564 h 478"/>
                  <a:gd name="T102" fmla="*/ 687 w 957"/>
                  <a:gd name="T103" fmla="*/ 391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4" name="Freeform 22"/>
              <p:cNvSpPr>
                <a:spLocks/>
              </p:cNvSpPr>
              <p:nvPr/>
            </p:nvSpPr>
            <p:spPr bwMode="auto">
              <a:xfrm>
                <a:off x="851" y="1207"/>
                <a:ext cx="595" cy="330"/>
              </a:xfrm>
              <a:custGeom>
                <a:avLst/>
                <a:gdLst>
                  <a:gd name="T0" fmla="*/ 365 w 610"/>
                  <a:gd name="T1" fmla="*/ 1067 h 293"/>
                  <a:gd name="T2" fmla="*/ 341 w 610"/>
                  <a:gd name="T3" fmla="*/ 894 h 293"/>
                  <a:gd name="T4" fmla="*/ 337 w 610"/>
                  <a:gd name="T5" fmla="*/ 794 h 293"/>
                  <a:gd name="T6" fmla="*/ 365 w 610"/>
                  <a:gd name="T7" fmla="*/ 548 h 293"/>
                  <a:gd name="T8" fmla="*/ 435 w 610"/>
                  <a:gd name="T9" fmla="*/ 203 h 293"/>
                  <a:gd name="T10" fmla="*/ 391 w 610"/>
                  <a:gd name="T11" fmla="*/ 77 h 293"/>
                  <a:gd name="T12" fmla="*/ 347 w 610"/>
                  <a:gd name="T13" fmla="*/ 26 h 293"/>
                  <a:gd name="T14" fmla="*/ 333 w 610"/>
                  <a:gd name="T15" fmla="*/ 0 h 293"/>
                  <a:gd name="T16" fmla="*/ 293 w 610"/>
                  <a:gd name="T17" fmla="*/ 53 h 293"/>
                  <a:gd name="T18" fmla="*/ 245 w 610"/>
                  <a:gd name="T19" fmla="*/ 126 h 293"/>
                  <a:gd name="T20" fmla="*/ 200 w 610"/>
                  <a:gd name="T21" fmla="*/ 271 h 293"/>
                  <a:gd name="T22" fmla="*/ 217 w 610"/>
                  <a:gd name="T23" fmla="*/ 351 h 293"/>
                  <a:gd name="T24" fmla="*/ 204 w 610"/>
                  <a:gd name="T25" fmla="*/ 372 h 293"/>
                  <a:gd name="T26" fmla="*/ 161 w 610"/>
                  <a:gd name="T27" fmla="*/ 372 h 293"/>
                  <a:gd name="T28" fmla="*/ 125 w 610"/>
                  <a:gd name="T29" fmla="*/ 471 h 293"/>
                  <a:gd name="T30" fmla="*/ 178 w 610"/>
                  <a:gd name="T31" fmla="*/ 471 h 293"/>
                  <a:gd name="T32" fmla="*/ 125 w 610"/>
                  <a:gd name="T33" fmla="*/ 597 h 293"/>
                  <a:gd name="T34" fmla="*/ 112 w 610"/>
                  <a:gd name="T35" fmla="*/ 621 h 293"/>
                  <a:gd name="T36" fmla="*/ 81 w 610"/>
                  <a:gd name="T37" fmla="*/ 695 h 293"/>
                  <a:gd name="T38" fmla="*/ 81 w 610"/>
                  <a:gd name="T39" fmla="*/ 747 h 293"/>
                  <a:gd name="T40" fmla="*/ 89 w 610"/>
                  <a:gd name="T41" fmla="*/ 770 h 293"/>
                  <a:gd name="T42" fmla="*/ 72 w 610"/>
                  <a:gd name="T43" fmla="*/ 850 h 293"/>
                  <a:gd name="T44" fmla="*/ 85 w 610"/>
                  <a:gd name="T45" fmla="*/ 871 h 293"/>
                  <a:gd name="T46" fmla="*/ 93 w 610"/>
                  <a:gd name="T47" fmla="*/ 894 h 293"/>
                  <a:gd name="T48" fmla="*/ 116 w 610"/>
                  <a:gd name="T49" fmla="*/ 894 h 293"/>
                  <a:gd name="T50" fmla="*/ 112 w 610"/>
                  <a:gd name="T51" fmla="*/ 966 h 293"/>
                  <a:gd name="T52" fmla="*/ 97 w 610"/>
                  <a:gd name="T53" fmla="*/ 1020 h 293"/>
                  <a:gd name="T54" fmla="*/ 48 w 610"/>
                  <a:gd name="T55" fmla="*/ 1147 h 293"/>
                  <a:gd name="T56" fmla="*/ 0 w 610"/>
                  <a:gd name="T57" fmla="*/ 1223 h 293"/>
                  <a:gd name="T58" fmla="*/ 18 w 610"/>
                  <a:gd name="T59" fmla="*/ 1196 h 293"/>
                  <a:gd name="T60" fmla="*/ 48 w 610"/>
                  <a:gd name="T61" fmla="*/ 1147 h 293"/>
                  <a:gd name="T62" fmla="*/ 72 w 610"/>
                  <a:gd name="T63" fmla="*/ 1118 h 293"/>
                  <a:gd name="T64" fmla="*/ 166 w 610"/>
                  <a:gd name="T65" fmla="*/ 920 h 293"/>
                  <a:gd name="T66" fmla="*/ 191 w 610"/>
                  <a:gd name="T67" fmla="*/ 794 h 293"/>
                  <a:gd name="T68" fmla="*/ 235 w 610"/>
                  <a:gd name="T69" fmla="*/ 723 h 293"/>
                  <a:gd name="T70" fmla="*/ 196 w 610"/>
                  <a:gd name="T71" fmla="*/ 850 h 293"/>
                  <a:gd name="T72" fmla="*/ 213 w 610"/>
                  <a:gd name="T73" fmla="*/ 850 h 293"/>
                  <a:gd name="T74" fmla="*/ 217 w 610"/>
                  <a:gd name="T75" fmla="*/ 823 h 293"/>
                  <a:gd name="T76" fmla="*/ 245 w 610"/>
                  <a:gd name="T77" fmla="*/ 794 h 293"/>
                  <a:gd name="T78" fmla="*/ 249 w 610"/>
                  <a:gd name="T79" fmla="*/ 747 h 293"/>
                  <a:gd name="T80" fmla="*/ 257 w 610"/>
                  <a:gd name="T81" fmla="*/ 747 h 293"/>
                  <a:gd name="T82" fmla="*/ 266 w 610"/>
                  <a:gd name="T83" fmla="*/ 770 h 293"/>
                  <a:gd name="T84" fmla="*/ 270 w 610"/>
                  <a:gd name="T85" fmla="*/ 794 h 293"/>
                  <a:gd name="T86" fmla="*/ 293 w 610"/>
                  <a:gd name="T87" fmla="*/ 823 h 293"/>
                  <a:gd name="T88" fmla="*/ 329 w 610"/>
                  <a:gd name="T89" fmla="*/ 850 h 293"/>
                  <a:gd name="T90" fmla="*/ 329 w 610"/>
                  <a:gd name="T91" fmla="*/ 894 h 293"/>
                  <a:gd name="T92" fmla="*/ 341 w 610"/>
                  <a:gd name="T93" fmla="*/ 920 h 293"/>
                  <a:gd name="T94" fmla="*/ 347 w 610"/>
                  <a:gd name="T95" fmla="*/ 944 h 293"/>
                  <a:gd name="T96" fmla="*/ 359 w 610"/>
                  <a:gd name="T97" fmla="*/ 966 h 293"/>
                  <a:gd name="T98" fmla="*/ 368 w 610"/>
                  <a:gd name="T99" fmla="*/ 993 h 293"/>
                  <a:gd name="T100" fmla="*/ 359 w 610"/>
                  <a:gd name="T101" fmla="*/ 1020 h 293"/>
                  <a:gd name="T102" fmla="*/ 365 w 610"/>
                  <a:gd name="T103" fmla="*/ 1118 h 293"/>
                  <a:gd name="T104" fmla="*/ 368 w 610"/>
                  <a:gd name="T105" fmla="*/ 1118 h 293"/>
                  <a:gd name="T106" fmla="*/ 359 w 610"/>
                  <a:gd name="T107" fmla="*/ 1196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9" name="Group 23"/>
            <p:cNvGrpSpPr>
              <a:grpSpLocks/>
            </p:cNvGrpSpPr>
            <p:nvPr/>
          </p:nvGrpSpPr>
          <p:grpSpPr bwMode="auto">
            <a:xfrm>
              <a:off x="90" y="1060"/>
              <a:ext cx="1365" cy="983"/>
              <a:chOff x="851" y="1207"/>
              <a:chExt cx="1313" cy="983"/>
            </a:xfrm>
          </p:grpSpPr>
          <p:sp>
            <p:nvSpPr>
              <p:cNvPr id="7661" name="Freeform 24"/>
              <p:cNvSpPr>
                <a:spLocks/>
              </p:cNvSpPr>
              <p:nvPr/>
            </p:nvSpPr>
            <p:spPr bwMode="auto">
              <a:xfrm>
                <a:off x="1230" y="1652"/>
                <a:ext cx="934" cy="538"/>
              </a:xfrm>
              <a:custGeom>
                <a:avLst/>
                <a:gdLst>
                  <a:gd name="T0" fmla="*/ 705 w 957"/>
                  <a:gd name="T1" fmla="*/ 178 h 478"/>
                  <a:gd name="T2" fmla="*/ 669 w 957"/>
                  <a:gd name="T3" fmla="*/ 343 h 478"/>
                  <a:gd name="T4" fmla="*/ 589 w 957"/>
                  <a:gd name="T5" fmla="*/ 468 h 478"/>
                  <a:gd name="T6" fmla="*/ 536 w 957"/>
                  <a:gd name="T7" fmla="*/ 593 h 478"/>
                  <a:gd name="T8" fmla="*/ 527 w 957"/>
                  <a:gd name="T9" fmla="*/ 468 h 478"/>
                  <a:gd name="T10" fmla="*/ 522 w 957"/>
                  <a:gd name="T11" fmla="*/ 271 h 478"/>
                  <a:gd name="T12" fmla="*/ 464 w 957"/>
                  <a:gd name="T13" fmla="*/ 125 h 478"/>
                  <a:gd name="T14" fmla="*/ 416 w 957"/>
                  <a:gd name="T15" fmla="*/ 0 h 478"/>
                  <a:gd name="T16" fmla="*/ 90 w 957"/>
                  <a:gd name="T17" fmla="*/ 99 h 478"/>
                  <a:gd name="T18" fmla="*/ 86 w 957"/>
                  <a:gd name="T19" fmla="*/ 125 h 478"/>
                  <a:gd name="T20" fmla="*/ 66 w 957"/>
                  <a:gd name="T21" fmla="*/ 99 h 478"/>
                  <a:gd name="T22" fmla="*/ 58 w 957"/>
                  <a:gd name="T23" fmla="*/ 226 h 478"/>
                  <a:gd name="T24" fmla="*/ 36 w 957"/>
                  <a:gd name="T25" fmla="*/ 418 h 478"/>
                  <a:gd name="T26" fmla="*/ 0 w 957"/>
                  <a:gd name="T27" fmla="*/ 763 h 478"/>
                  <a:gd name="T28" fmla="*/ 0 w 957"/>
                  <a:gd name="T29" fmla="*/ 936 h 478"/>
                  <a:gd name="T30" fmla="*/ 6 w 957"/>
                  <a:gd name="T31" fmla="*/ 962 h 478"/>
                  <a:gd name="T32" fmla="*/ 6 w 957"/>
                  <a:gd name="T33" fmla="*/ 1211 h 478"/>
                  <a:gd name="T34" fmla="*/ 66 w 957"/>
                  <a:gd name="T35" fmla="*/ 1382 h 478"/>
                  <a:gd name="T36" fmla="*/ 147 w 957"/>
                  <a:gd name="T37" fmla="*/ 1435 h 478"/>
                  <a:gd name="T38" fmla="*/ 197 w 957"/>
                  <a:gd name="T39" fmla="*/ 1683 h 478"/>
                  <a:gd name="T40" fmla="*/ 241 w 957"/>
                  <a:gd name="T41" fmla="*/ 1875 h 478"/>
                  <a:gd name="T42" fmla="*/ 259 w 957"/>
                  <a:gd name="T43" fmla="*/ 1803 h 478"/>
                  <a:gd name="T44" fmla="*/ 282 w 957"/>
                  <a:gd name="T45" fmla="*/ 1707 h 478"/>
                  <a:gd name="T46" fmla="*/ 291 w 957"/>
                  <a:gd name="T47" fmla="*/ 1707 h 478"/>
                  <a:gd name="T48" fmla="*/ 318 w 957"/>
                  <a:gd name="T49" fmla="*/ 1608 h 478"/>
                  <a:gd name="T50" fmla="*/ 349 w 957"/>
                  <a:gd name="T51" fmla="*/ 1637 h 478"/>
                  <a:gd name="T52" fmla="*/ 371 w 957"/>
                  <a:gd name="T53" fmla="*/ 1683 h 478"/>
                  <a:gd name="T54" fmla="*/ 371 w 957"/>
                  <a:gd name="T55" fmla="*/ 1584 h 478"/>
                  <a:gd name="T56" fmla="*/ 393 w 957"/>
                  <a:gd name="T57" fmla="*/ 1555 h 478"/>
                  <a:gd name="T58" fmla="*/ 411 w 957"/>
                  <a:gd name="T59" fmla="*/ 1555 h 478"/>
                  <a:gd name="T60" fmla="*/ 424 w 957"/>
                  <a:gd name="T61" fmla="*/ 1608 h 478"/>
                  <a:gd name="T62" fmla="*/ 451 w 957"/>
                  <a:gd name="T63" fmla="*/ 1779 h 478"/>
                  <a:gd name="T64" fmla="*/ 461 w 957"/>
                  <a:gd name="T65" fmla="*/ 1847 h 478"/>
                  <a:gd name="T66" fmla="*/ 469 w 957"/>
                  <a:gd name="T67" fmla="*/ 1976 h 478"/>
                  <a:gd name="T68" fmla="*/ 483 w 957"/>
                  <a:gd name="T69" fmla="*/ 1756 h 478"/>
                  <a:gd name="T70" fmla="*/ 483 w 957"/>
                  <a:gd name="T71" fmla="*/ 1483 h 478"/>
                  <a:gd name="T72" fmla="*/ 496 w 957"/>
                  <a:gd name="T73" fmla="*/ 1382 h 478"/>
                  <a:gd name="T74" fmla="*/ 541 w 957"/>
                  <a:gd name="T75" fmla="*/ 1211 h 478"/>
                  <a:gd name="T76" fmla="*/ 549 w 957"/>
                  <a:gd name="T77" fmla="*/ 1137 h 478"/>
                  <a:gd name="T78" fmla="*/ 558 w 957"/>
                  <a:gd name="T79" fmla="*/ 1088 h 478"/>
                  <a:gd name="T80" fmla="*/ 568 w 957"/>
                  <a:gd name="T81" fmla="*/ 1040 h 478"/>
                  <a:gd name="T82" fmla="*/ 568 w 957"/>
                  <a:gd name="T83" fmla="*/ 1015 h 478"/>
                  <a:gd name="T84" fmla="*/ 563 w 957"/>
                  <a:gd name="T85" fmla="*/ 887 h 478"/>
                  <a:gd name="T86" fmla="*/ 568 w 957"/>
                  <a:gd name="T87" fmla="*/ 860 h 478"/>
                  <a:gd name="T88" fmla="*/ 576 w 957"/>
                  <a:gd name="T89" fmla="*/ 887 h 478"/>
                  <a:gd name="T90" fmla="*/ 572 w 957"/>
                  <a:gd name="T91" fmla="*/ 962 h 478"/>
                  <a:gd name="T92" fmla="*/ 585 w 957"/>
                  <a:gd name="T93" fmla="*/ 788 h 478"/>
                  <a:gd name="T94" fmla="*/ 608 w 957"/>
                  <a:gd name="T95" fmla="*/ 735 h 478"/>
                  <a:gd name="T96" fmla="*/ 643 w 957"/>
                  <a:gd name="T97" fmla="*/ 667 h 478"/>
                  <a:gd name="T98" fmla="*/ 656 w 957"/>
                  <a:gd name="T99" fmla="*/ 642 h 478"/>
                  <a:gd name="T100" fmla="*/ 656 w 957"/>
                  <a:gd name="T101" fmla="*/ 564 h 478"/>
                  <a:gd name="T102" fmla="*/ 687 w 957"/>
                  <a:gd name="T103" fmla="*/ 391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2" name="Freeform 25"/>
              <p:cNvSpPr>
                <a:spLocks/>
              </p:cNvSpPr>
              <p:nvPr/>
            </p:nvSpPr>
            <p:spPr bwMode="auto">
              <a:xfrm>
                <a:off x="851" y="1207"/>
                <a:ext cx="595" cy="330"/>
              </a:xfrm>
              <a:custGeom>
                <a:avLst/>
                <a:gdLst>
                  <a:gd name="T0" fmla="*/ 365 w 610"/>
                  <a:gd name="T1" fmla="*/ 1067 h 293"/>
                  <a:gd name="T2" fmla="*/ 341 w 610"/>
                  <a:gd name="T3" fmla="*/ 894 h 293"/>
                  <a:gd name="T4" fmla="*/ 337 w 610"/>
                  <a:gd name="T5" fmla="*/ 794 h 293"/>
                  <a:gd name="T6" fmla="*/ 365 w 610"/>
                  <a:gd name="T7" fmla="*/ 548 h 293"/>
                  <a:gd name="T8" fmla="*/ 435 w 610"/>
                  <a:gd name="T9" fmla="*/ 203 h 293"/>
                  <a:gd name="T10" fmla="*/ 391 w 610"/>
                  <a:gd name="T11" fmla="*/ 77 h 293"/>
                  <a:gd name="T12" fmla="*/ 347 w 610"/>
                  <a:gd name="T13" fmla="*/ 26 h 293"/>
                  <a:gd name="T14" fmla="*/ 333 w 610"/>
                  <a:gd name="T15" fmla="*/ 0 h 293"/>
                  <a:gd name="T16" fmla="*/ 293 w 610"/>
                  <a:gd name="T17" fmla="*/ 53 h 293"/>
                  <a:gd name="T18" fmla="*/ 245 w 610"/>
                  <a:gd name="T19" fmla="*/ 126 h 293"/>
                  <a:gd name="T20" fmla="*/ 200 w 610"/>
                  <a:gd name="T21" fmla="*/ 271 h 293"/>
                  <a:gd name="T22" fmla="*/ 217 w 610"/>
                  <a:gd name="T23" fmla="*/ 351 h 293"/>
                  <a:gd name="T24" fmla="*/ 204 w 610"/>
                  <a:gd name="T25" fmla="*/ 372 h 293"/>
                  <a:gd name="T26" fmla="*/ 161 w 610"/>
                  <a:gd name="T27" fmla="*/ 372 h 293"/>
                  <a:gd name="T28" fmla="*/ 125 w 610"/>
                  <a:gd name="T29" fmla="*/ 471 h 293"/>
                  <a:gd name="T30" fmla="*/ 178 w 610"/>
                  <a:gd name="T31" fmla="*/ 471 h 293"/>
                  <a:gd name="T32" fmla="*/ 125 w 610"/>
                  <a:gd name="T33" fmla="*/ 597 h 293"/>
                  <a:gd name="T34" fmla="*/ 112 w 610"/>
                  <a:gd name="T35" fmla="*/ 621 h 293"/>
                  <a:gd name="T36" fmla="*/ 81 w 610"/>
                  <a:gd name="T37" fmla="*/ 695 h 293"/>
                  <a:gd name="T38" fmla="*/ 81 w 610"/>
                  <a:gd name="T39" fmla="*/ 747 h 293"/>
                  <a:gd name="T40" fmla="*/ 89 w 610"/>
                  <a:gd name="T41" fmla="*/ 770 h 293"/>
                  <a:gd name="T42" fmla="*/ 72 w 610"/>
                  <a:gd name="T43" fmla="*/ 850 h 293"/>
                  <a:gd name="T44" fmla="*/ 85 w 610"/>
                  <a:gd name="T45" fmla="*/ 871 h 293"/>
                  <a:gd name="T46" fmla="*/ 93 w 610"/>
                  <a:gd name="T47" fmla="*/ 894 h 293"/>
                  <a:gd name="T48" fmla="*/ 116 w 610"/>
                  <a:gd name="T49" fmla="*/ 894 h 293"/>
                  <a:gd name="T50" fmla="*/ 112 w 610"/>
                  <a:gd name="T51" fmla="*/ 966 h 293"/>
                  <a:gd name="T52" fmla="*/ 97 w 610"/>
                  <a:gd name="T53" fmla="*/ 1020 h 293"/>
                  <a:gd name="T54" fmla="*/ 48 w 610"/>
                  <a:gd name="T55" fmla="*/ 1147 h 293"/>
                  <a:gd name="T56" fmla="*/ 0 w 610"/>
                  <a:gd name="T57" fmla="*/ 1223 h 293"/>
                  <a:gd name="T58" fmla="*/ 18 w 610"/>
                  <a:gd name="T59" fmla="*/ 1196 h 293"/>
                  <a:gd name="T60" fmla="*/ 48 w 610"/>
                  <a:gd name="T61" fmla="*/ 1147 h 293"/>
                  <a:gd name="T62" fmla="*/ 72 w 610"/>
                  <a:gd name="T63" fmla="*/ 1118 h 293"/>
                  <a:gd name="T64" fmla="*/ 166 w 610"/>
                  <a:gd name="T65" fmla="*/ 920 h 293"/>
                  <a:gd name="T66" fmla="*/ 191 w 610"/>
                  <a:gd name="T67" fmla="*/ 794 h 293"/>
                  <a:gd name="T68" fmla="*/ 235 w 610"/>
                  <a:gd name="T69" fmla="*/ 723 h 293"/>
                  <a:gd name="T70" fmla="*/ 196 w 610"/>
                  <a:gd name="T71" fmla="*/ 850 h 293"/>
                  <a:gd name="T72" fmla="*/ 213 w 610"/>
                  <a:gd name="T73" fmla="*/ 850 h 293"/>
                  <a:gd name="T74" fmla="*/ 217 w 610"/>
                  <a:gd name="T75" fmla="*/ 823 h 293"/>
                  <a:gd name="T76" fmla="*/ 245 w 610"/>
                  <a:gd name="T77" fmla="*/ 794 h 293"/>
                  <a:gd name="T78" fmla="*/ 249 w 610"/>
                  <a:gd name="T79" fmla="*/ 747 h 293"/>
                  <a:gd name="T80" fmla="*/ 257 w 610"/>
                  <a:gd name="T81" fmla="*/ 747 h 293"/>
                  <a:gd name="T82" fmla="*/ 266 w 610"/>
                  <a:gd name="T83" fmla="*/ 770 h 293"/>
                  <a:gd name="T84" fmla="*/ 270 w 610"/>
                  <a:gd name="T85" fmla="*/ 794 h 293"/>
                  <a:gd name="T86" fmla="*/ 293 w 610"/>
                  <a:gd name="T87" fmla="*/ 823 h 293"/>
                  <a:gd name="T88" fmla="*/ 329 w 610"/>
                  <a:gd name="T89" fmla="*/ 850 h 293"/>
                  <a:gd name="T90" fmla="*/ 329 w 610"/>
                  <a:gd name="T91" fmla="*/ 894 h 293"/>
                  <a:gd name="T92" fmla="*/ 341 w 610"/>
                  <a:gd name="T93" fmla="*/ 920 h 293"/>
                  <a:gd name="T94" fmla="*/ 347 w 610"/>
                  <a:gd name="T95" fmla="*/ 944 h 293"/>
                  <a:gd name="T96" fmla="*/ 359 w 610"/>
                  <a:gd name="T97" fmla="*/ 966 h 293"/>
                  <a:gd name="T98" fmla="*/ 368 w 610"/>
                  <a:gd name="T99" fmla="*/ 993 h 293"/>
                  <a:gd name="T100" fmla="*/ 359 w 610"/>
                  <a:gd name="T101" fmla="*/ 1020 h 293"/>
                  <a:gd name="T102" fmla="*/ 365 w 610"/>
                  <a:gd name="T103" fmla="*/ 1118 h 293"/>
                  <a:gd name="T104" fmla="*/ 368 w 610"/>
                  <a:gd name="T105" fmla="*/ 1118 h 293"/>
                  <a:gd name="T106" fmla="*/ 359 w 610"/>
                  <a:gd name="T107" fmla="*/ 1196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0" name="Group 26"/>
            <p:cNvGrpSpPr>
              <a:grpSpLocks/>
            </p:cNvGrpSpPr>
            <p:nvPr/>
          </p:nvGrpSpPr>
          <p:grpSpPr bwMode="auto">
            <a:xfrm>
              <a:off x="90" y="1060"/>
              <a:ext cx="1365" cy="983"/>
              <a:chOff x="851" y="1207"/>
              <a:chExt cx="1313" cy="983"/>
            </a:xfrm>
          </p:grpSpPr>
          <p:sp>
            <p:nvSpPr>
              <p:cNvPr id="7659" name="Freeform 27"/>
              <p:cNvSpPr>
                <a:spLocks/>
              </p:cNvSpPr>
              <p:nvPr/>
            </p:nvSpPr>
            <p:spPr bwMode="auto">
              <a:xfrm>
                <a:off x="1230" y="1652"/>
                <a:ext cx="934" cy="538"/>
              </a:xfrm>
              <a:custGeom>
                <a:avLst/>
                <a:gdLst>
                  <a:gd name="T0" fmla="*/ 705 w 957"/>
                  <a:gd name="T1" fmla="*/ 178 h 478"/>
                  <a:gd name="T2" fmla="*/ 669 w 957"/>
                  <a:gd name="T3" fmla="*/ 343 h 478"/>
                  <a:gd name="T4" fmla="*/ 589 w 957"/>
                  <a:gd name="T5" fmla="*/ 468 h 478"/>
                  <a:gd name="T6" fmla="*/ 536 w 957"/>
                  <a:gd name="T7" fmla="*/ 593 h 478"/>
                  <a:gd name="T8" fmla="*/ 527 w 957"/>
                  <a:gd name="T9" fmla="*/ 468 h 478"/>
                  <a:gd name="T10" fmla="*/ 522 w 957"/>
                  <a:gd name="T11" fmla="*/ 271 h 478"/>
                  <a:gd name="T12" fmla="*/ 464 w 957"/>
                  <a:gd name="T13" fmla="*/ 125 h 478"/>
                  <a:gd name="T14" fmla="*/ 416 w 957"/>
                  <a:gd name="T15" fmla="*/ 0 h 478"/>
                  <a:gd name="T16" fmla="*/ 90 w 957"/>
                  <a:gd name="T17" fmla="*/ 99 h 478"/>
                  <a:gd name="T18" fmla="*/ 86 w 957"/>
                  <a:gd name="T19" fmla="*/ 125 h 478"/>
                  <a:gd name="T20" fmla="*/ 66 w 957"/>
                  <a:gd name="T21" fmla="*/ 99 h 478"/>
                  <a:gd name="T22" fmla="*/ 58 w 957"/>
                  <a:gd name="T23" fmla="*/ 226 h 478"/>
                  <a:gd name="T24" fmla="*/ 36 w 957"/>
                  <a:gd name="T25" fmla="*/ 418 h 478"/>
                  <a:gd name="T26" fmla="*/ 0 w 957"/>
                  <a:gd name="T27" fmla="*/ 763 h 478"/>
                  <a:gd name="T28" fmla="*/ 0 w 957"/>
                  <a:gd name="T29" fmla="*/ 936 h 478"/>
                  <a:gd name="T30" fmla="*/ 6 w 957"/>
                  <a:gd name="T31" fmla="*/ 962 h 478"/>
                  <a:gd name="T32" fmla="*/ 6 w 957"/>
                  <a:gd name="T33" fmla="*/ 1211 h 478"/>
                  <a:gd name="T34" fmla="*/ 66 w 957"/>
                  <a:gd name="T35" fmla="*/ 1382 h 478"/>
                  <a:gd name="T36" fmla="*/ 147 w 957"/>
                  <a:gd name="T37" fmla="*/ 1435 h 478"/>
                  <a:gd name="T38" fmla="*/ 197 w 957"/>
                  <a:gd name="T39" fmla="*/ 1683 h 478"/>
                  <a:gd name="T40" fmla="*/ 241 w 957"/>
                  <a:gd name="T41" fmla="*/ 1875 h 478"/>
                  <a:gd name="T42" fmla="*/ 259 w 957"/>
                  <a:gd name="T43" fmla="*/ 1803 h 478"/>
                  <a:gd name="T44" fmla="*/ 282 w 957"/>
                  <a:gd name="T45" fmla="*/ 1707 h 478"/>
                  <a:gd name="T46" fmla="*/ 291 w 957"/>
                  <a:gd name="T47" fmla="*/ 1707 h 478"/>
                  <a:gd name="T48" fmla="*/ 318 w 957"/>
                  <a:gd name="T49" fmla="*/ 1608 h 478"/>
                  <a:gd name="T50" fmla="*/ 349 w 957"/>
                  <a:gd name="T51" fmla="*/ 1637 h 478"/>
                  <a:gd name="T52" fmla="*/ 371 w 957"/>
                  <a:gd name="T53" fmla="*/ 1683 h 478"/>
                  <a:gd name="T54" fmla="*/ 371 w 957"/>
                  <a:gd name="T55" fmla="*/ 1584 h 478"/>
                  <a:gd name="T56" fmla="*/ 393 w 957"/>
                  <a:gd name="T57" fmla="*/ 1555 h 478"/>
                  <a:gd name="T58" fmla="*/ 411 w 957"/>
                  <a:gd name="T59" fmla="*/ 1555 h 478"/>
                  <a:gd name="T60" fmla="*/ 424 w 957"/>
                  <a:gd name="T61" fmla="*/ 1608 h 478"/>
                  <a:gd name="T62" fmla="*/ 451 w 957"/>
                  <a:gd name="T63" fmla="*/ 1779 h 478"/>
                  <a:gd name="T64" fmla="*/ 461 w 957"/>
                  <a:gd name="T65" fmla="*/ 1847 h 478"/>
                  <a:gd name="T66" fmla="*/ 469 w 957"/>
                  <a:gd name="T67" fmla="*/ 1976 h 478"/>
                  <a:gd name="T68" fmla="*/ 483 w 957"/>
                  <a:gd name="T69" fmla="*/ 1756 h 478"/>
                  <a:gd name="T70" fmla="*/ 483 w 957"/>
                  <a:gd name="T71" fmla="*/ 1483 h 478"/>
                  <a:gd name="T72" fmla="*/ 496 w 957"/>
                  <a:gd name="T73" fmla="*/ 1382 h 478"/>
                  <a:gd name="T74" fmla="*/ 541 w 957"/>
                  <a:gd name="T75" fmla="*/ 1211 h 478"/>
                  <a:gd name="T76" fmla="*/ 549 w 957"/>
                  <a:gd name="T77" fmla="*/ 1137 h 478"/>
                  <a:gd name="T78" fmla="*/ 558 w 957"/>
                  <a:gd name="T79" fmla="*/ 1088 h 478"/>
                  <a:gd name="T80" fmla="*/ 568 w 957"/>
                  <a:gd name="T81" fmla="*/ 1040 h 478"/>
                  <a:gd name="T82" fmla="*/ 568 w 957"/>
                  <a:gd name="T83" fmla="*/ 1015 h 478"/>
                  <a:gd name="T84" fmla="*/ 563 w 957"/>
                  <a:gd name="T85" fmla="*/ 887 h 478"/>
                  <a:gd name="T86" fmla="*/ 568 w 957"/>
                  <a:gd name="T87" fmla="*/ 860 h 478"/>
                  <a:gd name="T88" fmla="*/ 576 w 957"/>
                  <a:gd name="T89" fmla="*/ 887 h 478"/>
                  <a:gd name="T90" fmla="*/ 572 w 957"/>
                  <a:gd name="T91" fmla="*/ 962 h 478"/>
                  <a:gd name="T92" fmla="*/ 585 w 957"/>
                  <a:gd name="T93" fmla="*/ 788 h 478"/>
                  <a:gd name="T94" fmla="*/ 608 w 957"/>
                  <a:gd name="T95" fmla="*/ 735 h 478"/>
                  <a:gd name="T96" fmla="*/ 643 w 957"/>
                  <a:gd name="T97" fmla="*/ 667 h 478"/>
                  <a:gd name="T98" fmla="*/ 656 w 957"/>
                  <a:gd name="T99" fmla="*/ 642 h 478"/>
                  <a:gd name="T100" fmla="*/ 656 w 957"/>
                  <a:gd name="T101" fmla="*/ 564 h 478"/>
                  <a:gd name="T102" fmla="*/ 687 w 957"/>
                  <a:gd name="T103" fmla="*/ 391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0" name="Freeform 28"/>
              <p:cNvSpPr>
                <a:spLocks/>
              </p:cNvSpPr>
              <p:nvPr/>
            </p:nvSpPr>
            <p:spPr bwMode="auto">
              <a:xfrm>
                <a:off x="851" y="1207"/>
                <a:ext cx="595" cy="330"/>
              </a:xfrm>
              <a:custGeom>
                <a:avLst/>
                <a:gdLst>
                  <a:gd name="T0" fmla="*/ 365 w 610"/>
                  <a:gd name="T1" fmla="*/ 1067 h 293"/>
                  <a:gd name="T2" fmla="*/ 341 w 610"/>
                  <a:gd name="T3" fmla="*/ 894 h 293"/>
                  <a:gd name="T4" fmla="*/ 337 w 610"/>
                  <a:gd name="T5" fmla="*/ 794 h 293"/>
                  <a:gd name="T6" fmla="*/ 365 w 610"/>
                  <a:gd name="T7" fmla="*/ 548 h 293"/>
                  <a:gd name="T8" fmla="*/ 435 w 610"/>
                  <a:gd name="T9" fmla="*/ 203 h 293"/>
                  <a:gd name="T10" fmla="*/ 391 w 610"/>
                  <a:gd name="T11" fmla="*/ 77 h 293"/>
                  <a:gd name="T12" fmla="*/ 347 w 610"/>
                  <a:gd name="T13" fmla="*/ 26 h 293"/>
                  <a:gd name="T14" fmla="*/ 333 w 610"/>
                  <a:gd name="T15" fmla="*/ 0 h 293"/>
                  <a:gd name="T16" fmla="*/ 293 w 610"/>
                  <a:gd name="T17" fmla="*/ 53 h 293"/>
                  <a:gd name="T18" fmla="*/ 245 w 610"/>
                  <a:gd name="T19" fmla="*/ 126 h 293"/>
                  <a:gd name="T20" fmla="*/ 200 w 610"/>
                  <a:gd name="T21" fmla="*/ 271 h 293"/>
                  <a:gd name="T22" fmla="*/ 217 w 610"/>
                  <a:gd name="T23" fmla="*/ 351 h 293"/>
                  <a:gd name="T24" fmla="*/ 204 w 610"/>
                  <a:gd name="T25" fmla="*/ 372 h 293"/>
                  <a:gd name="T26" fmla="*/ 161 w 610"/>
                  <a:gd name="T27" fmla="*/ 372 h 293"/>
                  <a:gd name="T28" fmla="*/ 125 w 610"/>
                  <a:gd name="T29" fmla="*/ 471 h 293"/>
                  <a:gd name="T30" fmla="*/ 178 w 610"/>
                  <a:gd name="T31" fmla="*/ 471 h 293"/>
                  <a:gd name="T32" fmla="*/ 125 w 610"/>
                  <a:gd name="T33" fmla="*/ 597 h 293"/>
                  <a:gd name="T34" fmla="*/ 112 w 610"/>
                  <a:gd name="T35" fmla="*/ 621 h 293"/>
                  <a:gd name="T36" fmla="*/ 81 w 610"/>
                  <a:gd name="T37" fmla="*/ 695 h 293"/>
                  <a:gd name="T38" fmla="*/ 81 w 610"/>
                  <a:gd name="T39" fmla="*/ 747 h 293"/>
                  <a:gd name="T40" fmla="*/ 89 w 610"/>
                  <a:gd name="T41" fmla="*/ 770 h 293"/>
                  <a:gd name="T42" fmla="*/ 72 w 610"/>
                  <a:gd name="T43" fmla="*/ 850 h 293"/>
                  <a:gd name="T44" fmla="*/ 85 w 610"/>
                  <a:gd name="T45" fmla="*/ 871 h 293"/>
                  <a:gd name="T46" fmla="*/ 93 w 610"/>
                  <a:gd name="T47" fmla="*/ 894 h 293"/>
                  <a:gd name="T48" fmla="*/ 116 w 610"/>
                  <a:gd name="T49" fmla="*/ 894 h 293"/>
                  <a:gd name="T50" fmla="*/ 112 w 610"/>
                  <a:gd name="T51" fmla="*/ 966 h 293"/>
                  <a:gd name="T52" fmla="*/ 97 w 610"/>
                  <a:gd name="T53" fmla="*/ 1020 h 293"/>
                  <a:gd name="T54" fmla="*/ 48 w 610"/>
                  <a:gd name="T55" fmla="*/ 1147 h 293"/>
                  <a:gd name="T56" fmla="*/ 0 w 610"/>
                  <a:gd name="T57" fmla="*/ 1223 h 293"/>
                  <a:gd name="T58" fmla="*/ 18 w 610"/>
                  <a:gd name="T59" fmla="*/ 1196 h 293"/>
                  <a:gd name="T60" fmla="*/ 48 w 610"/>
                  <a:gd name="T61" fmla="*/ 1147 h 293"/>
                  <a:gd name="T62" fmla="*/ 72 w 610"/>
                  <a:gd name="T63" fmla="*/ 1118 h 293"/>
                  <a:gd name="T64" fmla="*/ 166 w 610"/>
                  <a:gd name="T65" fmla="*/ 920 h 293"/>
                  <a:gd name="T66" fmla="*/ 191 w 610"/>
                  <a:gd name="T67" fmla="*/ 794 h 293"/>
                  <a:gd name="T68" fmla="*/ 235 w 610"/>
                  <a:gd name="T69" fmla="*/ 723 h 293"/>
                  <a:gd name="T70" fmla="*/ 196 w 610"/>
                  <a:gd name="T71" fmla="*/ 850 h 293"/>
                  <a:gd name="T72" fmla="*/ 213 w 610"/>
                  <a:gd name="T73" fmla="*/ 850 h 293"/>
                  <a:gd name="T74" fmla="*/ 217 w 610"/>
                  <a:gd name="T75" fmla="*/ 823 h 293"/>
                  <a:gd name="T76" fmla="*/ 245 w 610"/>
                  <a:gd name="T77" fmla="*/ 794 h 293"/>
                  <a:gd name="T78" fmla="*/ 249 w 610"/>
                  <a:gd name="T79" fmla="*/ 747 h 293"/>
                  <a:gd name="T80" fmla="*/ 257 w 610"/>
                  <a:gd name="T81" fmla="*/ 747 h 293"/>
                  <a:gd name="T82" fmla="*/ 266 w 610"/>
                  <a:gd name="T83" fmla="*/ 770 h 293"/>
                  <a:gd name="T84" fmla="*/ 270 w 610"/>
                  <a:gd name="T85" fmla="*/ 794 h 293"/>
                  <a:gd name="T86" fmla="*/ 293 w 610"/>
                  <a:gd name="T87" fmla="*/ 823 h 293"/>
                  <a:gd name="T88" fmla="*/ 329 w 610"/>
                  <a:gd name="T89" fmla="*/ 850 h 293"/>
                  <a:gd name="T90" fmla="*/ 329 w 610"/>
                  <a:gd name="T91" fmla="*/ 894 h 293"/>
                  <a:gd name="T92" fmla="*/ 341 w 610"/>
                  <a:gd name="T93" fmla="*/ 920 h 293"/>
                  <a:gd name="T94" fmla="*/ 347 w 610"/>
                  <a:gd name="T95" fmla="*/ 944 h 293"/>
                  <a:gd name="T96" fmla="*/ 359 w 610"/>
                  <a:gd name="T97" fmla="*/ 966 h 293"/>
                  <a:gd name="T98" fmla="*/ 368 w 610"/>
                  <a:gd name="T99" fmla="*/ 993 h 293"/>
                  <a:gd name="T100" fmla="*/ 359 w 610"/>
                  <a:gd name="T101" fmla="*/ 1020 h 293"/>
                  <a:gd name="T102" fmla="*/ 365 w 610"/>
                  <a:gd name="T103" fmla="*/ 1118 h 293"/>
                  <a:gd name="T104" fmla="*/ 368 w 610"/>
                  <a:gd name="T105" fmla="*/ 1118 h 293"/>
                  <a:gd name="T106" fmla="*/ 359 w 610"/>
                  <a:gd name="T107" fmla="*/ 1196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1" name="Group 29"/>
            <p:cNvGrpSpPr>
              <a:grpSpLocks/>
            </p:cNvGrpSpPr>
            <p:nvPr/>
          </p:nvGrpSpPr>
          <p:grpSpPr bwMode="auto">
            <a:xfrm>
              <a:off x="90" y="1060"/>
              <a:ext cx="1365" cy="983"/>
              <a:chOff x="851" y="1207"/>
              <a:chExt cx="1313" cy="983"/>
            </a:xfrm>
          </p:grpSpPr>
          <p:sp>
            <p:nvSpPr>
              <p:cNvPr id="7657" name="Freeform 30"/>
              <p:cNvSpPr>
                <a:spLocks/>
              </p:cNvSpPr>
              <p:nvPr/>
            </p:nvSpPr>
            <p:spPr bwMode="auto">
              <a:xfrm>
                <a:off x="1230" y="1652"/>
                <a:ext cx="934" cy="538"/>
              </a:xfrm>
              <a:custGeom>
                <a:avLst/>
                <a:gdLst>
                  <a:gd name="T0" fmla="*/ 705 w 957"/>
                  <a:gd name="T1" fmla="*/ 178 h 478"/>
                  <a:gd name="T2" fmla="*/ 669 w 957"/>
                  <a:gd name="T3" fmla="*/ 343 h 478"/>
                  <a:gd name="T4" fmla="*/ 589 w 957"/>
                  <a:gd name="T5" fmla="*/ 468 h 478"/>
                  <a:gd name="T6" fmla="*/ 536 w 957"/>
                  <a:gd name="T7" fmla="*/ 593 h 478"/>
                  <a:gd name="T8" fmla="*/ 527 w 957"/>
                  <a:gd name="T9" fmla="*/ 468 h 478"/>
                  <a:gd name="T10" fmla="*/ 522 w 957"/>
                  <a:gd name="T11" fmla="*/ 271 h 478"/>
                  <a:gd name="T12" fmla="*/ 464 w 957"/>
                  <a:gd name="T13" fmla="*/ 125 h 478"/>
                  <a:gd name="T14" fmla="*/ 416 w 957"/>
                  <a:gd name="T15" fmla="*/ 0 h 478"/>
                  <a:gd name="T16" fmla="*/ 90 w 957"/>
                  <a:gd name="T17" fmla="*/ 99 h 478"/>
                  <a:gd name="T18" fmla="*/ 86 w 957"/>
                  <a:gd name="T19" fmla="*/ 125 h 478"/>
                  <a:gd name="T20" fmla="*/ 66 w 957"/>
                  <a:gd name="T21" fmla="*/ 99 h 478"/>
                  <a:gd name="T22" fmla="*/ 58 w 957"/>
                  <a:gd name="T23" fmla="*/ 226 h 478"/>
                  <a:gd name="T24" fmla="*/ 36 w 957"/>
                  <a:gd name="T25" fmla="*/ 418 h 478"/>
                  <a:gd name="T26" fmla="*/ 0 w 957"/>
                  <a:gd name="T27" fmla="*/ 763 h 478"/>
                  <a:gd name="T28" fmla="*/ 0 w 957"/>
                  <a:gd name="T29" fmla="*/ 936 h 478"/>
                  <a:gd name="T30" fmla="*/ 6 w 957"/>
                  <a:gd name="T31" fmla="*/ 962 h 478"/>
                  <a:gd name="T32" fmla="*/ 6 w 957"/>
                  <a:gd name="T33" fmla="*/ 1211 h 478"/>
                  <a:gd name="T34" fmla="*/ 66 w 957"/>
                  <a:gd name="T35" fmla="*/ 1382 h 478"/>
                  <a:gd name="T36" fmla="*/ 147 w 957"/>
                  <a:gd name="T37" fmla="*/ 1435 h 478"/>
                  <a:gd name="T38" fmla="*/ 197 w 957"/>
                  <a:gd name="T39" fmla="*/ 1683 h 478"/>
                  <a:gd name="T40" fmla="*/ 241 w 957"/>
                  <a:gd name="T41" fmla="*/ 1875 h 478"/>
                  <a:gd name="T42" fmla="*/ 259 w 957"/>
                  <a:gd name="T43" fmla="*/ 1803 h 478"/>
                  <a:gd name="T44" fmla="*/ 282 w 957"/>
                  <a:gd name="T45" fmla="*/ 1707 h 478"/>
                  <a:gd name="T46" fmla="*/ 291 w 957"/>
                  <a:gd name="T47" fmla="*/ 1707 h 478"/>
                  <a:gd name="T48" fmla="*/ 318 w 957"/>
                  <a:gd name="T49" fmla="*/ 1608 h 478"/>
                  <a:gd name="T50" fmla="*/ 349 w 957"/>
                  <a:gd name="T51" fmla="*/ 1637 h 478"/>
                  <a:gd name="T52" fmla="*/ 371 w 957"/>
                  <a:gd name="T53" fmla="*/ 1683 h 478"/>
                  <a:gd name="T54" fmla="*/ 371 w 957"/>
                  <a:gd name="T55" fmla="*/ 1584 h 478"/>
                  <a:gd name="T56" fmla="*/ 393 w 957"/>
                  <a:gd name="T57" fmla="*/ 1555 h 478"/>
                  <a:gd name="T58" fmla="*/ 411 w 957"/>
                  <a:gd name="T59" fmla="*/ 1555 h 478"/>
                  <a:gd name="T60" fmla="*/ 424 w 957"/>
                  <a:gd name="T61" fmla="*/ 1608 h 478"/>
                  <a:gd name="T62" fmla="*/ 451 w 957"/>
                  <a:gd name="T63" fmla="*/ 1779 h 478"/>
                  <a:gd name="T64" fmla="*/ 461 w 957"/>
                  <a:gd name="T65" fmla="*/ 1847 h 478"/>
                  <a:gd name="T66" fmla="*/ 469 w 957"/>
                  <a:gd name="T67" fmla="*/ 1976 h 478"/>
                  <a:gd name="T68" fmla="*/ 483 w 957"/>
                  <a:gd name="T69" fmla="*/ 1756 h 478"/>
                  <a:gd name="T70" fmla="*/ 483 w 957"/>
                  <a:gd name="T71" fmla="*/ 1483 h 478"/>
                  <a:gd name="T72" fmla="*/ 496 w 957"/>
                  <a:gd name="T73" fmla="*/ 1382 h 478"/>
                  <a:gd name="T74" fmla="*/ 541 w 957"/>
                  <a:gd name="T75" fmla="*/ 1211 h 478"/>
                  <a:gd name="T76" fmla="*/ 549 w 957"/>
                  <a:gd name="T77" fmla="*/ 1137 h 478"/>
                  <a:gd name="T78" fmla="*/ 558 w 957"/>
                  <a:gd name="T79" fmla="*/ 1088 h 478"/>
                  <a:gd name="T80" fmla="*/ 568 w 957"/>
                  <a:gd name="T81" fmla="*/ 1040 h 478"/>
                  <a:gd name="T82" fmla="*/ 568 w 957"/>
                  <a:gd name="T83" fmla="*/ 1015 h 478"/>
                  <a:gd name="T84" fmla="*/ 563 w 957"/>
                  <a:gd name="T85" fmla="*/ 887 h 478"/>
                  <a:gd name="T86" fmla="*/ 568 w 957"/>
                  <a:gd name="T87" fmla="*/ 860 h 478"/>
                  <a:gd name="T88" fmla="*/ 576 w 957"/>
                  <a:gd name="T89" fmla="*/ 887 h 478"/>
                  <a:gd name="T90" fmla="*/ 572 w 957"/>
                  <a:gd name="T91" fmla="*/ 962 h 478"/>
                  <a:gd name="T92" fmla="*/ 585 w 957"/>
                  <a:gd name="T93" fmla="*/ 788 h 478"/>
                  <a:gd name="T94" fmla="*/ 608 w 957"/>
                  <a:gd name="T95" fmla="*/ 735 h 478"/>
                  <a:gd name="T96" fmla="*/ 643 w 957"/>
                  <a:gd name="T97" fmla="*/ 667 h 478"/>
                  <a:gd name="T98" fmla="*/ 656 w 957"/>
                  <a:gd name="T99" fmla="*/ 642 h 478"/>
                  <a:gd name="T100" fmla="*/ 656 w 957"/>
                  <a:gd name="T101" fmla="*/ 564 h 478"/>
                  <a:gd name="T102" fmla="*/ 687 w 957"/>
                  <a:gd name="T103" fmla="*/ 391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58" name="Freeform 31"/>
              <p:cNvSpPr>
                <a:spLocks/>
              </p:cNvSpPr>
              <p:nvPr/>
            </p:nvSpPr>
            <p:spPr bwMode="auto">
              <a:xfrm>
                <a:off x="851" y="1207"/>
                <a:ext cx="595" cy="330"/>
              </a:xfrm>
              <a:custGeom>
                <a:avLst/>
                <a:gdLst>
                  <a:gd name="T0" fmla="*/ 365 w 610"/>
                  <a:gd name="T1" fmla="*/ 1067 h 293"/>
                  <a:gd name="T2" fmla="*/ 341 w 610"/>
                  <a:gd name="T3" fmla="*/ 894 h 293"/>
                  <a:gd name="T4" fmla="*/ 337 w 610"/>
                  <a:gd name="T5" fmla="*/ 794 h 293"/>
                  <a:gd name="T6" fmla="*/ 365 w 610"/>
                  <a:gd name="T7" fmla="*/ 548 h 293"/>
                  <a:gd name="T8" fmla="*/ 435 w 610"/>
                  <a:gd name="T9" fmla="*/ 203 h 293"/>
                  <a:gd name="T10" fmla="*/ 391 w 610"/>
                  <a:gd name="T11" fmla="*/ 77 h 293"/>
                  <a:gd name="T12" fmla="*/ 347 w 610"/>
                  <a:gd name="T13" fmla="*/ 26 h 293"/>
                  <a:gd name="T14" fmla="*/ 333 w 610"/>
                  <a:gd name="T15" fmla="*/ 0 h 293"/>
                  <a:gd name="T16" fmla="*/ 293 w 610"/>
                  <a:gd name="T17" fmla="*/ 53 h 293"/>
                  <a:gd name="T18" fmla="*/ 245 w 610"/>
                  <a:gd name="T19" fmla="*/ 126 h 293"/>
                  <a:gd name="T20" fmla="*/ 200 w 610"/>
                  <a:gd name="T21" fmla="*/ 271 h 293"/>
                  <a:gd name="T22" fmla="*/ 217 w 610"/>
                  <a:gd name="T23" fmla="*/ 351 h 293"/>
                  <a:gd name="T24" fmla="*/ 204 w 610"/>
                  <a:gd name="T25" fmla="*/ 372 h 293"/>
                  <a:gd name="T26" fmla="*/ 161 w 610"/>
                  <a:gd name="T27" fmla="*/ 372 h 293"/>
                  <a:gd name="T28" fmla="*/ 125 w 610"/>
                  <a:gd name="T29" fmla="*/ 471 h 293"/>
                  <a:gd name="T30" fmla="*/ 178 w 610"/>
                  <a:gd name="T31" fmla="*/ 471 h 293"/>
                  <a:gd name="T32" fmla="*/ 125 w 610"/>
                  <a:gd name="T33" fmla="*/ 597 h 293"/>
                  <a:gd name="T34" fmla="*/ 112 w 610"/>
                  <a:gd name="T35" fmla="*/ 621 h 293"/>
                  <a:gd name="T36" fmla="*/ 81 w 610"/>
                  <a:gd name="T37" fmla="*/ 695 h 293"/>
                  <a:gd name="T38" fmla="*/ 81 w 610"/>
                  <a:gd name="T39" fmla="*/ 747 h 293"/>
                  <a:gd name="T40" fmla="*/ 89 w 610"/>
                  <a:gd name="T41" fmla="*/ 770 h 293"/>
                  <a:gd name="T42" fmla="*/ 72 w 610"/>
                  <a:gd name="T43" fmla="*/ 850 h 293"/>
                  <a:gd name="T44" fmla="*/ 85 w 610"/>
                  <a:gd name="T45" fmla="*/ 871 h 293"/>
                  <a:gd name="T46" fmla="*/ 93 w 610"/>
                  <a:gd name="T47" fmla="*/ 894 h 293"/>
                  <a:gd name="T48" fmla="*/ 116 w 610"/>
                  <a:gd name="T49" fmla="*/ 894 h 293"/>
                  <a:gd name="T50" fmla="*/ 112 w 610"/>
                  <a:gd name="T51" fmla="*/ 966 h 293"/>
                  <a:gd name="T52" fmla="*/ 97 w 610"/>
                  <a:gd name="T53" fmla="*/ 1020 h 293"/>
                  <a:gd name="T54" fmla="*/ 48 w 610"/>
                  <a:gd name="T55" fmla="*/ 1147 h 293"/>
                  <a:gd name="T56" fmla="*/ 0 w 610"/>
                  <a:gd name="T57" fmla="*/ 1223 h 293"/>
                  <a:gd name="T58" fmla="*/ 18 w 610"/>
                  <a:gd name="T59" fmla="*/ 1196 h 293"/>
                  <a:gd name="T60" fmla="*/ 48 w 610"/>
                  <a:gd name="T61" fmla="*/ 1147 h 293"/>
                  <a:gd name="T62" fmla="*/ 72 w 610"/>
                  <a:gd name="T63" fmla="*/ 1118 h 293"/>
                  <a:gd name="T64" fmla="*/ 166 w 610"/>
                  <a:gd name="T65" fmla="*/ 920 h 293"/>
                  <a:gd name="T66" fmla="*/ 191 w 610"/>
                  <a:gd name="T67" fmla="*/ 794 h 293"/>
                  <a:gd name="T68" fmla="*/ 235 w 610"/>
                  <a:gd name="T69" fmla="*/ 723 h 293"/>
                  <a:gd name="T70" fmla="*/ 196 w 610"/>
                  <a:gd name="T71" fmla="*/ 850 h 293"/>
                  <a:gd name="T72" fmla="*/ 213 w 610"/>
                  <a:gd name="T73" fmla="*/ 850 h 293"/>
                  <a:gd name="T74" fmla="*/ 217 w 610"/>
                  <a:gd name="T75" fmla="*/ 823 h 293"/>
                  <a:gd name="T76" fmla="*/ 245 w 610"/>
                  <a:gd name="T77" fmla="*/ 794 h 293"/>
                  <a:gd name="T78" fmla="*/ 249 w 610"/>
                  <a:gd name="T79" fmla="*/ 747 h 293"/>
                  <a:gd name="T80" fmla="*/ 257 w 610"/>
                  <a:gd name="T81" fmla="*/ 747 h 293"/>
                  <a:gd name="T82" fmla="*/ 266 w 610"/>
                  <a:gd name="T83" fmla="*/ 770 h 293"/>
                  <a:gd name="T84" fmla="*/ 270 w 610"/>
                  <a:gd name="T85" fmla="*/ 794 h 293"/>
                  <a:gd name="T86" fmla="*/ 293 w 610"/>
                  <a:gd name="T87" fmla="*/ 823 h 293"/>
                  <a:gd name="T88" fmla="*/ 329 w 610"/>
                  <a:gd name="T89" fmla="*/ 850 h 293"/>
                  <a:gd name="T90" fmla="*/ 329 w 610"/>
                  <a:gd name="T91" fmla="*/ 894 h 293"/>
                  <a:gd name="T92" fmla="*/ 341 w 610"/>
                  <a:gd name="T93" fmla="*/ 920 h 293"/>
                  <a:gd name="T94" fmla="*/ 347 w 610"/>
                  <a:gd name="T95" fmla="*/ 944 h 293"/>
                  <a:gd name="T96" fmla="*/ 359 w 610"/>
                  <a:gd name="T97" fmla="*/ 966 h 293"/>
                  <a:gd name="T98" fmla="*/ 368 w 610"/>
                  <a:gd name="T99" fmla="*/ 993 h 293"/>
                  <a:gd name="T100" fmla="*/ 359 w 610"/>
                  <a:gd name="T101" fmla="*/ 1020 h 293"/>
                  <a:gd name="T102" fmla="*/ 365 w 610"/>
                  <a:gd name="T103" fmla="*/ 1118 h 293"/>
                  <a:gd name="T104" fmla="*/ 368 w 610"/>
                  <a:gd name="T105" fmla="*/ 1118 h 293"/>
                  <a:gd name="T106" fmla="*/ 359 w 610"/>
                  <a:gd name="T107" fmla="*/ 1196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2" name="Group 32"/>
            <p:cNvGrpSpPr>
              <a:grpSpLocks/>
            </p:cNvGrpSpPr>
            <p:nvPr/>
          </p:nvGrpSpPr>
          <p:grpSpPr bwMode="auto">
            <a:xfrm>
              <a:off x="90" y="1060"/>
              <a:ext cx="1365" cy="983"/>
              <a:chOff x="851" y="1207"/>
              <a:chExt cx="1313" cy="983"/>
            </a:xfrm>
          </p:grpSpPr>
          <p:sp>
            <p:nvSpPr>
              <p:cNvPr id="7655" name="Freeform 33"/>
              <p:cNvSpPr>
                <a:spLocks/>
              </p:cNvSpPr>
              <p:nvPr/>
            </p:nvSpPr>
            <p:spPr bwMode="auto">
              <a:xfrm>
                <a:off x="1230" y="1652"/>
                <a:ext cx="934" cy="538"/>
              </a:xfrm>
              <a:custGeom>
                <a:avLst/>
                <a:gdLst>
                  <a:gd name="T0" fmla="*/ 705 w 957"/>
                  <a:gd name="T1" fmla="*/ 178 h 478"/>
                  <a:gd name="T2" fmla="*/ 669 w 957"/>
                  <a:gd name="T3" fmla="*/ 343 h 478"/>
                  <a:gd name="T4" fmla="*/ 589 w 957"/>
                  <a:gd name="T5" fmla="*/ 468 h 478"/>
                  <a:gd name="T6" fmla="*/ 536 w 957"/>
                  <a:gd name="T7" fmla="*/ 593 h 478"/>
                  <a:gd name="T8" fmla="*/ 527 w 957"/>
                  <a:gd name="T9" fmla="*/ 468 h 478"/>
                  <a:gd name="T10" fmla="*/ 522 w 957"/>
                  <a:gd name="T11" fmla="*/ 271 h 478"/>
                  <a:gd name="T12" fmla="*/ 464 w 957"/>
                  <a:gd name="T13" fmla="*/ 125 h 478"/>
                  <a:gd name="T14" fmla="*/ 416 w 957"/>
                  <a:gd name="T15" fmla="*/ 0 h 478"/>
                  <a:gd name="T16" fmla="*/ 90 w 957"/>
                  <a:gd name="T17" fmla="*/ 99 h 478"/>
                  <a:gd name="T18" fmla="*/ 86 w 957"/>
                  <a:gd name="T19" fmla="*/ 125 h 478"/>
                  <a:gd name="T20" fmla="*/ 66 w 957"/>
                  <a:gd name="T21" fmla="*/ 99 h 478"/>
                  <a:gd name="T22" fmla="*/ 58 w 957"/>
                  <a:gd name="T23" fmla="*/ 226 h 478"/>
                  <a:gd name="T24" fmla="*/ 36 w 957"/>
                  <a:gd name="T25" fmla="*/ 418 h 478"/>
                  <a:gd name="T26" fmla="*/ 0 w 957"/>
                  <a:gd name="T27" fmla="*/ 763 h 478"/>
                  <a:gd name="T28" fmla="*/ 0 w 957"/>
                  <a:gd name="T29" fmla="*/ 936 h 478"/>
                  <a:gd name="T30" fmla="*/ 6 w 957"/>
                  <a:gd name="T31" fmla="*/ 962 h 478"/>
                  <a:gd name="T32" fmla="*/ 6 w 957"/>
                  <a:gd name="T33" fmla="*/ 1211 h 478"/>
                  <a:gd name="T34" fmla="*/ 66 w 957"/>
                  <a:gd name="T35" fmla="*/ 1382 h 478"/>
                  <a:gd name="T36" fmla="*/ 147 w 957"/>
                  <a:gd name="T37" fmla="*/ 1435 h 478"/>
                  <a:gd name="T38" fmla="*/ 197 w 957"/>
                  <a:gd name="T39" fmla="*/ 1683 h 478"/>
                  <a:gd name="T40" fmla="*/ 241 w 957"/>
                  <a:gd name="T41" fmla="*/ 1875 h 478"/>
                  <a:gd name="T42" fmla="*/ 259 w 957"/>
                  <a:gd name="T43" fmla="*/ 1803 h 478"/>
                  <a:gd name="T44" fmla="*/ 282 w 957"/>
                  <a:gd name="T45" fmla="*/ 1707 h 478"/>
                  <a:gd name="T46" fmla="*/ 291 w 957"/>
                  <a:gd name="T47" fmla="*/ 1707 h 478"/>
                  <a:gd name="T48" fmla="*/ 318 w 957"/>
                  <a:gd name="T49" fmla="*/ 1608 h 478"/>
                  <a:gd name="T50" fmla="*/ 349 w 957"/>
                  <a:gd name="T51" fmla="*/ 1637 h 478"/>
                  <a:gd name="T52" fmla="*/ 371 w 957"/>
                  <a:gd name="T53" fmla="*/ 1683 h 478"/>
                  <a:gd name="T54" fmla="*/ 371 w 957"/>
                  <a:gd name="T55" fmla="*/ 1584 h 478"/>
                  <a:gd name="T56" fmla="*/ 393 w 957"/>
                  <a:gd name="T57" fmla="*/ 1555 h 478"/>
                  <a:gd name="T58" fmla="*/ 411 w 957"/>
                  <a:gd name="T59" fmla="*/ 1555 h 478"/>
                  <a:gd name="T60" fmla="*/ 424 w 957"/>
                  <a:gd name="T61" fmla="*/ 1608 h 478"/>
                  <a:gd name="T62" fmla="*/ 451 w 957"/>
                  <a:gd name="T63" fmla="*/ 1779 h 478"/>
                  <a:gd name="T64" fmla="*/ 461 w 957"/>
                  <a:gd name="T65" fmla="*/ 1847 h 478"/>
                  <a:gd name="T66" fmla="*/ 469 w 957"/>
                  <a:gd name="T67" fmla="*/ 1976 h 478"/>
                  <a:gd name="T68" fmla="*/ 483 w 957"/>
                  <a:gd name="T69" fmla="*/ 1756 h 478"/>
                  <a:gd name="T70" fmla="*/ 483 w 957"/>
                  <a:gd name="T71" fmla="*/ 1483 h 478"/>
                  <a:gd name="T72" fmla="*/ 496 w 957"/>
                  <a:gd name="T73" fmla="*/ 1382 h 478"/>
                  <a:gd name="T74" fmla="*/ 541 w 957"/>
                  <a:gd name="T75" fmla="*/ 1211 h 478"/>
                  <a:gd name="T76" fmla="*/ 549 w 957"/>
                  <a:gd name="T77" fmla="*/ 1137 h 478"/>
                  <a:gd name="T78" fmla="*/ 558 w 957"/>
                  <a:gd name="T79" fmla="*/ 1088 h 478"/>
                  <a:gd name="T80" fmla="*/ 568 w 957"/>
                  <a:gd name="T81" fmla="*/ 1040 h 478"/>
                  <a:gd name="T82" fmla="*/ 568 w 957"/>
                  <a:gd name="T83" fmla="*/ 1015 h 478"/>
                  <a:gd name="T84" fmla="*/ 563 w 957"/>
                  <a:gd name="T85" fmla="*/ 887 h 478"/>
                  <a:gd name="T86" fmla="*/ 568 w 957"/>
                  <a:gd name="T87" fmla="*/ 860 h 478"/>
                  <a:gd name="T88" fmla="*/ 576 w 957"/>
                  <a:gd name="T89" fmla="*/ 887 h 478"/>
                  <a:gd name="T90" fmla="*/ 572 w 957"/>
                  <a:gd name="T91" fmla="*/ 962 h 478"/>
                  <a:gd name="T92" fmla="*/ 585 w 957"/>
                  <a:gd name="T93" fmla="*/ 788 h 478"/>
                  <a:gd name="T94" fmla="*/ 608 w 957"/>
                  <a:gd name="T95" fmla="*/ 735 h 478"/>
                  <a:gd name="T96" fmla="*/ 643 w 957"/>
                  <a:gd name="T97" fmla="*/ 667 h 478"/>
                  <a:gd name="T98" fmla="*/ 656 w 957"/>
                  <a:gd name="T99" fmla="*/ 642 h 478"/>
                  <a:gd name="T100" fmla="*/ 656 w 957"/>
                  <a:gd name="T101" fmla="*/ 564 h 478"/>
                  <a:gd name="T102" fmla="*/ 687 w 957"/>
                  <a:gd name="T103" fmla="*/ 391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56" name="Freeform 34"/>
              <p:cNvSpPr>
                <a:spLocks/>
              </p:cNvSpPr>
              <p:nvPr/>
            </p:nvSpPr>
            <p:spPr bwMode="auto">
              <a:xfrm>
                <a:off x="851" y="1207"/>
                <a:ext cx="595" cy="330"/>
              </a:xfrm>
              <a:custGeom>
                <a:avLst/>
                <a:gdLst>
                  <a:gd name="T0" fmla="*/ 365 w 610"/>
                  <a:gd name="T1" fmla="*/ 1067 h 293"/>
                  <a:gd name="T2" fmla="*/ 341 w 610"/>
                  <a:gd name="T3" fmla="*/ 894 h 293"/>
                  <a:gd name="T4" fmla="*/ 337 w 610"/>
                  <a:gd name="T5" fmla="*/ 794 h 293"/>
                  <a:gd name="T6" fmla="*/ 365 w 610"/>
                  <a:gd name="T7" fmla="*/ 548 h 293"/>
                  <a:gd name="T8" fmla="*/ 435 w 610"/>
                  <a:gd name="T9" fmla="*/ 203 h 293"/>
                  <a:gd name="T10" fmla="*/ 391 w 610"/>
                  <a:gd name="T11" fmla="*/ 77 h 293"/>
                  <a:gd name="T12" fmla="*/ 347 w 610"/>
                  <a:gd name="T13" fmla="*/ 26 h 293"/>
                  <a:gd name="T14" fmla="*/ 333 w 610"/>
                  <a:gd name="T15" fmla="*/ 0 h 293"/>
                  <a:gd name="T16" fmla="*/ 293 w 610"/>
                  <a:gd name="T17" fmla="*/ 53 h 293"/>
                  <a:gd name="T18" fmla="*/ 245 w 610"/>
                  <a:gd name="T19" fmla="*/ 126 h 293"/>
                  <a:gd name="T20" fmla="*/ 200 w 610"/>
                  <a:gd name="T21" fmla="*/ 271 h 293"/>
                  <a:gd name="T22" fmla="*/ 217 w 610"/>
                  <a:gd name="T23" fmla="*/ 351 h 293"/>
                  <a:gd name="T24" fmla="*/ 204 w 610"/>
                  <a:gd name="T25" fmla="*/ 372 h 293"/>
                  <a:gd name="T26" fmla="*/ 161 w 610"/>
                  <a:gd name="T27" fmla="*/ 372 h 293"/>
                  <a:gd name="T28" fmla="*/ 125 w 610"/>
                  <a:gd name="T29" fmla="*/ 471 h 293"/>
                  <a:gd name="T30" fmla="*/ 178 w 610"/>
                  <a:gd name="T31" fmla="*/ 471 h 293"/>
                  <a:gd name="T32" fmla="*/ 125 w 610"/>
                  <a:gd name="T33" fmla="*/ 597 h 293"/>
                  <a:gd name="T34" fmla="*/ 112 w 610"/>
                  <a:gd name="T35" fmla="*/ 621 h 293"/>
                  <a:gd name="T36" fmla="*/ 81 w 610"/>
                  <a:gd name="T37" fmla="*/ 695 h 293"/>
                  <a:gd name="T38" fmla="*/ 81 w 610"/>
                  <a:gd name="T39" fmla="*/ 747 h 293"/>
                  <a:gd name="T40" fmla="*/ 89 w 610"/>
                  <a:gd name="T41" fmla="*/ 770 h 293"/>
                  <a:gd name="T42" fmla="*/ 72 w 610"/>
                  <a:gd name="T43" fmla="*/ 850 h 293"/>
                  <a:gd name="T44" fmla="*/ 85 w 610"/>
                  <a:gd name="T45" fmla="*/ 871 h 293"/>
                  <a:gd name="T46" fmla="*/ 93 w 610"/>
                  <a:gd name="T47" fmla="*/ 894 h 293"/>
                  <a:gd name="T48" fmla="*/ 116 w 610"/>
                  <a:gd name="T49" fmla="*/ 894 h 293"/>
                  <a:gd name="T50" fmla="*/ 112 w 610"/>
                  <a:gd name="T51" fmla="*/ 966 h 293"/>
                  <a:gd name="T52" fmla="*/ 97 w 610"/>
                  <a:gd name="T53" fmla="*/ 1020 h 293"/>
                  <a:gd name="T54" fmla="*/ 48 w 610"/>
                  <a:gd name="T55" fmla="*/ 1147 h 293"/>
                  <a:gd name="T56" fmla="*/ 0 w 610"/>
                  <a:gd name="T57" fmla="*/ 1223 h 293"/>
                  <a:gd name="T58" fmla="*/ 18 w 610"/>
                  <a:gd name="T59" fmla="*/ 1196 h 293"/>
                  <a:gd name="T60" fmla="*/ 48 w 610"/>
                  <a:gd name="T61" fmla="*/ 1147 h 293"/>
                  <a:gd name="T62" fmla="*/ 72 w 610"/>
                  <a:gd name="T63" fmla="*/ 1118 h 293"/>
                  <a:gd name="T64" fmla="*/ 166 w 610"/>
                  <a:gd name="T65" fmla="*/ 920 h 293"/>
                  <a:gd name="T66" fmla="*/ 191 w 610"/>
                  <a:gd name="T67" fmla="*/ 794 h 293"/>
                  <a:gd name="T68" fmla="*/ 235 w 610"/>
                  <a:gd name="T69" fmla="*/ 723 h 293"/>
                  <a:gd name="T70" fmla="*/ 196 w 610"/>
                  <a:gd name="T71" fmla="*/ 850 h 293"/>
                  <a:gd name="T72" fmla="*/ 213 w 610"/>
                  <a:gd name="T73" fmla="*/ 850 h 293"/>
                  <a:gd name="T74" fmla="*/ 217 w 610"/>
                  <a:gd name="T75" fmla="*/ 823 h 293"/>
                  <a:gd name="T76" fmla="*/ 245 w 610"/>
                  <a:gd name="T77" fmla="*/ 794 h 293"/>
                  <a:gd name="T78" fmla="*/ 249 w 610"/>
                  <a:gd name="T79" fmla="*/ 747 h 293"/>
                  <a:gd name="T80" fmla="*/ 257 w 610"/>
                  <a:gd name="T81" fmla="*/ 747 h 293"/>
                  <a:gd name="T82" fmla="*/ 266 w 610"/>
                  <a:gd name="T83" fmla="*/ 770 h 293"/>
                  <a:gd name="T84" fmla="*/ 270 w 610"/>
                  <a:gd name="T85" fmla="*/ 794 h 293"/>
                  <a:gd name="T86" fmla="*/ 293 w 610"/>
                  <a:gd name="T87" fmla="*/ 823 h 293"/>
                  <a:gd name="T88" fmla="*/ 329 w 610"/>
                  <a:gd name="T89" fmla="*/ 850 h 293"/>
                  <a:gd name="T90" fmla="*/ 329 w 610"/>
                  <a:gd name="T91" fmla="*/ 894 h 293"/>
                  <a:gd name="T92" fmla="*/ 341 w 610"/>
                  <a:gd name="T93" fmla="*/ 920 h 293"/>
                  <a:gd name="T94" fmla="*/ 347 w 610"/>
                  <a:gd name="T95" fmla="*/ 944 h 293"/>
                  <a:gd name="T96" fmla="*/ 359 w 610"/>
                  <a:gd name="T97" fmla="*/ 966 h 293"/>
                  <a:gd name="T98" fmla="*/ 368 w 610"/>
                  <a:gd name="T99" fmla="*/ 993 h 293"/>
                  <a:gd name="T100" fmla="*/ 359 w 610"/>
                  <a:gd name="T101" fmla="*/ 1020 h 293"/>
                  <a:gd name="T102" fmla="*/ 365 w 610"/>
                  <a:gd name="T103" fmla="*/ 1118 h 293"/>
                  <a:gd name="T104" fmla="*/ 368 w 610"/>
                  <a:gd name="T105" fmla="*/ 1118 h 293"/>
                  <a:gd name="T106" fmla="*/ 359 w 610"/>
                  <a:gd name="T107" fmla="*/ 1196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3" name="Group 35"/>
            <p:cNvGrpSpPr>
              <a:grpSpLocks/>
            </p:cNvGrpSpPr>
            <p:nvPr/>
          </p:nvGrpSpPr>
          <p:grpSpPr bwMode="auto">
            <a:xfrm>
              <a:off x="90" y="1060"/>
              <a:ext cx="1365" cy="983"/>
              <a:chOff x="851" y="1207"/>
              <a:chExt cx="1313" cy="983"/>
            </a:xfrm>
          </p:grpSpPr>
          <p:sp>
            <p:nvSpPr>
              <p:cNvPr id="7653" name="Freeform 36"/>
              <p:cNvSpPr>
                <a:spLocks/>
              </p:cNvSpPr>
              <p:nvPr/>
            </p:nvSpPr>
            <p:spPr bwMode="auto">
              <a:xfrm>
                <a:off x="1230" y="1652"/>
                <a:ext cx="934" cy="538"/>
              </a:xfrm>
              <a:custGeom>
                <a:avLst/>
                <a:gdLst>
                  <a:gd name="T0" fmla="*/ 705 w 957"/>
                  <a:gd name="T1" fmla="*/ 178 h 478"/>
                  <a:gd name="T2" fmla="*/ 669 w 957"/>
                  <a:gd name="T3" fmla="*/ 343 h 478"/>
                  <a:gd name="T4" fmla="*/ 589 w 957"/>
                  <a:gd name="T5" fmla="*/ 468 h 478"/>
                  <a:gd name="T6" fmla="*/ 536 w 957"/>
                  <a:gd name="T7" fmla="*/ 593 h 478"/>
                  <a:gd name="T8" fmla="*/ 527 w 957"/>
                  <a:gd name="T9" fmla="*/ 468 h 478"/>
                  <a:gd name="T10" fmla="*/ 522 w 957"/>
                  <a:gd name="T11" fmla="*/ 271 h 478"/>
                  <a:gd name="T12" fmla="*/ 464 w 957"/>
                  <a:gd name="T13" fmla="*/ 125 h 478"/>
                  <a:gd name="T14" fmla="*/ 416 w 957"/>
                  <a:gd name="T15" fmla="*/ 0 h 478"/>
                  <a:gd name="T16" fmla="*/ 90 w 957"/>
                  <a:gd name="T17" fmla="*/ 99 h 478"/>
                  <a:gd name="T18" fmla="*/ 86 w 957"/>
                  <a:gd name="T19" fmla="*/ 125 h 478"/>
                  <a:gd name="T20" fmla="*/ 66 w 957"/>
                  <a:gd name="T21" fmla="*/ 99 h 478"/>
                  <a:gd name="T22" fmla="*/ 58 w 957"/>
                  <a:gd name="T23" fmla="*/ 226 h 478"/>
                  <a:gd name="T24" fmla="*/ 36 w 957"/>
                  <a:gd name="T25" fmla="*/ 418 h 478"/>
                  <a:gd name="T26" fmla="*/ 0 w 957"/>
                  <a:gd name="T27" fmla="*/ 763 h 478"/>
                  <a:gd name="T28" fmla="*/ 0 w 957"/>
                  <a:gd name="T29" fmla="*/ 936 h 478"/>
                  <a:gd name="T30" fmla="*/ 6 w 957"/>
                  <a:gd name="T31" fmla="*/ 962 h 478"/>
                  <a:gd name="T32" fmla="*/ 6 w 957"/>
                  <a:gd name="T33" fmla="*/ 1211 h 478"/>
                  <a:gd name="T34" fmla="*/ 66 w 957"/>
                  <a:gd name="T35" fmla="*/ 1382 h 478"/>
                  <a:gd name="T36" fmla="*/ 147 w 957"/>
                  <a:gd name="T37" fmla="*/ 1435 h 478"/>
                  <a:gd name="T38" fmla="*/ 197 w 957"/>
                  <a:gd name="T39" fmla="*/ 1683 h 478"/>
                  <a:gd name="T40" fmla="*/ 241 w 957"/>
                  <a:gd name="T41" fmla="*/ 1875 h 478"/>
                  <a:gd name="T42" fmla="*/ 259 w 957"/>
                  <a:gd name="T43" fmla="*/ 1803 h 478"/>
                  <a:gd name="T44" fmla="*/ 282 w 957"/>
                  <a:gd name="T45" fmla="*/ 1707 h 478"/>
                  <a:gd name="T46" fmla="*/ 291 w 957"/>
                  <a:gd name="T47" fmla="*/ 1707 h 478"/>
                  <a:gd name="T48" fmla="*/ 318 w 957"/>
                  <a:gd name="T49" fmla="*/ 1608 h 478"/>
                  <a:gd name="T50" fmla="*/ 349 w 957"/>
                  <a:gd name="T51" fmla="*/ 1637 h 478"/>
                  <a:gd name="T52" fmla="*/ 371 w 957"/>
                  <a:gd name="T53" fmla="*/ 1683 h 478"/>
                  <a:gd name="T54" fmla="*/ 371 w 957"/>
                  <a:gd name="T55" fmla="*/ 1584 h 478"/>
                  <a:gd name="T56" fmla="*/ 393 w 957"/>
                  <a:gd name="T57" fmla="*/ 1555 h 478"/>
                  <a:gd name="T58" fmla="*/ 411 w 957"/>
                  <a:gd name="T59" fmla="*/ 1555 h 478"/>
                  <a:gd name="T60" fmla="*/ 424 w 957"/>
                  <a:gd name="T61" fmla="*/ 1608 h 478"/>
                  <a:gd name="T62" fmla="*/ 451 w 957"/>
                  <a:gd name="T63" fmla="*/ 1779 h 478"/>
                  <a:gd name="T64" fmla="*/ 461 w 957"/>
                  <a:gd name="T65" fmla="*/ 1847 h 478"/>
                  <a:gd name="T66" fmla="*/ 469 w 957"/>
                  <a:gd name="T67" fmla="*/ 1976 h 478"/>
                  <a:gd name="T68" fmla="*/ 483 w 957"/>
                  <a:gd name="T69" fmla="*/ 1756 h 478"/>
                  <a:gd name="T70" fmla="*/ 483 w 957"/>
                  <a:gd name="T71" fmla="*/ 1483 h 478"/>
                  <a:gd name="T72" fmla="*/ 496 w 957"/>
                  <a:gd name="T73" fmla="*/ 1382 h 478"/>
                  <a:gd name="T74" fmla="*/ 541 w 957"/>
                  <a:gd name="T75" fmla="*/ 1211 h 478"/>
                  <a:gd name="T76" fmla="*/ 549 w 957"/>
                  <a:gd name="T77" fmla="*/ 1137 h 478"/>
                  <a:gd name="T78" fmla="*/ 558 w 957"/>
                  <a:gd name="T79" fmla="*/ 1088 h 478"/>
                  <a:gd name="T80" fmla="*/ 568 w 957"/>
                  <a:gd name="T81" fmla="*/ 1040 h 478"/>
                  <a:gd name="T82" fmla="*/ 568 w 957"/>
                  <a:gd name="T83" fmla="*/ 1015 h 478"/>
                  <a:gd name="T84" fmla="*/ 563 w 957"/>
                  <a:gd name="T85" fmla="*/ 887 h 478"/>
                  <a:gd name="T86" fmla="*/ 568 w 957"/>
                  <a:gd name="T87" fmla="*/ 860 h 478"/>
                  <a:gd name="T88" fmla="*/ 576 w 957"/>
                  <a:gd name="T89" fmla="*/ 887 h 478"/>
                  <a:gd name="T90" fmla="*/ 572 w 957"/>
                  <a:gd name="T91" fmla="*/ 962 h 478"/>
                  <a:gd name="T92" fmla="*/ 585 w 957"/>
                  <a:gd name="T93" fmla="*/ 788 h 478"/>
                  <a:gd name="T94" fmla="*/ 608 w 957"/>
                  <a:gd name="T95" fmla="*/ 735 h 478"/>
                  <a:gd name="T96" fmla="*/ 643 w 957"/>
                  <a:gd name="T97" fmla="*/ 667 h 478"/>
                  <a:gd name="T98" fmla="*/ 656 w 957"/>
                  <a:gd name="T99" fmla="*/ 642 h 478"/>
                  <a:gd name="T100" fmla="*/ 656 w 957"/>
                  <a:gd name="T101" fmla="*/ 564 h 478"/>
                  <a:gd name="T102" fmla="*/ 687 w 957"/>
                  <a:gd name="T103" fmla="*/ 391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54" name="Freeform 37"/>
              <p:cNvSpPr>
                <a:spLocks/>
              </p:cNvSpPr>
              <p:nvPr/>
            </p:nvSpPr>
            <p:spPr bwMode="auto">
              <a:xfrm>
                <a:off x="851" y="1207"/>
                <a:ext cx="595" cy="330"/>
              </a:xfrm>
              <a:custGeom>
                <a:avLst/>
                <a:gdLst>
                  <a:gd name="T0" fmla="*/ 365 w 610"/>
                  <a:gd name="T1" fmla="*/ 1067 h 293"/>
                  <a:gd name="T2" fmla="*/ 341 w 610"/>
                  <a:gd name="T3" fmla="*/ 894 h 293"/>
                  <a:gd name="T4" fmla="*/ 337 w 610"/>
                  <a:gd name="T5" fmla="*/ 794 h 293"/>
                  <a:gd name="T6" fmla="*/ 365 w 610"/>
                  <a:gd name="T7" fmla="*/ 548 h 293"/>
                  <a:gd name="T8" fmla="*/ 435 w 610"/>
                  <a:gd name="T9" fmla="*/ 203 h 293"/>
                  <a:gd name="T10" fmla="*/ 391 w 610"/>
                  <a:gd name="T11" fmla="*/ 77 h 293"/>
                  <a:gd name="T12" fmla="*/ 347 w 610"/>
                  <a:gd name="T13" fmla="*/ 26 h 293"/>
                  <a:gd name="T14" fmla="*/ 333 w 610"/>
                  <a:gd name="T15" fmla="*/ 0 h 293"/>
                  <a:gd name="T16" fmla="*/ 293 w 610"/>
                  <a:gd name="T17" fmla="*/ 53 h 293"/>
                  <a:gd name="T18" fmla="*/ 245 w 610"/>
                  <a:gd name="T19" fmla="*/ 126 h 293"/>
                  <a:gd name="T20" fmla="*/ 200 w 610"/>
                  <a:gd name="T21" fmla="*/ 271 h 293"/>
                  <a:gd name="T22" fmla="*/ 217 w 610"/>
                  <a:gd name="T23" fmla="*/ 351 h 293"/>
                  <a:gd name="T24" fmla="*/ 204 w 610"/>
                  <a:gd name="T25" fmla="*/ 372 h 293"/>
                  <a:gd name="T26" fmla="*/ 161 w 610"/>
                  <a:gd name="T27" fmla="*/ 372 h 293"/>
                  <a:gd name="T28" fmla="*/ 125 w 610"/>
                  <a:gd name="T29" fmla="*/ 471 h 293"/>
                  <a:gd name="T30" fmla="*/ 178 w 610"/>
                  <a:gd name="T31" fmla="*/ 471 h 293"/>
                  <a:gd name="T32" fmla="*/ 125 w 610"/>
                  <a:gd name="T33" fmla="*/ 597 h 293"/>
                  <a:gd name="T34" fmla="*/ 112 w 610"/>
                  <a:gd name="T35" fmla="*/ 621 h 293"/>
                  <a:gd name="T36" fmla="*/ 81 w 610"/>
                  <a:gd name="T37" fmla="*/ 695 h 293"/>
                  <a:gd name="T38" fmla="*/ 81 w 610"/>
                  <a:gd name="T39" fmla="*/ 747 h 293"/>
                  <a:gd name="T40" fmla="*/ 89 w 610"/>
                  <a:gd name="T41" fmla="*/ 770 h 293"/>
                  <a:gd name="T42" fmla="*/ 72 w 610"/>
                  <a:gd name="T43" fmla="*/ 850 h 293"/>
                  <a:gd name="T44" fmla="*/ 85 w 610"/>
                  <a:gd name="T45" fmla="*/ 871 h 293"/>
                  <a:gd name="T46" fmla="*/ 93 w 610"/>
                  <a:gd name="T47" fmla="*/ 894 h 293"/>
                  <a:gd name="T48" fmla="*/ 116 w 610"/>
                  <a:gd name="T49" fmla="*/ 894 h 293"/>
                  <a:gd name="T50" fmla="*/ 112 w 610"/>
                  <a:gd name="T51" fmla="*/ 966 h 293"/>
                  <a:gd name="T52" fmla="*/ 97 w 610"/>
                  <a:gd name="T53" fmla="*/ 1020 h 293"/>
                  <a:gd name="T54" fmla="*/ 48 w 610"/>
                  <a:gd name="T55" fmla="*/ 1147 h 293"/>
                  <a:gd name="T56" fmla="*/ 0 w 610"/>
                  <a:gd name="T57" fmla="*/ 1223 h 293"/>
                  <a:gd name="T58" fmla="*/ 18 w 610"/>
                  <a:gd name="T59" fmla="*/ 1196 h 293"/>
                  <a:gd name="T60" fmla="*/ 48 w 610"/>
                  <a:gd name="T61" fmla="*/ 1147 h 293"/>
                  <a:gd name="T62" fmla="*/ 72 w 610"/>
                  <a:gd name="T63" fmla="*/ 1118 h 293"/>
                  <a:gd name="T64" fmla="*/ 166 w 610"/>
                  <a:gd name="T65" fmla="*/ 920 h 293"/>
                  <a:gd name="T66" fmla="*/ 191 w 610"/>
                  <a:gd name="T67" fmla="*/ 794 h 293"/>
                  <a:gd name="T68" fmla="*/ 235 w 610"/>
                  <a:gd name="T69" fmla="*/ 723 h 293"/>
                  <a:gd name="T70" fmla="*/ 196 w 610"/>
                  <a:gd name="T71" fmla="*/ 850 h 293"/>
                  <a:gd name="T72" fmla="*/ 213 w 610"/>
                  <a:gd name="T73" fmla="*/ 850 h 293"/>
                  <a:gd name="T74" fmla="*/ 217 w 610"/>
                  <a:gd name="T75" fmla="*/ 823 h 293"/>
                  <a:gd name="T76" fmla="*/ 245 w 610"/>
                  <a:gd name="T77" fmla="*/ 794 h 293"/>
                  <a:gd name="T78" fmla="*/ 249 w 610"/>
                  <a:gd name="T79" fmla="*/ 747 h 293"/>
                  <a:gd name="T80" fmla="*/ 257 w 610"/>
                  <a:gd name="T81" fmla="*/ 747 h 293"/>
                  <a:gd name="T82" fmla="*/ 266 w 610"/>
                  <a:gd name="T83" fmla="*/ 770 h 293"/>
                  <a:gd name="T84" fmla="*/ 270 w 610"/>
                  <a:gd name="T85" fmla="*/ 794 h 293"/>
                  <a:gd name="T86" fmla="*/ 293 w 610"/>
                  <a:gd name="T87" fmla="*/ 823 h 293"/>
                  <a:gd name="T88" fmla="*/ 329 w 610"/>
                  <a:gd name="T89" fmla="*/ 850 h 293"/>
                  <a:gd name="T90" fmla="*/ 329 w 610"/>
                  <a:gd name="T91" fmla="*/ 894 h 293"/>
                  <a:gd name="T92" fmla="*/ 341 w 610"/>
                  <a:gd name="T93" fmla="*/ 920 h 293"/>
                  <a:gd name="T94" fmla="*/ 347 w 610"/>
                  <a:gd name="T95" fmla="*/ 944 h 293"/>
                  <a:gd name="T96" fmla="*/ 359 w 610"/>
                  <a:gd name="T97" fmla="*/ 966 h 293"/>
                  <a:gd name="T98" fmla="*/ 368 w 610"/>
                  <a:gd name="T99" fmla="*/ 993 h 293"/>
                  <a:gd name="T100" fmla="*/ 359 w 610"/>
                  <a:gd name="T101" fmla="*/ 1020 h 293"/>
                  <a:gd name="T102" fmla="*/ 365 w 610"/>
                  <a:gd name="T103" fmla="*/ 1118 h 293"/>
                  <a:gd name="T104" fmla="*/ 368 w 610"/>
                  <a:gd name="T105" fmla="*/ 1118 h 293"/>
                  <a:gd name="T106" fmla="*/ 359 w 610"/>
                  <a:gd name="T107" fmla="*/ 1196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sp>
          <p:nvSpPr>
            <p:cNvPr id="7184" name="Rectangle 38"/>
            <p:cNvSpPr>
              <a:spLocks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185" name="Freeform 39"/>
            <p:cNvSpPr>
              <a:spLocks/>
            </p:cNvSpPr>
            <p:nvPr/>
          </p:nvSpPr>
          <p:spPr bwMode="auto">
            <a:xfrm>
              <a:off x="4468" y="2516"/>
              <a:ext cx="176" cy="189"/>
            </a:xfrm>
            <a:custGeom>
              <a:avLst/>
              <a:gdLst>
                <a:gd name="T0" fmla="*/ 211 w 173"/>
                <a:gd name="T1" fmla="*/ 271 h 168"/>
                <a:gd name="T2" fmla="*/ 197 w 173"/>
                <a:gd name="T3" fmla="*/ 271 h 168"/>
                <a:gd name="T4" fmla="*/ 197 w 173"/>
                <a:gd name="T5" fmla="*/ 271 h 168"/>
                <a:gd name="T6" fmla="*/ 185 w 173"/>
                <a:gd name="T7" fmla="*/ 371 h 168"/>
                <a:gd name="T8" fmla="*/ 191 w 173"/>
                <a:gd name="T9" fmla="*/ 394 h 168"/>
                <a:gd name="T10" fmla="*/ 185 w 173"/>
                <a:gd name="T11" fmla="*/ 419 h 168"/>
                <a:gd name="T12" fmla="*/ 169 w 173"/>
                <a:gd name="T13" fmla="*/ 443 h 168"/>
                <a:gd name="T14" fmla="*/ 160 w 173"/>
                <a:gd name="T15" fmla="*/ 492 h 168"/>
                <a:gd name="T16" fmla="*/ 160 w 173"/>
                <a:gd name="T17" fmla="*/ 548 h 168"/>
                <a:gd name="T18" fmla="*/ 160 w 173"/>
                <a:gd name="T19" fmla="*/ 548 h 168"/>
                <a:gd name="T20" fmla="*/ 160 w 173"/>
                <a:gd name="T21" fmla="*/ 566 h 168"/>
                <a:gd name="T22" fmla="*/ 151 w 173"/>
                <a:gd name="T23" fmla="*/ 594 h 168"/>
                <a:gd name="T24" fmla="*/ 144 w 173"/>
                <a:gd name="T25" fmla="*/ 645 h 168"/>
                <a:gd name="T26" fmla="*/ 120 w 173"/>
                <a:gd name="T27" fmla="*/ 694 h 168"/>
                <a:gd name="T28" fmla="*/ 120 w 173"/>
                <a:gd name="T29" fmla="*/ 645 h 168"/>
                <a:gd name="T30" fmla="*/ 114 w 173"/>
                <a:gd name="T31" fmla="*/ 618 h 168"/>
                <a:gd name="T32" fmla="*/ 105 w 173"/>
                <a:gd name="T33" fmla="*/ 618 h 168"/>
                <a:gd name="T34" fmla="*/ 84 w 173"/>
                <a:gd name="T35" fmla="*/ 594 h 168"/>
                <a:gd name="T36" fmla="*/ 72 w 173"/>
                <a:gd name="T37" fmla="*/ 618 h 168"/>
                <a:gd name="T38" fmla="*/ 60 w 173"/>
                <a:gd name="T39" fmla="*/ 645 h 168"/>
                <a:gd name="T40" fmla="*/ 60 w 173"/>
                <a:gd name="T41" fmla="*/ 594 h 168"/>
                <a:gd name="T42" fmla="*/ 42 w 173"/>
                <a:gd name="T43" fmla="*/ 594 h 168"/>
                <a:gd name="T44" fmla="*/ 48 w 173"/>
                <a:gd name="T45" fmla="*/ 594 h 168"/>
                <a:gd name="T46" fmla="*/ 42 w 173"/>
                <a:gd name="T47" fmla="*/ 594 h 168"/>
                <a:gd name="T48" fmla="*/ 18 w 173"/>
                <a:gd name="T49" fmla="*/ 594 h 168"/>
                <a:gd name="T50" fmla="*/ 18 w 173"/>
                <a:gd name="T51" fmla="*/ 492 h 168"/>
                <a:gd name="T52" fmla="*/ 18 w 173"/>
                <a:gd name="T53" fmla="*/ 443 h 168"/>
                <a:gd name="T54" fmla="*/ 6 w 173"/>
                <a:gd name="T55" fmla="*/ 419 h 168"/>
                <a:gd name="T56" fmla="*/ 6 w 173"/>
                <a:gd name="T57" fmla="*/ 394 h 168"/>
                <a:gd name="T58" fmla="*/ 6 w 173"/>
                <a:gd name="T59" fmla="*/ 371 h 168"/>
                <a:gd name="T60" fmla="*/ 6 w 173"/>
                <a:gd name="T61" fmla="*/ 345 h 168"/>
                <a:gd name="T62" fmla="*/ 0 w 173"/>
                <a:gd name="T63" fmla="*/ 271 h 168"/>
                <a:gd name="T64" fmla="*/ 6 w 173"/>
                <a:gd name="T65" fmla="*/ 243 h 168"/>
                <a:gd name="T66" fmla="*/ 0 w 173"/>
                <a:gd name="T67" fmla="*/ 243 h 168"/>
                <a:gd name="T68" fmla="*/ 12 w 173"/>
                <a:gd name="T69" fmla="*/ 171 h 168"/>
                <a:gd name="T70" fmla="*/ 18 w 173"/>
                <a:gd name="T71" fmla="*/ 243 h 168"/>
                <a:gd name="T72" fmla="*/ 42 w 173"/>
                <a:gd name="T73" fmla="*/ 271 h 168"/>
                <a:gd name="T74" fmla="*/ 66 w 173"/>
                <a:gd name="T75" fmla="*/ 243 h 168"/>
                <a:gd name="T76" fmla="*/ 72 w 173"/>
                <a:gd name="T77" fmla="*/ 226 h 168"/>
                <a:gd name="T78" fmla="*/ 105 w 173"/>
                <a:gd name="T79" fmla="*/ 243 h 168"/>
                <a:gd name="T80" fmla="*/ 126 w 173"/>
                <a:gd name="T81" fmla="*/ 226 h 168"/>
                <a:gd name="T82" fmla="*/ 132 w 173"/>
                <a:gd name="T83" fmla="*/ 149 h 168"/>
                <a:gd name="T84" fmla="*/ 138 w 173"/>
                <a:gd name="T85" fmla="*/ 99 h 168"/>
                <a:gd name="T86" fmla="*/ 138 w 173"/>
                <a:gd name="T87" fmla="*/ 48 h 168"/>
                <a:gd name="T88" fmla="*/ 144 w 173"/>
                <a:gd name="T89" fmla="*/ 0 h 168"/>
                <a:gd name="T90" fmla="*/ 169 w 173"/>
                <a:gd name="T91" fmla="*/ 0 h 168"/>
                <a:gd name="T92" fmla="*/ 185 w 173"/>
                <a:gd name="T93" fmla="*/ 0 h 168"/>
                <a:gd name="T94" fmla="*/ 185 w 173"/>
                <a:gd name="T95" fmla="*/ 26 h 168"/>
                <a:gd name="T96" fmla="*/ 185 w 173"/>
                <a:gd name="T97" fmla="*/ 26 h 168"/>
                <a:gd name="T98" fmla="*/ 191 w 173"/>
                <a:gd name="T99" fmla="*/ 48 h 168"/>
                <a:gd name="T100" fmla="*/ 185 w 173"/>
                <a:gd name="T101" fmla="*/ 48 h 168"/>
                <a:gd name="T102" fmla="*/ 178 w 173"/>
                <a:gd name="T103" fmla="*/ 48 h 168"/>
                <a:gd name="T104" fmla="*/ 185 w 173"/>
                <a:gd name="T105" fmla="*/ 77 h 168"/>
                <a:gd name="T106" fmla="*/ 197 w 173"/>
                <a:gd name="T107" fmla="*/ 171 h 168"/>
                <a:gd name="T108" fmla="*/ 191 w 173"/>
                <a:gd name="T109" fmla="*/ 201 h 168"/>
                <a:gd name="T110" fmla="*/ 203 w 173"/>
                <a:gd name="T111" fmla="*/ 243 h 168"/>
                <a:gd name="T112" fmla="*/ 211 w 173"/>
                <a:gd name="T113" fmla="*/ 271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3"/>
                <a:gd name="T172" fmla="*/ 0 h 168"/>
                <a:gd name="T173" fmla="*/ 173 w 173"/>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round/>
              <a:headEnd/>
              <a:tailEnd/>
            </a:ln>
          </p:spPr>
          <p:txBody>
            <a:bodyPr/>
            <a:lstStyle/>
            <a:p>
              <a:endParaRPr lang="en-US"/>
            </a:p>
          </p:txBody>
        </p:sp>
        <p:sp>
          <p:nvSpPr>
            <p:cNvPr id="7186" name="Freeform 40"/>
            <p:cNvSpPr>
              <a:spLocks/>
            </p:cNvSpPr>
            <p:nvPr/>
          </p:nvSpPr>
          <p:spPr bwMode="auto">
            <a:xfrm>
              <a:off x="4219" y="2489"/>
              <a:ext cx="195" cy="257"/>
            </a:xfrm>
            <a:custGeom>
              <a:avLst/>
              <a:gdLst>
                <a:gd name="T0" fmla="*/ 245 w 191"/>
                <a:gd name="T1" fmla="*/ 732 h 228"/>
                <a:gd name="T2" fmla="*/ 245 w 191"/>
                <a:gd name="T3" fmla="*/ 732 h 228"/>
                <a:gd name="T4" fmla="*/ 245 w 191"/>
                <a:gd name="T5" fmla="*/ 833 h 228"/>
                <a:gd name="T6" fmla="*/ 237 w 191"/>
                <a:gd name="T7" fmla="*/ 961 h 228"/>
                <a:gd name="T8" fmla="*/ 230 w 191"/>
                <a:gd name="T9" fmla="*/ 905 h 228"/>
                <a:gd name="T10" fmla="*/ 222 w 191"/>
                <a:gd name="T11" fmla="*/ 933 h 228"/>
                <a:gd name="T12" fmla="*/ 214 w 191"/>
                <a:gd name="T13" fmla="*/ 933 h 228"/>
                <a:gd name="T14" fmla="*/ 214 w 191"/>
                <a:gd name="T15" fmla="*/ 961 h 228"/>
                <a:gd name="T16" fmla="*/ 190 w 191"/>
                <a:gd name="T17" fmla="*/ 886 h 228"/>
                <a:gd name="T18" fmla="*/ 182 w 191"/>
                <a:gd name="T19" fmla="*/ 833 h 228"/>
                <a:gd name="T20" fmla="*/ 167 w 191"/>
                <a:gd name="T21" fmla="*/ 803 h 228"/>
                <a:gd name="T22" fmla="*/ 154 w 191"/>
                <a:gd name="T23" fmla="*/ 759 h 228"/>
                <a:gd name="T24" fmla="*/ 145 w 191"/>
                <a:gd name="T25" fmla="*/ 707 h 228"/>
                <a:gd name="T26" fmla="*/ 136 w 191"/>
                <a:gd name="T27" fmla="*/ 656 h 228"/>
                <a:gd name="T28" fmla="*/ 119 w 191"/>
                <a:gd name="T29" fmla="*/ 582 h 228"/>
                <a:gd name="T30" fmla="*/ 119 w 191"/>
                <a:gd name="T31" fmla="*/ 556 h 228"/>
                <a:gd name="T32" fmla="*/ 107 w 191"/>
                <a:gd name="T33" fmla="*/ 504 h 228"/>
                <a:gd name="T34" fmla="*/ 101 w 191"/>
                <a:gd name="T35" fmla="*/ 458 h 228"/>
                <a:gd name="T36" fmla="*/ 94 w 191"/>
                <a:gd name="T37" fmla="*/ 376 h 228"/>
                <a:gd name="T38" fmla="*/ 82 w 191"/>
                <a:gd name="T39" fmla="*/ 328 h 228"/>
                <a:gd name="T40" fmla="*/ 65 w 191"/>
                <a:gd name="T41" fmla="*/ 274 h 228"/>
                <a:gd name="T42" fmla="*/ 54 w 191"/>
                <a:gd name="T43" fmla="*/ 203 h 228"/>
                <a:gd name="T44" fmla="*/ 36 w 191"/>
                <a:gd name="T45" fmla="*/ 157 h 228"/>
                <a:gd name="T46" fmla="*/ 12 w 191"/>
                <a:gd name="T47" fmla="*/ 99 h 228"/>
                <a:gd name="T48" fmla="*/ 0 w 191"/>
                <a:gd name="T49" fmla="*/ 0 h 228"/>
                <a:gd name="T50" fmla="*/ 12 w 191"/>
                <a:gd name="T51" fmla="*/ 0 h 228"/>
                <a:gd name="T52" fmla="*/ 36 w 191"/>
                <a:gd name="T53" fmla="*/ 0 h 228"/>
                <a:gd name="T54" fmla="*/ 54 w 191"/>
                <a:gd name="T55" fmla="*/ 26 h 228"/>
                <a:gd name="T56" fmla="*/ 65 w 191"/>
                <a:gd name="T57" fmla="*/ 99 h 228"/>
                <a:gd name="T58" fmla="*/ 71 w 191"/>
                <a:gd name="T59" fmla="*/ 126 h 228"/>
                <a:gd name="T60" fmla="*/ 113 w 191"/>
                <a:gd name="T61" fmla="*/ 229 h 228"/>
                <a:gd name="T62" fmla="*/ 127 w 191"/>
                <a:gd name="T63" fmla="*/ 303 h 228"/>
                <a:gd name="T64" fmla="*/ 127 w 191"/>
                <a:gd name="T65" fmla="*/ 274 h 228"/>
                <a:gd name="T66" fmla="*/ 154 w 191"/>
                <a:gd name="T67" fmla="*/ 328 h 228"/>
                <a:gd name="T68" fmla="*/ 161 w 191"/>
                <a:gd name="T69" fmla="*/ 376 h 228"/>
                <a:gd name="T70" fmla="*/ 182 w 191"/>
                <a:gd name="T71" fmla="*/ 432 h 228"/>
                <a:gd name="T72" fmla="*/ 182 w 191"/>
                <a:gd name="T73" fmla="*/ 432 h 228"/>
                <a:gd name="T74" fmla="*/ 198 w 191"/>
                <a:gd name="T75" fmla="*/ 458 h 228"/>
                <a:gd name="T76" fmla="*/ 190 w 191"/>
                <a:gd name="T77" fmla="*/ 478 h 228"/>
                <a:gd name="T78" fmla="*/ 190 w 191"/>
                <a:gd name="T79" fmla="*/ 504 h 228"/>
                <a:gd name="T80" fmla="*/ 190 w 191"/>
                <a:gd name="T81" fmla="*/ 504 h 228"/>
                <a:gd name="T82" fmla="*/ 190 w 191"/>
                <a:gd name="T83" fmla="*/ 530 h 228"/>
                <a:gd name="T84" fmla="*/ 206 w 191"/>
                <a:gd name="T85" fmla="*/ 556 h 228"/>
                <a:gd name="T86" fmla="*/ 214 w 191"/>
                <a:gd name="T87" fmla="*/ 606 h 228"/>
                <a:gd name="T88" fmla="*/ 222 w 191"/>
                <a:gd name="T89" fmla="*/ 630 h 228"/>
                <a:gd name="T90" fmla="*/ 222 w 191"/>
                <a:gd name="T91" fmla="*/ 656 h 228"/>
                <a:gd name="T92" fmla="*/ 237 w 191"/>
                <a:gd name="T93" fmla="*/ 656 h 228"/>
                <a:gd name="T94" fmla="*/ 245 w 191"/>
                <a:gd name="T95" fmla="*/ 732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1"/>
                <a:gd name="T145" fmla="*/ 0 h 228"/>
                <a:gd name="T146" fmla="*/ 191 w 191"/>
                <a:gd name="T147" fmla="*/ 228 h 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round/>
              <a:headEnd/>
              <a:tailEnd/>
            </a:ln>
          </p:spPr>
          <p:txBody>
            <a:bodyPr/>
            <a:lstStyle/>
            <a:p>
              <a:endParaRPr lang="en-US"/>
            </a:p>
          </p:txBody>
        </p:sp>
        <p:sp>
          <p:nvSpPr>
            <p:cNvPr id="7187" name="Freeform 41"/>
            <p:cNvSpPr>
              <a:spLocks/>
            </p:cNvSpPr>
            <p:nvPr/>
          </p:nvSpPr>
          <p:spPr bwMode="auto">
            <a:xfrm>
              <a:off x="4861" y="2624"/>
              <a:ext cx="176" cy="195"/>
            </a:xfrm>
            <a:custGeom>
              <a:avLst/>
              <a:gdLst>
                <a:gd name="T0" fmla="*/ 160 w 173"/>
                <a:gd name="T1" fmla="*/ 606 h 173"/>
                <a:gd name="T2" fmla="*/ 160 w 173"/>
                <a:gd name="T3" fmla="*/ 606 h 173"/>
                <a:gd name="T4" fmla="*/ 160 w 173"/>
                <a:gd name="T5" fmla="*/ 652 h 173"/>
                <a:gd name="T6" fmla="*/ 169 w 173"/>
                <a:gd name="T7" fmla="*/ 627 h 173"/>
                <a:gd name="T8" fmla="*/ 185 w 173"/>
                <a:gd name="T9" fmla="*/ 627 h 173"/>
                <a:gd name="T10" fmla="*/ 191 w 173"/>
                <a:gd name="T11" fmla="*/ 675 h 173"/>
                <a:gd name="T12" fmla="*/ 203 w 173"/>
                <a:gd name="T13" fmla="*/ 729 h 173"/>
                <a:gd name="T14" fmla="*/ 203 w 173"/>
                <a:gd name="T15" fmla="*/ 652 h 173"/>
                <a:gd name="T16" fmla="*/ 203 w 173"/>
                <a:gd name="T17" fmla="*/ 582 h 173"/>
                <a:gd name="T18" fmla="*/ 203 w 173"/>
                <a:gd name="T19" fmla="*/ 530 h 173"/>
                <a:gd name="T20" fmla="*/ 211 w 173"/>
                <a:gd name="T21" fmla="*/ 458 h 173"/>
                <a:gd name="T22" fmla="*/ 211 w 173"/>
                <a:gd name="T23" fmla="*/ 375 h 173"/>
                <a:gd name="T24" fmla="*/ 211 w 173"/>
                <a:gd name="T25" fmla="*/ 256 h 173"/>
                <a:gd name="T26" fmla="*/ 211 w 173"/>
                <a:gd name="T27" fmla="*/ 178 h 173"/>
                <a:gd name="T28" fmla="*/ 197 w 173"/>
                <a:gd name="T29" fmla="*/ 157 h 173"/>
                <a:gd name="T30" fmla="*/ 178 w 173"/>
                <a:gd name="T31" fmla="*/ 126 h 173"/>
                <a:gd name="T32" fmla="*/ 143 w 173"/>
                <a:gd name="T33" fmla="*/ 77 h 173"/>
                <a:gd name="T34" fmla="*/ 131 w 173"/>
                <a:gd name="T35" fmla="*/ 126 h 173"/>
                <a:gd name="T36" fmla="*/ 113 w 173"/>
                <a:gd name="T37" fmla="*/ 157 h 173"/>
                <a:gd name="T38" fmla="*/ 83 w 173"/>
                <a:gd name="T39" fmla="*/ 256 h 173"/>
                <a:gd name="T40" fmla="*/ 77 w 173"/>
                <a:gd name="T41" fmla="*/ 203 h 173"/>
                <a:gd name="T42" fmla="*/ 71 w 173"/>
                <a:gd name="T43" fmla="*/ 178 h 173"/>
                <a:gd name="T44" fmla="*/ 71 w 173"/>
                <a:gd name="T45" fmla="*/ 178 h 173"/>
                <a:gd name="T46" fmla="*/ 66 w 173"/>
                <a:gd name="T47" fmla="*/ 99 h 173"/>
                <a:gd name="T48" fmla="*/ 66 w 173"/>
                <a:gd name="T49" fmla="*/ 53 h 173"/>
                <a:gd name="T50" fmla="*/ 66 w 173"/>
                <a:gd name="T51" fmla="*/ 26 h 173"/>
                <a:gd name="T52" fmla="*/ 18 w 173"/>
                <a:gd name="T53" fmla="*/ 0 h 173"/>
                <a:gd name="T54" fmla="*/ 6 w 173"/>
                <a:gd name="T55" fmla="*/ 26 h 173"/>
                <a:gd name="T56" fmla="*/ 0 w 173"/>
                <a:gd name="T57" fmla="*/ 77 h 173"/>
                <a:gd name="T58" fmla="*/ 12 w 173"/>
                <a:gd name="T59" fmla="*/ 99 h 173"/>
                <a:gd name="T60" fmla="*/ 24 w 173"/>
                <a:gd name="T61" fmla="*/ 157 h 173"/>
                <a:gd name="T62" fmla="*/ 48 w 173"/>
                <a:gd name="T63" fmla="*/ 157 h 173"/>
                <a:gd name="T64" fmla="*/ 60 w 173"/>
                <a:gd name="T65" fmla="*/ 157 h 173"/>
                <a:gd name="T66" fmla="*/ 60 w 173"/>
                <a:gd name="T67" fmla="*/ 157 h 173"/>
                <a:gd name="T68" fmla="*/ 60 w 173"/>
                <a:gd name="T69" fmla="*/ 178 h 173"/>
                <a:gd name="T70" fmla="*/ 54 w 173"/>
                <a:gd name="T71" fmla="*/ 178 h 173"/>
                <a:gd name="T72" fmla="*/ 54 w 173"/>
                <a:gd name="T73" fmla="*/ 178 h 173"/>
                <a:gd name="T74" fmla="*/ 24 w 173"/>
                <a:gd name="T75" fmla="*/ 178 h 173"/>
                <a:gd name="T76" fmla="*/ 18 w 173"/>
                <a:gd name="T77" fmla="*/ 203 h 173"/>
                <a:gd name="T78" fmla="*/ 42 w 173"/>
                <a:gd name="T79" fmla="*/ 256 h 173"/>
                <a:gd name="T80" fmla="*/ 42 w 173"/>
                <a:gd name="T81" fmla="*/ 274 h 173"/>
                <a:gd name="T82" fmla="*/ 48 w 173"/>
                <a:gd name="T83" fmla="*/ 303 h 173"/>
                <a:gd name="T84" fmla="*/ 60 w 173"/>
                <a:gd name="T85" fmla="*/ 203 h 173"/>
                <a:gd name="T86" fmla="*/ 60 w 173"/>
                <a:gd name="T87" fmla="*/ 256 h 173"/>
                <a:gd name="T88" fmla="*/ 71 w 173"/>
                <a:gd name="T89" fmla="*/ 274 h 173"/>
                <a:gd name="T90" fmla="*/ 77 w 173"/>
                <a:gd name="T91" fmla="*/ 274 h 173"/>
                <a:gd name="T92" fmla="*/ 77 w 173"/>
                <a:gd name="T93" fmla="*/ 303 h 173"/>
                <a:gd name="T94" fmla="*/ 113 w 173"/>
                <a:gd name="T95" fmla="*/ 353 h 173"/>
                <a:gd name="T96" fmla="*/ 125 w 173"/>
                <a:gd name="T97" fmla="*/ 375 h 173"/>
                <a:gd name="T98" fmla="*/ 137 w 173"/>
                <a:gd name="T99" fmla="*/ 406 h 173"/>
                <a:gd name="T100" fmla="*/ 143 w 173"/>
                <a:gd name="T101" fmla="*/ 432 h 173"/>
                <a:gd name="T102" fmla="*/ 160 w 173"/>
                <a:gd name="T103" fmla="*/ 530 h 173"/>
                <a:gd name="T104" fmla="*/ 169 w 173"/>
                <a:gd name="T105" fmla="*/ 530 h 173"/>
                <a:gd name="T106" fmla="*/ 151 w 173"/>
                <a:gd name="T107" fmla="*/ 556 h 173"/>
                <a:gd name="T108" fmla="*/ 169 w 173"/>
                <a:gd name="T109" fmla="*/ 556 h 173"/>
                <a:gd name="T110" fmla="*/ 160 w 173"/>
                <a:gd name="T111" fmla="*/ 556 h 173"/>
                <a:gd name="T112" fmla="*/ 160 w 173"/>
                <a:gd name="T113" fmla="*/ 582 h 173"/>
                <a:gd name="T114" fmla="*/ 143 w 173"/>
                <a:gd name="T115" fmla="*/ 582 h 173"/>
                <a:gd name="T116" fmla="*/ 131 w 173"/>
                <a:gd name="T117" fmla="*/ 652 h 173"/>
                <a:gd name="T118" fmla="*/ 151 w 173"/>
                <a:gd name="T119" fmla="*/ 652 h 173"/>
                <a:gd name="T120" fmla="*/ 160 w 173"/>
                <a:gd name="T121" fmla="*/ 606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173"/>
                <a:gd name="T185" fmla="*/ 173 w 173"/>
                <a:gd name="T186" fmla="*/ 173 h 1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round/>
              <a:headEnd/>
              <a:tailEnd/>
            </a:ln>
          </p:spPr>
          <p:txBody>
            <a:bodyPr/>
            <a:lstStyle/>
            <a:p>
              <a:endParaRPr lang="en-US"/>
            </a:p>
          </p:txBody>
        </p:sp>
        <p:sp>
          <p:nvSpPr>
            <p:cNvPr id="7188" name="Freeform 42"/>
            <p:cNvSpPr>
              <a:spLocks/>
            </p:cNvSpPr>
            <p:nvPr/>
          </p:nvSpPr>
          <p:spPr bwMode="auto">
            <a:xfrm>
              <a:off x="4644" y="2577"/>
              <a:ext cx="115" cy="162"/>
            </a:xfrm>
            <a:custGeom>
              <a:avLst/>
              <a:gdLst>
                <a:gd name="T0" fmla="*/ 126 w 114"/>
                <a:gd name="T1" fmla="*/ 0 h 144"/>
                <a:gd name="T2" fmla="*/ 120 w 114"/>
                <a:gd name="T3" fmla="*/ 0 h 144"/>
                <a:gd name="T4" fmla="*/ 102 w 114"/>
                <a:gd name="T5" fmla="*/ 48 h 144"/>
                <a:gd name="T6" fmla="*/ 48 w 114"/>
                <a:gd name="T7" fmla="*/ 26 h 144"/>
                <a:gd name="T8" fmla="*/ 36 w 114"/>
                <a:gd name="T9" fmla="*/ 26 h 144"/>
                <a:gd name="T10" fmla="*/ 30 w 114"/>
                <a:gd name="T11" fmla="*/ 74 h 144"/>
                <a:gd name="T12" fmla="*/ 24 w 114"/>
                <a:gd name="T13" fmla="*/ 48 h 144"/>
                <a:gd name="T14" fmla="*/ 18 w 114"/>
                <a:gd name="T15" fmla="*/ 125 h 144"/>
                <a:gd name="T16" fmla="*/ 18 w 114"/>
                <a:gd name="T17" fmla="*/ 201 h 144"/>
                <a:gd name="T18" fmla="*/ 18 w 114"/>
                <a:gd name="T19" fmla="*/ 201 h 144"/>
                <a:gd name="T20" fmla="*/ 6 w 114"/>
                <a:gd name="T21" fmla="*/ 271 h 144"/>
                <a:gd name="T22" fmla="*/ 0 w 114"/>
                <a:gd name="T23" fmla="*/ 344 h 144"/>
                <a:gd name="T24" fmla="*/ 0 w 114"/>
                <a:gd name="T25" fmla="*/ 419 h 144"/>
                <a:gd name="T26" fmla="*/ 12 w 114"/>
                <a:gd name="T27" fmla="*/ 419 h 144"/>
                <a:gd name="T28" fmla="*/ 12 w 114"/>
                <a:gd name="T29" fmla="*/ 492 h 144"/>
                <a:gd name="T30" fmla="*/ 6 w 114"/>
                <a:gd name="T31" fmla="*/ 548 h 144"/>
                <a:gd name="T32" fmla="*/ 12 w 114"/>
                <a:gd name="T33" fmla="*/ 594 h 144"/>
                <a:gd name="T34" fmla="*/ 24 w 114"/>
                <a:gd name="T35" fmla="*/ 594 h 144"/>
                <a:gd name="T36" fmla="*/ 24 w 114"/>
                <a:gd name="T37" fmla="*/ 492 h 144"/>
                <a:gd name="T38" fmla="*/ 24 w 114"/>
                <a:gd name="T39" fmla="*/ 371 h 144"/>
                <a:gd name="T40" fmla="*/ 36 w 114"/>
                <a:gd name="T41" fmla="*/ 344 h 144"/>
                <a:gd name="T42" fmla="*/ 36 w 114"/>
                <a:gd name="T43" fmla="*/ 394 h 144"/>
                <a:gd name="T44" fmla="*/ 36 w 114"/>
                <a:gd name="T45" fmla="*/ 443 h 144"/>
                <a:gd name="T46" fmla="*/ 48 w 114"/>
                <a:gd name="T47" fmla="*/ 469 h 144"/>
                <a:gd name="T48" fmla="*/ 48 w 114"/>
                <a:gd name="T49" fmla="*/ 516 h 144"/>
                <a:gd name="T50" fmla="*/ 54 w 114"/>
                <a:gd name="T51" fmla="*/ 516 h 144"/>
                <a:gd name="T52" fmla="*/ 78 w 114"/>
                <a:gd name="T53" fmla="*/ 492 h 144"/>
                <a:gd name="T54" fmla="*/ 84 w 114"/>
                <a:gd name="T55" fmla="*/ 469 h 144"/>
                <a:gd name="T56" fmla="*/ 72 w 114"/>
                <a:gd name="T57" fmla="*/ 419 h 144"/>
                <a:gd name="T58" fmla="*/ 72 w 114"/>
                <a:gd name="T59" fmla="*/ 394 h 144"/>
                <a:gd name="T60" fmla="*/ 42 w 114"/>
                <a:gd name="T61" fmla="*/ 271 h 144"/>
                <a:gd name="T62" fmla="*/ 54 w 114"/>
                <a:gd name="T63" fmla="*/ 271 h 144"/>
                <a:gd name="T64" fmla="*/ 78 w 114"/>
                <a:gd name="T65" fmla="*/ 242 h 144"/>
                <a:gd name="T66" fmla="*/ 90 w 114"/>
                <a:gd name="T67" fmla="*/ 201 h 144"/>
                <a:gd name="T68" fmla="*/ 90 w 114"/>
                <a:gd name="T69" fmla="*/ 201 h 144"/>
                <a:gd name="T70" fmla="*/ 90 w 114"/>
                <a:gd name="T71" fmla="*/ 171 h 144"/>
                <a:gd name="T72" fmla="*/ 84 w 114"/>
                <a:gd name="T73" fmla="*/ 201 h 144"/>
                <a:gd name="T74" fmla="*/ 48 w 114"/>
                <a:gd name="T75" fmla="*/ 201 h 144"/>
                <a:gd name="T76" fmla="*/ 36 w 114"/>
                <a:gd name="T77" fmla="*/ 242 h 144"/>
                <a:gd name="T78" fmla="*/ 24 w 114"/>
                <a:gd name="T79" fmla="*/ 171 h 144"/>
                <a:gd name="T80" fmla="*/ 30 w 114"/>
                <a:gd name="T81" fmla="*/ 99 h 144"/>
                <a:gd name="T82" fmla="*/ 54 w 114"/>
                <a:gd name="T83" fmla="*/ 99 h 144"/>
                <a:gd name="T84" fmla="*/ 90 w 114"/>
                <a:gd name="T85" fmla="*/ 99 h 144"/>
                <a:gd name="T86" fmla="*/ 114 w 114"/>
                <a:gd name="T87" fmla="*/ 74 h 144"/>
                <a:gd name="T88" fmla="*/ 126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4"/>
                <a:gd name="T136" fmla="*/ 0 h 144"/>
                <a:gd name="T137" fmla="*/ 114 w 114"/>
                <a:gd name="T138" fmla="*/ 144 h 1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round/>
              <a:headEnd/>
              <a:tailEnd/>
            </a:ln>
          </p:spPr>
          <p:txBody>
            <a:bodyPr/>
            <a:lstStyle/>
            <a:p>
              <a:endParaRPr lang="en-US"/>
            </a:p>
          </p:txBody>
        </p:sp>
        <p:sp>
          <p:nvSpPr>
            <p:cNvPr id="7189" name="Freeform 43"/>
            <p:cNvSpPr>
              <a:spLocks/>
            </p:cNvSpPr>
            <p:nvPr/>
          </p:nvSpPr>
          <p:spPr bwMode="auto">
            <a:xfrm>
              <a:off x="4402" y="2746"/>
              <a:ext cx="157" cy="60"/>
            </a:xfrm>
            <a:custGeom>
              <a:avLst/>
              <a:gdLst>
                <a:gd name="T0" fmla="*/ 168 w 156"/>
                <a:gd name="T1" fmla="*/ 234 h 53"/>
                <a:gd name="T2" fmla="*/ 168 w 156"/>
                <a:gd name="T3" fmla="*/ 234 h 53"/>
                <a:gd name="T4" fmla="*/ 168 w 156"/>
                <a:gd name="T5" fmla="*/ 161 h 53"/>
                <a:gd name="T6" fmla="*/ 156 w 156"/>
                <a:gd name="T7" fmla="*/ 161 h 53"/>
                <a:gd name="T8" fmla="*/ 144 w 156"/>
                <a:gd name="T9" fmla="*/ 161 h 53"/>
                <a:gd name="T10" fmla="*/ 138 w 156"/>
                <a:gd name="T11" fmla="*/ 109 h 53"/>
                <a:gd name="T12" fmla="*/ 120 w 156"/>
                <a:gd name="T13" fmla="*/ 78 h 53"/>
                <a:gd name="T14" fmla="*/ 108 w 156"/>
                <a:gd name="T15" fmla="*/ 54 h 53"/>
                <a:gd name="T16" fmla="*/ 102 w 156"/>
                <a:gd name="T17" fmla="*/ 78 h 53"/>
                <a:gd name="T18" fmla="*/ 60 w 156"/>
                <a:gd name="T19" fmla="*/ 78 h 53"/>
                <a:gd name="T20" fmla="*/ 54 w 156"/>
                <a:gd name="T21" fmla="*/ 54 h 53"/>
                <a:gd name="T22" fmla="*/ 36 w 156"/>
                <a:gd name="T23" fmla="*/ 0 h 53"/>
                <a:gd name="T24" fmla="*/ 12 w 156"/>
                <a:gd name="T25" fmla="*/ 0 h 53"/>
                <a:gd name="T26" fmla="*/ 6 w 156"/>
                <a:gd name="T27" fmla="*/ 54 h 53"/>
                <a:gd name="T28" fmla="*/ 0 w 156"/>
                <a:gd name="T29" fmla="*/ 78 h 53"/>
                <a:gd name="T30" fmla="*/ 18 w 156"/>
                <a:gd name="T31" fmla="*/ 109 h 53"/>
                <a:gd name="T32" fmla="*/ 18 w 156"/>
                <a:gd name="T33" fmla="*/ 109 h 53"/>
                <a:gd name="T34" fmla="*/ 36 w 156"/>
                <a:gd name="T35" fmla="*/ 129 h 53"/>
                <a:gd name="T36" fmla="*/ 54 w 156"/>
                <a:gd name="T37" fmla="*/ 161 h 53"/>
                <a:gd name="T38" fmla="*/ 66 w 156"/>
                <a:gd name="T39" fmla="*/ 182 h 53"/>
                <a:gd name="T40" fmla="*/ 96 w 156"/>
                <a:gd name="T41" fmla="*/ 182 h 53"/>
                <a:gd name="T42" fmla="*/ 120 w 156"/>
                <a:gd name="T43" fmla="*/ 207 h 53"/>
                <a:gd name="T44" fmla="*/ 144 w 156"/>
                <a:gd name="T45" fmla="*/ 207 h 53"/>
                <a:gd name="T46" fmla="*/ 156 w 156"/>
                <a:gd name="T47" fmla="*/ 234 h 53"/>
                <a:gd name="T48" fmla="*/ 168 w 156"/>
                <a:gd name="T49" fmla="*/ 234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6"/>
                <a:gd name="T76" fmla="*/ 0 h 53"/>
                <a:gd name="T77" fmla="*/ 156 w 156"/>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round/>
              <a:headEnd/>
              <a:tailEnd/>
            </a:ln>
          </p:spPr>
          <p:txBody>
            <a:bodyPr/>
            <a:lstStyle/>
            <a:p>
              <a:endParaRPr lang="en-US"/>
            </a:p>
          </p:txBody>
        </p:sp>
        <p:sp>
          <p:nvSpPr>
            <p:cNvPr id="7190" name="Freeform 44"/>
            <p:cNvSpPr>
              <a:spLocks/>
            </p:cNvSpPr>
            <p:nvPr/>
          </p:nvSpPr>
          <p:spPr bwMode="auto">
            <a:xfrm>
              <a:off x="4716" y="2799"/>
              <a:ext cx="73" cy="47"/>
            </a:xfrm>
            <a:custGeom>
              <a:avLst/>
              <a:gdLst>
                <a:gd name="T0" fmla="*/ 84 w 72"/>
                <a:gd name="T1" fmla="*/ 0 h 42"/>
                <a:gd name="T2" fmla="*/ 54 w 72"/>
                <a:gd name="T3" fmla="*/ 24 h 42"/>
                <a:gd name="T4" fmla="*/ 12 w 72"/>
                <a:gd name="T5" fmla="*/ 69 h 42"/>
                <a:gd name="T6" fmla="*/ 0 w 72"/>
                <a:gd name="T7" fmla="*/ 138 h 42"/>
                <a:gd name="T8" fmla="*/ 0 w 72"/>
                <a:gd name="T9" fmla="*/ 138 h 42"/>
                <a:gd name="T10" fmla="*/ 6 w 72"/>
                <a:gd name="T11" fmla="*/ 162 h 42"/>
                <a:gd name="T12" fmla="*/ 24 w 72"/>
                <a:gd name="T13" fmla="*/ 118 h 42"/>
                <a:gd name="T14" fmla="*/ 60 w 72"/>
                <a:gd name="T15" fmla="*/ 48 h 42"/>
                <a:gd name="T16" fmla="*/ 84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
                <a:gd name="T28" fmla="*/ 0 h 42"/>
                <a:gd name="T29" fmla="*/ 72 w 72"/>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round/>
              <a:headEnd/>
              <a:tailEnd/>
            </a:ln>
          </p:spPr>
          <p:txBody>
            <a:bodyPr/>
            <a:lstStyle/>
            <a:p>
              <a:endParaRPr lang="en-US"/>
            </a:p>
          </p:txBody>
        </p:sp>
        <p:sp>
          <p:nvSpPr>
            <p:cNvPr id="7191" name="Freeform 45"/>
            <p:cNvSpPr>
              <a:spLocks/>
            </p:cNvSpPr>
            <p:nvPr/>
          </p:nvSpPr>
          <p:spPr bwMode="auto">
            <a:xfrm>
              <a:off x="4801" y="2564"/>
              <a:ext cx="24" cy="67"/>
            </a:xfrm>
            <a:custGeom>
              <a:avLst/>
              <a:gdLst>
                <a:gd name="T0" fmla="*/ 24 w 24"/>
                <a:gd name="T1" fmla="*/ 160 h 60"/>
                <a:gd name="T2" fmla="*/ 12 w 24"/>
                <a:gd name="T3" fmla="*/ 92 h 60"/>
                <a:gd name="T4" fmla="*/ 18 w 24"/>
                <a:gd name="T5" fmla="*/ 68 h 60"/>
                <a:gd name="T6" fmla="*/ 12 w 24"/>
                <a:gd name="T7" fmla="*/ 45 h 60"/>
                <a:gd name="T8" fmla="*/ 6 w 24"/>
                <a:gd name="T9" fmla="*/ 68 h 60"/>
                <a:gd name="T10" fmla="*/ 0 w 24"/>
                <a:gd name="T11" fmla="*/ 115 h 60"/>
                <a:gd name="T12" fmla="*/ 0 w 24"/>
                <a:gd name="T13" fmla="*/ 92 h 60"/>
                <a:gd name="T14" fmla="*/ 6 w 24"/>
                <a:gd name="T15" fmla="*/ 23 h 60"/>
                <a:gd name="T16" fmla="*/ 6 w 24"/>
                <a:gd name="T17" fmla="*/ 0 h 60"/>
                <a:gd name="T18" fmla="*/ 0 w 24"/>
                <a:gd name="T19" fmla="*/ 45 h 60"/>
                <a:gd name="T20" fmla="*/ 0 w 24"/>
                <a:gd name="T21" fmla="*/ 115 h 60"/>
                <a:gd name="T22" fmla="*/ 0 w 24"/>
                <a:gd name="T23" fmla="*/ 160 h 60"/>
                <a:gd name="T24" fmla="*/ 12 w 24"/>
                <a:gd name="T25" fmla="*/ 227 h 60"/>
                <a:gd name="T26" fmla="*/ 6 w 24"/>
                <a:gd name="T27" fmla="*/ 135 h 60"/>
                <a:gd name="T28" fmla="*/ 24 w 24"/>
                <a:gd name="T29" fmla="*/ 16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60"/>
                <a:gd name="T47" fmla="*/ 24 w 24"/>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round/>
              <a:headEnd/>
              <a:tailEnd/>
            </a:ln>
          </p:spPr>
          <p:txBody>
            <a:bodyPr/>
            <a:lstStyle/>
            <a:p>
              <a:endParaRPr lang="en-US"/>
            </a:p>
          </p:txBody>
        </p:sp>
        <p:sp>
          <p:nvSpPr>
            <p:cNvPr id="7192" name="Freeform 46"/>
            <p:cNvSpPr>
              <a:spLocks/>
            </p:cNvSpPr>
            <p:nvPr/>
          </p:nvSpPr>
          <p:spPr bwMode="auto">
            <a:xfrm>
              <a:off x="4807" y="2678"/>
              <a:ext cx="49" cy="21"/>
            </a:xfrm>
            <a:custGeom>
              <a:avLst/>
              <a:gdLst>
                <a:gd name="T0" fmla="*/ 60 w 48"/>
                <a:gd name="T1" fmla="*/ 76 h 18"/>
                <a:gd name="T2" fmla="*/ 60 w 48"/>
                <a:gd name="T3" fmla="*/ 117 h 18"/>
                <a:gd name="T4" fmla="*/ 32 w 48"/>
                <a:gd name="T5" fmla="*/ 40 h 18"/>
                <a:gd name="T6" fmla="*/ 12 w 48"/>
                <a:gd name="T7" fmla="*/ 76 h 18"/>
                <a:gd name="T8" fmla="*/ 0 w 48"/>
                <a:gd name="T9" fmla="*/ 40 h 18"/>
                <a:gd name="T10" fmla="*/ 0 w 48"/>
                <a:gd name="T11" fmla="*/ 76 h 18"/>
                <a:gd name="T12" fmla="*/ 0 w 48"/>
                <a:gd name="T13" fmla="*/ 0 h 18"/>
                <a:gd name="T14" fmla="*/ 12 w 48"/>
                <a:gd name="T15" fmla="*/ 0 h 18"/>
                <a:gd name="T16" fmla="*/ 54 w 48"/>
                <a:gd name="T17" fmla="*/ 0 h 18"/>
                <a:gd name="T18" fmla="*/ 60 w 48"/>
                <a:gd name="T19" fmla="*/ 7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8"/>
                <a:gd name="T32" fmla="*/ 48 w 4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round/>
              <a:headEnd/>
              <a:tailEnd/>
            </a:ln>
          </p:spPr>
          <p:txBody>
            <a:bodyPr/>
            <a:lstStyle/>
            <a:p>
              <a:endParaRPr lang="en-US"/>
            </a:p>
          </p:txBody>
        </p:sp>
        <p:sp>
          <p:nvSpPr>
            <p:cNvPr id="7193" name="Freeform 47"/>
            <p:cNvSpPr>
              <a:spLocks/>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18 h 12"/>
                <a:gd name="T8" fmla="*/ 36 w 54"/>
                <a:gd name="T9" fmla="*/ 18 h 12"/>
                <a:gd name="T10" fmla="*/ 24 w 54"/>
                <a:gd name="T11" fmla="*/ 0 h 12"/>
                <a:gd name="T12" fmla="*/ 6 w 54"/>
                <a:gd name="T13" fmla="*/ 0 h 12"/>
                <a:gd name="T14" fmla="*/ 0 w 54"/>
                <a:gd name="T15" fmla="*/ 18 h 12"/>
                <a:gd name="T16" fmla="*/ 6 w 54"/>
                <a:gd name="T17" fmla="*/ 30 h 12"/>
                <a:gd name="T18" fmla="*/ 24 w 54"/>
                <a:gd name="T19" fmla="*/ 30 h 12"/>
                <a:gd name="T20" fmla="*/ 42 w 54"/>
                <a:gd name="T21" fmla="*/ 18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2"/>
                <a:gd name="T38" fmla="*/ 54 w 54"/>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round/>
              <a:headEnd/>
              <a:tailEnd/>
            </a:ln>
          </p:spPr>
          <p:txBody>
            <a:bodyPr/>
            <a:lstStyle/>
            <a:p>
              <a:endParaRPr lang="en-US"/>
            </a:p>
          </p:txBody>
        </p:sp>
        <p:sp>
          <p:nvSpPr>
            <p:cNvPr id="7194" name="Freeform 48"/>
            <p:cNvSpPr>
              <a:spLocks/>
            </p:cNvSpPr>
            <p:nvPr/>
          </p:nvSpPr>
          <p:spPr bwMode="auto">
            <a:xfrm>
              <a:off x="4402" y="2645"/>
              <a:ext cx="29" cy="33"/>
            </a:xfrm>
            <a:custGeom>
              <a:avLst/>
              <a:gdLst>
                <a:gd name="T0" fmla="*/ 18 w 30"/>
                <a:gd name="T1" fmla="*/ 76 h 30"/>
                <a:gd name="T2" fmla="*/ 15 w 30"/>
                <a:gd name="T3" fmla="*/ 94 h 30"/>
                <a:gd name="T4" fmla="*/ 12 w 30"/>
                <a:gd name="T5" fmla="*/ 76 h 30"/>
                <a:gd name="T6" fmla="*/ 6 w 30"/>
                <a:gd name="T7" fmla="*/ 37 h 30"/>
                <a:gd name="T8" fmla="*/ 0 w 30"/>
                <a:gd name="T9" fmla="*/ 37 h 30"/>
                <a:gd name="T10" fmla="*/ 6 w 30"/>
                <a:gd name="T11" fmla="*/ 21 h 30"/>
                <a:gd name="T12" fmla="*/ 12 w 30"/>
                <a:gd name="T13" fmla="*/ 0 h 30"/>
                <a:gd name="T14" fmla="*/ 15 w 30"/>
                <a:gd name="T15" fmla="*/ 57 h 30"/>
                <a:gd name="T16" fmla="*/ 18 w 30"/>
                <a:gd name="T17" fmla="*/ 7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0"/>
                <a:gd name="T29" fmla="*/ 30 w 30"/>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round/>
              <a:headEnd/>
              <a:tailEnd/>
            </a:ln>
          </p:spPr>
          <p:txBody>
            <a:bodyPr/>
            <a:lstStyle/>
            <a:p>
              <a:endParaRPr lang="en-US"/>
            </a:p>
          </p:txBody>
        </p:sp>
        <p:sp>
          <p:nvSpPr>
            <p:cNvPr id="7195" name="Freeform 49"/>
            <p:cNvSpPr>
              <a:spLocks/>
            </p:cNvSpPr>
            <p:nvPr/>
          </p:nvSpPr>
          <p:spPr bwMode="auto">
            <a:xfrm>
              <a:off x="4601" y="2792"/>
              <a:ext cx="43" cy="20"/>
            </a:xfrm>
            <a:custGeom>
              <a:avLst/>
              <a:gdLst>
                <a:gd name="T0" fmla="*/ 54 w 42"/>
                <a:gd name="T1" fmla="*/ 41 h 18"/>
                <a:gd name="T2" fmla="*/ 48 w 42"/>
                <a:gd name="T3" fmla="*/ 22 h 18"/>
                <a:gd name="T4" fmla="*/ 42 w 42"/>
                <a:gd name="T5" fmla="*/ 22 h 18"/>
                <a:gd name="T6" fmla="*/ 18 w 42"/>
                <a:gd name="T7" fmla="*/ 0 h 18"/>
                <a:gd name="T8" fmla="*/ 36 w 42"/>
                <a:gd name="T9" fmla="*/ 41 h 18"/>
                <a:gd name="T10" fmla="*/ 18 w 42"/>
                <a:gd name="T11" fmla="*/ 41 h 18"/>
                <a:gd name="T12" fmla="*/ 0 w 42"/>
                <a:gd name="T13" fmla="*/ 41 h 18"/>
                <a:gd name="T14" fmla="*/ 0 w 42"/>
                <a:gd name="T15" fmla="*/ 63 h 18"/>
                <a:gd name="T16" fmla="*/ 12 w 42"/>
                <a:gd name="T17" fmla="*/ 63 h 18"/>
                <a:gd name="T18" fmla="*/ 42 w 42"/>
                <a:gd name="T19" fmla="*/ 41 h 18"/>
                <a:gd name="T20" fmla="*/ 48 w 42"/>
                <a:gd name="T21" fmla="*/ 63 h 18"/>
                <a:gd name="T22" fmla="*/ 48 w 42"/>
                <a:gd name="T23" fmla="*/ 41 h 18"/>
                <a:gd name="T24" fmla="*/ 54 w 42"/>
                <a:gd name="T25" fmla="*/ 41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8"/>
                <a:gd name="T41" fmla="*/ 42 w 4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round/>
              <a:headEnd/>
              <a:tailEnd/>
            </a:ln>
          </p:spPr>
          <p:txBody>
            <a:bodyPr/>
            <a:lstStyle/>
            <a:p>
              <a:endParaRPr lang="en-US"/>
            </a:p>
          </p:txBody>
        </p:sp>
        <p:sp>
          <p:nvSpPr>
            <p:cNvPr id="7196" name="Freeform 50"/>
            <p:cNvSpPr>
              <a:spLocks/>
            </p:cNvSpPr>
            <p:nvPr/>
          </p:nvSpPr>
          <p:spPr bwMode="auto">
            <a:xfrm>
              <a:off x="4637" y="2826"/>
              <a:ext cx="30" cy="13"/>
            </a:xfrm>
            <a:custGeom>
              <a:avLst/>
              <a:gdLst>
                <a:gd name="T0" fmla="*/ 30 w 30"/>
                <a:gd name="T1" fmla="*/ 30 h 12"/>
                <a:gd name="T2" fmla="*/ 18 w 30"/>
                <a:gd name="T3" fmla="*/ 30 h 12"/>
                <a:gd name="T4" fmla="*/ 6 w 30"/>
                <a:gd name="T5" fmla="*/ 18 h 12"/>
                <a:gd name="T6" fmla="*/ 0 w 30"/>
                <a:gd name="T7" fmla="*/ 0 h 12"/>
                <a:gd name="T8" fmla="*/ 18 w 30"/>
                <a:gd name="T9" fmla="*/ 0 h 12"/>
                <a:gd name="T10" fmla="*/ 30 w 30"/>
                <a:gd name="T11" fmla="*/ 30 h 12"/>
                <a:gd name="T12" fmla="*/ 0 60000 65536"/>
                <a:gd name="T13" fmla="*/ 0 60000 65536"/>
                <a:gd name="T14" fmla="*/ 0 60000 65536"/>
                <a:gd name="T15" fmla="*/ 0 60000 65536"/>
                <a:gd name="T16" fmla="*/ 0 60000 65536"/>
                <a:gd name="T17" fmla="*/ 0 60000 65536"/>
                <a:gd name="T18" fmla="*/ 0 w 30"/>
                <a:gd name="T19" fmla="*/ 0 h 12"/>
                <a:gd name="T20" fmla="*/ 30 w 3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round/>
              <a:headEnd/>
              <a:tailEnd/>
            </a:ln>
          </p:spPr>
          <p:txBody>
            <a:bodyPr/>
            <a:lstStyle/>
            <a:p>
              <a:endParaRPr lang="en-US"/>
            </a:p>
          </p:txBody>
        </p:sp>
        <p:sp>
          <p:nvSpPr>
            <p:cNvPr id="7197" name="Freeform 51"/>
            <p:cNvSpPr>
              <a:spLocks/>
            </p:cNvSpPr>
            <p:nvPr/>
          </p:nvSpPr>
          <p:spPr bwMode="auto">
            <a:xfrm>
              <a:off x="4771" y="2678"/>
              <a:ext cx="24" cy="21"/>
            </a:xfrm>
            <a:custGeom>
              <a:avLst/>
              <a:gdLst>
                <a:gd name="T0" fmla="*/ 24 w 24"/>
                <a:gd name="T1" fmla="*/ 76 h 18"/>
                <a:gd name="T2" fmla="*/ 12 w 24"/>
                <a:gd name="T3" fmla="*/ 117 h 18"/>
                <a:gd name="T4" fmla="*/ 0 w 24"/>
                <a:gd name="T5" fmla="*/ 40 h 18"/>
                <a:gd name="T6" fmla="*/ 6 w 24"/>
                <a:gd name="T7" fmla="*/ 0 h 18"/>
                <a:gd name="T8" fmla="*/ 24 w 24"/>
                <a:gd name="T9" fmla="*/ 76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24" y="12"/>
                  </a:moveTo>
                  <a:lnTo>
                    <a:pt x="12" y="18"/>
                  </a:lnTo>
                  <a:lnTo>
                    <a:pt x="0" y="6"/>
                  </a:lnTo>
                  <a:lnTo>
                    <a:pt x="6" y="0"/>
                  </a:lnTo>
                  <a:lnTo>
                    <a:pt x="24" y="12"/>
                  </a:lnTo>
                  <a:close/>
                </a:path>
              </a:pathLst>
            </a:custGeom>
            <a:solidFill>
              <a:srgbClr val="E1E1E1"/>
            </a:solidFill>
            <a:ln w="9525">
              <a:solidFill>
                <a:srgbClr val="000000"/>
              </a:solidFill>
              <a:round/>
              <a:headEnd/>
              <a:tailEnd/>
            </a:ln>
          </p:spPr>
          <p:txBody>
            <a:bodyPr/>
            <a:lstStyle/>
            <a:p>
              <a:endParaRPr lang="en-US"/>
            </a:p>
          </p:txBody>
        </p:sp>
        <p:sp>
          <p:nvSpPr>
            <p:cNvPr id="7198" name="Freeform 52"/>
            <p:cNvSpPr>
              <a:spLocks/>
            </p:cNvSpPr>
            <p:nvPr/>
          </p:nvSpPr>
          <p:spPr bwMode="auto">
            <a:xfrm>
              <a:off x="4559" y="2792"/>
              <a:ext cx="24" cy="14"/>
            </a:xfrm>
            <a:custGeom>
              <a:avLst/>
              <a:gdLst>
                <a:gd name="T0" fmla="*/ 24 w 24"/>
                <a:gd name="T1" fmla="*/ 40 h 12"/>
                <a:gd name="T2" fmla="*/ 18 w 24"/>
                <a:gd name="T3" fmla="*/ 40 h 12"/>
                <a:gd name="T4" fmla="*/ 0 w 24"/>
                <a:gd name="T5" fmla="*/ 0 h 12"/>
                <a:gd name="T6" fmla="*/ 12 w 24"/>
                <a:gd name="T7" fmla="*/ 76 h 12"/>
                <a:gd name="T8" fmla="*/ 24 w 24"/>
                <a:gd name="T9" fmla="*/ 4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24" y="6"/>
                  </a:moveTo>
                  <a:lnTo>
                    <a:pt x="18" y="6"/>
                  </a:lnTo>
                  <a:lnTo>
                    <a:pt x="0" y="0"/>
                  </a:lnTo>
                  <a:lnTo>
                    <a:pt x="12" y="12"/>
                  </a:lnTo>
                  <a:lnTo>
                    <a:pt x="24" y="6"/>
                  </a:lnTo>
                  <a:close/>
                </a:path>
              </a:pathLst>
            </a:custGeom>
            <a:solidFill>
              <a:srgbClr val="E1E1E1"/>
            </a:solidFill>
            <a:ln w="9525">
              <a:solidFill>
                <a:srgbClr val="000000"/>
              </a:solidFill>
              <a:round/>
              <a:headEnd/>
              <a:tailEnd/>
            </a:ln>
          </p:spPr>
          <p:txBody>
            <a:bodyPr/>
            <a:lstStyle/>
            <a:p>
              <a:endParaRPr lang="en-US"/>
            </a:p>
          </p:txBody>
        </p:sp>
        <p:sp>
          <p:nvSpPr>
            <p:cNvPr id="7199" name="Freeform 53"/>
            <p:cNvSpPr>
              <a:spLocks/>
            </p:cNvSpPr>
            <p:nvPr/>
          </p:nvSpPr>
          <p:spPr bwMode="auto">
            <a:xfrm>
              <a:off x="4255" y="2577"/>
              <a:ext cx="18" cy="20"/>
            </a:xfrm>
            <a:custGeom>
              <a:avLst/>
              <a:gdLst>
                <a:gd name="T0" fmla="*/ 32 w 17"/>
                <a:gd name="T1" fmla="*/ 41 h 18"/>
                <a:gd name="T2" fmla="*/ 23 w 17"/>
                <a:gd name="T3" fmla="*/ 63 h 18"/>
                <a:gd name="T4" fmla="*/ 0 w 17"/>
                <a:gd name="T5" fmla="*/ 22 h 18"/>
                <a:gd name="T6" fmla="*/ 6 w 17"/>
                <a:gd name="T7" fmla="*/ 0 h 18"/>
                <a:gd name="T8" fmla="*/ 32 w 17"/>
                <a:gd name="T9" fmla="*/ 41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7" y="12"/>
                  </a:moveTo>
                  <a:lnTo>
                    <a:pt x="11" y="18"/>
                  </a:lnTo>
                  <a:lnTo>
                    <a:pt x="0" y="6"/>
                  </a:lnTo>
                  <a:lnTo>
                    <a:pt x="6" y="0"/>
                  </a:lnTo>
                  <a:lnTo>
                    <a:pt x="17" y="12"/>
                  </a:lnTo>
                  <a:close/>
                </a:path>
              </a:pathLst>
            </a:custGeom>
            <a:solidFill>
              <a:srgbClr val="E1E1E1"/>
            </a:solidFill>
            <a:ln w="9525">
              <a:solidFill>
                <a:srgbClr val="000000"/>
              </a:solidFill>
              <a:round/>
              <a:headEnd/>
              <a:tailEnd/>
            </a:ln>
          </p:spPr>
          <p:txBody>
            <a:bodyPr/>
            <a:lstStyle/>
            <a:p>
              <a:endParaRPr lang="en-US"/>
            </a:p>
          </p:txBody>
        </p:sp>
        <p:sp>
          <p:nvSpPr>
            <p:cNvPr id="7200" name="Freeform 54"/>
            <p:cNvSpPr>
              <a:spLocks/>
            </p:cNvSpPr>
            <p:nvPr/>
          </p:nvSpPr>
          <p:spPr bwMode="auto">
            <a:xfrm>
              <a:off x="4590" y="2799"/>
              <a:ext cx="11" cy="13"/>
            </a:xfrm>
            <a:custGeom>
              <a:avLst/>
              <a:gdLst>
                <a:gd name="T0" fmla="*/ 11 w 11"/>
                <a:gd name="T1" fmla="*/ 0 h 12"/>
                <a:gd name="T2" fmla="*/ 5 w 11"/>
                <a:gd name="T3" fmla="*/ 0 h 12"/>
                <a:gd name="T4" fmla="*/ 0 w 11"/>
                <a:gd name="T5" fmla="*/ 18 h 12"/>
                <a:gd name="T6" fmla="*/ 5 w 11"/>
                <a:gd name="T7" fmla="*/ 30 h 12"/>
                <a:gd name="T8" fmla="*/ 11 w 11"/>
                <a:gd name="T9" fmla="*/ 0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0"/>
                  </a:moveTo>
                  <a:lnTo>
                    <a:pt x="5" y="0"/>
                  </a:lnTo>
                  <a:lnTo>
                    <a:pt x="0" y="6"/>
                  </a:lnTo>
                  <a:lnTo>
                    <a:pt x="5" y="12"/>
                  </a:lnTo>
                  <a:lnTo>
                    <a:pt x="11" y="0"/>
                  </a:lnTo>
                  <a:close/>
                </a:path>
              </a:pathLst>
            </a:custGeom>
            <a:solidFill>
              <a:srgbClr val="E1E1E1"/>
            </a:solidFill>
            <a:ln w="9525">
              <a:solidFill>
                <a:srgbClr val="000000"/>
              </a:solidFill>
              <a:round/>
              <a:headEnd/>
              <a:tailEnd/>
            </a:ln>
          </p:spPr>
          <p:txBody>
            <a:bodyPr/>
            <a:lstStyle/>
            <a:p>
              <a:endParaRPr lang="en-US"/>
            </a:p>
          </p:txBody>
        </p:sp>
        <p:sp>
          <p:nvSpPr>
            <p:cNvPr id="7201" name="Freeform 55"/>
            <p:cNvSpPr>
              <a:spLocks/>
            </p:cNvSpPr>
            <p:nvPr/>
          </p:nvSpPr>
          <p:spPr bwMode="auto">
            <a:xfrm>
              <a:off x="4443" y="2672"/>
              <a:ext cx="13" cy="13"/>
            </a:xfrm>
            <a:custGeom>
              <a:avLst/>
              <a:gdLst>
                <a:gd name="T0" fmla="*/ 30 w 12"/>
                <a:gd name="T1" fmla="*/ 18 h 12"/>
                <a:gd name="T2" fmla="*/ 18 w 12"/>
                <a:gd name="T3" fmla="*/ 30 h 12"/>
                <a:gd name="T4" fmla="*/ 0 w 12"/>
                <a:gd name="T5" fmla="*/ 30 h 12"/>
                <a:gd name="T6" fmla="*/ 0 w 12"/>
                <a:gd name="T7" fmla="*/ 0 h 12"/>
                <a:gd name="T8" fmla="*/ 30 w 12"/>
                <a:gd name="T9" fmla="*/ 18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6" y="12"/>
                  </a:lnTo>
                  <a:lnTo>
                    <a:pt x="0" y="12"/>
                  </a:lnTo>
                  <a:lnTo>
                    <a:pt x="0" y="0"/>
                  </a:lnTo>
                  <a:lnTo>
                    <a:pt x="12" y="6"/>
                  </a:lnTo>
                  <a:close/>
                </a:path>
              </a:pathLst>
            </a:custGeom>
            <a:solidFill>
              <a:srgbClr val="E1E1E1"/>
            </a:solidFill>
            <a:ln w="9525">
              <a:solidFill>
                <a:srgbClr val="000000"/>
              </a:solidFill>
              <a:round/>
              <a:headEnd/>
              <a:tailEnd/>
            </a:ln>
          </p:spPr>
          <p:txBody>
            <a:bodyPr/>
            <a:lstStyle/>
            <a:p>
              <a:endParaRPr lang="en-US"/>
            </a:p>
          </p:txBody>
        </p:sp>
        <p:sp>
          <p:nvSpPr>
            <p:cNvPr id="7202" name="Freeform 56"/>
            <p:cNvSpPr>
              <a:spLocks/>
            </p:cNvSpPr>
            <p:nvPr/>
          </p:nvSpPr>
          <p:spPr bwMode="auto">
            <a:xfrm>
              <a:off x="4710" y="2712"/>
              <a:ext cx="6" cy="27"/>
            </a:xfrm>
            <a:custGeom>
              <a:avLst/>
              <a:gdLst>
                <a:gd name="T0" fmla="*/ 6 w 6"/>
                <a:gd name="T1" fmla="*/ 77 h 24"/>
                <a:gd name="T2" fmla="*/ 6 w 6"/>
                <a:gd name="T3" fmla="*/ 77 h 24"/>
                <a:gd name="T4" fmla="*/ 6 w 6"/>
                <a:gd name="T5" fmla="*/ 26 h 24"/>
                <a:gd name="T6" fmla="*/ 6 w 6"/>
                <a:gd name="T7" fmla="*/ 0 h 24"/>
                <a:gd name="T8" fmla="*/ 0 w 6"/>
                <a:gd name="T9" fmla="*/ 99 h 24"/>
                <a:gd name="T10" fmla="*/ 6 w 6"/>
                <a:gd name="T11" fmla="*/ 77 h 24"/>
                <a:gd name="T12" fmla="*/ 0 60000 65536"/>
                <a:gd name="T13" fmla="*/ 0 60000 65536"/>
                <a:gd name="T14" fmla="*/ 0 60000 65536"/>
                <a:gd name="T15" fmla="*/ 0 60000 65536"/>
                <a:gd name="T16" fmla="*/ 0 60000 65536"/>
                <a:gd name="T17" fmla="*/ 0 60000 65536"/>
                <a:gd name="T18" fmla="*/ 0 w 6"/>
                <a:gd name="T19" fmla="*/ 0 h 24"/>
                <a:gd name="T20" fmla="*/ 6 w 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round/>
              <a:headEnd/>
              <a:tailEnd/>
            </a:ln>
          </p:spPr>
          <p:txBody>
            <a:bodyPr/>
            <a:lstStyle/>
            <a:p>
              <a:endParaRPr lang="en-US"/>
            </a:p>
          </p:txBody>
        </p:sp>
        <p:sp>
          <p:nvSpPr>
            <p:cNvPr id="7203" name="Rectangle 57"/>
            <p:cNvSpPr>
              <a:spLocks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04" name="Freeform 58"/>
            <p:cNvSpPr>
              <a:spLocks/>
            </p:cNvSpPr>
            <p:nvPr/>
          </p:nvSpPr>
          <p:spPr bwMode="auto">
            <a:xfrm>
              <a:off x="4286" y="2631"/>
              <a:ext cx="11" cy="20"/>
            </a:xfrm>
            <a:custGeom>
              <a:avLst/>
              <a:gdLst>
                <a:gd name="T0" fmla="*/ 6 w 12"/>
                <a:gd name="T1" fmla="*/ 63 h 18"/>
                <a:gd name="T2" fmla="*/ 0 w 12"/>
                <a:gd name="T3" fmla="*/ 63 h 18"/>
                <a:gd name="T4" fmla="*/ 0 w 12"/>
                <a:gd name="T5" fmla="*/ 0 h 18"/>
                <a:gd name="T6" fmla="*/ 6 w 12"/>
                <a:gd name="T7" fmla="*/ 63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12" y="18"/>
                  </a:moveTo>
                  <a:lnTo>
                    <a:pt x="0" y="18"/>
                  </a:lnTo>
                  <a:lnTo>
                    <a:pt x="0" y="0"/>
                  </a:lnTo>
                  <a:lnTo>
                    <a:pt x="12" y="18"/>
                  </a:lnTo>
                  <a:close/>
                </a:path>
              </a:pathLst>
            </a:custGeom>
            <a:solidFill>
              <a:srgbClr val="E1E1E1"/>
            </a:solidFill>
            <a:ln w="9525">
              <a:solidFill>
                <a:srgbClr val="000000"/>
              </a:solidFill>
              <a:round/>
              <a:headEnd/>
              <a:tailEnd/>
            </a:ln>
          </p:spPr>
          <p:txBody>
            <a:bodyPr/>
            <a:lstStyle/>
            <a:p>
              <a:endParaRPr lang="en-US"/>
            </a:p>
          </p:txBody>
        </p:sp>
        <p:sp>
          <p:nvSpPr>
            <p:cNvPr id="7205" name="Freeform 59"/>
            <p:cNvSpPr>
              <a:spLocks/>
            </p:cNvSpPr>
            <p:nvPr/>
          </p:nvSpPr>
          <p:spPr bwMode="auto">
            <a:xfrm>
              <a:off x="4703" y="2719"/>
              <a:ext cx="7" cy="13"/>
            </a:xfrm>
            <a:custGeom>
              <a:avLst/>
              <a:gdLst>
                <a:gd name="T0" fmla="*/ 40 w 6"/>
                <a:gd name="T1" fmla="*/ 18 h 12"/>
                <a:gd name="T2" fmla="*/ 40 w 6"/>
                <a:gd name="T3" fmla="*/ 0 h 12"/>
                <a:gd name="T4" fmla="*/ 40 w 6"/>
                <a:gd name="T5" fmla="*/ 0 h 12"/>
                <a:gd name="T6" fmla="*/ 0 w 6"/>
                <a:gd name="T7" fmla="*/ 30 h 12"/>
                <a:gd name="T8" fmla="*/ 40 w 6"/>
                <a:gd name="T9" fmla="*/ 18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6"/>
                  </a:moveTo>
                  <a:lnTo>
                    <a:pt x="6" y="0"/>
                  </a:lnTo>
                  <a:lnTo>
                    <a:pt x="0" y="12"/>
                  </a:lnTo>
                  <a:lnTo>
                    <a:pt x="6" y="6"/>
                  </a:lnTo>
                  <a:close/>
                </a:path>
              </a:pathLst>
            </a:custGeom>
            <a:solidFill>
              <a:srgbClr val="E1E1E1"/>
            </a:solidFill>
            <a:ln w="9525">
              <a:solidFill>
                <a:srgbClr val="000000"/>
              </a:solidFill>
              <a:round/>
              <a:headEnd/>
              <a:tailEnd/>
            </a:ln>
          </p:spPr>
          <p:txBody>
            <a:bodyPr/>
            <a:lstStyle/>
            <a:p>
              <a:endParaRPr lang="en-US"/>
            </a:p>
          </p:txBody>
        </p:sp>
        <p:sp>
          <p:nvSpPr>
            <p:cNvPr id="7206" name="Freeform 60"/>
            <p:cNvSpPr>
              <a:spLocks/>
            </p:cNvSpPr>
            <p:nvPr/>
          </p:nvSpPr>
          <p:spPr bwMode="auto">
            <a:xfrm>
              <a:off x="4741" y="2651"/>
              <a:ext cx="18" cy="7"/>
            </a:xfrm>
            <a:custGeom>
              <a:avLst/>
              <a:gdLst>
                <a:gd name="T0" fmla="*/ 18 w 18"/>
                <a:gd name="T1" fmla="*/ 40 h 6"/>
                <a:gd name="T2" fmla="*/ 6 w 18"/>
                <a:gd name="T3" fmla="*/ 0 h 6"/>
                <a:gd name="T4" fmla="*/ 0 w 18"/>
                <a:gd name="T5" fmla="*/ 40 h 6"/>
                <a:gd name="T6" fmla="*/ 18 w 18"/>
                <a:gd name="T7" fmla="*/ 40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6"/>
                  </a:moveTo>
                  <a:lnTo>
                    <a:pt x="6" y="0"/>
                  </a:lnTo>
                  <a:lnTo>
                    <a:pt x="0" y="6"/>
                  </a:lnTo>
                  <a:lnTo>
                    <a:pt x="18" y="6"/>
                  </a:lnTo>
                  <a:close/>
                </a:path>
              </a:pathLst>
            </a:custGeom>
            <a:solidFill>
              <a:srgbClr val="E1E1E1"/>
            </a:solidFill>
            <a:ln w="9525">
              <a:solidFill>
                <a:srgbClr val="000000"/>
              </a:solidFill>
              <a:round/>
              <a:headEnd/>
              <a:tailEnd/>
            </a:ln>
          </p:spPr>
          <p:txBody>
            <a:bodyPr/>
            <a:lstStyle/>
            <a:p>
              <a:endParaRPr lang="en-US"/>
            </a:p>
          </p:txBody>
        </p:sp>
        <p:sp>
          <p:nvSpPr>
            <p:cNvPr id="7207" name="Freeform 61"/>
            <p:cNvSpPr>
              <a:spLocks/>
            </p:cNvSpPr>
            <p:nvPr/>
          </p:nvSpPr>
          <p:spPr bwMode="auto">
            <a:xfrm>
              <a:off x="4911" y="2753"/>
              <a:ext cx="5" cy="13"/>
            </a:xfrm>
            <a:custGeom>
              <a:avLst/>
              <a:gdLst>
                <a:gd name="T0" fmla="*/ 3 w 6"/>
                <a:gd name="T1" fmla="*/ 18 h 12"/>
                <a:gd name="T2" fmla="*/ 0 w 6"/>
                <a:gd name="T3" fmla="*/ 30 h 12"/>
                <a:gd name="T4" fmla="*/ 0 w 6"/>
                <a:gd name="T5" fmla="*/ 0 h 12"/>
                <a:gd name="T6" fmla="*/ 3 w 6"/>
                <a:gd name="T7" fmla="*/ 18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6"/>
                  </a:moveTo>
                  <a:lnTo>
                    <a:pt x="0" y="12"/>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208" name="Freeform 62"/>
            <p:cNvSpPr>
              <a:spLocks/>
            </p:cNvSpPr>
            <p:nvPr/>
          </p:nvSpPr>
          <p:spPr bwMode="auto">
            <a:xfrm>
              <a:off x="4529" y="2766"/>
              <a:ext cx="23" cy="7"/>
            </a:xfrm>
            <a:custGeom>
              <a:avLst/>
              <a:gdLst>
                <a:gd name="T0" fmla="*/ 12 w 24"/>
                <a:gd name="T1" fmla="*/ 0 h 6"/>
                <a:gd name="T2" fmla="*/ 6 w 24"/>
                <a:gd name="T3" fmla="*/ 40 h 6"/>
                <a:gd name="T4" fmla="*/ 0 w 24"/>
                <a:gd name="T5" fmla="*/ 40 h 6"/>
                <a:gd name="T6" fmla="*/ 12 w 24"/>
                <a:gd name="T7" fmla="*/ 0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24" y="0"/>
                  </a:moveTo>
                  <a:lnTo>
                    <a:pt x="6" y="6"/>
                  </a:lnTo>
                  <a:lnTo>
                    <a:pt x="0" y="6"/>
                  </a:lnTo>
                  <a:lnTo>
                    <a:pt x="24" y="0"/>
                  </a:lnTo>
                  <a:close/>
                </a:path>
              </a:pathLst>
            </a:custGeom>
            <a:solidFill>
              <a:srgbClr val="E1E1E1"/>
            </a:solidFill>
            <a:ln w="9525">
              <a:solidFill>
                <a:srgbClr val="000000"/>
              </a:solidFill>
              <a:round/>
              <a:headEnd/>
              <a:tailEnd/>
            </a:ln>
          </p:spPr>
          <p:txBody>
            <a:bodyPr/>
            <a:lstStyle/>
            <a:p>
              <a:endParaRPr lang="en-US"/>
            </a:p>
          </p:txBody>
        </p:sp>
        <p:sp>
          <p:nvSpPr>
            <p:cNvPr id="7209" name="Freeform 63"/>
            <p:cNvSpPr>
              <a:spLocks/>
            </p:cNvSpPr>
            <p:nvPr/>
          </p:nvSpPr>
          <p:spPr bwMode="auto">
            <a:xfrm>
              <a:off x="4559" y="2503"/>
              <a:ext cx="13" cy="20"/>
            </a:xfrm>
            <a:custGeom>
              <a:avLst/>
              <a:gdLst>
                <a:gd name="T0" fmla="*/ 18 w 12"/>
                <a:gd name="T1" fmla="*/ 63 h 18"/>
                <a:gd name="T2" fmla="*/ 0 w 12"/>
                <a:gd name="T3" fmla="*/ 22 h 18"/>
                <a:gd name="T4" fmla="*/ 30 w 12"/>
                <a:gd name="T5" fmla="*/ 0 h 18"/>
                <a:gd name="T6" fmla="*/ 30 w 12"/>
                <a:gd name="T7" fmla="*/ 0 h 18"/>
                <a:gd name="T8" fmla="*/ 30 w 12"/>
                <a:gd name="T9" fmla="*/ 41 h 18"/>
                <a:gd name="T10" fmla="*/ 18 w 12"/>
                <a:gd name="T11" fmla="*/ 63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6" y="18"/>
                  </a:moveTo>
                  <a:lnTo>
                    <a:pt x="0" y="6"/>
                  </a:lnTo>
                  <a:lnTo>
                    <a:pt x="12" y="0"/>
                  </a:lnTo>
                  <a:lnTo>
                    <a:pt x="12" y="12"/>
                  </a:lnTo>
                  <a:lnTo>
                    <a:pt x="6" y="18"/>
                  </a:lnTo>
                  <a:close/>
                </a:path>
              </a:pathLst>
            </a:custGeom>
            <a:solidFill>
              <a:srgbClr val="E1E1E1"/>
            </a:solidFill>
            <a:ln w="9525">
              <a:solidFill>
                <a:srgbClr val="000000"/>
              </a:solidFill>
              <a:round/>
              <a:headEnd/>
              <a:tailEnd/>
            </a:ln>
          </p:spPr>
          <p:txBody>
            <a:bodyPr/>
            <a:lstStyle/>
            <a:p>
              <a:endParaRPr lang="en-US"/>
            </a:p>
          </p:txBody>
        </p:sp>
        <p:sp>
          <p:nvSpPr>
            <p:cNvPr id="7210" name="Freeform 64"/>
            <p:cNvSpPr>
              <a:spLocks/>
            </p:cNvSpPr>
            <p:nvPr/>
          </p:nvSpPr>
          <p:spPr bwMode="auto">
            <a:xfrm>
              <a:off x="5341" y="2455"/>
              <a:ext cx="1" cy="7"/>
            </a:xfrm>
            <a:custGeom>
              <a:avLst/>
              <a:gdLst>
                <a:gd name="T0" fmla="*/ 0 w 1"/>
                <a:gd name="T1" fmla="*/ 0 h 6"/>
                <a:gd name="T2" fmla="*/ 0 w 1"/>
                <a:gd name="T3" fmla="*/ 0 h 6"/>
                <a:gd name="T4" fmla="*/ 0 w 1"/>
                <a:gd name="T5" fmla="*/ 0 h 6"/>
                <a:gd name="T6" fmla="*/ 0 w 1"/>
                <a:gd name="T7" fmla="*/ 40 h 6"/>
                <a:gd name="T8" fmla="*/ 0 w 1"/>
                <a:gd name="T9" fmla="*/ 40 h 6"/>
                <a:gd name="T10" fmla="*/ 0 w 1"/>
                <a:gd name="T11" fmla="*/ 4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6"/>
                <a:gd name="T38" fmla="*/ 1 w 1"/>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11" name="Freeform 65"/>
            <p:cNvSpPr>
              <a:spLocks/>
            </p:cNvSpPr>
            <p:nvPr/>
          </p:nvSpPr>
          <p:spPr bwMode="auto">
            <a:xfrm>
              <a:off x="5426" y="2489"/>
              <a:ext cx="1" cy="7"/>
            </a:xfrm>
            <a:custGeom>
              <a:avLst/>
              <a:gdLst>
                <a:gd name="T0" fmla="*/ 0 w 1"/>
                <a:gd name="T1" fmla="*/ 40 h 6"/>
                <a:gd name="T2" fmla="*/ 0 w 1"/>
                <a:gd name="T3" fmla="*/ 40 h 6"/>
                <a:gd name="T4" fmla="*/ 0 w 1"/>
                <a:gd name="T5" fmla="*/ 40 h 6"/>
                <a:gd name="T6" fmla="*/ 0 w 1"/>
                <a:gd name="T7" fmla="*/ 0 h 6"/>
                <a:gd name="T8" fmla="*/ 0 w 1"/>
                <a:gd name="T9" fmla="*/ 40 h 6"/>
                <a:gd name="T10" fmla="*/ 0 w 1"/>
                <a:gd name="T11" fmla="*/ 40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12" name="Freeform 66"/>
            <p:cNvSpPr>
              <a:spLocks/>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6"/>
                <a:gd name="T29" fmla="*/ 1 w 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13" name="Freeform 67"/>
            <p:cNvSpPr>
              <a:spLocks/>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14" name="Freeform 68"/>
            <p:cNvSpPr>
              <a:spLocks/>
            </p:cNvSpPr>
            <p:nvPr/>
          </p:nvSpPr>
          <p:spPr bwMode="auto">
            <a:xfrm>
              <a:off x="5226" y="2442"/>
              <a:ext cx="1" cy="7"/>
            </a:xfrm>
            <a:custGeom>
              <a:avLst/>
              <a:gdLst>
                <a:gd name="T0" fmla="*/ 0 w 1"/>
                <a:gd name="T1" fmla="*/ 0 h 6"/>
                <a:gd name="T2" fmla="*/ 0 w 1"/>
                <a:gd name="T3" fmla="*/ 0 h 6"/>
                <a:gd name="T4" fmla="*/ 0 w 1"/>
                <a:gd name="T5" fmla="*/ 40 h 6"/>
                <a:gd name="T6" fmla="*/ 0 w 1"/>
                <a:gd name="T7" fmla="*/ 0 h 6"/>
                <a:gd name="T8" fmla="*/ 0 w 1"/>
                <a:gd name="T9" fmla="*/ 0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15" name="Freeform 69"/>
            <p:cNvSpPr>
              <a:spLocks/>
            </p:cNvSpPr>
            <p:nvPr/>
          </p:nvSpPr>
          <p:spPr bwMode="auto">
            <a:xfrm>
              <a:off x="4480" y="2455"/>
              <a:ext cx="169" cy="136"/>
            </a:xfrm>
            <a:custGeom>
              <a:avLst/>
              <a:gdLst>
                <a:gd name="T0" fmla="*/ 148 w 167"/>
                <a:gd name="T1" fmla="*/ 0 h 120"/>
                <a:gd name="T2" fmla="*/ 161 w 167"/>
                <a:gd name="T3" fmla="*/ 54 h 120"/>
                <a:gd name="T4" fmla="*/ 161 w 167"/>
                <a:gd name="T5" fmla="*/ 109 h 120"/>
                <a:gd name="T6" fmla="*/ 167 w 167"/>
                <a:gd name="T7" fmla="*/ 78 h 120"/>
                <a:gd name="T8" fmla="*/ 167 w 167"/>
                <a:gd name="T9" fmla="*/ 109 h 120"/>
                <a:gd name="T10" fmla="*/ 173 w 167"/>
                <a:gd name="T11" fmla="*/ 109 h 120"/>
                <a:gd name="T12" fmla="*/ 191 w 167"/>
                <a:gd name="T13" fmla="*/ 161 h 120"/>
                <a:gd name="T14" fmla="*/ 173 w 167"/>
                <a:gd name="T15" fmla="*/ 186 h 120"/>
                <a:gd name="T16" fmla="*/ 179 w 167"/>
                <a:gd name="T17" fmla="*/ 211 h 120"/>
                <a:gd name="T18" fmla="*/ 167 w 167"/>
                <a:gd name="T19" fmla="*/ 239 h 120"/>
                <a:gd name="T20" fmla="*/ 161 w 167"/>
                <a:gd name="T21" fmla="*/ 239 h 120"/>
                <a:gd name="T22" fmla="*/ 148 w 167"/>
                <a:gd name="T23" fmla="*/ 239 h 120"/>
                <a:gd name="T24" fmla="*/ 120 w 167"/>
                <a:gd name="T25" fmla="*/ 239 h 120"/>
                <a:gd name="T26" fmla="*/ 114 w 167"/>
                <a:gd name="T27" fmla="*/ 298 h 120"/>
                <a:gd name="T28" fmla="*/ 114 w 167"/>
                <a:gd name="T29" fmla="*/ 348 h 120"/>
                <a:gd name="T30" fmla="*/ 108 w 167"/>
                <a:gd name="T31" fmla="*/ 403 h 120"/>
                <a:gd name="T32" fmla="*/ 102 w 167"/>
                <a:gd name="T33" fmla="*/ 482 h 120"/>
                <a:gd name="T34" fmla="*/ 84 w 167"/>
                <a:gd name="T35" fmla="*/ 509 h 120"/>
                <a:gd name="T36" fmla="*/ 60 w 167"/>
                <a:gd name="T37" fmla="*/ 482 h 120"/>
                <a:gd name="T38" fmla="*/ 54 w 167"/>
                <a:gd name="T39" fmla="*/ 509 h 120"/>
                <a:gd name="T40" fmla="*/ 18 w 167"/>
                <a:gd name="T41" fmla="*/ 537 h 120"/>
                <a:gd name="T42" fmla="*/ 6 w 167"/>
                <a:gd name="T43" fmla="*/ 509 h 120"/>
                <a:gd name="T44" fmla="*/ 0 w 167"/>
                <a:gd name="T45" fmla="*/ 434 h 120"/>
                <a:gd name="T46" fmla="*/ 0 w 167"/>
                <a:gd name="T47" fmla="*/ 457 h 120"/>
                <a:gd name="T48" fmla="*/ 12 w 167"/>
                <a:gd name="T49" fmla="*/ 482 h 120"/>
                <a:gd name="T50" fmla="*/ 30 w 167"/>
                <a:gd name="T51" fmla="*/ 509 h 120"/>
                <a:gd name="T52" fmla="*/ 24 w 167"/>
                <a:gd name="T53" fmla="*/ 482 h 120"/>
                <a:gd name="T54" fmla="*/ 30 w 167"/>
                <a:gd name="T55" fmla="*/ 482 h 120"/>
                <a:gd name="T56" fmla="*/ 30 w 167"/>
                <a:gd name="T57" fmla="*/ 434 h 120"/>
                <a:gd name="T58" fmla="*/ 30 w 167"/>
                <a:gd name="T59" fmla="*/ 403 h 120"/>
                <a:gd name="T60" fmla="*/ 30 w 167"/>
                <a:gd name="T61" fmla="*/ 375 h 120"/>
                <a:gd name="T62" fmla="*/ 54 w 167"/>
                <a:gd name="T63" fmla="*/ 375 h 120"/>
                <a:gd name="T64" fmla="*/ 66 w 167"/>
                <a:gd name="T65" fmla="*/ 348 h 120"/>
                <a:gd name="T66" fmla="*/ 78 w 167"/>
                <a:gd name="T67" fmla="*/ 270 h 120"/>
                <a:gd name="T68" fmla="*/ 90 w 167"/>
                <a:gd name="T69" fmla="*/ 211 h 120"/>
                <a:gd name="T70" fmla="*/ 96 w 167"/>
                <a:gd name="T71" fmla="*/ 270 h 120"/>
                <a:gd name="T72" fmla="*/ 102 w 167"/>
                <a:gd name="T73" fmla="*/ 239 h 120"/>
                <a:gd name="T74" fmla="*/ 102 w 167"/>
                <a:gd name="T75" fmla="*/ 186 h 120"/>
                <a:gd name="T76" fmla="*/ 108 w 167"/>
                <a:gd name="T77" fmla="*/ 239 h 120"/>
                <a:gd name="T78" fmla="*/ 108 w 167"/>
                <a:gd name="T79" fmla="*/ 186 h 120"/>
                <a:gd name="T80" fmla="*/ 114 w 167"/>
                <a:gd name="T81" fmla="*/ 186 h 120"/>
                <a:gd name="T82" fmla="*/ 114 w 167"/>
                <a:gd name="T83" fmla="*/ 161 h 120"/>
                <a:gd name="T84" fmla="*/ 114 w 167"/>
                <a:gd name="T85" fmla="*/ 138 h 120"/>
                <a:gd name="T86" fmla="*/ 136 w 167"/>
                <a:gd name="T87" fmla="*/ 0 h 120"/>
                <a:gd name="T88" fmla="*/ 136 w 167"/>
                <a:gd name="T89" fmla="*/ 26 h 120"/>
                <a:gd name="T90" fmla="*/ 148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7"/>
                <a:gd name="T139" fmla="*/ 0 h 120"/>
                <a:gd name="T140" fmla="*/ 167 w 167"/>
                <a:gd name="T141" fmla="*/ 120 h 1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round/>
              <a:headEnd/>
              <a:tailEnd/>
            </a:ln>
          </p:spPr>
          <p:txBody>
            <a:bodyPr/>
            <a:lstStyle/>
            <a:p>
              <a:endParaRPr lang="en-US"/>
            </a:p>
          </p:txBody>
        </p:sp>
        <p:sp>
          <p:nvSpPr>
            <p:cNvPr id="7216" name="Freeform 70"/>
            <p:cNvSpPr>
              <a:spLocks/>
            </p:cNvSpPr>
            <p:nvPr/>
          </p:nvSpPr>
          <p:spPr bwMode="auto">
            <a:xfrm>
              <a:off x="4304" y="2462"/>
              <a:ext cx="78" cy="122"/>
            </a:xfrm>
            <a:custGeom>
              <a:avLst/>
              <a:gdLst>
                <a:gd name="T0" fmla="*/ 66 w 78"/>
                <a:gd name="T1" fmla="*/ 467 h 108"/>
                <a:gd name="T2" fmla="*/ 48 w 78"/>
                <a:gd name="T3" fmla="*/ 390 h 108"/>
                <a:gd name="T4" fmla="*/ 24 w 78"/>
                <a:gd name="T5" fmla="*/ 337 h 108"/>
                <a:gd name="T6" fmla="*/ 18 w 78"/>
                <a:gd name="T7" fmla="*/ 234 h 108"/>
                <a:gd name="T8" fmla="*/ 12 w 78"/>
                <a:gd name="T9" fmla="*/ 129 h 108"/>
                <a:gd name="T10" fmla="*/ 0 w 78"/>
                <a:gd name="T11" fmla="*/ 26 h 108"/>
                <a:gd name="T12" fmla="*/ 6 w 78"/>
                <a:gd name="T13" fmla="*/ 0 h 108"/>
                <a:gd name="T14" fmla="*/ 18 w 78"/>
                <a:gd name="T15" fmla="*/ 53 h 108"/>
                <a:gd name="T16" fmla="*/ 18 w 78"/>
                <a:gd name="T17" fmla="*/ 77 h 108"/>
                <a:gd name="T18" fmla="*/ 30 w 78"/>
                <a:gd name="T19" fmla="*/ 77 h 108"/>
                <a:gd name="T20" fmla="*/ 36 w 78"/>
                <a:gd name="T21" fmla="*/ 53 h 108"/>
                <a:gd name="T22" fmla="*/ 48 w 78"/>
                <a:gd name="T23" fmla="*/ 77 h 108"/>
                <a:gd name="T24" fmla="*/ 60 w 78"/>
                <a:gd name="T25" fmla="*/ 129 h 108"/>
                <a:gd name="T26" fmla="*/ 60 w 78"/>
                <a:gd name="T27" fmla="*/ 234 h 108"/>
                <a:gd name="T28" fmla="*/ 66 w 78"/>
                <a:gd name="T29" fmla="*/ 311 h 108"/>
                <a:gd name="T30" fmla="*/ 72 w 78"/>
                <a:gd name="T31" fmla="*/ 390 h 108"/>
                <a:gd name="T32" fmla="*/ 78 w 78"/>
                <a:gd name="T33" fmla="*/ 441 h 108"/>
                <a:gd name="T34" fmla="*/ 72 w 78"/>
                <a:gd name="T35" fmla="*/ 441 h 108"/>
                <a:gd name="T36" fmla="*/ 66 w 78"/>
                <a:gd name="T37" fmla="*/ 46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08"/>
                <a:gd name="T59" fmla="*/ 78 w 78"/>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round/>
              <a:headEnd/>
              <a:tailEnd/>
            </a:ln>
          </p:spPr>
          <p:txBody>
            <a:bodyPr/>
            <a:lstStyle/>
            <a:p>
              <a:endParaRPr lang="en-US"/>
            </a:p>
          </p:txBody>
        </p:sp>
        <p:sp>
          <p:nvSpPr>
            <p:cNvPr id="7217" name="Freeform 71"/>
            <p:cNvSpPr>
              <a:spLocks/>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218" name="Rectangle 72"/>
            <p:cNvSpPr>
              <a:spLocks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19" name="Rectangle 73"/>
            <p:cNvSpPr>
              <a:spLocks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0" name="Rectangle 74"/>
            <p:cNvSpPr>
              <a:spLocks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1" name="Rectangle 75"/>
            <p:cNvSpPr>
              <a:spLocks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2" name="Oval 76"/>
            <p:cNvSpPr>
              <a:spLocks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3" name="Freeform 77"/>
            <p:cNvSpPr>
              <a:spLocks/>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24" name="Rectangle 78"/>
            <p:cNvSpPr>
              <a:spLocks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5" name="Rectangle 79"/>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6" name="Rectangle 80"/>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7" name="Freeform 81"/>
            <p:cNvSpPr>
              <a:spLocks/>
            </p:cNvSpPr>
            <p:nvPr/>
          </p:nvSpPr>
          <p:spPr bwMode="auto">
            <a:xfrm>
              <a:off x="5031" y="2672"/>
              <a:ext cx="170" cy="181"/>
            </a:xfrm>
            <a:custGeom>
              <a:avLst/>
              <a:gdLst>
                <a:gd name="T0" fmla="*/ 192 w 168"/>
                <a:gd name="T1" fmla="*/ 607 h 161"/>
                <a:gd name="T2" fmla="*/ 186 w 168"/>
                <a:gd name="T3" fmla="*/ 632 h 161"/>
                <a:gd name="T4" fmla="*/ 186 w 168"/>
                <a:gd name="T5" fmla="*/ 653 h 161"/>
                <a:gd name="T6" fmla="*/ 180 w 168"/>
                <a:gd name="T7" fmla="*/ 632 h 161"/>
                <a:gd name="T8" fmla="*/ 162 w 168"/>
                <a:gd name="T9" fmla="*/ 632 h 161"/>
                <a:gd name="T10" fmla="*/ 138 w 168"/>
                <a:gd name="T11" fmla="*/ 607 h 161"/>
                <a:gd name="T12" fmla="*/ 114 w 168"/>
                <a:gd name="T13" fmla="*/ 531 h 161"/>
                <a:gd name="T14" fmla="*/ 102 w 168"/>
                <a:gd name="T15" fmla="*/ 489 h 161"/>
                <a:gd name="T16" fmla="*/ 96 w 168"/>
                <a:gd name="T17" fmla="*/ 436 h 161"/>
                <a:gd name="T18" fmla="*/ 72 w 168"/>
                <a:gd name="T19" fmla="*/ 389 h 161"/>
                <a:gd name="T20" fmla="*/ 72 w 168"/>
                <a:gd name="T21" fmla="*/ 416 h 161"/>
                <a:gd name="T22" fmla="*/ 60 w 168"/>
                <a:gd name="T23" fmla="*/ 389 h 161"/>
                <a:gd name="T24" fmla="*/ 60 w 168"/>
                <a:gd name="T25" fmla="*/ 436 h 161"/>
                <a:gd name="T26" fmla="*/ 54 w 168"/>
                <a:gd name="T27" fmla="*/ 436 h 161"/>
                <a:gd name="T28" fmla="*/ 60 w 168"/>
                <a:gd name="T29" fmla="*/ 460 h 161"/>
                <a:gd name="T30" fmla="*/ 24 w 168"/>
                <a:gd name="T31" fmla="*/ 460 h 161"/>
                <a:gd name="T32" fmla="*/ 54 w 168"/>
                <a:gd name="T33" fmla="*/ 489 h 161"/>
                <a:gd name="T34" fmla="*/ 30 w 168"/>
                <a:gd name="T35" fmla="*/ 531 h 161"/>
                <a:gd name="T36" fmla="*/ 18 w 168"/>
                <a:gd name="T37" fmla="*/ 531 h 161"/>
                <a:gd name="T38" fmla="*/ 0 w 168"/>
                <a:gd name="T39" fmla="*/ 531 h 161"/>
                <a:gd name="T40" fmla="*/ 0 w 168"/>
                <a:gd name="T41" fmla="*/ 460 h 161"/>
                <a:gd name="T42" fmla="*/ 0 w 168"/>
                <a:gd name="T43" fmla="*/ 389 h 161"/>
                <a:gd name="T44" fmla="*/ 0 w 168"/>
                <a:gd name="T45" fmla="*/ 344 h 161"/>
                <a:gd name="T46" fmla="*/ 6 w 168"/>
                <a:gd name="T47" fmla="*/ 271 h 161"/>
                <a:gd name="T48" fmla="*/ 6 w 168"/>
                <a:gd name="T49" fmla="*/ 201 h 161"/>
                <a:gd name="T50" fmla="*/ 6 w 168"/>
                <a:gd name="T51" fmla="*/ 70 h 161"/>
                <a:gd name="T52" fmla="*/ 6 w 168"/>
                <a:gd name="T53" fmla="*/ 0 h 161"/>
                <a:gd name="T54" fmla="*/ 24 w 168"/>
                <a:gd name="T55" fmla="*/ 24 h 161"/>
                <a:gd name="T56" fmla="*/ 54 w 168"/>
                <a:gd name="T57" fmla="*/ 48 h 161"/>
                <a:gd name="T58" fmla="*/ 84 w 168"/>
                <a:gd name="T59" fmla="*/ 125 h 161"/>
                <a:gd name="T60" fmla="*/ 102 w 168"/>
                <a:gd name="T61" fmla="*/ 201 h 161"/>
                <a:gd name="T62" fmla="*/ 102 w 168"/>
                <a:gd name="T63" fmla="*/ 242 h 161"/>
                <a:gd name="T64" fmla="*/ 120 w 168"/>
                <a:gd name="T65" fmla="*/ 271 h 161"/>
                <a:gd name="T66" fmla="*/ 138 w 168"/>
                <a:gd name="T67" fmla="*/ 293 h 161"/>
                <a:gd name="T68" fmla="*/ 138 w 168"/>
                <a:gd name="T69" fmla="*/ 344 h 161"/>
                <a:gd name="T70" fmla="*/ 120 w 168"/>
                <a:gd name="T71" fmla="*/ 344 h 161"/>
                <a:gd name="T72" fmla="*/ 126 w 168"/>
                <a:gd name="T73" fmla="*/ 416 h 161"/>
                <a:gd name="T74" fmla="*/ 149 w 168"/>
                <a:gd name="T75" fmla="*/ 460 h 161"/>
                <a:gd name="T76" fmla="*/ 156 w 168"/>
                <a:gd name="T77" fmla="*/ 531 h 161"/>
                <a:gd name="T78" fmla="*/ 168 w 168"/>
                <a:gd name="T79" fmla="*/ 531 h 161"/>
                <a:gd name="T80" fmla="*/ 168 w 168"/>
                <a:gd name="T81" fmla="*/ 553 h 161"/>
                <a:gd name="T82" fmla="*/ 180 w 168"/>
                <a:gd name="T83" fmla="*/ 581 h 161"/>
                <a:gd name="T84" fmla="*/ 174 w 168"/>
                <a:gd name="T85" fmla="*/ 581 h 161"/>
                <a:gd name="T86" fmla="*/ 192 w 168"/>
                <a:gd name="T87" fmla="*/ 60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8"/>
                <a:gd name="T133" fmla="*/ 0 h 161"/>
                <a:gd name="T134" fmla="*/ 168 w 168"/>
                <a:gd name="T135" fmla="*/ 161 h 1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round/>
              <a:headEnd/>
              <a:tailEnd/>
            </a:ln>
          </p:spPr>
          <p:txBody>
            <a:bodyPr/>
            <a:lstStyle/>
            <a:p>
              <a:endParaRPr lang="en-US"/>
            </a:p>
          </p:txBody>
        </p:sp>
        <p:sp>
          <p:nvSpPr>
            <p:cNvPr id="7228" name="Freeform 82"/>
            <p:cNvSpPr>
              <a:spLocks/>
            </p:cNvSpPr>
            <p:nvPr/>
          </p:nvSpPr>
          <p:spPr bwMode="auto">
            <a:xfrm>
              <a:off x="5165" y="2705"/>
              <a:ext cx="73" cy="48"/>
            </a:xfrm>
            <a:custGeom>
              <a:avLst/>
              <a:gdLst>
                <a:gd name="T0" fmla="*/ 84 w 72"/>
                <a:gd name="T1" fmla="*/ 29 h 42"/>
                <a:gd name="T2" fmla="*/ 84 w 72"/>
                <a:gd name="T3" fmla="*/ 91 h 42"/>
                <a:gd name="T4" fmla="*/ 78 w 72"/>
                <a:gd name="T5" fmla="*/ 91 h 42"/>
                <a:gd name="T6" fmla="*/ 78 w 72"/>
                <a:gd name="T7" fmla="*/ 146 h 42"/>
                <a:gd name="T8" fmla="*/ 66 w 72"/>
                <a:gd name="T9" fmla="*/ 146 h 42"/>
                <a:gd name="T10" fmla="*/ 30 w 72"/>
                <a:gd name="T11" fmla="*/ 208 h 42"/>
                <a:gd name="T12" fmla="*/ 18 w 72"/>
                <a:gd name="T13" fmla="*/ 208 h 42"/>
                <a:gd name="T14" fmla="*/ 6 w 72"/>
                <a:gd name="T15" fmla="*/ 181 h 42"/>
                <a:gd name="T16" fmla="*/ 0 w 72"/>
                <a:gd name="T17" fmla="*/ 146 h 42"/>
                <a:gd name="T18" fmla="*/ 24 w 72"/>
                <a:gd name="T19" fmla="*/ 146 h 42"/>
                <a:gd name="T20" fmla="*/ 30 w 72"/>
                <a:gd name="T21" fmla="*/ 91 h 42"/>
                <a:gd name="T22" fmla="*/ 30 w 72"/>
                <a:gd name="T23" fmla="*/ 119 h 42"/>
                <a:gd name="T24" fmla="*/ 54 w 72"/>
                <a:gd name="T25" fmla="*/ 146 h 42"/>
                <a:gd name="T26" fmla="*/ 72 w 72"/>
                <a:gd name="T27" fmla="*/ 91 h 42"/>
                <a:gd name="T28" fmla="*/ 72 w 72"/>
                <a:gd name="T29" fmla="*/ 29 h 42"/>
                <a:gd name="T30" fmla="*/ 78 w 72"/>
                <a:gd name="T31" fmla="*/ 0 h 42"/>
                <a:gd name="T32" fmla="*/ 84 w 72"/>
                <a:gd name="T33" fmla="*/ 29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42"/>
                <a:gd name="T53" fmla="*/ 72 w 72"/>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round/>
              <a:headEnd/>
              <a:tailEnd/>
            </a:ln>
          </p:spPr>
          <p:txBody>
            <a:bodyPr/>
            <a:lstStyle/>
            <a:p>
              <a:endParaRPr lang="en-US"/>
            </a:p>
          </p:txBody>
        </p:sp>
        <p:sp>
          <p:nvSpPr>
            <p:cNvPr id="7229" name="Freeform 83"/>
            <p:cNvSpPr>
              <a:spLocks/>
            </p:cNvSpPr>
            <p:nvPr/>
          </p:nvSpPr>
          <p:spPr bwMode="auto">
            <a:xfrm>
              <a:off x="5280" y="2732"/>
              <a:ext cx="18" cy="34"/>
            </a:xfrm>
            <a:custGeom>
              <a:avLst/>
              <a:gdLst>
                <a:gd name="T0" fmla="*/ 18 w 18"/>
                <a:gd name="T1" fmla="*/ 138 h 30"/>
                <a:gd name="T2" fmla="*/ 12 w 18"/>
                <a:gd name="T3" fmla="*/ 138 h 30"/>
                <a:gd name="T4" fmla="*/ 6 w 18"/>
                <a:gd name="T5" fmla="*/ 78 h 30"/>
                <a:gd name="T6" fmla="*/ 0 w 18"/>
                <a:gd name="T7" fmla="*/ 0 h 30"/>
                <a:gd name="T8" fmla="*/ 12 w 18"/>
                <a:gd name="T9" fmla="*/ 54 h 30"/>
                <a:gd name="T10" fmla="*/ 18 w 18"/>
                <a:gd name="T11" fmla="*/ 138 h 30"/>
                <a:gd name="T12" fmla="*/ 0 60000 65536"/>
                <a:gd name="T13" fmla="*/ 0 60000 65536"/>
                <a:gd name="T14" fmla="*/ 0 60000 65536"/>
                <a:gd name="T15" fmla="*/ 0 60000 65536"/>
                <a:gd name="T16" fmla="*/ 0 60000 65536"/>
                <a:gd name="T17" fmla="*/ 0 60000 65536"/>
                <a:gd name="T18" fmla="*/ 0 w 18"/>
                <a:gd name="T19" fmla="*/ 0 h 30"/>
                <a:gd name="T20" fmla="*/ 18 w 1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round/>
              <a:headEnd/>
              <a:tailEnd/>
            </a:ln>
          </p:spPr>
          <p:txBody>
            <a:bodyPr/>
            <a:lstStyle/>
            <a:p>
              <a:endParaRPr lang="en-US"/>
            </a:p>
          </p:txBody>
        </p:sp>
        <p:sp>
          <p:nvSpPr>
            <p:cNvPr id="7230" name="Freeform 84"/>
            <p:cNvSpPr>
              <a:spLocks/>
            </p:cNvSpPr>
            <p:nvPr/>
          </p:nvSpPr>
          <p:spPr bwMode="auto">
            <a:xfrm>
              <a:off x="5213" y="2672"/>
              <a:ext cx="42" cy="47"/>
            </a:xfrm>
            <a:custGeom>
              <a:avLst/>
              <a:gdLst>
                <a:gd name="T0" fmla="*/ 53 w 41"/>
                <a:gd name="T1" fmla="*/ 138 h 42"/>
                <a:gd name="T2" fmla="*/ 47 w 41"/>
                <a:gd name="T3" fmla="*/ 162 h 42"/>
                <a:gd name="T4" fmla="*/ 36 w 41"/>
                <a:gd name="T5" fmla="*/ 69 h 42"/>
                <a:gd name="T6" fmla="*/ 12 w 41"/>
                <a:gd name="T7" fmla="*/ 48 h 42"/>
                <a:gd name="T8" fmla="*/ 0 w 41"/>
                <a:gd name="T9" fmla="*/ 0 h 42"/>
                <a:gd name="T10" fmla="*/ 0 w 41"/>
                <a:gd name="T11" fmla="*/ 0 h 42"/>
                <a:gd name="T12" fmla="*/ 18 w 41"/>
                <a:gd name="T13" fmla="*/ 48 h 42"/>
                <a:gd name="T14" fmla="*/ 42 w 41"/>
                <a:gd name="T15" fmla="*/ 94 h 42"/>
                <a:gd name="T16" fmla="*/ 53 w 41"/>
                <a:gd name="T17" fmla="*/ 138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42"/>
                <a:gd name="T29" fmla="*/ 41 w 4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round/>
              <a:headEnd/>
              <a:tailEnd/>
            </a:ln>
          </p:spPr>
          <p:txBody>
            <a:bodyPr/>
            <a:lstStyle/>
            <a:p>
              <a:endParaRPr lang="en-US"/>
            </a:p>
          </p:txBody>
        </p:sp>
        <p:sp>
          <p:nvSpPr>
            <p:cNvPr id="7231" name="Freeform 85"/>
            <p:cNvSpPr>
              <a:spLocks/>
            </p:cNvSpPr>
            <p:nvPr/>
          </p:nvSpPr>
          <p:spPr bwMode="auto">
            <a:xfrm>
              <a:off x="5208" y="2833"/>
              <a:ext cx="5" cy="6"/>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232" name="Freeform 86"/>
            <p:cNvSpPr>
              <a:spLocks/>
            </p:cNvSpPr>
            <p:nvPr/>
          </p:nvSpPr>
          <p:spPr bwMode="auto">
            <a:xfrm>
              <a:off x="5099" y="2267"/>
              <a:ext cx="1" cy="7"/>
            </a:xfrm>
            <a:custGeom>
              <a:avLst/>
              <a:gdLst>
                <a:gd name="T0" fmla="*/ 0 w 1"/>
                <a:gd name="T1" fmla="*/ 0 h 6"/>
                <a:gd name="T2" fmla="*/ 0 w 1"/>
                <a:gd name="T3" fmla="*/ 40 h 6"/>
                <a:gd name="T4" fmla="*/ 0 w 1"/>
                <a:gd name="T5" fmla="*/ 40 h 6"/>
                <a:gd name="T6" fmla="*/ 0 w 1"/>
                <a:gd name="T7" fmla="*/ 40 h 6"/>
                <a:gd name="T8" fmla="*/ 0 w 1"/>
                <a:gd name="T9" fmla="*/ 40 h 6"/>
                <a:gd name="T10" fmla="*/ 0 w 1"/>
                <a:gd name="T11" fmla="*/ 40 h 6"/>
                <a:gd name="T12" fmla="*/ 0 w 1"/>
                <a:gd name="T13" fmla="*/ 0 h 6"/>
                <a:gd name="T14" fmla="*/ 0 60000 65536"/>
                <a:gd name="T15" fmla="*/ 0 60000 65536"/>
                <a:gd name="T16" fmla="*/ 0 60000 65536"/>
                <a:gd name="T17" fmla="*/ 0 60000 65536"/>
                <a:gd name="T18" fmla="*/ 0 60000 65536"/>
                <a:gd name="T19" fmla="*/ 0 60000 65536"/>
                <a:gd name="T20" fmla="*/ 0 60000 65536"/>
                <a:gd name="T21" fmla="*/ 0 w 1"/>
                <a:gd name="T22" fmla="*/ 0 h 6"/>
                <a:gd name="T23" fmla="*/ 1 w 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6">
                  <a:moveTo>
                    <a:pt x="0" y="0"/>
                  </a:move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33" name="Freeform 87"/>
            <p:cNvSpPr>
              <a:spLocks/>
            </p:cNvSpPr>
            <p:nvPr/>
          </p:nvSpPr>
          <p:spPr bwMode="auto">
            <a:xfrm>
              <a:off x="5099" y="2274"/>
              <a:ext cx="1" cy="7"/>
            </a:xfrm>
            <a:custGeom>
              <a:avLst/>
              <a:gdLst>
                <a:gd name="T0" fmla="*/ 0 w 1"/>
                <a:gd name="T1" fmla="*/ 0 h 6"/>
                <a:gd name="T2" fmla="*/ 0 w 1"/>
                <a:gd name="T3" fmla="*/ 0 h 6"/>
                <a:gd name="T4" fmla="*/ 0 w 1"/>
                <a:gd name="T5" fmla="*/ 0 h 6"/>
                <a:gd name="T6" fmla="*/ 0 w 1"/>
                <a:gd name="T7" fmla="*/ 40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34" name="Freeform 88"/>
            <p:cNvSpPr>
              <a:spLocks/>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35" name="Freeform 89"/>
            <p:cNvSpPr>
              <a:spLocks/>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36" name="Rectangle 90"/>
            <p:cNvSpPr>
              <a:spLocks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37" name="Rectangle 91"/>
            <p:cNvSpPr>
              <a:spLocks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38" name="Freeform 92"/>
            <p:cNvSpPr>
              <a:spLocks/>
            </p:cNvSpPr>
            <p:nvPr/>
          </p:nvSpPr>
          <p:spPr bwMode="auto">
            <a:xfrm>
              <a:off x="4055" y="2018"/>
              <a:ext cx="85" cy="128"/>
            </a:xfrm>
            <a:custGeom>
              <a:avLst/>
              <a:gdLst>
                <a:gd name="T0" fmla="*/ 30 w 84"/>
                <a:gd name="T1" fmla="*/ 388 h 114"/>
                <a:gd name="T2" fmla="*/ 30 w 84"/>
                <a:gd name="T3" fmla="*/ 388 h 114"/>
                <a:gd name="T4" fmla="*/ 24 w 84"/>
                <a:gd name="T5" fmla="*/ 362 h 114"/>
                <a:gd name="T6" fmla="*/ 24 w 84"/>
                <a:gd name="T7" fmla="*/ 362 h 114"/>
                <a:gd name="T8" fmla="*/ 18 w 84"/>
                <a:gd name="T9" fmla="*/ 314 h 114"/>
                <a:gd name="T10" fmla="*/ 12 w 84"/>
                <a:gd name="T11" fmla="*/ 238 h 114"/>
                <a:gd name="T12" fmla="*/ 12 w 84"/>
                <a:gd name="T13" fmla="*/ 192 h 114"/>
                <a:gd name="T14" fmla="*/ 0 w 84"/>
                <a:gd name="T15" fmla="*/ 145 h 114"/>
                <a:gd name="T16" fmla="*/ 6 w 84"/>
                <a:gd name="T17" fmla="*/ 120 h 114"/>
                <a:gd name="T18" fmla="*/ 12 w 84"/>
                <a:gd name="T19" fmla="*/ 95 h 114"/>
                <a:gd name="T20" fmla="*/ 0 w 84"/>
                <a:gd name="T21" fmla="*/ 48 h 114"/>
                <a:gd name="T22" fmla="*/ 0 w 84"/>
                <a:gd name="T23" fmla="*/ 0 h 114"/>
                <a:gd name="T24" fmla="*/ 6 w 84"/>
                <a:gd name="T25" fmla="*/ 24 h 114"/>
                <a:gd name="T26" fmla="*/ 12 w 84"/>
                <a:gd name="T27" fmla="*/ 48 h 114"/>
                <a:gd name="T28" fmla="*/ 18 w 84"/>
                <a:gd name="T29" fmla="*/ 24 h 114"/>
                <a:gd name="T30" fmla="*/ 24 w 84"/>
                <a:gd name="T31" fmla="*/ 95 h 114"/>
                <a:gd name="T32" fmla="*/ 54 w 84"/>
                <a:gd name="T33" fmla="*/ 95 h 114"/>
                <a:gd name="T34" fmla="*/ 78 w 84"/>
                <a:gd name="T35" fmla="*/ 95 h 114"/>
                <a:gd name="T36" fmla="*/ 84 w 84"/>
                <a:gd name="T37" fmla="*/ 120 h 114"/>
                <a:gd name="T38" fmla="*/ 84 w 84"/>
                <a:gd name="T39" fmla="*/ 168 h 114"/>
                <a:gd name="T40" fmla="*/ 66 w 84"/>
                <a:gd name="T41" fmla="*/ 192 h 114"/>
                <a:gd name="T42" fmla="*/ 72 w 84"/>
                <a:gd name="T43" fmla="*/ 263 h 114"/>
                <a:gd name="T44" fmla="*/ 78 w 84"/>
                <a:gd name="T45" fmla="*/ 290 h 114"/>
                <a:gd name="T46" fmla="*/ 84 w 84"/>
                <a:gd name="T47" fmla="*/ 216 h 114"/>
                <a:gd name="T48" fmla="*/ 90 w 84"/>
                <a:gd name="T49" fmla="*/ 290 h 114"/>
                <a:gd name="T50" fmla="*/ 96 w 84"/>
                <a:gd name="T51" fmla="*/ 362 h 114"/>
                <a:gd name="T52" fmla="*/ 96 w 84"/>
                <a:gd name="T53" fmla="*/ 411 h 114"/>
                <a:gd name="T54" fmla="*/ 90 w 84"/>
                <a:gd name="T55" fmla="*/ 436 h 114"/>
                <a:gd name="T56" fmla="*/ 96 w 84"/>
                <a:gd name="T57" fmla="*/ 459 h 114"/>
                <a:gd name="T58" fmla="*/ 84 w 84"/>
                <a:gd name="T59" fmla="*/ 388 h 114"/>
                <a:gd name="T60" fmla="*/ 72 w 84"/>
                <a:gd name="T61" fmla="*/ 290 h 114"/>
                <a:gd name="T62" fmla="*/ 66 w 84"/>
                <a:gd name="T63" fmla="*/ 290 h 114"/>
                <a:gd name="T64" fmla="*/ 60 w 84"/>
                <a:gd name="T65" fmla="*/ 238 h 114"/>
                <a:gd name="T66" fmla="*/ 30 w 84"/>
                <a:gd name="T67" fmla="*/ 192 h 114"/>
                <a:gd name="T68" fmla="*/ 24 w 84"/>
                <a:gd name="T69" fmla="*/ 216 h 114"/>
                <a:gd name="T70" fmla="*/ 54 w 84"/>
                <a:gd name="T71" fmla="*/ 238 h 114"/>
                <a:gd name="T72" fmla="*/ 60 w 84"/>
                <a:gd name="T73" fmla="*/ 290 h 114"/>
                <a:gd name="T74" fmla="*/ 60 w 84"/>
                <a:gd name="T75" fmla="*/ 314 h 114"/>
                <a:gd name="T76" fmla="*/ 54 w 84"/>
                <a:gd name="T77" fmla="*/ 388 h 114"/>
                <a:gd name="T78" fmla="*/ 54 w 84"/>
                <a:gd name="T79" fmla="*/ 362 h 114"/>
                <a:gd name="T80" fmla="*/ 36 w 84"/>
                <a:gd name="T81" fmla="*/ 362 h 114"/>
                <a:gd name="T82" fmla="*/ 36 w 84"/>
                <a:gd name="T83" fmla="*/ 388 h 114"/>
                <a:gd name="T84" fmla="*/ 30 w 84"/>
                <a:gd name="T85" fmla="*/ 388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4"/>
                <a:gd name="T130" fmla="*/ 0 h 114"/>
                <a:gd name="T131" fmla="*/ 84 w 84"/>
                <a:gd name="T132" fmla="*/ 114 h 1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round/>
              <a:headEnd/>
              <a:tailEnd/>
            </a:ln>
          </p:spPr>
          <p:txBody>
            <a:bodyPr/>
            <a:lstStyle/>
            <a:p>
              <a:endParaRPr lang="en-US"/>
            </a:p>
          </p:txBody>
        </p:sp>
        <p:sp>
          <p:nvSpPr>
            <p:cNvPr id="7239" name="Freeform 93"/>
            <p:cNvSpPr>
              <a:spLocks/>
            </p:cNvSpPr>
            <p:nvPr/>
          </p:nvSpPr>
          <p:spPr bwMode="auto">
            <a:xfrm>
              <a:off x="4055" y="1979"/>
              <a:ext cx="62" cy="32"/>
            </a:xfrm>
            <a:custGeom>
              <a:avLst/>
              <a:gdLst>
                <a:gd name="T0" fmla="*/ 51 w 60"/>
                <a:gd name="T1" fmla="*/ 21 h 29"/>
                <a:gd name="T2" fmla="*/ 12 w 60"/>
                <a:gd name="T3" fmla="*/ 0 h 29"/>
                <a:gd name="T4" fmla="*/ 0 w 60"/>
                <a:gd name="T5" fmla="*/ 56 h 29"/>
                <a:gd name="T6" fmla="*/ 6 w 60"/>
                <a:gd name="T7" fmla="*/ 94 h 29"/>
                <a:gd name="T8" fmla="*/ 36 w 60"/>
                <a:gd name="T9" fmla="*/ 94 h 29"/>
                <a:gd name="T10" fmla="*/ 63 w 60"/>
                <a:gd name="T11" fmla="*/ 94 h 29"/>
                <a:gd name="T12" fmla="*/ 88 w 60"/>
                <a:gd name="T13" fmla="*/ 94 h 29"/>
                <a:gd name="T14" fmla="*/ 79 w 60"/>
                <a:gd name="T15" fmla="*/ 56 h 29"/>
                <a:gd name="T16" fmla="*/ 72 w 60"/>
                <a:gd name="T17" fmla="*/ 34 h 29"/>
                <a:gd name="T18" fmla="*/ 51 w 60"/>
                <a:gd name="T19" fmla="*/ 21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29"/>
                <a:gd name="T32" fmla="*/ 60 w 60"/>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round/>
              <a:headEnd/>
              <a:tailEnd/>
            </a:ln>
          </p:spPr>
          <p:txBody>
            <a:bodyPr/>
            <a:lstStyle/>
            <a:p>
              <a:endParaRPr lang="en-US"/>
            </a:p>
          </p:txBody>
        </p:sp>
        <p:sp>
          <p:nvSpPr>
            <p:cNvPr id="7240" name="Freeform 94"/>
            <p:cNvSpPr>
              <a:spLocks/>
            </p:cNvSpPr>
            <p:nvPr/>
          </p:nvSpPr>
          <p:spPr bwMode="auto">
            <a:xfrm>
              <a:off x="4334" y="2281"/>
              <a:ext cx="91" cy="101"/>
            </a:xfrm>
            <a:custGeom>
              <a:avLst/>
              <a:gdLst>
                <a:gd name="T0" fmla="*/ 78 w 90"/>
                <a:gd name="T1" fmla="*/ 261 h 90"/>
                <a:gd name="T2" fmla="*/ 84 w 90"/>
                <a:gd name="T3" fmla="*/ 313 h 90"/>
                <a:gd name="T4" fmla="*/ 72 w 90"/>
                <a:gd name="T5" fmla="*/ 313 h 90"/>
                <a:gd name="T6" fmla="*/ 66 w 90"/>
                <a:gd name="T7" fmla="*/ 313 h 90"/>
                <a:gd name="T8" fmla="*/ 42 w 90"/>
                <a:gd name="T9" fmla="*/ 360 h 90"/>
                <a:gd name="T10" fmla="*/ 30 w 90"/>
                <a:gd name="T11" fmla="*/ 332 h 90"/>
                <a:gd name="T12" fmla="*/ 30 w 90"/>
                <a:gd name="T13" fmla="*/ 332 h 90"/>
                <a:gd name="T14" fmla="*/ 24 w 90"/>
                <a:gd name="T15" fmla="*/ 288 h 90"/>
                <a:gd name="T16" fmla="*/ 18 w 90"/>
                <a:gd name="T17" fmla="*/ 313 h 90"/>
                <a:gd name="T18" fmla="*/ 18 w 90"/>
                <a:gd name="T19" fmla="*/ 261 h 90"/>
                <a:gd name="T20" fmla="*/ 12 w 90"/>
                <a:gd name="T21" fmla="*/ 261 h 90"/>
                <a:gd name="T22" fmla="*/ 6 w 90"/>
                <a:gd name="T23" fmla="*/ 192 h 90"/>
                <a:gd name="T24" fmla="*/ 0 w 90"/>
                <a:gd name="T25" fmla="*/ 120 h 90"/>
                <a:gd name="T26" fmla="*/ 12 w 90"/>
                <a:gd name="T27" fmla="*/ 48 h 90"/>
                <a:gd name="T28" fmla="*/ 60 w 90"/>
                <a:gd name="T29" fmla="*/ 48 h 90"/>
                <a:gd name="T30" fmla="*/ 78 w 90"/>
                <a:gd name="T31" fmla="*/ 70 h 90"/>
                <a:gd name="T32" fmla="*/ 78 w 90"/>
                <a:gd name="T33" fmla="*/ 48 h 90"/>
                <a:gd name="T34" fmla="*/ 84 w 90"/>
                <a:gd name="T35" fmla="*/ 24 h 90"/>
                <a:gd name="T36" fmla="*/ 90 w 90"/>
                <a:gd name="T37" fmla="*/ 48 h 90"/>
                <a:gd name="T38" fmla="*/ 102 w 90"/>
                <a:gd name="T39" fmla="*/ 0 h 90"/>
                <a:gd name="T40" fmla="*/ 102 w 90"/>
                <a:gd name="T41" fmla="*/ 70 h 90"/>
                <a:gd name="T42" fmla="*/ 102 w 90"/>
                <a:gd name="T43" fmla="*/ 143 h 90"/>
                <a:gd name="T44" fmla="*/ 102 w 90"/>
                <a:gd name="T45" fmla="*/ 192 h 90"/>
                <a:gd name="T46" fmla="*/ 90 w 90"/>
                <a:gd name="T47" fmla="*/ 235 h 90"/>
                <a:gd name="T48" fmla="*/ 78 w 90"/>
                <a:gd name="T49" fmla="*/ 261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90"/>
                <a:gd name="T77" fmla="*/ 90 w 90"/>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round/>
              <a:headEnd/>
              <a:tailEnd/>
            </a:ln>
          </p:spPr>
          <p:txBody>
            <a:bodyPr/>
            <a:lstStyle/>
            <a:p>
              <a:endParaRPr lang="en-US"/>
            </a:p>
          </p:txBody>
        </p:sp>
        <p:sp>
          <p:nvSpPr>
            <p:cNvPr id="7241" name="Rectangle 95"/>
            <p:cNvSpPr>
              <a:spLocks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42" name="Rectangle 96"/>
            <p:cNvSpPr>
              <a:spLocks noChangeArrowheads="1"/>
            </p:cNvSpPr>
            <p:nvPr/>
          </p:nvSpPr>
          <p:spPr bwMode="auto">
            <a:xfrm>
              <a:off x="4511" y="2112"/>
              <a:ext cx="5"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43" name="Freeform 97"/>
            <p:cNvSpPr>
              <a:spLocks/>
            </p:cNvSpPr>
            <p:nvPr/>
          </p:nvSpPr>
          <p:spPr bwMode="auto">
            <a:xfrm>
              <a:off x="4280" y="2112"/>
              <a:ext cx="145" cy="189"/>
            </a:xfrm>
            <a:custGeom>
              <a:avLst/>
              <a:gdLst>
                <a:gd name="T0" fmla="*/ 90 w 144"/>
                <a:gd name="T1" fmla="*/ 171 h 168"/>
                <a:gd name="T2" fmla="*/ 84 w 144"/>
                <a:gd name="T3" fmla="*/ 149 h 168"/>
                <a:gd name="T4" fmla="*/ 66 w 144"/>
                <a:gd name="T5" fmla="*/ 99 h 168"/>
                <a:gd name="T6" fmla="*/ 54 w 144"/>
                <a:gd name="T7" fmla="*/ 125 h 168"/>
                <a:gd name="T8" fmla="*/ 42 w 144"/>
                <a:gd name="T9" fmla="*/ 77 h 168"/>
                <a:gd name="T10" fmla="*/ 42 w 144"/>
                <a:gd name="T11" fmla="*/ 48 h 168"/>
                <a:gd name="T12" fmla="*/ 24 w 144"/>
                <a:gd name="T13" fmla="*/ 0 h 168"/>
                <a:gd name="T14" fmla="*/ 18 w 144"/>
                <a:gd name="T15" fmla="*/ 0 h 168"/>
                <a:gd name="T16" fmla="*/ 24 w 144"/>
                <a:gd name="T17" fmla="*/ 99 h 168"/>
                <a:gd name="T18" fmla="*/ 12 w 144"/>
                <a:gd name="T19" fmla="*/ 77 h 168"/>
                <a:gd name="T20" fmla="*/ 12 w 144"/>
                <a:gd name="T21" fmla="*/ 48 h 168"/>
                <a:gd name="T22" fmla="*/ 6 w 144"/>
                <a:gd name="T23" fmla="*/ 125 h 168"/>
                <a:gd name="T24" fmla="*/ 0 w 144"/>
                <a:gd name="T25" fmla="*/ 149 h 168"/>
                <a:gd name="T26" fmla="*/ 6 w 144"/>
                <a:gd name="T27" fmla="*/ 171 h 168"/>
                <a:gd name="T28" fmla="*/ 6 w 144"/>
                <a:gd name="T29" fmla="*/ 226 h 168"/>
                <a:gd name="T30" fmla="*/ 18 w 144"/>
                <a:gd name="T31" fmla="*/ 226 h 168"/>
                <a:gd name="T32" fmla="*/ 24 w 144"/>
                <a:gd name="T33" fmla="*/ 394 h 168"/>
                <a:gd name="T34" fmla="*/ 36 w 144"/>
                <a:gd name="T35" fmla="*/ 345 h 168"/>
                <a:gd name="T36" fmla="*/ 48 w 144"/>
                <a:gd name="T37" fmla="*/ 371 h 168"/>
                <a:gd name="T38" fmla="*/ 54 w 144"/>
                <a:gd name="T39" fmla="*/ 345 h 168"/>
                <a:gd name="T40" fmla="*/ 66 w 144"/>
                <a:gd name="T41" fmla="*/ 322 h 168"/>
                <a:gd name="T42" fmla="*/ 96 w 144"/>
                <a:gd name="T43" fmla="*/ 394 h 168"/>
                <a:gd name="T44" fmla="*/ 102 w 144"/>
                <a:gd name="T45" fmla="*/ 443 h 168"/>
                <a:gd name="T46" fmla="*/ 114 w 144"/>
                <a:gd name="T47" fmla="*/ 548 h 168"/>
                <a:gd name="T48" fmla="*/ 120 w 144"/>
                <a:gd name="T49" fmla="*/ 618 h 168"/>
                <a:gd name="T50" fmla="*/ 114 w 144"/>
                <a:gd name="T51" fmla="*/ 668 h 168"/>
                <a:gd name="T52" fmla="*/ 132 w 144"/>
                <a:gd name="T53" fmla="*/ 694 h 168"/>
                <a:gd name="T54" fmla="*/ 132 w 144"/>
                <a:gd name="T55" fmla="*/ 668 h 168"/>
                <a:gd name="T56" fmla="*/ 138 w 144"/>
                <a:gd name="T57" fmla="*/ 645 h 168"/>
                <a:gd name="T58" fmla="*/ 144 w 144"/>
                <a:gd name="T59" fmla="*/ 668 h 168"/>
                <a:gd name="T60" fmla="*/ 156 w 144"/>
                <a:gd name="T61" fmla="*/ 618 h 168"/>
                <a:gd name="T62" fmla="*/ 150 w 144"/>
                <a:gd name="T63" fmla="*/ 566 h 168"/>
                <a:gd name="T64" fmla="*/ 150 w 144"/>
                <a:gd name="T65" fmla="*/ 516 h 168"/>
                <a:gd name="T66" fmla="*/ 150 w 144"/>
                <a:gd name="T67" fmla="*/ 516 h 168"/>
                <a:gd name="T68" fmla="*/ 132 w 144"/>
                <a:gd name="T69" fmla="*/ 469 h 168"/>
                <a:gd name="T70" fmla="*/ 126 w 144"/>
                <a:gd name="T71" fmla="*/ 419 h 168"/>
                <a:gd name="T72" fmla="*/ 114 w 144"/>
                <a:gd name="T73" fmla="*/ 371 h 168"/>
                <a:gd name="T74" fmla="*/ 102 w 144"/>
                <a:gd name="T75" fmla="*/ 294 h 168"/>
                <a:gd name="T76" fmla="*/ 66 w 144"/>
                <a:gd name="T77" fmla="*/ 243 h 168"/>
                <a:gd name="T78" fmla="*/ 84 w 144"/>
                <a:gd name="T79" fmla="*/ 226 h 168"/>
                <a:gd name="T80" fmla="*/ 96 w 144"/>
                <a:gd name="T81" fmla="*/ 201 h 168"/>
                <a:gd name="T82" fmla="*/ 90 w 144"/>
                <a:gd name="T83" fmla="*/ 171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4"/>
                <a:gd name="T127" fmla="*/ 0 h 168"/>
                <a:gd name="T128" fmla="*/ 144 w 144"/>
                <a:gd name="T129" fmla="*/ 168 h 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round/>
              <a:headEnd/>
              <a:tailEnd/>
            </a:ln>
          </p:spPr>
          <p:txBody>
            <a:bodyPr/>
            <a:lstStyle/>
            <a:p>
              <a:endParaRPr lang="en-US"/>
            </a:p>
          </p:txBody>
        </p:sp>
        <p:sp>
          <p:nvSpPr>
            <p:cNvPr id="7244" name="Freeform 98"/>
            <p:cNvSpPr>
              <a:spLocks/>
            </p:cNvSpPr>
            <p:nvPr/>
          </p:nvSpPr>
          <p:spPr bwMode="auto">
            <a:xfrm>
              <a:off x="4134" y="1972"/>
              <a:ext cx="158" cy="410"/>
            </a:xfrm>
            <a:custGeom>
              <a:avLst/>
              <a:gdLst>
                <a:gd name="T0" fmla="*/ 108 w 155"/>
                <a:gd name="T1" fmla="*/ 361 h 365"/>
                <a:gd name="T2" fmla="*/ 108 w 155"/>
                <a:gd name="T3" fmla="*/ 309 h 365"/>
                <a:gd name="T4" fmla="*/ 120 w 155"/>
                <a:gd name="T5" fmla="*/ 215 h 365"/>
                <a:gd name="T6" fmla="*/ 114 w 155"/>
                <a:gd name="T7" fmla="*/ 69 h 365"/>
                <a:gd name="T8" fmla="*/ 78 w 155"/>
                <a:gd name="T9" fmla="*/ 0 h 365"/>
                <a:gd name="T10" fmla="*/ 72 w 155"/>
                <a:gd name="T11" fmla="*/ 69 h 365"/>
                <a:gd name="T12" fmla="*/ 78 w 155"/>
                <a:gd name="T13" fmla="*/ 119 h 365"/>
                <a:gd name="T14" fmla="*/ 48 w 155"/>
                <a:gd name="T15" fmla="*/ 164 h 365"/>
                <a:gd name="T16" fmla="*/ 48 w 155"/>
                <a:gd name="T17" fmla="*/ 288 h 365"/>
                <a:gd name="T18" fmla="*/ 12 w 155"/>
                <a:gd name="T19" fmla="*/ 388 h 365"/>
                <a:gd name="T20" fmla="*/ 12 w 155"/>
                <a:gd name="T21" fmla="*/ 528 h 365"/>
                <a:gd name="T22" fmla="*/ 6 w 155"/>
                <a:gd name="T23" fmla="*/ 528 h 365"/>
                <a:gd name="T24" fmla="*/ 0 w 155"/>
                <a:gd name="T25" fmla="*/ 600 h 365"/>
                <a:gd name="T26" fmla="*/ 12 w 155"/>
                <a:gd name="T27" fmla="*/ 674 h 365"/>
                <a:gd name="T28" fmla="*/ 24 w 155"/>
                <a:gd name="T29" fmla="*/ 698 h 365"/>
                <a:gd name="T30" fmla="*/ 42 w 155"/>
                <a:gd name="T31" fmla="*/ 698 h 365"/>
                <a:gd name="T32" fmla="*/ 42 w 155"/>
                <a:gd name="T33" fmla="*/ 748 h 365"/>
                <a:gd name="T34" fmla="*/ 54 w 155"/>
                <a:gd name="T35" fmla="*/ 748 h 365"/>
                <a:gd name="T36" fmla="*/ 66 w 155"/>
                <a:gd name="T37" fmla="*/ 873 h 365"/>
                <a:gd name="T38" fmla="*/ 60 w 155"/>
                <a:gd name="T39" fmla="*/ 1012 h 365"/>
                <a:gd name="T40" fmla="*/ 72 w 155"/>
                <a:gd name="T41" fmla="*/ 1012 h 365"/>
                <a:gd name="T42" fmla="*/ 78 w 155"/>
                <a:gd name="T43" fmla="*/ 1012 h 365"/>
                <a:gd name="T44" fmla="*/ 90 w 155"/>
                <a:gd name="T45" fmla="*/ 1012 h 365"/>
                <a:gd name="T46" fmla="*/ 108 w 155"/>
                <a:gd name="T47" fmla="*/ 964 h 365"/>
                <a:gd name="T48" fmla="*/ 120 w 155"/>
                <a:gd name="T49" fmla="*/ 917 h 365"/>
                <a:gd name="T50" fmla="*/ 133 w 155"/>
                <a:gd name="T51" fmla="*/ 964 h 365"/>
                <a:gd name="T52" fmla="*/ 160 w 155"/>
                <a:gd name="T53" fmla="*/ 1205 h 365"/>
                <a:gd name="T54" fmla="*/ 167 w 155"/>
                <a:gd name="T55" fmla="*/ 1229 h 365"/>
                <a:gd name="T56" fmla="*/ 173 w 155"/>
                <a:gd name="T57" fmla="*/ 1350 h 365"/>
                <a:gd name="T58" fmla="*/ 173 w 155"/>
                <a:gd name="T59" fmla="*/ 1476 h 365"/>
                <a:gd name="T60" fmla="*/ 194 w 155"/>
                <a:gd name="T61" fmla="*/ 1377 h 365"/>
                <a:gd name="T62" fmla="*/ 179 w 155"/>
                <a:gd name="T63" fmla="*/ 1205 h 365"/>
                <a:gd name="T64" fmla="*/ 160 w 155"/>
                <a:gd name="T65" fmla="*/ 1112 h 365"/>
                <a:gd name="T66" fmla="*/ 160 w 155"/>
                <a:gd name="T67" fmla="*/ 1042 h 365"/>
                <a:gd name="T68" fmla="*/ 160 w 155"/>
                <a:gd name="T69" fmla="*/ 990 h 365"/>
                <a:gd name="T70" fmla="*/ 126 w 155"/>
                <a:gd name="T71" fmla="*/ 795 h 365"/>
                <a:gd name="T72" fmla="*/ 133 w 155"/>
                <a:gd name="T73" fmla="*/ 722 h 365"/>
                <a:gd name="T74" fmla="*/ 167 w 155"/>
                <a:gd name="T75" fmla="*/ 674 h 365"/>
                <a:gd name="T76" fmla="*/ 186 w 155"/>
                <a:gd name="T77" fmla="*/ 622 h 365"/>
                <a:gd name="T78" fmla="*/ 186 w 155"/>
                <a:gd name="T79" fmla="*/ 553 h 365"/>
                <a:gd name="T80" fmla="*/ 167 w 155"/>
                <a:gd name="T81" fmla="*/ 528 h 365"/>
                <a:gd name="T82" fmla="*/ 151 w 155"/>
                <a:gd name="T83" fmla="*/ 436 h 365"/>
                <a:gd name="T84" fmla="*/ 133 w 155"/>
                <a:gd name="T85" fmla="*/ 361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
                <a:gd name="T130" fmla="*/ 0 h 365"/>
                <a:gd name="T131" fmla="*/ 155 w 155"/>
                <a:gd name="T132" fmla="*/ 365 h 3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round/>
              <a:headEnd/>
              <a:tailEnd/>
            </a:ln>
          </p:spPr>
          <p:txBody>
            <a:bodyPr/>
            <a:lstStyle/>
            <a:p>
              <a:endParaRPr lang="en-US"/>
            </a:p>
          </p:txBody>
        </p:sp>
        <p:sp>
          <p:nvSpPr>
            <p:cNvPr id="7245" name="Freeform 99"/>
            <p:cNvSpPr>
              <a:spLocks/>
            </p:cNvSpPr>
            <p:nvPr/>
          </p:nvSpPr>
          <p:spPr bwMode="auto">
            <a:xfrm>
              <a:off x="4637" y="2193"/>
              <a:ext cx="85" cy="135"/>
            </a:xfrm>
            <a:custGeom>
              <a:avLst/>
              <a:gdLst>
                <a:gd name="T0" fmla="*/ 18 w 84"/>
                <a:gd name="T1" fmla="*/ 322 h 120"/>
                <a:gd name="T2" fmla="*/ 18 w 84"/>
                <a:gd name="T3" fmla="*/ 345 h 120"/>
                <a:gd name="T4" fmla="*/ 6 w 84"/>
                <a:gd name="T5" fmla="*/ 271 h 120"/>
                <a:gd name="T6" fmla="*/ 0 w 84"/>
                <a:gd name="T7" fmla="*/ 201 h 120"/>
                <a:gd name="T8" fmla="*/ 12 w 84"/>
                <a:gd name="T9" fmla="*/ 226 h 120"/>
                <a:gd name="T10" fmla="*/ 6 w 84"/>
                <a:gd name="T11" fmla="*/ 125 h 120"/>
                <a:gd name="T12" fmla="*/ 6 w 84"/>
                <a:gd name="T13" fmla="*/ 53 h 120"/>
                <a:gd name="T14" fmla="*/ 6 w 84"/>
                <a:gd name="T15" fmla="*/ 0 h 120"/>
                <a:gd name="T16" fmla="*/ 30 w 84"/>
                <a:gd name="T17" fmla="*/ 26 h 120"/>
                <a:gd name="T18" fmla="*/ 36 w 84"/>
                <a:gd name="T19" fmla="*/ 53 h 120"/>
                <a:gd name="T20" fmla="*/ 54 w 84"/>
                <a:gd name="T21" fmla="*/ 99 h 120"/>
                <a:gd name="T22" fmla="*/ 54 w 84"/>
                <a:gd name="T23" fmla="*/ 150 h 120"/>
                <a:gd name="T24" fmla="*/ 36 w 84"/>
                <a:gd name="T25" fmla="*/ 226 h 120"/>
                <a:gd name="T26" fmla="*/ 30 w 84"/>
                <a:gd name="T27" fmla="*/ 253 h 120"/>
                <a:gd name="T28" fmla="*/ 30 w 84"/>
                <a:gd name="T29" fmla="*/ 294 h 120"/>
                <a:gd name="T30" fmla="*/ 54 w 84"/>
                <a:gd name="T31" fmla="*/ 395 h 120"/>
                <a:gd name="T32" fmla="*/ 60 w 84"/>
                <a:gd name="T33" fmla="*/ 395 h 120"/>
                <a:gd name="T34" fmla="*/ 60 w 84"/>
                <a:gd name="T35" fmla="*/ 371 h 120"/>
                <a:gd name="T36" fmla="*/ 72 w 84"/>
                <a:gd name="T37" fmla="*/ 371 h 120"/>
                <a:gd name="T38" fmla="*/ 78 w 84"/>
                <a:gd name="T39" fmla="*/ 395 h 120"/>
                <a:gd name="T40" fmla="*/ 78 w 84"/>
                <a:gd name="T41" fmla="*/ 395 h 120"/>
                <a:gd name="T42" fmla="*/ 90 w 84"/>
                <a:gd name="T43" fmla="*/ 419 h 120"/>
                <a:gd name="T44" fmla="*/ 84 w 84"/>
                <a:gd name="T45" fmla="*/ 419 h 120"/>
                <a:gd name="T46" fmla="*/ 90 w 84"/>
                <a:gd name="T47" fmla="*/ 469 h 120"/>
                <a:gd name="T48" fmla="*/ 96 w 84"/>
                <a:gd name="T49" fmla="*/ 469 h 120"/>
                <a:gd name="T50" fmla="*/ 90 w 84"/>
                <a:gd name="T51" fmla="*/ 492 h 120"/>
                <a:gd name="T52" fmla="*/ 90 w 84"/>
                <a:gd name="T53" fmla="*/ 469 h 120"/>
                <a:gd name="T54" fmla="*/ 78 w 84"/>
                <a:gd name="T55" fmla="*/ 444 h 120"/>
                <a:gd name="T56" fmla="*/ 72 w 84"/>
                <a:gd name="T57" fmla="*/ 419 h 120"/>
                <a:gd name="T58" fmla="*/ 66 w 84"/>
                <a:gd name="T59" fmla="*/ 395 h 120"/>
                <a:gd name="T60" fmla="*/ 66 w 84"/>
                <a:gd name="T61" fmla="*/ 444 h 120"/>
                <a:gd name="T62" fmla="*/ 36 w 84"/>
                <a:gd name="T63" fmla="*/ 395 h 120"/>
                <a:gd name="T64" fmla="*/ 30 w 84"/>
                <a:gd name="T65" fmla="*/ 419 h 120"/>
                <a:gd name="T66" fmla="*/ 18 w 84"/>
                <a:gd name="T67" fmla="*/ 395 h 120"/>
                <a:gd name="T68" fmla="*/ 18 w 84"/>
                <a:gd name="T69" fmla="*/ 371 h 120"/>
                <a:gd name="T70" fmla="*/ 24 w 84"/>
                <a:gd name="T71" fmla="*/ 322 h 120"/>
                <a:gd name="T72" fmla="*/ 18 w 84"/>
                <a:gd name="T73" fmla="*/ 322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
                <a:gd name="T112" fmla="*/ 0 h 120"/>
                <a:gd name="T113" fmla="*/ 84 w 84"/>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239FB1"/>
            </a:solidFill>
            <a:ln w="9525">
              <a:solidFill>
                <a:srgbClr val="000000"/>
              </a:solidFill>
              <a:round/>
              <a:headEnd/>
              <a:tailEnd/>
            </a:ln>
          </p:spPr>
          <p:txBody>
            <a:bodyPr/>
            <a:lstStyle/>
            <a:p>
              <a:endParaRPr lang="en-US"/>
            </a:p>
          </p:txBody>
        </p:sp>
        <p:sp>
          <p:nvSpPr>
            <p:cNvPr id="7246" name="Freeform 100"/>
            <p:cNvSpPr>
              <a:spLocks/>
            </p:cNvSpPr>
            <p:nvPr/>
          </p:nvSpPr>
          <p:spPr bwMode="auto">
            <a:xfrm>
              <a:off x="4692" y="2395"/>
              <a:ext cx="86" cy="94"/>
            </a:xfrm>
            <a:custGeom>
              <a:avLst/>
              <a:gdLst>
                <a:gd name="T0" fmla="*/ 90 w 84"/>
                <a:gd name="T1" fmla="*/ 326 h 84"/>
                <a:gd name="T2" fmla="*/ 80 w 84"/>
                <a:gd name="T3" fmla="*/ 281 h 84"/>
                <a:gd name="T4" fmla="*/ 80 w 84"/>
                <a:gd name="T5" fmla="*/ 299 h 84"/>
                <a:gd name="T6" fmla="*/ 54 w 84"/>
                <a:gd name="T7" fmla="*/ 254 h 84"/>
                <a:gd name="T8" fmla="*/ 54 w 84"/>
                <a:gd name="T9" fmla="*/ 186 h 84"/>
                <a:gd name="T10" fmla="*/ 42 w 84"/>
                <a:gd name="T11" fmla="*/ 138 h 84"/>
                <a:gd name="T12" fmla="*/ 36 w 84"/>
                <a:gd name="T13" fmla="*/ 162 h 84"/>
                <a:gd name="T14" fmla="*/ 36 w 84"/>
                <a:gd name="T15" fmla="*/ 162 h 84"/>
                <a:gd name="T16" fmla="*/ 18 w 84"/>
                <a:gd name="T17" fmla="*/ 162 h 84"/>
                <a:gd name="T18" fmla="*/ 12 w 84"/>
                <a:gd name="T19" fmla="*/ 138 h 84"/>
                <a:gd name="T20" fmla="*/ 6 w 84"/>
                <a:gd name="T21" fmla="*/ 186 h 84"/>
                <a:gd name="T22" fmla="*/ 0 w 84"/>
                <a:gd name="T23" fmla="*/ 208 h 84"/>
                <a:gd name="T24" fmla="*/ 6 w 84"/>
                <a:gd name="T25" fmla="*/ 162 h 84"/>
                <a:gd name="T26" fmla="*/ 18 w 84"/>
                <a:gd name="T27" fmla="*/ 118 h 84"/>
                <a:gd name="T28" fmla="*/ 42 w 84"/>
                <a:gd name="T29" fmla="*/ 69 h 84"/>
                <a:gd name="T30" fmla="*/ 42 w 84"/>
                <a:gd name="T31" fmla="*/ 118 h 84"/>
                <a:gd name="T32" fmla="*/ 54 w 84"/>
                <a:gd name="T33" fmla="*/ 118 h 84"/>
                <a:gd name="T34" fmla="*/ 60 w 84"/>
                <a:gd name="T35" fmla="*/ 94 h 84"/>
                <a:gd name="T36" fmla="*/ 60 w 84"/>
                <a:gd name="T37" fmla="*/ 48 h 84"/>
                <a:gd name="T38" fmla="*/ 69 w 84"/>
                <a:gd name="T39" fmla="*/ 48 h 84"/>
                <a:gd name="T40" fmla="*/ 80 w 84"/>
                <a:gd name="T41" fmla="*/ 48 h 84"/>
                <a:gd name="T42" fmla="*/ 80 w 84"/>
                <a:gd name="T43" fmla="*/ 0 h 84"/>
                <a:gd name="T44" fmla="*/ 96 w 84"/>
                <a:gd name="T45" fmla="*/ 24 h 84"/>
                <a:gd name="T46" fmla="*/ 102 w 84"/>
                <a:gd name="T47" fmla="*/ 94 h 84"/>
                <a:gd name="T48" fmla="*/ 109 w 84"/>
                <a:gd name="T49" fmla="*/ 186 h 84"/>
                <a:gd name="T50" fmla="*/ 102 w 84"/>
                <a:gd name="T51" fmla="*/ 233 h 84"/>
                <a:gd name="T52" fmla="*/ 102 w 84"/>
                <a:gd name="T53" fmla="*/ 254 h 84"/>
                <a:gd name="T54" fmla="*/ 96 w 84"/>
                <a:gd name="T55" fmla="*/ 186 h 84"/>
                <a:gd name="T56" fmla="*/ 90 w 84"/>
                <a:gd name="T57" fmla="*/ 208 h 84"/>
                <a:gd name="T58" fmla="*/ 90 w 84"/>
                <a:gd name="T59" fmla="*/ 254 h 84"/>
                <a:gd name="T60" fmla="*/ 90 w 84"/>
                <a:gd name="T61" fmla="*/ 326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
                <a:gd name="T94" fmla="*/ 0 h 84"/>
                <a:gd name="T95" fmla="*/ 84 w 84"/>
                <a:gd name="T96" fmla="*/ 84 h 8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239FB1"/>
            </a:solidFill>
            <a:ln w="9525">
              <a:solidFill>
                <a:srgbClr val="000000"/>
              </a:solidFill>
              <a:round/>
              <a:headEnd/>
              <a:tailEnd/>
            </a:ln>
          </p:spPr>
          <p:txBody>
            <a:bodyPr/>
            <a:lstStyle/>
            <a:p>
              <a:endParaRPr lang="en-US"/>
            </a:p>
          </p:txBody>
        </p:sp>
        <p:sp>
          <p:nvSpPr>
            <p:cNvPr id="7247" name="Freeform 101"/>
            <p:cNvSpPr>
              <a:spLocks/>
            </p:cNvSpPr>
            <p:nvPr/>
          </p:nvSpPr>
          <p:spPr bwMode="auto">
            <a:xfrm>
              <a:off x="4699" y="2369"/>
              <a:ext cx="17" cy="39"/>
            </a:xfrm>
            <a:custGeom>
              <a:avLst/>
              <a:gdLst>
                <a:gd name="T0" fmla="*/ 9 w 18"/>
                <a:gd name="T1" fmla="*/ 0 h 35"/>
                <a:gd name="T2" fmla="*/ 9 w 18"/>
                <a:gd name="T3" fmla="*/ 107 h 35"/>
                <a:gd name="T4" fmla="*/ 9 w 18"/>
                <a:gd name="T5" fmla="*/ 126 h 35"/>
                <a:gd name="T6" fmla="*/ 0 w 18"/>
                <a:gd name="T7" fmla="*/ 86 h 35"/>
                <a:gd name="T8" fmla="*/ 6 w 18"/>
                <a:gd name="T9" fmla="*/ 62 h 35"/>
                <a:gd name="T10" fmla="*/ 6 w 18"/>
                <a:gd name="T11" fmla="*/ 0 h 35"/>
                <a:gd name="T12" fmla="*/ 9 w 18"/>
                <a:gd name="T13" fmla="*/ 0 h 35"/>
                <a:gd name="T14" fmla="*/ 0 60000 65536"/>
                <a:gd name="T15" fmla="*/ 0 60000 65536"/>
                <a:gd name="T16" fmla="*/ 0 60000 65536"/>
                <a:gd name="T17" fmla="*/ 0 60000 65536"/>
                <a:gd name="T18" fmla="*/ 0 60000 65536"/>
                <a:gd name="T19" fmla="*/ 0 60000 65536"/>
                <a:gd name="T20" fmla="*/ 0 60000 65536"/>
                <a:gd name="T21" fmla="*/ 0 w 18"/>
                <a:gd name="T22" fmla="*/ 0 h 35"/>
                <a:gd name="T23" fmla="*/ 18 w 1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5">
                  <a:moveTo>
                    <a:pt x="18" y="0"/>
                  </a:moveTo>
                  <a:lnTo>
                    <a:pt x="12" y="29"/>
                  </a:lnTo>
                  <a:lnTo>
                    <a:pt x="12" y="35"/>
                  </a:lnTo>
                  <a:lnTo>
                    <a:pt x="0" y="23"/>
                  </a:lnTo>
                  <a:lnTo>
                    <a:pt x="6" y="17"/>
                  </a:lnTo>
                  <a:lnTo>
                    <a:pt x="6" y="0"/>
                  </a:lnTo>
                  <a:lnTo>
                    <a:pt x="18" y="0"/>
                  </a:lnTo>
                  <a:close/>
                </a:path>
              </a:pathLst>
            </a:custGeom>
            <a:solidFill>
              <a:srgbClr val="239FB1"/>
            </a:solidFill>
            <a:ln w="9525">
              <a:solidFill>
                <a:srgbClr val="000000"/>
              </a:solidFill>
              <a:round/>
              <a:headEnd/>
              <a:tailEnd/>
            </a:ln>
          </p:spPr>
          <p:txBody>
            <a:bodyPr/>
            <a:lstStyle/>
            <a:p>
              <a:endParaRPr lang="en-US"/>
            </a:p>
          </p:txBody>
        </p:sp>
        <p:sp>
          <p:nvSpPr>
            <p:cNvPr id="7248" name="Freeform 102"/>
            <p:cNvSpPr>
              <a:spLocks/>
            </p:cNvSpPr>
            <p:nvPr/>
          </p:nvSpPr>
          <p:spPr bwMode="auto">
            <a:xfrm>
              <a:off x="4728" y="2328"/>
              <a:ext cx="25" cy="34"/>
            </a:xfrm>
            <a:custGeom>
              <a:avLst/>
              <a:gdLst>
                <a:gd name="T0" fmla="*/ 30 w 24"/>
                <a:gd name="T1" fmla="*/ 138 h 30"/>
                <a:gd name="T2" fmla="*/ 24 w 24"/>
                <a:gd name="T3" fmla="*/ 109 h 30"/>
                <a:gd name="T4" fmla="*/ 0 w 24"/>
                <a:gd name="T5" fmla="*/ 26 h 30"/>
                <a:gd name="T6" fmla="*/ 24 w 24"/>
                <a:gd name="T7" fmla="*/ 0 h 30"/>
                <a:gd name="T8" fmla="*/ 30 w 24"/>
                <a:gd name="T9" fmla="*/ 54 h 30"/>
                <a:gd name="T10" fmla="*/ 36 w 24"/>
                <a:gd name="T11" fmla="*/ 138 h 30"/>
                <a:gd name="T12" fmla="*/ 30 w 24"/>
                <a:gd name="T13" fmla="*/ 138 h 30"/>
                <a:gd name="T14" fmla="*/ 0 60000 65536"/>
                <a:gd name="T15" fmla="*/ 0 60000 65536"/>
                <a:gd name="T16" fmla="*/ 0 60000 65536"/>
                <a:gd name="T17" fmla="*/ 0 60000 65536"/>
                <a:gd name="T18" fmla="*/ 0 60000 65536"/>
                <a:gd name="T19" fmla="*/ 0 60000 65536"/>
                <a:gd name="T20" fmla="*/ 0 60000 65536"/>
                <a:gd name="T21" fmla="*/ 0 w 24"/>
                <a:gd name="T22" fmla="*/ 0 h 30"/>
                <a:gd name="T23" fmla="*/ 24 w 2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
                  <a:moveTo>
                    <a:pt x="18" y="30"/>
                  </a:moveTo>
                  <a:lnTo>
                    <a:pt x="12" y="24"/>
                  </a:lnTo>
                  <a:lnTo>
                    <a:pt x="0" y="6"/>
                  </a:lnTo>
                  <a:lnTo>
                    <a:pt x="12" y="0"/>
                  </a:lnTo>
                  <a:lnTo>
                    <a:pt x="18" y="12"/>
                  </a:lnTo>
                  <a:lnTo>
                    <a:pt x="24" y="30"/>
                  </a:lnTo>
                  <a:lnTo>
                    <a:pt x="18" y="30"/>
                  </a:lnTo>
                  <a:close/>
                </a:path>
              </a:pathLst>
            </a:custGeom>
            <a:solidFill>
              <a:srgbClr val="239FB1"/>
            </a:solidFill>
            <a:ln w="9525">
              <a:solidFill>
                <a:srgbClr val="000000"/>
              </a:solidFill>
              <a:round/>
              <a:headEnd/>
              <a:tailEnd/>
            </a:ln>
          </p:spPr>
          <p:txBody>
            <a:bodyPr/>
            <a:lstStyle/>
            <a:p>
              <a:endParaRPr lang="en-US"/>
            </a:p>
          </p:txBody>
        </p:sp>
        <p:sp>
          <p:nvSpPr>
            <p:cNvPr id="7249" name="Freeform 103"/>
            <p:cNvSpPr>
              <a:spLocks/>
            </p:cNvSpPr>
            <p:nvPr/>
          </p:nvSpPr>
          <p:spPr bwMode="auto">
            <a:xfrm>
              <a:off x="4686" y="2348"/>
              <a:ext cx="24" cy="27"/>
            </a:xfrm>
            <a:custGeom>
              <a:avLst/>
              <a:gdLst>
                <a:gd name="T0" fmla="*/ 18 w 24"/>
                <a:gd name="T1" fmla="*/ 26 h 24"/>
                <a:gd name="T2" fmla="*/ 0 w 24"/>
                <a:gd name="T3" fmla="*/ 0 h 24"/>
                <a:gd name="T4" fmla="*/ 0 w 24"/>
                <a:gd name="T5" fmla="*/ 0 h 24"/>
                <a:gd name="T6" fmla="*/ 6 w 24"/>
                <a:gd name="T7" fmla="*/ 99 h 24"/>
                <a:gd name="T8" fmla="*/ 24 w 24"/>
                <a:gd name="T9" fmla="*/ 53 h 24"/>
                <a:gd name="T10" fmla="*/ 24 w 24"/>
                <a:gd name="T11" fmla="*/ 26 h 24"/>
                <a:gd name="T12" fmla="*/ 18 w 24"/>
                <a:gd name="T13" fmla="*/ 26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18" y="6"/>
                  </a:moveTo>
                  <a:lnTo>
                    <a:pt x="0" y="0"/>
                  </a:lnTo>
                  <a:lnTo>
                    <a:pt x="6" y="24"/>
                  </a:lnTo>
                  <a:lnTo>
                    <a:pt x="24" y="12"/>
                  </a:lnTo>
                  <a:lnTo>
                    <a:pt x="24" y="6"/>
                  </a:lnTo>
                  <a:lnTo>
                    <a:pt x="18" y="6"/>
                  </a:lnTo>
                  <a:close/>
                </a:path>
              </a:pathLst>
            </a:custGeom>
            <a:solidFill>
              <a:srgbClr val="239FB1"/>
            </a:solidFill>
            <a:ln w="9525">
              <a:solidFill>
                <a:srgbClr val="000000"/>
              </a:solidFill>
              <a:round/>
              <a:headEnd/>
              <a:tailEnd/>
            </a:ln>
          </p:spPr>
          <p:txBody>
            <a:bodyPr/>
            <a:lstStyle/>
            <a:p>
              <a:endParaRPr lang="en-US"/>
            </a:p>
          </p:txBody>
        </p:sp>
        <p:sp>
          <p:nvSpPr>
            <p:cNvPr id="7250" name="Freeform 104"/>
            <p:cNvSpPr>
              <a:spLocks/>
            </p:cNvSpPr>
            <p:nvPr/>
          </p:nvSpPr>
          <p:spPr bwMode="auto">
            <a:xfrm>
              <a:off x="4607" y="2362"/>
              <a:ext cx="42" cy="60"/>
            </a:xfrm>
            <a:custGeom>
              <a:avLst/>
              <a:gdLst>
                <a:gd name="T0" fmla="*/ 42 w 42"/>
                <a:gd name="T1" fmla="*/ 54 h 53"/>
                <a:gd name="T2" fmla="*/ 12 w 42"/>
                <a:gd name="T3" fmla="*/ 182 h 53"/>
                <a:gd name="T4" fmla="*/ 0 w 42"/>
                <a:gd name="T5" fmla="*/ 234 h 53"/>
                <a:gd name="T6" fmla="*/ 0 w 42"/>
                <a:gd name="T7" fmla="*/ 207 h 53"/>
                <a:gd name="T8" fmla="*/ 12 w 42"/>
                <a:gd name="T9" fmla="*/ 157 h 53"/>
                <a:gd name="T10" fmla="*/ 30 w 42"/>
                <a:gd name="T11" fmla="*/ 78 h 53"/>
                <a:gd name="T12" fmla="*/ 30 w 42"/>
                <a:gd name="T13" fmla="*/ 26 h 53"/>
                <a:gd name="T14" fmla="*/ 36 w 42"/>
                <a:gd name="T15" fmla="*/ 26 h 53"/>
                <a:gd name="T16" fmla="*/ 36 w 42"/>
                <a:gd name="T17" fmla="*/ 0 h 53"/>
                <a:gd name="T18" fmla="*/ 42 w 42"/>
                <a:gd name="T19" fmla="*/ 54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53"/>
                <a:gd name="T32" fmla="*/ 42 w 42"/>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round/>
              <a:headEnd/>
              <a:tailEnd/>
            </a:ln>
          </p:spPr>
          <p:txBody>
            <a:bodyPr/>
            <a:lstStyle/>
            <a:p>
              <a:endParaRPr lang="en-US"/>
            </a:p>
          </p:txBody>
        </p:sp>
        <p:sp>
          <p:nvSpPr>
            <p:cNvPr id="7251" name="Freeform 105"/>
            <p:cNvSpPr>
              <a:spLocks/>
            </p:cNvSpPr>
            <p:nvPr/>
          </p:nvSpPr>
          <p:spPr bwMode="auto">
            <a:xfrm>
              <a:off x="4649" y="2315"/>
              <a:ext cx="24" cy="20"/>
            </a:xfrm>
            <a:custGeom>
              <a:avLst/>
              <a:gdLst>
                <a:gd name="T0" fmla="*/ 24 w 24"/>
                <a:gd name="T1" fmla="*/ 41 h 18"/>
                <a:gd name="T2" fmla="*/ 24 w 24"/>
                <a:gd name="T3" fmla="*/ 63 h 18"/>
                <a:gd name="T4" fmla="*/ 12 w 24"/>
                <a:gd name="T5" fmla="*/ 22 h 18"/>
                <a:gd name="T6" fmla="*/ 0 w 24"/>
                <a:gd name="T7" fmla="*/ 0 h 18"/>
                <a:gd name="T8" fmla="*/ 24 w 24"/>
                <a:gd name="T9" fmla="*/ 0 h 18"/>
                <a:gd name="T10" fmla="*/ 24 w 24"/>
                <a:gd name="T11" fmla="*/ 41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round/>
              <a:headEnd/>
              <a:tailEnd/>
            </a:ln>
          </p:spPr>
          <p:txBody>
            <a:bodyPr/>
            <a:lstStyle/>
            <a:p>
              <a:endParaRPr lang="en-US"/>
            </a:p>
          </p:txBody>
        </p:sp>
        <p:sp>
          <p:nvSpPr>
            <p:cNvPr id="7252" name="Freeform 106"/>
            <p:cNvSpPr>
              <a:spLocks/>
            </p:cNvSpPr>
            <p:nvPr/>
          </p:nvSpPr>
          <p:spPr bwMode="auto">
            <a:xfrm>
              <a:off x="4728" y="2355"/>
              <a:ext cx="18" cy="33"/>
            </a:xfrm>
            <a:custGeom>
              <a:avLst/>
              <a:gdLst>
                <a:gd name="T0" fmla="*/ 12 w 18"/>
                <a:gd name="T1" fmla="*/ 28 h 29"/>
                <a:gd name="T2" fmla="*/ 18 w 18"/>
                <a:gd name="T3" fmla="*/ 112 h 29"/>
                <a:gd name="T4" fmla="*/ 18 w 18"/>
                <a:gd name="T5" fmla="*/ 112 h 29"/>
                <a:gd name="T6" fmla="*/ 12 w 18"/>
                <a:gd name="T7" fmla="*/ 139 h 29"/>
                <a:gd name="T8" fmla="*/ 6 w 18"/>
                <a:gd name="T9" fmla="*/ 57 h 29"/>
                <a:gd name="T10" fmla="*/ 0 w 18"/>
                <a:gd name="T11" fmla="*/ 0 h 29"/>
                <a:gd name="T12" fmla="*/ 12 w 18"/>
                <a:gd name="T13" fmla="*/ 28 h 29"/>
                <a:gd name="T14" fmla="*/ 0 60000 65536"/>
                <a:gd name="T15" fmla="*/ 0 60000 65536"/>
                <a:gd name="T16" fmla="*/ 0 60000 65536"/>
                <a:gd name="T17" fmla="*/ 0 60000 65536"/>
                <a:gd name="T18" fmla="*/ 0 60000 65536"/>
                <a:gd name="T19" fmla="*/ 0 60000 65536"/>
                <a:gd name="T20" fmla="*/ 0 60000 65536"/>
                <a:gd name="T21" fmla="*/ 0 w 18"/>
                <a:gd name="T22" fmla="*/ 0 h 29"/>
                <a:gd name="T23" fmla="*/ 18 w 1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round/>
              <a:headEnd/>
              <a:tailEnd/>
            </a:ln>
          </p:spPr>
          <p:txBody>
            <a:bodyPr/>
            <a:lstStyle/>
            <a:p>
              <a:endParaRPr lang="en-US"/>
            </a:p>
          </p:txBody>
        </p:sp>
        <p:sp>
          <p:nvSpPr>
            <p:cNvPr id="7253" name="Freeform 107"/>
            <p:cNvSpPr>
              <a:spLocks/>
            </p:cNvSpPr>
            <p:nvPr/>
          </p:nvSpPr>
          <p:spPr bwMode="auto">
            <a:xfrm>
              <a:off x="4710" y="2335"/>
              <a:ext cx="12" cy="13"/>
            </a:xfrm>
            <a:custGeom>
              <a:avLst/>
              <a:gdLst>
                <a:gd name="T0" fmla="*/ 12 w 12"/>
                <a:gd name="T1" fmla="*/ 30 h 12"/>
                <a:gd name="T2" fmla="*/ 0 w 12"/>
                <a:gd name="T3" fmla="*/ 18 h 12"/>
                <a:gd name="T4" fmla="*/ 0 w 12"/>
                <a:gd name="T5" fmla="*/ 18 h 12"/>
                <a:gd name="T6" fmla="*/ 0 w 12"/>
                <a:gd name="T7" fmla="*/ 0 h 12"/>
                <a:gd name="T8" fmla="*/ 12 w 12"/>
                <a:gd name="T9" fmla="*/ 30 h 12"/>
                <a:gd name="T10" fmla="*/ 12 w 12"/>
                <a:gd name="T11" fmla="*/ 3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12"/>
                  </a:moveTo>
                  <a:lnTo>
                    <a:pt x="0" y="6"/>
                  </a:lnTo>
                  <a:lnTo>
                    <a:pt x="0" y="0"/>
                  </a:lnTo>
                  <a:lnTo>
                    <a:pt x="12" y="12"/>
                  </a:lnTo>
                  <a:close/>
                </a:path>
              </a:pathLst>
            </a:custGeom>
            <a:solidFill>
              <a:srgbClr val="239FB1"/>
            </a:solidFill>
            <a:ln w="9525">
              <a:solidFill>
                <a:srgbClr val="000000"/>
              </a:solidFill>
              <a:round/>
              <a:headEnd/>
              <a:tailEnd/>
            </a:ln>
          </p:spPr>
          <p:txBody>
            <a:bodyPr/>
            <a:lstStyle/>
            <a:p>
              <a:endParaRPr lang="en-US"/>
            </a:p>
          </p:txBody>
        </p:sp>
        <p:sp>
          <p:nvSpPr>
            <p:cNvPr id="7254" name="Freeform 108"/>
            <p:cNvSpPr>
              <a:spLocks/>
            </p:cNvSpPr>
            <p:nvPr/>
          </p:nvSpPr>
          <p:spPr bwMode="auto">
            <a:xfrm>
              <a:off x="4722" y="2388"/>
              <a:ext cx="19" cy="7"/>
            </a:xfrm>
            <a:custGeom>
              <a:avLst/>
              <a:gdLst>
                <a:gd name="T0" fmla="*/ 33 w 18"/>
                <a:gd name="T1" fmla="*/ 40 h 6"/>
                <a:gd name="T2" fmla="*/ 24 w 18"/>
                <a:gd name="T3" fmla="*/ 0 h 6"/>
                <a:gd name="T4" fmla="*/ 0 w 18"/>
                <a:gd name="T5" fmla="*/ 40 h 6"/>
                <a:gd name="T6" fmla="*/ 33 w 18"/>
                <a:gd name="T7" fmla="*/ 40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6"/>
                  </a:moveTo>
                  <a:lnTo>
                    <a:pt x="12" y="0"/>
                  </a:lnTo>
                  <a:lnTo>
                    <a:pt x="0" y="6"/>
                  </a:lnTo>
                  <a:lnTo>
                    <a:pt x="18" y="6"/>
                  </a:lnTo>
                  <a:close/>
                </a:path>
              </a:pathLst>
            </a:custGeom>
            <a:solidFill>
              <a:srgbClr val="239FB1"/>
            </a:solidFill>
            <a:ln w="9525">
              <a:solidFill>
                <a:srgbClr val="000000"/>
              </a:solidFill>
              <a:round/>
              <a:headEnd/>
              <a:tailEnd/>
            </a:ln>
          </p:spPr>
          <p:txBody>
            <a:bodyPr/>
            <a:lstStyle/>
            <a:p>
              <a:endParaRPr lang="en-US"/>
            </a:p>
          </p:txBody>
        </p:sp>
        <p:sp>
          <p:nvSpPr>
            <p:cNvPr id="7255" name="Freeform 109"/>
            <p:cNvSpPr>
              <a:spLocks/>
            </p:cNvSpPr>
            <p:nvPr/>
          </p:nvSpPr>
          <p:spPr bwMode="auto">
            <a:xfrm>
              <a:off x="4716" y="2362"/>
              <a:ext cx="6" cy="39"/>
            </a:xfrm>
            <a:custGeom>
              <a:avLst/>
              <a:gdLst>
                <a:gd name="T0" fmla="*/ 6 w 6"/>
                <a:gd name="T1" fmla="*/ 0 h 35"/>
                <a:gd name="T2" fmla="*/ 6 w 6"/>
                <a:gd name="T3" fmla="*/ 22 h 35"/>
                <a:gd name="T4" fmla="*/ 6 w 6"/>
                <a:gd name="T5" fmla="*/ 86 h 35"/>
                <a:gd name="T6" fmla="*/ 0 w 6"/>
                <a:gd name="T7" fmla="*/ 126 h 35"/>
                <a:gd name="T8" fmla="*/ 6 w 6"/>
                <a:gd name="T9" fmla="*/ 66 h 35"/>
                <a:gd name="T10" fmla="*/ 6 w 6"/>
                <a:gd name="T11" fmla="*/ 0 h 35"/>
                <a:gd name="T12" fmla="*/ 0 60000 65536"/>
                <a:gd name="T13" fmla="*/ 0 60000 65536"/>
                <a:gd name="T14" fmla="*/ 0 60000 65536"/>
                <a:gd name="T15" fmla="*/ 0 60000 65536"/>
                <a:gd name="T16" fmla="*/ 0 60000 65536"/>
                <a:gd name="T17" fmla="*/ 0 60000 65536"/>
                <a:gd name="T18" fmla="*/ 0 w 6"/>
                <a:gd name="T19" fmla="*/ 0 h 35"/>
                <a:gd name="T20" fmla="*/ 6 w 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round/>
              <a:headEnd/>
              <a:tailEnd/>
            </a:ln>
          </p:spPr>
          <p:txBody>
            <a:bodyPr/>
            <a:lstStyle/>
            <a:p>
              <a:endParaRPr lang="en-US"/>
            </a:p>
          </p:txBody>
        </p:sp>
        <p:sp>
          <p:nvSpPr>
            <p:cNvPr id="7256" name="Freeform 110"/>
            <p:cNvSpPr>
              <a:spLocks/>
            </p:cNvSpPr>
            <p:nvPr/>
          </p:nvSpPr>
          <p:spPr bwMode="auto">
            <a:xfrm>
              <a:off x="4238" y="2152"/>
              <a:ext cx="151" cy="330"/>
            </a:xfrm>
            <a:custGeom>
              <a:avLst/>
              <a:gdLst>
                <a:gd name="T0" fmla="*/ 65 w 149"/>
                <a:gd name="T1" fmla="*/ 944 h 293"/>
                <a:gd name="T2" fmla="*/ 59 w 149"/>
                <a:gd name="T3" fmla="*/ 871 h 293"/>
                <a:gd name="T4" fmla="*/ 65 w 149"/>
                <a:gd name="T5" fmla="*/ 802 h 293"/>
                <a:gd name="T6" fmla="*/ 65 w 149"/>
                <a:gd name="T7" fmla="*/ 725 h 293"/>
                <a:gd name="T8" fmla="*/ 65 w 149"/>
                <a:gd name="T9" fmla="*/ 599 h 293"/>
                <a:gd name="T10" fmla="*/ 83 w 149"/>
                <a:gd name="T11" fmla="*/ 576 h 293"/>
                <a:gd name="T12" fmla="*/ 83 w 149"/>
                <a:gd name="T13" fmla="*/ 650 h 293"/>
                <a:gd name="T14" fmla="*/ 95 w 149"/>
                <a:gd name="T15" fmla="*/ 650 h 293"/>
                <a:gd name="T16" fmla="*/ 114 w 149"/>
                <a:gd name="T17" fmla="*/ 699 h 293"/>
                <a:gd name="T18" fmla="*/ 126 w 149"/>
                <a:gd name="T19" fmla="*/ 755 h 293"/>
                <a:gd name="T20" fmla="*/ 114 w 149"/>
                <a:gd name="T21" fmla="*/ 675 h 293"/>
                <a:gd name="T22" fmla="*/ 107 w 149"/>
                <a:gd name="T23" fmla="*/ 599 h 293"/>
                <a:gd name="T24" fmla="*/ 126 w 149"/>
                <a:gd name="T25" fmla="*/ 528 h 293"/>
                <a:gd name="T26" fmla="*/ 167 w 149"/>
                <a:gd name="T27" fmla="*/ 528 h 293"/>
                <a:gd name="T28" fmla="*/ 173 w 149"/>
                <a:gd name="T29" fmla="*/ 472 h 293"/>
                <a:gd name="T30" fmla="*/ 167 w 149"/>
                <a:gd name="T31" fmla="*/ 399 h 293"/>
                <a:gd name="T32" fmla="*/ 155 w 149"/>
                <a:gd name="T33" fmla="*/ 297 h 293"/>
                <a:gd name="T34" fmla="*/ 149 w 149"/>
                <a:gd name="T35" fmla="*/ 253 h 293"/>
                <a:gd name="T36" fmla="*/ 126 w 149"/>
                <a:gd name="T37" fmla="*/ 178 h 293"/>
                <a:gd name="T38" fmla="*/ 107 w 149"/>
                <a:gd name="T39" fmla="*/ 203 h 293"/>
                <a:gd name="T40" fmla="*/ 101 w 149"/>
                <a:gd name="T41" fmla="*/ 229 h 293"/>
                <a:gd name="T42" fmla="*/ 89 w 149"/>
                <a:gd name="T43" fmla="*/ 203 h 293"/>
                <a:gd name="T44" fmla="*/ 77 w 149"/>
                <a:gd name="T45" fmla="*/ 253 h 293"/>
                <a:gd name="T46" fmla="*/ 71 w 149"/>
                <a:gd name="T47" fmla="*/ 77 h 293"/>
                <a:gd name="T48" fmla="*/ 59 w 149"/>
                <a:gd name="T49" fmla="*/ 77 h 293"/>
                <a:gd name="T50" fmla="*/ 59 w 149"/>
                <a:gd name="T51" fmla="*/ 26 h 293"/>
                <a:gd name="T52" fmla="*/ 53 w 149"/>
                <a:gd name="T53" fmla="*/ 0 h 293"/>
                <a:gd name="T54" fmla="*/ 29 w 149"/>
                <a:gd name="T55" fmla="*/ 26 h 293"/>
                <a:gd name="T56" fmla="*/ 24 w 149"/>
                <a:gd name="T57" fmla="*/ 53 h 293"/>
                <a:gd name="T58" fmla="*/ 6 w 149"/>
                <a:gd name="T59" fmla="*/ 77 h 293"/>
                <a:gd name="T60" fmla="*/ 0 w 149"/>
                <a:gd name="T61" fmla="*/ 178 h 293"/>
                <a:gd name="T62" fmla="*/ 0 w 149"/>
                <a:gd name="T63" fmla="*/ 150 h 293"/>
                <a:gd name="T64" fmla="*/ 12 w 149"/>
                <a:gd name="T65" fmla="*/ 253 h 293"/>
                <a:gd name="T66" fmla="*/ 24 w 149"/>
                <a:gd name="T67" fmla="*/ 351 h 293"/>
                <a:gd name="T68" fmla="*/ 29 w 149"/>
                <a:gd name="T69" fmla="*/ 351 h 293"/>
                <a:gd name="T70" fmla="*/ 24 w 149"/>
                <a:gd name="T71" fmla="*/ 399 h 293"/>
                <a:gd name="T72" fmla="*/ 24 w 149"/>
                <a:gd name="T73" fmla="*/ 425 h 293"/>
                <a:gd name="T74" fmla="*/ 24 w 149"/>
                <a:gd name="T75" fmla="*/ 472 h 293"/>
                <a:gd name="T76" fmla="*/ 35 w 149"/>
                <a:gd name="T77" fmla="*/ 528 h 293"/>
                <a:gd name="T78" fmla="*/ 53 w 149"/>
                <a:gd name="T79" fmla="*/ 576 h 293"/>
                <a:gd name="T80" fmla="*/ 59 w 149"/>
                <a:gd name="T81" fmla="*/ 650 h 293"/>
                <a:gd name="T82" fmla="*/ 65 w 149"/>
                <a:gd name="T83" fmla="*/ 755 h 293"/>
                <a:gd name="T84" fmla="*/ 53 w 149"/>
                <a:gd name="T85" fmla="*/ 853 h 293"/>
                <a:gd name="T86" fmla="*/ 53 w 149"/>
                <a:gd name="T87" fmla="*/ 853 h 293"/>
                <a:gd name="T88" fmla="*/ 35 w 149"/>
                <a:gd name="T89" fmla="*/ 944 h 293"/>
                <a:gd name="T90" fmla="*/ 35 w 149"/>
                <a:gd name="T91" fmla="*/ 1020 h 293"/>
                <a:gd name="T92" fmla="*/ 35 w 149"/>
                <a:gd name="T93" fmla="*/ 1020 h 293"/>
                <a:gd name="T94" fmla="*/ 59 w 149"/>
                <a:gd name="T95" fmla="*/ 1045 h 293"/>
                <a:gd name="T96" fmla="*/ 65 w 149"/>
                <a:gd name="T97" fmla="*/ 1094 h 293"/>
                <a:gd name="T98" fmla="*/ 71 w 149"/>
                <a:gd name="T99" fmla="*/ 1118 h 293"/>
                <a:gd name="T100" fmla="*/ 77 w 149"/>
                <a:gd name="T101" fmla="*/ 1168 h 293"/>
                <a:gd name="T102" fmla="*/ 83 w 149"/>
                <a:gd name="T103" fmla="*/ 1147 h 293"/>
                <a:gd name="T104" fmla="*/ 95 w 149"/>
                <a:gd name="T105" fmla="*/ 1196 h 293"/>
                <a:gd name="T106" fmla="*/ 95 w 149"/>
                <a:gd name="T107" fmla="*/ 1223 h 293"/>
                <a:gd name="T108" fmla="*/ 107 w 149"/>
                <a:gd name="T109" fmla="*/ 1223 h 293"/>
                <a:gd name="T110" fmla="*/ 114 w 149"/>
                <a:gd name="T111" fmla="*/ 1196 h 293"/>
                <a:gd name="T112" fmla="*/ 107 w 149"/>
                <a:gd name="T113" fmla="*/ 1118 h 293"/>
                <a:gd name="T114" fmla="*/ 89 w 149"/>
                <a:gd name="T115" fmla="*/ 1118 h 293"/>
                <a:gd name="T116" fmla="*/ 83 w 149"/>
                <a:gd name="T117" fmla="*/ 1067 h 293"/>
                <a:gd name="T118" fmla="*/ 77 w 149"/>
                <a:gd name="T119" fmla="*/ 1020 h 293"/>
                <a:gd name="T120" fmla="*/ 71 w 149"/>
                <a:gd name="T121" fmla="*/ 944 h 293"/>
                <a:gd name="T122" fmla="*/ 65 w 149"/>
                <a:gd name="T123" fmla="*/ 944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9"/>
                <a:gd name="T187" fmla="*/ 0 h 293"/>
                <a:gd name="T188" fmla="*/ 149 w 149"/>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round/>
              <a:headEnd/>
              <a:tailEnd/>
            </a:ln>
          </p:spPr>
          <p:txBody>
            <a:bodyPr/>
            <a:lstStyle/>
            <a:p>
              <a:endParaRPr lang="en-US"/>
            </a:p>
          </p:txBody>
        </p:sp>
        <p:sp>
          <p:nvSpPr>
            <p:cNvPr id="7257" name="Freeform 111"/>
            <p:cNvSpPr>
              <a:spLocks/>
            </p:cNvSpPr>
            <p:nvPr/>
          </p:nvSpPr>
          <p:spPr bwMode="auto">
            <a:xfrm>
              <a:off x="4304" y="2093"/>
              <a:ext cx="157" cy="322"/>
            </a:xfrm>
            <a:custGeom>
              <a:avLst/>
              <a:gdLst>
                <a:gd name="T0" fmla="*/ 48 w 156"/>
                <a:gd name="T1" fmla="*/ 213 h 287"/>
                <a:gd name="T2" fmla="*/ 30 w 156"/>
                <a:gd name="T3" fmla="*/ 190 h 287"/>
                <a:gd name="T4" fmla="*/ 18 w 156"/>
                <a:gd name="T5" fmla="*/ 120 h 287"/>
                <a:gd name="T6" fmla="*/ 6 w 156"/>
                <a:gd name="T7" fmla="*/ 48 h 287"/>
                <a:gd name="T8" fmla="*/ 18 w 156"/>
                <a:gd name="T9" fmla="*/ 48 h 287"/>
                <a:gd name="T10" fmla="*/ 30 w 156"/>
                <a:gd name="T11" fmla="*/ 48 h 287"/>
                <a:gd name="T12" fmla="*/ 42 w 156"/>
                <a:gd name="T13" fmla="*/ 48 h 287"/>
                <a:gd name="T14" fmla="*/ 60 w 156"/>
                <a:gd name="T15" fmla="*/ 0 h 287"/>
                <a:gd name="T16" fmla="*/ 96 w 156"/>
                <a:gd name="T17" fmla="*/ 70 h 287"/>
                <a:gd name="T18" fmla="*/ 120 w 156"/>
                <a:gd name="T19" fmla="*/ 142 h 287"/>
                <a:gd name="T20" fmla="*/ 102 w 156"/>
                <a:gd name="T21" fmla="*/ 190 h 287"/>
                <a:gd name="T22" fmla="*/ 90 w 156"/>
                <a:gd name="T23" fmla="*/ 261 h 287"/>
                <a:gd name="T24" fmla="*/ 96 w 156"/>
                <a:gd name="T25" fmla="*/ 406 h 287"/>
                <a:gd name="T26" fmla="*/ 126 w 156"/>
                <a:gd name="T27" fmla="*/ 524 h 287"/>
                <a:gd name="T28" fmla="*/ 150 w 156"/>
                <a:gd name="T29" fmla="*/ 622 h 287"/>
                <a:gd name="T30" fmla="*/ 168 w 156"/>
                <a:gd name="T31" fmla="*/ 836 h 287"/>
                <a:gd name="T32" fmla="*/ 168 w 156"/>
                <a:gd name="T33" fmla="*/ 881 h 287"/>
                <a:gd name="T34" fmla="*/ 150 w 156"/>
                <a:gd name="T35" fmla="*/ 951 h 287"/>
                <a:gd name="T36" fmla="*/ 126 w 156"/>
                <a:gd name="T37" fmla="*/ 1009 h 287"/>
                <a:gd name="T38" fmla="*/ 126 w 156"/>
                <a:gd name="T39" fmla="*/ 1045 h 287"/>
                <a:gd name="T40" fmla="*/ 126 w 156"/>
                <a:gd name="T41" fmla="*/ 1067 h 287"/>
                <a:gd name="T42" fmla="*/ 102 w 156"/>
                <a:gd name="T43" fmla="*/ 1139 h 287"/>
                <a:gd name="T44" fmla="*/ 96 w 156"/>
                <a:gd name="T45" fmla="*/ 1045 h 287"/>
                <a:gd name="T46" fmla="*/ 96 w 156"/>
                <a:gd name="T47" fmla="*/ 979 h 287"/>
                <a:gd name="T48" fmla="*/ 114 w 156"/>
                <a:gd name="T49" fmla="*/ 979 h 287"/>
                <a:gd name="T50" fmla="*/ 120 w 156"/>
                <a:gd name="T51" fmla="*/ 905 h 287"/>
                <a:gd name="T52" fmla="*/ 132 w 156"/>
                <a:gd name="T53" fmla="*/ 811 h 287"/>
                <a:gd name="T54" fmla="*/ 132 w 156"/>
                <a:gd name="T55" fmla="*/ 668 h 287"/>
                <a:gd name="T56" fmla="*/ 126 w 156"/>
                <a:gd name="T57" fmla="*/ 574 h 287"/>
                <a:gd name="T58" fmla="*/ 108 w 156"/>
                <a:gd name="T59" fmla="*/ 524 h 287"/>
                <a:gd name="T60" fmla="*/ 90 w 156"/>
                <a:gd name="T61" fmla="*/ 432 h 287"/>
                <a:gd name="T62" fmla="*/ 42 w 156"/>
                <a:gd name="T63" fmla="*/ 312 h 287"/>
                <a:gd name="T64" fmla="*/ 60 w 156"/>
                <a:gd name="T65" fmla="*/ 261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287"/>
                <a:gd name="T101" fmla="*/ 156 w 156"/>
                <a:gd name="T102" fmla="*/ 287 h 2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round/>
              <a:headEnd/>
              <a:tailEnd/>
            </a:ln>
          </p:spPr>
          <p:txBody>
            <a:bodyPr/>
            <a:lstStyle/>
            <a:p>
              <a:endParaRPr lang="en-US"/>
            </a:p>
          </p:txBody>
        </p:sp>
        <p:sp>
          <p:nvSpPr>
            <p:cNvPr id="7258" name="Freeform 112"/>
            <p:cNvSpPr>
              <a:spLocks/>
            </p:cNvSpPr>
            <p:nvPr/>
          </p:nvSpPr>
          <p:spPr bwMode="auto">
            <a:xfrm>
              <a:off x="3406" y="2025"/>
              <a:ext cx="13" cy="34"/>
            </a:xfrm>
            <a:custGeom>
              <a:avLst/>
              <a:gdLst>
                <a:gd name="T0" fmla="*/ 18 w 12"/>
                <a:gd name="T1" fmla="*/ 138 h 30"/>
                <a:gd name="T2" fmla="*/ 18 w 12"/>
                <a:gd name="T3" fmla="*/ 138 h 30"/>
                <a:gd name="T4" fmla="*/ 0 w 12"/>
                <a:gd name="T5" fmla="*/ 138 h 30"/>
                <a:gd name="T6" fmla="*/ 0 w 12"/>
                <a:gd name="T7" fmla="*/ 54 h 30"/>
                <a:gd name="T8" fmla="*/ 18 w 12"/>
                <a:gd name="T9" fmla="*/ 0 h 30"/>
                <a:gd name="T10" fmla="*/ 30 w 12"/>
                <a:gd name="T11" fmla="*/ 78 h 30"/>
                <a:gd name="T12" fmla="*/ 18 w 12"/>
                <a:gd name="T13" fmla="*/ 138 h 30"/>
                <a:gd name="T14" fmla="*/ 0 60000 65536"/>
                <a:gd name="T15" fmla="*/ 0 60000 65536"/>
                <a:gd name="T16" fmla="*/ 0 60000 65536"/>
                <a:gd name="T17" fmla="*/ 0 60000 65536"/>
                <a:gd name="T18" fmla="*/ 0 60000 65536"/>
                <a:gd name="T19" fmla="*/ 0 60000 65536"/>
                <a:gd name="T20" fmla="*/ 0 60000 65536"/>
                <a:gd name="T21" fmla="*/ 0 w 12"/>
                <a:gd name="T22" fmla="*/ 0 h 30"/>
                <a:gd name="T23" fmla="*/ 12 w 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round/>
              <a:headEnd/>
              <a:tailEnd/>
            </a:ln>
          </p:spPr>
          <p:txBody>
            <a:bodyPr/>
            <a:lstStyle/>
            <a:p>
              <a:endParaRPr lang="en-US"/>
            </a:p>
          </p:txBody>
        </p:sp>
        <p:sp>
          <p:nvSpPr>
            <p:cNvPr id="7259" name="Freeform 113"/>
            <p:cNvSpPr>
              <a:spLocks/>
            </p:cNvSpPr>
            <p:nvPr/>
          </p:nvSpPr>
          <p:spPr bwMode="auto">
            <a:xfrm>
              <a:off x="3255" y="1722"/>
              <a:ext cx="364" cy="323"/>
            </a:xfrm>
            <a:custGeom>
              <a:avLst/>
              <a:gdLst>
                <a:gd name="T0" fmla="*/ 47 w 358"/>
                <a:gd name="T1" fmla="*/ 493 h 287"/>
                <a:gd name="T2" fmla="*/ 53 w 358"/>
                <a:gd name="T3" fmla="*/ 371 h 287"/>
                <a:gd name="T4" fmla="*/ 29 w 358"/>
                <a:gd name="T5" fmla="*/ 294 h 287"/>
                <a:gd name="T6" fmla="*/ 6 w 358"/>
                <a:gd name="T7" fmla="*/ 150 h 287"/>
                <a:gd name="T8" fmla="*/ 0 w 358"/>
                <a:gd name="T9" fmla="*/ 26 h 287"/>
                <a:gd name="T10" fmla="*/ 6 w 358"/>
                <a:gd name="T11" fmla="*/ 0 h 287"/>
                <a:gd name="T12" fmla="*/ 29 w 358"/>
                <a:gd name="T13" fmla="*/ 77 h 287"/>
                <a:gd name="T14" fmla="*/ 71 w 358"/>
                <a:gd name="T15" fmla="*/ 0 h 287"/>
                <a:gd name="T16" fmla="*/ 71 w 358"/>
                <a:gd name="T17" fmla="*/ 77 h 287"/>
                <a:gd name="T18" fmla="*/ 112 w 358"/>
                <a:gd name="T19" fmla="*/ 178 h 287"/>
                <a:gd name="T20" fmla="*/ 166 w 358"/>
                <a:gd name="T21" fmla="*/ 253 h 287"/>
                <a:gd name="T22" fmla="*/ 197 w 358"/>
                <a:gd name="T23" fmla="*/ 253 h 287"/>
                <a:gd name="T24" fmla="*/ 197 w 358"/>
                <a:gd name="T25" fmla="*/ 201 h 287"/>
                <a:gd name="T26" fmla="*/ 217 w 358"/>
                <a:gd name="T27" fmla="*/ 150 h 287"/>
                <a:gd name="T28" fmla="*/ 263 w 358"/>
                <a:gd name="T29" fmla="*/ 125 h 287"/>
                <a:gd name="T30" fmla="*/ 314 w 358"/>
                <a:gd name="T31" fmla="*/ 201 h 287"/>
                <a:gd name="T32" fmla="*/ 350 w 358"/>
                <a:gd name="T33" fmla="*/ 253 h 287"/>
                <a:gd name="T34" fmla="*/ 350 w 358"/>
                <a:gd name="T35" fmla="*/ 420 h 287"/>
                <a:gd name="T36" fmla="*/ 350 w 358"/>
                <a:gd name="T37" fmla="*/ 493 h 287"/>
                <a:gd name="T38" fmla="*/ 357 w 358"/>
                <a:gd name="T39" fmla="*/ 522 h 287"/>
                <a:gd name="T40" fmla="*/ 365 w 358"/>
                <a:gd name="T41" fmla="*/ 670 h 287"/>
                <a:gd name="T42" fmla="*/ 393 w 358"/>
                <a:gd name="T43" fmla="*/ 720 h 287"/>
                <a:gd name="T44" fmla="*/ 410 w 358"/>
                <a:gd name="T45" fmla="*/ 918 h 287"/>
                <a:gd name="T46" fmla="*/ 430 w 358"/>
                <a:gd name="T47" fmla="*/ 1034 h 287"/>
                <a:gd name="T48" fmla="*/ 437 w 358"/>
                <a:gd name="T49" fmla="*/ 1088 h 287"/>
                <a:gd name="T50" fmla="*/ 410 w 358"/>
                <a:gd name="T51" fmla="*/ 1134 h 287"/>
                <a:gd name="T52" fmla="*/ 386 w 358"/>
                <a:gd name="T53" fmla="*/ 1185 h 287"/>
                <a:gd name="T54" fmla="*/ 336 w 358"/>
                <a:gd name="T55" fmla="*/ 1163 h 287"/>
                <a:gd name="T56" fmla="*/ 299 w 358"/>
                <a:gd name="T57" fmla="*/ 1034 h 287"/>
                <a:gd name="T58" fmla="*/ 233 w 358"/>
                <a:gd name="T59" fmla="*/ 1060 h 287"/>
                <a:gd name="T60" fmla="*/ 197 w 358"/>
                <a:gd name="T61" fmla="*/ 988 h 287"/>
                <a:gd name="T62" fmla="*/ 166 w 358"/>
                <a:gd name="T63" fmla="*/ 868 h 287"/>
                <a:gd name="T64" fmla="*/ 137 w 358"/>
                <a:gd name="T65" fmla="*/ 791 h 287"/>
                <a:gd name="T66" fmla="*/ 131 w 358"/>
                <a:gd name="T67" fmla="*/ 764 h 287"/>
                <a:gd name="T68" fmla="*/ 125 w 358"/>
                <a:gd name="T69" fmla="*/ 791 h 287"/>
                <a:gd name="T70" fmla="*/ 112 w 358"/>
                <a:gd name="T71" fmla="*/ 720 h 287"/>
                <a:gd name="T72" fmla="*/ 100 w 358"/>
                <a:gd name="T73" fmla="*/ 645 h 287"/>
                <a:gd name="T74" fmla="*/ 71 w 358"/>
                <a:gd name="T75" fmla="*/ 569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287"/>
                <a:gd name="T116" fmla="*/ 358 w 358"/>
                <a:gd name="T117" fmla="*/ 287 h 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round/>
              <a:headEnd/>
              <a:tailEnd/>
            </a:ln>
          </p:spPr>
          <p:txBody>
            <a:bodyPr/>
            <a:lstStyle/>
            <a:p>
              <a:endParaRPr lang="en-US"/>
            </a:p>
          </p:txBody>
        </p:sp>
        <p:sp>
          <p:nvSpPr>
            <p:cNvPr id="7260" name="Freeform 114"/>
            <p:cNvSpPr>
              <a:spLocks/>
            </p:cNvSpPr>
            <p:nvPr/>
          </p:nvSpPr>
          <p:spPr bwMode="auto">
            <a:xfrm>
              <a:off x="3183" y="1776"/>
              <a:ext cx="175" cy="183"/>
            </a:xfrm>
            <a:custGeom>
              <a:avLst/>
              <a:gdLst>
                <a:gd name="T0" fmla="*/ 119 w 173"/>
                <a:gd name="T1" fmla="*/ 311 h 162"/>
                <a:gd name="T2" fmla="*/ 119 w 173"/>
                <a:gd name="T3" fmla="*/ 259 h 162"/>
                <a:gd name="T4" fmla="*/ 125 w 173"/>
                <a:gd name="T5" fmla="*/ 180 h 162"/>
                <a:gd name="T6" fmla="*/ 125 w 173"/>
                <a:gd name="T7" fmla="*/ 129 h 162"/>
                <a:gd name="T8" fmla="*/ 113 w 173"/>
                <a:gd name="T9" fmla="*/ 101 h 162"/>
                <a:gd name="T10" fmla="*/ 102 w 173"/>
                <a:gd name="T11" fmla="*/ 26 h 162"/>
                <a:gd name="T12" fmla="*/ 90 w 173"/>
                <a:gd name="T13" fmla="*/ 26 h 162"/>
                <a:gd name="T14" fmla="*/ 84 w 173"/>
                <a:gd name="T15" fmla="*/ 0 h 162"/>
                <a:gd name="T16" fmla="*/ 66 w 173"/>
                <a:gd name="T17" fmla="*/ 0 h 162"/>
                <a:gd name="T18" fmla="*/ 60 w 173"/>
                <a:gd name="T19" fmla="*/ 26 h 162"/>
                <a:gd name="T20" fmla="*/ 30 w 173"/>
                <a:gd name="T21" fmla="*/ 77 h 162"/>
                <a:gd name="T22" fmla="*/ 30 w 173"/>
                <a:gd name="T23" fmla="*/ 259 h 162"/>
                <a:gd name="T24" fmla="*/ 18 w 173"/>
                <a:gd name="T25" fmla="*/ 287 h 162"/>
                <a:gd name="T26" fmla="*/ 0 w 173"/>
                <a:gd name="T27" fmla="*/ 337 h 162"/>
                <a:gd name="T28" fmla="*/ 12 w 173"/>
                <a:gd name="T29" fmla="*/ 441 h 162"/>
                <a:gd name="T30" fmla="*/ 24 w 173"/>
                <a:gd name="T31" fmla="*/ 467 h 162"/>
                <a:gd name="T32" fmla="*/ 42 w 173"/>
                <a:gd name="T33" fmla="*/ 493 h 162"/>
                <a:gd name="T34" fmla="*/ 72 w 173"/>
                <a:gd name="T35" fmla="*/ 541 h 162"/>
                <a:gd name="T36" fmla="*/ 90 w 173"/>
                <a:gd name="T37" fmla="*/ 572 h 162"/>
                <a:gd name="T38" fmla="*/ 102 w 173"/>
                <a:gd name="T39" fmla="*/ 622 h 162"/>
                <a:gd name="T40" fmla="*/ 119 w 173"/>
                <a:gd name="T41" fmla="*/ 700 h 162"/>
                <a:gd name="T42" fmla="*/ 161 w 173"/>
                <a:gd name="T43" fmla="*/ 700 h 162"/>
                <a:gd name="T44" fmla="*/ 173 w 173"/>
                <a:gd name="T45" fmla="*/ 648 h 162"/>
                <a:gd name="T46" fmla="*/ 185 w 173"/>
                <a:gd name="T47" fmla="*/ 622 h 162"/>
                <a:gd name="T48" fmla="*/ 197 w 173"/>
                <a:gd name="T49" fmla="*/ 622 h 162"/>
                <a:gd name="T50" fmla="*/ 191 w 173"/>
                <a:gd name="T51" fmla="*/ 596 h 162"/>
                <a:gd name="T52" fmla="*/ 185 w 173"/>
                <a:gd name="T53" fmla="*/ 541 h 162"/>
                <a:gd name="T54" fmla="*/ 179 w 173"/>
                <a:gd name="T55" fmla="*/ 541 h 162"/>
                <a:gd name="T56" fmla="*/ 179 w 173"/>
                <a:gd name="T57" fmla="*/ 467 h 162"/>
                <a:gd name="T58" fmla="*/ 173 w 173"/>
                <a:gd name="T59" fmla="*/ 441 h 162"/>
                <a:gd name="T60" fmla="*/ 155 w 173"/>
                <a:gd name="T61" fmla="*/ 390 h 162"/>
                <a:gd name="T62" fmla="*/ 132 w 173"/>
                <a:gd name="T63" fmla="*/ 365 h 162"/>
                <a:gd name="T64" fmla="*/ 119 w 173"/>
                <a:gd name="T65" fmla="*/ 311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3"/>
                <a:gd name="T100" fmla="*/ 0 h 162"/>
                <a:gd name="T101" fmla="*/ 173 w 173"/>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round/>
              <a:headEnd/>
              <a:tailEnd/>
            </a:ln>
          </p:spPr>
          <p:txBody>
            <a:bodyPr/>
            <a:lstStyle/>
            <a:p>
              <a:endParaRPr lang="en-US"/>
            </a:p>
          </p:txBody>
        </p:sp>
        <p:sp>
          <p:nvSpPr>
            <p:cNvPr id="7261" name="Freeform 115"/>
            <p:cNvSpPr>
              <a:spLocks/>
            </p:cNvSpPr>
            <p:nvPr/>
          </p:nvSpPr>
          <p:spPr bwMode="auto">
            <a:xfrm>
              <a:off x="3322" y="1938"/>
              <a:ext cx="36" cy="34"/>
            </a:xfrm>
            <a:custGeom>
              <a:avLst/>
              <a:gdLst>
                <a:gd name="T0" fmla="*/ 30 w 36"/>
                <a:gd name="T1" fmla="*/ 54 h 30"/>
                <a:gd name="T2" fmla="*/ 24 w 36"/>
                <a:gd name="T3" fmla="*/ 54 h 30"/>
                <a:gd name="T4" fmla="*/ 24 w 36"/>
                <a:gd name="T5" fmla="*/ 78 h 30"/>
                <a:gd name="T6" fmla="*/ 36 w 36"/>
                <a:gd name="T7" fmla="*/ 138 h 30"/>
                <a:gd name="T8" fmla="*/ 18 w 36"/>
                <a:gd name="T9" fmla="*/ 138 h 30"/>
                <a:gd name="T10" fmla="*/ 18 w 36"/>
                <a:gd name="T11" fmla="*/ 109 h 30"/>
                <a:gd name="T12" fmla="*/ 0 w 36"/>
                <a:gd name="T13" fmla="*/ 78 h 30"/>
                <a:gd name="T14" fmla="*/ 12 w 36"/>
                <a:gd name="T15" fmla="*/ 26 h 30"/>
                <a:gd name="T16" fmla="*/ 24 w 36"/>
                <a:gd name="T17" fmla="*/ 0 h 30"/>
                <a:gd name="T18" fmla="*/ 30 w 36"/>
                <a:gd name="T19" fmla="*/ 54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30"/>
                <a:gd name="T32" fmla="*/ 36 w 3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round/>
              <a:headEnd/>
              <a:tailEnd/>
            </a:ln>
          </p:spPr>
          <p:txBody>
            <a:bodyPr/>
            <a:lstStyle/>
            <a:p>
              <a:endParaRPr lang="en-US"/>
            </a:p>
          </p:txBody>
        </p:sp>
        <p:sp>
          <p:nvSpPr>
            <p:cNvPr id="7262" name="Freeform 116"/>
            <p:cNvSpPr>
              <a:spLocks/>
            </p:cNvSpPr>
            <p:nvPr/>
          </p:nvSpPr>
          <p:spPr bwMode="auto">
            <a:xfrm>
              <a:off x="3904" y="1932"/>
              <a:ext cx="145" cy="86"/>
            </a:xfrm>
            <a:custGeom>
              <a:avLst/>
              <a:gdLst>
                <a:gd name="T0" fmla="*/ 89 w 143"/>
                <a:gd name="T1" fmla="*/ 226 h 77"/>
                <a:gd name="T2" fmla="*/ 71 w 143"/>
                <a:gd name="T3" fmla="*/ 226 h 77"/>
                <a:gd name="T4" fmla="*/ 53 w 143"/>
                <a:gd name="T5" fmla="*/ 202 h 77"/>
                <a:gd name="T6" fmla="*/ 18 w 143"/>
                <a:gd name="T7" fmla="*/ 160 h 77"/>
                <a:gd name="T8" fmla="*/ 0 w 143"/>
                <a:gd name="T9" fmla="*/ 115 h 77"/>
                <a:gd name="T10" fmla="*/ 0 w 143"/>
                <a:gd name="T11" fmla="*/ 68 h 77"/>
                <a:gd name="T12" fmla="*/ 6 w 143"/>
                <a:gd name="T13" fmla="*/ 23 h 77"/>
                <a:gd name="T14" fmla="*/ 6 w 143"/>
                <a:gd name="T15" fmla="*/ 23 h 77"/>
                <a:gd name="T16" fmla="*/ 18 w 143"/>
                <a:gd name="T17" fmla="*/ 0 h 77"/>
                <a:gd name="T18" fmla="*/ 30 w 143"/>
                <a:gd name="T19" fmla="*/ 23 h 77"/>
                <a:gd name="T20" fmla="*/ 65 w 143"/>
                <a:gd name="T21" fmla="*/ 92 h 77"/>
                <a:gd name="T22" fmla="*/ 71 w 143"/>
                <a:gd name="T23" fmla="*/ 92 h 77"/>
                <a:gd name="T24" fmla="*/ 77 w 143"/>
                <a:gd name="T25" fmla="*/ 115 h 77"/>
                <a:gd name="T26" fmla="*/ 89 w 143"/>
                <a:gd name="T27" fmla="*/ 135 h 77"/>
                <a:gd name="T28" fmla="*/ 95 w 143"/>
                <a:gd name="T29" fmla="*/ 160 h 77"/>
                <a:gd name="T30" fmla="*/ 118 w 143"/>
                <a:gd name="T31" fmla="*/ 182 h 77"/>
                <a:gd name="T32" fmla="*/ 137 w 143"/>
                <a:gd name="T33" fmla="*/ 182 h 77"/>
                <a:gd name="T34" fmla="*/ 161 w 143"/>
                <a:gd name="T35" fmla="*/ 182 h 77"/>
                <a:gd name="T36" fmla="*/ 167 w 143"/>
                <a:gd name="T37" fmla="*/ 293 h 77"/>
                <a:gd name="T38" fmla="*/ 149 w 143"/>
                <a:gd name="T39" fmla="*/ 293 h 77"/>
                <a:gd name="T40" fmla="*/ 118 w 143"/>
                <a:gd name="T41" fmla="*/ 265 h 77"/>
                <a:gd name="T42" fmla="*/ 101 w 143"/>
                <a:gd name="T43" fmla="*/ 265 h 77"/>
                <a:gd name="T44" fmla="*/ 89 w 143"/>
                <a:gd name="T45" fmla="*/ 226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3"/>
                <a:gd name="T70" fmla="*/ 0 h 77"/>
                <a:gd name="T71" fmla="*/ 143 w 143"/>
                <a:gd name="T72" fmla="*/ 77 h 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round/>
              <a:headEnd/>
              <a:tailEnd/>
            </a:ln>
          </p:spPr>
          <p:txBody>
            <a:bodyPr/>
            <a:lstStyle/>
            <a:p>
              <a:endParaRPr lang="en-US"/>
            </a:p>
          </p:txBody>
        </p:sp>
        <p:sp>
          <p:nvSpPr>
            <p:cNvPr id="7263" name="Freeform 117"/>
            <p:cNvSpPr>
              <a:spLocks/>
            </p:cNvSpPr>
            <p:nvPr/>
          </p:nvSpPr>
          <p:spPr bwMode="auto">
            <a:xfrm>
              <a:off x="3565" y="1783"/>
              <a:ext cx="267" cy="296"/>
            </a:xfrm>
            <a:custGeom>
              <a:avLst/>
              <a:gdLst>
                <a:gd name="T0" fmla="*/ 137 w 263"/>
                <a:gd name="T1" fmla="*/ 988 h 263"/>
                <a:gd name="T2" fmla="*/ 155 w 263"/>
                <a:gd name="T3" fmla="*/ 1060 h 263"/>
                <a:gd name="T4" fmla="*/ 186 w 263"/>
                <a:gd name="T5" fmla="*/ 1060 h 263"/>
                <a:gd name="T6" fmla="*/ 203 w 263"/>
                <a:gd name="T7" fmla="*/ 1035 h 263"/>
                <a:gd name="T8" fmla="*/ 227 w 263"/>
                <a:gd name="T9" fmla="*/ 1035 h 263"/>
                <a:gd name="T10" fmla="*/ 209 w 263"/>
                <a:gd name="T11" fmla="*/ 936 h 263"/>
                <a:gd name="T12" fmla="*/ 195 w 263"/>
                <a:gd name="T13" fmla="*/ 837 h 263"/>
                <a:gd name="T14" fmla="*/ 209 w 263"/>
                <a:gd name="T15" fmla="*/ 744 h 263"/>
                <a:gd name="T16" fmla="*/ 241 w 263"/>
                <a:gd name="T17" fmla="*/ 694 h 263"/>
                <a:gd name="T18" fmla="*/ 265 w 263"/>
                <a:gd name="T19" fmla="*/ 548 h 263"/>
                <a:gd name="T20" fmla="*/ 273 w 263"/>
                <a:gd name="T21" fmla="*/ 445 h 263"/>
                <a:gd name="T22" fmla="*/ 273 w 263"/>
                <a:gd name="T23" fmla="*/ 371 h 263"/>
                <a:gd name="T24" fmla="*/ 257 w 263"/>
                <a:gd name="T25" fmla="*/ 322 h 263"/>
                <a:gd name="T26" fmla="*/ 249 w 263"/>
                <a:gd name="T27" fmla="*/ 253 h 263"/>
                <a:gd name="T28" fmla="*/ 241 w 263"/>
                <a:gd name="T29" fmla="*/ 201 h 263"/>
                <a:gd name="T30" fmla="*/ 293 w 263"/>
                <a:gd name="T31" fmla="*/ 178 h 263"/>
                <a:gd name="T32" fmla="*/ 287 w 263"/>
                <a:gd name="T33" fmla="*/ 99 h 263"/>
                <a:gd name="T34" fmla="*/ 265 w 263"/>
                <a:gd name="T35" fmla="*/ 26 h 263"/>
                <a:gd name="T36" fmla="*/ 195 w 263"/>
                <a:gd name="T37" fmla="*/ 26 h 263"/>
                <a:gd name="T38" fmla="*/ 195 w 263"/>
                <a:gd name="T39" fmla="*/ 150 h 263"/>
                <a:gd name="T40" fmla="*/ 186 w 263"/>
                <a:gd name="T41" fmla="*/ 253 h 263"/>
                <a:gd name="T42" fmla="*/ 177 w 263"/>
                <a:gd name="T43" fmla="*/ 294 h 263"/>
                <a:gd name="T44" fmla="*/ 155 w 263"/>
                <a:gd name="T45" fmla="*/ 445 h 263"/>
                <a:gd name="T46" fmla="*/ 137 w 263"/>
                <a:gd name="T47" fmla="*/ 470 h 263"/>
                <a:gd name="T48" fmla="*/ 115 w 263"/>
                <a:gd name="T49" fmla="*/ 548 h 263"/>
                <a:gd name="T50" fmla="*/ 89 w 263"/>
                <a:gd name="T51" fmla="*/ 618 h 263"/>
                <a:gd name="T52" fmla="*/ 30 w 263"/>
                <a:gd name="T53" fmla="*/ 618 h 263"/>
                <a:gd name="T54" fmla="*/ 0 w 263"/>
                <a:gd name="T55" fmla="*/ 595 h 263"/>
                <a:gd name="T56" fmla="*/ 54 w 263"/>
                <a:gd name="T57" fmla="*/ 720 h 263"/>
                <a:gd name="T58" fmla="*/ 65 w 263"/>
                <a:gd name="T59" fmla="*/ 816 h 263"/>
                <a:gd name="T60" fmla="*/ 48 w 263"/>
                <a:gd name="T61" fmla="*/ 887 h 263"/>
                <a:gd name="T62" fmla="*/ 30 w 263"/>
                <a:gd name="T63" fmla="*/ 962 h 263"/>
                <a:gd name="T64" fmla="*/ 71 w 263"/>
                <a:gd name="T65" fmla="*/ 962 h 263"/>
                <a:gd name="T66" fmla="*/ 103 w 263"/>
                <a:gd name="T67" fmla="*/ 962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263"/>
                <a:gd name="T104" fmla="*/ 263 w 263"/>
                <a:gd name="T105" fmla="*/ 263 h 2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round/>
              <a:headEnd/>
              <a:tailEnd/>
            </a:ln>
          </p:spPr>
          <p:txBody>
            <a:bodyPr/>
            <a:lstStyle/>
            <a:p>
              <a:endParaRPr lang="en-US"/>
            </a:p>
          </p:txBody>
        </p:sp>
        <p:sp>
          <p:nvSpPr>
            <p:cNvPr id="7264" name="Freeform 118"/>
            <p:cNvSpPr>
              <a:spLocks/>
            </p:cNvSpPr>
            <p:nvPr/>
          </p:nvSpPr>
          <p:spPr bwMode="auto">
            <a:xfrm>
              <a:off x="2952" y="1904"/>
              <a:ext cx="194" cy="221"/>
            </a:xfrm>
            <a:custGeom>
              <a:avLst/>
              <a:gdLst>
                <a:gd name="T0" fmla="*/ 179 w 191"/>
                <a:gd name="T1" fmla="*/ 288 h 197"/>
                <a:gd name="T2" fmla="*/ 170 w 191"/>
                <a:gd name="T3" fmla="*/ 213 h 197"/>
                <a:gd name="T4" fmla="*/ 155 w 191"/>
                <a:gd name="T5" fmla="*/ 142 h 197"/>
                <a:gd name="T6" fmla="*/ 149 w 191"/>
                <a:gd name="T7" fmla="*/ 142 h 197"/>
                <a:gd name="T8" fmla="*/ 155 w 191"/>
                <a:gd name="T9" fmla="*/ 213 h 197"/>
                <a:gd name="T10" fmla="*/ 170 w 191"/>
                <a:gd name="T11" fmla="*/ 261 h 197"/>
                <a:gd name="T12" fmla="*/ 188 w 191"/>
                <a:gd name="T13" fmla="*/ 379 h 197"/>
                <a:gd name="T14" fmla="*/ 197 w 191"/>
                <a:gd name="T15" fmla="*/ 425 h 197"/>
                <a:gd name="T16" fmla="*/ 209 w 191"/>
                <a:gd name="T17" fmla="*/ 495 h 197"/>
                <a:gd name="T18" fmla="*/ 215 w 191"/>
                <a:gd name="T19" fmla="*/ 549 h 197"/>
                <a:gd name="T20" fmla="*/ 228 w 191"/>
                <a:gd name="T21" fmla="*/ 592 h 197"/>
                <a:gd name="T22" fmla="*/ 228 w 191"/>
                <a:gd name="T23" fmla="*/ 618 h 197"/>
                <a:gd name="T24" fmla="*/ 228 w 191"/>
                <a:gd name="T25" fmla="*/ 664 h 197"/>
                <a:gd name="T26" fmla="*/ 221 w 191"/>
                <a:gd name="T27" fmla="*/ 691 h 197"/>
                <a:gd name="T28" fmla="*/ 215 w 191"/>
                <a:gd name="T29" fmla="*/ 691 h 197"/>
                <a:gd name="T30" fmla="*/ 209 w 191"/>
                <a:gd name="T31" fmla="*/ 735 h 197"/>
                <a:gd name="T32" fmla="*/ 203 w 191"/>
                <a:gd name="T33" fmla="*/ 735 h 197"/>
                <a:gd name="T34" fmla="*/ 197 w 191"/>
                <a:gd name="T35" fmla="*/ 784 h 197"/>
                <a:gd name="T36" fmla="*/ 170 w 191"/>
                <a:gd name="T37" fmla="*/ 756 h 197"/>
                <a:gd name="T38" fmla="*/ 143 w 191"/>
                <a:gd name="T39" fmla="*/ 756 h 197"/>
                <a:gd name="T40" fmla="*/ 143 w 191"/>
                <a:gd name="T41" fmla="*/ 735 h 197"/>
                <a:gd name="T42" fmla="*/ 143 w 191"/>
                <a:gd name="T43" fmla="*/ 756 h 197"/>
                <a:gd name="T44" fmla="*/ 5 w 191"/>
                <a:gd name="T45" fmla="*/ 756 h 197"/>
                <a:gd name="T46" fmla="*/ 5 w 191"/>
                <a:gd name="T47" fmla="*/ 471 h 197"/>
                <a:gd name="T48" fmla="*/ 0 w 191"/>
                <a:gd name="T49" fmla="*/ 306 h 197"/>
                <a:gd name="T50" fmla="*/ 0 w 191"/>
                <a:gd name="T51" fmla="*/ 234 h 197"/>
                <a:gd name="T52" fmla="*/ 0 w 191"/>
                <a:gd name="T53" fmla="*/ 165 h 197"/>
                <a:gd name="T54" fmla="*/ 0 w 191"/>
                <a:gd name="T55" fmla="*/ 95 h 197"/>
                <a:gd name="T56" fmla="*/ 0 w 191"/>
                <a:gd name="T57" fmla="*/ 48 h 197"/>
                <a:gd name="T58" fmla="*/ 0 w 191"/>
                <a:gd name="T59" fmla="*/ 0 h 197"/>
                <a:gd name="T60" fmla="*/ 11 w 191"/>
                <a:gd name="T61" fmla="*/ 0 h 197"/>
                <a:gd name="T62" fmla="*/ 47 w 191"/>
                <a:gd name="T63" fmla="*/ 24 h 197"/>
                <a:gd name="T64" fmla="*/ 77 w 191"/>
                <a:gd name="T65" fmla="*/ 48 h 197"/>
                <a:gd name="T66" fmla="*/ 106 w 191"/>
                <a:gd name="T67" fmla="*/ 24 h 197"/>
                <a:gd name="T68" fmla="*/ 118 w 191"/>
                <a:gd name="T69" fmla="*/ 0 h 197"/>
                <a:gd name="T70" fmla="*/ 118 w 191"/>
                <a:gd name="T71" fmla="*/ 24 h 197"/>
                <a:gd name="T72" fmla="*/ 125 w 191"/>
                <a:gd name="T73" fmla="*/ 0 h 197"/>
                <a:gd name="T74" fmla="*/ 143 w 191"/>
                <a:gd name="T75" fmla="*/ 24 h 197"/>
                <a:gd name="T76" fmla="*/ 143 w 191"/>
                <a:gd name="T77" fmla="*/ 48 h 197"/>
                <a:gd name="T78" fmla="*/ 155 w 191"/>
                <a:gd name="T79" fmla="*/ 48 h 197"/>
                <a:gd name="T80" fmla="*/ 188 w 191"/>
                <a:gd name="T81" fmla="*/ 24 h 197"/>
                <a:gd name="T82" fmla="*/ 203 w 191"/>
                <a:gd name="T83" fmla="*/ 165 h 197"/>
                <a:gd name="T84" fmla="*/ 203 w 191"/>
                <a:gd name="T85" fmla="*/ 234 h 197"/>
                <a:gd name="T86" fmla="*/ 197 w 191"/>
                <a:gd name="T87" fmla="*/ 306 h 197"/>
                <a:gd name="T88" fmla="*/ 179 w 191"/>
                <a:gd name="T89" fmla="*/ 288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1"/>
                <a:gd name="T136" fmla="*/ 0 h 197"/>
                <a:gd name="T137" fmla="*/ 191 w 191"/>
                <a:gd name="T138" fmla="*/ 197 h 1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round/>
              <a:headEnd/>
              <a:tailEnd/>
            </a:ln>
          </p:spPr>
          <p:txBody>
            <a:bodyPr/>
            <a:lstStyle/>
            <a:p>
              <a:endParaRPr lang="en-US"/>
            </a:p>
          </p:txBody>
        </p:sp>
        <p:sp>
          <p:nvSpPr>
            <p:cNvPr id="7265" name="Freeform 119"/>
            <p:cNvSpPr>
              <a:spLocks/>
            </p:cNvSpPr>
            <p:nvPr/>
          </p:nvSpPr>
          <p:spPr bwMode="auto">
            <a:xfrm>
              <a:off x="3710" y="1817"/>
              <a:ext cx="491" cy="611"/>
            </a:xfrm>
            <a:custGeom>
              <a:avLst/>
              <a:gdLst>
                <a:gd name="T0" fmla="*/ 96 w 485"/>
                <a:gd name="T1" fmla="*/ 70 h 544"/>
                <a:gd name="T2" fmla="*/ 78 w 485"/>
                <a:gd name="T3" fmla="*/ 122 h 544"/>
                <a:gd name="T4" fmla="*/ 90 w 485"/>
                <a:gd name="T5" fmla="*/ 218 h 544"/>
                <a:gd name="T6" fmla="*/ 96 w 485"/>
                <a:gd name="T7" fmla="*/ 314 h 544"/>
                <a:gd name="T8" fmla="*/ 84 w 485"/>
                <a:gd name="T9" fmla="*/ 489 h 544"/>
                <a:gd name="T10" fmla="*/ 30 w 485"/>
                <a:gd name="T11" fmla="*/ 603 h 544"/>
                <a:gd name="T12" fmla="*/ 30 w 485"/>
                <a:gd name="T13" fmla="*/ 721 h 544"/>
                <a:gd name="T14" fmla="*/ 60 w 485"/>
                <a:gd name="T15" fmla="*/ 891 h 544"/>
                <a:gd name="T16" fmla="*/ 12 w 485"/>
                <a:gd name="T17" fmla="*/ 891 h 544"/>
                <a:gd name="T18" fmla="*/ 0 w 485"/>
                <a:gd name="T19" fmla="*/ 941 h 544"/>
                <a:gd name="T20" fmla="*/ 18 w 485"/>
                <a:gd name="T21" fmla="*/ 1012 h 544"/>
                <a:gd name="T22" fmla="*/ 30 w 485"/>
                <a:gd name="T23" fmla="*/ 1058 h 544"/>
                <a:gd name="T24" fmla="*/ 60 w 485"/>
                <a:gd name="T25" fmla="*/ 1186 h 544"/>
                <a:gd name="T26" fmla="*/ 90 w 485"/>
                <a:gd name="T27" fmla="*/ 1058 h 544"/>
                <a:gd name="T28" fmla="*/ 90 w 485"/>
                <a:gd name="T29" fmla="*/ 1109 h 544"/>
                <a:gd name="T30" fmla="*/ 96 w 485"/>
                <a:gd name="T31" fmla="*/ 1158 h 544"/>
                <a:gd name="T32" fmla="*/ 108 w 485"/>
                <a:gd name="T33" fmla="*/ 1332 h 544"/>
                <a:gd name="T34" fmla="*/ 120 w 485"/>
                <a:gd name="T35" fmla="*/ 1520 h 544"/>
                <a:gd name="T36" fmla="*/ 150 w 485"/>
                <a:gd name="T37" fmla="*/ 1711 h 544"/>
                <a:gd name="T38" fmla="*/ 192 w 485"/>
                <a:gd name="T39" fmla="*/ 2050 h 544"/>
                <a:gd name="T40" fmla="*/ 222 w 485"/>
                <a:gd name="T41" fmla="*/ 2192 h 544"/>
                <a:gd name="T42" fmla="*/ 258 w 485"/>
                <a:gd name="T43" fmla="*/ 2098 h 544"/>
                <a:gd name="T44" fmla="*/ 263 w 485"/>
                <a:gd name="T45" fmla="*/ 2030 h 544"/>
                <a:gd name="T46" fmla="*/ 263 w 485"/>
                <a:gd name="T47" fmla="*/ 1832 h 544"/>
                <a:gd name="T48" fmla="*/ 263 w 485"/>
                <a:gd name="T49" fmla="*/ 1612 h 544"/>
                <a:gd name="T50" fmla="*/ 275 w 485"/>
                <a:gd name="T51" fmla="*/ 1567 h 544"/>
                <a:gd name="T52" fmla="*/ 304 w 485"/>
                <a:gd name="T53" fmla="*/ 1471 h 544"/>
                <a:gd name="T54" fmla="*/ 359 w 485"/>
                <a:gd name="T55" fmla="*/ 1277 h 544"/>
                <a:gd name="T56" fmla="*/ 380 w 485"/>
                <a:gd name="T57" fmla="*/ 1136 h 544"/>
                <a:gd name="T58" fmla="*/ 417 w 485"/>
                <a:gd name="T59" fmla="*/ 1109 h 544"/>
                <a:gd name="T60" fmla="*/ 425 w 485"/>
                <a:gd name="T61" fmla="*/ 1085 h 544"/>
                <a:gd name="T62" fmla="*/ 410 w 485"/>
                <a:gd name="T63" fmla="*/ 913 h 544"/>
                <a:gd name="T64" fmla="*/ 410 w 485"/>
                <a:gd name="T65" fmla="*/ 818 h 544"/>
                <a:gd name="T66" fmla="*/ 402 w 485"/>
                <a:gd name="T67" fmla="*/ 747 h 544"/>
                <a:gd name="T68" fmla="*/ 425 w 485"/>
                <a:gd name="T69" fmla="*/ 818 h 544"/>
                <a:gd name="T70" fmla="*/ 478 w 485"/>
                <a:gd name="T71" fmla="*/ 843 h 544"/>
                <a:gd name="T72" fmla="*/ 464 w 485"/>
                <a:gd name="T73" fmla="*/ 987 h 544"/>
                <a:gd name="T74" fmla="*/ 485 w 485"/>
                <a:gd name="T75" fmla="*/ 1012 h 544"/>
                <a:gd name="T76" fmla="*/ 500 w 485"/>
                <a:gd name="T77" fmla="*/ 1085 h 544"/>
                <a:gd name="T78" fmla="*/ 514 w 485"/>
                <a:gd name="T79" fmla="*/ 941 h 544"/>
                <a:gd name="T80" fmla="*/ 527 w 485"/>
                <a:gd name="T81" fmla="*/ 721 h 544"/>
                <a:gd name="T82" fmla="*/ 555 w 485"/>
                <a:gd name="T83" fmla="*/ 648 h 544"/>
                <a:gd name="T84" fmla="*/ 541 w 485"/>
                <a:gd name="T85" fmla="*/ 554 h 544"/>
                <a:gd name="T86" fmla="*/ 534 w 485"/>
                <a:gd name="T87" fmla="*/ 509 h 544"/>
                <a:gd name="T88" fmla="*/ 500 w 485"/>
                <a:gd name="T89" fmla="*/ 509 h 544"/>
                <a:gd name="T90" fmla="*/ 449 w 485"/>
                <a:gd name="T91" fmla="*/ 622 h 544"/>
                <a:gd name="T92" fmla="*/ 464 w 485"/>
                <a:gd name="T93" fmla="*/ 697 h 544"/>
                <a:gd name="T94" fmla="*/ 402 w 485"/>
                <a:gd name="T95" fmla="*/ 697 h 544"/>
                <a:gd name="T96" fmla="*/ 380 w 485"/>
                <a:gd name="T97" fmla="*/ 603 h 544"/>
                <a:gd name="T98" fmla="*/ 341 w 485"/>
                <a:gd name="T99" fmla="*/ 697 h 544"/>
                <a:gd name="T100" fmla="*/ 288 w 485"/>
                <a:gd name="T101" fmla="*/ 648 h 544"/>
                <a:gd name="T102" fmla="*/ 222 w 485"/>
                <a:gd name="T103" fmla="*/ 531 h 544"/>
                <a:gd name="T104" fmla="*/ 204 w 485"/>
                <a:gd name="T105" fmla="*/ 389 h 544"/>
                <a:gd name="T106" fmla="*/ 168 w 485"/>
                <a:gd name="T107" fmla="*/ 241 h 544"/>
                <a:gd name="T108" fmla="*/ 174 w 485"/>
                <a:gd name="T109" fmla="*/ 145 h 544"/>
                <a:gd name="T110" fmla="*/ 168 w 485"/>
                <a:gd name="T111" fmla="*/ 97 h 544"/>
                <a:gd name="T112" fmla="*/ 162 w 485"/>
                <a:gd name="T113" fmla="*/ 48 h 544"/>
                <a:gd name="T114" fmla="*/ 150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5"/>
                <a:gd name="T175" fmla="*/ 0 h 544"/>
                <a:gd name="T176" fmla="*/ 485 w 485"/>
                <a:gd name="T177" fmla="*/ 544 h 5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239FB1"/>
            </a:solidFill>
            <a:ln w="9525">
              <a:solidFill>
                <a:srgbClr val="000000"/>
              </a:solidFill>
              <a:round/>
              <a:headEnd/>
              <a:tailEnd/>
            </a:ln>
          </p:spPr>
          <p:txBody>
            <a:bodyPr/>
            <a:lstStyle/>
            <a:p>
              <a:endParaRPr lang="en-US"/>
            </a:p>
          </p:txBody>
        </p:sp>
        <p:sp>
          <p:nvSpPr>
            <p:cNvPr id="7266" name="Freeform 120"/>
            <p:cNvSpPr>
              <a:spLocks/>
            </p:cNvSpPr>
            <p:nvPr/>
          </p:nvSpPr>
          <p:spPr bwMode="auto">
            <a:xfrm>
              <a:off x="3110" y="1871"/>
              <a:ext cx="18" cy="81"/>
            </a:xfrm>
            <a:custGeom>
              <a:avLst/>
              <a:gdLst>
                <a:gd name="T0" fmla="*/ 12 w 18"/>
                <a:gd name="T1" fmla="*/ 294 h 72"/>
                <a:gd name="T2" fmla="*/ 0 w 18"/>
                <a:gd name="T3" fmla="*/ 149 h 72"/>
                <a:gd name="T4" fmla="*/ 12 w 18"/>
                <a:gd name="T5" fmla="*/ 0 h 72"/>
                <a:gd name="T6" fmla="*/ 18 w 18"/>
                <a:gd name="T7" fmla="*/ 0 h 72"/>
                <a:gd name="T8" fmla="*/ 18 w 18"/>
                <a:gd name="T9" fmla="*/ 26 h 72"/>
                <a:gd name="T10" fmla="*/ 18 w 18"/>
                <a:gd name="T11" fmla="*/ 99 h 72"/>
                <a:gd name="T12" fmla="*/ 18 w 18"/>
                <a:gd name="T13" fmla="*/ 171 h 72"/>
                <a:gd name="T14" fmla="*/ 18 w 18"/>
                <a:gd name="T15" fmla="*/ 226 h 72"/>
                <a:gd name="T16" fmla="*/ 12 w 18"/>
                <a:gd name="T17" fmla="*/ 294 h 72"/>
                <a:gd name="T18" fmla="*/ 12 w 18"/>
                <a:gd name="T19" fmla="*/ 29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72"/>
                <a:gd name="T32" fmla="*/ 18 w 1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21ABBE"/>
            </a:solidFill>
            <a:ln w="9525">
              <a:solidFill>
                <a:srgbClr val="000000"/>
              </a:solidFill>
              <a:round/>
              <a:headEnd/>
              <a:tailEnd/>
            </a:ln>
          </p:spPr>
          <p:txBody>
            <a:bodyPr/>
            <a:lstStyle/>
            <a:p>
              <a:endParaRPr lang="en-US"/>
            </a:p>
          </p:txBody>
        </p:sp>
        <p:sp>
          <p:nvSpPr>
            <p:cNvPr id="7267" name="Freeform 121"/>
            <p:cNvSpPr>
              <a:spLocks/>
            </p:cNvSpPr>
            <p:nvPr/>
          </p:nvSpPr>
          <p:spPr bwMode="auto">
            <a:xfrm>
              <a:off x="3121" y="1864"/>
              <a:ext cx="73" cy="95"/>
            </a:xfrm>
            <a:custGeom>
              <a:avLst/>
              <a:gdLst>
                <a:gd name="T0" fmla="*/ 30 w 72"/>
                <a:gd name="T1" fmla="*/ 109 h 84"/>
                <a:gd name="T2" fmla="*/ 6 w 72"/>
                <a:gd name="T3" fmla="*/ 54 h 84"/>
                <a:gd name="T4" fmla="*/ 6 w 72"/>
                <a:gd name="T5" fmla="*/ 129 h 84"/>
                <a:gd name="T6" fmla="*/ 6 w 72"/>
                <a:gd name="T7" fmla="*/ 209 h 84"/>
                <a:gd name="T8" fmla="*/ 6 w 72"/>
                <a:gd name="T9" fmla="*/ 265 h 84"/>
                <a:gd name="T10" fmla="*/ 0 w 72"/>
                <a:gd name="T11" fmla="*/ 342 h 84"/>
                <a:gd name="T12" fmla="*/ 0 w 72"/>
                <a:gd name="T13" fmla="*/ 342 h 84"/>
                <a:gd name="T14" fmla="*/ 24 w 72"/>
                <a:gd name="T15" fmla="*/ 365 h 84"/>
                <a:gd name="T16" fmla="*/ 30 w 72"/>
                <a:gd name="T17" fmla="*/ 313 h 84"/>
                <a:gd name="T18" fmla="*/ 54 w 72"/>
                <a:gd name="T19" fmla="*/ 291 h 84"/>
                <a:gd name="T20" fmla="*/ 66 w 72"/>
                <a:gd name="T21" fmla="*/ 265 h 84"/>
                <a:gd name="T22" fmla="*/ 30 w 72"/>
                <a:gd name="T23" fmla="*/ 158 h 84"/>
                <a:gd name="T24" fmla="*/ 60 w 72"/>
                <a:gd name="T25" fmla="*/ 129 h 84"/>
                <a:gd name="T26" fmla="*/ 84 w 72"/>
                <a:gd name="T27" fmla="*/ 109 h 84"/>
                <a:gd name="T28" fmla="*/ 72 w 72"/>
                <a:gd name="T29" fmla="*/ 0 h 84"/>
                <a:gd name="T30" fmla="*/ 30 w 72"/>
                <a:gd name="T31" fmla="*/ 109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
                <a:gd name="T49" fmla="*/ 0 h 84"/>
                <a:gd name="T50" fmla="*/ 72 w 72"/>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round/>
              <a:headEnd/>
              <a:tailEnd/>
            </a:ln>
          </p:spPr>
          <p:txBody>
            <a:bodyPr/>
            <a:lstStyle/>
            <a:p>
              <a:endParaRPr lang="en-US"/>
            </a:p>
          </p:txBody>
        </p:sp>
        <p:sp>
          <p:nvSpPr>
            <p:cNvPr id="7268" name="Freeform 122"/>
            <p:cNvSpPr>
              <a:spLocks/>
            </p:cNvSpPr>
            <p:nvPr/>
          </p:nvSpPr>
          <p:spPr bwMode="auto">
            <a:xfrm>
              <a:off x="3438" y="2052"/>
              <a:ext cx="133" cy="188"/>
            </a:xfrm>
            <a:custGeom>
              <a:avLst/>
              <a:gdLst>
                <a:gd name="T0" fmla="*/ 144 w 132"/>
                <a:gd name="T1" fmla="*/ 208 h 168"/>
                <a:gd name="T2" fmla="*/ 126 w 132"/>
                <a:gd name="T3" fmla="*/ 162 h 168"/>
                <a:gd name="T4" fmla="*/ 114 w 132"/>
                <a:gd name="T5" fmla="*/ 118 h 168"/>
                <a:gd name="T6" fmla="*/ 102 w 132"/>
                <a:gd name="T7" fmla="*/ 94 h 168"/>
                <a:gd name="T8" fmla="*/ 84 w 132"/>
                <a:gd name="T9" fmla="*/ 69 h 168"/>
                <a:gd name="T10" fmla="*/ 78 w 132"/>
                <a:gd name="T11" fmla="*/ 0 h 168"/>
                <a:gd name="T12" fmla="*/ 60 w 132"/>
                <a:gd name="T13" fmla="*/ 24 h 168"/>
                <a:gd name="T14" fmla="*/ 60 w 132"/>
                <a:gd name="T15" fmla="*/ 0 h 168"/>
                <a:gd name="T16" fmla="*/ 60 w 132"/>
                <a:gd name="T17" fmla="*/ 69 h 168"/>
                <a:gd name="T18" fmla="*/ 54 w 132"/>
                <a:gd name="T19" fmla="*/ 94 h 168"/>
                <a:gd name="T20" fmla="*/ 48 w 132"/>
                <a:gd name="T21" fmla="*/ 186 h 168"/>
                <a:gd name="T22" fmla="*/ 60 w 132"/>
                <a:gd name="T23" fmla="*/ 233 h 168"/>
                <a:gd name="T24" fmla="*/ 54 w 132"/>
                <a:gd name="T25" fmla="*/ 299 h 168"/>
                <a:gd name="T26" fmla="*/ 48 w 132"/>
                <a:gd name="T27" fmla="*/ 393 h 168"/>
                <a:gd name="T28" fmla="*/ 36 w 132"/>
                <a:gd name="T29" fmla="*/ 416 h 168"/>
                <a:gd name="T30" fmla="*/ 24 w 132"/>
                <a:gd name="T31" fmla="*/ 416 h 168"/>
                <a:gd name="T32" fmla="*/ 0 w 132"/>
                <a:gd name="T33" fmla="*/ 461 h 168"/>
                <a:gd name="T34" fmla="*/ 0 w 132"/>
                <a:gd name="T35" fmla="*/ 487 h 168"/>
                <a:gd name="T36" fmla="*/ 12 w 132"/>
                <a:gd name="T37" fmla="*/ 577 h 168"/>
                <a:gd name="T38" fmla="*/ 24 w 132"/>
                <a:gd name="T39" fmla="*/ 646 h 168"/>
                <a:gd name="T40" fmla="*/ 36 w 132"/>
                <a:gd name="T41" fmla="*/ 623 h 168"/>
                <a:gd name="T42" fmla="*/ 48 w 132"/>
                <a:gd name="T43" fmla="*/ 623 h 168"/>
                <a:gd name="T44" fmla="*/ 60 w 132"/>
                <a:gd name="T45" fmla="*/ 577 h 168"/>
                <a:gd name="T46" fmla="*/ 78 w 132"/>
                <a:gd name="T47" fmla="*/ 555 h 168"/>
                <a:gd name="T48" fmla="*/ 90 w 132"/>
                <a:gd name="T49" fmla="*/ 529 h 168"/>
                <a:gd name="T50" fmla="*/ 102 w 132"/>
                <a:gd name="T51" fmla="*/ 461 h 168"/>
                <a:gd name="T52" fmla="*/ 114 w 132"/>
                <a:gd name="T53" fmla="*/ 440 h 168"/>
                <a:gd name="T54" fmla="*/ 114 w 132"/>
                <a:gd name="T55" fmla="*/ 368 h 168"/>
                <a:gd name="T56" fmla="*/ 120 w 132"/>
                <a:gd name="T57" fmla="*/ 348 h 168"/>
                <a:gd name="T58" fmla="*/ 120 w 132"/>
                <a:gd name="T59" fmla="*/ 348 h 168"/>
                <a:gd name="T60" fmla="*/ 132 w 132"/>
                <a:gd name="T61" fmla="*/ 281 h 168"/>
                <a:gd name="T62" fmla="*/ 144 w 132"/>
                <a:gd name="T63" fmla="*/ 208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68"/>
                <a:gd name="T98" fmla="*/ 132 w 132"/>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239FB1"/>
            </a:solidFill>
            <a:ln w="9525">
              <a:solidFill>
                <a:srgbClr val="000000"/>
              </a:solidFill>
              <a:round/>
              <a:headEnd/>
              <a:tailEnd/>
            </a:ln>
          </p:spPr>
          <p:txBody>
            <a:bodyPr/>
            <a:lstStyle/>
            <a:p>
              <a:endParaRPr lang="en-US"/>
            </a:p>
          </p:txBody>
        </p:sp>
        <p:sp>
          <p:nvSpPr>
            <p:cNvPr id="7269" name="Freeform 123"/>
            <p:cNvSpPr>
              <a:spLocks/>
            </p:cNvSpPr>
            <p:nvPr/>
          </p:nvSpPr>
          <p:spPr bwMode="auto">
            <a:xfrm>
              <a:off x="3497" y="2025"/>
              <a:ext cx="1" cy="14"/>
            </a:xfrm>
            <a:custGeom>
              <a:avLst/>
              <a:gdLst>
                <a:gd name="T0" fmla="*/ 0 w 1"/>
                <a:gd name="T1" fmla="*/ 0 h 12"/>
                <a:gd name="T2" fmla="*/ 0 w 1"/>
                <a:gd name="T3" fmla="*/ 40 h 12"/>
                <a:gd name="T4" fmla="*/ 0 w 1"/>
                <a:gd name="T5" fmla="*/ 76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6"/>
                  </a:lnTo>
                  <a:lnTo>
                    <a:pt x="0" y="12"/>
                  </a:lnTo>
                  <a:lnTo>
                    <a:pt x="0" y="0"/>
                  </a:lnTo>
                  <a:close/>
                </a:path>
              </a:pathLst>
            </a:custGeom>
            <a:solidFill>
              <a:srgbClr val="C0C0C0"/>
            </a:solidFill>
            <a:ln w="9525">
              <a:solidFill>
                <a:srgbClr val="000000"/>
              </a:solidFill>
              <a:round/>
              <a:headEnd/>
              <a:tailEnd/>
            </a:ln>
          </p:spPr>
          <p:txBody>
            <a:bodyPr/>
            <a:lstStyle/>
            <a:p>
              <a:endParaRPr lang="en-US"/>
            </a:p>
          </p:txBody>
        </p:sp>
        <p:sp>
          <p:nvSpPr>
            <p:cNvPr id="7270" name="Freeform 124"/>
            <p:cNvSpPr>
              <a:spLocks/>
            </p:cNvSpPr>
            <p:nvPr/>
          </p:nvSpPr>
          <p:spPr bwMode="auto">
            <a:xfrm>
              <a:off x="3121" y="1891"/>
              <a:ext cx="376" cy="370"/>
            </a:xfrm>
            <a:custGeom>
              <a:avLst/>
              <a:gdLst>
                <a:gd name="T0" fmla="*/ 96 w 371"/>
                <a:gd name="T1" fmla="*/ 809 h 329"/>
                <a:gd name="T2" fmla="*/ 72 w 371"/>
                <a:gd name="T3" fmla="*/ 632 h 329"/>
                <a:gd name="T4" fmla="*/ 36 w 371"/>
                <a:gd name="T5" fmla="*/ 515 h 329"/>
                <a:gd name="T6" fmla="*/ 0 w 371"/>
                <a:gd name="T7" fmla="*/ 344 h 329"/>
                <a:gd name="T8" fmla="*/ 24 w 371"/>
                <a:gd name="T9" fmla="*/ 242 h 329"/>
                <a:gd name="T10" fmla="*/ 54 w 371"/>
                <a:gd name="T11" fmla="*/ 170 h 329"/>
                <a:gd name="T12" fmla="*/ 30 w 371"/>
                <a:gd name="T13" fmla="*/ 48 h 329"/>
                <a:gd name="T14" fmla="*/ 84 w 371"/>
                <a:gd name="T15" fmla="*/ 0 h 329"/>
                <a:gd name="T16" fmla="*/ 116 w 371"/>
                <a:gd name="T17" fmla="*/ 48 h 329"/>
                <a:gd name="T18" fmla="*/ 162 w 371"/>
                <a:gd name="T19" fmla="*/ 125 h 329"/>
                <a:gd name="T20" fmla="*/ 193 w 371"/>
                <a:gd name="T21" fmla="*/ 242 h 329"/>
                <a:gd name="T22" fmla="*/ 251 w 371"/>
                <a:gd name="T23" fmla="*/ 271 h 329"/>
                <a:gd name="T24" fmla="*/ 272 w 371"/>
                <a:gd name="T25" fmla="*/ 294 h 329"/>
                <a:gd name="T26" fmla="*/ 296 w 371"/>
                <a:gd name="T27" fmla="*/ 388 h 329"/>
                <a:gd name="T28" fmla="*/ 317 w 371"/>
                <a:gd name="T29" fmla="*/ 489 h 329"/>
                <a:gd name="T30" fmla="*/ 329 w 371"/>
                <a:gd name="T31" fmla="*/ 616 h 329"/>
                <a:gd name="T32" fmla="*/ 335 w 371"/>
                <a:gd name="T33" fmla="*/ 616 h 329"/>
                <a:gd name="T34" fmla="*/ 342 w 371"/>
                <a:gd name="T35" fmla="*/ 632 h 329"/>
                <a:gd name="T36" fmla="*/ 342 w 371"/>
                <a:gd name="T37" fmla="*/ 660 h 329"/>
                <a:gd name="T38" fmla="*/ 357 w 371"/>
                <a:gd name="T39" fmla="*/ 757 h 329"/>
                <a:gd name="T40" fmla="*/ 421 w 371"/>
                <a:gd name="T41" fmla="*/ 783 h 329"/>
                <a:gd name="T42" fmla="*/ 435 w 371"/>
                <a:gd name="T43" fmla="*/ 825 h 329"/>
                <a:gd name="T44" fmla="*/ 421 w 371"/>
                <a:gd name="T45" fmla="*/ 1004 h 329"/>
                <a:gd name="T46" fmla="*/ 395 w 371"/>
                <a:gd name="T47" fmla="*/ 1026 h 329"/>
                <a:gd name="T48" fmla="*/ 350 w 371"/>
                <a:gd name="T49" fmla="*/ 1103 h 329"/>
                <a:gd name="T50" fmla="*/ 304 w 371"/>
                <a:gd name="T51" fmla="*/ 1127 h 329"/>
                <a:gd name="T52" fmla="*/ 280 w 371"/>
                <a:gd name="T53" fmla="*/ 1247 h 329"/>
                <a:gd name="T54" fmla="*/ 251 w 371"/>
                <a:gd name="T55" fmla="*/ 1347 h 329"/>
                <a:gd name="T56" fmla="*/ 233 w 371"/>
                <a:gd name="T57" fmla="*/ 1247 h 329"/>
                <a:gd name="T58" fmla="*/ 185 w 371"/>
                <a:gd name="T59" fmla="*/ 1199 h 329"/>
                <a:gd name="T60" fmla="*/ 180 w 371"/>
                <a:gd name="T61" fmla="*/ 1298 h 329"/>
                <a:gd name="T62" fmla="*/ 162 w 371"/>
                <a:gd name="T63" fmla="*/ 1173 h 329"/>
                <a:gd name="T64" fmla="*/ 128 w 371"/>
                <a:gd name="T65" fmla="*/ 981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1"/>
                <a:gd name="T100" fmla="*/ 0 h 329"/>
                <a:gd name="T101" fmla="*/ 371 w 371"/>
                <a:gd name="T102" fmla="*/ 329 h 3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round/>
              <a:headEnd/>
              <a:tailEnd/>
            </a:ln>
          </p:spPr>
          <p:txBody>
            <a:bodyPr/>
            <a:lstStyle/>
            <a:p>
              <a:endParaRPr lang="en-US"/>
            </a:p>
          </p:txBody>
        </p:sp>
        <p:sp>
          <p:nvSpPr>
            <p:cNvPr id="7271" name="Freeform 125"/>
            <p:cNvSpPr>
              <a:spLocks/>
            </p:cNvSpPr>
            <p:nvPr/>
          </p:nvSpPr>
          <p:spPr bwMode="auto">
            <a:xfrm>
              <a:off x="3419" y="2032"/>
              <a:ext cx="85" cy="74"/>
            </a:xfrm>
            <a:custGeom>
              <a:avLst/>
              <a:gdLst>
                <a:gd name="T0" fmla="*/ 0 w 84"/>
                <a:gd name="T1" fmla="*/ 142 h 66"/>
                <a:gd name="T2" fmla="*/ 6 w 84"/>
                <a:gd name="T3" fmla="*/ 165 h 66"/>
                <a:gd name="T4" fmla="*/ 12 w 84"/>
                <a:gd name="T5" fmla="*/ 234 h 66"/>
                <a:gd name="T6" fmla="*/ 36 w 84"/>
                <a:gd name="T7" fmla="*/ 234 h 66"/>
                <a:gd name="T8" fmla="*/ 78 w 84"/>
                <a:gd name="T9" fmla="*/ 260 h 66"/>
                <a:gd name="T10" fmla="*/ 78 w 84"/>
                <a:gd name="T11" fmla="*/ 260 h 66"/>
                <a:gd name="T12" fmla="*/ 84 w 84"/>
                <a:gd name="T13" fmla="*/ 165 h 66"/>
                <a:gd name="T14" fmla="*/ 90 w 84"/>
                <a:gd name="T15" fmla="*/ 142 h 66"/>
                <a:gd name="T16" fmla="*/ 90 w 84"/>
                <a:gd name="T17" fmla="*/ 70 h 66"/>
                <a:gd name="T18" fmla="*/ 90 w 84"/>
                <a:gd name="T19" fmla="*/ 95 h 66"/>
                <a:gd name="T20" fmla="*/ 96 w 84"/>
                <a:gd name="T21" fmla="*/ 70 h 66"/>
                <a:gd name="T22" fmla="*/ 90 w 84"/>
                <a:gd name="T23" fmla="*/ 24 h 66"/>
                <a:gd name="T24" fmla="*/ 90 w 84"/>
                <a:gd name="T25" fmla="*/ 0 h 66"/>
                <a:gd name="T26" fmla="*/ 72 w 84"/>
                <a:gd name="T27" fmla="*/ 70 h 66"/>
                <a:gd name="T28" fmla="*/ 54 w 84"/>
                <a:gd name="T29" fmla="*/ 142 h 66"/>
                <a:gd name="T30" fmla="*/ 18 w 84"/>
                <a:gd name="T31" fmla="*/ 142 h 66"/>
                <a:gd name="T32" fmla="*/ 6 w 84"/>
                <a:gd name="T33" fmla="*/ 142 h 66"/>
                <a:gd name="T34" fmla="*/ 0 w 84"/>
                <a:gd name="T35" fmla="*/ 120 h 66"/>
                <a:gd name="T36" fmla="*/ 0 w 84"/>
                <a:gd name="T37" fmla="*/ 142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
                <a:gd name="T58" fmla="*/ 0 h 66"/>
                <a:gd name="T59" fmla="*/ 84 w 84"/>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round/>
              <a:headEnd/>
              <a:tailEnd/>
            </a:ln>
          </p:spPr>
          <p:txBody>
            <a:bodyPr/>
            <a:lstStyle/>
            <a:p>
              <a:endParaRPr lang="en-US"/>
            </a:p>
          </p:txBody>
        </p:sp>
        <p:sp>
          <p:nvSpPr>
            <p:cNvPr id="7272" name="Freeform 126"/>
            <p:cNvSpPr>
              <a:spLocks/>
            </p:cNvSpPr>
            <p:nvPr/>
          </p:nvSpPr>
          <p:spPr bwMode="auto">
            <a:xfrm>
              <a:off x="3280" y="2186"/>
              <a:ext cx="181" cy="142"/>
            </a:xfrm>
            <a:custGeom>
              <a:avLst/>
              <a:gdLst>
                <a:gd name="T0" fmla="*/ 5 w 179"/>
                <a:gd name="T1" fmla="*/ 203 h 126"/>
                <a:gd name="T2" fmla="*/ 0 w 179"/>
                <a:gd name="T3" fmla="*/ 229 h 126"/>
                <a:gd name="T4" fmla="*/ 0 w 179"/>
                <a:gd name="T5" fmla="*/ 328 h 126"/>
                <a:gd name="T6" fmla="*/ 5 w 179"/>
                <a:gd name="T7" fmla="*/ 432 h 126"/>
                <a:gd name="T8" fmla="*/ 11 w 179"/>
                <a:gd name="T9" fmla="*/ 530 h 126"/>
                <a:gd name="T10" fmla="*/ 35 w 179"/>
                <a:gd name="T11" fmla="*/ 530 h 126"/>
                <a:gd name="T12" fmla="*/ 71 w 179"/>
                <a:gd name="T13" fmla="*/ 473 h 126"/>
                <a:gd name="T14" fmla="*/ 107 w 179"/>
                <a:gd name="T15" fmla="*/ 432 h 126"/>
                <a:gd name="T16" fmla="*/ 119 w 179"/>
                <a:gd name="T17" fmla="*/ 402 h 126"/>
                <a:gd name="T18" fmla="*/ 131 w 179"/>
                <a:gd name="T19" fmla="*/ 373 h 126"/>
                <a:gd name="T20" fmla="*/ 161 w 179"/>
                <a:gd name="T21" fmla="*/ 328 h 126"/>
                <a:gd name="T22" fmla="*/ 173 w 179"/>
                <a:gd name="T23" fmla="*/ 303 h 126"/>
                <a:gd name="T24" fmla="*/ 185 w 179"/>
                <a:gd name="T25" fmla="*/ 274 h 126"/>
                <a:gd name="T26" fmla="*/ 185 w 179"/>
                <a:gd name="T27" fmla="*/ 256 h 126"/>
                <a:gd name="T28" fmla="*/ 203 w 179"/>
                <a:gd name="T29" fmla="*/ 203 h 126"/>
                <a:gd name="T30" fmla="*/ 191 w 179"/>
                <a:gd name="T31" fmla="*/ 126 h 126"/>
                <a:gd name="T32" fmla="*/ 179 w 179"/>
                <a:gd name="T33" fmla="*/ 26 h 126"/>
                <a:gd name="T34" fmla="*/ 179 w 179"/>
                <a:gd name="T35" fmla="*/ 0 h 126"/>
                <a:gd name="T36" fmla="*/ 167 w 179"/>
                <a:gd name="T37" fmla="*/ 26 h 126"/>
                <a:gd name="T38" fmla="*/ 139 w 179"/>
                <a:gd name="T39" fmla="*/ 26 h 126"/>
                <a:gd name="T40" fmla="*/ 113 w 179"/>
                <a:gd name="T41" fmla="*/ 53 h 126"/>
                <a:gd name="T42" fmla="*/ 101 w 179"/>
                <a:gd name="T43" fmla="*/ 126 h 126"/>
                <a:gd name="T44" fmla="*/ 95 w 179"/>
                <a:gd name="T45" fmla="*/ 178 h 126"/>
                <a:gd name="T46" fmla="*/ 83 w 179"/>
                <a:gd name="T47" fmla="*/ 229 h 126"/>
                <a:gd name="T48" fmla="*/ 71 w 179"/>
                <a:gd name="T49" fmla="*/ 274 h 126"/>
                <a:gd name="T50" fmla="*/ 71 w 179"/>
                <a:gd name="T51" fmla="*/ 203 h 126"/>
                <a:gd name="T52" fmla="*/ 41 w 179"/>
                <a:gd name="T53" fmla="*/ 178 h 126"/>
                <a:gd name="T54" fmla="*/ 29 w 179"/>
                <a:gd name="T55" fmla="*/ 126 h 126"/>
                <a:gd name="T56" fmla="*/ 5 w 179"/>
                <a:gd name="T57" fmla="*/ 126 h 126"/>
                <a:gd name="T58" fmla="*/ 5 w 179"/>
                <a:gd name="T59" fmla="*/ 203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9"/>
                <a:gd name="T91" fmla="*/ 0 h 126"/>
                <a:gd name="T92" fmla="*/ 179 w 179"/>
                <a:gd name="T93" fmla="*/ 126 h 1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round/>
              <a:headEnd/>
              <a:tailEnd/>
            </a:ln>
          </p:spPr>
          <p:txBody>
            <a:bodyPr/>
            <a:lstStyle/>
            <a:p>
              <a:endParaRPr lang="en-US"/>
            </a:p>
          </p:txBody>
        </p:sp>
        <p:sp>
          <p:nvSpPr>
            <p:cNvPr id="7273" name="Freeform 127"/>
            <p:cNvSpPr>
              <a:spLocks/>
            </p:cNvSpPr>
            <p:nvPr/>
          </p:nvSpPr>
          <p:spPr bwMode="auto">
            <a:xfrm>
              <a:off x="3940" y="2395"/>
              <a:ext cx="43" cy="81"/>
            </a:xfrm>
            <a:custGeom>
              <a:avLst/>
              <a:gdLst>
                <a:gd name="T0" fmla="*/ 12 w 42"/>
                <a:gd name="T1" fmla="*/ 0 h 72"/>
                <a:gd name="T2" fmla="*/ 18 w 42"/>
                <a:gd name="T3" fmla="*/ 48 h 72"/>
                <a:gd name="T4" fmla="*/ 36 w 42"/>
                <a:gd name="T5" fmla="*/ 99 h 72"/>
                <a:gd name="T6" fmla="*/ 48 w 42"/>
                <a:gd name="T7" fmla="*/ 149 h 72"/>
                <a:gd name="T8" fmla="*/ 54 w 42"/>
                <a:gd name="T9" fmla="*/ 226 h 72"/>
                <a:gd name="T10" fmla="*/ 42 w 42"/>
                <a:gd name="T11" fmla="*/ 294 h 72"/>
                <a:gd name="T12" fmla="*/ 12 w 42"/>
                <a:gd name="T13" fmla="*/ 294 h 72"/>
                <a:gd name="T14" fmla="*/ 6 w 42"/>
                <a:gd name="T15" fmla="*/ 201 h 72"/>
                <a:gd name="T16" fmla="*/ 0 w 42"/>
                <a:gd name="T17" fmla="*/ 125 h 72"/>
                <a:gd name="T18" fmla="*/ 6 w 42"/>
                <a:gd name="T19" fmla="*/ 125 h 72"/>
                <a:gd name="T20" fmla="*/ 6 w 42"/>
                <a:gd name="T21" fmla="*/ 74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72"/>
                <a:gd name="T47" fmla="*/ 42 w 42"/>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round/>
              <a:headEnd/>
              <a:tailEnd/>
            </a:ln>
          </p:spPr>
          <p:txBody>
            <a:bodyPr/>
            <a:lstStyle/>
            <a:p>
              <a:endParaRPr lang="en-US"/>
            </a:p>
          </p:txBody>
        </p:sp>
        <p:sp>
          <p:nvSpPr>
            <p:cNvPr id="7274" name="Freeform 128"/>
            <p:cNvSpPr>
              <a:spLocks/>
            </p:cNvSpPr>
            <p:nvPr/>
          </p:nvSpPr>
          <p:spPr bwMode="auto">
            <a:xfrm>
              <a:off x="3042" y="2638"/>
              <a:ext cx="31" cy="34"/>
            </a:xfrm>
            <a:custGeom>
              <a:avLst/>
              <a:gdLst>
                <a:gd name="T0" fmla="*/ 12 w 30"/>
                <a:gd name="T1" fmla="*/ 26 h 30"/>
                <a:gd name="T2" fmla="*/ 0 w 30"/>
                <a:gd name="T3" fmla="*/ 78 h 30"/>
                <a:gd name="T4" fmla="*/ 0 w 30"/>
                <a:gd name="T5" fmla="*/ 138 h 30"/>
                <a:gd name="T6" fmla="*/ 0 w 30"/>
                <a:gd name="T7" fmla="*/ 138 h 30"/>
                <a:gd name="T8" fmla="*/ 12 w 30"/>
                <a:gd name="T9" fmla="*/ 138 h 30"/>
                <a:gd name="T10" fmla="*/ 30 w 30"/>
                <a:gd name="T11" fmla="*/ 109 h 30"/>
                <a:gd name="T12" fmla="*/ 36 w 30"/>
                <a:gd name="T13" fmla="*/ 109 h 30"/>
                <a:gd name="T14" fmla="*/ 42 w 30"/>
                <a:gd name="T15" fmla="*/ 109 h 30"/>
                <a:gd name="T16" fmla="*/ 36 w 30"/>
                <a:gd name="T17" fmla="*/ 0 h 30"/>
                <a:gd name="T18" fmla="*/ 12 w 30"/>
                <a:gd name="T19" fmla="*/ 26 h 30"/>
                <a:gd name="T20" fmla="*/ 12 w 30"/>
                <a:gd name="T21" fmla="*/ 26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30"/>
                <a:gd name="T35" fmla="*/ 30 w 30"/>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239FB1"/>
            </a:solidFill>
            <a:ln w="9525">
              <a:solidFill>
                <a:srgbClr val="000000"/>
              </a:solidFill>
              <a:round/>
              <a:headEnd/>
              <a:tailEnd/>
            </a:ln>
          </p:spPr>
          <p:txBody>
            <a:bodyPr/>
            <a:lstStyle/>
            <a:p>
              <a:endParaRPr lang="en-US"/>
            </a:p>
          </p:txBody>
        </p:sp>
        <p:sp>
          <p:nvSpPr>
            <p:cNvPr id="7275" name="Rectangle 129"/>
            <p:cNvSpPr>
              <a:spLocks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76" name="Rectangle 130"/>
            <p:cNvSpPr>
              <a:spLocks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77" name="Rectangle 131"/>
            <p:cNvSpPr>
              <a:spLocks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78" name="Freeform 132"/>
            <p:cNvSpPr>
              <a:spLocks/>
            </p:cNvSpPr>
            <p:nvPr/>
          </p:nvSpPr>
          <p:spPr bwMode="auto">
            <a:xfrm>
              <a:off x="3832" y="2624"/>
              <a:ext cx="1" cy="7"/>
            </a:xfrm>
            <a:custGeom>
              <a:avLst/>
              <a:gdLst>
                <a:gd name="T0" fmla="*/ 0 w 1"/>
                <a:gd name="T1" fmla="*/ 0 h 6"/>
                <a:gd name="T2" fmla="*/ 0 w 1"/>
                <a:gd name="T3" fmla="*/ 40 h 6"/>
                <a:gd name="T4" fmla="*/ 0 w 1"/>
                <a:gd name="T5" fmla="*/ 0 h 6"/>
                <a:gd name="T6" fmla="*/ 0 w 1"/>
                <a:gd name="T7" fmla="*/ 0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0"/>
                  </a:move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79" name="Rectangle 133"/>
            <p:cNvSpPr>
              <a:spLocks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0" name="Freeform 134"/>
            <p:cNvSpPr>
              <a:spLocks/>
            </p:cNvSpPr>
            <p:nvPr/>
          </p:nvSpPr>
          <p:spPr bwMode="auto">
            <a:xfrm>
              <a:off x="3832" y="2482"/>
              <a:ext cx="1" cy="7"/>
            </a:xfrm>
            <a:custGeom>
              <a:avLst/>
              <a:gdLst>
                <a:gd name="T0" fmla="*/ 0 w 1"/>
                <a:gd name="T1" fmla="*/ 40 h 6"/>
                <a:gd name="T2" fmla="*/ 0 w 1"/>
                <a:gd name="T3" fmla="*/ 0 h 6"/>
                <a:gd name="T4" fmla="*/ 0 w 1"/>
                <a:gd name="T5" fmla="*/ 40 h 6"/>
                <a:gd name="T6" fmla="*/ 0 w 1"/>
                <a:gd name="T7" fmla="*/ 40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6"/>
                  </a:move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81" name="Rectangle 135"/>
            <p:cNvSpPr>
              <a:spLocks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2" name="Rectangle 136"/>
            <p:cNvSpPr>
              <a:spLocks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3" name="Rectangle 137"/>
            <p:cNvSpPr>
              <a:spLocks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4" name="Freeform 138"/>
            <p:cNvSpPr>
              <a:spLocks/>
            </p:cNvSpPr>
            <p:nvPr/>
          </p:nvSpPr>
          <p:spPr bwMode="auto">
            <a:xfrm>
              <a:off x="3832" y="2570"/>
              <a:ext cx="5" cy="7"/>
            </a:xfrm>
            <a:custGeom>
              <a:avLst/>
              <a:gdLst>
                <a:gd name="T0" fmla="*/ 3 w 6"/>
                <a:gd name="T1" fmla="*/ 0 h 6"/>
                <a:gd name="T2" fmla="*/ 3 w 6"/>
                <a:gd name="T3" fmla="*/ 0 h 6"/>
                <a:gd name="T4" fmla="*/ 0 w 6"/>
                <a:gd name="T5" fmla="*/ 40 h 6"/>
                <a:gd name="T6" fmla="*/ 3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0"/>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285" name="Freeform 139"/>
            <p:cNvSpPr>
              <a:spLocks/>
            </p:cNvSpPr>
            <p:nvPr/>
          </p:nvSpPr>
          <p:spPr bwMode="auto">
            <a:xfrm>
              <a:off x="3837" y="2557"/>
              <a:ext cx="2" cy="7"/>
            </a:xfrm>
            <a:custGeom>
              <a:avLst/>
              <a:gdLst>
                <a:gd name="T0" fmla="*/ 0 w 2"/>
                <a:gd name="T1" fmla="*/ 40 h 6"/>
                <a:gd name="T2" fmla="*/ 0 w 2"/>
                <a:gd name="T3" fmla="*/ 0 h 6"/>
                <a:gd name="T4" fmla="*/ 0 w 2"/>
                <a:gd name="T5" fmla="*/ 40 h 6"/>
                <a:gd name="T6" fmla="*/ 0 w 2"/>
                <a:gd name="T7" fmla="*/ 4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86" name="Freeform 140"/>
            <p:cNvSpPr>
              <a:spLocks/>
            </p:cNvSpPr>
            <p:nvPr/>
          </p:nvSpPr>
          <p:spPr bwMode="auto">
            <a:xfrm>
              <a:off x="3837" y="2482"/>
              <a:ext cx="2" cy="7"/>
            </a:xfrm>
            <a:custGeom>
              <a:avLst/>
              <a:gdLst>
                <a:gd name="T0" fmla="*/ 0 w 2"/>
                <a:gd name="T1" fmla="*/ 0 h 6"/>
                <a:gd name="T2" fmla="*/ 0 w 2"/>
                <a:gd name="T3" fmla="*/ 0 h 6"/>
                <a:gd name="T4" fmla="*/ 0 w 2"/>
                <a:gd name="T5" fmla="*/ 40 h 6"/>
                <a:gd name="T6" fmla="*/ 0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87" name="Freeform 141"/>
            <p:cNvSpPr>
              <a:spLocks/>
            </p:cNvSpPr>
            <p:nvPr/>
          </p:nvSpPr>
          <p:spPr bwMode="auto">
            <a:xfrm>
              <a:off x="3825" y="2462"/>
              <a:ext cx="7" cy="1"/>
            </a:xfrm>
            <a:custGeom>
              <a:avLst/>
              <a:gdLst>
                <a:gd name="T0" fmla="*/ 40 w 6"/>
                <a:gd name="T1" fmla="*/ 0 h 1"/>
                <a:gd name="T2" fmla="*/ 40 w 6"/>
                <a:gd name="T3" fmla="*/ 0 h 1"/>
                <a:gd name="T4" fmla="*/ 0 w 6"/>
                <a:gd name="T5" fmla="*/ 0 h 1"/>
                <a:gd name="T6" fmla="*/ 40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288" name="Rectangle 142"/>
            <p:cNvSpPr>
              <a:spLocks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9" name="Rectangle 143"/>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0" name="Rectangle 144"/>
            <p:cNvSpPr>
              <a:spLocks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1" name="Rectangle 145"/>
            <p:cNvSpPr>
              <a:spLocks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2" name="Rectangle 146"/>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3" name="Rectangle 147"/>
            <p:cNvSpPr>
              <a:spLocks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4" name="Rectangle 148"/>
            <p:cNvSpPr>
              <a:spLocks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5" name="Rectangle 149"/>
            <p:cNvSpPr>
              <a:spLocks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6" name="Freeform 150"/>
            <p:cNvSpPr>
              <a:spLocks/>
            </p:cNvSpPr>
            <p:nvPr/>
          </p:nvSpPr>
          <p:spPr bwMode="auto">
            <a:xfrm>
              <a:off x="3346" y="2819"/>
              <a:ext cx="6" cy="7"/>
            </a:xfrm>
            <a:custGeom>
              <a:avLst/>
              <a:gdLst>
                <a:gd name="T0" fmla="*/ 6 w 6"/>
                <a:gd name="T1" fmla="*/ 40 h 6"/>
                <a:gd name="T2" fmla="*/ 6 w 6"/>
                <a:gd name="T3" fmla="*/ 0 h 6"/>
                <a:gd name="T4" fmla="*/ 0 w 6"/>
                <a:gd name="T5" fmla="*/ 40 h 6"/>
                <a:gd name="T6" fmla="*/ 6 w 6"/>
                <a:gd name="T7" fmla="*/ 4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6"/>
                  </a:lnTo>
                  <a:lnTo>
                    <a:pt x="6" y="6"/>
                  </a:lnTo>
                  <a:close/>
                </a:path>
              </a:pathLst>
            </a:custGeom>
            <a:solidFill>
              <a:srgbClr val="E1E1E1"/>
            </a:solidFill>
            <a:ln w="9525">
              <a:solidFill>
                <a:srgbClr val="000000"/>
              </a:solidFill>
              <a:round/>
              <a:headEnd/>
              <a:tailEnd/>
            </a:ln>
          </p:spPr>
          <p:txBody>
            <a:bodyPr/>
            <a:lstStyle/>
            <a:p>
              <a:endParaRPr lang="en-US"/>
            </a:p>
          </p:txBody>
        </p:sp>
        <p:sp>
          <p:nvSpPr>
            <p:cNvPr id="7297" name="Rectangle 151"/>
            <p:cNvSpPr>
              <a:spLocks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8" name="Freeform 152"/>
            <p:cNvSpPr>
              <a:spLocks/>
            </p:cNvSpPr>
            <p:nvPr/>
          </p:nvSpPr>
          <p:spPr bwMode="auto">
            <a:xfrm>
              <a:off x="2764" y="2086"/>
              <a:ext cx="183" cy="356"/>
            </a:xfrm>
            <a:custGeom>
              <a:avLst/>
              <a:gdLst>
                <a:gd name="T0" fmla="*/ 218 w 180"/>
                <a:gd name="T1" fmla="*/ 314 h 317"/>
                <a:gd name="T2" fmla="*/ 198 w 180"/>
                <a:gd name="T3" fmla="*/ 291 h 317"/>
                <a:gd name="T4" fmla="*/ 150 w 180"/>
                <a:gd name="T5" fmla="*/ 194 h 317"/>
                <a:gd name="T6" fmla="*/ 132 w 180"/>
                <a:gd name="T7" fmla="*/ 168 h 317"/>
                <a:gd name="T8" fmla="*/ 113 w 180"/>
                <a:gd name="T9" fmla="*/ 122 h 317"/>
                <a:gd name="T10" fmla="*/ 66 w 180"/>
                <a:gd name="T11" fmla="*/ 48 h 317"/>
                <a:gd name="T12" fmla="*/ 48 w 180"/>
                <a:gd name="T13" fmla="*/ 0 h 317"/>
                <a:gd name="T14" fmla="*/ 24 w 180"/>
                <a:gd name="T15" fmla="*/ 48 h 317"/>
                <a:gd name="T16" fmla="*/ 24 w 180"/>
                <a:gd name="T17" fmla="*/ 97 h 317"/>
                <a:gd name="T18" fmla="*/ 24 w 180"/>
                <a:gd name="T19" fmla="*/ 168 h 317"/>
                <a:gd name="T20" fmla="*/ 54 w 180"/>
                <a:gd name="T21" fmla="*/ 238 h 317"/>
                <a:gd name="T22" fmla="*/ 48 w 180"/>
                <a:gd name="T23" fmla="*/ 291 h 317"/>
                <a:gd name="T24" fmla="*/ 48 w 180"/>
                <a:gd name="T25" fmla="*/ 337 h 317"/>
                <a:gd name="T26" fmla="*/ 48 w 180"/>
                <a:gd name="T27" fmla="*/ 412 h 317"/>
                <a:gd name="T28" fmla="*/ 38 w 180"/>
                <a:gd name="T29" fmla="*/ 529 h 317"/>
                <a:gd name="T30" fmla="*/ 24 w 180"/>
                <a:gd name="T31" fmla="*/ 581 h 317"/>
                <a:gd name="T32" fmla="*/ 18 w 180"/>
                <a:gd name="T33" fmla="*/ 629 h 317"/>
                <a:gd name="T34" fmla="*/ 6 w 180"/>
                <a:gd name="T35" fmla="*/ 676 h 317"/>
                <a:gd name="T36" fmla="*/ 0 w 180"/>
                <a:gd name="T37" fmla="*/ 722 h 317"/>
                <a:gd name="T38" fmla="*/ 0 w 180"/>
                <a:gd name="T39" fmla="*/ 796 h 317"/>
                <a:gd name="T40" fmla="*/ 12 w 180"/>
                <a:gd name="T41" fmla="*/ 845 h 317"/>
                <a:gd name="T42" fmla="*/ 18 w 180"/>
                <a:gd name="T43" fmla="*/ 845 h 317"/>
                <a:gd name="T44" fmla="*/ 24 w 180"/>
                <a:gd name="T45" fmla="*/ 916 h 317"/>
                <a:gd name="T46" fmla="*/ 24 w 180"/>
                <a:gd name="T47" fmla="*/ 1013 h 317"/>
                <a:gd name="T48" fmla="*/ 48 w 180"/>
                <a:gd name="T49" fmla="*/ 1084 h 317"/>
                <a:gd name="T50" fmla="*/ 18 w 180"/>
                <a:gd name="T51" fmla="*/ 1084 h 317"/>
                <a:gd name="T52" fmla="*/ 12 w 180"/>
                <a:gd name="T53" fmla="*/ 1108 h 317"/>
                <a:gd name="T54" fmla="*/ 24 w 180"/>
                <a:gd name="T55" fmla="*/ 1176 h 317"/>
                <a:gd name="T56" fmla="*/ 48 w 180"/>
                <a:gd name="T57" fmla="*/ 1277 h 317"/>
                <a:gd name="T58" fmla="*/ 66 w 180"/>
                <a:gd name="T59" fmla="*/ 1251 h 317"/>
                <a:gd name="T60" fmla="*/ 66 w 180"/>
                <a:gd name="T61" fmla="*/ 1277 h 317"/>
                <a:gd name="T62" fmla="*/ 78 w 180"/>
                <a:gd name="T63" fmla="*/ 1251 h 317"/>
                <a:gd name="T64" fmla="*/ 113 w 180"/>
                <a:gd name="T65" fmla="*/ 1251 h 317"/>
                <a:gd name="T66" fmla="*/ 120 w 180"/>
                <a:gd name="T67" fmla="*/ 1202 h 317"/>
                <a:gd name="T68" fmla="*/ 120 w 180"/>
                <a:gd name="T69" fmla="*/ 1176 h 317"/>
                <a:gd name="T70" fmla="*/ 144 w 180"/>
                <a:gd name="T71" fmla="*/ 1156 h 317"/>
                <a:gd name="T72" fmla="*/ 186 w 180"/>
                <a:gd name="T73" fmla="*/ 1043 h 317"/>
                <a:gd name="T74" fmla="*/ 198 w 180"/>
                <a:gd name="T75" fmla="*/ 1013 h 317"/>
                <a:gd name="T76" fmla="*/ 198 w 180"/>
                <a:gd name="T77" fmla="*/ 967 h 317"/>
                <a:gd name="T78" fmla="*/ 198 w 180"/>
                <a:gd name="T79" fmla="*/ 916 h 317"/>
                <a:gd name="T80" fmla="*/ 186 w 180"/>
                <a:gd name="T81" fmla="*/ 874 h 317"/>
                <a:gd name="T82" fmla="*/ 177 w 180"/>
                <a:gd name="T83" fmla="*/ 874 h 317"/>
                <a:gd name="T84" fmla="*/ 186 w 180"/>
                <a:gd name="T85" fmla="*/ 796 h 317"/>
                <a:gd name="T86" fmla="*/ 192 w 180"/>
                <a:gd name="T87" fmla="*/ 778 h 317"/>
                <a:gd name="T88" fmla="*/ 192 w 180"/>
                <a:gd name="T89" fmla="*/ 749 h 317"/>
                <a:gd name="T90" fmla="*/ 192 w 180"/>
                <a:gd name="T91" fmla="*/ 699 h 317"/>
                <a:gd name="T92" fmla="*/ 198 w 180"/>
                <a:gd name="T93" fmla="*/ 652 h 317"/>
                <a:gd name="T94" fmla="*/ 204 w 180"/>
                <a:gd name="T95" fmla="*/ 629 h 317"/>
                <a:gd name="T96" fmla="*/ 218 w 180"/>
                <a:gd name="T97" fmla="*/ 629 h 317"/>
                <a:gd name="T98" fmla="*/ 218 w 180"/>
                <a:gd name="T99" fmla="*/ 554 h 317"/>
                <a:gd name="T100" fmla="*/ 218 w 180"/>
                <a:gd name="T101" fmla="*/ 489 h 317"/>
                <a:gd name="T102" fmla="*/ 218 w 180"/>
                <a:gd name="T103" fmla="*/ 389 h 317"/>
                <a:gd name="T104" fmla="*/ 218 w 180"/>
                <a:gd name="T105" fmla="*/ 314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317"/>
                <a:gd name="T161" fmla="*/ 180 w 180"/>
                <a:gd name="T162" fmla="*/ 317 h 3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E1E1E1"/>
            </a:solidFill>
            <a:ln w="9525">
              <a:solidFill>
                <a:srgbClr val="000000"/>
              </a:solidFill>
              <a:round/>
              <a:headEnd/>
              <a:tailEnd/>
            </a:ln>
          </p:spPr>
          <p:txBody>
            <a:bodyPr/>
            <a:lstStyle/>
            <a:p>
              <a:endParaRPr lang="en-US"/>
            </a:p>
          </p:txBody>
        </p:sp>
        <p:sp>
          <p:nvSpPr>
            <p:cNvPr id="7299" name="Freeform 153"/>
            <p:cNvSpPr>
              <a:spLocks/>
            </p:cNvSpPr>
            <p:nvPr/>
          </p:nvSpPr>
          <p:spPr bwMode="auto">
            <a:xfrm>
              <a:off x="3268" y="2328"/>
              <a:ext cx="23" cy="41"/>
            </a:xfrm>
            <a:custGeom>
              <a:avLst/>
              <a:gdLst>
                <a:gd name="T0" fmla="*/ 0 w 23"/>
                <a:gd name="T1" fmla="*/ 141 h 36"/>
                <a:gd name="T2" fmla="*/ 17 w 23"/>
                <a:gd name="T3" fmla="*/ 172 h 36"/>
                <a:gd name="T4" fmla="*/ 23 w 23"/>
                <a:gd name="T5" fmla="*/ 113 h 36"/>
                <a:gd name="T6" fmla="*/ 17 w 23"/>
                <a:gd name="T7" fmla="*/ 0 h 36"/>
                <a:gd name="T8" fmla="*/ 12 w 23"/>
                <a:gd name="T9" fmla="*/ 28 h 36"/>
                <a:gd name="T10" fmla="*/ 0 w 23"/>
                <a:gd name="T11" fmla="*/ 141 h 36"/>
                <a:gd name="T12" fmla="*/ 0 60000 65536"/>
                <a:gd name="T13" fmla="*/ 0 60000 65536"/>
                <a:gd name="T14" fmla="*/ 0 60000 65536"/>
                <a:gd name="T15" fmla="*/ 0 60000 65536"/>
                <a:gd name="T16" fmla="*/ 0 60000 65536"/>
                <a:gd name="T17" fmla="*/ 0 60000 65536"/>
                <a:gd name="T18" fmla="*/ 0 w 23"/>
                <a:gd name="T19" fmla="*/ 0 h 36"/>
                <a:gd name="T20" fmla="*/ 23 w 2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round/>
              <a:headEnd/>
              <a:tailEnd/>
            </a:ln>
          </p:spPr>
          <p:txBody>
            <a:bodyPr/>
            <a:lstStyle/>
            <a:p>
              <a:endParaRPr lang="en-US"/>
            </a:p>
          </p:txBody>
        </p:sp>
        <p:sp>
          <p:nvSpPr>
            <p:cNvPr id="7300" name="Freeform 154"/>
            <p:cNvSpPr>
              <a:spLocks/>
            </p:cNvSpPr>
            <p:nvPr/>
          </p:nvSpPr>
          <p:spPr bwMode="auto">
            <a:xfrm>
              <a:off x="3164" y="2206"/>
              <a:ext cx="121" cy="129"/>
            </a:xfrm>
            <a:custGeom>
              <a:avLst/>
              <a:gdLst>
                <a:gd name="T0" fmla="*/ 0 w 119"/>
                <a:gd name="T1" fmla="*/ 396 h 114"/>
                <a:gd name="T2" fmla="*/ 6 w 119"/>
                <a:gd name="T3" fmla="*/ 320 h 114"/>
                <a:gd name="T4" fmla="*/ 6 w 119"/>
                <a:gd name="T5" fmla="*/ 210 h 114"/>
                <a:gd name="T6" fmla="*/ 12 w 119"/>
                <a:gd name="T7" fmla="*/ 109 h 114"/>
                <a:gd name="T8" fmla="*/ 24 w 119"/>
                <a:gd name="T9" fmla="*/ 54 h 114"/>
                <a:gd name="T10" fmla="*/ 48 w 119"/>
                <a:gd name="T11" fmla="*/ 26 h 114"/>
                <a:gd name="T12" fmla="*/ 48 w 119"/>
                <a:gd name="T13" fmla="*/ 0 h 114"/>
                <a:gd name="T14" fmla="*/ 66 w 119"/>
                <a:gd name="T15" fmla="*/ 186 h 114"/>
                <a:gd name="T16" fmla="*/ 72 w 119"/>
                <a:gd name="T17" fmla="*/ 265 h 114"/>
                <a:gd name="T18" fmla="*/ 72 w 119"/>
                <a:gd name="T19" fmla="*/ 238 h 114"/>
                <a:gd name="T20" fmla="*/ 78 w 119"/>
                <a:gd name="T21" fmla="*/ 265 h 114"/>
                <a:gd name="T22" fmla="*/ 90 w 119"/>
                <a:gd name="T23" fmla="*/ 291 h 114"/>
                <a:gd name="T24" fmla="*/ 143 w 119"/>
                <a:gd name="T25" fmla="*/ 475 h 114"/>
                <a:gd name="T26" fmla="*/ 143 w 119"/>
                <a:gd name="T27" fmla="*/ 475 h 114"/>
                <a:gd name="T28" fmla="*/ 143 w 119"/>
                <a:gd name="T29" fmla="*/ 475 h 114"/>
                <a:gd name="T30" fmla="*/ 138 w 119"/>
                <a:gd name="T31" fmla="*/ 506 h 114"/>
                <a:gd name="T32" fmla="*/ 126 w 119"/>
                <a:gd name="T33" fmla="*/ 506 h 114"/>
                <a:gd name="T34" fmla="*/ 126 w 119"/>
                <a:gd name="T35" fmla="*/ 506 h 114"/>
                <a:gd name="T36" fmla="*/ 102 w 119"/>
                <a:gd name="T37" fmla="*/ 475 h 114"/>
                <a:gd name="T38" fmla="*/ 90 w 119"/>
                <a:gd name="T39" fmla="*/ 421 h 114"/>
                <a:gd name="T40" fmla="*/ 84 w 119"/>
                <a:gd name="T41" fmla="*/ 396 h 114"/>
                <a:gd name="T42" fmla="*/ 72 w 119"/>
                <a:gd name="T43" fmla="*/ 371 h 114"/>
                <a:gd name="T44" fmla="*/ 60 w 119"/>
                <a:gd name="T45" fmla="*/ 344 h 114"/>
                <a:gd name="T46" fmla="*/ 54 w 119"/>
                <a:gd name="T47" fmla="*/ 371 h 114"/>
                <a:gd name="T48" fmla="*/ 42 w 119"/>
                <a:gd name="T49" fmla="*/ 320 h 114"/>
                <a:gd name="T50" fmla="*/ 42 w 119"/>
                <a:gd name="T51" fmla="*/ 396 h 114"/>
                <a:gd name="T52" fmla="*/ 18 w 119"/>
                <a:gd name="T53" fmla="*/ 371 h 114"/>
                <a:gd name="T54" fmla="*/ 12 w 119"/>
                <a:gd name="T55" fmla="*/ 396 h 114"/>
                <a:gd name="T56" fmla="*/ 0 w 119"/>
                <a:gd name="T57" fmla="*/ 396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114"/>
                <a:gd name="T89" fmla="*/ 119 w 119"/>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round/>
              <a:headEnd/>
              <a:tailEnd/>
            </a:ln>
          </p:spPr>
          <p:txBody>
            <a:bodyPr/>
            <a:lstStyle/>
            <a:p>
              <a:endParaRPr lang="en-US"/>
            </a:p>
          </p:txBody>
        </p:sp>
        <p:sp>
          <p:nvSpPr>
            <p:cNvPr id="7301" name="Freeform 155"/>
            <p:cNvSpPr>
              <a:spLocks/>
            </p:cNvSpPr>
            <p:nvPr/>
          </p:nvSpPr>
          <p:spPr bwMode="auto">
            <a:xfrm>
              <a:off x="3110" y="2288"/>
              <a:ext cx="266" cy="248"/>
            </a:xfrm>
            <a:custGeom>
              <a:avLst/>
              <a:gdLst>
                <a:gd name="T0" fmla="*/ 102 w 263"/>
                <a:gd name="T1" fmla="*/ 856 h 221"/>
                <a:gd name="T2" fmla="*/ 84 w 263"/>
                <a:gd name="T3" fmla="*/ 784 h 221"/>
                <a:gd name="T4" fmla="*/ 66 w 263"/>
                <a:gd name="T5" fmla="*/ 784 h 221"/>
                <a:gd name="T6" fmla="*/ 60 w 263"/>
                <a:gd name="T7" fmla="*/ 717 h 221"/>
                <a:gd name="T8" fmla="*/ 42 w 263"/>
                <a:gd name="T9" fmla="*/ 717 h 221"/>
                <a:gd name="T10" fmla="*/ 30 w 263"/>
                <a:gd name="T11" fmla="*/ 641 h 221"/>
                <a:gd name="T12" fmla="*/ 24 w 263"/>
                <a:gd name="T13" fmla="*/ 594 h 221"/>
                <a:gd name="T14" fmla="*/ 6 w 263"/>
                <a:gd name="T15" fmla="*/ 550 h 221"/>
                <a:gd name="T16" fmla="*/ 0 w 263"/>
                <a:gd name="T17" fmla="*/ 522 h 221"/>
                <a:gd name="T18" fmla="*/ 6 w 263"/>
                <a:gd name="T19" fmla="*/ 476 h 221"/>
                <a:gd name="T20" fmla="*/ 18 w 263"/>
                <a:gd name="T21" fmla="*/ 476 h 221"/>
                <a:gd name="T22" fmla="*/ 24 w 263"/>
                <a:gd name="T23" fmla="*/ 379 h 221"/>
                <a:gd name="T24" fmla="*/ 24 w 263"/>
                <a:gd name="T25" fmla="*/ 288 h 221"/>
                <a:gd name="T26" fmla="*/ 36 w 263"/>
                <a:gd name="T27" fmla="*/ 288 h 221"/>
                <a:gd name="T28" fmla="*/ 42 w 263"/>
                <a:gd name="T29" fmla="*/ 190 h 221"/>
                <a:gd name="T30" fmla="*/ 66 w 263"/>
                <a:gd name="T31" fmla="*/ 70 h 221"/>
                <a:gd name="T32" fmla="*/ 78 w 263"/>
                <a:gd name="T33" fmla="*/ 70 h 221"/>
                <a:gd name="T34" fmla="*/ 84 w 263"/>
                <a:gd name="T35" fmla="*/ 48 h 221"/>
                <a:gd name="T36" fmla="*/ 96 w 263"/>
                <a:gd name="T37" fmla="*/ 70 h 221"/>
                <a:gd name="T38" fmla="*/ 96 w 263"/>
                <a:gd name="T39" fmla="*/ 0 h 221"/>
                <a:gd name="T40" fmla="*/ 108 w 263"/>
                <a:gd name="T41" fmla="*/ 48 h 221"/>
                <a:gd name="T42" fmla="*/ 114 w 263"/>
                <a:gd name="T43" fmla="*/ 24 h 221"/>
                <a:gd name="T44" fmla="*/ 126 w 263"/>
                <a:gd name="T45" fmla="*/ 48 h 221"/>
                <a:gd name="T46" fmla="*/ 144 w 263"/>
                <a:gd name="T47" fmla="*/ 70 h 221"/>
                <a:gd name="T48" fmla="*/ 156 w 263"/>
                <a:gd name="T49" fmla="*/ 95 h 221"/>
                <a:gd name="T50" fmla="*/ 162 w 263"/>
                <a:gd name="T51" fmla="*/ 143 h 221"/>
                <a:gd name="T52" fmla="*/ 180 w 263"/>
                <a:gd name="T53" fmla="*/ 165 h 221"/>
                <a:gd name="T54" fmla="*/ 180 w 263"/>
                <a:gd name="T55" fmla="*/ 165 h 221"/>
                <a:gd name="T56" fmla="*/ 192 w 263"/>
                <a:gd name="T57" fmla="*/ 165 h 221"/>
                <a:gd name="T58" fmla="*/ 180 w 263"/>
                <a:gd name="T59" fmla="*/ 261 h 221"/>
                <a:gd name="T60" fmla="*/ 197 w 263"/>
                <a:gd name="T61" fmla="*/ 288 h 221"/>
                <a:gd name="T62" fmla="*/ 197 w 263"/>
                <a:gd name="T63" fmla="*/ 332 h 221"/>
                <a:gd name="T64" fmla="*/ 209 w 263"/>
                <a:gd name="T65" fmla="*/ 379 h 221"/>
                <a:gd name="T66" fmla="*/ 221 w 263"/>
                <a:gd name="T67" fmla="*/ 425 h 221"/>
                <a:gd name="T68" fmla="*/ 239 w 263"/>
                <a:gd name="T69" fmla="*/ 453 h 221"/>
                <a:gd name="T70" fmla="*/ 257 w 263"/>
                <a:gd name="T71" fmla="*/ 476 h 221"/>
                <a:gd name="T72" fmla="*/ 281 w 263"/>
                <a:gd name="T73" fmla="*/ 522 h 221"/>
                <a:gd name="T74" fmla="*/ 299 w 263"/>
                <a:gd name="T75" fmla="*/ 522 h 221"/>
                <a:gd name="T76" fmla="*/ 287 w 263"/>
                <a:gd name="T77" fmla="*/ 570 h 221"/>
                <a:gd name="T78" fmla="*/ 275 w 263"/>
                <a:gd name="T79" fmla="*/ 641 h 221"/>
                <a:gd name="T80" fmla="*/ 263 w 263"/>
                <a:gd name="T81" fmla="*/ 692 h 221"/>
                <a:gd name="T82" fmla="*/ 248 w 263"/>
                <a:gd name="T83" fmla="*/ 756 h 221"/>
                <a:gd name="T84" fmla="*/ 209 w 263"/>
                <a:gd name="T85" fmla="*/ 756 h 221"/>
                <a:gd name="T86" fmla="*/ 192 w 263"/>
                <a:gd name="T87" fmla="*/ 807 h 221"/>
                <a:gd name="T88" fmla="*/ 186 w 263"/>
                <a:gd name="T89" fmla="*/ 835 h 221"/>
                <a:gd name="T90" fmla="*/ 168 w 263"/>
                <a:gd name="T91" fmla="*/ 807 h 221"/>
                <a:gd name="T92" fmla="*/ 144 w 263"/>
                <a:gd name="T93" fmla="*/ 835 h 221"/>
                <a:gd name="T94" fmla="*/ 126 w 263"/>
                <a:gd name="T95" fmla="*/ 880 h 221"/>
                <a:gd name="T96" fmla="*/ 102 w 263"/>
                <a:gd name="T97" fmla="*/ 856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3"/>
                <a:gd name="T148" fmla="*/ 0 h 221"/>
                <a:gd name="T149" fmla="*/ 263 w 263"/>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round/>
              <a:headEnd/>
              <a:tailEnd/>
            </a:ln>
          </p:spPr>
          <p:txBody>
            <a:bodyPr/>
            <a:lstStyle/>
            <a:p>
              <a:endParaRPr lang="en-US"/>
            </a:p>
          </p:txBody>
        </p:sp>
        <p:sp>
          <p:nvSpPr>
            <p:cNvPr id="7302" name="Freeform 156"/>
            <p:cNvSpPr>
              <a:spLocks/>
            </p:cNvSpPr>
            <p:nvPr/>
          </p:nvSpPr>
          <p:spPr bwMode="auto">
            <a:xfrm>
              <a:off x="3255" y="2348"/>
              <a:ext cx="183" cy="303"/>
            </a:xfrm>
            <a:custGeom>
              <a:avLst/>
              <a:gdLst>
                <a:gd name="T0" fmla="*/ 225 w 179"/>
                <a:gd name="T1" fmla="*/ 144 h 269"/>
                <a:gd name="T2" fmla="*/ 218 w 179"/>
                <a:gd name="T3" fmla="*/ 225 h 269"/>
                <a:gd name="T4" fmla="*/ 202 w 179"/>
                <a:gd name="T5" fmla="*/ 321 h 269"/>
                <a:gd name="T6" fmla="*/ 186 w 179"/>
                <a:gd name="T7" fmla="*/ 419 h 269"/>
                <a:gd name="T8" fmla="*/ 170 w 179"/>
                <a:gd name="T9" fmla="*/ 524 h 269"/>
                <a:gd name="T10" fmla="*/ 155 w 179"/>
                <a:gd name="T11" fmla="*/ 621 h 269"/>
                <a:gd name="T12" fmla="*/ 140 w 179"/>
                <a:gd name="T13" fmla="*/ 674 h 269"/>
                <a:gd name="T14" fmla="*/ 122 w 179"/>
                <a:gd name="T15" fmla="*/ 723 h 269"/>
                <a:gd name="T16" fmla="*/ 107 w 179"/>
                <a:gd name="T17" fmla="*/ 772 h 269"/>
                <a:gd name="T18" fmla="*/ 101 w 179"/>
                <a:gd name="T19" fmla="*/ 823 h 269"/>
                <a:gd name="T20" fmla="*/ 86 w 179"/>
                <a:gd name="T21" fmla="*/ 871 h 269"/>
                <a:gd name="T22" fmla="*/ 65 w 179"/>
                <a:gd name="T23" fmla="*/ 920 h 269"/>
                <a:gd name="T24" fmla="*/ 47 w 179"/>
                <a:gd name="T25" fmla="*/ 968 h 269"/>
                <a:gd name="T26" fmla="*/ 36 w 179"/>
                <a:gd name="T27" fmla="*/ 1021 h 269"/>
                <a:gd name="T28" fmla="*/ 18 w 179"/>
                <a:gd name="T29" fmla="*/ 1071 h 269"/>
                <a:gd name="T30" fmla="*/ 12 w 179"/>
                <a:gd name="T31" fmla="*/ 1123 h 269"/>
                <a:gd name="T32" fmla="*/ 0 w 179"/>
                <a:gd name="T33" fmla="*/ 1048 h 269"/>
                <a:gd name="T34" fmla="*/ 0 w 179"/>
                <a:gd name="T35" fmla="*/ 901 h 269"/>
                <a:gd name="T36" fmla="*/ 0 w 179"/>
                <a:gd name="T37" fmla="*/ 823 h 269"/>
                <a:gd name="T38" fmla="*/ 0 w 179"/>
                <a:gd name="T39" fmla="*/ 749 h 269"/>
                <a:gd name="T40" fmla="*/ 6 w 179"/>
                <a:gd name="T41" fmla="*/ 698 h 269"/>
                <a:gd name="T42" fmla="*/ 18 w 179"/>
                <a:gd name="T43" fmla="*/ 649 h 269"/>
                <a:gd name="T44" fmla="*/ 36 w 179"/>
                <a:gd name="T45" fmla="*/ 621 h 269"/>
                <a:gd name="T46" fmla="*/ 53 w 179"/>
                <a:gd name="T47" fmla="*/ 570 h 269"/>
                <a:gd name="T48" fmla="*/ 95 w 179"/>
                <a:gd name="T49" fmla="*/ 570 h 269"/>
                <a:gd name="T50" fmla="*/ 107 w 179"/>
                <a:gd name="T51" fmla="*/ 496 h 269"/>
                <a:gd name="T52" fmla="*/ 122 w 179"/>
                <a:gd name="T53" fmla="*/ 448 h 269"/>
                <a:gd name="T54" fmla="*/ 140 w 179"/>
                <a:gd name="T55" fmla="*/ 371 h 269"/>
                <a:gd name="T56" fmla="*/ 155 w 179"/>
                <a:gd name="T57" fmla="*/ 321 h 269"/>
                <a:gd name="T58" fmla="*/ 131 w 179"/>
                <a:gd name="T59" fmla="*/ 321 h 269"/>
                <a:gd name="T60" fmla="*/ 101 w 179"/>
                <a:gd name="T61" fmla="*/ 270 h 269"/>
                <a:gd name="T62" fmla="*/ 86 w 179"/>
                <a:gd name="T63" fmla="*/ 241 h 269"/>
                <a:gd name="T64" fmla="*/ 65 w 179"/>
                <a:gd name="T65" fmla="*/ 225 h 269"/>
                <a:gd name="T66" fmla="*/ 53 w 179"/>
                <a:gd name="T67" fmla="*/ 169 h 269"/>
                <a:gd name="T68" fmla="*/ 41 w 179"/>
                <a:gd name="T69" fmla="*/ 126 h 269"/>
                <a:gd name="T70" fmla="*/ 41 w 179"/>
                <a:gd name="T71" fmla="*/ 77 h 269"/>
                <a:gd name="T72" fmla="*/ 47 w 179"/>
                <a:gd name="T73" fmla="*/ 26 h 269"/>
                <a:gd name="T74" fmla="*/ 59 w 179"/>
                <a:gd name="T75" fmla="*/ 77 h 269"/>
                <a:gd name="T76" fmla="*/ 74 w 179"/>
                <a:gd name="T77" fmla="*/ 126 h 269"/>
                <a:gd name="T78" fmla="*/ 101 w 179"/>
                <a:gd name="T79" fmla="*/ 77 h 269"/>
                <a:gd name="T80" fmla="*/ 122 w 179"/>
                <a:gd name="T81" fmla="*/ 77 h 269"/>
                <a:gd name="T82" fmla="*/ 149 w 179"/>
                <a:gd name="T83" fmla="*/ 53 h 269"/>
                <a:gd name="T84" fmla="*/ 178 w 179"/>
                <a:gd name="T85" fmla="*/ 26 h 269"/>
                <a:gd name="T86" fmla="*/ 210 w 179"/>
                <a:gd name="T87" fmla="*/ 0 h 269"/>
                <a:gd name="T88" fmla="*/ 218 w 179"/>
                <a:gd name="T89" fmla="*/ 0 h 269"/>
                <a:gd name="T90" fmla="*/ 225 w 179"/>
                <a:gd name="T91" fmla="*/ 0 h 269"/>
                <a:gd name="T92" fmla="*/ 225 w 179"/>
                <a:gd name="T93" fmla="*/ 126 h 269"/>
                <a:gd name="T94" fmla="*/ 233 w 179"/>
                <a:gd name="T95" fmla="*/ 126 h 269"/>
                <a:gd name="T96" fmla="*/ 225 w 179"/>
                <a:gd name="T97" fmla="*/ 144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9"/>
                <a:gd name="T148" fmla="*/ 0 h 269"/>
                <a:gd name="T149" fmla="*/ 179 w 179"/>
                <a:gd name="T150" fmla="*/ 269 h 2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round/>
              <a:headEnd/>
              <a:tailEnd/>
            </a:ln>
          </p:spPr>
          <p:txBody>
            <a:bodyPr/>
            <a:lstStyle/>
            <a:p>
              <a:endParaRPr lang="en-US"/>
            </a:p>
          </p:txBody>
        </p:sp>
        <p:sp>
          <p:nvSpPr>
            <p:cNvPr id="7303" name="Freeform 157"/>
            <p:cNvSpPr>
              <a:spLocks/>
            </p:cNvSpPr>
            <p:nvPr/>
          </p:nvSpPr>
          <p:spPr bwMode="auto">
            <a:xfrm>
              <a:off x="3042" y="2665"/>
              <a:ext cx="31" cy="47"/>
            </a:xfrm>
            <a:custGeom>
              <a:avLst/>
              <a:gdLst>
                <a:gd name="T0" fmla="*/ 36 w 30"/>
                <a:gd name="T1" fmla="*/ 48 h 42"/>
                <a:gd name="T2" fmla="*/ 36 w 30"/>
                <a:gd name="T3" fmla="*/ 0 h 42"/>
                <a:gd name="T4" fmla="*/ 30 w 30"/>
                <a:gd name="T5" fmla="*/ 0 h 42"/>
                <a:gd name="T6" fmla="*/ 12 w 30"/>
                <a:gd name="T7" fmla="*/ 24 h 42"/>
                <a:gd name="T8" fmla="*/ 0 w 30"/>
                <a:gd name="T9" fmla="*/ 24 h 42"/>
                <a:gd name="T10" fmla="*/ 0 w 30"/>
                <a:gd name="T11" fmla="*/ 24 h 42"/>
                <a:gd name="T12" fmla="*/ 0 w 30"/>
                <a:gd name="T13" fmla="*/ 48 h 42"/>
                <a:gd name="T14" fmla="*/ 0 w 30"/>
                <a:gd name="T15" fmla="*/ 94 h 42"/>
                <a:gd name="T16" fmla="*/ 6 w 30"/>
                <a:gd name="T17" fmla="*/ 162 h 42"/>
                <a:gd name="T18" fmla="*/ 12 w 30"/>
                <a:gd name="T19" fmla="*/ 162 h 42"/>
                <a:gd name="T20" fmla="*/ 30 w 30"/>
                <a:gd name="T21" fmla="*/ 118 h 42"/>
                <a:gd name="T22" fmla="*/ 42 w 30"/>
                <a:gd name="T23" fmla="*/ 69 h 42"/>
                <a:gd name="T24" fmla="*/ 36 w 30"/>
                <a:gd name="T25" fmla="*/ 48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2"/>
                <a:gd name="T41" fmla="*/ 30 w 30"/>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round/>
              <a:headEnd/>
              <a:tailEnd/>
            </a:ln>
          </p:spPr>
          <p:txBody>
            <a:bodyPr/>
            <a:lstStyle/>
            <a:p>
              <a:endParaRPr lang="en-US"/>
            </a:p>
          </p:txBody>
        </p:sp>
        <p:sp>
          <p:nvSpPr>
            <p:cNvPr id="7304" name="Freeform 158"/>
            <p:cNvSpPr>
              <a:spLocks/>
            </p:cNvSpPr>
            <p:nvPr/>
          </p:nvSpPr>
          <p:spPr bwMode="auto">
            <a:xfrm>
              <a:off x="2722" y="2530"/>
              <a:ext cx="134" cy="196"/>
            </a:xfrm>
            <a:custGeom>
              <a:avLst/>
              <a:gdLst>
                <a:gd name="T0" fmla="*/ 24 w 132"/>
                <a:gd name="T1" fmla="*/ 499 h 174"/>
                <a:gd name="T2" fmla="*/ 12 w 132"/>
                <a:gd name="T3" fmla="*/ 528 h 174"/>
                <a:gd name="T4" fmla="*/ 12 w 132"/>
                <a:gd name="T5" fmla="*/ 551 h 174"/>
                <a:gd name="T6" fmla="*/ 12 w 132"/>
                <a:gd name="T7" fmla="*/ 551 h 174"/>
                <a:gd name="T8" fmla="*/ 18 w 132"/>
                <a:gd name="T9" fmla="*/ 599 h 174"/>
                <a:gd name="T10" fmla="*/ 12 w 132"/>
                <a:gd name="T11" fmla="*/ 599 h 174"/>
                <a:gd name="T12" fmla="*/ 6 w 132"/>
                <a:gd name="T13" fmla="*/ 599 h 174"/>
                <a:gd name="T14" fmla="*/ 0 w 132"/>
                <a:gd name="T15" fmla="*/ 623 h 174"/>
                <a:gd name="T16" fmla="*/ 18 w 132"/>
                <a:gd name="T17" fmla="*/ 725 h 174"/>
                <a:gd name="T18" fmla="*/ 30 w 132"/>
                <a:gd name="T19" fmla="*/ 675 h 174"/>
                <a:gd name="T20" fmla="*/ 48 w 132"/>
                <a:gd name="T21" fmla="*/ 700 h 174"/>
                <a:gd name="T22" fmla="*/ 54 w 132"/>
                <a:gd name="T23" fmla="*/ 700 h 174"/>
                <a:gd name="T24" fmla="*/ 60 w 132"/>
                <a:gd name="T25" fmla="*/ 675 h 174"/>
                <a:gd name="T26" fmla="*/ 72 w 132"/>
                <a:gd name="T27" fmla="*/ 675 h 174"/>
                <a:gd name="T28" fmla="*/ 72 w 132"/>
                <a:gd name="T29" fmla="*/ 700 h 174"/>
                <a:gd name="T30" fmla="*/ 90 w 132"/>
                <a:gd name="T31" fmla="*/ 651 h 174"/>
                <a:gd name="T32" fmla="*/ 105 w 132"/>
                <a:gd name="T33" fmla="*/ 599 h 174"/>
                <a:gd name="T34" fmla="*/ 116 w 132"/>
                <a:gd name="T35" fmla="*/ 472 h 174"/>
                <a:gd name="T36" fmla="*/ 144 w 132"/>
                <a:gd name="T37" fmla="*/ 353 h 174"/>
                <a:gd name="T38" fmla="*/ 144 w 132"/>
                <a:gd name="T39" fmla="*/ 271 h 174"/>
                <a:gd name="T40" fmla="*/ 150 w 132"/>
                <a:gd name="T41" fmla="*/ 229 h 174"/>
                <a:gd name="T42" fmla="*/ 150 w 132"/>
                <a:gd name="T43" fmla="*/ 150 h 174"/>
                <a:gd name="T44" fmla="*/ 150 w 132"/>
                <a:gd name="T45" fmla="*/ 99 h 174"/>
                <a:gd name="T46" fmla="*/ 156 w 132"/>
                <a:gd name="T47" fmla="*/ 26 h 174"/>
                <a:gd name="T48" fmla="*/ 132 w 132"/>
                <a:gd name="T49" fmla="*/ 0 h 174"/>
                <a:gd name="T50" fmla="*/ 116 w 132"/>
                <a:gd name="T51" fmla="*/ 26 h 174"/>
                <a:gd name="T52" fmla="*/ 105 w 132"/>
                <a:gd name="T53" fmla="*/ 126 h 174"/>
                <a:gd name="T54" fmla="*/ 105 w 132"/>
                <a:gd name="T55" fmla="*/ 150 h 174"/>
                <a:gd name="T56" fmla="*/ 84 w 132"/>
                <a:gd name="T57" fmla="*/ 150 h 174"/>
                <a:gd name="T58" fmla="*/ 66 w 132"/>
                <a:gd name="T59" fmla="*/ 126 h 174"/>
                <a:gd name="T60" fmla="*/ 54 w 132"/>
                <a:gd name="T61" fmla="*/ 126 h 174"/>
                <a:gd name="T62" fmla="*/ 48 w 132"/>
                <a:gd name="T63" fmla="*/ 203 h 174"/>
                <a:gd name="T64" fmla="*/ 72 w 132"/>
                <a:gd name="T65" fmla="*/ 203 h 174"/>
                <a:gd name="T66" fmla="*/ 72 w 132"/>
                <a:gd name="T67" fmla="*/ 255 h 174"/>
                <a:gd name="T68" fmla="*/ 60 w 132"/>
                <a:gd name="T69" fmla="*/ 303 h 174"/>
                <a:gd name="T70" fmla="*/ 72 w 132"/>
                <a:gd name="T71" fmla="*/ 372 h 174"/>
                <a:gd name="T72" fmla="*/ 66 w 132"/>
                <a:gd name="T73" fmla="*/ 499 h 174"/>
                <a:gd name="T74" fmla="*/ 60 w 132"/>
                <a:gd name="T75" fmla="*/ 499 h 174"/>
                <a:gd name="T76" fmla="*/ 60 w 132"/>
                <a:gd name="T77" fmla="*/ 499 h 174"/>
                <a:gd name="T78" fmla="*/ 48 w 132"/>
                <a:gd name="T79" fmla="*/ 499 h 174"/>
                <a:gd name="T80" fmla="*/ 24 w 132"/>
                <a:gd name="T81" fmla="*/ 449 h 174"/>
                <a:gd name="T82" fmla="*/ 24 w 132"/>
                <a:gd name="T83" fmla="*/ 499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
                <a:gd name="T127" fmla="*/ 0 h 174"/>
                <a:gd name="T128" fmla="*/ 132 w 132"/>
                <a:gd name="T129" fmla="*/ 174 h 1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E1E1E1"/>
            </a:solidFill>
            <a:ln w="9525">
              <a:solidFill>
                <a:srgbClr val="000000"/>
              </a:solidFill>
              <a:round/>
              <a:headEnd/>
              <a:tailEnd/>
            </a:ln>
          </p:spPr>
          <p:txBody>
            <a:bodyPr/>
            <a:lstStyle/>
            <a:p>
              <a:endParaRPr lang="en-US"/>
            </a:p>
          </p:txBody>
        </p:sp>
        <p:sp>
          <p:nvSpPr>
            <p:cNvPr id="7305" name="Freeform 159"/>
            <p:cNvSpPr>
              <a:spLocks/>
            </p:cNvSpPr>
            <p:nvPr/>
          </p:nvSpPr>
          <p:spPr bwMode="auto">
            <a:xfrm>
              <a:off x="3128" y="2509"/>
              <a:ext cx="146" cy="210"/>
            </a:xfrm>
            <a:custGeom>
              <a:avLst/>
              <a:gdLst>
                <a:gd name="T0" fmla="*/ 78 w 144"/>
                <a:gd name="T1" fmla="*/ 642 h 186"/>
                <a:gd name="T2" fmla="*/ 60 w 144"/>
                <a:gd name="T3" fmla="*/ 621 h 186"/>
                <a:gd name="T4" fmla="*/ 48 w 144"/>
                <a:gd name="T5" fmla="*/ 567 h 186"/>
                <a:gd name="T6" fmla="*/ 0 w 144"/>
                <a:gd name="T7" fmla="*/ 492 h 186"/>
                <a:gd name="T8" fmla="*/ 0 w 144"/>
                <a:gd name="T9" fmla="*/ 387 h 186"/>
                <a:gd name="T10" fmla="*/ 12 w 144"/>
                <a:gd name="T11" fmla="*/ 306 h 186"/>
                <a:gd name="T12" fmla="*/ 18 w 144"/>
                <a:gd name="T13" fmla="*/ 230 h 186"/>
                <a:gd name="T14" fmla="*/ 18 w 144"/>
                <a:gd name="T15" fmla="*/ 158 h 186"/>
                <a:gd name="T16" fmla="*/ 12 w 144"/>
                <a:gd name="T17" fmla="*/ 100 h 186"/>
                <a:gd name="T18" fmla="*/ 0 w 144"/>
                <a:gd name="T19" fmla="*/ 26 h 186"/>
                <a:gd name="T20" fmla="*/ 6 w 144"/>
                <a:gd name="T21" fmla="*/ 0 h 186"/>
                <a:gd name="T22" fmla="*/ 48 w 144"/>
                <a:gd name="T23" fmla="*/ 0 h 186"/>
                <a:gd name="T24" fmla="*/ 66 w 144"/>
                <a:gd name="T25" fmla="*/ 0 h 186"/>
                <a:gd name="T26" fmla="*/ 84 w 144"/>
                <a:gd name="T27" fmla="*/ 77 h 186"/>
                <a:gd name="T28" fmla="*/ 108 w 144"/>
                <a:gd name="T29" fmla="*/ 100 h 186"/>
                <a:gd name="T30" fmla="*/ 131 w 144"/>
                <a:gd name="T31" fmla="*/ 53 h 186"/>
                <a:gd name="T32" fmla="*/ 150 w 144"/>
                <a:gd name="T33" fmla="*/ 26 h 186"/>
                <a:gd name="T34" fmla="*/ 168 w 144"/>
                <a:gd name="T35" fmla="*/ 53 h 186"/>
                <a:gd name="T36" fmla="*/ 156 w 144"/>
                <a:gd name="T37" fmla="*/ 100 h 186"/>
                <a:gd name="T38" fmla="*/ 150 w 144"/>
                <a:gd name="T39" fmla="*/ 158 h 186"/>
                <a:gd name="T40" fmla="*/ 150 w 144"/>
                <a:gd name="T41" fmla="*/ 230 h 186"/>
                <a:gd name="T42" fmla="*/ 150 w 144"/>
                <a:gd name="T43" fmla="*/ 306 h 186"/>
                <a:gd name="T44" fmla="*/ 150 w 144"/>
                <a:gd name="T45" fmla="*/ 466 h 186"/>
                <a:gd name="T46" fmla="*/ 162 w 144"/>
                <a:gd name="T47" fmla="*/ 540 h 186"/>
                <a:gd name="T48" fmla="*/ 150 w 144"/>
                <a:gd name="T49" fmla="*/ 567 h 186"/>
                <a:gd name="T50" fmla="*/ 144 w 144"/>
                <a:gd name="T51" fmla="*/ 621 h 186"/>
                <a:gd name="T52" fmla="*/ 138 w 144"/>
                <a:gd name="T53" fmla="*/ 642 h 186"/>
                <a:gd name="T54" fmla="*/ 120 w 144"/>
                <a:gd name="T55" fmla="*/ 723 h 186"/>
                <a:gd name="T56" fmla="*/ 108 w 144"/>
                <a:gd name="T57" fmla="*/ 799 h 186"/>
                <a:gd name="T58" fmla="*/ 108 w 144"/>
                <a:gd name="T59" fmla="*/ 799 h 186"/>
                <a:gd name="T60" fmla="*/ 78 w 144"/>
                <a:gd name="T61" fmla="*/ 671 h 186"/>
                <a:gd name="T62" fmla="*/ 78 w 144"/>
                <a:gd name="T63" fmla="*/ 642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186"/>
                <a:gd name="T98" fmla="*/ 144 w 144"/>
                <a:gd name="T99" fmla="*/ 186 h 1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round/>
              <a:headEnd/>
              <a:tailEnd/>
            </a:ln>
          </p:spPr>
          <p:txBody>
            <a:bodyPr/>
            <a:lstStyle/>
            <a:p>
              <a:endParaRPr lang="en-US"/>
            </a:p>
          </p:txBody>
        </p:sp>
        <p:sp>
          <p:nvSpPr>
            <p:cNvPr id="7306" name="Rectangle 160"/>
            <p:cNvSpPr>
              <a:spLocks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07" name="Freeform 161"/>
            <p:cNvSpPr>
              <a:spLocks/>
            </p:cNvSpPr>
            <p:nvPr/>
          </p:nvSpPr>
          <p:spPr bwMode="auto">
            <a:xfrm>
              <a:off x="5606" y="2570"/>
              <a:ext cx="2" cy="7"/>
            </a:xfrm>
            <a:custGeom>
              <a:avLst/>
              <a:gdLst>
                <a:gd name="T0" fmla="*/ 0 w 2"/>
                <a:gd name="T1" fmla="*/ 40 h 6"/>
                <a:gd name="T2" fmla="*/ 0 w 2"/>
                <a:gd name="T3" fmla="*/ 40 h 6"/>
                <a:gd name="T4" fmla="*/ 0 w 2"/>
                <a:gd name="T5" fmla="*/ 40 h 6"/>
                <a:gd name="T6" fmla="*/ 0 w 2"/>
                <a:gd name="T7" fmla="*/ 0 h 6"/>
                <a:gd name="T8" fmla="*/ 0 w 2"/>
                <a:gd name="T9" fmla="*/ 0 h 6"/>
                <a:gd name="T10" fmla="*/ 0 w 2"/>
                <a:gd name="T11" fmla="*/ 0 h 6"/>
                <a:gd name="T12" fmla="*/ 0 w 2"/>
                <a:gd name="T13" fmla="*/ 0 h 6"/>
                <a:gd name="T14" fmla="*/ 0 w 2"/>
                <a:gd name="T15" fmla="*/ 40 h 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6"/>
                <a:gd name="T26" fmla="*/ 2 w 2"/>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308" name="Freeform 162"/>
            <p:cNvSpPr>
              <a:spLocks/>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09" name="Rectangle 163"/>
            <p:cNvSpPr>
              <a:spLocks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10" name="Freeform 164"/>
            <p:cNvSpPr>
              <a:spLocks/>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11" name="Freeform 165"/>
            <p:cNvSpPr>
              <a:spLocks/>
            </p:cNvSpPr>
            <p:nvPr/>
          </p:nvSpPr>
          <p:spPr bwMode="auto">
            <a:xfrm>
              <a:off x="2571" y="2301"/>
              <a:ext cx="211" cy="215"/>
            </a:xfrm>
            <a:custGeom>
              <a:avLst/>
              <a:gdLst>
                <a:gd name="T0" fmla="*/ 149 w 209"/>
                <a:gd name="T1" fmla="*/ 566 h 191"/>
                <a:gd name="T2" fmla="*/ 137 w 209"/>
                <a:gd name="T3" fmla="*/ 593 h 191"/>
                <a:gd name="T4" fmla="*/ 131 w 209"/>
                <a:gd name="T5" fmla="*/ 643 h 191"/>
                <a:gd name="T6" fmla="*/ 125 w 209"/>
                <a:gd name="T7" fmla="*/ 693 h 191"/>
                <a:gd name="T8" fmla="*/ 119 w 209"/>
                <a:gd name="T9" fmla="*/ 736 h 191"/>
                <a:gd name="T10" fmla="*/ 113 w 209"/>
                <a:gd name="T11" fmla="*/ 736 h 191"/>
                <a:gd name="T12" fmla="*/ 113 w 209"/>
                <a:gd name="T13" fmla="*/ 763 h 191"/>
                <a:gd name="T14" fmla="*/ 95 w 209"/>
                <a:gd name="T15" fmla="*/ 763 h 191"/>
                <a:gd name="T16" fmla="*/ 95 w 209"/>
                <a:gd name="T17" fmla="*/ 763 h 191"/>
                <a:gd name="T18" fmla="*/ 89 w 209"/>
                <a:gd name="T19" fmla="*/ 763 h 191"/>
                <a:gd name="T20" fmla="*/ 89 w 209"/>
                <a:gd name="T21" fmla="*/ 763 h 191"/>
                <a:gd name="T22" fmla="*/ 83 w 209"/>
                <a:gd name="T23" fmla="*/ 736 h 191"/>
                <a:gd name="T24" fmla="*/ 83 w 209"/>
                <a:gd name="T25" fmla="*/ 788 h 191"/>
                <a:gd name="T26" fmla="*/ 83 w 209"/>
                <a:gd name="T27" fmla="*/ 763 h 191"/>
                <a:gd name="T28" fmla="*/ 83 w 209"/>
                <a:gd name="T29" fmla="*/ 763 h 191"/>
                <a:gd name="T30" fmla="*/ 77 w 209"/>
                <a:gd name="T31" fmla="*/ 763 h 191"/>
                <a:gd name="T32" fmla="*/ 71 w 209"/>
                <a:gd name="T33" fmla="*/ 788 h 191"/>
                <a:gd name="T34" fmla="*/ 48 w 209"/>
                <a:gd name="T35" fmla="*/ 693 h 191"/>
                <a:gd name="T36" fmla="*/ 66 w 209"/>
                <a:gd name="T37" fmla="*/ 693 h 191"/>
                <a:gd name="T38" fmla="*/ 48 w 209"/>
                <a:gd name="T39" fmla="*/ 693 h 191"/>
                <a:gd name="T40" fmla="*/ 48 w 209"/>
                <a:gd name="T41" fmla="*/ 693 h 191"/>
                <a:gd name="T42" fmla="*/ 48 w 209"/>
                <a:gd name="T43" fmla="*/ 668 h 191"/>
                <a:gd name="T44" fmla="*/ 24 w 209"/>
                <a:gd name="T45" fmla="*/ 617 h 191"/>
                <a:gd name="T46" fmla="*/ 18 w 209"/>
                <a:gd name="T47" fmla="*/ 617 h 191"/>
                <a:gd name="T48" fmla="*/ 18 w 209"/>
                <a:gd name="T49" fmla="*/ 593 h 191"/>
                <a:gd name="T50" fmla="*/ 0 w 209"/>
                <a:gd name="T51" fmla="*/ 617 h 191"/>
                <a:gd name="T52" fmla="*/ 6 w 209"/>
                <a:gd name="T53" fmla="*/ 391 h 191"/>
                <a:gd name="T54" fmla="*/ 18 w 209"/>
                <a:gd name="T55" fmla="*/ 294 h 191"/>
                <a:gd name="T56" fmla="*/ 18 w 209"/>
                <a:gd name="T57" fmla="*/ 226 h 191"/>
                <a:gd name="T58" fmla="*/ 18 w 209"/>
                <a:gd name="T59" fmla="*/ 178 h 191"/>
                <a:gd name="T60" fmla="*/ 18 w 209"/>
                <a:gd name="T61" fmla="*/ 178 h 191"/>
                <a:gd name="T62" fmla="*/ 18 w 209"/>
                <a:gd name="T63" fmla="*/ 150 h 191"/>
                <a:gd name="T64" fmla="*/ 24 w 209"/>
                <a:gd name="T65" fmla="*/ 99 h 191"/>
                <a:gd name="T66" fmla="*/ 30 w 209"/>
                <a:gd name="T67" fmla="*/ 26 h 191"/>
                <a:gd name="T68" fmla="*/ 42 w 209"/>
                <a:gd name="T69" fmla="*/ 0 h 191"/>
                <a:gd name="T70" fmla="*/ 71 w 209"/>
                <a:gd name="T71" fmla="*/ 26 h 191"/>
                <a:gd name="T72" fmla="*/ 83 w 209"/>
                <a:gd name="T73" fmla="*/ 77 h 191"/>
                <a:gd name="T74" fmla="*/ 101 w 209"/>
                <a:gd name="T75" fmla="*/ 53 h 191"/>
                <a:gd name="T76" fmla="*/ 113 w 209"/>
                <a:gd name="T77" fmla="*/ 77 h 191"/>
                <a:gd name="T78" fmla="*/ 131 w 209"/>
                <a:gd name="T79" fmla="*/ 99 h 191"/>
                <a:gd name="T80" fmla="*/ 149 w 209"/>
                <a:gd name="T81" fmla="*/ 53 h 191"/>
                <a:gd name="T82" fmla="*/ 177 w 209"/>
                <a:gd name="T83" fmla="*/ 53 h 191"/>
                <a:gd name="T84" fmla="*/ 197 w 209"/>
                <a:gd name="T85" fmla="*/ 77 h 191"/>
                <a:gd name="T86" fmla="*/ 215 w 209"/>
                <a:gd name="T87" fmla="*/ 26 h 191"/>
                <a:gd name="T88" fmla="*/ 227 w 209"/>
                <a:gd name="T89" fmla="*/ 77 h 191"/>
                <a:gd name="T90" fmla="*/ 227 w 209"/>
                <a:gd name="T91" fmla="*/ 125 h 191"/>
                <a:gd name="T92" fmla="*/ 233 w 209"/>
                <a:gd name="T93" fmla="*/ 150 h 191"/>
                <a:gd name="T94" fmla="*/ 233 w 209"/>
                <a:gd name="T95" fmla="*/ 201 h 191"/>
                <a:gd name="T96" fmla="*/ 221 w 209"/>
                <a:gd name="T97" fmla="*/ 253 h 191"/>
                <a:gd name="T98" fmla="*/ 215 w 209"/>
                <a:gd name="T99" fmla="*/ 321 h 191"/>
                <a:gd name="T100" fmla="*/ 203 w 209"/>
                <a:gd name="T101" fmla="*/ 370 h 191"/>
                <a:gd name="T102" fmla="*/ 197 w 209"/>
                <a:gd name="T103" fmla="*/ 440 h 191"/>
                <a:gd name="T104" fmla="*/ 191 w 209"/>
                <a:gd name="T105" fmla="*/ 468 h 191"/>
                <a:gd name="T106" fmla="*/ 185 w 209"/>
                <a:gd name="T107" fmla="*/ 537 h 191"/>
                <a:gd name="T108" fmla="*/ 165 w 209"/>
                <a:gd name="T109" fmla="*/ 617 h 191"/>
                <a:gd name="T110" fmla="*/ 149 w 209"/>
                <a:gd name="T111" fmla="*/ 566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9"/>
                <a:gd name="T169" fmla="*/ 0 h 191"/>
                <a:gd name="T170" fmla="*/ 209 w 209"/>
                <a:gd name="T171" fmla="*/ 191 h 1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round/>
              <a:headEnd/>
              <a:tailEnd/>
            </a:ln>
          </p:spPr>
          <p:txBody>
            <a:bodyPr/>
            <a:lstStyle/>
            <a:p>
              <a:endParaRPr lang="en-US"/>
            </a:p>
          </p:txBody>
        </p:sp>
        <p:sp>
          <p:nvSpPr>
            <p:cNvPr id="7312" name="Freeform 166"/>
            <p:cNvSpPr>
              <a:spLocks/>
            </p:cNvSpPr>
            <p:nvPr/>
          </p:nvSpPr>
          <p:spPr bwMode="auto">
            <a:xfrm>
              <a:off x="2540" y="2335"/>
              <a:ext cx="49" cy="141"/>
            </a:xfrm>
            <a:custGeom>
              <a:avLst/>
              <a:gdLst>
                <a:gd name="T0" fmla="*/ 0 w 48"/>
                <a:gd name="T1" fmla="*/ 127 h 125"/>
                <a:gd name="T2" fmla="*/ 0 w 48"/>
                <a:gd name="T3" fmla="*/ 127 h 125"/>
                <a:gd name="T4" fmla="*/ 0 w 48"/>
                <a:gd name="T5" fmla="*/ 157 h 125"/>
                <a:gd name="T6" fmla="*/ 6 w 48"/>
                <a:gd name="T7" fmla="*/ 202 h 125"/>
                <a:gd name="T8" fmla="*/ 12 w 48"/>
                <a:gd name="T9" fmla="*/ 272 h 125"/>
                <a:gd name="T10" fmla="*/ 12 w 48"/>
                <a:gd name="T11" fmla="*/ 327 h 125"/>
                <a:gd name="T12" fmla="*/ 12 w 48"/>
                <a:gd name="T13" fmla="*/ 402 h 125"/>
                <a:gd name="T14" fmla="*/ 12 w 48"/>
                <a:gd name="T15" fmla="*/ 529 h 125"/>
                <a:gd name="T16" fmla="*/ 42 w 48"/>
                <a:gd name="T17" fmla="*/ 504 h 125"/>
                <a:gd name="T18" fmla="*/ 48 w 48"/>
                <a:gd name="T19" fmla="*/ 272 h 125"/>
                <a:gd name="T20" fmla="*/ 60 w 48"/>
                <a:gd name="T21" fmla="*/ 179 h 125"/>
                <a:gd name="T22" fmla="*/ 60 w 48"/>
                <a:gd name="T23" fmla="*/ 100 h 125"/>
                <a:gd name="T24" fmla="*/ 60 w 48"/>
                <a:gd name="T25" fmla="*/ 53 h 125"/>
                <a:gd name="T26" fmla="*/ 60 w 48"/>
                <a:gd name="T27" fmla="*/ 53 h 125"/>
                <a:gd name="T28" fmla="*/ 42 w 48"/>
                <a:gd name="T29" fmla="*/ 0 h 125"/>
                <a:gd name="T30" fmla="*/ 42 w 48"/>
                <a:gd name="T31" fmla="*/ 26 h 125"/>
                <a:gd name="T32" fmla="*/ 42 w 48"/>
                <a:gd name="T33" fmla="*/ 53 h 125"/>
                <a:gd name="T34" fmla="*/ 42 w 48"/>
                <a:gd name="T35" fmla="*/ 53 h 125"/>
                <a:gd name="T36" fmla="*/ 32 w 48"/>
                <a:gd name="T37" fmla="*/ 53 h 125"/>
                <a:gd name="T38" fmla="*/ 12 w 48"/>
                <a:gd name="T39" fmla="*/ 77 h 125"/>
                <a:gd name="T40" fmla="*/ 0 w 48"/>
                <a:gd name="T41" fmla="*/ 12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25"/>
                <a:gd name="T65" fmla="*/ 48 w 48"/>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E1E1E1"/>
            </a:solidFill>
            <a:ln w="9525">
              <a:solidFill>
                <a:srgbClr val="000000"/>
              </a:solidFill>
              <a:round/>
              <a:headEnd/>
              <a:tailEnd/>
            </a:ln>
          </p:spPr>
          <p:txBody>
            <a:bodyPr/>
            <a:lstStyle/>
            <a:p>
              <a:endParaRPr lang="en-US"/>
            </a:p>
          </p:txBody>
        </p:sp>
        <p:sp>
          <p:nvSpPr>
            <p:cNvPr id="7313" name="Freeform 167"/>
            <p:cNvSpPr>
              <a:spLocks/>
            </p:cNvSpPr>
            <p:nvPr/>
          </p:nvSpPr>
          <p:spPr bwMode="auto">
            <a:xfrm>
              <a:off x="2424" y="2274"/>
              <a:ext cx="147" cy="127"/>
            </a:xfrm>
            <a:custGeom>
              <a:avLst/>
              <a:gdLst>
                <a:gd name="T0" fmla="*/ 146 w 144"/>
                <a:gd name="T1" fmla="*/ 344 h 113"/>
                <a:gd name="T2" fmla="*/ 137 w 144"/>
                <a:gd name="T3" fmla="*/ 344 h 113"/>
                <a:gd name="T4" fmla="*/ 120 w 144"/>
                <a:gd name="T5" fmla="*/ 317 h 113"/>
                <a:gd name="T6" fmla="*/ 114 w 144"/>
                <a:gd name="T7" fmla="*/ 317 h 113"/>
                <a:gd name="T8" fmla="*/ 96 w 144"/>
                <a:gd name="T9" fmla="*/ 317 h 113"/>
                <a:gd name="T10" fmla="*/ 60 w 144"/>
                <a:gd name="T11" fmla="*/ 344 h 113"/>
                <a:gd name="T12" fmla="*/ 66 w 144"/>
                <a:gd name="T13" fmla="*/ 460 h 113"/>
                <a:gd name="T14" fmla="*/ 48 w 144"/>
                <a:gd name="T15" fmla="*/ 411 h 113"/>
                <a:gd name="T16" fmla="*/ 18 w 144"/>
                <a:gd name="T17" fmla="*/ 436 h 113"/>
                <a:gd name="T18" fmla="*/ 12 w 144"/>
                <a:gd name="T19" fmla="*/ 389 h 113"/>
                <a:gd name="T20" fmla="*/ 0 w 144"/>
                <a:gd name="T21" fmla="*/ 389 h 113"/>
                <a:gd name="T22" fmla="*/ 6 w 144"/>
                <a:gd name="T23" fmla="*/ 266 h 113"/>
                <a:gd name="T24" fmla="*/ 12 w 144"/>
                <a:gd name="T25" fmla="*/ 242 h 113"/>
                <a:gd name="T26" fmla="*/ 32 w 144"/>
                <a:gd name="T27" fmla="*/ 223 h 113"/>
                <a:gd name="T28" fmla="*/ 32 w 144"/>
                <a:gd name="T29" fmla="*/ 170 h 113"/>
                <a:gd name="T30" fmla="*/ 42 w 144"/>
                <a:gd name="T31" fmla="*/ 145 h 113"/>
                <a:gd name="T32" fmla="*/ 48 w 144"/>
                <a:gd name="T33" fmla="*/ 145 h 113"/>
                <a:gd name="T34" fmla="*/ 54 w 144"/>
                <a:gd name="T35" fmla="*/ 125 h 113"/>
                <a:gd name="T36" fmla="*/ 60 w 144"/>
                <a:gd name="T37" fmla="*/ 125 h 113"/>
                <a:gd name="T38" fmla="*/ 66 w 144"/>
                <a:gd name="T39" fmla="*/ 70 h 113"/>
                <a:gd name="T40" fmla="*/ 72 w 144"/>
                <a:gd name="T41" fmla="*/ 70 h 113"/>
                <a:gd name="T42" fmla="*/ 84 w 144"/>
                <a:gd name="T43" fmla="*/ 48 h 113"/>
                <a:gd name="T44" fmla="*/ 108 w 144"/>
                <a:gd name="T45" fmla="*/ 0 h 113"/>
                <a:gd name="T46" fmla="*/ 129 w 144"/>
                <a:gd name="T47" fmla="*/ 0 h 113"/>
                <a:gd name="T48" fmla="*/ 137 w 144"/>
                <a:gd name="T49" fmla="*/ 70 h 113"/>
                <a:gd name="T50" fmla="*/ 155 w 144"/>
                <a:gd name="T51" fmla="*/ 145 h 113"/>
                <a:gd name="T52" fmla="*/ 146 w 144"/>
                <a:gd name="T53" fmla="*/ 145 h 113"/>
                <a:gd name="T54" fmla="*/ 146 w 144"/>
                <a:gd name="T55" fmla="*/ 170 h 113"/>
                <a:gd name="T56" fmla="*/ 162 w 144"/>
                <a:gd name="T57" fmla="*/ 198 h 113"/>
                <a:gd name="T58" fmla="*/ 168 w 144"/>
                <a:gd name="T59" fmla="*/ 198 h 113"/>
                <a:gd name="T60" fmla="*/ 176 w 144"/>
                <a:gd name="T61" fmla="*/ 223 h 113"/>
                <a:gd name="T62" fmla="*/ 184 w 144"/>
                <a:gd name="T63" fmla="*/ 266 h 113"/>
                <a:gd name="T64" fmla="*/ 184 w 144"/>
                <a:gd name="T65" fmla="*/ 266 h 113"/>
                <a:gd name="T66" fmla="*/ 176 w 144"/>
                <a:gd name="T67" fmla="*/ 266 h 113"/>
                <a:gd name="T68" fmla="*/ 162 w 144"/>
                <a:gd name="T69" fmla="*/ 293 h 113"/>
                <a:gd name="T70" fmla="*/ 146 w 144"/>
                <a:gd name="T71" fmla="*/ 344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4"/>
                <a:gd name="T109" fmla="*/ 0 h 113"/>
                <a:gd name="T110" fmla="*/ 144 w 144"/>
                <a:gd name="T111" fmla="*/ 113 h 1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E1E1E1"/>
            </a:solidFill>
            <a:ln w="9525">
              <a:solidFill>
                <a:srgbClr val="000000"/>
              </a:solidFill>
              <a:round/>
              <a:headEnd/>
              <a:tailEnd/>
            </a:ln>
          </p:spPr>
          <p:txBody>
            <a:bodyPr/>
            <a:lstStyle/>
            <a:p>
              <a:endParaRPr lang="en-US"/>
            </a:p>
          </p:txBody>
        </p:sp>
        <p:sp>
          <p:nvSpPr>
            <p:cNvPr id="7314" name="Freeform 168"/>
            <p:cNvSpPr>
              <a:spLocks/>
            </p:cNvSpPr>
            <p:nvPr/>
          </p:nvSpPr>
          <p:spPr bwMode="auto">
            <a:xfrm>
              <a:off x="2673" y="2321"/>
              <a:ext cx="140" cy="249"/>
            </a:xfrm>
            <a:custGeom>
              <a:avLst/>
              <a:gdLst>
                <a:gd name="T0" fmla="*/ 150 w 138"/>
                <a:gd name="T1" fmla="*/ 243 h 221"/>
                <a:gd name="T2" fmla="*/ 132 w 138"/>
                <a:gd name="T3" fmla="*/ 243 h 221"/>
                <a:gd name="T4" fmla="*/ 124 w 138"/>
                <a:gd name="T5" fmla="*/ 270 h 221"/>
                <a:gd name="T6" fmla="*/ 138 w 138"/>
                <a:gd name="T7" fmla="*/ 348 h 221"/>
                <a:gd name="T8" fmla="*/ 150 w 138"/>
                <a:gd name="T9" fmla="*/ 448 h 221"/>
                <a:gd name="T10" fmla="*/ 138 w 138"/>
                <a:gd name="T11" fmla="*/ 527 h 221"/>
                <a:gd name="T12" fmla="*/ 132 w 138"/>
                <a:gd name="T13" fmla="*/ 598 h 221"/>
                <a:gd name="T14" fmla="*/ 138 w 138"/>
                <a:gd name="T15" fmla="*/ 699 h 221"/>
                <a:gd name="T16" fmla="*/ 156 w 138"/>
                <a:gd name="T17" fmla="*/ 825 h 221"/>
                <a:gd name="T18" fmla="*/ 162 w 138"/>
                <a:gd name="T19" fmla="*/ 902 h 221"/>
                <a:gd name="T20" fmla="*/ 162 w 138"/>
                <a:gd name="T21" fmla="*/ 926 h 221"/>
                <a:gd name="T22" fmla="*/ 144 w 138"/>
                <a:gd name="T23" fmla="*/ 926 h 221"/>
                <a:gd name="T24" fmla="*/ 124 w 138"/>
                <a:gd name="T25" fmla="*/ 902 h 221"/>
                <a:gd name="T26" fmla="*/ 102 w 138"/>
                <a:gd name="T27" fmla="*/ 902 h 221"/>
                <a:gd name="T28" fmla="*/ 66 w 138"/>
                <a:gd name="T29" fmla="*/ 902 h 221"/>
                <a:gd name="T30" fmla="*/ 54 w 138"/>
                <a:gd name="T31" fmla="*/ 902 h 221"/>
                <a:gd name="T32" fmla="*/ 24 w 138"/>
                <a:gd name="T33" fmla="*/ 875 h 221"/>
                <a:gd name="T34" fmla="*/ 24 w 138"/>
                <a:gd name="T35" fmla="*/ 801 h 221"/>
                <a:gd name="T36" fmla="*/ 24 w 138"/>
                <a:gd name="T37" fmla="*/ 754 h 221"/>
                <a:gd name="T38" fmla="*/ 24 w 138"/>
                <a:gd name="T39" fmla="*/ 754 h 221"/>
                <a:gd name="T40" fmla="*/ 12 w 138"/>
                <a:gd name="T41" fmla="*/ 754 h 221"/>
                <a:gd name="T42" fmla="*/ 6 w 138"/>
                <a:gd name="T43" fmla="*/ 699 h 221"/>
                <a:gd name="T44" fmla="*/ 0 w 138"/>
                <a:gd name="T45" fmla="*/ 699 h 221"/>
                <a:gd name="T46" fmla="*/ 6 w 138"/>
                <a:gd name="T47" fmla="*/ 674 h 221"/>
                <a:gd name="T48" fmla="*/ 12 w 138"/>
                <a:gd name="T49" fmla="*/ 622 h 221"/>
                <a:gd name="T50" fmla="*/ 18 w 138"/>
                <a:gd name="T51" fmla="*/ 575 h 221"/>
                <a:gd name="T52" fmla="*/ 24 w 138"/>
                <a:gd name="T53" fmla="*/ 527 h 221"/>
                <a:gd name="T54" fmla="*/ 48 w 138"/>
                <a:gd name="T55" fmla="*/ 498 h 221"/>
                <a:gd name="T56" fmla="*/ 60 w 138"/>
                <a:gd name="T57" fmla="*/ 550 h 221"/>
                <a:gd name="T58" fmla="*/ 72 w 138"/>
                <a:gd name="T59" fmla="*/ 471 h 221"/>
                <a:gd name="T60" fmla="*/ 78 w 138"/>
                <a:gd name="T61" fmla="*/ 398 h 221"/>
                <a:gd name="T62" fmla="*/ 84 w 138"/>
                <a:gd name="T63" fmla="*/ 371 h 221"/>
                <a:gd name="T64" fmla="*/ 90 w 138"/>
                <a:gd name="T65" fmla="*/ 294 h 221"/>
                <a:gd name="T66" fmla="*/ 102 w 138"/>
                <a:gd name="T67" fmla="*/ 243 h 221"/>
                <a:gd name="T68" fmla="*/ 112 w 138"/>
                <a:gd name="T69" fmla="*/ 178 h 221"/>
                <a:gd name="T70" fmla="*/ 132 w 138"/>
                <a:gd name="T71" fmla="*/ 126 h 221"/>
                <a:gd name="T72" fmla="*/ 132 w 138"/>
                <a:gd name="T73" fmla="*/ 77 h 221"/>
                <a:gd name="T74" fmla="*/ 124 w 138"/>
                <a:gd name="T75" fmla="*/ 53 h 221"/>
                <a:gd name="T76" fmla="*/ 124 w 138"/>
                <a:gd name="T77" fmla="*/ 0 h 221"/>
                <a:gd name="T78" fmla="*/ 132 w 138"/>
                <a:gd name="T79" fmla="*/ 0 h 221"/>
                <a:gd name="T80" fmla="*/ 138 w 138"/>
                <a:gd name="T81" fmla="*/ 77 h 221"/>
                <a:gd name="T82" fmla="*/ 138 w 138"/>
                <a:gd name="T83" fmla="*/ 178 h 221"/>
                <a:gd name="T84" fmla="*/ 150 w 138"/>
                <a:gd name="T85" fmla="*/ 243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221"/>
                <a:gd name="T131" fmla="*/ 138 w 138"/>
                <a:gd name="T132" fmla="*/ 221 h 2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E1E1E1"/>
            </a:solidFill>
            <a:ln w="9525">
              <a:solidFill>
                <a:srgbClr val="000000"/>
              </a:solidFill>
              <a:round/>
              <a:headEnd/>
              <a:tailEnd/>
            </a:ln>
          </p:spPr>
          <p:txBody>
            <a:bodyPr/>
            <a:lstStyle/>
            <a:p>
              <a:endParaRPr lang="en-US"/>
            </a:p>
          </p:txBody>
        </p:sp>
        <p:sp>
          <p:nvSpPr>
            <p:cNvPr id="7315" name="Freeform 169"/>
            <p:cNvSpPr>
              <a:spLocks/>
            </p:cNvSpPr>
            <p:nvPr/>
          </p:nvSpPr>
          <p:spPr bwMode="auto">
            <a:xfrm>
              <a:off x="2782" y="2369"/>
              <a:ext cx="230" cy="195"/>
            </a:xfrm>
            <a:custGeom>
              <a:avLst/>
              <a:gdLst>
                <a:gd name="T0" fmla="*/ 90 w 227"/>
                <a:gd name="T1" fmla="*/ 201 h 173"/>
                <a:gd name="T2" fmla="*/ 90 w 227"/>
                <a:gd name="T3" fmla="*/ 177 h 173"/>
                <a:gd name="T4" fmla="*/ 114 w 227"/>
                <a:gd name="T5" fmla="*/ 144 h 173"/>
                <a:gd name="T6" fmla="*/ 156 w 227"/>
                <a:gd name="T7" fmla="*/ 26 h 173"/>
                <a:gd name="T8" fmla="*/ 168 w 227"/>
                <a:gd name="T9" fmla="*/ 0 h 173"/>
                <a:gd name="T10" fmla="*/ 180 w 227"/>
                <a:gd name="T11" fmla="*/ 53 h 173"/>
                <a:gd name="T12" fmla="*/ 186 w 227"/>
                <a:gd name="T13" fmla="*/ 98 h 173"/>
                <a:gd name="T14" fmla="*/ 180 w 227"/>
                <a:gd name="T15" fmla="*/ 177 h 173"/>
                <a:gd name="T16" fmla="*/ 200 w 227"/>
                <a:gd name="T17" fmla="*/ 201 h 173"/>
                <a:gd name="T18" fmla="*/ 200 w 227"/>
                <a:gd name="T19" fmla="*/ 227 h 173"/>
                <a:gd name="T20" fmla="*/ 227 w 227"/>
                <a:gd name="T21" fmla="*/ 271 h 173"/>
                <a:gd name="T22" fmla="*/ 227 w 227"/>
                <a:gd name="T23" fmla="*/ 295 h 173"/>
                <a:gd name="T24" fmla="*/ 245 w 227"/>
                <a:gd name="T25" fmla="*/ 371 h 173"/>
                <a:gd name="T26" fmla="*/ 251 w 227"/>
                <a:gd name="T27" fmla="*/ 398 h 173"/>
                <a:gd name="T28" fmla="*/ 263 w 227"/>
                <a:gd name="T29" fmla="*/ 449 h 173"/>
                <a:gd name="T30" fmla="*/ 263 w 227"/>
                <a:gd name="T31" fmla="*/ 498 h 173"/>
                <a:gd name="T32" fmla="*/ 257 w 227"/>
                <a:gd name="T33" fmla="*/ 471 h 173"/>
                <a:gd name="T34" fmla="*/ 239 w 227"/>
                <a:gd name="T35" fmla="*/ 471 h 173"/>
                <a:gd name="T36" fmla="*/ 227 w 227"/>
                <a:gd name="T37" fmla="*/ 471 h 173"/>
                <a:gd name="T38" fmla="*/ 218 w 227"/>
                <a:gd name="T39" fmla="*/ 498 h 173"/>
                <a:gd name="T40" fmla="*/ 200 w 227"/>
                <a:gd name="T41" fmla="*/ 498 h 173"/>
                <a:gd name="T42" fmla="*/ 180 w 227"/>
                <a:gd name="T43" fmla="*/ 529 h 173"/>
                <a:gd name="T44" fmla="*/ 168 w 227"/>
                <a:gd name="T45" fmla="*/ 529 h 173"/>
                <a:gd name="T46" fmla="*/ 162 w 227"/>
                <a:gd name="T47" fmla="*/ 576 h 173"/>
                <a:gd name="T48" fmla="*/ 144 w 227"/>
                <a:gd name="T49" fmla="*/ 551 h 173"/>
                <a:gd name="T50" fmla="*/ 126 w 227"/>
                <a:gd name="T51" fmla="*/ 529 h 173"/>
                <a:gd name="T52" fmla="*/ 96 w 227"/>
                <a:gd name="T53" fmla="*/ 471 h 173"/>
                <a:gd name="T54" fmla="*/ 84 w 227"/>
                <a:gd name="T55" fmla="*/ 551 h 173"/>
                <a:gd name="T56" fmla="*/ 84 w 227"/>
                <a:gd name="T57" fmla="*/ 627 h 173"/>
                <a:gd name="T58" fmla="*/ 60 w 227"/>
                <a:gd name="T59" fmla="*/ 599 h 173"/>
                <a:gd name="T60" fmla="*/ 36 w 227"/>
                <a:gd name="T61" fmla="*/ 627 h 173"/>
                <a:gd name="T62" fmla="*/ 30 w 227"/>
                <a:gd name="T63" fmla="*/ 729 h 173"/>
                <a:gd name="T64" fmla="*/ 24 w 227"/>
                <a:gd name="T65" fmla="*/ 652 h 173"/>
                <a:gd name="T66" fmla="*/ 6 w 227"/>
                <a:gd name="T67" fmla="*/ 529 h 173"/>
                <a:gd name="T68" fmla="*/ 0 w 227"/>
                <a:gd name="T69" fmla="*/ 423 h 173"/>
                <a:gd name="T70" fmla="*/ 6 w 227"/>
                <a:gd name="T71" fmla="*/ 348 h 173"/>
                <a:gd name="T72" fmla="*/ 18 w 227"/>
                <a:gd name="T73" fmla="*/ 271 h 173"/>
                <a:gd name="T74" fmla="*/ 36 w 227"/>
                <a:gd name="T75" fmla="*/ 254 h 173"/>
                <a:gd name="T76" fmla="*/ 36 w 227"/>
                <a:gd name="T77" fmla="*/ 271 h 173"/>
                <a:gd name="T78" fmla="*/ 60 w 227"/>
                <a:gd name="T79" fmla="*/ 254 h 173"/>
                <a:gd name="T80" fmla="*/ 84 w 227"/>
                <a:gd name="T81" fmla="*/ 254 h 173"/>
                <a:gd name="T82" fmla="*/ 90 w 227"/>
                <a:gd name="T83" fmla="*/ 201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7"/>
                <a:gd name="T127" fmla="*/ 0 h 173"/>
                <a:gd name="T128" fmla="*/ 227 w 227"/>
                <a:gd name="T129" fmla="*/ 173 h 1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E1E1E1"/>
            </a:solidFill>
            <a:ln w="9525">
              <a:solidFill>
                <a:srgbClr val="000000"/>
              </a:solidFill>
              <a:round/>
              <a:headEnd/>
              <a:tailEnd/>
            </a:ln>
          </p:spPr>
          <p:txBody>
            <a:bodyPr/>
            <a:lstStyle/>
            <a:p>
              <a:endParaRPr lang="en-US"/>
            </a:p>
          </p:txBody>
        </p:sp>
        <p:sp>
          <p:nvSpPr>
            <p:cNvPr id="7316" name="Freeform 170"/>
            <p:cNvSpPr>
              <a:spLocks/>
            </p:cNvSpPr>
            <p:nvPr/>
          </p:nvSpPr>
          <p:spPr bwMode="auto">
            <a:xfrm>
              <a:off x="2231" y="2301"/>
              <a:ext cx="49" cy="20"/>
            </a:xfrm>
            <a:custGeom>
              <a:avLst/>
              <a:gdLst>
                <a:gd name="T0" fmla="*/ 0 w 48"/>
                <a:gd name="T1" fmla="*/ 22 h 18"/>
                <a:gd name="T2" fmla="*/ 0 w 48"/>
                <a:gd name="T3" fmla="*/ 63 h 18"/>
                <a:gd name="T4" fmla="*/ 12 w 48"/>
                <a:gd name="T5" fmla="*/ 41 h 18"/>
                <a:gd name="T6" fmla="*/ 32 w 48"/>
                <a:gd name="T7" fmla="*/ 22 h 18"/>
                <a:gd name="T8" fmla="*/ 60 w 48"/>
                <a:gd name="T9" fmla="*/ 41 h 18"/>
                <a:gd name="T10" fmla="*/ 54 w 48"/>
                <a:gd name="T11" fmla="*/ 22 h 18"/>
                <a:gd name="T12" fmla="*/ 32 w 48"/>
                <a:gd name="T13" fmla="*/ 0 h 18"/>
                <a:gd name="T14" fmla="*/ 18 w 48"/>
                <a:gd name="T15" fmla="*/ 22 h 18"/>
                <a:gd name="T16" fmla="*/ 0 w 48"/>
                <a:gd name="T17" fmla="*/ 22 h 18"/>
                <a:gd name="T18" fmla="*/ 0 w 48"/>
                <a:gd name="T19" fmla="*/ 22 h 18"/>
                <a:gd name="T20" fmla="*/ 18 w 48"/>
                <a:gd name="T21" fmla="*/ 22 h 18"/>
                <a:gd name="T22" fmla="*/ 6 w 48"/>
                <a:gd name="T23" fmla="*/ 41 h 18"/>
                <a:gd name="T24" fmla="*/ 0 w 48"/>
                <a:gd name="T25" fmla="*/ 2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18"/>
                <a:gd name="T41" fmla="*/ 48 w 4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round/>
              <a:headEnd/>
              <a:tailEnd/>
            </a:ln>
          </p:spPr>
          <p:txBody>
            <a:bodyPr/>
            <a:lstStyle/>
            <a:p>
              <a:endParaRPr lang="en-US"/>
            </a:p>
          </p:txBody>
        </p:sp>
        <p:sp>
          <p:nvSpPr>
            <p:cNvPr id="7317" name="Freeform 171"/>
            <p:cNvSpPr>
              <a:spLocks/>
            </p:cNvSpPr>
            <p:nvPr/>
          </p:nvSpPr>
          <p:spPr bwMode="auto">
            <a:xfrm>
              <a:off x="2467" y="2362"/>
              <a:ext cx="79" cy="141"/>
            </a:xfrm>
            <a:custGeom>
              <a:avLst/>
              <a:gdLst>
                <a:gd name="T0" fmla="*/ 78 w 78"/>
                <a:gd name="T1" fmla="*/ 453 h 125"/>
                <a:gd name="T2" fmla="*/ 66 w 78"/>
                <a:gd name="T3" fmla="*/ 476 h 125"/>
                <a:gd name="T4" fmla="*/ 54 w 78"/>
                <a:gd name="T5" fmla="*/ 504 h 125"/>
                <a:gd name="T6" fmla="*/ 18 w 78"/>
                <a:gd name="T7" fmla="*/ 529 h 125"/>
                <a:gd name="T8" fmla="*/ 0 w 78"/>
                <a:gd name="T9" fmla="*/ 504 h 125"/>
                <a:gd name="T10" fmla="*/ 6 w 78"/>
                <a:gd name="T11" fmla="*/ 504 h 125"/>
                <a:gd name="T12" fmla="*/ 6 w 78"/>
                <a:gd name="T13" fmla="*/ 433 h 125"/>
                <a:gd name="T14" fmla="*/ 0 w 78"/>
                <a:gd name="T15" fmla="*/ 374 h 125"/>
                <a:gd name="T16" fmla="*/ 6 w 78"/>
                <a:gd name="T17" fmla="*/ 302 h 125"/>
                <a:gd name="T18" fmla="*/ 12 w 78"/>
                <a:gd name="T19" fmla="*/ 255 h 125"/>
                <a:gd name="T20" fmla="*/ 12 w 78"/>
                <a:gd name="T21" fmla="*/ 147 h 125"/>
                <a:gd name="T22" fmla="*/ 6 w 78"/>
                <a:gd name="T23" fmla="*/ 26 h 125"/>
                <a:gd name="T24" fmla="*/ 30 w 78"/>
                <a:gd name="T25" fmla="*/ 0 h 125"/>
                <a:gd name="T26" fmla="*/ 60 w 78"/>
                <a:gd name="T27" fmla="*/ 0 h 125"/>
                <a:gd name="T28" fmla="*/ 66 w 78"/>
                <a:gd name="T29" fmla="*/ 0 h 125"/>
                <a:gd name="T30" fmla="*/ 66 w 78"/>
                <a:gd name="T31" fmla="*/ 26 h 125"/>
                <a:gd name="T32" fmla="*/ 78 w 78"/>
                <a:gd name="T33" fmla="*/ 98 h 125"/>
                <a:gd name="T34" fmla="*/ 78 w 78"/>
                <a:gd name="T35" fmla="*/ 147 h 125"/>
                <a:gd name="T36" fmla="*/ 78 w 78"/>
                <a:gd name="T37" fmla="*/ 202 h 125"/>
                <a:gd name="T38" fmla="*/ 78 w 78"/>
                <a:gd name="T39" fmla="*/ 255 h 125"/>
                <a:gd name="T40" fmla="*/ 78 w 78"/>
                <a:gd name="T41" fmla="*/ 327 h 125"/>
                <a:gd name="T42" fmla="*/ 78 w 78"/>
                <a:gd name="T43" fmla="*/ 374 h 125"/>
                <a:gd name="T44" fmla="*/ 90 w 78"/>
                <a:gd name="T45" fmla="*/ 433 h 125"/>
                <a:gd name="T46" fmla="*/ 84 w 78"/>
                <a:gd name="T47" fmla="*/ 453 h 125"/>
                <a:gd name="T48" fmla="*/ 72 w 78"/>
                <a:gd name="T49" fmla="*/ 433 h 125"/>
                <a:gd name="T50" fmla="*/ 78 w 78"/>
                <a:gd name="T51" fmla="*/ 453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8"/>
                <a:gd name="T79" fmla="*/ 0 h 125"/>
                <a:gd name="T80" fmla="*/ 78 w 78"/>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239FB1"/>
            </a:solidFill>
            <a:ln w="9525">
              <a:solidFill>
                <a:srgbClr val="000000"/>
              </a:solidFill>
              <a:round/>
              <a:headEnd/>
              <a:tailEnd/>
            </a:ln>
          </p:spPr>
          <p:txBody>
            <a:bodyPr/>
            <a:lstStyle/>
            <a:p>
              <a:endParaRPr lang="en-US"/>
            </a:p>
          </p:txBody>
        </p:sp>
        <p:sp>
          <p:nvSpPr>
            <p:cNvPr id="7318" name="Freeform 172"/>
            <p:cNvSpPr>
              <a:spLocks/>
            </p:cNvSpPr>
            <p:nvPr/>
          </p:nvSpPr>
          <p:spPr bwMode="auto">
            <a:xfrm>
              <a:off x="2261" y="2328"/>
              <a:ext cx="127" cy="121"/>
            </a:xfrm>
            <a:custGeom>
              <a:avLst/>
              <a:gdLst>
                <a:gd name="T0" fmla="*/ 137 w 125"/>
                <a:gd name="T1" fmla="*/ 109 h 107"/>
                <a:gd name="T2" fmla="*/ 131 w 125"/>
                <a:gd name="T3" fmla="*/ 129 h 107"/>
                <a:gd name="T4" fmla="*/ 137 w 125"/>
                <a:gd name="T5" fmla="*/ 129 h 107"/>
                <a:gd name="T6" fmla="*/ 143 w 125"/>
                <a:gd name="T7" fmla="*/ 209 h 107"/>
                <a:gd name="T8" fmla="*/ 143 w 125"/>
                <a:gd name="T9" fmla="*/ 286 h 107"/>
                <a:gd name="T10" fmla="*/ 143 w 125"/>
                <a:gd name="T11" fmla="*/ 309 h 107"/>
                <a:gd name="T12" fmla="*/ 143 w 125"/>
                <a:gd name="T13" fmla="*/ 309 h 107"/>
                <a:gd name="T14" fmla="*/ 149 w 125"/>
                <a:gd name="T15" fmla="*/ 336 h 107"/>
                <a:gd name="T16" fmla="*/ 149 w 125"/>
                <a:gd name="T17" fmla="*/ 364 h 107"/>
                <a:gd name="T18" fmla="*/ 137 w 125"/>
                <a:gd name="T19" fmla="*/ 364 h 107"/>
                <a:gd name="T20" fmla="*/ 143 w 125"/>
                <a:gd name="T21" fmla="*/ 413 h 107"/>
                <a:gd name="T22" fmla="*/ 137 w 125"/>
                <a:gd name="T23" fmla="*/ 441 h 107"/>
                <a:gd name="T24" fmla="*/ 137 w 125"/>
                <a:gd name="T25" fmla="*/ 441 h 107"/>
                <a:gd name="T26" fmla="*/ 131 w 125"/>
                <a:gd name="T27" fmla="*/ 441 h 107"/>
                <a:gd name="T28" fmla="*/ 125 w 125"/>
                <a:gd name="T29" fmla="*/ 467 h 107"/>
                <a:gd name="T30" fmla="*/ 119 w 125"/>
                <a:gd name="T31" fmla="*/ 441 h 107"/>
                <a:gd name="T32" fmla="*/ 108 w 125"/>
                <a:gd name="T33" fmla="*/ 364 h 107"/>
                <a:gd name="T34" fmla="*/ 89 w 125"/>
                <a:gd name="T35" fmla="*/ 364 h 107"/>
                <a:gd name="T36" fmla="*/ 83 w 125"/>
                <a:gd name="T37" fmla="*/ 364 h 107"/>
                <a:gd name="T38" fmla="*/ 89 w 125"/>
                <a:gd name="T39" fmla="*/ 309 h 107"/>
                <a:gd name="T40" fmla="*/ 77 w 125"/>
                <a:gd name="T41" fmla="*/ 233 h 107"/>
                <a:gd name="T42" fmla="*/ 53 w 125"/>
                <a:gd name="T43" fmla="*/ 258 h 107"/>
                <a:gd name="T44" fmla="*/ 24 w 125"/>
                <a:gd name="T45" fmla="*/ 309 h 107"/>
                <a:gd name="T46" fmla="*/ 24 w 125"/>
                <a:gd name="T47" fmla="*/ 286 h 107"/>
                <a:gd name="T48" fmla="*/ 24 w 125"/>
                <a:gd name="T49" fmla="*/ 258 h 107"/>
                <a:gd name="T50" fmla="*/ 18 w 125"/>
                <a:gd name="T51" fmla="*/ 233 h 107"/>
                <a:gd name="T52" fmla="*/ 12 w 125"/>
                <a:gd name="T53" fmla="*/ 233 h 107"/>
                <a:gd name="T54" fmla="*/ 6 w 125"/>
                <a:gd name="T55" fmla="*/ 182 h 107"/>
                <a:gd name="T56" fmla="*/ 6 w 125"/>
                <a:gd name="T57" fmla="*/ 158 h 107"/>
                <a:gd name="T58" fmla="*/ 0 w 125"/>
                <a:gd name="T59" fmla="*/ 158 h 107"/>
                <a:gd name="T60" fmla="*/ 0 w 125"/>
                <a:gd name="T61" fmla="*/ 158 h 107"/>
                <a:gd name="T62" fmla="*/ 0 w 125"/>
                <a:gd name="T63" fmla="*/ 158 h 107"/>
                <a:gd name="T64" fmla="*/ 0 w 125"/>
                <a:gd name="T65" fmla="*/ 158 h 107"/>
                <a:gd name="T66" fmla="*/ 0 w 125"/>
                <a:gd name="T67" fmla="*/ 109 h 107"/>
                <a:gd name="T68" fmla="*/ 18 w 125"/>
                <a:gd name="T69" fmla="*/ 77 h 107"/>
                <a:gd name="T70" fmla="*/ 18 w 125"/>
                <a:gd name="T71" fmla="*/ 26 h 107"/>
                <a:gd name="T72" fmla="*/ 18 w 125"/>
                <a:gd name="T73" fmla="*/ 0 h 107"/>
                <a:gd name="T74" fmla="*/ 48 w 125"/>
                <a:gd name="T75" fmla="*/ 26 h 107"/>
                <a:gd name="T76" fmla="*/ 71 w 125"/>
                <a:gd name="T77" fmla="*/ 26 h 107"/>
                <a:gd name="T78" fmla="*/ 71 w 125"/>
                <a:gd name="T79" fmla="*/ 53 h 107"/>
                <a:gd name="T80" fmla="*/ 83 w 125"/>
                <a:gd name="T81" fmla="*/ 53 h 107"/>
                <a:gd name="T82" fmla="*/ 89 w 125"/>
                <a:gd name="T83" fmla="*/ 53 h 107"/>
                <a:gd name="T84" fmla="*/ 96 w 125"/>
                <a:gd name="T85" fmla="*/ 53 h 107"/>
                <a:gd name="T86" fmla="*/ 119 w 125"/>
                <a:gd name="T87" fmla="*/ 26 h 107"/>
                <a:gd name="T88" fmla="*/ 125 w 125"/>
                <a:gd name="T89" fmla="*/ 26 h 107"/>
                <a:gd name="T90" fmla="*/ 131 w 125"/>
                <a:gd name="T91" fmla="*/ 77 h 107"/>
                <a:gd name="T92" fmla="*/ 137 w 125"/>
                <a:gd name="T93" fmla="*/ 109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5"/>
                <a:gd name="T142" fmla="*/ 0 h 107"/>
                <a:gd name="T143" fmla="*/ 125 w 125"/>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E1E1E1"/>
            </a:solidFill>
            <a:ln w="9525">
              <a:solidFill>
                <a:srgbClr val="000000"/>
              </a:solidFill>
              <a:round/>
              <a:headEnd/>
              <a:tailEnd/>
            </a:ln>
          </p:spPr>
          <p:txBody>
            <a:bodyPr/>
            <a:lstStyle/>
            <a:p>
              <a:endParaRPr lang="en-US"/>
            </a:p>
          </p:txBody>
        </p:sp>
        <p:sp>
          <p:nvSpPr>
            <p:cNvPr id="7319" name="Freeform 173"/>
            <p:cNvSpPr>
              <a:spLocks/>
            </p:cNvSpPr>
            <p:nvPr/>
          </p:nvSpPr>
          <p:spPr bwMode="auto">
            <a:xfrm>
              <a:off x="2231" y="2328"/>
              <a:ext cx="49" cy="41"/>
            </a:xfrm>
            <a:custGeom>
              <a:avLst/>
              <a:gdLst>
                <a:gd name="T0" fmla="*/ 32 w 48"/>
                <a:gd name="T1" fmla="*/ 113 h 36"/>
                <a:gd name="T2" fmla="*/ 32 w 48"/>
                <a:gd name="T3" fmla="*/ 113 h 36"/>
                <a:gd name="T4" fmla="*/ 32 w 48"/>
                <a:gd name="T5" fmla="*/ 141 h 36"/>
                <a:gd name="T6" fmla="*/ 42 w 48"/>
                <a:gd name="T7" fmla="*/ 172 h 36"/>
                <a:gd name="T8" fmla="*/ 42 w 48"/>
                <a:gd name="T9" fmla="*/ 113 h 36"/>
                <a:gd name="T10" fmla="*/ 60 w 48"/>
                <a:gd name="T11" fmla="*/ 87 h 36"/>
                <a:gd name="T12" fmla="*/ 60 w 48"/>
                <a:gd name="T13" fmla="*/ 28 h 36"/>
                <a:gd name="T14" fmla="*/ 60 w 48"/>
                <a:gd name="T15" fmla="*/ 0 h 36"/>
                <a:gd name="T16" fmla="*/ 32 w 48"/>
                <a:gd name="T17" fmla="*/ 0 h 36"/>
                <a:gd name="T18" fmla="*/ 0 w 48"/>
                <a:gd name="T19" fmla="*/ 28 h 36"/>
                <a:gd name="T20" fmla="*/ 6 w 48"/>
                <a:gd name="T21" fmla="*/ 28 h 36"/>
                <a:gd name="T22" fmla="*/ 6 w 48"/>
                <a:gd name="T23" fmla="*/ 59 h 36"/>
                <a:gd name="T24" fmla="*/ 12 w 48"/>
                <a:gd name="T25" fmla="*/ 59 h 36"/>
                <a:gd name="T26" fmla="*/ 12 w 48"/>
                <a:gd name="T27" fmla="*/ 87 h 36"/>
                <a:gd name="T28" fmla="*/ 32 w 48"/>
                <a:gd name="T29" fmla="*/ 87 h 36"/>
                <a:gd name="T30" fmla="*/ 42 w 48"/>
                <a:gd name="T31" fmla="*/ 87 h 36"/>
                <a:gd name="T32" fmla="*/ 18 w 48"/>
                <a:gd name="T33" fmla="*/ 87 h 36"/>
                <a:gd name="T34" fmla="*/ 32 w 48"/>
                <a:gd name="T35" fmla="*/ 113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36"/>
                <a:gd name="T56" fmla="*/ 48 w 48"/>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E1E1E1"/>
            </a:solidFill>
            <a:ln w="9525">
              <a:solidFill>
                <a:srgbClr val="000000"/>
              </a:solidFill>
              <a:round/>
              <a:headEnd/>
              <a:tailEnd/>
            </a:ln>
          </p:spPr>
          <p:txBody>
            <a:bodyPr/>
            <a:lstStyle/>
            <a:p>
              <a:endParaRPr lang="en-US"/>
            </a:p>
          </p:txBody>
        </p:sp>
        <p:sp>
          <p:nvSpPr>
            <p:cNvPr id="7320" name="Freeform 174"/>
            <p:cNvSpPr>
              <a:spLocks/>
            </p:cNvSpPr>
            <p:nvPr/>
          </p:nvSpPr>
          <p:spPr bwMode="auto">
            <a:xfrm>
              <a:off x="2377" y="2375"/>
              <a:ext cx="102" cy="141"/>
            </a:xfrm>
            <a:custGeom>
              <a:avLst/>
              <a:gdLst>
                <a:gd name="T0" fmla="*/ 60 w 102"/>
                <a:gd name="T1" fmla="*/ 26 h 125"/>
                <a:gd name="T2" fmla="*/ 48 w 102"/>
                <a:gd name="T3" fmla="*/ 26 h 125"/>
                <a:gd name="T4" fmla="*/ 36 w 102"/>
                <a:gd name="T5" fmla="*/ 26 h 125"/>
                <a:gd name="T6" fmla="*/ 36 w 102"/>
                <a:gd name="T7" fmla="*/ 0 h 125"/>
                <a:gd name="T8" fmla="*/ 30 w 102"/>
                <a:gd name="T9" fmla="*/ 0 h 125"/>
                <a:gd name="T10" fmla="*/ 24 w 102"/>
                <a:gd name="T11" fmla="*/ 26 h 125"/>
                <a:gd name="T12" fmla="*/ 12 w 102"/>
                <a:gd name="T13" fmla="*/ 26 h 125"/>
                <a:gd name="T14" fmla="*/ 6 w 102"/>
                <a:gd name="T15" fmla="*/ 26 h 125"/>
                <a:gd name="T16" fmla="*/ 6 w 102"/>
                <a:gd name="T17" fmla="*/ 98 h 125"/>
                <a:gd name="T18" fmla="*/ 6 w 102"/>
                <a:gd name="T19" fmla="*/ 125 h 125"/>
                <a:gd name="T20" fmla="*/ 6 w 102"/>
                <a:gd name="T21" fmla="*/ 125 h 125"/>
                <a:gd name="T22" fmla="*/ 12 w 102"/>
                <a:gd name="T23" fmla="*/ 147 h 125"/>
                <a:gd name="T24" fmla="*/ 12 w 102"/>
                <a:gd name="T25" fmla="*/ 177 h 125"/>
                <a:gd name="T26" fmla="*/ 0 w 102"/>
                <a:gd name="T27" fmla="*/ 177 h 125"/>
                <a:gd name="T28" fmla="*/ 6 w 102"/>
                <a:gd name="T29" fmla="*/ 228 h 125"/>
                <a:gd name="T30" fmla="*/ 0 w 102"/>
                <a:gd name="T31" fmla="*/ 255 h 125"/>
                <a:gd name="T32" fmla="*/ 0 w 102"/>
                <a:gd name="T33" fmla="*/ 255 h 125"/>
                <a:gd name="T34" fmla="*/ 0 w 102"/>
                <a:gd name="T35" fmla="*/ 327 h 125"/>
                <a:gd name="T36" fmla="*/ 0 w 102"/>
                <a:gd name="T37" fmla="*/ 352 h 125"/>
                <a:gd name="T38" fmla="*/ 12 w 102"/>
                <a:gd name="T39" fmla="*/ 374 h 125"/>
                <a:gd name="T40" fmla="*/ 18 w 102"/>
                <a:gd name="T41" fmla="*/ 433 h 125"/>
                <a:gd name="T42" fmla="*/ 12 w 102"/>
                <a:gd name="T43" fmla="*/ 529 h 125"/>
                <a:gd name="T44" fmla="*/ 36 w 102"/>
                <a:gd name="T45" fmla="*/ 476 h 125"/>
                <a:gd name="T46" fmla="*/ 60 w 102"/>
                <a:gd name="T47" fmla="*/ 453 h 125"/>
                <a:gd name="T48" fmla="*/ 54 w 102"/>
                <a:gd name="T49" fmla="*/ 453 h 125"/>
                <a:gd name="T50" fmla="*/ 78 w 102"/>
                <a:gd name="T51" fmla="*/ 453 h 125"/>
                <a:gd name="T52" fmla="*/ 66 w 102"/>
                <a:gd name="T53" fmla="*/ 453 h 125"/>
                <a:gd name="T54" fmla="*/ 78 w 102"/>
                <a:gd name="T55" fmla="*/ 453 h 125"/>
                <a:gd name="T56" fmla="*/ 90 w 102"/>
                <a:gd name="T57" fmla="*/ 453 h 125"/>
                <a:gd name="T58" fmla="*/ 90 w 102"/>
                <a:gd name="T59" fmla="*/ 453 h 125"/>
                <a:gd name="T60" fmla="*/ 96 w 102"/>
                <a:gd name="T61" fmla="*/ 453 h 125"/>
                <a:gd name="T62" fmla="*/ 96 w 102"/>
                <a:gd name="T63" fmla="*/ 374 h 125"/>
                <a:gd name="T64" fmla="*/ 90 w 102"/>
                <a:gd name="T65" fmla="*/ 327 h 125"/>
                <a:gd name="T66" fmla="*/ 96 w 102"/>
                <a:gd name="T67" fmla="*/ 255 h 125"/>
                <a:gd name="T68" fmla="*/ 102 w 102"/>
                <a:gd name="T69" fmla="*/ 202 h 125"/>
                <a:gd name="T70" fmla="*/ 102 w 102"/>
                <a:gd name="T71" fmla="*/ 98 h 125"/>
                <a:gd name="T72" fmla="*/ 84 w 102"/>
                <a:gd name="T73" fmla="*/ 47 h 125"/>
                <a:gd name="T74" fmla="*/ 66 w 102"/>
                <a:gd name="T75" fmla="*/ 70 h 125"/>
                <a:gd name="T76" fmla="*/ 60 w 102"/>
                <a:gd name="T77" fmla="*/ 2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2"/>
                <a:gd name="T118" fmla="*/ 0 h 125"/>
                <a:gd name="T119" fmla="*/ 102 w 102"/>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E1E1E1"/>
            </a:solidFill>
            <a:ln w="9525">
              <a:solidFill>
                <a:srgbClr val="000000"/>
              </a:solidFill>
              <a:round/>
              <a:headEnd/>
              <a:tailEnd/>
            </a:ln>
          </p:spPr>
          <p:txBody>
            <a:bodyPr/>
            <a:lstStyle/>
            <a:p>
              <a:endParaRPr lang="en-US"/>
            </a:p>
          </p:txBody>
        </p:sp>
        <p:sp>
          <p:nvSpPr>
            <p:cNvPr id="7321" name="Freeform 175"/>
            <p:cNvSpPr>
              <a:spLocks/>
            </p:cNvSpPr>
            <p:nvPr/>
          </p:nvSpPr>
          <p:spPr bwMode="auto">
            <a:xfrm>
              <a:off x="2286" y="2388"/>
              <a:ext cx="54" cy="67"/>
            </a:xfrm>
            <a:custGeom>
              <a:avLst/>
              <a:gdLst>
                <a:gd name="T0" fmla="*/ 65 w 53"/>
                <a:gd name="T1" fmla="*/ 115 h 60"/>
                <a:gd name="T2" fmla="*/ 59 w 53"/>
                <a:gd name="T3" fmla="*/ 160 h 60"/>
                <a:gd name="T4" fmla="*/ 53 w 53"/>
                <a:gd name="T5" fmla="*/ 203 h 60"/>
                <a:gd name="T6" fmla="*/ 47 w 53"/>
                <a:gd name="T7" fmla="*/ 227 h 60"/>
                <a:gd name="T8" fmla="*/ 17 w 53"/>
                <a:gd name="T9" fmla="*/ 203 h 60"/>
                <a:gd name="T10" fmla="*/ 17 w 53"/>
                <a:gd name="T11" fmla="*/ 182 h 60"/>
                <a:gd name="T12" fmla="*/ 17 w 53"/>
                <a:gd name="T13" fmla="*/ 182 h 60"/>
                <a:gd name="T14" fmla="*/ 6 w 53"/>
                <a:gd name="T15" fmla="*/ 115 h 60"/>
                <a:gd name="T16" fmla="*/ 12 w 53"/>
                <a:gd name="T17" fmla="*/ 115 h 60"/>
                <a:gd name="T18" fmla="*/ 6 w 53"/>
                <a:gd name="T19" fmla="*/ 92 h 60"/>
                <a:gd name="T20" fmla="*/ 6 w 53"/>
                <a:gd name="T21" fmla="*/ 92 h 60"/>
                <a:gd name="T22" fmla="*/ 0 w 53"/>
                <a:gd name="T23" fmla="*/ 68 h 60"/>
                <a:gd name="T24" fmla="*/ 17 w 53"/>
                <a:gd name="T25" fmla="*/ 23 h 60"/>
                <a:gd name="T26" fmla="*/ 53 w 53"/>
                <a:gd name="T27" fmla="*/ 0 h 60"/>
                <a:gd name="T28" fmla="*/ 65 w 53"/>
                <a:gd name="T29" fmla="*/ 68 h 60"/>
                <a:gd name="T30" fmla="*/ 59 w 53"/>
                <a:gd name="T31" fmla="*/ 115 h 60"/>
                <a:gd name="T32" fmla="*/ 65 w 53"/>
                <a:gd name="T33" fmla="*/ 115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60"/>
                <a:gd name="T53" fmla="*/ 53 w 53"/>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round/>
              <a:headEnd/>
              <a:tailEnd/>
            </a:ln>
          </p:spPr>
          <p:txBody>
            <a:bodyPr/>
            <a:lstStyle/>
            <a:p>
              <a:endParaRPr lang="en-US"/>
            </a:p>
          </p:txBody>
        </p:sp>
        <p:sp>
          <p:nvSpPr>
            <p:cNvPr id="7322" name="Freeform 176"/>
            <p:cNvSpPr>
              <a:spLocks/>
            </p:cNvSpPr>
            <p:nvPr/>
          </p:nvSpPr>
          <p:spPr bwMode="auto">
            <a:xfrm>
              <a:off x="2522" y="2362"/>
              <a:ext cx="31" cy="114"/>
            </a:xfrm>
            <a:custGeom>
              <a:avLst/>
              <a:gdLst>
                <a:gd name="T0" fmla="*/ 12 w 30"/>
                <a:gd name="T1" fmla="*/ 26 h 101"/>
                <a:gd name="T2" fmla="*/ 0 w 30"/>
                <a:gd name="T3" fmla="*/ 0 h 101"/>
                <a:gd name="T4" fmla="*/ 0 w 30"/>
                <a:gd name="T5" fmla="*/ 26 h 101"/>
                <a:gd name="T6" fmla="*/ 12 w 30"/>
                <a:gd name="T7" fmla="*/ 98 h 101"/>
                <a:gd name="T8" fmla="*/ 12 w 30"/>
                <a:gd name="T9" fmla="*/ 151 h 101"/>
                <a:gd name="T10" fmla="*/ 12 w 30"/>
                <a:gd name="T11" fmla="*/ 202 h 101"/>
                <a:gd name="T12" fmla="*/ 12 w 30"/>
                <a:gd name="T13" fmla="*/ 255 h 101"/>
                <a:gd name="T14" fmla="*/ 12 w 30"/>
                <a:gd name="T15" fmla="*/ 327 h 101"/>
                <a:gd name="T16" fmla="*/ 12 w 30"/>
                <a:gd name="T17" fmla="*/ 380 h 101"/>
                <a:gd name="T18" fmla="*/ 36 w 30"/>
                <a:gd name="T19" fmla="*/ 435 h 101"/>
                <a:gd name="T20" fmla="*/ 42 w 30"/>
                <a:gd name="T21" fmla="*/ 435 h 101"/>
                <a:gd name="T22" fmla="*/ 42 w 30"/>
                <a:gd name="T23" fmla="*/ 304 h 101"/>
                <a:gd name="T24" fmla="*/ 42 w 30"/>
                <a:gd name="T25" fmla="*/ 228 h 101"/>
                <a:gd name="T26" fmla="*/ 42 w 30"/>
                <a:gd name="T27" fmla="*/ 177 h 101"/>
                <a:gd name="T28" fmla="*/ 36 w 30"/>
                <a:gd name="T29" fmla="*/ 98 h 101"/>
                <a:gd name="T30" fmla="*/ 30 w 30"/>
                <a:gd name="T31" fmla="*/ 53 h 101"/>
                <a:gd name="T32" fmla="*/ 30 w 30"/>
                <a:gd name="T33" fmla="*/ 26 h 101"/>
                <a:gd name="T34" fmla="*/ 12 w 30"/>
                <a:gd name="T35" fmla="*/ 26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101"/>
                <a:gd name="T56" fmla="*/ 30 w 30"/>
                <a:gd name="T57" fmla="*/ 101 h 1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E1E1E1"/>
            </a:solidFill>
            <a:ln w="9525">
              <a:solidFill>
                <a:srgbClr val="000000"/>
              </a:solidFill>
              <a:round/>
              <a:headEnd/>
              <a:tailEnd/>
            </a:ln>
          </p:spPr>
          <p:txBody>
            <a:bodyPr/>
            <a:lstStyle/>
            <a:p>
              <a:endParaRPr lang="en-US"/>
            </a:p>
          </p:txBody>
        </p:sp>
        <p:sp>
          <p:nvSpPr>
            <p:cNvPr id="7323" name="Freeform 177"/>
            <p:cNvSpPr>
              <a:spLocks/>
            </p:cNvSpPr>
            <p:nvPr/>
          </p:nvSpPr>
          <p:spPr bwMode="auto">
            <a:xfrm>
              <a:off x="2377" y="1783"/>
              <a:ext cx="357" cy="396"/>
            </a:xfrm>
            <a:custGeom>
              <a:avLst/>
              <a:gdLst>
                <a:gd name="T0" fmla="*/ 6 w 353"/>
                <a:gd name="T1" fmla="*/ 642 h 353"/>
                <a:gd name="T2" fmla="*/ 0 w 353"/>
                <a:gd name="T3" fmla="*/ 735 h 353"/>
                <a:gd name="T4" fmla="*/ 0 w 353"/>
                <a:gd name="T5" fmla="*/ 756 h 353"/>
                <a:gd name="T6" fmla="*/ 18 w 353"/>
                <a:gd name="T7" fmla="*/ 807 h 353"/>
                <a:gd name="T8" fmla="*/ 30 w 353"/>
                <a:gd name="T9" fmla="*/ 849 h 353"/>
                <a:gd name="T10" fmla="*/ 60 w 353"/>
                <a:gd name="T11" fmla="*/ 902 h 353"/>
                <a:gd name="T12" fmla="*/ 78 w 353"/>
                <a:gd name="T13" fmla="*/ 950 h 353"/>
                <a:gd name="T14" fmla="*/ 90 w 353"/>
                <a:gd name="T15" fmla="*/ 994 h 353"/>
                <a:gd name="T16" fmla="*/ 102 w 353"/>
                <a:gd name="T17" fmla="*/ 1016 h 353"/>
                <a:gd name="T18" fmla="*/ 114 w 353"/>
                <a:gd name="T19" fmla="*/ 1067 h 353"/>
                <a:gd name="T20" fmla="*/ 126 w 353"/>
                <a:gd name="T21" fmla="*/ 1092 h 353"/>
                <a:gd name="T22" fmla="*/ 143 w 353"/>
                <a:gd name="T23" fmla="*/ 1139 h 353"/>
                <a:gd name="T24" fmla="*/ 168 w 353"/>
                <a:gd name="T25" fmla="*/ 1187 h 353"/>
                <a:gd name="T26" fmla="*/ 192 w 353"/>
                <a:gd name="T27" fmla="*/ 1261 h 353"/>
                <a:gd name="T28" fmla="*/ 192 w 353"/>
                <a:gd name="T29" fmla="*/ 1279 h 353"/>
                <a:gd name="T30" fmla="*/ 198 w 353"/>
                <a:gd name="T31" fmla="*/ 1306 h 353"/>
                <a:gd name="T32" fmla="*/ 222 w 353"/>
                <a:gd name="T33" fmla="*/ 1356 h 353"/>
                <a:gd name="T34" fmla="*/ 231 w 353"/>
                <a:gd name="T35" fmla="*/ 1402 h 353"/>
                <a:gd name="T36" fmla="*/ 258 w 353"/>
                <a:gd name="T37" fmla="*/ 1402 h 353"/>
                <a:gd name="T38" fmla="*/ 282 w 353"/>
                <a:gd name="T39" fmla="*/ 1376 h 353"/>
                <a:gd name="T40" fmla="*/ 299 w 353"/>
                <a:gd name="T41" fmla="*/ 1332 h 353"/>
                <a:gd name="T42" fmla="*/ 311 w 353"/>
                <a:gd name="T43" fmla="*/ 1279 h 353"/>
                <a:gd name="T44" fmla="*/ 335 w 353"/>
                <a:gd name="T45" fmla="*/ 1238 h 353"/>
                <a:gd name="T46" fmla="*/ 359 w 353"/>
                <a:gd name="T47" fmla="*/ 1164 h 353"/>
                <a:gd name="T48" fmla="*/ 383 w 353"/>
                <a:gd name="T49" fmla="*/ 1114 h 353"/>
                <a:gd name="T50" fmla="*/ 401 w 353"/>
                <a:gd name="T51" fmla="*/ 1067 h 353"/>
                <a:gd name="T52" fmla="*/ 395 w 353"/>
                <a:gd name="T53" fmla="*/ 994 h 353"/>
                <a:gd name="T54" fmla="*/ 371 w 353"/>
                <a:gd name="T55" fmla="*/ 994 h 353"/>
                <a:gd name="T56" fmla="*/ 365 w 353"/>
                <a:gd name="T57" fmla="*/ 925 h 353"/>
                <a:gd name="T58" fmla="*/ 351 w 353"/>
                <a:gd name="T59" fmla="*/ 849 h 353"/>
                <a:gd name="T60" fmla="*/ 365 w 353"/>
                <a:gd name="T61" fmla="*/ 830 h 353"/>
                <a:gd name="T62" fmla="*/ 359 w 353"/>
                <a:gd name="T63" fmla="*/ 642 h 353"/>
                <a:gd name="T64" fmla="*/ 351 w 353"/>
                <a:gd name="T65" fmla="*/ 551 h 353"/>
                <a:gd name="T66" fmla="*/ 351 w 353"/>
                <a:gd name="T67" fmla="*/ 551 h 353"/>
                <a:gd name="T68" fmla="*/ 343 w 353"/>
                <a:gd name="T69" fmla="*/ 385 h 353"/>
                <a:gd name="T70" fmla="*/ 327 w 353"/>
                <a:gd name="T71" fmla="*/ 331 h 353"/>
                <a:gd name="T72" fmla="*/ 305 w 353"/>
                <a:gd name="T73" fmla="*/ 261 h 353"/>
                <a:gd name="T74" fmla="*/ 319 w 353"/>
                <a:gd name="T75" fmla="*/ 190 h 353"/>
                <a:gd name="T76" fmla="*/ 327 w 353"/>
                <a:gd name="T77" fmla="*/ 142 h 353"/>
                <a:gd name="T78" fmla="*/ 327 w 353"/>
                <a:gd name="T79" fmla="*/ 24 h 353"/>
                <a:gd name="T80" fmla="*/ 327 w 353"/>
                <a:gd name="T81" fmla="*/ 0 h 353"/>
                <a:gd name="T82" fmla="*/ 287 w 353"/>
                <a:gd name="T83" fmla="*/ 0 h 353"/>
                <a:gd name="T84" fmla="*/ 270 w 353"/>
                <a:gd name="T85" fmla="*/ 24 h 353"/>
                <a:gd name="T86" fmla="*/ 240 w 353"/>
                <a:gd name="T87" fmla="*/ 24 h 353"/>
                <a:gd name="T88" fmla="*/ 216 w 353"/>
                <a:gd name="T89" fmla="*/ 24 h 353"/>
                <a:gd name="T90" fmla="*/ 198 w 353"/>
                <a:gd name="T91" fmla="*/ 48 h 353"/>
                <a:gd name="T92" fmla="*/ 174 w 353"/>
                <a:gd name="T93" fmla="*/ 70 h 353"/>
                <a:gd name="T94" fmla="*/ 168 w 353"/>
                <a:gd name="T95" fmla="*/ 95 h 353"/>
                <a:gd name="T96" fmla="*/ 143 w 353"/>
                <a:gd name="T97" fmla="*/ 120 h 353"/>
                <a:gd name="T98" fmla="*/ 120 w 353"/>
                <a:gd name="T99" fmla="*/ 142 h 353"/>
                <a:gd name="T100" fmla="*/ 126 w 353"/>
                <a:gd name="T101" fmla="*/ 165 h 353"/>
                <a:gd name="T102" fmla="*/ 126 w 353"/>
                <a:gd name="T103" fmla="*/ 234 h 353"/>
                <a:gd name="T104" fmla="*/ 132 w 353"/>
                <a:gd name="T105" fmla="*/ 288 h 353"/>
                <a:gd name="T106" fmla="*/ 155 w 353"/>
                <a:gd name="T107" fmla="*/ 354 h 353"/>
                <a:gd name="T108" fmla="*/ 143 w 353"/>
                <a:gd name="T109" fmla="*/ 385 h 353"/>
                <a:gd name="T110" fmla="*/ 120 w 353"/>
                <a:gd name="T111" fmla="*/ 385 h 353"/>
                <a:gd name="T112" fmla="*/ 96 w 353"/>
                <a:gd name="T113" fmla="*/ 432 h 353"/>
                <a:gd name="T114" fmla="*/ 96 w 353"/>
                <a:gd name="T115" fmla="*/ 477 h 353"/>
                <a:gd name="T116" fmla="*/ 72 w 353"/>
                <a:gd name="T117" fmla="*/ 524 h 353"/>
                <a:gd name="T118" fmla="*/ 60 w 353"/>
                <a:gd name="T119" fmla="*/ 572 h 353"/>
                <a:gd name="T120" fmla="*/ 30 w 353"/>
                <a:gd name="T121" fmla="*/ 593 h 353"/>
                <a:gd name="T122" fmla="*/ 18 w 353"/>
                <a:gd name="T123" fmla="*/ 621 h 353"/>
                <a:gd name="T124" fmla="*/ 6 w 353"/>
                <a:gd name="T125" fmla="*/ 642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3"/>
                <a:gd name="T190" fmla="*/ 0 h 353"/>
                <a:gd name="T191" fmla="*/ 353 w 353"/>
                <a:gd name="T192" fmla="*/ 353 h 3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round/>
              <a:headEnd/>
              <a:tailEnd/>
            </a:ln>
          </p:spPr>
          <p:txBody>
            <a:bodyPr/>
            <a:lstStyle/>
            <a:p>
              <a:endParaRPr lang="en-US"/>
            </a:p>
          </p:txBody>
        </p:sp>
        <p:sp>
          <p:nvSpPr>
            <p:cNvPr id="7324" name="Freeform 178"/>
            <p:cNvSpPr>
              <a:spLocks/>
            </p:cNvSpPr>
            <p:nvPr/>
          </p:nvSpPr>
          <p:spPr bwMode="auto">
            <a:xfrm>
              <a:off x="2280" y="1965"/>
              <a:ext cx="13" cy="14"/>
            </a:xfrm>
            <a:custGeom>
              <a:avLst/>
              <a:gdLst>
                <a:gd name="T0" fmla="*/ 30 w 12"/>
                <a:gd name="T1" fmla="*/ 0 h 12"/>
                <a:gd name="T2" fmla="*/ 18 w 12"/>
                <a:gd name="T3" fmla="*/ 40 h 12"/>
                <a:gd name="T4" fmla="*/ 0 w 12"/>
                <a:gd name="T5" fmla="*/ 76 h 12"/>
                <a:gd name="T6" fmla="*/ 30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0"/>
                  </a:moveTo>
                  <a:lnTo>
                    <a:pt x="6" y="6"/>
                  </a:lnTo>
                  <a:lnTo>
                    <a:pt x="0" y="12"/>
                  </a:lnTo>
                  <a:lnTo>
                    <a:pt x="12" y="0"/>
                  </a:lnTo>
                  <a:close/>
                </a:path>
              </a:pathLst>
            </a:custGeom>
            <a:solidFill>
              <a:srgbClr val="E1E1E1"/>
            </a:solidFill>
            <a:ln w="9525">
              <a:solidFill>
                <a:srgbClr val="000000"/>
              </a:solidFill>
              <a:round/>
              <a:headEnd/>
              <a:tailEnd/>
            </a:ln>
          </p:spPr>
          <p:txBody>
            <a:bodyPr/>
            <a:lstStyle/>
            <a:p>
              <a:endParaRPr lang="en-US"/>
            </a:p>
          </p:txBody>
        </p:sp>
        <p:sp>
          <p:nvSpPr>
            <p:cNvPr id="7325" name="Freeform 179"/>
            <p:cNvSpPr>
              <a:spLocks/>
            </p:cNvSpPr>
            <p:nvPr/>
          </p:nvSpPr>
          <p:spPr bwMode="auto">
            <a:xfrm>
              <a:off x="2237" y="1972"/>
              <a:ext cx="6" cy="14"/>
            </a:xfrm>
            <a:custGeom>
              <a:avLst/>
              <a:gdLst>
                <a:gd name="T0" fmla="*/ 6 w 6"/>
                <a:gd name="T1" fmla="*/ 0 h 12"/>
                <a:gd name="T2" fmla="*/ 0 w 6"/>
                <a:gd name="T3" fmla="*/ 76 h 12"/>
                <a:gd name="T4" fmla="*/ 0 w 6"/>
                <a:gd name="T5" fmla="*/ 40 h 12"/>
                <a:gd name="T6" fmla="*/ 6 w 6"/>
                <a:gd name="T7" fmla="*/ 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0"/>
                  </a:moveTo>
                  <a:lnTo>
                    <a:pt x="0" y="12"/>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326" name="Freeform 180"/>
            <p:cNvSpPr>
              <a:spLocks/>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6" y="0"/>
                  </a:moveTo>
                  <a:lnTo>
                    <a:pt x="6" y="5"/>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27" name="Freeform 181"/>
            <p:cNvSpPr>
              <a:spLocks/>
            </p:cNvSpPr>
            <p:nvPr/>
          </p:nvSpPr>
          <p:spPr bwMode="auto">
            <a:xfrm>
              <a:off x="2293" y="1959"/>
              <a:ext cx="5" cy="1"/>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28" name="Rectangle 182"/>
            <p:cNvSpPr>
              <a:spLocks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29" name="Rectangle 183"/>
            <p:cNvSpPr>
              <a:spLocks noChangeArrowheads="1"/>
            </p:cNvSpPr>
            <p:nvPr/>
          </p:nvSpPr>
          <p:spPr bwMode="auto">
            <a:xfrm>
              <a:off x="2437" y="1803"/>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30" name="Freeform 184"/>
            <p:cNvSpPr>
              <a:spLocks/>
            </p:cNvSpPr>
            <p:nvPr/>
          </p:nvSpPr>
          <p:spPr bwMode="auto">
            <a:xfrm>
              <a:off x="2685" y="1871"/>
              <a:ext cx="279" cy="302"/>
            </a:xfrm>
            <a:custGeom>
              <a:avLst/>
              <a:gdLst>
                <a:gd name="T0" fmla="*/ 306 w 275"/>
                <a:gd name="T1" fmla="*/ 1080 h 269"/>
                <a:gd name="T2" fmla="*/ 306 w 275"/>
                <a:gd name="T3" fmla="*/ 1058 h 269"/>
                <a:gd name="T4" fmla="*/ 326 w 275"/>
                <a:gd name="T5" fmla="*/ 1058 h 269"/>
                <a:gd name="T6" fmla="*/ 326 w 275"/>
                <a:gd name="T7" fmla="*/ 957 h 269"/>
                <a:gd name="T8" fmla="*/ 318 w 275"/>
                <a:gd name="T9" fmla="*/ 884 h 269"/>
                <a:gd name="T10" fmla="*/ 318 w 275"/>
                <a:gd name="T11" fmla="*/ 597 h 269"/>
                <a:gd name="T12" fmla="*/ 312 w 275"/>
                <a:gd name="T13" fmla="*/ 431 h 269"/>
                <a:gd name="T14" fmla="*/ 312 w 275"/>
                <a:gd name="T15" fmla="*/ 362 h 269"/>
                <a:gd name="T16" fmla="*/ 312 w 275"/>
                <a:gd name="T17" fmla="*/ 290 h 269"/>
                <a:gd name="T18" fmla="*/ 312 w 275"/>
                <a:gd name="T19" fmla="*/ 216 h 269"/>
                <a:gd name="T20" fmla="*/ 312 w 275"/>
                <a:gd name="T21" fmla="*/ 168 h 269"/>
                <a:gd name="T22" fmla="*/ 312 w 275"/>
                <a:gd name="T23" fmla="*/ 120 h 269"/>
                <a:gd name="T24" fmla="*/ 300 w 275"/>
                <a:gd name="T25" fmla="*/ 95 h 269"/>
                <a:gd name="T26" fmla="*/ 271 w 275"/>
                <a:gd name="T27" fmla="*/ 70 h 269"/>
                <a:gd name="T28" fmla="*/ 271 w 275"/>
                <a:gd name="T29" fmla="*/ 24 h 269"/>
                <a:gd name="T30" fmla="*/ 240 w 275"/>
                <a:gd name="T31" fmla="*/ 24 h 269"/>
                <a:gd name="T32" fmla="*/ 228 w 275"/>
                <a:gd name="T33" fmla="*/ 48 h 269"/>
                <a:gd name="T34" fmla="*/ 216 w 275"/>
                <a:gd name="T35" fmla="*/ 70 h 269"/>
                <a:gd name="T36" fmla="*/ 216 w 275"/>
                <a:gd name="T37" fmla="*/ 192 h 269"/>
                <a:gd name="T38" fmla="*/ 193 w 275"/>
                <a:gd name="T39" fmla="*/ 216 h 269"/>
                <a:gd name="T40" fmla="*/ 168 w 275"/>
                <a:gd name="T41" fmla="*/ 192 h 269"/>
                <a:gd name="T42" fmla="*/ 150 w 275"/>
                <a:gd name="T43" fmla="*/ 145 h 269"/>
                <a:gd name="T44" fmla="*/ 124 w 275"/>
                <a:gd name="T45" fmla="*/ 120 h 269"/>
                <a:gd name="T46" fmla="*/ 112 w 275"/>
                <a:gd name="T47" fmla="*/ 48 h 269"/>
                <a:gd name="T48" fmla="*/ 90 w 275"/>
                <a:gd name="T49" fmla="*/ 48 h 269"/>
                <a:gd name="T50" fmla="*/ 72 w 275"/>
                <a:gd name="T51" fmla="*/ 24 h 269"/>
                <a:gd name="T52" fmla="*/ 48 w 275"/>
                <a:gd name="T53" fmla="*/ 0 h 269"/>
                <a:gd name="T54" fmla="*/ 48 w 275"/>
                <a:gd name="T55" fmla="*/ 48 h 269"/>
                <a:gd name="T56" fmla="*/ 24 w 275"/>
                <a:gd name="T57" fmla="*/ 95 h 269"/>
                <a:gd name="T58" fmla="*/ 12 w 275"/>
                <a:gd name="T59" fmla="*/ 145 h 269"/>
                <a:gd name="T60" fmla="*/ 12 w 275"/>
                <a:gd name="T61" fmla="*/ 192 h 269"/>
                <a:gd name="T62" fmla="*/ 0 w 275"/>
                <a:gd name="T63" fmla="*/ 238 h 269"/>
                <a:gd name="T64" fmla="*/ 0 w 275"/>
                <a:gd name="T65" fmla="*/ 238 h 269"/>
                <a:gd name="T66" fmla="*/ 6 w 275"/>
                <a:gd name="T67" fmla="*/ 337 h 269"/>
                <a:gd name="T68" fmla="*/ 12 w 275"/>
                <a:gd name="T69" fmla="*/ 527 h 269"/>
                <a:gd name="T70" fmla="*/ 0 w 275"/>
                <a:gd name="T71" fmla="*/ 552 h 269"/>
                <a:gd name="T72" fmla="*/ 12 w 275"/>
                <a:gd name="T73" fmla="*/ 621 h 269"/>
                <a:gd name="T74" fmla="*/ 18 w 275"/>
                <a:gd name="T75" fmla="*/ 696 h 269"/>
                <a:gd name="T76" fmla="*/ 54 w 275"/>
                <a:gd name="T77" fmla="*/ 696 h 269"/>
                <a:gd name="T78" fmla="*/ 60 w 275"/>
                <a:gd name="T79" fmla="*/ 763 h 269"/>
                <a:gd name="T80" fmla="*/ 84 w 275"/>
                <a:gd name="T81" fmla="*/ 787 h 269"/>
                <a:gd name="T82" fmla="*/ 96 w 275"/>
                <a:gd name="T83" fmla="*/ 840 h 269"/>
                <a:gd name="T84" fmla="*/ 112 w 275"/>
                <a:gd name="T85" fmla="*/ 814 h 269"/>
                <a:gd name="T86" fmla="*/ 138 w 275"/>
                <a:gd name="T87" fmla="*/ 763 h 269"/>
                <a:gd name="T88" fmla="*/ 156 w 275"/>
                <a:gd name="T89" fmla="*/ 814 h 269"/>
                <a:gd name="T90" fmla="*/ 202 w 275"/>
                <a:gd name="T91" fmla="*/ 884 h 269"/>
                <a:gd name="T92" fmla="*/ 222 w 275"/>
                <a:gd name="T93" fmla="*/ 933 h 269"/>
                <a:gd name="T94" fmla="*/ 240 w 275"/>
                <a:gd name="T95" fmla="*/ 957 h 269"/>
                <a:gd name="T96" fmla="*/ 287 w 275"/>
                <a:gd name="T97" fmla="*/ 1058 h 269"/>
                <a:gd name="T98" fmla="*/ 306 w 275"/>
                <a:gd name="T99" fmla="*/ 1080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5"/>
                <a:gd name="T151" fmla="*/ 0 h 269"/>
                <a:gd name="T152" fmla="*/ 275 w 275"/>
                <a:gd name="T153" fmla="*/ 269 h 2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round/>
              <a:headEnd/>
              <a:tailEnd/>
            </a:ln>
          </p:spPr>
          <p:txBody>
            <a:bodyPr/>
            <a:lstStyle/>
            <a:p>
              <a:endParaRPr lang="en-US"/>
            </a:p>
          </p:txBody>
        </p:sp>
        <p:sp>
          <p:nvSpPr>
            <p:cNvPr id="7331" name="Freeform 185"/>
            <p:cNvSpPr>
              <a:spLocks/>
            </p:cNvSpPr>
            <p:nvPr/>
          </p:nvSpPr>
          <p:spPr bwMode="auto">
            <a:xfrm>
              <a:off x="2309" y="2052"/>
              <a:ext cx="292" cy="330"/>
            </a:xfrm>
            <a:custGeom>
              <a:avLst/>
              <a:gdLst>
                <a:gd name="T0" fmla="*/ 72 w 288"/>
                <a:gd name="T1" fmla="*/ 1107 h 294"/>
                <a:gd name="T2" fmla="*/ 84 w 288"/>
                <a:gd name="T3" fmla="*/ 1175 h 294"/>
                <a:gd name="T4" fmla="*/ 102 w 288"/>
                <a:gd name="T5" fmla="*/ 1175 h 294"/>
                <a:gd name="T6" fmla="*/ 120 w 288"/>
                <a:gd name="T7" fmla="*/ 1153 h 294"/>
                <a:gd name="T8" fmla="*/ 138 w 288"/>
                <a:gd name="T9" fmla="*/ 1175 h 294"/>
                <a:gd name="T10" fmla="*/ 150 w 288"/>
                <a:gd name="T11" fmla="*/ 1035 h 294"/>
                <a:gd name="T12" fmla="*/ 162 w 288"/>
                <a:gd name="T13" fmla="*/ 960 h 294"/>
                <a:gd name="T14" fmla="*/ 174 w 288"/>
                <a:gd name="T15" fmla="*/ 936 h 294"/>
                <a:gd name="T16" fmla="*/ 189 w 288"/>
                <a:gd name="T17" fmla="*/ 911 h 294"/>
                <a:gd name="T18" fmla="*/ 206 w 288"/>
                <a:gd name="T19" fmla="*/ 862 h 294"/>
                <a:gd name="T20" fmla="*/ 234 w 288"/>
                <a:gd name="T21" fmla="*/ 788 h 294"/>
                <a:gd name="T22" fmla="*/ 260 w 288"/>
                <a:gd name="T23" fmla="*/ 788 h 294"/>
                <a:gd name="T24" fmla="*/ 306 w 288"/>
                <a:gd name="T25" fmla="*/ 768 h 294"/>
                <a:gd name="T26" fmla="*/ 331 w 288"/>
                <a:gd name="T27" fmla="*/ 697 h 294"/>
                <a:gd name="T28" fmla="*/ 331 w 288"/>
                <a:gd name="T29" fmla="*/ 576 h 294"/>
                <a:gd name="T30" fmla="*/ 339 w 288"/>
                <a:gd name="T31" fmla="*/ 457 h 294"/>
                <a:gd name="T32" fmla="*/ 312 w 288"/>
                <a:gd name="T33" fmla="*/ 407 h 294"/>
                <a:gd name="T34" fmla="*/ 276 w 288"/>
                <a:gd name="T35" fmla="*/ 337 h 294"/>
                <a:gd name="T36" fmla="*/ 246 w 288"/>
                <a:gd name="T37" fmla="*/ 238 h 294"/>
                <a:gd name="T38" fmla="*/ 215 w 288"/>
                <a:gd name="T39" fmla="*/ 144 h 294"/>
                <a:gd name="T40" fmla="*/ 180 w 288"/>
                <a:gd name="T41" fmla="*/ 70 h 294"/>
                <a:gd name="T42" fmla="*/ 156 w 288"/>
                <a:gd name="T43" fmla="*/ 0 h 294"/>
                <a:gd name="T44" fmla="*/ 131 w 288"/>
                <a:gd name="T45" fmla="*/ 262 h 294"/>
                <a:gd name="T46" fmla="*/ 138 w 288"/>
                <a:gd name="T47" fmla="*/ 672 h 294"/>
                <a:gd name="T48" fmla="*/ 138 w 288"/>
                <a:gd name="T49" fmla="*/ 768 h 294"/>
                <a:gd name="T50" fmla="*/ 60 w 288"/>
                <a:gd name="T51" fmla="*/ 748 h 294"/>
                <a:gd name="T52" fmla="*/ 18 w 288"/>
                <a:gd name="T53" fmla="*/ 768 h 294"/>
                <a:gd name="T54" fmla="*/ 0 w 288"/>
                <a:gd name="T55" fmla="*/ 815 h 294"/>
                <a:gd name="T56" fmla="*/ 6 w 288"/>
                <a:gd name="T57" fmla="*/ 884 h 294"/>
                <a:gd name="T58" fmla="*/ 12 w 288"/>
                <a:gd name="T59" fmla="*/ 1009 h 294"/>
                <a:gd name="T60" fmla="*/ 24 w 288"/>
                <a:gd name="T61" fmla="*/ 1035 h 294"/>
                <a:gd name="T62" fmla="*/ 48 w 288"/>
                <a:gd name="T63" fmla="*/ 1035 h 294"/>
                <a:gd name="T64" fmla="*/ 66 w 288"/>
                <a:gd name="T65" fmla="*/ 1009 h 294"/>
                <a:gd name="T66" fmla="*/ 78 w 288"/>
                <a:gd name="T67" fmla="*/ 1081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8"/>
                <a:gd name="T103" fmla="*/ 0 h 294"/>
                <a:gd name="T104" fmla="*/ 288 w 288"/>
                <a:gd name="T105" fmla="*/ 294 h 2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E1E1E1"/>
            </a:solidFill>
            <a:ln w="9525">
              <a:solidFill>
                <a:srgbClr val="000000"/>
              </a:solidFill>
              <a:round/>
              <a:headEnd/>
              <a:tailEnd/>
            </a:ln>
          </p:spPr>
          <p:txBody>
            <a:bodyPr/>
            <a:lstStyle/>
            <a:p>
              <a:endParaRPr lang="en-US"/>
            </a:p>
          </p:txBody>
        </p:sp>
        <p:sp>
          <p:nvSpPr>
            <p:cNvPr id="7332" name="Rectangle 186"/>
            <p:cNvSpPr>
              <a:spLocks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33" name="Freeform 187"/>
            <p:cNvSpPr>
              <a:spLocks/>
            </p:cNvSpPr>
            <p:nvPr/>
          </p:nvSpPr>
          <p:spPr bwMode="auto">
            <a:xfrm>
              <a:off x="2225" y="1998"/>
              <a:ext cx="218" cy="283"/>
            </a:xfrm>
            <a:custGeom>
              <a:avLst/>
              <a:gdLst>
                <a:gd name="T0" fmla="*/ 12 w 215"/>
                <a:gd name="T1" fmla="*/ 874 h 252"/>
                <a:gd name="T2" fmla="*/ 6 w 215"/>
                <a:gd name="T3" fmla="*/ 916 h 252"/>
                <a:gd name="T4" fmla="*/ 12 w 215"/>
                <a:gd name="T5" fmla="*/ 822 h 252"/>
                <a:gd name="T6" fmla="*/ 18 w 215"/>
                <a:gd name="T7" fmla="*/ 722 h 252"/>
                <a:gd name="T8" fmla="*/ 12 w 215"/>
                <a:gd name="T9" fmla="*/ 652 h 252"/>
                <a:gd name="T10" fmla="*/ 12 w 215"/>
                <a:gd name="T11" fmla="*/ 554 h 252"/>
                <a:gd name="T12" fmla="*/ 0 w 215"/>
                <a:gd name="T13" fmla="*/ 509 h 252"/>
                <a:gd name="T14" fmla="*/ 0 w 215"/>
                <a:gd name="T15" fmla="*/ 529 h 252"/>
                <a:gd name="T16" fmla="*/ 6 w 215"/>
                <a:gd name="T17" fmla="*/ 489 h 252"/>
                <a:gd name="T18" fmla="*/ 84 w 215"/>
                <a:gd name="T19" fmla="*/ 489 h 252"/>
                <a:gd name="T20" fmla="*/ 84 w 215"/>
                <a:gd name="T21" fmla="*/ 412 h 252"/>
                <a:gd name="T22" fmla="*/ 84 w 215"/>
                <a:gd name="T23" fmla="*/ 362 h 252"/>
                <a:gd name="T24" fmla="*/ 101 w 215"/>
                <a:gd name="T25" fmla="*/ 314 h 252"/>
                <a:gd name="T26" fmla="*/ 101 w 215"/>
                <a:gd name="T27" fmla="*/ 218 h 252"/>
                <a:gd name="T28" fmla="*/ 101 w 215"/>
                <a:gd name="T29" fmla="*/ 122 h 252"/>
                <a:gd name="T30" fmla="*/ 173 w 215"/>
                <a:gd name="T31" fmla="*/ 122 h 252"/>
                <a:gd name="T32" fmla="*/ 173 w 215"/>
                <a:gd name="T33" fmla="*/ 0 h 252"/>
                <a:gd name="T34" fmla="*/ 196 w 215"/>
                <a:gd name="T35" fmla="*/ 48 h 252"/>
                <a:gd name="T36" fmla="*/ 214 w 215"/>
                <a:gd name="T37" fmla="*/ 97 h 252"/>
                <a:gd name="T38" fmla="*/ 233 w 215"/>
                <a:gd name="T39" fmla="*/ 145 h 252"/>
                <a:gd name="T40" fmla="*/ 251 w 215"/>
                <a:gd name="T41" fmla="*/ 194 h 252"/>
                <a:gd name="T42" fmla="*/ 221 w 215"/>
                <a:gd name="T43" fmla="*/ 194 h 252"/>
                <a:gd name="T44" fmla="*/ 227 w 215"/>
                <a:gd name="T45" fmla="*/ 460 h 252"/>
                <a:gd name="T46" fmla="*/ 227 w 215"/>
                <a:gd name="T47" fmla="*/ 529 h 252"/>
                <a:gd name="T48" fmla="*/ 233 w 215"/>
                <a:gd name="T49" fmla="*/ 874 h 252"/>
                <a:gd name="T50" fmla="*/ 239 w 215"/>
                <a:gd name="T51" fmla="*/ 894 h 252"/>
                <a:gd name="T52" fmla="*/ 233 w 215"/>
                <a:gd name="T53" fmla="*/ 967 h 252"/>
                <a:gd name="T54" fmla="*/ 155 w 215"/>
                <a:gd name="T55" fmla="*/ 967 h 252"/>
                <a:gd name="T56" fmla="*/ 155 w 215"/>
                <a:gd name="T57" fmla="*/ 942 h 252"/>
                <a:gd name="T58" fmla="*/ 130 w 215"/>
                <a:gd name="T59" fmla="*/ 967 h 252"/>
                <a:gd name="T60" fmla="*/ 118 w 215"/>
                <a:gd name="T61" fmla="*/ 967 h 252"/>
                <a:gd name="T62" fmla="*/ 107 w 215"/>
                <a:gd name="T63" fmla="*/ 942 h 252"/>
                <a:gd name="T64" fmla="*/ 95 w 215"/>
                <a:gd name="T65" fmla="*/ 1013 h 252"/>
                <a:gd name="T66" fmla="*/ 95 w 215"/>
                <a:gd name="T67" fmla="*/ 1013 h 252"/>
                <a:gd name="T68" fmla="*/ 84 w 215"/>
                <a:gd name="T69" fmla="*/ 967 h 252"/>
                <a:gd name="T70" fmla="*/ 66 w 215"/>
                <a:gd name="T71" fmla="*/ 916 h 252"/>
                <a:gd name="T72" fmla="*/ 54 w 215"/>
                <a:gd name="T73" fmla="*/ 874 h 252"/>
                <a:gd name="T74" fmla="*/ 24 w 215"/>
                <a:gd name="T75" fmla="*/ 874 h 252"/>
                <a:gd name="T76" fmla="*/ 12 w 215"/>
                <a:gd name="T77" fmla="*/ 874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5"/>
                <a:gd name="T118" fmla="*/ 0 h 252"/>
                <a:gd name="T119" fmla="*/ 215 w 215"/>
                <a:gd name="T120" fmla="*/ 252 h 2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E1E1E1"/>
            </a:solidFill>
            <a:ln w="9525">
              <a:solidFill>
                <a:srgbClr val="000000"/>
              </a:solidFill>
              <a:round/>
              <a:headEnd/>
              <a:tailEnd/>
            </a:ln>
          </p:spPr>
          <p:txBody>
            <a:bodyPr/>
            <a:lstStyle/>
            <a:p>
              <a:endParaRPr lang="en-US"/>
            </a:p>
          </p:txBody>
        </p:sp>
        <p:sp>
          <p:nvSpPr>
            <p:cNvPr id="7334" name="Freeform 188"/>
            <p:cNvSpPr>
              <a:spLocks/>
            </p:cNvSpPr>
            <p:nvPr/>
          </p:nvSpPr>
          <p:spPr bwMode="auto">
            <a:xfrm>
              <a:off x="2298" y="1810"/>
              <a:ext cx="212" cy="181"/>
            </a:xfrm>
            <a:custGeom>
              <a:avLst/>
              <a:gdLst>
                <a:gd name="T0" fmla="*/ 131 w 209"/>
                <a:gd name="T1" fmla="*/ 170 h 161"/>
                <a:gd name="T2" fmla="*/ 101 w 209"/>
                <a:gd name="T3" fmla="*/ 201 h 161"/>
                <a:gd name="T4" fmla="*/ 89 w 209"/>
                <a:gd name="T5" fmla="*/ 242 h 161"/>
                <a:gd name="T6" fmla="*/ 77 w 209"/>
                <a:gd name="T7" fmla="*/ 293 h 161"/>
                <a:gd name="T8" fmla="*/ 71 w 209"/>
                <a:gd name="T9" fmla="*/ 368 h 161"/>
                <a:gd name="T10" fmla="*/ 71 w 209"/>
                <a:gd name="T11" fmla="*/ 437 h 161"/>
                <a:gd name="T12" fmla="*/ 65 w 209"/>
                <a:gd name="T13" fmla="*/ 490 h 161"/>
                <a:gd name="T14" fmla="*/ 59 w 209"/>
                <a:gd name="T15" fmla="*/ 562 h 161"/>
                <a:gd name="T16" fmla="*/ 29 w 209"/>
                <a:gd name="T17" fmla="*/ 588 h 161"/>
                <a:gd name="T18" fmla="*/ 17 w 209"/>
                <a:gd name="T19" fmla="*/ 633 h 161"/>
                <a:gd name="T20" fmla="*/ 0 w 209"/>
                <a:gd name="T21" fmla="*/ 653 h 161"/>
                <a:gd name="T22" fmla="*/ 89 w 209"/>
                <a:gd name="T23" fmla="*/ 653 h 161"/>
                <a:gd name="T24" fmla="*/ 95 w 209"/>
                <a:gd name="T25" fmla="*/ 562 h 161"/>
                <a:gd name="T26" fmla="*/ 109 w 209"/>
                <a:gd name="T27" fmla="*/ 536 h 161"/>
                <a:gd name="T28" fmla="*/ 131 w 209"/>
                <a:gd name="T29" fmla="*/ 516 h 161"/>
                <a:gd name="T30" fmla="*/ 149 w 209"/>
                <a:gd name="T31" fmla="*/ 490 h 161"/>
                <a:gd name="T32" fmla="*/ 161 w 209"/>
                <a:gd name="T33" fmla="*/ 437 h 161"/>
                <a:gd name="T34" fmla="*/ 190 w 209"/>
                <a:gd name="T35" fmla="*/ 389 h 161"/>
                <a:gd name="T36" fmla="*/ 190 w 209"/>
                <a:gd name="T37" fmla="*/ 344 h 161"/>
                <a:gd name="T38" fmla="*/ 221 w 209"/>
                <a:gd name="T39" fmla="*/ 293 h 161"/>
                <a:gd name="T40" fmla="*/ 239 w 209"/>
                <a:gd name="T41" fmla="*/ 293 h 161"/>
                <a:gd name="T42" fmla="*/ 245 w 209"/>
                <a:gd name="T43" fmla="*/ 271 h 161"/>
                <a:gd name="T44" fmla="*/ 233 w 209"/>
                <a:gd name="T45" fmla="*/ 201 h 161"/>
                <a:gd name="T46" fmla="*/ 227 w 209"/>
                <a:gd name="T47" fmla="*/ 145 h 161"/>
                <a:gd name="T48" fmla="*/ 227 w 209"/>
                <a:gd name="T49" fmla="*/ 70 h 161"/>
                <a:gd name="T50" fmla="*/ 221 w 209"/>
                <a:gd name="T51" fmla="*/ 48 h 161"/>
                <a:gd name="T52" fmla="*/ 208 w 209"/>
                <a:gd name="T53" fmla="*/ 48 h 161"/>
                <a:gd name="T54" fmla="*/ 208 w 209"/>
                <a:gd name="T55" fmla="*/ 48 h 161"/>
                <a:gd name="T56" fmla="*/ 167 w 209"/>
                <a:gd name="T57" fmla="*/ 48 h 161"/>
                <a:gd name="T58" fmla="*/ 155 w 209"/>
                <a:gd name="T59" fmla="*/ 0 h 161"/>
                <a:gd name="T60" fmla="*/ 149 w 209"/>
                <a:gd name="T61" fmla="*/ 24 h 161"/>
                <a:gd name="T62" fmla="*/ 131 w 209"/>
                <a:gd name="T63" fmla="*/ 170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9"/>
                <a:gd name="T97" fmla="*/ 0 h 161"/>
                <a:gd name="T98" fmla="*/ 209 w 209"/>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round/>
              <a:headEnd/>
              <a:tailEnd/>
            </a:ln>
          </p:spPr>
          <p:txBody>
            <a:bodyPr/>
            <a:lstStyle/>
            <a:p>
              <a:endParaRPr lang="en-US"/>
            </a:p>
          </p:txBody>
        </p:sp>
        <p:sp>
          <p:nvSpPr>
            <p:cNvPr id="7335" name="Freeform 189"/>
            <p:cNvSpPr>
              <a:spLocks/>
            </p:cNvSpPr>
            <p:nvPr/>
          </p:nvSpPr>
          <p:spPr bwMode="auto">
            <a:xfrm>
              <a:off x="2528" y="2086"/>
              <a:ext cx="279" cy="262"/>
            </a:xfrm>
            <a:custGeom>
              <a:avLst/>
              <a:gdLst>
                <a:gd name="T0" fmla="*/ 30 w 275"/>
                <a:gd name="T1" fmla="*/ 838 h 234"/>
                <a:gd name="T2" fmla="*/ 24 w 275"/>
                <a:gd name="T3" fmla="*/ 838 h 234"/>
                <a:gd name="T4" fmla="*/ 12 w 275"/>
                <a:gd name="T5" fmla="*/ 811 h 234"/>
                <a:gd name="T6" fmla="*/ 12 w 275"/>
                <a:gd name="T7" fmla="*/ 789 h 234"/>
                <a:gd name="T8" fmla="*/ 18 w 275"/>
                <a:gd name="T9" fmla="*/ 789 h 234"/>
                <a:gd name="T10" fmla="*/ 6 w 275"/>
                <a:gd name="T11" fmla="*/ 722 h 234"/>
                <a:gd name="T12" fmla="*/ 0 w 275"/>
                <a:gd name="T13" fmla="*/ 647 h 234"/>
                <a:gd name="T14" fmla="*/ 6 w 275"/>
                <a:gd name="T15" fmla="*/ 647 h 234"/>
                <a:gd name="T16" fmla="*/ 18 w 275"/>
                <a:gd name="T17" fmla="*/ 627 h 234"/>
                <a:gd name="T18" fmla="*/ 54 w 275"/>
                <a:gd name="T19" fmla="*/ 627 h 234"/>
                <a:gd name="T20" fmla="*/ 72 w 275"/>
                <a:gd name="T21" fmla="*/ 627 h 234"/>
                <a:gd name="T22" fmla="*/ 78 w 275"/>
                <a:gd name="T23" fmla="*/ 558 h 234"/>
                <a:gd name="T24" fmla="*/ 78 w 275"/>
                <a:gd name="T25" fmla="*/ 514 h 234"/>
                <a:gd name="T26" fmla="*/ 78 w 275"/>
                <a:gd name="T27" fmla="*/ 442 h 234"/>
                <a:gd name="T28" fmla="*/ 84 w 275"/>
                <a:gd name="T29" fmla="*/ 395 h 234"/>
                <a:gd name="T30" fmla="*/ 84 w 275"/>
                <a:gd name="T31" fmla="*/ 327 h 234"/>
                <a:gd name="T32" fmla="*/ 112 w 275"/>
                <a:gd name="T33" fmla="*/ 301 h 234"/>
                <a:gd name="T34" fmla="*/ 137 w 275"/>
                <a:gd name="T35" fmla="*/ 258 h 234"/>
                <a:gd name="T36" fmla="*/ 149 w 275"/>
                <a:gd name="T37" fmla="*/ 208 h 234"/>
                <a:gd name="T38" fmla="*/ 167 w 275"/>
                <a:gd name="T39" fmla="*/ 163 h 234"/>
                <a:gd name="T40" fmla="*/ 191 w 275"/>
                <a:gd name="T41" fmla="*/ 94 h 234"/>
                <a:gd name="T42" fmla="*/ 221 w 275"/>
                <a:gd name="T43" fmla="*/ 48 h 234"/>
                <a:gd name="T44" fmla="*/ 239 w 275"/>
                <a:gd name="T45" fmla="*/ 0 h 234"/>
                <a:gd name="T46" fmla="*/ 270 w 275"/>
                <a:gd name="T47" fmla="*/ 24 h 234"/>
                <a:gd name="T48" fmla="*/ 286 w 275"/>
                <a:gd name="T49" fmla="*/ 69 h 234"/>
                <a:gd name="T50" fmla="*/ 299 w 275"/>
                <a:gd name="T51" fmla="*/ 48 h 234"/>
                <a:gd name="T52" fmla="*/ 305 w 275"/>
                <a:gd name="T53" fmla="*/ 48 h 234"/>
                <a:gd name="T54" fmla="*/ 305 w 275"/>
                <a:gd name="T55" fmla="*/ 94 h 234"/>
                <a:gd name="T56" fmla="*/ 305 w 275"/>
                <a:gd name="T57" fmla="*/ 163 h 234"/>
                <a:gd name="T58" fmla="*/ 326 w 275"/>
                <a:gd name="T59" fmla="*/ 233 h 234"/>
                <a:gd name="T60" fmla="*/ 318 w 275"/>
                <a:gd name="T61" fmla="*/ 281 h 234"/>
                <a:gd name="T62" fmla="*/ 318 w 275"/>
                <a:gd name="T63" fmla="*/ 327 h 234"/>
                <a:gd name="T64" fmla="*/ 318 w 275"/>
                <a:gd name="T65" fmla="*/ 395 h 234"/>
                <a:gd name="T66" fmla="*/ 311 w 275"/>
                <a:gd name="T67" fmla="*/ 514 h 234"/>
                <a:gd name="T68" fmla="*/ 305 w 275"/>
                <a:gd name="T69" fmla="*/ 558 h 234"/>
                <a:gd name="T70" fmla="*/ 299 w 275"/>
                <a:gd name="T71" fmla="*/ 606 h 234"/>
                <a:gd name="T72" fmla="*/ 286 w 275"/>
                <a:gd name="T73" fmla="*/ 647 h 234"/>
                <a:gd name="T74" fmla="*/ 278 w 275"/>
                <a:gd name="T75" fmla="*/ 700 h 234"/>
                <a:gd name="T76" fmla="*/ 278 w 275"/>
                <a:gd name="T77" fmla="*/ 771 h 234"/>
                <a:gd name="T78" fmla="*/ 254 w 275"/>
                <a:gd name="T79" fmla="*/ 811 h 234"/>
                <a:gd name="T80" fmla="*/ 233 w 275"/>
                <a:gd name="T81" fmla="*/ 789 h 234"/>
                <a:gd name="T82" fmla="*/ 215 w 275"/>
                <a:gd name="T83" fmla="*/ 789 h 234"/>
                <a:gd name="T84" fmla="*/ 191 w 275"/>
                <a:gd name="T85" fmla="*/ 838 h 234"/>
                <a:gd name="T86" fmla="*/ 167 w 275"/>
                <a:gd name="T87" fmla="*/ 811 h 234"/>
                <a:gd name="T88" fmla="*/ 155 w 275"/>
                <a:gd name="T89" fmla="*/ 789 h 234"/>
                <a:gd name="T90" fmla="*/ 137 w 275"/>
                <a:gd name="T91" fmla="*/ 811 h 234"/>
                <a:gd name="T92" fmla="*/ 122 w 275"/>
                <a:gd name="T93" fmla="*/ 771 h 234"/>
                <a:gd name="T94" fmla="*/ 96 w 275"/>
                <a:gd name="T95" fmla="*/ 746 h 234"/>
                <a:gd name="T96" fmla="*/ 84 w 275"/>
                <a:gd name="T97" fmla="*/ 771 h 234"/>
                <a:gd name="T98" fmla="*/ 78 w 275"/>
                <a:gd name="T99" fmla="*/ 838 h 234"/>
                <a:gd name="T100" fmla="*/ 72 w 275"/>
                <a:gd name="T101" fmla="*/ 883 h 234"/>
                <a:gd name="T102" fmla="*/ 72 w 275"/>
                <a:gd name="T103" fmla="*/ 907 h 234"/>
                <a:gd name="T104" fmla="*/ 54 w 275"/>
                <a:gd name="T105" fmla="*/ 863 h 234"/>
                <a:gd name="T106" fmla="*/ 54 w 275"/>
                <a:gd name="T107" fmla="*/ 883 h 234"/>
                <a:gd name="T108" fmla="*/ 54 w 275"/>
                <a:gd name="T109" fmla="*/ 907 h 234"/>
                <a:gd name="T110" fmla="*/ 54 w 275"/>
                <a:gd name="T111" fmla="*/ 907 h 234"/>
                <a:gd name="T112" fmla="*/ 48 w 275"/>
                <a:gd name="T113" fmla="*/ 863 h 234"/>
                <a:gd name="T114" fmla="*/ 30 w 275"/>
                <a:gd name="T115" fmla="*/ 838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5"/>
                <a:gd name="T175" fmla="*/ 0 h 234"/>
                <a:gd name="T176" fmla="*/ 275 w 275"/>
                <a:gd name="T177" fmla="*/ 234 h 2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E1E1E1"/>
            </a:solidFill>
            <a:ln w="9525">
              <a:solidFill>
                <a:srgbClr val="000000"/>
              </a:solidFill>
              <a:round/>
              <a:headEnd/>
              <a:tailEnd/>
            </a:ln>
          </p:spPr>
          <p:txBody>
            <a:bodyPr/>
            <a:lstStyle/>
            <a:p>
              <a:endParaRPr lang="en-US"/>
            </a:p>
          </p:txBody>
        </p:sp>
        <p:sp>
          <p:nvSpPr>
            <p:cNvPr id="7336" name="Freeform 190"/>
            <p:cNvSpPr>
              <a:spLocks/>
            </p:cNvSpPr>
            <p:nvPr/>
          </p:nvSpPr>
          <p:spPr bwMode="auto">
            <a:xfrm>
              <a:off x="2218" y="2240"/>
              <a:ext cx="104" cy="95"/>
            </a:xfrm>
            <a:custGeom>
              <a:avLst/>
              <a:gdLst>
                <a:gd name="T0" fmla="*/ 30 w 101"/>
                <a:gd name="T1" fmla="*/ 0 h 84"/>
                <a:gd name="T2" fmla="*/ 12 w 101"/>
                <a:gd name="T3" fmla="*/ 54 h 84"/>
                <a:gd name="T4" fmla="*/ 0 w 101"/>
                <a:gd name="T5" fmla="*/ 158 h 84"/>
                <a:gd name="T6" fmla="*/ 12 w 101"/>
                <a:gd name="T7" fmla="*/ 236 h 84"/>
                <a:gd name="T8" fmla="*/ 12 w 101"/>
                <a:gd name="T9" fmla="*/ 209 h 84"/>
                <a:gd name="T10" fmla="*/ 12 w 101"/>
                <a:gd name="T11" fmla="*/ 236 h 84"/>
                <a:gd name="T12" fmla="*/ 12 w 101"/>
                <a:gd name="T13" fmla="*/ 236 h 84"/>
                <a:gd name="T14" fmla="*/ 12 w 101"/>
                <a:gd name="T15" fmla="*/ 265 h 84"/>
                <a:gd name="T16" fmla="*/ 42 w 101"/>
                <a:gd name="T17" fmla="*/ 265 h 84"/>
                <a:gd name="T18" fmla="*/ 48 w 101"/>
                <a:gd name="T19" fmla="*/ 236 h 84"/>
                <a:gd name="T20" fmla="*/ 78 w 101"/>
                <a:gd name="T21" fmla="*/ 265 h 84"/>
                <a:gd name="T22" fmla="*/ 84 w 101"/>
                <a:gd name="T23" fmla="*/ 291 h 84"/>
                <a:gd name="T24" fmla="*/ 48 w 101"/>
                <a:gd name="T25" fmla="*/ 265 h 84"/>
                <a:gd name="T26" fmla="*/ 36 w 101"/>
                <a:gd name="T27" fmla="*/ 291 h 84"/>
                <a:gd name="T28" fmla="*/ 12 w 101"/>
                <a:gd name="T29" fmla="*/ 313 h 84"/>
                <a:gd name="T30" fmla="*/ 12 w 101"/>
                <a:gd name="T31" fmla="*/ 342 h 84"/>
                <a:gd name="T32" fmla="*/ 36 w 101"/>
                <a:gd name="T33" fmla="*/ 342 h 84"/>
                <a:gd name="T34" fmla="*/ 42 w 101"/>
                <a:gd name="T35" fmla="*/ 342 h 84"/>
                <a:gd name="T36" fmla="*/ 42 w 101"/>
                <a:gd name="T37" fmla="*/ 342 h 84"/>
                <a:gd name="T38" fmla="*/ 12 w 101"/>
                <a:gd name="T39" fmla="*/ 342 h 84"/>
                <a:gd name="T40" fmla="*/ 12 w 101"/>
                <a:gd name="T41" fmla="*/ 365 h 84"/>
                <a:gd name="T42" fmla="*/ 48 w 101"/>
                <a:gd name="T43" fmla="*/ 342 h 84"/>
                <a:gd name="T44" fmla="*/ 84 w 101"/>
                <a:gd name="T45" fmla="*/ 342 h 84"/>
                <a:gd name="T46" fmla="*/ 110 w 101"/>
                <a:gd name="T47" fmla="*/ 365 h 84"/>
                <a:gd name="T48" fmla="*/ 143 w 101"/>
                <a:gd name="T49" fmla="*/ 365 h 84"/>
                <a:gd name="T50" fmla="*/ 135 w 101"/>
                <a:gd name="T51" fmla="*/ 291 h 84"/>
                <a:gd name="T52" fmla="*/ 135 w 101"/>
                <a:gd name="T53" fmla="*/ 236 h 84"/>
                <a:gd name="T54" fmla="*/ 127 w 101"/>
                <a:gd name="T55" fmla="*/ 158 h 84"/>
                <a:gd name="T56" fmla="*/ 110 w 101"/>
                <a:gd name="T57" fmla="*/ 109 h 84"/>
                <a:gd name="T58" fmla="*/ 84 w 101"/>
                <a:gd name="T59" fmla="*/ 54 h 84"/>
                <a:gd name="T60" fmla="*/ 69 w 101"/>
                <a:gd name="T61" fmla="*/ 0 h 84"/>
                <a:gd name="T62" fmla="*/ 42 w 101"/>
                <a:gd name="T63" fmla="*/ 0 h 84"/>
                <a:gd name="T64" fmla="*/ 30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
                <a:gd name="T100" fmla="*/ 0 h 84"/>
                <a:gd name="T101" fmla="*/ 101 w 101"/>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E1E1E1"/>
            </a:solidFill>
            <a:ln w="9525">
              <a:solidFill>
                <a:srgbClr val="000000"/>
              </a:solidFill>
              <a:round/>
              <a:headEnd/>
              <a:tailEnd/>
            </a:ln>
          </p:spPr>
          <p:txBody>
            <a:bodyPr/>
            <a:lstStyle/>
            <a:p>
              <a:endParaRPr lang="en-US"/>
            </a:p>
          </p:txBody>
        </p:sp>
        <p:sp>
          <p:nvSpPr>
            <p:cNvPr id="7337" name="Freeform 191"/>
            <p:cNvSpPr>
              <a:spLocks/>
            </p:cNvSpPr>
            <p:nvPr/>
          </p:nvSpPr>
          <p:spPr bwMode="auto">
            <a:xfrm>
              <a:off x="2648" y="1776"/>
              <a:ext cx="74" cy="162"/>
            </a:xfrm>
            <a:custGeom>
              <a:avLst/>
              <a:gdLst>
                <a:gd name="T0" fmla="*/ 65 w 72"/>
                <a:gd name="T1" fmla="*/ 548 h 144"/>
                <a:gd name="T2" fmla="*/ 48 w 72"/>
                <a:gd name="T3" fmla="*/ 594 h 144"/>
                <a:gd name="T4" fmla="*/ 42 w 72"/>
                <a:gd name="T5" fmla="*/ 419 h 144"/>
                <a:gd name="T6" fmla="*/ 30 w 72"/>
                <a:gd name="T7" fmla="*/ 371 h 144"/>
                <a:gd name="T8" fmla="*/ 0 w 72"/>
                <a:gd name="T9" fmla="*/ 294 h 144"/>
                <a:gd name="T10" fmla="*/ 12 w 72"/>
                <a:gd name="T11" fmla="*/ 226 h 144"/>
                <a:gd name="T12" fmla="*/ 30 w 72"/>
                <a:gd name="T13" fmla="*/ 171 h 144"/>
                <a:gd name="T14" fmla="*/ 30 w 72"/>
                <a:gd name="T15" fmla="*/ 48 h 144"/>
                <a:gd name="T16" fmla="*/ 30 w 72"/>
                <a:gd name="T17" fmla="*/ 26 h 144"/>
                <a:gd name="T18" fmla="*/ 48 w 72"/>
                <a:gd name="T19" fmla="*/ 0 h 144"/>
                <a:gd name="T20" fmla="*/ 54 w 72"/>
                <a:gd name="T21" fmla="*/ 26 h 144"/>
                <a:gd name="T22" fmla="*/ 65 w 72"/>
                <a:gd name="T23" fmla="*/ 48 h 144"/>
                <a:gd name="T24" fmla="*/ 84 w 72"/>
                <a:gd name="T25" fmla="*/ 26 h 144"/>
                <a:gd name="T26" fmla="*/ 77 w 72"/>
                <a:gd name="T27" fmla="*/ 125 h 144"/>
                <a:gd name="T28" fmla="*/ 84 w 72"/>
                <a:gd name="T29" fmla="*/ 171 h 144"/>
                <a:gd name="T30" fmla="*/ 77 w 72"/>
                <a:gd name="T31" fmla="*/ 226 h 144"/>
                <a:gd name="T32" fmla="*/ 54 w 72"/>
                <a:gd name="T33" fmla="*/ 271 h 144"/>
                <a:gd name="T34" fmla="*/ 84 w 72"/>
                <a:gd name="T35" fmla="*/ 322 h 144"/>
                <a:gd name="T36" fmla="*/ 99 w 72"/>
                <a:gd name="T37" fmla="*/ 344 h 144"/>
                <a:gd name="T38" fmla="*/ 99 w 72"/>
                <a:gd name="T39" fmla="*/ 394 h 144"/>
                <a:gd name="T40" fmla="*/ 84 w 72"/>
                <a:gd name="T41" fmla="*/ 443 h 144"/>
                <a:gd name="T42" fmla="*/ 65 w 72"/>
                <a:gd name="T43" fmla="*/ 492 h 144"/>
                <a:gd name="T44" fmla="*/ 65 w 72"/>
                <a:gd name="T45" fmla="*/ 548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144"/>
                <a:gd name="T71" fmla="*/ 72 w 72"/>
                <a:gd name="T72" fmla="*/ 144 h 1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239FB1"/>
            </a:solidFill>
            <a:ln w="9525">
              <a:solidFill>
                <a:srgbClr val="000000"/>
              </a:solidFill>
              <a:round/>
              <a:headEnd/>
              <a:tailEnd/>
            </a:ln>
          </p:spPr>
          <p:txBody>
            <a:bodyPr/>
            <a:lstStyle/>
            <a:p>
              <a:endParaRPr lang="en-US"/>
            </a:p>
          </p:txBody>
        </p:sp>
        <p:sp>
          <p:nvSpPr>
            <p:cNvPr id="7338" name="Freeform 192"/>
            <p:cNvSpPr>
              <a:spLocks/>
            </p:cNvSpPr>
            <p:nvPr/>
          </p:nvSpPr>
          <p:spPr bwMode="auto">
            <a:xfrm>
              <a:off x="2322" y="2422"/>
              <a:ext cx="72" cy="94"/>
            </a:xfrm>
            <a:custGeom>
              <a:avLst/>
              <a:gdLst>
                <a:gd name="T0" fmla="*/ 66 w 72"/>
                <a:gd name="T1" fmla="*/ 326 h 84"/>
                <a:gd name="T2" fmla="*/ 48 w 72"/>
                <a:gd name="T3" fmla="*/ 281 h 84"/>
                <a:gd name="T4" fmla="*/ 30 w 72"/>
                <a:gd name="T5" fmla="*/ 233 h 84"/>
                <a:gd name="T6" fmla="*/ 18 w 72"/>
                <a:gd name="T7" fmla="*/ 186 h 84"/>
                <a:gd name="T8" fmla="*/ 0 w 72"/>
                <a:gd name="T9" fmla="*/ 118 h 84"/>
                <a:gd name="T10" fmla="*/ 6 w 72"/>
                <a:gd name="T11" fmla="*/ 94 h 84"/>
                <a:gd name="T12" fmla="*/ 12 w 72"/>
                <a:gd name="T13" fmla="*/ 48 h 84"/>
                <a:gd name="T14" fmla="*/ 18 w 72"/>
                <a:gd name="T15" fmla="*/ 0 h 84"/>
                <a:gd name="T16" fmla="*/ 30 w 72"/>
                <a:gd name="T17" fmla="*/ 0 h 84"/>
                <a:gd name="T18" fmla="*/ 36 w 72"/>
                <a:gd name="T19" fmla="*/ 69 h 84"/>
                <a:gd name="T20" fmla="*/ 42 w 72"/>
                <a:gd name="T21" fmla="*/ 94 h 84"/>
                <a:gd name="T22" fmla="*/ 48 w 72"/>
                <a:gd name="T23" fmla="*/ 69 h 84"/>
                <a:gd name="T24" fmla="*/ 54 w 72"/>
                <a:gd name="T25" fmla="*/ 69 h 84"/>
                <a:gd name="T26" fmla="*/ 54 w 72"/>
                <a:gd name="T27" fmla="*/ 138 h 84"/>
                <a:gd name="T28" fmla="*/ 54 w 72"/>
                <a:gd name="T29" fmla="*/ 162 h 84"/>
                <a:gd name="T30" fmla="*/ 66 w 72"/>
                <a:gd name="T31" fmla="*/ 186 h 84"/>
                <a:gd name="T32" fmla="*/ 72 w 72"/>
                <a:gd name="T33" fmla="*/ 233 h 84"/>
                <a:gd name="T34" fmla="*/ 66 w 72"/>
                <a:gd name="T35" fmla="*/ 326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84"/>
                <a:gd name="T56" fmla="*/ 72 w 72"/>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round/>
              <a:headEnd/>
              <a:tailEnd/>
            </a:ln>
          </p:spPr>
          <p:txBody>
            <a:bodyPr/>
            <a:lstStyle/>
            <a:p>
              <a:endParaRPr lang="en-US"/>
            </a:p>
          </p:txBody>
        </p:sp>
        <p:sp>
          <p:nvSpPr>
            <p:cNvPr id="7339" name="Freeform 193"/>
            <p:cNvSpPr>
              <a:spLocks/>
            </p:cNvSpPr>
            <p:nvPr/>
          </p:nvSpPr>
          <p:spPr bwMode="auto">
            <a:xfrm>
              <a:off x="1048" y="2395"/>
              <a:ext cx="61" cy="54"/>
            </a:xfrm>
            <a:custGeom>
              <a:avLst/>
              <a:gdLst>
                <a:gd name="T0" fmla="*/ 0 w 60"/>
                <a:gd name="T1" fmla="*/ 149 h 48"/>
                <a:gd name="T2" fmla="*/ 6 w 60"/>
                <a:gd name="T3" fmla="*/ 77 h 48"/>
                <a:gd name="T4" fmla="*/ 6 w 60"/>
                <a:gd name="T5" fmla="*/ 26 h 48"/>
                <a:gd name="T6" fmla="*/ 12 w 60"/>
                <a:gd name="T7" fmla="*/ 0 h 48"/>
                <a:gd name="T8" fmla="*/ 12 w 60"/>
                <a:gd name="T9" fmla="*/ 53 h 48"/>
                <a:gd name="T10" fmla="*/ 24 w 60"/>
                <a:gd name="T11" fmla="*/ 53 h 48"/>
                <a:gd name="T12" fmla="*/ 42 w 60"/>
                <a:gd name="T13" fmla="*/ 77 h 48"/>
                <a:gd name="T14" fmla="*/ 66 w 60"/>
                <a:gd name="T15" fmla="*/ 53 h 48"/>
                <a:gd name="T16" fmla="*/ 66 w 60"/>
                <a:gd name="T17" fmla="*/ 53 h 48"/>
                <a:gd name="T18" fmla="*/ 72 w 60"/>
                <a:gd name="T19" fmla="*/ 77 h 48"/>
                <a:gd name="T20" fmla="*/ 60 w 60"/>
                <a:gd name="T21" fmla="*/ 125 h 48"/>
                <a:gd name="T22" fmla="*/ 66 w 60"/>
                <a:gd name="T23" fmla="*/ 171 h 48"/>
                <a:gd name="T24" fmla="*/ 48 w 60"/>
                <a:gd name="T25" fmla="*/ 201 h 48"/>
                <a:gd name="T26" fmla="*/ 48 w 60"/>
                <a:gd name="T27" fmla="*/ 149 h 48"/>
                <a:gd name="T28" fmla="*/ 42 w 60"/>
                <a:gd name="T29" fmla="*/ 171 h 48"/>
                <a:gd name="T30" fmla="*/ 24 w 60"/>
                <a:gd name="T31" fmla="*/ 125 h 48"/>
                <a:gd name="T32" fmla="*/ 6 w 60"/>
                <a:gd name="T33" fmla="*/ 125 h 48"/>
                <a:gd name="T34" fmla="*/ 0 w 60"/>
                <a:gd name="T35" fmla="*/ 149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48"/>
                <a:gd name="T56" fmla="*/ 60 w 60"/>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round/>
              <a:headEnd/>
              <a:tailEnd/>
            </a:ln>
          </p:spPr>
          <p:txBody>
            <a:bodyPr/>
            <a:lstStyle/>
            <a:p>
              <a:endParaRPr lang="en-US"/>
            </a:p>
          </p:txBody>
        </p:sp>
        <p:sp>
          <p:nvSpPr>
            <p:cNvPr id="7340" name="Freeform 194"/>
            <p:cNvSpPr>
              <a:spLocks/>
            </p:cNvSpPr>
            <p:nvPr/>
          </p:nvSpPr>
          <p:spPr bwMode="auto">
            <a:xfrm>
              <a:off x="1109" y="2401"/>
              <a:ext cx="43" cy="48"/>
            </a:xfrm>
            <a:custGeom>
              <a:avLst/>
              <a:gdLst>
                <a:gd name="T0" fmla="*/ 36 w 42"/>
                <a:gd name="T1" fmla="*/ 119 h 42"/>
                <a:gd name="T2" fmla="*/ 42 w 42"/>
                <a:gd name="T3" fmla="*/ 119 h 42"/>
                <a:gd name="T4" fmla="*/ 42 w 42"/>
                <a:gd name="T5" fmla="*/ 91 h 42"/>
                <a:gd name="T6" fmla="*/ 36 w 42"/>
                <a:gd name="T7" fmla="*/ 91 h 42"/>
                <a:gd name="T8" fmla="*/ 18 w 42"/>
                <a:gd name="T9" fmla="*/ 61 h 42"/>
                <a:gd name="T10" fmla="*/ 6 w 42"/>
                <a:gd name="T11" fmla="*/ 29 h 42"/>
                <a:gd name="T12" fmla="*/ 0 w 42"/>
                <a:gd name="T13" fmla="*/ 29 h 42"/>
                <a:gd name="T14" fmla="*/ 0 w 42"/>
                <a:gd name="T15" fmla="*/ 0 h 42"/>
                <a:gd name="T16" fmla="*/ 18 w 42"/>
                <a:gd name="T17" fmla="*/ 0 h 42"/>
                <a:gd name="T18" fmla="*/ 42 w 42"/>
                <a:gd name="T19" fmla="*/ 29 h 42"/>
                <a:gd name="T20" fmla="*/ 54 w 42"/>
                <a:gd name="T21" fmla="*/ 61 h 42"/>
                <a:gd name="T22" fmla="*/ 54 w 42"/>
                <a:gd name="T23" fmla="*/ 146 h 42"/>
                <a:gd name="T24" fmla="*/ 48 w 42"/>
                <a:gd name="T25" fmla="*/ 181 h 42"/>
                <a:gd name="T26" fmla="*/ 42 w 42"/>
                <a:gd name="T27" fmla="*/ 208 h 42"/>
                <a:gd name="T28" fmla="*/ 36 w 42"/>
                <a:gd name="T29" fmla="*/ 181 h 42"/>
                <a:gd name="T30" fmla="*/ 36 w 42"/>
                <a:gd name="T31" fmla="*/ 119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42"/>
                <a:gd name="T50" fmla="*/ 42 w 42"/>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round/>
              <a:headEnd/>
              <a:tailEnd/>
            </a:ln>
          </p:spPr>
          <p:txBody>
            <a:bodyPr/>
            <a:lstStyle/>
            <a:p>
              <a:endParaRPr lang="en-US"/>
            </a:p>
          </p:txBody>
        </p:sp>
        <p:sp>
          <p:nvSpPr>
            <p:cNvPr id="7341" name="Freeform 195"/>
            <p:cNvSpPr>
              <a:spLocks/>
            </p:cNvSpPr>
            <p:nvPr/>
          </p:nvSpPr>
          <p:spPr bwMode="auto">
            <a:xfrm>
              <a:off x="1553" y="2482"/>
              <a:ext cx="54" cy="82"/>
            </a:xfrm>
            <a:custGeom>
              <a:avLst/>
              <a:gdLst>
                <a:gd name="T0" fmla="*/ 42 w 54"/>
                <a:gd name="T1" fmla="*/ 87 h 72"/>
                <a:gd name="T2" fmla="*/ 24 w 54"/>
                <a:gd name="T3" fmla="*/ 28 h 72"/>
                <a:gd name="T4" fmla="*/ 12 w 54"/>
                <a:gd name="T5" fmla="*/ 0 h 72"/>
                <a:gd name="T6" fmla="*/ 6 w 54"/>
                <a:gd name="T7" fmla="*/ 28 h 72"/>
                <a:gd name="T8" fmla="*/ 0 w 54"/>
                <a:gd name="T9" fmla="*/ 113 h 72"/>
                <a:gd name="T10" fmla="*/ 12 w 54"/>
                <a:gd name="T11" fmla="*/ 232 h 72"/>
                <a:gd name="T12" fmla="*/ 0 w 54"/>
                <a:gd name="T13" fmla="*/ 343 h 72"/>
                <a:gd name="T14" fmla="*/ 12 w 54"/>
                <a:gd name="T15" fmla="*/ 343 h 72"/>
                <a:gd name="T16" fmla="*/ 30 w 54"/>
                <a:gd name="T17" fmla="*/ 343 h 72"/>
                <a:gd name="T18" fmla="*/ 42 w 54"/>
                <a:gd name="T19" fmla="*/ 254 h 72"/>
                <a:gd name="T20" fmla="*/ 54 w 54"/>
                <a:gd name="T21" fmla="*/ 172 h 72"/>
                <a:gd name="T22" fmla="*/ 48 w 54"/>
                <a:gd name="T23" fmla="*/ 113 h 72"/>
                <a:gd name="T24" fmla="*/ 48 w 54"/>
                <a:gd name="T25" fmla="*/ 141 h 72"/>
                <a:gd name="T26" fmla="*/ 42 w 54"/>
                <a:gd name="T27" fmla="*/ 8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72"/>
                <a:gd name="T44" fmla="*/ 54 w 54"/>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round/>
              <a:headEnd/>
              <a:tailEnd/>
            </a:ln>
          </p:spPr>
          <p:txBody>
            <a:bodyPr/>
            <a:lstStyle/>
            <a:p>
              <a:endParaRPr lang="en-US"/>
            </a:p>
          </p:txBody>
        </p:sp>
        <p:sp>
          <p:nvSpPr>
            <p:cNvPr id="7342" name="Freeform 196"/>
            <p:cNvSpPr>
              <a:spLocks/>
            </p:cNvSpPr>
            <p:nvPr/>
          </p:nvSpPr>
          <p:spPr bwMode="auto">
            <a:xfrm>
              <a:off x="1116" y="2335"/>
              <a:ext cx="217" cy="370"/>
            </a:xfrm>
            <a:custGeom>
              <a:avLst/>
              <a:gdLst>
                <a:gd name="T0" fmla="*/ 96 w 215"/>
                <a:gd name="T1" fmla="*/ 125 h 329"/>
                <a:gd name="T2" fmla="*/ 90 w 215"/>
                <a:gd name="T3" fmla="*/ 125 h 329"/>
                <a:gd name="T4" fmla="*/ 72 w 215"/>
                <a:gd name="T5" fmla="*/ 241 h 329"/>
                <a:gd name="T6" fmla="*/ 42 w 215"/>
                <a:gd name="T7" fmla="*/ 363 h 329"/>
                <a:gd name="T8" fmla="*/ 36 w 215"/>
                <a:gd name="T9" fmla="*/ 292 h 329"/>
                <a:gd name="T10" fmla="*/ 30 w 215"/>
                <a:gd name="T11" fmla="*/ 388 h 329"/>
                <a:gd name="T12" fmla="*/ 30 w 215"/>
                <a:gd name="T13" fmla="*/ 464 h 329"/>
                <a:gd name="T14" fmla="*/ 30 w 215"/>
                <a:gd name="T15" fmla="*/ 561 h 329"/>
                <a:gd name="T16" fmla="*/ 30 w 215"/>
                <a:gd name="T17" fmla="*/ 682 h 329"/>
                <a:gd name="T18" fmla="*/ 24 w 215"/>
                <a:gd name="T19" fmla="*/ 783 h 329"/>
                <a:gd name="T20" fmla="*/ 6 w 215"/>
                <a:gd name="T21" fmla="*/ 856 h 329"/>
                <a:gd name="T22" fmla="*/ 6 w 215"/>
                <a:gd name="T23" fmla="*/ 881 h 329"/>
                <a:gd name="T24" fmla="*/ 30 w 215"/>
                <a:gd name="T25" fmla="*/ 981 h 329"/>
                <a:gd name="T26" fmla="*/ 78 w 215"/>
                <a:gd name="T27" fmla="*/ 1026 h 329"/>
                <a:gd name="T28" fmla="*/ 96 w 215"/>
                <a:gd name="T29" fmla="*/ 1103 h 329"/>
                <a:gd name="T30" fmla="*/ 114 w 215"/>
                <a:gd name="T31" fmla="*/ 1199 h 329"/>
                <a:gd name="T32" fmla="*/ 150 w 215"/>
                <a:gd name="T33" fmla="*/ 1199 h 329"/>
                <a:gd name="T34" fmla="*/ 162 w 215"/>
                <a:gd name="T35" fmla="*/ 1319 h 329"/>
                <a:gd name="T36" fmla="*/ 192 w 215"/>
                <a:gd name="T37" fmla="*/ 1127 h 329"/>
                <a:gd name="T38" fmla="*/ 174 w 215"/>
                <a:gd name="T39" fmla="*/ 953 h 329"/>
                <a:gd name="T40" fmla="*/ 198 w 215"/>
                <a:gd name="T41" fmla="*/ 927 h 329"/>
                <a:gd name="T42" fmla="*/ 186 w 215"/>
                <a:gd name="T43" fmla="*/ 881 h 329"/>
                <a:gd name="T44" fmla="*/ 216 w 215"/>
                <a:gd name="T45" fmla="*/ 856 h 329"/>
                <a:gd name="T46" fmla="*/ 227 w 215"/>
                <a:gd name="T47" fmla="*/ 825 h 329"/>
                <a:gd name="T48" fmla="*/ 239 w 215"/>
                <a:gd name="T49" fmla="*/ 908 h 329"/>
                <a:gd name="T50" fmla="*/ 222 w 215"/>
                <a:gd name="T51" fmla="*/ 783 h 329"/>
                <a:gd name="T52" fmla="*/ 222 w 215"/>
                <a:gd name="T53" fmla="*/ 632 h 329"/>
                <a:gd name="T54" fmla="*/ 227 w 215"/>
                <a:gd name="T55" fmla="*/ 515 h 329"/>
                <a:gd name="T56" fmla="*/ 186 w 215"/>
                <a:gd name="T57" fmla="*/ 436 h 329"/>
                <a:gd name="T58" fmla="*/ 132 w 215"/>
                <a:gd name="T59" fmla="*/ 415 h 329"/>
                <a:gd name="T60" fmla="*/ 126 w 215"/>
                <a:gd name="T61" fmla="*/ 262 h 329"/>
                <a:gd name="T62" fmla="*/ 126 w 215"/>
                <a:gd name="T63" fmla="*/ 191 h 329"/>
                <a:gd name="T64" fmla="*/ 144 w 215"/>
                <a:gd name="T65" fmla="*/ 48 h 329"/>
                <a:gd name="T66" fmla="*/ 156 w 215"/>
                <a:gd name="T67" fmla="*/ 0 h 329"/>
                <a:gd name="T68" fmla="*/ 114 w 215"/>
                <a:gd name="T69" fmla="*/ 99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5"/>
                <a:gd name="T106" fmla="*/ 0 h 329"/>
                <a:gd name="T107" fmla="*/ 215 w 215"/>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21ACBF"/>
            </a:solidFill>
            <a:ln w="9525">
              <a:solidFill>
                <a:srgbClr val="000000"/>
              </a:solidFill>
              <a:round/>
              <a:headEnd/>
              <a:tailEnd/>
            </a:ln>
          </p:spPr>
          <p:txBody>
            <a:bodyPr/>
            <a:lstStyle/>
            <a:p>
              <a:endParaRPr lang="en-US"/>
            </a:p>
          </p:txBody>
        </p:sp>
        <p:sp>
          <p:nvSpPr>
            <p:cNvPr id="7343" name="Freeform 197"/>
            <p:cNvSpPr>
              <a:spLocks/>
            </p:cNvSpPr>
            <p:nvPr/>
          </p:nvSpPr>
          <p:spPr bwMode="auto">
            <a:xfrm>
              <a:off x="1431" y="2422"/>
              <a:ext cx="85" cy="162"/>
            </a:xfrm>
            <a:custGeom>
              <a:avLst/>
              <a:gdLst>
                <a:gd name="T0" fmla="*/ 84 w 84"/>
                <a:gd name="T1" fmla="*/ 419 h 144"/>
                <a:gd name="T2" fmla="*/ 72 w 84"/>
                <a:gd name="T3" fmla="*/ 371 h 144"/>
                <a:gd name="T4" fmla="*/ 72 w 84"/>
                <a:gd name="T5" fmla="*/ 294 h 144"/>
                <a:gd name="T6" fmla="*/ 84 w 84"/>
                <a:gd name="T7" fmla="*/ 294 h 144"/>
                <a:gd name="T8" fmla="*/ 84 w 84"/>
                <a:gd name="T9" fmla="*/ 242 h 144"/>
                <a:gd name="T10" fmla="*/ 84 w 84"/>
                <a:gd name="T11" fmla="*/ 171 h 144"/>
                <a:gd name="T12" fmla="*/ 66 w 84"/>
                <a:gd name="T13" fmla="*/ 125 h 144"/>
                <a:gd name="T14" fmla="*/ 60 w 84"/>
                <a:gd name="T15" fmla="*/ 171 h 144"/>
                <a:gd name="T16" fmla="*/ 66 w 84"/>
                <a:gd name="T17" fmla="*/ 74 h 144"/>
                <a:gd name="T18" fmla="*/ 54 w 84"/>
                <a:gd name="T19" fmla="*/ 48 h 144"/>
                <a:gd name="T20" fmla="*/ 30 w 84"/>
                <a:gd name="T21" fmla="*/ 0 h 144"/>
                <a:gd name="T22" fmla="*/ 36 w 84"/>
                <a:gd name="T23" fmla="*/ 26 h 144"/>
                <a:gd name="T24" fmla="*/ 30 w 84"/>
                <a:gd name="T25" fmla="*/ 0 h 144"/>
                <a:gd name="T26" fmla="*/ 30 w 84"/>
                <a:gd name="T27" fmla="*/ 26 h 144"/>
                <a:gd name="T28" fmla="*/ 12 w 84"/>
                <a:gd name="T29" fmla="*/ 74 h 144"/>
                <a:gd name="T30" fmla="*/ 24 w 84"/>
                <a:gd name="T31" fmla="*/ 125 h 144"/>
                <a:gd name="T32" fmla="*/ 6 w 84"/>
                <a:gd name="T33" fmla="*/ 149 h 144"/>
                <a:gd name="T34" fmla="*/ 0 w 84"/>
                <a:gd name="T35" fmla="*/ 201 h 144"/>
                <a:gd name="T36" fmla="*/ 12 w 84"/>
                <a:gd name="T37" fmla="*/ 271 h 144"/>
                <a:gd name="T38" fmla="*/ 24 w 84"/>
                <a:gd name="T39" fmla="*/ 271 h 144"/>
                <a:gd name="T40" fmla="*/ 24 w 84"/>
                <a:gd name="T41" fmla="*/ 322 h 144"/>
                <a:gd name="T42" fmla="*/ 30 w 84"/>
                <a:gd name="T43" fmla="*/ 344 h 144"/>
                <a:gd name="T44" fmla="*/ 24 w 84"/>
                <a:gd name="T45" fmla="*/ 419 h 144"/>
                <a:gd name="T46" fmla="*/ 30 w 84"/>
                <a:gd name="T47" fmla="*/ 516 h 144"/>
                <a:gd name="T48" fmla="*/ 54 w 84"/>
                <a:gd name="T49" fmla="*/ 594 h 144"/>
                <a:gd name="T50" fmla="*/ 66 w 84"/>
                <a:gd name="T51" fmla="*/ 594 h 144"/>
                <a:gd name="T52" fmla="*/ 78 w 84"/>
                <a:gd name="T53" fmla="*/ 548 h 144"/>
                <a:gd name="T54" fmla="*/ 96 w 84"/>
                <a:gd name="T55" fmla="*/ 548 h 144"/>
                <a:gd name="T56" fmla="*/ 90 w 84"/>
                <a:gd name="T57" fmla="*/ 469 h 144"/>
                <a:gd name="T58" fmla="*/ 84 w 84"/>
                <a:gd name="T59" fmla="*/ 419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4"/>
                <a:gd name="T91" fmla="*/ 0 h 144"/>
                <a:gd name="T92" fmla="*/ 84 w 84"/>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round/>
              <a:headEnd/>
              <a:tailEnd/>
            </a:ln>
          </p:spPr>
          <p:txBody>
            <a:bodyPr/>
            <a:lstStyle/>
            <a:p>
              <a:endParaRPr lang="en-US"/>
            </a:p>
          </p:txBody>
        </p:sp>
        <p:sp>
          <p:nvSpPr>
            <p:cNvPr id="7344" name="Freeform 198"/>
            <p:cNvSpPr>
              <a:spLocks/>
            </p:cNvSpPr>
            <p:nvPr/>
          </p:nvSpPr>
          <p:spPr bwMode="auto">
            <a:xfrm>
              <a:off x="1491" y="2482"/>
              <a:ext cx="74" cy="88"/>
            </a:xfrm>
            <a:custGeom>
              <a:avLst/>
              <a:gdLst>
                <a:gd name="T0" fmla="*/ 12 w 72"/>
                <a:gd name="T1" fmla="*/ 204 h 78"/>
                <a:gd name="T2" fmla="*/ 0 w 72"/>
                <a:gd name="T3" fmla="*/ 157 h 78"/>
                <a:gd name="T4" fmla="*/ 0 w 72"/>
                <a:gd name="T5" fmla="*/ 77 h 78"/>
                <a:gd name="T6" fmla="*/ 12 w 72"/>
                <a:gd name="T7" fmla="*/ 77 h 78"/>
                <a:gd name="T8" fmla="*/ 12 w 72"/>
                <a:gd name="T9" fmla="*/ 26 h 78"/>
                <a:gd name="T10" fmla="*/ 30 w 72"/>
                <a:gd name="T11" fmla="*/ 0 h 78"/>
                <a:gd name="T12" fmla="*/ 48 w 72"/>
                <a:gd name="T13" fmla="*/ 0 h 78"/>
                <a:gd name="T14" fmla="*/ 77 w 72"/>
                <a:gd name="T15" fmla="*/ 0 h 78"/>
                <a:gd name="T16" fmla="*/ 77 w 72"/>
                <a:gd name="T17" fmla="*/ 0 h 78"/>
                <a:gd name="T18" fmla="*/ 99 w 72"/>
                <a:gd name="T19" fmla="*/ 0 h 78"/>
                <a:gd name="T20" fmla="*/ 90 w 72"/>
                <a:gd name="T21" fmla="*/ 26 h 78"/>
                <a:gd name="T22" fmla="*/ 84 w 72"/>
                <a:gd name="T23" fmla="*/ 100 h 78"/>
                <a:gd name="T24" fmla="*/ 99 w 72"/>
                <a:gd name="T25" fmla="*/ 204 h 78"/>
                <a:gd name="T26" fmla="*/ 84 w 72"/>
                <a:gd name="T27" fmla="*/ 305 h 78"/>
                <a:gd name="T28" fmla="*/ 65 w 72"/>
                <a:gd name="T29" fmla="*/ 278 h 78"/>
                <a:gd name="T30" fmla="*/ 48 w 72"/>
                <a:gd name="T31" fmla="*/ 278 h 78"/>
                <a:gd name="T32" fmla="*/ 48 w 72"/>
                <a:gd name="T33" fmla="*/ 329 h 78"/>
                <a:gd name="T34" fmla="*/ 36 w 72"/>
                <a:gd name="T35" fmla="*/ 329 h 78"/>
                <a:gd name="T36" fmla="*/ 30 w 72"/>
                <a:gd name="T37" fmla="*/ 257 h 78"/>
                <a:gd name="T38" fmla="*/ 12 w 72"/>
                <a:gd name="T39" fmla="*/ 204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78"/>
                <a:gd name="T62" fmla="*/ 72 w 72"/>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round/>
              <a:headEnd/>
              <a:tailEnd/>
            </a:ln>
          </p:spPr>
          <p:txBody>
            <a:bodyPr/>
            <a:lstStyle/>
            <a:p>
              <a:endParaRPr lang="en-US"/>
            </a:p>
          </p:txBody>
        </p:sp>
        <p:sp>
          <p:nvSpPr>
            <p:cNvPr id="7345" name="Freeform 199"/>
            <p:cNvSpPr>
              <a:spLocks/>
            </p:cNvSpPr>
            <p:nvPr/>
          </p:nvSpPr>
          <p:spPr bwMode="auto">
            <a:xfrm>
              <a:off x="1424" y="2369"/>
              <a:ext cx="19" cy="19"/>
            </a:xfrm>
            <a:custGeom>
              <a:avLst/>
              <a:gdLst>
                <a:gd name="T0" fmla="*/ 6 w 18"/>
                <a:gd name="T1" fmla="*/ 0 h 17"/>
                <a:gd name="T2" fmla="*/ 33 w 18"/>
                <a:gd name="T3" fmla="*/ 0 h 17"/>
                <a:gd name="T4" fmla="*/ 24 w 18"/>
                <a:gd name="T5" fmla="*/ 63 h 17"/>
                <a:gd name="T6" fmla="*/ 0 w 18"/>
                <a:gd name="T7" fmla="*/ 63 h 17"/>
                <a:gd name="T8" fmla="*/ 24 w 18"/>
                <a:gd name="T9" fmla="*/ 23 h 17"/>
                <a:gd name="T10" fmla="*/ 6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round/>
              <a:headEnd/>
              <a:tailEnd/>
            </a:ln>
          </p:spPr>
          <p:txBody>
            <a:bodyPr/>
            <a:lstStyle/>
            <a:p>
              <a:endParaRPr lang="en-US"/>
            </a:p>
          </p:txBody>
        </p:sp>
        <p:sp>
          <p:nvSpPr>
            <p:cNvPr id="7346" name="Freeform 200"/>
            <p:cNvSpPr>
              <a:spLocks/>
            </p:cNvSpPr>
            <p:nvPr/>
          </p:nvSpPr>
          <p:spPr bwMode="auto">
            <a:xfrm>
              <a:off x="1218" y="2342"/>
              <a:ext cx="242" cy="255"/>
            </a:xfrm>
            <a:custGeom>
              <a:avLst/>
              <a:gdLst>
                <a:gd name="T0" fmla="*/ 231 w 239"/>
                <a:gd name="T1" fmla="*/ 164 h 227"/>
                <a:gd name="T2" fmla="*/ 213 w 239"/>
                <a:gd name="T3" fmla="*/ 164 h 227"/>
                <a:gd name="T4" fmla="*/ 213 w 239"/>
                <a:gd name="T5" fmla="*/ 145 h 227"/>
                <a:gd name="T6" fmla="*/ 213 w 239"/>
                <a:gd name="T7" fmla="*/ 125 h 227"/>
                <a:gd name="T8" fmla="*/ 197 w 239"/>
                <a:gd name="T9" fmla="*/ 125 h 227"/>
                <a:gd name="T10" fmla="*/ 155 w 239"/>
                <a:gd name="T11" fmla="*/ 125 h 227"/>
                <a:gd name="T12" fmla="*/ 102 w 239"/>
                <a:gd name="T13" fmla="*/ 70 h 227"/>
                <a:gd name="T14" fmla="*/ 78 w 239"/>
                <a:gd name="T15" fmla="*/ 0 h 227"/>
                <a:gd name="T16" fmla="*/ 84 w 239"/>
                <a:gd name="T17" fmla="*/ 48 h 227"/>
                <a:gd name="T18" fmla="*/ 54 w 239"/>
                <a:gd name="T19" fmla="*/ 99 h 227"/>
                <a:gd name="T20" fmla="*/ 54 w 239"/>
                <a:gd name="T21" fmla="*/ 215 h 227"/>
                <a:gd name="T22" fmla="*/ 24 w 239"/>
                <a:gd name="T23" fmla="*/ 191 h 227"/>
                <a:gd name="T24" fmla="*/ 30 w 239"/>
                <a:gd name="T25" fmla="*/ 48 h 227"/>
                <a:gd name="T26" fmla="*/ 30 w 239"/>
                <a:gd name="T27" fmla="*/ 24 h 227"/>
                <a:gd name="T28" fmla="*/ 12 w 239"/>
                <a:gd name="T29" fmla="*/ 164 h 227"/>
                <a:gd name="T30" fmla="*/ 12 w 239"/>
                <a:gd name="T31" fmla="*/ 234 h 227"/>
                <a:gd name="T32" fmla="*/ 18 w 239"/>
                <a:gd name="T33" fmla="*/ 388 h 227"/>
                <a:gd name="T34" fmla="*/ 72 w 239"/>
                <a:gd name="T35" fmla="*/ 409 h 227"/>
                <a:gd name="T36" fmla="*/ 113 w 239"/>
                <a:gd name="T37" fmla="*/ 488 h 227"/>
                <a:gd name="T38" fmla="*/ 108 w 239"/>
                <a:gd name="T39" fmla="*/ 601 h 227"/>
                <a:gd name="T40" fmla="*/ 108 w 239"/>
                <a:gd name="T41" fmla="*/ 748 h 227"/>
                <a:gd name="T42" fmla="*/ 130 w 239"/>
                <a:gd name="T43" fmla="*/ 873 h 227"/>
                <a:gd name="T44" fmla="*/ 161 w 239"/>
                <a:gd name="T45" fmla="*/ 893 h 227"/>
                <a:gd name="T46" fmla="*/ 179 w 239"/>
                <a:gd name="T47" fmla="*/ 846 h 227"/>
                <a:gd name="T48" fmla="*/ 197 w 239"/>
                <a:gd name="T49" fmla="*/ 777 h 227"/>
                <a:gd name="T50" fmla="*/ 179 w 239"/>
                <a:gd name="T51" fmla="*/ 675 h 227"/>
                <a:gd name="T52" fmla="*/ 191 w 239"/>
                <a:gd name="T53" fmla="*/ 652 h 227"/>
                <a:gd name="T54" fmla="*/ 222 w 239"/>
                <a:gd name="T55" fmla="*/ 652 h 227"/>
                <a:gd name="T56" fmla="*/ 251 w 239"/>
                <a:gd name="T57" fmla="*/ 601 h 227"/>
                <a:gd name="T58" fmla="*/ 257 w 239"/>
                <a:gd name="T59" fmla="*/ 553 h 227"/>
                <a:gd name="T60" fmla="*/ 251 w 239"/>
                <a:gd name="T61" fmla="*/ 436 h 227"/>
                <a:gd name="T62" fmla="*/ 257 w 239"/>
                <a:gd name="T63" fmla="*/ 361 h 227"/>
                <a:gd name="T64" fmla="*/ 275 w 239"/>
                <a:gd name="T65" fmla="*/ 288 h 227"/>
                <a:gd name="T66" fmla="*/ 245 w 239"/>
                <a:gd name="T67" fmla="*/ 288 h 227"/>
                <a:gd name="T68" fmla="*/ 257 w 239"/>
                <a:gd name="T69" fmla="*/ 234 h 227"/>
                <a:gd name="T70" fmla="*/ 245 w 239"/>
                <a:gd name="T71" fmla="*/ 191 h 227"/>
                <a:gd name="T72" fmla="*/ 231 w 239"/>
                <a:gd name="T73" fmla="*/ 164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9"/>
                <a:gd name="T112" fmla="*/ 0 h 227"/>
                <a:gd name="T113" fmla="*/ 239 w 239"/>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round/>
              <a:headEnd/>
              <a:tailEnd/>
            </a:ln>
          </p:spPr>
          <p:txBody>
            <a:bodyPr/>
            <a:lstStyle/>
            <a:p>
              <a:endParaRPr lang="en-US"/>
            </a:p>
          </p:txBody>
        </p:sp>
        <p:sp>
          <p:nvSpPr>
            <p:cNvPr id="7347" name="Freeform 201"/>
            <p:cNvSpPr>
              <a:spLocks/>
            </p:cNvSpPr>
            <p:nvPr/>
          </p:nvSpPr>
          <p:spPr bwMode="auto">
            <a:xfrm>
              <a:off x="1382" y="2362"/>
              <a:ext cx="12" cy="7"/>
            </a:xfrm>
            <a:custGeom>
              <a:avLst/>
              <a:gdLst>
                <a:gd name="T0" fmla="*/ 12 w 12"/>
                <a:gd name="T1" fmla="*/ 40 h 6"/>
                <a:gd name="T2" fmla="*/ 12 w 12"/>
                <a:gd name="T3" fmla="*/ 40 h 6"/>
                <a:gd name="T4" fmla="*/ 0 w 12"/>
                <a:gd name="T5" fmla="*/ 0 h 6"/>
                <a:gd name="T6" fmla="*/ 12 w 12"/>
                <a:gd name="T7" fmla="*/ 4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12" y="6"/>
                  </a:lnTo>
                  <a:lnTo>
                    <a:pt x="0" y="0"/>
                  </a:lnTo>
                  <a:lnTo>
                    <a:pt x="12" y="6"/>
                  </a:lnTo>
                  <a:close/>
                </a:path>
              </a:pathLst>
            </a:custGeom>
            <a:solidFill>
              <a:srgbClr val="E1E1E1"/>
            </a:solidFill>
            <a:ln w="9525">
              <a:solidFill>
                <a:srgbClr val="000000"/>
              </a:solidFill>
              <a:round/>
              <a:headEnd/>
              <a:tailEnd/>
            </a:ln>
          </p:spPr>
          <p:txBody>
            <a:bodyPr/>
            <a:lstStyle/>
            <a:p>
              <a:endParaRPr lang="en-US"/>
            </a:p>
          </p:txBody>
        </p:sp>
        <p:sp>
          <p:nvSpPr>
            <p:cNvPr id="7348" name="Freeform 202"/>
            <p:cNvSpPr>
              <a:spLocks/>
            </p:cNvSpPr>
            <p:nvPr/>
          </p:nvSpPr>
          <p:spPr bwMode="auto">
            <a:xfrm>
              <a:off x="1041" y="2093"/>
              <a:ext cx="184" cy="73"/>
            </a:xfrm>
            <a:custGeom>
              <a:avLst/>
              <a:gdLst>
                <a:gd name="T0" fmla="*/ 163 w 180"/>
                <a:gd name="T1" fmla="*/ 101 h 66"/>
                <a:gd name="T2" fmla="*/ 163 w 180"/>
                <a:gd name="T3" fmla="*/ 101 h 66"/>
                <a:gd name="T4" fmla="*/ 141 w 180"/>
                <a:gd name="T5" fmla="*/ 61 h 66"/>
                <a:gd name="T6" fmla="*/ 123 w 180"/>
                <a:gd name="T7" fmla="*/ 38 h 66"/>
                <a:gd name="T8" fmla="*/ 102 w 180"/>
                <a:gd name="T9" fmla="*/ 21 h 66"/>
                <a:gd name="T10" fmla="*/ 88 w 180"/>
                <a:gd name="T11" fmla="*/ 0 h 66"/>
                <a:gd name="T12" fmla="*/ 76 w 180"/>
                <a:gd name="T13" fmla="*/ 0 h 66"/>
                <a:gd name="T14" fmla="*/ 54 w 180"/>
                <a:gd name="T15" fmla="*/ 21 h 66"/>
                <a:gd name="T16" fmla="*/ 18 w 180"/>
                <a:gd name="T17" fmla="*/ 38 h 66"/>
                <a:gd name="T18" fmla="*/ 12 w 180"/>
                <a:gd name="T19" fmla="*/ 82 h 66"/>
                <a:gd name="T20" fmla="*/ 0 w 180"/>
                <a:gd name="T21" fmla="*/ 101 h 66"/>
                <a:gd name="T22" fmla="*/ 6 w 180"/>
                <a:gd name="T23" fmla="*/ 82 h 66"/>
                <a:gd name="T24" fmla="*/ 36 w 180"/>
                <a:gd name="T25" fmla="*/ 61 h 66"/>
                <a:gd name="T26" fmla="*/ 48 w 180"/>
                <a:gd name="T27" fmla="*/ 38 h 66"/>
                <a:gd name="T28" fmla="*/ 76 w 180"/>
                <a:gd name="T29" fmla="*/ 38 h 66"/>
                <a:gd name="T30" fmla="*/ 60 w 180"/>
                <a:gd name="T31" fmla="*/ 61 h 66"/>
                <a:gd name="T32" fmla="*/ 88 w 180"/>
                <a:gd name="T33" fmla="*/ 61 h 66"/>
                <a:gd name="T34" fmla="*/ 96 w 180"/>
                <a:gd name="T35" fmla="*/ 82 h 66"/>
                <a:gd name="T36" fmla="*/ 102 w 180"/>
                <a:gd name="T37" fmla="*/ 82 h 66"/>
                <a:gd name="T38" fmla="*/ 132 w 180"/>
                <a:gd name="T39" fmla="*/ 101 h 66"/>
                <a:gd name="T40" fmla="*/ 141 w 180"/>
                <a:gd name="T41" fmla="*/ 139 h 66"/>
                <a:gd name="T42" fmla="*/ 171 w 180"/>
                <a:gd name="T43" fmla="*/ 184 h 66"/>
                <a:gd name="T44" fmla="*/ 156 w 180"/>
                <a:gd name="T45" fmla="*/ 226 h 66"/>
                <a:gd name="T46" fmla="*/ 179 w 180"/>
                <a:gd name="T47" fmla="*/ 226 h 66"/>
                <a:gd name="T48" fmla="*/ 203 w 180"/>
                <a:gd name="T49" fmla="*/ 226 h 66"/>
                <a:gd name="T50" fmla="*/ 219 w 180"/>
                <a:gd name="T51" fmla="*/ 204 h 66"/>
                <a:gd name="T52" fmla="*/ 234 w 180"/>
                <a:gd name="T53" fmla="*/ 204 h 66"/>
                <a:gd name="T54" fmla="*/ 219 w 180"/>
                <a:gd name="T55" fmla="*/ 184 h 66"/>
                <a:gd name="T56" fmla="*/ 203 w 180"/>
                <a:gd name="T57" fmla="*/ 160 h 66"/>
                <a:gd name="T58" fmla="*/ 203 w 180"/>
                <a:gd name="T59" fmla="*/ 139 h 66"/>
                <a:gd name="T60" fmla="*/ 187 w 180"/>
                <a:gd name="T61" fmla="*/ 123 h 66"/>
                <a:gd name="T62" fmla="*/ 171 w 180"/>
                <a:gd name="T63" fmla="*/ 101 h 66"/>
                <a:gd name="T64" fmla="*/ 163 w 180"/>
                <a:gd name="T65" fmla="*/ 101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0"/>
                <a:gd name="T100" fmla="*/ 0 h 66"/>
                <a:gd name="T101" fmla="*/ 180 w 180"/>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6F73BF"/>
            </a:solidFill>
            <a:ln w="9525">
              <a:solidFill>
                <a:srgbClr val="000000"/>
              </a:solidFill>
              <a:round/>
              <a:headEnd/>
              <a:tailEnd/>
            </a:ln>
          </p:spPr>
          <p:txBody>
            <a:bodyPr/>
            <a:lstStyle/>
            <a:p>
              <a:endParaRPr lang="en-US"/>
            </a:p>
          </p:txBody>
        </p:sp>
        <p:sp>
          <p:nvSpPr>
            <p:cNvPr id="7349" name="Freeform 203"/>
            <p:cNvSpPr>
              <a:spLocks/>
            </p:cNvSpPr>
            <p:nvPr/>
          </p:nvSpPr>
          <p:spPr bwMode="auto">
            <a:xfrm>
              <a:off x="1073" y="2119"/>
              <a:ext cx="11" cy="13"/>
            </a:xfrm>
            <a:custGeom>
              <a:avLst/>
              <a:gdLst>
                <a:gd name="T0" fmla="*/ 0 w 12"/>
                <a:gd name="T1" fmla="*/ 30 h 12"/>
                <a:gd name="T2" fmla="*/ 6 w 12"/>
                <a:gd name="T3" fmla="*/ 18 h 12"/>
                <a:gd name="T4" fmla="*/ 6 w 12"/>
                <a:gd name="T5" fmla="*/ 0 h 12"/>
                <a:gd name="T6" fmla="*/ 0 w 12"/>
                <a:gd name="T7" fmla="*/ 3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0" y="12"/>
                  </a:moveTo>
                  <a:lnTo>
                    <a:pt x="12" y="6"/>
                  </a:lnTo>
                  <a:lnTo>
                    <a:pt x="6" y="0"/>
                  </a:lnTo>
                  <a:lnTo>
                    <a:pt x="0" y="12"/>
                  </a:lnTo>
                  <a:close/>
                </a:path>
              </a:pathLst>
            </a:custGeom>
            <a:solidFill>
              <a:srgbClr val="6F73BF"/>
            </a:solidFill>
            <a:ln w="9525">
              <a:solidFill>
                <a:srgbClr val="000000"/>
              </a:solidFill>
              <a:round/>
              <a:headEnd/>
              <a:tailEnd/>
            </a:ln>
          </p:spPr>
          <p:txBody>
            <a:bodyPr/>
            <a:lstStyle/>
            <a:p>
              <a:endParaRPr lang="en-US"/>
            </a:p>
          </p:txBody>
        </p:sp>
        <p:sp>
          <p:nvSpPr>
            <p:cNvPr id="7350" name="Freeform 204"/>
            <p:cNvSpPr>
              <a:spLocks/>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
                <a:gd name="T85" fmla="*/ 0 h 2"/>
                <a:gd name="T86" fmla="*/ 6 w 6"/>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 h="2">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51" name="Freeform 205"/>
            <p:cNvSpPr>
              <a:spLocks/>
            </p:cNvSpPr>
            <p:nvPr/>
          </p:nvSpPr>
          <p:spPr bwMode="auto">
            <a:xfrm>
              <a:off x="1120" y="2166"/>
              <a:ext cx="7" cy="7"/>
            </a:xfrm>
            <a:custGeom>
              <a:avLst/>
              <a:gdLst>
                <a:gd name="T0" fmla="*/ 40 w 6"/>
                <a:gd name="T1" fmla="*/ 40 h 6"/>
                <a:gd name="T2" fmla="*/ 40 w 6"/>
                <a:gd name="T3" fmla="*/ 0 h 6"/>
                <a:gd name="T4" fmla="*/ 40 w 6"/>
                <a:gd name="T5" fmla="*/ 0 h 6"/>
                <a:gd name="T6" fmla="*/ 40 w 6"/>
                <a:gd name="T7" fmla="*/ 40 h 6"/>
                <a:gd name="T8" fmla="*/ 40 w 6"/>
                <a:gd name="T9" fmla="*/ 40 h 6"/>
                <a:gd name="T10" fmla="*/ 40 w 6"/>
                <a:gd name="T11" fmla="*/ 40 h 6"/>
                <a:gd name="T12" fmla="*/ 0 w 6"/>
                <a:gd name="T13" fmla="*/ 40 h 6"/>
                <a:gd name="T14" fmla="*/ 0 w 6"/>
                <a:gd name="T15" fmla="*/ 40 h 6"/>
                <a:gd name="T16" fmla="*/ 40 w 6"/>
                <a:gd name="T17" fmla="*/ 40 h 6"/>
                <a:gd name="T18" fmla="*/ 40 w 6"/>
                <a:gd name="T19" fmla="*/ 40 h 6"/>
                <a:gd name="T20" fmla="*/ 40 w 6"/>
                <a:gd name="T21" fmla="*/ 40 h 6"/>
                <a:gd name="T22" fmla="*/ 40 w 6"/>
                <a:gd name="T23" fmla="*/ 4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0"/>
                  </a:lnTo>
                  <a:lnTo>
                    <a:pt x="6" y="6"/>
                  </a:lnTo>
                  <a:lnTo>
                    <a:pt x="0" y="6"/>
                  </a:lnTo>
                  <a:lnTo>
                    <a:pt x="6" y="6"/>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52" name="Freeform 206"/>
            <p:cNvSpPr>
              <a:spLocks/>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3" name="Freeform 207"/>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4" name="Freeform 208"/>
            <p:cNvSpPr>
              <a:spLocks/>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5" name="Oval 209"/>
            <p:cNvSpPr>
              <a:spLocks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56" name="Freeform 210"/>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7" name="Freeform 211"/>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8" name="Freeform 212"/>
            <p:cNvSpPr>
              <a:spLocks/>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9" name="Freeform 213"/>
            <p:cNvSpPr>
              <a:spLocks/>
            </p:cNvSpPr>
            <p:nvPr/>
          </p:nvSpPr>
          <p:spPr bwMode="auto">
            <a:xfrm>
              <a:off x="1261" y="2166"/>
              <a:ext cx="65" cy="54"/>
            </a:xfrm>
            <a:custGeom>
              <a:avLst/>
              <a:gdLst>
                <a:gd name="T0" fmla="*/ 6 w 65"/>
                <a:gd name="T1" fmla="*/ 26 h 48"/>
                <a:gd name="T2" fmla="*/ 6 w 65"/>
                <a:gd name="T3" fmla="*/ 77 h 48"/>
                <a:gd name="T4" fmla="*/ 0 w 65"/>
                <a:gd name="T5" fmla="*/ 99 h 48"/>
                <a:gd name="T6" fmla="*/ 0 w 65"/>
                <a:gd name="T7" fmla="*/ 149 h 48"/>
                <a:gd name="T8" fmla="*/ 6 w 65"/>
                <a:gd name="T9" fmla="*/ 201 h 48"/>
                <a:gd name="T10" fmla="*/ 12 w 65"/>
                <a:gd name="T11" fmla="*/ 149 h 48"/>
                <a:gd name="T12" fmla="*/ 24 w 65"/>
                <a:gd name="T13" fmla="*/ 125 h 48"/>
                <a:gd name="T14" fmla="*/ 30 w 65"/>
                <a:gd name="T15" fmla="*/ 125 h 48"/>
                <a:gd name="T16" fmla="*/ 54 w 65"/>
                <a:gd name="T17" fmla="*/ 125 h 48"/>
                <a:gd name="T18" fmla="*/ 65 w 65"/>
                <a:gd name="T19" fmla="*/ 99 h 48"/>
                <a:gd name="T20" fmla="*/ 42 w 65"/>
                <a:gd name="T21" fmla="*/ 77 h 48"/>
                <a:gd name="T22" fmla="*/ 48 w 65"/>
                <a:gd name="T23" fmla="*/ 53 h 48"/>
                <a:gd name="T24" fmla="*/ 36 w 65"/>
                <a:gd name="T25" fmla="*/ 26 h 48"/>
                <a:gd name="T26" fmla="*/ 12 w 65"/>
                <a:gd name="T27" fmla="*/ 0 h 48"/>
                <a:gd name="T28" fmla="*/ 6 w 65"/>
                <a:gd name="T29" fmla="*/ 26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48"/>
                <a:gd name="T47" fmla="*/ 65 w 65"/>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round/>
              <a:headEnd/>
              <a:tailEnd/>
            </a:ln>
          </p:spPr>
          <p:txBody>
            <a:bodyPr/>
            <a:lstStyle/>
            <a:p>
              <a:endParaRPr lang="en-US"/>
            </a:p>
          </p:txBody>
        </p:sp>
        <p:sp>
          <p:nvSpPr>
            <p:cNvPr id="7360" name="Freeform 214"/>
            <p:cNvSpPr>
              <a:spLocks/>
            </p:cNvSpPr>
            <p:nvPr/>
          </p:nvSpPr>
          <p:spPr bwMode="auto">
            <a:xfrm>
              <a:off x="1218" y="2166"/>
              <a:ext cx="50" cy="40"/>
            </a:xfrm>
            <a:custGeom>
              <a:avLst/>
              <a:gdLst>
                <a:gd name="T0" fmla="*/ 78 w 48"/>
                <a:gd name="T1" fmla="*/ 22 h 36"/>
                <a:gd name="T2" fmla="*/ 78 w 48"/>
                <a:gd name="T3" fmla="*/ 63 h 36"/>
                <a:gd name="T4" fmla="*/ 69 w 48"/>
                <a:gd name="T5" fmla="*/ 87 h 36"/>
                <a:gd name="T6" fmla="*/ 69 w 48"/>
                <a:gd name="T7" fmla="*/ 124 h 36"/>
                <a:gd name="T8" fmla="*/ 6 w 48"/>
                <a:gd name="T9" fmla="*/ 124 h 36"/>
                <a:gd name="T10" fmla="*/ 0 w 48"/>
                <a:gd name="T11" fmla="*/ 108 h 36"/>
                <a:gd name="T12" fmla="*/ 6 w 48"/>
                <a:gd name="T13" fmla="*/ 87 h 36"/>
                <a:gd name="T14" fmla="*/ 36 w 48"/>
                <a:gd name="T15" fmla="*/ 87 h 36"/>
                <a:gd name="T16" fmla="*/ 60 w 48"/>
                <a:gd name="T17" fmla="*/ 108 h 36"/>
                <a:gd name="T18" fmla="*/ 48 w 48"/>
                <a:gd name="T19" fmla="*/ 41 h 36"/>
                <a:gd name="T20" fmla="*/ 36 w 48"/>
                <a:gd name="T21" fmla="*/ 22 h 36"/>
                <a:gd name="T22" fmla="*/ 30 w 48"/>
                <a:gd name="T23" fmla="*/ 0 h 36"/>
                <a:gd name="T24" fmla="*/ 60 w 48"/>
                <a:gd name="T25" fmla="*/ 22 h 36"/>
                <a:gd name="T26" fmla="*/ 78 w 48"/>
                <a:gd name="T27" fmla="*/ 22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36"/>
                <a:gd name="T44" fmla="*/ 48 w 48"/>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round/>
              <a:headEnd/>
              <a:tailEnd/>
            </a:ln>
          </p:spPr>
          <p:txBody>
            <a:bodyPr/>
            <a:lstStyle/>
            <a:p>
              <a:endParaRPr lang="en-US"/>
            </a:p>
          </p:txBody>
        </p:sp>
        <p:sp>
          <p:nvSpPr>
            <p:cNvPr id="7361" name="Freeform 215"/>
            <p:cNvSpPr>
              <a:spLocks/>
            </p:cNvSpPr>
            <p:nvPr/>
          </p:nvSpPr>
          <p:spPr bwMode="auto">
            <a:xfrm>
              <a:off x="1261" y="2119"/>
              <a:ext cx="7" cy="6"/>
            </a:xfrm>
            <a:custGeom>
              <a:avLst/>
              <a:gdLst>
                <a:gd name="T0" fmla="*/ 40 w 6"/>
                <a:gd name="T1" fmla="*/ 6 h 6"/>
                <a:gd name="T2" fmla="*/ 0 w 6"/>
                <a:gd name="T3" fmla="*/ 6 h 6"/>
                <a:gd name="T4" fmla="*/ 0 w 6"/>
                <a:gd name="T5" fmla="*/ 0 h 6"/>
                <a:gd name="T6" fmla="*/ 40 w 6"/>
                <a:gd name="T7" fmla="*/ 6 h 6"/>
                <a:gd name="T8" fmla="*/ 40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362" name="Rectangle 216"/>
            <p:cNvSpPr>
              <a:spLocks noChangeArrowheads="1"/>
            </p:cNvSpPr>
            <p:nvPr/>
          </p:nvSpPr>
          <p:spPr bwMode="auto">
            <a:xfrm>
              <a:off x="1273" y="2125"/>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63" name="Freeform 217"/>
            <p:cNvSpPr>
              <a:spLocks/>
            </p:cNvSpPr>
            <p:nvPr/>
          </p:nvSpPr>
          <p:spPr bwMode="auto">
            <a:xfrm>
              <a:off x="1443" y="2294"/>
              <a:ext cx="5" cy="14"/>
            </a:xfrm>
            <a:custGeom>
              <a:avLst/>
              <a:gdLst>
                <a:gd name="T0" fmla="*/ 3 w 6"/>
                <a:gd name="T1" fmla="*/ 76 h 12"/>
                <a:gd name="T2" fmla="*/ 0 w 6"/>
                <a:gd name="T3" fmla="*/ 40 h 12"/>
                <a:gd name="T4" fmla="*/ 3 w 6"/>
                <a:gd name="T5" fmla="*/ 0 h 12"/>
                <a:gd name="T6" fmla="*/ 3 w 6"/>
                <a:gd name="T7" fmla="*/ 76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6"/>
                  </a:lnTo>
                  <a:lnTo>
                    <a:pt x="6" y="0"/>
                  </a:lnTo>
                  <a:lnTo>
                    <a:pt x="6" y="12"/>
                  </a:lnTo>
                  <a:close/>
                </a:path>
              </a:pathLst>
            </a:custGeom>
            <a:solidFill>
              <a:srgbClr val="E1E1E1"/>
            </a:solidFill>
            <a:ln w="9525">
              <a:solidFill>
                <a:srgbClr val="000000"/>
              </a:solidFill>
              <a:round/>
              <a:headEnd/>
              <a:tailEnd/>
            </a:ln>
          </p:spPr>
          <p:txBody>
            <a:bodyPr/>
            <a:lstStyle/>
            <a:p>
              <a:endParaRPr lang="en-US"/>
            </a:p>
          </p:txBody>
        </p:sp>
        <p:sp>
          <p:nvSpPr>
            <p:cNvPr id="7364" name="Freeform 218"/>
            <p:cNvSpPr>
              <a:spLocks/>
            </p:cNvSpPr>
            <p:nvPr/>
          </p:nvSpPr>
          <p:spPr bwMode="auto">
            <a:xfrm>
              <a:off x="1000" y="2362"/>
              <a:ext cx="61" cy="73"/>
            </a:xfrm>
            <a:custGeom>
              <a:avLst/>
              <a:gdLst>
                <a:gd name="T0" fmla="*/ 12 w 60"/>
                <a:gd name="T1" fmla="*/ 119 h 65"/>
                <a:gd name="T2" fmla="*/ 0 w 60"/>
                <a:gd name="T3" fmla="*/ 70 h 65"/>
                <a:gd name="T4" fmla="*/ 0 w 60"/>
                <a:gd name="T5" fmla="*/ 24 h 65"/>
                <a:gd name="T6" fmla="*/ 0 w 60"/>
                <a:gd name="T7" fmla="*/ 24 h 65"/>
                <a:gd name="T8" fmla="*/ 6 w 60"/>
                <a:gd name="T9" fmla="*/ 0 h 65"/>
                <a:gd name="T10" fmla="*/ 42 w 60"/>
                <a:gd name="T11" fmla="*/ 24 h 65"/>
                <a:gd name="T12" fmla="*/ 54 w 60"/>
                <a:gd name="T13" fmla="*/ 24 h 65"/>
                <a:gd name="T14" fmla="*/ 60 w 60"/>
                <a:gd name="T15" fmla="*/ 70 h 65"/>
                <a:gd name="T16" fmla="*/ 72 w 60"/>
                <a:gd name="T17" fmla="*/ 119 h 65"/>
                <a:gd name="T18" fmla="*/ 66 w 60"/>
                <a:gd name="T19" fmla="*/ 142 h 65"/>
                <a:gd name="T20" fmla="*/ 66 w 60"/>
                <a:gd name="T21" fmla="*/ 189 h 65"/>
                <a:gd name="T22" fmla="*/ 60 w 60"/>
                <a:gd name="T23" fmla="*/ 261 h 65"/>
                <a:gd name="T24" fmla="*/ 54 w 60"/>
                <a:gd name="T25" fmla="*/ 189 h 65"/>
                <a:gd name="T26" fmla="*/ 54 w 60"/>
                <a:gd name="T27" fmla="*/ 212 h 65"/>
                <a:gd name="T28" fmla="*/ 48 w 60"/>
                <a:gd name="T29" fmla="*/ 189 h 65"/>
                <a:gd name="T30" fmla="*/ 48 w 60"/>
                <a:gd name="T31" fmla="*/ 142 h 65"/>
                <a:gd name="T32" fmla="*/ 24 w 60"/>
                <a:gd name="T33" fmla="*/ 119 h 65"/>
                <a:gd name="T34" fmla="*/ 12 w 60"/>
                <a:gd name="T35" fmla="*/ 70 h 65"/>
                <a:gd name="T36" fmla="*/ 18 w 60"/>
                <a:gd name="T37" fmla="*/ 119 h 65"/>
                <a:gd name="T38" fmla="*/ 12 w 60"/>
                <a:gd name="T39" fmla="*/ 119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0"/>
                <a:gd name="T61" fmla="*/ 0 h 65"/>
                <a:gd name="T62" fmla="*/ 60 w 60"/>
                <a:gd name="T63" fmla="*/ 65 h 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round/>
              <a:headEnd/>
              <a:tailEnd/>
            </a:ln>
          </p:spPr>
          <p:txBody>
            <a:bodyPr/>
            <a:lstStyle/>
            <a:p>
              <a:endParaRPr lang="en-US"/>
            </a:p>
          </p:txBody>
        </p:sp>
        <p:sp>
          <p:nvSpPr>
            <p:cNvPr id="7365" name="Freeform 219"/>
            <p:cNvSpPr>
              <a:spLocks/>
            </p:cNvSpPr>
            <p:nvPr/>
          </p:nvSpPr>
          <p:spPr bwMode="auto">
            <a:xfrm>
              <a:off x="1285" y="2328"/>
              <a:ext cx="1" cy="7"/>
            </a:xfrm>
            <a:custGeom>
              <a:avLst/>
              <a:gdLst>
                <a:gd name="T0" fmla="*/ 0 w 1"/>
                <a:gd name="T1" fmla="*/ 0 h 6"/>
                <a:gd name="T2" fmla="*/ 0 w 1"/>
                <a:gd name="T3" fmla="*/ 0 h 6"/>
                <a:gd name="T4" fmla="*/ 0 w 1"/>
                <a:gd name="T5" fmla="*/ 40 h 6"/>
                <a:gd name="T6" fmla="*/ 0 w 1"/>
                <a:gd name="T7" fmla="*/ 0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0"/>
                  </a:moveTo>
                  <a:lnTo>
                    <a:pt x="0" y="0"/>
                  </a:lnTo>
                  <a:lnTo>
                    <a:pt x="0" y="6"/>
                  </a:ln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66" name="Freeform 220"/>
            <p:cNvSpPr>
              <a:spLocks/>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6" y="6"/>
                  </a:lnTo>
                  <a:lnTo>
                    <a:pt x="0" y="0"/>
                  </a:lnTo>
                  <a:lnTo>
                    <a:pt x="6" y="0"/>
                  </a:lnTo>
                  <a:lnTo>
                    <a:pt x="6" y="6"/>
                  </a:lnTo>
                  <a:close/>
                </a:path>
              </a:pathLst>
            </a:custGeom>
            <a:solidFill>
              <a:srgbClr val="E1E1E1"/>
            </a:solidFill>
            <a:ln w="9525">
              <a:solidFill>
                <a:srgbClr val="000000"/>
              </a:solidFill>
              <a:round/>
              <a:headEnd/>
              <a:tailEnd/>
            </a:ln>
          </p:spPr>
          <p:txBody>
            <a:bodyPr/>
            <a:lstStyle/>
            <a:p>
              <a:endParaRPr lang="en-US"/>
            </a:p>
          </p:txBody>
        </p:sp>
        <p:sp>
          <p:nvSpPr>
            <p:cNvPr id="7367" name="Freeform 221"/>
            <p:cNvSpPr>
              <a:spLocks/>
            </p:cNvSpPr>
            <p:nvPr/>
          </p:nvSpPr>
          <p:spPr bwMode="auto">
            <a:xfrm>
              <a:off x="1443" y="2261"/>
              <a:ext cx="2" cy="13"/>
            </a:xfrm>
            <a:custGeom>
              <a:avLst/>
              <a:gdLst>
                <a:gd name="T0" fmla="*/ 0 w 2"/>
                <a:gd name="T1" fmla="*/ 18 h 12"/>
                <a:gd name="T2" fmla="*/ 0 w 2"/>
                <a:gd name="T3" fmla="*/ 30 h 12"/>
                <a:gd name="T4" fmla="*/ 0 w 2"/>
                <a:gd name="T5" fmla="*/ 0 h 12"/>
                <a:gd name="T6" fmla="*/ 0 w 2"/>
                <a:gd name="T7" fmla="*/ 0 h 12"/>
                <a:gd name="T8" fmla="*/ 0 w 2"/>
                <a:gd name="T9" fmla="*/ 18 h 12"/>
                <a:gd name="T10" fmla="*/ 0 60000 65536"/>
                <a:gd name="T11" fmla="*/ 0 60000 65536"/>
                <a:gd name="T12" fmla="*/ 0 60000 65536"/>
                <a:gd name="T13" fmla="*/ 0 60000 65536"/>
                <a:gd name="T14" fmla="*/ 0 60000 65536"/>
                <a:gd name="T15" fmla="*/ 0 w 2"/>
                <a:gd name="T16" fmla="*/ 0 h 12"/>
                <a:gd name="T17" fmla="*/ 2 w 2"/>
                <a:gd name="T18" fmla="*/ 12 h 12"/>
              </a:gdLst>
              <a:ahLst/>
              <a:cxnLst>
                <a:cxn ang="T10">
                  <a:pos x="T0" y="T1"/>
                </a:cxn>
                <a:cxn ang="T11">
                  <a:pos x="T2" y="T3"/>
                </a:cxn>
                <a:cxn ang="T12">
                  <a:pos x="T4" y="T5"/>
                </a:cxn>
                <a:cxn ang="T13">
                  <a:pos x="T6" y="T7"/>
                </a:cxn>
                <a:cxn ang="T14">
                  <a:pos x="T8" y="T9"/>
                </a:cxn>
              </a:cxnLst>
              <a:rect l="T15" t="T16" r="T17" b="T18"/>
              <a:pathLst>
                <a:path w="2" h="12">
                  <a:moveTo>
                    <a:pt x="0" y="6"/>
                  </a:moveTo>
                  <a:lnTo>
                    <a:pt x="0" y="12"/>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368" name="Freeform 222"/>
            <p:cNvSpPr>
              <a:spLocks/>
            </p:cNvSpPr>
            <p:nvPr/>
          </p:nvSpPr>
          <p:spPr bwMode="auto">
            <a:xfrm>
              <a:off x="933" y="2288"/>
              <a:ext cx="38" cy="27"/>
            </a:xfrm>
            <a:custGeom>
              <a:avLst/>
              <a:gdLst>
                <a:gd name="T0" fmla="*/ 68 w 36"/>
                <a:gd name="T1" fmla="*/ 99 h 24"/>
                <a:gd name="T2" fmla="*/ 58 w 36"/>
                <a:gd name="T3" fmla="*/ 99 h 24"/>
                <a:gd name="T4" fmla="*/ 44 w 36"/>
                <a:gd name="T5" fmla="*/ 99 h 24"/>
                <a:gd name="T6" fmla="*/ 24 w 36"/>
                <a:gd name="T7" fmla="*/ 77 h 24"/>
                <a:gd name="T8" fmla="*/ 0 w 36"/>
                <a:gd name="T9" fmla="*/ 53 h 24"/>
                <a:gd name="T10" fmla="*/ 24 w 36"/>
                <a:gd name="T11" fmla="*/ 0 h 24"/>
                <a:gd name="T12" fmla="*/ 44 w 36"/>
                <a:gd name="T13" fmla="*/ 53 h 24"/>
                <a:gd name="T14" fmla="*/ 68 w 36"/>
                <a:gd name="T15" fmla="*/ 53 h 24"/>
                <a:gd name="T16" fmla="*/ 68 w 36"/>
                <a:gd name="T17" fmla="*/ 99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round/>
              <a:headEnd/>
              <a:tailEnd/>
            </a:ln>
          </p:spPr>
          <p:txBody>
            <a:bodyPr/>
            <a:lstStyle/>
            <a:p>
              <a:endParaRPr lang="en-US"/>
            </a:p>
          </p:txBody>
        </p:sp>
        <p:sp>
          <p:nvSpPr>
            <p:cNvPr id="7369" name="Freeform 223"/>
            <p:cNvSpPr>
              <a:spLocks/>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h 1"/>
                <a:gd name="T37" fmla="*/ 1 h 1"/>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T36" r="0" b="T37"/>
              <a:pathLst>
                <a:path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70" name="Freeform 224"/>
            <p:cNvSpPr>
              <a:spLocks/>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71" name="Freeform 225"/>
            <p:cNvSpPr>
              <a:spLocks/>
            </p:cNvSpPr>
            <p:nvPr/>
          </p:nvSpPr>
          <p:spPr bwMode="auto">
            <a:xfrm>
              <a:off x="946" y="2254"/>
              <a:ext cx="108" cy="67"/>
            </a:xfrm>
            <a:custGeom>
              <a:avLst/>
              <a:gdLst>
                <a:gd name="T0" fmla="*/ 71 w 107"/>
                <a:gd name="T1" fmla="*/ 160 h 60"/>
                <a:gd name="T2" fmla="*/ 53 w 107"/>
                <a:gd name="T3" fmla="*/ 160 h 60"/>
                <a:gd name="T4" fmla="*/ 42 w 107"/>
                <a:gd name="T5" fmla="*/ 182 h 60"/>
                <a:gd name="T6" fmla="*/ 36 w 107"/>
                <a:gd name="T7" fmla="*/ 227 h 60"/>
                <a:gd name="T8" fmla="*/ 36 w 107"/>
                <a:gd name="T9" fmla="*/ 227 h 60"/>
                <a:gd name="T10" fmla="*/ 30 w 107"/>
                <a:gd name="T11" fmla="*/ 203 h 60"/>
                <a:gd name="T12" fmla="*/ 24 w 107"/>
                <a:gd name="T13" fmla="*/ 203 h 60"/>
                <a:gd name="T14" fmla="*/ 24 w 107"/>
                <a:gd name="T15" fmla="*/ 160 h 60"/>
                <a:gd name="T16" fmla="*/ 12 w 107"/>
                <a:gd name="T17" fmla="*/ 160 h 60"/>
                <a:gd name="T18" fmla="*/ 0 w 107"/>
                <a:gd name="T19" fmla="*/ 115 h 60"/>
                <a:gd name="T20" fmla="*/ 12 w 107"/>
                <a:gd name="T21" fmla="*/ 45 h 60"/>
                <a:gd name="T22" fmla="*/ 24 w 107"/>
                <a:gd name="T23" fmla="*/ 23 h 60"/>
                <a:gd name="T24" fmla="*/ 24 w 107"/>
                <a:gd name="T25" fmla="*/ 23 h 60"/>
                <a:gd name="T26" fmla="*/ 71 w 107"/>
                <a:gd name="T27" fmla="*/ 0 h 60"/>
                <a:gd name="T28" fmla="*/ 83 w 107"/>
                <a:gd name="T29" fmla="*/ 0 h 60"/>
                <a:gd name="T30" fmla="*/ 95 w 107"/>
                <a:gd name="T31" fmla="*/ 0 h 60"/>
                <a:gd name="T32" fmla="*/ 107 w 107"/>
                <a:gd name="T33" fmla="*/ 45 h 60"/>
                <a:gd name="T34" fmla="*/ 107 w 107"/>
                <a:gd name="T35" fmla="*/ 45 h 60"/>
                <a:gd name="T36" fmla="*/ 107 w 107"/>
                <a:gd name="T37" fmla="*/ 45 h 60"/>
                <a:gd name="T38" fmla="*/ 113 w 107"/>
                <a:gd name="T39" fmla="*/ 45 h 60"/>
                <a:gd name="T40" fmla="*/ 119 w 107"/>
                <a:gd name="T41" fmla="*/ 68 h 60"/>
                <a:gd name="T42" fmla="*/ 95 w 107"/>
                <a:gd name="T43" fmla="*/ 92 h 60"/>
                <a:gd name="T44" fmla="*/ 71 w 107"/>
                <a:gd name="T45" fmla="*/ 16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7"/>
                <a:gd name="T70" fmla="*/ 0 h 60"/>
                <a:gd name="T71" fmla="*/ 107 w 107"/>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round/>
              <a:headEnd/>
              <a:tailEnd/>
            </a:ln>
          </p:spPr>
          <p:txBody>
            <a:bodyPr/>
            <a:lstStyle/>
            <a:p>
              <a:endParaRPr lang="en-US"/>
            </a:p>
          </p:txBody>
        </p:sp>
        <p:sp>
          <p:nvSpPr>
            <p:cNvPr id="7372" name="Freeform 226"/>
            <p:cNvSpPr>
              <a:spLocks/>
            </p:cNvSpPr>
            <p:nvPr/>
          </p:nvSpPr>
          <p:spPr bwMode="auto">
            <a:xfrm>
              <a:off x="1443" y="2281"/>
              <a:ext cx="5" cy="7"/>
            </a:xfrm>
            <a:custGeom>
              <a:avLst/>
              <a:gdLst>
                <a:gd name="T0" fmla="*/ 3 w 6"/>
                <a:gd name="T1" fmla="*/ 40 h 6"/>
                <a:gd name="T2" fmla="*/ 0 w 6"/>
                <a:gd name="T3" fmla="*/ 0 h 6"/>
                <a:gd name="T4" fmla="*/ 3 w 6"/>
                <a:gd name="T5" fmla="*/ 40 h 6"/>
                <a:gd name="T6" fmla="*/ 3 w 6"/>
                <a:gd name="T7" fmla="*/ 4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373" name="Freeform 227"/>
            <p:cNvSpPr>
              <a:spLocks/>
            </p:cNvSpPr>
            <p:nvPr/>
          </p:nvSpPr>
          <p:spPr bwMode="auto">
            <a:xfrm>
              <a:off x="976" y="2274"/>
              <a:ext cx="78" cy="95"/>
            </a:xfrm>
            <a:custGeom>
              <a:avLst/>
              <a:gdLst>
                <a:gd name="T0" fmla="*/ 29 w 77"/>
                <a:gd name="T1" fmla="*/ 109 h 84"/>
                <a:gd name="T2" fmla="*/ 23 w 77"/>
                <a:gd name="T3" fmla="*/ 109 h 84"/>
                <a:gd name="T4" fmla="*/ 12 w 77"/>
                <a:gd name="T5" fmla="*/ 129 h 84"/>
                <a:gd name="T6" fmla="*/ 6 w 77"/>
                <a:gd name="T7" fmla="*/ 185 h 84"/>
                <a:gd name="T8" fmla="*/ 6 w 77"/>
                <a:gd name="T9" fmla="*/ 185 h 84"/>
                <a:gd name="T10" fmla="*/ 0 w 77"/>
                <a:gd name="T11" fmla="*/ 185 h 84"/>
                <a:gd name="T12" fmla="*/ 12 w 77"/>
                <a:gd name="T13" fmla="*/ 265 h 84"/>
                <a:gd name="T14" fmla="*/ 29 w 77"/>
                <a:gd name="T15" fmla="*/ 342 h 84"/>
                <a:gd name="T16" fmla="*/ 65 w 77"/>
                <a:gd name="T17" fmla="*/ 365 h 84"/>
                <a:gd name="T18" fmla="*/ 77 w 77"/>
                <a:gd name="T19" fmla="*/ 365 h 84"/>
                <a:gd name="T20" fmla="*/ 77 w 77"/>
                <a:gd name="T21" fmla="*/ 313 h 84"/>
                <a:gd name="T22" fmla="*/ 77 w 77"/>
                <a:gd name="T23" fmla="*/ 265 h 84"/>
                <a:gd name="T24" fmla="*/ 77 w 77"/>
                <a:gd name="T25" fmla="*/ 209 h 84"/>
                <a:gd name="T26" fmla="*/ 83 w 77"/>
                <a:gd name="T27" fmla="*/ 236 h 84"/>
                <a:gd name="T28" fmla="*/ 83 w 77"/>
                <a:gd name="T29" fmla="*/ 158 h 84"/>
                <a:gd name="T30" fmla="*/ 89 w 77"/>
                <a:gd name="T31" fmla="*/ 78 h 84"/>
                <a:gd name="T32" fmla="*/ 89 w 77"/>
                <a:gd name="T33" fmla="*/ 26 h 84"/>
                <a:gd name="T34" fmla="*/ 89 w 77"/>
                <a:gd name="T35" fmla="*/ 0 h 84"/>
                <a:gd name="T36" fmla="*/ 65 w 77"/>
                <a:gd name="T37" fmla="*/ 26 h 84"/>
                <a:gd name="T38" fmla="*/ 29 w 77"/>
                <a:gd name="T39" fmla="*/ 109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
                <a:gd name="T61" fmla="*/ 0 h 84"/>
                <a:gd name="T62" fmla="*/ 77 w 77"/>
                <a:gd name="T63" fmla="*/ 84 h 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round/>
              <a:headEnd/>
              <a:tailEnd/>
            </a:ln>
          </p:spPr>
          <p:txBody>
            <a:bodyPr/>
            <a:lstStyle/>
            <a:p>
              <a:endParaRPr lang="en-US"/>
            </a:p>
          </p:txBody>
        </p:sp>
        <p:sp>
          <p:nvSpPr>
            <p:cNvPr id="7374" name="Rectangle 228"/>
            <p:cNvSpPr>
              <a:spLocks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75" name="Rectangle 229"/>
            <p:cNvSpPr>
              <a:spLocks noChangeArrowheads="1"/>
            </p:cNvSpPr>
            <p:nvPr/>
          </p:nvSpPr>
          <p:spPr bwMode="auto">
            <a:xfrm>
              <a:off x="1424" y="2227"/>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76" name="Freeform 230"/>
            <p:cNvSpPr>
              <a:spLocks/>
            </p:cNvSpPr>
            <p:nvPr/>
          </p:nvSpPr>
          <p:spPr bwMode="auto">
            <a:xfrm>
              <a:off x="1418" y="2220"/>
              <a:ext cx="6" cy="7"/>
            </a:xfrm>
            <a:custGeom>
              <a:avLst/>
              <a:gdLst>
                <a:gd name="T0" fmla="*/ 6 w 6"/>
                <a:gd name="T1" fmla="*/ 40 h 6"/>
                <a:gd name="T2" fmla="*/ 0 w 6"/>
                <a:gd name="T3" fmla="*/ 0 h 6"/>
                <a:gd name="T4" fmla="*/ 6 w 6"/>
                <a:gd name="T5" fmla="*/ 40 h 6"/>
                <a:gd name="T6" fmla="*/ 6 w 6"/>
                <a:gd name="T7" fmla="*/ 4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6" y="6"/>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77" name="Freeform 231"/>
            <p:cNvSpPr>
              <a:spLocks/>
            </p:cNvSpPr>
            <p:nvPr/>
          </p:nvSpPr>
          <p:spPr bwMode="auto">
            <a:xfrm>
              <a:off x="1437" y="2247"/>
              <a:ext cx="6" cy="7"/>
            </a:xfrm>
            <a:custGeom>
              <a:avLst/>
              <a:gdLst>
                <a:gd name="T0" fmla="*/ 0 w 6"/>
                <a:gd name="T1" fmla="*/ 0 h 6"/>
                <a:gd name="T2" fmla="*/ 6 w 6"/>
                <a:gd name="T3" fmla="*/ 0 h 6"/>
                <a:gd name="T4" fmla="*/ 0 w 6"/>
                <a:gd name="T5" fmla="*/ 40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0"/>
                  </a:lnTo>
                  <a:lnTo>
                    <a:pt x="0" y="6"/>
                  </a:ln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78" name="Freeform 232"/>
            <p:cNvSpPr>
              <a:spLocks/>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6"/>
                <a:gd name="T56" fmla="*/ 6 w 6"/>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6">
                  <a:moveTo>
                    <a:pt x="6" y="0"/>
                  </a:moveTo>
                  <a:lnTo>
                    <a:pt x="6" y="0"/>
                  </a:lnTo>
                  <a:lnTo>
                    <a:pt x="6" y="6"/>
                  </a:ln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79" name="Freeform 233"/>
            <p:cNvSpPr>
              <a:spLocks/>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0"/>
                  </a:moveTo>
                  <a:lnTo>
                    <a:pt x="0" y="0"/>
                  </a:lnTo>
                  <a:lnTo>
                    <a:pt x="0" y="6"/>
                  </a:lnTo>
                  <a:lnTo>
                    <a:pt x="0" y="0"/>
                  </a:lnTo>
                  <a:close/>
                </a:path>
              </a:pathLst>
            </a:custGeom>
            <a:solidFill>
              <a:srgbClr val="800000"/>
            </a:solidFill>
            <a:ln w="9525">
              <a:solidFill>
                <a:srgbClr val="000000"/>
              </a:solidFill>
              <a:round/>
              <a:headEnd/>
              <a:tailEnd/>
            </a:ln>
          </p:spPr>
          <p:txBody>
            <a:bodyPr/>
            <a:lstStyle/>
            <a:p>
              <a:endParaRPr lang="en-US"/>
            </a:p>
          </p:txBody>
        </p:sp>
        <p:sp>
          <p:nvSpPr>
            <p:cNvPr id="7380" name="Freeform 234"/>
            <p:cNvSpPr>
              <a:spLocks/>
            </p:cNvSpPr>
            <p:nvPr/>
          </p:nvSpPr>
          <p:spPr bwMode="auto">
            <a:xfrm>
              <a:off x="1437" y="2213"/>
              <a:ext cx="1" cy="7"/>
            </a:xfrm>
            <a:custGeom>
              <a:avLst/>
              <a:gdLst>
                <a:gd name="T0" fmla="*/ 0 w 1"/>
                <a:gd name="T1" fmla="*/ 40 h 6"/>
                <a:gd name="T2" fmla="*/ 0 w 1"/>
                <a:gd name="T3" fmla="*/ 40 h 6"/>
                <a:gd name="T4" fmla="*/ 0 w 1"/>
                <a:gd name="T5" fmla="*/ 0 h 6"/>
                <a:gd name="T6" fmla="*/ 0 w 1"/>
                <a:gd name="T7" fmla="*/ 0 h 6"/>
                <a:gd name="T8" fmla="*/ 0 w 1"/>
                <a:gd name="T9" fmla="*/ 0 h 6"/>
                <a:gd name="T10" fmla="*/ 0 w 1"/>
                <a:gd name="T11" fmla="*/ 40 h 6"/>
                <a:gd name="T12" fmla="*/ 0 w 1"/>
                <a:gd name="T13" fmla="*/ 40 h 6"/>
                <a:gd name="T14" fmla="*/ 0 60000 65536"/>
                <a:gd name="T15" fmla="*/ 0 60000 65536"/>
                <a:gd name="T16" fmla="*/ 0 60000 65536"/>
                <a:gd name="T17" fmla="*/ 0 60000 65536"/>
                <a:gd name="T18" fmla="*/ 0 60000 65536"/>
                <a:gd name="T19" fmla="*/ 0 60000 65536"/>
                <a:gd name="T20" fmla="*/ 0 60000 65536"/>
                <a:gd name="T21" fmla="*/ 0 w 1"/>
                <a:gd name="T22" fmla="*/ 0 h 6"/>
                <a:gd name="T23" fmla="*/ 1 w 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6">
                  <a:moveTo>
                    <a:pt x="0" y="6"/>
                  </a:moveTo>
                  <a:lnTo>
                    <a:pt x="0" y="6"/>
                  </a:lnTo>
                  <a:lnTo>
                    <a:pt x="0" y="0"/>
                  </a:lnTo>
                  <a:lnTo>
                    <a:pt x="0" y="6"/>
                  </a:lnTo>
                  <a:close/>
                </a:path>
              </a:pathLst>
            </a:custGeom>
            <a:solidFill>
              <a:srgbClr val="800000"/>
            </a:solidFill>
            <a:ln w="9525">
              <a:solidFill>
                <a:srgbClr val="000000"/>
              </a:solidFill>
              <a:round/>
              <a:headEnd/>
              <a:tailEnd/>
            </a:ln>
          </p:spPr>
          <p:txBody>
            <a:bodyPr/>
            <a:lstStyle/>
            <a:p>
              <a:endParaRPr lang="en-US"/>
            </a:p>
          </p:txBody>
        </p:sp>
        <p:sp>
          <p:nvSpPr>
            <p:cNvPr id="7381" name="Freeform 235"/>
            <p:cNvSpPr>
              <a:spLocks/>
            </p:cNvSpPr>
            <p:nvPr/>
          </p:nvSpPr>
          <p:spPr bwMode="auto">
            <a:xfrm>
              <a:off x="953" y="2200"/>
              <a:ext cx="23" cy="54"/>
            </a:xfrm>
            <a:custGeom>
              <a:avLst/>
              <a:gdLst>
                <a:gd name="T0" fmla="*/ 12 w 24"/>
                <a:gd name="T1" fmla="*/ 171 h 48"/>
                <a:gd name="T2" fmla="*/ 6 w 24"/>
                <a:gd name="T3" fmla="*/ 201 h 48"/>
                <a:gd name="T4" fmla="*/ 0 w 24"/>
                <a:gd name="T5" fmla="*/ 201 h 48"/>
                <a:gd name="T6" fmla="*/ 0 w 24"/>
                <a:gd name="T7" fmla="*/ 125 h 48"/>
                <a:gd name="T8" fmla="*/ 6 w 24"/>
                <a:gd name="T9" fmla="*/ 53 h 48"/>
                <a:gd name="T10" fmla="*/ 12 w 24"/>
                <a:gd name="T11" fmla="*/ 0 h 48"/>
                <a:gd name="T12" fmla="*/ 12 w 24"/>
                <a:gd name="T13" fmla="*/ 0 h 48"/>
                <a:gd name="T14" fmla="*/ 12 w 24"/>
                <a:gd name="T15" fmla="*/ 77 h 48"/>
                <a:gd name="T16" fmla="*/ 12 w 24"/>
                <a:gd name="T17" fmla="*/ 171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48"/>
                <a:gd name="T29" fmla="*/ 24 w 24"/>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round/>
              <a:headEnd/>
              <a:tailEnd/>
            </a:ln>
          </p:spPr>
          <p:txBody>
            <a:bodyPr/>
            <a:lstStyle/>
            <a:p>
              <a:endParaRPr lang="en-US"/>
            </a:p>
          </p:txBody>
        </p:sp>
        <p:sp>
          <p:nvSpPr>
            <p:cNvPr id="7382" name="Freeform 236"/>
            <p:cNvSpPr>
              <a:spLocks/>
            </p:cNvSpPr>
            <p:nvPr/>
          </p:nvSpPr>
          <p:spPr bwMode="auto">
            <a:xfrm>
              <a:off x="897" y="2213"/>
              <a:ext cx="74" cy="88"/>
            </a:xfrm>
            <a:custGeom>
              <a:avLst/>
              <a:gdLst>
                <a:gd name="T0" fmla="*/ 6 w 72"/>
                <a:gd name="T1" fmla="*/ 305 h 78"/>
                <a:gd name="T2" fmla="*/ 0 w 72"/>
                <a:gd name="T3" fmla="*/ 278 h 78"/>
                <a:gd name="T4" fmla="*/ 0 w 72"/>
                <a:gd name="T5" fmla="*/ 204 h 78"/>
                <a:gd name="T6" fmla="*/ 12 w 72"/>
                <a:gd name="T7" fmla="*/ 157 h 78"/>
                <a:gd name="T8" fmla="*/ 48 w 72"/>
                <a:gd name="T9" fmla="*/ 127 h 78"/>
                <a:gd name="T10" fmla="*/ 30 w 72"/>
                <a:gd name="T11" fmla="*/ 53 h 78"/>
                <a:gd name="T12" fmla="*/ 36 w 72"/>
                <a:gd name="T13" fmla="*/ 53 h 78"/>
                <a:gd name="T14" fmla="*/ 42 w 72"/>
                <a:gd name="T15" fmla="*/ 0 h 78"/>
                <a:gd name="T16" fmla="*/ 84 w 72"/>
                <a:gd name="T17" fmla="*/ 0 h 78"/>
                <a:gd name="T18" fmla="*/ 77 w 72"/>
                <a:gd name="T19" fmla="*/ 77 h 78"/>
                <a:gd name="T20" fmla="*/ 77 w 72"/>
                <a:gd name="T21" fmla="*/ 157 h 78"/>
                <a:gd name="T22" fmla="*/ 84 w 72"/>
                <a:gd name="T23" fmla="*/ 157 h 78"/>
                <a:gd name="T24" fmla="*/ 90 w 72"/>
                <a:gd name="T25" fmla="*/ 157 h 78"/>
                <a:gd name="T26" fmla="*/ 99 w 72"/>
                <a:gd name="T27" fmla="*/ 179 h 78"/>
                <a:gd name="T28" fmla="*/ 84 w 72"/>
                <a:gd name="T29" fmla="*/ 204 h 78"/>
                <a:gd name="T30" fmla="*/ 65 w 72"/>
                <a:gd name="T31" fmla="*/ 278 h 78"/>
                <a:gd name="T32" fmla="*/ 48 w 72"/>
                <a:gd name="T33" fmla="*/ 329 h 78"/>
                <a:gd name="T34" fmla="*/ 6 w 72"/>
                <a:gd name="T35" fmla="*/ 305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78"/>
                <a:gd name="T56" fmla="*/ 72 w 72"/>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round/>
              <a:headEnd/>
              <a:tailEnd/>
            </a:ln>
          </p:spPr>
          <p:txBody>
            <a:bodyPr/>
            <a:lstStyle/>
            <a:p>
              <a:endParaRPr lang="en-US"/>
            </a:p>
          </p:txBody>
        </p:sp>
        <p:sp>
          <p:nvSpPr>
            <p:cNvPr id="7383" name="Freeform 237"/>
            <p:cNvSpPr>
              <a:spLocks/>
            </p:cNvSpPr>
            <p:nvPr/>
          </p:nvSpPr>
          <p:spPr bwMode="auto">
            <a:xfrm>
              <a:off x="1146" y="2200"/>
              <a:ext cx="42" cy="14"/>
            </a:xfrm>
            <a:custGeom>
              <a:avLst/>
              <a:gdLst>
                <a:gd name="T0" fmla="*/ 18 w 42"/>
                <a:gd name="T1" fmla="*/ 0 h 12"/>
                <a:gd name="T2" fmla="*/ 0 w 42"/>
                <a:gd name="T3" fmla="*/ 40 h 12"/>
                <a:gd name="T4" fmla="*/ 24 w 42"/>
                <a:gd name="T5" fmla="*/ 76 h 12"/>
                <a:gd name="T6" fmla="*/ 42 w 42"/>
                <a:gd name="T7" fmla="*/ 76 h 12"/>
                <a:gd name="T8" fmla="*/ 18 w 42"/>
                <a:gd name="T9" fmla="*/ 0 h 12"/>
                <a:gd name="T10" fmla="*/ 0 60000 65536"/>
                <a:gd name="T11" fmla="*/ 0 60000 65536"/>
                <a:gd name="T12" fmla="*/ 0 60000 65536"/>
                <a:gd name="T13" fmla="*/ 0 60000 65536"/>
                <a:gd name="T14" fmla="*/ 0 60000 65536"/>
                <a:gd name="T15" fmla="*/ 0 w 42"/>
                <a:gd name="T16" fmla="*/ 0 h 12"/>
                <a:gd name="T17" fmla="*/ 42 w 42"/>
                <a:gd name="T18" fmla="*/ 12 h 12"/>
              </a:gdLst>
              <a:ahLst/>
              <a:cxnLst>
                <a:cxn ang="T10">
                  <a:pos x="T0" y="T1"/>
                </a:cxn>
                <a:cxn ang="T11">
                  <a:pos x="T2" y="T3"/>
                </a:cxn>
                <a:cxn ang="T12">
                  <a:pos x="T4" y="T5"/>
                </a:cxn>
                <a:cxn ang="T13">
                  <a:pos x="T6" y="T7"/>
                </a:cxn>
                <a:cxn ang="T14">
                  <a:pos x="T8" y="T9"/>
                </a:cxn>
              </a:cxnLst>
              <a:rect l="T15" t="T16" r="T17" b="T18"/>
              <a:pathLst>
                <a:path w="42" h="12">
                  <a:moveTo>
                    <a:pt x="18" y="0"/>
                  </a:moveTo>
                  <a:lnTo>
                    <a:pt x="0" y="6"/>
                  </a:lnTo>
                  <a:lnTo>
                    <a:pt x="24" y="12"/>
                  </a:lnTo>
                  <a:lnTo>
                    <a:pt x="42" y="12"/>
                  </a:lnTo>
                  <a:lnTo>
                    <a:pt x="18" y="0"/>
                  </a:lnTo>
                  <a:close/>
                </a:path>
              </a:pathLst>
            </a:custGeom>
            <a:solidFill>
              <a:srgbClr val="E1E1E1"/>
            </a:solidFill>
            <a:ln w="9525">
              <a:solidFill>
                <a:srgbClr val="000000"/>
              </a:solidFill>
              <a:round/>
              <a:headEnd/>
              <a:tailEnd/>
            </a:ln>
          </p:spPr>
          <p:txBody>
            <a:bodyPr/>
            <a:lstStyle/>
            <a:p>
              <a:endParaRPr lang="en-US"/>
            </a:p>
          </p:txBody>
        </p:sp>
        <p:sp>
          <p:nvSpPr>
            <p:cNvPr id="7384" name="Freeform 238"/>
            <p:cNvSpPr>
              <a:spLocks/>
            </p:cNvSpPr>
            <p:nvPr/>
          </p:nvSpPr>
          <p:spPr bwMode="auto">
            <a:xfrm>
              <a:off x="1346" y="2200"/>
              <a:ext cx="24" cy="7"/>
            </a:xfrm>
            <a:custGeom>
              <a:avLst/>
              <a:gdLst>
                <a:gd name="T0" fmla="*/ 24 w 24"/>
                <a:gd name="T1" fmla="*/ 40 h 6"/>
                <a:gd name="T2" fmla="*/ 24 w 24"/>
                <a:gd name="T3" fmla="*/ 40 h 6"/>
                <a:gd name="T4" fmla="*/ 6 w 24"/>
                <a:gd name="T5" fmla="*/ 40 h 6"/>
                <a:gd name="T6" fmla="*/ 0 w 24"/>
                <a:gd name="T7" fmla="*/ 40 h 6"/>
                <a:gd name="T8" fmla="*/ 0 w 24"/>
                <a:gd name="T9" fmla="*/ 0 h 6"/>
                <a:gd name="T10" fmla="*/ 24 w 24"/>
                <a:gd name="T11" fmla="*/ 40 h 6"/>
                <a:gd name="T12" fmla="*/ 0 60000 65536"/>
                <a:gd name="T13" fmla="*/ 0 60000 65536"/>
                <a:gd name="T14" fmla="*/ 0 60000 65536"/>
                <a:gd name="T15" fmla="*/ 0 60000 65536"/>
                <a:gd name="T16" fmla="*/ 0 60000 65536"/>
                <a:gd name="T17" fmla="*/ 0 60000 65536"/>
                <a:gd name="T18" fmla="*/ 0 w 24"/>
                <a:gd name="T19" fmla="*/ 0 h 6"/>
                <a:gd name="T20" fmla="*/ 24 w 24"/>
                <a:gd name="T21" fmla="*/ 6 h 6"/>
              </a:gdLst>
              <a:ahLst/>
              <a:cxnLst>
                <a:cxn ang="T12">
                  <a:pos x="T0" y="T1"/>
                </a:cxn>
                <a:cxn ang="T13">
                  <a:pos x="T2" y="T3"/>
                </a:cxn>
                <a:cxn ang="T14">
                  <a:pos x="T4" y="T5"/>
                </a:cxn>
                <a:cxn ang="T15">
                  <a:pos x="T6" y="T7"/>
                </a:cxn>
                <a:cxn ang="T16">
                  <a:pos x="T8" y="T9"/>
                </a:cxn>
                <a:cxn ang="T17">
                  <a:pos x="T10" y="T11"/>
                </a:cxn>
              </a:cxnLst>
              <a:rect l="T18" t="T19" r="T20" b="T21"/>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round/>
              <a:headEnd/>
              <a:tailEnd/>
            </a:ln>
          </p:spPr>
          <p:txBody>
            <a:bodyPr/>
            <a:lstStyle/>
            <a:p>
              <a:endParaRPr lang="en-US"/>
            </a:p>
          </p:txBody>
        </p:sp>
        <p:sp>
          <p:nvSpPr>
            <p:cNvPr id="7385" name="Freeform 239"/>
            <p:cNvSpPr>
              <a:spLocks/>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86" name="Freeform 240"/>
            <p:cNvSpPr>
              <a:spLocks/>
            </p:cNvSpPr>
            <p:nvPr/>
          </p:nvSpPr>
          <p:spPr bwMode="auto">
            <a:xfrm>
              <a:off x="540" y="1885"/>
              <a:ext cx="467" cy="403"/>
            </a:xfrm>
            <a:custGeom>
              <a:avLst/>
              <a:gdLst>
                <a:gd name="T0" fmla="*/ 78 w 460"/>
                <a:gd name="T1" fmla="*/ 762 h 359"/>
                <a:gd name="T2" fmla="*/ 54 w 460"/>
                <a:gd name="T3" fmla="*/ 621 h 359"/>
                <a:gd name="T4" fmla="*/ 48 w 460"/>
                <a:gd name="T5" fmla="*/ 497 h 359"/>
                <a:gd name="T6" fmla="*/ 18 w 460"/>
                <a:gd name="T7" fmla="*/ 455 h 359"/>
                <a:gd name="T8" fmla="*/ 18 w 460"/>
                <a:gd name="T9" fmla="*/ 384 h 359"/>
                <a:gd name="T10" fmla="*/ 12 w 460"/>
                <a:gd name="T11" fmla="*/ 238 h 359"/>
                <a:gd name="T12" fmla="*/ 0 w 460"/>
                <a:gd name="T13" fmla="*/ 0 h 359"/>
                <a:gd name="T14" fmla="*/ 66 w 460"/>
                <a:gd name="T15" fmla="*/ 24 h 359"/>
                <a:gd name="T16" fmla="*/ 105 w 460"/>
                <a:gd name="T17" fmla="*/ 95 h 359"/>
                <a:gd name="T18" fmla="*/ 168 w 460"/>
                <a:gd name="T19" fmla="*/ 48 h 359"/>
                <a:gd name="T20" fmla="*/ 221 w 460"/>
                <a:gd name="T21" fmla="*/ 145 h 359"/>
                <a:gd name="T22" fmla="*/ 242 w 460"/>
                <a:gd name="T23" fmla="*/ 238 h 359"/>
                <a:gd name="T24" fmla="*/ 266 w 460"/>
                <a:gd name="T25" fmla="*/ 216 h 359"/>
                <a:gd name="T26" fmla="*/ 299 w 460"/>
                <a:gd name="T27" fmla="*/ 314 h 359"/>
                <a:gd name="T28" fmla="*/ 322 w 460"/>
                <a:gd name="T29" fmla="*/ 476 h 359"/>
                <a:gd name="T30" fmla="*/ 359 w 460"/>
                <a:gd name="T31" fmla="*/ 523 h 359"/>
                <a:gd name="T32" fmla="*/ 337 w 460"/>
                <a:gd name="T33" fmla="*/ 740 h 359"/>
                <a:gd name="T34" fmla="*/ 337 w 460"/>
                <a:gd name="T35" fmla="*/ 909 h 359"/>
                <a:gd name="T36" fmla="*/ 352 w 460"/>
                <a:gd name="T37" fmla="*/ 1027 h 359"/>
                <a:gd name="T38" fmla="*/ 359 w 460"/>
                <a:gd name="T39" fmla="*/ 1105 h 359"/>
                <a:gd name="T40" fmla="*/ 401 w 460"/>
                <a:gd name="T41" fmla="*/ 1124 h 359"/>
                <a:gd name="T42" fmla="*/ 438 w 460"/>
                <a:gd name="T43" fmla="*/ 1105 h 359"/>
                <a:gd name="T44" fmla="*/ 452 w 460"/>
                <a:gd name="T45" fmla="*/ 1105 h 359"/>
                <a:gd name="T46" fmla="*/ 466 w 460"/>
                <a:gd name="T47" fmla="*/ 1027 h 359"/>
                <a:gd name="T48" fmla="*/ 502 w 460"/>
                <a:gd name="T49" fmla="*/ 882 h 359"/>
                <a:gd name="T50" fmla="*/ 544 w 460"/>
                <a:gd name="T51" fmla="*/ 882 h 359"/>
                <a:gd name="T52" fmla="*/ 551 w 460"/>
                <a:gd name="T53" fmla="*/ 909 h 359"/>
                <a:gd name="T54" fmla="*/ 531 w 460"/>
                <a:gd name="T55" fmla="*/ 1027 h 359"/>
                <a:gd name="T56" fmla="*/ 531 w 460"/>
                <a:gd name="T57" fmla="*/ 1051 h 359"/>
                <a:gd name="T58" fmla="*/ 518 w 460"/>
                <a:gd name="T59" fmla="*/ 1105 h 359"/>
                <a:gd name="T60" fmla="*/ 494 w 460"/>
                <a:gd name="T61" fmla="*/ 1174 h 359"/>
                <a:gd name="T62" fmla="*/ 452 w 460"/>
                <a:gd name="T63" fmla="*/ 1221 h 359"/>
                <a:gd name="T64" fmla="*/ 466 w 460"/>
                <a:gd name="T65" fmla="*/ 1294 h 359"/>
                <a:gd name="T66" fmla="*/ 423 w 460"/>
                <a:gd name="T67" fmla="*/ 1368 h 359"/>
                <a:gd name="T68" fmla="*/ 401 w 460"/>
                <a:gd name="T69" fmla="*/ 1368 h 359"/>
                <a:gd name="T70" fmla="*/ 387 w 460"/>
                <a:gd name="T71" fmla="*/ 1318 h 359"/>
                <a:gd name="T72" fmla="*/ 365 w 460"/>
                <a:gd name="T73" fmla="*/ 1294 h 359"/>
                <a:gd name="T74" fmla="*/ 352 w 460"/>
                <a:gd name="T75" fmla="*/ 1318 h 359"/>
                <a:gd name="T76" fmla="*/ 287 w 460"/>
                <a:gd name="T77" fmla="*/ 1271 h 359"/>
                <a:gd name="T78" fmla="*/ 234 w 460"/>
                <a:gd name="T79" fmla="*/ 1196 h 359"/>
                <a:gd name="T80" fmla="*/ 195 w 460"/>
                <a:gd name="T81" fmla="*/ 1105 h 359"/>
                <a:gd name="T82" fmla="*/ 161 w 460"/>
                <a:gd name="T83" fmla="*/ 1008 h 359"/>
                <a:gd name="T84" fmla="*/ 168 w 460"/>
                <a:gd name="T85" fmla="*/ 933 h 359"/>
                <a:gd name="T86" fmla="*/ 168 w 460"/>
                <a:gd name="T87" fmla="*/ 882 h 359"/>
                <a:gd name="T88" fmla="*/ 155 w 460"/>
                <a:gd name="T89" fmla="*/ 740 h 359"/>
                <a:gd name="T90" fmla="*/ 138 w 460"/>
                <a:gd name="T91" fmla="*/ 644 h 359"/>
                <a:gd name="T92" fmla="*/ 132 w 460"/>
                <a:gd name="T93" fmla="*/ 594 h 359"/>
                <a:gd name="T94" fmla="*/ 132 w 460"/>
                <a:gd name="T95" fmla="*/ 594 h 359"/>
                <a:gd name="T96" fmla="*/ 117 w 460"/>
                <a:gd name="T97" fmla="*/ 552 h 359"/>
                <a:gd name="T98" fmla="*/ 117 w 460"/>
                <a:gd name="T99" fmla="*/ 497 h 359"/>
                <a:gd name="T100" fmla="*/ 90 w 460"/>
                <a:gd name="T101" fmla="*/ 384 h 359"/>
                <a:gd name="T102" fmla="*/ 78 w 460"/>
                <a:gd name="T103" fmla="*/ 337 h 359"/>
                <a:gd name="T104" fmla="*/ 66 w 460"/>
                <a:gd name="T105" fmla="*/ 95 h 359"/>
                <a:gd name="T106" fmla="*/ 30 w 460"/>
                <a:gd name="T107" fmla="*/ 48 h 359"/>
                <a:gd name="T108" fmla="*/ 24 w 460"/>
                <a:gd name="T109" fmla="*/ 216 h 359"/>
                <a:gd name="T110" fmla="*/ 60 w 460"/>
                <a:gd name="T111" fmla="*/ 405 h 359"/>
                <a:gd name="T112" fmla="*/ 66 w 460"/>
                <a:gd name="T113" fmla="*/ 455 h 359"/>
                <a:gd name="T114" fmla="*/ 72 w 460"/>
                <a:gd name="T115" fmla="*/ 644 h 359"/>
                <a:gd name="T116" fmla="*/ 90 w 460"/>
                <a:gd name="T117" fmla="*/ 696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0"/>
                <a:gd name="T178" fmla="*/ 0 h 359"/>
                <a:gd name="T179" fmla="*/ 460 w 460"/>
                <a:gd name="T180" fmla="*/ 359 h 3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21ACBF"/>
            </a:solidFill>
            <a:ln w="9525">
              <a:solidFill>
                <a:srgbClr val="000000"/>
              </a:solidFill>
              <a:round/>
              <a:headEnd/>
              <a:tailEnd/>
            </a:ln>
          </p:spPr>
          <p:txBody>
            <a:bodyPr/>
            <a:lstStyle/>
            <a:p>
              <a:endParaRPr lang="en-US"/>
            </a:p>
          </p:txBody>
        </p:sp>
        <p:sp>
          <p:nvSpPr>
            <p:cNvPr id="7387" name="Freeform 241"/>
            <p:cNvSpPr>
              <a:spLocks/>
            </p:cNvSpPr>
            <p:nvPr/>
          </p:nvSpPr>
          <p:spPr bwMode="auto">
            <a:xfrm>
              <a:off x="1164" y="2046"/>
              <a:ext cx="11" cy="20"/>
            </a:xfrm>
            <a:custGeom>
              <a:avLst/>
              <a:gdLst>
                <a:gd name="T0" fmla="*/ 6 w 12"/>
                <a:gd name="T1" fmla="*/ 63 h 18"/>
                <a:gd name="T2" fmla="*/ 6 w 12"/>
                <a:gd name="T3" fmla="*/ 0 h 18"/>
                <a:gd name="T4" fmla="*/ 0 w 12"/>
                <a:gd name="T5" fmla="*/ 41 h 18"/>
                <a:gd name="T6" fmla="*/ 6 w 12"/>
                <a:gd name="T7" fmla="*/ 63 h 18"/>
                <a:gd name="T8" fmla="*/ 6 w 12"/>
                <a:gd name="T9" fmla="*/ 63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12" y="18"/>
                  </a:moveTo>
                  <a:lnTo>
                    <a:pt x="6" y="0"/>
                  </a:lnTo>
                  <a:lnTo>
                    <a:pt x="0" y="12"/>
                  </a:lnTo>
                  <a:lnTo>
                    <a:pt x="6" y="18"/>
                  </a:lnTo>
                  <a:lnTo>
                    <a:pt x="12" y="18"/>
                  </a:lnTo>
                  <a:close/>
                </a:path>
              </a:pathLst>
            </a:custGeom>
            <a:solidFill>
              <a:srgbClr val="C0C0C0"/>
            </a:solidFill>
            <a:ln w="9525">
              <a:solidFill>
                <a:srgbClr val="000000"/>
              </a:solidFill>
              <a:round/>
              <a:headEnd/>
              <a:tailEnd/>
            </a:ln>
          </p:spPr>
          <p:txBody>
            <a:bodyPr/>
            <a:lstStyle/>
            <a:p>
              <a:endParaRPr lang="en-US"/>
            </a:p>
          </p:txBody>
        </p:sp>
        <p:sp>
          <p:nvSpPr>
            <p:cNvPr id="7388" name="Freeform 242"/>
            <p:cNvSpPr>
              <a:spLocks/>
            </p:cNvSpPr>
            <p:nvPr/>
          </p:nvSpPr>
          <p:spPr bwMode="auto">
            <a:xfrm>
              <a:off x="1182" y="2012"/>
              <a:ext cx="13" cy="20"/>
            </a:xfrm>
            <a:custGeom>
              <a:avLst/>
              <a:gdLst>
                <a:gd name="T0" fmla="*/ 18 w 12"/>
                <a:gd name="T1" fmla="*/ 63 h 18"/>
                <a:gd name="T2" fmla="*/ 18 w 12"/>
                <a:gd name="T3" fmla="*/ 22 h 18"/>
                <a:gd name="T4" fmla="*/ 0 w 12"/>
                <a:gd name="T5" fmla="*/ 0 h 18"/>
                <a:gd name="T6" fmla="*/ 30 w 12"/>
                <a:gd name="T7" fmla="*/ 41 h 18"/>
                <a:gd name="T8" fmla="*/ 18 w 12"/>
                <a:gd name="T9" fmla="*/ 63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6" y="18"/>
                  </a:moveTo>
                  <a:lnTo>
                    <a:pt x="6" y="6"/>
                  </a:lnTo>
                  <a:lnTo>
                    <a:pt x="0" y="0"/>
                  </a:lnTo>
                  <a:lnTo>
                    <a:pt x="12" y="12"/>
                  </a:lnTo>
                  <a:lnTo>
                    <a:pt x="6" y="18"/>
                  </a:lnTo>
                  <a:close/>
                </a:path>
              </a:pathLst>
            </a:custGeom>
            <a:solidFill>
              <a:srgbClr val="C0C0C0"/>
            </a:solidFill>
            <a:ln w="9525">
              <a:solidFill>
                <a:srgbClr val="000000"/>
              </a:solidFill>
              <a:round/>
              <a:headEnd/>
              <a:tailEnd/>
            </a:ln>
          </p:spPr>
          <p:txBody>
            <a:bodyPr/>
            <a:lstStyle/>
            <a:p>
              <a:endParaRPr lang="en-US"/>
            </a:p>
          </p:txBody>
        </p:sp>
        <p:sp>
          <p:nvSpPr>
            <p:cNvPr id="7389" name="Freeform 243"/>
            <p:cNvSpPr>
              <a:spLocks/>
            </p:cNvSpPr>
            <p:nvPr/>
          </p:nvSpPr>
          <p:spPr bwMode="auto">
            <a:xfrm>
              <a:off x="1195" y="2039"/>
              <a:ext cx="12" cy="20"/>
            </a:xfrm>
            <a:custGeom>
              <a:avLst/>
              <a:gdLst>
                <a:gd name="T0" fmla="*/ 6 w 12"/>
                <a:gd name="T1" fmla="*/ 63 h 18"/>
                <a:gd name="T2" fmla="*/ 12 w 12"/>
                <a:gd name="T3" fmla="*/ 41 h 18"/>
                <a:gd name="T4" fmla="*/ 0 w 12"/>
                <a:gd name="T5" fmla="*/ 0 h 18"/>
                <a:gd name="T6" fmla="*/ 0 w 12"/>
                <a:gd name="T7" fmla="*/ 22 h 18"/>
                <a:gd name="T8" fmla="*/ 6 w 12"/>
                <a:gd name="T9" fmla="*/ 22 h 18"/>
                <a:gd name="T10" fmla="*/ 6 w 12"/>
                <a:gd name="T11" fmla="*/ 41 h 18"/>
                <a:gd name="T12" fmla="*/ 6 w 12"/>
                <a:gd name="T13" fmla="*/ 63 h 18"/>
                <a:gd name="T14" fmla="*/ 6 w 12"/>
                <a:gd name="T15" fmla="*/ 63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round/>
              <a:headEnd/>
              <a:tailEnd/>
            </a:ln>
          </p:spPr>
          <p:txBody>
            <a:bodyPr/>
            <a:lstStyle/>
            <a:p>
              <a:endParaRPr lang="en-US"/>
            </a:p>
          </p:txBody>
        </p:sp>
        <p:sp>
          <p:nvSpPr>
            <p:cNvPr id="7390" name="Freeform 244"/>
            <p:cNvSpPr>
              <a:spLocks/>
            </p:cNvSpPr>
            <p:nvPr/>
          </p:nvSpPr>
          <p:spPr bwMode="auto">
            <a:xfrm>
              <a:off x="1237" y="2133"/>
              <a:ext cx="13" cy="6"/>
            </a:xfrm>
            <a:custGeom>
              <a:avLst/>
              <a:gdLst>
                <a:gd name="T0" fmla="*/ 30 w 12"/>
                <a:gd name="T1" fmla="*/ 0 h 6"/>
                <a:gd name="T2" fmla="*/ 30 w 12"/>
                <a:gd name="T3" fmla="*/ 6 h 6"/>
                <a:gd name="T4" fmla="*/ 0 w 12"/>
                <a:gd name="T5" fmla="*/ 6 h 6"/>
                <a:gd name="T6" fmla="*/ 30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7391" name="Freeform 245"/>
            <p:cNvSpPr>
              <a:spLocks/>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0"/>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392" name="Freeform 246"/>
            <p:cNvSpPr>
              <a:spLocks/>
            </p:cNvSpPr>
            <p:nvPr/>
          </p:nvSpPr>
          <p:spPr bwMode="auto">
            <a:xfrm>
              <a:off x="1159" y="2012"/>
              <a:ext cx="16" cy="7"/>
            </a:xfrm>
            <a:custGeom>
              <a:avLst/>
              <a:gdLst>
                <a:gd name="T0" fmla="*/ 4 w 18"/>
                <a:gd name="T1" fmla="*/ 0 h 6"/>
                <a:gd name="T2" fmla="*/ 4 w 18"/>
                <a:gd name="T3" fmla="*/ 0 h 6"/>
                <a:gd name="T4" fmla="*/ 4 w 18"/>
                <a:gd name="T5" fmla="*/ 40 h 6"/>
                <a:gd name="T6" fmla="*/ 0 w 18"/>
                <a:gd name="T7" fmla="*/ 0 h 6"/>
                <a:gd name="T8" fmla="*/ 4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6" y="0"/>
                  </a:moveTo>
                  <a:lnTo>
                    <a:pt x="18" y="0"/>
                  </a:lnTo>
                  <a:lnTo>
                    <a:pt x="12" y="6"/>
                  </a:lnTo>
                  <a:lnTo>
                    <a:pt x="0" y="0"/>
                  </a:lnTo>
                  <a:lnTo>
                    <a:pt x="6" y="0"/>
                  </a:lnTo>
                  <a:close/>
                </a:path>
              </a:pathLst>
            </a:custGeom>
            <a:solidFill>
              <a:srgbClr val="C0C0C0"/>
            </a:solidFill>
            <a:ln w="9525">
              <a:solidFill>
                <a:srgbClr val="000000"/>
              </a:solidFill>
              <a:round/>
              <a:headEnd/>
              <a:tailEnd/>
            </a:ln>
          </p:spPr>
          <p:txBody>
            <a:bodyPr/>
            <a:lstStyle/>
            <a:p>
              <a:endParaRPr lang="en-US"/>
            </a:p>
          </p:txBody>
        </p:sp>
        <p:sp>
          <p:nvSpPr>
            <p:cNvPr id="7393" name="Freeform 247"/>
            <p:cNvSpPr>
              <a:spLocks/>
            </p:cNvSpPr>
            <p:nvPr/>
          </p:nvSpPr>
          <p:spPr bwMode="auto">
            <a:xfrm>
              <a:off x="1171" y="2073"/>
              <a:ext cx="4" cy="6"/>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6" y="0"/>
                  </a:lnTo>
                  <a:lnTo>
                    <a:pt x="0" y="0"/>
                  </a:lnTo>
                  <a:lnTo>
                    <a:pt x="6" y="6"/>
                  </a:lnTo>
                  <a:close/>
                </a:path>
              </a:pathLst>
            </a:custGeom>
            <a:solidFill>
              <a:srgbClr val="C0C0C0"/>
            </a:solidFill>
            <a:ln w="9525">
              <a:solidFill>
                <a:srgbClr val="000000"/>
              </a:solidFill>
              <a:round/>
              <a:headEnd/>
              <a:tailEnd/>
            </a:ln>
          </p:spPr>
          <p:txBody>
            <a:bodyPr/>
            <a:lstStyle/>
            <a:p>
              <a:endParaRPr lang="en-US"/>
            </a:p>
          </p:txBody>
        </p:sp>
        <p:sp>
          <p:nvSpPr>
            <p:cNvPr id="7394" name="Freeform 248"/>
            <p:cNvSpPr>
              <a:spLocks/>
            </p:cNvSpPr>
            <p:nvPr/>
          </p:nvSpPr>
          <p:spPr bwMode="auto">
            <a:xfrm>
              <a:off x="3528" y="3063"/>
              <a:ext cx="7" cy="7"/>
            </a:xfrm>
            <a:custGeom>
              <a:avLst/>
              <a:gdLst>
                <a:gd name="T0" fmla="*/ 40 w 6"/>
                <a:gd name="T1" fmla="*/ 0 h 6"/>
                <a:gd name="T2" fmla="*/ 0 w 6"/>
                <a:gd name="T3" fmla="*/ 40 h 6"/>
                <a:gd name="T4" fmla="*/ 40 w 6"/>
                <a:gd name="T5" fmla="*/ 40 h 6"/>
                <a:gd name="T6" fmla="*/ 4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95" name="Freeform 249"/>
            <p:cNvSpPr>
              <a:spLocks/>
            </p:cNvSpPr>
            <p:nvPr/>
          </p:nvSpPr>
          <p:spPr bwMode="auto">
            <a:xfrm>
              <a:off x="4468" y="2853"/>
              <a:ext cx="709" cy="635"/>
            </a:xfrm>
            <a:custGeom>
              <a:avLst/>
              <a:gdLst>
                <a:gd name="T0" fmla="*/ 460 w 700"/>
                <a:gd name="T1" fmla="*/ 53 h 563"/>
                <a:gd name="T2" fmla="*/ 467 w 700"/>
                <a:gd name="T3" fmla="*/ 126 h 563"/>
                <a:gd name="T4" fmla="*/ 425 w 700"/>
                <a:gd name="T5" fmla="*/ 157 h 563"/>
                <a:gd name="T6" fmla="*/ 413 w 700"/>
                <a:gd name="T7" fmla="*/ 229 h 563"/>
                <a:gd name="T8" fmla="*/ 406 w 700"/>
                <a:gd name="T9" fmla="*/ 328 h 563"/>
                <a:gd name="T10" fmla="*/ 391 w 700"/>
                <a:gd name="T11" fmla="*/ 356 h 563"/>
                <a:gd name="T12" fmla="*/ 361 w 700"/>
                <a:gd name="T13" fmla="*/ 408 h 563"/>
                <a:gd name="T14" fmla="*/ 341 w 700"/>
                <a:gd name="T15" fmla="*/ 277 h 563"/>
                <a:gd name="T16" fmla="*/ 329 w 700"/>
                <a:gd name="T17" fmla="*/ 277 h 563"/>
                <a:gd name="T18" fmla="*/ 307 w 700"/>
                <a:gd name="T19" fmla="*/ 385 h 563"/>
                <a:gd name="T20" fmla="*/ 291 w 700"/>
                <a:gd name="T21" fmla="*/ 434 h 563"/>
                <a:gd name="T22" fmla="*/ 283 w 700"/>
                <a:gd name="T23" fmla="*/ 485 h 563"/>
                <a:gd name="T24" fmla="*/ 269 w 700"/>
                <a:gd name="T25" fmla="*/ 460 h 563"/>
                <a:gd name="T26" fmla="*/ 263 w 700"/>
                <a:gd name="T27" fmla="*/ 609 h 563"/>
                <a:gd name="T28" fmla="*/ 239 w 700"/>
                <a:gd name="T29" fmla="*/ 585 h 563"/>
                <a:gd name="T30" fmla="*/ 161 w 700"/>
                <a:gd name="T31" fmla="*/ 786 h 563"/>
                <a:gd name="T32" fmla="*/ 66 w 700"/>
                <a:gd name="T33" fmla="*/ 965 h 563"/>
                <a:gd name="T34" fmla="*/ 30 w 700"/>
                <a:gd name="T35" fmla="*/ 1122 h 563"/>
                <a:gd name="T36" fmla="*/ 24 w 700"/>
                <a:gd name="T37" fmla="*/ 1293 h 563"/>
                <a:gd name="T38" fmla="*/ 18 w 700"/>
                <a:gd name="T39" fmla="*/ 1293 h 563"/>
                <a:gd name="T40" fmla="*/ 24 w 700"/>
                <a:gd name="T41" fmla="*/ 1595 h 563"/>
                <a:gd name="T42" fmla="*/ 18 w 700"/>
                <a:gd name="T43" fmla="*/ 1851 h 563"/>
                <a:gd name="T44" fmla="*/ 12 w 700"/>
                <a:gd name="T45" fmla="*/ 2029 h 563"/>
                <a:gd name="T46" fmla="*/ 78 w 700"/>
                <a:gd name="T47" fmla="*/ 2001 h 563"/>
                <a:gd name="T48" fmla="*/ 179 w 700"/>
                <a:gd name="T49" fmla="*/ 1900 h 563"/>
                <a:gd name="T50" fmla="*/ 307 w 700"/>
                <a:gd name="T51" fmla="*/ 1774 h 563"/>
                <a:gd name="T52" fmla="*/ 376 w 700"/>
                <a:gd name="T53" fmla="*/ 1826 h 563"/>
                <a:gd name="T54" fmla="*/ 391 w 700"/>
                <a:gd name="T55" fmla="*/ 2001 h 563"/>
                <a:gd name="T56" fmla="*/ 419 w 700"/>
                <a:gd name="T57" fmla="*/ 1959 h 563"/>
                <a:gd name="T58" fmla="*/ 431 w 700"/>
                <a:gd name="T59" fmla="*/ 1982 h 563"/>
                <a:gd name="T60" fmla="*/ 438 w 700"/>
                <a:gd name="T61" fmla="*/ 1982 h 563"/>
                <a:gd name="T62" fmla="*/ 446 w 700"/>
                <a:gd name="T63" fmla="*/ 2109 h 563"/>
                <a:gd name="T64" fmla="*/ 460 w 700"/>
                <a:gd name="T65" fmla="*/ 2336 h 563"/>
                <a:gd name="T66" fmla="*/ 529 w 700"/>
                <a:gd name="T67" fmla="*/ 2312 h 563"/>
                <a:gd name="T68" fmla="*/ 536 w 700"/>
                <a:gd name="T69" fmla="*/ 2387 h 563"/>
                <a:gd name="T70" fmla="*/ 606 w 700"/>
                <a:gd name="T71" fmla="*/ 2287 h 563"/>
                <a:gd name="T72" fmla="*/ 684 w 700"/>
                <a:gd name="T73" fmla="*/ 2055 h 563"/>
                <a:gd name="T74" fmla="*/ 738 w 700"/>
                <a:gd name="T75" fmla="*/ 1826 h 563"/>
                <a:gd name="T76" fmla="*/ 802 w 700"/>
                <a:gd name="T77" fmla="*/ 1523 h 563"/>
                <a:gd name="T78" fmla="*/ 815 w 700"/>
                <a:gd name="T79" fmla="*/ 1269 h 563"/>
                <a:gd name="T80" fmla="*/ 782 w 700"/>
                <a:gd name="T81" fmla="*/ 1091 h 563"/>
                <a:gd name="T82" fmla="*/ 775 w 700"/>
                <a:gd name="T83" fmla="*/ 995 h 563"/>
                <a:gd name="T84" fmla="*/ 760 w 700"/>
                <a:gd name="T85" fmla="*/ 815 h 563"/>
                <a:gd name="T86" fmla="*/ 718 w 700"/>
                <a:gd name="T87" fmla="*/ 609 h 563"/>
                <a:gd name="T88" fmla="*/ 711 w 700"/>
                <a:gd name="T89" fmla="*/ 356 h 563"/>
                <a:gd name="T90" fmla="*/ 684 w 700"/>
                <a:gd name="T91" fmla="*/ 126 h 563"/>
                <a:gd name="T92" fmla="*/ 661 w 700"/>
                <a:gd name="T93" fmla="*/ 77 h 563"/>
                <a:gd name="T94" fmla="*/ 654 w 700"/>
                <a:gd name="T95" fmla="*/ 179 h 563"/>
                <a:gd name="T96" fmla="*/ 641 w 700"/>
                <a:gd name="T97" fmla="*/ 385 h 563"/>
                <a:gd name="T98" fmla="*/ 557 w 700"/>
                <a:gd name="T99" fmla="*/ 485 h 563"/>
                <a:gd name="T100" fmla="*/ 529 w 700"/>
                <a:gd name="T101" fmla="*/ 257 h 563"/>
                <a:gd name="T102" fmla="*/ 550 w 700"/>
                <a:gd name="T103" fmla="*/ 126 h 563"/>
                <a:gd name="T104" fmla="*/ 529 w 700"/>
                <a:gd name="T105" fmla="*/ 126 h 563"/>
                <a:gd name="T106" fmla="*/ 489 w 700"/>
                <a:gd name="T107" fmla="*/ 99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00"/>
                <a:gd name="T163" fmla="*/ 0 h 563"/>
                <a:gd name="T164" fmla="*/ 700 w 700"/>
                <a:gd name="T165" fmla="*/ 563 h 5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239FB1"/>
            </a:solidFill>
            <a:ln w="9525">
              <a:solidFill>
                <a:srgbClr val="000000"/>
              </a:solidFill>
              <a:round/>
              <a:headEnd/>
              <a:tailEnd/>
            </a:ln>
          </p:spPr>
          <p:txBody>
            <a:bodyPr/>
            <a:lstStyle/>
            <a:p>
              <a:endParaRPr lang="en-US"/>
            </a:p>
          </p:txBody>
        </p:sp>
        <p:sp>
          <p:nvSpPr>
            <p:cNvPr id="7396" name="Freeform 250"/>
            <p:cNvSpPr>
              <a:spLocks/>
            </p:cNvSpPr>
            <p:nvPr/>
          </p:nvSpPr>
          <p:spPr bwMode="auto">
            <a:xfrm>
              <a:off x="4880" y="3528"/>
              <a:ext cx="72" cy="60"/>
            </a:xfrm>
            <a:custGeom>
              <a:avLst/>
              <a:gdLst>
                <a:gd name="T0" fmla="*/ 30 w 71"/>
                <a:gd name="T1" fmla="*/ 186 h 53"/>
                <a:gd name="T2" fmla="*/ 12 w 71"/>
                <a:gd name="T3" fmla="*/ 234 h 53"/>
                <a:gd name="T4" fmla="*/ 0 w 71"/>
                <a:gd name="T5" fmla="*/ 211 h 53"/>
                <a:gd name="T6" fmla="*/ 0 w 71"/>
                <a:gd name="T7" fmla="*/ 211 h 53"/>
                <a:gd name="T8" fmla="*/ 0 w 71"/>
                <a:gd name="T9" fmla="*/ 129 h 53"/>
                <a:gd name="T10" fmla="*/ 6 w 71"/>
                <a:gd name="T11" fmla="*/ 129 h 53"/>
                <a:gd name="T12" fmla="*/ 6 w 71"/>
                <a:gd name="T13" fmla="*/ 129 h 53"/>
                <a:gd name="T14" fmla="*/ 12 w 71"/>
                <a:gd name="T15" fmla="*/ 26 h 53"/>
                <a:gd name="T16" fmla="*/ 18 w 71"/>
                <a:gd name="T17" fmla="*/ 0 h 53"/>
                <a:gd name="T18" fmla="*/ 30 w 71"/>
                <a:gd name="T19" fmla="*/ 26 h 53"/>
                <a:gd name="T20" fmla="*/ 53 w 71"/>
                <a:gd name="T21" fmla="*/ 54 h 53"/>
                <a:gd name="T22" fmla="*/ 59 w 71"/>
                <a:gd name="T23" fmla="*/ 26 h 53"/>
                <a:gd name="T24" fmla="*/ 83 w 71"/>
                <a:gd name="T25" fmla="*/ 0 h 53"/>
                <a:gd name="T26" fmla="*/ 65 w 71"/>
                <a:gd name="T27" fmla="*/ 129 h 53"/>
                <a:gd name="T28" fmla="*/ 59 w 71"/>
                <a:gd name="T29" fmla="*/ 109 h 53"/>
                <a:gd name="T30" fmla="*/ 30 w 71"/>
                <a:gd name="T31" fmla="*/ 211 h 53"/>
                <a:gd name="T32" fmla="*/ 48 w 71"/>
                <a:gd name="T33" fmla="*/ 186 h 53"/>
                <a:gd name="T34" fmla="*/ 30 w 71"/>
                <a:gd name="T35" fmla="*/ 186 h 53"/>
                <a:gd name="T36" fmla="*/ 30 w 71"/>
                <a:gd name="T37" fmla="*/ 186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53"/>
                <a:gd name="T59" fmla="*/ 71 w 71"/>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239FB1"/>
            </a:solidFill>
            <a:ln w="9525">
              <a:solidFill>
                <a:srgbClr val="000000"/>
              </a:solidFill>
              <a:round/>
              <a:headEnd/>
              <a:tailEnd/>
            </a:ln>
          </p:spPr>
          <p:txBody>
            <a:bodyPr/>
            <a:lstStyle/>
            <a:p>
              <a:endParaRPr lang="en-US"/>
            </a:p>
          </p:txBody>
        </p:sp>
        <p:sp>
          <p:nvSpPr>
            <p:cNvPr id="7397" name="Freeform 251"/>
            <p:cNvSpPr>
              <a:spLocks/>
            </p:cNvSpPr>
            <p:nvPr/>
          </p:nvSpPr>
          <p:spPr bwMode="auto">
            <a:xfrm>
              <a:off x="5644" y="3002"/>
              <a:ext cx="24" cy="20"/>
            </a:xfrm>
            <a:custGeom>
              <a:avLst/>
              <a:gdLst>
                <a:gd name="T0" fmla="*/ 24 w 24"/>
                <a:gd name="T1" fmla="*/ 41 h 18"/>
                <a:gd name="T2" fmla="*/ 0 w 24"/>
                <a:gd name="T3" fmla="*/ 63 h 18"/>
                <a:gd name="T4" fmla="*/ 0 w 24"/>
                <a:gd name="T5" fmla="*/ 22 h 18"/>
                <a:gd name="T6" fmla="*/ 18 w 24"/>
                <a:gd name="T7" fmla="*/ 0 h 18"/>
                <a:gd name="T8" fmla="*/ 24 w 24"/>
                <a:gd name="T9" fmla="*/ 41 h 18"/>
                <a:gd name="T10" fmla="*/ 24 w 24"/>
                <a:gd name="T11" fmla="*/ 41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0" y="18"/>
                  </a:lnTo>
                  <a:lnTo>
                    <a:pt x="0" y="6"/>
                  </a:lnTo>
                  <a:lnTo>
                    <a:pt x="18" y="0"/>
                  </a:lnTo>
                  <a:lnTo>
                    <a:pt x="24" y="12"/>
                  </a:lnTo>
                  <a:close/>
                </a:path>
              </a:pathLst>
            </a:custGeom>
            <a:solidFill>
              <a:srgbClr val="E1E1E1"/>
            </a:solidFill>
            <a:ln w="9525">
              <a:solidFill>
                <a:srgbClr val="000000"/>
              </a:solidFill>
              <a:round/>
              <a:headEnd/>
              <a:tailEnd/>
            </a:ln>
          </p:spPr>
          <p:txBody>
            <a:bodyPr/>
            <a:lstStyle/>
            <a:p>
              <a:endParaRPr lang="en-US"/>
            </a:p>
          </p:txBody>
        </p:sp>
        <p:sp>
          <p:nvSpPr>
            <p:cNvPr id="7398" name="Freeform 252"/>
            <p:cNvSpPr>
              <a:spLocks/>
            </p:cNvSpPr>
            <p:nvPr/>
          </p:nvSpPr>
          <p:spPr bwMode="auto">
            <a:xfrm>
              <a:off x="5668" y="2975"/>
              <a:ext cx="24" cy="20"/>
            </a:xfrm>
            <a:custGeom>
              <a:avLst/>
              <a:gdLst>
                <a:gd name="T0" fmla="*/ 18 w 24"/>
                <a:gd name="T1" fmla="*/ 41 h 18"/>
                <a:gd name="T2" fmla="*/ 24 w 24"/>
                <a:gd name="T3" fmla="*/ 0 h 18"/>
                <a:gd name="T4" fmla="*/ 6 w 24"/>
                <a:gd name="T5" fmla="*/ 41 h 18"/>
                <a:gd name="T6" fmla="*/ 0 w 24"/>
                <a:gd name="T7" fmla="*/ 63 h 18"/>
                <a:gd name="T8" fmla="*/ 18 w 24"/>
                <a:gd name="T9" fmla="*/ 41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18" y="12"/>
                  </a:moveTo>
                  <a:lnTo>
                    <a:pt x="24" y="0"/>
                  </a:lnTo>
                  <a:lnTo>
                    <a:pt x="6" y="12"/>
                  </a:lnTo>
                  <a:lnTo>
                    <a:pt x="0" y="18"/>
                  </a:lnTo>
                  <a:lnTo>
                    <a:pt x="18" y="12"/>
                  </a:lnTo>
                  <a:close/>
                </a:path>
              </a:pathLst>
            </a:custGeom>
            <a:solidFill>
              <a:srgbClr val="E1E1E1"/>
            </a:solidFill>
            <a:ln w="9525">
              <a:solidFill>
                <a:srgbClr val="000000"/>
              </a:solidFill>
              <a:round/>
              <a:headEnd/>
              <a:tailEnd/>
            </a:ln>
          </p:spPr>
          <p:txBody>
            <a:bodyPr/>
            <a:lstStyle/>
            <a:p>
              <a:endParaRPr lang="en-US"/>
            </a:p>
          </p:txBody>
        </p:sp>
        <p:sp>
          <p:nvSpPr>
            <p:cNvPr id="7399" name="Freeform 253"/>
            <p:cNvSpPr>
              <a:spLocks/>
            </p:cNvSpPr>
            <p:nvPr/>
          </p:nvSpPr>
          <p:spPr bwMode="auto">
            <a:xfrm>
              <a:off x="5401" y="3063"/>
              <a:ext cx="37" cy="47"/>
            </a:xfrm>
            <a:custGeom>
              <a:avLst/>
              <a:gdLst>
                <a:gd name="T0" fmla="*/ 48 w 36"/>
                <a:gd name="T1" fmla="*/ 162 h 42"/>
                <a:gd name="T2" fmla="*/ 36 w 36"/>
                <a:gd name="T3" fmla="*/ 162 h 42"/>
                <a:gd name="T4" fmla="*/ 12 w 36"/>
                <a:gd name="T5" fmla="*/ 118 h 42"/>
                <a:gd name="T6" fmla="*/ 0 w 36"/>
                <a:gd name="T7" fmla="*/ 48 h 42"/>
                <a:gd name="T8" fmla="*/ 0 w 36"/>
                <a:gd name="T9" fmla="*/ 0 h 42"/>
                <a:gd name="T10" fmla="*/ 6 w 36"/>
                <a:gd name="T11" fmla="*/ 48 h 42"/>
                <a:gd name="T12" fmla="*/ 30 w 36"/>
                <a:gd name="T13" fmla="*/ 94 h 42"/>
                <a:gd name="T14" fmla="*/ 42 w 36"/>
                <a:gd name="T15" fmla="*/ 138 h 42"/>
                <a:gd name="T16" fmla="*/ 48 w 36"/>
                <a:gd name="T17" fmla="*/ 16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2"/>
                <a:gd name="T29" fmla="*/ 36 w 3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round/>
              <a:headEnd/>
              <a:tailEnd/>
            </a:ln>
          </p:spPr>
          <p:txBody>
            <a:bodyPr/>
            <a:lstStyle/>
            <a:p>
              <a:endParaRPr lang="en-US"/>
            </a:p>
          </p:txBody>
        </p:sp>
        <p:sp>
          <p:nvSpPr>
            <p:cNvPr id="7400" name="Freeform 254"/>
            <p:cNvSpPr>
              <a:spLocks/>
            </p:cNvSpPr>
            <p:nvPr/>
          </p:nvSpPr>
          <p:spPr bwMode="auto">
            <a:xfrm>
              <a:off x="5172" y="3521"/>
              <a:ext cx="199" cy="135"/>
            </a:xfrm>
            <a:custGeom>
              <a:avLst/>
              <a:gdLst>
                <a:gd name="T0" fmla="*/ 137 w 197"/>
                <a:gd name="T1" fmla="*/ 297 h 119"/>
                <a:gd name="T2" fmla="*/ 131 w 197"/>
                <a:gd name="T3" fmla="*/ 239 h 119"/>
                <a:gd name="T4" fmla="*/ 131 w 197"/>
                <a:gd name="T5" fmla="*/ 239 h 119"/>
                <a:gd name="T6" fmla="*/ 125 w 197"/>
                <a:gd name="T7" fmla="*/ 239 h 119"/>
                <a:gd name="T8" fmla="*/ 131 w 197"/>
                <a:gd name="T9" fmla="*/ 297 h 119"/>
                <a:gd name="T10" fmla="*/ 119 w 197"/>
                <a:gd name="T11" fmla="*/ 323 h 119"/>
                <a:gd name="T12" fmla="*/ 113 w 197"/>
                <a:gd name="T13" fmla="*/ 323 h 119"/>
                <a:gd name="T14" fmla="*/ 107 w 197"/>
                <a:gd name="T15" fmla="*/ 347 h 119"/>
                <a:gd name="T16" fmla="*/ 101 w 197"/>
                <a:gd name="T17" fmla="*/ 403 h 119"/>
                <a:gd name="T18" fmla="*/ 101 w 197"/>
                <a:gd name="T19" fmla="*/ 403 h 119"/>
                <a:gd name="T20" fmla="*/ 78 w 197"/>
                <a:gd name="T21" fmla="*/ 486 h 119"/>
                <a:gd name="T22" fmla="*/ 30 w 197"/>
                <a:gd name="T23" fmla="*/ 540 h 119"/>
                <a:gd name="T24" fmla="*/ 18 w 197"/>
                <a:gd name="T25" fmla="*/ 540 h 119"/>
                <a:gd name="T26" fmla="*/ 6 w 197"/>
                <a:gd name="T27" fmla="*/ 508 h 119"/>
                <a:gd name="T28" fmla="*/ 0 w 197"/>
                <a:gd name="T29" fmla="*/ 486 h 119"/>
                <a:gd name="T30" fmla="*/ 0 w 197"/>
                <a:gd name="T31" fmla="*/ 486 h 119"/>
                <a:gd name="T32" fmla="*/ 0 w 197"/>
                <a:gd name="T33" fmla="*/ 486 h 119"/>
                <a:gd name="T34" fmla="*/ 6 w 197"/>
                <a:gd name="T35" fmla="*/ 457 h 119"/>
                <a:gd name="T36" fmla="*/ 12 w 197"/>
                <a:gd name="T37" fmla="*/ 457 h 119"/>
                <a:gd name="T38" fmla="*/ 18 w 197"/>
                <a:gd name="T39" fmla="*/ 433 h 119"/>
                <a:gd name="T40" fmla="*/ 18 w 197"/>
                <a:gd name="T41" fmla="*/ 433 h 119"/>
                <a:gd name="T42" fmla="*/ 24 w 197"/>
                <a:gd name="T43" fmla="*/ 403 h 119"/>
                <a:gd name="T44" fmla="*/ 30 w 197"/>
                <a:gd name="T45" fmla="*/ 377 h 119"/>
                <a:gd name="T46" fmla="*/ 42 w 197"/>
                <a:gd name="T47" fmla="*/ 377 h 119"/>
                <a:gd name="T48" fmla="*/ 78 w 197"/>
                <a:gd name="T49" fmla="*/ 323 h 119"/>
                <a:gd name="T50" fmla="*/ 84 w 197"/>
                <a:gd name="T51" fmla="*/ 297 h 119"/>
                <a:gd name="T52" fmla="*/ 119 w 197"/>
                <a:gd name="T53" fmla="*/ 239 h 119"/>
                <a:gd name="T54" fmla="*/ 131 w 197"/>
                <a:gd name="T55" fmla="*/ 211 h 119"/>
                <a:gd name="T56" fmla="*/ 150 w 197"/>
                <a:gd name="T57" fmla="*/ 163 h 119"/>
                <a:gd name="T58" fmla="*/ 143 w 197"/>
                <a:gd name="T59" fmla="*/ 163 h 119"/>
                <a:gd name="T60" fmla="*/ 162 w 197"/>
                <a:gd name="T61" fmla="*/ 109 h 119"/>
                <a:gd name="T62" fmla="*/ 203 w 197"/>
                <a:gd name="T63" fmla="*/ 0 h 119"/>
                <a:gd name="T64" fmla="*/ 209 w 197"/>
                <a:gd name="T65" fmla="*/ 0 h 119"/>
                <a:gd name="T66" fmla="*/ 203 w 197"/>
                <a:gd name="T67" fmla="*/ 26 h 119"/>
                <a:gd name="T68" fmla="*/ 203 w 197"/>
                <a:gd name="T69" fmla="*/ 54 h 119"/>
                <a:gd name="T70" fmla="*/ 215 w 197"/>
                <a:gd name="T71" fmla="*/ 54 h 119"/>
                <a:gd name="T72" fmla="*/ 215 w 197"/>
                <a:gd name="T73" fmla="*/ 54 h 119"/>
                <a:gd name="T74" fmla="*/ 215 w 197"/>
                <a:gd name="T75" fmla="*/ 54 h 119"/>
                <a:gd name="T76" fmla="*/ 215 w 197"/>
                <a:gd name="T77" fmla="*/ 54 h 119"/>
                <a:gd name="T78" fmla="*/ 221 w 197"/>
                <a:gd name="T79" fmla="*/ 54 h 119"/>
                <a:gd name="T80" fmla="*/ 215 w 197"/>
                <a:gd name="T81" fmla="*/ 109 h 119"/>
                <a:gd name="T82" fmla="*/ 191 w 197"/>
                <a:gd name="T83" fmla="*/ 163 h 119"/>
                <a:gd name="T84" fmla="*/ 162 w 197"/>
                <a:gd name="T85" fmla="*/ 239 h 119"/>
                <a:gd name="T86" fmla="*/ 150 w 197"/>
                <a:gd name="T87" fmla="*/ 239 h 119"/>
                <a:gd name="T88" fmla="*/ 150 w 197"/>
                <a:gd name="T89" fmla="*/ 269 h 119"/>
                <a:gd name="T90" fmla="*/ 137 w 197"/>
                <a:gd name="T91" fmla="*/ 269 h 119"/>
                <a:gd name="T92" fmla="*/ 150 w 197"/>
                <a:gd name="T93" fmla="*/ 269 h 119"/>
                <a:gd name="T94" fmla="*/ 150 w 197"/>
                <a:gd name="T95" fmla="*/ 297 h 119"/>
                <a:gd name="T96" fmla="*/ 137 w 197"/>
                <a:gd name="T97" fmla="*/ 29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7"/>
                <a:gd name="T148" fmla="*/ 0 h 119"/>
                <a:gd name="T149" fmla="*/ 197 w 197"/>
                <a:gd name="T150" fmla="*/ 119 h 1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21ACBF"/>
            </a:solidFill>
            <a:ln w="9525">
              <a:solidFill>
                <a:srgbClr val="000000"/>
              </a:solidFill>
              <a:round/>
              <a:headEnd/>
              <a:tailEnd/>
            </a:ln>
          </p:spPr>
          <p:txBody>
            <a:bodyPr/>
            <a:lstStyle/>
            <a:p>
              <a:endParaRPr lang="en-US"/>
            </a:p>
          </p:txBody>
        </p:sp>
        <p:sp>
          <p:nvSpPr>
            <p:cNvPr id="7401" name="Freeform 255"/>
            <p:cNvSpPr>
              <a:spLocks/>
            </p:cNvSpPr>
            <p:nvPr/>
          </p:nvSpPr>
          <p:spPr bwMode="auto">
            <a:xfrm>
              <a:off x="5377" y="3386"/>
              <a:ext cx="116" cy="162"/>
            </a:xfrm>
            <a:custGeom>
              <a:avLst/>
              <a:gdLst>
                <a:gd name="T0" fmla="*/ 12 w 114"/>
                <a:gd name="T1" fmla="*/ 394 h 144"/>
                <a:gd name="T2" fmla="*/ 24 w 114"/>
                <a:gd name="T3" fmla="*/ 469 h 144"/>
                <a:gd name="T4" fmla="*/ 0 w 114"/>
                <a:gd name="T5" fmla="*/ 566 h 144"/>
                <a:gd name="T6" fmla="*/ 6 w 114"/>
                <a:gd name="T7" fmla="*/ 594 h 144"/>
                <a:gd name="T8" fmla="*/ 42 w 114"/>
                <a:gd name="T9" fmla="*/ 516 h 144"/>
                <a:gd name="T10" fmla="*/ 66 w 114"/>
                <a:gd name="T11" fmla="*/ 469 h 144"/>
                <a:gd name="T12" fmla="*/ 78 w 114"/>
                <a:gd name="T13" fmla="*/ 394 h 144"/>
                <a:gd name="T14" fmla="*/ 106 w 114"/>
                <a:gd name="T15" fmla="*/ 394 h 144"/>
                <a:gd name="T16" fmla="*/ 114 w 114"/>
                <a:gd name="T17" fmla="*/ 344 h 144"/>
                <a:gd name="T18" fmla="*/ 138 w 114"/>
                <a:gd name="T19" fmla="*/ 271 h 144"/>
                <a:gd name="T20" fmla="*/ 132 w 114"/>
                <a:gd name="T21" fmla="*/ 242 h 144"/>
                <a:gd name="T22" fmla="*/ 114 w 114"/>
                <a:gd name="T23" fmla="*/ 294 h 144"/>
                <a:gd name="T24" fmla="*/ 84 w 114"/>
                <a:gd name="T25" fmla="*/ 242 h 144"/>
                <a:gd name="T26" fmla="*/ 94 w 114"/>
                <a:gd name="T27" fmla="*/ 171 h 144"/>
                <a:gd name="T28" fmla="*/ 84 w 114"/>
                <a:gd name="T29" fmla="*/ 226 h 144"/>
                <a:gd name="T30" fmla="*/ 72 w 114"/>
                <a:gd name="T31" fmla="*/ 201 h 144"/>
                <a:gd name="T32" fmla="*/ 78 w 114"/>
                <a:gd name="T33" fmla="*/ 171 h 144"/>
                <a:gd name="T34" fmla="*/ 84 w 114"/>
                <a:gd name="T35" fmla="*/ 99 h 144"/>
                <a:gd name="T36" fmla="*/ 84 w 114"/>
                <a:gd name="T37" fmla="*/ 74 h 144"/>
                <a:gd name="T38" fmla="*/ 84 w 114"/>
                <a:gd name="T39" fmla="*/ 74 h 144"/>
                <a:gd name="T40" fmla="*/ 78 w 114"/>
                <a:gd name="T41" fmla="*/ 26 h 144"/>
                <a:gd name="T42" fmla="*/ 72 w 114"/>
                <a:gd name="T43" fmla="*/ 0 h 144"/>
                <a:gd name="T44" fmla="*/ 72 w 114"/>
                <a:gd name="T45" fmla="*/ 0 h 144"/>
                <a:gd name="T46" fmla="*/ 72 w 114"/>
                <a:gd name="T47" fmla="*/ 48 h 144"/>
                <a:gd name="T48" fmla="*/ 72 w 114"/>
                <a:gd name="T49" fmla="*/ 74 h 144"/>
                <a:gd name="T50" fmla="*/ 66 w 114"/>
                <a:gd name="T51" fmla="*/ 149 h 144"/>
                <a:gd name="T52" fmla="*/ 72 w 114"/>
                <a:gd name="T53" fmla="*/ 125 h 144"/>
                <a:gd name="T54" fmla="*/ 72 w 114"/>
                <a:gd name="T55" fmla="*/ 149 h 144"/>
                <a:gd name="T56" fmla="*/ 72 w 114"/>
                <a:gd name="T57" fmla="*/ 149 h 144"/>
                <a:gd name="T58" fmla="*/ 72 w 114"/>
                <a:gd name="T59" fmla="*/ 171 h 144"/>
                <a:gd name="T60" fmla="*/ 66 w 114"/>
                <a:gd name="T61" fmla="*/ 226 h 144"/>
                <a:gd name="T62" fmla="*/ 72 w 114"/>
                <a:gd name="T63" fmla="*/ 201 h 144"/>
                <a:gd name="T64" fmla="*/ 66 w 114"/>
                <a:gd name="T65" fmla="*/ 226 h 144"/>
                <a:gd name="T66" fmla="*/ 66 w 114"/>
                <a:gd name="T67" fmla="*/ 271 h 144"/>
                <a:gd name="T68" fmla="*/ 48 w 114"/>
                <a:gd name="T69" fmla="*/ 344 h 144"/>
                <a:gd name="T70" fmla="*/ 12 w 114"/>
                <a:gd name="T71" fmla="*/ 394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44"/>
                <a:gd name="T110" fmla="*/ 114 w 114"/>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21ACBF"/>
            </a:solidFill>
            <a:ln w="9525">
              <a:solidFill>
                <a:srgbClr val="000000"/>
              </a:solidFill>
              <a:round/>
              <a:headEnd/>
              <a:tailEnd/>
            </a:ln>
          </p:spPr>
          <p:txBody>
            <a:bodyPr/>
            <a:lstStyle/>
            <a:p>
              <a:endParaRPr lang="en-US"/>
            </a:p>
          </p:txBody>
        </p:sp>
        <p:sp>
          <p:nvSpPr>
            <p:cNvPr id="7402" name="Freeform 256"/>
            <p:cNvSpPr>
              <a:spLocks/>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40 h 6"/>
                <a:gd name="T8" fmla="*/ 12 w 12"/>
                <a:gd name="T9" fmla="*/ 0 h 6"/>
                <a:gd name="T10" fmla="*/ 0 60000 65536"/>
                <a:gd name="T11" fmla="*/ 0 60000 65536"/>
                <a:gd name="T12" fmla="*/ 0 60000 65536"/>
                <a:gd name="T13" fmla="*/ 0 60000 65536"/>
                <a:gd name="T14" fmla="*/ 0 60000 65536"/>
                <a:gd name="T15" fmla="*/ 0 w 12"/>
                <a:gd name="T16" fmla="*/ 0 h 6"/>
                <a:gd name="T17" fmla="*/ 12 w 12"/>
                <a:gd name="T18" fmla="*/ 6 h 6"/>
              </a:gdLst>
              <a:ahLst/>
              <a:cxnLst>
                <a:cxn ang="T10">
                  <a:pos x="T0" y="T1"/>
                </a:cxn>
                <a:cxn ang="T11">
                  <a:pos x="T2" y="T3"/>
                </a:cxn>
                <a:cxn ang="T12">
                  <a:pos x="T4" y="T5"/>
                </a:cxn>
                <a:cxn ang="T13">
                  <a:pos x="T6" y="T7"/>
                </a:cxn>
                <a:cxn ang="T14">
                  <a:pos x="T8" y="T9"/>
                </a:cxn>
              </a:cxnLst>
              <a:rect l="T15" t="T16" r="T17" b="T18"/>
              <a:pathLst>
                <a:path w="12" h="6">
                  <a:moveTo>
                    <a:pt x="12" y="0"/>
                  </a:moveTo>
                  <a:lnTo>
                    <a:pt x="12" y="0"/>
                  </a:lnTo>
                  <a:lnTo>
                    <a:pt x="6" y="0"/>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7403" name="Freeform 257"/>
            <p:cNvSpPr>
              <a:spLocks/>
            </p:cNvSpPr>
            <p:nvPr/>
          </p:nvSpPr>
          <p:spPr bwMode="auto">
            <a:xfrm>
              <a:off x="3492" y="3083"/>
              <a:ext cx="12" cy="7"/>
            </a:xfrm>
            <a:custGeom>
              <a:avLst/>
              <a:gdLst>
                <a:gd name="T0" fmla="*/ 6 w 12"/>
                <a:gd name="T1" fmla="*/ 0 h 6"/>
                <a:gd name="T2" fmla="*/ 0 w 12"/>
                <a:gd name="T3" fmla="*/ 40 h 6"/>
                <a:gd name="T4" fmla="*/ 12 w 12"/>
                <a:gd name="T5" fmla="*/ 40 h 6"/>
                <a:gd name="T6" fmla="*/ 6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0"/>
                  </a:moveTo>
                  <a:lnTo>
                    <a:pt x="0" y="6"/>
                  </a:lnTo>
                  <a:lnTo>
                    <a:pt x="12" y="6"/>
                  </a:lnTo>
                  <a:lnTo>
                    <a:pt x="6" y="0"/>
                  </a:lnTo>
                  <a:close/>
                </a:path>
              </a:pathLst>
            </a:custGeom>
            <a:solidFill>
              <a:srgbClr val="6F73BF"/>
            </a:solidFill>
            <a:ln w="9525">
              <a:solidFill>
                <a:srgbClr val="000000"/>
              </a:solidFill>
              <a:round/>
              <a:headEnd/>
              <a:tailEnd/>
            </a:ln>
          </p:spPr>
          <p:txBody>
            <a:bodyPr/>
            <a:lstStyle/>
            <a:p>
              <a:endParaRPr lang="en-US"/>
            </a:p>
          </p:txBody>
        </p:sp>
        <p:sp>
          <p:nvSpPr>
            <p:cNvPr id="7404" name="Freeform 258"/>
            <p:cNvSpPr>
              <a:spLocks/>
            </p:cNvSpPr>
            <p:nvPr/>
          </p:nvSpPr>
          <p:spPr bwMode="auto">
            <a:xfrm>
              <a:off x="5359" y="2820"/>
              <a:ext cx="24" cy="13"/>
            </a:xfrm>
            <a:custGeom>
              <a:avLst/>
              <a:gdLst>
                <a:gd name="T0" fmla="*/ 18 w 24"/>
                <a:gd name="T1" fmla="*/ 30 h 12"/>
                <a:gd name="T2" fmla="*/ 24 w 24"/>
                <a:gd name="T3" fmla="*/ 30 h 12"/>
                <a:gd name="T4" fmla="*/ 6 w 24"/>
                <a:gd name="T5" fmla="*/ 0 h 12"/>
                <a:gd name="T6" fmla="*/ 0 w 24"/>
                <a:gd name="T7" fmla="*/ 18 h 12"/>
                <a:gd name="T8" fmla="*/ 18 w 24"/>
                <a:gd name="T9" fmla="*/ 3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18" y="12"/>
                  </a:moveTo>
                  <a:lnTo>
                    <a:pt x="24" y="12"/>
                  </a:lnTo>
                  <a:lnTo>
                    <a:pt x="6" y="0"/>
                  </a:lnTo>
                  <a:lnTo>
                    <a:pt x="0" y="6"/>
                  </a:lnTo>
                  <a:lnTo>
                    <a:pt x="18" y="12"/>
                  </a:lnTo>
                  <a:close/>
                </a:path>
              </a:pathLst>
            </a:custGeom>
            <a:solidFill>
              <a:srgbClr val="E1E1E1"/>
            </a:solidFill>
            <a:ln w="9525">
              <a:solidFill>
                <a:srgbClr val="000000"/>
              </a:solidFill>
              <a:round/>
              <a:headEnd/>
              <a:tailEnd/>
            </a:ln>
          </p:spPr>
          <p:txBody>
            <a:bodyPr/>
            <a:lstStyle/>
            <a:p>
              <a:endParaRPr lang="en-US"/>
            </a:p>
          </p:txBody>
        </p:sp>
        <p:sp>
          <p:nvSpPr>
            <p:cNvPr id="7405" name="Freeform 259"/>
            <p:cNvSpPr>
              <a:spLocks/>
            </p:cNvSpPr>
            <p:nvPr/>
          </p:nvSpPr>
          <p:spPr bwMode="auto">
            <a:xfrm>
              <a:off x="5309" y="2760"/>
              <a:ext cx="19" cy="20"/>
            </a:xfrm>
            <a:custGeom>
              <a:avLst/>
              <a:gdLst>
                <a:gd name="T0" fmla="*/ 0 w 18"/>
                <a:gd name="T1" fmla="*/ 0 h 18"/>
                <a:gd name="T2" fmla="*/ 33 w 18"/>
                <a:gd name="T3" fmla="*/ 63 h 18"/>
                <a:gd name="T4" fmla="*/ 6 w 18"/>
                <a:gd name="T5" fmla="*/ 41 h 18"/>
                <a:gd name="T6" fmla="*/ 0 w 18"/>
                <a:gd name="T7" fmla="*/ 0 h 18"/>
                <a:gd name="T8" fmla="*/ 0 60000 65536"/>
                <a:gd name="T9" fmla="*/ 0 60000 65536"/>
                <a:gd name="T10" fmla="*/ 0 60000 65536"/>
                <a:gd name="T11" fmla="*/ 0 60000 65536"/>
                <a:gd name="T12" fmla="*/ 0 w 18"/>
                <a:gd name="T13" fmla="*/ 0 h 18"/>
                <a:gd name="T14" fmla="*/ 18 w 18"/>
                <a:gd name="T15" fmla="*/ 18 h 18"/>
              </a:gdLst>
              <a:ahLst/>
              <a:cxnLst>
                <a:cxn ang="T8">
                  <a:pos x="T0" y="T1"/>
                </a:cxn>
                <a:cxn ang="T9">
                  <a:pos x="T2" y="T3"/>
                </a:cxn>
                <a:cxn ang="T10">
                  <a:pos x="T4" y="T5"/>
                </a:cxn>
                <a:cxn ang="T11">
                  <a:pos x="T6" y="T7"/>
                </a:cxn>
              </a:cxnLst>
              <a:rect l="T12" t="T13" r="T14" b="T15"/>
              <a:pathLst>
                <a:path w="18" h="18">
                  <a:moveTo>
                    <a:pt x="0" y="0"/>
                  </a:moveTo>
                  <a:lnTo>
                    <a:pt x="18" y="18"/>
                  </a:lnTo>
                  <a:lnTo>
                    <a:pt x="6" y="12"/>
                  </a:lnTo>
                  <a:lnTo>
                    <a:pt x="0" y="0"/>
                  </a:lnTo>
                  <a:close/>
                </a:path>
              </a:pathLst>
            </a:custGeom>
            <a:solidFill>
              <a:srgbClr val="E1E1E1"/>
            </a:solidFill>
            <a:ln w="9525">
              <a:solidFill>
                <a:srgbClr val="000000"/>
              </a:solidFill>
              <a:round/>
              <a:headEnd/>
              <a:tailEnd/>
            </a:ln>
          </p:spPr>
          <p:txBody>
            <a:bodyPr/>
            <a:lstStyle/>
            <a:p>
              <a:endParaRPr lang="en-US"/>
            </a:p>
          </p:txBody>
        </p:sp>
        <p:sp>
          <p:nvSpPr>
            <p:cNvPr id="7406" name="Freeform 260"/>
            <p:cNvSpPr>
              <a:spLocks/>
            </p:cNvSpPr>
            <p:nvPr/>
          </p:nvSpPr>
          <p:spPr bwMode="auto">
            <a:xfrm>
              <a:off x="5388" y="2840"/>
              <a:ext cx="13" cy="13"/>
            </a:xfrm>
            <a:custGeom>
              <a:avLst/>
              <a:gdLst>
                <a:gd name="T0" fmla="*/ 30 w 12"/>
                <a:gd name="T1" fmla="*/ 30 h 12"/>
                <a:gd name="T2" fmla="*/ 0 w 12"/>
                <a:gd name="T3" fmla="*/ 18 h 12"/>
                <a:gd name="T4" fmla="*/ 0 w 12"/>
                <a:gd name="T5" fmla="*/ 0 h 12"/>
                <a:gd name="T6" fmla="*/ 30 w 12"/>
                <a:gd name="T7" fmla="*/ 30 h 12"/>
                <a:gd name="T8" fmla="*/ 30 w 12"/>
                <a:gd name="T9" fmla="*/ 3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12"/>
                  </a:moveTo>
                  <a:lnTo>
                    <a:pt x="0" y="6"/>
                  </a:lnTo>
                  <a:lnTo>
                    <a:pt x="0" y="0"/>
                  </a:lnTo>
                  <a:lnTo>
                    <a:pt x="12" y="12"/>
                  </a:lnTo>
                  <a:close/>
                </a:path>
              </a:pathLst>
            </a:custGeom>
            <a:solidFill>
              <a:srgbClr val="E1E1E1"/>
            </a:solidFill>
            <a:ln w="9525">
              <a:solidFill>
                <a:srgbClr val="000000"/>
              </a:solidFill>
              <a:round/>
              <a:headEnd/>
              <a:tailEnd/>
            </a:ln>
          </p:spPr>
          <p:txBody>
            <a:bodyPr/>
            <a:lstStyle/>
            <a:p>
              <a:endParaRPr lang="en-US"/>
            </a:p>
          </p:txBody>
        </p:sp>
        <p:sp>
          <p:nvSpPr>
            <p:cNvPr id="7407" name="Freeform 261"/>
            <p:cNvSpPr>
              <a:spLocks/>
            </p:cNvSpPr>
            <p:nvPr/>
          </p:nvSpPr>
          <p:spPr bwMode="auto">
            <a:xfrm>
              <a:off x="5322" y="2793"/>
              <a:ext cx="6" cy="13"/>
            </a:xfrm>
            <a:custGeom>
              <a:avLst/>
              <a:gdLst>
                <a:gd name="T0" fmla="*/ 6 w 6"/>
                <a:gd name="T1" fmla="*/ 30 h 12"/>
                <a:gd name="T2" fmla="*/ 6 w 6"/>
                <a:gd name="T3" fmla="*/ 0 h 12"/>
                <a:gd name="T4" fmla="*/ 0 w 6"/>
                <a:gd name="T5" fmla="*/ 18 h 12"/>
                <a:gd name="T6" fmla="*/ 0 w 6"/>
                <a:gd name="T7" fmla="*/ 18 h 12"/>
                <a:gd name="T8" fmla="*/ 6 w 6"/>
                <a:gd name="T9" fmla="*/ 30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12"/>
                  </a:moveTo>
                  <a:lnTo>
                    <a:pt x="6" y="0"/>
                  </a:lnTo>
                  <a:lnTo>
                    <a:pt x="0" y="6"/>
                  </a:lnTo>
                  <a:lnTo>
                    <a:pt x="6" y="12"/>
                  </a:lnTo>
                  <a:close/>
                </a:path>
              </a:pathLst>
            </a:custGeom>
            <a:solidFill>
              <a:srgbClr val="E1E1E1"/>
            </a:solidFill>
            <a:ln w="9525">
              <a:solidFill>
                <a:srgbClr val="000000"/>
              </a:solidFill>
              <a:round/>
              <a:headEnd/>
              <a:tailEnd/>
            </a:ln>
          </p:spPr>
          <p:txBody>
            <a:bodyPr/>
            <a:lstStyle/>
            <a:p>
              <a:endParaRPr lang="en-US"/>
            </a:p>
          </p:txBody>
        </p:sp>
        <p:sp>
          <p:nvSpPr>
            <p:cNvPr id="7408" name="Freeform 262"/>
            <p:cNvSpPr>
              <a:spLocks/>
            </p:cNvSpPr>
            <p:nvPr/>
          </p:nvSpPr>
          <p:spPr bwMode="auto">
            <a:xfrm>
              <a:off x="5383" y="2799"/>
              <a:ext cx="5" cy="27"/>
            </a:xfrm>
            <a:custGeom>
              <a:avLst/>
              <a:gdLst>
                <a:gd name="T0" fmla="*/ 0 w 6"/>
                <a:gd name="T1" fmla="*/ 0 h 24"/>
                <a:gd name="T2" fmla="*/ 3 w 6"/>
                <a:gd name="T3" fmla="*/ 99 h 24"/>
                <a:gd name="T4" fmla="*/ 0 w 6"/>
                <a:gd name="T5" fmla="*/ 26 h 24"/>
                <a:gd name="T6" fmla="*/ 0 w 6"/>
                <a:gd name="T7" fmla="*/ 0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0"/>
                  </a:moveTo>
                  <a:lnTo>
                    <a:pt x="6" y="24"/>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409" name="Freeform 263"/>
            <p:cNvSpPr>
              <a:spLocks/>
            </p:cNvSpPr>
            <p:nvPr/>
          </p:nvSpPr>
          <p:spPr bwMode="auto">
            <a:xfrm>
              <a:off x="5347" y="2787"/>
              <a:ext cx="17" cy="19"/>
            </a:xfrm>
            <a:custGeom>
              <a:avLst/>
              <a:gdLst>
                <a:gd name="T0" fmla="*/ 9 w 18"/>
                <a:gd name="T1" fmla="*/ 63 h 17"/>
                <a:gd name="T2" fmla="*/ 9 w 18"/>
                <a:gd name="T3" fmla="*/ 63 h 17"/>
                <a:gd name="T4" fmla="*/ 9 w 18"/>
                <a:gd name="T5" fmla="*/ 21 h 17"/>
                <a:gd name="T6" fmla="*/ 0 w 18"/>
                <a:gd name="T7" fmla="*/ 0 h 17"/>
                <a:gd name="T8" fmla="*/ 6 w 18"/>
                <a:gd name="T9" fmla="*/ 21 h 17"/>
                <a:gd name="T10" fmla="*/ 9 w 18"/>
                <a:gd name="T11" fmla="*/ 63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round/>
              <a:headEnd/>
              <a:tailEnd/>
            </a:ln>
          </p:spPr>
          <p:txBody>
            <a:bodyPr/>
            <a:lstStyle/>
            <a:p>
              <a:endParaRPr lang="en-US"/>
            </a:p>
          </p:txBody>
        </p:sp>
        <p:sp>
          <p:nvSpPr>
            <p:cNvPr id="7410" name="Freeform 264"/>
            <p:cNvSpPr>
              <a:spLocks/>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411" name="Freeform 265"/>
            <p:cNvSpPr>
              <a:spLocks/>
            </p:cNvSpPr>
            <p:nvPr/>
          </p:nvSpPr>
          <p:spPr bwMode="auto">
            <a:xfrm>
              <a:off x="5469" y="2941"/>
              <a:ext cx="5" cy="21"/>
            </a:xfrm>
            <a:custGeom>
              <a:avLst/>
              <a:gdLst>
                <a:gd name="T0" fmla="*/ 3 w 6"/>
                <a:gd name="T1" fmla="*/ 117 h 18"/>
                <a:gd name="T2" fmla="*/ 3 w 6"/>
                <a:gd name="T3" fmla="*/ 40 h 18"/>
                <a:gd name="T4" fmla="*/ 3 w 6"/>
                <a:gd name="T5" fmla="*/ 40 h 18"/>
                <a:gd name="T6" fmla="*/ 0 w 6"/>
                <a:gd name="T7" fmla="*/ 0 h 18"/>
                <a:gd name="T8" fmla="*/ 0 w 6"/>
                <a:gd name="T9" fmla="*/ 117 h 18"/>
                <a:gd name="T10" fmla="*/ 3 w 6"/>
                <a:gd name="T11" fmla="*/ 117 h 18"/>
                <a:gd name="T12" fmla="*/ 0 60000 65536"/>
                <a:gd name="T13" fmla="*/ 0 60000 65536"/>
                <a:gd name="T14" fmla="*/ 0 60000 65536"/>
                <a:gd name="T15" fmla="*/ 0 60000 65536"/>
                <a:gd name="T16" fmla="*/ 0 60000 65536"/>
                <a:gd name="T17" fmla="*/ 0 60000 65536"/>
                <a:gd name="T18" fmla="*/ 0 w 6"/>
                <a:gd name="T19" fmla="*/ 0 h 18"/>
                <a:gd name="T20" fmla="*/ 6 w 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6" h="18">
                  <a:moveTo>
                    <a:pt x="6" y="18"/>
                  </a:moveTo>
                  <a:lnTo>
                    <a:pt x="6" y="6"/>
                  </a:lnTo>
                  <a:lnTo>
                    <a:pt x="0" y="0"/>
                  </a:lnTo>
                  <a:lnTo>
                    <a:pt x="0" y="18"/>
                  </a:lnTo>
                  <a:lnTo>
                    <a:pt x="6" y="18"/>
                  </a:lnTo>
                  <a:close/>
                </a:path>
              </a:pathLst>
            </a:custGeom>
            <a:solidFill>
              <a:srgbClr val="E1E1E1"/>
            </a:solidFill>
            <a:ln w="9525">
              <a:solidFill>
                <a:srgbClr val="000000"/>
              </a:solidFill>
              <a:round/>
              <a:headEnd/>
              <a:tailEnd/>
            </a:ln>
          </p:spPr>
          <p:txBody>
            <a:bodyPr/>
            <a:lstStyle/>
            <a:p>
              <a:endParaRPr lang="en-US"/>
            </a:p>
          </p:txBody>
        </p:sp>
        <p:sp>
          <p:nvSpPr>
            <p:cNvPr id="7412" name="Freeform 266"/>
            <p:cNvSpPr>
              <a:spLocks/>
            </p:cNvSpPr>
            <p:nvPr/>
          </p:nvSpPr>
          <p:spPr bwMode="auto">
            <a:xfrm>
              <a:off x="5474" y="2968"/>
              <a:ext cx="6" cy="14"/>
            </a:xfrm>
            <a:custGeom>
              <a:avLst/>
              <a:gdLst>
                <a:gd name="T0" fmla="*/ 6 w 6"/>
                <a:gd name="T1" fmla="*/ 76 h 12"/>
                <a:gd name="T2" fmla="*/ 0 w 6"/>
                <a:gd name="T3" fmla="*/ 76 h 12"/>
                <a:gd name="T4" fmla="*/ 0 w 6"/>
                <a:gd name="T5" fmla="*/ 0 h 12"/>
                <a:gd name="T6" fmla="*/ 6 w 6"/>
                <a:gd name="T7" fmla="*/ 76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12"/>
                  </a:ln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7413" name="Freeform 267"/>
            <p:cNvSpPr>
              <a:spLocks/>
            </p:cNvSpPr>
            <p:nvPr/>
          </p:nvSpPr>
          <p:spPr bwMode="auto">
            <a:xfrm>
              <a:off x="5486" y="2975"/>
              <a:ext cx="7" cy="7"/>
            </a:xfrm>
            <a:custGeom>
              <a:avLst/>
              <a:gdLst>
                <a:gd name="T0" fmla="*/ 40 w 6"/>
                <a:gd name="T1" fmla="*/ 0 h 6"/>
                <a:gd name="T2" fmla="*/ 0 w 6"/>
                <a:gd name="T3" fmla="*/ 40 h 6"/>
                <a:gd name="T4" fmla="*/ 0 w 6"/>
                <a:gd name="T5" fmla="*/ 40 h 6"/>
                <a:gd name="T6" fmla="*/ 4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414" name="Freeform 268"/>
            <p:cNvSpPr>
              <a:spLocks/>
            </p:cNvSpPr>
            <p:nvPr/>
          </p:nvSpPr>
          <p:spPr bwMode="auto">
            <a:xfrm>
              <a:off x="5493" y="3029"/>
              <a:ext cx="5" cy="7"/>
            </a:xfrm>
            <a:custGeom>
              <a:avLst/>
              <a:gdLst>
                <a:gd name="T0" fmla="*/ 3 w 6"/>
                <a:gd name="T1" fmla="*/ 40 h 6"/>
                <a:gd name="T2" fmla="*/ 0 w 6"/>
                <a:gd name="T3" fmla="*/ 0 h 6"/>
                <a:gd name="T4" fmla="*/ 0 w 6"/>
                <a:gd name="T5" fmla="*/ 40 h 6"/>
                <a:gd name="T6" fmla="*/ 3 w 6"/>
                <a:gd name="T7" fmla="*/ 4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E1E1E1"/>
            </a:solidFill>
            <a:ln w="9525">
              <a:solidFill>
                <a:srgbClr val="000000"/>
              </a:solidFill>
              <a:round/>
              <a:headEnd/>
              <a:tailEnd/>
            </a:ln>
          </p:spPr>
          <p:txBody>
            <a:bodyPr/>
            <a:lstStyle/>
            <a:p>
              <a:endParaRPr lang="en-US"/>
            </a:p>
          </p:txBody>
        </p:sp>
        <p:sp>
          <p:nvSpPr>
            <p:cNvPr id="7415" name="Freeform 269"/>
            <p:cNvSpPr>
              <a:spLocks/>
            </p:cNvSpPr>
            <p:nvPr/>
          </p:nvSpPr>
          <p:spPr bwMode="auto">
            <a:xfrm>
              <a:off x="1619" y="3757"/>
              <a:ext cx="25" cy="20"/>
            </a:xfrm>
            <a:custGeom>
              <a:avLst/>
              <a:gdLst>
                <a:gd name="T0" fmla="*/ 36 w 24"/>
                <a:gd name="T1" fmla="*/ 41 h 18"/>
                <a:gd name="T2" fmla="*/ 30 w 24"/>
                <a:gd name="T3" fmla="*/ 22 h 18"/>
                <a:gd name="T4" fmla="*/ 24 w 24"/>
                <a:gd name="T5" fmla="*/ 22 h 18"/>
                <a:gd name="T6" fmla="*/ 24 w 24"/>
                <a:gd name="T7" fmla="*/ 22 h 18"/>
                <a:gd name="T8" fmla="*/ 6 w 24"/>
                <a:gd name="T9" fmla="*/ 0 h 18"/>
                <a:gd name="T10" fmla="*/ 0 w 24"/>
                <a:gd name="T11" fmla="*/ 22 h 18"/>
                <a:gd name="T12" fmla="*/ 0 w 24"/>
                <a:gd name="T13" fmla="*/ 41 h 18"/>
                <a:gd name="T14" fmla="*/ 0 w 24"/>
                <a:gd name="T15" fmla="*/ 63 h 18"/>
                <a:gd name="T16" fmla="*/ 6 w 24"/>
                <a:gd name="T17" fmla="*/ 63 h 18"/>
                <a:gd name="T18" fmla="*/ 24 w 24"/>
                <a:gd name="T19" fmla="*/ 63 h 18"/>
                <a:gd name="T20" fmla="*/ 6 w 24"/>
                <a:gd name="T21" fmla="*/ 41 h 18"/>
                <a:gd name="T22" fmla="*/ 36 w 24"/>
                <a:gd name="T23" fmla="*/ 41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18"/>
                <a:gd name="T38" fmla="*/ 24 w 2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round/>
              <a:headEnd/>
              <a:tailEnd/>
            </a:ln>
          </p:spPr>
          <p:txBody>
            <a:bodyPr/>
            <a:lstStyle/>
            <a:p>
              <a:endParaRPr lang="en-US"/>
            </a:p>
          </p:txBody>
        </p:sp>
        <p:sp>
          <p:nvSpPr>
            <p:cNvPr id="7416" name="Freeform 270"/>
            <p:cNvSpPr>
              <a:spLocks/>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18 h 12"/>
                <a:gd name="T8" fmla="*/ 0 w 18"/>
                <a:gd name="T9" fmla="*/ 30 h 12"/>
                <a:gd name="T10" fmla="*/ 6 w 18"/>
                <a:gd name="T11" fmla="*/ 18 h 12"/>
                <a:gd name="T12" fmla="*/ 0 w 18"/>
                <a:gd name="T13" fmla="*/ 18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2"/>
                <a:gd name="T26" fmla="*/ 18 w 1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417" name="Freeform 271"/>
            <p:cNvSpPr>
              <a:spLocks/>
            </p:cNvSpPr>
            <p:nvPr/>
          </p:nvSpPr>
          <p:spPr bwMode="auto">
            <a:xfrm>
              <a:off x="2734" y="2995"/>
              <a:ext cx="236" cy="263"/>
            </a:xfrm>
            <a:custGeom>
              <a:avLst/>
              <a:gdLst>
                <a:gd name="T0" fmla="*/ 162 w 233"/>
                <a:gd name="T1" fmla="*/ 670 h 233"/>
                <a:gd name="T2" fmla="*/ 162 w 233"/>
                <a:gd name="T3" fmla="*/ 537 h 233"/>
                <a:gd name="T4" fmla="*/ 162 w 233"/>
                <a:gd name="T5" fmla="*/ 437 h 233"/>
                <a:gd name="T6" fmla="*/ 180 w 233"/>
                <a:gd name="T7" fmla="*/ 437 h 233"/>
                <a:gd name="T8" fmla="*/ 180 w 233"/>
                <a:gd name="T9" fmla="*/ 331 h 233"/>
                <a:gd name="T10" fmla="*/ 180 w 233"/>
                <a:gd name="T11" fmla="*/ 179 h 233"/>
                <a:gd name="T12" fmla="*/ 180 w 233"/>
                <a:gd name="T13" fmla="*/ 100 h 233"/>
                <a:gd name="T14" fmla="*/ 208 w 233"/>
                <a:gd name="T15" fmla="*/ 100 h 233"/>
                <a:gd name="T16" fmla="*/ 234 w 233"/>
                <a:gd name="T17" fmla="*/ 77 h 233"/>
                <a:gd name="T18" fmla="*/ 240 w 233"/>
                <a:gd name="T19" fmla="*/ 128 h 233"/>
                <a:gd name="T20" fmla="*/ 257 w 233"/>
                <a:gd name="T21" fmla="*/ 77 h 233"/>
                <a:gd name="T22" fmla="*/ 269 w 233"/>
                <a:gd name="T23" fmla="*/ 77 h 233"/>
                <a:gd name="T24" fmla="*/ 252 w 233"/>
                <a:gd name="T25" fmla="*/ 53 h 233"/>
                <a:gd name="T26" fmla="*/ 240 w 233"/>
                <a:gd name="T27" fmla="*/ 53 h 233"/>
                <a:gd name="T28" fmla="*/ 174 w 233"/>
                <a:gd name="T29" fmla="*/ 77 h 233"/>
                <a:gd name="T30" fmla="*/ 156 w 233"/>
                <a:gd name="T31" fmla="*/ 53 h 233"/>
                <a:gd name="T32" fmla="*/ 135 w 233"/>
                <a:gd name="T33" fmla="*/ 53 h 233"/>
                <a:gd name="T34" fmla="*/ 135 w 233"/>
                <a:gd name="T35" fmla="*/ 26 h 233"/>
                <a:gd name="T36" fmla="*/ 102 w 233"/>
                <a:gd name="T37" fmla="*/ 26 h 233"/>
                <a:gd name="T38" fmla="*/ 84 w 233"/>
                <a:gd name="T39" fmla="*/ 26 h 233"/>
                <a:gd name="T40" fmla="*/ 30 w 233"/>
                <a:gd name="T41" fmla="*/ 26 h 233"/>
                <a:gd name="T42" fmla="*/ 18 w 233"/>
                <a:gd name="T43" fmla="*/ 0 h 233"/>
                <a:gd name="T44" fmla="*/ 0 w 233"/>
                <a:gd name="T45" fmla="*/ 26 h 233"/>
                <a:gd name="T46" fmla="*/ 0 w 233"/>
                <a:gd name="T47" fmla="*/ 77 h 233"/>
                <a:gd name="T48" fmla="*/ 54 w 233"/>
                <a:gd name="T49" fmla="*/ 492 h 233"/>
                <a:gd name="T50" fmla="*/ 60 w 233"/>
                <a:gd name="T51" fmla="*/ 512 h 233"/>
                <a:gd name="T52" fmla="*/ 54 w 233"/>
                <a:gd name="T53" fmla="*/ 512 h 233"/>
                <a:gd name="T54" fmla="*/ 60 w 233"/>
                <a:gd name="T55" fmla="*/ 764 h 233"/>
                <a:gd name="T56" fmla="*/ 66 w 233"/>
                <a:gd name="T57" fmla="*/ 867 h 233"/>
                <a:gd name="T58" fmla="*/ 78 w 233"/>
                <a:gd name="T59" fmla="*/ 920 h 233"/>
                <a:gd name="T60" fmla="*/ 84 w 233"/>
                <a:gd name="T61" fmla="*/ 968 h 233"/>
                <a:gd name="T62" fmla="*/ 96 w 233"/>
                <a:gd name="T63" fmla="*/ 943 h 233"/>
                <a:gd name="T64" fmla="*/ 102 w 233"/>
                <a:gd name="T65" fmla="*/ 997 h 233"/>
                <a:gd name="T66" fmla="*/ 135 w 233"/>
                <a:gd name="T67" fmla="*/ 997 h 233"/>
                <a:gd name="T68" fmla="*/ 156 w 233"/>
                <a:gd name="T69" fmla="*/ 968 h 233"/>
                <a:gd name="T70" fmla="*/ 156 w 233"/>
                <a:gd name="T71" fmla="*/ 894 h 233"/>
                <a:gd name="T72" fmla="*/ 156 w 233"/>
                <a:gd name="T73" fmla="*/ 817 h 233"/>
                <a:gd name="T74" fmla="*/ 156 w 233"/>
                <a:gd name="T75" fmla="*/ 739 h 233"/>
                <a:gd name="T76" fmla="*/ 162 w 233"/>
                <a:gd name="T77" fmla="*/ 670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3"/>
                <a:gd name="T118" fmla="*/ 0 h 233"/>
                <a:gd name="T119" fmla="*/ 233 w 233"/>
                <a:gd name="T120" fmla="*/ 233 h 2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round/>
              <a:headEnd/>
              <a:tailEnd/>
            </a:ln>
          </p:spPr>
          <p:txBody>
            <a:bodyPr/>
            <a:lstStyle/>
            <a:p>
              <a:endParaRPr lang="en-US"/>
            </a:p>
          </p:txBody>
        </p:sp>
        <p:sp>
          <p:nvSpPr>
            <p:cNvPr id="7418" name="Freeform 272"/>
            <p:cNvSpPr>
              <a:spLocks/>
            </p:cNvSpPr>
            <p:nvPr/>
          </p:nvSpPr>
          <p:spPr bwMode="auto">
            <a:xfrm>
              <a:off x="1293" y="2833"/>
              <a:ext cx="223" cy="291"/>
            </a:xfrm>
            <a:custGeom>
              <a:avLst/>
              <a:gdLst>
                <a:gd name="T0" fmla="*/ 161 w 221"/>
                <a:gd name="T1" fmla="*/ 859 h 258"/>
                <a:gd name="T2" fmla="*/ 155 w 221"/>
                <a:gd name="T3" fmla="*/ 965 h 258"/>
                <a:gd name="T4" fmla="*/ 149 w 221"/>
                <a:gd name="T5" fmla="*/ 1041 h 258"/>
                <a:gd name="T6" fmla="*/ 149 w 221"/>
                <a:gd name="T7" fmla="*/ 1041 h 258"/>
                <a:gd name="T8" fmla="*/ 125 w 221"/>
                <a:gd name="T9" fmla="*/ 1041 h 258"/>
                <a:gd name="T10" fmla="*/ 119 w 221"/>
                <a:gd name="T11" fmla="*/ 1091 h 258"/>
                <a:gd name="T12" fmla="*/ 113 w 221"/>
                <a:gd name="T13" fmla="*/ 1041 h 258"/>
                <a:gd name="T14" fmla="*/ 89 w 221"/>
                <a:gd name="T15" fmla="*/ 1017 h 258"/>
                <a:gd name="T16" fmla="*/ 89 w 221"/>
                <a:gd name="T17" fmla="*/ 1017 h 258"/>
                <a:gd name="T18" fmla="*/ 71 w 221"/>
                <a:gd name="T19" fmla="*/ 1091 h 258"/>
                <a:gd name="T20" fmla="*/ 47 w 221"/>
                <a:gd name="T21" fmla="*/ 1091 h 258"/>
                <a:gd name="T22" fmla="*/ 41 w 221"/>
                <a:gd name="T23" fmla="*/ 1017 h 258"/>
                <a:gd name="T24" fmla="*/ 35 w 221"/>
                <a:gd name="T25" fmla="*/ 941 h 258"/>
                <a:gd name="T26" fmla="*/ 29 w 221"/>
                <a:gd name="T27" fmla="*/ 859 h 258"/>
                <a:gd name="T28" fmla="*/ 29 w 221"/>
                <a:gd name="T29" fmla="*/ 815 h 258"/>
                <a:gd name="T30" fmla="*/ 24 w 221"/>
                <a:gd name="T31" fmla="*/ 738 h 258"/>
                <a:gd name="T32" fmla="*/ 18 w 221"/>
                <a:gd name="T33" fmla="*/ 687 h 258"/>
                <a:gd name="T34" fmla="*/ 12 w 221"/>
                <a:gd name="T35" fmla="*/ 660 h 258"/>
                <a:gd name="T36" fmla="*/ 12 w 221"/>
                <a:gd name="T37" fmla="*/ 609 h 258"/>
                <a:gd name="T38" fmla="*/ 18 w 221"/>
                <a:gd name="T39" fmla="*/ 530 h 258"/>
                <a:gd name="T40" fmla="*/ 12 w 221"/>
                <a:gd name="T41" fmla="*/ 530 h 258"/>
                <a:gd name="T42" fmla="*/ 12 w 221"/>
                <a:gd name="T43" fmla="*/ 460 h 258"/>
                <a:gd name="T44" fmla="*/ 12 w 221"/>
                <a:gd name="T45" fmla="*/ 408 h 258"/>
                <a:gd name="T46" fmla="*/ 12 w 221"/>
                <a:gd name="T47" fmla="*/ 356 h 258"/>
                <a:gd name="T48" fmla="*/ 12 w 221"/>
                <a:gd name="T49" fmla="*/ 257 h 258"/>
                <a:gd name="T50" fmla="*/ 18 w 221"/>
                <a:gd name="T51" fmla="*/ 229 h 258"/>
                <a:gd name="T52" fmla="*/ 6 w 221"/>
                <a:gd name="T53" fmla="*/ 157 h 258"/>
                <a:gd name="T54" fmla="*/ 0 w 221"/>
                <a:gd name="T55" fmla="*/ 100 h 258"/>
                <a:gd name="T56" fmla="*/ 24 w 221"/>
                <a:gd name="T57" fmla="*/ 100 h 258"/>
                <a:gd name="T58" fmla="*/ 29 w 221"/>
                <a:gd name="T59" fmla="*/ 77 h 258"/>
                <a:gd name="T60" fmla="*/ 41 w 221"/>
                <a:gd name="T61" fmla="*/ 26 h 258"/>
                <a:gd name="T62" fmla="*/ 71 w 221"/>
                <a:gd name="T63" fmla="*/ 0 h 258"/>
                <a:gd name="T64" fmla="*/ 83 w 221"/>
                <a:gd name="T65" fmla="*/ 0 h 258"/>
                <a:gd name="T66" fmla="*/ 89 w 221"/>
                <a:gd name="T67" fmla="*/ 157 h 258"/>
                <a:gd name="T68" fmla="*/ 101 w 221"/>
                <a:gd name="T69" fmla="*/ 203 h 258"/>
                <a:gd name="T70" fmla="*/ 113 w 221"/>
                <a:gd name="T71" fmla="*/ 229 h 258"/>
                <a:gd name="T72" fmla="*/ 131 w 221"/>
                <a:gd name="T73" fmla="*/ 257 h 258"/>
                <a:gd name="T74" fmla="*/ 149 w 221"/>
                <a:gd name="T75" fmla="*/ 305 h 258"/>
                <a:gd name="T76" fmla="*/ 168 w 221"/>
                <a:gd name="T77" fmla="*/ 328 h 258"/>
                <a:gd name="T78" fmla="*/ 180 w 221"/>
                <a:gd name="T79" fmla="*/ 356 h 258"/>
                <a:gd name="T80" fmla="*/ 191 w 221"/>
                <a:gd name="T81" fmla="*/ 460 h 258"/>
                <a:gd name="T82" fmla="*/ 180 w 221"/>
                <a:gd name="T83" fmla="*/ 460 h 258"/>
                <a:gd name="T84" fmla="*/ 191 w 221"/>
                <a:gd name="T85" fmla="*/ 487 h 258"/>
                <a:gd name="T86" fmla="*/ 197 w 221"/>
                <a:gd name="T87" fmla="*/ 530 h 258"/>
                <a:gd name="T88" fmla="*/ 209 w 221"/>
                <a:gd name="T89" fmla="*/ 558 h 258"/>
                <a:gd name="T90" fmla="*/ 227 w 221"/>
                <a:gd name="T91" fmla="*/ 558 h 258"/>
                <a:gd name="T92" fmla="*/ 227 w 221"/>
                <a:gd name="T93" fmla="*/ 633 h 258"/>
                <a:gd name="T94" fmla="*/ 239 w 221"/>
                <a:gd name="T95" fmla="*/ 687 h 258"/>
                <a:gd name="T96" fmla="*/ 245 w 221"/>
                <a:gd name="T97" fmla="*/ 709 h 258"/>
                <a:gd name="T98" fmla="*/ 239 w 221"/>
                <a:gd name="T99" fmla="*/ 760 h 258"/>
                <a:gd name="T100" fmla="*/ 233 w 221"/>
                <a:gd name="T101" fmla="*/ 838 h 258"/>
                <a:gd name="T102" fmla="*/ 239 w 221"/>
                <a:gd name="T103" fmla="*/ 859 h 258"/>
                <a:gd name="T104" fmla="*/ 233 w 221"/>
                <a:gd name="T105" fmla="*/ 859 h 258"/>
                <a:gd name="T106" fmla="*/ 233 w 221"/>
                <a:gd name="T107" fmla="*/ 859 h 258"/>
                <a:gd name="T108" fmla="*/ 221 w 221"/>
                <a:gd name="T109" fmla="*/ 815 h 258"/>
                <a:gd name="T110" fmla="*/ 161 w 221"/>
                <a:gd name="T111" fmla="*/ 838 h 258"/>
                <a:gd name="T112" fmla="*/ 161 w 221"/>
                <a:gd name="T113" fmla="*/ 859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1"/>
                <a:gd name="T172" fmla="*/ 0 h 258"/>
                <a:gd name="T173" fmla="*/ 221 w 221"/>
                <a:gd name="T174" fmla="*/ 258 h 2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round/>
              <a:headEnd/>
              <a:tailEnd/>
            </a:ln>
          </p:spPr>
          <p:txBody>
            <a:bodyPr/>
            <a:lstStyle/>
            <a:p>
              <a:endParaRPr lang="en-US"/>
            </a:p>
          </p:txBody>
        </p:sp>
        <p:sp>
          <p:nvSpPr>
            <p:cNvPr id="7419" name="Freeform 273"/>
            <p:cNvSpPr>
              <a:spLocks/>
            </p:cNvSpPr>
            <p:nvPr/>
          </p:nvSpPr>
          <p:spPr bwMode="auto">
            <a:xfrm>
              <a:off x="2875" y="3016"/>
              <a:ext cx="163" cy="201"/>
            </a:xfrm>
            <a:custGeom>
              <a:avLst/>
              <a:gdLst>
                <a:gd name="T0" fmla="*/ 0 w 161"/>
                <a:gd name="T1" fmla="*/ 554 h 179"/>
                <a:gd name="T2" fmla="*/ 0 w 161"/>
                <a:gd name="T3" fmla="*/ 437 h 179"/>
                <a:gd name="T4" fmla="*/ 0 w 161"/>
                <a:gd name="T5" fmla="*/ 337 h 179"/>
                <a:gd name="T6" fmla="*/ 18 w 161"/>
                <a:gd name="T7" fmla="*/ 337 h 179"/>
                <a:gd name="T8" fmla="*/ 18 w 161"/>
                <a:gd name="T9" fmla="*/ 238 h 179"/>
                <a:gd name="T10" fmla="*/ 18 w 161"/>
                <a:gd name="T11" fmla="*/ 95 h 179"/>
                <a:gd name="T12" fmla="*/ 18 w 161"/>
                <a:gd name="T13" fmla="*/ 24 h 179"/>
                <a:gd name="T14" fmla="*/ 54 w 161"/>
                <a:gd name="T15" fmla="*/ 24 h 179"/>
                <a:gd name="T16" fmla="*/ 72 w 161"/>
                <a:gd name="T17" fmla="*/ 0 h 179"/>
                <a:gd name="T18" fmla="*/ 78 w 161"/>
                <a:gd name="T19" fmla="*/ 48 h 179"/>
                <a:gd name="T20" fmla="*/ 95 w 161"/>
                <a:gd name="T21" fmla="*/ 0 h 179"/>
                <a:gd name="T22" fmla="*/ 107 w 161"/>
                <a:gd name="T23" fmla="*/ 0 h 179"/>
                <a:gd name="T24" fmla="*/ 113 w 161"/>
                <a:gd name="T25" fmla="*/ 70 h 179"/>
                <a:gd name="T26" fmla="*/ 129 w 161"/>
                <a:gd name="T27" fmla="*/ 145 h 179"/>
                <a:gd name="T28" fmla="*/ 149 w 161"/>
                <a:gd name="T29" fmla="*/ 192 h 179"/>
                <a:gd name="T30" fmla="*/ 155 w 161"/>
                <a:gd name="T31" fmla="*/ 192 h 179"/>
                <a:gd name="T32" fmla="*/ 161 w 161"/>
                <a:gd name="T33" fmla="*/ 216 h 179"/>
                <a:gd name="T34" fmla="*/ 167 w 161"/>
                <a:gd name="T35" fmla="*/ 290 h 179"/>
                <a:gd name="T36" fmla="*/ 179 w 161"/>
                <a:gd name="T37" fmla="*/ 314 h 179"/>
                <a:gd name="T38" fmla="*/ 185 w 161"/>
                <a:gd name="T39" fmla="*/ 337 h 179"/>
                <a:gd name="T40" fmla="*/ 185 w 161"/>
                <a:gd name="T41" fmla="*/ 337 h 179"/>
                <a:gd name="T42" fmla="*/ 161 w 161"/>
                <a:gd name="T43" fmla="*/ 411 h 179"/>
                <a:gd name="T44" fmla="*/ 141 w 161"/>
                <a:gd name="T45" fmla="*/ 460 h 179"/>
                <a:gd name="T46" fmla="*/ 119 w 161"/>
                <a:gd name="T47" fmla="*/ 528 h 179"/>
                <a:gd name="T48" fmla="*/ 113 w 161"/>
                <a:gd name="T49" fmla="*/ 554 h 179"/>
                <a:gd name="T50" fmla="*/ 101 w 161"/>
                <a:gd name="T51" fmla="*/ 622 h 179"/>
                <a:gd name="T52" fmla="*/ 78 w 161"/>
                <a:gd name="T53" fmla="*/ 601 h 179"/>
                <a:gd name="T54" fmla="*/ 60 w 161"/>
                <a:gd name="T55" fmla="*/ 601 h 179"/>
                <a:gd name="T56" fmla="*/ 54 w 161"/>
                <a:gd name="T57" fmla="*/ 646 h 179"/>
                <a:gd name="T58" fmla="*/ 30 w 161"/>
                <a:gd name="T59" fmla="*/ 696 h 179"/>
                <a:gd name="T60" fmla="*/ 12 w 161"/>
                <a:gd name="T61" fmla="*/ 721 h 179"/>
                <a:gd name="T62" fmla="*/ 6 w 161"/>
                <a:gd name="T63" fmla="*/ 696 h 179"/>
                <a:gd name="T64" fmla="*/ 12 w 161"/>
                <a:gd name="T65" fmla="*/ 622 h 179"/>
                <a:gd name="T66" fmla="*/ 0 w 161"/>
                <a:gd name="T67" fmla="*/ 554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1"/>
                <a:gd name="T103" fmla="*/ 0 h 179"/>
                <a:gd name="T104" fmla="*/ 161 w 161"/>
                <a:gd name="T105" fmla="*/ 179 h 1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239FB1"/>
            </a:solidFill>
            <a:ln w="9525">
              <a:solidFill>
                <a:srgbClr val="000000"/>
              </a:solidFill>
              <a:round/>
              <a:headEnd/>
              <a:tailEnd/>
            </a:ln>
          </p:spPr>
          <p:txBody>
            <a:bodyPr/>
            <a:lstStyle/>
            <a:p>
              <a:endParaRPr lang="en-US"/>
            </a:p>
          </p:txBody>
        </p:sp>
        <p:sp>
          <p:nvSpPr>
            <p:cNvPr id="7420" name="Freeform 274"/>
            <p:cNvSpPr>
              <a:spLocks/>
            </p:cNvSpPr>
            <p:nvPr/>
          </p:nvSpPr>
          <p:spPr bwMode="auto">
            <a:xfrm>
              <a:off x="3291" y="2867"/>
              <a:ext cx="6" cy="13"/>
            </a:xfrm>
            <a:custGeom>
              <a:avLst/>
              <a:gdLst>
                <a:gd name="T0" fmla="*/ 6 w 6"/>
                <a:gd name="T1" fmla="*/ 30 h 12"/>
                <a:gd name="T2" fmla="*/ 0 w 6"/>
                <a:gd name="T3" fmla="*/ 30 h 12"/>
                <a:gd name="T4" fmla="*/ 0 w 6"/>
                <a:gd name="T5" fmla="*/ 0 h 12"/>
                <a:gd name="T6" fmla="*/ 6 w 6"/>
                <a:gd name="T7" fmla="*/ 3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12"/>
                  </a:ln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7421" name="Freeform 275"/>
            <p:cNvSpPr>
              <a:spLocks/>
            </p:cNvSpPr>
            <p:nvPr/>
          </p:nvSpPr>
          <p:spPr bwMode="auto">
            <a:xfrm>
              <a:off x="2988" y="3258"/>
              <a:ext cx="43" cy="40"/>
            </a:xfrm>
            <a:custGeom>
              <a:avLst/>
              <a:gdLst>
                <a:gd name="T0" fmla="*/ 18 w 42"/>
                <a:gd name="T1" fmla="*/ 0 h 36"/>
                <a:gd name="T2" fmla="*/ 0 w 42"/>
                <a:gd name="T3" fmla="*/ 63 h 36"/>
                <a:gd name="T4" fmla="*/ 12 w 42"/>
                <a:gd name="T5" fmla="*/ 124 h 36"/>
                <a:gd name="T6" fmla="*/ 18 w 42"/>
                <a:gd name="T7" fmla="*/ 108 h 36"/>
                <a:gd name="T8" fmla="*/ 48 w 42"/>
                <a:gd name="T9" fmla="*/ 63 h 36"/>
                <a:gd name="T10" fmla="*/ 54 w 42"/>
                <a:gd name="T11" fmla="*/ 22 h 36"/>
                <a:gd name="T12" fmla="*/ 36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6"/>
                <a:gd name="T26" fmla="*/ 42 w 42"/>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round/>
              <a:headEnd/>
              <a:tailEnd/>
            </a:ln>
          </p:spPr>
          <p:txBody>
            <a:bodyPr/>
            <a:lstStyle/>
            <a:p>
              <a:endParaRPr lang="en-US"/>
            </a:p>
          </p:txBody>
        </p:sp>
        <p:sp>
          <p:nvSpPr>
            <p:cNvPr id="7422" name="Freeform 276"/>
            <p:cNvSpPr>
              <a:spLocks/>
            </p:cNvSpPr>
            <p:nvPr/>
          </p:nvSpPr>
          <p:spPr bwMode="auto">
            <a:xfrm>
              <a:off x="3281" y="2887"/>
              <a:ext cx="138" cy="298"/>
            </a:xfrm>
            <a:custGeom>
              <a:avLst/>
              <a:gdLst>
                <a:gd name="T0" fmla="*/ 47 w 137"/>
                <a:gd name="T1" fmla="*/ 306 h 264"/>
                <a:gd name="T2" fmla="*/ 41 w 137"/>
                <a:gd name="T3" fmla="*/ 306 h 264"/>
                <a:gd name="T4" fmla="*/ 29 w 137"/>
                <a:gd name="T5" fmla="*/ 365 h 264"/>
                <a:gd name="T6" fmla="*/ 23 w 137"/>
                <a:gd name="T7" fmla="*/ 413 h 264"/>
                <a:gd name="T8" fmla="*/ 17 w 137"/>
                <a:gd name="T9" fmla="*/ 492 h 264"/>
                <a:gd name="T10" fmla="*/ 23 w 137"/>
                <a:gd name="T11" fmla="*/ 566 h 264"/>
                <a:gd name="T12" fmla="*/ 23 w 137"/>
                <a:gd name="T13" fmla="*/ 671 h 264"/>
                <a:gd name="T14" fmla="*/ 11 w 137"/>
                <a:gd name="T15" fmla="*/ 721 h 264"/>
                <a:gd name="T16" fmla="*/ 5 w 137"/>
                <a:gd name="T17" fmla="*/ 768 h 264"/>
                <a:gd name="T18" fmla="*/ 0 w 137"/>
                <a:gd name="T19" fmla="*/ 901 h 264"/>
                <a:gd name="T20" fmla="*/ 5 w 137"/>
                <a:gd name="T21" fmla="*/ 975 h 264"/>
                <a:gd name="T22" fmla="*/ 11 w 137"/>
                <a:gd name="T23" fmla="*/ 1105 h 264"/>
                <a:gd name="T24" fmla="*/ 35 w 137"/>
                <a:gd name="T25" fmla="*/ 1127 h 264"/>
                <a:gd name="T26" fmla="*/ 47 w 137"/>
                <a:gd name="T27" fmla="*/ 1105 h 264"/>
                <a:gd name="T28" fmla="*/ 65 w 137"/>
                <a:gd name="T29" fmla="*/ 1080 h 264"/>
                <a:gd name="T30" fmla="*/ 83 w 137"/>
                <a:gd name="T31" fmla="*/ 998 h 264"/>
                <a:gd name="T32" fmla="*/ 89 w 137"/>
                <a:gd name="T33" fmla="*/ 922 h 264"/>
                <a:gd name="T34" fmla="*/ 95 w 137"/>
                <a:gd name="T35" fmla="*/ 848 h 264"/>
                <a:gd name="T36" fmla="*/ 101 w 137"/>
                <a:gd name="T37" fmla="*/ 768 h 264"/>
                <a:gd name="T38" fmla="*/ 107 w 137"/>
                <a:gd name="T39" fmla="*/ 694 h 264"/>
                <a:gd name="T40" fmla="*/ 113 w 137"/>
                <a:gd name="T41" fmla="*/ 621 h 264"/>
                <a:gd name="T42" fmla="*/ 119 w 137"/>
                <a:gd name="T43" fmla="*/ 537 h 264"/>
                <a:gd name="T44" fmla="*/ 125 w 137"/>
                <a:gd name="T45" fmla="*/ 466 h 264"/>
                <a:gd name="T46" fmla="*/ 131 w 137"/>
                <a:gd name="T47" fmla="*/ 387 h 264"/>
                <a:gd name="T48" fmla="*/ 131 w 137"/>
                <a:gd name="T49" fmla="*/ 287 h 264"/>
                <a:gd name="T50" fmla="*/ 143 w 137"/>
                <a:gd name="T51" fmla="*/ 306 h 264"/>
                <a:gd name="T52" fmla="*/ 149 w 137"/>
                <a:gd name="T53" fmla="*/ 257 h 264"/>
                <a:gd name="T54" fmla="*/ 143 w 137"/>
                <a:gd name="T55" fmla="*/ 157 h 264"/>
                <a:gd name="T56" fmla="*/ 137 w 137"/>
                <a:gd name="T57" fmla="*/ 53 h 264"/>
                <a:gd name="T58" fmla="*/ 131 w 137"/>
                <a:gd name="T59" fmla="*/ 0 h 264"/>
                <a:gd name="T60" fmla="*/ 125 w 137"/>
                <a:gd name="T61" fmla="*/ 0 h 264"/>
                <a:gd name="T62" fmla="*/ 119 w 137"/>
                <a:gd name="T63" fmla="*/ 26 h 264"/>
                <a:gd name="T64" fmla="*/ 119 w 137"/>
                <a:gd name="T65" fmla="*/ 100 h 264"/>
                <a:gd name="T66" fmla="*/ 113 w 137"/>
                <a:gd name="T67" fmla="*/ 128 h 264"/>
                <a:gd name="T68" fmla="*/ 107 w 137"/>
                <a:gd name="T69" fmla="*/ 128 h 264"/>
                <a:gd name="T70" fmla="*/ 101 w 137"/>
                <a:gd name="T71" fmla="*/ 128 h 264"/>
                <a:gd name="T72" fmla="*/ 101 w 137"/>
                <a:gd name="T73" fmla="*/ 157 h 264"/>
                <a:gd name="T74" fmla="*/ 101 w 137"/>
                <a:gd name="T75" fmla="*/ 204 h 264"/>
                <a:gd name="T76" fmla="*/ 101 w 137"/>
                <a:gd name="T77" fmla="*/ 204 h 264"/>
                <a:gd name="T78" fmla="*/ 95 w 137"/>
                <a:gd name="T79" fmla="*/ 230 h 264"/>
                <a:gd name="T80" fmla="*/ 95 w 137"/>
                <a:gd name="T81" fmla="*/ 204 h 264"/>
                <a:gd name="T82" fmla="*/ 89 w 137"/>
                <a:gd name="T83" fmla="*/ 257 h 264"/>
                <a:gd name="T84" fmla="*/ 83 w 137"/>
                <a:gd name="T85" fmla="*/ 287 h 264"/>
                <a:gd name="T86" fmla="*/ 83 w 137"/>
                <a:gd name="T87" fmla="*/ 257 h 264"/>
                <a:gd name="T88" fmla="*/ 65 w 137"/>
                <a:gd name="T89" fmla="*/ 306 h 264"/>
                <a:gd name="T90" fmla="*/ 47 w 137"/>
                <a:gd name="T91" fmla="*/ 306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7"/>
                <a:gd name="T139" fmla="*/ 0 h 264"/>
                <a:gd name="T140" fmla="*/ 137 w 137"/>
                <a:gd name="T141" fmla="*/ 264 h 2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239FB1"/>
            </a:solidFill>
            <a:ln w="9525">
              <a:solidFill>
                <a:srgbClr val="000000"/>
              </a:solidFill>
              <a:round/>
              <a:headEnd/>
              <a:tailEnd/>
            </a:ln>
          </p:spPr>
          <p:txBody>
            <a:bodyPr/>
            <a:lstStyle/>
            <a:p>
              <a:endParaRPr lang="en-US"/>
            </a:p>
          </p:txBody>
        </p:sp>
        <p:sp>
          <p:nvSpPr>
            <p:cNvPr id="7423" name="Freeform 277"/>
            <p:cNvSpPr>
              <a:spLocks/>
            </p:cNvSpPr>
            <p:nvPr/>
          </p:nvSpPr>
          <p:spPr bwMode="auto">
            <a:xfrm>
              <a:off x="3104" y="2826"/>
              <a:ext cx="56" cy="169"/>
            </a:xfrm>
            <a:custGeom>
              <a:avLst/>
              <a:gdLst>
                <a:gd name="T0" fmla="*/ 43 w 54"/>
                <a:gd name="T1" fmla="*/ 453 h 150"/>
                <a:gd name="T2" fmla="*/ 36 w 54"/>
                <a:gd name="T3" fmla="*/ 530 h 150"/>
                <a:gd name="T4" fmla="*/ 55 w 54"/>
                <a:gd name="T5" fmla="*/ 577 h 150"/>
                <a:gd name="T6" fmla="*/ 66 w 54"/>
                <a:gd name="T7" fmla="*/ 625 h 150"/>
                <a:gd name="T8" fmla="*/ 66 w 54"/>
                <a:gd name="T9" fmla="*/ 577 h 150"/>
                <a:gd name="T10" fmla="*/ 74 w 54"/>
                <a:gd name="T11" fmla="*/ 552 h 150"/>
                <a:gd name="T12" fmla="*/ 83 w 54"/>
                <a:gd name="T13" fmla="*/ 425 h 150"/>
                <a:gd name="T14" fmla="*/ 66 w 54"/>
                <a:gd name="T15" fmla="*/ 373 h 150"/>
                <a:gd name="T16" fmla="*/ 55 w 54"/>
                <a:gd name="T17" fmla="*/ 328 h 150"/>
                <a:gd name="T18" fmla="*/ 43 w 54"/>
                <a:gd name="T19" fmla="*/ 255 h 150"/>
                <a:gd name="T20" fmla="*/ 55 w 54"/>
                <a:gd name="T21" fmla="*/ 178 h 150"/>
                <a:gd name="T22" fmla="*/ 66 w 54"/>
                <a:gd name="T23" fmla="*/ 178 h 150"/>
                <a:gd name="T24" fmla="*/ 66 w 54"/>
                <a:gd name="T25" fmla="*/ 178 h 150"/>
                <a:gd name="T26" fmla="*/ 55 w 54"/>
                <a:gd name="T27" fmla="*/ 99 h 150"/>
                <a:gd name="T28" fmla="*/ 43 w 54"/>
                <a:gd name="T29" fmla="*/ 26 h 150"/>
                <a:gd name="T30" fmla="*/ 36 w 54"/>
                <a:gd name="T31" fmla="*/ 0 h 150"/>
                <a:gd name="T32" fmla="*/ 6 w 54"/>
                <a:gd name="T33" fmla="*/ 0 h 150"/>
                <a:gd name="T34" fmla="*/ 6 w 54"/>
                <a:gd name="T35" fmla="*/ 0 h 150"/>
                <a:gd name="T36" fmla="*/ 30 w 54"/>
                <a:gd name="T37" fmla="*/ 77 h 150"/>
                <a:gd name="T38" fmla="*/ 12 w 54"/>
                <a:gd name="T39" fmla="*/ 99 h 150"/>
                <a:gd name="T40" fmla="*/ 12 w 54"/>
                <a:gd name="T41" fmla="*/ 178 h 150"/>
                <a:gd name="T42" fmla="*/ 12 w 54"/>
                <a:gd name="T43" fmla="*/ 229 h 150"/>
                <a:gd name="T44" fmla="*/ 12 w 54"/>
                <a:gd name="T45" fmla="*/ 255 h 150"/>
                <a:gd name="T46" fmla="*/ 0 w 54"/>
                <a:gd name="T47" fmla="*/ 328 h 150"/>
                <a:gd name="T48" fmla="*/ 6 w 54"/>
                <a:gd name="T49" fmla="*/ 373 h 150"/>
                <a:gd name="T50" fmla="*/ 12 w 54"/>
                <a:gd name="T51" fmla="*/ 402 h 150"/>
                <a:gd name="T52" fmla="*/ 36 w 54"/>
                <a:gd name="T53" fmla="*/ 402 h 150"/>
                <a:gd name="T54" fmla="*/ 43 w 54"/>
                <a:gd name="T55" fmla="*/ 453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150"/>
                <a:gd name="T86" fmla="*/ 54 w 54"/>
                <a:gd name="T87" fmla="*/ 150 h 1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round/>
              <a:headEnd/>
              <a:tailEnd/>
            </a:ln>
          </p:spPr>
          <p:txBody>
            <a:bodyPr/>
            <a:lstStyle/>
            <a:p>
              <a:endParaRPr lang="en-US"/>
            </a:p>
          </p:txBody>
        </p:sp>
        <p:sp>
          <p:nvSpPr>
            <p:cNvPr id="7424" name="Freeform 278"/>
            <p:cNvSpPr>
              <a:spLocks/>
            </p:cNvSpPr>
            <p:nvPr/>
          </p:nvSpPr>
          <p:spPr bwMode="auto">
            <a:xfrm>
              <a:off x="3055" y="2847"/>
              <a:ext cx="188" cy="370"/>
            </a:xfrm>
            <a:custGeom>
              <a:avLst/>
              <a:gdLst>
                <a:gd name="T0" fmla="*/ 90 w 186"/>
                <a:gd name="T1" fmla="*/ 784 h 329"/>
                <a:gd name="T2" fmla="*/ 96 w 186"/>
                <a:gd name="T3" fmla="*/ 761 h 329"/>
                <a:gd name="T4" fmla="*/ 126 w 186"/>
                <a:gd name="T5" fmla="*/ 617 h 329"/>
                <a:gd name="T6" fmla="*/ 174 w 186"/>
                <a:gd name="T7" fmla="*/ 536 h 329"/>
                <a:gd name="T8" fmla="*/ 210 w 186"/>
                <a:gd name="T9" fmla="*/ 389 h 329"/>
                <a:gd name="T10" fmla="*/ 210 w 186"/>
                <a:gd name="T11" fmla="*/ 322 h 329"/>
                <a:gd name="T12" fmla="*/ 210 w 186"/>
                <a:gd name="T13" fmla="*/ 170 h 329"/>
                <a:gd name="T14" fmla="*/ 210 w 186"/>
                <a:gd name="T15" fmla="*/ 0 h 329"/>
                <a:gd name="T16" fmla="*/ 192 w 186"/>
                <a:gd name="T17" fmla="*/ 48 h 329"/>
                <a:gd name="T18" fmla="*/ 160 w 186"/>
                <a:gd name="T19" fmla="*/ 70 h 329"/>
                <a:gd name="T20" fmla="*/ 120 w 186"/>
                <a:gd name="T21" fmla="*/ 99 h 329"/>
                <a:gd name="T22" fmla="*/ 102 w 186"/>
                <a:gd name="T23" fmla="*/ 99 h 329"/>
                <a:gd name="T24" fmla="*/ 90 w 186"/>
                <a:gd name="T25" fmla="*/ 170 h 329"/>
                <a:gd name="T26" fmla="*/ 102 w 186"/>
                <a:gd name="T27" fmla="*/ 294 h 329"/>
                <a:gd name="T28" fmla="*/ 108 w 186"/>
                <a:gd name="T29" fmla="*/ 467 h 329"/>
                <a:gd name="T30" fmla="*/ 102 w 186"/>
                <a:gd name="T31" fmla="*/ 536 h 329"/>
                <a:gd name="T32" fmla="*/ 84 w 186"/>
                <a:gd name="T33" fmla="*/ 437 h 329"/>
                <a:gd name="T34" fmla="*/ 84 w 186"/>
                <a:gd name="T35" fmla="*/ 322 h 329"/>
                <a:gd name="T36" fmla="*/ 66 w 186"/>
                <a:gd name="T37" fmla="*/ 294 h 329"/>
                <a:gd name="T38" fmla="*/ 30 w 186"/>
                <a:gd name="T39" fmla="*/ 344 h 329"/>
                <a:gd name="T40" fmla="*/ 0 w 186"/>
                <a:gd name="T41" fmla="*/ 389 h 329"/>
                <a:gd name="T42" fmla="*/ 6 w 186"/>
                <a:gd name="T43" fmla="*/ 467 h 329"/>
                <a:gd name="T44" fmla="*/ 30 w 186"/>
                <a:gd name="T45" fmla="*/ 490 h 329"/>
                <a:gd name="T46" fmla="*/ 60 w 186"/>
                <a:gd name="T47" fmla="*/ 617 h 329"/>
                <a:gd name="T48" fmla="*/ 60 w 186"/>
                <a:gd name="T49" fmla="*/ 761 h 329"/>
                <a:gd name="T50" fmla="*/ 36 w 186"/>
                <a:gd name="T51" fmla="*/ 882 h 329"/>
                <a:gd name="T52" fmla="*/ 18 w 186"/>
                <a:gd name="T53" fmla="*/ 985 h 329"/>
                <a:gd name="T54" fmla="*/ 24 w 186"/>
                <a:gd name="T55" fmla="*/ 1108 h 329"/>
                <a:gd name="T56" fmla="*/ 24 w 186"/>
                <a:gd name="T57" fmla="*/ 1275 h 329"/>
                <a:gd name="T58" fmla="*/ 36 w 186"/>
                <a:gd name="T59" fmla="*/ 1347 h 329"/>
                <a:gd name="T60" fmla="*/ 36 w 186"/>
                <a:gd name="T61" fmla="*/ 1275 h 329"/>
                <a:gd name="T62" fmla="*/ 96 w 186"/>
                <a:gd name="T63" fmla="*/ 1129 h 329"/>
                <a:gd name="T64" fmla="*/ 96 w 186"/>
                <a:gd name="T65" fmla="*/ 1028 h 329"/>
                <a:gd name="T66" fmla="*/ 96 w 186"/>
                <a:gd name="T67" fmla="*/ 985 h 329"/>
                <a:gd name="T68" fmla="*/ 90 w 186"/>
                <a:gd name="T69" fmla="*/ 83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329"/>
                <a:gd name="T107" fmla="*/ 186 w 186"/>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round/>
              <a:headEnd/>
              <a:tailEnd/>
            </a:ln>
          </p:spPr>
          <p:txBody>
            <a:bodyPr/>
            <a:lstStyle/>
            <a:p>
              <a:endParaRPr lang="en-US"/>
            </a:p>
          </p:txBody>
        </p:sp>
        <p:sp>
          <p:nvSpPr>
            <p:cNvPr id="7425" name="Freeform 279"/>
            <p:cNvSpPr>
              <a:spLocks/>
            </p:cNvSpPr>
            <p:nvPr/>
          </p:nvSpPr>
          <p:spPr bwMode="auto">
            <a:xfrm>
              <a:off x="2807" y="3110"/>
              <a:ext cx="285" cy="283"/>
            </a:xfrm>
            <a:custGeom>
              <a:avLst/>
              <a:gdLst>
                <a:gd name="T0" fmla="*/ 72 w 281"/>
                <a:gd name="T1" fmla="*/ 297 h 251"/>
                <a:gd name="T2" fmla="*/ 72 w 281"/>
                <a:gd name="T3" fmla="*/ 452 h 251"/>
                <a:gd name="T4" fmla="*/ 54 w 281"/>
                <a:gd name="T5" fmla="*/ 552 h 251"/>
                <a:gd name="T6" fmla="*/ 12 w 281"/>
                <a:gd name="T7" fmla="*/ 502 h 251"/>
                <a:gd name="T8" fmla="*/ 6 w 281"/>
                <a:gd name="T9" fmla="*/ 629 h 251"/>
                <a:gd name="T10" fmla="*/ 24 w 281"/>
                <a:gd name="T11" fmla="*/ 785 h 251"/>
                <a:gd name="T12" fmla="*/ 24 w 281"/>
                <a:gd name="T13" fmla="*/ 885 h 251"/>
                <a:gd name="T14" fmla="*/ 30 w 281"/>
                <a:gd name="T15" fmla="*/ 1005 h 251"/>
                <a:gd name="T16" fmla="*/ 54 w 281"/>
                <a:gd name="T17" fmla="*/ 1033 h 251"/>
                <a:gd name="T18" fmla="*/ 84 w 281"/>
                <a:gd name="T19" fmla="*/ 1033 h 251"/>
                <a:gd name="T20" fmla="*/ 132 w 281"/>
                <a:gd name="T21" fmla="*/ 1005 h 251"/>
                <a:gd name="T22" fmla="*/ 173 w 281"/>
                <a:gd name="T23" fmla="*/ 987 h 251"/>
                <a:gd name="T24" fmla="*/ 215 w 281"/>
                <a:gd name="T25" fmla="*/ 934 h 251"/>
                <a:gd name="T26" fmla="*/ 245 w 281"/>
                <a:gd name="T27" fmla="*/ 833 h 251"/>
                <a:gd name="T28" fmla="*/ 284 w 281"/>
                <a:gd name="T29" fmla="*/ 676 h 251"/>
                <a:gd name="T30" fmla="*/ 311 w 281"/>
                <a:gd name="T31" fmla="*/ 552 h 251"/>
                <a:gd name="T32" fmla="*/ 332 w 281"/>
                <a:gd name="T33" fmla="*/ 401 h 251"/>
                <a:gd name="T34" fmla="*/ 317 w 281"/>
                <a:gd name="T35" fmla="*/ 426 h 251"/>
                <a:gd name="T36" fmla="*/ 299 w 281"/>
                <a:gd name="T37" fmla="*/ 352 h 251"/>
                <a:gd name="T38" fmla="*/ 317 w 281"/>
                <a:gd name="T39" fmla="*/ 326 h 251"/>
                <a:gd name="T40" fmla="*/ 317 w 281"/>
                <a:gd name="T41" fmla="*/ 157 h 251"/>
                <a:gd name="T42" fmla="*/ 311 w 281"/>
                <a:gd name="T43" fmla="*/ 26 h 251"/>
                <a:gd name="T44" fmla="*/ 268 w 281"/>
                <a:gd name="T45" fmla="*/ 0 h 251"/>
                <a:gd name="T46" fmla="*/ 239 w 281"/>
                <a:gd name="T47" fmla="*/ 77 h 251"/>
                <a:gd name="T48" fmla="*/ 207 w 281"/>
                <a:gd name="T49" fmla="*/ 203 h 251"/>
                <a:gd name="T50" fmla="*/ 180 w 281"/>
                <a:gd name="T51" fmla="*/ 297 h 251"/>
                <a:gd name="T52" fmla="*/ 138 w 281"/>
                <a:gd name="T53" fmla="*/ 277 h 251"/>
                <a:gd name="T54" fmla="*/ 110 w 281"/>
                <a:gd name="T55" fmla="*/ 372 h 251"/>
                <a:gd name="T56" fmla="*/ 84 w 281"/>
                <a:gd name="T57" fmla="*/ 372 h 251"/>
                <a:gd name="T58" fmla="*/ 78 w 281"/>
                <a:gd name="T59" fmla="*/ 229 h 251"/>
                <a:gd name="T60" fmla="*/ 215 w 281"/>
                <a:gd name="T61" fmla="*/ 629 h 251"/>
                <a:gd name="T62" fmla="*/ 233 w 281"/>
                <a:gd name="T63" fmla="*/ 676 h 251"/>
                <a:gd name="T64" fmla="*/ 260 w 281"/>
                <a:gd name="T65" fmla="*/ 577 h 251"/>
                <a:gd name="T66" fmla="*/ 233 w 281"/>
                <a:gd name="T67" fmla="*/ 552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1"/>
                <a:gd name="T103" fmla="*/ 0 h 251"/>
                <a:gd name="T104" fmla="*/ 281 w 281"/>
                <a:gd name="T105" fmla="*/ 251 h 2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26" name="Freeform 280"/>
            <p:cNvSpPr>
              <a:spLocks/>
            </p:cNvSpPr>
            <p:nvPr/>
          </p:nvSpPr>
          <p:spPr bwMode="auto">
            <a:xfrm>
              <a:off x="2807" y="3110"/>
              <a:ext cx="285" cy="283"/>
            </a:xfrm>
            <a:custGeom>
              <a:avLst/>
              <a:gdLst>
                <a:gd name="T0" fmla="*/ 78 w 281"/>
                <a:gd name="T1" fmla="*/ 229 h 251"/>
                <a:gd name="T2" fmla="*/ 72 w 281"/>
                <a:gd name="T3" fmla="*/ 297 h 251"/>
                <a:gd name="T4" fmla="*/ 72 w 281"/>
                <a:gd name="T5" fmla="*/ 372 h 251"/>
                <a:gd name="T6" fmla="*/ 72 w 281"/>
                <a:gd name="T7" fmla="*/ 452 h 251"/>
                <a:gd name="T8" fmla="*/ 72 w 281"/>
                <a:gd name="T9" fmla="*/ 529 h 251"/>
                <a:gd name="T10" fmla="*/ 54 w 281"/>
                <a:gd name="T11" fmla="*/ 552 h 251"/>
                <a:gd name="T12" fmla="*/ 18 w 281"/>
                <a:gd name="T13" fmla="*/ 552 h 251"/>
                <a:gd name="T14" fmla="*/ 12 w 281"/>
                <a:gd name="T15" fmla="*/ 502 h 251"/>
                <a:gd name="T16" fmla="*/ 0 w 281"/>
                <a:gd name="T17" fmla="*/ 529 h 251"/>
                <a:gd name="T18" fmla="*/ 6 w 281"/>
                <a:gd name="T19" fmla="*/ 629 h 251"/>
                <a:gd name="T20" fmla="*/ 18 w 281"/>
                <a:gd name="T21" fmla="*/ 701 h 251"/>
                <a:gd name="T22" fmla="*/ 24 w 281"/>
                <a:gd name="T23" fmla="*/ 785 h 251"/>
                <a:gd name="T24" fmla="*/ 30 w 281"/>
                <a:gd name="T25" fmla="*/ 857 h 251"/>
                <a:gd name="T26" fmla="*/ 24 w 281"/>
                <a:gd name="T27" fmla="*/ 885 h 251"/>
                <a:gd name="T28" fmla="*/ 24 w 281"/>
                <a:gd name="T29" fmla="*/ 934 h 251"/>
                <a:gd name="T30" fmla="*/ 30 w 281"/>
                <a:gd name="T31" fmla="*/ 1005 h 251"/>
                <a:gd name="T32" fmla="*/ 48 w 281"/>
                <a:gd name="T33" fmla="*/ 1005 h 251"/>
                <a:gd name="T34" fmla="*/ 54 w 281"/>
                <a:gd name="T35" fmla="*/ 1033 h 251"/>
                <a:gd name="T36" fmla="*/ 66 w 281"/>
                <a:gd name="T37" fmla="*/ 1060 h 251"/>
                <a:gd name="T38" fmla="*/ 84 w 281"/>
                <a:gd name="T39" fmla="*/ 1033 h 251"/>
                <a:gd name="T40" fmla="*/ 102 w 281"/>
                <a:gd name="T41" fmla="*/ 1005 h 251"/>
                <a:gd name="T42" fmla="*/ 132 w 281"/>
                <a:gd name="T43" fmla="*/ 1005 h 251"/>
                <a:gd name="T44" fmla="*/ 150 w 281"/>
                <a:gd name="T45" fmla="*/ 1005 h 251"/>
                <a:gd name="T46" fmla="*/ 173 w 281"/>
                <a:gd name="T47" fmla="*/ 987 h 251"/>
                <a:gd name="T48" fmla="*/ 189 w 281"/>
                <a:gd name="T49" fmla="*/ 987 h 251"/>
                <a:gd name="T50" fmla="*/ 215 w 281"/>
                <a:gd name="T51" fmla="*/ 934 h 251"/>
                <a:gd name="T52" fmla="*/ 233 w 281"/>
                <a:gd name="T53" fmla="*/ 885 h 251"/>
                <a:gd name="T54" fmla="*/ 245 w 281"/>
                <a:gd name="T55" fmla="*/ 833 h 251"/>
                <a:gd name="T56" fmla="*/ 260 w 281"/>
                <a:gd name="T57" fmla="*/ 785 h 251"/>
                <a:gd name="T58" fmla="*/ 284 w 281"/>
                <a:gd name="T59" fmla="*/ 676 h 251"/>
                <a:gd name="T60" fmla="*/ 299 w 281"/>
                <a:gd name="T61" fmla="*/ 629 h 251"/>
                <a:gd name="T62" fmla="*/ 311 w 281"/>
                <a:gd name="T63" fmla="*/ 552 h 251"/>
                <a:gd name="T64" fmla="*/ 324 w 281"/>
                <a:gd name="T65" fmla="*/ 472 h 251"/>
                <a:gd name="T66" fmla="*/ 332 w 281"/>
                <a:gd name="T67" fmla="*/ 401 h 251"/>
                <a:gd name="T68" fmla="*/ 317 w 281"/>
                <a:gd name="T69" fmla="*/ 401 h 251"/>
                <a:gd name="T70" fmla="*/ 317 w 281"/>
                <a:gd name="T71" fmla="*/ 426 h 251"/>
                <a:gd name="T72" fmla="*/ 299 w 281"/>
                <a:gd name="T73" fmla="*/ 401 h 251"/>
                <a:gd name="T74" fmla="*/ 299 w 281"/>
                <a:gd name="T75" fmla="*/ 352 h 251"/>
                <a:gd name="T76" fmla="*/ 305 w 281"/>
                <a:gd name="T77" fmla="*/ 297 h 251"/>
                <a:gd name="T78" fmla="*/ 317 w 281"/>
                <a:gd name="T79" fmla="*/ 326 h 251"/>
                <a:gd name="T80" fmla="*/ 317 w 281"/>
                <a:gd name="T81" fmla="*/ 229 h 251"/>
                <a:gd name="T82" fmla="*/ 317 w 281"/>
                <a:gd name="T83" fmla="*/ 157 h 251"/>
                <a:gd name="T84" fmla="*/ 311 w 281"/>
                <a:gd name="T85" fmla="*/ 77 h 251"/>
                <a:gd name="T86" fmla="*/ 311 w 281"/>
                <a:gd name="T87" fmla="*/ 26 h 251"/>
                <a:gd name="T88" fmla="*/ 292 w 281"/>
                <a:gd name="T89" fmla="*/ 26 h 251"/>
                <a:gd name="T90" fmla="*/ 268 w 281"/>
                <a:gd name="T91" fmla="*/ 0 h 251"/>
                <a:gd name="T92" fmla="*/ 268 w 281"/>
                <a:gd name="T93" fmla="*/ 0 h 251"/>
                <a:gd name="T94" fmla="*/ 239 w 281"/>
                <a:gd name="T95" fmla="*/ 77 h 251"/>
                <a:gd name="T96" fmla="*/ 221 w 281"/>
                <a:gd name="T97" fmla="*/ 126 h 251"/>
                <a:gd name="T98" fmla="*/ 207 w 281"/>
                <a:gd name="T99" fmla="*/ 203 h 251"/>
                <a:gd name="T100" fmla="*/ 198 w 281"/>
                <a:gd name="T101" fmla="*/ 229 h 251"/>
                <a:gd name="T102" fmla="*/ 180 w 281"/>
                <a:gd name="T103" fmla="*/ 297 h 251"/>
                <a:gd name="T104" fmla="*/ 156 w 281"/>
                <a:gd name="T105" fmla="*/ 277 h 251"/>
                <a:gd name="T106" fmla="*/ 138 w 281"/>
                <a:gd name="T107" fmla="*/ 277 h 251"/>
                <a:gd name="T108" fmla="*/ 132 w 281"/>
                <a:gd name="T109" fmla="*/ 326 h 251"/>
                <a:gd name="T110" fmla="*/ 110 w 281"/>
                <a:gd name="T111" fmla="*/ 372 h 251"/>
                <a:gd name="T112" fmla="*/ 90 w 281"/>
                <a:gd name="T113" fmla="*/ 401 h 251"/>
                <a:gd name="T114" fmla="*/ 84 w 281"/>
                <a:gd name="T115" fmla="*/ 372 h 251"/>
                <a:gd name="T116" fmla="*/ 90 w 281"/>
                <a:gd name="T117" fmla="*/ 297 h 251"/>
                <a:gd name="T118" fmla="*/ 78 w 281"/>
                <a:gd name="T119" fmla="*/ 229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1"/>
                <a:gd name="T181" fmla="*/ 0 h 251"/>
                <a:gd name="T182" fmla="*/ 281 w 281"/>
                <a:gd name="T183" fmla="*/ 251 h 2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 name="Freeform 281"/>
            <p:cNvSpPr>
              <a:spLocks/>
            </p:cNvSpPr>
            <p:nvPr/>
          </p:nvSpPr>
          <p:spPr bwMode="auto">
            <a:xfrm>
              <a:off x="2988" y="3258"/>
              <a:ext cx="43" cy="40"/>
            </a:xfrm>
            <a:custGeom>
              <a:avLst/>
              <a:gdLst>
                <a:gd name="T0" fmla="*/ 18 w 42"/>
                <a:gd name="T1" fmla="*/ 0 h 36"/>
                <a:gd name="T2" fmla="*/ 0 w 42"/>
                <a:gd name="T3" fmla="*/ 63 h 36"/>
                <a:gd name="T4" fmla="*/ 12 w 42"/>
                <a:gd name="T5" fmla="*/ 124 h 36"/>
                <a:gd name="T6" fmla="*/ 18 w 42"/>
                <a:gd name="T7" fmla="*/ 108 h 36"/>
                <a:gd name="T8" fmla="*/ 48 w 42"/>
                <a:gd name="T9" fmla="*/ 63 h 36"/>
                <a:gd name="T10" fmla="*/ 54 w 42"/>
                <a:gd name="T11" fmla="*/ 22 h 36"/>
                <a:gd name="T12" fmla="*/ 36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6"/>
                <a:gd name="T26" fmla="*/ 42 w 42"/>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 name="Freeform 282"/>
            <p:cNvSpPr>
              <a:spLocks/>
            </p:cNvSpPr>
            <p:nvPr/>
          </p:nvSpPr>
          <p:spPr bwMode="auto">
            <a:xfrm>
              <a:off x="2777" y="3124"/>
              <a:ext cx="5" cy="7"/>
            </a:xfrm>
            <a:custGeom>
              <a:avLst/>
              <a:gdLst>
                <a:gd name="T0" fmla="*/ 3 w 6"/>
                <a:gd name="T1" fmla="*/ 40 h 6"/>
                <a:gd name="T2" fmla="*/ 0 w 6"/>
                <a:gd name="T3" fmla="*/ 40 h 6"/>
                <a:gd name="T4" fmla="*/ 0 w 6"/>
                <a:gd name="T5" fmla="*/ 0 h 6"/>
                <a:gd name="T6" fmla="*/ 3 w 6"/>
                <a:gd name="T7" fmla="*/ 4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6"/>
                  </a:lnTo>
                  <a:lnTo>
                    <a:pt x="0" y="0"/>
                  </a:lnTo>
                  <a:lnTo>
                    <a:pt x="6" y="6"/>
                  </a:lnTo>
                  <a:close/>
                </a:path>
              </a:pathLst>
            </a:custGeom>
            <a:solidFill>
              <a:srgbClr val="C0C0C0"/>
            </a:solidFill>
            <a:ln w="9525">
              <a:solidFill>
                <a:srgbClr val="000000"/>
              </a:solidFill>
              <a:round/>
              <a:headEnd/>
              <a:tailEnd/>
            </a:ln>
          </p:spPr>
          <p:txBody>
            <a:bodyPr/>
            <a:lstStyle/>
            <a:p>
              <a:endParaRPr lang="en-US"/>
            </a:p>
          </p:txBody>
        </p:sp>
        <p:sp>
          <p:nvSpPr>
            <p:cNvPr id="7429" name="Freeform 283"/>
            <p:cNvSpPr>
              <a:spLocks/>
            </p:cNvSpPr>
            <p:nvPr/>
          </p:nvSpPr>
          <p:spPr bwMode="auto">
            <a:xfrm>
              <a:off x="3062" y="3190"/>
              <a:ext cx="16" cy="34"/>
            </a:xfrm>
            <a:custGeom>
              <a:avLst/>
              <a:gdLst>
                <a:gd name="T0" fmla="*/ 4 w 18"/>
                <a:gd name="T1" fmla="*/ 0 h 30"/>
                <a:gd name="T2" fmla="*/ 0 w 18"/>
                <a:gd name="T3" fmla="*/ 54 h 30"/>
                <a:gd name="T4" fmla="*/ 0 w 18"/>
                <a:gd name="T5" fmla="*/ 109 h 30"/>
                <a:gd name="T6" fmla="*/ 4 w 18"/>
                <a:gd name="T7" fmla="*/ 138 h 30"/>
                <a:gd name="T8" fmla="*/ 4 w 18"/>
                <a:gd name="T9" fmla="*/ 109 h 30"/>
                <a:gd name="T10" fmla="*/ 4 w 18"/>
                <a:gd name="T11" fmla="*/ 26 h 30"/>
                <a:gd name="T12" fmla="*/ 4 w 18"/>
                <a:gd name="T13" fmla="*/ 0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round/>
              <a:headEnd/>
              <a:tailEnd/>
            </a:ln>
          </p:spPr>
          <p:txBody>
            <a:bodyPr/>
            <a:lstStyle/>
            <a:p>
              <a:endParaRPr lang="en-US"/>
            </a:p>
          </p:txBody>
        </p:sp>
        <p:sp>
          <p:nvSpPr>
            <p:cNvPr id="7430" name="Freeform 284"/>
            <p:cNvSpPr>
              <a:spLocks/>
            </p:cNvSpPr>
            <p:nvPr/>
          </p:nvSpPr>
          <p:spPr bwMode="auto">
            <a:xfrm>
              <a:off x="2734" y="2746"/>
              <a:ext cx="219" cy="270"/>
            </a:xfrm>
            <a:custGeom>
              <a:avLst/>
              <a:gdLst>
                <a:gd name="T0" fmla="*/ 252 w 216"/>
                <a:gd name="T1" fmla="*/ 593 h 239"/>
                <a:gd name="T2" fmla="*/ 234 w 216"/>
                <a:gd name="T3" fmla="*/ 593 h 239"/>
                <a:gd name="T4" fmla="*/ 216 w 216"/>
                <a:gd name="T5" fmla="*/ 620 h 239"/>
                <a:gd name="T6" fmla="*/ 216 w 216"/>
                <a:gd name="T7" fmla="*/ 670 h 239"/>
                <a:gd name="T8" fmla="*/ 216 w 216"/>
                <a:gd name="T9" fmla="*/ 800 h 239"/>
                <a:gd name="T10" fmla="*/ 207 w 216"/>
                <a:gd name="T11" fmla="*/ 879 h 239"/>
                <a:gd name="T12" fmla="*/ 240 w 216"/>
                <a:gd name="T13" fmla="*/ 1008 h 239"/>
                <a:gd name="T14" fmla="*/ 174 w 216"/>
                <a:gd name="T15" fmla="*/ 1035 h 239"/>
                <a:gd name="T16" fmla="*/ 156 w 216"/>
                <a:gd name="T17" fmla="*/ 1008 h 239"/>
                <a:gd name="T18" fmla="*/ 138 w 216"/>
                <a:gd name="T19" fmla="*/ 1008 h 239"/>
                <a:gd name="T20" fmla="*/ 138 w 216"/>
                <a:gd name="T21" fmla="*/ 977 h 239"/>
                <a:gd name="T22" fmla="*/ 102 w 216"/>
                <a:gd name="T23" fmla="*/ 977 h 239"/>
                <a:gd name="T24" fmla="*/ 84 w 216"/>
                <a:gd name="T25" fmla="*/ 977 h 239"/>
                <a:gd name="T26" fmla="*/ 30 w 216"/>
                <a:gd name="T27" fmla="*/ 977 h 239"/>
                <a:gd name="T28" fmla="*/ 18 w 216"/>
                <a:gd name="T29" fmla="*/ 956 h 239"/>
                <a:gd name="T30" fmla="*/ 0 w 216"/>
                <a:gd name="T31" fmla="*/ 977 h 239"/>
                <a:gd name="T32" fmla="*/ 0 w 216"/>
                <a:gd name="T33" fmla="*/ 904 h 239"/>
                <a:gd name="T34" fmla="*/ 0 w 216"/>
                <a:gd name="T35" fmla="*/ 827 h 239"/>
                <a:gd name="T36" fmla="*/ 18 w 216"/>
                <a:gd name="T37" fmla="*/ 620 h 239"/>
                <a:gd name="T38" fmla="*/ 24 w 216"/>
                <a:gd name="T39" fmla="*/ 567 h 239"/>
                <a:gd name="T40" fmla="*/ 48 w 216"/>
                <a:gd name="T41" fmla="*/ 512 h 239"/>
                <a:gd name="T42" fmla="*/ 30 w 216"/>
                <a:gd name="T43" fmla="*/ 386 h 239"/>
                <a:gd name="T44" fmla="*/ 30 w 216"/>
                <a:gd name="T45" fmla="*/ 331 h 239"/>
                <a:gd name="T46" fmla="*/ 24 w 216"/>
                <a:gd name="T47" fmla="*/ 256 h 239"/>
                <a:gd name="T48" fmla="*/ 30 w 216"/>
                <a:gd name="T49" fmla="*/ 203 h 239"/>
                <a:gd name="T50" fmla="*/ 18 w 216"/>
                <a:gd name="T51" fmla="*/ 108 h 239"/>
                <a:gd name="T52" fmla="*/ 12 w 216"/>
                <a:gd name="T53" fmla="*/ 26 h 239"/>
                <a:gd name="T54" fmla="*/ 24 w 216"/>
                <a:gd name="T55" fmla="*/ 0 h 239"/>
                <a:gd name="T56" fmla="*/ 54 w 216"/>
                <a:gd name="T57" fmla="*/ 0 h 239"/>
                <a:gd name="T58" fmla="*/ 66 w 216"/>
                <a:gd name="T59" fmla="*/ 0 h 239"/>
                <a:gd name="T60" fmla="*/ 84 w 216"/>
                <a:gd name="T61" fmla="*/ 0 h 239"/>
                <a:gd name="T62" fmla="*/ 96 w 216"/>
                <a:gd name="T63" fmla="*/ 0 h 239"/>
                <a:gd name="T64" fmla="*/ 120 w 216"/>
                <a:gd name="T65" fmla="*/ 158 h 239"/>
                <a:gd name="T66" fmla="*/ 138 w 216"/>
                <a:gd name="T67" fmla="*/ 178 h 239"/>
                <a:gd name="T68" fmla="*/ 156 w 216"/>
                <a:gd name="T69" fmla="*/ 178 h 239"/>
                <a:gd name="T70" fmla="*/ 162 w 216"/>
                <a:gd name="T71" fmla="*/ 108 h 239"/>
                <a:gd name="T72" fmla="*/ 180 w 216"/>
                <a:gd name="T73" fmla="*/ 108 h 239"/>
                <a:gd name="T74" fmla="*/ 180 w 216"/>
                <a:gd name="T75" fmla="*/ 108 h 239"/>
                <a:gd name="T76" fmla="*/ 216 w 216"/>
                <a:gd name="T77" fmla="*/ 129 h 239"/>
                <a:gd name="T78" fmla="*/ 216 w 216"/>
                <a:gd name="T79" fmla="*/ 331 h 239"/>
                <a:gd name="T80" fmla="*/ 222 w 216"/>
                <a:gd name="T81" fmla="*/ 412 h 239"/>
                <a:gd name="T82" fmla="*/ 222 w 216"/>
                <a:gd name="T83" fmla="*/ 436 h 239"/>
                <a:gd name="T84" fmla="*/ 252 w 216"/>
                <a:gd name="T85" fmla="*/ 412 h 239"/>
                <a:gd name="T86" fmla="*/ 252 w 216"/>
                <a:gd name="T87" fmla="*/ 512 h 239"/>
                <a:gd name="T88" fmla="*/ 252 w 216"/>
                <a:gd name="T89" fmla="*/ 593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6"/>
                <a:gd name="T136" fmla="*/ 0 h 239"/>
                <a:gd name="T137" fmla="*/ 216 w 216"/>
                <a:gd name="T138" fmla="*/ 239 h 2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round/>
              <a:headEnd/>
              <a:tailEnd/>
            </a:ln>
          </p:spPr>
          <p:txBody>
            <a:bodyPr/>
            <a:lstStyle/>
            <a:p>
              <a:endParaRPr lang="en-US"/>
            </a:p>
          </p:txBody>
        </p:sp>
        <p:sp>
          <p:nvSpPr>
            <p:cNvPr id="7431" name="Freeform 285"/>
            <p:cNvSpPr>
              <a:spLocks/>
            </p:cNvSpPr>
            <p:nvPr/>
          </p:nvSpPr>
          <p:spPr bwMode="auto">
            <a:xfrm>
              <a:off x="2741" y="2713"/>
              <a:ext cx="17" cy="33"/>
            </a:xfrm>
            <a:custGeom>
              <a:avLst/>
              <a:gdLst>
                <a:gd name="T0" fmla="*/ 0 w 18"/>
                <a:gd name="T1" fmla="*/ 94 h 30"/>
                <a:gd name="T2" fmla="*/ 0 w 18"/>
                <a:gd name="T3" fmla="*/ 37 h 30"/>
                <a:gd name="T4" fmla="*/ 9 w 18"/>
                <a:gd name="T5" fmla="*/ 0 h 30"/>
                <a:gd name="T6" fmla="*/ 9 w 18"/>
                <a:gd name="T7" fmla="*/ 21 h 30"/>
                <a:gd name="T8" fmla="*/ 9 w 18"/>
                <a:gd name="T9" fmla="*/ 37 h 30"/>
                <a:gd name="T10" fmla="*/ 6 w 18"/>
                <a:gd name="T11" fmla="*/ 76 h 30"/>
                <a:gd name="T12" fmla="*/ 0 w 18"/>
                <a:gd name="T13" fmla="*/ 94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round/>
              <a:headEnd/>
              <a:tailEnd/>
            </a:ln>
          </p:spPr>
          <p:txBody>
            <a:bodyPr/>
            <a:lstStyle/>
            <a:p>
              <a:endParaRPr lang="en-US"/>
            </a:p>
          </p:txBody>
        </p:sp>
        <p:sp>
          <p:nvSpPr>
            <p:cNvPr id="7432" name="Freeform 286"/>
            <p:cNvSpPr>
              <a:spLocks/>
            </p:cNvSpPr>
            <p:nvPr/>
          </p:nvSpPr>
          <p:spPr bwMode="auto">
            <a:xfrm>
              <a:off x="1214" y="2496"/>
              <a:ext cx="690" cy="877"/>
            </a:xfrm>
            <a:custGeom>
              <a:avLst/>
              <a:gdLst>
                <a:gd name="T0" fmla="*/ 591 w 682"/>
                <a:gd name="T1" fmla="*/ 631 h 778"/>
                <a:gd name="T2" fmla="*/ 577 w 682"/>
                <a:gd name="T3" fmla="*/ 556 h 778"/>
                <a:gd name="T4" fmla="*/ 550 w 682"/>
                <a:gd name="T5" fmla="*/ 530 h 778"/>
                <a:gd name="T6" fmla="*/ 530 w 682"/>
                <a:gd name="T7" fmla="*/ 505 h 778"/>
                <a:gd name="T8" fmla="*/ 501 w 682"/>
                <a:gd name="T9" fmla="*/ 582 h 778"/>
                <a:gd name="T10" fmla="*/ 473 w 682"/>
                <a:gd name="T11" fmla="*/ 606 h 778"/>
                <a:gd name="T12" fmla="*/ 435 w 682"/>
                <a:gd name="T13" fmla="*/ 582 h 778"/>
                <a:gd name="T14" fmla="*/ 467 w 682"/>
                <a:gd name="T15" fmla="*/ 377 h 778"/>
                <a:gd name="T16" fmla="*/ 455 w 682"/>
                <a:gd name="T17" fmla="*/ 99 h 778"/>
                <a:gd name="T18" fmla="*/ 449 w 682"/>
                <a:gd name="T19" fmla="*/ 99 h 778"/>
                <a:gd name="T20" fmla="*/ 397 w 682"/>
                <a:gd name="T21" fmla="*/ 256 h 778"/>
                <a:gd name="T22" fmla="*/ 359 w 682"/>
                <a:gd name="T23" fmla="*/ 274 h 778"/>
                <a:gd name="T24" fmla="*/ 293 w 682"/>
                <a:gd name="T25" fmla="*/ 328 h 778"/>
                <a:gd name="T26" fmla="*/ 275 w 682"/>
                <a:gd name="T27" fmla="*/ 53 h 778"/>
                <a:gd name="T28" fmla="*/ 257 w 682"/>
                <a:gd name="T29" fmla="*/ 53 h 778"/>
                <a:gd name="T30" fmla="*/ 197 w 682"/>
                <a:gd name="T31" fmla="*/ 99 h 778"/>
                <a:gd name="T32" fmla="*/ 203 w 682"/>
                <a:gd name="T33" fmla="*/ 229 h 778"/>
                <a:gd name="T34" fmla="*/ 167 w 682"/>
                <a:gd name="T35" fmla="*/ 353 h 778"/>
                <a:gd name="T36" fmla="*/ 119 w 682"/>
                <a:gd name="T37" fmla="*/ 256 h 778"/>
                <a:gd name="T38" fmla="*/ 78 w 682"/>
                <a:gd name="T39" fmla="*/ 303 h 778"/>
                <a:gd name="T40" fmla="*/ 72 w 682"/>
                <a:gd name="T41" fmla="*/ 377 h 778"/>
                <a:gd name="T42" fmla="*/ 72 w 682"/>
                <a:gd name="T43" fmla="*/ 786 h 778"/>
                <a:gd name="T44" fmla="*/ 12 w 682"/>
                <a:gd name="T45" fmla="*/ 934 h 778"/>
                <a:gd name="T46" fmla="*/ 12 w 682"/>
                <a:gd name="T47" fmla="*/ 1181 h 778"/>
                <a:gd name="T48" fmla="*/ 42 w 682"/>
                <a:gd name="T49" fmla="*/ 1286 h 778"/>
                <a:gd name="T50" fmla="*/ 90 w 682"/>
                <a:gd name="T51" fmla="*/ 1358 h 778"/>
                <a:gd name="T52" fmla="*/ 161 w 682"/>
                <a:gd name="T53" fmla="*/ 1257 h 778"/>
                <a:gd name="T54" fmla="*/ 203 w 682"/>
                <a:gd name="T55" fmla="*/ 1487 h 778"/>
                <a:gd name="T56" fmla="*/ 275 w 682"/>
                <a:gd name="T57" fmla="*/ 1614 h 778"/>
                <a:gd name="T58" fmla="*/ 287 w 682"/>
                <a:gd name="T59" fmla="*/ 1788 h 778"/>
                <a:gd name="T60" fmla="*/ 339 w 682"/>
                <a:gd name="T61" fmla="*/ 1945 h 778"/>
                <a:gd name="T62" fmla="*/ 339 w 682"/>
                <a:gd name="T63" fmla="*/ 2116 h 778"/>
                <a:gd name="T64" fmla="*/ 371 w 682"/>
                <a:gd name="T65" fmla="*/ 2293 h 778"/>
                <a:gd name="T66" fmla="*/ 405 w 682"/>
                <a:gd name="T67" fmla="*/ 2446 h 778"/>
                <a:gd name="T68" fmla="*/ 427 w 682"/>
                <a:gd name="T69" fmla="*/ 2590 h 778"/>
                <a:gd name="T70" fmla="*/ 371 w 682"/>
                <a:gd name="T71" fmla="*/ 2973 h 778"/>
                <a:gd name="T72" fmla="*/ 412 w 682"/>
                <a:gd name="T73" fmla="*/ 3019 h 778"/>
                <a:gd name="T74" fmla="*/ 461 w 682"/>
                <a:gd name="T75" fmla="*/ 3201 h 778"/>
                <a:gd name="T76" fmla="*/ 481 w 682"/>
                <a:gd name="T77" fmla="*/ 3099 h 778"/>
                <a:gd name="T78" fmla="*/ 494 w 682"/>
                <a:gd name="T79" fmla="*/ 2973 h 778"/>
                <a:gd name="T80" fmla="*/ 488 w 682"/>
                <a:gd name="T81" fmla="*/ 3121 h 778"/>
                <a:gd name="T82" fmla="*/ 523 w 682"/>
                <a:gd name="T83" fmla="*/ 2920 h 778"/>
                <a:gd name="T84" fmla="*/ 537 w 682"/>
                <a:gd name="T85" fmla="*/ 2673 h 778"/>
                <a:gd name="T86" fmla="*/ 530 w 682"/>
                <a:gd name="T87" fmla="*/ 2576 h 778"/>
                <a:gd name="T88" fmla="*/ 605 w 682"/>
                <a:gd name="T89" fmla="*/ 2398 h 778"/>
                <a:gd name="T90" fmla="*/ 633 w 682"/>
                <a:gd name="T91" fmla="*/ 2348 h 778"/>
                <a:gd name="T92" fmla="*/ 674 w 682"/>
                <a:gd name="T93" fmla="*/ 2270 h 778"/>
                <a:gd name="T94" fmla="*/ 701 w 682"/>
                <a:gd name="T95" fmla="*/ 1945 h 778"/>
                <a:gd name="T96" fmla="*/ 708 w 682"/>
                <a:gd name="T97" fmla="*/ 1614 h 778"/>
                <a:gd name="T98" fmla="*/ 715 w 682"/>
                <a:gd name="T99" fmla="*/ 1532 h 778"/>
                <a:gd name="T100" fmla="*/ 744 w 682"/>
                <a:gd name="T101" fmla="*/ 1358 h 778"/>
                <a:gd name="T102" fmla="*/ 784 w 682"/>
                <a:gd name="T103" fmla="*/ 1036 h 778"/>
                <a:gd name="T104" fmla="*/ 737 w 682"/>
                <a:gd name="T105" fmla="*/ 833 h 778"/>
                <a:gd name="T106" fmla="*/ 646 w 682"/>
                <a:gd name="T107" fmla="*/ 683 h 778"/>
                <a:gd name="T108" fmla="*/ 598 w 682"/>
                <a:gd name="T109" fmla="*/ 631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2"/>
                <a:gd name="T166" fmla="*/ 0 h 778"/>
                <a:gd name="T167" fmla="*/ 682 w 682"/>
                <a:gd name="T168" fmla="*/ 778 h 7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round/>
              <a:headEnd/>
              <a:tailEnd/>
            </a:ln>
          </p:spPr>
          <p:txBody>
            <a:bodyPr/>
            <a:lstStyle/>
            <a:p>
              <a:endParaRPr lang="en-US"/>
            </a:p>
          </p:txBody>
        </p:sp>
        <p:sp>
          <p:nvSpPr>
            <p:cNvPr id="7433" name="Freeform 287"/>
            <p:cNvSpPr>
              <a:spLocks/>
            </p:cNvSpPr>
            <p:nvPr/>
          </p:nvSpPr>
          <p:spPr bwMode="auto">
            <a:xfrm>
              <a:off x="1619" y="2618"/>
              <a:ext cx="42" cy="34"/>
            </a:xfrm>
            <a:custGeom>
              <a:avLst/>
              <a:gdLst>
                <a:gd name="T0" fmla="*/ 36 w 41"/>
                <a:gd name="T1" fmla="*/ 138 h 30"/>
                <a:gd name="T2" fmla="*/ 18 w 41"/>
                <a:gd name="T3" fmla="*/ 138 h 30"/>
                <a:gd name="T4" fmla="*/ 12 w 41"/>
                <a:gd name="T5" fmla="*/ 138 h 30"/>
                <a:gd name="T6" fmla="*/ 6 w 41"/>
                <a:gd name="T7" fmla="*/ 138 h 30"/>
                <a:gd name="T8" fmla="*/ 0 w 41"/>
                <a:gd name="T9" fmla="*/ 78 h 30"/>
                <a:gd name="T10" fmla="*/ 6 w 41"/>
                <a:gd name="T11" fmla="*/ 78 h 30"/>
                <a:gd name="T12" fmla="*/ 0 w 41"/>
                <a:gd name="T13" fmla="*/ 26 h 30"/>
                <a:gd name="T14" fmla="*/ 6 w 41"/>
                <a:gd name="T15" fmla="*/ 0 h 30"/>
                <a:gd name="T16" fmla="*/ 53 w 41"/>
                <a:gd name="T17" fmla="*/ 0 h 30"/>
                <a:gd name="T18" fmla="*/ 47 w 41"/>
                <a:gd name="T19" fmla="*/ 78 h 30"/>
                <a:gd name="T20" fmla="*/ 47 w 41"/>
                <a:gd name="T21" fmla="*/ 109 h 30"/>
                <a:gd name="T22" fmla="*/ 41 w 41"/>
                <a:gd name="T23" fmla="*/ 109 h 30"/>
                <a:gd name="T24" fmla="*/ 41 w 41"/>
                <a:gd name="T25" fmla="*/ 109 h 30"/>
                <a:gd name="T26" fmla="*/ 36 w 41"/>
                <a:gd name="T27" fmla="*/ 138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0"/>
                <a:gd name="T44" fmla="*/ 41 w 41"/>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round/>
              <a:headEnd/>
              <a:tailEnd/>
            </a:ln>
          </p:spPr>
          <p:txBody>
            <a:bodyPr/>
            <a:lstStyle/>
            <a:p>
              <a:endParaRPr lang="en-US"/>
            </a:p>
          </p:txBody>
        </p:sp>
        <p:sp>
          <p:nvSpPr>
            <p:cNvPr id="7434" name="Freeform 288"/>
            <p:cNvSpPr>
              <a:spLocks/>
            </p:cNvSpPr>
            <p:nvPr/>
          </p:nvSpPr>
          <p:spPr bwMode="auto">
            <a:xfrm>
              <a:off x="2691" y="2557"/>
              <a:ext cx="37" cy="34"/>
            </a:xfrm>
            <a:custGeom>
              <a:avLst/>
              <a:gdLst>
                <a:gd name="T0" fmla="*/ 6 w 36"/>
                <a:gd name="T1" fmla="*/ 138 h 30"/>
                <a:gd name="T2" fmla="*/ 0 w 36"/>
                <a:gd name="T3" fmla="*/ 109 h 30"/>
                <a:gd name="T4" fmla="*/ 6 w 36"/>
                <a:gd name="T5" fmla="*/ 78 h 30"/>
                <a:gd name="T6" fmla="*/ 6 w 36"/>
                <a:gd name="T7" fmla="*/ 0 h 30"/>
                <a:gd name="T8" fmla="*/ 36 w 36"/>
                <a:gd name="T9" fmla="*/ 26 h 30"/>
                <a:gd name="T10" fmla="*/ 48 w 36"/>
                <a:gd name="T11" fmla="*/ 26 h 30"/>
                <a:gd name="T12" fmla="*/ 48 w 36"/>
                <a:gd name="T13" fmla="*/ 138 h 30"/>
                <a:gd name="T14" fmla="*/ 6 w 36"/>
                <a:gd name="T15" fmla="*/ 138 h 30"/>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30"/>
                <a:gd name="T26" fmla="*/ 36 w 36"/>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30">
                  <a:moveTo>
                    <a:pt x="6" y="30"/>
                  </a:moveTo>
                  <a:lnTo>
                    <a:pt x="0" y="24"/>
                  </a:lnTo>
                  <a:lnTo>
                    <a:pt x="6" y="18"/>
                  </a:lnTo>
                  <a:lnTo>
                    <a:pt x="6" y="0"/>
                  </a:lnTo>
                  <a:lnTo>
                    <a:pt x="24" y="6"/>
                  </a:lnTo>
                  <a:lnTo>
                    <a:pt x="36" y="6"/>
                  </a:lnTo>
                  <a:lnTo>
                    <a:pt x="36" y="30"/>
                  </a:lnTo>
                  <a:lnTo>
                    <a:pt x="6" y="30"/>
                  </a:lnTo>
                  <a:close/>
                </a:path>
              </a:pathLst>
            </a:custGeom>
            <a:solidFill>
              <a:srgbClr val="E1E1E1"/>
            </a:solidFill>
            <a:ln w="9525">
              <a:solidFill>
                <a:srgbClr val="000000"/>
              </a:solidFill>
              <a:round/>
              <a:headEnd/>
              <a:tailEnd/>
            </a:ln>
          </p:spPr>
          <p:txBody>
            <a:bodyPr/>
            <a:lstStyle/>
            <a:p>
              <a:endParaRPr lang="en-US"/>
            </a:p>
          </p:txBody>
        </p:sp>
        <p:sp>
          <p:nvSpPr>
            <p:cNvPr id="7435" name="Freeform 289"/>
            <p:cNvSpPr>
              <a:spLocks/>
            </p:cNvSpPr>
            <p:nvPr/>
          </p:nvSpPr>
          <p:spPr bwMode="auto">
            <a:xfrm>
              <a:off x="2673" y="2530"/>
              <a:ext cx="12" cy="7"/>
            </a:xfrm>
            <a:custGeom>
              <a:avLst/>
              <a:gdLst>
                <a:gd name="T0" fmla="*/ 12 w 12"/>
                <a:gd name="T1" fmla="*/ 0 h 6"/>
                <a:gd name="T2" fmla="*/ 6 w 12"/>
                <a:gd name="T3" fmla="*/ 0 h 6"/>
                <a:gd name="T4" fmla="*/ 0 w 12"/>
                <a:gd name="T5" fmla="*/ 40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6" y="0"/>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7436" name="Freeform 290"/>
            <p:cNvSpPr>
              <a:spLocks/>
            </p:cNvSpPr>
            <p:nvPr/>
          </p:nvSpPr>
          <p:spPr bwMode="auto">
            <a:xfrm>
              <a:off x="2679" y="2564"/>
              <a:ext cx="103" cy="135"/>
            </a:xfrm>
            <a:custGeom>
              <a:avLst/>
              <a:gdLst>
                <a:gd name="T0" fmla="*/ 18 w 102"/>
                <a:gd name="T1" fmla="*/ 99 h 120"/>
                <a:gd name="T2" fmla="*/ 18 w 102"/>
                <a:gd name="T3" fmla="*/ 125 h 120"/>
                <a:gd name="T4" fmla="*/ 12 w 102"/>
                <a:gd name="T5" fmla="*/ 125 h 120"/>
                <a:gd name="T6" fmla="*/ 24 w 102"/>
                <a:gd name="T7" fmla="*/ 178 h 120"/>
                <a:gd name="T8" fmla="*/ 12 w 102"/>
                <a:gd name="T9" fmla="*/ 178 h 120"/>
                <a:gd name="T10" fmla="*/ 6 w 102"/>
                <a:gd name="T11" fmla="*/ 253 h 120"/>
                <a:gd name="T12" fmla="*/ 0 w 102"/>
                <a:gd name="T13" fmla="*/ 253 h 120"/>
                <a:gd name="T14" fmla="*/ 12 w 102"/>
                <a:gd name="T15" fmla="*/ 294 h 120"/>
                <a:gd name="T16" fmla="*/ 12 w 102"/>
                <a:gd name="T17" fmla="*/ 322 h 120"/>
                <a:gd name="T18" fmla="*/ 6 w 102"/>
                <a:gd name="T19" fmla="*/ 294 h 120"/>
                <a:gd name="T20" fmla="*/ 12 w 102"/>
                <a:gd name="T21" fmla="*/ 345 h 120"/>
                <a:gd name="T22" fmla="*/ 12 w 102"/>
                <a:gd name="T23" fmla="*/ 345 h 120"/>
                <a:gd name="T24" fmla="*/ 24 w 102"/>
                <a:gd name="T25" fmla="*/ 395 h 120"/>
                <a:gd name="T26" fmla="*/ 18 w 102"/>
                <a:gd name="T27" fmla="*/ 395 h 120"/>
                <a:gd name="T28" fmla="*/ 30 w 102"/>
                <a:gd name="T29" fmla="*/ 444 h 120"/>
                <a:gd name="T30" fmla="*/ 42 w 102"/>
                <a:gd name="T31" fmla="*/ 492 h 120"/>
                <a:gd name="T32" fmla="*/ 48 w 102"/>
                <a:gd name="T33" fmla="*/ 469 h 120"/>
                <a:gd name="T34" fmla="*/ 66 w 102"/>
                <a:gd name="T35" fmla="*/ 469 h 120"/>
                <a:gd name="T36" fmla="*/ 72 w 102"/>
                <a:gd name="T37" fmla="*/ 469 h 120"/>
                <a:gd name="T38" fmla="*/ 66 w 102"/>
                <a:gd name="T39" fmla="*/ 419 h 120"/>
                <a:gd name="T40" fmla="*/ 66 w 102"/>
                <a:gd name="T41" fmla="*/ 419 h 120"/>
                <a:gd name="T42" fmla="*/ 66 w 102"/>
                <a:gd name="T43" fmla="*/ 395 h 120"/>
                <a:gd name="T44" fmla="*/ 78 w 102"/>
                <a:gd name="T45" fmla="*/ 371 h 120"/>
                <a:gd name="T46" fmla="*/ 78 w 102"/>
                <a:gd name="T47" fmla="*/ 322 h 120"/>
                <a:gd name="T48" fmla="*/ 90 w 102"/>
                <a:gd name="T49" fmla="*/ 371 h 120"/>
                <a:gd name="T50" fmla="*/ 102 w 102"/>
                <a:gd name="T51" fmla="*/ 371 h 120"/>
                <a:gd name="T52" fmla="*/ 102 w 102"/>
                <a:gd name="T53" fmla="*/ 371 h 120"/>
                <a:gd name="T54" fmla="*/ 108 w 102"/>
                <a:gd name="T55" fmla="*/ 371 h 120"/>
                <a:gd name="T56" fmla="*/ 114 w 102"/>
                <a:gd name="T57" fmla="*/ 253 h 120"/>
                <a:gd name="T58" fmla="*/ 102 w 102"/>
                <a:gd name="T59" fmla="*/ 178 h 120"/>
                <a:gd name="T60" fmla="*/ 114 w 102"/>
                <a:gd name="T61" fmla="*/ 125 h 120"/>
                <a:gd name="T62" fmla="*/ 114 w 102"/>
                <a:gd name="T63" fmla="*/ 77 h 120"/>
                <a:gd name="T64" fmla="*/ 90 w 102"/>
                <a:gd name="T65" fmla="*/ 77 h 120"/>
                <a:gd name="T66" fmla="*/ 96 w 102"/>
                <a:gd name="T67" fmla="*/ 0 h 120"/>
                <a:gd name="T68" fmla="*/ 48 w 102"/>
                <a:gd name="T69" fmla="*/ 0 h 120"/>
                <a:gd name="T70" fmla="*/ 48 w 102"/>
                <a:gd name="T71" fmla="*/ 99 h 120"/>
                <a:gd name="T72" fmla="*/ 18 w 102"/>
                <a:gd name="T73" fmla="*/ 99 h 120"/>
                <a:gd name="T74" fmla="*/ 18 w 102"/>
                <a:gd name="T75" fmla="*/ 99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20"/>
                <a:gd name="T116" fmla="*/ 102 w 102"/>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E1E1E1"/>
            </a:solidFill>
            <a:ln w="9525">
              <a:solidFill>
                <a:srgbClr val="000000"/>
              </a:solidFill>
              <a:round/>
              <a:headEnd/>
              <a:tailEnd/>
            </a:ln>
          </p:spPr>
          <p:txBody>
            <a:bodyPr/>
            <a:lstStyle/>
            <a:p>
              <a:endParaRPr lang="en-US"/>
            </a:p>
          </p:txBody>
        </p:sp>
        <p:sp>
          <p:nvSpPr>
            <p:cNvPr id="7437" name="Freeform 291"/>
            <p:cNvSpPr>
              <a:spLocks/>
            </p:cNvSpPr>
            <p:nvPr/>
          </p:nvSpPr>
          <p:spPr bwMode="auto">
            <a:xfrm>
              <a:off x="1431" y="3049"/>
              <a:ext cx="151" cy="182"/>
            </a:xfrm>
            <a:custGeom>
              <a:avLst/>
              <a:gdLst>
                <a:gd name="T0" fmla="*/ 12 w 150"/>
                <a:gd name="T1" fmla="*/ 53 h 161"/>
                <a:gd name="T2" fmla="*/ 6 w 150"/>
                <a:gd name="T3" fmla="*/ 158 h 161"/>
                <a:gd name="T4" fmla="*/ 0 w 150"/>
                <a:gd name="T5" fmla="*/ 235 h 161"/>
                <a:gd name="T6" fmla="*/ 18 w 150"/>
                <a:gd name="T7" fmla="*/ 313 h 161"/>
                <a:gd name="T8" fmla="*/ 36 w 150"/>
                <a:gd name="T9" fmla="*/ 392 h 161"/>
                <a:gd name="T10" fmla="*/ 48 w 150"/>
                <a:gd name="T11" fmla="*/ 417 h 161"/>
                <a:gd name="T12" fmla="*/ 66 w 150"/>
                <a:gd name="T13" fmla="*/ 443 h 161"/>
                <a:gd name="T14" fmla="*/ 90 w 150"/>
                <a:gd name="T15" fmla="*/ 468 h 161"/>
                <a:gd name="T16" fmla="*/ 108 w 150"/>
                <a:gd name="T17" fmla="*/ 526 h 161"/>
                <a:gd name="T18" fmla="*/ 102 w 150"/>
                <a:gd name="T19" fmla="*/ 597 h 161"/>
                <a:gd name="T20" fmla="*/ 96 w 150"/>
                <a:gd name="T21" fmla="*/ 675 h 161"/>
                <a:gd name="T22" fmla="*/ 114 w 150"/>
                <a:gd name="T23" fmla="*/ 702 h 161"/>
                <a:gd name="T24" fmla="*/ 132 w 150"/>
                <a:gd name="T25" fmla="*/ 702 h 161"/>
                <a:gd name="T26" fmla="*/ 144 w 150"/>
                <a:gd name="T27" fmla="*/ 675 h 161"/>
                <a:gd name="T28" fmla="*/ 162 w 150"/>
                <a:gd name="T29" fmla="*/ 597 h 161"/>
                <a:gd name="T30" fmla="*/ 156 w 150"/>
                <a:gd name="T31" fmla="*/ 526 h 161"/>
                <a:gd name="T32" fmla="*/ 156 w 150"/>
                <a:gd name="T33" fmla="*/ 468 h 161"/>
                <a:gd name="T34" fmla="*/ 162 w 150"/>
                <a:gd name="T35" fmla="*/ 392 h 161"/>
                <a:gd name="T36" fmla="*/ 150 w 150"/>
                <a:gd name="T37" fmla="*/ 392 h 161"/>
                <a:gd name="T38" fmla="*/ 144 w 150"/>
                <a:gd name="T39" fmla="*/ 392 h 161"/>
                <a:gd name="T40" fmla="*/ 138 w 150"/>
                <a:gd name="T41" fmla="*/ 313 h 161"/>
                <a:gd name="T42" fmla="*/ 132 w 150"/>
                <a:gd name="T43" fmla="*/ 235 h 161"/>
                <a:gd name="T44" fmla="*/ 120 w 150"/>
                <a:gd name="T45" fmla="*/ 235 h 161"/>
                <a:gd name="T46" fmla="*/ 90 w 150"/>
                <a:gd name="T47" fmla="*/ 235 h 161"/>
                <a:gd name="T48" fmla="*/ 90 w 150"/>
                <a:gd name="T49" fmla="*/ 109 h 161"/>
                <a:gd name="T50" fmla="*/ 72 w 150"/>
                <a:gd name="T51" fmla="*/ 53 h 161"/>
                <a:gd name="T52" fmla="*/ 72 w 150"/>
                <a:gd name="T53" fmla="*/ 53 h 161"/>
                <a:gd name="T54" fmla="*/ 60 w 150"/>
                <a:gd name="T55" fmla="*/ 0 h 161"/>
                <a:gd name="T56" fmla="*/ 12 w 150"/>
                <a:gd name="T57" fmla="*/ 26 h 161"/>
                <a:gd name="T58" fmla="*/ 12 w 150"/>
                <a:gd name="T59" fmla="*/ 53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0"/>
                <a:gd name="T91" fmla="*/ 0 h 161"/>
                <a:gd name="T92" fmla="*/ 150 w 150"/>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round/>
              <a:headEnd/>
              <a:tailEnd/>
            </a:ln>
          </p:spPr>
          <p:txBody>
            <a:bodyPr/>
            <a:lstStyle/>
            <a:p>
              <a:endParaRPr lang="en-US"/>
            </a:p>
          </p:txBody>
        </p:sp>
        <p:sp>
          <p:nvSpPr>
            <p:cNvPr id="7438" name="Rectangle 292"/>
            <p:cNvSpPr>
              <a:spLocks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439" name="Rectangle 293"/>
            <p:cNvSpPr>
              <a:spLocks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440" name="Freeform 294"/>
            <p:cNvSpPr>
              <a:spLocks/>
            </p:cNvSpPr>
            <p:nvPr/>
          </p:nvSpPr>
          <p:spPr bwMode="auto">
            <a:xfrm>
              <a:off x="3049" y="2638"/>
              <a:ext cx="194" cy="236"/>
            </a:xfrm>
            <a:custGeom>
              <a:avLst/>
              <a:gdLst>
                <a:gd name="T0" fmla="*/ 168 w 192"/>
                <a:gd name="T1" fmla="*/ 180 h 209"/>
                <a:gd name="T2" fmla="*/ 168 w 192"/>
                <a:gd name="T3" fmla="*/ 158 h 209"/>
                <a:gd name="T4" fmla="*/ 138 w 192"/>
                <a:gd name="T5" fmla="*/ 128 h 209"/>
                <a:gd name="T6" fmla="*/ 126 w 192"/>
                <a:gd name="T7" fmla="*/ 77 h 209"/>
                <a:gd name="T8" fmla="*/ 90 w 192"/>
                <a:gd name="T9" fmla="*/ 0 h 209"/>
                <a:gd name="T10" fmla="*/ 78 w 192"/>
                <a:gd name="T11" fmla="*/ 0 h 209"/>
                <a:gd name="T12" fmla="*/ 60 w 192"/>
                <a:gd name="T13" fmla="*/ 0 h 209"/>
                <a:gd name="T14" fmla="*/ 36 w 192"/>
                <a:gd name="T15" fmla="*/ 0 h 209"/>
                <a:gd name="T16" fmla="*/ 18 w 192"/>
                <a:gd name="T17" fmla="*/ 0 h 209"/>
                <a:gd name="T18" fmla="*/ 24 w 192"/>
                <a:gd name="T19" fmla="*/ 100 h 209"/>
                <a:gd name="T20" fmla="*/ 18 w 192"/>
                <a:gd name="T21" fmla="*/ 100 h 209"/>
                <a:gd name="T22" fmla="*/ 18 w 192"/>
                <a:gd name="T23" fmla="*/ 158 h 209"/>
                <a:gd name="T24" fmla="*/ 24 w 192"/>
                <a:gd name="T25" fmla="*/ 180 h 209"/>
                <a:gd name="T26" fmla="*/ 12 w 192"/>
                <a:gd name="T27" fmla="*/ 230 h 209"/>
                <a:gd name="T28" fmla="*/ 6 w 192"/>
                <a:gd name="T29" fmla="*/ 287 h 209"/>
                <a:gd name="T30" fmla="*/ 0 w 192"/>
                <a:gd name="T31" fmla="*/ 287 h 209"/>
                <a:gd name="T32" fmla="*/ 0 w 192"/>
                <a:gd name="T33" fmla="*/ 413 h 209"/>
                <a:gd name="T34" fmla="*/ 6 w 192"/>
                <a:gd name="T35" fmla="*/ 492 h 209"/>
                <a:gd name="T36" fmla="*/ 12 w 192"/>
                <a:gd name="T37" fmla="*/ 540 h 209"/>
                <a:gd name="T38" fmla="*/ 24 w 192"/>
                <a:gd name="T39" fmla="*/ 614 h 209"/>
                <a:gd name="T40" fmla="*/ 24 w 192"/>
                <a:gd name="T41" fmla="*/ 614 h 209"/>
                <a:gd name="T42" fmla="*/ 42 w 192"/>
                <a:gd name="T43" fmla="*/ 670 h 209"/>
                <a:gd name="T44" fmla="*/ 72 w 192"/>
                <a:gd name="T45" fmla="*/ 720 h 209"/>
                <a:gd name="T46" fmla="*/ 90 w 192"/>
                <a:gd name="T47" fmla="*/ 720 h 209"/>
                <a:gd name="T48" fmla="*/ 96 w 192"/>
                <a:gd name="T49" fmla="*/ 740 h 209"/>
                <a:gd name="T50" fmla="*/ 102 w 192"/>
                <a:gd name="T51" fmla="*/ 822 h 209"/>
                <a:gd name="T52" fmla="*/ 108 w 192"/>
                <a:gd name="T53" fmla="*/ 895 h 209"/>
                <a:gd name="T54" fmla="*/ 114 w 192"/>
                <a:gd name="T55" fmla="*/ 895 h 209"/>
                <a:gd name="T56" fmla="*/ 126 w 192"/>
                <a:gd name="T57" fmla="*/ 895 h 209"/>
                <a:gd name="T58" fmla="*/ 144 w 192"/>
                <a:gd name="T59" fmla="*/ 895 h 209"/>
                <a:gd name="T60" fmla="*/ 168 w 192"/>
                <a:gd name="T61" fmla="*/ 871 h 209"/>
                <a:gd name="T62" fmla="*/ 180 w 192"/>
                <a:gd name="T63" fmla="*/ 871 h 209"/>
                <a:gd name="T64" fmla="*/ 198 w 192"/>
                <a:gd name="T65" fmla="*/ 847 h 209"/>
                <a:gd name="T66" fmla="*/ 216 w 192"/>
                <a:gd name="T67" fmla="*/ 793 h 209"/>
                <a:gd name="T68" fmla="*/ 204 w 192"/>
                <a:gd name="T69" fmla="*/ 740 h 209"/>
                <a:gd name="T70" fmla="*/ 198 w 192"/>
                <a:gd name="T71" fmla="*/ 670 h 209"/>
                <a:gd name="T72" fmla="*/ 198 w 192"/>
                <a:gd name="T73" fmla="*/ 593 h 209"/>
                <a:gd name="T74" fmla="*/ 198 w 192"/>
                <a:gd name="T75" fmla="*/ 567 h 209"/>
                <a:gd name="T76" fmla="*/ 198 w 192"/>
                <a:gd name="T77" fmla="*/ 492 h 209"/>
                <a:gd name="T78" fmla="*/ 186 w 192"/>
                <a:gd name="T79" fmla="*/ 413 h 209"/>
                <a:gd name="T80" fmla="*/ 198 w 192"/>
                <a:gd name="T81" fmla="*/ 307 h 209"/>
                <a:gd name="T82" fmla="*/ 168 w 192"/>
                <a:gd name="T83" fmla="*/ 180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2"/>
                <a:gd name="T127" fmla="*/ 0 h 209"/>
                <a:gd name="T128" fmla="*/ 192 w 192"/>
                <a:gd name="T129" fmla="*/ 209 h 2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round/>
              <a:headEnd/>
              <a:tailEnd/>
            </a:ln>
          </p:spPr>
          <p:txBody>
            <a:bodyPr/>
            <a:lstStyle/>
            <a:p>
              <a:endParaRPr lang="en-US"/>
            </a:p>
          </p:txBody>
        </p:sp>
        <p:sp>
          <p:nvSpPr>
            <p:cNvPr id="7441" name="Freeform 295"/>
            <p:cNvSpPr>
              <a:spLocks/>
            </p:cNvSpPr>
            <p:nvPr/>
          </p:nvSpPr>
          <p:spPr bwMode="auto">
            <a:xfrm>
              <a:off x="3226" y="2746"/>
              <a:ext cx="6" cy="14"/>
            </a:xfrm>
            <a:custGeom>
              <a:avLst/>
              <a:gdLst>
                <a:gd name="T0" fmla="*/ 6 w 6"/>
                <a:gd name="T1" fmla="*/ 76 h 12"/>
                <a:gd name="T2" fmla="*/ 0 w 6"/>
                <a:gd name="T3" fmla="*/ 0 h 12"/>
                <a:gd name="T4" fmla="*/ 0 w 6"/>
                <a:gd name="T5" fmla="*/ 0 h 12"/>
                <a:gd name="T6" fmla="*/ 6 w 6"/>
                <a:gd name="T7" fmla="*/ 76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7442" name="Freeform 296"/>
            <p:cNvSpPr>
              <a:spLocks/>
            </p:cNvSpPr>
            <p:nvPr/>
          </p:nvSpPr>
          <p:spPr bwMode="auto">
            <a:xfrm>
              <a:off x="3055" y="2517"/>
              <a:ext cx="91" cy="128"/>
            </a:xfrm>
            <a:custGeom>
              <a:avLst/>
              <a:gdLst>
                <a:gd name="T0" fmla="*/ 96 w 90"/>
                <a:gd name="T1" fmla="*/ 70 h 114"/>
                <a:gd name="T2" fmla="*/ 84 w 90"/>
                <a:gd name="T3" fmla="*/ 0 h 114"/>
                <a:gd name="T4" fmla="*/ 78 w 90"/>
                <a:gd name="T5" fmla="*/ 48 h 114"/>
                <a:gd name="T6" fmla="*/ 60 w 90"/>
                <a:gd name="T7" fmla="*/ 48 h 114"/>
                <a:gd name="T8" fmla="*/ 36 w 90"/>
                <a:gd name="T9" fmla="*/ 48 h 114"/>
                <a:gd name="T10" fmla="*/ 36 w 90"/>
                <a:gd name="T11" fmla="*/ 48 h 114"/>
                <a:gd name="T12" fmla="*/ 24 w 90"/>
                <a:gd name="T13" fmla="*/ 48 h 114"/>
                <a:gd name="T14" fmla="*/ 18 w 90"/>
                <a:gd name="T15" fmla="*/ 70 h 114"/>
                <a:gd name="T16" fmla="*/ 18 w 90"/>
                <a:gd name="T17" fmla="*/ 145 h 114"/>
                <a:gd name="T18" fmla="*/ 30 w 90"/>
                <a:gd name="T19" fmla="*/ 168 h 114"/>
                <a:gd name="T20" fmla="*/ 18 w 90"/>
                <a:gd name="T21" fmla="*/ 216 h 114"/>
                <a:gd name="T22" fmla="*/ 6 w 90"/>
                <a:gd name="T23" fmla="*/ 263 h 114"/>
                <a:gd name="T24" fmla="*/ 0 w 90"/>
                <a:gd name="T25" fmla="*/ 459 h 114"/>
                <a:gd name="T26" fmla="*/ 0 w 90"/>
                <a:gd name="T27" fmla="*/ 459 h 114"/>
                <a:gd name="T28" fmla="*/ 12 w 90"/>
                <a:gd name="T29" fmla="*/ 436 h 114"/>
                <a:gd name="T30" fmla="*/ 30 w 90"/>
                <a:gd name="T31" fmla="*/ 436 h 114"/>
                <a:gd name="T32" fmla="*/ 42 w 90"/>
                <a:gd name="T33" fmla="*/ 436 h 114"/>
                <a:gd name="T34" fmla="*/ 72 w 90"/>
                <a:gd name="T35" fmla="*/ 436 h 114"/>
                <a:gd name="T36" fmla="*/ 84 w 90"/>
                <a:gd name="T37" fmla="*/ 436 h 114"/>
                <a:gd name="T38" fmla="*/ 84 w 90"/>
                <a:gd name="T39" fmla="*/ 337 h 114"/>
                <a:gd name="T40" fmla="*/ 96 w 90"/>
                <a:gd name="T41" fmla="*/ 263 h 114"/>
                <a:gd name="T42" fmla="*/ 102 w 90"/>
                <a:gd name="T43" fmla="*/ 192 h 114"/>
                <a:gd name="T44" fmla="*/ 102 w 90"/>
                <a:gd name="T45" fmla="*/ 120 h 114"/>
                <a:gd name="T46" fmla="*/ 96 w 90"/>
                <a:gd name="T47" fmla="*/ 70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
                <a:gd name="T73" fmla="*/ 0 h 114"/>
                <a:gd name="T74" fmla="*/ 90 w 90"/>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round/>
              <a:headEnd/>
              <a:tailEnd/>
            </a:ln>
          </p:spPr>
          <p:txBody>
            <a:bodyPr/>
            <a:lstStyle/>
            <a:p>
              <a:endParaRPr lang="en-US"/>
            </a:p>
          </p:txBody>
        </p:sp>
        <p:sp>
          <p:nvSpPr>
            <p:cNvPr id="7443" name="Freeform 297"/>
            <p:cNvSpPr>
              <a:spLocks/>
            </p:cNvSpPr>
            <p:nvPr/>
          </p:nvSpPr>
          <p:spPr bwMode="auto">
            <a:xfrm>
              <a:off x="2741" y="2496"/>
              <a:ext cx="344" cy="418"/>
            </a:xfrm>
            <a:custGeom>
              <a:avLst/>
              <a:gdLst>
                <a:gd name="T0" fmla="*/ 335 w 341"/>
                <a:gd name="T1" fmla="*/ 601 h 371"/>
                <a:gd name="T2" fmla="*/ 335 w 341"/>
                <a:gd name="T3" fmla="*/ 651 h 371"/>
                <a:gd name="T4" fmla="*/ 335 w 341"/>
                <a:gd name="T5" fmla="*/ 677 h 371"/>
                <a:gd name="T6" fmla="*/ 341 w 341"/>
                <a:gd name="T7" fmla="*/ 802 h 371"/>
                <a:gd name="T8" fmla="*/ 347 w 341"/>
                <a:gd name="T9" fmla="*/ 1003 h 371"/>
                <a:gd name="T10" fmla="*/ 365 w 341"/>
                <a:gd name="T11" fmla="*/ 1127 h 371"/>
                <a:gd name="T12" fmla="*/ 323 w 341"/>
                <a:gd name="T13" fmla="*/ 1200 h 371"/>
                <a:gd name="T14" fmla="*/ 323 w 341"/>
                <a:gd name="T15" fmla="*/ 1431 h 371"/>
                <a:gd name="T16" fmla="*/ 347 w 341"/>
                <a:gd name="T17" fmla="*/ 1453 h 371"/>
                <a:gd name="T18" fmla="*/ 335 w 341"/>
                <a:gd name="T19" fmla="*/ 1551 h 371"/>
                <a:gd name="T20" fmla="*/ 315 w 341"/>
                <a:gd name="T21" fmla="*/ 1453 h 371"/>
                <a:gd name="T22" fmla="*/ 288 w 341"/>
                <a:gd name="T23" fmla="*/ 1402 h 371"/>
                <a:gd name="T24" fmla="*/ 251 w 341"/>
                <a:gd name="T25" fmla="*/ 1402 h 371"/>
                <a:gd name="T26" fmla="*/ 239 w 341"/>
                <a:gd name="T27" fmla="*/ 1377 h 371"/>
                <a:gd name="T28" fmla="*/ 204 w 341"/>
                <a:gd name="T29" fmla="*/ 1352 h 371"/>
                <a:gd name="T30" fmla="*/ 198 w 341"/>
                <a:gd name="T31" fmla="*/ 1252 h 371"/>
                <a:gd name="T32" fmla="*/ 162 w 341"/>
                <a:gd name="T33" fmla="*/ 1031 h 371"/>
                <a:gd name="T34" fmla="*/ 144 w 341"/>
                <a:gd name="T35" fmla="*/ 1031 h 371"/>
                <a:gd name="T36" fmla="*/ 120 w 341"/>
                <a:gd name="T37" fmla="*/ 1099 h 371"/>
                <a:gd name="T38" fmla="*/ 90 w 341"/>
                <a:gd name="T39" fmla="*/ 930 h 371"/>
                <a:gd name="T40" fmla="*/ 48 w 341"/>
                <a:gd name="T41" fmla="*/ 930 h 371"/>
                <a:gd name="T42" fmla="*/ 18 w 341"/>
                <a:gd name="T43" fmla="*/ 930 h 371"/>
                <a:gd name="T44" fmla="*/ 0 w 341"/>
                <a:gd name="T45" fmla="*/ 930 h 371"/>
                <a:gd name="T46" fmla="*/ 12 w 341"/>
                <a:gd name="T47" fmla="*/ 855 h 371"/>
                <a:gd name="T48" fmla="*/ 24 w 341"/>
                <a:gd name="T49" fmla="*/ 826 h 371"/>
                <a:gd name="T50" fmla="*/ 42 w 341"/>
                <a:gd name="T51" fmla="*/ 802 h 371"/>
                <a:gd name="T52" fmla="*/ 72 w 341"/>
                <a:gd name="T53" fmla="*/ 780 h 371"/>
                <a:gd name="T54" fmla="*/ 90 w 341"/>
                <a:gd name="T55" fmla="*/ 601 h 371"/>
                <a:gd name="T56" fmla="*/ 114 w 341"/>
                <a:gd name="T57" fmla="*/ 402 h 371"/>
                <a:gd name="T58" fmla="*/ 120 w 341"/>
                <a:gd name="T59" fmla="*/ 274 h 371"/>
                <a:gd name="T60" fmla="*/ 126 w 341"/>
                <a:gd name="T61" fmla="*/ 151 h 371"/>
                <a:gd name="T62" fmla="*/ 138 w 341"/>
                <a:gd name="T63" fmla="*/ 0 h 371"/>
                <a:gd name="T64" fmla="*/ 177 w 341"/>
                <a:gd name="T65" fmla="*/ 77 h 371"/>
                <a:gd name="T66" fmla="*/ 210 w 341"/>
                <a:gd name="T67" fmla="*/ 53 h 371"/>
                <a:gd name="T68" fmla="*/ 239 w 341"/>
                <a:gd name="T69" fmla="*/ 26 h 371"/>
                <a:gd name="T70" fmla="*/ 257 w 341"/>
                <a:gd name="T71" fmla="*/ 0 h 371"/>
                <a:gd name="T72" fmla="*/ 288 w 341"/>
                <a:gd name="T73" fmla="*/ 0 h 371"/>
                <a:gd name="T74" fmla="*/ 306 w 341"/>
                <a:gd name="T75" fmla="*/ 26 h 371"/>
                <a:gd name="T76" fmla="*/ 335 w 341"/>
                <a:gd name="T77" fmla="*/ 77 h 371"/>
                <a:gd name="T78" fmla="*/ 353 w 341"/>
                <a:gd name="T79" fmla="*/ 99 h 371"/>
                <a:gd name="T80" fmla="*/ 365 w 341"/>
                <a:gd name="T81" fmla="*/ 229 h 371"/>
                <a:gd name="T82" fmla="*/ 365 w 341"/>
                <a:gd name="T83" fmla="*/ 303 h 371"/>
                <a:gd name="T84" fmla="*/ 347 w 341"/>
                <a:gd name="T85" fmla="*/ 552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1"/>
                <a:gd name="T130" fmla="*/ 0 h 371"/>
                <a:gd name="T131" fmla="*/ 341 w 341"/>
                <a:gd name="T132" fmla="*/ 371 h 37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round/>
              <a:headEnd/>
              <a:tailEnd/>
            </a:ln>
          </p:spPr>
          <p:txBody>
            <a:bodyPr/>
            <a:lstStyle/>
            <a:p>
              <a:endParaRPr lang="en-US"/>
            </a:p>
          </p:txBody>
        </p:sp>
        <p:sp>
          <p:nvSpPr>
            <p:cNvPr id="7444" name="Freeform 298"/>
            <p:cNvSpPr>
              <a:spLocks/>
            </p:cNvSpPr>
            <p:nvPr/>
          </p:nvSpPr>
          <p:spPr bwMode="auto">
            <a:xfrm>
              <a:off x="2911" y="2799"/>
              <a:ext cx="210" cy="217"/>
            </a:xfrm>
            <a:custGeom>
              <a:avLst/>
              <a:gdLst>
                <a:gd name="T0" fmla="*/ 42 w 209"/>
                <a:gd name="T1" fmla="*/ 391 h 192"/>
                <a:gd name="T2" fmla="*/ 24 w 209"/>
                <a:gd name="T3" fmla="*/ 391 h 192"/>
                <a:gd name="T4" fmla="*/ 6 w 209"/>
                <a:gd name="T5" fmla="*/ 416 h 192"/>
                <a:gd name="T6" fmla="*/ 6 w 209"/>
                <a:gd name="T7" fmla="*/ 468 h 192"/>
                <a:gd name="T8" fmla="*/ 6 w 209"/>
                <a:gd name="T9" fmla="*/ 598 h 192"/>
                <a:gd name="T10" fmla="*/ 0 w 209"/>
                <a:gd name="T11" fmla="*/ 676 h 192"/>
                <a:gd name="T12" fmla="*/ 30 w 209"/>
                <a:gd name="T13" fmla="*/ 806 h 192"/>
                <a:gd name="T14" fmla="*/ 42 w 209"/>
                <a:gd name="T15" fmla="*/ 806 h 192"/>
                <a:gd name="T16" fmla="*/ 59 w 209"/>
                <a:gd name="T17" fmla="*/ 834 h 192"/>
                <a:gd name="T18" fmla="*/ 83 w 209"/>
                <a:gd name="T19" fmla="*/ 834 h 192"/>
                <a:gd name="T20" fmla="*/ 101 w 209"/>
                <a:gd name="T21" fmla="*/ 779 h 192"/>
                <a:gd name="T22" fmla="*/ 131 w 209"/>
                <a:gd name="T23" fmla="*/ 703 h 192"/>
                <a:gd name="T24" fmla="*/ 137 w 209"/>
                <a:gd name="T25" fmla="*/ 653 h 192"/>
                <a:gd name="T26" fmla="*/ 149 w 209"/>
                <a:gd name="T27" fmla="*/ 653 h 192"/>
                <a:gd name="T28" fmla="*/ 161 w 209"/>
                <a:gd name="T29" fmla="*/ 627 h 192"/>
                <a:gd name="T30" fmla="*/ 155 w 209"/>
                <a:gd name="T31" fmla="*/ 598 h 192"/>
                <a:gd name="T32" fmla="*/ 173 w 209"/>
                <a:gd name="T33" fmla="*/ 573 h 192"/>
                <a:gd name="T34" fmla="*/ 185 w 209"/>
                <a:gd name="T35" fmla="*/ 547 h 192"/>
                <a:gd name="T36" fmla="*/ 197 w 209"/>
                <a:gd name="T37" fmla="*/ 526 h 192"/>
                <a:gd name="T38" fmla="*/ 209 w 209"/>
                <a:gd name="T39" fmla="*/ 494 h 192"/>
                <a:gd name="T40" fmla="*/ 203 w 209"/>
                <a:gd name="T41" fmla="*/ 442 h 192"/>
                <a:gd name="T42" fmla="*/ 215 w 209"/>
                <a:gd name="T43" fmla="*/ 365 h 192"/>
                <a:gd name="T44" fmla="*/ 215 w 209"/>
                <a:gd name="T45" fmla="*/ 340 h 192"/>
                <a:gd name="T46" fmla="*/ 215 w 209"/>
                <a:gd name="T47" fmla="*/ 288 h 192"/>
                <a:gd name="T48" fmla="*/ 215 w 209"/>
                <a:gd name="T49" fmla="*/ 208 h 192"/>
                <a:gd name="T50" fmla="*/ 221 w 209"/>
                <a:gd name="T51" fmla="*/ 180 h 192"/>
                <a:gd name="T52" fmla="*/ 209 w 209"/>
                <a:gd name="T53" fmla="*/ 109 h 192"/>
                <a:gd name="T54" fmla="*/ 209 w 209"/>
                <a:gd name="T55" fmla="*/ 109 h 192"/>
                <a:gd name="T56" fmla="*/ 191 w 209"/>
                <a:gd name="T57" fmla="*/ 53 h 192"/>
                <a:gd name="T58" fmla="*/ 173 w 209"/>
                <a:gd name="T59" fmla="*/ 0 h 192"/>
                <a:gd name="T60" fmla="*/ 173 w 209"/>
                <a:gd name="T61" fmla="*/ 0 h 192"/>
                <a:gd name="T62" fmla="*/ 137 w 209"/>
                <a:gd name="T63" fmla="*/ 26 h 192"/>
                <a:gd name="T64" fmla="*/ 131 w 209"/>
                <a:gd name="T65" fmla="*/ 77 h 192"/>
                <a:gd name="T66" fmla="*/ 131 w 209"/>
                <a:gd name="T67" fmla="*/ 158 h 192"/>
                <a:gd name="T68" fmla="*/ 131 w 209"/>
                <a:gd name="T69" fmla="*/ 313 h 192"/>
                <a:gd name="T70" fmla="*/ 149 w 209"/>
                <a:gd name="T71" fmla="*/ 365 h 192"/>
                <a:gd name="T72" fmla="*/ 155 w 209"/>
                <a:gd name="T73" fmla="*/ 340 h 192"/>
                <a:gd name="T74" fmla="*/ 149 w 209"/>
                <a:gd name="T75" fmla="*/ 442 h 192"/>
                <a:gd name="T76" fmla="*/ 143 w 209"/>
                <a:gd name="T77" fmla="*/ 442 h 192"/>
                <a:gd name="T78" fmla="*/ 137 w 209"/>
                <a:gd name="T79" fmla="*/ 442 h 192"/>
                <a:gd name="T80" fmla="*/ 125 w 209"/>
                <a:gd name="T81" fmla="*/ 340 h 192"/>
                <a:gd name="T82" fmla="*/ 101 w 209"/>
                <a:gd name="T83" fmla="*/ 313 h 192"/>
                <a:gd name="T84" fmla="*/ 95 w 209"/>
                <a:gd name="T85" fmla="*/ 288 h 192"/>
                <a:gd name="T86" fmla="*/ 83 w 209"/>
                <a:gd name="T87" fmla="*/ 313 h 192"/>
                <a:gd name="T88" fmla="*/ 59 w 209"/>
                <a:gd name="T89" fmla="*/ 288 h 192"/>
                <a:gd name="T90" fmla="*/ 59 w 209"/>
                <a:gd name="T91" fmla="*/ 259 h 192"/>
                <a:gd name="T92" fmla="*/ 47 w 209"/>
                <a:gd name="T93" fmla="*/ 259 h 192"/>
                <a:gd name="T94" fmla="*/ 42 w 209"/>
                <a:gd name="T95" fmla="*/ 208 h 192"/>
                <a:gd name="T96" fmla="*/ 42 w 209"/>
                <a:gd name="T97" fmla="*/ 313 h 192"/>
                <a:gd name="T98" fmla="*/ 42 w 209"/>
                <a:gd name="T99" fmla="*/ 391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9"/>
                <a:gd name="T151" fmla="*/ 0 h 192"/>
                <a:gd name="T152" fmla="*/ 209 w 209"/>
                <a:gd name="T153" fmla="*/ 192 h 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239FB1"/>
            </a:solidFill>
            <a:ln w="9525">
              <a:solidFill>
                <a:srgbClr val="000000"/>
              </a:solidFill>
              <a:round/>
              <a:headEnd/>
              <a:tailEnd/>
            </a:ln>
          </p:spPr>
          <p:txBody>
            <a:bodyPr/>
            <a:lstStyle/>
            <a:p>
              <a:endParaRPr lang="en-US"/>
            </a:p>
          </p:txBody>
        </p:sp>
        <p:sp>
          <p:nvSpPr>
            <p:cNvPr id="7445" name="Freeform 299"/>
            <p:cNvSpPr>
              <a:spLocks/>
            </p:cNvSpPr>
            <p:nvPr/>
          </p:nvSpPr>
          <p:spPr bwMode="auto">
            <a:xfrm>
              <a:off x="2970" y="2962"/>
              <a:ext cx="134" cy="155"/>
            </a:xfrm>
            <a:custGeom>
              <a:avLst/>
              <a:gdLst>
                <a:gd name="T0" fmla="*/ 78 w 132"/>
                <a:gd name="T1" fmla="*/ 531 h 138"/>
                <a:gd name="T2" fmla="*/ 72 w 132"/>
                <a:gd name="T3" fmla="*/ 509 h 138"/>
                <a:gd name="T4" fmla="*/ 60 w 132"/>
                <a:gd name="T5" fmla="*/ 490 h 138"/>
                <a:gd name="T6" fmla="*/ 54 w 132"/>
                <a:gd name="T7" fmla="*/ 412 h 138"/>
                <a:gd name="T8" fmla="*/ 48 w 132"/>
                <a:gd name="T9" fmla="*/ 389 h 138"/>
                <a:gd name="T10" fmla="*/ 30 w 132"/>
                <a:gd name="T11" fmla="*/ 389 h 138"/>
                <a:gd name="T12" fmla="*/ 18 w 132"/>
                <a:gd name="T13" fmla="*/ 341 h 138"/>
                <a:gd name="T14" fmla="*/ 6 w 132"/>
                <a:gd name="T15" fmla="*/ 263 h 138"/>
                <a:gd name="T16" fmla="*/ 0 w 132"/>
                <a:gd name="T17" fmla="*/ 198 h 138"/>
                <a:gd name="T18" fmla="*/ 24 w 132"/>
                <a:gd name="T19" fmla="*/ 198 h 138"/>
                <a:gd name="T20" fmla="*/ 54 w 132"/>
                <a:gd name="T21" fmla="*/ 145 h 138"/>
                <a:gd name="T22" fmla="*/ 72 w 132"/>
                <a:gd name="T23" fmla="*/ 70 h 138"/>
                <a:gd name="T24" fmla="*/ 78 w 132"/>
                <a:gd name="T25" fmla="*/ 24 h 138"/>
                <a:gd name="T26" fmla="*/ 90 w 132"/>
                <a:gd name="T27" fmla="*/ 24 h 138"/>
                <a:gd name="T28" fmla="*/ 105 w 132"/>
                <a:gd name="T29" fmla="*/ 0 h 138"/>
                <a:gd name="T30" fmla="*/ 105 w 132"/>
                <a:gd name="T31" fmla="*/ 48 h 138"/>
                <a:gd name="T32" fmla="*/ 116 w 132"/>
                <a:gd name="T33" fmla="*/ 48 h 138"/>
                <a:gd name="T34" fmla="*/ 138 w 132"/>
                <a:gd name="T35" fmla="*/ 70 h 138"/>
                <a:gd name="T36" fmla="*/ 156 w 132"/>
                <a:gd name="T37" fmla="*/ 99 h 138"/>
                <a:gd name="T38" fmla="*/ 156 w 132"/>
                <a:gd name="T39" fmla="*/ 198 h 138"/>
                <a:gd name="T40" fmla="*/ 150 w 132"/>
                <a:gd name="T41" fmla="*/ 263 h 138"/>
                <a:gd name="T42" fmla="*/ 156 w 132"/>
                <a:gd name="T43" fmla="*/ 341 h 138"/>
                <a:gd name="T44" fmla="*/ 150 w 132"/>
                <a:gd name="T45" fmla="*/ 412 h 138"/>
                <a:gd name="T46" fmla="*/ 144 w 132"/>
                <a:gd name="T47" fmla="*/ 461 h 138"/>
                <a:gd name="T48" fmla="*/ 132 w 132"/>
                <a:gd name="T49" fmla="*/ 509 h 138"/>
                <a:gd name="T50" fmla="*/ 126 w 132"/>
                <a:gd name="T51" fmla="*/ 554 h 138"/>
                <a:gd name="T52" fmla="*/ 96 w 132"/>
                <a:gd name="T53" fmla="*/ 554 h 138"/>
                <a:gd name="T54" fmla="*/ 78 w 132"/>
                <a:gd name="T55" fmla="*/ 531 h 138"/>
                <a:gd name="T56" fmla="*/ 78 w 132"/>
                <a:gd name="T57" fmla="*/ 531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2"/>
                <a:gd name="T88" fmla="*/ 0 h 138"/>
                <a:gd name="T89" fmla="*/ 132 w 132"/>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round/>
              <a:headEnd/>
              <a:tailEnd/>
            </a:ln>
          </p:spPr>
          <p:txBody>
            <a:bodyPr/>
            <a:lstStyle/>
            <a:p>
              <a:endParaRPr lang="en-US"/>
            </a:p>
          </p:txBody>
        </p:sp>
        <p:sp>
          <p:nvSpPr>
            <p:cNvPr id="7446" name="Freeform 300"/>
            <p:cNvSpPr>
              <a:spLocks/>
            </p:cNvSpPr>
            <p:nvPr/>
          </p:nvSpPr>
          <p:spPr bwMode="auto">
            <a:xfrm>
              <a:off x="1535" y="3292"/>
              <a:ext cx="90" cy="101"/>
            </a:xfrm>
            <a:custGeom>
              <a:avLst/>
              <a:gdLst>
                <a:gd name="T0" fmla="*/ 84 w 90"/>
                <a:gd name="T1" fmla="*/ 192 h 90"/>
                <a:gd name="T2" fmla="*/ 66 w 90"/>
                <a:gd name="T3" fmla="*/ 143 h 90"/>
                <a:gd name="T4" fmla="*/ 48 w 90"/>
                <a:gd name="T5" fmla="*/ 70 h 90"/>
                <a:gd name="T6" fmla="*/ 42 w 90"/>
                <a:gd name="T7" fmla="*/ 48 h 90"/>
                <a:gd name="T8" fmla="*/ 36 w 90"/>
                <a:gd name="T9" fmla="*/ 48 h 90"/>
                <a:gd name="T10" fmla="*/ 12 w 90"/>
                <a:gd name="T11" fmla="*/ 0 h 90"/>
                <a:gd name="T12" fmla="*/ 6 w 90"/>
                <a:gd name="T13" fmla="*/ 0 h 90"/>
                <a:gd name="T14" fmla="*/ 6 w 90"/>
                <a:gd name="T15" fmla="*/ 0 h 90"/>
                <a:gd name="T16" fmla="*/ 6 w 90"/>
                <a:gd name="T17" fmla="*/ 95 h 90"/>
                <a:gd name="T18" fmla="*/ 6 w 90"/>
                <a:gd name="T19" fmla="*/ 165 h 90"/>
                <a:gd name="T20" fmla="*/ 6 w 90"/>
                <a:gd name="T21" fmla="*/ 192 h 90"/>
                <a:gd name="T22" fmla="*/ 0 w 90"/>
                <a:gd name="T23" fmla="*/ 261 h 90"/>
                <a:gd name="T24" fmla="*/ 12 w 90"/>
                <a:gd name="T25" fmla="*/ 313 h 90"/>
                <a:gd name="T26" fmla="*/ 36 w 90"/>
                <a:gd name="T27" fmla="*/ 360 h 90"/>
                <a:gd name="T28" fmla="*/ 60 w 90"/>
                <a:gd name="T29" fmla="*/ 360 h 90"/>
                <a:gd name="T30" fmla="*/ 78 w 90"/>
                <a:gd name="T31" fmla="*/ 332 h 90"/>
                <a:gd name="T32" fmla="*/ 90 w 90"/>
                <a:gd name="T33" fmla="*/ 288 h 90"/>
                <a:gd name="T34" fmla="*/ 84 w 90"/>
                <a:gd name="T35" fmla="*/ 215 h 90"/>
                <a:gd name="T36" fmla="*/ 84 w 90"/>
                <a:gd name="T37" fmla="*/ 192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90"/>
                <a:gd name="T59" fmla="*/ 90 w 90"/>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round/>
              <a:headEnd/>
              <a:tailEnd/>
            </a:ln>
          </p:spPr>
          <p:txBody>
            <a:bodyPr/>
            <a:lstStyle/>
            <a:p>
              <a:endParaRPr lang="en-US"/>
            </a:p>
          </p:txBody>
        </p:sp>
        <p:sp>
          <p:nvSpPr>
            <p:cNvPr id="7447" name="Freeform 301"/>
            <p:cNvSpPr>
              <a:spLocks/>
            </p:cNvSpPr>
            <p:nvPr/>
          </p:nvSpPr>
          <p:spPr bwMode="auto">
            <a:xfrm>
              <a:off x="1322" y="3104"/>
              <a:ext cx="279" cy="680"/>
            </a:xfrm>
            <a:custGeom>
              <a:avLst/>
              <a:gdLst>
                <a:gd name="T0" fmla="*/ 174 w 276"/>
                <a:gd name="T1" fmla="*/ 1585 h 604"/>
                <a:gd name="T2" fmla="*/ 174 w 276"/>
                <a:gd name="T3" fmla="*/ 1686 h 604"/>
                <a:gd name="T4" fmla="*/ 186 w 276"/>
                <a:gd name="T5" fmla="*/ 1686 h 604"/>
                <a:gd name="T6" fmla="*/ 192 w 276"/>
                <a:gd name="T7" fmla="*/ 1736 h 604"/>
                <a:gd name="T8" fmla="*/ 174 w 276"/>
                <a:gd name="T9" fmla="*/ 1714 h 604"/>
                <a:gd name="T10" fmla="*/ 174 w 276"/>
                <a:gd name="T11" fmla="*/ 1810 h 604"/>
                <a:gd name="T12" fmla="*/ 174 w 276"/>
                <a:gd name="T13" fmla="*/ 1907 h 604"/>
                <a:gd name="T14" fmla="*/ 150 w 276"/>
                <a:gd name="T15" fmla="*/ 2029 h 604"/>
                <a:gd name="T16" fmla="*/ 192 w 276"/>
                <a:gd name="T17" fmla="*/ 2108 h 604"/>
                <a:gd name="T18" fmla="*/ 192 w 276"/>
                <a:gd name="T19" fmla="*/ 2155 h 604"/>
                <a:gd name="T20" fmla="*/ 174 w 276"/>
                <a:gd name="T21" fmla="*/ 2309 h 604"/>
                <a:gd name="T22" fmla="*/ 162 w 276"/>
                <a:gd name="T23" fmla="*/ 2309 h 604"/>
                <a:gd name="T24" fmla="*/ 162 w 276"/>
                <a:gd name="T25" fmla="*/ 2351 h 604"/>
                <a:gd name="T26" fmla="*/ 168 w 276"/>
                <a:gd name="T27" fmla="*/ 2427 h 604"/>
                <a:gd name="T28" fmla="*/ 174 w 276"/>
                <a:gd name="T29" fmla="*/ 2454 h 604"/>
                <a:gd name="T30" fmla="*/ 150 w 276"/>
                <a:gd name="T31" fmla="*/ 2454 h 604"/>
                <a:gd name="T32" fmla="*/ 108 w 276"/>
                <a:gd name="T33" fmla="*/ 2427 h 604"/>
                <a:gd name="T34" fmla="*/ 90 w 276"/>
                <a:gd name="T35" fmla="*/ 2351 h 604"/>
                <a:gd name="T36" fmla="*/ 84 w 276"/>
                <a:gd name="T37" fmla="*/ 2208 h 604"/>
                <a:gd name="T38" fmla="*/ 78 w 276"/>
                <a:gd name="T39" fmla="*/ 2007 h 604"/>
                <a:gd name="T40" fmla="*/ 72 w 276"/>
                <a:gd name="T41" fmla="*/ 1907 h 604"/>
                <a:gd name="T42" fmla="*/ 72 w 276"/>
                <a:gd name="T43" fmla="*/ 1853 h 604"/>
                <a:gd name="T44" fmla="*/ 42 w 276"/>
                <a:gd name="T45" fmla="*/ 1762 h 604"/>
                <a:gd name="T46" fmla="*/ 36 w 276"/>
                <a:gd name="T47" fmla="*/ 1638 h 604"/>
                <a:gd name="T48" fmla="*/ 24 w 276"/>
                <a:gd name="T49" fmla="*/ 1439 h 604"/>
                <a:gd name="T50" fmla="*/ 24 w 276"/>
                <a:gd name="T51" fmla="*/ 1341 h 604"/>
                <a:gd name="T52" fmla="*/ 24 w 276"/>
                <a:gd name="T53" fmla="*/ 1165 h 604"/>
                <a:gd name="T54" fmla="*/ 24 w 276"/>
                <a:gd name="T55" fmla="*/ 990 h 604"/>
                <a:gd name="T56" fmla="*/ 12 w 276"/>
                <a:gd name="T57" fmla="*/ 864 h 604"/>
                <a:gd name="T58" fmla="*/ 6 w 276"/>
                <a:gd name="T59" fmla="*/ 763 h 604"/>
                <a:gd name="T60" fmla="*/ 6 w 276"/>
                <a:gd name="T61" fmla="*/ 644 h 604"/>
                <a:gd name="T62" fmla="*/ 12 w 276"/>
                <a:gd name="T63" fmla="*/ 521 h 604"/>
                <a:gd name="T64" fmla="*/ 24 w 276"/>
                <a:gd name="T65" fmla="*/ 419 h 604"/>
                <a:gd name="T66" fmla="*/ 12 w 276"/>
                <a:gd name="T67" fmla="*/ 253 h 604"/>
                <a:gd name="T68" fmla="*/ 30 w 276"/>
                <a:gd name="T69" fmla="*/ 178 h 604"/>
                <a:gd name="T70" fmla="*/ 30 w 276"/>
                <a:gd name="T71" fmla="*/ 77 h 604"/>
                <a:gd name="T72" fmla="*/ 60 w 276"/>
                <a:gd name="T73" fmla="*/ 0 h 604"/>
                <a:gd name="T74" fmla="*/ 90 w 276"/>
                <a:gd name="T75" fmla="*/ 77 h 604"/>
                <a:gd name="T76" fmla="*/ 120 w 276"/>
                <a:gd name="T77" fmla="*/ 26 h 604"/>
                <a:gd name="T78" fmla="*/ 138 w 276"/>
                <a:gd name="T79" fmla="*/ 99 h 604"/>
                <a:gd name="T80" fmla="*/ 180 w 276"/>
                <a:gd name="T81" fmla="*/ 202 h 604"/>
                <a:gd name="T82" fmla="*/ 210 w 276"/>
                <a:gd name="T83" fmla="*/ 253 h 604"/>
                <a:gd name="T84" fmla="*/ 222 w 276"/>
                <a:gd name="T85" fmla="*/ 370 h 604"/>
                <a:gd name="T86" fmla="*/ 236 w 276"/>
                <a:gd name="T87" fmla="*/ 469 h 604"/>
                <a:gd name="T88" fmla="*/ 276 w 276"/>
                <a:gd name="T89" fmla="*/ 442 h 604"/>
                <a:gd name="T90" fmla="*/ 288 w 276"/>
                <a:gd name="T91" fmla="*/ 295 h 604"/>
                <a:gd name="T92" fmla="*/ 312 w 276"/>
                <a:gd name="T93" fmla="*/ 419 h 604"/>
                <a:gd name="T94" fmla="*/ 288 w 276"/>
                <a:gd name="T95" fmla="*/ 492 h 604"/>
                <a:gd name="T96" fmla="*/ 245 w 276"/>
                <a:gd name="T97" fmla="*/ 694 h 604"/>
                <a:gd name="T98" fmla="*/ 245 w 276"/>
                <a:gd name="T99" fmla="*/ 864 h 604"/>
                <a:gd name="T100" fmla="*/ 236 w 276"/>
                <a:gd name="T101" fmla="*/ 966 h 604"/>
                <a:gd name="T102" fmla="*/ 276 w 276"/>
                <a:gd name="T103" fmla="*/ 1115 h 604"/>
                <a:gd name="T104" fmla="*/ 288 w 276"/>
                <a:gd name="T105" fmla="*/ 1217 h 604"/>
                <a:gd name="T106" fmla="*/ 236 w 276"/>
                <a:gd name="T107" fmla="*/ 1388 h 604"/>
                <a:gd name="T108" fmla="*/ 210 w 276"/>
                <a:gd name="T109" fmla="*/ 1413 h 604"/>
                <a:gd name="T110" fmla="*/ 198 w 276"/>
                <a:gd name="T111" fmla="*/ 1439 h 604"/>
                <a:gd name="T112" fmla="*/ 198 w 276"/>
                <a:gd name="T113" fmla="*/ 1585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6"/>
                <a:gd name="T172" fmla="*/ 0 h 604"/>
                <a:gd name="T173" fmla="*/ 276 w 276"/>
                <a:gd name="T174" fmla="*/ 604 h 6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round/>
              <a:headEnd/>
              <a:tailEnd/>
            </a:ln>
          </p:spPr>
          <p:txBody>
            <a:bodyPr/>
            <a:lstStyle/>
            <a:p>
              <a:endParaRPr lang="en-US"/>
            </a:p>
          </p:txBody>
        </p:sp>
        <p:sp>
          <p:nvSpPr>
            <p:cNvPr id="7448" name="Freeform 302"/>
            <p:cNvSpPr>
              <a:spLocks/>
            </p:cNvSpPr>
            <p:nvPr/>
          </p:nvSpPr>
          <p:spPr bwMode="auto">
            <a:xfrm>
              <a:off x="1322" y="3548"/>
              <a:ext cx="12" cy="34"/>
            </a:xfrm>
            <a:custGeom>
              <a:avLst/>
              <a:gdLst>
                <a:gd name="T0" fmla="*/ 6 w 12"/>
                <a:gd name="T1" fmla="*/ 0 h 30"/>
                <a:gd name="T2" fmla="*/ 0 w 12"/>
                <a:gd name="T3" fmla="*/ 26 h 30"/>
                <a:gd name="T4" fmla="*/ 6 w 12"/>
                <a:gd name="T5" fmla="*/ 138 h 30"/>
                <a:gd name="T6" fmla="*/ 12 w 12"/>
                <a:gd name="T7" fmla="*/ 138 h 30"/>
                <a:gd name="T8" fmla="*/ 12 w 12"/>
                <a:gd name="T9" fmla="*/ 109 h 30"/>
                <a:gd name="T10" fmla="*/ 12 w 12"/>
                <a:gd name="T11" fmla="*/ 54 h 30"/>
                <a:gd name="T12" fmla="*/ 12 w 12"/>
                <a:gd name="T13" fmla="*/ 54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0"/>
                <a:gd name="T26" fmla="*/ 12 w 12"/>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round/>
              <a:headEnd/>
              <a:tailEnd/>
            </a:ln>
          </p:spPr>
          <p:txBody>
            <a:bodyPr/>
            <a:lstStyle/>
            <a:p>
              <a:endParaRPr lang="en-US"/>
            </a:p>
          </p:txBody>
        </p:sp>
        <p:sp>
          <p:nvSpPr>
            <p:cNvPr id="7449" name="Freeform 303"/>
            <p:cNvSpPr>
              <a:spLocks/>
            </p:cNvSpPr>
            <p:nvPr/>
          </p:nvSpPr>
          <p:spPr bwMode="auto">
            <a:xfrm>
              <a:off x="1351" y="3703"/>
              <a:ext cx="19" cy="27"/>
            </a:xfrm>
            <a:custGeom>
              <a:avLst/>
              <a:gdLst>
                <a:gd name="T0" fmla="*/ 6 w 18"/>
                <a:gd name="T1" fmla="*/ 0 h 24"/>
                <a:gd name="T2" fmla="*/ 0 w 18"/>
                <a:gd name="T3" fmla="*/ 53 h 24"/>
                <a:gd name="T4" fmla="*/ 24 w 18"/>
                <a:gd name="T5" fmla="*/ 99 h 24"/>
                <a:gd name="T6" fmla="*/ 33 w 18"/>
                <a:gd name="T7" fmla="*/ 99 h 24"/>
                <a:gd name="T8" fmla="*/ 33 w 18"/>
                <a:gd name="T9" fmla="*/ 77 h 24"/>
                <a:gd name="T10" fmla="*/ 6 w 18"/>
                <a:gd name="T11" fmla="*/ 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round/>
              <a:headEnd/>
              <a:tailEnd/>
            </a:ln>
          </p:spPr>
          <p:txBody>
            <a:bodyPr/>
            <a:lstStyle/>
            <a:p>
              <a:endParaRPr lang="en-US"/>
            </a:p>
          </p:txBody>
        </p:sp>
        <p:sp>
          <p:nvSpPr>
            <p:cNvPr id="7450" name="Freeform 304"/>
            <p:cNvSpPr>
              <a:spLocks/>
            </p:cNvSpPr>
            <p:nvPr/>
          </p:nvSpPr>
          <p:spPr bwMode="auto">
            <a:xfrm>
              <a:off x="1085" y="2577"/>
              <a:ext cx="97" cy="149"/>
            </a:xfrm>
            <a:custGeom>
              <a:avLst/>
              <a:gdLst>
                <a:gd name="T0" fmla="*/ 0 w 96"/>
                <a:gd name="T1" fmla="*/ 230 h 132"/>
                <a:gd name="T2" fmla="*/ 0 w 96"/>
                <a:gd name="T3" fmla="*/ 306 h 132"/>
                <a:gd name="T4" fmla="*/ 0 w 96"/>
                <a:gd name="T5" fmla="*/ 331 h 132"/>
                <a:gd name="T6" fmla="*/ 12 w 96"/>
                <a:gd name="T7" fmla="*/ 365 h 132"/>
                <a:gd name="T8" fmla="*/ 12 w 96"/>
                <a:gd name="T9" fmla="*/ 331 h 132"/>
                <a:gd name="T10" fmla="*/ 18 w 96"/>
                <a:gd name="T11" fmla="*/ 365 h 132"/>
                <a:gd name="T12" fmla="*/ 12 w 96"/>
                <a:gd name="T13" fmla="*/ 413 h 132"/>
                <a:gd name="T14" fmla="*/ 6 w 96"/>
                <a:gd name="T15" fmla="*/ 437 h 132"/>
                <a:gd name="T16" fmla="*/ 12 w 96"/>
                <a:gd name="T17" fmla="*/ 466 h 132"/>
                <a:gd name="T18" fmla="*/ 6 w 96"/>
                <a:gd name="T19" fmla="*/ 512 h 132"/>
                <a:gd name="T20" fmla="*/ 12 w 96"/>
                <a:gd name="T21" fmla="*/ 512 h 132"/>
                <a:gd name="T22" fmla="*/ 30 w 96"/>
                <a:gd name="T23" fmla="*/ 566 h 132"/>
                <a:gd name="T24" fmla="*/ 36 w 96"/>
                <a:gd name="T25" fmla="*/ 537 h 132"/>
                <a:gd name="T26" fmla="*/ 36 w 96"/>
                <a:gd name="T27" fmla="*/ 492 h 132"/>
                <a:gd name="T28" fmla="*/ 42 w 96"/>
                <a:gd name="T29" fmla="*/ 466 h 132"/>
                <a:gd name="T30" fmla="*/ 60 w 96"/>
                <a:gd name="T31" fmla="*/ 413 h 132"/>
                <a:gd name="T32" fmla="*/ 60 w 96"/>
                <a:gd name="T33" fmla="*/ 413 h 132"/>
                <a:gd name="T34" fmla="*/ 60 w 96"/>
                <a:gd name="T35" fmla="*/ 437 h 132"/>
                <a:gd name="T36" fmla="*/ 60 w 96"/>
                <a:gd name="T37" fmla="*/ 437 h 132"/>
                <a:gd name="T38" fmla="*/ 60 w 96"/>
                <a:gd name="T39" fmla="*/ 413 h 132"/>
                <a:gd name="T40" fmla="*/ 66 w 96"/>
                <a:gd name="T41" fmla="*/ 387 h 132"/>
                <a:gd name="T42" fmla="*/ 78 w 96"/>
                <a:gd name="T43" fmla="*/ 365 h 132"/>
                <a:gd name="T44" fmla="*/ 96 w 96"/>
                <a:gd name="T45" fmla="*/ 306 h 132"/>
                <a:gd name="T46" fmla="*/ 108 w 96"/>
                <a:gd name="T47" fmla="*/ 204 h 132"/>
                <a:gd name="T48" fmla="*/ 108 w 96"/>
                <a:gd name="T49" fmla="*/ 230 h 132"/>
                <a:gd name="T50" fmla="*/ 102 w 96"/>
                <a:gd name="T51" fmla="*/ 157 h 132"/>
                <a:gd name="T52" fmla="*/ 108 w 96"/>
                <a:gd name="T53" fmla="*/ 157 h 132"/>
                <a:gd name="T54" fmla="*/ 90 w 96"/>
                <a:gd name="T55" fmla="*/ 100 h 132"/>
                <a:gd name="T56" fmla="*/ 72 w 96"/>
                <a:gd name="T57" fmla="*/ 100 h 132"/>
                <a:gd name="T58" fmla="*/ 60 w 96"/>
                <a:gd name="T59" fmla="*/ 53 h 132"/>
                <a:gd name="T60" fmla="*/ 36 w 96"/>
                <a:gd name="T61" fmla="*/ 0 h 132"/>
                <a:gd name="T62" fmla="*/ 30 w 96"/>
                <a:gd name="T63" fmla="*/ 53 h 132"/>
                <a:gd name="T64" fmla="*/ 12 w 96"/>
                <a:gd name="T65" fmla="*/ 77 h 132"/>
                <a:gd name="T66" fmla="*/ 6 w 96"/>
                <a:gd name="T67" fmla="*/ 157 h 132"/>
                <a:gd name="T68" fmla="*/ 6 w 96"/>
                <a:gd name="T69" fmla="*/ 179 h 132"/>
                <a:gd name="T70" fmla="*/ 0 w 96"/>
                <a:gd name="T71" fmla="*/ 230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
                <a:gd name="T109" fmla="*/ 0 h 132"/>
                <a:gd name="T110" fmla="*/ 96 w 96"/>
                <a:gd name="T111" fmla="*/ 132 h 1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round/>
              <a:headEnd/>
              <a:tailEnd/>
            </a:ln>
          </p:spPr>
          <p:txBody>
            <a:bodyPr/>
            <a:lstStyle/>
            <a:p>
              <a:endParaRPr lang="en-US"/>
            </a:p>
          </p:txBody>
        </p:sp>
        <p:sp>
          <p:nvSpPr>
            <p:cNvPr id="7451" name="Freeform 305"/>
            <p:cNvSpPr>
              <a:spLocks/>
            </p:cNvSpPr>
            <p:nvPr/>
          </p:nvSpPr>
          <p:spPr bwMode="auto">
            <a:xfrm>
              <a:off x="892" y="2611"/>
              <a:ext cx="12" cy="21"/>
            </a:xfrm>
            <a:custGeom>
              <a:avLst/>
              <a:gdLst>
                <a:gd name="T0" fmla="*/ 0 w 12"/>
                <a:gd name="T1" fmla="*/ 0 h 18"/>
                <a:gd name="T2" fmla="*/ 6 w 12"/>
                <a:gd name="T3" fmla="*/ 76 h 18"/>
                <a:gd name="T4" fmla="*/ 0 w 12"/>
                <a:gd name="T5" fmla="*/ 117 h 18"/>
                <a:gd name="T6" fmla="*/ 12 w 12"/>
                <a:gd name="T7" fmla="*/ 117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round/>
              <a:headEnd/>
              <a:tailEnd/>
            </a:ln>
          </p:spPr>
          <p:txBody>
            <a:bodyPr/>
            <a:lstStyle/>
            <a:p>
              <a:endParaRPr lang="en-US"/>
            </a:p>
          </p:txBody>
        </p:sp>
        <p:sp>
          <p:nvSpPr>
            <p:cNvPr id="7452" name="Freeform 306"/>
            <p:cNvSpPr>
              <a:spLocks/>
            </p:cNvSpPr>
            <p:nvPr/>
          </p:nvSpPr>
          <p:spPr bwMode="auto">
            <a:xfrm>
              <a:off x="1097" y="2672"/>
              <a:ext cx="6" cy="7"/>
            </a:xfrm>
            <a:custGeom>
              <a:avLst/>
              <a:gdLst>
                <a:gd name="T0" fmla="*/ 6 w 6"/>
                <a:gd name="T1" fmla="*/ 0 h 6"/>
                <a:gd name="T2" fmla="*/ 0 w 6"/>
                <a:gd name="T3" fmla="*/ 40 h 6"/>
                <a:gd name="T4" fmla="*/ 0 w 6"/>
                <a:gd name="T5" fmla="*/ 0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453" name="Freeform 307"/>
            <p:cNvSpPr>
              <a:spLocks/>
            </p:cNvSpPr>
            <p:nvPr/>
          </p:nvSpPr>
          <p:spPr bwMode="auto">
            <a:xfrm>
              <a:off x="910" y="2625"/>
              <a:ext cx="7" cy="7"/>
            </a:xfrm>
            <a:custGeom>
              <a:avLst/>
              <a:gdLst>
                <a:gd name="T0" fmla="*/ 40 w 6"/>
                <a:gd name="T1" fmla="*/ 40 h 6"/>
                <a:gd name="T2" fmla="*/ 40 w 6"/>
                <a:gd name="T3" fmla="*/ 40 h 6"/>
                <a:gd name="T4" fmla="*/ 0 w 6"/>
                <a:gd name="T5" fmla="*/ 0 h 6"/>
                <a:gd name="T6" fmla="*/ 40 w 6"/>
                <a:gd name="T7" fmla="*/ 4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6"/>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454" name="Freeform 308"/>
            <p:cNvSpPr>
              <a:spLocks/>
            </p:cNvSpPr>
            <p:nvPr/>
          </p:nvSpPr>
          <p:spPr bwMode="auto">
            <a:xfrm>
              <a:off x="1080" y="2611"/>
              <a:ext cx="229" cy="411"/>
            </a:xfrm>
            <a:custGeom>
              <a:avLst/>
              <a:gdLst>
                <a:gd name="T0" fmla="*/ 234 w 228"/>
                <a:gd name="T1" fmla="*/ 1219 h 365"/>
                <a:gd name="T2" fmla="*/ 234 w 228"/>
                <a:gd name="T3" fmla="*/ 1346 h 365"/>
                <a:gd name="T4" fmla="*/ 234 w 228"/>
                <a:gd name="T5" fmla="*/ 1414 h 365"/>
                <a:gd name="T6" fmla="*/ 228 w 228"/>
                <a:gd name="T7" fmla="*/ 1492 h 365"/>
                <a:gd name="T8" fmla="*/ 222 w 228"/>
                <a:gd name="T9" fmla="*/ 1518 h 365"/>
                <a:gd name="T10" fmla="*/ 198 w 228"/>
                <a:gd name="T11" fmla="*/ 1439 h 365"/>
                <a:gd name="T12" fmla="*/ 138 w 228"/>
                <a:gd name="T13" fmla="*/ 1292 h 365"/>
                <a:gd name="T14" fmla="*/ 96 w 228"/>
                <a:gd name="T15" fmla="*/ 1167 h 365"/>
                <a:gd name="T16" fmla="*/ 84 w 228"/>
                <a:gd name="T17" fmla="*/ 1045 h 365"/>
                <a:gd name="T18" fmla="*/ 66 w 228"/>
                <a:gd name="T19" fmla="*/ 892 h 365"/>
                <a:gd name="T20" fmla="*/ 42 w 228"/>
                <a:gd name="T21" fmla="*/ 723 h 365"/>
                <a:gd name="T22" fmla="*/ 30 w 228"/>
                <a:gd name="T23" fmla="*/ 598 h 365"/>
                <a:gd name="T24" fmla="*/ 6 w 228"/>
                <a:gd name="T25" fmla="*/ 499 h 365"/>
                <a:gd name="T26" fmla="*/ 6 w 228"/>
                <a:gd name="T27" fmla="*/ 324 h 365"/>
                <a:gd name="T28" fmla="*/ 18 w 228"/>
                <a:gd name="T29" fmla="*/ 324 h 365"/>
                <a:gd name="T30" fmla="*/ 18 w 228"/>
                <a:gd name="T31" fmla="*/ 372 h 365"/>
                <a:gd name="T32" fmla="*/ 42 w 228"/>
                <a:gd name="T33" fmla="*/ 399 h 365"/>
                <a:gd name="T34" fmla="*/ 48 w 228"/>
                <a:gd name="T35" fmla="*/ 324 h 365"/>
                <a:gd name="T36" fmla="*/ 54 w 228"/>
                <a:gd name="T37" fmla="*/ 271 h 365"/>
                <a:gd name="T38" fmla="*/ 54 w 228"/>
                <a:gd name="T39" fmla="*/ 295 h 365"/>
                <a:gd name="T40" fmla="*/ 60 w 228"/>
                <a:gd name="T41" fmla="*/ 253 h 365"/>
                <a:gd name="T42" fmla="*/ 90 w 228"/>
                <a:gd name="T43" fmla="*/ 178 h 365"/>
                <a:gd name="T44" fmla="*/ 102 w 228"/>
                <a:gd name="T45" fmla="*/ 99 h 365"/>
                <a:gd name="T46" fmla="*/ 102 w 228"/>
                <a:gd name="T47" fmla="*/ 26 h 365"/>
                <a:gd name="T48" fmla="*/ 132 w 228"/>
                <a:gd name="T49" fmla="*/ 99 h 365"/>
                <a:gd name="T50" fmla="*/ 150 w 228"/>
                <a:gd name="T51" fmla="*/ 202 h 365"/>
                <a:gd name="T52" fmla="*/ 186 w 228"/>
                <a:gd name="T53" fmla="*/ 202 h 365"/>
                <a:gd name="T54" fmla="*/ 198 w 228"/>
                <a:gd name="T55" fmla="*/ 324 h 365"/>
                <a:gd name="T56" fmla="*/ 204 w 228"/>
                <a:gd name="T57" fmla="*/ 349 h 365"/>
                <a:gd name="T58" fmla="*/ 174 w 228"/>
                <a:gd name="T59" fmla="*/ 399 h 365"/>
                <a:gd name="T60" fmla="*/ 156 w 228"/>
                <a:gd name="T61" fmla="*/ 499 h 365"/>
                <a:gd name="T62" fmla="*/ 144 w 228"/>
                <a:gd name="T63" fmla="*/ 622 h 365"/>
                <a:gd name="T64" fmla="*/ 156 w 228"/>
                <a:gd name="T65" fmla="*/ 744 h 365"/>
                <a:gd name="T66" fmla="*/ 162 w 228"/>
                <a:gd name="T67" fmla="*/ 792 h 365"/>
                <a:gd name="T68" fmla="*/ 186 w 228"/>
                <a:gd name="T69" fmla="*/ 847 h 365"/>
                <a:gd name="T70" fmla="*/ 204 w 228"/>
                <a:gd name="T71" fmla="*/ 847 h 365"/>
                <a:gd name="T72" fmla="*/ 222 w 228"/>
                <a:gd name="T73" fmla="*/ 918 h 365"/>
                <a:gd name="T74" fmla="*/ 240 w 228"/>
                <a:gd name="T75" fmla="*/ 1045 h 365"/>
                <a:gd name="T76" fmla="*/ 234 w 228"/>
                <a:gd name="T77" fmla="*/ 116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8"/>
                <a:gd name="T118" fmla="*/ 0 h 365"/>
                <a:gd name="T119" fmla="*/ 228 w 228"/>
                <a:gd name="T120" fmla="*/ 365 h 3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round/>
              <a:headEnd/>
              <a:tailEnd/>
            </a:ln>
          </p:spPr>
          <p:txBody>
            <a:bodyPr/>
            <a:lstStyle/>
            <a:p>
              <a:endParaRPr lang="en-US"/>
            </a:p>
          </p:txBody>
        </p:sp>
        <p:sp>
          <p:nvSpPr>
            <p:cNvPr id="7455" name="Freeform 309"/>
            <p:cNvSpPr>
              <a:spLocks/>
            </p:cNvSpPr>
            <p:nvPr/>
          </p:nvSpPr>
          <p:spPr bwMode="auto">
            <a:xfrm>
              <a:off x="3741" y="1426"/>
              <a:ext cx="908" cy="734"/>
            </a:xfrm>
            <a:custGeom>
              <a:avLst/>
              <a:gdLst>
                <a:gd name="T0" fmla="*/ 417 w 897"/>
                <a:gd name="T1" fmla="*/ 2078 h 652"/>
                <a:gd name="T2" fmla="*/ 347 w 897"/>
                <a:gd name="T3" fmla="*/ 2057 h 652"/>
                <a:gd name="T4" fmla="*/ 263 w 897"/>
                <a:gd name="T5" fmla="*/ 1985 h 652"/>
                <a:gd name="T6" fmla="*/ 192 w 897"/>
                <a:gd name="T7" fmla="*/ 1881 h 652"/>
                <a:gd name="T8" fmla="*/ 129 w 897"/>
                <a:gd name="T9" fmla="*/ 1686 h 652"/>
                <a:gd name="T10" fmla="*/ 129 w 897"/>
                <a:gd name="T11" fmla="*/ 1541 h 652"/>
                <a:gd name="T12" fmla="*/ 114 w 897"/>
                <a:gd name="T13" fmla="*/ 1459 h 652"/>
                <a:gd name="T14" fmla="*/ 60 w 897"/>
                <a:gd name="T15" fmla="*/ 1341 h 652"/>
                <a:gd name="T16" fmla="*/ 36 w 897"/>
                <a:gd name="T17" fmla="*/ 1291 h 652"/>
                <a:gd name="T18" fmla="*/ 18 w 897"/>
                <a:gd name="T19" fmla="*/ 1040 h 652"/>
                <a:gd name="T20" fmla="*/ 102 w 897"/>
                <a:gd name="T21" fmla="*/ 888 h 652"/>
                <a:gd name="T22" fmla="*/ 84 w 897"/>
                <a:gd name="T23" fmla="*/ 693 h 652"/>
                <a:gd name="T24" fmla="*/ 108 w 897"/>
                <a:gd name="T25" fmla="*/ 548 h 652"/>
                <a:gd name="T26" fmla="*/ 156 w 897"/>
                <a:gd name="T27" fmla="*/ 397 h 652"/>
                <a:gd name="T28" fmla="*/ 204 w 897"/>
                <a:gd name="T29" fmla="*/ 421 h 652"/>
                <a:gd name="T30" fmla="*/ 303 w 897"/>
                <a:gd name="T31" fmla="*/ 669 h 652"/>
                <a:gd name="T32" fmla="*/ 424 w 897"/>
                <a:gd name="T33" fmla="*/ 840 h 652"/>
                <a:gd name="T34" fmla="*/ 527 w 897"/>
                <a:gd name="T35" fmla="*/ 918 h 652"/>
                <a:gd name="T36" fmla="*/ 637 w 897"/>
                <a:gd name="T37" fmla="*/ 863 h 652"/>
                <a:gd name="T38" fmla="*/ 698 w 897"/>
                <a:gd name="T39" fmla="*/ 643 h 652"/>
                <a:gd name="T40" fmla="*/ 768 w 897"/>
                <a:gd name="T41" fmla="*/ 498 h 652"/>
                <a:gd name="T42" fmla="*/ 678 w 897"/>
                <a:gd name="T43" fmla="*/ 397 h 652"/>
                <a:gd name="T44" fmla="*/ 721 w 897"/>
                <a:gd name="T45" fmla="*/ 253 h 652"/>
                <a:gd name="T46" fmla="*/ 706 w 897"/>
                <a:gd name="T47" fmla="*/ 0 h 652"/>
                <a:gd name="T48" fmla="*/ 831 w 897"/>
                <a:gd name="T49" fmla="*/ 150 h 652"/>
                <a:gd name="T50" fmla="*/ 941 w 897"/>
                <a:gd name="T51" fmla="*/ 349 h 652"/>
                <a:gd name="T52" fmla="*/ 1030 w 897"/>
                <a:gd name="T53" fmla="*/ 571 h 652"/>
                <a:gd name="T54" fmla="*/ 1030 w 897"/>
                <a:gd name="T55" fmla="*/ 816 h 652"/>
                <a:gd name="T56" fmla="*/ 998 w 897"/>
                <a:gd name="T57" fmla="*/ 918 h 652"/>
                <a:gd name="T58" fmla="*/ 955 w 897"/>
                <a:gd name="T59" fmla="*/ 1019 h 652"/>
                <a:gd name="T60" fmla="*/ 902 w 897"/>
                <a:gd name="T61" fmla="*/ 1165 h 652"/>
                <a:gd name="T62" fmla="*/ 872 w 897"/>
                <a:gd name="T63" fmla="*/ 1019 h 652"/>
                <a:gd name="T64" fmla="*/ 838 w 897"/>
                <a:gd name="T65" fmla="*/ 1217 h 652"/>
                <a:gd name="T66" fmla="*/ 928 w 897"/>
                <a:gd name="T67" fmla="*/ 1291 h 652"/>
                <a:gd name="T68" fmla="*/ 915 w 897"/>
                <a:gd name="T69" fmla="*/ 1387 h 652"/>
                <a:gd name="T70" fmla="*/ 963 w 897"/>
                <a:gd name="T71" fmla="*/ 1686 h 652"/>
                <a:gd name="T72" fmla="*/ 970 w 897"/>
                <a:gd name="T73" fmla="*/ 1863 h 652"/>
                <a:gd name="T74" fmla="*/ 990 w 897"/>
                <a:gd name="T75" fmla="*/ 1932 h 652"/>
                <a:gd name="T76" fmla="*/ 998 w 897"/>
                <a:gd name="T77" fmla="*/ 2008 h 652"/>
                <a:gd name="T78" fmla="*/ 990 w 897"/>
                <a:gd name="T79" fmla="*/ 2078 h 652"/>
                <a:gd name="T80" fmla="*/ 970 w 897"/>
                <a:gd name="T81" fmla="*/ 2231 h 652"/>
                <a:gd name="T82" fmla="*/ 970 w 897"/>
                <a:gd name="T83" fmla="*/ 2281 h 652"/>
                <a:gd name="T84" fmla="*/ 948 w 897"/>
                <a:gd name="T85" fmla="*/ 2349 h 652"/>
                <a:gd name="T86" fmla="*/ 928 w 897"/>
                <a:gd name="T87" fmla="*/ 2477 h 652"/>
                <a:gd name="T88" fmla="*/ 894 w 897"/>
                <a:gd name="T89" fmla="*/ 2477 h 652"/>
                <a:gd name="T90" fmla="*/ 865 w 897"/>
                <a:gd name="T91" fmla="*/ 2477 h 652"/>
                <a:gd name="T92" fmla="*/ 858 w 897"/>
                <a:gd name="T93" fmla="*/ 2577 h 652"/>
                <a:gd name="T94" fmla="*/ 818 w 897"/>
                <a:gd name="T95" fmla="*/ 2604 h 652"/>
                <a:gd name="T96" fmla="*/ 805 w 897"/>
                <a:gd name="T97" fmla="*/ 2604 h 652"/>
                <a:gd name="T98" fmla="*/ 775 w 897"/>
                <a:gd name="T99" fmla="*/ 2577 h 652"/>
                <a:gd name="T100" fmla="*/ 714 w 897"/>
                <a:gd name="T101" fmla="*/ 2449 h 652"/>
                <a:gd name="T102" fmla="*/ 671 w 897"/>
                <a:gd name="T103" fmla="*/ 2503 h 652"/>
                <a:gd name="T104" fmla="*/ 637 w 897"/>
                <a:gd name="T105" fmla="*/ 2527 h 652"/>
                <a:gd name="T106" fmla="*/ 609 w 897"/>
                <a:gd name="T107" fmla="*/ 2604 h 652"/>
                <a:gd name="T108" fmla="*/ 575 w 897"/>
                <a:gd name="T109" fmla="*/ 2375 h 652"/>
                <a:gd name="T110" fmla="*/ 561 w 897"/>
                <a:gd name="T111" fmla="*/ 2256 h 652"/>
                <a:gd name="T112" fmla="*/ 527 w 897"/>
                <a:gd name="T113" fmla="*/ 2008 h 652"/>
                <a:gd name="T114" fmla="*/ 499 w 897"/>
                <a:gd name="T115" fmla="*/ 1955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7"/>
                <a:gd name="T175" fmla="*/ 0 h 652"/>
                <a:gd name="T176" fmla="*/ 897 w 897"/>
                <a:gd name="T177" fmla="*/ 652 h 6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round/>
              <a:headEnd/>
              <a:tailEnd/>
            </a:ln>
          </p:spPr>
          <p:txBody>
            <a:bodyPr/>
            <a:lstStyle/>
            <a:p>
              <a:endParaRPr lang="en-US"/>
            </a:p>
          </p:txBody>
        </p:sp>
        <p:sp>
          <p:nvSpPr>
            <p:cNvPr id="7456" name="Freeform 310"/>
            <p:cNvSpPr>
              <a:spLocks/>
            </p:cNvSpPr>
            <p:nvPr/>
          </p:nvSpPr>
          <p:spPr bwMode="auto">
            <a:xfrm>
              <a:off x="4431" y="2166"/>
              <a:ext cx="43" cy="34"/>
            </a:xfrm>
            <a:custGeom>
              <a:avLst/>
              <a:gdLst>
                <a:gd name="T0" fmla="*/ 42 w 42"/>
                <a:gd name="T1" fmla="*/ 0 h 30"/>
                <a:gd name="T2" fmla="*/ 12 w 42"/>
                <a:gd name="T3" fmla="*/ 0 h 30"/>
                <a:gd name="T4" fmla="*/ 0 w 42"/>
                <a:gd name="T5" fmla="*/ 54 h 30"/>
                <a:gd name="T6" fmla="*/ 0 w 42"/>
                <a:gd name="T7" fmla="*/ 109 h 30"/>
                <a:gd name="T8" fmla="*/ 18 w 42"/>
                <a:gd name="T9" fmla="*/ 138 h 30"/>
                <a:gd name="T10" fmla="*/ 36 w 42"/>
                <a:gd name="T11" fmla="*/ 138 h 30"/>
                <a:gd name="T12" fmla="*/ 42 w 42"/>
                <a:gd name="T13" fmla="*/ 78 h 30"/>
                <a:gd name="T14" fmla="*/ 54 w 42"/>
                <a:gd name="T15" fmla="*/ 26 h 30"/>
                <a:gd name="T16" fmla="*/ 48 w 42"/>
                <a:gd name="T17" fmla="*/ 0 h 30"/>
                <a:gd name="T18" fmla="*/ 42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0"/>
                <a:gd name="T32" fmla="*/ 42 w 4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round/>
              <a:headEnd/>
              <a:tailEnd/>
            </a:ln>
          </p:spPr>
          <p:txBody>
            <a:bodyPr/>
            <a:lstStyle/>
            <a:p>
              <a:endParaRPr lang="en-US"/>
            </a:p>
          </p:txBody>
        </p:sp>
        <p:sp>
          <p:nvSpPr>
            <p:cNvPr id="7457" name="Freeform 311"/>
            <p:cNvSpPr>
              <a:spLocks/>
            </p:cNvSpPr>
            <p:nvPr/>
          </p:nvSpPr>
          <p:spPr bwMode="auto">
            <a:xfrm>
              <a:off x="4735" y="1682"/>
              <a:ext cx="152" cy="182"/>
            </a:xfrm>
            <a:custGeom>
              <a:avLst/>
              <a:gdLst>
                <a:gd name="T0" fmla="*/ 162 w 150"/>
                <a:gd name="T1" fmla="*/ 490 h 162"/>
                <a:gd name="T2" fmla="*/ 156 w 150"/>
                <a:gd name="T3" fmla="*/ 490 h 162"/>
                <a:gd name="T4" fmla="*/ 156 w 150"/>
                <a:gd name="T5" fmla="*/ 512 h 162"/>
                <a:gd name="T6" fmla="*/ 150 w 150"/>
                <a:gd name="T7" fmla="*/ 531 h 162"/>
                <a:gd name="T8" fmla="*/ 150 w 150"/>
                <a:gd name="T9" fmla="*/ 554 h 162"/>
                <a:gd name="T10" fmla="*/ 144 w 150"/>
                <a:gd name="T11" fmla="*/ 512 h 162"/>
                <a:gd name="T12" fmla="*/ 144 w 150"/>
                <a:gd name="T13" fmla="*/ 554 h 162"/>
                <a:gd name="T14" fmla="*/ 108 w 150"/>
                <a:gd name="T15" fmla="*/ 554 h 162"/>
                <a:gd name="T16" fmla="*/ 108 w 150"/>
                <a:gd name="T17" fmla="*/ 531 h 162"/>
                <a:gd name="T18" fmla="*/ 102 w 150"/>
                <a:gd name="T19" fmla="*/ 531 h 162"/>
                <a:gd name="T20" fmla="*/ 102 w 150"/>
                <a:gd name="T21" fmla="*/ 554 h 162"/>
                <a:gd name="T22" fmla="*/ 108 w 150"/>
                <a:gd name="T23" fmla="*/ 582 h 162"/>
                <a:gd name="T24" fmla="*/ 102 w 150"/>
                <a:gd name="T25" fmla="*/ 630 h 162"/>
                <a:gd name="T26" fmla="*/ 96 w 150"/>
                <a:gd name="T27" fmla="*/ 654 h 162"/>
                <a:gd name="T28" fmla="*/ 78 w 150"/>
                <a:gd name="T29" fmla="*/ 607 h 162"/>
                <a:gd name="T30" fmla="*/ 78 w 150"/>
                <a:gd name="T31" fmla="*/ 554 h 162"/>
                <a:gd name="T32" fmla="*/ 60 w 150"/>
                <a:gd name="T33" fmla="*/ 554 h 162"/>
                <a:gd name="T34" fmla="*/ 24 w 150"/>
                <a:gd name="T35" fmla="*/ 582 h 162"/>
                <a:gd name="T36" fmla="*/ 18 w 150"/>
                <a:gd name="T37" fmla="*/ 607 h 162"/>
                <a:gd name="T38" fmla="*/ 0 w 150"/>
                <a:gd name="T39" fmla="*/ 607 h 162"/>
                <a:gd name="T40" fmla="*/ 0 w 150"/>
                <a:gd name="T41" fmla="*/ 582 h 162"/>
                <a:gd name="T42" fmla="*/ 12 w 150"/>
                <a:gd name="T43" fmla="*/ 531 h 162"/>
                <a:gd name="T44" fmla="*/ 24 w 150"/>
                <a:gd name="T45" fmla="*/ 490 h 162"/>
                <a:gd name="T46" fmla="*/ 72 w 150"/>
                <a:gd name="T47" fmla="*/ 490 h 162"/>
                <a:gd name="T48" fmla="*/ 72 w 150"/>
                <a:gd name="T49" fmla="*/ 490 h 162"/>
                <a:gd name="T50" fmla="*/ 84 w 150"/>
                <a:gd name="T51" fmla="*/ 461 h 162"/>
                <a:gd name="T52" fmla="*/ 78 w 150"/>
                <a:gd name="T53" fmla="*/ 413 h 162"/>
                <a:gd name="T54" fmla="*/ 78 w 150"/>
                <a:gd name="T55" fmla="*/ 364 h 162"/>
                <a:gd name="T56" fmla="*/ 84 w 150"/>
                <a:gd name="T57" fmla="*/ 344 h 162"/>
                <a:gd name="T58" fmla="*/ 84 w 150"/>
                <a:gd name="T59" fmla="*/ 364 h 162"/>
                <a:gd name="T60" fmla="*/ 90 w 150"/>
                <a:gd name="T61" fmla="*/ 389 h 162"/>
                <a:gd name="T62" fmla="*/ 108 w 150"/>
                <a:gd name="T63" fmla="*/ 315 h 162"/>
                <a:gd name="T64" fmla="*/ 108 w 150"/>
                <a:gd name="T65" fmla="*/ 263 h 162"/>
                <a:gd name="T66" fmla="*/ 108 w 150"/>
                <a:gd name="T67" fmla="*/ 198 h 162"/>
                <a:gd name="T68" fmla="*/ 102 w 150"/>
                <a:gd name="T69" fmla="*/ 145 h 162"/>
                <a:gd name="T70" fmla="*/ 96 w 150"/>
                <a:gd name="T71" fmla="*/ 70 h 162"/>
                <a:gd name="T72" fmla="*/ 96 w 150"/>
                <a:gd name="T73" fmla="*/ 24 h 162"/>
                <a:gd name="T74" fmla="*/ 102 w 150"/>
                <a:gd name="T75" fmla="*/ 48 h 162"/>
                <a:gd name="T76" fmla="*/ 108 w 150"/>
                <a:gd name="T77" fmla="*/ 48 h 162"/>
                <a:gd name="T78" fmla="*/ 108 w 150"/>
                <a:gd name="T79" fmla="*/ 24 h 162"/>
                <a:gd name="T80" fmla="*/ 102 w 150"/>
                <a:gd name="T81" fmla="*/ 24 h 162"/>
                <a:gd name="T82" fmla="*/ 102 w 150"/>
                <a:gd name="T83" fmla="*/ 0 h 162"/>
                <a:gd name="T84" fmla="*/ 108 w 150"/>
                <a:gd name="T85" fmla="*/ 24 h 162"/>
                <a:gd name="T86" fmla="*/ 138 w 150"/>
                <a:gd name="T87" fmla="*/ 99 h 162"/>
                <a:gd name="T88" fmla="*/ 156 w 150"/>
                <a:gd name="T89" fmla="*/ 170 h 162"/>
                <a:gd name="T90" fmla="*/ 156 w 150"/>
                <a:gd name="T91" fmla="*/ 242 h 162"/>
                <a:gd name="T92" fmla="*/ 150 w 150"/>
                <a:gd name="T93" fmla="*/ 292 h 162"/>
                <a:gd name="T94" fmla="*/ 162 w 150"/>
                <a:gd name="T95" fmla="*/ 389 h 162"/>
                <a:gd name="T96" fmla="*/ 174 w 150"/>
                <a:gd name="T97" fmla="*/ 461 h 162"/>
                <a:gd name="T98" fmla="*/ 162 w 150"/>
                <a:gd name="T99" fmla="*/ 531 h 162"/>
                <a:gd name="T100" fmla="*/ 162 w 150"/>
                <a:gd name="T101" fmla="*/ 490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
                <a:gd name="T154" fmla="*/ 0 h 162"/>
                <a:gd name="T155" fmla="*/ 150 w 150"/>
                <a:gd name="T156" fmla="*/ 162 h 1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239FB1"/>
            </a:solidFill>
            <a:ln w="9525">
              <a:solidFill>
                <a:srgbClr val="000000"/>
              </a:solidFill>
              <a:round/>
              <a:headEnd/>
              <a:tailEnd/>
            </a:ln>
          </p:spPr>
          <p:txBody>
            <a:bodyPr/>
            <a:lstStyle/>
            <a:p>
              <a:endParaRPr lang="en-US"/>
            </a:p>
          </p:txBody>
        </p:sp>
        <p:sp>
          <p:nvSpPr>
            <p:cNvPr id="7458" name="Freeform 312"/>
            <p:cNvSpPr>
              <a:spLocks/>
            </p:cNvSpPr>
            <p:nvPr/>
          </p:nvSpPr>
          <p:spPr bwMode="auto">
            <a:xfrm>
              <a:off x="4789" y="1594"/>
              <a:ext cx="86" cy="88"/>
            </a:xfrm>
            <a:custGeom>
              <a:avLst/>
              <a:gdLst>
                <a:gd name="T0" fmla="*/ 90 w 84"/>
                <a:gd name="T1" fmla="*/ 127 h 78"/>
                <a:gd name="T2" fmla="*/ 60 w 84"/>
                <a:gd name="T3" fmla="*/ 100 h 78"/>
                <a:gd name="T4" fmla="*/ 36 w 84"/>
                <a:gd name="T5" fmla="*/ 53 h 78"/>
                <a:gd name="T6" fmla="*/ 0 w 84"/>
                <a:gd name="T7" fmla="*/ 0 h 78"/>
                <a:gd name="T8" fmla="*/ 0 w 84"/>
                <a:gd name="T9" fmla="*/ 53 h 78"/>
                <a:gd name="T10" fmla="*/ 12 w 84"/>
                <a:gd name="T11" fmla="*/ 100 h 78"/>
                <a:gd name="T12" fmla="*/ 18 w 84"/>
                <a:gd name="T13" fmla="*/ 179 h 78"/>
                <a:gd name="T14" fmla="*/ 6 w 84"/>
                <a:gd name="T15" fmla="*/ 179 h 78"/>
                <a:gd name="T16" fmla="*/ 6 w 84"/>
                <a:gd name="T17" fmla="*/ 204 h 78"/>
                <a:gd name="T18" fmla="*/ 6 w 84"/>
                <a:gd name="T19" fmla="*/ 230 h 78"/>
                <a:gd name="T20" fmla="*/ 6 w 84"/>
                <a:gd name="T21" fmla="*/ 278 h 78"/>
                <a:gd name="T22" fmla="*/ 18 w 84"/>
                <a:gd name="T23" fmla="*/ 329 h 78"/>
                <a:gd name="T24" fmla="*/ 36 w 84"/>
                <a:gd name="T25" fmla="*/ 329 h 78"/>
                <a:gd name="T26" fmla="*/ 42 w 84"/>
                <a:gd name="T27" fmla="*/ 305 h 78"/>
                <a:gd name="T28" fmla="*/ 12 w 84"/>
                <a:gd name="T29" fmla="*/ 257 h 78"/>
                <a:gd name="T30" fmla="*/ 18 w 84"/>
                <a:gd name="T31" fmla="*/ 257 h 78"/>
                <a:gd name="T32" fmla="*/ 42 w 84"/>
                <a:gd name="T33" fmla="*/ 257 h 78"/>
                <a:gd name="T34" fmla="*/ 80 w 84"/>
                <a:gd name="T35" fmla="*/ 278 h 78"/>
                <a:gd name="T36" fmla="*/ 80 w 84"/>
                <a:gd name="T37" fmla="*/ 278 h 78"/>
                <a:gd name="T38" fmla="*/ 96 w 84"/>
                <a:gd name="T39" fmla="*/ 204 h 78"/>
                <a:gd name="T40" fmla="*/ 109 w 84"/>
                <a:gd name="T41" fmla="*/ 179 h 78"/>
                <a:gd name="T42" fmla="*/ 102 w 84"/>
                <a:gd name="T43" fmla="*/ 157 h 78"/>
                <a:gd name="T44" fmla="*/ 90 w 84"/>
                <a:gd name="T45" fmla="*/ 100 h 78"/>
                <a:gd name="T46" fmla="*/ 90 w 84"/>
                <a:gd name="T47" fmla="*/ 127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78"/>
                <a:gd name="T74" fmla="*/ 84 w 84"/>
                <a:gd name="T75" fmla="*/ 78 h 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239FB1"/>
            </a:solidFill>
            <a:ln w="9525">
              <a:solidFill>
                <a:srgbClr val="000000"/>
              </a:solidFill>
              <a:round/>
              <a:headEnd/>
              <a:tailEnd/>
            </a:ln>
          </p:spPr>
          <p:txBody>
            <a:bodyPr/>
            <a:lstStyle/>
            <a:p>
              <a:endParaRPr lang="en-US"/>
            </a:p>
          </p:txBody>
        </p:sp>
        <p:sp>
          <p:nvSpPr>
            <p:cNvPr id="7459" name="Freeform 313"/>
            <p:cNvSpPr>
              <a:spLocks/>
            </p:cNvSpPr>
            <p:nvPr/>
          </p:nvSpPr>
          <p:spPr bwMode="auto">
            <a:xfrm>
              <a:off x="4716" y="1851"/>
              <a:ext cx="49" cy="67"/>
            </a:xfrm>
            <a:custGeom>
              <a:avLst/>
              <a:gdLst>
                <a:gd name="T0" fmla="*/ 60 w 48"/>
                <a:gd name="T1" fmla="*/ 92 h 60"/>
                <a:gd name="T2" fmla="*/ 54 w 48"/>
                <a:gd name="T3" fmla="*/ 135 h 60"/>
                <a:gd name="T4" fmla="*/ 54 w 48"/>
                <a:gd name="T5" fmla="*/ 182 h 60"/>
                <a:gd name="T6" fmla="*/ 48 w 48"/>
                <a:gd name="T7" fmla="*/ 227 h 60"/>
                <a:gd name="T8" fmla="*/ 42 w 48"/>
                <a:gd name="T9" fmla="*/ 182 h 60"/>
                <a:gd name="T10" fmla="*/ 42 w 48"/>
                <a:gd name="T11" fmla="*/ 203 h 60"/>
                <a:gd name="T12" fmla="*/ 42 w 48"/>
                <a:gd name="T13" fmla="*/ 203 h 60"/>
                <a:gd name="T14" fmla="*/ 32 w 48"/>
                <a:gd name="T15" fmla="*/ 135 h 60"/>
                <a:gd name="T16" fmla="*/ 32 w 48"/>
                <a:gd name="T17" fmla="*/ 115 h 60"/>
                <a:gd name="T18" fmla="*/ 12 w 48"/>
                <a:gd name="T19" fmla="*/ 68 h 60"/>
                <a:gd name="T20" fmla="*/ 18 w 48"/>
                <a:gd name="T21" fmla="*/ 115 h 60"/>
                <a:gd name="T22" fmla="*/ 12 w 48"/>
                <a:gd name="T23" fmla="*/ 115 h 60"/>
                <a:gd name="T24" fmla="*/ 6 w 48"/>
                <a:gd name="T25" fmla="*/ 68 h 60"/>
                <a:gd name="T26" fmla="*/ 12 w 48"/>
                <a:gd name="T27" fmla="*/ 68 h 60"/>
                <a:gd name="T28" fmla="*/ 0 w 48"/>
                <a:gd name="T29" fmla="*/ 45 h 60"/>
                <a:gd name="T30" fmla="*/ 18 w 48"/>
                <a:gd name="T31" fmla="*/ 0 h 60"/>
                <a:gd name="T32" fmla="*/ 42 w 48"/>
                <a:gd name="T33" fmla="*/ 23 h 60"/>
                <a:gd name="T34" fmla="*/ 48 w 48"/>
                <a:gd name="T35" fmla="*/ 45 h 60"/>
                <a:gd name="T36" fmla="*/ 48 w 48"/>
                <a:gd name="T37" fmla="*/ 68 h 60"/>
                <a:gd name="T38" fmla="*/ 60 w 48"/>
                <a:gd name="T39" fmla="*/ 92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0"/>
                <a:gd name="T62" fmla="*/ 48 w 48"/>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239FB1"/>
            </a:solidFill>
            <a:ln w="9525">
              <a:solidFill>
                <a:srgbClr val="000000"/>
              </a:solidFill>
              <a:round/>
              <a:headEnd/>
              <a:tailEnd/>
            </a:ln>
          </p:spPr>
          <p:txBody>
            <a:bodyPr/>
            <a:lstStyle/>
            <a:p>
              <a:endParaRPr lang="en-US"/>
            </a:p>
          </p:txBody>
        </p:sp>
        <p:sp>
          <p:nvSpPr>
            <p:cNvPr id="7460" name="Freeform 314"/>
            <p:cNvSpPr>
              <a:spLocks/>
            </p:cNvSpPr>
            <p:nvPr/>
          </p:nvSpPr>
          <p:spPr bwMode="auto">
            <a:xfrm>
              <a:off x="4759" y="1844"/>
              <a:ext cx="42" cy="34"/>
            </a:xfrm>
            <a:custGeom>
              <a:avLst/>
              <a:gdLst>
                <a:gd name="T0" fmla="*/ 36 w 42"/>
                <a:gd name="T1" fmla="*/ 78 h 30"/>
                <a:gd name="T2" fmla="*/ 18 w 42"/>
                <a:gd name="T3" fmla="*/ 78 h 30"/>
                <a:gd name="T4" fmla="*/ 18 w 42"/>
                <a:gd name="T5" fmla="*/ 138 h 30"/>
                <a:gd name="T6" fmla="*/ 6 w 42"/>
                <a:gd name="T7" fmla="*/ 109 h 30"/>
                <a:gd name="T8" fmla="*/ 6 w 42"/>
                <a:gd name="T9" fmla="*/ 78 h 30"/>
                <a:gd name="T10" fmla="*/ 0 w 42"/>
                <a:gd name="T11" fmla="*/ 78 h 30"/>
                <a:gd name="T12" fmla="*/ 12 w 42"/>
                <a:gd name="T13" fmla="*/ 26 h 30"/>
                <a:gd name="T14" fmla="*/ 18 w 42"/>
                <a:gd name="T15" fmla="*/ 26 h 30"/>
                <a:gd name="T16" fmla="*/ 30 w 42"/>
                <a:gd name="T17" fmla="*/ 0 h 30"/>
                <a:gd name="T18" fmla="*/ 36 w 42"/>
                <a:gd name="T19" fmla="*/ 26 h 30"/>
                <a:gd name="T20" fmla="*/ 42 w 42"/>
                <a:gd name="T21" fmla="*/ 54 h 30"/>
                <a:gd name="T22" fmla="*/ 36 w 42"/>
                <a:gd name="T23" fmla="*/ 78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30"/>
                <a:gd name="T38" fmla="*/ 42 w 42"/>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239FB1"/>
            </a:solidFill>
            <a:ln w="9525">
              <a:solidFill>
                <a:srgbClr val="000000"/>
              </a:solidFill>
              <a:round/>
              <a:headEnd/>
              <a:tailEnd/>
            </a:ln>
          </p:spPr>
          <p:txBody>
            <a:bodyPr/>
            <a:lstStyle/>
            <a:p>
              <a:endParaRPr lang="en-US"/>
            </a:p>
          </p:txBody>
        </p:sp>
        <p:sp>
          <p:nvSpPr>
            <p:cNvPr id="7461" name="Freeform 315"/>
            <p:cNvSpPr>
              <a:spLocks/>
            </p:cNvSpPr>
            <p:nvPr/>
          </p:nvSpPr>
          <p:spPr bwMode="auto">
            <a:xfrm>
              <a:off x="4735" y="2012"/>
              <a:ext cx="6" cy="13"/>
            </a:xfrm>
            <a:custGeom>
              <a:avLst/>
              <a:gdLst>
                <a:gd name="T0" fmla="*/ 0 w 6"/>
                <a:gd name="T1" fmla="*/ 30 h 12"/>
                <a:gd name="T2" fmla="*/ 6 w 6"/>
                <a:gd name="T3" fmla="*/ 0 h 12"/>
                <a:gd name="T4" fmla="*/ 6 w 6"/>
                <a:gd name="T5" fmla="*/ 0 h 12"/>
                <a:gd name="T6" fmla="*/ 0 w 6"/>
                <a:gd name="T7" fmla="*/ 3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0" y="12"/>
                  </a:moveTo>
                  <a:lnTo>
                    <a:pt x="6" y="0"/>
                  </a:lnTo>
                  <a:lnTo>
                    <a:pt x="0" y="12"/>
                  </a:lnTo>
                  <a:close/>
                </a:path>
              </a:pathLst>
            </a:custGeom>
            <a:solidFill>
              <a:srgbClr val="E1E1E1"/>
            </a:solidFill>
            <a:ln w="9525">
              <a:solidFill>
                <a:srgbClr val="000000"/>
              </a:solidFill>
              <a:round/>
              <a:headEnd/>
              <a:tailEnd/>
            </a:ln>
          </p:spPr>
          <p:txBody>
            <a:bodyPr/>
            <a:lstStyle/>
            <a:p>
              <a:endParaRPr lang="en-US"/>
            </a:p>
          </p:txBody>
        </p:sp>
        <p:sp>
          <p:nvSpPr>
            <p:cNvPr id="7462" name="Freeform 316"/>
            <p:cNvSpPr>
              <a:spLocks/>
            </p:cNvSpPr>
            <p:nvPr/>
          </p:nvSpPr>
          <p:spPr bwMode="auto">
            <a:xfrm>
              <a:off x="4820" y="1756"/>
              <a:ext cx="5" cy="7"/>
            </a:xfrm>
            <a:custGeom>
              <a:avLst/>
              <a:gdLst>
                <a:gd name="T0" fmla="*/ 3 w 6"/>
                <a:gd name="T1" fmla="*/ 40 h 6"/>
                <a:gd name="T2" fmla="*/ 0 w 6"/>
                <a:gd name="T3" fmla="*/ 0 h 6"/>
                <a:gd name="T4" fmla="*/ 0 w 6"/>
                <a:gd name="T5" fmla="*/ 40 h 6"/>
                <a:gd name="T6" fmla="*/ 3 w 6"/>
                <a:gd name="T7" fmla="*/ 4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239FB1"/>
            </a:solidFill>
            <a:ln w="9525">
              <a:solidFill>
                <a:srgbClr val="000000"/>
              </a:solidFill>
              <a:round/>
              <a:headEnd/>
              <a:tailEnd/>
            </a:ln>
          </p:spPr>
          <p:txBody>
            <a:bodyPr/>
            <a:lstStyle/>
            <a:p>
              <a:endParaRPr lang="en-US"/>
            </a:p>
          </p:txBody>
        </p:sp>
        <p:sp>
          <p:nvSpPr>
            <p:cNvPr id="7463" name="Freeform 317"/>
            <p:cNvSpPr>
              <a:spLocks/>
            </p:cNvSpPr>
            <p:nvPr/>
          </p:nvSpPr>
          <p:spPr bwMode="auto">
            <a:xfrm>
              <a:off x="4728" y="1885"/>
              <a:ext cx="7" cy="6"/>
            </a:xfrm>
            <a:custGeom>
              <a:avLst/>
              <a:gdLst>
                <a:gd name="T0" fmla="*/ 40 w 6"/>
                <a:gd name="T1" fmla="*/ 0 h 6"/>
                <a:gd name="T2" fmla="*/ 40 w 6"/>
                <a:gd name="T3" fmla="*/ 6 h 6"/>
                <a:gd name="T4" fmla="*/ 0 w 6"/>
                <a:gd name="T5" fmla="*/ 0 h 6"/>
                <a:gd name="T6" fmla="*/ 4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6"/>
                  </a:lnTo>
                  <a:lnTo>
                    <a:pt x="0" y="0"/>
                  </a:lnTo>
                  <a:lnTo>
                    <a:pt x="6" y="0"/>
                  </a:lnTo>
                  <a:close/>
                </a:path>
              </a:pathLst>
            </a:custGeom>
            <a:solidFill>
              <a:srgbClr val="239FB1"/>
            </a:solidFill>
            <a:ln w="9525">
              <a:solidFill>
                <a:srgbClr val="000000"/>
              </a:solidFill>
              <a:round/>
              <a:headEnd/>
              <a:tailEnd/>
            </a:ln>
          </p:spPr>
          <p:txBody>
            <a:bodyPr/>
            <a:lstStyle/>
            <a:p>
              <a:endParaRPr lang="en-US"/>
            </a:p>
          </p:txBody>
        </p:sp>
        <p:sp>
          <p:nvSpPr>
            <p:cNvPr id="7464" name="Freeform 318"/>
            <p:cNvSpPr>
              <a:spLocks/>
            </p:cNvSpPr>
            <p:nvPr/>
          </p:nvSpPr>
          <p:spPr bwMode="auto">
            <a:xfrm>
              <a:off x="4572" y="1648"/>
              <a:ext cx="77" cy="115"/>
            </a:xfrm>
            <a:custGeom>
              <a:avLst/>
              <a:gdLst>
                <a:gd name="T0" fmla="*/ 18 w 77"/>
                <a:gd name="T1" fmla="*/ 303 h 102"/>
                <a:gd name="T2" fmla="*/ 6 w 77"/>
                <a:gd name="T3" fmla="*/ 277 h 102"/>
                <a:gd name="T4" fmla="*/ 0 w 77"/>
                <a:gd name="T5" fmla="*/ 256 h 102"/>
                <a:gd name="T6" fmla="*/ 6 w 77"/>
                <a:gd name="T7" fmla="*/ 203 h 102"/>
                <a:gd name="T8" fmla="*/ 18 w 77"/>
                <a:gd name="T9" fmla="*/ 126 h 102"/>
                <a:gd name="T10" fmla="*/ 23 w 77"/>
                <a:gd name="T11" fmla="*/ 126 h 102"/>
                <a:gd name="T12" fmla="*/ 41 w 77"/>
                <a:gd name="T13" fmla="*/ 157 h 102"/>
                <a:gd name="T14" fmla="*/ 35 w 77"/>
                <a:gd name="T15" fmla="*/ 99 h 102"/>
                <a:gd name="T16" fmla="*/ 41 w 77"/>
                <a:gd name="T17" fmla="*/ 99 h 102"/>
                <a:gd name="T18" fmla="*/ 53 w 77"/>
                <a:gd name="T19" fmla="*/ 53 h 102"/>
                <a:gd name="T20" fmla="*/ 53 w 77"/>
                <a:gd name="T21" fmla="*/ 0 h 102"/>
                <a:gd name="T22" fmla="*/ 71 w 77"/>
                <a:gd name="T23" fmla="*/ 53 h 102"/>
                <a:gd name="T24" fmla="*/ 71 w 77"/>
                <a:gd name="T25" fmla="*/ 77 h 102"/>
                <a:gd name="T26" fmla="*/ 65 w 77"/>
                <a:gd name="T27" fmla="*/ 99 h 102"/>
                <a:gd name="T28" fmla="*/ 71 w 77"/>
                <a:gd name="T29" fmla="*/ 203 h 102"/>
                <a:gd name="T30" fmla="*/ 65 w 77"/>
                <a:gd name="T31" fmla="*/ 229 h 102"/>
                <a:gd name="T32" fmla="*/ 53 w 77"/>
                <a:gd name="T33" fmla="*/ 277 h 102"/>
                <a:gd name="T34" fmla="*/ 59 w 77"/>
                <a:gd name="T35" fmla="*/ 328 h 102"/>
                <a:gd name="T36" fmla="*/ 77 w 77"/>
                <a:gd name="T37" fmla="*/ 378 h 102"/>
                <a:gd name="T38" fmla="*/ 71 w 77"/>
                <a:gd name="T39" fmla="*/ 406 h 102"/>
                <a:gd name="T40" fmla="*/ 59 w 77"/>
                <a:gd name="T41" fmla="*/ 432 h 102"/>
                <a:gd name="T42" fmla="*/ 53 w 77"/>
                <a:gd name="T43" fmla="*/ 432 h 102"/>
                <a:gd name="T44" fmla="*/ 41 w 77"/>
                <a:gd name="T45" fmla="*/ 432 h 102"/>
                <a:gd name="T46" fmla="*/ 35 w 77"/>
                <a:gd name="T47" fmla="*/ 432 h 102"/>
                <a:gd name="T48" fmla="*/ 29 w 77"/>
                <a:gd name="T49" fmla="*/ 432 h 102"/>
                <a:gd name="T50" fmla="*/ 23 w 77"/>
                <a:gd name="T51" fmla="*/ 406 h 102"/>
                <a:gd name="T52" fmla="*/ 23 w 77"/>
                <a:gd name="T53" fmla="*/ 378 h 102"/>
                <a:gd name="T54" fmla="*/ 29 w 77"/>
                <a:gd name="T55" fmla="*/ 356 h 102"/>
                <a:gd name="T56" fmla="*/ 23 w 77"/>
                <a:gd name="T57" fmla="*/ 356 h 102"/>
                <a:gd name="T58" fmla="*/ 18 w 77"/>
                <a:gd name="T59" fmla="*/ 303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102"/>
                <a:gd name="T92" fmla="*/ 77 w 77"/>
                <a:gd name="T93" fmla="*/ 102 h 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round/>
              <a:headEnd/>
              <a:tailEnd/>
            </a:ln>
          </p:spPr>
          <p:txBody>
            <a:bodyPr/>
            <a:lstStyle/>
            <a:p>
              <a:endParaRPr lang="en-US"/>
            </a:p>
          </p:txBody>
        </p:sp>
        <p:sp>
          <p:nvSpPr>
            <p:cNvPr id="7465" name="Freeform 319"/>
            <p:cNvSpPr>
              <a:spLocks/>
            </p:cNvSpPr>
            <p:nvPr/>
          </p:nvSpPr>
          <p:spPr bwMode="auto">
            <a:xfrm>
              <a:off x="4625" y="1749"/>
              <a:ext cx="74" cy="95"/>
            </a:xfrm>
            <a:custGeom>
              <a:avLst/>
              <a:gdLst>
                <a:gd name="T0" fmla="*/ 54 w 72"/>
                <a:gd name="T1" fmla="*/ 342 h 84"/>
                <a:gd name="T2" fmla="*/ 54 w 72"/>
                <a:gd name="T3" fmla="*/ 342 h 84"/>
                <a:gd name="T4" fmla="*/ 48 w 72"/>
                <a:gd name="T5" fmla="*/ 342 h 84"/>
                <a:gd name="T6" fmla="*/ 42 w 72"/>
                <a:gd name="T7" fmla="*/ 365 h 84"/>
                <a:gd name="T8" fmla="*/ 42 w 72"/>
                <a:gd name="T9" fmla="*/ 342 h 84"/>
                <a:gd name="T10" fmla="*/ 42 w 72"/>
                <a:gd name="T11" fmla="*/ 342 h 84"/>
                <a:gd name="T12" fmla="*/ 42 w 72"/>
                <a:gd name="T13" fmla="*/ 313 h 84"/>
                <a:gd name="T14" fmla="*/ 36 w 72"/>
                <a:gd name="T15" fmla="*/ 313 h 84"/>
                <a:gd name="T16" fmla="*/ 30 w 72"/>
                <a:gd name="T17" fmla="*/ 265 h 84"/>
                <a:gd name="T18" fmla="*/ 30 w 72"/>
                <a:gd name="T19" fmla="*/ 236 h 84"/>
                <a:gd name="T20" fmla="*/ 30 w 72"/>
                <a:gd name="T21" fmla="*/ 209 h 84"/>
                <a:gd name="T22" fmla="*/ 6 w 72"/>
                <a:gd name="T23" fmla="*/ 158 h 84"/>
                <a:gd name="T24" fmla="*/ 6 w 72"/>
                <a:gd name="T25" fmla="*/ 158 h 84"/>
                <a:gd name="T26" fmla="*/ 6 w 72"/>
                <a:gd name="T27" fmla="*/ 129 h 84"/>
                <a:gd name="T28" fmla="*/ 30 w 72"/>
                <a:gd name="T29" fmla="*/ 158 h 84"/>
                <a:gd name="T30" fmla="*/ 12 w 72"/>
                <a:gd name="T31" fmla="*/ 129 h 84"/>
                <a:gd name="T32" fmla="*/ 6 w 72"/>
                <a:gd name="T33" fmla="*/ 78 h 84"/>
                <a:gd name="T34" fmla="*/ 0 w 72"/>
                <a:gd name="T35" fmla="*/ 54 h 84"/>
                <a:gd name="T36" fmla="*/ 6 w 72"/>
                <a:gd name="T37" fmla="*/ 54 h 84"/>
                <a:gd name="T38" fmla="*/ 30 w 72"/>
                <a:gd name="T39" fmla="*/ 26 h 84"/>
                <a:gd name="T40" fmla="*/ 36 w 72"/>
                <a:gd name="T41" fmla="*/ 0 h 84"/>
                <a:gd name="T42" fmla="*/ 84 w 72"/>
                <a:gd name="T43" fmla="*/ 158 h 84"/>
                <a:gd name="T44" fmla="*/ 99 w 72"/>
                <a:gd name="T45" fmla="*/ 291 h 84"/>
                <a:gd name="T46" fmla="*/ 84 w 72"/>
                <a:gd name="T47" fmla="*/ 291 h 84"/>
                <a:gd name="T48" fmla="*/ 77 w 72"/>
                <a:gd name="T49" fmla="*/ 313 h 84"/>
                <a:gd name="T50" fmla="*/ 65 w 72"/>
                <a:gd name="T51" fmla="*/ 313 h 84"/>
                <a:gd name="T52" fmla="*/ 65 w 72"/>
                <a:gd name="T53" fmla="*/ 313 h 84"/>
                <a:gd name="T54" fmla="*/ 65 w 72"/>
                <a:gd name="T55" fmla="*/ 342 h 84"/>
                <a:gd name="T56" fmla="*/ 54 w 72"/>
                <a:gd name="T57" fmla="*/ 342 h 84"/>
                <a:gd name="T58" fmla="*/ 54 w 72"/>
                <a:gd name="T59" fmla="*/ 342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84"/>
                <a:gd name="T92" fmla="*/ 72 w 72"/>
                <a:gd name="T93" fmla="*/ 84 h 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239FB1"/>
            </a:solidFill>
            <a:ln w="9525">
              <a:solidFill>
                <a:srgbClr val="000000"/>
              </a:solidFill>
              <a:round/>
              <a:headEnd/>
              <a:tailEnd/>
            </a:ln>
          </p:spPr>
          <p:txBody>
            <a:bodyPr/>
            <a:lstStyle/>
            <a:p>
              <a:endParaRPr lang="en-US"/>
            </a:p>
          </p:txBody>
        </p:sp>
        <p:sp>
          <p:nvSpPr>
            <p:cNvPr id="7466" name="Freeform 320"/>
            <p:cNvSpPr>
              <a:spLocks/>
            </p:cNvSpPr>
            <p:nvPr/>
          </p:nvSpPr>
          <p:spPr bwMode="auto">
            <a:xfrm>
              <a:off x="4619" y="2046"/>
              <a:ext cx="25" cy="73"/>
            </a:xfrm>
            <a:custGeom>
              <a:avLst/>
              <a:gdLst>
                <a:gd name="T0" fmla="*/ 24 w 24"/>
                <a:gd name="T1" fmla="*/ 226 h 66"/>
                <a:gd name="T2" fmla="*/ 0 w 24"/>
                <a:gd name="T3" fmla="*/ 160 h 66"/>
                <a:gd name="T4" fmla="*/ 0 w 24"/>
                <a:gd name="T5" fmla="*/ 101 h 66"/>
                <a:gd name="T6" fmla="*/ 6 w 24"/>
                <a:gd name="T7" fmla="*/ 61 h 66"/>
                <a:gd name="T8" fmla="*/ 24 w 24"/>
                <a:gd name="T9" fmla="*/ 0 h 66"/>
                <a:gd name="T10" fmla="*/ 36 w 24"/>
                <a:gd name="T11" fmla="*/ 21 h 66"/>
                <a:gd name="T12" fmla="*/ 30 w 24"/>
                <a:gd name="T13" fmla="*/ 184 h 66"/>
                <a:gd name="T14" fmla="*/ 24 w 24"/>
                <a:gd name="T15" fmla="*/ 226 h 6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66"/>
                <a:gd name="T26" fmla="*/ 24 w 24"/>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round/>
              <a:headEnd/>
              <a:tailEnd/>
            </a:ln>
          </p:spPr>
          <p:txBody>
            <a:bodyPr/>
            <a:lstStyle/>
            <a:p>
              <a:endParaRPr lang="en-US"/>
            </a:p>
          </p:txBody>
        </p:sp>
        <p:sp>
          <p:nvSpPr>
            <p:cNvPr id="7467" name="Freeform 321"/>
            <p:cNvSpPr>
              <a:spLocks/>
            </p:cNvSpPr>
            <p:nvPr/>
          </p:nvSpPr>
          <p:spPr bwMode="auto">
            <a:xfrm>
              <a:off x="3891" y="1453"/>
              <a:ext cx="527" cy="229"/>
            </a:xfrm>
            <a:custGeom>
              <a:avLst/>
              <a:gdLst>
                <a:gd name="T0" fmla="*/ 357 w 520"/>
                <a:gd name="T1" fmla="*/ 836 h 203"/>
                <a:gd name="T2" fmla="*/ 329 w 520"/>
                <a:gd name="T3" fmla="*/ 785 h 203"/>
                <a:gd name="T4" fmla="*/ 272 w 520"/>
                <a:gd name="T5" fmla="*/ 785 h 203"/>
                <a:gd name="T6" fmla="*/ 227 w 520"/>
                <a:gd name="T7" fmla="*/ 759 h 203"/>
                <a:gd name="T8" fmla="*/ 185 w 520"/>
                <a:gd name="T9" fmla="*/ 632 h 203"/>
                <a:gd name="T10" fmla="*/ 137 w 520"/>
                <a:gd name="T11" fmla="*/ 582 h 203"/>
                <a:gd name="T12" fmla="*/ 83 w 520"/>
                <a:gd name="T13" fmla="*/ 488 h 203"/>
                <a:gd name="T14" fmla="*/ 54 w 520"/>
                <a:gd name="T15" fmla="*/ 356 h 203"/>
                <a:gd name="T16" fmla="*/ 6 w 520"/>
                <a:gd name="T17" fmla="*/ 278 h 203"/>
                <a:gd name="T18" fmla="*/ 0 w 520"/>
                <a:gd name="T19" fmla="*/ 229 h 203"/>
                <a:gd name="T20" fmla="*/ 24 w 520"/>
                <a:gd name="T21" fmla="*/ 179 h 203"/>
                <a:gd name="T22" fmla="*/ 65 w 520"/>
                <a:gd name="T23" fmla="*/ 100 h 203"/>
                <a:gd name="T24" fmla="*/ 101 w 520"/>
                <a:gd name="T25" fmla="*/ 157 h 203"/>
                <a:gd name="T26" fmla="*/ 161 w 520"/>
                <a:gd name="T27" fmla="*/ 179 h 203"/>
                <a:gd name="T28" fmla="*/ 155 w 520"/>
                <a:gd name="T29" fmla="*/ 77 h 203"/>
                <a:gd name="T30" fmla="*/ 193 w 520"/>
                <a:gd name="T31" fmla="*/ 26 h 203"/>
                <a:gd name="T32" fmla="*/ 239 w 520"/>
                <a:gd name="T33" fmla="*/ 100 h 203"/>
                <a:gd name="T34" fmla="*/ 296 w 520"/>
                <a:gd name="T35" fmla="*/ 127 h 203"/>
                <a:gd name="T36" fmla="*/ 357 w 520"/>
                <a:gd name="T37" fmla="*/ 203 h 203"/>
                <a:gd name="T38" fmla="*/ 421 w 520"/>
                <a:gd name="T39" fmla="*/ 203 h 203"/>
                <a:gd name="T40" fmla="*/ 463 w 520"/>
                <a:gd name="T41" fmla="*/ 157 h 203"/>
                <a:gd name="T42" fmla="*/ 512 w 520"/>
                <a:gd name="T43" fmla="*/ 179 h 203"/>
                <a:gd name="T44" fmla="*/ 519 w 520"/>
                <a:gd name="T45" fmla="*/ 305 h 203"/>
                <a:gd name="T46" fmla="*/ 526 w 520"/>
                <a:gd name="T47" fmla="*/ 356 h 203"/>
                <a:gd name="T48" fmla="*/ 554 w 520"/>
                <a:gd name="T49" fmla="*/ 356 h 203"/>
                <a:gd name="T50" fmla="*/ 603 w 520"/>
                <a:gd name="T51" fmla="*/ 409 h 203"/>
                <a:gd name="T52" fmla="*/ 576 w 520"/>
                <a:gd name="T53" fmla="*/ 434 h 203"/>
                <a:gd name="T54" fmla="*/ 554 w 520"/>
                <a:gd name="T55" fmla="*/ 529 h 203"/>
                <a:gd name="T56" fmla="*/ 512 w 520"/>
                <a:gd name="T57" fmla="*/ 582 h 203"/>
                <a:gd name="T58" fmla="*/ 491 w 520"/>
                <a:gd name="T59" fmla="*/ 632 h 203"/>
                <a:gd name="T60" fmla="*/ 470 w 520"/>
                <a:gd name="T61" fmla="*/ 785 h 203"/>
                <a:gd name="T62" fmla="*/ 413 w 520"/>
                <a:gd name="T63" fmla="*/ 836 h 203"/>
                <a:gd name="T64" fmla="*/ 387 w 520"/>
                <a:gd name="T65" fmla="*/ 836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0"/>
                <a:gd name="T100" fmla="*/ 0 h 203"/>
                <a:gd name="T101" fmla="*/ 520 w 520"/>
                <a:gd name="T102" fmla="*/ 203 h 2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round/>
              <a:headEnd/>
              <a:tailEnd/>
            </a:ln>
          </p:spPr>
          <p:txBody>
            <a:bodyPr/>
            <a:lstStyle/>
            <a:p>
              <a:endParaRPr lang="en-US"/>
            </a:p>
          </p:txBody>
        </p:sp>
        <p:sp>
          <p:nvSpPr>
            <p:cNvPr id="7468" name="Freeform 322"/>
            <p:cNvSpPr>
              <a:spLocks/>
            </p:cNvSpPr>
            <p:nvPr/>
          </p:nvSpPr>
          <p:spPr bwMode="auto">
            <a:xfrm>
              <a:off x="3255" y="1379"/>
              <a:ext cx="625" cy="310"/>
            </a:xfrm>
            <a:custGeom>
              <a:avLst/>
              <a:gdLst>
                <a:gd name="T0" fmla="*/ 83 w 616"/>
                <a:gd name="T1" fmla="*/ 683 h 275"/>
                <a:gd name="T2" fmla="*/ 59 w 616"/>
                <a:gd name="T3" fmla="*/ 732 h 275"/>
                <a:gd name="T4" fmla="*/ 0 w 616"/>
                <a:gd name="T5" fmla="*/ 530 h 275"/>
                <a:gd name="T6" fmla="*/ 6 w 616"/>
                <a:gd name="T7" fmla="*/ 353 h 275"/>
                <a:gd name="T8" fmla="*/ 24 w 616"/>
                <a:gd name="T9" fmla="*/ 353 h 275"/>
                <a:gd name="T10" fmla="*/ 59 w 616"/>
                <a:gd name="T11" fmla="*/ 274 h 275"/>
                <a:gd name="T12" fmla="*/ 137 w 616"/>
                <a:gd name="T13" fmla="*/ 353 h 275"/>
                <a:gd name="T14" fmla="*/ 200 w 616"/>
                <a:gd name="T15" fmla="*/ 328 h 275"/>
                <a:gd name="T16" fmla="*/ 233 w 616"/>
                <a:gd name="T17" fmla="*/ 328 h 275"/>
                <a:gd name="T18" fmla="*/ 227 w 616"/>
                <a:gd name="T19" fmla="*/ 157 h 275"/>
                <a:gd name="T20" fmla="*/ 221 w 616"/>
                <a:gd name="T21" fmla="*/ 126 h 275"/>
                <a:gd name="T22" fmla="*/ 270 w 616"/>
                <a:gd name="T23" fmla="*/ 99 h 275"/>
                <a:gd name="T24" fmla="*/ 311 w 616"/>
                <a:gd name="T25" fmla="*/ 53 h 275"/>
                <a:gd name="T26" fmla="*/ 356 w 616"/>
                <a:gd name="T27" fmla="*/ 0 h 275"/>
                <a:gd name="T28" fmla="*/ 384 w 616"/>
                <a:gd name="T29" fmla="*/ 53 h 275"/>
                <a:gd name="T30" fmla="*/ 433 w 616"/>
                <a:gd name="T31" fmla="*/ 126 h 275"/>
                <a:gd name="T32" fmla="*/ 469 w 616"/>
                <a:gd name="T33" fmla="*/ 99 h 275"/>
                <a:gd name="T34" fmla="*/ 497 w 616"/>
                <a:gd name="T35" fmla="*/ 77 h 275"/>
                <a:gd name="T36" fmla="*/ 518 w 616"/>
                <a:gd name="T37" fmla="*/ 178 h 275"/>
                <a:gd name="T38" fmla="*/ 597 w 616"/>
                <a:gd name="T39" fmla="*/ 353 h 275"/>
                <a:gd name="T40" fmla="*/ 613 w 616"/>
                <a:gd name="T41" fmla="*/ 353 h 275"/>
                <a:gd name="T42" fmla="*/ 661 w 616"/>
                <a:gd name="T43" fmla="*/ 406 h 275"/>
                <a:gd name="T44" fmla="*/ 712 w 616"/>
                <a:gd name="T45" fmla="*/ 432 h 275"/>
                <a:gd name="T46" fmla="*/ 725 w 616"/>
                <a:gd name="T47" fmla="*/ 582 h 275"/>
                <a:gd name="T48" fmla="*/ 725 w 616"/>
                <a:gd name="T49" fmla="*/ 683 h 275"/>
                <a:gd name="T50" fmla="*/ 676 w 616"/>
                <a:gd name="T51" fmla="*/ 656 h 275"/>
                <a:gd name="T52" fmla="*/ 684 w 616"/>
                <a:gd name="T53" fmla="*/ 801 h 275"/>
                <a:gd name="T54" fmla="*/ 661 w 616"/>
                <a:gd name="T55" fmla="*/ 829 h 275"/>
                <a:gd name="T56" fmla="*/ 654 w 616"/>
                <a:gd name="T57" fmla="*/ 880 h 275"/>
                <a:gd name="T58" fmla="*/ 668 w 616"/>
                <a:gd name="T59" fmla="*/ 1004 h 275"/>
                <a:gd name="T60" fmla="*/ 668 w 616"/>
                <a:gd name="T61" fmla="*/ 1031 h 275"/>
                <a:gd name="T62" fmla="*/ 620 w 616"/>
                <a:gd name="T63" fmla="*/ 984 h 275"/>
                <a:gd name="T64" fmla="*/ 568 w 616"/>
                <a:gd name="T65" fmla="*/ 1004 h 275"/>
                <a:gd name="T66" fmla="*/ 541 w 616"/>
                <a:gd name="T67" fmla="*/ 1031 h 275"/>
                <a:gd name="T68" fmla="*/ 497 w 616"/>
                <a:gd name="T69" fmla="*/ 1031 h 275"/>
                <a:gd name="T70" fmla="*/ 447 w 616"/>
                <a:gd name="T71" fmla="*/ 1157 h 275"/>
                <a:gd name="T72" fmla="*/ 413 w 616"/>
                <a:gd name="T73" fmla="*/ 1086 h 275"/>
                <a:gd name="T74" fmla="*/ 391 w 616"/>
                <a:gd name="T75" fmla="*/ 957 h 275"/>
                <a:gd name="T76" fmla="*/ 326 w 616"/>
                <a:gd name="T77" fmla="*/ 957 h 275"/>
                <a:gd name="T78" fmla="*/ 293 w 616"/>
                <a:gd name="T79" fmla="*/ 856 h 275"/>
                <a:gd name="T80" fmla="*/ 239 w 616"/>
                <a:gd name="T81" fmla="*/ 781 h 275"/>
                <a:gd name="T82" fmla="*/ 200 w 616"/>
                <a:gd name="T83" fmla="*/ 903 h 275"/>
                <a:gd name="T84" fmla="*/ 215 w 616"/>
                <a:gd name="T85" fmla="*/ 1132 h 275"/>
                <a:gd name="T86" fmla="*/ 167 w 616"/>
                <a:gd name="T87" fmla="*/ 1086 h 275"/>
                <a:gd name="T88" fmla="*/ 137 w 616"/>
                <a:gd name="T89" fmla="*/ 1031 h 275"/>
                <a:gd name="T90" fmla="*/ 111 w 616"/>
                <a:gd name="T91" fmla="*/ 984 h 275"/>
                <a:gd name="T92" fmla="*/ 83 w 616"/>
                <a:gd name="T93" fmla="*/ 880 h 275"/>
                <a:gd name="T94" fmla="*/ 95 w 616"/>
                <a:gd name="T95" fmla="*/ 856 h 275"/>
                <a:gd name="T96" fmla="*/ 137 w 616"/>
                <a:gd name="T97" fmla="*/ 801 h 275"/>
                <a:gd name="T98" fmla="*/ 131 w 616"/>
                <a:gd name="T99" fmla="*/ 683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6"/>
                <a:gd name="T151" fmla="*/ 0 h 275"/>
                <a:gd name="T152" fmla="*/ 616 w 616"/>
                <a:gd name="T153" fmla="*/ 275 h 2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round/>
              <a:headEnd/>
              <a:tailEnd/>
            </a:ln>
          </p:spPr>
          <p:txBody>
            <a:bodyPr/>
            <a:lstStyle/>
            <a:p>
              <a:endParaRPr lang="en-US"/>
            </a:p>
          </p:txBody>
        </p:sp>
        <p:sp>
          <p:nvSpPr>
            <p:cNvPr id="7469" name="Freeform 323"/>
            <p:cNvSpPr>
              <a:spLocks/>
            </p:cNvSpPr>
            <p:nvPr/>
          </p:nvSpPr>
          <p:spPr bwMode="auto">
            <a:xfrm>
              <a:off x="3160" y="1628"/>
              <a:ext cx="131" cy="54"/>
            </a:xfrm>
            <a:custGeom>
              <a:avLst/>
              <a:gdLst>
                <a:gd name="T0" fmla="*/ 24 w 131"/>
                <a:gd name="T1" fmla="*/ 77 h 48"/>
                <a:gd name="T2" fmla="*/ 0 w 131"/>
                <a:gd name="T3" fmla="*/ 0 h 48"/>
                <a:gd name="T4" fmla="*/ 0 w 131"/>
                <a:gd name="T5" fmla="*/ 0 h 48"/>
                <a:gd name="T6" fmla="*/ 18 w 131"/>
                <a:gd name="T7" fmla="*/ 0 h 48"/>
                <a:gd name="T8" fmla="*/ 36 w 131"/>
                <a:gd name="T9" fmla="*/ 0 h 48"/>
                <a:gd name="T10" fmla="*/ 60 w 131"/>
                <a:gd name="T11" fmla="*/ 53 h 48"/>
                <a:gd name="T12" fmla="*/ 84 w 131"/>
                <a:gd name="T13" fmla="*/ 99 h 48"/>
                <a:gd name="T14" fmla="*/ 108 w 131"/>
                <a:gd name="T15" fmla="*/ 125 h 48"/>
                <a:gd name="T16" fmla="*/ 131 w 131"/>
                <a:gd name="T17" fmla="*/ 171 h 48"/>
                <a:gd name="T18" fmla="*/ 125 w 131"/>
                <a:gd name="T19" fmla="*/ 201 h 48"/>
                <a:gd name="T20" fmla="*/ 114 w 131"/>
                <a:gd name="T21" fmla="*/ 201 h 48"/>
                <a:gd name="T22" fmla="*/ 90 w 131"/>
                <a:gd name="T23" fmla="*/ 201 h 48"/>
                <a:gd name="T24" fmla="*/ 66 w 131"/>
                <a:gd name="T25" fmla="*/ 201 h 48"/>
                <a:gd name="T26" fmla="*/ 42 w 131"/>
                <a:gd name="T27" fmla="*/ 201 h 48"/>
                <a:gd name="T28" fmla="*/ 42 w 131"/>
                <a:gd name="T29" fmla="*/ 149 h 48"/>
                <a:gd name="T30" fmla="*/ 24 w 131"/>
                <a:gd name="T31" fmla="*/ 7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48"/>
                <a:gd name="T50" fmla="*/ 131 w 13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239FB1"/>
            </a:solidFill>
            <a:ln w="9525">
              <a:solidFill>
                <a:srgbClr val="000000"/>
              </a:solidFill>
              <a:round/>
              <a:headEnd/>
              <a:tailEnd/>
            </a:ln>
          </p:spPr>
          <p:txBody>
            <a:bodyPr/>
            <a:lstStyle/>
            <a:p>
              <a:endParaRPr lang="en-US"/>
            </a:p>
          </p:txBody>
        </p:sp>
        <p:sp>
          <p:nvSpPr>
            <p:cNvPr id="7470" name="Freeform 324"/>
            <p:cNvSpPr>
              <a:spLocks/>
            </p:cNvSpPr>
            <p:nvPr/>
          </p:nvSpPr>
          <p:spPr bwMode="auto">
            <a:xfrm>
              <a:off x="3667" y="1641"/>
              <a:ext cx="165" cy="88"/>
            </a:xfrm>
            <a:custGeom>
              <a:avLst/>
              <a:gdLst>
                <a:gd name="T0" fmla="*/ 66 w 162"/>
                <a:gd name="T1" fmla="*/ 204 h 78"/>
                <a:gd name="T2" fmla="*/ 48 w 162"/>
                <a:gd name="T3" fmla="*/ 157 h 78"/>
                <a:gd name="T4" fmla="*/ 12 w 162"/>
                <a:gd name="T5" fmla="*/ 157 h 78"/>
                <a:gd name="T6" fmla="*/ 0 w 162"/>
                <a:gd name="T7" fmla="*/ 77 h 78"/>
                <a:gd name="T8" fmla="*/ 12 w 162"/>
                <a:gd name="T9" fmla="*/ 53 h 78"/>
                <a:gd name="T10" fmla="*/ 42 w 162"/>
                <a:gd name="T11" fmla="*/ 53 h 78"/>
                <a:gd name="T12" fmla="*/ 60 w 162"/>
                <a:gd name="T13" fmla="*/ 53 h 78"/>
                <a:gd name="T14" fmla="*/ 66 w 162"/>
                <a:gd name="T15" fmla="*/ 0 h 78"/>
                <a:gd name="T16" fmla="*/ 87 w 162"/>
                <a:gd name="T17" fmla="*/ 26 h 78"/>
                <a:gd name="T18" fmla="*/ 114 w 162"/>
                <a:gd name="T19" fmla="*/ 26 h 78"/>
                <a:gd name="T20" fmla="*/ 139 w 162"/>
                <a:gd name="T21" fmla="*/ 0 h 78"/>
                <a:gd name="T22" fmla="*/ 166 w 162"/>
                <a:gd name="T23" fmla="*/ 0 h 78"/>
                <a:gd name="T24" fmla="*/ 193 w 162"/>
                <a:gd name="T25" fmla="*/ 53 h 78"/>
                <a:gd name="T26" fmla="*/ 201 w 162"/>
                <a:gd name="T27" fmla="*/ 100 h 78"/>
                <a:gd name="T28" fmla="*/ 166 w 162"/>
                <a:gd name="T29" fmla="*/ 179 h 78"/>
                <a:gd name="T30" fmla="*/ 139 w 162"/>
                <a:gd name="T31" fmla="*/ 204 h 78"/>
                <a:gd name="T32" fmla="*/ 132 w 162"/>
                <a:gd name="T33" fmla="*/ 257 h 78"/>
                <a:gd name="T34" fmla="*/ 120 w 162"/>
                <a:gd name="T35" fmla="*/ 230 h 78"/>
                <a:gd name="T36" fmla="*/ 114 w 162"/>
                <a:gd name="T37" fmla="*/ 257 h 78"/>
                <a:gd name="T38" fmla="*/ 99 w 162"/>
                <a:gd name="T39" fmla="*/ 278 h 78"/>
                <a:gd name="T40" fmla="*/ 87 w 162"/>
                <a:gd name="T41" fmla="*/ 329 h 78"/>
                <a:gd name="T42" fmla="*/ 54 w 162"/>
                <a:gd name="T43" fmla="*/ 329 h 78"/>
                <a:gd name="T44" fmla="*/ 12 w 162"/>
                <a:gd name="T45" fmla="*/ 305 h 78"/>
                <a:gd name="T46" fmla="*/ 12 w 162"/>
                <a:gd name="T47" fmla="*/ 257 h 78"/>
                <a:gd name="T48" fmla="*/ 66 w 162"/>
                <a:gd name="T49" fmla="*/ 204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78"/>
                <a:gd name="T77" fmla="*/ 162 w 162"/>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round/>
              <a:headEnd/>
              <a:tailEnd/>
            </a:ln>
          </p:spPr>
          <p:txBody>
            <a:bodyPr/>
            <a:lstStyle/>
            <a:p>
              <a:endParaRPr lang="en-US"/>
            </a:p>
          </p:txBody>
        </p:sp>
        <p:sp>
          <p:nvSpPr>
            <p:cNvPr id="7471" name="Freeform 325"/>
            <p:cNvSpPr>
              <a:spLocks/>
            </p:cNvSpPr>
            <p:nvPr/>
          </p:nvSpPr>
          <p:spPr bwMode="auto">
            <a:xfrm>
              <a:off x="3370" y="1655"/>
              <a:ext cx="249" cy="169"/>
            </a:xfrm>
            <a:custGeom>
              <a:avLst/>
              <a:gdLst>
                <a:gd name="T0" fmla="*/ 283 w 245"/>
                <a:gd name="T1" fmla="*/ 473 h 150"/>
                <a:gd name="T2" fmla="*/ 276 w 245"/>
                <a:gd name="T3" fmla="*/ 552 h 150"/>
                <a:gd name="T4" fmla="*/ 256 w 245"/>
                <a:gd name="T5" fmla="*/ 577 h 150"/>
                <a:gd name="T6" fmla="*/ 248 w 245"/>
                <a:gd name="T7" fmla="*/ 625 h 150"/>
                <a:gd name="T8" fmla="*/ 240 w 245"/>
                <a:gd name="T9" fmla="*/ 625 h 150"/>
                <a:gd name="T10" fmla="*/ 216 w 245"/>
                <a:gd name="T11" fmla="*/ 601 h 150"/>
                <a:gd name="T12" fmla="*/ 210 w 245"/>
                <a:gd name="T13" fmla="*/ 499 h 150"/>
                <a:gd name="T14" fmla="*/ 192 w 245"/>
                <a:gd name="T15" fmla="*/ 499 h 150"/>
                <a:gd name="T16" fmla="*/ 175 w 245"/>
                <a:gd name="T17" fmla="*/ 453 h 150"/>
                <a:gd name="T18" fmla="*/ 157 w 245"/>
                <a:gd name="T19" fmla="*/ 425 h 150"/>
                <a:gd name="T20" fmla="*/ 126 w 245"/>
                <a:gd name="T21" fmla="*/ 373 h 150"/>
                <a:gd name="T22" fmla="*/ 112 w 245"/>
                <a:gd name="T23" fmla="*/ 402 h 150"/>
                <a:gd name="T24" fmla="*/ 78 w 245"/>
                <a:gd name="T25" fmla="*/ 402 h 150"/>
                <a:gd name="T26" fmla="*/ 66 w 245"/>
                <a:gd name="T27" fmla="*/ 453 h 150"/>
                <a:gd name="T28" fmla="*/ 60 w 245"/>
                <a:gd name="T29" fmla="*/ 453 h 150"/>
                <a:gd name="T30" fmla="*/ 54 w 245"/>
                <a:gd name="T31" fmla="*/ 303 h 150"/>
                <a:gd name="T32" fmla="*/ 30 w 245"/>
                <a:gd name="T33" fmla="*/ 274 h 150"/>
                <a:gd name="T34" fmla="*/ 30 w 245"/>
                <a:gd name="T35" fmla="*/ 274 h 150"/>
                <a:gd name="T36" fmla="*/ 48 w 245"/>
                <a:gd name="T37" fmla="*/ 274 h 150"/>
                <a:gd name="T38" fmla="*/ 48 w 245"/>
                <a:gd name="T39" fmla="*/ 255 h 150"/>
                <a:gd name="T40" fmla="*/ 30 w 245"/>
                <a:gd name="T41" fmla="*/ 229 h 150"/>
                <a:gd name="T42" fmla="*/ 24 w 245"/>
                <a:gd name="T43" fmla="*/ 229 h 150"/>
                <a:gd name="T44" fmla="*/ 24 w 245"/>
                <a:gd name="T45" fmla="*/ 255 h 150"/>
                <a:gd name="T46" fmla="*/ 18 w 245"/>
                <a:gd name="T47" fmla="*/ 151 h 150"/>
                <a:gd name="T48" fmla="*/ 24 w 245"/>
                <a:gd name="T49" fmla="*/ 151 h 150"/>
                <a:gd name="T50" fmla="*/ 30 w 245"/>
                <a:gd name="T51" fmla="*/ 151 h 150"/>
                <a:gd name="T52" fmla="*/ 48 w 245"/>
                <a:gd name="T53" fmla="*/ 178 h 150"/>
                <a:gd name="T54" fmla="*/ 54 w 245"/>
                <a:gd name="T55" fmla="*/ 178 h 150"/>
                <a:gd name="T56" fmla="*/ 54 w 245"/>
                <a:gd name="T57" fmla="*/ 151 h 150"/>
                <a:gd name="T58" fmla="*/ 60 w 245"/>
                <a:gd name="T59" fmla="*/ 126 h 150"/>
                <a:gd name="T60" fmla="*/ 30 w 245"/>
                <a:gd name="T61" fmla="*/ 77 h 150"/>
                <a:gd name="T62" fmla="*/ 18 w 245"/>
                <a:gd name="T63" fmla="*/ 53 h 150"/>
                <a:gd name="T64" fmla="*/ 18 w 245"/>
                <a:gd name="T65" fmla="*/ 126 h 150"/>
                <a:gd name="T66" fmla="*/ 18 w 245"/>
                <a:gd name="T67" fmla="*/ 126 h 150"/>
                <a:gd name="T68" fmla="*/ 6 w 245"/>
                <a:gd name="T69" fmla="*/ 53 h 150"/>
                <a:gd name="T70" fmla="*/ 6 w 245"/>
                <a:gd name="T71" fmla="*/ 0 h 150"/>
                <a:gd name="T72" fmla="*/ 0 w 245"/>
                <a:gd name="T73" fmla="*/ 0 h 150"/>
                <a:gd name="T74" fmla="*/ 30 w 245"/>
                <a:gd name="T75" fmla="*/ 0 h 150"/>
                <a:gd name="T76" fmla="*/ 30 w 245"/>
                <a:gd name="T77" fmla="*/ 53 h 150"/>
                <a:gd name="T78" fmla="*/ 60 w 245"/>
                <a:gd name="T79" fmla="*/ 77 h 150"/>
                <a:gd name="T80" fmla="*/ 78 w 245"/>
                <a:gd name="T81" fmla="*/ 99 h 150"/>
                <a:gd name="T82" fmla="*/ 112 w 245"/>
                <a:gd name="T83" fmla="*/ 126 h 150"/>
                <a:gd name="T84" fmla="*/ 100 w 245"/>
                <a:gd name="T85" fmla="*/ 77 h 150"/>
                <a:gd name="T86" fmla="*/ 120 w 245"/>
                <a:gd name="T87" fmla="*/ 53 h 150"/>
                <a:gd name="T88" fmla="*/ 132 w 245"/>
                <a:gd name="T89" fmla="*/ 0 h 150"/>
                <a:gd name="T90" fmla="*/ 150 w 245"/>
                <a:gd name="T91" fmla="*/ 53 h 150"/>
                <a:gd name="T92" fmla="*/ 175 w 245"/>
                <a:gd name="T93" fmla="*/ 151 h 150"/>
                <a:gd name="T94" fmla="*/ 198 w 245"/>
                <a:gd name="T95" fmla="*/ 178 h 150"/>
                <a:gd name="T96" fmla="*/ 216 w 245"/>
                <a:gd name="T97" fmla="*/ 203 h 150"/>
                <a:gd name="T98" fmla="*/ 283 w 245"/>
                <a:gd name="T99" fmla="*/ 353 h 150"/>
                <a:gd name="T100" fmla="*/ 297 w 245"/>
                <a:gd name="T101" fmla="*/ 425 h 150"/>
                <a:gd name="T102" fmla="*/ 289 w 245"/>
                <a:gd name="T103" fmla="*/ 453 h 150"/>
                <a:gd name="T104" fmla="*/ 283 w 245"/>
                <a:gd name="T105" fmla="*/ 473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5"/>
                <a:gd name="T160" fmla="*/ 0 h 150"/>
                <a:gd name="T161" fmla="*/ 245 w 245"/>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239FB1"/>
            </a:solidFill>
            <a:ln w="9525">
              <a:solidFill>
                <a:srgbClr val="000000"/>
              </a:solidFill>
              <a:round/>
              <a:headEnd/>
              <a:tailEnd/>
            </a:ln>
          </p:spPr>
          <p:txBody>
            <a:bodyPr/>
            <a:lstStyle/>
            <a:p>
              <a:endParaRPr lang="en-US"/>
            </a:p>
          </p:txBody>
        </p:sp>
        <p:sp>
          <p:nvSpPr>
            <p:cNvPr id="7472" name="Freeform 326"/>
            <p:cNvSpPr>
              <a:spLocks/>
            </p:cNvSpPr>
            <p:nvPr/>
          </p:nvSpPr>
          <p:spPr bwMode="auto">
            <a:xfrm>
              <a:off x="3547" y="1749"/>
              <a:ext cx="223" cy="203"/>
            </a:xfrm>
            <a:custGeom>
              <a:avLst/>
              <a:gdLst>
                <a:gd name="T0" fmla="*/ 0 w 221"/>
                <a:gd name="T1" fmla="*/ 328 h 180"/>
                <a:gd name="T2" fmla="*/ 0 w 221"/>
                <a:gd name="T3" fmla="*/ 356 h 180"/>
                <a:gd name="T4" fmla="*/ 0 w 221"/>
                <a:gd name="T5" fmla="*/ 406 h 180"/>
                <a:gd name="T6" fmla="*/ 6 w 221"/>
                <a:gd name="T7" fmla="*/ 434 h 180"/>
                <a:gd name="T8" fmla="*/ 6 w 221"/>
                <a:gd name="T9" fmla="*/ 434 h 180"/>
                <a:gd name="T10" fmla="*/ 12 w 221"/>
                <a:gd name="T11" fmla="*/ 505 h 180"/>
                <a:gd name="T12" fmla="*/ 12 w 221"/>
                <a:gd name="T13" fmla="*/ 583 h 180"/>
                <a:gd name="T14" fmla="*/ 30 w 221"/>
                <a:gd name="T15" fmla="*/ 608 h 180"/>
                <a:gd name="T16" fmla="*/ 36 w 221"/>
                <a:gd name="T17" fmla="*/ 633 h 180"/>
                <a:gd name="T18" fmla="*/ 18 w 221"/>
                <a:gd name="T19" fmla="*/ 738 h 180"/>
                <a:gd name="T20" fmla="*/ 36 w 221"/>
                <a:gd name="T21" fmla="*/ 760 h 180"/>
                <a:gd name="T22" fmla="*/ 48 w 221"/>
                <a:gd name="T23" fmla="*/ 760 h 180"/>
                <a:gd name="T24" fmla="*/ 89 w 221"/>
                <a:gd name="T25" fmla="*/ 760 h 180"/>
                <a:gd name="T26" fmla="*/ 107 w 221"/>
                <a:gd name="T27" fmla="*/ 760 h 180"/>
                <a:gd name="T28" fmla="*/ 125 w 221"/>
                <a:gd name="T29" fmla="*/ 738 h 180"/>
                <a:gd name="T30" fmla="*/ 125 w 221"/>
                <a:gd name="T31" fmla="*/ 686 h 180"/>
                <a:gd name="T32" fmla="*/ 125 w 221"/>
                <a:gd name="T33" fmla="*/ 633 h 180"/>
                <a:gd name="T34" fmla="*/ 143 w 221"/>
                <a:gd name="T35" fmla="*/ 608 h 180"/>
                <a:gd name="T36" fmla="*/ 149 w 221"/>
                <a:gd name="T37" fmla="*/ 583 h 180"/>
                <a:gd name="T38" fmla="*/ 161 w 221"/>
                <a:gd name="T39" fmla="*/ 583 h 180"/>
                <a:gd name="T40" fmla="*/ 168 w 221"/>
                <a:gd name="T41" fmla="*/ 485 h 180"/>
                <a:gd name="T42" fmla="*/ 191 w 221"/>
                <a:gd name="T43" fmla="*/ 434 h 180"/>
                <a:gd name="T44" fmla="*/ 168 w 221"/>
                <a:gd name="T45" fmla="*/ 381 h 180"/>
                <a:gd name="T46" fmla="*/ 197 w 221"/>
                <a:gd name="T47" fmla="*/ 381 h 180"/>
                <a:gd name="T48" fmla="*/ 197 w 221"/>
                <a:gd name="T49" fmla="*/ 356 h 180"/>
                <a:gd name="T50" fmla="*/ 203 w 221"/>
                <a:gd name="T51" fmla="*/ 277 h 180"/>
                <a:gd name="T52" fmla="*/ 191 w 221"/>
                <a:gd name="T53" fmla="*/ 229 h 180"/>
                <a:gd name="T54" fmla="*/ 203 w 221"/>
                <a:gd name="T55" fmla="*/ 157 h 180"/>
                <a:gd name="T56" fmla="*/ 239 w 221"/>
                <a:gd name="T57" fmla="*/ 126 h 180"/>
                <a:gd name="T58" fmla="*/ 239 w 221"/>
                <a:gd name="T59" fmla="*/ 99 h 180"/>
                <a:gd name="T60" fmla="*/ 245 w 221"/>
                <a:gd name="T61" fmla="*/ 99 h 180"/>
                <a:gd name="T62" fmla="*/ 233 w 221"/>
                <a:gd name="T63" fmla="*/ 99 h 180"/>
                <a:gd name="T64" fmla="*/ 227 w 221"/>
                <a:gd name="T65" fmla="*/ 99 h 180"/>
                <a:gd name="T66" fmla="*/ 215 w 221"/>
                <a:gd name="T67" fmla="*/ 99 h 180"/>
                <a:gd name="T68" fmla="*/ 191 w 221"/>
                <a:gd name="T69" fmla="*/ 157 h 180"/>
                <a:gd name="T70" fmla="*/ 180 w 221"/>
                <a:gd name="T71" fmla="*/ 53 h 180"/>
                <a:gd name="T72" fmla="*/ 180 w 221"/>
                <a:gd name="T73" fmla="*/ 53 h 180"/>
                <a:gd name="T74" fmla="*/ 168 w 221"/>
                <a:gd name="T75" fmla="*/ 0 h 180"/>
                <a:gd name="T76" fmla="*/ 155 w 221"/>
                <a:gd name="T77" fmla="*/ 26 h 180"/>
                <a:gd name="T78" fmla="*/ 155 w 221"/>
                <a:gd name="T79" fmla="*/ 77 h 180"/>
                <a:gd name="T80" fmla="*/ 143 w 221"/>
                <a:gd name="T81" fmla="*/ 99 h 180"/>
                <a:gd name="T82" fmla="*/ 137 w 221"/>
                <a:gd name="T83" fmla="*/ 126 h 180"/>
                <a:gd name="T84" fmla="*/ 125 w 221"/>
                <a:gd name="T85" fmla="*/ 126 h 180"/>
                <a:gd name="T86" fmla="*/ 119 w 221"/>
                <a:gd name="T87" fmla="*/ 126 h 180"/>
                <a:gd name="T88" fmla="*/ 113 w 221"/>
                <a:gd name="T89" fmla="*/ 99 h 180"/>
                <a:gd name="T90" fmla="*/ 95 w 221"/>
                <a:gd name="T91" fmla="*/ 99 h 180"/>
                <a:gd name="T92" fmla="*/ 83 w 221"/>
                <a:gd name="T93" fmla="*/ 77 h 180"/>
                <a:gd name="T94" fmla="*/ 77 w 221"/>
                <a:gd name="T95" fmla="*/ 99 h 180"/>
                <a:gd name="T96" fmla="*/ 72 w 221"/>
                <a:gd name="T97" fmla="*/ 126 h 180"/>
                <a:gd name="T98" fmla="*/ 54 w 221"/>
                <a:gd name="T99" fmla="*/ 203 h 180"/>
                <a:gd name="T100" fmla="*/ 36 w 221"/>
                <a:gd name="T101" fmla="*/ 229 h 180"/>
                <a:gd name="T102" fmla="*/ 30 w 221"/>
                <a:gd name="T103" fmla="*/ 277 h 180"/>
                <a:gd name="T104" fmla="*/ 24 w 221"/>
                <a:gd name="T105" fmla="*/ 277 h 180"/>
                <a:gd name="T106" fmla="*/ 6 w 221"/>
                <a:gd name="T107" fmla="*/ 257 h 180"/>
                <a:gd name="T108" fmla="*/ 0 w 221"/>
                <a:gd name="T109" fmla="*/ 328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1"/>
                <a:gd name="T166" fmla="*/ 0 h 180"/>
                <a:gd name="T167" fmla="*/ 221 w 221"/>
                <a:gd name="T168" fmla="*/ 180 h 1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round/>
              <a:headEnd/>
              <a:tailEnd/>
            </a:ln>
          </p:spPr>
          <p:txBody>
            <a:bodyPr/>
            <a:lstStyle/>
            <a:p>
              <a:endParaRPr lang="en-US"/>
            </a:p>
          </p:txBody>
        </p:sp>
        <p:sp>
          <p:nvSpPr>
            <p:cNvPr id="7473" name="Freeform 327"/>
            <p:cNvSpPr>
              <a:spLocks/>
            </p:cNvSpPr>
            <p:nvPr/>
          </p:nvSpPr>
          <p:spPr bwMode="auto">
            <a:xfrm>
              <a:off x="3067" y="1817"/>
              <a:ext cx="37" cy="20"/>
            </a:xfrm>
            <a:custGeom>
              <a:avLst/>
              <a:gdLst>
                <a:gd name="T0" fmla="*/ 48 w 36"/>
                <a:gd name="T1" fmla="*/ 0 h 18"/>
                <a:gd name="T2" fmla="*/ 30 w 36"/>
                <a:gd name="T3" fmla="*/ 22 h 18"/>
                <a:gd name="T4" fmla="*/ 0 w 36"/>
                <a:gd name="T5" fmla="*/ 41 h 18"/>
                <a:gd name="T6" fmla="*/ 6 w 36"/>
                <a:gd name="T7" fmla="*/ 63 h 18"/>
                <a:gd name="T8" fmla="*/ 42 w 36"/>
                <a:gd name="T9" fmla="*/ 41 h 18"/>
                <a:gd name="T10" fmla="*/ 36 w 36"/>
                <a:gd name="T11" fmla="*/ 22 h 18"/>
                <a:gd name="T12" fmla="*/ 48 w 36"/>
                <a:gd name="T13" fmla="*/ 0 h 18"/>
                <a:gd name="T14" fmla="*/ 0 60000 65536"/>
                <a:gd name="T15" fmla="*/ 0 60000 65536"/>
                <a:gd name="T16" fmla="*/ 0 60000 65536"/>
                <a:gd name="T17" fmla="*/ 0 60000 65536"/>
                <a:gd name="T18" fmla="*/ 0 60000 65536"/>
                <a:gd name="T19" fmla="*/ 0 60000 65536"/>
                <a:gd name="T20" fmla="*/ 0 60000 65536"/>
                <a:gd name="T21" fmla="*/ 0 w 36"/>
                <a:gd name="T22" fmla="*/ 0 h 18"/>
                <a:gd name="T23" fmla="*/ 36 w 3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round/>
              <a:headEnd/>
              <a:tailEnd/>
            </a:ln>
          </p:spPr>
          <p:txBody>
            <a:bodyPr/>
            <a:lstStyle/>
            <a:p>
              <a:endParaRPr lang="en-US"/>
            </a:p>
          </p:txBody>
        </p:sp>
        <p:sp>
          <p:nvSpPr>
            <p:cNvPr id="7474" name="Line 328"/>
            <p:cNvSpPr>
              <a:spLocks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5" name="Line 329"/>
            <p:cNvSpPr>
              <a:spLocks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6" name="Line 330"/>
            <p:cNvSpPr>
              <a:spLocks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7" name="Line 331"/>
            <p:cNvSpPr>
              <a:spLocks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 name="Line 332"/>
            <p:cNvSpPr>
              <a:spLocks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9" name="Line 333"/>
            <p:cNvSpPr>
              <a:spLocks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0" name="Line 334"/>
            <p:cNvSpPr>
              <a:spLocks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1" name="Line 335"/>
            <p:cNvSpPr>
              <a:spLocks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2" name="Line 336"/>
            <p:cNvSpPr>
              <a:spLocks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3" name="Line 337"/>
            <p:cNvSpPr>
              <a:spLocks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4" name="Line 338"/>
            <p:cNvSpPr>
              <a:spLocks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5" name="Line 339"/>
            <p:cNvSpPr>
              <a:spLocks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6" name="Line 340"/>
            <p:cNvSpPr>
              <a:spLocks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7" name="Line 341"/>
            <p:cNvSpPr>
              <a:spLocks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8" name="Line 342"/>
            <p:cNvSpPr>
              <a:spLocks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9" name="Line 343"/>
            <p:cNvSpPr>
              <a:spLocks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0" name="Line 344"/>
            <p:cNvSpPr>
              <a:spLocks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1" name="Line 345"/>
            <p:cNvSpPr>
              <a:spLocks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2" name="Line 346"/>
            <p:cNvSpPr>
              <a:spLocks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3" name="Line 347"/>
            <p:cNvSpPr>
              <a:spLocks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4" name="Line 348"/>
            <p:cNvSpPr>
              <a:spLocks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5" name="Freeform 349"/>
            <p:cNvSpPr>
              <a:spLocks/>
            </p:cNvSpPr>
            <p:nvPr/>
          </p:nvSpPr>
          <p:spPr bwMode="auto">
            <a:xfrm>
              <a:off x="3121" y="1837"/>
              <a:ext cx="19" cy="34"/>
            </a:xfrm>
            <a:custGeom>
              <a:avLst/>
              <a:gdLst>
                <a:gd name="T0" fmla="*/ 33 w 18"/>
                <a:gd name="T1" fmla="*/ 78 h 30"/>
                <a:gd name="T2" fmla="*/ 6 w 18"/>
                <a:gd name="T3" fmla="*/ 138 h 30"/>
                <a:gd name="T4" fmla="*/ 0 w 18"/>
                <a:gd name="T5" fmla="*/ 138 h 30"/>
                <a:gd name="T6" fmla="*/ 0 w 18"/>
                <a:gd name="T7" fmla="*/ 54 h 30"/>
                <a:gd name="T8" fmla="*/ 6 w 18"/>
                <a:gd name="T9" fmla="*/ 0 h 30"/>
                <a:gd name="T10" fmla="*/ 33 w 18"/>
                <a:gd name="T11" fmla="*/ 26 h 30"/>
                <a:gd name="T12" fmla="*/ 33 w 18"/>
                <a:gd name="T13" fmla="*/ 78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round/>
              <a:headEnd/>
              <a:tailEnd/>
            </a:ln>
          </p:spPr>
          <p:txBody>
            <a:bodyPr/>
            <a:lstStyle/>
            <a:p>
              <a:endParaRPr lang="en-US"/>
            </a:p>
          </p:txBody>
        </p:sp>
        <p:sp>
          <p:nvSpPr>
            <p:cNvPr id="7496" name="Freeform 350"/>
            <p:cNvSpPr>
              <a:spLocks/>
            </p:cNvSpPr>
            <p:nvPr/>
          </p:nvSpPr>
          <p:spPr bwMode="auto">
            <a:xfrm>
              <a:off x="3128" y="1776"/>
              <a:ext cx="104" cy="115"/>
            </a:xfrm>
            <a:custGeom>
              <a:avLst/>
              <a:gdLst>
                <a:gd name="T0" fmla="*/ 79 w 102"/>
                <a:gd name="T1" fmla="*/ 53 h 102"/>
                <a:gd name="T2" fmla="*/ 48 w 102"/>
                <a:gd name="T3" fmla="*/ 53 h 102"/>
                <a:gd name="T4" fmla="*/ 12 w 102"/>
                <a:gd name="T5" fmla="*/ 53 h 102"/>
                <a:gd name="T6" fmla="*/ 6 w 102"/>
                <a:gd name="T7" fmla="*/ 53 h 102"/>
                <a:gd name="T8" fmla="*/ 6 w 102"/>
                <a:gd name="T9" fmla="*/ 99 h 102"/>
                <a:gd name="T10" fmla="*/ 0 w 102"/>
                <a:gd name="T11" fmla="*/ 126 h 102"/>
                <a:gd name="T12" fmla="*/ 0 w 102"/>
                <a:gd name="T13" fmla="*/ 126 h 102"/>
                <a:gd name="T14" fmla="*/ 0 w 102"/>
                <a:gd name="T15" fmla="*/ 229 h 102"/>
                <a:gd name="T16" fmla="*/ 12 w 102"/>
                <a:gd name="T17" fmla="*/ 256 h 102"/>
                <a:gd name="T18" fmla="*/ 12 w 102"/>
                <a:gd name="T19" fmla="*/ 303 h 102"/>
                <a:gd name="T20" fmla="*/ 0 w 102"/>
                <a:gd name="T21" fmla="*/ 356 h 102"/>
                <a:gd name="T22" fmla="*/ 0 w 102"/>
                <a:gd name="T23" fmla="*/ 378 h 102"/>
                <a:gd name="T24" fmla="*/ 24 w 102"/>
                <a:gd name="T25" fmla="*/ 432 h 102"/>
                <a:gd name="T26" fmla="*/ 66 w 102"/>
                <a:gd name="T27" fmla="*/ 328 h 102"/>
                <a:gd name="T28" fmla="*/ 91 w 102"/>
                <a:gd name="T29" fmla="*/ 277 h 102"/>
                <a:gd name="T30" fmla="*/ 108 w 102"/>
                <a:gd name="T31" fmla="*/ 256 h 102"/>
                <a:gd name="T32" fmla="*/ 108 w 102"/>
                <a:gd name="T33" fmla="*/ 77 h 102"/>
                <a:gd name="T34" fmla="*/ 126 w 102"/>
                <a:gd name="T35" fmla="*/ 26 h 102"/>
                <a:gd name="T36" fmla="*/ 120 w 102"/>
                <a:gd name="T37" fmla="*/ 0 h 102"/>
                <a:gd name="T38" fmla="*/ 102 w 102"/>
                <a:gd name="T39" fmla="*/ 26 h 102"/>
                <a:gd name="T40" fmla="*/ 79 w 102"/>
                <a:gd name="T41" fmla="*/ 53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02"/>
                <a:gd name="T65" fmla="*/ 102 w 102"/>
                <a:gd name="T66" fmla="*/ 102 h 1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239FB1"/>
            </a:solidFill>
            <a:ln w="9525">
              <a:solidFill>
                <a:srgbClr val="000000"/>
              </a:solidFill>
              <a:round/>
              <a:headEnd/>
              <a:tailEnd/>
            </a:ln>
          </p:spPr>
          <p:txBody>
            <a:bodyPr/>
            <a:lstStyle/>
            <a:p>
              <a:endParaRPr lang="en-US"/>
            </a:p>
          </p:txBody>
        </p:sp>
        <p:sp>
          <p:nvSpPr>
            <p:cNvPr id="7497" name="Freeform 351"/>
            <p:cNvSpPr>
              <a:spLocks/>
            </p:cNvSpPr>
            <p:nvPr/>
          </p:nvSpPr>
          <p:spPr bwMode="auto">
            <a:xfrm>
              <a:off x="3637" y="1682"/>
              <a:ext cx="140" cy="108"/>
            </a:xfrm>
            <a:custGeom>
              <a:avLst/>
              <a:gdLst>
                <a:gd name="T0" fmla="*/ 138 w 138"/>
                <a:gd name="T1" fmla="*/ 345 h 96"/>
                <a:gd name="T2" fmla="*/ 124 w 138"/>
                <a:gd name="T3" fmla="*/ 345 h 96"/>
                <a:gd name="T4" fmla="*/ 90 w 138"/>
                <a:gd name="T5" fmla="*/ 394 h 96"/>
                <a:gd name="T6" fmla="*/ 84 w 138"/>
                <a:gd name="T7" fmla="*/ 294 h 96"/>
                <a:gd name="T8" fmla="*/ 84 w 138"/>
                <a:gd name="T9" fmla="*/ 294 h 96"/>
                <a:gd name="T10" fmla="*/ 78 w 138"/>
                <a:gd name="T11" fmla="*/ 243 h 96"/>
                <a:gd name="T12" fmla="*/ 66 w 138"/>
                <a:gd name="T13" fmla="*/ 271 h 96"/>
                <a:gd name="T14" fmla="*/ 66 w 138"/>
                <a:gd name="T15" fmla="*/ 322 h 96"/>
                <a:gd name="T16" fmla="*/ 54 w 138"/>
                <a:gd name="T17" fmla="*/ 345 h 96"/>
                <a:gd name="T18" fmla="*/ 48 w 138"/>
                <a:gd name="T19" fmla="*/ 371 h 96"/>
                <a:gd name="T20" fmla="*/ 24 w 138"/>
                <a:gd name="T21" fmla="*/ 371 h 96"/>
                <a:gd name="T22" fmla="*/ 18 w 138"/>
                <a:gd name="T23" fmla="*/ 371 h 96"/>
                <a:gd name="T24" fmla="*/ 12 w 138"/>
                <a:gd name="T25" fmla="*/ 345 h 96"/>
                <a:gd name="T26" fmla="*/ 18 w 138"/>
                <a:gd name="T27" fmla="*/ 243 h 96"/>
                <a:gd name="T28" fmla="*/ 18 w 138"/>
                <a:gd name="T29" fmla="*/ 226 h 96"/>
                <a:gd name="T30" fmla="*/ 6 w 138"/>
                <a:gd name="T31" fmla="*/ 201 h 96"/>
                <a:gd name="T32" fmla="*/ 0 w 138"/>
                <a:gd name="T33" fmla="*/ 149 h 96"/>
                <a:gd name="T34" fmla="*/ 30 w 138"/>
                <a:gd name="T35" fmla="*/ 26 h 96"/>
                <a:gd name="T36" fmla="*/ 54 w 138"/>
                <a:gd name="T37" fmla="*/ 0 h 96"/>
                <a:gd name="T38" fmla="*/ 78 w 138"/>
                <a:gd name="T39" fmla="*/ 0 h 96"/>
                <a:gd name="T40" fmla="*/ 96 w 138"/>
                <a:gd name="T41" fmla="*/ 53 h 96"/>
                <a:gd name="T42" fmla="*/ 54 w 138"/>
                <a:gd name="T43" fmla="*/ 99 h 96"/>
                <a:gd name="T44" fmla="*/ 54 w 138"/>
                <a:gd name="T45" fmla="*/ 149 h 96"/>
                <a:gd name="T46" fmla="*/ 84 w 138"/>
                <a:gd name="T47" fmla="*/ 171 h 96"/>
                <a:gd name="T48" fmla="*/ 124 w 138"/>
                <a:gd name="T49" fmla="*/ 171 h 96"/>
                <a:gd name="T50" fmla="*/ 132 w 138"/>
                <a:gd name="T51" fmla="*/ 243 h 96"/>
                <a:gd name="T52" fmla="*/ 150 w 138"/>
                <a:gd name="T53" fmla="*/ 243 h 96"/>
                <a:gd name="T54" fmla="*/ 162 w 138"/>
                <a:gd name="T55" fmla="*/ 345 h 96"/>
                <a:gd name="T56" fmla="*/ 156 w 138"/>
                <a:gd name="T57" fmla="*/ 345 h 96"/>
                <a:gd name="T58" fmla="*/ 156 w 138"/>
                <a:gd name="T59" fmla="*/ 345 h 96"/>
                <a:gd name="T60" fmla="*/ 144 w 138"/>
                <a:gd name="T61" fmla="*/ 345 h 96"/>
                <a:gd name="T62" fmla="*/ 138 w 138"/>
                <a:gd name="T63" fmla="*/ 345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96"/>
                <a:gd name="T98" fmla="*/ 138 w 138"/>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round/>
              <a:headEnd/>
              <a:tailEnd/>
            </a:ln>
          </p:spPr>
          <p:txBody>
            <a:bodyPr/>
            <a:lstStyle/>
            <a:p>
              <a:endParaRPr lang="en-US"/>
            </a:p>
          </p:txBody>
        </p:sp>
        <p:sp>
          <p:nvSpPr>
            <p:cNvPr id="7498" name="Freeform 352"/>
            <p:cNvSpPr>
              <a:spLocks/>
            </p:cNvSpPr>
            <p:nvPr/>
          </p:nvSpPr>
          <p:spPr bwMode="auto">
            <a:xfrm>
              <a:off x="3419" y="1587"/>
              <a:ext cx="261" cy="189"/>
            </a:xfrm>
            <a:custGeom>
              <a:avLst/>
              <a:gdLst>
                <a:gd name="T0" fmla="*/ 222 w 257"/>
                <a:gd name="T1" fmla="*/ 594 h 168"/>
                <a:gd name="T2" fmla="*/ 156 w 257"/>
                <a:gd name="T3" fmla="*/ 443 h 168"/>
                <a:gd name="T4" fmla="*/ 138 w 257"/>
                <a:gd name="T5" fmla="*/ 419 h 168"/>
                <a:gd name="T6" fmla="*/ 119 w 257"/>
                <a:gd name="T7" fmla="*/ 394 h 168"/>
                <a:gd name="T8" fmla="*/ 90 w 257"/>
                <a:gd name="T9" fmla="*/ 294 h 168"/>
                <a:gd name="T10" fmla="*/ 72 w 257"/>
                <a:gd name="T11" fmla="*/ 243 h 168"/>
                <a:gd name="T12" fmla="*/ 60 w 257"/>
                <a:gd name="T13" fmla="*/ 294 h 168"/>
                <a:gd name="T14" fmla="*/ 48 w 257"/>
                <a:gd name="T15" fmla="*/ 322 h 168"/>
                <a:gd name="T16" fmla="*/ 54 w 257"/>
                <a:gd name="T17" fmla="*/ 371 h 168"/>
                <a:gd name="T18" fmla="*/ 18 w 257"/>
                <a:gd name="T19" fmla="*/ 345 h 168"/>
                <a:gd name="T20" fmla="*/ 12 w 257"/>
                <a:gd name="T21" fmla="*/ 201 h 168"/>
                <a:gd name="T22" fmla="*/ 6 w 257"/>
                <a:gd name="T23" fmla="*/ 125 h 168"/>
                <a:gd name="T24" fmla="*/ 0 w 257"/>
                <a:gd name="T25" fmla="*/ 48 h 168"/>
                <a:gd name="T26" fmla="*/ 54 w 257"/>
                <a:gd name="T27" fmla="*/ 0 h 168"/>
                <a:gd name="T28" fmla="*/ 72 w 257"/>
                <a:gd name="T29" fmla="*/ 48 h 168"/>
                <a:gd name="T30" fmla="*/ 96 w 257"/>
                <a:gd name="T31" fmla="*/ 77 h 168"/>
                <a:gd name="T32" fmla="*/ 119 w 257"/>
                <a:gd name="T33" fmla="*/ 171 h 168"/>
                <a:gd name="T34" fmla="*/ 138 w 257"/>
                <a:gd name="T35" fmla="*/ 171 h 168"/>
                <a:gd name="T36" fmla="*/ 180 w 257"/>
                <a:gd name="T37" fmla="*/ 171 h 168"/>
                <a:gd name="T38" fmla="*/ 204 w 257"/>
                <a:gd name="T39" fmla="*/ 171 h 168"/>
                <a:gd name="T40" fmla="*/ 222 w 257"/>
                <a:gd name="T41" fmla="*/ 226 h 168"/>
                <a:gd name="T42" fmla="*/ 222 w 257"/>
                <a:gd name="T43" fmla="*/ 294 h 168"/>
                <a:gd name="T44" fmla="*/ 243 w 257"/>
                <a:gd name="T45" fmla="*/ 322 h 168"/>
                <a:gd name="T46" fmla="*/ 259 w 257"/>
                <a:gd name="T47" fmla="*/ 371 h 168"/>
                <a:gd name="T48" fmla="*/ 293 w 257"/>
                <a:gd name="T49" fmla="*/ 271 h 168"/>
                <a:gd name="T50" fmla="*/ 308 w 257"/>
                <a:gd name="T51" fmla="*/ 345 h 168"/>
                <a:gd name="T52" fmla="*/ 293 w 257"/>
                <a:gd name="T53" fmla="*/ 371 h 168"/>
                <a:gd name="T54" fmla="*/ 259 w 257"/>
                <a:gd name="T55" fmla="*/ 492 h 168"/>
                <a:gd name="T56" fmla="*/ 267 w 257"/>
                <a:gd name="T57" fmla="*/ 548 h 168"/>
                <a:gd name="T58" fmla="*/ 281 w 257"/>
                <a:gd name="T59" fmla="*/ 566 h 168"/>
                <a:gd name="T60" fmla="*/ 281 w 257"/>
                <a:gd name="T61" fmla="*/ 594 h 168"/>
                <a:gd name="T62" fmla="*/ 275 w 257"/>
                <a:gd name="T63" fmla="*/ 694 h 168"/>
                <a:gd name="T64" fmla="*/ 251 w 257"/>
                <a:gd name="T65" fmla="*/ 694 h 168"/>
                <a:gd name="T66" fmla="*/ 235 w 257"/>
                <a:gd name="T67" fmla="*/ 668 h 168"/>
                <a:gd name="T68" fmla="*/ 222 w 257"/>
                <a:gd name="T69" fmla="*/ 594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7"/>
                <a:gd name="T106" fmla="*/ 0 h 168"/>
                <a:gd name="T107" fmla="*/ 257 w 257"/>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239FB1"/>
            </a:solidFill>
            <a:ln w="9525">
              <a:solidFill>
                <a:srgbClr val="000000"/>
              </a:solidFill>
              <a:round/>
              <a:headEnd/>
              <a:tailEnd/>
            </a:ln>
          </p:spPr>
          <p:txBody>
            <a:bodyPr/>
            <a:lstStyle/>
            <a:p>
              <a:endParaRPr lang="en-US"/>
            </a:p>
          </p:txBody>
        </p:sp>
        <p:sp>
          <p:nvSpPr>
            <p:cNvPr id="7499" name="Freeform 353"/>
            <p:cNvSpPr>
              <a:spLocks/>
            </p:cNvSpPr>
            <p:nvPr/>
          </p:nvSpPr>
          <p:spPr bwMode="auto">
            <a:xfrm>
              <a:off x="2856" y="1662"/>
              <a:ext cx="42" cy="33"/>
            </a:xfrm>
            <a:custGeom>
              <a:avLst/>
              <a:gdLst>
                <a:gd name="T0" fmla="*/ 12 w 42"/>
                <a:gd name="T1" fmla="*/ 94 h 30"/>
                <a:gd name="T2" fmla="*/ 0 w 42"/>
                <a:gd name="T3" fmla="*/ 37 h 30"/>
                <a:gd name="T4" fmla="*/ 6 w 42"/>
                <a:gd name="T5" fmla="*/ 37 h 30"/>
                <a:gd name="T6" fmla="*/ 6 w 42"/>
                <a:gd name="T7" fmla="*/ 21 h 30"/>
                <a:gd name="T8" fmla="*/ 12 w 42"/>
                <a:gd name="T9" fmla="*/ 21 h 30"/>
                <a:gd name="T10" fmla="*/ 12 w 42"/>
                <a:gd name="T11" fmla="*/ 21 h 30"/>
                <a:gd name="T12" fmla="*/ 18 w 42"/>
                <a:gd name="T13" fmla="*/ 21 h 30"/>
                <a:gd name="T14" fmla="*/ 18 w 42"/>
                <a:gd name="T15" fmla="*/ 21 h 30"/>
                <a:gd name="T16" fmla="*/ 24 w 42"/>
                <a:gd name="T17" fmla="*/ 21 h 30"/>
                <a:gd name="T18" fmla="*/ 24 w 42"/>
                <a:gd name="T19" fmla="*/ 21 h 30"/>
                <a:gd name="T20" fmla="*/ 30 w 42"/>
                <a:gd name="T21" fmla="*/ 0 h 30"/>
                <a:gd name="T22" fmla="*/ 36 w 42"/>
                <a:gd name="T23" fmla="*/ 21 h 30"/>
                <a:gd name="T24" fmla="*/ 36 w 42"/>
                <a:gd name="T25" fmla="*/ 21 h 30"/>
                <a:gd name="T26" fmla="*/ 42 w 42"/>
                <a:gd name="T27" fmla="*/ 21 h 30"/>
                <a:gd name="T28" fmla="*/ 42 w 42"/>
                <a:gd name="T29" fmla="*/ 76 h 30"/>
                <a:gd name="T30" fmla="*/ 12 w 42"/>
                <a:gd name="T31" fmla="*/ 94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30"/>
                <a:gd name="T50" fmla="*/ 42 w 42"/>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round/>
              <a:headEnd/>
              <a:tailEnd/>
            </a:ln>
          </p:spPr>
          <p:txBody>
            <a:bodyPr/>
            <a:lstStyle/>
            <a:p>
              <a:endParaRPr lang="en-US"/>
            </a:p>
          </p:txBody>
        </p:sp>
        <p:sp>
          <p:nvSpPr>
            <p:cNvPr id="7500" name="Freeform 354"/>
            <p:cNvSpPr>
              <a:spLocks/>
            </p:cNvSpPr>
            <p:nvPr/>
          </p:nvSpPr>
          <p:spPr bwMode="auto">
            <a:xfrm>
              <a:off x="2886" y="1621"/>
              <a:ext cx="97" cy="68"/>
            </a:xfrm>
            <a:custGeom>
              <a:avLst/>
              <a:gdLst>
                <a:gd name="T0" fmla="*/ 6 w 95"/>
                <a:gd name="T1" fmla="*/ 26 h 60"/>
                <a:gd name="T2" fmla="*/ 6 w 95"/>
                <a:gd name="T3" fmla="*/ 0 h 60"/>
                <a:gd name="T4" fmla="*/ 0 w 95"/>
                <a:gd name="T5" fmla="*/ 54 h 60"/>
                <a:gd name="T6" fmla="*/ 12 w 95"/>
                <a:gd name="T7" fmla="*/ 109 h 60"/>
                <a:gd name="T8" fmla="*/ 0 w 95"/>
                <a:gd name="T9" fmla="*/ 161 h 60"/>
                <a:gd name="T10" fmla="*/ 6 w 95"/>
                <a:gd name="T11" fmla="*/ 186 h 60"/>
                <a:gd name="T12" fmla="*/ 12 w 95"/>
                <a:gd name="T13" fmla="*/ 186 h 60"/>
                <a:gd name="T14" fmla="*/ 12 w 95"/>
                <a:gd name="T15" fmla="*/ 270 h 60"/>
                <a:gd name="T16" fmla="*/ 42 w 95"/>
                <a:gd name="T17" fmla="*/ 239 h 60"/>
                <a:gd name="T18" fmla="*/ 72 w 95"/>
                <a:gd name="T19" fmla="*/ 270 h 60"/>
                <a:gd name="T20" fmla="*/ 84 w 95"/>
                <a:gd name="T21" fmla="*/ 239 h 60"/>
                <a:gd name="T22" fmla="*/ 84 w 95"/>
                <a:gd name="T23" fmla="*/ 211 h 60"/>
                <a:gd name="T24" fmla="*/ 94 w 95"/>
                <a:gd name="T25" fmla="*/ 211 h 60"/>
                <a:gd name="T26" fmla="*/ 119 w 95"/>
                <a:gd name="T27" fmla="*/ 211 h 60"/>
                <a:gd name="T28" fmla="*/ 107 w 95"/>
                <a:gd name="T29" fmla="*/ 161 h 60"/>
                <a:gd name="T30" fmla="*/ 113 w 95"/>
                <a:gd name="T31" fmla="*/ 138 h 60"/>
                <a:gd name="T32" fmla="*/ 119 w 95"/>
                <a:gd name="T33" fmla="*/ 78 h 60"/>
                <a:gd name="T34" fmla="*/ 119 w 95"/>
                <a:gd name="T35" fmla="*/ 54 h 60"/>
                <a:gd name="T36" fmla="*/ 84 w 95"/>
                <a:gd name="T37" fmla="*/ 26 h 60"/>
                <a:gd name="T38" fmla="*/ 54 w 95"/>
                <a:gd name="T39" fmla="*/ 54 h 60"/>
                <a:gd name="T40" fmla="*/ 36 w 95"/>
                <a:gd name="T41" fmla="*/ 54 h 60"/>
                <a:gd name="T42" fmla="*/ 6 w 95"/>
                <a:gd name="T43" fmla="*/ 26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60"/>
                <a:gd name="T68" fmla="*/ 95 w 95"/>
                <a:gd name="T69" fmla="*/ 60 h 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round/>
              <a:headEnd/>
              <a:tailEnd/>
            </a:ln>
          </p:spPr>
          <p:txBody>
            <a:bodyPr/>
            <a:lstStyle/>
            <a:p>
              <a:endParaRPr lang="en-US"/>
            </a:p>
          </p:txBody>
        </p:sp>
        <p:sp>
          <p:nvSpPr>
            <p:cNvPr id="7501" name="Freeform 355"/>
            <p:cNvSpPr>
              <a:spLocks/>
            </p:cNvSpPr>
            <p:nvPr/>
          </p:nvSpPr>
          <p:spPr bwMode="auto">
            <a:xfrm>
              <a:off x="2836" y="1662"/>
              <a:ext cx="32" cy="60"/>
            </a:xfrm>
            <a:custGeom>
              <a:avLst/>
              <a:gdLst>
                <a:gd name="T0" fmla="*/ 0 w 30"/>
                <a:gd name="T1" fmla="*/ 41 h 54"/>
                <a:gd name="T2" fmla="*/ 6 w 30"/>
                <a:gd name="T3" fmla="*/ 124 h 54"/>
                <a:gd name="T4" fmla="*/ 37 w 30"/>
                <a:gd name="T5" fmla="*/ 189 h 54"/>
                <a:gd name="T6" fmla="*/ 53 w 30"/>
                <a:gd name="T7" fmla="*/ 169 h 54"/>
                <a:gd name="T8" fmla="*/ 65 w 30"/>
                <a:gd name="T9" fmla="*/ 108 h 54"/>
                <a:gd name="T10" fmla="*/ 65 w 30"/>
                <a:gd name="T11" fmla="*/ 108 h 54"/>
                <a:gd name="T12" fmla="*/ 37 w 30"/>
                <a:gd name="T13" fmla="*/ 41 h 54"/>
                <a:gd name="T14" fmla="*/ 37 w 30"/>
                <a:gd name="T15" fmla="*/ 0 h 54"/>
                <a:gd name="T16" fmla="*/ 6 w 30"/>
                <a:gd name="T17" fmla="*/ 0 h 54"/>
                <a:gd name="T18" fmla="*/ 0 w 30"/>
                <a:gd name="T19" fmla="*/ 41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54"/>
                <a:gd name="T32" fmla="*/ 30 w 30"/>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B73BF"/>
            </a:solidFill>
            <a:ln w="9525">
              <a:solidFill>
                <a:srgbClr val="000000"/>
              </a:solidFill>
              <a:round/>
              <a:headEnd/>
              <a:tailEnd/>
            </a:ln>
          </p:spPr>
          <p:txBody>
            <a:bodyPr/>
            <a:lstStyle/>
            <a:p>
              <a:endParaRPr lang="en-US"/>
            </a:p>
          </p:txBody>
        </p:sp>
        <p:sp>
          <p:nvSpPr>
            <p:cNvPr id="7502" name="Freeform 356"/>
            <p:cNvSpPr>
              <a:spLocks/>
            </p:cNvSpPr>
            <p:nvPr/>
          </p:nvSpPr>
          <p:spPr bwMode="auto">
            <a:xfrm>
              <a:off x="3226" y="1682"/>
              <a:ext cx="71" cy="54"/>
            </a:xfrm>
            <a:custGeom>
              <a:avLst/>
              <a:gdLst>
                <a:gd name="T0" fmla="*/ 6 w 71"/>
                <a:gd name="T1" fmla="*/ 26 h 48"/>
                <a:gd name="T2" fmla="*/ 0 w 71"/>
                <a:gd name="T3" fmla="*/ 0 h 48"/>
                <a:gd name="T4" fmla="*/ 24 w 71"/>
                <a:gd name="T5" fmla="*/ 0 h 48"/>
                <a:gd name="T6" fmla="*/ 48 w 71"/>
                <a:gd name="T7" fmla="*/ 0 h 48"/>
                <a:gd name="T8" fmla="*/ 59 w 71"/>
                <a:gd name="T9" fmla="*/ 0 h 48"/>
                <a:gd name="T10" fmla="*/ 59 w 71"/>
                <a:gd name="T11" fmla="*/ 77 h 48"/>
                <a:gd name="T12" fmla="*/ 65 w 71"/>
                <a:gd name="T13" fmla="*/ 99 h 48"/>
                <a:gd name="T14" fmla="*/ 59 w 71"/>
                <a:gd name="T15" fmla="*/ 125 h 48"/>
                <a:gd name="T16" fmla="*/ 71 w 71"/>
                <a:gd name="T17" fmla="*/ 201 h 48"/>
                <a:gd name="T18" fmla="*/ 65 w 71"/>
                <a:gd name="T19" fmla="*/ 201 h 48"/>
                <a:gd name="T20" fmla="*/ 59 w 71"/>
                <a:gd name="T21" fmla="*/ 201 h 48"/>
                <a:gd name="T22" fmla="*/ 59 w 71"/>
                <a:gd name="T23" fmla="*/ 171 h 48"/>
                <a:gd name="T24" fmla="*/ 54 w 71"/>
                <a:gd name="T25" fmla="*/ 171 h 48"/>
                <a:gd name="T26" fmla="*/ 54 w 71"/>
                <a:gd name="T27" fmla="*/ 171 h 48"/>
                <a:gd name="T28" fmla="*/ 48 w 71"/>
                <a:gd name="T29" fmla="*/ 171 h 48"/>
                <a:gd name="T30" fmla="*/ 42 w 71"/>
                <a:gd name="T31" fmla="*/ 149 h 48"/>
                <a:gd name="T32" fmla="*/ 36 w 71"/>
                <a:gd name="T33" fmla="*/ 149 h 48"/>
                <a:gd name="T34" fmla="*/ 36 w 71"/>
                <a:gd name="T35" fmla="*/ 149 h 48"/>
                <a:gd name="T36" fmla="*/ 24 w 71"/>
                <a:gd name="T37" fmla="*/ 125 h 48"/>
                <a:gd name="T38" fmla="*/ 12 w 71"/>
                <a:gd name="T39" fmla="*/ 77 h 48"/>
                <a:gd name="T40" fmla="*/ 6 w 71"/>
                <a:gd name="T41" fmla="*/ 26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8"/>
                <a:gd name="T65" fmla="*/ 71 w 71"/>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round/>
              <a:headEnd/>
              <a:tailEnd/>
            </a:ln>
          </p:spPr>
          <p:txBody>
            <a:bodyPr/>
            <a:lstStyle/>
            <a:p>
              <a:endParaRPr lang="en-US"/>
            </a:p>
          </p:txBody>
        </p:sp>
        <p:sp>
          <p:nvSpPr>
            <p:cNvPr id="7503" name="Freeform 357"/>
            <p:cNvSpPr>
              <a:spLocks/>
            </p:cNvSpPr>
            <p:nvPr/>
          </p:nvSpPr>
          <p:spPr bwMode="auto">
            <a:xfrm>
              <a:off x="3285" y="1675"/>
              <a:ext cx="67" cy="74"/>
            </a:xfrm>
            <a:custGeom>
              <a:avLst/>
              <a:gdLst>
                <a:gd name="T0" fmla="*/ 12 w 66"/>
                <a:gd name="T1" fmla="*/ 212 h 66"/>
                <a:gd name="T2" fmla="*/ 0 w 66"/>
                <a:gd name="T3" fmla="*/ 142 h 66"/>
                <a:gd name="T4" fmla="*/ 6 w 66"/>
                <a:gd name="T5" fmla="*/ 120 h 66"/>
                <a:gd name="T6" fmla="*/ 0 w 66"/>
                <a:gd name="T7" fmla="*/ 95 h 66"/>
                <a:gd name="T8" fmla="*/ 0 w 66"/>
                <a:gd name="T9" fmla="*/ 24 h 66"/>
                <a:gd name="T10" fmla="*/ 6 w 66"/>
                <a:gd name="T11" fmla="*/ 0 h 66"/>
                <a:gd name="T12" fmla="*/ 48 w 66"/>
                <a:gd name="T13" fmla="*/ 24 h 66"/>
                <a:gd name="T14" fmla="*/ 54 w 66"/>
                <a:gd name="T15" fmla="*/ 70 h 66"/>
                <a:gd name="T16" fmla="*/ 78 w 66"/>
                <a:gd name="T17" fmla="*/ 120 h 66"/>
                <a:gd name="T18" fmla="*/ 66 w 66"/>
                <a:gd name="T19" fmla="*/ 120 h 66"/>
                <a:gd name="T20" fmla="*/ 60 w 66"/>
                <a:gd name="T21" fmla="*/ 212 h 66"/>
                <a:gd name="T22" fmla="*/ 60 w 66"/>
                <a:gd name="T23" fmla="*/ 260 h 66"/>
                <a:gd name="T24" fmla="*/ 30 w 66"/>
                <a:gd name="T25" fmla="*/ 234 h 66"/>
                <a:gd name="T26" fmla="*/ 48 w 66"/>
                <a:gd name="T27" fmla="*/ 212 h 66"/>
                <a:gd name="T28" fmla="*/ 30 w 66"/>
                <a:gd name="T29" fmla="*/ 165 h 66"/>
                <a:gd name="T30" fmla="*/ 12 w 66"/>
                <a:gd name="T31" fmla="*/ 212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66"/>
                <a:gd name="T50" fmla="*/ 66 w 66"/>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round/>
              <a:headEnd/>
              <a:tailEnd/>
            </a:ln>
          </p:spPr>
          <p:txBody>
            <a:bodyPr/>
            <a:lstStyle/>
            <a:p>
              <a:endParaRPr lang="en-US"/>
            </a:p>
          </p:txBody>
        </p:sp>
        <p:sp>
          <p:nvSpPr>
            <p:cNvPr id="7504" name="Freeform 358"/>
            <p:cNvSpPr>
              <a:spLocks/>
            </p:cNvSpPr>
            <p:nvPr/>
          </p:nvSpPr>
          <p:spPr bwMode="auto">
            <a:xfrm>
              <a:off x="3262" y="1722"/>
              <a:ext cx="29" cy="21"/>
            </a:xfrm>
            <a:custGeom>
              <a:avLst/>
              <a:gdLst>
                <a:gd name="T0" fmla="*/ 29 w 29"/>
                <a:gd name="T1" fmla="*/ 76 h 18"/>
                <a:gd name="T2" fmla="*/ 23 w 29"/>
                <a:gd name="T3" fmla="*/ 117 h 18"/>
                <a:gd name="T4" fmla="*/ 6 w 29"/>
                <a:gd name="T5" fmla="*/ 40 h 18"/>
                <a:gd name="T6" fmla="*/ 0 w 29"/>
                <a:gd name="T7" fmla="*/ 0 h 18"/>
                <a:gd name="T8" fmla="*/ 0 w 29"/>
                <a:gd name="T9" fmla="*/ 0 h 18"/>
                <a:gd name="T10" fmla="*/ 6 w 29"/>
                <a:gd name="T11" fmla="*/ 0 h 18"/>
                <a:gd name="T12" fmla="*/ 12 w 29"/>
                <a:gd name="T13" fmla="*/ 40 h 18"/>
                <a:gd name="T14" fmla="*/ 18 w 29"/>
                <a:gd name="T15" fmla="*/ 40 h 18"/>
                <a:gd name="T16" fmla="*/ 18 w 29"/>
                <a:gd name="T17" fmla="*/ 40 h 18"/>
                <a:gd name="T18" fmla="*/ 23 w 29"/>
                <a:gd name="T19" fmla="*/ 40 h 18"/>
                <a:gd name="T20" fmla="*/ 23 w 29"/>
                <a:gd name="T21" fmla="*/ 76 h 18"/>
                <a:gd name="T22" fmla="*/ 29 w 29"/>
                <a:gd name="T23" fmla="*/ 76 h 18"/>
                <a:gd name="T24" fmla="*/ 29 w 29"/>
                <a:gd name="T25" fmla="*/ 7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8"/>
                <a:gd name="T41" fmla="*/ 29 w 29"/>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round/>
              <a:headEnd/>
              <a:tailEnd/>
            </a:ln>
          </p:spPr>
          <p:txBody>
            <a:bodyPr/>
            <a:lstStyle/>
            <a:p>
              <a:endParaRPr lang="en-US"/>
            </a:p>
          </p:txBody>
        </p:sp>
        <p:sp>
          <p:nvSpPr>
            <p:cNvPr id="7505" name="Freeform 359"/>
            <p:cNvSpPr>
              <a:spLocks/>
            </p:cNvSpPr>
            <p:nvPr/>
          </p:nvSpPr>
          <p:spPr bwMode="auto">
            <a:xfrm>
              <a:off x="2856" y="1675"/>
              <a:ext cx="101" cy="122"/>
            </a:xfrm>
            <a:custGeom>
              <a:avLst/>
              <a:gdLst>
                <a:gd name="T0" fmla="*/ 18 w 101"/>
                <a:gd name="T1" fmla="*/ 234 h 108"/>
                <a:gd name="T2" fmla="*/ 6 w 101"/>
                <a:gd name="T3" fmla="*/ 234 h 108"/>
                <a:gd name="T4" fmla="*/ 0 w 101"/>
                <a:gd name="T5" fmla="*/ 180 h 108"/>
                <a:gd name="T6" fmla="*/ 6 w 101"/>
                <a:gd name="T7" fmla="*/ 158 h 108"/>
                <a:gd name="T8" fmla="*/ 12 w 101"/>
                <a:gd name="T9" fmla="*/ 77 h 108"/>
                <a:gd name="T10" fmla="*/ 12 w 101"/>
                <a:gd name="T11" fmla="*/ 77 h 108"/>
                <a:gd name="T12" fmla="*/ 42 w 101"/>
                <a:gd name="T13" fmla="*/ 53 h 108"/>
                <a:gd name="T14" fmla="*/ 60 w 101"/>
                <a:gd name="T15" fmla="*/ 26 h 108"/>
                <a:gd name="T16" fmla="*/ 90 w 101"/>
                <a:gd name="T17" fmla="*/ 53 h 108"/>
                <a:gd name="T18" fmla="*/ 96 w 101"/>
                <a:gd name="T19" fmla="*/ 26 h 108"/>
                <a:gd name="T20" fmla="*/ 96 w 101"/>
                <a:gd name="T21" fmla="*/ 0 h 108"/>
                <a:gd name="T22" fmla="*/ 101 w 101"/>
                <a:gd name="T23" fmla="*/ 53 h 108"/>
                <a:gd name="T24" fmla="*/ 96 w 101"/>
                <a:gd name="T25" fmla="*/ 101 h 108"/>
                <a:gd name="T26" fmla="*/ 78 w 101"/>
                <a:gd name="T27" fmla="*/ 77 h 108"/>
                <a:gd name="T28" fmla="*/ 60 w 101"/>
                <a:gd name="T29" fmla="*/ 101 h 108"/>
                <a:gd name="T30" fmla="*/ 66 w 101"/>
                <a:gd name="T31" fmla="*/ 129 h 108"/>
                <a:gd name="T32" fmla="*/ 60 w 101"/>
                <a:gd name="T33" fmla="*/ 129 h 108"/>
                <a:gd name="T34" fmla="*/ 60 w 101"/>
                <a:gd name="T35" fmla="*/ 158 h 108"/>
                <a:gd name="T36" fmla="*/ 54 w 101"/>
                <a:gd name="T37" fmla="*/ 158 h 108"/>
                <a:gd name="T38" fmla="*/ 60 w 101"/>
                <a:gd name="T39" fmla="*/ 158 h 108"/>
                <a:gd name="T40" fmla="*/ 48 w 101"/>
                <a:gd name="T41" fmla="*/ 101 h 108"/>
                <a:gd name="T42" fmla="*/ 42 w 101"/>
                <a:gd name="T43" fmla="*/ 129 h 108"/>
                <a:gd name="T44" fmla="*/ 48 w 101"/>
                <a:gd name="T45" fmla="*/ 207 h 108"/>
                <a:gd name="T46" fmla="*/ 54 w 101"/>
                <a:gd name="T47" fmla="*/ 234 h 108"/>
                <a:gd name="T48" fmla="*/ 48 w 101"/>
                <a:gd name="T49" fmla="*/ 234 h 108"/>
                <a:gd name="T50" fmla="*/ 48 w 101"/>
                <a:gd name="T51" fmla="*/ 259 h 108"/>
                <a:gd name="T52" fmla="*/ 42 w 101"/>
                <a:gd name="T53" fmla="*/ 259 h 108"/>
                <a:gd name="T54" fmla="*/ 66 w 101"/>
                <a:gd name="T55" fmla="*/ 311 h 108"/>
                <a:gd name="T56" fmla="*/ 66 w 101"/>
                <a:gd name="T57" fmla="*/ 365 h 108"/>
                <a:gd name="T58" fmla="*/ 60 w 101"/>
                <a:gd name="T59" fmla="*/ 337 h 108"/>
                <a:gd name="T60" fmla="*/ 54 w 101"/>
                <a:gd name="T61" fmla="*/ 337 h 108"/>
                <a:gd name="T62" fmla="*/ 60 w 101"/>
                <a:gd name="T63" fmla="*/ 390 h 108"/>
                <a:gd name="T64" fmla="*/ 48 w 101"/>
                <a:gd name="T65" fmla="*/ 390 h 108"/>
                <a:gd name="T66" fmla="*/ 54 w 101"/>
                <a:gd name="T67" fmla="*/ 467 h 108"/>
                <a:gd name="T68" fmla="*/ 42 w 101"/>
                <a:gd name="T69" fmla="*/ 441 h 108"/>
                <a:gd name="T70" fmla="*/ 42 w 101"/>
                <a:gd name="T71" fmla="*/ 467 h 108"/>
                <a:gd name="T72" fmla="*/ 36 w 101"/>
                <a:gd name="T73" fmla="*/ 413 h 108"/>
                <a:gd name="T74" fmla="*/ 30 w 101"/>
                <a:gd name="T75" fmla="*/ 441 h 108"/>
                <a:gd name="T76" fmla="*/ 24 w 101"/>
                <a:gd name="T77" fmla="*/ 365 h 108"/>
                <a:gd name="T78" fmla="*/ 24 w 101"/>
                <a:gd name="T79" fmla="*/ 337 h 108"/>
                <a:gd name="T80" fmla="*/ 36 w 101"/>
                <a:gd name="T81" fmla="*/ 311 h 108"/>
                <a:gd name="T82" fmla="*/ 54 w 101"/>
                <a:gd name="T83" fmla="*/ 337 h 108"/>
                <a:gd name="T84" fmla="*/ 48 w 101"/>
                <a:gd name="T85" fmla="*/ 311 h 108"/>
                <a:gd name="T86" fmla="*/ 42 w 101"/>
                <a:gd name="T87" fmla="*/ 287 h 108"/>
                <a:gd name="T88" fmla="*/ 24 w 101"/>
                <a:gd name="T89" fmla="*/ 287 h 108"/>
                <a:gd name="T90" fmla="*/ 18 w 101"/>
                <a:gd name="T91" fmla="*/ 287 h 108"/>
                <a:gd name="T92" fmla="*/ 12 w 101"/>
                <a:gd name="T93" fmla="*/ 259 h 108"/>
                <a:gd name="T94" fmla="*/ 18 w 101"/>
                <a:gd name="T95" fmla="*/ 234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1"/>
                <a:gd name="T145" fmla="*/ 0 h 108"/>
                <a:gd name="T146" fmla="*/ 101 w 101"/>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239FB1"/>
            </a:solidFill>
            <a:ln w="9525">
              <a:solidFill>
                <a:srgbClr val="000000"/>
              </a:solidFill>
              <a:round/>
              <a:headEnd/>
              <a:tailEnd/>
            </a:ln>
          </p:spPr>
          <p:txBody>
            <a:bodyPr/>
            <a:lstStyle/>
            <a:p>
              <a:endParaRPr lang="en-US"/>
            </a:p>
          </p:txBody>
        </p:sp>
        <p:sp>
          <p:nvSpPr>
            <p:cNvPr id="7506" name="Freeform 360"/>
            <p:cNvSpPr>
              <a:spLocks/>
            </p:cNvSpPr>
            <p:nvPr/>
          </p:nvSpPr>
          <p:spPr bwMode="auto">
            <a:xfrm>
              <a:off x="2922" y="1817"/>
              <a:ext cx="42" cy="13"/>
            </a:xfrm>
            <a:custGeom>
              <a:avLst/>
              <a:gdLst>
                <a:gd name="T0" fmla="*/ 47 w 41"/>
                <a:gd name="T1" fmla="*/ 18 h 12"/>
                <a:gd name="T2" fmla="*/ 6 w 41"/>
                <a:gd name="T3" fmla="*/ 0 h 12"/>
                <a:gd name="T4" fmla="*/ 0 w 41"/>
                <a:gd name="T5" fmla="*/ 0 h 12"/>
                <a:gd name="T6" fmla="*/ 0 w 41"/>
                <a:gd name="T7" fmla="*/ 18 h 12"/>
                <a:gd name="T8" fmla="*/ 18 w 41"/>
                <a:gd name="T9" fmla="*/ 18 h 12"/>
                <a:gd name="T10" fmla="*/ 42 w 41"/>
                <a:gd name="T11" fmla="*/ 30 h 12"/>
                <a:gd name="T12" fmla="*/ 53 w 41"/>
                <a:gd name="T13" fmla="*/ 18 h 12"/>
                <a:gd name="T14" fmla="*/ 47 w 41"/>
                <a:gd name="T15" fmla="*/ 18 h 12"/>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2"/>
                <a:gd name="T26" fmla="*/ 41 w 4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round/>
              <a:headEnd/>
              <a:tailEnd/>
            </a:ln>
          </p:spPr>
          <p:txBody>
            <a:bodyPr/>
            <a:lstStyle/>
            <a:p>
              <a:endParaRPr lang="en-US"/>
            </a:p>
          </p:txBody>
        </p:sp>
        <p:sp>
          <p:nvSpPr>
            <p:cNvPr id="7507" name="Freeform 361"/>
            <p:cNvSpPr>
              <a:spLocks/>
            </p:cNvSpPr>
            <p:nvPr/>
          </p:nvSpPr>
          <p:spPr bwMode="auto">
            <a:xfrm>
              <a:off x="2904" y="1736"/>
              <a:ext cx="30" cy="27"/>
            </a:xfrm>
            <a:custGeom>
              <a:avLst/>
              <a:gdLst>
                <a:gd name="T0" fmla="*/ 30 w 30"/>
                <a:gd name="T1" fmla="*/ 77 h 24"/>
                <a:gd name="T2" fmla="*/ 12 w 30"/>
                <a:gd name="T3" fmla="*/ 26 h 24"/>
                <a:gd name="T4" fmla="*/ 0 w 30"/>
                <a:gd name="T5" fmla="*/ 0 h 24"/>
                <a:gd name="T6" fmla="*/ 12 w 30"/>
                <a:gd name="T7" fmla="*/ 53 h 24"/>
                <a:gd name="T8" fmla="*/ 30 w 30"/>
                <a:gd name="T9" fmla="*/ 99 h 24"/>
                <a:gd name="T10" fmla="*/ 30 w 30"/>
                <a:gd name="T11" fmla="*/ 77 h 24"/>
                <a:gd name="T12" fmla="*/ 0 60000 65536"/>
                <a:gd name="T13" fmla="*/ 0 60000 65536"/>
                <a:gd name="T14" fmla="*/ 0 60000 65536"/>
                <a:gd name="T15" fmla="*/ 0 60000 65536"/>
                <a:gd name="T16" fmla="*/ 0 60000 65536"/>
                <a:gd name="T17" fmla="*/ 0 60000 65536"/>
                <a:gd name="T18" fmla="*/ 0 w 30"/>
                <a:gd name="T19" fmla="*/ 0 h 24"/>
                <a:gd name="T20" fmla="*/ 30 w 3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round/>
              <a:headEnd/>
              <a:tailEnd/>
            </a:ln>
          </p:spPr>
          <p:txBody>
            <a:bodyPr/>
            <a:lstStyle/>
            <a:p>
              <a:endParaRPr lang="en-US"/>
            </a:p>
          </p:txBody>
        </p:sp>
        <p:sp>
          <p:nvSpPr>
            <p:cNvPr id="7508" name="Freeform 362"/>
            <p:cNvSpPr>
              <a:spLocks/>
            </p:cNvSpPr>
            <p:nvPr/>
          </p:nvSpPr>
          <p:spPr bwMode="auto">
            <a:xfrm>
              <a:off x="2953" y="1729"/>
              <a:ext cx="11" cy="7"/>
            </a:xfrm>
            <a:custGeom>
              <a:avLst/>
              <a:gdLst>
                <a:gd name="T0" fmla="*/ 11 w 11"/>
                <a:gd name="T1" fmla="*/ 40 h 6"/>
                <a:gd name="T2" fmla="*/ 5 w 11"/>
                <a:gd name="T3" fmla="*/ 40 h 6"/>
                <a:gd name="T4" fmla="*/ 0 w 11"/>
                <a:gd name="T5" fmla="*/ 0 h 6"/>
                <a:gd name="T6" fmla="*/ 11 w 11"/>
                <a:gd name="T7" fmla="*/ 40 h 6"/>
                <a:gd name="T8" fmla="*/ 11 w 11"/>
                <a:gd name="T9" fmla="*/ 4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11" y="6"/>
                  </a:moveTo>
                  <a:lnTo>
                    <a:pt x="5" y="6"/>
                  </a:lnTo>
                  <a:lnTo>
                    <a:pt x="0" y="0"/>
                  </a:lnTo>
                  <a:lnTo>
                    <a:pt x="11" y="6"/>
                  </a:lnTo>
                  <a:close/>
                </a:path>
              </a:pathLst>
            </a:custGeom>
            <a:solidFill>
              <a:srgbClr val="239FB1"/>
            </a:solidFill>
            <a:ln w="9525">
              <a:solidFill>
                <a:srgbClr val="000000"/>
              </a:solidFill>
              <a:round/>
              <a:headEnd/>
              <a:tailEnd/>
            </a:ln>
          </p:spPr>
          <p:txBody>
            <a:bodyPr/>
            <a:lstStyle/>
            <a:p>
              <a:endParaRPr lang="en-US"/>
            </a:p>
          </p:txBody>
        </p:sp>
        <p:sp>
          <p:nvSpPr>
            <p:cNvPr id="7509" name="Freeform 363"/>
            <p:cNvSpPr>
              <a:spLocks/>
            </p:cNvSpPr>
            <p:nvPr/>
          </p:nvSpPr>
          <p:spPr bwMode="auto">
            <a:xfrm>
              <a:off x="2862" y="1749"/>
              <a:ext cx="6" cy="7"/>
            </a:xfrm>
            <a:custGeom>
              <a:avLst/>
              <a:gdLst>
                <a:gd name="T0" fmla="*/ 0 w 6"/>
                <a:gd name="T1" fmla="*/ 0 h 6"/>
                <a:gd name="T2" fmla="*/ 6 w 6"/>
                <a:gd name="T3" fmla="*/ 40 h 6"/>
                <a:gd name="T4" fmla="*/ 6 w 6"/>
                <a:gd name="T5" fmla="*/ 40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6"/>
                  </a:lnTo>
                  <a:lnTo>
                    <a:pt x="0" y="0"/>
                  </a:lnTo>
                  <a:close/>
                </a:path>
              </a:pathLst>
            </a:custGeom>
            <a:solidFill>
              <a:srgbClr val="239FB1"/>
            </a:solidFill>
            <a:ln w="9525">
              <a:solidFill>
                <a:srgbClr val="000000"/>
              </a:solidFill>
              <a:round/>
              <a:headEnd/>
              <a:tailEnd/>
            </a:ln>
          </p:spPr>
          <p:txBody>
            <a:bodyPr/>
            <a:lstStyle/>
            <a:p>
              <a:endParaRPr lang="en-US"/>
            </a:p>
          </p:txBody>
        </p:sp>
        <p:sp>
          <p:nvSpPr>
            <p:cNvPr id="7510" name="Freeform 364"/>
            <p:cNvSpPr>
              <a:spLocks/>
            </p:cNvSpPr>
            <p:nvPr/>
          </p:nvSpPr>
          <p:spPr bwMode="auto">
            <a:xfrm>
              <a:off x="2953" y="1749"/>
              <a:ext cx="4" cy="7"/>
            </a:xfrm>
            <a:custGeom>
              <a:avLst/>
              <a:gdLst>
                <a:gd name="T0" fmla="*/ 2 w 5"/>
                <a:gd name="T1" fmla="*/ 0 h 6"/>
                <a:gd name="T2" fmla="*/ 2 w 5"/>
                <a:gd name="T3" fmla="*/ 40 h 6"/>
                <a:gd name="T4" fmla="*/ 0 w 5"/>
                <a:gd name="T5" fmla="*/ 0 h 6"/>
                <a:gd name="T6" fmla="*/ 2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0"/>
                  </a:moveTo>
                  <a:lnTo>
                    <a:pt x="5" y="6"/>
                  </a:lnTo>
                  <a:lnTo>
                    <a:pt x="0" y="0"/>
                  </a:lnTo>
                  <a:lnTo>
                    <a:pt x="5" y="0"/>
                  </a:lnTo>
                  <a:close/>
                </a:path>
              </a:pathLst>
            </a:custGeom>
            <a:solidFill>
              <a:srgbClr val="239FB1"/>
            </a:solidFill>
            <a:ln w="9525">
              <a:solidFill>
                <a:srgbClr val="000000"/>
              </a:solidFill>
              <a:round/>
              <a:headEnd/>
              <a:tailEnd/>
            </a:ln>
          </p:spPr>
          <p:txBody>
            <a:bodyPr/>
            <a:lstStyle/>
            <a:p>
              <a:endParaRPr lang="en-US"/>
            </a:p>
          </p:txBody>
        </p:sp>
        <p:sp>
          <p:nvSpPr>
            <p:cNvPr id="7511" name="Freeform 365"/>
            <p:cNvSpPr>
              <a:spLocks/>
            </p:cNvSpPr>
            <p:nvPr/>
          </p:nvSpPr>
          <p:spPr bwMode="auto">
            <a:xfrm>
              <a:off x="2631" y="1561"/>
              <a:ext cx="194" cy="202"/>
            </a:xfrm>
            <a:custGeom>
              <a:avLst/>
              <a:gdLst>
                <a:gd name="T0" fmla="*/ 96 w 192"/>
                <a:gd name="T1" fmla="*/ 0 h 179"/>
                <a:gd name="T2" fmla="*/ 72 w 192"/>
                <a:gd name="T3" fmla="*/ 26 h 179"/>
                <a:gd name="T4" fmla="*/ 66 w 192"/>
                <a:gd name="T5" fmla="*/ 26 h 179"/>
                <a:gd name="T6" fmla="*/ 42 w 192"/>
                <a:gd name="T7" fmla="*/ 53 h 179"/>
                <a:gd name="T8" fmla="*/ 24 w 192"/>
                <a:gd name="T9" fmla="*/ 53 h 179"/>
                <a:gd name="T10" fmla="*/ 6 w 192"/>
                <a:gd name="T11" fmla="*/ 98 h 179"/>
                <a:gd name="T12" fmla="*/ 0 w 192"/>
                <a:gd name="T13" fmla="*/ 147 h 179"/>
                <a:gd name="T14" fmla="*/ 6 w 192"/>
                <a:gd name="T15" fmla="*/ 202 h 179"/>
                <a:gd name="T16" fmla="*/ 18 w 192"/>
                <a:gd name="T17" fmla="*/ 275 h 179"/>
                <a:gd name="T18" fmla="*/ 66 w 192"/>
                <a:gd name="T19" fmla="*/ 255 h 179"/>
                <a:gd name="T20" fmla="*/ 90 w 192"/>
                <a:gd name="T21" fmla="*/ 380 h 179"/>
                <a:gd name="T22" fmla="*/ 108 w 192"/>
                <a:gd name="T23" fmla="*/ 458 h 179"/>
                <a:gd name="T24" fmla="*/ 144 w 192"/>
                <a:gd name="T25" fmla="*/ 529 h 179"/>
                <a:gd name="T26" fmla="*/ 168 w 192"/>
                <a:gd name="T27" fmla="*/ 583 h 179"/>
                <a:gd name="T28" fmla="*/ 174 w 192"/>
                <a:gd name="T29" fmla="*/ 737 h 179"/>
                <a:gd name="T30" fmla="*/ 192 w 192"/>
                <a:gd name="T31" fmla="*/ 710 h 179"/>
                <a:gd name="T32" fmla="*/ 198 w 192"/>
                <a:gd name="T33" fmla="*/ 658 h 179"/>
                <a:gd name="T34" fmla="*/ 192 w 192"/>
                <a:gd name="T35" fmla="*/ 557 h 179"/>
                <a:gd name="T36" fmla="*/ 216 w 192"/>
                <a:gd name="T37" fmla="*/ 608 h 179"/>
                <a:gd name="T38" fmla="*/ 198 w 192"/>
                <a:gd name="T39" fmla="*/ 504 h 179"/>
                <a:gd name="T40" fmla="*/ 180 w 192"/>
                <a:gd name="T41" fmla="*/ 433 h 179"/>
                <a:gd name="T42" fmla="*/ 144 w 192"/>
                <a:gd name="T43" fmla="*/ 406 h 179"/>
                <a:gd name="T44" fmla="*/ 126 w 192"/>
                <a:gd name="T45" fmla="*/ 304 h 179"/>
                <a:gd name="T46" fmla="*/ 102 w 192"/>
                <a:gd name="T47" fmla="*/ 177 h 179"/>
                <a:gd name="T48" fmla="*/ 114 w 192"/>
                <a:gd name="T49" fmla="*/ 98 h 179"/>
                <a:gd name="T50" fmla="*/ 120 w 192"/>
                <a:gd name="T51" fmla="*/ 77 h 179"/>
                <a:gd name="T52" fmla="*/ 108 w 192"/>
                <a:gd name="T53" fmla="*/ 255 h 179"/>
                <a:gd name="T54" fmla="*/ 108 w 192"/>
                <a:gd name="T55" fmla="*/ 255 h 179"/>
                <a:gd name="T56" fmla="*/ 108 w 192"/>
                <a:gd name="T57" fmla="*/ 255 h 179"/>
                <a:gd name="T58" fmla="*/ 120 w 192"/>
                <a:gd name="T59" fmla="*/ 53 h 179"/>
                <a:gd name="T60" fmla="*/ 108 w 192"/>
                <a:gd name="T61" fmla="*/ 458 h 179"/>
                <a:gd name="T62" fmla="*/ 120 w 192"/>
                <a:gd name="T63" fmla="*/ 53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79"/>
                <a:gd name="T98" fmla="*/ 192 w 192"/>
                <a:gd name="T99" fmla="*/ 179 h 1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2" name="Freeform 366"/>
            <p:cNvSpPr>
              <a:spLocks/>
            </p:cNvSpPr>
            <p:nvPr/>
          </p:nvSpPr>
          <p:spPr bwMode="auto">
            <a:xfrm>
              <a:off x="2631" y="1561"/>
              <a:ext cx="194" cy="202"/>
            </a:xfrm>
            <a:custGeom>
              <a:avLst/>
              <a:gdLst>
                <a:gd name="T0" fmla="*/ 120 w 192"/>
                <a:gd name="T1" fmla="*/ 53 h 179"/>
                <a:gd name="T2" fmla="*/ 96 w 192"/>
                <a:gd name="T3" fmla="*/ 0 h 179"/>
                <a:gd name="T4" fmla="*/ 78 w 192"/>
                <a:gd name="T5" fmla="*/ 26 h 179"/>
                <a:gd name="T6" fmla="*/ 72 w 192"/>
                <a:gd name="T7" fmla="*/ 26 h 179"/>
                <a:gd name="T8" fmla="*/ 72 w 192"/>
                <a:gd name="T9" fmla="*/ 26 h 179"/>
                <a:gd name="T10" fmla="*/ 66 w 192"/>
                <a:gd name="T11" fmla="*/ 26 h 179"/>
                <a:gd name="T12" fmla="*/ 66 w 192"/>
                <a:gd name="T13" fmla="*/ 53 h 179"/>
                <a:gd name="T14" fmla="*/ 42 w 192"/>
                <a:gd name="T15" fmla="*/ 53 h 179"/>
                <a:gd name="T16" fmla="*/ 36 w 192"/>
                <a:gd name="T17" fmla="*/ 98 h 179"/>
                <a:gd name="T18" fmla="*/ 24 w 192"/>
                <a:gd name="T19" fmla="*/ 53 h 179"/>
                <a:gd name="T20" fmla="*/ 18 w 192"/>
                <a:gd name="T21" fmla="*/ 77 h 179"/>
                <a:gd name="T22" fmla="*/ 6 w 192"/>
                <a:gd name="T23" fmla="*/ 98 h 179"/>
                <a:gd name="T24" fmla="*/ 6 w 192"/>
                <a:gd name="T25" fmla="*/ 125 h 179"/>
                <a:gd name="T26" fmla="*/ 0 w 192"/>
                <a:gd name="T27" fmla="*/ 147 h 179"/>
                <a:gd name="T28" fmla="*/ 6 w 192"/>
                <a:gd name="T29" fmla="*/ 177 h 179"/>
                <a:gd name="T30" fmla="*/ 6 w 192"/>
                <a:gd name="T31" fmla="*/ 202 h 179"/>
                <a:gd name="T32" fmla="*/ 18 w 192"/>
                <a:gd name="T33" fmla="*/ 228 h 179"/>
                <a:gd name="T34" fmla="*/ 18 w 192"/>
                <a:gd name="T35" fmla="*/ 275 h 179"/>
                <a:gd name="T36" fmla="*/ 30 w 192"/>
                <a:gd name="T37" fmla="*/ 228 h 179"/>
                <a:gd name="T38" fmla="*/ 66 w 192"/>
                <a:gd name="T39" fmla="*/ 255 h 179"/>
                <a:gd name="T40" fmla="*/ 78 w 192"/>
                <a:gd name="T41" fmla="*/ 327 h 179"/>
                <a:gd name="T42" fmla="*/ 90 w 192"/>
                <a:gd name="T43" fmla="*/ 380 h 179"/>
                <a:gd name="T44" fmla="*/ 102 w 192"/>
                <a:gd name="T45" fmla="*/ 433 h 179"/>
                <a:gd name="T46" fmla="*/ 108 w 192"/>
                <a:gd name="T47" fmla="*/ 458 h 179"/>
                <a:gd name="T48" fmla="*/ 120 w 192"/>
                <a:gd name="T49" fmla="*/ 484 h 179"/>
                <a:gd name="T50" fmla="*/ 144 w 192"/>
                <a:gd name="T51" fmla="*/ 529 h 179"/>
                <a:gd name="T52" fmla="*/ 156 w 192"/>
                <a:gd name="T53" fmla="*/ 557 h 179"/>
                <a:gd name="T54" fmla="*/ 168 w 192"/>
                <a:gd name="T55" fmla="*/ 583 h 179"/>
                <a:gd name="T56" fmla="*/ 180 w 192"/>
                <a:gd name="T57" fmla="*/ 658 h 179"/>
                <a:gd name="T58" fmla="*/ 174 w 192"/>
                <a:gd name="T59" fmla="*/ 737 h 179"/>
                <a:gd name="T60" fmla="*/ 180 w 192"/>
                <a:gd name="T61" fmla="*/ 761 h 179"/>
                <a:gd name="T62" fmla="*/ 192 w 192"/>
                <a:gd name="T63" fmla="*/ 710 h 179"/>
                <a:gd name="T64" fmla="*/ 198 w 192"/>
                <a:gd name="T65" fmla="*/ 686 h 179"/>
                <a:gd name="T66" fmla="*/ 198 w 192"/>
                <a:gd name="T67" fmla="*/ 658 h 179"/>
                <a:gd name="T68" fmla="*/ 192 w 192"/>
                <a:gd name="T69" fmla="*/ 608 h 179"/>
                <a:gd name="T70" fmla="*/ 192 w 192"/>
                <a:gd name="T71" fmla="*/ 557 h 179"/>
                <a:gd name="T72" fmla="*/ 204 w 192"/>
                <a:gd name="T73" fmla="*/ 557 h 179"/>
                <a:gd name="T74" fmla="*/ 216 w 192"/>
                <a:gd name="T75" fmla="*/ 608 h 179"/>
                <a:gd name="T76" fmla="*/ 216 w 192"/>
                <a:gd name="T77" fmla="*/ 557 h 179"/>
                <a:gd name="T78" fmla="*/ 198 w 192"/>
                <a:gd name="T79" fmla="*/ 504 h 179"/>
                <a:gd name="T80" fmla="*/ 174 w 192"/>
                <a:gd name="T81" fmla="*/ 458 h 179"/>
                <a:gd name="T82" fmla="*/ 180 w 192"/>
                <a:gd name="T83" fmla="*/ 433 h 179"/>
                <a:gd name="T84" fmla="*/ 174 w 192"/>
                <a:gd name="T85" fmla="*/ 433 h 179"/>
                <a:gd name="T86" fmla="*/ 144 w 192"/>
                <a:gd name="T87" fmla="*/ 406 h 179"/>
                <a:gd name="T88" fmla="*/ 132 w 192"/>
                <a:gd name="T89" fmla="*/ 355 h 179"/>
                <a:gd name="T90" fmla="*/ 126 w 192"/>
                <a:gd name="T91" fmla="*/ 304 h 179"/>
                <a:gd name="T92" fmla="*/ 108 w 192"/>
                <a:gd name="T93" fmla="*/ 255 h 179"/>
                <a:gd name="T94" fmla="*/ 102 w 192"/>
                <a:gd name="T95" fmla="*/ 177 h 179"/>
                <a:gd name="T96" fmla="*/ 102 w 192"/>
                <a:gd name="T97" fmla="*/ 147 h 179"/>
                <a:gd name="T98" fmla="*/ 114 w 192"/>
                <a:gd name="T99" fmla="*/ 98 h 179"/>
                <a:gd name="T100" fmla="*/ 120 w 192"/>
                <a:gd name="T101" fmla="*/ 125 h 179"/>
                <a:gd name="T102" fmla="*/ 120 w 192"/>
                <a:gd name="T103" fmla="*/ 77 h 179"/>
                <a:gd name="T104" fmla="*/ 120 w 192"/>
                <a:gd name="T105" fmla="*/ 53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2"/>
                <a:gd name="T160" fmla="*/ 0 h 179"/>
                <a:gd name="T161" fmla="*/ 192 w 192"/>
                <a:gd name="T162" fmla="*/ 179 h 1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3" name="Freeform 367"/>
            <p:cNvSpPr>
              <a:spLocks/>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 name="T18" fmla="*/ 0 w 6"/>
                <a:gd name="T19" fmla="*/ 0 h 1"/>
                <a:gd name="T20" fmla="*/ 6 w 6"/>
                <a:gd name="T21" fmla="*/ 1 h 1"/>
              </a:gdLst>
              <a:ahLst/>
              <a:cxnLst>
                <a:cxn ang="T12">
                  <a:pos x="T0" y="T1"/>
                </a:cxn>
                <a:cxn ang="T13">
                  <a:pos x="T2" y="T3"/>
                </a:cxn>
                <a:cxn ang="T14">
                  <a:pos x="T4" y="T5"/>
                </a:cxn>
                <a:cxn ang="T15">
                  <a:pos x="T6" y="T7"/>
                </a:cxn>
                <a:cxn ang="T16">
                  <a:pos x="T8" y="T9"/>
                </a:cxn>
                <a:cxn ang="T17">
                  <a:pos x="T10" y="T11"/>
                </a:cxn>
              </a:cxnLst>
              <a:rect l="T18" t="T19" r="T20" b="T21"/>
              <a:pathLst>
                <a:path w="6" h="1">
                  <a:moveTo>
                    <a:pt x="6" y="0"/>
                  </a:moveTo>
                  <a:lnTo>
                    <a:pt x="6" y="0"/>
                  </a:lnTo>
                  <a:lnTo>
                    <a:pt x="0" y="0"/>
                  </a:lnTo>
                  <a:lnTo>
                    <a:pt x="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4" name="Freeform 368"/>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5" name="Freeform 369"/>
            <p:cNvSpPr>
              <a:spLocks/>
            </p:cNvSpPr>
            <p:nvPr/>
          </p:nvSpPr>
          <p:spPr bwMode="auto">
            <a:xfrm>
              <a:off x="2734" y="1756"/>
              <a:ext cx="48" cy="34"/>
            </a:xfrm>
            <a:custGeom>
              <a:avLst/>
              <a:gdLst>
                <a:gd name="T0" fmla="*/ 42 w 48"/>
                <a:gd name="T1" fmla="*/ 78 h 30"/>
                <a:gd name="T2" fmla="*/ 42 w 48"/>
                <a:gd name="T3" fmla="*/ 138 h 30"/>
                <a:gd name="T4" fmla="*/ 24 w 48"/>
                <a:gd name="T5" fmla="*/ 109 h 30"/>
                <a:gd name="T6" fmla="*/ 0 w 48"/>
                <a:gd name="T7" fmla="*/ 54 h 30"/>
                <a:gd name="T8" fmla="*/ 0 w 48"/>
                <a:gd name="T9" fmla="*/ 26 h 30"/>
                <a:gd name="T10" fmla="*/ 12 w 48"/>
                <a:gd name="T11" fmla="*/ 0 h 30"/>
                <a:gd name="T12" fmla="*/ 30 w 48"/>
                <a:gd name="T13" fmla="*/ 0 h 30"/>
                <a:gd name="T14" fmla="*/ 48 w 48"/>
                <a:gd name="T15" fmla="*/ 0 h 30"/>
                <a:gd name="T16" fmla="*/ 42 w 48"/>
                <a:gd name="T17" fmla="*/ 7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0"/>
                <a:gd name="T29" fmla="*/ 48 w 48"/>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round/>
              <a:headEnd/>
              <a:tailEnd/>
            </a:ln>
          </p:spPr>
          <p:txBody>
            <a:bodyPr/>
            <a:lstStyle/>
            <a:p>
              <a:endParaRPr lang="en-US"/>
            </a:p>
          </p:txBody>
        </p:sp>
        <p:sp>
          <p:nvSpPr>
            <p:cNvPr id="7516" name="Freeform 370"/>
            <p:cNvSpPr>
              <a:spLocks/>
            </p:cNvSpPr>
            <p:nvPr/>
          </p:nvSpPr>
          <p:spPr bwMode="auto">
            <a:xfrm>
              <a:off x="2661" y="1689"/>
              <a:ext cx="24" cy="54"/>
            </a:xfrm>
            <a:custGeom>
              <a:avLst/>
              <a:gdLst>
                <a:gd name="T0" fmla="*/ 12 w 24"/>
                <a:gd name="T1" fmla="*/ 171 h 48"/>
                <a:gd name="T2" fmla="*/ 6 w 24"/>
                <a:gd name="T3" fmla="*/ 201 h 48"/>
                <a:gd name="T4" fmla="*/ 0 w 24"/>
                <a:gd name="T5" fmla="*/ 149 h 48"/>
                <a:gd name="T6" fmla="*/ 0 w 24"/>
                <a:gd name="T7" fmla="*/ 99 h 48"/>
                <a:gd name="T8" fmla="*/ 0 w 24"/>
                <a:gd name="T9" fmla="*/ 26 h 48"/>
                <a:gd name="T10" fmla="*/ 12 w 24"/>
                <a:gd name="T11" fmla="*/ 0 h 48"/>
                <a:gd name="T12" fmla="*/ 24 w 24"/>
                <a:gd name="T13" fmla="*/ 53 h 48"/>
                <a:gd name="T14" fmla="*/ 24 w 24"/>
                <a:gd name="T15" fmla="*/ 149 h 48"/>
                <a:gd name="T16" fmla="*/ 12 w 24"/>
                <a:gd name="T17" fmla="*/ 171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48"/>
                <a:gd name="T29" fmla="*/ 24 w 24"/>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round/>
              <a:headEnd/>
              <a:tailEnd/>
            </a:ln>
          </p:spPr>
          <p:txBody>
            <a:bodyPr/>
            <a:lstStyle/>
            <a:p>
              <a:endParaRPr lang="en-US"/>
            </a:p>
          </p:txBody>
        </p:sp>
        <p:sp>
          <p:nvSpPr>
            <p:cNvPr id="7517" name="Rectangle 371"/>
            <p:cNvSpPr>
              <a:spLocks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518" name="Freeform 372"/>
            <p:cNvSpPr>
              <a:spLocks/>
            </p:cNvSpPr>
            <p:nvPr/>
          </p:nvSpPr>
          <p:spPr bwMode="auto">
            <a:xfrm>
              <a:off x="2957" y="1675"/>
              <a:ext cx="317" cy="135"/>
            </a:xfrm>
            <a:custGeom>
              <a:avLst/>
              <a:gdLst>
                <a:gd name="T0" fmla="*/ 247 w 312"/>
                <a:gd name="T1" fmla="*/ 419 h 120"/>
                <a:gd name="T2" fmla="*/ 210 w 312"/>
                <a:gd name="T3" fmla="*/ 419 h 120"/>
                <a:gd name="T4" fmla="*/ 204 w 312"/>
                <a:gd name="T5" fmla="*/ 492 h 120"/>
                <a:gd name="T6" fmla="*/ 204 w 312"/>
                <a:gd name="T7" fmla="*/ 469 h 120"/>
                <a:gd name="T8" fmla="*/ 198 w 312"/>
                <a:gd name="T9" fmla="*/ 419 h 120"/>
                <a:gd name="T10" fmla="*/ 165 w 312"/>
                <a:gd name="T11" fmla="*/ 444 h 120"/>
                <a:gd name="T12" fmla="*/ 126 w 312"/>
                <a:gd name="T13" fmla="*/ 444 h 120"/>
                <a:gd name="T14" fmla="*/ 90 w 312"/>
                <a:gd name="T15" fmla="*/ 444 h 120"/>
                <a:gd name="T16" fmla="*/ 66 w 312"/>
                <a:gd name="T17" fmla="*/ 444 h 120"/>
                <a:gd name="T18" fmla="*/ 48 w 312"/>
                <a:gd name="T19" fmla="*/ 419 h 120"/>
                <a:gd name="T20" fmla="*/ 48 w 312"/>
                <a:gd name="T21" fmla="*/ 395 h 120"/>
                <a:gd name="T22" fmla="*/ 24 w 312"/>
                <a:gd name="T23" fmla="*/ 371 h 120"/>
                <a:gd name="T24" fmla="*/ 18 w 312"/>
                <a:gd name="T25" fmla="*/ 322 h 120"/>
                <a:gd name="T26" fmla="*/ 0 w 312"/>
                <a:gd name="T27" fmla="*/ 271 h 120"/>
                <a:gd name="T28" fmla="*/ 12 w 312"/>
                <a:gd name="T29" fmla="*/ 271 h 120"/>
                <a:gd name="T30" fmla="*/ 12 w 312"/>
                <a:gd name="T31" fmla="*/ 253 h 120"/>
                <a:gd name="T32" fmla="*/ 0 w 312"/>
                <a:gd name="T33" fmla="*/ 201 h 120"/>
                <a:gd name="T34" fmla="*/ 18 w 312"/>
                <a:gd name="T35" fmla="*/ 125 h 120"/>
                <a:gd name="T36" fmla="*/ 54 w 312"/>
                <a:gd name="T37" fmla="*/ 125 h 120"/>
                <a:gd name="T38" fmla="*/ 60 w 312"/>
                <a:gd name="T39" fmla="*/ 99 h 120"/>
                <a:gd name="T40" fmla="*/ 84 w 312"/>
                <a:gd name="T41" fmla="*/ 77 h 120"/>
                <a:gd name="T42" fmla="*/ 132 w 312"/>
                <a:gd name="T43" fmla="*/ 0 h 120"/>
                <a:gd name="T44" fmla="*/ 165 w 312"/>
                <a:gd name="T45" fmla="*/ 0 h 120"/>
                <a:gd name="T46" fmla="*/ 192 w 312"/>
                <a:gd name="T47" fmla="*/ 26 h 120"/>
                <a:gd name="T48" fmla="*/ 239 w 312"/>
                <a:gd name="T49" fmla="*/ 77 h 120"/>
                <a:gd name="T50" fmla="*/ 289 w 312"/>
                <a:gd name="T51" fmla="*/ 26 h 120"/>
                <a:gd name="T52" fmla="*/ 327 w 312"/>
                <a:gd name="T53" fmla="*/ 53 h 120"/>
                <a:gd name="T54" fmla="*/ 348 w 312"/>
                <a:gd name="T55" fmla="*/ 150 h 120"/>
                <a:gd name="T56" fmla="*/ 356 w 312"/>
                <a:gd name="T57" fmla="*/ 201 h 120"/>
                <a:gd name="T58" fmla="*/ 363 w 312"/>
                <a:gd name="T59" fmla="*/ 322 h 120"/>
                <a:gd name="T60" fmla="*/ 363 w 312"/>
                <a:gd name="T61" fmla="*/ 395 h 120"/>
                <a:gd name="T62" fmla="*/ 334 w 312"/>
                <a:gd name="T63" fmla="*/ 371 h 120"/>
                <a:gd name="T64" fmla="*/ 319 w 312"/>
                <a:gd name="T65" fmla="*/ 371 h 120"/>
                <a:gd name="T66" fmla="*/ 282 w 312"/>
                <a:gd name="T67" fmla="*/ 419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2"/>
                <a:gd name="T103" fmla="*/ 0 h 120"/>
                <a:gd name="T104" fmla="*/ 312 w 312"/>
                <a:gd name="T105" fmla="*/ 120 h 1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239FB1"/>
            </a:solidFill>
            <a:ln w="9525">
              <a:solidFill>
                <a:srgbClr val="000000"/>
              </a:solidFill>
              <a:round/>
              <a:headEnd/>
              <a:tailEnd/>
            </a:ln>
          </p:spPr>
          <p:txBody>
            <a:bodyPr/>
            <a:lstStyle/>
            <a:p>
              <a:endParaRPr lang="en-US"/>
            </a:p>
          </p:txBody>
        </p:sp>
        <p:sp>
          <p:nvSpPr>
            <p:cNvPr id="7519" name="Freeform 373"/>
            <p:cNvSpPr>
              <a:spLocks/>
            </p:cNvSpPr>
            <p:nvPr/>
          </p:nvSpPr>
          <p:spPr bwMode="auto">
            <a:xfrm>
              <a:off x="2953" y="1675"/>
              <a:ext cx="47" cy="34"/>
            </a:xfrm>
            <a:custGeom>
              <a:avLst/>
              <a:gdLst>
                <a:gd name="T0" fmla="*/ 5 w 47"/>
                <a:gd name="T1" fmla="*/ 0 h 30"/>
                <a:gd name="T2" fmla="*/ 0 w 47"/>
                <a:gd name="T3" fmla="*/ 0 h 30"/>
                <a:gd name="T4" fmla="*/ 5 w 47"/>
                <a:gd name="T5" fmla="*/ 54 h 30"/>
                <a:gd name="T6" fmla="*/ 0 w 47"/>
                <a:gd name="T7" fmla="*/ 109 h 30"/>
                <a:gd name="T8" fmla="*/ 11 w 47"/>
                <a:gd name="T9" fmla="*/ 109 h 30"/>
                <a:gd name="T10" fmla="*/ 5 w 47"/>
                <a:gd name="T11" fmla="*/ 138 h 30"/>
                <a:gd name="T12" fmla="*/ 23 w 47"/>
                <a:gd name="T13" fmla="*/ 78 h 30"/>
                <a:gd name="T14" fmla="*/ 47 w 47"/>
                <a:gd name="T15" fmla="*/ 78 h 30"/>
                <a:gd name="T16" fmla="*/ 41 w 47"/>
                <a:gd name="T17" fmla="*/ 54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30"/>
                <a:gd name="T35" fmla="*/ 47 w 47"/>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239FB1"/>
            </a:solidFill>
            <a:ln w="9525">
              <a:solidFill>
                <a:srgbClr val="000000"/>
              </a:solidFill>
              <a:round/>
              <a:headEnd/>
              <a:tailEnd/>
            </a:ln>
          </p:spPr>
          <p:txBody>
            <a:bodyPr/>
            <a:lstStyle/>
            <a:p>
              <a:endParaRPr lang="en-US"/>
            </a:p>
          </p:txBody>
        </p:sp>
        <p:sp>
          <p:nvSpPr>
            <p:cNvPr id="7520" name="Freeform 374"/>
            <p:cNvSpPr>
              <a:spLocks/>
            </p:cNvSpPr>
            <p:nvPr/>
          </p:nvSpPr>
          <p:spPr bwMode="auto">
            <a:xfrm>
              <a:off x="2875" y="1365"/>
              <a:ext cx="137" cy="102"/>
            </a:xfrm>
            <a:custGeom>
              <a:avLst/>
              <a:gdLst>
                <a:gd name="T0" fmla="*/ 137 w 137"/>
                <a:gd name="T1" fmla="*/ 211 h 90"/>
                <a:gd name="T2" fmla="*/ 131 w 137"/>
                <a:gd name="T3" fmla="*/ 239 h 90"/>
                <a:gd name="T4" fmla="*/ 137 w 137"/>
                <a:gd name="T5" fmla="*/ 324 h 90"/>
                <a:gd name="T6" fmla="*/ 119 w 137"/>
                <a:gd name="T7" fmla="*/ 375 h 90"/>
                <a:gd name="T8" fmla="*/ 119 w 137"/>
                <a:gd name="T9" fmla="*/ 403 h 90"/>
                <a:gd name="T10" fmla="*/ 89 w 137"/>
                <a:gd name="T11" fmla="*/ 375 h 90"/>
                <a:gd name="T12" fmla="*/ 66 w 137"/>
                <a:gd name="T13" fmla="*/ 348 h 90"/>
                <a:gd name="T14" fmla="*/ 36 w 137"/>
                <a:gd name="T15" fmla="*/ 348 h 90"/>
                <a:gd name="T16" fmla="*/ 12 w 137"/>
                <a:gd name="T17" fmla="*/ 348 h 90"/>
                <a:gd name="T18" fmla="*/ 6 w 137"/>
                <a:gd name="T19" fmla="*/ 324 h 90"/>
                <a:gd name="T20" fmla="*/ 12 w 137"/>
                <a:gd name="T21" fmla="*/ 270 h 90"/>
                <a:gd name="T22" fmla="*/ 0 w 137"/>
                <a:gd name="T23" fmla="*/ 161 h 90"/>
                <a:gd name="T24" fmla="*/ 48 w 137"/>
                <a:gd name="T25" fmla="*/ 26 h 90"/>
                <a:gd name="T26" fmla="*/ 66 w 137"/>
                <a:gd name="T27" fmla="*/ 0 h 90"/>
                <a:gd name="T28" fmla="*/ 89 w 137"/>
                <a:gd name="T29" fmla="*/ 26 h 90"/>
                <a:gd name="T30" fmla="*/ 113 w 137"/>
                <a:gd name="T31" fmla="*/ 54 h 90"/>
                <a:gd name="T32" fmla="*/ 119 w 137"/>
                <a:gd name="T33" fmla="*/ 138 h 90"/>
                <a:gd name="T34" fmla="*/ 137 w 137"/>
                <a:gd name="T35" fmla="*/ 211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7"/>
                <a:gd name="T55" fmla="*/ 0 h 90"/>
                <a:gd name="T56" fmla="*/ 137 w 137"/>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round/>
              <a:headEnd/>
              <a:tailEnd/>
            </a:ln>
          </p:spPr>
          <p:txBody>
            <a:bodyPr/>
            <a:lstStyle/>
            <a:p>
              <a:endParaRPr lang="en-US"/>
            </a:p>
          </p:txBody>
        </p:sp>
        <p:sp>
          <p:nvSpPr>
            <p:cNvPr id="7521" name="Freeform 375"/>
            <p:cNvSpPr>
              <a:spLocks/>
            </p:cNvSpPr>
            <p:nvPr/>
          </p:nvSpPr>
          <p:spPr bwMode="auto">
            <a:xfrm>
              <a:off x="2648" y="1345"/>
              <a:ext cx="37" cy="47"/>
            </a:xfrm>
            <a:custGeom>
              <a:avLst/>
              <a:gdLst>
                <a:gd name="T0" fmla="*/ 30 w 36"/>
                <a:gd name="T1" fmla="*/ 138 h 42"/>
                <a:gd name="T2" fmla="*/ 30 w 36"/>
                <a:gd name="T3" fmla="*/ 162 h 42"/>
                <a:gd name="T4" fmla="*/ 6 w 36"/>
                <a:gd name="T5" fmla="*/ 162 h 42"/>
                <a:gd name="T6" fmla="*/ 0 w 36"/>
                <a:gd name="T7" fmla="*/ 138 h 42"/>
                <a:gd name="T8" fmla="*/ 0 w 36"/>
                <a:gd name="T9" fmla="*/ 118 h 42"/>
                <a:gd name="T10" fmla="*/ 0 w 36"/>
                <a:gd name="T11" fmla="*/ 48 h 42"/>
                <a:gd name="T12" fmla="*/ 6 w 36"/>
                <a:gd name="T13" fmla="*/ 24 h 42"/>
                <a:gd name="T14" fmla="*/ 12 w 36"/>
                <a:gd name="T15" fmla="*/ 48 h 42"/>
                <a:gd name="T16" fmla="*/ 12 w 36"/>
                <a:gd name="T17" fmla="*/ 24 h 42"/>
                <a:gd name="T18" fmla="*/ 30 w 36"/>
                <a:gd name="T19" fmla="*/ 0 h 42"/>
                <a:gd name="T20" fmla="*/ 36 w 36"/>
                <a:gd name="T21" fmla="*/ 48 h 42"/>
                <a:gd name="T22" fmla="*/ 48 w 36"/>
                <a:gd name="T23" fmla="*/ 48 h 42"/>
                <a:gd name="T24" fmla="*/ 42 w 36"/>
                <a:gd name="T25" fmla="*/ 69 h 42"/>
                <a:gd name="T26" fmla="*/ 30 w 36"/>
                <a:gd name="T27" fmla="*/ 94 h 42"/>
                <a:gd name="T28" fmla="*/ 30 w 36"/>
                <a:gd name="T29" fmla="*/ 118 h 42"/>
                <a:gd name="T30" fmla="*/ 30 w 36"/>
                <a:gd name="T31" fmla="*/ 138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42"/>
                <a:gd name="T50" fmla="*/ 36 w 36"/>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239FB1"/>
            </a:solidFill>
            <a:ln w="9525">
              <a:solidFill>
                <a:srgbClr val="000000"/>
              </a:solidFill>
              <a:round/>
              <a:headEnd/>
              <a:tailEnd/>
            </a:ln>
          </p:spPr>
          <p:txBody>
            <a:bodyPr/>
            <a:lstStyle/>
            <a:p>
              <a:endParaRPr lang="en-US"/>
            </a:p>
          </p:txBody>
        </p:sp>
        <p:sp>
          <p:nvSpPr>
            <p:cNvPr id="7522" name="Freeform 376"/>
            <p:cNvSpPr>
              <a:spLocks/>
            </p:cNvSpPr>
            <p:nvPr/>
          </p:nvSpPr>
          <p:spPr bwMode="auto">
            <a:xfrm>
              <a:off x="2691" y="1365"/>
              <a:ext cx="19" cy="21"/>
            </a:xfrm>
            <a:custGeom>
              <a:avLst/>
              <a:gdLst>
                <a:gd name="T0" fmla="*/ 33 w 18"/>
                <a:gd name="T1" fmla="*/ 40 h 18"/>
                <a:gd name="T2" fmla="*/ 33 w 18"/>
                <a:gd name="T3" fmla="*/ 40 h 18"/>
                <a:gd name="T4" fmla="*/ 24 w 18"/>
                <a:gd name="T5" fmla="*/ 0 h 18"/>
                <a:gd name="T6" fmla="*/ 24 w 18"/>
                <a:gd name="T7" fmla="*/ 40 h 18"/>
                <a:gd name="T8" fmla="*/ 6 w 18"/>
                <a:gd name="T9" fmla="*/ 40 h 18"/>
                <a:gd name="T10" fmla="*/ 0 w 18"/>
                <a:gd name="T11" fmla="*/ 40 h 18"/>
                <a:gd name="T12" fmla="*/ 0 w 18"/>
                <a:gd name="T13" fmla="*/ 40 h 18"/>
                <a:gd name="T14" fmla="*/ 0 w 18"/>
                <a:gd name="T15" fmla="*/ 76 h 18"/>
                <a:gd name="T16" fmla="*/ 24 w 18"/>
                <a:gd name="T17" fmla="*/ 117 h 18"/>
                <a:gd name="T18" fmla="*/ 24 w 18"/>
                <a:gd name="T19" fmla="*/ 117 h 18"/>
                <a:gd name="T20" fmla="*/ 24 w 18"/>
                <a:gd name="T21" fmla="*/ 76 h 18"/>
                <a:gd name="T22" fmla="*/ 33 w 18"/>
                <a:gd name="T23" fmla="*/ 4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8"/>
                <a:gd name="T38" fmla="*/ 18 w 18"/>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round/>
              <a:headEnd/>
              <a:tailEnd/>
            </a:ln>
          </p:spPr>
          <p:txBody>
            <a:bodyPr/>
            <a:lstStyle/>
            <a:p>
              <a:endParaRPr lang="en-US"/>
            </a:p>
          </p:txBody>
        </p:sp>
        <p:sp>
          <p:nvSpPr>
            <p:cNvPr id="7523" name="Freeform 377"/>
            <p:cNvSpPr>
              <a:spLocks/>
            </p:cNvSpPr>
            <p:nvPr/>
          </p:nvSpPr>
          <p:spPr bwMode="auto">
            <a:xfrm>
              <a:off x="2648" y="1331"/>
              <a:ext cx="31" cy="21"/>
            </a:xfrm>
            <a:custGeom>
              <a:avLst/>
              <a:gdLst>
                <a:gd name="T0" fmla="*/ 36 w 30"/>
                <a:gd name="T1" fmla="*/ 76 h 18"/>
                <a:gd name="T2" fmla="*/ 0 w 30"/>
                <a:gd name="T3" fmla="*/ 76 h 18"/>
                <a:gd name="T4" fmla="*/ 0 w 30"/>
                <a:gd name="T5" fmla="*/ 117 h 18"/>
                <a:gd name="T6" fmla="*/ 0 w 30"/>
                <a:gd name="T7" fmla="*/ 76 h 18"/>
                <a:gd name="T8" fmla="*/ 30 w 30"/>
                <a:gd name="T9" fmla="*/ 76 h 18"/>
                <a:gd name="T10" fmla="*/ 42 w 30"/>
                <a:gd name="T11" fmla="*/ 0 h 18"/>
                <a:gd name="T12" fmla="*/ 36 w 30"/>
                <a:gd name="T13" fmla="*/ 76 h 18"/>
                <a:gd name="T14" fmla="*/ 0 60000 65536"/>
                <a:gd name="T15" fmla="*/ 0 60000 65536"/>
                <a:gd name="T16" fmla="*/ 0 60000 65536"/>
                <a:gd name="T17" fmla="*/ 0 60000 65536"/>
                <a:gd name="T18" fmla="*/ 0 60000 65536"/>
                <a:gd name="T19" fmla="*/ 0 60000 65536"/>
                <a:gd name="T20" fmla="*/ 0 60000 65536"/>
                <a:gd name="T21" fmla="*/ 0 w 30"/>
                <a:gd name="T22" fmla="*/ 0 h 18"/>
                <a:gd name="T23" fmla="*/ 30 w 3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round/>
              <a:headEnd/>
              <a:tailEnd/>
            </a:ln>
          </p:spPr>
          <p:txBody>
            <a:bodyPr/>
            <a:lstStyle/>
            <a:p>
              <a:endParaRPr lang="en-US"/>
            </a:p>
          </p:txBody>
        </p:sp>
        <p:sp>
          <p:nvSpPr>
            <p:cNvPr id="7524" name="Freeform 378"/>
            <p:cNvSpPr>
              <a:spLocks/>
            </p:cNvSpPr>
            <p:nvPr/>
          </p:nvSpPr>
          <p:spPr bwMode="auto">
            <a:xfrm>
              <a:off x="2667" y="1379"/>
              <a:ext cx="18" cy="7"/>
            </a:xfrm>
            <a:custGeom>
              <a:avLst/>
              <a:gdLst>
                <a:gd name="T0" fmla="*/ 18 w 18"/>
                <a:gd name="T1" fmla="*/ 40 h 6"/>
                <a:gd name="T2" fmla="*/ 12 w 18"/>
                <a:gd name="T3" fmla="*/ 0 h 6"/>
                <a:gd name="T4" fmla="*/ 0 w 18"/>
                <a:gd name="T5" fmla="*/ 0 h 6"/>
                <a:gd name="T6" fmla="*/ 12 w 18"/>
                <a:gd name="T7" fmla="*/ 40 h 6"/>
                <a:gd name="T8" fmla="*/ 18 w 18"/>
                <a:gd name="T9" fmla="*/ 4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6"/>
                  </a:moveTo>
                  <a:lnTo>
                    <a:pt x="12" y="0"/>
                  </a:lnTo>
                  <a:lnTo>
                    <a:pt x="0" y="0"/>
                  </a:lnTo>
                  <a:lnTo>
                    <a:pt x="12" y="6"/>
                  </a:lnTo>
                  <a:lnTo>
                    <a:pt x="18" y="6"/>
                  </a:lnTo>
                  <a:close/>
                </a:path>
              </a:pathLst>
            </a:custGeom>
            <a:solidFill>
              <a:srgbClr val="239FB1"/>
            </a:solidFill>
            <a:ln w="9525">
              <a:solidFill>
                <a:srgbClr val="000000"/>
              </a:solidFill>
              <a:round/>
              <a:headEnd/>
              <a:tailEnd/>
            </a:ln>
          </p:spPr>
          <p:txBody>
            <a:bodyPr/>
            <a:lstStyle/>
            <a:p>
              <a:endParaRPr lang="en-US"/>
            </a:p>
          </p:txBody>
        </p:sp>
        <p:sp>
          <p:nvSpPr>
            <p:cNvPr id="7525" name="Rectangle 379"/>
            <p:cNvSpPr>
              <a:spLocks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526" name="Freeform 380"/>
            <p:cNvSpPr>
              <a:spLocks/>
            </p:cNvSpPr>
            <p:nvPr/>
          </p:nvSpPr>
          <p:spPr bwMode="auto">
            <a:xfrm>
              <a:off x="2862" y="1291"/>
              <a:ext cx="67" cy="40"/>
            </a:xfrm>
            <a:custGeom>
              <a:avLst/>
              <a:gdLst>
                <a:gd name="T0" fmla="*/ 78 w 66"/>
                <a:gd name="T1" fmla="*/ 87 h 36"/>
                <a:gd name="T2" fmla="*/ 72 w 66"/>
                <a:gd name="T3" fmla="*/ 22 h 36"/>
                <a:gd name="T4" fmla="*/ 24 w 66"/>
                <a:gd name="T5" fmla="*/ 0 h 36"/>
                <a:gd name="T6" fmla="*/ 0 w 66"/>
                <a:gd name="T7" fmla="*/ 41 h 36"/>
                <a:gd name="T8" fmla="*/ 6 w 66"/>
                <a:gd name="T9" fmla="*/ 63 h 36"/>
                <a:gd name="T10" fmla="*/ 12 w 66"/>
                <a:gd name="T11" fmla="*/ 87 h 36"/>
                <a:gd name="T12" fmla="*/ 18 w 66"/>
                <a:gd name="T13" fmla="*/ 87 h 36"/>
                <a:gd name="T14" fmla="*/ 48 w 66"/>
                <a:gd name="T15" fmla="*/ 108 h 36"/>
                <a:gd name="T16" fmla="*/ 72 w 66"/>
                <a:gd name="T17" fmla="*/ 124 h 36"/>
                <a:gd name="T18" fmla="*/ 78 w 66"/>
                <a:gd name="T19" fmla="*/ 8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36"/>
                <a:gd name="T32" fmla="*/ 66 w 66"/>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239FB1"/>
            </a:solidFill>
            <a:ln w="9525">
              <a:solidFill>
                <a:srgbClr val="000000"/>
              </a:solidFill>
              <a:round/>
              <a:headEnd/>
              <a:tailEnd/>
            </a:ln>
          </p:spPr>
          <p:txBody>
            <a:bodyPr/>
            <a:lstStyle/>
            <a:p>
              <a:endParaRPr lang="en-US"/>
            </a:p>
          </p:txBody>
        </p:sp>
        <p:sp>
          <p:nvSpPr>
            <p:cNvPr id="7527" name="Freeform 381"/>
            <p:cNvSpPr>
              <a:spLocks/>
            </p:cNvSpPr>
            <p:nvPr/>
          </p:nvSpPr>
          <p:spPr bwMode="auto">
            <a:xfrm>
              <a:off x="2836" y="1318"/>
              <a:ext cx="105" cy="54"/>
            </a:xfrm>
            <a:custGeom>
              <a:avLst/>
              <a:gdLst>
                <a:gd name="T0" fmla="*/ 78 w 102"/>
                <a:gd name="T1" fmla="*/ 125 h 48"/>
                <a:gd name="T2" fmla="*/ 36 w 102"/>
                <a:gd name="T3" fmla="*/ 149 h 48"/>
                <a:gd name="T4" fmla="*/ 0 w 102"/>
                <a:gd name="T5" fmla="*/ 171 h 48"/>
                <a:gd name="T6" fmla="*/ 0 w 102"/>
                <a:gd name="T7" fmla="*/ 171 h 48"/>
                <a:gd name="T8" fmla="*/ 6 w 102"/>
                <a:gd name="T9" fmla="*/ 77 h 48"/>
                <a:gd name="T10" fmla="*/ 30 w 102"/>
                <a:gd name="T11" fmla="*/ 53 h 48"/>
                <a:gd name="T12" fmla="*/ 48 w 102"/>
                <a:gd name="T13" fmla="*/ 99 h 48"/>
                <a:gd name="T14" fmla="*/ 57 w 102"/>
                <a:gd name="T15" fmla="*/ 77 h 48"/>
                <a:gd name="T16" fmla="*/ 57 w 102"/>
                <a:gd name="T17" fmla="*/ 0 h 48"/>
                <a:gd name="T18" fmla="*/ 84 w 102"/>
                <a:gd name="T19" fmla="*/ 26 h 48"/>
                <a:gd name="T20" fmla="*/ 119 w 102"/>
                <a:gd name="T21" fmla="*/ 53 h 48"/>
                <a:gd name="T22" fmla="*/ 128 w 102"/>
                <a:gd name="T23" fmla="*/ 99 h 48"/>
                <a:gd name="T24" fmla="*/ 144 w 102"/>
                <a:gd name="T25" fmla="*/ 171 h 48"/>
                <a:gd name="T26" fmla="*/ 119 w 102"/>
                <a:gd name="T27" fmla="*/ 201 h 48"/>
                <a:gd name="T28" fmla="*/ 78 w 102"/>
                <a:gd name="T29" fmla="*/ 125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
                <a:gd name="T46" fmla="*/ 0 h 48"/>
                <a:gd name="T47" fmla="*/ 102 w 102"/>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round/>
              <a:headEnd/>
              <a:tailEnd/>
            </a:ln>
          </p:spPr>
          <p:txBody>
            <a:bodyPr/>
            <a:lstStyle/>
            <a:p>
              <a:endParaRPr lang="en-US"/>
            </a:p>
          </p:txBody>
        </p:sp>
        <p:sp>
          <p:nvSpPr>
            <p:cNvPr id="7528" name="Freeform 382"/>
            <p:cNvSpPr>
              <a:spLocks/>
            </p:cNvSpPr>
            <p:nvPr/>
          </p:nvSpPr>
          <p:spPr bwMode="auto">
            <a:xfrm>
              <a:off x="2836" y="1352"/>
              <a:ext cx="86" cy="54"/>
            </a:xfrm>
            <a:custGeom>
              <a:avLst/>
              <a:gdLst>
                <a:gd name="T0" fmla="*/ 0 w 84"/>
                <a:gd name="T1" fmla="*/ 149 h 48"/>
                <a:gd name="T2" fmla="*/ 0 w 84"/>
                <a:gd name="T3" fmla="*/ 53 h 48"/>
                <a:gd name="T4" fmla="*/ 0 w 84"/>
                <a:gd name="T5" fmla="*/ 53 h 48"/>
                <a:gd name="T6" fmla="*/ 36 w 84"/>
                <a:gd name="T7" fmla="*/ 26 h 48"/>
                <a:gd name="T8" fmla="*/ 69 w 84"/>
                <a:gd name="T9" fmla="*/ 0 h 48"/>
                <a:gd name="T10" fmla="*/ 109 w 84"/>
                <a:gd name="T11" fmla="*/ 77 h 48"/>
                <a:gd name="T12" fmla="*/ 48 w 84"/>
                <a:gd name="T13" fmla="*/ 201 h 48"/>
                <a:gd name="T14" fmla="*/ 36 w 84"/>
                <a:gd name="T15" fmla="*/ 201 h 48"/>
                <a:gd name="T16" fmla="*/ 36 w 84"/>
                <a:gd name="T17" fmla="*/ 149 h 48"/>
                <a:gd name="T18" fmla="*/ 12 w 84"/>
                <a:gd name="T19" fmla="*/ 149 h 48"/>
                <a:gd name="T20" fmla="*/ 0 w 84"/>
                <a:gd name="T21" fmla="*/ 149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48"/>
                <a:gd name="T35" fmla="*/ 84 w 8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239FB1"/>
            </a:solidFill>
            <a:ln w="9525">
              <a:solidFill>
                <a:srgbClr val="000000"/>
              </a:solidFill>
              <a:round/>
              <a:headEnd/>
              <a:tailEnd/>
            </a:ln>
          </p:spPr>
          <p:txBody>
            <a:bodyPr/>
            <a:lstStyle/>
            <a:p>
              <a:endParaRPr lang="en-US"/>
            </a:p>
          </p:txBody>
        </p:sp>
        <p:sp>
          <p:nvSpPr>
            <p:cNvPr id="7529" name="Freeform 383"/>
            <p:cNvSpPr>
              <a:spLocks/>
            </p:cNvSpPr>
            <p:nvPr/>
          </p:nvSpPr>
          <p:spPr bwMode="auto">
            <a:xfrm>
              <a:off x="2577" y="1426"/>
              <a:ext cx="54" cy="54"/>
            </a:xfrm>
            <a:custGeom>
              <a:avLst/>
              <a:gdLst>
                <a:gd name="T0" fmla="*/ 54 w 53"/>
                <a:gd name="T1" fmla="*/ 99 h 48"/>
                <a:gd name="T2" fmla="*/ 65 w 53"/>
                <a:gd name="T3" fmla="*/ 77 h 48"/>
                <a:gd name="T4" fmla="*/ 60 w 53"/>
                <a:gd name="T5" fmla="*/ 53 h 48"/>
                <a:gd name="T6" fmla="*/ 65 w 53"/>
                <a:gd name="T7" fmla="*/ 0 h 48"/>
                <a:gd name="T8" fmla="*/ 48 w 53"/>
                <a:gd name="T9" fmla="*/ 0 h 48"/>
                <a:gd name="T10" fmla="*/ 18 w 53"/>
                <a:gd name="T11" fmla="*/ 53 h 48"/>
                <a:gd name="T12" fmla="*/ 6 w 53"/>
                <a:gd name="T13" fmla="*/ 125 h 48"/>
                <a:gd name="T14" fmla="*/ 0 w 53"/>
                <a:gd name="T15" fmla="*/ 149 h 48"/>
                <a:gd name="T16" fmla="*/ 12 w 53"/>
                <a:gd name="T17" fmla="*/ 149 h 48"/>
                <a:gd name="T18" fmla="*/ 42 w 53"/>
                <a:gd name="T19" fmla="*/ 149 h 48"/>
                <a:gd name="T20" fmla="*/ 48 w 53"/>
                <a:gd name="T21" fmla="*/ 171 h 48"/>
                <a:gd name="T22" fmla="*/ 54 w 53"/>
                <a:gd name="T23" fmla="*/ 201 h 48"/>
                <a:gd name="T24" fmla="*/ 54 w 53"/>
                <a:gd name="T25" fmla="*/ 99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48"/>
                <a:gd name="T41" fmla="*/ 53 w 53"/>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round/>
              <a:headEnd/>
              <a:tailEnd/>
            </a:ln>
          </p:spPr>
          <p:txBody>
            <a:bodyPr/>
            <a:lstStyle/>
            <a:p>
              <a:endParaRPr lang="en-US"/>
            </a:p>
          </p:txBody>
        </p:sp>
        <p:sp>
          <p:nvSpPr>
            <p:cNvPr id="7530" name="Freeform 384"/>
            <p:cNvSpPr>
              <a:spLocks/>
            </p:cNvSpPr>
            <p:nvPr/>
          </p:nvSpPr>
          <p:spPr bwMode="auto">
            <a:xfrm>
              <a:off x="2741" y="1392"/>
              <a:ext cx="151" cy="122"/>
            </a:xfrm>
            <a:custGeom>
              <a:avLst/>
              <a:gdLst>
                <a:gd name="T0" fmla="*/ 60 w 150"/>
                <a:gd name="T1" fmla="*/ 26 h 108"/>
                <a:gd name="T2" fmla="*/ 60 w 150"/>
                <a:gd name="T3" fmla="*/ 0 h 108"/>
                <a:gd name="T4" fmla="*/ 42 w 150"/>
                <a:gd name="T5" fmla="*/ 26 h 108"/>
                <a:gd name="T6" fmla="*/ 18 w 150"/>
                <a:gd name="T7" fmla="*/ 53 h 108"/>
                <a:gd name="T8" fmla="*/ 0 w 150"/>
                <a:gd name="T9" fmla="*/ 53 h 108"/>
                <a:gd name="T10" fmla="*/ 6 w 150"/>
                <a:gd name="T11" fmla="*/ 77 h 108"/>
                <a:gd name="T12" fmla="*/ 0 w 150"/>
                <a:gd name="T13" fmla="*/ 101 h 108"/>
                <a:gd name="T14" fmla="*/ 0 w 150"/>
                <a:gd name="T15" fmla="*/ 180 h 108"/>
                <a:gd name="T16" fmla="*/ 12 w 150"/>
                <a:gd name="T17" fmla="*/ 259 h 108"/>
                <a:gd name="T18" fmla="*/ 12 w 150"/>
                <a:gd name="T19" fmla="*/ 337 h 108"/>
                <a:gd name="T20" fmla="*/ 12 w 150"/>
                <a:gd name="T21" fmla="*/ 311 h 108"/>
                <a:gd name="T22" fmla="*/ 36 w 150"/>
                <a:gd name="T23" fmla="*/ 365 h 108"/>
                <a:gd name="T24" fmla="*/ 42 w 150"/>
                <a:gd name="T25" fmla="*/ 390 h 108"/>
                <a:gd name="T26" fmla="*/ 48 w 150"/>
                <a:gd name="T27" fmla="*/ 365 h 108"/>
                <a:gd name="T28" fmla="*/ 60 w 150"/>
                <a:gd name="T29" fmla="*/ 390 h 108"/>
                <a:gd name="T30" fmla="*/ 90 w 150"/>
                <a:gd name="T31" fmla="*/ 441 h 108"/>
                <a:gd name="T32" fmla="*/ 108 w 150"/>
                <a:gd name="T33" fmla="*/ 441 h 108"/>
                <a:gd name="T34" fmla="*/ 108 w 150"/>
                <a:gd name="T35" fmla="*/ 467 h 108"/>
                <a:gd name="T36" fmla="*/ 120 w 150"/>
                <a:gd name="T37" fmla="*/ 441 h 108"/>
                <a:gd name="T38" fmla="*/ 144 w 150"/>
                <a:gd name="T39" fmla="*/ 467 h 108"/>
                <a:gd name="T40" fmla="*/ 150 w 150"/>
                <a:gd name="T41" fmla="*/ 441 h 108"/>
                <a:gd name="T42" fmla="*/ 162 w 150"/>
                <a:gd name="T43" fmla="*/ 365 h 108"/>
                <a:gd name="T44" fmla="*/ 162 w 150"/>
                <a:gd name="T45" fmla="*/ 337 h 108"/>
                <a:gd name="T46" fmla="*/ 156 w 150"/>
                <a:gd name="T47" fmla="*/ 234 h 108"/>
                <a:gd name="T48" fmla="*/ 150 w 150"/>
                <a:gd name="T49" fmla="*/ 207 h 108"/>
                <a:gd name="T50" fmla="*/ 156 w 150"/>
                <a:gd name="T51" fmla="*/ 158 h 108"/>
                <a:gd name="T52" fmla="*/ 144 w 150"/>
                <a:gd name="T53" fmla="*/ 53 h 108"/>
                <a:gd name="T54" fmla="*/ 90 w 150"/>
                <a:gd name="T55" fmla="*/ 26 h 108"/>
                <a:gd name="T56" fmla="*/ 60 w 150"/>
                <a:gd name="T57" fmla="*/ 26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0"/>
                <a:gd name="T88" fmla="*/ 0 h 108"/>
                <a:gd name="T89" fmla="*/ 150 w 150"/>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round/>
              <a:headEnd/>
              <a:tailEnd/>
            </a:ln>
          </p:spPr>
          <p:txBody>
            <a:bodyPr/>
            <a:lstStyle/>
            <a:p>
              <a:endParaRPr lang="en-US"/>
            </a:p>
          </p:txBody>
        </p:sp>
        <p:sp>
          <p:nvSpPr>
            <p:cNvPr id="7531" name="Freeform 385"/>
            <p:cNvSpPr>
              <a:spLocks/>
            </p:cNvSpPr>
            <p:nvPr/>
          </p:nvSpPr>
          <p:spPr bwMode="auto">
            <a:xfrm>
              <a:off x="2850" y="1534"/>
              <a:ext cx="150" cy="100"/>
            </a:xfrm>
            <a:custGeom>
              <a:avLst/>
              <a:gdLst>
                <a:gd name="T0" fmla="*/ 149 w 149"/>
                <a:gd name="T1" fmla="*/ 288 h 89"/>
                <a:gd name="T2" fmla="*/ 143 w 149"/>
                <a:gd name="T3" fmla="*/ 362 h 89"/>
                <a:gd name="T4" fmla="*/ 114 w 149"/>
                <a:gd name="T5" fmla="*/ 333 h 89"/>
                <a:gd name="T6" fmla="*/ 90 w 149"/>
                <a:gd name="T7" fmla="*/ 362 h 89"/>
                <a:gd name="T8" fmla="*/ 60 w 149"/>
                <a:gd name="T9" fmla="*/ 362 h 89"/>
                <a:gd name="T10" fmla="*/ 42 w 149"/>
                <a:gd name="T11" fmla="*/ 333 h 89"/>
                <a:gd name="T12" fmla="*/ 42 w 149"/>
                <a:gd name="T13" fmla="*/ 313 h 89"/>
                <a:gd name="T14" fmla="*/ 36 w 149"/>
                <a:gd name="T15" fmla="*/ 288 h 89"/>
                <a:gd name="T16" fmla="*/ 30 w 149"/>
                <a:gd name="T17" fmla="*/ 288 h 89"/>
                <a:gd name="T18" fmla="*/ 30 w 149"/>
                <a:gd name="T19" fmla="*/ 288 h 89"/>
                <a:gd name="T20" fmla="*/ 18 w 149"/>
                <a:gd name="T21" fmla="*/ 262 h 89"/>
                <a:gd name="T22" fmla="*/ 0 w 149"/>
                <a:gd name="T23" fmla="*/ 170 h 89"/>
                <a:gd name="T24" fmla="*/ 6 w 149"/>
                <a:gd name="T25" fmla="*/ 145 h 89"/>
                <a:gd name="T26" fmla="*/ 18 w 149"/>
                <a:gd name="T27" fmla="*/ 99 h 89"/>
                <a:gd name="T28" fmla="*/ 36 w 149"/>
                <a:gd name="T29" fmla="*/ 24 h 89"/>
                <a:gd name="T30" fmla="*/ 36 w 149"/>
                <a:gd name="T31" fmla="*/ 24 h 89"/>
                <a:gd name="T32" fmla="*/ 66 w 149"/>
                <a:gd name="T33" fmla="*/ 48 h 89"/>
                <a:gd name="T34" fmla="*/ 102 w 149"/>
                <a:gd name="T35" fmla="*/ 0 h 89"/>
                <a:gd name="T36" fmla="*/ 102 w 149"/>
                <a:gd name="T37" fmla="*/ 0 h 89"/>
                <a:gd name="T38" fmla="*/ 114 w 149"/>
                <a:gd name="T39" fmla="*/ 48 h 89"/>
                <a:gd name="T40" fmla="*/ 125 w 149"/>
                <a:gd name="T41" fmla="*/ 99 h 89"/>
                <a:gd name="T42" fmla="*/ 137 w 149"/>
                <a:gd name="T43" fmla="*/ 215 h 89"/>
                <a:gd name="T44" fmla="*/ 149 w 149"/>
                <a:gd name="T45" fmla="*/ 215 h 89"/>
                <a:gd name="T46" fmla="*/ 161 w 149"/>
                <a:gd name="T47" fmla="*/ 234 h 89"/>
                <a:gd name="T48" fmla="*/ 161 w 149"/>
                <a:gd name="T49" fmla="*/ 262 h 89"/>
                <a:gd name="T50" fmla="*/ 155 w 149"/>
                <a:gd name="T51" fmla="*/ 262 h 89"/>
                <a:gd name="T52" fmla="*/ 149 w 149"/>
                <a:gd name="T53" fmla="*/ 262 h 89"/>
                <a:gd name="T54" fmla="*/ 149 w 149"/>
                <a:gd name="T55" fmla="*/ 288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9"/>
                <a:gd name="T85" fmla="*/ 0 h 89"/>
                <a:gd name="T86" fmla="*/ 149 w 149"/>
                <a:gd name="T87" fmla="*/ 89 h 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round/>
              <a:headEnd/>
              <a:tailEnd/>
            </a:ln>
          </p:spPr>
          <p:txBody>
            <a:bodyPr/>
            <a:lstStyle/>
            <a:p>
              <a:endParaRPr lang="en-US"/>
            </a:p>
          </p:txBody>
        </p:sp>
        <p:sp>
          <p:nvSpPr>
            <p:cNvPr id="7532" name="Freeform 386"/>
            <p:cNvSpPr>
              <a:spLocks/>
            </p:cNvSpPr>
            <p:nvPr/>
          </p:nvSpPr>
          <p:spPr bwMode="auto">
            <a:xfrm>
              <a:off x="2715" y="1473"/>
              <a:ext cx="104" cy="54"/>
            </a:xfrm>
            <a:custGeom>
              <a:avLst/>
              <a:gdLst>
                <a:gd name="T0" fmla="*/ 108 w 102"/>
                <a:gd name="T1" fmla="*/ 77 h 48"/>
                <a:gd name="T2" fmla="*/ 126 w 102"/>
                <a:gd name="T3" fmla="*/ 125 h 48"/>
                <a:gd name="T4" fmla="*/ 126 w 102"/>
                <a:gd name="T5" fmla="*/ 125 h 48"/>
                <a:gd name="T6" fmla="*/ 120 w 102"/>
                <a:gd name="T7" fmla="*/ 149 h 48"/>
                <a:gd name="T8" fmla="*/ 114 w 102"/>
                <a:gd name="T9" fmla="*/ 149 h 48"/>
                <a:gd name="T10" fmla="*/ 114 w 102"/>
                <a:gd name="T11" fmla="*/ 149 h 48"/>
                <a:gd name="T12" fmla="*/ 108 w 102"/>
                <a:gd name="T13" fmla="*/ 171 h 48"/>
                <a:gd name="T14" fmla="*/ 102 w 102"/>
                <a:gd name="T15" fmla="*/ 201 h 48"/>
                <a:gd name="T16" fmla="*/ 91 w 102"/>
                <a:gd name="T17" fmla="*/ 201 h 48"/>
                <a:gd name="T18" fmla="*/ 79 w 102"/>
                <a:gd name="T19" fmla="*/ 171 h 48"/>
                <a:gd name="T20" fmla="*/ 54 w 102"/>
                <a:gd name="T21" fmla="*/ 171 h 48"/>
                <a:gd name="T22" fmla="*/ 42 w 102"/>
                <a:gd name="T23" fmla="*/ 201 h 48"/>
                <a:gd name="T24" fmla="*/ 24 w 102"/>
                <a:gd name="T25" fmla="*/ 171 h 48"/>
                <a:gd name="T26" fmla="*/ 0 w 102"/>
                <a:gd name="T27" fmla="*/ 99 h 48"/>
                <a:gd name="T28" fmla="*/ 0 w 102"/>
                <a:gd name="T29" fmla="*/ 77 h 48"/>
                <a:gd name="T30" fmla="*/ 42 w 102"/>
                <a:gd name="T31" fmla="*/ 0 h 48"/>
                <a:gd name="T32" fmla="*/ 48 w 102"/>
                <a:gd name="T33" fmla="*/ 26 h 48"/>
                <a:gd name="T34" fmla="*/ 48 w 102"/>
                <a:gd name="T35" fmla="*/ 0 h 48"/>
                <a:gd name="T36" fmla="*/ 72 w 102"/>
                <a:gd name="T37" fmla="*/ 53 h 48"/>
                <a:gd name="T38" fmla="*/ 79 w 102"/>
                <a:gd name="T39" fmla="*/ 77 h 48"/>
                <a:gd name="T40" fmla="*/ 91 w 102"/>
                <a:gd name="T41" fmla="*/ 53 h 48"/>
                <a:gd name="T42" fmla="*/ 108 w 102"/>
                <a:gd name="T43" fmla="*/ 7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2"/>
                <a:gd name="T67" fmla="*/ 0 h 48"/>
                <a:gd name="T68" fmla="*/ 102 w 102"/>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round/>
              <a:headEnd/>
              <a:tailEnd/>
            </a:ln>
          </p:spPr>
          <p:txBody>
            <a:bodyPr/>
            <a:lstStyle/>
            <a:p>
              <a:endParaRPr lang="en-US"/>
            </a:p>
          </p:txBody>
        </p:sp>
        <p:sp>
          <p:nvSpPr>
            <p:cNvPr id="7533" name="Freeform 387"/>
            <p:cNvSpPr>
              <a:spLocks/>
            </p:cNvSpPr>
            <p:nvPr/>
          </p:nvSpPr>
          <p:spPr bwMode="auto">
            <a:xfrm>
              <a:off x="2565" y="1467"/>
              <a:ext cx="55" cy="40"/>
            </a:xfrm>
            <a:custGeom>
              <a:avLst/>
              <a:gdLst>
                <a:gd name="T0" fmla="*/ 12 w 54"/>
                <a:gd name="T1" fmla="*/ 0 h 36"/>
                <a:gd name="T2" fmla="*/ 0 w 54"/>
                <a:gd name="T3" fmla="*/ 22 h 36"/>
                <a:gd name="T4" fmla="*/ 6 w 54"/>
                <a:gd name="T5" fmla="*/ 41 h 36"/>
                <a:gd name="T6" fmla="*/ 24 w 54"/>
                <a:gd name="T7" fmla="*/ 87 h 36"/>
                <a:gd name="T8" fmla="*/ 42 w 54"/>
                <a:gd name="T9" fmla="*/ 87 h 36"/>
                <a:gd name="T10" fmla="*/ 48 w 54"/>
                <a:gd name="T11" fmla="*/ 87 h 36"/>
                <a:gd name="T12" fmla="*/ 60 w 54"/>
                <a:gd name="T13" fmla="*/ 124 h 36"/>
                <a:gd name="T14" fmla="*/ 60 w 54"/>
                <a:gd name="T15" fmla="*/ 124 h 36"/>
                <a:gd name="T16" fmla="*/ 60 w 54"/>
                <a:gd name="T17" fmla="*/ 108 h 36"/>
                <a:gd name="T18" fmla="*/ 66 w 54"/>
                <a:gd name="T19" fmla="*/ 87 h 36"/>
                <a:gd name="T20" fmla="*/ 66 w 54"/>
                <a:gd name="T21" fmla="*/ 41 h 36"/>
                <a:gd name="T22" fmla="*/ 60 w 54"/>
                <a:gd name="T23" fmla="*/ 22 h 36"/>
                <a:gd name="T24" fmla="*/ 54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36"/>
                <a:gd name="T47" fmla="*/ 54 w 5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34" name="Freeform 388"/>
            <p:cNvSpPr>
              <a:spLocks/>
            </p:cNvSpPr>
            <p:nvPr/>
          </p:nvSpPr>
          <p:spPr bwMode="auto">
            <a:xfrm>
              <a:off x="2620" y="1392"/>
              <a:ext cx="133" cy="162"/>
            </a:xfrm>
            <a:custGeom>
              <a:avLst/>
              <a:gdLst>
                <a:gd name="T0" fmla="*/ 29 w 131"/>
                <a:gd name="T1" fmla="*/ 99 h 144"/>
                <a:gd name="T2" fmla="*/ 47 w 131"/>
                <a:gd name="T3" fmla="*/ 99 h 144"/>
                <a:gd name="T4" fmla="*/ 47 w 131"/>
                <a:gd name="T5" fmla="*/ 99 h 144"/>
                <a:gd name="T6" fmla="*/ 53 w 131"/>
                <a:gd name="T7" fmla="*/ 74 h 144"/>
                <a:gd name="T8" fmla="*/ 59 w 131"/>
                <a:gd name="T9" fmla="*/ 99 h 144"/>
                <a:gd name="T10" fmla="*/ 53 w 131"/>
                <a:gd name="T11" fmla="*/ 74 h 144"/>
                <a:gd name="T12" fmla="*/ 47 w 131"/>
                <a:gd name="T13" fmla="*/ 48 h 144"/>
                <a:gd name="T14" fmla="*/ 47 w 131"/>
                <a:gd name="T15" fmla="*/ 26 h 144"/>
                <a:gd name="T16" fmla="*/ 47 w 131"/>
                <a:gd name="T17" fmla="*/ 0 h 144"/>
                <a:gd name="T18" fmla="*/ 59 w 131"/>
                <a:gd name="T19" fmla="*/ 0 h 144"/>
                <a:gd name="T20" fmla="*/ 59 w 131"/>
                <a:gd name="T21" fmla="*/ 0 h 144"/>
                <a:gd name="T22" fmla="*/ 65 w 131"/>
                <a:gd name="T23" fmla="*/ 26 h 144"/>
                <a:gd name="T24" fmla="*/ 77 w 131"/>
                <a:gd name="T25" fmla="*/ 26 h 144"/>
                <a:gd name="T26" fmla="*/ 77 w 131"/>
                <a:gd name="T27" fmla="*/ 48 h 144"/>
                <a:gd name="T28" fmla="*/ 83 w 131"/>
                <a:gd name="T29" fmla="*/ 74 h 144"/>
                <a:gd name="T30" fmla="*/ 115 w 131"/>
                <a:gd name="T31" fmla="*/ 26 h 144"/>
                <a:gd name="T32" fmla="*/ 103 w 131"/>
                <a:gd name="T33" fmla="*/ 26 h 144"/>
                <a:gd name="T34" fmla="*/ 137 w 131"/>
                <a:gd name="T35" fmla="*/ 74 h 144"/>
                <a:gd name="T36" fmla="*/ 143 w 131"/>
                <a:gd name="T37" fmla="*/ 48 h 144"/>
                <a:gd name="T38" fmla="*/ 149 w 131"/>
                <a:gd name="T39" fmla="*/ 74 h 144"/>
                <a:gd name="T40" fmla="*/ 143 w 131"/>
                <a:gd name="T41" fmla="*/ 99 h 144"/>
                <a:gd name="T42" fmla="*/ 143 w 131"/>
                <a:gd name="T43" fmla="*/ 171 h 144"/>
                <a:gd name="T44" fmla="*/ 155 w 131"/>
                <a:gd name="T45" fmla="*/ 242 h 144"/>
                <a:gd name="T46" fmla="*/ 155 w 131"/>
                <a:gd name="T47" fmla="*/ 322 h 144"/>
                <a:gd name="T48" fmla="*/ 149 w 131"/>
                <a:gd name="T49" fmla="*/ 294 h 144"/>
                <a:gd name="T50" fmla="*/ 115 w 131"/>
                <a:gd name="T51" fmla="*/ 371 h 144"/>
                <a:gd name="T52" fmla="*/ 115 w 131"/>
                <a:gd name="T53" fmla="*/ 394 h 144"/>
                <a:gd name="T54" fmla="*/ 143 w 131"/>
                <a:gd name="T55" fmla="*/ 469 h 144"/>
                <a:gd name="T56" fmla="*/ 131 w 131"/>
                <a:gd name="T57" fmla="*/ 516 h 144"/>
                <a:gd name="T58" fmla="*/ 131 w 131"/>
                <a:gd name="T59" fmla="*/ 566 h 144"/>
                <a:gd name="T60" fmla="*/ 131 w 131"/>
                <a:gd name="T61" fmla="*/ 566 h 144"/>
                <a:gd name="T62" fmla="*/ 103 w 131"/>
                <a:gd name="T63" fmla="*/ 566 h 144"/>
                <a:gd name="T64" fmla="*/ 83 w 131"/>
                <a:gd name="T65" fmla="*/ 566 h 144"/>
                <a:gd name="T66" fmla="*/ 83 w 131"/>
                <a:gd name="T67" fmla="*/ 594 h 144"/>
                <a:gd name="T68" fmla="*/ 65 w 131"/>
                <a:gd name="T69" fmla="*/ 566 h 144"/>
                <a:gd name="T70" fmla="*/ 53 w 131"/>
                <a:gd name="T71" fmla="*/ 566 h 144"/>
                <a:gd name="T72" fmla="*/ 23 w 131"/>
                <a:gd name="T73" fmla="*/ 566 h 144"/>
                <a:gd name="T74" fmla="*/ 29 w 131"/>
                <a:gd name="T75" fmla="*/ 469 h 144"/>
                <a:gd name="T76" fmla="*/ 6 w 131"/>
                <a:gd name="T77" fmla="*/ 419 h 144"/>
                <a:gd name="T78" fmla="*/ 6 w 131"/>
                <a:gd name="T79" fmla="*/ 419 h 144"/>
                <a:gd name="T80" fmla="*/ 6 w 131"/>
                <a:gd name="T81" fmla="*/ 419 h 144"/>
                <a:gd name="T82" fmla="*/ 0 w 131"/>
                <a:gd name="T83" fmla="*/ 371 h 144"/>
                <a:gd name="T84" fmla="*/ 0 w 131"/>
                <a:gd name="T85" fmla="*/ 322 h 144"/>
                <a:gd name="T86" fmla="*/ 0 w 131"/>
                <a:gd name="T87" fmla="*/ 322 h 144"/>
                <a:gd name="T88" fmla="*/ 0 w 131"/>
                <a:gd name="T89" fmla="*/ 226 h 144"/>
                <a:gd name="T90" fmla="*/ 11 w 131"/>
                <a:gd name="T91" fmla="*/ 201 h 144"/>
                <a:gd name="T92" fmla="*/ 6 w 131"/>
                <a:gd name="T93" fmla="*/ 171 h 144"/>
                <a:gd name="T94" fmla="*/ 11 w 131"/>
                <a:gd name="T95" fmla="*/ 125 h 144"/>
                <a:gd name="T96" fmla="*/ 11 w 131"/>
                <a:gd name="T97" fmla="*/ 125 h 144"/>
                <a:gd name="T98" fmla="*/ 11 w 131"/>
                <a:gd name="T99" fmla="*/ 99 h 144"/>
                <a:gd name="T100" fmla="*/ 29 w 131"/>
                <a:gd name="T101" fmla="*/ 99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1"/>
                <a:gd name="T154" fmla="*/ 0 h 144"/>
                <a:gd name="T155" fmla="*/ 131 w 131"/>
                <a:gd name="T156" fmla="*/ 144 h 1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round/>
              <a:headEnd/>
              <a:tailEnd/>
            </a:ln>
          </p:spPr>
          <p:txBody>
            <a:bodyPr/>
            <a:lstStyle/>
            <a:p>
              <a:endParaRPr lang="en-US"/>
            </a:p>
          </p:txBody>
        </p:sp>
        <p:sp>
          <p:nvSpPr>
            <p:cNvPr id="7535" name="Freeform 389"/>
            <p:cNvSpPr>
              <a:spLocks/>
            </p:cNvSpPr>
            <p:nvPr/>
          </p:nvSpPr>
          <p:spPr bwMode="auto">
            <a:xfrm>
              <a:off x="2722" y="1399"/>
              <a:ext cx="6" cy="7"/>
            </a:xfrm>
            <a:custGeom>
              <a:avLst/>
              <a:gdLst>
                <a:gd name="T0" fmla="*/ 0 w 6"/>
                <a:gd name="T1" fmla="*/ 40 h 6"/>
                <a:gd name="T2" fmla="*/ 6 w 6"/>
                <a:gd name="T3" fmla="*/ 40 h 6"/>
                <a:gd name="T4" fmla="*/ 6 w 6"/>
                <a:gd name="T5" fmla="*/ 0 h 6"/>
                <a:gd name="T6" fmla="*/ 0 w 6"/>
                <a:gd name="T7" fmla="*/ 4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6" y="0"/>
                  </a:lnTo>
                  <a:lnTo>
                    <a:pt x="0" y="6"/>
                  </a:lnTo>
                  <a:close/>
                </a:path>
              </a:pathLst>
            </a:custGeom>
            <a:solidFill>
              <a:srgbClr val="6F73BF"/>
            </a:solidFill>
            <a:ln w="9525">
              <a:solidFill>
                <a:srgbClr val="000000"/>
              </a:solidFill>
              <a:round/>
              <a:headEnd/>
              <a:tailEnd/>
            </a:ln>
          </p:spPr>
          <p:txBody>
            <a:bodyPr/>
            <a:lstStyle/>
            <a:p>
              <a:endParaRPr lang="en-US"/>
            </a:p>
          </p:txBody>
        </p:sp>
        <p:sp>
          <p:nvSpPr>
            <p:cNvPr id="7536" name="Freeform 390"/>
            <p:cNvSpPr>
              <a:spLocks/>
            </p:cNvSpPr>
            <p:nvPr/>
          </p:nvSpPr>
          <p:spPr bwMode="auto">
            <a:xfrm>
              <a:off x="2613" y="1494"/>
              <a:ext cx="13" cy="13"/>
            </a:xfrm>
            <a:custGeom>
              <a:avLst/>
              <a:gdLst>
                <a:gd name="T0" fmla="*/ 18 w 12"/>
                <a:gd name="T1" fmla="*/ 0 h 12"/>
                <a:gd name="T2" fmla="*/ 0 w 12"/>
                <a:gd name="T3" fmla="*/ 18 h 12"/>
                <a:gd name="T4" fmla="*/ 0 w 12"/>
                <a:gd name="T5" fmla="*/ 30 h 12"/>
                <a:gd name="T6" fmla="*/ 30 w 12"/>
                <a:gd name="T7" fmla="*/ 30 h 12"/>
                <a:gd name="T8" fmla="*/ 30 w 12"/>
                <a:gd name="T9" fmla="*/ 30 h 12"/>
                <a:gd name="T10" fmla="*/ 18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6" y="0"/>
                  </a:moveTo>
                  <a:lnTo>
                    <a:pt x="0" y="6"/>
                  </a:lnTo>
                  <a:lnTo>
                    <a:pt x="0" y="12"/>
                  </a:lnTo>
                  <a:lnTo>
                    <a:pt x="12" y="12"/>
                  </a:lnTo>
                  <a:lnTo>
                    <a:pt x="6" y="0"/>
                  </a:lnTo>
                  <a:close/>
                </a:path>
              </a:pathLst>
            </a:custGeom>
            <a:solidFill>
              <a:srgbClr val="6F73BF"/>
            </a:solidFill>
            <a:ln w="9525">
              <a:solidFill>
                <a:srgbClr val="000000"/>
              </a:solidFill>
              <a:round/>
              <a:headEnd/>
              <a:tailEnd/>
            </a:ln>
          </p:spPr>
          <p:txBody>
            <a:bodyPr/>
            <a:lstStyle/>
            <a:p>
              <a:endParaRPr lang="en-US"/>
            </a:p>
          </p:txBody>
        </p:sp>
        <p:sp>
          <p:nvSpPr>
            <p:cNvPr id="7537" name="Freeform 391"/>
            <p:cNvSpPr>
              <a:spLocks/>
            </p:cNvSpPr>
            <p:nvPr/>
          </p:nvSpPr>
          <p:spPr bwMode="auto">
            <a:xfrm>
              <a:off x="2941" y="1521"/>
              <a:ext cx="71" cy="80"/>
            </a:xfrm>
            <a:custGeom>
              <a:avLst/>
              <a:gdLst>
                <a:gd name="T0" fmla="*/ 12 w 71"/>
                <a:gd name="T1" fmla="*/ 0 h 71"/>
                <a:gd name="T2" fmla="*/ 0 w 71"/>
                <a:gd name="T3" fmla="*/ 53 h 71"/>
                <a:gd name="T4" fmla="*/ 0 w 71"/>
                <a:gd name="T5" fmla="*/ 53 h 71"/>
                <a:gd name="T6" fmla="*/ 12 w 71"/>
                <a:gd name="T7" fmla="*/ 99 h 71"/>
                <a:gd name="T8" fmla="*/ 23 w 71"/>
                <a:gd name="T9" fmla="*/ 151 h 71"/>
                <a:gd name="T10" fmla="*/ 35 w 71"/>
                <a:gd name="T11" fmla="*/ 270 h 71"/>
                <a:gd name="T12" fmla="*/ 47 w 71"/>
                <a:gd name="T13" fmla="*/ 270 h 71"/>
                <a:gd name="T14" fmla="*/ 59 w 71"/>
                <a:gd name="T15" fmla="*/ 294 h 71"/>
                <a:gd name="T16" fmla="*/ 53 w 71"/>
                <a:gd name="T17" fmla="*/ 243 h 71"/>
                <a:gd name="T18" fmla="*/ 71 w 71"/>
                <a:gd name="T19" fmla="*/ 203 h 71"/>
                <a:gd name="T20" fmla="*/ 59 w 71"/>
                <a:gd name="T21" fmla="*/ 151 h 71"/>
                <a:gd name="T22" fmla="*/ 29 w 71"/>
                <a:gd name="T23" fmla="*/ 77 h 71"/>
                <a:gd name="T24" fmla="*/ 17 w 71"/>
                <a:gd name="T25" fmla="*/ 26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71"/>
                <a:gd name="T44" fmla="*/ 71 w 71"/>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round/>
              <a:headEnd/>
              <a:tailEnd/>
            </a:ln>
          </p:spPr>
          <p:txBody>
            <a:bodyPr/>
            <a:lstStyle/>
            <a:p>
              <a:endParaRPr lang="en-US"/>
            </a:p>
          </p:txBody>
        </p:sp>
        <p:sp>
          <p:nvSpPr>
            <p:cNvPr id="7538" name="Freeform 392"/>
            <p:cNvSpPr>
              <a:spLocks/>
            </p:cNvSpPr>
            <p:nvPr/>
          </p:nvSpPr>
          <p:spPr bwMode="auto">
            <a:xfrm>
              <a:off x="2594" y="1069"/>
              <a:ext cx="328" cy="256"/>
            </a:xfrm>
            <a:custGeom>
              <a:avLst/>
              <a:gdLst>
                <a:gd name="T0" fmla="*/ 221 w 323"/>
                <a:gd name="T1" fmla="*/ 126 h 227"/>
                <a:gd name="T2" fmla="*/ 215 w 323"/>
                <a:gd name="T3" fmla="*/ 99 h 227"/>
                <a:gd name="T4" fmla="*/ 215 w 323"/>
                <a:gd name="T5" fmla="*/ 126 h 227"/>
                <a:gd name="T6" fmla="*/ 196 w 323"/>
                <a:gd name="T7" fmla="*/ 126 h 227"/>
                <a:gd name="T8" fmla="*/ 187 w 323"/>
                <a:gd name="T9" fmla="*/ 179 h 227"/>
                <a:gd name="T10" fmla="*/ 187 w 323"/>
                <a:gd name="T11" fmla="*/ 203 h 227"/>
                <a:gd name="T12" fmla="*/ 169 w 323"/>
                <a:gd name="T13" fmla="*/ 203 h 227"/>
                <a:gd name="T14" fmla="*/ 155 w 323"/>
                <a:gd name="T15" fmla="*/ 203 h 227"/>
                <a:gd name="T16" fmla="*/ 155 w 323"/>
                <a:gd name="T17" fmla="*/ 257 h 227"/>
                <a:gd name="T18" fmla="*/ 149 w 323"/>
                <a:gd name="T19" fmla="*/ 257 h 227"/>
                <a:gd name="T20" fmla="*/ 143 w 323"/>
                <a:gd name="T21" fmla="*/ 277 h 227"/>
                <a:gd name="T22" fmla="*/ 131 w 323"/>
                <a:gd name="T23" fmla="*/ 328 h 227"/>
                <a:gd name="T24" fmla="*/ 137 w 323"/>
                <a:gd name="T25" fmla="*/ 356 h 227"/>
                <a:gd name="T26" fmla="*/ 125 w 323"/>
                <a:gd name="T27" fmla="*/ 406 h 227"/>
                <a:gd name="T28" fmla="*/ 95 w 323"/>
                <a:gd name="T29" fmla="*/ 434 h 227"/>
                <a:gd name="T30" fmla="*/ 105 w 323"/>
                <a:gd name="T31" fmla="*/ 452 h 227"/>
                <a:gd name="T32" fmla="*/ 77 w 323"/>
                <a:gd name="T33" fmla="*/ 504 h 227"/>
                <a:gd name="T34" fmla="*/ 89 w 323"/>
                <a:gd name="T35" fmla="*/ 504 h 227"/>
                <a:gd name="T36" fmla="*/ 83 w 323"/>
                <a:gd name="T37" fmla="*/ 555 h 227"/>
                <a:gd name="T38" fmla="*/ 65 w 323"/>
                <a:gd name="T39" fmla="*/ 555 h 227"/>
                <a:gd name="T40" fmla="*/ 59 w 323"/>
                <a:gd name="T41" fmla="*/ 581 h 227"/>
                <a:gd name="T42" fmla="*/ 30 w 323"/>
                <a:gd name="T43" fmla="*/ 581 h 227"/>
                <a:gd name="T44" fmla="*/ 30 w 323"/>
                <a:gd name="T45" fmla="*/ 606 h 227"/>
                <a:gd name="T46" fmla="*/ 30 w 323"/>
                <a:gd name="T47" fmla="*/ 629 h 227"/>
                <a:gd name="T48" fmla="*/ 12 w 323"/>
                <a:gd name="T49" fmla="*/ 629 h 227"/>
                <a:gd name="T50" fmla="*/ 0 w 323"/>
                <a:gd name="T51" fmla="*/ 655 h 227"/>
                <a:gd name="T52" fmla="*/ 0 w 323"/>
                <a:gd name="T53" fmla="*/ 683 h 227"/>
                <a:gd name="T54" fmla="*/ 6 w 323"/>
                <a:gd name="T55" fmla="*/ 706 h 227"/>
                <a:gd name="T56" fmla="*/ 30 w 323"/>
                <a:gd name="T57" fmla="*/ 706 h 227"/>
                <a:gd name="T58" fmla="*/ 30 w 323"/>
                <a:gd name="T59" fmla="*/ 731 h 227"/>
                <a:gd name="T60" fmla="*/ 6 w 323"/>
                <a:gd name="T61" fmla="*/ 759 h 227"/>
                <a:gd name="T62" fmla="*/ 12 w 323"/>
                <a:gd name="T63" fmla="*/ 759 h 227"/>
                <a:gd name="T64" fmla="*/ 12 w 323"/>
                <a:gd name="T65" fmla="*/ 785 h 227"/>
                <a:gd name="T66" fmla="*/ 24 w 323"/>
                <a:gd name="T67" fmla="*/ 785 h 227"/>
                <a:gd name="T68" fmla="*/ 12 w 323"/>
                <a:gd name="T69" fmla="*/ 833 h 227"/>
                <a:gd name="T70" fmla="*/ 6 w 323"/>
                <a:gd name="T71" fmla="*/ 857 h 227"/>
                <a:gd name="T72" fmla="*/ 18 w 323"/>
                <a:gd name="T73" fmla="*/ 857 h 227"/>
                <a:gd name="T74" fmla="*/ 12 w 323"/>
                <a:gd name="T75" fmla="*/ 934 h 227"/>
                <a:gd name="T76" fmla="*/ 77 w 323"/>
                <a:gd name="T77" fmla="*/ 885 h 227"/>
                <a:gd name="T78" fmla="*/ 95 w 323"/>
                <a:gd name="T79" fmla="*/ 833 h 227"/>
                <a:gd name="T80" fmla="*/ 125 w 323"/>
                <a:gd name="T81" fmla="*/ 804 h 227"/>
                <a:gd name="T82" fmla="*/ 131 w 323"/>
                <a:gd name="T83" fmla="*/ 706 h 227"/>
                <a:gd name="T84" fmla="*/ 117 w 323"/>
                <a:gd name="T85" fmla="*/ 529 h 227"/>
                <a:gd name="T86" fmla="*/ 137 w 323"/>
                <a:gd name="T87" fmla="*/ 452 h 227"/>
                <a:gd name="T88" fmla="*/ 161 w 323"/>
                <a:gd name="T89" fmla="*/ 328 h 227"/>
                <a:gd name="T90" fmla="*/ 203 w 323"/>
                <a:gd name="T91" fmla="*/ 203 h 227"/>
                <a:gd name="T92" fmla="*/ 221 w 323"/>
                <a:gd name="T93" fmla="*/ 126 h 227"/>
                <a:gd name="T94" fmla="*/ 259 w 323"/>
                <a:gd name="T95" fmla="*/ 157 h 227"/>
                <a:gd name="T96" fmla="*/ 308 w 323"/>
                <a:gd name="T97" fmla="*/ 157 h 227"/>
                <a:gd name="T98" fmla="*/ 359 w 323"/>
                <a:gd name="T99" fmla="*/ 99 h 227"/>
                <a:gd name="T100" fmla="*/ 388 w 323"/>
                <a:gd name="T101" fmla="*/ 99 h 227"/>
                <a:gd name="T102" fmla="*/ 366 w 323"/>
                <a:gd name="T103" fmla="*/ 77 h 227"/>
                <a:gd name="T104" fmla="*/ 374 w 323"/>
                <a:gd name="T105" fmla="*/ 26 h 227"/>
                <a:gd name="T106" fmla="*/ 346 w 323"/>
                <a:gd name="T107" fmla="*/ 53 h 227"/>
                <a:gd name="T108" fmla="*/ 338 w 323"/>
                <a:gd name="T109" fmla="*/ 26 h 227"/>
                <a:gd name="T110" fmla="*/ 316 w 323"/>
                <a:gd name="T111" fmla="*/ 53 h 227"/>
                <a:gd name="T112" fmla="*/ 301 w 323"/>
                <a:gd name="T113" fmla="*/ 26 h 227"/>
                <a:gd name="T114" fmla="*/ 287 w 323"/>
                <a:gd name="T115" fmla="*/ 26 h 227"/>
                <a:gd name="T116" fmla="*/ 259 w 323"/>
                <a:gd name="T117" fmla="*/ 53 h 227"/>
                <a:gd name="T118" fmla="*/ 251 w 323"/>
                <a:gd name="T119" fmla="*/ 7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3"/>
                <a:gd name="T181" fmla="*/ 0 h 227"/>
                <a:gd name="T182" fmla="*/ 323 w 323"/>
                <a:gd name="T183" fmla="*/ 227 h 2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239FB1"/>
            </a:solidFill>
            <a:ln w="9525">
              <a:solidFill>
                <a:srgbClr val="000000"/>
              </a:solidFill>
              <a:round/>
              <a:headEnd/>
              <a:tailEnd/>
            </a:ln>
          </p:spPr>
          <p:txBody>
            <a:bodyPr/>
            <a:lstStyle/>
            <a:p>
              <a:endParaRPr lang="en-US"/>
            </a:p>
          </p:txBody>
        </p:sp>
        <p:sp>
          <p:nvSpPr>
            <p:cNvPr id="7539" name="Freeform 393"/>
            <p:cNvSpPr>
              <a:spLocks/>
            </p:cNvSpPr>
            <p:nvPr/>
          </p:nvSpPr>
          <p:spPr bwMode="auto">
            <a:xfrm>
              <a:off x="2648" y="914"/>
              <a:ext cx="122" cy="54"/>
            </a:xfrm>
            <a:custGeom>
              <a:avLst/>
              <a:gdLst>
                <a:gd name="T0" fmla="*/ 24 w 120"/>
                <a:gd name="T1" fmla="*/ 26 h 48"/>
                <a:gd name="T2" fmla="*/ 12 w 120"/>
                <a:gd name="T3" fmla="*/ 26 h 48"/>
                <a:gd name="T4" fmla="*/ 0 w 120"/>
                <a:gd name="T5" fmla="*/ 26 h 48"/>
                <a:gd name="T6" fmla="*/ 0 w 120"/>
                <a:gd name="T7" fmla="*/ 53 h 48"/>
                <a:gd name="T8" fmla="*/ 12 w 120"/>
                <a:gd name="T9" fmla="*/ 53 h 48"/>
                <a:gd name="T10" fmla="*/ 12 w 120"/>
                <a:gd name="T11" fmla="*/ 53 h 48"/>
                <a:gd name="T12" fmla="*/ 6 w 120"/>
                <a:gd name="T13" fmla="*/ 77 h 48"/>
                <a:gd name="T14" fmla="*/ 18 w 120"/>
                <a:gd name="T15" fmla="*/ 99 h 48"/>
                <a:gd name="T16" fmla="*/ 42 w 120"/>
                <a:gd name="T17" fmla="*/ 99 h 48"/>
                <a:gd name="T18" fmla="*/ 48 w 120"/>
                <a:gd name="T19" fmla="*/ 99 h 48"/>
                <a:gd name="T20" fmla="*/ 60 w 120"/>
                <a:gd name="T21" fmla="*/ 77 h 48"/>
                <a:gd name="T22" fmla="*/ 60 w 120"/>
                <a:gd name="T23" fmla="*/ 99 h 48"/>
                <a:gd name="T24" fmla="*/ 72 w 120"/>
                <a:gd name="T25" fmla="*/ 77 h 48"/>
                <a:gd name="T26" fmla="*/ 78 w 120"/>
                <a:gd name="T27" fmla="*/ 99 h 48"/>
                <a:gd name="T28" fmla="*/ 48 w 120"/>
                <a:gd name="T29" fmla="*/ 125 h 48"/>
                <a:gd name="T30" fmla="*/ 42 w 120"/>
                <a:gd name="T31" fmla="*/ 125 h 48"/>
                <a:gd name="T32" fmla="*/ 78 w 120"/>
                <a:gd name="T33" fmla="*/ 125 h 48"/>
                <a:gd name="T34" fmla="*/ 66 w 120"/>
                <a:gd name="T35" fmla="*/ 149 h 48"/>
                <a:gd name="T36" fmla="*/ 72 w 120"/>
                <a:gd name="T37" fmla="*/ 149 h 48"/>
                <a:gd name="T38" fmla="*/ 48 w 120"/>
                <a:gd name="T39" fmla="*/ 149 h 48"/>
                <a:gd name="T40" fmla="*/ 72 w 120"/>
                <a:gd name="T41" fmla="*/ 171 h 48"/>
                <a:gd name="T42" fmla="*/ 84 w 120"/>
                <a:gd name="T43" fmla="*/ 201 h 48"/>
                <a:gd name="T44" fmla="*/ 84 w 120"/>
                <a:gd name="T45" fmla="*/ 201 h 48"/>
                <a:gd name="T46" fmla="*/ 102 w 120"/>
                <a:gd name="T47" fmla="*/ 149 h 48"/>
                <a:gd name="T48" fmla="*/ 114 w 120"/>
                <a:gd name="T49" fmla="*/ 125 h 48"/>
                <a:gd name="T50" fmla="*/ 114 w 120"/>
                <a:gd name="T51" fmla="*/ 99 h 48"/>
                <a:gd name="T52" fmla="*/ 144 w 120"/>
                <a:gd name="T53" fmla="*/ 77 h 48"/>
                <a:gd name="T54" fmla="*/ 114 w 120"/>
                <a:gd name="T55" fmla="*/ 53 h 48"/>
                <a:gd name="T56" fmla="*/ 102 w 120"/>
                <a:gd name="T57" fmla="*/ 26 h 48"/>
                <a:gd name="T58" fmla="*/ 90 w 120"/>
                <a:gd name="T59" fmla="*/ 26 h 48"/>
                <a:gd name="T60" fmla="*/ 84 w 120"/>
                <a:gd name="T61" fmla="*/ 26 h 48"/>
                <a:gd name="T62" fmla="*/ 72 w 120"/>
                <a:gd name="T63" fmla="*/ 0 h 48"/>
                <a:gd name="T64" fmla="*/ 72 w 120"/>
                <a:gd name="T65" fmla="*/ 77 h 48"/>
                <a:gd name="T66" fmla="*/ 54 w 120"/>
                <a:gd name="T67" fmla="*/ 26 h 48"/>
                <a:gd name="T68" fmla="*/ 42 w 120"/>
                <a:gd name="T69" fmla="*/ 26 h 48"/>
                <a:gd name="T70" fmla="*/ 24 w 120"/>
                <a:gd name="T71" fmla="*/ 26 h 48"/>
                <a:gd name="T72" fmla="*/ 24 w 120"/>
                <a:gd name="T73" fmla="*/ 26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0"/>
                <a:gd name="T112" fmla="*/ 0 h 48"/>
                <a:gd name="T113" fmla="*/ 120 w 120"/>
                <a:gd name="T114" fmla="*/ 48 h 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239FB1"/>
            </a:solidFill>
            <a:ln w="9525">
              <a:solidFill>
                <a:srgbClr val="000000"/>
              </a:solidFill>
              <a:round/>
              <a:headEnd/>
              <a:tailEnd/>
            </a:ln>
          </p:spPr>
          <p:txBody>
            <a:bodyPr/>
            <a:lstStyle/>
            <a:p>
              <a:endParaRPr lang="en-US"/>
            </a:p>
          </p:txBody>
        </p:sp>
        <p:sp>
          <p:nvSpPr>
            <p:cNvPr id="7540" name="Freeform 394"/>
            <p:cNvSpPr>
              <a:spLocks/>
            </p:cNvSpPr>
            <p:nvPr/>
          </p:nvSpPr>
          <p:spPr bwMode="auto">
            <a:xfrm>
              <a:off x="2728" y="907"/>
              <a:ext cx="97" cy="20"/>
            </a:xfrm>
            <a:custGeom>
              <a:avLst/>
              <a:gdLst>
                <a:gd name="T0" fmla="*/ 42 w 96"/>
                <a:gd name="T1" fmla="*/ 22 h 18"/>
                <a:gd name="T2" fmla="*/ 18 w 96"/>
                <a:gd name="T3" fmla="*/ 0 h 18"/>
                <a:gd name="T4" fmla="*/ 6 w 96"/>
                <a:gd name="T5" fmla="*/ 22 h 18"/>
                <a:gd name="T6" fmla="*/ 0 w 96"/>
                <a:gd name="T7" fmla="*/ 22 h 18"/>
                <a:gd name="T8" fmla="*/ 0 w 96"/>
                <a:gd name="T9" fmla="*/ 22 h 18"/>
                <a:gd name="T10" fmla="*/ 42 w 96"/>
                <a:gd name="T11" fmla="*/ 41 h 18"/>
                <a:gd name="T12" fmla="*/ 18 w 96"/>
                <a:gd name="T13" fmla="*/ 41 h 18"/>
                <a:gd name="T14" fmla="*/ 60 w 96"/>
                <a:gd name="T15" fmla="*/ 63 h 18"/>
                <a:gd name="T16" fmla="*/ 96 w 96"/>
                <a:gd name="T17" fmla="*/ 41 h 18"/>
                <a:gd name="T18" fmla="*/ 108 w 96"/>
                <a:gd name="T19" fmla="*/ 22 h 18"/>
                <a:gd name="T20" fmla="*/ 102 w 96"/>
                <a:gd name="T21" fmla="*/ 22 h 18"/>
                <a:gd name="T22" fmla="*/ 72 w 96"/>
                <a:gd name="T23" fmla="*/ 0 h 18"/>
                <a:gd name="T24" fmla="*/ 66 w 96"/>
                <a:gd name="T25" fmla="*/ 0 h 18"/>
                <a:gd name="T26" fmla="*/ 60 w 96"/>
                <a:gd name="T27" fmla="*/ 0 h 18"/>
                <a:gd name="T28" fmla="*/ 42 w 96"/>
                <a:gd name="T29" fmla="*/ 0 h 18"/>
                <a:gd name="T30" fmla="*/ 42 w 96"/>
                <a:gd name="T31" fmla="*/ 22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
                <a:gd name="T49" fmla="*/ 0 h 18"/>
                <a:gd name="T50" fmla="*/ 96 w 9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239FB1"/>
            </a:solidFill>
            <a:ln w="9525">
              <a:solidFill>
                <a:srgbClr val="000000"/>
              </a:solidFill>
              <a:round/>
              <a:headEnd/>
              <a:tailEnd/>
            </a:ln>
          </p:spPr>
          <p:txBody>
            <a:bodyPr/>
            <a:lstStyle/>
            <a:p>
              <a:endParaRPr lang="en-US"/>
            </a:p>
          </p:txBody>
        </p:sp>
        <p:sp>
          <p:nvSpPr>
            <p:cNvPr id="7541" name="Freeform 395"/>
            <p:cNvSpPr>
              <a:spLocks/>
            </p:cNvSpPr>
            <p:nvPr/>
          </p:nvSpPr>
          <p:spPr bwMode="auto">
            <a:xfrm>
              <a:off x="2764" y="947"/>
              <a:ext cx="49" cy="7"/>
            </a:xfrm>
            <a:custGeom>
              <a:avLst/>
              <a:gdLst>
                <a:gd name="T0" fmla="*/ 48 w 48"/>
                <a:gd name="T1" fmla="*/ 40 h 6"/>
                <a:gd name="T2" fmla="*/ 18 w 48"/>
                <a:gd name="T3" fmla="*/ 40 h 6"/>
                <a:gd name="T4" fmla="*/ 6 w 48"/>
                <a:gd name="T5" fmla="*/ 40 h 6"/>
                <a:gd name="T6" fmla="*/ 6 w 48"/>
                <a:gd name="T7" fmla="*/ 0 h 6"/>
                <a:gd name="T8" fmla="*/ 0 w 48"/>
                <a:gd name="T9" fmla="*/ 0 h 6"/>
                <a:gd name="T10" fmla="*/ 42 w 48"/>
                <a:gd name="T11" fmla="*/ 0 h 6"/>
                <a:gd name="T12" fmla="*/ 60 w 48"/>
                <a:gd name="T13" fmla="*/ 0 h 6"/>
                <a:gd name="T14" fmla="*/ 48 w 48"/>
                <a:gd name="T15" fmla="*/ 40 h 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
                <a:gd name="T26" fmla="*/ 48 w 4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round/>
              <a:headEnd/>
              <a:tailEnd/>
            </a:ln>
          </p:spPr>
          <p:txBody>
            <a:bodyPr/>
            <a:lstStyle/>
            <a:p>
              <a:endParaRPr lang="en-US"/>
            </a:p>
          </p:txBody>
        </p:sp>
        <p:sp>
          <p:nvSpPr>
            <p:cNvPr id="7542" name="Freeform 396"/>
            <p:cNvSpPr>
              <a:spLocks/>
            </p:cNvSpPr>
            <p:nvPr/>
          </p:nvSpPr>
          <p:spPr bwMode="auto">
            <a:xfrm>
              <a:off x="2722" y="1110"/>
              <a:ext cx="19" cy="6"/>
            </a:xfrm>
            <a:custGeom>
              <a:avLst/>
              <a:gdLst>
                <a:gd name="T0" fmla="*/ 24 w 18"/>
                <a:gd name="T1" fmla="*/ 0 h 6"/>
                <a:gd name="T2" fmla="*/ 6 w 18"/>
                <a:gd name="T3" fmla="*/ 6 h 6"/>
                <a:gd name="T4" fmla="*/ 0 w 18"/>
                <a:gd name="T5" fmla="*/ 6 h 6"/>
                <a:gd name="T6" fmla="*/ 6 w 18"/>
                <a:gd name="T7" fmla="*/ 6 h 6"/>
                <a:gd name="T8" fmla="*/ 24 w 18"/>
                <a:gd name="T9" fmla="*/ 6 h 6"/>
                <a:gd name="T10" fmla="*/ 33 w 18"/>
                <a:gd name="T11" fmla="*/ 0 h 6"/>
                <a:gd name="T12" fmla="*/ 24 w 18"/>
                <a:gd name="T13" fmla="*/ 6 h 6"/>
                <a:gd name="T14" fmla="*/ 24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
                <a:gd name="T26" fmla="*/ 18 w 1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round/>
              <a:headEnd/>
              <a:tailEnd/>
            </a:ln>
          </p:spPr>
          <p:txBody>
            <a:bodyPr/>
            <a:lstStyle/>
            <a:p>
              <a:endParaRPr lang="en-US"/>
            </a:p>
          </p:txBody>
        </p:sp>
        <p:sp>
          <p:nvSpPr>
            <p:cNvPr id="7543" name="Freeform 397"/>
            <p:cNvSpPr>
              <a:spLocks/>
            </p:cNvSpPr>
            <p:nvPr/>
          </p:nvSpPr>
          <p:spPr bwMode="auto">
            <a:xfrm>
              <a:off x="2789" y="1089"/>
              <a:ext cx="175" cy="195"/>
            </a:xfrm>
            <a:custGeom>
              <a:avLst/>
              <a:gdLst>
                <a:gd name="T0" fmla="*/ 168 w 173"/>
                <a:gd name="T1" fmla="*/ 398 h 173"/>
                <a:gd name="T2" fmla="*/ 162 w 173"/>
                <a:gd name="T3" fmla="*/ 371 h 173"/>
                <a:gd name="T4" fmla="*/ 162 w 173"/>
                <a:gd name="T5" fmla="*/ 303 h 173"/>
                <a:gd name="T6" fmla="*/ 134 w 173"/>
                <a:gd name="T7" fmla="*/ 229 h 173"/>
                <a:gd name="T8" fmla="*/ 156 w 173"/>
                <a:gd name="T9" fmla="*/ 178 h 173"/>
                <a:gd name="T10" fmla="*/ 120 w 173"/>
                <a:gd name="T11" fmla="*/ 126 h 173"/>
                <a:gd name="T12" fmla="*/ 120 w 173"/>
                <a:gd name="T13" fmla="*/ 77 h 173"/>
                <a:gd name="T14" fmla="*/ 120 w 173"/>
                <a:gd name="T15" fmla="*/ 53 h 173"/>
                <a:gd name="T16" fmla="*/ 120 w 173"/>
                <a:gd name="T17" fmla="*/ 26 h 173"/>
                <a:gd name="T18" fmla="*/ 102 w 173"/>
                <a:gd name="T19" fmla="*/ 0 h 173"/>
                <a:gd name="T20" fmla="*/ 84 w 173"/>
                <a:gd name="T21" fmla="*/ 26 h 173"/>
                <a:gd name="T22" fmla="*/ 78 w 173"/>
                <a:gd name="T23" fmla="*/ 77 h 173"/>
                <a:gd name="T24" fmla="*/ 72 w 173"/>
                <a:gd name="T25" fmla="*/ 99 h 173"/>
                <a:gd name="T26" fmla="*/ 42 w 173"/>
                <a:gd name="T27" fmla="*/ 99 h 173"/>
                <a:gd name="T28" fmla="*/ 24 w 173"/>
                <a:gd name="T29" fmla="*/ 77 h 173"/>
                <a:gd name="T30" fmla="*/ 12 w 173"/>
                <a:gd name="T31" fmla="*/ 53 h 173"/>
                <a:gd name="T32" fmla="*/ 0 w 173"/>
                <a:gd name="T33" fmla="*/ 53 h 173"/>
                <a:gd name="T34" fmla="*/ 42 w 173"/>
                <a:gd name="T35" fmla="*/ 126 h 173"/>
                <a:gd name="T36" fmla="*/ 66 w 173"/>
                <a:gd name="T37" fmla="*/ 229 h 173"/>
                <a:gd name="T38" fmla="*/ 72 w 173"/>
                <a:gd name="T39" fmla="*/ 303 h 173"/>
                <a:gd name="T40" fmla="*/ 78 w 173"/>
                <a:gd name="T41" fmla="*/ 274 h 173"/>
                <a:gd name="T42" fmla="*/ 84 w 173"/>
                <a:gd name="T43" fmla="*/ 303 h 173"/>
                <a:gd name="T44" fmla="*/ 90 w 173"/>
                <a:gd name="T45" fmla="*/ 353 h 173"/>
                <a:gd name="T46" fmla="*/ 66 w 173"/>
                <a:gd name="T47" fmla="*/ 423 h 173"/>
                <a:gd name="T48" fmla="*/ 42 w 173"/>
                <a:gd name="T49" fmla="*/ 471 h 173"/>
                <a:gd name="T50" fmla="*/ 30 w 173"/>
                <a:gd name="T51" fmla="*/ 498 h 173"/>
                <a:gd name="T52" fmla="*/ 36 w 173"/>
                <a:gd name="T53" fmla="*/ 576 h 173"/>
                <a:gd name="T54" fmla="*/ 36 w 173"/>
                <a:gd name="T55" fmla="*/ 675 h 173"/>
                <a:gd name="T56" fmla="*/ 66 w 173"/>
                <a:gd name="T57" fmla="*/ 700 h 173"/>
                <a:gd name="T58" fmla="*/ 66 w 173"/>
                <a:gd name="T59" fmla="*/ 700 h 173"/>
                <a:gd name="T60" fmla="*/ 72 w 173"/>
                <a:gd name="T61" fmla="*/ 700 h 173"/>
                <a:gd name="T62" fmla="*/ 78 w 173"/>
                <a:gd name="T63" fmla="*/ 729 h 173"/>
                <a:gd name="T64" fmla="*/ 84 w 173"/>
                <a:gd name="T65" fmla="*/ 729 h 173"/>
                <a:gd name="T66" fmla="*/ 114 w 173"/>
                <a:gd name="T67" fmla="*/ 700 h 173"/>
                <a:gd name="T68" fmla="*/ 126 w 173"/>
                <a:gd name="T69" fmla="*/ 675 h 173"/>
                <a:gd name="T70" fmla="*/ 156 w 173"/>
                <a:gd name="T71" fmla="*/ 675 h 173"/>
                <a:gd name="T72" fmla="*/ 162 w 173"/>
                <a:gd name="T73" fmla="*/ 652 h 173"/>
                <a:gd name="T74" fmla="*/ 174 w 173"/>
                <a:gd name="T75" fmla="*/ 599 h 173"/>
                <a:gd name="T76" fmla="*/ 186 w 173"/>
                <a:gd name="T77" fmla="*/ 551 h 173"/>
                <a:gd name="T78" fmla="*/ 197 w 173"/>
                <a:gd name="T79" fmla="*/ 498 h 173"/>
                <a:gd name="T80" fmla="*/ 168 w 173"/>
                <a:gd name="T81" fmla="*/ 449 h 173"/>
                <a:gd name="T82" fmla="*/ 174 w 173"/>
                <a:gd name="T83" fmla="*/ 423 h 173"/>
                <a:gd name="T84" fmla="*/ 168 w 173"/>
                <a:gd name="T85" fmla="*/ 398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73"/>
                <a:gd name="T131" fmla="*/ 173 w 173"/>
                <a:gd name="T132" fmla="*/ 173 h 1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239FB1"/>
            </a:solidFill>
            <a:ln w="9525">
              <a:solidFill>
                <a:srgbClr val="000000"/>
              </a:solidFill>
              <a:round/>
              <a:headEnd/>
              <a:tailEnd/>
            </a:ln>
          </p:spPr>
          <p:txBody>
            <a:bodyPr/>
            <a:lstStyle/>
            <a:p>
              <a:endParaRPr lang="en-US"/>
            </a:p>
          </p:txBody>
        </p:sp>
        <p:sp>
          <p:nvSpPr>
            <p:cNvPr id="7544" name="Rectangle 398"/>
            <p:cNvSpPr>
              <a:spLocks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545" name="Freeform 399"/>
            <p:cNvSpPr>
              <a:spLocks/>
            </p:cNvSpPr>
            <p:nvPr/>
          </p:nvSpPr>
          <p:spPr bwMode="auto">
            <a:xfrm>
              <a:off x="2673" y="1521"/>
              <a:ext cx="122" cy="54"/>
            </a:xfrm>
            <a:custGeom>
              <a:avLst/>
              <a:gdLst>
                <a:gd name="T0" fmla="*/ 54 w 120"/>
                <a:gd name="T1" fmla="*/ 149 h 48"/>
                <a:gd name="T2" fmla="*/ 24 w 120"/>
                <a:gd name="T3" fmla="*/ 171 h 48"/>
                <a:gd name="T4" fmla="*/ 18 w 120"/>
                <a:gd name="T5" fmla="*/ 171 h 48"/>
                <a:gd name="T6" fmla="*/ 6 w 120"/>
                <a:gd name="T7" fmla="*/ 149 h 48"/>
                <a:gd name="T8" fmla="*/ 0 w 120"/>
                <a:gd name="T9" fmla="*/ 149 h 48"/>
                <a:gd name="T10" fmla="*/ 0 w 120"/>
                <a:gd name="T11" fmla="*/ 149 h 48"/>
                <a:gd name="T12" fmla="*/ 0 w 120"/>
                <a:gd name="T13" fmla="*/ 125 h 48"/>
                <a:gd name="T14" fmla="*/ 0 w 120"/>
                <a:gd name="T15" fmla="*/ 99 h 48"/>
                <a:gd name="T16" fmla="*/ 12 w 120"/>
                <a:gd name="T17" fmla="*/ 125 h 48"/>
                <a:gd name="T18" fmla="*/ 18 w 120"/>
                <a:gd name="T19" fmla="*/ 125 h 48"/>
                <a:gd name="T20" fmla="*/ 18 w 120"/>
                <a:gd name="T21" fmla="*/ 99 h 48"/>
                <a:gd name="T22" fmla="*/ 48 w 120"/>
                <a:gd name="T23" fmla="*/ 99 h 48"/>
                <a:gd name="T24" fmla="*/ 66 w 120"/>
                <a:gd name="T25" fmla="*/ 99 h 48"/>
                <a:gd name="T26" fmla="*/ 66 w 120"/>
                <a:gd name="T27" fmla="*/ 99 h 48"/>
                <a:gd name="T28" fmla="*/ 66 w 120"/>
                <a:gd name="T29" fmla="*/ 53 h 48"/>
                <a:gd name="T30" fmla="*/ 78 w 120"/>
                <a:gd name="T31" fmla="*/ 0 h 48"/>
                <a:gd name="T32" fmla="*/ 84 w 120"/>
                <a:gd name="T33" fmla="*/ 26 h 48"/>
                <a:gd name="T34" fmla="*/ 102 w 120"/>
                <a:gd name="T35" fmla="*/ 0 h 48"/>
                <a:gd name="T36" fmla="*/ 132 w 120"/>
                <a:gd name="T37" fmla="*/ 0 h 48"/>
                <a:gd name="T38" fmla="*/ 144 w 120"/>
                <a:gd name="T39" fmla="*/ 77 h 48"/>
                <a:gd name="T40" fmla="*/ 138 w 120"/>
                <a:gd name="T41" fmla="*/ 99 h 48"/>
                <a:gd name="T42" fmla="*/ 138 w 120"/>
                <a:gd name="T43" fmla="*/ 99 h 48"/>
                <a:gd name="T44" fmla="*/ 132 w 120"/>
                <a:gd name="T45" fmla="*/ 149 h 48"/>
                <a:gd name="T46" fmla="*/ 126 w 120"/>
                <a:gd name="T47" fmla="*/ 171 h 48"/>
                <a:gd name="T48" fmla="*/ 84 w 120"/>
                <a:gd name="T49" fmla="*/ 201 h 48"/>
                <a:gd name="T50" fmla="*/ 78 w 120"/>
                <a:gd name="T51" fmla="*/ 201 h 48"/>
                <a:gd name="T52" fmla="*/ 54 w 120"/>
                <a:gd name="T53" fmla="*/ 149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48"/>
                <a:gd name="T83" fmla="*/ 120 w 120"/>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round/>
              <a:headEnd/>
              <a:tailEnd/>
            </a:ln>
          </p:spPr>
          <p:txBody>
            <a:bodyPr/>
            <a:lstStyle/>
            <a:p>
              <a:endParaRPr lang="en-US"/>
            </a:p>
          </p:txBody>
        </p:sp>
        <p:sp>
          <p:nvSpPr>
            <p:cNvPr id="7546" name="Freeform 400"/>
            <p:cNvSpPr>
              <a:spLocks/>
            </p:cNvSpPr>
            <p:nvPr/>
          </p:nvSpPr>
          <p:spPr bwMode="auto">
            <a:xfrm>
              <a:off x="2777" y="1601"/>
              <a:ext cx="66" cy="61"/>
            </a:xfrm>
            <a:custGeom>
              <a:avLst/>
              <a:gdLst>
                <a:gd name="T0" fmla="*/ 60 w 66"/>
                <a:gd name="T1" fmla="*/ 26 h 54"/>
                <a:gd name="T2" fmla="*/ 60 w 66"/>
                <a:gd name="T3" fmla="*/ 26 h 54"/>
                <a:gd name="T4" fmla="*/ 54 w 66"/>
                <a:gd name="T5" fmla="*/ 53 h 54"/>
                <a:gd name="T6" fmla="*/ 54 w 66"/>
                <a:gd name="T7" fmla="*/ 53 h 54"/>
                <a:gd name="T8" fmla="*/ 54 w 66"/>
                <a:gd name="T9" fmla="*/ 77 h 54"/>
                <a:gd name="T10" fmla="*/ 60 w 66"/>
                <a:gd name="T11" fmla="*/ 77 h 54"/>
                <a:gd name="T12" fmla="*/ 66 w 66"/>
                <a:gd name="T13" fmla="*/ 101 h 54"/>
                <a:gd name="T14" fmla="*/ 60 w 66"/>
                <a:gd name="T15" fmla="*/ 101 h 54"/>
                <a:gd name="T16" fmla="*/ 60 w 66"/>
                <a:gd name="T17" fmla="*/ 129 h 54"/>
                <a:gd name="T18" fmla="*/ 60 w 66"/>
                <a:gd name="T19" fmla="*/ 129 h 54"/>
                <a:gd name="T20" fmla="*/ 54 w 66"/>
                <a:gd name="T21" fmla="*/ 158 h 54"/>
                <a:gd name="T22" fmla="*/ 60 w 66"/>
                <a:gd name="T23" fmla="*/ 158 h 54"/>
                <a:gd name="T24" fmla="*/ 54 w 66"/>
                <a:gd name="T25" fmla="*/ 180 h 54"/>
                <a:gd name="T26" fmla="*/ 54 w 66"/>
                <a:gd name="T27" fmla="*/ 158 h 54"/>
                <a:gd name="T28" fmla="*/ 48 w 66"/>
                <a:gd name="T29" fmla="*/ 180 h 54"/>
                <a:gd name="T30" fmla="*/ 48 w 66"/>
                <a:gd name="T31" fmla="*/ 180 h 54"/>
                <a:gd name="T32" fmla="*/ 48 w 66"/>
                <a:gd name="T33" fmla="*/ 207 h 54"/>
                <a:gd name="T34" fmla="*/ 48 w 66"/>
                <a:gd name="T35" fmla="*/ 234 h 54"/>
                <a:gd name="T36" fmla="*/ 42 w 66"/>
                <a:gd name="T37" fmla="*/ 207 h 54"/>
                <a:gd name="T38" fmla="*/ 36 w 66"/>
                <a:gd name="T39" fmla="*/ 207 h 54"/>
                <a:gd name="T40" fmla="*/ 36 w 66"/>
                <a:gd name="T41" fmla="*/ 180 h 54"/>
                <a:gd name="T42" fmla="*/ 36 w 66"/>
                <a:gd name="T43" fmla="*/ 180 h 54"/>
                <a:gd name="T44" fmla="*/ 30 w 66"/>
                <a:gd name="T45" fmla="*/ 158 h 54"/>
                <a:gd name="T46" fmla="*/ 24 w 66"/>
                <a:gd name="T47" fmla="*/ 158 h 54"/>
                <a:gd name="T48" fmla="*/ 24 w 66"/>
                <a:gd name="T49" fmla="*/ 129 h 54"/>
                <a:gd name="T50" fmla="*/ 12 w 66"/>
                <a:gd name="T51" fmla="*/ 77 h 54"/>
                <a:gd name="T52" fmla="*/ 12 w 66"/>
                <a:gd name="T53" fmla="*/ 77 h 54"/>
                <a:gd name="T54" fmla="*/ 6 w 66"/>
                <a:gd name="T55" fmla="*/ 77 h 54"/>
                <a:gd name="T56" fmla="*/ 6 w 66"/>
                <a:gd name="T57" fmla="*/ 53 h 54"/>
                <a:gd name="T58" fmla="*/ 0 w 66"/>
                <a:gd name="T59" fmla="*/ 26 h 54"/>
                <a:gd name="T60" fmla="*/ 0 w 66"/>
                <a:gd name="T61" fmla="*/ 0 h 54"/>
                <a:gd name="T62" fmla="*/ 6 w 66"/>
                <a:gd name="T63" fmla="*/ 0 h 54"/>
                <a:gd name="T64" fmla="*/ 6 w 66"/>
                <a:gd name="T65" fmla="*/ 26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26 h 54"/>
                <a:gd name="T86" fmla="*/ 54 w 66"/>
                <a:gd name="T87" fmla="*/ 26 h 54"/>
                <a:gd name="T88" fmla="*/ 60 w 66"/>
                <a:gd name="T89" fmla="*/ 26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6"/>
                <a:gd name="T136" fmla="*/ 0 h 54"/>
                <a:gd name="T137" fmla="*/ 66 w 66"/>
                <a:gd name="T138" fmla="*/ 54 h 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round/>
              <a:headEnd/>
              <a:tailEnd/>
            </a:ln>
          </p:spPr>
          <p:txBody>
            <a:bodyPr/>
            <a:lstStyle/>
            <a:p>
              <a:endParaRPr lang="en-US"/>
            </a:p>
          </p:txBody>
        </p:sp>
        <p:sp>
          <p:nvSpPr>
            <p:cNvPr id="7547" name="Freeform 401"/>
            <p:cNvSpPr>
              <a:spLocks/>
            </p:cNvSpPr>
            <p:nvPr/>
          </p:nvSpPr>
          <p:spPr bwMode="auto">
            <a:xfrm>
              <a:off x="2741" y="1568"/>
              <a:ext cx="95" cy="80"/>
            </a:xfrm>
            <a:custGeom>
              <a:avLst/>
              <a:gdLst>
                <a:gd name="T0" fmla="*/ 72 w 96"/>
                <a:gd name="T1" fmla="*/ 144 h 71"/>
                <a:gd name="T2" fmla="*/ 78 w 96"/>
                <a:gd name="T3" fmla="*/ 144 h 71"/>
                <a:gd name="T4" fmla="*/ 78 w 96"/>
                <a:gd name="T5" fmla="*/ 124 h 71"/>
                <a:gd name="T6" fmla="*/ 84 w 96"/>
                <a:gd name="T7" fmla="*/ 124 h 71"/>
                <a:gd name="T8" fmla="*/ 84 w 96"/>
                <a:gd name="T9" fmla="*/ 124 h 71"/>
                <a:gd name="T10" fmla="*/ 78 w 96"/>
                <a:gd name="T11" fmla="*/ 124 h 71"/>
                <a:gd name="T12" fmla="*/ 72 w 96"/>
                <a:gd name="T13" fmla="*/ 98 h 71"/>
                <a:gd name="T14" fmla="*/ 78 w 96"/>
                <a:gd name="T15" fmla="*/ 98 h 71"/>
                <a:gd name="T16" fmla="*/ 72 w 96"/>
                <a:gd name="T17" fmla="*/ 98 h 71"/>
                <a:gd name="T18" fmla="*/ 72 w 96"/>
                <a:gd name="T19" fmla="*/ 69 h 71"/>
                <a:gd name="T20" fmla="*/ 48 w 96"/>
                <a:gd name="T21" fmla="*/ 69 h 71"/>
                <a:gd name="T22" fmla="*/ 48 w 96"/>
                <a:gd name="T23" fmla="*/ 0 h 71"/>
                <a:gd name="T24" fmla="*/ 42 w 96"/>
                <a:gd name="T25" fmla="*/ 26 h 71"/>
                <a:gd name="T26" fmla="*/ 42 w 96"/>
                <a:gd name="T27" fmla="*/ 26 h 71"/>
                <a:gd name="T28" fmla="*/ 42 w 96"/>
                <a:gd name="T29" fmla="*/ 26 h 71"/>
                <a:gd name="T30" fmla="*/ 36 w 96"/>
                <a:gd name="T31" fmla="*/ 26 h 71"/>
                <a:gd name="T32" fmla="*/ 36 w 96"/>
                <a:gd name="T33" fmla="*/ 26 h 71"/>
                <a:gd name="T34" fmla="*/ 30 w 96"/>
                <a:gd name="T35" fmla="*/ 53 h 71"/>
                <a:gd name="T36" fmla="*/ 30 w 96"/>
                <a:gd name="T37" fmla="*/ 53 h 71"/>
                <a:gd name="T38" fmla="*/ 30 w 96"/>
                <a:gd name="T39" fmla="*/ 53 h 71"/>
                <a:gd name="T40" fmla="*/ 36 w 96"/>
                <a:gd name="T41" fmla="*/ 69 h 71"/>
                <a:gd name="T42" fmla="*/ 30 w 96"/>
                <a:gd name="T43" fmla="*/ 69 h 71"/>
                <a:gd name="T44" fmla="*/ 30 w 96"/>
                <a:gd name="T45" fmla="*/ 69 h 71"/>
                <a:gd name="T46" fmla="*/ 30 w 96"/>
                <a:gd name="T47" fmla="*/ 98 h 71"/>
                <a:gd name="T48" fmla="*/ 30 w 96"/>
                <a:gd name="T49" fmla="*/ 98 h 71"/>
                <a:gd name="T50" fmla="*/ 24 w 96"/>
                <a:gd name="T51" fmla="*/ 98 h 71"/>
                <a:gd name="T52" fmla="*/ 24 w 96"/>
                <a:gd name="T53" fmla="*/ 98 h 71"/>
                <a:gd name="T54" fmla="*/ 18 w 96"/>
                <a:gd name="T55" fmla="*/ 98 h 71"/>
                <a:gd name="T56" fmla="*/ 18 w 96"/>
                <a:gd name="T57" fmla="*/ 98 h 71"/>
                <a:gd name="T58" fmla="*/ 12 w 96"/>
                <a:gd name="T59" fmla="*/ 98 h 71"/>
                <a:gd name="T60" fmla="*/ 6 w 96"/>
                <a:gd name="T61" fmla="*/ 98 h 71"/>
                <a:gd name="T62" fmla="*/ 0 w 96"/>
                <a:gd name="T63" fmla="*/ 98 h 71"/>
                <a:gd name="T64" fmla="*/ 6 w 96"/>
                <a:gd name="T65" fmla="*/ 124 h 71"/>
                <a:gd name="T66" fmla="*/ 12 w 96"/>
                <a:gd name="T67" fmla="*/ 144 h 71"/>
                <a:gd name="T68" fmla="*/ 12 w 96"/>
                <a:gd name="T69" fmla="*/ 124 h 71"/>
                <a:gd name="T70" fmla="*/ 24 w 96"/>
                <a:gd name="T71" fmla="*/ 201 h 71"/>
                <a:gd name="T72" fmla="*/ 30 w 96"/>
                <a:gd name="T73" fmla="*/ 226 h 71"/>
                <a:gd name="T74" fmla="*/ 48 w 96"/>
                <a:gd name="T75" fmla="*/ 270 h 71"/>
                <a:gd name="T76" fmla="*/ 54 w 96"/>
                <a:gd name="T77" fmla="*/ 294 h 71"/>
                <a:gd name="T78" fmla="*/ 54 w 96"/>
                <a:gd name="T79" fmla="*/ 294 h 71"/>
                <a:gd name="T80" fmla="*/ 60 w 96"/>
                <a:gd name="T81" fmla="*/ 294 h 71"/>
                <a:gd name="T82" fmla="*/ 60 w 96"/>
                <a:gd name="T83" fmla="*/ 294 h 71"/>
                <a:gd name="T84" fmla="*/ 54 w 96"/>
                <a:gd name="T85" fmla="*/ 270 h 71"/>
                <a:gd name="T86" fmla="*/ 48 w 96"/>
                <a:gd name="T87" fmla="*/ 270 h 71"/>
                <a:gd name="T88" fmla="*/ 48 w 96"/>
                <a:gd name="T89" fmla="*/ 243 h 71"/>
                <a:gd name="T90" fmla="*/ 48 w 96"/>
                <a:gd name="T91" fmla="*/ 201 h 71"/>
                <a:gd name="T92" fmla="*/ 48 w 96"/>
                <a:gd name="T93" fmla="*/ 201 h 71"/>
                <a:gd name="T94" fmla="*/ 42 w 96"/>
                <a:gd name="T95" fmla="*/ 201 h 71"/>
                <a:gd name="T96" fmla="*/ 42 w 96"/>
                <a:gd name="T97" fmla="*/ 170 h 71"/>
                <a:gd name="T98" fmla="*/ 36 w 96"/>
                <a:gd name="T99" fmla="*/ 144 h 71"/>
                <a:gd name="T100" fmla="*/ 36 w 96"/>
                <a:gd name="T101" fmla="*/ 124 h 71"/>
                <a:gd name="T102" fmla="*/ 42 w 96"/>
                <a:gd name="T103" fmla="*/ 124 h 71"/>
                <a:gd name="T104" fmla="*/ 42 w 96"/>
                <a:gd name="T105" fmla="*/ 144 h 71"/>
                <a:gd name="T106" fmla="*/ 48 w 96"/>
                <a:gd name="T107" fmla="*/ 124 h 71"/>
                <a:gd name="T108" fmla="*/ 48 w 96"/>
                <a:gd name="T109" fmla="*/ 124 h 71"/>
                <a:gd name="T110" fmla="*/ 48 w 96"/>
                <a:gd name="T111" fmla="*/ 124 h 71"/>
                <a:gd name="T112" fmla="*/ 60 w 96"/>
                <a:gd name="T113" fmla="*/ 124 h 71"/>
                <a:gd name="T114" fmla="*/ 60 w 96"/>
                <a:gd name="T115" fmla="*/ 124 h 71"/>
                <a:gd name="T116" fmla="*/ 60 w 96"/>
                <a:gd name="T117" fmla="*/ 124 h 71"/>
                <a:gd name="T118" fmla="*/ 66 w 96"/>
                <a:gd name="T119" fmla="*/ 124 h 71"/>
                <a:gd name="T120" fmla="*/ 66 w 96"/>
                <a:gd name="T121" fmla="*/ 124 h 71"/>
                <a:gd name="T122" fmla="*/ 72 w 96"/>
                <a:gd name="T123" fmla="*/ 124 h 71"/>
                <a:gd name="T124" fmla="*/ 72 w 96"/>
                <a:gd name="T125" fmla="*/ 144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6"/>
                <a:gd name="T190" fmla="*/ 0 h 71"/>
                <a:gd name="T191" fmla="*/ 96 w 96"/>
                <a:gd name="T192" fmla="*/ 71 h 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round/>
              <a:headEnd/>
              <a:tailEnd/>
            </a:ln>
          </p:spPr>
          <p:txBody>
            <a:bodyPr/>
            <a:lstStyle/>
            <a:p>
              <a:endParaRPr lang="en-US"/>
            </a:p>
          </p:txBody>
        </p:sp>
        <p:sp>
          <p:nvSpPr>
            <p:cNvPr id="7548" name="Freeform 402"/>
            <p:cNvSpPr>
              <a:spLocks/>
            </p:cNvSpPr>
            <p:nvPr/>
          </p:nvSpPr>
          <p:spPr bwMode="auto">
            <a:xfrm>
              <a:off x="2800" y="1648"/>
              <a:ext cx="25" cy="14"/>
            </a:xfrm>
            <a:custGeom>
              <a:avLst/>
              <a:gdLst>
                <a:gd name="T0" fmla="*/ 36 w 24"/>
                <a:gd name="T1" fmla="*/ 76 h 12"/>
                <a:gd name="T2" fmla="*/ 36 w 24"/>
                <a:gd name="T3" fmla="*/ 76 h 12"/>
                <a:gd name="T4" fmla="*/ 30 w 24"/>
                <a:gd name="T5" fmla="*/ 40 h 12"/>
                <a:gd name="T6" fmla="*/ 24 w 24"/>
                <a:gd name="T7" fmla="*/ 40 h 12"/>
                <a:gd name="T8" fmla="*/ 24 w 24"/>
                <a:gd name="T9" fmla="*/ 0 h 12"/>
                <a:gd name="T10" fmla="*/ 6 w 24"/>
                <a:gd name="T11" fmla="*/ 40 h 12"/>
                <a:gd name="T12" fmla="*/ 0 w 24"/>
                <a:gd name="T13" fmla="*/ 0 h 12"/>
                <a:gd name="T14" fmla="*/ 36 w 24"/>
                <a:gd name="T15" fmla="*/ 76 h 1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2"/>
                <a:gd name="T26" fmla="*/ 24 w 2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round/>
              <a:headEnd/>
              <a:tailEnd/>
            </a:ln>
          </p:spPr>
          <p:txBody>
            <a:bodyPr/>
            <a:lstStyle/>
            <a:p>
              <a:endParaRPr lang="en-US"/>
            </a:p>
          </p:txBody>
        </p:sp>
        <p:sp>
          <p:nvSpPr>
            <p:cNvPr id="7549" name="Freeform 403"/>
            <p:cNvSpPr>
              <a:spLocks/>
            </p:cNvSpPr>
            <p:nvPr/>
          </p:nvSpPr>
          <p:spPr bwMode="auto">
            <a:xfrm>
              <a:off x="2449" y="1473"/>
              <a:ext cx="199" cy="189"/>
            </a:xfrm>
            <a:custGeom>
              <a:avLst/>
              <a:gdLst>
                <a:gd name="T0" fmla="*/ 221 w 197"/>
                <a:gd name="T1" fmla="*/ 632 h 167"/>
                <a:gd name="T2" fmla="*/ 215 w 197"/>
                <a:gd name="T3" fmla="*/ 632 h 167"/>
                <a:gd name="T4" fmla="*/ 215 w 197"/>
                <a:gd name="T5" fmla="*/ 632 h 167"/>
                <a:gd name="T6" fmla="*/ 180 w 197"/>
                <a:gd name="T7" fmla="*/ 658 h 167"/>
                <a:gd name="T8" fmla="*/ 174 w 197"/>
                <a:gd name="T9" fmla="*/ 658 h 167"/>
                <a:gd name="T10" fmla="*/ 138 w 197"/>
                <a:gd name="T11" fmla="*/ 682 h 167"/>
                <a:gd name="T12" fmla="*/ 114 w 197"/>
                <a:gd name="T13" fmla="*/ 737 h 167"/>
                <a:gd name="T14" fmla="*/ 108 w 197"/>
                <a:gd name="T15" fmla="*/ 737 h 167"/>
                <a:gd name="T16" fmla="*/ 48 w 197"/>
                <a:gd name="T17" fmla="*/ 658 h 167"/>
                <a:gd name="T18" fmla="*/ 66 w 197"/>
                <a:gd name="T19" fmla="*/ 552 h 167"/>
                <a:gd name="T20" fmla="*/ 78 w 197"/>
                <a:gd name="T21" fmla="*/ 502 h 167"/>
                <a:gd name="T22" fmla="*/ 72 w 197"/>
                <a:gd name="T23" fmla="*/ 421 h 167"/>
                <a:gd name="T24" fmla="*/ 42 w 197"/>
                <a:gd name="T25" fmla="*/ 346 h 167"/>
                <a:gd name="T26" fmla="*/ 36 w 197"/>
                <a:gd name="T27" fmla="*/ 320 h 167"/>
                <a:gd name="T28" fmla="*/ 12 w 197"/>
                <a:gd name="T29" fmla="*/ 265 h 167"/>
                <a:gd name="T30" fmla="*/ 6 w 197"/>
                <a:gd name="T31" fmla="*/ 239 h 167"/>
                <a:gd name="T32" fmla="*/ 0 w 197"/>
                <a:gd name="T33" fmla="*/ 239 h 167"/>
                <a:gd name="T34" fmla="*/ 30 w 197"/>
                <a:gd name="T35" fmla="*/ 211 h 167"/>
                <a:gd name="T36" fmla="*/ 48 w 197"/>
                <a:gd name="T37" fmla="*/ 129 h 167"/>
                <a:gd name="T38" fmla="*/ 66 w 197"/>
                <a:gd name="T39" fmla="*/ 129 h 167"/>
                <a:gd name="T40" fmla="*/ 90 w 197"/>
                <a:gd name="T41" fmla="*/ 129 h 167"/>
                <a:gd name="T42" fmla="*/ 114 w 197"/>
                <a:gd name="T43" fmla="*/ 26 h 167"/>
                <a:gd name="T44" fmla="*/ 132 w 197"/>
                <a:gd name="T45" fmla="*/ 26 h 167"/>
                <a:gd name="T46" fmla="*/ 164 w 197"/>
                <a:gd name="T47" fmla="*/ 78 h 167"/>
                <a:gd name="T48" fmla="*/ 186 w 197"/>
                <a:gd name="T49" fmla="*/ 129 h 167"/>
                <a:gd name="T50" fmla="*/ 198 w 197"/>
                <a:gd name="T51" fmla="*/ 129 h 167"/>
                <a:gd name="T52" fmla="*/ 221 w 197"/>
                <a:gd name="T53" fmla="*/ 186 h 167"/>
                <a:gd name="T54" fmla="*/ 209 w 197"/>
                <a:gd name="T55" fmla="*/ 320 h 167"/>
                <a:gd name="T56" fmla="*/ 192 w 197"/>
                <a:gd name="T57" fmla="*/ 396 h 167"/>
                <a:gd name="T58" fmla="*/ 209 w 197"/>
                <a:gd name="T59" fmla="*/ 447 h 167"/>
                <a:gd name="T60" fmla="*/ 203 w 197"/>
                <a:gd name="T61" fmla="*/ 502 h 167"/>
                <a:gd name="T62" fmla="*/ 209 w 197"/>
                <a:gd name="T63" fmla="*/ 552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167"/>
                <a:gd name="T98" fmla="*/ 197 w 197"/>
                <a:gd name="T99" fmla="*/ 167 h 1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round/>
              <a:headEnd/>
              <a:tailEnd/>
            </a:ln>
          </p:spPr>
          <p:txBody>
            <a:bodyPr/>
            <a:lstStyle/>
            <a:p>
              <a:endParaRPr lang="en-US"/>
            </a:p>
          </p:txBody>
        </p:sp>
        <p:sp>
          <p:nvSpPr>
            <p:cNvPr id="7550" name="Freeform 404"/>
            <p:cNvSpPr>
              <a:spLocks/>
            </p:cNvSpPr>
            <p:nvPr/>
          </p:nvSpPr>
          <p:spPr bwMode="auto">
            <a:xfrm>
              <a:off x="2667" y="1655"/>
              <a:ext cx="12" cy="27"/>
            </a:xfrm>
            <a:custGeom>
              <a:avLst/>
              <a:gdLst>
                <a:gd name="T0" fmla="*/ 6 w 12"/>
                <a:gd name="T1" fmla="*/ 99 h 24"/>
                <a:gd name="T2" fmla="*/ 0 w 12"/>
                <a:gd name="T3" fmla="*/ 77 h 24"/>
                <a:gd name="T4" fmla="*/ 0 w 12"/>
                <a:gd name="T5" fmla="*/ 53 h 24"/>
                <a:gd name="T6" fmla="*/ 6 w 12"/>
                <a:gd name="T7" fmla="*/ 0 h 24"/>
                <a:gd name="T8" fmla="*/ 12 w 12"/>
                <a:gd name="T9" fmla="*/ 53 h 24"/>
                <a:gd name="T10" fmla="*/ 6 w 12"/>
                <a:gd name="T11" fmla="*/ 99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round/>
              <a:headEnd/>
              <a:tailEnd/>
            </a:ln>
          </p:spPr>
          <p:txBody>
            <a:bodyPr/>
            <a:lstStyle/>
            <a:p>
              <a:endParaRPr lang="en-US"/>
            </a:p>
          </p:txBody>
        </p:sp>
        <p:sp>
          <p:nvSpPr>
            <p:cNvPr id="7551" name="Freeform 405"/>
            <p:cNvSpPr>
              <a:spLocks/>
            </p:cNvSpPr>
            <p:nvPr/>
          </p:nvSpPr>
          <p:spPr bwMode="auto">
            <a:xfrm>
              <a:off x="2777" y="1527"/>
              <a:ext cx="109" cy="60"/>
            </a:xfrm>
            <a:custGeom>
              <a:avLst/>
              <a:gdLst>
                <a:gd name="T0" fmla="*/ 48 w 108"/>
                <a:gd name="T1" fmla="*/ 234 h 53"/>
                <a:gd name="T2" fmla="*/ 24 w 108"/>
                <a:gd name="T3" fmla="*/ 234 h 53"/>
                <a:gd name="T4" fmla="*/ 12 w 108"/>
                <a:gd name="T5" fmla="*/ 161 h 53"/>
                <a:gd name="T6" fmla="*/ 6 w 108"/>
                <a:gd name="T7" fmla="*/ 161 h 53"/>
                <a:gd name="T8" fmla="*/ 0 w 108"/>
                <a:gd name="T9" fmla="*/ 161 h 53"/>
                <a:gd name="T10" fmla="*/ 6 w 108"/>
                <a:gd name="T11" fmla="*/ 129 h 53"/>
                <a:gd name="T12" fmla="*/ 12 w 108"/>
                <a:gd name="T13" fmla="*/ 78 h 53"/>
                <a:gd name="T14" fmla="*/ 12 w 108"/>
                <a:gd name="T15" fmla="*/ 78 h 53"/>
                <a:gd name="T16" fmla="*/ 18 w 108"/>
                <a:gd name="T17" fmla="*/ 54 h 53"/>
                <a:gd name="T18" fmla="*/ 24 w 108"/>
                <a:gd name="T19" fmla="*/ 54 h 53"/>
                <a:gd name="T20" fmla="*/ 42 w 108"/>
                <a:gd name="T21" fmla="*/ 54 h 53"/>
                <a:gd name="T22" fmla="*/ 78 w 108"/>
                <a:gd name="T23" fmla="*/ 0 h 53"/>
                <a:gd name="T24" fmla="*/ 108 w 108"/>
                <a:gd name="T25" fmla="*/ 26 h 53"/>
                <a:gd name="T26" fmla="*/ 120 w 108"/>
                <a:gd name="T27" fmla="*/ 54 h 53"/>
                <a:gd name="T28" fmla="*/ 102 w 108"/>
                <a:gd name="T29" fmla="*/ 129 h 53"/>
                <a:gd name="T30" fmla="*/ 90 w 108"/>
                <a:gd name="T31" fmla="*/ 186 h 53"/>
                <a:gd name="T32" fmla="*/ 84 w 108"/>
                <a:gd name="T33" fmla="*/ 211 h 53"/>
                <a:gd name="T34" fmla="*/ 48 w 108"/>
                <a:gd name="T35" fmla="*/ 234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53"/>
                <a:gd name="T56" fmla="*/ 108 w 108"/>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round/>
              <a:headEnd/>
              <a:tailEnd/>
            </a:ln>
          </p:spPr>
          <p:txBody>
            <a:bodyPr/>
            <a:lstStyle/>
            <a:p>
              <a:endParaRPr lang="en-US"/>
            </a:p>
          </p:txBody>
        </p:sp>
        <p:sp>
          <p:nvSpPr>
            <p:cNvPr id="7552" name="Freeform 406"/>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553" name="Freeform 407"/>
            <p:cNvSpPr>
              <a:spLocks/>
            </p:cNvSpPr>
            <p:nvPr/>
          </p:nvSpPr>
          <p:spPr bwMode="auto">
            <a:xfrm>
              <a:off x="2898" y="954"/>
              <a:ext cx="2122" cy="728"/>
            </a:xfrm>
            <a:custGeom>
              <a:avLst/>
              <a:gdLst>
                <a:gd name="T0" fmla="*/ 2130 w 2093"/>
                <a:gd name="T1" fmla="*/ 579 h 646"/>
                <a:gd name="T2" fmla="*/ 1927 w 2093"/>
                <a:gd name="T3" fmla="*/ 453 h 646"/>
                <a:gd name="T4" fmla="*/ 1742 w 2093"/>
                <a:gd name="T5" fmla="*/ 373 h 646"/>
                <a:gd name="T6" fmla="*/ 1581 w 2093"/>
                <a:gd name="T7" fmla="*/ 328 h 646"/>
                <a:gd name="T8" fmla="*/ 1538 w 2093"/>
                <a:gd name="T9" fmla="*/ 402 h 646"/>
                <a:gd name="T10" fmla="*/ 1433 w 2093"/>
                <a:gd name="T11" fmla="*/ 402 h 646"/>
                <a:gd name="T12" fmla="*/ 1143 w 2093"/>
                <a:gd name="T13" fmla="*/ 229 h 646"/>
                <a:gd name="T14" fmla="*/ 1128 w 2093"/>
                <a:gd name="T15" fmla="*/ 126 h 646"/>
                <a:gd name="T16" fmla="*/ 1015 w 2093"/>
                <a:gd name="T17" fmla="*/ 26 h 646"/>
                <a:gd name="T18" fmla="*/ 931 w 2093"/>
                <a:gd name="T19" fmla="*/ 77 h 646"/>
                <a:gd name="T20" fmla="*/ 769 w 2093"/>
                <a:gd name="T21" fmla="*/ 178 h 646"/>
                <a:gd name="T22" fmla="*/ 761 w 2093"/>
                <a:gd name="T23" fmla="*/ 353 h 646"/>
                <a:gd name="T24" fmla="*/ 748 w 2093"/>
                <a:gd name="T25" fmla="*/ 373 h 646"/>
                <a:gd name="T26" fmla="*/ 656 w 2093"/>
                <a:gd name="T27" fmla="*/ 303 h 646"/>
                <a:gd name="T28" fmla="*/ 741 w 2093"/>
                <a:gd name="T29" fmla="*/ 579 h 646"/>
                <a:gd name="T30" fmla="*/ 698 w 2093"/>
                <a:gd name="T31" fmla="*/ 731 h 646"/>
                <a:gd name="T32" fmla="*/ 683 w 2093"/>
                <a:gd name="T33" fmla="*/ 652 h 646"/>
                <a:gd name="T34" fmla="*/ 558 w 2093"/>
                <a:gd name="T35" fmla="*/ 402 h 646"/>
                <a:gd name="T36" fmla="*/ 606 w 2093"/>
                <a:gd name="T37" fmla="*/ 630 h 646"/>
                <a:gd name="T38" fmla="*/ 458 w 2093"/>
                <a:gd name="T39" fmla="*/ 579 h 646"/>
                <a:gd name="T40" fmla="*/ 360 w 2093"/>
                <a:gd name="T41" fmla="*/ 601 h 646"/>
                <a:gd name="T42" fmla="*/ 251 w 2093"/>
                <a:gd name="T43" fmla="*/ 601 h 646"/>
                <a:gd name="T44" fmla="*/ 205 w 2093"/>
                <a:gd name="T45" fmla="*/ 782 h 646"/>
                <a:gd name="T46" fmla="*/ 117 w 2093"/>
                <a:gd name="T47" fmla="*/ 878 h 646"/>
                <a:gd name="T48" fmla="*/ 155 w 2093"/>
                <a:gd name="T49" fmla="*/ 782 h 646"/>
                <a:gd name="T50" fmla="*/ 60 w 2093"/>
                <a:gd name="T51" fmla="*/ 553 h 646"/>
                <a:gd name="T52" fmla="*/ 0 w 2093"/>
                <a:gd name="T53" fmla="*/ 579 h 646"/>
                <a:gd name="T54" fmla="*/ 77 w 2093"/>
                <a:gd name="T55" fmla="*/ 1001 h 646"/>
                <a:gd name="T56" fmla="*/ 54 w 2093"/>
                <a:gd name="T57" fmla="*/ 1229 h 646"/>
                <a:gd name="T58" fmla="*/ 107 w 2093"/>
                <a:gd name="T59" fmla="*/ 1658 h 646"/>
                <a:gd name="T60" fmla="*/ 266 w 2093"/>
                <a:gd name="T61" fmla="*/ 2033 h 646"/>
                <a:gd name="T62" fmla="*/ 274 w 2093"/>
                <a:gd name="T63" fmla="*/ 2338 h 646"/>
                <a:gd name="T64" fmla="*/ 323 w 2093"/>
                <a:gd name="T65" fmla="*/ 2507 h 646"/>
                <a:gd name="T66" fmla="*/ 451 w 2093"/>
                <a:gd name="T67" fmla="*/ 2533 h 646"/>
                <a:gd name="T68" fmla="*/ 416 w 2093"/>
                <a:gd name="T69" fmla="*/ 2012 h 646"/>
                <a:gd name="T70" fmla="*/ 612 w 2093"/>
                <a:gd name="T71" fmla="*/ 1908 h 646"/>
                <a:gd name="T72" fmla="*/ 706 w 2093"/>
                <a:gd name="T73" fmla="*/ 1658 h 646"/>
                <a:gd name="T74" fmla="*/ 881 w 2093"/>
                <a:gd name="T75" fmla="*/ 1684 h 646"/>
                <a:gd name="T76" fmla="*/ 1051 w 2093"/>
                <a:gd name="T77" fmla="*/ 1933 h 646"/>
                <a:gd name="T78" fmla="*/ 1220 w 2093"/>
                <a:gd name="T79" fmla="*/ 1960 h 646"/>
                <a:gd name="T80" fmla="*/ 1382 w 2093"/>
                <a:gd name="T81" fmla="*/ 1908 h 646"/>
                <a:gd name="T82" fmla="*/ 1622 w 2093"/>
                <a:gd name="T83" fmla="*/ 2012 h 646"/>
                <a:gd name="T84" fmla="*/ 1700 w 2093"/>
                <a:gd name="T85" fmla="*/ 1759 h 646"/>
                <a:gd name="T86" fmla="*/ 1919 w 2093"/>
                <a:gd name="T87" fmla="*/ 2085 h 646"/>
                <a:gd name="T88" fmla="*/ 2010 w 2093"/>
                <a:gd name="T89" fmla="*/ 2454 h 646"/>
                <a:gd name="T90" fmla="*/ 2052 w 2093"/>
                <a:gd name="T91" fmla="*/ 2559 h 646"/>
                <a:gd name="T92" fmla="*/ 2109 w 2093"/>
                <a:gd name="T93" fmla="*/ 2085 h 646"/>
                <a:gd name="T94" fmla="*/ 1982 w 2093"/>
                <a:gd name="T95" fmla="*/ 1684 h 646"/>
                <a:gd name="T96" fmla="*/ 1927 w 2093"/>
                <a:gd name="T97" fmla="*/ 1503 h 646"/>
                <a:gd name="T98" fmla="*/ 2004 w 2093"/>
                <a:gd name="T99" fmla="*/ 1278 h 646"/>
                <a:gd name="T100" fmla="*/ 2130 w 2093"/>
                <a:gd name="T101" fmla="*/ 1278 h 646"/>
                <a:gd name="T102" fmla="*/ 2194 w 2093"/>
                <a:gd name="T103" fmla="*/ 1151 h 646"/>
                <a:gd name="T104" fmla="*/ 2229 w 2093"/>
                <a:gd name="T105" fmla="*/ 1051 h 646"/>
                <a:gd name="T106" fmla="*/ 2243 w 2093"/>
                <a:gd name="T107" fmla="*/ 1530 h 646"/>
                <a:gd name="T108" fmla="*/ 2376 w 2093"/>
                <a:gd name="T109" fmla="*/ 1785 h 646"/>
                <a:gd name="T110" fmla="*/ 2350 w 2093"/>
                <a:gd name="T111" fmla="*/ 1481 h 646"/>
                <a:gd name="T112" fmla="*/ 2300 w 2093"/>
                <a:gd name="T113" fmla="*/ 1229 h 646"/>
                <a:gd name="T114" fmla="*/ 2390 w 2093"/>
                <a:gd name="T115" fmla="*/ 1128 h 646"/>
                <a:gd name="T116" fmla="*/ 2433 w 2093"/>
                <a:gd name="T117" fmla="*/ 979 h 646"/>
                <a:gd name="T118" fmla="*/ 2315 w 2093"/>
                <a:gd name="T119" fmla="*/ 652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93"/>
                <a:gd name="T181" fmla="*/ 0 h 646"/>
                <a:gd name="T182" fmla="*/ 2093 w 2093"/>
                <a:gd name="T183" fmla="*/ 646 h 6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round/>
              <a:headEnd/>
              <a:tailEnd/>
            </a:ln>
          </p:spPr>
          <p:txBody>
            <a:bodyPr/>
            <a:lstStyle/>
            <a:p>
              <a:endParaRPr lang="en-US"/>
            </a:p>
          </p:txBody>
        </p:sp>
        <p:sp>
          <p:nvSpPr>
            <p:cNvPr id="7554" name="Freeform 408"/>
            <p:cNvSpPr>
              <a:spLocks/>
            </p:cNvSpPr>
            <p:nvPr/>
          </p:nvSpPr>
          <p:spPr bwMode="auto">
            <a:xfrm>
              <a:off x="4656" y="1399"/>
              <a:ext cx="145" cy="183"/>
            </a:xfrm>
            <a:custGeom>
              <a:avLst/>
              <a:gdLst>
                <a:gd name="T0" fmla="*/ 138 w 144"/>
                <a:gd name="T1" fmla="*/ 493 h 162"/>
                <a:gd name="T2" fmla="*/ 120 w 144"/>
                <a:gd name="T3" fmla="*/ 413 h 162"/>
                <a:gd name="T4" fmla="*/ 102 w 144"/>
                <a:gd name="T5" fmla="*/ 337 h 162"/>
                <a:gd name="T6" fmla="*/ 84 w 144"/>
                <a:gd name="T7" fmla="*/ 259 h 162"/>
                <a:gd name="T8" fmla="*/ 48 w 144"/>
                <a:gd name="T9" fmla="*/ 207 h 162"/>
                <a:gd name="T10" fmla="*/ 48 w 144"/>
                <a:gd name="T11" fmla="*/ 180 h 162"/>
                <a:gd name="T12" fmla="*/ 24 w 144"/>
                <a:gd name="T13" fmla="*/ 77 h 162"/>
                <a:gd name="T14" fmla="*/ 6 w 144"/>
                <a:gd name="T15" fmla="*/ 0 h 162"/>
                <a:gd name="T16" fmla="*/ 0 w 144"/>
                <a:gd name="T17" fmla="*/ 26 h 162"/>
                <a:gd name="T18" fmla="*/ 18 w 144"/>
                <a:gd name="T19" fmla="*/ 77 h 162"/>
                <a:gd name="T20" fmla="*/ 12 w 144"/>
                <a:gd name="T21" fmla="*/ 101 h 162"/>
                <a:gd name="T22" fmla="*/ 6 w 144"/>
                <a:gd name="T23" fmla="*/ 101 h 162"/>
                <a:gd name="T24" fmla="*/ 42 w 144"/>
                <a:gd name="T25" fmla="*/ 234 h 162"/>
                <a:gd name="T26" fmla="*/ 54 w 144"/>
                <a:gd name="T27" fmla="*/ 311 h 162"/>
                <a:gd name="T28" fmla="*/ 84 w 144"/>
                <a:gd name="T29" fmla="*/ 390 h 162"/>
                <a:gd name="T30" fmla="*/ 96 w 144"/>
                <a:gd name="T31" fmla="*/ 467 h 162"/>
                <a:gd name="T32" fmla="*/ 108 w 144"/>
                <a:gd name="T33" fmla="*/ 541 h 162"/>
                <a:gd name="T34" fmla="*/ 120 w 144"/>
                <a:gd name="T35" fmla="*/ 622 h 162"/>
                <a:gd name="T36" fmla="*/ 132 w 144"/>
                <a:gd name="T37" fmla="*/ 700 h 162"/>
                <a:gd name="T38" fmla="*/ 138 w 144"/>
                <a:gd name="T39" fmla="*/ 700 h 162"/>
                <a:gd name="T40" fmla="*/ 138 w 144"/>
                <a:gd name="T41" fmla="*/ 648 h 162"/>
                <a:gd name="T42" fmla="*/ 150 w 144"/>
                <a:gd name="T43" fmla="*/ 673 h 162"/>
                <a:gd name="T44" fmla="*/ 156 w 144"/>
                <a:gd name="T45" fmla="*/ 700 h 162"/>
                <a:gd name="T46" fmla="*/ 144 w 144"/>
                <a:gd name="T47" fmla="*/ 648 h 162"/>
                <a:gd name="T48" fmla="*/ 114 w 144"/>
                <a:gd name="T49" fmla="*/ 541 h 162"/>
                <a:gd name="T50" fmla="*/ 108 w 144"/>
                <a:gd name="T51" fmla="*/ 441 h 162"/>
                <a:gd name="T52" fmla="*/ 114 w 144"/>
                <a:gd name="T53" fmla="*/ 441 h 162"/>
                <a:gd name="T54" fmla="*/ 132 w 144"/>
                <a:gd name="T55" fmla="*/ 467 h 162"/>
                <a:gd name="T56" fmla="*/ 138 w 144"/>
                <a:gd name="T57" fmla="*/ 493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62"/>
                <a:gd name="T89" fmla="*/ 144 w 144"/>
                <a:gd name="T90" fmla="*/ 162 h 1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round/>
              <a:headEnd/>
              <a:tailEnd/>
            </a:ln>
          </p:spPr>
          <p:txBody>
            <a:bodyPr/>
            <a:lstStyle/>
            <a:p>
              <a:endParaRPr lang="en-US"/>
            </a:p>
          </p:txBody>
        </p:sp>
        <p:sp>
          <p:nvSpPr>
            <p:cNvPr id="7555" name="Freeform 409"/>
            <p:cNvSpPr>
              <a:spLocks/>
            </p:cNvSpPr>
            <p:nvPr/>
          </p:nvSpPr>
          <p:spPr bwMode="auto">
            <a:xfrm>
              <a:off x="3176" y="961"/>
              <a:ext cx="158" cy="67"/>
            </a:xfrm>
            <a:custGeom>
              <a:avLst/>
              <a:gdLst>
                <a:gd name="T0" fmla="*/ 194 w 155"/>
                <a:gd name="T1" fmla="*/ 23 h 60"/>
                <a:gd name="T2" fmla="*/ 179 w 155"/>
                <a:gd name="T3" fmla="*/ 45 h 60"/>
                <a:gd name="T4" fmla="*/ 131 w 155"/>
                <a:gd name="T5" fmla="*/ 92 h 60"/>
                <a:gd name="T6" fmla="*/ 102 w 155"/>
                <a:gd name="T7" fmla="*/ 115 h 60"/>
                <a:gd name="T8" fmla="*/ 78 w 155"/>
                <a:gd name="T9" fmla="*/ 115 h 60"/>
                <a:gd name="T10" fmla="*/ 90 w 155"/>
                <a:gd name="T11" fmla="*/ 135 h 60"/>
                <a:gd name="T12" fmla="*/ 90 w 155"/>
                <a:gd name="T13" fmla="*/ 135 h 60"/>
                <a:gd name="T14" fmla="*/ 72 w 155"/>
                <a:gd name="T15" fmla="*/ 135 h 60"/>
                <a:gd name="T16" fmla="*/ 78 w 155"/>
                <a:gd name="T17" fmla="*/ 160 h 60"/>
                <a:gd name="T18" fmla="*/ 60 w 155"/>
                <a:gd name="T19" fmla="*/ 135 h 60"/>
                <a:gd name="T20" fmla="*/ 66 w 155"/>
                <a:gd name="T21" fmla="*/ 182 h 60"/>
                <a:gd name="T22" fmla="*/ 60 w 155"/>
                <a:gd name="T23" fmla="*/ 182 h 60"/>
                <a:gd name="T24" fmla="*/ 66 w 155"/>
                <a:gd name="T25" fmla="*/ 203 h 60"/>
                <a:gd name="T26" fmla="*/ 48 w 155"/>
                <a:gd name="T27" fmla="*/ 182 h 60"/>
                <a:gd name="T28" fmla="*/ 66 w 155"/>
                <a:gd name="T29" fmla="*/ 203 h 60"/>
                <a:gd name="T30" fmla="*/ 54 w 155"/>
                <a:gd name="T31" fmla="*/ 203 h 60"/>
                <a:gd name="T32" fmla="*/ 60 w 155"/>
                <a:gd name="T33" fmla="*/ 227 h 60"/>
                <a:gd name="T34" fmla="*/ 12 w 155"/>
                <a:gd name="T35" fmla="*/ 203 h 60"/>
                <a:gd name="T36" fmla="*/ 18 w 155"/>
                <a:gd name="T37" fmla="*/ 203 h 60"/>
                <a:gd name="T38" fmla="*/ 0 w 155"/>
                <a:gd name="T39" fmla="*/ 203 h 60"/>
                <a:gd name="T40" fmla="*/ 18 w 155"/>
                <a:gd name="T41" fmla="*/ 182 h 60"/>
                <a:gd name="T42" fmla="*/ 24 w 155"/>
                <a:gd name="T43" fmla="*/ 160 h 60"/>
                <a:gd name="T44" fmla="*/ 18 w 155"/>
                <a:gd name="T45" fmla="*/ 160 h 60"/>
                <a:gd name="T46" fmla="*/ 18 w 155"/>
                <a:gd name="T47" fmla="*/ 135 h 60"/>
                <a:gd name="T48" fmla="*/ 42 w 155"/>
                <a:gd name="T49" fmla="*/ 135 h 60"/>
                <a:gd name="T50" fmla="*/ 24 w 155"/>
                <a:gd name="T51" fmla="*/ 135 h 60"/>
                <a:gd name="T52" fmla="*/ 24 w 155"/>
                <a:gd name="T53" fmla="*/ 115 h 60"/>
                <a:gd name="T54" fmla="*/ 18 w 155"/>
                <a:gd name="T55" fmla="*/ 115 h 60"/>
                <a:gd name="T56" fmla="*/ 24 w 155"/>
                <a:gd name="T57" fmla="*/ 115 h 60"/>
                <a:gd name="T58" fmla="*/ 48 w 155"/>
                <a:gd name="T59" fmla="*/ 92 h 60"/>
                <a:gd name="T60" fmla="*/ 72 w 155"/>
                <a:gd name="T61" fmla="*/ 68 h 60"/>
                <a:gd name="T62" fmla="*/ 78 w 155"/>
                <a:gd name="T63" fmla="*/ 45 h 60"/>
                <a:gd name="T64" fmla="*/ 149 w 155"/>
                <a:gd name="T65" fmla="*/ 23 h 60"/>
                <a:gd name="T66" fmla="*/ 173 w 155"/>
                <a:gd name="T67" fmla="*/ 0 h 60"/>
                <a:gd name="T68" fmla="*/ 194 w 155"/>
                <a:gd name="T69" fmla="*/ 23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5"/>
                <a:gd name="T106" fmla="*/ 0 h 60"/>
                <a:gd name="T107" fmla="*/ 155 w 155"/>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round/>
              <a:headEnd/>
              <a:tailEnd/>
            </a:ln>
          </p:spPr>
          <p:txBody>
            <a:bodyPr/>
            <a:lstStyle/>
            <a:p>
              <a:endParaRPr lang="en-US"/>
            </a:p>
          </p:txBody>
        </p:sp>
        <p:sp>
          <p:nvSpPr>
            <p:cNvPr id="7556" name="Freeform 410"/>
            <p:cNvSpPr>
              <a:spLocks/>
            </p:cNvSpPr>
            <p:nvPr/>
          </p:nvSpPr>
          <p:spPr bwMode="auto">
            <a:xfrm>
              <a:off x="3171" y="1028"/>
              <a:ext cx="84" cy="48"/>
            </a:xfrm>
            <a:custGeom>
              <a:avLst/>
              <a:gdLst>
                <a:gd name="T0" fmla="*/ 84 w 84"/>
                <a:gd name="T1" fmla="*/ 208 h 42"/>
                <a:gd name="T2" fmla="*/ 54 w 84"/>
                <a:gd name="T3" fmla="*/ 119 h 42"/>
                <a:gd name="T4" fmla="*/ 42 w 84"/>
                <a:gd name="T5" fmla="*/ 61 h 42"/>
                <a:gd name="T6" fmla="*/ 42 w 84"/>
                <a:gd name="T7" fmla="*/ 29 h 42"/>
                <a:gd name="T8" fmla="*/ 42 w 84"/>
                <a:gd name="T9" fmla="*/ 29 h 42"/>
                <a:gd name="T10" fmla="*/ 48 w 84"/>
                <a:gd name="T11" fmla="*/ 0 h 42"/>
                <a:gd name="T12" fmla="*/ 12 w 84"/>
                <a:gd name="T13" fmla="*/ 0 h 42"/>
                <a:gd name="T14" fmla="*/ 12 w 84"/>
                <a:gd name="T15" fmla="*/ 29 h 42"/>
                <a:gd name="T16" fmla="*/ 6 w 84"/>
                <a:gd name="T17" fmla="*/ 61 h 42"/>
                <a:gd name="T18" fmla="*/ 12 w 84"/>
                <a:gd name="T19" fmla="*/ 61 h 42"/>
                <a:gd name="T20" fmla="*/ 6 w 84"/>
                <a:gd name="T21" fmla="*/ 91 h 42"/>
                <a:gd name="T22" fmla="*/ 0 w 84"/>
                <a:gd name="T23" fmla="*/ 119 h 42"/>
                <a:gd name="T24" fmla="*/ 6 w 84"/>
                <a:gd name="T25" fmla="*/ 146 h 42"/>
                <a:gd name="T26" fmla="*/ 18 w 84"/>
                <a:gd name="T27" fmla="*/ 146 h 42"/>
                <a:gd name="T28" fmla="*/ 24 w 84"/>
                <a:gd name="T29" fmla="*/ 146 h 42"/>
                <a:gd name="T30" fmla="*/ 30 w 84"/>
                <a:gd name="T31" fmla="*/ 146 h 42"/>
                <a:gd name="T32" fmla="*/ 36 w 84"/>
                <a:gd name="T33" fmla="*/ 181 h 42"/>
                <a:gd name="T34" fmla="*/ 36 w 84"/>
                <a:gd name="T35" fmla="*/ 181 h 42"/>
                <a:gd name="T36" fmla="*/ 48 w 84"/>
                <a:gd name="T37" fmla="*/ 208 h 42"/>
                <a:gd name="T38" fmla="*/ 60 w 84"/>
                <a:gd name="T39" fmla="*/ 208 h 42"/>
                <a:gd name="T40" fmla="*/ 66 w 84"/>
                <a:gd name="T41" fmla="*/ 208 h 42"/>
                <a:gd name="T42" fmla="*/ 78 w 84"/>
                <a:gd name="T43" fmla="*/ 208 h 42"/>
                <a:gd name="T44" fmla="*/ 84 w 84"/>
                <a:gd name="T45" fmla="*/ 208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42"/>
                <a:gd name="T71" fmla="*/ 84 w 84"/>
                <a:gd name="T72" fmla="*/ 42 h 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round/>
              <a:headEnd/>
              <a:tailEnd/>
            </a:ln>
          </p:spPr>
          <p:txBody>
            <a:bodyPr/>
            <a:lstStyle/>
            <a:p>
              <a:endParaRPr lang="en-US"/>
            </a:p>
          </p:txBody>
        </p:sp>
        <p:sp>
          <p:nvSpPr>
            <p:cNvPr id="7557" name="Freeform 411"/>
            <p:cNvSpPr>
              <a:spLocks/>
            </p:cNvSpPr>
            <p:nvPr/>
          </p:nvSpPr>
          <p:spPr bwMode="auto">
            <a:xfrm>
              <a:off x="4153" y="974"/>
              <a:ext cx="102" cy="27"/>
            </a:xfrm>
            <a:custGeom>
              <a:avLst/>
              <a:gdLst>
                <a:gd name="T0" fmla="*/ 102 w 102"/>
                <a:gd name="T1" fmla="*/ 53 h 24"/>
                <a:gd name="T2" fmla="*/ 36 w 102"/>
                <a:gd name="T3" fmla="*/ 0 h 24"/>
                <a:gd name="T4" fmla="*/ 48 w 102"/>
                <a:gd name="T5" fmla="*/ 26 h 24"/>
                <a:gd name="T6" fmla="*/ 36 w 102"/>
                <a:gd name="T7" fmla="*/ 26 h 24"/>
                <a:gd name="T8" fmla="*/ 42 w 102"/>
                <a:gd name="T9" fmla="*/ 26 h 24"/>
                <a:gd name="T10" fmla="*/ 12 w 102"/>
                <a:gd name="T11" fmla="*/ 26 h 24"/>
                <a:gd name="T12" fmla="*/ 0 w 102"/>
                <a:gd name="T13" fmla="*/ 26 h 24"/>
                <a:gd name="T14" fmla="*/ 0 w 102"/>
                <a:gd name="T15" fmla="*/ 26 h 24"/>
                <a:gd name="T16" fmla="*/ 6 w 102"/>
                <a:gd name="T17" fmla="*/ 53 h 24"/>
                <a:gd name="T18" fmla="*/ 12 w 102"/>
                <a:gd name="T19" fmla="*/ 77 h 24"/>
                <a:gd name="T20" fmla="*/ 48 w 102"/>
                <a:gd name="T21" fmla="*/ 99 h 24"/>
                <a:gd name="T22" fmla="*/ 54 w 102"/>
                <a:gd name="T23" fmla="*/ 99 h 24"/>
                <a:gd name="T24" fmla="*/ 84 w 102"/>
                <a:gd name="T25" fmla="*/ 77 h 24"/>
                <a:gd name="T26" fmla="*/ 96 w 102"/>
                <a:gd name="T27" fmla="*/ 77 h 24"/>
                <a:gd name="T28" fmla="*/ 90 w 102"/>
                <a:gd name="T29" fmla="*/ 77 h 24"/>
                <a:gd name="T30" fmla="*/ 102 w 102"/>
                <a:gd name="T31" fmla="*/ 77 h 24"/>
                <a:gd name="T32" fmla="*/ 102 w 102"/>
                <a:gd name="T33" fmla="*/ 53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24"/>
                <a:gd name="T53" fmla="*/ 102 w 102"/>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round/>
              <a:headEnd/>
              <a:tailEnd/>
            </a:ln>
          </p:spPr>
          <p:txBody>
            <a:bodyPr/>
            <a:lstStyle/>
            <a:p>
              <a:endParaRPr lang="en-US"/>
            </a:p>
          </p:txBody>
        </p:sp>
        <p:sp>
          <p:nvSpPr>
            <p:cNvPr id="7558" name="Freeform 412"/>
            <p:cNvSpPr>
              <a:spLocks/>
            </p:cNvSpPr>
            <p:nvPr/>
          </p:nvSpPr>
          <p:spPr bwMode="auto">
            <a:xfrm>
              <a:off x="3571" y="914"/>
              <a:ext cx="77" cy="20"/>
            </a:xfrm>
            <a:custGeom>
              <a:avLst/>
              <a:gdLst>
                <a:gd name="T0" fmla="*/ 65 w 77"/>
                <a:gd name="T1" fmla="*/ 22 h 18"/>
                <a:gd name="T2" fmla="*/ 47 w 77"/>
                <a:gd name="T3" fmla="*/ 0 h 18"/>
                <a:gd name="T4" fmla="*/ 36 w 77"/>
                <a:gd name="T5" fmla="*/ 22 h 18"/>
                <a:gd name="T6" fmla="*/ 30 w 77"/>
                <a:gd name="T7" fmla="*/ 0 h 18"/>
                <a:gd name="T8" fmla="*/ 0 w 77"/>
                <a:gd name="T9" fmla="*/ 0 h 18"/>
                <a:gd name="T10" fmla="*/ 0 w 77"/>
                <a:gd name="T11" fmla="*/ 22 h 18"/>
                <a:gd name="T12" fmla="*/ 6 w 77"/>
                <a:gd name="T13" fmla="*/ 22 h 18"/>
                <a:gd name="T14" fmla="*/ 24 w 77"/>
                <a:gd name="T15" fmla="*/ 41 h 18"/>
                <a:gd name="T16" fmla="*/ 77 w 77"/>
                <a:gd name="T17" fmla="*/ 63 h 18"/>
                <a:gd name="T18" fmla="*/ 71 w 77"/>
                <a:gd name="T19" fmla="*/ 41 h 18"/>
                <a:gd name="T20" fmla="*/ 65 w 77"/>
                <a:gd name="T21" fmla="*/ 2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18"/>
                <a:gd name="T35" fmla="*/ 77 w 7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round/>
              <a:headEnd/>
              <a:tailEnd/>
            </a:ln>
          </p:spPr>
          <p:txBody>
            <a:bodyPr/>
            <a:lstStyle/>
            <a:p>
              <a:endParaRPr lang="en-US"/>
            </a:p>
          </p:txBody>
        </p:sp>
        <p:sp>
          <p:nvSpPr>
            <p:cNvPr id="7559" name="Freeform 413"/>
            <p:cNvSpPr>
              <a:spLocks/>
            </p:cNvSpPr>
            <p:nvPr/>
          </p:nvSpPr>
          <p:spPr bwMode="auto">
            <a:xfrm>
              <a:off x="3661" y="920"/>
              <a:ext cx="62" cy="27"/>
            </a:xfrm>
            <a:custGeom>
              <a:avLst/>
              <a:gdLst>
                <a:gd name="T0" fmla="*/ 88 w 60"/>
                <a:gd name="T1" fmla="*/ 53 h 24"/>
                <a:gd name="T2" fmla="*/ 42 w 60"/>
                <a:gd name="T3" fmla="*/ 26 h 24"/>
                <a:gd name="T4" fmla="*/ 30 w 60"/>
                <a:gd name="T5" fmla="*/ 53 h 24"/>
                <a:gd name="T6" fmla="*/ 30 w 60"/>
                <a:gd name="T7" fmla="*/ 26 h 24"/>
                <a:gd name="T8" fmla="*/ 6 w 60"/>
                <a:gd name="T9" fmla="*/ 0 h 24"/>
                <a:gd name="T10" fmla="*/ 12 w 60"/>
                <a:gd name="T11" fmla="*/ 26 h 24"/>
                <a:gd name="T12" fmla="*/ 0 w 60"/>
                <a:gd name="T13" fmla="*/ 26 h 24"/>
                <a:gd name="T14" fmla="*/ 0 w 60"/>
                <a:gd name="T15" fmla="*/ 26 h 24"/>
                <a:gd name="T16" fmla="*/ 6 w 60"/>
                <a:gd name="T17" fmla="*/ 53 h 24"/>
                <a:gd name="T18" fmla="*/ 0 w 60"/>
                <a:gd name="T19" fmla="*/ 77 h 24"/>
                <a:gd name="T20" fmla="*/ 6 w 60"/>
                <a:gd name="T21" fmla="*/ 99 h 24"/>
                <a:gd name="T22" fmla="*/ 88 w 60"/>
                <a:gd name="T23" fmla="*/ 77 h 24"/>
                <a:gd name="T24" fmla="*/ 88 w 60"/>
                <a:gd name="T25" fmla="*/ 53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4"/>
                <a:gd name="T41" fmla="*/ 60 w 60"/>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round/>
              <a:headEnd/>
              <a:tailEnd/>
            </a:ln>
          </p:spPr>
          <p:txBody>
            <a:bodyPr/>
            <a:lstStyle/>
            <a:p>
              <a:endParaRPr lang="en-US"/>
            </a:p>
          </p:txBody>
        </p:sp>
        <p:sp>
          <p:nvSpPr>
            <p:cNvPr id="7560" name="Freeform 414"/>
            <p:cNvSpPr>
              <a:spLocks/>
            </p:cNvSpPr>
            <p:nvPr/>
          </p:nvSpPr>
          <p:spPr bwMode="auto">
            <a:xfrm>
              <a:off x="3535" y="900"/>
              <a:ext cx="67" cy="14"/>
            </a:xfrm>
            <a:custGeom>
              <a:avLst/>
              <a:gdLst>
                <a:gd name="T0" fmla="*/ 78 w 66"/>
                <a:gd name="T1" fmla="*/ 40 h 12"/>
                <a:gd name="T2" fmla="*/ 48 w 66"/>
                <a:gd name="T3" fmla="*/ 0 h 12"/>
                <a:gd name="T4" fmla="*/ 6 w 66"/>
                <a:gd name="T5" fmla="*/ 0 h 12"/>
                <a:gd name="T6" fmla="*/ 12 w 66"/>
                <a:gd name="T7" fmla="*/ 0 h 12"/>
                <a:gd name="T8" fmla="*/ 12 w 66"/>
                <a:gd name="T9" fmla="*/ 40 h 12"/>
                <a:gd name="T10" fmla="*/ 0 w 66"/>
                <a:gd name="T11" fmla="*/ 40 h 12"/>
                <a:gd name="T12" fmla="*/ 18 w 66"/>
                <a:gd name="T13" fmla="*/ 40 h 12"/>
                <a:gd name="T14" fmla="*/ 12 w 66"/>
                <a:gd name="T15" fmla="*/ 76 h 12"/>
                <a:gd name="T16" fmla="*/ 72 w 66"/>
                <a:gd name="T17" fmla="*/ 40 h 12"/>
                <a:gd name="T18" fmla="*/ 66 w 66"/>
                <a:gd name="T19" fmla="*/ 40 h 12"/>
                <a:gd name="T20" fmla="*/ 78 w 66"/>
                <a:gd name="T21" fmla="*/ 4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12"/>
                <a:gd name="T35" fmla="*/ 66 w 6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round/>
              <a:headEnd/>
              <a:tailEnd/>
            </a:ln>
          </p:spPr>
          <p:txBody>
            <a:bodyPr/>
            <a:lstStyle/>
            <a:p>
              <a:endParaRPr lang="en-US"/>
            </a:p>
          </p:txBody>
        </p:sp>
        <p:sp>
          <p:nvSpPr>
            <p:cNvPr id="7561" name="Freeform 415"/>
            <p:cNvSpPr>
              <a:spLocks/>
            </p:cNvSpPr>
            <p:nvPr/>
          </p:nvSpPr>
          <p:spPr bwMode="auto">
            <a:xfrm>
              <a:off x="4268" y="988"/>
              <a:ext cx="67" cy="13"/>
            </a:xfrm>
            <a:custGeom>
              <a:avLst/>
              <a:gdLst>
                <a:gd name="T0" fmla="*/ 78 w 66"/>
                <a:gd name="T1" fmla="*/ 18 h 12"/>
                <a:gd name="T2" fmla="*/ 12 w 66"/>
                <a:gd name="T3" fmla="*/ 0 h 12"/>
                <a:gd name="T4" fmla="*/ 0 w 66"/>
                <a:gd name="T5" fmla="*/ 0 h 12"/>
                <a:gd name="T6" fmla="*/ 6 w 66"/>
                <a:gd name="T7" fmla="*/ 18 h 12"/>
                <a:gd name="T8" fmla="*/ 72 w 66"/>
                <a:gd name="T9" fmla="*/ 30 h 12"/>
                <a:gd name="T10" fmla="*/ 78 w 66"/>
                <a:gd name="T11" fmla="*/ 18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round/>
              <a:headEnd/>
              <a:tailEnd/>
            </a:ln>
          </p:spPr>
          <p:txBody>
            <a:bodyPr/>
            <a:lstStyle/>
            <a:p>
              <a:endParaRPr lang="en-US"/>
            </a:p>
          </p:txBody>
        </p:sp>
        <p:sp>
          <p:nvSpPr>
            <p:cNvPr id="7562" name="Freeform 416"/>
            <p:cNvSpPr>
              <a:spLocks/>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40 h 12"/>
                <a:gd name="T10" fmla="*/ 6 w 36"/>
                <a:gd name="T11" fmla="*/ 40 h 12"/>
                <a:gd name="T12" fmla="*/ 6 w 36"/>
                <a:gd name="T13" fmla="*/ 40 h 12"/>
                <a:gd name="T14" fmla="*/ 0 w 36"/>
                <a:gd name="T15" fmla="*/ 40 h 12"/>
                <a:gd name="T16" fmla="*/ 12 w 36"/>
                <a:gd name="T17" fmla="*/ 40 h 12"/>
                <a:gd name="T18" fmla="*/ 48 w 36"/>
                <a:gd name="T19" fmla="*/ 76 h 12"/>
                <a:gd name="T20" fmla="*/ 48 w 36"/>
                <a:gd name="T21" fmla="*/ 0 h 12"/>
                <a:gd name="T22" fmla="*/ 36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12"/>
                <a:gd name="T41" fmla="*/ 36 w 36"/>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63" name="Freeform 417"/>
            <p:cNvSpPr>
              <a:spLocks/>
            </p:cNvSpPr>
            <p:nvPr/>
          </p:nvSpPr>
          <p:spPr bwMode="auto">
            <a:xfrm>
              <a:off x="4238" y="1015"/>
              <a:ext cx="54" cy="13"/>
            </a:xfrm>
            <a:custGeom>
              <a:avLst/>
              <a:gdLst>
                <a:gd name="T0" fmla="*/ 65 w 53"/>
                <a:gd name="T1" fmla="*/ 30 h 12"/>
                <a:gd name="T2" fmla="*/ 0 w 53"/>
                <a:gd name="T3" fmla="*/ 18 h 12"/>
                <a:gd name="T4" fmla="*/ 18 w 53"/>
                <a:gd name="T5" fmla="*/ 0 h 12"/>
                <a:gd name="T6" fmla="*/ 59 w 53"/>
                <a:gd name="T7" fmla="*/ 30 h 12"/>
                <a:gd name="T8" fmla="*/ 65 w 53"/>
                <a:gd name="T9" fmla="*/ 30 h 12"/>
                <a:gd name="T10" fmla="*/ 0 60000 65536"/>
                <a:gd name="T11" fmla="*/ 0 60000 65536"/>
                <a:gd name="T12" fmla="*/ 0 60000 65536"/>
                <a:gd name="T13" fmla="*/ 0 60000 65536"/>
                <a:gd name="T14" fmla="*/ 0 60000 65536"/>
                <a:gd name="T15" fmla="*/ 0 w 53"/>
                <a:gd name="T16" fmla="*/ 0 h 12"/>
                <a:gd name="T17" fmla="*/ 53 w 53"/>
                <a:gd name="T18" fmla="*/ 12 h 12"/>
              </a:gdLst>
              <a:ahLst/>
              <a:cxnLst>
                <a:cxn ang="T10">
                  <a:pos x="T0" y="T1"/>
                </a:cxn>
                <a:cxn ang="T11">
                  <a:pos x="T2" y="T3"/>
                </a:cxn>
                <a:cxn ang="T12">
                  <a:pos x="T4" y="T5"/>
                </a:cxn>
                <a:cxn ang="T13">
                  <a:pos x="T6" y="T7"/>
                </a:cxn>
                <a:cxn ang="T14">
                  <a:pos x="T8" y="T9"/>
                </a:cxn>
              </a:cxnLst>
              <a:rect l="T15" t="T16" r="T17" b="T18"/>
              <a:pathLst>
                <a:path w="53" h="12">
                  <a:moveTo>
                    <a:pt x="53" y="12"/>
                  </a:moveTo>
                  <a:lnTo>
                    <a:pt x="0" y="6"/>
                  </a:lnTo>
                  <a:lnTo>
                    <a:pt x="18" y="0"/>
                  </a:lnTo>
                  <a:lnTo>
                    <a:pt x="47" y="12"/>
                  </a:lnTo>
                  <a:lnTo>
                    <a:pt x="53" y="12"/>
                  </a:lnTo>
                  <a:close/>
                </a:path>
              </a:pathLst>
            </a:custGeom>
            <a:solidFill>
              <a:srgbClr val="6F73BF"/>
            </a:solidFill>
            <a:ln w="9525">
              <a:solidFill>
                <a:srgbClr val="000000"/>
              </a:solidFill>
              <a:round/>
              <a:headEnd/>
              <a:tailEnd/>
            </a:ln>
          </p:spPr>
          <p:txBody>
            <a:bodyPr/>
            <a:lstStyle/>
            <a:p>
              <a:endParaRPr lang="en-US"/>
            </a:p>
          </p:txBody>
        </p:sp>
        <p:sp>
          <p:nvSpPr>
            <p:cNvPr id="7564" name="Freeform 418"/>
            <p:cNvSpPr>
              <a:spLocks/>
            </p:cNvSpPr>
            <p:nvPr/>
          </p:nvSpPr>
          <p:spPr bwMode="auto">
            <a:xfrm>
              <a:off x="3146" y="1096"/>
              <a:ext cx="30" cy="14"/>
            </a:xfrm>
            <a:custGeom>
              <a:avLst/>
              <a:gdLst>
                <a:gd name="T0" fmla="*/ 30 w 30"/>
                <a:gd name="T1" fmla="*/ 40 h 12"/>
                <a:gd name="T2" fmla="*/ 12 w 30"/>
                <a:gd name="T3" fmla="*/ 76 h 12"/>
                <a:gd name="T4" fmla="*/ 0 w 30"/>
                <a:gd name="T5" fmla="*/ 40 h 12"/>
                <a:gd name="T6" fmla="*/ 12 w 30"/>
                <a:gd name="T7" fmla="*/ 0 h 12"/>
                <a:gd name="T8" fmla="*/ 30 w 30"/>
                <a:gd name="T9" fmla="*/ 40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30" y="6"/>
                  </a:moveTo>
                  <a:lnTo>
                    <a:pt x="12" y="12"/>
                  </a:lnTo>
                  <a:lnTo>
                    <a:pt x="0" y="6"/>
                  </a:lnTo>
                  <a:lnTo>
                    <a:pt x="12" y="0"/>
                  </a:lnTo>
                  <a:lnTo>
                    <a:pt x="30" y="6"/>
                  </a:lnTo>
                  <a:close/>
                </a:path>
              </a:pathLst>
            </a:custGeom>
            <a:solidFill>
              <a:srgbClr val="6F73BF"/>
            </a:solidFill>
            <a:ln w="9525">
              <a:solidFill>
                <a:srgbClr val="000000"/>
              </a:solidFill>
              <a:round/>
              <a:headEnd/>
              <a:tailEnd/>
            </a:ln>
          </p:spPr>
          <p:txBody>
            <a:bodyPr/>
            <a:lstStyle/>
            <a:p>
              <a:endParaRPr lang="en-US"/>
            </a:p>
          </p:txBody>
        </p:sp>
        <p:sp>
          <p:nvSpPr>
            <p:cNvPr id="7565" name="Freeform 419"/>
            <p:cNvSpPr>
              <a:spLocks/>
            </p:cNvSpPr>
            <p:nvPr/>
          </p:nvSpPr>
          <p:spPr bwMode="auto">
            <a:xfrm>
              <a:off x="3042" y="900"/>
              <a:ext cx="50" cy="14"/>
            </a:xfrm>
            <a:custGeom>
              <a:avLst/>
              <a:gdLst>
                <a:gd name="T0" fmla="*/ 78 w 48"/>
                <a:gd name="T1" fmla="*/ 40 h 12"/>
                <a:gd name="T2" fmla="*/ 30 w 48"/>
                <a:gd name="T3" fmla="*/ 40 h 12"/>
                <a:gd name="T4" fmla="*/ 6 w 48"/>
                <a:gd name="T5" fmla="*/ 76 h 12"/>
                <a:gd name="T6" fmla="*/ 0 w 48"/>
                <a:gd name="T7" fmla="*/ 76 h 12"/>
                <a:gd name="T8" fmla="*/ 6 w 48"/>
                <a:gd name="T9" fmla="*/ 40 h 12"/>
                <a:gd name="T10" fmla="*/ 36 w 48"/>
                <a:gd name="T11" fmla="*/ 40 h 12"/>
                <a:gd name="T12" fmla="*/ 69 w 48"/>
                <a:gd name="T13" fmla="*/ 0 h 12"/>
                <a:gd name="T14" fmla="*/ 78 w 48"/>
                <a:gd name="T15" fmla="*/ 40 h 1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12"/>
                <a:gd name="T26" fmla="*/ 48 w 4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round/>
              <a:headEnd/>
              <a:tailEnd/>
            </a:ln>
          </p:spPr>
          <p:txBody>
            <a:bodyPr/>
            <a:lstStyle/>
            <a:p>
              <a:endParaRPr lang="en-US"/>
            </a:p>
          </p:txBody>
        </p:sp>
        <p:sp>
          <p:nvSpPr>
            <p:cNvPr id="7566" name="Freeform 420"/>
            <p:cNvSpPr>
              <a:spLocks/>
            </p:cNvSpPr>
            <p:nvPr/>
          </p:nvSpPr>
          <p:spPr bwMode="auto">
            <a:xfrm>
              <a:off x="4880" y="1594"/>
              <a:ext cx="19" cy="27"/>
            </a:xfrm>
            <a:custGeom>
              <a:avLst/>
              <a:gdLst>
                <a:gd name="T0" fmla="*/ 33 w 18"/>
                <a:gd name="T1" fmla="*/ 0 h 24"/>
                <a:gd name="T2" fmla="*/ 6 w 18"/>
                <a:gd name="T3" fmla="*/ 26 h 24"/>
                <a:gd name="T4" fmla="*/ 0 w 18"/>
                <a:gd name="T5" fmla="*/ 99 h 24"/>
                <a:gd name="T6" fmla="*/ 24 w 18"/>
                <a:gd name="T7" fmla="*/ 53 h 24"/>
                <a:gd name="T8" fmla="*/ 33 w 18"/>
                <a:gd name="T9" fmla="*/ 26 h 24"/>
                <a:gd name="T10" fmla="*/ 33 w 18"/>
                <a:gd name="T11" fmla="*/ 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round/>
              <a:headEnd/>
              <a:tailEnd/>
            </a:ln>
          </p:spPr>
          <p:txBody>
            <a:bodyPr/>
            <a:lstStyle/>
            <a:p>
              <a:endParaRPr lang="en-US"/>
            </a:p>
          </p:txBody>
        </p:sp>
        <p:sp>
          <p:nvSpPr>
            <p:cNvPr id="7567" name="Freeform 421"/>
            <p:cNvSpPr>
              <a:spLocks/>
            </p:cNvSpPr>
            <p:nvPr/>
          </p:nvSpPr>
          <p:spPr bwMode="auto">
            <a:xfrm>
              <a:off x="4782" y="1062"/>
              <a:ext cx="19" cy="14"/>
            </a:xfrm>
            <a:custGeom>
              <a:avLst/>
              <a:gdLst>
                <a:gd name="T0" fmla="*/ 6 w 18"/>
                <a:gd name="T1" fmla="*/ 0 h 12"/>
                <a:gd name="T2" fmla="*/ 0 w 18"/>
                <a:gd name="T3" fmla="*/ 40 h 12"/>
                <a:gd name="T4" fmla="*/ 24 w 18"/>
                <a:gd name="T5" fmla="*/ 76 h 12"/>
                <a:gd name="T6" fmla="*/ 33 w 18"/>
                <a:gd name="T7" fmla="*/ 40 h 12"/>
                <a:gd name="T8" fmla="*/ 6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6" y="0"/>
                  </a:moveTo>
                  <a:lnTo>
                    <a:pt x="0" y="6"/>
                  </a:lnTo>
                  <a:lnTo>
                    <a:pt x="12" y="12"/>
                  </a:lnTo>
                  <a:lnTo>
                    <a:pt x="18" y="6"/>
                  </a:lnTo>
                  <a:lnTo>
                    <a:pt x="6" y="0"/>
                  </a:lnTo>
                  <a:close/>
                </a:path>
              </a:pathLst>
            </a:custGeom>
            <a:solidFill>
              <a:srgbClr val="6F73BF"/>
            </a:solidFill>
            <a:ln w="9525">
              <a:solidFill>
                <a:srgbClr val="000000"/>
              </a:solidFill>
              <a:round/>
              <a:headEnd/>
              <a:tailEnd/>
            </a:ln>
          </p:spPr>
          <p:txBody>
            <a:bodyPr/>
            <a:lstStyle/>
            <a:p>
              <a:endParaRPr lang="en-US"/>
            </a:p>
          </p:txBody>
        </p:sp>
        <p:sp>
          <p:nvSpPr>
            <p:cNvPr id="7568" name="Freeform 422"/>
            <p:cNvSpPr>
              <a:spLocks/>
            </p:cNvSpPr>
            <p:nvPr/>
          </p:nvSpPr>
          <p:spPr bwMode="auto">
            <a:xfrm>
              <a:off x="3274" y="1082"/>
              <a:ext cx="30" cy="7"/>
            </a:xfrm>
            <a:custGeom>
              <a:avLst/>
              <a:gdLst>
                <a:gd name="T0" fmla="*/ 41 w 29"/>
                <a:gd name="T1" fmla="*/ 40 h 6"/>
                <a:gd name="T2" fmla="*/ 0 w 29"/>
                <a:gd name="T3" fmla="*/ 0 h 6"/>
                <a:gd name="T4" fmla="*/ 0 w 29"/>
                <a:gd name="T5" fmla="*/ 0 h 6"/>
                <a:gd name="T6" fmla="*/ 29 w 29"/>
                <a:gd name="T7" fmla="*/ 40 h 6"/>
                <a:gd name="T8" fmla="*/ 41 w 29"/>
                <a:gd name="T9" fmla="*/ 40 h 6"/>
                <a:gd name="T10" fmla="*/ 0 60000 65536"/>
                <a:gd name="T11" fmla="*/ 0 60000 65536"/>
                <a:gd name="T12" fmla="*/ 0 60000 65536"/>
                <a:gd name="T13" fmla="*/ 0 60000 65536"/>
                <a:gd name="T14" fmla="*/ 0 60000 65536"/>
                <a:gd name="T15" fmla="*/ 0 w 29"/>
                <a:gd name="T16" fmla="*/ 0 h 6"/>
                <a:gd name="T17" fmla="*/ 29 w 29"/>
                <a:gd name="T18" fmla="*/ 6 h 6"/>
              </a:gdLst>
              <a:ahLst/>
              <a:cxnLst>
                <a:cxn ang="T10">
                  <a:pos x="T0" y="T1"/>
                </a:cxn>
                <a:cxn ang="T11">
                  <a:pos x="T2" y="T3"/>
                </a:cxn>
                <a:cxn ang="T12">
                  <a:pos x="T4" y="T5"/>
                </a:cxn>
                <a:cxn ang="T13">
                  <a:pos x="T6" y="T7"/>
                </a:cxn>
                <a:cxn ang="T14">
                  <a:pos x="T8" y="T9"/>
                </a:cxn>
              </a:cxnLst>
              <a:rect l="T15" t="T16" r="T17" b="T18"/>
              <a:pathLst>
                <a:path w="29" h="6">
                  <a:moveTo>
                    <a:pt x="29" y="6"/>
                  </a:moveTo>
                  <a:lnTo>
                    <a:pt x="0" y="0"/>
                  </a:lnTo>
                  <a:lnTo>
                    <a:pt x="17" y="6"/>
                  </a:lnTo>
                  <a:lnTo>
                    <a:pt x="29" y="6"/>
                  </a:lnTo>
                  <a:close/>
                </a:path>
              </a:pathLst>
            </a:custGeom>
            <a:solidFill>
              <a:srgbClr val="6F73BF"/>
            </a:solidFill>
            <a:ln w="9525">
              <a:solidFill>
                <a:srgbClr val="000000"/>
              </a:solidFill>
              <a:round/>
              <a:headEnd/>
              <a:tailEnd/>
            </a:ln>
          </p:spPr>
          <p:txBody>
            <a:bodyPr/>
            <a:lstStyle/>
            <a:p>
              <a:endParaRPr lang="en-US"/>
            </a:p>
          </p:txBody>
        </p:sp>
        <p:sp>
          <p:nvSpPr>
            <p:cNvPr id="7569" name="Freeform 423"/>
            <p:cNvSpPr>
              <a:spLocks/>
            </p:cNvSpPr>
            <p:nvPr/>
          </p:nvSpPr>
          <p:spPr bwMode="auto">
            <a:xfrm>
              <a:off x="2843" y="1318"/>
              <a:ext cx="19" cy="7"/>
            </a:xfrm>
            <a:custGeom>
              <a:avLst/>
              <a:gdLst>
                <a:gd name="T0" fmla="*/ 33 w 18"/>
                <a:gd name="T1" fmla="*/ 0 h 6"/>
                <a:gd name="T2" fmla="*/ 0 w 18"/>
                <a:gd name="T3" fmla="*/ 40 h 6"/>
                <a:gd name="T4" fmla="*/ 0 w 18"/>
                <a:gd name="T5" fmla="*/ 0 h 6"/>
                <a:gd name="T6" fmla="*/ 33 w 18"/>
                <a:gd name="T7" fmla="*/ 0 h 6"/>
                <a:gd name="T8" fmla="*/ 33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0"/>
                  </a:moveTo>
                  <a:lnTo>
                    <a:pt x="0" y="6"/>
                  </a:lnTo>
                  <a:lnTo>
                    <a:pt x="0" y="0"/>
                  </a:lnTo>
                  <a:lnTo>
                    <a:pt x="18" y="0"/>
                  </a:lnTo>
                  <a:close/>
                </a:path>
              </a:pathLst>
            </a:custGeom>
            <a:solidFill>
              <a:srgbClr val="6F73BF"/>
            </a:solidFill>
            <a:ln w="9525">
              <a:solidFill>
                <a:srgbClr val="000000"/>
              </a:solidFill>
              <a:round/>
              <a:headEnd/>
              <a:tailEnd/>
            </a:ln>
          </p:spPr>
          <p:txBody>
            <a:bodyPr/>
            <a:lstStyle/>
            <a:p>
              <a:endParaRPr lang="en-US"/>
            </a:p>
          </p:txBody>
        </p:sp>
        <p:sp>
          <p:nvSpPr>
            <p:cNvPr id="7570" name="Freeform 424"/>
            <p:cNvSpPr>
              <a:spLocks/>
            </p:cNvSpPr>
            <p:nvPr/>
          </p:nvSpPr>
          <p:spPr bwMode="auto">
            <a:xfrm>
              <a:off x="4880" y="1298"/>
              <a:ext cx="13" cy="13"/>
            </a:xfrm>
            <a:custGeom>
              <a:avLst/>
              <a:gdLst>
                <a:gd name="T0" fmla="*/ 30 w 12"/>
                <a:gd name="T1" fmla="*/ 18 h 12"/>
                <a:gd name="T2" fmla="*/ 18 w 12"/>
                <a:gd name="T3" fmla="*/ 30 h 12"/>
                <a:gd name="T4" fmla="*/ 0 w 12"/>
                <a:gd name="T5" fmla="*/ 18 h 12"/>
                <a:gd name="T6" fmla="*/ 18 w 12"/>
                <a:gd name="T7" fmla="*/ 0 h 12"/>
                <a:gd name="T8" fmla="*/ 30 w 12"/>
                <a:gd name="T9" fmla="*/ 18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6" y="12"/>
                  </a:lnTo>
                  <a:lnTo>
                    <a:pt x="0" y="6"/>
                  </a:lnTo>
                  <a:lnTo>
                    <a:pt x="6" y="0"/>
                  </a:lnTo>
                  <a:lnTo>
                    <a:pt x="12" y="6"/>
                  </a:lnTo>
                  <a:close/>
                </a:path>
              </a:pathLst>
            </a:custGeom>
            <a:solidFill>
              <a:srgbClr val="6F73BF"/>
            </a:solidFill>
            <a:ln w="9525">
              <a:solidFill>
                <a:srgbClr val="000000"/>
              </a:solidFill>
              <a:round/>
              <a:headEnd/>
              <a:tailEnd/>
            </a:ln>
          </p:spPr>
          <p:txBody>
            <a:bodyPr/>
            <a:lstStyle/>
            <a:p>
              <a:endParaRPr lang="en-US"/>
            </a:p>
          </p:txBody>
        </p:sp>
        <p:sp>
          <p:nvSpPr>
            <p:cNvPr id="7571" name="Freeform 425"/>
            <p:cNvSpPr>
              <a:spLocks/>
            </p:cNvSpPr>
            <p:nvPr/>
          </p:nvSpPr>
          <p:spPr bwMode="auto">
            <a:xfrm>
              <a:off x="4680" y="1089"/>
              <a:ext cx="23" cy="7"/>
            </a:xfrm>
            <a:custGeom>
              <a:avLst/>
              <a:gdLst>
                <a:gd name="T0" fmla="*/ 12 w 24"/>
                <a:gd name="T1" fmla="*/ 0 h 6"/>
                <a:gd name="T2" fmla="*/ 12 w 24"/>
                <a:gd name="T3" fmla="*/ 40 h 6"/>
                <a:gd name="T4" fmla="*/ 0 w 24"/>
                <a:gd name="T5" fmla="*/ 0 h 6"/>
                <a:gd name="T6" fmla="*/ 12 w 24"/>
                <a:gd name="T7" fmla="*/ 0 h 6"/>
                <a:gd name="T8" fmla="*/ 12 w 24"/>
                <a:gd name="T9" fmla="*/ 0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24" y="0"/>
                  </a:moveTo>
                  <a:lnTo>
                    <a:pt x="18" y="6"/>
                  </a:lnTo>
                  <a:lnTo>
                    <a:pt x="0" y="0"/>
                  </a:lnTo>
                  <a:lnTo>
                    <a:pt x="18" y="0"/>
                  </a:lnTo>
                  <a:lnTo>
                    <a:pt x="24" y="0"/>
                  </a:lnTo>
                  <a:close/>
                </a:path>
              </a:pathLst>
            </a:custGeom>
            <a:solidFill>
              <a:srgbClr val="6F73BF"/>
            </a:solidFill>
            <a:ln w="9525">
              <a:solidFill>
                <a:srgbClr val="000000"/>
              </a:solidFill>
              <a:round/>
              <a:headEnd/>
              <a:tailEnd/>
            </a:ln>
          </p:spPr>
          <p:txBody>
            <a:bodyPr/>
            <a:lstStyle/>
            <a:p>
              <a:endParaRPr lang="en-US"/>
            </a:p>
          </p:txBody>
        </p:sp>
        <p:sp>
          <p:nvSpPr>
            <p:cNvPr id="7572" name="Freeform 426"/>
            <p:cNvSpPr>
              <a:spLocks/>
            </p:cNvSpPr>
            <p:nvPr/>
          </p:nvSpPr>
          <p:spPr bwMode="auto">
            <a:xfrm>
              <a:off x="3383" y="1022"/>
              <a:ext cx="23" cy="6"/>
            </a:xfrm>
            <a:custGeom>
              <a:avLst/>
              <a:gdLst>
                <a:gd name="T0" fmla="*/ 12 w 24"/>
                <a:gd name="T1" fmla="*/ 6 h 6"/>
                <a:gd name="T2" fmla="*/ 0 w 24"/>
                <a:gd name="T3" fmla="*/ 6 h 6"/>
                <a:gd name="T4" fmla="*/ 6 w 24"/>
                <a:gd name="T5" fmla="*/ 0 h 6"/>
                <a:gd name="T6" fmla="*/ 12 w 24"/>
                <a:gd name="T7" fmla="*/ 6 h 6"/>
                <a:gd name="T8" fmla="*/ 12 w 24"/>
                <a:gd name="T9" fmla="*/ 6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24" y="6"/>
                  </a:moveTo>
                  <a:lnTo>
                    <a:pt x="0" y="6"/>
                  </a:lnTo>
                  <a:lnTo>
                    <a:pt x="6" y="0"/>
                  </a:lnTo>
                  <a:lnTo>
                    <a:pt x="18" y="6"/>
                  </a:lnTo>
                  <a:lnTo>
                    <a:pt x="24" y="6"/>
                  </a:lnTo>
                  <a:close/>
                </a:path>
              </a:pathLst>
            </a:custGeom>
            <a:solidFill>
              <a:srgbClr val="6F73BF"/>
            </a:solidFill>
            <a:ln w="9525">
              <a:solidFill>
                <a:srgbClr val="000000"/>
              </a:solidFill>
              <a:round/>
              <a:headEnd/>
              <a:tailEnd/>
            </a:ln>
          </p:spPr>
          <p:txBody>
            <a:bodyPr/>
            <a:lstStyle/>
            <a:p>
              <a:endParaRPr lang="en-US"/>
            </a:p>
          </p:txBody>
        </p:sp>
        <p:sp>
          <p:nvSpPr>
            <p:cNvPr id="7573" name="Freeform 427"/>
            <p:cNvSpPr>
              <a:spLocks/>
            </p:cNvSpPr>
            <p:nvPr/>
          </p:nvSpPr>
          <p:spPr bwMode="auto">
            <a:xfrm>
              <a:off x="3176" y="900"/>
              <a:ext cx="31" cy="7"/>
            </a:xfrm>
            <a:custGeom>
              <a:avLst/>
              <a:gdLst>
                <a:gd name="T0" fmla="*/ 42 w 30"/>
                <a:gd name="T1" fmla="*/ 0 h 6"/>
                <a:gd name="T2" fmla="*/ 0 w 30"/>
                <a:gd name="T3" fmla="*/ 40 h 6"/>
                <a:gd name="T4" fmla="*/ 30 w 30"/>
                <a:gd name="T5" fmla="*/ 40 h 6"/>
                <a:gd name="T6" fmla="*/ 42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30" y="0"/>
                  </a:moveTo>
                  <a:lnTo>
                    <a:pt x="0" y="6"/>
                  </a:lnTo>
                  <a:lnTo>
                    <a:pt x="18" y="6"/>
                  </a:lnTo>
                  <a:lnTo>
                    <a:pt x="30" y="0"/>
                  </a:lnTo>
                  <a:close/>
                </a:path>
              </a:pathLst>
            </a:custGeom>
            <a:solidFill>
              <a:srgbClr val="6F73BF"/>
            </a:solidFill>
            <a:ln w="9525">
              <a:solidFill>
                <a:srgbClr val="000000"/>
              </a:solidFill>
              <a:round/>
              <a:headEnd/>
              <a:tailEnd/>
            </a:ln>
          </p:spPr>
          <p:txBody>
            <a:bodyPr/>
            <a:lstStyle/>
            <a:p>
              <a:endParaRPr lang="en-US"/>
            </a:p>
          </p:txBody>
        </p:sp>
        <p:sp>
          <p:nvSpPr>
            <p:cNvPr id="7574" name="Freeform 428"/>
            <p:cNvSpPr>
              <a:spLocks/>
            </p:cNvSpPr>
            <p:nvPr/>
          </p:nvSpPr>
          <p:spPr bwMode="auto">
            <a:xfrm>
              <a:off x="3207" y="900"/>
              <a:ext cx="31" cy="1"/>
            </a:xfrm>
            <a:custGeom>
              <a:avLst/>
              <a:gdLst>
                <a:gd name="T0" fmla="*/ 42 w 30"/>
                <a:gd name="T1" fmla="*/ 0 h 1"/>
                <a:gd name="T2" fmla="*/ 0 w 30"/>
                <a:gd name="T3" fmla="*/ 0 h 1"/>
                <a:gd name="T4" fmla="*/ 42 w 30"/>
                <a:gd name="T5" fmla="*/ 0 h 1"/>
                <a:gd name="T6" fmla="*/ 42 w 30"/>
                <a:gd name="T7" fmla="*/ 0 h 1"/>
                <a:gd name="T8" fmla="*/ 0 60000 65536"/>
                <a:gd name="T9" fmla="*/ 0 60000 65536"/>
                <a:gd name="T10" fmla="*/ 0 60000 65536"/>
                <a:gd name="T11" fmla="*/ 0 60000 65536"/>
                <a:gd name="T12" fmla="*/ 0 w 30"/>
                <a:gd name="T13" fmla="*/ 0 h 1"/>
                <a:gd name="T14" fmla="*/ 30 w 30"/>
                <a:gd name="T15" fmla="*/ 1 h 1"/>
              </a:gdLst>
              <a:ahLst/>
              <a:cxnLst>
                <a:cxn ang="T8">
                  <a:pos x="T0" y="T1"/>
                </a:cxn>
                <a:cxn ang="T9">
                  <a:pos x="T2" y="T3"/>
                </a:cxn>
                <a:cxn ang="T10">
                  <a:pos x="T4" y="T5"/>
                </a:cxn>
                <a:cxn ang="T11">
                  <a:pos x="T6" y="T7"/>
                </a:cxn>
              </a:cxnLst>
              <a:rect l="T12" t="T13" r="T14" b="T15"/>
              <a:pathLst>
                <a:path w="30" h="1">
                  <a:moveTo>
                    <a:pt x="30" y="0"/>
                  </a:moveTo>
                  <a:lnTo>
                    <a:pt x="0" y="0"/>
                  </a:lnTo>
                  <a:lnTo>
                    <a:pt x="30" y="0"/>
                  </a:lnTo>
                  <a:close/>
                </a:path>
              </a:pathLst>
            </a:custGeom>
            <a:solidFill>
              <a:srgbClr val="6F73BF"/>
            </a:solidFill>
            <a:ln w="9525">
              <a:solidFill>
                <a:srgbClr val="000000"/>
              </a:solidFill>
              <a:round/>
              <a:headEnd/>
              <a:tailEnd/>
            </a:ln>
          </p:spPr>
          <p:txBody>
            <a:bodyPr/>
            <a:lstStyle/>
            <a:p>
              <a:endParaRPr lang="en-US"/>
            </a:p>
          </p:txBody>
        </p:sp>
        <p:sp>
          <p:nvSpPr>
            <p:cNvPr id="7575" name="Freeform 429"/>
            <p:cNvSpPr>
              <a:spLocks/>
            </p:cNvSpPr>
            <p:nvPr/>
          </p:nvSpPr>
          <p:spPr bwMode="auto">
            <a:xfrm>
              <a:off x="3875" y="1008"/>
              <a:ext cx="23" cy="1"/>
            </a:xfrm>
            <a:custGeom>
              <a:avLst/>
              <a:gdLst>
                <a:gd name="T0" fmla="*/ 12 w 24"/>
                <a:gd name="T1" fmla="*/ 0 h 1"/>
                <a:gd name="T2" fmla="*/ 0 w 24"/>
                <a:gd name="T3" fmla="*/ 0 h 1"/>
                <a:gd name="T4" fmla="*/ 12 w 24"/>
                <a:gd name="T5" fmla="*/ 0 h 1"/>
                <a:gd name="T6" fmla="*/ 12 w 24"/>
                <a:gd name="T7" fmla="*/ 0 h 1"/>
                <a:gd name="T8" fmla="*/ 0 60000 65536"/>
                <a:gd name="T9" fmla="*/ 0 60000 65536"/>
                <a:gd name="T10" fmla="*/ 0 60000 65536"/>
                <a:gd name="T11" fmla="*/ 0 60000 65536"/>
                <a:gd name="T12" fmla="*/ 0 w 24"/>
                <a:gd name="T13" fmla="*/ 0 h 1"/>
                <a:gd name="T14" fmla="*/ 24 w 24"/>
                <a:gd name="T15" fmla="*/ 1 h 1"/>
              </a:gdLst>
              <a:ahLst/>
              <a:cxnLst>
                <a:cxn ang="T8">
                  <a:pos x="T0" y="T1"/>
                </a:cxn>
                <a:cxn ang="T9">
                  <a:pos x="T2" y="T3"/>
                </a:cxn>
                <a:cxn ang="T10">
                  <a:pos x="T4" y="T5"/>
                </a:cxn>
                <a:cxn ang="T11">
                  <a:pos x="T6" y="T7"/>
                </a:cxn>
              </a:cxnLst>
              <a:rect l="T12" t="T13" r="T14" b="T15"/>
              <a:pathLst>
                <a:path w="24" h="1">
                  <a:moveTo>
                    <a:pt x="24" y="0"/>
                  </a:moveTo>
                  <a:lnTo>
                    <a:pt x="0" y="0"/>
                  </a:lnTo>
                  <a:lnTo>
                    <a:pt x="24" y="0"/>
                  </a:lnTo>
                  <a:close/>
                </a:path>
              </a:pathLst>
            </a:custGeom>
            <a:solidFill>
              <a:srgbClr val="6F73BF"/>
            </a:solidFill>
            <a:ln w="9525">
              <a:solidFill>
                <a:srgbClr val="000000"/>
              </a:solidFill>
              <a:round/>
              <a:headEnd/>
              <a:tailEnd/>
            </a:ln>
          </p:spPr>
          <p:txBody>
            <a:bodyPr/>
            <a:lstStyle/>
            <a:p>
              <a:endParaRPr lang="en-US"/>
            </a:p>
          </p:txBody>
        </p:sp>
        <p:sp>
          <p:nvSpPr>
            <p:cNvPr id="7576" name="Freeform 430"/>
            <p:cNvSpPr>
              <a:spLocks/>
            </p:cNvSpPr>
            <p:nvPr/>
          </p:nvSpPr>
          <p:spPr bwMode="auto">
            <a:xfrm>
              <a:off x="4922" y="1480"/>
              <a:ext cx="12" cy="13"/>
            </a:xfrm>
            <a:custGeom>
              <a:avLst/>
              <a:gdLst>
                <a:gd name="T0" fmla="*/ 12 w 12"/>
                <a:gd name="T1" fmla="*/ 0 h 12"/>
                <a:gd name="T2" fmla="*/ 6 w 12"/>
                <a:gd name="T3" fmla="*/ 30 h 12"/>
                <a:gd name="T4" fmla="*/ 0 w 12"/>
                <a:gd name="T5" fmla="*/ 0 h 12"/>
                <a:gd name="T6" fmla="*/ 12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0"/>
                  </a:moveTo>
                  <a:lnTo>
                    <a:pt x="6" y="12"/>
                  </a:lnTo>
                  <a:lnTo>
                    <a:pt x="0"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77" name="Freeform 431"/>
            <p:cNvSpPr>
              <a:spLocks/>
            </p:cNvSpPr>
            <p:nvPr/>
          </p:nvSpPr>
          <p:spPr bwMode="auto">
            <a:xfrm>
              <a:off x="4868" y="1614"/>
              <a:ext cx="7" cy="20"/>
            </a:xfrm>
            <a:custGeom>
              <a:avLst/>
              <a:gdLst>
                <a:gd name="T0" fmla="*/ 40 w 6"/>
                <a:gd name="T1" fmla="*/ 0 h 18"/>
                <a:gd name="T2" fmla="*/ 0 w 6"/>
                <a:gd name="T3" fmla="*/ 63 h 18"/>
                <a:gd name="T4" fmla="*/ 0 w 6"/>
                <a:gd name="T5" fmla="*/ 22 h 18"/>
                <a:gd name="T6" fmla="*/ 40 w 6"/>
                <a:gd name="T7" fmla="*/ 0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6" y="0"/>
                  </a:moveTo>
                  <a:lnTo>
                    <a:pt x="0" y="18"/>
                  </a:lnTo>
                  <a:lnTo>
                    <a:pt x="0" y="6"/>
                  </a:lnTo>
                  <a:lnTo>
                    <a:pt x="6" y="0"/>
                  </a:lnTo>
                  <a:close/>
                </a:path>
              </a:pathLst>
            </a:custGeom>
            <a:solidFill>
              <a:srgbClr val="6F73BF"/>
            </a:solidFill>
            <a:ln w="9525">
              <a:solidFill>
                <a:srgbClr val="000000"/>
              </a:solidFill>
              <a:round/>
              <a:headEnd/>
              <a:tailEnd/>
            </a:ln>
          </p:spPr>
          <p:txBody>
            <a:bodyPr/>
            <a:lstStyle/>
            <a:p>
              <a:endParaRPr lang="en-US"/>
            </a:p>
          </p:txBody>
        </p:sp>
        <p:sp>
          <p:nvSpPr>
            <p:cNvPr id="7578" name="Freeform 432"/>
            <p:cNvSpPr>
              <a:spLocks/>
            </p:cNvSpPr>
            <p:nvPr/>
          </p:nvSpPr>
          <p:spPr bwMode="auto">
            <a:xfrm>
              <a:off x="4226" y="1008"/>
              <a:ext cx="12" cy="7"/>
            </a:xfrm>
            <a:custGeom>
              <a:avLst/>
              <a:gdLst>
                <a:gd name="T0" fmla="*/ 12 w 12"/>
                <a:gd name="T1" fmla="*/ 0 h 6"/>
                <a:gd name="T2" fmla="*/ 0 w 12"/>
                <a:gd name="T3" fmla="*/ 40 h 6"/>
                <a:gd name="T4" fmla="*/ 12 w 12"/>
                <a:gd name="T5" fmla="*/ 40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0" y="6"/>
                  </a:lnTo>
                  <a:lnTo>
                    <a:pt x="12" y="6"/>
                  </a:lnTo>
                  <a:lnTo>
                    <a:pt x="12" y="0"/>
                  </a:lnTo>
                  <a:close/>
                </a:path>
              </a:pathLst>
            </a:custGeom>
            <a:solidFill>
              <a:srgbClr val="6F73BF"/>
            </a:solidFill>
            <a:ln w="9525">
              <a:solidFill>
                <a:srgbClr val="000000"/>
              </a:solidFill>
              <a:round/>
              <a:headEnd/>
              <a:tailEnd/>
            </a:ln>
          </p:spPr>
          <p:txBody>
            <a:bodyPr/>
            <a:lstStyle/>
            <a:p>
              <a:endParaRPr lang="en-US"/>
            </a:p>
          </p:txBody>
        </p:sp>
        <p:sp>
          <p:nvSpPr>
            <p:cNvPr id="7579" name="Freeform 433"/>
            <p:cNvSpPr>
              <a:spLocks/>
            </p:cNvSpPr>
            <p:nvPr/>
          </p:nvSpPr>
          <p:spPr bwMode="auto">
            <a:xfrm>
              <a:off x="3024" y="906"/>
              <a:ext cx="38" cy="2"/>
            </a:xfrm>
            <a:custGeom>
              <a:avLst/>
              <a:gdLst>
                <a:gd name="T0" fmla="*/ 68 w 36"/>
                <a:gd name="T1" fmla="*/ 0 h 2"/>
                <a:gd name="T2" fmla="*/ 0 w 36"/>
                <a:gd name="T3" fmla="*/ 0 h 2"/>
                <a:gd name="T4" fmla="*/ 24 w 36"/>
                <a:gd name="T5" fmla="*/ 0 h 2"/>
                <a:gd name="T6" fmla="*/ 68 w 36"/>
                <a:gd name="T7" fmla="*/ 0 h 2"/>
                <a:gd name="T8" fmla="*/ 0 60000 65536"/>
                <a:gd name="T9" fmla="*/ 0 60000 65536"/>
                <a:gd name="T10" fmla="*/ 0 60000 65536"/>
                <a:gd name="T11" fmla="*/ 0 60000 65536"/>
                <a:gd name="T12" fmla="*/ 0 w 36"/>
                <a:gd name="T13" fmla="*/ 0 h 2"/>
                <a:gd name="T14" fmla="*/ 36 w 36"/>
                <a:gd name="T15" fmla="*/ 2 h 2"/>
              </a:gdLst>
              <a:ahLst/>
              <a:cxnLst>
                <a:cxn ang="T8">
                  <a:pos x="T0" y="T1"/>
                </a:cxn>
                <a:cxn ang="T9">
                  <a:pos x="T2" y="T3"/>
                </a:cxn>
                <a:cxn ang="T10">
                  <a:pos x="T4" y="T5"/>
                </a:cxn>
                <a:cxn ang="T11">
                  <a:pos x="T6" y="T7"/>
                </a:cxn>
              </a:cxnLst>
              <a:rect l="T12" t="T13" r="T14" b="T15"/>
              <a:pathLst>
                <a:path w="36" h="2">
                  <a:moveTo>
                    <a:pt x="36" y="0"/>
                  </a:moveTo>
                  <a:lnTo>
                    <a:pt x="0" y="0"/>
                  </a:lnTo>
                  <a:lnTo>
                    <a:pt x="12" y="0"/>
                  </a:lnTo>
                  <a:lnTo>
                    <a:pt x="36" y="0"/>
                  </a:lnTo>
                  <a:close/>
                </a:path>
              </a:pathLst>
            </a:custGeom>
            <a:solidFill>
              <a:srgbClr val="6F73BF"/>
            </a:solidFill>
            <a:ln w="9525">
              <a:solidFill>
                <a:srgbClr val="000000"/>
              </a:solidFill>
              <a:round/>
              <a:headEnd/>
              <a:tailEnd/>
            </a:ln>
          </p:spPr>
          <p:txBody>
            <a:bodyPr/>
            <a:lstStyle/>
            <a:p>
              <a:endParaRPr lang="en-US"/>
            </a:p>
          </p:txBody>
        </p:sp>
        <p:sp>
          <p:nvSpPr>
            <p:cNvPr id="7580" name="Freeform 434"/>
            <p:cNvSpPr>
              <a:spLocks/>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0" y="6"/>
                  </a:lnTo>
                  <a:lnTo>
                    <a:pt x="0"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81" name="Freeform 435"/>
            <p:cNvSpPr>
              <a:spLocks/>
            </p:cNvSpPr>
            <p:nvPr/>
          </p:nvSpPr>
          <p:spPr bwMode="auto">
            <a:xfrm>
              <a:off x="3160" y="906"/>
              <a:ext cx="16" cy="7"/>
            </a:xfrm>
            <a:custGeom>
              <a:avLst/>
              <a:gdLst>
                <a:gd name="T0" fmla="*/ 4 w 18"/>
                <a:gd name="T1" fmla="*/ 0 h 6"/>
                <a:gd name="T2" fmla="*/ 0 w 18"/>
                <a:gd name="T3" fmla="*/ 0 h 6"/>
                <a:gd name="T4" fmla="*/ 4 w 18"/>
                <a:gd name="T5" fmla="*/ 40 h 6"/>
                <a:gd name="T6" fmla="*/ 4 w 18"/>
                <a:gd name="T7" fmla="*/ 0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0"/>
                  </a:moveTo>
                  <a:lnTo>
                    <a:pt x="0" y="0"/>
                  </a:lnTo>
                  <a:lnTo>
                    <a:pt x="6" y="6"/>
                  </a:lnTo>
                  <a:lnTo>
                    <a:pt x="18" y="0"/>
                  </a:lnTo>
                  <a:close/>
                </a:path>
              </a:pathLst>
            </a:custGeom>
            <a:solidFill>
              <a:srgbClr val="6F73BF"/>
            </a:solidFill>
            <a:ln w="9525">
              <a:solidFill>
                <a:srgbClr val="000000"/>
              </a:solidFill>
              <a:round/>
              <a:headEnd/>
              <a:tailEnd/>
            </a:ln>
          </p:spPr>
          <p:txBody>
            <a:bodyPr/>
            <a:lstStyle/>
            <a:p>
              <a:endParaRPr lang="en-US"/>
            </a:p>
          </p:txBody>
        </p:sp>
        <p:sp>
          <p:nvSpPr>
            <p:cNvPr id="7582" name="Freeform 436"/>
            <p:cNvSpPr>
              <a:spLocks/>
            </p:cNvSpPr>
            <p:nvPr/>
          </p:nvSpPr>
          <p:spPr bwMode="auto">
            <a:xfrm>
              <a:off x="4988" y="1378"/>
              <a:ext cx="25" cy="21"/>
            </a:xfrm>
            <a:custGeom>
              <a:avLst/>
              <a:gdLst>
                <a:gd name="T0" fmla="*/ 36 w 24"/>
                <a:gd name="T1" fmla="*/ 117 h 18"/>
                <a:gd name="T2" fmla="*/ 0 w 24"/>
                <a:gd name="T3" fmla="*/ 0 h 18"/>
                <a:gd name="T4" fmla="*/ 30 w 24"/>
                <a:gd name="T5" fmla="*/ 76 h 18"/>
                <a:gd name="T6" fmla="*/ 36 w 24"/>
                <a:gd name="T7" fmla="*/ 117 h 18"/>
                <a:gd name="T8" fmla="*/ 0 60000 65536"/>
                <a:gd name="T9" fmla="*/ 0 60000 65536"/>
                <a:gd name="T10" fmla="*/ 0 60000 65536"/>
                <a:gd name="T11" fmla="*/ 0 60000 65536"/>
                <a:gd name="T12" fmla="*/ 0 w 24"/>
                <a:gd name="T13" fmla="*/ 0 h 18"/>
                <a:gd name="T14" fmla="*/ 24 w 24"/>
                <a:gd name="T15" fmla="*/ 18 h 18"/>
              </a:gdLst>
              <a:ahLst/>
              <a:cxnLst>
                <a:cxn ang="T8">
                  <a:pos x="T0" y="T1"/>
                </a:cxn>
                <a:cxn ang="T9">
                  <a:pos x="T2" y="T3"/>
                </a:cxn>
                <a:cxn ang="T10">
                  <a:pos x="T4" y="T5"/>
                </a:cxn>
                <a:cxn ang="T11">
                  <a:pos x="T6" y="T7"/>
                </a:cxn>
              </a:cxnLst>
              <a:rect l="T12" t="T13" r="T14" b="T15"/>
              <a:pathLst>
                <a:path w="24" h="18">
                  <a:moveTo>
                    <a:pt x="24" y="18"/>
                  </a:moveTo>
                  <a:lnTo>
                    <a:pt x="0" y="0"/>
                  </a:lnTo>
                  <a:lnTo>
                    <a:pt x="18" y="12"/>
                  </a:lnTo>
                  <a:lnTo>
                    <a:pt x="24" y="18"/>
                  </a:lnTo>
                  <a:close/>
                </a:path>
              </a:pathLst>
            </a:custGeom>
            <a:solidFill>
              <a:srgbClr val="6F73BF"/>
            </a:solidFill>
            <a:ln w="9525">
              <a:solidFill>
                <a:srgbClr val="000000"/>
              </a:solidFill>
              <a:round/>
              <a:headEnd/>
              <a:tailEnd/>
            </a:ln>
          </p:spPr>
          <p:txBody>
            <a:bodyPr/>
            <a:lstStyle/>
            <a:p>
              <a:endParaRPr lang="en-US"/>
            </a:p>
          </p:txBody>
        </p:sp>
        <p:sp>
          <p:nvSpPr>
            <p:cNvPr id="7583" name="Freeform 437"/>
            <p:cNvSpPr>
              <a:spLocks/>
            </p:cNvSpPr>
            <p:nvPr/>
          </p:nvSpPr>
          <p:spPr bwMode="auto">
            <a:xfrm>
              <a:off x="4134" y="981"/>
              <a:ext cx="12" cy="7"/>
            </a:xfrm>
            <a:custGeom>
              <a:avLst/>
              <a:gdLst>
                <a:gd name="T0" fmla="*/ 12 w 12"/>
                <a:gd name="T1" fmla="*/ 40 h 6"/>
                <a:gd name="T2" fmla="*/ 0 w 12"/>
                <a:gd name="T3" fmla="*/ 0 h 6"/>
                <a:gd name="T4" fmla="*/ 12 w 12"/>
                <a:gd name="T5" fmla="*/ 40 h 6"/>
                <a:gd name="T6" fmla="*/ 12 w 12"/>
                <a:gd name="T7" fmla="*/ 4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12" y="6"/>
                  </a:lnTo>
                  <a:close/>
                </a:path>
              </a:pathLst>
            </a:custGeom>
            <a:solidFill>
              <a:srgbClr val="6F73BF"/>
            </a:solidFill>
            <a:ln w="9525">
              <a:solidFill>
                <a:srgbClr val="000000"/>
              </a:solidFill>
              <a:round/>
              <a:headEnd/>
              <a:tailEnd/>
            </a:ln>
          </p:spPr>
          <p:txBody>
            <a:bodyPr/>
            <a:lstStyle/>
            <a:p>
              <a:endParaRPr lang="en-US"/>
            </a:p>
          </p:txBody>
        </p:sp>
        <p:sp>
          <p:nvSpPr>
            <p:cNvPr id="7584" name="Freeform 438"/>
            <p:cNvSpPr>
              <a:spLocks/>
            </p:cNvSpPr>
            <p:nvPr/>
          </p:nvSpPr>
          <p:spPr bwMode="auto">
            <a:xfrm>
              <a:off x="2843" y="1304"/>
              <a:ext cx="13" cy="7"/>
            </a:xfrm>
            <a:custGeom>
              <a:avLst/>
              <a:gdLst>
                <a:gd name="T0" fmla="*/ 30 w 12"/>
                <a:gd name="T1" fmla="*/ 40 h 6"/>
                <a:gd name="T2" fmla="*/ 0 w 12"/>
                <a:gd name="T3" fmla="*/ 0 h 6"/>
                <a:gd name="T4" fmla="*/ 18 w 12"/>
                <a:gd name="T5" fmla="*/ 0 h 6"/>
                <a:gd name="T6" fmla="*/ 30 w 12"/>
                <a:gd name="T7" fmla="*/ 4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6" y="0"/>
                  </a:lnTo>
                  <a:lnTo>
                    <a:pt x="12" y="6"/>
                  </a:lnTo>
                  <a:close/>
                </a:path>
              </a:pathLst>
            </a:custGeom>
            <a:solidFill>
              <a:srgbClr val="239FB1"/>
            </a:solidFill>
            <a:ln w="9525">
              <a:solidFill>
                <a:srgbClr val="000000"/>
              </a:solidFill>
              <a:round/>
              <a:headEnd/>
              <a:tailEnd/>
            </a:ln>
          </p:spPr>
          <p:txBody>
            <a:bodyPr/>
            <a:lstStyle/>
            <a:p>
              <a:endParaRPr lang="en-US"/>
            </a:p>
          </p:txBody>
        </p:sp>
        <p:sp>
          <p:nvSpPr>
            <p:cNvPr id="7585" name="Freeform 439"/>
            <p:cNvSpPr>
              <a:spLocks/>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6" y="0"/>
                  </a:moveTo>
                  <a:lnTo>
                    <a:pt x="6" y="0"/>
                  </a:lnTo>
                  <a:lnTo>
                    <a:pt x="0" y="0"/>
                  </a:lnTo>
                  <a:lnTo>
                    <a:pt x="6" y="0"/>
                  </a:lnTo>
                  <a:close/>
                </a:path>
              </a:pathLst>
            </a:custGeom>
            <a:solidFill>
              <a:srgbClr val="ACECF7"/>
            </a:solidFill>
            <a:ln w="9525">
              <a:solidFill>
                <a:srgbClr val="000000"/>
              </a:solidFill>
              <a:round/>
              <a:headEnd/>
              <a:tailEnd/>
            </a:ln>
          </p:spPr>
          <p:txBody>
            <a:bodyPr/>
            <a:lstStyle/>
            <a:p>
              <a:endParaRPr lang="en-US"/>
            </a:p>
          </p:txBody>
        </p:sp>
        <p:sp>
          <p:nvSpPr>
            <p:cNvPr id="7586" name="Freeform 440"/>
            <p:cNvSpPr>
              <a:spLocks/>
            </p:cNvSpPr>
            <p:nvPr/>
          </p:nvSpPr>
          <p:spPr bwMode="auto">
            <a:xfrm>
              <a:off x="2782" y="1507"/>
              <a:ext cx="93" cy="34"/>
            </a:xfrm>
            <a:custGeom>
              <a:avLst/>
              <a:gdLst>
                <a:gd name="T0" fmla="*/ 51 w 90"/>
                <a:gd name="T1" fmla="*/ 0 h 30"/>
                <a:gd name="T2" fmla="*/ 51 w 90"/>
                <a:gd name="T3" fmla="*/ 0 h 30"/>
                <a:gd name="T4" fmla="*/ 42 w 90"/>
                <a:gd name="T5" fmla="*/ 26 h 30"/>
                <a:gd name="T6" fmla="*/ 36 w 90"/>
                <a:gd name="T7" fmla="*/ 26 h 30"/>
                <a:gd name="T8" fmla="*/ 36 w 90"/>
                <a:gd name="T9" fmla="*/ 26 h 30"/>
                <a:gd name="T10" fmla="*/ 30 w 90"/>
                <a:gd name="T11" fmla="*/ 54 h 30"/>
                <a:gd name="T12" fmla="*/ 12 w 90"/>
                <a:gd name="T13" fmla="*/ 78 h 30"/>
                <a:gd name="T14" fmla="*/ 6 w 90"/>
                <a:gd name="T15" fmla="*/ 78 h 30"/>
                <a:gd name="T16" fmla="*/ 0 w 90"/>
                <a:gd name="T17" fmla="*/ 54 h 30"/>
                <a:gd name="T18" fmla="*/ 12 w 90"/>
                <a:gd name="T19" fmla="*/ 138 h 30"/>
                <a:gd name="T20" fmla="*/ 30 w 90"/>
                <a:gd name="T21" fmla="*/ 138 h 30"/>
                <a:gd name="T22" fmla="*/ 51 w 90"/>
                <a:gd name="T23" fmla="*/ 138 h 30"/>
                <a:gd name="T24" fmla="*/ 88 w 90"/>
                <a:gd name="T25" fmla="*/ 78 h 30"/>
                <a:gd name="T26" fmla="*/ 133 w 90"/>
                <a:gd name="T27" fmla="*/ 109 h 30"/>
                <a:gd name="T28" fmla="*/ 133 w 90"/>
                <a:gd name="T29" fmla="*/ 26 h 30"/>
                <a:gd name="T30" fmla="*/ 97 w 90"/>
                <a:gd name="T31" fmla="*/ 0 h 30"/>
                <a:gd name="T32" fmla="*/ 79 w 90"/>
                <a:gd name="T33" fmla="*/ 26 h 30"/>
                <a:gd name="T34" fmla="*/ 79 w 90"/>
                <a:gd name="T35" fmla="*/ 0 h 30"/>
                <a:gd name="T36" fmla="*/ 51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30"/>
                <a:gd name="T59" fmla="*/ 90 w 90"/>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round/>
              <a:headEnd/>
              <a:tailEnd/>
            </a:ln>
          </p:spPr>
          <p:txBody>
            <a:bodyPr/>
            <a:lstStyle/>
            <a:p>
              <a:endParaRPr lang="en-US"/>
            </a:p>
          </p:txBody>
        </p:sp>
        <p:sp>
          <p:nvSpPr>
            <p:cNvPr id="7587" name="Freeform 441"/>
            <p:cNvSpPr>
              <a:spLocks/>
            </p:cNvSpPr>
            <p:nvPr/>
          </p:nvSpPr>
          <p:spPr bwMode="auto">
            <a:xfrm>
              <a:off x="2741" y="1568"/>
              <a:ext cx="48" cy="26"/>
            </a:xfrm>
            <a:custGeom>
              <a:avLst/>
              <a:gdLst>
                <a:gd name="T0" fmla="*/ 6 w 48"/>
                <a:gd name="T1" fmla="*/ 98 h 23"/>
                <a:gd name="T2" fmla="*/ 12 w 48"/>
                <a:gd name="T3" fmla="*/ 98 h 23"/>
                <a:gd name="T4" fmla="*/ 18 w 48"/>
                <a:gd name="T5" fmla="*/ 98 h 23"/>
                <a:gd name="T6" fmla="*/ 18 w 48"/>
                <a:gd name="T7" fmla="*/ 98 h 23"/>
                <a:gd name="T8" fmla="*/ 24 w 48"/>
                <a:gd name="T9" fmla="*/ 98 h 23"/>
                <a:gd name="T10" fmla="*/ 24 w 48"/>
                <a:gd name="T11" fmla="*/ 98 h 23"/>
                <a:gd name="T12" fmla="*/ 30 w 48"/>
                <a:gd name="T13" fmla="*/ 98 h 23"/>
                <a:gd name="T14" fmla="*/ 30 w 48"/>
                <a:gd name="T15" fmla="*/ 98 h 23"/>
                <a:gd name="T16" fmla="*/ 30 w 48"/>
                <a:gd name="T17" fmla="*/ 75 h 23"/>
                <a:gd name="T18" fmla="*/ 30 w 48"/>
                <a:gd name="T19" fmla="*/ 75 h 23"/>
                <a:gd name="T20" fmla="*/ 36 w 48"/>
                <a:gd name="T21" fmla="*/ 75 h 23"/>
                <a:gd name="T22" fmla="*/ 30 w 48"/>
                <a:gd name="T23" fmla="*/ 53 h 23"/>
                <a:gd name="T24" fmla="*/ 30 w 48"/>
                <a:gd name="T25" fmla="*/ 53 h 23"/>
                <a:gd name="T26" fmla="*/ 30 w 48"/>
                <a:gd name="T27" fmla="*/ 53 h 23"/>
                <a:gd name="T28" fmla="*/ 36 w 48"/>
                <a:gd name="T29" fmla="*/ 26 h 23"/>
                <a:gd name="T30" fmla="*/ 36 w 48"/>
                <a:gd name="T31" fmla="*/ 26 h 23"/>
                <a:gd name="T32" fmla="*/ 42 w 48"/>
                <a:gd name="T33" fmla="*/ 26 h 23"/>
                <a:gd name="T34" fmla="*/ 42 w 48"/>
                <a:gd name="T35" fmla="*/ 26 h 23"/>
                <a:gd name="T36" fmla="*/ 42 w 48"/>
                <a:gd name="T37" fmla="*/ 26 h 23"/>
                <a:gd name="T38" fmla="*/ 48 w 48"/>
                <a:gd name="T39" fmla="*/ 0 h 23"/>
                <a:gd name="T40" fmla="*/ 42 w 48"/>
                <a:gd name="T41" fmla="*/ 0 h 23"/>
                <a:gd name="T42" fmla="*/ 36 w 48"/>
                <a:gd name="T43" fmla="*/ 0 h 23"/>
                <a:gd name="T44" fmla="*/ 6 w 48"/>
                <a:gd name="T45" fmla="*/ 26 h 23"/>
                <a:gd name="T46" fmla="*/ 0 w 48"/>
                <a:gd name="T47" fmla="*/ 26 h 23"/>
                <a:gd name="T48" fmla="*/ 0 w 48"/>
                <a:gd name="T49" fmla="*/ 53 h 23"/>
                <a:gd name="T50" fmla="*/ 0 w 48"/>
                <a:gd name="T51" fmla="*/ 98 h 23"/>
                <a:gd name="T52" fmla="*/ 6 w 48"/>
                <a:gd name="T53" fmla="*/ 98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23"/>
                <a:gd name="T83" fmla="*/ 48 w 48"/>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round/>
              <a:headEnd/>
              <a:tailEnd/>
            </a:ln>
          </p:spPr>
          <p:txBody>
            <a:bodyPr/>
            <a:lstStyle/>
            <a:p>
              <a:endParaRPr lang="en-US"/>
            </a:p>
          </p:txBody>
        </p:sp>
        <p:sp>
          <p:nvSpPr>
            <p:cNvPr id="7588" name="Freeform 442"/>
            <p:cNvSpPr>
              <a:spLocks/>
            </p:cNvSpPr>
            <p:nvPr/>
          </p:nvSpPr>
          <p:spPr bwMode="auto">
            <a:xfrm>
              <a:off x="2685" y="1102"/>
              <a:ext cx="165" cy="276"/>
            </a:xfrm>
            <a:custGeom>
              <a:avLst/>
              <a:gdLst>
                <a:gd name="T0" fmla="*/ 139 w 162"/>
                <a:gd name="T1" fmla="*/ 398 h 245"/>
                <a:gd name="T2" fmla="*/ 120 w 162"/>
                <a:gd name="T3" fmla="*/ 448 h 245"/>
                <a:gd name="T4" fmla="*/ 108 w 162"/>
                <a:gd name="T5" fmla="*/ 498 h 245"/>
                <a:gd name="T6" fmla="*/ 99 w 162"/>
                <a:gd name="T7" fmla="*/ 550 h 245"/>
                <a:gd name="T8" fmla="*/ 126 w 162"/>
                <a:gd name="T9" fmla="*/ 649 h 245"/>
                <a:gd name="T10" fmla="*/ 120 w 162"/>
                <a:gd name="T11" fmla="*/ 723 h 245"/>
                <a:gd name="T12" fmla="*/ 114 w 162"/>
                <a:gd name="T13" fmla="*/ 698 h 245"/>
                <a:gd name="T14" fmla="*/ 126 w 162"/>
                <a:gd name="T15" fmla="*/ 723 h 245"/>
                <a:gd name="T16" fmla="*/ 114 w 162"/>
                <a:gd name="T17" fmla="*/ 754 h 245"/>
                <a:gd name="T18" fmla="*/ 99 w 162"/>
                <a:gd name="T19" fmla="*/ 772 h 245"/>
                <a:gd name="T20" fmla="*/ 99 w 162"/>
                <a:gd name="T21" fmla="*/ 800 h 245"/>
                <a:gd name="T22" fmla="*/ 108 w 162"/>
                <a:gd name="T23" fmla="*/ 852 h 245"/>
                <a:gd name="T24" fmla="*/ 99 w 162"/>
                <a:gd name="T25" fmla="*/ 901 h 245"/>
                <a:gd name="T26" fmla="*/ 60 w 162"/>
                <a:gd name="T27" fmla="*/ 997 h 245"/>
                <a:gd name="T28" fmla="*/ 42 w 162"/>
                <a:gd name="T29" fmla="*/ 1021 h 245"/>
                <a:gd name="T30" fmla="*/ 24 w 162"/>
                <a:gd name="T31" fmla="*/ 926 h 245"/>
                <a:gd name="T32" fmla="*/ 12 w 162"/>
                <a:gd name="T33" fmla="*/ 823 h 245"/>
                <a:gd name="T34" fmla="*/ 6 w 162"/>
                <a:gd name="T35" fmla="*/ 800 h 245"/>
                <a:gd name="T36" fmla="*/ 6 w 162"/>
                <a:gd name="T37" fmla="*/ 754 h 245"/>
                <a:gd name="T38" fmla="*/ 12 w 162"/>
                <a:gd name="T39" fmla="*/ 621 h 245"/>
                <a:gd name="T40" fmla="*/ 18 w 162"/>
                <a:gd name="T41" fmla="*/ 570 h 245"/>
                <a:gd name="T42" fmla="*/ 6 w 162"/>
                <a:gd name="T43" fmla="*/ 471 h 245"/>
                <a:gd name="T44" fmla="*/ 18 w 162"/>
                <a:gd name="T45" fmla="*/ 371 h 245"/>
                <a:gd name="T46" fmla="*/ 24 w 162"/>
                <a:gd name="T47" fmla="*/ 323 h 245"/>
                <a:gd name="T48" fmla="*/ 48 w 162"/>
                <a:gd name="T49" fmla="*/ 229 h 245"/>
                <a:gd name="T50" fmla="*/ 66 w 162"/>
                <a:gd name="T51" fmla="*/ 178 h 245"/>
                <a:gd name="T52" fmla="*/ 99 w 162"/>
                <a:gd name="T53" fmla="*/ 77 h 245"/>
                <a:gd name="T54" fmla="*/ 126 w 162"/>
                <a:gd name="T55" fmla="*/ 53 h 245"/>
                <a:gd name="T56" fmla="*/ 126 w 162"/>
                <a:gd name="T57" fmla="*/ 0 h 245"/>
                <a:gd name="T58" fmla="*/ 193 w 162"/>
                <a:gd name="T59" fmla="*/ 178 h 245"/>
                <a:gd name="T60" fmla="*/ 180 w 162"/>
                <a:gd name="T61" fmla="*/ 255 h 245"/>
                <a:gd name="T62" fmla="*/ 174 w 162"/>
                <a:gd name="T63" fmla="*/ 255 h 245"/>
                <a:gd name="T64" fmla="*/ 157 w 162"/>
                <a:gd name="T65" fmla="*/ 274 h 245"/>
                <a:gd name="T66" fmla="*/ 157 w 162"/>
                <a:gd name="T67" fmla="*/ 348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245"/>
                <a:gd name="T104" fmla="*/ 162 w 162"/>
                <a:gd name="T105" fmla="*/ 245 h 2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239FB1"/>
            </a:solidFill>
            <a:ln w="9525">
              <a:solidFill>
                <a:srgbClr val="000000"/>
              </a:solidFill>
              <a:round/>
              <a:headEnd/>
              <a:tailEnd/>
            </a:ln>
          </p:spPr>
          <p:txBody>
            <a:bodyPr/>
            <a:lstStyle/>
            <a:p>
              <a:endParaRPr lang="en-US"/>
            </a:p>
          </p:txBody>
        </p:sp>
        <p:sp>
          <p:nvSpPr>
            <p:cNvPr id="7589" name="Freeform 443"/>
            <p:cNvSpPr>
              <a:spLocks/>
            </p:cNvSpPr>
            <p:nvPr/>
          </p:nvSpPr>
          <p:spPr bwMode="auto">
            <a:xfrm>
              <a:off x="2789" y="1331"/>
              <a:ext cx="11" cy="14"/>
            </a:xfrm>
            <a:custGeom>
              <a:avLst/>
              <a:gdLst>
                <a:gd name="T0" fmla="*/ 6 w 12"/>
                <a:gd name="T1" fmla="*/ 0 h 12"/>
                <a:gd name="T2" fmla="*/ 6 w 12"/>
                <a:gd name="T3" fmla="*/ 0 h 12"/>
                <a:gd name="T4" fmla="*/ 6 w 12"/>
                <a:gd name="T5" fmla="*/ 76 h 12"/>
                <a:gd name="T6" fmla="*/ 6 w 12"/>
                <a:gd name="T7" fmla="*/ 76 h 12"/>
                <a:gd name="T8" fmla="*/ 0 w 12"/>
                <a:gd name="T9" fmla="*/ 40 h 12"/>
                <a:gd name="T10" fmla="*/ 6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0"/>
                  </a:moveTo>
                  <a:lnTo>
                    <a:pt x="12" y="0"/>
                  </a:lnTo>
                  <a:lnTo>
                    <a:pt x="6" y="12"/>
                  </a:lnTo>
                  <a:lnTo>
                    <a:pt x="0" y="6"/>
                  </a:lnTo>
                  <a:lnTo>
                    <a:pt x="12" y="0"/>
                  </a:lnTo>
                  <a:close/>
                </a:path>
              </a:pathLst>
            </a:custGeom>
            <a:solidFill>
              <a:srgbClr val="239FB1"/>
            </a:solidFill>
            <a:ln w="9525">
              <a:solidFill>
                <a:srgbClr val="000000"/>
              </a:solidFill>
              <a:round/>
              <a:headEnd/>
              <a:tailEnd/>
            </a:ln>
          </p:spPr>
          <p:txBody>
            <a:bodyPr/>
            <a:lstStyle/>
            <a:p>
              <a:endParaRPr lang="en-US"/>
            </a:p>
          </p:txBody>
        </p:sp>
        <p:sp>
          <p:nvSpPr>
            <p:cNvPr id="7590" name="Freeform 444"/>
            <p:cNvSpPr>
              <a:spLocks/>
            </p:cNvSpPr>
            <p:nvPr/>
          </p:nvSpPr>
          <p:spPr bwMode="auto">
            <a:xfrm>
              <a:off x="2620" y="1547"/>
              <a:ext cx="71" cy="40"/>
            </a:xfrm>
            <a:custGeom>
              <a:avLst/>
              <a:gdLst>
                <a:gd name="T0" fmla="*/ 65 w 71"/>
                <a:gd name="T1" fmla="*/ 91 h 35"/>
                <a:gd name="T2" fmla="*/ 65 w 71"/>
                <a:gd name="T3" fmla="*/ 119 h 35"/>
                <a:gd name="T4" fmla="*/ 53 w 71"/>
                <a:gd name="T5" fmla="*/ 119 h 35"/>
                <a:gd name="T6" fmla="*/ 47 w 71"/>
                <a:gd name="T7" fmla="*/ 177 h 35"/>
                <a:gd name="T8" fmla="*/ 35 w 71"/>
                <a:gd name="T9" fmla="*/ 119 h 35"/>
                <a:gd name="T10" fmla="*/ 29 w 71"/>
                <a:gd name="T11" fmla="*/ 146 h 35"/>
                <a:gd name="T12" fmla="*/ 17 w 71"/>
                <a:gd name="T13" fmla="*/ 177 h 35"/>
                <a:gd name="T14" fmla="*/ 6 w 71"/>
                <a:gd name="T15" fmla="*/ 119 h 35"/>
                <a:gd name="T16" fmla="*/ 0 w 71"/>
                <a:gd name="T17" fmla="*/ 119 h 35"/>
                <a:gd name="T18" fmla="*/ 17 w 71"/>
                <a:gd name="T19" fmla="*/ 29 h 35"/>
                <a:gd name="T20" fmla="*/ 17 w 71"/>
                <a:gd name="T21" fmla="*/ 29 h 35"/>
                <a:gd name="T22" fmla="*/ 23 w 71"/>
                <a:gd name="T23" fmla="*/ 0 h 35"/>
                <a:gd name="T24" fmla="*/ 41 w 71"/>
                <a:gd name="T25" fmla="*/ 0 h 35"/>
                <a:gd name="T26" fmla="*/ 53 w 71"/>
                <a:gd name="T27" fmla="*/ 0 h 35"/>
                <a:gd name="T28" fmla="*/ 53 w 71"/>
                <a:gd name="T29" fmla="*/ 29 h 35"/>
                <a:gd name="T30" fmla="*/ 53 w 71"/>
                <a:gd name="T31" fmla="*/ 61 h 35"/>
                <a:gd name="T32" fmla="*/ 53 w 71"/>
                <a:gd name="T33" fmla="*/ 61 h 35"/>
                <a:gd name="T34" fmla="*/ 59 w 71"/>
                <a:gd name="T35" fmla="*/ 61 h 35"/>
                <a:gd name="T36" fmla="*/ 71 w 71"/>
                <a:gd name="T37" fmla="*/ 91 h 35"/>
                <a:gd name="T38" fmla="*/ 71 w 71"/>
                <a:gd name="T39" fmla="*/ 91 h 35"/>
                <a:gd name="T40" fmla="*/ 65 w 71"/>
                <a:gd name="T41" fmla="*/ 91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35"/>
                <a:gd name="T65" fmla="*/ 71 w 71"/>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round/>
              <a:headEnd/>
              <a:tailEnd/>
            </a:ln>
          </p:spPr>
          <p:txBody>
            <a:bodyPr/>
            <a:lstStyle/>
            <a:p>
              <a:endParaRPr lang="en-US"/>
            </a:p>
          </p:txBody>
        </p:sp>
        <p:sp>
          <p:nvSpPr>
            <p:cNvPr id="7591" name="Freeform 445"/>
            <p:cNvSpPr>
              <a:spLocks/>
            </p:cNvSpPr>
            <p:nvPr/>
          </p:nvSpPr>
          <p:spPr bwMode="auto">
            <a:xfrm>
              <a:off x="2875" y="1439"/>
              <a:ext cx="285" cy="175"/>
            </a:xfrm>
            <a:custGeom>
              <a:avLst/>
              <a:gdLst>
                <a:gd name="T0" fmla="*/ 173 w 281"/>
                <a:gd name="T1" fmla="*/ 0 h 155"/>
                <a:gd name="T2" fmla="*/ 161 w 281"/>
                <a:gd name="T3" fmla="*/ 26 h 155"/>
                <a:gd name="T4" fmla="*/ 143 w 281"/>
                <a:gd name="T5" fmla="*/ 77 h 155"/>
                <a:gd name="T6" fmla="*/ 143 w 281"/>
                <a:gd name="T7" fmla="*/ 100 h 155"/>
                <a:gd name="T8" fmla="*/ 101 w 281"/>
                <a:gd name="T9" fmla="*/ 77 h 155"/>
                <a:gd name="T10" fmla="*/ 78 w 281"/>
                <a:gd name="T11" fmla="*/ 53 h 155"/>
                <a:gd name="T12" fmla="*/ 48 w 281"/>
                <a:gd name="T13" fmla="*/ 53 h 155"/>
                <a:gd name="T14" fmla="*/ 12 w 281"/>
                <a:gd name="T15" fmla="*/ 53 h 155"/>
                <a:gd name="T16" fmla="*/ 18 w 281"/>
                <a:gd name="T17" fmla="*/ 158 h 155"/>
                <a:gd name="T18" fmla="*/ 18 w 281"/>
                <a:gd name="T19" fmla="*/ 180 h 155"/>
                <a:gd name="T20" fmla="*/ 6 w 281"/>
                <a:gd name="T21" fmla="*/ 259 h 155"/>
                <a:gd name="T22" fmla="*/ 0 w 281"/>
                <a:gd name="T23" fmla="*/ 287 h 155"/>
                <a:gd name="T24" fmla="*/ 0 w 281"/>
                <a:gd name="T25" fmla="*/ 365 h 155"/>
                <a:gd name="T26" fmla="*/ 12 w 281"/>
                <a:gd name="T27" fmla="*/ 387 h 155"/>
                <a:gd name="T28" fmla="*/ 12 w 281"/>
                <a:gd name="T29" fmla="*/ 387 h 155"/>
                <a:gd name="T30" fmla="*/ 54 w 281"/>
                <a:gd name="T31" fmla="*/ 413 h 155"/>
                <a:gd name="T32" fmla="*/ 78 w 281"/>
                <a:gd name="T33" fmla="*/ 365 h 155"/>
                <a:gd name="T34" fmla="*/ 90 w 281"/>
                <a:gd name="T35" fmla="*/ 306 h 155"/>
                <a:gd name="T36" fmla="*/ 95 w 281"/>
                <a:gd name="T37" fmla="*/ 332 h 155"/>
                <a:gd name="T38" fmla="*/ 108 w 281"/>
                <a:gd name="T39" fmla="*/ 387 h 155"/>
                <a:gd name="T40" fmla="*/ 149 w 281"/>
                <a:gd name="T41" fmla="*/ 466 h 155"/>
                <a:gd name="T42" fmla="*/ 161 w 281"/>
                <a:gd name="T43" fmla="*/ 513 h 155"/>
                <a:gd name="T44" fmla="*/ 173 w 281"/>
                <a:gd name="T45" fmla="*/ 492 h 155"/>
                <a:gd name="T46" fmla="*/ 180 w 281"/>
                <a:gd name="T47" fmla="*/ 492 h 155"/>
                <a:gd name="T48" fmla="*/ 173 w 281"/>
                <a:gd name="T49" fmla="*/ 466 h 155"/>
                <a:gd name="T50" fmla="*/ 180 w 281"/>
                <a:gd name="T51" fmla="*/ 492 h 155"/>
                <a:gd name="T52" fmla="*/ 198 w 281"/>
                <a:gd name="T53" fmla="*/ 492 h 155"/>
                <a:gd name="T54" fmla="*/ 173 w 281"/>
                <a:gd name="T55" fmla="*/ 513 h 155"/>
                <a:gd name="T56" fmla="*/ 180 w 281"/>
                <a:gd name="T57" fmla="*/ 513 h 155"/>
                <a:gd name="T58" fmla="*/ 198 w 281"/>
                <a:gd name="T59" fmla="*/ 540 h 155"/>
                <a:gd name="T60" fmla="*/ 221 w 281"/>
                <a:gd name="T61" fmla="*/ 540 h 155"/>
                <a:gd name="T62" fmla="*/ 198 w 281"/>
                <a:gd name="T63" fmla="*/ 593 h 155"/>
                <a:gd name="T64" fmla="*/ 215 w 281"/>
                <a:gd name="T65" fmla="*/ 612 h 155"/>
                <a:gd name="T66" fmla="*/ 221 w 281"/>
                <a:gd name="T67" fmla="*/ 640 h 155"/>
                <a:gd name="T68" fmla="*/ 221 w 281"/>
                <a:gd name="T69" fmla="*/ 670 h 155"/>
                <a:gd name="T70" fmla="*/ 245 w 281"/>
                <a:gd name="T71" fmla="*/ 640 h 155"/>
                <a:gd name="T72" fmla="*/ 260 w 281"/>
                <a:gd name="T73" fmla="*/ 640 h 155"/>
                <a:gd name="T74" fmla="*/ 276 w 281"/>
                <a:gd name="T75" fmla="*/ 612 h 155"/>
                <a:gd name="T76" fmla="*/ 252 w 281"/>
                <a:gd name="T77" fmla="*/ 612 h 155"/>
                <a:gd name="T78" fmla="*/ 239 w 281"/>
                <a:gd name="T79" fmla="*/ 561 h 155"/>
                <a:gd name="T80" fmla="*/ 245 w 281"/>
                <a:gd name="T81" fmla="*/ 513 h 155"/>
                <a:gd name="T82" fmla="*/ 239 w 281"/>
                <a:gd name="T83" fmla="*/ 540 h 155"/>
                <a:gd name="T84" fmla="*/ 245 w 281"/>
                <a:gd name="T85" fmla="*/ 513 h 155"/>
                <a:gd name="T86" fmla="*/ 276 w 281"/>
                <a:gd name="T87" fmla="*/ 492 h 155"/>
                <a:gd name="T88" fmla="*/ 305 w 281"/>
                <a:gd name="T89" fmla="*/ 437 h 155"/>
                <a:gd name="T90" fmla="*/ 311 w 281"/>
                <a:gd name="T91" fmla="*/ 437 h 155"/>
                <a:gd name="T92" fmla="*/ 317 w 281"/>
                <a:gd name="T93" fmla="*/ 387 h 155"/>
                <a:gd name="T94" fmla="*/ 332 w 281"/>
                <a:gd name="T95" fmla="*/ 365 h 155"/>
                <a:gd name="T96" fmla="*/ 317 w 281"/>
                <a:gd name="T97" fmla="*/ 259 h 155"/>
                <a:gd name="T98" fmla="*/ 299 w 281"/>
                <a:gd name="T99" fmla="*/ 230 h 155"/>
                <a:gd name="T100" fmla="*/ 268 w 281"/>
                <a:gd name="T101" fmla="*/ 180 h 155"/>
                <a:gd name="T102" fmla="*/ 252 w 281"/>
                <a:gd name="T103" fmla="*/ 204 h 155"/>
                <a:gd name="T104" fmla="*/ 207 w 281"/>
                <a:gd name="T105" fmla="*/ 53 h 155"/>
                <a:gd name="T106" fmla="*/ 207 w 281"/>
                <a:gd name="T107" fmla="*/ 26 h 155"/>
                <a:gd name="T108" fmla="*/ 173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1"/>
                <a:gd name="T166" fmla="*/ 0 h 155"/>
                <a:gd name="T167" fmla="*/ 281 w 281"/>
                <a:gd name="T168" fmla="*/ 155 h 1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round/>
              <a:headEnd/>
              <a:tailEnd/>
            </a:ln>
          </p:spPr>
          <p:txBody>
            <a:bodyPr/>
            <a:lstStyle/>
            <a:p>
              <a:endParaRPr lang="en-US"/>
            </a:p>
          </p:txBody>
        </p:sp>
        <p:sp>
          <p:nvSpPr>
            <p:cNvPr id="7592" name="Freeform 446"/>
            <p:cNvSpPr>
              <a:spLocks/>
            </p:cNvSpPr>
            <p:nvPr/>
          </p:nvSpPr>
          <p:spPr bwMode="auto">
            <a:xfrm>
              <a:off x="522" y="1048"/>
              <a:ext cx="1157" cy="634"/>
            </a:xfrm>
            <a:custGeom>
              <a:avLst/>
              <a:gdLst>
                <a:gd name="T0" fmla="*/ 1021 w 1142"/>
                <a:gd name="T1" fmla="*/ 385 h 562"/>
                <a:gd name="T2" fmla="*/ 1098 w 1142"/>
                <a:gd name="T3" fmla="*/ 203 h 562"/>
                <a:gd name="T4" fmla="*/ 993 w 1142"/>
                <a:gd name="T5" fmla="*/ 328 h 562"/>
                <a:gd name="T6" fmla="*/ 951 w 1142"/>
                <a:gd name="T7" fmla="*/ 203 h 562"/>
                <a:gd name="T8" fmla="*/ 951 w 1142"/>
                <a:gd name="T9" fmla="*/ 77 h 562"/>
                <a:gd name="T10" fmla="*/ 922 w 1142"/>
                <a:gd name="T11" fmla="*/ 53 h 562"/>
                <a:gd name="T12" fmla="*/ 909 w 1142"/>
                <a:gd name="T13" fmla="*/ 203 h 562"/>
                <a:gd name="T14" fmla="*/ 840 w 1142"/>
                <a:gd name="T15" fmla="*/ 385 h 562"/>
                <a:gd name="T16" fmla="*/ 868 w 1142"/>
                <a:gd name="T17" fmla="*/ 278 h 562"/>
                <a:gd name="T18" fmla="*/ 818 w 1142"/>
                <a:gd name="T19" fmla="*/ 278 h 562"/>
                <a:gd name="T20" fmla="*/ 686 w 1142"/>
                <a:gd name="T21" fmla="*/ 278 h 562"/>
                <a:gd name="T22" fmla="*/ 664 w 1142"/>
                <a:gd name="T23" fmla="*/ 359 h 562"/>
                <a:gd name="T24" fmla="*/ 595 w 1142"/>
                <a:gd name="T25" fmla="*/ 257 h 562"/>
                <a:gd name="T26" fmla="*/ 469 w 1142"/>
                <a:gd name="T27" fmla="*/ 157 h 562"/>
                <a:gd name="T28" fmla="*/ 400 w 1142"/>
                <a:gd name="T29" fmla="*/ 157 h 562"/>
                <a:gd name="T30" fmla="*/ 277 w 1142"/>
                <a:gd name="T31" fmla="*/ 257 h 562"/>
                <a:gd name="T32" fmla="*/ 60 w 1142"/>
                <a:gd name="T33" fmla="*/ 685 h 562"/>
                <a:gd name="T34" fmla="*/ 60 w 1142"/>
                <a:gd name="T35" fmla="*/ 940 h 562"/>
                <a:gd name="T36" fmla="*/ 90 w 1142"/>
                <a:gd name="T37" fmla="*/ 1249 h 562"/>
                <a:gd name="T38" fmla="*/ 72 w 1142"/>
                <a:gd name="T39" fmla="*/ 1349 h 562"/>
                <a:gd name="T40" fmla="*/ 72 w 1142"/>
                <a:gd name="T41" fmla="*/ 1400 h 562"/>
                <a:gd name="T42" fmla="*/ 84 w 1142"/>
                <a:gd name="T43" fmla="*/ 1527 h 562"/>
                <a:gd name="T44" fmla="*/ 66 w 1142"/>
                <a:gd name="T45" fmla="*/ 1579 h 562"/>
                <a:gd name="T46" fmla="*/ 84 w 1142"/>
                <a:gd name="T47" fmla="*/ 1622 h 562"/>
                <a:gd name="T48" fmla="*/ 84 w 1142"/>
                <a:gd name="T49" fmla="*/ 1652 h 562"/>
                <a:gd name="T50" fmla="*/ 96 w 1142"/>
                <a:gd name="T51" fmla="*/ 1727 h 562"/>
                <a:gd name="T52" fmla="*/ 601 w 1142"/>
                <a:gd name="T53" fmla="*/ 1781 h 562"/>
                <a:gd name="T54" fmla="*/ 741 w 1142"/>
                <a:gd name="T55" fmla="*/ 1909 h 562"/>
                <a:gd name="T56" fmla="*/ 784 w 1142"/>
                <a:gd name="T57" fmla="*/ 2211 h 562"/>
                <a:gd name="T58" fmla="*/ 840 w 1142"/>
                <a:gd name="T59" fmla="*/ 2235 h 562"/>
                <a:gd name="T60" fmla="*/ 1021 w 1142"/>
                <a:gd name="T61" fmla="*/ 2009 h 562"/>
                <a:gd name="T62" fmla="*/ 1077 w 1142"/>
                <a:gd name="T63" fmla="*/ 2085 h 562"/>
                <a:gd name="T64" fmla="*/ 1147 w 1142"/>
                <a:gd name="T65" fmla="*/ 2055 h 562"/>
                <a:gd name="T66" fmla="*/ 1091 w 1142"/>
                <a:gd name="T67" fmla="*/ 2211 h 562"/>
                <a:gd name="T68" fmla="*/ 1182 w 1142"/>
                <a:gd name="T69" fmla="*/ 2055 h 562"/>
                <a:gd name="T70" fmla="*/ 1140 w 1142"/>
                <a:gd name="T71" fmla="*/ 1882 h 562"/>
                <a:gd name="T72" fmla="*/ 1154 w 1142"/>
                <a:gd name="T73" fmla="*/ 1781 h 562"/>
                <a:gd name="T74" fmla="*/ 1035 w 1142"/>
                <a:gd name="T75" fmla="*/ 1909 h 562"/>
                <a:gd name="T76" fmla="*/ 1204 w 1142"/>
                <a:gd name="T77" fmla="*/ 1679 h 562"/>
                <a:gd name="T78" fmla="*/ 1329 w 1142"/>
                <a:gd name="T79" fmla="*/ 1470 h 562"/>
                <a:gd name="T80" fmla="*/ 1301 w 1142"/>
                <a:gd name="T81" fmla="*/ 1349 h 562"/>
                <a:gd name="T82" fmla="*/ 1281 w 1142"/>
                <a:gd name="T83" fmla="*/ 1372 h 562"/>
                <a:gd name="T84" fmla="*/ 1281 w 1142"/>
                <a:gd name="T85" fmla="*/ 1269 h 562"/>
                <a:gd name="T86" fmla="*/ 1266 w 1142"/>
                <a:gd name="T87" fmla="*/ 1196 h 562"/>
                <a:gd name="T88" fmla="*/ 1259 w 1142"/>
                <a:gd name="T89" fmla="*/ 1142 h 562"/>
                <a:gd name="T90" fmla="*/ 1252 w 1142"/>
                <a:gd name="T91" fmla="*/ 1040 h 562"/>
                <a:gd name="T92" fmla="*/ 1259 w 1142"/>
                <a:gd name="T93" fmla="*/ 940 h 562"/>
                <a:gd name="T94" fmla="*/ 1238 w 1142"/>
                <a:gd name="T95" fmla="*/ 940 h 562"/>
                <a:gd name="T96" fmla="*/ 1182 w 1142"/>
                <a:gd name="T97" fmla="*/ 1016 h 562"/>
                <a:gd name="T98" fmla="*/ 1147 w 1142"/>
                <a:gd name="T99" fmla="*/ 994 h 562"/>
                <a:gd name="T100" fmla="*/ 1175 w 1142"/>
                <a:gd name="T101" fmla="*/ 836 h 562"/>
                <a:gd name="T102" fmla="*/ 1127 w 1142"/>
                <a:gd name="T103" fmla="*/ 708 h 562"/>
                <a:gd name="T104" fmla="*/ 1042 w 1142"/>
                <a:gd name="T105" fmla="*/ 836 h 562"/>
                <a:gd name="T106" fmla="*/ 979 w 1142"/>
                <a:gd name="T107" fmla="*/ 1249 h 562"/>
                <a:gd name="T108" fmla="*/ 909 w 1142"/>
                <a:gd name="T109" fmla="*/ 1556 h 562"/>
                <a:gd name="T110" fmla="*/ 881 w 1142"/>
                <a:gd name="T111" fmla="*/ 1427 h 562"/>
                <a:gd name="T112" fmla="*/ 804 w 1142"/>
                <a:gd name="T113" fmla="*/ 1142 h 562"/>
                <a:gd name="T114" fmla="*/ 734 w 1142"/>
                <a:gd name="T115" fmla="*/ 1040 h 562"/>
                <a:gd name="T116" fmla="*/ 826 w 1142"/>
                <a:gd name="T117" fmla="*/ 708 h 562"/>
                <a:gd name="T118" fmla="*/ 833 w 1142"/>
                <a:gd name="T119" fmla="*/ 582 h 562"/>
                <a:gd name="T120" fmla="*/ 917 w 1142"/>
                <a:gd name="T121" fmla="*/ 582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2"/>
                <a:gd name="T184" fmla="*/ 0 h 562"/>
                <a:gd name="T185" fmla="*/ 1142 w 1142"/>
                <a:gd name="T186" fmla="*/ 562 h 5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round/>
              <a:headEnd/>
              <a:tailEnd/>
            </a:ln>
          </p:spPr>
          <p:txBody>
            <a:bodyPr/>
            <a:lstStyle/>
            <a:p>
              <a:endParaRPr lang="en-US"/>
            </a:p>
          </p:txBody>
        </p:sp>
        <p:sp>
          <p:nvSpPr>
            <p:cNvPr id="7593" name="Freeform 447"/>
            <p:cNvSpPr>
              <a:spLocks/>
            </p:cNvSpPr>
            <p:nvPr/>
          </p:nvSpPr>
          <p:spPr bwMode="auto">
            <a:xfrm>
              <a:off x="1394" y="1021"/>
              <a:ext cx="315" cy="222"/>
            </a:xfrm>
            <a:custGeom>
              <a:avLst/>
              <a:gdLst>
                <a:gd name="T0" fmla="*/ 264 w 311"/>
                <a:gd name="T1" fmla="*/ 178 h 197"/>
                <a:gd name="T2" fmla="*/ 252 w 311"/>
                <a:gd name="T3" fmla="*/ 151 h 197"/>
                <a:gd name="T4" fmla="*/ 240 w 311"/>
                <a:gd name="T5" fmla="*/ 126 h 197"/>
                <a:gd name="T6" fmla="*/ 208 w 311"/>
                <a:gd name="T7" fmla="*/ 178 h 197"/>
                <a:gd name="T8" fmla="*/ 217 w 311"/>
                <a:gd name="T9" fmla="*/ 99 h 197"/>
                <a:gd name="T10" fmla="*/ 226 w 311"/>
                <a:gd name="T11" fmla="*/ 99 h 197"/>
                <a:gd name="T12" fmla="*/ 168 w 311"/>
                <a:gd name="T13" fmla="*/ 99 h 197"/>
                <a:gd name="T14" fmla="*/ 168 w 311"/>
                <a:gd name="T15" fmla="*/ 99 h 197"/>
                <a:gd name="T16" fmla="*/ 156 w 311"/>
                <a:gd name="T17" fmla="*/ 99 h 197"/>
                <a:gd name="T18" fmla="*/ 144 w 311"/>
                <a:gd name="T19" fmla="*/ 77 h 197"/>
                <a:gd name="T20" fmla="*/ 114 w 311"/>
                <a:gd name="T21" fmla="*/ 26 h 197"/>
                <a:gd name="T22" fmla="*/ 90 w 311"/>
                <a:gd name="T23" fmla="*/ 53 h 197"/>
                <a:gd name="T24" fmla="*/ 84 w 311"/>
                <a:gd name="T25" fmla="*/ 77 h 197"/>
                <a:gd name="T26" fmla="*/ 78 w 311"/>
                <a:gd name="T27" fmla="*/ 151 h 197"/>
                <a:gd name="T28" fmla="*/ 60 w 311"/>
                <a:gd name="T29" fmla="*/ 99 h 197"/>
                <a:gd name="T30" fmla="*/ 24 w 311"/>
                <a:gd name="T31" fmla="*/ 53 h 197"/>
                <a:gd name="T32" fmla="*/ 6 w 311"/>
                <a:gd name="T33" fmla="*/ 229 h 197"/>
                <a:gd name="T34" fmla="*/ 36 w 311"/>
                <a:gd name="T35" fmla="*/ 256 h 197"/>
                <a:gd name="T36" fmla="*/ 96 w 311"/>
                <a:gd name="T37" fmla="*/ 229 h 197"/>
                <a:gd name="T38" fmla="*/ 150 w 311"/>
                <a:gd name="T39" fmla="*/ 229 h 197"/>
                <a:gd name="T40" fmla="*/ 162 w 311"/>
                <a:gd name="T41" fmla="*/ 274 h 197"/>
                <a:gd name="T42" fmla="*/ 156 w 311"/>
                <a:gd name="T43" fmla="*/ 353 h 197"/>
                <a:gd name="T44" fmla="*/ 192 w 311"/>
                <a:gd name="T45" fmla="*/ 328 h 197"/>
                <a:gd name="T46" fmla="*/ 180 w 311"/>
                <a:gd name="T47" fmla="*/ 473 h 197"/>
                <a:gd name="T48" fmla="*/ 234 w 311"/>
                <a:gd name="T49" fmla="*/ 530 h 197"/>
                <a:gd name="T50" fmla="*/ 174 w 311"/>
                <a:gd name="T51" fmla="*/ 500 h 197"/>
                <a:gd name="T52" fmla="*/ 123 w 311"/>
                <a:gd name="T53" fmla="*/ 601 h 197"/>
                <a:gd name="T54" fmla="*/ 78 w 311"/>
                <a:gd name="T55" fmla="*/ 623 h 197"/>
                <a:gd name="T56" fmla="*/ 135 w 311"/>
                <a:gd name="T57" fmla="*/ 623 h 197"/>
                <a:gd name="T58" fmla="*/ 150 w 311"/>
                <a:gd name="T59" fmla="*/ 623 h 197"/>
                <a:gd name="T60" fmla="*/ 162 w 311"/>
                <a:gd name="T61" fmla="*/ 699 h 197"/>
                <a:gd name="T62" fmla="*/ 186 w 311"/>
                <a:gd name="T63" fmla="*/ 776 h 197"/>
                <a:gd name="T64" fmla="*/ 208 w 311"/>
                <a:gd name="T65" fmla="*/ 699 h 197"/>
                <a:gd name="T66" fmla="*/ 246 w 311"/>
                <a:gd name="T67" fmla="*/ 725 h 197"/>
                <a:gd name="T68" fmla="*/ 264 w 311"/>
                <a:gd name="T69" fmla="*/ 754 h 197"/>
                <a:gd name="T70" fmla="*/ 277 w 311"/>
                <a:gd name="T71" fmla="*/ 699 h 197"/>
                <a:gd name="T72" fmla="*/ 277 w 311"/>
                <a:gd name="T73" fmla="*/ 650 h 197"/>
                <a:gd name="T74" fmla="*/ 258 w 311"/>
                <a:gd name="T75" fmla="*/ 601 h 197"/>
                <a:gd name="T76" fmla="*/ 258 w 311"/>
                <a:gd name="T77" fmla="*/ 579 h 197"/>
                <a:gd name="T78" fmla="*/ 252 w 311"/>
                <a:gd name="T79" fmla="*/ 530 h 197"/>
                <a:gd name="T80" fmla="*/ 264 w 311"/>
                <a:gd name="T81" fmla="*/ 500 h 197"/>
                <a:gd name="T82" fmla="*/ 285 w 311"/>
                <a:gd name="T83" fmla="*/ 530 h 197"/>
                <a:gd name="T84" fmla="*/ 299 w 311"/>
                <a:gd name="T85" fmla="*/ 530 h 197"/>
                <a:gd name="T86" fmla="*/ 299 w 311"/>
                <a:gd name="T87" fmla="*/ 579 h 197"/>
                <a:gd name="T88" fmla="*/ 315 w 311"/>
                <a:gd name="T89" fmla="*/ 601 h 197"/>
                <a:gd name="T90" fmla="*/ 329 w 311"/>
                <a:gd name="T91" fmla="*/ 553 h 197"/>
                <a:gd name="T92" fmla="*/ 341 w 311"/>
                <a:gd name="T93" fmla="*/ 530 h 197"/>
                <a:gd name="T94" fmla="*/ 353 w 311"/>
                <a:gd name="T95" fmla="*/ 500 h 197"/>
                <a:gd name="T96" fmla="*/ 347 w 311"/>
                <a:gd name="T97" fmla="*/ 473 h 197"/>
                <a:gd name="T98" fmla="*/ 329 w 311"/>
                <a:gd name="T99" fmla="*/ 473 h 197"/>
                <a:gd name="T100" fmla="*/ 329 w 311"/>
                <a:gd name="T101" fmla="*/ 453 h 197"/>
                <a:gd name="T102" fmla="*/ 329 w 311"/>
                <a:gd name="T103" fmla="*/ 430 h 197"/>
                <a:gd name="T104" fmla="*/ 323 w 311"/>
                <a:gd name="T105" fmla="*/ 373 h 197"/>
                <a:gd name="T106" fmla="*/ 307 w 311"/>
                <a:gd name="T107" fmla="*/ 373 h 197"/>
                <a:gd name="T108" fmla="*/ 285 w 311"/>
                <a:gd name="T109" fmla="*/ 373 h 197"/>
                <a:gd name="T110" fmla="*/ 277 w 311"/>
                <a:gd name="T111" fmla="*/ 353 h 197"/>
                <a:gd name="T112" fmla="*/ 291 w 311"/>
                <a:gd name="T113" fmla="*/ 328 h 197"/>
                <a:gd name="T114" fmla="*/ 285 w 311"/>
                <a:gd name="T115" fmla="*/ 303 h 197"/>
                <a:gd name="T116" fmla="*/ 264 w 311"/>
                <a:gd name="T117" fmla="*/ 274 h 197"/>
                <a:gd name="T118" fmla="*/ 264 w 311"/>
                <a:gd name="T119" fmla="*/ 274 h 197"/>
                <a:gd name="T120" fmla="*/ 277 w 311"/>
                <a:gd name="T121" fmla="*/ 203 h 197"/>
                <a:gd name="T122" fmla="*/ 246 w 311"/>
                <a:gd name="T123" fmla="*/ 256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1"/>
                <a:gd name="T187" fmla="*/ 0 h 197"/>
                <a:gd name="T188" fmla="*/ 311 w 311"/>
                <a:gd name="T189" fmla="*/ 197 h 1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round/>
              <a:headEnd/>
              <a:tailEnd/>
            </a:ln>
          </p:spPr>
          <p:txBody>
            <a:bodyPr/>
            <a:lstStyle/>
            <a:p>
              <a:endParaRPr lang="en-US"/>
            </a:p>
          </p:txBody>
        </p:sp>
        <p:sp>
          <p:nvSpPr>
            <p:cNvPr id="7594" name="Freeform 448"/>
            <p:cNvSpPr>
              <a:spLocks/>
            </p:cNvSpPr>
            <p:nvPr/>
          </p:nvSpPr>
          <p:spPr bwMode="auto">
            <a:xfrm>
              <a:off x="1485" y="873"/>
              <a:ext cx="389" cy="101"/>
            </a:xfrm>
            <a:custGeom>
              <a:avLst/>
              <a:gdLst>
                <a:gd name="T0" fmla="*/ 120 w 383"/>
                <a:gd name="T1" fmla="*/ 261 h 90"/>
                <a:gd name="T2" fmla="*/ 84 w 383"/>
                <a:gd name="T3" fmla="*/ 288 h 90"/>
                <a:gd name="T4" fmla="*/ 72 w 383"/>
                <a:gd name="T5" fmla="*/ 261 h 90"/>
                <a:gd name="T6" fmla="*/ 84 w 383"/>
                <a:gd name="T7" fmla="*/ 235 h 90"/>
                <a:gd name="T8" fmla="*/ 60 w 383"/>
                <a:gd name="T9" fmla="*/ 235 h 90"/>
                <a:gd name="T10" fmla="*/ 132 w 383"/>
                <a:gd name="T11" fmla="*/ 215 h 90"/>
                <a:gd name="T12" fmla="*/ 90 w 383"/>
                <a:gd name="T13" fmla="*/ 143 h 90"/>
                <a:gd name="T14" fmla="*/ 138 w 383"/>
                <a:gd name="T15" fmla="*/ 143 h 90"/>
                <a:gd name="T16" fmla="*/ 156 w 383"/>
                <a:gd name="T17" fmla="*/ 165 h 90"/>
                <a:gd name="T18" fmla="*/ 144 w 383"/>
                <a:gd name="T19" fmla="*/ 120 h 90"/>
                <a:gd name="T20" fmla="*/ 209 w 383"/>
                <a:gd name="T21" fmla="*/ 95 h 90"/>
                <a:gd name="T22" fmla="*/ 244 w 383"/>
                <a:gd name="T23" fmla="*/ 70 h 90"/>
                <a:gd name="T24" fmla="*/ 172 w 383"/>
                <a:gd name="T25" fmla="*/ 95 h 90"/>
                <a:gd name="T26" fmla="*/ 108 w 383"/>
                <a:gd name="T27" fmla="*/ 120 h 90"/>
                <a:gd name="T28" fmla="*/ 163 w 383"/>
                <a:gd name="T29" fmla="*/ 95 h 90"/>
                <a:gd name="T30" fmla="*/ 90 w 383"/>
                <a:gd name="T31" fmla="*/ 120 h 90"/>
                <a:gd name="T32" fmla="*/ 72 w 383"/>
                <a:gd name="T33" fmla="*/ 95 h 90"/>
                <a:gd name="T34" fmla="*/ 138 w 383"/>
                <a:gd name="T35" fmla="*/ 70 h 90"/>
                <a:gd name="T36" fmla="*/ 72 w 383"/>
                <a:gd name="T37" fmla="*/ 95 h 90"/>
                <a:gd name="T38" fmla="*/ 120 w 383"/>
                <a:gd name="T39" fmla="*/ 70 h 90"/>
                <a:gd name="T40" fmla="*/ 60 w 383"/>
                <a:gd name="T41" fmla="*/ 70 h 90"/>
                <a:gd name="T42" fmla="*/ 132 w 383"/>
                <a:gd name="T43" fmla="*/ 48 h 90"/>
                <a:gd name="T44" fmla="*/ 221 w 383"/>
                <a:gd name="T45" fmla="*/ 48 h 90"/>
                <a:gd name="T46" fmla="*/ 209 w 383"/>
                <a:gd name="T47" fmla="*/ 0 h 90"/>
                <a:gd name="T48" fmla="*/ 281 w 383"/>
                <a:gd name="T49" fmla="*/ 24 h 90"/>
                <a:gd name="T50" fmla="*/ 268 w 383"/>
                <a:gd name="T51" fmla="*/ 0 h 90"/>
                <a:gd name="T52" fmla="*/ 360 w 383"/>
                <a:gd name="T53" fmla="*/ 24 h 90"/>
                <a:gd name="T54" fmla="*/ 461 w 383"/>
                <a:gd name="T55" fmla="*/ 24 h 90"/>
                <a:gd name="T56" fmla="*/ 396 w 383"/>
                <a:gd name="T57" fmla="*/ 70 h 90"/>
                <a:gd name="T58" fmla="*/ 331 w 383"/>
                <a:gd name="T59" fmla="*/ 95 h 90"/>
                <a:gd name="T60" fmla="*/ 403 w 383"/>
                <a:gd name="T61" fmla="*/ 70 h 90"/>
                <a:gd name="T62" fmla="*/ 339 w 383"/>
                <a:gd name="T63" fmla="*/ 120 h 90"/>
                <a:gd name="T64" fmla="*/ 268 w 383"/>
                <a:gd name="T65" fmla="*/ 165 h 90"/>
                <a:gd name="T66" fmla="*/ 203 w 383"/>
                <a:gd name="T67" fmla="*/ 192 h 90"/>
                <a:gd name="T68" fmla="*/ 236 w 383"/>
                <a:gd name="T69" fmla="*/ 192 h 90"/>
                <a:gd name="T70" fmla="*/ 190 w 383"/>
                <a:gd name="T71" fmla="*/ 215 h 90"/>
                <a:gd name="T72" fmla="*/ 228 w 383"/>
                <a:gd name="T73" fmla="*/ 215 h 90"/>
                <a:gd name="T74" fmla="*/ 163 w 383"/>
                <a:gd name="T75" fmla="*/ 261 h 90"/>
                <a:gd name="T76" fmla="*/ 163 w 383"/>
                <a:gd name="T77" fmla="*/ 288 h 90"/>
                <a:gd name="T78" fmla="*/ 120 w 383"/>
                <a:gd name="T79" fmla="*/ 313 h 90"/>
                <a:gd name="T80" fmla="*/ 150 w 383"/>
                <a:gd name="T81" fmla="*/ 332 h 90"/>
                <a:gd name="T82" fmla="*/ 108 w 383"/>
                <a:gd name="T83" fmla="*/ 360 h 90"/>
                <a:gd name="T84" fmla="*/ 0 w 383"/>
                <a:gd name="T85" fmla="*/ 332 h 90"/>
                <a:gd name="T86" fmla="*/ 30 w 383"/>
                <a:gd name="T87" fmla="*/ 313 h 90"/>
                <a:gd name="T88" fmla="*/ 24 w 383"/>
                <a:gd name="T89" fmla="*/ 288 h 90"/>
                <a:gd name="T90" fmla="*/ 84 w 383"/>
                <a:gd name="T91" fmla="*/ 288 h 90"/>
                <a:gd name="T92" fmla="*/ 120 w 383"/>
                <a:gd name="T93" fmla="*/ 261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3"/>
                <a:gd name="T142" fmla="*/ 0 h 90"/>
                <a:gd name="T143" fmla="*/ 383 w 383"/>
                <a:gd name="T144" fmla="*/ 90 h 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round/>
              <a:headEnd/>
              <a:tailEnd/>
            </a:ln>
          </p:spPr>
          <p:txBody>
            <a:bodyPr/>
            <a:lstStyle/>
            <a:p>
              <a:endParaRPr lang="en-US"/>
            </a:p>
          </p:txBody>
        </p:sp>
        <p:sp>
          <p:nvSpPr>
            <p:cNvPr id="7595" name="Freeform 449"/>
            <p:cNvSpPr>
              <a:spLocks/>
            </p:cNvSpPr>
            <p:nvPr/>
          </p:nvSpPr>
          <p:spPr bwMode="auto">
            <a:xfrm>
              <a:off x="1018" y="1028"/>
              <a:ext cx="213" cy="88"/>
            </a:xfrm>
            <a:custGeom>
              <a:avLst/>
              <a:gdLst>
                <a:gd name="T0" fmla="*/ 162 w 210"/>
                <a:gd name="T1" fmla="*/ 305 h 78"/>
                <a:gd name="T2" fmla="*/ 156 w 210"/>
                <a:gd name="T3" fmla="*/ 278 h 78"/>
                <a:gd name="T4" fmla="*/ 150 w 210"/>
                <a:gd name="T5" fmla="*/ 278 h 78"/>
                <a:gd name="T6" fmla="*/ 122 w 210"/>
                <a:gd name="T7" fmla="*/ 305 h 78"/>
                <a:gd name="T8" fmla="*/ 78 w 210"/>
                <a:gd name="T9" fmla="*/ 305 h 78"/>
                <a:gd name="T10" fmla="*/ 30 w 210"/>
                <a:gd name="T11" fmla="*/ 329 h 78"/>
                <a:gd name="T12" fmla="*/ 48 w 210"/>
                <a:gd name="T13" fmla="*/ 305 h 78"/>
                <a:gd name="T14" fmla="*/ 0 w 210"/>
                <a:gd name="T15" fmla="*/ 257 h 78"/>
                <a:gd name="T16" fmla="*/ 6 w 210"/>
                <a:gd name="T17" fmla="*/ 204 h 78"/>
                <a:gd name="T18" fmla="*/ 60 w 210"/>
                <a:gd name="T19" fmla="*/ 204 h 78"/>
                <a:gd name="T20" fmla="*/ 96 w 210"/>
                <a:gd name="T21" fmla="*/ 204 h 78"/>
                <a:gd name="T22" fmla="*/ 60 w 210"/>
                <a:gd name="T23" fmla="*/ 179 h 78"/>
                <a:gd name="T24" fmla="*/ 12 w 210"/>
                <a:gd name="T25" fmla="*/ 179 h 78"/>
                <a:gd name="T26" fmla="*/ 6 w 210"/>
                <a:gd name="T27" fmla="*/ 157 h 78"/>
                <a:gd name="T28" fmla="*/ 66 w 210"/>
                <a:gd name="T29" fmla="*/ 127 h 78"/>
                <a:gd name="T30" fmla="*/ 18 w 210"/>
                <a:gd name="T31" fmla="*/ 127 h 78"/>
                <a:gd name="T32" fmla="*/ 30 w 210"/>
                <a:gd name="T33" fmla="*/ 100 h 78"/>
                <a:gd name="T34" fmla="*/ 12 w 210"/>
                <a:gd name="T35" fmla="*/ 100 h 78"/>
                <a:gd name="T36" fmla="*/ 48 w 210"/>
                <a:gd name="T37" fmla="*/ 53 h 78"/>
                <a:gd name="T38" fmla="*/ 48 w 210"/>
                <a:gd name="T39" fmla="*/ 53 h 78"/>
                <a:gd name="T40" fmla="*/ 122 w 210"/>
                <a:gd name="T41" fmla="*/ 0 h 78"/>
                <a:gd name="T42" fmla="*/ 122 w 210"/>
                <a:gd name="T43" fmla="*/ 0 h 78"/>
                <a:gd name="T44" fmla="*/ 96 w 210"/>
                <a:gd name="T45" fmla="*/ 53 h 78"/>
                <a:gd name="T46" fmla="*/ 122 w 210"/>
                <a:gd name="T47" fmla="*/ 26 h 78"/>
                <a:gd name="T48" fmla="*/ 138 w 210"/>
                <a:gd name="T49" fmla="*/ 26 h 78"/>
                <a:gd name="T50" fmla="*/ 150 w 210"/>
                <a:gd name="T51" fmla="*/ 53 h 78"/>
                <a:gd name="T52" fmla="*/ 138 w 210"/>
                <a:gd name="T53" fmla="*/ 77 h 78"/>
                <a:gd name="T54" fmla="*/ 144 w 210"/>
                <a:gd name="T55" fmla="*/ 53 h 78"/>
                <a:gd name="T56" fmla="*/ 162 w 210"/>
                <a:gd name="T57" fmla="*/ 53 h 78"/>
                <a:gd name="T58" fmla="*/ 168 w 210"/>
                <a:gd name="T59" fmla="*/ 26 h 78"/>
                <a:gd name="T60" fmla="*/ 168 w 210"/>
                <a:gd name="T61" fmla="*/ 26 h 78"/>
                <a:gd name="T62" fmla="*/ 182 w 210"/>
                <a:gd name="T63" fmla="*/ 53 h 78"/>
                <a:gd name="T64" fmla="*/ 174 w 210"/>
                <a:gd name="T65" fmla="*/ 100 h 78"/>
                <a:gd name="T66" fmla="*/ 191 w 210"/>
                <a:gd name="T67" fmla="*/ 77 h 78"/>
                <a:gd name="T68" fmla="*/ 209 w 210"/>
                <a:gd name="T69" fmla="*/ 0 h 78"/>
                <a:gd name="T70" fmla="*/ 228 w 210"/>
                <a:gd name="T71" fmla="*/ 0 h 78"/>
                <a:gd name="T72" fmla="*/ 234 w 210"/>
                <a:gd name="T73" fmla="*/ 53 h 78"/>
                <a:gd name="T74" fmla="*/ 222 w 210"/>
                <a:gd name="T75" fmla="*/ 127 h 78"/>
                <a:gd name="T76" fmla="*/ 222 w 210"/>
                <a:gd name="T77" fmla="*/ 179 h 78"/>
                <a:gd name="T78" fmla="*/ 228 w 210"/>
                <a:gd name="T79" fmla="*/ 179 h 78"/>
                <a:gd name="T80" fmla="*/ 246 w 210"/>
                <a:gd name="T81" fmla="*/ 204 h 78"/>
                <a:gd name="T82" fmla="*/ 246 w 210"/>
                <a:gd name="T83" fmla="*/ 230 h 78"/>
                <a:gd name="T84" fmla="*/ 234 w 210"/>
                <a:gd name="T85" fmla="*/ 257 h 78"/>
                <a:gd name="T86" fmla="*/ 240 w 210"/>
                <a:gd name="T87" fmla="*/ 230 h 78"/>
                <a:gd name="T88" fmla="*/ 228 w 210"/>
                <a:gd name="T89" fmla="*/ 230 h 78"/>
                <a:gd name="T90" fmla="*/ 222 w 210"/>
                <a:gd name="T91" fmla="*/ 230 h 78"/>
                <a:gd name="T92" fmla="*/ 216 w 210"/>
                <a:gd name="T93" fmla="*/ 257 h 78"/>
                <a:gd name="T94" fmla="*/ 209 w 210"/>
                <a:gd name="T95" fmla="*/ 257 h 78"/>
                <a:gd name="T96" fmla="*/ 200 w 210"/>
                <a:gd name="T97" fmla="*/ 278 h 78"/>
                <a:gd name="T98" fmla="*/ 222 w 210"/>
                <a:gd name="T99" fmla="*/ 257 h 78"/>
                <a:gd name="T100" fmla="*/ 222 w 210"/>
                <a:gd name="T101" fmla="*/ 278 h 78"/>
                <a:gd name="T102" fmla="*/ 216 w 210"/>
                <a:gd name="T103" fmla="*/ 305 h 78"/>
                <a:gd name="T104" fmla="*/ 162 w 210"/>
                <a:gd name="T105" fmla="*/ 305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78"/>
                <a:gd name="T161" fmla="*/ 210 w 210"/>
                <a:gd name="T162" fmla="*/ 78 h 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round/>
              <a:headEnd/>
              <a:tailEnd/>
            </a:ln>
          </p:spPr>
          <p:txBody>
            <a:bodyPr/>
            <a:lstStyle/>
            <a:p>
              <a:endParaRPr lang="en-US"/>
            </a:p>
          </p:txBody>
        </p:sp>
        <p:sp>
          <p:nvSpPr>
            <p:cNvPr id="7596" name="Freeform 450"/>
            <p:cNvSpPr>
              <a:spLocks/>
            </p:cNvSpPr>
            <p:nvPr/>
          </p:nvSpPr>
          <p:spPr bwMode="auto">
            <a:xfrm>
              <a:off x="959" y="1008"/>
              <a:ext cx="150" cy="61"/>
            </a:xfrm>
            <a:custGeom>
              <a:avLst/>
              <a:gdLst>
                <a:gd name="T0" fmla="*/ 65 w 149"/>
                <a:gd name="T1" fmla="*/ 158 h 54"/>
                <a:gd name="T2" fmla="*/ 41 w 149"/>
                <a:gd name="T3" fmla="*/ 207 h 54"/>
                <a:gd name="T4" fmla="*/ 12 w 149"/>
                <a:gd name="T5" fmla="*/ 234 h 54"/>
                <a:gd name="T6" fmla="*/ 6 w 149"/>
                <a:gd name="T7" fmla="*/ 180 h 54"/>
                <a:gd name="T8" fmla="*/ 0 w 149"/>
                <a:gd name="T9" fmla="*/ 158 h 54"/>
                <a:gd name="T10" fmla="*/ 18 w 149"/>
                <a:gd name="T11" fmla="*/ 101 h 54"/>
                <a:gd name="T12" fmla="*/ 30 w 149"/>
                <a:gd name="T13" fmla="*/ 77 h 54"/>
                <a:gd name="T14" fmla="*/ 53 w 149"/>
                <a:gd name="T15" fmla="*/ 26 h 54"/>
                <a:gd name="T16" fmla="*/ 53 w 149"/>
                <a:gd name="T17" fmla="*/ 0 h 54"/>
                <a:gd name="T18" fmla="*/ 113 w 149"/>
                <a:gd name="T19" fmla="*/ 0 h 54"/>
                <a:gd name="T20" fmla="*/ 125 w 149"/>
                <a:gd name="T21" fmla="*/ 26 h 54"/>
                <a:gd name="T22" fmla="*/ 125 w 149"/>
                <a:gd name="T23" fmla="*/ 26 h 54"/>
                <a:gd name="T24" fmla="*/ 155 w 149"/>
                <a:gd name="T25" fmla="*/ 0 h 54"/>
                <a:gd name="T26" fmla="*/ 161 w 149"/>
                <a:gd name="T27" fmla="*/ 53 h 54"/>
                <a:gd name="T28" fmla="*/ 131 w 149"/>
                <a:gd name="T29" fmla="*/ 101 h 54"/>
                <a:gd name="T30" fmla="*/ 95 w 149"/>
                <a:gd name="T31" fmla="*/ 129 h 54"/>
                <a:gd name="T32" fmla="*/ 65 w 149"/>
                <a:gd name="T33" fmla="*/ 158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54"/>
                <a:gd name="T53" fmla="*/ 149 w 14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round/>
              <a:headEnd/>
              <a:tailEnd/>
            </a:ln>
          </p:spPr>
          <p:txBody>
            <a:bodyPr/>
            <a:lstStyle/>
            <a:p>
              <a:endParaRPr lang="en-US"/>
            </a:p>
          </p:txBody>
        </p:sp>
        <p:sp>
          <p:nvSpPr>
            <p:cNvPr id="7597" name="Freeform 451"/>
            <p:cNvSpPr>
              <a:spLocks/>
            </p:cNvSpPr>
            <p:nvPr/>
          </p:nvSpPr>
          <p:spPr bwMode="auto">
            <a:xfrm>
              <a:off x="1594" y="1466"/>
              <a:ext cx="104" cy="102"/>
            </a:xfrm>
            <a:custGeom>
              <a:avLst/>
              <a:gdLst>
                <a:gd name="T0" fmla="*/ 77 w 101"/>
                <a:gd name="T1" fmla="*/ 324 h 90"/>
                <a:gd name="T2" fmla="*/ 77 w 101"/>
                <a:gd name="T3" fmla="*/ 324 h 90"/>
                <a:gd name="T4" fmla="*/ 36 w 101"/>
                <a:gd name="T5" fmla="*/ 324 h 90"/>
                <a:gd name="T6" fmla="*/ 0 w 101"/>
                <a:gd name="T7" fmla="*/ 324 h 90"/>
                <a:gd name="T8" fmla="*/ 6 w 101"/>
                <a:gd name="T9" fmla="*/ 298 h 90"/>
                <a:gd name="T10" fmla="*/ 30 w 101"/>
                <a:gd name="T11" fmla="*/ 239 h 90"/>
                <a:gd name="T12" fmla="*/ 6 w 101"/>
                <a:gd name="T13" fmla="*/ 239 h 90"/>
                <a:gd name="T14" fmla="*/ 12 w 101"/>
                <a:gd name="T15" fmla="*/ 239 h 90"/>
                <a:gd name="T16" fmla="*/ 36 w 101"/>
                <a:gd name="T17" fmla="*/ 186 h 90"/>
                <a:gd name="T18" fmla="*/ 36 w 101"/>
                <a:gd name="T19" fmla="*/ 211 h 90"/>
                <a:gd name="T20" fmla="*/ 42 w 101"/>
                <a:gd name="T21" fmla="*/ 186 h 90"/>
                <a:gd name="T22" fmla="*/ 36 w 101"/>
                <a:gd name="T23" fmla="*/ 161 h 90"/>
                <a:gd name="T24" fmla="*/ 42 w 101"/>
                <a:gd name="T25" fmla="*/ 161 h 90"/>
                <a:gd name="T26" fmla="*/ 69 w 101"/>
                <a:gd name="T27" fmla="*/ 54 h 90"/>
                <a:gd name="T28" fmla="*/ 91 w 101"/>
                <a:gd name="T29" fmla="*/ 0 h 90"/>
                <a:gd name="T30" fmla="*/ 100 w 101"/>
                <a:gd name="T31" fmla="*/ 0 h 90"/>
                <a:gd name="T32" fmla="*/ 109 w 101"/>
                <a:gd name="T33" fmla="*/ 0 h 90"/>
                <a:gd name="T34" fmla="*/ 100 w 101"/>
                <a:gd name="T35" fmla="*/ 0 h 90"/>
                <a:gd name="T36" fmla="*/ 100 w 101"/>
                <a:gd name="T37" fmla="*/ 26 h 90"/>
                <a:gd name="T38" fmla="*/ 91 w 101"/>
                <a:gd name="T39" fmla="*/ 54 h 90"/>
                <a:gd name="T40" fmla="*/ 69 w 101"/>
                <a:gd name="T41" fmla="*/ 161 h 90"/>
                <a:gd name="T42" fmla="*/ 83 w 101"/>
                <a:gd name="T43" fmla="*/ 109 h 90"/>
                <a:gd name="T44" fmla="*/ 83 w 101"/>
                <a:gd name="T45" fmla="*/ 138 h 90"/>
                <a:gd name="T46" fmla="*/ 100 w 101"/>
                <a:gd name="T47" fmla="*/ 138 h 90"/>
                <a:gd name="T48" fmla="*/ 83 w 101"/>
                <a:gd name="T49" fmla="*/ 161 h 90"/>
                <a:gd name="T50" fmla="*/ 83 w 101"/>
                <a:gd name="T51" fmla="*/ 161 h 90"/>
                <a:gd name="T52" fmla="*/ 100 w 101"/>
                <a:gd name="T53" fmla="*/ 161 h 90"/>
                <a:gd name="T54" fmla="*/ 91 w 101"/>
                <a:gd name="T55" fmla="*/ 186 h 90"/>
                <a:gd name="T56" fmla="*/ 118 w 101"/>
                <a:gd name="T57" fmla="*/ 161 h 90"/>
                <a:gd name="T58" fmla="*/ 118 w 101"/>
                <a:gd name="T59" fmla="*/ 186 h 90"/>
                <a:gd name="T60" fmla="*/ 135 w 101"/>
                <a:gd name="T61" fmla="*/ 186 h 90"/>
                <a:gd name="T62" fmla="*/ 118 w 101"/>
                <a:gd name="T63" fmla="*/ 211 h 90"/>
                <a:gd name="T64" fmla="*/ 127 w 101"/>
                <a:gd name="T65" fmla="*/ 239 h 90"/>
                <a:gd name="T66" fmla="*/ 118 w 101"/>
                <a:gd name="T67" fmla="*/ 270 h 90"/>
                <a:gd name="T68" fmla="*/ 143 w 101"/>
                <a:gd name="T69" fmla="*/ 239 h 90"/>
                <a:gd name="T70" fmla="*/ 118 w 101"/>
                <a:gd name="T71" fmla="*/ 298 h 90"/>
                <a:gd name="T72" fmla="*/ 118 w 101"/>
                <a:gd name="T73" fmla="*/ 298 h 90"/>
                <a:gd name="T74" fmla="*/ 118 w 101"/>
                <a:gd name="T75" fmla="*/ 298 h 90"/>
                <a:gd name="T76" fmla="*/ 118 w 101"/>
                <a:gd name="T77" fmla="*/ 324 h 90"/>
                <a:gd name="T78" fmla="*/ 143 w 101"/>
                <a:gd name="T79" fmla="*/ 270 h 90"/>
                <a:gd name="T80" fmla="*/ 135 w 101"/>
                <a:gd name="T81" fmla="*/ 324 h 90"/>
                <a:gd name="T82" fmla="*/ 143 w 101"/>
                <a:gd name="T83" fmla="*/ 324 h 90"/>
                <a:gd name="T84" fmla="*/ 143 w 101"/>
                <a:gd name="T85" fmla="*/ 324 h 90"/>
                <a:gd name="T86" fmla="*/ 127 w 101"/>
                <a:gd name="T87" fmla="*/ 403 h 90"/>
                <a:gd name="T88" fmla="*/ 118 w 101"/>
                <a:gd name="T89" fmla="*/ 403 h 90"/>
                <a:gd name="T90" fmla="*/ 118 w 101"/>
                <a:gd name="T91" fmla="*/ 375 h 90"/>
                <a:gd name="T92" fmla="*/ 100 w 101"/>
                <a:gd name="T93" fmla="*/ 403 h 90"/>
                <a:gd name="T94" fmla="*/ 118 w 101"/>
                <a:gd name="T95" fmla="*/ 324 h 90"/>
                <a:gd name="T96" fmla="*/ 109 w 101"/>
                <a:gd name="T97" fmla="*/ 298 h 90"/>
                <a:gd name="T98" fmla="*/ 100 w 101"/>
                <a:gd name="T99" fmla="*/ 348 h 90"/>
                <a:gd name="T100" fmla="*/ 100 w 101"/>
                <a:gd name="T101" fmla="*/ 324 h 90"/>
                <a:gd name="T102" fmla="*/ 69 w 101"/>
                <a:gd name="T103" fmla="*/ 403 h 90"/>
                <a:gd name="T104" fmla="*/ 69 w 101"/>
                <a:gd name="T105" fmla="*/ 375 h 90"/>
                <a:gd name="T106" fmla="*/ 91 w 101"/>
                <a:gd name="T107" fmla="*/ 324 h 90"/>
                <a:gd name="T108" fmla="*/ 91 w 101"/>
                <a:gd name="T109" fmla="*/ 324 h 90"/>
                <a:gd name="T110" fmla="*/ 91 w 101"/>
                <a:gd name="T111" fmla="*/ 324 h 90"/>
                <a:gd name="T112" fmla="*/ 83 w 101"/>
                <a:gd name="T113" fmla="*/ 324 h 90"/>
                <a:gd name="T114" fmla="*/ 77 w 101"/>
                <a:gd name="T115" fmla="*/ 348 h 90"/>
                <a:gd name="T116" fmla="*/ 69 w 101"/>
                <a:gd name="T117" fmla="*/ 348 h 90"/>
                <a:gd name="T118" fmla="*/ 77 w 101"/>
                <a:gd name="T119" fmla="*/ 324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
                <a:gd name="T181" fmla="*/ 0 h 90"/>
                <a:gd name="T182" fmla="*/ 101 w 101"/>
                <a:gd name="T183" fmla="*/ 90 h 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round/>
              <a:headEnd/>
              <a:tailEnd/>
            </a:ln>
          </p:spPr>
          <p:txBody>
            <a:bodyPr/>
            <a:lstStyle/>
            <a:p>
              <a:endParaRPr lang="en-US"/>
            </a:p>
          </p:txBody>
        </p:sp>
        <p:sp>
          <p:nvSpPr>
            <p:cNvPr id="7598" name="Freeform 452"/>
            <p:cNvSpPr>
              <a:spLocks/>
            </p:cNvSpPr>
            <p:nvPr/>
          </p:nvSpPr>
          <p:spPr bwMode="auto">
            <a:xfrm>
              <a:off x="1394" y="967"/>
              <a:ext cx="183" cy="34"/>
            </a:xfrm>
            <a:custGeom>
              <a:avLst/>
              <a:gdLst>
                <a:gd name="T0" fmla="*/ 84 w 180"/>
                <a:gd name="T1" fmla="*/ 54 h 30"/>
                <a:gd name="T2" fmla="*/ 66 w 180"/>
                <a:gd name="T3" fmla="*/ 26 h 30"/>
                <a:gd name="T4" fmla="*/ 90 w 180"/>
                <a:gd name="T5" fmla="*/ 26 h 30"/>
                <a:gd name="T6" fmla="*/ 38 w 180"/>
                <a:gd name="T7" fmla="*/ 26 h 30"/>
                <a:gd name="T8" fmla="*/ 54 w 180"/>
                <a:gd name="T9" fmla="*/ 0 h 30"/>
                <a:gd name="T10" fmla="*/ 0 w 180"/>
                <a:gd name="T11" fmla="*/ 0 h 30"/>
                <a:gd name="T12" fmla="*/ 48 w 180"/>
                <a:gd name="T13" fmla="*/ 26 h 30"/>
                <a:gd name="T14" fmla="*/ 38 w 180"/>
                <a:gd name="T15" fmla="*/ 78 h 30"/>
                <a:gd name="T16" fmla="*/ 24 w 180"/>
                <a:gd name="T17" fmla="*/ 138 h 30"/>
                <a:gd name="T18" fmla="*/ 72 w 180"/>
                <a:gd name="T19" fmla="*/ 138 h 30"/>
                <a:gd name="T20" fmla="*/ 120 w 180"/>
                <a:gd name="T21" fmla="*/ 138 h 30"/>
                <a:gd name="T22" fmla="*/ 168 w 180"/>
                <a:gd name="T23" fmla="*/ 138 h 30"/>
                <a:gd name="T24" fmla="*/ 210 w 180"/>
                <a:gd name="T25" fmla="*/ 138 h 30"/>
                <a:gd name="T26" fmla="*/ 218 w 180"/>
                <a:gd name="T27" fmla="*/ 78 h 30"/>
                <a:gd name="T28" fmla="*/ 186 w 180"/>
                <a:gd name="T29" fmla="*/ 54 h 30"/>
                <a:gd name="T30" fmla="*/ 84 w 180"/>
                <a:gd name="T31" fmla="*/ 54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0"/>
                <a:gd name="T49" fmla="*/ 0 h 30"/>
                <a:gd name="T50" fmla="*/ 180 w 180"/>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round/>
              <a:headEnd/>
              <a:tailEnd/>
            </a:ln>
          </p:spPr>
          <p:txBody>
            <a:bodyPr/>
            <a:lstStyle/>
            <a:p>
              <a:endParaRPr lang="en-US"/>
            </a:p>
          </p:txBody>
        </p:sp>
        <p:sp>
          <p:nvSpPr>
            <p:cNvPr id="7599" name="Freeform 453"/>
            <p:cNvSpPr>
              <a:spLocks/>
            </p:cNvSpPr>
            <p:nvPr/>
          </p:nvSpPr>
          <p:spPr bwMode="auto">
            <a:xfrm>
              <a:off x="1456" y="900"/>
              <a:ext cx="115" cy="40"/>
            </a:xfrm>
            <a:custGeom>
              <a:avLst/>
              <a:gdLst>
                <a:gd name="T0" fmla="*/ 24 w 114"/>
                <a:gd name="T1" fmla="*/ 41 h 36"/>
                <a:gd name="T2" fmla="*/ 18 w 114"/>
                <a:gd name="T3" fmla="*/ 22 h 36"/>
                <a:gd name="T4" fmla="*/ 54 w 114"/>
                <a:gd name="T5" fmla="*/ 0 h 36"/>
                <a:gd name="T6" fmla="*/ 114 w 114"/>
                <a:gd name="T7" fmla="*/ 22 h 36"/>
                <a:gd name="T8" fmla="*/ 102 w 114"/>
                <a:gd name="T9" fmla="*/ 63 h 36"/>
                <a:gd name="T10" fmla="*/ 126 w 114"/>
                <a:gd name="T11" fmla="*/ 87 h 36"/>
                <a:gd name="T12" fmla="*/ 84 w 114"/>
                <a:gd name="T13" fmla="*/ 108 h 36"/>
                <a:gd name="T14" fmla="*/ 54 w 114"/>
                <a:gd name="T15" fmla="*/ 124 h 36"/>
                <a:gd name="T16" fmla="*/ 48 w 114"/>
                <a:gd name="T17" fmla="*/ 108 h 36"/>
                <a:gd name="T18" fmla="*/ 48 w 114"/>
                <a:gd name="T19" fmla="*/ 124 h 36"/>
                <a:gd name="T20" fmla="*/ 6 w 114"/>
                <a:gd name="T21" fmla="*/ 108 h 36"/>
                <a:gd name="T22" fmla="*/ 54 w 114"/>
                <a:gd name="T23" fmla="*/ 87 h 36"/>
                <a:gd name="T24" fmla="*/ 0 w 114"/>
                <a:gd name="T25" fmla="*/ 63 h 36"/>
                <a:gd name="T26" fmla="*/ 24 w 114"/>
                <a:gd name="T27" fmla="*/ 41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4"/>
                <a:gd name="T43" fmla="*/ 0 h 36"/>
                <a:gd name="T44" fmla="*/ 114 w 11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round/>
              <a:headEnd/>
              <a:tailEnd/>
            </a:ln>
          </p:spPr>
          <p:txBody>
            <a:bodyPr/>
            <a:lstStyle/>
            <a:p>
              <a:endParaRPr lang="en-US"/>
            </a:p>
          </p:txBody>
        </p:sp>
        <p:sp>
          <p:nvSpPr>
            <p:cNvPr id="7600" name="Freeform 454"/>
            <p:cNvSpPr>
              <a:spLocks/>
            </p:cNvSpPr>
            <p:nvPr/>
          </p:nvSpPr>
          <p:spPr bwMode="auto">
            <a:xfrm>
              <a:off x="1116" y="967"/>
              <a:ext cx="157" cy="41"/>
            </a:xfrm>
            <a:custGeom>
              <a:avLst/>
              <a:gdLst>
                <a:gd name="T0" fmla="*/ 42 w 156"/>
                <a:gd name="T1" fmla="*/ 172 h 36"/>
                <a:gd name="T2" fmla="*/ 30 w 156"/>
                <a:gd name="T3" fmla="*/ 141 h 36"/>
                <a:gd name="T4" fmla="*/ 90 w 156"/>
                <a:gd name="T5" fmla="*/ 113 h 36"/>
                <a:gd name="T6" fmla="*/ 42 w 156"/>
                <a:gd name="T7" fmla="*/ 113 h 36"/>
                <a:gd name="T8" fmla="*/ 0 w 156"/>
                <a:gd name="T9" fmla="*/ 113 h 36"/>
                <a:gd name="T10" fmla="*/ 42 w 156"/>
                <a:gd name="T11" fmla="*/ 87 h 36"/>
                <a:gd name="T12" fmla="*/ 24 w 156"/>
                <a:gd name="T13" fmla="*/ 59 h 36"/>
                <a:gd name="T14" fmla="*/ 48 w 156"/>
                <a:gd name="T15" fmla="*/ 59 h 36"/>
                <a:gd name="T16" fmla="*/ 36 w 156"/>
                <a:gd name="T17" fmla="*/ 28 h 36"/>
                <a:gd name="T18" fmla="*/ 90 w 156"/>
                <a:gd name="T19" fmla="*/ 59 h 36"/>
                <a:gd name="T20" fmla="*/ 120 w 156"/>
                <a:gd name="T21" fmla="*/ 87 h 36"/>
                <a:gd name="T22" fmla="*/ 126 w 156"/>
                <a:gd name="T23" fmla="*/ 28 h 36"/>
                <a:gd name="T24" fmla="*/ 150 w 156"/>
                <a:gd name="T25" fmla="*/ 0 h 36"/>
                <a:gd name="T26" fmla="*/ 138 w 156"/>
                <a:gd name="T27" fmla="*/ 59 h 36"/>
                <a:gd name="T28" fmla="*/ 168 w 156"/>
                <a:gd name="T29" fmla="*/ 59 h 36"/>
                <a:gd name="T30" fmla="*/ 144 w 156"/>
                <a:gd name="T31" fmla="*/ 113 h 36"/>
                <a:gd name="T32" fmla="*/ 126 w 156"/>
                <a:gd name="T33" fmla="*/ 113 h 36"/>
                <a:gd name="T34" fmla="*/ 42 w 156"/>
                <a:gd name="T35" fmla="*/ 17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36"/>
                <a:gd name="T56" fmla="*/ 156 w 156"/>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round/>
              <a:headEnd/>
              <a:tailEnd/>
            </a:ln>
          </p:spPr>
          <p:txBody>
            <a:bodyPr/>
            <a:lstStyle/>
            <a:p>
              <a:endParaRPr lang="en-US"/>
            </a:p>
          </p:txBody>
        </p:sp>
        <p:sp>
          <p:nvSpPr>
            <p:cNvPr id="7601" name="Freeform 455"/>
            <p:cNvSpPr>
              <a:spLocks/>
            </p:cNvSpPr>
            <p:nvPr/>
          </p:nvSpPr>
          <p:spPr bwMode="auto">
            <a:xfrm>
              <a:off x="1328" y="1170"/>
              <a:ext cx="96" cy="53"/>
            </a:xfrm>
            <a:custGeom>
              <a:avLst/>
              <a:gdLst>
                <a:gd name="T0" fmla="*/ 66 w 96"/>
                <a:gd name="T1" fmla="*/ 145 h 47"/>
                <a:gd name="T2" fmla="*/ 60 w 96"/>
                <a:gd name="T3" fmla="*/ 125 h 47"/>
                <a:gd name="T4" fmla="*/ 60 w 96"/>
                <a:gd name="T5" fmla="*/ 125 h 47"/>
                <a:gd name="T6" fmla="*/ 54 w 96"/>
                <a:gd name="T7" fmla="*/ 125 h 47"/>
                <a:gd name="T8" fmla="*/ 18 w 96"/>
                <a:gd name="T9" fmla="*/ 202 h 47"/>
                <a:gd name="T10" fmla="*/ 18 w 96"/>
                <a:gd name="T11" fmla="*/ 145 h 47"/>
                <a:gd name="T12" fmla="*/ 0 w 96"/>
                <a:gd name="T13" fmla="*/ 145 h 47"/>
                <a:gd name="T14" fmla="*/ 18 w 96"/>
                <a:gd name="T15" fmla="*/ 98 h 47"/>
                <a:gd name="T16" fmla="*/ 30 w 96"/>
                <a:gd name="T17" fmla="*/ 53 h 47"/>
                <a:gd name="T18" fmla="*/ 42 w 96"/>
                <a:gd name="T19" fmla="*/ 0 h 47"/>
                <a:gd name="T20" fmla="*/ 54 w 96"/>
                <a:gd name="T21" fmla="*/ 0 h 47"/>
                <a:gd name="T22" fmla="*/ 48 w 96"/>
                <a:gd name="T23" fmla="*/ 26 h 47"/>
                <a:gd name="T24" fmla="*/ 60 w 96"/>
                <a:gd name="T25" fmla="*/ 26 h 47"/>
                <a:gd name="T26" fmla="*/ 84 w 96"/>
                <a:gd name="T27" fmla="*/ 98 h 47"/>
                <a:gd name="T28" fmla="*/ 72 w 96"/>
                <a:gd name="T29" fmla="*/ 125 h 47"/>
                <a:gd name="T30" fmla="*/ 96 w 96"/>
                <a:gd name="T31" fmla="*/ 125 h 47"/>
                <a:gd name="T32" fmla="*/ 96 w 96"/>
                <a:gd name="T33" fmla="*/ 145 h 47"/>
                <a:gd name="T34" fmla="*/ 78 w 96"/>
                <a:gd name="T35" fmla="*/ 177 h 47"/>
                <a:gd name="T36" fmla="*/ 66 w 96"/>
                <a:gd name="T37" fmla="*/ 145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47"/>
                <a:gd name="T59" fmla="*/ 96 w 96"/>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round/>
              <a:headEnd/>
              <a:tailEnd/>
            </a:ln>
          </p:spPr>
          <p:txBody>
            <a:bodyPr/>
            <a:lstStyle/>
            <a:p>
              <a:endParaRPr lang="en-US"/>
            </a:p>
          </p:txBody>
        </p:sp>
        <p:sp>
          <p:nvSpPr>
            <p:cNvPr id="7602" name="Freeform 456"/>
            <p:cNvSpPr>
              <a:spLocks/>
            </p:cNvSpPr>
            <p:nvPr/>
          </p:nvSpPr>
          <p:spPr bwMode="auto">
            <a:xfrm>
              <a:off x="1255" y="1021"/>
              <a:ext cx="84" cy="41"/>
            </a:xfrm>
            <a:custGeom>
              <a:avLst/>
              <a:gdLst>
                <a:gd name="T0" fmla="*/ 95 w 83"/>
                <a:gd name="T1" fmla="*/ 0 h 36"/>
                <a:gd name="T2" fmla="*/ 36 w 83"/>
                <a:gd name="T3" fmla="*/ 0 h 36"/>
                <a:gd name="T4" fmla="*/ 54 w 83"/>
                <a:gd name="T5" fmla="*/ 28 h 36"/>
                <a:gd name="T6" fmla="*/ 30 w 83"/>
                <a:gd name="T7" fmla="*/ 59 h 36"/>
                <a:gd name="T8" fmla="*/ 0 w 83"/>
                <a:gd name="T9" fmla="*/ 59 h 36"/>
                <a:gd name="T10" fmla="*/ 18 w 83"/>
                <a:gd name="T11" fmla="*/ 113 h 36"/>
                <a:gd name="T12" fmla="*/ 36 w 83"/>
                <a:gd name="T13" fmla="*/ 172 h 36"/>
                <a:gd name="T14" fmla="*/ 36 w 83"/>
                <a:gd name="T15" fmla="*/ 141 h 36"/>
                <a:gd name="T16" fmla="*/ 72 w 83"/>
                <a:gd name="T17" fmla="*/ 141 h 36"/>
                <a:gd name="T18" fmla="*/ 83 w 83"/>
                <a:gd name="T19" fmla="*/ 59 h 36"/>
                <a:gd name="T20" fmla="*/ 95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36"/>
                <a:gd name="T35" fmla="*/ 83 w 83"/>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round/>
              <a:headEnd/>
              <a:tailEnd/>
            </a:ln>
          </p:spPr>
          <p:txBody>
            <a:bodyPr/>
            <a:lstStyle/>
            <a:p>
              <a:endParaRPr lang="en-US"/>
            </a:p>
          </p:txBody>
        </p:sp>
        <p:sp>
          <p:nvSpPr>
            <p:cNvPr id="7603" name="Freeform 457"/>
            <p:cNvSpPr>
              <a:spLocks/>
            </p:cNvSpPr>
            <p:nvPr/>
          </p:nvSpPr>
          <p:spPr bwMode="auto">
            <a:xfrm>
              <a:off x="1334" y="1015"/>
              <a:ext cx="90" cy="33"/>
            </a:xfrm>
            <a:custGeom>
              <a:avLst/>
              <a:gdLst>
                <a:gd name="T0" fmla="*/ 54 w 90"/>
                <a:gd name="T1" fmla="*/ 57 h 30"/>
                <a:gd name="T2" fmla="*/ 24 w 90"/>
                <a:gd name="T3" fmla="*/ 57 h 30"/>
                <a:gd name="T4" fmla="*/ 30 w 90"/>
                <a:gd name="T5" fmla="*/ 76 h 30"/>
                <a:gd name="T6" fmla="*/ 18 w 90"/>
                <a:gd name="T7" fmla="*/ 94 h 30"/>
                <a:gd name="T8" fmla="*/ 0 w 90"/>
                <a:gd name="T9" fmla="*/ 94 h 30"/>
                <a:gd name="T10" fmla="*/ 6 w 90"/>
                <a:gd name="T11" fmla="*/ 94 h 30"/>
                <a:gd name="T12" fmla="*/ 18 w 90"/>
                <a:gd name="T13" fmla="*/ 21 h 30"/>
                <a:gd name="T14" fmla="*/ 30 w 90"/>
                <a:gd name="T15" fmla="*/ 21 h 30"/>
                <a:gd name="T16" fmla="*/ 30 w 90"/>
                <a:gd name="T17" fmla="*/ 0 h 30"/>
                <a:gd name="T18" fmla="*/ 42 w 90"/>
                <a:gd name="T19" fmla="*/ 0 h 30"/>
                <a:gd name="T20" fmla="*/ 90 w 90"/>
                <a:gd name="T21" fmla="*/ 0 h 30"/>
                <a:gd name="T22" fmla="*/ 78 w 90"/>
                <a:gd name="T23" fmla="*/ 21 h 30"/>
                <a:gd name="T24" fmla="*/ 54 w 90"/>
                <a:gd name="T25" fmla="*/ 57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30"/>
                <a:gd name="T41" fmla="*/ 90 w 9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round/>
              <a:headEnd/>
              <a:tailEnd/>
            </a:ln>
          </p:spPr>
          <p:txBody>
            <a:bodyPr/>
            <a:lstStyle/>
            <a:p>
              <a:endParaRPr lang="en-US"/>
            </a:p>
          </p:txBody>
        </p:sp>
        <p:sp>
          <p:nvSpPr>
            <p:cNvPr id="7604" name="Freeform 458"/>
            <p:cNvSpPr>
              <a:spLocks/>
            </p:cNvSpPr>
            <p:nvPr/>
          </p:nvSpPr>
          <p:spPr bwMode="auto">
            <a:xfrm>
              <a:off x="546" y="1480"/>
              <a:ext cx="48" cy="54"/>
            </a:xfrm>
            <a:custGeom>
              <a:avLst/>
              <a:gdLst>
                <a:gd name="T0" fmla="*/ 36 w 48"/>
                <a:gd name="T1" fmla="*/ 125 h 48"/>
                <a:gd name="T2" fmla="*/ 30 w 48"/>
                <a:gd name="T3" fmla="*/ 149 h 48"/>
                <a:gd name="T4" fmla="*/ 18 w 48"/>
                <a:gd name="T5" fmla="*/ 125 h 48"/>
                <a:gd name="T6" fmla="*/ 24 w 48"/>
                <a:gd name="T7" fmla="*/ 125 h 48"/>
                <a:gd name="T8" fmla="*/ 18 w 48"/>
                <a:gd name="T9" fmla="*/ 125 h 48"/>
                <a:gd name="T10" fmla="*/ 12 w 48"/>
                <a:gd name="T11" fmla="*/ 99 h 48"/>
                <a:gd name="T12" fmla="*/ 24 w 48"/>
                <a:gd name="T13" fmla="*/ 99 h 48"/>
                <a:gd name="T14" fmla="*/ 12 w 48"/>
                <a:gd name="T15" fmla="*/ 77 h 48"/>
                <a:gd name="T16" fmla="*/ 12 w 48"/>
                <a:gd name="T17" fmla="*/ 53 h 48"/>
                <a:gd name="T18" fmla="*/ 6 w 48"/>
                <a:gd name="T19" fmla="*/ 53 h 48"/>
                <a:gd name="T20" fmla="*/ 6 w 48"/>
                <a:gd name="T21" fmla="*/ 26 h 48"/>
                <a:gd name="T22" fmla="*/ 12 w 48"/>
                <a:gd name="T23" fmla="*/ 26 h 48"/>
                <a:gd name="T24" fmla="*/ 6 w 48"/>
                <a:gd name="T25" fmla="*/ 26 h 48"/>
                <a:gd name="T26" fmla="*/ 0 w 48"/>
                <a:gd name="T27" fmla="*/ 0 h 48"/>
                <a:gd name="T28" fmla="*/ 36 w 48"/>
                <a:gd name="T29" fmla="*/ 26 h 48"/>
                <a:gd name="T30" fmla="*/ 42 w 48"/>
                <a:gd name="T31" fmla="*/ 77 h 48"/>
                <a:gd name="T32" fmla="*/ 48 w 48"/>
                <a:gd name="T33" fmla="*/ 125 h 48"/>
                <a:gd name="T34" fmla="*/ 48 w 48"/>
                <a:gd name="T35" fmla="*/ 171 h 48"/>
                <a:gd name="T36" fmla="*/ 48 w 48"/>
                <a:gd name="T37" fmla="*/ 201 h 48"/>
                <a:gd name="T38" fmla="*/ 24 w 48"/>
                <a:gd name="T39" fmla="*/ 149 h 48"/>
                <a:gd name="T40" fmla="*/ 36 w 48"/>
                <a:gd name="T41" fmla="*/ 125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48"/>
                <a:gd name="T65" fmla="*/ 48 w 48"/>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round/>
              <a:headEnd/>
              <a:tailEnd/>
            </a:ln>
          </p:spPr>
          <p:txBody>
            <a:bodyPr/>
            <a:lstStyle/>
            <a:p>
              <a:endParaRPr lang="en-US"/>
            </a:p>
          </p:txBody>
        </p:sp>
        <p:sp>
          <p:nvSpPr>
            <p:cNvPr id="7605" name="Freeform 459"/>
            <p:cNvSpPr>
              <a:spLocks/>
            </p:cNvSpPr>
            <p:nvPr/>
          </p:nvSpPr>
          <p:spPr bwMode="auto">
            <a:xfrm>
              <a:off x="1073" y="954"/>
              <a:ext cx="115" cy="27"/>
            </a:xfrm>
            <a:custGeom>
              <a:avLst/>
              <a:gdLst>
                <a:gd name="T0" fmla="*/ 84 w 114"/>
                <a:gd name="T1" fmla="*/ 53 h 24"/>
                <a:gd name="T2" fmla="*/ 84 w 114"/>
                <a:gd name="T3" fmla="*/ 53 h 24"/>
                <a:gd name="T4" fmla="*/ 72 w 114"/>
                <a:gd name="T5" fmla="*/ 77 h 24"/>
                <a:gd name="T6" fmla="*/ 42 w 114"/>
                <a:gd name="T7" fmla="*/ 77 h 24"/>
                <a:gd name="T8" fmla="*/ 42 w 114"/>
                <a:gd name="T9" fmla="*/ 77 h 24"/>
                <a:gd name="T10" fmla="*/ 36 w 114"/>
                <a:gd name="T11" fmla="*/ 99 h 24"/>
                <a:gd name="T12" fmla="*/ 24 w 114"/>
                <a:gd name="T13" fmla="*/ 99 h 24"/>
                <a:gd name="T14" fmla="*/ 24 w 114"/>
                <a:gd name="T15" fmla="*/ 77 h 24"/>
                <a:gd name="T16" fmla="*/ 12 w 114"/>
                <a:gd name="T17" fmla="*/ 99 h 24"/>
                <a:gd name="T18" fmla="*/ 0 w 114"/>
                <a:gd name="T19" fmla="*/ 99 h 24"/>
                <a:gd name="T20" fmla="*/ 12 w 114"/>
                <a:gd name="T21" fmla="*/ 77 h 24"/>
                <a:gd name="T22" fmla="*/ 48 w 114"/>
                <a:gd name="T23" fmla="*/ 53 h 24"/>
                <a:gd name="T24" fmla="*/ 90 w 114"/>
                <a:gd name="T25" fmla="*/ 0 h 24"/>
                <a:gd name="T26" fmla="*/ 108 w 114"/>
                <a:gd name="T27" fmla="*/ 0 h 24"/>
                <a:gd name="T28" fmla="*/ 126 w 114"/>
                <a:gd name="T29" fmla="*/ 26 h 24"/>
                <a:gd name="T30" fmla="*/ 114 w 114"/>
                <a:gd name="T31" fmla="*/ 26 h 24"/>
                <a:gd name="T32" fmla="*/ 114 w 114"/>
                <a:gd name="T33" fmla="*/ 53 h 24"/>
                <a:gd name="T34" fmla="*/ 108 w 114"/>
                <a:gd name="T35" fmla="*/ 53 h 24"/>
                <a:gd name="T36" fmla="*/ 90 w 114"/>
                <a:gd name="T37" fmla="*/ 77 h 24"/>
                <a:gd name="T38" fmla="*/ 84 w 114"/>
                <a:gd name="T39" fmla="*/ 77 h 24"/>
                <a:gd name="T40" fmla="*/ 84 w 114"/>
                <a:gd name="T41" fmla="*/ 53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4"/>
                <a:gd name="T65" fmla="*/ 114 w 11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round/>
              <a:headEnd/>
              <a:tailEnd/>
            </a:ln>
          </p:spPr>
          <p:txBody>
            <a:bodyPr/>
            <a:lstStyle/>
            <a:p>
              <a:endParaRPr lang="en-US"/>
            </a:p>
          </p:txBody>
        </p:sp>
        <p:sp>
          <p:nvSpPr>
            <p:cNvPr id="7606" name="Freeform 460"/>
            <p:cNvSpPr>
              <a:spLocks/>
            </p:cNvSpPr>
            <p:nvPr/>
          </p:nvSpPr>
          <p:spPr bwMode="auto">
            <a:xfrm>
              <a:off x="1304" y="967"/>
              <a:ext cx="72" cy="27"/>
            </a:xfrm>
            <a:custGeom>
              <a:avLst/>
              <a:gdLst>
                <a:gd name="T0" fmla="*/ 35 w 71"/>
                <a:gd name="T1" fmla="*/ 26 h 24"/>
                <a:gd name="T2" fmla="*/ 23 w 71"/>
                <a:gd name="T3" fmla="*/ 26 h 24"/>
                <a:gd name="T4" fmla="*/ 29 w 71"/>
                <a:gd name="T5" fmla="*/ 26 h 24"/>
                <a:gd name="T6" fmla="*/ 17 w 71"/>
                <a:gd name="T7" fmla="*/ 53 h 24"/>
                <a:gd name="T8" fmla="*/ 17 w 71"/>
                <a:gd name="T9" fmla="*/ 53 h 24"/>
                <a:gd name="T10" fmla="*/ 17 w 71"/>
                <a:gd name="T11" fmla="*/ 53 h 24"/>
                <a:gd name="T12" fmla="*/ 0 w 71"/>
                <a:gd name="T13" fmla="*/ 77 h 24"/>
                <a:gd name="T14" fmla="*/ 59 w 71"/>
                <a:gd name="T15" fmla="*/ 77 h 24"/>
                <a:gd name="T16" fmla="*/ 17 w 71"/>
                <a:gd name="T17" fmla="*/ 77 h 24"/>
                <a:gd name="T18" fmla="*/ 17 w 71"/>
                <a:gd name="T19" fmla="*/ 99 h 24"/>
                <a:gd name="T20" fmla="*/ 53 w 71"/>
                <a:gd name="T21" fmla="*/ 99 h 24"/>
                <a:gd name="T22" fmla="*/ 59 w 71"/>
                <a:gd name="T23" fmla="*/ 99 h 24"/>
                <a:gd name="T24" fmla="*/ 59 w 71"/>
                <a:gd name="T25" fmla="*/ 77 h 24"/>
                <a:gd name="T26" fmla="*/ 71 w 71"/>
                <a:gd name="T27" fmla="*/ 77 h 24"/>
                <a:gd name="T28" fmla="*/ 77 w 71"/>
                <a:gd name="T29" fmla="*/ 77 h 24"/>
                <a:gd name="T30" fmla="*/ 71 w 71"/>
                <a:gd name="T31" fmla="*/ 53 h 24"/>
                <a:gd name="T32" fmla="*/ 83 w 71"/>
                <a:gd name="T33" fmla="*/ 26 h 24"/>
                <a:gd name="T34" fmla="*/ 77 w 71"/>
                <a:gd name="T35" fmla="*/ 0 h 24"/>
                <a:gd name="T36" fmla="*/ 65 w 71"/>
                <a:gd name="T37" fmla="*/ 26 h 24"/>
                <a:gd name="T38" fmla="*/ 35 w 71"/>
                <a:gd name="T39" fmla="*/ 26 h 24"/>
                <a:gd name="T40" fmla="*/ 53 w 71"/>
                <a:gd name="T41" fmla="*/ 26 h 24"/>
                <a:gd name="T42" fmla="*/ 35 w 71"/>
                <a:gd name="T43" fmla="*/ 53 h 24"/>
                <a:gd name="T44" fmla="*/ 35 w 71"/>
                <a:gd name="T45" fmla="*/ 26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
                <a:gd name="T70" fmla="*/ 0 h 24"/>
                <a:gd name="T71" fmla="*/ 71 w 71"/>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round/>
              <a:headEnd/>
              <a:tailEnd/>
            </a:ln>
          </p:spPr>
          <p:txBody>
            <a:bodyPr/>
            <a:lstStyle/>
            <a:p>
              <a:endParaRPr lang="en-US"/>
            </a:p>
          </p:txBody>
        </p:sp>
        <p:sp>
          <p:nvSpPr>
            <p:cNvPr id="7607" name="Freeform 461"/>
            <p:cNvSpPr>
              <a:spLocks/>
            </p:cNvSpPr>
            <p:nvPr/>
          </p:nvSpPr>
          <p:spPr bwMode="auto">
            <a:xfrm>
              <a:off x="1334" y="927"/>
              <a:ext cx="60" cy="20"/>
            </a:xfrm>
            <a:custGeom>
              <a:avLst/>
              <a:gdLst>
                <a:gd name="T0" fmla="*/ 36 w 60"/>
                <a:gd name="T1" fmla="*/ 22 h 18"/>
                <a:gd name="T2" fmla="*/ 36 w 60"/>
                <a:gd name="T3" fmla="*/ 0 h 18"/>
                <a:gd name="T4" fmla="*/ 54 w 60"/>
                <a:gd name="T5" fmla="*/ 22 h 18"/>
                <a:gd name="T6" fmla="*/ 54 w 60"/>
                <a:gd name="T7" fmla="*/ 22 h 18"/>
                <a:gd name="T8" fmla="*/ 54 w 60"/>
                <a:gd name="T9" fmla="*/ 41 h 18"/>
                <a:gd name="T10" fmla="*/ 60 w 60"/>
                <a:gd name="T11" fmla="*/ 63 h 18"/>
                <a:gd name="T12" fmla="*/ 42 w 60"/>
                <a:gd name="T13" fmla="*/ 63 h 18"/>
                <a:gd name="T14" fmla="*/ 24 w 60"/>
                <a:gd name="T15" fmla="*/ 41 h 18"/>
                <a:gd name="T16" fmla="*/ 0 w 60"/>
                <a:gd name="T17" fmla="*/ 41 h 18"/>
                <a:gd name="T18" fmla="*/ 6 w 60"/>
                <a:gd name="T19" fmla="*/ 22 h 18"/>
                <a:gd name="T20" fmla="*/ 18 w 60"/>
                <a:gd name="T21" fmla="*/ 22 h 18"/>
                <a:gd name="T22" fmla="*/ 18 w 60"/>
                <a:gd name="T23" fmla="*/ 22 h 18"/>
                <a:gd name="T24" fmla="*/ 6 w 60"/>
                <a:gd name="T25" fmla="*/ 22 h 18"/>
                <a:gd name="T26" fmla="*/ 6 w 60"/>
                <a:gd name="T27" fmla="*/ 0 h 18"/>
                <a:gd name="T28" fmla="*/ 36 w 60"/>
                <a:gd name="T29" fmla="*/ 0 h 18"/>
                <a:gd name="T30" fmla="*/ 36 w 60"/>
                <a:gd name="T31" fmla="*/ 22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
                <a:gd name="T49" fmla="*/ 0 h 18"/>
                <a:gd name="T50" fmla="*/ 60 w 60"/>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round/>
              <a:headEnd/>
              <a:tailEnd/>
            </a:ln>
          </p:spPr>
          <p:txBody>
            <a:bodyPr/>
            <a:lstStyle/>
            <a:p>
              <a:endParaRPr lang="en-US"/>
            </a:p>
          </p:txBody>
        </p:sp>
        <p:sp>
          <p:nvSpPr>
            <p:cNvPr id="7608" name="Freeform 462"/>
            <p:cNvSpPr>
              <a:spLocks/>
            </p:cNvSpPr>
            <p:nvPr/>
          </p:nvSpPr>
          <p:spPr bwMode="auto">
            <a:xfrm>
              <a:off x="1231" y="1089"/>
              <a:ext cx="62" cy="27"/>
            </a:xfrm>
            <a:custGeom>
              <a:avLst/>
              <a:gdLst>
                <a:gd name="T0" fmla="*/ 72 w 60"/>
                <a:gd name="T1" fmla="*/ 53 h 24"/>
                <a:gd name="T2" fmla="*/ 72 w 60"/>
                <a:gd name="T3" fmla="*/ 53 h 24"/>
                <a:gd name="T4" fmla="*/ 51 w 60"/>
                <a:gd name="T5" fmla="*/ 0 h 24"/>
                <a:gd name="T6" fmla="*/ 42 w 60"/>
                <a:gd name="T7" fmla="*/ 26 h 24"/>
                <a:gd name="T8" fmla="*/ 36 w 60"/>
                <a:gd name="T9" fmla="*/ 26 h 24"/>
                <a:gd name="T10" fmla="*/ 36 w 60"/>
                <a:gd name="T11" fmla="*/ 53 h 24"/>
                <a:gd name="T12" fmla="*/ 0 w 60"/>
                <a:gd name="T13" fmla="*/ 77 h 24"/>
                <a:gd name="T14" fmla="*/ 51 w 60"/>
                <a:gd name="T15" fmla="*/ 99 h 24"/>
                <a:gd name="T16" fmla="*/ 88 w 60"/>
                <a:gd name="T17" fmla="*/ 77 h 24"/>
                <a:gd name="T18" fmla="*/ 72 w 60"/>
                <a:gd name="T19" fmla="*/ 77 h 24"/>
                <a:gd name="T20" fmla="*/ 72 w 60"/>
                <a:gd name="T21" fmla="*/ 53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24"/>
                <a:gd name="T35" fmla="*/ 60 w 6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round/>
              <a:headEnd/>
              <a:tailEnd/>
            </a:ln>
          </p:spPr>
          <p:txBody>
            <a:bodyPr/>
            <a:lstStyle/>
            <a:p>
              <a:endParaRPr lang="en-US"/>
            </a:p>
          </p:txBody>
        </p:sp>
        <p:sp>
          <p:nvSpPr>
            <p:cNvPr id="7609" name="Freeform 463"/>
            <p:cNvSpPr>
              <a:spLocks/>
            </p:cNvSpPr>
            <p:nvPr/>
          </p:nvSpPr>
          <p:spPr bwMode="auto">
            <a:xfrm>
              <a:off x="1535" y="1021"/>
              <a:ext cx="54" cy="14"/>
            </a:xfrm>
            <a:custGeom>
              <a:avLst/>
              <a:gdLst>
                <a:gd name="T0" fmla="*/ 36 w 54"/>
                <a:gd name="T1" fmla="*/ 0 h 12"/>
                <a:gd name="T2" fmla="*/ 0 w 54"/>
                <a:gd name="T3" fmla="*/ 0 h 12"/>
                <a:gd name="T4" fmla="*/ 0 w 54"/>
                <a:gd name="T5" fmla="*/ 40 h 12"/>
                <a:gd name="T6" fmla="*/ 0 w 54"/>
                <a:gd name="T7" fmla="*/ 76 h 12"/>
                <a:gd name="T8" fmla="*/ 6 w 54"/>
                <a:gd name="T9" fmla="*/ 76 h 12"/>
                <a:gd name="T10" fmla="*/ 54 w 54"/>
                <a:gd name="T11" fmla="*/ 76 h 12"/>
                <a:gd name="T12" fmla="*/ 36 w 54"/>
                <a:gd name="T13" fmla="*/ 0 h 12"/>
                <a:gd name="T14" fmla="*/ 0 60000 65536"/>
                <a:gd name="T15" fmla="*/ 0 60000 65536"/>
                <a:gd name="T16" fmla="*/ 0 60000 65536"/>
                <a:gd name="T17" fmla="*/ 0 60000 65536"/>
                <a:gd name="T18" fmla="*/ 0 60000 65536"/>
                <a:gd name="T19" fmla="*/ 0 60000 65536"/>
                <a:gd name="T20" fmla="*/ 0 60000 65536"/>
                <a:gd name="T21" fmla="*/ 0 w 54"/>
                <a:gd name="T22" fmla="*/ 0 h 12"/>
                <a:gd name="T23" fmla="*/ 54 w 54"/>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round/>
              <a:headEnd/>
              <a:tailEnd/>
            </a:ln>
          </p:spPr>
          <p:txBody>
            <a:bodyPr/>
            <a:lstStyle/>
            <a:p>
              <a:endParaRPr lang="en-US"/>
            </a:p>
          </p:txBody>
        </p:sp>
        <p:sp>
          <p:nvSpPr>
            <p:cNvPr id="7610" name="Freeform 464"/>
            <p:cNvSpPr>
              <a:spLocks/>
            </p:cNvSpPr>
            <p:nvPr/>
          </p:nvSpPr>
          <p:spPr bwMode="auto">
            <a:xfrm>
              <a:off x="1510" y="1123"/>
              <a:ext cx="29" cy="20"/>
            </a:xfrm>
            <a:custGeom>
              <a:avLst/>
              <a:gdLst>
                <a:gd name="T0" fmla="*/ 18 w 30"/>
                <a:gd name="T1" fmla="*/ 41 h 18"/>
                <a:gd name="T2" fmla="*/ 0 w 30"/>
                <a:gd name="T3" fmla="*/ 63 h 18"/>
                <a:gd name="T4" fmla="*/ 0 w 30"/>
                <a:gd name="T5" fmla="*/ 22 h 18"/>
                <a:gd name="T6" fmla="*/ 15 w 30"/>
                <a:gd name="T7" fmla="*/ 0 h 18"/>
                <a:gd name="T8" fmla="*/ 18 w 30"/>
                <a:gd name="T9" fmla="*/ 0 h 18"/>
                <a:gd name="T10" fmla="*/ 18 w 30"/>
                <a:gd name="T11" fmla="*/ 41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round/>
              <a:headEnd/>
              <a:tailEnd/>
            </a:ln>
          </p:spPr>
          <p:txBody>
            <a:bodyPr/>
            <a:lstStyle/>
            <a:p>
              <a:endParaRPr lang="en-US"/>
            </a:p>
          </p:txBody>
        </p:sp>
        <p:sp>
          <p:nvSpPr>
            <p:cNvPr id="7611" name="Freeform 465"/>
            <p:cNvSpPr>
              <a:spLocks/>
            </p:cNvSpPr>
            <p:nvPr/>
          </p:nvSpPr>
          <p:spPr bwMode="auto">
            <a:xfrm>
              <a:off x="1406" y="933"/>
              <a:ext cx="37" cy="14"/>
            </a:xfrm>
            <a:custGeom>
              <a:avLst/>
              <a:gdLst>
                <a:gd name="T0" fmla="*/ 0 w 36"/>
                <a:gd name="T1" fmla="*/ 40 h 12"/>
                <a:gd name="T2" fmla="*/ 6 w 36"/>
                <a:gd name="T3" fmla="*/ 0 h 12"/>
                <a:gd name="T4" fmla="*/ 48 w 36"/>
                <a:gd name="T5" fmla="*/ 40 h 12"/>
                <a:gd name="T6" fmla="*/ 48 w 36"/>
                <a:gd name="T7" fmla="*/ 76 h 12"/>
                <a:gd name="T8" fmla="*/ 6 w 36"/>
                <a:gd name="T9" fmla="*/ 76 h 12"/>
                <a:gd name="T10" fmla="*/ 0 w 36"/>
                <a:gd name="T11" fmla="*/ 76 h 12"/>
                <a:gd name="T12" fmla="*/ 0 w 36"/>
                <a:gd name="T13" fmla="*/ 40 h 12"/>
                <a:gd name="T14" fmla="*/ 0 60000 65536"/>
                <a:gd name="T15" fmla="*/ 0 60000 65536"/>
                <a:gd name="T16" fmla="*/ 0 60000 65536"/>
                <a:gd name="T17" fmla="*/ 0 60000 65536"/>
                <a:gd name="T18" fmla="*/ 0 60000 65536"/>
                <a:gd name="T19" fmla="*/ 0 60000 65536"/>
                <a:gd name="T20" fmla="*/ 0 60000 65536"/>
                <a:gd name="T21" fmla="*/ 0 w 36"/>
                <a:gd name="T22" fmla="*/ 0 h 12"/>
                <a:gd name="T23" fmla="*/ 36 w 3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round/>
              <a:headEnd/>
              <a:tailEnd/>
            </a:ln>
          </p:spPr>
          <p:txBody>
            <a:bodyPr/>
            <a:lstStyle/>
            <a:p>
              <a:endParaRPr lang="en-US"/>
            </a:p>
          </p:txBody>
        </p:sp>
        <p:sp>
          <p:nvSpPr>
            <p:cNvPr id="7612" name="Freeform 466"/>
            <p:cNvSpPr>
              <a:spLocks/>
            </p:cNvSpPr>
            <p:nvPr/>
          </p:nvSpPr>
          <p:spPr bwMode="auto">
            <a:xfrm>
              <a:off x="1364" y="988"/>
              <a:ext cx="37" cy="13"/>
            </a:xfrm>
            <a:custGeom>
              <a:avLst/>
              <a:gdLst>
                <a:gd name="T0" fmla="*/ 12 w 36"/>
                <a:gd name="T1" fmla="*/ 30 h 12"/>
                <a:gd name="T2" fmla="*/ 0 w 36"/>
                <a:gd name="T3" fmla="*/ 18 h 12"/>
                <a:gd name="T4" fmla="*/ 42 w 36"/>
                <a:gd name="T5" fmla="*/ 0 h 12"/>
                <a:gd name="T6" fmla="*/ 48 w 36"/>
                <a:gd name="T7" fmla="*/ 18 h 12"/>
                <a:gd name="T8" fmla="*/ 48 w 36"/>
                <a:gd name="T9" fmla="*/ 30 h 12"/>
                <a:gd name="T10" fmla="*/ 12 w 36"/>
                <a:gd name="T11" fmla="*/ 30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round/>
              <a:headEnd/>
              <a:tailEnd/>
            </a:ln>
          </p:spPr>
          <p:txBody>
            <a:bodyPr/>
            <a:lstStyle/>
            <a:p>
              <a:endParaRPr lang="en-US"/>
            </a:p>
          </p:txBody>
        </p:sp>
        <p:sp>
          <p:nvSpPr>
            <p:cNvPr id="7613" name="Freeform 467"/>
            <p:cNvSpPr>
              <a:spLocks/>
            </p:cNvSpPr>
            <p:nvPr/>
          </p:nvSpPr>
          <p:spPr bwMode="auto">
            <a:xfrm>
              <a:off x="1214" y="1021"/>
              <a:ext cx="29" cy="14"/>
            </a:xfrm>
            <a:custGeom>
              <a:avLst/>
              <a:gdLst>
                <a:gd name="T0" fmla="*/ 12 w 30"/>
                <a:gd name="T1" fmla="*/ 76 h 12"/>
                <a:gd name="T2" fmla="*/ 0 w 30"/>
                <a:gd name="T3" fmla="*/ 0 h 12"/>
                <a:gd name="T4" fmla="*/ 18 w 30"/>
                <a:gd name="T5" fmla="*/ 0 h 12"/>
                <a:gd name="T6" fmla="*/ 18 w 30"/>
                <a:gd name="T7" fmla="*/ 0 h 12"/>
                <a:gd name="T8" fmla="*/ 12 w 30"/>
                <a:gd name="T9" fmla="*/ 76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12" y="12"/>
                  </a:moveTo>
                  <a:lnTo>
                    <a:pt x="0" y="0"/>
                  </a:lnTo>
                  <a:lnTo>
                    <a:pt x="30" y="0"/>
                  </a:lnTo>
                  <a:lnTo>
                    <a:pt x="12" y="12"/>
                  </a:lnTo>
                  <a:close/>
                </a:path>
              </a:pathLst>
            </a:custGeom>
            <a:solidFill>
              <a:srgbClr val="E1E1E1"/>
            </a:solidFill>
            <a:ln w="9525">
              <a:solidFill>
                <a:srgbClr val="000000"/>
              </a:solidFill>
              <a:round/>
              <a:headEnd/>
              <a:tailEnd/>
            </a:ln>
          </p:spPr>
          <p:txBody>
            <a:bodyPr/>
            <a:lstStyle/>
            <a:p>
              <a:endParaRPr lang="en-US"/>
            </a:p>
          </p:txBody>
        </p:sp>
        <p:sp>
          <p:nvSpPr>
            <p:cNvPr id="7614" name="Freeform 468"/>
            <p:cNvSpPr>
              <a:spLocks/>
            </p:cNvSpPr>
            <p:nvPr/>
          </p:nvSpPr>
          <p:spPr bwMode="auto">
            <a:xfrm>
              <a:off x="1691" y="866"/>
              <a:ext cx="703" cy="418"/>
            </a:xfrm>
            <a:custGeom>
              <a:avLst/>
              <a:gdLst>
                <a:gd name="T0" fmla="*/ 144 w 694"/>
                <a:gd name="T1" fmla="*/ 1226 h 371"/>
                <a:gd name="T2" fmla="*/ 168 w 694"/>
                <a:gd name="T3" fmla="*/ 1200 h 371"/>
                <a:gd name="T4" fmla="*/ 150 w 694"/>
                <a:gd name="T5" fmla="*/ 1275 h 371"/>
                <a:gd name="T6" fmla="*/ 162 w 694"/>
                <a:gd name="T7" fmla="*/ 1324 h 371"/>
                <a:gd name="T8" fmla="*/ 174 w 694"/>
                <a:gd name="T9" fmla="*/ 1402 h 371"/>
                <a:gd name="T10" fmla="*/ 174 w 694"/>
                <a:gd name="T11" fmla="*/ 1453 h 371"/>
                <a:gd name="T12" fmla="*/ 192 w 694"/>
                <a:gd name="T13" fmla="*/ 1476 h 371"/>
                <a:gd name="T14" fmla="*/ 227 w 694"/>
                <a:gd name="T15" fmla="*/ 1501 h 371"/>
                <a:gd name="T16" fmla="*/ 240 w 694"/>
                <a:gd name="T17" fmla="*/ 1527 h 371"/>
                <a:gd name="T18" fmla="*/ 258 w 694"/>
                <a:gd name="T19" fmla="*/ 1501 h 371"/>
                <a:gd name="T20" fmla="*/ 270 w 694"/>
                <a:gd name="T21" fmla="*/ 1453 h 371"/>
                <a:gd name="T22" fmla="*/ 278 w 694"/>
                <a:gd name="T23" fmla="*/ 1377 h 371"/>
                <a:gd name="T24" fmla="*/ 302 w 694"/>
                <a:gd name="T25" fmla="*/ 1296 h 371"/>
                <a:gd name="T26" fmla="*/ 318 w 694"/>
                <a:gd name="T27" fmla="*/ 1252 h 371"/>
                <a:gd name="T28" fmla="*/ 354 w 694"/>
                <a:gd name="T29" fmla="*/ 1130 h 371"/>
                <a:gd name="T30" fmla="*/ 413 w 694"/>
                <a:gd name="T31" fmla="*/ 1104 h 371"/>
                <a:gd name="T32" fmla="*/ 475 w 694"/>
                <a:gd name="T33" fmla="*/ 958 h 371"/>
                <a:gd name="T34" fmla="*/ 580 w 694"/>
                <a:gd name="T35" fmla="*/ 904 h 371"/>
                <a:gd name="T36" fmla="*/ 545 w 694"/>
                <a:gd name="T37" fmla="*/ 802 h 371"/>
                <a:gd name="T38" fmla="*/ 588 w 694"/>
                <a:gd name="T39" fmla="*/ 730 h 371"/>
                <a:gd name="T40" fmla="*/ 615 w 694"/>
                <a:gd name="T41" fmla="*/ 802 h 371"/>
                <a:gd name="T42" fmla="*/ 636 w 694"/>
                <a:gd name="T43" fmla="*/ 730 h 371"/>
                <a:gd name="T44" fmla="*/ 595 w 694"/>
                <a:gd name="T45" fmla="*/ 651 h 371"/>
                <a:gd name="T46" fmla="*/ 573 w 694"/>
                <a:gd name="T47" fmla="*/ 625 h 371"/>
                <a:gd name="T48" fmla="*/ 615 w 694"/>
                <a:gd name="T49" fmla="*/ 577 h 371"/>
                <a:gd name="T50" fmla="*/ 656 w 694"/>
                <a:gd name="T51" fmla="*/ 552 h 371"/>
                <a:gd name="T52" fmla="*/ 671 w 694"/>
                <a:gd name="T53" fmla="*/ 473 h 371"/>
                <a:gd name="T54" fmla="*/ 663 w 694"/>
                <a:gd name="T55" fmla="*/ 425 h 371"/>
                <a:gd name="T56" fmla="*/ 712 w 694"/>
                <a:gd name="T57" fmla="*/ 373 h 371"/>
                <a:gd name="T58" fmla="*/ 671 w 694"/>
                <a:gd name="T59" fmla="*/ 303 h 371"/>
                <a:gd name="T60" fmla="*/ 732 w 694"/>
                <a:gd name="T61" fmla="*/ 178 h 371"/>
                <a:gd name="T62" fmla="*/ 776 w 694"/>
                <a:gd name="T63" fmla="*/ 126 h 371"/>
                <a:gd name="T64" fmla="*/ 679 w 694"/>
                <a:gd name="T65" fmla="*/ 99 h 371"/>
                <a:gd name="T66" fmla="*/ 559 w 694"/>
                <a:gd name="T67" fmla="*/ 99 h 371"/>
                <a:gd name="T68" fmla="*/ 552 w 694"/>
                <a:gd name="T69" fmla="*/ 26 h 371"/>
                <a:gd name="T70" fmla="*/ 461 w 694"/>
                <a:gd name="T71" fmla="*/ 26 h 371"/>
                <a:gd name="T72" fmla="*/ 446 w 694"/>
                <a:gd name="T73" fmla="*/ 53 h 371"/>
                <a:gd name="T74" fmla="*/ 335 w 694"/>
                <a:gd name="T75" fmla="*/ 77 h 371"/>
                <a:gd name="T76" fmla="*/ 252 w 694"/>
                <a:gd name="T77" fmla="*/ 99 h 371"/>
                <a:gd name="T78" fmla="*/ 162 w 694"/>
                <a:gd name="T79" fmla="*/ 126 h 371"/>
                <a:gd name="T80" fmla="*/ 6 w 694"/>
                <a:gd name="T81" fmla="*/ 274 h 371"/>
                <a:gd name="T82" fmla="*/ 78 w 694"/>
                <a:gd name="T83" fmla="*/ 328 h 371"/>
                <a:gd name="T84" fmla="*/ 30 w 694"/>
                <a:gd name="T85" fmla="*/ 373 h 371"/>
                <a:gd name="T86" fmla="*/ 96 w 694"/>
                <a:gd name="T87" fmla="*/ 402 h 371"/>
                <a:gd name="T88" fmla="*/ 174 w 694"/>
                <a:gd name="T89" fmla="*/ 530 h 371"/>
                <a:gd name="T90" fmla="*/ 162 w 694"/>
                <a:gd name="T91" fmla="*/ 677 h 371"/>
                <a:gd name="T92" fmla="*/ 200 w 694"/>
                <a:gd name="T93" fmla="*/ 677 h 371"/>
                <a:gd name="T94" fmla="*/ 200 w 694"/>
                <a:gd name="T95" fmla="*/ 730 h 371"/>
                <a:gd name="T96" fmla="*/ 168 w 694"/>
                <a:gd name="T97" fmla="*/ 758 h 371"/>
                <a:gd name="T98" fmla="*/ 209 w 694"/>
                <a:gd name="T99" fmla="*/ 879 h 371"/>
                <a:gd name="T100" fmla="*/ 186 w 694"/>
                <a:gd name="T101" fmla="*/ 930 h 371"/>
                <a:gd name="T102" fmla="*/ 156 w 694"/>
                <a:gd name="T103" fmla="*/ 958 h 371"/>
                <a:gd name="T104" fmla="*/ 186 w 694"/>
                <a:gd name="T105" fmla="*/ 980 h 371"/>
                <a:gd name="T106" fmla="*/ 186 w 694"/>
                <a:gd name="T107" fmla="*/ 1031 h 371"/>
                <a:gd name="T108" fmla="*/ 150 w 694"/>
                <a:gd name="T109" fmla="*/ 1058 h 371"/>
                <a:gd name="T110" fmla="*/ 136 w 694"/>
                <a:gd name="T111" fmla="*/ 1104 h 371"/>
                <a:gd name="T112" fmla="*/ 174 w 694"/>
                <a:gd name="T113" fmla="*/ 1130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4"/>
                <a:gd name="T172" fmla="*/ 0 h 371"/>
                <a:gd name="T173" fmla="*/ 694 w 694"/>
                <a:gd name="T174" fmla="*/ 371 h 3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E1E1E1"/>
            </a:solidFill>
            <a:ln w="9525">
              <a:solidFill>
                <a:srgbClr val="000000"/>
              </a:solidFill>
              <a:round/>
              <a:headEnd/>
              <a:tailEnd/>
            </a:ln>
          </p:spPr>
          <p:txBody>
            <a:bodyPr/>
            <a:lstStyle/>
            <a:p>
              <a:endParaRPr lang="en-US"/>
            </a:p>
          </p:txBody>
        </p:sp>
        <p:sp>
          <p:nvSpPr>
            <p:cNvPr id="7615" name="Freeform 469"/>
            <p:cNvSpPr>
              <a:spLocks/>
            </p:cNvSpPr>
            <p:nvPr/>
          </p:nvSpPr>
          <p:spPr bwMode="auto">
            <a:xfrm>
              <a:off x="1824" y="1082"/>
              <a:ext cx="32" cy="20"/>
            </a:xfrm>
            <a:custGeom>
              <a:avLst/>
              <a:gdLst>
                <a:gd name="T0" fmla="*/ 65 w 30"/>
                <a:gd name="T1" fmla="*/ 41 h 18"/>
                <a:gd name="T2" fmla="*/ 6 w 30"/>
                <a:gd name="T3" fmla="*/ 0 h 18"/>
                <a:gd name="T4" fmla="*/ 0 w 30"/>
                <a:gd name="T5" fmla="*/ 22 h 18"/>
                <a:gd name="T6" fmla="*/ 0 w 30"/>
                <a:gd name="T7" fmla="*/ 22 h 18"/>
                <a:gd name="T8" fmla="*/ 0 w 30"/>
                <a:gd name="T9" fmla="*/ 22 h 18"/>
                <a:gd name="T10" fmla="*/ 0 w 30"/>
                <a:gd name="T11" fmla="*/ 41 h 18"/>
                <a:gd name="T12" fmla="*/ 6 w 30"/>
                <a:gd name="T13" fmla="*/ 41 h 18"/>
                <a:gd name="T14" fmla="*/ 6 w 30"/>
                <a:gd name="T15" fmla="*/ 63 h 18"/>
                <a:gd name="T16" fmla="*/ 65 w 30"/>
                <a:gd name="T17" fmla="*/ 41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8"/>
                <a:gd name="T29" fmla="*/ 30 w 3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round/>
              <a:headEnd/>
              <a:tailEnd/>
            </a:ln>
          </p:spPr>
          <p:txBody>
            <a:bodyPr/>
            <a:lstStyle/>
            <a:p>
              <a:endParaRPr lang="en-US"/>
            </a:p>
          </p:txBody>
        </p:sp>
        <p:sp>
          <p:nvSpPr>
            <p:cNvPr id="7616" name="Freeform 470"/>
            <p:cNvSpPr>
              <a:spLocks/>
            </p:cNvSpPr>
            <p:nvPr/>
          </p:nvSpPr>
          <p:spPr bwMode="auto">
            <a:xfrm>
              <a:off x="2195" y="1157"/>
              <a:ext cx="145" cy="59"/>
            </a:xfrm>
            <a:custGeom>
              <a:avLst/>
              <a:gdLst>
                <a:gd name="T0" fmla="*/ 137 w 143"/>
                <a:gd name="T1" fmla="*/ 0 h 53"/>
                <a:gd name="T2" fmla="*/ 130 w 143"/>
                <a:gd name="T3" fmla="*/ 0 h 53"/>
                <a:gd name="T4" fmla="*/ 108 w 143"/>
                <a:gd name="T5" fmla="*/ 22 h 53"/>
                <a:gd name="T6" fmla="*/ 102 w 143"/>
                <a:gd name="T7" fmla="*/ 22 h 53"/>
                <a:gd name="T8" fmla="*/ 96 w 143"/>
                <a:gd name="T9" fmla="*/ 41 h 53"/>
                <a:gd name="T10" fmla="*/ 96 w 143"/>
                <a:gd name="T11" fmla="*/ 41 h 53"/>
                <a:gd name="T12" fmla="*/ 84 w 143"/>
                <a:gd name="T13" fmla="*/ 22 h 53"/>
                <a:gd name="T14" fmla="*/ 84 w 143"/>
                <a:gd name="T15" fmla="*/ 41 h 53"/>
                <a:gd name="T16" fmla="*/ 72 w 143"/>
                <a:gd name="T17" fmla="*/ 22 h 53"/>
                <a:gd name="T18" fmla="*/ 66 w 143"/>
                <a:gd name="T19" fmla="*/ 41 h 53"/>
                <a:gd name="T20" fmla="*/ 60 w 143"/>
                <a:gd name="T21" fmla="*/ 63 h 53"/>
                <a:gd name="T22" fmla="*/ 54 w 143"/>
                <a:gd name="T23" fmla="*/ 41 h 53"/>
                <a:gd name="T24" fmla="*/ 54 w 143"/>
                <a:gd name="T25" fmla="*/ 41 h 53"/>
                <a:gd name="T26" fmla="*/ 24 w 143"/>
                <a:gd name="T27" fmla="*/ 0 h 53"/>
                <a:gd name="T28" fmla="*/ 30 w 143"/>
                <a:gd name="T29" fmla="*/ 22 h 53"/>
                <a:gd name="T30" fmla="*/ 30 w 143"/>
                <a:gd name="T31" fmla="*/ 22 h 53"/>
                <a:gd name="T32" fmla="*/ 18 w 143"/>
                <a:gd name="T33" fmla="*/ 22 h 53"/>
                <a:gd name="T34" fmla="*/ 18 w 143"/>
                <a:gd name="T35" fmla="*/ 22 h 53"/>
                <a:gd name="T36" fmla="*/ 12 w 143"/>
                <a:gd name="T37" fmla="*/ 41 h 53"/>
                <a:gd name="T38" fmla="*/ 18 w 143"/>
                <a:gd name="T39" fmla="*/ 41 h 53"/>
                <a:gd name="T40" fmla="*/ 18 w 143"/>
                <a:gd name="T41" fmla="*/ 41 h 53"/>
                <a:gd name="T42" fmla="*/ 6 w 143"/>
                <a:gd name="T43" fmla="*/ 41 h 53"/>
                <a:gd name="T44" fmla="*/ 12 w 143"/>
                <a:gd name="T45" fmla="*/ 41 h 53"/>
                <a:gd name="T46" fmla="*/ 0 w 143"/>
                <a:gd name="T47" fmla="*/ 41 h 53"/>
                <a:gd name="T48" fmla="*/ 30 w 143"/>
                <a:gd name="T49" fmla="*/ 63 h 53"/>
                <a:gd name="T50" fmla="*/ 30 w 143"/>
                <a:gd name="T51" fmla="*/ 63 h 53"/>
                <a:gd name="T52" fmla="*/ 30 w 143"/>
                <a:gd name="T53" fmla="*/ 87 h 53"/>
                <a:gd name="T54" fmla="*/ 6 w 143"/>
                <a:gd name="T55" fmla="*/ 87 h 53"/>
                <a:gd name="T56" fmla="*/ 24 w 143"/>
                <a:gd name="T57" fmla="*/ 107 h 53"/>
                <a:gd name="T58" fmla="*/ 30 w 143"/>
                <a:gd name="T59" fmla="*/ 107 h 53"/>
                <a:gd name="T60" fmla="*/ 30 w 143"/>
                <a:gd name="T61" fmla="*/ 124 h 53"/>
                <a:gd name="T62" fmla="*/ 48 w 143"/>
                <a:gd name="T63" fmla="*/ 124 h 53"/>
                <a:gd name="T64" fmla="*/ 30 w 143"/>
                <a:gd name="T65" fmla="*/ 124 h 53"/>
                <a:gd name="T66" fmla="*/ 18 w 143"/>
                <a:gd name="T67" fmla="*/ 149 h 53"/>
                <a:gd name="T68" fmla="*/ 30 w 143"/>
                <a:gd name="T69" fmla="*/ 168 h 53"/>
                <a:gd name="T70" fmla="*/ 60 w 143"/>
                <a:gd name="T71" fmla="*/ 168 h 53"/>
                <a:gd name="T72" fmla="*/ 90 w 143"/>
                <a:gd name="T73" fmla="*/ 190 h 53"/>
                <a:gd name="T74" fmla="*/ 120 w 143"/>
                <a:gd name="T75" fmla="*/ 149 h 53"/>
                <a:gd name="T76" fmla="*/ 143 w 143"/>
                <a:gd name="T77" fmla="*/ 124 h 53"/>
                <a:gd name="T78" fmla="*/ 155 w 143"/>
                <a:gd name="T79" fmla="*/ 107 h 53"/>
                <a:gd name="T80" fmla="*/ 161 w 143"/>
                <a:gd name="T81" fmla="*/ 87 h 53"/>
                <a:gd name="T82" fmla="*/ 167 w 143"/>
                <a:gd name="T83" fmla="*/ 87 h 53"/>
                <a:gd name="T84" fmla="*/ 161 w 143"/>
                <a:gd name="T85" fmla="*/ 63 h 53"/>
                <a:gd name="T86" fmla="*/ 167 w 143"/>
                <a:gd name="T87" fmla="*/ 63 h 53"/>
                <a:gd name="T88" fmla="*/ 167 w 143"/>
                <a:gd name="T89" fmla="*/ 63 h 53"/>
                <a:gd name="T90" fmla="*/ 155 w 143"/>
                <a:gd name="T91" fmla="*/ 63 h 53"/>
                <a:gd name="T92" fmla="*/ 161 w 143"/>
                <a:gd name="T93" fmla="*/ 41 h 53"/>
                <a:gd name="T94" fmla="*/ 155 w 143"/>
                <a:gd name="T95" fmla="*/ 41 h 53"/>
                <a:gd name="T96" fmla="*/ 149 w 143"/>
                <a:gd name="T97" fmla="*/ 22 h 53"/>
                <a:gd name="T98" fmla="*/ 155 w 143"/>
                <a:gd name="T99" fmla="*/ 0 h 53"/>
                <a:gd name="T100" fmla="*/ 149 w 143"/>
                <a:gd name="T101" fmla="*/ 0 h 53"/>
                <a:gd name="T102" fmla="*/ 13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53"/>
                <a:gd name="T158" fmla="*/ 143 w 143"/>
                <a:gd name="T159" fmla="*/ 53 h 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239FB1"/>
            </a:solidFill>
            <a:ln w="9525">
              <a:solidFill>
                <a:srgbClr val="000000"/>
              </a:solidFill>
              <a:round/>
              <a:headEnd/>
              <a:tailEnd/>
            </a:ln>
          </p:spPr>
          <p:txBody>
            <a:bodyPr/>
            <a:lstStyle/>
            <a:p>
              <a:endParaRPr lang="en-US"/>
            </a:p>
          </p:txBody>
        </p:sp>
        <p:sp>
          <p:nvSpPr>
            <p:cNvPr id="7617" name="Freeform 471"/>
            <p:cNvSpPr>
              <a:spLocks/>
            </p:cNvSpPr>
            <p:nvPr/>
          </p:nvSpPr>
          <p:spPr bwMode="auto">
            <a:xfrm>
              <a:off x="2370" y="1385"/>
              <a:ext cx="61" cy="75"/>
            </a:xfrm>
            <a:custGeom>
              <a:avLst/>
              <a:gdLst>
                <a:gd name="T0" fmla="*/ 72 w 60"/>
                <a:gd name="T1" fmla="*/ 222 h 66"/>
                <a:gd name="T2" fmla="*/ 72 w 60"/>
                <a:gd name="T3" fmla="*/ 84 h 66"/>
                <a:gd name="T4" fmla="*/ 60 w 60"/>
                <a:gd name="T5" fmla="*/ 84 h 66"/>
                <a:gd name="T6" fmla="*/ 60 w 60"/>
                <a:gd name="T7" fmla="*/ 84 h 66"/>
                <a:gd name="T8" fmla="*/ 48 w 60"/>
                <a:gd name="T9" fmla="*/ 84 h 66"/>
                <a:gd name="T10" fmla="*/ 60 w 60"/>
                <a:gd name="T11" fmla="*/ 0 h 66"/>
                <a:gd name="T12" fmla="*/ 60 w 60"/>
                <a:gd name="T13" fmla="*/ 0 h 66"/>
                <a:gd name="T14" fmla="*/ 54 w 60"/>
                <a:gd name="T15" fmla="*/ 0 h 66"/>
                <a:gd name="T16" fmla="*/ 48 w 60"/>
                <a:gd name="T17" fmla="*/ 0 h 66"/>
                <a:gd name="T18" fmla="*/ 24 w 60"/>
                <a:gd name="T19" fmla="*/ 28 h 66"/>
                <a:gd name="T20" fmla="*/ 42 w 60"/>
                <a:gd name="T21" fmla="*/ 57 h 66"/>
                <a:gd name="T22" fmla="*/ 24 w 60"/>
                <a:gd name="T23" fmla="*/ 84 h 66"/>
                <a:gd name="T24" fmla="*/ 6 w 60"/>
                <a:gd name="T25" fmla="*/ 84 h 66"/>
                <a:gd name="T26" fmla="*/ 6 w 60"/>
                <a:gd name="T27" fmla="*/ 110 h 66"/>
                <a:gd name="T28" fmla="*/ 0 w 60"/>
                <a:gd name="T29" fmla="*/ 140 h 66"/>
                <a:gd name="T30" fmla="*/ 18 w 60"/>
                <a:gd name="T31" fmla="*/ 168 h 66"/>
                <a:gd name="T32" fmla="*/ 6 w 60"/>
                <a:gd name="T33" fmla="*/ 222 h 66"/>
                <a:gd name="T34" fmla="*/ 18 w 60"/>
                <a:gd name="T35" fmla="*/ 222 h 66"/>
                <a:gd name="T36" fmla="*/ 6 w 60"/>
                <a:gd name="T37" fmla="*/ 248 h 66"/>
                <a:gd name="T38" fmla="*/ 0 w 60"/>
                <a:gd name="T39" fmla="*/ 248 h 66"/>
                <a:gd name="T40" fmla="*/ 0 w 60"/>
                <a:gd name="T41" fmla="*/ 276 h 66"/>
                <a:gd name="T42" fmla="*/ 0 w 60"/>
                <a:gd name="T43" fmla="*/ 276 h 66"/>
                <a:gd name="T44" fmla="*/ 6 w 60"/>
                <a:gd name="T45" fmla="*/ 305 h 66"/>
                <a:gd name="T46" fmla="*/ 0 w 60"/>
                <a:gd name="T47" fmla="*/ 305 h 66"/>
                <a:gd name="T48" fmla="*/ 6 w 60"/>
                <a:gd name="T49" fmla="*/ 305 h 66"/>
                <a:gd name="T50" fmla="*/ 6 w 60"/>
                <a:gd name="T51" fmla="*/ 305 h 66"/>
                <a:gd name="T52" fmla="*/ 24 w 60"/>
                <a:gd name="T53" fmla="*/ 305 h 66"/>
                <a:gd name="T54" fmla="*/ 48 w 60"/>
                <a:gd name="T55" fmla="*/ 276 h 66"/>
                <a:gd name="T56" fmla="*/ 66 w 60"/>
                <a:gd name="T57" fmla="*/ 276 h 66"/>
                <a:gd name="T58" fmla="*/ 72 w 60"/>
                <a:gd name="T59" fmla="*/ 222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66"/>
                <a:gd name="T92" fmla="*/ 60 w 60"/>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239FB1"/>
            </a:solidFill>
            <a:ln w="9525">
              <a:solidFill>
                <a:srgbClr val="000000"/>
              </a:solidFill>
              <a:round/>
              <a:headEnd/>
              <a:tailEnd/>
            </a:ln>
          </p:spPr>
          <p:txBody>
            <a:bodyPr/>
            <a:lstStyle/>
            <a:p>
              <a:endParaRPr lang="en-US"/>
            </a:p>
          </p:txBody>
        </p:sp>
        <p:sp>
          <p:nvSpPr>
            <p:cNvPr id="7618" name="Freeform 472"/>
            <p:cNvSpPr>
              <a:spLocks/>
            </p:cNvSpPr>
            <p:nvPr/>
          </p:nvSpPr>
          <p:spPr bwMode="auto">
            <a:xfrm>
              <a:off x="2437" y="1311"/>
              <a:ext cx="116" cy="182"/>
            </a:xfrm>
            <a:custGeom>
              <a:avLst/>
              <a:gdLst>
                <a:gd name="T0" fmla="*/ 12 w 114"/>
                <a:gd name="T1" fmla="*/ 198 h 162"/>
                <a:gd name="T2" fmla="*/ 18 w 114"/>
                <a:gd name="T3" fmla="*/ 222 h 162"/>
                <a:gd name="T4" fmla="*/ 12 w 114"/>
                <a:gd name="T5" fmla="*/ 263 h 162"/>
                <a:gd name="T6" fmla="*/ 24 w 114"/>
                <a:gd name="T7" fmla="*/ 292 h 162"/>
                <a:gd name="T8" fmla="*/ 48 w 114"/>
                <a:gd name="T9" fmla="*/ 315 h 162"/>
                <a:gd name="T10" fmla="*/ 54 w 114"/>
                <a:gd name="T11" fmla="*/ 413 h 162"/>
                <a:gd name="T12" fmla="*/ 18 w 114"/>
                <a:gd name="T13" fmla="*/ 437 h 162"/>
                <a:gd name="T14" fmla="*/ 24 w 114"/>
                <a:gd name="T15" fmla="*/ 461 h 162"/>
                <a:gd name="T16" fmla="*/ 12 w 114"/>
                <a:gd name="T17" fmla="*/ 531 h 162"/>
                <a:gd name="T18" fmla="*/ 42 w 114"/>
                <a:gd name="T19" fmla="*/ 554 h 162"/>
                <a:gd name="T20" fmla="*/ 54 w 114"/>
                <a:gd name="T21" fmla="*/ 554 h 162"/>
                <a:gd name="T22" fmla="*/ 12 w 114"/>
                <a:gd name="T23" fmla="*/ 607 h 162"/>
                <a:gd name="T24" fmla="*/ 6 w 114"/>
                <a:gd name="T25" fmla="*/ 654 h 162"/>
                <a:gd name="T26" fmla="*/ 42 w 114"/>
                <a:gd name="T27" fmla="*/ 654 h 162"/>
                <a:gd name="T28" fmla="*/ 60 w 114"/>
                <a:gd name="T29" fmla="*/ 607 h 162"/>
                <a:gd name="T30" fmla="*/ 114 w 114"/>
                <a:gd name="T31" fmla="*/ 607 h 162"/>
                <a:gd name="T32" fmla="*/ 120 w 114"/>
                <a:gd name="T33" fmla="*/ 554 h 162"/>
                <a:gd name="T34" fmla="*/ 138 w 114"/>
                <a:gd name="T35" fmla="*/ 461 h 162"/>
                <a:gd name="T36" fmla="*/ 114 w 114"/>
                <a:gd name="T37" fmla="*/ 437 h 162"/>
                <a:gd name="T38" fmla="*/ 94 w 114"/>
                <a:gd name="T39" fmla="*/ 389 h 162"/>
                <a:gd name="T40" fmla="*/ 106 w 114"/>
                <a:gd name="T41" fmla="*/ 364 h 162"/>
                <a:gd name="T42" fmla="*/ 66 w 114"/>
                <a:gd name="T43" fmla="*/ 222 h 162"/>
                <a:gd name="T44" fmla="*/ 60 w 114"/>
                <a:gd name="T45" fmla="*/ 198 h 162"/>
                <a:gd name="T46" fmla="*/ 54 w 114"/>
                <a:gd name="T47" fmla="*/ 170 h 162"/>
                <a:gd name="T48" fmla="*/ 42 w 114"/>
                <a:gd name="T49" fmla="*/ 70 h 162"/>
                <a:gd name="T50" fmla="*/ 42 w 114"/>
                <a:gd name="T51" fmla="*/ 70 h 162"/>
                <a:gd name="T52" fmla="*/ 18 w 114"/>
                <a:gd name="T53" fmla="*/ 0 h 162"/>
                <a:gd name="T54" fmla="*/ 12 w 114"/>
                <a:gd name="T55" fmla="*/ 48 h 162"/>
                <a:gd name="T56" fmla="*/ 6 w 114"/>
                <a:gd name="T57" fmla="*/ 99 h 162"/>
                <a:gd name="T58" fmla="*/ 6 w 114"/>
                <a:gd name="T59" fmla="*/ 125 h 162"/>
                <a:gd name="T60" fmla="*/ 0 w 114"/>
                <a:gd name="T61" fmla="*/ 145 h 162"/>
                <a:gd name="T62" fmla="*/ 12 w 114"/>
                <a:gd name="T63" fmla="*/ 145 h 162"/>
                <a:gd name="T64" fmla="*/ 0 w 114"/>
                <a:gd name="T65" fmla="*/ 263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162"/>
                <a:gd name="T101" fmla="*/ 114 w 114"/>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239FB1"/>
            </a:solidFill>
            <a:ln w="9525">
              <a:solidFill>
                <a:srgbClr val="000000"/>
              </a:solidFill>
              <a:round/>
              <a:headEnd/>
              <a:tailEnd/>
            </a:ln>
          </p:spPr>
          <p:txBody>
            <a:bodyPr/>
            <a:lstStyle/>
            <a:p>
              <a:endParaRPr lang="en-US"/>
            </a:p>
          </p:txBody>
        </p:sp>
        <p:sp>
          <p:nvSpPr>
            <p:cNvPr id="7619" name="Freeform 473"/>
            <p:cNvSpPr>
              <a:spLocks/>
            </p:cNvSpPr>
            <p:nvPr/>
          </p:nvSpPr>
          <p:spPr bwMode="auto">
            <a:xfrm>
              <a:off x="2406" y="1385"/>
              <a:ext cx="37" cy="21"/>
            </a:xfrm>
            <a:custGeom>
              <a:avLst/>
              <a:gdLst>
                <a:gd name="T0" fmla="*/ 48 w 36"/>
                <a:gd name="T1" fmla="*/ 76 h 18"/>
                <a:gd name="T2" fmla="*/ 42 w 36"/>
                <a:gd name="T3" fmla="*/ 40 h 18"/>
                <a:gd name="T4" fmla="*/ 36 w 36"/>
                <a:gd name="T5" fmla="*/ 0 h 18"/>
                <a:gd name="T6" fmla="*/ 12 w 36"/>
                <a:gd name="T7" fmla="*/ 0 h 18"/>
                <a:gd name="T8" fmla="*/ 0 w 36"/>
                <a:gd name="T9" fmla="*/ 117 h 18"/>
                <a:gd name="T10" fmla="*/ 12 w 36"/>
                <a:gd name="T11" fmla="*/ 117 h 18"/>
                <a:gd name="T12" fmla="*/ 12 w 36"/>
                <a:gd name="T13" fmla="*/ 117 h 18"/>
                <a:gd name="T14" fmla="*/ 36 w 36"/>
                <a:gd name="T15" fmla="*/ 117 h 18"/>
                <a:gd name="T16" fmla="*/ 48 w 36"/>
                <a:gd name="T17" fmla="*/ 7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8"/>
                <a:gd name="T29" fmla="*/ 36 w 3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8">
                  <a:moveTo>
                    <a:pt x="36" y="12"/>
                  </a:moveTo>
                  <a:lnTo>
                    <a:pt x="30" y="6"/>
                  </a:lnTo>
                  <a:lnTo>
                    <a:pt x="24" y="0"/>
                  </a:lnTo>
                  <a:lnTo>
                    <a:pt x="12" y="0"/>
                  </a:lnTo>
                  <a:lnTo>
                    <a:pt x="0" y="18"/>
                  </a:lnTo>
                  <a:lnTo>
                    <a:pt x="12" y="18"/>
                  </a:lnTo>
                  <a:lnTo>
                    <a:pt x="24" y="18"/>
                  </a:lnTo>
                  <a:lnTo>
                    <a:pt x="36" y="12"/>
                  </a:lnTo>
                  <a:close/>
                </a:path>
              </a:pathLst>
            </a:custGeom>
            <a:solidFill>
              <a:srgbClr val="239FB1"/>
            </a:solidFill>
            <a:ln w="9525">
              <a:solidFill>
                <a:srgbClr val="000000"/>
              </a:solidFill>
              <a:round/>
              <a:headEnd/>
              <a:tailEnd/>
            </a:ln>
          </p:spPr>
          <p:txBody>
            <a:bodyPr/>
            <a:lstStyle/>
            <a:p>
              <a:endParaRPr lang="en-US"/>
            </a:p>
          </p:txBody>
        </p:sp>
        <p:sp>
          <p:nvSpPr>
            <p:cNvPr id="7620" name="Freeform 474"/>
            <p:cNvSpPr>
              <a:spLocks/>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40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 name="T18" fmla="*/ 0 w 18"/>
                <a:gd name="T19" fmla="*/ 0 h 6"/>
                <a:gd name="T20" fmla="*/ 18 w 18"/>
                <a:gd name="T21" fmla="*/ 6 h 6"/>
              </a:gdLst>
              <a:ahLst/>
              <a:cxnLst>
                <a:cxn ang="T12">
                  <a:pos x="T0" y="T1"/>
                </a:cxn>
                <a:cxn ang="T13">
                  <a:pos x="T2" y="T3"/>
                </a:cxn>
                <a:cxn ang="T14">
                  <a:pos x="T4" y="T5"/>
                </a:cxn>
                <a:cxn ang="T15">
                  <a:pos x="T6" y="T7"/>
                </a:cxn>
                <a:cxn ang="T16">
                  <a:pos x="T8" y="T9"/>
                </a:cxn>
                <a:cxn ang="T17">
                  <a:pos x="T10" y="T11"/>
                </a:cxn>
              </a:cxnLst>
              <a:rect l="T18" t="T19" r="T20" b="T21"/>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round/>
              <a:headEnd/>
              <a:tailEnd/>
            </a:ln>
          </p:spPr>
          <p:txBody>
            <a:bodyPr/>
            <a:lstStyle/>
            <a:p>
              <a:endParaRPr lang="en-US"/>
            </a:p>
          </p:txBody>
        </p:sp>
        <p:sp>
          <p:nvSpPr>
            <p:cNvPr id="7621" name="Freeform 475"/>
            <p:cNvSpPr>
              <a:spLocks/>
            </p:cNvSpPr>
            <p:nvPr/>
          </p:nvSpPr>
          <p:spPr bwMode="auto">
            <a:xfrm>
              <a:off x="2425" y="1318"/>
              <a:ext cx="12" cy="13"/>
            </a:xfrm>
            <a:custGeom>
              <a:avLst/>
              <a:gdLst>
                <a:gd name="T0" fmla="*/ 12 w 12"/>
                <a:gd name="T1" fmla="*/ 18 h 12"/>
                <a:gd name="T2" fmla="*/ 12 w 12"/>
                <a:gd name="T3" fmla="*/ 0 h 12"/>
                <a:gd name="T4" fmla="*/ 0 w 12"/>
                <a:gd name="T5" fmla="*/ 18 h 12"/>
                <a:gd name="T6" fmla="*/ 0 w 12"/>
                <a:gd name="T7" fmla="*/ 30 h 12"/>
                <a:gd name="T8" fmla="*/ 12 w 12"/>
                <a:gd name="T9" fmla="*/ 18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12" y="0"/>
                  </a:lnTo>
                  <a:lnTo>
                    <a:pt x="0" y="6"/>
                  </a:lnTo>
                  <a:lnTo>
                    <a:pt x="0" y="12"/>
                  </a:lnTo>
                  <a:lnTo>
                    <a:pt x="12" y="6"/>
                  </a:lnTo>
                  <a:close/>
                </a:path>
              </a:pathLst>
            </a:custGeom>
            <a:solidFill>
              <a:srgbClr val="239FB1"/>
            </a:solidFill>
            <a:ln w="9525">
              <a:solidFill>
                <a:srgbClr val="000000"/>
              </a:solidFill>
              <a:round/>
              <a:headEnd/>
              <a:tailEnd/>
            </a:ln>
          </p:spPr>
          <p:txBody>
            <a:bodyPr/>
            <a:lstStyle/>
            <a:p>
              <a:endParaRPr lang="en-US"/>
            </a:p>
          </p:txBody>
        </p:sp>
        <p:sp>
          <p:nvSpPr>
            <p:cNvPr id="7622" name="Freeform 476"/>
            <p:cNvSpPr>
              <a:spLocks/>
            </p:cNvSpPr>
            <p:nvPr/>
          </p:nvSpPr>
          <p:spPr bwMode="auto">
            <a:xfrm>
              <a:off x="2504" y="1277"/>
              <a:ext cx="7" cy="7"/>
            </a:xfrm>
            <a:custGeom>
              <a:avLst/>
              <a:gdLst>
                <a:gd name="T0" fmla="*/ 0 w 6"/>
                <a:gd name="T1" fmla="*/ 0 h 6"/>
                <a:gd name="T2" fmla="*/ 0 w 6"/>
                <a:gd name="T3" fmla="*/ 0 h 6"/>
                <a:gd name="T4" fmla="*/ 0 w 6"/>
                <a:gd name="T5" fmla="*/ 40 h 6"/>
                <a:gd name="T6" fmla="*/ 0 w 6"/>
                <a:gd name="T7" fmla="*/ 40 h 6"/>
                <a:gd name="T8" fmla="*/ 40 w 6"/>
                <a:gd name="T9" fmla="*/ 0 h 6"/>
                <a:gd name="T10" fmla="*/ 0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0"/>
                  </a:moveTo>
                  <a:lnTo>
                    <a:pt x="0" y="0"/>
                  </a:lnTo>
                  <a:lnTo>
                    <a:pt x="0" y="6"/>
                  </a:lnTo>
                  <a:lnTo>
                    <a:pt x="6" y="0"/>
                  </a:lnTo>
                  <a:lnTo>
                    <a:pt x="0" y="0"/>
                  </a:lnTo>
                  <a:close/>
                </a:path>
              </a:pathLst>
            </a:custGeom>
            <a:solidFill>
              <a:srgbClr val="239FB1"/>
            </a:solidFill>
            <a:ln w="9525">
              <a:solidFill>
                <a:srgbClr val="000000"/>
              </a:solidFill>
              <a:round/>
              <a:headEnd/>
              <a:tailEnd/>
            </a:ln>
          </p:spPr>
          <p:txBody>
            <a:bodyPr/>
            <a:lstStyle/>
            <a:p>
              <a:endParaRPr lang="en-US"/>
            </a:p>
          </p:txBody>
        </p:sp>
        <p:sp>
          <p:nvSpPr>
            <p:cNvPr id="7623" name="Freeform 477"/>
            <p:cNvSpPr>
              <a:spLocks/>
            </p:cNvSpPr>
            <p:nvPr/>
          </p:nvSpPr>
          <p:spPr bwMode="auto">
            <a:xfrm>
              <a:off x="2437" y="1358"/>
              <a:ext cx="6" cy="7"/>
            </a:xfrm>
            <a:custGeom>
              <a:avLst/>
              <a:gdLst>
                <a:gd name="T0" fmla="*/ 0 w 6"/>
                <a:gd name="T1" fmla="*/ 40 h 6"/>
                <a:gd name="T2" fmla="*/ 6 w 6"/>
                <a:gd name="T3" fmla="*/ 0 h 6"/>
                <a:gd name="T4" fmla="*/ 0 w 6"/>
                <a:gd name="T5" fmla="*/ 0 h 6"/>
                <a:gd name="T6" fmla="*/ 0 w 6"/>
                <a:gd name="T7" fmla="*/ 4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solidFill>
              <a:srgbClr val="239FB1"/>
            </a:solidFill>
            <a:ln w="9525">
              <a:solidFill>
                <a:srgbClr val="000000"/>
              </a:solidFill>
              <a:round/>
              <a:headEnd/>
              <a:tailEnd/>
            </a:ln>
          </p:spPr>
          <p:txBody>
            <a:bodyPr/>
            <a:lstStyle/>
            <a:p>
              <a:endParaRPr lang="en-US"/>
            </a:p>
          </p:txBody>
        </p:sp>
        <p:sp>
          <p:nvSpPr>
            <p:cNvPr id="7624" name="Freeform 478"/>
            <p:cNvSpPr>
              <a:spLocks/>
            </p:cNvSpPr>
            <p:nvPr/>
          </p:nvSpPr>
          <p:spPr bwMode="auto">
            <a:xfrm>
              <a:off x="2456" y="1419"/>
              <a:ext cx="5" cy="7"/>
            </a:xfrm>
            <a:custGeom>
              <a:avLst/>
              <a:gdLst>
                <a:gd name="T0" fmla="*/ 3 w 6"/>
                <a:gd name="T1" fmla="*/ 40 h 6"/>
                <a:gd name="T2" fmla="*/ 3 w 6"/>
                <a:gd name="T3" fmla="*/ 0 h 6"/>
                <a:gd name="T4" fmla="*/ 0 w 6"/>
                <a:gd name="T5" fmla="*/ 40 h 6"/>
                <a:gd name="T6" fmla="*/ 3 w 6"/>
                <a:gd name="T7" fmla="*/ 4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6"/>
                  </a:lnTo>
                  <a:lnTo>
                    <a:pt x="6" y="6"/>
                  </a:lnTo>
                  <a:close/>
                </a:path>
              </a:pathLst>
            </a:custGeom>
            <a:solidFill>
              <a:srgbClr val="239FB1"/>
            </a:solidFill>
            <a:ln w="9525">
              <a:solidFill>
                <a:srgbClr val="000000"/>
              </a:solidFill>
              <a:round/>
              <a:headEnd/>
              <a:tailEnd/>
            </a:ln>
          </p:spPr>
          <p:txBody>
            <a:bodyPr/>
            <a:lstStyle/>
            <a:p>
              <a:endParaRPr lang="en-US"/>
            </a:p>
          </p:txBody>
        </p:sp>
        <p:sp>
          <p:nvSpPr>
            <p:cNvPr id="7625" name="Freeform 479"/>
            <p:cNvSpPr>
              <a:spLocks/>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626" name="Freeform 480"/>
            <p:cNvSpPr>
              <a:spLocks/>
            </p:cNvSpPr>
            <p:nvPr/>
          </p:nvSpPr>
          <p:spPr bwMode="auto">
            <a:xfrm>
              <a:off x="2098" y="1763"/>
              <a:ext cx="11" cy="6"/>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6"/>
                  </a:moveTo>
                  <a:lnTo>
                    <a:pt x="0" y="0"/>
                  </a:lnTo>
                  <a:lnTo>
                    <a:pt x="12" y="0"/>
                  </a:lnTo>
                  <a:lnTo>
                    <a:pt x="0" y="6"/>
                  </a:lnTo>
                  <a:close/>
                </a:path>
              </a:pathLst>
            </a:custGeom>
            <a:solidFill>
              <a:srgbClr val="E1E1E1"/>
            </a:solidFill>
            <a:ln w="9525">
              <a:solidFill>
                <a:srgbClr val="000000"/>
              </a:solidFill>
              <a:round/>
              <a:headEnd/>
              <a:tailEnd/>
            </a:ln>
          </p:spPr>
          <p:txBody>
            <a:bodyPr/>
            <a:lstStyle/>
            <a:p>
              <a:endParaRPr lang="en-US"/>
            </a:p>
          </p:txBody>
        </p:sp>
        <p:sp>
          <p:nvSpPr>
            <p:cNvPr id="7627" name="Freeform 481"/>
            <p:cNvSpPr>
              <a:spLocks/>
            </p:cNvSpPr>
            <p:nvPr/>
          </p:nvSpPr>
          <p:spPr bwMode="auto">
            <a:xfrm>
              <a:off x="2055" y="1749"/>
              <a:ext cx="7" cy="1"/>
            </a:xfrm>
            <a:custGeom>
              <a:avLst/>
              <a:gdLst>
                <a:gd name="T0" fmla="*/ 0 w 6"/>
                <a:gd name="T1" fmla="*/ 0 h 1"/>
                <a:gd name="T2" fmla="*/ 0 w 6"/>
                <a:gd name="T3" fmla="*/ 0 h 1"/>
                <a:gd name="T4" fmla="*/ 40 w 6"/>
                <a:gd name="T5" fmla="*/ 0 h 1"/>
                <a:gd name="T6" fmla="*/ 0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0" y="0"/>
                  </a:moveTo>
                  <a:lnTo>
                    <a:pt x="0" y="0"/>
                  </a:lnTo>
                  <a:lnTo>
                    <a:pt x="6" y="0"/>
                  </a:lnTo>
                  <a:lnTo>
                    <a:pt x="0" y="0"/>
                  </a:lnTo>
                  <a:close/>
                </a:path>
              </a:pathLst>
            </a:custGeom>
            <a:solidFill>
              <a:srgbClr val="E1E1E1"/>
            </a:solidFill>
            <a:ln w="9525">
              <a:solidFill>
                <a:srgbClr val="000000"/>
              </a:solidFill>
              <a:round/>
              <a:headEnd/>
              <a:tailEnd/>
            </a:ln>
          </p:spPr>
          <p:txBody>
            <a:bodyPr/>
            <a:lstStyle/>
            <a:p>
              <a:endParaRPr lang="en-US"/>
            </a:p>
          </p:txBody>
        </p:sp>
        <p:sp>
          <p:nvSpPr>
            <p:cNvPr id="7628" name="Rectangle 482"/>
            <p:cNvSpPr>
              <a:spLocks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629" name="Freeform 483"/>
            <p:cNvSpPr>
              <a:spLocks/>
            </p:cNvSpPr>
            <p:nvPr/>
          </p:nvSpPr>
          <p:spPr bwMode="auto">
            <a:xfrm>
              <a:off x="1424" y="1884"/>
              <a:ext cx="1" cy="7"/>
            </a:xfrm>
            <a:custGeom>
              <a:avLst/>
              <a:gdLst>
                <a:gd name="T0" fmla="*/ 0 w 1"/>
                <a:gd name="T1" fmla="*/ 0 h 6"/>
                <a:gd name="T2" fmla="*/ 0 w 1"/>
                <a:gd name="T3" fmla="*/ 0 h 6"/>
                <a:gd name="T4" fmla="*/ 0 w 1"/>
                <a:gd name="T5" fmla="*/ 40 h 6"/>
                <a:gd name="T6" fmla="*/ 0 w 1"/>
                <a:gd name="T7" fmla="*/ 40 h 6"/>
                <a:gd name="T8" fmla="*/ 0 w 1"/>
                <a:gd name="T9" fmla="*/ 40 h 6"/>
                <a:gd name="T10" fmla="*/ 0 w 1"/>
                <a:gd name="T11" fmla="*/ 40 h 6"/>
                <a:gd name="T12" fmla="*/ 0 w 1"/>
                <a:gd name="T13" fmla="*/ 40 h 6"/>
                <a:gd name="T14" fmla="*/ 0 w 1"/>
                <a:gd name="T15" fmla="*/ 40 h 6"/>
                <a:gd name="T16" fmla="*/ 0 w 1"/>
                <a:gd name="T17" fmla="*/ 40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6"/>
                <a:gd name="T35" fmla="*/ 1 w 1"/>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630" name="Freeform 484"/>
            <p:cNvSpPr>
              <a:spLocks/>
            </p:cNvSpPr>
            <p:nvPr/>
          </p:nvSpPr>
          <p:spPr bwMode="auto">
            <a:xfrm>
              <a:off x="2370" y="1668"/>
              <a:ext cx="49" cy="115"/>
            </a:xfrm>
            <a:custGeom>
              <a:avLst/>
              <a:gdLst>
                <a:gd name="T0" fmla="*/ 32 w 48"/>
                <a:gd name="T1" fmla="*/ 0 h 102"/>
                <a:gd name="T2" fmla="*/ 12 w 48"/>
                <a:gd name="T3" fmla="*/ 26 h 102"/>
                <a:gd name="T4" fmla="*/ 12 w 48"/>
                <a:gd name="T5" fmla="*/ 99 h 102"/>
                <a:gd name="T6" fmla="*/ 0 w 48"/>
                <a:gd name="T7" fmla="*/ 229 h 102"/>
                <a:gd name="T8" fmla="*/ 0 w 48"/>
                <a:gd name="T9" fmla="*/ 277 h 102"/>
                <a:gd name="T10" fmla="*/ 6 w 48"/>
                <a:gd name="T11" fmla="*/ 303 h 102"/>
                <a:gd name="T12" fmla="*/ 6 w 48"/>
                <a:gd name="T13" fmla="*/ 303 h 102"/>
                <a:gd name="T14" fmla="*/ 6 w 48"/>
                <a:gd name="T15" fmla="*/ 432 h 102"/>
                <a:gd name="T16" fmla="*/ 42 w 48"/>
                <a:gd name="T17" fmla="*/ 406 h 102"/>
                <a:gd name="T18" fmla="*/ 42 w 48"/>
                <a:gd name="T19" fmla="*/ 406 h 102"/>
                <a:gd name="T20" fmla="*/ 48 w 48"/>
                <a:gd name="T21" fmla="*/ 356 h 102"/>
                <a:gd name="T22" fmla="*/ 48 w 48"/>
                <a:gd name="T23" fmla="*/ 328 h 102"/>
                <a:gd name="T24" fmla="*/ 48 w 48"/>
                <a:gd name="T25" fmla="*/ 277 h 102"/>
                <a:gd name="T26" fmla="*/ 42 w 48"/>
                <a:gd name="T27" fmla="*/ 203 h 102"/>
                <a:gd name="T28" fmla="*/ 48 w 48"/>
                <a:gd name="T29" fmla="*/ 203 h 102"/>
                <a:gd name="T30" fmla="*/ 54 w 48"/>
                <a:gd name="T31" fmla="*/ 99 h 102"/>
                <a:gd name="T32" fmla="*/ 60 w 48"/>
                <a:gd name="T33" fmla="*/ 77 h 102"/>
                <a:gd name="T34" fmla="*/ 60 w 48"/>
                <a:gd name="T35" fmla="*/ 26 h 102"/>
                <a:gd name="T36" fmla="*/ 32 w 48"/>
                <a:gd name="T37" fmla="*/ 26 h 102"/>
                <a:gd name="T38" fmla="*/ 32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02"/>
                <a:gd name="T62" fmla="*/ 48 w 48"/>
                <a:gd name="T63" fmla="*/ 102 h 1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round/>
              <a:headEnd/>
              <a:tailEnd/>
            </a:ln>
          </p:spPr>
          <p:txBody>
            <a:bodyPr/>
            <a:lstStyle/>
            <a:p>
              <a:endParaRPr lang="en-US"/>
            </a:p>
          </p:txBody>
        </p:sp>
        <p:sp>
          <p:nvSpPr>
            <p:cNvPr id="7631" name="Freeform 485"/>
            <p:cNvSpPr>
              <a:spLocks/>
            </p:cNvSpPr>
            <p:nvPr/>
          </p:nvSpPr>
          <p:spPr bwMode="auto">
            <a:xfrm>
              <a:off x="2377" y="1634"/>
              <a:ext cx="200" cy="169"/>
            </a:xfrm>
            <a:custGeom>
              <a:avLst/>
              <a:gdLst>
                <a:gd name="T0" fmla="*/ 42 w 198"/>
                <a:gd name="T1" fmla="*/ 151 h 150"/>
                <a:gd name="T2" fmla="*/ 18 w 198"/>
                <a:gd name="T3" fmla="*/ 151 h 150"/>
                <a:gd name="T4" fmla="*/ 18 w 198"/>
                <a:gd name="T5" fmla="*/ 126 h 150"/>
                <a:gd name="T6" fmla="*/ 6 w 198"/>
                <a:gd name="T7" fmla="*/ 151 h 150"/>
                <a:gd name="T8" fmla="*/ 6 w 198"/>
                <a:gd name="T9" fmla="*/ 126 h 150"/>
                <a:gd name="T10" fmla="*/ 6 w 198"/>
                <a:gd name="T11" fmla="*/ 99 h 150"/>
                <a:gd name="T12" fmla="*/ 6 w 198"/>
                <a:gd name="T13" fmla="*/ 99 h 150"/>
                <a:gd name="T14" fmla="*/ 0 w 198"/>
                <a:gd name="T15" fmla="*/ 77 h 150"/>
                <a:gd name="T16" fmla="*/ 0 w 198"/>
                <a:gd name="T17" fmla="*/ 53 h 150"/>
                <a:gd name="T18" fmla="*/ 24 w 198"/>
                <a:gd name="T19" fmla="*/ 0 h 150"/>
                <a:gd name="T20" fmla="*/ 48 w 198"/>
                <a:gd name="T21" fmla="*/ 0 h 150"/>
                <a:gd name="T22" fmla="*/ 78 w 198"/>
                <a:gd name="T23" fmla="*/ 0 h 150"/>
                <a:gd name="T24" fmla="*/ 96 w 198"/>
                <a:gd name="T25" fmla="*/ 26 h 150"/>
                <a:gd name="T26" fmla="*/ 114 w 198"/>
                <a:gd name="T27" fmla="*/ 26 h 150"/>
                <a:gd name="T28" fmla="*/ 132 w 198"/>
                <a:gd name="T29" fmla="*/ 26 h 150"/>
                <a:gd name="T30" fmla="*/ 138 w 198"/>
                <a:gd name="T31" fmla="*/ 53 h 150"/>
                <a:gd name="T32" fmla="*/ 192 w 198"/>
                <a:gd name="T33" fmla="*/ 99 h 150"/>
                <a:gd name="T34" fmla="*/ 192 w 198"/>
                <a:gd name="T35" fmla="*/ 99 h 150"/>
                <a:gd name="T36" fmla="*/ 198 w 198"/>
                <a:gd name="T37" fmla="*/ 99 h 150"/>
                <a:gd name="T38" fmla="*/ 222 w 198"/>
                <a:gd name="T39" fmla="*/ 99 h 150"/>
                <a:gd name="T40" fmla="*/ 216 w 198"/>
                <a:gd name="T41" fmla="*/ 151 h 150"/>
                <a:gd name="T42" fmla="*/ 204 w 198"/>
                <a:gd name="T43" fmla="*/ 203 h 150"/>
                <a:gd name="T44" fmla="*/ 186 w 198"/>
                <a:gd name="T45" fmla="*/ 229 h 150"/>
                <a:gd name="T46" fmla="*/ 174 w 198"/>
                <a:gd name="T47" fmla="*/ 303 h 150"/>
                <a:gd name="T48" fmla="*/ 163 w 198"/>
                <a:gd name="T49" fmla="*/ 353 h 150"/>
                <a:gd name="T50" fmla="*/ 174 w 198"/>
                <a:gd name="T51" fmla="*/ 425 h 150"/>
                <a:gd name="T52" fmla="*/ 144 w 198"/>
                <a:gd name="T53" fmla="*/ 473 h 150"/>
                <a:gd name="T54" fmla="*/ 144 w 198"/>
                <a:gd name="T55" fmla="*/ 499 h 150"/>
                <a:gd name="T56" fmla="*/ 132 w 198"/>
                <a:gd name="T57" fmla="*/ 530 h 150"/>
                <a:gd name="T58" fmla="*/ 120 w 198"/>
                <a:gd name="T59" fmla="*/ 577 h 150"/>
                <a:gd name="T60" fmla="*/ 102 w 198"/>
                <a:gd name="T61" fmla="*/ 577 h 150"/>
                <a:gd name="T62" fmla="*/ 84 w 198"/>
                <a:gd name="T63" fmla="*/ 577 h 150"/>
                <a:gd name="T64" fmla="*/ 72 w 198"/>
                <a:gd name="T65" fmla="*/ 625 h 150"/>
                <a:gd name="T66" fmla="*/ 48 w 198"/>
                <a:gd name="T67" fmla="*/ 625 h 150"/>
                <a:gd name="T68" fmla="*/ 42 w 198"/>
                <a:gd name="T69" fmla="*/ 552 h 150"/>
                <a:gd name="T70" fmla="*/ 30 w 198"/>
                <a:gd name="T71" fmla="*/ 530 h 150"/>
                <a:gd name="T72" fmla="*/ 24 w 198"/>
                <a:gd name="T73" fmla="*/ 530 h 150"/>
                <a:gd name="T74" fmla="*/ 24 w 198"/>
                <a:gd name="T75" fmla="*/ 530 h 150"/>
                <a:gd name="T76" fmla="*/ 30 w 198"/>
                <a:gd name="T77" fmla="*/ 473 h 150"/>
                <a:gd name="T78" fmla="*/ 30 w 198"/>
                <a:gd name="T79" fmla="*/ 453 h 150"/>
                <a:gd name="T80" fmla="*/ 30 w 198"/>
                <a:gd name="T81" fmla="*/ 402 h 150"/>
                <a:gd name="T82" fmla="*/ 24 w 198"/>
                <a:gd name="T83" fmla="*/ 328 h 150"/>
                <a:gd name="T84" fmla="*/ 30 w 198"/>
                <a:gd name="T85" fmla="*/ 328 h 150"/>
                <a:gd name="T86" fmla="*/ 36 w 198"/>
                <a:gd name="T87" fmla="*/ 229 h 150"/>
                <a:gd name="T88" fmla="*/ 42 w 198"/>
                <a:gd name="T89" fmla="*/ 203 h 150"/>
                <a:gd name="T90" fmla="*/ 42 w 198"/>
                <a:gd name="T91" fmla="*/ 151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150"/>
                <a:gd name="T140" fmla="*/ 198 w 198"/>
                <a:gd name="T141" fmla="*/ 150 h 1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round/>
              <a:headEnd/>
              <a:tailEnd/>
            </a:ln>
          </p:spPr>
          <p:txBody>
            <a:bodyPr/>
            <a:lstStyle/>
            <a:p>
              <a:endParaRPr lang="en-US"/>
            </a:p>
          </p:txBody>
        </p:sp>
        <p:sp>
          <p:nvSpPr>
            <p:cNvPr id="7632" name="Freeform 486"/>
            <p:cNvSpPr>
              <a:spLocks/>
            </p:cNvSpPr>
            <p:nvPr/>
          </p:nvSpPr>
          <p:spPr bwMode="auto">
            <a:xfrm>
              <a:off x="2565" y="1722"/>
              <a:ext cx="18" cy="7"/>
            </a:xfrm>
            <a:custGeom>
              <a:avLst/>
              <a:gdLst>
                <a:gd name="T0" fmla="*/ 18 w 18"/>
                <a:gd name="T1" fmla="*/ 0 h 6"/>
                <a:gd name="T2" fmla="*/ 12 w 18"/>
                <a:gd name="T3" fmla="*/ 40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0"/>
                  </a:moveTo>
                  <a:lnTo>
                    <a:pt x="12" y="6"/>
                  </a:lnTo>
                  <a:lnTo>
                    <a:pt x="0" y="0"/>
                  </a:lnTo>
                  <a:lnTo>
                    <a:pt x="12" y="0"/>
                  </a:lnTo>
                  <a:lnTo>
                    <a:pt x="18" y="0"/>
                  </a:lnTo>
                  <a:close/>
                </a:path>
              </a:pathLst>
            </a:custGeom>
            <a:solidFill>
              <a:srgbClr val="6F73BF"/>
            </a:solidFill>
            <a:ln w="9525">
              <a:solidFill>
                <a:srgbClr val="000000"/>
              </a:solidFill>
              <a:round/>
              <a:headEnd/>
              <a:tailEnd/>
            </a:ln>
          </p:spPr>
          <p:txBody>
            <a:bodyPr/>
            <a:lstStyle/>
            <a:p>
              <a:endParaRPr lang="en-US"/>
            </a:p>
          </p:txBody>
        </p:sp>
        <p:sp>
          <p:nvSpPr>
            <p:cNvPr id="7633" name="Freeform 487"/>
            <p:cNvSpPr>
              <a:spLocks/>
            </p:cNvSpPr>
            <p:nvPr/>
          </p:nvSpPr>
          <p:spPr bwMode="auto">
            <a:xfrm>
              <a:off x="485" y="1507"/>
              <a:ext cx="971" cy="538"/>
            </a:xfrm>
            <a:custGeom>
              <a:avLst/>
              <a:gdLst>
                <a:gd name="T0" fmla="*/ 1125 w 957"/>
                <a:gd name="T1" fmla="*/ 178 h 478"/>
                <a:gd name="T2" fmla="*/ 1068 w 957"/>
                <a:gd name="T3" fmla="*/ 343 h 478"/>
                <a:gd name="T4" fmla="*/ 941 w 957"/>
                <a:gd name="T5" fmla="*/ 468 h 478"/>
                <a:gd name="T6" fmla="*/ 855 w 957"/>
                <a:gd name="T7" fmla="*/ 593 h 478"/>
                <a:gd name="T8" fmla="*/ 840 w 957"/>
                <a:gd name="T9" fmla="*/ 468 h 478"/>
                <a:gd name="T10" fmla="*/ 833 w 957"/>
                <a:gd name="T11" fmla="*/ 271 h 478"/>
                <a:gd name="T12" fmla="*/ 740 w 957"/>
                <a:gd name="T13" fmla="*/ 125 h 478"/>
                <a:gd name="T14" fmla="*/ 661 w 957"/>
                <a:gd name="T15" fmla="*/ 0 h 478"/>
                <a:gd name="T16" fmla="*/ 144 w 957"/>
                <a:gd name="T17" fmla="*/ 99 h 478"/>
                <a:gd name="T18" fmla="*/ 138 w 957"/>
                <a:gd name="T19" fmla="*/ 125 h 478"/>
                <a:gd name="T20" fmla="*/ 102 w 957"/>
                <a:gd name="T21" fmla="*/ 99 h 478"/>
                <a:gd name="T22" fmla="*/ 90 w 957"/>
                <a:gd name="T23" fmla="*/ 226 h 478"/>
                <a:gd name="T24" fmla="*/ 60 w 957"/>
                <a:gd name="T25" fmla="*/ 418 h 478"/>
                <a:gd name="T26" fmla="*/ 0 w 957"/>
                <a:gd name="T27" fmla="*/ 763 h 478"/>
                <a:gd name="T28" fmla="*/ 0 w 957"/>
                <a:gd name="T29" fmla="*/ 936 h 478"/>
                <a:gd name="T30" fmla="*/ 6 w 957"/>
                <a:gd name="T31" fmla="*/ 962 h 478"/>
                <a:gd name="T32" fmla="*/ 6 w 957"/>
                <a:gd name="T33" fmla="*/ 1211 h 478"/>
                <a:gd name="T34" fmla="*/ 102 w 957"/>
                <a:gd name="T35" fmla="*/ 1382 h 478"/>
                <a:gd name="T36" fmla="*/ 233 w 957"/>
                <a:gd name="T37" fmla="*/ 1435 h 478"/>
                <a:gd name="T38" fmla="*/ 311 w 957"/>
                <a:gd name="T39" fmla="*/ 1683 h 478"/>
                <a:gd name="T40" fmla="*/ 384 w 957"/>
                <a:gd name="T41" fmla="*/ 1875 h 478"/>
                <a:gd name="T42" fmla="*/ 413 w 957"/>
                <a:gd name="T43" fmla="*/ 1803 h 478"/>
                <a:gd name="T44" fmla="*/ 449 w 957"/>
                <a:gd name="T45" fmla="*/ 1707 h 478"/>
                <a:gd name="T46" fmla="*/ 463 w 957"/>
                <a:gd name="T47" fmla="*/ 1707 h 478"/>
                <a:gd name="T48" fmla="*/ 505 w 957"/>
                <a:gd name="T49" fmla="*/ 1608 h 478"/>
                <a:gd name="T50" fmla="*/ 556 w 957"/>
                <a:gd name="T51" fmla="*/ 1637 h 478"/>
                <a:gd name="T52" fmla="*/ 591 w 957"/>
                <a:gd name="T53" fmla="*/ 1683 h 478"/>
                <a:gd name="T54" fmla="*/ 591 w 957"/>
                <a:gd name="T55" fmla="*/ 1584 h 478"/>
                <a:gd name="T56" fmla="*/ 627 w 957"/>
                <a:gd name="T57" fmla="*/ 1555 h 478"/>
                <a:gd name="T58" fmla="*/ 654 w 957"/>
                <a:gd name="T59" fmla="*/ 1555 h 478"/>
                <a:gd name="T60" fmla="*/ 676 w 957"/>
                <a:gd name="T61" fmla="*/ 1608 h 478"/>
                <a:gd name="T62" fmla="*/ 718 w 957"/>
                <a:gd name="T63" fmla="*/ 1779 h 478"/>
                <a:gd name="T64" fmla="*/ 733 w 957"/>
                <a:gd name="T65" fmla="*/ 1847 h 478"/>
                <a:gd name="T66" fmla="*/ 747 w 957"/>
                <a:gd name="T67" fmla="*/ 1976 h 478"/>
                <a:gd name="T68" fmla="*/ 769 w 957"/>
                <a:gd name="T69" fmla="*/ 1756 h 478"/>
                <a:gd name="T70" fmla="*/ 769 w 957"/>
                <a:gd name="T71" fmla="*/ 1483 h 478"/>
                <a:gd name="T72" fmla="*/ 790 w 957"/>
                <a:gd name="T73" fmla="*/ 1382 h 478"/>
                <a:gd name="T74" fmla="*/ 862 w 957"/>
                <a:gd name="T75" fmla="*/ 1211 h 478"/>
                <a:gd name="T76" fmla="*/ 876 w 957"/>
                <a:gd name="T77" fmla="*/ 1137 h 478"/>
                <a:gd name="T78" fmla="*/ 890 w 957"/>
                <a:gd name="T79" fmla="*/ 1088 h 478"/>
                <a:gd name="T80" fmla="*/ 904 w 957"/>
                <a:gd name="T81" fmla="*/ 1040 h 478"/>
                <a:gd name="T82" fmla="*/ 904 w 957"/>
                <a:gd name="T83" fmla="*/ 1015 h 478"/>
                <a:gd name="T84" fmla="*/ 898 w 957"/>
                <a:gd name="T85" fmla="*/ 887 h 478"/>
                <a:gd name="T86" fmla="*/ 904 w 957"/>
                <a:gd name="T87" fmla="*/ 860 h 478"/>
                <a:gd name="T88" fmla="*/ 918 w 957"/>
                <a:gd name="T89" fmla="*/ 887 h 478"/>
                <a:gd name="T90" fmla="*/ 912 w 957"/>
                <a:gd name="T91" fmla="*/ 962 h 478"/>
                <a:gd name="T92" fmla="*/ 933 w 957"/>
                <a:gd name="T93" fmla="*/ 788 h 478"/>
                <a:gd name="T94" fmla="*/ 969 w 957"/>
                <a:gd name="T95" fmla="*/ 735 h 478"/>
                <a:gd name="T96" fmla="*/ 1026 w 957"/>
                <a:gd name="T97" fmla="*/ 667 h 478"/>
                <a:gd name="T98" fmla="*/ 1046 w 957"/>
                <a:gd name="T99" fmla="*/ 642 h 478"/>
                <a:gd name="T100" fmla="*/ 1046 w 957"/>
                <a:gd name="T101" fmla="*/ 564 h 478"/>
                <a:gd name="T102" fmla="*/ 1096 w 957"/>
                <a:gd name="T103" fmla="*/ 391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34" name="Freeform 488"/>
            <p:cNvSpPr>
              <a:spLocks/>
            </p:cNvSpPr>
            <p:nvPr/>
          </p:nvSpPr>
          <p:spPr bwMode="auto">
            <a:xfrm>
              <a:off x="268" y="1324"/>
              <a:ext cx="43" cy="27"/>
            </a:xfrm>
            <a:custGeom>
              <a:avLst/>
              <a:gdLst>
                <a:gd name="T0" fmla="*/ 54 w 42"/>
                <a:gd name="T1" fmla="*/ 26 h 24"/>
                <a:gd name="T2" fmla="*/ 48 w 42"/>
                <a:gd name="T3" fmla="*/ 26 h 24"/>
                <a:gd name="T4" fmla="*/ 54 w 42"/>
                <a:gd name="T5" fmla="*/ 26 h 24"/>
                <a:gd name="T6" fmla="*/ 48 w 42"/>
                <a:gd name="T7" fmla="*/ 26 h 24"/>
                <a:gd name="T8" fmla="*/ 48 w 42"/>
                <a:gd name="T9" fmla="*/ 0 h 24"/>
                <a:gd name="T10" fmla="*/ 42 w 42"/>
                <a:gd name="T11" fmla="*/ 26 h 24"/>
                <a:gd name="T12" fmla="*/ 36 w 42"/>
                <a:gd name="T13" fmla="*/ 26 h 24"/>
                <a:gd name="T14" fmla="*/ 18 w 42"/>
                <a:gd name="T15" fmla="*/ 26 h 24"/>
                <a:gd name="T16" fmla="*/ 12 w 42"/>
                <a:gd name="T17" fmla="*/ 53 h 24"/>
                <a:gd name="T18" fmla="*/ 12 w 42"/>
                <a:gd name="T19" fmla="*/ 26 h 24"/>
                <a:gd name="T20" fmla="*/ 0 w 42"/>
                <a:gd name="T21" fmla="*/ 53 h 24"/>
                <a:gd name="T22" fmla="*/ 0 w 42"/>
                <a:gd name="T23" fmla="*/ 77 h 24"/>
                <a:gd name="T24" fmla="*/ 0 w 42"/>
                <a:gd name="T25" fmla="*/ 77 h 24"/>
                <a:gd name="T26" fmla="*/ 6 w 42"/>
                <a:gd name="T27" fmla="*/ 77 h 24"/>
                <a:gd name="T28" fmla="*/ 0 w 42"/>
                <a:gd name="T29" fmla="*/ 99 h 24"/>
                <a:gd name="T30" fmla="*/ 6 w 42"/>
                <a:gd name="T31" fmla="*/ 77 h 24"/>
                <a:gd name="T32" fmla="*/ 42 w 42"/>
                <a:gd name="T33" fmla="*/ 53 h 24"/>
                <a:gd name="T34" fmla="*/ 42 w 42"/>
                <a:gd name="T35" fmla="*/ 53 h 24"/>
                <a:gd name="T36" fmla="*/ 54 w 42"/>
                <a:gd name="T37" fmla="*/ 26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4"/>
                <a:gd name="T59" fmla="*/ 42 w 42"/>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round/>
              <a:headEnd/>
              <a:tailEnd/>
            </a:ln>
          </p:spPr>
          <p:txBody>
            <a:bodyPr/>
            <a:lstStyle/>
            <a:p>
              <a:endParaRPr lang="en-US"/>
            </a:p>
          </p:txBody>
        </p:sp>
        <p:sp>
          <p:nvSpPr>
            <p:cNvPr id="7635" name="Freeform 489"/>
            <p:cNvSpPr>
              <a:spLocks/>
            </p:cNvSpPr>
            <p:nvPr/>
          </p:nvSpPr>
          <p:spPr bwMode="auto">
            <a:xfrm>
              <a:off x="163" y="1209"/>
              <a:ext cx="37" cy="14"/>
            </a:xfrm>
            <a:custGeom>
              <a:avLst/>
              <a:gdLst>
                <a:gd name="T0" fmla="*/ 48 w 36"/>
                <a:gd name="T1" fmla="*/ 40 h 12"/>
                <a:gd name="T2" fmla="*/ 30 w 36"/>
                <a:gd name="T3" fmla="*/ 76 h 12"/>
                <a:gd name="T4" fmla="*/ 12 w 36"/>
                <a:gd name="T5" fmla="*/ 40 h 12"/>
                <a:gd name="T6" fmla="*/ 12 w 36"/>
                <a:gd name="T7" fmla="*/ 40 h 12"/>
                <a:gd name="T8" fmla="*/ 0 w 36"/>
                <a:gd name="T9" fmla="*/ 40 h 12"/>
                <a:gd name="T10" fmla="*/ 0 w 36"/>
                <a:gd name="T11" fmla="*/ 0 h 12"/>
                <a:gd name="T12" fmla="*/ 30 w 36"/>
                <a:gd name="T13" fmla="*/ 0 h 12"/>
                <a:gd name="T14" fmla="*/ 48 w 36"/>
                <a:gd name="T15" fmla="*/ 40 h 12"/>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2"/>
                <a:gd name="T26" fmla="*/ 36 w 3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round/>
              <a:headEnd/>
              <a:tailEnd/>
            </a:ln>
          </p:spPr>
          <p:txBody>
            <a:bodyPr/>
            <a:lstStyle/>
            <a:p>
              <a:endParaRPr lang="en-US"/>
            </a:p>
          </p:txBody>
        </p:sp>
        <p:sp>
          <p:nvSpPr>
            <p:cNvPr id="7636" name="Freeform 490"/>
            <p:cNvSpPr>
              <a:spLocks/>
            </p:cNvSpPr>
            <p:nvPr/>
          </p:nvSpPr>
          <p:spPr bwMode="auto">
            <a:xfrm>
              <a:off x="546" y="1358"/>
              <a:ext cx="19" cy="34"/>
            </a:xfrm>
            <a:custGeom>
              <a:avLst/>
              <a:gdLst>
                <a:gd name="T0" fmla="*/ 24 w 18"/>
                <a:gd name="T1" fmla="*/ 138 h 30"/>
                <a:gd name="T2" fmla="*/ 6 w 18"/>
                <a:gd name="T3" fmla="*/ 138 h 30"/>
                <a:gd name="T4" fmla="*/ 6 w 18"/>
                <a:gd name="T5" fmla="*/ 109 h 30"/>
                <a:gd name="T6" fmla="*/ 0 w 18"/>
                <a:gd name="T7" fmla="*/ 109 h 30"/>
                <a:gd name="T8" fmla="*/ 6 w 18"/>
                <a:gd name="T9" fmla="*/ 78 h 30"/>
                <a:gd name="T10" fmla="*/ 24 w 18"/>
                <a:gd name="T11" fmla="*/ 78 h 30"/>
                <a:gd name="T12" fmla="*/ 6 w 18"/>
                <a:gd name="T13" fmla="*/ 78 h 30"/>
                <a:gd name="T14" fmla="*/ 24 w 18"/>
                <a:gd name="T15" fmla="*/ 54 h 30"/>
                <a:gd name="T16" fmla="*/ 24 w 18"/>
                <a:gd name="T17" fmla="*/ 26 h 30"/>
                <a:gd name="T18" fmla="*/ 33 w 18"/>
                <a:gd name="T19" fmla="*/ 0 h 30"/>
                <a:gd name="T20" fmla="*/ 33 w 18"/>
                <a:gd name="T21" fmla="*/ 78 h 30"/>
                <a:gd name="T22" fmla="*/ 33 w 18"/>
                <a:gd name="T23" fmla="*/ 78 h 30"/>
                <a:gd name="T24" fmla="*/ 24 w 18"/>
                <a:gd name="T25" fmla="*/ 78 h 30"/>
                <a:gd name="T26" fmla="*/ 24 w 18"/>
                <a:gd name="T27" fmla="*/ 138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30"/>
                <a:gd name="T44" fmla="*/ 18 w 18"/>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round/>
              <a:headEnd/>
              <a:tailEnd/>
            </a:ln>
          </p:spPr>
          <p:txBody>
            <a:bodyPr/>
            <a:lstStyle/>
            <a:p>
              <a:endParaRPr lang="en-US"/>
            </a:p>
          </p:txBody>
        </p:sp>
        <p:sp>
          <p:nvSpPr>
            <p:cNvPr id="7637" name="Freeform 491"/>
            <p:cNvSpPr>
              <a:spLocks/>
            </p:cNvSpPr>
            <p:nvPr/>
          </p:nvSpPr>
          <p:spPr bwMode="auto">
            <a:xfrm>
              <a:off x="558" y="1318"/>
              <a:ext cx="18" cy="27"/>
            </a:xfrm>
            <a:custGeom>
              <a:avLst/>
              <a:gdLst>
                <a:gd name="T0" fmla="*/ 18 w 18"/>
                <a:gd name="T1" fmla="*/ 53 h 24"/>
                <a:gd name="T2" fmla="*/ 12 w 18"/>
                <a:gd name="T3" fmla="*/ 77 h 24"/>
                <a:gd name="T4" fmla="*/ 0 w 18"/>
                <a:gd name="T5" fmla="*/ 99 h 24"/>
                <a:gd name="T6" fmla="*/ 6 w 18"/>
                <a:gd name="T7" fmla="*/ 77 h 24"/>
                <a:gd name="T8" fmla="*/ 12 w 18"/>
                <a:gd name="T9" fmla="*/ 0 h 24"/>
                <a:gd name="T10" fmla="*/ 18 w 18"/>
                <a:gd name="T11" fmla="*/ 26 h 24"/>
                <a:gd name="T12" fmla="*/ 18 w 18"/>
                <a:gd name="T13" fmla="*/ 53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round/>
              <a:headEnd/>
              <a:tailEnd/>
            </a:ln>
          </p:spPr>
          <p:txBody>
            <a:bodyPr/>
            <a:lstStyle/>
            <a:p>
              <a:endParaRPr lang="en-US"/>
            </a:p>
          </p:txBody>
        </p:sp>
        <p:sp>
          <p:nvSpPr>
            <p:cNvPr id="7638" name="Freeform 492"/>
            <p:cNvSpPr>
              <a:spLocks/>
            </p:cNvSpPr>
            <p:nvPr/>
          </p:nvSpPr>
          <p:spPr bwMode="auto">
            <a:xfrm>
              <a:off x="146" y="1277"/>
              <a:ext cx="24" cy="7"/>
            </a:xfrm>
            <a:custGeom>
              <a:avLst/>
              <a:gdLst>
                <a:gd name="T0" fmla="*/ 18 w 24"/>
                <a:gd name="T1" fmla="*/ 40 h 6"/>
                <a:gd name="T2" fmla="*/ 12 w 24"/>
                <a:gd name="T3" fmla="*/ 40 h 6"/>
                <a:gd name="T4" fmla="*/ 0 w 24"/>
                <a:gd name="T5" fmla="*/ 40 h 6"/>
                <a:gd name="T6" fmla="*/ 24 w 24"/>
                <a:gd name="T7" fmla="*/ 0 h 6"/>
                <a:gd name="T8" fmla="*/ 18 w 24"/>
                <a:gd name="T9" fmla="*/ 40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18" y="6"/>
                  </a:moveTo>
                  <a:lnTo>
                    <a:pt x="12" y="6"/>
                  </a:lnTo>
                  <a:lnTo>
                    <a:pt x="0" y="6"/>
                  </a:lnTo>
                  <a:lnTo>
                    <a:pt x="24" y="0"/>
                  </a:lnTo>
                  <a:lnTo>
                    <a:pt x="18" y="6"/>
                  </a:lnTo>
                  <a:close/>
                </a:path>
              </a:pathLst>
            </a:custGeom>
            <a:solidFill>
              <a:srgbClr val="C0C0C0"/>
            </a:solidFill>
            <a:ln w="9525">
              <a:solidFill>
                <a:srgbClr val="000000"/>
              </a:solidFill>
              <a:round/>
              <a:headEnd/>
              <a:tailEnd/>
            </a:ln>
          </p:spPr>
          <p:txBody>
            <a:bodyPr/>
            <a:lstStyle/>
            <a:p>
              <a:endParaRPr lang="en-US"/>
            </a:p>
          </p:txBody>
        </p:sp>
        <p:sp>
          <p:nvSpPr>
            <p:cNvPr id="7639" name="Freeform 493"/>
            <p:cNvSpPr>
              <a:spLocks/>
            </p:cNvSpPr>
            <p:nvPr/>
          </p:nvSpPr>
          <p:spPr bwMode="auto">
            <a:xfrm>
              <a:off x="546" y="1318"/>
              <a:ext cx="19" cy="20"/>
            </a:xfrm>
            <a:custGeom>
              <a:avLst/>
              <a:gdLst>
                <a:gd name="T0" fmla="*/ 24 w 18"/>
                <a:gd name="T1" fmla="*/ 63 h 18"/>
                <a:gd name="T2" fmla="*/ 24 w 18"/>
                <a:gd name="T3" fmla="*/ 41 h 18"/>
                <a:gd name="T4" fmla="*/ 6 w 18"/>
                <a:gd name="T5" fmla="*/ 22 h 18"/>
                <a:gd name="T6" fmla="*/ 33 w 18"/>
                <a:gd name="T7" fmla="*/ 41 h 18"/>
                <a:gd name="T8" fmla="*/ 33 w 18"/>
                <a:gd name="T9" fmla="*/ 22 h 18"/>
                <a:gd name="T10" fmla="*/ 24 w 18"/>
                <a:gd name="T11" fmla="*/ 22 h 18"/>
                <a:gd name="T12" fmla="*/ 24 w 18"/>
                <a:gd name="T13" fmla="*/ 0 h 18"/>
                <a:gd name="T14" fmla="*/ 6 w 18"/>
                <a:gd name="T15" fmla="*/ 22 h 18"/>
                <a:gd name="T16" fmla="*/ 6 w 18"/>
                <a:gd name="T17" fmla="*/ 41 h 18"/>
                <a:gd name="T18" fmla="*/ 0 w 18"/>
                <a:gd name="T19" fmla="*/ 41 h 18"/>
                <a:gd name="T20" fmla="*/ 0 w 18"/>
                <a:gd name="T21" fmla="*/ 63 h 18"/>
                <a:gd name="T22" fmla="*/ 6 w 18"/>
                <a:gd name="T23" fmla="*/ 41 h 18"/>
                <a:gd name="T24" fmla="*/ 24 w 18"/>
                <a:gd name="T25" fmla="*/ 63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8"/>
                <a:gd name="T41" fmla="*/ 18 w 1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round/>
              <a:headEnd/>
              <a:tailEnd/>
            </a:ln>
          </p:spPr>
          <p:txBody>
            <a:bodyPr/>
            <a:lstStyle/>
            <a:p>
              <a:endParaRPr lang="en-US"/>
            </a:p>
          </p:txBody>
        </p:sp>
        <p:sp>
          <p:nvSpPr>
            <p:cNvPr id="7640" name="Freeform 494"/>
            <p:cNvSpPr>
              <a:spLocks/>
            </p:cNvSpPr>
            <p:nvPr/>
          </p:nvSpPr>
          <p:spPr bwMode="auto">
            <a:xfrm>
              <a:off x="540" y="1338"/>
              <a:ext cx="18" cy="27"/>
            </a:xfrm>
            <a:custGeom>
              <a:avLst/>
              <a:gdLst>
                <a:gd name="T0" fmla="*/ 0 w 18"/>
                <a:gd name="T1" fmla="*/ 99 h 24"/>
                <a:gd name="T2" fmla="*/ 18 w 18"/>
                <a:gd name="T3" fmla="*/ 0 h 24"/>
                <a:gd name="T4" fmla="*/ 6 w 18"/>
                <a:gd name="T5" fmla="*/ 0 h 24"/>
                <a:gd name="T6" fmla="*/ 0 w 18"/>
                <a:gd name="T7" fmla="*/ 99 h 24"/>
                <a:gd name="T8" fmla="*/ 0 60000 65536"/>
                <a:gd name="T9" fmla="*/ 0 60000 65536"/>
                <a:gd name="T10" fmla="*/ 0 60000 65536"/>
                <a:gd name="T11" fmla="*/ 0 60000 65536"/>
                <a:gd name="T12" fmla="*/ 0 w 18"/>
                <a:gd name="T13" fmla="*/ 0 h 24"/>
                <a:gd name="T14" fmla="*/ 18 w 18"/>
                <a:gd name="T15" fmla="*/ 24 h 24"/>
              </a:gdLst>
              <a:ahLst/>
              <a:cxnLst>
                <a:cxn ang="T8">
                  <a:pos x="T0" y="T1"/>
                </a:cxn>
                <a:cxn ang="T9">
                  <a:pos x="T2" y="T3"/>
                </a:cxn>
                <a:cxn ang="T10">
                  <a:pos x="T4" y="T5"/>
                </a:cxn>
                <a:cxn ang="T11">
                  <a:pos x="T6" y="T7"/>
                </a:cxn>
              </a:cxnLst>
              <a:rect l="T12" t="T13" r="T14" b="T15"/>
              <a:pathLst>
                <a:path w="18" h="24">
                  <a:moveTo>
                    <a:pt x="0" y="24"/>
                  </a:moveTo>
                  <a:lnTo>
                    <a:pt x="18" y="0"/>
                  </a:lnTo>
                  <a:lnTo>
                    <a:pt x="6" y="0"/>
                  </a:lnTo>
                  <a:lnTo>
                    <a:pt x="0" y="24"/>
                  </a:lnTo>
                  <a:close/>
                </a:path>
              </a:pathLst>
            </a:custGeom>
            <a:solidFill>
              <a:srgbClr val="C0C0C0"/>
            </a:solidFill>
            <a:ln w="9525">
              <a:solidFill>
                <a:srgbClr val="000000"/>
              </a:solidFill>
              <a:round/>
              <a:headEnd/>
              <a:tailEnd/>
            </a:ln>
          </p:spPr>
          <p:txBody>
            <a:bodyPr/>
            <a:lstStyle/>
            <a:p>
              <a:endParaRPr lang="en-US"/>
            </a:p>
          </p:txBody>
        </p:sp>
        <p:sp>
          <p:nvSpPr>
            <p:cNvPr id="7641" name="Freeform 495"/>
            <p:cNvSpPr>
              <a:spLocks/>
            </p:cNvSpPr>
            <p:nvPr/>
          </p:nvSpPr>
          <p:spPr bwMode="auto">
            <a:xfrm>
              <a:off x="565" y="1345"/>
              <a:ext cx="11" cy="13"/>
            </a:xfrm>
            <a:custGeom>
              <a:avLst/>
              <a:gdLst>
                <a:gd name="T0" fmla="*/ 6 w 12"/>
                <a:gd name="T1" fmla="*/ 18 h 12"/>
                <a:gd name="T2" fmla="*/ 6 w 12"/>
                <a:gd name="T3" fmla="*/ 18 h 12"/>
                <a:gd name="T4" fmla="*/ 0 w 12"/>
                <a:gd name="T5" fmla="*/ 0 h 12"/>
                <a:gd name="T6" fmla="*/ 0 w 12"/>
                <a:gd name="T7" fmla="*/ 18 h 12"/>
                <a:gd name="T8" fmla="*/ 0 w 12"/>
                <a:gd name="T9" fmla="*/ 30 h 12"/>
                <a:gd name="T10" fmla="*/ 6 w 12"/>
                <a:gd name="T11" fmla="*/ 18 h 12"/>
                <a:gd name="T12" fmla="*/ 6 w 12"/>
                <a:gd name="T13" fmla="*/ 18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round/>
              <a:headEnd/>
              <a:tailEnd/>
            </a:ln>
          </p:spPr>
          <p:txBody>
            <a:bodyPr/>
            <a:lstStyle/>
            <a:p>
              <a:endParaRPr lang="en-US"/>
            </a:p>
          </p:txBody>
        </p:sp>
        <p:sp>
          <p:nvSpPr>
            <p:cNvPr id="7642" name="Freeform 496"/>
            <p:cNvSpPr>
              <a:spLocks/>
            </p:cNvSpPr>
            <p:nvPr/>
          </p:nvSpPr>
          <p:spPr bwMode="auto">
            <a:xfrm>
              <a:off x="546" y="1351"/>
              <a:ext cx="19" cy="14"/>
            </a:xfrm>
            <a:custGeom>
              <a:avLst/>
              <a:gdLst>
                <a:gd name="T0" fmla="*/ 33 w 18"/>
                <a:gd name="T1" fmla="*/ 0 h 12"/>
                <a:gd name="T2" fmla="*/ 0 w 18"/>
                <a:gd name="T3" fmla="*/ 76 h 12"/>
                <a:gd name="T4" fmla="*/ 24 w 18"/>
                <a:gd name="T5" fmla="*/ 0 h 12"/>
                <a:gd name="T6" fmla="*/ 33 w 18"/>
                <a:gd name="T7" fmla="*/ 0 h 12"/>
                <a:gd name="T8" fmla="*/ 0 60000 65536"/>
                <a:gd name="T9" fmla="*/ 0 60000 65536"/>
                <a:gd name="T10" fmla="*/ 0 60000 65536"/>
                <a:gd name="T11" fmla="*/ 0 60000 65536"/>
                <a:gd name="T12" fmla="*/ 0 w 18"/>
                <a:gd name="T13" fmla="*/ 0 h 12"/>
                <a:gd name="T14" fmla="*/ 18 w 18"/>
                <a:gd name="T15" fmla="*/ 12 h 12"/>
              </a:gdLst>
              <a:ahLst/>
              <a:cxnLst>
                <a:cxn ang="T8">
                  <a:pos x="T0" y="T1"/>
                </a:cxn>
                <a:cxn ang="T9">
                  <a:pos x="T2" y="T3"/>
                </a:cxn>
                <a:cxn ang="T10">
                  <a:pos x="T4" y="T5"/>
                </a:cxn>
                <a:cxn ang="T11">
                  <a:pos x="T6" y="T7"/>
                </a:cxn>
              </a:cxnLst>
              <a:rect l="T12" t="T13" r="T14" b="T15"/>
              <a:pathLst>
                <a:path w="18" h="12">
                  <a:moveTo>
                    <a:pt x="18" y="0"/>
                  </a:moveTo>
                  <a:lnTo>
                    <a:pt x="0" y="12"/>
                  </a:lnTo>
                  <a:lnTo>
                    <a:pt x="12" y="0"/>
                  </a:lnTo>
                  <a:lnTo>
                    <a:pt x="18" y="0"/>
                  </a:lnTo>
                  <a:close/>
                </a:path>
              </a:pathLst>
            </a:custGeom>
            <a:solidFill>
              <a:srgbClr val="C0C0C0"/>
            </a:solidFill>
            <a:ln w="9525">
              <a:solidFill>
                <a:srgbClr val="000000"/>
              </a:solidFill>
              <a:round/>
              <a:headEnd/>
              <a:tailEnd/>
            </a:ln>
          </p:spPr>
          <p:txBody>
            <a:bodyPr/>
            <a:lstStyle/>
            <a:p>
              <a:endParaRPr lang="en-US"/>
            </a:p>
          </p:txBody>
        </p:sp>
        <p:sp>
          <p:nvSpPr>
            <p:cNvPr id="7643" name="Freeform 497"/>
            <p:cNvSpPr>
              <a:spLocks/>
            </p:cNvSpPr>
            <p:nvPr/>
          </p:nvSpPr>
          <p:spPr bwMode="auto">
            <a:xfrm>
              <a:off x="1309" y="1688"/>
              <a:ext cx="42" cy="14"/>
            </a:xfrm>
            <a:custGeom>
              <a:avLst/>
              <a:gdLst>
                <a:gd name="T0" fmla="*/ 53 w 41"/>
                <a:gd name="T1" fmla="*/ 40 h 12"/>
                <a:gd name="T2" fmla="*/ 41 w 41"/>
                <a:gd name="T3" fmla="*/ 40 h 12"/>
                <a:gd name="T4" fmla="*/ 41 w 41"/>
                <a:gd name="T5" fmla="*/ 0 h 12"/>
                <a:gd name="T6" fmla="*/ 0 w 41"/>
                <a:gd name="T7" fmla="*/ 76 h 12"/>
                <a:gd name="T8" fmla="*/ 35 w 41"/>
                <a:gd name="T9" fmla="*/ 40 h 12"/>
                <a:gd name="T10" fmla="*/ 53 w 41"/>
                <a:gd name="T11" fmla="*/ 40 h 12"/>
                <a:gd name="T12" fmla="*/ 0 60000 65536"/>
                <a:gd name="T13" fmla="*/ 0 60000 65536"/>
                <a:gd name="T14" fmla="*/ 0 60000 65536"/>
                <a:gd name="T15" fmla="*/ 0 60000 65536"/>
                <a:gd name="T16" fmla="*/ 0 60000 65536"/>
                <a:gd name="T17" fmla="*/ 0 60000 65536"/>
                <a:gd name="T18" fmla="*/ 0 w 41"/>
                <a:gd name="T19" fmla="*/ 0 h 12"/>
                <a:gd name="T20" fmla="*/ 41 w 4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round/>
              <a:headEnd/>
              <a:tailEnd/>
            </a:ln>
          </p:spPr>
          <p:txBody>
            <a:bodyPr/>
            <a:lstStyle/>
            <a:p>
              <a:endParaRPr lang="en-US"/>
            </a:p>
          </p:txBody>
        </p:sp>
        <p:sp>
          <p:nvSpPr>
            <p:cNvPr id="7644" name="Freeform 498"/>
            <p:cNvSpPr>
              <a:spLocks/>
            </p:cNvSpPr>
            <p:nvPr/>
          </p:nvSpPr>
          <p:spPr bwMode="auto">
            <a:xfrm>
              <a:off x="2226" y="1991"/>
              <a:ext cx="151" cy="155"/>
            </a:xfrm>
            <a:custGeom>
              <a:avLst/>
              <a:gdLst>
                <a:gd name="T0" fmla="*/ 6 w 149"/>
                <a:gd name="T1" fmla="*/ 509 h 138"/>
                <a:gd name="T2" fmla="*/ 0 w 149"/>
                <a:gd name="T3" fmla="*/ 554 h 138"/>
                <a:gd name="T4" fmla="*/ 0 w 149"/>
                <a:gd name="T5" fmla="*/ 509 h 138"/>
                <a:gd name="T6" fmla="*/ 12 w 149"/>
                <a:gd name="T7" fmla="*/ 412 h 138"/>
                <a:gd name="T8" fmla="*/ 24 w 149"/>
                <a:gd name="T9" fmla="*/ 314 h 138"/>
                <a:gd name="T10" fmla="*/ 24 w 149"/>
                <a:gd name="T11" fmla="*/ 314 h 138"/>
                <a:gd name="T12" fmla="*/ 36 w 149"/>
                <a:gd name="T13" fmla="*/ 263 h 138"/>
                <a:gd name="T14" fmla="*/ 54 w 149"/>
                <a:gd name="T15" fmla="*/ 198 h 138"/>
                <a:gd name="T16" fmla="*/ 60 w 149"/>
                <a:gd name="T17" fmla="*/ 145 h 138"/>
                <a:gd name="T18" fmla="*/ 72 w 149"/>
                <a:gd name="T19" fmla="*/ 99 h 138"/>
                <a:gd name="T20" fmla="*/ 84 w 149"/>
                <a:gd name="T21" fmla="*/ 0 h 138"/>
                <a:gd name="T22" fmla="*/ 173 w 149"/>
                <a:gd name="T23" fmla="*/ 0 h 138"/>
                <a:gd name="T24" fmla="*/ 173 w 149"/>
                <a:gd name="T25" fmla="*/ 24 h 138"/>
                <a:gd name="T26" fmla="*/ 173 w 149"/>
                <a:gd name="T27" fmla="*/ 145 h 138"/>
                <a:gd name="T28" fmla="*/ 101 w 149"/>
                <a:gd name="T29" fmla="*/ 145 h 138"/>
                <a:gd name="T30" fmla="*/ 101 w 149"/>
                <a:gd name="T31" fmla="*/ 241 h 138"/>
                <a:gd name="T32" fmla="*/ 101 w 149"/>
                <a:gd name="T33" fmla="*/ 341 h 138"/>
                <a:gd name="T34" fmla="*/ 84 w 149"/>
                <a:gd name="T35" fmla="*/ 389 h 138"/>
                <a:gd name="T36" fmla="*/ 84 w 149"/>
                <a:gd name="T37" fmla="*/ 437 h 138"/>
                <a:gd name="T38" fmla="*/ 84 w 149"/>
                <a:gd name="T39" fmla="*/ 509 h 138"/>
                <a:gd name="T40" fmla="*/ 6 w 149"/>
                <a:gd name="T41" fmla="*/ 509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138"/>
                <a:gd name="T65" fmla="*/ 149 w 149"/>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round/>
              <a:headEnd/>
              <a:tailEnd/>
            </a:ln>
          </p:spPr>
          <p:txBody>
            <a:bodyPr/>
            <a:lstStyle/>
            <a:p>
              <a:endParaRPr lang="en-US"/>
            </a:p>
          </p:txBody>
        </p:sp>
        <p:sp>
          <p:nvSpPr>
            <p:cNvPr id="7645" name="Freeform 499"/>
            <p:cNvSpPr>
              <a:spLocks/>
            </p:cNvSpPr>
            <p:nvPr/>
          </p:nvSpPr>
          <p:spPr bwMode="auto">
            <a:xfrm>
              <a:off x="2171" y="805"/>
              <a:ext cx="1454" cy="1"/>
            </a:xfrm>
            <a:custGeom>
              <a:avLst/>
              <a:gdLst>
                <a:gd name="T0" fmla="*/ 0 w 1435"/>
                <a:gd name="T1" fmla="*/ 0 h 1"/>
                <a:gd name="T2" fmla="*/ 1681 w 1435"/>
                <a:gd name="T3" fmla="*/ 0 h 1"/>
                <a:gd name="T4" fmla="*/ 0 w 1435"/>
                <a:gd name="T5" fmla="*/ 0 h 1"/>
                <a:gd name="T6" fmla="*/ 0 60000 65536"/>
                <a:gd name="T7" fmla="*/ 0 60000 65536"/>
                <a:gd name="T8" fmla="*/ 0 60000 65536"/>
                <a:gd name="T9" fmla="*/ 0 w 1435"/>
                <a:gd name="T10" fmla="*/ 0 h 1"/>
                <a:gd name="T11" fmla="*/ 1435 w 1435"/>
                <a:gd name="T12" fmla="*/ 1 h 1"/>
              </a:gdLst>
              <a:ahLst/>
              <a:cxnLst>
                <a:cxn ang="T6">
                  <a:pos x="T0" y="T1"/>
                </a:cxn>
                <a:cxn ang="T7">
                  <a:pos x="T2" y="T3"/>
                </a:cxn>
                <a:cxn ang="T8">
                  <a:pos x="T4" y="T5"/>
                </a:cxn>
              </a:cxnLst>
              <a:rect l="T9" t="T10" r="T11" b="T12"/>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6" name="Freeform 500"/>
            <p:cNvSpPr>
              <a:spLocks/>
            </p:cNvSpPr>
            <p:nvPr/>
          </p:nvSpPr>
          <p:spPr bwMode="auto">
            <a:xfrm>
              <a:off x="4364" y="2537"/>
              <a:ext cx="67" cy="74"/>
            </a:xfrm>
            <a:custGeom>
              <a:avLst/>
              <a:gdLst>
                <a:gd name="T0" fmla="*/ 48 w 66"/>
                <a:gd name="T1" fmla="*/ 260 h 66"/>
                <a:gd name="T2" fmla="*/ 66 w 66"/>
                <a:gd name="T3" fmla="*/ 212 h 66"/>
                <a:gd name="T4" fmla="*/ 78 w 66"/>
                <a:gd name="T5" fmla="*/ 142 h 66"/>
                <a:gd name="T6" fmla="*/ 66 w 66"/>
                <a:gd name="T7" fmla="*/ 48 h 66"/>
                <a:gd name="T8" fmla="*/ 48 w 66"/>
                <a:gd name="T9" fmla="*/ 0 h 66"/>
                <a:gd name="T10" fmla="*/ 12 w 66"/>
                <a:gd name="T11" fmla="*/ 48 h 66"/>
                <a:gd name="T12" fmla="*/ 0 w 66"/>
                <a:gd name="T13" fmla="*/ 142 h 66"/>
                <a:gd name="T14" fmla="*/ 12 w 66"/>
                <a:gd name="T15" fmla="*/ 212 h 66"/>
                <a:gd name="T16" fmla="*/ 48 w 66"/>
                <a:gd name="T17" fmla="*/ 26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66"/>
                <a:gd name="T29" fmla="*/ 66 w 6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7" name="Freeform 501"/>
            <p:cNvSpPr>
              <a:spLocks/>
            </p:cNvSpPr>
            <p:nvPr/>
          </p:nvSpPr>
          <p:spPr bwMode="auto">
            <a:xfrm>
              <a:off x="1401" y="2186"/>
              <a:ext cx="66" cy="61"/>
            </a:xfrm>
            <a:custGeom>
              <a:avLst/>
              <a:gdLst>
                <a:gd name="T0" fmla="*/ 30 w 66"/>
                <a:gd name="T1" fmla="*/ 234 h 54"/>
                <a:gd name="T2" fmla="*/ 36 w 66"/>
                <a:gd name="T3" fmla="*/ 234 h 54"/>
                <a:gd name="T4" fmla="*/ 54 w 66"/>
                <a:gd name="T5" fmla="*/ 207 h 54"/>
                <a:gd name="T6" fmla="*/ 66 w 66"/>
                <a:gd name="T7" fmla="*/ 129 h 54"/>
                <a:gd name="T8" fmla="*/ 54 w 66"/>
                <a:gd name="T9" fmla="*/ 26 h 54"/>
                <a:gd name="T10" fmla="*/ 36 w 66"/>
                <a:gd name="T11" fmla="*/ 0 h 54"/>
                <a:gd name="T12" fmla="*/ 30 w 66"/>
                <a:gd name="T13" fmla="*/ 0 h 54"/>
                <a:gd name="T14" fmla="*/ 12 w 66"/>
                <a:gd name="T15" fmla="*/ 26 h 54"/>
                <a:gd name="T16" fmla="*/ 0 w 66"/>
                <a:gd name="T17" fmla="*/ 129 h 54"/>
                <a:gd name="T18" fmla="*/ 12 w 66"/>
                <a:gd name="T19" fmla="*/ 207 h 54"/>
                <a:gd name="T20" fmla="*/ 30 w 66"/>
                <a:gd name="T21" fmla="*/ 234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54"/>
                <a:gd name="T35" fmla="*/ 66 w 66"/>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8" name="Freeform 502"/>
            <p:cNvSpPr>
              <a:spLocks/>
            </p:cNvSpPr>
            <p:nvPr/>
          </p:nvSpPr>
          <p:spPr bwMode="auto">
            <a:xfrm>
              <a:off x="1276" y="2323"/>
              <a:ext cx="23" cy="20"/>
            </a:xfrm>
            <a:custGeom>
              <a:avLst/>
              <a:gdLst>
                <a:gd name="T0" fmla="*/ 12 w 24"/>
                <a:gd name="T1" fmla="*/ 22 h 18"/>
                <a:gd name="T2" fmla="*/ 12 w 24"/>
                <a:gd name="T3" fmla="*/ 0 h 18"/>
                <a:gd name="T4" fmla="*/ 0 w 24"/>
                <a:gd name="T5" fmla="*/ 0 h 18"/>
                <a:gd name="T6" fmla="*/ 0 w 24"/>
                <a:gd name="T7" fmla="*/ 63 h 18"/>
                <a:gd name="T8" fmla="*/ 12 w 24"/>
                <a:gd name="T9" fmla="*/ 63 h 18"/>
                <a:gd name="T10" fmla="*/ 12 w 24"/>
                <a:gd name="T11" fmla="*/ 22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6"/>
                  </a:moveTo>
                  <a:lnTo>
                    <a:pt x="12" y="0"/>
                  </a:lnTo>
                  <a:lnTo>
                    <a:pt x="0" y="0"/>
                  </a:lnTo>
                  <a:lnTo>
                    <a:pt x="0" y="18"/>
                  </a:lnTo>
                  <a:lnTo>
                    <a:pt x="12" y="18"/>
                  </a:lnTo>
                  <a:lnTo>
                    <a:pt x="24" y="6"/>
                  </a:lnTo>
                  <a:close/>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9" name="Freeform 503"/>
            <p:cNvSpPr>
              <a:spLocks/>
            </p:cNvSpPr>
            <p:nvPr/>
          </p:nvSpPr>
          <p:spPr bwMode="auto">
            <a:xfrm>
              <a:off x="2827" y="1636"/>
              <a:ext cx="31" cy="35"/>
            </a:xfrm>
            <a:custGeom>
              <a:avLst/>
              <a:gdLst>
                <a:gd name="T0" fmla="*/ 26 w 27"/>
                <a:gd name="T1" fmla="*/ 1 h 35"/>
                <a:gd name="T2" fmla="*/ 26 w 27"/>
                <a:gd name="T3" fmla="*/ 8 h 35"/>
                <a:gd name="T4" fmla="*/ 26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60 w 27"/>
                <a:gd name="T17" fmla="*/ 28 h 35"/>
                <a:gd name="T18" fmla="*/ 60 w 27"/>
                <a:gd name="T19" fmla="*/ 35 h 35"/>
                <a:gd name="T20" fmla="*/ 83 w 27"/>
                <a:gd name="T21" fmla="*/ 21 h 35"/>
                <a:gd name="T22" fmla="*/ 104 w 27"/>
                <a:gd name="T23" fmla="*/ 16 h 35"/>
                <a:gd name="T24" fmla="*/ 142 w 27"/>
                <a:gd name="T25" fmla="*/ 21 h 35"/>
                <a:gd name="T26" fmla="*/ 91 w 27"/>
                <a:gd name="T27" fmla="*/ 12 h 35"/>
                <a:gd name="T28" fmla="*/ 63 w 27"/>
                <a:gd name="T29" fmla="*/ 6 h 35"/>
                <a:gd name="T30" fmla="*/ 60 w 27"/>
                <a:gd name="T31" fmla="*/ 0 h 35"/>
                <a:gd name="T32" fmla="*/ 26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5"/>
                <a:gd name="T53" fmla="*/ 27 w 27"/>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round/>
              <a:headEnd/>
              <a:tailEnd/>
            </a:ln>
          </p:spPr>
          <p:txBody>
            <a:bodyPr/>
            <a:lstStyle/>
            <a:p>
              <a:endParaRPr lang="en-US"/>
            </a:p>
          </p:txBody>
        </p:sp>
        <p:sp>
          <p:nvSpPr>
            <p:cNvPr id="7650" name="Freeform 504"/>
            <p:cNvSpPr>
              <a:spLocks/>
            </p:cNvSpPr>
            <p:nvPr/>
          </p:nvSpPr>
          <p:spPr bwMode="auto">
            <a:xfrm>
              <a:off x="2831" y="1584"/>
              <a:ext cx="73" cy="87"/>
            </a:xfrm>
            <a:custGeom>
              <a:avLst/>
              <a:gdLst>
                <a:gd name="T0" fmla="*/ 43 w 65"/>
                <a:gd name="T1" fmla="*/ 19 h 87"/>
                <a:gd name="T2" fmla="*/ 43 w 65"/>
                <a:gd name="T3" fmla="*/ 19 h 87"/>
                <a:gd name="T4" fmla="*/ 21 w 65"/>
                <a:gd name="T5" fmla="*/ 19 h 87"/>
                <a:gd name="T6" fmla="*/ 21 w 65"/>
                <a:gd name="T7" fmla="*/ 26 h 87"/>
                <a:gd name="T8" fmla="*/ 43 w 65"/>
                <a:gd name="T9" fmla="*/ 26 h 87"/>
                <a:gd name="T10" fmla="*/ 43 w 65"/>
                <a:gd name="T11" fmla="*/ 26 h 87"/>
                <a:gd name="T12" fmla="*/ 21 w 65"/>
                <a:gd name="T13" fmla="*/ 33 h 87"/>
                <a:gd name="T14" fmla="*/ 21 w 65"/>
                <a:gd name="T15" fmla="*/ 33 h 87"/>
                <a:gd name="T16" fmla="*/ 21 w 65"/>
                <a:gd name="T17" fmla="*/ 40 h 87"/>
                <a:gd name="T18" fmla="*/ 43 w 65"/>
                <a:gd name="T19" fmla="*/ 40 h 87"/>
                <a:gd name="T20" fmla="*/ 62 w 65"/>
                <a:gd name="T21" fmla="*/ 46 h 87"/>
                <a:gd name="T22" fmla="*/ 43 w 65"/>
                <a:gd name="T23" fmla="*/ 46 h 87"/>
                <a:gd name="T24" fmla="*/ 43 w 65"/>
                <a:gd name="T25" fmla="*/ 53 h 87"/>
                <a:gd name="T26" fmla="*/ 43 w 65"/>
                <a:gd name="T27" fmla="*/ 53 h 87"/>
                <a:gd name="T28" fmla="*/ 54 w 65"/>
                <a:gd name="T29" fmla="*/ 64 h 87"/>
                <a:gd name="T30" fmla="*/ 69 w 65"/>
                <a:gd name="T31" fmla="*/ 69 h 87"/>
                <a:gd name="T32" fmla="*/ 79 w 65"/>
                <a:gd name="T33" fmla="*/ 70 h 87"/>
                <a:gd name="T34" fmla="*/ 89 w 65"/>
                <a:gd name="T35" fmla="*/ 73 h 87"/>
                <a:gd name="T36" fmla="*/ 89 w 65"/>
                <a:gd name="T37" fmla="*/ 78 h 87"/>
                <a:gd name="T38" fmla="*/ 79 w 65"/>
                <a:gd name="T39" fmla="*/ 73 h 87"/>
                <a:gd name="T40" fmla="*/ 109 w 65"/>
                <a:gd name="T41" fmla="*/ 80 h 87"/>
                <a:gd name="T42" fmla="*/ 134 w 65"/>
                <a:gd name="T43" fmla="*/ 87 h 87"/>
                <a:gd name="T44" fmla="*/ 154 w 65"/>
                <a:gd name="T45" fmla="*/ 87 h 87"/>
                <a:gd name="T46" fmla="*/ 154 w 65"/>
                <a:gd name="T47" fmla="*/ 87 h 87"/>
                <a:gd name="T48" fmla="*/ 173 w 65"/>
                <a:gd name="T49" fmla="*/ 87 h 87"/>
                <a:gd name="T50" fmla="*/ 173 w 65"/>
                <a:gd name="T51" fmla="*/ 87 h 87"/>
                <a:gd name="T52" fmla="*/ 201 w 65"/>
                <a:gd name="T53" fmla="*/ 87 h 87"/>
                <a:gd name="T54" fmla="*/ 201 w 65"/>
                <a:gd name="T55" fmla="*/ 87 h 87"/>
                <a:gd name="T56" fmla="*/ 218 w 65"/>
                <a:gd name="T57" fmla="*/ 80 h 87"/>
                <a:gd name="T58" fmla="*/ 218 w 65"/>
                <a:gd name="T59" fmla="*/ 80 h 87"/>
                <a:gd name="T60" fmla="*/ 261 w 65"/>
                <a:gd name="T61" fmla="*/ 67 h 87"/>
                <a:gd name="T62" fmla="*/ 218 w 65"/>
                <a:gd name="T63" fmla="*/ 53 h 87"/>
                <a:gd name="T64" fmla="*/ 238 w 65"/>
                <a:gd name="T65" fmla="*/ 40 h 87"/>
                <a:gd name="T66" fmla="*/ 218 w 65"/>
                <a:gd name="T67" fmla="*/ 33 h 87"/>
                <a:gd name="T68" fmla="*/ 201 w 65"/>
                <a:gd name="T69" fmla="*/ 33 h 87"/>
                <a:gd name="T70" fmla="*/ 201 w 65"/>
                <a:gd name="T71" fmla="*/ 33 h 87"/>
                <a:gd name="T72" fmla="*/ 154 w 65"/>
                <a:gd name="T73" fmla="*/ 26 h 87"/>
                <a:gd name="T74" fmla="*/ 89 w 65"/>
                <a:gd name="T75" fmla="*/ 0 h 87"/>
                <a:gd name="T76" fmla="*/ 0 w 65"/>
                <a:gd name="T77" fmla="*/ 6 h 87"/>
                <a:gd name="T78" fmla="*/ 0 w 65"/>
                <a:gd name="T79" fmla="*/ 12 h 87"/>
                <a:gd name="T80" fmla="*/ 21 w 65"/>
                <a:gd name="T81" fmla="*/ 12 h 87"/>
                <a:gd name="T82" fmla="*/ 0 w 65"/>
                <a:gd name="T83" fmla="*/ 12 h 87"/>
                <a:gd name="T84" fmla="*/ 21 w 65"/>
                <a:gd name="T85" fmla="*/ 19 h 87"/>
                <a:gd name="T86" fmla="*/ 43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
                <a:gd name="T133" fmla="*/ 0 h 87"/>
                <a:gd name="T134" fmla="*/ 65 w 65"/>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round/>
              <a:headEnd/>
              <a:tailEnd/>
            </a:ln>
          </p:spPr>
          <p:txBody>
            <a:bodyPr/>
            <a:lstStyle/>
            <a:p>
              <a:endParaRPr lang="en-US"/>
            </a:p>
          </p:txBody>
        </p:sp>
        <p:sp>
          <p:nvSpPr>
            <p:cNvPr id="7651" name="Freeform 505"/>
            <p:cNvSpPr>
              <a:spLocks/>
            </p:cNvSpPr>
            <p:nvPr/>
          </p:nvSpPr>
          <p:spPr bwMode="auto">
            <a:xfrm>
              <a:off x="2909" y="2084"/>
              <a:ext cx="289" cy="348"/>
            </a:xfrm>
            <a:custGeom>
              <a:avLst/>
              <a:gdLst>
                <a:gd name="T0" fmla="*/ 36 w 290"/>
                <a:gd name="T1" fmla="*/ 188 h 322"/>
                <a:gd name="T2" fmla="*/ 54 w 290"/>
                <a:gd name="T3" fmla="*/ 120 h 322"/>
                <a:gd name="T4" fmla="*/ 151 w 290"/>
                <a:gd name="T5" fmla="*/ 68 h 322"/>
                <a:gd name="T6" fmla="*/ 151 w 290"/>
                <a:gd name="T7" fmla="*/ 68 h 322"/>
                <a:gd name="T8" fmla="*/ 193 w 290"/>
                <a:gd name="T9" fmla="*/ 85 h 322"/>
                <a:gd name="T10" fmla="*/ 205 w 290"/>
                <a:gd name="T11" fmla="*/ 52 h 322"/>
                <a:gd name="T12" fmla="*/ 217 w 290"/>
                <a:gd name="T13" fmla="*/ 19 h 322"/>
                <a:gd name="T14" fmla="*/ 236 w 290"/>
                <a:gd name="T15" fmla="*/ 31 h 322"/>
                <a:gd name="T16" fmla="*/ 254 w 290"/>
                <a:gd name="T17" fmla="*/ 120 h 322"/>
                <a:gd name="T18" fmla="*/ 260 w 290"/>
                <a:gd name="T19" fmla="*/ 256 h 322"/>
                <a:gd name="T20" fmla="*/ 266 w 290"/>
                <a:gd name="T21" fmla="*/ 323 h 322"/>
                <a:gd name="T22" fmla="*/ 248 w 290"/>
                <a:gd name="T23" fmla="*/ 428 h 322"/>
                <a:gd name="T24" fmla="*/ 242 w 290"/>
                <a:gd name="T25" fmla="*/ 547 h 322"/>
                <a:gd name="T26" fmla="*/ 223 w 290"/>
                <a:gd name="T27" fmla="*/ 698 h 322"/>
                <a:gd name="T28" fmla="*/ 211 w 290"/>
                <a:gd name="T29" fmla="*/ 765 h 322"/>
                <a:gd name="T30" fmla="*/ 164 w 290"/>
                <a:gd name="T31" fmla="*/ 694 h 322"/>
                <a:gd name="T32" fmla="*/ 146 w 290"/>
                <a:gd name="T33" fmla="*/ 728 h 322"/>
                <a:gd name="T34" fmla="*/ 145 w 290"/>
                <a:gd name="T35" fmla="*/ 733 h 322"/>
                <a:gd name="T36" fmla="*/ 145 w 290"/>
                <a:gd name="T37" fmla="*/ 728 h 322"/>
                <a:gd name="T38" fmla="*/ 140 w 290"/>
                <a:gd name="T39" fmla="*/ 737 h 322"/>
                <a:gd name="T40" fmla="*/ 137 w 290"/>
                <a:gd name="T41" fmla="*/ 751 h 322"/>
                <a:gd name="T42" fmla="*/ 134 w 290"/>
                <a:gd name="T43" fmla="*/ 753 h 322"/>
                <a:gd name="T44" fmla="*/ 120 w 290"/>
                <a:gd name="T45" fmla="*/ 759 h 322"/>
                <a:gd name="T46" fmla="*/ 62 w 290"/>
                <a:gd name="T47" fmla="*/ 765 h 322"/>
                <a:gd name="T48" fmla="*/ 51 w 290"/>
                <a:gd name="T49" fmla="*/ 791 h 322"/>
                <a:gd name="T50" fmla="*/ 59 w 290"/>
                <a:gd name="T51" fmla="*/ 765 h 322"/>
                <a:gd name="T52" fmla="*/ 128 w 290"/>
                <a:gd name="T53" fmla="*/ 764 h 322"/>
                <a:gd name="T54" fmla="*/ 157 w 290"/>
                <a:gd name="T55" fmla="*/ 710 h 322"/>
                <a:gd name="T56" fmla="*/ 205 w 290"/>
                <a:gd name="T57" fmla="*/ 764 h 322"/>
                <a:gd name="T58" fmla="*/ 176 w 290"/>
                <a:gd name="T59" fmla="*/ 662 h 322"/>
                <a:gd name="T60" fmla="*/ 118 w 290"/>
                <a:gd name="T61" fmla="*/ 773 h 322"/>
                <a:gd name="T62" fmla="*/ 59 w 290"/>
                <a:gd name="T63" fmla="*/ 765 h 322"/>
                <a:gd name="T64" fmla="*/ 30 w 290"/>
                <a:gd name="T65" fmla="*/ 815 h 322"/>
                <a:gd name="T66" fmla="*/ 30 w 290"/>
                <a:gd name="T67" fmla="*/ 732 h 322"/>
                <a:gd name="T68" fmla="*/ 18 w 290"/>
                <a:gd name="T69" fmla="*/ 666 h 322"/>
                <a:gd name="T70" fmla="*/ 6 w 290"/>
                <a:gd name="T71" fmla="*/ 598 h 322"/>
                <a:gd name="T72" fmla="*/ 6 w 290"/>
                <a:gd name="T73" fmla="*/ 547 h 322"/>
                <a:gd name="T74" fmla="*/ 12 w 290"/>
                <a:gd name="T75" fmla="*/ 512 h 322"/>
                <a:gd name="T76" fmla="*/ 18 w 290"/>
                <a:gd name="T77" fmla="*/ 442 h 322"/>
                <a:gd name="T78" fmla="*/ 36 w 290"/>
                <a:gd name="T79" fmla="*/ 428 h 322"/>
                <a:gd name="T80" fmla="*/ 36 w 290"/>
                <a:gd name="T81" fmla="*/ 323 h 322"/>
                <a:gd name="T82" fmla="*/ 36 w 290"/>
                <a:gd name="T83" fmla="*/ 205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0"/>
                <a:gd name="T127" fmla="*/ 0 h 322"/>
                <a:gd name="T128" fmla="*/ 290 w 290"/>
                <a:gd name="T129" fmla="*/ 322 h 3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round/>
              <a:headEnd/>
              <a:tailEnd/>
            </a:ln>
          </p:spPr>
          <p:txBody>
            <a:bodyPr/>
            <a:lstStyle/>
            <a:p>
              <a:endParaRPr lang="en-US"/>
            </a:p>
          </p:txBody>
        </p:sp>
        <p:sp>
          <p:nvSpPr>
            <p:cNvPr id="7652" name="Freeform 506"/>
            <p:cNvSpPr>
              <a:spLocks/>
            </p:cNvSpPr>
            <p:nvPr/>
          </p:nvSpPr>
          <p:spPr bwMode="auto">
            <a:xfrm>
              <a:off x="2959" y="2347"/>
              <a:ext cx="209" cy="198"/>
            </a:xfrm>
            <a:custGeom>
              <a:avLst/>
              <a:gdLst>
                <a:gd name="T0" fmla="*/ 12 w 210"/>
                <a:gd name="T1" fmla="*/ 98 h 183"/>
                <a:gd name="T2" fmla="*/ 76 w 210"/>
                <a:gd name="T3" fmla="*/ 114 h 183"/>
                <a:gd name="T4" fmla="*/ 105 w 210"/>
                <a:gd name="T5" fmla="*/ 84 h 183"/>
                <a:gd name="T6" fmla="*/ 133 w 210"/>
                <a:gd name="T7" fmla="*/ 2 h 183"/>
                <a:gd name="T8" fmla="*/ 162 w 210"/>
                <a:gd name="T9" fmla="*/ 106 h 183"/>
                <a:gd name="T10" fmla="*/ 166 w 210"/>
                <a:gd name="T11" fmla="*/ 114 h 183"/>
                <a:gd name="T12" fmla="*/ 143 w 210"/>
                <a:gd name="T13" fmla="*/ 213 h 183"/>
                <a:gd name="T14" fmla="*/ 149 w 210"/>
                <a:gd name="T15" fmla="*/ 230 h 183"/>
                <a:gd name="T16" fmla="*/ 167 w 210"/>
                <a:gd name="T17" fmla="*/ 261 h 183"/>
                <a:gd name="T18" fmla="*/ 173 w 210"/>
                <a:gd name="T19" fmla="*/ 298 h 183"/>
                <a:gd name="T20" fmla="*/ 185 w 210"/>
                <a:gd name="T21" fmla="*/ 348 h 183"/>
                <a:gd name="T22" fmla="*/ 192 w 210"/>
                <a:gd name="T23" fmla="*/ 348 h 183"/>
                <a:gd name="T24" fmla="*/ 198 w 210"/>
                <a:gd name="T25" fmla="*/ 402 h 183"/>
                <a:gd name="T26" fmla="*/ 167 w 210"/>
                <a:gd name="T27" fmla="*/ 402 h 183"/>
                <a:gd name="T28" fmla="*/ 161 w 210"/>
                <a:gd name="T29" fmla="*/ 418 h 183"/>
                <a:gd name="T30" fmla="*/ 155 w 210"/>
                <a:gd name="T31" fmla="*/ 452 h 183"/>
                <a:gd name="T32" fmla="*/ 137 w 210"/>
                <a:gd name="T33" fmla="*/ 452 h 183"/>
                <a:gd name="T34" fmla="*/ 125 w 210"/>
                <a:gd name="T35" fmla="*/ 452 h 183"/>
                <a:gd name="T36" fmla="*/ 125 w 210"/>
                <a:gd name="T37" fmla="*/ 452 h 183"/>
                <a:gd name="T38" fmla="*/ 113 w 210"/>
                <a:gd name="T39" fmla="*/ 452 h 183"/>
                <a:gd name="T40" fmla="*/ 107 w 210"/>
                <a:gd name="T41" fmla="*/ 471 h 183"/>
                <a:gd name="T42" fmla="*/ 105 w 210"/>
                <a:gd name="T43" fmla="*/ 437 h 183"/>
                <a:gd name="T44" fmla="*/ 94 w 210"/>
                <a:gd name="T45" fmla="*/ 402 h 183"/>
                <a:gd name="T46" fmla="*/ 88 w 210"/>
                <a:gd name="T47" fmla="*/ 418 h 183"/>
                <a:gd name="T48" fmla="*/ 76 w 210"/>
                <a:gd name="T49" fmla="*/ 418 h 183"/>
                <a:gd name="T50" fmla="*/ 64 w 210"/>
                <a:gd name="T51" fmla="*/ 383 h 183"/>
                <a:gd name="T52" fmla="*/ 58 w 210"/>
                <a:gd name="T53" fmla="*/ 383 h 183"/>
                <a:gd name="T54" fmla="*/ 58 w 210"/>
                <a:gd name="T55" fmla="*/ 348 h 183"/>
                <a:gd name="T56" fmla="*/ 46 w 210"/>
                <a:gd name="T57" fmla="*/ 315 h 183"/>
                <a:gd name="T58" fmla="*/ 40 w 210"/>
                <a:gd name="T59" fmla="*/ 298 h 183"/>
                <a:gd name="T60" fmla="*/ 22 w 210"/>
                <a:gd name="T61" fmla="*/ 249 h 183"/>
                <a:gd name="T62" fmla="*/ 22 w 210"/>
                <a:gd name="T63" fmla="*/ 230 h 183"/>
                <a:gd name="T64" fmla="*/ 20 w 210"/>
                <a:gd name="T65" fmla="*/ 215 h 183"/>
                <a:gd name="T66" fmla="*/ 3 w 210"/>
                <a:gd name="T67" fmla="*/ 195 h 183"/>
                <a:gd name="T68" fmla="*/ 3 w 210"/>
                <a:gd name="T69" fmla="*/ 180 h 183"/>
                <a:gd name="T70" fmla="*/ 0 w 210"/>
                <a:gd name="T71" fmla="*/ 169 h 183"/>
                <a:gd name="T72" fmla="*/ 15 w 210"/>
                <a:gd name="T73" fmla="*/ 106 h 183"/>
                <a:gd name="T74" fmla="*/ 20 w 210"/>
                <a:gd name="T75" fmla="*/ 105 h 183"/>
                <a:gd name="T76" fmla="*/ 41 w 210"/>
                <a:gd name="T77" fmla="*/ 105 h 183"/>
                <a:gd name="T78" fmla="*/ 50 w 210"/>
                <a:gd name="T79" fmla="*/ 106 h 183"/>
                <a:gd name="T80" fmla="*/ 84 w 210"/>
                <a:gd name="T81" fmla="*/ 105 h 183"/>
                <a:gd name="T82" fmla="*/ 104 w 210"/>
                <a:gd name="T83" fmla="*/ 84 h 183"/>
                <a:gd name="T84" fmla="*/ 113 w 210"/>
                <a:gd name="T85" fmla="*/ 52 h 183"/>
                <a:gd name="T86" fmla="*/ 134 w 210"/>
                <a:gd name="T87" fmla="*/ 2 h 183"/>
                <a:gd name="T88" fmla="*/ 161 w 210"/>
                <a:gd name="T89" fmla="*/ 105 h 183"/>
                <a:gd name="T90" fmla="*/ 152 w 210"/>
                <a:gd name="T91" fmla="*/ 76 h 183"/>
                <a:gd name="T92" fmla="*/ 132 w 210"/>
                <a:gd name="T93" fmla="*/ 0 h 183"/>
                <a:gd name="T94" fmla="*/ 107 w 210"/>
                <a:gd name="T95" fmla="*/ 70 h 183"/>
                <a:gd name="T96" fmla="*/ 74 w 210"/>
                <a:gd name="T97" fmla="*/ 114 h 183"/>
                <a:gd name="T98" fmla="*/ 62 w 210"/>
                <a:gd name="T99" fmla="*/ 115 h 183"/>
                <a:gd name="T100" fmla="*/ 15 w 210"/>
                <a:gd name="T101" fmla="*/ 106 h 183"/>
                <a:gd name="T102" fmla="*/ 3 w 210"/>
                <a:gd name="T103" fmla="*/ 155 h 183"/>
                <a:gd name="T104" fmla="*/ 12 w 210"/>
                <a:gd name="T105" fmla="*/ 98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183"/>
                <a:gd name="T161" fmla="*/ 210 w 210"/>
                <a:gd name="T162" fmla="*/ 183 h 1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round/>
              <a:headEnd/>
              <a:tailEnd/>
            </a:ln>
          </p:spPr>
          <p:txBody>
            <a:bodyPr/>
            <a:lstStyle/>
            <a:p>
              <a:endParaRPr lang="en-US"/>
            </a:p>
          </p:txBody>
        </p:sp>
      </p:grpSp>
      <p:sp>
        <p:nvSpPr>
          <p:cNvPr id="7172" name="Rectangle 507"/>
          <p:cNvSpPr>
            <a:spLocks noChangeArrowheads="1"/>
          </p:cNvSpPr>
          <p:nvPr/>
        </p:nvSpPr>
        <p:spPr bwMode="auto">
          <a:xfrm>
            <a:off x="2627313" y="5270500"/>
            <a:ext cx="4572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r>
              <a:rPr lang="en-US" altLang="en-US" sz="1800" b="0"/>
              <a:t> </a:t>
            </a:r>
            <a:r>
              <a:rPr lang="en-US" altLang="en-US" sz="1600">
                <a:solidFill>
                  <a:srgbClr val="B367FF"/>
                </a:solidFill>
              </a:rPr>
              <a:t>1 Agreement only</a:t>
            </a:r>
            <a:r>
              <a:rPr lang="en-US" altLang="en-US" sz="1600">
                <a:solidFill>
                  <a:srgbClr val="ACECF7"/>
                </a:solidFill>
              </a:rPr>
              <a:t/>
            </a:r>
            <a:br>
              <a:rPr lang="en-US" altLang="en-US" sz="1600">
                <a:solidFill>
                  <a:srgbClr val="ACECF7"/>
                </a:solidFill>
              </a:rPr>
            </a:br>
            <a:r>
              <a:rPr lang="en-US" altLang="en-US" sz="1600">
                <a:solidFill>
                  <a:srgbClr val="21ABBE"/>
                </a:solidFill>
              </a:rPr>
              <a:t>37 Protocol only (including EU)</a:t>
            </a:r>
            <a:br>
              <a:rPr lang="en-US" altLang="en-US" sz="1600">
                <a:solidFill>
                  <a:srgbClr val="21ABBE"/>
                </a:solidFill>
              </a:rPr>
            </a:br>
            <a:r>
              <a:rPr lang="en-US" altLang="en-US" sz="1600">
                <a:solidFill>
                  <a:srgbClr val="6F73BF"/>
                </a:solidFill>
              </a:rPr>
              <a:t>54 Agreement and Protocol</a:t>
            </a:r>
          </a:p>
          <a:p>
            <a:pPr eaLnBrk="1" hangingPunct="1">
              <a:spcBef>
                <a:spcPct val="0"/>
              </a:spcBef>
              <a:buFontTx/>
              <a:buNone/>
            </a:pPr>
            <a:r>
              <a:rPr lang="en-US" altLang="en-US" sz="1600"/>
              <a:t>92 Members</a:t>
            </a:r>
          </a:p>
        </p:txBody>
      </p:sp>
    </p:spTree>
    <p:extLst>
      <p:ext uri="{BB962C8B-B14F-4D97-AF65-F5344CB8AC3E}">
        <p14:creationId xmlns:p14="http://schemas.microsoft.com/office/powerpoint/2010/main" val="3584337016"/>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eaLnBrk="1" hangingPunct="1"/>
            <a:r>
              <a:rPr lang="fr-CH" altLang="en-US" sz="2800" dirty="0" smtClean="0"/>
              <a:t>ACCESSIONS</a:t>
            </a:r>
            <a:endParaRPr lang="en-US" altLang="en-US" sz="2800" dirty="0" smtClean="0"/>
          </a:p>
        </p:txBody>
      </p:sp>
      <p:sp>
        <p:nvSpPr>
          <p:cNvPr id="8195" name="Rectangle 3"/>
          <p:cNvSpPr>
            <a:spLocks noGrp="1" noChangeArrowheads="1"/>
          </p:cNvSpPr>
          <p:nvPr>
            <p:ph type="body" idx="1"/>
          </p:nvPr>
        </p:nvSpPr>
        <p:spPr>
          <a:xfrm>
            <a:off x="250825" y="1628775"/>
            <a:ext cx="8569325" cy="4895850"/>
          </a:xfrm>
        </p:spPr>
        <p:txBody>
          <a:bodyPr/>
          <a:lstStyle/>
          <a:p>
            <a:pPr eaLnBrk="1" hangingPunct="1">
              <a:defRPr/>
            </a:pPr>
            <a:endParaRPr lang="fr-CH" sz="2000" dirty="0" smtClean="0"/>
          </a:p>
          <a:p>
            <a:pPr eaLnBrk="1" hangingPunct="1">
              <a:defRPr/>
            </a:pPr>
            <a:r>
              <a:rPr lang="en-US" sz="2000" dirty="0" smtClean="0"/>
              <a:t>Significant geographical expansion of the Madrid system </a:t>
            </a:r>
          </a:p>
          <a:p>
            <a:pPr marL="0" indent="0" eaLnBrk="1" hangingPunct="1">
              <a:buNone/>
              <a:defRPr/>
            </a:pPr>
            <a:endParaRPr lang="en-US" sz="2000" dirty="0" smtClean="0"/>
          </a:p>
          <a:p>
            <a:pPr eaLnBrk="1" hangingPunct="1">
              <a:defRPr/>
            </a:pPr>
            <a:r>
              <a:rPr lang="en-US" sz="2000" dirty="0" smtClean="0"/>
              <a:t>2012: The Philippines, Colombia, New Zealand and Mexico</a:t>
            </a:r>
          </a:p>
          <a:p>
            <a:pPr marL="0" indent="0" eaLnBrk="1" hangingPunct="1">
              <a:buNone/>
              <a:defRPr/>
            </a:pPr>
            <a:endParaRPr lang="en-US" sz="2000" dirty="0" smtClean="0"/>
          </a:p>
          <a:p>
            <a:pPr eaLnBrk="1" hangingPunct="1">
              <a:defRPr/>
            </a:pPr>
            <a:r>
              <a:rPr lang="en-US" sz="2000" dirty="0" smtClean="0"/>
              <a:t>2013: India, Rwanda and Tunisia (October 16, 2013)</a:t>
            </a:r>
          </a:p>
          <a:p>
            <a:pPr eaLnBrk="1" hangingPunct="1">
              <a:defRPr/>
            </a:pPr>
            <a:endParaRPr lang="fr-CH" sz="2000" dirty="0" smtClean="0"/>
          </a:p>
          <a:p>
            <a:pPr eaLnBrk="1" hangingPunct="1">
              <a:defRPr/>
            </a:pPr>
            <a:r>
              <a:rPr lang="fr-CH" sz="2000" dirty="0" smtClean="0"/>
              <a:t>Future accessions?</a:t>
            </a:r>
          </a:p>
          <a:p>
            <a:pPr lvl="1" eaLnBrk="1" hangingPunct="1">
              <a:lnSpc>
                <a:spcPct val="150000"/>
              </a:lnSpc>
              <a:buFont typeface="Wingdings" panose="05000000000000000000" pitchFamily="2" charset="2"/>
              <a:buChar char="Ø"/>
              <a:defRPr/>
            </a:pPr>
            <a:r>
              <a:rPr lang="fr-CH" sz="1800" dirty="0" smtClean="0"/>
              <a:t>Latin American countries</a:t>
            </a:r>
          </a:p>
          <a:p>
            <a:pPr lvl="1" eaLnBrk="1" hangingPunct="1">
              <a:lnSpc>
                <a:spcPct val="150000"/>
              </a:lnSpc>
              <a:buFont typeface="Wingdings" panose="05000000000000000000" pitchFamily="2" charset="2"/>
              <a:buChar char="Ø"/>
              <a:defRPr/>
            </a:pPr>
            <a:r>
              <a:rPr lang="fr-CH" sz="1800" dirty="0" smtClean="0"/>
              <a:t>ASEAN countries by 2015</a:t>
            </a:r>
          </a:p>
          <a:p>
            <a:pPr lvl="1" eaLnBrk="1" hangingPunct="1">
              <a:lnSpc>
                <a:spcPct val="150000"/>
              </a:lnSpc>
              <a:buFont typeface="Wingdings" panose="05000000000000000000" pitchFamily="2" charset="2"/>
              <a:buChar char="Ø"/>
              <a:defRPr/>
            </a:pPr>
            <a:r>
              <a:rPr lang="en-US" sz="1800" dirty="0" smtClean="0"/>
              <a:t>Caribbean</a:t>
            </a:r>
            <a:r>
              <a:rPr lang="fr-CH" sz="1800" dirty="0" smtClean="0"/>
              <a:t> countries</a:t>
            </a:r>
          </a:p>
          <a:p>
            <a:pPr lvl="1" eaLnBrk="1" hangingPunct="1">
              <a:lnSpc>
                <a:spcPct val="150000"/>
              </a:lnSpc>
              <a:buFont typeface="Wingdings" panose="05000000000000000000" pitchFamily="2" charset="2"/>
              <a:buChar char="Ø"/>
              <a:defRPr/>
            </a:pPr>
            <a:r>
              <a:rPr lang="en-US" sz="1800" dirty="0" smtClean="0"/>
              <a:t>African</a:t>
            </a:r>
            <a:r>
              <a:rPr lang="fr-CH" sz="1800" dirty="0" smtClean="0"/>
              <a:t> countries</a:t>
            </a:r>
          </a:p>
          <a:p>
            <a:pPr marL="457200" lvl="1" indent="0" eaLnBrk="1" hangingPunct="1">
              <a:buFontTx/>
              <a:buNone/>
              <a:defRPr/>
            </a:pPr>
            <a:endParaRPr lang="en-US" dirty="0" smtClean="0"/>
          </a:p>
        </p:txBody>
      </p:sp>
    </p:spTree>
    <p:extLst>
      <p:ext uri="{BB962C8B-B14F-4D97-AF65-F5344CB8AC3E}">
        <p14:creationId xmlns:p14="http://schemas.microsoft.com/office/powerpoint/2010/main" val="1991554556"/>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7544" y="188640"/>
            <a:ext cx="8229600" cy="1143000"/>
          </a:xfrm>
        </p:spPr>
        <p:txBody>
          <a:bodyPr/>
          <a:lstStyle/>
          <a:p>
            <a:pPr algn="ctr"/>
            <a:r>
              <a:rPr lang="en-US" altLang="en-US" sz="2800" dirty="0" smtClean="0"/>
              <a:t>KEY PRINCIPLES OF THE MADRID SYSTEM (1)</a:t>
            </a:r>
          </a:p>
        </p:txBody>
      </p:sp>
      <p:sp>
        <p:nvSpPr>
          <p:cNvPr id="9219" name="Rectangle 3"/>
          <p:cNvSpPr>
            <a:spLocks noGrp="1" noChangeArrowheads="1"/>
          </p:cNvSpPr>
          <p:nvPr>
            <p:ph type="body" idx="1"/>
          </p:nvPr>
        </p:nvSpPr>
        <p:spPr>
          <a:xfrm>
            <a:off x="250825" y="1556792"/>
            <a:ext cx="8893175" cy="5073650"/>
          </a:xfrm>
        </p:spPr>
        <p:txBody>
          <a:bodyPr/>
          <a:lstStyle/>
          <a:p>
            <a:pPr>
              <a:lnSpc>
                <a:spcPct val="90000"/>
              </a:lnSpc>
            </a:pPr>
            <a:r>
              <a:rPr lang="en-US" altLang="en-US" sz="2000" u="sng" dirty="0" smtClean="0"/>
              <a:t>Entitlement and Basic Mark</a:t>
            </a:r>
            <a:r>
              <a:rPr lang="en-US" altLang="en-US" sz="2000" dirty="0" smtClean="0"/>
              <a:t>:</a:t>
            </a:r>
          </a:p>
          <a:p>
            <a:pPr marL="0" indent="0">
              <a:lnSpc>
                <a:spcPct val="90000"/>
              </a:lnSpc>
              <a:buNone/>
            </a:pPr>
            <a:endParaRPr lang="en-US" altLang="en-US" dirty="0" smtClean="0"/>
          </a:p>
          <a:p>
            <a:pPr>
              <a:lnSpc>
                <a:spcPct val="90000"/>
              </a:lnSpc>
              <a:buFontTx/>
              <a:buNone/>
            </a:pPr>
            <a:r>
              <a:rPr lang="en-US" altLang="en-US" dirty="0" smtClean="0"/>
              <a:t>	</a:t>
            </a:r>
            <a:r>
              <a:rPr lang="en-US" altLang="en-US" sz="1800" dirty="0" smtClean="0"/>
              <a:t>To use the Madrid system, you need a connection with a Contracting Party (CP), like establishment, domicile or nationality, </a:t>
            </a:r>
            <a:r>
              <a:rPr lang="en-US" altLang="en-US" sz="1800" b="1" dirty="0" smtClean="0"/>
              <a:t>and</a:t>
            </a:r>
            <a:r>
              <a:rPr lang="en-US" altLang="en-US" sz="1800" dirty="0" smtClean="0"/>
              <a:t> a mark applied for or registered (basic mark) with that CP (Office of origin)</a:t>
            </a:r>
          </a:p>
          <a:p>
            <a:pPr lvl="1">
              <a:lnSpc>
                <a:spcPct val="90000"/>
              </a:lnSpc>
            </a:pPr>
            <a:endParaRPr lang="en-US" altLang="en-US" dirty="0" smtClean="0"/>
          </a:p>
          <a:p>
            <a:pPr>
              <a:lnSpc>
                <a:spcPct val="90000"/>
              </a:lnSpc>
            </a:pPr>
            <a:r>
              <a:rPr lang="en-US" altLang="en-US" sz="2000" u="sng" dirty="0" smtClean="0"/>
              <a:t>One to many relationship:</a:t>
            </a:r>
            <a:r>
              <a:rPr lang="en-US" altLang="en-US" sz="2000" dirty="0" smtClean="0"/>
              <a:t> </a:t>
            </a:r>
          </a:p>
          <a:p>
            <a:pPr marL="0" indent="0">
              <a:lnSpc>
                <a:spcPct val="90000"/>
              </a:lnSpc>
              <a:buNone/>
            </a:pPr>
            <a:endParaRPr lang="en-US" altLang="en-US" dirty="0" smtClean="0"/>
          </a:p>
          <a:p>
            <a:pPr>
              <a:lnSpc>
                <a:spcPct val="90000"/>
              </a:lnSpc>
              <a:buFontTx/>
              <a:buNone/>
            </a:pPr>
            <a:r>
              <a:rPr lang="en-US" altLang="en-US" sz="1800" dirty="0" smtClean="0"/>
              <a:t>	File a single international application through the Office of origin for a single international registration (IR) in which one or more Contracting Parties (CP) are designated </a:t>
            </a:r>
          </a:p>
          <a:p>
            <a:pPr>
              <a:lnSpc>
                <a:spcPct val="90000"/>
              </a:lnSpc>
            </a:pPr>
            <a:endParaRPr lang="en-US" altLang="en-US" u="sng" dirty="0" smtClean="0"/>
          </a:p>
          <a:p>
            <a:pPr>
              <a:lnSpc>
                <a:spcPct val="90000"/>
              </a:lnSpc>
            </a:pPr>
            <a:r>
              <a:rPr lang="en-US" altLang="en-US" sz="2000" u="sng" dirty="0" smtClean="0"/>
              <a:t>Renewal:</a:t>
            </a:r>
          </a:p>
          <a:p>
            <a:pPr marL="0" indent="0">
              <a:lnSpc>
                <a:spcPct val="90000"/>
              </a:lnSpc>
              <a:buNone/>
            </a:pPr>
            <a:endParaRPr lang="en-US" altLang="en-US" sz="2000" u="sng" dirty="0" smtClean="0"/>
          </a:p>
          <a:p>
            <a:pPr>
              <a:lnSpc>
                <a:spcPct val="90000"/>
              </a:lnSpc>
              <a:buFontTx/>
              <a:buNone/>
            </a:pPr>
            <a:r>
              <a:rPr lang="en-US" altLang="en-US" dirty="0" smtClean="0"/>
              <a:t>	</a:t>
            </a:r>
            <a:r>
              <a:rPr lang="en-US" altLang="en-US" sz="1800" dirty="0" smtClean="0"/>
              <a:t>Every 10 years</a:t>
            </a:r>
          </a:p>
        </p:txBody>
      </p:sp>
    </p:spTree>
    <p:extLst>
      <p:ext uri="{BB962C8B-B14F-4D97-AF65-F5344CB8AC3E}">
        <p14:creationId xmlns:p14="http://schemas.microsoft.com/office/powerpoint/2010/main" val="1886831906"/>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a:r>
              <a:rPr lang="en-US" altLang="en-US" sz="2800" dirty="0" smtClean="0"/>
              <a:t>KEY PRINCIPLES OF THE MADRID SYSTEM (2)</a:t>
            </a:r>
          </a:p>
        </p:txBody>
      </p:sp>
      <p:sp>
        <p:nvSpPr>
          <p:cNvPr id="10243" name="Rectangle 3"/>
          <p:cNvSpPr>
            <a:spLocks noGrp="1" noChangeArrowheads="1"/>
          </p:cNvSpPr>
          <p:nvPr>
            <p:ph type="body" idx="1"/>
          </p:nvPr>
        </p:nvSpPr>
        <p:spPr>
          <a:xfrm>
            <a:off x="251520" y="1484784"/>
            <a:ext cx="8712968" cy="4352925"/>
          </a:xfrm>
        </p:spPr>
        <p:txBody>
          <a:bodyPr/>
          <a:lstStyle/>
          <a:p>
            <a:pPr>
              <a:lnSpc>
                <a:spcPct val="90000"/>
              </a:lnSpc>
            </a:pPr>
            <a:r>
              <a:rPr lang="en-US" altLang="en-US" sz="2000" u="sng" dirty="0" smtClean="0"/>
              <a:t>Fixed time limit for refusal: </a:t>
            </a:r>
          </a:p>
          <a:p>
            <a:pPr marL="0" indent="0">
              <a:lnSpc>
                <a:spcPct val="90000"/>
              </a:lnSpc>
              <a:buNone/>
            </a:pPr>
            <a:endParaRPr lang="en-US" altLang="en-US" sz="2000" u="sng" dirty="0" smtClean="0"/>
          </a:p>
          <a:p>
            <a:pPr>
              <a:lnSpc>
                <a:spcPct val="90000"/>
              </a:lnSpc>
              <a:buFontTx/>
              <a:buNone/>
            </a:pPr>
            <a:r>
              <a:rPr lang="en-US" altLang="en-US" dirty="0" smtClean="0"/>
              <a:t>	</a:t>
            </a:r>
            <a:r>
              <a:rPr lang="en-US" altLang="en-US" sz="1800" dirty="0" smtClean="0"/>
              <a:t>A CP will need to refuse protection within 12/18 months, otherwise the mark will be deemed protected</a:t>
            </a:r>
          </a:p>
          <a:p>
            <a:pPr>
              <a:lnSpc>
                <a:spcPct val="90000"/>
              </a:lnSpc>
            </a:pPr>
            <a:endParaRPr lang="en-US" altLang="en-US" u="sng" dirty="0" smtClean="0"/>
          </a:p>
          <a:p>
            <a:pPr>
              <a:lnSpc>
                <a:spcPct val="90000"/>
              </a:lnSpc>
            </a:pPr>
            <a:r>
              <a:rPr lang="en-US" altLang="en-US" sz="2000" u="sng" dirty="0" smtClean="0"/>
              <a:t>“</a:t>
            </a:r>
            <a:r>
              <a:rPr lang="fr-CH" altLang="en-US" sz="2000" u="sng" dirty="0" smtClean="0"/>
              <a:t>Bundle of rights</a:t>
            </a:r>
            <a:r>
              <a:rPr lang="en-US" altLang="en-US" sz="2000" u="sng" dirty="0" smtClean="0"/>
              <a:t>”:</a:t>
            </a:r>
            <a:r>
              <a:rPr lang="en-US" altLang="en-US" sz="2000" dirty="0" smtClean="0"/>
              <a:t> </a:t>
            </a:r>
          </a:p>
          <a:p>
            <a:pPr marL="0" indent="0">
              <a:lnSpc>
                <a:spcPct val="90000"/>
              </a:lnSpc>
              <a:buNone/>
            </a:pPr>
            <a:endParaRPr lang="en-US" altLang="en-US" dirty="0" smtClean="0"/>
          </a:p>
          <a:p>
            <a:pPr>
              <a:lnSpc>
                <a:spcPct val="90000"/>
              </a:lnSpc>
              <a:buFontTx/>
              <a:buNone/>
            </a:pPr>
            <a:r>
              <a:rPr lang="en-US" altLang="en-US" dirty="0" smtClean="0"/>
              <a:t>	</a:t>
            </a:r>
            <a:r>
              <a:rPr lang="en-US" altLang="en-US" sz="1800" dirty="0" smtClean="0"/>
              <a:t>If no refusal is issued, the resulting IR has the effect of a grant of protection in each designated CP</a:t>
            </a:r>
          </a:p>
          <a:p>
            <a:pPr>
              <a:lnSpc>
                <a:spcPct val="90000"/>
              </a:lnSpc>
              <a:buFontTx/>
              <a:buNone/>
            </a:pPr>
            <a:endParaRPr lang="en-US" altLang="en-US" sz="2000" dirty="0" smtClean="0"/>
          </a:p>
          <a:p>
            <a:pPr>
              <a:lnSpc>
                <a:spcPct val="90000"/>
              </a:lnSpc>
            </a:pPr>
            <a:r>
              <a:rPr lang="en-US" altLang="en-US" sz="2000" u="sng" dirty="0" smtClean="0"/>
              <a:t>Extending the geographical protection</a:t>
            </a:r>
            <a:r>
              <a:rPr lang="en-US" altLang="en-US" sz="2000" dirty="0" smtClean="0"/>
              <a:t>: </a:t>
            </a:r>
          </a:p>
          <a:p>
            <a:pPr marL="0" indent="0">
              <a:lnSpc>
                <a:spcPct val="90000"/>
              </a:lnSpc>
              <a:buNone/>
            </a:pPr>
            <a:endParaRPr lang="en-US" altLang="en-US" sz="2000" dirty="0" smtClean="0"/>
          </a:p>
          <a:p>
            <a:pPr>
              <a:lnSpc>
                <a:spcPct val="90000"/>
              </a:lnSpc>
              <a:buFontTx/>
              <a:buNone/>
            </a:pPr>
            <a:r>
              <a:rPr lang="en-US" altLang="en-US" dirty="0" smtClean="0"/>
              <a:t>	</a:t>
            </a:r>
            <a:r>
              <a:rPr lang="en-US" altLang="en-US" sz="1800" dirty="0" smtClean="0"/>
              <a:t>Additional countries may later be included in the IR by subsequent designation</a:t>
            </a:r>
          </a:p>
        </p:txBody>
      </p:sp>
    </p:spTree>
    <p:extLst>
      <p:ext uri="{BB962C8B-B14F-4D97-AF65-F5344CB8AC3E}">
        <p14:creationId xmlns:p14="http://schemas.microsoft.com/office/powerpoint/2010/main" val="1075722626"/>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ctr"/>
            <a:r>
              <a:rPr lang="en-US" altLang="en-US" sz="2800" dirty="0" smtClean="0"/>
              <a:t>THE INTERNATIONAL PROCEDURE</a:t>
            </a:r>
          </a:p>
        </p:txBody>
      </p:sp>
      <p:graphicFrame>
        <p:nvGraphicFramePr>
          <p:cNvPr id="4" name="Content Placeholder 3"/>
          <p:cNvGraphicFramePr>
            <a:graphicFrameLocks noGrp="1"/>
          </p:cNvGraphicFramePr>
          <p:nvPr>
            <p:ph idx="1"/>
          </p:nvPr>
        </p:nvGraphicFramePr>
        <p:xfrm>
          <a:off x="-252536" y="1773238"/>
          <a:ext cx="8229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268" name="Straight Arrow Connector 5"/>
          <p:cNvCxnSpPr>
            <a:cxnSpLocks noChangeShapeType="1"/>
          </p:cNvCxnSpPr>
          <p:nvPr/>
        </p:nvCxnSpPr>
        <p:spPr bwMode="auto">
          <a:xfrm flipV="1">
            <a:off x="1341438" y="1989138"/>
            <a:ext cx="1081087" cy="576262"/>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Elbow Connector 7"/>
          <p:cNvCxnSpPr/>
          <p:nvPr/>
        </p:nvCxnSpPr>
        <p:spPr bwMode="auto">
          <a:xfrm flipV="1">
            <a:off x="261938" y="1989138"/>
            <a:ext cx="2087562" cy="647700"/>
          </a:xfrm>
          <a:prstGeom prst="bentConnector3">
            <a:avLst>
              <a:gd name="adj1" fmla="val 50000"/>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0" name="Rectangle 18"/>
          <p:cNvSpPr>
            <a:spLocks noChangeArrowheads="1"/>
          </p:cNvSpPr>
          <p:nvPr/>
        </p:nvSpPr>
        <p:spPr bwMode="auto">
          <a:xfrm>
            <a:off x="4284663" y="2006600"/>
            <a:ext cx="2182812" cy="522288"/>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Certifies the application and forwards it to WIPO</a:t>
            </a:r>
          </a:p>
        </p:txBody>
      </p:sp>
      <p:sp>
        <p:nvSpPr>
          <p:cNvPr id="11271" name="Rectangle 19"/>
          <p:cNvSpPr>
            <a:spLocks noChangeArrowheads="1"/>
          </p:cNvSpPr>
          <p:nvPr/>
        </p:nvSpPr>
        <p:spPr bwMode="auto">
          <a:xfrm>
            <a:off x="4284663" y="3124200"/>
            <a:ext cx="4032250" cy="1168400"/>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Conducts the formal examination; records the mark in the International Registry and publishes the international registration in the Gazette. Issues a certificate of registration and notifies the designated Contracting Parties</a:t>
            </a:r>
          </a:p>
        </p:txBody>
      </p:sp>
      <p:sp>
        <p:nvSpPr>
          <p:cNvPr id="11272" name="Rectangle 20"/>
          <p:cNvSpPr>
            <a:spLocks noChangeArrowheads="1"/>
          </p:cNvSpPr>
          <p:nvPr/>
        </p:nvSpPr>
        <p:spPr bwMode="auto">
          <a:xfrm>
            <a:off x="6443663" y="4541838"/>
            <a:ext cx="2592387" cy="1385887"/>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Scope of protection of the international registration will be determined by the substantive examination under domestic law, within 12/18 months</a:t>
            </a:r>
          </a:p>
        </p:txBody>
      </p:sp>
      <p:sp>
        <p:nvSpPr>
          <p:cNvPr id="11273" name="Rectangle 21"/>
          <p:cNvSpPr>
            <a:spLocks noChangeArrowheads="1"/>
          </p:cNvSpPr>
          <p:nvPr/>
        </p:nvSpPr>
        <p:spPr bwMode="auto">
          <a:xfrm>
            <a:off x="261938" y="3598863"/>
            <a:ext cx="1717675" cy="523875"/>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0"/>
              </a:spcBef>
              <a:buFontTx/>
              <a:buNone/>
            </a:pPr>
            <a:r>
              <a:rPr lang="en-US" altLang="en-US" sz="1400"/>
              <a:t>Entitlement</a:t>
            </a:r>
          </a:p>
          <a:p>
            <a:pPr eaLnBrk="1" hangingPunct="1">
              <a:spcBef>
                <a:spcPct val="0"/>
              </a:spcBef>
              <a:buFontTx/>
              <a:buNone/>
            </a:pPr>
            <a:r>
              <a:rPr lang="es-ES_tradnl" altLang="en-US" sz="1400"/>
              <a:t>Basic Mark</a:t>
            </a:r>
            <a:endParaRPr lang="en-US" altLang="en-US" sz="1400"/>
          </a:p>
        </p:txBody>
      </p:sp>
    </p:spTree>
    <p:extLst>
      <p:ext uri="{BB962C8B-B14F-4D97-AF65-F5344CB8AC3E}">
        <p14:creationId xmlns:p14="http://schemas.microsoft.com/office/powerpoint/2010/main" val="10225507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274638"/>
            <a:ext cx="7704856" cy="1143000"/>
          </a:xfrm>
        </p:spPr>
        <p:txBody>
          <a:bodyPr/>
          <a:lstStyle/>
          <a:p>
            <a:r>
              <a:rPr lang="en-US" dirty="0" smtClean="0"/>
              <a:t>GLOBAL IP INFRASTRUCTURE </a:t>
            </a:r>
            <a:endParaRPr lang="en-US" dirty="0"/>
          </a:p>
        </p:txBody>
      </p:sp>
      <p:sp>
        <p:nvSpPr>
          <p:cNvPr id="3" name="Espace réservé du contenu 2"/>
          <p:cNvSpPr>
            <a:spLocks noGrp="1"/>
          </p:cNvSpPr>
          <p:nvPr>
            <p:ph idx="1"/>
          </p:nvPr>
        </p:nvSpPr>
        <p:spPr>
          <a:xfrm>
            <a:off x="107504" y="1700808"/>
            <a:ext cx="9036496" cy="4424933"/>
          </a:xfrm>
        </p:spPr>
        <p:txBody>
          <a:bodyPr/>
          <a:lstStyle/>
          <a:p>
            <a:pPr marL="0" indent="0" algn="just">
              <a:buNone/>
            </a:pPr>
            <a:endParaRPr lang="en-US" altLang="ja-JP" sz="1600" dirty="0" smtClean="0">
              <a:cs typeface="Arial" charset="0"/>
            </a:endParaRPr>
          </a:p>
          <a:p>
            <a:pPr marL="0" indent="0" algn="just">
              <a:buNone/>
            </a:pPr>
            <a:endParaRPr lang="en-US" altLang="ja-JP" sz="1600" dirty="0" smtClean="0">
              <a:cs typeface="Arial" charset="0"/>
            </a:endParaRPr>
          </a:p>
          <a:p>
            <a:r>
              <a:rPr lang="en-US" sz="2200" dirty="0" smtClean="0">
                <a:latin typeface="Arial" charset="0"/>
                <a:cs typeface="Arial" charset="0"/>
              </a:rPr>
              <a:t>WIPO is coordinating with stakeholders to develop tools, services, platforms, standards, etc. that enable IP institutions to work :</a:t>
            </a:r>
          </a:p>
          <a:p>
            <a:pPr marL="0" indent="0">
              <a:buNone/>
            </a:pPr>
            <a:endParaRPr lang="fr-CH" sz="1800" dirty="0" smtClean="0">
              <a:latin typeface="Arial" charset="0"/>
              <a:cs typeface="Arial" charset="0"/>
            </a:endParaRPr>
          </a:p>
          <a:p>
            <a:pPr marL="0" indent="0">
              <a:buNone/>
            </a:pPr>
            <a:endParaRPr lang="en-US" sz="1800" dirty="0" smtClean="0">
              <a:latin typeface="Arial" charset="0"/>
              <a:cs typeface="Arial" charset="0"/>
            </a:endParaRPr>
          </a:p>
          <a:p>
            <a:pPr lvl="1">
              <a:buFont typeface="Wingdings" panose="05000000000000000000" pitchFamily="2" charset="2"/>
              <a:buChar char="Ø"/>
            </a:pPr>
            <a:r>
              <a:rPr lang="en-US" sz="2000" b="1" dirty="0" smtClean="0">
                <a:solidFill>
                  <a:srgbClr val="3366FF"/>
                </a:solidFill>
                <a:latin typeface="Arial" charset="0"/>
                <a:cs typeface="Arial" charset="0"/>
              </a:rPr>
              <a:t>EFFICIENTLY</a:t>
            </a:r>
            <a:r>
              <a:rPr lang="en-US" sz="2000" dirty="0" smtClean="0">
                <a:solidFill>
                  <a:srgbClr val="3366FF"/>
                </a:solidFill>
                <a:latin typeface="Arial" charset="0"/>
                <a:cs typeface="Arial" charset="0"/>
              </a:rPr>
              <a:t> </a:t>
            </a:r>
          </a:p>
          <a:p>
            <a:pPr marL="457200" lvl="1" indent="0">
              <a:buNone/>
            </a:pPr>
            <a:endParaRPr lang="en-US" sz="2000" dirty="0" smtClean="0">
              <a:solidFill>
                <a:srgbClr val="3366FF"/>
              </a:solidFill>
              <a:latin typeface="Arial" charset="0"/>
              <a:cs typeface="Arial" charset="0"/>
            </a:endParaRPr>
          </a:p>
          <a:p>
            <a:pPr lvl="1">
              <a:buFont typeface="Wingdings" panose="05000000000000000000" pitchFamily="2" charset="2"/>
              <a:buChar char="Ø"/>
            </a:pPr>
            <a:r>
              <a:rPr lang="en-US" sz="2000" b="1" dirty="0" smtClean="0">
                <a:solidFill>
                  <a:srgbClr val="3366FF"/>
                </a:solidFill>
                <a:latin typeface="Arial" charset="0"/>
                <a:cs typeface="Arial" charset="0"/>
              </a:rPr>
              <a:t>PROVIDE BETTER</a:t>
            </a:r>
            <a:r>
              <a:rPr lang="en-US" sz="2000" dirty="0" smtClean="0">
                <a:solidFill>
                  <a:srgbClr val="3366FF"/>
                </a:solidFill>
                <a:latin typeface="Arial" charset="0"/>
                <a:cs typeface="Arial" charset="0"/>
              </a:rPr>
              <a:t> </a:t>
            </a:r>
          </a:p>
          <a:p>
            <a:pPr marL="457200" lvl="1" indent="0">
              <a:buNone/>
            </a:pPr>
            <a:endParaRPr lang="en-US" sz="2000" dirty="0" smtClean="0">
              <a:solidFill>
                <a:srgbClr val="3366FF"/>
              </a:solidFill>
              <a:latin typeface="Arial" charset="0"/>
              <a:cs typeface="Arial" charset="0"/>
            </a:endParaRPr>
          </a:p>
          <a:p>
            <a:pPr lvl="1">
              <a:buFont typeface="Wingdings" panose="05000000000000000000" pitchFamily="2" charset="2"/>
              <a:buChar char="Ø"/>
            </a:pPr>
            <a:r>
              <a:rPr lang="en-US" sz="2000" b="1" dirty="0" smtClean="0">
                <a:solidFill>
                  <a:srgbClr val="3366FF"/>
                </a:solidFill>
                <a:latin typeface="Arial" charset="0"/>
                <a:cs typeface="Arial" charset="0"/>
              </a:rPr>
              <a:t>HIGH QUALITY SERVICES</a:t>
            </a:r>
            <a:endParaRPr lang="en-US" sz="2000" dirty="0" smtClean="0">
              <a:solidFill>
                <a:srgbClr val="3366FF"/>
              </a:solidFill>
              <a:latin typeface="Arial" charset="0"/>
              <a:cs typeface="Arial" charset="0"/>
            </a:endParaRPr>
          </a:p>
          <a:p>
            <a:pPr marL="0" indent="0" algn="just">
              <a:buNone/>
            </a:pPr>
            <a:endParaRPr lang="en-US" dirty="0" smtClean="0"/>
          </a:p>
          <a:p>
            <a:endParaRPr lang="en-US" dirty="0"/>
          </a:p>
        </p:txBody>
      </p:sp>
    </p:spTree>
    <p:extLst>
      <p:ext uri="{BB962C8B-B14F-4D97-AF65-F5344CB8AC3E}">
        <p14:creationId xmlns:p14="http://schemas.microsoft.com/office/powerpoint/2010/main" val="1004683733"/>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95536" y="116632"/>
            <a:ext cx="8229600" cy="1143000"/>
          </a:xfrm>
        </p:spPr>
        <p:txBody>
          <a:bodyPr/>
          <a:lstStyle/>
          <a:p>
            <a:pPr eaLnBrk="1" hangingPunct="1"/>
            <a:r>
              <a:rPr lang="en-US" altLang="en-US" sz="2800" dirty="0" smtClean="0"/>
              <a:t>THE MADRID SYSTEM – FACTS AND FIGURES</a:t>
            </a:r>
          </a:p>
        </p:txBody>
      </p:sp>
      <p:sp>
        <p:nvSpPr>
          <p:cNvPr id="12291" name="Content Placeholder 1"/>
          <p:cNvSpPr>
            <a:spLocks noGrp="1"/>
          </p:cNvSpPr>
          <p:nvPr>
            <p:ph idx="1"/>
          </p:nvPr>
        </p:nvSpPr>
        <p:spPr>
          <a:xfrm>
            <a:off x="323528" y="1484313"/>
            <a:ext cx="8820471" cy="4608512"/>
          </a:xfrm>
        </p:spPr>
        <p:txBody>
          <a:bodyPr/>
          <a:lstStyle/>
          <a:p>
            <a:pPr>
              <a:spcBef>
                <a:spcPts val="1800"/>
              </a:spcBef>
            </a:pPr>
            <a:r>
              <a:rPr lang="en-US" altLang="en-US" sz="2000" dirty="0" smtClean="0"/>
              <a:t>Worldwide trademark filings + 9.3% from 2008 to 2011</a:t>
            </a:r>
          </a:p>
          <a:p>
            <a:pPr>
              <a:spcBef>
                <a:spcPts val="1800"/>
              </a:spcBef>
            </a:pPr>
            <a:r>
              <a:rPr lang="en-US" altLang="en-US" sz="2000" dirty="0" smtClean="0"/>
              <a:t>2012			+ 4.1% growth in applications</a:t>
            </a:r>
          </a:p>
          <a:p>
            <a:pPr>
              <a:spcBef>
                <a:spcPts val="1800"/>
              </a:spcBef>
            </a:pPr>
            <a:r>
              <a:rPr lang="en-US" altLang="en-US" sz="2000" dirty="0" smtClean="0"/>
              <a:t>2013 		+ 6.4% growth in applications</a:t>
            </a:r>
          </a:p>
          <a:p>
            <a:pPr>
              <a:spcBef>
                <a:spcPts val="1800"/>
              </a:spcBef>
            </a:pPr>
            <a:r>
              <a:rPr lang="en-US" altLang="en-US" sz="2000" dirty="0" smtClean="0"/>
              <a:t>Received 46,829 international applications</a:t>
            </a:r>
          </a:p>
          <a:p>
            <a:pPr marL="0" indent="0">
              <a:spcBef>
                <a:spcPts val="1800"/>
              </a:spcBef>
              <a:buNone/>
            </a:pPr>
            <a:endParaRPr lang="fr-CH" altLang="en-US" sz="2000" dirty="0" smtClean="0"/>
          </a:p>
          <a:p>
            <a:pPr marL="0" indent="0">
              <a:spcBef>
                <a:spcPts val="1800"/>
              </a:spcBef>
              <a:buNone/>
            </a:pPr>
            <a:endParaRPr lang="en-US" altLang="en-US" sz="2000" dirty="0" smtClean="0"/>
          </a:p>
          <a:p>
            <a:pPr>
              <a:spcBef>
                <a:spcPts val="1800"/>
              </a:spcBef>
            </a:pPr>
            <a:r>
              <a:rPr lang="en-US" altLang="en-US" sz="2000" dirty="0" smtClean="0"/>
              <a:t>Over 578,320 international registrations in force</a:t>
            </a:r>
          </a:p>
          <a:p>
            <a:pPr>
              <a:spcBef>
                <a:spcPts val="1800"/>
              </a:spcBef>
            </a:pPr>
            <a:r>
              <a:rPr lang="en-US" altLang="en-US" sz="2000" dirty="0" smtClean="0"/>
              <a:t>5.61 million designations in force</a:t>
            </a:r>
          </a:p>
          <a:p>
            <a:pPr>
              <a:spcBef>
                <a:spcPts val="1800"/>
              </a:spcBef>
            </a:pPr>
            <a:r>
              <a:rPr lang="en-US" altLang="en-US" sz="2000" dirty="0" smtClean="0"/>
              <a:t>191,759 holders of international registrations</a:t>
            </a:r>
          </a:p>
          <a:p>
            <a:pPr>
              <a:buFontTx/>
              <a:buNone/>
            </a:pPr>
            <a:endParaRPr lang="en-US" altLang="en-US" dirty="0" smtClean="0"/>
          </a:p>
        </p:txBody>
      </p:sp>
      <p:sp>
        <p:nvSpPr>
          <p:cNvPr id="12292" name="Right Arrow 1"/>
          <p:cNvSpPr>
            <a:spLocks noChangeArrowheads="1"/>
          </p:cNvSpPr>
          <p:nvPr/>
        </p:nvSpPr>
        <p:spPr bwMode="auto">
          <a:xfrm>
            <a:off x="1979613" y="2189162"/>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2800"/>
          </a:p>
        </p:txBody>
      </p:sp>
      <p:sp>
        <p:nvSpPr>
          <p:cNvPr id="12293" name="Right Arrow 1"/>
          <p:cNvSpPr>
            <a:spLocks noChangeArrowheads="1"/>
          </p:cNvSpPr>
          <p:nvPr/>
        </p:nvSpPr>
        <p:spPr bwMode="auto">
          <a:xfrm>
            <a:off x="1965167" y="2636912"/>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2800"/>
          </a:p>
        </p:txBody>
      </p:sp>
    </p:spTree>
    <p:extLst>
      <p:ext uri="{BB962C8B-B14F-4D97-AF65-F5344CB8AC3E}">
        <p14:creationId xmlns:p14="http://schemas.microsoft.com/office/powerpoint/2010/main" val="1176700797"/>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457200" y="1773238"/>
          <a:ext cx="8229600" cy="3455988"/>
        </p:xfrm>
        <a:graphic>
          <a:graphicData uri="http://schemas.openxmlformats.org/drawingml/2006/table">
            <a:tbl>
              <a:tblPr/>
              <a:tblGrid>
                <a:gridCol w="5087938"/>
                <a:gridCol w="3141662"/>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44,414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6.89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Classes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2.46</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CHF 3,038</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68% &lt; 3,000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3329" name="Rectangle 30"/>
          <p:cNvSpPr>
            <a:spLocks noChangeArrowheads="1"/>
          </p:cNvSpPr>
          <p:nvPr/>
        </p:nvSpPr>
        <p:spPr bwMode="auto">
          <a:xfrm>
            <a:off x="1763688" y="331470"/>
            <a:ext cx="5964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2800" b="0" dirty="0" smtClean="0">
                <a:solidFill>
                  <a:srgbClr val="00408C"/>
                </a:solidFill>
                <a:latin typeface="+mj-lt"/>
              </a:rPr>
              <a:t>GENERAL PROFILE 2013</a:t>
            </a:r>
            <a:endParaRPr lang="en-US" altLang="en-US" sz="2800" b="0" dirty="0">
              <a:solidFill>
                <a:srgbClr val="00408C"/>
              </a:solidFill>
              <a:latin typeface="+mj-lt"/>
            </a:endParaRPr>
          </a:p>
        </p:txBody>
      </p:sp>
    </p:spTree>
    <p:extLst>
      <p:ext uri="{BB962C8B-B14F-4D97-AF65-F5344CB8AC3E}">
        <p14:creationId xmlns:p14="http://schemas.microsoft.com/office/powerpoint/2010/main" val="91298805"/>
      </p:ext>
    </p:extLst>
  </p:cSld>
  <p:clrMapOvr>
    <a:masterClrMapping/>
  </p:clrMapOvr>
  <p:transition>
    <p:pull/>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79512" y="274638"/>
            <a:ext cx="8785101" cy="1143000"/>
          </a:xfrm>
        </p:spPr>
        <p:txBody>
          <a:bodyPr/>
          <a:lstStyle/>
          <a:p>
            <a:pPr algn="ctr" eaLnBrk="1" hangingPunct="1"/>
            <a:r>
              <a:rPr lang="en-US" altLang="en-US" sz="2800" dirty="0" smtClean="0"/>
              <a:t>TOP 5 CONTRACTING PARTIES: DESIGNATIONS IN IRS (COUNTRY OF THE HOLDER)</a:t>
            </a:r>
          </a:p>
        </p:txBody>
      </p:sp>
      <p:graphicFrame>
        <p:nvGraphicFramePr>
          <p:cNvPr id="6" name="Chart 5"/>
          <p:cNvGraphicFramePr>
            <a:graphicFrameLocks/>
          </p:cNvGraphicFramePr>
          <p:nvPr/>
        </p:nvGraphicFramePr>
        <p:xfrm>
          <a:off x="179512" y="1556792"/>
          <a:ext cx="8640960" cy="4536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4875131"/>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39552" y="274638"/>
            <a:ext cx="8147248" cy="633412"/>
          </a:xfrm>
        </p:spPr>
        <p:txBody>
          <a:bodyPr/>
          <a:lstStyle/>
          <a:p>
            <a:pPr algn="ctr" eaLnBrk="1" hangingPunct="1"/>
            <a:r>
              <a:rPr lang="en-US" altLang="en-US" sz="2800" dirty="0" smtClean="0"/>
              <a:t>TOP 5 DESIGNATED CONTRACTING PARTIES</a:t>
            </a:r>
          </a:p>
        </p:txBody>
      </p:sp>
      <p:graphicFrame>
        <p:nvGraphicFramePr>
          <p:cNvPr id="5" name="Chart 4"/>
          <p:cNvGraphicFramePr>
            <a:graphicFrameLocks/>
          </p:cNvGraphicFramePr>
          <p:nvPr/>
        </p:nvGraphicFramePr>
        <p:xfrm>
          <a:off x="107504" y="1052736"/>
          <a:ext cx="8856984" cy="5040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8765340"/>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a:xfrm>
            <a:off x="0" y="192088"/>
            <a:ext cx="9036496" cy="1220688"/>
          </a:xfrm>
        </p:spPr>
        <p:txBody>
          <a:bodyPr/>
          <a:lstStyle/>
          <a:p>
            <a:pPr algn="ctr" eaLnBrk="1" hangingPunct="1"/>
            <a:r>
              <a:rPr lang="en-US" altLang="en-US" dirty="0" smtClean="0"/>
              <a:t/>
            </a:r>
            <a:br>
              <a:rPr lang="en-US" altLang="en-US" dirty="0" smtClean="0"/>
            </a:br>
            <a:r>
              <a:rPr lang="en-US" altLang="en-US" sz="2800" dirty="0" smtClean="0"/>
              <a:t>DESIGNATIONS IN IRS: </a:t>
            </a:r>
            <a:br>
              <a:rPr lang="en-US" altLang="en-US" sz="2800" dirty="0" smtClean="0"/>
            </a:br>
            <a:r>
              <a:rPr lang="en-US" altLang="en-US" sz="2800" dirty="0" smtClean="0"/>
              <a:t>SWEDEN AS COUNTRY OF THE HOLDER</a:t>
            </a:r>
            <a:r>
              <a:rPr lang="en-US" altLang="en-US" dirty="0" smtClean="0"/>
              <a:t/>
            </a:r>
            <a:br>
              <a:rPr lang="en-US" altLang="en-US" dirty="0" smtClean="0"/>
            </a:br>
            <a:endParaRPr lang="en-US" altLang="en-US" dirty="0" smtClean="0"/>
          </a:p>
        </p:txBody>
      </p:sp>
      <p:graphicFrame>
        <p:nvGraphicFramePr>
          <p:cNvPr id="6" name="Chart 5"/>
          <p:cNvGraphicFramePr>
            <a:graphicFrameLocks/>
          </p:cNvGraphicFramePr>
          <p:nvPr>
            <p:extLst>
              <p:ext uri="{D42A27DB-BD31-4B8C-83A1-F6EECF244321}">
                <p14:modId xmlns:p14="http://schemas.microsoft.com/office/powerpoint/2010/main" val="1420535165"/>
              </p:ext>
            </p:extLst>
          </p:nvPr>
        </p:nvGraphicFramePr>
        <p:xfrm>
          <a:off x="179512" y="1628800"/>
          <a:ext cx="8821488" cy="5341468"/>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TextBox 2"/>
          <p:cNvSpPr txBox="1">
            <a:spLocks noChangeArrowheads="1"/>
          </p:cNvSpPr>
          <p:nvPr/>
        </p:nvSpPr>
        <p:spPr bwMode="auto">
          <a:xfrm>
            <a:off x="1691680" y="1729741"/>
            <a:ext cx="187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50000"/>
              </a:spcBef>
              <a:buFontTx/>
              <a:buNone/>
            </a:pPr>
            <a:r>
              <a:rPr lang="en-US" altLang="en-US" sz="2000" dirty="0"/>
              <a:t>Total: 1.830</a:t>
            </a:r>
          </a:p>
        </p:txBody>
      </p:sp>
    </p:spTree>
    <p:extLst>
      <p:ext uri="{BB962C8B-B14F-4D97-AF65-F5344CB8AC3E}">
        <p14:creationId xmlns:p14="http://schemas.microsoft.com/office/powerpoint/2010/main" val="3269435852"/>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395536" y="188913"/>
            <a:ext cx="8397626" cy="863600"/>
          </a:xfrm>
        </p:spPr>
        <p:txBody>
          <a:bodyPr/>
          <a:lstStyle/>
          <a:p>
            <a:pPr algn="ctr" eaLnBrk="1" hangingPunct="1"/>
            <a:r>
              <a:rPr lang="en-US" altLang="en-US" dirty="0" smtClean="0"/>
              <a:t/>
            </a:r>
            <a:br>
              <a:rPr lang="en-US" altLang="en-US" dirty="0" smtClean="0"/>
            </a:br>
            <a:r>
              <a:rPr lang="en-US" altLang="en-US" sz="2800" dirty="0" smtClean="0"/>
              <a:t>DESIGNATIONS IN IRS: SWEDEN AS DCP</a:t>
            </a:r>
            <a:r>
              <a:rPr lang="en-US" altLang="en-US" dirty="0" smtClean="0"/>
              <a:t/>
            </a:r>
            <a:br>
              <a:rPr lang="en-US" altLang="en-US" dirty="0" smtClean="0"/>
            </a:br>
            <a:endParaRPr lang="en-US" altLang="en-US" dirty="0" smtClean="0"/>
          </a:p>
        </p:txBody>
      </p:sp>
      <p:graphicFrame>
        <p:nvGraphicFramePr>
          <p:cNvPr id="6" name="Chart 5"/>
          <p:cNvGraphicFramePr>
            <a:graphicFrameLocks/>
          </p:cNvGraphicFramePr>
          <p:nvPr/>
        </p:nvGraphicFramePr>
        <p:xfrm>
          <a:off x="-396552" y="980728"/>
          <a:ext cx="9433048" cy="54726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1819796"/>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6988"/>
            <a:ext cx="5940425" cy="6884988"/>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a:spLocks noChangeArrowheads="1"/>
          </p:cNvSpPr>
          <p:nvPr/>
        </p:nvSpPr>
        <p:spPr bwMode="auto">
          <a:xfrm>
            <a:off x="6588125" y="3414713"/>
            <a:ext cx="684213" cy="230187"/>
          </a:xfrm>
          <a:prstGeom prst="ellipse">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b="0"/>
          </a:p>
        </p:txBody>
      </p:sp>
    </p:spTree>
    <p:extLst>
      <p:ext uri="{BB962C8B-B14F-4D97-AF65-F5344CB8AC3E}">
        <p14:creationId xmlns:p14="http://schemas.microsoft.com/office/powerpoint/2010/main" val="210899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a:lstStyle/>
          <a:p>
            <a:pPr algn="ctr" eaLnBrk="1" hangingPunct="1"/>
            <a:r>
              <a:rPr lang="fr-CH" altLang="en-US" sz="2800" dirty="0" smtClean="0"/>
              <a:t>ONLINE INFORMATION SERVICES</a:t>
            </a:r>
            <a:endParaRPr lang="en-US" altLang="en-US" sz="2800" dirty="0" smtClean="0"/>
          </a:p>
        </p:txBody>
      </p:sp>
      <p:sp>
        <p:nvSpPr>
          <p:cNvPr id="19459" name="Rectangle 3"/>
          <p:cNvSpPr>
            <a:spLocks noGrp="1" noChangeArrowheads="1"/>
          </p:cNvSpPr>
          <p:nvPr>
            <p:ph type="body" idx="4294967295"/>
          </p:nvPr>
        </p:nvSpPr>
        <p:spPr>
          <a:xfrm>
            <a:off x="395537" y="1844675"/>
            <a:ext cx="8424614" cy="4087813"/>
          </a:xfrm>
        </p:spPr>
        <p:txBody>
          <a:bodyPr/>
          <a:lstStyle/>
          <a:p>
            <a:pPr eaLnBrk="1" hangingPunct="1">
              <a:lnSpc>
                <a:spcPct val="150000"/>
              </a:lnSpc>
            </a:pPr>
            <a:r>
              <a:rPr lang="en-GB" altLang="en-US" sz="2000" dirty="0" smtClean="0"/>
              <a:t>Legal texts, Guide and Information Notices</a:t>
            </a:r>
          </a:p>
          <a:p>
            <a:pPr eaLnBrk="1" hangingPunct="1">
              <a:lnSpc>
                <a:spcPct val="150000"/>
              </a:lnSpc>
            </a:pPr>
            <a:r>
              <a:rPr lang="en-GB" altLang="en-US" sz="2000" dirty="0" smtClean="0"/>
              <a:t>WIPO Gazette of International Marks</a:t>
            </a:r>
          </a:p>
          <a:p>
            <a:pPr eaLnBrk="1" hangingPunct="1">
              <a:lnSpc>
                <a:spcPct val="150000"/>
              </a:lnSpc>
            </a:pPr>
            <a:r>
              <a:rPr lang="en-GB" altLang="en-US" sz="2000" dirty="0" smtClean="0"/>
              <a:t>E-Renewal Tool</a:t>
            </a:r>
          </a:p>
          <a:p>
            <a:pPr eaLnBrk="1" hangingPunct="1">
              <a:lnSpc>
                <a:spcPct val="150000"/>
              </a:lnSpc>
            </a:pPr>
            <a:r>
              <a:rPr lang="en-GB" altLang="en-US" sz="2000" dirty="0" smtClean="0"/>
              <a:t>Fee Calculator: Costing service</a:t>
            </a:r>
          </a:p>
          <a:p>
            <a:pPr eaLnBrk="1" hangingPunct="1">
              <a:lnSpc>
                <a:spcPct val="150000"/>
              </a:lnSpc>
            </a:pPr>
            <a:r>
              <a:rPr lang="en-GB" altLang="en-US" sz="2000" dirty="0" smtClean="0"/>
              <a:t>ROMARIN: On-line search database</a:t>
            </a:r>
          </a:p>
          <a:p>
            <a:pPr eaLnBrk="1" hangingPunct="1">
              <a:lnSpc>
                <a:spcPct val="150000"/>
              </a:lnSpc>
            </a:pPr>
            <a:r>
              <a:rPr lang="en-US" altLang="en-US" sz="2000" dirty="0" smtClean="0"/>
              <a:t>Dynamic Madrid Statistics </a:t>
            </a:r>
            <a:endParaRPr lang="en-GB" altLang="en-US" sz="2000" dirty="0" smtClean="0"/>
          </a:p>
          <a:p>
            <a:pPr eaLnBrk="1" hangingPunct="1">
              <a:lnSpc>
                <a:spcPct val="150000"/>
              </a:lnSpc>
              <a:buFontTx/>
              <a:buNone/>
            </a:pPr>
            <a:r>
              <a:rPr lang="en-GB" altLang="en-US" sz="2000" dirty="0" smtClean="0"/>
              <a:t>	free access at </a:t>
            </a:r>
            <a:r>
              <a:rPr lang="en-US" altLang="en-US" sz="2000" dirty="0" smtClean="0">
                <a:solidFill>
                  <a:srgbClr val="0A0A0A"/>
                </a:solidFill>
                <a:hlinkClick r:id="rId3"/>
              </a:rPr>
              <a:t>http://www.wipo.int/madrid/en/</a:t>
            </a:r>
            <a:endParaRPr lang="en-US" altLang="en-US" sz="2000" dirty="0" smtClean="0">
              <a:solidFill>
                <a:srgbClr val="0A0A0A"/>
              </a:solidFill>
            </a:endParaRPr>
          </a:p>
          <a:p>
            <a:pPr eaLnBrk="1" hangingPunct="1">
              <a:buFontTx/>
              <a:buNone/>
            </a:pPr>
            <a:endParaRPr lang="en-US" altLang="en-US" dirty="0" smtClean="0">
              <a:solidFill>
                <a:srgbClr val="0A0A0A"/>
              </a:solidFill>
            </a:endParaRPr>
          </a:p>
          <a:p>
            <a:pPr eaLnBrk="1" hangingPunct="1">
              <a:buFontTx/>
              <a:buNone/>
            </a:pPr>
            <a:endParaRPr lang="en-GB" altLang="en-US" dirty="0" smtClean="0">
              <a:solidFill>
                <a:srgbClr val="0A0A0A"/>
              </a:solidFill>
            </a:endParaRPr>
          </a:p>
          <a:p>
            <a:pPr eaLnBrk="1" hangingPunct="1"/>
            <a:endParaRPr lang="en-US" altLang="en-US" dirty="0" smtClean="0">
              <a:solidFill>
                <a:srgbClr val="0A0A0A"/>
              </a:solidFill>
            </a:endParaRPr>
          </a:p>
        </p:txBody>
      </p:sp>
    </p:spTree>
    <p:extLst>
      <p:ext uri="{BB962C8B-B14F-4D97-AF65-F5344CB8AC3E}">
        <p14:creationId xmlns:p14="http://schemas.microsoft.com/office/powerpoint/2010/main" val="3333549448"/>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7544" y="188640"/>
            <a:ext cx="7704856" cy="1143000"/>
          </a:xfrm>
        </p:spPr>
        <p:txBody>
          <a:bodyPr/>
          <a:lstStyle/>
          <a:p>
            <a:pPr algn="ctr"/>
            <a:r>
              <a:rPr lang="fr-CH" altLang="en-US" sz="2800" dirty="0" smtClean="0"/>
              <a:t>ONLINE TOOLS</a:t>
            </a:r>
            <a:endParaRPr lang="en-US" altLang="en-US" sz="2800" dirty="0" smtClean="0"/>
          </a:p>
        </p:txBody>
      </p:sp>
      <p:sp>
        <p:nvSpPr>
          <p:cNvPr id="20483" name="Rectangle 3"/>
          <p:cNvSpPr>
            <a:spLocks noGrp="1" noChangeArrowheads="1"/>
          </p:cNvSpPr>
          <p:nvPr>
            <p:ph type="body" idx="1"/>
          </p:nvPr>
        </p:nvSpPr>
        <p:spPr>
          <a:xfrm>
            <a:off x="179512" y="1628800"/>
            <a:ext cx="8784976" cy="4857750"/>
          </a:xfrm>
        </p:spPr>
        <p:txBody>
          <a:bodyPr/>
          <a:lstStyle/>
          <a:p>
            <a:pPr eaLnBrk="1" hangingPunct="1"/>
            <a:r>
              <a:rPr lang="en-US" altLang="en-US" sz="2000" b="1" dirty="0" smtClean="0"/>
              <a:t>Madrid Goods and Services Manager (MGS): </a:t>
            </a:r>
            <a:r>
              <a:rPr lang="en-US" altLang="en-US" sz="1800" dirty="0" smtClean="0"/>
              <a:t>To use correct specifications of goods and services</a:t>
            </a:r>
          </a:p>
          <a:p>
            <a:pPr marL="0" indent="0" eaLnBrk="1" hangingPunct="1">
              <a:buNone/>
            </a:pPr>
            <a:endParaRPr lang="en-US" altLang="en-US" sz="1800" dirty="0" smtClean="0"/>
          </a:p>
          <a:p>
            <a:pPr eaLnBrk="1" hangingPunct="1"/>
            <a:r>
              <a:rPr lang="en-US" altLang="en-US" sz="2000" b="1" dirty="0" smtClean="0"/>
              <a:t>Madrid Real-Time Status (MRS): </a:t>
            </a:r>
            <a:r>
              <a:rPr lang="en-US" altLang="en-US" sz="1800" dirty="0" smtClean="0"/>
              <a:t>To inform of the status of an international application/registration </a:t>
            </a:r>
          </a:p>
          <a:p>
            <a:pPr marL="0" indent="0" eaLnBrk="1" hangingPunct="1">
              <a:buNone/>
            </a:pPr>
            <a:endParaRPr lang="en-US" altLang="en-US" sz="1800" dirty="0" smtClean="0"/>
          </a:p>
          <a:p>
            <a:pPr eaLnBrk="1" hangingPunct="1"/>
            <a:r>
              <a:rPr lang="en-US" altLang="en-US" sz="2000" b="1" dirty="0" smtClean="0"/>
              <a:t>Madrid Portfolio Manager (MPM): </a:t>
            </a:r>
            <a:r>
              <a:rPr lang="en-US" altLang="en-US" sz="1800" dirty="0" smtClean="0"/>
              <a:t>To allow the holders and representatives to view and modify their portfolio</a:t>
            </a:r>
          </a:p>
          <a:p>
            <a:pPr marL="0" indent="0" eaLnBrk="1" hangingPunct="1">
              <a:buNone/>
            </a:pPr>
            <a:endParaRPr lang="en-US" altLang="en-US" sz="1800" dirty="0" smtClean="0"/>
          </a:p>
          <a:p>
            <a:pPr eaLnBrk="1" hangingPunct="1"/>
            <a:r>
              <a:rPr lang="en-US" altLang="en-US" sz="2000" b="1" dirty="0" smtClean="0"/>
              <a:t>Madrid Electronic Alerts (MEA): </a:t>
            </a:r>
            <a:r>
              <a:rPr lang="en-US" altLang="en-US" sz="1800" dirty="0" smtClean="0"/>
              <a:t>To allow users to submit a list of IRs to monitor and to be informed by email when any of them change </a:t>
            </a:r>
          </a:p>
          <a:p>
            <a:pPr marL="0" indent="0" eaLnBrk="1" hangingPunct="1">
              <a:buNone/>
            </a:pPr>
            <a:endParaRPr lang="en-US" altLang="en-US" sz="1800" dirty="0" smtClean="0"/>
          </a:p>
          <a:p>
            <a:pPr eaLnBrk="1" hangingPunct="1"/>
            <a:r>
              <a:rPr lang="en-US" altLang="en-US" sz="1800" dirty="0" smtClean="0"/>
              <a:t>Accessible from </a:t>
            </a:r>
            <a:r>
              <a:rPr lang="en-US" altLang="en-US" sz="1800" dirty="0" smtClean="0">
                <a:hlinkClick r:id="rId3"/>
              </a:rPr>
              <a:t>http://www.wipo.int/madrid/en/services/</a:t>
            </a:r>
            <a:endParaRPr lang="en-US" altLang="en-US" sz="1800" dirty="0" smtClean="0"/>
          </a:p>
          <a:p>
            <a:endParaRPr lang="en-US" altLang="en-US" dirty="0" smtClean="0"/>
          </a:p>
        </p:txBody>
      </p:sp>
    </p:spTree>
    <p:extLst>
      <p:ext uri="{BB962C8B-B14F-4D97-AF65-F5344CB8AC3E}">
        <p14:creationId xmlns:p14="http://schemas.microsoft.com/office/powerpoint/2010/main" val="2031026918"/>
      </p:ext>
    </p:extLst>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23850" y="260350"/>
            <a:ext cx="8229600" cy="1143000"/>
          </a:xfrm>
        </p:spPr>
        <p:txBody>
          <a:bodyPr/>
          <a:lstStyle/>
          <a:p>
            <a:pPr algn="ctr" eaLnBrk="1" hangingPunct="1"/>
            <a:r>
              <a:rPr lang="fr-CH" altLang="en-US" sz="2800" dirty="0" smtClean="0"/>
              <a:t>RECENT DEVELOPMENTS</a:t>
            </a:r>
            <a:endParaRPr lang="en-US" altLang="en-US" sz="2800" dirty="0" smtClean="0"/>
          </a:p>
        </p:txBody>
      </p:sp>
      <p:sp>
        <p:nvSpPr>
          <p:cNvPr id="5123" name="Rectangle 3"/>
          <p:cNvSpPr>
            <a:spLocks noGrp="1" noChangeArrowheads="1"/>
          </p:cNvSpPr>
          <p:nvPr>
            <p:ph type="body" idx="1"/>
          </p:nvPr>
        </p:nvSpPr>
        <p:spPr>
          <a:xfrm>
            <a:off x="251520" y="2780928"/>
            <a:ext cx="8713788" cy="3344863"/>
          </a:xfrm>
        </p:spPr>
        <p:txBody>
          <a:bodyPr/>
          <a:lstStyle/>
          <a:p>
            <a:pPr eaLnBrk="1" hangingPunct="1">
              <a:lnSpc>
                <a:spcPct val="90000"/>
              </a:lnSpc>
              <a:defRPr/>
            </a:pPr>
            <a:r>
              <a:rPr lang="en-US" altLang="en-US" sz="2000" dirty="0" smtClean="0"/>
              <a:t>Webform: Online filing of subsequent designations</a:t>
            </a:r>
          </a:p>
          <a:p>
            <a:pPr marL="457200" lvl="1" indent="0" eaLnBrk="1" hangingPunct="1">
              <a:lnSpc>
                <a:spcPct val="90000"/>
              </a:lnSpc>
              <a:buFontTx/>
              <a:buNone/>
              <a:defRPr/>
            </a:pPr>
            <a:endParaRPr lang="en-US" altLang="en-US" sz="2000" dirty="0" smtClean="0"/>
          </a:p>
          <a:p>
            <a:pPr eaLnBrk="1" hangingPunct="1">
              <a:lnSpc>
                <a:spcPct val="90000"/>
              </a:lnSpc>
              <a:defRPr/>
            </a:pPr>
            <a:r>
              <a:rPr lang="en-US" altLang="en-US" sz="2000" dirty="0" smtClean="0"/>
              <a:t>Moving towards a one treaty system</a:t>
            </a:r>
          </a:p>
          <a:p>
            <a:pPr eaLnBrk="1" hangingPunct="1">
              <a:lnSpc>
                <a:spcPct val="90000"/>
              </a:lnSpc>
              <a:defRPr/>
            </a:pPr>
            <a:endParaRPr lang="en-US" altLang="en-US" sz="2000" dirty="0" smtClean="0"/>
          </a:p>
          <a:p>
            <a:pPr eaLnBrk="1" hangingPunct="1">
              <a:lnSpc>
                <a:spcPct val="90000"/>
              </a:lnSpc>
              <a:defRPr/>
            </a:pPr>
            <a:r>
              <a:rPr lang="en-US" altLang="en-US" sz="2000" dirty="0" smtClean="0"/>
              <a:t>Revision of official forms and new publication</a:t>
            </a:r>
          </a:p>
          <a:p>
            <a:pPr marL="0" indent="0" eaLnBrk="1" hangingPunct="1">
              <a:lnSpc>
                <a:spcPct val="90000"/>
              </a:lnSpc>
              <a:buFontTx/>
              <a:buNone/>
              <a:defRPr/>
            </a:pPr>
            <a:r>
              <a:rPr lang="fr-CH" altLang="en-US" dirty="0" smtClean="0"/>
              <a:t> </a:t>
            </a:r>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lvl="1" eaLnBrk="1" hangingPunct="1">
              <a:lnSpc>
                <a:spcPct val="90000"/>
              </a:lnSpc>
              <a:defRPr/>
            </a:pPr>
            <a:endParaRPr lang="en-US" altLang="en-US" dirty="0" smtClean="0"/>
          </a:p>
        </p:txBody>
      </p:sp>
    </p:spTree>
    <p:extLst>
      <p:ext uri="{BB962C8B-B14F-4D97-AF65-F5344CB8AC3E}">
        <p14:creationId xmlns:p14="http://schemas.microsoft.com/office/powerpoint/2010/main" val="3161201490"/>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1_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template_english</Template>
  <TotalTime>2517</TotalTime>
  <Words>6491</Words>
  <Application>Microsoft Office PowerPoint</Application>
  <PresentationFormat>On-screen Show (4:3)</PresentationFormat>
  <Paragraphs>1415</Paragraphs>
  <Slides>154</Slides>
  <Notes>100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154</vt:i4>
      </vt:variant>
    </vt:vector>
  </HeadingPairs>
  <TitlesOfParts>
    <vt:vector size="157" baseType="lpstr">
      <vt:lpstr>1_template_english</vt:lpstr>
      <vt:lpstr>Bitmap Image</vt:lpstr>
      <vt:lpstr>Chart</vt:lpstr>
      <vt:lpstr>PowerPoint Presentation</vt:lpstr>
      <vt:lpstr>PowerPoint Presentation</vt:lpstr>
      <vt:lpstr>   BASICS FACTS ABOUT WIPO </vt:lpstr>
      <vt:lpstr>          MILESTONES: 1883 - 2013 </vt:lpstr>
      <vt:lpstr>    INTELLECTUAL PROPERTY :               OUTREACH </vt:lpstr>
      <vt:lpstr>PowerPoint Presentation</vt:lpstr>
      <vt:lpstr> WIPO … PROVIDER OF PREMIER   GLOBAL IP SERVICES   </vt:lpstr>
      <vt:lpstr>  WIPO’s MAIN SOURCES OF REVENUE</vt:lpstr>
      <vt:lpstr>GLOBAL IP INFRASTRUCTURE </vt:lpstr>
      <vt:lpstr> GLOBAL IP INFRASTRUCTURE </vt:lpstr>
      <vt:lpstr>PowerPoint Presentation</vt:lpstr>
      <vt:lpstr>PowerPoint Presentation</vt:lpstr>
      <vt:lpstr>        STANDING COMMITTEES </vt:lpstr>
      <vt:lpstr>THE STANDING COMMITTEE ON LAW OF PATENTS </vt:lpstr>
      <vt:lpstr>   THE STANDING COMMITTEE ON LAW OF PATENTS            PART II </vt:lpstr>
      <vt:lpstr>THE STANDING COMMITTEE ON LAW OF PATENTS  PART III         </vt:lpstr>
      <vt:lpstr>                        NORM SETTING :             INDUSTRIAL DESIGNS</vt:lpstr>
      <vt:lpstr>        LATEST SCT SESSION (NOVEMBER 2013) </vt:lpstr>
      <vt:lpstr>BEYOND THE SCT</vt:lpstr>
      <vt:lpstr>          BEIJING TREATY ON AUDIOVISUAL            PERFORMANCES JUNE, 26 2012  </vt:lpstr>
      <vt:lpstr> BEIJING TREATY    </vt:lpstr>
      <vt:lpstr>MARRAKESH TREATY TO FACILITATE ACCESS TO PUBLISHED WORKS FOR PERSONS WHO ARE BLIND, VISUALLY IMPAIRED OR OTHERWISE PRINT DISABLED </vt:lpstr>
      <vt:lpstr>          MARRAKESH TREATY                              </vt:lpstr>
      <vt:lpstr>INTELLECTUAL PROPERTY AND  GENETIC RESOURCES, TRADITIONAL KNOWLEDGE  AND TRADITIONAL CULTURAL EXPRESSIONS </vt:lpstr>
      <vt:lpstr>INTELLECTUAL PROPERTY AND  GENETIC RESOURCES, TRADITIONAL KNOWLEDGE  AND TRADITIONAL CULTURAL EXPRESSIONS </vt:lpstr>
      <vt:lpstr>      MAJOR ECONOMIC STUDIES ON IP</vt:lpstr>
      <vt:lpstr>STRATEGIC REALIGNMENT WITHIN WIPO</vt:lpstr>
      <vt:lpstr>  TREND IN HAGUE FILINGS (DESIGNS)</vt:lpstr>
      <vt:lpstr>DEMAND FOR IP RIGHTS HAS GROWN</vt:lpstr>
      <vt:lpstr>MORE INVENTIONS AND GREATER  INTERNATIONALIZATION</vt:lpstr>
      <vt:lpstr>    STUDIES AND REPORTS </vt:lpstr>
      <vt:lpstr>STUDIES AND REPORTS II </vt:lpstr>
      <vt:lpstr> THE GLOBAL INNOVATION INDEX 2013 </vt:lpstr>
      <vt:lpstr> THE GLOBAL INNOVATION INDEX 2013 </vt:lpstr>
      <vt:lpstr> GLOBAL INNOVATION INDEX     FRAMEWORK</vt:lpstr>
      <vt:lpstr> SWEDEN  PROFILE </vt:lpstr>
      <vt:lpstr>     THE GLOBAL INNOVATION INDEX</vt:lpstr>
      <vt:lpstr>               SWEDEN  PROFILE </vt:lpstr>
      <vt:lpstr>      Sweden’s evolution with respect to IP filings and Economic Growth from 1997 to 2012  </vt:lpstr>
      <vt:lpstr>           PATENT APPLICATION BY TOP FIELDS OF              TECHNOLOGY (1997-2011)</vt:lpstr>
      <vt:lpstr>            INTERNATIONAL APPLICATIONS               VIA WIPO ADMINISTERED TREATIES            SWEDEN      </vt:lpstr>
      <vt:lpstr>      THANK YOU!  Victor Vazquez  Head, Section for coordination of developed countries,  Department for Transition and Developed countries (TDC)  World Intellectual Property Organization (WIPO) 34 chemin des Colombettes, 1211 Geneva 20, Switzerland T + 41 22 338 99 97;  victor.vazquez-lopez@wipo.int ;  www.wipo.int/dcea/en/roving_seminars.html        </vt:lpstr>
      <vt:lpstr>THE PATENT COOPERATION TREATY  (PCT) RECENT AND FUTURE DEVELOPMENTS </vt:lpstr>
      <vt:lpstr>PowerPoint Presentation</vt:lpstr>
      <vt:lpstr>PowerPoint Presentation</vt:lpstr>
      <vt:lpstr>THE PCT IN 1978</vt:lpstr>
      <vt:lpstr>PCT COVERAGE TODAY </vt:lpstr>
      <vt:lpstr>PowerPoint Presentation</vt:lpstr>
      <vt:lpstr>COUNTRIES NOT YET IN PCT</vt:lpstr>
      <vt:lpstr>PCT APPLICATIONS</vt:lpstr>
      <vt:lpstr>PowerPoint Presentation</vt:lpstr>
      <vt:lpstr>PowerPoint Presentation</vt:lpstr>
      <vt:lpstr>PowerPoint Presentation</vt:lpstr>
      <vt:lpstr>PARIS ROUTE VS. PCT NATIONAL PHASE</vt:lpstr>
      <vt:lpstr>TOP PCT APPLICANTS 2012</vt:lpstr>
      <vt:lpstr>TOP UNIVERSITY PCT APPLICANTS 2012</vt:lpstr>
      <vt:lpstr>TOP GOVERNMENT/RESEARCH INSTITUTION PCT APPLICANTS 2012</vt:lpstr>
      <vt:lpstr>SOME SWEDISH PCT APPLICANTS</vt:lpstr>
      <vt:lpstr>PowerPoint Presentation</vt:lpstr>
      <vt:lpstr>RECENT PCT DEVELOPMENTS</vt:lpstr>
      <vt:lpstr>AIA SIMPLIFICATION FOR PCT</vt:lpstr>
      <vt:lpstr>3RD PARTY OBSERVATION SYSTEM</vt:lpstr>
      <vt:lpstr>INDICATION OF AVAILABILITY FOR LICENSE</vt:lpstr>
      <vt:lpstr>ePCT</vt:lpstr>
      <vt:lpstr>PCT-PPH (1)</vt:lpstr>
      <vt:lpstr>PCT-PPH (2)</vt:lpstr>
      <vt:lpstr>PCT-PPH (3)</vt:lpstr>
      <vt:lpstr>WIPO AMC fee reduction for PCT users</vt:lpstr>
      <vt:lpstr>PowerPoint Presentation</vt:lpstr>
      <vt:lpstr>PowerPoint Presentation</vt:lpstr>
      <vt:lpstr>PowerPoint Presentation</vt:lpstr>
      <vt:lpstr>PCT WORKING GROUP MAY 21-24, 2013</vt:lpstr>
      <vt:lpstr>FUTURE PCT DEVELOPMENTS</vt:lpstr>
      <vt:lpstr>NEW RULES—JULY 2014</vt:lpstr>
      <vt:lpstr>EPCT: FURTHER IMPROVEMENTS</vt:lpstr>
      <vt:lpstr>PCT/WG 2014</vt:lpstr>
      <vt:lpstr>COLLABORATIVE PCT SEARCH</vt:lpstr>
      <vt:lpstr>PCT TRAINING OPTIONS</vt:lpstr>
      <vt:lpstr>PowerPoint Presentation</vt:lpstr>
      <vt:lpstr>PowerPoint Presentation</vt:lpstr>
      <vt:lpstr>GLOBAL IP SYSTEMS: THE MADRID SYSTEM &amp;  THE HAGUE SYSTEM </vt:lpstr>
      <vt:lpstr>PowerPoint Presentation</vt:lpstr>
      <vt:lpstr>ROUTES FOR PROTECTING A TRADEMARK</vt:lpstr>
      <vt:lpstr>THE MADRID SYSTEM</vt:lpstr>
      <vt:lpstr>THE MEMBERS OF THE MADRID SYSTEM</vt:lpstr>
      <vt:lpstr>ACCESSIONS</vt:lpstr>
      <vt:lpstr>KEY PRINCIPLES OF THE MADRID SYSTEM (1)</vt:lpstr>
      <vt:lpstr>KEY PRINCIPLES OF THE MADRID SYSTEM (2)</vt:lpstr>
      <vt:lpstr>THE INTERNATIONAL PROCEDURE</vt:lpstr>
      <vt:lpstr>THE MADRID SYSTEM – FACTS AND FIGURES</vt:lpstr>
      <vt:lpstr>PowerPoint Presentation</vt:lpstr>
      <vt:lpstr>TOP 5 CONTRACTING PARTIES: DESIGNATIONS IN IRS (COUNTRY OF THE HOLDER)</vt:lpstr>
      <vt:lpstr>TOP 5 DESIGNATED CONTRACTING PARTIES</vt:lpstr>
      <vt:lpstr> DESIGNATIONS IN IRS:  SWEDEN AS COUNTRY OF THE HOLDER </vt:lpstr>
      <vt:lpstr> DESIGNATIONS IN IRS: SWEDEN AS DCP </vt:lpstr>
      <vt:lpstr>PowerPoint Presentation</vt:lpstr>
      <vt:lpstr>ONLINE INFORMATION SERVICES</vt:lpstr>
      <vt:lpstr>ONLINE TOOLS</vt:lpstr>
      <vt:lpstr>RECENT DEVELOPMENTS</vt:lpstr>
      <vt:lpstr>BENEFITS FOR TRADEMARK OWNERS</vt:lpstr>
      <vt:lpstr>PowerPoint Presentation</vt:lpstr>
      <vt:lpstr>IN A NUTSHELL</vt:lpstr>
      <vt:lpstr> WIPO Director General Francis Gurry: </vt:lpstr>
      <vt:lpstr>THE HAGUE SYSTEM</vt:lpstr>
      <vt:lpstr>PowerPoint Presentation</vt:lpstr>
      <vt:lpstr>ACCESSIONS</vt:lpstr>
      <vt:lpstr>KEY PRINCIPLES OF THE HAGUE SYSTEM (1)</vt:lpstr>
      <vt:lpstr>KEY PRINCIPLES OF THE HAGUE SYSTEM (2)</vt:lpstr>
      <vt:lpstr>THE REGISTRATION PROCEDURE </vt:lpstr>
      <vt:lpstr>THE USE OF THE HAGUE SYSTEM IN 2013</vt:lpstr>
      <vt:lpstr>PowerPoint Presentation</vt:lpstr>
      <vt:lpstr>2013:  TOP FILING CONTRACTING PARTIES </vt:lpstr>
      <vt:lpstr>PowerPoint Presentation</vt:lpstr>
      <vt:lpstr>2013:  Most Designated Contracting Parties</vt:lpstr>
      <vt:lpstr>Advantages</vt:lpstr>
      <vt:lpstr>PowerPoint Presentation</vt:lpstr>
      <vt:lpstr>Global Databases for IP Platforms and Tools for the Connected Knowledge Economy </vt:lpstr>
      <vt:lpstr>BENEFITS TO STAKEHOLDERS </vt:lpstr>
      <vt:lpstr>GLOBAL DATABASES, TOOLS, AND PLATFORMS FOR IP BUSINESS (FREE)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SURVEY IN 2013</vt:lpstr>
      <vt:lpstr>WHO ARE USING PATENTSCOPE ? </vt:lpstr>
      <vt:lpstr>PowerPoint Presentation</vt:lpstr>
      <vt:lpstr>MONTHLY WEBINAR</vt:lpstr>
      <vt:lpstr>GLOBAL DATABASES, TOOLS, AND PLATFORMS FOR IP BUSINESS (FREE) </vt:lpstr>
      <vt:lpstr>GLOBAL BRANDS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GESTO GENDE Lorena</dc:creator>
  <cp:lastModifiedBy>GESTO GENDE Lorena</cp:lastModifiedBy>
  <cp:revision>198</cp:revision>
  <dcterms:created xsi:type="dcterms:W3CDTF">2013-11-19T16:02:28Z</dcterms:created>
  <dcterms:modified xsi:type="dcterms:W3CDTF">2014-03-19T09:01:27Z</dcterms:modified>
</cp:coreProperties>
</file>