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5" r:id="rId3"/>
    <p:sldId id="294" r:id="rId4"/>
    <p:sldId id="295" r:id="rId5"/>
    <p:sldId id="296" r:id="rId6"/>
    <p:sldId id="297" r:id="rId7"/>
    <p:sldId id="275" r:id="rId8"/>
    <p:sldId id="276" r:id="rId9"/>
    <p:sldId id="286" r:id="rId10"/>
    <p:sldId id="293" r:id="rId11"/>
    <p:sldId id="287" r:id="rId12"/>
    <p:sldId id="289" r:id="rId13"/>
    <p:sldId id="290" r:id="rId14"/>
    <p:sldId id="288" r:id="rId15"/>
    <p:sldId id="291" r:id="rId16"/>
    <p:sldId id="292" r:id="rId17"/>
    <p:sldId id="284" r:id="rId18"/>
    <p:sldId id="279" r:id="rId19"/>
    <p:sldId id="278" r:id="rId20"/>
    <p:sldId id="281" r:id="rId21"/>
    <p:sldId id="283" r:id="rId22"/>
    <p:sldId id="282" r:id="rId23"/>
    <p:sldId id="274" r:id="rId24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33CC33"/>
    <a:srgbClr val="99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24" autoAdjust="0"/>
  </p:normalViewPr>
  <p:slideViewPr>
    <p:cSldViewPr>
      <p:cViewPr varScale="1">
        <p:scale>
          <a:sx n="107" d="100"/>
          <a:sy n="107" d="100"/>
        </p:scale>
        <p:origin x="-7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3C4D39-A828-407E-80A1-2633BC445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96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013640-7CE2-43B3-B37F-1175B8C4D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71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5DFBA-C186-467D-88B1-1AE5FD6E7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F89BB-A780-4B5A-99FE-84DDEDF47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re et contenu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8229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4025900"/>
            <a:ext cx="8229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C5167-9012-4E88-A1EA-E5F7ED363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re et 2 contenus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773238"/>
            <a:ext cx="4038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773238"/>
            <a:ext cx="4038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457200" y="4025900"/>
            <a:ext cx="8229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6E95E-89A5-497B-963C-F62FD0347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84080-C038-4346-A091-B33EF0855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CEA51-77D3-4DC5-8B63-FB49C150B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4C404-B624-4DEC-B9AD-7877B1F56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AE1AD-6B59-4576-9331-DF4858B42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BEA22-9817-4271-92F0-8C38E8FF1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012F3-6C87-40D6-8FBB-6FF7BA554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BAD90-5A27-4B93-86D6-8338F6B8E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45FBB-0F3F-45CE-BDA4-425875587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BA5CE-A21F-46B4-AD7B-CCD0DFC20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16370-236B-4990-A496-BBAF361B8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8ACE47-C402-4C93-810B-594530F23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patentscope/en/programs/patent_landscapes/reports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liven.com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cambia.org/landscape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Irene.Kitsara@wipo.in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962400"/>
            <a:ext cx="5384800" cy="1828800"/>
          </a:xfrm>
        </p:spPr>
        <p:txBody>
          <a:bodyPr/>
          <a:lstStyle/>
          <a:p>
            <a:pPr eaLnBrk="1" hangingPunct="1"/>
            <a:r>
              <a:rPr lang="en-US" sz="3000" i="1" dirty="0" smtClean="0">
                <a:solidFill>
                  <a:srgbClr val="00408C"/>
                </a:solidFill>
                <a:ea typeface="ヒラギノ角ゴ Pro W3"/>
                <a:cs typeface="ヒラギノ角ゴ Pro W3"/>
              </a:rPr>
              <a:t> Topic 20:</a:t>
            </a:r>
          </a:p>
          <a:p>
            <a:pPr eaLnBrk="1" hangingPunct="1"/>
            <a:r>
              <a:rPr lang="en-US" sz="2800" b="1" dirty="0" smtClean="0">
                <a:solidFill>
                  <a:srgbClr val="00408C"/>
                </a:solidFill>
                <a:ea typeface="ヒラギノ角ゴ Pro W3"/>
                <a:cs typeface="ヒラギノ角ゴ Pro W3"/>
              </a:rPr>
              <a:t>Writing and Publishing the Report</a:t>
            </a:r>
          </a:p>
          <a:p>
            <a:pPr eaLnBrk="1" hangingPunct="1"/>
            <a:endParaRPr lang="en-US" sz="2000" dirty="0" smtClean="0">
              <a:solidFill>
                <a:srgbClr val="00408C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6372225" y="5013325"/>
            <a:ext cx="202565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/>
                <a:cs typeface="ヒラギノ角ゴ Pro W3"/>
              </a:rPr>
              <a:t>Rio de Janeiro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/>
                <a:cs typeface="ヒラギノ角ゴ Pro W3"/>
              </a:rPr>
              <a:t>28 August 2013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838200" y="4038600"/>
            <a:ext cx="381000" cy="381000"/>
          </a:xfrm>
          <a:prstGeom prst="rect">
            <a:avLst/>
          </a:prstGeom>
          <a:solidFill>
            <a:srgbClr val="3399FF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dirty="0"/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990600" y="5791200"/>
            <a:ext cx="69342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>
                <a:solidFill>
                  <a:srgbClr val="00408C"/>
                </a:solidFill>
                <a:ea typeface="ヒラギノ角ゴ Pro W3"/>
                <a:cs typeface="ヒラギノ角ゴ Pro W3"/>
              </a:rPr>
              <a:t>Irene </a:t>
            </a:r>
            <a:r>
              <a:rPr lang="en-US" sz="1800" dirty="0" err="1">
                <a:solidFill>
                  <a:srgbClr val="00408C"/>
                </a:solidFill>
                <a:ea typeface="ヒラギノ角ゴ Pro W3"/>
                <a:cs typeface="ヒラギノ角ゴ Pro W3"/>
              </a:rPr>
              <a:t>Kitsara</a:t>
            </a:r>
            <a:endParaRPr lang="en-US" sz="1800" dirty="0">
              <a:solidFill>
                <a:srgbClr val="00408C"/>
              </a:solidFill>
              <a:ea typeface="ヒラギノ角ゴ Pro W3"/>
              <a:cs typeface="ヒラギノ角ゴ Pro W3"/>
            </a:endParaRPr>
          </a:p>
          <a:p>
            <a:pPr>
              <a:spcBef>
                <a:spcPct val="20000"/>
              </a:spcBef>
            </a:pPr>
            <a:r>
              <a:rPr lang="en-US" sz="1800" dirty="0">
                <a:solidFill>
                  <a:srgbClr val="00408C"/>
                </a:solidFill>
                <a:ea typeface="ヒラギノ角ゴ Pro W3"/>
                <a:cs typeface="ヒラギノ角ゴ Pro W3"/>
              </a:rPr>
              <a:t>Patent Information Section, Access to Information and Knowledge Division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r>
              <a:rPr lang="en-US" dirty="0" smtClean="0"/>
              <a:t>PDF – widely spread PLR publication format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7712110" cy="4476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248400"/>
            <a:ext cx="56864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WIPO Patent Landscape Reports – hard copies and PDF format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r>
              <a:rPr lang="en-US" dirty="0" smtClean="0"/>
              <a:t>Free WIPO Publications</a:t>
            </a:r>
          </a:p>
          <a:p>
            <a:r>
              <a:rPr lang="en-US" dirty="0" smtClean="0"/>
              <a:t>Hard copies and electronic format (PDF)</a:t>
            </a:r>
          </a:p>
          <a:p>
            <a:pPr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438400"/>
            <a:ext cx="26987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90800"/>
            <a:ext cx="2682875" cy="381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590800"/>
            <a:ext cx="2700337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7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7BB2FEE-A85F-47FE-87DB-52A85BBE9A5B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WIPO PLR – Web Presence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8638117" cy="40386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381000" y="5943600"/>
            <a:ext cx="6324600" cy="76944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hlinkClick r:id="rId3"/>
              </a:rPr>
              <a:t>http://www.wipo.int/patentscope/en/programs/patent_landscapes/reports/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WIPO PLR – Web Presence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8409755" cy="45720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7" name="Rectangle 6"/>
          <p:cNvSpPr/>
          <p:nvPr/>
        </p:nvSpPr>
        <p:spPr bwMode="auto">
          <a:xfrm>
            <a:off x="7086600" y="1447800"/>
            <a:ext cx="1828800" cy="2514600"/>
          </a:xfrm>
          <a:prstGeom prst="rect">
            <a:avLst/>
          </a:prstGeom>
          <a:noFill/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04800" y="4343400"/>
            <a:ext cx="838200" cy="304800"/>
          </a:xfrm>
          <a:prstGeom prst="rect">
            <a:avLst/>
          </a:prstGeom>
          <a:noFill/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8600" y="4648200"/>
            <a:ext cx="3352800" cy="6858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04800" y="5410200"/>
            <a:ext cx="2209800" cy="457200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WIPO PLR – additional data beyond the 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52600"/>
            <a:ext cx="914399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5410200"/>
            <a:ext cx="7010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n-US" sz="2300" dirty="0" err="1" smtClean="0">
                <a:solidFill>
                  <a:schemeClr val="bg1">
                    <a:lumMod val="50000"/>
                  </a:schemeClr>
                </a:solidFill>
              </a:rPr>
              <a:t>xls</a:t>
            </a:r>
            <a:r>
              <a:rPr lang="en-US" sz="2300" dirty="0" smtClean="0">
                <a:solidFill>
                  <a:schemeClr val="bg1">
                    <a:lumMod val="50000"/>
                  </a:schemeClr>
                </a:solidFill>
              </a:rPr>
              <a:t> with search results dataset: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 smtClean="0">
                <a:solidFill>
                  <a:schemeClr val="bg1">
                    <a:lumMod val="50000"/>
                  </a:schemeClr>
                </a:solidFill>
              </a:rPr>
              <a:t> can be sorted by various criteria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 smtClean="0">
                <a:solidFill>
                  <a:schemeClr val="bg1">
                    <a:lumMod val="50000"/>
                  </a:schemeClr>
                </a:solidFill>
              </a:rPr>
              <a:t> hyperlinked to the full-text documents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 smtClean="0">
                <a:solidFill>
                  <a:schemeClr val="bg1">
                    <a:lumMod val="50000"/>
                  </a:schemeClr>
                </a:solidFill>
              </a:rPr>
              <a:t> grouped by technologies/</a:t>
            </a:r>
            <a:r>
              <a:rPr lang="en-US" sz="2300" dirty="0" err="1" smtClean="0">
                <a:solidFill>
                  <a:schemeClr val="bg1">
                    <a:lumMod val="50000"/>
                  </a:schemeClr>
                </a:solidFill>
              </a:rPr>
              <a:t>subtechnologies</a:t>
            </a:r>
            <a:endParaRPr lang="en-US" sz="23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 smtClean="0"/>
              <a:t>WIPO PLR – additional interactive visualization tool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90650"/>
            <a:ext cx="91440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295400"/>
            <a:ext cx="1714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WIPO PLR – additional interactive visualization tool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859314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228600" y="53340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Interactive graphs – linked to search results and individual records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1143000"/>
          </a:xfrm>
        </p:spPr>
        <p:txBody>
          <a:bodyPr/>
          <a:lstStyle/>
          <a:p>
            <a:r>
              <a:rPr lang="en-US" dirty="0" smtClean="0"/>
              <a:t>Patent Landscape Reports in .PPT Format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605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362200"/>
            <a:ext cx="3055353" cy="21336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8" name="TextBox 7"/>
          <p:cNvSpPr txBox="1"/>
          <p:nvPr/>
        </p:nvSpPr>
        <p:spPr>
          <a:xfrm>
            <a:off x="228600" y="6096000"/>
            <a:ext cx="6096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i="1" dirty="0" smtClean="0"/>
              <a:t>Hybrid Electric Vehicle PLR, </a:t>
            </a:r>
            <a:r>
              <a:rPr lang="en-US" sz="2300" i="1" dirty="0" err="1" smtClean="0"/>
              <a:t>Dolcera</a:t>
            </a:r>
            <a:r>
              <a:rPr lang="en-US" sz="2300" i="1" dirty="0" smtClean="0"/>
              <a:t> 2005</a:t>
            </a:r>
            <a:endParaRPr lang="en-US" sz="23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Web-based Patent Landscape Reports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552782" cy="4495800"/>
          </a:xfrm>
          <a:prstGeom prst="rect">
            <a:avLst/>
          </a:prstGeom>
          <a:noFill/>
          <a:ln w="9525">
            <a:solidFill>
              <a:schemeClr val="accent1">
                <a:lumMod val="90000"/>
              </a:schemeClr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04800" y="62484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hlinkClick r:id="rId3"/>
              </a:rPr>
              <a:t>www.boliven.com</a:t>
            </a:r>
            <a:r>
              <a:rPr lang="en-US" i="1" dirty="0" smtClean="0"/>
              <a:t> </a:t>
            </a:r>
            <a:endParaRPr lang="en-US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Interactive Web-based PLR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8774524" cy="44196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10" name="TextBox 9"/>
          <p:cNvSpPr txBox="1"/>
          <p:nvPr/>
        </p:nvSpPr>
        <p:spPr>
          <a:xfrm>
            <a:off x="457200" y="59436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hlinkClick r:id="rId3"/>
              </a:rPr>
              <a:t>http://blogs.cambia.org/landscape/</a:t>
            </a:r>
            <a:endParaRPr lang="en-US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914400"/>
            <a:ext cx="8229600" cy="4352925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00200" y="1905000"/>
            <a:ext cx="5638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i="1" dirty="0" smtClean="0"/>
              <a:t>		</a:t>
            </a:r>
          </a:p>
          <a:p>
            <a:pPr algn="ctr">
              <a:buNone/>
            </a:pPr>
            <a:endParaRPr lang="en-US" sz="3200" i="1" dirty="0" smtClean="0"/>
          </a:p>
          <a:p>
            <a:pPr algn="ctr">
              <a:buNone/>
            </a:pPr>
            <a:r>
              <a:rPr lang="en-US" sz="3200" i="1" dirty="0" smtClean="0">
                <a:solidFill>
                  <a:srgbClr val="0070C0"/>
                </a:solidFill>
              </a:rPr>
              <a:t>I. Writing a Patent Landscape Report</a:t>
            </a:r>
            <a:endParaRPr lang="en-US" sz="32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Web-based PLR 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8663181" cy="3962400"/>
          </a:xfrm>
          <a:prstGeom prst="rect">
            <a:avLst/>
          </a:prstGeom>
          <a:noFill/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Web-based PLR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878896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Web-based PLR (3)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479069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32194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38800" y="1828800"/>
            <a:ext cx="3124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Yellow dots: Publications</a:t>
            </a:r>
          </a:p>
          <a:p>
            <a:endParaRPr lang="en-US" dirty="0" smtClean="0"/>
          </a:p>
          <a:p>
            <a:r>
              <a:rPr lang="en-US" dirty="0" smtClean="0"/>
              <a:t>Red dots: Clinical Trials</a:t>
            </a:r>
          </a:p>
          <a:p>
            <a:endParaRPr lang="en-US" dirty="0" smtClean="0"/>
          </a:p>
          <a:p>
            <a:r>
              <a:rPr lang="en-US" dirty="0" smtClean="0"/>
              <a:t>Blue dots: Related patent families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 algn="ctr">
              <a:buNone/>
            </a:pPr>
            <a:r>
              <a:rPr lang="en-US" dirty="0" err="1" smtClean="0"/>
              <a:t>Obrigada</a:t>
            </a:r>
            <a:r>
              <a:rPr lang="en-US" dirty="0" smtClean="0"/>
              <a:t>!</a:t>
            </a:r>
          </a:p>
          <a:p>
            <a:pPr lvl="1" algn="ctr">
              <a:buNone/>
            </a:pPr>
            <a:r>
              <a:rPr lang="en-US" smtClean="0">
                <a:hlinkClick r:id="rId2"/>
              </a:rPr>
              <a:t>Irene.Kitsara@wipo.int</a:t>
            </a:r>
            <a:r>
              <a:rPr lang="en-US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Landscape Report Reader Profile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Policy maker?</a:t>
            </a:r>
          </a:p>
          <a:p>
            <a:r>
              <a:rPr lang="en-US" dirty="0" smtClean="0"/>
              <a:t>Lawyer/Patent Attorney?</a:t>
            </a:r>
          </a:p>
          <a:p>
            <a:r>
              <a:rPr lang="en-US" dirty="0" smtClean="0"/>
              <a:t>Researcher?</a:t>
            </a:r>
          </a:p>
          <a:p>
            <a:r>
              <a:rPr lang="en-US" dirty="0" smtClean="0"/>
              <a:t>Economist?</a:t>
            </a:r>
          </a:p>
          <a:p>
            <a:r>
              <a:rPr lang="en-US" dirty="0" smtClean="0"/>
              <a:t>Market/Business analyst?</a:t>
            </a:r>
          </a:p>
          <a:p>
            <a:r>
              <a:rPr lang="en-US" dirty="0" smtClean="0"/>
              <a:t>Patent Information user/expert?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045FBB-0F3F-45CE-BDA4-4258755875A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the reader profile to their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534400" cy="51816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is the report needed for? What kind of decision is at stake?</a:t>
            </a:r>
          </a:p>
          <a:p>
            <a:r>
              <a:rPr lang="en-US" dirty="0" smtClean="0"/>
              <a:t>Patenting activity trends and innovation patterns overview?</a:t>
            </a:r>
          </a:p>
          <a:p>
            <a:r>
              <a:rPr lang="en-US" dirty="0" smtClean="0"/>
              <a:t>Detailed technical information?</a:t>
            </a:r>
          </a:p>
          <a:p>
            <a:r>
              <a:rPr lang="en-US" dirty="0" smtClean="0"/>
              <a:t>Access to the individual documents/search results required?</a:t>
            </a:r>
          </a:p>
          <a:p>
            <a:r>
              <a:rPr lang="en-US" dirty="0" smtClean="0"/>
              <a:t>Legal status/Legal information needed?</a:t>
            </a:r>
          </a:p>
          <a:p>
            <a:r>
              <a:rPr lang="en-US" dirty="0" smtClean="0"/>
              <a:t>Additional information to be included? (e.g. licensing, network analysis)</a:t>
            </a:r>
          </a:p>
          <a:p>
            <a:r>
              <a:rPr lang="en-US" dirty="0" smtClean="0"/>
              <a:t>Visualizations depending on focus of interest (e.g. granted patents or all patent filings?)</a:t>
            </a:r>
          </a:p>
          <a:p>
            <a:r>
              <a:rPr lang="en-US" dirty="0" smtClean="0"/>
              <a:t>Results/Conclusions/Recommendations required?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the reader needs to the structure of the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5257800"/>
          </a:xfrm>
        </p:spPr>
        <p:txBody>
          <a:bodyPr/>
          <a:lstStyle/>
          <a:p>
            <a:r>
              <a:rPr lang="en-US" dirty="0" smtClean="0"/>
              <a:t>Components which can be included in the report:</a:t>
            </a:r>
          </a:p>
          <a:p>
            <a:pPr lvl="1"/>
            <a:r>
              <a:rPr lang="en-US" dirty="0" smtClean="0"/>
              <a:t>Background information </a:t>
            </a:r>
          </a:p>
          <a:p>
            <a:pPr lvl="1"/>
            <a:r>
              <a:rPr lang="en-US" dirty="0" smtClean="0"/>
              <a:t>Executive Summary</a:t>
            </a:r>
          </a:p>
          <a:p>
            <a:pPr lvl="1"/>
            <a:r>
              <a:rPr lang="en-US" dirty="0" smtClean="0"/>
              <a:t>Key findings</a:t>
            </a:r>
          </a:p>
          <a:p>
            <a:pPr lvl="1"/>
            <a:r>
              <a:rPr lang="en-US" dirty="0" smtClean="0"/>
              <a:t>Description of Methodology</a:t>
            </a:r>
          </a:p>
          <a:p>
            <a:pPr lvl="1"/>
            <a:r>
              <a:rPr lang="en-US" dirty="0" smtClean="0"/>
              <a:t>Analysis of the results</a:t>
            </a:r>
          </a:p>
          <a:p>
            <a:pPr lvl="1"/>
            <a:r>
              <a:rPr lang="en-US" dirty="0" smtClean="0"/>
              <a:t>Technology/Geographical focus</a:t>
            </a:r>
          </a:p>
          <a:p>
            <a:pPr lvl="1"/>
            <a:r>
              <a:rPr lang="en-US" dirty="0" smtClean="0"/>
              <a:t>Additional analysis (market/business/competitor/portfolio analysis)</a:t>
            </a:r>
          </a:p>
          <a:p>
            <a:pPr lvl="1"/>
            <a:r>
              <a:rPr lang="en-US" dirty="0" smtClean="0"/>
              <a:t>Conclusions</a:t>
            </a:r>
          </a:p>
          <a:p>
            <a:pPr lvl="1"/>
            <a:r>
              <a:rPr lang="en-US" dirty="0" smtClean="0"/>
              <a:t>Recommendations</a:t>
            </a:r>
          </a:p>
          <a:p>
            <a:pPr lvl="1"/>
            <a:r>
              <a:rPr lang="en-US" dirty="0" smtClean="0"/>
              <a:t> Annexes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WIPO PLR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559662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1676400"/>
            <a:ext cx="471487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295400"/>
            <a:ext cx="8229600" cy="4352925"/>
          </a:xfrm>
        </p:spPr>
        <p:txBody>
          <a:bodyPr/>
          <a:lstStyle/>
          <a:p>
            <a:pPr>
              <a:buNone/>
            </a:pPr>
            <a:r>
              <a:rPr lang="en-US" sz="3200" i="1" dirty="0" smtClean="0"/>
              <a:t>		</a:t>
            </a:r>
          </a:p>
          <a:p>
            <a:pPr>
              <a:buNone/>
            </a:pPr>
            <a:endParaRPr lang="en-US" sz="3200" i="1" dirty="0" smtClean="0"/>
          </a:p>
          <a:p>
            <a:pPr>
              <a:buNone/>
            </a:pPr>
            <a:endParaRPr lang="en-US" sz="3200" i="1" dirty="0" smtClean="0"/>
          </a:p>
          <a:p>
            <a:pPr algn="ctr">
              <a:buNone/>
            </a:pPr>
            <a:r>
              <a:rPr lang="en-US" sz="3200" i="1" dirty="0" smtClean="0">
                <a:solidFill>
                  <a:srgbClr val="0070C0"/>
                </a:solidFill>
              </a:rPr>
              <a:t>II.	 Publishing a Patent Landscape Report </a:t>
            </a:r>
            <a:endParaRPr lang="en-US" sz="32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copies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PDF/Word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Power Point Presentations (.PPT)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Web-based reports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r>
              <a:rPr lang="en-US" dirty="0" smtClean="0"/>
              <a:t>Pros and cons of each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779962"/>
          </a:xfrm>
        </p:spPr>
        <p:txBody>
          <a:bodyPr/>
          <a:lstStyle/>
          <a:p>
            <a:r>
              <a:rPr lang="en-US" dirty="0" smtClean="0"/>
              <a:t>Word and .PDF widely spread formats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Word allows editing (advantageous for the graphs/images that can be copied and some of them even edited)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.PDF along with the .PPT format allow for the same visualization and printing format independent from various computer settings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Web-based content is user-friendly, dynamic and interactive, but access to the Internet is required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013-05-30 HARBIN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2013-05-30 HARBIN</Template>
  <TotalTime>3035</TotalTime>
  <Words>439</Words>
  <Application>Microsoft Office PowerPoint</Application>
  <PresentationFormat>On-screen Show (4:3)</PresentationFormat>
  <Paragraphs>116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2013-05-30 HARBIN</vt:lpstr>
      <vt:lpstr>PowerPoint Presentation</vt:lpstr>
      <vt:lpstr>PowerPoint Presentation</vt:lpstr>
      <vt:lpstr>Landscape Report Reader Profile</vt:lpstr>
      <vt:lpstr>Matching the reader profile to their needs</vt:lpstr>
      <vt:lpstr>Matching the reader needs to the structure of the report</vt:lpstr>
      <vt:lpstr>Example of a WIPO PLR </vt:lpstr>
      <vt:lpstr>PowerPoint Presentation</vt:lpstr>
      <vt:lpstr>Publication Options</vt:lpstr>
      <vt:lpstr>Pros and cons of each format</vt:lpstr>
      <vt:lpstr>PDF – widely spread PLR publication format</vt:lpstr>
      <vt:lpstr>WIPO Patent Landscape Reports – hard copies and PDF format</vt:lpstr>
      <vt:lpstr>WIPO PLR – Web Presence</vt:lpstr>
      <vt:lpstr>WIPO PLR – Web Presence</vt:lpstr>
      <vt:lpstr>WIPO PLR – additional data beyond the report</vt:lpstr>
      <vt:lpstr>WIPO PLR – additional interactive visualization tool </vt:lpstr>
      <vt:lpstr>WIPO PLR – additional interactive visualization tool </vt:lpstr>
      <vt:lpstr>Patent Landscape Reports in .PPT Format</vt:lpstr>
      <vt:lpstr>Web-based Patent Landscape Reports</vt:lpstr>
      <vt:lpstr>Interactive Web-based PLR</vt:lpstr>
      <vt:lpstr>Interactive Web-based PLR (2)</vt:lpstr>
      <vt:lpstr>Interactive Web-based PLR</vt:lpstr>
      <vt:lpstr>Interactive Web-based PLR (3)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Renance</dc:creator>
  <cp:lastModifiedBy>SUMMERS Julie</cp:lastModifiedBy>
  <cp:revision>46</cp:revision>
  <dcterms:created xsi:type="dcterms:W3CDTF">2013-08-23T13:20:16Z</dcterms:created>
  <dcterms:modified xsi:type="dcterms:W3CDTF">2013-08-29T08:20:15Z</dcterms:modified>
</cp:coreProperties>
</file>