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5" r:id="rId3"/>
    <p:sldId id="298" r:id="rId4"/>
    <p:sldId id="294" r:id="rId5"/>
    <p:sldId id="295" r:id="rId6"/>
    <p:sldId id="296" r:id="rId7"/>
    <p:sldId id="297" r:id="rId8"/>
    <p:sldId id="307" r:id="rId9"/>
    <p:sldId id="275" r:id="rId10"/>
    <p:sldId id="276" r:id="rId11"/>
    <p:sldId id="286" r:id="rId12"/>
    <p:sldId id="293" r:id="rId13"/>
    <p:sldId id="300" r:id="rId14"/>
    <p:sldId id="301" r:id="rId15"/>
    <p:sldId id="302" r:id="rId16"/>
    <p:sldId id="303" r:id="rId17"/>
    <p:sldId id="304" r:id="rId18"/>
    <p:sldId id="306" r:id="rId19"/>
    <p:sldId id="305" r:id="rId20"/>
    <p:sldId id="287" r:id="rId21"/>
    <p:sldId id="289" r:id="rId22"/>
    <p:sldId id="290" r:id="rId23"/>
    <p:sldId id="299" r:id="rId24"/>
    <p:sldId id="288" r:id="rId25"/>
    <p:sldId id="291" r:id="rId26"/>
    <p:sldId id="292" r:id="rId27"/>
    <p:sldId id="281" r:id="rId28"/>
    <p:sldId id="308" r:id="rId29"/>
    <p:sldId id="274" r:id="rId30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CC33"/>
    <a:srgbClr val="99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A73F7-F9C4-48E4-8C06-F752CC4B5908}" type="doc">
      <dgm:prSet loTypeId="urn:microsoft.com/office/officeart/2005/8/layout/cycle2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D325F5C6-3B4F-4884-A5C5-4F3D41942677}">
      <dgm:prSet phldrT="[Text]" custT="1"/>
      <dgm:spPr/>
      <dgm:t>
        <a:bodyPr/>
        <a:lstStyle/>
        <a:p>
          <a:r>
            <a:rPr lang="en-US" sz="1700" b="1" i="0" baseline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Delivery</a:t>
          </a:r>
          <a:endParaRPr lang="en-US" sz="1700" b="1" i="0" baseline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2675D01-1BC6-4930-A26E-12AD76B89C71}" type="parTrans" cxnId="{6ED16B91-DA29-4F73-9CAE-CAB7430788A8}">
      <dgm:prSet/>
      <dgm:spPr/>
      <dgm:t>
        <a:bodyPr/>
        <a:lstStyle/>
        <a:p>
          <a:endParaRPr lang="en-US"/>
        </a:p>
      </dgm:t>
    </dgm:pt>
    <dgm:pt modelId="{9CBDDFA6-8784-4212-9FEB-8588175E6072}" type="sibTrans" cxnId="{6ED16B91-DA29-4F73-9CAE-CAB7430788A8}">
      <dgm:prSet/>
      <dgm:spPr/>
      <dgm:t>
        <a:bodyPr/>
        <a:lstStyle/>
        <a:p>
          <a:endParaRPr lang="en-US"/>
        </a:p>
      </dgm:t>
    </dgm:pt>
    <dgm:pt modelId="{52C5C202-3F43-4E9A-A7D8-E41DF7B74245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DE205977-E644-45DC-AA8F-6BBB4741FE44}" type="sibTrans" cxnId="{7FA9ED98-E80E-4159-8A57-911EEEAF44D9}">
      <dgm:prSet/>
      <dgm:spPr/>
      <dgm:t>
        <a:bodyPr/>
        <a:lstStyle/>
        <a:p>
          <a:endParaRPr lang="en-US"/>
        </a:p>
      </dgm:t>
    </dgm:pt>
    <dgm:pt modelId="{03BEDA44-2B7B-4992-8DFF-3FDE9AC9CA9A}" type="parTrans" cxnId="{7FA9ED98-E80E-4159-8A57-911EEEAF44D9}">
      <dgm:prSet/>
      <dgm:spPr/>
      <dgm:t>
        <a:bodyPr/>
        <a:lstStyle/>
        <a:p>
          <a:endParaRPr lang="en-US"/>
        </a:p>
      </dgm:t>
    </dgm:pt>
    <dgm:pt modelId="{0A20485F-6DD1-4F90-BCD1-0E79F9119025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24CE7D84-E20C-4682-A747-9378C619A329}" type="sibTrans" cxnId="{22FE14CC-71D3-43E1-9A12-F13D16009729}">
      <dgm:prSet/>
      <dgm:spPr/>
      <dgm:t>
        <a:bodyPr/>
        <a:lstStyle/>
        <a:p>
          <a:endParaRPr lang="en-US"/>
        </a:p>
      </dgm:t>
    </dgm:pt>
    <dgm:pt modelId="{922D2C9B-D926-4BEF-B365-9246788E8A18}" type="parTrans" cxnId="{22FE14CC-71D3-43E1-9A12-F13D16009729}">
      <dgm:prSet/>
      <dgm:spPr/>
      <dgm:t>
        <a:bodyPr/>
        <a:lstStyle/>
        <a:p>
          <a:endParaRPr lang="en-US"/>
        </a:p>
      </dgm:t>
    </dgm:pt>
    <dgm:pt modelId="{7A11C568-A3A1-4C6B-9F22-6778F108328C}">
      <dgm:prSet phldrT="[Text]" custT="1"/>
      <dgm:spPr/>
      <dgm:t>
        <a:bodyPr/>
        <a:lstStyle/>
        <a:p>
          <a:r>
            <a:rPr lang="en-US" sz="1700" b="1" i="0" baseline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Dissemination</a:t>
          </a:r>
          <a:endParaRPr lang="en-US" sz="1700" b="1" i="0" baseline="0" dirty="0" smtClean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14F55AE-C731-4FF5-B4AF-060F94FF1485}" type="sibTrans" cxnId="{828D5D19-E6D4-4E03-8628-42B4E27E9BAF}">
      <dgm:prSet/>
      <dgm:spPr/>
      <dgm:t>
        <a:bodyPr/>
        <a:lstStyle/>
        <a:p>
          <a:endParaRPr lang="en-US"/>
        </a:p>
      </dgm:t>
    </dgm:pt>
    <dgm:pt modelId="{45826E13-CC96-4E62-8851-E4AC75111943}" type="parTrans" cxnId="{828D5D19-E6D4-4E03-8628-42B4E27E9BAF}">
      <dgm:prSet/>
      <dgm:spPr/>
      <dgm:t>
        <a:bodyPr/>
        <a:lstStyle/>
        <a:p>
          <a:endParaRPr lang="en-US"/>
        </a:p>
      </dgm:t>
    </dgm:pt>
    <dgm:pt modelId="{02245DEC-FE09-4963-BC53-3CAEE22E4DDC}" type="pres">
      <dgm:prSet presAssocID="{849A73F7-F9C4-48E4-8C06-F752CC4B59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2B0BE91-1CC0-480E-8EFF-8473A669909E}" type="pres">
      <dgm:prSet presAssocID="{D325F5C6-3B4F-4884-A5C5-4F3D419426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7F569B-08D3-468F-8210-13352211D959}" type="pres">
      <dgm:prSet presAssocID="{9CBDDFA6-8784-4212-9FEB-8588175E6072}" presName="sibTrans" presStyleLbl="sibTrans2D1" presStyleIdx="0" presStyleCnt="4"/>
      <dgm:spPr/>
      <dgm:t>
        <a:bodyPr/>
        <a:lstStyle/>
        <a:p>
          <a:endParaRPr lang="fr-FR"/>
        </a:p>
      </dgm:t>
    </dgm:pt>
    <dgm:pt modelId="{94D26A7C-668F-4D37-9BEA-C6D72167A023}" type="pres">
      <dgm:prSet presAssocID="{9CBDDFA6-8784-4212-9FEB-8588175E6072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5DD84449-9316-4A74-9D83-A430C3735536}" type="pres">
      <dgm:prSet presAssocID="{7A11C568-A3A1-4C6B-9F22-6778F108328C}" presName="node" presStyleLbl="node1" presStyleIdx="1" presStyleCnt="4" custScaleX="111976" custScaleY="1030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C9F3BB-E782-4428-9053-96E415B97799}" type="pres">
      <dgm:prSet presAssocID="{F14F55AE-C731-4FF5-B4AF-060F94FF1485}" presName="sibTrans" presStyleLbl="sibTrans2D1" presStyleIdx="1" presStyleCnt="4"/>
      <dgm:spPr/>
      <dgm:t>
        <a:bodyPr/>
        <a:lstStyle/>
        <a:p>
          <a:endParaRPr lang="fr-FR"/>
        </a:p>
      </dgm:t>
    </dgm:pt>
    <dgm:pt modelId="{6965B9FB-6E56-4AD7-8CB6-E71973A20DCC}" type="pres">
      <dgm:prSet presAssocID="{F14F55AE-C731-4FF5-B4AF-060F94FF1485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2193CF32-1242-4F45-BE7F-160E0F7AD05F}" type="pres">
      <dgm:prSet presAssocID="{0A20485F-6DD1-4F90-BCD1-0E79F9119025}" presName="node" presStyleLbl="node1" presStyleIdx="2" presStyleCnt="4" custScaleX="1115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99CDC3-6826-41FE-946B-D18860837100}" type="pres">
      <dgm:prSet presAssocID="{24CE7D84-E20C-4682-A747-9378C619A329}" presName="sibTrans" presStyleLbl="sibTrans2D1" presStyleIdx="2" presStyleCnt="4"/>
      <dgm:spPr/>
      <dgm:t>
        <a:bodyPr/>
        <a:lstStyle/>
        <a:p>
          <a:endParaRPr lang="fr-FR"/>
        </a:p>
      </dgm:t>
    </dgm:pt>
    <dgm:pt modelId="{BB5E9EDB-BBC9-41A2-BA91-FB198411A7A4}" type="pres">
      <dgm:prSet presAssocID="{24CE7D84-E20C-4682-A747-9378C619A329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598E3DBC-2898-4643-B314-44D8C9DDA0BB}" type="pres">
      <dgm:prSet presAssocID="{52C5C202-3F43-4E9A-A7D8-E41DF7B74245}" presName="node" presStyleLbl="node1" presStyleIdx="3" presStyleCnt="4" custScaleX="110139" custScaleY="110139" custRadScaleRad="98046" custRadScaleInc="-1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8E7594-13FD-4D42-B2BB-0A780D6B9336}" type="pres">
      <dgm:prSet presAssocID="{DE205977-E644-45DC-AA8F-6BBB4741FE44}" presName="sibTrans" presStyleLbl="sibTrans2D1" presStyleIdx="3" presStyleCnt="4"/>
      <dgm:spPr/>
      <dgm:t>
        <a:bodyPr/>
        <a:lstStyle/>
        <a:p>
          <a:endParaRPr lang="fr-FR"/>
        </a:p>
      </dgm:t>
    </dgm:pt>
    <dgm:pt modelId="{A1AA2260-6377-4C46-BCD0-B14F5E62A9C9}" type="pres">
      <dgm:prSet presAssocID="{DE205977-E644-45DC-AA8F-6BBB4741FE44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D263C8C7-2410-42D2-8D1B-6410699820D9}" type="presOf" srcId="{DE205977-E644-45DC-AA8F-6BBB4741FE44}" destId="{A1AA2260-6377-4C46-BCD0-B14F5E62A9C9}" srcOrd="1" destOrd="0" presId="urn:microsoft.com/office/officeart/2005/8/layout/cycle2"/>
    <dgm:cxn modelId="{44D37A58-3881-45D2-B296-F6BE99B533B1}" type="presOf" srcId="{24CE7D84-E20C-4682-A747-9378C619A329}" destId="{B099CDC3-6826-41FE-946B-D18860837100}" srcOrd="0" destOrd="0" presId="urn:microsoft.com/office/officeart/2005/8/layout/cycle2"/>
    <dgm:cxn modelId="{18AEAD57-C073-4D72-92C1-D335C02674BB}" type="presOf" srcId="{0A20485F-6DD1-4F90-BCD1-0E79F9119025}" destId="{2193CF32-1242-4F45-BE7F-160E0F7AD05F}" srcOrd="0" destOrd="0" presId="urn:microsoft.com/office/officeart/2005/8/layout/cycle2"/>
    <dgm:cxn modelId="{0AC55434-6EF9-4ED4-B14C-5F12A2A32D4D}" type="presOf" srcId="{9CBDDFA6-8784-4212-9FEB-8588175E6072}" destId="{94D26A7C-668F-4D37-9BEA-C6D72167A023}" srcOrd="1" destOrd="0" presId="urn:microsoft.com/office/officeart/2005/8/layout/cycle2"/>
    <dgm:cxn modelId="{6CCC931A-04DB-4E42-B3FC-BC022CDC6593}" type="presOf" srcId="{F14F55AE-C731-4FF5-B4AF-060F94FF1485}" destId="{5EC9F3BB-E782-4428-9053-96E415B97799}" srcOrd="0" destOrd="0" presId="urn:microsoft.com/office/officeart/2005/8/layout/cycle2"/>
    <dgm:cxn modelId="{E2A073EB-626D-4E6C-8B04-5C75EE3465D7}" type="presOf" srcId="{9CBDDFA6-8784-4212-9FEB-8588175E6072}" destId="{557F569B-08D3-468F-8210-13352211D959}" srcOrd="0" destOrd="0" presId="urn:microsoft.com/office/officeart/2005/8/layout/cycle2"/>
    <dgm:cxn modelId="{7FA9ED98-E80E-4159-8A57-911EEEAF44D9}" srcId="{849A73F7-F9C4-48E4-8C06-F752CC4B5908}" destId="{52C5C202-3F43-4E9A-A7D8-E41DF7B74245}" srcOrd="3" destOrd="0" parTransId="{03BEDA44-2B7B-4992-8DFF-3FDE9AC9CA9A}" sibTransId="{DE205977-E644-45DC-AA8F-6BBB4741FE44}"/>
    <dgm:cxn modelId="{6ED16B91-DA29-4F73-9CAE-CAB7430788A8}" srcId="{849A73F7-F9C4-48E4-8C06-F752CC4B5908}" destId="{D325F5C6-3B4F-4884-A5C5-4F3D41942677}" srcOrd="0" destOrd="0" parTransId="{82675D01-1BC6-4930-A26E-12AD76B89C71}" sibTransId="{9CBDDFA6-8784-4212-9FEB-8588175E6072}"/>
    <dgm:cxn modelId="{B2278840-B1FF-4DAC-866A-240E67509BBD}" type="presOf" srcId="{F14F55AE-C731-4FF5-B4AF-060F94FF1485}" destId="{6965B9FB-6E56-4AD7-8CB6-E71973A20DCC}" srcOrd="1" destOrd="0" presId="urn:microsoft.com/office/officeart/2005/8/layout/cycle2"/>
    <dgm:cxn modelId="{1C8A690C-1F07-4E21-98ED-2A3C3FDC4782}" type="presOf" srcId="{24CE7D84-E20C-4682-A747-9378C619A329}" destId="{BB5E9EDB-BBC9-41A2-BA91-FB198411A7A4}" srcOrd="1" destOrd="0" presId="urn:microsoft.com/office/officeart/2005/8/layout/cycle2"/>
    <dgm:cxn modelId="{3776B40C-D32D-4E7E-AF93-2529E09D39CD}" type="presOf" srcId="{52C5C202-3F43-4E9A-A7D8-E41DF7B74245}" destId="{598E3DBC-2898-4643-B314-44D8C9DDA0BB}" srcOrd="0" destOrd="0" presId="urn:microsoft.com/office/officeart/2005/8/layout/cycle2"/>
    <dgm:cxn modelId="{F5B9843B-3662-4B2B-A6D1-A5130B90C678}" type="presOf" srcId="{DE205977-E644-45DC-AA8F-6BBB4741FE44}" destId="{778E7594-13FD-4D42-B2BB-0A780D6B9336}" srcOrd="0" destOrd="0" presId="urn:microsoft.com/office/officeart/2005/8/layout/cycle2"/>
    <dgm:cxn modelId="{AC67BEC7-7109-4563-B105-7A7B574C49BB}" type="presOf" srcId="{D325F5C6-3B4F-4884-A5C5-4F3D41942677}" destId="{C2B0BE91-1CC0-480E-8EFF-8473A669909E}" srcOrd="0" destOrd="0" presId="urn:microsoft.com/office/officeart/2005/8/layout/cycle2"/>
    <dgm:cxn modelId="{1A8959BD-DB0D-4AF8-A473-E42E6CD579C6}" type="presOf" srcId="{849A73F7-F9C4-48E4-8C06-F752CC4B5908}" destId="{02245DEC-FE09-4963-BC53-3CAEE22E4DDC}" srcOrd="0" destOrd="0" presId="urn:microsoft.com/office/officeart/2005/8/layout/cycle2"/>
    <dgm:cxn modelId="{22FE14CC-71D3-43E1-9A12-F13D16009729}" srcId="{849A73F7-F9C4-48E4-8C06-F752CC4B5908}" destId="{0A20485F-6DD1-4F90-BCD1-0E79F9119025}" srcOrd="2" destOrd="0" parTransId="{922D2C9B-D926-4BEF-B365-9246788E8A18}" sibTransId="{24CE7D84-E20C-4682-A747-9378C619A329}"/>
    <dgm:cxn modelId="{77864756-2164-4F1F-BA8E-C92C2022C200}" type="presOf" srcId="{7A11C568-A3A1-4C6B-9F22-6778F108328C}" destId="{5DD84449-9316-4A74-9D83-A430C3735536}" srcOrd="0" destOrd="0" presId="urn:microsoft.com/office/officeart/2005/8/layout/cycle2"/>
    <dgm:cxn modelId="{828D5D19-E6D4-4E03-8628-42B4E27E9BAF}" srcId="{849A73F7-F9C4-48E4-8C06-F752CC4B5908}" destId="{7A11C568-A3A1-4C6B-9F22-6778F108328C}" srcOrd="1" destOrd="0" parTransId="{45826E13-CC96-4E62-8851-E4AC75111943}" sibTransId="{F14F55AE-C731-4FF5-B4AF-060F94FF1485}"/>
    <dgm:cxn modelId="{BB9161A2-D623-4C9F-8E2C-D381912FADE6}" type="presParOf" srcId="{02245DEC-FE09-4963-BC53-3CAEE22E4DDC}" destId="{C2B0BE91-1CC0-480E-8EFF-8473A669909E}" srcOrd="0" destOrd="0" presId="urn:microsoft.com/office/officeart/2005/8/layout/cycle2"/>
    <dgm:cxn modelId="{5892C965-678C-4709-AB20-6F14E6260FFD}" type="presParOf" srcId="{02245DEC-FE09-4963-BC53-3CAEE22E4DDC}" destId="{557F569B-08D3-468F-8210-13352211D959}" srcOrd="1" destOrd="0" presId="urn:microsoft.com/office/officeart/2005/8/layout/cycle2"/>
    <dgm:cxn modelId="{9480EB3F-CFCA-44C9-BB34-58124DDB11B2}" type="presParOf" srcId="{557F569B-08D3-468F-8210-13352211D959}" destId="{94D26A7C-668F-4D37-9BEA-C6D72167A023}" srcOrd="0" destOrd="0" presId="urn:microsoft.com/office/officeart/2005/8/layout/cycle2"/>
    <dgm:cxn modelId="{9F65934D-7ADF-408F-8FDC-EEC291FFCD95}" type="presParOf" srcId="{02245DEC-FE09-4963-BC53-3CAEE22E4DDC}" destId="{5DD84449-9316-4A74-9D83-A430C3735536}" srcOrd="2" destOrd="0" presId="urn:microsoft.com/office/officeart/2005/8/layout/cycle2"/>
    <dgm:cxn modelId="{82B99172-AC1F-45D1-8B54-74DE8CCCE46A}" type="presParOf" srcId="{02245DEC-FE09-4963-BC53-3CAEE22E4DDC}" destId="{5EC9F3BB-E782-4428-9053-96E415B97799}" srcOrd="3" destOrd="0" presId="urn:microsoft.com/office/officeart/2005/8/layout/cycle2"/>
    <dgm:cxn modelId="{255AD1DD-C8EC-4797-B995-A875C4524A86}" type="presParOf" srcId="{5EC9F3BB-E782-4428-9053-96E415B97799}" destId="{6965B9FB-6E56-4AD7-8CB6-E71973A20DCC}" srcOrd="0" destOrd="0" presId="urn:microsoft.com/office/officeart/2005/8/layout/cycle2"/>
    <dgm:cxn modelId="{85A647AD-B30B-4945-B2F2-77817667B2C0}" type="presParOf" srcId="{02245DEC-FE09-4963-BC53-3CAEE22E4DDC}" destId="{2193CF32-1242-4F45-BE7F-160E0F7AD05F}" srcOrd="4" destOrd="0" presId="urn:microsoft.com/office/officeart/2005/8/layout/cycle2"/>
    <dgm:cxn modelId="{43B080F7-5569-45B2-867D-0BCE193002F0}" type="presParOf" srcId="{02245DEC-FE09-4963-BC53-3CAEE22E4DDC}" destId="{B099CDC3-6826-41FE-946B-D18860837100}" srcOrd="5" destOrd="0" presId="urn:microsoft.com/office/officeart/2005/8/layout/cycle2"/>
    <dgm:cxn modelId="{F26F76DF-A748-4E4F-89AF-D8CAE18C63A0}" type="presParOf" srcId="{B099CDC3-6826-41FE-946B-D18860837100}" destId="{BB5E9EDB-BBC9-41A2-BA91-FB198411A7A4}" srcOrd="0" destOrd="0" presId="urn:microsoft.com/office/officeart/2005/8/layout/cycle2"/>
    <dgm:cxn modelId="{1CE8008F-DD10-458C-AA31-E4E2A5254BAB}" type="presParOf" srcId="{02245DEC-FE09-4963-BC53-3CAEE22E4DDC}" destId="{598E3DBC-2898-4643-B314-44D8C9DDA0BB}" srcOrd="6" destOrd="0" presId="urn:microsoft.com/office/officeart/2005/8/layout/cycle2"/>
    <dgm:cxn modelId="{62C2243B-5D76-4092-A5F7-8AFC7805FA28}" type="presParOf" srcId="{02245DEC-FE09-4963-BC53-3CAEE22E4DDC}" destId="{778E7594-13FD-4D42-B2BB-0A780D6B9336}" srcOrd="7" destOrd="0" presId="urn:microsoft.com/office/officeart/2005/8/layout/cycle2"/>
    <dgm:cxn modelId="{EFFA3C7F-6A06-430D-BFBB-B36157A853FF}" type="presParOf" srcId="{778E7594-13FD-4D42-B2BB-0A780D6B9336}" destId="{A1AA2260-6377-4C46-BCD0-B14F5E62A9C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B0BE91-1CC0-480E-8EFF-8473A669909E}">
      <dsp:nvSpPr>
        <dsp:cNvPr id="0" name=""/>
        <dsp:cNvSpPr/>
      </dsp:nvSpPr>
      <dsp:spPr>
        <a:xfrm>
          <a:off x="2289514" y="1106"/>
          <a:ext cx="1503164" cy="150316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baseline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Delivery</a:t>
          </a:r>
          <a:endParaRPr lang="en-US" sz="1700" b="1" i="0" kern="1200" baseline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289514" y="1106"/>
        <a:ext cx="1503164" cy="1503164"/>
      </dsp:txXfrm>
    </dsp:sp>
    <dsp:sp modelId="{557F569B-08D3-468F-8210-13352211D959}">
      <dsp:nvSpPr>
        <dsp:cNvPr id="0" name=""/>
        <dsp:cNvSpPr/>
      </dsp:nvSpPr>
      <dsp:spPr>
        <a:xfrm rot="2700000">
          <a:off x="3627153" y="1270739"/>
          <a:ext cx="371306" cy="5073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2700000">
        <a:off x="3627153" y="1270739"/>
        <a:ext cx="371306" cy="507317"/>
      </dsp:txXfrm>
    </dsp:sp>
    <dsp:sp modelId="{5DD84449-9316-4A74-9D83-A430C3735536}">
      <dsp:nvSpPr>
        <dsp:cNvPr id="0" name=""/>
        <dsp:cNvSpPr/>
      </dsp:nvSpPr>
      <dsp:spPr>
        <a:xfrm>
          <a:off x="3796316" y="1574799"/>
          <a:ext cx="1683182" cy="1549401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baseline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Dissemination</a:t>
          </a:r>
          <a:endParaRPr lang="en-US" sz="1700" b="1" i="0" kern="1200" baseline="0" dirty="0" smtClean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796316" y="1574799"/>
        <a:ext cx="1683182" cy="1549401"/>
      </dsp:txXfrm>
    </dsp:sp>
    <dsp:sp modelId="{5EC9F3BB-E782-4428-9053-96E415B97799}">
      <dsp:nvSpPr>
        <dsp:cNvPr id="0" name=""/>
        <dsp:cNvSpPr/>
      </dsp:nvSpPr>
      <dsp:spPr>
        <a:xfrm rot="8100000">
          <a:off x="3666196" y="2892439"/>
          <a:ext cx="350225" cy="5073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11811"/>
                <a:lumOff val="1459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11811"/>
                <a:lumOff val="1459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11811"/>
                <a:lumOff val="145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8100000">
        <a:off x="3666196" y="2892439"/>
        <a:ext cx="350225" cy="507317"/>
      </dsp:txXfrm>
    </dsp:sp>
    <dsp:sp modelId="{2193CF32-1242-4F45-BE7F-160E0F7AD05F}">
      <dsp:nvSpPr>
        <dsp:cNvPr id="0" name=""/>
        <dsp:cNvSpPr/>
      </dsp:nvSpPr>
      <dsp:spPr>
        <a:xfrm>
          <a:off x="2202894" y="3194729"/>
          <a:ext cx="1676403" cy="150316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Evaluation</a:t>
          </a:r>
          <a:endParaRPr lang="en-US" sz="1900" kern="1200" dirty="0"/>
        </a:p>
      </dsp:txBody>
      <dsp:txXfrm>
        <a:off x="2202894" y="3194729"/>
        <a:ext cx="1676403" cy="1503164"/>
      </dsp:txXfrm>
    </dsp:sp>
    <dsp:sp modelId="{B099CDC3-6826-41FE-946B-D18860837100}">
      <dsp:nvSpPr>
        <dsp:cNvPr id="0" name=""/>
        <dsp:cNvSpPr/>
      </dsp:nvSpPr>
      <dsp:spPr>
        <a:xfrm rot="13531456">
          <a:off x="2114488" y="2915262"/>
          <a:ext cx="326631" cy="5073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23621"/>
                <a:lumOff val="2918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23621"/>
                <a:lumOff val="2918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23621"/>
                <a:lumOff val="291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3531456">
        <a:off x="2114488" y="2915262"/>
        <a:ext cx="326631" cy="507317"/>
      </dsp:txXfrm>
    </dsp:sp>
    <dsp:sp modelId="{598E3DBC-2898-4643-B314-44D8C9DDA0BB}">
      <dsp:nvSpPr>
        <dsp:cNvPr id="0" name=""/>
        <dsp:cNvSpPr/>
      </dsp:nvSpPr>
      <dsp:spPr>
        <a:xfrm>
          <a:off x="647703" y="1524002"/>
          <a:ext cx="1655569" cy="1655569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Planning</a:t>
          </a:r>
          <a:endParaRPr lang="en-US" sz="1900" kern="1200" dirty="0"/>
        </a:p>
      </dsp:txBody>
      <dsp:txXfrm>
        <a:off x="647703" y="1524002"/>
        <a:ext cx="1655569" cy="1655569"/>
      </dsp:txXfrm>
    </dsp:sp>
    <dsp:sp modelId="{778E7594-13FD-4D42-B2BB-0A780D6B9336}">
      <dsp:nvSpPr>
        <dsp:cNvPr id="0" name=""/>
        <dsp:cNvSpPr/>
      </dsp:nvSpPr>
      <dsp:spPr>
        <a:xfrm rot="18863621">
          <a:off x="2103523" y="1278411"/>
          <a:ext cx="349028" cy="5073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35432"/>
                <a:lumOff val="4377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35432"/>
                <a:lumOff val="4377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35432"/>
                <a:lumOff val="437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8863621">
        <a:off x="2103523" y="1278411"/>
        <a:ext cx="349028" cy="50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3C4D39-A828-407E-80A1-2633BC445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13640-7CE2-43B3-B37F-1175B8C4D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5DFBA-C186-467D-88B1-1AE5FD6E7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89BB-A780-4B5A-99FE-84DDEDF47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5167-9012-4E88-A1EA-E5F7ED363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6E95E-89A5-497B-963C-F62FD0347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4080-C038-4346-A091-B33EF085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CEA51-77D3-4DC5-8B63-FB49C150B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4C404-B624-4DEC-B9AD-7877B1F56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E1AD-6B59-4576-9331-DF4858B42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EA22-9817-4271-92F0-8C38E8FF1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12F3-6C87-40D6-8FBB-6FF7BA554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D90-5A27-4B93-86D6-8338F6B8E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5FBB-0F3F-45CE-BDA4-425875587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A5CE-A21F-46B4-AD7B-CCD0DFC20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6370-236B-4990-A496-BBAF361B8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8ACE47-C402-4C93-810B-594530F23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iven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cambia.org/landscap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wipo.int/patentscope/en/programs/patent_landscapes/report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Irene.Kitsara@wipo.i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62400"/>
            <a:ext cx="5384800" cy="1828800"/>
          </a:xfrm>
        </p:spPr>
        <p:txBody>
          <a:bodyPr/>
          <a:lstStyle/>
          <a:p>
            <a:pPr eaLnBrk="1" hangingPunct="1"/>
            <a:r>
              <a:rPr lang="en-US" sz="3000" i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 Topic </a:t>
            </a:r>
            <a:r>
              <a:rPr lang="en-US" sz="3000" i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17:</a:t>
            </a:r>
            <a:endParaRPr lang="en-US" sz="3000" i="1" dirty="0" smtClean="0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sz="28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Writing and Publishing the Report</a:t>
            </a:r>
          </a:p>
          <a:p>
            <a:pPr eaLnBrk="1" hangingPunct="1"/>
            <a:endParaRPr lang="en-US" sz="2000" dirty="0" smtClean="0">
              <a:solidFill>
                <a:srgbClr val="0040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372225" y="5013325"/>
            <a:ext cx="20256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Manila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6 December 2013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838200" y="4038600"/>
            <a:ext cx="381000" cy="381000"/>
          </a:xfrm>
          <a:prstGeom prst="rect">
            <a:avLst/>
          </a:prstGeom>
          <a:solidFill>
            <a:srgbClr val="3399FF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990600" y="5791200"/>
            <a:ext cx="69342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Irene </a:t>
            </a:r>
            <a:r>
              <a:rPr lang="en-US" sz="1800" dirty="0" err="1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Kitsara</a:t>
            </a:r>
            <a:r>
              <a:rPr lang="en-US" sz="1800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, Project Officer</a:t>
            </a:r>
            <a:endParaRPr lang="en-US" sz="1800" dirty="0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Patent Information Section, </a:t>
            </a:r>
            <a:endParaRPr lang="en-US" sz="1800" dirty="0" smtClean="0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Access </a:t>
            </a:r>
            <a:r>
              <a:rPr lang="en-US" sz="1800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to Information and Knowledge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copies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PDF/Word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Power Point Presentations (.PPT)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Web-based reports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Pros and cons of each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779962"/>
          </a:xfrm>
        </p:spPr>
        <p:txBody>
          <a:bodyPr/>
          <a:lstStyle/>
          <a:p>
            <a:r>
              <a:rPr lang="en-US" dirty="0" smtClean="0"/>
              <a:t>Word and .PDF widely spread formats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Word allows editing (advantageous for the graphs/images that can be copied and some of them even edited)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.PDF along with the .PPT format allow for the same visualization and printing format independent from various computer settings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Web-based content is user-friendly, dynamic and interactive, but access to the Internet is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PDF – widely spread PLR publication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248400"/>
            <a:ext cx="5686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8716606" cy="3352800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dirty="0" smtClean="0"/>
              <a:t>Patent Landscape Reports in .PPT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60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362200"/>
            <a:ext cx="3055353" cy="21336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TextBox 7"/>
          <p:cNvSpPr txBox="1"/>
          <p:nvPr/>
        </p:nvSpPr>
        <p:spPr>
          <a:xfrm>
            <a:off x="228600" y="6096000"/>
            <a:ext cx="6096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 smtClean="0"/>
              <a:t>Hybrid Electric Vehicle PLR, </a:t>
            </a:r>
            <a:r>
              <a:rPr lang="en-US" sz="2300" i="1" dirty="0" err="1" smtClean="0"/>
              <a:t>Dolcera</a:t>
            </a:r>
            <a:r>
              <a:rPr lang="en-US" sz="2300" i="1" dirty="0" smtClean="0"/>
              <a:t> 2005</a:t>
            </a:r>
            <a:endParaRPr lang="en-US" sz="2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Patent Landscape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52782" cy="4495800"/>
          </a:xfrm>
          <a:prstGeom prst="rect">
            <a:avLst/>
          </a:prstGeom>
          <a:noFill/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3"/>
              </a:rPr>
              <a:t>www.boliven.com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Interactive Web-based PLR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74524" cy="4419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457200" y="5943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3"/>
              </a:rPr>
              <a:t>http://blogs.cambia.org/landscape/</a:t>
            </a:r>
            <a:endParaRPr lang="en-US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Web-based PLR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7889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Web-based PLR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479069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219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1828800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dots: Publications</a:t>
            </a:r>
          </a:p>
          <a:p>
            <a:endParaRPr lang="en-US" dirty="0" smtClean="0"/>
          </a:p>
          <a:p>
            <a:r>
              <a:rPr lang="en-US" dirty="0" smtClean="0"/>
              <a:t>Red dots: Clinical Trials</a:t>
            </a:r>
          </a:p>
          <a:p>
            <a:endParaRPr lang="en-US" dirty="0" smtClean="0"/>
          </a:p>
          <a:p>
            <a:r>
              <a:rPr lang="en-US" dirty="0" smtClean="0"/>
              <a:t>Blue dots: Related patent families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Publishing</a:t>
            </a:r>
            <a:r>
              <a:rPr lang="fr-FR" dirty="0" smtClean="0"/>
              <a:t> on SCRIBD – WIPO </a:t>
            </a:r>
            <a:r>
              <a:rPr lang="fr-FR" dirty="0" err="1" smtClean="0"/>
              <a:t>Presence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08794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WIPO PLR on </a:t>
            </a:r>
            <a:r>
              <a:rPr lang="fr-FR" dirty="0" err="1" smtClean="0"/>
              <a:t>Scribd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3912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</a:rPr>
              <a:t/>
            </a:r>
            <a:br>
              <a:rPr lang="en-US" i="1" dirty="0" smtClean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I</a:t>
            </a:r>
            <a:r>
              <a:rPr lang="en-US" i="1" dirty="0" smtClean="0">
                <a:solidFill>
                  <a:srgbClr val="0070C0"/>
                </a:solidFill>
              </a:rPr>
              <a:t>. Writing a Patent Landscape Report</a:t>
            </a:r>
            <a:br>
              <a:rPr lang="en-US" i="1" dirty="0" smtClean="0">
                <a:solidFill>
                  <a:srgbClr val="0070C0"/>
                </a:solidFill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8229600" cy="43529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1905000"/>
            <a:ext cx="563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i="1" dirty="0" smtClean="0"/>
              <a:t>		</a:t>
            </a:r>
          </a:p>
          <a:p>
            <a:pPr algn="ctr">
              <a:buNone/>
            </a:pPr>
            <a:endParaRPr lang="en-US" sz="3200" i="1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1676400"/>
          <a:ext cx="6096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WIPO Patent Landscape Reports – hard </a:t>
            </a:r>
            <a:r>
              <a:rPr lang="en-US" dirty="0" smtClean="0"/>
              <a:t>copies, </a:t>
            </a:r>
            <a:r>
              <a:rPr lang="en-US" dirty="0" smtClean="0"/>
              <a:t>PDF </a:t>
            </a:r>
            <a:r>
              <a:rPr lang="en-US" dirty="0" smtClean="0"/>
              <a:t>format and </a:t>
            </a:r>
            <a:endParaRPr lang="en-US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 smtClean="0"/>
              <a:t>Free WIPO Publications</a:t>
            </a:r>
          </a:p>
          <a:p>
            <a:r>
              <a:rPr lang="en-US" dirty="0" smtClean="0"/>
              <a:t>Hard copies and electronic format (PDF)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2698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2682875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90800"/>
            <a:ext cx="2700337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BB2FEE-A85F-47FE-87DB-52A85BBE9A5B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WIPO PLR –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473279"/>
            <a:ext cx="8077200" cy="3847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900" dirty="0" smtClean="0">
                <a:hlinkClick r:id="rId2"/>
              </a:rPr>
              <a:t>http://www.wipo.int/patentscope/en/programs/patent_landscapes/reports/</a:t>
            </a:r>
            <a:endParaRPr lang="en-US" sz="1900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611637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WIPO PLR –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086600" y="1447800"/>
            <a:ext cx="1828800" cy="2514600"/>
          </a:xfrm>
          <a:prstGeom prst="rect">
            <a:avLst/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4343400"/>
            <a:ext cx="838200" cy="304800"/>
          </a:xfrm>
          <a:prstGeom prst="rect">
            <a:avLst/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648200"/>
            <a:ext cx="3352800" cy="6858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" y="5410200"/>
            <a:ext cx="2209800" cy="4572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062674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report – PDF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635752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r>
              <a:rPr lang="en-US" sz="3400" dirty="0" smtClean="0"/>
              <a:t>WIPO PLR – additional data </a:t>
            </a:r>
            <a:r>
              <a:rPr lang="en-US" sz="3400" dirty="0" smtClean="0"/>
              <a:t>to the report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410200"/>
            <a:ext cx="701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300" dirty="0" err="1" smtClean="0">
                <a:solidFill>
                  <a:schemeClr val="bg1">
                    <a:lumMod val="50000"/>
                  </a:schemeClr>
                </a:solidFill>
              </a:rPr>
              <a:t>xls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 with search results dataset: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 can be sorted by various criteria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 hyperlinked to the full-text documents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 grouped by technologies/</a:t>
            </a:r>
            <a:r>
              <a:rPr lang="en-US" sz="2300" dirty="0" err="1" smtClean="0">
                <a:solidFill>
                  <a:schemeClr val="bg1">
                    <a:lumMod val="50000"/>
                  </a:schemeClr>
                </a:solidFill>
              </a:rPr>
              <a:t>subtechnologies</a:t>
            </a:r>
            <a:endParaRPr lang="en-US" sz="2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06" y="1600200"/>
            <a:ext cx="906969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WIPO PLR – additional interactive visualization tool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0675"/>
            <a:ext cx="9037621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191000"/>
            <a:ext cx="1714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WIPO PLR – additional interactive visualization tool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7912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Interactive </a:t>
            </a:r>
            <a:r>
              <a:rPr lang="en-US" sz="2200" dirty="0" smtClean="0"/>
              <a:t>graphs – linked to search results and individual records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52688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Web-based PLR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63181" cy="3962400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Coming</a:t>
            </a:r>
            <a:r>
              <a:rPr lang="fr-FR" dirty="0" smtClean="0"/>
              <a:t> up </a:t>
            </a:r>
            <a:r>
              <a:rPr lang="fr-FR" dirty="0" err="1" smtClean="0"/>
              <a:t>next</a:t>
            </a:r>
            <a:r>
              <a:rPr lang="fr-FR" dirty="0" smtClean="0"/>
              <a:t>….</a:t>
            </a:r>
            <a:r>
              <a:rPr lang="fr-FR" dirty="0" err="1" smtClean="0"/>
              <a:t>Infographics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172" name="Picture 4" descr="http://www.wipo.int/export/sites/www/pressroom/images/pr_2012_726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3505200" cy="4369712"/>
          </a:xfrm>
          <a:prstGeom prst="rect">
            <a:avLst/>
          </a:prstGeom>
          <a:noFill/>
        </p:spPr>
      </p:pic>
      <p:pic>
        <p:nvPicPr>
          <p:cNvPr id="7176" name="Picture 8" descr="http://collidecolumn.files.wordpress.com/2013/11/global-innovation-index-2013-wipo-info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4243" y="1752600"/>
            <a:ext cx="556975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Thank you!</a:t>
            </a:r>
            <a:endParaRPr lang="en-US" dirty="0" smtClean="0"/>
          </a:p>
          <a:p>
            <a:pPr lvl="1" algn="ctr">
              <a:buNone/>
            </a:pPr>
            <a:r>
              <a:rPr lang="en-US" dirty="0" smtClean="0">
                <a:hlinkClick r:id="rId2"/>
              </a:rPr>
              <a:t>Irene.Kitsara@wipo.int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PLR x ≠ PLR y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Depending on…</a:t>
            </a:r>
          </a:p>
          <a:p>
            <a:pPr lvl="1"/>
            <a:r>
              <a:rPr lang="en-US" dirty="0" smtClean="0"/>
              <a:t>Profile of the reader</a:t>
            </a:r>
          </a:p>
          <a:p>
            <a:pPr lvl="1"/>
            <a:r>
              <a:rPr lang="en-US" dirty="0" smtClean="0"/>
              <a:t>Scope of the report </a:t>
            </a:r>
          </a:p>
          <a:p>
            <a:pPr lvl="1"/>
            <a:r>
              <a:rPr lang="en-US" dirty="0" smtClean="0"/>
              <a:t>Particularity of WIPO PLR users</a:t>
            </a:r>
          </a:p>
          <a:p>
            <a:endParaRPr lang="en-US" dirty="0" smtClean="0"/>
          </a:p>
          <a:p>
            <a:r>
              <a:rPr lang="en-US" dirty="0" smtClean="0"/>
              <a:t>All these factors make follow </a:t>
            </a:r>
            <a:r>
              <a:rPr lang="en-US" dirty="0" err="1" smtClean="0"/>
              <a:t>varie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Analysis types</a:t>
            </a:r>
          </a:p>
          <a:p>
            <a:pPr lvl="1"/>
            <a:r>
              <a:rPr lang="en-US" dirty="0" smtClean="0"/>
              <a:t>Visualization tools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5FBB-0F3F-45CE-BDA4-4258755875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0762"/>
          </a:xfrm>
        </p:spPr>
        <p:txBody>
          <a:bodyPr/>
          <a:lstStyle/>
          <a:p>
            <a:r>
              <a:rPr lang="en-US" dirty="0" smtClean="0"/>
              <a:t>Who will read the report?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52925"/>
          </a:xfrm>
        </p:spPr>
        <p:txBody>
          <a:bodyPr/>
          <a:lstStyle/>
          <a:p>
            <a:r>
              <a:rPr lang="en-US" dirty="0" smtClean="0"/>
              <a:t>The PLR Reader </a:t>
            </a:r>
            <a:r>
              <a:rPr lang="en-US" dirty="0" smtClean="0"/>
              <a:t>Profile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Policy </a:t>
            </a:r>
            <a:r>
              <a:rPr lang="en-US" dirty="0" smtClean="0"/>
              <a:t>maker?</a:t>
            </a:r>
          </a:p>
          <a:p>
            <a:pPr lvl="1"/>
            <a:r>
              <a:rPr lang="en-US" dirty="0" smtClean="0"/>
              <a:t>Lawyer/Patent Attorney?</a:t>
            </a:r>
          </a:p>
          <a:p>
            <a:pPr lvl="1"/>
            <a:r>
              <a:rPr lang="en-US" dirty="0" smtClean="0"/>
              <a:t>Researcher?</a:t>
            </a:r>
          </a:p>
          <a:p>
            <a:pPr lvl="1"/>
            <a:r>
              <a:rPr lang="en-US" dirty="0" smtClean="0"/>
              <a:t>Economist?</a:t>
            </a:r>
          </a:p>
          <a:p>
            <a:pPr lvl="1"/>
            <a:r>
              <a:rPr lang="en-US" dirty="0" smtClean="0"/>
              <a:t>Market/Business analyst?</a:t>
            </a:r>
          </a:p>
          <a:p>
            <a:pPr lvl="1"/>
            <a:r>
              <a:rPr lang="en-US" dirty="0" smtClean="0"/>
              <a:t>Patent Information user/expert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IP manager?</a:t>
            </a:r>
          </a:p>
          <a:p>
            <a:pPr lvl="1"/>
            <a:r>
              <a:rPr lang="en-US" dirty="0" smtClean="0"/>
              <a:t>Patent Information User?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5FBB-0F3F-45CE-BDA4-4258755875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</a:t>
            </a:r>
            <a:r>
              <a:rPr lang="en-US" dirty="0" smtClean="0"/>
              <a:t>readers’ </a:t>
            </a:r>
            <a:r>
              <a:rPr lang="en-US" dirty="0" smtClean="0"/>
              <a:t>profile to </a:t>
            </a:r>
            <a:r>
              <a:rPr lang="en-US" dirty="0" smtClean="0"/>
              <a:t>needs, purpose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181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Purpose of the report? Decision at </a:t>
            </a:r>
            <a:r>
              <a:rPr lang="en-US" dirty="0" smtClean="0"/>
              <a:t>stake</a:t>
            </a:r>
            <a:r>
              <a:rPr lang="en-US" dirty="0" smtClean="0"/>
              <a:t>?</a:t>
            </a:r>
          </a:p>
          <a:p>
            <a:r>
              <a:rPr lang="en-US" dirty="0" smtClean="0"/>
              <a:t>Level of IP awareness/knowledge</a:t>
            </a:r>
            <a:endParaRPr lang="en-US" dirty="0" smtClean="0"/>
          </a:p>
          <a:p>
            <a:r>
              <a:rPr lang="en-US" dirty="0" smtClean="0"/>
              <a:t>Trends overview</a:t>
            </a:r>
            <a:r>
              <a:rPr lang="en-US" dirty="0" smtClean="0"/>
              <a:t> vs. d</a:t>
            </a:r>
            <a:r>
              <a:rPr lang="en-US" dirty="0" smtClean="0"/>
              <a:t>etailed </a:t>
            </a:r>
            <a:r>
              <a:rPr lang="en-US" dirty="0" smtClean="0"/>
              <a:t>technical </a:t>
            </a:r>
            <a:r>
              <a:rPr lang="en-US" dirty="0" smtClean="0"/>
              <a:t>information</a:t>
            </a:r>
            <a:endParaRPr lang="en-US" dirty="0" smtClean="0"/>
          </a:p>
          <a:p>
            <a:r>
              <a:rPr lang="en-US" dirty="0" smtClean="0"/>
              <a:t>Access to the individual documents/search results required?</a:t>
            </a:r>
          </a:p>
          <a:p>
            <a:r>
              <a:rPr lang="en-US" dirty="0" smtClean="0"/>
              <a:t>Legal status/Legal information needed?</a:t>
            </a:r>
          </a:p>
          <a:p>
            <a:r>
              <a:rPr lang="en-US" dirty="0" smtClean="0"/>
              <a:t>Additional information to be included? (e.g. </a:t>
            </a:r>
            <a:r>
              <a:rPr lang="en-US" dirty="0" smtClean="0"/>
              <a:t>licensing</a:t>
            </a:r>
            <a:r>
              <a:rPr lang="en-US" dirty="0" smtClean="0"/>
              <a:t>, network </a:t>
            </a:r>
            <a:r>
              <a:rPr lang="en-US" dirty="0" smtClean="0"/>
              <a:t>analysis, market analysis)</a:t>
            </a:r>
            <a:endParaRPr lang="en-US" dirty="0" smtClean="0"/>
          </a:p>
          <a:p>
            <a:r>
              <a:rPr lang="en-US" dirty="0" smtClean="0"/>
              <a:t>Visualizations depending on focus of interest (e.g. granted patents or all patent filings</a:t>
            </a:r>
            <a:r>
              <a:rPr lang="en-US" dirty="0" smtClean="0"/>
              <a:t>?)</a:t>
            </a:r>
            <a:endParaRPr lang="en-US" dirty="0" smtClean="0"/>
          </a:p>
          <a:p>
            <a:r>
              <a:rPr lang="en-US" dirty="0" smtClean="0"/>
              <a:t>Results/Conclusions/Recommendations required?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the reader needs to the structure of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Components which can be included in the report:</a:t>
            </a:r>
          </a:p>
          <a:p>
            <a:pPr lvl="1"/>
            <a:r>
              <a:rPr lang="en-US" dirty="0" smtClean="0"/>
              <a:t>Background </a:t>
            </a:r>
            <a:r>
              <a:rPr lang="en-US" dirty="0" smtClean="0"/>
              <a:t>technical information </a:t>
            </a:r>
            <a:endParaRPr lang="en-US" dirty="0" smtClean="0"/>
          </a:p>
          <a:p>
            <a:pPr lvl="1"/>
            <a:r>
              <a:rPr lang="en-US" dirty="0" smtClean="0"/>
              <a:t>Executive Summary</a:t>
            </a:r>
          </a:p>
          <a:p>
            <a:pPr lvl="1"/>
            <a:r>
              <a:rPr lang="en-US" dirty="0" smtClean="0"/>
              <a:t>Key findings</a:t>
            </a:r>
          </a:p>
          <a:p>
            <a:pPr lvl="1"/>
            <a:r>
              <a:rPr lang="en-US" dirty="0" smtClean="0"/>
              <a:t>Description of Methodology</a:t>
            </a:r>
          </a:p>
          <a:p>
            <a:pPr lvl="1"/>
            <a:r>
              <a:rPr lang="en-US" dirty="0" smtClean="0"/>
              <a:t>Analysis of the results</a:t>
            </a:r>
          </a:p>
          <a:p>
            <a:pPr lvl="1"/>
            <a:r>
              <a:rPr lang="en-US" dirty="0" smtClean="0"/>
              <a:t>Technology/Geographical focus</a:t>
            </a:r>
          </a:p>
          <a:p>
            <a:pPr lvl="1"/>
            <a:r>
              <a:rPr lang="en-US" dirty="0" smtClean="0"/>
              <a:t>Additional analysis (market/business/competitor/portfolio analysis)</a:t>
            </a:r>
          </a:p>
          <a:p>
            <a:pPr lvl="1"/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 Annexes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WIPO PLR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59662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676400"/>
            <a:ext cx="47148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WIPO PLR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particularity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562600"/>
          </a:xfrm>
        </p:spPr>
        <p:txBody>
          <a:bodyPr/>
          <a:lstStyle/>
          <a:p>
            <a:r>
              <a:rPr lang="fr-FR" sz="2200" dirty="0" smtClean="0"/>
              <a:t>Not a single profile</a:t>
            </a:r>
          </a:p>
          <a:p>
            <a:r>
              <a:rPr lang="fr-FR" sz="2200" dirty="0" err="1" smtClean="0"/>
              <a:t>Readers</a:t>
            </a:r>
            <a:r>
              <a:rPr lang="fr-FR" sz="2200" dirty="0" smtClean="0"/>
              <a:t> come </a:t>
            </a:r>
            <a:r>
              <a:rPr lang="fr-FR" sz="2200" dirty="0" err="1" smtClean="0"/>
              <a:t>from</a:t>
            </a:r>
            <a:r>
              <a:rPr lang="fr-FR" sz="2200" dirty="0" smtClean="0"/>
              <a:t> </a:t>
            </a:r>
            <a:r>
              <a:rPr lang="fr-FR" sz="2200" dirty="0" err="1" smtClean="0"/>
              <a:t>various</a:t>
            </a:r>
            <a:r>
              <a:rPr lang="fr-FR" sz="2200" dirty="0" smtClean="0"/>
              <a:t> backgrounds:</a:t>
            </a:r>
          </a:p>
          <a:p>
            <a:pPr lvl="1"/>
            <a:r>
              <a:rPr lang="fr-FR" sz="2200" dirty="0" smtClean="0"/>
              <a:t>Policy </a:t>
            </a:r>
            <a:r>
              <a:rPr lang="fr-FR" sz="2200" dirty="0" err="1" smtClean="0"/>
              <a:t>makers</a:t>
            </a:r>
            <a:endParaRPr lang="fr-FR" sz="2200" dirty="0" smtClean="0"/>
          </a:p>
          <a:p>
            <a:pPr lvl="1"/>
            <a:r>
              <a:rPr lang="fr-FR" sz="2200" dirty="0" err="1" smtClean="0"/>
              <a:t>Scientists</a:t>
            </a:r>
            <a:r>
              <a:rPr lang="fr-FR" sz="2200" dirty="0" smtClean="0"/>
              <a:t>/</a:t>
            </a:r>
            <a:r>
              <a:rPr lang="fr-FR" sz="2200" dirty="0" err="1" smtClean="0"/>
              <a:t>Researchers</a:t>
            </a:r>
            <a:endParaRPr lang="fr-FR" sz="2200" dirty="0" smtClean="0"/>
          </a:p>
          <a:p>
            <a:pPr lvl="1"/>
            <a:r>
              <a:rPr lang="fr-FR" sz="2200" dirty="0" smtClean="0"/>
              <a:t>Managers</a:t>
            </a:r>
          </a:p>
          <a:p>
            <a:pPr lvl="1"/>
            <a:r>
              <a:rPr lang="fr-FR" sz="2200" dirty="0" smtClean="0"/>
              <a:t>Patent Information </a:t>
            </a:r>
            <a:r>
              <a:rPr lang="fr-FR" sz="2200" dirty="0" err="1" smtClean="0"/>
              <a:t>Users</a:t>
            </a:r>
            <a:endParaRPr lang="fr-FR" sz="2200" dirty="0" smtClean="0"/>
          </a:p>
          <a:p>
            <a:pPr lvl="1"/>
            <a:endParaRPr lang="fr-FR" sz="2200" dirty="0" smtClean="0"/>
          </a:p>
          <a:p>
            <a:r>
              <a:rPr lang="fr-FR" sz="2200" dirty="0" smtClean="0"/>
              <a:t>In </a:t>
            </a:r>
            <a:r>
              <a:rPr lang="fr-FR" sz="2200" dirty="0" err="1" smtClean="0"/>
              <a:t>order</a:t>
            </a:r>
            <a:r>
              <a:rPr lang="fr-FR" sz="2200" dirty="0" smtClean="0"/>
              <a:t> to </a:t>
            </a:r>
            <a:r>
              <a:rPr lang="fr-FR" sz="2200" dirty="0" err="1" smtClean="0"/>
              <a:t>address</a:t>
            </a:r>
            <a:r>
              <a:rPr lang="fr-FR" sz="2200" dirty="0" smtClean="0"/>
              <a:t> all </a:t>
            </a:r>
            <a:r>
              <a:rPr lang="fr-FR" sz="2200" dirty="0" err="1" smtClean="0"/>
              <a:t>needs</a:t>
            </a:r>
            <a:r>
              <a:rPr lang="fr-FR" sz="2200" dirty="0" smtClean="0"/>
              <a:t>:</a:t>
            </a:r>
          </a:p>
          <a:p>
            <a:pPr lvl="1"/>
            <a:r>
              <a:rPr lang="fr-FR" sz="2200" dirty="0" err="1" smtClean="0"/>
              <a:t>Language</a:t>
            </a:r>
            <a:r>
              <a:rPr lang="fr-FR" sz="2200" dirty="0" smtClean="0"/>
              <a:t> </a:t>
            </a:r>
            <a:r>
              <a:rPr lang="fr-FR" sz="2200" dirty="0" err="1" smtClean="0"/>
              <a:t>adapted</a:t>
            </a:r>
            <a:endParaRPr lang="fr-FR" sz="2200" dirty="0" smtClean="0"/>
          </a:p>
          <a:p>
            <a:pPr lvl="1"/>
            <a:r>
              <a:rPr lang="fr-FR" sz="2200" dirty="0" smtClean="0"/>
              <a:t>Structure of the report (more </a:t>
            </a:r>
            <a:r>
              <a:rPr lang="fr-FR" sz="2200" dirty="0" err="1" smtClean="0"/>
              <a:t>general</a:t>
            </a:r>
            <a:r>
              <a:rPr lang="fr-FR" sz="2200" dirty="0" smtClean="0"/>
              <a:t> and more </a:t>
            </a:r>
            <a:r>
              <a:rPr lang="fr-FR" sz="2200" dirty="0" err="1" smtClean="0"/>
              <a:t>detailed</a:t>
            </a:r>
            <a:r>
              <a:rPr lang="fr-FR" sz="2200" dirty="0" smtClean="0"/>
              <a:t> information, background information </a:t>
            </a:r>
            <a:r>
              <a:rPr lang="fr-FR" sz="2200" dirty="0" err="1" smtClean="0"/>
              <a:t>etc</a:t>
            </a:r>
            <a:r>
              <a:rPr lang="fr-FR" sz="2200" dirty="0" smtClean="0"/>
              <a:t>)e </a:t>
            </a:r>
          </a:p>
          <a:p>
            <a:pPr lvl="1"/>
            <a:r>
              <a:rPr lang="fr-FR" sz="2200" dirty="0" err="1" smtClean="0"/>
              <a:t>Emphasis</a:t>
            </a:r>
            <a:r>
              <a:rPr lang="fr-FR" sz="2200" dirty="0" smtClean="0"/>
              <a:t> </a:t>
            </a:r>
            <a:r>
              <a:rPr lang="fr-FR" sz="2200" dirty="0" err="1" smtClean="0"/>
              <a:t>also</a:t>
            </a:r>
            <a:r>
              <a:rPr lang="fr-FR" sz="2200" dirty="0" smtClean="0"/>
              <a:t> on instructive </a:t>
            </a:r>
            <a:r>
              <a:rPr lang="fr-FR" sz="2200" dirty="0" err="1" smtClean="0"/>
              <a:t>role</a:t>
            </a:r>
            <a:r>
              <a:rPr lang="fr-FR" sz="2200" dirty="0" smtClean="0"/>
              <a:t> –</a:t>
            </a:r>
            <a:r>
              <a:rPr lang="fr-FR" sz="2200" dirty="0" err="1" smtClean="0"/>
              <a:t>search</a:t>
            </a:r>
            <a:r>
              <a:rPr lang="fr-FR" sz="2200" dirty="0" smtClean="0"/>
              <a:t> </a:t>
            </a:r>
            <a:r>
              <a:rPr lang="fr-FR" sz="2200" dirty="0" err="1" smtClean="0"/>
              <a:t>strategy</a:t>
            </a:r>
            <a:r>
              <a:rPr lang="fr-FR" sz="2200" dirty="0" smtClean="0"/>
              <a:t> description</a:t>
            </a:r>
          </a:p>
          <a:p>
            <a:pPr lvl="1"/>
            <a:r>
              <a:rPr lang="fr-FR" sz="2200" dirty="0" err="1" smtClean="0"/>
              <a:t>Different</a:t>
            </a:r>
            <a:r>
              <a:rPr lang="fr-FR" sz="2200" dirty="0" smtClean="0"/>
              <a:t> </a:t>
            </a:r>
            <a:r>
              <a:rPr lang="fr-FR" sz="2200" dirty="0" err="1" smtClean="0"/>
              <a:t>visualizations</a:t>
            </a:r>
            <a:r>
              <a:rPr lang="fr-FR" sz="2200" dirty="0" smtClean="0"/>
              <a:t>/</a:t>
            </a:r>
            <a:r>
              <a:rPr lang="fr-FR" sz="2200" dirty="0" err="1" smtClean="0"/>
              <a:t>analysis</a:t>
            </a:r>
            <a:endParaRPr lang="fr-FR" sz="2200" dirty="0" smtClean="0"/>
          </a:p>
          <a:p>
            <a:pPr lvl="1"/>
            <a:endParaRPr lang="fr-F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229600" cy="4352925"/>
          </a:xfrm>
        </p:spPr>
        <p:txBody>
          <a:bodyPr/>
          <a:lstStyle/>
          <a:p>
            <a:pPr>
              <a:buNone/>
            </a:pPr>
            <a:r>
              <a:rPr lang="en-US" sz="3200" i="1" dirty="0" smtClean="0"/>
              <a:t>		</a:t>
            </a:r>
          </a:p>
          <a:p>
            <a:pPr>
              <a:buNone/>
            </a:pPr>
            <a:endParaRPr lang="en-US" sz="3200" i="1" dirty="0" smtClean="0"/>
          </a:p>
          <a:p>
            <a:pPr>
              <a:buNone/>
            </a:pPr>
            <a:endParaRPr lang="en-US" sz="3200" i="1" dirty="0" smtClean="0"/>
          </a:p>
          <a:p>
            <a:pPr algn="ctr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II.	 Publishing a Patent Landscape Report 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3-05-30 HARBIN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2013-05-30 HARBIN</Template>
  <TotalTime>3383</TotalTime>
  <Words>578</Words>
  <Application>Microsoft Office PowerPoint</Application>
  <PresentationFormat>On-screen Show (4:3)</PresentationFormat>
  <Paragraphs>160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2013-05-30 HARBIN</vt:lpstr>
      <vt:lpstr>Slide 1</vt:lpstr>
      <vt:lpstr> I. Writing a Patent Landscape Report </vt:lpstr>
      <vt:lpstr>PLR x ≠ PLR y</vt:lpstr>
      <vt:lpstr>Who will read the report?  </vt:lpstr>
      <vt:lpstr>Matching readers’ profile to needs, purpose and output</vt:lpstr>
      <vt:lpstr>Matching the reader needs to the structure of the report</vt:lpstr>
      <vt:lpstr>Example of a WIPO PLR </vt:lpstr>
      <vt:lpstr>WIPO PLR users particularity</vt:lpstr>
      <vt:lpstr>Slide 9</vt:lpstr>
      <vt:lpstr>Publication Options</vt:lpstr>
      <vt:lpstr>Pros and cons of each format</vt:lpstr>
      <vt:lpstr>PDF – widely spread PLR publication format</vt:lpstr>
      <vt:lpstr>Patent Landscape Reports in .PPT Format</vt:lpstr>
      <vt:lpstr>Web-based Patent Landscape Reports</vt:lpstr>
      <vt:lpstr>Interactive Web-based PLR</vt:lpstr>
      <vt:lpstr>Interactive Web-based PLR</vt:lpstr>
      <vt:lpstr>Interactive Web-based PLR (3)</vt:lpstr>
      <vt:lpstr>Publishing on SCRIBD – WIPO Presence</vt:lpstr>
      <vt:lpstr>WIPO PLR on Scribd</vt:lpstr>
      <vt:lpstr>WIPO Patent Landscape Reports – hard copies, PDF format and </vt:lpstr>
      <vt:lpstr>WIPO PLR – Web Presence</vt:lpstr>
      <vt:lpstr>WIPO PLR – Web Presence</vt:lpstr>
      <vt:lpstr>The report – PDF</vt:lpstr>
      <vt:lpstr>WIPO PLR – additional data to the report</vt:lpstr>
      <vt:lpstr>WIPO PLR – additional interactive visualization tool </vt:lpstr>
      <vt:lpstr>WIPO PLR – additional interactive visualization tool (2)</vt:lpstr>
      <vt:lpstr>Interactive Web-based PLR (2)</vt:lpstr>
      <vt:lpstr>Coming up next….Infographics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Renance</dc:creator>
  <cp:lastModifiedBy>Renance</cp:lastModifiedBy>
  <cp:revision>52</cp:revision>
  <dcterms:created xsi:type="dcterms:W3CDTF">2013-08-23T13:20:16Z</dcterms:created>
  <dcterms:modified xsi:type="dcterms:W3CDTF">2013-12-06T06:05:23Z</dcterms:modified>
</cp:coreProperties>
</file>