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28" r:id="rId1"/>
  </p:sldMasterIdLst>
  <p:notesMasterIdLst>
    <p:notesMasterId r:id="rId10"/>
  </p:notesMasterIdLst>
  <p:sldIdLst>
    <p:sldId id="256" r:id="rId2"/>
    <p:sldId id="258" r:id="rId3"/>
    <p:sldId id="259" r:id="rId4"/>
    <p:sldId id="260" r:id="rId5"/>
    <p:sldId id="261" r:id="rId6"/>
    <p:sldId id="262" r:id="rId7"/>
    <p:sldId id="263" r:id="rId8"/>
    <p:sldId id="264" r:id="rId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A287F-84CD-4353-A1C6-4C0EA1B4CDCA}" type="datetimeFigureOut">
              <a:rPr lang="hu-HU" smtClean="0"/>
              <a:pPr/>
              <a:t>2019. 10. 03.</a:t>
            </a:fld>
            <a:endParaRPr lang="hu-HU" dirty="0"/>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2581B4-D353-4B30-A8EA-AF3EDAFB4C82}" type="slidenum">
              <a:rPr lang="hu-HU" smtClean="0"/>
              <a:pPr/>
              <a:t>‹#›</a:t>
            </a:fld>
            <a:endParaRPr lang="hu-H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932581B4-D353-4B30-A8EA-AF3EDAFB4C82}" type="slidenum">
              <a:rPr lang="hu-HU" smtClean="0"/>
              <a:pPr/>
              <a:t>2</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932581B4-D353-4B30-A8EA-AF3EDAFB4C82}" type="slidenum">
              <a:rPr lang="hu-HU" smtClean="0"/>
              <a:pPr/>
              <a:t>3</a:t>
            </a:fld>
            <a:endParaRPr lang="hu-H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932581B4-D353-4B30-A8EA-AF3EDAFB4C82}" type="slidenum">
              <a:rPr lang="hu-HU" smtClean="0"/>
              <a:pPr/>
              <a:t>4</a:t>
            </a:fld>
            <a:endParaRPr lang="hu-H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932581B4-D353-4B30-A8EA-AF3EDAFB4C82}" type="slidenum">
              <a:rPr lang="hu-HU" smtClean="0"/>
              <a:pPr/>
              <a:t>5</a:t>
            </a:fld>
            <a:endParaRPr lang="hu-H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932581B4-D353-4B30-A8EA-AF3EDAFB4C82}" type="slidenum">
              <a:rPr lang="hu-HU" smtClean="0"/>
              <a:pPr/>
              <a:t>6</a:t>
            </a:fld>
            <a:endParaRPr lang="hu-H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932581B4-D353-4B30-A8EA-AF3EDAFB4C82}" type="slidenum">
              <a:rPr lang="hu-HU" smtClean="0"/>
              <a:pPr/>
              <a:t>7</a:t>
            </a:fld>
            <a:endParaRPr lang="hu-H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932581B4-D353-4B30-A8EA-AF3EDAFB4C82}" type="slidenum">
              <a:rPr lang="hu-HU" smtClean="0"/>
              <a:pPr/>
              <a:t>8</a:t>
            </a:fld>
            <a:endParaRPr lang="hu-H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14" name="Cím 13"/>
          <p:cNvSpPr>
            <a:spLocks noGrp="1"/>
          </p:cNvSpPr>
          <p:nvPr>
            <p:ph type="ctrTitle"/>
          </p:nvPr>
        </p:nvSpPr>
        <p:spPr>
          <a:xfrm>
            <a:off x="1432560" y="359898"/>
            <a:ext cx="7406640" cy="1472184"/>
          </a:xfrm>
        </p:spPr>
        <p:txBody>
          <a:bodyPr anchor="b"/>
          <a:lstStyle>
            <a:lvl1pPr algn="l">
              <a:defRPr/>
            </a:lvl1pPr>
            <a:extLst/>
          </a:lstStyle>
          <a:p>
            <a:r>
              <a:rPr kumimoji="0" lang="hu-HU" smtClean="0"/>
              <a:t>Mintacím szerkesztése</a:t>
            </a:r>
            <a:endParaRPr kumimoji="0" lang="en-US"/>
          </a:p>
        </p:txBody>
      </p:sp>
      <p:sp>
        <p:nvSpPr>
          <p:cNvPr id="22" name="Alcím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u-HU" smtClean="0"/>
              <a:t>Alcím mintájának szerkesztése</a:t>
            </a:r>
            <a:endParaRPr kumimoji="0" lang="en-US"/>
          </a:p>
        </p:txBody>
      </p:sp>
      <p:sp>
        <p:nvSpPr>
          <p:cNvPr id="7" name="Dátum helye 6"/>
          <p:cNvSpPr>
            <a:spLocks noGrp="1"/>
          </p:cNvSpPr>
          <p:nvPr>
            <p:ph type="dt" sz="half" idx="10"/>
          </p:nvPr>
        </p:nvSpPr>
        <p:spPr/>
        <p:txBody>
          <a:bodyPr/>
          <a:lstStyle/>
          <a:p>
            <a:fld id="{E640708B-7BF3-426B-8AB5-62A5B4241B9B}" type="datetime4">
              <a:rPr lang="hu-HU" smtClean="0"/>
              <a:pPr/>
              <a:t>2019. október 3.</a:t>
            </a:fld>
            <a:endParaRPr lang="hu-HU" dirty="0"/>
          </a:p>
        </p:txBody>
      </p:sp>
      <p:sp>
        <p:nvSpPr>
          <p:cNvPr id="20" name="Élőláb helye 19"/>
          <p:cNvSpPr>
            <a:spLocks noGrp="1"/>
          </p:cNvSpPr>
          <p:nvPr>
            <p:ph type="ftr" sz="quarter" idx="11"/>
          </p:nvPr>
        </p:nvSpPr>
        <p:spPr/>
        <p:txBody>
          <a:bodyPr/>
          <a:lstStyle/>
          <a:p>
            <a:endParaRPr lang="hu-HU" dirty="0"/>
          </a:p>
        </p:txBody>
      </p:sp>
      <p:sp>
        <p:nvSpPr>
          <p:cNvPr id="10" name="Dia számának helye 9"/>
          <p:cNvSpPr>
            <a:spLocks noGrp="1"/>
          </p:cNvSpPr>
          <p:nvPr>
            <p:ph type="sldNum" sz="quarter" idx="12"/>
          </p:nvPr>
        </p:nvSpPr>
        <p:spPr/>
        <p:txBody>
          <a:bodyPr/>
          <a:lstStyle/>
          <a:p>
            <a:fld id="{BF8375E4-150B-4F3C-A8B8-758A61609E86}" type="slidenum">
              <a:rPr lang="hu-HU" smtClean="0"/>
              <a:pPr/>
              <a:t>‹#›</a:t>
            </a:fld>
            <a:endParaRPr lang="hu-HU" dirty="0"/>
          </a:p>
        </p:txBody>
      </p:sp>
      <p:sp>
        <p:nvSpPr>
          <p:cNvPr id="8" name="Ellipszis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Ellipszis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930B4113-90F8-4835-B040-FFFC9DF01C4A}" type="datetime4">
              <a:rPr lang="hu-HU" smtClean="0"/>
              <a:pPr/>
              <a:t>2019. október 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F8375E4-150B-4F3C-A8B8-758A61609E86}" type="slidenum">
              <a:rPr lang="hu-HU" smtClean="0"/>
              <a:pPr/>
              <a:t>‹#›</a:t>
            </a:fld>
            <a:endParaRPr lang="hu-H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274639"/>
            <a:ext cx="18288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1143000" y="274640"/>
            <a:ext cx="55626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47402355-283A-47C1-8B8B-A182EE595920}" type="datetime4">
              <a:rPr lang="hu-HU" smtClean="0"/>
              <a:pPr/>
              <a:t>2019. október 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F8375E4-150B-4F3C-A8B8-758A61609E86}" type="slidenum">
              <a:rPr lang="hu-HU" smtClean="0"/>
              <a:pPr/>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3BD1AB35-18DE-4C5C-9F84-B6F4160567C5}" type="datetime4">
              <a:rPr lang="hu-HU" smtClean="0"/>
              <a:pPr/>
              <a:t>2019. október 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F8375E4-150B-4F3C-A8B8-758A61609E86}" type="slidenum">
              <a:rPr lang="hu-HU" smtClean="0"/>
              <a:pPr/>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7" name="Téglalap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Cím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hu-HU" smtClean="0"/>
              <a:t>Mintacím szerkesztése</a:t>
            </a:r>
            <a:endParaRPr kumimoji="0" lang="en-US"/>
          </a:p>
        </p:txBody>
      </p:sp>
      <p:sp>
        <p:nvSpPr>
          <p:cNvPr id="3" name="Szöveg hely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fld id="{C008453C-FB07-43B1-8837-559F34862F36}" type="datetime4">
              <a:rPr lang="hu-HU" smtClean="0"/>
              <a:pPr/>
              <a:t>2019. október 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F8375E4-150B-4F3C-A8B8-758A61609E86}" type="slidenum">
              <a:rPr lang="hu-HU" smtClean="0"/>
              <a:pPr/>
              <a:t>‹#›</a:t>
            </a:fld>
            <a:endParaRPr lang="hu-HU" dirty="0"/>
          </a:p>
        </p:txBody>
      </p:sp>
      <p:sp>
        <p:nvSpPr>
          <p:cNvPr id="10" name="Téglalap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Ellipszis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Ellipszis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1435608" y="274320"/>
            <a:ext cx="7498080" cy="1143000"/>
          </a:xfrm>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789AD013-3017-427B-B6B7-3C8B1D87A090}" type="datetime4">
              <a:rPr lang="hu-HU" smtClean="0"/>
              <a:pPr/>
              <a:t>2019. október 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F8375E4-150B-4F3C-A8B8-758A61609E86}" type="slidenum">
              <a:rPr lang="hu-HU" smtClean="0"/>
              <a:pPr/>
              <a:t>‹#›</a:t>
            </a:fld>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hu-HU" smtClean="0"/>
              <a:t>Mintacím szerkesztése</a:t>
            </a:r>
            <a:endParaRPr kumimoji="0" lang="en-US"/>
          </a:p>
        </p:txBody>
      </p:sp>
      <p:sp>
        <p:nvSpPr>
          <p:cNvPr id="3" name="Szöveg hely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fld id="{DF38C2FC-A412-4FB8-AD06-537F53CEDCB6}" type="datetime4">
              <a:rPr lang="hu-HU" smtClean="0"/>
              <a:pPr/>
              <a:t>2019. október 3.</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BF8375E4-150B-4F3C-A8B8-758A61609E86}" type="slidenum">
              <a:rPr lang="hu-HU" smtClean="0"/>
              <a:pPr/>
              <a:t>‹#›</a:t>
            </a:fld>
            <a:endParaRPr lang="hu-H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1435608" y="274320"/>
            <a:ext cx="7498080" cy="1143000"/>
          </a:xfrm>
        </p:spPr>
        <p:txBody>
          <a:bodyPr anchor="ct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fld id="{3EE51DEE-18D2-4703-AA39-ECDCC046794D}" type="datetime4">
              <a:rPr lang="hu-HU" smtClean="0"/>
              <a:pPr/>
              <a:t>2019. október 3.</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BF8375E4-150B-4F3C-A8B8-758A61609E86}" type="slidenum">
              <a:rPr lang="hu-HU" smtClean="0"/>
              <a:pPr/>
              <a:t>‹#›</a:t>
            </a:fld>
            <a:endParaRPr lang="hu-H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5" name="Téglalap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átum helye 1"/>
          <p:cNvSpPr>
            <a:spLocks noGrp="1"/>
          </p:cNvSpPr>
          <p:nvPr>
            <p:ph type="dt" sz="half" idx="10"/>
          </p:nvPr>
        </p:nvSpPr>
        <p:spPr/>
        <p:txBody>
          <a:bodyPr/>
          <a:lstStyle/>
          <a:p>
            <a:fld id="{A915D347-0929-422A-9575-489296446AEC}" type="datetime4">
              <a:rPr lang="hu-HU" smtClean="0"/>
              <a:pPr/>
              <a:t>2019. október 3.</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BF8375E4-150B-4F3C-A8B8-758A61609E86}" type="slidenum">
              <a:rPr lang="hu-HU" smtClean="0"/>
              <a:pPr/>
              <a:t>‹#›</a:t>
            </a:fld>
            <a:endParaRPr lang="hu-HU" dirty="0"/>
          </a:p>
        </p:txBody>
      </p:sp>
      <p:sp>
        <p:nvSpPr>
          <p:cNvPr id="6" name="Téglalap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hu-HU" smtClean="0"/>
              <a:t>Mintacím szerkesztése</a:t>
            </a:r>
            <a:endParaRPr kumimoji="0" lang="en-US"/>
          </a:p>
        </p:txBody>
      </p:sp>
      <p:sp>
        <p:nvSpPr>
          <p:cNvPr id="3" name="Szöveg hely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u-HU" smtClean="0"/>
              <a:t>Mintaszöveg szerkesztése</a:t>
            </a:r>
          </a:p>
        </p:txBody>
      </p:sp>
      <p:sp>
        <p:nvSpPr>
          <p:cNvPr id="4" name="Tartalom helye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D1622A5D-58D1-40EB-B3FE-8ABF10521F4F}" type="datetime4">
              <a:rPr lang="hu-HU" smtClean="0"/>
              <a:pPr/>
              <a:t>2019. október 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F8375E4-150B-4F3C-A8B8-758A61609E86}" type="slidenum">
              <a:rPr lang="hu-HU" smtClean="0"/>
              <a:pPr/>
              <a:t>‹#›</a:t>
            </a:fld>
            <a:endParaRPr lang="hu-H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hu-HU" smtClean="0"/>
              <a:t>Mintacím szerkesztése</a:t>
            </a:r>
            <a:endParaRPr kumimoji="0" lang="en-US"/>
          </a:p>
        </p:txBody>
      </p:sp>
      <p:sp>
        <p:nvSpPr>
          <p:cNvPr id="5" name="Dátum helye 4"/>
          <p:cNvSpPr>
            <a:spLocks noGrp="1"/>
          </p:cNvSpPr>
          <p:nvPr>
            <p:ph type="dt" sz="half" idx="10"/>
          </p:nvPr>
        </p:nvSpPr>
        <p:spPr/>
        <p:txBody>
          <a:bodyPr/>
          <a:lstStyle/>
          <a:p>
            <a:fld id="{56A8269D-2BB4-4C61-A4D7-0803FC5CFBD7}" type="datetime4">
              <a:rPr lang="hu-HU" smtClean="0"/>
              <a:pPr/>
              <a:t>2019. október 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F8375E4-150B-4F3C-A8B8-758A61609E86}" type="slidenum">
              <a:rPr lang="hu-HU" smtClean="0"/>
              <a:pPr/>
              <a:t>‹#›</a:t>
            </a:fld>
            <a:endParaRPr lang="hu-HU" dirty="0"/>
          </a:p>
        </p:txBody>
      </p:sp>
      <p:sp>
        <p:nvSpPr>
          <p:cNvPr id="8" name="Téglalap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Kép hely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hu-HU" dirty="0" smtClean="0"/>
              <a:t>Kép beszúrásához kattintson az ikonra</a:t>
            </a:r>
            <a:endParaRPr kumimoji="0" lang="en-US" dirty="0"/>
          </a:p>
        </p:txBody>
      </p:sp>
      <p:sp>
        <p:nvSpPr>
          <p:cNvPr id="9" name="Folyamatábra: Feldolgozá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olyamatábra: Feldolgozá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zöveg hely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hu-HU" smtClean="0"/>
              <a:t>Mintaszöveg szerkesztése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Kör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Ellipszis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Fánk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Téglalap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Cím helye 4"/>
          <p:cNvSpPr>
            <a:spLocks noGrp="1"/>
          </p:cNvSpPr>
          <p:nvPr>
            <p:ph type="title"/>
          </p:nvPr>
        </p:nvSpPr>
        <p:spPr>
          <a:xfrm>
            <a:off x="1435608" y="274638"/>
            <a:ext cx="7498080" cy="1143000"/>
          </a:xfrm>
          <a:prstGeom prst="rect">
            <a:avLst/>
          </a:prstGeom>
        </p:spPr>
        <p:txBody>
          <a:bodyPr anchor="ctr">
            <a:normAutofit/>
          </a:bodyPr>
          <a:lstStyle/>
          <a:p>
            <a:r>
              <a:rPr kumimoji="0" lang="hu-HU" smtClean="0"/>
              <a:t>Mintacím szerkesztése</a:t>
            </a:r>
            <a:endParaRPr kumimoji="0" lang="en-US"/>
          </a:p>
        </p:txBody>
      </p:sp>
      <p:sp>
        <p:nvSpPr>
          <p:cNvPr id="9" name="Szöveg hely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24" name="Dátum hely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9C1750-EB18-4B4D-8AD2-1EC2EF794F60}" type="datetime4">
              <a:rPr lang="hu-HU" smtClean="0"/>
              <a:pPr/>
              <a:t>2019. október 3.</a:t>
            </a:fld>
            <a:endParaRPr lang="hu-HU" dirty="0"/>
          </a:p>
        </p:txBody>
      </p:sp>
      <p:sp>
        <p:nvSpPr>
          <p:cNvPr id="10" name="Élőláb hely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u-HU" dirty="0"/>
          </a:p>
        </p:txBody>
      </p:sp>
      <p:sp>
        <p:nvSpPr>
          <p:cNvPr id="22" name="Dia számának hely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F8375E4-150B-4F3C-A8B8-758A61609E86}" type="slidenum">
              <a:rPr lang="hu-HU" smtClean="0"/>
              <a:pPr/>
              <a:t>‹#›</a:t>
            </a:fld>
            <a:endParaRPr lang="hu-HU" dirty="0"/>
          </a:p>
        </p:txBody>
      </p:sp>
      <p:sp>
        <p:nvSpPr>
          <p:cNvPr id="15" name="Téglalap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fc" descr="WIPO FOR OFFICIAL USE ONLY"/>
          <p:cNvSpPr txBox="1"/>
          <p:nvPr userDrawn="1"/>
        </p:nvSpPr>
        <p:spPr>
          <a:xfrm>
            <a:off x="0" y="6537960"/>
            <a:ext cx="9144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214414" y="1428736"/>
            <a:ext cx="7272334" cy="1752600"/>
          </a:xfrm>
        </p:spPr>
        <p:txBody>
          <a:bodyPr/>
          <a:lstStyle/>
          <a:p>
            <a:r>
              <a:rPr lang="hu-HU" dirty="0" smtClean="0"/>
              <a:t>IP </a:t>
            </a:r>
            <a:r>
              <a:rPr lang="hu-HU" dirty="0" err="1" smtClean="0"/>
              <a:t>in</a:t>
            </a:r>
            <a:r>
              <a:rPr lang="hu-HU" dirty="0" smtClean="0"/>
              <a:t> Sport - Hungary</a:t>
            </a:r>
            <a:endParaRPr lang="hu-HU" dirty="0"/>
          </a:p>
        </p:txBody>
      </p:sp>
      <p:sp>
        <p:nvSpPr>
          <p:cNvPr id="3" name="Alcím 2"/>
          <p:cNvSpPr>
            <a:spLocks noGrp="1"/>
          </p:cNvSpPr>
          <p:nvPr>
            <p:ph type="subTitle" idx="1"/>
          </p:nvPr>
        </p:nvSpPr>
        <p:spPr>
          <a:xfrm>
            <a:off x="1714480" y="4000504"/>
            <a:ext cx="6400800" cy="1714512"/>
          </a:xfrm>
        </p:spPr>
        <p:txBody>
          <a:bodyPr/>
          <a:lstStyle/>
          <a:p>
            <a:r>
              <a:rPr lang="en-US" dirty="0" smtClean="0"/>
              <a:t>Michael Lantos</a:t>
            </a:r>
          </a:p>
          <a:p>
            <a:r>
              <a:rPr lang="en-US" sz="2000" dirty="0" smtClean="0"/>
              <a:t>Hungarian and European Patent Attorney</a:t>
            </a:r>
          </a:p>
          <a:p>
            <a:r>
              <a:rPr lang="en-US" sz="2000" dirty="0" err="1" smtClean="0"/>
              <a:t>Danubia</a:t>
            </a:r>
            <a:r>
              <a:rPr lang="en-US" sz="2000" dirty="0" smtClean="0"/>
              <a:t> Patent &amp; Law Office LLC</a:t>
            </a:r>
          </a:p>
          <a:p>
            <a:r>
              <a:rPr lang="en-US" sz="2000" dirty="0" smtClean="0"/>
              <a:t>lantos@danubia.hu</a:t>
            </a:r>
            <a:endParaRPr lang="en-US" sz="2000" dirty="0"/>
          </a:p>
        </p:txBody>
      </p:sp>
      <p:pic>
        <p:nvPicPr>
          <p:cNvPr id="4" name="Picture 2" descr="D:\Users\cucu\AppData\Local\Microsoft\Windows\Temporary Internet Files\Content.Outlook\VL0IXNX3\logo2m (2).bmp"/>
          <p:cNvPicPr>
            <a:picLocks noChangeAspect="1" noChangeArrowheads="1"/>
          </p:cNvPicPr>
          <p:nvPr/>
        </p:nvPicPr>
        <p:blipFill>
          <a:blip r:embed="rId2" cstate="print"/>
          <a:srcRect/>
          <a:stretch>
            <a:fillRect/>
          </a:stretch>
        </p:blipFill>
        <p:spPr bwMode="auto">
          <a:xfrm>
            <a:off x="500034" y="285728"/>
            <a:ext cx="2262195" cy="38109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2976" y="764704"/>
            <a:ext cx="7429552" cy="432048"/>
          </a:xfrm>
        </p:spPr>
        <p:txBody>
          <a:bodyPr>
            <a:normAutofit fontScale="90000"/>
          </a:bodyPr>
          <a:lstStyle/>
          <a:p>
            <a:r>
              <a:rPr lang="hu-HU" sz="3200" dirty="0" smtClean="0">
                <a:solidFill>
                  <a:schemeClr val="tx1"/>
                </a:solidFill>
              </a:rPr>
              <a:t> </a:t>
            </a:r>
            <a:endParaRPr lang="hu-HU" sz="3200" dirty="0">
              <a:solidFill>
                <a:schemeClr val="tx1"/>
              </a:solidFill>
            </a:endParaRPr>
          </a:p>
        </p:txBody>
      </p:sp>
      <p:sp>
        <p:nvSpPr>
          <p:cNvPr id="3" name="Tartalom helye 2"/>
          <p:cNvSpPr>
            <a:spLocks noGrp="1"/>
          </p:cNvSpPr>
          <p:nvPr>
            <p:ph idx="1"/>
          </p:nvPr>
        </p:nvSpPr>
        <p:spPr>
          <a:xfrm>
            <a:off x="1285852" y="1124744"/>
            <a:ext cx="7400948" cy="5161776"/>
          </a:xfrm>
        </p:spPr>
        <p:txBody>
          <a:bodyPr>
            <a:normAutofit/>
          </a:bodyPr>
          <a:lstStyle/>
          <a:p>
            <a:pPr marL="0" indent="0">
              <a:buNone/>
            </a:pPr>
            <a:r>
              <a:rPr lang="en-US" sz="2000" dirty="0" smtClean="0"/>
              <a:t>IP legislation - in general</a:t>
            </a:r>
          </a:p>
          <a:p>
            <a:pPr marL="0" indent="0">
              <a:buNone/>
            </a:pPr>
            <a:r>
              <a:rPr lang="en-US" sz="2000" dirty="0" smtClean="0"/>
              <a:t>Laws and Rules are in harmony with European practice. </a:t>
            </a:r>
          </a:p>
          <a:p>
            <a:pPr marL="0" indent="0">
              <a:buNone/>
            </a:pPr>
            <a:r>
              <a:rPr lang="en-US" sz="2000" dirty="0" smtClean="0"/>
              <a:t>Status cases:</a:t>
            </a:r>
          </a:p>
          <a:p>
            <a:pPr marL="0" indent="0">
              <a:buNone/>
            </a:pPr>
            <a:r>
              <a:rPr lang="en-US" sz="2000" dirty="0" smtClean="0"/>
              <a:t>First instance: Hungarian Intellectual Property Office (HIPO)</a:t>
            </a:r>
          </a:p>
          <a:p>
            <a:pPr marL="0" indent="0">
              <a:buNone/>
            </a:pPr>
            <a:r>
              <a:rPr lang="en-US" sz="2000" dirty="0" smtClean="0"/>
              <a:t>1st Court level: Metropolitan Court</a:t>
            </a:r>
          </a:p>
          <a:p>
            <a:pPr marL="0" indent="0">
              <a:buNone/>
            </a:pPr>
            <a:r>
              <a:rPr lang="en-US" sz="2000" dirty="0" smtClean="0"/>
              <a:t>2nd Court level: Metropolitan Appeal Court</a:t>
            </a:r>
          </a:p>
          <a:p>
            <a:pPr marL="0" indent="0">
              <a:buNone/>
            </a:pPr>
            <a:r>
              <a:rPr lang="en-US" sz="2000" dirty="0" smtClean="0"/>
              <a:t>Supervisory Tribunal: </a:t>
            </a:r>
            <a:r>
              <a:rPr lang="en-US" sz="2000" dirty="0" err="1" smtClean="0"/>
              <a:t>Kuria</a:t>
            </a:r>
            <a:endParaRPr lang="en-US" sz="2000" dirty="0" smtClean="0"/>
          </a:p>
          <a:p>
            <a:pPr>
              <a:buNone/>
            </a:pPr>
            <a:endParaRPr lang="en-US" sz="2000" dirty="0" smtClean="0"/>
          </a:p>
          <a:p>
            <a:pPr marL="0" indent="0">
              <a:buNone/>
            </a:pPr>
            <a:r>
              <a:rPr lang="en-US" sz="2000" dirty="0" smtClean="0"/>
              <a:t>Bifurcation system: if status is issued it is decided separately</a:t>
            </a:r>
          </a:p>
          <a:p>
            <a:pPr marL="0" indent="0">
              <a:buNone/>
            </a:pPr>
            <a:r>
              <a:rPr lang="en-US" sz="2000" dirty="0" err="1" smtClean="0"/>
              <a:t>Consequences:long</a:t>
            </a:r>
            <a:r>
              <a:rPr lang="en-US" sz="2000" dirty="0" smtClean="0"/>
              <a:t> proceedings </a:t>
            </a:r>
          </a:p>
          <a:p>
            <a:pPr marL="0" indent="0">
              <a:buNone/>
            </a:pPr>
            <a:r>
              <a:rPr lang="en-US" sz="2000" dirty="0" smtClean="0"/>
              <a:t>Preliminary injunction: </a:t>
            </a:r>
            <a:r>
              <a:rPr lang="en-US" sz="2000" b="1" dirty="0" smtClean="0"/>
              <a:t>faster</a:t>
            </a:r>
            <a:r>
              <a:rPr lang="en-US" sz="2000" dirty="0" smtClean="0"/>
              <a:t>  but not very fast, requires 2-4 months.</a:t>
            </a:r>
          </a:p>
          <a:p>
            <a:pPr marL="0" indent="0">
              <a:buNone/>
            </a:pPr>
            <a:r>
              <a:rPr lang="en-US" sz="2000" dirty="0" smtClean="0"/>
              <a:t>In trademark cases: somewhat faster</a:t>
            </a:r>
            <a:endParaRPr lang="en-US" sz="2000" dirty="0"/>
          </a:p>
        </p:txBody>
      </p:sp>
      <p:pic>
        <p:nvPicPr>
          <p:cNvPr id="4" name="Picture 2" descr="D:\Users\cucu\AppData\Local\Microsoft\Windows\Temporary Internet Files\Content.Outlook\VL0IXNX3\logo2m (2).bmp"/>
          <p:cNvPicPr>
            <a:picLocks noChangeAspect="1" noChangeArrowheads="1"/>
          </p:cNvPicPr>
          <p:nvPr/>
        </p:nvPicPr>
        <p:blipFill>
          <a:blip r:embed="rId3" cstate="print"/>
          <a:srcRect/>
          <a:stretch>
            <a:fillRect/>
          </a:stretch>
        </p:blipFill>
        <p:spPr bwMode="auto">
          <a:xfrm>
            <a:off x="500034" y="285728"/>
            <a:ext cx="2262195" cy="381098"/>
          </a:xfrm>
          <a:prstGeom prst="rect">
            <a:avLst/>
          </a:prstGeom>
          <a:noFill/>
        </p:spPr>
      </p:pic>
      <p:sp>
        <p:nvSpPr>
          <p:cNvPr id="5" name="Dátum helye 4"/>
          <p:cNvSpPr>
            <a:spLocks noGrp="1"/>
          </p:cNvSpPr>
          <p:nvPr>
            <p:ph type="dt" sz="half" idx="10"/>
          </p:nvPr>
        </p:nvSpPr>
        <p:spPr>
          <a:xfrm>
            <a:off x="1142976" y="6381750"/>
            <a:ext cx="2133600" cy="476250"/>
          </a:xfrm>
        </p:spPr>
        <p:txBody>
          <a:bodyPr/>
          <a:lstStyle/>
          <a:p>
            <a:pPr algn="l"/>
            <a:fld id="{32F4B004-F2E8-4FB8-8248-E6715C5E4FEF}" type="datetime4">
              <a:rPr lang="hu-HU" smtClean="0"/>
              <a:pPr algn="l"/>
              <a:t>2019. október 3.</a:t>
            </a:fld>
            <a:endParaRPr lang="hu-HU" dirty="0"/>
          </a:p>
        </p:txBody>
      </p:sp>
      <p:sp>
        <p:nvSpPr>
          <p:cNvPr id="6" name="Dia számának helye 5"/>
          <p:cNvSpPr>
            <a:spLocks noGrp="1"/>
          </p:cNvSpPr>
          <p:nvPr>
            <p:ph type="sldNum" sz="quarter" idx="12"/>
          </p:nvPr>
        </p:nvSpPr>
        <p:spPr/>
        <p:txBody>
          <a:bodyPr/>
          <a:lstStyle/>
          <a:p>
            <a:fld id="{BF8375E4-150B-4F3C-A8B8-758A61609E86}" type="slidenum">
              <a:rPr lang="hu-HU" smtClean="0"/>
              <a:pPr/>
              <a:t>2</a:t>
            </a:fld>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2976" y="764704"/>
            <a:ext cx="7429552" cy="432048"/>
          </a:xfrm>
        </p:spPr>
        <p:txBody>
          <a:bodyPr>
            <a:normAutofit fontScale="90000"/>
          </a:bodyPr>
          <a:lstStyle/>
          <a:p>
            <a:r>
              <a:rPr lang="hu-HU" sz="3200" dirty="0" smtClean="0">
                <a:solidFill>
                  <a:schemeClr val="tx1"/>
                </a:solidFill>
              </a:rPr>
              <a:t> </a:t>
            </a:r>
            <a:endParaRPr lang="hu-HU" sz="3200" dirty="0">
              <a:solidFill>
                <a:schemeClr val="tx1"/>
              </a:solidFill>
            </a:endParaRPr>
          </a:p>
        </p:txBody>
      </p:sp>
      <p:sp>
        <p:nvSpPr>
          <p:cNvPr id="3" name="Tartalom helye 2"/>
          <p:cNvSpPr>
            <a:spLocks noGrp="1"/>
          </p:cNvSpPr>
          <p:nvPr>
            <p:ph idx="1"/>
          </p:nvPr>
        </p:nvSpPr>
        <p:spPr>
          <a:xfrm>
            <a:off x="1285852" y="908720"/>
            <a:ext cx="7400948" cy="5377800"/>
          </a:xfrm>
        </p:spPr>
        <p:txBody>
          <a:bodyPr>
            <a:normAutofit/>
          </a:bodyPr>
          <a:lstStyle/>
          <a:p>
            <a:pPr>
              <a:buNone/>
            </a:pPr>
            <a:r>
              <a:rPr lang="hu-HU" sz="2000" dirty="0" smtClean="0"/>
              <a:t>Patent </a:t>
            </a:r>
            <a:r>
              <a:rPr lang="en-US" sz="2000" dirty="0" smtClean="0"/>
              <a:t>experiences</a:t>
            </a:r>
          </a:p>
          <a:p>
            <a:pPr>
              <a:buNone/>
            </a:pPr>
            <a:endParaRPr lang="hu-HU" sz="2000" dirty="0" smtClean="0"/>
          </a:p>
          <a:p>
            <a:pPr>
              <a:buNone/>
            </a:pPr>
            <a:r>
              <a:rPr lang="en-US" sz="2000" dirty="0" smtClean="0"/>
              <a:t>Oroszi-</a:t>
            </a:r>
            <a:r>
              <a:rPr lang="en-US" sz="2000" dirty="0" err="1" smtClean="0"/>
              <a:t>vs</a:t>
            </a:r>
            <a:r>
              <a:rPr lang="en-US" sz="2000" dirty="0" smtClean="0"/>
              <a:t> Adidas litigation</a:t>
            </a:r>
            <a:r>
              <a:rPr lang="hu-HU" sz="2000" dirty="0" smtClean="0"/>
              <a:t>:</a:t>
            </a:r>
            <a:endParaRPr lang="en-US" sz="2000" dirty="0" smtClean="0"/>
          </a:p>
          <a:p>
            <a:pPr marL="0" indent="0">
              <a:buNone/>
            </a:pPr>
            <a:r>
              <a:rPr lang="en-US" sz="2000" dirty="0" smtClean="0"/>
              <a:t>Inventor had a patent that concerned regions with special ribs/grooves on shooting </a:t>
            </a:r>
            <a:r>
              <a:rPr lang="hu-HU" sz="2000" dirty="0" smtClean="0"/>
              <a:t>s</a:t>
            </a:r>
            <a:r>
              <a:rPr lang="en-US" sz="2000" dirty="0" err="1" smtClean="0"/>
              <a:t>urface</a:t>
            </a:r>
            <a:r>
              <a:rPr lang="en-US" sz="2000" dirty="0" smtClean="0"/>
              <a:t> of boots. </a:t>
            </a:r>
          </a:p>
          <a:p>
            <a:pPr marL="0" indent="0">
              <a:buNone/>
            </a:pPr>
            <a:r>
              <a:rPr lang="en-US" sz="2000" dirty="0" smtClean="0"/>
              <a:t>In the period 20</a:t>
            </a:r>
            <a:r>
              <a:rPr lang="hu-HU" sz="2000" dirty="0" smtClean="0"/>
              <a:t>0</a:t>
            </a:r>
            <a:r>
              <a:rPr lang="en-US" sz="2000" dirty="0" smtClean="0"/>
              <a:t>0 to 2004 the Predator Precision and Mania shoes comprised similar ribs.</a:t>
            </a:r>
          </a:p>
          <a:p>
            <a:pPr marL="0" indent="0">
              <a:buNone/>
            </a:pPr>
            <a:r>
              <a:rPr lang="en-US" sz="2000" dirty="0" smtClean="0"/>
              <a:t>Oroszi sued for patent infring</a:t>
            </a:r>
            <a:r>
              <a:rPr lang="hu-HU" sz="2000" dirty="0" smtClean="0"/>
              <a:t>e</a:t>
            </a:r>
            <a:r>
              <a:rPr lang="en-US" sz="2000" dirty="0" err="1" smtClean="0"/>
              <a:t>ment</a:t>
            </a:r>
            <a:r>
              <a:rPr lang="en-US" sz="2000" dirty="0" smtClean="0"/>
              <a:t>. Adidas filed revocation proceeding. The validity proceeding required 10 years in three rounds, the patent was upheld.</a:t>
            </a:r>
          </a:p>
          <a:p>
            <a:pPr marL="0" indent="0">
              <a:buNone/>
            </a:pPr>
            <a:r>
              <a:rPr lang="en-US" sz="2000" dirty="0" smtClean="0"/>
              <a:t>Then the infringement proceeding resumed, in October 2015 a final decision determined: Adidas infringed </a:t>
            </a:r>
            <a:r>
              <a:rPr lang="en-US" sz="2000" dirty="0" err="1" smtClean="0"/>
              <a:t>Oroszi’s</a:t>
            </a:r>
            <a:r>
              <a:rPr lang="en-US" sz="2000" dirty="0" smtClean="0"/>
              <a:t> patent in  the period 2000 to 2004.</a:t>
            </a:r>
            <a:endParaRPr lang="hu-HU" sz="2000" dirty="0" smtClean="0"/>
          </a:p>
          <a:p>
            <a:pPr marL="0" indent="0">
              <a:buNone/>
            </a:pPr>
            <a:r>
              <a:rPr lang="en-US" sz="2000" dirty="0" smtClean="0"/>
              <a:t>June 2017</a:t>
            </a:r>
            <a:r>
              <a:rPr lang="hu-HU" sz="2000" dirty="0" smtClean="0"/>
              <a:t>:</a:t>
            </a:r>
            <a:r>
              <a:rPr lang="en-US" sz="2000" dirty="0" smtClean="0"/>
              <a:t> Decision of the </a:t>
            </a:r>
            <a:r>
              <a:rPr lang="en-US" sz="2000" dirty="0" err="1" smtClean="0"/>
              <a:t>Kuria</a:t>
            </a:r>
            <a:r>
              <a:rPr lang="en-US" sz="2000" dirty="0" smtClean="0"/>
              <a:t> on the pecuniary compensation. Award after the utiliz</a:t>
            </a:r>
            <a:r>
              <a:rPr lang="hu-HU" sz="2000" dirty="0" smtClean="0"/>
              <a:t>a</a:t>
            </a:r>
            <a:r>
              <a:rPr lang="en-US" sz="2000" dirty="0" err="1" smtClean="0"/>
              <a:t>ti</a:t>
            </a:r>
            <a:r>
              <a:rPr lang="hu-HU" sz="2000" dirty="0" smtClean="0"/>
              <a:t>o</a:t>
            </a:r>
            <a:r>
              <a:rPr lang="en-US" sz="2000" dirty="0" smtClean="0"/>
              <a:t>n in Hungary only</a:t>
            </a:r>
            <a:endParaRPr lang="en-US" sz="2000" dirty="0"/>
          </a:p>
        </p:txBody>
      </p:sp>
      <p:pic>
        <p:nvPicPr>
          <p:cNvPr id="4" name="Picture 2" descr="D:\Users\cucu\AppData\Local\Microsoft\Windows\Temporary Internet Files\Content.Outlook\VL0IXNX3\logo2m (2).bmp"/>
          <p:cNvPicPr>
            <a:picLocks noChangeAspect="1" noChangeArrowheads="1"/>
          </p:cNvPicPr>
          <p:nvPr/>
        </p:nvPicPr>
        <p:blipFill>
          <a:blip r:embed="rId3" cstate="print"/>
          <a:srcRect/>
          <a:stretch>
            <a:fillRect/>
          </a:stretch>
        </p:blipFill>
        <p:spPr bwMode="auto">
          <a:xfrm>
            <a:off x="500034" y="285728"/>
            <a:ext cx="2262195" cy="381098"/>
          </a:xfrm>
          <a:prstGeom prst="rect">
            <a:avLst/>
          </a:prstGeom>
          <a:noFill/>
        </p:spPr>
      </p:pic>
      <p:sp>
        <p:nvSpPr>
          <p:cNvPr id="5" name="Dátum helye 4"/>
          <p:cNvSpPr>
            <a:spLocks noGrp="1"/>
          </p:cNvSpPr>
          <p:nvPr>
            <p:ph type="dt" sz="half" idx="10"/>
          </p:nvPr>
        </p:nvSpPr>
        <p:spPr>
          <a:xfrm>
            <a:off x="1142976" y="6381750"/>
            <a:ext cx="2133600" cy="476250"/>
          </a:xfrm>
        </p:spPr>
        <p:txBody>
          <a:bodyPr/>
          <a:lstStyle/>
          <a:p>
            <a:pPr algn="l"/>
            <a:fld id="{ED5BD276-3E68-4DB4-ADC8-A466FB4C2DCE}" type="datetime4">
              <a:rPr lang="hu-HU" smtClean="0"/>
              <a:pPr algn="l"/>
              <a:t>2019. október 3.</a:t>
            </a:fld>
            <a:endParaRPr lang="hu-HU" dirty="0"/>
          </a:p>
        </p:txBody>
      </p:sp>
      <p:sp>
        <p:nvSpPr>
          <p:cNvPr id="6" name="Dia számának helye 5"/>
          <p:cNvSpPr>
            <a:spLocks noGrp="1"/>
          </p:cNvSpPr>
          <p:nvPr>
            <p:ph type="sldNum" sz="quarter" idx="12"/>
          </p:nvPr>
        </p:nvSpPr>
        <p:spPr/>
        <p:txBody>
          <a:bodyPr/>
          <a:lstStyle/>
          <a:p>
            <a:fld id="{BF8375E4-150B-4F3C-A8B8-758A61609E86}" type="slidenum">
              <a:rPr lang="hu-HU" smtClean="0"/>
              <a:pPr/>
              <a:t>3</a:t>
            </a:fld>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2976" y="764704"/>
            <a:ext cx="7429552" cy="216024"/>
          </a:xfrm>
        </p:spPr>
        <p:txBody>
          <a:bodyPr>
            <a:normAutofit fontScale="90000"/>
          </a:bodyPr>
          <a:lstStyle/>
          <a:p>
            <a:r>
              <a:rPr lang="hu-HU" sz="3200" dirty="0" smtClean="0">
                <a:solidFill>
                  <a:schemeClr val="tx1"/>
                </a:solidFill>
              </a:rPr>
              <a:t> </a:t>
            </a:r>
            <a:endParaRPr lang="hu-HU" sz="3200" dirty="0">
              <a:solidFill>
                <a:schemeClr val="tx1"/>
              </a:solidFill>
            </a:endParaRPr>
          </a:p>
        </p:txBody>
      </p:sp>
      <p:sp>
        <p:nvSpPr>
          <p:cNvPr id="3" name="Tartalom helye 2"/>
          <p:cNvSpPr>
            <a:spLocks noGrp="1"/>
          </p:cNvSpPr>
          <p:nvPr>
            <p:ph idx="1"/>
          </p:nvPr>
        </p:nvSpPr>
        <p:spPr>
          <a:xfrm>
            <a:off x="1285852" y="980728"/>
            <a:ext cx="7400948" cy="5305792"/>
          </a:xfrm>
        </p:spPr>
        <p:txBody>
          <a:bodyPr>
            <a:normAutofit/>
          </a:bodyPr>
          <a:lstStyle/>
          <a:p>
            <a:pPr>
              <a:buNone/>
            </a:pPr>
            <a:r>
              <a:rPr lang="en-US" sz="2000" dirty="0" smtClean="0"/>
              <a:t>New invention of Oroszi</a:t>
            </a:r>
            <a:endParaRPr lang="hu-HU" sz="2000" dirty="0" smtClean="0"/>
          </a:p>
          <a:p>
            <a:pPr marL="0" indent="0">
              <a:buNone/>
            </a:pPr>
            <a:r>
              <a:rPr lang="en-US" sz="2000" dirty="0" smtClean="0"/>
              <a:t>Coating the shooting surface in spaced regions with a double layer of rubber granules of random shape wherein the outer surface of the grains are uncoated, and the regions have excellent grip to the ball, and the direction of the edges of the regions (stripes) assist targeting, and additionally ribs/grooves can be formed. </a:t>
            </a:r>
          </a:p>
          <a:p>
            <a:pPr marL="0" indent="0">
              <a:buNone/>
            </a:pPr>
            <a:r>
              <a:rPr lang="en-US" sz="2000" dirty="0" smtClean="0"/>
              <a:t>HU patent application filed: July, 2012</a:t>
            </a:r>
          </a:p>
          <a:p>
            <a:pPr marL="0" indent="0">
              <a:buNone/>
            </a:pPr>
            <a:r>
              <a:rPr lang="en-US" sz="2000" dirty="0" smtClean="0"/>
              <a:t>PCT application filed: July 2013</a:t>
            </a:r>
          </a:p>
          <a:p>
            <a:pPr marL="0" indent="0">
              <a:buNone/>
            </a:pPr>
            <a:r>
              <a:rPr lang="en-US" sz="2000" dirty="0" smtClean="0"/>
              <a:t>Patents granted: EP (2018), Japan (2017), EA (2019), China (2019), </a:t>
            </a:r>
          </a:p>
          <a:p>
            <a:pPr marL="0" indent="0">
              <a:buNone/>
            </a:pPr>
            <a:r>
              <a:rPr lang="en-US" sz="2000" dirty="0" smtClean="0"/>
              <a:t>Pending: US, K</a:t>
            </a:r>
            <a:r>
              <a:rPr lang="hu-HU" sz="2000" dirty="0" smtClean="0"/>
              <a:t>P</a:t>
            </a:r>
            <a:r>
              <a:rPr lang="en-US" sz="2000" dirty="0" smtClean="0"/>
              <a:t>, CA, BR, etc.</a:t>
            </a:r>
          </a:p>
          <a:p>
            <a:pPr marL="0" indent="0">
              <a:buNone/>
            </a:pPr>
            <a:r>
              <a:rPr lang="en-US" sz="2000" dirty="0" smtClean="0"/>
              <a:t>Two developments: HU filed May 2018, PCT filed May 2019.</a:t>
            </a:r>
          </a:p>
          <a:p>
            <a:pPr marL="0" indent="0">
              <a:buNone/>
            </a:pPr>
            <a:r>
              <a:rPr lang="en-US" sz="2000" dirty="0" smtClean="0"/>
              <a:t>Intensive development and tests.</a:t>
            </a:r>
          </a:p>
          <a:p>
            <a:pPr>
              <a:buNone/>
            </a:pPr>
            <a:endParaRPr lang="en-US" sz="2000" dirty="0"/>
          </a:p>
        </p:txBody>
      </p:sp>
      <p:pic>
        <p:nvPicPr>
          <p:cNvPr id="4" name="Picture 2" descr="D:\Users\cucu\AppData\Local\Microsoft\Windows\Temporary Internet Files\Content.Outlook\VL0IXNX3\logo2m (2).bmp"/>
          <p:cNvPicPr>
            <a:picLocks noChangeAspect="1" noChangeArrowheads="1"/>
          </p:cNvPicPr>
          <p:nvPr/>
        </p:nvPicPr>
        <p:blipFill>
          <a:blip r:embed="rId3" cstate="print"/>
          <a:srcRect/>
          <a:stretch>
            <a:fillRect/>
          </a:stretch>
        </p:blipFill>
        <p:spPr bwMode="auto">
          <a:xfrm>
            <a:off x="500034" y="285728"/>
            <a:ext cx="2262195" cy="381098"/>
          </a:xfrm>
          <a:prstGeom prst="rect">
            <a:avLst/>
          </a:prstGeom>
          <a:noFill/>
        </p:spPr>
      </p:pic>
      <p:sp>
        <p:nvSpPr>
          <p:cNvPr id="5" name="Dátum helye 4"/>
          <p:cNvSpPr>
            <a:spLocks noGrp="1"/>
          </p:cNvSpPr>
          <p:nvPr>
            <p:ph type="dt" sz="half" idx="10"/>
          </p:nvPr>
        </p:nvSpPr>
        <p:spPr>
          <a:xfrm>
            <a:off x="1142976" y="6381750"/>
            <a:ext cx="2133600" cy="476250"/>
          </a:xfrm>
        </p:spPr>
        <p:txBody>
          <a:bodyPr/>
          <a:lstStyle/>
          <a:p>
            <a:pPr algn="l"/>
            <a:fld id="{FF334B3E-D5E5-4E82-B551-D517B805A53B}" type="datetime4">
              <a:rPr lang="hu-HU" smtClean="0"/>
              <a:pPr algn="l"/>
              <a:t>2019. október 3.</a:t>
            </a:fld>
            <a:endParaRPr lang="hu-HU" dirty="0"/>
          </a:p>
        </p:txBody>
      </p:sp>
      <p:sp>
        <p:nvSpPr>
          <p:cNvPr id="6" name="Dia számának helye 5"/>
          <p:cNvSpPr>
            <a:spLocks noGrp="1"/>
          </p:cNvSpPr>
          <p:nvPr>
            <p:ph type="sldNum" sz="quarter" idx="12"/>
          </p:nvPr>
        </p:nvSpPr>
        <p:spPr/>
        <p:txBody>
          <a:bodyPr/>
          <a:lstStyle/>
          <a:p>
            <a:fld id="{BF8375E4-150B-4F3C-A8B8-758A61609E86}" type="slidenum">
              <a:rPr lang="hu-HU" smtClean="0"/>
              <a:pPr/>
              <a:t>4</a:t>
            </a:fld>
            <a:endParaRPr lang="hu-H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2976" y="548680"/>
            <a:ext cx="7429552" cy="360040"/>
          </a:xfrm>
        </p:spPr>
        <p:txBody>
          <a:bodyPr>
            <a:normAutofit fontScale="90000"/>
          </a:bodyPr>
          <a:lstStyle/>
          <a:p>
            <a:pPr algn="ctr"/>
            <a:r>
              <a:rPr lang="en-US" sz="3200" dirty="0" smtClean="0">
                <a:solidFill>
                  <a:schemeClr val="tx1"/>
                </a:solidFill>
              </a:rPr>
              <a:t> Almond Pattern</a:t>
            </a:r>
            <a:endParaRPr lang="en-US" sz="3200" dirty="0">
              <a:solidFill>
                <a:schemeClr val="tx1"/>
              </a:solidFill>
            </a:endParaRPr>
          </a:p>
        </p:txBody>
      </p:sp>
      <p:pic>
        <p:nvPicPr>
          <p:cNvPr id="4" name="Picture 2" descr="D:\Users\cucu\AppData\Local\Microsoft\Windows\Temporary Internet Files\Content.Outlook\VL0IXNX3\logo2m (2).bmp"/>
          <p:cNvPicPr>
            <a:picLocks noChangeAspect="1" noChangeArrowheads="1"/>
          </p:cNvPicPr>
          <p:nvPr/>
        </p:nvPicPr>
        <p:blipFill>
          <a:blip r:embed="rId3" cstate="print"/>
          <a:srcRect/>
          <a:stretch>
            <a:fillRect/>
          </a:stretch>
        </p:blipFill>
        <p:spPr bwMode="auto">
          <a:xfrm>
            <a:off x="500034" y="285728"/>
            <a:ext cx="2262195" cy="381098"/>
          </a:xfrm>
          <a:prstGeom prst="rect">
            <a:avLst/>
          </a:prstGeom>
          <a:noFill/>
        </p:spPr>
      </p:pic>
      <p:sp>
        <p:nvSpPr>
          <p:cNvPr id="5" name="Dátum helye 4"/>
          <p:cNvSpPr>
            <a:spLocks noGrp="1"/>
          </p:cNvSpPr>
          <p:nvPr>
            <p:ph type="dt" sz="half" idx="10"/>
          </p:nvPr>
        </p:nvSpPr>
        <p:spPr>
          <a:xfrm>
            <a:off x="1142976" y="6381750"/>
            <a:ext cx="2133600" cy="476250"/>
          </a:xfrm>
        </p:spPr>
        <p:txBody>
          <a:bodyPr/>
          <a:lstStyle/>
          <a:p>
            <a:pPr algn="l"/>
            <a:fld id="{EF60A491-1045-4B6D-B323-EC227DFB0076}" type="datetime4">
              <a:rPr lang="hu-HU" smtClean="0"/>
              <a:pPr algn="l"/>
              <a:t>2019. október 3.</a:t>
            </a:fld>
            <a:endParaRPr lang="hu-HU" dirty="0"/>
          </a:p>
        </p:txBody>
      </p:sp>
      <p:sp>
        <p:nvSpPr>
          <p:cNvPr id="6" name="Dia számának helye 5"/>
          <p:cNvSpPr>
            <a:spLocks noGrp="1"/>
          </p:cNvSpPr>
          <p:nvPr>
            <p:ph type="sldNum" sz="quarter" idx="12"/>
          </p:nvPr>
        </p:nvSpPr>
        <p:spPr/>
        <p:txBody>
          <a:bodyPr/>
          <a:lstStyle/>
          <a:p>
            <a:fld id="{BF8375E4-150B-4F3C-A8B8-758A61609E86}" type="slidenum">
              <a:rPr lang="hu-HU" smtClean="0"/>
              <a:pPr/>
              <a:t>5</a:t>
            </a:fld>
            <a:endParaRPr lang="hu-HU" dirty="0"/>
          </a:p>
        </p:txBody>
      </p:sp>
      <p:pic>
        <p:nvPicPr>
          <p:cNvPr id="2051" name="Picture 3" descr="D:\Documents\BENTIGÉP\Dokumentumok\Proloxinkft\catch and Twist ügyek\Tibi nyers képek\Tibi feliratozott\reszlet_DSC6459.jpg"/>
          <p:cNvPicPr>
            <a:picLocks noGrp="1" noChangeAspect="1" noChangeArrowheads="1"/>
          </p:cNvPicPr>
          <p:nvPr>
            <p:ph idx="1"/>
          </p:nvPr>
        </p:nvPicPr>
        <p:blipFill>
          <a:blip r:embed="rId4" cstate="print"/>
          <a:srcRect/>
          <a:stretch>
            <a:fillRect/>
          </a:stretch>
        </p:blipFill>
        <p:spPr bwMode="auto">
          <a:xfrm>
            <a:off x="827584" y="1052736"/>
            <a:ext cx="7715250" cy="515078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2976" y="692696"/>
            <a:ext cx="7429552" cy="576064"/>
          </a:xfrm>
        </p:spPr>
        <p:txBody>
          <a:bodyPr>
            <a:normAutofit/>
          </a:bodyPr>
          <a:lstStyle/>
          <a:p>
            <a:pPr algn="ctr"/>
            <a:r>
              <a:rPr lang="en-US" sz="2400" dirty="0" smtClean="0">
                <a:solidFill>
                  <a:schemeClr val="tx1"/>
                </a:solidFill>
              </a:rPr>
              <a:t>Trapezoid </a:t>
            </a:r>
            <a:r>
              <a:rPr lang="hu-HU" sz="2400" dirty="0" smtClean="0">
                <a:solidFill>
                  <a:schemeClr val="tx1"/>
                </a:solidFill>
              </a:rPr>
              <a:t>P</a:t>
            </a:r>
            <a:r>
              <a:rPr lang="en-US" sz="2400" dirty="0" err="1" smtClean="0">
                <a:solidFill>
                  <a:schemeClr val="tx1"/>
                </a:solidFill>
              </a:rPr>
              <a:t>attern</a:t>
            </a:r>
            <a:endParaRPr lang="en-US" sz="2400" dirty="0">
              <a:solidFill>
                <a:schemeClr val="tx1"/>
              </a:solidFill>
            </a:endParaRPr>
          </a:p>
        </p:txBody>
      </p:sp>
      <p:pic>
        <p:nvPicPr>
          <p:cNvPr id="4" name="Picture 2" descr="D:\Users\cucu\AppData\Local\Microsoft\Windows\Temporary Internet Files\Content.Outlook\VL0IXNX3\logo2m (2).bmp"/>
          <p:cNvPicPr>
            <a:picLocks noChangeAspect="1" noChangeArrowheads="1"/>
          </p:cNvPicPr>
          <p:nvPr/>
        </p:nvPicPr>
        <p:blipFill>
          <a:blip r:embed="rId3" cstate="print"/>
          <a:srcRect/>
          <a:stretch>
            <a:fillRect/>
          </a:stretch>
        </p:blipFill>
        <p:spPr bwMode="auto">
          <a:xfrm>
            <a:off x="500034" y="285728"/>
            <a:ext cx="2262195" cy="381098"/>
          </a:xfrm>
          <a:prstGeom prst="rect">
            <a:avLst/>
          </a:prstGeom>
          <a:noFill/>
        </p:spPr>
      </p:pic>
      <p:sp>
        <p:nvSpPr>
          <p:cNvPr id="5" name="Dátum helye 4"/>
          <p:cNvSpPr>
            <a:spLocks noGrp="1"/>
          </p:cNvSpPr>
          <p:nvPr>
            <p:ph type="dt" sz="half" idx="10"/>
          </p:nvPr>
        </p:nvSpPr>
        <p:spPr>
          <a:xfrm>
            <a:off x="1142976" y="6381750"/>
            <a:ext cx="2133600" cy="476250"/>
          </a:xfrm>
        </p:spPr>
        <p:txBody>
          <a:bodyPr/>
          <a:lstStyle/>
          <a:p>
            <a:pPr algn="l"/>
            <a:fld id="{1F235041-FDDB-4B6D-9C2D-B22C4732BC69}" type="datetime4">
              <a:rPr lang="hu-HU" smtClean="0"/>
              <a:pPr algn="l"/>
              <a:t>2019. október 3.</a:t>
            </a:fld>
            <a:endParaRPr lang="hu-HU" dirty="0"/>
          </a:p>
        </p:txBody>
      </p:sp>
      <p:sp>
        <p:nvSpPr>
          <p:cNvPr id="6" name="Dia számának helye 5"/>
          <p:cNvSpPr>
            <a:spLocks noGrp="1"/>
          </p:cNvSpPr>
          <p:nvPr>
            <p:ph type="sldNum" sz="quarter" idx="12"/>
          </p:nvPr>
        </p:nvSpPr>
        <p:spPr/>
        <p:txBody>
          <a:bodyPr/>
          <a:lstStyle/>
          <a:p>
            <a:fld id="{BF8375E4-150B-4F3C-A8B8-758A61609E86}" type="slidenum">
              <a:rPr lang="hu-HU" smtClean="0"/>
              <a:pPr/>
              <a:t>6</a:t>
            </a:fld>
            <a:endParaRPr lang="hu-HU" dirty="0"/>
          </a:p>
        </p:txBody>
      </p:sp>
      <p:pic>
        <p:nvPicPr>
          <p:cNvPr id="3074" name="Picture 2" descr="D:\Documents\BENTIGÉP\Dokumentumok\Proloxinkft\catch and Twist ügyek\Tibi nyers képek\Tibi feliratozott\csatar-1__DSC6507.jpg"/>
          <p:cNvPicPr>
            <a:picLocks noGrp="1" noChangeAspect="1" noChangeArrowheads="1"/>
          </p:cNvPicPr>
          <p:nvPr>
            <p:ph idx="1"/>
          </p:nvPr>
        </p:nvPicPr>
        <p:blipFill>
          <a:blip r:embed="rId4" cstate="print"/>
          <a:srcRect/>
          <a:stretch>
            <a:fillRect/>
          </a:stretch>
        </p:blipFill>
        <p:spPr bwMode="auto">
          <a:xfrm>
            <a:off x="1187450" y="1426845"/>
            <a:ext cx="7400925" cy="494093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2976" y="692696"/>
            <a:ext cx="7429552" cy="504056"/>
          </a:xfrm>
        </p:spPr>
        <p:txBody>
          <a:bodyPr>
            <a:noAutofit/>
          </a:bodyPr>
          <a:lstStyle/>
          <a:p>
            <a:pPr algn="ctr"/>
            <a:r>
              <a:rPr lang="en-US" sz="2400" dirty="0" smtClean="0">
                <a:solidFill>
                  <a:schemeClr val="tx1"/>
                </a:solidFill>
              </a:rPr>
              <a:t>Surface details</a:t>
            </a:r>
            <a:endParaRPr lang="en-US" sz="2400" dirty="0">
              <a:solidFill>
                <a:schemeClr val="tx1"/>
              </a:solidFill>
            </a:endParaRPr>
          </a:p>
        </p:txBody>
      </p:sp>
      <p:pic>
        <p:nvPicPr>
          <p:cNvPr id="4" name="Picture 2" descr="D:\Users\cucu\AppData\Local\Microsoft\Windows\Temporary Internet Files\Content.Outlook\VL0IXNX3\logo2m (2).bmp"/>
          <p:cNvPicPr>
            <a:picLocks noChangeAspect="1" noChangeArrowheads="1"/>
          </p:cNvPicPr>
          <p:nvPr/>
        </p:nvPicPr>
        <p:blipFill>
          <a:blip r:embed="rId3" cstate="print"/>
          <a:srcRect/>
          <a:stretch>
            <a:fillRect/>
          </a:stretch>
        </p:blipFill>
        <p:spPr bwMode="auto">
          <a:xfrm>
            <a:off x="500034" y="285728"/>
            <a:ext cx="2262195" cy="381098"/>
          </a:xfrm>
          <a:prstGeom prst="rect">
            <a:avLst/>
          </a:prstGeom>
          <a:noFill/>
        </p:spPr>
      </p:pic>
      <p:sp>
        <p:nvSpPr>
          <p:cNvPr id="5" name="Dátum helye 4"/>
          <p:cNvSpPr>
            <a:spLocks noGrp="1"/>
          </p:cNvSpPr>
          <p:nvPr>
            <p:ph type="dt" sz="half" idx="10"/>
          </p:nvPr>
        </p:nvSpPr>
        <p:spPr>
          <a:xfrm>
            <a:off x="1142976" y="6381750"/>
            <a:ext cx="2133600" cy="476250"/>
          </a:xfrm>
        </p:spPr>
        <p:txBody>
          <a:bodyPr/>
          <a:lstStyle/>
          <a:p>
            <a:pPr algn="l"/>
            <a:fld id="{571155C0-1737-482C-8C29-D0D955287A5C}" type="datetime4">
              <a:rPr lang="hu-HU" smtClean="0"/>
              <a:pPr algn="l"/>
              <a:t>2019. október 3.</a:t>
            </a:fld>
            <a:endParaRPr lang="hu-HU" dirty="0"/>
          </a:p>
        </p:txBody>
      </p:sp>
      <p:sp>
        <p:nvSpPr>
          <p:cNvPr id="6" name="Dia számának helye 5"/>
          <p:cNvSpPr>
            <a:spLocks noGrp="1"/>
          </p:cNvSpPr>
          <p:nvPr>
            <p:ph type="sldNum" sz="quarter" idx="12"/>
          </p:nvPr>
        </p:nvSpPr>
        <p:spPr/>
        <p:txBody>
          <a:bodyPr/>
          <a:lstStyle/>
          <a:p>
            <a:fld id="{BF8375E4-150B-4F3C-A8B8-758A61609E86}" type="slidenum">
              <a:rPr lang="hu-HU" smtClean="0"/>
              <a:pPr/>
              <a:t>7</a:t>
            </a:fld>
            <a:endParaRPr lang="hu-HU" dirty="0"/>
          </a:p>
        </p:txBody>
      </p:sp>
      <p:pic>
        <p:nvPicPr>
          <p:cNvPr id="4098" name="Picture 2" descr="D:\Documents\BENTIGÉP\Dokumentumok\Proloxinkft\catch and Twist ügyek\Tibi nyers képek\Tibi feliratozott\reszlet_DSC6474.jpg"/>
          <p:cNvPicPr>
            <a:picLocks noGrp="1" noChangeAspect="1" noChangeArrowheads="1"/>
          </p:cNvPicPr>
          <p:nvPr>
            <p:ph idx="1"/>
          </p:nvPr>
        </p:nvPicPr>
        <p:blipFill>
          <a:blip r:embed="rId4" cstate="print"/>
          <a:srcRect/>
          <a:stretch>
            <a:fillRect/>
          </a:stretch>
        </p:blipFill>
        <p:spPr bwMode="auto">
          <a:xfrm>
            <a:off x="1106649" y="1268413"/>
            <a:ext cx="7516490" cy="50180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2976" y="836712"/>
            <a:ext cx="7429552" cy="792088"/>
          </a:xfrm>
        </p:spPr>
        <p:txBody>
          <a:bodyPr>
            <a:normAutofit fontScale="90000"/>
          </a:bodyPr>
          <a:lstStyle/>
          <a:p>
            <a:r>
              <a:rPr lang="en-US" sz="2400" dirty="0" smtClean="0"/>
              <a:t>The tests confirmed the envisaged properties:</a:t>
            </a:r>
            <a:br>
              <a:rPr lang="en-US" sz="2400" dirty="0" smtClean="0"/>
            </a:br>
            <a:endParaRPr lang="hu-HU" sz="2400" dirty="0">
              <a:solidFill>
                <a:schemeClr val="tx1"/>
              </a:solidFill>
            </a:endParaRPr>
          </a:p>
        </p:txBody>
      </p:sp>
      <p:sp>
        <p:nvSpPr>
          <p:cNvPr id="3" name="Tartalom helye 2"/>
          <p:cNvSpPr>
            <a:spLocks noGrp="1"/>
          </p:cNvSpPr>
          <p:nvPr>
            <p:ph idx="1"/>
          </p:nvPr>
        </p:nvSpPr>
        <p:spPr>
          <a:xfrm>
            <a:off x="1285852" y="1484784"/>
            <a:ext cx="7400948" cy="4801736"/>
          </a:xfrm>
        </p:spPr>
        <p:txBody>
          <a:bodyPr>
            <a:normAutofit/>
          </a:bodyPr>
          <a:lstStyle/>
          <a:p>
            <a:pPr>
              <a:buNone/>
            </a:pPr>
            <a:endParaRPr lang="en-US" sz="2000" dirty="0" smtClean="0"/>
          </a:p>
          <a:p>
            <a:pPr>
              <a:buNone/>
            </a:pPr>
            <a:endParaRPr lang="en-US" sz="2000" dirty="0" smtClean="0"/>
          </a:p>
          <a:p>
            <a:pPr>
              <a:buFontTx/>
              <a:buChar char="-"/>
            </a:pPr>
            <a:r>
              <a:rPr lang="en-US" sz="2000" dirty="0" smtClean="0"/>
              <a:t>- Better grip to the ball</a:t>
            </a:r>
          </a:p>
          <a:p>
            <a:pPr>
              <a:buFontTx/>
              <a:buChar char="-"/>
            </a:pPr>
            <a:r>
              <a:rPr lang="en-US" sz="2000" dirty="0" smtClean="0"/>
              <a:t>- Easier ball handling and targeting</a:t>
            </a:r>
          </a:p>
          <a:p>
            <a:pPr>
              <a:buFontTx/>
              <a:buChar char="-"/>
            </a:pPr>
            <a:r>
              <a:rPr lang="en-US" sz="2000" dirty="0" smtClean="0"/>
              <a:t>- Patterns for all players’</a:t>
            </a:r>
            <a:r>
              <a:rPr lang="hu-HU" sz="2000" dirty="0" smtClean="0"/>
              <a:t> </a:t>
            </a:r>
            <a:r>
              <a:rPr lang="en-US" sz="2000" dirty="0" smtClean="0"/>
              <a:t>positions</a:t>
            </a:r>
          </a:p>
          <a:p>
            <a:pPr>
              <a:buFontTx/>
              <a:buChar char="-"/>
            </a:pPr>
            <a:r>
              <a:rPr lang="en-US" sz="2000" dirty="0" smtClean="0"/>
              <a:t>- Comfortable</a:t>
            </a:r>
          </a:p>
          <a:p>
            <a:pPr>
              <a:buFontTx/>
              <a:buChar char="-"/>
            </a:pPr>
            <a:r>
              <a:rPr lang="en-US" sz="2000" dirty="0" smtClean="0"/>
              <a:t>- Good under wet conditions</a:t>
            </a:r>
          </a:p>
          <a:p>
            <a:pPr>
              <a:buFontTx/>
              <a:buChar char="-"/>
            </a:pPr>
            <a:r>
              <a:rPr lang="en-US" sz="2000" dirty="0" smtClean="0"/>
              <a:t>- useable for futsal and footgolf</a:t>
            </a:r>
            <a:endParaRPr lang="hu-HU" sz="2000" dirty="0" smtClean="0"/>
          </a:p>
          <a:p>
            <a:pPr>
              <a:buFontTx/>
              <a:buChar char="-"/>
            </a:pPr>
            <a:endParaRPr lang="hu-HU" sz="2000" dirty="0" smtClean="0"/>
          </a:p>
          <a:p>
            <a:pPr>
              <a:buFontTx/>
              <a:buChar char="-"/>
            </a:pPr>
            <a:endParaRPr lang="en-US" sz="2000" dirty="0" smtClean="0"/>
          </a:p>
          <a:p>
            <a:pPr>
              <a:buFontTx/>
              <a:buChar char="-"/>
            </a:pPr>
            <a:endParaRPr lang="en-US" sz="2000" dirty="0" smtClean="0"/>
          </a:p>
          <a:p>
            <a:pPr>
              <a:buFontTx/>
              <a:buChar char="-"/>
            </a:pPr>
            <a:endParaRPr lang="hu-HU" sz="2000" dirty="0"/>
          </a:p>
        </p:txBody>
      </p:sp>
      <p:pic>
        <p:nvPicPr>
          <p:cNvPr id="4" name="Picture 2" descr="D:\Users\cucu\AppData\Local\Microsoft\Windows\Temporary Internet Files\Content.Outlook\VL0IXNX3\logo2m (2).bmp"/>
          <p:cNvPicPr>
            <a:picLocks noChangeAspect="1" noChangeArrowheads="1"/>
          </p:cNvPicPr>
          <p:nvPr/>
        </p:nvPicPr>
        <p:blipFill>
          <a:blip r:embed="rId3" cstate="print"/>
          <a:srcRect/>
          <a:stretch>
            <a:fillRect/>
          </a:stretch>
        </p:blipFill>
        <p:spPr bwMode="auto">
          <a:xfrm>
            <a:off x="500034" y="285728"/>
            <a:ext cx="2262195" cy="381098"/>
          </a:xfrm>
          <a:prstGeom prst="rect">
            <a:avLst/>
          </a:prstGeom>
          <a:noFill/>
        </p:spPr>
      </p:pic>
      <p:sp>
        <p:nvSpPr>
          <p:cNvPr id="5" name="Dátum helye 4"/>
          <p:cNvSpPr>
            <a:spLocks noGrp="1"/>
          </p:cNvSpPr>
          <p:nvPr>
            <p:ph type="dt" sz="half" idx="10"/>
          </p:nvPr>
        </p:nvSpPr>
        <p:spPr>
          <a:xfrm>
            <a:off x="1142976" y="6381750"/>
            <a:ext cx="2133600" cy="476250"/>
          </a:xfrm>
        </p:spPr>
        <p:txBody>
          <a:bodyPr/>
          <a:lstStyle/>
          <a:p>
            <a:pPr algn="l"/>
            <a:fld id="{AB6FD403-C368-47B1-8A75-D9C8CE5FE3A8}" type="datetime4">
              <a:rPr lang="hu-HU" smtClean="0"/>
              <a:pPr algn="l"/>
              <a:t>2019. október 3.</a:t>
            </a:fld>
            <a:endParaRPr lang="hu-HU" dirty="0"/>
          </a:p>
        </p:txBody>
      </p:sp>
      <p:sp>
        <p:nvSpPr>
          <p:cNvPr id="6" name="Dia számának helye 5"/>
          <p:cNvSpPr>
            <a:spLocks noGrp="1"/>
          </p:cNvSpPr>
          <p:nvPr>
            <p:ph type="sldNum" sz="quarter" idx="12"/>
          </p:nvPr>
        </p:nvSpPr>
        <p:spPr/>
        <p:txBody>
          <a:bodyPr/>
          <a:lstStyle/>
          <a:p>
            <a:fld id="{BF8375E4-150B-4F3C-A8B8-758A61609E86}" type="slidenum">
              <a:rPr lang="hu-HU" smtClean="0"/>
              <a:pPr/>
              <a:t>8</a:t>
            </a:fld>
            <a:endParaRPr lang="hu-H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pforduló">
  <a:themeElements>
    <a:clrScheme name="Napfordul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apfordul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Napfordul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117</TotalTime>
  <Words>411</Words>
  <Application>Microsoft Office PowerPoint</Application>
  <PresentationFormat>On-screen Show (4:3)</PresentationFormat>
  <Paragraphs>71</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Gill Sans MT</vt:lpstr>
      <vt:lpstr>Microsoft Sans Serif</vt:lpstr>
      <vt:lpstr>Verdana</vt:lpstr>
      <vt:lpstr>Wingdings 2</vt:lpstr>
      <vt:lpstr>Napforduló</vt:lpstr>
      <vt:lpstr>IP in Sport - Hungary</vt:lpstr>
      <vt:lpstr> </vt:lpstr>
      <vt:lpstr> </vt:lpstr>
      <vt:lpstr> </vt:lpstr>
      <vt:lpstr> Almond Pattern</vt:lpstr>
      <vt:lpstr>Trapezoid Pattern</vt:lpstr>
      <vt:lpstr>Surface details</vt:lpstr>
      <vt:lpstr>The tests confirmed the envisaged properties: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Nagyné Erzsi</dc:creator>
  <cp:keywords>FOR OFFICIAL USE ONLY</cp:keywords>
  <cp:lastModifiedBy>GOUMAZ Margaux</cp:lastModifiedBy>
  <cp:revision>21</cp:revision>
  <dcterms:created xsi:type="dcterms:W3CDTF">2011-04-22T09:10:29Z</dcterms:created>
  <dcterms:modified xsi:type="dcterms:W3CDTF">2019-10-03T08:44:09Z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0036317d-09af-4776-ab5f-d675d1cb9dab</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