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556" r:id="rId3"/>
    <p:sldId id="555" r:id="rId4"/>
    <p:sldId id="567" r:id="rId5"/>
    <p:sldId id="582" r:id="rId6"/>
    <p:sldId id="554" r:id="rId7"/>
    <p:sldId id="583" r:id="rId8"/>
    <p:sldId id="584" r:id="rId9"/>
    <p:sldId id="585" r:id="rId10"/>
    <p:sldId id="586" r:id="rId11"/>
    <p:sldId id="587" r:id="rId12"/>
    <p:sldId id="588" r:id="rId13"/>
    <p:sldId id="575" r:id="rId14"/>
    <p:sldId id="568" r:id="rId15"/>
    <p:sldId id="570" r:id="rId16"/>
    <p:sldId id="562" r:id="rId17"/>
    <p:sldId id="563" r:id="rId18"/>
    <p:sldId id="580" r:id="rId19"/>
    <p:sldId id="573" r:id="rId20"/>
    <p:sldId id="581" r:id="rId21"/>
    <p:sldId id="537"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BE9"/>
    <a:srgbClr val="EFE9DD"/>
    <a:srgbClr val="E5DCC9"/>
    <a:srgbClr val="9E0004"/>
    <a:srgbClr val="E4624C"/>
    <a:srgbClr val="C1A385"/>
    <a:srgbClr val="9C0C2E"/>
    <a:srgbClr val="2F7D49"/>
    <a:srgbClr val="F75421"/>
    <a:srgbClr val="DCCF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7" autoAdjust="0"/>
    <p:restoredTop sz="93773" autoAdjust="0"/>
  </p:normalViewPr>
  <p:slideViewPr>
    <p:cSldViewPr snapToGrid="0" showGuides="1">
      <p:cViewPr varScale="1">
        <p:scale>
          <a:sx n="72" d="100"/>
          <a:sy n="72" d="100"/>
        </p:scale>
        <p:origin x="972" y="72"/>
      </p:cViewPr>
      <p:guideLst>
        <p:guide orient="horz" pos="2137"/>
        <p:guide pos="3817"/>
      </p:guideLst>
    </p:cSldViewPr>
  </p:slideViewPr>
  <p:outlineViewPr>
    <p:cViewPr>
      <p:scale>
        <a:sx n="33" d="100"/>
        <a:sy n="33" d="100"/>
      </p:scale>
      <p:origin x="0" y="1267"/>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BF7C3-C795-4AE0-9D54-D7F54073B35E}" type="datetimeFigureOut">
              <a:rPr lang="es-ES" smtClean="0"/>
              <a:t>03/10/2019</a:t>
            </a:fld>
            <a:endParaRPr lang="es-E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5D5888-ADDF-4934-9D9E-63BEF909D497}" type="slidenum">
              <a:rPr lang="es-ES" smtClean="0"/>
              <a:t>‹#›</a:t>
            </a:fld>
            <a:endParaRPr lang="es-ES" dirty="0"/>
          </a:p>
        </p:txBody>
      </p:sp>
    </p:spTree>
    <p:extLst>
      <p:ext uri="{BB962C8B-B14F-4D97-AF65-F5344CB8AC3E}">
        <p14:creationId xmlns:p14="http://schemas.microsoft.com/office/powerpoint/2010/main" val="1288556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a:xfrm>
            <a:off x="381000" y="684213"/>
            <a:ext cx="6096000" cy="3430587"/>
          </a:xfrm>
        </p:spPr>
      </p:sp>
      <p:sp>
        <p:nvSpPr>
          <p:cNvPr id="61443" name="2 Marcador de notas"/>
          <p:cNvSpPr>
            <a:spLocks noGrp="1"/>
          </p:cNvSpPr>
          <p:nvPr>
            <p:ph type="body" idx="1"/>
          </p:nvPr>
        </p:nvSpPr>
        <p:spPr>
          <a:xfrm>
            <a:off x="687082" y="4344607"/>
            <a:ext cx="5483837" cy="4113556"/>
          </a:xfrm>
          <a:noFill/>
          <a:ln w="12700" cap="rnd">
            <a:solidFill>
              <a:srgbClr val="000000"/>
            </a:solidFill>
            <a:miter lim="800000"/>
            <a:headEnd/>
            <a:tailEnd/>
          </a:ln>
        </p:spPr>
        <p:txBody>
          <a:bodyPr/>
          <a:lstStyle/>
          <a:p>
            <a:endParaRPr lang="es-ES" altLang="es-ES" dirty="0" smtClean="0"/>
          </a:p>
        </p:txBody>
      </p:sp>
      <p:sp>
        <p:nvSpPr>
          <p:cNvPr id="4100" name="3 Marcador de número de diapositiva"/>
          <p:cNvSpPr txBox="1">
            <a:spLocks noGrp="1"/>
          </p:cNvSpPr>
          <p:nvPr/>
        </p:nvSpPr>
        <p:spPr bwMode="auto">
          <a:xfrm>
            <a:off x="3883852" y="8684826"/>
            <a:ext cx="2972547" cy="457711"/>
          </a:xfrm>
          <a:prstGeom prst="rect">
            <a:avLst/>
          </a:prstGeom>
          <a:noFill/>
          <a:ln>
            <a:miter lim="800000"/>
            <a:headEnd/>
            <a:tailEnd/>
          </a:ln>
        </p:spPr>
        <p:txBody>
          <a:bodyPr anchor="b"/>
          <a:lstStyle/>
          <a:p>
            <a:pPr algn="r" hangingPunct="1">
              <a:defRPr/>
            </a:pPr>
            <a:fld id="{317CD887-676D-4558-80F6-95AB62A2CE03}" type="slidenum">
              <a:rPr lang="es-ES_tradnl" sz="1200">
                <a:solidFill>
                  <a:schemeClr val="tx1"/>
                </a:solidFill>
                <a:latin typeface="+mn-lt"/>
              </a:rPr>
              <a:pPr algn="r" hangingPunct="1">
                <a:defRPr/>
              </a:pPr>
              <a:t>13</a:t>
            </a:fld>
            <a:endParaRPr lang="es-ES_tradnl" sz="1200" dirty="0">
              <a:solidFill>
                <a:schemeClr val="tx1"/>
              </a:solidFill>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a:xfrm>
            <a:off x="381000" y="684213"/>
            <a:ext cx="6096000" cy="3430587"/>
          </a:xfrm>
        </p:spPr>
      </p:sp>
      <p:sp>
        <p:nvSpPr>
          <p:cNvPr id="63491" name="2 Marcador de notas"/>
          <p:cNvSpPr>
            <a:spLocks noGrp="1"/>
          </p:cNvSpPr>
          <p:nvPr>
            <p:ph type="body" idx="1"/>
          </p:nvPr>
        </p:nvSpPr>
        <p:spPr>
          <a:xfrm>
            <a:off x="687082" y="4344607"/>
            <a:ext cx="5483837" cy="4113556"/>
          </a:xfrm>
          <a:noFill/>
          <a:ln w="12700" cap="rnd">
            <a:solidFill>
              <a:srgbClr val="000000"/>
            </a:solidFill>
            <a:miter lim="800000"/>
            <a:headEnd/>
            <a:tailEnd/>
          </a:ln>
        </p:spPr>
        <p:txBody>
          <a:bodyPr/>
          <a:lstStyle/>
          <a:p>
            <a:endParaRPr lang="es-ES" altLang="es-ES" dirty="0" smtClean="0"/>
          </a:p>
        </p:txBody>
      </p:sp>
      <p:sp>
        <p:nvSpPr>
          <p:cNvPr id="4100" name="3 Marcador de número de diapositiva"/>
          <p:cNvSpPr txBox="1">
            <a:spLocks noGrp="1"/>
          </p:cNvSpPr>
          <p:nvPr/>
        </p:nvSpPr>
        <p:spPr bwMode="auto">
          <a:xfrm>
            <a:off x="3883852" y="8684826"/>
            <a:ext cx="2972547" cy="457711"/>
          </a:xfrm>
          <a:prstGeom prst="rect">
            <a:avLst/>
          </a:prstGeom>
          <a:noFill/>
          <a:ln>
            <a:miter lim="800000"/>
            <a:headEnd/>
            <a:tailEnd/>
          </a:ln>
        </p:spPr>
        <p:txBody>
          <a:bodyPr anchor="b"/>
          <a:lstStyle/>
          <a:p>
            <a:pPr algn="r" hangingPunct="1">
              <a:defRPr/>
            </a:pPr>
            <a:fld id="{17A6DF8E-2A10-418A-8FE0-CE6F1F885FA3}" type="slidenum">
              <a:rPr lang="es-ES_tradnl" sz="1200">
                <a:solidFill>
                  <a:schemeClr val="tx1"/>
                </a:solidFill>
                <a:latin typeface="+mn-lt"/>
              </a:rPr>
              <a:pPr algn="r" hangingPunct="1">
                <a:defRPr/>
              </a:pPr>
              <a:t>18</a:t>
            </a:fld>
            <a:endParaRPr lang="es-ES_tradnl" sz="1200" dirty="0">
              <a:solidFill>
                <a:schemeClr val="tx1"/>
              </a:solidFill>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p:cNvSpPr>
            <a:spLocks noGrp="1"/>
          </p:cNvSpPr>
          <p:nvPr>
            <p:ph type="dt" sz="half" idx="10"/>
          </p:nvPr>
        </p:nvSpPr>
        <p:spPr/>
        <p:txBody>
          <a:bodyPr/>
          <a:lstStyle/>
          <a:p>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8BF5040-82C4-4BF4-AFA4-68D6DD13F7A0}" type="slidenum">
              <a:rPr lang="es-ES" smtClean="0"/>
              <a:t>‹#›</a:t>
            </a:fld>
            <a:endParaRPr lang="es-ES" dirty="0"/>
          </a:p>
        </p:txBody>
      </p:sp>
    </p:spTree>
    <p:extLst>
      <p:ext uri="{BB962C8B-B14F-4D97-AF65-F5344CB8AC3E}">
        <p14:creationId xmlns:p14="http://schemas.microsoft.com/office/powerpoint/2010/main" val="16042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8BF5040-82C4-4BF4-AFA4-68D6DD13F7A0}" type="slidenum">
              <a:rPr lang="es-ES" smtClean="0"/>
              <a:t>‹#›</a:t>
            </a:fld>
            <a:endParaRPr lang="es-ES" dirty="0"/>
          </a:p>
        </p:txBody>
      </p:sp>
    </p:spTree>
    <p:extLst>
      <p:ext uri="{BB962C8B-B14F-4D97-AF65-F5344CB8AC3E}">
        <p14:creationId xmlns:p14="http://schemas.microsoft.com/office/powerpoint/2010/main" val="68659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8BF5040-82C4-4BF4-AFA4-68D6DD13F7A0}" type="slidenum">
              <a:rPr lang="es-ES" smtClean="0"/>
              <a:t>‹#›</a:t>
            </a:fld>
            <a:endParaRPr lang="es-ES" dirty="0"/>
          </a:p>
        </p:txBody>
      </p:sp>
    </p:spTree>
    <p:extLst>
      <p:ext uri="{BB962C8B-B14F-4D97-AF65-F5344CB8AC3E}">
        <p14:creationId xmlns:p14="http://schemas.microsoft.com/office/powerpoint/2010/main" val="151660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8BF5040-82C4-4BF4-AFA4-68D6DD13F7A0}" type="slidenum">
              <a:rPr lang="es-ES" smtClean="0"/>
              <a:t>‹#›</a:t>
            </a:fld>
            <a:endParaRPr lang="es-ES" dirty="0"/>
          </a:p>
        </p:txBody>
      </p:sp>
    </p:spTree>
    <p:extLst>
      <p:ext uri="{BB962C8B-B14F-4D97-AF65-F5344CB8AC3E}">
        <p14:creationId xmlns:p14="http://schemas.microsoft.com/office/powerpoint/2010/main" val="79880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s-E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68BF5040-82C4-4BF4-AFA4-68D6DD13F7A0}" type="slidenum">
              <a:rPr lang="es-ES" smtClean="0"/>
              <a:t>‹#›</a:t>
            </a:fld>
            <a:endParaRPr lang="es-ES" dirty="0"/>
          </a:p>
        </p:txBody>
      </p:sp>
    </p:spTree>
    <p:extLst>
      <p:ext uri="{BB962C8B-B14F-4D97-AF65-F5344CB8AC3E}">
        <p14:creationId xmlns:p14="http://schemas.microsoft.com/office/powerpoint/2010/main" val="343804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68BF5040-82C4-4BF4-AFA4-68D6DD13F7A0}" type="slidenum">
              <a:rPr lang="es-ES" smtClean="0"/>
              <a:t>‹#›</a:t>
            </a:fld>
            <a:endParaRPr lang="es-ES" dirty="0"/>
          </a:p>
        </p:txBody>
      </p:sp>
    </p:spTree>
    <p:extLst>
      <p:ext uri="{BB962C8B-B14F-4D97-AF65-F5344CB8AC3E}">
        <p14:creationId xmlns:p14="http://schemas.microsoft.com/office/powerpoint/2010/main" val="184095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s-E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68BF5040-82C4-4BF4-AFA4-68D6DD13F7A0}" type="slidenum">
              <a:rPr lang="es-ES" smtClean="0"/>
              <a:t>‹#›</a:t>
            </a:fld>
            <a:endParaRPr lang="es-ES" dirty="0"/>
          </a:p>
        </p:txBody>
      </p:sp>
    </p:spTree>
    <p:extLst>
      <p:ext uri="{BB962C8B-B14F-4D97-AF65-F5344CB8AC3E}">
        <p14:creationId xmlns:p14="http://schemas.microsoft.com/office/powerpoint/2010/main" val="92757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68BF5040-82C4-4BF4-AFA4-68D6DD13F7A0}" type="slidenum">
              <a:rPr lang="es-ES" smtClean="0"/>
              <a:t>‹#›</a:t>
            </a:fld>
            <a:endParaRPr lang="es-ES" dirty="0"/>
          </a:p>
        </p:txBody>
      </p:sp>
    </p:spTree>
    <p:extLst>
      <p:ext uri="{BB962C8B-B14F-4D97-AF65-F5344CB8AC3E}">
        <p14:creationId xmlns:p14="http://schemas.microsoft.com/office/powerpoint/2010/main" val="277917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68BF5040-82C4-4BF4-AFA4-68D6DD13F7A0}" type="slidenum">
              <a:rPr lang="es-ES" smtClean="0"/>
              <a:t>‹#›</a:t>
            </a:fld>
            <a:endParaRPr lang="es-ES" dirty="0"/>
          </a:p>
        </p:txBody>
      </p:sp>
    </p:spTree>
    <p:extLst>
      <p:ext uri="{BB962C8B-B14F-4D97-AF65-F5344CB8AC3E}">
        <p14:creationId xmlns:p14="http://schemas.microsoft.com/office/powerpoint/2010/main" val="6571920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68BF5040-82C4-4BF4-AFA4-68D6DD13F7A0}" type="slidenum">
              <a:rPr lang="es-ES" smtClean="0"/>
              <a:t>‹#›</a:t>
            </a:fld>
            <a:endParaRPr lang="es-ES" dirty="0"/>
          </a:p>
        </p:txBody>
      </p:sp>
    </p:spTree>
    <p:extLst>
      <p:ext uri="{BB962C8B-B14F-4D97-AF65-F5344CB8AC3E}">
        <p14:creationId xmlns:p14="http://schemas.microsoft.com/office/powerpoint/2010/main" val="51543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68BF5040-82C4-4BF4-AFA4-68D6DD13F7A0}" type="slidenum">
              <a:rPr lang="es-ES" smtClean="0"/>
              <a:t>‹#›</a:t>
            </a:fld>
            <a:endParaRPr lang="es-ES" dirty="0"/>
          </a:p>
        </p:txBody>
      </p:sp>
    </p:spTree>
    <p:extLst>
      <p:ext uri="{BB962C8B-B14F-4D97-AF65-F5344CB8AC3E}">
        <p14:creationId xmlns:p14="http://schemas.microsoft.com/office/powerpoint/2010/main" val="5882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F5040-82C4-4BF4-AFA4-68D6DD13F7A0}" type="slidenum">
              <a:rPr lang="es-ES" smtClean="0"/>
              <a:t>‹#›</a:t>
            </a:fld>
            <a:endParaRPr lang="es-ES" dirty="0"/>
          </a:p>
        </p:txBody>
      </p:sp>
      <p:sp>
        <p:nvSpPr>
          <p:cNvPr id="9" name="fc" descr="WIPO FOR OFFICIAL USE ONLY"/>
          <p:cNvSpPr txBox="1"/>
          <p:nvPr userDrawn="1"/>
        </p:nvSpPr>
        <p:spPr>
          <a:xfrm>
            <a:off x="0" y="6537960"/>
            <a:ext cx="12192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FOR OFFICIAL USE ONLY</a:t>
            </a:r>
            <a:endParaRPr lang="en-US"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71003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hrcak.srce.hr/file/293110"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nielsensports.com/europe-sponsorship-market-euro-2016-mega-clubs-evolving-models/" TargetMode="External"/><Relationship Id="rId2" Type="http://schemas.openxmlformats.org/officeDocument/2006/relationships/hyperlink" Target="https://hrcak.srce.hr/file/293110"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es/imgres?imgurl=http://www.ucentral.cl/paginacentral/fotografias_contenido/bandera_eeuu.jpg&amp;imgrefurl=http://www.ucentral.cl/paginacentral/archivo/posgrado/posgrado13.htm&amp;h=192&amp;w=142&amp;sz=23&amp;tbnid=T9igvWZBfl30eM:&amp;tbnh=103&amp;tbnw=76&amp;prev=/images?q=bandera+eeuu&amp;um=1&amp;start=1&amp;sa=X&amp;oi=images&amp;ct=image&amp;cd=1"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ec.europa.eu/avservices/download/photo_download_en.cfm?id=18363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uropa.eu/index_es.htm"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Resultado de imagen de basketball shirt 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60032" l="50997" r="100000">
                        <a14:foregroundMark x1="91920" y1="5930" x2="91815" y2="9586"/>
                        <a14:foregroundMark x1="60965" y1="10236" x2="60965" y2="5361"/>
                      </a14:backgroundRemoval>
                    </a14:imgEffect>
                    <a14:imgEffect>
                      <a14:colorTemperature colorTemp="4700"/>
                    </a14:imgEffect>
                  </a14:imgLayer>
                </a14:imgProps>
              </a:ext>
              <a:ext uri="{28A0092B-C50C-407E-A947-70E740481C1C}">
                <a14:useLocalDpi xmlns:a14="http://schemas.microsoft.com/office/drawing/2010/main" val="0"/>
              </a:ext>
            </a:extLst>
          </a:blip>
          <a:srcRect l="51140" b="40634"/>
          <a:stretch/>
        </p:blipFill>
        <p:spPr bwMode="auto">
          <a:xfrm>
            <a:off x="1732032" y="2061865"/>
            <a:ext cx="1935727" cy="30365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983" y="445932"/>
            <a:ext cx="2870372" cy="40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4085302" y="2183786"/>
            <a:ext cx="7923165" cy="2177904"/>
          </a:xfrm>
          <a:prstGeom prst="rect">
            <a:avLst/>
          </a:prstGeom>
          <a:effectLst>
            <a:glow rad="228600">
              <a:schemeClr val="bg1">
                <a:alpha val="40000"/>
              </a:schemeClr>
            </a:glow>
            <a:softEdge rad="609600"/>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900"/>
              </a:lnSpc>
            </a:pPr>
            <a:r>
              <a:rPr lang="en-US" sz="7200" dirty="0" smtClean="0">
                <a:solidFill>
                  <a:srgbClr val="00B0F0"/>
                </a:solidFill>
                <a:effectLst>
                  <a:glow rad="241300">
                    <a:schemeClr val="bg1">
                      <a:alpha val="98000"/>
                    </a:schemeClr>
                  </a:glow>
                </a:effectLst>
                <a:latin typeface="Bebas Neue Light" panose="00000500000000000000" pitchFamily="2" charset="0"/>
              </a:rPr>
              <a:t>Licensing,</a:t>
            </a:r>
            <a:br>
              <a:rPr lang="en-US" sz="7200" dirty="0" smtClean="0">
                <a:solidFill>
                  <a:srgbClr val="00B0F0"/>
                </a:solidFill>
                <a:effectLst>
                  <a:glow rad="241300">
                    <a:schemeClr val="bg1">
                      <a:alpha val="98000"/>
                    </a:schemeClr>
                  </a:glow>
                </a:effectLst>
                <a:latin typeface="Bebas Neue Light" panose="00000500000000000000" pitchFamily="2" charset="0"/>
              </a:rPr>
            </a:br>
            <a:r>
              <a:rPr lang="en-US" sz="7200" dirty="0" smtClean="0">
                <a:solidFill>
                  <a:srgbClr val="00B0F0"/>
                </a:solidFill>
                <a:effectLst>
                  <a:glow rad="241300">
                    <a:schemeClr val="bg1">
                      <a:alpha val="98000"/>
                    </a:schemeClr>
                  </a:glow>
                </a:effectLst>
                <a:latin typeface="Bebas Neue Light" panose="00000500000000000000" pitchFamily="2" charset="0"/>
              </a:rPr>
              <a:t>Sponsorship </a:t>
            </a:r>
            <a:r>
              <a:rPr lang="en-US" sz="7200" dirty="0">
                <a:solidFill>
                  <a:srgbClr val="00B0F0"/>
                </a:solidFill>
                <a:effectLst>
                  <a:glow rad="241300">
                    <a:schemeClr val="bg1">
                      <a:alpha val="98000"/>
                    </a:schemeClr>
                  </a:glow>
                </a:effectLst>
                <a:latin typeface="Bebas Neue Light" panose="00000500000000000000" pitchFamily="2" charset="0"/>
              </a:rPr>
              <a:t>and Merchandising</a:t>
            </a:r>
            <a:endParaRPr lang="es-ES" sz="7200" dirty="0">
              <a:solidFill>
                <a:srgbClr val="00B0F0"/>
              </a:solidFill>
              <a:effectLst>
                <a:glow rad="241300">
                  <a:schemeClr val="bg1">
                    <a:alpha val="98000"/>
                  </a:schemeClr>
                </a:glow>
              </a:effectLst>
              <a:latin typeface="Bebas Neue Regular" panose="00000500000000000000" pitchFamily="2" charset="0"/>
            </a:endParaRPr>
          </a:p>
        </p:txBody>
      </p:sp>
      <p:sp>
        <p:nvSpPr>
          <p:cNvPr id="19" name="Subtitle 2"/>
          <p:cNvSpPr txBox="1">
            <a:spLocks/>
          </p:cNvSpPr>
          <p:nvPr/>
        </p:nvSpPr>
        <p:spPr>
          <a:xfrm>
            <a:off x="4096878" y="4477440"/>
            <a:ext cx="9144000" cy="827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None/>
            </a:pPr>
            <a:r>
              <a:rPr lang="es-ES" dirty="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t>CELIA SUEIRAS VILLALOBOS</a:t>
            </a:r>
          </a:p>
          <a:p>
            <a:pPr marL="0" indent="0">
              <a:lnSpc>
                <a:spcPts val="2000"/>
              </a:lnSpc>
              <a:buNone/>
            </a:pPr>
            <a:r>
              <a:rPr lang="es-ES" dirty="0" smtClean="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t>May 28, </a:t>
            </a:r>
            <a:r>
              <a:rPr lang="es-ES" dirty="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t>2018</a:t>
            </a:r>
          </a:p>
        </p:txBody>
      </p:sp>
    </p:spTree>
    <p:extLst>
      <p:ext uri="{BB962C8B-B14F-4D97-AF65-F5344CB8AC3E}">
        <p14:creationId xmlns:p14="http://schemas.microsoft.com/office/powerpoint/2010/main" val="2368951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BF5040-82C4-4BF4-AFA4-68D6DD13F7A0}" type="slidenum">
              <a:rPr lang="es-ES" smtClean="0"/>
              <a:t>10</a:t>
            </a:fld>
            <a:endParaRPr lang="es-ES"/>
          </a:p>
        </p:txBody>
      </p:sp>
      <p:sp>
        <p:nvSpPr>
          <p:cNvPr id="4"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Rectangle 2"/>
          <p:cNvSpPr/>
          <p:nvPr/>
        </p:nvSpPr>
        <p:spPr>
          <a:xfrm>
            <a:off x="740154" y="1512435"/>
            <a:ext cx="10760966" cy="1092607"/>
          </a:xfrm>
          <a:prstGeom prst="rect">
            <a:avLst/>
          </a:prstGeom>
        </p:spPr>
        <p:txBody>
          <a:bodyPr wrap="square">
            <a:spAutoFit/>
          </a:bodyPr>
          <a:lstStyle/>
          <a:p>
            <a:endParaRPr lang="en-US" sz="2000" dirty="0">
              <a:solidFill>
                <a:schemeClr val="bg2">
                  <a:lumMod val="25000"/>
                </a:schemeClr>
              </a:solidFill>
              <a:latin typeface="+mj-lt"/>
              <a:ea typeface="+mj-ea"/>
              <a:cs typeface="+mj-cs"/>
            </a:endParaRPr>
          </a:p>
          <a:p>
            <a:endParaRPr lang="en-US" sz="2000" dirty="0">
              <a:solidFill>
                <a:schemeClr val="bg2">
                  <a:lumMod val="25000"/>
                </a:schemeClr>
              </a:solidFill>
              <a:latin typeface="+mj-lt"/>
              <a:ea typeface="+mj-ea"/>
              <a:cs typeface="+mj-cs"/>
            </a:endParaRPr>
          </a:p>
          <a:p>
            <a:pPr>
              <a:lnSpc>
                <a:spcPts val="3000"/>
              </a:lnSpc>
            </a:pPr>
            <a:endParaRPr lang="en-US" sz="2000" dirty="0"/>
          </a:p>
        </p:txBody>
      </p:sp>
      <p:sp>
        <p:nvSpPr>
          <p:cNvPr id="6"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1252538"/>
            <a:ext cx="104203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633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BF5040-82C4-4BF4-AFA4-68D6DD13F7A0}" type="slidenum">
              <a:rPr lang="es-ES" smtClean="0"/>
              <a:t>11</a:t>
            </a:fld>
            <a:endParaRPr lang="es-ES"/>
          </a:p>
        </p:txBody>
      </p:sp>
      <p:sp>
        <p:nvSpPr>
          <p:cNvPr id="4"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Rectangle 2"/>
          <p:cNvSpPr/>
          <p:nvPr/>
        </p:nvSpPr>
        <p:spPr>
          <a:xfrm>
            <a:off x="740154" y="1512435"/>
            <a:ext cx="10760966" cy="1092607"/>
          </a:xfrm>
          <a:prstGeom prst="rect">
            <a:avLst/>
          </a:prstGeom>
        </p:spPr>
        <p:txBody>
          <a:bodyPr wrap="square">
            <a:spAutoFit/>
          </a:bodyPr>
          <a:lstStyle/>
          <a:p>
            <a:endParaRPr lang="en-US" sz="2000" dirty="0">
              <a:solidFill>
                <a:schemeClr val="bg2">
                  <a:lumMod val="25000"/>
                </a:schemeClr>
              </a:solidFill>
              <a:latin typeface="+mj-lt"/>
              <a:ea typeface="+mj-ea"/>
              <a:cs typeface="+mj-cs"/>
            </a:endParaRPr>
          </a:p>
          <a:p>
            <a:endParaRPr lang="en-US" sz="2000" dirty="0">
              <a:solidFill>
                <a:schemeClr val="bg2">
                  <a:lumMod val="25000"/>
                </a:schemeClr>
              </a:solidFill>
              <a:latin typeface="+mj-lt"/>
              <a:ea typeface="+mj-ea"/>
              <a:cs typeface="+mj-cs"/>
            </a:endParaRPr>
          </a:p>
          <a:p>
            <a:pPr>
              <a:lnSpc>
                <a:spcPts val="3000"/>
              </a:lnSpc>
            </a:pPr>
            <a:endParaRPr lang="en-US" sz="2000" dirty="0"/>
          </a:p>
        </p:txBody>
      </p:sp>
      <p:sp>
        <p:nvSpPr>
          <p:cNvPr id="6"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72" y="1981199"/>
            <a:ext cx="10879654" cy="419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78779" y="1512435"/>
            <a:ext cx="4275209" cy="523220"/>
          </a:xfrm>
          <a:prstGeom prst="rect">
            <a:avLst/>
          </a:prstGeom>
        </p:spPr>
        <p:txBody>
          <a:bodyPr wrap="none">
            <a:spAutoFit/>
          </a:bodyPr>
          <a:lstStyle/>
          <a:p>
            <a:r>
              <a:rPr lang="es-ES" sz="2800" dirty="0">
                <a:solidFill>
                  <a:srgbClr val="0070C0"/>
                </a:solidFill>
                <a:latin typeface="+mj-lt"/>
              </a:rPr>
              <a:t>Do athletes ‘own’ their skin?</a:t>
            </a:r>
          </a:p>
        </p:txBody>
      </p:sp>
    </p:spTree>
    <p:extLst>
      <p:ext uri="{BB962C8B-B14F-4D97-AF65-F5344CB8AC3E}">
        <p14:creationId xmlns:p14="http://schemas.microsoft.com/office/powerpoint/2010/main" val="3078767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BF5040-82C4-4BF4-AFA4-68D6DD13F7A0}" type="slidenum">
              <a:rPr lang="es-ES" smtClean="0"/>
              <a:t>12</a:t>
            </a:fld>
            <a:endParaRPr lang="es-ES"/>
          </a:p>
        </p:txBody>
      </p:sp>
      <p:sp>
        <p:nvSpPr>
          <p:cNvPr id="4"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Rectangle 2"/>
          <p:cNvSpPr/>
          <p:nvPr/>
        </p:nvSpPr>
        <p:spPr>
          <a:xfrm>
            <a:off x="740154" y="1512435"/>
            <a:ext cx="10760966" cy="1092607"/>
          </a:xfrm>
          <a:prstGeom prst="rect">
            <a:avLst/>
          </a:prstGeom>
        </p:spPr>
        <p:txBody>
          <a:bodyPr wrap="square">
            <a:spAutoFit/>
          </a:bodyPr>
          <a:lstStyle/>
          <a:p>
            <a:endParaRPr lang="en-US" sz="2000" dirty="0">
              <a:solidFill>
                <a:schemeClr val="bg2">
                  <a:lumMod val="25000"/>
                </a:schemeClr>
              </a:solidFill>
              <a:latin typeface="+mj-lt"/>
              <a:ea typeface="+mj-ea"/>
              <a:cs typeface="+mj-cs"/>
            </a:endParaRPr>
          </a:p>
          <a:p>
            <a:endParaRPr lang="en-US" sz="2000" dirty="0">
              <a:solidFill>
                <a:schemeClr val="bg2">
                  <a:lumMod val="25000"/>
                </a:schemeClr>
              </a:solidFill>
              <a:latin typeface="+mj-lt"/>
              <a:ea typeface="+mj-ea"/>
              <a:cs typeface="+mj-cs"/>
            </a:endParaRPr>
          </a:p>
          <a:p>
            <a:pPr>
              <a:lnSpc>
                <a:spcPts val="3000"/>
              </a:lnSpc>
            </a:pPr>
            <a:endParaRPr lang="en-US" sz="2000" dirty="0"/>
          </a:p>
        </p:txBody>
      </p:sp>
      <p:sp>
        <p:nvSpPr>
          <p:cNvPr id="6"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sp>
        <p:nvSpPr>
          <p:cNvPr id="5" name="Rectangle 4"/>
          <p:cNvSpPr/>
          <p:nvPr/>
        </p:nvSpPr>
        <p:spPr>
          <a:xfrm>
            <a:off x="4478779" y="1512435"/>
            <a:ext cx="4275209" cy="523220"/>
          </a:xfrm>
          <a:prstGeom prst="rect">
            <a:avLst/>
          </a:prstGeom>
        </p:spPr>
        <p:txBody>
          <a:bodyPr wrap="none">
            <a:spAutoFit/>
          </a:bodyPr>
          <a:lstStyle/>
          <a:p>
            <a:r>
              <a:rPr lang="es-ES" sz="2800" dirty="0">
                <a:solidFill>
                  <a:srgbClr val="0070C0"/>
                </a:solidFill>
                <a:latin typeface="+mj-lt"/>
              </a:rPr>
              <a:t>Do athletes ‘own’ their skin?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0" y="1427671"/>
            <a:ext cx="9645333" cy="5204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281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333375" y="1413124"/>
            <a:ext cx="1154906" cy="360536"/>
          </a:xfrm>
          <a:prstGeom prst="rect">
            <a:avLst/>
          </a:prstGeom>
          <a:solidFill>
            <a:schemeClr val="bg1"/>
          </a:solidFill>
          <a:ln>
            <a:noFill/>
          </a:ln>
          <a:effectLst/>
          <a:extLs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897" tIns="51948" rIns="103897" bIns="51948" anchor="ctr"/>
          <a:lstStyle/>
          <a:p>
            <a:endParaRPr lang="es-ES" altLang="es-ES" dirty="0"/>
          </a:p>
        </p:txBody>
      </p:sp>
      <p:sp>
        <p:nvSpPr>
          <p:cNvPr id="3" name="Content Placeholder 2"/>
          <p:cNvSpPr>
            <a:spLocks noGrp="1"/>
          </p:cNvSpPr>
          <p:nvPr>
            <p:ph idx="1"/>
          </p:nvPr>
        </p:nvSpPr>
        <p:spPr>
          <a:xfrm>
            <a:off x="740154" y="1304801"/>
            <a:ext cx="6624959" cy="5111130"/>
          </a:xfrm>
        </p:spPr>
        <p:txBody>
          <a:bodyPr anchor="t">
            <a:normAutofit/>
          </a:bodyPr>
          <a:lstStyle/>
          <a:p>
            <a:pPr marL="0" indent="0" defTabSz="669684">
              <a:spcBef>
                <a:spcPts val="1004"/>
              </a:spcBef>
              <a:buNone/>
              <a:defRPr/>
            </a:pPr>
            <a:r>
              <a:rPr lang="en-US" dirty="0">
                <a:solidFill>
                  <a:srgbClr val="0070C0"/>
                </a:solidFill>
                <a:latin typeface="+mj-lt"/>
                <a:ea typeface="+mj-ea"/>
                <a:cs typeface="+mj-cs"/>
              </a:rPr>
              <a:t>Merchandising </a:t>
            </a:r>
            <a:r>
              <a:rPr lang="en-US" altLang="es-ES" dirty="0" smtClean="0">
                <a:solidFill>
                  <a:srgbClr val="0070C0"/>
                </a:solidFill>
                <a:latin typeface="+mj-lt"/>
                <a:ea typeface="+mj-ea"/>
                <a:cs typeface="+mj-cs"/>
                <a:sym typeface="Helvetica" charset="0"/>
              </a:rPr>
              <a:t>Agreements</a:t>
            </a:r>
            <a:endParaRPr lang="en-US" dirty="0" smtClean="0">
              <a:solidFill>
                <a:srgbClr val="0070C0"/>
              </a:solidFill>
              <a:latin typeface="+mj-lt"/>
              <a:ea typeface="+mj-ea"/>
              <a:cs typeface="+mj-cs"/>
            </a:endParaRPr>
          </a:p>
          <a:p>
            <a:pPr marL="0" indent="0" defTabSz="669684">
              <a:spcBef>
                <a:spcPts val="1004"/>
              </a:spcBef>
              <a:buNone/>
              <a:defRPr/>
            </a:pPr>
            <a:r>
              <a:rPr lang="en-US" sz="2400" dirty="0" smtClean="0">
                <a:solidFill>
                  <a:schemeClr val="bg2">
                    <a:lumMod val="25000"/>
                  </a:schemeClr>
                </a:solidFill>
                <a:latin typeface="+mj-lt"/>
                <a:ea typeface="+mj-ea"/>
                <a:cs typeface="+mj-cs"/>
              </a:rPr>
              <a:t>Based </a:t>
            </a:r>
            <a:r>
              <a:rPr lang="en-US" sz="2400" dirty="0">
                <a:solidFill>
                  <a:schemeClr val="bg2">
                    <a:lumMod val="25000"/>
                  </a:schemeClr>
                </a:solidFill>
                <a:latin typeface="+mj-lt"/>
                <a:ea typeface="+mj-ea"/>
                <a:cs typeface="+mj-cs"/>
              </a:rPr>
              <a:t>on the </a:t>
            </a:r>
            <a:r>
              <a:rPr lang="en-US" sz="2400" b="1" dirty="0" smtClean="0">
                <a:solidFill>
                  <a:schemeClr val="bg2">
                    <a:lumMod val="25000"/>
                  </a:schemeClr>
                </a:solidFill>
                <a:latin typeface="+mj-lt"/>
                <a:ea typeface="+mj-ea"/>
                <a:cs typeface="+mj-cs"/>
              </a:rPr>
              <a:t>selling power </a:t>
            </a:r>
            <a:r>
              <a:rPr lang="en-US" sz="2400" dirty="0" smtClean="0">
                <a:solidFill>
                  <a:schemeClr val="bg2">
                    <a:lumMod val="25000"/>
                  </a:schemeClr>
                </a:solidFill>
                <a:latin typeface="+mj-lt"/>
                <a:ea typeface="+mj-ea"/>
                <a:cs typeface="+mj-cs"/>
              </a:rPr>
              <a:t>of </a:t>
            </a:r>
            <a:r>
              <a:rPr lang="en-US" sz="2400" dirty="0">
                <a:solidFill>
                  <a:schemeClr val="bg2">
                    <a:lumMod val="25000"/>
                  </a:schemeClr>
                </a:solidFill>
                <a:latin typeface="+mj-lt"/>
                <a:ea typeface="+mj-ea"/>
                <a:cs typeface="+mj-cs"/>
              </a:rPr>
              <a:t>the </a:t>
            </a:r>
            <a:r>
              <a:rPr lang="en-US" sz="2400" dirty="0" smtClean="0">
                <a:solidFill>
                  <a:schemeClr val="bg2">
                    <a:lumMod val="25000"/>
                  </a:schemeClr>
                </a:solidFill>
                <a:latin typeface="+mj-lt"/>
                <a:ea typeface="+mj-ea"/>
                <a:cs typeface="+mj-cs"/>
              </a:rPr>
              <a:t>event or brand:</a:t>
            </a:r>
            <a:endParaRPr lang="en-US" sz="2400" dirty="0">
              <a:solidFill>
                <a:schemeClr val="bg2">
                  <a:lumMod val="25000"/>
                </a:schemeClr>
              </a:solidFill>
              <a:latin typeface="+mj-lt"/>
              <a:ea typeface="+mj-ea"/>
              <a:cs typeface="+mj-cs"/>
            </a:endParaRPr>
          </a:p>
          <a:p>
            <a:pPr defTabSz="669684">
              <a:lnSpc>
                <a:spcPts val="2200"/>
              </a:lnSpc>
              <a:spcBef>
                <a:spcPts val="1004"/>
              </a:spcBef>
              <a:defRPr/>
            </a:pPr>
            <a:r>
              <a:rPr lang="en-US" sz="2400" dirty="0">
                <a:solidFill>
                  <a:schemeClr val="bg2">
                    <a:lumMod val="25000"/>
                  </a:schemeClr>
                </a:solidFill>
                <a:latin typeface="+mj-lt"/>
                <a:ea typeface="+mj-ea"/>
                <a:cs typeface="+mj-cs"/>
              </a:rPr>
              <a:t>Merchandising can be defined as a trademark license used in conjunction with certain products and/or services </a:t>
            </a:r>
            <a:r>
              <a:rPr lang="en-US" sz="2400" b="1" dirty="0" smtClean="0">
                <a:solidFill>
                  <a:schemeClr val="bg2">
                    <a:lumMod val="25000"/>
                  </a:schemeClr>
                </a:solidFill>
                <a:latin typeface="+mj-lt"/>
                <a:ea typeface="+mj-ea"/>
                <a:cs typeface="+mj-cs"/>
              </a:rPr>
              <a:t>generally unrelated </a:t>
            </a:r>
            <a:r>
              <a:rPr lang="en-US" sz="2400" dirty="0" smtClean="0">
                <a:solidFill>
                  <a:schemeClr val="bg2">
                    <a:lumMod val="25000"/>
                  </a:schemeClr>
                </a:solidFill>
                <a:latin typeface="+mj-lt"/>
                <a:ea typeface="+mj-ea"/>
                <a:cs typeface="+mj-cs"/>
              </a:rPr>
              <a:t>to those for which the mark is known</a:t>
            </a:r>
          </a:p>
          <a:p>
            <a:pPr defTabSz="669684">
              <a:lnSpc>
                <a:spcPts val="2200"/>
              </a:lnSpc>
              <a:spcBef>
                <a:spcPts val="1004"/>
              </a:spcBef>
              <a:defRPr/>
            </a:pPr>
            <a:r>
              <a:rPr lang="en-US" sz="2400" dirty="0" smtClean="0">
                <a:solidFill>
                  <a:schemeClr val="bg2">
                    <a:lumMod val="25000"/>
                  </a:schemeClr>
                </a:solidFill>
                <a:latin typeface="+mj-lt"/>
                <a:ea typeface="+mj-ea"/>
                <a:cs typeface="+mj-cs"/>
              </a:rPr>
              <a:t>Marketing goods and/or </a:t>
            </a:r>
            <a:r>
              <a:rPr lang="en-US" sz="2400" dirty="0">
                <a:solidFill>
                  <a:schemeClr val="bg2">
                    <a:lumMod val="25000"/>
                  </a:schemeClr>
                </a:solidFill>
                <a:latin typeface="+mj-lt"/>
                <a:ea typeface="+mj-ea"/>
                <a:cs typeface="+mj-cs"/>
              </a:rPr>
              <a:t>services </a:t>
            </a:r>
            <a:r>
              <a:rPr lang="en-US" sz="2400" dirty="0" smtClean="0">
                <a:solidFill>
                  <a:schemeClr val="bg2">
                    <a:lumMod val="25000"/>
                  </a:schemeClr>
                </a:solidFill>
                <a:latin typeface="+mj-lt"/>
                <a:ea typeface="+mj-ea"/>
                <a:cs typeface="+mj-cs"/>
              </a:rPr>
              <a:t>different </a:t>
            </a:r>
            <a:r>
              <a:rPr lang="en-US" sz="2400" dirty="0">
                <a:solidFill>
                  <a:schemeClr val="bg2">
                    <a:lumMod val="25000"/>
                  </a:schemeClr>
                </a:solidFill>
                <a:latin typeface="+mj-lt"/>
                <a:ea typeface="+mj-ea"/>
                <a:cs typeface="+mj-cs"/>
              </a:rPr>
              <a:t>from those </a:t>
            </a:r>
            <a:r>
              <a:rPr lang="en-US" sz="2400" dirty="0" smtClean="0">
                <a:solidFill>
                  <a:schemeClr val="bg2">
                    <a:lumMod val="25000"/>
                  </a:schemeClr>
                </a:solidFill>
                <a:latin typeface="+mj-lt"/>
                <a:ea typeface="+mj-ea"/>
                <a:cs typeface="+mj-cs"/>
              </a:rPr>
              <a:t>offered </a:t>
            </a:r>
            <a:r>
              <a:rPr lang="en-US" sz="2400" dirty="0">
                <a:solidFill>
                  <a:schemeClr val="bg2">
                    <a:lumMod val="25000"/>
                  </a:schemeClr>
                </a:solidFill>
                <a:latin typeface="+mj-lt"/>
                <a:ea typeface="+mj-ea"/>
                <a:cs typeface="+mj-cs"/>
              </a:rPr>
              <a:t>by the </a:t>
            </a:r>
            <a:r>
              <a:rPr lang="en-US" sz="2400" dirty="0" smtClean="0">
                <a:solidFill>
                  <a:schemeClr val="bg2">
                    <a:lumMod val="25000"/>
                  </a:schemeClr>
                </a:solidFill>
                <a:latin typeface="+mj-lt"/>
                <a:ea typeface="+mj-ea"/>
                <a:cs typeface="+mj-cs"/>
              </a:rPr>
              <a:t>brand owner </a:t>
            </a:r>
            <a:r>
              <a:rPr lang="en-US" sz="2400" dirty="0">
                <a:solidFill>
                  <a:schemeClr val="bg2">
                    <a:lumMod val="25000"/>
                  </a:schemeClr>
                </a:solidFill>
                <a:latin typeface="+mj-lt"/>
                <a:ea typeface="+mj-ea"/>
                <a:cs typeface="+mj-cs"/>
              </a:rPr>
              <a:t>(e.g. </a:t>
            </a:r>
            <a:r>
              <a:rPr lang="en-US" sz="2400" dirty="0" smtClean="0">
                <a:solidFill>
                  <a:schemeClr val="bg2">
                    <a:lumMod val="25000"/>
                  </a:schemeClr>
                </a:solidFill>
                <a:latin typeface="+mj-lt"/>
                <a:ea typeface="+mj-ea"/>
                <a:cs typeface="+mj-cs"/>
              </a:rPr>
              <a:t>T-shirts</a:t>
            </a:r>
            <a:r>
              <a:rPr lang="en-US" sz="2400" dirty="0">
                <a:solidFill>
                  <a:schemeClr val="bg2">
                    <a:lumMod val="25000"/>
                  </a:schemeClr>
                </a:solidFill>
                <a:latin typeface="+mj-lt"/>
                <a:ea typeface="+mj-ea"/>
                <a:cs typeface="+mj-cs"/>
              </a:rPr>
              <a:t>, watches, bags, </a:t>
            </a:r>
            <a:r>
              <a:rPr lang="en-US" sz="2400" dirty="0" smtClean="0">
                <a:solidFill>
                  <a:schemeClr val="bg2">
                    <a:lumMod val="25000"/>
                  </a:schemeClr>
                </a:solidFill>
                <a:latin typeface="+mj-lt"/>
                <a:ea typeface="+mj-ea"/>
                <a:cs typeface="+mj-cs"/>
              </a:rPr>
              <a:t>etc.) further </a:t>
            </a:r>
            <a:r>
              <a:rPr lang="en-US" sz="2400" b="1" dirty="0" smtClean="0">
                <a:solidFill>
                  <a:schemeClr val="bg2">
                    <a:lumMod val="25000"/>
                  </a:schemeClr>
                </a:solidFill>
                <a:latin typeface="+mj-lt"/>
                <a:ea typeface="+mj-ea"/>
                <a:cs typeface="+mj-cs"/>
              </a:rPr>
              <a:t>stimulates  </a:t>
            </a:r>
            <a:r>
              <a:rPr lang="en-US" sz="2400" dirty="0" smtClean="0">
                <a:solidFill>
                  <a:schemeClr val="bg2">
                    <a:lumMod val="25000"/>
                  </a:schemeClr>
                </a:solidFill>
                <a:latin typeface="+mj-lt"/>
                <a:ea typeface="+mj-ea"/>
                <a:cs typeface="+mj-cs"/>
              </a:rPr>
              <a:t>appeal</a:t>
            </a:r>
            <a:r>
              <a:rPr lang="en-US" sz="2400" b="1" dirty="0" smtClean="0">
                <a:solidFill>
                  <a:schemeClr val="bg2">
                    <a:lumMod val="25000"/>
                  </a:schemeClr>
                </a:solidFill>
                <a:latin typeface="+mj-lt"/>
                <a:ea typeface="+mj-ea"/>
                <a:cs typeface="+mj-cs"/>
              </a:rPr>
              <a:t> </a:t>
            </a:r>
            <a:r>
              <a:rPr lang="en-US" sz="2400" dirty="0" smtClean="0">
                <a:solidFill>
                  <a:schemeClr val="bg2">
                    <a:lumMod val="25000"/>
                  </a:schemeClr>
                </a:solidFill>
                <a:latin typeface="+mj-lt"/>
                <a:ea typeface="+mj-ea"/>
                <a:cs typeface="+mj-cs"/>
              </a:rPr>
              <a:t>and </a:t>
            </a:r>
            <a:r>
              <a:rPr lang="en-US" sz="2400" b="1" dirty="0" smtClean="0">
                <a:solidFill>
                  <a:schemeClr val="bg2">
                    <a:lumMod val="25000"/>
                  </a:schemeClr>
                </a:solidFill>
                <a:latin typeface="+mj-lt"/>
                <a:ea typeface="+mj-ea"/>
                <a:cs typeface="+mj-cs"/>
              </a:rPr>
              <a:t>demand</a:t>
            </a:r>
            <a:endParaRPr lang="en-US" sz="2400" b="1" dirty="0">
              <a:solidFill>
                <a:schemeClr val="bg2">
                  <a:lumMod val="25000"/>
                </a:schemeClr>
              </a:solidFill>
              <a:latin typeface="+mj-lt"/>
              <a:ea typeface="+mj-ea"/>
              <a:cs typeface="+mj-cs"/>
            </a:endParaRPr>
          </a:p>
        </p:txBody>
      </p:sp>
      <p:sp>
        <p:nvSpPr>
          <p:cNvPr id="8"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pic>
        <p:nvPicPr>
          <p:cNvPr id="5122" name="Picture 2" descr="Resultado de imagen de Mario Balotelli Air Freshene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6" b="99234" l="9962" r="89847">
                        <a14:foregroundMark x1="46935" y1="12069" x2="47126" y2="34100"/>
                        <a14:foregroundMark x1="52874" y1="33142" x2="51916" y2="2299"/>
                        <a14:foregroundMark x1="46552" y1="13793" x2="47126" y2="766"/>
                        <a14:foregroundMark x1="46743" y1="19349" x2="46169" y2="11877"/>
                        <a14:foregroundMark x1="43487" y1="80651" x2="45019" y2="73180"/>
                        <a14:foregroundMark x1="55556" y1="85249" x2="57280" y2="75862"/>
                        <a14:foregroundMark x1="36398" y1="49042" x2="40613" y2="37931"/>
                      </a14:backgroundRemoval>
                    </a14:imgEffect>
                  </a14:imgLayer>
                </a14:imgProps>
              </a:ext>
              <a:ext uri="{28A0092B-C50C-407E-A947-70E740481C1C}">
                <a14:useLocalDpi xmlns:a14="http://schemas.microsoft.com/office/drawing/2010/main" val="0"/>
              </a:ext>
            </a:extLst>
          </a:blip>
          <a:srcRect/>
          <a:stretch>
            <a:fillRect/>
          </a:stretch>
        </p:blipFill>
        <p:spPr bwMode="auto">
          <a:xfrm>
            <a:off x="7894320" y="0"/>
            <a:ext cx="4297680" cy="42976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rsenal F.C. Soap Ba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3750" r="97750">
                        <a14:foregroundMark x1="21500" y1="39744" x2="33250" y2="36410"/>
                        <a14:foregroundMark x1="22250" y1="38462" x2="40500" y2="36410"/>
                        <a14:foregroundMark x1="46500" y1="66410" x2="54250" y2="60769"/>
                        <a14:foregroundMark x1="54500" y1="62564" x2="87000" y2="64359"/>
                        <a14:foregroundMark x1="53250" y1="64359" x2="89500" y2="65128"/>
                        <a14:foregroundMark x1="91000" y1="65128" x2="95250" y2="47692"/>
                        <a14:foregroundMark x1="45250" y1="22564" x2="94500" y2="24359"/>
                        <a14:foregroundMark x1="95000" y1="26667" x2="95750" y2="53077"/>
                        <a14:foregroundMark x1="38250" y1="35385" x2="39000" y2="27436"/>
                        <a14:foregroundMark x1="5250" y1="58205" x2="6750" y2="47436"/>
                        <a14:foregroundMark x1="5750" y1="58718" x2="11500" y2="68462"/>
                        <a14:foregroundMark x1="43250" y1="81795" x2="43250" y2="81795"/>
                      </a14:backgroundRemoval>
                    </a14:imgEffect>
                  </a14:imgLayer>
                </a14:imgProps>
              </a:ext>
              <a:ext uri="{28A0092B-C50C-407E-A947-70E740481C1C}">
                <a14:useLocalDpi xmlns:a14="http://schemas.microsoft.com/office/drawing/2010/main" val="0"/>
              </a:ext>
            </a:extLst>
          </a:blip>
          <a:srcRect/>
          <a:stretch>
            <a:fillRect/>
          </a:stretch>
        </p:blipFill>
        <p:spPr bwMode="auto">
          <a:xfrm>
            <a:off x="7462604" y="3455108"/>
            <a:ext cx="4362138" cy="425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1799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BF5040-82C4-4BF4-AFA4-68D6DD13F7A0}" type="slidenum">
              <a:rPr lang="es-ES" smtClean="0"/>
              <a:t>14</a:t>
            </a:fld>
            <a:endParaRPr lang="es-E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387" y="1657356"/>
            <a:ext cx="5723835" cy="3881476"/>
          </a:xfrm>
          <a:prstGeom prst="rect">
            <a:avLst/>
          </a:prstGeom>
          <a:noFill/>
          <a:ln w="38100">
            <a:solidFill>
              <a:srgbClr val="E5DCC9"/>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descr="https://www.valuewalk.com/wp-content/uploads/2015/12/Star-Wars-2.jpg"/>
          <p:cNvPicPr>
            <a:picLocks noChangeAspect="1" noChangeArrowheads="1"/>
          </p:cNvPicPr>
          <p:nvPr/>
        </p:nvPicPr>
        <p:blipFill rotWithShape="1">
          <a:blip r:embed="rId3">
            <a:extLst>
              <a:ext uri="{28A0092B-C50C-407E-A947-70E740481C1C}">
                <a14:useLocalDpi xmlns:a14="http://schemas.microsoft.com/office/drawing/2010/main" val="0"/>
              </a:ext>
            </a:extLst>
          </a:blip>
          <a:srcRect l="5787" t="13982" r="43932" b="4579"/>
          <a:stretch/>
        </p:blipFill>
        <p:spPr bwMode="auto">
          <a:xfrm>
            <a:off x="7216846" y="1657356"/>
            <a:ext cx="4306003" cy="4353862"/>
          </a:xfrm>
          <a:prstGeom prst="ellipse">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999303" y="6223007"/>
            <a:ext cx="3056697" cy="215444"/>
          </a:xfrm>
          <a:prstGeom prst="rect">
            <a:avLst/>
          </a:prstGeom>
        </p:spPr>
        <p:txBody>
          <a:bodyPr wrap="square">
            <a:spAutoFit/>
          </a:bodyPr>
          <a:lstStyle/>
          <a:p>
            <a:r>
              <a:rPr lang="es-ES" sz="800" dirty="0"/>
              <a:t>https://www.valuewalk.com/2015/12/disney-star-wars/</a:t>
            </a:r>
          </a:p>
        </p:txBody>
      </p:sp>
      <p:sp>
        <p:nvSpPr>
          <p:cNvPr id="8" name="Rectangle 7"/>
          <p:cNvSpPr/>
          <p:nvPr/>
        </p:nvSpPr>
        <p:spPr>
          <a:xfrm>
            <a:off x="7695928" y="1029964"/>
            <a:ext cx="3347840" cy="523220"/>
          </a:xfrm>
          <a:prstGeom prst="rect">
            <a:avLst/>
          </a:prstGeom>
        </p:spPr>
        <p:txBody>
          <a:bodyPr wrap="none">
            <a:spAutoFit/>
          </a:bodyPr>
          <a:lstStyle/>
          <a:p>
            <a:r>
              <a:rPr lang="es-ES" sz="2800" dirty="0" smtClean="0">
                <a:solidFill>
                  <a:srgbClr val="0070C0"/>
                </a:solidFill>
                <a:latin typeface="+mj-lt"/>
                <a:ea typeface="+mj-ea"/>
                <a:cs typeface="+mj-cs"/>
              </a:rPr>
              <a:t>STAR WARS REVENUE </a:t>
            </a:r>
            <a:endParaRPr lang="es-ES" sz="2800" dirty="0">
              <a:solidFill>
                <a:srgbClr val="0070C0"/>
              </a:solidFill>
              <a:latin typeface="+mj-lt"/>
              <a:ea typeface="+mj-ea"/>
              <a:cs typeface="+mj-cs"/>
            </a:endParaRPr>
          </a:p>
        </p:txBody>
      </p:sp>
      <p:sp>
        <p:nvSpPr>
          <p:cNvPr id="11"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516" b="3425"/>
          <a:stretch/>
        </p:blipFill>
        <p:spPr bwMode="auto">
          <a:xfrm>
            <a:off x="1061085" y="5810585"/>
            <a:ext cx="5822950" cy="84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917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BF5040-82C4-4BF4-AFA4-68D6DD13F7A0}" type="slidenum">
              <a:rPr lang="es-ES" smtClean="0"/>
              <a:t>15</a:t>
            </a:fld>
            <a:endParaRPr lang="es-ES" dirty="0"/>
          </a:p>
        </p:txBody>
      </p:sp>
      <p:sp>
        <p:nvSpPr>
          <p:cNvPr id="3" name="Rectangle 2"/>
          <p:cNvSpPr/>
          <p:nvPr/>
        </p:nvSpPr>
        <p:spPr>
          <a:xfrm>
            <a:off x="740154" y="2261999"/>
            <a:ext cx="10486646" cy="3570208"/>
          </a:xfrm>
          <a:prstGeom prst="rect">
            <a:avLst/>
          </a:prstGeom>
        </p:spPr>
        <p:txBody>
          <a:bodyPr wrap="square">
            <a:spAutoFit/>
          </a:bodyPr>
          <a:lstStyle/>
          <a:p>
            <a:r>
              <a:rPr lang="en-US" sz="2400" dirty="0" smtClean="0">
                <a:solidFill>
                  <a:schemeClr val="bg2">
                    <a:lumMod val="25000"/>
                  </a:schemeClr>
                </a:solidFill>
                <a:latin typeface="+mj-lt"/>
                <a:ea typeface="+mj-ea"/>
                <a:cs typeface="+mj-cs"/>
              </a:rPr>
              <a:t>Trademark licensing usually configures a </a:t>
            </a:r>
            <a:r>
              <a:rPr lang="en-US" sz="2400" b="1" dirty="0">
                <a:solidFill>
                  <a:schemeClr val="bg2">
                    <a:lumMod val="25000"/>
                  </a:schemeClr>
                </a:solidFill>
                <a:latin typeface="+mj-lt"/>
                <a:ea typeface="+mj-ea"/>
                <a:cs typeface="+mj-cs"/>
              </a:rPr>
              <a:t>long-term </a:t>
            </a:r>
            <a:r>
              <a:rPr lang="en-US" sz="2400" b="1" dirty="0" smtClean="0">
                <a:solidFill>
                  <a:schemeClr val="bg2">
                    <a:lumMod val="25000"/>
                  </a:schemeClr>
                </a:solidFill>
                <a:latin typeface="+mj-lt"/>
                <a:ea typeface="+mj-ea"/>
                <a:cs typeface="+mj-cs"/>
              </a:rPr>
              <a:t>relationship</a:t>
            </a:r>
            <a:r>
              <a:rPr lang="en-US" sz="2400" dirty="0" smtClean="0">
                <a:solidFill>
                  <a:schemeClr val="bg2">
                    <a:lumMod val="25000"/>
                  </a:schemeClr>
                </a:solidFill>
                <a:latin typeface="+mj-lt"/>
                <a:ea typeface="+mj-ea"/>
                <a:cs typeface="+mj-cs"/>
              </a:rPr>
              <a:t>.</a:t>
            </a:r>
            <a:br>
              <a:rPr lang="en-US" sz="2400" dirty="0" smtClean="0">
                <a:solidFill>
                  <a:schemeClr val="bg2">
                    <a:lumMod val="25000"/>
                  </a:schemeClr>
                </a:solidFill>
                <a:latin typeface="+mj-lt"/>
                <a:ea typeface="+mj-ea"/>
                <a:cs typeface="+mj-cs"/>
              </a:rPr>
            </a:br>
            <a:endParaRPr lang="en-US" sz="1000" dirty="0" smtClean="0">
              <a:solidFill>
                <a:schemeClr val="bg2">
                  <a:lumMod val="25000"/>
                </a:schemeClr>
              </a:solidFill>
              <a:latin typeface="+mj-lt"/>
              <a:ea typeface="+mj-ea"/>
              <a:cs typeface="+mj-cs"/>
            </a:endParaRPr>
          </a:p>
          <a:p>
            <a:pPr marL="1257300" lvl="2" indent="-342900">
              <a:buFont typeface="Wingdings" panose="05000000000000000000" pitchFamily="2" charset="2"/>
              <a:buChar char="q"/>
            </a:pPr>
            <a:r>
              <a:rPr lang="en-US" sz="2400" dirty="0" smtClean="0">
                <a:solidFill>
                  <a:schemeClr val="bg2">
                    <a:lumMod val="25000"/>
                  </a:schemeClr>
                </a:solidFill>
                <a:latin typeface="+mj-lt"/>
                <a:ea typeface="+mj-ea"/>
                <a:cs typeface="+mj-cs"/>
              </a:rPr>
              <a:t>Check </a:t>
            </a:r>
            <a:r>
              <a:rPr lang="en-US" sz="2400" dirty="0">
                <a:solidFill>
                  <a:schemeClr val="bg2">
                    <a:lumMod val="25000"/>
                  </a:schemeClr>
                </a:solidFill>
                <a:latin typeface="+mj-lt"/>
                <a:ea typeface="+mj-ea"/>
                <a:cs typeface="+mj-cs"/>
              </a:rPr>
              <a:t>who the </a:t>
            </a:r>
            <a:r>
              <a:rPr lang="en-US" sz="2400" dirty="0" smtClean="0">
                <a:solidFill>
                  <a:schemeClr val="bg2">
                    <a:lumMod val="25000"/>
                  </a:schemeClr>
                </a:solidFill>
                <a:latin typeface="+mj-lt"/>
                <a:ea typeface="+mj-ea"/>
                <a:cs typeface="+mj-cs"/>
              </a:rPr>
              <a:t>right holder is;</a:t>
            </a:r>
          </a:p>
          <a:p>
            <a:pPr marL="1257300" lvl="2" indent="-342900">
              <a:buFont typeface="Wingdings" panose="05000000000000000000" pitchFamily="2" charset="2"/>
              <a:buChar char="q"/>
            </a:pPr>
            <a:r>
              <a:rPr lang="en-US" sz="2400" dirty="0" smtClean="0">
                <a:solidFill>
                  <a:schemeClr val="bg2">
                    <a:lumMod val="25000"/>
                  </a:schemeClr>
                </a:solidFill>
                <a:latin typeface="+mj-lt"/>
                <a:ea typeface="+mj-ea"/>
                <a:cs typeface="+mj-cs"/>
              </a:rPr>
              <a:t>Know your licensee;</a:t>
            </a:r>
          </a:p>
          <a:p>
            <a:pPr marL="1257300" lvl="2" indent="-342900">
              <a:buFont typeface="Wingdings" panose="05000000000000000000" pitchFamily="2" charset="2"/>
              <a:buChar char="q"/>
            </a:pPr>
            <a:r>
              <a:rPr lang="en-US" sz="2400" dirty="0" smtClean="0">
                <a:solidFill>
                  <a:schemeClr val="bg2">
                    <a:lumMod val="25000"/>
                  </a:schemeClr>
                </a:solidFill>
                <a:latin typeface="+mj-lt"/>
                <a:ea typeface="+mj-ea"/>
                <a:cs typeface="+mj-cs"/>
              </a:rPr>
              <a:t>Check the licensed trade marks are </a:t>
            </a:r>
            <a:r>
              <a:rPr lang="en-US" sz="2400" dirty="0">
                <a:solidFill>
                  <a:schemeClr val="bg2">
                    <a:lumMod val="25000"/>
                  </a:schemeClr>
                </a:solidFill>
                <a:latin typeface="+mj-lt"/>
                <a:ea typeface="+mj-ea"/>
                <a:cs typeface="+mj-cs"/>
              </a:rPr>
              <a:t>registered and in force in all the </a:t>
            </a:r>
            <a:r>
              <a:rPr lang="en-US" sz="2400" dirty="0" smtClean="0">
                <a:solidFill>
                  <a:schemeClr val="bg2">
                    <a:lumMod val="25000"/>
                  </a:schemeClr>
                </a:solidFill>
                <a:latin typeface="+mj-lt"/>
                <a:ea typeface="+mj-ea"/>
                <a:cs typeface="+mj-cs"/>
              </a:rPr>
              <a:t>relevant countries; </a:t>
            </a:r>
          </a:p>
          <a:p>
            <a:pPr marL="1257300" lvl="2" indent="-342900">
              <a:buFont typeface="Wingdings" panose="05000000000000000000" pitchFamily="2" charset="2"/>
              <a:buChar char="q"/>
            </a:pPr>
            <a:r>
              <a:rPr lang="en-US" sz="2400" dirty="0" smtClean="0">
                <a:solidFill>
                  <a:schemeClr val="bg2">
                    <a:lumMod val="25000"/>
                  </a:schemeClr>
                </a:solidFill>
                <a:latin typeface="+mj-lt"/>
                <a:ea typeface="+mj-ea"/>
                <a:cs typeface="+mj-cs"/>
              </a:rPr>
              <a:t>Check </a:t>
            </a:r>
            <a:r>
              <a:rPr lang="en-US" sz="2400" dirty="0">
                <a:solidFill>
                  <a:schemeClr val="bg2">
                    <a:lumMod val="25000"/>
                  </a:schemeClr>
                </a:solidFill>
                <a:latin typeface="+mj-lt"/>
                <a:ea typeface="+mj-ea"/>
                <a:cs typeface="+mj-cs"/>
              </a:rPr>
              <a:t>if there are other licenses in force in the </a:t>
            </a:r>
            <a:r>
              <a:rPr lang="en-US" sz="2400" dirty="0" smtClean="0">
                <a:solidFill>
                  <a:schemeClr val="bg2">
                    <a:lumMod val="25000"/>
                  </a:schemeClr>
                </a:solidFill>
                <a:latin typeface="+mj-lt"/>
                <a:ea typeface="+mj-ea"/>
                <a:cs typeface="+mj-cs"/>
              </a:rPr>
              <a:t>relevant markets;</a:t>
            </a:r>
          </a:p>
          <a:p>
            <a:pPr marL="1257300" lvl="2" indent="-342900">
              <a:buFont typeface="Wingdings" panose="05000000000000000000" pitchFamily="2" charset="2"/>
              <a:buChar char="q"/>
            </a:pPr>
            <a:r>
              <a:rPr lang="en-US" sz="2400" dirty="0" smtClean="0">
                <a:solidFill>
                  <a:schemeClr val="bg2">
                    <a:lumMod val="25000"/>
                  </a:schemeClr>
                </a:solidFill>
                <a:latin typeface="+mj-lt"/>
                <a:ea typeface="+mj-ea"/>
                <a:cs typeface="+mj-cs"/>
              </a:rPr>
              <a:t>Check </a:t>
            </a:r>
            <a:r>
              <a:rPr lang="en-US" sz="2400" dirty="0">
                <a:solidFill>
                  <a:schemeClr val="bg2">
                    <a:lumMod val="25000"/>
                  </a:schemeClr>
                </a:solidFill>
                <a:latin typeface="+mj-lt"/>
                <a:ea typeface="+mj-ea"/>
                <a:cs typeface="+mj-cs"/>
              </a:rPr>
              <a:t>for third party claims </a:t>
            </a:r>
            <a:r>
              <a:rPr lang="en-US" sz="2400" dirty="0" smtClean="0">
                <a:solidFill>
                  <a:schemeClr val="bg2">
                    <a:lumMod val="25000"/>
                  </a:schemeClr>
                </a:solidFill>
                <a:latin typeface="+mj-lt"/>
                <a:ea typeface="+mj-ea"/>
                <a:cs typeface="+mj-cs"/>
              </a:rPr>
              <a:t>regarding </a:t>
            </a:r>
            <a:r>
              <a:rPr lang="en-US" sz="2400" dirty="0">
                <a:solidFill>
                  <a:schemeClr val="bg2">
                    <a:lumMod val="25000"/>
                  </a:schemeClr>
                </a:solidFill>
                <a:latin typeface="+mj-lt"/>
                <a:ea typeface="+mj-ea"/>
                <a:cs typeface="+mj-cs"/>
              </a:rPr>
              <a:t>the </a:t>
            </a:r>
            <a:r>
              <a:rPr lang="en-US" sz="2400" dirty="0" smtClean="0">
                <a:solidFill>
                  <a:schemeClr val="bg2">
                    <a:lumMod val="25000"/>
                  </a:schemeClr>
                </a:solidFill>
                <a:latin typeface="+mj-lt"/>
                <a:ea typeface="+mj-ea"/>
                <a:cs typeface="+mj-cs"/>
              </a:rPr>
              <a:t>trade marks;</a:t>
            </a:r>
          </a:p>
          <a:p>
            <a:pPr marL="1257300" lvl="2" indent="-342900">
              <a:buFont typeface="Wingdings" panose="05000000000000000000" pitchFamily="2" charset="2"/>
              <a:buChar char="q"/>
            </a:pPr>
            <a:r>
              <a:rPr lang="en-US" sz="2400" dirty="0" smtClean="0">
                <a:solidFill>
                  <a:schemeClr val="bg2">
                    <a:lumMod val="25000"/>
                  </a:schemeClr>
                </a:solidFill>
                <a:latin typeface="+mj-lt"/>
                <a:ea typeface="+mj-ea"/>
                <a:cs typeface="+mj-cs"/>
              </a:rPr>
              <a:t>Is the acquisition of other </a:t>
            </a:r>
            <a:r>
              <a:rPr lang="en-US" sz="2400" dirty="0">
                <a:solidFill>
                  <a:schemeClr val="bg2">
                    <a:lumMod val="25000"/>
                  </a:schemeClr>
                </a:solidFill>
                <a:latin typeface="+mj-lt"/>
                <a:ea typeface="+mj-ea"/>
                <a:cs typeface="+mj-cs"/>
              </a:rPr>
              <a:t>rights </a:t>
            </a:r>
            <a:r>
              <a:rPr lang="en-US" sz="2400" dirty="0" smtClean="0">
                <a:solidFill>
                  <a:schemeClr val="bg2">
                    <a:lumMod val="25000"/>
                  </a:schemeClr>
                </a:solidFill>
                <a:latin typeface="+mj-lt"/>
                <a:ea typeface="+mj-ea"/>
                <a:cs typeface="+mj-cs"/>
              </a:rPr>
              <a:t>necessary for the </a:t>
            </a:r>
            <a:r>
              <a:rPr lang="en-US" sz="2400" dirty="0">
                <a:solidFill>
                  <a:schemeClr val="bg2">
                    <a:lumMod val="25000"/>
                  </a:schemeClr>
                </a:solidFill>
                <a:latin typeface="+mj-lt"/>
                <a:ea typeface="+mj-ea"/>
                <a:cs typeface="+mj-cs"/>
              </a:rPr>
              <a:t>exploitation of </a:t>
            </a:r>
            <a:r>
              <a:rPr lang="en-US" sz="2400" dirty="0" smtClean="0">
                <a:solidFill>
                  <a:schemeClr val="bg2">
                    <a:lumMod val="25000"/>
                  </a:schemeClr>
                </a:solidFill>
                <a:latin typeface="+mj-lt"/>
                <a:ea typeface="+mj-ea"/>
                <a:cs typeface="+mj-cs"/>
              </a:rPr>
              <a:t>the license? (e.g. copyrights)</a:t>
            </a:r>
            <a:endParaRPr lang="es-ES" sz="2400" dirty="0">
              <a:solidFill>
                <a:schemeClr val="bg2">
                  <a:lumMod val="25000"/>
                </a:schemeClr>
              </a:solidFill>
              <a:latin typeface="+mj-lt"/>
              <a:ea typeface="+mj-ea"/>
              <a:cs typeface="+mj-cs"/>
            </a:endParaRPr>
          </a:p>
        </p:txBody>
      </p:sp>
      <p:sp>
        <p:nvSpPr>
          <p:cNvPr id="9" name="Rectangle 8"/>
          <p:cNvSpPr/>
          <p:nvPr/>
        </p:nvSpPr>
        <p:spPr>
          <a:xfrm>
            <a:off x="740154" y="1557774"/>
            <a:ext cx="4732834" cy="523220"/>
          </a:xfrm>
          <a:prstGeom prst="rect">
            <a:avLst/>
          </a:prstGeom>
        </p:spPr>
        <p:txBody>
          <a:bodyPr wrap="none">
            <a:spAutoFit/>
          </a:bodyPr>
          <a:lstStyle/>
          <a:p>
            <a:r>
              <a:rPr lang="en-US" sz="2800" dirty="0">
                <a:solidFill>
                  <a:srgbClr val="0070C0"/>
                </a:solidFill>
                <a:latin typeface="+mj-lt"/>
                <a:ea typeface="+mj-ea"/>
                <a:cs typeface="+mj-cs"/>
              </a:rPr>
              <a:t>PREVIOUS </a:t>
            </a:r>
            <a:r>
              <a:rPr lang="en-US" sz="2800" dirty="0" smtClean="0">
                <a:solidFill>
                  <a:srgbClr val="0070C0"/>
                </a:solidFill>
                <a:latin typeface="+mj-lt"/>
                <a:ea typeface="+mj-ea"/>
                <a:cs typeface="+mj-cs"/>
              </a:rPr>
              <a:t>STEPS: Due </a:t>
            </a:r>
            <a:r>
              <a:rPr lang="en-US" sz="2800" dirty="0">
                <a:solidFill>
                  <a:srgbClr val="0070C0"/>
                </a:solidFill>
                <a:latin typeface="+mj-lt"/>
                <a:ea typeface="+mj-ea"/>
                <a:cs typeface="+mj-cs"/>
              </a:rPr>
              <a:t>D</a:t>
            </a:r>
            <a:r>
              <a:rPr lang="en-US" sz="2800" dirty="0" smtClean="0">
                <a:solidFill>
                  <a:srgbClr val="0070C0"/>
                </a:solidFill>
                <a:latin typeface="+mj-lt"/>
                <a:ea typeface="+mj-ea"/>
                <a:cs typeface="+mj-cs"/>
              </a:rPr>
              <a:t>iligence</a:t>
            </a:r>
            <a:endParaRPr lang="es-ES" sz="2800" dirty="0">
              <a:solidFill>
                <a:srgbClr val="0070C0"/>
              </a:solidFill>
              <a:latin typeface="+mj-lt"/>
              <a:ea typeface="+mj-ea"/>
              <a:cs typeface="+mj-cs"/>
            </a:endParaRPr>
          </a:p>
        </p:txBody>
      </p:sp>
      <p:sp>
        <p:nvSpPr>
          <p:cNvPr id="12"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spTree>
    <p:extLst>
      <p:ext uri="{BB962C8B-B14F-4D97-AF65-F5344CB8AC3E}">
        <p14:creationId xmlns:p14="http://schemas.microsoft.com/office/powerpoint/2010/main" val="2666127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BF5040-82C4-4BF4-AFA4-68D6DD13F7A0}" type="slidenum">
              <a:rPr lang="es-ES" smtClean="0"/>
              <a:t>16</a:t>
            </a:fld>
            <a:endParaRPr lang="es-ES" dirty="0"/>
          </a:p>
        </p:txBody>
      </p:sp>
      <p:sp>
        <p:nvSpPr>
          <p:cNvPr id="3" name="Rectangle 2"/>
          <p:cNvSpPr/>
          <p:nvPr/>
        </p:nvSpPr>
        <p:spPr>
          <a:xfrm>
            <a:off x="740154" y="2261999"/>
            <a:ext cx="10486646" cy="2677656"/>
          </a:xfrm>
          <a:prstGeom prst="rect">
            <a:avLst/>
          </a:prstGeom>
        </p:spPr>
        <p:txBody>
          <a:bodyPr wrap="square">
            <a:spAutoFit/>
          </a:bodyPr>
          <a:lstStyle/>
          <a:p>
            <a:endParaRPr lang="en-US" sz="2400" dirty="0" smtClean="0">
              <a:solidFill>
                <a:schemeClr val="bg2">
                  <a:lumMod val="25000"/>
                </a:schemeClr>
              </a:solidFill>
              <a:latin typeface="+mj-lt"/>
              <a:ea typeface="+mj-ea"/>
              <a:cs typeface="+mj-cs"/>
            </a:endParaRPr>
          </a:p>
          <a:p>
            <a:pPr marL="342900" indent="-342900">
              <a:buFontTx/>
              <a:buChar char="-"/>
            </a:pPr>
            <a:r>
              <a:rPr lang="en-US" sz="2400" dirty="0" smtClean="0">
                <a:solidFill>
                  <a:schemeClr val="bg2">
                    <a:lumMod val="25000"/>
                  </a:schemeClr>
                </a:solidFill>
                <a:latin typeface="+mj-lt"/>
                <a:ea typeface="+mj-ea"/>
                <a:cs typeface="+mj-cs"/>
              </a:rPr>
              <a:t>Correct </a:t>
            </a:r>
            <a:r>
              <a:rPr lang="en-US" sz="2400" b="1" dirty="0" smtClean="0">
                <a:solidFill>
                  <a:schemeClr val="bg2">
                    <a:lumMod val="25000"/>
                  </a:schemeClr>
                </a:solidFill>
                <a:latin typeface="+mj-lt"/>
                <a:ea typeface="+mj-ea"/>
                <a:cs typeface="+mj-cs"/>
              </a:rPr>
              <a:t>identification</a:t>
            </a:r>
            <a:r>
              <a:rPr lang="en-US" sz="2400" dirty="0" smtClean="0">
                <a:solidFill>
                  <a:schemeClr val="bg2">
                    <a:lumMod val="25000"/>
                  </a:schemeClr>
                </a:solidFill>
                <a:latin typeface="+mj-lt"/>
                <a:ea typeface="+mj-ea"/>
                <a:cs typeface="+mj-cs"/>
              </a:rPr>
              <a:t> </a:t>
            </a:r>
            <a:r>
              <a:rPr lang="en-US" sz="2400" dirty="0">
                <a:solidFill>
                  <a:schemeClr val="bg2">
                    <a:lumMod val="25000"/>
                  </a:schemeClr>
                </a:solidFill>
                <a:latin typeface="+mj-lt"/>
                <a:ea typeface="+mj-ea"/>
                <a:cs typeface="+mj-cs"/>
              </a:rPr>
              <a:t>of the licensed </a:t>
            </a:r>
            <a:r>
              <a:rPr lang="en-US" sz="2400" dirty="0" smtClean="0">
                <a:solidFill>
                  <a:schemeClr val="bg2">
                    <a:lumMod val="25000"/>
                  </a:schemeClr>
                </a:solidFill>
                <a:latin typeface="+mj-lt"/>
                <a:ea typeface="+mj-ea"/>
                <a:cs typeface="+mj-cs"/>
              </a:rPr>
              <a:t>rights (normally through </a:t>
            </a:r>
            <a:r>
              <a:rPr lang="en-US" sz="2400" b="1" dirty="0" smtClean="0">
                <a:solidFill>
                  <a:schemeClr val="bg2">
                    <a:lumMod val="25000"/>
                  </a:schemeClr>
                </a:solidFill>
                <a:latin typeface="+mj-lt"/>
                <a:ea typeface="+mj-ea"/>
                <a:cs typeface="+mj-cs"/>
              </a:rPr>
              <a:t>exhibits</a:t>
            </a:r>
            <a:r>
              <a:rPr lang="en-US" sz="2400" dirty="0" smtClean="0">
                <a:solidFill>
                  <a:schemeClr val="bg2">
                    <a:lumMod val="25000"/>
                  </a:schemeClr>
                </a:solidFill>
                <a:latin typeface="+mj-lt"/>
                <a:ea typeface="+mj-ea"/>
                <a:cs typeface="+mj-cs"/>
              </a:rPr>
              <a:t>)</a:t>
            </a:r>
          </a:p>
          <a:p>
            <a:pPr marL="342900" indent="-342900">
              <a:buFontTx/>
              <a:buChar char="-"/>
            </a:pPr>
            <a:r>
              <a:rPr lang="en-US" sz="2400" dirty="0" smtClean="0">
                <a:solidFill>
                  <a:schemeClr val="bg2">
                    <a:lumMod val="25000"/>
                  </a:schemeClr>
                </a:solidFill>
                <a:latin typeface="+mj-lt"/>
                <a:ea typeface="+mj-ea"/>
                <a:cs typeface="+mj-cs"/>
              </a:rPr>
              <a:t>Possibility </a:t>
            </a:r>
            <a:r>
              <a:rPr lang="en-US" sz="2400" dirty="0">
                <a:solidFill>
                  <a:schemeClr val="bg2">
                    <a:lumMod val="25000"/>
                  </a:schemeClr>
                </a:solidFill>
                <a:latin typeface="+mj-lt"/>
                <a:ea typeface="+mj-ea"/>
                <a:cs typeface="+mj-cs"/>
              </a:rPr>
              <a:t>of </a:t>
            </a:r>
            <a:r>
              <a:rPr lang="en-US" sz="2400" dirty="0" smtClean="0">
                <a:solidFill>
                  <a:schemeClr val="bg2">
                    <a:lumMod val="25000"/>
                  </a:schemeClr>
                </a:solidFill>
                <a:latin typeface="+mj-lt"/>
                <a:ea typeface="+mj-ea"/>
                <a:cs typeface="+mj-cs"/>
              </a:rPr>
              <a:t>including an </a:t>
            </a:r>
            <a:r>
              <a:rPr lang="en-US" sz="2400" b="1" dirty="0">
                <a:solidFill>
                  <a:schemeClr val="bg2">
                    <a:lumMod val="25000"/>
                  </a:schemeClr>
                </a:solidFill>
                <a:latin typeface="+mj-lt"/>
                <a:ea typeface="+mj-ea"/>
                <a:cs typeface="+mj-cs"/>
              </a:rPr>
              <a:t>application</a:t>
            </a:r>
            <a:r>
              <a:rPr lang="en-US" sz="2400" dirty="0">
                <a:solidFill>
                  <a:schemeClr val="bg2">
                    <a:lumMod val="25000"/>
                  </a:schemeClr>
                </a:solidFill>
                <a:latin typeface="+mj-lt"/>
                <a:ea typeface="+mj-ea"/>
                <a:cs typeface="+mj-cs"/>
              </a:rPr>
              <a:t> for </a:t>
            </a:r>
            <a:r>
              <a:rPr lang="en-US" sz="2400" dirty="0" smtClean="0">
                <a:solidFill>
                  <a:schemeClr val="bg2">
                    <a:lumMod val="25000"/>
                  </a:schemeClr>
                </a:solidFill>
                <a:latin typeface="+mj-lt"/>
                <a:ea typeface="+mj-ea"/>
                <a:cs typeface="+mj-cs"/>
              </a:rPr>
              <a:t>registration </a:t>
            </a:r>
          </a:p>
          <a:p>
            <a:pPr marL="342900" indent="-342900">
              <a:buFontTx/>
              <a:buChar char="-"/>
            </a:pPr>
            <a:r>
              <a:rPr lang="en-US" sz="2400" dirty="0" smtClean="0">
                <a:solidFill>
                  <a:schemeClr val="bg2">
                    <a:lumMod val="25000"/>
                  </a:schemeClr>
                </a:solidFill>
                <a:latin typeface="+mj-lt"/>
                <a:ea typeface="+mj-ea"/>
                <a:cs typeface="+mj-cs"/>
              </a:rPr>
              <a:t>Include adequate mechanisms </a:t>
            </a:r>
            <a:r>
              <a:rPr lang="en-US" sz="2400" dirty="0">
                <a:solidFill>
                  <a:schemeClr val="bg2">
                    <a:lumMod val="25000"/>
                  </a:schemeClr>
                </a:solidFill>
                <a:latin typeface="+mj-lt"/>
                <a:ea typeface="+mj-ea"/>
                <a:cs typeface="+mj-cs"/>
              </a:rPr>
              <a:t>for </a:t>
            </a:r>
            <a:r>
              <a:rPr lang="en-US" sz="2400" b="1" dirty="0" smtClean="0">
                <a:solidFill>
                  <a:schemeClr val="bg2">
                    <a:lumMod val="25000"/>
                  </a:schemeClr>
                </a:solidFill>
                <a:latin typeface="+mj-lt"/>
                <a:ea typeface="+mj-ea"/>
                <a:cs typeface="+mj-cs"/>
              </a:rPr>
              <a:t>extension/reduction</a:t>
            </a:r>
            <a:r>
              <a:rPr lang="en-US" sz="2400" dirty="0" smtClean="0">
                <a:solidFill>
                  <a:schemeClr val="bg2">
                    <a:lumMod val="25000"/>
                  </a:schemeClr>
                </a:solidFill>
                <a:latin typeface="+mj-lt"/>
                <a:ea typeface="+mj-ea"/>
                <a:cs typeface="+mj-cs"/>
              </a:rPr>
              <a:t> </a:t>
            </a:r>
            <a:r>
              <a:rPr lang="en-US" sz="2400" dirty="0">
                <a:solidFill>
                  <a:schemeClr val="bg2">
                    <a:lumMod val="25000"/>
                  </a:schemeClr>
                </a:solidFill>
                <a:latin typeface="+mj-lt"/>
                <a:ea typeface="+mj-ea"/>
                <a:cs typeface="+mj-cs"/>
              </a:rPr>
              <a:t>of the </a:t>
            </a:r>
            <a:r>
              <a:rPr lang="en-US" sz="2400" dirty="0" smtClean="0">
                <a:solidFill>
                  <a:schemeClr val="bg2">
                    <a:lumMod val="25000"/>
                  </a:schemeClr>
                </a:solidFill>
                <a:latin typeface="+mj-lt"/>
                <a:ea typeface="+mj-ea"/>
                <a:cs typeface="+mj-cs"/>
              </a:rPr>
              <a:t>license</a:t>
            </a:r>
          </a:p>
          <a:p>
            <a:pPr marL="342900" indent="-342900">
              <a:buFontTx/>
              <a:buChar char="-"/>
            </a:pPr>
            <a:r>
              <a:rPr lang="en-US" sz="2400" b="1" dirty="0" smtClean="0">
                <a:solidFill>
                  <a:schemeClr val="bg2">
                    <a:lumMod val="25000"/>
                  </a:schemeClr>
                </a:solidFill>
                <a:latin typeface="+mj-lt"/>
                <a:ea typeface="+mj-ea"/>
                <a:cs typeface="+mj-cs"/>
              </a:rPr>
              <a:t>Scope </a:t>
            </a:r>
            <a:r>
              <a:rPr lang="en-US" sz="2400" dirty="0" smtClean="0">
                <a:solidFill>
                  <a:schemeClr val="bg2">
                    <a:lumMod val="25000"/>
                  </a:schemeClr>
                </a:solidFill>
                <a:latin typeface="+mj-lt"/>
                <a:ea typeface="+mj-ea"/>
                <a:cs typeface="+mj-cs"/>
              </a:rPr>
              <a:t>of the license: </a:t>
            </a:r>
          </a:p>
          <a:p>
            <a:pPr marL="800100" lvl="1" indent="-342900">
              <a:buFont typeface="Courier New" panose="02070309020205020404" pitchFamily="49" charset="0"/>
              <a:buChar char="o"/>
            </a:pPr>
            <a:r>
              <a:rPr lang="en-US" sz="2400" dirty="0">
                <a:solidFill>
                  <a:schemeClr val="bg2">
                    <a:lumMod val="25000"/>
                  </a:schemeClr>
                </a:solidFill>
                <a:latin typeface="+mj-lt"/>
                <a:ea typeface="+mj-ea"/>
                <a:cs typeface="+mj-cs"/>
              </a:rPr>
              <a:t>D</a:t>
            </a:r>
            <a:r>
              <a:rPr lang="en-US" sz="2400" dirty="0" smtClean="0">
                <a:solidFill>
                  <a:schemeClr val="bg2">
                    <a:lumMod val="25000"/>
                  </a:schemeClr>
                </a:solidFill>
                <a:latin typeface="+mj-lt"/>
                <a:ea typeface="+mj-ea"/>
                <a:cs typeface="+mj-cs"/>
              </a:rPr>
              <a:t>evelop, manufacture, sell products</a:t>
            </a:r>
          </a:p>
          <a:p>
            <a:pPr marL="800100" lvl="1" indent="-342900">
              <a:buFont typeface="Courier New" panose="02070309020205020404" pitchFamily="49" charset="0"/>
              <a:buChar char="o"/>
            </a:pPr>
            <a:r>
              <a:rPr lang="es-ES" sz="2400" dirty="0" smtClean="0">
                <a:solidFill>
                  <a:schemeClr val="bg2">
                    <a:lumMod val="25000"/>
                  </a:schemeClr>
                </a:solidFill>
                <a:latin typeface="+mj-lt"/>
                <a:ea typeface="+mj-ea"/>
                <a:cs typeface="+mj-cs"/>
              </a:rPr>
              <a:t>Reproduction, transformation, registration </a:t>
            </a:r>
            <a:endParaRPr lang="en-US" sz="2400" dirty="0">
              <a:solidFill>
                <a:schemeClr val="bg2">
                  <a:lumMod val="25000"/>
                </a:schemeClr>
              </a:solidFill>
              <a:latin typeface="+mj-lt"/>
              <a:ea typeface="+mj-ea"/>
              <a:cs typeface="+mj-cs"/>
            </a:endParaRPr>
          </a:p>
        </p:txBody>
      </p:sp>
      <p:sp>
        <p:nvSpPr>
          <p:cNvPr id="8" name="Rectangle 7"/>
          <p:cNvSpPr/>
          <p:nvPr/>
        </p:nvSpPr>
        <p:spPr>
          <a:xfrm>
            <a:off x="740154" y="1557774"/>
            <a:ext cx="1447063" cy="523220"/>
          </a:xfrm>
          <a:prstGeom prst="rect">
            <a:avLst/>
          </a:prstGeom>
        </p:spPr>
        <p:txBody>
          <a:bodyPr wrap="none">
            <a:spAutoFit/>
          </a:bodyPr>
          <a:lstStyle/>
          <a:p>
            <a:r>
              <a:rPr lang="en-US" sz="2800" dirty="0" smtClean="0">
                <a:solidFill>
                  <a:srgbClr val="0070C0"/>
                </a:solidFill>
                <a:latin typeface="+mj-lt"/>
                <a:ea typeface="+mj-ea"/>
                <a:cs typeface="+mj-cs"/>
              </a:rPr>
              <a:t>CLAUSES</a:t>
            </a:r>
            <a:endParaRPr lang="es-ES" sz="2800" dirty="0">
              <a:solidFill>
                <a:srgbClr val="0070C0"/>
              </a:solidFill>
              <a:latin typeface="+mj-lt"/>
              <a:ea typeface="+mj-ea"/>
              <a:cs typeface="+mj-cs"/>
            </a:endParaRPr>
          </a:p>
        </p:txBody>
      </p:sp>
      <p:sp>
        <p:nvSpPr>
          <p:cNvPr id="13"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926" y="5297898"/>
            <a:ext cx="17684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06158" y="5963061"/>
            <a:ext cx="1450243" cy="338554"/>
          </a:xfrm>
          <a:prstGeom prst="rect">
            <a:avLst/>
          </a:prstGeom>
          <a:noFill/>
        </p:spPr>
        <p:txBody>
          <a:bodyPr wrap="square" rtlCol="0">
            <a:spAutoFit/>
          </a:bodyPr>
          <a:lstStyle/>
          <a:p>
            <a:r>
              <a:rPr lang="es-ES" sz="1600" b="1" dirty="0" smtClean="0">
                <a:latin typeface="+mj-lt"/>
              </a:rPr>
              <a:t>HUANG MA</a:t>
            </a:r>
            <a:endParaRPr lang="es-ES" sz="1600" b="1" dirty="0">
              <a:latin typeface="+mj-lt"/>
            </a:endParaRPr>
          </a:p>
        </p:txBody>
      </p:sp>
    </p:spTree>
    <p:extLst>
      <p:ext uri="{BB962C8B-B14F-4D97-AF65-F5344CB8AC3E}">
        <p14:creationId xmlns:p14="http://schemas.microsoft.com/office/powerpoint/2010/main" val="1184024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BF5040-82C4-4BF4-AFA4-68D6DD13F7A0}" type="slidenum">
              <a:rPr lang="es-ES" smtClean="0"/>
              <a:t>17</a:t>
            </a:fld>
            <a:endParaRPr lang="es-ES" dirty="0"/>
          </a:p>
        </p:txBody>
      </p:sp>
      <p:sp>
        <p:nvSpPr>
          <p:cNvPr id="3" name="Rectangle 2"/>
          <p:cNvSpPr/>
          <p:nvPr/>
        </p:nvSpPr>
        <p:spPr>
          <a:xfrm>
            <a:off x="693671" y="2261999"/>
            <a:ext cx="10486646" cy="4154984"/>
          </a:xfrm>
          <a:prstGeom prst="rect">
            <a:avLst/>
          </a:prstGeom>
        </p:spPr>
        <p:txBody>
          <a:bodyPr wrap="square">
            <a:spAutoFit/>
          </a:bodyPr>
          <a:lstStyle/>
          <a:p>
            <a:pPr marL="342900" indent="-342900">
              <a:buFontTx/>
              <a:buChar char="-"/>
            </a:pPr>
            <a:r>
              <a:rPr lang="en-US" sz="2400" b="1" dirty="0" smtClean="0">
                <a:solidFill>
                  <a:schemeClr val="bg2">
                    <a:lumMod val="25000"/>
                  </a:schemeClr>
                </a:solidFill>
                <a:latin typeface="+mj-lt"/>
                <a:ea typeface="+mj-ea"/>
                <a:cs typeface="+mj-cs"/>
              </a:rPr>
              <a:t>Exclusive</a:t>
            </a:r>
            <a:r>
              <a:rPr lang="en-US" sz="2400" dirty="0" smtClean="0">
                <a:solidFill>
                  <a:schemeClr val="bg2">
                    <a:lumMod val="25000"/>
                  </a:schemeClr>
                </a:solidFill>
                <a:latin typeface="+mj-lt"/>
                <a:ea typeface="+mj-ea"/>
                <a:cs typeface="+mj-cs"/>
              </a:rPr>
              <a:t> </a:t>
            </a:r>
            <a:r>
              <a:rPr lang="en-US" sz="2400" dirty="0">
                <a:solidFill>
                  <a:schemeClr val="bg2">
                    <a:lumMod val="25000"/>
                  </a:schemeClr>
                </a:solidFill>
                <a:latin typeface="+mj-lt"/>
                <a:ea typeface="+mj-ea"/>
                <a:cs typeface="+mj-cs"/>
              </a:rPr>
              <a:t>or </a:t>
            </a:r>
            <a:r>
              <a:rPr lang="en-US" sz="2400" b="1" dirty="0">
                <a:solidFill>
                  <a:schemeClr val="bg2">
                    <a:lumMod val="25000"/>
                  </a:schemeClr>
                </a:solidFill>
                <a:latin typeface="+mj-lt"/>
                <a:ea typeface="+mj-ea"/>
                <a:cs typeface="+mj-cs"/>
              </a:rPr>
              <a:t>non-exclusive</a:t>
            </a:r>
            <a:r>
              <a:rPr lang="en-US" sz="2400" dirty="0">
                <a:solidFill>
                  <a:schemeClr val="bg2">
                    <a:lumMod val="25000"/>
                  </a:schemeClr>
                </a:solidFill>
                <a:latin typeface="+mj-lt"/>
                <a:ea typeface="+mj-ea"/>
                <a:cs typeface="+mj-cs"/>
              </a:rPr>
              <a:t> </a:t>
            </a:r>
            <a:r>
              <a:rPr lang="en-US" sz="2400" dirty="0" smtClean="0">
                <a:solidFill>
                  <a:schemeClr val="bg2">
                    <a:lumMod val="25000"/>
                  </a:schemeClr>
                </a:solidFill>
                <a:latin typeface="+mj-lt"/>
                <a:ea typeface="+mj-ea"/>
                <a:cs typeface="+mj-cs"/>
              </a:rPr>
              <a:t>license?</a:t>
            </a:r>
          </a:p>
          <a:p>
            <a:pPr marL="342900" indent="-342900">
              <a:buFontTx/>
              <a:buChar char="-"/>
            </a:pPr>
            <a:r>
              <a:rPr lang="en-US" sz="2400" dirty="0" smtClean="0">
                <a:solidFill>
                  <a:schemeClr val="bg2">
                    <a:lumMod val="25000"/>
                  </a:schemeClr>
                </a:solidFill>
                <a:latin typeface="+mj-lt"/>
                <a:ea typeface="+mj-ea"/>
                <a:cs typeface="+mj-cs"/>
              </a:rPr>
              <a:t>Capacity to </a:t>
            </a:r>
            <a:r>
              <a:rPr lang="en-US" sz="2400" b="1" dirty="0" smtClean="0">
                <a:solidFill>
                  <a:schemeClr val="bg2">
                    <a:lumMod val="25000"/>
                  </a:schemeClr>
                </a:solidFill>
                <a:latin typeface="+mj-lt"/>
                <a:ea typeface="+mj-ea"/>
                <a:cs typeface="+mj-cs"/>
              </a:rPr>
              <a:t>sublicense</a:t>
            </a:r>
            <a:r>
              <a:rPr lang="en-US" sz="2400" dirty="0" smtClean="0">
                <a:solidFill>
                  <a:schemeClr val="bg2">
                    <a:lumMod val="25000"/>
                  </a:schemeClr>
                </a:solidFill>
                <a:latin typeface="+mj-lt"/>
                <a:ea typeface="+mj-ea"/>
                <a:cs typeface="+mj-cs"/>
              </a:rPr>
              <a:t>?</a:t>
            </a:r>
          </a:p>
          <a:p>
            <a:pPr marL="342900" indent="-342900">
              <a:buFontTx/>
              <a:buChar char="-"/>
            </a:pPr>
            <a:r>
              <a:rPr lang="en-US" sz="2400" dirty="0" smtClean="0">
                <a:solidFill>
                  <a:schemeClr val="bg2">
                    <a:lumMod val="25000"/>
                  </a:schemeClr>
                </a:solidFill>
                <a:latin typeface="+mj-lt"/>
                <a:ea typeface="+mj-ea"/>
                <a:cs typeface="+mj-cs"/>
              </a:rPr>
              <a:t>How much? Flat fee, </a:t>
            </a:r>
            <a:r>
              <a:rPr lang="en-US" sz="2400" b="1" dirty="0" smtClean="0">
                <a:solidFill>
                  <a:schemeClr val="bg2">
                    <a:lumMod val="25000"/>
                  </a:schemeClr>
                </a:solidFill>
                <a:latin typeface="+mj-lt"/>
                <a:ea typeface="+mj-ea"/>
                <a:cs typeface="+mj-cs"/>
              </a:rPr>
              <a:t>royalty</a:t>
            </a:r>
            <a:r>
              <a:rPr lang="en-US" sz="2400" dirty="0" smtClean="0">
                <a:solidFill>
                  <a:schemeClr val="bg2">
                    <a:lumMod val="25000"/>
                  </a:schemeClr>
                </a:solidFill>
                <a:latin typeface="+mj-lt"/>
                <a:ea typeface="+mj-ea"/>
                <a:cs typeface="+mj-cs"/>
              </a:rPr>
              <a:t>, bonus</a:t>
            </a:r>
          </a:p>
          <a:p>
            <a:pPr marL="342900" indent="-342900">
              <a:buFontTx/>
              <a:buChar char="-"/>
            </a:pPr>
            <a:r>
              <a:rPr lang="en-US" sz="2400" dirty="0" smtClean="0">
                <a:solidFill>
                  <a:schemeClr val="bg2">
                    <a:lumMod val="25000"/>
                  </a:schemeClr>
                </a:solidFill>
                <a:latin typeface="+mj-lt"/>
                <a:ea typeface="+mj-ea"/>
                <a:cs typeface="+mj-cs"/>
              </a:rPr>
              <a:t>Third-party i</a:t>
            </a:r>
            <a:r>
              <a:rPr lang="en-US" sz="2400" b="1" dirty="0" smtClean="0">
                <a:solidFill>
                  <a:schemeClr val="bg2">
                    <a:lumMod val="25000"/>
                  </a:schemeClr>
                </a:solidFill>
                <a:latin typeface="+mj-lt"/>
                <a:ea typeface="+mj-ea"/>
                <a:cs typeface="+mj-cs"/>
              </a:rPr>
              <a:t>nfringement</a:t>
            </a:r>
          </a:p>
          <a:p>
            <a:pPr marL="342900" indent="-342900">
              <a:buFontTx/>
              <a:buChar char="-"/>
            </a:pPr>
            <a:r>
              <a:rPr lang="en-US" sz="2400" b="1" dirty="0" smtClean="0">
                <a:solidFill>
                  <a:schemeClr val="bg2">
                    <a:lumMod val="25000"/>
                  </a:schemeClr>
                </a:solidFill>
                <a:latin typeface="+mj-lt"/>
                <a:ea typeface="+mj-ea"/>
                <a:cs typeface="+mj-cs"/>
              </a:rPr>
              <a:t>Reps &amp; Warranties </a:t>
            </a:r>
            <a:r>
              <a:rPr lang="en-US" sz="2400" dirty="0" smtClean="0">
                <a:solidFill>
                  <a:schemeClr val="bg2">
                    <a:lumMod val="25000"/>
                  </a:schemeClr>
                </a:solidFill>
                <a:latin typeface="+mj-lt"/>
                <a:ea typeface="+mj-ea"/>
                <a:cs typeface="+mj-cs"/>
              </a:rPr>
              <a:t>(valid-enforceable-not infringing)</a:t>
            </a:r>
          </a:p>
          <a:p>
            <a:pPr marL="342900" indent="-342900">
              <a:buFontTx/>
              <a:buChar char="-"/>
            </a:pPr>
            <a:r>
              <a:rPr lang="en-US" sz="2400" dirty="0" smtClean="0">
                <a:solidFill>
                  <a:schemeClr val="bg2">
                    <a:lumMod val="25000"/>
                  </a:schemeClr>
                </a:solidFill>
                <a:latin typeface="+mj-lt"/>
                <a:ea typeface="+mj-ea"/>
                <a:cs typeface="+mj-cs"/>
              </a:rPr>
              <a:t>Global or partial license:</a:t>
            </a:r>
          </a:p>
          <a:p>
            <a:pPr marL="800100" lvl="1" indent="-342900">
              <a:buFont typeface="Arial" panose="020B0604020202020204" pitchFamily="34" charset="0"/>
              <a:buChar char="•"/>
            </a:pPr>
            <a:r>
              <a:rPr lang="en-US" sz="2400" b="1" dirty="0" smtClean="0">
                <a:solidFill>
                  <a:schemeClr val="bg2">
                    <a:lumMod val="25000"/>
                  </a:schemeClr>
                </a:solidFill>
                <a:latin typeface="+mj-lt"/>
                <a:ea typeface="+mj-ea"/>
                <a:cs typeface="+mj-cs"/>
              </a:rPr>
              <a:t>Globa</a:t>
            </a:r>
            <a:r>
              <a:rPr lang="en-US" sz="2400" b="1" dirty="0">
                <a:solidFill>
                  <a:schemeClr val="bg2">
                    <a:lumMod val="25000"/>
                  </a:schemeClr>
                </a:solidFill>
                <a:latin typeface="+mj-lt"/>
                <a:ea typeface="+mj-ea"/>
                <a:cs typeface="+mj-cs"/>
              </a:rPr>
              <a:t>l</a:t>
            </a:r>
            <a:r>
              <a:rPr lang="en-US" sz="2400" dirty="0" smtClean="0">
                <a:solidFill>
                  <a:schemeClr val="bg2">
                    <a:lumMod val="25000"/>
                  </a:schemeClr>
                </a:solidFill>
                <a:latin typeface="+mj-lt"/>
                <a:ea typeface="+mj-ea"/>
                <a:cs typeface="+mj-cs"/>
              </a:rPr>
              <a:t>: </a:t>
            </a:r>
            <a:r>
              <a:rPr lang="en-US" sz="2400" dirty="0">
                <a:solidFill>
                  <a:schemeClr val="bg2">
                    <a:lumMod val="25000"/>
                  </a:schemeClr>
                </a:solidFill>
                <a:latin typeface="+mj-lt"/>
                <a:ea typeface="+mj-ea"/>
                <a:cs typeface="+mj-cs"/>
              </a:rPr>
              <a:t>for all </a:t>
            </a:r>
            <a:r>
              <a:rPr lang="en-US" sz="2400" dirty="0" smtClean="0">
                <a:solidFill>
                  <a:schemeClr val="bg2">
                    <a:lumMod val="25000"/>
                  </a:schemeClr>
                </a:solidFill>
                <a:latin typeface="+mj-lt"/>
                <a:ea typeface="+mj-ea"/>
                <a:cs typeface="+mj-cs"/>
              </a:rPr>
              <a:t>goods </a:t>
            </a:r>
            <a:r>
              <a:rPr lang="en-US" sz="2400" dirty="0">
                <a:solidFill>
                  <a:schemeClr val="bg2">
                    <a:lumMod val="25000"/>
                  </a:schemeClr>
                </a:solidFill>
                <a:latin typeface="+mj-lt"/>
                <a:ea typeface="+mj-ea"/>
                <a:cs typeface="+mj-cs"/>
              </a:rPr>
              <a:t>and </a:t>
            </a:r>
            <a:r>
              <a:rPr lang="en-US" sz="2400" dirty="0" smtClean="0">
                <a:solidFill>
                  <a:schemeClr val="bg2">
                    <a:lumMod val="25000"/>
                  </a:schemeClr>
                </a:solidFill>
                <a:latin typeface="+mj-lt"/>
                <a:ea typeface="+mj-ea"/>
                <a:cs typeface="+mj-cs"/>
              </a:rPr>
              <a:t>services covered by the mark</a:t>
            </a:r>
          </a:p>
          <a:p>
            <a:pPr marL="800100" lvl="1" indent="-342900">
              <a:buFont typeface="Arial" panose="020B0604020202020204" pitchFamily="34" charset="0"/>
              <a:buChar char="•"/>
            </a:pPr>
            <a:r>
              <a:rPr lang="en-US" sz="2400" b="1" dirty="0" smtClean="0">
                <a:solidFill>
                  <a:schemeClr val="bg2">
                    <a:lumMod val="25000"/>
                  </a:schemeClr>
                </a:solidFill>
                <a:latin typeface="+mj-lt"/>
                <a:ea typeface="+mj-ea"/>
                <a:cs typeface="+mj-cs"/>
              </a:rPr>
              <a:t>Partial</a:t>
            </a:r>
            <a:r>
              <a:rPr lang="en-US" sz="2400" dirty="0">
                <a:solidFill>
                  <a:schemeClr val="bg2">
                    <a:lumMod val="25000"/>
                  </a:schemeClr>
                </a:solidFill>
                <a:latin typeface="+mj-lt"/>
                <a:ea typeface="+mj-ea"/>
                <a:cs typeface="+mj-cs"/>
              </a:rPr>
              <a:t>: </a:t>
            </a:r>
            <a:r>
              <a:rPr lang="en-US" sz="2400" dirty="0" smtClean="0">
                <a:solidFill>
                  <a:schemeClr val="bg2">
                    <a:lumMod val="25000"/>
                  </a:schemeClr>
                </a:solidFill>
                <a:latin typeface="+mj-lt"/>
                <a:ea typeface="+mj-ea"/>
                <a:cs typeface="+mj-cs"/>
              </a:rPr>
              <a:t>for only part of such goods and services</a:t>
            </a:r>
          </a:p>
          <a:p>
            <a:pPr marL="342900" indent="-342900">
              <a:buFontTx/>
              <a:buChar char="-"/>
            </a:pPr>
            <a:r>
              <a:rPr lang="en-US" sz="2400" b="1" dirty="0" smtClean="0">
                <a:solidFill>
                  <a:schemeClr val="bg2">
                    <a:lumMod val="25000"/>
                  </a:schemeClr>
                </a:solidFill>
                <a:latin typeface="+mj-lt"/>
                <a:ea typeface="+mj-ea"/>
                <a:cs typeface="+mj-cs"/>
              </a:rPr>
              <a:t>Termination clauses</a:t>
            </a:r>
            <a:r>
              <a:rPr lang="en-US" sz="2400" dirty="0" smtClean="0">
                <a:solidFill>
                  <a:schemeClr val="bg2">
                    <a:lumMod val="25000"/>
                  </a:schemeClr>
                </a:solidFill>
                <a:latin typeface="+mj-lt"/>
                <a:ea typeface="+mj-ea"/>
                <a:cs typeface="+mj-cs"/>
              </a:rPr>
              <a:t>: Is it linked to the termination of an </a:t>
            </a:r>
            <a:r>
              <a:rPr lang="en-US" sz="2400" b="1" dirty="0" smtClean="0">
                <a:solidFill>
                  <a:schemeClr val="bg2">
                    <a:lumMod val="25000"/>
                  </a:schemeClr>
                </a:solidFill>
                <a:latin typeface="+mj-lt"/>
                <a:ea typeface="+mj-ea"/>
                <a:cs typeface="+mj-cs"/>
              </a:rPr>
              <a:t>employment contract</a:t>
            </a:r>
            <a:r>
              <a:rPr lang="en-US" sz="2400" dirty="0" smtClean="0">
                <a:solidFill>
                  <a:schemeClr val="bg2">
                    <a:lumMod val="25000"/>
                  </a:schemeClr>
                </a:solidFill>
                <a:latin typeface="+mj-lt"/>
                <a:ea typeface="+mj-ea"/>
                <a:cs typeface="+mj-cs"/>
              </a:rPr>
              <a:t>?</a:t>
            </a:r>
          </a:p>
          <a:p>
            <a:pPr marL="342900" indent="-342900">
              <a:buFontTx/>
              <a:buChar char="-"/>
            </a:pPr>
            <a:r>
              <a:rPr lang="en-US" sz="2400" b="1" dirty="0" smtClean="0">
                <a:solidFill>
                  <a:schemeClr val="bg2">
                    <a:lumMod val="25000"/>
                  </a:schemeClr>
                </a:solidFill>
                <a:latin typeface="+mj-lt"/>
                <a:ea typeface="+mj-ea"/>
                <a:cs typeface="+mj-cs"/>
              </a:rPr>
              <a:t>Removal</a:t>
            </a:r>
            <a:r>
              <a:rPr lang="en-US" sz="2400" dirty="0" smtClean="0">
                <a:solidFill>
                  <a:schemeClr val="bg2">
                    <a:lumMod val="25000"/>
                  </a:schemeClr>
                </a:solidFill>
                <a:latin typeface="+mj-lt"/>
                <a:ea typeface="+mj-ea"/>
                <a:cs typeface="+mj-cs"/>
              </a:rPr>
              <a:t> upon termination:  Third-party platforms </a:t>
            </a:r>
          </a:p>
          <a:p>
            <a:pPr marL="342900" indent="-342900">
              <a:buFontTx/>
              <a:buChar char="-"/>
            </a:pPr>
            <a:r>
              <a:rPr lang="en-US" sz="2400" b="1" dirty="0" smtClean="0">
                <a:solidFill>
                  <a:schemeClr val="bg2">
                    <a:lumMod val="25000"/>
                  </a:schemeClr>
                </a:solidFill>
                <a:latin typeface="+mj-lt"/>
                <a:ea typeface="+mj-ea"/>
                <a:cs typeface="+mj-cs"/>
              </a:rPr>
              <a:t>Dispute resolution  </a:t>
            </a:r>
            <a:r>
              <a:rPr lang="en-US" sz="2400" dirty="0" smtClean="0">
                <a:solidFill>
                  <a:schemeClr val="bg2">
                    <a:lumMod val="25000"/>
                  </a:schemeClr>
                </a:solidFill>
                <a:latin typeface="+mj-lt"/>
                <a:ea typeface="+mj-ea"/>
                <a:cs typeface="+mj-cs"/>
              </a:rPr>
              <a:t>(mediation, arbitration)</a:t>
            </a:r>
            <a:endParaRPr lang="es-ES" sz="2400" dirty="0">
              <a:solidFill>
                <a:schemeClr val="bg2">
                  <a:lumMod val="25000"/>
                </a:schemeClr>
              </a:solidFill>
              <a:latin typeface="+mj-lt"/>
              <a:ea typeface="+mj-ea"/>
              <a:cs typeface="+mj-cs"/>
            </a:endParaRPr>
          </a:p>
        </p:txBody>
      </p:sp>
      <p:sp>
        <p:nvSpPr>
          <p:cNvPr id="4"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angle 8"/>
          <p:cNvSpPr/>
          <p:nvPr/>
        </p:nvSpPr>
        <p:spPr>
          <a:xfrm>
            <a:off x="740154" y="1557774"/>
            <a:ext cx="1447063" cy="523220"/>
          </a:xfrm>
          <a:prstGeom prst="rect">
            <a:avLst/>
          </a:prstGeom>
        </p:spPr>
        <p:txBody>
          <a:bodyPr wrap="none">
            <a:spAutoFit/>
          </a:bodyPr>
          <a:lstStyle/>
          <a:p>
            <a:r>
              <a:rPr lang="en-US" sz="2800" dirty="0" smtClean="0">
                <a:solidFill>
                  <a:srgbClr val="0070C0"/>
                </a:solidFill>
                <a:latin typeface="+mj-lt"/>
                <a:ea typeface="+mj-ea"/>
                <a:cs typeface="+mj-cs"/>
              </a:rPr>
              <a:t>CLAUSES</a:t>
            </a:r>
            <a:endParaRPr lang="es-ES" sz="2800" dirty="0">
              <a:solidFill>
                <a:srgbClr val="0070C0"/>
              </a:solidFill>
              <a:latin typeface="+mj-lt"/>
              <a:ea typeface="+mj-ea"/>
              <a:cs typeface="+mj-cs"/>
            </a:endParaRPr>
          </a:p>
        </p:txBody>
      </p:sp>
      <p:sp>
        <p:nvSpPr>
          <p:cNvPr id="12"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spTree>
    <p:extLst>
      <p:ext uri="{BB962C8B-B14F-4D97-AF65-F5344CB8AC3E}">
        <p14:creationId xmlns:p14="http://schemas.microsoft.com/office/powerpoint/2010/main" val="664707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333375" y="1413124"/>
            <a:ext cx="1154906" cy="360536"/>
          </a:xfrm>
          <a:prstGeom prst="rect">
            <a:avLst/>
          </a:prstGeom>
          <a:solidFill>
            <a:schemeClr val="bg1"/>
          </a:solidFill>
          <a:ln>
            <a:noFill/>
          </a:ln>
          <a:effectLst/>
          <a:extLs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897" tIns="51948" rIns="103897" bIns="51948" anchor="ctr"/>
          <a:lstStyle/>
          <a:p>
            <a:endParaRPr lang="es-ES" altLang="es-ES" dirty="0"/>
          </a:p>
        </p:txBody>
      </p:sp>
      <p:sp>
        <p:nvSpPr>
          <p:cNvPr id="3" name="Content Placeholder 2"/>
          <p:cNvSpPr>
            <a:spLocks noGrp="1"/>
          </p:cNvSpPr>
          <p:nvPr>
            <p:ph idx="1"/>
          </p:nvPr>
        </p:nvSpPr>
        <p:spPr>
          <a:xfrm>
            <a:off x="811274" y="1578343"/>
            <a:ext cx="10736461" cy="4413114"/>
          </a:xfrm>
        </p:spPr>
        <p:txBody>
          <a:bodyPr anchor="t">
            <a:normAutofit fontScale="92500" lnSpcReduction="10000"/>
          </a:bodyPr>
          <a:lstStyle/>
          <a:p>
            <a:pPr marL="0" indent="0" defTabSz="669684">
              <a:spcBef>
                <a:spcPts val="1004"/>
              </a:spcBef>
              <a:buNone/>
              <a:defRPr/>
            </a:pPr>
            <a:r>
              <a:rPr lang="en-US" dirty="0">
                <a:solidFill>
                  <a:srgbClr val="0070C0"/>
                </a:solidFill>
                <a:latin typeface="+mj-lt"/>
                <a:ea typeface="+mj-ea"/>
                <a:cs typeface="+mj-cs"/>
              </a:rPr>
              <a:t>Quality Standards </a:t>
            </a:r>
            <a:endParaRPr lang="en-US" dirty="0" smtClean="0">
              <a:solidFill>
                <a:srgbClr val="0070C0"/>
              </a:solidFill>
              <a:latin typeface="+mj-lt"/>
              <a:ea typeface="+mj-ea"/>
              <a:cs typeface="+mj-cs"/>
            </a:endParaRPr>
          </a:p>
          <a:p>
            <a:pPr marL="0" indent="0" defTabSz="669684">
              <a:spcBef>
                <a:spcPts val="1004"/>
              </a:spcBef>
              <a:buNone/>
              <a:defRPr/>
            </a:pPr>
            <a:endParaRPr lang="en-US" dirty="0">
              <a:solidFill>
                <a:srgbClr val="0070C0"/>
              </a:solidFill>
              <a:latin typeface="+mj-lt"/>
              <a:ea typeface="+mj-ea"/>
              <a:cs typeface="+mj-cs"/>
            </a:endParaRPr>
          </a:p>
          <a:p>
            <a:pPr defTabSz="669684">
              <a:spcBef>
                <a:spcPts val="1004"/>
              </a:spcBef>
              <a:defRPr/>
            </a:pPr>
            <a:r>
              <a:rPr lang="en-US" sz="2600" dirty="0">
                <a:solidFill>
                  <a:schemeClr val="bg2">
                    <a:lumMod val="25000"/>
                  </a:schemeClr>
                </a:solidFill>
                <a:latin typeface="+mj-lt"/>
                <a:ea typeface="+mj-ea"/>
                <a:cs typeface="+mj-cs"/>
              </a:rPr>
              <a:t>Trademark owner </a:t>
            </a:r>
            <a:r>
              <a:rPr lang="en-US" sz="2600" dirty="0" smtClean="0">
                <a:solidFill>
                  <a:schemeClr val="bg2">
                    <a:lumMod val="25000"/>
                  </a:schemeClr>
                </a:solidFill>
                <a:latin typeface="+mj-lt"/>
                <a:ea typeface="+mj-ea"/>
                <a:cs typeface="+mj-cs"/>
              </a:rPr>
              <a:t>should </a:t>
            </a:r>
            <a:r>
              <a:rPr lang="en-US" sz="2600" b="1" dirty="0">
                <a:solidFill>
                  <a:schemeClr val="bg2">
                    <a:lumMod val="25000"/>
                  </a:schemeClr>
                </a:solidFill>
                <a:latin typeface="+mj-lt"/>
                <a:ea typeface="+mj-ea"/>
                <a:cs typeface="+mj-cs"/>
              </a:rPr>
              <a:t>monitor the quality </a:t>
            </a:r>
            <a:r>
              <a:rPr lang="en-US" sz="2600" dirty="0">
                <a:solidFill>
                  <a:schemeClr val="bg2">
                    <a:lumMod val="25000"/>
                  </a:schemeClr>
                </a:solidFill>
                <a:latin typeface="+mj-lt"/>
                <a:ea typeface="+mj-ea"/>
                <a:cs typeface="+mj-cs"/>
              </a:rPr>
              <a:t>of the products manufactured by the </a:t>
            </a:r>
            <a:r>
              <a:rPr lang="en-US" sz="2600" dirty="0" smtClean="0">
                <a:solidFill>
                  <a:schemeClr val="bg2">
                    <a:lumMod val="25000"/>
                  </a:schemeClr>
                </a:solidFill>
                <a:latin typeface="+mj-lt"/>
                <a:ea typeface="+mj-ea"/>
                <a:cs typeface="+mj-cs"/>
              </a:rPr>
              <a:t>licensee</a:t>
            </a:r>
            <a:endParaRPr lang="en-US" sz="2600" dirty="0">
              <a:solidFill>
                <a:schemeClr val="bg2">
                  <a:lumMod val="25000"/>
                </a:schemeClr>
              </a:solidFill>
              <a:latin typeface="+mj-lt"/>
              <a:ea typeface="+mj-ea"/>
              <a:cs typeface="+mj-cs"/>
            </a:endParaRPr>
          </a:p>
          <a:p>
            <a:pPr defTabSz="669684">
              <a:spcBef>
                <a:spcPts val="1004"/>
              </a:spcBef>
              <a:defRPr/>
            </a:pPr>
            <a:r>
              <a:rPr lang="en-US" sz="2600" dirty="0">
                <a:solidFill>
                  <a:schemeClr val="bg2">
                    <a:lumMod val="25000"/>
                  </a:schemeClr>
                </a:solidFill>
                <a:latin typeface="+mj-lt"/>
                <a:ea typeface="+mj-ea"/>
                <a:cs typeface="+mj-cs"/>
              </a:rPr>
              <a:t>The aim is to avoid </a:t>
            </a:r>
            <a:r>
              <a:rPr lang="en-US" sz="2600" b="1" dirty="0">
                <a:solidFill>
                  <a:schemeClr val="bg2">
                    <a:lumMod val="25000"/>
                  </a:schemeClr>
                </a:solidFill>
                <a:latin typeface="+mj-lt"/>
                <a:ea typeface="+mj-ea"/>
                <a:cs typeface="+mj-cs"/>
              </a:rPr>
              <a:t>reputational damage</a:t>
            </a:r>
          </a:p>
          <a:p>
            <a:pPr defTabSz="669684">
              <a:spcBef>
                <a:spcPts val="1004"/>
              </a:spcBef>
              <a:defRPr/>
            </a:pPr>
            <a:r>
              <a:rPr lang="en-US" sz="2600" b="1" dirty="0" smtClean="0">
                <a:solidFill>
                  <a:schemeClr val="bg2">
                    <a:lumMod val="25000"/>
                  </a:schemeClr>
                </a:solidFill>
                <a:latin typeface="+mj-lt"/>
                <a:ea typeface="+mj-ea"/>
                <a:cs typeface="+mj-cs"/>
              </a:rPr>
              <a:t>Product </a:t>
            </a:r>
            <a:r>
              <a:rPr lang="en-US" sz="2600" b="1" dirty="0">
                <a:solidFill>
                  <a:schemeClr val="bg2">
                    <a:lumMod val="25000"/>
                  </a:schemeClr>
                </a:solidFill>
                <a:latin typeface="+mj-lt"/>
                <a:ea typeface="+mj-ea"/>
                <a:cs typeface="+mj-cs"/>
              </a:rPr>
              <a:t>liability</a:t>
            </a:r>
          </a:p>
          <a:p>
            <a:pPr defTabSz="669684">
              <a:spcBef>
                <a:spcPts val="1004"/>
              </a:spcBef>
              <a:defRPr/>
            </a:pPr>
            <a:r>
              <a:rPr lang="en-US" sz="2600" dirty="0">
                <a:solidFill>
                  <a:schemeClr val="bg2">
                    <a:lumMod val="25000"/>
                  </a:schemeClr>
                </a:solidFill>
                <a:latin typeface="+mj-lt"/>
                <a:ea typeface="+mj-ea"/>
                <a:cs typeface="+mj-cs"/>
              </a:rPr>
              <a:t>Licensor must  ensure that Licensee does not damage the </a:t>
            </a:r>
            <a:r>
              <a:rPr lang="en-US" sz="2600" b="1" dirty="0">
                <a:solidFill>
                  <a:schemeClr val="bg2">
                    <a:lumMod val="25000"/>
                  </a:schemeClr>
                </a:solidFill>
                <a:latin typeface="+mj-lt"/>
                <a:ea typeface="+mj-ea"/>
                <a:cs typeface="+mj-cs"/>
              </a:rPr>
              <a:t>commercial value </a:t>
            </a:r>
            <a:r>
              <a:rPr lang="en-US" sz="2600" dirty="0">
                <a:solidFill>
                  <a:schemeClr val="bg2">
                    <a:lumMod val="25000"/>
                  </a:schemeClr>
                </a:solidFill>
                <a:latin typeface="+mj-lt"/>
                <a:ea typeface="+mj-ea"/>
                <a:cs typeface="+mj-cs"/>
              </a:rPr>
              <a:t>of the brand</a:t>
            </a:r>
          </a:p>
          <a:p>
            <a:pPr lvl="1" defTabSz="669684">
              <a:spcBef>
                <a:spcPts val="1004"/>
              </a:spcBef>
              <a:defRPr/>
            </a:pPr>
            <a:r>
              <a:rPr lang="en-US" sz="2600" dirty="0">
                <a:solidFill>
                  <a:schemeClr val="bg2">
                    <a:lumMod val="25000"/>
                  </a:schemeClr>
                </a:solidFill>
                <a:latin typeface="+mj-lt"/>
                <a:ea typeface="+mj-ea"/>
                <a:cs typeface="+mj-cs"/>
              </a:rPr>
              <a:t>Material quality</a:t>
            </a:r>
          </a:p>
          <a:p>
            <a:pPr lvl="1" defTabSz="669684">
              <a:spcBef>
                <a:spcPts val="1004"/>
              </a:spcBef>
              <a:defRPr/>
            </a:pPr>
            <a:r>
              <a:rPr lang="en-US" sz="2600" dirty="0">
                <a:solidFill>
                  <a:schemeClr val="bg2">
                    <a:lumMod val="25000"/>
                  </a:schemeClr>
                </a:solidFill>
                <a:latin typeface="+mj-lt"/>
                <a:ea typeface="+mj-ea"/>
                <a:cs typeface="+mj-cs"/>
              </a:rPr>
              <a:t>Control Labelling</a:t>
            </a:r>
          </a:p>
          <a:p>
            <a:pPr lvl="1" defTabSz="669684">
              <a:spcBef>
                <a:spcPts val="1004"/>
              </a:spcBef>
              <a:defRPr/>
            </a:pPr>
            <a:r>
              <a:rPr lang="en-US" sz="2600" dirty="0">
                <a:solidFill>
                  <a:schemeClr val="bg2">
                    <a:lumMod val="25000"/>
                  </a:schemeClr>
                </a:solidFill>
                <a:latin typeface="+mj-lt"/>
                <a:ea typeface="+mj-ea"/>
                <a:cs typeface="+mj-cs"/>
              </a:rPr>
              <a:t>Supply </a:t>
            </a:r>
            <a:r>
              <a:rPr lang="en-US" sz="2600" dirty="0" smtClean="0">
                <a:solidFill>
                  <a:schemeClr val="bg2">
                    <a:lumMod val="25000"/>
                  </a:schemeClr>
                </a:solidFill>
                <a:latin typeface="+mj-lt"/>
                <a:ea typeface="+mj-ea"/>
                <a:cs typeface="+mj-cs"/>
              </a:rPr>
              <a:t>sources </a:t>
            </a:r>
            <a:endParaRPr lang="en-US" sz="2600" dirty="0">
              <a:solidFill>
                <a:schemeClr val="bg2">
                  <a:lumMod val="25000"/>
                </a:schemeClr>
              </a:solidFill>
              <a:latin typeface="+mj-lt"/>
              <a:ea typeface="+mj-ea"/>
              <a:cs typeface="+mj-cs"/>
            </a:endParaRPr>
          </a:p>
          <a:p>
            <a:pPr defTabSz="669684">
              <a:spcBef>
                <a:spcPts val="1004"/>
              </a:spcBef>
              <a:defRPr/>
            </a:pPr>
            <a:endParaRPr lang="en-US" sz="2000" dirty="0">
              <a:solidFill>
                <a:srgbClr val="42464D"/>
              </a:solidFill>
              <a:latin typeface="Helvetica" charset="0"/>
              <a:ea typeface="Helvetica" charset="0"/>
              <a:cs typeface="Helvetica" charset="0"/>
            </a:endParaRPr>
          </a:p>
        </p:txBody>
      </p:sp>
      <p:sp>
        <p:nvSpPr>
          <p:cNvPr id="6"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sp>
        <p:nvSpPr>
          <p:cNvPr id="8" name="Slide Number Placeholder 1"/>
          <p:cNvSpPr>
            <a:spLocks noGrp="1"/>
          </p:cNvSpPr>
          <p:nvPr>
            <p:ph type="sldNum" sz="quarter" idx="12"/>
          </p:nvPr>
        </p:nvSpPr>
        <p:spPr>
          <a:xfrm>
            <a:off x="8610600" y="6356354"/>
            <a:ext cx="2743200" cy="365125"/>
          </a:xfrm>
        </p:spPr>
        <p:txBody>
          <a:bodyPr/>
          <a:lstStyle/>
          <a:p>
            <a:fld id="{68BF5040-82C4-4BF4-AFA4-68D6DD13F7A0}" type="slidenum">
              <a:rPr lang="es-ES" smtClean="0"/>
              <a:t>18</a:t>
            </a:fld>
            <a:endParaRPr lang="es-ES" dirty="0"/>
          </a:p>
        </p:txBody>
      </p:sp>
    </p:spTree>
    <p:extLst>
      <p:ext uri="{BB962C8B-B14F-4D97-AF65-F5344CB8AC3E}">
        <p14:creationId xmlns:p14="http://schemas.microsoft.com/office/powerpoint/2010/main" val="366486886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esultado de imagen de 2K N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065" y="3183486"/>
            <a:ext cx="203835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427671"/>
            <a:ext cx="10515600" cy="690689"/>
          </a:xfrm>
        </p:spPr>
        <p:txBody>
          <a:bodyPr>
            <a:normAutofit/>
          </a:bodyPr>
          <a:lstStyle/>
          <a:p>
            <a:pPr marL="0" indent="0" algn="ctr">
              <a:buNone/>
            </a:pPr>
            <a:r>
              <a:rPr lang="es-ES" sz="3000" dirty="0" smtClean="0">
                <a:solidFill>
                  <a:srgbClr val="0070C0"/>
                </a:solidFill>
                <a:latin typeface="+mj-lt"/>
                <a:ea typeface="+mj-ea"/>
                <a:cs typeface="+mj-cs"/>
              </a:rPr>
              <a:t>HOW MUCH IS A </a:t>
            </a:r>
            <a:r>
              <a:rPr lang="es-ES" sz="3000" b="1" dirty="0" smtClean="0">
                <a:solidFill>
                  <a:srgbClr val="0070C0"/>
                </a:solidFill>
                <a:latin typeface="+mj-lt"/>
                <a:ea typeface="+mj-ea"/>
                <a:cs typeface="+mj-cs"/>
              </a:rPr>
              <a:t>NBA</a:t>
            </a:r>
            <a:r>
              <a:rPr lang="es-ES" sz="3000" dirty="0" smtClean="0">
                <a:solidFill>
                  <a:srgbClr val="0070C0"/>
                </a:solidFill>
                <a:latin typeface="+mj-lt"/>
                <a:ea typeface="+mj-ea"/>
                <a:cs typeface="+mj-cs"/>
              </a:rPr>
              <a:t> </a:t>
            </a:r>
            <a:r>
              <a:rPr lang="es-ES" sz="3000" b="1" dirty="0" smtClean="0">
                <a:solidFill>
                  <a:srgbClr val="0070C0"/>
                </a:solidFill>
                <a:latin typeface="+mj-lt"/>
                <a:ea typeface="+mj-ea"/>
                <a:cs typeface="+mj-cs"/>
              </a:rPr>
              <a:t>LICENSE</a:t>
            </a:r>
            <a:r>
              <a:rPr lang="es-ES" sz="3000" dirty="0" smtClean="0">
                <a:solidFill>
                  <a:srgbClr val="0070C0"/>
                </a:solidFill>
                <a:latin typeface="+mj-lt"/>
                <a:ea typeface="+mj-ea"/>
                <a:cs typeface="+mj-cs"/>
              </a:rPr>
              <a:t> WORTH?</a:t>
            </a:r>
          </a:p>
          <a:p>
            <a:endParaRPr lang="es-ES" dirty="0" smtClean="0">
              <a:solidFill>
                <a:srgbClr val="0070C0"/>
              </a:solidFill>
            </a:endParaRPr>
          </a:p>
          <a:p>
            <a:endParaRPr lang="es-ES" dirty="0" smtClean="0"/>
          </a:p>
          <a:p>
            <a:endParaRPr lang="es-ES" dirty="0"/>
          </a:p>
        </p:txBody>
      </p:sp>
      <p:sp>
        <p:nvSpPr>
          <p:cNvPr id="4" name="Slide Number Placeholder 3"/>
          <p:cNvSpPr>
            <a:spLocks noGrp="1"/>
          </p:cNvSpPr>
          <p:nvPr>
            <p:ph type="sldNum" sz="quarter" idx="12"/>
          </p:nvPr>
        </p:nvSpPr>
        <p:spPr/>
        <p:txBody>
          <a:bodyPr/>
          <a:lstStyle/>
          <a:p>
            <a:fld id="{68BF5040-82C4-4BF4-AFA4-68D6DD13F7A0}" type="slidenum">
              <a:rPr lang="es-ES" smtClean="0"/>
              <a:t>19</a:t>
            </a:fld>
            <a:endParaRPr lang="es-ES" dirty="0"/>
          </a:p>
        </p:txBody>
      </p:sp>
      <p:sp>
        <p:nvSpPr>
          <p:cNvPr id="5"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pic>
        <p:nvPicPr>
          <p:cNvPr id="1026" name="Picture 2" descr="Resultado de imagen de nba stance s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92" y="3281276"/>
            <a:ext cx="3902966" cy="2215684"/>
          </a:xfrm>
          <a:prstGeom prst="rect">
            <a:avLst/>
          </a:prstGeom>
          <a:noFill/>
          <a:ln w="38100">
            <a:solidFill>
              <a:srgbClr val="EFE9DD"/>
            </a:solidFill>
          </a:ln>
          <a:extLst>
            <a:ext uri="{909E8E84-426E-40DD-AFC4-6F175D3DCCD1}">
              <a14:hiddenFill xmlns:a14="http://schemas.microsoft.com/office/drawing/2010/main">
                <a:solidFill>
                  <a:srgbClr val="FFFFFF"/>
                </a:solidFill>
              </a14:hiddenFill>
            </a:ext>
          </a:extLst>
        </p:spPr>
      </p:pic>
      <p:pic>
        <p:nvPicPr>
          <p:cNvPr id="1028" name="Picture 4" descr="Resultado de imagen de nba stance sock"/>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100000" l="10000" r="90000"/>
                    </a14:imgEffect>
                  </a14:imgLayer>
                </a14:imgProps>
              </a:ext>
              <a:ext uri="{28A0092B-C50C-407E-A947-70E740481C1C}">
                <a14:useLocalDpi xmlns:a14="http://schemas.microsoft.com/office/drawing/2010/main" val="0"/>
              </a:ext>
            </a:extLst>
          </a:blip>
          <a:srcRect t="33332"/>
          <a:stretch/>
        </p:blipFill>
        <p:spPr bwMode="auto">
          <a:xfrm flipH="1">
            <a:off x="132081" y="3860798"/>
            <a:ext cx="3821588" cy="254777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740154" y="1935671"/>
            <a:ext cx="10740646" cy="6906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3200" b="1" dirty="0" smtClean="0">
                <a:solidFill>
                  <a:srgbClr val="0070C0"/>
                </a:solidFill>
                <a:latin typeface="+mj-lt"/>
                <a:ea typeface="+mj-ea"/>
                <a:cs typeface="+mj-cs"/>
              </a:rPr>
              <a:t>FROM SOCKS...                                                        …TO VIDEOGAMES</a:t>
            </a:r>
            <a:endParaRPr lang="es-ES" sz="3200" b="1" dirty="0" smtClean="0">
              <a:solidFill>
                <a:srgbClr val="0070C0"/>
              </a:solidFill>
            </a:endParaRPr>
          </a:p>
          <a:p>
            <a:endParaRPr lang="es-ES" sz="3200" b="1" dirty="0" smtClean="0"/>
          </a:p>
          <a:p>
            <a:endParaRPr lang="es-ES" sz="3200" b="1" dirty="0"/>
          </a:p>
        </p:txBody>
      </p:sp>
      <p:pic>
        <p:nvPicPr>
          <p:cNvPr id="1030" name="Picture 6" descr="Resultado de imagen de 2K NBA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4080" y="2666596"/>
            <a:ext cx="3322320" cy="830580"/>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3851076" y="4117417"/>
            <a:ext cx="3433644" cy="827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buNone/>
            </a:pPr>
            <a:r>
              <a:rPr lang="en-US" sz="4000" dirty="0" smtClean="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t>$</a:t>
            </a:r>
            <a:r>
              <a:rPr lang="es-ES" sz="4000" dirty="0" smtClean="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t>1MILLION</a:t>
            </a:r>
          </a:p>
          <a:p>
            <a:pPr marL="0" indent="0" algn="ctr">
              <a:lnSpc>
                <a:spcPts val="2000"/>
              </a:lnSpc>
              <a:buNone/>
            </a:pPr>
            <a:r>
              <a:rPr lang="es-ES" sz="2400" dirty="0" smtClean="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t>(ONE YEAR)</a:t>
            </a:r>
            <a:endParaRPr lang="es-ES" sz="2400" dirty="0">
              <a:solidFill>
                <a:schemeClr val="accent1">
                  <a:lumMod val="75000"/>
                </a:schemeClr>
              </a:solidFill>
              <a:effectLst>
                <a:glow rad="241300">
                  <a:schemeClr val="bg1">
                    <a:alpha val="98000"/>
                  </a:schemeClr>
                </a:glow>
              </a:effectLst>
              <a:latin typeface="Bebas Neue Bold" panose="020B0606020202050201" pitchFamily="34" charset="0"/>
              <a:ea typeface="+mj-ea"/>
              <a:cs typeface="+mj-cs"/>
            </a:endParaRPr>
          </a:p>
        </p:txBody>
      </p:sp>
      <p:sp>
        <p:nvSpPr>
          <p:cNvPr id="14" name="Subtitle 2"/>
          <p:cNvSpPr txBox="1">
            <a:spLocks/>
          </p:cNvSpPr>
          <p:nvPr/>
        </p:nvSpPr>
        <p:spPr>
          <a:xfrm>
            <a:off x="6502836" y="4135115"/>
            <a:ext cx="3433644" cy="827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buNone/>
            </a:pPr>
            <a:r>
              <a:rPr lang="en-US" sz="4000" dirty="0" smtClean="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t>$</a:t>
            </a:r>
            <a:r>
              <a:rPr lang="es-ES" sz="4000" dirty="0" smtClean="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t>1.1billion</a:t>
            </a:r>
            <a:br>
              <a:rPr lang="es-ES" sz="4000" dirty="0" smtClean="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br>
            <a:r>
              <a:rPr lang="es-ES" sz="2000" dirty="0" smtClean="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t>(SEVEN YEARS)</a:t>
            </a:r>
            <a:endParaRPr lang="es-ES" sz="2000" dirty="0">
              <a:solidFill>
                <a:schemeClr val="accent1">
                  <a:lumMod val="75000"/>
                </a:schemeClr>
              </a:solidFill>
              <a:effectLst>
                <a:glow rad="241300">
                  <a:schemeClr val="bg1">
                    <a:alpha val="98000"/>
                  </a:schemeClr>
                </a:glow>
              </a:effectLst>
              <a:latin typeface="Bebas Neue Bold" panose="020B0606020202050201" pitchFamily="34" charset="0"/>
              <a:ea typeface="+mj-ea"/>
              <a:cs typeface="+mj-cs"/>
            </a:endParaRPr>
          </a:p>
        </p:txBody>
      </p:sp>
    </p:spTree>
    <p:extLst>
      <p:ext uri="{BB962C8B-B14F-4D97-AF65-F5344CB8AC3E}">
        <p14:creationId xmlns:p14="http://schemas.microsoft.com/office/powerpoint/2010/main" val="2160640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BF5040-82C4-4BF4-AFA4-68D6DD13F7A0}" type="slidenum">
              <a:rPr lang="es-ES" smtClean="0"/>
              <a:t>2</a:t>
            </a:fld>
            <a:endParaRPr lang="es-ES" dirty="0"/>
          </a:p>
        </p:txBody>
      </p:sp>
      <p:sp>
        <p:nvSpPr>
          <p:cNvPr id="3" name="Rectangle 2"/>
          <p:cNvSpPr/>
          <p:nvPr/>
        </p:nvSpPr>
        <p:spPr>
          <a:xfrm>
            <a:off x="570572" y="1427671"/>
            <a:ext cx="11020462" cy="830997"/>
          </a:xfrm>
          <a:prstGeom prst="rect">
            <a:avLst/>
          </a:prstGeom>
          <a:ln>
            <a:solidFill>
              <a:schemeClr val="tx1"/>
            </a:solidFill>
          </a:ln>
        </p:spPr>
        <p:txBody>
          <a:bodyPr wrap="square">
            <a:spAutoFit/>
          </a:bodyPr>
          <a:lstStyle/>
          <a:p>
            <a:pPr algn="just" fontAlgn="base"/>
            <a:r>
              <a:rPr lang="en-US" sz="2400" dirty="0" smtClean="0"/>
              <a:t>The </a:t>
            </a:r>
            <a:r>
              <a:rPr lang="en-US" sz="2400" dirty="0"/>
              <a:t>share of sport-related </a:t>
            </a:r>
            <a:r>
              <a:rPr lang="en-US" sz="2400" b="1" dirty="0"/>
              <a:t>Gross Domestic Product </a:t>
            </a:r>
            <a:r>
              <a:rPr lang="en-US" sz="2400" dirty="0"/>
              <a:t>within the EU is </a:t>
            </a:r>
            <a:r>
              <a:rPr lang="en-US" sz="2400" b="1" dirty="0"/>
              <a:t>2.12 % and amounts to € 279.7 bn</a:t>
            </a:r>
            <a:r>
              <a:rPr lang="en-US" sz="2400" dirty="0"/>
              <a:t>. </a:t>
            </a:r>
            <a:endParaRPr lang="en-US" sz="2400" b="1" dirty="0">
              <a:solidFill>
                <a:schemeClr val="bg2">
                  <a:lumMod val="25000"/>
                </a:schemeClr>
              </a:solidFill>
              <a:latin typeface="+mj-lt"/>
              <a:ea typeface="+mj-ea"/>
              <a:cs typeface="+mj-cs"/>
            </a:endParaRPr>
          </a:p>
        </p:txBody>
      </p:sp>
      <p:sp>
        <p:nvSpPr>
          <p:cNvPr id="4"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 AND MERCHANDISING</a:t>
            </a:r>
          </a:p>
          <a:p>
            <a:pPr>
              <a:lnSpc>
                <a:spcPts val="3000"/>
              </a:lnSpc>
            </a:pPr>
            <a:r>
              <a:rPr lang="en-US" sz="2800" b="1" dirty="0" smtClean="0">
                <a:solidFill>
                  <a:schemeClr val="bg2">
                    <a:lumMod val="25000"/>
                  </a:schemeClr>
                </a:solidFill>
              </a:rPr>
              <a:t>SPORTS INDUSTRY REVENUE</a:t>
            </a:r>
          </a:p>
        </p:txBody>
      </p:sp>
      <p:sp>
        <p:nvSpPr>
          <p:cNvPr id="8" name="Rectangle 7"/>
          <p:cNvSpPr/>
          <p:nvPr/>
        </p:nvSpPr>
        <p:spPr>
          <a:xfrm>
            <a:off x="213360" y="2566140"/>
            <a:ext cx="5618480" cy="3477875"/>
          </a:xfrm>
          <a:prstGeom prst="rect">
            <a:avLst/>
          </a:prstGeom>
        </p:spPr>
        <p:txBody>
          <a:bodyPr wrap="square">
            <a:spAutoFit/>
          </a:bodyPr>
          <a:lstStyle/>
          <a:p>
            <a:pPr marL="342900" indent="-342900" algn="just" defTabSz="800004">
              <a:spcBef>
                <a:spcPts val="600"/>
              </a:spcBef>
              <a:buFont typeface="Arial" panose="020B0604020202020204" pitchFamily="34" charset="0"/>
              <a:buChar char="•"/>
              <a:defRPr/>
            </a:pPr>
            <a:r>
              <a:rPr lang="en-US" sz="2000" dirty="0">
                <a:solidFill>
                  <a:schemeClr val="bg2">
                    <a:lumMod val="25000"/>
                  </a:schemeClr>
                </a:solidFill>
                <a:latin typeface="+mj-lt"/>
                <a:ea typeface="+mj-ea"/>
                <a:cs typeface="+mj-cs"/>
              </a:rPr>
              <a:t>The organization of sport competitions has positive effects over other economic sectors (e.g. </a:t>
            </a:r>
            <a:r>
              <a:rPr lang="en-US" sz="2000" b="1" dirty="0">
                <a:solidFill>
                  <a:schemeClr val="bg2">
                    <a:lumMod val="25000"/>
                  </a:schemeClr>
                </a:solidFill>
              </a:rPr>
              <a:t>employment, infrastructures, tourism</a:t>
            </a:r>
            <a:r>
              <a:rPr lang="en-US" sz="2000" dirty="0">
                <a:solidFill>
                  <a:schemeClr val="bg2">
                    <a:lumMod val="25000"/>
                  </a:schemeClr>
                </a:solidFill>
              </a:rPr>
              <a:t>,</a:t>
            </a:r>
            <a:r>
              <a:rPr lang="en-US" sz="2000" b="1" dirty="0">
                <a:solidFill>
                  <a:schemeClr val="bg2">
                    <a:lumMod val="25000"/>
                  </a:schemeClr>
                </a:solidFill>
              </a:rPr>
              <a:t> </a:t>
            </a:r>
            <a:r>
              <a:rPr lang="en-US" sz="2000" dirty="0">
                <a:solidFill>
                  <a:schemeClr val="bg2">
                    <a:lumMod val="25000"/>
                  </a:schemeClr>
                </a:solidFill>
                <a:latin typeface="+mj-lt"/>
                <a:ea typeface="+mj-ea"/>
                <a:cs typeface="+mj-cs"/>
              </a:rPr>
              <a:t>etc.)</a:t>
            </a:r>
          </a:p>
          <a:p>
            <a:pPr marL="342900" indent="-342900" algn="just" defTabSz="800100">
              <a:spcBef>
                <a:spcPts val="1200"/>
              </a:spcBef>
              <a:buFont typeface="Arial" panose="020B0604020202020204" pitchFamily="34" charset="0"/>
              <a:buChar char="•"/>
              <a:defRPr/>
            </a:pPr>
            <a:r>
              <a:rPr lang="en-US" sz="2000" dirty="0" smtClean="0">
                <a:solidFill>
                  <a:schemeClr val="bg2">
                    <a:lumMod val="25000"/>
                  </a:schemeClr>
                </a:solidFill>
                <a:latin typeface="+mj-lt"/>
                <a:ea typeface="+mj-ea"/>
                <a:cs typeface="+mj-cs"/>
              </a:rPr>
              <a:t>A </a:t>
            </a:r>
            <a:r>
              <a:rPr lang="en-US" sz="2000" dirty="0">
                <a:solidFill>
                  <a:schemeClr val="bg2">
                    <a:lumMod val="25000"/>
                  </a:schemeClr>
                </a:solidFill>
                <a:latin typeface="+mj-lt"/>
                <a:ea typeface="+mj-ea"/>
                <a:cs typeface="+mj-cs"/>
              </a:rPr>
              <a:t>national strategy that comprises the government and the private sector is necessary in order to facilitate the creation of an </a:t>
            </a:r>
            <a:r>
              <a:rPr lang="en-US" sz="2000" b="1" dirty="0">
                <a:solidFill>
                  <a:schemeClr val="bg2">
                    <a:lumMod val="25000"/>
                  </a:schemeClr>
                </a:solidFill>
              </a:rPr>
              <a:t>effective legal framework</a:t>
            </a:r>
          </a:p>
          <a:p>
            <a:pPr marL="342900" indent="-342900" algn="just" defTabSz="800100">
              <a:spcBef>
                <a:spcPts val="1200"/>
              </a:spcBef>
              <a:buFont typeface="Arial" panose="020B0604020202020204" pitchFamily="34" charset="0"/>
              <a:buChar char="•"/>
              <a:defRPr/>
            </a:pPr>
            <a:r>
              <a:rPr lang="en-US" sz="2000" dirty="0" smtClean="0">
                <a:solidFill>
                  <a:schemeClr val="bg2">
                    <a:lumMod val="25000"/>
                  </a:schemeClr>
                </a:solidFill>
                <a:latin typeface="+mj-lt"/>
                <a:ea typeface="+mj-ea"/>
                <a:cs typeface="+mj-cs"/>
              </a:rPr>
              <a:t>The </a:t>
            </a:r>
            <a:r>
              <a:rPr lang="en-US" sz="2000" dirty="0">
                <a:solidFill>
                  <a:schemeClr val="bg2">
                    <a:lumMod val="25000"/>
                  </a:schemeClr>
                </a:solidFill>
                <a:latin typeface="+mj-lt"/>
                <a:ea typeface="+mj-ea"/>
                <a:cs typeface="+mj-cs"/>
              </a:rPr>
              <a:t>legal framework must ensure an </a:t>
            </a:r>
            <a:r>
              <a:rPr lang="en-US" sz="2000" b="1" dirty="0">
                <a:solidFill>
                  <a:schemeClr val="bg2">
                    <a:lumMod val="25000"/>
                  </a:schemeClr>
                </a:solidFill>
              </a:rPr>
              <a:t>adequate protection </a:t>
            </a:r>
            <a:r>
              <a:rPr lang="en-US" sz="2000" dirty="0">
                <a:solidFill>
                  <a:schemeClr val="bg2">
                    <a:lumMod val="25000"/>
                  </a:schemeClr>
                </a:solidFill>
                <a:latin typeface="+mj-lt"/>
                <a:ea typeface="+mj-ea"/>
                <a:cs typeface="+mj-cs"/>
              </a:rPr>
              <a:t>of IP rights in order to </a:t>
            </a:r>
            <a:r>
              <a:rPr lang="en-US" sz="2000" b="1" dirty="0">
                <a:solidFill>
                  <a:schemeClr val="bg2">
                    <a:lumMod val="25000"/>
                  </a:schemeClr>
                </a:solidFill>
              </a:rPr>
              <a:t>attract investment </a:t>
            </a:r>
            <a:r>
              <a:rPr lang="en-US" sz="2000" dirty="0">
                <a:solidFill>
                  <a:schemeClr val="bg2">
                    <a:lumMod val="25000"/>
                  </a:schemeClr>
                </a:solidFill>
                <a:latin typeface="+mj-lt"/>
                <a:ea typeface="+mj-ea"/>
                <a:cs typeface="+mj-cs"/>
              </a:rPr>
              <a:t>in the sports </a:t>
            </a:r>
            <a:r>
              <a:rPr lang="en-US" sz="2000" dirty="0" smtClean="0">
                <a:solidFill>
                  <a:schemeClr val="bg2">
                    <a:lumMod val="25000"/>
                  </a:schemeClr>
                </a:solidFill>
                <a:latin typeface="+mj-lt"/>
                <a:ea typeface="+mj-ea"/>
                <a:cs typeface="+mj-cs"/>
              </a:rPr>
              <a:t>industry </a:t>
            </a:r>
            <a:endParaRPr lang="en-US" sz="2000" dirty="0">
              <a:solidFill>
                <a:schemeClr val="bg2">
                  <a:lumMod val="25000"/>
                </a:schemeClr>
              </a:solidFill>
              <a:latin typeface="+mj-lt"/>
              <a:ea typeface="+mj-ea"/>
              <a:cs typeface="+mj-cs"/>
            </a:endParaRPr>
          </a:p>
        </p:txBody>
      </p:sp>
      <p:pic>
        <p:nvPicPr>
          <p:cNvPr id="1026" name="Picture 2" descr="Image result for &quot;sports industr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240" y="2814321"/>
            <a:ext cx="5404956" cy="296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8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BF5040-82C4-4BF4-AFA4-68D6DD13F7A0}" type="slidenum">
              <a:rPr lang="es-ES" smtClean="0"/>
              <a:t>20</a:t>
            </a:fld>
            <a:endParaRPr lang="es-ES" dirty="0"/>
          </a:p>
        </p:txBody>
      </p:sp>
      <p:sp>
        <p:nvSpPr>
          <p:cNvPr id="5"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sp>
        <p:nvSpPr>
          <p:cNvPr id="7" name="Rectangle 6"/>
          <p:cNvSpPr/>
          <p:nvPr/>
        </p:nvSpPr>
        <p:spPr>
          <a:xfrm>
            <a:off x="1412240" y="1422782"/>
            <a:ext cx="9537291" cy="523220"/>
          </a:xfrm>
          <a:prstGeom prst="rect">
            <a:avLst/>
          </a:prstGeom>
        </p:spPr>
        <p:txBody>
          <a:bodyPr wrap="none">
            <a:spAutoFit/>
          </a:bodyPr>
          <a:lstStyle/>
          <a:p>
            <a:r>
              <a:rPr lang="en-US" sz="2800" dirty="0" smtClean="0">
                <a:solidFill>
                  <a:srgbClr val="0070C0"/>
                </a:solidFill>
                <a:latin typeface="+mj-lt"/>
                <a:ea typeface="+mj-ea"/>
                <a:cs typeface="+mj-cs"/>
              </a:rPr>
              <a:t>SPONSORSHIP AGREEMENTS: WHEN THE UNEXPECTED HAPPENS</a:t>
            </a:r>
            <a:endParaRPr lang="en-US" sz="2800" dirty="0">
              <a:solidFill>
                <a:srgbClr val="0070C0"/>
              </a:solidFill>
              <a:latin typeface="+mj-lt"/>
              <a:ea typeface="+mj-ea"/>
              <a:cs typeface="+mj-cs"/>
              <a:hlinkClick r:id="rId2"/>
            </a:endParaRPr>
          </a:p>
        </p:txBody>
      </p:sp>
      <p:pic>
        <p:nvPicPr>
          <p:cNvPr id="1026" name="Picture 1" descr="Resultado de imagen de phelps dr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86" y="2070909"/>
            <a:ext cx="5433988" cy="446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893" t="16667" b="4717"/>
          <a:stretch/>
        </p:blipFill>
        <p:spPr bwMode="auto">
          <a:xfrm>
            <a:off x="6101483" y="2896553"/>
            <a:ext cx="5932634" cy="1019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1692" y="2315528"/>
            <a:ext cx="41624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r="7787"/>
          <a:stretch/>
        </p:blipFill>
        <p:spPr bwMode="auto">
          <a:xfrm>
            <a:off x="6101483" y="3832330"/>
            <a:ext cx="5762764" cy="96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067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BF5040-82C4-4BF4-AFA4-68D6DD13F7A0}" type="slidenum">
              <a:rPr lang="es-ES" smtClean="0"/>
              <a:t>21</a:t>
            </a:fld>
            <a:endParaRPr lang="es-ES" dirty="0"/>
          </a:p>
        </p:txBody>
      </p:sp>
      <p:sp>
        <p:nvSpPr>
          <p:cNvPr id="5" name="Title 1"/>
          <p:cNvSpPr txBox="1">
            <a:spLocks/>
          </p:cNvSpPr>
          <p:nvPr/>
        </p:nvSpPr>
        <p:spPr>
          <a:xfrm>
            <a:off x="1533339" y="2324138"/>
            <a:ext cx="9231117" cy="2177904"/>
          </a:xfrm>
          <a:prstGeom prst="rect">
            <a:avLst/>
          </a:prstGeom>
          <a:effectLst>
            <a:glow rad="228600">
              <a:schemeClr val="bg1">
                <a:alpha val="40000"/>
              </a:schemeClr>
            </a:glow>
            <a:softEdge rad="609600"/>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400"/>
              </a:lnSpc>
            </a:pPr>
            <a:r>
              <a:rPr lang="en-US" sz="7200" dirty="0" smtClean="0">
                <a:solidFill>
                  <a:srgbClr val="9C0C2E"/>
                </a:solidFill>
                <a:effectLst>
                  <a:glow rad="241300">
                    <a:schemeClr val="bg1">
                      <a:alpha val="98000"/>
                    </a:schemeClr>
                  </a:glow>
                </a:effectLst>
                <a:latin typeface="Bebas Neue Light" panose="00000500000000000000" pitchFamily="2" charset="0"/>
              </a:rPr>
              <a:t>    </a:t>
            </a:r>
            <a:r>
              <a:rPr lang="en-US" sz="7200" dirty="0" smtClean="0">
                <a:solidFill>
                  <a:srgbClr val="00B0F0"/>
                </a:solidFill>
                <a:effectLst>
                  <a:glow rad="241300">
                    <a:schemeClr val="bg1">
                      <a:alpha val="98000"/>
                    </a:schemeClr>
                  </a:glow>
                </a:effectLst>
                <a:latin typeface="Bebas Neue Light" panose="00000500000000000000" pitchFamily="2" charset="0"/>
              </a:rPr>
              <a:t>Hvala!</a:t>
            </a:r>
            <a:endParaRPr lang="es-ES" sz="7200" dirty="0">
              <a:solidFill>
                <a:srgbClr val="00B0F0"/>
              </a:solidFill>
              <a:effectLst>
                <a:glow rad="241300">
                  <a:schemeClr val="bg1">
                    <a:alpha val="98000"/>
                  </a:schemeClr>
                </a:glow>
              </a:effectLst>
              <a:latin typeface="Bebas Neue Regular" panose="00000500000000000000" pitchFamily="2" charset="0"/>
            </a:endParaRPr>
          </a:p>
        </p:txBody>
      </p:sp>
      <p:sp>
        <p:nvSpPr>
          <p:cNvPr id="6" name="Subtitle 2"/>
          <p:cNvSpPr txBox="1">
            <a:spLocks/>
          </p:cNvSpPr>
          <p:nvPr/>
        </p:nvSpPr>
        <p:spPr>
          <a:xfrm>
            <a:off x="5382231" y="2999149"/>
            <a:ext cx="4994169" cy="827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None/>
            </a:pPr>
            <a:r>
              <a:rPr lang="es-ES" dirty="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t>CELIA SUEIRAS VILLALOBOS</a:t>
            </a:r>
          </a:p>
          <a:p>
            <a:pPr marL="0" indent="0">
              <a:lnSpc>
                <a:spcPts val="2000"/>
              </a:lnSpc>
              <a:buNone/>
            </a:pPr>
            <a:r>
              <a:rPr lang="es-ES" dirty="0" smtClean="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t>May 28, </a:t>
            </a:r>
            <a:r>
              <a:rPr lang="es-ES" dirty="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t>2018</a:t>
            </a:r>
          </a:p>
        </p:txBody>
      </p:sp>
    </p:spTree>
    <p:extLst>
      <p:ext uri="{BB962C8B-B14F-4D97-AF65-F5344CB8AC3E}">
        <p14:creationId xmlns:p14="http://schemas.microsoft.com/office/powerpoint/2010/main" val="2786150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BF5040-82C4-4BF4-AFA4-68D6DD13F7A0}" type="slidenum">
              <a:rPr lang="es-ES" smtClean="0"/>
              <a:t>3</a:t>
            </a:fld>
            <a:endParaRPr lang="es-ES" dirty="0"/>
          </a:p>
        </p:txBody>
      </p:sp>
      <p:sp>
        <p:nvSpPr>
          <p:cNvPr id="4"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Rectangle 2"/>
          <p:cNvSpPr/>
          <p:nvPr/>
        </p:nvSpPr>
        <p:spPr>
          <a:xfrm>
            <a:off x="740154" y="1512435"/>
            <a:ext cx="10760966" cy="5339923"/>
          </a:xfrm>
          <a:prstGeom prst="rect">
            <a:avLst/>
          </a:prstGeom>
        </p:spPr>
        <p:txBody>
          <a:bodyPr wrap="square">
            <a:spAutoFit/>
          </a:bodyPr>
          <a:lstStyle/>
          <a:p>
            <a:r>
              <a:rPr lang="en-US" sz="2000" dirty="0">
                <a:solidFill>
                  <a:schemeClr val="bg2">
                    <a:lumMod val="25000"/>
                  </a:schemeClr>
                </a:solidFill>
                <a:latin typeface="+mj-lt"/>
                <a:ea typeface="+mj-ea"/>
                <a:cs typeface="+mj-cs"/>
              </a:rPr>
              <a:t>A </a:t>
            </a:r>
            <a:r>
              <a:rPr lang="en-US" sz="2000" b="1" dirty="0" smtClean="0">
                <a:solidFill>
                  <a:schemeClr val="bg2">
                    <a:lumMod val="25000"/>
                  </a:schemeClr>
                </a:solidFill>
                <a:latin typeface="+mj-lt"/>
                <a:ea typeface="+mj-ea"/>
                <a:cs typeface="+mj-cs"/>
              </a:rPr>
              <a:t>license</a:t>
            </a:r>
            <a:r>
              <a:rPr lang="en-US" sz="2000" dirty="0">
                <a:solidFill>
                  <a:schemeClr val="bg2">
                    <a:lumMod val="25000"/>
                  </a:schemeClr>
                </a:solidFill>
                <a:latin typeface="+mj-lt"/>
                <a:ea typeface="+mj-ea"/>
                <a:cs typeface="+mj-cs"/>
              </a:rPr>
              <a:t> defines the relationship between the owner of a trademark (licensor) and the producer of the goods or services to which the mark is to be affixed (the licensee</a:t>
            </a:r>
            <a:r>
              <a:rPr lang="en-US" sz="2000" dirty="0" smtClean="0">
                <a:solidFill>
                  <a:schemeClr val="bg2">
                    <a:lumMod val="25000"/>
                  </a:schemeClr>
                </a:solidFill>
                <a:latin typeface="+mj-lt"/>
                <a:ea typeface="+mj-ea"/>
                <a:cs typeface="+mj-cs"/>
              </a:rPr>
              <a:t>).</a:t>
            </a:r>
          </a:p>
          <a:p>
            <a:endParaRPr lang="en-US" sz="2000" dirty="0">
              <a:solidFill>
                <a:schemeClr val="bg2">
                  <a:lumMod val="25000"/>
                </a:schemeClr>
              </a:solidFill>
              <a:latin typeface="+mj-lt"/>
              <a:ea typeface="+mj-ea"/>
              <a:cs typeface="+mj-cs"/>
            </a:endParaRPr>
          </a:p>
          <a:p>
            <a:r>
              <a:rPr lang="en-US" sz="2000" dirty="0">
                <a:solidFill>
                  <a:schemeClr val="bg2">
                    <a:lumMod val="25000"/>
                  </a:schemeClr>
                </a:solidFill>
                <a:latin typeface="+mj-lt"/>
                <a:ea typeface="+mj-ea"/>
                <a:cs typeface="+mj-cs"/>
              </a:rPr>
              <a:t>While licensors are not involved in the manufacturing of the products, </a:t>
            </a:r>
            <a:r>
              <a:rPr lang="en-US" sz="2000" dirty="0" smtClean="0">
                <a:solidFill>
                  <a:schemeClr val="bg2">
                    <a:lumMod val="25000"/>
                  </a:schemeClr>
                </a:solidFill>
                <a:latin typeface="+mj-lt"/>
                <a:ea typeface="+mj-ea"/>
                <a:cs typeface="+mj-cs"/>
              </a:rPr>
              <a:t>it is in their best interest to ensure </a:t>
            </a:r>
            <a:r>
              <a:rPr lang="en-US" sz="2000" dirty="0">
                <a:solidFill>
                  <a:schemeClr val="bg2">
                    <a:lumMod val="25000"/>
                  </a:schemeClr>
                </a:solidFill>
                <a:latin typeface="+mj-lt"/>
                <a:ea typeface="+mj-ea"/>
                <a:cs typeface="+mj-cs"/>
              </a:rPr>
              <a:t>that licensees maintain the </a:t>
            </a:r>
            <a:r>
              <a:rPr lang="en-US" sz="2000" b="1" dirty="0">
                <a:solidFill>
                  <a:schemeClr val="bg2">
                    <a:lumMod val="25000"/>
                  </a:schemeClr>
                </a:solidFill>
                <a:latin typeface="+mj-lt"/>
                <a:ea typeface="+mj-ea"/>
                <a:cs typeface="+mj-cs"/>
              </a:rPr>
              <a:t>quality</a:t>
            </a:r>
            <a:r>
              <a:rPr lang="en-US" sz="2000" dirty="0">
                <a:solidFill>
                  <a:schemeClr val="bg2">
                    <a:lumMod val="25000"/>
                  </a:schemeClr>
                </a:solidFill>
                <a:latin typeface="+mj-lt"/>
                <a:ea typeface="+mj-ea"/>
                <a:cs typeface="+mj-cs"/>
              </a:rPr>
              <a:t> of the product bearing their trademark</a:t>
            </a:r>
            <a:r>
              <a:rPr lang="en-US" sz="2000" dirty="0" smtClean="0">
                <a:solidFill>
                  <a:schemeClr val="bg2">
                    <a:lumMod val="25000"/>
                  </a:schemeClr>
                </a:solidFill>
                <a:latin typeface="+mj-lt"/>
                <a:ea typeface="+mj-ea"/>
                <a:cs typeface="+mj-cs"/>
              </a:rPr>
              <a:t>.</a:t>
            </a:r>
          </a:p>
          <a:p>
            <a:endParaRPr lang="en-US" sz="2000" dirty="0">
              <a:solidFill>
                <a:schemeClr val="bg2">
                  <a:lumMod val="25000"/>
                </a:schemeClr>
              </a:solidFill>
              <a:latin typeface="+mj-lt"/>
              <a:ea typeface="+mj-ea"/>
              <a:cs typeface="+mj-cs"/>
            </a:endParaRPr>
          </a:p>
          <a:p>
            <a:r>
              <a:rPr lang="en-US" sz="2000" dirty="0" smtClean="0">
                <a:solidFill>
                  <a:schemeClr val="bg2">
                    <a:lumMod val="25000"/>
                  </a:schemeClr>
                </a:solidFill>
                <a:latin typeface="+mj-lt"/>
                <a:ea typeface="+mj-ea"/>
                <a:cs typeface="+mj-cs"/>
              </a:rPr>
              <a:t>Licenses </a:t>
            </a:r>
            <a:r>
              <a:rPr lang="en-US" sz="2000" dirty="0">
                <a:solidFill>
                  <a:schemeClr val="bg2">
                    <a:lumMod val="25000"/>
                  </a:schemeClr>
                </a:solidFill>
                <a:latin typeface="+mj-lt"/>
                <a:ea typeface="+mj-ea"/>
                <a:cs typeface="+mj-cs"/>
              </a:rPr>
              <a:t>grant rights </a:t>
            </a:r>
            <a:r>
              <a:rPr lang="en-US" sz="2000" b="1" dirty="0">
                <a:solidFill>
                  <a:schemeClr val="bg2">
                    <a:lumMod val="25000"/>
                  </a:schemeClr>
                </a:solidFill>
                <a:latin typeface="+mj-lt"/>
                <a:ea typeface="+mj-ea"/>
                <a:cs typeface="+mj-cs"/>
              </a:rPr>
              <a:t>without transferring IP ownership</a:t>
            </a:r>
            <a:r>
              <a:rPr lang="en-US" sz="2000" dirty="0">
                <a:solidFill>
                  <a:schemeClr val="bg2">
                    <a:lumMod val="25000"/>
                  </a:schemeClr>
                </a:solidFill>
                <a:latin typeface="+mj-lt"/>
                <a:ea typeface="+mj-ea"/>
                <a:cs typeface="+mj-cs"/>
              </a:rPr>
              <a:t>. For example</a:t>
            </a:r>
            <a:r>
              <a:rPr lang="en-US" sz="2000" dirty="0" smtClean="0">
                <a:solidFill>
                  <a:schemeClr val="bg2">
                    <a:lumMod val="25000"/>
                  </a:schemeClr>
                </a:solidFill>
                <a:latin typeface="+mj-lt"/>
                <a:ea typeface="+mj-ea"/>
                <a:cs typeface="+mj-cs"/>
              </a:rPr>
              <a:t>:</a:t>
            </a:r>
          </a:p>
          <a:p>
            <a:endParaRPr lang="en-US" sz="2000" dirty="0">
              <a:solidFill>
                <a:schemeClr val="bg2">
                  <a:lumMod val="25000"/>
                </a:schemeClr>
              </a:solidFill>
              <a:latin typeface="+mj-lt"/>
              <a:ea typeface="+mj-ea"/>
              <a:cs typeface="+mj-cs"/>
            </a:endParaRPr>
          </a:p>
          <a:p>
            <a:pPr marL="285750" indent="-285750">
              <a:buFont typeface="Arial" panose="020B0604020202020204" pitchFamily="34" charset="0"/>
              <a:buChar char="•"/>
            </a:pPr>
            <a:r>
              <a:rPr lang="en-US" sz="2000" dirty="0" smtClean="0">
                <a:solidFill>
                  <a:schemeClr val="bg2">
                    <a:lumMod val="25000"/>
                  </a:schemeClr>
                </a:solidFill>
                <a:latin typeface="+mj-lt"/>
                <a:ea typeface="+mj-ea"/>
                <a:cs typeface="+mj-cs"/>
              </a:rPr>
              <a:t>for </a:t>
            </a:r>
            <a:r>
              <a:rPr lang="en-US" sz="2000" b="1" dirty="0" smtClean="0">
                <a:solidFill>
                  <a:schemeClr val="bg2">
                    <a:lumMod val="25000"/>
                  </a:schemeClr>
                </a:solidFill>
                <a:latin typeface="+mj-lt"/>
                <a:ea typeface="+mj-ea"/>
                <a:cs typeface="+mj-cs"/>
              </a:rPr>
              <a:t>entertainment</a:t>
            </a:r>
            <a:r>
              <a:rPr lang="en-US" sz="2000" dirty="0" smtClean="0">
                <a:solidFill>
                  <a:schemeClr val="bg2">
                    <a:lumMod val="25000"/>
                  </a:schemeClr>
                </a:solidFill>
                <a:latin typeface="+mj-lt"/>
                <a:ea typeface="+mj-ea"/>
                <a:cs typeface="+mj-cs"/>
              </a:rPr>
              <a:t> purposes / news dissemination </a:t>
            </a:r>
            <a:endParaRPr lang="en-US" sz="2000" dirty="0">
              <a:solidFill>
                <a:schemeClr val="bg2">
                  <a:lumMod val="25000"/>
                </a:schemeClr>
              </a:solidFill>
              <a:latin typeface="+mj-lt"/>
              <a:ea typeface="+mj-ea"/>
              <a:cs typeface="+mj-cs"/>
            </a:endParaRPr>
          </a:p>
          <a:p>
            <a:pPr marL="285750" indent="-285750">
              <a:buFont typeface="Arial" panose="020B0604020202020204" pitchFamily="34" charset="0"/>
              <a:buChar char="•"/>
            </a:pPr>
            <a:r>
              <a:rPr lang="en-US" sz="2000" dirty="0">
                <a:solidFill>
                  <a:schemeClr val="bg2">
                    <a:lumMod val="25000"/>
                  </a:schemeClr>
                </a:solidFill>
                <a:latin typeface="+mj-lt"/>
                <a:ea typeface="+mj-ea"/>
                <a:cs typeface="+mj-cs"/>
              </a:rPr>
              <a:t>for </a:t>
            </a:r>
            <a:r>
              <a:rPr lang="en-US" sz="2000" b="1" dirty="0">
                <a:solidFill>
                  <a:schemeClr val="bg2">
                    <a:lumMod val="25000"/>
                  </a:schemeClr>
                </a:solidFill>
                <a:latin typeface="+mj-lt"/>
                <a:ea typeface="+mj-ea"/>
                <a:cs typeface="+mj-cs"/>
              </a:rPr>
              <a:t>merchandising</a:t>
            </a:r>
            <a:r>
              <a:rPr lang="en-US" sz="2000" dirty="0">
                <a:solidFill>
                  <a:schemeClr val="bg2">
                    <a:lumMod val="25000"/>
                  </a:schemeClr>
                </a:solidFill>
                <a:latin typeface="+mj-lt"/>
                <a:ea typeface="+mj-ea"/>
                <a:cs typeface="+mj-cs"/>
              </a:rPr>
              <a:t> and other use of trade </a:t>
            </a:r>
            <a:r>
              <a:rPr lang="en-US" sz="2000" dirty="0" smtClean="0">
                <a:solidFill>
                  <a:schemeClr val="bg2">
                    <a:lumMod val="25000"/>
                  </a:schemeClr>
                </a:solidFill>
                <a:latin typeface="+mj-lt"/>
                <a:ea typeface="+mj-ea"/>
                <a:cs typeface="+mj-cs"/>
              </a:rPr>
              <a:t>marks (e.g. brand collaborations) </a:t>
            </a:r>
          </a:p>
          <a:p>
            <a:pPr marL="285750" indent="-285750">
              <a:buFont typeface="Arial" panose="020B0604020202020204" pitchFamily="34" charset="0"/>
              <a:buChar char="•"/>
            </a:pPr>
            <a:r>
              <a:rPr lang="en-US" sz="2000" dirty="0">
                <a:solidFill>
                  <a:schemeClr val="bg2">
                    <a:lumMod val="25000"/>
                  </a:schemeClr>
                </a:solidFill>
                <a:latin typeface="+mj-lt"/>
                <a:ea typeface="+mj-ea"/>
                <a:cs typeface="+mj-cs"/>
              </a:rPr>
              <a:t>for use of </a:t>
            </a:r>
            <a:r>
              <a:rPr lang="en-US" sz="2000" b="1" dirty="0" smtClean="0">
                <a:solidFill>
                  <a:schemeClr val="bg2">
                    <a:lumMod val="25000"/>
                  </a:schemeClr>
                </a:solidFill>
                <a:latin typeface="+mj-lt"/>
                <a:ea typeface="+mj-ea"/>
                <a:cs typeface="+mj-cs"/>
              </a:rPr>
              <a:t>technology</a:t>
            </a:r>
            <a:r>
              <a:rPr lang="en-US" sz="2000" dirty="0" smtClean="0">
                <a:solidFill>
                  <a:schemeClr val="bg2">
                    <a:lumMod val="25000"/>
                  </a:schemeClr>
                </a:solidFill>
                <a:latin typeface="+mj-lt"/>
                <a:ea typeface="+mj-ea"/>
                <a:cs typeface="+mj-cs"/>
              </a:rPr>
              <a:t> </a:t>
            </a:r>
            <a:endParaRPr lang="en-US" sz="2000" dirty="0">
              <a:solidFill>
                <a:schemeClr val="bg2">
                  <a:lumMod val="25000"/>
                </a:schemeClr>
              </a:solidFill>
              <a:latin typeface="+mj-lt"/>
              <a:ea typeface="+mj-ea"/>
              <a:cs typeface="+mj-cs"/>
            </a:endParaRPr>
          </a:p>
          <a:p>
            <a:endParaRPr lang="en-US" sz="2000" dirty="0">
              <a:solidFill>
                <a:schemeClr val="bg2">
                  <a:lumMod val="25000"/>
                </a:schemeClr>
              </a:solidFill>
              <a:latin typeface="+mj-lt"/>
              <a:ea typeface="+mj-ea"/>
              <a:cs typeface="+mj-cs"/>
            </a:endParaRPr>
          </a:p>
          <a:p>
            <a:endParaRPr lang="en-US" sz="2000" dirty="0">
              <a:solidFill>
                <a:schemeClr val="bg2">
                  <a:lumMod val="25000"/>
                </a:schemeClr>
              </a:solidFill>
              <a:latin typeface="+mj-lt"/>
              <a:ea typeface="+mj-ea"/>
              <a:cs typeface="+mj-cs"/>
            </a:endParaRPr>
          </a:p>
          <a:p>
            <a:pPr algn="ctr"/>
            <a:r>
              <a:rPr lang="en-US" sz="2800" dirty="0" smtClean="0">
                <a:solidFill>
                  <a:srgbClr val="0070C0"/>
                </a:solidFill>
                <a:latin typeface="+mj-lt"/>
                <a:ea typeface="+mj-ea"/>
                <a:cs typeface="+mj-cs"/>
              </a:rPr>
              <a:t>LICENSING GENERATES THE REVENUES NEEDED TO TAKE SPORTS TO HIGHER LEVELS OF PRODUCTIVITY</a:t>
            </a:r>
          </a:p>
          <a:p>
            <a:pPr>
              <a:lnSpc>
                <a:spcPts val="3000"/>
              </a:lnSpc>
            </a:pPr>
            <a:endParaRPr lang="en-US" sz="2000" dirty="0"/>
          </a:p>
        </p:txBody>
      </p:sp>
      <p:sp>
        <p:nvSpPr>
          <p:cNvPr id="6"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5280" y="2944146"/>
            <a:ext cx="1851152" cy="231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121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6993" y="1309509"/>
            <a:ext cx="1213545" cy="1130282"/>
          </a:xfrm>
          <a:prstGeom prst="rect">
            <a:avLst/>
          </a:prstGeom>
          <a:noFill/>
          <a:ln>
            <a:noFill/>
          </a:ln>
          <a:effectLst/>
          <a:extLst>
            <a:ext uri="{909E8E84-426E-40DD-AFC4-6F175D3DCCD1}">
              <a14:hiddenFill xmlns:a14="http://schemas.microsoft.com/office/drawing/2010/main">
                <a:solidFill>
                  <a:srgbClr val="4C8365"/>
                </a:solidFill>
              </a14:hiddenFill>
            </a:ext>
            <a:ext uri="{91240B29-F687-4F45-9708-019B960494DF}">
              <a14:hiddenLine xmlns:a14="http://schemas.microsoft.com/office/drawing/2010/main" w="17780">
                <a:solidFill>
                  <a:srgbClr val="004E2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8BF5040-82C4-4BF4-AFA4-68D6DD13F7A0}" type="slidenum">
              <a:rPr lang="es-ES" smtClean="0"/>
              <a:t>4</a:t>
            </a:fld>
            <a:endParaRPr lang="es-ES" dirty="0"/>
          </a:p>
        </p:txBody>
      </p:sp>
      <p:sp>
        <p:nvSpPr>
          <p:cNvPr id="6"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9" name="Table 8"/>
          <p:cNvGraphicFramePr>
            <a:graphicFrameLocks noGrp="1"/>
          </p:cNvGraphicFramePr>
          <p:nvPr>
            <p:extLst>
              <p:ext uri="{D42A27DB-BD31-4B8C-83A1-F6EECF244321}">
                <p14:modId xmlns:p14="http://schemas.microsoft.com/office/powerpoint/2010/main" val="1270296452"/>
              </p:ext>
            </p:extLst>
          </p:nvPr>
        </p:nvGraphicFramePr>
        <p:xfrm>
          <a:off x="740154" y="2441786"/>
          <a:ext cx="10561320" cy="3657600"/>
        </p:xfrm>
        <a:graphic>
          <a:graphicData uri="http://schemas.openxmlformats.org/drawingml/2006/table">
            <a:tbl>
              <a:tblPr bandRow="1">
                <a:tableStyleId>{5C22544A-7EE6-4342-B048-85BDC9FD1C3A}</a:tableStyleId>
              </a:tblPr>
              <a:tblGrid>
                <a:gridCol w="5280660">
                  <a:extLst>
                    <a:ext uri="{9D8B030D-6E8A-4147-A177-3AD203B41FA5}">
                      <a16:colId xmlns:a16="http://schemas.microsoft.com/office/drawing/2014/main" val="20000"/>
                    </a:ext>
                  </a:extLst>
                </a:gridCol>
                <a:gridCol w="528066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noProof="0" dirty="0" smtClean="0">
                          <a:solidFill>
                            <a:schemeClr val="bg2">
                              <a:lumMod val="25000"/>
                            </a:schemeClr>
                          </a:solidFill>
                          <a:latin typeface="+mj-lt"/>
                          <a:ea typeface="+mj-ea"/>
                          <a:cs typeface="+mj-cs"/>
                        </a:rPr>
                        <a:t>ASSIGNOR (SELLER) TRANSFERS </a:t>
                      </a:r>
                      <a:r>
                        <a:rPr lang="en-US" sz="2400" b="1" kern="1200" noProof="0" dirty="0" smtClean="0">
                          <a:solidFill>
                            <a:schemeClr val="bg2">
                              <a:lumMod val="25000"/>
                            </a:schemeClr>
                          </a:solidFill>
                          <a:latin typeface="+mj-lt"/>
                          <a:ea typeface="+mj-ea"/>
                          <a:cs typeface="+mj-cs"/>
                        </a:rPr>
                        <a:t>OWNERSHIP</a:t>
                      </a:r>
                      <a:r>
                        <a:rPr lang="en-US" sz="2400" b="0" kern="1200" noProof="0" dirty="0" smtClean="0">
                          <a:solidFill>
                            <a:schemeClr val="bg2">
                              <a:lumMod val="25000"/>
                            </a:schemeClr>
                          </a:solidFill>
                          <a:latin typeface="+mj-lt"/>
                          <a:ea typeface="+mj-ea"/>
                          <a:cs typeface="+mj-cs"/>
                        </a:rPr>
                        <a:t>, FOR CONSIDERATION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noProof="0" dirty="0" smtClean="0">
                          <a:solidFill>
                            <a:schemeClr val="bg2">
                              <a:lumMod val="25000"/>
                            </a:schemeClr>
                          </a:solidFill>
                          <a:latin typeface="+mj-lt"/>
                          <a:ea typeface="+mj-ea"/>
                          <a:cs typeface="+mj-cs"/>
                        </a:rPr>
                        <a:t>LICENSOR TRANSFERS THE </a:t>
                      </a:r>
                      <a:r>
                        <a:rPr lang="en-US" sz="2400" b="1" kern="1200" noProof="0" dirty="0" smtClean="0">
                          <a:solidFill>
                            <a:schemeClr val="bg2">
                              <a:lumMod val="25000"/>
                            </a:schemeClr>
                          </a:solidFill>
                          <a:latin typeface="+mj-lt"/>
                          <a:ea typeface="+mj-ea"/>
                          <a:cs typeface="+mj-cs"/>
                        </a:rPr>
                        <a:t>RIGHT TO USE </a:t>
                      </a:r>
                      <a:r>
                        <a:rPr lang="en-US" sz="2400" b="0" kern="1200" noProof="0" dirty="0" smtClean="0">
                          <a:solidFill>
                            <a:schemeClr val="bg2">
                              <a:lumMod val="25000"/>
                            </a:schemeClr>
                          </a:solidFill>
                          <a:latin typeface="+mj-lt"/>
                          <a:ea typeface="+mj-ea"/>
                          <a:cs typeface="+mj-cs"/>
                        </a:rPr>
                        <a:t>A SPECIFIC ASSET, FOR CONSIDERATION </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noProof="0" dirty="0" smtClean="0">
                          <a:solidFill>
                            <a:schemeClr val="bg2">
                              <a:lumMod val="25000"/>
                            </a:schemeClr>
                          </a:solidFill>
                          <a:latin typeface="+mj-lt"/>
                          <a:ea typeface="+mj-ea"/>
                          <a:cs typeface="+mj-cs"/>
                        </a:rPr>
                        <a:t>ASSIGNEE (BUYER) </a:t>
                      </a:r>
                      <a:r>
                        <a:rPr lang="en-US" sz="2400" b="1" kern="1200" noProof="0" dirty="0" smtClean="0">
                          <a:solidFill>
                            <a:schemeClr val="bg2">
                              <a:lumMod val="25000"/>
                            </a:schemeClr>
                          </a:solidFill>
                          <a:latin typeface="+mj-lt"/>
                          <a:ea typeface="+mj-ea"/>
                          <a:cs typeface="+mj-cs"/>
                        </a:rPr>
                        <a:t>SUBSTITUTES</a:t>
                      </a:r>
                      <a:r>
                        <a:rPr lang="en-US" sz="2400" b="0" kern="1200" noProof="0" dirty="0" smtClean="0">
                          <a:solidFill>
                            <a:schemeClr val="bg2">
                              <a:lumMod val="25000"/>
                            </a:schemeClr>
                          </a:solidFill>
                          <a:latin typeface="+mj-lt"/>
                          <a:ea typeface="+mj-ea"/>
                          <a:cs typeface="+mj-cs"/>
                        </a:rPr>
                        <a:t> THE ASSIGNOR IN ITS POSITION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noProof="0" dirty="0" smtClean="0">
                          <a:solidFill>
                            <a:schemeClr val="bg2">
                              <a:lumMod val="25000"/>
                            </a:schemeClr>
                          </a:solidFill>
                          <a:latin typeface="+mj-lt"/>
                          <a:ea typeface="+mj-ea"/>
                          <a:cs typeface="+mj-cs"/>
                        </a:rPr>
                        <a:t>LICENSEE </a:t>
                      </a:r>
                      <a:r>
                        <a:rPr lang="en-US" sz="2400" b="1" kern="1200" noProof="0" dirty="0" smtClean="0">
                          <a:solidFill>
                            <a:schemeClr val="bg2">
                              <a:lumMod val="25000"/>
                            </a:schemeClr>
                          </a:solidFill>
                          <a:latin typeface="+mj-lt"/>
                          <a:ea typeface="+mj-ea"/>
                          <a:cs typeface="+mj-cs"/>
                        </a:rPr>
                        <a:t>OBTAINS A RIGHT </a:t>
                      </a:r>
                      <a:r>
                        <a:rPr lang="en-US" sz="2400" b="0" kern="1200" noProof="0" dirty="0" smtClean="0">
                          <a:solidFill>
                            <a:schemeClr val="bg2">
                              <a:lumMod val="25000"/>
                            </a:schemeClr>
                          </a:solidFill>
                          <a:latin typeface="+mj-lt"/>
                          <a:ea typeface="+mj-ea"/>
                          <a:cs typeface="+mj-cs"/>
                        </a:rPr>
                        <a:t>TO EXPLOIT OR USE THE ASSET FOR A SPECIFIC PERIOD OF TIME </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noProof="0" dirty="0" smtClean="0">
                          <a:solidFill>
                            <a:schemeClr val="bg2">
                              <a:lumMod val="25000"/>
                            </a:schemeClr>
                          </a:solidFill>
                          <a:latin typeface="+mj-lt"/>
                          <a:ea typeface="+mj-ea"/>
                          <a:cs typeface="+mj-cs"/>
                        </a:rPr>
                        <a:t>AFTER THE TRANSACTION IS COMPLETED THE SELLER </a:t>
                      </a:r>
                      <a:r>
                        <a:rPr lang="en-US" sz="2400" b="1" kern="1200" noProof="0" dirty="0" smtClean="0">
                          <a:solidFill>
                            <a:schemeClr val="bg2">
                              <a:lumMod val="25000"/>
                            </a:schemeClr>
                          </a:solidFill>
                          <a:latin typeface="+mj-lt"/>
                          <a:ea typeface="+mj-ea"/>
                          <a:cs typeface="+mj-cs"/>
                        </a:rPr>
                        <a:t>RETAINS</a:t>
                      </a:r>
                      <a:r>
                        <a:rPr lang="en-US" sz="2400" b="0" kern="1200" noProof="0" dirty="0" smtClean="0">
                          <a:solidFill>
                            <a:schemeClr val="bg2">
                              <a:lumMod val="25000"/>
                            </a:schemeClr>
                          </a:solidFill>
                          <a:latin typeface="+mj-lt"/>
                          <a:ea typeface="+mj-ea"/>
                          <a:cs typeface="+mj-cs"/>
                        </a:rPr>
                        <a:t> </a:t>
                      </a:r>
                      <a:r>
                        <a:rPr lang="en-US" sz="2400" b="1" kern="1200" noProof="0" dirty="0" smtClean="0">
                          <a:solidFill>
                            <a:schemeClr val="bg2">
                              <a:lumMod val="25000"/>
                            </a:schemeClr>
                          </a:solidFill>
                          <a:latin typeface="+mj-lt"/>
                          <a:ea typeface="+mj-ea"/>
                          <a:cs typeface="+mj-cs"/>
                        </a:rPr>
                        <a:t>NO</a:t>
                      </a:r>
                      <a:r>
                        <a:rPr lang="en-US" sz="2400" b="0" kern="1200" noProof="0" dirty="0" smtClean="0">
                          <a:solidFill>
                            <a:schemeClr val="bg2">
                              <a:lumMod val="25000"/>
                            </a:schemeClr>
                          </a:solidFill>
                          <a:latin typeface="+mj-lt"/>
                          <a:ea typeface="+mj-ea"/>
                          <a:cs typeface="+mj-cs"/>
                        </a:rPr>
                        <a:t> </a:t>
                      </a:r>
                      <a:r>
                        <a:rPr lang="en-US" sz="2400" b="1" kern="1200" noProof="0" dirty="0" smtClean="0">
                          <a:solidFill>
                            <a:schemeClr val="bg2">
                              <a:lumMod val="25000"/>
                            </a:schemeClr>
                          </a:solidFill>
                          <a:latin typeface="+mj-lt"/>
                          <a:ea typeface="+mj-ea"/>
                          <a:cs typeface="+mj-cs"/>
                        </a:rPr>
                        <a:t>RIGHTS</a:t>
                      </a:r>
                      <a:r>
                        <a:rPr lang="en-US" sz="2400" b="0" kern="1200" noProof="0" dirty="0" smtClean="0">
                          <a:solidFill>
                            <a:schemeClr val="bg2">
                              <a:lumMod val="25000"/>
                            </a:schemeClr>
                          </a:solidFill>
                          <a:latin typeface="+mj-lt"/>
                          <a:ea typeface="+mj-ea"/>
                          <a:cs typeface="+mj-cs"/>
                        </a:rPr>
                        <a:t> OVER THE ASSIGNED IP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noProof="0" dirty="0" smtClean="0">
                          <a:solidFill>
                            <a:schemeClr val="bg2">
                              <a:lumMod val="25000"/>
                            </a:schemeClr>
                          </a:solidFill>
                          <a:latin typeface="+mj-lt"/>
                          <a:ea typeface="+mj-ea"/>
                          <a:cs typeface="+mj-cs"/>
                        </a:rPr>
                        <a:t>ONCE THE LICENCE IS TERMINATED, THE RIGHTS OVER LICENSED IP </a:t>
                      </a:r>
                      <a:r>
                        <a:rPr lang="en-GB" sz="2400" b="1" kern="1200" noProof="0" dirty="0" smtClean="0">
                          <a:solidFill>
                            <a:schemeClr val="bg2">
                              <a:lumMod val="25000"/>
                            </a:schemeClr>
                          </a:solidFill>
                          <a:latin typeface="+mj-lt"/>
                          <a:ea typeface="+mj-ea"/>
                          <a:cs typeface="+mj-cs"/>
                        </a:rPr>
                        <a:t>REVERT</a:t>
                      </a:r>
                      <a:r>
                        <a:rPr lang="en-GB" sz="2400" b="0" kern="1200" noProof="0" dirty="0" smtClean="0">
                          <a:solidFill>
                            <a:schemeClr val="bg2">
                              <a:lumMod val="25000"/>
                            </a:schemeClr>
                          </a:solidFill>
                          <a:latin typeface="+mj-lt"/>
                          <a:ea typeface="+mj-ea"/>
                          <a:cs typeface="+mj-cs"/>
                        </a:rPr>
                        <a:t> TO THE OWNER</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noProof="0" dirty="0" smtClean="0">
                          <a:solidFill>
                            <a:schemeClr val="bg2">
                              <a:lumMod val="25000"/>
                            </a:schemeClr>
                          </a:solidFill>
                          <a:latin typeface="+mj-lt"/>
                          <a:ea typeface="+mj-ea"/>
                          <a:cs typeface="+mj-cs"/>
                        </a:rPr>
                        <a:t>ONE-SHOT</a:t>
                      </a:r>
                      <a:r>
                        <a:rPr lang="en-US" sz="2400" b="0" kern="1200" noProof="0" dirty="0" smtClean="0">
                          <a:solidFill>
                            <a:schemeClr val="bg2">
                              <a:lumMod val="25000"/>
                            </a:schemeClr>
                          </a:solidFill>
                          <a:latin typeface="+mj-lt"/>
                          <a:ea typeface="+mj-ea"/>
                          <a:cs typeface="+mj-cs"/>
                        </a:rPr>
                        <a:t> TRANSACTION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noProof="0" dirty="0" smtClean="0">
                          <a:solidFill>
                            <a:schemeClr val="bg2">
                              <a:lumMod val="25000"/>
                            </a:schemeClr>
                          </a:solidFill>
                          <a:latin typeface="+mj-lt"/>
                          <a:ea typeface="+mj-ea"/>
                          <a:cs typeface="+mj-cs"/>
                        </a:rPr>
                        <a:t>ONGOING</a:t>
                      </a:r>
                      <a:r>
                        <a:rPr lang="en-US" sz="2400" b="0" kern="1200" noProof="0" dirty="0" smtClean="0">
                          <a:solidFill>
                            <a:schemeClr val="bg2">
                              <a:lumMod val="25000"/>
                            </a:schemeClr>
                          </a:solidFill>
                          <a:latin typeface="+mj-lt"/>
                          <a:ea typeface="+mj-ea"/>
                          <a:cs typeface="+mj-cs"/>
                        </a:rPr>
                        <a:t>, LONG-TERM TRANSACTION </a:t>
                      </a:r>
                    </a:p>
                  </a:txBody>
                  <a:tcPr/>
                </a:tc>
                <a:extLst>
                  <a:ext uri="{0D108BD9-81ED-4DB2-BD59-A6C34878D82A}">
                    <a16:rowId xmlns:a16="http://schemas.microsoft.com/office/drawing/2014/main" val="10003"/>
                  </a:ext>
                </a:extLst>
              </a:tr>
            </a:tbl>
          </a:graphicData>
        </a:graphic>
      </p:graphicFrame>
      <p:sp>
        <p:nvSpPr>
          <p:cNvPr id="10" name="Subtitle 2"/>
          <p:cNvSpPr txBox="1">
            <a:spLocks/>
          </p:cNvSpPr>
          <p:nvPr/>
        </p:nvSpPr>
        <p:spPr>
          <a:xfrm>
            <a:off x="709674" y="2117982"/>
            <a:ext cx="9144000" cy="827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None/>
            </a:pPr>
            <a:r>
              <a:rPr lang="es-ES" sz="4000" dirty="0" smtClean="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t>ASSIGNMENT                                          LICENSE</a:t>
            </a:r>
            <a:endParaRPr lang="es-ES" sz="4000" dirty="0">
              <a:solidFill>
                <a:schemeClr val="accent1">
                  <a:lumMod val="75000"/>
                </a:schemeClr>
              </a:solidFill>
              <a:effectLst>
                <a:glow rad="241300">
                  <a:schemeClr val="bg1">
                    <a:alpha val="98000"/>
                  </a:schemeClr>
                </a:glow>
              </a:effectLst>
              <a:latin typeface="Bebas Neue Bold" panose="020B0606020202050201" pitchFamily="34" charset="0"/>
              <a:ea typeface="+mj-ea"/>
              <a:cs typeface="+mj-cs"/>
            </a:endParaRPr>
          </a:p>
        </p:txBody>
      </p:sp>
      <p:sp>
        <p:nvSpPr>
          <p:cNvPr id="11"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sp>
        <p:nvSpPr>
          <p:cNvPr id="3" name="Rectangle 2"/>
          <p:cNvSpPr/>
          <p:nvPr/>
        </p:nvSpPr>
        <p:spPr>
          <a:xfrm rot="20185120">
            <a:off x="7477909" y="910121"/>
            <a:ext cx="2463535" cy="938655"/>
          </a:xfrm>
          <a:prstGeom prst="rect">
            <a:avLst/>
          </a:prstGeom>
        </p:spPr>
        <p:txBody>
          <a:bodyPr wrap="square">
            <a:spAutoFit/>
          </a:bodyPr>
          <a:lstStyle/>
          <a:p>
            <a:pPr algn="ctr" defTabSz="669684">
              <a:lnSpc>
                <a:spcPts val="3500"/>
              </a:lnSpc>
              <a:spcBef>
                <a:spcPts val="1004"/>
              </a:spcBef>
              <a:defRPr/>
            </a:pPr>
            <a:r>
              <a:rPr lang="en-US" sz="2800" dirty="0" smtClean="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t>Merchandising</a:t>
            </a:r>
            <a:br>
              <a:rPr lang="en-US" sz="2800" dirty="0" smtClean="0">
                <a:solidFill>
                  <a:schemeClr val="accent1">
                    <a:lumMod val="75000"/>
                  </a:schemeClr>
                </a:solidFill>
                <a:effectLst>
                  <a:glow rad="241300">
                    <a:schemeClr val="bg1">
                      <a:alpha val="98000"/>
                    </a:schemeClr>
                  </a:glow>
                </a:effectLst>
                <a:latin typeface="Bebas Neue Bold" panose="020B0606020202050201" pitchFamily="34" charset="0"/>
                <a:ea typeface="+mj-ea"/>
                <a:cs typeface="+mj-cs"/>
              </a:rPr>
            </a:br>
            <a:r>
              <a:rPr lang="en-US" altLang="es-ES" sz="2800" dirty="0" smtClean="0">
                <a:solidFill>
                  <a:schemeClr val="accent1">
                    <a:lumMod val="75000"/>
                  </a:schemeClr>
                </a:solidFill>
                <a:effectLst>
                  <a:glow rad="241300">
                    <a:schemeClr val="bg1">
                      <a:alpha val="98000"/>
                    </a:schemeClr>
                  </a:glow>
                </a:effectLst>
                <a:latin typeface="Bebas Neue Bold" panose="020B0606020202050201" pitchFamily="34" charset="0"/>
                <a:ea typeface="+mj-ea"/>
                <a:cs typeface="+mj-cs"/>
                <a:sym typeface="Helvetica" charset="0"/>
              </a:rPr>
              <a:t>Agreements</a:t>
            </a:r>
            <a:endParaRPr lang="en-US" sz="2800" dirty="0">
              <a:solidFill>
                <a:schemeClr val="accent1">
                  <a:lumMod val="75000"/>
                </a:schemeClr>
              </a:solidFill>
              <a:effectLst>
                <a:glow rad="241300">
                  <a:schemeClr val="bg1">
                    <a:alpha val="98000"/>
                  </a:schemeClr>
                </a:glow>
              </a:effectLst>
              <a:latin typeface="Bebas Neue Bold" panose="020B0606020202050201" pitchFamily="34" charset="0"/>
              <a:ea typeface="+mj-ea"/>
              <a:cs typeface="+mj-cs"/>
            </a:endParaRPr>
          </a:p>
        </p:txBody>
      </p:sp>
      <p:sp>
        <p:nvSpPr>
          <p:cNvPr id="14" name="Rectangle 13"/>
          <p:cNvSpPr/>
          <p:nvPr/>
        </p:nvSpPr>
        <p:spPr>
          <a:xfrm rot="20185120">
            <a:off x="6435784" y="1228347"/>
            <a:ext cx="2463535" cy="1323439"/>
          </a:xfrm>
          <a:prstGeom prst="rect">
            <a:avLst/>
          </a:prstGeom>
        </p:spPr>
        <p:txBody>
          <a:bodyPr wrap="square">
            <a:spAutoFit/>
          </a:bodyPr>
          <a:lstStyle/>
          <a:p>
            <a:pPr algn="ctr" defTabSz="669684">
              <a:spcBef>
                <a:spcPts val="1004"/>
              </a:spcBef>
              <a:defRPr/>
            </a:pPr>
            <a:r>
              <a:rPr lang="en-US" sz="8000" dirty="0" smtClean="0">
                <a:solidFill>
                  <a:srgbClr val="77BBE9"/>
                </a:solidFill>
                <a:effectLst>
                  <a:glow rad="241300">
                    <a:schemeClr val="bg1">
                      <a:alpha val="98000"/>
                    </a:schemeClr>
                  </a:glow>
                </a:effectLst>
                <a:latin typeface="Bebas Neue Bold" panose="020B0606020202050201" pitchFamily="34" charset="0"/>
                <a:ea typeface="+mj-ea"/>
                <a:cs typeface="+mj-cs"/>
              </a:rPr>
              <a:t>+</a:t>
            </a:r>
            <a:endParaRPr lang="en-US" sz="8000" dirty="0">
              <a:solidFill>
                <a:srgbClr val="77BBE9"/>
              </a:solidFill>
              <a:effectLst>
                <a:glow rad="241300">
                  <a:schemeClr val="bg1">
                    <a:alpha val="98000"/>
                  </a:schemeClr>
                </a:glow>
              </a:effectLst>
              <a:latin typeface="Bebas Neue Bold" panose="020B0606020202050201" pitchFamily="34" charset="0"/>
              <a:ea typeface="+mj-ea"/>
              <a:cs typeface="+mj-cs"/>
            </a:endParaRPr>
          </a:p>
        </p:txBody>
      </p:sp>
    </p:spTree>
    <p:extLst>
      <p:ext uri="{BB962C8B-B14F-4D97-AF65-F5344CB8AC3E}">
        <p14:creationId xmlns:p14="http://schemas.microsoft.com/office/powerpoint/2010/main" val="1357937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BF5040-82C4-4BF4-AFA4-68D6DD13F7A0}" type="slidenum">
              <a:rPr lang="es-ES" smtClean="0"/>
              <a:t>5</a:t>
            </a:fld>
            <a:endParaRPr lang="es-ES" dirty="0"/>
          </a:p>
        </p:txBody>
      </p:sp>
      <p:sp>
        <p:nvSpPr>
          <p:cNvPr id="4"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Rectangle 2"/>
          <p:cNvSpPr/>
          <p:nvPr/>
        </p:nvSpPr>
        <p:spPr>
          <a:xfrm>
            <a:off x="740154" y="1512435"/>
            <a:ext cx="10760966" cy="3308598"/>
          </a:xfrm>
          <a:prstGeom prst="rect">
            <a:avLst/>
          </a:prstGeom>
        </p:spPr>
        <p:txBody>
          <a:bodyPr wrap="square">
            <a:spAutoFit/>
          </a:bodyPr>
          <a:lstStyle/>
          <a:p>
            <a:r>
              <a:rPr lang="en-US" sz="2800" dirty="0" smtClean="0">
                <a:solidFill>
                  <a:srgbClr val="0070C0"/>
                </a:solidFill>
                <a:latin typeface="+mj-lt"/>
              </a:rPr>
              <a:t>Sponsorship </a:t>
            </a:r>
            <a:r>
              <a:rPr lang="en-US" altLang="es-ES" sz="2800" dirty="0" smtClean="0">
                <a:solidFill>
                  <a:srgbClr val="0070C0"/>
                </a:solidFill>
                <a:latin typeface="+mj-lt"/>
                <a:sym typeface="Helvetica" charset="0"/>
              </a:rPr>
              <a:t>Agreements</a:t>
            </a:r>
            <a:endParaRPr lang="en-US" sz="2800" dirty="0" smtClean="0">
              <a:solidFill>
                <a:schemeClr val="bg2">
                  <a:lumMod val="25000"/>
                </a:schemeClr>
              </a:solidFill>
              <a:latin typeface="+mj-lt"/>
              <a:ea typeface="+mj-ea"/>
              <a:cs typeface="+mj-cs"/>
            </a:endParaRPr>
          </a:p>
          <a:p>
            <a:pPr algn="just"/>
            <a:endParaRPr lang="en-US" sz="2000" dirty="0" smtClean="0">
              <a:solidFill>
                <a:schemeClr val="bg2">
                  <a:lumMod val="25000"/>
                </a:schemeClr>
              </a:solidFill>
              <a:latin typeface="+mj-lt"/>
              <a:ea typeface="+mj-ea"/>
              <a:cs typeface="+mj-cs"/>
            </a:endParaRPr>
          </a:p>
          <a:p>
            <a:pPr algn="just"/>
            <a:r>
              <a:rPr lang="en-US" sz="2400" b="1" dirty="0" smtClean="0">
                <a:latin typeface="+mj-lt"/>
              </a:rPr>
              <a:t>Sponsorship</a:t>
            </a:r>
            <a:r>
              <a:rPr lang="en-US" sz="2400" dirty="0" smtClean="0">
                <a:latin typeface="+mj-lt"/>
              </a:rPr>
              <a:t>: any communication by which a </a:t>
            </a:r>
            <a:r>
              <a:rPr lang="en-US" sz="2400" dirty="0">
                <a:latin typeface="+mj-lt"/>
              </a:rPr>
              <a:t>sponsor, for the </a:t>
            </a:r>
            <a:r>
              <a:rPr lang="en-US" sz="2400" b="1" dirty="0">
                <a:latin typeface="+mj-lt"/>
              </a:rPr>
              <a:t>mutual benefit </a:t>
            </a:r>
            <a:r>
              <a:rPr lang="en-US" sz="2400" dirty="0">
                <a:latin typeface="+mj-lt"/>
              </a:rPr>
              <a:t>of sponsor and sponsored party, contractually provides </a:t>
            </a:r>
            <a:r>
              <a:rPr lang="en-US" sz="2400" b="1" dirty="0">
                <a:latin typeface="+mj-lt"/>
              </a:rPr>
              <a:t>financing or other support </a:t>
            </a:r>
            <a:r>
              <a:rPr lang="en-US" sz="2400" dirty="0">
                <a:latin typeface="+mj-lt"/>
              </a:rPr>
              <a:t>in order to establish a </a:t>
            </a:r>
            <a:r>
              <a:rPr lang="en-US" sz="2400" b="1" dirty="0">
                <a:latin typeface="+mj-lt"/>
              </a:rPr>
              <a:t>positive association</a:t>
            </a:r>
            <a:r>
              <a:rPr lang="en-US" sz="2400" dirty="0">
                <a:latin typeface="+mj-lt"/>
              </a:rPr>
              <a:t> between the sponsor's </a:t>
            </a:r>
            <a:r>
              <a:rPr lang="en-US" sz="2400" b="1" dirty="0">
                <a:latin typeface="+mj-lt"/>
              </a:rPr>
              <a:t>image, brands, products or services </a:t>
            </a:r>
            <a:r>
              <a:rPr lang="en-US" sz="2400" dirty="0">
                <a:latin typeface="+mj-lt"/>
              </a:rPr>
              <a:t>and a sponsored </a:t>
            </a:r>
            <a:r>
              <a:rPr lang="en-US" sz="2400" b="1" dirty="0">
                <a:latin typeface="+mj-lt"/>
              </a:rPr>
              <a:t>event, activity, organization or individual</a:t>
            </a:r>
            <a:r>
              <a:rPr lang="en-US" sz="2400" dirty="0" smtClean="0">
                <a:latin typeface="+mj-lt"/>
              </a:rPr>
              <a:t>. </a:t>
            </a:r>
            <a:endParaRPr lang="en-US" sz="2400" dirty="0">
              <a:solidFill>
                <a:schemeClr val="bg2">
                  <a:lumMod val="25000"/>
                </a:schemeClr>
              </a:solidFill>
              <a:latin typeface="+mj-lt"/>
              <a:ea typeface="+mj-ea"/>
              <a:cs typeface="+mj-cs"/>
            </a:endParaRPr>
          </a:p>
          <a:p>
            <a:endParaRPr lang="en-US" sz="2000" dirty="0">
              <a:solidFill>
                <a:schemeClr val="bg2">
                  <a:lumMod val="25000"/>
                </a:schemeClr>
              </a:solidFill>
              <a:latin typeface="+mj-lt"/>
              <a:ea typeface="+mj-ea"/>
              <a:cs typeface="+mj-cs"/>
            </a:endParaRPr>
          </a:p>
          <a:p>
            <a:endParaRPr lang="en-US" sz="2000" dirty="0">
              <a:solidFill>
                <a:schemeClr val="bg2">
                  <a:lumMod val="25000"/>
                </a:schemeClr>
              </a:solidFill>
              <a:latin typeface="+mj-lt"/>
              <a:ea typeface="+mj-ea"/>
              <a:cs typeface="+mj-cs"/>
            </a:endParaRPr>
          </a:p>
          <a:p>
            <a:pPr>
              <a:lnSpc>
                <a:spcPts val="3000"/>
              </a:lnSpc>
            </a:pPr>
            <a:endParaRPr lang="en-US" sz="2000" dirty="0"/>
          </a:p>
        </p:txBody>
      </p:sp>
      <p:sp>
        <p:nvSpPr>
          <p:cNvPr id="6"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sp>
        <p:nvSpPr>
          <p:cNvPr id="8" name="Rectangle 7"/>
          <p:cNvSpPr/>
          <p:nvPr/>
        </p:nvSpPr>
        <p:spPr>
          <a:xfrm>
            <a:off x="8444423" y="3591567"/>
            <a:ext cx="3056697" cy="215444"/>
          </a:xfrm>
          <a:prstGeom prst="rect">
            <a:avLst/>
          </a:prstGeom>
        </p:spPr>
        <p:txBody>
          <a:bodyPr wrap="square">
            <a:spAutoFit/>
          </a:bodyPr>
          <a:lstStyle/>
          <a:p>
            <a:pPr algn="r"/>
            <a:r>
              <a:rPr lang="es-ES" sz="800" dirty="0" smtClean="0"/>
              <a:t>ICC </a:t>
            </a:r>
            <a:r>
              <a:rPr lang="es-ES" sz="800" dirty="0" err="1" smtClean="0"/>
              <a:t>Code</a:t>
            </a:r>
            <a:r>
              <a:rPr lang="es-ES" sz="800" dirty="0" smtClean="0"/>
              <a:t> </a:t>
            </a:r>
            <a:r>
              <a:rPr lang="es-ES" sz="800" dirty="0" err="1" smtClean="0"/>
              <a:t>on</a:t>
            </a:r>
            <a:r>
              <a:rPr lang="es-ES" sz="800" dirty="0" smtClean="0"/>
              <a:t> </a:t>
            </a:r>
            <a:r>
              <a:rPr lang="es-ES" sz="800" dirty="0" err="1" smtClean="0"/>
              <a:t>Sponsorship</a:t>
            </a:r>
            <a:endParaRPr lang="es-ES" sz="800" dirty="0"/>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82" t="22244" r="10647" b="22244"/>
          <a:stretch/>
        </p:blipFill>
        <p:spPr bwMode="auto">
          <a:xfrm>
            <a:off x="2683703" y="4160515"/>
            <a:ext cx="5455920" cy="214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281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sp>
        <p:nvSpPr>
          <p:cNvPr id="2" name="Slide Number Placeholder 1"/>
          <p:cNvSpPr>
            <a:spLocks noGrp="1"/>
          </p:cNvSpPr>
          <p:nvPr>
            <p:ph type="sldNum" sz="quarter" idx="12"/>
          </p:nvPr>
        </p:nvSpPr>
        <p:spPr/>
        <p:txBody>
          <a:bodyPr/>
          <a:lstStyle/>
          <a:p>
            <a:fld id="{68BF5040-82C4-4BF4-AFA4-68D6DD13F7A0}" type="slidenum">
              <a:rPr lang="es-ES" smtClean="0"/>
              <a:t>6</a:t>
            </a:fld>
            <a:endParaRPr lang="es-ES" dirty="0"/>
          </a:p>
        </p:txBody>
      </p:sp>
      <p:sp>
        <p:nvSpPr>
          <p:cNvPr id="3" name="Rectangle 2"/>
          <p:cNvSpPr/>
          <p:nvPr/>
        </p:nvSpPr>
        <p:spPr>
          <a:xfrm>
            <a:off x="1197354" y="1715206"/>
            <a:ext cx="4321311" cy="523220"/>
          </a:xfrm>
          <a:prstGeom prst="rect">
            <a:avLst/>
          </a:prstGeom>
        </p:spPr>
        <p:txBody>
          <a:bodyPr wrap="none">
            <a:spAutoFit/>
          </a:bodyPr>
          <a:lstStyle/>
          <a:p>
            <a:r>
              <a:rPr lang="en-US" sz="2800" dirty="0" smtClean="0">
                <a:solidFill>
                  <a:srgbClr val="0070C0"/>
                </a:solidFill>
                <a:latin typeface="+mj-lt"/>
                <a:ea typeface="+mj-ea"/>
                <a:cs typeface="+mj-cs"/>
              </a:rPr>
              <a:t>SPONSORSHIP AGREEMENTS</a:t>
            </a:r>
            <a:endParaRPr lang="en-US" sz="2800" dirty="0">
              <a:solidFill>
                <a:srgbClr val="0070C0"/>
              </a:solidFill>
              <a:latin typeface="+mj-lt"/>
              <a:ea typeface="+mj-ea"/>
              <a:cs typeface="+mj-cs"/>
              <a:hlinkClick r:id="rId2"/>
            </a:endParaRPr>
          </a:p>
        </p:txBody>
      </p:sp>
      <p:sp>
        <p:nvSpPr>
          <p:cNvPr id="5" name="Rectangle 4"/>
          <p:cNvSpPr/>
          <p:nvPr/>
        </p:nvSpPr>
        <p:spPr>
          <a:xfrm>
            <a:off x="1087120" y="3165178"/>
            <a:ext cx="6614160" cy="2246769"/>
          </a:xfrm>
          <a:prstGeom prst="rect">
            <a:avLst/>
          </a:prstGeom>
        </p:spPr>
        <p:txBody>
          <a:bodyPr wrap="square">
            <a:spAutoFit/>
          </a:bodyPr>
          <a:lstStyle/>
          <a:p>
            <a:r>
              <a:rPr lang="en-US" sz="2000" i="1" dirty="0">
                <a:solidFill>
                  <a:schemeClr val="bg2">
                    <a:lumMod val="25000"/>
                  </a:schemeClr>
                </a:solidFill>
                <a:latin typeface="+mj-lt"/>
                <a:ea typeface="+mj-ea"/>
                <a:cs typeface="+mj-cs"/>
              </a:rPr>
              <a:t>“It’s like the Olympic rings: if a company has the Olympic rings on its business card it means they are top-level and leading their industry </a:t>
            </a:r>
            <a:r>
              <a:rPr lang="en-US" sz="2000" i="1" dirty="0" smtClean="0">
                <a:solidFill>
                  <a:schemeClr val="bg2">
                    <a:lumMod val="25000"/>
                  </a:schemeClr>
                </a:solidFill>
                <a:latin typeface="+mj-lt"/>
                <a:ea typeface="+mj-ea"/>
                <a:cs typeface="+mj-cs"/>
              </a:rPr>
              <a:t>segment.</a:t>
            </a:r>
            <a:br>
              <a:rPr lang="en-US" sz="2000" i="1" dirty="0" smtClean="0">
                <a:solidFill>
                  <a:schemeClr val="bg2">
                    <a:lumMod val="25000"/>
                  </a:schemeClr>
                </a:solidFill>
                <a:latin typeface="+mj-lt"/>
                <a:ea typeface="+mj-ea"/>
                <a:cs typeface="+mj-cs"/>
              </a:rPr>
            </a:br>
            <a:r>
              <a:rPr lang="en-US" sz="2000" i="1" dirty="0" smtClean="0">
                <a:solidFill>
                  <a:schemeClr val="bg2">
                    <a:lumMod val="25000"/>
                  </a:schemeClr>
                </a:solidFill>
                <a:latin typeface="+mj-lt"/>
                <a:ea typeface="+mj-ea"/>
                <a:cs typeface="+mj-cs"/>
              </a:rPr>
              <a:t>A </a:t>
            </a:r>
            <a:r>
              <a:rPr lang="en-US" sz="2000" i="1" dirty="0">
                <a:solidFill>
                  <a:schemeClr val="bg2">
                    <a:lumMod val="25000"/>
                  </a:schemeClr>
                </a:solidFill>
                <a:latin typeface="+mj-lt"/>
                <a:ea typeface="+mj-ea"/>
                <a:cs typeface="+mj-cs"/>
              </a:rPr>
              <a:t>partnership with Manchester United, Real Madrid or FC Barcelona in many markets has the same effect. </a:t>
            </a:r>
            <a:r>
              <a:rPr lang="en-US" sz="2000" i="1" dirty="0" smtClean="0">
                <a:solidFill>
                  <a:schemeClr val="bg2">
                    <a:lumMod val="25000"/>
                  </a:schemeClr>
                </a:solidFill>
                <a:latin typeface="+mj-lt"/>
                <a:ea typeface="+mj-ea"/>
                <a:cs typeface="+mj-cs"/>
              </a:rPr>
              <a:t/>
            </a:r>
            <a:br>
              <a:rPr lang="en-US" sz="2000" i="1" dirty="0" smtClean="0">
                <a:solidFill>
                  <a:schemeClr val="bg2">
                    <a:lumMod val="25000"/>
                  </a:schemeClr>
                </a:solidFill>
                <a:latin typeface="+mj-lt"/>
                <a:ea typeface="+mj-ea"/>
                <a:cs typeface="+mj-cs"/>
              </a:rPr>
            </a:br>
            <a:r>
              <a:rPr lang="en-US" sz="2000" i="1" dirty="0" smtClean="0">
                <a:solidFill>
                  <a:schemeClr val="bg2">
                    <a:lumMod val="25000"/>
                  </a:schemeClr>
                </a:solidFill>
                <a:latin typeface="+mj-lt"/>
                <a:ea typeface="+mj-ea"/>
                <a:cs typeface="+mj-cs"/>
              </a:rPr>
              <a:t>If </a:t>
            </a:r>
            <a:r>
              <a:rPr lang="en-US" sz="2000" i="1" dirty="0">
                <a:solidFill>
                  <a:schemeClr val="bg2">
                    <a:lumMod val="25000"/>
                  </a:schemeClr>
                </a:solidFill>
                <a:latin typeface="+mj-lt"/>
                <a:ea typeface="+mj-ea"/>
                <a:cs typeface="+mj-cs"/>
              </a:rPr>
              <a:t>you partner with a Real Madrid as a telecommunications firm in Indonesia you are a leading telco in </a:t>
            </a:r>
            <a:r>
              <a:rPr lang="en-US" sz="2000" i="1" dirty="0" smtClean="0">
                <a:solidFill>
                  <a:schemeClr val="bg2">
                    <a:lumMod val="25000"/>
                  </a:schemeClr>
                </a:solidFill>
                <a:latin typeface="+mj-lt"/>
                <a:ea typeface="+mj-ea"/>
                <a:cs typeface="+mj-cs"/>
              </a:rPr>
              <a:t>Indonesia.”</a:t>
            </a:r>
            <a:endParaRPr lang="es-ES" sz="2000" i="1" dirty="0">
              <a:solidFill>
                <a:schemeClr val="bg2">
                  <a:lumMod val="25000"/>
                </a:schemeClr>
              </a:solidFill>
              <a:latin typeface="+mj-lt"/>
              <a:ea typeface="+mj-ea"/>
              <a:cs typeface="+mj-cs"/>
            </a:endParaRPr>
          </a:p>
        </p:txBody>
      </p:sp>
      <p:sp>
        <p:nvSpPr>
          <p:cNvPr id="6" name="Rectangle 5"/>
          <p:cNvSpPr/>
          <p:nvPr/>
        </p:nvSpPr>
        <p:spPr>
          <a:xfrm>
            <a:off x="782320" y="5981115"/>
            <a:ext cx="6096000" cy="261610"/>
          </a:xfrm>
          <a:prstGeom prst="rect">
            <a:avLst/>
          </a:prstGeom>
        </p:spPr>
        <p:txBody>
          <a:bodyPr>
            <a:spAutoFit/>
          </a:bodyPr>
          <a:lstStyle/>
          <a:p>
            <a:r>
              <a:rPr lang="es-ES" sz="1050" dirty="0">
                <a:hlinkClick r:id="rId3"/>
              </a:rPr>
              <a:t>https://nielsensports.com/europe-sponsorship-market-euro-2016-mega-clubs-evolving-models/</a:t>
            </a:r>
            <a:endParaRPr lang="es-ES" sz="105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120" y="2345357"/>
            <a:ext cx="2570480" cy="819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847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BF5040-82C4-4BF4-AFA4-68D6DD13F7A0}" type="slidenum">
              <a:rPr lang="es-ES" smtClean="0"/>
              <a:t>7</a:t>
            </a:fld>
            <a:endParaRPr lang="es-ES"/>
          </a:p>
        </p:txBody>
      </p:sp>
      <p:sp>
        <p:nvSpPr>
          <p:cNvPr id="4"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Rectangle 2"/>
          <p:cNvSpPr/>
          <p:nvPr/>
        </p:nvSpPr>
        <p:spPr>
          <a:xfrm>
            <a:off x="740154" y="1512435"/>
            <a:ext cx="10760966" cy="1092607"/>
          </a:xfrm>
          <a:prstGeom prst="rect">
            <a:avLst/>
          </a:prstGeom>
        </p:spPr>
        <p:txBody>
          <a:bodyPr wrap="square">
            <a:spAutoFit/>
          </a:bodyPr>
          <a:lstStyle/>
          <a:p>
            <a:endParaRPr lang="en-US" sz="2000" dirty="0">
              <a:solidFill>
                <a:schemeClr val="bg2">
                  <a:lumMod val="25000"/>
                </a:schemeClr>
              </a:solidFill>
              <a:latin typeface="+mj-lt"/>
              <a:ea typeface="+mj-ea"/>
              <a:cs typeface="+mj-cs"/>
            </a:endParaRPr>
          </a:p>
          <a:p>
            <a:endParaRPr lang="en-US" sz="2000" dirty="0">
              <a:solidFill>
                <a:schemeClr val="bg2">
                  <a:lumMod val="25000"/>
                </a:schemeClr>
              </a:solidFill>
              <a:latin typeface="+mj-lt"/>
              <a:ea typeface="+mj-ea"/>
              <a:cs typeface="+mj-cs"/>
            </a:endParaRPr>
          </a:p>
          <a:p>
            <a:pPr>
              <a:lnSpc>
                <a:spcPts val="3000"/>
              </a:lnSpc>
            </a:pPr>
            <a:endParaRPr lang="en-US" sz="2000" dirty="0"/>
          </a:p>
        </p:txBody>
      </p:sp>
      <p:sp>
        <p:nvSpPr>
          <p:cNvPr id="6"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sp>
        <p:nvSpPr>
          <p:cNvPr id="10" name="Rectangle 8"/>
          <p:cNvSpPr txBox="1">
            <a:spLocks noChangeArrowheads="1"/>
          </p:cNvSpPr>
          <p:nvPr/>
        </p:nvSpPr>
        <p:spPr>
          <a:xfrm>
            <a:off x="2540000" y="1808896"/>
            <a:ext cx="9530754" cy="48242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altLang="es-ES" sz="2200" b="1" dirty="0" smtClean="0">
                <a:latin typeface="+mj-lt"/>
              </a:rPr>
              <a:t>US</a:t>
            </a:r>
            <a:r>
              <a:rPr lang="en-US" altLang="es-ES" sz="2200" dirty="0" smtClean="0">
                <a:latin typeface="+mj-lt"/>
              </a:rPr>
              <a:t>, the </a:t>
            </a:r>
            <a:r>
              <a:rPr lang="en-US" altLang="es-ES" sz="2200" b="1" u="sng" dirty="0" smtClean="0">
                <a:latin typeface="+mj-lt"/>
              </a:rPr>
              <a:t>right of publicity</a:t>
            </a:r>
            <a:r>
              <a:rPr lang="en-US" altLang="es-ES" sz="2200" b="1" dirty="0" smtClean="0">
                <a:latin typeface="+mj-lt"/>
              </a:rPr>
              <a:t> </a:t>
            </a:r>
            <a:r>
              <a:rPr lang="en-US" altLang="es-ES" sz="2200" dirty="0" smtClean="0">
                <a:latin typeface="+mj-lt"/>
              </a:rPr>
              <a:t>arises from the </a:t>
            </a:r>
            <a:r>
              <a:rPr lang="en-US" altLang="es-ES" sz="2200" b="1" u="sng" dirty="0" smtClean="0">
                <a:latin typeface="+mj-lt"/>
              </a:rPr>
              <a:t>concept of privacy</a:t>
            </a:r>
            <a:r>
              <a:rPr lang="en-US" altLang="es-ES" sz="2200" dirty="0" smtClean="0">
                <a:latin typeface="+mj-lt"/>
              </a:rPr>
              <a:t>, referred to in the Fourth Amendment. The right of publicity is considered an economic right (the right of ownership in an intangible asset)</a:t>
            </a:r>
          </a:p>
          <a:p>
            <a:pPr>
              <a:lnSpc>
                <a:spcPct val="115000"/>
              </a:lnSpc>
            </a:pPr>
            <a:r>
              <a:rPr lang="en-US" altLang="es-ES" sz="2200" b="1" dirty="0" smtClean="0">
                <a:latin typeface="+mj-lt"/>
              </a:rPr>
              <a:t>CONTINENTAL EUROPE</a:t>
            </a:r>
            <a:r>
              <a:rPr lang="en-US" altLang="es-ES" sz="2200" dirty="0" smtClean="0">
                <a:latin typeface="+mj-lt"/>
              </a:rPr>
              <a:t>, conceived as a </a:t>
            </a:r>
            <a:r>
              <a:rPr lang="en-US" altLang="es-ES" sz="2200" b="1" u="sng" dirty="0" smtClean="0">
                <a:latin typeface="+mj-lt"/>
              </a:rPr>
              <a:t>personality right and, as such, a fundamental right</a:t>
            </a:r>
            <a:r>
              <a:rPr lang="en-US" altLang="es-ES" sz="2200" dirty="0" smtClean="0">
                <a:latin typeface="+mj-lt"/>
              </a:rPr>
              <a:t>. The commercial aspect of this right has traditionally been of secondary importance. European experts and the European courts are moving ever closer to the U.S. model because of its greater economic functionality</a:t>
            </a:r>
          </a:p>
          <a:p>
            <a:pPr>
              <a:lnSpc>
                <a:spcPct val="115000"/>
              </a:lnSpc>
            </a:pPr>
            <a:r>
              <a:rPr lang="en-US" altLang="es-ES" sz="2200" b="1" dirty="0" smtClean="0">
                <a:latin typeface="+mj-lt"/>
              </a:rPr>
              <a:t>UNITED KINGDOM</a:t>
            </a:r>
            <a:r>
              <a:rPr lang="en-US" altLang="es-ES" sz="2200" dirty="0" smtClean="0">
                <a:latin typeface="+mj-lt"/>
              </a:rPr>
              <a:t>, </a:t>
            </a:r>
            <a:r>
              <a:rPr lang="en-US" altLang="es-ES" sz="2200" b="1" u="sng" dirty="0" smtClean="0">
                <a:latin typeface="+mj-lt"/>
              </a:rPr>
              <a:t>does not recognize</a:t>
            </a:r>
            <a:r>
              <a:rPr lang="en-US" altLang="es-ES" sz="2200" dirty="0" smtClean="0">
                <a:latin typeface="+mj-lt"/>
              </a:rPr>
              <a:t> a general privacy right or a right of personal portrayal as such. Case law protection: passing off and breach of confidence</a:t>
            </a:r>
            <a:endParaRPr lang="en-US" altLang="es-ES" sz="2200" dirty="0">
              <a:latin typeface="+mj-lt"/>
            </a:endParaRPr>
          </a:p>
        </p:txBody>
      </p:sp>
      <p:pic>
        <p:nvPicPr>
          <p:cNvPr id="11" name="Picture 4" descr="http://www.ucentral.cl/paginacentral/archivo/posgrado/posgrado13.htm">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97" y="1886744"/>
            <a:ext cx="1693393" cy="98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010389/00-6">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452" y="3348837"/>
            <a:ext cx="1694338" cy="95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r619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452" y="4895808"/>
            <a:ext cx="1694338" cy="95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07544" y="1179263"/>
            <a:ext cx="2132443" cy="523220"/>
          </a:xfrm>
          <a:prstGeom prst="rect">
            <a:avLst/>
          </a:prstGeom>
        </p:spPr>
        <p:txBody>
          <a:bodyPr wrap="none">
            <a:spAutoFit/>
          </a:bodyPr>
          <a:lstStyle/>
          <a:p>
            <a:r>
              <a:rPr lang="en-US" sz="2800" dirty="0" smtClean="0">
                <a:solidFill>
                  <a:srgbClr val="0070C0"/>
                </a:solidFill>
                <a:latin typeface="+mj-lt"/>
              </a:rPr>
              <a:t>Image Rights </a:t>
            </a:r>
            <a:endParaRPr lang="en-US" sz="2800" dirty="0">
              <a:solidFill>
                <a:schemeClr val="bg2">
                  <a:lumMod val="25000"/>
                </a:schemeClr>
              </a:solidFill>
              <a:latin typeface="+mj-lt"/>
            </a:endParaRPr>
          </a:p>
        </p:txBody>
      </p:sp>
    </p:spTree>
    <p:extLst>
      <p:ext uri="{BB962C8B-B14F-4D97-AF65-F5344CB8AC3E}">
        <p14:creationId xmlns:p14="http://schemas.microsoft.com/office/powerpoint/2010/main" val="3488711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BF5040-82C4-4BF4-AFA4-68D6DD13F7A0}" type="slidenum">
              <a:rPr lang="es-ES" smtClean="0"/>
              <a:t>8</a:t>
            </a:fld>
            <a:endParaRPr lang="es-ES"/>
          </a:p>
        </p:txBody>
      </p:sp>
      <p:sp>
        <p:nvSpPr>
          <p:cNvPr id="4"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Rectangle 2"/>
          <p:cNvSpPr/>
          <p:nvPr/>
        </p:nvSpPr>
        <p:spPr>
          <a:xfrm>
            <a:off x="740154" y="1512435"/>
            <a:ext cx="10760966" cy="1092607"/>
          </a:xfrm>
          <a:prstGeom prst="rect">
            <a:avLst/>
          </a:prstGeom>
        </p:spPr>
        <p:txBody>
          <a:bodyPr wrap="square">
            <a:spAutoFit/>
          </a:bodyPr>
          <a:lstStyle/>
          <a:p>
            <a:endParaRPr lang="en-US" sz="2000" dirty="0">
              <a:solidFill>
                <a:schemeClr val="bg2">
                  <a:lumMod val="25000"/>
                </a:schemeClr>
              </a:solidFill>
              <a:latin typeface="+mj-lt"/>
              <a:ea typeface="+mj-ea"/>
              <a:cs typeface="+mj-cs"/>
            </a:endParaRPr>
          </a:p>
          <a:p>
            <a:endParaRPr lang="en-US" sz="2000" dirty="0">
              <a:solidFill>
                <a:schemeClr val="bg2">
                  <a:lumMod val="25000"/>
                </a:schemeClr>
              </a:solidFill>
              <a:latin typeface="+mj-lt"/>
              <a:ea typeface="+mj-ea"/>
              <a:cs typeface="+mj-cs"/>
            </a:endParaRPr>
          </a:p>
          <a:p>
            <a:pPr>
              <a:lnSpc>
                <a:spcPts val="3000"/>
              </a:lnSpc>
            </a:pPr>
            <a:endParaRPr lang="en-US" sz="2000" dirty="0"/>
          </a:p>
        </p:txBody>
      </p:sp>
      <p:sp>
        <p:nvSpPr>
          <p:cNvPr id="6"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sp>
        <p:nvSpPr>
          <p:cNvPr id="14" name="Rectangle 3"/>
          <p:cNvSpPr txBox="1">
            <a:spLocks noChangeArrowheads="1"/>
          </p:cNvSpPr>
          <p:nvPr/>
        </p:nvSpPr>
        <p:spPr>
          <a:xfrm>
            <a:off x="869158" y="1756917"/>
            <a:ext cx="7319367" cy="41545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69604">
              <a:spcBef>
                <a:spcPts val="1004"/>
              </a:spcBef>
              <a:buFont typeface="Arial" panose="020B0604020202020204" pitchFamily="34" charset="0"/>
              <a:buNone/>
              <a:defRPr/>
            </a:pPr>
            <a:r>
              <a:rPr lang="en-US" sz="2400" b="1" dirty="0" smtClean="0">
                <a:latin typeface="+mj-lt"/>
                <a:ea typeface="Helvetica" charset="0"/>
                <a:cs typeface="Helvetica" charset="0"/>
              </a:rPr>
              <a:t>Piecemeal regulation across the European Union</a:t>
            </a:r>
          </a:p>
          <a:p>
            <a:pPr lvl="1">
              <a:spcBef>
                <a:spcPct val="0"/>
              </a:spcBef>
              <a:defRPr/>
            </a:pPr>
            <a:r>
              <a:rPr lang="en-US" dirty="0" smtClean="0">
                <a:solidFill>
                  <a:srgbClr val="42464D"/>
                </a:solidFill>
                <a:latin typeface="+mj-lt"/>
                <a:ea typeface="Helvetica" charset="0"/>
                <a:cs typeface="Helvetica" charset="0"/>
              </a:rPr>
              <a:t>The right to one’s own image is regulated pursuant to the internal law of each Member State</a:t>
            </a:r>
          </a:p>
          <a:p>
            <a:pPr lvl="1">
              <a:spcBef>
                <a:spcPct val="0"/>
              </a:spcBef>
              <a:defRPr/>
            </a:pPr>
            <a:r>
              <a:rPr lang="en-US" dirty="0" smtClean="0">
                <a:solidFill>
                  <a:srgbClr val="42464D"/>
                </a:solidFill>
                <a:latin typeface="+mj-lt"/>
                <a:ea typeface="Helvetica" charset="0"/>
                <a:cs typeface="Helvetica" charset="0"/>
              </a:rPr>
              <a:t>There has been no attempt at harmonization. </a:t>
            </a:r>
          </a:p>
          <a:p>
            <a:pPr lvl="1">
              <a:spcBef>
                <a:spcPct val="0"/>
              </a:spcBef>
              <a:buFont typeface="Monotype Sorts" charset="2"/>
              <a:buNone/>
              <a:defRPr/>
            </a:pPr>
            <a:endParaRPr lang="en-US" b="1" dirty="0" smtClean="0">
              <a:latin typeface="+mj-lt"/>
              <a:ea typeface="Helvetica" charset="0"/>
              <a:cs typeface="Helvetica" charset="0"/>
            </a:endParaRPr>
          </a:p>
          <a:p>
            <a:pPr marL="0" indent="0">
              <a:buFont typeface="Arial" panose="020B0604020202020204" pitchFamily="34" charset="0"/>
              <a:buNone/>
              <a:defRPr/>
            </a:pPr>
            <a:r>
              <a:rPr lang="en-US" sz="2400" b="1" dirty="0" smtClean="0">
                <a:latin typeface="+mj-lt"/>
                <a:ea typeface="Helvetica" charset="0"/>
                <a:cs typeface="Helvetica" charset="0"/>
              </a:rPr>
              <a:t>In the United States, the right of publicity is not protected under federal legislation either. </a:t>
            </a:r>
          </a:p>
          <a:p>
            <a:pPr lvl="1">
              <a:spcBef>
                <a:spcPct val="0"/>
              </a:spcBef>
              <a:defRPr/>
            </a:pPr>
            <a:r>
              <a:rPr lang="en-US" dirty="0" smtClean="0">
                <a:solidFill>
                  <a:srgbClr val="42464D"/>
                </a:solidFill>
                <a:latin typeface="+mj-lt"/>
                <a:ea typeface="Helvetica" charset="0"/>
                <a:cs typeface="Helvetica" charset="0"/>
              </a:rPr>
              <a:t>The right to one’s own image is protected via the courts of each State (common law)</a:t>
            </a:r>
          </a:p>
          <a:p>
            <a:pPr lvl="1">
              <a:spcBef>
                <a:spcPct val="0"/>
              </a:spcBef>
              <a:defRPr/>
            </a:pPr>
            <a:r>
              <a:rPr lang="en-US" dirty="0" smtClean="0">
                <a:solidFill>
                  <a:srgbClr val="42464D"/>
                </a:solidFill>
                <a:latin typeface="+mj-lt"/>
                <a:ea typeface="Helvetica" charset="0"/>
                <a:cs typeface="Helvetica" charset="0"/>
              </a:rPr>
              <a:t>Some states have adopted laws that contain and systematize case law (statutes) </a:t>
            </a:r>
            <a:endParaRPr lang="en-US" dirty="0">
              <a:solidFill>
                <a:srgbClr val="42464D"/>
              </a:solidFill>
              <a:latin typeface="+mj-lt"/>
              <a:ea typeface="Helvetica" charset="0"/>
              <a:cs typeface="Helvetica" charset="0"/>
            </a:endParaRPr>
          </a:p>
        </p:txBody>
      </p:sp>
      <p:pic>
        <p:nvPicPr>
          <p:cNvPr id="15" name="Picture 9" descr="Bandera de la UE">
            <a:hlinkClick r:id="rId2" tooltip="Página principal de la Unión Europea"/>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9371" y="1809380"/>
            <a:ext cx="1974949" cy="132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9371" y="3775026"/>
            <a:ext cx="2936378" cy="1448842"/>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567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BF5040-82C4-4BF4-AFA4-68D6DD13F7A0}" type="slidenum">
              <a:rPr lang="es-ES" smtClean="0"/>
              <a:t>9</a:t>
            </a:fld>
            <a:endParaRPr lang="es-ES"/>
          </a:p>
        </p:txBody>
      </p:sp>
      <p:sp>
        <p:nvSpPr>
          <p:cNvPr id="4"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Rectangle 2"/>
          <p:cNvSpPr/>
          <p:nvPr/>
        </p:nvSpPr>
        <p:spPr>
          <a:xfrm>
            <a:off x="740154" y="1512435"/>
            <a:ext cx="10760966" cy="1092607"/>
          </a:xfrm>
          <a:prstGeom prst="rect">
            <a:avLst/>
          </a:prstGeom>
        </p:spPr>
        <p:txBody>
          <a:bodyPr wrap="square">
            <a:spAutoFit/>
          </a:bodyPr>
          <a:lstStyle/>
          <a:p>
            <a:endParaRPr lang="en-US" sz="2000" dirty="0">
              <a:solidFill>
                <a:schemeClr val="bg2">
                  <a:lumMod val="25000"/>
                </a:schemeClr>
              </a:solidFill>
              <a:latin typeface="+mj-lt"/>
              <a:ea typeface="+mj-ea"/>
              <a:cs typeface="+mj-cs"/>
            </a:endParaRPr>
          </a:p>
          <a:p>
            <a:endParaRPr lang="en-US" sz="2000" dirty="0">
              <a:solidFill>
                <a:schemeClr val="bg2">
                  <a:lumMod val="25000"/>
                </a:schemeClr>
              </a:solidFill>
              <a:latin typeface="+mj-lt"/>
              <a:ea typeface="+mj-ea"/>
              <a:cs typeface="+mj-cs"/>
            </a:endParaRPr>
          </a:p>
          <a:p>
            <a:pPr>
              <a:lnSpc>
                <a:spcPts val="3000"/>
              </a:lnSpc>
            </a:pPr>
            <a:endParaRPr lang="en-US" sz="2000" dirty="0"/>
          </a:p>
        </p:txBody>
      </p:sp>
      <p:sp>
        <p:nvSpPr>
          <p:cNvPr id="6" name="Rectángulo 14"/>
          <p:cNvSpPr/>
          <p:nvPr/>
        </p:nvSpPr>
        <p:spPr>
          <a:xfrm>
            <a:off x="1" y="345688"/>
            <a:ext cx="570571" cy="820902"/>
          </a:xfrm>
          <a:prstGeom prst="rect">
            <a:avLst/>
          </a:prstGeom>
          <a:solidFill>
            <a:srgbClr val="77BB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ítulo 1"/>
          <p:cNvSpPr txBox="1">
            <a:spLocks/>
          </p:cNvSpPr>
          <p:nvPr/>
        </p:nvSpPr>
        <p:spPr>
          <a:xfrm>
            <a:off x="740154" y="333882"/>
            <a:ext cx="8485126" cy="1093789"/>
          </a:xfrm>
          <a:prstGeom prst="rect">
            <a:avLst/>
          </a:prstGeom>
        </p:spPr>
        <p:txBody>
          <a:bodyPr vert="horz" lIns="91440" tIns="45720" rIns="91440" bIns="45720" rtlCol="0" anchor="t">
            <a:noAutofit/>
          </a:bodyPr>
          <a:lstStyle>
            <a:lvl1pPr algn="l" defTabSz="786384" rtl="0" eaLnBrk="1" latinLnBrk="0" hangingPunct="1">
              <a:lnSpc>
                <a:spcPct val="100000"/>
              </a:lnSpc>
              <a:spcBef>
                <a:spcPct val="0"/>
              </a:spcBef>
              <a:buNone/>
              <a:defRPr sz="3096" kern="1200">
                <a:solidFill>
                  <a:srgbClr val="FFFFFF"/>
                </a:solidFill>
                <a:latin typeface="+mj-lt"/>
                <a:ea typeface="+mj-ea"/>
                <a:cs typeface="+mj-cs"/>
              </a:defRPr>
            </a:lvl1pPr>
          </a:lstStyle>
          <a:p>
            <a:pPr>
              <a:lnSpc>
                <a:spcPts val="3000"/>
              </a:lnSpc>
            </a:pPr>
            <a:r>
              <a:rPr lang="en-US" sz="2800" dirty="0" smtClean="0">
                <a:solidFill>
                  <a:schemeClr val="bg2">
                    <a:lumMod val="25000"/>
                  </a:schemeClr>
                </a:solidFill>
              </a:rPr>
              <a:t>LICENSING, SPONSORSHIP</a:t>
            </a:r>
            <a:br>
              <a:rPr lang="en-US" sz="2800" dirty="0" smtClean="0">
                <a:solidFill>
                  <a:schemeClr val="bg2">
                    <a:lumMod val="25000"/>
                  </a:schemeClr>
                </a:solidFill>
              </a:rPr>
            </a:br>
            <a:r>
              <a:rPr lang="en-US" sz="2800" dirty="0" smtClean="0">
                <a:solidFill>
                  <a:schemeClr val="bg2">
                    <a:lumMod val="25000"/>
                  </a:schemeClr>
                </a:solidFill>
              </a:rPr>
              <a:t>AND MERCHANDISING</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587" y="1605598"/>
            <a:ext cx="9182100"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071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18777</TotalTime>
  <Words>857</Words>
  <Application>Microsoft Office PowerPoint</Application>
  <PresentationFormat>Widescreen</PresentationFormat>
  <Paragraphs>152</Paragraphs>
  <Slides>21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Bebas Neue Bold</vt:lpstr>
      <vt:lpstr>Bebas Neue Light</vt:lpstr>
      <vt:lpstr>Bebas Neue Regular</vt:lpstr>
      <vt:lpstr>Calibri</vt:lpstr>
      <vt:lpstr>Calibri Light</vt:lpstr>
      <vt:lpstr>Courier New</vt:lpstr>
      <vt:lpstr>Helvetica</vt:lpstr>
      <vt:lpstr>Microsoft Sans Serif</vt:lpstr>
      <vt:lpstr>Monotype Sorts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keywords>FOR OFFICIAL USE ONLY</cp:keywords>
  <cp:lastModifiedBy>GOUMAZ Margaux</cp:lastModifiedBy>
  <cp:revision>324</cp:revision>
  <dcterms:created xsi:type="dcterms:W3CDTF">2019-02-03T18:32:50Z</dcterms:created>
  <dcterms:modified xsi:type="dcterms:W3CDTF">2019-10-03T09:24:25Z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c3fc702c-4807-4200-b803-d7cf88a332bc</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ies>
</file>