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948" r:id="rId1"/>
  </p:sldMasterIdLst>
  <p:notesMasterIdLst>
    <p:notesMasterId r:id="rId27"/>
  </p:notesMasterIdLst>
  <p:handoutMasterIdLst>
    <p:handoutMasterId r:id="rId28"/>
  </p:handoutMasterIdLst>
  <p:sldIdLst>
    <p:sldId id="267" r:id="rId2"/>
    <p:sldId id="1283" r:id="rId3"/>
    <p:sldId id="1390" r:id="rId4"/>
    <p:sldId id="1380" r:id="rId5"/>
    <p:sldId id="1379" r:id="rId6"/>
    <p:sldId id="1376" r:id="rId7"/>
    <p:sldId id="1382" r:id="rId8"/>
    <p:sldId id="438" r:id="rId9"/>
    <p:sldId id="431" r:id="rId10"/>
    <p:sldId id="435" r:id="rId11"/>
    <p:sldId id="400" r:id="rId12"/>
    <p:sldId id="434" r:id="rId13"/>
    <p:sldId id="1386" r:id="rId14"/>
    <p:sldId id="1383" r:id="rId15"/>
    <p:sldId id="1387" r:id="rId16"/>
    <p:sldId id="1384" r:id="rId17"/>
    <p:sldId id="711" r:id="rId18"/>
    <p:sldId id="712" r:id="rId19"/>
    <p:sldId id="713" r:id="rId20"/>
    <p:sldId id="714" r:id="rId21"/>
    <p:sldId id="1388" r:id="rId22"/>
    <p:sldId id="715" r:id="rId23"/>
    <p:sldId id="1385" r:id="rId24"/>
    <p:sldId id="1389" r:id="rId25"/>
    <p:sldId id="1082" r:id="rId26"/>
  </p:sldIdLst>
  <p:sldSz cx="9144000" cy="6858000" type="screen4x3"/>
  <p:notesSz cx="6881813" cy="9296400"/>
  <p:defaultTextStyle>
    <a:defPPr>
      <a:defRPr lang="en-US"/>
    </a:defPPr>
    <a:lvl1pPr algn="l" defTabSz="457200" rtl="0" fontAlgn="base">
      <a:spcBef>
        <a:spcPct val="0"/>
      </a:spcBef>
      <a:spcAft>
        <a:spcPct val="0"/>
      </a:spcAft>
      <a:defRPr kern="1200">
        <a:solidFill>
          <a:schemeClr val="tx1"/>
        </a:solidFill>
        <a:latin typeface="Arial" pitchFamily="-72" charset="0"/>
        <a:ea typeface="ＭＳ Ｐゴシック" pitchFamily="-72" charset="-128"/>
        <a:cs typeface="ＭＳ Ｐゴシック" pitchFamily="-72" charset="-128"/>
      </a:defRPr>
    </a:lvl1pPr>
    <a:lvl2pPr marL="457200" algn="l" defTabSz="457200" rtl="0" fontAlgn="base">
      <a:spcBef>
        <a:spcPct val="0"/>
      </a:spcBef>
      <a:spcAft>
        <a:spcPct val="0"/>
      </a:spcAft>
      <a:defRPr kern="1200">
        <a:solidFill>
          <a:schemeClr val="tx1"/>
        </a:solidFill>
        <a:latin typeface="Arial" pitchFamily="-72" charset="0"/>
        <a:ea typeface="ＭＳ Ｐゴシック" pitchFamily="-72" charset="-128"/>
        <a:cs typeface="ＭＳ Ｐゴシック" pitchFamily="-72" charset="-128"/>
      </a:defRPr>
    </a:lvl2pPr>
    <a:lvl3pPr marL="914400" algn="l" defTabSz="457200" rtl="0" fontAlgn="base">
      <a:spcBef>
        <a:spcPct val="0"/>
      </a:spcBef>
      <a:spcAft>
        <a:spcPct val="0"/>
      </a:spcAft>
      <a:defRPr kern="1200">
        <a:solidFill>
          <a:schemeClr val="tx1"/>
        </a:solidFill>
        <a:latin typeface="Arial" pitchFamily="-72" charset="0"/>
        <a:ea typeface="ＭＳ Ｐゴシック" pitchFamily="-72" charset="-128"/>
        <a:cs typeface="ＭＳ Ｐゴシック" pitchFamily="-72" charset="-128"/>
      </a:defRPr>
    </a:lvl3pPr>
    <a:lvl4pPr marL="1371600" algn="l" defTabSz="457200" rtl="0" fontAlgn="base">
      <a:spcBef>
        <a:spcPct val="0"/>
      </a:spcBef>
      <a:spcAft>
        <a:spcPct val="0"/>
      </a:spcAft>
      <a:defRPr kern="1200">
        <a:solidFill>
          <a:schemeClr val="tx1"/>
        </a:solidFill>
        <a:latin typeface="Arial" pitchFamily="-72" charset="0"/>
        <a:ea typeface="ＭＳ Ｐゴシック" pitchFamily="-72" charset="-128"/>
        <a:cs typeface="ＭＳ Ｐゴシック" pitchFamily="-72" charset="-128"/>
      </a:defRPr>
    </a:lvl4pPr>
    <a:lvl5pPr marL="1828800" algn="l" defTabSz="457200" rtl="0" fontAlgn="base">
      <a:spcBef>
        <a:spcPct val="0"/>
      </a:spcBef>
      <a:spcAft>
        <a:spcPct val="0"/>
      </a:spcAft>
      <a:defRPr kern="1200">
        <a:solidFill>
          <a:schemeClr val="tx1"/>
        </a:solidFill>
        <a:latin typeface="Arial" pitchFamily="-72" charset="0"/>
        <a:ea typeface="ＭＳ Ｐゴシック" pitchFamily="-72" charset="-128"/>
        <a:cs typeface="ＭＳ Ｐゴシック" pitchFamily="-72" charset="-128"/>
      </a:defRPr>
    </a:lvl5pPr>
    <a:lvl6pPr marL="2286000" algn="l" defTabSz="457200" rtl="0" eaLnBrk="1" latinLnBrk="0" hangingPunct="1">
      <a:defRPr kern="1200">
        <a:solidFill>
          <a:schemeClr val="tx1"/>
        </a:solidFill>
        <a:latin typeface="Arial" pitchFamily="-72" charset="0"/>
        <a:ea typeface="ＭＳ Ｐゴシック" pitchFamily="-72" charset="-128"/>
        <a:cs typeface="ＭＳ Ｐゴシック" pitchFamily="-72" charset="-128"/>
      </a:defRPr>
    </a:lvl6pPr>
    <a:lvl7pPr marL="2743200" algn="l" defTabSz="457200" rtl="0" eaLnBrk="1" latinLnBrk="0" hangingPunct="1">
      <a:defRPr kern="1200">
        <a:solidFill>
          <a:schemeClr val="tx1"/>
        </a:solidFill>
        <a:latin typeface="Arial" pitchFamily="-72" charset="0"/>
        <a:ea typeface="ＭＳ Ｐゴシック" pitchFamily="-72" charset="-128"/>
        <a:cs typeface="ＭＳ Ｐゴシック" pitchFamily="-72" charset="-128"/>
      </a:defRPr>
    </a:lvl7pPr>
    <a:lvl8pPr marL="3200400" algn="l" defTabSz="457200" rtl="0" eaLnBrk="1" latinLnBrk="0" hangingPunct="1">
      <a:defRPr kern="1200">
        <a:solidFill>
          <a:schemeClr val="tx1"/>
        </a:solidFill>
        <a:latin typeface="Arial" pitchFamily="-72" charset="0"/>
        <a:ea typeface="ＭＳ Ｐゴシック" pitchFamily="-72" charset="-128"/>
        <a:cs typeface="ＭＳ Ｐゴシック" pitchFamily="-72" charset="-128"/>
      </a:defRPr>
    </a:lvl8pPr>
    <a:lvl9pPr marL="3657600" algn="l" defTabSz="457200" rtl="0" eaLnBrk="1" latinLnBrk="0" hangingPunct="1">
      <a:defRPr kern="1200">
        <a:solidFill>
          <a:schemeClr val="tx1"/>
        </a:solidFill>
        <a:latin typeface="Arial" pitchFamily="-72" charset="0"/>
        <a:ea typeface="ＭＳ Ｐゴシック" pitchFamily="-72" charset="-128"/>
        <a:cs typeface="ＭＳ Ｐゴシック" pitchFamily="-72" charset="-12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3399"/>
    <a:srgbClr val="0F6FC6"/>
    <a:srgbClr val="FFCC99"/>
    <a:srgbClr val="000000"/>
    <a:srgbClr val="2DA92D"/>
    <a:srgbClr val="95CC0A"/>
    <a:srgbClr val="BC7A1A"/>
    <a:srgbClr val="D757A3"/>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22" autoAdjust="0"/>
  </p:normalViewPr>
  <p:slideViewPr>
    <p:cSldViewPr snapToGrid="0" snapToObjects="1">
      <p:cViewPr varScale="1">
        <p:scale>
          <a:sx n="67" d="100"/>
          <a:sy n="67" d="100"/>
        </p:scale>
        <p:origin x="1284" y="4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4820"/>
          </a:xfrm>
          <a:prstGeom prst="rect">
            <a:avLst/>
          </a:prstGeom>
        </p:spPr>
        <p:txBody>
          <a:bodyPr vert="horz" lIns="92446" tIns="46223" rIns="92446" bIns="46223" rtlCol="0"/>
          <a:lstStyle>
            <a:lvl1pPr algn="l">
              <a:defRPr sz="1200"/>
            </a:lvl1pPr>
          </a:lstStyle>
          <a:p>
            <a:endParaRPr lang="en-US"/>
          </a:p>
        </p:txBody>
      </p:sp>
      <p:sp>
        <p:nvSpPr>
          <p:cNvPr id="3" name="Date Placeholder 2"/>
          <p:cNvSpPr>
            <a:spLocks noGrp="1"/>
          </p:cNvSpPr>
          <p:nvPr>
            <p:ph type="dt" sz="quarter" idx="1"/>
          </p:nvPr>
        </p:nvSpPr>
        <p:spPr>
          <a:xfrm>
            <a:off x="3898102" y="0"/>
            <a:ext cx="2982119" cy="464820"/>
          </a:xfrm>
          <a:prstGeom prst="rect">
            <a:avLst/>
          </a:prstGeom>
        </p:spPr>
        <p:txBody>
          <a:bodyPr vert="horz" lIns="92446" tIns="46223" rIns="92446" bIns="46223" rtlCol="0"/>
          <a:lstStyle>
            <a:lvl1pPr algn="r">
              <a:defRPr sz="1200"/>
            </a:lvl1pPr>
          </a:lstStyle>
          <a:p>
            <a:fld id="{B337C14F-257B-4DAB-A751-EAF8DAD79BB7}" type="datetimeFigureOut">
              <a:rPr lang="en-US" smtClean="0"/>
              <a:pPr/>
              <a:t>8/2/2022</a:t>
            </a:fld>
            <a:endParaRPr lang="en-US"/>
          </a:p>
        </p:txBody>
      </p:sp>
      <p:sp>
        <p:nvSpPr>
          <p:cNvPr id="4" name="Footer Placeholder 3"/>
          <p:cNvSpPr>
            <a:spLocks noGrp="1"/>
          </p:cNvSpPr>
          <p:nvPr>
            <p:ph type="ftr" sz="quarter" idx="2"/>
          </p:nvPr>
        </p:nvSpPr>
        <p:spPr>
          <a:xfrm>
            <a:off x="0" y="8829967"/>
            <a:ext cx="2982119" cy="464820"/>
          </a:xfrm>
          <a:prstGeom prst="rect">
            <a:avLst/>
          </a:prstGeom>
        </p:spPr>
        <p:txBody>
          <a:bodyPr vert="horz" lIns="92446" tIns="46223" rIns="92446" bIns="46223" rtlCol="0" anchor="b"/>
          <a:lstStyle>
            <a:lvl1pPr algn="l">
              <a:defRPr sz="1200"/>
            </a:lvl1pPr>
          </a:lstStyle>
          <a:p>
            <a:endParaRPr lang="en-US"/>
          </a:p>
        </p:txBody>
      </p:sp>
      <p:sp>
        <p:nvSpPr>
          <p:cNvPr id="5" name="Slide Number Placeholder 4"/>
          <p:cNvSpPr>
            <a:spLocks noGrp="1"/>
          </p:cNvSpPr>
          <p:nvPr>
            <p:ph type="sldNum" sz="quarter" idx="3"/>
          </p:nvPr>
        </p:nvSpPr>
        <p:spPr>
          <a:xfrm>
            <a:off x="3898102" y="8829967"/>
            <a:ext cx="2982119" cy="464820"/>
          </a:xfrm>
          <a:prstGeom prst="rect">
            <a:avLst/>
          </a:prstGeom>
        </p:spPr>
        <p:txBody>
          <a:bodyPr vert="horz" lIns="92446" tIns="46223" rIns="92446" bIns="46223" rtlCol="0" anchor="b"/>
          <a:lstStyle>
            <a:lvl1pPr algn="r">
              <a:defRPr sz="1200"/>
            </a:lvl1pPr>
          </a:lstStyle>
          <a:p>
            <a:fld id="{CF66DC04-4B67-4F3B-9C84-DEB06271AFE9}" type="slidenum">
              <a:rPr lang="en-US" smtClean="0"/>
              <a:pPr/>
              <a:t>‹#›</a:t>
            </a:fld>
            <a:endParaRPr lang="en-US"/>
          </a:p>
        </p:txBody>
      </p:sp>
    </p:spTree>
    <p:extLst>
      <p:ext uri="{BB962C8B-B14F-4D97-AF65-F5344CB8AC3E}">
        <p14:creationId xmlns:p14="http://schemas.microsoft.com/office/powerpoint/2010/main" val="26144012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4820"/>
          </a:xfrm>
          <a:prstGeom prst="rect">
            <a:avLst/>
          </a:prstGeom>
        </p:spPr>
        <p:txBody>
          <a:bodyPr vert="horz" lIns="92446" tIns="46223" rIns="92446" bIns="46223" rtlCol="0"/>
          <a:lstStyle>
            <a:lvl1pPr algn="l">
              <a:defRPr sz="1200"/>
            </a:lvl1pPr>
          </a:lstStyle>
          <a:p>
            <a:endParaRPr lang="en-US"/>
          </a:p>
        </p:txBody>
      </p:sp>
      <p:sp>
        <p:nvSpPr>
          <p:cNvPr id="3" name="Date Placeholder 2"/>
          <p:cNvSpPr>
            <a:spLocks noGrp="1"/>
          </p:cNvSpPr>
          <p:nvPr>
            <p:ph type="dt" idx="1"/>
          </p:nvPr>
        </p:nvSpPr>
        <p:spPr>
          <a:xfrm>
            <a:off x="3898102" y="0"/>
            <a:ext cx="2982119" cy="464820"/>
          </a:xfrm>
          <a:prstGeom prst="rect">
            <a:avLst/>
          </a:prstGeom>
        </p:spPr>
        <p:txBody>
          <a:bodyPr vert="horz" lIns="92446" tIns="46223" rIns="92446" bIns="46223" rtlCol="0"/>
          <a:lstStyle>
            <a:lvl1pPr algn="r">
              <a:defRPr sz="1200"/>
            </a:lvl1pPr>
          </a:lstStyle>
          <a:p>
            <a:fld id="{F9924A3D-3674-42C0-A115-682BF6067987}" type="datetimeFigureOut">
              <a:rPr lang="en-US" smtClean="0"/>
              <a:pPr/>
              <a:t>8/2/2022</a:t>
            </a:fld>
            <a:endParaRPr lang="en-US"/>
          </a:p>
        </p:txBody>
      </p:sp>
      <p:sp>
        <p:nvSpPr>
          <p:cNvPr id="4" name="Slide Image Placeholder 3"/>
          <p:cNvSpPr>
            <a:spLocks noGrp="1" noRot="1" noChangeAspect="1"/>
          </p:cNvSpPr>
          <p:nvPr>
            <p:ph type="sldImg" idx="2"/>
          </p:nvPr>
        </p:nvSpPr>
        <p:spPr>
          <a:xfrm>
            <a:off x="1117600" y="696913"/>
            <a:ext cx="4648200" cy="3486150"/>
          </a:xfrm>
          <a:prstGeom prst="rect">
            <a:avLst/>
          </a:prstGeom>
          <a:noFill/>
          <a:ln w="12700">
            <a:solidFill>
              <a:prstClr val="black"/>
            </a:solidFill>
          </a:ln>
        </p:spPr>
        <p:txBody>
          <a:bodyPr vert="horz" lIns="92446" tIns="46223" rIns="92446" bIns="46223" rtlCol="0" anchor="ctr"/>
          <a:lstStyle/>
          <a:p>
            <a:endParaRPr lang="en-US"/>
          </a:p>
        </p:txBody>
      </p:sp>
      <p:sp>
        <p:nvSpPr>
          <p:cNvPr id="5" name="Notes Placeholder 4"/>
          <p:cNvSpPr>
            <a:spLocks noGrp="1"/>
          </p:cNvSpPr>
          <p:nvPr>
            <p:ph type="body" sz="quarter" idx="3"/>
          </p:nvPr>
        </p:nvSpPr>
        <p:spPr>
          <a:xfrm>
            <a:off x="688182" y="4415790"/>
            <a:ext cx="5505450" cy="4183380"/>
          </a:xfrm>
          <a:prstGeom prst="rect">
            <a:avLst/>
          </a:prstGeom>
        </p:spPr>
        <p:txBody>
          <a:bodyPr vert="horz" lIns="92446" tIns="46223" rIns="92446" bIns="46223"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2982119" cy="464820"/>
          </a:xfrm>
          <a:prstGeom prst="rect">
            <a:avLst/>
          </a:prstGeom>
        </p:spPr>
        <p:txBody>
          <a:bodyPr vert="horz" lIns="92446" tIns="46223" rIns="92446" bIns="46223" rtlCol="0" anchor="b"/>
          <a:lstStyle>
            <a:lvl1pPr algn="l">
              <a:defRPr sz="1200"/>
            </a:lvl1pPr>
          </a:lstStyle>
          <a:p>
            <a:endParaRPr lang="en-US"/>
          </a:p>
        </p:txBody>
      </p:sp>
      <p:sp>
        <p:nvSpPr>
          <p:cNvPr id="7" name="Slide Number Placeholder 6"/>
          <p:cNvSpPr>
            <a:spLocks noGrp="1"/>
          </p:cNvSpPr>
          <p:nvPr>
            <p:ph type="sldNum" sz="quarter" idx="5"/>
          </p:nvPr>
        </p:nvSpPr>
        <p:spPr>
          <a:xfrm>
            <a:off x="3898102" y="8829967"/>
            <a:ext cx="2982119" cy="464820"/>
          </a:xfrm>
          <a:prstGeom prst="rect">
            <a:avLst/>
          </a:prstGeom>
        </p:spPr>
        <p:txBody>
          <a:bodyPr vert="horz" lIns="92446" tIns="46223" rIns="92446" bIns="46223" rtlCol="0" anchor="b"/>
          <a:lstStyle>
            <a:lvl1pPr algn="r">
              <a:defRPr sz="1200"/>
            </a:lvl1pPr>
          </a:lstStyle>
          <a:p>
            <a:fld id="{C8B7A246-EAD2-4D73-A3A9-196272B4B988}" type="slidenum">
              <a:rPr lang="en-US" smtClean="0"/>
              <a:pPr/>
              <a:t>‹#›</a:t>
            </a:fld>
            <a:endParaRPr lang="en-US"/>
          </a:p>
        </p:txBody>
      </p:sp>
    </p:spTree>
    <p:extLst>
      <p:ext uri="{BB962C8B-B14F-4D97-AF65-F5344CB8AC3E}">
        <p14:creationId xmlns:p14="http://schemas.microsoft.com/office/powerpoint/2010/main" val="9379414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CB97365-EBCA-4027-87D5-99FC1D4DF0BB}" type="datetimeFigureOut">
              <a:rPr lang="en-US" smtClean="0"/>
              <a:pPr/>
              <a:t>8/2/2022</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69E29E33-B620-47F9-BB04-8846C2A5AFCC}" type="slidenum">
              <a:rPr kumimoji="0" lang="en-US" smtClean="0"/>
              <a:pPr/>
              <a:t>‹#›</a:t>
            </a:fld>
            <a:endParaRPr kumimoji="0"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CB97365-EBCA-4027-87D5-99FC1D4DF0BB}" type="datetimeFigureOut">
              <a:rPr lang="en-US" smtClean="0"/>
              <a:pPr/>
              <a:t>8/2/2022</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69E29E33-B620-47F9-BB04-8846C2A5AFCC}" type="slidenum">
              <a:rPr kumimoji="0" lang="en-US" smtClean="0"/>
              <a:pPr/>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CB97365-EBCA-4027-87D5-99FC1D4DF0BB}" type="datetimeFigureOut">
              <a:rPr lang="en-US" smtClean="0"/>
              <a:pPr/>
              <a:t>8/2/2022</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69E29E33-B620-47F9-BB04-8846C2A5AFCC}" type="slidenum">
              <a:rPr kumimoji="0" lang="en-US" smtClean="0"/>
              <a:pPr/>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CB97365-EBCA-4027-87D5-99FC1D4DF0BB}" type="datetimeFigureOut">
              <a:rPr lang="en-US" smtClean="0"/>
              <a:pPr/>
              <a:t>8/2/2022</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69E29E33-B620-47F9-BB04-8846C2A5AFCC}" type="slidenum">
              <a:rPr kumimoji="0" lang="en-US" smtClean="0"/>
              <a:pPr/>
              <a:t>‹#›</a:t>
            </a:fld>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CB97365-EBCA-4027-87D5-99FC1D4DF0BB}" type="datetimeFigureOut">
              <a:rPr lang="en-US" smtClean="0"/>
              <a:pPr/>
              <a:t>8/2/2022</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69E29E33-B620-47F9-BB04-8846C2A5AFCC}" type="slidenum">
              <a:rPr kumimoji="0" lang="en-US" smtClean="0"/>
              <a:pPr/>
              <a:t>‹#›</a:t>
            </a:fld>
            <a:endParaRPr kumimoji="0"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CB97365-EBCA-4027-87D5-99FC1D4DF0BB}" type="datetimeFigureOut">
              <a:rPr lang="en-US" smtClean="0"/>
              <a:pPr/>
              <a:t>8/2/2022</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69E29E33-B620-47F9-BB04-8846C2A5AFCC}" type="slidenum">
              <a:rPr kumimoji="0" lang="en-US" smtClean="0"/>
              <a:pPr/>
              <a:t>‹#›</a:t>
            </a:fld>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CB97365-EBCA-4027-87D5-99FC1D4DF0BB}" type="datetimeFigureOut">
              <a:rPr lang="en-US" smtClean="0"/>
              <a:pPr/>
              <a:t>8/2/2022</a:t>
            </a:fld>
            <a:endParaRPr lang="en-US"/>
          </a:p>
        </p:txBody>
      </p:sp>
      <p:sp>
        <p:nvSpPr>
          <p:cNvPr id="8" name="Footer Placeholder 7"/>
          <p:cNvSpPr>
            <a:spLocks noGrp="1"/>
          </p:cNvSpPr>
          <p:nvPr>
            <p:ph type="ftr" sz="quarter" idx="11"/>
          </p:nvPr>
        </p:nvSpPr>
        <p:spPr/>
        <p:txBody>
          <a:bodyPr/>
          <a:lstStyle/>
          <a:p>
            <a:endParaRPr kumimoji="0" lang="en-US"/>
          </a:p>
        </p:txBody>
      </p:sp>
      <p:sp>
        <p:nvSpPr>
          <p:cNvPr id="9" name="Slide Number Placeholder 8"/>
          <p:cNvSpPr>
            <a:spLocks noGrp="1"/>
          </p:cNvSpPr>
          <p:nvPr>
            <p:ph type="sldNum" sz="quarter" idx="12"/>
          </p:nvPr>
        </p:nvSpPr>
        <p:spPr/>
        <p:txBody>
          <a:bodyPr/>
          <a:lstStyle/>
          <a:p>
            <a:fld id="{69E29E33-B620-47F9-BB04-8846C2A5AFCC}" type="slidenum">
              <a:rPr kumimoji="0" lang="en-US" smtClean="0"/>
              <a:pPr/>
              <a:t>‹#›</a:t>
            </a:fld>
            <a:endParaRPr kumimoji="0"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CB97365-EBCA-4027-87D5-99FC1D4DF0BB}" type="datetimeFigureOut">
              <a:rPr lang="en-US" smtClean="0"/>
              <a:pPr/>
              <a:t>8/2/2022</a:t>
            </a:fld>
            <a:endParaRPr lang="en-US"/>
          </a:p>
        </p:txBody>
      </p:sp>
      <p:sp>
        <p:nvSpPr>
          <p:cNvPr id="4" name="Footer Placeholder 3"/>
          <p:cNvSpPr>
            <a:spLocks noGrp="1"/>
          </p:cNvSpPr>
          <p:nvPr>
            <p:ph type="ftr" sz="quarter" idx="11"/>
          </p:nvPr>
        </p:nvSpPr>
        <p:spPr/>
        <p:txBody>
          <a:bodyPr/>
          <a:lstStyle/>
          <a:p>
            <a:endParaRPr kumimoji="0" lang="en-US"/>
          </a:p>
        </p:txBody>
      </p:sp>
      <p:sp>
        <p:nvSpPr>
          <p:cNvPr id="5" name="Slide Number Placeholder 4"/>
          <p:cNvSpPr>
            <a:spLocks noGrp="1"/>
          </p:cNvSpPr>
          <p:nvPr>
            <p:ph type="sldNum" sz="quarter" idx="12"/>
          </p:nvPr>
        </p:nvSpPr>
        <p:spPr/>
        <p:txBody>
          <a:bodyPr/>
          <a:lstStyle/>
          <a:p>
            <a:fld id="{69E29E33-B620-47F9-BB04-8846C2A5AFCC}" type="slidenum">
              <a:rPr kumimoji="0" lang="en-US" smtClean="0"/>
              <a:pPr/>
              <a:t>‹#›</a:t>
            </a:fld>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B97365-EBCA-4027-87D5-99FC1D4DF0BB}" type="datetimeFigureOut">
              <a:rPr lang="en-US" smtClean="0"/>
              <a:pPr/>
              <a:t>8/2/2022</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fld id="{69E29E33-B620-47F9-BB04-8846C2A5AFCC}" type="slidenum">
              <a:rPr kumimoji="0" lang="en-US" smtClean="0"/>
              <a:pPr/>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CB97365-EBCA-4027-87D5-99FC1D4DF0BB}" type="datetimeFigureOut">
              <a:rPr lang="en-US" smtClean="0"/>
              <a:pPr/>
              <a:t>8/2/2022</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69E29E33-B620-47F9-BB04-8846C2A5AFCC}" type="slidenum">
              <a:rPr kumimoji="0" lang="en-US" smtClean="0"/>
              <a:pPr/>
              <a:t>‹#›</a:t>
            </a:fld>
            <a:endParaRPr kumimoji="0"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CB97365-EBCA-4027-87D5-99FC1D4DF0BB}" type="datetimeFigureOut">
              <a:rPr lang="en-US" smtClean="0"/>
              <a:pPr/>
              <a:t>8/2/2022</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69E29E33-B620-47F9-BB04-8846C2A5AFCC}" type="slidenum">
              <a:rPr kumimoji="0" lang="en-US" smtClean="0"/>
              <a:pPr/>
              <a:t>‹#›</a:t>
            </a:fld>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pPr>
              <a:defRPr/>
            </a:pPr>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pPr>
              <a:defRPr/>
            </a:pPr>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pPr>
              <a:defRPr/>
            </a:pPr>
            <a:fld id="{AB6508C4-F47A-4B9D-A122-D90DD3092231}"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3949" r:id="rId1"/>
    <p:sldLayoutId id="2147483950" r:id="rId2"/>
    <p:sldLayoutId id="2147483951" r:id="rId3"/>
    <p:sldLayoutId id="2147483952" r:id="rId4"/>
    <p:sldLayoutId id="2147483953" r:id="rId5"/>
    <p:sldLayoutId id="2147483954" r:id="rId6"/>
    <p:sldLayoutId id="2147483955" r:id="rId7"/>
    <p:sldLayoutId id="2147483956" r:id="rId8"/>
    <p:sldLayoutId id="2147483957" r:id="rId9"/>
    <p:sldLayoutId id="2147483958" r:id="rId10"/>
    <p:sldLayoutId id="2147483959" r:id="rId11"/>
  </p:sldLayoutIdLst>
  <p:hf hdr="0" ft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7" Type="http://schemas.openxmlformats.org/officeDocument/2006/relationships/image" Target="../media/image7.sv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sv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7.xml"/><Relationship Id="rId6" Type="http://schemas.openxmlformats.org/officeDocument/2006/relationships/image" Target="../media/image12.jpeg"/><Relationship Id="rId5" Type="http://schemas.openxmlformats.org/officeDocument/2006/relationships/image" Target="../media/image11.jpeg"/><Relationship Id="rId4" Type="http://schemas.openxmlformats.org/officeDocument/2006/relationships/image" Target="../media/image10.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a:extLst>
              <a:ext uri="{FF2B5EF4-FFF2-40B4-BE49-F238E27FC236}">
                <a16:creationId xmlns:a16="http://schemas.microsoft.com/office/drawing/2014/main" id="{59BA070B-E841-4FFB-BCFB-33B926EA776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559148" y="4586588"/>
            <a:ext cx="2923314" cy="1450442"/>
          </a:xfrm>
          <a:prstGeom prst="rect">
            <a:avLst/>
          </a:prstGeom>
        </p:spPr>
      </p:pic>
      <p:sp>
        <p:nvSpPr>
          <p:cNvPr id="9" name="TextBox 8">
            <a:extLst>
              <a:ext uri="{FF2B5EF4-FFF2-40B4-BE49-F238E27FC236}">
                <a16:creationId xmlns:a16="http://schemas.microsoft.com/office/drawing/2014/main" id="{DF6CDCE9-54A3-429D-ABD7-8AB8A06094D6}"/>
              </a:ext>
            </a:extLst>
          </p:cNvPr>
          <p:cNvSpPr txBox="1"/>
          <p:nvPr/>
        </p:nvSpPr>
        <p:spPr>
          <a:xfrm>
            <a:off x="1" y="1109176"/>
            <a:ext cx="9143999" cy="553998"/>
          </a:xfrm>
          <a:prstGeom prst="rect">
            <a:avLst/>
          </a:prstGeom>
          <a:blipFill>
            <a:blip r:embed="rId3"/>
            <a:stretch>
              <a:fillRect/>
            </a:stretch>
          </a:blipFill>
        </p:spPr>
        <p:txBody>
          <a:bodyPr wrap="square">
            <a:spAutoFit/>
          </a:bodyPr>
          <a:lstStyle/>
          <a:p>
            <a:pPr algn="ctr"/>
            <a:r>
              <a:rPr lang="en-US" sz="3000" b="1" dirty="0">
                <a:ln w="10160">
                  <a:solidFill>
                    <a:schemeClr val="accent5"/>
                  </a:solidFill>
                  <a:prstDash val="solid"/>
                </a:ln>
                <a:solidFill>
                  <a:srgbClr val="FFFFFF"/>
                </a:solidFill>
                <a:effectLst>
                  <a:outerShdw blurRad="38100" dist="38100" dir="2700000" algn="tl">
                    <a:srgbClr val="000000">
                      <a:alpha val="43137"/>
                    </a:srgbClr>
                  </a:outerShdw>
                </a:effectLst>
                <a:latin typeface="Bahnschrift SemiCondensed" panose="020B0502040204020203" pitchFamily="34" charset="0"/>
              </a:rPr>
              <a:t>Asia-Pacific Women Innovators &amp; Entrepreneurs Program </a:t>
            </a:r>
          </a:p>
        </p:txBody>
      </p:sp>
      <p:sp>
        <p:nvSpPr>
          <p:cNvPr id="6" name="TextBox 5">
            <a:extLst>
              <a:ext uri="{FF2B5EF4-FFF2-40B4-BE49-F238E27FC236}">
                <a16:creationId xmlns:a16="http://schemas.microsoft.com/office/drawing/2014/main" id="{6080874C-CBD5-4A99-94B4-0F972562DFFB}"/>
              </a:ext>
            </a:extLst>
          </p:cNvPr>
          <p:cNvSpPr txBox="1"/>
          <p:nvPr/>
        </p:nvSpPr>
        <p:spPr>
          <a:xfrm>
            <a:off x="216938" y="2459504"/>
            <a:ext cx="2561253" cy="2927661"/>
          </a:xfrm>
          <a:prstGeom prst="rect">
            <a:avLst/>
          </a:prstGeom>
          <a:noFill/>
        </p:spPr>
        <p:txBody>
          <a:bodyPr wrap="square" rtlCol="0">
            <a:spAutoFit/>
          </a:bodyPr>
          <a:lstStyle/>
          <a:p>
            <a:pPr algn="ctr"/>
            <a:r>
              <a:rPr lang="en-IN" b="1" dirty="0">
                <a:solidFill>
                  <a:schemeClr val="accent2">
                    <a:alpha val="96000"/>
                  </a:schemeClr>
                </a:solidFill>
              </a:rPr>
              <a:t>Objectives: </a:t>
            </a:r>
          </a:p>
          <a:p>
            <a:pPr marL="257175" indent="-257175">
              <a:lnSpc>
                <a:spcPct val="150000"/>
              </a:lnSpc>
              <a:buFont typeface="+mj-lt"/>
              <a:buAutoNum type="arabicPeriod"/>
            </a:pPr>
            <a:r>
              <a:rPr lang="en-IN" dirty="0">
                <a:solidFill>
                  <a:schemeClr val="tx1">
                    <a:alpha val="96000"/>
                  </a:schemeClr>
                </a:solidFill>
                <a:latin typeface="Arial" panose="020B0604020202020204" pitchFamily="34" charset="0"/>
                <a:cs typeface="Arial" panose="020B0604020202020204" pitchFamily="34" charset="0"/>
              </a:rPr>
              <a:t>To spur entrepreneurial activity among women in the region</a:t>
            </a:r>
          </a:p>
          <a:p>
            <a:pPr marL="257175" indent="-257175">
              <a:lnSpc>
                <a:spcPct val="150000"/>
              </a:lnSpc>
              <a:buFont typeface="+mj-lt"/>
              <a:buAutoNum type="arabicPeriod"/>
            </a:pPr>
            <a:r>
              <a:rPr lang="en-US" sz="1350" dirty="0">
                <a:solidFill>
                  <a:schemeClr val="tx1">
                    <a:alpha val="96000"/>
                  </a:schemeClr>
                </a:solidFill>
                <a:latin typeface="Arial" panose="020B0604020202020204" pitchFamily="34" charset="0"/>
                <a:ea typeface="Times New Roman" panose="02020603050405020304" pitchFamily="18" charset="0"/>
                <a:cs typeface="Arial" panose="020B0604020202020204" pitchFamily="34" charset="0"/>
              </a:rPr>
              <a:t>Project IP as a builder and an enabler of innovative ecosystems</a:t>
            </a:r>
            <a:endParaRPr lang="en-IN" dirty="0">
              <a:solidFill>
                <a:schemeClr val="tx1">
                  <a:alpha val="96000"/>
                </a:schemeClr>
              </a:solidFill>
              <a:latin typeface="Arial" panose="020B0604020202020204" pitchFamily="34" charset="0"/>
              <a:cs typeface="Arial" panose="020B0604020202020204" pitchFamily="34" charset="0"/>
            </a:endParaRPr>
          </a:p>
        </p:txBody>
      </p:sp>
      <p:pic>
        <p:nvPicPr>
          <p:cNvPr id="12" name="Graphic 11" descr="Female Profile">
            <a:extLst>
              <a:ext uri="{FF2B5EF4-FFF2-40B4-BE49-F238E27FC236}">
                <a16:creationId xmlns:a16="http://schemas.microsoft.com/office/drawing/2014/main" id="{F987F66C-CAFE-4DD9-8269-873B237D53DB}"/>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059781" y="3723988"/>
            <a:ext cx="1317458" cy="1317458"/>
          </a:xfrm>
          <a:prstGeom prst="rect">
            <a:avLst/>
          </a:prstGeom>
        </p:spPr>
      </p:pic>
      <p:pic>
        <p:nvPicPr>
          <p:cNvPr id="11" name="Graphic 10" descr="Wreath">
            <a:extLst>
              <a:ext uri="{FF2B5EF4-FFF2-40B4-BE49-F238E27FC236}">
                <a16:creationId xmlns:a16="http://schemas.microsoft.com/office/drawing/2014/main" id="{F07FD6FB-AD91-4E1B-B5B7-1204854E4255}"/>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500577" y="2154880"/>
            <a:ext cx="4435867" cy="3845870"/>
          </a:xfrm>
          <a:prstGeom prst="rect">
            <a:avLst/>
          </a:prstGeom>
        </p:spPr>
      </p:pic>
    </p:spTree>
    <p:extLst>
      <p:ext uri="{BB962C8B-B14F-4D97-AF65-F5344CB8AC3E}">
        <p14:creationId xmlns:p14="http://schemas.microsoft.com/office/powerpoint/2010/main" val="18187824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609600"/>
            <a:ext cx="8915400" cy="6705600"/>
          </a:xfrm>
        </p:spPr>
        <p:txBody>
          <a:bodyPr>
            <a:noAutofit/>
          </a:bodyPr>
          <a:lstStyle/>
          <a:p>
            <a:pPr marL="514350" indent="-514350">
              <a:buFont typeface="+mj-lt"/>
              <a:buAutoNum type="arabicPeriod"/>
            </a:pPr>
            <a:r>
              <a:rPr lang="en-US" sz="2800" dirty="0"/>
              <a:t>Understand &amp; define the invention precisely.</a:t>
            </a:r>
          </a:p>
          <a:p>
            <a:pPr marL="514350" indent="-514350">
              <a:buFont typeface="+mj-lt"/>
              <a:buAutoNum type="arabicPeriod"/>
            </a:pPr>
            <a:r>
              <a:rPr lang="en-US" sz="2800" dirty="0"/>
              <a:t>Conduct keyword-based, prior art search of patent 	databases &amp; technical literature.</a:t>
            </a:r>
          </a:p>
          <a:p>
            <a:pPr marL="514350" indent="-514350">
              <a:buFont typeface="+mj-lt"/>
              <a:buAutoNum type="arabicPeriod"/>
            </a:pPr>
            <a:r>
              <a:rPr lang="en-US" sz="2800" dirty="0"/>
              <a:t>Locate the closest (most similar) patents/articles</a:t>
            </a:r>
          </a:p>
          <a:p>
            <a:pPr marL="514350" indent="-514350">
              <a:buFont typeface="+mj-lt"/>
              <a:buAutoNum type="arabicPeriod"/>
            </a:pPr>
            <a:r>
              <a:rPr lang="en-US" sz="2800" dirty="0"/>
              <a:t>Carefully compare the independent claims (</a:t>
            </a:r>
            <a:r>
              <a:rPr lang="en-US" dirty="0"/>
              <a:t>start with Claim 1) </a:t>
            </a:r>
            <a:r>
              <a:rPr lang="en-US" sz="2800" dirty="0"/>
              <a:t>of the closest patents to your invention</a:t>
            </a:r>
          </a:p>
          <a:p>
            <a:pPr marL="514350" indent="-514350">
              <a:buFont typeface="+mj-lt"/>
              <a:buAutoNum type="arabicPeriod"/>
            </a:pPr>
            <a:r>
              <a:rPr lang="en-US" sz="2800" dirty="0"/>
              <a:t>Determine inventive features</a:t>
            </a:r>
          </a:p>
          <a:p>
            <a:pPr marL="514350" indent="-514350">
              <a:buFont typeface="+mj-lt"/>
              <a:buAutoNum type="arabicPeriod"/>
            </a:pPr>
            <a:r>
              <a:rPr lang="en-US" sz="2800" dirty="0"/>
              <a:t>Define initial scope of patentability (if any)</a:t>
            </a:r>
          </a:p>
          <a:p>
            <a:pPr marL="514350" indent="-514350">
              <a:buFont typeface="+mj-lt"/>
              <a:buAutoNum type="arabicPeriod"/>
            </a:pPr>
            <a:r>
              <a:rPr lang="en-US" sz="2800" dirty="0"/>
              <a:t>Reconsider the invention and ALL its aspects after 	analyzing the “prior art”</a:t>
            </a:r>
          </a:p>
          <a:p>
            <a:pPr marL="514350" indent="-514350">
              <a:buFont typeface="+mj-lt"/>
              <a:buAutoNum type="arabicPeriod"/>
            </a:pPr>
            <a:r>
              <a:rPr lang="en-US" sz="2800" dirty="0"/>
              <a:t>Refine understanding and definition of the invention, its inventiveness,  and scope of patentability</a:t>
            </a:r>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r>
              <a:rPr lang="en-US" dirty="0"/>
              <a:t> </a:t>
            </a:r>
          </a:p>
          <a:p>
            <a:endParaRPr lang="en-US" dirty="0"/>
          </a:p>
        </p:txBody>
      </p:sp>
      <p:sp>
        <p:nvSpPr>
          <p:cNvPr id="4" name="Title 3"/>
          <p:cNvSpPr>
            <a:spLocks noGrp="1"/>
          </p:cNvSpPr>
          <p:nvPr>
            <p:ph type="title"/>
          </p:nvPr>
        </p:nvSpPr>
        <p:spPr>
          <a:xfrm>
            <a:off x="457200" y="-247650"/>
            <a:ext cx="8229600" cy="857250"/>
          </a:xfrm>
        </p:spPr>
        <p:txBody>
          <a:bodyPr>
            <a:noAutofit/>
          </a:bodyPr>
          <a:lstStyle/>
          <a:p>
            <a:pPr algn="l"/>
            <a:r>
              <a:rPr lang="en-US" sz="3200" b="1" dirty="0">
                <a:solidFill>
                  <a:schemeClr val="tx1"/>
                </a:solidFill>
              </a:rPr>
              <a:t>Procedure for Inventiveness analysis</a:t>
            </a:r>
          </a:p>
        </p:txBody>
      </p:sp>
    </p:spTree>
    <p:extLst>
      <p:ext uri="{BB962C8B-B14F-4D97-AF65-F5344CB8AC3E}">
        <p14:creationId xmlns:p14="http://schemas.microsoft.com/office/powerpoint/2010/main" val="17883545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normAutofit fontScale="90000"/>
          </a:bodyPr>
          <a:lstStyle/>
          <a:p>
            <a:pPr algn="l"/>
            <a:br>
              <a:rPr lang="en-US" dirty="0"/>
            </a:br>
            <a:r>
              <a:rPr lang="en-US" b="1" dirty="0"/>
              <a:t>The “Prior Art”  </a:t>
            </a:r>
            <a:br>
              <a:rPr lang="en-US" dirty="0"/>
            </a:br>
            <a:r>
              <a:rPr lang="en-US" sz="3600" b="1" dirty="0"/>
              <a:t> </a:t>
            </a:r>
            <a:br>
              <a:rPr lang="en-US" sz="4000" b="1" dirty="0"/>
            </a:br>
            <a:endParaRPr lang="en-US" sz="4000" b="1" dirty="0"/>
          </a:p>
        </p:txBody>
      </p:sp>
      <p:sp>
        <p:nvSpPr>
          <p:cNvPr id="3" name="Content Placeholder 2"/>
          <p:cNvSpPr>
            <a:spLocks noGrp="1"/>
          </p:cNvSpPr>
          <p:nvPr>
            <p:ph idx="1"/>
          </p:nvPr>
        </p:nvSpPr>
        <p:spPr>
          <a:xfrm>
            <a:off x="85725" y="1143000"/>
            <a:ext cx="8972550" cy="5486400"/>
          </a:xfrm>
        </p:spPr>
        <p:txBody>
          <a:bodyPr>
            <a:noAutofit/>
          </a:bodyPr>
          <a:lstStyle/>
          <a:p>
            <a:r>
              <a:rPr lang="en-US" sz="2800" dirty="0"/>
              <a:t>The “Prior Art” is all information that that is available to the</a:t>
            </a:r>
          </a:p>
          <a:p>
            <a:pPr marL="0" indent="0">
              <a:buNone/>
            </a:pPr>
            <a:r>
              <a:rPr lang="en-US" sz="2800" dirty="0"/>
              <a:t>	public in any form before a given date that is relevant</a:t>
            </a:r>
          </a:p>
          <a:p>
            <a:pPr marL="0" indent="0">
              <a:buNone/>
            </a:pPr>
            <a:r>
              <a:rPr lang="en-US" sz="2800" dirty="0"/>
              <a:t>		to an invention's novelty and inventiveness</a:t>
            </a:r>
          </a:p>
          <a:p>
            <a:pPr marL="0" indent="0">
              <a:buNone/>
            </a:pPr>
            <a:r>
              <a:rPr lang="en-US" sz="2800" dirty="0"/>
              <a:t>			(non-obvious)</a:t>
            </a:r>
          </a:p>
          <a:p>
            <a:r>
              <a:rPr lang="en-US" sz="2800" dirty="0"/>
              <a:t> If an invention has been described in the Prior Art, or is</a:t>
            </a:r>
          </a:p>
          <a:p>
            <a:pPr marL="0" indent="0">
              <a:buNone/>
            </a:pPr>
            <a:r>
              <a:rPr lang="en-US" sz="2800" dirty="0"/>
              <a:t>	not inventive/obvious relative to what has been</a:t>
            </a:r>
          </a:p>
          <a:p>
            <a:pPr marL="0" indent="0">
              <a:buNone/>
            </a:pPr>
            <a:r>
              <a:rPr lang="en-US" sz="2800" dirty="0"/>
              <a:t>		described in the Prior Art, </a:t>
            </a:r>
          </a:p>
          <a:p>
            <a:pPr marL="0" indent="0">
              <a:buNone/>
            </a:pPr>
            <a:r>
              <a:rPr lang="en-US" sz="2800" dirty="0"/>
              <a:t>			it is not patentable.</a:t>
            </a:r>
          </a:p>
          <a:p>
            <a:endParaRPr lang="en-US" dirty="0"/>
          </a:p>
          <a:p>
            <a:pPr marL="0" indent="0">
              <a:buNone/>
            </a:pPr>
            <a:endParaRPr lang="en-US" dirty="0"/>
          </a:p>
          <a:p>
            <a:pPr marL="0" indent="0">
              <a:buNone/>
            </a:pPr>
            <a:endParaRPr lang="en-US" dirty="0"/>
          </a:p>
          <a:p>
            <a:pPr marL="0" indent="0">
              <a:buNone/>
            </a:pPr>
            <a:endParaRPr lang="en-US" dirty="0"/>
          </a:p>
          <a:p>
            <a:pPr marL="0" indent="0">
              <a:buNone/>
            </a:pPr>
            <a:r>
              <a:rPr lang="en-US" dirty="0"/>
              <a:t> </a:t>
            </a:r>
          </a:p>
          <a:p>
            <a:endParaRPr lang="en-US" dirty="0"/>
          </a:p>
        </p:txBody>
      </p:sp>
    </p:spTree>
    <p:extLst>
      <p:ext uri="{BB962C8B-B14F-4D97-AF65-F5344CB8AC3E}">
        <p14:creationId xmlns:p14="http://schemas.microsoft.com/office/powerpoint/2010/main" val="7348162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067800" cy="735012"/>
          </a:xfrm>
        </p:spPr>
        <p:txBody>
          <a:bodyPr>
            <a:normAutofit fontScale="90000"/>
          </a:bodyPr>
          <a:lstStyle/>
          <a:p>
            <a:pPr algn="l"/>
            <a:br>
              <a:rPr lang="en-US" dirty="0"/>
            </a:br>
            <a:r>
              <a:rPr lang="en-US" sz="3600" b="1" dirty="0">
                <a:solidFill>
                  <a:schemeClr val="tx1"/>
                </a:solidFill>
              </a:rPr>
              <a:t>Inventiveness </a:t>
            </a:r>
            <a:r>
              <a:rPr lang="en-US" sz="3600" b="1" dirty="0">
                <a:solidFill>
                  <a:schemeClr val="tx1"/>
                </a:solidFill>
                <a:sym typeface="Wingdings" panose="05000000000000000000" pitchFamily="2" charset="2"/>
              </a:rPr>
              <a:t></a:t>
            </a:r>
            <a:r>
              <a:rPr lang="en-US" sz="3600" b="1" dirty="0">
                <a:solidFill>
                  <a:schemeClr val="tx1"/>
                </a:solidFill>
              </a:rPr>
              <a:t>Patentability scope </a:t>
            </a:r>
            <a:r>
              <a:rPr lang="en-US" sz="3600" b="1" dirty="0">
                <a:solidFill>
                  <a:schemeClr val="tx1"/>
                </a:solidFill>
                <a:sym typeface="Wingdings" panose="05000000000000000000" pitchFamily="2" charset="2"/>
              </a:rPr>
              <a:t></a:t>
            </a:r>
            <a:r>
              <a:rPr lang="en-US" sz="3600" b="1" dirty="0">
                <a:solidFill>
                  <a:schemeClr val="tx1"/>
                </a:solidFill>
              </a:rPr>
              <a:t> the PCP  </a:t>
            </a:r>
            <a:br>
              <a:rPr lang="en-US" dirty="0"/>
            </a:br>
            <a:r>
              <a:rPr lang="en-US" sz="3600" b="1" dirty="0"/>
              <a:t> </a:t>
            </a:r>
            <a:br>
              <a:rPr lang="en-US" sz="4000" b="1" dirty="0"/>
            </a:br>
            <a:endParaRPr lang="en-US" sz="4000" b="1" dirty="0"/>
          </a:p>
        </p:txBody>
      </p:sp>
      <p:sp>
        <p:nvSpPr>
          <p:cNvPr id="3" name="Content Placeholder 2"/>
          <p:cNvSpPr>
            <a:spLocks noGrp="1"/>
          </p:cNvSpPr>
          <p:nvPr>
            <p:ph idx="1"/>
          </p:nvPr>
        </p:nvSpPr>
        <p:spPr>
          <a:xfrm>
            <a:off x="76200" y="609600"/>
            <a:ext cx="8915400" cy="6705600"/>
          </a:xfrm>
        </p:spPr>
        <p:txBody>
          <a:bodyPr>
            <a:noAutofit/>
          </a:bodyPr>
          <a:lstStyle/>
          <a:p>
            <a:endParaRPr lang="en-US" dirty="0"/>
          </a:p>
          <a:p>
            <a:pPr marL="0" indent="0">
              <a:buNone/>
            </a:pPr>
            <a:r>
              <a:rPr lang="en-US" sz="2800" dirty="0"/>
              <a:t>Understanding the differences between the prior art 	and your invention configures the 				inventiveness of your invention </a:t>
            </a:r>
          </a:p>
          <a:p>
            <a:pPr marL="0" indent="0">
              <a:buNone/>
            </a:pPr>
            <a:r>
              <a:rPr lang="en-US" sz="2800" dirty="0"/>
              <a:t>			and its potential scope of patentability </a:t>
            </a:r>
          </a:p>
          <a:p>
            <a:pPr marL="0" indent="0">
              <a:buNone/>
            </a:pPr>
            <a:endParaRPr lang="en-US" dirty="0"/>
          </a:p>
          <a:p>
            <a:pPr marL="0" indent="0">
              <a:buNone/>
            </a:pPr>
            <a:r>
              <a:rPr lang="en-US" sz="2800" dirty="0"/>
              <a:t>Understanding the potential scope of patentability provides</a:t>
            </a:r>
          </a:p>
          <a:p>
            <a:pPr marL="0" indent="0">
              <a:buNone/>
            </a:pPr>
            <a:r>
              <a:rPr lang="en-US" sz="2800" dirty="0"/>
              <a:t>	the basis for determining the “Property Control</a:t>
            </a:r>
          </a:p>
          <a:p>
            <a:pPr marL="0" indent="0">
              <a:buNone/>
            </a:pPr>
            <a:r>
              <a:rPr lang="en-US" sz="2800" dirty="0"/>
              <a:t>		Position” (PCP)</a:t>
            </a:r>
          </a:p>
          <a:p>
            <a:pPr marL="0" indent="0">
              <a:buNone/>
            </a:pPr>
            <a:r>
              <a:rPr lang="en-US" sz="2800" dirty="0"/>
              <a:t>PCP is the suite of IP (and </a:t>
            </a:r>
            <a:r>
              <a:rPr lang="en-US" sz="2800" dirty="0" err="1"/>
              <a:t>bioproperty</a:t>
            </a:r>
            <a:r>
              <a:rPr lang="en-US" sz="2800" dirty="0"/>
              <a:t>) that can be used to</a:t>
            </a:r>
          </a:p>
          <a:p>
            <a:pPr marL="0" indent="0">
              <a:buNone/>
            </a:pPr>
            <a:r>
              <a:rPr lang="en-US" sz="2800" dirty="0"/>
              <a:t>	protect the invention</a:t>
            </a:r>
          </a:p>
          <a:p>
            <a:pPr marL="0" indent="0">
              <a:buNone/>
            </a:pPr>
            <a:endParaRPr lang="en-US" dirty="0"/>
          </a:p>
          <a:p>
            <a:pPr marL="0" indent="0">
              <a:buNone/>
            </a:pPr>
            <a:r>
              <a:rPr lang="en-US" dirty="0"/>
              <a:t> </a:t>
            </a:r>
          </a:p>
          <a:p>
            <a:endParaRPr lang="en-US" dirty="0"/>
          </a:p>
        </p:txBody>
      </p:sp>
    </p:spTree>
    <p:extLst>
      <p:ext uri="{BB962C8B-B14F-4D97-AF65-F5344CB8AC3E}">
        <p14:creationId xmlns:p14="http://schemas.microsoft.com/office/powerpoint/2010/main" val="2388099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3000"/>
                                        <p:tgtEl>
                                          <p:spTgt spid="3">
                                            <p:txEl>
                                              <p:pRg st="1" end="1"/>
                                            </p:txEl>
                                          </p:spTgt>
                                        </p:tgtEl>
                                      </p:cBhvr>
                                    </p:animEffect>
                                  </p:childTnLst>
                                </p:cTn>
                              </p:par>
                              <p:par>
                                <p:cTn id="8" presetID="22" presetClass="entr" presetSubtype="8"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wipe(left)">
                                      <p:cBhvr>
                                        <p:cTn id="10" dur="3000"/>
                                        <p:tgtEl>
                                          <p:spTgt spid="3">
                                            <p:txEl>
                                              <p:pRg st="2" end="2"/>
                                            </p:txEl>
                                          </p:spTgt>
                                        </p:tgtEl>
                                      </p:cBhvr>
                                    </p:animEffect>
                                  </p:childTnLst>
                                </p:cTn>
                              </p:par>
                              <p:par>
                                <p:cTn id="11" presetID="22" presetClass="entr" presetSubtype="8"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wipe(left)">
                                      <p:cBhvr>
                                        <p:cTn id="13" dur="3000"/>
                                        <p:tgtEl>
                                          <p:spTgt spid="3">
                                            <p:txEl>
                                              <p:pRg st="4" end="4"/>
                                            </p:txEl>
                                          </p:spTgt>
                                        </p:tgtEl>
                                      </p:cBhvr>
                                    </p:animEffect>
                                  </p:childTnLst>
                                </p:cTn>
                              </p:par>
                              <p:par>
                                <p:cTn id="14" presetID="22" presetClass="entr" presetSubtype="8" fill="hold" nodeType="withEffect">
                                  <p:stCondLst>
                                    <p:cond delay="0"/>
                                  </p:stCondLst>
                                  <p:childTnLst>
                                    <p:set>
                                      <p:cBhvr>
                                        <p:cTn id="15" dur="1" fill="hold">
                                          <p:stCondLst>
                                            <p:cond delay="0"/>
                                          </p:stCondLst>
                                        </p:cTn>
                                        <p:tgtEl>
                                          <p:spTgt spid="3">
                                            <p:txEl>
                                              <p:pRg st="5" end="5"/>
                                            </p:txEl>
                                          </p:spTgt>
                                        </p:tgtEl>
                                        <p:attrNameLst>
                                          <p:attrName>style.visibility</p:attrName>
                                        </p:attrNameLst>
                                      </p:cBhvr>
                                      <p:to>
                                        <p:strVal val="visible"/>
                                      </p:to>
                                    </p:set>
                                    <p:animEffect transition="in" filter="wipe(left)">
                                      <p:cBhvr>
                                        <p:cTn id="16" dur="3000"/>
                                        <p:tgtEl>
                                          <p:spTgt spid="3">
                                            <p:txEl>
                                              <p:pRg st="5" end="5"/>
                                            </p:txEl>
                                          </p:spTgt>
                                        </p:tgtEl>
                                      </p:cBhvr>
                                    </p:animEffect>
                                  </p:childTnLst>
                                </p:cTn>
                              </p:par>
                              <p:par>
                                <p:cTn id="17" presetID="22" presetClass="entr" presetSubtype="8"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Effect transition="in" filter="wipe(left)">
                                      <p:cBhvr>
                                        <p:cTn id="19" dur="3000"/>
                                        <p:tgtEl>
                                          <p:spTgt spid="3">
                                            <p:txEl>
                                              <p:pRg st="6" end="6"/>
                                            </p:txEl>
                                          </p:spTgt>
                                        </p:tgtEl>
                                      </p:cBhvr>
                                    </p:animEffect>
                                  </p:childTnLst>
                                </p:cTn>
                              </p:par>
                              <p:par>
                                <p:cTn id="20" presetID="22" presetClass="entr" presetSubtype="8" fill="hold" nodeType="withEffect">
                                  <p:stCondLst>
                                    <p:cond delay="0"/>
                                  </p:stCondLst>
                                  <p:childTnLst>
                                    <p:set>
                                      <p:cBhvr>
                                        <p:cTn id="21" dur="1" fill="hold">
                                          <p:stCondLst>
                                            <p:cond delay="0"/>
                                          </p:stCondLst>
                                        </p:cTn>
                                        <p:tgtEl>
                                          <p:spTgt spid="3">
                                            <p:txEl>
                                              <p:pRg st="7" end="7"/>
                                            </p:txEl>
                                          </p:spTgt>
                                        </p:tgtEl>
                                        <p:attrNameLst>
                                          <p:attrName>style.visibility</p:attrName>
                                        </p:attrNameLst>
                                      </p:cBhvr>
                                      <p:to>
                                        <p:strVal val="visible"/>
                                      </p:to>
                                    </p:set>
                                    <p:animEffect transition="in" filter="wipe(left)">
                                      <p:cBhvr>
                                        <p:cTn id="22" dur="3000"/>
                                        <p:tgtEl>
                                          <p:spTgt spid="3">
                                            <p:txEl>
                                              <p:pRg st="7" end="7"/>
                                            </p:txEl>
                                          </p:spTgt>
                                        </p:tgtEl>
                                      </p:cBhvr>
                                    </p:animEffect>
                                  </p:childTnLst>
                                </p:cTn>
                              </p:par>
                              <p:par>
                                <p:cTn id="23" presetID="22" presetClass="entr" presetSubtype="8" fill="hold"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animEffect transition="in" filter="wipe(left)">
                                      <p:cBhvr>
                                        <p:cTn id="25" dur="3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534400" cy="411162"/>
          </a:xfrm>
        </p:spPr>
        <p:txBody>
          <a:bodyPr>
            <a:normAutofit fontScale="90000"/>
          </a:bodyPr>
          <a:lstStyle/>
          <a:p>
            <a:pPr algn="l"/>
            <a:r>
              <a:rPr lang="en-US" sz="4000" b="1">
                <a:solidFill>
                  <a:schemeClr val="tx1"/>
                </a:solidFill>
              </a:rPr>
              <a:t>Inventiveness </a:t>
            </a:r>
            <a:r>
              <a:rPr lang="en-US" sz="4000" b="1">
                <a:solidFill>
                  <a:schemeClr val="tx1"/>
                </a:solidFill>
                <a:sym typeface="Wingdings" panose="05000000000000000000" pitchFamily="2" charset="2"/>
              </a:rPr>
              <a:t></a:t>
            </a:r>
            <a:r>
              <a:rPr lang="en-US" sz="4000" b="1">
                <a:solidFill>
                  <a:schemeClr val="tx1"/>
                </a:solidFill>
              </a:rPr>
              <a:t>Patentability scope </a:t>
            </a:r>
            <a:r>
              <a:rPr lang="en-US" sz="4000" b="1">
                <a:solidFill>
                  <a:schemeClr val="tx1"/>
                </a:solidFill>
                <a:sym typeface="Wingdings" panose="05000000000000000000" pitchFamily="2" charset="2"/>
              </a:rPr>
              <a:t></a:t>
            </a:r>
            <a:r>
              <a:rPr lang="en-US" sz="4000" b="1">
                <a:solidFill>
                  <a:schemeClr val="tx1"/>
                </a:solidFill>
              </a:rPr>
              <a:t> the PCP</a:t>
            </a:r>
            <a:endParaRPr lang="en-US" sz="4000" b="1" dirty="0"/>
          </a:p>
        </p:txBody>
      </p:sp>
      <p:sp>
        <p:nvSpPr>
          <p:cNvPr id="3" name="Content Placeholder 2"/>
          <p:cNvSpPr>
            <a:spLocks noGrp="1"/>
          </p:cNvSpPr>
          <p:nvPr>
            <p:ph idx="1"/>
          </p:nvPr>
        </p:nvSpPr>
        <p:spPr>
          <a:xfrm>
            <a:off x="76200" y="476250"/>
            <a:ext cx="8915400" cy="6838950"/>
          </a:xfrm>
        </p:spPr>
        <p:txBody>
          <a:bodyPr>
            <a:noAutofit/>
          </a:bodyPr>
          <a:lstStyle/>
          <a:p>
            <a:endParaRPr lang="en-US" dirty="0"/>
          </a:p>
          <a:p>
            <a:pPr marL="0" indent="0">
              <a:buNone/>
            </a:pPr>
            <a:r>
              <a:rPr lang="en-US" sz="3200" b="1" dirty="0"/>
              <a:t>Understanding the Inventiveness of an invention is</a:t>
            </a:r>
          </a:p>
          <a:p>
            <a:pPr marL="0" indent="0">
              <a:buNone/>
            </a:pPr>
            <a:r>
              <a:rPr lang="en-US" sz="3200" b="1" dirty="0"/>
              <a:t>		the launch-pad for:</a:t>
            </a:r>
          </a:p>
          <a:p>
            <a:pPr marL="0" indent="0">
              <a:buNone/>
            </a:pPr>
            <a:endParaRPr lang="en-US" sz="2800" dirty="0"/>
          </a:p>
          <a:p>
            <a:pPr marL="0" indent="0">
              <a:buNone/>
            </a:pPr>
            <a:r>
              <a:rPr lang="en-US" sz="2800" dirty="0"/>
              <a:t>	scope of patentability</a:t>
            </a:r>
          </a:p>
          <a:p>
            <a:pPr marL="0" indent="0">
              <a:buNone/>
            </a:pPr>
            <a:r>
              <a:rPr lang="en-US" sz="2800" dirty="0"/>
              <a:t>	formulating other IP strategies</a:t>
            </a:r>
          </a:p>
          <a:p>
            <a:pPr marL="0" indent="0">
              <a:buNone/>
            </a:pPr>
            <a:r>
              <a:rPr lang="en-US" sz="2800" dirty="0"/>
              <a:t>	applications of the solution the inventiveness offers</a:t>
            </a:r>
          </a:p>
          <a:p>
            <a:pPr marL="0" indent="0">
              <a:buNone/>
            </a:pPr>
            <a:r>
              <a:rPr lang="en-US" sz="2800" dirty="0"/>
              <a:t>	market relevance</a:t>
            </a:r>
          </a:p>
          <a:p>
            <a:pPr marL="0" indent="0">
              <a:buNone/>
            </a:pPr>
            <a:r>
              <a:rPr lang="en-US" sz="2800" dirty="0"/>
              <a:t>	the Value Proposition</a:t>
            </a:r>
          </a:p>
          <a:p>
            <a:pPr marL="0" indent="0">
              <a:buNone/>
            </a:pPr>
            <a:endParaRPr lang="en-US" dirty="0"/>
          </a:p>
          <a:p>
            <a:pPr marL="0" indent="0">
              <a:buNone/>
            </a:pPr>
            <a:r>
              <a:rPr lang="en-US" dirty="0"/>
              <a:t> </a:t>
            </a:r>
          </a:p>
          <a:p>
            <a:endParaRPr lang="en-US" dirty="0"/>
          </a:p>
        </p:txBody>
      </p:sp>
    </p:spTree>
    <p:extLst>
      <p:ext uri="{BB962C8B-B14F-4D97-AF65-F5344CB8AC3E}">
        <p14:creationId xmlns:p14="http://schemas.microsoft.com/office/powerpoint/2010/main" val="5439876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pPr algn="l"/>
            <a:br>
              <a:rPr lang="en-US" dirty="0"/>
            </a:br>
            <a:r>
              <a:rPr lang="en-US" dirty="0"/>
              <a:t>		</a:t>
            </a:r>
            <a:endParaRPr lang="en-US" sz="4000" b="1" dirty="0"/>
          </a:p>
        </p:txBody>
      </p:sp>
      <p:sp>
        <p:nvSpPr>
          <p:cNvPr id="3" name="Content Placeholder 2"/>
          <p:cNvSpPr>
            <a:spLocks noGrp="1"/>
          </p:cNvSpPr>
          <p:nvPr>
            <p:ph idx="1"/>
          </p:nvPr>
        </p:nvSpPr>
        <p:spPr>
          <a:xfrm>
            <a:off x="209550" y="409575"/>
            <a:ext cx="8801100" cy="6219825"/>
          </a:xfrm>
        </p:spPr>
        <p:txBody>
          <a:bodyPr>
            <a:noAutofit/>
          </a:bodyPr>
          <a:lstStyle/>
          <a:p>
            <a:pPr marL="0" indent="0">
              <a:buNone/>
            </a:pPr>
            <a:r>
              <a:rPr lang="en-US" sz="3200" b="1" dirty="0"/>
              <a:t>Applications &amp; Market Relevance</a:t>
            </a:r>
          </a:p>
          <a:p>
            <a:r>
              <a:rPr lang="en-US" sz="2800" dirty="0"/>
              <a:t>Begin with the advantages the inventive features provide</a:t>
            </a:r>
          </a:p>
          <a:p>
            <a:r>
              <a:rPr lang="en-US" sz="2800" dirty="0"/>
              <a:t>Advantages compared to what?</a:t>
            </a:r>
          </a:p>
          <a:p>
            <a:r>
              <a:rPr lang="en-US" sz="2800" dirty="0"/>
              <a:t>What problem(s) do the inventive features solve</a:t>
            </a:r>
          </a:p>
          <a:p>
            <a:pPr marL="0" indent="0">
              <a:buNone/>
            </a:pPr>
            <a:r>
              <a:rPr lang="en-US" sz="2800" dirty="0"/>
              <a:t>	or what opportunities are created?</a:t>
            </a:r>
          </a:p>
          <a:p>
            <a:pPr marL="0" indent="0">
              <a:buNone/>
            </a:pPr>
            <a:r>
              <a:rPr lang="en-US" sz="2800" dirty="0"/>
              <a:t>List the applications where the inventive features are useful</a:t>
            </a:r>
          </a:p>
          <a:p>
            <a:pPr marL="0" indent="0">
              <a:buNone/>
            </a:pPr>
            <a:r>
              <a:rPr lang="en-US" sz="2800" dirty="0"/>
              <a:t>Why would someone care about the problem?</a:t>
            </a:r>
          </a:p>
          <a:p>
            <a:pPr marL="0" indent="0">
              <a:buNone/>
            </a:pPr>
            <a:r>
              <a:rPr lang="en-US" sz="2800" dirty="0"/>
              <a:t>How much do they care?</a:t>
            </a:r>
          </a:p>
          <a:p>
            <a:pPr marL="0" indent="0">
              <a:buNone/>
            </a:pPr>
            <a:r>
              <a:rPr lang="en-US" sz="2800" dirty="0"/>
              <a:t>	All this is Market Relevance</a:t>
            </a:r>
          </a:p>
          <a:p>
            <a:pPr marL="0" indent="0">
              <a:buNone/>
            </a:pPr>
            <a:r>
              <a:rPr lang="en-US" sz="2800" dirty="0"/>
              <a:t>What are the economics underlying the problem and its</a:t>
            </a:r>
          </a:p>
          <a:p>
            <a:pPr marL="0" indent="0">
              <a:buNone/>
            </a:pPr>
            <a:r>
              <a:rPr lang="en-US" sz="2800" dirty="0"/>
              <a:t>	solution?</a:t>
            </a:r>
          </a:p>
        </p:txBody>
      </p:sp>
    </p:spTree>
    <p:extLst>
      <p:ext uri="{BB962C8B-B14F-4D97-AF65-F5344CB8AC3E}">
        <p14:creationId xmlns:p14="http://schemas.microsoft.com/office/powerpoint/2010/main" val="2422402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pPr algn="l"/>
            <a:br>
              <a:rPr lang="en-US" dirty="0"/>
            </a:br>
            <a:r>
              <a:rPr lang="en-US" dirty="0"/>
              <a:t>		</a:t>
            </a:r>
            <a:endParaRPr lang="en-US" sz="4000" b="1" dirty="0"/>
          </a:p>
        </p:txBody>
      </p:sp>
      <p:sp>
        <p:nvSpPr>
          <p:cNvPr id="3" name="Content Placeholder 2"/>
          <p:cNvSpPr>
            <a:spLocks noGrp="1"/>
          </p:cNvSpPr>
          <p:nvPr>
            <p:ph idx="1"/>
          </p:nvPr>
        </p:nvSpPr>
        <p:spPr>
          <a:xfrm>
            <a:off x="209550" y="409575"/>
            <a:ext cx="8801100" cy="6219825"/>
          </a:xfrm>
        </p:spPr>
        <p:txBody>
          <a:bodyPr>
            <a:noAutofit/>
          </a:bodyPr>
          <a:lstStyle/>
          <a:p>
            <a:pPr marL="0" indent="0">
              <a:buNone/>
            </a:pPr>
            <a:r>
              <a:rPr lang="en-US" sz="3200" b="1" dirty="0"/>
              <a:t>The Unique Value Proposition (UVP)</a:t>
            </a:r>
          </a:p>
          <a:p>
            <a:pPr>
              <a:buNone/>
            </a:pPr>
            <a:r>
              <a:rPr lang="en-US" sz="2800" dirty="0">
                <a:solidFill>
                  <a:schemeClr val="tx1"/>
                </a:solidFill>
              </a:rPr>
              <a:t> 		</a:t>
            </a:r>
            <a:r>
              <a:rPr lang="en-US" sz="3200" dirty="0">
                <a:solidFill>
                  <a:schemeClr val="tx1"/>
                </a:solidFill>
              </a:rPr>
              <a:t>What is it?</a:t>
            </a:r>
          </a:p>
          <a:p>
            <a:pPr>
              <a:buNone/>
            </a:pPr>
            <a:r>
              <a:rPr lang="en-US" sz="2800" dirty="0">
                <a:solidFill>
                  <a:schemeClr val="tx1"/>
                </a:solidFill>
              </a:rPr>
              <a:t>The benefit(s) the invention will provide…… </a:t>
            </a:r>
          </a:p>
          <a:p>
            <a:pPr>
              <a:buNone/>
            </a:pPr>
            <a:r>
              <a:rPr lang="en-US" sz="2800" b="1" dirty="0">
                <a:solidFill>
                  <a:schemeClr val="tx1"/>
                </a:solidFill>
              </a:rPr>
              <a:t>	</a:t>
            </a:r>
            <a:r>
              <a:rPr lang="en-US" sz="2800" dirty="0">
                <a:solidFill>
                  <a:schemeClr val="tx1"/>
                </a:solidFill>
              </a:rPr>
              <a:t>….at a cost, that a future buyer (the customer) will perceive as a compelling “value”</a:t>
            </a:r>
          </a:p>
          <a:p>
            <a:pPr>
              <a:buNone/>
            </a:pPr>
            <a:endParaRPr lang="en-US" sz="2800" dirty="0">
              <a:solidFill>
                <a:schemeClr val="tx1"/>
              </a:solidFill>
            </a:endParaRPr>
          </a:p>
          <a:p>
            <a:pPr>
              <a:buNone/>
            </a:pPr>
            <a:r>
              <a:rPr lang="en-US" sz="2800" dirty="0">
                <a:solidFill>
                  <a:schemeClr val="tx1"/>
                </a:solidFill>
              </a:rPr>
              <a:t>	“Value” = Benefits – Cost </a:t>
            </a:r>
          </a:p>
          <a:p>
            <a:pPr>
              <a:buNone/>
            </a:pPr>
            <a:r>
              <a:rPr lang="en-US" sz="2800" dirty="0">
                <a:solidFill>
                  <a:schemeClr val="tx1"/>
                </a:solidFill>
              </a:rPr>
              <a:t>		</a:t>
            </a:r>
            <a:r>
              <a:rPr lang="en-US" sz="2800" b="1" dirty="0">
                <a:solidFill>
                  <a:schemeClr val="tx1"/>
                </a:solidFill>
              </a:rPr>
              <a:t>[define and quantify - whenever possible -  				benefits and costs]</a:t>
            </a:r>
          </a:p>
          <a:p>
            <a:pPr marL="0" indent="0">
              <a:buNone/>
            </a:pPr>
            <a:endParaRPr lang="en-US" sz="2800" dirty="0"/>
          </a:p>
        </p:txBody>
      </p:sp>
    </p:spTree>
    <p:extLst>
      <p:ext uri="{BB962C8B-B14F-4D97-AF65-F5344CB8AC3E}">
        <p14:creationId xmlns:p14="http://schemas.microsoft.com/office/powerpoint/2010/main" val="29592916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pPr algn="l"/>
            <a:br>
              <a:rPr lang="en-US" dirty="0"/>
            </a:br>
            <a:r>
              <a:rPr lang="en-US" dirty="0"/>
              <a:t>		</a:t>
            </a:r>
            <a:endParaRPr lang="en-US" sz="4000" b="1" dirty="0"/>
          </a:p>
        </p:txBody>
      </p:sp>
      <p:sp>
        <p:nvSpPr>
          <p:cNvPr id="3" name="Content Placeholder 2"/>
          <p:cNvSpPr>
            <a:spLocks noGrp="1"/>
          </p:cNvSpPr>
          <p:nvPr>
            <p:ph idx="1"/>
          </p:nvPr>
        </p:nvSpPr>
        <p:spPr>
          <a:xfrm>
            <a:off x="0" y="409575"/>
            <a:ext cx="9144000" cy="6219825"/>
          </a:xfrm>
        </p:spPr>
        <p:txBody>
          <a:bodyPr>
            <a:noAutofit/>
          </a:bodyPr>
          <a:lstStyle/>
          <a:p>
            <a:pPr marL="0" indent="0">
              <a:buNone/>
            </a:pPr>
            <a:r>
              <a:rPr lang="en-US" sz="3200" b="1" dirty="0"/>
              <a:t>Why is the Unique Value Proposition (UVP) so important?</a:t>
            </a:r>
          </a:p>
          <a:p>
            <a:pPr>
              <a:buNone/>
            </a:pPr>
            <a:r>
              <a:rPr lang="en-US" sz="2800" dirty="0">
                <a:solidFill>
                  <a:schemeClr val="tx1"/>
                </a:solidFill>
              </a:rPr>
              <a:t> </a:t>
            </a:r>
          </a:p>
          <a:p>
            <a:r>
              <a:rPr lang="en-US" sz="3200" dirty="0"/>
              <a:t>It provides a compelling basis for a business case for</a:t>
            </a:r>
          </a:p>
          <a:p>
            <a:pPr marL="0" indent="0">
              <a:buNone/>
            </a:pPr>
            <a:r>
              <a:rPr lang="en-US" sz="3200" dirty="0"/>
              <a:t>	the invention</a:t>
            </a:r>
          </a:p>
          <a:p>
            <a:r>
              <a:rPr lang="en-US" sz="3200" dirty="0">
                <a:solidFill>
                  <a:schemeClr val="tx1"/>
                </a:solidFill>
              </a:rPr>
              <a:t>It’s the basis of the “elevator pitch” for investors,</a:t>
            </a:r>
          </a:p>
          <a:p>
            <a:pPr marL="0" indent="0">
              <a:buNone/>
            </a:pPr>
            <a:r>
              <a:rPr lang="en-US" sz="3200" dirty="0"/>
              <a:t>	</a:t>
            </a:r>
            <a:r>
              <a:rPr lang="en-US" sz="3200" dirty="0">
                <a:solidFill>
                  <a:schemeClr val="tx1"/>
                </a:solidFill>
              </a:rPr>
              <a:t>partners, </a:t>
            </a:r>
            <a:r>
              <a:rPr lang="en-US" sz="3200" dirty="0" err="1">
                <a:solidFill>
                  <a:schemeClr val="tx1"/>
                </a:solidFill>
              </a:rPr>
              <a:t>etc</a:t>
            </a:r>
            <a:endParaRPr lang="en-US" sz="3200" dirty="0">
              <a:solidFill>
                <a:schemeClr val="tx1"/>
              </a:solidFill>
            </a:endParaRPr>
          </a:p>
          <a:p>
            <a:r>
              <a:rPr lang="en-US" sz="3200" dirty="0"/>
              <a:t>It is the cornerstone of a start-up business plan</a:t>
            </a:r>
          </a:p>
          <a:p>
            <a:r>
              <a:rPr lang="en-US" sz="3200" dirty="0">
                <a:solidFill>
                  <a:schemeClr val="tx1"/>
                </a:solidFill>
              </a:rPr>
              <a:t>Writing it transforms the writer	</a:t>
            </a:r>
            <a:endParaRPr lang="en-US" sz="2800" dirty="0"/>
          </a:p>
          <a:p>
            <a:endParaRPr lang="en-US" sz="2800" dirty="0"/>
          </a:p>
        </p:txBody>
      </p:sp>
    </p:spTree>
    <p:extLst>
      <p:ext uri="{BB962C8B-B14F-4D97-AF65-F5344CB8AC3E}">
        <p14:creationId xmlns:p14="http://schemas.microsoft.com/office/powerpoint/2010/main" val="3436409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914400"/>
            <a:ext cx="8229600" cy="5638800"/>
          </a:xfrm>
        </p:spPr>
        <p:txBody>
          <a:bodyPr>
            <a:noAutofit/>
          </a:bodyPr>
          <a:lstStyle/>
          <a:p>
            <a:endParaRPr lang="en-US" dirty="0">
              <a:solidFill>
                <a:schemeClr val="tx1"/>
              </a:solidFill>
              <a:latin typeface="Arial" pitchFamily="34" charset="0"/>
              <a:cs typeface="Arial" pitchFamily="34" charset="0"/>
            </a:endParaRPr>
          </a:p>
          <a:p>
            <a:r>
              <a:rPr lang="en-US" sz="2800" dirty="0">
                <a:solidFill>
                  <a:schemeClr val="tx1"/>
                </a:solidFill>
                <a:cs typeface="Arial" pitchFamily="34" charset="0"/>
              </a:rPr>
              <a:t>Explains how the invention provides the unique 	value (specific benefits – cost) to a future 	buyer, compared to alternatives</a:t>
            </a:r>
            <a:r>
              <a:rPr lang="en-US" sz="2800" dirty="0">
                <a:solidFill>
                  <a:schemeClr val="tx1"/>
                </a:solidFill>
              </a:rPr>
              <a:t>.</a:t>
            </a:r>
          </a:p>
          <a:p>
            <a:r>
              <a:rPr lang="en-US" sz="2800" dirty="0">
                <a:solidFill>
                  <a:schemeClr val="tx1"/>
                </a:solidFill>
                <a:cs typeface="Arial" pitchFamily="34" charset="0"/>
              </a:rPr>
              <a:t>Is a clear and concise statement that summarizes 	why someone would buy the product or 	service based on the invention. </a:t>
            </a:r>
          </a:p>
          <a:p>
            <a:r>
              <a:rPr lang="en-US" sz="2800" dirty="0">
                <a:solidFill>
                  <a:schemeClr val="tx1"/>
                </a:solidFill>
                <a:cs typeface="Arial" pitchFamily="34" charset="0"/>
              </a:rPr>
              <a:t>Describes how the invention will produce a 	product or service that will add more value, 	create more profit, or better solve a problem 	than current alternatives. </a:t>
            </a:r>
          </a:p>
          <a:p>
            <a:endParaRPr lang="en-US" sz="2800" dirty="0">
              <a:solidFill>
                <a:schemeClr val="tx1"/>
              </a:solidFill>
              <a:latin typeface="Arial" pitchFamily="34" charset="0"/>
              <a:cs typeface="Arial" pitchFamily="34" charset="0"/>
            </a:endParaRPr>
          </a:p>
          <a:p>
            <a:endParaRPr lang="en-US" dirty="0">
              <a:solidFill>
                <a:schemeClr val="tx1"/>
              </a:solidFill>
              <a:latin typeface="Arial" pitchFamily="34" charset="0"/>
              <a:cs typeface="Arial" pitchFamily="34" charset="0"/>
            </a:endParaRPr>
          </a:p>
          <a:p>
            <a:endParaRPr lang="en-US" sz="1800" dirty="0"/>
          </a:p>
        </p:txBody>
      </p:sp>
      <p:sp>
        <p:nvSpPr>
          <p:cNvPr id="2" name="Title 1"/>
          <p:cNvSpPr>
            <a:spLocks noGrp="1"/>
          </p:cNvSpPr>
          <p:nvPr>
            <p:ph type="title"/>
          </p:nvPr>
        </p:nvSpPr>
        <p:spPr>
          <a:xfrm>
            <a:off x="546100" y="228600"/>
            <a:ext cx="8229600" cy="1219200"/>
          </a:xfrm>
        </p:spPr>
        <p:txBody>
          <a:bodyPr>
            <a:noAutofit/>
          </a:bodyPr>
          <a:lstStyle/>
          <a:p>
            <a:pPr algn="l"/>
            <a:r>
              <a:rPr lang="en-US" sz="4000" b="1" dirty="0">
                <a:solidFill>
                  <a:schemeClr val="tx1"/>
                </a:solidFill>
              </a:rPr>
              <a:t>The Unique Value Proposition (UVP)</a:t>
            </a:r>
            <a:br>
              <a:rPr lang="en-US" sz="4000" b="1" dirty="0">
                <a:solidFill>
                  <a:schemeClr val="tx1"/>
                </a:solidFill>
              </a:rPr>
            </a:br>
            <a:endParaRPr lang="en-US" sz="4000" b="1" dirty="0">
              <a:solidFill>
                <a:schemeClr val="tx1"/>
              </a:solidFill>
            </a:endParaRPr>
          </a:p>
        </p:txBody>
      </p:sp>
    </p:spTree>
    <p:extLst>
      <p:ext uri="{BB962C8B-B14F-4D97-AF65-F5344CB8AC3E}">
        <p14:creationId xmlns:p14="http://schemas.microsoft.com/office/powerpoint/2010/main" val="923530253"/>
      </p:ext>
    </p:extLst>
  </p:cSld>
  <p:clrMapOvr>
    <a:masterClrMapping/>
  </p:clrMapOvr>
  <p:transition>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066800"/>
            <a:ext cx="8229600" cy="5486400"/>
          </a:xfrm>
        </p:spPr>
        <p:txBody>
          <a:bodyPr>
            <a:noAutofit/>
          </a:bodyPr>
          <a:lstStyle/>
          <a:p>
            <a:r>
              <a:rPr lang="en-US" sz="3200" dirty="0">
                <a:solidFill>
                  <a:schemeClr val="tx1"/>
                </a:solidFill>
                <a:latin typeface="Calibri" panose="020F0502020204030204" pitchFamily="34" charset="0"/>
                <a:cs typeface="Calibri" panose="020F0502020204030204" pitchFamily="34" charset="0"/>
              </a:rPr>
              <a:t>Makes it clear how the invention will  	solve future users’/buyers’ problems 	or improves their situation so that 	profitability is enhanced.</a:t>
            </a:r>
          </a:p>
          <a:p>
            <a:r>
              <a:rPr lang="en-US" sz="3200" dirty="0">
                <a:solidFill>
                  <a:schemeClr val="tx1"/>
                </a:solidFill>
                <a:latin typeface="Calibri" panose="020F0502020204030204" pitchFamily="34" charset="0"/>
                <a:cs typeface="Calibri" panose="020F0502020204030204" pitchFamily="34" charset="0"/>
              </a:rPr>
              <a:t>Identifies why the technology is superior to the 	competition (unique 	differentiation).</a:t>
            </a:r>
          </a:p>
          <a:p>
            <a:endParaRPr lang="en-US" sz="1800" dirty="0"/>
          </a:p>
        </p:txBody>
      </p:sp>
      <p:sp>
        <p:nvSpPr>
          <p:cNvPr id="2" name="Title 1"/>
          <p:cNvSpPr>
            <a:spLocks noGrp="1"/>
          </p:cNvSpPr>
          <p:nvPr>
            <p:ph type="title"/>
          </p:nvPr>
        </p:nvSpPr>
        <p:spPr>
          <a:xfrm>
            <a:off x="546100" y="228600"/>
            <a:ext cx="8229600" cy="1219200"/>
          </a:xfrm>
        </p:spPr>
        <p:txBody>
          <a:bodyPr>
            <a:noAutofit/>
          </a:bodyPr>
          <a:lstStyle/>
          <a:p>
            <a:pPr algn="l"/>
            <a:r>
              <a:rPr lang="en-US" sz="4000" b="1" dirty="0">
                <a:solidFill>
                  <a:schemeClr val="tx1"/>
                </a:solidFill>
              </a:rPr>
              <a:t>The Unique Value Proposition (UVP)</a:t>
            </a:r>
            <a:br>
              <a:rPr lang="en-US" sz="4000" b="1" dirty="0">
                <a:solidFill>
                  <a:schemeClr val="tx1"/>
                </a:solidFill>
              </a:rPr>
            </a:br>
            <a:endParaRPr lang="en-US" sz="4000" b="1" dirty="0">
              <a:solidFill>
                <a:schemeClr val="tx1"/>
              </a:solidFill>
            </a:endParaRPr>
          </a:p>
        </p:txBody>
      </p:sp>
    </p:spTree>
    <p:extLst>
      <p:ext uri="{BB962C8B-B14F-4D97-AF65-F5344CB8AC3E}">
        <p14:creationId xmlns:p14="http://schemas.microsoft.com/office/powerpoint/2010/main" val="3122345751"/>
      </p:ext>
    </p:extLst>
  </p:cSld>
  <p:clrMapOvr>
    <a:masterClrMapping/>
  </p:clrMapOvr>
  <p:transition>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017" y="437322"/>
            <a:ext cx="8892209" cy="6517660"/>
          </a:xfrm>
        </p:spPr>
        <p:txBody>
          <a:bodyPr>
            <a:normAutofit/>
          </a:bodyPr>
          <a:lstStyle/>
          <a:p>
            <a:r>
              <a:rPr lang="en-US" sz="3200" dirty="0">
                <a:solidFill>
                  <a:schemeClr val="tx1"/>
                </a:solidFill>
              </a:rPr>
              <a:t>Clarity! It’s easy to understand.</a:t>
            </a:r>
          </a:p>
          <a:p>
            <a:r>
              <a:rPr lang="en-US" sz="3200" dirty="0">
                <a:solidFill>
                  <a:schemeClr val="tx1"/>
                </a:solidFill>
              </a:rPr>
              <a:t>Communicates concrete results that will result 	from using the technology and its products 			and/or services.</a:t>
            </a:r>
          </a:p>
          <a:p>
            <a:r>
              <a:rPr lang="en-US" sz="3200" dirty="0">
                <a:solidFill>
                  <a:schemeClr val="tx1"/>
                </a:solidFill>
              </a:rPr>
              <a:t>States how it’s different (and better) than the 	alternatives.</a:t>
            </a:r>
          </a:p>
          <a:p>
            <a:r>
              <a:rPr lang="en-US" sz="3200" dirty="0">
                <a:solidFill>
                  <a:schemeClr val="tx1"/>
                </a:solidFill>
              </a:rPr>
              <a:t>Avoids hype </a:t>
            </a:r>
            <a:r>
              <a:rPr lang="en-US" sz="2800" dirty="0">
                <a:solidFill>
                  <a:schemeClr val="tx1"/>
                </a:solidFill>
              </a:rPr>
              <a:t>(… “never seen before, amazing miracle 	product”), superlatives (“best”), and 	business jargon 	(“value-added interactions”).</a:t>
            </a:r>
          </a:p>
          <a:p>
            <a:r>
              <a:rPr lang="en-US" sz="3200" dirty="0">
                <a:solidFill>
                  <a:schemeClr val="tx1"/>
                </a:solidFill>
              </a:rPr>
              <a:t>Can be read/understood in about 10 seconds</a:t>
            </a:r>
            <a:r>
              <a:rPr lang="en-US" dirty="0"/>
              <a:t>.</a:t>
            </a:r>
          </a:p>
          <a:p>
            <a:r>
              <a:rPr lang="en-US" sz="3200" dirty="0"/>
              <a:t>Almost never longer than one – maybe two - 	sentences</a:t>
            </a:r>
          </a:p>
          <a:p>
            <a:endParaRPr lang="en-US" dirty="0"/>
          </a:p>
        </p:txBody>
      </p:sp>
      <p:sp>
        <p:nvSpPr>
          <p:cNvPr id="2" name="Title 1"/>
          <p:cNvSpPr>
            <a:spLocks noGrp="1"/>
          </p:cNvSpPr>
          <p:nvPr>
            <p:ph type="title"/>
          </p:nvPr>
        </p:nvSpPr>
        <p:spPr>
          <a:xfrm>
            <a:off x="546100" y="0"/>
            <a:ext cx="8229600" cy="781878"/>
          </a:xfrm>
        </p:spPr>
        <p:txBody>
          <a:bodyPr>
            <a:noAutofit/>
          </a:bodyPr>
          <a:lstStyle/>
          <a:p>
            <a:pPr algn="l"/>
            <a:r>
              <a:rPr lang="en-US" b="1" dirty="0">
                <a:solidFill>
                  <a:schemeClr val="tx1"/>
                </a:solidFill>
              </a:rPr>
              <a:t>What makes a good UVP?</a:t>
            </a:r>
            <a:br>
              <a:rPr lang="en-US" sz="3200" b="1" dirty="0"/>
            </a:br>
            <a:endParaRPr lang="en-US" sz="2800" b="1" dirty="0"/>
          </a:p>
        </p:txBody>
      </p:sp>
    </p:spTree>
    <p:extLst>
      <p:ext uri="{BB962C8B-B14F-4D97-AF65-F5344CB8AC3E}">
        <p14:creationId xmlns:p14="http://schemas.microsoft.com/office/powerpoint/2010/main" val="26741021"/>
      </p:ext>
    </p:extLst>
  </p:cSld>
  <p:clrMapOvr>
    <a:masterClrMapping/>
  </p:clrMapOvr>
  <p:transition>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10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10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10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0" dur="10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10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6" dur="10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10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32" dur="10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10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38" dur="10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57808"/>
            <a:ext cx="8229600" cy="3356941"/>
          </a:xfrm>
        </p:spPr>
        <p:txBody>
          <a:bodyPr>
            <a:normAutofit fontScale="90000"/>
          </a:bodyPr>
          <a:lstStyle/>
          <a:p>
            <a:pPr algn="ctr"/>
            <a:r>
              <a:rPr lang="en-US" dirty="0"/>
              <a:t>WIPO </a:t>
            </a:r>
            <a:br>
              <a:rPr lang="en-US" dirty="0"/>
            </a:br>
            <a:r>
              <a:rPr lang="en-US" sz="2700" b="1" dirty="0">
                <a:solidFill>
                  <a:srgbClr val="548235"/>
                </a:solidFill>
                <a:effectLst/>
                <a:latin typeface="Arial" panose="020B0604020202020204" pitchFamily="34" charset="0"/>
                <a:ea typeface="Calibri" panose="020F0502020204030204" pitchFamily="34" charset="0"/>
              </a:rPr>
              <a:t>The Asia-Pacific Women Innovators and Entrepreneurs </a:t>
            </a:r>
            <a:br>
              <a:rPr lang="en-US" sz="2700" b="1" dirty="0">
                <a:solidFill>
                  <a:srgbClr val="548235"/>
                </a:solidFill>
                <a:effectLst/>
                <a:latin typeface="Arial" panose="020B0604020202020204" pitchFamily="34" charset="0"/>
                <a:ea typeface="Calibri" panose="020F0502020204030204" pitchFamily="34" charset="0"/>
              </a:rPr>
            </a:br>
            <a:r>
              <a:rPr lang="en-US" sz="2700" b="1" dirty="0">
                <a:solidFill>
                  <a:srgbClr val="548235"/>
                </a:solidFill>
                <a:effectLst/>
                <a:latin typeface="Arial" panose="020B0604020202020204" pitchFamily="34" charset="0"/>
                <a:ea typeface="Calibri" panose="020F0502020204030204" pitchFamily="34" charset="0"/>
              </a:rPr>
              <a:t>Weekly Program </a:t>
            </a:r>
            <a:br>
              <a:rPr lang="en-US" sz="2700" b="1" dirty="0">
                <a:solidFill>
                  <a:srgbClr val="548235"/>
                </a:solidFill>
                <a:effectLst/>
                <a:latin typeface="Arial" panose="020B0604020202020204" pitchFamily="34" charset="0"/>
                <a:ea typeface="Calibri" panose="020F0502020204030204" pitchFamily="34" charset="0"/>
              </a:rPr>
            </a:br>
            <a:r>
              <a:rPr lang="en-US" sz="2700" b="1" dirty="0">
                <a:solidFill>
                  <a:srgbClr val="548235"/>
                </a:solidFill>
                <a:effectLst/>
                <a:latin typeface="Arial" panose="020B0604020202020204" pitchFamily="34" charset="0"/>
                <a:ea typeface="Calibri" panose="020F0502020204030204" pitchFamily="34" charset="0"/>
              </a:rPr>
              <a:t>Ideation to Impact</a:t>
            </a:r>
            <a:br>
              <a:rPr lang="en-US" sz="2700" b="1" dirty="0"/>
            </a:br>
            <a:r>
              <a:rPr lang="en-US" b="1" dirty="0"/>
              <a:t>	</a:t>
            </a:r>
            <a:br>
              <a:rPr lang="en-US" sz="4400" b="1" dirty="0"/>
            </a:br>
            <a:br>
              <a:rPr lang="en-US" dirty="0"/>
            </a:br>
            <a:endParaRPr lang="en-US" sz="2700" dirty="0">
              <a:solidFill>
                <a:schemeClr val="tx1"/>
              </a:solidFill>
            </a:endParaRPr>
          </a:p>
        </p:txBody>
      </p:sp>
      <p:sp>
        <p:nvSpPr>
          <p:cNvPr id="3" name="Content Placeholder 2"/>
          <p:cNvSpPr>
            <a:spLocks noGrp="1"/>
          </p:cNvSpPr>
          <p:nvPr>
            <p:ph idx="1"/>
          </p:nvPr>
        </p:nvSpPr>
        <p:spPr>
          <a:xfrm>
            <a:off x="314325" y="1333500"/>
            <a:ext cx="8677275" cy="5295900"/>
          </a:xfrm>
        </p:spPr>
        <p:txBody>
          <a:bodyPr>
            <a:noAutofit/>
          </a:bodyPr>
          <a:lstStyle/>
          <a:p>
            <a:pPr marL="0" indent="0" algn="ctr">
              <a:buNone/>
            </a:pPr>
            <a:endParaRPr lang="en-US" sz="3600" b="1" dirty="0"/>
          </a:p>
          <a:p>
            <a:pPr marL="0" indent="0" algn="ctr">
              <a:buNone/>
            </a:pPr>
            <a:endParaRPr lang="en-US" sz="3600" b="1" dirty="0"/>
          </a:p>
          <a:p>
            <a:pPr marL="0" indent="0" algn="ctr">
              <a:buNone/>
            </a:pPr>
            <a:r>
              <a:rPr lang="en-US" sz="3600" b="1" dirty="0"/>
              <a:t>The Essential Intellectual Lenses</a:t>
            </a:r>
          </a:p>
          <a:p>
            <a:pPr marL="0" indent="0" algn="ctr">
              <a:buNone/>
            </a:pPr>
            <a:r>
              <a:rPr lang="en-US" sz="3600" b="1" dirty="0"/>
              <a:t>of the</a:t>
            </a:r>
          </a:p>
          <a:p>
            <a:pPr marL="0" indent="0" algn="ctr">
              <a:buNone/>
            </a:pPr>
            <a:r>
              <a:rPr lang="en-US" sz="3600" b="1" dirty="0"/>
              <a:t>Inventor/Innovator/Entrepreneur </a:t>
            </a:r>
          </a:p>
          <a:p>
            <a:pPr marL="0" indent="0" algn="ctr">
              <a:buNone/>
            </a:pPr>
            <a:br>
              <a:rPr lang="en-US" b="1" dirty="0"/>
            </a:br>
            <a:r>
              <a:rPr lang="en-US" b="1" dirty="0"/>
              <a:t>R.S. Cahoon</a:t>
            </a:r>
          </a:p>
          <a:p>
            <a:pPr marL="0" indent="0" algn="ctr">
              <a:buNone/>
            </a:pPr>
            <a:endParaRPr lang="en-US" sz="2800" dirty="0"/>
          </a:p>
          <a:p>
            <a:pPr marL="0" indent="0">
              <a:buNone/>
            </a:pPr>
            <a:endParaRPr lang="en-US" dirty="0"/>
          </a:p>
          <a:p>
            <a:pPr marL="0" indent="0">
              <a:buNone/>
            </a:pPr>
            <a:endParaRPr lang="en-US" dirty="0"/>
          </a:p>
          <a:p>
            <a:pPr marL="0" indent="0">
              <a:buNone/>
            </a:pPr>
            <a:endParaRPr lang="en-US" dirty="0"/>
          </a:p>
          <a:p>
            <a:pPr marL="0" indent="0">
              <a:buNone/>
            </a:pPr>
            <a:r>
              <a:rPr lang="en-US" dirty="0"/>
              <a:t> </a:t>
            </a:r>
          </a:p>
          <a:p>
            <a:endParaRPr lang="en-US" dirty="0"/>
          </a:p>
        </p:txBody>
      </p:sp>
    </p:spTree>
    <p:extLst>
      <p:ext uri="{BB962C8B-B14F-4D97-AF65-F5344CB8AC3E}">
        <p14:creationId xmlns:p14="http://schemas.microsoft.com/office/powerpoint/2010/main" val="5425142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676900"/>
          </a:xfrm>
        </p:spPr>
        <p:txBody>
          <a:bodyPr>
            <a:normAutofit fontScale="85000" lnSpcReduction="10000"/>
          </a:bodyPr>
          <a:lstStyle/>
          <a:p>
            <a:endParaRPr lang="en-US" sz="4100" dirty="0"/>
          </a:p>
          <a:p>
            <a:pPr marL="0" indent="0">
              <a:buNone/>
            </a:pPr>
            <a:r>
              <a:rPr lang="en-US" sz="3800" dirty="0">
                <a:solidFill>
                  <a:schemeClr val="tx1"/>
                </a:solidFill>
              </a:rPr>
              <a:t>“Achieves the same level of pest control as </a:t>
            </a:r>
            <a:r>
              <a:rPr lang="en-US" sz="3800" dirty="0"/>
              <a:t>	</a:t>
            </a:r>
            <a:r>
              <a:rPr lang="en-US" sz="3800" dirty="0">
                <a:solidFill>
                  <a:schemeClr val="tx1"/>
                </a:solidFill>
              </a:rPr>
              <a:t>current chemistries at 30% cost reduction.”</a:t>
            </a:r>
          </a:p>
          <a:p>
            <a:pPr>
              <a:buNone/>
            </a:pPr>
            <a:endParaRPr lang="en-US" sz="3800" dirty="0">
              <a:solidFill>
                <a:schemeClr val="tx1"/>
              </a:solidFill>
            </a:endParaRPr>
          </a:p>
          <a:p>
            <a:pPr marL="0" indent="0">
              <a:buNone/>
            </a:pPr>
            <a:r>
              <a:rPr lang="en-US" sz="3800" dirty="0">
                <a:solidFill>
                  <a:schemeClr val="tx1"/>
                </a:solidFill>
              </a:rPr>
              <a:t>“Produces materials that exhibit 25% increased 	life at temperatures above 450ᵒC at a cost 	comparable to existing high temperature 	materials.”</a:t>
            </a:r>
          </a:p>
          <a:p>
            <a:pPr>
              <a:buNone/>
            </a:pPr>
            <a:endParaRPr lang="en-US" sz="3800" dirty="0">
              <a:solidFill>
                <a:schemeClr val="tx1"/>
              </a:solidFill>
            </a:endParaRPr>
          </a:p>
          <a:p>
            <a:pPr marL="0" indent="0">
              <a:buNone/>
            </a:pPr>
            <a:r>
              <a:rPr lang="en-US" sz="3800" dirty="0">
                <a:solidFill>
                  <a:schemeClr val="tx1"/>
                </a:solidFill>
              </a:rPr>
              <a:t>“Increases the manufacturing yield of large Li 	batteries by 50% with no cost increase”</a:t>
            </a:r>
          </a:p>
          <a:p>
            <a:pPr>
              <a:buNone/>
            </a:pPr>
            <a:endParaRPr lang="en-US" sz="4400" dirty="0">
              <a:solidFill>
                <a:schemeClr val="tx1"/>
              </a:solidFill>
            </a:endParaRPr>
          </a:p>
          <a:p>
            <a:endParaRPr lang="en-US" dirty="0"/>
          </a:p>
        </p:txBody>
      </p:sp>
      <p:sp>
        <p:nvSpPr>
          <p:cNvPr id="2" name="Title 1"/>
          <p:cNvSpPr>
            <a:spLocks noGrp="1"/>
          </p:cNvSpPr>
          <p:nvPr>
            <p:ph type="title"/>
          </p:nvPr>
        </p:nvSpPr>
        <p:spPr>
          <a:xfrm>
            <a:off x="546100" y="277090"/>
            <a:ext cx="8229600" cy="1094509"/>
          </a:xfrm>
        </p:spPr>
        <p:txBody>
          <a:bodyPr>
            <a:noAutofit/>
          </a:bodyPr>
          <a:lstStyle/>
          <a:p>
            <a:pPr algn="l"/>
            <a:r>
              <a:rPr lang="en-US" sz="4800" b="1" dirty="0">
                <a:solidFill>
                  <a:schemeClr val="tx1"/>
                </a:solidFill>
              </a:rPr>
              <a:t>UVP Examples</a:t>
            </a:r>
            <a:br>
              <a:rPr lang="en-US" sz="3200" b="1" dirty="0">
                <a:solidFill>
                  <a:schemeClr val="tx1"/>
                </a:solidFill>
              </a:rPr>
            </a:br>
            <a:r>
              <a:rPr lang="en-US" sz="3200" b="1" dirty="0"/>
              <a:t>	</a:t>
            </a:r>
            <a:endParaRPr lang="en-US" sz="2800" b="1" dirty="0"/>
          </a:p>
        </p:txBody>
      </p:sp>
    </p:spTree>
    <p:extLst>
      <p:ext uri="{BB962C8B-B14F-4D97-AF65-F5344CB8AC3E}">
        <p14:creationId xmlns:p14="http://schemas.microsoft.com/office/powerpoint/2010/main" val="1679903929"/>
      </p:ext>
    </p:extLst>
  </p:cSld>
  <p:clrMapOvr>
    <a:masterClrMapping/>
  </p:clrMapOvr>
  <p:transition>
    <p:pull dir="l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10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8" dur="10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10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14" dur="10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10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20" dur="10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676900"/>
          </a:xfrm>
        </p:spPr>
        <p:txBody>
          <a:bodyPr>
            <a:normAutofit fontScale="85000" lnSpcReduction="10000"/>
          </a:bodyPr>
          <a:lstStyle/>
          <a:p>
            <a:endParaRPr lang="en-US" sz="4100" dirty="0"/>
          </a:p>
          <a:p>
            <a:pPr marL="0" indent="0">
              <a:buNone/>
            </a:pPr>
            <a:r>
              <a:rPr lang="en-US" sz="3800" dirty="0">
                <a:solidFill>
                  <a:schemeClr val="tx1"/>
                </a:solidFill>
              </a:rPr>
              <a:t>“Achieves the same level of pest control as </a:t>
            </a:r>
            <a:r>
              <a:rPr lang="en-US" sz="3800" dirty="0"/>
              <a:t>	</a:t>
            </a:r>
            <a:r>
              <a:rPr lang="en-US" sz="3800" dirty="0">
                <a:solidFill>
                  <a:schemeClr val="tx1"/>
                </a:solidFill>
              </a:rPr>
              <a:t>current chemistries at 30% cost reduction.”</a:t>
            </a:r>
          </a:p>
          <a:p>
            <a:pPr>
              <a:buNone/>
            </a:pPr>
            <a:endParaRPr lang="en-US" sz="3800" dirty="0">
              <a:solidFill>
                <a:schemeClr val="tx1"/>
              </a:solidFill>
            </a:endParaRPr>
          </a:p>
          <a:p>
            <a:pPr marL="0" indent="0">
              <a:buNone/>
            </a:pPr>
            <a:r>
              <a:rPr lang="en-US" sz="3800" dirty="0">
                <a:solidFill>
                  <a:schemeClr val="tx1"/>
                </a:solidFill>
              </a:rPr>
              <a:t>“Produces materials that exhibit 25% increased 	life at temperatures above 450ᵒC at a cost 	comparable to existing high temperature 	materials.”</a:t>
            </a:r>
          </a:p>
          <a:p>
            <a:pPr>
              <a:buNone/>
            </a:pPr>
            <a:endParaRPr lang="en-US" sz="3800" dirty="0">
              <a:solidFill>
                <a:schemeClr val="tx1"/>
              </a:solidFill>
            </a:endParaRPr>
          </a:p>
          <a:p>
            <a:pPr marL="0" indent="0">
              <a:buNone/>
            </a:pPr>
            <a:r>
              <a:rPr lang="en-US" sz="3800" dirty="0">
                <a:solidFill>
                  <a:schemeClr val="tx1"/>
                </a:solidFill>
              </a:rPr>
              <a:t>“Increases the manufacturing yield of large Li 	batteries by 50% with no cost increase”</a:t>
            </a:r>
          </a:p>
          <a:p>
            <a:pPr>
              <a:buNone/>
            </a:pPr>
            <a:endParaRPr lang="en-US" sz="4400" dirty="0">
              <a:solidFill>
                <a:schemeClr val="tx1"/>
              </a:solidFill>
            </a:endParaRPr>
          </a:p>
          <a:p>
            <a:endParaRPr lang="en-US" dirty="0"/>
          </a:p>
        </p:txBody>
      </p:sp>
      <p:sp>
        <p:nvSpPr>
          <p:cNvPr id="2" name="Title 1"/>
          <p:cNvSpPr>
            <a:spLocks noGrp="1"/>
          </p:cNvSpPr>
          <p:nvPr>
            <p:ph type="title"/>
          </p:nvPr>
        </p:nvSpPr>
        <p:spPr>
          <a:xfrm>
            <a:off x="546100" y="277090"/>
            <a:ext cx="8229600" cy="1094509"/>
          </a:xfrm>
        </p:spPr>
        <p:txBody>
          <a:bodyPr>
            <a:noAutofit/>
          </a:bodyPr>
          <a:lstStyle/>
          <a:p>
            <a:pPr algn="l"/>
            <a:r>
              <a:rPr lang="en-US" sz="4800" b="1" dirty="0">
                <a:solidFill>
                  <a:schemeClr val="tx1"/>
                </a:solidFill>
              </a:rPr>
              <a:t>UVP Examples</a:t>
            </a:r>
            <a:br>
              <a:rPr lang="en-US" sz="3200" b="1" dirty="0">
                <a:solidFill>
                  <a:schemeClr val="tx1"/>
                </a:solidFill>
              </a:rPr>
            </a:br>
            <a:r>
              <a:rPr lang="en-US" sz="3200" b="1" dirty="0"/>
              <a:t>	</a:t>
            </a:r>
            <a:endParaRPr lang="en-US" sz="2800" b="1" dirty="0"/>
          </a:p>
        </p:txBody>
      </p:sp>
    </p:spTree>
    <p:extLst>
      <p:ext uri="{BB962C8B-B14F-4D97-AF65-F5344CB8AC3E}">
        <p14:creationId xmlns:p14="http://schemas.microsoft.com/office/powerpoint/2010/main" val="3219162014"/>
      </p:ext>
    </p:extLst>
  </p:cSld>
  <p:clrMapOvr>
    <a:masterClrMapping/>
  </p:clrMapOvr>
  <p:transition>
    <p:pull dir="l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10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8" dur="10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10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14" dur="10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10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20" dur="10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829300"/>
          </a:xfrm>
        </p:spPr>
        <p:txBody>
          <a:bodyPr>
            <a:normAutofit fontScale="62500" lnSpcReduction="20000"/>
          </a:bodyPr>
          <a:lstStyle/>
          <a:p>
            <a:pPr>
              <a:buNone/>
            </a:pPr>
            <a:endParaRPr lang="en-US" sz="4400" dirty="0"/>
          </a:p>
          <a:p>
            <a:endParaRPr lang="en-US" sz="5100" dirty="0">
              <a:solidFill>
                <a:schemeClr val="tx1"/>
              </a:solidFill>
            </a:endParaRPr>
          </a:p>
          <a:p>
            <a:pPr marL="0" indent="0">
              <a:buNone/>
            </a:pPr>
            <a:r>
              <a:rPr lang="en-US" sz="5100" dirty="0">
                <a:solidFill>
                  <a:schemeClr val="tx1"/>
                </a:solidFill>
              </a:rPr>
              <a:t>“A natural topical antiseptic 90% as effective as 	current chemical antiseptics.”</a:t>
            </a:r>
          </a:p>
          <a:p>
            <a:pPr>
              <a:buNone/>
            </a:pPr>
            <a:endParaRPr lang="en-US" sz="5100" dirty="0">
              <a:solidFill>
                <a:schemeClr val="tx1"/>
              </a:solidFill>
            </a:endParaRPr>
          </a:p>
          <a:p>
            <a:pPr marL="0" indent="0">
              <a:buNone/>
            </a:pPr>
            <a:r>
              <a:rPr lang="en-US" sz="5100" dirty="0">
                <a:solidFill>
                  <a:schemeClr val="tx1"/>
                </a:solidFill>
              </a:rPr>
              <a:t>“A tomato variety that exhibits 50% more solids 	and 25% more sugar per unit weight than 	currently available varieties.”</a:t>
            </a:r>
          </a:p>
          <a:p>
            <a:pPr>
              <a:buNone/>
            </a:pPr>
            <a:endParaRPr lang="en-US" sz="5100" dirty="0">
              <a:solidFill>
                <a:schemeClr val="tx1"/>
              </a:solidFill>
            </a:endParaRPr>
          </a:p>
          <a:p>
            <a:pPr marL="0" indent="0">
              <a:buNone/>
            </a:pPr>
            <a:r>
              <a:rPr lang="en-US" sz="5100" dirty="0">
                <a:solidFill>
                  <a:schemeClr val="tx1"/>
                </a:solidFill>
              </a:rPr>
              <a:t>“Reduces scours mortality in new-born calves 	from 15% to 1.5% at a cost of less than 6 	Pesos per animal.”</a:t>
            </a:r>
          </a:p>
          <a:p>
            <a:pPr>
              <a:buNone/>
            </a:pPr>
            <a:r>
              <a:rPr lang="en-US" sz="5100" dirty="0"/>
              <a:t> </a:t>
            </a:r>
          </a:p>
          <a:p>
            <a:endParaRPr lang="en-US" dirty="0"/>
          </a:p>
        </p:txBody>
      </p:sp>
      <p:sp>
        <p:nvSpPr>
          <p:cNvPr id="2" name="Title 1"/>
          <p:cNvSpPr>
            <a:spLocks noGrp="1"/>
          </p:cNvSpPr>
          <p:nvPr>
            <p:ph type="title"/>
          </p:nvPr>
        </p:nvSpPr>
        <p:spPr>
          <a:xfrm>
            <a:off x="546100" y="304800"/>
            <a:ext cx="8229600" cy="914400"/>
          </a:xfrm>
        </p:spPr>
        <p:txBody>
          <a:bodyPr>
            <a:noAutofit/>
          </a:bodyPr>
          <a:lstStyle/>
          <a:p>
            <a:pPr algn="l"/>
            <a:r>
              <a:rPr lang="en-US" sz="4800" b="1" dirty="0">
                <a:solidFill>
                  <a:schemeClr val="tx1"/>
                </a:solidFill>
              </a:rPr>
              <a:t>UVP Examples</a:t>
            </a:r>
            <a:br>
              <a:rPr lang="en-US" sz="3200" b="1" dirty="0"/>
            </a:br>
            <a:r>
              <a:rPr lang="en-US" sz="3200" b="1" dirty="0"/>
              <a:t>	</a:t>
            </a:r>
            <a:endParaRPr lang="en-US" sz="2800" b="1" dirty="0"/>
          </a:p>
        </p:txBody>
      </p:sp>
    </p:spTree>
    <p:extLst>
      <p:ext uri="{BB962C8B-B14F-4D97-AF65-F5344CB8AC3E}">
        <p14:creationId xmlns:p14="http://schemas.microsoft.com/office/powerpoint/2010/main" val="1533437339"/>
      </p:ext>
    </p:extLst>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10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8" dur="10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 calcmode="lin" valueType="num">
                                      <p:cBhvr additive="base">
                                        <p:cTn id="13" dur="10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14" dur="10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 calcmode="lin" valueType="num">
                                      <p:cBhvr additive="base">
                                        <p:cTn id="19" dur="10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20" dur="10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 calcmode="lin" valueType="num">
                                      <p:cBhvr additive="base">
                                        <p:cTn id="25" dur="1000" fill="hold"/>
                                        <p:tgtEl>
                                          <p:spTgt spid="3">
                                            <p:txEl>
                                              <p:pRg st="7" end="7"/>
                                            </p:txEl>
                                          </p:spTgt>
                                        </p:tgtEl>
                                        <p:attrNameLst>
                                          <p:attrName>ppt_x</p:attrName>
                                        </p:attrNameLst>
                                      </p:cBhvr>
                                      <p:tavLst>
                                        <p:tav tm="0">
                                          <p:val>
                                            <p:strVal val="1+#ppt_w/2"/>
                                          </p:val>
                                        </p:tav>
                                        <p:tav tm="100000">
                                          <p:val>
                                            <p:strVal val="#ppt_x"/>
                                          </p:val>
                                        </p:tav>
                                      </p:tavLst>
                                    </p:anim>
                                    <p:anim calcmode="lin" valueType="num">
                                      <p:cBhvr additive="base">
                                        <p:cTn id="26" dur="1000" fill="hold"/>
                                        <p:tgtEl>
                                          <p:spTgt spid="3">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pPr algn="l"/>
            <a:br>
              <a:rPr lang="en-US" dirty="0"/>
            </a:br>
            <a:r>
              <a:rPr lang="en-US" dirty="0"/>
              <a:t>		</a:t>
            </a:r>
            <a:endParaRPr lang="en-US" sz="4000" b="1" dirty="0"/>
          </a:p>
        </p:txBody>
      </p:sp>
      <p:sp>
        <p:nvSpPr>
          <p:cNvPr id="3" name="Content Placeholder 2"/>
          <p:cNvSpPr>
            <a:spLocks noGrp="1"/>
          </p:cNvSpPr>
          <p:nvPr>
            <p:ph idx="1"/>
          </p:nvPr>
        </p:nvSpPr>
        <p:spPr>
          <a:xfrm>
            <a:off x="209550" y="-85725"/>
            <a:ext cx="8801100" cy="6715125"/>
          </a:xfrm>
        </p:spPr>
        <p:txBody>
          <a:bodyPr>
            <a:noAutofit/>
          </a:bodyPr>
          <a:lstStyle/>
          <a:p>
            <a:pPr marL="0" indent="0">
              <a:buNone/>
            </a:pPr>
            <a:r>
              <a:rPr lang="en-US" sz="3200" b="1" dirty="0"/>
              <a:t>The Business Model</a:t>
            </a:r>
          </a:p>
          <a:p>
            <a:pPr marL="0" indent="0">
              <a:buNone/>
            </a:pPr>
            <a:r>
              <a:rPr lang="en-US" sz="2800" b="0" i="0" dirty="0">
                <a:solidFill>
                  <a:srgbClr val="4D5156"/>
                </a:solidFill>
                <a:effectLst/>
                <a:latin typeface="Calibri" panose="020F0502020204030204" pitchFamily="34" charset="0"/>
                <a:cs typeface="Calibri" panose="020F0502020204030204" pitchFamily="34" charset="0"/>
              </a:rPr>
              <a:t>A business model describes how an organization creates, delivers, and captures value, in economic, social, cultural or other contexts. The process of business model construction and modification is also called business model innovation and forms a part of business strategy</a:t>
            </a:r>
          </a:p>
          <a:p>
            <a:pPr marL="0" indent="0">
              <a:buNone/>
            </a:pPr>
            <a:endParaRPr lang="en-US" sz="2000" dirty="0">
              <a:solidFill>
                <a:srgbClr val="4D5156"/>
              </a:solidFill>
              <a:latin typeface="Roboto" panose="02000000000000000000" pitchFamily="2" charset="0"/>
            </a:endParaRPr>
          </a:p>
          <a:p>
            <a:pPr marL="0" indent="0">
              <a:buNone/>
            </a:pPr>
            <a:r>
              <a:rPr lang="en-US" sz="2800" b="0" i="0" dirty="0">
                <a:effectLst/>
                <a:latin typeface="Calibri" panose="020F0502020204030204" pitchFamily="34" charset="0"/>
                <a:cs typeface="Calibri" panose="020F0502020204030204" pitchFamily="34" charset="0"/>
              </a:rPr>
              <a:t>The term business model refers to the plan for making a profit by selling the product or service. It identifies the products or services </a:t>
            </a:r>
            <a:r>
              <a:rPr lang="en-US" sz="2800" dirty="0">
                <a:latin typeface="Calibri" panose="020F0502020204030204" pitchFamily="34" charset="0"/>
                <a:cs typeface="Calibri" panose="020F0502020204030204" pitchFamily="34" charset="0"/>
              </a:rPr>
              <a:t>that will be sold</a:t>
            </a:r>
            <a:r>
              <a:rPr lang="en-US" sz="2800" b="0" i="0" dirty="0">
                <a:effectLst/>
                <a:latin typeface="Calibri" panose="020F0502020204030204" pitchFamily="34" charset="0"/>
                <a:cs typeface="Calibri" panose="020F0502020204030204" pitchFamily="34" charset="0"/>
              </a:rPr>
              <a:t>, the identified target market and customers, and anticipates costs to produce and deliver the product or service.</a:t>
            </a:r>
          </a:p>
          <a:p>
            <a:pPr marL="0" indent="0">
              <a:buNone/>
            </a:pPr>
            <a:r>
              <a:rPr lang="en-US" sz="2000" dirty="0">
                <a:solidFill>
                  <a:srgbClr val="111111"/>
                </a:solidFill>
                <a:latin typeface="SourceSansPro"/>
              </a:rPr>
              <a:t>	What will be sold?  Who is the customer?  </a:t>
            </a:r>
          </a:p>
          <a:p>
            <a:pPr marL="0" indent="0">
              <a:buNone/>
            </a:pPr>
            <a:r>
              <a:rPr lang="en-US" sz="2000" dirty="0">
                <a:solidFill>
                  <a:srgbClr val="111111"/>
                </a:solidFill>
                <a:latin typeface="SourceSansPro"/>
              </a:rPr>
              <a:t>	How will the product/service be sold and distributed</a:t>
            </a:r>
          </a:p>
          <a:p>
            <a:pPr marL="0" indent="0">
              <a:buNone/>
            </a:pPr>
            <a:r>
              <a:rPr lang="en-US" sz="2000" dirty="0">
                <a:solidFill>
                  <a:srgbClr val="111111"/>
                </a:solidFill>
                <a:latin typeface="SourceSansPro"/>
              </a:rPr>
              <a:t>	How will the product be manufactured, packaged, delivered?</a:t>
            </a:r>
          </a:p>
          <a:p>
            <a:pPr marL="0" indent="0">
              <a:buNone/>
            </a:pPr>
            <a:r>
              <a:rPr lang="en-US" sz="2000" dirty="0">
                <a:solidFill>
                  <a:srgbClr val="111111"/>
                </a:solidFill>
                <a:latin typeface="SourceSansPro"/>
              </a:rPr>
              <a:t>	What customer services pre- and post-sales will be required?</a:t>
            </a:r>
            <a:endParaRPr lang="en-US" sz="2800" dirty="0"/>
          </a:p>
        </p:txBody>
      </p:sp>
    </p:spTree>
    <p:extLst>
      <p:ext uri="{BB962C8B-B14F-4D97-AF65-F5344CB8AC3E}">
        <p14:creationId xmlns:p14="http://schemas.microsoft.com/office/powerpoint/2010/main" val="7476410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pPr algn="l"/>
            <a:br>
              <a:rPr lang="en-US" dirty="0"/>
            </a:br>
            <a:r>
              <a:rPr lang="en-US" dirty="0"/>
              <a:t>		</a:t>
            </a:r>
            <a:endParaRPr lang="en-US" sz="4000" b="1" dirty="0"/>
          </a:p>
        </p:txBody>
      </p:sp>
      <p:sp>
        <p:nvSpPr>
          <p:cNvPr id="3" name="Content Placeholder 2"/>
          <p:cNvSpPr>
            <a:spLocks noGrp="1"/>
          </p:cNvSpPr>
          <p:nvPr>
            <p:ph idx="1"/>
          </p:nvPr>
        </p:nvSpPr>
        <p:spPr>
          <a:xfrm>
            <a:off x="209550" y="409575"/>
            <a:ext cx="8801100" cy="6219825"/>
          </a:xfrm>
        </p:spPr>
        <p:txBody>
          <a:bodyPr>
            <a:noAutofit/>
          </a:bodyPr>
          <a:lstStyle/>
          <a:p>
            <a:pPr marL="0" indent="0">
              <a:buNone/>
            </a:pPr>
            <a:r>
              <a:rPr lang="en-US" sz="2800" b="1" dirty="0"/>
              <a:t>The Importance of Business Model</a:t>
            </a:r>
          </a:p>
          <a:p>
            <a:r>
              <a:rPr lang="en-US" sz="2800" dirty="0"/>
              <a:t>An average invention/technology/product combined with</a:t>
            </a:r>
          </a:p>
          <a:p>
            <a:pPr marL="0" indent="0">
              <a:buNone/>
            </a:pPr>
            <a:r>
              <a:rPr lang="en-US" sz="2800" dirty="0"/>
              <a:t>      a good Business Model</a:t>
            </a:r>
          </a:p>
          <a:p>
            <a:pPr marL="0" indent="0">
              <a:buNone/>
            </a:pPr>
            <a:r>
              <a:rPr lang="en-US" sz="2800" dirty="0"/>
              <a:t>		is likely to be successful</a:t>
            </a:r>
          </a:p>
          <a:p>
            <a:r>
              <a:rPr lang="en-US" sz="2800" dirty="0"/>
              <a:t>A great invention/technology/product combines with a</a:t>
            </a:r>
          </a:p>
          <a:p>
            <a:pPr marL="0" indent="0">
              <a:buNone/>
            </a:pPr>
            <a:r>
              <a:rPr lang="en-US" sz="2800" dirty="0"/>
              <a:t>      poor Business Model </a:t>
            </a:r>
          </a:p>
          <a:p>
            <a:pPr marL="0" indent="0">
              <a:buNone/>
            </a:pPr>
            <a:r>
              <a:rPr lang="en-US" sz="2800" dirty="0"/>
              <a:t>		is likely to fail</a:t>
            </a:r>
          </a:p>
          <a:p>
            <a:r>
              <a:rPr lang="en-US" sz="2800" dirty="0"/>
              <a:t>A good Business Model can compensate for some flaws in</a:t>
            </a:r>
          </a:p>
          <a:p>
            <a:pPr marL="0" indent="0">
              <a:buNone/>
            </a:pPr>
            <a:r>
              <a:rPr lang="en-US" sz="2800" dirty="0"/>
              <a:t>      the product/service</a:t>
            </a:r>
          </a:p>
          <a:p>
            <a:r>
              <a:rPr lang="en-US" sz="2800" dirty="0"/>
              <a:t>A bad Business Model can’t save the best product</a:t>
            </a:r>
          </a:p>
        </p:txBody>
      </p:sp>
    </p:spTree>
    <p:extLst>
      <p:ext uri="{BB962C8B-B14F-4D97-AF65-F5344CB8AC3E}">
        <p14:creationId xmlns:p14="http://schemas.microsoft.com/office/powerpoint/2010/main" val="263707498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14500"/>
            <a:ext cx="8229600" cy="2984500"/>
          </a:xfrm>
        </p:spPr>
        <p:txBody>
          <a:bodyPr/>
          <a:lstStyle/>
          <a:p>
            <a:pPr algn="ctr"/>
            <a:r>
              <a:rPr lang="en-US"/>
              <a:t>Thank you</a:t>
            </a:r>
            <a:br>
              <a:rPr lang="en-US"/>
            </a:br>
            <a:r>
              <a:rPr lang="en-US"/>
              <a:t>Q&amp;A</a:t>
            </a:r>
            <a:endParaRPr lang="en-US" dirty="0"/>
          </a:p>
        </p:txBody>
      </p:sp>
    </p:spTree>
    <p:extLst>
      <p:ext uri="{BB962C8B-B14F-4D97-AF65-F5344CB8AC3E}">
        <p14:creationId xmlns:p14="http://schemas.microsoft.com/office/powerpoint/2010/main" val="2157433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73136"/>
          </a:xfrm>
        </p:spPr>
        <p:txBody>
          <a:bodyPr>
            <a:normAutofit fontScale="90000"/>
          </a:bodyPr>
          <a:lstStyle/>
          <a:p>
            <a:br>
              <a:rPr lang="en-US" dirty="0"/>
            </a:br>
            <a:r>
              <a:rPr lang="en-US" dirty="0"/>
              <a:t>		</a:t>
            </a:r>
            <a:r>
              <a:rPr lang="en-US" b="1" dirty="0"/>
              <a:t> </a:t>
            </a:r>
            <a:r>
              <a:rPr lang="en-US" b="1" dirty="0">
                <a:solidFill>
                  <a:schemeClr val="tx1"/>
                </a:solidFill>
              </a:rPr>
              <a:t>Our Discussion Today  </a:t>
            </a:r>
            <a:br>
              <a:rPr lang="en-US" b="1" dirty="0"/>
            </a:br>
            <a:r>
              <a:rPr lang="en-US" sz="3600" b="1" dirty="0"/>
              <a:t> </a:t>
            </a:r>
            <a:br>
              <a:rPr lang="en-US" sz="4000" b="1" dirty="0"/>
            </a:br>
            <a:endParaRPr lang="en-US" sz="4000" b="1" dirty="0"/>
          </a:p>
        </p:txBody>
      </p:sp>
      <p:sp>
        <p:nvSpPr>
          <p:cNvPr id="3" name="Content Placeholder 2"/>
          <p:cNvSpPr>
            <a:spLocks noGrp="1"/>
          </p:cNvSpPr>
          <p:nvPr>
            <p:ph idx="1"/>
          </p:nvPr>
        </p:nvSpPr>
        <p:spPr>
          <a:xfrm>
            <a:off x="133350" y="1247774"/>
            <a:ext cx="8953500" cy="5381625"/>
          </a:xfrm>
        </p:spPr>
        <p:txBody>
          <a:bodyPr>
            <a:noAutofit/>
          </a:bodyPr>
          <a:lstStyle/>
          <a:p>
            <a:pPr marL="0" indent="0">
              <a:buNone/>
            </a:pPr>
            <a:r>
              <a:rPr lang="en-US" sz="3200" b="1" dirty="0"/>
              <a:t>What is an Intellectual “lens”?</a:t>
            </a:r>
          </a:p>
          <a:p>
            <a:pPr marL="0" indent="0">
              <a:buNone/>
            </a:pPr>
            <a:r>
              <a:rPr lang="en-US" sz="3200" b="1" dirty="0"/>
              <a:t>Why are they important tools for the successful 	Inventor/Innovator/Entrepreneur </a:t>
            </a:r>
          </a:p>
          <a:p>
            <a:r>
              <a:rPr lang="en-US" sz="2800" dirty="0"/>
              <a:t>A lens collects light and forms images</a:t>
            </a:r>
          </a:p>
          <a:p>
            <a:r>
              <a:rPr lang="en-US" sz="2800" dirty="0"/>
              <a:t>The lens makes things visible by collecting scattered light</a:t>
            </a:r>
          </a:p>
          <a:p>
            <a:pPr marL="0" indent="0">
              <a:buNone/>
            </a:pPr>
            <a:r>
              <a:rPr lang="en-US" sz="2800" dirty="0"/>
              <a:t>	and transforming it into an understandable form</a:t>
            </a:r>
          </a:p>
        </p:txBody>
      </p:sp>
    </p:spTree>
    <p:extLst>
      <p:ext uri="{BB962C8B-B14F-4D97-AF65-F5344CB8AC3E}">
        <p14:creationId xmlns:p14="http://schemas.microsoft.com/office/powerpoint/2010/main" val="6013769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5D9A1053-87E7-43C2-88AC-1E8363CD7AA5}"/>
              </a:ext>
            </a:extLst>
          </p:cNvPr>
          <p:cNvSpPr>
            <a:spLocks noGrp="1"/>
          </p:cNvSpPr>
          <p:nvPr>
            <p:ph type="sldNum" sz="quarter" idx="12"/>
          </p:nvPr>
        </p:nvSpPr>
        <p:spPr/>
        <p:txBody>
          <a:bodyPr/>
          <a:lstStyle/>
          <a:p>
            <a:fld id="{69E29E33-B620-47F9-BB04-8846C2A5AFCC}" type="slidenum">
              <a:rPr kumimoji="0" lang="en-US" smtClean="0"/>
              <a:pPr/>
              <a:t>4</a:t>
            </a:fld>
            <a:endParaRPr kumimoji="0" lang="en-US"/>
          </a:p>
        </p:txBody>
      </p:sp>
      <p:pic>
        <p:nvPicPr>
          <p:cNvPr id="1026" name="Picture 2" descr="92,178 Telescope Stock Photos, Pictures &amp; Royalty-Free Images - iStock">
            <a:extLst>
              <a:ext uri="{FF2B5EF4-FFF2-40B4-BE49-F238E27FC236}">
                <a16:creationId xmlns:a16="http://schemas.microsoft.com/office/drawing/2014/main" id="{B12A54E0-0297-45E7-A60A-A09C0C22A20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4825" y="914400"/>
            <a:ext cx="2800350" cy="291465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OCCI Men eyewear frame Eyeglasses Square Glasses Clear Lense Glasses Men  52mm Bright black at Amazon Men's Clothing store">
            <a:extLst>
              <a:ext uri="{FF2B5EF4-FFF2-40B4-BE49-F238E27FC236}">
                <a16:creationId xmlns:a16="http://schemas.microsoft.com/office/drawing/2014/main" id="{D5215D57-FE56-445D-BEBD-05C3705F272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0" y="914400"/>
            <a:ext cx="3371850" cy="135255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A User Guide for Contact Lens Wearers, Tips, Pros &amp; Cons | Neoretina">
            <a:extLst>
              <a:ext uri="{FF2B5EF4-FFF2-40B4-BE49-F238E27FC236}">
                <a16:creationId xmlns:a16="http://schemas.microsoft.com/office/drawing/2014/main" id="{F3910B42-1E3B-4BD5-BB02-63CD985336F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76675" y="2867025"/>
            <a:ext cx="2762250" cy="1657350"/>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Transmitted light microscope B3 Professional series B3-220ASC binocular |  Light field microscopes | Microscopes and accessories | Optical Instruments  and Lamps | Labware | Carl Roth - International">
            <a:extLst>
              <a:ext uri="{FF2B5EF4-FFF2-40B4-BE49-F238E27FC236}">
                <a16:creationId xmlns:a16="http://schemas.microsoft.com/office/drawing/2014/main" id="{87529845-7A37-4EA9-9C22-7389CA49EBB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3475" y="4233863"/>
            <a:ext cx="2143125" cy="2143125"/>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a:extLst>
              <a:ext uri="{FF2B5EF4-FFF2-40B4-BE49-F238E27FC236}">
                <a16:creationId xmlns:a16="http://schemas.microsoft.com/office/drawing/2014/main" id="{30742483-5028-4C95-BE40-0EA0AE716318}"/>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605213" y="4886325"/>
            <a:ext cx="2466975" cy="1847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173600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73136"/>
          </a:xfrm>
        </p:spPr>
        <p:txBody>
          <a:bodyPr>
            <a:normAutofit fontScale="90000"/>
          </a:bodyPr>
          <a:lstStyle/>
          <a:p>
            <a:br>
              <a:rPr lang="en-US" dirty="0"/>
            </a:br>
            <a:r>
              <a:rPr lang="en-US" dirty="0"/>
              <a:t>		</a:t>
            </a:r>
            <a:r>
              <a:rPr lang="en-US" b="1" dirty="0"/>
              <a:t> </a:t>
            </a:r>
            <a:r>
              <a:rPr lang="en-US" b="1" dirty="0">
                <a:solidFill>
                  <a:schemeClr val="tx1"/>
                </a:solidFill>
              </a:rPr>
              <a:t>Our Discussion Today  </a:t>
            </a:r>
            <a:br>
              <a:rPr lang="en-US" b="1" dirty="0"/>
            </a:br>
            <a:r>
              <a:rPr lang="en-US" sz="3600" b="1" dirty="0"/>
              <a:t> </a:t>
            </a:r>
            <a:br>
              <a:rPr lang="en-US" sz="4000" b="1" dirty="0"/>
            </a:br>
            <a:endParaRPr lang="en-US" sz="4000" b="1" dirty="0"/>
          </a:p>
        </p:txBody>
      </p:sp>
      <p:sp>
        <p:nvSpPr>
          <p:cNvPr id="3" name="Content Placeholder 2"/>
          <p:cNvSpPr>
            <a:spLocks noGrp="1"/>
          </p:cNvSpPr>
          <p:nvPr>
            <p:ph idx="1"/>
          </p:nvPr>
        </p:nvSpPr>
        <p:spPr>
          <a:xfrm>
            <a:off x="133350" y="1247774"/>
            <a:ext cx="8953500" cy="5381625"/>
          </a:xfrm>
        </p:spPr>
        <p:txBody>
          <a:bodyPr>
            <a:noAutofit/>
          </a:bodyPr>
          <a:lstStyle/>
          <a:p>
            <a:pPr marL="0" indent="0">
              <a:buNone/>
            </a:pPr>
            <a:r>
              <a:rPr lang="en-US" sz="3200" b="1" dirty="0"/>
              <a:t>What is an Intellectual “lens”?</a:t>
            </a:r>
          </a:p>
          <a:p>
            <a:pPr marL="0" indent="0">
              <a:buNone/>
            </a:pPr>
            <a:r>
              <a:rPr lang="en-US" sz="3200" b="1" dirty="0"/>
              <a:t>Why are they important tools for the successful 	Inventor/Innovator/Entrepreneur </a:t>
            </a:r>
          </a:p>
          <a:p>
            <a:r>
              <a:rPr lang="en-US" sz="2800" dirty="0"/>
              <a:t>A mechanism by which something can be seen and understood</a:t>
            </a:r>
          </a:p>
          <a:p>
            <a:r>
              <a:rPr lang="en-US" sz="2800" dirty="0"/>
              <a:t>Like a light lens  an “intellectual lens” collects varied information and brings it into clear focus</a:t>
            </a:r>
          </a:p>
          <a:p>
            <a:r>
              <a:rPr lang="en-US" sz="2800" dirty="0"/>
              <a:t>Used by the inventor/innovator/</a:t>
            </a:r>
            <a:r>
              <a:rPr lang="en-US" sz="2800" dirty="0" err="1"/>
              <a:t>entrepreneur,l</a:t>
            </a:r>
            <a:r>
              <a:rPr lang="en-US" sz="2800" dirty="0"/>
              <a:t> certain key lenses transform scattered information into understanding, insight, and vision for the path forward  </a:t>
            </a:r>
          </a:p>
        </p:txBody>
      </p:sp>
    </p:spTree>
    <p:extLst>
      <p:ext uri="{BB962C8B-B14F-4D97-AF65-F5344CB8AC3E}">
        <p14:creationId xmlns:p14="http://schemas.microsoft.com/office/powerpoint/2010/main" val="39215126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350" y="274638"/>
            <a:ext cx="8877300" cy="1458912"/>
          </a:xfrm>
        </p:spPr>
        <p:txBody>
          <a:bodyPr>
            <a:normAutofit fontScale="90000"/>
          </a:bodyPr>
          <a:lstStyle/>
          <a:p>
            <a:pPr marL="0" indent="0">
              <a:buNone/>
            </a:pPr>
            <a:br>
              <a:rPr lang="en-US" dirty="0"/>
            </a:br>
            <a:r>
              <a:rPr lang="en-US" sz="3600" b="1" dirty="0">
                <a:solidFill>
                  <a:schemeClr val="tx1"/>
                </a:solidFill>
              </a:rPr>
              <a:t>The Successful Inventor/Innovator/Entrepreneur</a:t>
            </a:r>
            <a:br>
              <a:rPr lang="en-US" sz="3600" b="1" dirty="0">
                <a:solidFill>
                  <a:schemeClr val="tx1"/>
                </a:solidFill>
              </a:rPr>
            </a:br>
            <a:r>
              <a:rPr lang="en-US" sz="3600" b="1" dirty="0">
                <a:solidFill>
                  <a:schemeClr val="tx1"/>
                </a:solidFill>
              </a:rPr>
              <a:t>	uses these key “lenses” </a:t>
            </a:r>
            <a:r>
              <a:rPr lang="en-US" dirty="0"/>
              <a:t>		</a:t>
            </a:r>
            <a:r>
              <a:rPr lang="en-US" b="1" dirty="0"/>
              <a:t>  </a:t>
            </a:r>
            <a:br>
              <a:rPr lang="en-US" b="1" dirty="0"/>
            </a:br>
            <a:r>
              <a:rPr lang="en-US" sz="3600" b="1" dirty="0"/>
              <a:t> </a:t>
            </a:r>
            <a:br>
              <a:rPr lang="en-US" sz="4000" b="1" dirty="0"/>
            </a:br>
            <a:endParaRPr lang="en-US" sz="4000" b="1" dirty="0"/>
          </a:p>
        </p:txBody>
      </p:sp>
      <p:sp>
        <p:nvSpPr>
          <p:cNvPr id="3" name="Content Placeholder 2"/>
          <p:cNvSpPr>
            <a:spLocks noGrp="1"/>
          </p:cNvSpPr>
          <p:nvPr>
            <p:ph idx="1"/>
          </p:nvPr>
        </p:nvSpPr>
        <p:spPr>
          <a:xfrm>
            <a:off x="209550" y="1247774"/>
            <a:ext cx="8801100" cy="5381625"/>
          </a:xfrm>
        </p:spPr>
        <p:txBody>
          <a:bodyPr>
            <a:noAutofit/>
          </a:bodyPr>
          <a:lstStyle/>
          <a:p>
            <a:pPr marL="0" indent="0">
              <a:buNone/>
            </a:pPr>
            <a:endParaRPr lang="en-US" sz="2800" b="1" dirty="0"/>
          </a:p>
          <a:p>
            <a:r>
              <a:rPr lang="en-US" sz="3200" dirty="0"/>
              <a:t>Inventiveness</a:t>
            </a:r>
          </a:p>
          <a:p>
            <a:r>
              <a:rPr lang="en-US" sz="3200" dirty="0"/>
              <a:t>Applications &amp; Market Relevance</a:t>
            </a:r>
          </a:p>
          <a:p>
            <a:r>
              <a:rPr lang="en-US" sz="3200" dirty="0"/>
              <a:t>The Value Proposition</a:t>
            </a:r>
          </a:p>
          <a:p>
            <a:r>
              <a:rPr lang="en-US" sz="3200" dirty="0"/>
              <a:t>The Business Model</a:t>
            </a:r>
          </a:p>
          <a:p>
            <a:pPr marL="0" indent="0">
              <a:buNone/>
            </a:pPr>
            <a:r>
              <a:rPr lang="en-US" sz="2800" dirty="0"/>
              <a:t>Each of these “lenses” provides a tool to gather various and disparate information, and bring it together into a focused, and understandable form</a:t>
            </a:r>
          </a:p>
          <a:p>
            <a:pPr marL="0" indent="0">
              <a:buNone/>
            </a:pPr>
            <a:endParaRPr lang="en-US" sz="3200" dirty="0"/>
          </a:p>
        </p:txBody>
      </p:sp>
    </p:spTree>
    <p:extLst>
      <p:ext uri="{BB962C8B-B14F-4D97-AF65-F5344CB8AC3E}">
        <p14:creationId xmlns:p14="http://schemas.microsoft.com/office/powerpoint/2010/main" val="25149393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pPr algn="l"/>
            <a:br>
              <a:rPr lang="en-US" dirty="0"/>
            </a:br>
            <a:r>
              <a:rPr lang="en-US" dirty="0"/>
              <a:t>		</a:t>
            </a:r>
            <a:endParaRPr lang="en-US" sz="4000" b="1" dirty="0"/>
          </a:p>
        </p:txBody>
      </p:sp>
      <p:sp>
        <p:nvSpPr>
          <p:cNvPr id="3" name="Content Placeholder 2"/>
          <p:cNvSpPr>
            <a:spLocks noGrp="1"/>
          </p:cNvSpPr>
          <p:nvPr>
            <p:ph idx="1"/>
          </p:nvPr>
        </p:nvSpPr>
        <p:spPr>
          <a:xfrm>
            <a:off x="209550" y="409575"/>
            <a:ext cx="8801100" cy="6219825"/>
          </a:xfrm>
        </p:spPr>
        <p:txBody>
          <a:bodyPr>
            <a:noAutofit/>
          </a:bodyPr>
          <a:lstStyle/>
          <a:p>
            <a:pPr marL="0" indent="0">
              <a:buNone/>
            </a:pPr>
            <a:r>
              <a:rPr lang="en-US" sz="3200" b="1" dirty="0"/>
              <a:t>Inventiveness</a:t>
            </a:r>
          </a:p>
          <a:p>
            <a:r>
              <a:rPr lang="en-US" sz="2800" dirty="0"/>
              <a:t>Always the best place to start</a:t>
            </a:r>
          </a:p>
          <a:p>
            <a:r>
              <a:rPr lang="en-US" sz="2800" dirty="0"/>
              <a:t>What is “inventiveness”?</a:t>
            </a:r>
          </a:p>
          <a:p>
            <a:pPr marL="0" indent="0">
              <a:buNone/>
            </a:pPr>
            <a:r>
              <a:rPr lang="en-US" sz="2800" dirty="0"/>
              <a:t>    Two essential components:</a:t>
            </a:r>
          </a:p>
          <a:p>
            <a:pPr marL="0" indent="0">
              <a:buNone/>
            </a:pPr>
            <a:r>
              <a:rPr lang="en-US" sz="2800" dirty="0"/>
              <a:t>	</a:t>
            </a:r>
            <a:r>
              <a:rPr lang="en-US" sz="2800" b="1" dirty="0"/>
              <a:t>uniqueness:  </a:t>
            </a:r>
          </a:p>
          <a:p>
            <a:pPr marL="0" indent="0">
              <a:buNone/>
            </a:pPr>
            <a:r>
              <a:rPr lang="en-US" sz="2800" b="1" dirty="0"/>
              <a:t>		</a:t>
            </a:r>
            <a:r>
              <a:rPr lang="en-US" sz="2800" dirty="0"/>
              <a:t>compared to the prior art</a:t>
            </a:r>
          </a:p>
          <a:p>
            <a:pPr marL="0" indent="0">
              <a:buNone/>
            </a:pPr>
            <a:r>
              <a:rPr lang="en-US" sz="2800" dirty="0"/>
              <a:t>	</a:t>
            </a:r>
            <a:r>
              <a:rPr lang="en-US" sz="2800" b="1" dirty="0"/>
              <a:t>the unique features confer some advantage</a:t>
            </a:r>
          </a:p>
          <a:p>
            <a:pPr marL="0" indent="0">
              <a:buNone/>
            </a:pPr>
            <a:r>
              <a:rPr lang="en-US" sz="2800" b="1" dirty="0"/>
              <a:t>		or superior performance</a:t>
            </a:r>
          </a:p>
          <a:p>
            <a:pPr marL="0" indent="0">
              <a:buNone/>
            </a:pPr>
            <a:r>
              <a:rPr lang="en-US" sz="2800" b="1" dirty="0"/>
              <a:t>		</a:t>
            </a:r>
            <a:r>
              <a:rPr lang="en-US" sz="2800" dirty="0"/>
              <a:t>compared to existing solutions</a:t>
            </a:r>
          </a:p>
          <a:p>
            <a:pPr marL="0" indent="0">
              <a:buNone/>
            </a:pPr>
            <a:endParaRPr lang="en-US" sz="2800" dirty="0"/>
          </a:p>
          <a:p>
            <a:pPr marL="0" indent="0">
              <a:buNone/>
            </a:pPr>
            <a:r>
              <a:rPr lang="en-US" sz="2800" dirty="0"/>
              <a:t>		</a:t>
            </a:r>
          </a:p>
        </p:txBody>
      </p:sp>
    </p:spTree>
    <p:extLst>
      <p:ext uri="{BB962C8B-B14F-4D97-AF65-F5344CB8AC3E}">
        <p14:creationId xmlns:p14="http://schemas.microsoft.com/office/powerpoint/2010/main" val="1061226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White puzzle with one red piece">
            <a:extLst>
              <a:ext uri="{FF2B5EF4-FFF2-40B4-BE49-F238E27FC236}">
                <a16:creationId xmlns:a16="http://schemas.microsoft.com/office/drawing/2014/main" id="{81E498CD-81B9-4C2C-AFF8-0F31B7E7DC64}"/>
              </a:ext>
            </a:extLst>
          </p:cNvPr>
          <p:cNvPicPr>
            <a:picLocks noChangeAspect="1"/>
          </p:cNvPicPr>
          <p:nvPr/>
        </p:nvPicPr>
        <p:blipFill rotWithShape="1">
          <a:blip r:embed="rId2">
            <a:alphaModFix amt="55000"/>
          </a:blip>
          <a:srcRect l="13302" r="11698"/>
          <a:stretch/>
        </p:blipFill>
        <p:spPr>
          <a:xfrm>
            <a:off x="20" y="-9107"/>
            <a:ext cx="9143980" cy="6858000"/>
          </a:xfrm>
          <a:prstGeom prst="rect">
            <a:avLst/>
          </a:prstGeom>
        </p:spPr>
      </p:pic>
      <p:sp>
        <p:nvSpPr>
          <p:cNvPr id="2" name="Title 1"/>
          <p:cNvSpPr>
            <a:spLocks noGrp="1"/>
          </p:cNvSpPr>
          <p:nvPr>
            <p:ph type="title"/>
          </p:nvPr>
        </p:nvSpPr>
        <p:spPr>
          <a:xfrm>
            <a:off x="515125" y="591344"/>
            <a:ext cx="2400300" cy="5585619"/>
          </a:xfrm>
        </p:spPr>
        <p:txBody>
          <a:bodyPr>
            <a:normAutofit/>
          </a:bodyPr>
          <a:lstStyle/>
          <a:p>
            <a:br>
              <a:rPr lang="en-US">
                <a:solidFill>
                  <a:srgbClr val="FFFFFF"/>
                </a:solidFill>
              </a:rPr>
            </a:br>
            <a:r>
              <a:rPr lang="en-US" b="1">
                <a:solidFill>
                  <a:srgbClr val="FFFFFF"/>
                </a:solidFill>
              </a:rPr>
              <a:t> </a:t>
            </a:r>
            <a:br>
              <a:rPr lang="en-US" b="1">
                <a:solidFill>
                  <a:srgbClr val="FFFFFF"/>
                </a:solidFill>
              </a:rPr>
            </a:br>
            <a:r>
              <a:rPr lang="en-US">
                <a:solidFill>
                  <a:srgbClr val="FFFFFF"/>
                </a:solidFill>
              </a:rPr>
              <a:t>		</a:t>
            </a:r>
            <a:r>
              <a:rPr lang="en-US" b="1">
                <a:solidFill>
                  <a:srgbClr val="FFFFFF"/>
                </a:solidFill>
              </a:rPr>
              <a:t>  </a:t>
            </a:r>
            <a:br>
              <a:rPr lang="en-US">
                <a:solidFill>
                  <a:srgbClr val="FFFFFF"/>
                </a:solidFill>
              </a:rPr>
            </a:br>
            <a:r>
              <a:rPr lang="en-US" b="1">
                <a:solidFill>
                  <a:srgbClr val="FFFFFF"/>
                </a:solidFill>
              </a:rPr>
              <a:t> </a:t>
            </a:r>
            <a:br>
              <a:rPr lang="en-US" b="1">
                <a:solidFill>
                  <a:srgbClr val="FFFFFF"/>
                </a:solidFill>
              </a:rPr>
            </a:br>
            <a:endParaRPr lang="en-US" b="1">
              <a:solidFill>
                <a:srgbClr val="FFFFFF"/>
              </a:solidFill>
            </a:endParaRPr>
          </a:p>
        </p:txBody>
      </p:sp>
      <p:sp>
        <p:nvSpPr>
          <p:cNvPr id="3" name="Content Placeholder 2"/>
          <p:cNvSpPr>
            <a:spLocks noGrp="1"/>
          </p:cNvSpPr>
          <p:nvPr>
            <p:ph idx="1"/>
          </p:nvPr>
        </p:nvSpPr>
        <p:spPr>
          <a:xfrm>
            <a:off x="1219200" y="319088"/>
            <a:ext cx="7296149" cy="5857875"/>
          </a:xfrm>
        </p:spPr>
        <p:txBody>
          <a:bodyPr anchor="ctr">
            <a:normAutofit/>
          </a:bodyPr>
          <a:lstStyle/>
          <a:p>
            <a:pPr marL="0" indent="0">
              <a:lnSpc>
                <a:spcPct val="90000"/>
              </a:lnSpc>
              <a:buNone/>
            </a:pPr>
            <a:r>
              <a:rPr lang="en-US" sz="2500" dirty="0">
                <a:solidFill>
                  <a:srgbClr val="FFFFFF"/>
                </a:solidFill>
              </a:rPr>
              <a:t>		</a:t>
            </a:r>
            <a:r>
              <a:rPr lang="en-US" sz="2800" b="1" dirty="0"/>
              <a:t>Defining an invention…..</a:t>
            </a:r>
          </a:p>
          <a:p>
            <a:pPr marL="0" indent="0">
              <a:lnSpc>
                <a:spcPct val="90000"/>
              </a:lnSpc>
              <a:buNone/>
            </a:pPr>
            <a:r>
              <a:rPr lang="en-US" sz="2800" dirty="0"/>
              <a:t>exactly what it is, and how it works …..</a:t>
            </a:r>
          </a:p>
          <a:p>
            <a:pPr marL="0" indent="0">
              <a:lnSpc>
                <a:spcPct val="90000"/>
              </a:lnSpc>
              <a:buNone/>
            </a:pPr>
            <a:r>
              <a:rPr lang="en-US" sz="2800" dirty="0"/>
              <a:t>	why it is unique ……</a:t>
            </a:r>
          </a:p>
          <a:p>
            <a:pPr marL="0" indent="0">
              <a:lnSpc>
                <a:spcPct val="90000"/>
              </a:lnSpc>
              <a:buNone/>
            </a:pPr>
            <a:r>
              <a:rPr lang="en-US" sz="2800" dirty="0"/>
              <a:t>		how it is superior ……</a:t>
            </a:r>
          </a:p>
          <a:p>
            <a:pPr marL="0" indent="0">
              <a:lnSpc>
                <a:spcPct val="90000"/>
              </a:lnSpc>
              <a:buNone/>
            </a:pPr>
            <a:r>
              <a:rPr lang="en-US" sz="2800" dirty="0"/>
              <a:t>Is the single most important step in the </a:t>
            </a:r>
          </a:p>
          <a:p>
            <a:pPr marL="0" indent="0">
              <a:lnSpc>
                <a:spcPct val="90000"/>
              </a:lnSpc>
              <a:buNone/>
            </a:pPr>
            <a:r>
              <a:rPr lang="en-US" sz="2800" dirty="0"/>
              <a:t>    process of commercializing a new </a:t>
            </a:r>
          </a:p>
          <a:p>
            <a:pPr marL="0" indent="0">
              <a:lnSpc>
                <a:spcPct val="90000"/>
              </a:lnSpc>
              <a:buNone/>
            </a:pPr>
            <a:r>
              <a:rPr lang="en-US" sz="2800" dirty="0"/>
              <a:t>technology</a:t>
            </a:r>
          </a:p>
          <a:p>
            <a:pPr marL="0" indent="0">
              <a:lnSpc>
                <a:spcPct val="90000"/>
              </a:lnSpc>
              <a:buNone/>
            </a:pPr>
            <a:r>
              <a:rPr lang="en-US" sz="2800" dirty="0"/>
              <a:t> 	Unique</a:t>
            </a:r>
          </a:p>
          <a:p>
            <a:pPr marL="0" indent="0">
              <a:lnSpc>
                <a:spcPct val="90000"/>
              </a:lnSpc>
              <a:buNone/>
            </a:pPr>
            <a:r>
              <a:rPr lang="en-US" sz="2800" dirty="0"/>
              <a:t>		and</a:t>
            </a:r>
          </a:p>
          <a:p>
            <a:pPr marL="0" indent="0">
              <a:lnSpc>
                <a:spcPct val="90000"/>
              </a:lnSpc>
              <a:buNone/>
            </a:pPr>
            <a:r>
              <a:rPr lang="en-US" sz="2800" dirty="0"/>
              <a:t>			Superior</a:t>
            </a:r>
          </a:p>
          <a:p>
            <a:pPr marL="0" indent="0">
              <a:lnSpc>
                <a:spcPct val="90000"/>
              </a:lnSpc>
              <a:buNone/>
            </a:pPr>
            <a:r>
              <a:rPr lang="en-US" sz="2800" dirty="0">
                <a:solidFill>
                  <a:srgbClr val="FFFFFF"/>
                </a:solidFill>
              </a:rPr>
              <a:t>				</a:t>
            </a:r>
            <a:r>
              <a:rPr lang="en-US" sz="3600" b="1" dirty="0"/>
              <a:t>= “Inventive”</a:t>
            </a:r>
          </a:p>
          <a:p>
            <a:pPr>
              <a:lnSpc>
                <a:spcPct val="90000"/>
              </a:lnSpc>
            </a:pPr>
            <a:endParaRPr lang="en-US" sz="2500" dirty="0">
              <a:solidFill>
                <a:srgbClr val="FFFFFF"/>
              </a:solidFill>
            </a:endParaRPr>
          </a:p>
        </p:txBody>
      </p:sp>
    </p:spTree>
    <p:extLst>
      <p:ext uri="{BB962C8B-B14F-4D97-AF65-F5344CB8AC3E}">
        <p14:creationId xmlns:p14="http://schemas.microsoft.com/office/powerpoint/2010/main" val="36248532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225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225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225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3000"/>
                                        <p:tgtEl>
                                          <p:spTgt spid="3">
                                            <p:txEl>
                                              <p:pRg st="4" end="4"/>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animEffect transition="in" filter="fade">
                                      <p:cBhvr>
                                        <p:cTn id="30" dur="3000"/>
                                        <p:tgtEl>
                                          <p:spTgt spid="3">
                                            <p:txEl>
                                              <p:pRg st="5" end="5"/>
                                            </p:txEl>
                                          </p:spTgt>
                                        </p:tgtEl>
                                      </p:cBhvr>
                                    </p:animEffect>
                                  </p:childTnLst>
                                </p:cTn>
                              </p:par>
                              <p:par>
                                <p:cTn id="31" presetID="10" presetClass="entr" presetSubtype="0" fill="hold" nodeType="with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Effect transition="in" filter="fade">
                                      <p:cBhvr>
                                        <p:cTn id="33" dur="3000"/>
                                        <p:tgtEl>
                                          <p:spTgt spid="3">
                                            <p:txEl>
                                              <p:pRg st="6" end="6"/>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1" fill="hold" nodeType="clickEffect">
                                  <p:stCondLst>
                                    <p:cond delay="0"/>
                                  </p:stCondLst>
                                  <p:childTnLst>
                                    <p:set>
                                      <p:cBhvr>
                                        <p:cTn id="37" dur="1" fill="hold">
                                          <p:stCondLst>
                                            <p:cond delay="0"/>
                                          </p:stCondLst>
                                        </p:cTn>
                                        <p:tgtEl>
                                          <p:spTgt spid="3">
                                            <p:txEl>
                                              <p:pRg st="7" end="7"/>
                                            </p:txEl>
                                          </p:spTgt>
                                        </p:tgtEl>
                                        <p:attrNameLst>
                                          <p:attrName>style.visibility</p:attrName>
                                        </p:attrNameLst>
                                      </p:cBhvr>
                                      <p:to>
                                        <p:strVal val="visible"/>
                                      </p:to>
                                    </p:set>
                                    <p:animEffect transition="in" filter="wipe(up)">
                                      <p:cBhvr>
                                        <p:cTn id="38" dur="2250"/>
                                        <p:tgtEl>
                                          <p:spTgt spid="3">
                                            <p:txEl>
                                              <p:pRg st="7" end="7"/>
                                            </p:txEl>
                                          </p:spTgt>
                                        </p:tgtEl>
                                      </p:cBhvr>
                                    </p:animEffect>
                                  </p:childTnLst>
                                </p:cTn>
                              </p:par>
                              <p:par>
                                <p:cTn id="39" presetID="22" presetClass="entr" presetSubtype="1" fill="hold" nodeType="withEffect">
                                  <p:stCondLst>
                                    <p:cond delay="0"/>
                                  </p:stCondLst>
                                  <p:childTnLst>
                                    <p:set>
                                      <p:cBhvr>
                                        <p:cTn id="40" dur="1" fill="hold">
                                          <p:stCondLst>
                                            <p:cond delay="0"/>
                                          </p:stCondLst>
                                        </p:cTn>
                                        <p:tgtEl>
                                          <p:spTgt spid="3">
                                            <p:txEl>
                                              <p:pRg st="8" end="8"/>
                                            </p:txEl>
                                          </p:spTgt>
                                        </p:tgtEl>
                                        <p:attrNameLst>
                                          <p:attrName>style.visibility</p:attrName>
                                        </p:attrNameLst>
                                      </p:cBhvr>
                                      <p:to>
                                        <p:strVal val="visible"/>
                                      </p:to>
                                    </p:set>
                                    <p:animEffect transition="in" filter="wipe(up)">
                                      <p:cBhvr>
                                        <p:cTn id="41" dur="2250"/>
                                        <p:tgtEl>
                                          <p:spTgt spid="3">
                                            <p:txEl>
                                              <p:pRg st="8" end="8"/>
                                            </p:txEl>
                                          </p:spTgt>
                                        </p:tgtEl>
                                      </p:cBhvr>
                                    </p:animEffect>
                                  </p:childTnLst>
                                </p:cTn>
                              </p:par>
                              <p:par>
                                <p:cTn id="42" presetID="22" presetClass="entr" presetSubtype="1" fill="hold" nodeType="withEffect">
                                  <p:stCondLst>
                                    <p:cond delay="0"/>
                                  </p:stCondLst>
                                  <p:childTnLst>
                                    <p:set>
                                      <p:cBhvr>
                                        <p:cTn id="43" dur="1" fill="hold">
                                          <p:stCondLst>
                                            <p:cond delay="0"/>
                                          </p:stCondLst>
                                        </p:cTn>
                                        <p:tgtEl>
                                          <p:spTgt spid="3">
                                            <p:txEl>
                                              <p:pRg st="9" end="9"/>
                                            </p:txEl>
                                          </p:spTgt>
                                        </p:tgtEl>
                                        <p:attrNameLst>
                                          <p:attrName>style.visibility</p:attrName>
                                        </p:attrNameLst>
                                      </p:cBhvr>
                                      <p:to>
                                        <p:strVal val="visible"/>
                                      </p:to>
                                    </p:set>
                                    <p:animEffect transition="in" filter="wipe(up)">
                                      <p:cBhvr>
                                        <p:cTn id="44" dur="2250"/>
                                        <p:tgtEl>
                                          <p:spTgt spid="3">
                                            <p:txEl>
                                              <p:pRg st="9" end="9"/>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26" presetClass="entr" presetSubtype="0" fill="hold" nodeType="clickEffect">
                                  <p:stCondLst>
                                    <p:cond delay="0"/>
                                  </p:stCondLst>
                                  <p:childTnLst>
                                    <p:set>
                                      <p:cBhvr>
                                        <p:cTn id="48" dur="1" fill="hold">
                                          <p:stCondLst>
                                            <p:cond delay="0"/>
                                          </p:stCondLst>
                                        </p:cTn>
                                        <p:tgtEl>
                                          <p:spTgt spid="3">
                                            <p:txEl>
                                              <p:pRg st="10" end="10"/>
                                            </p:txEl>
                                          </p:spTgt>
                                        </p:tgtEl>
                                        <p:attrNameLst>
                                          <p:attrName>style.visibility</p:attrName>
                                        </p:attrNameLst>
                                      </p:cBhvr>
                                      <p:to>
                                        <p:strVal val="visible"/>
                                      </p:to>
                                    </p:set>
                                    <p:animEffect transition="in" filter="wipe(down)">
                                      <p:cBhvr>
                                        <p:cTn id="49" dur="580">
                                          <p:stCondLst>
                                            <p:cond delay="0"/>
                                          </p:stCondLst>
                                        </p:cTn>
                                        <p:tgtEl>
                                          <p:spTgt spid="3">
                                            <p:txEl>
                                              <p:pRg st="10" end="10"/>
                                            </p:txEl>
                                          </p:spTgt>
                                        </p:tgtEl>
                                      </p:cBhvr>
                                    </p:animEffect>
                                    <p:anim calcmode="lin" valueType="num">
                                      <p:cBhvr>
                                        <p:cTn id="50" dur="1822" tmFilter="0,0; 0.14,0.36; 0.43,0.73; 0.71,0.91; 1.0,1.0">
                                          <p:stCondLst>
                                            <p:cond delay="0"/>
                                          </p:stCondLst>
                                        </p:cTn>
                                        <p:tgtEl>
                                          <p:spTgt spid="3">
                                            <p:txEl>
                                              <p:pRg st="10" end="10"/>
                                            </p:txEl>
                                          </p:spTgt>
                                        </p:tgtEl>
                                        <p:attrNameLst>
                                          <p:attrName>ppt_x</p:attrName>
                                        </p:attrNameLst>
                                      </p:cBhvr>
                                      <p:tavLst>
                                        <p:tav tm="0">
                                          <p:val>
                                            <p:strVal val="#ppt_x-0.25"/>
                                          </p:val>
                                        </p:tav>
                                        <p:tav tm="100000">
                                          <p:val>
                                            <p:strVal val="#ppt_x"/>
                                          </p:val>
                                        </p:tav>
                                      </p:tavLst>
                                    </p:anim>
                                    <p:anim calcmode="lin" valueType="num">
                                      <p:cBhvr>
                                        <p:cTn id="51" dur="664" tmFilter="0.0,0.0; 0.25,0.07; 0.50,0.2; 0.75,0.467; 1.0,1.0">
                                          <p:stCondLst>
                                            <p:cond delay="0"/>
                                          </p:stCondLst>
                                        </p:cTn>
                                        <p:tgtEl>
                                          <p:spTgt spid="3">
                                            <p:txEl>
                                              <p:pRg st="10" end="10"/>
                                            </p:txEl>
                                          </p:spTgt>
                                        </p:tgtEl>
                                        <p:attrNameLst>
                                          <p:attrName>ppt_y</p:attrName>
                                        </p:attrNameLst>
                                      </p:cBhvr>
                                      <p:tavLst>
                                        <p:tav tm="0" fmla="#ppt_y-sin(pi*$)/3">
                                          <p:val>
                                            <p:fltVal val="0.5"/>
                                          </p:val>
                                        </p:tav>
                                        <p:tav tm="100000">
                                          <p:val>
                                            <p:fltVal val="1"/>
                                          </p:val>
                                        </p:tav>
                                      </p:tavLst>
                                    </p:anim>
                                    <p:anim calcmode="lin" valueType="num">
                                      <p:cBhvr>
                                        <p:cTn id="52" dur="664" tmFilter="0, 0; 0.125,0.2665; 0.25,0.4; 0.375,0.465; 0.5,0.5;  0.625,0.535; 0.75,0.6; 0.875,0.7335; 1,1">
                                          <p:stCondLst>
                                            <p:cond delay="664"/>
                                          </p:stCondLst>
                                        </p:cTn>
                                        <p:tgtEl>
                                          <p:spTgt spid="3">
                                            <p:txEl>
                                              <p:pRg st="10" end="10"/>
                                            </p:txEl>
                                          </p:spTgt>
                                        </p:tgtEl>
                                        <p:attrNameLst>
                                          <p:attrName>ppt_y</p:attrName>
                                        </p:attrNameLst>
                                      </p:cBhvr>
                                      <p:tavLst>
                                        <p:tav tm="0" fmla="#ppt_y-sin(pi*$)/9">
                                          <p:val>
                                            <p:fltVal val="0"/>
                                          </p:val>
                                        </p:tav>
                                        <p:tav tm="100000">
                                          <p:val>
                                            <p:fltVal val="1"/>
                                          </p:val>
                                        </p:tav>
                                      </p:tavLst>
                                    </p:anim>
                                    <p:anim calcmode="lin" valueType="num">
                                      <p:cBhvr>
                                        <p:cTn id="53" dur="332" tmFilter="0, 0; 0.125,0.2665; 0.25,0.4; 0.375,0.465; 0.5,0.5;  0.625,0.535; 0.75,0.6; 0.875,0.7335; 1,1">
                                          <p:stCondLst>
                                            <p:cond delay="1324"/>
                                          </p:stCondLst>
                                        </p:cTn>
                                        <p:tgtEl>
                                          <p:spTgt spid="3">
                                            <p:txEl>
                                              <p:pRg st="10" end="10"/>
                                            </p:txEl>
                                          </p:spTgt>
                                        </p:tgtEl>
                                        <p:attrNameLst>
                                          <p:attrName>ppt_y</p:attrName>
                                        </p:attrNameLst>
                                      </p:cBhvr>
                                      <p:tavLst>
                                        <p:tav tm="0" fmla="#ppt_y-sin(pi*$)/27">
                                          <p:val>
                                            <p:fltVal val="0"/>
                                          </p:val>
                                        </p:tav>
                                        <p:tav tm="100000">
                                          <p:val>
                                            <p:fltVal val="1"/>
                                          </p:val>
                                        </p:tav>
                                      </p:tavLst>
                                    </p:anim>
                                    <p:anim calcmode="lin" valueType="num">
                                      <p:cBhvr>
                                        <p:cTn id="54" dur="164" tmFilter="0, 0; 0.125,0.2665; 0.25,0.4; 0.375,0.465; 0.5,0.5;  0.625,0.535; 0.75,0.6; 0.875,0.7335; 1,1">
                                          <p:stCondLst>
                                            <p:cond delay="1656"/>
                                          </p:stCondLst>
                                        </p:cTn>
                                        <p:tgtEl>
                                          <p:spTgt spid="3">
                                            <p:txEl>
                                              <p:pRg st="10" end="10"/>
                                            </p:txEl>
                                          </p:spTgt>
                                        </p:tgtEl>
                                        <p:attrNameLst>
                                          <p:attrName>ppt_y</p:attrName>
                                        </p:attrNameLst>
                                      </p:cBhvr>
                                      <p:tavLst>
                                        <p:tav tm="0" fmla="#ppt_y-sin(pi*$)/81">
                                          <p:val>
                                            <p:fltVal val="0"/>
                                          </p:val>
                                        </p:tav>
                                        <p:tav tm="100000">
                                          <p:val>
                                            <p:fltVal val="1"/>
                                          </p:val>
                                        </p:tav>
                                      </p:tavLst>
                                    </p:anim>
                                    <p:animScale>
                                      <p:cBhvr>
                                        <p:cTn id="55" dur="26">
                                          <p:stCondLst>
                                            <p:cond delay="650"/>
                                          </p:stCondLst>
                                        </p:cTn>
                                        <p:tgtEl>
                                          <p:spTgt spid="3">
                                            <p:txEl>
                                              <p:pRg st="10" end="10"/>
                                            </p:txEl>
                                          </p:spTgt>
                                        </p:tgtEl>
                                      </p:cBhvr>
                                      <p:to x="100000" y="60000"/>
                                    </p:animScale>
                                    <p:animScale>
                                      <p:cBhvr>
                                        <p:cTn id="56" dur="166" decel="50000">
                                          <p:stCondLst>
                                            <p:cond delay="676"/>
                                          </p:stCondLst>
                                        </p:cTn>
                                        <p:tgtEl>
                                          <p:spTgt spid="3">
                                            <p:txEl>
                                              <p:pRg st="10" end="10"/>
                                            </p:txEl>
                                          </p:spTgt>
                                        </p:tgtEl>
                                      </p:cBhvr>
                                      <p:to x="100000" y="100000"/>
                                    </p:animScale>
                                    <p:animScale>
                                      <p:cBhvr>
                                        <p:cTn id="57" dur="26">
                                          <p:stCondLst>
                                            <p:cond delay="1312"/>
                                          </p:stCondLst>
                                        </p:cTn>
                                        <p:tgtEl>
                                          <p:spTgt spid="3">
                                            <p:txEl>
                                              <p:pRg st="10" end="10"/>
                                            </p:txEl>
                                          </p:spTgt>
                                        </p:tgtEl>
                                      </p:cBhvr>
                                      <p:to x="100000" y="80000"/>
                                    </p:animScale>
                                    <p:animScale>
                                      <p:cBhvr>
                                        <p:cTn id="58" dur="166" decel="50000">
                                          <p:stCondLst>
                                            <p:cond delay="1338"/>
                                          </p:stCondLst>
                                        </p:cTn>
                                        <p:tgtEl>
                                          <p:spTgt spid="3">
                                            <p:txEl>
                                              <p:pRg st="10" end="10"/>
                                            </p:txEl>
                                          </p:spTgt>
                                        </p:tgtEl>
                                      </p:cBhvr>
                                      <p:to x="100000" y="100000"/>
                                    </p:animScale>
                                    <p:animScale>
                                      <p:cBhvr>
                                        <p:cTn id="59" dur="26">
                                          <p:stCondLst>
                                            <p:cond delay="1642"/>
                                          </p:stCondLst>
                                        </p:cTn>
                                        <p:tgtEl>
                                          <p:spTgt spid="3">
                                            <p:txEl>
                                              <p:pRg st="10" end="10"/>
                                            </p:txEl>
                                          </p:spTgt>
                                        </p:tgtEl>
                                      </p:cBhvr>
                                      <p:to x="100000" y="90000"/>
                                    </p:animScale>
                                    <p:animScale>
                                      <p:cBhvr>
                                        <p:cTn id="60" dur="166" decel="50000">
                                          <p:stCondLst>
                                            <p:cond delay="1668"/>
                                          </p:stCondLst>
                                        </p:cTn>
                                        <p:tgtEl>
                                          <p:spTgt spid="3">
                                            <p:txEl>
                                              <p:pRg st="10" end="10"/>
                                            </p:txEl>
                                          </p:spTgt>
                                        </p:tgtEl>
                                      </p:cBhvr>
                                      <p:to x="100000" y="100000"/>
                                    </p:animScale>
                                    <p:animScale>
                                      <p:cBhvr>
                                        <p:cTn id="61" dur="26">
                                          <p:stCondLst>
                                            <p:cond delay="1808"/>
                                          </p:stCondLst>
                                        </p:cTn>
                                        <p:tgtEl>
                                          <p:spTgt spid="3">
                                            <p:txEl>
                                              <p:pRg st="10" end="10"/>
                                            </p:txEl>
                                          </p:spTgt>
                                        </p:tgtEl>
                                      </p:cBhvr>
                                      <p:to x="100000" y="95000"/>
                                    </p:animScale>
                                    <p:animScale>
                                      <p:cBhvr>
                                        <p:cTn id="62" dur="166" decel="50000">
                                          <p:stCondLst>
                                            <p:cond delay="1834"/>
                                          </p:stCondLst>
                                        </p:cTn>
                                        <p:tgtEl>
                                          <p:spTgt spid="3">
                                            <p:txEl>
                                              <p:pRg st="10" end="10"/>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1" y="1"/>
            <a:ext cx="7239000" cy="1000124"/>
          </a:xfrm>
        </p:spPr>
        <p:txBody>
          <a:bodyPr>
            <a:normAutofit fontScale="90000"/>
          </a:bodyPr>
          <a:lstStyle/>
          <a:p>
            <a:pPr algn="l">
              <a:lnSpc>
                <a:spcPct val="90000"/>
              </a:lnSpc>
            </a:pPr>
            <a:br>
              <a:rPr lang="en-US" sz="2100" dirty="0"/>
            </a:br>
            <a:r>
              <a:rPr lang="en-US" sz="4000" b="1" dirty="0">
                <a:solidFill>
                  <a:schemeClr val="tx1"/>
                </a:solidFill>
              </a:rPr>
              <a:t>The Importance of Inventiveness  </a:t>
            </a:r>
            <a:br>
              <a:rPr lang="en-US" sz="3200" dirty="0"/>
            </a:br>
            <a:r>
              <a:rPr lang="en-US" sz="3200" b="1" dirty="0"/>
              <a:t> </a:t>
            </a:r>
            <a:br>
              <a:rPr lang="en-US" sz="3200" b="1" dirty="0"/>
            </a:br>
            <a:endParaRPr lang="en-US" sz="3200" b="1" dirty="0"/>
          </a:p>
        </p:txBody>
      </p:sp>
      <p:pic>
        <p:nvPicPr>
          <p:cNvPr id="7" name="Graphic 6" descr="Lightbulb">
            <a:extLst>
              <a:ext uri="{FF2B5EF4-FFF2-40B4-BE49-F238E27FC236}">
                <a16:creationId xmlns:a16="http://schemas.microsoft.com/office/drawing/2014/main" id="{87114CA5-7795-4E74-932C-E8B43CCCA70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09600" y="624510"/>
            <a:ext cx="2971799" cy="3639299"/>
          </a:xfrm>
          <a:custGeom>
            <a:avLst/>
            <a:gdLst/>
            <a:ahLst/>
            <a:cxnLst/>
            <a:rect l="l" t="t" r="r" b="b"/>
            <a:pathLst>
              <a:path w="4777381" h="5643794">
                <a:moveTo>
                  <a:pt x="143704" y="0"/>
                </a:moveTo>
                <a:lnTo>
                  <a:pt x="4633677" y="0"/>
                </a:lnTo>
                <a:cubicBezTo>
                  <a:pt x="4713043" y="0"/>
                  <a:pt x="4777381" y="64338"/>
                  <a:pt x="4777381" y="143704"/>
                </a:cubicBezTo>
                <a:lnTo>
                  <a:pt x="4777381" y="5500090"/>
                </a:lnTo>
                <a:cubicBezTo>
                  <a:pt x="4777381" y="5579456"/>
                  <a:pt x="4713043" y="5643794"/>
                  <a:pt x="4633677" y="5643794"/>
                </a:cubicBezTo>
                <a:lnTo>
                  <a:pt x="143704" y="5643794"/>
                </a:lnTo>
                <a:cubicBezTo>
                  <a:pt x="64338" y="5643794"/>
                  <a:pt x="0" y="5579456"/>
                  <a:pt x="0" y="5500090"/>
                </a:cubicBezTo>
                <a:lnTo>
                  <a:pt x="0" y="143704"/>
                </a:lnTo>
                <a:cubicBezTo>
                  <a:pt x="0" y="64338"/>
                  <a:pt x="64338" y="0"/>
                  <a:pt x="143704" y="0"/>
                </a:cubicBezTo>
                <a:close/>
              </a:path>
            </a:pathLst>
          </a:custGeom>
        </p:spPr>
      </p:pic>
      <p:sp>
        <p:nvSpPr>
          <p:cNvPr id="3" name="Content Placeholder 2"/>
          <p:cNvSpPr>
            <a:spLocks noGrp="1"/>
          </p:cNvSpPr>
          <p:nvPr>
            <p:ph idx="1"/>
          </p:nvPr>
        </p:nvSpPr>
        <p:spPr>
          <a:xfrm>
            <a:off x="1828800" y="762000"/>
            <a:ext cx="7086600" cy="5414963"/>
          </a:xfrm>
        </p:spPr>
        <p:txBody>
          <a:bodyPr>
            <a:noAutofit/>
          </a:bodyPr>
          <a:lstStyle/>
          <a:p>
            <a:pPr>
              <a:lnSpc>
                <a:spcPct val="90000"/>
              </a:lnSpc>
            </a:pPr>
            <a:r>
              <a:rPr lang="en-US" sz="2800" dirty="0"/>
              <a:t> Inventiveness is the cornerstone of patentability	</a:t>
            </a:r>
          </a:p>
          <a:p>
            <a:pPr marL="0" indent="0">
              <a:lnSpc>
                <a:spcPct val="90000"/>
              </a:lnSpc>
              <a:buNone/>
            </a:pPr>
            <a:r>
              <a:rPr lang="en-US" sz="2800" dirty="0"/>
              <a:t>	</a:t>
            </a:r>
            <a:r>
              <a:rPr lang="en-US" sz="2400" dirty="0"/>
              <a:t>and………</a:t>
            </a:r>
          </a:p>
          <a:p>
            <a:pPr>
              <a:lnSpc>
                <a:spcPct val="90000"/>
              </a:lnSpc>
            </a:pPr>
            <a:r>
              <a:rPr lang="en-US" sz="2800" dirty="0"/>
              <a:t>essential to commercializing new 	technology</a:t>
            </a:r>
          </a:p>
          <a:p>
            <a:pPr>
              <a:lnSpc>
                <a:spcPct val="90000"/>
              </a:lnSpc>
            </a:pPr>
            <a:r>
              <a:rPr lang="en-US" sz="2800" dirty="0"/>
              <a:t>Inventiveness = </a:t>
            </a:r>
            <a:r>
              <a:rPr lang="en-US" sz="2400" dirty="0"/>
              <a:t>unique +superior/advantages </a:t>
            </a:r>
            <a:endParaRPr lang="en-US" sz="2800" dirty="0"/>
          </a:p>
          <a:p>
            <a:pPr marL="0" indent="0">
              <a:lnSpc>
                <a:spcPct val="90000"/>
              </a:lnSpc>
              <a:buNone/>
            </a:pPr>
            <a:r>
              <a:rPr lang="en-US" sz="2800" dirty="0"/>
              <a:t>	</a:t>
            </a:r>
            <a:r>
              <a:rPr lang="en-US" sz="2400" dirty="0"/>
              <a:t>Unique  (compared to what?)</a:t>
            </a:r>
          </a:p>
          <a:p>
            <a:pPr marL="0" indent="0">
              <a:lnSpc>
                <a:spcPct val="90000"/>
              </a:lnSpc>
              <a:buNone/>
            </a:pPr>
            <a:r>
              <a:rPr lang="en-US" sz="2400" dirty="0"/>
              <a:t>	Superiority/advantages of the unique 			features</a:t>
            </a:r>
          </a:p>
          <a:p>
            <a:pPr>
              <a:lnSpc>
                <a:spcPct val="90000"/>
              </a:lnSpc>
            </a:pPr>
            <a:r>
              <a:rPr lang="en-US" sz="2800" dirty="0"/>
              <a:t>Defining Inventiveness of a new technology:	carves out the scope of patentability, </a:t>
            </a:r>
          </a:p>
          <a:p>
            <a:pPr marL="0" indent="0">
              <a:lnSpc>
                <a:spcPct val="90000"/>
              </a:lnSpc>
              <a:buNone/>
            </a:pPr>
            <a:r>
              <a:rPr lang="en-US" sz="2800" dirty="0"/>
              <a:t>	produces market relevance,</a:t>
            </a:r>
          </a:p>
          <a:p>
            <a:pPr marL="0" indent="0">
              <a:lnSpc>
                <a:spcPct val="90000"/>
              </a:lnSpc>
              <a:buNone/>
            </a:pPr>
            <a:r>
              <a:rPr lang="en-US" sz="2800" dirty="0"/>
              <a:t>	and establishes the value proposition</a:t>
            </a:r>
          </a:p>
          <a:p>
            <a:pPr>
              <a:lnSpc>
                <a:spcPct val="90000"/>
              </a:lnSpc>
            </a:pPr>
            <a:endParaRPr lang="en-US" sz="2800" dirty="0"/>
          </a:p>
          <a:p>
            <a:pPr marL="0" indent="0">
              <a:lnSpc>
                <a:spcPct val="90000"/>
              </a:lnSpc>
              <a:buNone/>
            </a:pPr>
            <a:endParaRPr lang="en-US" sz="2800" dirty="0"/>
          </a:p>
          <a:p>
            <a:pPr marL="0" indent="0">
              <a:lnSpc>
                <a:spcPct val="90000"/>
              </a:lnSpc>
              <a:buNone/>
            </a:pPr>
            <a:endParaRPr lang="en-US" sz="2800" dirty="0"/>
          </a:p>
          <a:p>
            <a:pPr marL="0" indent="0">
              <a:lnSpc>
                <a:spcPct val="90000"/>
              </a:lnSpc>
              <a:buNone/>
            </a:pPr>
            <a:r>
              <a:rPr lang="en-US" sz="2800" dirty="0"/>
              <a:t> </a:t>
            </a:r>
          </a:p>
          <a:p>
            <a:pPr>
              <a:lnSpc>
                <a:spcPct val="90000"/>
              </a:lnSpc>
            </a:pPr>
            <a:endParaRPr lang="en-US" sz="2800" dirty="0"/>
          </a:p>
        </p:txBody>
      </p:sp>
    </p:spTree>
    <p:extLst>
      <p:ext uri="{BB962C8B-B14F-4D97-AF65-F5344CB8AC3E}">
        <p14:creationId xmlns:p14="http://schemas.microsoft.com/office/powerpoint/2010/main" val="17562212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325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3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225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100157</TotalTime>
  <Words>1655</Words>
  <Application>Microsoft Office PowerPoint</Application>
  <PresentationFormat>On-screen Show (4:3)</PresentationFormat>
  <Paragraphs>215</Paragraphs>
  <Slides>25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Arial</vt:lpstr>
      <vt:lpstr>Bahnschrift SemiCondensed</vt:lpstr>
      <vt:lpstr>Calibri</vt:lpstr>
      <vt:lpstr>Roboto</vt:lpstr>
      <vt:lpstr>SourceSansPro</vt:lpstr>
      <vt:lpstr>Clarity</vt:lpstr>
      <vt:lpstr>PowerPoint Presentation</vt:lpstr>
      <vt:lpstr>WIPO  The Asia-Pacific Women Innovators and Entrepreneurs  Weekly Program  Ideation to Impact    </vt:lpstr>
      <vt:lpstr>    Our Discussion Today     </vt:lpstr>
      <vt:lpstr>PowerPoint Presentation</vt:lpstr>
      <vt:lpstr>    Our Discussion Today     </vt:lpstr>
      <vt:lpstr> The Successful Inventor/Innovator/Entrepreneur  uses these key “lenses”        </vt:lpstr>
      <vt:lpstr>   </vt:lpstr>
      <vt:lpstr>          </vt:lpstr>
      <vt:lpstr> The Importance of Inventiveness     </vt:lpstr>
      <vt:lpstr>Procedure for Inventiveness analysis</vt:lpstr>
      <vt:lpstr> The “Prior Art”     </vt:lpstr>
      <vt:lpstr> Inventiveness Patentability scope  the PCP     </vt:lpstr>
      <vt:lpstr>Inventiveness Patentability scope  the PCP</vt:lpstr>
      <vt:lpstr>   </vt:lpstr>
      <vt:lpstr>   </vt:lpstr>
      <vt:lpstr>   </vt:lpstr>
      <vt:lpstr>The Unique Value Proposition (UVP) </vt:lpstr>
      <vt:lpstr>The Unique Value Proposition (UVP) </vt:lpstr>
      <vt:lpstr>What makes a good UVP? </vt:lpstr>
      <vt:lpstr>UVP Examples  </vt:lpstr>
      <vt:lpstr>UVP Examples  </vt:lpstr>
      <vt:lpstr>UVP Examples  </vt:lpstr>
      <vt:lpstr>   </vt:lpstr>
      <vt:lpstr>   </vt:lpstr>
      <vt:lpstr>Thank you Q&amp;A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24 pt. Titles Level</dc:title>
  <dc:creator>Shirley Soda</dc:creator>
  <cp:lastModifiedBy>Richard S. Cahoon</cp:lastModifiedBy>
  <cp:revision>837</cp:revision>
  <cp:lastPrinted>2014-09-04T15:15:54Z</cp:lastPrinted>
  <dcterms:created xsi:type="dcterms:W3CDTF">2014-09-09T13:49:32Z</dcterms:created>
  <dcterms:modified xsi:type="dcterms:W3CDTF">2022-08-02T14:33:05Z</dcterms:modified>
</cp:coreProperties>
</file>